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72" r:id="rId2"/>
    <p:sldId id="256" r:id="rId3"/>
    <p:sldId id="292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260" r:id="rId13"/>
    <p:sldId id="293" r:id="rId14"/>
    <p:sldId id="294" r:id="rId15"/>
    <p:sldId id="333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4" r:id="rId33"/>
    <p:sldId id="33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36" r:id="rId48"/>
    <p:sldId id="337" r:id="rId49"/>
    <p:sldId id="338" r:id="rId50"/>
    <p:sldId id="339" r:id="rId51"/>
    <p:sldId id="340" r:id="rId52"/>
    <p:sldId id="341" r:id="rId53"/>
    <p:sldId id="342" r:id="rId54"/>
    <p:sldId id="344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71" r:id="rId64"/>
    <p:sldId id="354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363" r:id="rId74"/>
    <p:sldId id="364" r:id="rId75"/>
    <p:sldId id="365" r:id="rId76"/>
    <p:sldId id="366" r:id="rId77"/>
    <p:sldId id="367" r:id="rId78"/>
    <p:sldId id="368" r:id="rId79"/>
    <p:sldId id="369" r:id="rId80"/>
    <p:sldId id="370" r:id="rId8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66"/>
    <a:srgbClr val="00808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92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notesMaster" Target="notesMasters/notesMaster1.xml"/><Relationship Id="rId83" Type="http://schemas.openxmlformats.org/officeDocument/2006/relationships/handoutMaster" Target="handoutMasters/handoutMaster1.xml"/><Relationship Id="rId84" Type="http://schemas.openxmlformats.org/officeDocument/2006/relationships/printerSettings" Target="printerSettings/printerSettings1.bin"/><Relationship Id="rId85" Type="http://schemas.openxmlformats.org/officeDocument/2006/relationships/presProps" Target="presProps.xml"/><Relationship Id="rId86" Type="http://schemas.openxmlformats.org/officeDocument/2006/relationships/viewProps" Target="viewProps.xml"/><Relationship Id="rId87" Type="http://schemas.openxmlformats.org/officeDocument/2006/relationships/theme" Target="theme/theme1.xml"/><Relationship Id="rId8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png"/><Relationship Id="rId2" Type="http://schemas.openxmlformats.org/officeDocument/2006/relationships/image" Target="../media/image14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png"/><Relationship Id="rId2" Type="http://schemas.openxmlformats.org/officeDocument/2006/relationships/image" Target="../media/image146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png"/><Relationship Id="rId2" Type="http://schemas.openxmlformats.org/officeDocument/2006/relationships/image" Target="../media/image15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png"/><Relationship Id="rId2" Type="http://schemas.openxmlformats.org/officeDocument/2006/relationships/image" Target="../media/image10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image" Target="../media/image117.png"/><Relationship Id="rId3" Type="http://schemas.openxmlformats.org/officeDocument/2006/relationships/image" Target="../media/image1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image" Target="../media/image120.png"/><Relationship Id="rId3" Type="http://schemas.openxmlformats.org/officeDocument/2006/relationships/image" Target="../media/image12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png"/><Relationship Id="rId2" Type="http://schemas.openxmlformats.org/officeDocument/2006/relationships/image" Target="../media/image12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png"/><Relationship Id="rId2" Type="http://schemas.openxmlformats.org/officeDocument/2006/relationships/image" Target="../media/image14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18"/>
              </a:defRPr>
            </a:lvl1pPr>
          </a:lstStyle>
          <a:p>
            <a:fld id="{E5CA37E4-E30A-4B33-9B24-E038D97638B1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4358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-18"/>
              </a:defRPr>
            </a:lvl1pPr>
          </a:lstStyle>
          <a:p>
            <a:endParaRPr lang="cs-CZ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-18"/>
              </a:defRPr>
            </a:lvl1pPr>
          </a:lstStyle>
          <a:p>
            <a:fld id="{BF4C9DA2-6A6C-4664-9F82-1DC703DEDC0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4243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-1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-1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-1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-1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-1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3692F3-4306-4BE5-87A5-EDFDD141F794}" type="slidenum">
              <a:rPr lang="cs-CZ"/>
              <a:pPr/>
              <a:t>2</a:t>
            </a:fld>
            <a:endParaRPr lang="cs-CZ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7543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1217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91300" y="457200"/>
            <a:ext cx="2019300" cy="57912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457200"/>
            <a:ext cx="5905500" cy="57912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540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0078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80095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3962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962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3575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141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6580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847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3426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4035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85490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8549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572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Klepnutím upravíte styl předlohy.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Klepnutím upravíte styly předlohy textu.</a:t>
            </a:r>
          </a:p>
          <a:p>
            <a:pPr lvl="1"/>
            <a:r>
              <a:rPr lang="en-CA" smtClean="0"/>
              <a:t>Druhá úroveň</a:t>
            </a:r>
          </a:p>
          <a:p>
            <a:pPr lvl="2"/>
            <a:r>
              <a:rPr lang="en-CA" smtClean="0"/>
              <a:t>Třetí úroveň</a:t>
            </a:r>
          </a:p>
          <a:p>
            <a:pPr lvl="3"/>
            <a:r>
              <a:rPr lang="en-CA" smtClean="0"/>
              <a:t>Čtvrtá úroveň</a:t>
            </a:r>
          </a:p>
          <a:p>
            <a:pPr lvl="4"/>
            <a:r>
              <a:rPr lang="en-CA" smtClean="0"/>
              <a:t>Pátá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FFFF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i="1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4" Type="http://schemas.openxmlformats.org/officeDocument/2006/relationships/image" Target="../media/image19.wmf"/><Relationship Id="rId5" Type="http://schemas.openxmlformats.org/officeDocument/2006/relationships/image" Target="../media/image20.wmf"/><Relationship Id="rId6" Type="http://schemas.openxmlformats.org/officeDocument/2006/relationships/image" Target="../media/image21.wmf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wmf"/><Relationship Id="rId3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oleObject" Target="../embeddings/oleObject1.bin"/><Relationship Id="rId6" Type="http://schemas.openxmlformats.org/officeDocument/2006/relationships/image" Target="../media/image36.emf"/><Relationship Id="rId7" Type="http://schemas.openxmlformats.org/officeDocument/2006/relationships/image" Target="../media/image3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4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4" Type="http://schemas.openxmlformats.org/officeDocument/2006/relationships/image" Target="../media/image49.wmf"/><Relationship Id="rId5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4" Type="http://schemas.openxmlformats.org/officeDocument/2006/relationships/image" Target="../media/image53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4" Type="http://schemas.openxmlformats.org/officeDocument/2006/relationships/image" Target="../media/image56.wmf"/><Relationship Id="rId5" Type="http://schemas.openxmlformats.org/officeDocument/2006/relationships/image" Target="../media/image57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4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wmf"/><Relationship Id="rId3" Type="http://schemas.openxmlformats.org/officeDocument/2006/relationships/image" Target="../media/image6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65.png"/><Relationship Id="rId13" Type="http://schemas.openxmlformats.org/officeDocument/2006/relationships/image" Target="../media/image66.png"/><Relationship Id="rId1" Type="http://schemas.microsoft.com/office/2007/relationships/media" Target="file:///C:\Jan\Figures\Animations\Seq020131A.avi" TargetMode="External"/><Relationship Id="rId2" Type="http://schemas.openxmlformats.org/officeDocument/2006/relationships/video" Target="file:///C:\Jan\Figures\Animations\Seq020131A.avi" TargetMode="External"/><Relationship Id="rId3" Type="http://schemas.microsoft.com/office/2007/relationships/media" Target="file:///C:\Jan\Figures\Animations\Seq020131B.avi" TargetMode="External"/><Relationship Id="rId4" Type="http://schemas.openxmlformats.org/officeDocument/2006/relationships/video" Target="file:///C:\Jan\Figures\Animations\Seq020131B.avi" TargetMode="External"/><Relationship Id="rId5" Type="http://schemas.microsoft.com/office/2007/relationships/media" Target="file:///C:\Jan\Figures\Animations\Seq020131C.avi" TargetMode="External"/><Relationship Id="rId6" Type="http://schemas.openxmlformats.org/officeDocument/2006/relationships/video" Target="file:///C:\Jan\Figures\Animations\Seq020131C.avi" TargetMode="External"/><Relationship Id="rId7" Type="http://schemas.microsoft.com/office/2007/relationships/media" Target="file:///C:\Jan\Figures\Animations\Seq020131D.avi" TargetMode="External"/><Relationship Id="rId8" Type="http://schemas.openxmlformats.org/officeDocument/2006/relationships/video" Target="file:///C:\Jan\Figures\Animations\Seq020131D.avi" TargetMode="External"/><Relationship Id="rId9" Type="http://schemas.openxmlformats.org/officeDocument/2006/relationships/slideLayout" Target="../slideLayouts/slideLayout7.xml"/><Relationship Id="rId10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wmf"/><Relationship Id="rId3" Type="http://schemas.openxmlformats.org/officeDocument/2006/relationships/image" Target="../media/image68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wmf"/><Relationship Id="rId3" Type="http://schemas.openxmlformats.org/officeDocument/2006/relationships/image" Target="../media/image71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jpeg"/><Relationship Id="rId3" Type="http://schemas.openxmlformats.org/officeDocument/2006/relationships/image" Target="../media/image7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jpeg"/><Relationship Id="rId3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jpeg"/><Relationship Id="rId3" Type="http://schemas.openxmlformats.org/officeDocument/2006/relationships/image" Target="../media/image7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jpeg"/><Relationship Id="rId3" Type="http://schemas.openxmlformats.org/officeDocument/2006/relationships/image" Target="../media/image8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jpeg"/><Relationship Id="rId3" Type="http://schemas.openxmlformats.org/officeDocument/2006/relationships/image" Target="../media/image8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4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jpeg"/><Relationship Id="rId3" Type="http://schemas.openxmlformats.org/officeDocument/2006/relationships/image" Target="../media/image8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jpeg"/><Relationship Id="rId3" Type="http://schemas.openxmlformats.org/officeDocument/2006/relationships/image" Target="../media/image9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jpeg"/><Relationship Id="rId3" Type="http://schemas.openxmlformats.org/officeDocument/2006/relationships/image" Target="../media/image9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7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jpeg"/><Relationship Id="rId3" Type="http://schemas.openxmlformats.org/officeDocument/2006/relationships/image" Target="../media/image99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0.w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01.png"/><Relationship Id="rId5" Type="http://schemas.openxmlformats.org/officeDocument/2006/relationships/image" Target="../media/image102.jpeg"/><Relationship Id="rId6" Type="http://schemas.openxmlformats.org/officeDocument/2006/relationships/image" Target="../media/image103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6" Type="http://schemas.openxmlformats.org/officeDocument/2006/relationships/image" Target="../media/image102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2.png"/><Relationship Id="rId12" Type="http://schemas.openxmlformats.org/officeDocument/2006/relationships/image" Target="../media/image113.png"/><Relationship Id="rId13" Type="http://schemas.openxmlformats.org/officeDocument/2006/relationships/image" Target="../media/image114.png"/><Relationship Id="rId14" Type="http://schemas.openxmlformats.org/officeDocument/2006/relationships/image" Target="../media/image115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108.png"/><Relationship Id="rId4" Type="http://schemas.openxmlformats.org/officeDocument/2006/relationships/image" Target="../media/image109.jpeg"/><Relationship Id="rId5" Type="http://schemas.openxmlformats.org/officeDocument/2006/relationships/oleObject" Target="../embeddings/oleObject4.bin"/><Relationship Id="rId6" Type="http://schemas.openxmlformats.org/officeDocument/2006/relationships/image" Target="../media/image106.png"/><Relationship Id="rId7" Type="http://schemas.openxmlformats.org/officeDocument/2006/relationships/image" Target="../media/image110.png"/><Relationship Id="rId8" Type="http://schemas.openxmlformats.org/officeDocument/2006/relationships/oleObject" Target="../embeddings/oleObject5.bin"/><Relationship Id="rId9" Type="http://schemas.openxmlformats.org/officeDocument/2006/relationships/image" Target="../media/image107.png"/><Relationship Id="rId10" Type="http://schemas.openxmlformats.org/officeDocument/2006/relationships/image" Target="../media/image11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116.png"/><Relationship Id="rId5" Type="http://schemas.openxmlformats.org/officeDocument/2006/relationships/oleObject" Target="../embeddings/oleObject7.bin"/><Relationship Id="rId6" Type="http://schemas.openxmlformats.org/officeDocument/2006/relationships/image" Target="../media/image117.png"/><Relationship Id="rId7" Type="http://schemas.openxmlformats.org/officeDocument/2006/relationships/oleObject" Target="../embeddings/oleObject8.bin"/><Relationship Id="rId8" Type="http://schemas.openxmlformats.org/officeDocument/2006/relationships/image" Target="../media/image118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119.png"/><Relationship Id="rId5" Type="http://schemas.openxmlformats.org/officeDocument/2006/relationships/oleObject" Target="../embeddings/oleObject10.bin"/><Relationship Id="rId6" Type="http://schemas.openxmlformats.org/officeDocument/2006/relationships/image" Target="../media/image120.png"/><Relationship Id="rId7" Type="http://schemas.openxmlformats.org/officeDocument/2006/relationships/image" Target="../media/image122.gif"/><Relationship Id="rId8" Type="http://schemas.openxmlformats.org/officeDocument/2006/relationships/oleObject" Target="../embeddings/oleObject11.bin"/><Relationship Id="rId9" Type="http://schemas.openxmlformats.org/officeDocument/2006/relationships/image" Target="../media/image121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wmf"/></Relationships>
</file>

<file path=ppt/slides/_rels/slide6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3.png"/><Relationship Id="rId12" Type="http://schemas.openxmlformats.org/officeDocument/2006/relationships/oleObject" Target="../embeddings/oleObject13.bin"/><Relationship Id="rId13" Type="http://schemas.openxmlformats.org/officeDocument/2006/relationships/image" Target="../media/image124.png"/><Relationship Id="rId14" Type="http://schemas.openxmlformats.org/officeDocument/2006/relationships/image" Target="../media/image130.png"/><Relationship Id="rId1" Type="http://schemas.openxmlformats.org/officeDocument/2006/relationships/vmlDrawing" Target="../drawings/vmlDrawing7.vml"/><Relationship Id="rId2" Type="http://schemas.microsoft.com/office/2007/relationships/media" Target="file:///C:\Documents%20and%20Settings\vacha\Dokumenty\Dokumenty\Jmenovaci%20rizeni\Prednaska\f1rot_3.mpeg" TargetMode="External"/><Relationship Id="rId3" Type="http://schemas.openxmlformats.org/officeDocument/2006/relationships/video" Target="file:///C:\Documents%20and%20Settings\vacha\Dokumenty\Dokumenty\Jmenovaci%20rizeni\Prednaska\f1rot_3.mpeg" TargetMode="External"/><Relationship Id="rId4" Type="http://schemas.openxmlformats.org/officeDocument/2006/relationships/slideLayout" Target="../slideLayouts/slideLayout6.xml"/><Relationship Id="rId5" Type="http://schemas.openxmlformats.org/officeDocument/2006/relationships/image" Target="../media/image125.gif"/><Relationship Id="rId6" Type="http://schemas.openxmlformats.org/officeDocument/2006/relationships/image" Target="../media/image126.gif"/><Relationship Id="rId7" Type="http://schemas.openxmlformats.org/officeDocument/2006/relationships/image" Target="../media/image127.gif"/><Relationship Id="rId8" Type="http://schemas.openxmlformats.org/officeDocument/2006/relationships/image" Target="../media/image128.gif"/><Relationship Id="rId9" Type="http://schemas.openxmlformats.org/officeDocument/2006/relationships/image" Target="../media/image129.gif"/><Relationship Id="rId10" Type="http://schemas.openxmlformats.org/officeDocument/2006/relationships/oleObject" Target="../embeddings/oleObject12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oleObject" Target="../embeddings/oleObject14.bin"/><Relationship Id="rId6" Type="http://schemas.openxmlformats.org/officeDocument/2006/relationships/image" Target="../media/image131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4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139.png"/><Relationship Id="rId5" Type="http://schemas.openxmlformats.org/officeDocument/2006/relationships/image" Target="../media/image141.jpeg"/><Relationship Id="rId6" Type="http://schemas.openxmlformats.org/officeDocument/2006/relationships/image" Target="../media/image142.png"/><Relationship Id="rId7" Type="http://schemas.openxmlformats.org/officeDocument/2006/relationships/oleObject" Target="../embeddings/oleObject16.bin"/><Relationship Id="rId8" Type="http://schemas.openxmlformats.org/officeDocument/2006/relationships/image" Target="../media/image140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4" Type="http://schemas.openxmlformats.org/officeDocument/2006/relationships/image" Target="../media/image143.png"/><Relationship Id="rId5" Type="http://schemas.openxmlformats.org/officeDocument/2006/relationships/image" Target="../media/image141.jpeg"/><Relationship Id="rId6" Type="http://schemas.openxmlformats.org/officeDocument/2006/relationships/image" Target="../media/image142.png"/><Relationship Id="rId7" Type="http://schemas.openxmlformats.org/officeDocument/2006/relationships/oleObject" Target="../embeddings/oleObject18.bin"/><Relationship Id="rId8" Type="http://schemas.openxmlformats.org/officeDocument/2006/relationships/image" Target="../media/image144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4" Type="http://schemas.openxmlformats.org/officeDocument/2006/relationships/image" Target="../media/image145.png"/><Relationship Id="rId5" Type="http://schemas.openxmlformats.org/officeDocument/2006/relationships/oleObject" Target="../embeddings/oleObject20.bin"/><Relationship Id="rId6" Type="http://schemas.openxmlformats.org/officeDocument/2006/relationships/image" Target="../media/image146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4" Type="http://schemas.openxmlformats.org/officeDocument/2006/relationships/hyperlink" Target="http://www.wadsworth.org/spider_doc/spider/docs/spider.html" TargetMode="External"/><Relationship Id="rId5" Type="http://schemas.openxmlformats.org/officeDocument/2006/relationships/image" Target="../media/image149.png"/><Relationship Id="rId6" Type="http://schemas.openxmlformats.org/officeDocument/2006/relationships/oleObject" Target="../embeddings/oleObject21.bin"/><Relationship Id="rId7" Type="http://schemas.openxmlformats.org/officeDocument/2006/relationships/image" Target="../media/image147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4" Type="http://schemas.openxmlformats.org/officeDocument/2006/relationships/image" Target="../media/image8.wmf"/><Relationship Id="rId5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4" Type="http://schemas.openxmlformats.org/officeDocument/2006/relationships/image" Target="../media/image152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4" Type="http://schemas.openxmlformats.org/officeDocument/2006/relationships/image" Target="../media/image153.png"/><Relationship Id="rId5" Type="http://schemas.openxmlformats.org/officeDocument/2006/relationships/oleObject" Target="../embeddings/oleObject24.bin"/><Relationship Id="rId6" Type="http://schemas.openxmlformats.org/officeDocument/2006/relationships/image" Target="../media/image154.png"/><Relationship Id="rId7" Type="http://schemas.openxmlformats.org/officeDocument/2006/relationships/image" Target="../media/image155.png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4" Type="http://schemas.openxmlformats.org/officeDocument/2006/relationships/image" Target="../media/image156.png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4" Type="http://schemas.openxmlformats.org/officeDocument/2006/relationships/image" Target="../media/image157.png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4" Type="http://schemas.openxmlformats.org/officeDocument/2006/relationships/image" Target="../media/image158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9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4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wm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wmf"/><Relationship Id="rId5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edulka_na_futra_na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56792"/>
            <a:ext cx="5821292" cy="317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05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381000" y="304800"/>
            <a:ext cx="82296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Mikrospektr. aparatura pro SNS/SMS v Čechách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74755" name="Picture 3" descr="C:\Jan\Figures\Science\SetupCBud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2259013"/>
            <a:ext cx="2192337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6" name="Picture 4" descr="C:\Jan\Figures\Science\SetupCBud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735013"/>
            <a:ext cx="3948113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7" name="Picture 5" descr="C:\Jan\Figures\Science\SetupCBud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40013"/>
            <a:ext cx="4314825" cy="284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8" name="Picture 6" descr="C:\Jan\Figures\Science\SetupCBud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078413"/>
            <a:ext cx="3897313" cy="170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9" name="Picture 7" descr="C:\Jan\Figures\Science\SetupCBud5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2868613"/>
            <a:ext cx="1778000" cy="81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152400" y="838200"/>
            <a:ext cx="365760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en-GB" sz="1600"/>
              <a:t>První část již dokončena</a:t>
            </a:r>
            <a:endParaRPr lang="en-GB" sz="1600" i="1"/>
          </a:p>
          <a:p>
            <a:pPr>
              <a:spcBef>
                <a:spcPct val="10000"/>
              </a:spcBef>
            </a:pPr>
            <a:r>
              <a:rPr lang="en-GB" sz="1600" i="1"/>
              <a:t>na Jihočeské univerzitě,Č.Budějovice</a:t>
            </a:r>
            <a:endParaRPr lang="en-GB" sz="1600"/>
          </a:p>
        </p:txBody>
      </p:sp>
      <p:pic>
        <p:nvPicPr>
          <p:cNvPr id="74763" name="Picture 11" descr="C:\Jan\ExpData\Budejice03\fotky\ShiningDotsSm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2819400" cy="277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381000" y="304800"/>
            <a:ext cx="82296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Mikrospektr. aparatura pro SNS/SMS v Čechách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75780" name="Picture 4" descr="C:\Jan\text\PrednaskyMFF\SingleMolSp2004\SetupCB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2578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 descr="C:\Jan\text\PrednaskyMFF\SingleMolSp2004\SetupCBpiez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990600"/>
            <a:ext cx="2590800" cy="203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2" name="Picture 6" descr="C:\Jan\text\PrednaskyMFF\SingleMolSp2004\SetupCBhrano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19600"/>
            <a:ext cx="2641600" cy="204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3" name="Picture 7" descr="C:\Jan\text\PrednaskyMFF\SingleMolSp2004\SetupCBapd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202113"/>
            <a:ext cx="3124200" cy="234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7" name="Picture 11" descr="C:\Jan\ExpData\Budejice03\fotky\P6180044s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3505200" cy="250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Studované </a:t>
            </a:r>
            <a:r>
              <a:rPr lang="cs-CZ" dirty="0"/>
              <a:t>materiály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2438400"/>
            <a:ext cx="4800600" cy="415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2"/>
            <a:r>
              <a:rPr lang="cs-CZ">
                <a:latin typeface="Times New Roman" pitchFamily="18" charset="-18"/>
              </a:rPr>
              <a:t>1.</a:t>
            </a:r>
            <a:r>
              <a:rPr lang="cs-CZ" b="1" i="1"/>
              <a:t>II-VI koloidní NC</a:t>
            </a:r>
            <a:r>
              <a:rPr lang="cs-CZ"/>
              <a:t> – především CdSe, CdS - pasivovaný povrch, případně pokrytý polovodičem se širším zakázaným pásem “core-shell NC” (nejčastěji CdSe/ZnS)</a:t>
            </a:r>
          </a:p>
          <a:p>
            <a:pPr lvl="2"/>
            <a:endParaRPr lang="cs-CZ"/>
          </a:p>
          <a:p>
            <a:pPr lvl="2"/>
            <a:r>
              <a:rPr lang="cs-CZ"/>
              <a:t>- </a:t>
            </a:r>
            <a:r>
              <a:rPr lang="cs-CZ" i="1"/>
              <a:t>významná výhoda pro single NC spektroskopii</a:t>
            </a:r>
            <a:r>
              <a:rPr lang="cs-CZ"/>
              <a:t> – lze je snadno naředit a deponovat (spin-coating) na substrát (sklo) tak, že jednotlivé NC jsou dostatečně daleko, aby se daly odlišit ve far-field mikroskopu</a:t>
            </a:r>
          </a:p>
          <a:p>
            <a:endParaRPr lang="cs-CZ"/>
          </a:p>
          <a:p>
            <a:r>
              <a:rPr lang="cs-CZ" sz="1600" i="1"/>
              <a:t>Např. Far-field imaging spectroscopy koloidních CdSe (Empedocles a kol. PRL </a:t>
            </a:r>
            <a:r>
              <a:rPr lang="cs-CZ" sz="1600" b="1" i="1"/>
              <a:t>77</a:t>
            </a:r>
            <a:r>
              <a:rPr lang="cs-CZ" sz="1600" i="1"/>
              <a:t> (1996) 3873)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28600" y="990600"/>
            <a:ext cx="8458200" cy="127158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/>
              <a:t>Prostorové rozlišení jednotlivých NK se dosahuje:</a:t>
            </a:r>
            <a:endParaRPr lang="cs-CZ" b="1" i="1"/>
          </a:p>
          <a:p>
            <a:pPr>
              <a:spcBef>
                <a:spcPct val="10000"/>
              </a:spcBef>
            </a:pPr>
            <a:r>
              <a:rPr lang="cs-CZ" b="1" i="1"/>
              <a:t>- zředěním </a:t>
            </a:r>
            <a:r>
              <a:rPr lang="cs-CZ" i="1"/>
              <a:t>koloidních roztoků</a:t>
            </a:r>
          </a:p>
          <a:p>
            <a:pPr>
              <a:spcBef>
                <a:spcPct val="10000"/>
              </a:spcBef>
            </a:pPr>
            <a:r>
              <a:rPr lang="cs-CZ" b="1" i="1"/>
              <a:t>- litografickými technikami </a:t>
            </a:r>
            <a:r>
              <a:rPr lang="cs-CZ" i="1"/>
              <a:t>(vyleptání struktur dostatečně daleko od sebe)</a:t>
            </a:r>
            <a:endParaRPr lang="cs-CZ" b="1" i="1"/>
          </a:p>
          <a:p>
            <a:pPr>
              <a:spcBef>
                <a:spcPct val="10000"/>
              </a:spcBef>
            </a:pPr>
            <a:r>
              <a:rPr lang="cs-CZ" b="1" i="1"/>
              <a:t>- deponováním kovové masky s malými otvory</a:t>
            </a:r>
            <a:endParaRPr lang="cs-CZ"/>
          </a:p>
        </p:txBody>
      </p:sp>
      <p:pic>
        <p:nvPicPr>
          <p:cNvPr id="15371" name="Picture 11" descr="C:\Honza\obrazky\science\SingleNClectures\EmpedoPRL96\Fi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4191000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382000" cy="457200"/>
          </a:xfrm>
        </p:spPr>
        <p:txBody>
          <a:bodyPr/>
          <a:lstStyle/>
          <a:p>
            <a:r>
              <a:rPr lang="cs-CZ" dirty="0"/>
              <a:t>S</a:t>
            </a:r>
            <a:r>
              <a:rPr lang="cs-CZ" dirty="0" smtClean="0"/>
              <a:t>tudované </a:t>
            </a:r>
            <a:r>
              <a:rPr lang="cs-CZ" dirty="0"/>
              <a:t>materiály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57200" y="2438400"/>
            <a:ext cx="40386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/>
              <a:t>- </a:t>
            </a:r>
            <a:r>
              <a:rPr lang="cs-CZ" i="1"/>
              <a:t>hustota je příliš velká </a:t>
            </a:r>
            <a:r>
              <a:rPr lang="cs-CZ"/>
              <a:t>(typicky 10</a:t>
            </a:r>
            <a:r>
              <a:rPr lang="cs-CZ" baseline="30000"/>
              <a:t>10</a:t>
            </a:r>
            <a:r>
              <a:rPr lang="cs-CZ"/>
              <a:t> cm</a:t>
            </a:r>
            <a:r>
              <a:rPr lang="cs-CZ" baseline="30000"/>
              <a:t>-2</a:t>
            </a:r>
            <a:r>
              <a:rPr lang="cs-CZ"/>
              <a:t>) pro far-field </a:t>
            </a:r>
            <a:r>
              <a:rPr lang="cs-CZ">
                <a:sym typeface="Symbol" pitchFamily="18" charset="2"/>
              </a:rPr>
              <a:t></a:t>
            </a:r>
            <a:r>
              <a:rPr lang="cs-CZ"/>
              <a:t> nutno užít SNOM, STM-CL</a:t>
            </a:r>
          </a:p>
          <a:p>
            <a:r>
              <a:rPr lang="cs-CZ"/>
              <a:t>nebo deponovat </a:t>
            </a:r>
            <a:r>
              <a:rPr lang="cs-CZ" b="1" i="1"/>
              <a:t>kovovou masku s otvory</a:t>
            </a:r>
            <a:r>
              <a:rPr lang="cs-CZ"/>
              <a:t> či </a:t>
            </a:r>
            <a:r>
              <a:rPr lang="cs-CZ" b="1"/>
              <a:t>vyleptat “</a:t>
            </a:r>
            <a:r>
              <a:rPr lang="cs-CZ" b="1" i="1"/>
              <a:t>mesa strukturu</a:t>
            </a:r>
            <a:r>
              <a:rPr lang="cs-CZ"/>
              <a:t>”</a:t>
            </a:r>
          </a:p>
        </p:txBody>
      </p:sp>
      <p:pic>
        <p:nvPicPr>
          <p:cNvPr id="50187" name="Picture 11" descr="C:\Honza\obrazky\science\SingleNClectures\GustafssonJAP84\Fig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28800"/>
            <a:ext cx="436403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304800" y="1066800"/>
            <a:ext cx="800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2. </a:t>
            </a:r>
            <a:r>
              <a:rPr lang="cs-CZ" b="1"/>
              <a:t>Samoorganizované NK II-V polovodičů</a:t>
            </a:r>
            <a:r>
              <a:rPr lang="cs-CZ"/>
              <a:t> (Stranski-Krastanov growth) heterostruktury na bázi InAs, GaAs a pod.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382000" cy="457200"/>
          </a:xfrm>
        </p:spPr>
        <p:txBody>
          <a:bodyPr/>
          <a:lstStyle/>
          <a:p>
            <a:r>
              <a:rPr lang="cs-CZ" dirty="0"/>
              <a:t>Z </a:t>
            </a:r>
            <a:r>
              <a:rPr lang="cs-CZ" dirty="0" smtClean="0"/>
              <a:t>„</a:t>
            </a:r>
            <a:r>
              <a:rPr lang="cs-CZ" dirty="0"/>
              <a:t>experimentálního </a:t>
            </a:r>
            <a:r>
              <a:rPr lang="cs-CZ" dirty="0" smtClean="0"/>
              <a:t>deníku</a:t>
            </a:r>
            <a:r>
              <a:rPr lang="cs-CZ" dirty="0"/>
              <a:t>“</a:t>
            </a:r>
            <a:endParaRPr lang="cs-CZ" sz="2000" dirty="0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28600" y="990600"/>
            <a:ext cx="868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i="1" u="sng"/>
              <a:t>Spektroskopie jednotlivých křemíkových nanokrystalů</a:t>
            </a:r>
            <a:r>
              <a:rPr lang="cs-CZ"/>
              <a:t> = velmi nejisté podnikání </a:t>
            </a:r>
          </a:p>
        </p:txBody>
      </p:sp>
      <p:grpSp>
        <p:nvGrpSpPr>
          <p:cNvPr id="51208" name="Group 8"/>
          <p:cNvGrpSpPr>
            <a:grpSpLocks/>
          </p:cNvGrpSpPr>
          <p:nvPr/>
        </p:nvGrpSpPr>
        <p:grpSpPr bwMode="auto">
          <a:xfrm>
            <a:off x="685800" y="4876800"/>
            <a:ext cx="8053388" cy="1789113"/>
            <a:chOff x="240" y="528"/>
            <a:chExt cx="5073" cy="1127"/>
          </a:xfrm>
        </p:grpSpPr>
        <p:sp>
          <p:nvSpPr>
            <p:cNvPr id="51209" name="Rectangle 9"/>
            <p:cNvSpPr>
              <a:spLocks noChangeArrowheads="1"/>
            </p:cNvSpPr>
            <p:nvPr/>
          </p:nvSpPr>
          <p:spPr bwMode="auto">
            <a:xfrm>
              <a:off x="240" y="528"/>
              <a:ext cx="12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>
                  <a:solidFill>
                    <a:srgbClr val="1F1A17"/>
                  </a:solidFill>
                  <a:latin typeface="Arial Black" pitchFamily="34" charset="0"/>
                </a:rPr>
                <a:t>Metody přípravy</a:t>
              </a:r>
              <a:endParaRPr lang="cs-CZ" sz="1400"/>
            </a:p>
          </p:txBody>
        </p:sp>
        <p:sp>
          <p:nvSpPr>
            <p:cNvPr id="51210" name="Rectangle 10"/>
            <p:cNvSpPr>
              <a:spLocks noChangeArrowheads="1"/>
            </p:cNvSpPr>
            <p:nvPr/>
          </p:nvSpPr>
          <p:spPr bwMode="auto">
            <a:xfrm>
              <a:off x="1680" y="576"/>
              <a:ext cx="3633" cy="10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elektro-chemické leptání Si desky v roztoku HF - porézní Si</a:t>
              </a:r>
            </a:p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Implantace Si-iontů do oxidu křemíku + žíhání</a:t>
              </a:r>
            </a:p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depozice (CVD) vrstvy sub-oxidu SiOx + žíhání</a:t>
              </a:r>
            </a:p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litografie (elektronová, iontová)</a:t>
              </a:r>
            </a:p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laserová ablace a depozice</a:t>
              </a:r>
            </a:p>
            <a:p>
              <a:pPr>
                <a:spcBef>
                  <a:spcPct val="20000"/>
                </a:spcBef>
                <a:buFontTx/>
                <a:buChar char="•"/>
              </a:pPr>
              <a:r>
                <a:rPr lang="cs-CZ" sz="1600" b="1" i="1">
                  <a:solidFill>
                    <a:srgbClr val="1F1A17"/>
                  </a:solidFill>
                </a:rPr>
                <a:t>rekrystalizace amorfního křemíku ….. atd.</a:t>
              </a:r>
              <a:endParaRPr lang="cs-CZ" sz="1400"/>
            </a:p>
          </p:txBody>
        </p:sp>
      </p:grpSp>
      <p:grpSp>
        <p:nvGrpSpPr>
          <p:cNvPr id="51213" name="Group 13"/>
          <p:cNvGrpSpPr>
            <a:grpSpLocks/>
          </p:cNvGrpSpPr>
          <p:nvPr/>
        </p:nvGrpSpPr>
        <p:grpSpPr bwMode="auto">
          <a:xfrm>
            <a:off x="228600" y="4114800"/>
            <a:ext cx="8915400" cy="717550"/>
            <a:chOff x="144" y="3552"/>
            <a:chExt cx="5616" cy="452"/>
          </a:xfrm>
        </p:grpSpPr>
        <p:sp>
          <p:nvSpPr>
            <p:cNvPr id="51214" name="Freeform 14"/>
            <p:cNvSpPr>
              <a:spLocks/>
            </p:cNvSpPr>
            <p:nvPr/>
          </p:nvSpPr>
          <p:spPr bwMode="auto">
            <a:xfrm>
              <a:off x="144" y="3552"/>
              <a:ext cx="2709" cy="244"/>
            </a:xfrm>
            <a:custGeom>
              <a:avLst/>
              <a:gdLst>
                <a:gd name="T0" fmla="*/ 4479 w 8128"/>
                <a:gd name="T1" fmla="*/ 729 h 731"/>
                <a:gd name="T2" fmla="*/ 5077 w 8128"/>
                <a:gd name="T3" fmla="*/ 720 h 731"/>
                <a:gd name="T4" fmla="*/ 5644 w 8128"/>
                <a:gd name="T5" fmla="*/ 702 h 731"/>
                <a:gd name="T6" fmla="*/ 6168 w 8128"/>
                <a:gd name="T7" fmla="*/ 678 h 731"/>
                <a:gd name="T8" fmla="*/ 6647 w 8128"/>
                <a:gd name="T9" fmla="*/ 647 h 731"/>
                <a:gd name="T10" fmla="*/ 7070 w 8128"/>
                <a:gd name="T11" fmla="*/ 610 h 731"/>
                <a:gd name="T12" fmla="*/ 7432 w 8128"/>
                <a:gd name="T13" fmla="*/ 570 h 731"/>
                <a:gd name="T14" fmla="*/ 7726 w 8128"/>
                <a:gd name="T15" fmla="*/ 524 h 731"/>
                <a:gd name="T16" fmla="*/ 7944 w 8128"/>
                <a:gd name="T17" fmla="*/ 474 h 731"/>
                <a:gd name="T18" fmla="*/ 8081 w 8128"/>
                <a:gd name="T19" fmla="*/ 421 h 731"/>
                <a:gd name="T20" fmla="*/ 8128 w 8128"/>
                <a:gd name="T21" fmla="*/ 365 h 731"/>
                <a:gd name="T22" fmla="*/ 8081 w 8128"/>
                <a:gd name="T23" fmla="*/ 310 h 731"/>
                <a:gd name="T24" fmla="*/ 7944 w 8128"/>
                <a:gd name="T25" fmla="*/ 257 h 731"/>
                <a:gd name="T26" fmla="*/ 7726 w 8128"/>
                <a:gd name="T27" fmla="*/ 207 h 731"/>
                <a:gd name="T28" fmla="*/ 7432 w 8128"/>
                <a:gd name="T29" fmla="*/ 161 h 731"/>
                <a:gd name="T30" fmla="*/ 7070 w 8128"/>
                <a:gd name="T31" fmla="*/ 120 h 731"/>
                <a:gd name="T32" fmla="*/ 6647 w 8128"/>
                <a:gd name="T33" fmla="*/ 84 h 731"/>
                <a:gd name="T34" fmla="*/ 6168 w 8128"/>
                <a:gd name="T35" fmla="*/ 53 h 731"/>
                <a:gd name="T36" fmla="*/ 5644 w 8128"/>
                <a:gd name="T37" fmla="*/ 29 h 731"/>
                <a:gd name="T38" fmla="*/ 5077 w 8128"/>
                <a:gd name="T39" fmla="*/ 11 h 731"/>
                <a:gd name="T40" fmla="*/ 4479 w 8128"/>
                <a:gd name="T41" fmla="*/ 2 h 731"/>
                <a:gd name="T42" fmla="*/ 3855 w 8128"/>
                <a:gd name="T43" fmla="*/ 0 h 731"/>
                <a:gd name="T44" fmla="*/ 3246 w 8128"/>
                <a:gd name="T45" fmla="*/ 7 h 731"/>
                <a:gd name="T46" fmla="*/ 2669 w 8128"/>
                <a:gd name="T47" fmla="*/ 22 h 731"/>
                <a:gd name="T48" fmla="*/ 2129 w 8128"/>
                <a:gd name="T49" fmla="*/ 44 h 731"/>
                <a:gd name="T50" fmla="*/ 1635 w 8128"/>
                <a:gd name="T51" fmla="*/ 72 h 731"/>
                <a:gd name="T52" fmla="*/ 1193 w 8128"/>
                <a:gd name="T53" fmla="*/ 107 h 731"/>
                <a:gd name="T54" fmla="*/ 809 w 8128"/>
                <a:gd name="T55" fmla="*/ 147 h 731"/>
                <a:gd name="T56" fmla="*/ 492 w 8128"/>
                <a:gd name="T57" fmla="*/ 192 h 731"/>
                <a:gd name="T58" fmla="*/ 247 w 8128"/>
                <a:gd name="T59" fmla="*/ 240 h 731"/>
                <a:gd name="T60" fmla="*/ 83 w 8128"/>
                <a:gd name="T61" fmla="*/ 292 h 731"/>
                <a:gd name="T62" fmla="*/ 5 w 8128"/>
                <a:gd name="T63" fmla="*/ 347 h 731"/>
                <a:gd name="T64" fmla="*/ 21 w 8128"/>
                <a:gd name="T65" fmla="*/ 403 h 731"/>
                <a:gd name="T66" fmla="*/ 129 w 8128"/>
                <a:gd name="T67" fmla="*/ 456 h 731"/>
                <a:gd name="T68" fmla="*/ 320 w 8128"/>
                <a:gd name="T69" fmla="*/ 507 h 731"/>
                <a:gd name="T70" fmla="*/ 590 w 8128"/>
                <a:gd name="T71" fmla="*/ 554 h 731"/>
                <a:gd name="T72" fmla="*/ 930 w 8128"/>
                <a:gd name="T73" fmla="*/ 597 h 731"/>
                <a:gd name="T74" fmla="*/ 1333 w 8128"/>
                <a:gd name="T75" fmla="*/ 636 h 731"/>
                <a:gd name="T76" fmla="*/ 1795 w 8128"/>
                <a:gd name="T77" fmla="*/ 669 h 731"/>
                <a:gd name="T78" fmla="*/ 2305 w 8128"/>
                <a:gd name="T79" fmla="*/ 695 h 731"/>
                <a:gd name="T80" fmla="*/ 2858 w 8128"/>
                <a:gd name="T81" fmla="*/ 715 h 731"/>
                <a:gd name="T82" fmla="*/ 3446 w 8128"/>
                <a:gd name="T83" fmla="*/ 727 h 731"/>
                <a:gd name="T84" fmla="*/ 4064 w 8128"/>
                <a:gd name="T85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28" h="731">
                  <a:moveTo>
                    <a:pt x="4064" y="731"/>
                  </a:moveTo>
                  <a:lnTo>
                    <a:pt x="4273" y="731"/>
                  </a:lnTo>
                  <a:lnTo>
                    <a:pt x="4479" y="729"/>
                  </a:lnTo>
                  <a:lnTo>
                    <a:pt x="4682" y="727"/>
                  </a:lnTo>
                  <a:lnTo>
                    <a:pt x="4882" y="724"/>
                  </a:lnTo>
                  <a:lnTo>
                    <a:pt x="5077" y="720"/>
                  </a:lnTo>
                  <a:lnTo>
                    <a:pt x="5270" y="715"/>
                  </a:lnTo>
                  <a:lnTo>
                    <a:pt x="5459" y="708"/>
                  </a:lnTo>
                  <a:lnTo>
                    <a:pt x="5644" y="702"/>
                  </a:lnTo>
                  <a:lnTo>
                    <a:pt x="5823" y="695"/>
                  </a:lnTo>
                  <a:lnTo>
                    <a:pt x="5999" y="687"/>
                  </a:lnTo>
                  <a:lnTo>
                    <a:pt x="6168" y="678"/>
                  </a:lnTo>
                  <a:lnTo>
                    <a:pt x="6333" y="669"/>
                  </a:lnTo>
                  <a:lnTo>
                    <a:pt x="6492" y="658"/>
                  </a:lnTo>
                  <a:lnTo>
                    <a:pt x="6647" y="647"/>
                  </a:lnTo>
                  <a:lnTo>
                    <a:pt x="6794" y="636"/>
                  </a:lnTo>
                  <a:lnTo>
                    <a:pt x="6935" y="624"/>
                  </a:lnTo>
                  <a:lnTo>
                    <a:pt x="7070" y="610"/>
                  </a:lnTo>
                  <a:lnTo>
                    <a:pt x="7197" y="597"/>
                  </a:lnTo>
                  <a:lnTo>
                    <a:pt x="7319" y="584"/>
                  </a:lnTo>
                  <a:lnTo>
                    <a:pt x="7432" y="570"/>
                  </a:lnTo>
                  <a:lnTo>
                    <a:pt x="7538" y="554"/>
                  </a:lnTo>
                  <a:lnTo>
                    <a:pt x="7636" y="539"/>
                  </a:lnTo>
                  <a:lnTo>
                    <a:pt x="7726" y="524"/>
                  </a:lnTo>
                  <a:lnTo>
                    <a:pt x="7807" y="507"/>
                  </a:lnTo>
                  <a:lnTo>
                    <a:pt x="7881" y="491"/>
                  </a:lnTo>
                  <a:lnTo>
                    <a:pt x="7944" y="474"/>
                  </a:lnTo>
                  <a:lnTo>
                    <a:pt x="7999" y="456"/>
                  </a:lnTo>
                  <a:lnTo>
                    <a:pt x="8045" y="439"/>
                  </a:lnTo>
                  <a:lnTo>
                    <a:pt x="8081" y="421"/>
                  </a:lnTo>
                  <a:lnTo>
                    <a:pt x="8106" y="403"/>
                  </a:lnTo>
                  <a:lnTo>
                    <a:pt x="8123" y="384"/>
                  </a:lnTo>
                  <a:lnTo>
                    <a:pt x="8128" y="365"/>
                  </a:lnTo>
                  <a:lnTo>
                    <a:pt x="8123" y="347"/>
                  </a:lnTo>
                  <a:lnTo>
                    <a:pt x="8106" y="328"/>
                  </a:lnTo>
                  <a:lnTo>
                    <a:pt x="8081" y="310"/>
                  </a:lnTo>
                  <a:lnTo>
                    <a:pt x="8045" y="292"/>
                  </a:lnTo>
                  <a:lnTo>
                    <a:pt x="7999" y="275"/>
                  </a:lnTo>
                  <a:lnTo>
                    <a:pt x="7944" y="257"/>
                  </a:lnTo>
                  <a:lnTo>
                    <a:pt x="7881" y="240"/>
                  </a:lnTo>
                  <a:lnTo>
                    <a:pt x="7807" y="224"/>
                  </a:lnTo>
                  <a:lnTo>
                    <a:pt x="7726" y="207"/>
                  </a:lnTo>
                  <a:lnTo>
                    <a:pt x="7636" y="192"/>
                  </a:lnTo>
                  <a:lnTo>
                    <a:pt x="7538" y="177"/>
                  </a:lnTo>
                  <a:lnTo>
                    <a:pt x="7432" y="161"/>
                  </a:lnTo>
                  <a:lnTo>
                    <a:pt x="7319" y="147"/>
                  </a:lnTo>
                  <a:lnTo>
                    <a:pt x="7197" y="134"/>
                  </a:lnTo>
                  <a:lnTo>
                    <a:pt x="7070" y="120"/>
                  </a:lnTo>
                  <a:lnTo>
                    <a:pt x="6935" y="107"/>
                  </a:lnTo>
                  <a:lnTo>
                    <a:pt x="6794" y="95"/>
                  </a:lnTo>
                  <a:lnTo>
                    <a:pt x="6647" y="84"/>
                  </a:lnTo>
                  <a:lnTo>
                    <a:pt x="6492" y="72"/>
                  </a:lnTo>
                  <a:lnTo>
                    <a:pt x="6333" y="62"/>
                  </a:lnTo>
                  <a:lnTo>
                    <a:pt x="6168" y="53"/>
                  </a:lnTo>
                  <a:lnTo>
                    <a:pt x="5999" y="44"/>
                  </a:lnTo>
                  <a:lnTo>
                    <a:pt x="5823" y="36"/>
                  </a:lnTo>
                  <a:lnTo>
                    <a:pt x="5644" y="29"/>
                  </a:lnTo>
                  <a:lnTo>
                    <a:pt x="5459" y="22"/>
                  </a:lnTo>
                  <a:lnTo>
                    <a:pt x="5270" y="16"/>
                  </a:lnTo>
                  <a:lnTo>
                    <a:pt x="5077" y="11"/>
                  </a:lnTo>
                  <a:lnTo>
                    <a:pt x="4882" y="7"/>
                  </a:lnTo>
                  <a:lnTo>
                    <a:pt x="4682" y="4"/>
                  </a:lnTo>
                  <a:lnTo>
                    <a:pt x="4479" y="2"/>
                  </a:lnTo>
                  <a:lnTo>
                    <a:pt x="4273" y="0"/>
                  </a:lnTo>
                  <a:lnTo>
                    <a:pt x="4064" y="0"/>
                  </a:lnTo>
                  <a:lnTo>
                    <a:pt x="3855" y="0"/>
                  </a:lnTo>
                  <a:lnTo>
                    <a:pt x="3649" y="2"/>
                  </a:lnTo>
                  <a:lnTo>
                    <a:pt x="3446" y="4"/>
                  </a:lnTo>
                  <a:lnTo>
                    <a:pt x="3246" y="7"/>
                  </a:lnTo>
                  <a:lnTo>
                    <a:pt x="3050" y="11"/>
                  </a:lnTo>
                  <a:lnTo>
                    <a:pt x="2858" y="16"/>
                  </a:lnTo>
                  <a:lnTo>
                    <a:pt x="2669" y="22"/>
                  </a:lnTo>
                  <a:lnTo>
                    <a:pt x="2484" y="29"/>
                  </a:lnTo>
                  <a:lnTo>
                    <a:pt x="2305" y="36"/>
                  </a:lnTo>
                  <a:lnTo>
                    <a:pt x="2129" y="44"/>
                  </a:lnTo>
                  <a:lnTo>
                    <a:pt x="1960" y="53"/>
                  </a:lnTo>
                  <a:lnTo>
                    <a:pt x="1795" y="62"/>
                  </a:lnTo>
                  <a:lnTo>
                    <a:pt x="1635" y="72"/>
                  </a:lnTo>
                  <a:lnTo>
                    <a:pt x="1481" y="84"/>
                  </a:lnTo>
                  <a:lnTo>
                    <a:pt x="1333" y="95"/>
                  </a:lnTo>
                  <a:lnTo>
                    <a:pt x="1193" y="107"/>
                  </a:lnTo>
                  <a:lnTo>
                    <a:pt x="1058" y="120"/>
                  </a:lnTo>
                  <a:lnTo>
                    <a:pt x="930" y="134"/>
                  </a:lnTo>
                  <a:lnTo>
                    <a:pt x="809" y="147"/>
                  </a:lnTo>
                  <a:lnTo>
                    <a:pt x="696" y="161"/>
                  </a:lnTo>
                  <a:lnTo>
                    <a:pt x="590" y="177"/>
                  </a:lnTo>
                  <a:lnTo>
                    <a:pt x="492" y="192"/>
                  </a:lnTo>
                  <a:lnTo>
                    <a:pt x="402" y="207"/>
                  </a:lnTo>
                  <a:lnTo>
                    <a:pt x="320" y="224"/>
                  </a:lnTo>
                  <a:lnTo>
                    <a:pt x="247" y="240"/>
                  </a:lnTo>
                  <a:lnTo>
                    <a:pt x="184" y="257"/>
                  </a:lnTo>
                  <a:lnTo>
                    <a:pt x="129" y="275"/>
                  </a:lnTo>
                  <a:lnTo>
                    <a:pt x="83" y="292"/>
                  </a:lnTo>
                  <a:lnTo>
                    <a:pt x="47" y="310"/>
                  </a:lnTo>
                  <a:lnTo>
                    <a:pt x="21" y="328"/>
                  </a:lnTo>
                  <a:lnTo>
                    <a:pt x="5" y="347"/>
                  </a:lnTo>
                  <a:lnTo>
                    <a:pt x="0" y="365"/>
                  </a:lnTo>
                  <a:lnTo>
                    <a:pt x="5" y="384"/>
                  </a:lnTo>
                  <a:lnTo>
                    <a:pt x="21" y="403"/>
                  </a:lnTo>
                  <a:lnTo>
                    <a:pt x="47" y="421"/>
                  </a:lnTo>
                  <a:lnTo>
                    <a:pt x="83" y="439"/>
                  </a:lnTo>
                  <a:lnTo>
                    <a:pt x="129" y="456"/>
                  </a:lnTo>
                  <a:lnTo>
                    <a:pt x="184" y="474"/>
                  </a:lnTo>
                  <a:lnTo>
                    <a:pt x="247" y="491"/>
                  </a:lnTo>
                  <a:lnTo>
                    <a:pt x="320" y="507"/>
                  </a:lnTo>
                  <a:lnTo>
                    <a:pt x="402" y="524"/>
                  </a:lnTo>
                  <a:lnTo>
                    <a:pt x="492" y="539"/>
                  </a:lnTo>
                  <a:lnTo>
                    <a:pt x="590" y="554"/>
                  </a:lnTo>
                  <a:lnTo>
                    <a:pt x="696" y="570"/>
                  </a:lnTo>
                  <a:lnTo>
                    <a:pt x="809" y="584"/>
                  </a:lnTo>
                  <a:lnTo>
                    <a:pt x="930" y="597"/>
                  </a:lnTo>
                  <a:lnTo>
                    <a:pt x="1058" y="610"/>
                  </a:lnTo>
                  <a:lnTo>
                    <a:pt x="1193" y="624"/>
                  </a:lnTo>
                  <a:lnTo>
                    <a:pt x="1333" y="636"/>
                  </a:lnTo>
                  <a:lnTo>
                    <a:pt x="1481" y="647"/>
                  </a:lnTo>
                  <a:lnTo>
                    <a:pt x="1635" y="658"/>
                  </a:lnTo>
                  <a:lnTo>
                    <a:pt x="1795" y="669"/>
                  </a:lnTo>
                  <a:lnTo>
                    <a:pt x="1960" y="678"/>
                  </a:lnTo>
                  <a:lnTo>
                    <a:pt x="2129" y="687"/>
                  </a:lnTo>
                  <a:lnTo>
                    <a:pt x="2305" y="695"/>
                  </a:lnTo>
                  <a:lnTo>
                    <a:pt x="2484" y="702"/>
                  </a:lnTo>
                  <a:lnTo>
                    <a:pt x="2669" y="708"/>
                  </a:lnTo>
                  <a:lnTo>
                    <a:pt x="2858" y="715"/>
                  </a:lnTo>
                  <a:lnTo>
                    <a:pt x="3050" y="720"/>
                  </a:lnTo>
                  <a:lnTo>
                    <a:pt x="3246" y="724"/>
                  </a:lnTo>
                  <a:lnTo>
                    <a:pt x="3446" y="727"/>
                  </a:lnTo>
                  <a:lnTo>
                    <a:pt x="3649" y="729"/>
                  </a:lnTo>
                  <a:lnTo>
                    <a:pt x="3855" y="731"/>
                  </a:lnTo>
                  <a:lnTo>
                    <a:pt x="4064" y="731"/>
                  </a:lnTo>
                  <a:close/>
                </a:path>
              </a:pathLst>
            </a:custGeom>
            <a:solidFill>
              <a:srgbClr val="B7D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1215" name="Rectangle 15"/>
            <p:cNvSpPr>
              <a:spLocks noChangeArrowheads="1"/>
            </p:cNvSpPr>
            <p:nvPr/>
          </p:nvSpPr>
          <p:spPr bwMode="auto">
            <a:xfrm>
              <a:off x="251" y="3574"/>
              <a:ext cx="257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700">
                  <a:solidFill>
                    <a:srgbClr val="1F1A17"/>
                  </a:solidFill>
                  <a:latin typeface="Arial Black" pitchFamily="34" charset="0"/>
                </a:rPr>
                <a:t>Fotoluminiscenční mechanismus ?</a:t>
              </a:r>
              <a:endParaRPr lang="cs-CZ" sz="1400"/>
            </a:p>
          </p:txBody>
        </p:sp>
        <p:sp>
          <p:nvSpPr>
            <p:cNvPr id="51216" name="Text Box 16"/>
            <p:cNvSpPr txBox="1">
              <a:spLocks noChangeArrowheads="1"/>
            </p:cNvSpPr>
            <p:nvPr/>
          </p:nvSpPr>
          <p:spPr bwMode="auto">
            <a:xfrm>
              <a:off x="144" y="3792"/>
              <a:ext cx="561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Zářivá rekombinace e-d párů - volných či lokalizovaných na povrchu (důležitá role oxidu)</a:t>
              </a:r>
              <a:endParaRPr lang="cs-CZ" sz="1400"/>
            </a:p>
          </p:txBody>
        </p:sp>
      </p:grpSp>
      <p:grpSp>
        <p:nvGrpSpPr>
          <p:cNvPr id="51217" name="Group 17"/>
          <p:cNvGrpSpPr>
            <a:grpSpLocks/>
          </p:cNvGrpSpPr>
          <p:nvPr/>
        </p:nvGrpSpPr>
        <p:grpSpPr bwMode="auto">
          <a:xfrm>
            <a:off x="228600" y="1433513"/>
            <a:ext cx="8540750" cy="3062287"/>
            <a:chOff x="-4" y="1728"/>
            <a:chExt cx="5380" cy="1929"/>
          </a:xfrm>
        </p:grpSpPr>
        <p:sp>
          <p:nvSpPr>
            <p:cNvPr id="51218" name="Rectangle 18"/>
            <p:cNvSpPr>
              <a:spLocks noChangeArrowheads="1"/>
            </p:cNvSpPr>
            <p:nvPr/>
          </p:nvSpPr>
          <p:spPr bwMode="auto">
            <a:xfrm>
              <a:off x="-4" y="1728"/>
              <a:ext cx="19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>
                  <a:solidFill>
                    <a:srgbClr val="1F1A17"/>
                  </a:solidFill>
                  <a:latin typeface="Arial Black" pitchFamily="34" charset="0"/>
                </a:rPr>
                <a:t>Základní vlastnosti Si NK</a:t>
              </a:r>
              <a:endParaRPr lang="cs-CZ" sz="1400"/>
            </a:p>
          </p:txBody>
        </p:sp>
        <p:sp>
          <p:nvSpPr>
            <p:cNvPr id="51219" name="Rectangle 19"/>
            <p:cNvSpPr>
              <a:spLocks noChangeArrowheads="1"/>
            </p:cNvSpPr>
            <p:nvPr/>
          </p:nvSpPr>
          <p:spPr bwMode="auto">
            <a:xfrm>
              <a:off x="288" y="1968"/>
              <a:ext cx="2640" cy="1387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cs-CZ" sz="1600" b="1" i="1" dirty="0">
                  <a:solidFill>
                    <a:srgbClr val="1F1A17"/>
                  </a:solidFill>
                </a:rPr>
                <a:t>- Nepřímý zakázaný pás je zachován </a:t>
              </a:r>
            </a:p>
            <a:p>
              <a:pPr>
                <a:spcBef>
                  <a:spcPct val="20000"/>
                </a:spcBef>
              </a:pPr>
              <a:r>
                <a:rPr lang="cs-CZ" sz="1600" b="1" i="1" dirty="0">
                  <a:solidFill>
                    <a:srgbClr val="1F1A17"/>
                  </a:solidFill>
                </a:rPr>
                <a:t>		až do velikostí &lt;1 </a:t>
              </a:r>
              <a:r>
                <a:rPr lang="cs-CZ" sz="1600" b="1" i="1" dirty="0" err="1">
                  <a:solidFill>
                    <a:srgbClr val="1F1A17"/>
                  </a:solidFill>
                </a:rPr>
                <a:t>nm</a:t>
              </a:r>
              <a:endParaRPr lang="cs-CZ" sz="1600" b="1" i="1" dirty="0">
                <a:solidFill>
                  <a:srgbClr val="1F1A17"/>
                </a:solidFill>
              </a:endParaRPr>
            </a:p>
            <a:p>
              <a:pPr>
                <a:spcBef>
                  <a:spcPct val="20000"/>
                </a:spcBef>
              </a:pPr>
              <a:r>
                <a:rPr lang="cs-CZ" sz="1600" b="1" i="1" dirty="0">
                  <a:solidFill>
                    <a:srgbClr val="1F1A17"/>
                  </a:solidFill>
                </a:rPr>
                <a:t>- PL spektrum = jeden široký pás </a:t>
              </a:r>
              <a:r>
                <a:rPr lang="cs-CZ" sz="1600" b="1" i="1" dirty="0">
                  <a:solidFill>
                    <a:srgbClr val="1F1A17"/>
                  </a:solidFill>
                  <a:sym typeface="Symbol" pitchFamily="18" charset="2"/>
                </a:rPr>
                <a:t></a:t>
              </a:r>
              <a:endParaRPr lang="cs-CZ" sz="1600" b="1" i="1" dirty="0">
                <a:solidFill>
                  <a:srgbClr val="1F1A17"/>
                </a:solidFill>
              </a:endParaRPr>
            </a:p>
            <a:p>
              <a:pPr>
                <a:spcBef>
                  <a:spcPct val="20000"/>
                </a:spcBef>
              </a:pPr>
              <a:r>
                <a:rPr lang="cs-CZ" sz="1600" b="1" i="1" dirty="0">
                  <a:solidFill>
                    <a:srgbClr val="1F1A17"/>
                  </a:solidFill>
                </a:rPr>
                <a:t>- velmi pomalé </a:t>
              </a:r>
              <a:r>
                <a:rPr lang="cs-CZ" sz="1600" b="1" i="1" dirty="0" err="1">
                  <a:solidFill>
                    <a:srgbClr val="1F1A17"/>
                  </a:solidFill>
                </a:rPr>
                <a:t>stretch</a:t>
              </a:r>
              <a:r>
                <a:rPr lang="cs-CZ" sz="1600" b="1" i="1" dirty="0">
                  <a:solidFill>
                    <a:srgbClr val="1F1A17"/>
                  </a:solidFill>
                </a:rPr>
                <a:t> </a:t>
              </a:r>
              <a:r>
                <a:rPr lang="cs-CZ" sz="1600" b="1" i="1" dirty="0" err="1">
                  <a:solidFill>
                    <a:srgbClr val="1F1A17"/>
                  </a:solidFill>
                </a:rPr>
                <a:t>expon</a:t>
              </a:r>
              <a:r>
                <a:rPr lang="cs-CZ" sz="1600" b="1" i="1" dirty="0">
                  <a:solidFill>
                    <a:srgbClr val="1F1A17"/>
                  </a:solidFill>
                </a:rPr>
                <a:t>. vyhasínání </a:t>
              </a:r>
              <a:r>
                <a:rPr lang="cs-CZ" sz="1600" dirty="0">
                  <a:solidFill>
                    <a:srgbClr val="1F1A17"/>
                  </a:solidFill>
                </a:rPr>
                <a:t>~0,1 </a:t>
              </a:r>
              <a:r>
                <a:rPr lang="cs-CZ" sz="1600" dirty="0" err="1">
                  <a:solidFill>
                    <a:srgbClr val="1F1A17"/>
                  </a:solidFill>
                </a:rPr>
                <a:t>ms</a:t>
              </a:r>
              <a:r>
                <a:rPr lang="cs-CZ" sz="1600" dirty="0">
                  <a:solidFill>
                    <a:srgbClr val="1F1A17"/>
                  </a:solidFill>
                </a:rPr>
                <a:t> </a:t>
              </a:r>
              <a:r>
                <a:rPr lang="cs-CZ" sz="1600" dirty="0" err="1">
                  <a:solidFill>
                    <a:srgbClr val="1F1A17"/>
                  </a:solidFill>
                </a:rPr>
                <a:t>at</a:t>
              </a:r>
              <a:r>
                <a:rPr lang="cs-CZ" sz="1600" dirty="0">
                  <a:solidFill>
                    <a:srgbClr val="1F1A17"/>
                  </a:solidFill>
                </a:rPr>
                <a:t> RT</a:t>
              </a:r>
              <a:r>
                <a:rPr lang="cs-CZ" sz="1600" b="1" i="1" dirty="0">
                  <a:solidFill>
                    <a:srgbClr val="1F1A17"/>
                  </a:solidFill>
                </a:rPr>
                <a:t> </a:t>
              </a:r>
              <a:r>
                <a:rPr lang="cs-CZ" sz="1600" b="1" dirty="0">
                  <a:solidFill>
                    <a:srgbClr val="1F1A17"/>
                  </a:solidFill>
                  <a:sym typeface="Symbol" pitchFamily="18" charset="2"/>
                </a:rPr>
                <a:t> v</a:t>
              </a:r>
              <a:r>
                <a:rPr lang="cs-CZ" sz="1600" b="1" dirty="0">
                  <a:solidFill>
                    <a:srgbClr val="1F1A17"/>
                  </a:solidFill>
                </a:rPr>
                <a:t>elmi nízký tok fotonů </a:t>
              </a:r>
            </a:p>
            <a:p>
              <a:pPr>
                <a:spcBef>
                  <a:spcPct val="20000"/>
                </a:spcBef>
              </a:pPr>
              <a:r>
                <a:rPr lang="cs-CZ" sz="1600" b="1" dirty="0">
                  <a:solidFill>
                    <a:srgbClr val="1F1A17"/>
                  </a:solidFill>
                </a:rPr>
                <a:t>(tedy i </a:t>
              </a:r>
              <a:r>
                <a:rPr lang="cs-CZ" sz="1600" b="1" i="1" dirty="0">
                  <a:solidFill>
                    <a:srgbClr val="1F1A17"/>
                  </a:solidFill>
                </a:rPr>
                <a:t>jas a modulační frekvence Si-LED</a:t>
              </a:r>
              <a:r>
                <a:rPr lang="cs-CZ" sz="1600" b="1" dirty="0">
                  <a:solidFill>
                    <a:srgbClr val="1F1A17"/>
                  </a:solidFill>
                </a:rPr>
                <a:t>)</a:t>
              </a:r>
            </a:p>
            <a:p>
              <a:pPr>
                <a:spcBef>
                  <a:spcPct val="20000"/>
                </a:spcBef>
              </a:pPr>
              <a:r>
                <a:rPr lang="cs-CZ" sz="1600" b="1" i="1" dirty="0">
                  <a:solidFill>
                    <a:srgbClr val="1F1A17"/>
                  </a:solidFill>
                </a:rPr>
                <a:t>- </a:t>
              </a:r>
              <a:r>
                <a:rPr lang="cs-CZ" sz="1600" b="1" dirty="0">
                  <a:solidFill>
                    <a:srgbClr val="1F1A17"/>
                  </a:solidFill>
                </a:rPr>
                <a:t>Relativně</a:t>
              </a:r>
              <a:r>
                <a:rPr lang="cs-CZ" sz="1600" b="1" i="1" dirty="0">
                  <a:solidFill>
                    <a:srgbClr val="1F1A17"/>
                  </a:solidFill>
                </a:rPr>
                <a:t> vysoká kvantová účinnost PL </a:t>
              </a:r>
              <a:r>
                <a:rPr lang="cs-CZ" sz="1600" b="1" dirty="0">
                  <a:solidFill>
                    <a:srgbClr val="1F1A17"/>
                  </a:solidFill>
                </a:rPr>
                <a:t>(až několik %).</a:t>
              </a:r>
              <a:endParaRPr lang="cs-CZ" sz="1600" b="1" i="1" dirty="0">
                <a:solidFill>
                  <a:srgbClr val="1F1A17"/>
                </a:solidFill>
              </a:endParaRPr>
            </a:p>
          </p:txBody>
        </p:sp>
        <p:pic>
          <p:nvPicPr>
            <p:cNvPr id="51220" name="Picture 20" descr="C:\Jan\Figures\Science\PSiSpectrum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1825"/>
              <a:ext cx="2256" cy="1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MOTIVATION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533400" y="1066800"/>
            <a:ext cx="7772400" cy="6556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i="1"/>
              <a:t>Ověření publikovaných výsledků na jednotl zrnkách </a:t>
            </a:r>
            <a:r>
              <a:rPr lang="en-GB" sz="1600"/>
              <a:t>porézního Si + </a:t>
            </a:r>
            <a:r>
              <a:rPr lang="en-GB" sz="1600" b="1"/>
              <a:t>něco navíc</a:t>
            </a:r>
            <a:endParaRPr lang="en-GB" sz="1400" b="1"/>
          </a:p>
          <a:p>
            <a:pPr algn="ctr">
              <a:spcBef>
                <a:spcPct val="50000"/>
              </a:spcBef>
            </a:pPr>
            <a:r>
              <a:rPr lang="en-GB" sz="1400"/>
              <a:t>[Mason et al., </a:t>
            </a:r>
            <a:r>
              <a:rPr lang="en-GB" sz="1400" i="1"/>
              <a:t>Phys. Rev. Lett</a:t>
            </a:r>
            <a:r>
              <a:rPr lang="en-GB" sz="1400"/>
              <a:t>. </a:t>
            </a:r>
            <a:r>
              <a:rPr lang="en-GB" sz="1400" b="1"/>
              <a:t>80</a:t>
            </a:r>
            <a:r>
              <a:rPr lang="en-GB" sz="1400"/>
              <a:t>, 5405 (1996), Credo et al., </a:t>
            </a:r>
            <a:r>
              <a:rPr lang="en-GB" sz="1400" i="1"/>
              <a:t>Appl. Phys. Lett.</a:t>
            </a:r>
            <a:r>
              <a:rPr lang="en-GB" sz="1400"/>
              <a:t> </a:t>
            </a:r>
            <a:r>
              <a:rPr lang="en-GB" sz="1400" b="1"/>
              <a:t>74</a:t>
            </a:r>
            <a:r>
              <a:rPr lang="en-GB" sz="1400"/>
              <a:t>, 1978 (1999)]</a:t>
            </a:r>
            <a:endParaRPr lang="cs-CZ" sz="1400"/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609600" y="2025650"/>
            <a:ext cx="60960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GB" sz="1400"/>
              <a:t>Grains of porous Si in colloid deposited on a glass cover-slip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GB" sz="1400"/>
              <a:t>Confocal microscope (exc. 488 nm) combined with share-force scan</a:t>
            </a:r>
            <a:r>
              <a:rPr lang="cs-CZ" sz="1400"/>
              <a:t>. </a:t>
            </a:r>
          </a:p>
        </p:txBody>
      </p:sp>
      <p:grpSp>
        <p:nvGrpSpPr>
          <p:cNvPr id="93189" name="Group 5"/>
          <p:cNvGrpSpPr>
            <a:grpSpLocks/>
          </p:cNvGrpSpPr>
          <p:nvPr/>
        </p:nvGrpSpPr>
        <p:grpSpPr bwMode="auto">
          <a:xfrm>
            <a:off x="685800" y="2559050"/>
            <a:ext cx="7334250" cy="3917950"/>
            <a:chOff x="432" y="1488"/>
            <a:chExt cx="4620" cy="2468"/>
          </a:xfrm>
        </p:grpSpPr>
        <p:pic>
          <p:nvPicPr>
            <p:cNvPr id="9319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488"/>
              <a:ext cx="1308" cy="2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191" name="Text Box 7"/>
            <p:cNvSpPr txBox="1">
              <a:spLocks noChangeArrowheads="1"/>
            </p:cNvSpPr>
            <p:nvPr/>
          </p:nvSpPr>
          <p:spPr bwMode="auto">
            <a:xfrm>
              <a:off x="432" y="3744"/>
              <a:ext cx="45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/>
                <a:t>Observations: </a:t>
              </a:r>
              <a:r>
                <a:rPr lang="en-GB" sz="1600" i="1"/>
                <a:t>intermittency, spectral features, high quantum efficiency ~88 %</a:t>
              </a:r>
              <a:endParaRPr lang="cs-CZ" sz="1600"/>
            </a:p>
          </p:txBody>
        </p:sp>
      </p:grpSp>
      <p:grpSp>
        <p:nvGrpSpPr>
          <p:cNvPr id="93192" name="Group 8"/>
          <p:cNvGrpSpPr>
            <a:grpSpLocks/>
          </p:cNvGrpSpPr>
          <p:nvPr/>
        </p:nvGrpSpPr>
        <p:grpSpPr bwMode="auto">
          <a:xfrm>
            <a:off x="2819400" y="2635250"/>
            <a:ext cx="2743200" cy="3392488"/>
            <a:chOff x="1680" y="1488"/>
            <a:chExt cx="1728" cy="2137"/>
          </a:xfrm>
        </p:grpSpPr>
        <p:pic>
          <p:nvPicPr>
            <p:cNvPr id="9319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488"/>
              <a:ext cx="1344" cy="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194" name="AutoShape 10"/>
            <p:cNvSpPr>
              <a:spLocks noChangeArrowheads="1"/>
            </p:cNvSpPr>
            <p:nvPr/>
          </p:nvSpPr>
          <p:spPr bwMode="auto">
            <a:xfrm>
              <a:off x="1680" y="1920"/>
              <a:ext cx="576" cy="192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  <p:sp>
          <p:nvSpPr>
            <p:cNvPr id="93195" name="AutoShape 11"/>
            <p:cNvSpPr>
              <a:spLocks noChangeArrowheads="1"/>
            </p:cNvSpPr>
            <p:nvPr/>
          </p:nvSpPr>
          <p:spPr bwMode="auto">
            <a:xfrm>
              <a:off x="1680" y="3024"/>
              <a:ext cx="576" cy="192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</p:grpSp>
      <p:grpSp>
        <p:nvGrpSpPr>
          <p:cNvPr id="93196" name="Group 12"/>
          <p:cNvGrpSpPr>
            <a:grpSpLocks/>
          </p:cNvGrpSpPr>
          <p:nvPr/>
        </p:nvGrpSpPr>
        <p:grpSpPr bwMode="auto">
          <a:xfrm>
            <a:off x="457200" y="2651125"/>
            <a:ext cx="2514600" cy="3336925"/>
            <a:chOff x="288" y="1536"/>
            <a:chExt cx="1584" cy="2102"/>
          </a:xfrm>
        </p:grpSpPr>
        <p:pic>
          <p:nvPicPr>
            <p:cNvPr id="93197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776"/>
              <a:ext cx="1526" cy="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198" name="Text Box 14"/>
            <p:cNvSpPr txBox="1">
              <a:spLocks noChangeArrowheads="1"/>
            </p:cNvSpPr>
            <p:nvPr/>
          </p:nvSpPr>
          <p:spPr bwMode="auto">
            <a:xfrm>
              <a:off x="480" y="1536"/>
              <a:ext cx="139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400" b="1" i="1"/>
                <a:t>Confocal microscope</a:t>
              </a:r>
              <a:endParaRPr lang="cs-CZ" sz="1400"/>
            </a:p>
          </p:txBody>
        </p:sp>
        <p:sp>
          <p:nvSpPr>
            <p:cNvPr id="93199" name="Text Box 15"/>
            <p:cNvSpPr txBox="1">
              <a:spLocks noChangeArrowheads="1"/>
            </p:cNvSpPr>
            <p:nvPr/>
          </p:nvSpPr>
          <p:spPr bwMode="auto">
            <a:xfrm>
              <a:off x="432" y="3312"/>
              <a:ext cx="134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400" b="1" i="1"/>
                <a:t>Share-force scanning microscope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animBg="1" autoUpdateAnimBg="0"/>
      <p:bldP spid="9318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Výroba práškového porézního křemíku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04800" y="1150938"/>
            <a:ext cx="8686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en-GB" b="1"/>
              <a:t>A - </a:t>
            </a:r>
            <a:r>
              <a:rPr lang="cs-CZ" b="1"/>
              <a:t>Elektrochemické leptání desek krystalického Si</a:t>
            </a:r>
            <a:r>
              <a:rPr lang="cs-CZ"/>
              <a:t> v roztoku HF (anodizace</a:t>
            </a:r>
            <a:r>
              <a:rPr lang="en-GB"/>
              <a:t>)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57200" y="4427538"/>
            <a:ext cx="6248400" cy="189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en-GB" b="1"/>
              <a:t>B - Sejmutí Si nanokrystalů z podložky</a:t>
            </a:r>
            <a:endParaRPr lang="en-GB"/>
          </a:p>
          <a:p>
            <a:pPr>
              <a:spcBef>
                <a:spcPct val="5000"/>
              </a:spcBef>
            </a:pPr>
            <a:endParaRPr lang="en-GB" sz="1600">
              <a:sym typeface="Symbol" pitchFamily="18" charset="2"/>
            </a:endParaRPr>
          </a:p>
          <a:p>
            <a:pPr>
              <a:spcBef>
                <a:spcPct val="5000"/>
              </a:spcBef>
            </a:pPr>
            <a:r>
              <a:rPr lang="en-GB" sz="1600">
                <a:sym typeface="Symbol" pitchFamily="18" charset="2"/>
              </a:rPr>
              <a:t>a) porézní vrstvu lze v celku oddělit náhlým zvýšením leptacího proudu  </a:t>
            </a:r>
            <a:r>
              <a:rPr lang="en-GB" sz="1600" b="1" i="1">
                <a:sym typeface="Symbol" pitchFamily="18" charset="2"/>
              </a:rPr>
              <a:t>samonosná vrstva por-Si</a:t>
            </a:r>
            <a:endParaRPr lang="en-GB" sz="1600">
              <a:sym typeface="Symbol" pitchFamily="18" charset="2"/>
            </a:endParaRPr>
          </a:p>
          <a:p>
            <a:pPr>
              <a:spcBef>
                <a:spcPct val="5000"/>
              </a:spcBef>
            </a:pPr>
            <a:endParaRPr lang="en-GB" sz="1600">
              <a:sym typeface="Symbol" pitchFamily="18" charset="2"/>
            </a:endParaRPr>
          </a:p>
          <a:p>
            <a:pPr>
              <a:spcBef>
                <a:spcPct val="5000"/>
              </a:spcBef>
            </a:pPr>
            <a:r>
              <a:rPr lang="en-GB" sz="1600">
                <a:sym typeface="Symbol" pitchFamily="18" charset="2"/>
              </a:rPr>
              <a:t>b) vysušený</a:t>
            </a:r>
            <a:r>
              <a:rPr lang="en-GB" sz="1600"/>
              <a:t> porézní Si lze </a:t>
            </a:r>
            <a:r>
              <a:rPr lang="en-GB" sz="1600" i="1"/>
              <a:t>mechanicky oddělit od substrátu </a:t>
            </a:r>
          </a:p>
          <a:p>
            <a:pPr>
              <a:spcBef>
                <a:spcPct val="5000"/>
              </a:spcBef>
            </a:pPr>
            <a:r>
              <a:rPr lang="en-GB" sz="1600" i="1"/>
              <a:t>   = </a:t>
            </a:r>
            <a:r>
              <a:rPr lang="en-GB" sz="1600" b="1" i="1"/>
              <a:t>pulverizace</a:t>
            </a:r>
            <a:endParaRPr lang="en-GB" sz="1600" i="1"/>
          </a:p>
        </p:txBody>
      </p:sp>
      <p:grpSp>
        <p:nvGrpSpPr>
          <p:cNvPr id="76805" name="Group 5"/>
          <p:cNvGrpSpPr>
            <a:grpSpLocks/>
          </p:cNvGrpSpPr>
          <p:nvPr/>
        </p:nvGrpSpPr>
        <p:grpSpPr bwMode="auto">
          <a:xfrm>
            <a:off x="533400" y="1684338"/>
            <a:ext cx="8382000" cy="4371975"/>
            <a:chOff x="336" y="864"/>
            <a:chExt cx="5280" cy="2754"/>
          </a:xfrm>
        </p:grpSpPr>
        <p:grpSp>
          <p:nvGrpSpPr>
            <p:cNvPr id="76806" name="Group 6"/>
            <p:cNvGrpSpPr>
              <a:grpSpLocks/>
            </p:cNvGrpSpPr>
            <p:nvPr/>
          </p:nvGrpSpPr>
          <p:grpSpPr bwMode="auto">
            <a:xfrm>
              <a:off x="336" y="864"/>
              <a:ext cx="5280" cy="1345"/>
              <a:chOff x="336" y="768"/>
              <a:chExt cx="5184" cy="1345"/>
            </a:xfrm>
          </p:grpSpPr>
          <p:pic>
            <p:nvPicPr>
              <p:cNvPr id="76807" name="Picture 7" descr="C:\Jan\Figures\Science\pSiprepar1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768"/>
                <a:ext cx="3648" cy="1345"/>
              </a:xfrm>
              <a:prstGeom prst="rect">
                <a:avLst/>
              </a:prstGeom>
              <a:solidFill>
                <a:srgbClr val="FFFFFF"/>
              </a:solidFill>
            </p:spPr>
          </p:pic>
          <p:sp>
            <p:nvSpPr>
              <p:cNvPr id="76808" name="Text Box 8"/>
              <p:cNvSpPr txBox="1">
                <a:spLocks noChangeArrowheads="1"/>
              </p:cNvSpPr>
              <p:nvPr/>
            </p:nvSpPr>
            <p:spPr bwMode="auto">
              <a:xfrm>
                <a:off x="4080" y="864"/>
                <a:ext cx="1440" cy="9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CCFFCC">
                            <a:gamma/>
                            <a:tint val="34510"/>
                            <a:invGamma/>
                          </a:srgbClr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"/>
                  </a:spcBef>
                </a:pPr>
                <a:r>
                  <a:rPr lang="en-GB" sz="1600">
                    <a:sym typeface="Symbol" pitchFamily="18" charset="2"/>
                  </a:rPr>
                  <a:t> </a:t>
                </a:r>
                <a:r>
                  <a:rPr lang="cs-CZ" sz="1600">
                    <a:sym typeface="Symbol" pitchFamily="18" charset="2"/>
                  </a:rPr>
                  <a:t>účinně</a:t>
                </a:r>
                <a:r>
                  <a:rPr lang="cs-CZ" sz="1600"/>
                  <a:t> luminiskující “</a:t>
                </a:r>
                <a:r>
                  <a:rPr lang="cs-CZ" sz="1600" i="1"/>
                  <a:t>houbovitá” struktura</a:t>
                </a:r>
                <a:r>
                  <a:rPr lang="cs-CZ" sz="1600"/>
                  <a:t> </a:t>
                </a:r>
              </a:p>
              <a:p>
                <a:pPr>
                  <a:spcBef>
                    <a:spcPct val="5000"/>
                  </a:spcBef>
                </a:pPr>
                <a:r>
                  <a:rPr lang="cs-CZ" sz="1600"/>
                  <a:t>- </a:t>
                </a:r>
                <a:r>
                  <a:rPr lang="cs-CZ" sz="1600" i="1"/>
                  <a:t>Si nanokrystaly &amp; nanodrátky</a:t>
                </a:r>
                <a:r>
                  <a:rPr lang="cs-CZ" sz="1600"/>
                  <a:t> </a:t>
                </a:r>
              </a:p>
              <a:p>
                <a:pPr>
                  <a:spcBef>
                    <a:spcPct val="5000"/>
                  </a:spcBef>
                </a:pPr>
                <a:r>
                  <a:rPr lang="cs-CZ" sz="1600"/>
                  <a:t>pokryté oxidem křemíku</a:t>
                </a:r>
              </a:p>
            </p:txBody>
          </p:sp>
        </p:grpSp>
        <p:grpSp>
          <p:nvGrpSpPr>
            <p:cNvPr id="76809" name="Group 9"/>
            <p:cNvGrpSpPr>
              <a:grpSpLocks/>
            </p:cNvGrpSpPr>
            <p:nvPr/>
          </p:nvGrpSpPr>
          <p:grpSpPr bwMode="auto">
            <a:xfrm>
              <a:off x="4032" y="2064"/>
              <a:ext cx="1584" cy="1554"/>
              <a:chOff x="4301" y="1104"/>
              <a:chExt cx="1350" cy="1458"/>
            </a:xfrm>
          </p:grpSpPr>
          <p:pic>
            <p:nvPicPr>
              <p:cNvPr id="76810" name="Picture 1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1" y="1104"/>
                <a:ext cx="1350" cy="1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811" name="Rectangle 11"/>
              <p:cNvSpPr>
                <a:spLocks noChangeArrowheads="1"/>
              </p:cNvSpPr>
              <p:nvPr/>
            </p:nvSpPr>
            <p:spPr bwMode="auto">
              <a:xfrm>
                <a:off x="4528" y="2328"/>
                <a:ext cx="631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cs-CZ" sz="1300" i="1">
                    <a:solidFill>
                      <a:srgbClr val="1F1A17"/>
                    </a:solidFill>
                  </a:rPr>
                  <a:t>PL of porous Si </a:t>
                </a:r>
                <a:endParaRPr lang="cs-CZ" sz="1400"/>
              </a:p>
            </p:txBody>
          </p:sp>
          <p:sp>
            <p:nvSpPr>
              <p:cNvPr id="76812" name="Rectangle 12"/>
              <p:cNvSpPr>
                <a:spLocks noChangeArrowheads="1"/>
              </p:cNvSpPr>
              <p:nvPr/>
            </p:nvSpPr>
            <p:spPr bwMode="auto">
              <a:xfrm>
                <a:off x="4560" y="2445"/>
                <a:ext cx="982" cy="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cs-CZ" sz="1300" i="1">
                    <a:solidFill>
                      <a:srgbClr val="1F1A17"/>
                    </a:solidFill>
                  </a:rPr>
                  <a:t>UV lamp excitation at RT</a:t>
                </a:r>
                <a:endParaRPr lang="cs-CZ" sz="1400"/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533400" y="303213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400">
                <a:solidFill>
                  <a:srgbClr val="FFFFFF"/>
                </a:solidFill>
                <a:latin typeface="Arial Black" pitchFamily="34" charset="0"/>
              </a:rPr>
              <a:t>Zpracování prášku porézního Si</a:t>
            </a:r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228600" y="4570413"/>
            <a:ext cx="4953000" cy="1524000"/>
            <a:chOff x="240" y="2880"/>
            <a:chExt cx="3264" cy="1056"/>
          </a:xfrm>
        </p:grpSpPr>
        <p:sp>
          <p:nvSpPr>
            <p:cNvPr id="77828" name="Rectangle 4"/>
            <p:cNvSpPr>
              <a:spLocks noChangeArrowheads="1"/>
            </p:cNvSpPr>
            <p:nvPr/>
          </p:nvSpPr>
          <p:spPr bwMode="auto">
            <a:xfrm>
              <a:off x="240" y="2907"/>
              <a:ext cx="3264" cy="1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29" name="Rectangle 5"/>
            <p:cNvSpPr>
              <a:spLocks noChangeArrowheads="1"/>
            </p:cNvSpPr>
            <p:nvPr/>
          </p:nvSpPr>
          <p:spPr bwMode="auto">
            <a:xfrm>
              <a:off x="254" y="2880"/>
              <a:ext cx="90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900" b="1">
                  <a:solidFill>
                    <a:srgbClr val="1F1A17"/>
                  </a:solidFill>
                </a:rPr>
                <a:t>Dip-Coating</a:t>
              </a:r>
              <a:endParaRPr lang="cs-CZ" sz="1400"/>
            </a:p>
          </p:txBody>
        </p:sp>
        <p:sp>
          <p:nvSpPr>
            <p:cNvPr id="77830" name="Rectangle 6"/>
            <p:cNvSpPr>
              <a:spLocks noChangeArrowheads="1"/>
            </p:cNvSpPr>
            <p:nvPr/>
          </p:nvSpPr>
          <p:spPr bwMode="auto">
            <a:xfrm>
              <a:off x="1941" y="2883"/>
              <a:ext cx="991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900" b="1">
                  <a:solidFill>
                    <a:srgbClr val="1F1A17"/>
                  </a:solidFill>
                </a:rPr>
                <a:t>Spin-Coating</a:t>
              </a:r>
              <a:endParaRPr lang="cs-CZ" sz="1400"/>
            </a:p>
          </p:txBody>
        </p:sp>
        <p:sp>
          <p:nvSpPr>
            <p:cNvPr id="77831" name="Freeform 7"/>
            <p:cNvSpPr>
              <a:spLocks/>
            </p:cNvSpPr>
            <p:nvPr/>
          </p:nvSpPr>
          <p:spPr bwMode="auto">
            <a:xfrm>
              <a:off x="2340" y="3576"/>
              <a:ext cx="1082" cy="291"/>
            </a:xfrm>
            <a:custGeom>
              <a:avLst/>
              <a:gdLst>
                <a:gd name="T0" fmla="*/ 2981 w 5411"/>
                <a:gd name="T1" fmla="*/ 1452 h 1455"/>
                <a:gd name="T2" fmla="*/ 3380 w 5411"/>
                <a:gd name="T3" fmla="*/ 1433 h 1455"/>
                <a:gd name="T4" fmla="*/ 3757 w 5411"/>
                <a:gd name="T5" fmla="*/ 1398 h 1455"/>
                <a:gd name="T6" fmla="*/ 4106 w 5411"/>
                <a:gd name="T7" fmla="*/ 1350 h 1455"/>
                <a:gd name="T8" fmla="*/ 4425 w 5411"/>
                <a:gd name="T9" fmla="*/ 1289 h 1455"/>
                <a:gd name="T10" fmla="*/ 4706 w 5411"/>
                <a:gd name="T11" fmla="*/ 1216 h 1455"/>
                <a:gd name="T12" fmla="*/ 4948 w 5411"/>
                <a:gd name="T13" fmla="*/ 1134 h 1455"/>
                <a:gd name="T14" fmla="*/ 5144 w 5411"/>
                <a:gd name="T15" fmla="*/ 1043 h 1455"/>
                <a:gd name="T16" fmla="*/ 5289 w 5411"/>
                <a:gd name="T17" fmla="*/ 944 h 1455"/>
                <a:gd name="T18" fmla="*/ 5379 w 5411"/>
                <a:gd name="T19" fmla="*/ 838 h 1455"/>
                <a:gd name="T20" fmla="*/ 5411 w 5411"/>
                <a:gd name="T21" fmla="*/ 727 h 1455"/>
                <a:gd name="T22" fmla="*/ 5379 w 5411"/>
                <a:gd name="T23" fmla="*/ 617 h 1455"/>
                <a:gd name="T24" fmla="*/ 5289 w 5411"/>
                <a:gd name="T25" fmla="*/ 511 h 1455"/>
                <a:gd name="T26" fmla="*/ 5144 w 5411"/>
                <a:gd name="T27" fmla="*/ 412 h 1455"/>
                <a:gd name="T28" fmla="*/ 4948 w 5411"/>
                <a:gd name="T29" fmla="*/ 321 h 1455"/>
                <a:gd name="T30" fmla="*/ 4706 w 5411"/>
                <a:gd name="T31" fmla="*/ 238 h 1455"/>
                <a:gd name="T32" fmla="*/ 4425 w 5411"/>
                <a:gd name="T33" fmla="*/ 166 h 1455"/>
                <a:gd name="T34" fmla="*/ 4106 w 5411"/>
                <a:gd name="T35" fmla="*/ 105 h 1455"/>
                <a:gd name="T36" fmla="*/ 3757 w 5411"/>
                <a:gd name="T37" fmla="*/ 57 h 1455"/>
                <a:gd name="T38" fmla="*/ 3380 w 5411"/>
                <a:gd name="T39" fmla="*/ 22 h 1455"/>
                <a:gd name="T40" fmla="*/ 2981 w 5411"/>
                <a:gd name="T41" fmla="*/ 3 h 1455"/>
                <a:gd name="T42" fmla="*/ 2566 w 5411"/>
                <a:gd name="T43" fmla="*/ 1 h 1455"/>
                <a:gd name="T44" fmla="*/ 2161 w 5411"/>
                <a:gd name="T45" fmla="*/ 14 h 1455"/>
                <a:gd name="T46" fmla="*/ 1777 w 5411"/>
                <a:gd name="T47" fmla="*/ 43 h 1455"/>
                <a:gd name="T48" fmla="*/ 1418 w 5411"/>
                <a:gd name="T49" fmla="*/ 87 h 1455"/>
                <a:gd name="T50" fmla="*/ 1088 w 5411"/>
                <a:gd name="T51" fmla="*/ 145 h 1455"/>
                <a:gd name="T52" fmla="*/ 793 w 5411"/>
                <a:gd name="T53" fmla="*/ 213 h 1455"/>
                <a:gd name="T54" fmla="*/ 538 w 5411"/>
                <a:gd name="T55" fmla="*/ 293 h 1455"/>
                <a:gd name="T56" fmla="*/ 327 w 5411"/>
                <a:gd name="T57" fmla="*/ 381 h 1455"/>
                <a:gd name="T58" fmla="*/ 164 w 5411"/>
                <a:gd name="T59" fmla="*/ 477 h 1455"/>
                <a:gd name="T60" fmla="*/ 55 w 5411"/>
                <a:gd name="T61" fmla="*/ 581 h 1455"/>
                <a:gd name="T62" fmla="*/ 3 w 5411"/>
                <a:gd name="T63" fmla="*/ 690 h 1455"/>
                <a:gd name="T64" fmla="*/ 14 w 5411"/>
                <a:gd name="T65" fmla="*/ 802 h 1455"/>
                <a:gd name="T66" fmla="*/ 86 w 5411"/>
                <a:gd name="T67" fmla="*/ 909 h 1455"/>
                <a:gd name="T68" fmla="*/ 213 w 5411"/>
                <a:gd name="T69" fmla="*/ 1010 h 1455"/>
                <a:gd name="T70" fmla="*/ 393 w 5411"/>
                <a:gd name="T71" fmla="*/ 1104 h 1455"/>
                <a:gd name="T72" fmla="*/ 619 w 5411"/>
                <a:gd name="T73" fmla="*/ 1190 h 1455"/>
                <a:gd name="T74" fmla="*/ 887 w 5411"/>
                <a:gd name="T75" fmla="*/ 1266 h 1455"/>
                <a:gd name="T76" fmla="*/ 1194 w 5411"/>
                <a:gd name="T77" fmla="*/ 1330 h 1455"/>
                <a:gd name="T78" fmla="*/ 1534 w 5411"/>
                <a:gd name="T79" fmla="*/ 1384 h 1455"/>
                <a:gd name="T80" fmla="*/ 1902 w 5411"/>
                <a:gd name="T81" fmla="*/ 1422 h 1455"/>
                <a:gd name="T82" fmla="*/ 2294 w 5411"/>
                <a:gd name="T83" fmla="*/ 1447 h 1455"/>
                <a:gd name="T84" fmla="*/ 2705 w 5411"/>
                <a:gd name="T85" fmla="*/ 1455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11" h="1455">
                  <a:moveTo>
                    <a:pt x="2705" y="1455"/>
                  </a:moveTo>
                  <a:lnTo>
                    <a:pt x="2844" y="1454"/>
                  </a:lnTo>
                  <a:lnTo>
                    <a:pt x="2981" y="1452"/>
                  </a:lnTo>
                  <a:lnTo>
                    <a:pt x="3116" y="1447"/>
                  </a:lnTo>
                  <a:lnTo>
                    <a:pt x="3250" y="1441"/>
                  </a:lnTo>
                  <a:lnTo>
                    <a:pt x="3380" y="1433"/>
                  </a:lnTo>
                  <a:lnTo>
                    <a:pt x="3509" y="1422"/>
                  </a:lnTo>
                  <a:lnTo>
                    <a:pt x="3634" y="1411"/>
                  </a:lnTo>
                  <a:lnTo>
                    <a:pt x="3757" y="1398"/>
                  </a:lnTo>
                  <a:lnTo>
                    <a:pt x="3877" y="1384"/>
                  </a:lnTo>
                  <a:lnTo>
                    <a:pt x="3993" y="1367"/>
                  </a:lnTo>
                  <a:lnTo>
                    <a:pt x="4106" y="1350"/>
                  </a:lnTo>
                  <a:lnTo>
                    <a:pt x="4217" y="1330"/>
                  </a:lnTo>
                  <a:lnTo>
                    <a:pt x="4323" y="1310"/>
                  </a:lnTo>
                  <a:lnTo>
                    <a:pt x="4425" y="1289"/>
                  </a:lnTo>
                  <a:lnTo>
                    <a:pt x="4523" y="1266"/>
                  </a:lnTo>
                  <a:lnTo>
                    <a:pt x="4616" y="1242"/>
                  </a:lnTo>
                  <a:lnTo>
                    <a:pt x="4706" y="1216"/>
                  </a:lnTo>
                  <a:lnTo>
                    <a:pt x="4792" y="1190"/>
                  </a:lnTo>
                  <a:lnTo>
                    <a:pt x="4872" y="1162"/>
                  </a:lnTo>
                  <a:lnTo>
                    <a:pt x="4948" y="1134"/>
                  </a:lnTo>
                  <a:lnTo>
                    <a:pt x="5018" y="1104"/>
                  </a:lnTo>
                  <a:lnTo>
                    <a:pt x="5084" y="1074"/>
                  </a:lnTo>
                  <a:lnTo>
                    <a:pt x="5144" y="1043"/>
                  </a:lnTo>
                  <a:lnTo>
                    <a:pt x="5198" y="1010"/>
                  </a:lnTo>
                  <a:lnTo>
                    <a:pt x="5246" y="977"/>
                  </a:lnTo>
                  <a:lnTo>
                    <a:pt x="5289" y="944"/>
                  </a:lnTo>
                  <a:lnTo>
                    <a:pt x="5325" y="909"/>
                  </a:lnTo>
                  <a:lnTo>
                    <a:pt x="5356" y="874"/>
                  </a:lnTo>
                  <a:lnTo>
                    <a:pt x="5379" y="838"/>
                  </a:lnTo>
                  <a:lnTo>
                    <a:pt x="5397" y="802"/>
                  </a:lnTo>
                  <a:lnTo>
                    <a:pt x="5407" y="765"/>
                  </a:lnTo>
                  <a:lnTo>
                    <a:pt x="5411" y="727"/>
                  </a:lnTo>
                  <a:lnTo>
                    <a:pt x="5407" y="690"/>
                  </a:lnTo>
                  <a:lnTo>
                    <a:pt x="5397" y="653"/>
                  </a:lnTo>
                  <a:lnTo>
                    <a:pt x="5379" y="617"/>
                  </a:lnTo>
                  <a:lnTo>
                    <a:pt x="5356" y="581"/>
                  </a:lnTo>
                  <a:lnTo>
                    <a:pt x="5325" y="546"/>
                  </a:lnTo>
                  <a:lnTo>
                    <a:pt x="5289" y="511"/>
                  </a:lnTo>
                  <a:lnTo>
                    <a:pt x="5246" y="477"/>
                  </a:lnTo>
                  <a:lnTo>
                    <a:pt x="5198" y="445"/>
                  </a:lnTo>
                  <a:lnTo>
                    <a:pt x="5144" y="412"/>
                  </a:lnTo>
                  <a:lnTo>
                    <a:pt x="5084" y="381"/>
                  </a:lnTo>
                  <a:lnTo>
                    <a:pt x="5018" y="351"/>
                  </a:lnTo>
                  <a:lnTo>
                    <a:pt x="4948" y="321"/>
                  </a:lnTo>
                  <a:lnTo>
                    <a:pt x="4872" y="293"/>
                  </a:lnTo>
                  <a:lnTo>
                    <a:pt x="4792" y="265"/>
                  </a:lnTo>
                  <a:lnTo>
                    <a:pt x="4706" y="238"/>
                  </a:lnTo>
                  <a:lnTo>
                    <a:pt x="4616" y="213"/>
                  </a:lnTo>
                  <a:lnTo>
                    <a:pt x="4523" y="188"/>
                  </a:lnTo>
                  <a:lnTo>
                    <a:pt x="4425" y="166"/>
                  </a:lnTo>
                  <a:lnTo>
                    <a:pt x="4323" y="145"/>
                  </a:lnTo>
                  <a:lnTo>
                    <a:pt x="4217" y="124"/>
                  </a:lnTo>
                  <a:lnTo>
                    <a:pt x="4106" y="105"/>
                  </a:lnTo>
                  <a:lnTo>
                    <a:pt x="3993" y="87"/>
                  </a:lnTo>
                  <a:lnTo>
                    <a:pt x="3877" y="71"/>
                  </a:lnTo>
                  <a:lnTo>
                    <a:pt x="3757" y="57"/>
                  </a:lnTo>
                  <a:lnTo>
                    <a:pt x="3634" y="43"/>
                  </a:lnTo>
                  <a:lnTo>
                    <a:pt x="3509" y="32"/>
                  </a:lnTo>
                  <a:lnTo>
                    <a:pt x="3380" y="22"/>
                  </a:lnTo>
                  <a:lnTo>
                    <a:pt x="3250" y="14"/>
                  </a:lnTo>
                  <a:lnTo>
                    <a:pt x="3116" y="8"/>
                  </a:lnTo>
                  <a:lnTo>
                    <a:pt x="2981" y="3"/>
                  </a:lnTo>
                  <a:lnTo>
                    <a:pt x="2844" y="1"/>
                  </a:lnTo>
                  <a:lnTo>
                    <a:pt x="2705" y="0"/>
                  </a:lnTo>
                  <a:lnTo>
                    <a:pt x="2566" y="1"/>
                  </a:lnTo>
                  <a:lnTo>
                    <a:pt x="2430" y="3"/>
                  </a:lnTo>
                  <a:lnTo>
                    <a:pt x="2294" y="8"/>
                  </a:lnTo>
                  <a:lnTo>
                    <a:pt x="2161" y="14"/>
                  </a:lnTo>
                  <a:lnTo>
                    <a:pt x="2031" y="22"/>
                  </a:lnTo>
                  <a:lnTo>
                    <a:pt x="1902" y="32"/>
                  </a:lnTo>
                  <a:lnTo>
                    <a:pt x="1777" y="43"/>
                  </a:lnTo>
                  <a:lnTo>
                    <a:pt x="1654" y="57"/>
                  </a:lnTo>
                  <a:lnTo>
                    <a:pt x="1534" y="71"/>
                  </a:lnTo>
                  <a:lnTo>
                    <a:pt x="1418" y="87"/>
                  </a:lnTo>
                  <a:lnTo>
                    <a:pt x="1304" y="105"/>
                  </a:lnTo>
                  <a:lnTo>
                    <a:pt x="1194" y="124"/>
                  </a:lnTo>
                  <a:lnTo>
                    <a:pt x="1088" y="145"/>
                  </a:lnTo>
                  <a:lnTo>
                    <a:pt x="986" y="166"/>
                  </a:lnTo>
                  <a:lnTo>
                    <a:pt x="887" y="188"/>
                  </a:lnTo>
                  <a:lnTo>
                    <a:pt x="793" y="213"/>
                  </a:lnTo>
                  <a:lnTo>
                    <a:pt x="704" y="238"/>
                  </a:lnTo>
                  <a:lnTo>
                    <a:pt x="619" y="265"/>
                  </a:lnTo>
                  <a:lnTo>
                    <a:pt x="538" y="293"/>
                  </a:lnTo>
                  <a:lnTo>
                    <a:pt x="463" y="321"/>
                  </a:lnTo>
                  <a:lnTo>
                    <a:pt x="393" y="351"/>
                  </a:lnTo>
                  <a:lnTo>
                    <a:pt x="327" y="381"/>
                  </a:lnTo>
                  <a:lnTo>
                    <a:pt x="267" y="412"/>
                  </a:lnTo>
                  <a:lnTo>
                    <a:pt x="213" y="445"/>
                  </a:lnTo>
                  <a:lnTo>
                    <a:pt x="164" y="477"/>
                  </a:lnTo>
                  <a:lnTo>
                    <a:pt x="121" y="511"/>
                  </a:lnTo>
                  <a:lnTo>
                    <a:pt x="86" y="546"/>
                  </a:lnTo>
                  <a:lnTo>
                    <a:pt x="55" y="581"/>
                  </a:lnTo>
                  <a:lnTo>
                    <a:pt x="32" y="617"/>
                  </a:lnTo>
                  <a:lnTo>
                    <a:pt x="14" y="653"/>
                  </a:lnTo>
                  <a:lnTo>
                    <a:pt x="3" y="690"/>
                  </a:lnTo>
                  <a:lnTo>
                    <a:pt x="0" y="727"/>
                  </a:lnTo>
                  <a:lnTo>
                    <a:pt x="3" y="765"/>
                  </a:lnTo>
                  <a:lnTo>
                    <a:pt x="14" y="802"/>
                  </a:lnTo>
                  <a:lnTo>
                    <a:pt x="32" y="838"/>
                  </a:lnTo>
                  <a:lnTo>
                    <a:pt x="55" y="874"/>
                  </a:lnTo>
                  <a:lnTo>
                    <a:pt x="86" y="909"/>
                  </a:lnTo>
                  <a:lnTo>
                    <a:pt x="121" y="944"/>
                  </a:lnTo>
                  <a:lnTo>
                    <a:pt x="164" y="977"/>
                  </a:lnTo>
                  <a:lnTo>
                    <a:pt x="213" y="1010"/>
                  </a:lnTo>
                  <a:lnTo>
                    <a:pt x="267" y="1043"/>
                  </a:lnTo>
                  <a:lnTo>
                    <a:pt x="327" y="1074"/>
                  </a:lnTo>
                  <a:lnTo>
                    <a:pt x="393" y="1104"/>
                  </a:lnTo>
                  <a:lnTo>
                    <a:pt x="463" y="1134"/>
                  </a:lnTo>
                  <a:lnTo>
                    <a:pt x="538" y="1162"/>
                  </a:lnTo>
                  <a:lnTo>
                    <a:pt x="619" y="1190"/>
                  </a:lnTo>
                  <a:lnTo>
                    <a:pt x="704" y="1216"/>
                  </a:lnTo>
                  <a:lnTo>
                    <a:pt x="793" y="1242"/>
                  </a:lnTo>
                  <a:lnTo>
                    <a:pt x="887" y="1266"/>
                  </a:lnTo>
                  <a:lnTo>
                    <a:pt x="986" y="1289"/>
                  </a:lnTo>
                  <a:lnTo>
                    <a:pt x="1088" y="1310"/>
                  </a:lnTo>
                  <a:lnTo>
                    <a:pt x="1194" y="1330"/>
                  </a:lnTo>
                  <a:lnTo>
                    <a:pt x="1304" y="1350"/>
                  </a:lnTo>
                  <a:lnTo>
                    <a:pt x="1418" y="1367"/>
                  </a:lnTo>
                  <a:lnTo>
                    <a:pt x="1534" y="1384"/>
                  </a:lnTo>
                  <a:lnTo>
                    <a:pt x="1654" y="1398"/>
                  </a:lnTo>
                  <a:lnTo>
                    <a:pt x="1777" y="1411"/>
                  </a:lnTo>
                  <a:lnTo>
                    <a:pt x="1902" y="1422"/>
                  </a:lnTo>
                  <a:lnTo>
                    <a:pt x="2031" y="1433"/>
                  </a:lnTo>
                  <a:lnTo>
                    <a:pt x="2161" y="1441"/>
                  </a:lnTo>
                  <a:lnTo>
                    <a:pt x="2294" y="1447"/>
                  </a:lnTo>
                  <a:lnTo>
                    <a:pt x="2430" y="1452"/>
                  </a:lnTo>
                  <a:lnTo>
                    <a:pt x="2566" y="1454"/>
                  </a:lnTo>
                  <a:lnTo>
                    <a:pt x="2705" y="1455"/>
                  </a:lnTo>
                  <a:close/>
                </a:path>
              </a:pathLst>
            </a:custGeom>
            <a:solidFill>
              <a:srgbClr val="3B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2" name="Freeform 8"/>
            <p:cNvSpPr>
              <a:spLocks/>
            </p:cNvSpPr>
            <p:nvPr/>
          </p:nvSpPr>
          <p:spPr bwMode="auto">
            <a:xfrm>
              <a:off x="2881" y="3721"/>
              <a:ext cx="545" cy="150"/>
            </a:xfrm>
            <a:custGeom>
              <a:avLst/>
              <a:gdLst>
                <a:gd name="T0" fmla="*/ 2684 w 2727"/>
                <a:gd name="T1" fmla="*/ 0 h 750"/>
                <a:gd name="T2" fmla="*/ 2680 w 2727"/>
                <a:gd name="T3" fmla="*/ 34 h 750"/>
                <a:gd name="T4" fmla="*/ 2671 w 2727"/>
                <a:gd name="T5" fmla="*/ 67 h 750"/>
                <a:gd name="T6" fmla="*/ 2655 w 2727"/>
                <a:gd name="T7" fmla="*/ 100 h 750"/>
                <a:gd name="T8" fmla="*/ 2634 w 2727"/>
                <a:gd name="T9" fmla="*/ 133 h 750"/>
                <a:gd name="T10" fmla="*/ 2604 w 2727"/>
                <a:gd name="T11" fmla="*/ 167 h 750"/>
                <a:gd name="T12" fmla="*/ 2569 w 2727"/>
                <a:gd name="T13" fmla="*/ 199 h 750"/>
                <a:gd name="T14" fmla="*/ 2529 w 2727"/>
                <a:gd name="T15" fmla="*/ 233 h 750"/>
                <a:gd name="T16" fmla="*/ 2481 w 2727"/>
                <a:gd name="T17" fmla="*/ 265 h 750"/>
                <a:gd name="T18" fmla="*/ 2428 w 2727"/>
                <a:gd name="T19" fmla="*/ 296 h 750"/>
                <a:gd name="T20" fmla="*/ 2368 w 2727"/>
                <a:gd name="T21" fmla="*/ 327 h 750"/>
                <a:gd name="T22" fmla="*/ 2304 w 2727"/>
                <a:gd name="T23" fmla="*/ 358 h 750"/>
                <a:gd name="T24" fmla="*/ 2235 w 2727"/>
                <a:gd name="T25" fmla="*/ 386 h 750"/>
                <a:gd name="T26" fmla="*/ 2159 w 2727"/>
                <a:gd name="T27" fmla="*/ 415 h 750"/>
                <a:gd name="T28" fmla="*/ 2080 w 2727"/>
                <a:gd name="T29" fmla="*/ 442 h 750"/>
                <a:gd name="T30" fmla="*/ 1995 w 2727"/>
                <a:gd name="T31" fmla="*/ 469 h 750"/>
                <a:gd name="T32" fmla="*/ 1906 w 2727"/>
                <a:gd name="T33" fmla="*/ 493 h 750"/>
                <a:gd name="T34" fmla="*/ 1812 w 2727"/>
                <a:gd name="T35" fmla="*/ 518 h 750"/>
                <a:gd name="T36" fmla="*/ 1715 w 2727"/>
                <a:gd name="T37" fmla="*/ 540 h 750"/>
                <a:gd name="T38" fmla="*/ 1613 w 2727"/>
                <a:gd name="T39" fmla="*/ 562 h 750"/>
                <a:gd name="T40" fmla="*/ 1507 w 2727"/>
                <a:gd name="T41" fmla="*/ 582 h 750"/>
                <a:gd name="T42" fmla="*/ 1285 w 2727"/>
                <a:gd name="T43" fmla="*/ 619 h 750"/>
                <a:gd name="T44" fmla="*/ 1050 w 2727"/>
                <a:gd name="T45" fmla="*/ 649 h 750"/>
                <a:gd name="T46" fmla="*/ 802 w 2727"/>
                <a:gd name="T47" fmla="*/ 674 h 750"/>
                <a:gd name="T48" fmla="*/ 544 w 2727"/>
                <a:gd name="T49" fmla="*/ 691 h 750"/>
                <a:gd name="T50" fmla="*/ 275 w 2727"/>
                <a:gd name="T51" fmla="*/ 702 h 750"/>
                <a:gd name="T52" fmla="*/ 0 w 2727"/>
                <a:gd name="T53" fmla="*/ 707 h 750"/>
                <a:gd name="T54" fmla="*/ 140 w 2727"/>
                <a:gd name="T55" fmla="*/ 749 h 750"/>
                <a:gd name="T56" fmla="*/ 412 w 2727"/>
                <a:gd name="T57" fmla="*/ 742 h 750"/>
                <a:gd name="T58" fmla="*/ 676 w 2727"/>
                <a:gd name="T59" fmla="*/ 727 h 750"/>
                <a:gd name="T60" fmla="*/ 931 w 2727"/>
                <a:gd name="T61" fmla="*/ 706 h 750"/>
                <a:gd name="T62" fmla="*/ 1174 w 2727"/>
                <a:gd name="T63" fmla="*/ 678 h 750"/>
                <a:gd name="T64" fmla="*/ 1404 w 2727"/>
                <a:gd name="T65" fmla="*/ 644 h 750"/>
                <a:gd name="T66" fmla="*/ 1569 w 2727"/>
                <a:gd name="T67" fmla="*/ 616 h 750"/>
                <a:gd name="T68" fmla="*/ 1674 w 2727"/>
                <a:gd name="T69" fmla="*/ 594 h 750"/>
                <a:gd name="T70" fmla="*/ 1774 w 2727"/>
                <a:gd name="T71" fmla="*/ 572 h 750"/>
                <a:gd name="T72" fmla="*/ 1871 w 2727"/>
                <a:gd name="T73" fmla="*/ 548 h 750"/>
                <a:gd name="T74" fmla="*/ 1963 w 2727"/>
                <a:gd name="T75" fmla="*/ 524 h 750"/>
                <a:gd name="T76" fmla="*/ 2051 w 2727"/>
                <a:gd name="T77" fmla="*/ 497 h 750"/>
                <a:gd name="T78" fmla="*/ 2135 w 2727"/>
                <a:gd name="T79" fmla="*/ 470 h 750"/>
                <a:gd name="T80" fmla="*/ 2213 w 2727"/>
                <a:gd name="T81" fmla="*/ 442 h 750"/>
                <a:gd name="T82" fmla="*/ 2287 w 2727"/>
                <a:gd name="T83" fmla="*/ 413 h 750"/>
                <a:gd name="T84" fmla="*/ 2356 w 2727"/>
                <a:gd name="T85" fmla="*/ 382 h 750"/>
                <a:gd name="T86" fmla="*/ 2419 w 2727"/>
                <a:gd name="T87" fmla="*/ 350 h 750"/>
                <a:gd name="T88" fmla="*/ 2478 w 2727"/>
                <a:gd name="T89" fmla="*/ 319 h 750"/>
                <a:gd name="T90" fmla="*/ 2530 w 2727"/>
                <a:gd name="T91" fmla="*/ 285 h 750"/>
                <a:gd name="T92" fmla="*/ 2576 w 2727"/>
                <a:gd name="T93" fmla="*/ 250 h 750"/>
                <a:gd name="T94" fmla="*/ 2618 w 2727"/>
                <a:gd name="T95" fmla="*/ 216 h 750"/>
                <a:gd name="T96" fmla="*/ 2653 w 2727"/>
                <a:gd name="T97" fmla="*/ 179 h 750"/>
                <a:gd name="T98" fmla="*/ 2682 w 2727"/>
                <a:gd name="T99" fmla="*/ 141 h 750"/>
                <a:gd name="T100" fmla="*/ 2704 w 2727"/>
                <a:gd name="T101" fmla="*/ 102 h 750"/>
                <a:gd name="T102" fmla="*/ 2719 w 2727"/>
                <a:gd name="T103" fmla="*/ 63 h 750"/>
                <a:gd name="T104" fmla="*/ 2726 w 2727"/>
                <a:gd name="T105" fmla="*/ 21 h 750"/>
                <a:gd name="T106" fmla="*/ 2727 w 2727"/>
                <a:gd name="T107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27" h="750">
                  <a:moveTo>
                    <a:pt x="2684" y="0"/>
                  </a:moveTo>
                  <a:lnTo>
                    <a:pt x="2684" y="0"/>
                  </a:lnTo>
                  <a:lnTo>
                    <a:pt x="2683" y="17"/>
                  </a:lnTo>
                  <a:lnTo>
                    <a:pt x="2680" y="34"/>
                  </a:lnTo>
                  <a:lnTo>
                    <a:pt x="2676" y="50"/>
                  </a:lnTo>
                  <a:lnTo>
                    <a:pt x="2671" y="67"/>
                  </a:lnTo>
                  <a:lnTo>
                    <a:pt x="2664" y="84"/>
                  </a:lnTo>
                  <a:lnTo>
                    <a:pt x="2655" y="100"/>
                  </a:lnTo>
                  <a:lnTo>
                    <a:pt x="2645" y="117"/>
                  </a:lnTo>
                  <a:lnTo>
                    <a:pt x="2634" y="133"/>
                  </a:lnTo>
                  <a:lnTo>
                    <a:pt x="2619" y="150"/>
                  </a:lnTo>
                  <a:lnTo>
                    <a:pt x="2604" y="167"/>
                  </a:lnTo>
                  <a:lnTo>
                    <a:pt x="2588" y="183"/>
                  </a:lnTo>
                  <a:lnTo>
                    <a:pt x="2569" y="199"/>
                  </a:lnTo>
                  <a:lnTo>
                    <a:pt x="2550" y="217"/>
                  </a:lnTo>
                  <a:lnTo>
                    <a:pt x="2529" y="233"/>
                  </a:lnTo>
                  <a:lnTo>
                    <a:pt x="2505" y="248"/>
                  </a:lnTo>
                  <a:lnTo>
                    <a:pt x="2481" y="265"/>
                  </a:lnTo>
                  <a:lnTo>
                    <a:pt x="2455" y="281"/>
                  </a:lnTo>
                  <a:lnTo>
                    <a:pt x="2428" y="296"/>
                  </a:lnTo>
                  <a:lnTo>
                    <a:pt x="2399" y="312"/>
                  </a:lnTo>
                  <a:lnTo>
                    <a:pt x="2368" y="327"/>
                  </a:lnTo>
                  <a:lnTo>
                    <a:pt x="2337" y="342"/>
                  </a:lnTo>
                  <a:lnTo>
                    <a:pt x="2304" y="358"/>
                  </a:lnTo>
                  <a:lnTo>
                    <a:pt x="2270" y="372"/>
                  </a:lnTo>
                  <a:lnTo>
                    <a:pt x="2235" y="386"/>
                  </a:lnTo>
                  <a:lnTo>
                    <a:pt x="2198" y="400"/>
                  </a:lnTo>
                  <a:lnTo>
                    <a:pt x="2159" y="415"/>
                  </a:lnTo>
                  <a:lnTo>
                    <a:pt x="2121" y="429"/>
                  </a:lnTo>
                  <a:lnTo>
                    <a:pt x="2080" y="442"/>
                  </a:lnTo>
                  <a:lnTo>
                    <a:pt x="2038" y="455"/>
                  </a:lnTo>
                  <a:lnTo>
                    <a:pt x="1995" y="469"/>
                  </a:lnTo>
                  <a:lnTo>
                    <a:pt x="1951" y="481"/>
                  </a:lnTo>
                  <a:lnTo>
                    <a:pt x="1906" y="493"/>
                  </a:lnTo>
                  <a:lnTo>
                    <a:pt x="1859" y="506"/>
                  </a:lnTo>
                  <a:lnTo>
                    <a:pt x="1812" y="518"/>
                  </a:lnTo>
                  <a:lnTo>
                    <a:pt x="1765" y="529"/>
                  </a:lnTo>
                  <a:lnTo>
                    <a:pt x="1715" y="540"/>
                  </a:lnTo>
                  <a:lnTo>
                    <a:pt x="1665" y="551"/>
                  </a:lnTo>
                  <a:lnTo>
                    <a:pt x="1613" y="562"/>
                  </a:lnTo>
                  <a:lnTo>
                    <a:pt x="1561" y="572"/>
                  </a:lnTo>
                  <a:lnTo>
                    <a:pt x="1507" y="582"/>
                  </a:lnTo>
                  <a:lnTo>
                    <a:pt x="1397" y="601"/>
                  </a:lnTo>
                  <a:lnTo>
                    <a:pt x="1285" y="619"/>
                  </a:lnTo>
                  <a:lnTo>
                    <a:pt x="1169" y="634"/>
                  </a:lnTo>
                  <a:lnTo>
                    <a:pt x="1050" y="649"/>
                  </a:lnTo>
                  <a:lnTo>
                    <a:pt x="927" y="663"/>
                  </a:lnTo>
                  <a:lnTo>
                    <a:pt x="802" y="674"/>
                  </a:lnTo>
                  <a:lnTo>
                    <a:pt x="673" y="683"/>
                  </a:lnTo>
                  <a:lnTo>
                    <a:pt x="544" y="691"/>
                  </a:lnTo>
                  <a:lnTo>
                    <a:pt x="411" y="698"/>
                  </a:lnTo>
                  <a:lnTo>
                    <a:pt x="275" y="702"/>
                  </a:lnTo>
                  <a:lnTo>
                    <a:pt x="139" y="706"/>
                  </a:lnTo>
                  <a:lnTo>
                    <a:pt x="0" y="707"/>
                  </a:lnTo>
                  <a:lnTo>
                    <a:pt x="0" y="750"/>
                  </a:lnTo>
                  <a:lnTo>
                    <a:pt x="140" y="749"/>
                  </a:lnTo>
                  <a:lnTo>
                    <a:pt x="276" y="746"/>
                  </a:lnTo>
                  <a:lnTo>
                    <a:pt x="412" y="742"/>
                  </a:lnTo>
                  <a:lnTo>
                    <a:pt x="546" y="735"/>
                  </a:lnTo>
                  <a:lnTo>
                    <a:pt x="676" y="727"/>
                  </a:lnTo>
                  <a:lnTo>
                    <a:pt x="805" y="718"/>
                  </a:lnTo>
                  <a:lnTo>
                    <a:pt x="931" y="706"/>
                  </a:lnTo>
                  <a:lnTo>
                    <a:pt x="1055" y="693"/>
                  </a:lnTo>
                  <a:lnTo>
                    <a:pt x="1174" y="678"/>
                  </a:lnTo>
                  <a:lnTo>
                    <a:pt x="1291" y="662"/>
                  </a:lnTo>
                  <a:lnTo>
                    <a:pt x="1404" y="644"/>
                  </a:lnTo>
                  <a:lnTo>
                    <a:pt x="1515" y="626"/>
                  </a:lnTo>
                  <a:lnTo>
                    <a:pt x="1569" y="616"/>
                  </a:lnTo>
                  <a:lnTo>
                    <a:pt x="1622" y="605"/>
                  </a:lnTo>
                  <a:lnTo>
                    <a:pt x="1674" y="594"/>
                  </a:lnTo>
                  <a:lnTo>
                    <a:pt x="1725" y="583"/>
                  </a:lnTo>
                  <a:lnTo>
                    <a:pt x="1774" y="572"/>
                  </a:lnTo>
                  <a:lnTo>
                    <a:pt x="1823" y="561"/>
                  </a:lnTo>
                  <a:lnTo>
                    <a:pt x="1871" y="548"/>
                  </a:lnTo>
                  <a:lnTo>
                    <a:pt x="1918" y="536"/>
                  </a:lnTo>
                  <a:lnTo>
                    <a:pt x="1963" y="524"/>
                  </a:lnTo>
                  <a:lnTo>
                    <a:pt x="2007" y="511"/>
                  </a:lnTo>
                  <a:lnTo>
                    <a:pt x="2051" y="497"/>
                  </a:lnTo>
                  <a:lnTo>
                    <a:pt x="2093" y="484"/>
                  </a:lnTo>
                  <a:lnTo>
                    <a:pt x="2135" y="470"/>
                  </a:lnTo>
                  <a:lnTo>
                    <a:pt x="2175" y="457"/>
                  </a:lnTo>
                  <a:lnTo>
                    <a:pt x="2213" y="442"/>
                  </a:lnTo>
                  <a:lnTo>
                    <a:pt x="2251" y="427"/>
                  </a:lnTo>
                  <a:lnTo>
                    <a:pt x="2287" y="413"/>
                  </a:lnTo>
                  <a:lnTo>
                    <a:pt x="2322" y="397"/>
                  </a:lnTo>
                  <a:lnTo>
                    <a:pt x="2356" y="382"/>
                  </a:lnTo>
                  <a:lnTo>
                    <a:pt x="2388" y="367"/>
                  </a:lnTo>
                  <a:lnTo>
                    <a:pt x="2419" y="350"/>
                  </a:lnTo>
                  <a:lnTo>
                    <a:pt x="2449" y="335"/>
                  </a:lnTo>
                  <a:lnTo>
                    <a:pt x="2478" y="319"/>
                  </a:lnTo>
                  <a:lnTo>
                    <a:pt x="2504" y="301"/>
                  </a:lnTo>
                  <a:lnTo>
                    <a:pt x="2530" y="285"/>
                  </a:lnTo>
                  <a:lnTo>
                    <a:pt x="2554" y="268"/>
                  </a:lnTo>
                  <a:lnTo>
                    <a:pt x="2576" y="250"/>
                  </a:lnTo>
                  <a:lnTo>
                    <a:pt x="2598" y="233"/>
                  </a:lnTo>
                  <a:lnTo>
                    <a:pt x="2618" y="216"/>
                  </a:lnTo>
                  <a:lnTo>
                    <a:pt x="2637" y="197"/>
                  </a:lnTo>
                  <a:lnTo>
                    <a:pt x="2653" y="179"/>
                  </a:lnTo>
                  <a:lnTo>
                    <a:pt x="2668" y="161"/>
                  </a:lnTo>
                  <a:lnTo>
                    <a:pt x="2682" y="141"/>
                  </a:lnTo>
                  <a:lnTo>
                    <a:pt x="2694" y="122"/>
                  </a:lnTo>
                  <a:lnTo>
                    <a:pt x="2704" y="102"/>
                  </a:lnTo>
                  <a:lnTo>
                    <a:pt x="2712" y="82"/>
                  </a:lnTo>
                  <a:lnTo>
                    <a:pt x="2719" y="63"/>
                  </a:lnTo>
                  <a:lnTo>
                    <a:pt x="2723" y="42"/>
                  </a:lnTo>
                  <a:lnTo>
                    <a:pt x="2726" y="21"/>
                  </a:lnTo>
                  <a:lnTo>
                    <a:pt x="2727" y="0"/>
                  </a:lnTo>
                  <a:lnTo>
                    <a:pt x="2727" y="0"/>
                  </a:lnTo>
                  <a:lnTo>
                    <a:pt x="2684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3" name="Freeform 9"/>
            <p:cNvSpPr>
              <a:spLocks/>
            </p:cNvSpPr>
            <p:nvPr/>
          </p:nvSpPr>
          <p:spPr bwMode="auto">
            <a:xfrm>
              <a:off x="2881" y="3571"/>
              <a:ext cx="545" cy="150"/>
            </a:xfrm>
            <a:custGeom>
              <a:avLst/>
              <a:gdLst>
                <a:gd name="T0" fmla="*/ 0 w 2727"/>
                <a:gd name="T1" fmla="*/ 44 h 750"/>
                <a:gd name="T2" fmla="*/ 275 w 2727"/>
                <a:gd name="T3" fmla="*/ 48 h 750"/>
                <a:gd name="T4" fmla="*/ 544 w 2727"/>
                <a:gd name="T5" fmla="*/ 59 h 750"/>
                <a:gd name="T6" fmla="*/ 802 w 2727"/>
                <a:gd name="T7" fmla="*/ 77 h 750"/>
                <a:gd name="T8" fmla="*/ 1050 w 2727"/>
                <a:gd name="T9" fmla="*/ 101 h 750"/>
                <a:gd name="T10" fmla="*/ 1285 w 2727"/>
                <a:gd name="T11" fmla="*/ 132 h 750"/>
                <a:gd name="T12" fmla="*/ 1507 w 2727"/>
                <a:gd name="T13" fmla="*/ 169 h 750"/>
                <a:gd name="T14" fmla="*/ 1715 w 2727"/>
                <a:gd name="T15" fmla="*/ 210 h 750"/>
                <a:gd name="T16" fmla="*/ 1812 w 2727"/>
                <a:gd name="T17" fmla="*/ 233 h 750"/>
                <a:gd name="T18" fmla="*/ 1906 w 2727"/>
                <a:gd name="T19" fmla="*/ 257 h 750"/>
                <a:gd name="T20" fmla="*/ 1995 w 2727"/>
                <a:gd name="T21" fmla="*/ 283 h 750"/>
                <a:gd name="T22" fmla="*/ 2080 w 2727"/>
                <a:gd name="T23" fmla="*/ 308 h 750"/>
                <a:gd name="T24" fmla="*/ 2159 w 2727"/>
                <a:gd name="T25" fmla="*/ 336 h 750"/>
                <a:gd name="T26" fmla="*/ 2235 w 2727"/>
                <a:gd name="T27" fmla="*/ 364 h 750"/>
                <a:gd name="T28" fmla="*/ 2304 w 2727"/>
                <a:gd name="T29" fmla="*/ 393 h 750"/>
                <a:gd name="T30" fmla="*/ 2368 w 2727"/>
                <a:gd name="T31" fmla="*/ 424 h 750"/>
                <a:gd name="T32" fmla="*/ 2428 w 2727"/>
                <a:gd name="T33" fmla="*/ 454 h 750"/>
                <a:gd name="T34" fmla="*/ 2481 w 2727"/>
                <a:gd name="T35" fmla="*/ 486 h 750"/>
                <a:gd name="T36" fmla="*/ 2529 w 2727"/>
                <a:gd name="T37" fmla="*/ 519 h 750"/>
                <a:gd name="T38" fmla="*/ 2569 w 2727"/>
                <a:gd name="T39" fmla="*/ 551 h 750"/>
                <a:gd name="T40" fmla="*/ 2604 w 2727"/>
                <a:gd name="T41" fmla="*/ 584 h 750"/>
                <a:gd name="T42" fmla="*/ 2634 w 2727"/>
                <a:gd name="T43" fmla="*/ 618 h 750"/>
                <a:gd name="T44" fmla="*/ 2655 w 2727"/>
                <a:gd name="T45" fmla="*/ 650 h 750"/>
                <a:gd name="T46" fmla="*/ 2671 w 2727"/>
                <a:gd name="T47" fmla="*/ 684 h 750"/>
                <a:gd name="T48" fmla="*/ 2680 w 2727"/>
                <a:gd name="T49" fmla="*/ 717 h 750"/>
                <a:gd name="T50" fmla="*/ 2684 w 2727"/>
                <a:gd name="T51" fmla="*/ 750 h 750"/>
                <a:gd name="T52" fmla="*/ 2726 w 2727"/>
                <a:gd name="T53" fmla="*/ 730 h 750"/>
                <a:gd name="T54" fmla="*/ 2719 w 2727"/>
                <a:gd name="T55" fmla="*/ 688 h 750"/>
                <a:gd name="T56" fmla="*/ 2704 w 2727"/>
                <a:gd name="T57" fmla="*/ 648 h 750"/>
                <a:gd name="T58" fmla="*/ 2682 w 2727"/>
                <a:gd name="T59" fmla="*/ 609 h 750"/>
                <a:gd name="T60" fmla="*/ 2653 w 2727"/>
                <a:gd name="T61" fmla="*/ 572 h 750"/>
                <a:gd name="T62" fmla="*/ 2618 w 2727"/>
                <a:gd name="T63" fmla="*/ 536 h 750"/>
                <a:gd name="T64" fmla="*/ 2576 w 2727"/>
                <a:gd name="T65" fmla="*/ 500 h 750"/>
                <a:gd name="T66" fmla="*/ 2530 w 2727"/>
                <a:gd name="T67" fmla="*/ 466 h 750"/>
                <a:gd name="T68" fmla="*/ 2478 w 2727"/>
                <a:gd name="T69" fmla="*/ 432 h 750"/>
                <a:gd name="T70" fmla="*/ 2419 w 2727"/>
                <a:gd name="T71" fmla="*/ 400 h 750"/>
                <a:gd name="T72" fmla="*/ 2356 w 2727"/>
                <a:gd name="T73" fmla="*/ 369 h 750"/>
                <a:gd name="T74" fmla="*/ 2287 w 2727"/>
                <a:gd name="T75" fmla="*/ 338 h 750"/>
                <a:gd name="T76" fmla="*/ 2213 w 2727"/>
                <a:gd name="T77" fmla="*/ 308 h 750"/>
                <a:gd name="T78" fmla="*/ 2135 w 2727"/>
                <a:gd name="T79" fmla="*/ 281 h 750"/>
                <a:gd name="T80" fmla="*/ 2051 w 2727"/>
                <a:gd name="T81" fmla="*/ 253 h 750"/>
                <a:gd name="T82" fmla="*/ 1963 w 2727"/>
                <a:gd name="T83" fmla="*/ 228 h 750"/>
                <a:gd name="T84" fmla="*/ 1871 w 2727"/>
                <a:gd name="T85" fmla="*/ 202 h 750"/>
                <a:gd name="T86" fmla="*/ 1774 w 2727"/>
                <a:gd name="T87" fmla="*/ 179 h 750"/>
                <a:gd name="T88" fmla="*/ 1622 w 2727"/>
                <a:gd name="T89" fmla="*/ 146 h 750"/>
                <a:gd name="T90" fmla="*/ 1404 w 2727"/>
                <a:gd name="T91" fmla="*/ 106 h 750"/>
                <a:gd name="T92" fmla="*/ 1174 w 2727"/>
                <a:gd name="T93" fmla="*/ 73 h 750"/>
                <a:gd name="T94" fmla="*/ 931 w 2727"/>
                <a:gd name="T95" fmla="*/ 45 h 750"/>
                <a:gd name="T96" fmla="*/ 676 w 2727"/>
                <a:gd name="T97" fmla="*/ 24 h 750"/>
                <a:gd name="T98" fmla="*/ 412 w 2727"/>
                <a:gd name="T99" fmla="*/ 9 h 750"/>
                <a:gd name="T100" fmla="*/ 140 w 2727"/>
                <a:gd name="T101" fmla="*/ 1 h 750"/>
                <a:gd name="T102" fmla="*/ 0 w 2727"/>
                <a:gd name="T103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27" h="750">
                  <a:moveTo>
                    <a:pt x="0" y="44"/>
                  </a:moveTo>
                  <a:lnTo>
                    <a:pt x="0" y="44"/>
                  </a:lnTo>
                  <a:lnTo>
                    <a:pt x="139" y="45"/>
                  </a:lnTo>
                  <a:lnTo>
                    <a:pt x="275" y="48"/>
                  </a:lnTo>
                  <a:lnTo>
                    <a:pt x="411" y="53"/>
                  </a:lnTo>
                  <a:lnTo>
                    <a:pt x="544" y="59"/>
                  </a:lnTo>
                  <a:lnTo>
                    <a:pt x="673" y="67"/>
                  </a:lnTo>
                  <a:lnTo>
                    <a:pt x="802" y="77"/>
                  </a:lnTo>
                  <a:lnTo>
                    <a:pt x="927" y="89"/>
                  </a:lnTo>
                  <a:lnTo>
                    <a:pt x="1050" y="101"/>
                  </a:lnTo>
                  <a:lnTo>
                    <a:pt x="1169" y="116"/>
                  </a:lnTo>
                  <a:lnTo>
                    <a:pt x="1285" y="132"/>
                  </a:lnTo>
                  <a:lnTo>
                    <a:pt x="1397" y="150"/>
                  </a:lnTo>
                  <a:lnTo>
                    <a:pt x="1507" y="169"/>
                  </a:lnTo>
                  <a:lnTo>
                    <a:pt x="1613" y="189"/>
                  </a:lnTo>
                  <a:lnTo>
                    <a:pt x="1715" y="210"/>
                  </a:lnTo>
                  <a:lnTo>
                    <a:pt x="1765" y="222"/>
                  </a:lnTo>
                  <a:lnTo>
                    <a:pt x="1812" y="233"/>
                  </a:lnTo>
                  <a:lnTo>
                    <a:pt x="1859" y="245"/>
                  </a:lnTo>
                  <a:lnTo>
                    <a:pt x="1906" y="257"/>
                  </a:lnTo>
                  <a:lnTo>
                    <a:pt x="1951" y="270"/>
                  </a:lnTo>
                  <a:lnTo>
                    <a:pt x="1995" y="283"/>
                  </a:lnTo>
                  <a:lnTo>
                    <a:pt x="2038" y="295"/>
                  </a:lnTo>
                  <a:lnTo>
                    <a:pt x="2080" y="308"/>
                  </a:lnTo>
                  <a:lnTo>
                    <a:pt x="2121" y="323"/>
                  </a:lnTo>
                  <a:lnTo>
                    <a:pt x="2159" y="336"/>
                  </a:lnTo>
                  <a:lnTo>
                    <a:pt x="2198" y="350"/>
                  </a:lnTo>
                  <a:lnTo>
                    <a:pt x="2235" y="364"/>
                  </a:lnTo>
                  <a:lnTo>
                    <a:pt x="2270" y="379"/>
                  </a:lnTo>
                  <a:lnTo>
                    <a:pt x="2304" y="393"/>
                  </a:lnTo>
                  <a:lnTo>
                    <a:pt x="2337" y="408"/>
                  </a:lnTo>
                  <a:lnTo>
                    <a:pt x="2368" y="424"/>
                  </a:lnTo>
                  <a:lnTo>
                    <a:pt x="2399" y="439"/>
                  </a:lnTo>
                  <a:lnTo>
                    <a:pt x="2428" y="454"/>
                  </a:lnTo>
                  <a:lnTo>
                    <a:pt x="2455" y="471"/>
                  </a:lnTo>
                  <a:lnTo>
                    <a:pt x="2481" y="486"/>
                  </a:lnTo>
                  <a:lnTo>
                    <a:pt x="2505" y="502"/>
                  </a:lnTo>
                  <a:lnTo>
                    <a:pt x="2529" y="519"/>
                  </a:lnTo>
                  <a:lnTo>
                    <a:pt x="2550" y="535"/>
                  </a:lnTo>
                  <a:lnTo>
                    <a:pt x="2569" y="551"/>
                  </a:lnTo>
                  <a:lnTo>
                    <a:pt x="2588" y="568"/>
                  </a:lnTo>
                  <a:lnTo>
                    <a:pt x="2604" y="584"/>
                  </a:lnTo>
                  <a:lnTo>
                    <a:pt x="2619" y="600"/>
                  </a:lnTo>
                  <a:lnTo>
                    <a:pt x="2634" y="618"/>
                  </a:lnTo>
                  <a:lnTo>
                    <a:pt x="2645" y="634"/>
                  </a:lnTo>
                  <a:lnTo>
                    <a:pt x="2655" y="650"/>
                  </a:lnTo>
                  <a:lnTo>
                    <a:pt x="2664" y="668"/>
                  </a:lnTo>
                  <a:lnTo>
                    <a:pt x="2671" y="684"/>
                  </a:lnTo>
                  <a:lnTo>
                    <a:pt x="2676" y="700"/>
                  </a:lnTo>
                  <a:lnTo>
                    <a:pt x="2680" y="717"/>
                  </a:lnTo>
                  <a:lnTo>
                    <a:pt x="2683" y="734"/>
                  </a:lnTo>
                  <a:lnTo>
                    <a:pt x="2684" y="750"/>
                  </a:lnTo>
                  <a:lnTo>
                    <a:pt x="2727" y="750"/>
                  </a:lnTo>
                  <a:lnTo>
                    <a:pt x="2726" y="730"/>
                  </a:lnTo>
                  <a:lnTo>
                    <a:pt x="2723" y="708"/>
                  </a:lnTo>
                  <a:lnTo>
                    <a:pt x="2719" y="688"/>
                  </a:lnTo>
                  <a:lnTo>
                    <a:pt x="2712" y="669"/>
                  </a:lnTo>
                  <a:lnTo>
                    <a:pt x="2704" y="648"/>
                  </a:lnTo>
                  <a:lnTo>
                    <a:pt x="2694" y="629"/>
                  </a:lnTo>
                  <a:lnTo>
                    <a:pt x="2682" y="609"/>
                  </a:lnTo>
                  <a:lnTo>
                    <a:pt x="2668" y="591"/>
                  </a:lnTo>
                  <a:lnTo>
                    <a:pt x="2653" y="572"/>
                  </a:lnTo>
                  <a:lnTo>
                    <a:pt x="2637" y="553"/>
                  </a:lnTo>
                  <a:lnTo>
                    <a:pt x="2618" y="536"/>
                  </a:lnTo>
                  <a:lnTo>
                    <a:pt x="2598" y="518"/>
                  </a:lnTo>
                  <a:lnTo>
                    <a:pt x="2576" y="500"/>
                  </a:lnTo>
                  <a:lnTo>
                    <a:pt x="2554" y="483"/>
                  </a:lnTo>
                  <a:lnTo>
                    <a:pt x="2530" y="466"/>
                  </a:lnTo>
                  <a:lnTo>
                    <a:pt x="2504" y="449"/>
                  </a:lnTo>
                  <a:lnTo>
                    <a:pt x="2478" y="432"/>
                  </a:lnTo>
                  <a:lnTo>
                    <a:pt x="2449" y="417"/>
                  </a:lnTo>
                  <a:lnTo>
                    <a:pt x="2419" y="400"/>
                  </a:lnTo>
                  <a:lnTo>
                    <a:pt x="2388" y="384"/>
                  </a:lnTo>
                  <a:lnTo>
                    <a:pt x="2356" y="369"/>
                  </a:lnTo>
                  <a:lnTo>
                    <a:pt x="2322" y="353"/>
                  </a:lnTo>
                  <a:lnTo>
                    <a:pt x="2287" y="338"/>
                  </a:lnTo>
                  <a:lnTo>
                    <a:pt x="2251" y="324"/>
                  </a:lnTo>
                  <a:lnTo>
                    <a:pt x="2213" y="308"/>
                  </a:lnTo>
                  <a:lnTo>
                    <a:pt x="2175" y="295"/>
                  </a:lnTo>
                  <a:lnTo>
                    <a:pt x="2135" y="281"/>
                  </a:lnTo>
                  <a:lnTo>
                    <a:pt x="2093" y="267"/>
                  </a:lnTo>
                  <a:lnTo>
                    <a:pt x="2051" y="253"/>
                  </a:lnTo>
                  <a:lnTo>
                    <a:pt x="2007" y="240"/>
                  </a:lnTo>
                  <a:lnTo>
                    <a:pt x="1963" y="228"/>
                  </a:lnTo>
                  <a:lnTo>
                    <a:pt x="1918" y="214"/>
                  </a:lnTo>
                  <a:lnTo>
                    <a:pt x="1871" y="202"/>
                  </a:lnTo>
                  <a:lnTo>
                    <a:pt x="1823" y="191"/>
                  </a:lnTo>
                  <a:lnTo>
                    <a:pt x="1774" y="179"/>
                  </a:lnTo>
                  <a:lnTo>
                    <a:pt x="1724" y="168"/>
                  </a:lnTo>
                  <a:lnTo>
                    <a:pt x="1622" y="146"/>
                  </a:lnTo>
                  <a:lnTo>
                    <a:pt x="1515" y="126"/>
                  </a:lnTo>
                  <a:lnTo>
                    <a:pt x="1404" y="106"/>
                  </a:lnTo>
                  <a:lnTo>
                    <a:pt x="1291" y="89"/>
                  </a:lnTo>
                  <a:lnTo>
                    <a:pt x="1174" y="73"/>
                  </a:lnTo>
                  <a:lnTo>
                    <a:pt x="1055" y="58"/>
                  </a:lnTo>
                  <a:lnTo>
                    <a:pt x="931" y="45"/>
                  </a:lnTo>
                  <a:lnTo>
                    <a:pt x="805" y="33"/>
                  </a:lnTo>
                  <a:lnTo>
                    <a:pt x="676" y="24"/>
                  </a:lnTo>
                  <a:lnTo>
                    <a:pt x="546" y="15"/>
                  </a:lnTo>
                  <a:lnTo>
                    <a:pt x="412" y="9"/>
                  </a:lnTo>
                  <a:lnTo>
                    <a:pt x="276" y="4"/>
                  </a:lnTo>
                  <a:lnTo>
                    <a:pt x="14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4" name="Freeform 10"/>
            <p:cNvSpPr>
              <a:spLocks/>
            </p:cNvSpPr>
            <p:nvPr/>
          </p:nvSpPr>
          <p:spPr bwMode="auto">
            <a:xfrm>
              <a:off x="2335" y="3571"/>
              <a:ext cx="546" cy="150"/>
            </a:xfrm>
            <a:custGeom>
              <a:avLst/>
              <a:gdLst>
                <a:gd name="T0" fmla="*/ 45 w 2728"/>
                <a:gd name="T1" fmla="*/ 750 h 750"/>
                <a:gd name="T2" fmla="*/ 48 w 2728"/>
                <a:gd name="T3" fmla="*/ 717 h 750"/>
                <a:gd name="T4" fmla="*/ 58 w 2728"/>
                <a:gd name="T5" fmla="*/ 684 h 750"/>
                <a:gd name="T6" fmla="*/ 73 w 2728"/>
                <a:gd name="T7" fmla="*/ 650 h 750"/>
                <a:gd name="T8" fmla="*/ 95 w 2728"/>
                <a:gd name="T9" fmla="*/ 618 h 750"/>
                <a:gd name="T10" fmla="*/ 124 w 2728"/>
                <a:gd name="T11" fmla="*/ 584 h 750"/>
                <a:gd name="T12" fmla="*/ 160 w 2728"/>
                <a:gd name="T13" fmla="*/ 551 h 750"/>
                <a:gd name="T14" fmla="*/ 200 w 2728"/>
                <a:gd name="T15" fmla="*/ 519 h 750"/>
                <a:gd name="T16" fmla="*/ 247 w 2728"/>
                <a:gd name="T17" fmla="*/ 486 h 750"/>
                <a:gd name="T18" fmla="*/ 301 w 2728"/>
                <a:gd name="T19" fmla="*/ 454 h 750"/>
                <a:gd name="T20" fmla="*/ 359 w 2728"/>
                <a:gd name="T21" fmla="*/ 424 h 750"/>
                <a:gd name="T22" fmla="*/ 425 w 2728"/>
                <a:gd name="T23" fmla="*/ 393 h 750"/>
                <a:gd name="T24" fmla="*/ 494 w 2728"/>
                <a:gd name="T25" fmla="*/ 364 h 750"/>
                <a:gd name="T26" fmla="*/ 569 w 2728"/>
                <a:gd name="T27" fmla="*/ 336 h 750"/>
                <a:gd name="T28" fmla="*/ 649 w 2728"/>
                <a:gd name="T29" fmla="*/ 308 h 750"/>
                <a:gd name="T30" fmla="*/ 733 w 2728"/>
                <a:gd name="T31" fmla="*/ 283 h 750"/>
                <a:gd name="T32" fmla="*/ 823 w 2728"/>
                <a:gd name="T33" fmla="*/ 257 h 750"/>
                <a:gd name="T34" fmla="*/ 916 w 2728"/>
                <a:gd name="T35" fmla="*/ 233 h 750"/>
                <a:gd name="T36" fmla="*/ 1013 w 2728"/>
                <a:gd name="T37" fmla="*/ 210 h 750"/>
                <a:gd name="T38" fmla="*/ 1115 w 2728"/>
                <a:gd name="T39" fmla="*/ 189 h 750"/>
                <a:gd name="T40" fmla="*/ 1221 w 2728"/>
                <a:gd name="T41" fmla="*/ 169 h 750"/>
                <a:gd name="T42" fmla="*/ 1444 w 2728"/>
                <a:gd name="T43" fmla="*/ 132 h 750"/>
                <a:gd name="T44" fmla="*/ 1679 w 2728"/>
                <a:gd name="T45" fmla="*/ 101 h 750"/>
                <a:gd name="T46" fmla="*/ 1927 w 2728"/>
                <a:gd name="T47" fmla="*/ 77 h 750"/>
                <a:gd name="T48" fmla="*/ 2185 w 2728"/>
                <a:gd name="T49" fmla="*/ 59 h 750"/>
                <a:gd name="T50" fmla="*/ 2453 w 2728"/>
                <a:gd name="T51" fmla="*/ 48 h 750"/>
                <a:gd name="T52" fmla="*/ 2728 w 2728"/>
                <a:gd name="T53" fmla="*/ 44 h 750"/>
                <a:gd name="T54" fmla="*/ 2589 w 2728"/>
                <a:gd name="T55" fmla="*/ 1 h 750"/>
                <a:gd name="T56" fmla="*/ 2316 w 2728"/>
                <a:gd name="T57" fmla="*/ 9 h 750"/>
                <a:gd name="T58" fmla="*/ 2052 w 2728"/>
                <a:gd name="T59" fmla="*/ 24 h 750"/>
                <a:gd name="T60" fmla="*/ 1798 w 2728"/>
                <a:gd name="T61" fmla="*/ 45 h 750"/>
                <a:gd name="T62" fmla="*/ 1554 w 2728"/>
                <a:gd name="T63" fmla="*/ 73 h 750"/>
                <a:gd name="T64" fmla="*/ 1323 w 2728"/>
                <a:gd name="T65" fmla="*/ 106 h 750"/>
                <a:gd name="T66" fmla="*/ 1160 w 2728"/>
                <a:gd name="T67" fmla="*/ 136 h 750"/>
                <a:gd name="T68" fmla="*/ 1055 w 2728"/>
                <a:gd name="T69" fmla="*/ 156 h 750"/>
                <a:gd name="T70" fmla="*/ 954 w 2728"/>
                <a:gd name="T71" fmla="*/ 179 h 750"/>
                <a:gd name="T72" fmla="*/ 858 w 2728"/>
                <a:gd name="T73" fmla="*/ 202 h 750"/>
                <a:gd name="T74" fmla="*/ 765 w 2728"/>
                <a:gd name="T75" fmla="*/ 228 h 750"/>
                <a:gd name="T76" fmla="*/ 678 w 2728"/>
                <a:gd name="T77" fmla="*/ 253 h 750"/>
                <a:gd name="T78" fmla="*/ 594 w 2728"/>
                <a:gd name="T79" fmla="*/ 281 h 750"/>
                <a:gd name="T80" fmla="*/ 516 w 2728"/>
                <a:gd name="T81" fmla="*/ 308 h 750"/>
                <a:gd name="T82" fmla="*/ 441 w 2728"/>
                <a:gd name="T83" fmla="*/ 338 h 750"/>
                <a:gd name="T84" fmla="*/ 373 w 2728"/>
                <a:gd name="T85" fmla="*/ 369 h 750"/>
                <a:gd name="T86" fmla="*/ 310 w 2728"/>
                <a:gd name="T87" fmla="*/ 400 h 750"/>
                <a:gd name="T88" fmla="*/ 251 w 2728"/>
                <a:gd name="T89" fmla="*/ 432 h 750"/>
                <a:gd name="T90" fmla="*/ 198 w 2728"/>
                <a:gd name="T91" fmla="*/ 466 h 750"/>
                <a:gd name="T92" fmla="*/ 151 w 2728"/>
                <a:gd name="T93" fmla="*/ 500 h 750"/>
                <a:gd name="T94" fmla="*/ 111 w 2728"/>
                <a:gd name="T95" fmla="*/ 536 h 750"/>
                <a:gd name="T96" fmla="*/ 76 w 2728"/>
                <a:gd name="T97" fmla="*/ 572 h 750"/>
                <a:gd name="T98" fmla="*/ 47 w 2728"/>
                <a:gd name="T99" fmla="*/ 609 h 750"/>
                <a:gd name="T100" fmla="*/ 25 w 2728"/>
                <a:gd name="T101" fmla="*/ 648 h 750"/>
                <a:gd name="T102" fmla="*/ 10 w 2728"/>
                <a:gd name="T103" fmla="*/ 688 h 750"/>
                <a:gd name="T104" fmla="*/ 1 w 2728"/>
                <a:gd name="T105" fmla="*/ 730 h 750"/>
                <a:gd name="T106" fmla="*/ 0 w 2728"/>
                <a:gd name="T107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28" h="750">
                  <a:moveTo>
                    <a:pt x="45" y="750"/>
                  </a:moveTo>
                  <a:lnTo>
                    <a:pt x="45" y="750"/>
                  </a:lnTo>
                  <a:lnTo>
                    <a:pt x="45" y="734"/>
                  </a:lnTo>
                  <a:lnTo>
                    <a:pt x="48" y="717"/>
                  </a:lnTo>
                  <a:lnTo>
                    <a:pt x="51" y="700"/>
                  </a:lnTo>
                  <a:lnTo>
                    <a:pt x="58" y="684"/>
                  </a:lnTo>
                  <a:lnTo>
                    <a:pt x="65" y="668"/>
                  </a:lnTo>
                  <a:lnTo>
                    <a:pt x="73" y="650"/>
                  </a:lnTo>
                  <a:lnTo>
                    <a:pt x="83" y="634"/>
                  </a:lnTo>
                  <a:lnTo>
                    <a:pt x="95" y="618"/>
                  </a:lnTo>
                  <a:lnTo>
                    <a:pt x="109" y="600"/>
                  </a:lnTo>
                  <a:lnTo>
                    <a:pt x="124" y="584"/>
                  </a:lnTo>
                  <a:lnTo>
                    <a:pt x="141" y="568"/>
                  </a:lnTo>
                  <a:lnTo>
                    <a:pt x="160" y="551"/>
                  </a:lnTo>
                  <a:lnTo>
                    <a:pt x="179" y="535"/>
                  </a:lnTo>
                  <a:lnTo>
                    <a:pt x="200" y="519"/>
                  </a:lnTo>
                  <a:lnTo>
                    <a:pt x="223" y="502"/>
                  </a:lnTo>
                  <a:lnTo>
                    <a:pt x="247" y="486"/>
                  </a:lnTo>
                  <a:lnTo>
                    <a:pt x="274" y="471"/>
                  </a:lnTo>
                  <a:lnTo>
                    <a:pt x="301" y="454"/>
                  </a:lnTo>
                  <a:lnTo>
                    <a:pt x="330" y="439"/>
                  </a:lnTo>
                  <a:lnTo>
                    <a:pt x="359" y="424"/>
                  </a:lnTo>
                  <a:lnTo>
                    <a:pt x="391" y="408"/>
                  </a:lnTo>
                  <a:lnTo>
                    <a:pt x="425" y="393"/>
                  </a:lnTo>
                  <a:lnTo>
                    <a:pt x="458" y="379"/>
                  </a:lnTo>
                  <a:lnTo>
                    <a:pt x="494" y="364"/>
                  </a:lnTo>
                  <a:lnTo>
                    <a:pt x="531" y="350"/>
                  </a:lnTo>
                  <a:lnTo>
                    <a:pt x="569" y="336"/>
                  </a:lnTo>
                  <a:lnTo>
                    <a:pt x="608" y="323"/>
                  </a:lnTo>
                  <a:lnTo>
                    <a:pt x="649" y="308"/>
                  </a:lnTo>
                  <a:lnTo>
                    <a:pt x="690" y="295"/>
                  </a:lnTo>
                  <a:lnTo>
                    <a:pt x="733" y="283"/>
                  </a:lnTo>
                  <a:lnTo>
                    <a:pt x="778" y="270"/>
                  </a:lnTo>
                  <a:lnTo>
                    <a:pt x="823" y="257"/>
                  </a:lnTo>
                  <a:lnTo>
                    <a:pt x="868" y="245"/>
                  </a:lnTo>
                  <a:lnTo>
                    <a:pt x="916" y="233"/>
                  </a:lnTo>
                  <a:lnTo>
                    <a:pt x="964" y="222"/>
                  </a:lnTo>
                  <a:lnTo>
                    <a:pt x="1013" y="210"/>
                  </a:lnTo>
                  <a:lnTo>
                    <a:pt x="1064" y="199"/>
                  </a:lnTo>
                  <a:lnTo>
                    <a:pt x="1115" y="189"/>
                  </a:lnTo>
                  <a:lnTo>
                    <a:pt x="1168" y="179"/>
                  </a:lnTo>
                  <a:lnTo>
                    <a:pt x="1221" y="169"/>
                  </a:lnTo>
                  <a:lnTo>
                    <a:pt x="1331" y="150"/>
                  </a:lnTo>
                  <a:lnTo>
                    <a:pt x="1444" y="132"/>
                  </a:lnTo>
                  <a:lnTo>
                    <a:pt x="1560" y="116"/>
                  </a:lnTo>
                  <a:lnTo>
                    <a:pt x="1679" y="101"/>
                  </a:lnTo>
                  <a:lnTo>
                    <a:pt x="1802" y="89"/>
                  </a:lnTo>
                  <a:lnTo>
                    <a:pt x="1927" y="77"/>
                  </a:lnTo>
                  <a:lnTo>
                    <a:pt x="2055" y="67"/>
                  </a:lnTo>
                  <a:lnTo>
                    <a:pt x="2185" y="59"/>
                  </a:lnTo>
                  <a:lnTo>
                    <a:pt x="2318" y="53"/>
                  </a:lnTo>
                  <a:lnTo>
                    <a:pt x="2453" y="48"/>
                  </a:lnTo>
                  <a:lnTo>
                    <a:pt x="2589" y="45"/>
                  </a:lnTo>
                  <a:lnTo>
                    <a:pt x="2728" y="44"/>
                  </a:lnTo>
                  <a:lnTo>
                    <a:pt x="2728" y="0"/>
                  </a:lnTo>
                  <a:lnTo>
                    <a:pt x="2589" y="1"/>
                  </a:lnTo>
                  <a:lnTo>
                    <a:pt x="2452" y="4"/>
                  </a:lnTo>
                  <a:lnTo>
                    <a:pt x="2316" y="9"/>
                  </a:lnTo>
                  <a:lnTo>
                    <a:pt x="2183" y="15"/>
                  </a:lnTo>
                  <a:lnTo>
                    <a:pt x="2052" y="24"/>
                  </a:lnTo>
                  <a:lnTo>
                    <a:pt x="1923" y="33"/>
                  </a:lnTo>
                  <a:lnTo>
                    <a:pt x="1798" y="45"/>
                  </a:lnTo>
                  <a:lnTo>
                    <a:pt x="1674" y="58"/>
                  </a:lnTo>
                  <a:lnTo>
                    <a:pt x="1554" y="73"/>
                  </a:lnTo>
                  <a:lnTo>
                    <a:pt x="1438" y="89"/>
                  </a:lnTo>
                  <a:lnTo>
                    <a:pt x="1323" y="106"/>
                  </a:lnTo>
                  <a:lnTo>
                    <a:pt x="1213" y="126"/>
                  </a:lnTo>
                  <a:lnTo>
                    <a:pt x="1160" y="136"/>
                  </a:lnTo>
                  <a:lnTo>
                    <a:pt x="1107" y="146"/>
                  </a:lnTo>
                  <a:lnTo>
                    <a:pt x="1055" y="156"/>
                  </a:lnTo>
                  <a:lnTo>
                    <a:pt x="1004" y="168"/>
                  </a:lnTo>
                  <a:lnTo>
                    <a:pt x="954" y="179"/>
                  </a:lnTo>
                  <a:lnTo>
                    <a:pt x="905" y="191"/>
                  </a:lnTo>
                  <a:lnTo>
                    <a:pt x="858" y="202"/>
                  </a:lnTo>
                  <a:lnTo>
                    <a:pt x="811" y="214"/>
                  </a:lnTo>
                  <a:lnTo>
                    <a:pt x="765" y="228"/>
                  </a:lnTo>
                  <a:lnTo>
                    <a:pt x="721" y="240"/>
                  </a:lnTo>
                  <a:lnTo>
                    <a:pt x="678" y="253"/>
                  </a:lnTo>
                  <a:lnTo>
                    <a:pt x="635" y="267"/>
                  </a:lnTo>
                  <a:lnTo>
                    <a:pt x="594" y="281"/>
                  </a:lnTo>
                  <a:lnTo>
                    <a:pt x="554" y="295"/>
                  </a:lnTo>
                  <a:lnTo>
                    <a:pt x="516" y="308"/>
                  </a:lnTo>
                  <a:lnTo>
                    <a:pt x="478" y="324"/>
                  </a:lnTo>
                  <a:lnTo>
                    <a:pt x="441" y="338"/>
                  </a:lnTo>
                  <a:lnTo>
                    <a:pt x="406" y="353"/>
                  </a:lnTo>
                  <a:lnTo>
                    <a:pt x="373" y="369"/>
                  </a:lnTo>
                  <a:lnTo>
                    <a:pt x="340" y="384"/>
                  </a:lnTo>
                  <a:lnTo>
                    <a:pt x="310" y="400"/>
                  </a:lnTo>
                  <a:lnTo>
                    <a:pt x="280" y="417"/>
                  </a:lnTo>
                  <a:lnTo>
                    <a:pt x="251" y="432"/>
                  </a:lnTo>
                  <a:lnTo>
                    <a:pt x="224" y="449"/>
                  </a:lnTo>
                  <a:lnTo>
                    <a:pt x="198" y="466"/>
                  </a:lnTo>
                  <a:lnTo>
                    <a:pt x="175" y="483"/>
                  </a:lnTo>
                  <a:lnTo>
                    <a:pt x="151" y="500"/>
                  </a:lnTo>
                  <a:lnTo>
                    <a:pt x="130" y="518"/>
                  </a:lnTo>
                  <a:lnTo>
                    <a:pt x="111" y="536"/>
                  </a:lnTo>
                  <a:lnTo>
                    <a:pt x="92" y="553"/>
                  </a:lnTo>
                  <a:lnTo>
                    <a:pt x="76" y="572"/>
                  </a:lnTo>
                  <a:lnTo>
                    <a:pt x="61" y="591"/>
                  </a:lnTo>
                  <a:lnTo>
                    <a:pt x="47" y="609"/>
                  </a:lnTo>
                  <a:lnTo>
                    <a:pt x="35" y="629"/>
                  </a:lnTo>
                  <a:lnTo>
                    <a:pt x="25" y="648"/>
                  </a:lnTo>
                  <a:lnTo>
                    <a:pt x="16" y="669"/>
                  </a:lnTo>
                  <a:lnTo>
                    <a:pt x="10" y="688"/>
                  </a:lnTo>
                  <a:lnTo>
                    <a:pt x="5" y="708"/>
                  </a:lnTo>
                  <a:lnTo>
                    <a:pt x="1" y="730"/>
                  </a:lnTo>
                  <a:lnTo>
                    <a:pt x="0" y="750"/>
                  </a:lnTo>
                  <a:lnTo>
                    <a:pt x="0" y="750"/>
                  </a:lnTo>
                  <a:lnTo>
                    <a:pt x="45" y="75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5" name="Freeform 11"/>
            <p:cNvSpPr>
              <a:spLocks/>
            </p:cNvSpPr>
            <p:nvPr/>
          </p:nvSpPr>
          <p:spPr bwMode="auto">
            <a:xfrm>
              <a:off x="2335" y="3721"/>
              <a:ext cx="546" cy="150"/>
            </a:xfrm>
            <a:custGeom>
              <a:avLst/>
              <a:gdLst>
                <a:gd name="T0" fmla="*/ 2728 w 2728"/>
                <a:gd name="T1" fmla="*/ 707 h 750"/>
                <a:gd name="T2" fmla="*/ 2453 w 2728"/>
                <a:gd name="T3" fmla="*/ 702 h 750"/>
                <a:gd name="T4" fmla="*/ 2185 w 2728"/>
                <a:gd name="T5" fmla="*/ 691 h 750"/>
                <a:gd name="T6" fmla="*/ 1927 w 2728"/>
                <a:gd name="T7" fmla="*/ 674 h 750"/>
                <a:gd name="T8" fmla="*/ 1679 w 2728"/>
                <a:gd name="T9" fmla="*/ 649 h 750"/>
                <a:gd name="T10" fmla="*/ 1444 w 2728"/>
                <a:gd name="T11" fmla="*/ 619 h 750"/>
                <a:gd name="T12" fmla="*/ 1221 w 2728"/>
                <a:gd name="T13" fmla="*/ 582 h 750"/>
                <a:gd name="T14" fmla="*/ 1115 w 2728"/>
                <a:gd name="T15" fmla="*/ 562 h 750"/>
                <a:gd name="T16" fmla="*/ 1013 w 2728"/>
                <a:gd name="T17" fmla="*/ 540 h 750"/>
                <a:gd name="T18" fmla="*/ 916 w 2728"/>
                <a:gd name="T19" fmla="*/ 518 h 750"/>
                <a:gd name="T20" fmla="*/ 823 w 2728"/>
                <a:gd name="T21" fmla="*/ 493 h 750"/>
                <a:gd name="T22" fmla="*/ 733 w 2728"/>
                <a:gd name="T23" fmla="*/ 469 h 750"/>
                <a:gd name="T24" fmla="*/ 649 w 2728"/>
                <a:gd name="T25" fmla="*/ 442 h 750"/>
                <a:gd name="T26" fmla="*/ 569 w 2728"/>
                <a:gd name="T27" fmla="*/ 415 h 750"/>
                <a:gd name="T28" fmla="*/ 494 w 2728"/>
                <a:gd name="T29" fmla="*/ 386 h 750"/>
                <a:gd name="T30" fmla="*/ 425 w 2728"/>
                <a:gd name="T31" fmla="*/ 358 h 750"/>
                <a:gd name="T32" fmla="*/ 359 w 2728"/>
                <a:gd name="T33" fmla="*/ 327 h 750"/>
                <a:gd name="T34" fmla="*/ 301 w 2728"/>
                <a:gd name="T35" fmla="*/ 296 h 750"/>
                <a:gd name="T36" fmla="*/ 247 w 2728"/>
                <a:gd name="T37" fmla="*/ 265 h 750"/>
                <a:gd name="T38" fmla="*/ 200 w 2728"/>
                <a:gd name="T39" fmla="*/ 233 h 750"/>
                <a:gd name="T40" fmla="*/ 160 w 2728"/>
                <a:gd name="T41" fmla="*/ 199 h 750"/>
                <a:gd name="T42" fmla="*/ 124 w 2728"/>
                <a:gd name="T43" fmla="*/ 167 h 750"/>
                <a:gd name="T44" fmla="*/ 95 w 2728"/>
                <a:gd name="T45" fmla="*/ 133 h 750"/>
                <a:gd name="T46" fmla="*/ 73 w 2728"/>
                <a:gd name="T47" fmla="*/ 100 h 750"/>
                <a:gd name="T48" fmla="*/ 58 w 2728"/>
                <a:gd name="T49" fmla="*/ 67 h 750"/>
                <a:gd name="T50" fmla="*/ 48 w 2728"/>
                <a:gd name="T51" fmla="*/ 34 h 750"/>
                <a:gd name="T52" fmla="*/ 45 w 2728"/>
                <a:gd name="T53" fmla="*/ 0 h 750"/>
                <a:gd name="T54" fmla="*/ 1 w 2728"/>
                <a:gd name="T55" fmla="*/ 21 h 750"/>
                <a:gd name="T56" fmla="*/ 10 w 2728"/>
                <a:gd name="T57" fmla="*/ 63 h 750"/>
                <a:gd name="T58" fmla="*/ 25 w 2728"/>
                <a:gd name="T59" fmla="*/ 102 h 750"/>
                <a:gd name="T60" fmla="*/ 47 w 2728"/>
                <a:gd name="T61" fmla="*/ 141 h 750"/>
                <a:gd name="T62" fmla="*/ 76 w 2728"/>
                <a:gd name="T63" fmla="*/ 179 h 750"/>
                <a:gd name="T64" fmla="*/ 111 w 2728"/>
                <a:gd name="T65" fmla="*/ 216 h 750"/>
                <a:gd name="T66" fmla="*/ 151 w 2728"/>
                <a:gd name="T67" fmla="*/ 250 h 750"/>
                <a:gd name="T68" fmla="*/ 198 w 2728"/>
                <a:gd name="T69" fmla="*/ 285 h 750"/>
                <a:gd name="T70" fmla="*/ 251 w 2728"/>
                <a:gd name="T71" fmla="*/ 319 h 750"/>
                <a:gd name="T72" fmla="*/ 310 w 2728"/>
                <a:gd name="T73" fmla="*/ 350 h 750"/>
                <a:gd name="T74" fmla="*/ 373 w 2728"/>
                <a:gd name="T75" fmla="*/ 382 h 750"/>
                <a:gd name="T76" fmla="*/ 441 w 2728"/>
                <a:gd name="T77" fmla="*/ 413 h 750"/>
                <a:gd name="T78" fmla="*/ 516 w 2728"/>
                <a:gd name="T79" fmla="*/ 442 h 750"/>
                <a:gd name="T80" fmla="*/ 594 w 2728"/>
                <a:gd name="T81" fmla="*/ 470 h 750"/>
                <a:gd name="T82" fmla="*/ 678 w 2728"/>
                <a:gd name="T83" fmla="*/ 497 h 750"/>
                <a:gd name="T84" fmla="*/ 765 w 2728"/>
                <a:gd name="T85" fmla="*/ 524 h 750"/>
                <a:gd name="T86" fmla="*/ 858 w 2728"/>
                <a:gd name="T87" fmla="*/ 548 h 750"/>
                <a:gd name="T88" fmla="*/ 954 w 2728"/>
                <a:gd name="T89" fmla="*/ 572 h 750"/>
                <a:gd name="T90" fmla="*/ 1055 w 2728"/>
                <a:gd name="T91" fmla="*/ 594 h 750"/>
                <a:gd name="T92" fmla="*/ 1160 w 2728"/>
                <a:gd name="T93" fmla="*/ 616 h 750"/>
                <a:gd name="T94" fmla="*/ 1323 w 2728"/>
                <a:gd name="T95" fmla="*/ 644 h 750"/>
                <a:gd name="T96" fmla="*/ 1554 w 2728"/>
                <a:gd name="T97" fmla="*/ 678 h 750"/>
                <a:gd name="T98" fmla="*/ 1798 w 2728"/>
                <a:gd name="T99" fmla="*/ 706 h 750"/>
                <a:gd name="T100" fmla="*/ 2052 w 2728"/>
                <a:gd name="T101" fmla="*/ 727 h 750"/>
                <a:gd name="T102" fmla="*/ 2316 w 2728"/>
                <a:gd name="T103" fmla="*/ 742 h 750"/>
                <a:gd name="T104" fmla="*/ 2589 w 2728"/>
                <a:gd name="T105" fmla="*/ 749 h 750"/>
                <a:gd name="T106" fmla="*/ 2728 w 2728"/>
                <a:gd name="T107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28" h="750">
                  <a:moveTo>
                    <a:pt x="2728" y="707"/>
                  </a:moveTo>
                  <a:lnTo>
                    <a:pt x="2728" y="707"/>
                  </a:lnTo>
                  <a:lnTo>
                    <a:pt x="2589" y="706"/>
                  </a:lnTo>
                  <a:lnTo>
                    <a:pt x="2453" y="702"/>
                  </a:lnTo>
                  <a:lnTo>
                    <a:pt x="2318" y="698"/>
                  </a:lnTo>
                  <a:lnTo>
                    <a:pt x="2185" y="691"/>
                  </a:lnTo>
                  <a:lnTo>
                    <a:pt x="2055" y="683"/>
                  </a:lnTo>
                  <a:lnTo>
                    <a:pt x="1927" y="674"/>
                  </a:lnTo>
                  <a:lnTo>
                    <a:pt x="1802" y="663"/>
                  </a:lnTo>
                  <a:lnTo>
                    <a:pt x="1679" y="649"/>
                  </a:lnTo>
                  <a:lnTo>
                    <a:pt x="1560" y="634"/>
                  </a:lnTo>
                  <a:lnTo>
                    <a:pt x="1444" y="619"/>
                  </a:lnTo>
                  <a:lnTo>
                    <a:pt x="1331" y="601"/>
                  </a:lnTo>
                  <a:lnTo>
                    <a:pt x="1221" y="582"/>
                  </a:lnTo>
                  <a:lnTo>
                    <a:pt x="1168" y="572"/>
                  </a:lnTo>
                  <a:lnTo>
                    <a:pt x="1115" y="562"/>
                  </a:lnTo>
                  <a:lnTo>
                    <a:pt x="1064" y="551"/>
                  </a:lnTo>
                  <a:lnTo>
                    <a:pt x="1013" y="540"/>
                  </a:lnTo>
                  <a:lnTo>
                    <a:pt x="964" y="529"/>
                  </a:lnTo>
                  <a:lnTo>
                    <a:pt x="916" y="518"/>
                  </a:lnTo>
                  <a:lnTo>
                    <a:pt x="868" y="506"/>
                  </a:lnTo>
                  <a:lnTo>
                    <a:pt x="823" y="493"/>
                  </a:lnTo>
                  <a:lnTo>
                    <a:pt x="778" y="481"/>
                  </a:lnTo>
                  <a:lnTo>
                    <a:pt x="733" y="469"/>
                  </a:lnTo>
                  <a:lnTo>
                    <a:pt x="690" y="455"/>
                  </a:lnTo>
                  <a:lnTo>
                    <a:pt x="649" y="442"/>
                  </a:lnTo>
                  <a:lnTo>
                    <a:pt x="608" y="429"/>
                  </a:lnTo>
                  <a:lnTo>
                    <a:pt x="569" y="415"/>
                  </a:lnTo>
                  <a:lnTo>
                    <a:pt x="531" y="400"/>
                  </a:lnTo>
                  <a:lnTo>
                    <a:pt x="494" y="386"/>
                  </a:lnTo>
                  <a:lnTo>
                    <a:pt x="458" y="372"/>
                  </a:lnTo>
                  <a:lnTo>
                    <a:pt x="425" y="358"/>
                  </a:lnTo>
                  <a:lnTo>
                    <a:pt x="391" y="342"/>
                  </a:lnTo>
                  <a:lnTo>
                    <a:pt x="359" y="327"/>
                  </a:lnTo>
                  <a:lnTo>
                    <a:pt x="330" y="312"/>
                  </a:lnTo>
                  <a:lnTo>
                    <a:pt x="301" y="296"/>
                  </a:lnTo>
                  <a:lnTo>
                    <a:pt x="274" y="281"/>
                  </a:lnTo>
                  <a:lnTo>
                    <a:pt x="247" y="265"/>
                  </a:lnTo>
                  <a:lnTo>
                    <a:pt x="223" y="248"/>
                  </a:lnTo>
                  <a:lnTo>
                    <a:pt x="200" y="233"/>
                  </a:lnTo>
                  <a:lnTo>
                    <a:pt x="179" y="217"/>
                  </a:lnTo>
                  <a:lnTo>
                    <a:pt x="160" y="199"/>
                  </a:lnTo>
                  <a:lnTo>
                    <a:pt x="141" y="183"/>
                  </a:lnTo>
                  <a:lnTo>
                    <a:pt x="124" y="167"/>
                  </a:lnTo>
                  <a:lnTo>
                    <a:pt x="109" y="150"/>
                  </a:lnTo>
                  <a:lnTo>
                    <a:pt x="95" y="133"/>
                  </a:lnTo>
                  <a:lnTo>
                    <a:pt x="83" y="117"/>
                  </a:lnTo>
                  <a:lnTo>
                    <a:pt x="73" y="100"/>
                  </a:lnTo>
                  <a:lnTo>
                    <a:pt x="65" y="84"/>
                  </a:lnTo>
                  <a:lnTo>
                    <a:pt x="58" y="67"/>
                  </a:lnTo>
                  <a:lnTo>
                    <a:pt x="51" y="50"/>
                  </a:lnTo>
                  <a:lnTo>
                    <a:pt x="48" y="34"/>
                  </a:lnTo>
                  <a:lnTo>
                    <a:pt x="45" y="17"/>
                  </a:lnTo>
                  <a:lnTo>
                    <a:pt x="45" y="0"/>
                  </a:lnTo>
                  <a:lnTo>
                    <a:pt x="0" y="0"/>
                  </a:lnTo>
                  <a:lnTo>
                    <a:pt x="1" y="21"/>
                  </a:lnTo>
                  <a:lnTo>
                    <a:pt x="5" y="42"/>
                  </a:lnTo>
                  <a:lnTo>
                    <a:pt x="10" y="63"/>
                  </a:lnTo>
                  <a:lnTo>
                    <a:pt x="16" y="82"/>
                  </a:lnTo>
                  <a:lnTo>
                    <a:pt x="25" y="102"/>
                  </a:lnTo>
                  <a:lnTo>
                    <a:pt x="35" y="122"/>
                  </a:lnTo>
                  <a:lnTo>
                    <a:pt x="47" y="141"/>
                  </a:lnTo>
                  <a:lnTo>
                    <a:pt x="61" y="161"/>
                  </a:lnTo>
                  <a:lnTo>
                    <a:pt x="76" y="179"/>
                  </a:lnTo>
                  <a:lnTo>
                    <a:pt x="92" y="197"/>
                  </a:lnTo>
                  <a:lnTo>
                    <a:pt x="111" y="216"/>
                  </a:lnTo>
                  <a:lnTo>
                    <a:pt x="130" y="233"/>
                  </a:lnTo>
                  <a:lnTo>
                    <a:pt x="151" y="250"/>
                  </a:lnTo>
                  <a:lnTo>
                    <a:pt x="175" y="268"/>
                  </a:lnTo>
                  <a:lnTo>
                    <a:pt x="198" y="285"/>
                  </a:lnTo>
                  <a:lnTo>
                    <a:pt x="224" y="301"/>
                  </a:lnTo>
                  <a:lnTo>
                    <a:pt x="251" y="319"/>
                  </a:lnTo>
                  <a:lnTo>
                    <a:pt x="280" y="335"/>
                  </a:lnTo>
                  <a:lnTo>
                    <a:pt x="310" y="350"/>
                  </a:lnTo>
                  <a:lnTo>
                    <a:pt x="340" y="367"/>
                  </a:lnTo>
                  <a:lnTo>
                    <a:pt x="373" y="382"/>
                  </a:lnTo>
                  <a:lnTo>
                    <a:pt x="406" y="397"/>
                  </a:lnTo>
                  <a:lnTo>
                    <a:pt x="441" y="413"/>
                  </a:lnTo>
                  <a:lnTo>
                    <a:pt x="478" y="427"/>
                  </a:lnTo>
                  <a:lnTo>
                    <a:pt x="516" y="442"/>
                  </a:lnTo>
                  <a:lnTo>
                    <a:pt x="554" y="457"/>
                  </a:lnTo>
                  <a:lnTo>
                    <a:pt x="594" y="470"/>
                  </a:lnTo>
                  <a:lnTo>
                    <a:pt x="635" y="484"/>
                  </a:lnTo>
                  <a:lnTo>
                    <a:pt x="678" y="497"/>
                  </a:lnTo>
                  <a:lnTo>
                    <a:pt x="721" y="511"/>
                  </a:lnTo>
                  <a:lnTo>
                    <a:pt x="765" y="524"/>
                  </a:lnTo>
                  <a:lnTo>
                    <a:pt x="811" y="536"/>
                  </a:lnTo>
                  <a:lnTo>
                    <a:pt x="858" y="548"/>
                  </a:lnTo>
                  <a:lnTo>
                    <a:pt x="905" y="561"/>
                  </a:lnTo>
                  <a:lnTo>
                    <a:pt x="954" y="572"/>
                  </a:lnTo>
                  <a:lnTo>
                    <a:pt x="1004" y="583"/>
                  </a:lnTo>
                  <a:lnTo>
                    <a:pt x="1055" y="594"/>
                  </a:lnTo>
                  <a:lnTo>
                    <a:pt x="1107" y="605"/>
                  </a:lnTo>
                  <a:lnTo>
                    <a:pt x="1160" y="616"/>
                  </a:lnTo>
                  <a:lnTo>
                    <a:pt x="1213" y="626"/>
                  </a:lnTo>
                  <a:lnTo>
                    <a:pt x="1323" y="644"/>
                  </a:lnTo>
                  <a:lnTo>
                    <a:pt x="1438" y="662"/>
                  </a:lnTo>
                  <a:lnTo>
                    <a:pt x="1554" y="678"/>
                  </a:lnTo>
                  <a:lnTo>
                    <a:pt x="1674" y="693"/>
                  </a:lnTo>
                  <a:lnTo>
                    <a:pt x="1798" y="706"/>
                  </a:lnTo>
                  <a:lnTo>
                    <a:pt x="1923" y="718"/>
                  </a:lnTo>
                  <a:lnTo>
                    <a:pt x="2052" y="727"/>
                  </a:lnTo>
                  <a:lnTo>
                    <a:pt x="2183" y="735"/>
                  </a:lnTo>
                  <a:lnTo>
                    <a:pt x="2316" y="742"/>
                  </a:lnTo>
                  <a:lnTo>
                    <a:pt x="2452" y="746"/>
                  </a:lnTo>
                  <a:lnTo>
                    <a:pt x="2589" y="749"/>
                  </a:lnTo>
                  <a:lnTo>
                    <a:pt x="2728" y="750"/>
                  </a:lnTo>
                  <a:lnTo>
                    <a:pt x="2728" y="750"/>
                  </a:lnTo>
                  <a:lnTo>
                    <a:pt x="2728" y="707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6" name="Freeform 12"/>
            <p:cNvSpPr>
              <a:spLocks/>
            </p:cNvSpPr>
            <p:nvPr/>
          </p:nvSpPr>
          <p:spPr bwMode="auto">
            <a:xfrm>
              <a:off x="2236" y="3609"/>
              <a:ext cx="142" cy="123"/>
            </a:xfrm>
            <a:custGeom>
              <a:avLst/>
              <a:gdLst>
                <a:gd name="T0" fmla="*/ 50 w 710"/>
                <a:gd name="T1" fmla="*/ 614 h 614"/>
                <a:gd name="T2" fmla="*/ 53 w 710"/>
                <a:gd name="T3" fmla="*/ 560 h 614"/>
                <a:gd name="T4" fmla="*/ 60 w 710"/>
                <a:gd name="T5" fmla="*/ 509 h 614"/>
                <a:gd name="T6" fmla="*/ 73 w 710"/>
                <a:gd name="T7" fmla="*/ 463 h 614"/>
                <a:gd name="T8" fmla="*/ 91 w 710"/>
                <a:gd name="T9" fmla="*/ 420 h 614"/>
                <a:gd name="T10" fmla="*/ 113 w 710"/>
                <a:gd name="T11" fmla="*/ 381 h 614"/>
                <a:gd name="T12" fmla="*/ 140 w 710"/>
                <a:gd name="T13" fmla="*/ 343 h 614"/>
                <a:gd name="T14" fmla="*/ 174 w 710"/>
                <a:gd name="T15" fmla="*/ 307 h 614"/>
                <a:gd name="T16" fmla="*/ 212 w 710"/>
                <a:gd name="T17" fmla="*/ 274 h 614"/>
                <a:gd name="T18" fmla="*/ 256 w 710"/>
                <a:gd name="T19" fmla="*/ 243 h 614"/>
                <a:gd name="T20" fmla="*/ 305 w 710"/>
                <a:gd name="T21" fmla="*/ 212 h 614"/>
                <a:gd name="T22" fmla="*/ 359 w 710"/>
                <a:gd name="T23" fmla="*/ 184 h 614"/>
                <a:gd name="T24" fmla="*/ 418 w 710"/>
                <a:gd name="T25" fmla="*/ 155 h 614"/>
                <a:gd name="T26" fmla="*/ 483 w 710"/>
                <a:gd name="T27" fmla="*/ 128 h 614"/>
                <a:gd name="T28" fmla="*/ 554 w 710"/>
                <a:gd name="T29" fmla="*/ 101 h 614"/>
                <a:gd name="T30" fmla="*/ 710 w 710"/>
                <a:gd name="T31" fmla="*/ 48 h 614"/>
                <a:gd name="T32" fmla="*/ 613 w 710"/>
                <a:gd name="T33" fmla="*/ 26 h 614"/>
                <a:gd name="T34" fmla="*/ 500 w 710"/>
                <a:gd name="T35" fmla="*/ 67 h 614"/>
                <a:gd name="T36" fmla="*/ 430 w 710"/>
                <a:gd name="T37" fmla="*/ 95 h 614"/>
                <a:gd name="T38" fmla="*/ 366 w 710"/>
                <a:gd name="T39" fmla="*/ 123 h 614"/>
                <a:gd name="T40" fmla="*/ 307 w 710"/>
                <a:gd name="T41" fmla="*/ 153 h 614"/>
                <a:gd name="T42" fmla="*/ 253 w 710"/>
                <a:gd name="T43" fmla="*/ 185 h 614"/>
                <a:gd name="T44" fmla="*/ 204 w 710"/>
                <a:gd name="T45" fmla="*/ 217 h 614"/>
                <a:gd name="T46" fmla="*/ 159 w 710"/>
                <a:gd name="T47" fmla="*/ 253 h 614"/>
                <a:gd name="T48" fmla="*/ 120 w 710"/>
                <a:gd name="T49" fmla="*/ 291 h 614"/>
                <a:gd name="T50" fmla="*/ 86 w 710"/>
                <a:gd name="T51" fmla="*/ 332 h 614"/>
                <a:gd name="T52" fmla="*/ 58 w 710"/>
                <a:gd name="T53" fmla="*/ 376 h 614"/>
                <a:gd name="T54" fmla="*/ 34 w 710"/>
                <a:gd name="T55" fmla="*/ 422 h 614"/>
                <a:gd name="T56" fmla="*/ 17 w 710"/>
                <a:gd name="T57" fmla="*/ 472 h 614"/>
                <a:gd name="T58" fmla="*/ 6 w 710"/>
                <a:gd name="T59" fmla="*/ 527 h 614"/>
                <a:gd name="T60" fmla="*/ 1 w 710"/>
                <a:gd name="T61" fmla="*/ 585 h 614"/>
                <a:gd name="T62" fmla="*/ 0 w 710"/>
                <a:gd name="T63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0" h="614">
                  <a:moveTo>
                    <a:pt x="50" y="614"/>
                  </a:moveTo>
                  <a:lnTo>
                    <a:pt x="50" y="614"/>
                  </a:lnTo>
                  <a:lnTo>
                    <a:pt x="51" y="587"/>
                  </a:lnTo>
                  <a:lnTo>
                    <a:pt x="53" y="560"/>
                  </a:lnTo>
                  <a:lnTo>
                    <a:pt x="56" y="535"/>
                  </a:lnTo>
                  <a:lnTo>
                    <a:pt x="60" y="509"/>
                  </a:lnTo>
                  <a:lnTo>
                    <a:pt x="66" y="486"/>
                  </a:lnTo>
                  <a:lnTo>
                    <a:pt x="73" y="463"/>
                  </a:lnTo>
                  <a:lnTo>
                    <a:pt x="81" y="442"/>
                  </a:lnTo>
                  <a:lnTo>
                    <a:pt x="91" y="420"/>
                  </a:lnTo>
                  <a:lnTo>
                    <a:pt x="101" y="400"/>
                  </a:lnTo>
                  <a:lnTo>
                    <a:pt x="113" y="381"/>
                  </a:lnTo>
                  <a:lnTo>
                    <a:pt x="126" y="361"/>
                  </a:lnTo>
                  <a:lnTo>
                    <a:pt x="140" y="343"/>
                  </a:lnTo>
                  <a:lnTo>
                    <a:pt x="157" y="324"/>
                  </a:lnTo>
                  <a:lnTo>
                    <a:pt x="174" y="307"/>
                  </a:lnTo>
                  <a:lnTo>
                    <a:pt x="193" y="291"/>
                  </a:lnTo>
                  <a:lnTo>
                    <a:pt x="212" y="274"/>
                  </a:lnTo>
                  <a:lnTo>
                    <a:pt x="233" y="258"/>
                  </a:lnTo>
                  <a:lnTo>
                    <a:pt x="256" y="243"/>
                  </a:lnTo>
                  <a:lnTo>
                    <a:pt x="279" y="228"/>
                  </a:lnTo>
                  <a:lnTo>
                    <a:pt x="305" y="212"/>
                  </a:lnTo>
                  <a:lnTo>
                    <a:pt x="331" y="198"/>
                  </a:lnTo>
                  <a:lnTo>
                    <a:pt x="359" y="184"/>
                  </a:lnTo>
                  <a:lnTo>
                    <a:pt x="387" y="169"/>
                  </a:lnTo>
                  <a:lnTo>
                    <a:pt x="418" y="155"/>
                  </a:lnTo>
                  <a:lnTo>
                    <a:pt x="450" y="142"/>
                  </a:lnTo>
                  <a:lnTo>
                    <a:pt x="483" y="128"/>
                  </a:lnTo>
                  <a:lnTo>
                    <a:pt x="518" y="114"/>
                  </a:lnTo>
                  <a:lnTo>
                    <a:pt x="554" y="101"/>
                  </a:lnTo>
                  <a:lnTo>
                    <a:pt x="629" y="74"/>
                  </a:lnTo>
                  <a:lnTo>
                    <a:pt x="710" y="48"/>
                  </a:lnTo>
                  <a:lnTo>
                    <a:pt x="694" y="0"/>
                  </a:lnTo>
                  <a:lnTo>
                    <a:pt x="613" y="26"/>
                  </a:lnTo>
                  <a:lnTo>
                    <a:pt x="536" y="54"/>
                  </a:lnTo>
                  <a:lnTo>
                    <a:pt x="500" y="67"/>
                  </a:lnTo>
                  <a:lnTo>
                    <a:pt x="465" y="82"/>
                  </a:lnTo>
                  <a:lnTo>
                    <a:pt x="430" y="95"/>
                  </a:lnTo>
                  <a:lnTo>
                    <a:pt x="398" y="109"/>
                  </a:lnTo>
                  <a:lnTo>
                    <a:pt x="366" y="123"/>
                  </a:lnTo>
                  <a:lnTo>
                    <a:pt x="336" y="139"/>
                  </a:lnTo>
                  <a:lnTo>
                    <a:pt x="307" y="153"/>
                  </a:lnTo>
                  <a:lnTo>
                    <a:pt x="279" y="168"/>
                  </a:lnTo>
                  <a:lnTo>
                    <a:pt x="253" y="185"/>
                  </a:lnTo>
                  <a:lnTo>
                    <a:pt x="227" y="201"/>
                  </a:lnTo>
                  <a:lnTo>
                    <a:pt x="204" y="217"/>
                  </a:lnTo>
                  <a:lnTo>
                    <a:pt x="180" y="235"/>
                  </a:lnTo>
                  <a:lnTo>
                    <a:pt x="159" y="253"/>
                  </a:lnTo>
                  <a:lnTo>
                    <a:pt x="138" y="271"/>
                  </a:lnTo>
                  <a:lnTo>
                    <a:pt x="120" y="291"/>
                  </a:lnTo>
                  <a:lnTo>
                    <a:pt x="103" y="311"/>
                  </a:lnTo>
                  <a:lnTo>
                    <a:pt x="86" y="332"/>
                  </a:lnTo>
                  <a:lnTo>
                    <a:pt x="71" y="353"/>
                  </a:lnTo>
                  <a:lnTo>
                    <a:pt x="58" y="376"/>
                  </a:lnTo>
                  <a:lnTo>
                    <a:pt x="46" y="398"/>
                  </a:lnTo>
                  <a:lnTo>
                    <a:pt x="34" y="422"/>
                  </a:lnTo>
                  <a:lnTo>
                    <a:pt x="25" y="447"/>
                  </a:lnTo>
                  <a:lnTo>
                    <a:pt x="17" y="472"/>
                  </a:lnTo>
                  <a:lnTo>
                    <a:pt x="11" y="499"/>
                  </a:lnTo>
                  <a:lnTo>
                    <a:pt x="6" y="527"/>
                  </a:lnTo>
                  <a:lnTo>
                    <a:pt x="3" y="555"/>
                  </a:lnTo>
                  <a:lnTo>
                    <a:pt x="1" y="585"/>
                  </a:lnTo>
                  <a:lnTo>
                    <a:pt x="0" y="614"/>
                  </a:lnTo>
                  <a:lnTo>
                    <a:pt x="0" y="614"/>
                  </a:lnTo>
                  <a:lnTo>
                    <a:pt x="50" y="61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7" name="Freeform 13"/>
            <p:cNvSpPr>
              <a:spLocks/>
            </p:cNvSpPr>
            <p:nvPr/>
          </p:nvSpPr>
          <p:spPr bwMode="auto">
            <a:xfrm>
              <a:off x="2236" y="3732"/>
              <a:ext cx="180" cy="134"/>
            </a:xfrm>
            <a:custGeom>
              <a:avLst/>
              <a:gdLst>
                <a:gd name="T0" fmla="*/ 856 w 899"/>
                <a:gd name="T1" fmla="*/ 622 h 673"/>
                <a:gd name="T2" fmla="*/ 769 w 899"/>
                <a:gd name="T3" fmla="*/ 615 h 673"/>
                <a:gd name="T4" fmla="*/ 686 w 899"/>
                <a:gd name="T5" fmla="*/ 600 h 673"/>
                <a:gd name="T6" fmla="*/ 607 w 899"/>
                <a:gd name="T7" fmla="*/ 580 h 673"/>
                <a:gd name="T8" fmla="*/ 530 w 899"/>
                <a:gd name="T9" fmla="*/ 554 h 673"/>
                <a:gd name="T10" fmla="*/ 458 w 899"/>
                <a:gd name="T11" fmla="*/ 522 h 673"/>
                <a:gd name="T12" fmla="*/ 389 w 899"/>
                <a:gd name="T13" fmla="*/ 485 h 673"/>
                <a:gd name="T14" fmla="*/ 326 w 899"/>
                <a:gd name="T15" fmla="*/ 444 h 673"/>
                <a:gd name="T16" fmla="*/ 269 w 899"/>
                <a:gd name="T17" fmla="*/ 400 h 673"/>
                <a:gd name="T18" fmla="*/ 217 w 899"/>
                <a:gd name="T19" fmla="*/ 352 h 673"/>
                <a:gd name="T20" fmla="*/ 171 w 899"/>
                <a:gd name="T21" fmla="*/ 301 h 673"/>
                <a:gd name="T22" fmla="*/ 132 w 899"/>
                <a:gd name="T23" fmla="*/ 249 h 673"/>
                <a:gd name="T24" fmla="*/ 101 w 899"/>
                <a:gd name="T25" fmla="*/ 195 h 673"/>
                <a:gd name="T26" fmla="*/ 76 w 899"/>
                <a:gd name="T27" fmla="*/ 140 h 673"/>
                <a:gd name="T28" fmla="*/ 63 w 899"/>
                <a:gd name="T29" fmla="*/ 98 h 673"/>
                <a:gd name="T30" fmla="*/ 57 w 899"/>
                <a:gd name="T31" fmla="*/ 70 h 673"/>
                <a:gd name="T32" fmla="*/ 53 w 899"/>
                <a:gd name="T33" fmla="*/ 42 h 673"/>
                <a:gd name="T34" fmla="*/ 51 w 899"/>
                <a:gd name="T35" fmla="*/ 15 h 673"/>
                <a:gd name="T36" fmla="*/ 0 w 899"/>
                <a:gd name="T37" fmla="*/ 0 h 673"/>
                <a:gd name="T38" fmla="*/ 1 w 899"/>
                <a:gd name="T39" fmla="*/ 32 h 673"/>
                <a:gd name="T40" fmla="*/ 5 w 899"/>
                <a:gd name="T41" fmla="*/ 64 h 673"/>
                <a:gd name="T42" fmla="*/ 11 w 899"/>
                <a:gd name="T43" fmla="*/ 95 h 673"/>
                <a:gd name="T44" fmla="*/ 19 w 899"/>
                <a:gd name="T45" fmla="*/ 127 h 673"/>
                <a:gd name="T46" fmla="*/ 42 w 899"/>
                <a:gd name="T47" fmla="*/ 188 h 673"/>
                <a:gd name="T48" fmla="*/ 72 w 899"/>
                <a:gd name="T49" fmla="*/ 247 h 673"/>
                <a:gd name="T50" fmla="*/ 111 w 899"/>
                <a:gd name="T51" fmla="*/ 306 h 673"/>
                <a:gd name="T52" fmla="*/ 156 w 899"/>
                <a:gd name="T53" fmla="*/ 361 h 673"/>
                <a:gd name="T54" fmla="*/ 208 w 899"/>
                <a:gd name="T55" fmla="*/ 414 h 673"/>
                <a:gd name="T56" fmla="*/ 266 w 899"/>
                <a:gd name="T57" fmla="*/ 463 h 673"/>
                <a:gd name="T58" fmla="*/ 330 w 899"/>
                <a:gd name="T59" fmla="*/ 508 h 673"/>
                <a:gd name="T60" fmla="*/ 399 w 899"/>
                <a:gd name="T61" fmla="*/ 548 h 673"/>
                <a:gd name="T62" fmla="*/ 473 w 899"/>
                <a:gd name="T63" fmla="*/ 584 h 673"/>
                <a:gd name="T64" fmla="*/ 552 w 899"/>
                <a:gd name="T65" fmla="*/ 615 h 673"/>
                <a:gd name="T66" fmla="*/ 633 w 899"/>
                <a:gd name="T67" fmla="*/ 639 h 673"/>
                <a:gd name="T68" fmla="*/ 719 w 899"/>
                <a:gd name="T69" fmla="*/ 658 h 673"/>
                <a:gd name="T70" fmla="*/ 808 w 899"/>
                <a:gd name="T71" fmla="*/ 669 h 673"/>
                <a:gd name="T72" fmla="*/ 899 w 899"/>
                <a:gd name="T7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9" h="673">
                  <a:moveTo>
                    <a:pt x="899" y="623"/>
                  </a:moveTo>
                  <a:lnTo>
                    <a:pt x="856" y="622"/>
                  </a:lnTo>
                  <a:lnTo>
                    <a:pt x="812" y="619"/>
                  </a:lnTo>
                  <a:lnTo>
                    <a:pt x="769" y="615"/>
                  </a:lnTo>
                  <a:lnTo>
                    <a:pt x="727" y="609"/>
                  </a:lnTo>
                  <a:lnTo>
                    <a:pt x="686" y="600"/>
                  </a:lnTo>
                  <a:lnTo>
                    <a:pt x="645" y="590"/>
                  </a:lnTo>
                  <a:lnTo>
                    <a:pt x="607" y="580"/>
                  </a:lnTo>
                  <a:lnTo>
                    <a:pt x="568" y="567"/>
                  </a:lnTo>
                  <a:lnTo>
                    <a:pt x="530" y="554"/>
                  </a:lnTo>
                  <a:lnTo>
                    <a:pt x="493" y="538"/>
                  </a:lnTo>
                  <a:lnTo>
                    <a:pt x="458" y="522"/>
                  </a:lnTo>
                  <a:lnTo>
                    <a:pt x="423" y="505"/>
                  </a:lnTo>
                  <a:lnTo>
                    <a:pt x="389" y="485"/>
                  </a:lnTo>
                  <a:lnTo>
                    <a:pt x="357" y="466"/>
                  </a:lnTo>
                  <a:lnTo>
                    <a:pt x="326" y="444"/>
                  </a:lnTo>
                  <a:lnTo>
                    <a:pt x="297" y="423"/>
                  </a:lnTo>
                  <a:lnTo>
                    <a:pt x="269" y="400"/>
                  </a:lnTo>
                  <a:lnTo>
                    <a:pt x="241" y="377"/>
                  </a:lnTo>
                  <a:lnTo>
                    <a:pt x="217" y="352"/>
                  </a:lnTo>
                  <a:lnTo>
                    <a:pt x="194" y="327"/>
                  </a:lnTo>
                  <a:lnTo>
                    <a:pt x="171" y="301"/>
                  </a:lnTo>
                  <a:lnTo>
                    <a:pt x="151" y="276"/>
                  </a:lnTo>
                  <a:lnTo>
                    <a:pt x="132" y="249"/>
                  </a:lnTo>
                  <a:lnTo>
                    <a:pt x="115" y="222"/>
                  </a:lnTo>
                  <a:lnTo>
                    <a:pt x="101" y="195"/>
                  </a:lnTo>
                  <a:lnTo>
                    <a:pt x="87" y="168"/>
                  </a:lnTo>
                  <a:lnTo>
                    <a:pt x="76" y="140"/>
                  </a:lnTo>
                  <a:lnTo>
                    <a:pt x="67" y="112"/>
                  </a:lnTo>
                  <a:lnTo>
                    <a:pt x="63" y="98"/>
                  </a:lnTo>
                  <a:lnTo>
                    <a:pt x="60" y="84"/>
                  </a:lnTo>
                  <a:lnTo>
                    <a:pt x="57" y="70"/>
                  </a:lnTo>
                  <a:lnTo>
                    <a:pt x="54" y="56"/>
                  </a:lnTo>
                  <a:lnTo>
                    <a:pt x="53" y="42"/>
                  </a:lnTo>
                  <a:lnTo>
                    <a:pt x="51" y="29"/>
                  </a:lnTo>
                  <a:lnTo>
                    <a:pt x="51" y="15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1" y="32"/>
                  </a:lnTo>
                  <a:lnTo>
                    <a:pt x="3" y="48"/>
                  </a:lnTo>
                  <a:lnTo>
                    <a:pt x="5" y="64"/>
                  </a:lnTo>
                  <a:lnTo>
                    <a:pt x="7" y="80"/>
                  </a:lnTo>
                  <a:lnTo>
                    <a:pt x="11" y="95"/>
                  </a:lnTo>
                  <a:lnTo>
                    <a:pt x="14" y="111"/>
                  </a:lnTo>
                  <a:lnTo>
                    <a:pt x="19" y="127"/>
                  </a:lnTo>
                  <a:lnTo>
                    <a:pt x="29" y="158"/>
                  </a:lnTo>
                  <a:lnTo>
                    <a:pt x="42" y="188"/>
                  </a:lnTo>
                  <a:lnTo>
                    <a:pt x="56" y="218"/>
                  </a:lnTo>
                  <a:lnTo>
                    <a:pt x="72" y="247"/>
                  </a:lnTo>
                  <a:lnTo>
                    <a:pt x="91" y="277"/>
                  </a:lnTo>
                  <a:lnTo>
                    <a:pt x="111" y="306"/>
                  </a:lnTo>
                  <a:lnTo>
                    <a:pt x="132" y="334"/>
                  </a:lnTo>
                  <a:lnTo>
                    <a:pt x="156" y="361"/>
                  </a:lnTo>
                  <a:lnTo>
                    <a:pt x="181" y="388"/>
                  </a:lnTo>
                  <a:lnTo>
                    <a:pt x="208" y="414"/>
                  </a:lnTo>
                  <a:lnTo>
                    <a:pt x="236" y="438"/>
                  </a:lnTo>
                  <a:lnTo>
                    <a:pt x="266" y="463"/>
                  </a:lnTo>
                  <a:lnTo>
                    <a:pt x="298" y="486"/>
                  </a:lnTo>
                  <a:lnTo>
                    <a:pt x="330" y="508"/>
                  </a:lnTo>
                  <a:lnTo>
                    <a:pt x="364" y="529"/>
                  </a:lnTo>
                  <a:lnTo>
                    <a:pt x="399" y="548"/>
                  </a:lnTo>
                  <a:lnTo>
                    <a:pt x="435" y="567"/>
                  </a:lnTo>
                  <a:lnTo>
                    <a:pt x="473" y="584"/>
                  </a:lnTo>
                  <a:lnTo>
                    <a:pt x="512" y="600"/>
                  </a:lnTo>
                  <a:lnTo>
                    <a:pt x="552" y="615"/>
                  </a:lnTo>
                  <a:lnTo>
                    <a:pt x="591" y="628"/>
                  </a:lnTo>
                  <a:lnTo>
                    <a:pt x="633" y="639"/>
                  </a:lnTo>
                  <a:lnTo>
                    <a:pt x="676" y="649"/>
                  </a:lnTo>
                  <a:lnTo>
                    <a:pt x="719" y="658"/>
                  </a:lnTo>
                  <a:lnTo>
                    <a:pt x="763" y="664"/>
                  </a:lnTo>
                  <a:lnTo>
                    <a:pt x="808" y="669"/>
                  </a:lnTo>
                  <a:lnTo>
                    <a:pt x="853" y="672"/>
                  </a:lnTo>
                  <a:lnTo>
                    <a:pt x="899" y="673"/>
                  </a:lnTo>
                  <a:lnTo>
                    <a:pt x="899" y="62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8" name="Freeform 14"/>
            <p:cNvSpPr>
              <a:spLocks/>
            </p:cNvSpPr>
            <p:nvPr/>
          </p:nvSpPr>
          <p:spPr bwMode="auto">
            <a:xfrm>
              <a:off x="2382" y="3831"/>
              <a:ext cx="45" cy="34"/>
            </a:xfrm>
            <a:custGeom>
              <a:avLst/>
              <a:gdLst>
                <a:gd name="T0" fmla="*/ 225 w 225"/>
                <a:gd name="T1" fmla="*/ 172 h 172"/>
                <a:gd name="T2" fmla="*/ 225 w 225"/>
                <a:gd name="T3" fmla="*/ 130 h 172"/>
                <a:gd name="T4" fmla="*/ 28 w 225"/>
                <a:gd name="T5" fmla="*/ 0 h 172"/>
                <a:gd name="T6" fmla="*/ 0 w 225"/>
                <a:gd name="T7" fmla="*/ 43 h 172"/>
                <a:gd name="T8" fmla="*/ 198 w 225"/>
                <a:gd name="T9" fmla="*/ 172 h 172"/>
                <a:gd name="T10" fmla="*/ 198 w 225"/>
                <a:gd name="T11" fmla="*/ 130 h 172"/>
                <a:gd name="T12" fmla="*/ 225 w 225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72">
                  <a:moveTo>
                    <a:pt x="225" y="172"/>
                  </a:moveTo>
                  <a:lnTo>
                    <a:pt x="225" y="130"/>
                  </a:lnTo>
                  <a:lnTo>
                    <a:pt x="28" y="0"/>
                  </a:lnTo>
                  <a:lnTo>
                    <a:pt x="0" y="43"/>
                  </a:lnTo>
                  <a:lnTo>
                    <a:pt x="198" y="172"/>
                  </a:lnTo>
                  <a:lnTo>
                    <a:pt x="198" y="130"/>
                  </a:lnTo>
                  <a:lnTo>
                    <a:pt x="225" y="17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39" name="Freeform 15"/>
            <p:cNvSpPr>
              <a:spLocks/>
            </p:cNvSpPr>
            <p:nvPr/>
          </p:nvSpPr>
          <p:spPr bwMode="auto">
            <a:xfrm>
              <a:off x="2382" y="3857"/>
              <a:ext cx="45" cy="34"/>
            </a:xfrm>
            <a:custGeom>
              <a:avLst/>
              <a:gdLst>
                <a:gd name="T0" fmla="*/ 13 w 225"/>
                <a:gd name="T1" fmla="*/ 150 h 170"/>
                <a:gd name="T2" fmla="*/ 28 w 225"/>
                <a:gd name="T3" fmla="*/ 170 h 170"/>
                <a:gd name="T4" fmla="*/ 225 w 225"/>
                <a:gd name="T5" fmla="*/ 42 h 170"/>
                <a:gd name="T6" fmla="*/ 198 w 225"/>
                <a:gd name="T7" fmla="*/ 0 h 170"/>
                <a:gd name="T8" fmla="*/ 0 w 225"/>
                <a:gd name="T9" fmla="*/ 129 h 170"/>
                <a:gd name="T10" fmla="*/ 13 w 225"/>
                <a:gd name="T11" fmla="*/ 15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70">
                  <a:moveTo>
                    <a:pt x="13" y="150"/>
                  </a:moveTo>
                  <a:lnTo>
                    <a:pt x="28" y="170"/>
                  </a:lnTo>
                  <a:lnTo>
                    <a:pt x="225" y="42"/>
                  </a:lnTo>
                  <a:lnTo>
                    <a:pt x="198" y="0"/>
                  </a:lnTo>
                  <a:lnTo>
                    <a:pt x="0" y="129"/>
                  </a:lnTo>
                  <a:lnTo>
                    <a:pt x="13" y="15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0" name="Freeform 16"/>
            <p:cNvSpPr>
              <a:spLocks/>
            </p:cNvSpPr>
            <p:nvPr/>
          </p:nvSpPr>
          <p:spPr bwMode="auto">
            <a:xfrm>
              <a:off x="2626" y="3026"/>
              <a:ext cx="874" cy="759"/>
            </a:xfrm>
            <a:custGeom>
              <a:avLst/>
              <a:gdLst>
                <a:gd name="T0" fmla="*/ 4323 w 4373"/>
                <a:gd name="T1" fmla="*/ 903 h 3798"/>
                <a:gd name="T2" fmla="*/ 4352 w 4373"/>
                <a:gd name="T3" fmla="*/ 954 h 3798"/>
                <a:gd name="T4" fmla="*/ 4370 w 4373"/>
                <a:gd name="T5" fmla="*/ 1010 h 3798"/>
                <a:gd name="T6" fmla="*/ 4373 w 4373"/>
                <a:gd name="T7" fmla="*/ 1068 h 3798"/>
                <a:gd name="T8" fmla="*/ 4361 w 4373"/>
                <a:gd name="T9" fmla="*/ 1125 h 3798"/>
                <a:gd name="T10" fmla="*/ 4337 w 4373"/>
                <a:gd name="T11" fmla="*/ 1178 h 3798"/>
                <a:gd name="T12" fmla="*/ 3099 w 4373"/>
                <a:gd name="T13" fmla="*/ 2500 h 3798"/>
                <a:gd name="T14" fmla="*/ 3052 w 4373"/>
                <a:gd name="T15" fmla="*/ 2538 h 3798"/>
                <a:gd name="T16" fmla="*/ 2999 w 4373"/>
                <a:gd name="T17" fmla="*/ 2563 h 3798"/>
                <a:gd name="T18" fmla="*/ 2943 w 4373"/>
                <a:gd name="T19" fmla="*/ 2574 h 3798"/>
                <a:gd name="T20" fmla="*/ 2884 w 4373"/>
                <a:gd name="T21" fmla="*/ 2572 h 3798"/>
                <a:gd name="T22" fmla="*/ 2829 w 4373"/>
                <a:gd name="T23" fmla="*/ 2556 h 3798"/>
                <a:gd name="T24" fmla="*/ 2777 w 4373"/>
                <a:gd name="T25" fmla="*/ 2526 h 3798"/>
                <a:gd name="T26" fmla="*/ 1524 w 4373"/>
                <a:gd name="T27" fmla="*/ 1450 h 3798"/>
                <a:gd name="T28" fmla="*/ 1497 w 4373"/>
                <a:gd name="T29" fmla="*/ 1931 h 3798"/>
                <a:gd name="T30" fmla="*/ 1489 w 4373"/>
                <a:gd name="T31" fmla="*/ 2318 h 3798"/>
                <a:gd name="T32" fmla="*/ 1518 w 4373"/>
                <a:gd name="T33" fmla="*/ 2621 h 3798"/>
                <a:gd name="T34" fmla="*/ 1596 w 4373"/>
                <a:gd name="T35" fmla="*/ 2881 h 3798"/>
                <a:gd name="T36" fmla="*/ 1746 w 4373"/>
                <a:gd name="T37" fmla="*/ 3073 h 3798"/>
                <a:gd name="T38" fmla="*/ 1874 w 4373"/>
                <a:gd name="T39" fmla="*/ 3143 h 3798"/>
                <a:gd name="T40" fmla="*/ 2040 w 4373"/>
                <a:gd name="T41" fmla="*/ 3196 h 3798"/>
                <a:gd name="T42" fmla="*/ 2276 w 4373"/>
                <a:gd name="T43" fmla="*/ 3267 h 3798"/>
                <a:gd name="T44" fmla="*/ 2399 w 4373"/>
                <a:gd name="T45" fmla="*/ 3322 h 3798"/>
                <a:gd name="T46" fmla="*/ 2481 w 4373"/>
                <a:gd name="T47" fmla="*/ 3392 h 3798"/>
                <a:gd name="T48" fmla="*/ 2501 w 4373"/>
                <a:gd name="T49" fmla="*/ 3487 h 3798"/>
                <a:gd name="T50" fmla="*/ 2427 w 4373"/>
                <a:gd name="T51" fmla="*/ 3588 h 3798"/>
                <a:gd name="T52" fmla="*/ 2269 w 4373"/>
                <a:gd name="T53" fmla="*/ 3662 h 3798"/>
                <a:gd name="T54" fmla="*/ 2053 w 4373"/>
                <a:gd name="T55" fmla="*/ 3717 h 3798"/>
                <a:gd name="T56" fmla="*/ 1803 w 4373"/>
                <a:gd name="T57" fmla="*/ 3754 h 3798"/>
                <a:gd name="T58" fmla="*/ 1443 w 4373"/>
                <a:gd name="T59" fmla="*/ 3783 h 3798"/>
                <a:gd name="T60" fmla="*/ 942 w 4373"/>
                <a:gd name="T61" fmla="*/ 3798 h 3798"/>
                <a:gd name="T62" fmla="*/ 661 w 4373"/>
                <a:gd name="T63" fmla="*/ 3790 h 3798"/>
                <a:gd name="T64" fmla="*/ 419 w 4373"/>
                <a:gd name="T65" fmla="*/ 3766 h 3798"/>
                <a:gd name="T66" fmla="*/ 224 w 4373"/>
                <a:gd name="T67" fmla="*/ 3723 h 3798"/>
                <a:gd name="T68" fmla="*/ 86 w 4373"/>
                <a:gd name="T69" fmla="*/ 3658 h 3798"/>
                <a:gd name="T70" fmla="*/ 11 w 4373"/>
                <a:gd name="T71" fmla="*/ 3568 h 3798"/>
                <a:gd name="T72" fmla="*/ 9 w 4373"/>
                <a:gd name="T73" fmla="*/ 3440 h 3798"/>
                <a:gd name="T74" fmla="*/ 90 w 4373"/>
                <a:gd name="T75" fmla="*/ 3339 h 3798"/>
                <a:gd name="T76" fmla="*/ 230 w 4373"/>
                <a:gd name="T77" fmla="*/ 3274 h 3798"/>
                <a:gd name="T78" fmla="*/ 477 w 4373"/>
                <a:gd name="T79" fmla="*/ 3207 h 3798"/>
                <a:gd name="T80" fmla="*/ 654 w 4373"/>
                <a:gd name="T81" fmla="*/ 3147 h 3798"/>
                <a:gd name="T82" fmla="*/ 799 w 4373"/>
                <a:gd name="T83" fmla="*/ 3055 h 3798"/>
                <a:gd name="T84" fmla="*/ 933 w 4373"/>
                <a:gd name="T85" fmla="*/ 2848 h 3798"/>
                <a:gd name="T86" fmla="*/ 1036 w 4373"/>
                <a:gd name="T87" fmla="*/ 2563 h 3798"/>
                <a:gd name="T88" fmla="*/ 1096 w 4373"/>
                <a:gd name="T89" fmla="*/ 2265 h 3798"/>
                <a:gd name="T90" fmla="*/ 1149 w 4373"/>
                <a:gd name="T91" fmla="*/ 1860 h 3798"/>
                <a:gd name="T92" fmla="*/ 1195 w 4373"/>
                <a:gd name="T93" fmla="*/ 1602 h 3798"/>
                <a:gd name="T94" fmla="*/ 1274 w 4373"/>
                <a:gd name="T95" fmla="*/ 1392 h 3798"/>
                <a:gd name="T96" fmla="*/ 1447 w 4373"/>
                <a:gd name="T97" fmla="*/ 1194 h 3798"/>
                <a:gd name="T98" fmla="*/ 1704 w 4373"/>
                <a:gd name="T99" fmla="*/ 1014 h 3798"/>
                <a:gd name="T100" fmla="*/ 1996 w 4373"/>
                <a:gd name="T101" fmla="*/ 871 h 3798"/>
                <a:gd name="T102" fmla="*/ 2418 w 4373"/>
                <a:gd name="T103" fmla="*/ 698 h 3798"/>
                <a:gd name="T104" fmla="*/ 2698 w 4373"/>
                <a:gd name="T105" fmla="*/ 574 h 3798"/>
                <a:gd name="T106" fmla="*/ 2932 w 4373"/>
                <a:gd name="T107" fmla="*/ 429 h 3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3" h="3798">
                  <a:moveTo>
                    <a:pt x="3369" y="0"/>
                  </a:moveTo>
                  <a:lnTo>
                    <a:pt x="4297" y="877"/>
                  </a:lnTo>
                  <a:lnTo>
                    <a:pt x="4306" y="885"/>
                  </a:lnTo>
                  <a:lnTo>
                    <a:pt x="4314" y="894"/>
                  </a:lnTo>
                  <a:lnTo>
                    <a:pt x="4323" y="903"/>
                  </a:lnTo>
                  <a:lnTo>
                    <a:pt x="4330" y="913"/>
                  </a:lnTo>
                  <a:lnTo>
                    <a:pt x="4336" y="924"/>
                  </a:lnTo>
                  <a:lnTo>
                    <a:pt x="4342" y="934"/>
                  </a:lnTo>
                  <a:lnTo>
                    <a:pt x="4347" y="944"/>
                  </a:lnTo>
                  <a:lnTo>
                    <a:pt x="4352" y="954"/>
                  </a:lnTo>
                  <a:lnTo>
                    <a:pt x="4357" y="966"/>
                  </a:lnTo>
                  <a:lnTo>
                    <a:pt x="4360" y="977"/>
                  </a:lnTo>
                  <a:lnTo>
                    <a:pt x="4364" y="987"/>
                  </a:lnTo>
                  <a:lnTo>
                    <a:pt x="4367" y="998"/>
                  </a:lnTo>
                  <a:lnTo>
                    <a:pt x="4370" y="1010"/>
                  </a:lnTo>
                  <a:lnTo>
                    <a:pt x="4371" y="1022"/>
                  </a:lnTo>
                  <a:lnTo>
                    <a:pt x="4372" y="1033"/>
                  </a:lnTo>
                  <a:lnTo>
                    <a:pt x="4373" y="1044"/>
                  </a:lnTo>
                  <a:lnTo>
                    <a:pt x="4373" y="1056"/>
                  </a:lnTo>
                  <a:lnTo>
                    <a:pt x="4373" y="1068"/>
                  </a:lnTo>
                  <a:lnTo>
                    <a:pt x="4372" y="1079"/>
                  </a:lnTo>
                  <a:lnTo>
                    <a:pt x="4370" y="1091"/>
                  </a:lnTo>
                  <a:lnTo>
                    <a:pt x="4368" y="1102"/>
                  </a:lnTo>
                  <a:lnTo>
                    <a:pt x="4364" y="1113"/>
                  </a:lnTo>
                  <a:lnTo>
                    <a:pt x="4361" y="1125"/>
                  </a:lnTo>
                  <a:lnTo>
                    <a:pt x="4358" y="1136"/>
                  </a:lnTo>
                  <a:lnTo>
                    <a:pt x="4353" y="1146"/>
                  </a:lnTo>
                  <a:lnTo>
                    <a:pt x="4348" y="1157"/>
                  </a:lnTo>
                  <a:lnTo>
                    <a:pt x="4343" y="1168"/>
                  </a:lnTo>
                  <a:lnTo>
                    <a:pt x="4337" y="1178"/>
                  </a:lnTo>
                  <a:lnTo>
                    <a:pt x="4331" y="1188"/>
                  </a:lnTo>
                  <a:lnTo>
                    <a:pt x="4324" y="1198"/>
                  </a:lnTo>
                  <a:lnTo>
                    <a:pt x="4316" y="1207"/>
                  </a:lnTo>
                  <a:lnTo>
                    <a:pt x="4307" y="1217"/>
                  </a:lnTo>
                  <a:lnTo>
                    <a:pt x="3099" y="2500"/>
                  </a:lnTo>
                  <a:lnTo>
                    <a:pt x="3089" y="2509"/>
                  </a:lnTo>
                  <a:lnTo>
                    <a:pt x="3081" y="2517"/>
                  </a:lnTo>
                  <a:lnTo>
                    <a:pt x="3071" y="2525"/>
                  </a:lnTo>
                  <a:lnTo>
                    <a:pt x="3062" y="2532"/>
                  </a:lnTo>
                  <a:lnTo>
                    <a:pt x="3052" y="2538"/>
                  </a:lnTo>
                  <a:lnTo>
                    <a:pt x="3042" y="2544"/>
                  </a:lnTo>
                  <a:lnTo>
                    <a:pt x="3031" y="2550"/>
                  </a:lnTo>
                  <a:lnTo>
                    <a:pt x="3021" y="2555"/>
                  </a:lnTo>
                  <a:lnTo>
                    <a:pt x="3010" y="2560"/>
                  </a:lnTo>
                  <a:lnTo>
                    <a:pt x="2999" y="2563"/>
                  </a:lnTo>
                  <a:lnTo>
                    <a:pt x="2987" y="2567"/>
                  </a:lnTo>
                  <a:lnTo>
                    <a:pt x="2976" y="2569"/>
                  </a:lnTo>
                  <a:lnTo>
                    <a:pt x="2965" y="2572"/>
                  </a:lnTo>
                  <a:lnTo>
                    <a:pt x="2954" y="2573"/>
                  </a:lnTo>
                  <a:lnTo>
                    <a:pt x="2943" y="2574"/>
                  </a:lnTo>
                  <a:lnTo>
                    <a:pt x="2931" y="2575"/>
                  </a:lnTo>
                  <a:lnTo>
                    <a:pt x="2919" y="2575"/>
                  </a:lnTo>
                  <a:lnTo>
                    <a:pt x="2908" y="2575"/>
                  </a:lnTo>
                  <a:lnTo>
                    <a:pt x="2897" y="2574"/>
                  </a:lnTo>
                  <a:lnTo>
                    <a:pt x="2884" y="2572"/>
                  </a:lnTo>
                  <a:lnTo>
                    <a:pt x="2873" y="2570"/>
                  </a:lnTo>
                  <a:lnTo>
                    <a:pt x="2862" y="2567"/>
                  </a:lnTo>
                  <a:lnTo>
                    <a:pt x="2851" y="2564"/>
                  </a:lnTo>
                  <a:lnTo>
                    <a:pt x="2840" y="2560"/>
                  </a:lnTo>
                  <a:lnTo>
                    <a:pt x="2829" y="2556"/>
                  </a:lnTo>
                  <a:lnTo>
                    <a:pt x="2818" y="2551"/>
                  </a:lnTo>
                  <a:lnTo>
                    <a:pt x="2808" y="2545"/>
                  </a:lnTo>
                  <a:lnTo>
                    <a:pt x="2798" y="2539"/>
                  </a:lnTo>
                  <a:lnTo>
                    <a:pt x="2788" y="2533"/>
                  </a:lnTo>
                  <a:lnTo>
                    <a:pt x="2777" y="2526"/>
                  </a:lnTo>
                  <a:lnTo>
                    <a:pt x="2768" y="2518"/>
                  </a:lnTo>
                  <a:lnTo>
                    <a:pt x="2759" y="2510"/>
                  </a:lnTo>
                  <a:lnTo>
                    <a:pt x="1526" y="1346"/>
                  </a:lnTo>
                  <a:lnTo>
                    <a:pt x="1525" y="1397"/>
                  </a:lnTo>
                  <a:lnTo>
                    <a:pt x="1524" y="1450"/>
                  </a:lnTo>
                  <a:lnTo>
                    <a:pt x="1522" y="1504"/>
                  </a:lnTo>
                  <a:lnTo>
                    <a:pt x="1519" y="1562"/>
                  </a:lnTo>
                  <a:lnTo>
                    <a:pt x="1513" y="1680"/>
                  </a:lnTo>
                  <a:lnTo>
                    <a:pt x="1504" y="1803"/>
                  </a:lnTo>
                  <a:lnTo>
                    <a:pt x="1497" y="1931"/>
                  </a:lnTo>
                  <a:lnTo>
                    <a:pt x="1491" y="2060"/>
                  </a:lnTo>
                  <a:lnTo>
                    <a:pt x="1490" y="2125"/>
                  </a:lnTo>
                  <a:lnTo>
                    <a:pt x="1488" y="2189"/>
                  </a:lnTo>
                  <a:lnTo>
                    <a:pt x="1488" y="2254"/>
                  </a:lnTo>
                  <a:lnTo>
                    <a:pt x="1489" y="2318"/>
                  </a:lnTo>
                  <a:lnTo>
                    <a:pt x="1492" y="2380"/>
                  </a:lnTo>
                  <a:lnTo>
                    <a:pt x="1495" y="2442"/>
                  </a:lnTo>
                  <a:lnTo>
                    <a:pt x="1501" y="2504"/>
                  </a:lnTo>
                  <a:lnTo>
                    <a:pt x="1508" y="2564"/>
                  </a:lnTo>
                  <a:lnTo>
                    <a:pt x="1518" y="2621"/>
                  </a:lnTo>
                  <a:lnTo>
                    <a:pt x="1529" y="2678"/>
                  </a:lnTo>
                  <a:lnTo>
                    <a:pt x="1542" y="2732"/>
                  </a:lnTo>
                  <a:lnTo>
                    <a:pt x="1557" y="2784"/>
                  </a:lnTo>
                  <a:lnTo>
                    <a:pt x="1576" y="2834"/>
                  </a:lnTo>
                  <a:lnTo>
                    <a:pt x="1596" y="2881"/>
                  </a:lnTo>
                  <a:lnTo>
                    <a:pt x="1621" y="2926"/>
                  </a:lnTo>
                  <a:lnTo>
                    <a:pt x="1647" y="2968"/>
                  </a:lnTo>
                  <a:lnTo>
                    <a:pt x="1677" y="3007"/>
                  </a:lnTo>
                  <a:lnTo>
                    <a:pt x="1709" y="3041"/>
                  </a:lnTo>
                  <a:lnTo>
                    <a:pt x="1746" y="3073"/>
                  </a:lnTo>
                  <a:lnTo>
                    <a:pt x="1787" y="3101"/>
                  </a:lnTo>
                  <a:lnTo>
                    <a:pt x="1805" y="3112"/>
                  </a:lnTo>
                  <a:lnTo>
                    <a:pt x="1827" y="3122"/>
                  </a:lnTo>
                  <a:lnTo>
                    <a:pt x="1849" y="3132"/>
                  </a:lnTo>
                  <a:lnTo>
                    <a:pt x="1874" y="3143"/>
                  </a:lnTo>
                  <a:lnTo>
                    <a:pt x="1899" y="3152"/>
                  </a:lnTo>
                  <a:lnTo>
                    <a:pt x="1926" y="3161"/>
                  </a:lnTo>
                  <a:lnTo>
                    <a:pt x="1953" y="3170"/>
                  </a:lnTo>
                  <a:lnTo>
                    <a:pt x="1982" y="3178"/>
                  </a:lnTo>
                  <a:lnTo>
                    <a:pt x="2040" y="3196"/>
                  </a:lnTo>
                  <a:lnTo>
                    <a:pt x="2100" y="3213"/>
                  </a:lnTo>
                  <a:lnTo>
                    <a:pt x="2160" y="3230"/>
                  </a:lnTo>
                  <a:lnTo>
                    <a:pt x="2219" y="3248"/>
                  </a:lnTo>
                  <a:lnTo>
                    <a:pt x="2248" y="3257"/>
                  </a:lnTo>
                  <a:lnTo>
                    <a:pt x="2276" y="3267"/>
                  </a:lnTo>
                  <a:lnTo>
                    <a:pt x="2303" y="3277"/>
                  </a:lnTo>
                  <a:lnTo>
                    <a:pt x="2329" y="3287"/>
                  </a:lnTo>
                  <a:lnTo>
                    <a:pt x="2353" y="3299"/>
                  </a:lnTo>
                  <a:lnTo>
                    <a:pt x="2376" y="3310"/>
                  </a:lnTo>
                  <a:lnTo>
                    <a:pt x="2399" y="3322"/>
                  </a:lnTo>
                  <a:lnTo>
                    <a:pt x="2419" y="3334"/>
                  </a:lnTo>
                  <a:lnTo>
                    <a:pt x="2438" y="3348"/>
                  </a:lnTo>
                  <a:lnTo>
                    <a:pt x="2454" y="3362"/>
                  </a:lnTo>
                  <a:lnTo>
                    <a:pt x="2468" y="3376"/>
                  </a:lnTo>
                  <a:lnTo>
                    <a:pt x="2481" y="3392"/>
                  </a:lnTo>
                  <a:lnTo>
                    <a:pt x="2490" y="3409"/>
                  </a:lnTo>
                  <a:lnTo>
                    <a:pt x="2497" y="3426"/>
                  </a:lnTo>
                  <a:lnTo>
                    <a:pt x="2502" y="3445"/>
                  </a:lnTo>
                  <a:lnTo>
                    <a:pt x="2503" y="3464"/>
                  </a:lnTo>
                  <a:lnTo>
                    <a:pt x="2501" y="3487"/>
                  </a:lnTo>
                  <a:lnTo>
                    <a:pt x="2494" y="3509"/>
                  </a:lnTo>
                  <a:lnTo>
                    <a:pt x="2483" y="3530"/>
                  </a:lnTo>
                  <a:lnTo>
                    <a:pt x="2468" y="3550"/>
                  </a:lnTo>
                  <a:lnTo>
                    <a:pt x="2449" y="3569"/>
                  </a:lnTo>
                  <a:lnTo>
                    <a:pt x="2427" y="3588"/>
                  </a:lnTo>
                  <a:lnTo>
                    <a:pt x="2402" y="3604"/>
                  </a:lnTo>
                  <a:lnTo>
                    <a:pt x="2372" y="3620"/>
                  </a:lnTo>
                  <a:lnTo>
                    <a:pt x="2341" y="3635"/>
                  </a:lnTo>
                  <a:lnTo>
                    <a:pt x="2307" y="3649"/>
                  </a:lnTo>
                  <a:lnTo>
                    <a:pt x="2269" y="3662"/>
                  </a:lnTo>
                  <a:lnTo>
                    <a:pt x="2231" y="3675"/>
                  </a:lnTo>
                  <a:lnTo>
                    <a:pt x="2189" y="3687"/>
                  </a:lnTo>
                  <a:lnTo>
                    <a:pt x="2145" y="3698"/>
                  </a:lnTo>
                  <a:lnTo>
                    <a:pt x="2100" y="3707"/>
                  </a:lnTo>
                  <a:lnTo>
                    <a:pt x="2053" y="3717"/>
                  </a:lnTo>
                  <a:lnTo>
                    <a:pt x="2005" y="3725"/>
                  </a:lnTo>
                  <a:lnTo>
                    <a:pt x="1956" y="3733"/>
                  </a:lnTo>
                  <a:lnTo>
                    <a:pt x="1905" y="3741"/>
                  </a:lnTo>
                  <a:lnTo>
                    <a:pt x="1854" y="3748"/>
                  </a:lnTo>
                  <a:lnTo>
                    <a:pt x="1803" y="3754"/>
                  </a:lnTo>
                  <a:lnTo>
                    <a:pt x="1751" y="3759"/>
                  </a:lnTo>
                  <a:lnTo>
                    <a:pt x="1699" y="3764"/>
                  </a:lnTo>
                  <a:lnTo>
                    <a:pt x="1647" y="3769"/>
                  </a:lnTo>
                  <a:lnTo>
                    <a:pt x="1543" y="3776"/>
                  </a:lnTo>
                  <a:lnTo>
                    <a:pt x="1443" y="3783"/>
                  </a:lnTo>
                  <a:lnTo>
                    <a:pt x="1346" y="3788"/>
                  </a:lnTo>
                  <a:lnTo>
                    <a:pt x="1256" y="3792"/>
                  </a:lnTo>
                  <a:lnTo>
                    <a:pt x="1127" y="3796"/>
                  </a:lnTo>
                  <a:lnTo>
                    <a:pt x="1003" y="3798"/>
                  </a:lnTo>
                  <a:lnTo>
                    <a:pt x="942" y="3798"/>
                  </a:lnTo>
                  <a:lnTo>
                    <a:pt x="883" y="3798"/>
                  </a:lnTo>
                  <a:lnTo>
                    <a:pt x="825" y="3797"/>
                  </a:lnTo>
                  <a:lnTo>
                    <a:pt x="769" y="3795"/>
                  </a:lnTo>
                  <a:lnTo>
                    <a:pt x="714" y="3793"/>
                  </a:lnTo>
                  <a:lnTo>
                    <a:pt x="661" y="3790"/>
                  </a:lnTo>
                  <a:lnTo>
                    <a:pt x="609" y="3787"/>
                  </a:lnTo>
                  <a:lnTo>
                    <a:pt x="559" y="3782"/>
                  </a:lnTo>
                  <a:lnTo>
                    <a:pt x="510" y="3777"/>
                  </a:lnTo>
                  <a:lnTo>
                    <a:pt x="464" y="3772"/>
                  </a:lnTo>
                  <a:lnTo>
                    <a:pt x="419" y="3766"/>
                  </a:lnTo>
                  <a:lnTo>
                    <a:pt x="376" y="3759"/>
                  </a:lnTo>
                  <a:lnTo>
                    <a:pt x="334" y="3751"/>
                  </a:lnTo>
                  <a:lnTo>
                    <a:pt x="296" y="3743"/>
                  </a:lnTo>
                  <a:lnTo>
                    <a:pt x="259" y="3733"/>
                  </a:lnTo>
                  <a:lnTo>
                    <a:pt x="224" y="3723"/>
                  </a:lnTo>
                  <a:lnTo>
                    <a:pt x="192" y="3712"/>
                  </a:lnTo>
                  <a:lnTo>
                    <a:pt x="162" y="3700"/>
                  </a:lnTo>
                  <a:lnTo>
                    <a:pt x="135" y="3687"/>
                  </a:lnTo>
                  <a:lnTo>
                    <a:pt x="109" y="3673"/>
                  </a:lnTo>
                  <a:lnTo>
                    <a:pt x="86" y="3658"/>
                  </a:lnTo>
                  <a:lnTo>
                    <a:pt x="65" y="3642"/>
                  </a:lnTo>
                  <a:lnTo>
                    <a:pt x="48" y="3625"/>
                  </a:lnTo>
                  <a:lnTo>
                    <a:pt x="33" y="3607"/>
                  </a:lnTo>
                  <a:lnTo>
                    <a:pt x="20" y="3589"/>
                  </a:lnTo>
                  <a:lnTo>
                    <a:pt x="11" y="3568"/>
                  </a:lnTo>
                  <a:lnTo>
                    <a:pt x="4" y="3548"/>
                  </a:lnTo>
                  <a:lnTo>
                    <a:pt x="1" y="3525"/>
                  </a:lnTo>
                  <a:lnTo>
                    <a:pt x="0" y="3495"/>
                  </a:lnTo>
                  <a:lnTo>
                    <a:pt x="2" y="3466"/>
                  </a:lnTo>
                  <a:lnTo>
                    <a:pt x="9" y="3440"/>
                  </a:lnTo>
                  <a:lnTo>
                    <a:pt x="18" y="3416"/>
                  </a:lnTo>
                  <a:lnTo>
                    <a:pt x="32" y="3394"/>
                  </a:lnTo>
                  <a:lnTo>
                    <a:pt x="48" y="3374"/>
                  </a:lnTo>
                  <a:lnTo>
                    <a:pt x="67" y="3356"/>
                  </a:lnTo>
                  <a:lnTo>
                    <a:pt x="90" y="3339"/>
                  </a:lnTo>
                  <a:lnTo>
                    <a:pt x="113" y="3324"/>
                  </a:lnTo>
                  <a:lnTo>
                    <a:pt x="140" y="3310"/>
                  </a:lnTo>
                  <a:lnTo>
                    <a:pt x="168" y="3298"/>
                  </a:lnTo>
                  <a:lnTo>
                    <a:pt x="199" y="3285"/>
                  </a:lnTo>
                  <a:lnTo>
                    <a:pt x="230" y="3274"/>
                  </a:lnTo>
                  <a:lnTo>
                    <a:pt x="263" y="3264"/>
                  </a:lnTo>
                  <a:lnTo>
                    <a:pt x="298" y="3254"/>
                  </a:lnTo>
                  <a:lnTo>
                    <a:pt x="332" y="3245"/>
                  </a:lnTo>
                  <a:lnTo>
                    <a:pt x="404" y="3226"/>
                  </a:lnTo>
                  <a:lnTo>
                    <a:pt x="477" y="3207"/>
                  </a:lnTo>
                  <a:lnTo>
                    <a:pt x="514" y="3196"/>
                  </a:lnTo>
                  <a:lnTo>
                    <a:pt x="550" y="3185"/>
                  </a:lnTo>
                  <a:lnTo>
                    <a:pt x="585" y="3173"/>
                  </a:lnTo>
                  <a:lnTo>
                    <a:pt x="620" y="3161"/>
                  </a:lnTo>
                  <a:lnTo>
                    <a:pt x="654" y="3147"/>
                  </a:lnTo>
                  <a:lnTo>
                    <a:pt x="685" y="3131"/>
                  </a:lnTo>
                  <a:lnTo>
                    <a:pt x="716" y="3115"/>
                  </a:lnTo>
                  <a:lnTo>
                    <a:pt x="746" y="3097"/>
                  </a:lnTo>
                  <a:lnTo>
                    <a:pt x="773" y="3077"/>
                  </a:lnTo>
                  <a:lnTo>
                    <a:pt x="799" y="3055"/>
                  </a:lnTo>
                  <a:lnTo>
                    <a:pt x="821" y="3031"/>
                  </a:lnTo>
                  <a:lnTo>
                    <a:pt x="841" y="3005"/>
                  </a:lnTo>
                  <a:lnTo>
                    <a:pt x="875" y="2954"/>
                  </a:lnTo>
                  <a:lnTo>
                    <a:pt x="906" y="2902"/>
                  </a:lnTo>
                  <a:lnTo>
                    <a:pt x="933" y="2848"/>
                  </a:lnTo>
                  <a:lnTo>
                    <a:pt x="959" y="2792"/>
                  </a:lnTo>
                  <a:lnTo>
                    <a:pt x="981" y="2736"/>
                  </a:lnTo>
                  <a:lnTo>
                    <a:pt x="1002" y="2679"/>
                  </a:lnTo>
                  <a:lnTo>
                    <a:pt x="1020" y="2621"/>
                  </a:lnTo>
                  <a:lnTo>
                    <a:pt x="1036" y="2563"/>
                  </a:lnTo>
                  <a:lnTo>
                    <a:pt x="1050" y="2504"/>
                  </a:lnTo>
                  <a:lnTo>
                    <a:pt x="1064" y="2443"/>
                  </a:lnTo>
                  <a:lnTo>
                    <a:pt x="1076" y="2384"/>
                  </a:lnTo>
                  <a:lnTo>
                    <a:pt x="1086" y="2324"/>
                  </a:lnTo>
                  <a:lnTo>
                    <a:pt x="1096" y="2265"/>
                  </a:lnTo>
                  <a:lnTo>
                    <a:pt x="1105" y="2205"/>
                  </a:lnTo>
                  <a:lnTo>
                    <a:pt x="1113" y="2145"/>
                  </a:lnTo>
                  <a:lnTo>
                    <a:pt x="1120" y="2087"/>
                  </a:lnTo>
                  <a:lnTo>
                    <a:pt x="1134" y="1972"/>
                  </a:lnTo>
                  <a:lnTo>
                    <a:pt x="1149" y="1860"/>
                  </a:lnTo>
                  <a:lnTo>
                    <a:pt x="1157" y="1805"/>
                  </a:lnTo>
                  <a:lnTo>
                    <a:pt x="1165" y="1752"/>
                  </a:lnTo>
                  <a:lnTo>
                    <a:pt x="1174" y="1700"/>
                  </a:lnTo>
                  <a:lnTo>
                    <a:pt x="1184" y="1650"/>
                  </a:lnTo>
                  <a:lnTo>
                    <a:pt x="1195" y="1602"/>
                  </a:lnTo>
                  <a:lnTo>
                    <a:pt x="1208" y="1556"/>
                  </a:lnTo>
                  <a:lnTo>
                    <a:pt x="1222" y="1512"/>
                  </a:lnTo>
                  <a:lnTo>
                    <a:pt x="1237" y="1470"/>
                  </a:lnTo>
                  <a:lnTo>
                    <a:pt x="1254" y="1430"/>
                  </a:lnTo>
                  <a:lnTo>
                    <a:pt x="1274" y="1392"/>
                  </a:lnTo>
                  <a:lnTo>
                    <a:pt x="1295" y="1357"/>
                  </a:lnTo>
                  <a:lnTo>
                    <a:pt x="1319" y="1326"/>
                  </a:lnTo>
                  <a:lnTo>
                    <a:pt x="1359" y="1279"/>
                  </a:lnTo>
                  <a:lnTo>
                    <a:pt x="1401" y="1235"/>
                  </a:lnTo>
                  <a:lnTo>
                    <a:pt x="1447" y="1194"/>
                  </a:lnTo>
                  <a:lnTo>
                    <a:pt x="1494" y="1154"/>
                  </a:lnTo>
                  <a:lnTo>
                    <a:pt x="1544" y="1117"/>
                  </a:lnTo>
                  <a:lnTo>
                    <a:pt x="1596" y="1081"/>
                  </a:lnTo>
                  <a:lnTo>
                    <a:pt x="1649" y="1047"/>
                  </a:lnTo>
                  <a:lnTo>
                    <a:pt x="1704" y="1014"/>
                  </a:lnTo>
                  <a:lnTo>
                    <a:pt x="1760" y="983"/>
                  </a:lnTo>
                  <a:lnTo>
                    <a:pt x="1818" y="953"/>
                  </a:lnTo>
                  <a:lnTo>
                    <a:pt x="1877" y="925"/>
                  </a:lnTo>
                  <a:lnTo>
                    <a:pt x="1936" y="897"/>
                  </a:lnTo>
                  <a:lnTo>
                    <a:pt x="1996" y="871"/>
                  </a:lnTo>
                  <a:lnTo>
                    <a:pt x="2056" y="845"/>
                  </a:lnTo>
                  <a:lnTo>
                    <a:pt x="2117" y="820"/>
                  </a:lnTo>
                  <a:lnTo>
                    <a:pt x="2178" y="795"/>
                  </a:lnTo>
                  <a:lnTo>
                    <a:pt x="2299" y="746"/>
                  </a:lnTo>
                  <a:lnTo>
                    <a:pt x="2418" y="698"/>
                  </a:lnTo>
                  <a:lnTo>
                    <a:pt x="2476" y="675"/>
                  </a:lnTo>
                  <a:lnTo>
                    <a:pt x="2534" y="650"/>
                  </a:lnTo>
                  <a:lnTo>
                    <a:pt x="2590" y="625"/>
                  </a:lnTo>
                  <a:lnTo>
                    <a:pt x="2645" y="600"/>
                  </a:lnTo>
                  <a:lnTo>
                    <a:pt x="2698" y="574"/>
                  </a:lnTo>
                  <a:lnTo>
                    <a:pt x="2749" y="547"/>
                  </a:lnTo>
                  <a:lnTo>
                    <a:pt x="2799" y="519"/>
                  </a:lnTo>
                  <a:lnTo>
                    <a:pt x="2846" y="490"/>
                  </a:lnTo>
                  <a:lnTo>
                    <a:pt x="2891" y="460"/>
                  </a:lnTo>
                  <a:lnTo>
                    <a:pt x="2932" y="429"/>
                  </a:lnTo>
                  <a:lnTo>
                    <a:pt x="2972" y="396"/>
                  </a:lnTo>
                  <a:lnTo>
                    <a:pt x="3009" y="361"/>
                  </a:lnTo>
                  <a:lnTo>
                    <a:pt x="3369" y="0"/>
                  </a:lnTo>
                  <a:close/>
                </a:path>
              </a:pathLst>
            </a:custGeom>
            <a:solidFill>
              <a:srgbClr val="FFF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1" name="Freeform 17"/>
            <p:cNvSpPr>
              <a:spLocks/>
            </p:cNvSpPr>
            <p:nvPr/>
          </p:nvSpPr>
          <p:spPr bwMode="auto">
            <a:xfrm>
              <a:off x="2626" y="3026"/>
              <a:ext cx="874" cy="759"/>
            </a:xfrm>
            <a:custGeom>
              <a:avLst/>
              <a:gdLst>
                <a:gd name="T0" fmla="*/ 4323 w 4373"/>
                <a:gd name="T1" fmla="*/ 903 h 3798"/>
                <a:gd name="T2" fmla="*/ 4352 w 4373"/>
                <a:gd name="T3" fmla="*/ 954 h 3798"/>
                <a:gd name="T4" fmla="*/ 4370 w 4373"/>
                <a:gd name="T5" fmla="*/ 1010 h 3798"/>
                <a:gd name="T6" fmla="*/ 4373 w 4373"/>
                <a:gd name="T7" fmla="*/ 1068 h 3798"/>
                <a:gd name="T8" fmla="*/ 4361 w 4373"/>
                <a:gd name="T9" fmla="*/ 1125 h 3798"/>
                <a:gd name="T10" fmla="*/ 4337 w 4373"/>
                <a:gd name="T11" fmla="*/ 1178 h 3798"/>
                <a:gd name="T12" fmla="*/ 3099 w 4373"/>
                <a:gd name="T13" fmla="*/ 2500 h 3798"/>
                <a:gd name="T14" fmla="*/ 3052 w 4373"/>
                <a:gd name="T15" fmla="*/ 2538 h 3798"/>
                <a:gd name="T16" fmla="*/ 2999 w 4373"/>
                <a:gd name="T17" fmla="*/ 2563 h 3798"/>
                <a:gd name="T18" fmla="*/ 2943 w 4373"/>
                <a:gd name="T19" fmla="*/ 2574 h 3798"/>
                <a:gd name="T20" fmla="*/ 2884 w 4373"/>
                <a:gd name="T21" fmla="*/ 2572 h 3798"/>
                <a:gd name="T22" fmla="*/ 2829 w 4373"/>
                <a:gd name="T23" fmla="*/ 2556 h 3798"/>
                <a:gd name="T24" fmla="*/ 2777 w 4373"/>
                <a:gd name="T25" fmla="*/ 2526 h 3798"/>
                <a:gd name="T26" fmla="*/ 1524 w 4373"/>
                <a:gd name="T27" fmla="*/ 1450 h 3798"/>
                <a:gd name="T28" fmla="*/ 1497 w 4373"/>
                <a:gd name="T29" fmla="*/ 1931 h 3798"/>
                <a:gd name="T30" fmla="*/ 1489 w 4373"/>
                <a:gd name="T31" fmla="*/ 2318 h 3798"/>
                <a:gd name="T32" fmla="*/ 1518 w 4373"/>
                <a:gd name="T33" fmla="*/ 2621 h 3798"/>
                <a:gd name="T34" fmla="*/ 1596 w 4373"/>
                <a:gd name="T35" fmla="*/ 2881 h 3798"/>
                <a:gd name="T36" fmla="*/ 1746 w 4373"/>
                <a:gd name="T37" fmla="*/ 3073 h 3798"/>
                <a:gd name="T38" fmla="*/ 1874 w 4373"/>
                <a:gd name="T39" fmla="*/ 3143 h 3798"/>
                <a:gd name="T40" fmla="*/ 2040 w 4373"/>
                <a:gd name="T41" fmla="*/ 3196 h 3798"/>
                <a:gd name="T42" fmla="*/ 2276 w 4373"/>
                <a:gd name="T43" fmla="*/ 3267 h 3798"/>
                <a:gd name="T44" fmla="*/ 2399 w 4373"/>
                <a:gd name="T45" fmla="*/ 3322 h 3798"/>
                <a:gd name="T46" fmla="*/ 2481 w 4373"/>
                <a:gd name="T47" fmla="*/ 3392 h 3798"/>
                <a:gd name="T48" fmla="*/ 2501 w 4373"/>
                <a:gd name="T49" fmla="*/ 3487 h 3798"/>
                <a:gd name="T50" fmla="*/ 2427 w 4373"/>
                <a:gd name="T51" fmla="*/ 3588 h 3798"/>
                <a:gd name="T52" fmla="*/ 2269 w 4373"/>
                <a:gd name="T53" fmla="*/ 3662 h 3798"/>
                <a:gd name="T54" fmla="*/ 2053 w 4373"/>
                <a:gd name="T55" fmla="*/ 3717 h 3798"/>
                <a:gd name="T56" fmla="*/ 1803 w 4373"/>
                <a:gd name="T57" fmla="*/ 3754 h 3798"/>
                <a:gd name="T58" fmla="*/ 1443 w 4373"/>
                <a:gd name="T59" fmla="*/ 3783 h 3798"/>
                <a:gd name="T60" fmla="*/ 942 w 4373"/>
                <a:gd name="T61" fmla="*/ 3798 h 3798"/>
                <a:gd name="T62" fmla="*/ 661 w 4373"/>
                <a:gd name="T63" fmla="*/ 3790 h 3798"/>
                <a:gd name="T64" fmla="*/ 419 w 4373"/>
                <a:gd name="T65" fmla="*/ 3766 h 3798"/>
                <a:gd name="T66" fmla="*/ 224 w 4373"/>
                <a:gd name="T67" fmla="*/ 3723 h 3798"/>
                <a:gd name="T68" fmla="*/ 86 w 4373"/>
                <a:gd name="T69" fmla="*/ 3658 h 3798"/>
                <a:gd name="T70" fmla="*/ 11 w 4373"/>
                <a:gd name="T71" fmla="*/ 3568 h 3798"/>
                <a:gd name="T72" fmla="*/ 9 w 4373"/>
                <a:gd name="T73" fmla="*/ 3440 h 3798"/>
                <a:gd name="T74" fmla="*/ 90 w 4373"/>
                <a:gd name="T75" fmla="*/ 3339 h 3798"/>
                <a:gd name="T76" fmla="*/ 230 w 4373"/>
                <a:gd name="T77" fmla="*/ 3274 h 3798"/>
                <a:gd name="T78" fmla="*/ 477 w 4373"/>
                <a:gd name="T79" fmla="*/ 3207 h 3798"/>
                <a:gd name="T80" fmla="*/ 654 w 4373"/>
                <a:gd name="T81" fmla="*/ 3147 h 3798"/>
                <a:gd name="T82" fmla="*/ 799 w 4373"/>
                <a:gd name="T83" fmla="*/ 3055 h 3798"/>
                <a:gd name="T84" fmla="*/ 933 w 4373"/>
                <a:gd name="T85" fmla="*/ 2848 h 3798"/>
                <a:gd name="T86" fmla="*/ 1036 w 4373"/>
                <a:gd name="T87" fmla="*/ 2563 h 3798"/>
                <a:gd name="T88" fmla="*/ 1096 w 4373"/>
                <a:gd name="T89" fmla="*/ 2265 h 3798"/>
                <a:gd name="T90" fmla="*/ 1149 w 4373"/>
                <a:gd name="T91" fmla="*/ 1860 h 3798"/>
                <a:gd name="T92" fmla="*/ 1195 w 4373"/>
                <a:gd name="T93" fmla="*/ 1602 h 3798"/>
                <a:gd name="T94" fmla="*/ 1274 w 4373"/>
                <a:gd name="T95" fmla="*/ 1392 h 3798"/>
                <a:gd name="T96" fmla="*/ 1447 w 4373"/>
                <a:gd name="T97" fmla="*/ 1194 h 3798"/>
                <a:gd name="T98" fmla="*/ 1704 w 4373"/>
                <a:gd name="T99" fmla="*/ 1014 h 3798"/>
                <a:gd name="T100" fmla="*/ 1996 w 4373"/>
                <a:gd name="T101" fmla="*/ 871 h 3798"/>
                <a:gd name="T102" fmla="*/ 2418 w 4373"/>
                <a:gd name="T103" fmla="*/ 698 h 3798"/>
                <a:gd name="T104" fmla="*/ 2698 w 4373"/>
                <a:gd name="T105" fmla="*/ 574 h 3798"/>
                <a:gd name="T106" fmla="*/ 2932 w 4373"/>
                <a:gd name="T107" fmla="*/ 429 h 3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3" h="3798">
                  <a:moveTo>
                    <a:pt x="3369" y="0"/>
                  </a:moveTo>
                  <a:lnTo>
                    <a:pt x="4297" y="877"/>
                  </a:lnTo>
                  <a:lnTo>
                    <a:pt x="4306" y="885"/>
                  </a:lnTo>
                  <a:lnTo>
                    <a:pt x="4314" y="894"/>
                  </a:lnTo>
                  <a:lnTo>
                    <a:pt x="4323" y="903"/>
                  </a:lnTo>
                  <a:lnTo>
                    <a:pt x="4330" y="913"/>
                  </a:lnTo>
                  <a:lnTo>
                    <a:pt x="4336" y="924"/>
                  </a:lnTo>
                  <a:lnTo>
                    <a:pt x="4342" y="934"/>
                  </a:lnTo>
                  <a:lnTo>
                    <a:pt x="4347" y="944"/>
                  </a:lnTo>
                  <a:lnTo>
                    <a:pt x="4352" y="954"/>
                  </a:lnTo>
                  <a:lnTo>
                    <a:pt x="4357" y="966"/>
                  </a:lnTo>
                  <a:lnTo>
                    <a:pt x="4360" y="977"/>
                  </a:lnTo>
                  <a:lnTo>
                    <a:pt x="4364" y="987"/>
                  </a:lnTo>
                  <a:lnTo>
                    <a:pt x="4367" y="998"/>
                  </a:lnTo>
                  <a:lnTo>
                    <a:pt x="4370" y="1010"/>
                  </a:lnTo>
                  <a:lnTo>
                    <a:pt x="4371" y="1022"/>
                  </a:lnTo>
                  <a:lnTo>
                    <a:pt x="4372" y="1033"/>
                  </a:lnTo>
                  <a:lnTo>
                    <a:pt x="4373" y="1044"/>
                  </a:lnTo>
                  <a:lnTo>
                    <a:pt x="4373" y="1056"/>
                  </a:lnTo>
                  <a:lnTo>
                    <a:pt x="4373" y="1068"/>
                  </a:lnTo>
                  <a:lnTo>
                    <a:pt x="4372" y="1079"/>
                  </a:lnTo>
                  <a:lnTo>
                    <a:pt x="4370" y="1091"/>
                  </a:lnTo>
                  <a:lnTo>
                    <a:pt x="4368" y="1102"/>
                  </a:lnTo>
                  <a:lnTo>
                    <a:pt x="4364" y="1113"/>
                  </a:lnTo>
                  <a:lnTo>
                    <a:pt x="4361" y="1125"/>
                  </a:lnTo>
                  <a:lnTo>
                    <a:pt x="4358" y="1136"/>
                  </a:lnTo>
                  <a:lnTo>
                    <a:pt x="4353" y="1146"/>
                  </a:lnTo>
                  <a:lnTo>
                    <a:pt x="4348" y="1157"/>
                  </a:lnTo>
                  <a:lnTo>
                    <a:pt x="4343" y="1168"/>
                  </a:lnTo>
                  <a:lnTo>
                    <a:pt x="4337" y="1178"/>
                  </a:lnTo>
                  <a:lnTo>
                    <a:pt x="4331" y="1188"/>
                  </a:lnTo>
                  <a:lnTo>
                    <a:pt x="4324" y="1198"/>
                  </a:lnTo>
                  <a:lnTo>
                    <a:pt x="4316" y="1207"/>
                  </a:lnTo>
                  <a:lnTo>
                    <a:pt x="4307" y="1217"/>
                  </a:lnTo>
                  <a:lnTo>
                    <a:pt x="3099" y="2500"/>
                  </a:lnTo>
                  <a:lnTo>
                    <a:pt x="3089" y="2509"/>
                  </a:lnTo>
                  <a:lnTo>
                    <a:pt x="3081" y="2517"/>
                  </a:lnTo>
                  <a:lnTo>
                    <a:pt x="3071" y="2525"/>
                  </a:lnTo>
                  <a:lnTo>
                    <a:pt x="3062" y="2532"/>
                  </a:lnTo>
                  <a:lnTo>
                    <a:pt x="3052" y="2538"/>
                  </a:lnTo>
                  <a:lnTo>
                    <a:pt x="3042" y="2544"/>
                  </a:lnTo>
                  <a:lnTo>
                    <a:pt x="3031" y="2550"/>
                  </a:lnTo>
                  <a:lnTo>
                    <a:pt x="3021" y="2555"/>
                  </a:lnTo>
                  <a:lnTo>
                    <a:pt x="3010" y="2560"/>
                  </a:lnTo>
                  <a:lnTo>
                    <a:pt x="2999" y="2563"/>
                  </a:lnTo>
                  <a:lnTo>
                    <a:pt x="2987" y="2567"/>
                  </a:lnTo>
                  <a:lnTo>
                    <a:pt x="2976" y="2569"/>
                  </a:lnTo>
                  <a:lnTo>
                    <a:pt x="2965" y="2572"/>
                  </a:lnTo>
                  <a:lnTo>
                    <a:pt x="2954" y="2573"/>
                  </a:lnTo>
                  <a:lnTo>
                    <a:pt x="2943" y="2574"/>
                  </a:lnTo>
                  <a:lnTo>
                    <a:pt x="2931" y="2575"/>
                  </a:lnTo>
                  <a:lnTo>
                    <a:pt x="2919" y="2575"/>
                  </a:lnTo>
                  <a:lnTo>
                    <a:pt x="2908" y="2575"/>
                  </a:lnTo>
                  <a:lnTo>
                    <a:pt x="2897" y="2574"/>
                  </a:lnTo>
                  <a:lnTo>
                    <a:pt x="2884" y="2572"/>
                  </a:lnTo>
                  <a:lnTo>
                    <a:pt x="2873" y="2570"/>
                  </a:lnTo>
                  <a:lnTo>
                    <a:pt x="2862" y="2567"/>
                  </a:lnTo>
                  <a:lnTo>
                    <a:pt x="2851" y="2564"/>
                  </a:lnTo>
                  <a:lnTo>
                    <a:pt x="2840" y="2560"/>
                  </a:lnTo>
                  <a:lnTo>
                    <a:pt x="2829" y="2556"/>
                  </a:lnTo>
                  <a:lnTo>
                    <a:pt x="2818" y="2551"/>
                  </a:lnTo>
                  <a:lnTo>
                    <a:pt x="2808" y="2545"/>
                  </a:lnTo>
                  <a:lnTo>
                    <a:pt x="2798" y="2539"/>
                  </a:lnTo>
                  <a:lnTo>
                    <a:pt x="2788" y="2533"/>
                  </a:lnTo>
                  <a:lnTo>
                    <a:pt x="2777" y="2526"/>
                  </a:lnTo>
                  <a:lnTo>
                    <a:pt x="2768" y="2518"/>
                  </a:lnTo>
                  <a:lnTo>
                    <a:pt x="2759" y="2510"/>
                  </a:lnTo>
                  <a:lnTo>
                    <a:pt x="1526" y="1346"/>
                  </a:lnTo>
                  <a:lnTo>
                    <a:pt x="1525" y="1397"/>
                  </a:lnTo>
                  <a:lnTo>
                    <a:pt x="1524" y="1450"/>
                  </a:lnTo>
                  <a:lnTo>
                    <a:pt x="1522" y="1504"/>
                  </a:lnTo>
                  <a:lnTo>
                    <a:pt x="1519" y="1562"/>
                  </a:lnTo>
                  <a:lnTo>
                    <a:pt x="1513" y="1680"/>
                  </a:lnTo>
                  <a:lnTo>
                    <a:pt x="1504" y="1803"/>
                  </a:lnTo>
                  <a:lnTo>
                    <a:pt x="1497" y="1931"/>
                  </a:lnTo>
                  <a:lnTo>
                    <a:pt x="1491" y="2060"/>
                  </a:lnTo>
                  <a:lnTo>
                    <a:pt x="1490" y="2125"/>
                  </a:lnTo>
                  <a:lnTo>
                    <a:pt x="1488" y="2189"/>
                  </a:lnTo>
                  <a:lnTo>
                    <a:pt x="1488" y="2254"/>
                  </a:lnTo>
                  <a:lnTo>
                    <a:pt x="1489" y="2318"/>
                  </a:lnTo>
                  <a:lnTo>
                    <a:pt x="1492" y="2380"/>
                  </a:lnTo>
                  <a:lnTo>
                    <a:pt x="1495" y="2442"/>
                  </a:lnTo>
                  <a:lnTo>
                    <a:pt x="1501" y="2504"/>
                  </a:lnTo>
                  <a:lnTo>
                    <a:pt x="1508" y="2564"/>
                  </a:lnTo>
                  <a:lnTo>
                    <a:pt x="1518" y="2621"/>
                  </a:lnTo>
                  <a:lnTo>
                    <a:pt x="1529" y="2678"/>
                  </a:lnTo>
                  <a:lnTo>
                    <a:pt x="1542" y="2732"/>
                  </a:lnTo>
                  <a:lnTo>
                    <a:pt x="1557" y="2784"/>
                  </a:lnTo>
                  <a:lnTo>
                    <a:pt x="1576" y="2834"/>
                  </a:lnTo>
                  <a:lnTo>
                    <a:pt x="1596" y="2881"/>
                  </a:lnTo>
                  <a:lnTo>
                    <a:pt x="1621" y="2926"/>
                  </a:lnTo>
                  <a:lnTo>
                    <a:pt x="1647" y="2968"/>
                  </a:lnTo>
                  <a:lnTo>
                    <a:pt x="1677" y="3007"/>
                  </a:lnTo>
                  <a:lnTo>
                    <a:pt x="1709" y="3041"/>
                  </a:lnTo>
                  <a:lnTo>
                    <a:pt x="1746" y="3073"/>
                  </a:lnTo>
                  <a:lnTo>
                    <a:pt x="1787" y="3101"/>
                  </a:lnTo>
                  <a:lnTo>
                    <a:pt x="1805" y="3112"/>
                  </a:lnTo>
                  <a:lnTo>
                    <a:pt x="1827" y="3122"/>
                  </a:lnTo>
                  <a:lnTo>
                    <a:pt x="1849" y="3132"/>
                  </a:lnTo>
                  <a:lnTo>
                    <a:pt x="1874" y="3143"/>
                  </a:lnTo>
                  <a:lnTo>
                    <a:pt x="1899" y="3152"/>
                  </a:lnTo>
                  <a:lnTo>
                    <a:pt x="1926" y="3161"/>
                  </a:lnTo>
                  <a:lnTo>
                    <a:pt x="1953" y="3170"/>
                  </a:lnTo>
                  <a:lnTo>
                    <a:pt x="1982" y="3178"/>
                  </a:lnTo>
                  <a:lnTo>
                    <a:pt x="2040" y="3196"/>
                  </a:lnTo>
                  <a:lnTo>
                    <a:pt x="2100" y="3213"/>
                  </a:lnTo>
                  <a:lnTo>
                    <a:pt x="2160" y="3230"/>
                  </a:lnTo>
                  <a:lnTo>
                    <a:pt x="2219" y="3248"/>
                  </a:lnTo>
                  <a:lnTo>
                    <a:pt x="2248" y="3257"/>
                  </a:lnTo>
                  <a:lnTo>
                    <a:pt x="2276" y="3267"/>
                  </a:lnTo>
                  <a:lnTo>
                    <a:pt x="2303" y="3277"/>
                  </a:lnTo>
                  <a:lnTo>
                    <a:pt x="2329" y="3287"/>
                  </a:lnTo>
                  <a:lnTo>
                    <a:pt x="2353" y="3299"/>
                  </a:lnTo>
                  <a:lnTo>
                    <a:pt x="2376" y="3310"/>
                  </a:lnTo>
                  <a:lnTo>
                    <a:pt x="2399" y="3322"/>
                  </a:lnTo>
                  <a:lnTo>
                    <a:pt x="2419" y="3334"/>
                  </a:lnTo>
                  <a:lnTo>
                    <a:pt x="2438" y="3348"/>
                  </a:lnTo>
                  <a:lnTo>
                    <a:pt x="2454" y="3362"/>
                  </a:lnTo>
                  <a:lnTo>
                    <a:pt x="2468" y="3376"/>
                  </a:lnTo>
                  <a:lnTo>
                    <a:pt x="2481" y="3392"/>
                  </a:lnTo>
                  <a:lnTo>
                    <a:pt x="2490" y="3409"/>
                  </a:lnTo>
                  <a:lnTo>
                    <a:pt x="2497" y="3426"/>
                  </a:lnTo>
                  <a:lnTo>
                    <a:pt x="2502" y="3445"/>
                  </a:lnTo>
                  <a:lnTo>
                    <a:pt x="2503" y="3464"/>
                  </a:lnTo>
                  <a:lnTo>
                    <a:pt x="2501" y="3487"/>
                  </a:lnTo>
                  <a:lnTo>
                    <a:pt x="2494" y="3509"/>
                  </a:lnTo>
                  <a:lnTo>
                    <a:pt x="2483" y="3530"/>
                  </a:lnTo>
                  <a:lnTo>
                    <a:pt x="2468" y="3550"/>
                  </a:lnTo>
                  <a:lnTo>
                    <a:pt x="2449" y="3569"/>
                  </a:lnTo>
                  <a:lnTo>
                    <a:pt x="2427" y="3588"/>
                  </a:lnTo>
                  <a:lnTo>
                    <a:pt x="2402" y="3604"/>
                  </a:lnTo>
                  <a:lnTo>
                    <a:pt x="2372" y="3620"/>
                  </a:lnTo>
                  <a:lnTo>
                    <a:pt x="2341" y="3635"/>
                  </a:lnTo>
                  <a:lnTo>
                    <a:pt x="2307" y="3649"/>
                  </a:lnTo>
                  <a:lnTo>
                    <a:pt x="2269" y="3662"/>
                  </a:lnTo>
                  <a:lnTo>
                    <a:pt x="2231" y="3675"/>
                  </a:lnTo>
                  <a:lnTo>
                    <a:pt x="2189" y="3687"/>
                  </a:lnTo>
                  <a:lnTo>
                    <a:pt x="2145" y="3698"/>
                  </a:lnTo>
                  <a:lnTo>
                    <a:pt x="2100" y="3707"/>
                  </a:lnTo>
                  <a:lnTo>
                    <a:pt x="2053" y="3717"/>
                  </a:lnTo>
                  <a:lnTo>
                    <a:pt x="2005" y="3725"/>
                  </a:lnTo>
                  <a:lnTo>
                    <a:pt x="1956" y="3733"/>
                  </a:lnTo>
                  <a:lnTo>
                    <a:pt x="1905" y="3741"/>
                  </a:lnTo>
                  <a:lnTo>
                    <a:pt x="1854" y="3748"/>
                  </a:lnTo>
                  <a:lnTo>
                    <a:pt x="1803" y="3754"/>
                  </a:lnTo>
                  <a:lnTo>
                    <a:pt x="1751" y="3759"/>
                  </a:lnTo>
                  <a:lnTo>
                    <a:pt x="1699" y="3764"/>
                  </a:lnTo>
                  <a:lnTo>
                    <a:pt x="1647" y="3769"/>
                  </a:lnTo>
                  <a:lnTo>
                    <a:pt x="1543" y="3776"/>
                  </a:lnTo>
                  <a:lnTo>
                    <a:pt x="1443" y="3783"/>
                  </a:lnTo>
                  <a:lnTo>
                    <a:pt x="1346" y="3788"/>
                  </a:lnTo>
                  <a:lnTo>
                    <a:pt x="1256" y="3792"/>
                  </a:lnTo>
                  <a:lnTo>
                    <a:pt x="1127" y="3796"/>
                  </a:lnTo>
                  <a:lnTo>
                    <a:pt x="1003" y="3798"/>
                  </a:lnTo>
                  <a:lnTo>
                    <a:pt x="942" y="3798"/>
                  </a:lnTo>
                  <a:lnTo>
                    <a:pt x="883" y="3798"/>
                  </a:lnTo>
                  <a:lnTo>
                    <a:pt x="825" y="3797"/>
                  </a:lnTo>
                  <a:lnTo>
                    <a:pt x="769" y="3795"/>
                  </a:lnTo>
                  <a:lnTo>
                    <a:pt x="714" y="3793"/>
                  </a:lnTo>
                  <a:lnTo>
                    <a:pt x="661" y="3790"/>
                  </a:lnTo>
                  <a:lnTo>
                    <a:pt x="609" y="3787"/>
                  </a:lnTo>
                  <a:lnTo>
                    <a:pt x="559" y="3782"/>
                  </a:lnTo>
                  <a:lnTo>
                    <a:pt x="510" y="3777"/>
                  </a:lnTo>
                  <a:lnTo>
                    <a:pt x="464" y="3772"/>
                  </a:lnTo>
                  <a:lnTo>
                    <a:pt x="419" y="3766"/>
                  </a:lnTo>
                  <a:lnTo>
                    <a:pt x="376" y="3759"/>
                  </a:lnTo>
                  <a:lnTo>
                    <a:pt x="334" y="3751"/>
                  </a:lnTo>
                  <a:lnTo>
                    <a:pt x="296" y="3743"/>
                  </a:lnTo>
                  <a:lnTo>
                    <a:pt x="259" y="3733"/>
                  </a:lnTo>
                  <a:lnTo>
                    <a:pt x="224" y="3723"/>
                  </a:lnTo>
                  <a:lnTo>
                    <a:pt x="192" y="3712"/>
                  </a:lnTo>
                  <a:lnTo>
                    <a:pt x="162" y="3700"/>
                  </a:lnTo>
                  <a:lnTo>
                    <a:pt x="135" y="3687"/>
                  </a:lnTo>
                  <a:lnTo>
                    <a:pt x="109" y="3673"/>
                  </a:lnTo>
                  <a:lnTo>
                    <a:pt x="86" y="3658"/>
                  </a:lnTo>
                  <a:lnTo>
                    <a:pt x="65" y="3642"/>
                  </a:lnTo>
                  <a:lnTo>
                    <a:pt x="48" y="3625"/>
                  </a:lnTo>
                  <a:lnTo>
                    <a:pt x="33" y="3607"/>
                  </a:lnTo>
                  <a:lnTo>
                    <a:pt x="20" y="3589"/>
                  </a:lnTo>
                  <a:lnTo>
                    <a:pt x="11" y="3568"/>
                  </a:lnTo>
                  <a:lnTo>
                    <a:pt x="4" y="3548"/>
                  </a:lnTo>
                  <a:lnTo>
                    <a:pt x="1" y="3525"/>
                  </a:lnTo>
                  <a:lnTo>
                    <a:pt x="0" y="3495"/>
                  </a:lnTo>
                  <a:lnTo>
                    <a:pt x="2" y="3466"/>
                  </a:lnTo>
                  <a:lnTo>
                    <a:pt x="9" y="3440"/>
                  </a:lnTo>
                  <a:lnTo>
                    <a:pt x="18" y="3416"/>
                  </a:lnTo>
                  <a:lnTo>
                    <a:pt x="32" y="3394"/>
                  </a:lnTo>
                  <a:lnTo>
                    <a:pt x="48" y="3374"/>
                  </a:lnTo>
                  <a:lnTo>
                    <a:pt x="67" y="3356"/>
                  </a:lnTo>
                  <a:lnTo>
                    <a:pt x="90" y="3339"/>
                  </a:lnTo>
                  <a:lnTo>
                    <a:pt x="113" y="3324"/>
                  </a:lnTo>
                  <a:lnTo>
                    <a:pt x="140" y="3310"/>
                  </a:lnTo>
                  <a:lnTo>
                    <a:pt x="168" y="3298"/>
                  </a:lnTo>
                  <a:lnTo>
                    <a:pt x="199" y="3285"/>
                  </a:lnTo>
                  <a:lnTo>
                    <a:pt x="230" y="3274"/>
                  </a:lnTo>
                  <a:lnTo>
                    <a:pt x="263" y="3264"/>
                  </a:lnTo>
                  <a:lnTo>
                    <a:pt x="298" y="3254"/>
                  </a:lnTo>
                  <a:lnTo>
                    <a:pt x="332" y="3245"/>
                  </a:lnTo>
                  <a:lnTo>
                    <a:pt x="404" y="3226"/>
                  </a:lnTo>
                  <a:lnTo>
                    <a:pt x="477" y="3207"/>
                  </a:lnTo>
                  <a:lnTo>
                    <a:pt x="514" y="3196"/>
                  </a:lnTo>
                  <a:lnTo>
                    <a:pt x="550" y="3185"/>
                  </a:lnTo>
                  <a:lnTo>
                    <a:pt x="585" y="3173"/>
                  </a:lnTo>
                  <a:lnTo>
                    <a:pt x="620" y="3161"/>
                  </a:lnTo>
                  <a:lnTo>
                    <a:pt x="654" y="3147"/>
                  </a:lnTo>
                  <a:lnTo>
                    <a:pt x="685" y="3131"/>
                  </a:lnTo>
                  <a:lnTo>
                    <a:pt x="716" y="3115"/>
                  </a:lnTo>
                  <a:lnTo>
                    <a:pt x="746" y="3097"/>
                  </a:lnTo>
                  <a:lnTo>
                    <a:pt x="773" y="3077"/>
                  </a:lnTo>
                  <a:lnTo>
                    <a:pt x="799" y="3055"/>
                  </a:lnTo>
                  <a:lnTo>
                    <a:pt x="821" y="3031"/>
                  </a:lnTo>
                  <a:lnTo>
                    <a:pt x="841" y="3005"/>
                  </a:lnTo>
                  <a:lnTo>
                    <a:pt x="875" y="2954"/>
                  </a:lnTo>
                  <a:lnTo>
                    <a:pt x="906" y="2902"/>
                  </a:lnTo>
                  <a:lnTo>
                    <a:pt x="933" y="2848"/>
                  </a:lnTo>
                  <a:lnTo>
                    <a:pt x="959" y="2792"/>
                  </a:lnTo>
                  <a:lnTo>
                    <a:pt x="981" y="2736"/>
                  </a:lnTo>
                  <a:lnTo>
                    <a:pt x="1002" y="2679"/>
                  </a:lnTo>
                  <a:lnTo>
                    <a:pt x="1020" y="2621"/>
                  </a:lnTo>
                  <a:lnTo>
                    <a:pt x="1036" y="2563"/>
                  </a:lnTo>
                  <a:lnTo>
                    <a:pt x="1050" y="2504"/>
                  </a:lnTo>
                  <a:lnTo>
                    <a:pt x="1064" y="2443"/>
                  </a:lnTo>
                  <a:lnTo>
                    <a:pt x="1076" y="2384"/>
                  </a:lnTo>
                  <a:lnTo>
                    <a:pt x="1086" y="2324"/>
                  </a:lnTo>
                  <a:lnTo>
                    <a:pt x="1096" y="2265"/>
                  </a:lnTo>
                  <a:lnTo>
                    <a:pt x="1105" y="2205"/>
                  </a:lnTo>
                  <a:lnTo>
                    <a:pt x="1113" y="2145"/>
                  </a:lnTo>
                  <a:lnTo>
                    <a:pt x="1120" y="2087"/>
                  </a:lnTo>
                  <a:lnTo>
                    <a:pt x="1134" y="1972"/>
                  </a:lnTo>
                  <a:lnTo>
                    <a:pt x="1149" y="1860"/>
                  </a:lnTo>
                  <a:lnTo>
                    <a:pt x="1157" y="1805"/>
                  </a:lnTo>
                  <a:lnTo>
                    <a:pt x="1165" y="1752"/>
                  </a:lnTo>
                  <a:lnTo>
                    <a:pt x="1174" y="1700"/>
                  </a:lnTo>
                  <a:lnTo>
                    <a:pt x="1184" y="1650"/>
                  </a:lnTo>
                  <a:lnTo>
                    <a:pt x="1195" y="1602"/>
                  </a:lnTo>
                  <a:lnTo>
                    <a:pt x="1208" y="1556"/>
                  </a:lnTo>
                  <a:lnTo>
                    <a:pt x="1222" y="1512"/>
                  </a:lnTo>
                  <a:lnTo>
                    <a:pt x="1237" y="1470"/>
                  </a:lnTo>
                  <a:lnTo>
                    <a:pt x="1254" y="1430"/>
                  </a:lnTo>
                  <a:lnTo>
                    <a:pt x="1274" y="1392"/>
                  </a:lnTo>
                  <a:lnTo>
                    <a:pt x="1295" y="1357"/>
                  </a:lnTo>
                  <a:lnTo>
                    <a:pt x="1319" y="1326"/>
                  </a:lnTo>
                  <a:lnTo>
                    <a:pt x="1359" y="1279"/>
                  </a:lnTo>
                  <a:lnTo>
                    <a:pt x="1401" y="1235"/>
                  </a:lnTo>
                  <a:lnTo>
                    <a:pt x="1447" y="1194"/>
                  </a:lnTo>
                  <a:lnTo>
                    <a:pt x="1494" y="1154"/>
                  </a:lnTo>
                  <a:lnTo>
                    <a:pt x="1544" y="1117"/>
                  </a:lnTo>
                  <a:lnTo>
                    <a:pt x="1596" y="1081"/>
                  </a:lnTo>
                  <a:lnTo>
                    <a:pt x="1649" y="1047"/>
                  </a:lnTo>
                  <a:lnTo>
                    <a:pt x="1704" y="1014"/>
                  </a:lnTo>
                  <a:lnTo>
                    <a:pt x="1760" y="983"/>
                  </a:lnTo>
                  <a:lnTo>
                    <a:pt x="1818" y="953"/>
                  </a:lnTo>
                  <a:lnTo>
                    <a:pt x="1877" y="925"/>
                  </a:lnTo>
                  <a:lnTo>
                    <a:pt x="1936" y="897"/>
                  </a:lnTo>
                  <a:lnTo>
                    <a:pt x="1996" y="871"/>
                  </a:lnTo>
                  <a:lnTo>
                    <a:pt x="2056" y="845"/>
                  </a:lnTo>
                  <a:lnTo>
                    <a:pt x="2117" y="820"/>
                  </a:lnTo>
                  <a:lnTo>
                    <a:pt x="2178" y="795"/>
                  </a:lnTo>
                  <a:lnTo>
                    <a:pt x="2299" y="746"/>
                  </a:lnTo>
                  <a:lnTo>
                    <a:pt x="2418" y="698"/>
                  </a:lnTo>
                  <a:lnTo>
                    <a:pt x="2476" y="675"/>
                  </a:lnTo>
                  <a:lnTo>
                    <a:pt x="2534" y="650"/>
                  </a:lnTo>
                  <a:lnTo>
                    <a:pt x="2590" y="625"/>
                  </a:lnTo>
                  <a:lnTo>
                    <a:pt x="2645" y="600"/>
                  </a:lnTo>
                  <a:lnTo>
                    <a:pt x="2698" y="574"/>
                  </a:lnTo>
                  <a:lnTo>
                    <a:pt x="2749" y="547"/>
                  </a:lnTo>
                  <a:lnTo>
                    <a:pt x="2799" y="519"/>
                  </a:lnTo>
                  <a:lnTo>
                    <a:pt x="2846" y="490"/>
                  </a:lnTo>
                  <a:lnTo>
                    <a:pt x="2891" y="460"/>
                  </a:lnTo>
                  <a:lnTo>
                    <a:pt x="2932" y="429"/>
                  </a:lnTo>
                  <a:lnTo>
                    <a:pt x="2972" y="396"/>
                  </a:lnTo>
                  <a:lnTo>
                    <a:pt x="3009" y="361"/>
                  </a:lnTo>
                  <a:lnTo>
                    <a:pt x="3369" y="0"/>
                  </a:lnTo>
                  <a:close/>
                </a:path>
              </a:pathLst>
            </a:custGeom>
            <a:noFill/>
            <a:ln w="1588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2" name="Freeform 18"/>
            <p:cNvSpPr>
              <a:spLocks/>
            </p:cNvSpPr>
            <p:nvPr/>
          </p:nvSpPr>
          <p:spPr bwMode="auto">
            <a:xfrm>
              <a:off x="3227" y="2957"/>
              <a:ext cx="252" cy="239"/>
            </a:xfrm>
            <a:custGeom>
              <a:avLst/>
              <a:gdLst>
                <a:gd name="T0" fmla="*/ 1217 w 1260"/>
                <a:gd name="T1" fmla="*/ 1194 h 1194"/>
                <a:gd name="T2" fmla="*/ 1260 w 1260"/>
                <a:gd name="T3" fmla="*/ 1148 h 1194"/>
                <a:gd name="T4" fmla="*/ 43 w 1260"/>
                <a:gd name="T5" fmla="*/ 0 h 1194"/>
                <a:gd name="T6" fmla="*/ 0 w 1260"/>
                <a:gd name="T7" fmla="*/ 46 h 1194"/>
                <a:gd name="T8" fmla="*/ 1217 w 1260"/>
                <a:gd name="T9" fmla="*/ 1194 h 1194"/>
                <a:gd name="T10" fmla="*/ 1217 w 1260"/>
                <a:gd name="T11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0" h="1194">
                  <a:moveTo>
                    <a:pt x="1217" y="1194"/>
                  </a:moveTo>
                  <a:lnTo>
                    <a:pt x="1260" y="1148"/>
                  </a:lnTo>
                  <a:lnTo>
                    <a:pt x="43" y="0"/>
                  </a:lnTo>
                  <a:lnTo>
                    <a:pt x="0" y="46"/>
                  </a:lnTo>
                  <a:lnTo>
                    <a:pt x="1217" y="1194"/>
                  </a:lnTo>
                  <a:lnTo>
                    <a:pt x="1217" y="119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3" name="Freeform 19"/>
            <p:cNvSpPr>
              <a:spLocks/>
            </p:cNvSpPr>
            <p:nvPr/>
          </p:nvSpPr>
          <p:spPr bwMode="auto">
            <a:xfrm>
              <a:off x="3470" y="3187"/>
              <a:ext cx="34" cy="87"/>
            </a:xfrm>
            <a:custGeom>
              <a:avLst/>
              <a:gdLst>
                <a:gd name="T0" fmla="*/ 109 w 170"/>
                <a:gd name="T1" fmla="*/ 436 h 436"/>
                <a:gd name="T2" fmla="*/ 127 w 170"/>
                <a:gd name="T3" fmla="*/ 414 h 436"/>
                <a:gd name="T4" fmla="*/ 141 w 170"/>
                <a:gd name="T5" fmla="*/ 389 h 436"/>
                <a:gd name="T6" fmla="*/ 154 w 170"/>
                <a:gd name="T7" fmla="*/ 364 h 436"/>
                <a:gd name="T8" fmla="*/ 162 w 170"/>
                <a:gd name="T9" fmla="*/ 337 h 436"/>
                <a:gd name="T10" fmla="*/ 168 w 170"/>
                <a:gd name="T11" fmla="*/ 310 h 436"/>
                <a:gd name="T12" fmla="*/ 170 w 170"/>
                <a:gd name="T13" fmla="*/ 281 h 436"/>
                <a:gd name="T14" fmla="*/ 169 w 170"/>
                <a:gd name="T15" fmla="*/ 251 h 436"/>
                <a:gd name="T16" fmla="*/ 166 w 170"/>
                <a:gd name="T17" fmla="*/ 222 h 436"/>
                <a:gd name="T18" fmla="*/ 160 w 170"/>
                <a:gd name="T19" fmla="*/ 193 h 436"/>
                <a:gd name="T20" fmla="*/ 151 w 170"/>
                <a:gd name="T21" fmla="*/ 164 h 436"/>
                <a:gd name="T22" fmla="*/ 139 w 170"/>
                <a:gd name="T23" fmla="*/ 134 h 436"/>
                <a:gd name="T24" fmla="*/ 125 w 170"/>
                <a:gd name="T25" fmla="*/ 105 h 436"/>
                <a:gd name="T26" fmla="*/ 108 w 170"/>
                <a:gd name="T27" fmla="*/ 78 h 436"/>
                <a:gd name="T28" fmla="*/ 89 w 170"/>
                <a:gd name="T29" fmla="*/ 51 h 436"/>
                <a:gd name="T30" fmla="*/ 67 w 170"/>
                <a:gd name="T31" fmla="*/ 25 h 436"/>
                <a:gd name="T32" fmla="*/ 43 w 170"/>
                <a:gd name="T33" fmla="*/ 0 h 436"/>
                <a:gd name="T34" fmla="*/ 11 w 170"/>
                <a:gd name="T35" fmla="*/ 56 h 436"/>
                <a:gd name="T36" fmla="*/ 30 w 170"/>
                <a:gd name="T37" fmla="*/ 78 h 436"/>
                <a:gd name="T38" fmla="*/ 48 w 170"/>
                <a:gd name="T39" fmla="*/ 101 h 436"/>
                <a:gd name="T40" fmla="*/ 63 w 170"/>
                <a:gd name="T41" fmla="*/ 124 h 436"/>
                <a:gd name="T42" fmla="*/ 76 w 170"/>
                <a:gd name="T43" fmla="*/ 148 h 436"/>
                <a:gd name="T44" fmla="*/ 87 w 170"/>
                <a:gd name="T45" fmla="*/ 172 h 436"/>
                <a:gd name="T46" fmla="*/ 96 w 170"/>
                <a:gd name="T47" fmla="*/ 196 h 436"/>
                <a:gd name="T48" fmla="*/ 102 w 170"/>
                <a:gd name="T49" fmla="*/ 221 h 436"/>
                <a:gd name="T50" fmla="*/ 106 w 170"/>
                <a:gd name="T51" fmla="*/ 244 h 436"/>
                <a:gd name="T52" fmla="*/ 107 w 170"/>
                <a:gd name="T53" fmla="*/ 268 h 436"/>
                <a:gd name="T54" fmla="*/ 107 w 170"/>
                <a:gd name="T55" fmla="*/ 290 h 436"/>
                <a:gd name="T56" fmla="*/ 104 w 170"/>
                <a:gd name="T57" fmla="*/ 312 h 436"/>
                <a:gd name="T58" fmla="*/ 99 w 170"/>
                <a:gd name="T59" fmla="*/ 332 h 436"/>
                <a:gd name="T60" fmla="*/ 91 w 170"/>
                <a:gd name="T61" fmla="*/ 350 h 436"/>
                <a:gd name="T62" fmla="*/ 81 w 170"/>
                <a:gd name="T63" fmla="*/ 369 h 436"/>
                <a:gd name="T64" fmla="*/ 70 w 170"/>
                <a:gd name="T65" fmla="*/ 385 h 436"/>
                <a:gd name="T66" fmla="*/ 63 w 170"/>
                <a:gd name="T67" fmla="*/ 393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436">
                  <a:moveTo>
                    <a:pt x="109" y="436"/>
                  </a:moveTo>
                  <a:lnTo>
                    <a:pt x="109" y="436"/>
                  </a:lnTo>
                  <a:lnTo>
                    <a:pt x="118" y="425"/>
                  </a:lnTo>
                  <a:lnTo>
                    <a:pt x="127" y="414"/>
                  </a:lnTo>
                  <a:lnTo>
                    <a:pt x="134" y="401"/>
                  </a:lnTo>
                  <a:lnTo>
                    <a:pt x="141" y="389"/>
                  </a:lnTo>
                  <a:lnTo>
                    <a:pt x="149" y="377"/>
                  </a:lnTo>
                  <a:lnTo>
                    <a:pt x="154" y="364"/>
                  </a:lnTo>
                  <a:lnTo>
                    <a:pt x="159" y="350"/>
                  </a:lnTo>
                  <a:lnTo>
                    <a:pt x="162" y="337"/>
                  </a:lnTo>
                  <a:lnTo>
                    <a:pt x="165" y="323"/>
                  </a:lnTo>
                  <a:lnTo>
                    <a:pt x="168" y="310"/>
                  </a:lnTo>
                  <a:lnTo>
                    <a:pt x="169" y="295"/>
                  </a:lnTo>
                  <a:lnTo>
                    <a:pt x="170" y="281"/>
                  </a:lnTo>
                  <a:lnTo>
                    <a:pt x="170" y="266"/>
                  </a:lnTo>
                  <a:lnTo>
                    <a:pt x="169" y="251"/>
                  </a:lnTo>
                  <a:lnTo>
                    <a:pt x="168" y="237"/>
                  </a:lnTo>
                  <a:lnTo>
                    <a:pt x="166" y="222"/>
                  </a:lnTo>
                  <a:lnTo>
                    <a:pt x="163" y="207"/>
                  </a:lnTo>
                  <a:lnTo>
                    <a:pt x="160" y="193"/>
                  </a:lnTo>
                  <a:lnTo>
                    <a:pt x="156" y="178"/>
                  </a:lnTo>
                  <a:lnTo>
                    <a:pt x="151" y="164"/>
                  </a:lnTo>
                  <a:lnTo>
                    <a:pt x="146" y="149"/>
                  </a:lnTo>
                  <a:lnTo>
                    <a:pt x="139" y="134"/>
                  </a:lnTo>
                  <a:lnTo>
                    <a:pt x="132" y="120"/>
                  </a:lnTo>
                  <a:lnTo>
                    <a:pt x="125" y="105"/>
                  </a:lnTo>
                  <a:lnTo>
                    <a:pt x="117" y="92"/>
                  </a:lnTo>
                  <a:lnTo>
                    <a:pt x="108" y="78"/>
                  </a:lnTo>
                  <a:lnTo>
                    <a:pt x="99" y="65"/>
                  </a:lnTo>
                  <a:lnTo>
                    <a:pt x="89" y="51"/>
                  </a:lnTo>
                  <a:lnTo>
                    <a:pt x="78" y="38"/>
                  </a:lnTo>
                  <a:lnTo>
                    <a:pt x="67" y="25"/>
                  </a:lnTo>
                  <a:lnTo>
                    <a:pt x="56" y="13"/>
                  </a:lnTo>
                  <a:lnTo>
                    <a:pt x="43" y="0"/>
                  </a:lnTo>
                  <a:lnTo>
                    <a:pt x="0" y="46"/>
                  </a:lnTo>
                  <a:lnTo>
                    <a:pt x="11" y="56"/>
                  </a:lnTo>
                  <a:lnTo>
                    <a:pt x="21" y="68"/>
                  </a:lnTo>
                  <a:lnTo>
                    <a:pt x="30" y="78"/>
                  </a:lnTo>
                  <a:lnTo>
                    <a:pt x="39" y="89"/>
                  </a:lnTo>
                  <a:lnTo>
                    <a:pt x="48" y="101"/>
                  </a:lnTo>
                  <a:lnTo>
                    <a:pt x="56" y="113"/>
                  </a:lnTo>
                  <a:lnTo>
                    <a:pt x="63" y="124"/>
                  </a:lnTo>
                  <a:lnTo>
                    <a:pt x="70" y="136"/>
                  </a:lnTo>
                  <a:lnTo>
                    <a:pt x="76" y="148"/>
                  </a:lnTo>
                  <a:lnTo>
                    <a:pt x="82" y="161"/>
                  </a:lnTo>
                  <a:lnTo>
                    <a:pt x="87" y="172"/>
                  </a:lnTo>
                  <a:lnTo>
                    <a:pt x="91" y="184"/>
                  </a:lnTo>
                  <a:lnTo>
                    <a:pt x="96" y="196"/>
                  </a:lnTo>
                  <a:lnTo>
                    <a:pt x="99" y="208"/>
                  </a:lnTo>
                  <a:lnTo>
                    <a:pt x="102" y="221"/>
                  </a:lnTo>
                  <a:lnTo>
                    <a:pt x="104" y="232"/>
                  </a:lnTo>
                  <a:lnTo>
                    <a:pt x="106" y="244"/>
                  </a:lnTo>
                  <a:lnTo>
                    <a:pt x="107" y="255"/>
                  </a:lnTo>
                  <a:lnTo>
                    <a:pt x="107" y="268"/>
                  </a:lnTo>
                  <a:lnTo>
                    <a:pt x="107" y="279"/>
                  </a:lnTo>
                  <a:lnTo>
                    <a:pt x="107" y="290"/>
                  </a:lnTo>
                  <a:lnTo>
                    <a:pt x="106" y="300"/>
                  </a:lnTo>
                  <a:lnTo>
                    <a:pt x="104" y="312"/>
                  </a:lnTo>
                  <a:lnTo>
                    <a:pt x="102" y="322"/>
                  </a:lnTo>
                  <a:lnTo>
                    <a:pt x="99" y="332"/>
                  </a:lnTo>
                  <a:lnTo>
                    <a:pt x="95" y="341"/>
                  </a:lnTo>
                  <a:lnTo>
                    <a:pt x="91" y="350"/>
                  </a:lnTo>
                  <a:lnTo>
                    <a:pt x="86" y="360"/>
                  </a:lnTo>
                  <a:lnTo>
                    <a:pt x="81" y="369"/>
                  </a:lnTo>
                  <a:lnTo>
                    <a:pt x="76" y="377"/>
                  </a:lnTo>
                  <a:lnTo>
                    <a:pt x="70" y="385"/>
                  </a:lnTo>
                  <a:lnTo>
                    <a:pt x="63" y="393"/>
                  </a:lnTo>
                  <a:lnTo>
                    <a:pt x="63" y="393"/>
                  </a:lnTo>
                  <a:lnTo>
                    <a:pt x="109" y="43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4" name="Freeform 20"/>
            <p:cNvSpPr>
              <a:spLocks/>
            </p:cNvSpPr>
            <p:nvPr/>
          </p:nvSpPr>
          <p:spPr bwMode="auto">
            <a:xfrm>
              <a:off x="3241" y="3265"/>
              <a:ext cx="251" cy="266"/>
            </a:xfrm>
            <a:custGeom>
              <a:avLst/>
              <a:gdLst>
                <a:gd name="T0" fmla="*/ 0 w 1255"/>
                <a:gd name="T1" fmla="*/ 1283 h 1326"/>
                <a:gd name="T2" fmla="*/ 45 w 1255"/>
                <a:gd name="T3" fmla="*/ 1326 h 1326"/>
                <a:gd name="T4" fmla="*/ 1255 w 1255"/>
                <a:gd name="T5" fmla="*/ 43 h 1326"/>
                <a:gd name="T6" fmla="*/ 1209 w 1255"/>
                <a:gd name="T7" fmla="*/ 0 h 1326"/>
                <a:gd name="T8" fmla="*/ 0 w 1255"/>
                <a:gd name="T9" fmla="*/ 1283 h 1326"/>
                <a:gd name="T10" fmla="*/ 0 w 1255"/>
                <a:gd name="T11" fmla="*/ 128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326">
                  <a:moveTo>
                    <a:pt x="0" y="1283"/>
                  </a:moveTo>
                  <a:lnTo>
                    <a:pt x="45" y="1326"/>
                  </a:lnTo>
                  <a:lnTo>
                    <a:pt x="1255" y="43"/>
                  </a:lnTo>
                  <a:lnTo>
                    <a:pt x="1209" y="0"/>
                  </a:lnTo>
                  <a:lnTo>
                    <a:pt x="0" y="1283"/>
                  </a:lnTo>
                  <a:lnTo>
                    <a:pt x="0" y="128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auto">
            <a:xfrm>
              <a:off x="3162" y="3513"/>
              <a:ext cx="88" cy="32"/>
            </a:xfrm>
            <a:custGeom>
              <a:avLst/>
              <a:gdLst>
                <a:gd name="T0" fmla="*/ 0 w 437"/>
                <a:gd name="T1" fmla="*/ 46 h 157"/>
                <a:gd name="T2" fmla="*/ 25 w 437"/>
                <a:gd name="T3" fmla="*/ 69 h 157"/>
                <a:gd name="T4" fmla="*/ 53 w 437"/>
                <a:gd name="T5" fmla="*/ 89 h 157"/>
                <a:gd name="T6" fmla="*/ 80 w 437"/>
                <a:gd name="T7" fmla="*/ 107 h 157"/>
                <a:gd name="T8" fmla="*/ 110 w 437"/>
                <a:gd name="T9" fmla="*/ 122 h 157"/>
                <a:gd name="T10" fmla="*/ 138 w 437"/>
                <a:gd name="T11" fmla="*/ 135 h 157"/>
                <a:gd name="T12" fmla="*/ 169 w 437"/>
                <a:gd name="T13" fmla="*/ 144 h 157"/>
                <a:gd name="T14" fmla="*/ 198 w 437"/>
                <a:gd name="T15" fmla="*/ 151 h 157"/>
                <a:gd name="T16" fmla="*/ 228 w 437"/>
                <a:gd name="T17" fmla="*/ 156 h 157"/>
                <a:gd name="T18" fmla="*/ 258 w 437"/>
                <a:gd name="T19" fmla="*/ 157 h 157"/>
                <a:gd name="T20" fmla="*/ 286 w 437"/>
                <a:gd name="T21" fmla="*/ 156 h 157"/>
                <a:gd name="T22" fmla="*/ 315 w 437"/>
                <a:gd name="T23" fmla="*/ 152 h 157"/>
                <a:gd name="T24" fmla="*/ 342 w 437"/>
                <a:gd name="T25" fmla="*/ 145 h 157"/>
                <a:gd name="T26" fmla="*/ 369 w 437"/>
                <a:gd name="T27" fmla="*/ 136 h 157"/>
                <a:gd name="T28" fmla="*/ 393 w 437"/>
                <a:gd name="T29" fmla="*/ 123 h 157"/>
                <a:gd name="T30" fmla="*/ 417 w 437"/>
                <a:gd name="T31" fmla="*/ 105 h 157"/>
                <a:gd name="T32" fmla="*/ 437 w 437"/>
                <a:gd name="T33" fmla="*/ 86 h 157"/>
                <a:gd name="T34" fmla="*/ 385 w 437"/>
                <a:gd name="T35" fmla="*/ 50 h 157"/>
                <a:gd name="T36" fmla="*/ 369 w 437"/>
                <a:gd name="T37" fmla="*/ 64 h 157"/>
                <a:gd name="T38" fmla="*/ 351 w 437"/>
                <a:gd name="T39" fmla="*/ 74 h 157"/>
                <a:gd name="T40" fmla="*/ 333 w 437"/>
                <a:gd name="T41" fmla="*/ 82 h 157"/>
                <a:gd name="T42" fmla="*/ 313 w 437"/>
                <a:gd name="T43" fmla="*/ 88 h 157"/>
                <a:gd name="T44" fmla="*/ 292 w 437"/>
                <a:gd name="T45" fmla="*/ 93 h 157"/>
                <a:gd name="T46" fmla="*/ 270 w 437"/>
                <a:gd name="T47" fmla="*/ 95 h 157"/>
                <a:gd name="T48" fmla="*/ 246 w 437"/>
                <a:gd name="T49" fmla="*/ 94 h 157"/>
                <a:gd name="T50" fmla="*/ 222 w 437"/>
                <a:gd name="T51" fmla="*/ 92 h 157"/>
                <a:gd name="T52" fmla="*/ 197 w 437"/>
                <a:gd name="T53" fmla="*/ 87 h 157"/>
                <a:gd name="T54" fmla="*/ 173 w 437"/>
                <a:gd name="T55" fmla="*/ 80 h 157"/>
                <a:gd name="T56" fmla="*/ 148 w 437"/>
                <a:gd name="T57" fmla="*/ 71 h 157"/>
                <a:gd name="T58" fmla="*/ 124 w 437"/>
                <a:gd name="T59" fmla="*/ 59 h 157"/>
                <a:gd name="T60" fmla="*/ 99 w 437"/>
                <a:gd name="T61" fmla="*/ 45 h 157"/>
                <a:gd name="T62" fmla="*/ 76 w 437"/>
                <a:gd name="T63" fmla="*/ 29 h 157"/>
                <a:gd name="T64" fmla="*/ 54 w 437"/>
                <a:gd name="T65" fmla="*/ 11 h 157"/>
                <a:gd name="T66" fmla="*/ 42 w 437"/>
                <a:gd name="T6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7" h="157">
                  <a:moveTo>
                    <a:pt x="0" y="46"/>
                  </a:moveTo>
                  <a:lnTo>
                    <a:pt x="0" y="46"/>
                  </a:lnTo>
                  <a:lnTo>
                    <a:pt x="12" y="58"/>
                  </a:lnTo>
                  <a:lnTo>
                    <a:pt x="25" y="69"/>
                  </a:lnTo>
                  <a:lnTo>
                    <a:pt x="39" y="80"/>
                  </a:lnTo>
                  <a:lnTo>
                    <a:pt x="53" y="89"/>
                  </a:lnTo>
                  <a:lnTo>
                    <a:pt x="67" y="98"/>
                  </a:lnTo>
                  <a:lnTo>
                    <a:pt x="80" y="107"/>
                  </a:lnTo>
                  <a:lnTo>
                    <a:pt x="95" y="115"/>
                  </a:lnTo>
                  <a:lnTo>
                    <a:pt x="110" y="122"/>
                  </a:lnTo>
                  <a:lnTo>
                    <a:pt x="124" y="129"/>
                  </a:lnTo>
                  <a:lnTo>
                    <a:pt x="138" y="135"/>
                  </a:lnTo>
                  <a:lnTo>
                    <a:pt x="154" y="140"/>
                  </a:lnTo>
                  <a:lnTo>
                    <a:pt x="169" y="144"/>
                  </a:lnTo>
                  <a:lnTo>
                    <a:pt x="183" y="148"/>
                  </a:lnTo>
                  <a:lnTo>
                    <a:pt x="198" y="151"/>
                  </a:lnTo>
                  <a:lnTo>
                    <a:pt x="213" y="154"/>
                  </a:lnTo>
                  <a:lnTo>
                    <a:pt x="228" y="156"/>
                  </a:lnTo>
                  <a:lnTo>
                    <a:pt x="242" y="157"/>
                  </a:lnTo>
                  <a:lnTo>
                    <a:pt x="258" y="157"/>
                  </a:lnTo>
                  <a:lnTo>
                    <a:pt x="272" y="157"/>
                  </a:lnTo>
                  <a:lnTo>
                    <a:pt x="286" y="156"/>
                  </a:lnTo>
                  <a:lnTo>
                    <a:pt x="300" y="155"/>
                  </a:lnTo>
                  <a:lnTo>
                    <a:pt x="315" y="152"/>
                  </a:lnTo>
                  <a:lnTo>
                    <a:pt x="329" y="149"/>
                  </a:lnTo>
                  <a:lnTo>
                    <a:pt x="342" y="145"/>
                  </a:lnTo>
                  <a:lnTo>
                    <a:pt x="355" y="141"/>
                  </a:lnTo>
                  <a:lnTo>
                    <a:pt x="369" y="136"/>
                  </a:lnTo>
                  <a:lnTo>
                    <a:pt x="381" y="129"/>
                  </a:lnTo>
                  <a:lnTo>
                    <a:pt x="393" y="123"/>
                  </a:lnTo>
                  <a:lnTo>
                    <a:pt x="405" y="115"/>
                  </a:lnTo>
                  <a:lnTo>
                    <a:pt x="417" y="105"/>
                  </a:lnTo>
                  <a:lnTo>
                    <a:pt x="427" y="96"/>
                  </a:lnTo>
                  <a:lnTo>
                    <a:pt x="437" y="86"/>
                  </a:lnTo>
                  <a:lnTo>
                    <a:pt x="392" y="43"/>
                  </a:lnTo>
                  <a:lnTo>
                    <a:pt x="385" y="50"/>
                  </a:lnTo>
                  <a:lnTo>
                    <a:pt x="377" y="57"/>
                  </a:lnTo>
                  <a:lnTo>
                    <a:pt x="369" y="64"/>
                  </a:lnTo>
                  <a:lnTo>
                    <a:pt x="361" y="69"/>
                  </a:lnTo>
                  <a:lnTo>
                    <a:pt x="351" y="74"/>
                  </a:lnTo>
                  <a:lnTo>
                    <a:pt x="342" y="78"/>
                  </a:lnTo>
                  <a:lnTo>
                    <a:pt x="333" y="82"/>
                  </a:lnTo>
                  <a:lnTo>
                    <a:pt x="323" y="86"/>
                  </a:lnTo>
                  <a:lnTo>
                    <a:pt x="313" y="88"/>
                  </a:lnTo>
                  <a:lnTo>
                    <a:pt x="302" y="91"/>
                  </a:lnTo>
                  <a:lnTo>
                    <a:pt x="292" y="93"/>
                  </a:lnTo>
                  <a:lnTo>
                    <a:pt x="281" y="94"/>
                  </a:lnTo>
                  <a:lnTo>
                    <a:pt x="270" y="95"/>
                  </a:lnTo>
                  <a:lnTo>
                    <a:pt x="258" y="95"/>
                  </a:lnTo>
                  <a:lnTo>
                    <a:pt x="246" y="94"/>
                  </a:lnTo>
                  <a:lnTo>
                    <a:pt x="234" y="93"/>
                  </a:lnTo>
                  <a:lnTo>
                    <a:pt x="222" y="92"/>
                  </a:lnTo>
                  <a:lnTo>
                    <a:pt x="210" y="90"/>
                  </a:lnTo>
                  <a:lnTo>
                    <a:pt x="197" y="87"/>
                  </a:lnTo>
                  <a:lnTo>
                    <a:pt x="185" y="84"/>
                  </a:lnTo>
                  <a:lnTo>
                    <a:pt x="173" y="80"/>
                  </a:lnTo>
                  <a:lnTo>
                    <a:pt x="161" y="76"/>
                  </a:lnTo>
                  <a:lnTo>
                    <a:pt x="148" y="71"/>
                  </a:lnTo>
                  <a:lnTo>
                    <a:pt x="136" y="66"/>
                  </a:lnTo>
                  <a:lnTo>
                    <a:pt x="124" y="59"/>
                  </a:lnTo>
                  <a:lnTo>
                    <a:pt x="112" y="52"/>
                  </a:lnTo>
                  <a:lnTo>
                    <a:pt x="99" y="45"/>
                  </a:lnTo>
                  <a:lnTo>
                    <a:pt x="88" y="37"/>
                  </a:lnTo>
                  <a:lnTo>
                    <a:pt x="76" y="29"/>
                  </a:lnTo>
                  <a:lnTo>
                    <a:pt x="65" y="21"/>
                  </a:lnTo>
                  <a:lnTo>
                    <a:pt x="54" y="1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auto">
            <a:xfrm>
              <a:off x="2919" y="3284"/>
              <a:ext cx="252" cy="239"/>
            </a:xfrm>
            <a:custGeom>
              <a:avLst/>
              <a:gdLst>
                <a:gd name="T0" fmla="*/ 0 w 1260"/>
                <a:gd name="T1" fmla="*/ 46 h 1194"/>
                <a:gd name="T2" fmla="*/ 1218 w 1260"/>
                <a:gd name="T3" fmla="*/ 1194 h 1194"/>
                <a:gd name="T4" fmla="*/ 1260 w 1260"/>
                <a:gd name="T5" fmla="*/ 1148 h 1194"/>
                <a:gd name="T6" fmla="*/ 42 w 1260"/>
                <a:gd name="T7" fmla="*/ 0 h 1194"/>
                <a:gd name="T8" fmla="*/ 0 w 1260"/>
                <a:gd name="T9" fmla="*/ 46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0" h="1194">
                  <a:moveTo>
                    <a:pt x="0" y="46"/>
                  </a:moveTo>
                  <a:lnTo>
                    <a:pt x="1218" y="1194"/>
                  </a:lnTo>
                  <a:lnTo>
                    <a:pt x="1260" y="1148"/>
                  </a:lnTo>
                  <a:lnTo>
                    <a:pt x="42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auto">
            <a:xfrm>
              <a:off x="897" y="3373"/>
              <a:ext cx="559" cy="556"/>
            </a:xfrm>
            <a:custGeom>
              <a:avLst/>
              <a:gdLst>
                <a:gd name="T0" fmla="*/ 2798 w 2798"/>
                <a:gd name="T1" fmla="*/ 2496 h 2780"/>
                <a:gd name="T2" fmla="*/ 2792 w 2798"/>
                <a:gd name="T3" fmla="*/ 2540 h 2780"/>
                <a:gd name="T4" fmla="*/ 2780 w 2798"/>
                <a:gd name="T5" fmla="*/ 2583 h 2780"/>
                <a:gd name="T6" fmla="*/ 2763 w 2798"/>
                <a:gd name="T7" fmla="*/ 2623 h 2780"/>
                <a:gd name="T8" fmla="*/ 2739 w 2798"/>
                <a:gd name="T9" fmla="*/ 2660 h 2780"/>
                <a:gd name="T10" fmla="*/ 2711 w 2798"/>
                <a:gd name="T11" fmla="*/ 2693 h 2780"/>
                <a:gd name="T12" fmla="*/ 2678 w 2798"/>
                <a:gd name="T13" fmla="*/ 2720 h 2780"/>
                <a:gd name="T14" fmla="*/ 2641 w 2798"/>
                <a:gd name="T15" fmla="*/ 2744 h 2780"/>
                <a:gd name="T16" fmla="*/ 2601 w 2798"/>
                <a:gd name="T17" fmla="*/ 2762 h 2780"/>
                <a:gd name="T18" fmla="*/ 2560 w 2798"/>
                <a:gd name="T19" fmla="*/ 2774 h 2780"/>
                <a:gd name="T20" fmla="*/ 2515 w 2798"/>
                <a:gd name="T21" fmla="*/ 2779 h 2780"/>
                <a:gd name="T22" fmla="*/ 285 w 2798"/>
                <a:gd name="T23" fmla="*/ 2779 h 2780"/>
                <a:gd name="T24" fmla="*/ 240 w 2798"/>
                <a:gd name="T25" fmla="*/ 2774 h 2780"/>
                <a:gd name="T26" fmla="*/ 197 w 2798"/>
                <a:gd name="T27" fmla="*/ 2762 h 2780"/>
                <a:gd name="T28" fmla="*/ 157 w 2798"/>
                <a:gd name="T29" fmla="*/ 2744 h 2780"/>
                <a:gd name="T30" fmla="*/ 122 w 2798"/>
                <a:gd name="T31" fmla="*/ 2720 h 2780"/>
                <a:gd name="T32" fmla="*/ 89 w 2798"/>
                <a:gd name="T33" fmla="*/ 2693 h 2780"/>
                <a:gd name="T34" fmla="*/ 61 w 2798"/>
                <a:gd name="T35" fmla="*/ 2660 h 2780"/>
                <a:gd name="T36" fmla="*/ 37 w 2798"/>
                <a:gd name="T37" fmla="*/ 2623 h 2780"/>
                <a:gd name="T38" fmla="*/ 19 w 2798"/>
                <a:gd name="T39" fmla="*/ 2583 h 2780"/>
                <a:gd name="T40" fmla="*/ 7 w 2798"/>
                <a:gd name="T41" fmla="*/ 2540 h 2780"/>
                <a:gd name="T42" fmla="*/ 1 w 2798"/>
                <a:gd name="T43" fmla="*/ 2496 h 2780"/>
                <a:gd name="T44" fmla="*/ 902 w 2798"/>
                <a:gd name="T45" fmla="*/ 887 h 2780"/>
                <a:gd name="T46" fmla="*/ 1011 w 2798"/>
                <a:gd name="T47" fmla="*/ 859 h 2780"/>
                <a:gd name="T48" fmla="*/ 1095 w 2798"/>
                <a:gd name="T49" fmla="*/ 785 h 2780"/>
                <a:gd name="T50" fmla="*/ 1155 w 2798"/>
                <a:gd name="T51" fmla="*/ 676 h 2780"/>
                <a:gd name="T52" fmla="*/ 1196 w 2798"/>
                <a:gd name="T53" fmla="*/ 546 h 2780"/>
                <a:gd name="T54" fmla="*/ 1222 w 2798"/>
                <a:gd name="T55" fmla="*/ 406 h 2780"/>
                <a:gd name="T56" fmla="*/ 1238 w 2798"/>
                <a:gd name="T57" fmla="*/ 271 h 2780"/>
                <a:gd name="T58" fmla="*/ 1247 w 2798"/>
                <a:gd name="T59" fmla="*/ 117 h 2780"/>
                <a:gd name="T60" fmla="*/ 1252 w 2798"/>
                <a:gd name="T61" fmla="*/ 23 h 2780"/>
                <a:gd name="T62" fmla="*/ 1258 w 2798"/>
                <a:gd name="T63" fmla="*/ 8 h 2780"/>
                <a:gd name="T64" fmla="*/ 1271 w 2798"/>
                <a:gd name="T65" fmla="*/ 57 h 2780"/>
                <a:gd name="T66" fmla="*/ 1463 w 2798"/>
                <a:gd name="T67" fmla="*/ 49 h 2780"/>
                <a:gd name="T68" fmla="*/ 1474 w 2798"/>
                <a:gd name="T69" fmla="*/ 1 h 2780"/>
                <a:gd name="T70" fmla="*/ 1482 w 2798"/>
                <a:gd name="T71" fmla="*/ 16 h 2780"/>
                <a:gd name="T72" fmla="*/ 1493 w 2798"/>
                <a:gd name="T73" fmla="*/ 112 h 2780"/>
                <a:gd name="T74" fmla="*/ 1510 w 2798"/>
                <a:gd name="T75" fmla="*/ 266 h 2780"/>
                <a:gd name="T76" fmla="*/ 1530 w 2798"/>
                <a:gd name="T77" fmla="*/ 403 h 2780"/>
                <a:gd name="T78" fmla="*/ 1561 w 2798"/>
                <a:gd name="T79" fmla="*/ 544 h 2780"/>
                <a:gd name="T80" fmla="*/ 1604 w 2798"/>
                <a:gd name="T81" fmla="*/ 675 h 2780"/>
                <a:gd name="T82" fmla="*/ 1661 w 2798"/>
                <a:gd name="T83" fmla="*/ 784 h 2780"/>
                <a:gd name="T84" fmla="*/ 1736 w 2798"/>
                <a:gd name="T85" fmla="*/ 859 h 2780"/>
                <a:gd name="T86" fmla="*/ 1831 w 2798"/>
                <a:gd name="T87" fmla="*/ 887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98" h="2780">
                  <a:moveTo>
                    <a:pt x="2798" y="887"/>
                  </a:moveTo>
                  <a:lnTo>
                    <a:pt x="2798" y="2480"/>
                  </a:lnTo>
                  <a:lnTo>
                    <a:pt x="2798" y="2496"/>
                  </a:lnTo>
                  <a:lnTo>
                    <a:pt x="2797" y="2511"/>
                  </a:lnTo>
                  <a:lnTo>
                    <a:pt x="2795" y="2526"/>
                  </a:lnTo>
                  <a:lnTo>
                    <a:pt x="2792" y="2540"/>
                  </a:lnTo>
                  <a:lnTo>
                    <a:pt x="2789" y="2555"/>
                  </a:lnTo>
                  <a:lnTo>
                    <a:pt x="2785" y="2569"/>
                  </a:lnTo>
                  <a:lnTo>
                    <a:pt x="2780" y="2583"/>
                  </a:lnTo>
                  <a:lnTo>
                    <a:pt x="2775" y="2597"/>
                  </a:lnTo>
                  <a:lnTo>
                    <a:pt x="2769" y="2610"/>
                  </a:lnTo>
                  <a:lnTo>
                    <a:pt x="2763" y="2623"/>
                  </a:lnTo>
                  <a:lnTo>
                    <a:pt x="2755" y="2635"/>
                  </a:lnTo>
                  <a:lnTo>
                    <a:pt x="2747" y="2648"/>
                  </a:lnTo>
                  <a:lnTo>
                    <a:pt x="2739" y="2660"/>
                  </a:lnTo>
                  <a:lnTo>
                    <a:pt x="2730" y="2671"/>
                  </a:lnTo>
                  <a:lnTo>
                    <a:pt x="2721" y="2681"/>
                  </a:lnTo>
                  <a:lnTo>
                    <a:pt x="2711" y="2693"/>
                  </a:lnTo>
                  <a:lnTo>
                    <a:pt x="2700" y="2702"/>
                  </a:lnTo>
                  <a:lnTo>
                    <a:pt x="2689" y="2712"/>
                  </a:lnTo>
                  <a:lnTo>
                    <a:pt x="2678" y="2720"/>
                  </a:lnTo>
                  <a:lnTo>
                    <a:pt x="2666" y="2728"/>
                  </a:lnTo>
                  <a:lnTo>
                    <a:pt x="2654" y="2736"/>
                  </a:lnTo>
                  <a:lnTo>
                    <a:pt x="2641" y="2744"/>
                  </a:lnTo>
                  <a:lnTo>
                    <a:pt x="2629" y="2751"/>
                  </a:lnTo>
                  <a:lnTo>
                    <a:pt x="2616" y="2757"/>
                  </a:lnTo>
                  <a:lnTo>
                    <a:pt x="2601" y="2762"/>
                  </a:lnTo>
                  <a:lnTo>
                    <a:pt x="2588" y="2767"/>
                  </a:lnTo>
                  <a:lnTo>
                    <a:pt x="2574" y="2771"/>
                  </a:lnTo>
                  <a:lnTo>
                    <a:pt x="2560" y="2774"/>
                  </a:lnTo>
                  <a:lnTo>
                    <a:pt x="2544" y="2776"/>
                  </a:lnTo>
                  <a:lnTo>
                    <a:pt x="2529" y="2778"/>
                  </a:lnTo>
                  <a:lnTo>
                    <a:pt x="2515" y="2779"/>
                  </a:lnTo>
                  <a:lnTo>
                    <a:pt x="2499" y="2780"/>
                  </a:lnTo>
                  <a:lnTo>
                    <a:pt x="300" y="2780"/>
                  </a:lnTo>
                  <a:lnTo>
                    <a:pt x="285" y="2779"/>
                  </a:lnTo>
                  <a:lnTo>
                    <a:pt x="270" y="2778"/>
                  </a:lnTo>
                  <a:lnTo>
                    <a:pt x="255" y="2776"/>
                  </a:lnTo>
                  <a:lnTo>
                    <a:pt x="240" y="2774"/>
                  </a:lnTo>
                  <a:lnTo>
                    <a:pt x="226" y="2771"/>
                  </a:lnTo>
                  <a:lnTo>
                    <a:pt x="212" y="2767"/>
                  </a:lnTo>
                  <a:lnTo>
                    <a:pt x="197" y="2762"/>
                  </a:lnTo>
                  <a:lnTo>
                    <a:pt x="184" y="2757"/>
                  </a:lnTo>
                  <a:lnTo>
                    <a:pt x="171" y="2751"/>
                  </a:lnTo>
                  <a:lnTo>
                    <a:pt x="157" y="2744"/>
                  </a:lnTo>
                  <a:lnTo>
                    <a:pt x="145" y="2736"/>
                  </a:lnTo>
                  <a:lnTo>
                    <a:pt x="133" y="2728"/>
                  </a:lnTo>
                  <a:lnTo>
                    <a:pt x="122" y="2720"/>
                  </a:lnTo>
                  <a:lnTo>
                    <a:pt x="111" y="2712"/>
                  </a:lnTo>
                  <a:lnTo>
                    <a:pt x="99" y="2702"/>
                  </a:lnTo>
                  <a:lnTo>
                    <a:pt x="89" y="2693"/>
                  </a:lnTo>
                  <a:lnTo>
                    <a:pt x="79" y="2681"/>
                  </a:lnTo>
                  <a:lnTo>
                    <a:pt x="70" y="2671"/>
                  </a:lnTo>
                  <a:lnTo>
                    <a:pt x="61" y="2660"/>
                  </a:lnTo>
                  <a:lnTo>
                    <a:pt x="52" y="2648"/>
                  </a:lnTo>
                  <a:lnTo>
                    <a:pt x="44" y="2635"/>
                  </a:lnTo>
                  <a:lnTo>
                    <a:pt x="37" y="2623"/>
                  </a:lnTo>
                  <a:lnTo>
                    <a:pt x="30" y="2610"/>
                  </a:lnTo>
                  <a:lnTo>
                    <a:pt x="25" y="2597"/>
                  </a:lnTo>
                  <a:lnTo>
                    <a:pt x="19" y="2583"/>
                  </a:lnTo>
                  <a:lnTo>
                    <a:pt x="15" y="2569"/>
                  </a:lnTo>
                  <a:lnTo>
                    <a:pt x="11" y="2555"/>
                  </a:lnTo>
                  <a:lnTo>
                    <a:pt x="7" y="2540"/>
                  </a:lnTo>
                  <a:lnTo>
                    <a:pt x="4" y="2526"/>
                  </a:lnTo>
                  <a:lnTo>
                    <a:pt x="2" y="2511"/>
                  </a:lnTo>
                  <a:lnTo>
                    <a:pt x="1" y="2496"/>
                  </a:lnTo>
                  <a:lnTo>
                    <a:pt x="0" y="2480"/>
                  </a:lnTo>
                  <a:lnTo>
                    <a:pt x="0" y="887"/>
                  </a:lnTo>
                  <a:lnTo>
                    <a:pt x="902" y="887"/>
                  </a:lnTo>
                  <a:lnTo>
                    <a:pt x="942" y="884"/>
                  </a:lnTo>
                  <a:lnTo>
                    <a:pt x="979" y="875"/>
                  </a:lnTo>
                  <a:lnTo>
                    <a:pt x="1011" y="859"/>
                  </a:lnTo>
                  <a:lnTo>
                    <a:pt x="1042" y="839"/>
                  </a:lnTo>
                  <a:lnTo>
                    <a:pt x="1069" y="814"/>
                  </a:lnTo>
                  <a:lnTo>
                    <a:pt x="1095" y="785"/>
                  </a:lnTo>
                  <a:lnTo>
                    <a:pt x="1117" y="751"/>
                  </a:lnTo>
                  <a:lnTo>
                    <a:pt x="1137" y="716"/>
                  </a:lnTo>
                  <a:lnTo>
                    <a:pt x="1155" y="676"/>
                  </a:lnTo>
                  <a:lnTo>
                    <a:pt x="1170" y="634"/>
                  </a:lnTo>
                  <a:lnTo>
                    <a:pt x="1185" y="591"/>
                  </a:lnTo>
                  <a:lnTo>
                    <a:pt x="1196" y="546"/>
                  </a:lnTo>
                  <a:lnTo>
                    <a:pt x="1206" y="499"/>
                  </a:lnTo>
                  <a:lnTo>
                    <a:pt x="1215" y="453"/>
                  </a:lnTo>
                  <a:lnTo>
                    <a:pt x="1222" y="406"/>
                  </a:lnTo>
                  <a:lnTo>
                    <a:pt x="1228" y="360"/>
                  </a:lnTo>
                  <a:lnTo>
                    <a:pt x="1234" y="314"/>
                  </a:lnTo>
                  <a:lnTo>
                    <a:pt x="1238" y="271"/>
                  </a:lnTo>
                  <a:lnTo>
                    <a:pt x="1241" y="229"/>
                  </a:lnTo>
                  <a:lnTo>
                    <a:pt x="1244" y="189"/>
                  </a:lnTo>
                  <a:lnTo>
                    <a:pt x="1247" y="117"/>
                  </a:lnTo>
                  <a:lnTo>
                    <a:pt x="1249" y="61"/>
                  </a:lnTo>
                  <a:lnTo>
                    <a:pt x="1251" y="40"/>
                  </a:lnTo>
                  <a:lnTo>
                    <a:pt x="1252" y="23"/>
                  </a:lnTo>
                  <a:lnTo>
                    <a:pt x="1254" y="12"/>
                  </a:lnTo>
                  <a:lnTo>
                    <a:pt x="1256" y="7"/>
                  </a:lnTo>
                  <a:lnTo>
                    <a:pt x="1258" y="8"/>
                  </a:lnTo>
                  <a:lnTo>
                    <a:pt x="1261" y="17"/>
                  </a:lnTo>
                  <a:lnTo>
                    <a:pt x="1266" y="34"/>
                  </a:lnTo>
                  <a:lnTo>
                    <a:pt x="1271" y="57"/>
                  </a:lnTo>
                  <a:lnTo>
                    <a:pt x="1271" y="887"/>
                  </a:lnTo>
                  <a:lnTo>
                    <a:pt x="1478" y="887"/>
                  </a:lnTo>
                  <a:lnTo>
                    <a:pt x="1463" y="49"/>
                  </a:lnTo>
                  <a:lnTo>
                    <a:pt x="1467" y="26"/>
                  </a:lnTo>
                  <a:lnTo>
                    <a:pt x="1470" y="10"/>
                  </a:lnTo>
                  <a:lnTo>
                    <a:pt x="1474" y="1"/>
                  </a:lnTo>
                  <a:lnTo>
                    <a:pt x="1476" y="0"/>
                  </a:lnTo>
                  <a:lnTo>
                    <a:pt x="1479" y="5"/>
                  </a:lnTo>
                  <a:lnTo>
                    <a:pt x="1482" y="16"/>
                  </a:lnTo>
                  <a:lnTo>
                    <a:pt x="1485" y="33"/>
                  </a:lnTo>
                  <a:lnTo>
                    <a:pt x="1488" y="55"/>
                  </a:lnTo>
                  <a:lnTo>
                    <a:pt x="1493" y="112"/>
                  </a:lnTo>
                  <a:lnTo>
                    <a:pt x="1501" y="184"/>
                  </a:lnTo>
                  <a:lnTo>
                    <a:pt x="1505" y="225"/>
                  </a:lnTo>
                  <a:lnTo>
                    <a:pt x="1510" y="266"/>
                  </a:lnTo>
                  <a:lnTo>
                    <a:pt x="1516" y="311"/>
                  </a:lnTo>
                  <a:lnTo>
                    <a:pt x="1523" y="356"/>
                  </a:lnTo>
                  <a:lnTo>
                    <a:pt x="1530" y="403"/>
                  </a:lnTo>
                  <a:lnTo>
                    <a:pt x="1540" y="450"/>
                  </a:lnTo>
                  <a:lnTo>
                    <a:pt x="1550" y="497"/>
                  </a:lnTo>
                  <a:lnTo>
                    <a:pt x="1561" y="544"/>
                  </a:lnTo>
                  <a:lnTo>
                    <a:pt x="1574" y="589"/>
                  </a:lnTo>
                  <a:lnTo>
                    <a:pt x="1588" y="633"/>
                  </a:lnTo>
                  <a:lnTo>
                    <a:pt x="1604" y="675"/>
                  </a:lnTo>
                  <a:lnTo>
                    <a:pt x="1621" y="715"/>
                  </a:lnTo>
                  <a:lnTo>
                    <a:pt x="1641" y="751"/>
                  </a:lnTo>
                  <a:lnTo>
                    <a:pt x="1661" y="784"/>
                  </a:lnTo>
                  <a:lnTo>
                    <a:pt x="1684" y="814"/>
                  </a:lnTo>
                  <a:lnTo>
                    <a:pt x="1709" y="839"/>
                  </a:lnTo>
                  <a:lnTo>
                    <a:pt x="1736" y="859"/>
                  </a:lnTo>
                  <a:lnTo>
                    <a:pt x="1766" y="874"/>
                  </a:lnTo>
                  <a:lnTo>
                    <a:pt x="1798" y="884"/>
                  </a:lnTo>
                  <a:lnTo>
                    <a:pt x="1831" y="887"/>
                  </a:lnTo>
                  <a:lnTo>
                    <a:pt x="2798" y="887"/>
                  </a:lnTo>
                  <a:close/>
                </a:path>
              </a:pathLst>
            </a:custGeom>
            <a:solidFill>
              <a:srgbClr val="FFF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auto">
            <a:xfrm>
              <a:off x="897" y="3373"/>
              <a:ext cx="559" cy="556"/>
            </a:xfrm>
            <a:custGeom>
              <a:avLst/>
              <a:gdLst>
                <a:gd name="T0" fmla="*/ 2798 w 2798"/>
                <a:gd name="T1" fmla="*/ 2496 h 2780"/>
                <a:gd name="T2" fmla="*/ 2792 w 2798"/>
                <a:gd name="T3" fmla="*/ 2540 h 2780"/>
                <a:gd name="T4" fmla="*/ 2780 w 2798"/>
                <a:gd name="T5" fmla="*/ 2583 h 2780"/>
                <a:gd name="T6" fmla="*/ 2763 w 2798"/>
                <a:gd name="T7" fmla="*/ 2623 h 2780"/>
                <a:gd name="T8" fmla="*/ 2739 w 2798"/>
                <a:gd name="T9" fmla="*/ 2660 h 2780"/>
                <a:gd name="T10" fmla="*/ 2711 w 2798"/>
                <a:gd name="T11" fmla="*/ 2693 h 2780"/>
                <a:gd name="T12" fmla="*/ 2678 w 2798"/>
                <a:gd name="T13" fmla="*/ 2720 h 2780"/>
                <a:gd name="T14" fmla="*/ 2641 w 2798"/>
                <a:gd name="T15" fmla="*/ 2744 h 2780"/>
                <a:gd name="T16" fmla="*/ 2601 w 2798"/>
                <a:gd name="T17" fmla="*/ 2762 h 2780"/>
                <a:gd name="T18" fmla="*/ 2560 w 2798"/>
                <a:gd name="T19" fmla="*/ 2774 h 2780"/>
                <a:gd name="T20" fmla="*/ 2515 w 2798"/>
                <a:gd name="T21" fmla="*/ 2779 h 2780"/>
                <a:gd name="T22" fmla="*/ 285 w 2798"/>
                <a:gd name="T23" fmla="*/ 2779 h 2780"/>
                <a:gd name="T24" fmla="*/ 240 w 2798"/>
                <a:gd name="T25" fmla="*/ 2774 h 2780"/>
                <a:gd name="T26" fmla="*/ 197 w 2798"/>
                <a:gd name="T27" fmla="*/ 2762 h 2780"/>
                <a:gd name="T28" fmla="*/ 157 w 2798"/>
                <a:gd name="T29" fmla="*/ 2744 h 2780"/>
                <a:gd name="T30" fmla="*/ 122 w 2798"/>
                <a:gd name="T31" fmla="*/ 2720 h 2780"/>
                <a:gd name="T32" fmla="*/ 89 w 2798"/>
                <a:gd name="T33" fmla="*/ 2693 h 2780"/>
                <a:gd name="T34" fmla="*/ 61 w 2798"/>
                <a:gd name="T35" fmla="*/ 2660 h 2780"/>
                <a:gd name="T36" fmla="*/ 37 w 2798"/>
                <a:gd name="T37" fmla="*/ 2623 h 2780"/>
                <a:gd name="T38" fmla="*/ 19 w 2798"/>
                <a:gd name="T39" fmla="*/ 2583 h 2780"/>
                <a:gd name="T40" fmla="*/ 7 w 2798"/>
                <a:gd name="T41" fmla="*/ 2540 h 2780"/>
                <a:gd name="T42" fmla="*/ 1 w 2798"/>
                <a:gd name="T43" fmla="*/ 2496 h 2780"/>
                <a:gd name="T44" fmla="*/ 902 w 2798"/>
                <a:gd name="T45" fmla="*/ 887 h 2780"/>
                <a:gd name="T46" fmla="*/ 1011 w 2798"/>
                <a:gd name="T47" fmla="*/ 859 h 2780"/>
                <a:gd name="T48" fmla="*/ 1095 w 2798"/>
                <a:gd name="T49" fmla="*/ 785 h 2780"/>
                <a:gd name="T50" fmla="*/ 1155 w 2798"/>
                <a:gd name="T51" fmla="*/ 676 h 2780"/>
                <a:gd name="T52" fmla="*/ 1196 w 2798"/>
                <a:gd name="T53" fmla="*/ 546 h 2780"/>
                <a:gd name="T54" fmla="*/ 1222 w 2798"/>
                <a:gd name="T55" fmla="*/ 406 h 2780"/>
                <a:gd name="T56" fmla="*/ 1238 w 2798"/>
                <a:gd name="T57" fmla="*/ 271 h 2780"/>
                <a:gd name="T58" fmla="*/ 1247 w 2798"/>
                <a:gd name="T59" fmla="*/ 117 h 2780"/>
                <a:gd name="T60" fmla="*/ 1252 w 2798"/>
                <a:gd name="T61" fmla="*/ 23 h 2780"/>
                <a:gd name="T62" fmla="*/ 1258 w 2798"/>
                <a:gd name="T63" fmla="*/ 8 h 2780"/>
                <a:gd name="T64" fmla="*/ 1271 w 2798"/>
                <a:gd name="T65" fmla="*/ 57 h 2780"/>
                <a:gd name="T66" fmla="*/ 1463 w 2798"/>
                <a:gd name="T67" fmla="*/ 49 h 2780"/>
                <a:gd name="T68" fmla="*/ 1474 w 2798"/>
                <a:gd name="T69" fmla="*/ 1 h 2780"/>
                <a:gd name="T70" fmla="*/ 1482 w 2798"/>
                <a:gd name="T71" fmla="*/ 16 h 2780"/>
                <a:gd name="T72" fmla="*/ 1493 w 2798"/>
                <a:gd name="T73" fmla="*/ 112 h 2780"/>
                <a:gd name="T74" fmla="*/ 1510 w 2798"/>
                <a:gd name="T75" fmla="*/ 266 h 2780"/>
                <a:gd name="T76" fmla="*/ 1530 w 2798"/>
                <a:gd name="T77" fmla="*/ 403 h 2780"/>
                <a:gd name="T78" fmla="*/ 1561 w 2798"/>
                <a:gd name="T79" fmla="*/ 544 h 2780"/>
                <a:gd name="T80" fmla="*/ 1604 w 2798"/>
                <a:gd name="T81" fmla="*/ 675 h 2780"/>
                <a:gd name="T82" fmla="*/ 1661 w 2798"/>
                <a:gd name="T83" fmla="*/ 784 h 2780"/>
                <a:gd name="T84" fmla="*/ 1736 w 2798"/>
                <a:gd name="T85" fmla="*/ 859 h 2780"/>
                <a:gd name="T86" fmla="*/ 1831 w 2798"/>
                <a:gd name="T87" fmla="*/ 887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98" h="2780">
                  <a:moveTo>
                    <a:pt x="2798" y="887"/>
                  </a:moveTo>
                  <a:lnTo>
                    <a:pt x="2798" y="2480"/>
                  </a:lnTo>
                  <a:lnTo>
                    <a:pt x="2798" y="2496"/>
                  </a:lnTo>
                  <a:lnTo>
                    <a:pt x="2797" y="2511"/>
                  </a:lnTo>
                  <a:lnTo>
                    <a:pt x="2795" y="2526"/>
                  </a:lnTo>
                  <a:lnTo>
                    <a:pt x="2792" y="2540"/>
                  </a:lnTo>
                  <a:lnTo>
                    <a:pt x="2789" y="2555"/>
                  </a:lnTo>
                  <a:lnTo>
                    <a:pt x="2785" y="2569"/>
                  </a:lnTo>
                  <a:lnTo>
                    <a:pt x="2780" y="2583"/>
                  </a:lnTo>
                  <a:lnTo>
                    <a:pt x="2775" y="2597"/>
                  </a:lnTo>
                  <a:lnTo>
                    <a:pt x="2769" y="2610"/>
                  </a:lnTo>
                  <a:lnTo>
                    <a:pt x="2763" y="2623"/>
                  </a:lnTo>
                  <a:lnTo>
                    <a:pt x="2755" y="2635"/>
                  </a:lnTo>
                  <a:lnTo>
                    <a:pt x="2747" y="2648"/>
                  </a:lnTo>
                  <a:lnTo>
                    <a:pt x="2739" y="2660"/>
                  </a:lnTo>
                  <a:lnTo>
                    <a:pt x="2730" y="2671"/>
                  </a:lnTo>
                  <a:lnTo>
                    <a:pt x="2721" y="2681"/>
                  </a:lnTo>
                  <a:lnTo>
                    <a:pt x="2711" y="2693"/>
                  </a:lnTo>
                  <a:lnTo>
                    <a:pt x="2700" y="2702"/>
                  </a:lnTo>
                  <a:lnTo>
                    <a:pt x="2689" y="2712"/>
                  </a:lnTo>
                  <a:lnTo>
                    <a:pt x="2678" y="2720"/>
                  </a:lnTo>
                  <a:lnTo>
                    <a:pt x="2666" y="2728"/>
                  </a:lnTo>
                  <a:lnTo>
                    <a:pt x="2654" y="2736"/>
                  </a:lnTo>
                  <a:lnTo>
                    <a:pt x="2641" y="2744"/>
                  </a:lnTo>
                  <a:lnTo>
                    <a:pt x="2629" y="2751"/>
                  </a:lnTo>
                  <a:lnTo>
                    <a:pt x="2616" y="2757"/>
                  </a:lnTo>
                  <a:lnTo>
                    <a:pt x="2601" y="2762"/>
                  </a:lnTo>
                  <a:lnTo>
                    <a:pt x="2588" y="2767"/>
                  </a:lnTo>
                  <a:lnTo>
                    <a:pt x="2574" y="2771"/>
                  </a:lnTo>
                  <a:lnTo>
                    <a:pt x="2560" y="2774"/>
                  </a:lnTo>
                  <a:lnTo>
                    <a:pt x="2544" y="2776"/>
                  </a:lnTo>
                  <a:lnTo>
                    <a:pt x="2529" y="2778"/>
                  </a:lnTo>
                  <a:lnTo>
                    <a:pt x="2515" y="2779"/>
                  </a:lnTo>
                  <a:lnTo>
                    <a:pt x="2499" y="2780"/>
                  </a:lnTo>
                  <a:lnTo>
                    <a:pt x="300" y="2780"/>
                  </a:lnTo>
                  <a:lnTo>
                    <a:pt x="285" y="2779"/>
                  </a:lnTo>
                  <a:lnTo>
                    <a:pt x="270" y="2778"/>
                  </a:lnTo>
                  <a:lnTo>
                    <a:pt x="255" y="2776"/>
                  </a:lnTo>
                  <a:lnTo>
                    <a:pt x="240" y="2774"/>
                  </a:lnTo>
                  <a:lnTo>
                    <a:pt x="226" y="2771"/>
                  </a:lnTo>
                  <a:lnTo>
                    <a:pt x="212" y="2767"/>
                  </a:lnTo>
                  <a:lnTo>
                    <a:pt x="197" y="2762"/>
                  </a:lnTo>
                  <a:lnTo>
                    <a:pt x="184" y="2757"/>
                  </a:lnTo>
                  <a:lnTo>
                    <a:pt x="171" y="2751"/>
                  </a:lnTo>
                  <a:lnTo>
                    <a:pt x="157" y="2744"/>
                  </a:lnTo>
                  <a:lnTo>
                    <a:pt x="145" y="2736"/>
                  </a:lnTo>
                  <a:lnTo>
                    <a:pt x="133" y="2728"/>
                  </a:lnTo>
                  <a:lnTo>
                    <a:pt x="122" y="2720"/>
                  </a:lnTo>
                  <a:lnTo>
                    <a:pt x="111" y="2712"/>
                  </a:lnTo>
                  <a:lnTo>
                    <a:pt x="99" y="2702"/>
                  </a:lnTo>
                  <a:lnTo>
                    <a:pt x="89" y="2693"/>
                  </a:lnTo>
                  <a:lnTo>
                    <a:pt x="79" y="2681"/>
                  </a:lnTo>
                  <a:lnTo>
                    <a:pt x="70" y="2671"/>
                  </a:lnTo>
                  <a:lnTo>
                    <a:pt x="61" y="2660"/>
                  </a:lnTo>
                  <a:lnTo>
                    <a:pt x="52" y="2648"/>
                  </a:lnTo>
                  <a:lnTo>
                    <a:pt x="44" y="2635"/>
                  </a:lnTo>
                  <a:lnTo>
                    <a:pt x="37" y="2623"/>
                  </a:lnTo>
                  <a:lnTo>
                    <a:pt x="30" y="2610"/>
                  </a:lnTo>
                  <a:lnTo>
                    <a:pt x="25" y="2597"/>
                  </a:lnTo>
                  <a:lnTo>
                    <a:pt x="19" y="2583"/>
                  </a:lnTo>
                  <a:lnTo>
                    <a:pt x="15" y="2569"/>
                  </a:lnTo>
                  <a:lnTo>
                    <a:pt x="11" y="2555"/>
                  </a:lnTo>
                  <a:lnTo>
                    <a:pt x="7" y="2540"/>
                  </a:lnTo>
                  <a:lnTo>
                    <a:pt x="4" y="2526"/>
                  </a:lnTo>
                  <a:lnTo>
                    <a:pt x="2" y="2511"/>
                  </a:lnTo>
                  <a:lnTo>
                    <a:pt x="1" y="2496"/>
                  </a:lnTo>
                  <a:lnTo>
                    <a:pt x="0" y="2480"/>
                  </a:lnTo>
                  <a:lnTo>
                    <a:pt x="0" y="887"/>
                  </a:lnTo>
                  <a:lnTo>
                    <a:pt x="902" y="887"/>
                  </a:lnTo>
                  <a:lnTo>
                    <a:pt x="942" y="884"/>
                  </a:lnTo>
                  <a:lnTo>
                    <a:pt x="979" y="875"/>
                  </a:lnTo>
                  <a:lnTo>
                    <a:pt x="1011" y="859"/>
                  </a:lnTo>
                  <a:lnTo>
                    <a:pt x="1042" y="839"/>
                  </a:lnTo>
                  <a:lnTo>
                    <a:pt x="1069" y="814"/>
                  </a:lnTo>
                  <a:lnTo>
                    <a:pt x="1095" y="785"/>
                  </a:lnTo>
                  <a:lnTo>
                    <a:pt x="1117" y="751"/>
                  </a:lnTo>
                  <a:lnTo>
                    <a:pt x="1137" y="716"/>
                  </a:lnTo>
                  <a:lnTo>
                    <a:pt x="1155" y="676"/>
                  </a:lnTo>
                  <a:lnTo>
                    <a:pt x="1170" y="634"/>
                  </a:lnTo>
                  <a:lnTo>
                    <a:pt x="1185" y="591"/>
                  </a:lnTo>
                  <a:lnTo>
                    <a:pt x="1196" y="546"/>
                  </a:lnTo>
                  <a:lnTo>
                    <a:pt x="1206" y="499"/>
                  </a:lnTo>
                  <a:lnTo>
                    <a:pt x="1215" y="453"/>
                  </a:lnTo>
                  <a:lnTo>
                    <a:pt x="1222" y="406"/>
                  </a:lnTo>
                  <a:lnTo>
                    <a:pt x="1228" y="360"/>
                  </a:lnTo>
                  <a:lnTo>
                    <a:pt x="1234" y="314"/>
                  </a:lnTo>
                  <a:lnTo>
                    <a:pt x="1238" y="271"/>
                  </a:lnTo>
                  <a:lnTo>
                    <a:pt x="1241" y="229"/>
                  </a:lnTo>
                  <a:lnTo>
                    <a:pt x="1244" y="189"/>
                  </a:lnTo>
                  <a:lnTo>
                    <a:pt x="1247" y="117"/>
                  </a:lnTo>
                  <a:lnTo>
                    <a:pt x="1249" y="61"/>
                  </a:lnTo>
                  <a:lnTo>
                    <a:pt x="1251" y="40"/>
                  </a:lnTo>
                  <a:lnTo>
                    <a:pt x="1252" y="23"/>
                  </a:lnTo>
                  <a:lnTo>
                    <a:pt x="1254" y="12"/>
                  </a:lnTo>
                  <a:lnTo>
                    <a:pt x="1256" y="7"/>
                  </a:lnTo>
                  <a:lnTo>
                    <a:pt x="1258" y="8"/>
                  </a:lnTo>
                  <a:lnTo>
                    <a:pt x="1261" y="17"/>
                  </a:lnTo>
                  <a:lnTo>
                    <a:pt x="1266" y="34"/>
                  </a:lnTo>
                  <a:lnTo>
                    <a:pt x="1271" y="57"/>
                  </a:lnTo>
                  <a:lnTo>
                    <a:pt x="1271" y="887"/>
                  </a:lnTo>
                  <a:lnTo>
                    <a:pt x="1478" y="887"/>
                  </a:lnTo>
                  <a:lnTo>
                    <a:pt x="1463" y="49"/>
                  </a:lnTo>
                  <a:lnTo>
                    <a:pt x="1467" y="26"/>
                  </a:lnTo>
                  <a:lnTo>
                    <a:pt x="1470" y="10"/>
                  </a:lnTo>
                  <a:lnTo>
                    <a:pt x="1474" y="1"/>
                  </a:lnTo>
                  <a:lnTo>
                    <a:pt x="1476" y="0"/>
                  </a:lnTo>
                  <a:lnTo>
                    <a:pt x="1479" y="5"/>
                  </a:lnTo>
                  <a:lnTo>
                    <a:pt x="1482" y="16"/>
                  </a:lnTo>
                  <a:lnTo>
                    <a:pt x="1485" y="33"/>
                  </a:lnTo>
                  <a:lnTo>
                    <a:pt x="1488" y="55"/>
                  </a:lnTo>
                  <a:lnTo>
                    <a:pt x="1493" y="112"/>
                  </a:lnTo>
                  <a:lnTo>
                    <a:pt x="1501" y="184"/>
                  </a:lnTo>
                  <a:lnTo>
                    <a:pt x="1505" y="225"/>
                  </a:lnTo>
                  <a:lnTo>
                    <a:pt x="1510" y="266"/>
                  </a:lnTo>
                  <a:lnTo>
                    <a:pt x="1516" y="311"/>
                  </a:lnTo>
                  <a:lnTo>
                    <a:pt x="1523" y="356"/>
                  </a:lnTo>
                  <a:lnTo>
                    <a:pt x="1530" y="403"/>
                  </a:lnTo>
                  <a:lnTo>
                    <a:pt x="1540" y="450"/>
                  </a:lnTo>
                  <a:lnTo>
                    <a:pt x="1550" y="497"/>
                  </a:lnTo>
                  <a:lnTo>
                    <a:pt x="1561" y="544"/>
                  </a:lnTo>
                  <a:lnTo>
                    <a:pt x="1574" y="589"/>
                  </a:lnTo>
                  <a:lnTo>
                    <a:pt x="1588" y="633"/>
                  </a:lnTo>
                  <a:lnTo>
                    <a:pt x="1604" y="675"/>
                  </a:lnTo>
                  <a:lnTo>
                    <a:pt x="1621" y="715"/>
                  </a:lnTo>
                  <a:lnTo>
                    <a:pt x="1641" y="751"/>
                  </a:lnTo>
                  <a:lnTo>
                    <a:pt x="1661" y="784"/>
                  </a:lnTo>
                  <a:lnTo>
                    <a:pt x="1684" y="814"/>
                  </a:lnTo>
                  <a:lnTo>
                    <a:pt x="1709" y="839"/>
                  </a:lnTo>
                  <a:lnTo>
                    <a:pt x="1736" y="859"/>
                  </a:lnTo>
                  <a:lnTo>
                    <a:pt x="1766" y="874"/>
                  </a:lnTo>
                  <a:lnTo>
                    <a:pt x="1798" y="884"/>
                  </a:lnTo>
                  <a:lnTo>
                    <a:pt x="1831" y="887"/>
                  </a:lnTo>
                  <a:lnTo>
                    <a:pt x="2798" y="887"/>
                  </a:lnTo>
                  <a:close/>
                </a:path>
              </a:pathLst>
            </a:custGeom>
            <a:noFill/>
            <a:ln w="1588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auto">
            <a:xfrm>
              <a:off x="1450" y="3433"/>
              <a:ext cx="12" cy="418"/>
            </a:xfrm>
            <a:custGeom>
              <a:avLst/>
              <a:gdLst>
                <a:gd name="T0" fmla="*/ 0 w 63"/>
                <a:gd name="T1" fmla="*/ 2088 h 2088"/>
                <a:gd name="T2" fmla="*/ 63 w 63"/>
                <a:gd name="T3" fmla="*/ 2088 h 2088"/>
                <a:gd name="T4" fmla="*/ 63 w 63"/>
                <a:gd name="T5" fmla="*/ 0 h 2088"/>
                <a:gd name="T6" fmla="*/ 0 w 63"/>
                <a:gd name="T7" fmla="*/ 0 h 2088"/>
                <a:gd name="T8" fmla="*/ 0 w 63"/>
                <a:gd name="T9" fmla="*/ 2088 h 2088"/>
                <a:gd name="T10" fmla="*/ 0 w 63"/>
                <a:gd name="T11" fmla="*/ 2088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088">
                  <a:moveTo>
                    <a:pt x="0" y="2088"/>
                  </a:moveTo>
                  <a:lnTo>
                    <a:pt x="63" y="2088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2088"/>
                  </a:lnTo>
                  <a:lnTo>
                    <a:pt x="0" y="208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auto">
            <a:xfrm>
              <a:off x="1396" y="3851"/>
              <a:ext cx="66" cy="85"/>
            </a:xfrm>
            <a:custGeom>
              <a:avLst/>
              <a:gdLst>
                <a:gd name="T0" fmla="*/ 0 w 332"/>
                <a:gd name="T1" fmla="*/ 425 h 425"/>
                <a:gd name="T2" fmla="*/ 35 w 332"/>
                <a:gd name="T3" fmla="*/ 423 h 425"/>
                <a:gd name="T4" fmla="*/ 69 w 332"/>
                <a:gd name="T5" fmla="*/ 416 h 425"/>
                <a:gd name="T6" fmla="*/ 101 w 332"/>
                <a:gd name="T7" fmla="*/ 405 h 425"/>
                <a:gd name="T8" fmla="*/ 132 w 332"/>
                <a:gd name="T9" fmla="*/ 390 h 425"/>
                <a:gd name="T10" fmla="*/ 161 w 332"/>
                <a:gd name="T11" fmla="*/ 372 h 425"/>
                <a:gd name="T12" fmla="*/ 189 w 332"/>
                <a:gd name="T13" fmla="*/ 349 h 425"/>
                <a:gd name="T14" fmla="*/ 214 w 332"/>
                <a:gd name="T15" fmla="*/ 325 h 425"/>
                <a:gd name="T16" fmla="*/ 237 w 332"/>
                <a:gd name="T17" fmla="*/ 297 h 425"/>
                <a:gd name="T18" fmla="*/ 258 w 332"/>
                <a:gd name="T19" fmla="*/ 267 h 425"/>
                <a:gd name="T20" fmla="*/ 277 w 332"/>
                <a:gd name="T21" fmla="*/ 234 h 425"/>
                <a:gd name="T22" fmla="*/ 293 w 332"/>
                <a:gd name="T23" fmla="*/ 199 h 425"/>
                <a:gd name="T24" fmla="*/ 306 w 332"/>
                <a:gd name="T25" fmla="*/ 163 h 425"/>
                <a:gd name="T26" fmla="*/ 318 w 332"/>
                <a:gd name="T27" fmla="*/ 124 h 425"/>
                <a:gd name="T28" fmla="*/ 325 w 332"/>
                <a:gd name="T29" fmla="*/ 84 h 425"/>
                <a:gd name="T30" fmla="*/ 330 w 332"/>
                <a:gd name="T31" fmla="*/ 43 h 425"/>
                <a:gd name="T32" fmla="*/ 332 w 332"/>
                <a:gd name="T33" fmla="*/ 0 h 425"/>
                <a:gd name="T34" fmla="*/ 269 w 332"/>
                <a:gd name="T35" fmla="*/ 20 h 425"/>
                <a:gd name="T36" fmla="*/ 266 w 332"/>
                <a:gd name="T37" fmla="*/ 57 h 425"/>
                <a:gd name="T38" fmla="*/ 259 w 332"/>
                <a:gd name="T39" fmla="*/ 92 h 425"/>
                <a:gd name="T40" fmla="*/ 251 w 332"/>
                <a:gd name="T41" fmla="*/ 127 h 425"/>
                <a:gd name="T42" fmla="*/ 241 w 332"/>
                <a:gd name="T43" fmla="*/ 160 h 425"/>
                <a:gd name="T44" fmla="*/ 228 w 332"/>
                <a:gd name="T45" fmla="*/ 191 h 425"/>
                <a:gd name="T46" fmla="*/ 214 w 332"/>
                <a:gd name="T47" fmla="*/ 220 h 425"/>
                <a:gd name="T48" fmla="*/ 196 w 332"/>
                <a:gd name="T49" fmla="*/ 246 h 425"/>
                <a:gd name="T50" fmla="*/ 178 w 332"/>
                <a:gd name="T51" fmla="*/ 271 h 425"/>
                <a:gd name="T52" fmla="*/ 157 w 332"/>
                <a:gd name="T53" fmla="*/ 293 h 425"/>
                <a:gd name="T54" fmla="*/ 136 w 332"/>
                <a:gd name="T55" fmla="*/ 312 h 425"/>
                <a:gd name="T56" fmla="*/ 114 w 332"/>
                <a:gd name="T57" fmla="*/ 328 h 425"/>
                <a:gd name="T58" fmla="*/ 90 w 332"/>
                <a:gd name="T59" fmla="*/ 341 h 425"/>
                <a:gd name="T60" fmla="*/ 65 w 332"/>
                <a:gd name="T61" fmla="*/ 352 h 425"/>
                <a:gd name="T62" fmla="*/ 40 w 332"/>
                <a:gd name="T63" fmla="*/ 358 h 425"/>
                <a:gd name="T64" fmla="*/ 14 w 332"/>
                <a:gd name="T65" fmla="*/ 362 h 425"/>
                <a:gd name="T66" fmla="*/ 0 w 332"/>
                <a:gd name="T67" fmla="*/ 36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2" h="425">
                  <a:moveTo>
                    <a:pt x="0" y="425"/>
                  </a:moveTo>
                  <a:lnTo>
                    <a:pt x="0" y="425"/>
                  </a:lnTo>
                  <a:lnTo>
                    <a:pt x="18" y="424"/>
                  </a:lnTo>
                  <a:lnTo>
                    <a:pt x="35" y="423"/>
                  </a:lnTo>
                  <a:lnTo>
                    <a:pt x="52" y="420"/>
                  </a:lnTo>
                  <a:lnTo>
                    <a:pt x="69" y="416"/>
                  </a:lnTo>
                  <a:lnTo>
                    <a:pt x="85" y="411"/>
                  </a:lnTo>
                  <a:lnTo>
                    <a:pt x="101" y="405"/>
                  </a:lnTo>
                  <a:lnTo>
                    <a:pt x="117" y="397"/>
                  </a:lnTo>
                  <a:lnTo>
                    <a:pt x="132" y="390"/>
                  </a:lnTo>
                  <a:lnTo>
                    <a:pt x="147" y="381"/>
                  </a:lnTo>
                  <a:lnTo>
                    <a:pt x="161" y="372"/>
                  </a:lnTo>
                  <a:lnTo>
                    <a:pt x="175" y="361"/>
                  </a:lnTo>
                  <a:lnTo>
                    <a:pt x="189" y="349"/>
                  </a:lnTo>
                  <a:lnTo>
                    <a:pt x="201" y="337"/>
                  </a:lnTo>
                  <a:lnTo>
                    <a:pt x="214" y="325"/>
                  </a:lnTo>
                  <a:lnTo>
                    <a:pt x="226" y="312"/>
                  </a:lnTo>
                  <a:lnTo>
                    <a:pt x="237" y="297"/>
                  </a:lnTo>
                  <a:lnTo>
                    <a:pt x="248" y="282"/>
                  </a:lnTo>
                  <a:lnTo>
                    <a:pt x="258" y="267"/>
                  </a:lnTo>
                  <a:lnTo>
                    <a:pt x="268" y="250"/>
                  </a:lnTo>
                  <a:lnTo>
                    <a:pt x="277" y="234"/>
                  </a:lnTo>
                  <a:lnTo>
                    <a:pt x="285" y="217"/>
                  </a:lnTo>
                  <a:lnTo>
                    <a:pt x="293" y="199"/>
                  </a:lnTo>
                  <a:lnTo>
                    <a:pt x="300" y="181"/>
                  </a:lnTo>
                  <a:lnTo>
                    <a:pt x="306" y="163"/>
                  </a:lnTo>
                  <a:lnTo>
                    <a:pt x="312" y="143"/>
                  </a:lnTo>
                  <a:lnTo>
                    <a:pt x="318" y="124"/>
                  </a:lnTo>
                  <a:lnTo>
                    <a:pt x="322" y="105"/>
                  </a:lnTo>
                  <a:lnTo>
                    <a:pt x="325" y="84"/>
                  </a:lnTo>
                  <a:lnTo>
                    <a:pt x="328" y="64"/>
                  </a:lnTo>
                  <a:lnTo>
                    <a:pt x="330" y="43"/>
                  </a:lnTo>
                  <a:lnTo>
                    <a:pt x="331" y="22"/>
                  </a:lnTo>
                  <a:lnTo>
                    <a:pt x="332" y="0"/>
                  </a:lnTo>
                  <a:lnTo>
                    <a:pt x="269" y="0"/>
                  </a:lnTo>
                  <a:lnTo>
                    <a:pt x="269" y="20"/>
                  </a:lnTo>
                  <a:lnTo>
                    <a:pt x="268" y="38"/>
                  </a:lnTo>
                  <a:lnTo>
                    <a:pt x="266" y="57"/>
                  </a:lnTo>
                  <a:lnTo>
                    <a:pt x="263" y="75"/>
                  </a:lnTo>
                  <a:lnTo>
                    <a:pt x="259" y="92"/>
                  </a:lnTo>
                  <a:lnTo>
                    <a:pt x="256" y="110"/>
                  </a:lnTo>
                  <a:lnTo>
                    <a:pt x="251" y="127"/>
                  </a:lnTo>
                  <a:lnTo>
                    <a:pt x="247" y="143"/>
                  </a:lnTo>
                  <a:lnTo>
                    <a:pt x="241" y="160"/>
                  </a:lnTo>
                  <a:lnTo>
                    <a:pt x="235" y="175"/>
                  </a:lnTo>
                  <a:lnTo>
                    <a:pt x="228" y="191"/>
                  </a:lnTo>
                  <a:lnTo>
                    <a:pt x="221" y="206"/>
                  </a:lnTo>
                  <a:lnTo>
                    <a:pt x="214" y="220"/>
                  </a:lnTo>
                  <a:lnTo>
                    <a:pt x="205" y="233"/>
                  </a:lnTo>
                  <a:lnTo>
                    <a:pt x="196" y="246"/>
                  </a:lnTo>
                  <a:lnTo>
                    <a:pt x="187" y="259"/>
                  </a:lnTo>
                  <a:lnTo>
                    <a:pt x="178" y="271"/>
                  </a:lnTo>
                  <a:lnTo>
                    <a:pt x="168" y="282"/>
                  </a:lnTo>
                  <a:lnTo>
                    <a:pt x="157" y="293"/>
                  </a:lnTo>
                  <a:lnTo>
                    <a:pt x="147" y="303"/>
                  </a:lnTo>
                  <a:lnTo>
                    <a:pt x="136" y="312"/>
                  </a:lnTo>
                  <a:lnTo>
                    <a:pt x="125" y="320"/>
                  </a:lnTo>
                  <a:lnTo>
                    <a:pt x="114" y="328"/>
                  </a:lnTo>
                  <a:lnTo>
                    <a:pt x="101" y="335"/>
                  </a:lnTo>
                  <a:lnTo>
                    <a:pt x="90" y="341"/>
                  </a:lnTo>
                  <a:lnTo>
                    <a:pt x="78" y="346"/>
                  </a:lnTo>
                  <a:lnTo>
                    <a:pt x="65" y="352"/>
                  </a:lnTo>
                  <a:lnTo>
                    <a:pt x="52" y="356"/>
                  </a:lnTo>
                  <a:lnTo>
                    <a:pt x="40" y="358"/>
                  </a:lnTo>
                  <a:lnTo>
                    <a:pt x="27" y="361"/>
                  </a:lnTo>
                  <a:lnTo>
                    <a:pt x="14" y="362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42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auto">
            <a:xfrm>
              <a:off x="956" y="3923"/>
              <a:ext cx="440" cy="13"/>
            </a:xfrm>
            <a:custGeom>
              <a:avLst/>
              <a:gdLst>
                <a:gd name="T0" fmla="*/ 0 w 2198"/>
                <a:gd name="T1" fmla="*/ 0 h 63"/>
                <a:gd name="T2" fmla="*/ 0 w 2198"/>
                <a:gd name="T3" fmla="*/ 63 h 63"/>
                <a:gd name="T4" fmla="*/ 2198 w 2198"/>
                <a:gd name="T5" fmla="*/ 63 h 63"/>
                <a:gd name="T6" fmla="*/ 2198 w 2198"/>
                <a:gd name="T7" fmla="*/ 0 h 63"/>
                <a:gd name="T8" fmla="*/ 0 w 2198"/>
                <a:gd name="T9" fmla="*/ 0 h 63"/>
                <a:gd name="T10" fmla="*/ 0 w 2198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8" h="63">
                  <a:moveTo>
                    <a:pt x="0" y="0"/>
                  </a:moveTo>
                  <a:lnTo>
                    <a:pt x="0" y="63"/>
                  </a:lnTo>
                  <a:lnTo>
                    <a:pt x="2198" y="63"/>
                  </a:lnTo>
                  <a:lnTo>
                    <a:pt x="219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2" name="Freeform 28"/>
            <p:cNvSpPr>
              <a:spLocks/>
            </p:cNvSpPr>
            <p:nvPr/>
          </p:nvSpPr>
          <p:spPr bwMode="auto">
            <a:xfrm>
              <a:off x="890" y="3851"/>
              <a:ext cx="66" cy="85"/>
            </a:xfrm>
            <a:custGeom>
              <a:avLst/>
              <a:gdLst>
                <a:gd name="T0" fmla="*/ 0 w 331"/>
                <a:gd name="T1" fmla="*/ 0 h 425"/>
                <a:gd name="T2" fmla="*/ 2 w 331"/>
                <a:gd name="T3" fmla="*/ 43 h 425"/>
                <a:gd name="T4" fmla="*/ 7 w 331"/>
                <a:gd name="T5" fmla="*/ 84 h 425"/>
                <a:gd name="T6" fmla="*/ 14 w 331"/>
                <a:gd name="T7" fmla="*/ 124 h 425"/>
                <a:gd name="T8" fmla="*/ 25 w 331"/>
                <a:gd name="T9" fmla="*/ 163 h 425"/>
                <a:gd name="T10" fmla="*/ 38 w 331"/>
                <a:gd name="T11" fmla="*/ 199 h 425"/>
                <a:gd name="T12" fmla="*/ 55 w 331"/>
                <a:gd name="T13" fmla="*/ 234 h 425"/>
                <a:gd name="T14" fmla="*/ 73 w 331"/>
                <a:gd name="T15" fmla="*/ 267 h 425"/>
                <a:gd name="T16" fmla="*/ 95 w 331"/>
                <a:gd name="T17" fmla="*/ 297 h 425"/>
                <a:gd name="T18" fmla="*/ 118 w 331"/>
                <a:gd name="T19" fmla="*/ 325 h 425"/>
                <a:gd name="T20" fmla="*/ 143 w 331"/>
                <a:gd name="T21" fmla="*/ 349 h 425"/>
                <a:gd name="T22" fmla="*/ 170 w 331"/>
                <a:gd name="T23" fmla="*/ 372 h 425"/>
                <a:gd name="T24" fmla="*/ 200 w 331"/>
                <a:gd name="T25" fmla="*/ 390 h 425"/>
                <a:gd name="T26" fmla="*/ 230 w 331"/>
                <a:gd name="T27" fmla="*/ 405 h 425"/>
                <a:gd name="T28" fmla="*/ 263 w 331"/>
                <a:gd name="T29" fmla="*/ 416 h 425"/>
                <a:gd name="T30" fmla="*/ 297 w 331"/>
                <a:gd name="T31" fmla="*/ 423 h 425"/>
                <a:gd name="T32" fmla="*/ 331 w 331"/>
                <a:gd name="T33" fmla="*/ 425 h 425"/>
                <a:gd name="T34" fmla="*/ 318 w 331"/>
                <a:gd name="T35" fmla="*/ 362 h 425"/>
                <a:gd name="T36" fmla="*/ 291 w 331"/>
                <a:gd name="T37" fmla="*/ 358 h 425"/>
                <a:gd name="T38" fmla="*/ 266 w 331"/>
                <a:gd name="T39" fmla="*/ 352 h 425"/>
                <a:gd name="T40" fmla="*/ 241 w 331"/>
                <a:gd name="T41" fmla="*/ 341 h 425"/>
                <a:gd name="T42" fmla="*/ 218 w 331"/>
                <a:gd name="T43" fmla="*/ 328 h 425"/>
                <a:gd name="T44" fmla="*/ 196 w 331"/>
                <a:gd name="T45" fmla="*/ 312 h 425"/>
                <a:gd name="T46" fmla="*/ 174 w 331"/>
                <a:gd name="T47" fmla="*/ 293 h 425"/>
                <a:gd name="T48" fmla="*/ 154 w 331"/>
                <a:gd name="T49" fmla="*/ 271 h 425"/>
                <a:gd name="T50" fmla="*/ 135 w 331"/>
                <a:gd name="T51" fmla="*/ 246 h 425"/>
                <a:gd name="T52" fmla="*/ 118 w 331"/>
                <a:gd name="T53" fmla="*/ 220 h 425"/>
                <a:gd name="T54" fmla="*/ 104 w 331"/>
                <a:gd name="T55" fmla="*/ 191 h 425"/>
                <a:gd name="T56" fmla="*/ 91 w 331"/>
                <a:gd name="T57" fmla="*/ 160 h 425"/>
                <a:gd name="T58" fmla="*/ 80 w 331"/>
                <a:gd name="T59" fmla="*/ 127 h 425"/>
                <a:gd name="T60" fmla="*/ 72 w 331"/>
                <a:gd name="T61" fmla="*/ 92 h 425"/>
                <a:gd name="T62" fmla="*/ 66 w 331"/>
                <a:gd name="T63" fmla="*/ 57 h 425"/>
                <a:gd name="T64" fmla="*/ 63 w 331"/>
                <a:gd name="T65" fmla="*/ 20 h 425"/>
                <a:gd name="T66" fmla="*/ 63 w 331"/>
                <a:gd name="T6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1" h="425">
                  <a:moveTo>
                    <a:pt x="0" y="0"/>
                  </a:moveTo>
                  <a:lnTo>
                    <a:pt x="0" y="0"/>
                  </a:lnTo>
                  <a:lnTo>
                    <a:pt x="1" y="22"/>
                  </a:lnTo>
                  <a:lnTo>
                    <a:pt x="2" y="43"/>
                  </a:lnTo>
                  <a:lnTo>
                    <a:pt x="4" y="64"/>
                  </a:lnTo>
                  <a:lnTo>
                    <a:pt x="7" y="84"/>
                  </a:lnTo>
                  <a:lnTo>
                    <a:pt x="10" y="105"/>
                  </a:lnTo>
                  <a:lnTo>
                    <a:pt x="14" y="124"/>
                  </a:lnTo>
                  <a:lnTo>
                    <a:pt x="19" y="143"/>
                  </a:lnTo>
                  <a:lnTo>
                    <a:pt x="25" y="163"/>
                  </a:lnTo>
                  <a:lnTo>
                    <a:pt x="31" y="181"/>
                  </a:lnTo>
                  <a:lnTo>
                    <a:pt x="38" y="199"/>
                  </a:lnTo>
                  <a:lnTo>
                    <a:pt x="47" y="217"/>
                  </a:lnTo>
                  <a:lnTo>
                    <a:pt x="55" y="234"/>
                  </a:lnTo>
                  <a:lnTo>
                    <a:pt x="64" y="250"/>
                  </a:lnTo>
                  <a:lnTo>
                    <a:pt x="73" y="267"/>
                  </a:lnTo>
                  <a:lnTo>
                    <a:pt x="83" y="282"/>
                  </a:lnTo>
                  <a:lnTo>
                    <a:pt x="95" y="297"/>
                  </a:lnTo>
                  <a:lnTo>
                    <a:pt x="106" y="312"/>
                  </a:lnTo>
                  <a:lnTo>
                    <a:pt x="118" y="325"/>
                  </a:lnTo>
                  <a:lnTo>
                    <a:pt x="130" y="337"/>
                  </a:lnTo>
                  <a:lnTo>
                    <a:pt x="143" y="349"/>
                  </a:lnTo>
                  <a:lnTo>
                    <a:pt x="157" y="361"/>
                  </a:lnTo>
                  <a:lnTo>
                    <a:pt x="170" y="372"/>
                  </a:lnTo>
                  <a:lnTo>
                    <a:pt x="184" y="381"/>
                  </a:lnTo>
                  <a:lnTo>
                    <a:pt x="200" y="390"/>
                  </a:lnTo>
                  <a:lnTo>
                    <a:pt x="215" y="397"/>
                  </a:lnTo>
                  <a:lnTo>
                    <a:pt x="230" y="405"/>
                  </a:lnTo>
                  <a:lnTo>
                    <a:pt x="247" y="411"/>
                  </a:lnTo>
                  <a:lnTo>
                    <a:pt x="263" y="416"/>
                  </a:lnTo>
                  <a:lnTo>
                    <a:pt x="279" y="420"/>
                  </a:lnTo>
                  <a:lnTo>
                    <a:pt x="297" y="423"/>
                  </a:lnTo>
                  <a:lnTo>
                    <a:pt x="314" y="424"/>
                  </a:lnTo>
                  <a:lnTo>
                    <a:pt x="331" y="425"/>
                  </a:lnTo>
                  <a:lnTo>
                    <a:pt x="331" y="362"/>
                  </a:lnTo>
                  <a:lnTo>
                    <a:pt x="318" y="362"/>
                  </a:lnTo>
                  <a:lnTo>
                    <a:pt x="305" y="361"/>
                  </a:lnTo>
                  <a:lnTo>
                    <a:pt x="291" y="358"/>
                  </a:lnTo>
                  <a:lnTo>
                    <a:pt x="279" y="356"/>
                  </a:lnTo>
                  <a:lnTo>
                    <a:pt x="266" y="352"/>
                  </a:lnTo>
                  <a:lnTo>
                    <a:pt x="254" y="346"/>
                  </a:lnTo>
                  <a:lnTo>
                    <a:pt x="241" y="341"/>
                  </a:lnTo>
                  <a:lnTo>
                    <a:pt x="230" y="335"/>
                  </a:lnTo>
                  <a:lnTo>
                    <a:pt x="218" y="328"/>
                  </a:lnTo>
                  <a:lnTo>
                    <a:pt x="207" y="320"/>
                  </a:lnTo>
                  <a:lnTo>
                    <a:pt x="196" y="312"/>
                  </a:lnTo>
                  <a:lnTo>
                    <a:pt x="184" y="303"/>
                  </a:lnTo>
                  <a:lnTo>
                    <a:pt x="174" y="293"/>
                  </a:lnTo>
                  <a:lnTo>
                    <a:pt x="164" y="282"/>
                  </a:lnTo>
                  <a:lnTo>
                    <a:pt x="154" y="271"/>
                  </a:lnTo>
                  <a:lnTo>
                    <a:pt x="145" y="259"/>
                  </a:lnTo>
                  <a:lnTo>
                    <a:pt x="135" y="246"/>
                  </a:lnTo>
                  <a:lnTo>
                    <a:pt x="126" y="233"/>
                  </a:lnTo>
                  <a:lnTo>
                    <a:pt x="118" y="220"/>
                  </a:lnTo>
                  <a:lnTo>
                    <a:pt x="111" y="206"/>
                  </a:lnTo>
                  <a:lnTo>
                    <a:pt x="104" y="191"/>
                  </a:lnTo>
                  <a:lnTo>
                    <a:pt x="97" y="175"/>
                  </a:lnTo>
                  <a:lnTo>
                    <a:pt x="91" y="160"/>
                  </a:lnTo>
                  <a:lnTo>
                    <a:pt x="84" y="143"/>
                  </a:lnTo>
                  <a:lnTo>
                    <a:pt x="80" y="127"/>
                  </a:lnTo>
                  <a:lnTo>
                    <a:pt x="75" y="110"/>
                  </a:lnTo>
                  <a:lnTo>
                    <a:pt x="72" y="92"/>
                  </a:lnTo>
                  <a:lnTo>
                    <a:pt x="68" y="75"/>
                  </a:lnTo>
                  <a:lnTo>
                    <a:pt x="66" y="57"/>
                  </a:lnTo>
                  <a:lnTo>
                    <a:pt x="64" y="38"/>
                  </a:lnTo>
                  <a:lnTo>
                    <a:pt x="63" y="2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3" name="Rectangle 29"/>
            <p:cNvSpPr>
              <a:spLocks noChangeArrowheads="1"/>
            </p:cNvSpPr>
            <p:nvPr/>
          </p:nvSpPr>
          <p:spPr bwMode="auto">
            <a:xfrm>
              <a:off x="890" y="3433"/>
              <a:ext cx="13" cy="418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4" name="Rectangle 30"/>
            <p:cNvSpPr>
              <a:spLocks noChangeArrowheads="1"/>
            </p:cNvSpPr>
            <p:nvPr/>
          </p:nvSpPr>
          <p:spPr bwMode="auto">
            <a:xfrm>
              <a:off x="1151" y="3204"/>
              <a:ext cx="38" cy="509"/>
            </a:xfrm>
            <a:prstGeom prst="rect">
              <a:avLst/>
            </a:prstGeom>
            <a:solidFill>
              <a:srgbClr val="3BB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5" name="Rectangle 31"/>
            <p:cNvSpPr>
              <a:spLocks noChangeArrowheads="1"/>
            </p:cNvSpPr>
            <p:nvPr/>
          </p:nvSpPr>
          <p:spPr bwMode="auto">
            <a:xfrm>
              <a:off x="1151" y="3204"/>
              <a:ext cx="38" cy="509"/>
            </a:xfrm>
            <a:prstGeom prst="rect">
              <a:avLst/>
            </a:prstGeom>
            <a:noFill/>
            <a:ln w="4763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6" name="Rectangle 32"/>
            <p:cNvSpPr>
              <a:spLocks noChangeArrowheads="1"/>
            </p:cNvSpPr>
            <p:nvPr/>
          </p:nvSpPr>
          <p:spPr bwMode="auto">
            <a:xfrm>
              <a:off x="1167" y="3075"/>
              <a:ext cx="10" cy="14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7" name="Freeform 33"/>
            <p:cNvSpPr>
              <a:spLocks/>
            </p:cNvSpPr>
            <p:nvPr/>
          </p:nvSpPr>
          <p:spPr bwMode="auto">
            <a:xfrm>
              <a:off x="1142" y="3064"/>
              <a:ext cx="34" cy="45"/>
            </a:xfrm>
            <a:custGeom>
              <a:avLst/>
              <a:gdLst>
                <a:gd name="T0" fmla="*/ 171 w 171"/>
                <a:gd name="T1" fmla="*/ 0 h 225"/>
                <a:gd name="T2" fmla="*/ 129 w 171"/>
                <a:gd name="T3" fmla="*/ 0 h 225"/>
                <a:gd name="T4" fmla="*/ 0 w 171"/>
                <a:gd name="T5" fmla="*/ 199 h 225"/>
                <a:gd name="T6" fmla="*/ 42 w 171"/>
                <a:gd name="T7" fmla="*/ 225 h 225"/>
                <a:gd name="T8" fmla="*/ 171 w 171"/>
                <a:gd name="T9" fmla="*/ 27 h 225"/>
                <a:gd name="T10" fmla="*/ 129 w 171"/>
                <a:gd name="T11" fmla="*/ 27 h 225"/>
                <a:gd name="T12" fmla="*/ 171 w 171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25">
                  <a:moveTo>
                    <a:pt x="171" y="0"/>
                  </a:moveTo>
                  <a:lnTo>
                    <a:pt x="129" y="0"/>
                  </a:lnTo>
                  <a:lnTo>
                    <a:pt x="0" y="199"/>
                  </a:lnTo>
                  <a:lnTo>
                    <a:pt x="42" y="225"/>
                  </a:lnTo>
                  <a:lnTo>
                    <a:pt x="171" y="27"/>
                  </a:lnTo>
                  <a:lnTo>
                    <a:pt x="129" y="27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8" name="Freeform 34"/>
            <p:cNvSpPr>
              <a:spLocks/>
            </p:cNvSpPr>
            <p:nvPr/>
          </p:nvSpPr>
          <p:spPr bwMode="auto">
            <a:xfrm>
              <a:off x="1167" y="3057"/>
              <a:ext cx="9" cy="7"/>
            </a:xfrm>
            <a:custGeom>
              <a:avLst/>
              <a:gdLst>
                <a:gd name="T0" fmla="*/ 42 w 42"/>
                <a:gd name="T1" fmla="*/ 33 h 33"/>
                <a:gd name="T2" fmla="*/ 20 w 42"/>
                <a:gd name="T3" fmla="*/ 0 h 33"/>
                <a:gd name="T4" fmla="*/ 0 w 42"/>
                <a:gd name="T5" fmla="*/ 33 h 33"/>
                <a:gd name="T6" fmla="*/ 42 w 4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3">
                  <a:moveTo>
                    <a:pt x="42" y="33"/>
                  </a:moveTo>
                  <a:lnTo>
                    <a:pt x="20" y="0"/>
                  </a:lnTo>
                  <a:lnTo>
                    <a:pt x="0" y="33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59" name="Freeform 35"/>
            <p:cNvSpPr>
              <a:spLocks/>
            </p:cNvSpPr>
            <p:nvPr/>
          </p:nvSpPr>
          <p:spPr bwMode="auto">
            <a:xfrm>
              <a:off x="1167" y="3064"/>
              <a:ext cx="34" cy="45"/>
            </a:xfrm>
            <a:custGeom>
              <a:avLst/>
              <a:gdLst>
                <a:gd name="T0" fmla="*/ 150 w 170"/>
                <a:gd name="T1" fmla="*/ 212 h 225"/>
                <a:gd name="T2" fmla="*/ 170 w 170"/>
                <a:gd name="T3" fmla="*/ 199 h 225"/>
                <a:gd name="T4" fmla="*/ 42 w 170"/>
                <a:gd name="T5" fmla="*/ 0 h 225"/>
                <a:gd name="T6" fmla="*/ 0 w 170"/>
                <a:gd name="T7" fmla="*/ 27 h 225"/>
                <a:gd name="T8" fmla="*/ 128 w 170"/>
                <a:gd name="T9" fmla="*/ 225 h 225"/>
                <a:gd name="T10" fmla="*/ 150 w 170"/>
                <a:gd name="T11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225">
                  <a:moveTo>
                    <a:pt x="150" y="212"/>
                  </a:moveTo>
                  <a:lnTo>
                    <a:pt x="170" y="199"/>
                  </a:lnTo>
                  <a:lnTo>
                    <a:pt x="42" y="0"/>
                  </a:lnTo>
                  <a:lnTo>
                    <a:pt x="0" y="27"/>
                  </a:lnTo>
                  <a:lnTo>
                    <a:pt x="128" y="225"/>
                  </a:lnTo>
                  <a:lnTo>
                    <a:pt x="150" y="21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7860" name="Rectangle 36"/>
            <p:cNvSpPr>
              <a:spLocks noChangeArrowheads="1"/>
            </p:cNvSpPr>
            <p:nvPr/>
          </p:nvSpPr>
          <p:spPr bwMode="auto">
            <a:xfrm>
              <a:off x="951" y="3782"/>
              <a:ext cx="309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colloid</a:t>
              </a:r>
              <a:endParaRPr lang="cs-CZ" sz="1400"/>
            </a:p>
          </p:txBody>
        </p:sp>
        <p:sp>
          <p:nvSpPr>
            <p:cNvPr id="77861" name="Rectangle 37"/>
            <p:cNvSpPr>
              <a:spLocks noChangeArrowheads="1"/>
            </p:cNvSpPr>
            <p:nvPr/>
          </p:nvSpPr>
          <p:spPr bwMode="auto">
            <a:xfrm>
              <a:off x="717" y="3196"/>
              <a:ext cx="44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substrate</a:t>
              </a:r>
              <a:endParaRPr lang="cs-CZ" sz="1400"/>
            </a:p>
          </p:txBody>
        </p:sp>
        <p:sp>
          <p:nvSpPr>
            <p:cNvPr id="77862" name="Rectangle 38"/>
            <p:cNvSpPr>
              <a:spLocks noChangeArrowheads="1"/>
            </p:cNvSpPr>
            <p:nvPr/>
          </p:nvSpPr>
          <p:spPr bwMode="auto">
            <a:xfrm>
              <a:off x="1263" y="3084"/>
              <a:ext cx="218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slow</a:t>
              </a:r>
              <a:endParaRPr lang="cs-CZ" sz="1400"/>
            </a:p>
          </p:txBody>
        </p:sp>
        <p:sp>
          <p:nvSpPr>
            <p:cNvPr id="77863" name="Rectangle 39"/>
            <p:cNvSpPr>
              <a:spLocks noChangeArrowheads="1"/>
            </p:cNvSpPr>
            <p:nvPr/>
          </p:nvSpPr>
          <p:spPr bwMode="auto">
            <a:xfrm>
              <a:off x="1258" y="3197"/>
              <a:ext cx="358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pull-out</a:t>
              </a:r>
              <a:endParaRPr lang="cs-CZ" sz="1400"/>
            </a:p>
          </p:txBody>
        </p:sp>
        <p:sp>
          <p:nvSpPr>
            <p:cNvPr id="77864" name="Rectangle 40"/>
            <p:cNvSpPr>
              <a:spLocks noChangeArrowheads="1"/>
            </p:cNvSpPr>
            <p:nvPr/>
          </p:nvSpPr>
          <p:spPr bwMode="auto">
            <a:xfrm>
              <a:off x="3059" y="3273"/>
              <a:ext cx="309" cy="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colloid</a:t>
              </a:r>
              <a:endParaRPr lang="cs-CZ" sz="1400"/>
            </a:p>
          </p:txBody>
        </p:sp>
        <p:sp>
          <p:nvSpPr>
            <p:cNvPr id="77865" name="Rectangle 41"/>
            <p:cNvSpPr>
              <a:spLocks noChangeArrowheads="1"/>
            </p:cNvSpPr>
            <p:nvPr/>
          </p:nvSpPr>
          <p:spPr bwMode="auto">
            <a:xfrm>
              <a:off x="1981" y="3419"/>
              <a:ext cx="843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300" i="1">
                  <a:solidFill>
                    <a:srgbClr val="1F1A17"/>
                  </a:solidFill>
                </a:rPr>
                <a:t>rotating substrate</a:t>
              </a:r>
              <a:endParaRPr lang="cs-CZ" sz="1400"/>
            </a:p>
          </p:txBody>
        </p:sp>
      </p:grpSp>
      <p:pic>
        <p:nvPicPr>
          <p:cNvPr id="77866" name="Picture 42" descr="C:\Jan\Figures\Science\Sipow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836613"/>
            <a:ext cx="1865313" cy="18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7867" name="Group 43"/>
          <p:cNvGrpSpPr>
            <a:grpSpLocks/>
          </p:cNvGrpSpPr>
          <p:nvPr/>
        </p:nvGrpSpPr>
        <p:grpSpPr bwMode="auto">
          <a:xfrm>
            <a:off x="457200" y="912813"/>
            <a:ext cx="3019425" cy="990600"/>
            <a:chOff x="240" y="1296"/>
            <a:chExt cx="1902" cy="624"/>
          </a:xfrm>
        </p:grpSpPr>
        <p:sp>
          <p:nvSpPr>
            <p:cNvPr id="77868" name="AutoShape 44"/>
            <p:cNvSpPr>
              <a:spLocks noChangeArrowheads="1"/>
            </p:cNvSpPr>
            <p:nvPr/>
          </p:nvSpPr>
          <p:spPr bwMode="auto">
            <a:xfrm>
              <a:off x="912" y="1488"/>
              <a:ext cx="1200" cy="432"/>
            </a:xfrm>
            <a:prstGeom prst="leftArrow">
              <a:avLst>
                <a:gd name="adj1" fmla="val 50000"/>
                <a:gd name="adj2" fmla="val 69444"/>
              </a:avLst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  <p:sp>
          <p:nvSpPr>
            <p:cNvPr id="77869" name="Text Box 45"/>
            <p:cNvSpPr txBox="1">
              <a:spLocks noChangeArrowheads="1"/>
            </p:cNvSpPr>
            <p:nvPr/>
          </p:nvSpPr>
          <p:spPr bwMode="auto">
            <a:xfrm>
              <a:off x="240" y="1296"/>
              <a:ext cx="190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Smíchání s org. rozpouštědly</a:t>
              </a:r>
              <a:endParaRPr lang="cs-CZ" sz="1400"/>
            </a:p>
          </p:txBody>
        </p:sp>
      </p:grpSp>
      <p:grpSp>
        <p:nvGrpSpPr>
          <p:cNvPr id="77870" name="Group 46"/>
          <p:cNvGrpSpPr>
            <a:grpSpLocks/>
          </p:cNvGrpSpPr>
          <p:nvPr/>
        </p:nvGrpSpPr>
        <p:grpSpPr bwMode="auto">
          <a:xfrm>
            <a:off x="5562600" y="1217613"/>
            <a:ext cx="2849563" cy="990600"/>
            <a:chOff x="3504" y="1296"/>
            <a:chExt cx="1795" cy="624"/>
          </a:xfrm>
        </p:grpSpPr>
        <p:sp>
          <p:nvSpPr>
            <p:cNvPr id="77871" name="AutoShape 47"/>
            <p:cNvSpPr>
              <a:spLocks noChangeArrowheads="1"/>
            </p:cNvSpPr>
            <p:nvPr/>
          </p:nvSpPr>
          <p:spPr bwMode="auto">
            <a:xfrm>
              <a:off x="3504" y="1488"/>
              <a:ext cx="1152" cy="432"/>
            </a:xfrm>
            <a:prstGeom prst="rightArrow">
              <a:avLst>
                <a:gd name="adj1" fmla="val 50000"/>
                <a:gd name="adj2" fmla="val 66667"/>
              </a:avLst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  <p:sp>
          <p:nvSpPr>
            <p:cNvPr id="77872" name="Text Box 48"/>
            <p:cNvSpPr txBox="1">
              <a:spLocks noChangeArrowheads="1"/>
            </p:cNvSpPr>
            <p:nvPr/>
          </p:nvSpPr>
          <p:spPr bwMode="auto">
            <a:xfrm>
              <a:off x="3616" y="1296"/>
              <a:ext cx="168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Smíchání s gelující látkou</a:t>
              </a:r>
              <a:endParaRPr lang="cs-CZ" sz="1400"/>
            </a:p>
          </p:txBody>
        </p:sp>
      </p:grpSp>
      <p:grpSp>
        <p:nvGrpSpPr>
          <p:cNvPr id="77873" name="Group 49"/>
          <p:cNvGrpSpPr>
            <a:grpSpLocks/>
          </p:cNvGrpSpPr>
          <p:nvPr/>
        </p:nvGrpSpPr>
        <p:grpSpPr bwMode="auto">
          <a:xfrm>
            <a:off x="457200" y="2055813"/>
            <a:ext cx="1874838" cy="2209800"/>
            <a:chOff x="288" y="1296"/>
            <a:chExt cx="1181" cy="1392"/>
          </a:xfrm>
        </p:grpSpPr>
        <p:pic>
          <p:nvPicPr>
            <p:cNvPr id="77874" name="Picture 50" descr="C:\Jan\Figures\Science\SiColloid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96"/>
              <a:ext cx="1181" cy="1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875" name="Text Box 51"/>
            <p:cNvSpPr txBox="1">
              <a:spLocks noChangeArrowheads="1"/>
            </p:cNvSpPr>
            <p:nvPr/>
          </p:nvSpPr>
          <p:spPr bwMode="auto">
            <a:xfrm>
              <a:off x="336" y="2476"/>
              <a:ext cx="1119" cy="21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Koloidní roztoky</a:t>
              </a:r>
              <a:endParaRPr lang="cs-CZ" sz="1400"/>
            </a:p>
          </p:txBody>
        </p:sp>
      </p:grpSp>
      <p:grpSp>
        <p:nvGrpSpPr>
          <p:cNvPr id="77876" name="Group 52"/>
          <p:cNvGrpSpPr>
            <a:grpSpLocks/>
          </p:cNvGrpSpPr>
          <p:nvPr/>
        </p:nvGrpSpPr>
        <p:grpSpPr bwMode="auto">
          <a:xfrm>
            <a:off x="2819400" y="2665413"/>
            <a:ext cx="3048000" cy="1738312"/>
            <a:chOff x="1776" y="1680"/>
            <a:chExt cx="1920" cy="1095"/>
          </a:xfrm>
        </p:grpSpPr>
        <p:sp>
          <p:nvSpPr>
            <p:cNvPr id="77877" name="Text Box 53"/>
            <p:cNvSpPr txBox="1">
              <a:spLocks noChangeArrowheads="1"/>
            </p:cNvSpPr>
            <p:nvPr/>
          </p:nvSpPr>
          <p:spPr bwMode="auto">
            <a:xfrm>
              <a:off x="1920" y="2544"/>
              <a:ext cx="17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"/>
                </a:spcBef>
              </a:pPr>
              <a:r>
                <a:rPr lang="en-GB" b="1"/>
                <a:t>Rozptýlení na podložky</a:t>
              </a:r>
              <a:endParaRPr lang="en-GB"/>
            </a:p>
          </p:txBody>
        </p:sp>
        <p:sp>
          <p:nvSpPr>
            <p:cNvPr id="77878" name="AutoShape 54"/>
            <p:cNvSpPr>
              <a:spLocks noChangeArrowheads="1"/>
            </p:cNvSpPr>
            <p:nvPr/>
          </p:nvSpPr>
          <p:spPr bwMode="auto">
            <a:xfrm>
              <a:off x="3504" y="1680"/>
              <a:ext cx="192" cy="960"/>
            </a:xfrm>
            <a:prstGeom prst="downArrow">
              <a:avLst>
                <a:gd name="adj1" fmla="val 50000"/>
                <a:gd name="adj2" fmla="val 12500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  <p:sp>
          <p:nvSpPr>
            <p:cNvPr id="77879" name="AutoShape 55"/>
            <p:cNvSpPr>
              <a:spLocks noChangeArrowheads="1"/>
            </p:cNvSpPr>
            <p:nvPr/>
          </p:nvSpPr>
          <p:spPr bwMode="auto">
            <a:xfrm>
              <a:off x="1776" y="1728"/>
              <a:ext cx="240" cy="912"/>
            </a:xfrm>
            <a:prstGeom prst="downArrow">
              <a:avLst>
                <a:gd name="adj1" fmla="val 50000"/>
                <a:gd name="adj2" fmla="val 9500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</p:grpSp>
      <p:grpSp>
        <p:nvGrpSpPr>
          <p:cNvPr id="77880" name="Group 56"/>
          <p:cNvGrpSpPr>
            <a:grpSpLocks/>
          </p:cNvGrpSpPr>
          <p:nvPr/>
        </p:nvGrpSpPr>
        <p:grpSpPr bwMode="auto">
          <a:xfrm>
            <a:off x="5448300" y="4508500"/>
            <a:ext cx="3670300" cy="2347913"/>
            <a:chOff x="3432" y="2841"/>
            <a:chExt cx="2312" cy="1479"/>
          </a:xfrm>
        </p:grpSpPr>
        <p:grpSp>
          <p:nvGrpSpPr>
            <p:cNvPr id="77881" name="Group 57"/>
            <p:cNvGrpSpPr>
              <a:grpSpLocks/>
            </p:cNvGrpSpPr>
            <p:nvPr/>
          </p:nvGrpSpPr>
          <p:grpSpPr bwMode="auto">
            <a:xfrm>
              <a:off x="3432" y="2841"/>
              <a:ext cx="2044" cy="1479"/>
              <a:chOff x="3596" y="2841"/>
              <a:chExt cx="2044" cy="1479"/>
            </a:xfrm>
          </p:grpSpPr>
          <p:sp>
            <p:nvSpPr>
              <p:cNvPr id="77882" name="Text Box 58"/>
              <p:cNvSpPr txBox="1">
                <a:spLocks noChangeArrowheads="1"/>
              </p:cNvSpPr>
              <p:nvPr/>
            </p:nvSpPr>
            <p:spPr bwMode="auto">
              <a:xfrm>
                <a:off x="3596" y="2841"/>
                <a:ext cx="204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cs-CZ" sz="1600" b="1"/>
                  <a:t>Případný vznik vyšších struktur</a:t>
                </a:r>
                <a:endParaRPr lang="cs-CZ" sz="1400"/>
              </a:p>
            </p:txBody>
          </p:sp>
          <p:graphicFrame>
            <p:nvGraphicFramePr>
              <p:cNvPr id="77883" name="Object 59"/>
              <p:cNvGraphicFramePr>
                <a:graphicFrameLocks noChangeAspect="1"/>
              </p:cNvGraphicFramePr>
              <p:nvPr/>
            </p:nvGraphicFramePr>
            <p:xfrm>
              <a:off x="3984" y="3072"/>
              <a:ext cx="1229" cy="1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7895" name="CorelDRAW" r:id="rId5" imgW="4099763" imgH="4162817" progId="CorelDRAW.Graphic.9">
                      <p:embed/>
                    </p:oleObj>
                  </mc:Choice>
                  <mc:Fallback>
                    <p:oleObj name="CorelDRAW" r:id="rId5" imgW="4099763" imgH="4162817" progId="CorelDRAW.Graphic.9">
                      <p:embed/>
                      <p:pic>
                        <p:nvPicPr>
                          <p:cNvPr id="0" name="Object 5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84" y="3072"/>
                            <a:ext cx="1229" cy="12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gradFill rotWithShape="0">
                                  <a:gsLst>
                                    <a:gs pos="0">
                                      <a:srgbClr val="CCFFCC">
                                        <a:gamma/>
                                        <a:tint val="34510"/>
                                        <a:invGamma/>
                                      </a:srgbClr>
                                    </a:gs>
                                    <a:gs pos="100000">
                                      <a:srgbClr val="CCFFCC"/>
                                    </a:gs>
                                  </a:gsLst>
                                  <a:lin ang="5400000" scaled="1"/>
                                </a:gra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7884" name="Text Box 60"/>
            <p:cNvSpPr txBox="1">
              <a:spLocks noChangeArrowheads="1"/>
            </p:cNvSpPr>
            <p:nvPr/>
          </p:nvSpPr>
          <p:spPr bwMode="auto">
            <a:xfrm>
              <a:off x="5011" y="3460"/>
              <a:ext cx="73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400"/>
                <a:t>125x125 </a:t>
              </a:r>
              <a:r>
                <a:rPr lang="cs-CZ" sz="1400">
                  <a:latin typeface="Symbol" pitchFamily="18" charset="2"/>
                </a:rPr>
                <a:t>m</a:t>
              </a:r>
              <a:r>
                <a:rPr lang="cs-CZ" sz="1400"/>
                <a:t>m</a:t>
              </a:r>
            </a:p>
          </p:txBody>
        </p:sp>
      </p:grpSp>
      <p:grpSp>
        <p:nvGrpSpPr>
          <p:cNvPr id="77885" name="Group 61"/>
          <p:cNvGrpSpPr>
            <a:grpSpLocks/>
          </p:cNvGrpSpPr>
          <p:nvPr/>
        </p:nvGrpSpPr>
        <p:grpSpPr bwMode="auto">
          <a:xfrm>
            <a:off x="6629400" y="2284413"/>
            <a:ext cx="2174875" cy="2052637"/>
            <a:chOff x="4176" y="1440"/>
            <a:chExt cx="1370" cy="1293"/>
          </a:xfrm>
        </p:grpSpPr>
        <p:pic>
          <p:nvPicPr>
            <p:cNvPr id="77886" name="Picture 62" descr="C:\Jan\ExpData\Stock_Dec2002\s121318_RGBsm.tif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1440"/>
              <a:ext cx="1026" cy="1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887" name="Text Box 63"/>
            <p:cNvSpPr txBox="1">
              <a:spLocks noChangeArrowheads="1"/>
            </p:cNvSpPr>
            <p:nvPr/>
          </p:nvSpPr>
          <p:spPr bwMode="auto">
            <a:xfrm>
              <a:off x="4176" y="2352"/>
              <a:ext cx="1370" cy="381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10000"/>
                </a:spcBef>
              </a:pPr>
              <a:r>
                <a:rPr lang="cs-CZ" sz="1600" b="1" i="1"/>
                <a:t>Zrnka P-Si v tuhé </a:t>
              </a:r>
            </a:p>
            <a:p>
              <a:pPr algn="ctr">
                <a:spcBef>
                  <a:spcPct val="10000"/>
                </a:spcBef>
              </a:pPr>
              <a:r>
                <a:rPr lang="cs-CZ" sz="1600" b="1" i="1"/>
                <a:t>porézní matrici SiO</a:t>
              </a:r>
              <a:r>
                <a:rPr lang="cs-CZ" sz="1600" b="1" i="1" baseline="-25000"/>
                <a:t>2</a:t>
              </a:r>
              <a:r>
                <a:rPr lang="cs-CZ" sz="1600" b="1" i="1"/>
                <a:t> </a:t>
              </a:r>
              <a:endParaRPr lang="cs-CZ" sz="14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Výroba křemíkových „nanosloupečků“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grpSp>
        <p:nvGrpSpPr>
          <p:cNvPr id="78852" name="Group 4"/>
          <p:cNvGrpSpPr>
            <a:grpSpLocks/>
          </p:cNvGrpSpPr>
          <p:nvPr/>
        </p:nvGrpSpPr>
        <p:grpSpPr bwMode="auto">
          <a:xfrm>
            <a:off x="381000" y="1066800"/>
            <a:ext cx="8299450" cy="2698750"/>
            <a:chOff x="240" y="576"/>
            <a:chExt cx="5228" cy="1700"/>
          </a:xfrm>
        </p:grpSpPr>
        <p:sp>
          <p:nvSpPr>
            <p:cNvPr id="78853" name="Rectangle 5"/>
            <p:cNvSpPr>
              <a:spLocks noChangeArrowheads="1"/>
            </p:cNvSpPr>
            <p:nvPr/>
          </p:nvSpPr>
          <p:spPr bwMode="auto">
            <a:xfrm>
              <a:off x="1290" y="1566"/>
              <a:ext cx="706" cy="407"/>
            </a:xfrm>
            <a:prstGeom prst="rect">
              <a:avLst/>
            </a:pr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4" name="Rectangle 6"/>
            <p:cNvSpPr>
              <a:spLocks noChangeArrowheads="1"/>
            </p:cNvSpPr>
            <p:nvPr/>
          </p:nvSpPr>
          <p:spPr bwMode="auto">
            <a:xfrm>
              <a:off x="1290" y="1566"/>
              <a:ext cx="706" cy="40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5" name="Rectangle 7"/>
            <p:cNvSpPr>
              <a:spLocks noChangeArrowheads="1"/>
            </p:cNvSpPr>
            <p:nvPr/>
          </p:nvSpPr>
          <p:spPr bwMode="auto">
            <a:xfrm>
              <a:off x="1290" y="1473"/>
              <a:ext cx="706" cy="94"/>
            </a:xfrm>
            <a:prstGeom prst="rect">
              <a:avLst/>
            </a:prstGeom>
            <a:solidFill>
              <a:srgbClr val="75C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6" name="Rectangle 8"/>
            <p:cNvSpPr>
              <a:spLocks noChangeArrowheads="1"/>
            </p:cNvSpPr>
            <p:nvPr/>
          </p:nvSpPr>
          <p:spPr bwMode="auto">
            <a:xfrm>
              <a:off x="1290" y="1473"/>
              <a:ext cx="706" cy="94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7" name="Rectangle 9"/>
            <p:cNvSpPr>
              <a:spLocks noChangeArrowheads="1"/>
            </p:cNvSpPr>
            <p:nvPr/>
          </p:nvSpPr>
          <p:spPr bwMode="auto">
            <a:xfrm>
              <a:off x="1290" y="1326"/>
              <a:ext cx="706" cy="153"/>
            </a:xfrm>
            <a:prstGeom prst="rect">
              <a:avLst/>
            </a:prstGeom>
            <a:solidFill>
              <a:srgbClr val="797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8" name="Rectangle 10"/>
            <p:cNvSpPr>
              <a:spLocks noChangeArrowheads="1"/>
            </p:cNvSpPr>
            <p:nvPr/>
          </p:nvSpPr>
          <p:spPr bwMode="auto">
            <a:xfrm>
              <a:off x="1290" y="1326"/>
              <a:ext cx="706" cy="153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59" name="Rectangle 11"/>
            <p:cNvSpPr>
              <a:spLocks noChangeArrowheads="1"/>
            </p:cNvSpPr>
            <p:nvPr/>
          </p:nvSpPr>
          <p:spPr bwMode="auto">
            <a:xfrm>
              <a:off x="2428" y="1566"/>
              <a:ext cx="706" cy="407"/>
            </a:xfrm>
            <a:prstGeom prst="rect">
              <a:avLst/>
            </a:pr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0" name="Rectangle 12"/>
            <p:cNvSpPr>
              <a:spLocks noChangeArrowheads="1"/>
            </p:cNvSpPr>
            <p:nvPr/>
          </p:nvSpPr>
          <p:spPr bwMode="auto">
            <a:xfrm>
              <a:off x="2428" y="1566"/>
              <a:ext cx="706" cy="40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1" name="Rectangle 13"/>
            <p:cNvSpPr>
              <a:spLocks noChangeArrowheads="1"/>
            </p:cNvSpPr>
            <p:nvPr/>
          </p:nvSpPr>
          <p:spPr bwMode="auto">
            <a:xfrm>
              <a:off x="2428" y="1480"/>
              <a:ext cx="706" cy="87"/>
            </a:xfrm>
            <a:prstGeom prst="rect">
              <a:avLst/>
            </a:prstGeom>
            <a:solidFill>
              <a:srgbClr val="75C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2" name="Rectangle 14"/>
            <p:cNvSpPr>
              <a:spLocks noChangeArrowheads="1"/>
            </p:cNvSpPr>
            <p:nvPr/>
          </p:nvSpPr>
          <p:spPr bwMode="auto">
            <a:xfrm>
              <a:off x="2428" y="1480"/>
              <a:ext cx="706" cy="8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3" name="Rectangle 15"/>
            <p:cNvSpPr>
              <a:spLocks noChangeArrowheads="1"/>
            </p:cNvSpPr>
            <p:nvPr/>
          </p:nvSpPr>
          <p:spPr bwMode="auto">
            <a:xfrm>
              <a:off x="2682" y="1326"/>
              <a:ext cx="198" cy="153"/>
            </a:xfrm>
            <a:prstGeom prst="rect">
              <a:avLst/>
            </a:prstGeom>
            <a:solidFill>
              <a:srgbClr val="797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4" name="Rectangle 16"/>
            <p:cNvSpPr>
              <a:spLocks noChangeArrowheads="1"/>
            </p:cNvSpPr>
            <p:nvPr/>
          </p:nvSpPr>
          <p:spPr bwMode="auto">
            <a:xfrm>
              <a:off x="2682" y="1326"/>
              <a:ext cx="198" cy="153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5" name="Rectangle 17"/>
            <p:cNvSpPr>
              <a:spLocks noChangeArrowheads="1"/>
            </p:cNvSpPr>
            <p:nvPr/>
          </p:nvSpPr>
          <p:spPr bwMode="auto">
            <a:xfrm>
              <a:off x="3562" y="1566"/>
              <a:ext cx="706" cy="407"/>
            </a:xfrm>
            <a:prstGeom prst="rect">
              <a:avLst/>
            </a:pr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6" name="Rectangle 18"/>
            <p:cNvSpPr>
              <a:spLocks noChangeArrowheads="1"/>
            </p:cNvSpPr>
            <p:nvPr/>
          </p:nvSpPr>
          <p:spPr bwMode="auto">
            <a:xfrm>
              <a:off x="3562" y="1566"/>
              <a:ext cx="706" cy="40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7" name="Rectangle 19"/>
            <p:cNvSpPr>
              <a:spLocks noChangeArrowheads="1"/>
            </p:cNvSpPr>
            <p:nvPr/>
          </p:nvSpPr>
          <p:spPr bwMode="auto">
            <a:xfrm>
              <a:off x="3816" y="1480"/>
              <a:ext cx="198" cy="87"/>
            </a:xfrm>
            <a:prstGeom prst="rect">
              <a:avLst/>
            </a:prstGeom>
            <a:solidFill>
              <a:srgbClr val="75C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8" name="Rectangle 20"/>
            <p:cNvSpPr>
              <a:spLocks noChangeArrowheads="1"/>
            </p:cNvSpPr>
            <p:nvPr/>
          </p:nvSpPr>
          <p:spPr bwMode="auto">
            <a:xfrm>
              <a:off x="3816" y="1480"/>
              <a:ext cx="198" cy="8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69" name="Rectangle 21"/>
            <p:cNvSpPr>
              <a:spLocks noChangeArrowheads="1"/>
            </p:cNvSpPr>
            <p:nvPr/>
          </p:nvSpPr>
          <p:spPr bwMode="auto">
            <a:xfrm>
              <a:off x="3816" y="1326"/>
              <a:ext cx="198" cy="153"/>
            </a:xfrm>
            <a:prstGeom prst="rect">
              <a:avLst/>
            </a:prstGeom>
            <a:solidFill>
              <a:srgbClr val="797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0" name="Rectangle 22"/>
            <p:cNvSpPr>
              <a:spLocks noChangeArrowheads="1"/>
            </p:cNvSpPr>
            <p:nvPr/>
          </p:nvSpPr>
          <p:spPr bwMode="auto">
            <a:xfrm>
              <a:off x="3816" y="1326"/>
              <a:ext cx="198" cy="153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1" name="Freeform 23"/>
            <p:cNvSpPr>
              <a:spLocks/>
            </p:cNvSpPr>
            <p:nvPr/>
          </p:nvSpPr>
          <p:spPr bwMode="auto">
            <a:xfrm>
              <a:off x="4639" y="1566"/>
              <a:ext cx="706" cy="407"/>
            </a:xfrm>
            <a:custGeom>
              <a:avLst/>
              <a:gdLst>
                <a:gd name="T0" fmla="*/ 1017 w 2822"/>
                <a:gd name="T1" fmla="*/ 862 h 1624"/>
                <a:gd name="T2" fmla="*/ 1017 w 2822"/>
                <a:gd name="T3" fmla="*/ 0 h 1624"/>
                <a:gd name="T4" fmla="*/ 1806 w 2822"/>
                <a:gd name="T5" fmla="*/ 0 h 1624"/>
                <a:gd name="T6" fmla="*/ 1813 w 2822"/>
                <a:gd name="T7" fmla="*/ 867 h 1624"/>
                <a:gd name="T8" fmla="*/ 2822 w 2822"/>
                <a:gd name="T9" fmla="*/ 870 h 1624"/>
                <a:gd name="T10" fmla="*/ 2822 w 2822"/>
                <a:gd name="T11" fmla="*/ 1624 h 1624"/>
                <a:gd name="T12" fmla="*/ 0 w 2822"/>
                <a:gd name="T13" fmla="*/ 1624 h 1624"/>
                <a:gd name="T14" fmla="*/ 0 w 2822"/>
                <a:gd name="T15" fmla="*/ 863 h 1624"/>
                <a:gd name="T16" fmla="*/ 1017 w 2822"/>
                <a:gd name="T17" fmla="*/ 862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2" h="1624">
                  <a:moveTo>
                    <a:pt x="1017" y="862"/>
                  </a:moveTo>
                  <a:lnTo>
                    <a:pt x="1017" y="0"/>
                  </a:lnTo>
                  <a:lnTo>
                    <a:pt x="1806" y="0"/>
                  </a:lnTo>
                  <a:lnTo>
                    <a:pt x="1813" y="867"/>
                  </a:lnTo>
                  <a:lnTo>
                    <a:pt x="2822" y="870"/>
                  </a:lnTo>
                  <a:lnTo>
                    <a:pt x="2822" y="1624"/>
                  </a:lnTo>
                  <a:lnTo>
                    <a:pt x="0" y="1624"/>
                  </a:lnTo>
                  <a:lnTo>
                    <a:pt x="0" y="863"/>
                  </a:lnTo>
                  <a:lnTo>
                    <a:pt x="1017" y="862"/>
                  </a:lnTo>
                  <a:close/>
                </a:path>
              </a:pathLst>
            </a:cu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2" name="Freeform 24"/>
            <p:cNvSpPr>
              <a:spLocks/>
            </p:cNvSpPr>
            <p:nvPr/>
          </p:nvSpPr>
          <p:spPr bwMode="auto">
            <a:xfrm>
              <a:off x="4639" y="1566"/>
              <a:ext cx="706" cy="407"/>
            </a:xfrm>
            <a:custGeom>
              <a:avLst/>
              <a:gdLst>
                <a:gd name="T0" fmla="*/ 1017 w 2822"/>
                <a:gd name="T1" fmla="*/ 862 h 1624"/>
                <a:gd name="T2" fmla="*/ 1017 w 2822"/>
                <a:gd name="T3" fmla="*/ 0 h 1624"/>
                <a:gd name="T4" fmla="*/ 1806 w 2822"/>
                <a:gd name="T5" fmla="*/ 0 h 1624"/>
                <a:gd name="T6" fmla="*/ 1813 w 2822"/>
                <a:gd name="T7" fmla="*/ 867 h 1624"/>
                <a:gd name="T8" fmla="*/ 2822 w 2822"/>
                <a:gd name="T9" fmla="*/ 870 h 1624"/>
                <a:gd name="T10" fmla="*/ 2822 w 2822"/>
                <a:gd name="T11" fmla="*/ 1624 h 1624"/>
                <a:gd name="T12" fmla="*/ 0 w 2822"/>
                <a:gd name="T13" fmla="*/ 1624 h 1624"/>
                <a:gd name="T14" fmla="*/ 0 w 2822"/>
                <a:gd name="T15" fmla="*/ 863 h 1624"/>
                <a:gd name="T16" fmla="*/ 1017 w 2822"/>
                <a:gd name="T17" fmla="*/ 862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2" h="1624">
                  <a:moveTo>
                    <a:pt x="1017" y="862"/>
                  </a:moveTo>
                  <a:lnTo>
                    <a:pt x="1017" y="0"/>
                  </a:lnTo>
                  <a:lnTo>
                    <a:pt x="1806" y="0"/>
                  </a:lnTo>
                  <a:lnTo>
                    <a:pt x="1813" y="867"/>
                  </a:lnTo>
                  <a:lnTo>
                    <a:pt x="2822" y="870"/>
                  </a:lnTo>
                  <a:lnTo>
                    <a:pt x="2822" y="1624"/>
                  </a:lnTo>
                  <a:lnTo>
                    <a:pt x="0" y="1624"/>
                  </a:lnTo>
                  <a:lnTo>
                    <a:pt x="0" y="863"/>
                  </a:lnTo>
                  <a:lnTo>
                    <a:pt x="1017" y="862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3" name="Rectangle 25"/>
            <p:cNvSpPr>
              <a:spLocks noChangeArrowheads="1"/>
            </p:cNvSpPr>
            <p:nvPr/>
          </p:nvSpPr>
          <p:spPr bwMode="auto">
            <a:xfrm>
              <a:off x="4893" y="1480"/>
              <a:ext cx="198" cy="87"/>
            </a:xfrm>
            <a:prstGeom prst="rect">
              <a:avLst/>
            </a:prstGeom>
            <a:solidFill>
              <a:srgbClr val="75C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4" name="Rectangle 26"/>
            <p:cNvSpPr>
              <a:spLocks noChangeArrowheads="1"/>
            </p:cNvSpPr>
            <p:nvPr/>
          </p:nvSpPr>
          <p:spPr bwMode="auto">
            <a:xfrm>
              <a:off x="4893" y="1480"/>
              <a:ext cx="198" cy="87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5" name="Rectangle 27"/>
            <p:cNvSpPr>
              <a:spLocks noChangeArrowheads="1"/>
            </p:cNvSpPr>
            <p:nvPr/>
          </p:nvSpPr>
          <p:spPr bwMode="auto">
            <a:xfrm>
              <a:off x="4893" y="1326"/>
              <a:ext cx="198" cy="153"/>
            </a:xfrm>
            <a:prstGeom prst="rect">
              <a:avLst/>
            </a:prstGeom>
            <a:solidFill>
              <a:srgbClr val="797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6" name="Rectangle 28"/>
            <p:cNvSpPr>
              <a:spLocks noChangeArrowheads="1"/>
            </p:cNvSpPr>
            <p:nvPr/>
          </p:nvSpPr>
          <p:spPr bwMode="auto">
            <a:xfrm>
              <a:off x="4893" y="1326"/>
              <a:ext cx="198" cy="153"/>
            </a:xfrm>
            <a:prstGeom prst="rect">
              <a:avLst/>
            </a:prstGeom>
            <a:noFill/>
            <a:ln w="3175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77" name="Rectangle 29"/>
            <p:cNvSpPr>
              <a:spLocks noChangeArrowheads="1"/>
            </p:cNvSpPr>
            <p:nvPr/>
          </p:nvSpPr>
          <p:spPr bwMode="auto">
            <a:xfrm>
              <a:off x="365" y="1271"/>
              <a:ext cx="40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Resist</a:t>
              </a:r>
              <a:endParaRPr lang="cs-CZ" sz="1400"/>
            </a:p>
          </p:txBody>
        </p:sp>
        <p:sp>
          <p:nvSpPr>
            <p:cNvPr id="78878" name="Rectangle 30"/>
            <p:cNvSpPr>
              <a:spLocks noChangeArrowheads="1"/>
            </p:cNvSpPr>
            <p:nvPr/>
          </p:nvSpPr>
          <p:spPr bwMode="auto">
            <a:xfrm>
              <a:off x="448" y="1463"/>
              <a:ext cx="24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SiO</a:t>
              </a:r>
              <a:endParaRPr lang="cs-CZ" sz="1400"/>
            </a:p>
          </p:txBody>
        </p:sp>
        <p:sp>
          <p:nvSpPr>
            <p:cNvPr id="78879" name="Rectangle 31"/>
            <p:cNvSpPr>
              <a:spLocks noChangeArrowheads="1"/>
            </p:cNvSpPr>
            <p:nvPr/>
          </p:nvSpPr>
          <p:spPr bwMode="auto">
            <a:xfrm>
              <a:off x="674" y="1559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900" i="1">
                  <a:solidFill>
                    <a:srgbClr val="1F1A17"/>
                  </a:solidFill>
                </a:rPr>
                <a:t>2</a:t>
              </a:r>
              <a:endParaRPr lang="cs-CZ" sz="1400"/>
            </a:p>
          </p:txBody>
        </p:sp>
        <p:sp>
          <p:nvSpPr>
            <p:cNvPr id="78880" name="Rectangle 32"/>
            <p:cNvSpPr>
              <a:spLocks noChangeArrowheads="1"/>
            </p:cNvSpPr>
            <p:nvPr/>
          </p:nvSpPr>
          <p:spPr bwMode="auto">
            <a:xfrm>
              <a:off x="416" y="1709"/>
              <a:ext cx="7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N-typ &lt;100&gt;</a:t>
              </a:r>
              <a:endParaRPr lang="cs-CZ" sz="1400"/>
            </a:p>
          </p:txBody>
        </p:sp>
        <p:sp>
          <p:nvSpPr>
            <p:cNvPr id="78881" name="Rectangle 33"/>
            <p:cNvSpPr>
              <a:spLocks noChangeArrowheads="1"/>
            </p:cNvSpPr>
            <p:nvPr/>
          </p:nvSpPr>
          <p:spPr bwMode="auto">
            <a:xfrm>
              <a:off x="548" y="1871"/>
              <a:ext cx="52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Si-wafer</a:t>
              </a:r>
              <a:endParaRPr lang="cs-CZ" sz="1400"/>
            </a:p>
          </p:txBody>
        </p:sp>
        <p:sp>
          <p:nvSpPr>
            <p:cNvPr id="78882" name="Freeform 34"/>
            <p:cNvSpPr>
              <a:spLocks/>
            </p:cNvSpPr>
            <p:nvPr/>
          </p:nvSpPr>
          <p:spPr bwMode="auto">
            <a:xfrm>
              <a:off x="1195" y="1326"/>
              <a:ext cx="35" cy="46"/>
            </a:xfrm>
            <a:custGeom>
              <a:avLst/>
              <a:gdLst>
                <a:gd name="T0" fmla="*/ 0 w 139"/>
                <a:gd name="T1" fmla="*/ 0 h 182"/>
                <a:gd name="T2" fmla="*/ 35 w 139"/>
                <a:gd name="T3" fmla="*/ 0 h 182"/>
                <a:gd name="T4" fmla="*/ 139 w 139"/>
                <a:gd name="T5" fmla="*/ 160 h 182"/>
                <a:gd name="T6" fmla="*/ 104 w 139"/>
                <a:gd name="T7" fmla="*/ 182 h 182"/>
                <a:gd name="T8" fmla="*/ 0 w 139"/>
                <a:gd name="T9" fmla="*/ 21 h 182"/>
                <a:gd name="T10" fmla="*/ 35 w 139"/>
                <a:gd name="T11" fmla="*/ 21 h 182"/>
                <a:gd name="T12" fmla="*/ 0 w 139"/>
                <a:gd name="T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2">
                  <a:moveTo>
                    <a:pt x="0" y="0"/>
                  </a:moveTo>
                  <a:lnTo>
                    <a:pt x="35" y="0"/>
                  </a:lnTo>
                  <a:lnTo>
                    <a:pt x="139" y="160"/>
                  </a:lnTo>
                  <a:lnTo>
                    <a:pt x="104" y="182"/>
                  </a:lnTo>
                  <a:lnTo>
                    <a:pt x="0" y="21"/>
                  </a:lnTo>
                  <a:lnTo>
                    <a:pt x="3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3" name="Freeform 35"/>
            <p:cNvSpPr>
              <a:spLocks/>
            </p:cNvSpPr>
            <p:nvPr/>
          </p:nvSpPr>
          <p:spPr bwMode="auto">
            <a:xfrm>
              <a:off x="1195" y="1320"/>
              <a:ext cx="9" cy="6"/>
            </a:xfrm>
            <a:custGeom>
              <a:avLst/>
              <a:gdLst>
                <a:gd name="T0" fmla="*/ 0 w 35"/>
                <a:gd name="T1" fmla="*/ 27 h 27"/>
                <a:gd name="T2" fmla="*/ 17 w 35"/>
                <a:gd name="T3" fmla="*/ 0 h 27"/>
                <a:gd name="T4" fmla="*/ 35 w 35"/>
                <a:gd name="T5" fmla="*/ 27 h 27"/>
                <a:gd name="T6" fmla="*/ 0 w 35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7">
                  <a:moveTo>
                    <a:pt x="0" y="27"/>
                  </a:moveTo>
                  <a:lnTo>
                    <a:pt x="17" y="0"/>
                  </a:lnTo>
                  <a:lnTo>
                    <a:pt x="35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4" name="Freeform 36"/>
            <p:cNvSpPr>
              <a:spLocks/>
            </p:cNvSpPr>
            <p:nvPr/>
          </p:nvSpPr>
          <p:spPr bwMode="auto">
            <a:xfrm>
              <a:off x="1169" y="1326"/>
              <a:ext cx="35" cy="46"/>
            </a:xfrm>
            <a:custGeom>
              <a:avLst/>
              <a:gdLst>
                <a:gd name="T0" fmla="*/ 17 w 139"/>
                <a:gd name="T1" fmla="*/ 171 h 182"/>
                <a:gd name="T2" fmla="*/ 0 w 139"/>
                <a:gd name="T3" fmla="*/ 160 h 182"/>
                <a:gd name="T4" fmla="*/ 104 w 139"/>
                <a:gd name="T5" fmla="*/ 0 h 182"/>
                <a:gd name="T6" fmla="*/ 139 w 139"/>
                <a:gd name="T7" fmla="*/ 21 h 182"/>
                <a:gd name="T8" fmla="*/ 33 w 139"/>
                <a:gd name="T9" fmla="*/ 182 h 182"/>
                <a:gd name="T10" fmla="*/ 17 w 139"/>
                <a:gd name="T11" fmla="*/ 17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82">
                  <a:moveTo>
                    <a:pt x="17" y="171"/>
                  </a:moveTo>
                  <a:lnTo>
                    <a:pt x="0" y="160"/>
                  </a:lnTo>
                  <a:lnTo>
                    <a:pt x="104" y="0"/>
                  </a:lnTo>
                  <a:lnTo>
                    <a:pt x="139" y="21"/>
                  </a:lnTo>
                  <a:lnTo>
                    <a:pt x="33" y="182"/>
                  </a:lnTo>
                  <a:lnTo>
                    <a:pt x="17" y="17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5" name="Rectangle 37"/>
            <p:cNvSpPr>
              <a:spLocks noChangeArrowheads="1"/>
            </p:cNvSpPr>
            <p:nvPr/>
          </p:nvSpPr>
          <p:spPr bwMode="auto">
            <a:xfrm>
              <a:off x="1195" y="1337"/>
              <a:ext cx="10" cy="121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6" name="Freeform 38"/>
            <p:cNvSpPr>
              <a:spLocks/>
            </p:cNvSpPr>
            <p:nvPr/>
          </p:nvSpPr>
          <p:spPr bwMode="auto">
            <a:xfrm>
              <a:off x="1195" y="1423"/>
              <a:ext cx="35" cy="46"/>
            </a:xfrm>
            <a:custGeom>
              <a:avLst/>
              <a:gdLst>
                <a:gd name="T0" fmla="*/ 0 w 139"/>
                <a:gd name="T1" fmla="*/ 182 h 182"/>
                <a:gd name="T2" fmla="*/ 35 w 139"/>
                <a:gd name="T3" fmla="*/ 182 h 182"/>
                <a:gd name="T4" fmla="*/ 139 w 139"/>
                <a:gd name="T5" fmla="*/ 22 h 182"/>
                <a:gd name="T6" fmla="*/ 104 w 139"/>
                <a:gd name="T7" fmla="*/ 0 h 182"/>
                <a:gd name="T8" fmla="*/ 0 w 139"/>
                <a:gd name="T9" fmla="*/ 161 h 182"/>
                <a:gd name="T10" fmla="*/ 35 w 139"/>
                <a:gd name="T11" fmla="*/ 161 h 182"/>
                <a:gd name="T12" fmla="*/ 0 w 139"/>
                <a:gd name="T1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2">
                  <a:moveTo>
                    <a:pt x="0" y="182"/>
                  </a:moveTo>
                  <a:lnTo>
                    <a:pt x="35" y="182"/>
                  </a:lnTo>
                  <a:lnTo>
                    <a:pt x="139" y="22"/>
                  </a:lnTo>
                  <a:lnTo>
                    <a:pt x="104" y="0"/>
                  </a:lnTo>
                  <a:lnTo>
                    <a:pt x="0" y="161"/>
                  </a:lnTo>
                  <a:lnTo>
                    <a:pt x="35" y="161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7" name="Freeform 39"/>
            <p:cNvSpPr>
              <a:spLocks/>
            </p:cNvSpPr>
            <p:nvPr/>
          </p:nvSpPr>
          <p:spPr bwMode="auto">
            <a:xfrm>
              <a:off x="1195" y="1469"/>
              <a:ext cx="9" cy="7"/>
            </a:xfrm>
            <a:custGeom>
              <a:avLst/>
              <a:gdLst>
                <a:gd name="T0" fmla="*/ 0 w 35"/>
                <a:gd name="T1" fmla="*/ 0 h 27"/>
                <a:gd name="T2" fmla="*/ 17 w 35"/>
                <a:gd name="T3" fmla="*/ 27 h 27"/>
                <a:gd name="T4" fmla="*/ 35 w 35"/>
                <a:gd name="T5" fmla="*/ 0 h 27"/>
                <a:gd name="T6" fmla="*/ 0 w 3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7">
                  <a:moveTo>
                    <a:pt x="0" y="0"/>
                  </a:moveTo>
                  <a:lnTo>
                    <a:pt x="17" y="27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8" name="Freeform 40"/>
            <p:cNvSpPr>
              <a:spLocks/>
            </p:cNvSpPr>
            <p:nvPr/>
          </p:nvSpPr>
          <p:spPr bwMode="auto">
            <a:xfrm>
              <a:off x="1169" y="1423"/>
              <a:ext cx="35" cy="46"/>
            </a:xfrm>
            <a:custGeom>
              <a:avLst/>
              <a:gdLst>
                <a:gd name="T0" fmla="*/ 17 w 139"/>
                <a:gd name="T1" fmla="*/ 10 h 182"/>
                <a:gd name="T2" fmla="*/ 0 w 139"/>
                <a:gd name="T3" fmla="*/ 22 h 182"/>
                <a:gd name="T4" fmla="*/ 104 w 139"/>
                <a:gd name="T5" fmla="*/ 182 h 182"/>
                <a:gd name="T6" fmla="*/ 139 w 139"/>
                <a:gd name="T7" fmla="*/ 161 h 182"/>
                <a:gd name="T8" fmla="*/ 33 w 139"/>
                <a:gd name="T9" fmla="*/ 0 h 182"/>
                <a:gd name="T10" fmla="*/ 17 w 139"/>
                <a:gd name="T11" fmla="*/ 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82">
                  <a:moveTo>
                    <a:pt x="17" y="10"/>
                  </a:moveTo>
                  <a:lnTo>
                    <a:pt x="0" y="22"/>
                  </a:lnTo>
                  <a:lnTo>
                    <a:pt x="104" y="182"/>
                  </a:lnTo>
                  <a:lnTo>
                    <a:pt x="139" y="161"/>
                  </a:lnTo>
                  <a:lnTo>
                    <a:pt x="33" y="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89" name="Freeform 41"/>
            <p:cNvSpPr>
              <a:spLocks/>
            </p:cNvSpPr>
            <p:nvPr/>
          </p:nvSpPr>
          <p:spPr bwMode="auto">
            <a:xfrm>
              <a:off x="1197" y="1471"/>
              <a:ext cx="35" cy="46"/>
            </a:xfrm>
            <a:custGeom>
              <a:avLst/>
              <a:gdLst>
                <a:gd name="T0" fmla="*/ 0 w 138"/>
                <a:gd name="T1" fmla="*/ 0 h 184"/>
                <a:gd name="T2" fmla="*/ 33 w 138"/>
                <a:gd name="T3" fmla="*/ 0 h 184"/>
                <a:gd name="T4" fmla="*/ 138 w 138"/>
                <a:gd name="T5" fmla="*/ 162 h 184"/>
                <a:gd name="T6" fmla="*/ 104 w 138"/>
                <a:gd name="T7" fmla="*/ 184 h 184"/>
                <a:gd name="T8" fmla="*/ 0 w 138"/>
                <a:gd name="T9" fmla="*/ 23 h 184"/>
                <a:gd name="T10" fmla="*/ 33 w 138"/>
                <a:gd name="T11" fmla="*/ 23 h 184"/>
                <a:gd name="T12" fmla="*/ 0 w 138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84">
                  <a:moveTo>
                    <a:pt x="0" y="0"/>
                  </a:moveTo>
                  <a:lnTo>
                    <a:pt x="33" y="0"/>
                  </a:lnTo>
                  <a:lnTo>
                    <a:pt x="138" y="162"/>
                  </a:lnTo>
                  <a:lnTo>
                    <a:pt x="104" y="184"/>
                  </a:lnTo>
                  <a:lnTo>
                    <a:pt x="0" y="23"/>
                  </a:lnTo>
                  <a:lnTo>
                    <a:pt x="33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0" name="Freeform 42"/>
            <p:cNvSpPr>
              <a:spLocks/>
            </p:cNvSpPr>
            <p:nvPr/>
          </p:nvSpPr>
          <p:spPr bwMode="auto">
            <a:xfrm>
              <a:off x="1197" y="1464"/>
              <a:ext cx="9" cy="7"/>
            </a:xfrm>
            <a:custGeom>
              <a:avLst/>
              <a:gdLst>
                <a:gd name="T0" fmla="*/ 0 w 33"/>
                <a:gd name="T1" fmla="*/ 26 h 26"/>
                <a:gd name="T2" fmla="*/ 16 w 33"/>
                <a:gd name="T3" fmla="*/ 0 h 26"/>
                <a:gd name="T4" fmla="*/ 33 w 33"/>
                <a:gd name="T5" fmla="*/ 26 h 26"/>
                <a:gd name="T6" fmla="*/ 0 w 33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6">
                  <a:moveTo>
                    <a:pt x="0" y="26"/>
                  </a:moveTo>
                  <a:lnTo>
                    <a:pt x="16" y="0"/>
                  </a:lnTo>
                  <a:lnTo>
                    <a:pt x="33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1" name="Freeform 43"/>
            <p:cNvSpPr>
              <a:spLocks/>
            </p:cNvSpPr>
            <p:nvPr/>
          </p:nvSpPr>
          <p:spPr bwMode="auto">
            <a:xfrm>
              <a:off x="1171" y="1471"/>
              <a:ext cx="35" cy="46"/>
            </a:xfrm>
            <a:custGeom>
              <a:avLst/>
              <a:gdLst>
                <a:gd name="T0" fmla="*/ 16 w 137"/>
                <a:gd name="T1" fmla="*/ 172 h 184"/>
                <a:gd name="T2" fmla="*/ 0 w 137"/>
                <a:gd name="T3" fmla="*/ 162 h 184"/>
                <a:gd name="T4" fmla="*/ 104 w 137"/>
                <a:gd name="T5" fmla="*/ 0 h 184"/>
                <a:gd name="T6" fmla="*/ 137 w 137"/>
                <a:gd name="T7" fmla="*/ 23 h 184"/>
                <a:gd name="T8" fmla="*/ 33 w 137"/>
                <a:gd name="T9" fmla="*/ 184 h 184"/>
                <a:gd name="T10" fmla="*/ 16 w 137"/>
                <a:gd name="T11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84">
                  <a:moveTo>
                    <a:pt x="16" y="172"/>
                  </a:moveTo>
                  <a:lnTo>
                    <a:pt x="0" y="162"/>
                  </a:lnTo>
                  <a:lnTo>
                    <a:pt x="104" y="0"/>
                  </a:lnTo>
                  <a:lnTo>
                    <a:pt x="137" y="23"/>
                  </a:lnTo>
                  <a:lnTo>
                    <a:pt x="33" y="184"/>
                  </a:lnTo>
                  <a:lnTo>
                    <a:pt x="16" y="17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2" name="Rectangle 44"/>
            <p:cNvSpPr>
              <a:spLocks noChangeArrowheads="1"/>
            </p:cNvSpPr>
            <p:nvPr/>
          </p:nvSpPr>
          <p:spPr bwMode="auto">
            <a:xfrm>
              <a:off x="1196" y="1482"/>
              <a:ext cx="11" cy="77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3" name="Freeform 45"/>
            <p:cNvSpPr>
              <a:spLocks/>
            </p:cNvSpPr>
            <p:nvPr/>
          </p:nvSpPr>
          <p:spPr bwMode="auto">
            <a:xfrm>
              <a:off x="1197" y="1524"/>
              <a:ext cx="35" cy="46"/>
            </a:xfrm>
            <a:custGeom>
              <a:avLst/>
              <a:gdLst>
                <a:gd name="T0" fmla="*/ 0 w 138"/>
                <a:gd name="T1" fmla="*/ 184 h 184"/>
                <a:gd name="T2" fmla="*/ 33 w 138"/>
                <a:gd name="T3" fmla="*/ 184 h 184"/>
                <a:gd name="T4" fmla="*/ 138 w 138"/>
                <a:gd name="T5" fmla="*/ 23 h 184"/>
                <a:gd name="T6" fmla="*/ 104 w 138"/>
                <a:gd name="T7" fmla="*/ 0 h 184"/>
                <a:gd name="T8" fmla="*/ 0 w 138"/>
                <a:gd name="T9" fmla="*/ 162 h 184"/>
                <a:gd name="T10" fmla="*/ 33 w 138"/>
                <a:gd name="T11" fmla="*/ 162 h 184"/>
                <a:gd name="T12" fmla="*/ 0 w 138"/>
                <a:gd name="T1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84">
                  <a:moveTo>
                    <a:pt x="0" y="184"/>
                  </a:moveTo>
                  <a:lnTo>
                    <a:pt x="33" y="184"/>
                  </a:lnTo>
                  <a:lnTo>
                    <a:pt x="138" y="23"/>
                  </a:lnTo>
                  <a:lnTo>
                    <a:pt x="104" y="0"/>
                  </a:lnTo>
                  <a:lnTo>
                    <a:pt x="0" y="162"/>
                  </a:lnTo>
                  <a:lnTo>
                    <a:pt x="33" y="162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4" name="Freeform 46"/>
            <p:cNvSpPr>
              <a:spLocks/>
            </p:cNvSpPr>
            <p:nvPr/>
          </p:nvSpPr>
          <p:spPr bwMode="auto">
            <a:xfrm>
              <a:off x="1197" y="1570"/>
              <a:ext cx="9" cy="6"/>
            </a:xfrm>
            <a:custGeom>
              <a:avLst/>
              <a:gdLst>
                <a:gd name="T0" fmla="*/ 0 w 33"/>
                <a:gd name="T1" fmla="*/ 0 h 25"/>
                <a:gd name="T2" fmla="*/ 16 w 33"/>
                <a:gd name="T3" fmla="*/ 25 h 25"/>
                <a:gd name="T4" fmla="*/ 33 w 33"/>
                <a:gd name="T5" fmla="*/ 0 h 25"/>
                <a:gd name="T6" fmla="*/ 0 w 33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5">
                  <a:moveTo>
                    <a:pt x="0" y="0"/>
                  </a:moveTo>
                  <a:lnTo>
                    <a:pt x="16" y="2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5" name="Freeform 47"/>
            <p:cNvSpPr>
              <a:spLocks/>
            </p:cNvSpPr>
            <p:nvPr/>
          </p:nvSpPr>
          <p:spPr bwMode="auto">
            <a:xfrm>
              <a:off x="1171" y="1524"/>
              <a:ext cx="35" cy="46"/>
            </a:xfrm>
            <a:custGeom>
              <a:avLst/>
              <a:gdLst>
                <a:gd name="T0" fmla="*/ 16 w 137"/>
                <a:gd name="T1" fmla="*/ 12 h 184"/>
                <a:gd name="T2" fmla="*/ 0 w 137"/>
                <a:gd name="T3" fmla="*/ 23 h 184"/>
                <a:gd name="T4" fmla="*/ 104 w 137"/>
                <a:gd name="T5" fmla="*/ 184 h 184"/>
                <a:gd name="T6" fmla="*/ 137 w 137"/>
                <a:gd name="T7" fmla="*/ 162 h 184"/>
                <a:gd name="T8" fmla="*/ 33 w 137"/>
                <a:gd name="T9" fmla="*/ 0 h 184"/>
                <a:gd name="T10" fmla="*/ 16 w 137"/>
                <a:gd name="T11" fmla="*/ 1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84">
                  <a:moveTo>
                    <a:pt x="16" y="12"/>
                  </a:moveTo>
                  <a:lnTo>
                    <a:pt x="0" y="23"/>
                  </a:lnTo>
                  <a:lnTo>
                    <a:pt x="104" y="184"/>
                  </a:lnTo>
                  <a:lnTo>
                    <a:pt x="137" y="162"/>
                  </a:lnTo>
                  <a:lnTo>
                    <a:pt x="33" y="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6" name="Rectangle 48"/>
            <p:cNvSpPr>
              <a:spLocks noChangeArrowheads="1"/>
            </p:cNvSpPr>
            <p:nvPr/>
          </p:nvSpPr>
          <p:spPr bwMode="auto">
            <a:xfrm>
              <a:off x="833" y="1325"/>
              <a:ext cx="33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500">
                  <a:solidFill>
                    <a:srgbClr val="1F1A17"/>
                  </a:solidFill>
                </a:rPr>
                <a:t>60 nm</a:t>
              </a:r>
              <a:endParaRPr lang="cs-CZ" sz="1400"/>
            </a:p>
          </p:txBody>
        </p:sp>
        <p:sp>
          <p:nvSpPr>
            <p:cNvPr id="78897" name="Rectangle 49"/>
            <p:cNvSpPr>
              <a:spLocks noChangeArrowheads="1"/>
            </p:cNvSpPr>
            <p:nvPr/>
          </p:nvSpPr>
          <p:spPr bwMode="auto">
            <a:xfrm>
              <a:off x="833" y="1466"/>
              <a:ext cx="33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500">
                  <a:solidFill>
                    <a:srgbClr val="1F1A17"/>
                  </a:solidFill>
                </a:rPr>
                <a:t>25 nm</a:t>
              </a:r>
              <a:endParaRPr lang="cs-CZ" sz="1400"/>
            </a:p>
          </p:txBody>
        </p:sp>
        <p:sp>
          <p:nvSpPr>
            <p:cNvPr id="78898" name="Rectangle 50"/>
            <p:cNvSpPr>
              <a:spLocks noChangeArrowheads="1"/>
            </p:cNvSpPr>
            <p:nvPr/>
          </p:nvSpPr>
          <p:spPr bwMode="auto">
            <a:xfrm>
              <a:off x="2040" y="1718"/>
              <a:ext cx="239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899" name="Freeform 51"/>
            <p:cNvSpPr>
              <a:spLocks/>
            </p:cNvSpPr>
            <p:nvPr/>
          </p:nvSpPr>
          <p:spPr bwMode="auto">
            <a:xfrm>
              <a:off x="2177" y="1645"/>
              <a:ext cx="204" cy="174"/>
            </a:xfrm>
            <a:custGeom>
              <a:avLst/>
              <a:gdLst>
                <a:gd name="T0" fmla="*/ 0 w 816"/>
                <a:gd name="T1" fmla="*/ 0 h 698"/>
                <a:gd name="T2" fmla="*/ 7 w 816"/>
                <a:gd name="T3" fmla="*/ 11 h 698"/>
                <a:gd name="T4" fmla="*/ 17 w 816"/>
                <a:gd name="T5" fmla="*/ 33 h 698"/>
                <a:gd name="T6" fmla="*/ 26 w 816"/>
                <a:gd name="T7" fmla="*/ 55 h 698"/>
                <a:gd name="T8" fmla="*/ 35 w 816"/>
                <a:gd name="T9" fmla="*/ 77 h 698"/>
                <a:gd name="T10" fmla="*/ 43 w 816"/>
                <a:gd name="T11" fmla="*/ 99 h 698"/>
                <a:gd name="T12" fmla="*/ 50 w 816"/>
                <a:gd name="T13" fmla="*/ 120 h 698"/>
                <a:gd name="T14" fmla="*/ 57 w 816"/>
                <a:gd name="T15" fmla="*/ 142 h 698"/>
                <a:gd name="T16" fmla="*/ 63 w 816"/>
                <a:gd name="T17" fmla="*/ 164 h 698"/>
                <a:gd name="T18" fmla="*/ 68 w 816"/>
                <a:gd name="T19" fmla="*/ 186 h 698"/>
                <a:gd name="T20" fmla="*/ 74 w 816"/>
                <a:gd name="T21" fmla="*/ 208 h 698"/>
                <a:gd name="T22" fmla="*/ 77 w 816"/>
                <a:gd name="T23" fmla="*/ 229 h 698"/>
                <a:gd name="T24" fmla="*/ 81 w 816"/>
                <a:gd name="T25" fmla="*/ 251 h 698"/>
                <a:gd name="T26" fmla="*/ 84 w 816"/>
                <a:gd name="T27" fmla="*/ 273 h 698"/>
                <a:gd name="T28" fmla="*/ 86 w 816"/>
                <a:gd name="T29" fmla="*/ 295 h 698"/>
                <a:gd name="T30" fmla="*/ 88 w 816"/>
                <a:gd name="T31" fmla="*/ 317 h 698"/>
                <a:gd name="T32" fmla="*/ 88 w 816"/>
                <a:gd name="T33" fmla="*/ 339 h 698"/>
                <a:gd name="T34" fmla="*/ 88 w 816"/>
                <a:gd name="T35" fmla="*/ 360 h 698"/>
                <a:gd name="T36" fmla="*/ 88 w 816"/>
                <a:gd name="T37" fmla="*/ 382 h 698"/>
                <a:gd name="T38" fmla="*/ 86 w 816"/>
                <a:gd name="T39" fmla="*/ 404 h 698"/>
                <a:gd name="T40" fmla="*/ 84 w 816"/>
                <a:gd name="T41" fmla="*/ 426 h 698"/>
                <a:gd name="T42" fmla="*/ 81 w 816"/>
                <a:gd name="T43" fmla="*/ 448 h 698"/>
                <a:gd name="T44" fmla="*/ 77 w 816"/>
                <a:gd name="T45" fmla="*/ 469 h 698"/>
                <a:gd name="T46" fmla="*/ 74 w 816"/>
                <a:gd name="T47" fmla="*/ 491 h 698"/>
                <a:gd name="T48" fmla="*/ 68 w 816"/>
                <a:gd name="T49" fmla="*/ 513 h 698"/>
                <a:gd name="T50" fmla="*/ 63 w 816"/>
                <a:gd name="T51" fmla="*/ 535 h 698"/>
                <a:gd name="T52" fmla="*/ 57 w 816"/>
                <a:gd name="T53" fmla="*/ 557 h 698"/>
                <a:gd name="T54" fmla="*/ 50 w 816"/>
                <a:gd name="T55" fmla="*/ 579 h 698"/>
                <a:gd name="T56" fmla="*/ 43 w 816"/>
                <a:gd name="T57" fmla="*/ 600 h 698"/>
                <a:gd name="T58" fmla="*/ 35 w 816"/>
                <a:gd name="T59" fmla="*/ 622 h 698"/>
                <a:gd name="T60" fmla="*/ 26 w 816"/>
                <a:gd name="T61" fmla="*/ 644 h 698"/>
                <a:gd name="T62" fmla="*/ 17 w 816"/>
                <a:gd name="T63" fmla="*/ 666 h 698"/>
                <a:gd name="T64" fmla="*/ 7 w 816"/>
                <a:gd name="T65" fmla="*/ 688 h 698"/>
                <a:gd name="T66" fmla="*/ 816 w 816"/>
                <a:gd name="T67" fmla="*/ 34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6" h="698">
                  <a:moveTo>
                    <a:pt x="816" y="34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" y="11"/>
                  </a:lnTo>
                  <a:lnTo>
                    <a:pt x="12" y="22"/>
                  </a:lnTo>
                  <a:lnTo>
                    <a:pt x="17" y="33"/>
                  </a:lnTo>
                  <a:lnTo>
                    <a:pt x="21" y="43"/>
                  </a:lnTo>
                  <a:lnTo>
                    <a:pt x="26" y="55"/>
                  </a:lnTo>
                  <a:lnTo>
                    <a:pt x="30" y="65"/>
                  </a:lnTo>
                  <a:lnTo>
                    <a:pt x="35" y="77"/>
                  </a:lnTo>
                  <a:lnTo>
                    <a:pt x="39" y="87"/>
                  </a:lnTo>
                  <a:lnTo>
                    <a:pt x="43" y="99"/>
                  </a:lnTo>
                  <a:lnTo>
                    <a:pt x="47" y="109"/>
                  </a:lnTo>
                  <a:lnTo>
                    <a:pt x="50" y="120"/>
                  </a:lnTo>
                  <a:lnTo>
                    <a:pt x="54" y="131"/>
                  </a:lnTo>
                  <a:lnTo>
                    <a:pt x="57" y="142"/>
                  </a:lnTo>
                  <a:lnTo>
                    <a:pt x="61" y="152"/>
                  </a:lnTo>
                  <a:lnTo>
                    <a:pt x="63" y="164"/>
                  </a:lnTo>
                  <a:lnTo>
                    <a:pt x="66" y="174"/>
                  </a:lnTo>
                  <a:lnTo>
                    <a:pt x="68" y="186"/>
                  </a:lnTo>
                  <a:lnTo>
                    <a:pt x="71" y="196"/>
                  </a:lnTo>
                  <a:lnTo>
                    <a:pt x="74" y="208"/>
                  </a:lnTo>
                  <a:lnTo>
                    <a:pt x="76" y="218"/>
                  </a:lnTo>
                  <a:lnTo>
                    <a:pt x="77" y="229"/>
                  </a:lnTo>
                  <a:lnTo>
                    <a:pt x="80" y="240"/>
                  </a:lnTo>
                  <a:lnTo>
                    <a:pt x="81" y="251"/>
                  </a:lnTo>
                  <a:lnTo>
                    <a:pt x="83" y="262"/>
                  </a:lnTo>
                  <a:lnTo>
                    <a:pt x="84" y="273"/>
                  </a:lnTo>
                  <a:lnTo>
                    <a:pt x="85" y="283"/>
                  </a:lnTo>
                  <a:lnTo>
                    <a:pt x="86" y="295"/>
                  </a:lnTo>
                  <a:lnTo>
                    <a:pt x="86" y="305"/>
                  </a:lnTo>
                  <a:lnTo>
                    <a:pt x="88" y="317"/>
                  </a:lnTo>
                  <a:lnTo>
                    <a:pt x="88" y="327"/>
                  </a:lnTo>
                  <a:lnTo>
                    <a:pt x="88" y="339"/>
                  </a:lnTo>
                  <a:lnTo>
                    <a:pt x="88" y="349"/>
                  </a:lnTo>
                  <a:lnTo>
                    <a:pt x="88" y="360"/>
                  </a:lnTo>
                  <a:lnTo>
                    <a:pt x="88" y="371"/>
                  </a:lnTo>
                  <a:lnTo>
                    <a:pt x="88" y="382"/>
                  </a:lnTo>
                  <a:lnTo>
                    <a:pt x="86" y="392"/>
                  </a:lnTo>
                  <a:lnTo>
                    <a:pt x="86" y="404"/>
                  </a:lnTo>
                  <a:lnTo>
                    <a:pt x="85" y="414"/>
                  </a:lnTo>
                  <a:lnTo>
                    <a:pt x="84" y="426"/>
                  </a:lnTo>
                  <a:lnTo>
                    <a:pt x="83" y="436"/>
                  </a:lnTo>
                  <a:lnTo>
                    <a:pt x="81" y="448"/>
                  </a:lnTo>
                  <a:lnTo>
                    <a:pt x="80" y="458"/>
                  </a:lnTo>
                  <a:lnTo>
                    <a:pt x="77" y="469"/>
                  </a:lnTo>
                  <a:lnTo>
                    <a:pt x="76" y="480"/>
                  </a:lnTo>
                  <a:lnTo>
                    <a:pt x="74" y="491"/>
                  </a:lnTo>
                  <a:lnTo>
                    <a:pt x="71" y="502"/>
                  </a:lnTo>
                  <a:lnTo>
                    <a:pt x="68" y="513"/>
                  </a:lnTo>
                  <a:lnTo>
                    <a:pt x="66" y="523"/>
                  </a:lnTo>
                  <a:lnTo>
                    <a:pt x="63" y="535"/>
                  </a:lnTo>
                  <a:lnTo>
                    <a:pt x="61" y="545"/>
                  </a:lnTo>
                  <a:lnTo>
                    <a:pt x="57" y="557"/>
                  </a:lnTo>
                  <a:lnTo>
                    <a:pt x="54" y="567"/>
                  </a:lnTo>
                  <a:lnTo>
                    <a:pt x="50" y="579"/>
                  </a:lnTo>
                  <a:lnTo>
                    <a:pt x="47" y="589"/>
                  </a:lnTo>
                  <a:lnTo>
                    <a:pt x="43" y="600"/>
                  </a:lnTo>
                  <a:lnTo>
                    <a:pt x="39" y="611"/>
                  </a:lnTo>
                  <a:lnTo>
                    <a:pt x="35" y="622"/>
                  </a:lnTo>
                  <a:lnTo>
                    <a:pt x="30" y="632"/>
                  </a:lnTo>
                  <a:lnTo>
                    <a:pt x="26" y="644"/>
                  </a:lnTo>
                  <a:lnTo>
                    <a:pt x="21" y="654"/>
                  </a:lnTo>
                  <a:lnTo>
                    <a:pt x="17" y="666"/>
                  </a:lnTo>
                  <a:lnTo>
                    <a:pt x="12" y="676"/>
                  </a:lnTo>
                  <a:lnTo>
                    <a:pt x="7" y="688"/>
                  </a:lnTo>
                  <a:lnTo>
                    <a:pt x="0" y="698"/>
                  </a:lnTo>
                  <a:lnTo>
                    <a:pt x="816" y="349"/>
                  </a:lnTo>
                  <a:lnTo>
                    <a:pt x="816" y="34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0" name="Rectangle 52"/>
            <p:cNvSpPr>
              <a:spLocks noChangeArrowheads="1"/>
            </p:cNvSpPr>
            <p:nvPr/>
          </p:nvSpPr>
          <p:spPr bwMode="auto">
            <a:xfrm>
              <a:off x="3173" y="1718"/>
              <a:ext cx="238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1" name="Freeform 53"/>
            <p:cNvSpPr>
              <a:spLocks/>
            </p:cNvSpPr>
            <p:nvPr/>
          </p:nvSpPr>
          <p:spPr bwMode="auto">
            <a:xfrm>
              <a:off x="3310" y="1645"/>
              <a:ext cx="203" cy="174"/>
            </a:xfrm>
            <a:custGeom>
              <a:avLst/>
              <a:gdLst>
                <a:gd name="T0" fmla="*/ 0 w 816"/>
                <a:gd name="T1" fmla="*/ 0 h 698"/>
                <a:gd name="T2" fmla="*/ 5 w 816"/>
                <a:gd name="T3" fmla="*/ 11 h 698"/>
                <a:gd name="T4" fmla="*/ 16 w 816"/>
                <a:gd name="T5" fmla="*/ 33 h 698"/>
                <a:gd name="T6" fmla="*/ 26 w 816"/>
                <a:gd name="T7" fmla="*/ 55 h 698"/>
                <a:gd name="T8" fmla="*/ 35 w 816"/>
                <a:gd name="T9" fmla="*/ 77 h 698"/>
                <a:gd name="T10" fmla="*/ 43 w 816"/>
                <a:gd name="T11" fmla="*/ 99 h 698"/>
                <a:gd name="T12" fmla="*/ 50 w 816"/>
                <a:gd name="T13" fmla="*/ 120 h 698"/>
                <a:gd name="T14" fmla="*/ 57 w 816"/>
                <a:gd name="T15" fmla="*/ 142 h 698"/>
                <a:gd name="T16" fmla="*/ 63 w 816"/>
                <a:gd name="T17" fmla="*/ 164 h 698"/>
                <a:gd name="T18" fmla="*/ 68 w 816"/>
                <a:gd name="T19" fmla="*/ 186 h 698"/>
                <a:gd name="T20" fmla="*/ 73 w 816"/>
                <a:gd name="T21" fmla="*/ 208 h 698"/>
                <a:gd name="T22" fmla="*/ 77 w 816"/>
                <a:gd name="T23" fmla="*/ 229 h 698"/>
                <a:gd name="T24" fmla="*/ 81 w 816"/>
                <a:gd name="T25" fmla="*/ 251 h 698"/>
                <a:gd name="T26" fmla="*/ 84 w 816"/>
                <a:gd name="T27" fmla="*/ 273 h 698"/>
                <a:gd name="T28" fmla="*/ 85 w 816"/>
                <a:gd name="T29" fmla="*/ 295 h 698"/>
                <a:gd name="T30" fmla="*/ 88 w 816"/>
                <a:gd name="T31" fmla="*/ 317 h 698"/>
                <a:gd name="T32" fmla="*/ 88 w 816"/>
                <a:gd name="T33" fmla="*/ 339 h 698"/>
                <a:gd name="T34" fmla="*/ 88 w 816"/>
                <a:gd name="T35" fmla="*/ 360 h 698"/>
                <a:gd name="T36" fmla="*/ 88 w 816"/>
                <a:gd name="T37" fmla="*/ 382 h 698"/>
                <a:gd name="T38" fmla="*/ 85 w 816"/>
                <a:gd name="T39" fmla="*/ 404 h 698"/>
                <a:gd name="T40" fmla="*/ 84 w 816"/>
                <a:gd name="T41" fmla="*/ 426 h 698"/>
                <a:gd name="T42" fmla="*/ 81 w 816"/>
                <a:gd name="T43" fmla="*/ 448 h 698"/>
                <a:gd name="T44" fmla="*/ 77 w 816"/>
                <a:gd name="T45" fmla="*/ 469 h 698"/>
                <a:gd name="T46" fmla="*/ 73 w 816"/>
                <a:gd name="T47" fmla="*/ 491 h 698"/>
                <a:gd name="T48" fmla="*/ 68 w 816"/>
                <a:gd name="T49" fmla="*/ 513 h 698"/>
                <a:gd name="T50" fmla="*/ 63 w 816"/>
                <a:gd name="T51" fmla="*/ 535 h 698"/>
                <a:gd name="T52" fmla="*/ 57 w 816"/>
                <a:gd name="T53" fmla="*/ 557 h 698"/>
                <a:gd name="T54" fmla="*/ 50 w 816"/>
                <a:gd name="T55" fmla="*/ 579 h 698"/>
                <a:gd name="T56" fmla="*/ 43 w 816"/>
                <a:gd name="T57" fmla="*/ 600 h 698"/>
                <a:gd name="T58" fmla="*/ 35 w 816"/>
                <a:gd name="T59" fmla="*/ 622 h 698"/>
                <a:gd name="T60" fmla="*/ 26 w 816"/>
                <a:gd name="T61" fmla="*/ 644 h 698"/>
                <a:gd name="T62" fmla="*/ 16 w 816"/>
                <a:gd name="T63" fmla="*/ 666 h 698"/>
                <a:gd name="T64" fmla="*/ 5 w 816"/>
                <a:gd name="T65" fmla="*/ 688 h 698"/>
                <a:gd name="T66" fmla="*/ 816 w 816"/>
                <a:gd name="T67" fmla="*/ 34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6" h="698">
                  <a:moveTo>
                    <a:pt x="816" y="34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1" y="22"/>
                  </a:lnTo>
                  <a:lnTo>
                    <a:pt x="16" y="33"/>
                  </a:lnTo>
                  <a:lnTo>
                    <a:pt x="21" y="43"/>
                  </a:lnTo>
                  <a:lnTo>
                    <a:pt x="26" y="55"/>
                  </a:lnTo>
                  <a:lnTo>
                    <a:pt x="30" y="65"/>
                  </a:lnTo>
                  <a:lnTo>
                    <a:pt x="35" y="77"/>
                  </a:lnTo>
                  <a:lnTo>
                    <a:pt x="39" y="87"/>
                  </a:lnTo>
                  <a:lnTo>
                    <a:pt x="43" y="99"/>
                  </a:lnTo>
                  <a:lnTo>
                    <a:pt x="47" y="109"/>
                  </a:lnTo>
                  <a:lnTo>
                    <a:pt x="50" y="120"/>
                  </a:lnTo>
                  <a:lnTo>
                    <a:pt x="54" y="131"/>
                  </a:lnTo>
                  <a:lnTo>
                    <a:pt x="57" y="142"/>
                  </a:lnTo>
                  <a:lnTo>
                    <a:pt x="61" y="152"/>
                  </a:lnTo>
                  <a:lnTo>
                    <a:pt x="63" y="164"/>
                  </a:lnTo>
                  <a:lnTo>
                    <a:pt x="66" y="174"/>
                  </a:lnTo>
                  <a:lnTo>
                    <a:pt x="68" y="186"/>
                  </a:lnTo>
                  <a:lnTo>
                    <a:pt x="71" y="196"/>
                  </a:lnTo>
                  <a:lnTo>
                    <a:pt x="73" y="208"/>
                  </a:lnTo>
                  <a:lnTo>
                    <a:pt x="76" y="218"/>
                  </a:lnTo>
                  <a:lnTo>
                    <a:pt x="77" y="229"/>
                  </a:lnTo>
                  <a:lnTo>
                    <a:pt x="79" y="240"/>
                  </a:lnTo>
                  <a:lnTo>
                    <a:pt x="81" y="251"/>
                  </a:lnTo>
                  <a:lnTo>
                    <a:pt x="82" y="262"/>
                  </a:lnTo>
                  <a:lnTo>
                    <a:pt x="84" y="273"/>
                  </a:lnTo>
                  <a:lnTo>
                    <a:pt x="85" y="283"/>
                  </a:lnTo>
                  <a:lnTo>
                    <a:pt x="85" y="295"/>
                  </a:lnTo>
                  <a:lnTo>
                    <a:pt x="86" y="305"/>
                  </a:lnTo>
                  <a:lnTo>
                    <a:pt x="88" y="317"/>
                  </a:lnTo>
                  <a:lnTo>
                    <a:pt x="88" y="327"/>
                  </a:lnTo>
                  <a:lnTo>
                    <a:pt x="88" y="339"/>
                  </a:lnTo>
                  <a:lnTo>
                    <a:pt x="88" y="349"/>
                  </a:lnTo>
                  <a:lnTo>
                    <a:pt x="88" y="360"/>
                  </a:lnTo>
                  <a:lnTo>
                    <a:pt x="88" y="371"/>
                  </a:lnTo>
                  <a:lnTo>
                    <a:pt x="88" y="382"/>
                  </a:lnTo>
                  <a:lnTo>
                    <a:pt x="86" y="392"/>
                  </a:lnTo>
                  <a:lnTo>
                    <a:pt x="85" y="404"/>
                  </a:lnTo>
                  <a:lnTo>
                    <a:pt x="85" y="414"/>
                  </a:lnTo>
                  <a:lnTo>
                    <a:pt x="84" y="426"/>
                  </a:lnTo>
                  <a:lnTo>
                    <a:pt x="82" y="436"/>
                  </a:lnTo>
                  <a:lnTo>
                    <a:pt x="81" y="448"/>
                  </a:lnTo>
                  <a:lnTo>
                    <a:pt x="79" y="458"/>
                  </a:lnTo>
                  <a:lnTo>
                    <a:pt x="77" y="469"/>
                  </a:lnTo>
                  <a:lnTo>
                    <a:pt x="76" y="480"/>
                  </a:lnTo>
                  <a:lnTo>
                    <a:pt x="73" y="491"/>
                  </a:lnTo>
                  <a:lnTo>
                    <a:pt x="71" y="502"/>
                  </a:lnTo>
                  <a:lnTo>
                    <a:pt x="68" y="513"/>
                  </a:lnTo>
                  <a:lnTo>
                    <a:pt x="66" y="523"/>
                  </a:lnTo>
                  <a:lnTo>
                    <a:pt x="63" y="535"/>
                  </a:lnTo>
                  <a:lnTo>
                    <a:pt x="61" y="545"/>
                  </a:lnTo>
                  <a:lnTo>
                    <a:pt x="57" y="557"/>
                  </a:lnTo>
                  <a:lnTo>
                    <a:pt x="54" y="567"/>
                  </a:lnTo>
                  <a:lnTo>
                    <a:pt x="50" y="579"/>
                  </a:lnTo>
                  <a:lnTo>
                    <a:pt x="47" y="589"/>
                  </a:lnTo>
                  <a:lnTo>
                    <a:pt x="43" y="600"/>
                  </a:lnTo>
                  <a:lnTo>
                    <a:pt x="39" y="611"/>
                  </a:lnTo>
                  <a:lnTo>
                    <a:pt x="35" y="622"/>
                  </a:lnTo>
                  <a:lnTo>
                    <a:pt x="30" y="632"/>
                  </a:lnTo>
                  <a:lnTo>
                    <a:pt x="26" y="644"/>
                  </a:lnTo>
                  <a:lnTo>
                    <a:pt x="21" y="654"/>
                  </a:lnTo>
                  <a:lnTo>
                    <a:pt x="16" y="666"/>
                  </a:lnTo>
                  <a:lnTo>
                    <a:pt x="11" y="676"/>
                  </a:lnTo>
                  <a:lnTo>
                    <a:pt x="5" y="688"/>
                  </a:lnTo>
                  <a:lnTo>
                    <a:pt x="0" y="698"/>
                  </a:lnTo>
                  <a:lnTo>
                    <a:pt x="816" y="349"/>
                  </a:lnTo>
                  <a:lnTo>
                    <a:pt x="816" y="34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2" name="Rectangle 54"/>
            <p:cNvSpPr>
              <a:spLocks noChangeArrowheads="1"/>
            </p:cNvSpPr>
            <p:nvPr/>
          </p:nvSpPr>
          <p:spPr bwMode="auto">
            <a:xfrm>
              <a:off x="4305" y="1718"/>
              <a:ext cx="238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3" name="Freeform 55"/>
            <p:cNvSpPr>
              <a:spLocks/>
            </p:cNvSpPr>
            <p:nvPr/>
          </p:nvSpPr>
          <p:spPr bwMode="auto">
            <a:xfrm>
              <a:off x="4442" y="1645"/>
              <a:ext cx="204" cy="174"/>
            </a:xfrm>
            <a:custGeom>
              <a:avLst/>
              <a:gdLst>
                <a:gd name="T0" fmla="*/ 0 w 814"/>
                <a:gd name="T1" fmla="*/ 0 h 698"/>
                <a:gd name="T2" fmla="*/ 5 w 814"/>
                <a:gd name="T3" fmla="*/ 11 h 698"/>
                <a:gd name="T4" fmla="*/ 16 w 814"/>
                <a:gd name="T5" fmla="*/ 33 h 698"/>
                <a:gd name="T6" fmla="*/ 25 w 814"/>
                <a:gd name="T7" fmla="*/ 55 h 698"/>
                <a:gd name="T8" fmla="*/ 34 w 814"/>
                <a:gd name="T9" fmla="*/ 77 h 698"/>
                <a:gd name="T10" fmla="*/ 43 w 814"/>
                <a:gd name="T11" fmla="*/ 99 h 698"/>
                <a:gd name="T12" fmla="*/ 50 w 814"/>
                <a:gd name="T13" fmla="*/ 120 h 698"/>
                <a:gd name="T14" fmla="*/ 57 w 814"/>
                <a:gd name="T15" fmla="*/ 142 h 698"/>
                <a:gd name="T16" fmla="*/ 63 w 814"/>
                <a:gd name="T17" fmla="*/ 164 h 698"/>
                <a:gd name="T18" fmla="*/ 68 w 814"/>
                <a:gd name="T19" fmla="*/ 186 h 698"/>
                <a:gd name="T20" fmla="*/ 73 w 814"/>
                <a:gd name="T21" fmla="*/ 208 h 698"/>
                <a:gd name="T22" fmla="*/ 77 w 814"/>
                <a:gd name="T23" fmla="*/ 229 h 698"/>
                <a:gd name="T24" fmla="*/ 80 w 814"/>
                <a:gd name="T25" fmla="*/ 251 h 698"/>
                <a:gd name="T26" fmla="*/ 84 w 814"/>
                <a:gd name="T27" fmla="*/ 273 h 698"/>
                <a:gd name="T28" fmla="*/ 85 w 814"/>
                <a:gd name="T29" fmla="*/ 295 h 698"/>
                <a:gd name="T30" fmla="*/ 86 w 814"/>
                <a:gd name="T31" fmla="*/ 317 h 698"/>
                <a:gd name="T32" fmla="*/ 88 w 814"/>
                <a:gd name="T33" fmla="*/ 339 h 698"/>
                <a:gd name="T34" fmla="*/ 88 w 814"/>
                <a:gd name="T35" fmla="*/ 360 h 698"/>
                <a:gd name="T36" fmla="*/ 86 w 814"/>
                <a:gd name="T37" fmla="*/ 382 h 698"/>
                <a:gd name="T38" fmla="*/ 85 w 814"/>
                <a:gd name="T39" fmla="*/ 404 h 698"/>
                <a:gd name="T40" fmla="*/ 84 w 814"/>
                <a:gd name="T41" fmla="*/ 426 h 698"/>
                <a:gd name="T42" fmla="*/ 80 w 814"/>
                <a:gd name="T43" fmla="*/ 448 h 698"/>
                <a:gd name="T44" fmla="*/ 77 w 814"/>
                <a:gd name="T45" fmla="*/ 469 h 698"/>
                <a:gd name="T46" fmla="*/ 73 w 814"/>
                <a:gd name="T47" fmla="*/ 491 h 698"/>
                <a:gd name="T48" fmla="*/ 68 w 814"/>
                <a:gd name="T49" fmla="*/ 513 h 698"/>
                <a:gd name="T50" fmla="*/ 63 w 814"/>
                <a:gd name="T51" fmla="*/ 535 h 698"/>
                <a:gd name="T52" fmla="*/ 57 w 814"/>
                <a:gd name="T53" fmla="*/ 557 h 698"/>
                <a:gd name="T54" fmla="*/ 50 w 814"/>
                <a:gd name="T55" fmla="*/ 579 h 698"/>
                <a:gd name="T56" fmla="*/ 43 w 814"/>
                <a:gd name="T57" fmla="*/ 600 h 698"/>
                <a:gd name="T58" fmla="*/ 34 w 814"/>
                <a:gd name="T59" fmla="*/ 622 h 698"/>
                <a:gd name="T60" fmla="*/ 25 w 814"/>
                <a:gd name="T61" fmla="*/ 644 h 698"/>
                <a:gd name="T62" fmla="*/ 16 w 814"/>
                <a:gd name="T63" fmla="*/ 666 h 698"/>
                <a:gd name="T64" fmla="*/ 5 w 814"/>
                <a:gd name="T65" fmla="*/ 688 h 698"/>
                <a:gd name="T66" fmla="*/ 814 w 814"/>
                <a:gd name="T67" fmla="*/ 34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4" h="698">
                  <a:moveTo>
                    <a:pt x="814" y="34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1" y="22"/>
                  </a:lnTo>
                  <a:lnTo>
                    <a:pt x="16" y="33"/>
                  </a:lnTo>
                  <a:lnTo>
                    <a:pt x="21" y="43"/>
                  </a:lnTo>
                  <a:lnTo>
                    <a:pt x="25" y="55"/>
                  </a:lnTo>
                  <a:lnTo>
                    <a:pt x="30" y="65"/>
                  </a:lnTo>
                  <a:lnTo>
                    <a:pt x="34" y="77"/>
                  </a:lnTo>
                  <a:lnTo>
                    <a:pt x="39" y="87"/>
                  </a:lnTo>
                  <a:lnTo>
                    <a:pt x="43" y="99"/>
                  </a:lnTo>
                  <a:lnTo>
                    <a:pt x="46" y="109"/>
                  </a:lnTo>
                  <a:lnTo>
                    <a:pt x="50" y="120"/>
                  </a:lnTo>
                  <a:lnTo>
                    <a:pt x="53" y="131"/>
                  </a:lnTo>
                  <a:lnTo>
                    <a:pt x="57" y="142"/>
                  </a:lnTo>
                  <a:lnTo>
                    <a:pt x="59" y="152"/>
                  </a:lnTo>
                  <a:lnTo>
                    <a:pt x="63" y="164"/>
                  </a:lnTo>
                  <a:lnTo>
                    <a:pt x="66" y="174"/>
                  </a:lnTo>
                  <a:lnTo>
                    <a:pt x="68" y="186"/>
                  </a:lnTo>
                  <a:lnTo>
                    <a:pt x="71" y="196"/>
                  </a:lnTo>
                  <a:lnTo>
                    <a:pt x="73" y="208"/>
                  </a:lnTo>
                  <a:lnTo>
                    <a:pt x="75" y="218"/>
                  </a:lnTo>
                  <a:lnTo>
                    <a:pt x="77" y="229"/>
                  </a:lnTo>
                  <a:lnTo>
                    <a:pt x="79" y="240"/>
                  </a:lnTo>
                  <a:lnTo>
                    <a:pt x="80" y="251"/>
                  </a:lnTo>
                  <a:lnTo>
                    <a:pt x="82" y="262"/>
                  </a:lnTo>
                  <a:lnTo>
                    <a:pt x="84" y="273"/>
                  </a:lnTo>
                  <a:lnTo>
                    <a:pt x="84" y="283"/>
                  </a:lnTo>
                  <a:lnTo>
                    <a:pt x="85" y="295"/>
                  </a:lnTo>
                  <a:lnTo>
                    <a:pt x="86" y="305"/>
                  </a:lnTo>
                  <a:lnTo>
                    <a:pt x="86" y="317"/>
                  </a:lnTo>
                  <a:lnTo>
                    <a:pt x="88" y="327"/>
                  </a:lnTo>
                  <a:lnTo>
                    <a:pt x="88" y="339"/>
                  </a:lnTo>
                  <a:lnTo>
                    <a:pt x="88" y="349"/>
                  </a:lnTo>
                  <a:lnTo>
                    <a:pt x="88" y="360"/>
                  </a:lnTo>
                  <a:lnTo>
                    <a:pt x="88" y="371"/>
                  </a:lnTo>
                  <a:lnTo>
                    <a:pt x="86" y="382"/>
                  </a:lnTo>
                  <a:lnTo>
                    <a:pt x="86" y="392"/>
                  </a:lnTo>
                  <a:lnTo>
                    <a:pt x="85" y="404"/>
                  </a:lnTo>
                  <a:lnTo>
                    <a:pt x="84" y="414"/>
                  </a:lnTo>
                  <a:lnTo>
                    <a:pt x="84" y="426"/>
                  </a:lnTo>
                  <a:lnTo>
                    <a:pt x="82" y="436"/>
                  </a:lnTo>
                  <a:lnTo>
                    <a:pt x="80" y="448"/>
                  </a:lnTo>
                  <a:lnTo>
                    <a:pt x="79" y="458"/>
                  </a:lnTo>
                  <a:lnTo>
                    <a:pt x="77" y="469"/>
                  </a:lnTo>
                  <a:lnTo>
                    <a:pt x="75" y="480"/>
                  </a:lnTo>
                  <a:lnTo>
                    <a:pt x="73" y="491"/>
                  </a:lnTo>
                  <a:lnTo>
                    <a:pt x="71" y="502"/>
                  </a:lnTo>
                  <a:lnTo>
                    <a:pt x="68" y="513"/>
                  </a:lnTo>
                  <a:lnTo>
                    <a:pt x="66" y="523"/>
                  </a:lnTo>
                  <a:lnTo>
                    <a:pt x="63" y="535"/>
                  </a:lnTo>
                  <a:lnTo>
                    <a:pt x="59" y="545"/>
                  </a:lnTo>
                  <a:lnTo>
                    <a:pt x="57" y="557"/>
                  </a:lnTo>
                  <a:lnTo>
                    <a:pt x="53" y="567"/>
                  </a:lnTo>
                  <a:lnTo>
                    <a:pt x="50" y="579"/>
                  </a:lnTo>
                  <a:lnTo>
                    <a:pt x="46" y="589"/>
                  </a:lnTo>
                  <a:lnTo>
                    <a:pt x="43" y="600"/>
                  </a:lnTo>
                  <a:lnTo>
                    <a:pt x="39" y="611"/>
                  </a:lnTo>
                  <a:lnTo>
                    <a:pt x="34" y="622"/>
                  </a:lnTo>
                  <a:lnTo>
                    <a:pt x="30" y="632"/>
                  </a:lnTo>
                  <a:lnTo>
                    <a:pt x="25" y="644"/>
                  </a:lnTo>
                  <a:lnTo>
                    <a:pt x="21" y="654"/>
                  </a:lnTo>
                  <a:lnTo>
                    <a:pt x="16" y="666"/>
                  </a:lnTo>
                  <a:lnTo>
                    <a:pt x="11" y="676"/>
                  </a:lnTo>
                  <a:lnTo>
                    <a:pt x="5" y="688"/>
                  </a:lnTo>
                  <a:lnTo>
                    <a:pt x="0" y="698"/>
                  </a:lnTo>
                  <a:lnTo>
                    <a:pt x="814" y="349"/>
                  </a:lnTo>
                  <a:lnTo>
                    <a:pt x="814" y="34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4" name="Rectangle 56"/>
            <p:cNvSpPr>
              <a:spLocks noChangeArrowheads="1"/>
            </p:cNvSpPr>
            <p:nvPr/>
          </p:nvSpPr>
          <p:spPr bwMode="auto">
            <a:xfrm>
              <a:off x="1728" y="960"/>
              <a:ext cx="125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 i="1">
                  <a:solidFill>
                    <a:srgbClr val="1F1A17"/>
                  </a:solidFill>
                </a:rPr>
                <a:t>Elektronový paprsek</a:t>
              </a:r>
              <a:endParaRPr lang="cs-CZ" sz="1400"/>
            </a:p>
          </p:txBody>
        </p:sp>
        <p:sp>
          <p:nvSpPr>
            <p:cNvPr id="78905" name="Rectangle 57"/>
            <p:cNvSpPr>
              <a:spLocks noChangeArrowheads="1"/>
            </p:cNvSpPr>
            <p:nvPr/>
          </p:nvSpPr>
          <p:spPr bwMode="auto">
            <a:xfrm>
              <a:off x="1296" y="2064"/>
              <a:ext cx="6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b="1" i="1">
                  <a:solidFill>
                    <a:srgbClr val="1F1A17"/>
                  </a:solidFill>
                </a:rPr>
                <a:t>Expozice</a:t>
              </a:r>
              <a:endParaRPr lang="cs-CZ" sz="1400"/>
            </a:p>
          </p:txBody>
        </p:sp>
        <p:sp>
          <p:nvSpPr>
            <p:cNvPr id="78906" name="Rectangle 58"/>
            <p:cNvSpPr>
              <a:spLocks noChangeArrowheads="1"/>
            </p:cNvSpPr>
            <p:nvPr/>
          </p:nvSpPr>
          <p:spPr bwMode="auto">
            <a:xfrm>
              <a:off x="2448" y="2064"/>
              <a:ext cx="5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b="1" i="1">
                  <a:solidFill>
                    <a:srgbClr val="1F1A17"/>
                  </a:solidFill>
                </a:rPr>
                <a:t>Vyvolání</a:t>
              </a:r>
              <a:endParaRPr lang="cs-CZ" sz="1400"/>
            </a:p>
          </p:txBody>
        </p:sp>
        <p:sp>
          <p:nvSpPr>
            <p:cNvPr id="78907" name="Freeform 59"/>
            <p:cNvSpPr>
              <a:spLocks/>
            </p:cNvSpPr>
            <p:nvPr/>
          </p:nvSpPr>
          <p:spPr bwMode="auto">
            <a:xfrm>
              <a:off x="1529" y="884"/>
              <a:ext cx="97" cy="507"/>
            </a:xfrm>
            <a:custGeom>
              <a:avLst/>
              <a:gdLst>
                <a:gd name="T0" fmla="*/ 0 w 389"/>
                <a:gd name="T1" fmla="*/ 0 h 2031"/>
                <a:gd name="T2" fmla="*/ 389 w 389"/>
                <a:gd name="T3" fmla="*/ 0 h 2031"/>
                <a:gd name="T4" fmla="*/ 389 w 389"/>
                <a:gd name="T5" fmla="*/ 1602 h 2031"/>
                <a:gd name="T6" fmla="*/ 188 w 389"/>
                <a:gd name="T7" fmla="*/ 2031 h 2031"/>
                <a:gd name="T8" fmla="*/ 0 w 389"/>
                <a:gd name="T9" fmla="*/ 1612 h 2031"/>
                <a:gd name="T10" fmla="*/ 0 w 389"/>
                <a:gd name="T11" fmla="*/ 0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9" h="2031">
                  <a:moveTo>
                    <a:pt x="0" y="0"/>
                  </a:moveTo>
                  <a:lnTo>
                    <a:pt x="389" y="0"/>
                  </a:lnTo>
                  <a:lnTo>
                    <a:pt x="389" y="1602"/>
                  </a:lnTo>
                  <a:lnTo>
                    <a:pt x="188" y="2031"/>
                  </a:lnTo>
                  <a:lnTo>
                    <a:pt x="0" y="16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7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08" name="Text Box 60"/>
            <p:cNvSpPr txBox="1">
              <a:spLocks noChangeArrowheads="1"/>
            </p:cNvSpPr>
            <p:nvPr/>
          </p:nvSpPr>
          <p:spPr bwMode="auto">
            <a:xfrm>
              <a:off x="240" y="576"/>
              <a:ext cx="32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2400" b="1"/>
                <a:t>Litografie elektronovým paprskem</a:t>
              </a:r>
              <a:endParaRPr lang="cs-CZ" sz="2000"/>
            </a:p>
          </p:txBody>
        </p:sp>
        <p:sp>
          <p:nvSpPr>
            <p:cNvPr id="78909" name="Text Box 61"/>
            <p:cNvSpPr txBox="1">
              <a:spLocks noChangeArrowheads="1"/>
            </p:cNvSpPr>
            <p:nvPr/>
          </p:nvSpPr>
          <p:spPr bwMode="auto">
            <a:xfrm>
              <a:off x="3312" y="2045"/>
              <a:ext cx="11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b="1" i="1"/>
                <a:t>Odleptání SiO</a:t>
              </a:r>
              <a:r>
                <a:rPr lang="cs-CZ" b="1" i="1" baseline="-25000"/>
                <a:t>2</a:t>
              </a:r>
              <a:endParaRPr lang="cs-CZ" sz="1400"/>
            </a:p>
          </p:txBody>
        </p:sp>
        <p:sp>
          <p:nvSpPr>
            <p:cNvPr id="78910" name="Text Box 62"/>
            <p:cNvSpPr txBox="1">
              <a:spLocks noChangeArrowheads="1"/>
            </p:cNvSpPr>
            <p:nvPr/>
          </p:nvSpPr>
          <p:spPr bwMode="auto">
            <a:xfrm>
              <a:off x="4512" y="2040"/>
              <a:ext cx="9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b="1" i="1"/>
                <a:t>Odleptání Si</a:t>
              </a:r>
              <a:endParaRPr lang="cs-CZ" sz="1400"/>
            </a:p>
          </p:txBody>
        </p:sp>
      </p:grpSp>
      <p:grpSp>
        <p:nvGrpSpPr>
          <p:cNvPr id="78911" name="Group 63"/>
          <p:cNvGrpSpPr>
            <a:grpSpLocks/>
          </p:cNvGrpSpPr>
          <p:nvPr/>
        </p:nvGrpSpPr>
        <p:grpSpPr bwMode="auto">
          <a:xfrm>
            <a:off x="152400" y="3930650"/>
            <a:ext cx="8839200" cy="2089150"/>
            <a:chOff x="96" y="2380"/>
            <a:chExt cx="5568" cy="1316"/>
          </a:xfrm>
        </p:grpSpPr>
        <p:sp>
          <p:nvSpPr>
            <p:cNvPr id="78912" name="Freeform 64"/>
            <p:cNvSpPr>
              <a:spLocks/>
            </p:cNvSpPr>
            <p:nvPr/>
          </p:nvSpPr>
          <p:spPr bwMode="auto">
            <a:xfrm>
              <a:off x="346" y="2924"/>
              <a:ext cx="789" cy="509"/>
            </a:xfrm>
            <a:custGeom>
              <a:avLst/>
              <a:gdLst>
                <a:gd name="T0" fmla="*/ 852 w 2366"/>
                <a:gd name="T1" fmla="*/ 811 h 1528"/>
                <a:gd name="T2" fmla="*/ 852 w 2366"/>
                <a:gd name="T3" fmla="*/ 0 h 1528"/>
                <a:gd name="T4" fmla="*/ 1515 w 2366"/>
                <a:gd name="T5" fmla="*/ 0 h 1528"/>
                <a:gd name="T6" fmla="*/ 1520 w 2366"/>
                <a:gd name="T7" fmla="*/ 816 h 1528"/>
                <a:gd name="T8" fmla="*/ 2366 w 2366"/>
                <a:gd name="T9" fmla="*/ 818 h 1528"/>
                <a:gd name="T10" fmla="*/ 2366 w 2366"/>
                <a:gd name="T11" fmla="*/ 1528 h 1528"/>
                <a:gd name="T12" fmla="*/ 0 w 2366"/>
                <a:gd name="T13" fmla="*/ 1528 h 1528"/>
                <a:gd name="T14" fmla="*/ 0 w 2366"/>
                <a:gd name="T15" fmla="*/ 813 h 1528"/>
                <a:gd name="T16" fmla="*/ 852 w 2366"/>
                <a:gd name="T17" fmla="*/ 811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6" h="1528">
                  <a:moveTo>
                    <a:pt x="852" y="811"/>
                  </a:moveTo>
                  <a:lnTo>
                    <a:pt x="852" y="0"/>
                  </a:lnTo>
                  <a:lnTo>
                    <a:pt x="1515" y="0"/>
                  </a:lnTo>
                  <a:lnTo>
                    <a:pt x="1520" y="816"/>
                  </a:lnTo>
                  <a:lnTo>
                    <a:pt x="2366" y="818"/>
                  </a:lnTo>
                  <a:lnTo>
                    <a:pt x="2366" y="1528"/>
                  </a:lnTo>
                  <a:lnTo>
                    <a:pt x="0" y="1528"/>
                  </a:lnTo>
                  <a:lnTo>
                    <a:pt x="0" y="813"/>
                  </a:lnTo>
                  <a:lnTo>
                    <a:pt x="852" y="811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3" name="Freeform 65"/>
            <p:cNvSpPr>
              <a:spLocks/>
            </p:cNvSpPr>
            <p:nvPr/>
          </p:nvSpPr>
          <p:spPr bwMode="auto">
            <a:xfrm>
              <a:off x="346" y="2924"/>
              <a:ext cx="789" cy="509"/>
            </a:xfrm>
            <a:custGeom>
              <a:avLst/>
              <a:gdLst>
                <a:gd name="T0" fmla="*/ 852 w 2366"/>
                <a:gd name="T1" fmla="*/ 811 h 1528"/>
                <a:gd name="T2" fmla="*/ 852 w 2366"/>
                <a:gd name="T3" fmla="*/ 0 h 1528"/>
                <a:gd name="T4" fmla="*/ 1515 w 2366"/>
                <a:gd name="T5" fmla="*/ 0 h 1528"/>
                <a:gd name="T6" fmla="*/ 1520 w 2366"/>
                <a:gd name="T7" fmla="*/ 816 h 1528"/>
                <a:gd name="T8" fmla="*/ 2366 w 2366"/>
                <a:gd name="T9" fmla="*/ 818 h 1528"/>
                <a:gd name="T10" fmla="*/ 2366 w 2366"/>
                <a:gd name="T11" fmla="*/ 1528 h 1528"/>
                <a:gd name="T12" fmla="*/ 0 w 2366"/>
                <a:gd name="T13" fmla="*/ 1528 h 1528"/>
                <a:gd name="T14" fmla="*/ 0 w 2366"/>
                <a:gd name="T15" fmla="*/ 813 h 1528"/>
                <a:gd name="T16" fmla="*/ 852 w 2366"/>
                <a:gd name="T17" fmla="*/ 811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6" h="1528">
                  <a:moveTo>
                    <a:pt x="852" y="811"/>
                  </a:moveTo>
                  <a:lnTo>
                    <a:pt x="852" y="0"/>
                  </a:lnTo>
                  <a:lnTo>
                    <a:pt x="1515" y="0"/>
                  </a:lnTo>
                  <a:lnTo>
                    <a:pt x="1520" y="816"/>
                  </a:lnTo>
                  <a:lnTo>
                    <a:pt x="2366" y="818"/>
                  </a:lnTo>
                  <a:lnTo>
                    <a:pt x="2366" y="1528"/>
                  </a:lnTo>
                  <a:lnTo>
                    <a:pt x="0" y="1528"/>
                  </a:lnTo>
                  <a:lnTo>
                    <a:pt x="0" y="813"/>
                  </a:lnTo>
                  <a:lnTo>
                    <a:pt x="852" y="811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4" name="Freeform 66"/>
            <p:cNvSpPr>
              <a:spLocks/>
            </p:cNvSpPr>
            <p:nvPr/>
          </p:nvSpPr>
          <p:spPr bwMode="auto">
            <a:xfrm>
              <a:off x="345" y="2941"/>
              <a:ext cx="789" cy="492"/>
            </a:xfrm>
            <a:custGeom>
              <a:avLst/>
              <a:gdLst>
                <a:gd name="T0" fmla="*/ 944 w 2367"/>
                <a:gd name="T1" fmla="*/ 832 h 1477"/>
                <a:gd name="T2" fmla="*/ 955 w 2367"/>
                <a:gd name="T3" fmla="*/ 815 h 1477"/>
                <a:gd name="T4" fmla="*/ 962 w 2367"/>
                <a:gd name="T5" fmla="*/ 790 h 1477"/>
                <a:gd name="T6" fmla="*/ 966 w 2367"/>
                <a:gd name="T7" fmla="*/ 760 h 1477"/>
                <a:gd name="T8" fmla="*/ 967 w 2367"/>
                <a:gd name="T9" fmla="*/ 703 h 1477"/>
                <a:gd name="T10" fmla="*/ 962 w 2367"/>
                <a:gd name="T11" fmla="*/ 613 h 1477"/>
                <a:gd name="T12" fmla="*/ 953 w 2367"/>
                <a:gd name="T13" fmla="*/ 513 h 1477"/>
                <a:gd name="T14" fmla="*/ 943 w 2367"/>
                <a:gd name="T15" fmla="*/ 407 h 1477"/>
                <a:gd name="T16" fmla="*/ 939 w 2367"/>
                <a:gd name="T17" fmla="*/ 330 h 1477"/>
                <a:gd name="T18" fmla="*/ 939 w 2367"/>
                <a:gd name="T19" fmla="*/ 281 h 1477"/>
                <a:gd name="T20" fmla="*/ 941 w 2367"/>
                <a:gd name="T21" fmla="*/ 234 h 1477"/>
                <a:gd name="T22" fmla="*/ 945 w 2367"/>
                <a:gd name="T23" fmla="*/ 190 h 1477"/>
                <a:gd name="T24" fmla="*/ 955 w 2367"/>
                <a:gd name="T25" fmla="*/ 150 h 1477"/>
                <a:gd name="T26" fmla="*/ 971 w 2367"/>
                <a:gd name="T27" fmla="*/ 112 h 1477"/>
                <a:gd name="T28" fmla="*/ 993 w 2367"/>
                <a:gd name="T29" fmla="*/ 80 h 1477"/>
                <a:gd name="T30" fmla="*/ 1021 w 2367"/>
                <a:gd name="T31" fmla="*/ 54 h 1477"/>
                <a:gd name="T32" fmla="*/ 1053 w 2367"/>
                <a:gd name="T33" fmla="*/ 33 h 1477"/>
                <a:gd name="T34" fmla="*/ 1088 w 2367"/>
                <a:gd name="T35" fmla="*/ 17 h 1477"/>
                <a:gd name="T36" fmla="*/ 1126 w 2367"/>
                <a:gd name="T37" fmla="*/ 6 h 1477"/>
                <a:gd name="T38" fmla="*/ 1165 w 2367"/>
                <a:gd name="T39" fmla="*/ 1 h 1477"/>
                <a:gd name="T40" fmla="*/ 1205 w 2367"/>
                <a:gd name="T41" fmla="*/ 1 h 1477"/>
                <a:gd name="T42" fmla="*/ 1243 w 2367"/>
                <a:gd name="T43" fmla="*/ 5 h 1477"/>
                <a:gd name="T44" fmla="*/ 1282 w 2367"/>
                <a:gd name="T45" fmla="*/ 14 h 1477"/>
                <a:gd name="T46" fmla="*/ 1318 w 2367"/>
                <a:gd name="T47" fmla="*/ 28 h 1477"/>
                <a:gd name="T48" fmla="*/ 1350 w 2367"/>
                <a:gd name="T49" fmla="*/ 48 h 1477"/>
                <a:gd name="T50" fmla="*/ 1379 w 2367"/>
                <a:gd name="T51" fmla="*/ 71 h 1477"/>
                <a:gd name="T52" fmla="*/ 1402 w 2367"/>
                <a:gd name="T53" fmla="*/ 100 h 1477"/>
                <a:gd name="T54" fmla="*/ 1419 w 2367"/>
                <a:gd name="T55" fmla="*/ 132 h 1477"/>
                <a:gd name="T56" fmla="*/ 1431 w 2367"/>
                <a:gd name="T57" fmla="*/ 172 h 1477"/>
                <a:gd name="T58" fmla="*/ 1439 w 2367"/>
                <a:gd name="T59" fmla="*/ 218 h 1477"/>
                <a:gd name="T60" fmla="*/ 1444 w 2367"/>
                <a:gd name="T61" fmla="*/ 265 h 1477"/>
                <a:gd name="T62" fmla="*/ 1446 w 2367"/>
                <a:gd name="T63" fmla="*/ 316 h 1477"/>
                <a:gd name="T64" fmla="*/ 1446 w 2367"/>
                <a:gd name="T65" fmla="*/ 394 h 1477"/>
                <a:gd name="T66" fmla="*/ 1441 w 2367"/>
                <a:gd name="T67" fmla="*/ 496 h 1477"/>
                <a:gd name="T68" fmla="*/ 1434 w 2367"/>
                <a:gd name="T69" fmla="*/ 596 h 1477"/>
                <a:gd name="T70" fmla="*/ 1429 w 2367"/>
                <a:gd name="T71" fmla="*/ 686 h 1477"/>
                <a:gd name="T72" fmla="*/ 1430 w 2367"/>
                <a:gd name="T73" fmla="*/ 744 h 1477"/>
                <a:gd name="T74" fmla="*/ 1433 w 2367"/>
                <a:gd name="T75" fmla="*/ 777 h 1477"/>
                <a:gd name="T76" fmla="*/ 1439 w 2367"/>
                <a:gd name="T77" fmla="*/ 805 h 1477"/>
                <a:gd name="T78" fmla="*/ 1448 w 2367"/>
                <a:gd name="T79" fmla="*/ 827 h 1477"/>
                <a:gd name="T80" fmla="*/ 2367 w 2367"/>
                <a:gd name="T81" fmla="*/ 844 h 1477"/>
                <a:gd name="T82" fmla="*/ 0 w 2367"/>
                <a:gd name="T83" fmla="*/ 1477 h 1477"/>
                <a:gd name="T84" fmla="*/ 937 w 2367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7" h="1477">
                  <a:moveTo>
                    <a:pt x="937" y="838"/>
                  </a:moveTo>
                  <a:lnTo>
                    <a:pt x="944" y="832"/>
                  </a:lnTo>
                  <a:lnTo>
                    <a:pt x="951" y="825"/>
                  </a:lnTo>
                  <a:lnTo>
                    <a:pt x="955" y="815"/>
                  </a:lnTo>
                  <a:lnTo>
                    <a:pt x="959" y="804"/>
                  </a:lnTo>
                  <a:lnTo>
                    <a:pt x="962" y="790"/>
                  </a:lnTo>
                  <a:lnTo>
                    <a:pt x="965" y="776"/>
                  </a:lnTo>
                  <a:lnTo>
                    <a:pt x="966" y="760"/>
                  </a:lnTo>
                  <a:lnTo>
                    <a:pt x="967" y="742"/>
                  </a:lnTo>
                  <a:lnTo>
                    <a:pt x="967" y="703"/>
                  </a:lnTo>
                  <a:lnTo>
                    <a:pt x="965" y="660"/>
                  </a:lnTo>
                  <a:lnTo>
                    <a:pt x="962" y="613"/>
                  </a:lnTo>
                  <a:lnTo>
                    <a:pt x="958" y="563"/>
                  </a:lnTo>
                  <a:lnTo>
                    <a:pt x="953" y="513"/>
                  </a:lnTo>
                  <a:lnTo>
                    <a:pt x="948" y="460"/>
                  </a:lnTo>
                  <a:lnTo>
                    <a:pt x="943" y="407"/>
                  </a:lnTo>
                  <a:lnTo>
                    <a:pt x="940" y="355"/>
                  </a:lnTo>
                  <a:lnTo>
                    <a:pt x="939" y="330"/>
                  </a:lnTo>
                  <a:lnTo>
                    <a:pt x="939" y="305"/>
                  </a:lnTo>
                  <a:lnTo>
                    <a:pt x="939" y="281"/>
                  </a:lnTo>
                  <a:lnTo>
                    <a:pt x="939" y="256"/>
                  </a:lnTo>
                  <a:lnTo>
                    <a:pt x="941" y="234"/>
                  </a:lnTo>
                  <a:lnTo>
                    <a:pt x="943" y="212"/>
                  </a:lnTo>
                  <a:lnTo>
                    <a:pt x="945" y="190"/>
                  </a:lnTo>
                  <a:lnTo>
                    <a:pt x="950" y="170"/>
                  </a:lnTo>
                  <a:lnTo>
                    <a:pt x="955" y="150"/>
                  </a:lnTo>
                  <a:lnTo>
                    <a:pt x="962" y="130"/>
                  </a:lnTo>
                  <a:lnTo>
                    <a:pt x="971" y="112"/>
                  </a:lnTo>
                  <a:lnTo>
                    <a:pt x="981" y="96"/>
                  </a:lnTo>
                  <a:lnTo>
                    <a:pt x="993" y="80"/>
                  </a:lnTo>
                  <a:lnTo>
                    <a:pt x="1007" y="66"/>
                  </a:lnTo>
                  <a:lnTo>
                    <a:pt x="1021" y="54"/>
                  </a:lnTo>
                  <a:lnTo>
                    <a:pt x="1036" y="43"/>
                  </a:lnTo>
                  <a:lnTo>
                    <a:pt x="1053" y="33"/>
                  </a:lnTo>
                  <a:lnTo>
                    <a:pt x="1071" y="24"/>
                  </a:lnTo>
                  <a:lnTo>
                    <a:pt x="1088" y="17"/>
                  </a:lnTo>
                  <a:lnTo>
                    <a:pt x="1107" y="11"/>
                  </a:lnTo>
                  <a:lnTo>
                    <a:pt x="1126" y="6"/>
                  </a:lnTo>
                  <a:lnTo>
                    <a:pt x="1145" y="3"/>
                  </a:lnTo>
                  <a:lnTo>
                    <a:pt x="1165" y="1"/>
                  </a:lnTo>
                  <a:lnTo>
                    <a:pt x="1184" y="0"/>
                  </a:lnTo>
                  <a:lnTo>
                    <a:pt x="1205" y="1"/>
                  </a:lnTo>
                  <a:lnTo>
                    <a:pt x="1224" y="2"/>
                  </a:lnTo>
                  <a:lnTo>
                    <a:pt x="1243" y="5"/>
                  </a:lnTo>
                  <a:lnTo>
                    <a:pt x="1263" y="9"/>
                  </a:lnTo>
                  <a:lnTo>
                    <a:pt x="1282" y="14"/>
                  </a:lnTo>
                  <a:lnTo>
                    <a:pt x="1300" y="21"/>
                  </a:lnTo>
                  <a:lnTo>
                    <a:pt x="1318" y="28"/>
                  </a:lnTo>
                  <a:lnTo>
                    <a:pt x="1334" y="38"/>
                  </a:lnTo>
                  <a:lnTo>
                    <a:pt x="1350" y="48"/>
                  </a:lnTo>
                  <a:lnTo>
                    <a:pt x="1364" y="59"/>
                  </a:lnTo>
                  <a:lnTo>
                    <a:pt x="1379" y="71"/>
                  </a:lnTo>
                  <a:lnTo>
                    <a:pt x="1391" y="84"/>
                  </a:lnTo>
                  <a:lnTo>
                    <a:pt x="1402" y="100"/>
                  </a:lnTo>
                  <a:lnTo>
                    <a:pt x="1411" y="115"/>
                  </a:lnTo>
                  <a:lnTo>
                    <a:pt x="1419" y="132"/>
                  </a:lnTo>
                  <a:lnTo>
                    <a:pt x="1426" y="150"/>
                  </a:lnTo>
                  <a:lnTo>
                    <a:pt x="1431" y="172"/>
                  </a:lnTo>
                  <a:lnTo>
                    <a:pt x="1435" y="194"/>
                  </a:lnTo>
                  <a:lnTo>
                    <a:pt x="1439" y="218"/>
                  </a:lnTo>
                  <a:lnTo>
                    <a:pt x="1442" y="241"/>
                  </a:lnTo>
                  <a:lnTo>
                    <a:pt x="1444" y="265"/>
                  </a:lnTo>
                  <a:lnTo>
                    <a:pt x="1446" y="291"/>
                  </a:lnTo>
                  <a:lnTo>
                    <a:pt x="1446" y="316"/>
                  </a:lnTo>
                  <a:lnTo>
                    <a:pt x="1447" y="342"/>
                  </a:lnTo>
                  <a:lnTo>
                    <a:pt x="1446" y="394"/>
                  </a:lnTo>
                  <a:lnTo>
                    <a:pt x="1444" y="446"/>
                  </a:lnTo>
                  <a:lnTo>
                    <a:pt x="1441" y="496"/>
                  </a:lnTo>
                  <a:lnTo>
                    <a:pt x="1437" y="547"/>
                  </a:lnTo>
                  <a:lnTo>
                    <a:pt x="1434" y="596"/>
                  </a:lnTo>
                  <a:lnTo>
                    <a:pt x="1431" y="642"/>
                  </a:lnTo>
                  <a:lnTo>
                    <a:pt x="1429" y="686"/>
                  </a:lnTo>
                  <a:lnTo>
                    <a:pt x="1429" y="725"/>
                  </a:lnTo>
                  <a:lnTo>
                    <a:pt x="1430" y="744"/>
                  </a:lnTo>
                  <a:lnTo>
                    <a:pt x="1431" y="761"/>
                  </a:lnTo>
                  <a:lnTo>
                    <a:pt x="1433" y="777"/>
                  </a:lnTo>
                  <a:lnTo>
                    <a:pt x="1435" y="791"/>
                  </a:lnTo>
                  <a:lnTo>
                    <a:pt x="1439" y="805"/>
                  </a:lnTo>
                  <a:lnTo>
                    <a:pt x="1443" y="817"/>
                  </a:lnTo>
                  <a:lnTo>
                    <a:pt x="1448" y="827"/>
                  </a:lnTo>
                  <a:lnTo>
                    <a:pt x="1454" y="836"/>
                  </a:lnTo>
                  <a:lnTo>
                    <a:pt x="2367" y="844"/>
                  </a:lnTo>
                  <a:lnTo>
                    <a:pt x="2367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37" y="838"/>
                  </a:lnTo>
                  <a:close/>
                </a:path>
              </a:pathLst>
            </a:cu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5" name="Freeform 67"/>
            <p:cNvSpPr>
              <a:spLocks/>
            </p:cNvSpPr>
            <p:nvPr/>
          </p:nvSpPr>
          <p:spPr bwMode="auto">
            <a:xfrm>
              <a:off x="345" y="2941"/>
              <a:ext cx="789" cy="492"/>
            </a:xfrm>
            <a:custGeom>
              <a:avLst/>
              <a:gdLst>
                <a:gd name="T0" fmla="*/ 944 w 2367"/>
                <a:gd name="T1" fmla="*/ 832 h 1477"/>
                <a:gd name="T2" fmla="*/ 955 w 2367"/>
                <a:gd name="T3" fmla="*/ 815 h 1477"/>
                <a:gd name="T4" fmla="*/ 962 w 2367"/>
                <a:gd name="T5" fmla="*/ 790 h 1477"/>
                <a:gd name="T6" fmla="*/ 966 w 2367"/>
                <a:gd name="T7" fmla="*/ 760 h 1477"/>
                <a:gd name="T8" fmla="*/ 967 w 2367"/>
                <a:gd name="T9" fmla="*/ 703 h 1477"/>
                <a:gd name="T10" fmla="*/ 962 w 2367"/>
                <a:gd name="T11" fmla="*/ 613 h 1477"/>
                <a:gd name="T12" fmla="*/ 953 w 2367"/>
                <a:gd name="T13" fmla="*/ 513 h 1477"/>
                <a:gd name="T14" fmla="*/ 943 w 2367"/>
                <a:gd name="T15" fmla="*/ 407 h 1477"/>
                <a:gd name="T16" fmla="*/ 939 w 2367"/>
                <a:gd name="T17" fmla="*/ 330 h 1477"/>
                <a:gd name="T18" fmla="*/ 939 w 2367"/>
                <a:gd name="T19" fmla="*/ 281 h 1477"/>
                <a:gd name="T20" fmla="*/ 941 w 2367"/>
                <a:gd name="T21" fmla="*/ 234 h 1477"/>
                <a:gd name="T22" fmla="*/ 945 w 2367"/>
                <a:gd name="T23" fmla="*/ 190 h 1477"/>
                <a:gd name="T24" fmla="*/ 955 w 2367"/>
                <a:gd name="T25" fmla="*/ 150 h 1477"/>
                <a:gd name="T26" fmla="*/ 971 w 2367"/>
                <a:gd name="T27" fmla="*/ 112 h 1477"/>
                <a:gd name="T28" fmla="*/ 993 w 2367"/>
                <a:gd name="T29" fmla="*/ 80 h 1477"/>
                <a:gd name="T30" fmla="*/ 1021 w 2367"/>
                <a:gd name="T31" fmla="*/ 54 h 1477"/>
                <a:gd name="T32" fmla="*/ 1053 w 2367"/>
                <a:gd name="T33" fmla="*/ 33 h 1477"/>
                <a:gd name="T34" fmla="*/ 1088 w 2367"/>
                <a:gd name="T35" fmla="*/ 17 h 1477"/>
                <a:gd name="T36" fmla="*/ 1126 w 2367"/>
                <a:gd name="T37" fmla="*/ 6 h 1477"/>
                <a:gd name="T38" fmla="*/ 1165 w 2367"/>
                <a:gd name="T39" fmla="*/ 1 h 1477"/>
                <a:gd name="T40" fmla="*/ 1205 w 2367"/>
                <a:gd name="T41" fmla="*/ 1 h 1477"/>
                <a:gd name="T42" fmla="*/ 1243 w 2367"/>
                <a:gd name="T43" fmla="*/ 5 h 1477"/>
                <a:gd name="T44" fmla="*/ 1282 w 2367"/>
                <a:gd name="T45" fmla="*/ 14 h 1477"/>
                <a:gd name="T46" fmla="*/ 1318 w 2367"/>
                <a:gd name="T47" fmla="*/ 28 h 1477"/>
                <a:gd name="T48" fmla="*/ 1350 w 2367"/>
                <a:gd name="T49" fmla="*/ 48 h 1477"/>
                <a:gd name="T50" fmla="*/ 1379 w 2367"/>
                <a:gd name="T51" fmla="*/ 71 h 1477"/>
                <a:gd name="T52" fmla="*/ 1402 w 2367"/>
                <a:gd name="T53" fmla="*/ 100 h 1477"/>
                <a:gd name="T54" fmla="*/ 1419 w 2367"/>
                <a:gd name="T55" fmla="*/ 132 h 1477"/>
                <a:gd name="T56" fmla="*/ 1431 w 2367"/>
                <a:gd name="T57" fmla="*/ 172 h 1477"/>
                <a:gd name="T58" fmla="*/ 1439 w 2367"/>
                <a:gd name="T59" fmla="*/ 218 h 1477"/>
                <a:gd name="T60" fmla="*/ 1444 w 2367"/>
                <a:gd name="T61" fmla="*/ 265 h 1477"/>
                <a:gd name="T62" fmla="*/ 1446 w 2367"/>
                <a:gd name="T63" fmla="*/ 316 h 1477"/>
                <a:gd name="T64" fmla="*/ 1446 w 2367"/>
                <a:gd name="T65" fmla="*/ 394 h 1477"/>
                <a:gd name="T66" fmla="*/ 1441 w 2367"/>
                <a:gd name="T67" fmla="*/ 496 h 1477"/>
                <a:gd name="T68" fmla="*/ 1434 w 2367"/>
                <a:gd name="T69" fmla="*/ 596 h 1477"/>
                <a:gd name="T70" fmla="*/ 1429 w 2367"/>
                <a:gd name="T71" fmla="*/ 686 h 1477"/>
                <a:gd name="T72" fmla="*/ 1430 w 2367"/>
                <a:gd name="T73" fmla="*/ 744 h 1477"/>
                <a:gd name="T74" fmla="*/ 1433 w 2367"/>
                <a:gd name="T75" fmla="*/ 777 h 1477"/>
                <a:gd name="T76" fmla="*/ 1439 w 2367"/>
                <a:gd name="T77" fmla="*/ 805 h 1477"/>
                <a:gd name="T78" fmla="*/ 1448 w 2367"/>
                <a:gd name="T79" fmla="*/ 827 h 1477"/>
                <a:gd name="T80" fmla="*/ 2367 w 2367"/>
                <a:gd name="T81" fmla="*/ 844 h 1477"/>
                <a:gd name="T82" fmla="*/ 0 w 2367"/>
                <a:gd name="T83" fmla="*/ 1477 h 1477"/>
                <a:gd name="T84" fmla="*/ 937 w 2367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7" h="1477">
                  <a:moveTo>
                    <a:pt x="937" y="838"/>
                  </a:moveTo>
                  <a:lnTo>
                    <a:pt x="944" y="832"/>
                  </a:lnTo>
                  <a:lnTo>
                    <a:pt x="951" y="825"/>
                  </a:lnTo>
                  <a:lnTo>
                    <a:pt x="955" y="815"/>
                  </a:lnTo>
                  <a:lnTo>
                    <a:pt x="959" y="804"/>
                  </a:lnTo>
                  <a:lnTo>
                    <a:pt x="962" y="790"/>
                  </a:lnTo>
                  <a:lnTo>
                    <a:pt x="965" y="776"/>
                  </a:lnTo>
                  <a:lnTo>
                    <a:pt x="966" y="760"/>
                  </a:lnTo>
                  <a:lnTo>
                    <a:pt x="967" y="742"/>
                  </a:lnTo>
                  <a:lnTo>
                    <a:pt x="967" y="703"/>
                  </a:lnTo>
                  <a:lnTo>
                    <a:pt x="965" y="660"/>
                  </a:lnTo>
                  <a:lnTo>
                    <a:pt x="962" y="613"/>
                  </a:lnTo>
                  <a:lnTo>
                    <a:pt x="958" y="563"/>
                  </a:lnTo>
                  <a:lnTo>
                    <a:pt x="953" y="513"/>
                  </a:lnTo>
                  <a:lnTo>
                    <a:pt x="948" y="460"/>
                  </a:lnTo>
                  <a:lnTo>
                    <a:pt x="943" y="407"/>
                  </a:lnTo>
                  <a:lnTo>
                    <a:pt x="940" y="355"/>
                  </a:lnTo>
                  <a:lnTo>
                    <a:pt x="939" y="330"/>
                  </a:lnTo>
                  <a:lnTo>
                    <a:pt x="939" y="305"/>
                  </a:lnTo>
                  <a:lnTo>
                    <a:pt x="939" y="281"/>
                  </a:lnTo>
                  <a:lnTo>
                    <a:pt x="939" y="256"/>
                  </a:lnTo>
                  <a:lnTo>
                    <a:pt x="941" y="234"/>
                  </a:lnTo>
                  <a:lnTo>
                    <a:pt x="943" y="212"/>
                  </a:lnTo>
                  <a:lnTo>
                    <a:pt x="945" y="190"/>
                  </a:lnTo>
                  <a:lnTo>
                    <a:pt x="950" y="170"/>
                  </a:lnTo>
                  <a:lnTo>
                    <a:pt x="955" y="150"/>
                  </a:lnTo>
                  <a:lnTo>
                    <a:pt x="962" y="130"/>
                  </a:lnTo>
                  <a:lnTo>
                    <a:pt x="971" y="112"/>
                  </a:lnTo>
                  <a:lnTo>
                    <a:pt x="981" y="96"/>
                  </a:lnTo>
                  <a:lnTo>
                    <a:pt x="993" y="80"/>
                  </a:lnTo>
                  <a:lnTo>
                    <a:pt x="1007" y="66"/>
                  </a:lnTo>
                  <a:lnTo>
                    <a:pt x="1021" y="54"/>
                  </a:lnTo>
                  <a:lnTo>
                    <a:pt x="1036" y="43"/>
                  </a:lnTo>
                  <a:lnTo>
                    <a:pt x="1053" y="33"/>
                  </a:lnTo>
                  <a:lnTo>
                    <a:pt x="1071" y="24"/>
                  </a:lnTo>
                  <a:lnTo>
                    <a:pt x="1088" y="17"/>
                  </a:lnTo>
                  <a:lnTo>
                    <a:pt x="1107" y="11"/>
                  </a:lnTo>
                  <a:lnTo>
                    <a:pt x="1126" y="6"/>
                  </a:lnTo>
                  <a:lnTo>
                    <a:pt x="1145" y="3"/>
                  </a:lnTo>
                  <a:lnTo>
                    <a:pt x="1165" y="1"/>
                  </a:lnTo>
                  <a:lnTo>
                    <a:pt x="1184" y="0"/>
                  </a:lnTo>
                  <a:lnTo>
                    <a:pt x="1205" y="1"/>
                  </a:lnTo>
                  <a:lnTo>
                    <a:pt x="1224" y="2"/>
                  </a:lnTo>
                  <a:lnTo>
                    <a:pt x="1243" y="5"/>
                  </a:lnTo>
                  <a:lnTo>
                    <a:pt x="1263" y="9"/>
                  </a:lnTo>
                  <a:lnTo>
                    <a:pt x="1282" y="14"/>
                  </a:lnTo>
                  <a:lnTo>
                    <a:pt x="1300" y="21"/>
                  </a:lnTo>
                  <a:lnTo>
                    <a:pt x="1318" y="28"/>
                  </a:lnTo>
                  <a:lnTo>
                    <a:pt x="1334" y="38"/>
                  </a:lnTo>
                  <a:lnTo>
                    <a:pt x="1350" y="48"/>
                  </a:lnTo>
                  <a:lnTo>
                    <a:pt x="1364" y="59"/>
                  </a:lnTo>
                  <a:lnTo>
                    <a:pt x="1379" y="71"/>
                  </a:lnTo>
                  <a:lnTo>
                    <a:pt x="1391" y="84"/>
                  </a:lnTo>
                  <a:lnTo>
                    <a:pt x="1402" y="100"/>
                  </a:lnTo>
                  <a:lnTo>
                    <a:pt x="1411" y="115"/>
                  </a:lnTo>
                  <a:lnTo>
                    <a:pt x="1419" y="132"/>
                  </a:lnTo>
                  <a:lnTo>
                    <a:pt x="1426" y="150"/>
                  </a:lnTo>
                  <a:lnTo>
                    <a:pt x="1431" y="172"/>
                  </a:lnTo>
                  <a:lnTo>
                    <a:pt x="1435" y="194"/>
                  </a:lnTo>
                  <a:lnTo>
                    <a:pt x="1439" y="218"/>
                  </a:lnTo>
                  <a:lnTo>
                    <a:pt x="1442" y="241"/>
                  </a:lnTo>
                  <a:lnTo>
                    <a:pt x="1444" y="265"/>
                  </a:lnTo>
                  <a:lnTo>
                    <a:pt x="1446" y="291"/>
                  </a:lnTo>
                  <a:lnTo>
                    <a:pt x="1446" y="316"/>
                  </a:lnTo>
                  <a:lnTo>
                    <a:pt x="1447" y="342"/>
                  </a:lnTo>
                  <a:lnTo>
                    <a:pt x="1446" y="394"/>
                  </a:lnTo>
                  <a:lnTo>
                    <a:pt x="1444" y="446"/>
                  </a:lnTo>
                  <a:lnTo>
                    <a:pt x="1441" y="496"/>
                  </a:lnTo>
                  <a:lnTo>
                    <a:pt x="1437" y="547"/>
                  </a:lnTo>
                  <a:lnTo>
                    <a:pt x="1434" y="596"/>
                  </a:lnTo>
                  <a:lnTo>
                    <a:pt x="1431" y="642"/>
                  </a:lnTo>
                  <a:lnTo>
                    <a:pt x="1429" y="686"/>
                  </a:lnTo>
                  <a:lnTo>
                    <a:pt x="1429" y="725"/>
                  </a:lnTo>
                  <a:lnTo>
                    <a:pt x="1430" y="744"/>
                  </a:lnTo>
                  <a:lnTo>
                    <a:pt x="1431" y="761"/>
                  </a:lnTo>
                  <a:lnTo>
                    <a:pt x="1433" y="777"/>
                  </a:lnTo>
                  <a:lnTo>
                    <a:pt x="1435" y="791"/>
                  </a:lnTo>
                  <a:lnTo>
                    <a:pt x="1439" y="805"/>
                  </a:lnTo>
                  <a:lnTo>
                    <a:pt x="1443" y="817"/>
                  </a:lnTo>
                  <a:lnTo>
                    <a:pt x="1448" y="827"/>
                  </a:lnTo>
                  <a:lnTo>
                    <a:pt x="1454" y="836"/>
                  </a:lnTo>
                  <a:lnTo>
                    <a:pt x="2367" y="844"/>
                  </a:lnTo>
                  <a:lnTo>
                    <a:pt x="2367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37" y="83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6" name="Freeform 68"/>
            <p:cNvSpPr>
              <a:spLocks/>
            </p:cNvSpPr>
            <p:nvPr/>
          </p:nvSpPr>
          <p:spPr bwMode="auto">
            <a:xfrm>
              <a:off x="1824" y="2941"/>
              <a:ext cx="770" cy="492"/>
            </a:xfrm>
            <a:custGeom>
              <a:avLst/>
              <a:gdLst>
                <a:gd name="T0" fmla="*/ 922 w 2311"/>
                <a:gd name="T1" fmla="*/ 832 h 1477"/>
                <a:gd name="T2" fmla="*/ 932 w 2311"/>
                <a:gd name="T3" fmla="*/ 815 h 1477"/>
                <a:gd name="T4" fmla="*/ 940 w 2311"/>
                <a:gd name="T5" fmla="*/ 790 h 1477"/>
                <a:gd name="T6" fmla="*/ 944 w 2311"/>
                <a:gd name="T7" fmla="*/ 760 h 1477"/>
                <a:gd name="T8" fmla="*/ 945 w 2311"/>
                <a:gd name="T9" fmla="*/ 703 h 1477"/>
                <a:gd name="T10" fmla="*/ 939 w 2311"/>
                <a:gd name="T11" fmla="*/ 613 h 1477"/>
                <a:gd name="T12" fmla="*/ 930 w 2311"/>
                <a:gd name="T13" fmla="*/ 513 h 1477"/>
                <a:gd name="T14" fmla="*/ 921 w 2311"/>
                <a:gd name="T15" fmla="*/ 407 h 1477"/>
                <a:gd name="T16" fmla="*/ 917 w 2311"/>
                <a:gd name="T17" fmla="*/ 330 h 1477"/>
                <a:gd name="T18" fmla="*/ 917 w 2311"/>
                <a:gd name="T19" fmla="*/ 281 h 1477"/>
                <a:gd name="T20" fmla="*/ 919 w 2311"/>
                <a:gd name="T21" fmla="*/ 234 h 1477"/>
                <a:gd name="T22" fmla="*/ 923 w 2311"/>
                <a:gd name="T23" fmla="*/ 190 h 1477"/>
                <a:gd name="T24" fmla="*/ 932 w 2311"/>
                <a:gd name="T25" fmla="*/ 150 h 1477"/>
                <a:gd name="T26" fmla="*/ 948 w 2311"/>
                <a:gd name="T27" fmla="*/ 112 h 1477"/>
                <a:gd name="T28" fmla="*/ 970 w 2311"/>
                <a:gd name="T29" fmla="*/ 80 h 1477"/>
                <a:gd name="T30" fmla="*/ 996 w 2311"/>
                <a:gd name="T31" fmla="*/ 54 h 1477"/>
                <a:gd name="T32" fmla="*/ 1028 w 2311"/>
                <a:gd name="T33" fmla="*/ 33 h 1477"/>
                <a:gd name="T34" fmla="*/ 1063 w 2311"/>
                <a:gd name="T35" fmla="*/ 17 h 1477"/>
                <a:gd name="T36" fmla="*/ 1099 w 2311"/>
                <a:gd name="T37" fmla="*/ 6 h 1477"/>
                <a:gd name="T38" fmla="*/ 1138 w 2311"/>
                <a:gd name="T39" fmla="*/ 1 h 1477"/>
                <a:gd name="T40" fmla="*/ 1177 w 2311"/>
                <a:gd name="T41" fmla="*/ 1 h 1477"/>
                <a:gd name="T42" fmla="*/ 1214 w 2311"/>
                <a:gd name="T43" fmla="*/ 5 h 1477"/>
                <a:gd name="T44" fmla="*/ 1252 w 2311"/>
                <a:gd name="T45" fmla="*/ 14 h 1477"/>
                <a:gd name="T46" fmla="*/ 1286 w 2311"/>
                <a:gd name="T47" fmla="*/ 28 h 1477"/>
                <a:gd name="T48" fmla="*/ 1318 w 2311"/>
                <a:gd name="T49" fmla="*/ 48 h 1477"/>
                <a:gd name="T50" fmla="*/ 1346 w 2311"/>
                <a:gd name="T51" fmla="*/ 71 h 1477"/>
                <a:gd name="T52" fmla="*/ 1369 w 2311"/>
                <a:gd name="T53" fmla="*/ 100 h 1477"/>
                <a:gd name="T54" fmla="*/ 1385 w 2311"/>
                <a:gd name="T55" fmla="*/ 132 h 1477"/>
                <a:gd name="T56" fmla="*/ 1397 w 2311"/>
                <a:gd name="T57" fmla="*/ 172 h 1477"/>
                <a:gd name="T58" fmla="*/ 1405 w 2311"/>
                <a:gd name="T59" fmla="*/ 218 h 1477"/>
                <a:gd name="T60" fmla="*/ 1409 w 2311"/>
                <a:gd name="T61" fmla="*/ 265 h 1477"/>
                <a:gd name="T62" fmla="*/ 1412 w 2311"/>
                <a:gd name="T63" fmla="*/ 316 h 1477"/>
                <a:gd name="T64" fmla="*/ 1411 w 2311"/>
                <a:gd name="T65" fmla="*/ 394 h 1477"/>
                <a:gd name="T66" fmla="*/ 1406 w 2311"/>
                <a:gd name="T67" fmla="*/ 496 h 1477"/>
                <a:gd name="T68" fmla="*/ 1399 w 2311"/>
                <a:gd name="T69" fmla="*/ 596 h 1477"/>
                <a:gd name="T70" fmla="*/ 1395 w 2311"/>
                <a:gd name="T71" fmla="*/ 686 h 1477"/>
                <a:gd name="T72" fmla="*/ 1395 w 2311"/>
                <a:gd name="T73" fmla="*/ 744 h 1477"/>
                <a:gd name="T74" fmla="*/ 1398 w 2311"/>
                <a:gd name="T75" fmla="*/ 777 h 1477"/>
                <a:gd name="T76" fmla="*/ 1404 w 2311"/>
                <a:gd name="T77" fmla="*/ 805 h 1477"/>
                <a:gd name="T78" fmla="*/ 1414 w 2311"/>
                <a:gd name="T79" fmla="*/ 827 h 1477"/>
                <a:gd name="T80" fmla="*/ 2311 w 2311"/>
                <a:gd name="T81" fmla="*/ 844 h 1477"/>
                <a:gd name="T82" fmla="*/ 0 w 2311"/>
                <a:gd name="T83" fmla="*/ 1477 h 1477"/>
                <a:gd name="T84" fmla="*/ 915 w 2311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1" h="1477">
                  <a:moveTo>
                    <a:pt x="915" y="838"/>
                  </a:moveTo>
                  <a:lnTo>
                    <a:pt x="922" y="832"/>
                  </a:lnTo>
                  <a:lnTo>
                    <a:pt x="927" y="825"/>
                  </a:lnTo>
                  <a:lnTo>
                    <a:pt x="932" y="815"/>
                  </a:lnTo>
                  <a:lnTo>
                    <a:pt x="936" y="804"/>
                  </a:lnTo>
                  <a:lnTo>
                    <a:pt x="940" y="790"/>
                  </a:lnTo>
                  <a:lnTo>
                    <a:pt x="942" y="776"/>
                  </a:lnTo>
                  <a:lnTo>
                    <a:pt x="944" y="760"/>
                  </a:lnTo>
                  <a:lnTo>
                    <a:pt x="945" y="742"/>
                  </a:lnTo>
                  <a:lnTo>
                    <a:pt x="945" y="703"/>
                  </a:lnTo>
                  <a:lnTo>
                    <a:pt x="943" y="660"/>
                  </a:lnTo>
                  <a:lnTo>
                    <a:pt x="939" y="613"/>
                  </a:lnTo>
                  <a:lnTo>
                    <a:pt x="934" y="563"/>
                  </a:lnTo>
                  <a:lnTo>
                    <a:pt x="930" y="513"/>
                  </a:lnTo>
                  <a:lnTo>
                    <a:pt x="925" y="460"/>
                  </a:lnTo>
                  <a:lnTo>
                    <a:pt x="921" y="407"/>
                  </a:lnTo>
                  <a:lnTo>
                    <a:pt x="918" y="355"/>
                  </a:lnTo>
                  <a:lnTo>
                    <a:pt x="917" y="330"/>
                  </a:lnTo>
                  <a:lnTo>
                    <a:pt x="917" y="305"/>
                  </a:lnTo>
                  <a:lnTo>
                    <a:pt x="917" y="281"/>
                  </a:lnTo>
                  <a:lnTo>
                    <a:pt x="917" y="256"/>
                  </a:lnTo>
                  <a:lnTo>
                    <a:pt x="919" y="234"/>
                  </a:lnTo>
                  <a:lnTo>
                    <a:pt x="921" y="212"/>
                  </a:lnTo>
                  <a:lnTo>
                    <a:pt x="923" y="190"/>
                  </a:lnTo>
                  <a:lnTo>
                    <a:pt x="927" y="170"/>
                  </a:lnTo>
                  <a:lnTo>
                    <a:pt x="932" y="150"/>
                  </a:lnTo>
                  <a:lnTo>
                    <a:pt x="940" y="130"/>
                  </a:lnTo>
                  <a:lnTo>
                    <a:pt x="948" y="112"/>
                  </a:lnTo>
                  <a:lnTo>
                    <a:pt x="959" y="96"/>
                  </a:lnTo>
                  <a:lnTo>
                    <a:pt x="970" y="80"/>
                  </a:lnTo>
                  <a:lnTo>
                    <a:pt x="983" y="66"/>
                  </a:lnTo>
                  <a:lnTo>
                    <a:pt x="996" y="54"/>
                  </a:lnTo>
                  <a:lnTo>
                    <a:pt x="1012" y="43"/>
                  </a:lnTo>
                  <a:lnTo>
                    <a:pt x="1028" y="33"/>
                  </a:lnTo>
                  <a:lnTo>
                    <a:pt x="1045" y="24"/>
                  </a:lnTo>
                  <a:lnTo>
                    <a:pt x="1063" y="17"/>
                  </a:lnTo>
                  <a:lnTo>
                    <a:pt x="1081" y="11"/>
                  </a:lnTo>
                  <a:lnTo>
                    <a:pt x="1099" y="6"/>
                  </a:lnTo>
                  <a:lnTo>
                    <a:pt x="1119" y="3"/>
                  </a:lnTo>
                  <a:lnTo>
                    <a:pt x="1138" y="1"/>
                  </a:lnTo>
                  <a:lnTo>
                    <a:pt x="1157" y="0"/>
                  </a:lnTo>
                  <a:lnTo>
                    <a:pt x="1177" y="1"/>
                  </a:lnTo>
                  <a:lnTo>
                    <a:pt x="1196" y="2"/>
                  </a:lnTo>
                  <a:lnTo>
                    <a:pt x="1214" y="5"/>
                  </a:lnTo>
                  <a:lnTo>
                    <a:pt x="1233" y="9"/>
                  </a:lnTo>
                  <a:lnTo>
                    <a:pt x="1252" y="14"/>
                  </a:lnTo>
                  <a:lnTo>
                    <a:pt x="1269" y="21"/>
                  </a:lnTo>
                  <a:lnTo>
                    <a:pt x="1286" y="28"/>
                  </a:lnTo>
                  <a:lnTo>
                    <a:pt x="1303" y="38"/>
                  </a:lnTo>
                  <a:lnTo>
                    <a:pt x="1318" y="48"/>
                  </a:lnTo>
                  <a:lnTo>
                    <a:pt x="1333" y="59"/>
                  </a:lnTo>
                  <a:lnTo>
                    <a:pt x="1346" y="71"/>
                  </a:lnTo>
                  <a:lnTo>
                    <a:pt x="1358" y="84"/>
                  </a:lnTo>
                  <a:lnTo>
                    <a:pt x="1369" y="100"/>
                  </a:lnTo>
                  <a:lnTo>
                    <a:pt x="1378" y="115"/>
                  </a:lnTo>
                  <a:lnTo>
                    <a:pt x="1385" y="132"/>
                  </a:lnTo>
                  <a:lnTo>
                    <a:pt x="1391" y="150"/>
                  </a:lnTo>
                  <a:lnTo>
                    <a:pt x="1397" y="172"/>
                  </a:lnTo>
                  <a:lnTo>
                    <a:pt x="1401" y="194"/>
                  </a:lnTo>
                  <a:lnTo>
                    <a:pt x="1405" y="218"/>
                  </a:lnTo>
                  <a:lnTo>
                    <a:pt x="1407" y="241"/>
                  </a:lnTo>
                  <a:lnTo>
                    <a:pt x="1409" y="265"/>
                  </a:lnTo>
                  <a:lnTo>
                    <a:pt x="1411" y="291"/>
                  </a:lnTo>
                  <a:lnTo>
                    <a:pt x="1412" y="316"/>
                  </a:lnTo>
                  <a:lnTo>
                    <a:pt x="1412" y="342"/>
                  </a:lnTo>
                  <a:lnTo>
                    <a:pt x="1411" y="394"/>
                  </a:lnTo>
                  <a:lnTo>
                    <a:pt x="1409" y="446"/>
                  </a:lnTo>
                  <a:lnTo>
                    <a:pt x="1406" y="496"/>
                  </a:lnTo>
                  <a:lnTo>
                    <a:pt x="1402" y="547"/>
                  </a:lnTo>
                  <a:lnTo>
                    <a:pt x="1399" y="596"/>
                  </a:lnTo>
                  <a:lnTo>
                    <a:pt x="1396" y="642"/>
                  </a:lnTo>
                  <a:lnTo>
                    <a:pt x="1395" y="686"/>
                  </a:lnTo>
                  <a:lnTo>
                    <a:pt x="1395" y="725"/>
                  </a:lnTo>
                  <a:lnTo>
                    <a:pt x="1395" y="744"/>
                  </a:lnTo>
                  <a:lnTo>
                    <a:pt x="1396" y="761"/>
                  </a:lnTo>
                  <a:lnTo>
                    <a:pt x="1398" y="777"/>
                  </a:lnTo>
                  <a:lnTo>
                    <a:pt x="1401" y="791"/>
                  </a:lnTo>
                  <a:lnTo>
                    <a:pt x="1404" y="805"/>
                  </a:lnTo>
                  <a:lnTo>
                    <a:pt x="1408" y="817"/>
                  </a:lnTo>
                  <a:lnTo>
                    <a:pt x="1414" y="827"/>
                  </a:lnTo>
                  <a:lnTo>
                    <a:pt x="1421" y="836"/>
                  </a:lnTo>
                  <a:lnTo>
                    <a:pt x="2311" y="844"/>
                  </a:lnTo>
                  <a:lnTo>
                    <a:pt x="2311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15" y="838"/>
                  </a:lnTo>
                  <a:close/>
                </a:path>
              </a:pathLst>
            </a:cu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7" name="Freeform 69"/>
            <p:cNvSpPr>
              <a:spLocks/>
            </p:cNvSpPr>
            <p:nvPr/>
          </p:nvSpPr>
          <p:spPr bwMode="auto">
            <a:xfrm>
              <a:off x="1824" y="2941"/>
              <a:ext cx="770" cy="492"/>
            </a:xfrm>
            <a:custGeom>
              <a:avLst/>
              <a:gdLst>
                <a:gd name="T0" fmla="*/ 922 w 2311"/>
                <a:gd name="T1" fmla="*/ 832 h 1477"/>
                <a:gd name="T2" fmla="*/ 932 w 2311"/>
                <a:gd name="T3" fmla="*/ 815 h 1477"/>
                <a:gd name="T4" fmla="*/ 940 w 2311"/>
                <a:gd name="T5" fmla="*/ 790 h 1477"/>
                <a:gd name="T6" fmla="*/ 944 w 2311"/>
                <a:gd name="T7" fmla="*/ 760 h 1477"/>
                <a:gd name="T8" fmla="*/ 945 w 2311"/>
                <a:gd name="T9" fmla="*/ 703 h 1477"/>
                <a:gd name="T10" fmla="*/ 939 w 2311"/>
                <a:gd name="T11" fmla="*/ 613 h 1477"/>
                <a:gd name="T12" fmla="*/ 930 w 2311"/>
                <a:gd name="T13" fmla="*/ 513 h 1477"/>
                <a:gd name="T14" fmla="*/ 921 w 2311"/>
                <a:gd name="T15" fmla="*/ 407 h 1477"/>
                <a:gd name="T16" fmla="*/ 917 w 2311"/>
                <a:gd name="T17" fmla="*/ 330 h 1477"/>
                <a:gd name="T18" fmla="*/ 917 w 2311"/>
                <a:gd name="T19" fmla="*/ 281 h 1477"/>
                <a:gd name="T20" fmla="*/ 919 w 2311"/>
                <a:gd name="T21" fmla="*/ 234 h 1477"/>
                <a:gd name="T22" fmla="*/ 923 w 2311"/>
                <a:gd name="T23" fmla="*/ 190 h 1477"/>
                <a:gd name="T24" fmla="*/ 932 w 2311"/>
                <a:gd name="T25" fmla="*/ 150 h 1477"/>
                <a:gd name="T26" fmla="*/ 948 w 2311"/>
                <a:gd name="T27" fmla="*/ 112 h 1477"/>
                <a:gd name="T28" fmla="*/ 970 w 2311"/>
                <a:gd name="T29" fmla="*/ 80 h 1477"/>
                <a:gd name="T30" fmla="*/ 996 w 2311"/>
                <a:gd name="T31" fmla="*/ 54 h 1477"/>
                <a:gd name="T32" fmla="*/ 1028 w 2311"/>
                <a:gd name="T33" fmla="*/ 33 h 1477"/>
                <a:gd name="T34" fmla="*/ 1063 w 2311"/>
                <a:gd name="T35" fmla="*/ 17 h 1477"/>
                <a:gd name="T36" fmla="*/ 1099 w 2311"/>
                <a:gd name="T37" fmla="*/ 6 h 1477"/>
                <a:gd name="T38" fmla="*/ 1138 w 2311"/>
                <a:gd name="T39" fmla="*/ 1 h 1477"/>
                <a:gd name="T40" fmla="*/ 1177 w 2311"/>
                <a:gd name="T41" fmla="*/ 1 h 1477"/>
                <a:gd name="T42" fmla="*/ 1214 w 2311"/>
                <a:gd name="T43" fmla="*/ 5 h 1477"/>
                <a:gd name="T44" fmla="*/ 1252 w 2311"/>
                <a:gd name="T45" fmla="*/ 14 h 1477"/>
                <a:gd name="T46" fmla="*/ 1286 w 2311"/>
                <a:gd name="T47" fmla="*/ 28 h 1477"/>
                <a:gd name="T48" fmla="*/ 1318 w 2311"/>
                <a:gd name="T49" fmla="*/ 48 h 1477"/>
                <a:gd name="T50" fmla="*/ 1346 w 2311"/>
                <a:gd name="T51" fmla="*/ 71 h 1477"/>
                <a:gd name="T52" fmla="*/ 1369 w 2311"/>
                <a:gd name="T53" fmla="*/ 100 h 1477"/>
                <a:gd name="T54" fmla="*/ 1385 w 2311"/>
                <a:gd name="T55" fmla="*/ 132 h 1477"/>
                <a:gd name="T56" fmla="*/ 1397 w 2311"/>
                <a:gd name="T57" fmla="*/ 172 h 1477"/>
                <a:gd name="T58" fmla="*/ 1405 w 2311"/>
                <a:gd name="T59" fmla="*/ 218 h 1477"/>
                <a:gd name="T60" fmla="*/ 1409 w 2311"/>
                <a:gd name="T61" fmla="*/ 265 h 1477"/>
                <a:gd name="T62" fmla="*/ 1412 w 2311"/>
                <a:gd name="T63" fmla="*/ 316 h 1477"/>
                <a:gd name="T64" fmla="*/ 1411 w 2311"/>
                <a:gd name="T65" fmla="*/ 394 h 1477"/>
                <a:gd name="T66" fmla="*/ 1406 w 2311"/>
                <a:gd name="T67" fmla="*/ 496 h 1477"/>
                <a:gd name="T68" fmla="*/ 1399 w 2311"/>
                <a:gd name="T69" fmla="*/ 596 h 1477"/>
                <a:gd name="T70" fmla="*/ 1395 w 2311"/>
                <a:gd name="T71" fmla="*/ 686 h 1477"/>
                <a:gd name="T72" fmla="*/ 1395 w 2311"/>
                <a:gd name="T73" fmla="*/ 744 h 1477"/>
                <a:gd name="T74" fmla="*/ 1398 w 2311"/>
                <a:gd name="T75" fmla="*/ 777 h 1477"/>
                <a:gd name="T76" fmla="*/ 1404 w 2311"/>
                <a:gd name="T77" fmla="*/ 805 h 1477"/>
                <a:gd name="T78" fmla="*/ 1414 w 2311"/>
                <a:gd name="T79" fmla="*/ 827 h 1477"/>
                <a:gd name="T80" fmla="*/ 2311 w 2311"/>
                <a:gd name="T81" fmla="*/ 844 h 1477"/>
                <a:gd name="T82" fmla="*/ 0 w 2311"/>
                <a:gd name="T83" fmla="*/ 1477 h 1477"/>
                <a:gd name="T84" fmla="*/ 915 w 2311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1" h="1477">
                  <a:moveTo>
                    <a:pt x="915" y="838"/>
                  </a:moveTo>
                  <a:lnTo>
                    <a:pt x="922" y="832"/>
                  </a:lnTo>
                  <a:lnTo>
                    <a:pt x="927" y="825"/>
                  </a:lnTo>
                  <a:lnTo>
                    <a:pt x="932" y="815"/>
                  </a:lnTo>
                  <a:lnTo>
                    <a:pt x="936" y="804"/>
                  </a:lnTo>
                  <a:lnTo>
                    <a:pt x="940" y="790"/>
                  </a:lnTo>
                  <a:lnTo>
                    <a:pt x="942" y="776"/>
                  </a:lnTo>
                  <a:lnTo>
                    <a:pt x="944" y="760"/>
                  </a:lnTo>
                  <a:lnTo>
                    <a:pt x="945" y="742"/>
                  </a:lnTo>
                  <a:lnTo>
                    <a:pt x="945" y="703"/>
                  </a:lnTo>
                  <a:lnTo>
                    <a:pt x="943" y="660"/>
                  </a:lnTo>
                  <a:lnTo>
                    <a:pt x="939" y="613"/>
                  </a:lnTo>
                  <a:lnTo>
                    <a:pt x="934" y="563"/>
                  </a:lnTo>
                  <a:lnTo>
                    <a:pt x="930" y="513"/>
                  </a:lnTo>
                  <a:lnTo>
                    <a:pt x="925" y="460"/>
                  </a:lnTo>
                  <a:lnTo>
                    <a:pt x="921" y="407"/>
                  </a:lnTo>
                  <a:lnTo>
                    <a:pt x="918" y="355"/>
                  </a:lnTo>
                  <a:lnTo>
                    <a:pt x="917" y="330"/>
                  </a:lnTo>
                  <a:lnTo>
                    <a:pt x="917" y="305"/>
                  </a:lnTo>
                  <a:lnTo>
                    <a:pt x="917" y="281"/>
                  </a:lnTo>
                  <a:lnTo>
                    <a:pt x="917" y="256"/>
                  </a:lnTo>
                  <a:lnTo>
                    <a:pt x="919" y="234"/>
                  </a:lnTo>
                  <a:lnTo>
                    <a:pt x="921" y="212"/>
                  </a:lnTo>
                  <a:lnTo>
                    <a:pt x="923" y="190"/>
                  </a:lnTo>
                  <a:lnTo>
                    <a:pt x="927" y="170"/>
                  </a:lnTo>
                  <a:lnTo>
                    <a:pt x="932" y="150"/>
                  </a:lnTo>
                  <a:lnTo>
                    <a:pt x="940" y="130"/>
                  </a:lnTo>
                  <a:lnTo>
                    <a:pt x="948" y="112"/>
                  </a:lnTo>
                  <a:lnTo>
                    <a:pt x="959" y="96"/>
                  </a:lnTo>
                  <a:lnTo>
                    <a:pt x="970" y="80"/>
                  </a:lnTo>
                  <a:lnTo>
                    <a:pt x="983" y="66"/>
                  </a:lnTo>
                  <a:lnTo>
                    <a:pt x="996" y="54"/>
                  </a:lnTo>
                  <a:lnTo>
                    <a:pt x="1012" y="43"/>
                  </a:lnTo>
                  <a:lnTo>
                    <a:pt x="1028" y="33"/>
                  </a:lnTo>
                  <a:lnTo>
                    <a:pt x="1045" y="24"/>
                  </a:lnTo>
                  <a:lnTo>
                    <a:pt x="1063" y="17"/>
                  </a:lnTo>
                  <a:lnTo>
                    <a:pt x="1081" y="11"/>
                  </a:lnTo>
                  <a:lnTo>
                    <a:pt x="1099" y="6"/>
                  </a:lnTo>
                  <a:lnTo>
                    <a:pt x="1119" y="3"/>
                  </a:lnTo>
                  <a:lnTo>
                    <a:pt x="1138" y="1"/>
                  </a:lnTo>
                  <a:lnTo>
                    <a:pt x="1157" y="0"/>
                  </a:lnTo>
                  <a:lnTo>
                    <a:pt x="1177" y="1"/>
                  </a:lnTo>
                  <a:lnTo>
                    <a:pt x="1196" y="2"/>
                  </a:lnTo>
                  <a:lnTo>
                    <a:pt x="1214" y="5"/>
                  </a:lnTo>
                  <a:lnTo>
                    <a:pt x="1233" y="9"/>
                  </a:lnTo>
                  <a:lnTo>
                    <a:pt x="1252" y="14"/>
                  </a:lnTo>
                  <a:lnTo>
                    <a:pt x="1269" y="21"/>
                  </a:lnTo>
                  <a:lnTo>
                    <a:pt x="1286" y="28"/>
                  </a:lnTo>
                  <a:lnTo>
                    <a:pt x="1303" y="38"/>
                  </a:lnTo>
                  <a:lnTo>
                    <a:pt x="1318" y="48"/>
                  </a:lnTo>
                  <a:lnTo>
                    <a:pt x="1333" y="59"/>
                  </a:lnTo>
                  <a:lnTo>
                    <a:pt x="1346" y="71"/>
                  </a:lnTo>
                  <a:lnTo>
                    <a:pt x="1358" y="84"/>
                  </a:lnTo>
                  <a:lnTo>
                    <a:pt x="1369" y="100"/>
                  </a:lnTo>
                  <a:lnTo>
                    <a:pt x="1378" y="115"/>
                  </a:lnTo>
                  <a:lnTo>
                    <a:pt x="1385" y="132"/>
                  </a:lnTo>
                  <a:lnTo>
                    <a:pt x="1391" y="150"/>
                  </a:lnTo>
                  <a:lnTo>
                    <a:pt x="1397" y="172"/>
                  </a:lnTo>
                  <a:lnTo>
                    <a:pt x="1401" y="194"/>
                  </a:lnTo>
                  <a:lnTo>
                    <a:pt x="1405" y="218"/>
                  </a:lnTo>
                  <a:lnTo>
                    <a:pt x="1407" y="241"/>
                  </a:lnTo>
                  <a:lnTo>
                    <a:pt x="1409" y="265"/>
                  </a:lnTo>
                  <a:lnTo>
                    <a:pt x="1411" y="291"/>
                  </a:lnTo>
                  <a:lnTo>
                    <a:pt x="1412" y="316"/>
                  </a:lnTo>
                  <a:lnTo>
                    <a:pt x="1412" y="342"/>
                  </a:lnTo>
                  <a:lnTo>
                    <a:pt x="1411" y="394"/>
                  </a:lnTo>
                  <a:lnTo>
                    <a:pt x="1409" y="446"/>
                  </a:lnTo>
                  <a:lnTo>
                    <a:pt x="1406" y="496"/>
                  </a:lnTo>
                  <a:lnTo>
                    <a:pt x="1402" y="547"/>
                  </a:lnTo>
                  <a:lnTo>
                    <a:pt x="1399" y="596"/>
                  </a:lnTo>
                  <a:lnTo>
                    <a:pt x="1396" y="642"/>
                  </a:lnTo>
                  <a:lnTo>
                    <a:pt x="1395" y="686"/>
                  </a:lnTo>
                  <a:lnTo>
                    <a:pt x="1395" y="725"/>
                  </a:lnTo>
                  <a:lnTo>
                    <a:pt x="1395" y="744"/>
                  </a:lnTo>
                  <a:lnTo>
                    <a:pt x="1396" y="761"/>
                  </a:lnTo>
                  <a:lnTo>
                    <a:pt x="1398" y="777"/>
                  </a:lnTo>
                  <a:lnTo>
                    <a:pt x="1401" y="791"/>
                  </a:lnTo>
                  <a:lnTo>
                    <a:pt x="1404" y="805"/>
                  </a:lnTo>
                  <a:lnTo>
                    <a:pt x="1408" y="817"/>
                  </a:lnTo>
                  <a:lnTo>
                    <a:pt x="1414" y="827"/>
                  </a:lnTo>
                  <a:lnTo>
                    <a:pt x="1421" y="836"/>
                  </a:lnTo>
                  <a:lnTo>
                    <a:pt x="2311" y="844"/>
                  </a:lnTo>
                  <a:lnTo>
                    <a:pt x="2311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15" y="83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8" name="Freeform 70"/>
            <p:cNvSpPr>
              <a:spLocks/>
            </p:cNvSpPr>
            <p:nvPr/>
          </p:nvSpPr>
          <p:spPr bwMode="auto">
            <a:xfrm>
              <a:off x="3509" y="2941"/>
              <a:ext cx="771" cy="492"/>
            </a:xfrm>
            <a:custGeom>
              <a:avLst/>
              <a:gdLst>
                <a:gd name="T0" fmla="*/ 922 w 2311"/>
                <a:gd name="T1" fmla="*/ 832 h 1477"/>
                <a:gd name="T2" fmla="*/ 933 w 2311"/>
                <a:gd name="T3" fmla="*/ 815 h 1477"/>
                <a:gd name="T4" fmla="*/ 939 w 2311"/>
                <a:gd name="T5" fmla="*/ 790 h 1477"/>
                <a:gd name="T6" fmla="*/ 943 w 2311"/>
                <a:gd name="T7" fmla="*/ 760 h 1477"/>
                <a:gd name="T8" fmla="*/ 944 w 2311"/>
                <a:gd name="T9" fmla="*/ 703 h 1477"/>
                <a:gd name="T10" fmla="*/ 939 w 2311"/>
                <a:gd name="T11" fmla="*/ 613 h 1477"/>
                <a:gd name="T12" fmla="*/ 930 w 2311"/>
                <a:gd name="T13" fmla="*/ 513 h 1477"/>
                <a:gd name="T14" fmla="*/ 921 w 2311"/>
                <a:gd name="T15" fmla="*/ 407 h 1477"/>
                <a:gd name="T16" fmla="*/ 918 w 2311"/>
                <a:gd name="T17" fmla="*/ 330 h 1477"/>
                <a:gd name="T18" fmla="*/ 917 w 2311"/>
                <a:gd name="T19" fmla="*/ 281 h 1477"/>
                <a:gd name="T20" fmla="*/ 919 w 2311"/>
                <a:gd name="T21" fmla="*/ 234 h 1477"/>
                <a:gd name="T22" fmla="*/ 924 w 2311"/>
                <a:gd name="T23" fmla="*/ 190 h 1477"/>
                <a:gd name="T24" fmla="*/ 932 w 2311"/>
                <a:gd name="T25" fmla="*/ 150 h 1477"/>
                <a:gd name="T26" fmla="*/ 948 w 2311"/>
                <a:gd name="T27" fmla="*/ 112 h 1477"/>
                <a:gd name="T28" fmla="*/ 970 w 2311"/>
                <a:gd name="T29" fmla="*/ 80 h 1477"/>
                <a:gd name="T30" fmla="*/ 997 w 2311"/>
                <a:gd name="T31" fmla="*/ 54 h 1477"/>
                <a:gd name="T32" fmla="*/ 1028 w 2311"/>
                <a:gd name="T33" fmla="*/ 33 h 1477"/>
                <a:gd name="T34" fmla="*/ 1062 w 2311"/>
                <a:gd name="T35" fmla="*/ 17 h 1477"/>
                <a:gd name="T36" fmla="*/ 1099 w 2311"/>
                <a:gd name="T37" fmla="*/ 6 h 1477"/>
                <a:gd name="T38" fmla="*/ 1137 w 2311"/>
                <a:gd name="T39" fmla="*/ 1 h 1477"/>
                <a:gd name="T40" fmla="*/ 1176 w 2311"/>
                <a:gd name="T41" fmla="*/ 1 h 1477"/>
                <a:gd name="T42" fmla="*/ 1215 w 2311"/>
                <a:gd name="T43" fmla="*/ 5 h 1477"/>
                <a:gd name="T44" fmla="*/ 1251 w 2311"/>
                <a:gd name="T45" fmla="*/ 14 h 1477"/>
                <a:gd name="T46" fmla="*/ 1287 w 2311"/>
                <a:gd name="T47" fmla="*/ 28 h 1477"/>
                <a:gd name="T48" fmla="*/ 1318 w 2311"/>
                <a:gd name="T49" fmla="*/ 48 h 1477"/>
                <a:gd name="T50" fmla="*/ 1346 w 2311"/>
                <a:gd name="T51" fmla="*/ 71 h 1477"/>
                <a:gd name="T52" fmla="*/ 1368 w 2311"/>
                <a:gd name="T53" fmla="*/ 100 h 1477"/>
                <a:gd name="T54" fmla="*/ 1386 w 2311"/>
                <a:gd name="T55" fmla="*/ 132 h 1477"/>
                <a:gd name="T56" fmla="*/ 1397 w 2311"/>
                <a:gd name="T57" fmla="*/ 172 h 1477"/>
                <a:gd name="T58" fmla="*/ 1405 w 2311"/>
                <a:gd name="T59" fmla="*/ 218 h 1477"/>
                <a:gd name="T60" fmla="*/ 1410 w 2311"/>
                <a:gd name="T61" fmla="*/ 265 h 1477"/>
                <a:gd name="T62" fmla="*/ 1412 w 2311"/>
                <a:gd name="T63" fmla="*/ 316 h 1477"/>
                <a:gd name="T64" fmla="*/ 1411 w 2311"/>
                <a:gd name="T65" fmla="*/ 394 h 1477"/>
                <a:gd name="T66" fmla="*/ 1406 w 2311"/>
                <a:gd name="T67" fmla="*/ 496 h 1477"/>
                <a:gd name="T68" fmla="*/ 1399 w 2311"/>
                <a:gd name="T69" fmla="*/ 596 h 1477"/>
                <a:gd name="T70" fmla="*/ 1395 w 2311"/>
                <a:gd name="T71" fmla="*/ 686 h 1477"/>
                <a:gd name="T72" fmla="*/ 1396 w 2311"/>
                <a:gd name="T73" fmla="*/ 744 h 1477"/>
                <a:gd name="T74" fmla="*/ 1399 w 2311"/>
                <a:gd name="T75" fmla="*/ 777 h 1477"/>
                <a:gd name="T76" fmla="*/ 1405 w 2311"/>
                <a:gd name="T77" fmla="*/ 805 h 1477"/>
                <a:gd name="T78" fmla="*/ 1414 w 2311"/>
                <a:gd name="T79" fmla="*/ 827 h 1477"/>
                <a:gd name="T80" fmla="*/ 2311 w 2311"/>
                <a:gd name="T81" fmla="*/ 844 h 1477"/>
                <a:gd name="T82" fmla="*/ 0 w 2311"/>
                <a:gd name="T83" fmla="*/ 1477 h 1477"/>
                <a:gd name="T84" fmla="*/ 915 w 2311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1" h="1477">
                  <a:moveTo>
                    <a:pt x="915" y="838"/>
                  </a:moveTo>
                  <a:lnTo>
                    <a:pt x="922" y="832"/>
                  </a:lnTo>
                  <a:lnTo>
                    <a:pt x="928" y="825"/>
                  </a:lnTo>
                  <a:lnTo>
                    <a:pt x="933" y="815"/>
                  </a:lnTo>
                  <a:lnTo>
                    <a:pt x="936" y="804"/>
                  </a:lnTo>
                  <a:lnTo>
                    <a:pt x="939" y="790"/>
                  </a:lnTo>
                  <a:lnTo>
                    <a:pt x="942" y="776"/>
                  </a:lnTo>
                  <a:lnTo>
                    <a:pt x="943" y="760"/>
                  </a:lnTo>
                  <a:lnTo>
                    <a:pt x="944" y="742"/>
                  </a:lnTo>
                  <a:lnTo>
                    <a:pt x="944" y="703"/>
                  </a:lnTo>
                  <a:lnTo>
                    <a:pt x="942" y="660"/>
                  </a:lnTo>
                  <a:lnTo>
                    <a:pt x="939" y="613"/>
                  </a:lnTo>
                  <a:lnTo>
                    <a:pt x="935" y="563"/>
                  </a:lnTo>
                  <a:lnTo>
                    <a:pt x="930" y="513"/>
                  </a:lnTo>
                  <a:lnTo>
                    <a:pt x="925" y="460"/>
                  </a:lnTo>
                  <a:lnTo>
                    <a:pt x="921" y="407"/>
                  </a:lnTo>
                  <a:lnTo>
                    <a:pt x="919" y="355"/>
                  </a:lnTo>
                  <a:lnTo>
                    <a:pt x="918" y="330"/>
                  </a:lnTo>
                  <a:lnTo>
                    <a:pt x="917" y="305"/>
                  </a:lnTo>
                  <a:lnTo>
                    <a:pt x="917" y="281"/>
                  </a:lnTo>
                  <a:lnTo>
                    <a:pt x="918" y="256"/>
                  </a:lnTo>
                  <a:lnTo>
                    <a:pt x="919" y="234"/>
                  </a:lnTo>
                  <a:lnTo>
                    <a:pt x="921" y="212"/>
                  </a:lnTo>
                  <a:lnTo>
                    <a:pt x="924" y="190"/>
                  </a:lnTo>
                  <a:lnTo>
                    <a:pt x="927" y="170"/>
                  </a:lnTo>
                  <a:lnTo>
                    <a:pt x="932" y="150"/>
                  </a:lnTo>
                  <a:lnTo>
                    <a:pt x="939" y="130"/>
                  </a:lnTo>
                  <a:lnTo>
                    <a:pt x="948" y="112"/>
                  </a:lnTo>
                  <a:lnTo>
                    <a:pt x="958" y="96"/>
                  </a:lnTo>
                  <a:lnTo>
                    <a:pt x="970" y="80"/>
                  </a:lnTo>
                  <a:lnTo>
                    <a:pt x="983" y="66"/>
                  </a:lnTo>
                  <a:lnTo>
                    <a:pt x="997" y="54"/>
                  </a:lnTo>
                  <a:lnTo>
                    <a:pt x="1012" y="43"/>
                  </a:lnTo>
                  <a:lnTo>
                    <a:pt x="1028" y="33"/>
                  </a:lnTo>
                  <a:lnTo>
                    <a:pt x="1045" y="24"/>
                  </a:lnTo>
                  <a:lnTo>
                    <a:pt x="1062" y="17"/>
                  </a:lnTo>
                  <a:lnTo>
                    <a:pt x="1080" y="11"/>
                  </a:lnTo>
                  <a:lnTo>
                    <a:pt x="1099" y="6"/>
                  </a:lnTo>
                  <a:lnTo>
                    <a:pt x="1118" y="3"/>
                  </a:lnTo>
                  <a:lnTo>
                    <a:pt x="1137" y="1"/>
                  </a:lnTo>
                  <a:lnTo>
                    <a:pt x="1157" y="0"/>
                  </a:lnTo>
                  <a:lnTo>
                    <a:pt x="1176" y="1"/>
                  </a:lnTo>
                  <a:lnTo>
                    <a:pt x="1195" y="2"/>
                  </a:lnTo>
                  <a:lnTo>
                    <a:pt x="1215" y="5"/>
                  </a:lnTo>
                  <a:lnTo>
                    <a:pt x="1233" y="9"/>
                  </a:lnTo>
                  <a:lnTo>
                    <a:pt x="1251" y="14"/>
                  </a:lnTo>
                  <a:lnTo>
                    <a:pt x="1270" y="21"/>
                  </a:lnTo>
                  <a:lnTo>
                    <a:pt x="1287" y="28"/>
                  </a:lnTo>
                  <a:lnTo>
                    <a:pt x="1303" y="38"/>
                  </a:lnTo>
                  <a:lnTo>
                    <a:pt x="1318" y="48"/>
                  </a:lnTo>
                  <a:lnTo>
                    <a:pt x="1333" y="59"/>
                  </a:lnTo>
                  <a:lnTo>
                    <a:pt x="1346" y="71"/>
                  </a:lnTo>
                  <a:lnTo>
                    <a:pt x="1358" y="84"/>
                  </a:lnTo>
                  <a:lnTo>
                    <a:pt x="1368" y="100"/>
                  </a:lnTo>
                  <a:lnTo>
                    <a:pt x="1377" y="115"/>
                  </a:lnTo>
                  <a:lnTo>
                    <a:pt x="1386" y="132"/>
                  </a:lnTo>
                  <a:lnTo>
                    <a:pt x="1392" y="150"/>
                  </a:lnTo>
                  <a:lnTo>
                    <a:pt x="1397" y="172"/>
                  </a:lnTo>
                  <a:lnTo>
                    <a:pt x="1401" y="194"/>
                  </a:lnTo>
                  <a:lnTo>
                    <a:pt x="1405" y="218"/>
                  </a:lnTo>
                  <a:lnTo>
                    <a:pt x="1408" y="241"/>
                  </a:lnTo>
                  <a:lnTo>
                    <a:pt x="1410" y="265"/>
                  </a:lnTo>
                  <a:lnTo>
                    <a:pt x="1411" y="291"/>
                  </a:lnTo>
                  <a:lnTo>
                    <a:pt x="1412" y="316"/>
                  </a:lnTo>
                  <a:lnTo>
                    <a:pt x="1412" y="342"/>
                  </a:lnTo>
                  <a:lnTo>
                    <a:pt x="1411" y="394"/>
                  </a:lnTo>
                  <a:lnTo>
                    <a:pt x="1409" y="446"/>
                  </a:lnTo>
                  <a:lnTo>
                    <a:pt x="1406" y="496"/>
                  </a:lnTo>
                  <a:lnTo>
                    <a:pt x="1403" y="547"/>
                  </a:lnTo>
                  <a:lnTo>
                    <a:pt x="1399" y="596"/>
                  </a:lnTo>
                  <a:lnTo>
                    <a:pt x="1397" y="642"/>
                  </a:lnTo>
                  <a:lnTo>
                    <a:pt x="1395" y="686"/>
                  </a:lnTo>
                  <a:lnTo>
                    <a:pt x="1395" y="725"/>
                  </a:lnTo>
                  <a:lnTo>
                    <a:pt x="1396" y="744"/>
                  </a:lnTo>
                  <a:lnTo>
                    <a:pt x="1397" y="761"/>
                  </a:lnTo>
                  <a:lnTo>
                    <a:pt x="1399" y="777"/>
                  </a:lnTo>
                  <a:lnTo>
                    <a:pt x="1401" y="791"/>
                  </a:lnTo>
                  <a:lnTo>
                    <a:pt x="1405" y="805"/>
                  </a:lnTo>
                  <a:lnTo>
                    <a:pt x="1409" y="817"/>
                  </a:lnTo>
                  <a:lnTo>
                    <a:pt x="1414" y="827"/>
                  </a:lnTo>
                  <a:lnTo>
                    <a:pt x="1420" y="836"/>
                  </a:lnTo>
                  <a:lnTo>
                    <a:pt x="2311" y="844"/>
                  </a:lnTo>
                  <a:lnTo>
                    <a:pt x="2311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15" y="838"/>
                  </a:lnTo>
                  <a:close/>
                </a:path>
              </a:pathLst>
            </a:cu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19" name="Freeform 71"/>
            <p:cNvSpPr>
              <a:spLocks/>
            </p:cNvSpPr>
            <p:nvPr/>
          </p:nvSpPr>
          <p:spPr bwMode="auto">
            <a:xfrm>
              <a:off x="3509" y="2941"/>
              <a:ext cx="771" cy="492"/>
            </a:xfrm>
            <a:custGeom>
              <a:avLst/>
              <a:gdLst>
                <a:gd name="T0" fmla="*/ 922 w 2311"/>
                <a:gd name="T1" fmla="*/ 832 h 1477"/>
                <a:gd name="T2" fmla="*/ 933 w 2311"/>
                <a:gd name="T3" fmla="*/ 815 h 1477"/>
                <a:gd name="T4" fmla="*/ 939 w 2311"/>
                <a:gd name="T5" fmla="*/ 790 h 1477"/>
                <a:gd name="T6" fmla="*/ 943 w 2311"/>
                <a:gd name="T7" fmla="*/ 760 h 1477"/>
                <a:gd name="T8" fmla="*/ 944 w 2311"/>
                <a:gd name="T9" fmla="*/ 703 h 1477"/>
                <a:gd name="T10" fmla="*/ 939 w 2311"/>
                <a:gd name="T11" fmla="*/ 613 h 1477"/>
                <a:gd name="T12" fmla="*/ 930 w 2311"/>
                <a:gd name="T13" fmla="*/ 513 h 1477"/>
                <a:gd name="T14" fmla="*/ 921 w 2311"/>
                <a:gd name="T15" fmla="*/ 407 h 1477"/>
                <a:gd name="T16" fmla="*/ 918 w 2311"/>
                <a:gd name="T17" fmla="*/ 330 h 1477"/>
                <a:gd name="T18" fmla="*/ 917 w 2311"/>
                <a:gd name="T19" fmla="*/ 281 h 1477"/>
                <a:gd name="T20" fmla="*/ 919 w 2311"/>
                <a:gd name="T21" fmla="*/ 234 h 1477"/>
                <a:gd name="T22" fmla="*/ 924 w 2311"/>
                <a:gd name="T23" fmla="*/ 190 h 1477"/>
                <a:gd name="T24" fmla="*/ 932 w 2311"/>
                <a:gd name="T25" fmla="*/ 150 h 1477"/>
                <a:gd name="T26" fmla="*/ 948 w 2311"/>
                <a:gd name="T27" fmla="*/ 112 h 1477"/>
                <a:gd name="T28" fmla="*/ 970 w 2311"/>
                <a:gd name="T29" fmla="*/ 80 h 1477"/>
                <a:gd name="T30" fmla="*/ 997 w 2311"/>
                <a:gd name="T31" fmla="*/ 54 h 1477"/>
                <a:gd name="T32" fmla="*/ 1028 w 2311"/>
                <a:gd name="T33" fmla="*/ 33 h 1477"/>
                <a:gd name="T34" fmla="*/ 1062 w 2311"/>
                <a:gd name="T35" fmla="*/ 17 h 1477"/>
                <a:gd name="T36" fmla="*/ 1099 w 2311"/>
                <a:gd name="T37" fmla="*/ 6 h 1477"/>
                <a:gd name="T38" fmla="*/ 1137 w 2311"/>
                <a:gd name="T39" fmla="*/ 1 h 1477"/>
                <a:gd name="T40" fmla="*/ 1176 w 2311"/>
                <a:gd name="T41" fmla="*/ 1 h 1477"/>
                <a:gd name="T42" fmla="*/ 1215 w 2311"/>
                <a:gd name="T43" fmla="*/ 5 h 1477"/>
                <a:gd name="T44" fmla="*/ 1251 w 2311"/>
                <a:gd name="T45" fmla="*/ 14 h 1477"/>
                <a:gd name="T46" fmla="*/ 1287 w 2311"/>
                <a:gd name="T47" fmla="*/ 28 h 1477"/>
                <a:gd name="T48" fmla="*/ 1318 w 2311"/>
                <a:gd name="T49" fmla="*/ 48 h 1477"/>
                <a:gd name="T50" fmla="*/ 1346 w 2311"/>
                <a:gd name="T51" fmla="*/ 71 h 1477"/>
                <a:gd name="T52" fmla="*/ 1368 w 2311"/>
                <a:gd name="T53" fmla="*/ 100 h 1477"/>
                <a:gd name="T54" fmla="*/ 1386 w 2311"/>
                <a:gd name="T55" fmla="*/ 132 h 1477"/>
                <a:gd name="T56" fmla="*/ 1397 w 2311"/>
                <a:gd name="T57" fmla="*/ 172 h 1477"/>
                <a:gd name="T58" fmla="*/ 1405 w 2311"/>
                <a:gd name="T59" fmla="*/ 218 h 1477"/>
                <a:gd name="T60" fmla="*/ 1410 w 2311"/>
                <a:gd name="T61" fmla="*/ 265 h 1477"/>
                <a:gd name="T62" fmla="*/ 1412 w 2311"/>
                <a:gd name="T63" fmla="*/ 316 h 1477"/>
                <a:gd name="T64" fmla="*/ 1411 w 2311"/>
                <a:gd name="T65" fmla="*/ 394 h 1477"/>
                <a:gd name="T66" fmla="*/ 1406 w 2311"/>
                <a:gd name="T67" fmla="*/ 496 h 1477"/>
                <a:gd name="T68" fmla="*/ 1399 w 2311"/>
                <a:gd name="T69" fmla="*/ 596 h 1477"/>
                <a:gd name="T70" fmla="*/ 1395 w 2311"/>
                <a:gd name="T71" fmla="*/ 686 h 1477"/>
                <a:gd name="T72" fmla="*/ 1396 w 2311"/>
                <a:gd name="T73" fmla="*/ 744 h 1477"/>
                <a:gd name="T74" fmla="*/ 1399 w 2311"/>
                <a:gd name="T75" fmla="*/ 777 h 1477"/>
                <a:gd name="T76" fmla="*/ 1405 w 2311"/>
                <a:gd name="T77" fmla="*/ 805 h 1477"/>
                <a:gd name="T78" fmla="*/ 1414 w 2311"/>
                <a:gd name="T79" fmla="*/ 827 h 1477"/>
                <a:gd name="T80" fmla="*/ 2311 w 2311"/>
                <a:gd name="T81" fmla="*/ 844 h 1477"/>
                <a:gd name="T82" fmla="*/ 0 w 2311"/>
                <a:gd name="T83" fmla="*/ 1477 h 1477"/>
                <a:gd name="T84" fmla="*/ 915 w 2311"/>
                <a:gd name="T85" fmla="*/ 838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11" h="1477">
                  <a:moveTo>
                    <a:pt x="915" y="838"/>
                  </a:moveTo>
                  <a:lnTo>
                    <a:pt x="922" y="832"/>
                  </a:lnTo>
                  <a:lnTo>
                    <a:pt x="928" y="825"/>
                  </a:lnTo>
                  <a:lnTo>
                    <a:pt x="933" y="815"/>
                  </a:lnTo>
                  <a:lnTo>
                    <a:pt x="936" y="804"/>
                  </a:lnTo>
                  <a:lnTo>
                    <a:pt x="939" y="790"/>
                  </a:lnTo>
                  <a:lnTo>
                    <a:pt x="942" y="776"/>
                  </a:lnTo>
                  <a:lnTo>
                    <a:pt x="943" y="760"/>
                  </a:lnTo>
                  <a:lnTo>
                    <a:pt x="944" y="742"/>
                  </a:lnTo>
                  <a:lnTo>
                    <a:pt x="944" y="703"/>
                  </a:lnTo>
                  <a:lnTo>
                    <a:pt x="942" y="660"/>
                  </a:lnTo>
                  <a:lnTo>
                    <a:pt x="939" y="613"/>
                  </a:lnTo>
                  <a:lnTo>
                    <a:pt x="935" y="563"/>
                  </a:lnTo>
                  <a:lnTo>
                    <a:pt x="930" y="513"/>
                  </a:lnTo>
                  <a:lnTo>
                    <a:pt x="925" y="460"/>
                  </a:lnTo>
                  <a:lnTo>
                    <a:pt x="921" y="407"/>
                  </a:lnTo>
                  <a:lnTo>
                    <a:pt x="919" y="355"/>
                  </a:lnTo>
                  <a:lnTo>
                    <a:pt x="918" y="330"/>
                  </a:lnTo>
                  <a:lnTo>
                    <a:pt x="917" y="305"/>
                  </a:lnTo>
                  <a:lnTo>
                    <a:pt x="917" y="281"/>
                  </a:lnTo>
                  <a:lnTo>
                    <a:pt x="918" y="256"/>
                  </a:lnTo>
                  <a:lnTo>
                    <a:pt x="919" y="234"/>
                  </a:lnTo>
                  <a:lnTo>
                    <a:pt x="921" y="212"/>
                  </a:lnTo>
                  <a:lnTo>
                    <a:pt x="924" y="190"/>
                  </a:lnTo>
                  <a:lnTo>
                    <a:pt x="927" y="170"/>
                  </a:lnTo>
                  <a:lnTo>
                    <a:pt x="932" y="150"/>
                  </a:lnTo>
                  <a:lnTo>
                    <a:pt x="939" y="130"/>
                  </a:lnTo>
                  <a:lnTo>
                    <a:pt x="948" y="112"/>
                  </a:lnTo>
                  <a:lnTo>
                    <a:pt x="958" y="96"/>
                  </a:lnTo>
                  <a:lnTo>
                    <a:pt x="970" y="80"/>
                  </a:lnTo>
                  <a:lnTo>
                    <a:pt x="983" y="66"/>
                  </a:lnTo>
                  <a:lnTo>
                    <a:pt x="997" y="54"/>
                  </a:lnTo>
                  <a:lnTo>
                    <a:pt x="1012" y="43"/>
                  </a:lnTo>
                  <a:lnTo>
                    <a:pt x="1028" y="33"/>
                  </a:lnTo>
                  <a:lnTo>
                    <a:pt x="1045" y="24"/>
                  </a:lnTo>
                  <a:lnTo>
                    <a:pt x="1062" y="17"/>
                  </a:lnTo>
                  <a:lnTo>
                    <a:pt x="1080" y="11"/>
                  </a:lnTo>
                  <a:lnTo>
                    <a:pt x="1099" y="6"/>
                  </a:lnTo>
                  <a:lnTo>
                    <a:pt x="1118" y="3"/>
                  </a:lnTo>
                  <a:lnTo>
                    <a:pt x="1137" y="1"/>
                  </a:lnTo>
                  <a:lnTo>
                    <a:pt x="1157" y="0"/>
                  </a:lnTo>
                  <a:lnTo>
                    <a:pt x="1176" y="1"/>
                  </a:lnTo>
                  <a:lnTo>
                    <a:pt x="1195" y="2"/>
                  </a:lnTo>
                  <a:lnTo>
                    <a:pt x="1215" y="5"/>
                  </a:lnTo>
                  <a:lnTo>
                    <a:pt x="1233" y="9"/>
                  </a:lnTo>
                  <a:lnTo>
                    <a:pt x="1251" y="14"/>
                  </a:lnTo>
                  <a:lnTo>
                    <a:pt x="1270" y="21"/>
                  </a:lnTo>
                  <a:lnTo>
                    <a:pt x="1287" y="28"/>
                  </a:lnTo>
                  <a:lnTo>
                    <a:pt x="1303" y="38"/>
                  </a:lnTo>
                  <a:lnTo>
                    <a:pt x="1318" y="48"/>
                  </a:lnTo>
                  <a:lnTo>
                    <a:pt x="1333" y="59"/>
                  </a:lnTo>
                  <a:lnTo>
                    <a:pt x="1346" y="71"/>
                  </a:lnTo>
                  <a:lnTo>
                    <a:pt x="1358" y="84"/>
                  </a:lnTo>
                  <a:lnTo>
                    <a:pt x="1368" y="100"/>
                  </a:lnTo>
                  <a:lnTo>
                    <a:pt x="1377" y="115"/>
                  </a:lnTo>
                  <a:lnTo>
                    <a:pt x="1386" y="132"/>
                  </a:lnTo>
                  <a:lnTo>
                    <a:pt x="1392" y="150"/>
                  </a:lnTo>
                  <a:lnTo>
                    <a:pt x="1397" y="172"/>
                  </a:lnTo>
                  <a:lnTo>
                    <a:pt x="1401" y="194"/>
                  </a:lnTo>
                  <a:lnTo>
                    <a:pt x="1405" y="218"/>
                  </a:lnTo>
                  <a:lnTo>
                    <a:pt x="1408" y="241"/>
                  </a:lnTo>
                  <a:lnTo>
                    <a:pt x="1410" y="265"/>
                  </a:lnTo>
                  <a:lnTo>
                    <a:pt x="1411" y="291"/>
                  </a:lnTo>
                  <a:lnTo>
                    <a:pt x="1412" y="316"/>
                  </a:lnTo>
                  <a:lnTo>
                    <a:pt x="1412" y="342"/>
                  </a:lnTo>
                  <a:lnTo>
                    <a:pt x="1411" y="394"/>
                  </a:lnTo>
                  <a:lnTo>
                    <a:pt x="1409" y="446"/>
                  </a:lnTo>
                  <a:lnTo>
                    <a:pt x="1406" y="496"/>
                  </a:lnTo>
                  <a:lnTo>
                    <a:pt x="1403" y="547"/>
                  </a:lnTo>
                  <a:lnTo>
                    <a:pt x="1399" y="596"/>
                  </a:lnTo>
                  <a:lnTo>
                    <a:pt x="1397" y="642"/>
                  </a:lnTo>
                  <a:lnTo>
                    <a:pt x="1395" y="686"/>
                  </a:lnTo>
                  <a:lnTo>
                    <a:pt x="1395" y="725"/>
                  </a:lnTo>
                  <a:lnTo>
                    <a:pt x="1396" y="744"/>
                  </a:lnTo>
                  <a:lnTo>
                    <a:pt x="1397" y="761"/>
                  </a:lnTo>
                  <a:lnTo>
                    <a:pt x="1399" y="777"/>
                  </a:lnTo>
                  <a:lnTo>
                    <a:pt x="1401" y="791"/>
                  </a:lnTo>
                  <a:lnTo>
                    <a:pt x="1405" y="805"/>
                  </a:lnTo>
                  <a:lnTo>
                    <a:pt x="1409" y="817"/>
                  </a:lnTo>
                  <a:lnTo>
                    <a:pt x="1414" y="827"/>
                  </a:lnTo>
                  <a:lnTo>
                    <a:pt x="1420" y="836"/>
                  </a:lnTo>
                  <a:lnTo>
                    <a:pt x="2311" y="844"/>
                  </a:lnTo>
                  <a:lnTo>
                    <a:pt x="2311" y="1477"/>
                  </a:lnTo>
                  <a:lnTo>
                    <a:pt x="0" y="1477"/>
                  </a:lnTo>
                  <a:lnTo>
                    <a:pt x="0" y="839"/>
                  </a:lnTo>
                  <a:lnTo>
                    <a:pt x="915" y="83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0" name="Freeform 72"/>
            <p:cNvSpPr>
              <a:spLocks/>
            </p:cNvSpPr>
            <p:nvPr/>
          </p:nvSpPr>
          <p:spPr bwMode="auto">
            <a:xfrm>
              <a:off x="3514" y="2982"/>
              <a:ext cx="767" cy="451"/>
            </a:xfrm>
            <a:custGeom>
              <a:avLst/>
              <a:gdLst>
                <a:gd name="T0" fmla="*/ 1038 w 2301"/>
                <a:gd name="T1" fmla="*/ 720 h 1355"/>
                <a:gd name="T2" fmla="*/ 1087 w 2301"/>
                <a:gd name="T3" fmla="*/ 614 h 1355"/>
                <a:gd name="T4" fmla="*/ 1112 w 2301"/>
                <a:gd name="T5" fmla="*/ 527 h 1355"/>
                <a:gd name="T6" fmla="*/ 1117 w 2301"/>
                <a:gd name="T7" fmla="*/ 455 h 1355"/>
                <a:gd name="T8" fmla="*/ 1107 w 2301"/>
                <a:gd name="T9" fmla="*/ 395 h 1355"/>
                <a:gd name="T10" fmla="*/ 1088 w 2301"/>
                <a:gd name="T11" fmla="*/ 345 h 1355"/>
                <a:gd name="T12" fmla="*/ 1063 w 2301"/>
                <a:gd name="T13" fmla="*/ 301 h 1355"/>
                <a:gd name="T14" fmla="*/ 1025 w 2301"/>
                <a:gd name="T15" fmla="*/ 236 h 1355"/>
                <a:gd name="T16" fmla="*/ 1010 w 2301"/>
                <a:gd name="T17" fmla="*/ 196 h 1355"/>
                <a:gd name="T18" fmla="*/ 1008 w 2301"/>
                <a:gd name="T19" fmla="*/ 154 h 1355"/>
                <a:gd name="T20" fmla="*/ 1022 w 2301"/>
                <a:gd name="T21" fmla="*/ 104 h 1355"/>
                <a:gd name="T22" fmla="*/ 1042 w 2301"/>
                <a:gd name="T23" fmla="*/ 63 h 1355"/>
                <a:gd name="T24" fmla="*/ 1067 w 2301"/>
                <a:gd name="T25" fmla="*/ 32 h 1355"/>
                <a:gd name="T26" fmla="*/ 1097 w 2301"/>
                <a:gd name="T27" fmla="*/ 11 h 1355"/>
                <a:gd name="T28" fmla="*/ 1128 w 2301"/>
                <a:gd name="T29" fmla="*/ 1 h 1355"/>
                <a:gd name="T30" fmla="*/ 1161 w 2301"/>
                <a:gd name="T31" fmla="*/ 1 h 1355"/>
                <a:gd name="T32" fmla="*/ 1195 w 2301"/>
                <a:gd name="T33" fmla="*/ 11 h 1355"/>
                <a:gd name="T34" fmla="*/ 1227 w 2301"/>
                <a:gd name="T35" fmla="*/ 32 h 1355"/>
                <a:gd name="T36" fmla="*/ 1257 w 2301"/>
                <a:gd name="T37" fmla="*/ 61 h 1355"/>
                <a:gd name="T38" fmla="*/ 1284 w 2301"/>
                <a:gd name="T39" fmla="*/ 101 h 1355"/>
                <a:gd name="T40" fmla="*/ 1305 w 2301"/>
                <a:gd name="T41" fmla="*/ 151 h 1355"/>
                <a:gd name="T42" fmla="*/ 1308 w 2301"/>
                <a:gd name="T43" fmla="*/ 183 h 1355"/>
                <a:gd name="T44" fmla="*/ 1295 w 2301"/>
                <a:gd name="T45" fmla="*/ 217 h 1355"/>
                <a:gd name="T46" fmla="*/ 1264 w 2301"/>
                <a:gd name="T47" fmla="*/ 266 h 1355"/>
                <a:gd name="T48" fmla="*/ 1226 w 2301"/>
                <a:gd name="T49" fmla="*/ 324 h 1355"/>
                <a:gd name="T50" fmla="*/ 1202 w 2301"/>
                <a:gd name="T51" fmla="*/ 374 h 1355"/>
                <a:gd name="T52" fmla="*/ 1186 w 2301"/>
                <a:gd name="T53" fmla="*/ 434 h 1355"/>
                <a:gd name="T54" fmla="*/ 1185 w 2301"/>
                <a:gd name="T55" fmla="*/ 506 h 1355"/>
                <a:gd name="T56" fmla="*/ 1205 w 2301"/>
                <a:gd name="T57" fmla="*/ 589 h 1355"/>
                <a:gd name="T58" fmla="*/ 1249 w 2301"/>
                <a:gd name="T59" fmla="*/ 687 h 1355"/>
                <a:gd name="T60" fmla="*/ 1325 w 2301"/>
                <a:gd name="T61" fmla="*/ 801 h 1355"/>
                <a:gd name="T62" fmla="*/ 1367 w 2301"/>
                <a:gd name="T63" fmla="*/ 820 h 1355"/>
                <a:gd name="T64" fmla="*/ 1431 w 2301"/>
                <a:gd name="T65" fmla="*/ 832 h 1355"/>
                <a:gd name="T66" fmla="*/ 1539 w 2301"/>
                <a:gd name="T67" fmla="*/ 842 h 1355"/>
                <a:gd name="T68" fmla="*/ 1739 w 2301"/>
                <a:gd name="T69" fmla="*/ 844 h 1355"/>
                <a:gd name="T70" fmla="*/ 1959 w 2301"/>
                <a:gd name="T71" fmla="*/ 837 h 1355"/>
                <a:gd name="T72" fmla="*/ 2174 w 2301"/>
                <a:gd name="T73" fmla="*/ 830 h 1355"/>
                <a:gd name="T74" fmla="*/ 2301 w 2301"/>
                <a:gd name="T75" fmla="*/ 1355 h 1355"/>
                <a:gd name="T76" fmla="*/ 62 w 2301"/>
                <a:gd name="T77" fmla="*/ 825 h 1355"/>
                <a:gd name="T78" fmla="*/ 255 w 2301"/>
                <a:gd name="T79" fmla="*/ 835 h 1355"/>
                <a:gd name="T80" fmla="*/ 452 w 2301"/>
                <a:gd name="T81" fmla="*/ 847 h 1355"/>
                <a:gd name="T82" fmla="*/ 644 w 2301"/>
                <a:gd name="T83" fmla="*/ 852 h 1355"/>
                <a:gd name="T84" fmla="*/ 737 w 2301"/>
                <a:gd name="T85" fmla="*/ 849 h 1355"/>
                <a:gd name="T86" fmla="*/ 826 w 2301"/>
                <a:gd name="T87" fmla="*/ 840 h 1355"/>
                <a:gd name="T88" fmla="*/ 911 w 2301"/>
                <a:gd name="T89" fmla="*/ 825 h 1355"/>
                <a:gd name="T90" fmla="*/ 989 w 2301"/>
                <a:gd name="T91" fmla="*/ 803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01" h="1355">
                  <a:moveTo>
                    <a:pt x="989" y="803"/>
                  </a:moveTo>
                  <a:lnTo>
                    <a:pt x="1016" y="760"/>
                  </a:lnTo>
                  <a:lnTo>
                    <a:pt x="1038" y="720"/>
                  </a:lnTo>
                  <a:lnTo>
                    <a:pt x="1057" y="683"/>
                  </a:lnTo>
                  <a:lnTo>
                    <a:pt x="1074" y="647"/>
                  </a:lnTo>
                  <a:lnTo>
                    <a:pt x="1087" y="614"/>
                  </a:lnTo>
                  <a:lnTo>
                    <a:pt x="1098" y="583"/>
                  </a:lnTo>
                  <a:lnTo>
                    <a:pt x="1106" y="554"/>
                  </a:lnTo>
                  <a:lnTo>
                    <a:pt x="1112" y="527"/>
                  </a:lnTo>
                  <a:lnTo>
                    <a:pt x="1115" y="500"/>
                  </a:lnTo>
                  <a:lnTo>
                    <a:pt x="1117" y="477"/>
                  </a:lnTo>
                  <a:lnTo>
                    <a:pt x="1117" y="455"/>
                  </a:lnTo>
                  <a:lnTo>
                    <a:pt x="1115" y="433"/>
                  </a:lnTo>
                  <a:lnTo>
                    <a:pt x="1112" y="413"/>
                  </a:lnTo>
                  <a:lnTo>
                    <a:pt x="1107" y="395"/>
                  </a:lnTo>
                  <a:lnTo>
                    <a:pt x="1102" y="377"/>
                  </a:lnTo>
                  <a:lnTo>
                    <a:pt x="1096" y="360"/>
                  </a:lnTo>
                  <a:lnTo>
                    <a:pt x="1088" y="345"/>
                  </a:lnTo>
                  <a:lnTo>
                    <a:pt x="1081" y="330"/>
                  </a:lnTo>
                  <a:lnTo>
                    <a:pt x="1073" y="315"/>
                  </a:lnTo>
                  <a:lnTo>
                    <a:pt x="1063" y="301"/>
                  </a:lnTo>
                  <a:lnTo>
                    <a:pt x="1047" y="275"/>
                  </a:lnTo>
                  <a:lnTo>
                    <a:pt x="1032" y="249"/>
                  </a:lnTo>
                  <a:lnTo>
                    <a:pt x="1025" y="236"/>
                  </a:lnTo>
                  <a:lnTo>
                    <a:pt x="1019" y="223"/>
                  </a:lnTo>
                  <a:lnTo>
                    <a:pt x="1015" y="211"/>
                  </a:lnTo>
                  <a:lnTo>
                    <a:pt x="1010" y="196"/>
                  </a:lnTo>
                  <a:lnTo>
                    <a:pt x="1008" y="183"/>
                  </a:lnTo>
                  <a:lnTo>
                    <a:pt x="1007" y="168"/>
                  </a:lnTo>
                  <a:lnTo>
                    <a:pt x="1008" y="154"/>
                  </a:lnTo>
                  <a:lnTo>
                    <a:pt x="1012" y="137"/>
                  </a:lnTo>
                  <a:lnTo>
                    <a:pt x="1017" y="120"/>
                  </a:lnTo>
                  <a:lnTo>
                    <a:pt x="1022" y="104"/>
                  </a:lnTo>
                  <a:lnTo>
                    <a:pt x="1028" y="89"/>
                  </a:lnTo>
                  <a:lnTo>
                    <a:pt x="1035" y="75"/>
                  </a:lnTo>
                  <a:lnTo>
                    <a:pt x="1042" y="63"/>
                  </a:lnTo>
                  <a:lnTo>
                    <a:pt x="1050" y="51"/>
                  </a:lnTo>
                  <a:lnTo>
                    <a:pt x="1058" y="41"/>
                  </a:lnTo>
                  <a:lnTo>
                    <a:pt x="1067" y="32"/>
                  </a:lnTo>
                  <a:lnTo>
                    <a:pt x="1077" y="23"/>
                  </a:lnTo>
                  <a:lnTo>
                    <a:pt x="1087" y="17"/>
                  </a:lnTo>
                  <a:lnTo>
                    <a:pt x="1097" y="11"/>
                  </a:lnTo>
                  <a:lnTo>
                    <a:pt x="1107" y="7"/>
                  </a:lnTo>
                  <a:lnTo>
                    <a:pt x="1117" y="4"/>
                  </a:lnTo>
                  <a:lnTo>
                    <a:pt x="1128" y="1"/>
                  </a:lnTo>
                  <a:lnTo>
                    <a:pt x="1140" y="0"/>
                  </a:lnTo>
                  <a:lnTo>
                    <a:pt x="1150" y="0"/>
                  </a:lnTo>
                  <a:lnTo>
                    <a:pt x="1161" y="1"/>
                  </a:lnTo>
                  <a:lnTo>
                    <a:pt x="1172" y="4"/>
                  </a:lnTo>
                  <a:lnTo>
                    <a:pt x="1183" y="7"/>
                  </a:lnTo>
                  <a:lnTo>
                    <a:pt x="1195" y="11"/>
                  </a:lnTo>
                  <a:lnTo>
                    <a:pt x="1206" y="17"/>
                  </a:lnTo>
                  <a:lnTo>
                    <a:pt x="1216" y="23"/>
                  </a:lnTo>
                  <a:lnTo>
                    <a:pt x="1227" y="32"/>
                  </a:lnTo>
                  <a:lnTo>
                    <a:pt x="1237" y="41"/>
                  </a:lnTo>
                  <a:lnTo>
                    <a:pt x="1247" y="51"/>
                  </a:lnTo>
                  <a:lnTo>
                    <a:pt x="1257" y="61"/>
                  </a:lnTo>
                  <a:lnTo>
                    <a:pt x="1267" y="73"/>
                  </a:lnTo>
                  <a:lnTo>
                    <a:pt x="1275" y="87"/>
                  </a:lnTo>
                  <a:lnTo>
                    <a:pt x="1284" y="101"/>
                  </a:lnTo>
                  <a:lnTo>
                    <a:pt x="1292" y="116"/>
                  </a:lnTo>
                  <a:lnTo>
                    <a:pt x="1299" y="132"/>
                  </a:lnTo>
                  <a:lnTo>
                    <a:pt x="1305" y="151"/>
                  </a:lnTo>
                  <a:lnTo>
                    <a:pt x="1308" y="161"/>
                  </a:lnTo>
                  <a:lnTo>
                    <a:pt x="1309" y="172"/>
                  </a:lnTo>
                  <a:lnTo>
                    <a:pt x="1308" y="183"/>
                  </a:lnTo>
                  <a:lnTo>
                    <a:pt x="1305" y="194"/>
                  </a:lnTo>
                  <a:lnTo>
                    <a:pt x="1301" y="206"/>
                  </a:lnTo>
                  <a:lnTo>
                    <a:pt x="1295" y="217"/>
                  </a:lnTo>
                  <a:lnTo>
                    <a:pt x="1289" y="229"/>
                  </a:lnTo>
                  <a:lnTo>
                    <a:pt x="1281" y="241"/>
                  </a:lnTo>
                  <a:lnTo>
                    <a:pt x="1264" y="266"/>
                  </a:lnTo>
                  <a:lnTo>
                    <a:pt x="1244" y="293"/>
                  </a:lnTo>
                  <a:lnTo>
                    <a:pt x="1235" y="308"/>
                  </a:lnTo>
                  <a:lnTo>
                    <a:pt x="1226" y="324"/>
                  </a:lnTo>
                  <a:lnTo>
                    <a:pt x="1217" y="340"/>
                  </a:lnTo>
                  <a:lnTo>
                    <a:pt x="1209" y="357"/>
                  </a:lnTo>
                  <a:lnTo>
                    <a:pt x="1202" y="374"/>
                  </a:lnTo>
                  <a:lnTo>
                    <a:pt x="1196" y="394"/>
                  </a:lnTo>
                  <a:lnTo>
                    <a:pt x="1189" y="414"/>
                  </a:lnTo>
                  <a:lnTo>
                    <a:pt x="1186" y="434"/>
                  </a:lnTo>
                  <a:lnTo>
                    <a:pt x="1184" y="457"/>
                  </a:lnTo>
                  <a:lnTo>
                    <a:pt x="1184" y="481"/>
                  </a:lnTo>
                  <a:lnTo>
                    <a:pt x="1185" y="506"/>
                  </a:lnTo>
                  <a:lnTo>
                    <a:pt x="1189" y="532"/>
                  </a:lnTo>
                  <a:lnTo>
                    <a:pt x="1197" y="559"/>
                  </a:lnTo>
                  <a:lnTo>
                    <a:pt x="1205" y="589"/>
                  </a:lnTo>
                  <a:lnTo>
                    <a:pt x="1217" y="619"/>
                  </a:lnTo>
                  <a:lnTo>
                    <a:pt x="1232" y="652"/>
                  </a:lnTo>
                  <a:lnTo>
                    <a:pt x="1249" y="687"/>
                  </a:lnTo>
                  <a:lnTo>
                    <a:pt x="1271" y="723"/>
                  </a:lnTo>
                  <a:lnTo>
                    <a:pt x="1296" y="761"/>
                  </a:lnTo>
                  <a:lnTo>
                    <a:pt x="1325" y="801"/>
                  </a:lnTo>
                  <a:lnTo>
                    <a:pt x="1337" y="808"/>
                  </a:lnTo>
                  <a:lnTo>
                    <a:pt x="1351" y="814"/>
                  </a:lnTo>
                  <a:lnTo>
                    <a:pt x="1367" y="820"/>
                  </a:lnTo>
                  <a:lnTo>
                    <a:pt x="1387" y="824"/>
                  </a:lnTo>
                  <a:lnTo>
                    <a:pt x="1408" y="829"/>
                  </a:lnTo>
                  <a:lnTo>
                    <a:pt x="1431" y="832"/>
                  </a:lnTo>
                  <a:lnTo>
                    <a:pt x="1455" y="835"/>
                  </a:lnTo>
                  <a:lnTo>
                    <a:pt x="1481" y="838"/>
                  </a:lnTo>
                  <a:lnTo>
                    <a:pt x="1539" y="842"/>
                  </a:lnTo>
                  <a:lnTo>
                    <a:pt x="1601" y="844"/>
                  </a:lnTo>
                  <a:lnTo>
                    <a:pt x="1668" y="844"/>
                  </a:lnTo>
                  <a:lnTo>
                    <a:pt x="1739" y="844"/>
                  </a:lnTo>
                  <a:lnTo>
                    <a:pt x="1811" y="842"/>
                  </a:lnTo>
                  <a:lnTo>
                    <a:pt x="1885" y="840"/>
                  </a:lnTo>
                  <a:lnTo>
                    <a:pt x="1959" y="837"/>
                  </a:lnTo>
                  <a:lnTo>
                    <a:pt x="2033" y="835"/>
                  </a:lnTo>
                  <a:lnTo>
                    <a:pt x="2105" y="832"/>
                  </a:lnTo>
                  <a:lnTo>
                    <a:pt x="2174" y="830"/>
                  </a:lnTo>
                  <a:lnTo>
                    <a:pt x="2240" y="828"/>
                  </a:lnTo>
                  <a:lnTo>
                    <a:pt x="2301" y="828"/>
                  </a:lnTo>
                  <a:lnTo>
                    <a:pt x="2301" y="1355"/>
                  </a:lnTo>
                  <a:lnTo>
                    <a:pt x="0" y="1355"/>
                  </a:lnTo>
                  <a:lnTo>
                    <a:pt x="0" y="824"/>
                  </a:lnTo>
                  <a:lnTo>
                    <a:pt x="62" y="825"/>
                  </a:lnTo>
                  <a:lnTo>
                    <a:pt x="126" y="828"/>
                  </a:lnTo>
                  <a:lnTo>
                    <a:pt x="190" y="831"/>
                  </a:lnTo>
                  <a:lnTo>
                    <a:pt x="255" y="835"/>
                  </a:lnTo>
                  <a:lnTo>
                    <a:pt x="321" y="839"/>
                  </a:lnTo>
                  <a:lnTo>
                    <a:pt x="386" y="843"/>
                  </a:lnTo>
                  <a:lnTo>
                    <a:pt x="452" y="847"/>
                  </a:lnTo>
                  <a:lnTo>
                    <a:pt x="516" y="850"/>
                  </a:lnTo>
                  <a:lnTo>
                    <a:pt x="581" y="852"/>
                  </a:lnTo>
                  <a:lnTo>
                    <a:pt x="644" y="852"/>
                  </a:lnTo>
                  <a:lnTo>
                    <a:pt x="676" y="851"/>
                  </a:lnTo>
                  <a:lnTo>
                    <a:pt x="706" y="850"/>
                  </a:lnTo>
                  <a:lnTo>
                    <a:pt x="737" y="849"/>
                  </a:lnTo>
                  <a:lnTo>
                    <a:pt x="767" y="846"/>
                  </a:lnTo>
                  <a:lnTo>
                    <a:pt x="797" y="844"/>
                  </a:lnTo>
                  <a:lnTo>
                    <a:pt x="826" y="840"/>
                  </a:lnTo>
                  <a:lnTo>
                    <a:pt x="855" y="836"/>
                  </a:lnTo>
                  <a:lnTo>
                    <a:pt x="882" y="831"/>
                  </a:lnTo>
                  <a:lnTo>
                    <a:pt x="911" y="825"/>
                  </a:lnTo>
                  <a:lnTo>
                    <a:pt x="937" y="819"/>
                  </a:lnTo>
                  <a:lnTo>
                    <a:pt x="964" y="811"/>
                  </a:lnTo>
                  <a:lnTo>
                    <a:pt x="989" y="803"/>
                  </a:lnTo>
                  <a:close/>
                </a:path>
              </a:pathLst>
            </a:custGeom>
            <a:solidFill>
              <a:srgbClr val="969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1" name="Freeform 73"/>
            <p:cNvSpPr>
              <a:spLocks/>
            </p:cNvSpPr>
            <p:nvPr/>
          </p:nvSpPr>
          <p:spPr bwMode="auto">
            <a:xfrm>
              <a:off x="3514" y="2982"/>
              <a:ext cx="767" cy="451"/>
            </a:xfrm>
            <a:custGeom>
              <a:avLst/>
              <a:gdLst>
                <a:gd name="T0" fmla="*/ 1038 w 2301"/>
                <a:gd name="T1" fmla="*/ 720 h 1355"/>
                <a:gd name="T2" fmla="*/ 1087 w 2301"/>
                <a:gd name="T3" fmla="*/ 614 h 1355"/>
                <a:gd name="T4" fmla="*/ 1112 w 2301"/>
                <a:gd name="T5" fmla="*/ 527 h 1355"/>
                <a:gd name="T6" fmla="*/ 1117 w 2301"/>
                <a:gd name="T7" fmla="*/ 455 h 1355"/>
                <a:gd name="T8" fmla="*/ 1107 w 2301"/>
                <a:gd name="T9" fmla="*/ 395 h 1355"/>
                <a:gd name="T10" fmla="*/ 1088 w 2301"/>
                <a:gd name="T11" fmla="*/ 345 h 1355"/>
                <a:gd name="T12" fmla="*/ 1063 w 2301"/>
                <a:gd name="T13" fmla="*/ 301 h 1355"/>
                <a:gd name="T14" fmla="*/ 1025 w 2301"/>
                <a:gd name="T15" fmla="*/ 236 h 1355"/>
                <a:gd name="T16" fmla="*/ 1010 w 2301"/>
                <a:gd name="T17" fmla="*/ 196 h 1355"/>
                <a:gd name="T18" fmla="*/ 1008 w 2301"/>
                <a:gd name="T19" fmla="*/ 154 h 1355"/>
                <a:gd name="T20" fmla="*/ 1022 w 2301"/>
                <a:gd name="T21" fmla="*/ 104 h 1355"/>
                <a:gd name="T22" fmla="*/ 1042 w 2301"/>
                <a:gd name="T23" fmla="*/ 63 h 1355"/>
                <a:gd name="T24" fmla="*/ 1067 w 2301"/>
                <a:gd name="T25" fmla="*/ 32 h 1355"/>
                <a:gd name="T26" fmla="*/ 1097 w 2301"/>
                <a:gd name="T27" fmla="*/ 11 h 1355"/>
                <a:gd name="T28" fmla="*/ 1128 w 2301"/>
                <a:gd name="T29" fmla="*/ 1 h 1355"/>
                <a:gd name="T30" fmla="*/ 1161 w 2301"/>
                <a:gd name="T31" fmla="*/ 1 h 1355"/>
                <a:gd name="T32" fmla="*/ 1195 w 2301"/>
                <a:gd name="T33" fmla="*/ 11 h 1355"/>
                <a:gd name="T34" fmla="*/ 1227 w 2301"/>
                <a:gd name="T35" fmla="*/ 32 h 1355"/>
                <a:gd name="T36" fmla="*/ 1257 w 2301"/>
                <a:gd name="T37" fmla="*/ 61 h 1355"/>
                <a:gd name="T38" fmla="*/ 1284 w 2301"/>
                <a:gd name="T39" fmla="*/ 101 h 1355"/>
                <a:gd name="T40" fmla="*/ 1305 w 2301"/>
                <a:gd name="T41" fmla="*/ 151 h 1355"/>
                <a:gd name="T42" fmla="*/ 1308 w 2301"/>
                <a:gd name="T43" fmla="*/ 183 h 1355"/>
                <a:gd name="T44" fmla="*/ 1295 w 2301"/>
                <a:gd name="T45" fmla="*/ 217 h 1355"/>
                <a:gd name="T46" fmla="*/ 1264 w 2301"/>
                <a:gd name="T47" fmla="*/ 266 h 1355"/>
                <a:gd name="T48" fmla="*/ 1226 w 2301"/>
                <a:gd name="T49" fmla="*/ 324 h 1355"/>
                <a:gd name="T50" fmla="*/ 1202 w 2301"/>
                <a:gd name="T51" fmla="*/ 374 h 1355"/>
                <a:gd name="T52" fmla="*/ 1186 w 2301"/>
                <a:gd name="T53" fmla="*/ 434 h 1355"/>
                <a:gd name="T54" fmla="*/ 1185 w 2301"/>
                <a:gd name="T55" fmla="*/ 506 h 1355"/>
                <a:gd name="T56" fmla="*/ 1205 w 2301"/>
                <a:gd name="T57" fmla="*/ 589 h 1355"/>
                <a:gd name="T58" fmla="*/ 1249 w 2301"/>
                <a:gd name="T59" fmla="*/ 687 h 1355"/>
                <a:gd name="T60" fmla="*/ 1325 w 2301"/>
                <a:gd name="T61" fmla="*/ 801 h 1355"/>
                <a:gd name="T62" fmla="*/ 1367 w 2301"/>
                <a:gd name="T63" fmla="*/ 820 h 1355"/>
                <a:gd name="T64" fmla="*/ 1431 w 2301"/>
                <a:gd name="T65" fmla="*/ 832 h 1355"/>
                <a:gd name="T66" fmla="*/ 1539 w 2301"/>
                <a:gd name="T67" fmla="*/ 842 h 1355"/>
                <a:gd name="T68" fmla="*/ 1739 w 2301"/>
                <a:gd name="T69" fmla="*/ 844 h 1355"/>
                <a:gd name="T70" fmla="*/ 1959 w 2301"/>
                <a:gd name="T71" fmla="*/ 837 h 1355"/>
                <a:gd name="T72" fmla="*/ 2174 w 2301"/>
                <a:gd name="T73" fmla="*/ 830 h 1355"/>
                <a:gd name="T74" fmla="*/ 2301 w 2301"/>
                <a:gd name="T75" fmla="*/ 1355 h 1355"/>
                <a:gd name="T76" fmla="*/ 62 w 2301"/>
                <a:gd name="T77" fmla="*/ 825 h 1355"/>
                <a:gd name="T78" fmla="*/ 255 w 2301"/>
                <a:gd name="T79" fmla="*/ 835 h 1355"/>
                <a:gd name="T80" fmla="*/ 452 w 2301"/>
                <a:gd name="T81" fmla="*/ 847 h 1355"/>
                <a:gd name="T82" fmla="*/ 644 w 2301"/>
                <a:gd name="T83" fmla="*/ 852 h 1355"/>
                <a:gd name="T84" fmla="*/ 737 w 2301"/>
                <a:gd name="T85" fmla="*/ 849 h 1355"/>
                <a:gd name="T86" fmla="*/ 826 w 2301"/>
                <a:gd name="T87" fmla="*/ 840 h 1355"/>
                <a:gd name="T88" fmla="*/ 911 w 2301"/>
                <a:gd name="T89" fmla="*/ 825 h 1355"/>
                <a:gd name="T90" fmla="*/ 989 w 2301"/>
                <a:gd name="T91" fmla="*/ 803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01" h="1355">
                  <a:moveTo>
                    <a:pt x="989" y="803"/>
                  </a:moveTo>
                  <a:lnTo>
                    <a:pt x="1016" y="760"/>
                  </a:lnTo>
                  <a:lnTo>
                    <a:pt x="1038" y="720"/>
                  </a:lnTo>
                  <a:lnTo>
                    <a:pt x="1057" y="683"/>
                  </a:lnTo>
                  <a:lnTo>
                    <a:pt x="1074" y="647"/>
                  </a:lnTo>
                  <a:lnTo>
                    <a:pt x="1087" y="614"/>
                  </a:lnTo>
                  <a:lnTo>
                    <a:pt x="1098" y="583"/>
                  </a:lnTo>
                  <a:lnTo>
                    <a:pt x="1106" y="554"/>
                  </a:lnTo>
                  <a:lnTo>
                    <a:pt x="1112" y="527"/>
                  </a:lnTo>
                  <a:lnTo>
                    <a:pt x="1115" y="500"/>
                  </a:lnTo>
                  <a:lnTo>
                    <a:pt x="1117" y="477"/>
                  </a:lnTo>
                  <a:lnTo>
                    <a:pt x="1117" y="455"/>
                  </a:lnTo>
                  <a:lnTo>
                    <a:pt x="1115" y="433"/>
                  </a:lnTo>
                  <a:lnTo>
                    <a:pt x="1112" y="413"/>
                  </a:lnTo>
                  <a:lnTo>
                    <a:pt x="1107" y="395"/>
                  </a:lnTo>
                  <a:lnTo>
                    <a:pt x="1102" y="377"/>
                  </a:lnTo>
                  <a:lnTo>
                    <a:pt x="1096" y="360"/>
                  </a:lnTo>
                  <a:lnTo>
                    <a:pt x="1088" y="345"/>
                  </a:lnTo>
                  <a:lnTo>
                    <a:pt x="1081" y="330"/>
                  </a:lnTo>
                  <a:lnTo>
                    <a:pt x="1073" y="315"/>
                  </a:lnTo>
                  <a:lnTo>
                    <a:pt x="1063" y="301"/>
                  </a:lnTo>
                  <a:lnTo>
                    <a:pt x="1047" y="275"/>
                  </a:lnTo>
                  <a:lnTo>
                    <a:pt x="1032" y="249"/>
                  </a:lnTo>
                  <a:lnTo>
                    <a:pt x="1025" y="236"/>
                  </a:lnTo>
                  <a:lnTo>
                    <a:pt x="1019" y="223"/>
                  </a:lnTo>
                  <a:lnTo>
                    <a:pt x="1015" y="211"/>
                  </a:lnTo>
                  <a:lnTo>
                    <a:pt x="1010" y="196"/>
                  </a:lnTo>
                  <a:lnTo>
                    <a:pt x="1008" y="183"/>
                  </a:lnTo>
                  <a:lnTo>
                    <a:pt x="1007" y="168"/>
                  </a:lnTo>
                  <a:lnTo>
                    <a:pt x="1008" y="154"/>
                  </a:lnTo>
                  <a:lnTo>
                    <a:pt x="1012" y="137"/>
                  </a:lnTo>
                  <a:lnTo>
                    <a:pt x="1017" y="120"/>
                  </a:lnTo>
                  <a:lnTo>
                    <a:pt x="1022" y="104"/>
                  </a:lnTo>
                  <a:lnTo>
                    <a:pt x="1028" y="89"/>
                  </a:lnTo>
                  <a:lnTo>
                    <a:pt x="1035" y="75"/>
                  </a:lnTo>
                  <a:lnTo>
                    <a:pt x="1042" y="63"/>
                  </a:lnTo>
                  <a:lnTo>
                    <a:pt x="1050" y="51"/>
                  </a:lnTo>
                  <a:lnTo>
                    <a:pt x="1058" y="41"/>
                  </a:lnTo>
                  <a:lnTo>
                    <a:pt x="1067" y="32"/>
                  </a:lnTo>
                  <a:lnTo>
                    <a:pt x="1077" y="23"/>
                  </a:lnTo>
                  <a:lnTo>
                    <a:pt x="1087" y="17"/>
                  </a:lnTo>
                  <a:lnTo>
                    <a:pt x="1097" y="11"/>
                  </a:lnTo>
                  <a:lnTo>
                    <a:pt x="1107" y="7"/>
                  </a:lnTo>
                  <a:lnTo>
                    <a:pt x="1117" y="4"/>
                  </a:lnTo>
                  <a:lnTo>
                    <a:pt x="1128" y="1"/>
                  </a:lnTo>
                  <a:lnTo>
                    <a:pt x="1140" y="0"/>
                  </a:lnTo>
                  <a:lnTo>
                    <a:pt x="1150" y="0"/>
                  </a:lnTo>
                  <a:lnTo>
                    <a:pt x="1161" y="1"/>
                  </a:lnTo>
                  <a:lnTo>
                    <a:pt x="1172" y="4"/>
                  </a:lnTo>
                  <a:lnTo>
                    <a:pt x="1183" y="7"/>
                  </a:lnTo>
                  <a:lnTo>
                    <a:pt x="1195" y="11"/>
                  </a:lnTo>
                  <a:lnTo>
                    <a:pt x="1206" y="17"/>
                  </a:lnTo>
                  <a:lnTo>
                    <a:pt x="1216" y="23"/>
                  </a:lnTo>
                  <a:lnTo>
                    <a:pt x="1227" y="32"/>
                  </a:lnTo>
                  <a:lnTo>
                    <a:pt x="1237" y="41"/>
                  </a:lnTo>
                  <a:lnTo>
                    <a:pt x="1247" y="51"/>
                  </a:lnTo>
                  <a:lnTo>
                    <a:pt x="1257" y="61"/>
                  </a:lnTo>
                  <a:lnTo>
                    <a:pt x="1267" y="73"/>
                  </a:lnTo>
                  <a:lnTo>
                    <a:pt x="1275" y="87"/>
                  </a:lnTo>
                  <a:lnTo>
                    <a:pt x="1284" y="101"/>
                  </a:lnTo>
                  <a:lnTo>
                    <a:pt x="1292" y="116"/>
                  </a:lnTo>
                  <a:lnTo>
                    <a:pt x="1299" y="132"/>
                  </a:lnTo>
                  <a:lnTo>
                    <a:pt x="1305" y="151"/>
                  </a:lnTo>
                  <a:lnTo>
                    <a:pt x="1308" y="161"/>
                  </a:lnTo>
                  <a:lnTo>
                    <a:pt x="1309" y="172"/>
                  </a:lnTo>
                  <a:lnTo>
                    <a:pt x="1308" y="183"/>
                  </a:lnTo>
                  <a:lnTo>
                    <a:pt x="1305" y="194"/>
                  </a:lnTo>
                  <a:lnTo>
                    <a:pt x="1301" y="206"/>
                  </a:lnTo>
                  <a:lnTo>
                    <a:pt x="1295" y="217"/>
                  </a:lnTo>
                  <a:lnTo>
                    <a:pt x="1289" y="229"/>
                  </a:lnTo>
                  <a:lnTo>
                    <a:pt x="1281" y="241"/>
                  </a:lnTo>
                  <a:lnTo>
                    <a:pt x="1264" y="266"/>
                  </a:lnTo>
                  <a:lnTo>
                    <a:pt x="1244" y="293"/>
                  </a:lnTo>
                  <a:lnTo>
                    <a:pt x="1235" y="308"/>
                  </a:lnTo>
                  <a:lnTo>
                    <a:pt x="1226" y="324"/>
                  </a:lnTo>
                  <a:lnTo>
                    <a:pt x="1217" y="340"/>
                  </a:lnTo>
                  <a:lnTo>
                    <a:pt x="1209" y="357"/>
                  </a:lnTo>
                  <a:lnTo>
                    <a:pt x="1202" y="374"/>
                  </a:lnTo>
                  <a:lnTo>
                    <a:pt x="1196" y="394"/>
                  </a:lnTo>
                  <a:lnTo>
                    <a:pt x="1189" y="414"/>
                  </a:lnTo>
                  <a:lnTo>
                    <a:pt x="1186" y="434"/>
                  </a:lnTo>
                  <a:lnTo>
                    <a:pt x="1184" y="457"/>
                  </a:lnTo>
                  <a:lnTo>
                    <a:pt x="1184" y="481"/>
                  </a:lnTo>
                  <a:lnTo>
                    <a:pt x="1185" y="506"/>
                  </a:lnTo>
                  <a:lnTo>
                    <a:pt x="1189" y="532"/>
                  </a:lnTo>
                  <a:lnTo>
                    <a:pt x="1197" y="559"/>
                  </a:lnTo>
                  <a:lnTo>
                    <a:pt x="1205" y="589"/>
                  </a:lnTo>
                  <a:lnTo>
                    <a:pt x="1217" y="619"/>
                  </a:lnTo>
                  <a:lnTo>
                    <a:pt x="1232" y="652"/>
                  </a:lnTo>
                  <a:lnTo>
                    <a:pt x="1249" y="687"/>
                  </a:lnTo>
                  <a:lnTo>
                    <a:pt x="1271" y="723"/>
                  </a:lnTo>
                  <a:lnTo>
                    <a:pt x="1296" y="761"/>
                  </a:lnTo>
                  <a:lnTo>
                    <a:pt x="1325" y="801"/>
                  </a:lnTo>
                  <a:lnTo>
                    <a:pt x="1337" y="808"/>
                  </a:lnTo>
                  <a:lnTo>
                    <a:pt x="1351" y="814"/>
                  </a:lnTo>
                  <a:lnTo>
                    <a:pt x="1367" y="820"/>
                  </a:lnTo>
                  <a:lnTo>
                    <a:pt x="1387" y="824"/>
                  </a:lnTo>
                  <a:lnTo>
                    <a:pt x="1408" y="829"/>
                  </a:lnTo>
                  <a:lnTo>
                    <a:pt x="1431" y="832"/>
                  </a:lnTo>
                  <a:lnTo>
                    <a:pt x="1455" y="835"/>
                  </a:lnTo>
                  <a:lnTo>
                    <a:pt x="1481" y="838"/>
                  </a:lnTo>
                  <a:lnTo>
                    <a:pt x="1539" y="842"/>
                  </a:lnTo>
                  <a:lnTo>
                    <a:pt x="1601" y="844"/>
                  </a:lnTo>
                  <a:lnTo>
                    <a:pt x="1668" y="844"/>
                  </a:lnTo>
                  <a:lnTo>
                    <a:pt x="1739" y="844"/>
                  </a:lnTo>
                  <a:lnTo>
                    <a:pt x="1811" y="842"/>
                  </a:lnTo>
                  <a:lnTo>
                    <a:pt x="1885" y="840"/>
                  </a:lnTo>
                  <a:lnTo>
                    <a:pt x="1959" y="837"/>
                  </a:lnTo>
                  <a:lnTo>
                    <a:pt x="2033" y="835"/>
                  </a:lnTo>
                  <a:lnTo>
                    <a:pt x="2105" y="832"/>
                  </a:lnTo>
                  <a:lnTo>
                    <a:pt x="2174" y="830"/>
                  </a:lnTo>
                  <a:lnTo>
                    <a:pt x="2240" y="828"/>
                  </a:lnTo>
                  <a:lnTo>
                    <a:pt x="2301" y="828"/>
                  </a:lnTo>
                  <a:lnTo>
                    <a:pt x="2301" y="1355"/>
                  </a:lnTo>
                  <a:lnTo>
                    <a:pt x="0" y="1355"/>
                  </a:lnTo>
                  <a:lnTo>
                    <a:pt x="0" y="824"/>
                  </a:lnTo>
                  <a:lnTo>
                    <a:pt x="62" y="825"/>
                  </a:lnTo>
                  <a:lnTo>
                    <a:pt x="126" y="828"/>
                  </a:lnTo>
                  <a:lnTo>
                    <a:pt x="190" y="831"/>
                  </a:lnTo>
                  <a:lnTo>
                    <a:pt x="255" y="835"/>
                  </a:lnTo>
                  <a:lnTo>
                    <a:pt x="321" y="839"/>
                  </a:lnTo>
                  <a:lnTo>
                    <a:pt x="386" y="843"/>
                  </a:lnTo>
                  <a:lnTo>
                    <a:pt x="452" y="847"/>
                  </a:lnTo>
                  <a:lnTo>
                    <a:pt x="516" y="850"/>
                  </a:lnTo>
                  <a:lnTo>
                    <a:pt x="581" y="852"/>
                  </a:lnTo>
                  <a:lnTo>
                    <a:pt x="644" y="852"/>
                  </a:lnTo>
                  <a:lnTo>
                    <a:pt x="676" y="851"/>
                  </a:lnTo>
                  <a:lnTo>
                    <a:pt x="706" y="850"/>
                  </a:lnTo>
                  <a:lnTo>
                    <a:pt x="737" y="849"/>
                  </a:lnTo>
                  <a:lnTo>
                    <a:pt x="767" y="846"/>
                  </a:lnTo>
                  <a:lnTo>
                    <a:pt x="797" y="844"/>
                  </a:lnTo>
                  <a:lnTo>
                    <a:pt x="826" y="840"/>
                  </a:lnTo>
                  <a:lnTo>
                    <a:pt x="855" y="836"/>
                  </a:lnTo>
                  <a:lnTo>
                    <a:pt x="882" y="831"/>
                  </a:lnTo>
                  <a:lnTo>
                    <a:pt x="911" y="825"/>
                  </a:lnTo>
                  <a:lnTo>
                    <a:pt x="937" y="819"/>
                  </a:lnTo>
                  <a:lnTo>
                    <a:pt x="964" y="811"/>
                  </a:lnTo>
                  <a:lnTo>
                    <a:pt x="989" y="803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2" name="Rectangle 74"/>
            <p:cNvSpPr>
              <a:spLocks noChangeArrowheads="1"/>
            </p:cNvSpPr>
            <p:nvPr/>
          </p:nvSpPr>
          <p:spPr bwMode="auto">
            <a:xfrm>
              <a:off x="1295" y="3117"/>
              <a:ext cx="235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3" name="Freeform 75"/>
            <p:cNvSpPr>
              <a:spLocks/>
            </p:cNvSpPr>
            <p:nvPr/>
          </p:nvSpPr>
          <p:spPr bwMode="auto">
            <a:xfrm>
              <a:off x="1430" y="3045"/>
              <a:ext cx="201" cy="172"/>
            </a:xfrm>
            <a:custGeom>
              <a:avLst/>
              <a:gdLst>
                <a:gd name="T0" fmla="*/ 0 w 603"/>
                <a:gd name="T1" fmla="*/ 0 h 517"/>
                <a:gd name="T2" fmla="*/ 4 w 603"/>
                <a:gd name="T3" fmla="*/ 8 h 517"/>
                <a:gd name="T4" fmla="*/ 11 w 603"/>
                <a:gd name="T5" fmla="*/ 25 h 517"/>
                <a:gd name="T6" fmla="*/ 18 w 603"/>
                <a:gd name="T7" fmla="*/ 41 h 517"/>
                <a:gd name="T8" fmla="*/ 26 w 603"/>
                <a:gd name="T9" fmla="*/ 57 h 517"/>
                <a:gd name="T10" fmla="*/ 32 w 603"/>
                <a:gd name="T11" fmla="*/ 73 h 517"/>
                <a:gd name="T12" fmla="*/ 37 w 603"/>
                <a:gd name="T13" fmla="*/ 90 h 517"/>
                <a:gd name="T14" fmla="*/ 42 w 603"/>
                <a:gd name="T15" fmla="*/ 106 h 517"/>
                <a:gd name="T16" fmla="*/ 47 w 603"/>
                <a:gd name="T17" fmla="*/ 122 h 517"/>
                <a:gd name="T18" fmla="*/ 51 w 603"/>
                <a:gd name="T19" fmla="*/ 138 h 517"/>
                <a:gd name="T20" fmla="*/ 54 w 603"/>
                <a:gd name="T21" fmla="*/ 154 h 517"/>
                <a:gd name="T22" fmla="*/ 57 w 603"/>
                <a:gd name="T23" fmla="*/ 170 h 517"/>
                <a:gd name="T24" fmla="*/ 60 w 603"/>
                <a:gd name="T25" fmla="*/ 186 h 517"/>
                <a:gd name="T26" fmla="*/ 62 w 603"/>
                <a:gd name="T27" fmla="*/ 203 h 517"/>
                <a:gd name="T28" fmla="*/ 63 w 603"/>
                <a:gd name="T29" fmla="*/ 219 h 517"/>
                <a:gd name="T30" fmla="*/ 64 w 603"/>
                <a:gd name="T31" fmla="*/ 235 h 517"/>
                <a:gd name="T32" fmla="*/ 65 w 603"/>
                <a:gd name="T33" fmla="*/ 251 h 517"/>
                <a:gd name="T34" fmla="*/ 65 w 603"/>
                <a:gd name="T35" fmla="*/ 267 h 517"/>
                <a:gd name="T36" fmla="*/ 64 w 603"/>
                <a:gd name="T37" fmla="*/ 283 h 517"/>
                <a:gd name="T38" fmla="*/ 63 w 603"/>
                <a:gd name="T39" fmla="*/ 299 h 517"/>
                <a:gd name="T40" fmla="*/ 62 w 603"/>
                <a:gd name="T41" fmla="*/ 316 h 517"/>
                <a:gd name="T42" fmla="*/ 60 w 603"/>
                <a:gd name="T43" fmla="*/ 332 h 517"/>
                <a:gd name="T44" fmla="*/ 57 w 603"/>
                <a:gd name="T45" fmla="*/ 348 h 517"/>
                <a:gd name="T46" fmla="*/ 54 w 603"/>
                <a:gd name="T47" fmla="*/ 364 h 517"/>
                <a:gd name="T48" fmla="*/ 51 w 603"/>
                <a:gd name="T49" fmla="*/ 381 h 517"/>
                <a:gd name="T50" fmla="*/ 47 w 603"/>
                <a:gd name="T51" fmla="*/ 396 h 517"/>
                <a:gd name="T52" fmla="*/ 42 w 603"/>
                <a:gd name="T53" fmla="*/ 412 h 517"/>
                <a:gd name="T54" fmla="*/ 37 w 603"/>
                <a:gd name="T55" fmla="*/ 428 h 517"/>
                <a:gd name="T56" fmla="*/ 32 w 603"/>
                <a:gd name="T57" fmla="*/ 445 h 517"/>
                <a:gd name="T58" fmla="*/ 26 w 603"/>
                <a:gd name="T59" fmla="*/ 461 h 517"/>
                <a:gd name="T60" fmla="*/ 18 w 603"/>
                <a:gd name="T61" fmla="*/ 477 h 517"/>
                <a:gd name="T62" fmla="*/ 11 w 603"/>
                <a:gd name="T63" fmla="*/ 494 h 517"/>
                <a:gd name="T64" fmla="*/ 4 w 603"/>
                <a:gd name="T65" fmla="*/ 510 h 517"/>
                <a:gd name="T66" fmla="*/ 603 w 603"/>
                <a:gd name="T67" fmla="*/ 259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517">
                  <a:moveTo>
                    <a:pt x="603" y="25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8" y="17"/>
                  </a:lnTo>
                  <a:lnTo>
                    <a:pt x="11" y="25"/>
                  </a:lnTo>
                  <a:lnTo>
                    <a:pt x="15" y="33"/>
                  </a:lnTo>
                  <a:lnTo>
                    <a:pt x="18" y="41"/>
                  </a:lnTo>
                  <a:lnTo>
                    <a:pt x="22" y="49"/>
                  </a:lnTo>
                  <a:lnTo>
                    <a:pt x="26" y="57"/>
                  </a:lnTo>
                  <a:lnTo>
                    <a:pt x="29" y="65"/>
                  </a:lnTo>
                  <a:lnTo>
                    <a:pt x="32" y="73"/>
                  </a:lnTo>
                  <a:lnTo>
                    <a:pt x="35" y="82"/>
                  </a:lnTo>
                  <a:lnTo>
                    <a:pt x="37" y="90"/>
                  </a:lnTo>
                  <a:lnTo>
                    <a:pt x="40" y="98"/>
                  </a:lnTo>
                  <a:lnTo>
                    <a:pt x="42" y="106"/>
                  </a:lnTo>
                  <a:lnTo>
                    <a:pt x="45" y="114"/>
                  </a:lnTo>
                  <a:lnTo>
                    <a:pt x="47" y="122"/>
                  </a:lnTo>
                  <a:lnTo>
                    <a:pt x="49" y="129"/>
                  </a:lnTo>
                  <a:lnTo>
                    <a:pt x="51" y="138"/>
                  </a:lnTo>
                  <a:lnTo>
                    <a:pt x="52" y="146"/>
                  </a:lnTo>
                  <a:lnTo>
                    <a:pt x="54" y="154"/>
                  </a:lnTo>
                  <a:lnTo>
                    <a:pt x="56" y="162"/>
                  </a:lnTo>
                  <a:lnTo>
                    <a:pt x="57" y="170"/>
                  </a:lnTo>
                  <a:lnTo>
                    <a:pt x="58" y="178"/>
                  </a:lnTo>
                  <a:lnTo>
                    <a:pt x="60" y="186"/>
                  </a:lnTo>
                  <a:lnTo>
                    <a:pt x="61" y="195"/>
                  </a:lnTo>
                  <a:lnTo>
                    <a:pt x="62" y="203"/>
                  </a:lnTo>
                  <a:lnTo>
                    <a:pt x="62" y="211"/>
                  </a:lnTo>
                  <a:lnTo>
                    <a:pt x="63" y="219"/>
                  </a:lnTo>
                  <a:lnTo>
                    <a:pt x="64" y="227"/>
                  </a:lnTo>
                  <a:lnTo>
                    <a:pt x="64" y="235"/>
                  </a:lnTo>
                  <a:lnTo>
                    <a:pt x="64" y="243"/>
                  </a:lnTo>
                  <a:lnTo>
                    <a:pt x="65" y="251"/>
                  </a:lnTo>
                  <a:lnTo>
                    <a:pt x="65" y="259"/>
                  </a:lnTo>
                  <a:lnTo>
                    <a:pt x="65" y="267"/>
                  </a:lnTo>
                  <a:lnTo>
                    <a:pt x="64" y="275"/>
                  </a:lnTo>
                  <a:lnTo>
                    <a:pt x="64" y="283"/>
                  </a:lnTo>
                  <a:lnTo>
                    <a:pt x="64" y="291"/>
                  </a:lnTo>
                  <a:lnTo>
                    <a:pt x="63" y="299"/>
                  </a:lnTo>
                  <a:lnTo>
                    <a:pt x="62" y="307"/>
                  </a:lnTo>
                  <a:lnTo>
                    <a:pt x="62" y="316"/>
                  </a:lnTo>
                  <a:lnTo>
                    <a:pt x="61" y="324"/>
                  </a:lnTo>
                  <a:lnTo>
                    <a:pt x="60" y="332"/>
                  </a:lnTo>
                  <a:lnTo>
                    <a:pt x="58" y="340"/>
                  </a:lnTo>
                  <a:lnTo>
                    <a:pt x="57" y="348"/>
                  </a:lnTo>
                  <a:lnTo>
                    <a:pt x="56" y="356"/>
                  </a:lnTo>
                  <a:lnTo>
                    <a:pt x="54" y="364"/>
                  </a:lnTo>
                  <a:lnTo>
                    <a:pt x="52" y="372"/>
                  </a:lnTo>
                  <a:lnTo>
                    <a:pt x="51" y="381"/>
                  </a:lnTo>
                  <a:lnTo>
                    <a:pt x="49" y="388"/>
                  </a:lnTo>
                  <a:lnTo>
                    <a:pt x="47" y="396"/>
                  </a:lnTo>
                  <a:lnTo>
                    <a:pt x="45" y="404"/>
                  </a:lnTo>
                  <a:lnTo>
                    <a:pt x="42" y="412"/>
                  </a:lnTo>
                  <a:lnTo>
                    <a:pt x="40" y="420"/>
                  </a:lnTo>
                  <a:lnTo>
                    <a:pt x="37" y="428"/>
                  </a:lnTo>
                  <a:lnTo>
                    <a:pt x="35" y="437"/>
                  </a:lnTo>
                  <a:lnTo>
                    <a:pt x="32" y="445"/>
                  </a:lnTo>
                  <a:lnTo>
                    <a:pt x="29" y="453"/>
                  </a:lnTo>
                  <a:lnTo>
                    <a:pt x="26" y="461"/>
                  </a:lnTo>
                  <a:lnTo>
                    <a:pt x="22" y="469"/>
                  </a:lnTo>
                  <a:lnTo>
                    <a:pt x="18" y="477"/>
                  </a:lnTo>
                  <a:lnTo>
                    <a:pt x="15" y="485"/>
                  </a:lnTo>
                  <a:lnTo>
                    <a:pt x="11" y="494"/>
                  </a:lnTo>
                  <a:lnTo>
                    <a:pt x="8" y="502"/>
                  </a:lnTo>
                  <a:lnTo>
                    <a:pt x="4" y="510"/>
                  </a:lnTo>
                  <a:lnTo>
                    <a:pt x="0" y="517"/>
                  </a:lnTo>
                  <a:lnTo>
                    <a:pt x="603" y="259"/>
                  </a:lnTo>
                  <a:lnTo>
                    <a:pt x="603" y="25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4" name="Rectangle 76"/>
            <p:cNvSpPr>
              <a:spLocks noChangeArrowheads="1"/>
            </p:cNvSpPr>
            <p:nvPr/>
          </p:nvSpPr>
          <p:spPr bwMode="auto">
            <a:xfrm>
              <a:off x="2877" y="3117"/>
              <a:ext cx="235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5" name="Freeform 77"/>
            <p:cNvSpPr>
              <a:spLocks/>
            </p:cNvSpPr>
            <p:nvPr/>
          </p:nvSpPr>
          <p:spPr bwMode="auto">
            <a:xfrm>
              <a:off x="3012" y="3045"/>
              <a:ext cx="201" cy="172"/>
            </a:xfrm>
            <a:custGeom>
              <a:avLst/>
              <a:gdLst>
                <a:gd name="T0" fmla="*/ 0 w 602"/>
                <a:gd name="T1" fmla="*/ 0 h 517"/>
                <a:gd name="T2" fmla="*/ 4 w 602"/>
                <a:gd name="T3" fmla="*/ 8 h 517"/>
                <a:gd name="T4" fmla="*/ 12 w 602"/>
                <a:gd name="T5" fmla="*/ 25 h 517"/>
                <a:gd name="T6" fmla="*/ 19 w 602"/>
                <a:gd name="T7" fmla="*/ 41 h 517"/>
                <a:gd name="T8" fmla="*/ 25 w 602"/>
                <a:gd name="T9" fmla="*/ 57 h 517"/>
                <a:gd name="T10" fmla="*/ 31 w 602"/>
                <a:gd name="T11" fmla="*/ 73 h 517"/>
                <a:gd name="T12" fmla="*/ 37 w 602"/>
                <a:gd name="T13" fmla="*/ 90 h 517"/>
                <a:gd name="T14" fmla="*/ 42 w 602"/>
                <a:gd name="T15" fmla="*/ 106 h 517"/>
                <a:gd name="T16" fmla="*/ 46 w 602"/>
                <a:gd name="T17" fmla="*/ 122 h 517"/>
                <a:gd name="T18" fmla="*/ 50 w 602"/>
                <a:gd name="T19" fmla="*/ 138 h 517"/>
                <a:gd name="T20" fmla="*/ 54 w 602"/>
                <a:gd name="T21" fmla="*/ 154 h 517"/>
                <a:gd name="T22" fmla="*/ 57 w 602"/>
                <a:gd name="T23" fmla="*/ 170 h 517"/>
                <a:gd name="T24" fmla="*/ 59 w 602"/>
                <a:gd name="T25" fmla="*/ 186 h 517"/>
                <a:gd name="T26" fmla="*/ 61 w 602"/>
                <a:gd name="T27" fmla="*/ 203 h 517"/>
                <a:gd name="T28" fmla="*/ 63 w 602"/>
                <a:gd name="T29" fmla="*/ 219 h 517"/>
                <a:gd name="T30" fmla="*/ 64 w 602"/>
                <a:gd name="T31" fmla="*/ 235 h 517"/>
                <a:gd name="T32" fmla="*/ 64 w 602"/>
                <a:gd name="T33" fmla="*/ 251 h 517"/>
                <a:gd name="T34" fmla="*/ 64 w 602"/>
                <a:gd name="T35" fmla="*/ 267 h 517"/>
                <a:gd name="T36" fmla="*/ 64 w 602"/>
                <a:gd name="T37" fmla="*/ 283 h 517"/>
                <a:gd name="T38" fmla="*/ 63 w 602"/>
                <a:gd name="T39" fmla="*/ 299 h 517"/>
                <a:gd name="T40" fmla="*/ 61 w 602"/>
                <a:gd name="T41" fmla="*/ 316 h 517"/>
                <a:gd name="T42" fmla="*/ 59 w 602"/>
                <a:gd name="T43" fmla="*/ 332 h 517"/>
                <a:gd name="T44" fmla="*/ 57 w 602"/>
                <a:gd name="T45" fmla="*/ 348 h 517"/>
                <a:gd name="T46" fmla="*/ 54 w 602"/>
                <a:gd name="T47" fmla="*/ 364 h 517"/>
                <a:gd name="T48" fmla="*/ 50 w 602"/>
                <a:gd name="T49" fmla="*/ 381 h 517"/>
                <a:gd name="T50" fmla="*/ 46 w 602"/>
                <a:gd name="T51" fmla="*/ 396 h 517"/>
                <a:gd name="T52" fmla="*/ 42 w 602"/>
                <a:gd name="T53" fmla="*/ 412 h 517"/>
                <a:gd name="T54" fmla="*/ 37 w 602"/>
                <a:gd name="T55" fmla="*/ 428 h 517"/>
                <a:gd name="T56" fmla="*/ 31 w 602"/>
                <a:gd name="T57" fmla="*/ 445 h 517"/>
                <a:gd name="T58" fmla="*/ 25 w 602"/>
                <a:gd name="T59" fmla="*/ 461 h 517"/>
                <a:gd name="T60" fmla="*/ 19 w 602"/>
                <a:gd name="T61" fmla="*/ 477 h 517"/>
                <a:gd name="T62" fmla="*/ 12 w 602"/>
                <a:gd name="T63" fmla="*/ 494 h 517"/>
                <a:gd name="T64" fmla="*/ 4 w 602"/>
                <a:gd name="T65" fmla="*/ 510 h 517"/>
                <a:gd name="T66" fmla="*/ 602 w 602"/>
                <a:gd name="T67" fmla="*/ 259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2" h="517">
                  <a:moveTo>
                    <a:pt x="602" y="25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8" y="17"/>
                  </a:lnTo>
                  <a:lnTo>
                    <a:pt x="12" y="25"/>
                  </a:lnTo>
                  <a:lnTo>
                    <a:pt x="16" y="33"/>
                  </a:lnTo>
                  <a:lnTo>
                    <a:pt x="19" y="41"/>
                  </a:lnTo>
                  <a:lnTo>
                    <a:pt x="22" y="49"/>
                  </a:lnTo>
                  <a:lnTo>
                    <a:pt x="25" y="57"/>
                  </a:lnTo>
                  <a:lnTo>
                    <a:pt x="29" y="65"/>
                  </a:lnTo>
                  <a:lnTo>
                    <a:pt x="31" y="73"/>
                  </a:lnTo>
                  <a:lnTo>
                    <a:pt x="34" y="82"/>
                  </a:lnTo>
                  <a:lnTo>
                    <a:pt x="37" y="90"/>
                  </a:lnTo>
                  <a:lnTo>
                    <a:pt x="39" y="98"/>
                  </a:lnTo>
                  <a:lnTo>
                    <a:pt x="42" y="106"/>
                  </a:lnTo>
                  <a:lnTo>
                    <a:pt x="44" y="114"/>
                  </a:lnTo>
                  <a:lnTo>
                    <a:pt x="46" y="122"/>
                  </a:lnTo>
                  <a:lnTo>
                    <a:pt x="48" y="129"/>
                  </a:lnTo>
                  <a:lnTo>
                    <a:pt x="50" y="138"/>
                  </a:lnTo>
                  <a:lnTo>
                    <a:pt x="52" y="146"/>
                  </a:lnTo>
                  <a:lnTo>
                    <a:pt x="54" y="154"/>
                  </a:lnTo>
                  <a:lnTo>
                    <a:pt x="55" y="162"/>
                  </a:lnTo>
                  <a:lnTo>
                    <a:pt x="57" y="170"/>
                  </a:lnTo>
                  <a:lnTo>
                    <a:pt x="58" y="178"/>
                  </a:lnTo>
                  <a:lnTo>
                    <a:pt x="59" y="186"/>
                  </a:lnTo>
                  <a:lnTo>
                    <a:pt x="60" y="195"/>
                  </a:lnTo>
                  <a:lnTo>
                    <a:pt x="61" y="203"/>
                  </a:lnTo>
                  <a:lnTo>
                    <a:pt x="62" y="211"/>
                  </a:lnTo>
                  <a:lnTo>
                    <a:pt x="63" y="219"/>
                  </a:lnTo>
                  <a:lnTo>
                    <a:pt x="63" y="227"/>
                  </a:lnTo>
                  <a:lnTo>
                    <a:pt x="64" y="235"/>
                  </a:lnTo>
                  <a:lnTo>
                    <a:pt x="64" y="243"/>
                  </a:lnTo>
                  <a:lnTo>
                    <a:pt x="64" y="251"/>
                  </a:lnTo>
                  <a:lnTo>
                    <a:pt x="64" y="259"/>
                  </a:lnTo>
                  <a:lnTo>
                    <a:pt x="64" y="267"/>
                  </a:lnTo>
                  <a:lnTo>
                    <a:pt x="64" y="275"/>
                  </a:lnTo>
                  <a:lnTo>
                    <a:pt x="64" y="283"/>
                  </a:lnTo>
                  <a:lnTo>
                    <a:pt x="63" y="291"/>
                  </a:lnTo>
                  <a:lnTo>
                    <a:pt x="63" y="299"/>
                  </a:lnTo>
                  <a:lnTo>
                    <a:pt x="62" y="307"/>
                  </a:lnTo>
                  <a:lnTo>
                    <a:pt x="61" y="316"/>
                  </a:lnTo>
                  <a:lnTo>
                    <a:pt x="60" y="324"/>
                  </a:lnTo>
                  <a:lnTo>
                    <a:pt x="59" y="332"/>
                  </a:lnTo>
                  <a:lnTo>
                    <a:pt x="58" y="340"/>
                  </a:lnTo>
                  <a:lnTo>
                    <a:pt x="57" y="348"/>
                  </a:lnTo>
                  <a:lnTo>
                    <a:pt x="55" y="356"/>
                  </a:lnTo>
                  <a:lnTo>
                    <a:pt x="54" y="364"/>
                  </a:lnTo>
                  <a:lnTo>
                    <a:pt x="52" y="372"/>
                  </a:lnTo>
                  <a:lnTo>
                    <a:pt x="50" y="381"/>
                  </a:lnTo>
                  <a:lnTo>
                    <a:pt x="48" y="388"/>
                  </a:lnTo>
                  <a:lnTo>
                    <a:pt x="46" y="396"/>
                  </a:lnTo>
                  <a:lnTo>
                    <a:pt x="44" y="404"/>
                  </a:lnTo>
                  <a:lnTo>
                    <a:pt x="42" y="412"/>
                  </a:lnTo>
                  <a:lnTo>
                    <a:pt x="39" y="420"/>
                  </a:lnTo>
                  <a:lnTo>
                    <a:pt x="37" y="428"/>
                  </a:lnTo>
                  <a:lnTo>
                    <a:pt x="34" y="437"/>
                  </a:lnTo>
                  <a:lnTo>
                    <a:pt x="31" y="445"/>
                  </a:lnTo>
                  <a:lnTo>
                    <a:pt x="29" y="453"/>
                  </a:lnTo>
                  <a:lnTo>
                    <a:pt x="25" y="461"/>
                  </a:lnTo>
                  <a:lnTo>
                    <a:pt x="22" y="469"/>
                  </a:lnTo>
                  <a:lnTo>
                    <a:pt x="19" y="477"/>
                  </a:lnTo>
                  <a:lnTo>
                    <a:pt x="16" y="485"/>
                  </a:lnTo>
                  <a:lnTo>
                    <a:pt x="12" y="494"/>
                  </a:lnTo>
                  <a:lnTo>
                    <a:pt x="8" y="502"/>
                  </a:lnTo>
                  <a:lnTo>
                    <a:pt x="4" y="510"/>
                  </a:lnTo>
                  <a:lnTo>
                    <a:pt x="0" y="517"/>
                  </a:lnTo>
                  <a:lnTo>
                    <a:pt x="602" y="259"/>
                  </a:lnTo>
                  <a:lnTo>
                    <a:pt x="602" y="25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6" name="Rectangle 78"/>
            <p:cNvSpPr>
              <a:spLocks noChangeArrowheads="1"/>
            </p:cNvSpPr>
            <p:nvPr/>
          </p:nvSpPr>
          <p:spPr bwMode="auto">
            <a:xfrm>
              <a:off x="4304" y="3117"/>
              <a:ext cx="235" cy="28"/>
            </a:xfrm>
            <a:prstGeom prst="rect">
              <a:avLst/>
            </a:pr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7" name="Freeform 79"/>
            <p:cNvSpPr>
              <a:spLocks/>
            </p:cNvSpPr>
            <p:nvPr/>
          </p:nvSpPr>
          <p:spPr bwMode="auto">
            <a:xfrm>
              <a:off x="4439" y="3045"/>
              <a:ext cx="201" cy="172"/>
            </a:xfrm>
            <a:custGeom>
              <a:avLst/>
              <a:gdLst>
                <a:gd name="T0" fmla="*/ 0 w 603"/>
                <a:gd name="T1" fmla="*/ 0 h 517"/>
                <a:gd name="T2" fmla="*/ 4 w 603"/>
                <a:gd name="T3" fmla="*/ 8 h 517"/>
                <a:gd name="T4" fmla="*/ 12 w 603"/>
                <a:gd name="T5" fmla="*/ 25 h 517"/>
                <a:gd name="T6" fmla="*/ 18 w 603"/>
                <a:gd name="T7" fmla="*/ 41 h 517"/>
                <a:gd name="T8" fmla="*/ 25 w 603"/>
                <a:gd name="T9" fmla="*/ 57 h 517"/>
                <a:gd name="T10" fmla="*/ 32 w 603"/>
                <a:gd name="T11" fmla="*/ 73 h 517"/>
                <a:gd name="T12" fmla="*/ 37 w 603"/>
                <a:gd name="T13" fmla="*/ 90 h 517"/>
                <a:gd name="T14" fmla="*/ 42 w 603"/>
                <a:gd name="T15" fmla="*/ 106 h 517"/>
                <a:gd name="T16" fmla="*/ 47 w 603"/>
                <a:gd name="T17" fmla="*/ 122 h 517"/>
                <a:gd name="T18" fmla="*/ 51 w 603"/>
                <a:gd name="T19" fmla="*/ 138 h 517"/>
                <a:gd name="T20" fmla="*/ 54 w 603"/>
                <a:gd name="T21" fmla="*/ 154 h 517"/>
                <a:gd name="T22" fmla="*/ 57 w 603"/>
                <a:gd name="T23" fmla="*/ 170 h 517"/>
                <a:gd name="T24" fmla="*/ 60 w 603"/>
                <a:gd name="T25" fmla="*/ 186 h 517"/>
                <a:gd name="T26" fmla="*/ 62 w 603"/>
                <a:gd name="T27" fmla="*/ 203 h 517"/>
                <a:gd name="T28" fmla="*/ 63 w 603"/>
                <a:gd name="T29" fmla="*/ 219 h 517"/>
                <a:gd name="T30" fmla="*/ 64 w 603"/>
                <a:gd name="T31" fmla="*/ 235 h 517"/>
                <a:gd name="T32" fmla="*/ 65 w 603"/>
                <a:gd name="T33" fmla="*/ 251 h 517"/>
                <a:gd name="T34" fmla="*/ 65 w 603"/>
                <a:gd name="T35" fmla="*/ 267 h 517"/>
                <a:gd name="T36" fmla="*/ 64 w 603"/>
                <a:gd name="T37" fmla="*/ 283 h 517"/>
                <a:gd name="T38" fmla="*/ 63 w 603"/>
                <a:gd name="T39" fmla="*/ 299 h 517"/>
                <a:gd name="T40" fmla="*/ 62 w 603"/>
                <a:gd name="T41" fmla="*/ 316 h 517"/>
                <a:gd name="T42" fmla="*/ 60 w 603"/>
                <a:gd name="T43" fmla="*/ 332 h 517"/>
                <a:gd name="T44" fmla="*/ 57 w 603"/>
                <a:gd name="T45" fmla="*/ 348 h 517"/>
                <a:gd name="T46" fmla="*/ 54 w 603"/>
                <a:gd name="T47" fmla="*/ 364 h 517"/>
                <a:gd name="T48" fmla="*/ 51 w 603"/>
                <a:gd name="T49" fmla="*/ 381 h 517"/>
                <a:gd name="T50" fmla="*/ 47 w 603"/>
                <a:gd name="T51" fmla="*/ 396 h 517"/>
                <a:gd name="T52" fmla="*/ 42 w 603"/>
                <a:gd name="T53" fmla="*/ 412 h 517"/>
                <a:gd name="T54" fmla="*/ 37 w 603"/>
                <a:gd name="T55" fmla="*/ 428 h 517"/>
                <a:gd name="T56" fmla="*/ 32 w 603"/>
                <a:gd name="T57" fmla="*/ 445 h 517"/>
                <a:gd name="T58" fmla="*/ 25 w 603"/>
                <a:gd name="T59" fmla="*/ 461 h 517"/>
                <a:gd name="T60" fmla="*/ 18 w 603"/>
                <a:gd name="T61" fmla="*/ 477 h 517"/>
                <a:gd name="T62" fmla="*/ 12 w 603"/>
                <a:gd name="T63" fmla="*/ 494 h 517"/>
                <a:gd name="T64" fmla="*/ 4 w 603"/>
                <a:gd name="T65" fmla="*/ 510 h 517"/>
                <a:gd name="T66" fmla="*/ 603 w 603"/>
                <a:gd name="T67" fmla="*/ 259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517">
                  <a:moveTo>
                    <a:pt x="603" y="25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8" y="17"/>
                  </a:lnTo>
                  <a:lnTo>
                    <a:pt x="12" y="25"/>
                  </a:lnTo>
                  <a:lnTo>
                    <a:pt x="15" y="33"/>
                  </a:lnTo>
                  <a:lnTo>
                    <a:pt x="18" y="41"/>
                  </a:lnTo>
                  <a:lnTo>
                    <a:pt x="22" y="49"/>
                  </a:lnTo>
                  <a:lnTo>
                    <a:pt x="25" y="57"/>
                  </a:lnTo>
                  <a:lnTo>
                    <a:pt x="28" y="65"/>
                  </a:lnTo>
                  <a:lnTo>
                    <a:pt x="32" y="73"/>
                  </a:lnTo>
                  <a:lnTo>
                    <a:pt x="35" y="82"/>
                  </a:lnTo>
                  <a:lnTo>
                    <a:pt x="37" y="90"/>
                  </a:lnTo>
                  <a:lnTo>
                    <a:pt x="40" y="98"/>
                  </a:lnTo>
                  <a:lnTo>
                    <a:pt x="42" y="106"/>
                  </a:lnTo>
                  <a:lnTo>
                    <a:pt x="45" y="114"/>
                  </a:lnTo>
                  <a:lnTo>
                    <a:pt x="47" y="122"/>
                  </a:lnTo>
                  <a:lnTo>
                    <a:pt x="49" y="129"/>
                  </a:lnTo>
                  <a:lnTo>
                    <a:pt x="51" y="138"/>
                  </a:lnTo>
                  <a:lnTo>
                    <a:pt x="53" y="146"/>
                  </a:lnTo>
                  <a:lnTo>
                    <a:pt x="54" y="154"/>
                  </a:lnTo>
                  <a:lnTo>
                    <a:pt x="56" y="162"/>
                  </a:lnTo>
                  <a:lnTo>
                    <a:pt x="57" y="170"/>
                  </a:lnTo>
                  <a:lnTo>
                    <a:pt x="58" y="178"/>
                  </a:lnTo>
                  <a:lnTo>
                    <a:pt x="60" y="186"/>
                  </a:lnTo>
                  <a:lnTo>
                    <a:pt x="61" y="195"/>
                  </a:lnTo>
                  <a:lnTo>
                    <a:pt x="62" y="203"/>
                  </a:lnTo>
                  <a:lnTo>
                    <a:pt x="62" y="211"/>
                  </a:lnTo>
                  <a:lnTo>
                    <a:pt x="63" y="219"/>
                  </a:lnTo>
                  <a:lnTo>
                    <a:pt x="64" y="227"/>
                  </a:lnTo>
                  <a:lnTo>
                    <a:pt x="64" y="235"/>
                  </a:lnTo>
                  <a:lnTo>
                    <a:pt x="64" y="243"/>
                  </a:lnTo>
                  <a:lnTo>
                    <a:pt x="65" y="251"/>
                  </a:lnTo>
                  <a:lnTo>
                    <a:pt x="65" y="259"/>
                  </a:lnTo>
                  <a:lnTo>
                    <a:pt x="65" y="267"/>
                  </a:lnTo>
                  <a:lnTo>
                    <a:pt x="64" y="275"/>
                  </a:lnTo>
                  <a:lnTo>
                    <a:pt x="64" y="283"/>
                  </a:lnTo>
                  <a:lnTo>
                    <a:pt x="64" y="291"/>
                  </a:lnTo>
                  <a:lnTo>
                    <a:pt x="63" y="299"/>
                  </a:lnTo>
                  <a:lnTo>
                    <a:pt x="62" y="307"/>
                  </a:lnTo>
                  <a:lnTo>
                    <a:pt x="62" y="316"/>
                  </a:lnTo>
                  <a:lnTo>
                    <a:pt x="61" y="324"/>
                  </a:lnTo>
                  <a:lnTo>
                    <a:pt x="60" y="332"/>
                  </a:lnTo>
                  <a:lnTo>
                    <a:pt x="58" y="340"/>
                  </a:lnTo>
                  <a:lnTo>
                    <a:pt x="57" y="348"/>
                  </a:lnTo>
                  <a:lnTo>
                    <a:pt x="56" y="356"/>
                  </a:lnTo>
                  <a:lnTo>
                    <a:pt x="54" y="364"/>
                  </a:lnTo>
                  <a:lnTo>
                    <a:pt x="53" y="372"/>
                  </a:lnTo>
                  <a:lnTo>
                    <a:pt x="51" y="381"/>
                  </a:lnTo>
                  <a:lnTo>
                    <a:pt x="49" y="388"/>
                  </a:lnTo>
                  <a:lnTo>
                    <a:pt x="47" y="396"/>
                  </a:lnTo>
                  <a:lnTo>
                    <a:pt x="45" y="404"/>
                  </a:lnTo>
                  <a:lnTo>
                    <a:pt x="42" y="412"/>
                  </a:lnTo>
                  <a:lnTo>
                    <a:pt x="40" y="420"/>
                  </a:lnTo>
                  <a:lnTo>
                    <a:pt x="37" y="428"/>
                  </a:lnTo>
                  <a:lnTo>
                    <a:pt x="35" y="437"/>
                  </a:lnTo>
                  <a:lnTo>
                    <a:pt x="32" y="445"/>
                  </a:lnTo>
                  <a:lnTo>
                    <a:pt x="28" y="453"/>
                  </a:lnTo>
                  <a:lnTo>
                    <a:pt x="25" y="461"/>
                  </a:lnTo>
                  <a:lnTo>
                    <a:pt x="22" y="469"/>
                  </a:lnTo>
                  <a:lnTo>
                    <a:pt x="18" y="477"/>
                  </a:lnTo>
                  <a:lnTo>
                    <a:pt x="15" y="485"/>
                  </a:lnTo>
                  <a:lnTo>
                    <a:pt x="12" y="494"/>
                  </a:lnTo>
                  <a:lnTo>
                    <a:pt x="8" y="502"/>
                  </a:lnTo>
                  <a:lnTo>
                    <a:pt x="4" y="510"/>
                  </a:lnTo>
                  <a:lnTo>
                    <a:pt x="0" y="517"/>
                  </a:lnTo>
                  <a:lnTo>
                    <a:pt x="603" y="259"/>
                  </a:lnTo>
                  <a:lnTo>
                    <a:pt x="603" y="259"/>
                  </a:lnTo>
                  <a:close/>
                </a:path>
              </a:pathLst>
            </a:custGeom>
            <a:solidFill>
              <a:srgbClr val="7B8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8928" name="Rectangle 80"/>
            <p:cNvSpPr>
              <a:spLocks noChangeArrowheads="1"/>
            </p:cNvSpPr>
            <p:nvPr/>
          </p:nvSpPr>
          <p:spPr bwMode="auto">
            <a:xfrm>
              <a:off x="3196" y="2702"/>
              <a:ext cx="15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000" i="1">
                  <a:solidFill>
                    <a:srgbClr val="1F1A17"/>
                  </a:solidFill>
                </a:rPr>
                <a:t>„self-limiting“ oxidation</a:t>
              </a:r>
              <a:endParaRPr lang="cs-CZ" sz="1400"/>
            </a:p>
          </p:txBody>
        </p:sp>
        <p:sp>
          <p:nvSpPr>
            <p:cNvPr id="78929" name="Text Box 81"/>
            <p:cNvSpPr txBox="1">
              <a:spLocks noChangeArrowheads="1"/>
            </p:cNvSpPr>
            <p:nvPr/>
          </p:nvSpPr>
          <p:spPr bwMode="auto">
            <a:xfrm>
              <a:off x="240" y="2380"/>
              <a:ext cx="301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2400" b="1"/>
                <a:t>Dvoustupňová termální oxidace</a:t>
              </a:r>
              <a:endParaRPr lang="cs-CZ" sz="2000"/>
            </a:p>
          </p:txBody>
        </p:sp>
        <p:sp>
          <p:nvSpPr>
            <p:cNvPr id="78930" name="Text Box 82"/>
            <p:cNvSpPr txBox="1">
              <a:spLocks noChangeArrowheads="1"/>
            </p:cNvSpPr>
            <p:nvPr/>
          </p:nvSpPr>
          <p:spPr bwMode="auto">
            <a:xfrm>
              <a:off x="96" y="3484"/>
              <a:ext cx="14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5 h v O</a:t>
              </a:r>
              <a:r>
                <a:rPr lang="cs-CZ" sz="1600" b="1" i="1" baseline="-25000"/>
                <a:t>2 </a:t>
              </a:r>
              <a:r>
                <a:rPr lang="cs-CZ" sz="1600" b="1" i="1"/>
                <a:t>při 850/900°C</a:t>
              </a:r>
              <a:endParaRPr lang="cs-CZ" sz="1400"/>
            </a:p>
          </p:txBody>
        </p:sp>
        <p:sp>
          <p:nvSpPr>
            <p:cNvPr id="78931" name="Text Box 83"/>
            <p:cNvSpPr txBox="1">
              <a:spLocks noChangeArrowheads="1"/>
            </p:cNvSpPr>
            <p:nvPr/>
          </p:nvSpPr>
          <p:spPr bwMode="auto">
            <a:xfrm>
              <a:off x="1536" y="3484"/>
              <a:ext cx="144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Leptání v roztoku HF</a:t>
              </a:r>
              <a:endParaRPr lang="cs-CZ" sz="1400"/>
            </a:p>
          </p:txBody>
        </p:sp>
        <p:sp>
          <p:nvSpPr>
            <p:cNvPr id="78932" name="Text Box 84"/>
            <p:cNvSpPr txBox="1">
              <a:spLocks noChangeArrowheads="1"/>
            </p:cNvSpPr>
            <p:nvPr/>
          </p:nvSpPr>
          <p:spPr bwMode="auto">
            <a:xfrm>
              <a:off x="3120" y="3484"/>
              <a:ext cx="158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b="1" i="1"/>
                <a:t>12 min v O</a:t>
              </a:r>
              <a:r>
                <a:rPr lang="cs-CZ" sz="1600" b="1" i="1" baseline="-25000"/>
                <a:t>2 </a:t>
              </a:r>
              <a:r>
                <a:rPr lang="cs-CZ" sz="1600" b="1" i="1"/>
                <a:t>při 1000°C</a:t>
              </a:r>
              <a:endParaRPr lang="cs-CZ" sz="1400"/>
            </a:p>
          </p:txBody>
        </p:sp>
        <p:sp>
          <p:nvSpPr>
            <p:cNvPr id="78933" name="Text Box 85"/>
            <p:cNvSpPr txBox="1">
              <a:spLocks noChangeArrowheads="1"/>
            </p:cNvSpPr>
            <p:nvPr/>
          </p:nvSpPr>
          <p:spPr bwMode="auto">
            <a:xfrm>
              <a:off x="4752" y="2930"/>
              <a:ext cx="912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cs-CZ" sz="1600" b="1" i="1"/>
                <a:t>Žíhání 1/2 h </a:t>
              </a:r>
            </a:p>
            <a:p>
              <a:pPr algn="ctr"/>
              <a:r>
                <a:rPr lang="cs-CZ" sz="1600" b="1" i="1"/>
                <a:t>ve forming </a:t>
              </a:r>
            </a:p>
            <a:p>
              <a:pPr algn="ctr"/>
              <a:r>
                <a:rPr lang="cs-CZ" sz="1600" b="1" i="1"/>
                <a:t>gasu H</a:t>
              </a:r>
              <a:r>
                <a:rPr lang="cs-CZ" sz="1600" b="1" i="1" baseline="-25000"/>
                <a:t>2</a:t>
              </a:r>
              <a:r>
                <a:rPr lang="cs-CZ" sz="1600" b="1" i="1"/>
                <a:t>:N</a:t>
              </a:r>
              <a:r>
                <a:rPr lang="cs-CZ" sz="1600" b="1" i="1" baseline="-25000"/>
                <a:t>2 </a:t>
              </a:r>
              <a:r>
                <a:rPr lang="cs-CZ" sz="1600" b="1" i="1"/>
                <a:t>,</a:t>
              </a:r>
            </a:p>
            <a:p>
              <a:pPr algn="ctr"/>
              <a:r>
                <a:rPr lang="cs-CZ" sz="1600" b="1" i="1"/>
                <a:t>400°C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Obrazy „nanosloupečků“ v elektr. mikroskopu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grpSp>
        <p:nvGrpSpPr>
          <p:cNvPr id="79875" name="Group 3"/>
          <p:cNvGrpSpPr>
            <a:grpSpLocks/>
          </p:cNvGrpSpPr>
          <p:nvPr/>
        </p:nvGrpSpPr>
        <p:grpSpPr bwMode="auto">
          <a:xfrm>
            <a:off x="1143000" y="1022350"/>
            <a:ext cx="7416800" cy="4616450"/>
            <a:chOff x="720" y="593"/>
            <a:chExt cx="4672" cy="2908"/>
          </a:xfrm>
        </p:grpSpPr>
        <p:pic>
          <p:nvPicPr>
            <p:cNvPr id="7987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" y="972"/>
              <a:ext cx="4346" cy="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877" name="Rectangle 5"/>
            <p:cNvSpPr>
              <a:spLocks noChangeArrowheads="1"/>
            </p:cNvSpPr>
            <p:nvPr/>
          </p:nvSpPr>
          <p:spPr bwMode="auto">
            <a:xfrm>
              <a:off x="1877" y="593"/>
              <a:ext cx="2038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200">
                  <a:solidFill>
                    <a:srgbClr val="1F1A17"/>
                  </a:solidFill>
                </a:rPr>
                <a:t>SEM obrázky - 45° náklon</a:t>
              </a:r>
              <a:endParaRPr lang="cs-CZ" sz="1400"/>
            </a:p>
          </p:txBody>
        </p:sp>
        <p:sp>
          <p:nvSpPr>
            <p:cNvPr id="79878" name="Rectangle 6"/>
            <p:cNvSpPr>
              <a:spLocks noChangeArrowheads="1"/>
            </p:cNvSpPr>
            <p:nvPr/>
          </p:nvSpPr>
          <p:spPr bwMode="auto">
            <a:xfrm>
              <a:off x="720" y="3120"/>
              <a:ext cx="153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Po expozici e-paprskem</a:t>
              </a:r>
            </a:p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a úvodním leptání</a:t>
              </a:r>
              <a:endParaRPr lang="cs-CZ" sz="1400"/>
            </a:p>
          </p:txBody>
        </p:sp>
        <p:sp>
          <p:nvSpPr>
            <p:cNvPr id="79879" name="Rectangle 7"/>
            <p:cNvSpPr>
              <a:spLocks noChangeArrowheads="1"/>
            </p:cNvSpPr>
            <p:nvPr/>
          </p:nvSpPr>
          <p:spPr bwMode="auto">
            <a:xfrm>
              <a:off x="2448" y="3120"/>
              <a:ext cx="109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Po první oxidaci</a:t>
              </a:r>
            </a:p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a odleptání oxidu</a:t>
              </a:r>
              <a:endParaRPr lang="cs-CZ" sz="1400"/>
            </a:p>
          </p:txBody>
        </p:sp>
        <p:sp>
          <p:nvSpPr>
            <p:cNvPr id="79880" name="Rectangle 8"/>
            <p:cNvSpPr>
              <a:spLocks noChangeArrowheads="1"/>
            </p:cNvSpPr>
            <p:nvPr/>
          </p:nvSpPr>
          <p:spPr bwMode="auto">
            <a:xfrm>
              <a:off x="3696" y="3120"/>
              <a:ext cx="169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Po závěrečné oxidaci</a:t>
              </a:r>
            </a:p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(většina sloupečku je oxid)</a:t>
              </a:r>
              <a:endParaRPr lang="cs-CZ" sz="14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SMS aplikovaná na nanokrystaly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89916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b="1"/>
              <a:t>Proč je single NC spektroskopie tak blízká single molekulární spektroskopii?</a:t>
            </a:r>
          </a:p>
          <a:p>
            <a:endParaRPr lang="cs-CZ" sz="800" b="1"/>
          </a:p>
          <a:p>
            <a:r>
              <a:rPr lang="cs-CZ" i="1"/>
              <a:t>Dvojí důvody:</a:t>
            </a:r>
          </a:p>
          <a:p>
            <a:endParaRPr lang="cs-CZ" sz="800" i="1"/>
          </a:p>
          <a:p>
            <a:pPr lvl="2"/>
            <a:r>
              <a:rPr lang="cs-CZ"/>
              <a:t>A.</a:t>
            </a:r>
            <a:r>
              <a:rPr lang="cs-CZ" b="1" i="1">
                <a:solidFill>
                  <a:srgbClr val="0000FF"/>
                </a:solidFill>
              </a:rPr>
              <a:t>Technické</a:t>
            </a:r>
            <a:r>
              <a:rPr lang="cs-CZ"/>
              <a:t> – oba obory využívají obdobná zařízení, jejichž meze jsou dány současným stavem technického vývoje – SNOM, CCD detektory, lasery atd.</a:t>
            </a:r>
          </a:p>
          <a:p>
            <a:endParaRPr lang="cs-CZ" sz="800"/>
          </a:p>
          <a:p>
            <a:pPr lvl="2"/>
            <a:r>
              <a:rPr lang="cs-CZ"/>
              <a:t>B.</a:t>
            </a:r>
            <a:r>
              <a:rPr lang="cs-CZ" b="1" i="1">
                <a:solidFill>
                  <a:srgbClr val="0000FF"/>
                </a:solidFill>
              </a:rPr>
              <a:t>Kvantově mechanické – fyzikálně-chemické</a:t>
            </a:r>
            <a:r>
              <a:rPr lang="cs-CZ" b="1" i="1"/>
              <a:t>:</a:t>
            </a:r>
            <a:r>
              <a:rPr lang="cs-CZ"/>
              <a:t> NC jsou někdy označovány jako “umělé atomy či molekuly” – krystaly se na nanometrové škále stávají velkými molekulami – optické vlastnosti jsou určovány diskrétními stavy ne pásy - energetická struktura je obdobná molekulám</a:t>
            </a:r>
          </a:p>
          <a:p>
            <a:endParaRPr lang="cs-CZ" sz="800"/>
          </a:p>
          <a:p>
            <a:pPr lvl="2">
              <a:buFont typeface="Wingdings" pitchFamily="2" charset="2"/>
              <a:buChar char="q"/>
            </a:pPr>
            <a:r>
              <a:rPr lang="cs-CZ"/>
              <a:t>proto i pozorované jevy – </a:t>
            </a:r>
            <a:r>
              <a:rPr lang="cs-CZ" i="1"/>
              <a:t>intermitence, Starkův jev, antibunching</a:t>
            </a:r>
            <a:r>
              <a:rPr lang="cs-CZ"/>
              <a:t>, … – jsou velmi podobné pro oba systémy</a:t>
            </a:r>
          </a:p>
          <a:p>
            <a:endParaRPr lang="cs-CZ" sz="800"/>
          </a:p>
          <a:p>
            <a:pPr lvl="2">
              <a:buFont typeface="Wingdings" pitchFamily="2" charset="2"/>
              <a:buChar char="q"/>
            </a:pPr>
            <a:r>
              <a:rPr lang="cs-CZ"/>
              <a:t>single NC spektroskopie se </a:t>
            </a:r>
            <a:r>
              <a:rPr lang="cs-CZ" i="1"/>
              <a:t>začala rozvíjet v závěsu single molekulární spektroskopie zhruba o 2 roky později </a:t>
            </a:r>
            <a:r>
              <a:rPr lang="cs-CZ"/>
              <a:t>(1992)</a:t>
            </a:r>
          </a:p>
          <a:p>
            <a:endParaRPr lang="cs-CZ" sz="800"/>
          </a:p>
          <a:p>
            <a:pPr lvl="2">
              <a:buFont typeface="Wingdings" pitchFamily="2" charset="2"/>
              <a:buChar char="q"/>
            </a:pPr>
            <a:r>
              <a:rPr lang="cs-CZ"/>
              <a:t>rozvíjí se však rychle, neboť existuje </a:t>
            </a:r>
            <a:r>
              <a:rPr lang="cs-CZ" i="1"/>
              <a:t>naděje na široké aplikace</a:t>
            </a:r>
            <a:r>
              <a:rPr lang="cs-CZ"/>
              <a:t> polovodičových NC - nanoelektronika, senzory, laserové diody a jiné optoelektronické prvky, … (II-VI polovod. NK se prodávají jako fluor.sondy)</a:t>
            </a:r>
          </a:p>
          <a:p>
            <a:endParaRPr lang="cs-CZ" sz="800"/>
          </a:p>
          <a:p>
            <a:pPr lvl="2">
              <a:buFont typeface="Wingdings" pitchFamily="2" charset="2"/>
              <a:buChar char="q"/>
            </a:pPr>
            <a:r>
              <a:rPr lang="cs-CZ"/>
              <a:t>už dnes se stává single NC spektroskopie </a:t>
            </a:r>
            <a:r>
              <a:rPr lang="cs-CZ" i="1"/>
              <a:t>standardní metodou pro podrobnou charakterizaci samoorganizovaných III-V NC</a:t>
            </a:r>
            <a:r>
              <a:rPr lang="cs-CZ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Výroba elektrolum. diod implantací Si-iontů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grpSp>
        <p:nvGrpSpPr>
          <p:cNvPr id="80899" name="Group 3"/>
          <p:cNvGrpSpPr>
            <a:grpSpLocks/>
          </p:cNvGrpSpPr>
          <p:nvPr/>
        </p:nvGrpSpPr>
        <p:grpSpPr bwMode="auto">
          <a:xfrm>
            <a:off x="381000" y="990600"/>
            <a:ext cx="8362950" cy="2200275"/>
            <a:chOff x="240" y="624"/>
            <a:chExt cx="5268" cy="1386"/>
          </a:xfrm>
        </p:grpSpPr>
        <p:sp>
          <p:nvSpPr>
            <p:cNvPr id="80900" name="Rectangle 4"/>
            <p:cNvSpPr>
              <a:spLocks noChangeArrowheads="1"/>
            </p:cNvSpPr>
            <p:nvPr/>
          </p:nvSpPr>
          <p:spPr bwMode="auto">
            <a:xfrm>
              <a:off x="4375" y="1076"/>
              <a:ext cx="1051" cy="108"/>
            </a:xfrm>
            <a:prstGeom prst="rect">
              <a:avLst/>
            </a:prstGeom>
            <a:solidFill>
              <a:srgbClr val="3D7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1" name="Freeform 5"/>
            <p:cNvSpPr>
              <a:spLocks/>
            </p:cNvSpPr>
            <p:nvPr/>
          </p:nvSpPr>
          <p:spPr bwMode="auto">
            <a:xfrm>
              <a:off x="4375" y="1179"/>
              <a:ext cx="1056" cy="9"/>
            </a:xfrm>
            <a:custGeom>
              <a:avLst/>
              <a:gdLst>
                <a:gd name="T0" fmla="*/ 4224 w 4224"/>
                <a:gd name="T1" fmla="*/ 18 h 36"/>
                <a:gd name="T2" fmla="*/ 4206 w 4224"/>
                <a:gd name="T3" fmla="*/ 0 h 36"/>
                <a:gd name="T4" fmla="*/ 0 w 4224"/>
                <a:gd name="T5" fmla="*/ 0 h 36"/>
                <a:gd name="T6" fmla="*/ 0 w 4224"/>
                <a:gd name="T7" fmla="*/ 36 h 36"/>
                <a:gd name="T8" fmla="*/ 4206 w 4224"/>
                <a:gd name="T9" fmla="*/ 36 h 36"/>
                <a:gd name="T10" fmla="*/ 4224 w 4224"/>
                <a:gd name="T11" fmla="*/ 18 h 36"/>
                <a:gd name="T12" fmla="*/ 4206 w 4224"/>
                <a:gd name="T13" fmla="*/ 36 h 36"/>
                <a:gd name="T14" fmla="*/ 4224 w 4224"/>
                <a:gd name="T15" fmla="*/ 36 h 36"/>
                <a:gd name="T16" fmla="*/ 4224 w 4224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4" h="36">
                  <a:moveTo>
                    <a:pt x="4224" y="18"/>
                  </a:moveTo>
                  <a:lnTo>
                    <a:pt x="4206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4206" y="36"/>
                  </a:lnTo>
                  <a:lnTo>
                    <a:pt x="4224" y="18"/>
                  </a:lnTo>
                  <a:lnTo>
                    <a:pt x="4206" y="36"/>
                  </a:lnTo>
                  <a:lnTo>
                    <a:pt x="4224" y="36"/>
                  </a:lnTo>
                  <a:lnTo>
                    <a:pt x="4224" y="1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2" name="Freeform 6"/>
            <p:cNvSpPr>
              <a:spLocks/>
            </p:cNvSpPr>
            <p:nvPr/>
          </p:nvSpPr>
          <p:spPr bwMode="auto">
            <a:xfrm>
              <a:off x="5422" y="1071"/>
              <a:ext cx="9" cy="113"/>
            </a:xfrm>
            <a:custGeom>
              <a:avLst/>
              <a:gdLst>
                <a:gd name="T0" fmla="*/ 17 w 35"/>
                <a:gd name="T1" fmla="*/ 0 h 451"/>
                <a:gd name="T2" fmla="*/ 0 w 35"/>
                <a:gd name="T3" fmla="*/ 19 h 451"/>
                <a:gd name="T4" fmla="*/ 0 w 35"/>
                <a:gd name="T5" fmla="*/ 451 h 451"/>
                <a:gd name="T6" fmla="*/ 35 w 35"/>
                <a:gd name="T7" fmla="*/ 451 h 451"/>
                <a:gd name="T8" fmla="*/ 35 w 35"/>
                <a:gd name="T9" fmla="*/ 19 h 451"/>
                <a:gd name="T10" fmla="*/ 17 w 35"/>
                <a:gd name="T11" fmla="*/ 0 h 451"/>
                <a:gd name="T12" fmla="*/ 35 w 35"/>
                <a:gd name="T13" fmla="*/ 19 h 451"/>
                <a:gd name="T14" fmla="*/ 35 w 35"/>
                <a:gd name="T15" fmla="*/ 0 h 451"/>
                <a:gd name="T16" fmla="*/ 17 w 35"/>
                <a:gd name="T17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1">
                  <a:moveTo>
                    <a:pt x="17" y="0"/>
                  </a:moveTo>
                  <a:lnTo>
                    <a:pt x="0" y="19"/>
                  </a:lnTo>
                  <a:lnTo>
                    <a:pt x="0" y="451"/>
                  </a:lnTo>
                  <a:lnTo>
                    <a:pt x="35" y="451"/>
                  </a:lnTo>
                  <a:lnTo>
                    <a:pt x="35" y="19"/>
                  </a:lnTo>
                  <a:lnTo>
                    <a:pt x="17" y="0"/>
                  </a:lnTo>
                  <a:lnTo>
                    <a:pt x="35" y="19"/>
                  </a:lnTo>
                  <a:lnTo>
                    <a:pt x="35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3" name="Freeform 7"/>
            <p:cNvSpPr>
              <a:spLocks/>
            </p:cNvSpPr>
            <p:nvPr/>
          </p:nvSpPr>
          <p:spPr bwMode="auto">
            <a:xfrm>
              <a:off x="4370" y="1071"/>
              <a:ext cx="1056" cy="9"/>
            </a:xfrm>
            <a:custGeom>
              <a:avLst/>
              <a:gdLst>
                <a:gd name="T0" fmla="*/ 0 w 4223"/>
                <a:gd name="T1" fmla="*/ 19 h 36"/>
                <a:gd name="T2" fmla="*/ 17 w 4223"/>
                <a:gd name="T3" fmla="*/ 36 h 36"/>
                <a:gd name="T4" fmla="*/ 4223 w 4223"/>
                <a:gd name="T5" fmla="*/ 36 h 36"/>
                <a:gd name="T6" fmla="*/ 4223 w 4223"/>
                <a:gd name="T7" fmla="*/ 0 h 36"/>
                <a:gd name="T8" fmla="*/ 17 w 4223"/>
                <a:gd name="T9" fmla="*/ 0 h 36"/>
                <a:gd name="T10" fmla="*/ 0 w 4223"/>
                <a:gd name="T11" fmla="*/ 19 h 36"/>
                <a:gd name="T12" fmla="*/ 17 w 4223"/>
                <a:gd name="T13" fmla="*/ 0 h 36"/>
                <a:gd name="T14" fmla="*/ 0 w 4223"/>
                <a:gd name="T15" fmla="*/ 0 h 36"/>
                <a:gd name="T16" fmla="*/ 0 w 4223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3" h="36">
                  <a:moveTo>
                    <a:pt x="0" y="19"/>
                  </a:moveTo>
                  <a:lnTo>
                    <a:pt x="17" y="36"/>
                  </a:lnTo>
                  <a:lnTo>
                    <a:pt x="4223" y="36"/>
                  </a:lnTo>
                  <a:lnTo>
                    <a:pt x="4223" y="0"/>
                  </a:lnTo>
                  <a:lnTo>
                    <a:pt x="17" y="0"/>
                  </a:lnTo>
                  <a:lnTo>
                    <a:pt x="0" y="19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4" name="Freeform 8"/>
            <p:cNvSpPr>
              <a:spLocks/>
            </p:cNvSpPr>
            <p:nvPr/>
          </p:nvSpPr>
          <p:spPr bwMode="auto">
            <a:xfrm>
              <a:off x="4370" y="1076"/>
              <a:ext cx="9" cy="112"/>
            </a:xfrm>
            <a:custGeom>
              <a:avLst/>
              <a:gdLst>
                <a:gd name="T0" fmla="*/ 17 w 35"/>
                <a:gd name="T1" fmla="*/ 450 h 450"/>
                <a:gd name="T2" fmla="*/ 35 w 35"/>
                <a:gd name="T3" fmla="*/ 432 h 450"/>
                <a:gd name="T4" fmla="*/ 35 w 35"/>
                <a:gd name="T5" fmla="*/ 0 h 450"/>
                <a:gd name="T6" fmla="*/ 0 w 35"/>
                <a:gd name="T7" fmla="*/ 0 h 450"/>
                <a:gd name="T8" fmla="*/ 0 w 35"/>
                <a:gd name="T9" fmla="*/ 432 h 450"/>
                <a:gd name="T10" fmla="*/ 17 w 35"/>
                <a:gd name="T11" fmla="*/ 450 h 450"/>
                <a:gd name="T12" fmla="*/ 0 w 35"/>
                <a:gd name="T13" fmla="*/ 432 h 450"/>
                <a:gd name="T14" fmla="*/ 0 w 35"/>
                <a:gd name="T15" fmla="*/ 450 h 450"/>
                <a:gd name="T16" fmla="*/ 17 w 35"/>
                <a:gd name="T17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0">
                  <a:moveTo>
                    <a:pt x="17" y="450"/>
                  </a:moveTo>
                  <a:lnTo>
                    <a:pt x="35" y="432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432"/>
                  </a:lnTo>
                  <a:lnTo>
                    <a:pt x="17" y="450"/>
                  </a:lnTo>
                  <a:lnTo>
                    <a:pt x="0" y="432"/>
                  </a:lnTo>
                  <a:lnTo>
                    <a:pt x="0" y="450"/>
                  </a:lnTo>
                  <a:lnTo>
                    <a:pt x="17" y="45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5" name="Rectangle 9"/>
            <p:cNvSpPr>
              <a:spLocks noChangeArrowheads="1"/>
            </p:cNvSpPr>
            <p:nvPr/>
          </p:nvSpPr>
          <p:spPr bwMode="auto">
            <a:xfrm>
              <a:off x="244" y="1213"/>
              <a:ext cx="1049" cy="243"/>
            </a:xfrm>
            <a:prstGeom prst="rect">
              <a:avLst/>
            </a:prstGeom>
            <a:solidFill>
              <a:srgbClr val="84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6" name="Freeform 10"/>
            <p:cNvSpPr>
              <a:spLocks/>
            </p:cNvSpPr>
            <p:nvPr/>
          </p:nvSpPr>
          <p:spPr bwMode="auto">
            <a:xfrm>
              <a:off x="244" y="1453"/>
              <a:ext cx="1053" cy="7"/>
            </a:xfrm>
            <a:custGeom>
              <a:avLst/>
              <a:gdLst>
                <a:gd name="T0" fmla="*/ 4212 w 4212"/>
                <a:gd name="T1" fmla="*/ 15 h 29"/>
                <a:gd name="T2" fmla="*/ 4198 w 4212"/>
                <a:gd name="T3" fmla="*/ 0 h 29"/>
                <a:gd name="T4" fmla="*/ 0 w 4212"/>
                <a:gd name="T5" fmla="*/ 0 h 29"/>
                <a:gd name="T6" fmla="*/ 0 w 4212"/>
                <a:gd name="T7" fmla="*/ 29 h 29"/>
                <a:gd name="T8" fmla="*/ 4198 w 4212"/>
                <a:gd name="T9" fmla="*/ 29 h 29"/>
                <a:gd name="T10" fmla="*/ 4212 w 4212"/>
                <a:gd name="T11" fmla="*/ 15 h 29"/>
                <a:gd name="T12" fmla="*/ 4198 w 4212"/>
                <a:gd name="T13" fmla="*/ 29 h 29"/>
                <a:gd name="T14" fmla="*/ 4212 w 4212"/>
                <a:gd name="T15" fmla="*/ 29 h 29"/>
                <a:gd name="T16" fmla="*/ 4212 w 4212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29">
                  <a:moveTo>
                    <a:pt x="4212" y="15"/>
                  </a:moveTo>
                  <a:lnTo>
                    <a:pt x="4198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4198" y="29"/>
                  </a:lnTo>
                  <a:lnTo>
                    <a:pt x="4212" y="15"/>
                  </a:lnTo>
                  <a:lnTo>
                    <a:pt x="4198" y="29"/>
                  </a:lnTo>
                  <a:lnTo>
                    <a:pt x="4212" y="29"/>
                  </a:lnTo>
                  <a:lnTo>
                    <a:pt x="4212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7" name="Freeform 11"/>
            <p:cNvSpPr>
              <a:spLocks/>
            </p:cNvSpPr>
            <p:nvPr/>
          </p:nvSpPr>
          <p:spPr bwMode="auto">
            <a:xfrm>
              <a:off x="1290" y="1209"/>
              <a:ext cx="7" cy="247"/>
            </a:xfrm>
            <a:custGeom>
              <a:avLst/>
              <a:gdLst>
                <a:gd name="T0" fmla="*/ 15 w 29"/>
                <a:gd name="T1" fmla="*/ 0 h 989"/>
                <a:gd name="T2" fmla="*/ 0 w 29"/>
                <a:gd name="T3" fmla="*/ 14 h 989"/>
                <a:gd name="T4" fmla="*/ 0 w 29"/>
                <a:gd name="T5" fmla="*/ 989 h 989"/>
                <a:gd name="T6" fmla="*/ 29 w 29"/>
                <a:gd name="T7" fmla="*/ 989 h 989"/>
                <a:gd name="T8" fmla="*/ 29 w 29"/>
                <a:gd name="T9" fmla="*/ 14 h 989"/>
                <a:gd name="T10" fmla="*/ 15 w 29"/>
                <a:gd name="T11" fmla="*/ 0 h 989"/>
                <a:gd name="T12" fmla="*/ 29 w 29"/>
                <a:gd name="T13" fmla="*/ 14 h 989"/>
                <a:gd name="T14" fmla="*/ 29 w 29"/>
                <a:gd name="T15" fmla="*/ 0 h 989"/>
                <a:gd name="T16" fmla="*/ 15 w 29"/>
                <a:gd name="T1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89">
                  <a:moveTo>
                    <a:pt x="15" y="0"/>
                  </a:moveTo>
                  <a:lnTo>
                    <a:pt x="0" y="14"/>
                  </a:lnTo>
                  <a:lnTo>
                    <a:pt x="0" y="989"/>
                  </a:lnTo>
                  <a:lnTo>
                    <a:pt x="29" y="989"/>
                  </a:lnTo>
                  <a:lnTo>
                    <a:pt x="29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2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8" name="Freeform 12"/>
            <p:cNvSpPr>
              <a:spLocks/>
            </p:cNvSpPr>
            <p:nvPr/>
          </p:nvSpPr>
          <p:spPr bwMode="auto">
            <a:xfrm>
              <a:off x="240" y="1209"/>
              <a:ext cx="1053" cy="7"/>
            </a:xfrm>
            <a:custGeom>
              <a:avLst/>
              <a:gdLst>
                <a:gd name="T0" fmla="*/ 0 w 4213"/>
                <a:gd name="T1" fmla="*/ 14 h 29"/>
                <a:gd name="T2" fmla="*/ 15 w 4213"/>
                <a:gd name="T3" fmla="*/ 29 h 29"/>
                <a:gd name="T4" fmla="*/ 4213 w 4213"/>
                <a:gd name="T5" fmla="*/ 29 h 29"/>
                <a:gd name="T6" fmla="*/ 4213 w 4213"/>
                <a:gd name="T7" fmla="*/ 0 h 29"/>
                <a:gd name="T8" fmla="*/ 15 w 4213"/>
                <a:gd name="T9" fmla="*/ 0 h 29"/>
                <a:gd name="T10" fmla="*/ 0 w 4213"/>
                <a:gd name="T11" fmla="*/ 14 h 29"/>
                <a:gd name="T12" fmla="*/ 15 w 4213"/>
                <a:gd name="T13" fmla="*/ 0 h 29"/>
                <a:gd name="T14" fmla="*/ 0 w 4213"/>
                <a:gd name="T15" fmla="*/ 0 h 29"/>
                <a:gd name="T16" fmla="*/ 0 w 4213"/>
                <a:gd name="T1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3" h="29">
                  <a:moveTo>
                    <a:pt x="0" y="14"/>
                  </a:moveTo>
                  <a:lnTo>
                    <a:pt x="15" y="29"/>
                  </a:lnTo>
                  <a:lnTo>
                    <a:pt x="4213" y="29"/>
                  </a:lnTo>
                  <a:lnTo>
                    <a:pt x="4213" y="0"/>
                  </a:lnTo>
                  <a:lnTo>
                    <a:pt x="15" y="0"/>
                  </a:lnTo>
                  <a:lnTo>
                    <a:pt x="0" y="14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09" name="Freeform 13"/>
            <p:cNvSpPr>
              <a:spLocks/>
            </p:cNvSpPr>
            <p:nvPr/>
          </p:nvSpPr>
          <p:spPr bwMode="auto">
            <a:xfrm>
              <a:off x="240" y="1213"/>
              <a:ext cx="7" cy="247"/>
            </a:xfrm>
            <a:custGeom>
              <a:avLst/>
              <a:gdLst>
                <a:gd name="T0" fmla="*/ 15 w 29"/>
                <a:gd name="T1" fmla="*/ 989 h 989"/>
                <a:gd name="T2" fmla="*/ 29 w 29"/>
                <a:gd name="T3" fmla="*/ 975 h 989"/>
                <a:gd name="T4" fmla="*/ 29 w 29"/>
                <a:gd name="T5" fmla="*/ 0 h 989"/>
                <a:gd name="T6" fmla="*/ 0 w 29"/>
                <a:gd name="T7" fmla="*/ 0 h 989"/>
                <a:gd name="T8" fmla="*/ 0 w 29"/>
                <a:gd name="T9" fmla="*/ 975 h 989"/>
                <a:gd name="T10" fmla="*/ 15 w 29"/>
                <a:gd name="T11" fmla="*/ 989 h 989"/>
                <a:gd name="T12" fmla="*/ 0 w 29"/>
                <a:gd name="T13" fmla="*/ 975 h 989"/>
                <a:gd name="T14" fmla="*/ 0 w 29"/>
                <a:gd name="T15" fmla="*/ 989 h 989"/>
                <a:gd name="T16" fmla="*/ 15 w 29"/>
                <a:gd name="T17" fmla="*/ 989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89">
                  <a:moveTo>
                    <a:pt x="15" y="989"/>
                  </a:moveTo>
                  <a:lnTo>
                    <a:pt x="29" y="975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75"/>
                  </a:lnTo>
                  <a:lnTo>
                    <a:pt x="15" y="989"/>
                  </a:lnTo>
                  <a:lnTo>
                    <a:pt x="0" y="975"/>
                  </a:lnTo>
                  <a:lnTo>
                    <a:pt x="0" y="989"/>
                  </a:lnTo>
                  <a:lnTo>
                    <a:pt x="15" y="98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0" name="Rectangle 14"/>
            <p:cNvSpPr>
              <a:spLocks noChangeArrowheads="1"/>
            </p:cNvSpPr>
            <p:nvPr/>
          </p:nvSpPr>
          <p:spPr bwMode="auto">
            <a:xfrm>
              <a:off x="1622" y="1213"/>
              <a:ext cx="1050" cy="243"/>
            </a:xfrm>
            <a:prstGeom prst="rect">
              <a:avLst/>
            </a:prstGeom>
            <a:solidFill>
              <a:srgbClr val="84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1" name="Freeform 15"/>
            <p:cNvSpPr>
              <a:spLocks/>
            </p:cNvSpPr>
            <p:nvPr/>
          </p:nvSpPr>
          <p:spPr bwMode="auto">
            <a:xfrm>
              <a:off x="1622" y="1453"/>
              <a:ext cx="1054" cy="7"/>
            </a:xfrm>
            <a:custGeom>
              <a:avLst/>
              <a:gdLst>
                <a:gd name="T0" fmla="*/ 4213 w 4213"/>
                <a:gd name="T1" fmla="*/ 15 h 29"/>
                <a:gd name="T2" fmla="*/ 4197 w 4213"/>
                <a:gd name="T3" fmla="*/ 0 h 29"/>
                <a:gd name="T4" fmla="*/ 0 w 4213"/>
                <a:gd name="T5" fmla="*/ 0 h 29"/>
                <a:gd name="T6" fmla="*/ 0 w 4213"/>
                <a:gd name="T7" fmla="*/ 29 h 29"/>
                <a:gd name="T8" fmla="*/ 4197 w 4213"/>
                <a:gd name="T9" fmla="*/ 29 h 29"/>
                <a:gd name="T10" fmla="*/ 4213 w 4213"/>
                <a:gd name="T11" fmla="*/ 15 h 29"/>
                <a:gd name="T12" fmla="*/ 4197 w 4213"/>
                <a:gd name="T13" fmla="*/ 29 h 29"/>
                <a:gd name="T14" fmla="*/ 4213 w 4213"/>
                <a:gd name="T15" fmla="*/ 29 h 29"/>
                <a:gd name="T16" fmla="*/ 4213 w 4213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3" h="29">
                  <a:moveTo>
                    <a:pt x="4213" y="15"/>
                  </a:moveTo>
                  <a:lnTo>
                    <a:pt x="4197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4197" y="29"/>
                  </a:lnTo>
                  <a:lnTo>
                    <a:pt x="4213" y="15"/>
                  </a:lnTo>
                  <a:lnTo>
                    <a:pt x="4197" y="29"/>
                  </a:lnTo>
                  <a:lnTo>
                    <a:pt x="4213" y="29"/>
                  </a:lnTo>
                  <a:lnTo>
                    <a:pt x="4213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2" name="Freeform 16"/>
            <p:cNvSpPr>
              <a:spLocks/>
            </p:cNvSpPr>
            <p:nvPr/>
          </p:nvSpPr>
          <p:spPr bwMode="auto">
            <a:xfrm>
              <a:off x="2668" y="1209"/>
              <a:ext cx="8" cy="247"/>
            </a:xfrm>
            <a:custGeom>
              <a:avLst/>
              <a:gdLst>
                <a:gd name="T0" fmla="*/ 15 w 31"/>
                <a:gd name="T1" fmla="*/ 0 h 989"/>
                <a:gd name="T2" fmla="*/ 0 w 31"/>
                <a:gd name="T3" fmla="*/ 14 h 989"/>
                <a:gd name="T4" fmla="*/ 0 w 31"/>
                <a:gd name="T5" fmla="*/ 989 h 989"/>
                <a:gd name="T6" fmla="*/ 31 w 31"/>
                <a:gd name="T7" fmla="*/ 989 h 989"/>
                <a:gd name="T8" fmla="*/ 31 w 31"/>
                <a:gd name="T9" fmla="*/ 14 h 989"/>
                <a:gd name="T10" fmla="*/ 15 w 31"/>
                <a:gd name="T11" fmla="*/ 0 h 989"/>
                <a:gd name="T12" fmla="*/ 31 w 31"/>
                <a:gd name="T13" fmla="*/ 14 h 989"/>
                <a:gd name="T14" fmla="*/ 31 w 31"/>
                <a:gd name="T15" fmla="*/ 0 h 989"/>
                <a:gd name="T16" fmla="*/ 15 w 31"/>
                <a:gd name="T1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89">
                  <a:moveTo>
                    <a:pt x="15" y="0"/>
                  </a:moveTo>
                  <a:lnTo>
                    <a:pt x="0" y="14"/>
                  </a:lnTo>
                  <a:lnTo>
                    <a:pt x="0" y="989"/>
                  </a:lnTo>
                  <a:lnTo>
                    <a:pt x="31" y="989"/>
                  </a:lnTo>
                  <a:lnTo>
                    <a:pt x="31" y="14"/>
                  </a:lnTo>
                  <a:lnTo>
                    <a:pt x="15" y="0"/>
                  </a:lnTo>
                  <a:lnTo>
                    <a:pt x="31" y="14"/>
                  </a:lnTo>
                  <a:lnTo>
                    <a:pt x="31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3" name="Freeform 17"/>
            <p:cNvSpPr>
              <a:spLocks/>
            </p:cNvSpPr>
            <p:nvPr/>
          </p:nvSpPr>
          <p:spPr bwMode="auto">
            <a:xfrm>
              <a:off x="1619" y="1209"/>
              <a:ext cx="1053" cy="7"/>
            </a:xfrm>
            <a:custGeom>
              <a:avLst/>
              <a:gdLst>
                <a:gd name="T0" fmla="*/ 0 w 4211"/>
                <a:gd name="T1" fmla="*/ 14 h 29"/>
                <a:gd name="T2" fmla="*/ 14 w 4211"/>
                <a:gd name="T3" fmla="*/ 29 h 29"/>
                <a:gd name="T4" fmla="*/ 4211 w 4211"/>
                <a:gd name="T5" fmla="*/ 29 h 29"/>
                <a:gd name="T6" fmla="*/ 4211 w 4211"/>
                <a:gd name="T7" fmla="*/ 0 h 29"/>
                <a:gd name="T8" fmla="*/ 14 w 4211"/>
                <a:gd name="T9" fmla="*/ 0 h 29"/>
                <a:gd name="T10" fmla="*/ 0 w 4211"/>
                <a:gd name="T11" fmla="*/ 14 h 29"/>
                <a:gd name="T12" fmla="*/ 14 w 4211"/>
                <a:gd name="T13" fmla="*/ 0 h 29"/>
                <a:gd name="T14" fmla="*/ 0 w 4211"/>
                <a:gd name="T15" fmla="*/ 0 h 29"/>
                <a:gd name="T16" fmla="*/ 0 w 4211"/>
                <a:gd name="T17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1" h="29">
                  <a:moveTo>
                    <a:pt x="0" y="14"/>
                  </a:moveTo>
                  <a:lnTo>
                    <a:pt x="14" y="29"/>
                  </a:lnTo>
                  <a:lnTo>
                    <a:pt x="4211" y="29"/>
                  </a:lnTo>
                  <a:lnTo>
                    <a:pt x="4211" y="0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4" name="Freeform 18"/>
            <p:cNvSpPr>
              <a:spLocks/>
            </p:cNvSpPr>
            <p:nvPr/>
          </p:nvSpPr>
          <p:spPr bwMode="auto">
            <a:xfrm>
              <a:off x="1619" y="1213"/>
              <a:ext cx="7" cy="247"/>
            </a:xfrm>
            <a:custGeom>
              <a:avLst/>
              <a:gdLst>
                <a:gd name="T0" fmla="*/ 14 w 29"/>
                <a:gd name="T1" fmla="*/ 989 h 989"/>
                <a:gd name="T2" fmla="*/ 29 w 29"/>
                <a:gd name="T3" fmla="*/ 975 h 989"/>
                <a:gd name="T4" fmla="*/ 29 w 29"/>
                <a:gd name="T5" fmla="*/ 0 h 989"/>
                <a:gd name="T6" fmla="*/ 0 w 29"/>
                <a:gd name="T7" fmla="*/ 0 h 989"/>
                <a:gd name="T8" fmla="*/ 0 w 29"/>
                <a:gd name="T9" fmla="*/ 975 h 989"/>
                <a:gd name="T10" fmla="*/ 14 w 29"/>
                <a:gd name="T11" fmla="*/ 989 h 989"/>
                <a:gd name="T12" fmla="*/ 0 w 29"/>
                <a:gd name="T13" fmla="*/ 975 h 989"/>
                <a:gd name="T14" fmla="*/ 0 w 29"/>
                <a:gd name="T15" fmla="*/ 989 h 989"/>
                <a:gd name="T16" fmla="*/ 14 w 29"/>
                <a:gd name="T17" fmla="*/ 989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89">
                  <a:moveTo>
                    <a:pt x="14" y="989"/>
                  </a:moveTo>
                  <a:lnTo>
                    <a:pt x="29" y="975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75"/>
                  </a:lnTo>
                  <a:lnTo>
                    <a:pt x="14" y="989"/>
                  </a:lnTo>
                  <a:lnTo>
                    <a:pt x="0" y="975"/>
                  </a:lnTo>
                  <a:lnTo>
                    <a:pt x="0" y="989"/>
                  </a:lnTo>
                  <a:lnTo>
                    <a:pt x="14" y="98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5" name="Rectangle 19"/>
            <p:cNvSpPr>
              <a:spLocks noChangeArrowheads="1"/>
            </p:cNvSpPr>
            <p:nvPr/>
          </p:nvSpPr>
          <p:spPr bwMode="auto">
            <a:xfrm>
              <a:off x="1622" y="1193"/>
              <a:ext cx="1050" cy="72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6" name="Freeform 20"/>
            <p:cNvSpPr>
              <a:spLocks/>
            </p:cNvSpPr>
            <p:nvPr/>
          </p:nvSpPr>
          <p:spPr bwMode="auto">
            <a:xfrm>
              <a:off x="1622" y="1262"/>
              <a:ext cx="1054" cy="7"/>
            </a:xfrm>
            <a:custGeom>
              <a:avLst/>
              <a:gdLst>
                <a:gd name="T0" fmla="*/ 4213 w 4213"/>
                <a:gd name="T1" fmla="*/ 15 h 30"/>
                <a:gd name="T2" fmla="*/ 4197 w 4213"/>
                <a:gd name="T3" fmla="*/ 0 h 30"/>
                <a:gd name="T4" fmla="*/ 0 w 4213"/>
                <a:gd name="T5" fmla="*/ 0 h 30"/>
                <a:gd name="T6" fmla="*/ 0 w 4213"/>
                <a:gd name="T7" fmla="*/ 30 h 30"/>
                <a:gd name="T8" fmla="*/ 4197 w 4213"/>
                <a:gd name="T9" fmla="*/ 30 h 30"/>
                <a:gd name="T10" fmla="*/ 4213 w 4213"/>
                <a:gd name="T11" fmla="*/ 15 h 30"/>
                <a:gd name="T12" fmla="*/ 4197 w 4213"/>
                <a:gd name="T13" fmla="*/ 30 h 30"/>
                <a:gd name="T14" fmla="*/ 4213 w 4213"/>
                <a:gd name="T15" fmla="*/ 30 h 30"/>
                <a:gd name="T16" fmla="*/ 4213 w 4213"/>
                <a:gd name="T1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3" h="30">
                  <a:moveTo>
                    <a:pt x="4213" y="15"/>
                  </a:moveTo>
                  <a:lnTo>
                    <a:pt x="4197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197" y="30"/>
                  </a:lnTo>
                  <a:lnTo>
                    <a:pt x="4213" y="15"/>
                  </a:lnTo>
                  <a:lnTo>
                    <a:pt x="4197" y="30"/>
                  </a:lnTo>
                  <a:lnTo>
                    <a:pt x="4213" y="30"/>
                  </a:lnTo>
                  <a:lnTo>
                    <a:pt x="4213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7" name="Freeform 21"/>
            <p:cNvSpPr>
              <a:spLocks/>
            </p:cNvSpPr>
            <p:nvPr/>
          </p:nvSpPr>
          <p:spPr bwMode="auto">
            <a:xfrm>
              <a:off x="2668" y="1189"/>
              <a:ext cx="8" cy="76"/>
            </a:xfrm>
            <a:custGeom>
              <a:avLst/>
              <a:gdLst>
                <a:gd name="T0" fmla="*/ 15 w 31"/>
                <a:gd name="T1" fmla="*/ 0 h 307"/>
                <a:gd name="T2" fmla="*/ 0 w 31"/>
                <a:gd name="T3" fmla="*/ 16 h 307"/>
                <a:gd name="T4" fmla="*/ 0 w 31"/>
                <a:gd name="T5" fmla="*/ 307 h 307"/>
                <a:gd name="T6" fmla="*/ 31 w 31"/>
                <a:gd name="T7" fmla="*/ 307 h 307"/>
                <a:gd name="T8" fmla="*/ 31 w 31"/>
                <a:gd name="T9" fmla="*/ 16 h 307"/>
                <a:gd name="T10" fmla="*/ 15 w 31"/>
                <a:gd name="T11" fmla="*/ 0 h 307"/>
                <a:gd name="T12" fmla="*/ 31 w 31"/>
                <a:gd name="T13" fmla="*/ 16 h 307"/>
                <a:gd name="T14" fmla="*/ 31 w 31"/>
                <a:gd name="T15" fmla="*/ 0 h 307"/>
                <a:gd name="T16" fmla="*/ 15 w 31"/>
                <a:gd name="T1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7">
                  <a:moveTo>
                    <a:pt x="15" y="0"/>
                  </a:moveTo>
                  <a:lnTo>
                    <a:pt x="0" y="16"/>
                  </a:lnTo>
                  <a:lnTo>
                    <a:pt x="0" y="307"/>
                  </a:lnTo>
                  <a:lnTo>
                    <a:pt x="31" y="307"/>
                  </a:lnTo>
                  <a:lnTo>
                    <a:pt x="31" y="16"/>
                  </a:lnTo>
                  <a:lnTo>
                    <a:pt x="15" y="0"/>
                  </a:lnTo>
                  <a:lnTo>
                    <a:pt x="31" y="16"/>
                  </a:lnTo>
                  <a:lnTo>
                    <a:pt x="31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8" name="Freeform 22"/>
            <p:cNvSpPr>
              <a:spLocks/>
            </p:cNvSpPr>
            <p:nvPr/>
          </p:nvSpPr>
          <p:spPr bwMode="auto">
            <a:xfrm>
              <a:off x="1619" y="1189"/>
              <a:ext cx="1053" cy="7"/>
            </a:xfrm>
            <a:custGeom>
              <a:avLst/>
              <a:gdLst>
                <a:gd name="T0" fmla="*/ 0 w 4211"/>
                <a:gd name="T1" fmla="*/ 16 h 30"/>
                <a:gd name="T2" fmla="*/ 14 w 4211"/>
                <a:gd name="T3" fmla="*/ 30 h 30"/>
                <a:gd name="T4" fmla="*/ 4211 w 4211"/>
                <a:gd name="T5" fmla="*/ 30 h 30"/>
                <a:gd name="T6" fmla="*/ 4211 w 4211"/>
                <a:gd name="T7" fmla="*/ 0 h 30"/>
                <a:gd name="T8" fmla="*/ 14 w 4211"/>
                <a:gd name="T9" fmla="*/ 0 h 30"/>
                <a:gd name="T10" fmla="*/ 0 w 4211"/>
                <a:gd name="T11" fmla="*/ 16 h 30"/>
                <a:gd name="T12" fmla="*/ 14 w 4211"/>
                <a:gd name="T13" fmla="*/ 0 h 30"/>
                <a:gd name="T14" fmla="*/ 0 w 4211"/>
                <a:gd name="T15" fmla="*/ 0 h 30"/>
                <a:gd name="T16" fmla="*/ 0 w 4211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1" h="30">
                  <a:moveTo>
                    <a:pt x="0" y="16"/>
                  </a:moveTo>
                  <a:lnTo>
                    <a:pt x="14" y="30"/>
                  </a:lnTo>
                  <a:lnTo>
                    <a:pt x="4211" y="30"/>
                  </a:lnTo>
                  <a:lnTo>
                    <a:pt x="4211" y="0"/>
                  </a:lnTo>
                  <a:lnTo>
                    <a:pt x="14" y="0"/>
                  </a:lnTo>
                  <a:lnTo>
                    <a:pt x="0" y="16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19" name="Freeform 23"/>
            <p:cNvSpPr>
              <a:spLocks/>
            </p:cNvSpPr>
            <p:nvPr/>
          </p:nvSpPr>
          <p:spPr bwMode="auto">
            <a:xfrm>
              <a:off x="1619" y="1193"/>
              <a:ext cx="7" cy="76"/>
            </a:xfrm>
            <a:custGeom>
              <a:avLst/>
              <a:gdLst>
                <a:gd name="T0" fmla="*/ 14 w 29"/>
                <a:gd name="T1" fmla="*/ 306 h 306"/>
                <a:gd name="T2" fmla="*/ 29 w 29"/>
                <a:gd name="T3" fmla="*/ 291 h 306"/>
                <a:gd name="T4" fmla="*/ 29 w 29"/>
                <a:gd name="T5" fmla="*/ 0 h 306"/>
                <a:gd name="T6" fmla="*/ 0 w 29"/>
                <a:gd name="T7" fmla="*/ 0 h 306"/>
                <a:gd name="T8" fmla="*/ 0 w 29"/>
                <a:gd name="T9" fmla="*/ 291 h 306"/>
                <a:gd name="T10" fmla="*/ 14 w 29"/>
                <a:gd name="T11" fmla="*/ 306 h 306"/>
                <a:gd name="T12" fmla="*/ 0 w 29"/>
                <a:gd name="T13" fmla="*/ 291 h 306"/>
                <a:gd name="T14" fmla="*/ 0 w 29"/>
                <a:gd name="T15" fmla="*/ 306 h 306"/>
                <a:gd name="T16" fmla="*/ 14 w 29"/>
                <a:gd name="T17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06">
                  <a:moveTo>
                    <a:pt x="14" y="306"/>
                  </a:moveTo>
                  <a:lnTo>
                    <a:pt x="29" y="29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1"/>
                  </a:lnTo>
                  <a:lnTo>
                    <a:pt x="14" y="306"/>
                  </a:lnTo>
                  <a:lnTo>
                    <a:pt x="0" y="291"/>
                  </a:lnTo>
                  <a:lnTo>
                    <a:pt x="0" y="306"/>
                  </a:lnTo>
                  <a:lnTo>
                    <a:pt x="14" y="30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0" name="Rectangle 24"/>
            <p:cNvSpPr>
              <a:spLocks noChangeArrowheads="1"/>
            </p:cNvSpPr>
            <p:nvPr/>
          </p:nvSpPr>
          <p:spPr bwMode="auto">
            <a:xfrm>
              <a:off x="3000" y="1212"/>
              <a:ext cx="1049" cy="243"/>
            </a:xfrm>
            <a:prstGeom prst="rect">
              <a:avLst/>
            </a:prstGeom>
            <a:solidFill>
              <a:srgbClr val="84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1" name="Freeform 25"/>
            <p:cNvSpPr>
              <a:spLocks/>
            </p:cNvSpPr>
            <p:nvPr/>
          </p:nvSpPr>
          <p:spPr bwMode="auto">
            <a:xfrm>
              <a:off x="3000" y="1452"/>
              <a:ext cx="1053" cy="7"/>
            </a:xfrm>
            <a:custGeom>
              <a:avLst/>
              <a:gdLst>
                <a:gd name="T0" fmla="*/ 4212 w 4212"/>
                <a:gd name="T1" fmla="*/ 15 h 29"/>
                <a:gd name="T2" fmla="*/ 4197 w 4212"/>
                <a:gd name="T3" fmla="*/ 0 h 29"/>
                <a:gd name="T4" fmla="*/ 0 w 4212"/>
                <a:gd name="T5" fmla="*/ 0 h 29"/>
                <a:gd name="T6" fmla="*/ 0 w 4212"/>
                <a:gd name="T7" fmla="*/ 29 h 29"/>
                <a:gd name="T8" fmla="*/ 4197 w 4212"/>
                <a:gd name="T9" fmla="*/ 29 h 29"/>
                <a:gd name="T10" fmla="*/ 4212 w 4212"/>
                <a:gd name="T11" fmla="*/ 15 h 29"/>
                <a:gd name="T12" fmla="*/ 4197 w 4212"/>
                <a:gd name="T13" fmla="*/ 29 h 29"/>
                <a:gd name="T14" fmla="*/ 4212 w 4212"/>
                <a:gd name="T15" fmla="*/ 29 h 29"/>
                <a:gd name="T16" fmla="*/ 4212 w 4212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29">
                  <a:moveTo>
                    <a:pt x="4212" y="15"/>
                  </a:moveTo>
                  <a:lnTo>
                    <a:pt x="4197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4197" y="29"/>
                  </a:lnTo>
                  <a:lnTo>
                    <a:pt x="4212" y="15"/>
                  </a:lnTo>
                  <a:lnTo>
                    <a:pt x="4197" y="29"/>
                  </a:lnTo>
                  <a:lnTo>
                    <a:pt x="4212" y="29"/>
                  </a:lnTo>
                  <a:lnTo>
                    <a:pt x="4212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2" name="Freeform 26"/>
            <p:cNvSpPr>
              <a:spLocks/>
            </p:cNvSpPr>
            <p:nvPr/>
          </p:nvSpPr>
          <p:spPr bwMode="auto">
            <a:xfrm>
              <a:off x="4045" y="1208"/>
              <a:ext cx="8" cy="247"/>
            </a:xfrm>
            <a:custGeom>
              <a:avLst/>
              <a:gdLst>
                <a:gd name="T0" fmla="*/ 15 w 30"/>
                <a:gd name="T1" fmla="*/ 0 h 989"/>
                <a:gd name="T2" fmla="*/ 0 w 30"/>
                <a:gd name="T3" fmla="*/ 15 h 989"/>
                <a:gd name="T4" fmla="*/ 0 w 30"/>
                <a:gd name="T5" fmla="*/ 989 h 989"/>
                <a:gd name="T6" fmla="*/ 30 w 30"/>
                <a:gd name="T7" fmla="*/ 989 h 989"/>
                <a:gd name="T8" fmla="*/ 30 w 30"/>
                <a:gd name="T9" fmla="*/ 15 h 989"/>
                <a:gd name="T10" fmla="*/ 15 w 30"/>
                <a:gd name="T11" fmla="*/ 0 h 989"/>
                <a:gd name="T12" fmla="*/ 30 w 30"/>
                <a:gd name="T13" fmla="*/ 15 h 989"/>
                <a:gd name="T14" fmla="*/ 30 w 30"/>
                <a:gd name="T15" fmla="*/ 0 h 989"/>
                <a:gd name="T16" fmla="*/ 15 w 30"/>
                <a:gd name="T1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89">
                  <a:moveTo>
                    <a:pt x="15" y="0"/>
                  </a:moveTo>
                  <a:lnTo>
                    <a:pt x="0" y="15"/>
                  </a:lnTo>
                  <a:lnTo>
                    <a:pt x="0" y="989"/>
                  </a:lnTo>
                  <a:lnTo>
                    <a:pt x="30" y="989"/>
                  </a:lnTo>
                  <a:lnTo>
                    <a:pt x="30" y="15"/>
                  </a:lnTo>
                  <a:lnTo>
                    <a:pt x="15" y="0"/>
                  </a:lnTo>
                  <a:lnTo>
                    <a:pt x="30" y="15"/>
                  </a:lnTo>
                  <a:lnTo>
                    <a:pt x="3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3" name="Freeform 27"/>
            <p:cNvSpPr>
              <a:spLocks/>
            </p:cNvSpPr>
            <p:nvPr/>
          </p:nvSpPr>
          <p:spPr bwMode="auto">
            <a:xfrm>
              <a:off x="2996" y="1208"/>
              <a:ext cx="1053" cy="7"/>
            </a:xfrm>
            <a:custGeom>
              <a:avLst/>
              <a:gdLst>
                <a:gd name="T0" fmla="*/ 0 w 4212"/>
                <a:gd name="T1" fmla="*/ 15 h 29"/>
                <a:gd name="T2" fmla="*/ 15 w 4212"/>
                <a:gd name="T3" fmla="*/ 29 h 29"/>
                <a:gd name="T4" fmla="*/ 4212 w 4212"/>
                <a:gd name="T5" fmla="*/ 29 h 29"/>
                <a:gd name="T6" fmla="*/ 4212 w 4212"/>
                <a:gd name="T7" fmla="*/ 0 h 29"/>
                <a:gd name="T8" fmla="*/ 15 w 4212"/>
                <a:gd name="T9" fmla="*/ 0 h 29"/>
                <a:gd name="T10" fmla="*/ 0 w 4212"/>
                <a:gd name="T11" fmla="*/ 15 h 29"/>
                <a:gd name="T12" fmla="*/ 15 w 4212"/>
                <a:gd name="T13" fmla="*/ 0 h 29"/>
                <a:gd name="T14" fmla="*/ 0 w 4212"/>
                <a:gd name="T15" fmla="*/ 0 h 29"/>
                <a:gd name="T16" fmla="*/ 0 w 4212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29">
                  <a:moveTo>
                    <a:pt x="0" y="15"/>
                  </a:moveTo>
                  <a:lnTo>
                    <a:pt x="15" y="29"/>
                  </a:lnTo>
                  <a:lnTo>
                    <a:pt x="4212" y="29"/>
                  </a:lnTo>
                  <a:lnTo>
                    <a:pt x="4212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4" name="Freeform 28"/>
            <p:cNvSpPr>
              <a:spLocks/>
            </p:cNvSpPr>
            <p:nvPr/>
          </p:nvSpPr>
          <p:spPr bwMode="auto">
            <a:xfrm>
              <a:off x="2996" y="1212"/>
              <a:ext cx="7" cy="247"/>
            </a:xfrm>
            <a:custGeom>
              <a:avLst/>
              <a:gdLst>
                <a:gd name="T0" fmla="*/ 15 w 29"/>
                <a:gd name="T1" fmla="*/ 988 h 988"/>
                <a:gd name="T2" fmla="*/ 29 w 29"/>
                <a:gd name="T3" fmla="*/ 974 h 988"/>
                <a:gd name="T4" fmla="*/ 29 w 29"/>
                <a:gd name="T5" fmla="*/ 0 h 988"/>
                <a:gd name="T6" fmla="*/ 0 w 29"/>
                <a:gd name="T7" fmla="*/ 0 h 988"/>
                <a:gd name="T8" fmla="*/ 0 w 29"/>
                <a:gd name="T9" fmla="*/ 974 h 988"/>
                <a:gd name="T10" fmla="*/ 15 w 29"/>
                <a:gd name="T11" fmla="*/ 988 h 988"/>
                <a:gd name="T12" fmla="*/ 0 w 29"/>
                <a:gd name="T13" fmla="*/ 974 h 988"/>
                <a:gd name="T14" fmla="*/ 0 w 29"/>
                <a:gd name="T15" fmla="*/ 988 h 988"/>
                <a:gd name="T16" fmla="*/ 15 w 29"/>
                <a:gd name="T17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88">
                  <a:moveTo>
                    <a:pt x="15" y="988"/>
                  </a:moveTo>
                  <a:lnTo>
                    <a:pt x="29" y="97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74"/>
                  </a:lnTo>
                  <a:lnTo>
                    <a:pt x="15" y="988"/>
                  </a:lnTo>
                  <a:lnTo>
                    <a:pt x="0" y="974"/>
                  </a:lnTo>
                  <a:lnTo>
                    <a:pt x="0" y="988"/>
                  </a:lnTo>
                  <a:lnTo>
                    <a:pt x="15" y="98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5" name="Rectangle 29"/>
            <p:cNvSpPr>
              <a:spLocks noChangeArrowheads="1"/>
            </p:cNvSpPr>
            <p:nvPr/>
          </p:nvSpPr>
          <p:spPr bwMode="auto">
            <a:xfrm>
              <a:off x="3000" y="1192"/>
              <a:ext cx="1049" cy="73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6" name="Freeform 30"/>
            <p:cNvSpPr>
              <a:spLocks/>
            </p:cNvSpPr>
            <p:nvPr/>
          </p:nvSpPr>
          <p:spPr bwMode="auto">
            <a:xfrm>
              <a:off x="3000" y="1261"/>
              <a:ext cx="1053" cy="7"/>
            </a:xfrm>
            <a:custGeom>
              <a:avLst/>
              <a:gdLst>
                <a:gd name="T0" fmla="*/ 4212 w 4212"/>
                <a:gd name="T1" fmla="*/ 16 h 30"/>
                <a:gd name="T2" fmla="*/ 4197 w 4212"/>
                <a:gd name="T3" fmla="*/ 0 h 30"/>
                <a:gd name="T4" fmla="*/ 0 w 4212"/>
                <a:gd name="T5" fmla="*/ 0 h 30"/>
                <a:gd name="T6" fmla="*/ 0 w 4212"/>
                <a:gd name="T7" fmla="*/ 30 h 30"/>
                <a:gd name="T8" fmla="*/ 4197 w 4212"/>
                <a:gd name="T9" fmla="*/ 30 h 30"/>
                <a:gd name="T10" fmla="*/ 4212 w 4212"/>
                <a:gd name="T11" fmla="*/ 16 h 30"/>
                <a:gd name="T12" fmla="*/ 4197 w 4212"/>
                <a:gd name="T13" fmla="*/ 30 h 30"/>
                <a:gd name="T14" fmla="*/ 4212 w 4212"/>
                <a:gd name="T15" fmla="*/ 30 h 30"/>
                <a:gd name="T16" fmla="*/ 4212 w 4212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30">
                  <a:moveTo>
                    <a:pt x="4212" y="16"/>
                  </a:moveTo>
                  <a:lnTo>
                    <a:pt x="4197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197" y="30"/>
                  </a:lnTo>
                  <a:lnTo>
                    <a:pt x="4212" y="16"/>
                  </a:lnTo>
                  <a:lnTo>
                    <a:pt x="4197" y="30"/>
                  </a:lnTo>
                  <a:lnTo>
                    <a:pt x="4212" y="30"/>
                  </a:lnTo>
                  <a:lnTo>
                    <a:pt x="4212" y="1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7" name="Freeform 31"/>
            <p:cNvSpPr>
              <a:spLocks/>
            </p:cNvSpPr>
            <p:nvPr/>
          </p:nvSpPr>
          <p:spPr bwMode="auto">
            <a:xfrm>
              <a:off x="4045" y="1188"/>
              <a:ext cx="8" cy="77"/>
            </a:xfrm>
            <a:custGeom>
              <a:avLst/>
              <a:gdLst>
                <a:gd name="T0" fmla="*/ 15 w 30"/>
                <a:gd name="T1" fmla="*/ 0 h 307"/>
                <a:gd name="T2" fmla="*/ 0 w 30"/>
                <a:gd name="T3" fmla="*/ 15 h 307"/>
                <a:gd name="T4" fmla="*/ 0 w 30"/>
                <a:gd name="T5" fmla="*/ 307 h 307"/>
                <a:gd name="T6" fmla="*/ 30 w 30"/>
                <a:gd name="T7" fmla="*/ 307 h 307"/>
                <a:gd name="T8" fmla="*/ 30 w 30"/>
                <a:gd name="T9" fmla="*/ 15 h 307"/>
                <a:gd name="T10" fmla="*/ 15 w 30"/>
                <a:gd name="T11" fmla="*/ 0 h 307"/>
                <a:gd name="T12" fmla="*/ 30 w 30"/>
                <a:gd name="T13" fmla="*/ 15 h 307"/>
                <a:gd name="T14" fmla="*/ 30 w 30"/>
                <a:gd name="T15" fmla="*/ 0 h 307"/>
                <a:gd name="T16" fmla="*/ 15 w 30"/>
                <a:gd name="T1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7">
                  <a:moveTo>
                    <a:pt x="15" y="0"/>
                  </a:moveTo>
                  <a:lnTo>
                    <a:pt x="0" y="15"/>
                  </a:lnTo>
                  <a:lnTo>
                    <a:pt x="0" y="307"/>
                  </a:lnTo>
                  <a:lnTo>
                    <a:pt x="30" y="307"/>
                  </a:lnTo>
                  <a:lnTo>
                    <a:pt x="30" y="15"/>
                  </a:lnTo>
                  <a:lnTo>
                    <a:pt x="15" y="0"/>
                  </a:lnTo>
                  <a:lnTo>
                    <a:pt x="30" y="15"/>
                  </a:lnTo>
                  <a:lnTo>
                    <a:pt x="3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8" name="Freeform 32"/>
            <p:cNvSpPr>
              <a:spLocks/>
            </p:cNvSpPr>
            <p:nvPr/>
          </p:nvSpPr>
          <p:spPr bwMode="auto">
            <a:xfrm>
              <a:off x="2996" y="1188"/>
              <a:ext cx="1053" cy="7"/>
            </a:xfrm>
            <a:custGeom>
              <a:avLst/>
              <a:gdLst>
                <a:gd name="T0" fmla="*/ 0 w 4212"/>
                <a:gd name="T1" fmla="*/ 15 h 29"/>
                <a:gd name="T2" fmla="*/ 15 w 4212"/>
                <a:gd name="T3" fmla="*/ 29 h 29"/>
                <a:gd name="T4" fmla="*/ 4212 w 4212"/>
                <a:gd name="T5" fmla="*/ 29 h 29"/>
                <a:gd name="T6" fmla="*/ 4212 w 4212"/>
                <a:gd name="T7" fmla="*/ 0 h 29"/>
                <a:gd name="T8" fmla="*/ 15 w 4212"/>
                <a:gd name="T9" fmla="*/ 0 h 29"/>
                <a:gd name="T10" fmla="*/ 0 w 4212"/>
                <a:gd name="T11" fmla="*/ 15 h 29"/>
                <a:gd name="T12" fmla="*/ 15 w 4212"/>
                <a:gd name="T13" fmla="*/ 0 h 29"/>
                <a:gd name="T14" fmla="*/ 0 w 4212"/>
                <a:gd name="T15" fmla="*/ 0 h 29"/>
                <a:gd name="T16" fmla="*/ 0 w 4212"/>
                <a:gd name="T17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29">
                  <a:moveTo>
                    <a:pt x="0" y="15"/>
                  </a:moveTo>
                  <a:lnTo>
                    <a:pt x="15" y="29"/>
                  </a:lnTo>
                  <a:lnTo>
                    <a:pt x="4212" y="29"/>
                  </a:lnTo>
                  <a:lnTo>
                    <a:pt x="4212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29" name="Freeform 33"/>
            <p:cNvSpPr>
              <a:spLocks/>
            </p:cNvSpPr>
            <p:nvPr/>
          </p:nvSpPr>
          <p:spPr bwMode="auto">
            <a:xfrm>
              <a:off x="2996" y="1192"/>
              <a:ext cx="7" cy="76"/>
            </a:xfrm>
            <a:custGeom>
              <a:avLst/>
              <a:gdLst>
                <a:gd name="T0" fmla="*/ 15 w 29"/>
                <a:gd name="T1" fmla="*/ 306 h 306"/>
                <a:gd name="T2" fmla="*/ 29 w 29"/>
                <a:gd name="T3" fmla="*/ 292 h 306"/>
                <a:gd name="T4" fmla="*/ 29 w 29"/>
                <a:gd name="T5" fmla="*/ 0 h 306"/>
                <a:gd name="T6" fmla="*/ 0 w 29"/>
                <a:gd name="T7" fmla="*/ 0 h 306"/>
                <a:gd name="T8" fmla="*/ 0 w 29"/>
                <a:gd name="T9" fmla="*/ 292 h 306"/>
                <a:gd name="T10" fmla="*/ 15 w 29"/>
                <a:gd name="T11" fmla="*/ 306 h 306"/>
                <a:gd name="T12" fmla="*/ 0 w 29"/>
                <a:gd name="T13" fmla="*/ 292 h 306"/>
                <a:gd name="T14" fmla="*/ 0 w 29"/>
                <a:gd name="T15" fmla="*/ 306 h 306"/>
                <a:gd name="T16" fmla="*/ 15 w 29"/>
                <a:gd name="T17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06">
                  <a:moveTo>
                    <a:pt x="15" y="306"/>
                  </a:moveTo>
                  <a:lnTo>
                    <a:pt x="29" y="292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15" y="306"/>
                  </a:lnTo>
                  <a:lnTo>
                    <a:pt x="0" y="292"/>
                  </a:lnTo>
                  <a:lnTo>
                    <a:pt x="0" y="306"/>
                  </a:lnTo>
                  <a:lnTo>
                    <a:pt x="15" y="306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0" name="Rectangle 34"/>
            <p:cNvSpPr>
              <a:spLocks noChangeArrowheads="1"/>
            </p:cNvSpPr>
            <p:nvPr/>
          </p:nvSpPr>
          <p:spPr bwMode="auto">
            <a:xfrm>
              <a:off x="4375" y="1210"/>
              <a:ext cx="1050" cy="243"/>
            </a:xfrm>
            <a:prstGeom prst="rect">
              <a:avLst/>
            </a:prstGeom>
            <a:solidFill>
              <a:srgbClr val="84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1" name="Freeform 35"/>
            <p:cNvSpPr>
              <a:spLocks/>
            </p:cNvSpPr>
            <p:nvPr/>
          </p:nvSpPr>
          <p:spPr bwMode="auto">
            <a:xfrm>
              <a:off x="4375" y="1450"/>
              <a:ext cx="1054" cy="7"/>
            </a:xfrm>
            <a:custGeom>
              <a:avLst/>
              <a:gdLst>
                <a:gd name="T0" fmla="*/ 4212 w 4212"/>
                <a:gd name="T1" fmla="*/ 15 h 31"/>
                <a:gd name="T2" fmla="*/ 4198 w 4212"/>
                <a:gd name="T3" fmla="*/ 0 h 31"/>
                <a:gd name="T4" fmla="*/ 0 w 4212"/>
                <a:gd name="T5" fmla="*/ 0 h 31"/>
                <a:gd name="T6" fmla="*/ 0 w 4212"/>
                <a:gd name="T7" fmla="*/ 31 h 31"/>
                <a:gd name="T8" fmla="*/ 4198 w 4212"/>
                <a:gd name="T9" fmla="*/ 31 h 31"/>
                <a:gd name="T10" fmla="*/ 4212 w 4212"/>
                <a:gd name="T11" fmla="*/ 15 h 31"/>
                <a:gd name="T12" fmla="*/ 4198 w 4212"/>
                <a:gd name="T13" fmla="*/ 31 h 31"/>
                <a:gd name="T14" fmla="*/ 4212 w 4212"/>
                <a:gd name="T15" fmla="*/ 31 h 31"/>
                <a:gd name="T16" fmla="*/ 4212 w 4212"/>
                <a:gd name="T1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31">
                  <a:moveTo>
                    <a:pt x="4212" y="15"/>
                  </a:moveTo>
                  <a:lnTo>
                    <a:pt x="4198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4198" y="31"/>
                  </a:lnTo>
                  <a:lnTo>
                    <a:pt x="4212" y="15"/>
                  </a:lnTo>
                  <a:lnTo>
                    <a:pt x="4198" y="31"/>
                  </a:lnTo>
                  <a:lnTo>
                    <a:pt x="4212" y="31"/>
                  </a:lnTo>
                  <a:lnTo>
                    <a:pt x="4212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2" name="Freeform 36"/>
            <p:cNvSpPr>
              <a:spLocks/>
            </p:cNvSpPr>
            <p:nvPr/>
          </p:nvSpPr>
          <p:spPr bwMode="auto">
            <a:xfrm>
              <a:off x="5421" y="1206"/>
              <a:ext cx="8" cy="247"/>
            </a:xfrm>
            <a:custGeom>
              <a:avLst/>
              <a:gdLst>
                <a:gd name="T0" fmla="*/ 15 w 29"/>
                <a:gd name="T1" fmla="*/ 0 h 989"/>
                <a:gd name="T2" fmla="*/ 0 w 29"/>
                <a:gd name="T3" fmla="*/ 15 h 989"/>
                <a:gd name="T4" fmla="*/ 0 w 29"/>
                <a:gd name="T5" fmla="*/ 989 h 989"/>
                <a:gd name="T6" fmla="*/ 29 w 29"/>
                <a:gd name="T7" fmla="*/ 989 h 989"/>
                <a:gd name="T8" fmla="*/ 29 w 29"/>
                <a:gd name="T9" fmla="*/ 15 h 989"/>
                <a:gd name="T10" fmla="*/ 15 w 29"/>
                <a:gd name="T11" fmla="*/ 0 h 989"/>
                <a:gd name="T12" fmla="*/ 29 w 29"/>
                <a:gd name="T13" fmla="*/ 15 h 989"/>
                <a:gd name="T14" fmla="*/ 29 w 29"/>
                <a:gd name="T15" fmla="*/ 0 h 989"/>
                <a:gd name="T16" fmla="*/ 15 w 29"/>
                <a:gd name="T1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989">
                  <a:moveTo>
                    <a:pt x="15" y="0"/>
                  </a:moveTo>
                  <a:lnTo>
                    <a:pt x="0" y="15"/>
                  </a:lnTo>
                  <a:lnTo>
                    <a:pt x="0" y="989"/>
                  </a:lnTo>
                  <a:lnTo>
                    <a:pt x="29" y="989"/>
                  </a:lnTo>
                  <a:lnTo>
                    <a:pt x="29" y="15"/>
                  </a:lnTo>
                  <a:lnTo>
                    <a:pt x="15" y="0"/>
                  </a:lnTo>
                  <a:lnTo>
                    <a:pt x="29" y="15"/>
                  </a:lnTo>
                  <a:lnTo>
                    <a:pt x="2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3" name="Freeform 37"/>
            <p:cNvSpPr>
              <a:spLocks/>
            </p:cNvSpPr>
            <p:nvPr/>
          </p:nvSpPr>
          <p:spPr bwMode="auto">
            <a:xfrm>
              <a:off x="4372" y="1206"/>
              <a:ext cx="1053" cy="8"/>
            </a:xfrm>
            <a:custGeom>
              <a:avLst/>
              <a:gdLst>
                <a:gd name="T0" fmla="*/ 0 w 4213"/>
                <a:gd name="T1" fmla="*/ 15 h 30"/>
                <a:gd name="T2" fmla="*/ 15 w 4213"/>
                <a:gd name="T3" fmla="*/ 30 h 30"/>
                <a:gd name="T4" fmla="*/ 4213 w 4213"/>
                <a:gd name="T5" fmla="*/ 30 h 30"/>
                <a:gd name="T6" fmla="*/ 4213 w 4213"/>
                <a:gd name="T7" fmla="*/ 0 h 30"/>
                <a:gd name="T8" fmla="*/ 15 w 4213"/>
                <a:gd name="T9" fmla="*/ 0 h 30"/>
                <a:gd name="T10" fmla="*/ 0 w 4213"/>
                <a:gd name="T11" fmla="*/ 15 h 30"/>
                <a:gd name="T12" fmla="*/ 15 w 4213"/>
                <a:gd name="T13" fmla="*/ 0 h 30"/>
                <a:gd name="T14" fmla="*/ 0 w 4213"/>
                <a:gd name="T15" fmla="*/ 0 h 30"/>
                <a:gd name="T16" fmla="*/ 0 w 4213"/>
                <a:gd name="T1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3" h="30">
                  <a:moveTo>
                    <a:pt x="0" y="15"/>
                  </a:moveTo>
                  <a:lnTo>
                    <a:pt x="15" y="30"/>
                  </a:lnTo>
                  <a:lnTo>
                    <a:pt x="4213" y="30"/>
                  </a:lnTo>
                  <a:lnTo>
                    <a:pt x="4213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4" name="Freeform 38"/>
            <p:cNvSpPr>
              <a:spLocks/>
            </p:cNvSpPr>
            <p:nvPr/>
          </p:nvSpPr>
          <p:spPr bwMode="auto">
            <a:xfrm>
              <a:off x="4372" y="1210"/>
              <a:ext cx="7" cy="247"/>
            </a:xfrm>
            <a:custGeom>
              <a:avLst/>
              <a:gdLst>
                <a:gd name="T0" fmla="*/ 15 w 30"/>
                <a:gd name="T1" fmla="*/ 990 h 990"/>
                <a:gd name="T2" fmla="*/ 30 w 30"/>
                <a:gd name="T3" fmla="*/ 974 h 990"/>
                <a:gd name="T4" fmla="*/ 30 w 30"/>
                <a:gd name="T5" fmla="*/ 0 h 990"/>
                <a:gd name="T6" fmla="*/ 0 w 30"/>
                <a:gd name="T7" fmla="*/ 0 h 990"/>
                <a:gd name="T8" fmla="*/ 0 w 30"/>
                <a:gd name="T9" fmla="*/ 974 h 990"/>
                <a:gd name="T10" fmla="*/ 15 w 30"/>
                <a:gd name="T11" fmla="*/ 990 h 990"/>
                <a:gd name="T12" fmla="*/ 0 w 30"/>
                <a:gd name="T13" fmla="*/ 974 h 990"/>
                <a:gd name="T14" fmla="*/ 0 w 30"/>
                <a:gd name="T15" fmla="*/ 990 h 990"/>
                <a:gd name="T16" fmla="*/ 15 w 30"/>
                <a:gd name="T17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990">
                  <a:moveTo>
                    <a:pt x="15" y="990"/>
                  </a:moveTo>
                  <a:lnTo>
                    <a:pt x="30" y="97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974"/>
                  </a:lnTo>
                  <a:lnTo>
                    <a:pt x="15" y="990"/>
                  </a:lnTo>
                  <a:lnTo>
                    <a:pt x="0" y="974"/>
                  </a:lnTo>
                  <a:lnTo>
                    <a:pt x="0" y="990"/>
                  </a:lnTo>
                  <a:lnTo>
                    <a:pt x="15" y="99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5" name="Rectangle 39"/>
            <p:cNvSpPr>
              <a:spLocks noChangeArrowheads="1"/>
            </p:cNvSpPr>
            <p:nvPr/>
          </p:nvSpPr>
          <p:spPr bwMode="auto">
            <a:xfrm>
              <a:off x="4375" y="1190"/>
              <a:ext cx="1050" cy="73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6" name="Freeform 40"/>
            <p:cNvSpPr>
              <a:spLocks/>
            </p:cNvSpPr>
            <p:nvPr/>
          </p:nvSpPr>
          <p:spPr bwMode="auto">
            <a:xfrm>
              <a:off x="4375" y="1259"/>
              <a:ext cx="1054" cy="7"/>
            </a:xfrm>
            <a:custGeom>
              <a:avLst/>
              <a:gdLst>
                <a:gd name="T0" fmla="*/ 4212 w 4212"/>
                <a:gd name="T1" fmla="*/ 15 h 30"/>
                <a:gd name="T2" fmla="*/ 4198 w 4212"/>
                <a:gd name="T3" fmla="*/ 0 h 30"/>
                <a:gd name="T4" fmla="*/ 0 w 4212"/>
                <a:gd name="T5" fmla="*/ 0 h 30"/>
                <a:gd name="T6" fmla="*/ 0 w 4212"/>
                <a:gd name="T7" fmla="*/ 30 h 30"/>
                <a:gd name="T8" fmla="*/ 4198 w 4212"/>
                <a:gd name="T9" fmla="*/ 30 h 30"/>
                <a:gd name="T10" fmla="*/ 4212 w 4212"/>
                <a:gd name="T11" fmla="*/ 15 h 30"/>
                <a:gd name="T12" fmla="*/ 4198 w 4212"/>
                <a:gd name="T13" fmla="*/ 30 h 30"/>
                <a:gd name="T14" fmla="*/ 4212 w 4212"/>
                <a:gd name="T15" fmla="*/ 30 h 30"/>
                <a:gd name="T16" fmla="*/ 4212 w 4212"/>
                <a:gd name="T1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2" h="30">
                  <a:moveTo>
                    <a:pt x="4212" y="15"/>
                  </a:moveTo>
                  <a:lnTo>
                    <a:pt x="4198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4198" y="30"/>
                  </a:lnTo>
                  <a:lnTo>
                    <a:pt x="4212" y="15"/>
                  </a:lnTo>
                  <a:lnTo>
                    <a:pt x="4198" y="30"/>
                  </a:lnTo>
                  <a:lnTo>
                    <a:pt x="4212" y="30"/>
                  </a:lnTo>
                  <a:lnTo>
                    <a:pt x="4212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7" name="Freeform 41"/>
            <p:cNvSpPr>
              <a:spLocks/>
            </p:cNvSpPr>
            <p:nvPr/>
          </p:nvSpPr>
          <p:spPr bwMode="auto">
            <a:xfrm>
              <a:off x="5421" y="1186"/>
              <a:ext cx="8" cy="77"/>
            </a:xfrm>
            <a:custGeom>
              <a:avLst/>
              <a:gdLst>
                <a:gd name="T0" fmla="*/ 15 w 29"/>
                <a:gd name="T1" fmla="*/ 0 h 307"/>
                <a:gd name="T2" fmla="*/ 0 w 29"/>
                <a:gd name="T3" fmla="*/ 15 h 307"/>
                <a:gd name="T4" fmla="*/ 0 w 29"/>
                <a:gd name="T5" fmla="*/ 307 h 307"/>
                <a:gd name="T6" fmla="*/ 29 w 29"/>
                <a:gd name="T7" fmla="*/ 307 h 307"/>
                <a:gd name="T8" fmla="*/ 29 w 29"/>
                <a:gd name="T9" fmla="*/ 15 h 307"/>
                <a:gd name="T10" fmla="*/ 15 w 29"/>
                <a:gd name="T11" fmla="*/ 0 h 307"/>
                <a:gd name="T12" fmla="*/ 29 w 29"/>
                <a:gd name="T13" fmla="*/ 15 h 307"/>
                <a:gd name="T14" fmla="*/ 29 w 29"/>
                <a:gd name="T15" fmla="*/ 0 h 307"/>
                <a:gd name="T16" fmla="*/ 15 w 29"/>
                <a:gd name="T1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07">
                  <a:moveTo>
                    <a:pt x="15" y="0"/>
                  </a:moveTo>
                  <a:lnTo>
                    <a:pt x="0" y="15"/>
                  </a:lnTo>
                  <a:lnTo>
                    <a:pt x="0" y="307"/>
                  </a:lnTo>
                  <a:lnTo>
                    <a:pt x="29" y="307"/>
                  </a:lnTo>
                  <a:lnTo>
                    <a:pt x="29" y="15"/>
                  </a:lnTo>
                  <a:lnTo>
                    <a:pt x="15" y="0"/>
                  </a:lnTo>
                  <a:lnTo>
                    <a:pt x="29" y="15"/>
                  </a:lnTo>
                  <a:lnTo>
                    <a:pt x="2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8" name="Freeform 42"/>
            <p:cNvSpPr>
              <a:spLocks/>
            </p:cNvSpPr>
            <p:nvPr/>
          </p:nvSpPr>
          <p:spPr bwMode="auto">
            <a:xfrm>
              <a:off x="4372" y="1186"/>
              <a:ext cx="1053" cy="7"/>
            </a:xfrm>
            <a:custGeom>
              <a:avLst/>
              <a:gdLst>
                <a:gd name="T0" fmla="*/ 0 w 4213"/>
                <a:gd name="T1" fmla="*/ 15 h 30"/>
                <a:gd name="T2" fmla="*/ 15 w 4213"/>
                <a:gd name="T3" fmla="*/ 30 h 30"/>
                <a:gd name="T4" fmla="*/ 4213 w 4213"/>
                <a:gd name="T5" fmla="*/ 30 h 30"/>
                <a:gd name="T6" fmla="*/ 4213 w 4213"/>
                <a:gd name="T7" fmla="*/ 0 h 30"/>
                <a:gd name="T8" fmla="*/ 15 w 4213"/>
                <a:gd name="T9" fmla="*/ 0 h 30"/>
                <a:gd name="T10" fmla="*/ 0 w 4213"/>
                <a:gd name="T11" fmla="*/ 15 h 30"/>
                <a:gd name="T12" fmla="*/ 15 w 4213"/>
                <a:gd name="T13" fmla="*/ 0 h 30"/>
                <a:gd name="T14" fmla="*/ 0 w 4213"/>
                <a:gd name="T15" fmla="*/ 0 h 30"/>
                <a:gd name="T16" fmla="*/ 0 w 4213"/>
                <a:gd name="T1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13" h="30">
                  <a:moveTo>
                    <a:pt x="0" y="15"/>
                  </a:moveTo>
                  <a:lnTo>
                    <a:pt x="15" y="30"/>
                  </a:lnTo>
                  <a:lnTo>
                    <a:pt x="4213" y="30"/>
                  </a:lnTo>
                  <a:lnTo>
                    <a:pt x="4213" y="0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39" name="Freeform 43"/>
            <p:cNvSpPr>
              <a:spLocks/>
            </p:cNvSpPr>
            <p:nvPr/>
          </p:nvSpPr>
          <p:spPr bwMode="auto">
            <a:xfrm>
              <a:off x="4372" y="1190"/>
              <a:ext cx="7" cy="76"/>
            </a:xfrm>
            <a:custGeom>
              <a:avLst/>
              <a:gdLst>
                <a:gd name="T0" fmla="*/ 15 w 30"/>
                <a:gd name="T1" fmla="*/ 307 h 307"/>
                <a:gd name="T2" fmla="*/ 30 w 30"/>
                <a:gd name="T3" fmla="*/ 292 h 307"/>
                <a:gd name="T4" fmla="*/ 30 w 30"/>
                <a:gd name="T5" fmla="*/ 0 h 307"/>
                <a:gd name="T6" fmla="*/ 0 w 30"/>
                <a:gd name="T7" fmla="*/ 0 h 307"/>
                <a:gd name="T8" fmla="*/ 0 w 30"/>
                <a:gd name="T9" fmla="*/ 292 h 307"/>
                <a:gd name="T10" fmla="*/ 15 w 30"/>
                <a:gd name="T11" fmla="*/ 307 h 307"/>
                <a:gd name="T12" fmla="*/ 0 w 30"/>
                <a:gd name="T13" fmla="*/ 292 h 307"/>
                <a:gd name="T14" fmla="*/ 0 w 30"/>
                <a:gd name="T15" fmla="*/ 307 h 307"/>
                <a:gd name="T16" fmla="*/ 15 w 30"/>
                <a:gd name="T1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7">
                  <a:moveTo>
                    <a:pt x="15" y="307"/>
                  </a:moveTo>
                  <a:lnTo>
                    <a:pt x="30" y="292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292"/>
                  </a:lnTo>
                  <a:lnTo>
                    <a:pt x="15" y="307"/>
                  </a:lnTo>
                  <a:lnTo>
                    <a:pt x="0" y="292"/>
                  </a:lnTo>
                  <a:lnTo>
                    <a:pt x="0" y="307"/>
                  </a:lnTo>
                  <a:lnTo>
                    <a:pt x="15" y="307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0" name="Freeform 44"/>
            <p:cNvSpPr>
              <a:spLocks/>
            </p:cNvSpPr>
            <p:nvPr/>
          </p:nvSpPr>
          <p:spPr bwMode="auto">
            <a:xfrm>
              <a:off x="4427" y="1024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1" name="Freeform 45"/>
            <p:cNvSpPr>
              <a:spLocks/>
            </p:cNvSpPr>
            <p:nvPr/>
          </p:nvSpPr>
          <p:spPr bwMode="auto">
            <a:xfrm>
              <a:off x="4427" y="1024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2" name="Freeform 46"/>
            <p:cNvSpPr>
              <a:spLocks/>
            </p:cNvSpPr>
            <p:nvPr/>
          </p:nvSpPr>
          <p:spPr bwMode="auto">
            <a:xfrm>
              <a:off x="4475" y="906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7 h 129"/>
                <a:gd name="T4" fmla="*/ 89 w 128"/>
                <a:gd name="T5" fmla="*/ 123 h 129"/>
                <a:gd name="T6" fmla="*/ 99 w 128"/>
                <a:gd name="T7" fmla="*/ 118 h 129"/>
                <a:gd name="T8" fmla="*/ 110 w 128"/>
                <a:gd name="T9" fmla="*/ 110 h 129"/>
                <a:gd name="T10" fmla="*/ 116 w 128"/>
                <a:gd name="T11" fmla="*/ 101 h 129"/>
                <a:gd name="T12" fmla="*/ 123 w 128"/>
                <a:gd name="T13" fmla="*/ 90 h 129"/>
                <a:gd name="T14" fmla="*/ 127 w 128"/>
                <a:gd name="T15" fmla="*/ 78 h 129"/>
                <a:gd name="T16" fmla="*/ 128 w 128"/>
                <a:gd name="T17" fmla="*/ 65 h 129"/>
                <a:gd name="T18" fmla="*/ 127 w 128"/>
                <a:gd name="T19" fmla="*/ 52 h 129"/>
                <a:gd name="T20" fmla="*/ 123 w 128"/>
                <a:gd name="T21" fmla="*/ 40 h 129"/>
                <a:gd name="T22" fmla="*/ 116 w 128"/>
                <a:gd name="T23" fmla="*/ 29 h 129"/>
                <a:gd name="T24" fmla="*/ 110 w 128"/>
                <a:gd name="T25" fmla="*/ 20 h 129"/>
                <a:gd name="T26" fmla="*/ 99 w 128"/>
                <a:gd name="T27" fmla="*/ 12 h 129"/>
                <a:gd name="T28" fmla="*/ 89 w 128"/>
                <a:gd name="T29" fmla="*/ 5 h 129"/>
                <a:gd name="T30" fmla="*/ 77 w 128"/>
                <a:gd name="T31" fmla="*/ 1 h 129"/>
                <a:gd name="T32" fmla="*/ 63 w 128"/>
                <a:gd name="T33" fmla="*/ 0 h 129"/>
                <a:gd name="T34" fmla="*/ 51 w 128"/>
                <a:gd name="T35" fmla="*/ 1 h 129"/>
                <a:gd name="T36" fmla="*/ 38 w 128"/>
                <a:gd name="T37" fmla="*/ 5 h 129"/>
                <a:gd name="T38" fmla="*/ 28 w 128"/>
                <a:gd name="T39" fmla="*/ 12 h 129"/>
                <a:gd name="T40" fmla="*/ 18 w 128"/>
                <a:gd name="T41" fmla="*/ 20 h 129"/>
                <a:gd name="T42" fmla="*/ 10 w 128"/>
                <a:gd name="T43" fmla="*/ 29 h 129"/>
                <a:gd name="T44" fmla="*/ 5 w 128"/>
                <a:gd name="T45" fmla="*/ 40 h 129"/>
                <a:gd name="T46" fmla="*/ 1 w 128"/>
                <a:gd name="T47" fmla="*/ 52 h 129"/>
                <a:gd name="T48" fmla="*/ 0 w 128"/>
                <a:gd name="T49" fmla="*/ 65 h 129"/>
                <a:gd name="T50" fmla="*/ 1 w 128"/>
                <a:gd name="T51" fmla="*/ 78 h 129"/>
                <a:gd name="T52" fmla="*/ 5 w 128"/>
                <a:gd name="T53" fmla="*/ 90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8 w 128"/>
                <a:gd name="T61" fmla="*/ 123 h 129"/>
                <a:gd name="T62" fmla="*/ 51 w 128"/>
                <a:gd name="T63" fmla="*/ 127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99" y="118"/>
                  </a:lnTo>
                  <a:lnTo>
                    <a:pt x="110" y="110"/>
                  </a:lnTo>
                  <a:lnTo>
                    <a:pt x="116" y="101"/>
                  </a:lnTo>
                  <a:lnTo>
                    <a:pt x="123" y="90"/>
                  </a:lnTo>
                  <a:lnTo>
                    <a:pt x="127" y="78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6" y="29"/>
                  </a:lnTo>
                  <a:lnTo>
                    <a:pt x="110" y="20"/>
                  </a:lnTo>
                  <a:lnTo>
                    <a:pt x="99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1" y="1"/>
                  </a:lnTo>
                  <a:lnTo>
                    <a:pt x="38" y="5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0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1" y="127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3" name="Freeform 47"/>
            <p:cNvSpPr>
              <a:spLocks/>
            </p:cNvSpPr>
            <p:nvPr/>
          </p:nvSpPr>
          <p:spPr bwMode="auto">
            <a:xfrm>
              <a:off x="4475" y="906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7 h 129"/>
                <a:gd name="T4" fmla="*/ 89 w 128"/>
                <a:gd name="T5" fmla="*/ 123 h 129"/>
                <a:gd name="T6" fmla="*/ 99 w 128"/>
                <a:gd name="T7" fmla="*/ 118 h 129"/>
                <a:gd name="T8" fmla="*/ 110 w 128"/>
                <a:gd name="T9" fmla="*/ 110 h 129"/>
                <a:gd name="T10" fmla="*/ 116 w 128"/>
                <a:gd name="T11" fmla="*/ 101 h 129"/>
                <a:gd name="T12" fmla="*/ 123 w 128"/>
                <a:gd name="T13" fmla="*/ 90 h 129"/>
                <a:gd name="T14" fmla="*/ 127 w 128"/>
                <a:gd name="T15" fmla="*/ 78 h 129"/>
                <a:gd name="T16" fmla="*/ 128 w 128"/>
                <a:gd name="T17" fmla="*/ 65 h 129"/>
                <a:gd name="T18" fmla="*/ 127 w 128"/>
                <a:gd name="T19" fmla="*/ 52 h 129"/>
                <a:gd name="T20" fmla="*/ 123 w 128"/>
                <a:gd name="T21" fmla="*/ 40 h 129"/>
                <a:gd name="T22" fmla="*/ 116 w 128"/>
                <a:gd name="T23" fmla="*/ 29 h 129"/>
                <a:gd name="T24" fmla="*/ 110 w 128"/>
                <a:gd name="T25" fmla="*/ 20 h 129"/>
                <a:gd name="T26" fmla="*/ 99 w 128"/>
                <a:gd name="T27" fmla="*/ 12 h 129"/>
                <a:gd name="T28" fmla="*/ 89 w 128"/>
                <a:gd name="T29" fmla="*/ 5 h 129"/>
                <a:gd name="T30" fmla="*/ 77 w 128"/>
                <a:gd name="T31" fmla="*/ 1 h 129"/>
                <a:gd name="T32" fmla="*/ 63 w 128"/>
                <a:gd name="T33" fmla="*/ 0 h 129"/>
                <a:gd name="T34" fmla="*/ 51 w 128"/>
                <a:gd name="T35" fmla="*/ 1 h 129"/>
                <a:gd name="T36" fmla="*/ 38 w 128"/>
                <a:gd name="T37" fmla="*/ 5 h 129"/>
                <a:gd name="T38" fmla="*/ 28 w 128"/>
                <a:gd name="T39" fmla="*/ 12 h 129"/>
                <a:gd name="T40" fmla="*/ 18 w 128"/>
                <a:gd name="T41" fmla="*/ 20 h 129"/>
                <a:gd name="T42" fmla="*/ 10 w 128"/>
                <a:gd name="T43" fmla="*/ 29 h 129"/>
                <a:gd name="T44" fmla="*/ 5 w 128"/>
                <a:gd name="T45" fmla="*/ 40 h 129"/>
                <a:gd name="T46" fmla="*/ 1 w 128"/>
                <a:gd name="T47" fmla="*/ 52 h 129"/>
                <a:gd name="T48" fmla="*/ 0 w 128"/>
                <a:gd name="T49" fmla="*/ 65 h 129"/>
                <a:gd name="T50" fmla="*/ 1 w 128"/>
                <a:gd name="T51" fmla="*/ 78 h 129"/>
                <a:gd name="T52" fmla="*/ 5 w 128"/>
                <a:gd name="T53" fmla="*/ 90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8 w 128"/>
                <a:gd name="T61" fmla="*/ 123 h 129"/>
                <a:gd name="T62" fmla="*/ 51 w 128"/>
                <a:gd name="T63" fmla="*/ 127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99" y="118"/>
                  </a:lnTo>
                  <a:lnTo>
                    <a:pt x="110" y="110"/>
                  </a:lnTo>
                  <a:lnTo>
                    <a:pt x="116" y="101"/>
                  </a:lnTo>
                  <a:lnTo>
                    <a:pt x="123" y="90"/>
                  </a:lnTo>
                  <a:lnTo>
                    <a:pt x="127" y="78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6" y="29"/>
                  </a:lnTo>
                  <a:lnTo>
                    <a:pt x="110" y="20"/>
                  </a:lnTo>
                  <a:lnTo>
                    <a:pt x="99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1" y="1"/>
                  </a:lnTo>
                  <a:lnTo>
                    <a:pt x="38" y="5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0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1" y="127"/>
                  </a:lnTo>
                  <a:lnTo>
                    <a:pt x="63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4" name="Freeform 48"/>
            <p:cNvSpPr>
              <a:spLocks/>
            </p:cNvSpPr>
            <p:nvPr/>
          </p:nvSpPr>
          <p:spPr bwMode="auto">
            <a:xfrm>
              <a:off x="4705" y="916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5" name="Freeform 49"/>
            <p:cNvSpPr>
              <a:spLocks/>
            </p:cNvSpPr>
            <p:nvPr/>
          </p:nvSpPr>
          <p:spPr bwMode="auto">
            <a:xfrm>
              <a:off x="4705" y="916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6" name="Freeform 50"/>
            <p:cNvSpPr>
              <a:spLocks/>
            </p:cNvSpPr>
            <p:nvPr/>
          </p:nvSpPr>
          <p:spPr bwMode="auto">
            <a:xfrm>
              <a:off x="4997" y="1001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9 h 129"/>
                <a:gd name="T8" fmla="*/ 110 w 129"/>
                <a:gd name="T9" fmla="*/ 111 h 129"/>
                <a:gd name="T10" fmla="*/ 117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30 h 129"/>
                <a:gd name="T24" fmla="*/ 110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30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1 h 129"/>
                <a:gd name="T56" fmla="*/ 19 w 129"/>
                <a:gd name="T57" fmla="*/ 111 h 129"/>
                <a:gd name="T58" fmla="*/ 28 w 129"/>
                <a:gd name="T59" fmla="*/ 119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9"/>
                  </a:lnTo>
                  <a:lnTo>
                    <a:pt x="110" y="111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30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1"/>
                  </a:lnTo>
                  <a:lnTo>
                    <a:pt x="19" y="111"/>
                  </a:lnTo>
                  <a:lnTo>
                    <a:pt x="28" y="119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7" name="Freeform 51"/>
            <p:cNvSpPr>
              <a:spLocks/>
            </p:cNvSpPr>
            <p:nvPr/>
          </p:nvSpPr>
          <p:spPr bwMode="auto">
            <a:xfrm>
              <a:off x="4997" y="1001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9 h 129"/>
                <a:gd name="T8" fmla="*/ 110 w 129"/>
                <a:gd name="T9" fmla="*/ 111 h 129"/>
                <a:gd name="T10" fmla="*/ 117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30 h 129"/>
                <a:gd name="T24" fmla="*/ 110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30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1 h 129"/>
                <a:gd name="T56" fmla="*/ 19 w 129"/>
                <a:gd name="T57" fmla="*/ 111 h 129"/>
                <a:gd name="T58" fmla="*/ 28 w 129"/>
                <a:gd name="T59" fmla="*/ 119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9"/>
                  </a:lnTo>
                  <a:lnTo>
                    <a:pt x="110" y="111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30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1"/>
                  </a:lnTo>
                  <a:lnTo>
                    <a:pt x="19" y="111"/>
                  </a:lnTo>
                  <a:lnTo>
                    <a:pt x="28" y="119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8" name="Freeform 52"/>
            <p:cNvSpPr>
              <a:spLocks/>
            </p:cNvSpPr>
            <p:nvPr/>
          </p:nvSpPr>
          <p:spPr bwMode="auto">
            <a:xfrm>
              <a:off x="5115" y="922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8 h 129"/>
                <a:gd name="T8" fmla="*/ 108 w 128"/>
                <a:gd name="T9" fmla="*/ 110 h 129"/>
                <a:gd name="T10" fmla="*/ 116 w 128"/>
                <a:gd name="T11" fmla="*/ 101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2 h 129"/>
                <a:gd name="T20" fmla="*/ 123 w 128"/>
                <a:gd name="T21" fmla="*/ 40 h 129"/>
                <a:gd name="T22" fmla="*/ 116 w 128"/>
                <a:gd name="T23" fmla="*/ 28 h 129"/>
                <a:gd name="T24" fmla="*/ 108 w 128"/>
                <a:gd name="T25" fmla="*/ 19 h 129"/>
                <a:gd name="T26" fmla="*/ 99 w 128"/>
                <a:gd name="T27" fmla="*/ 11 h 129"/>
                <a:gd name="T28" fmla="*/ 89 w 128"/>
                <a:gd name="T29" fmla="*/ 5 h 129"/>
                <a:gd name="T30" fmla="*/ 77 w 128"/>
                <a:gd name="T31" fmla="*/ 2 h 129"/>
                <a:gd name="T32" fmla="*/ 63 w 128"/>
                <a:gd name="T33" fmla="*/ 0 h 129"/>
                <a:gd name="T34" fmla="*/ 50 w 128"/>
                <a:gd name="T35" fmla="*/ 2 h 129"/>
                <a:gd name="T36" fmla="*/ 38 w 128"/>
                <a:gd name="T37" fmla="*/ 5 h 129"/>
                <a:gd name="T38" fmla="*/ 28 w 128"/>
                <a:gd name="T39" fmla="*/ 11 h 129"/>
                <a:gd name="T40" fmla="*/ 18 w 128"/>
                <a:gd name="T41" fmla="*/ 19 h 129"/>
                <a:gd name="T42" fmla="*/ 10 w 128"/>
                <a:gd name="T43" fmla="*/ 28 h 129"/>
                <a:gd name="T44" fmla="*/ 4 w 128"/>
                <a:gd name="T45" fmla="*/ 40 h 129"/>
                <a:gd name="T46" fmla="*/ 1 w 128"/>
                <a:gd name="T47" fmla="*/ 52 h 129"/>
                <a:gd name="T48" fmla="*/ 0 w 128"/>
                <a:gd name="T49" fmla="*/ 64 h 129"/>
                <a:gd name="T50" fmla="*/ 1 w 128"/>
                <a:gd name="T51" fmla="*/ 77 h 129"/>
                <a:gd name="T52" fmla="*/ 4 w 128"/>
                <a:gd name="T53" fmla="*/ 89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8 w 128"/>
                <a:gd name="T61" fmla="*/ 124 h 129"/>
                <a:gd name="T62" fmla="*/ 50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8"/>
                  </a:lnTo>
                  <a:lnTo>
                    <a:pt x="108" y="110"/>
                  </a:lnTo>
                  <a:lnTo>
                    <a:pt x="116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6" y="28"/>
                  </a:lnTo>
                  <a:lnTo>
                    <a:pt x="108" y="19"/>
                  </a:lnTo>
                  <a:lnTo>
                    <a:pt x="99" y="11"/>
                  </a:lnTo>
                  <a:lnTo>
                    <a:pt x="89" y="5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0" y="2"/>
                  </a:lnTo>
                  <a:lnTo>
                    <a:pt x="38" y="5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4"/>
                  </a:lnTo>
                  <a:lnTo>
                    <a:pt x="50" y="128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49" name="Freeform 53"/>
            <p:cNvSpPr>
              <a:spLocks/>
            </p:cNvSpPr>
            <p:nvPr/>
          </p:nvSpPr>
          <p:spPr bwMode="auto">
            <a:xfrm>
              <a:off x="5115" y="922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8 h 129"/>
                <a:gd name="T8" fmla="*/ 108 w 128"/>
                <a:gd name="T9" fmla="*/ 110 h 129"/>
                <a:gd name="T10" fmla="*/ 116 w 128"/>
                <a:gd name="T11" fmla="*/ 101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2 h 129"/>
                <a:gd name="T20" fmla="*/ 123 w 128"/>
                <a:gd name="T21" fmla="*/ 40 h 129"/>
                <a:gd name="T22" fmla="*/ 116 w 128"/>
                <a:gd name="T23" fmla="*/ 28 h 129"/>
                <a:gd name="T24" fmla="*/ 108 w 128"/>
                <a:gd name="T25" fmla="*/ 19 h 129"/>
                <a:gd name="T26" fmla="*/ 99 w 128"/>
                <a:gd name="T27" fmla="*/ 11 h 129"/>
                <a:gd name="T28" fmla="*/ 89 w 128"/>
                <a:gd name="T29" fmla="*/ 5 h 129"/>
                <a:gd name="T30" fmla="*/ 77 w 128"/>
                <a:gd name="T31" fmla="*/ 2 h 129"/>
                <a:gd name="T32" fmla="*/ 63 w 128"/>
                <a:gd name="T33" fmla="*/ 0 h 129"/>
                <a:gd name="T34" fmla="*/ 50 w 128"/>
                <a:gd name="T35" fmla="*/ 2 h 129"/>
                <a:gd name="T36" fmla="*/ 38 w 128"/>
                <a:gd name="T37" fmla="*/ 5 h 129"/>
                <a:gd name="T38" fmla="*/ 28 w 128"/>
                <a:gd name="T39" fmla="*/ 11 h 129"/>
                <a:gd name="T40" fmla="*/ 18 w 128"/>
                <a:gd name="T41" fmla="*/ 19 h 129"/>
                <a:gd name="T42" fmla="*/ 10 w 128"/>
                <a:gd name="T43" fmla="*/ 28 h 129"/>
                <a:gd name="T44" fmla="*/ 4 w 128"/>
                <a:gd name="T45" fmla="*/ 40 h 129"/>
                <a:gd name="T46" fmla="*/ 1 w 128"/>
                <a:gd name="T47" fmla="*/ 52 h 129"/>
                <a:gd name="T48" fmla="*/ 0 w 128"/>
                <a:gd name="T49" fmla="*/ 64 h 129"/>
                <a:gd name="T50" fmla="*/ 1 w 128"/>
                <a:gd name="T51" fmla="*/ 77 h 129"/>
                <a:gd name="T52" fmla="*/ 4 w 128"/>
                <a:gd name="T53" fmla="*/ 89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8 w 128"/>
                <a:gd name="T61" fmla="*/ 124 h 129"/>
                <a:gd name="T62" fmla="*/ 50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8"/>
                  </a:lnTo>
                  <a:lnTo>
                    <a:pt x="108" y="110"/>
                  </a:lnTo>
                  <a:lnTo>
                    <a:pt x="116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6" y="28"/>
                  </a:lnTo>
                  <a:lnTo>
                    <a:pt x="108" y="19"/>
                  </a:lnTo>
                  <a:lnTo>
                    <a:pt x="99" y="11"/>
                  </a:lnTo>
                  <a:lnTo>
                    <a:pt x="89" y="5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0" y="2"/>
                  </a:lnTo>
                  <a:lnTo>
                    <a:pt x="38" y="5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4"/>
                  </a:lnTo>
                  <a:lnTo>
                    <a:pt x="50" y="128"/>
                  </a:lnTo>
                  <a:lnTo>
                    <a:pt x="63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0" name="Freeform 54"/>
            <p:cNvSpPr>
              <a:spLocks/>
            </p:cNvSpPr>
            <p:nvPr/>
          </p:nvSpPr>
          <p:spPr bwMode="auto">
            <a:xfrm>
              <a:off x="5241" y="1002"/>
              <a:ext cx="32" cy="32"/>
            </a:xfrm>
            <a:custGeom>
              <a:avLst/>
              <a:gdLst>
                <a:gd name="T0" fmla="*/ 64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0 w 129"/>
                <a:gd name="T7" fmla="*/ 118 h 128"/>
                <a:gd name="T8" fmla="*/ 109 w 129"/>
                <a:gd name="T9" fmla="*/ 110 h 128"/>
                <a:gd name="T10" fmla="*/ 117 w 129"/>
                <a:gd name="T11" fmla="*/ 101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5 h 128"/>
                <a:gd name="T18" fmla="*/ 128 w 129"/>
                <a:gd name="T19" fmla="*/ 51 h 128"/>
                <a:gd name="T20" fmla="*/ 124 w 129"/>
                <a:gd name="T21" fmla="*/ 40 h 128"/>
                <a:gd name="T22" fmla="*/ 117 w 129"/>
                <a:gd name="T23" fmla="*/ 29 h 128"/>
                <a:gd name="T24" fmla="*/ 109 w 129"/>
                <a:gd name="T25" fmla="*/ 18 h 128"/>
                <a:gd name="T26" fmla="*/ 100 w 129"/>
                <a:gd name="T27" fmla="*/ 12 h 128"/>
                <a:gd name="T28" fmla="*/ 89 w 129"/>
                <a:gd name="T29" fmla="*/ 5 h 128"/>
                <a:gd name="T30" fmla="*/ 77 w 129"/>
                <a:gd name="T31" fmla="*/ 1 h 128"/>
                <a:gd name="T32" fmla="*/ 64 w 129"/>
                <a:gd name="T33" fmla="*/ 0 h 128"/>
                <a:gd name="T34" fmla="*/ 51 w 129"/>
                <a:gd name="T35" fmla="*/ 1 h 128"/>
                <a:gd name="T36" fmla="*/ 39 w 129"/>
                <a:gd name="T37" fmla="*/ 5 h 128"/>
                <a:gd name="T38" fmla="*/ 28 w 129"/>
                <a:gd name="T39" fmla="*/ 12 h 128"/>
                <a:gd name="T40" fmla="*/ 19 w 129"/>
                <a:gd name="T41" fmla="*/ 18 h 128"/>
                <a:gd name="T42" fmla="*/ 11 w 129"/>
                <a:gd name="T43" fmla="*/ 29 h 128"/>
                <a:gd name="T44" fmla="*/ 4 w 129"/>
                <a:gd name="T45" fmla="*/ 40 h 128"/>
                <a:gd name="T46" fmla="*/ 2 w 129"/>
                <a:gd name="T47" fmla="*/ 51 h 128"/>
                <a:gd name="T48" fmla="*/ 0 w 129"/>
                <a:gd name="T49" fmla="*/ 65 h 128"/>
                <a:gd name="T50" fmla="*/ 2 w 129"/>
                <a:gd name="T51" fmla="*/ 77 h 128"/>
                <a:gd name="T52" fmla="*/ 4 w 129"/>
                <a:gd name="T53" fmla="*/ 89 h 128"/>
                <a:gd name="T54" fmla="*/ 11 w 129"/>
                <a:gd name="T55" fmla="*/ 101 h 128"/>
                <a:gd name="T56" fmla="*/ 19 w 129"/>
                <a:gd name="T57" fmla="*/ 110 h 128"/>
                <a:gd name="T58" fmla="*/ 28 w 129"/>
                <a:gd name="T59" fmla="*/ 118 h 128"/>
                <a:gd name="T60" fmla="*/ 39 w 129"/>
                <a:gd name="T61" fmla="*/ 123 h 128"/>
                <a:gd name="T62" fmla="*/ 51 w 129"/>
                <a:gd name="T63" fmla="*/ 127 h 128"/>
                <a:gd name="T64" fmla="*/ 64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1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18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2"/>
                  </a:lnTo>
                  <a:lnTo>
                    <a:pt x="19" y="18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1" name="Freeform 55"/>
            <p:cNvSpPr>
              <a:spLocks/>
            </p:cNvSpPr>
            <p:nvPr/>
          </p:nvSpPr>
          <p:spPr bwMode="auto">
            <a:xfrm>
              <a:off x="5241" y="1002"/>
              <a:ext cx="32" cy="32"/>
            </a:xfrm>
            <a:custGeom>
              <a:avLst/>
              <a:gdLst>
                <a:gd name="T0" fmla="*/ 64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0 w 129"/>
                <a:gd name="T7" fmla="*/ 118 h 128"/>
                <a:gd name="T8" fmla="*/ 109 w 129"/>
                <a:gd name="T9" fmla="*/ 110 h 128"/>
                <a:gd name="T10" fmla="*/ 117 w 129"/>
                <a:gd name="T11" fmla="*/ 101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5 h 128"/>
                <a:gd name="T18" fmla="*/ 128 w 129"/>
                <a:gd name="T19" fmla="*/ 51 h 128"/>
                <a:gd name="T20" fmla="*/ 124 w 129"/>
                <a:gd name="T21" fmla="*/ 40 h 128"/>
                <a:gd name="T22" fmla="*/ 117 w 129"/>
                <a:gd name="T23" fmla="*/ 29 h 128"/>
                <a:gd name="T24" fmla="*/ 109 w 129"/>
                <a:gd name="T25" fmla="*/ 18 h 128"/>
                <a:gd name="T26" fmla="*/ 100 w 129"/>
                <a:gd name="T27" fmla="*/ 12 h 128"/>
                <a:gd name="T28" fmla="*/ 89 w 129"/>
                <a:gd name="T29" fmla="*/ 5 h 128"/>
                <a:gd name="T30" fmla="*/ 77 w 129"/>
                <a:gd name="T31" fmla="*/ 1 h 128"/>
                <a:gd name="T32" fmla="*/ 64 w 129"/>
                <a:gd name="T33" fmla="*/ 0 h 128"/>
                <a:gd name="T34" fmla="*/ 51 w 129"/>
                <a:gd name="T35" fmla="*/ 1 h 128"/>
                <a:gd name="T36" fmla="*/ 39 w 129"/>
                <a:gd name="T37" fmla="*/ 5 h 128"/>
                <a:gd name="T38" fmla="*/ 28 w 129"/>
                <a:gd name="T39" fmla="*/ 12 h 128"/>
                <a:gd name="T40" fmla="*/ 19 w 129"/>
                <a:gd name="T41" fmla="*/ 18 h 128"/>
                <a:gd name="T42" fmla="*/ 11 w 129"/>
                <a:gd name="T43" fmla="*/ 29 h 128"/>
                <a:gd name="T44" fmla="*/ 4 w 129"/>
                <a:gd name="T45" fmla="*/ 40 h 128"/>
                <a:gd name="T46" fmla="*/ 2 w 129"/>
                <a:gd name="T47" fmla="*/ 51 h 128"/>
                <a:gd name="T48" fmla="*/ 0 w 129"/>
                <a:gd name="T49" fmla="*/ 65 h 128"/>
                <a:gd name="T50" fmla="*/ 2 w 129"/>
                <a:gd name="T51" fmla="*/ 77 h 128"/>
                <a:gd name="T52" fmla="*/ 4 w 129"/>
                <a:gd name="T53" fmla="*/ 89 h 128"/>
                <a:gd name="T54" fmla="*/ 11 w 129"/>
                <a:gd name="T55" fmla="*/ 101 h 128"/>
                <a:gd name="T56" fmla="*/ 19 w 129"/>
                <a:gd name="T57" fmla="*/ 110 h 128"/>
                <a:gd name="T58" fmla="*/ 28 w 129"/>
                <a:gd name="T59" fmla="*/ 118 h 128"/>
                <a:gd name="T60" fmla="*/ 39 w 129"/>
                <a:gd name="T61" fmla="*/ 123 h 128"/>
                <a:gd name="T62" fmla="*/ 51 w 129"/>
                <a:gd name="T63" fmla="*/ 127 h 128"/>
                <a:gd name="T64" fmla="*/ 64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1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18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2"/>
                  </a:lnTo>
                  <a:lnTo>
                    <a:pt x="19" y="18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2" name="Freeform 56"/>
            <p:cNvSpPr>
              <a:spLocks/>
            </p:cNvSpPr>
            <p:nvPr/>
          </p:nvSpPr>
          <p:spPr bwMode="auto">
            <a:xfrm>
              <a:off x="5314" y="1056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0 w 129"/>
                <a:gd name="T35" fmla="*/ 1 h 129"/>
                <a:gd name="T36" fmla="*/ 38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4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4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8 w 129"/>
                <a:gd name="T61" fmla="*/ 123 h 129"/>
                <a:gd name="T62" fmla="*/ 50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3" name="Freeform 57"/>
            <p:cNvSpPr>
              <a:spLocks/>
            </p:cNvSpPr>
            <p:nvPr/>
          </p:nvSpPr>
          <p:spPr bwMode="auto">
            <a:xfrm>
              <a:off x="5314" y="1056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0 w 129"/>
                <a:gd name="T35" fmla="*/ 1 h 129"/>
                <a:gd name="T36" fmla="*/ 38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4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4 w 129"/>
                <a:gd name="T53" fmla="*/ 89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8 w 129"/>
                <a:gd name="T61" fmla="*/ 123 h 129"/>
                <a:gd name="T62" fmla="*/ 50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4" name="Freeform 58"/>
            <p:cNvSpPr>
              <a:spLocks/>
            </p:cNvSpPr>
            <p:nvPr/>
          </p:nvSpPr>
          <p:spPr bwMode="auto">
            <a:xfrm>
              <a:off x="4632" y="985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11 w 129"/>
                <a:gd name="T9" fmla="*/ 109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7 w 129"/>
                <a:gd name="T23" fmla="*/ 28 h 129"/>
                <a:gd name="T24" fmla="*/ 111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1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11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11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5" name="Freeform 59"/>
            <p:cNvSpPr>
              <a:spLocks/>
            </p:cNvSpPr>
            <p:nvPr/>
          </p:nvSpPr>
          <p:spPr bwMode="auto">
            <a:xfrm>
              <a:off x="4632" y="985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11 w 129"/>
                <a:gd name="T9" fmla="*/ 109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7 w 129"/>
                <a:gd name="T23" fmla="*/ 28 h 129"/>
                <a:gd name="T24" fmla="*/ 111 w 129"/>
                <a:gd name="T25" fmla="*/ 19 h 129"/>
                <a:gd name="T26" fmla="*/ 100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39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1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11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11" y="19"/>
                  </a:lnTo>
                  <a:lnTo>
                    <a:pt x="100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39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6" name="Freeform 60"/>
            <p:cNvSpPr>
              <a:spLocks/>
            </p:cNvSpPr>
            <p:nvPr/>
          </p:nvSpPr>
          <p:spPr bwMode="auto">
            <a:xfrm>
              <a:off x="5137" y="991"/>
              <a:ext cx="31" cy="32"/>
            </a:xfrm>
            <a:custGeom>
              <a:avLst/>
              <a:gdLst>
                <a:gd name="T0" fmla="*/ 64 w 128"/>
                <a:gd name="T1" fmla="*/ 128 h 128"/>
                <a:gd name="T2" fmla="*/ 77 w 128"/>
                <a:gd name="T3" fmla="*/ 128 h 128"/>
                <a:gd name="T4" fmla="*/ 89 w 128"/>
                <a:gd name="T5" fmla="*/ 124 h 128"/>
                <a:gd name="T6" fmla="*/ 100 w 128"/>
                <a:gd name="T7" fmla="*/ 117 h 128"/>
                <a:gd name="T8" fmla="*/ 109 w 128"/>
                <a:gd name="T9" fmla="*/ 109 h 128"/>
                <a:gd name="T10" fmla="*/ 117 w 128"/>
                <a:gd name="T11" fmla="*/ 100 h 128"/>
                <a:gd name="T12" fmla="*/ 124 w 128"/>
                <a:gd name="T13" fmla="*/ 89 h 128"/>
                <a:gd name="T14" fmla="*/ 126 w 128"/>
                <a:gd name="T15" fmla="*/ 77 h 128"/>
                <a:gd name="T16" fmla="*/ 128 w 128"/>
                <a:gd name="T17" fmla="*/ 64 h 128"/>
                <a:gd name="T18" fmla="*/ 126 w 128"/>
                <a:gd name="T19" fmla="*/ 51 h 128"/>
                <a:gd name="T20" fmla="*/ 124 w 128"/>
                <a:gd name="T21" fmla="*/ 39 h 128"/>
                <a:gd name="T22" fmla="*/ 117 w 128"/>
                <a:gd name="T23" fmla="*/ 28 h 128"/>
                <a:gd name="T24" fmla="*/ 109 w 128"/>
                <a:gd name="T25" fmla="*/ 19 h 128"/>
                <a:gd name="T26" fmla="*/ 100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4 w 128"/>
                <a:gd name="T33" fmla="*/ 0 h 128"/>
                <a:gd name="T34" fmla="*/ 51 w 128"/>
                <a:gd name="T35" fmla="*/ 2 h 128"/>
                <a:gd name="T36" fmla="*/ 39 w 128"/>
                <a:gd name="T37" fmla="*/ 4 h 128"/>
                <a:gd name="T38" fmla="*/ 28 w 128"/>
                <a:gd name="T39" fmla="*/ 11 h 128"/>
                <a:gd name="T40" fmla="*/ 19 w 128"/>
                <a:gd name="T41" fmla="*/ 19 h 128"/>
                <a:gd name="T42" fmla="*/ 11 w 128"/>
                <a:gd name="T43" fmla="*/ 28 h 128"/>
                <a:gd name="T44" fmla="*/ 4 w 128"/>
                <a:gd name="T45" fmla="*/ 39 h 128"/>
                <a:gd name="T46" fmla="*/ 2 w 128"/>
                <a:gd name="T47" fmla="*/ 51 h 128"/>
                <a:gd name="T48" fmla="*/ 0 w 128"/>
                <a:gd name="T49" fmla="*/ 64 h 128"/>
                <a:gd name="T50" fmla="*/ 2 w 128"/>
                <a:gd name="T51" fmla="*/ 77 h 128"/>
                <a:gd name="T52" fmla="*/ 4 w 128"/>
                <a:gd name="T53" fmla="*/ 89 h 128"/>
                <a:gd name="T54" fmla="*/ 11 w 128"/>
                <a:gd name="T55" fmla="*/ 100 h 128"/>
                <a:gd name="T56" fmla="*/ 19 w 128"/>
                <a:gd name="T57" fmla="*/ 109 h 128"/>
                <a:gd name="T58" fmla="*/ 28 w 128"/>
                <a:gd name="T59" fmla="*/ 117 h 128"/>
                <a:gd name="T60" fmla="*/ 39 w 128"/>
                <a:gd name="T61" fmla="*/ 124 h 128"/>
                <a:gd name="T62" fmla="*/ 51 w 128"/>
                <a:gd name="T63" fmla="*/ 128 h 128"/>
                <a:gd name="T64" fmla="*/ 64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6" y="77"/>
                  </a:lnTo>
                  <a:lnTo>
                    <a:pt x="128" y="64"/>
                  </a:lnTo>
                  <a:lnTo>
                    <a:pt x="126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1" y="2"/>
                  </a:lnTo>
                  <a:lnTo>
                    <a:pt x="39" y="4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4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4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7" name="Freeform 61"/>
            <p:cNvSpPr>
              <a:spLocks/>
            </p:cNvSpPr>
            <p:nvPr/>
          </p:nvSpPr>
          <p:spPr bwMode="auto">
            <a:xfrm>
              <a:off x="5137" y="991"/>
              <a:ext cx="31" cy="32"/>
            </a:xfrm>
            <a:custGeom>
              <a:avLst/>
              <a:gdLst>
                <a:gd name="T0" fmla="*/ 64 w 128"/>
                <a:gd name="T1" fmla="*/ 128 h 128"/>
                <a:gd name="T2" fmla="*/ 77 w 128"/>
                <a:gd name="T3" fmla="*/ 128 h 128"/>
                <a:gd name="T4" fmla="*/ 89 w 128"/>
                <a:gd name="T5" fmla="*/ 124 h 128"/>
                <a:gd name="T6" fmla="*/ 100 w 128"/>
                <a:gd name="T7" fmla="*/ 117 h 128"/>
                <a:gd name="T8" fmla="*/ 109 w 128"/>
                <a:gd name="T9" fmla="*/ 109 h 128"/>
                <a:gd name="T10" fmla="*/ 117 w 128"/>
                <a:gd name="T11" fmla="*/ 100 h 128"/>
                <a:gd name="T12" fmla="*/ 124 w 128"/>
                <a:gd name="T13" fmla="*/ 89 h 128"/>
                <a:gd name="T14" fmla="*/ 126 w 128"/>
                <a:gd name="T15" fmla="*/ 77 h 128"/>
                <a:gd name="T16" fmla="*/ 128 w 128"/>
                <a:gd name="T17" fmla="*/ 64 h 128"/>
                <a:gd name="T18" fmla="*/ 126 w 128"/>
                <a:gd name="T19" fmla="*/ 51 h 128"/>
                <a:gd name="T20" fmla="*/ 124 w 128"/>
                <a:gd name="T21" fmla="*/ 39 h 128"/>
                <a:gd name="T22" fmla="*/ 117 w 128"/>
                <a:gd name="T23" fmla="*/ 28 h 128"/>
                <a:gd name="T24" fmla="*/ 109 w 128"/>
                <a:gd name="T25" fmla="*/ 19 h 128"/>
                <a:gd name="T26" fmla="*/ 100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4 w 128"/>
                <a:gd name="T33" fmla="*/ 0 h 128"/>
                <a:gd name="T34" fmla="*/ 51 w 128"/>
                <a:gd name="T35" fmla="*/ 2 h 128"/>
                <a:gd name="T36" fmla="*/ 39 w 128"/>
                <a:gd name="T37" fmla="*/ 4 h 128"/>
                <a:gd name="T38" fmla="*/ 28 w 128"/>
                <a:gd name="T39" fmla="*/ 11 h 128"/>
                <a:gd name="T40" fmla="*/ 19 w 128"/>
                <a:gd name="T41" fmla="*/ 19 h 128"/>
                <a:gd name="T42" fmla="*/ 11 w 128"/>
                <a:gd name="T43" fmla="*/ 28 h 128"/>
                <a:gd name="T44" fmla="*/ 4 w 128"/>
                <a:gd name="T45" fmla="*/ 39 h 128"/>
                <a:gd name="T46" fmla="*/ 2 w 128"/>
                <a:gd name="T47" fmla="*/ 51 h 128"/>
                <a:gd name="T48" fmla="*/ 0 w 128"/>
                <a:gd name="T49" fmla="*/ 64 h 128"/>
                <a:gd name="T50" fmla="*/ 2 w 128"/>
                <a:gd name="T51" fmla="*/ 77 h 128"/>
                <a:gd name="T52" fmla="*/ 4 w 128"/>
                <a:gd name="T53" fmla="*/ 89 h 128"/>
                <a:gd name="T54" fmla="*/ 11 w 128"/>
                <a:gd name="T55" fmla="*/ 100 h 128"/>
                <a:gd name="T56" fmla="*/ 19 w 128"/>
                <a:gd name="T57" fmla="*/ 109 h 128"/>
                <a:gd name="T58" fmla="*/ 28 w 128"/>
                <a:gd name="T59" fmla="*/ 117 h 128"/>
                <a:gd name="T60" fmla="*/ 39 w 128"/>
                <a:gd name="T61" fmla="*/ 124 h 128"/>
                <a:gd name="T62" fmla="*/ 51 w 128"/>
                <a:gd name="T63" fmla="*/ 128 h 128"/>
                <a:gd name="T64" fmla="*/ 64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6" y="77"/>
                  </a:lnTo>
                  <a:lnTo>
                    <a:pt x="128" y="64"/>
                  </a:lnTo>
                  <a:lnTo>
                    <a:pt x="126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1" y="2"/>
                  </a:lnTo>
                  <a:lnTo>
                    <a:pt x="39" y="4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4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4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8" name="Freeform 62"/>
            <p:cNvSpPr>
              <a:spLocks/>
            </p:cNvSpPr>
            <p:nvPr/>
          </p:nvSpPr>
          <p:spPr bwMode="auto">
            <a:xfrm>
              <a:off x="4992" y="930"/>
              <a:ext cx="32" cy="32"/>
            </a:xfrm>
            <a:custGeom>
              <a:avLst/>
              <a:gdLst>
                <a:gd name="T0" fmla="*/ 65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1 w 129"/>
                <a:gd name="T7" fmla="*/ 116 h 128"/>
                <a:gd name="T8" fmla="*/ 110 w 129"/>
                <a:gd name="T9" fmla="*/ 109 h 128"/>
                <a:gd name="T10" fmla="*/ 118 w 129"/>
                <a:gd name="T11" fmla="*/ 99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3 h 128"/>
                <a:gd name="T18" fmla="*/ 128 w 129"/>
                <a:gd name="T19" fmla="*/ 51 h 128"/>
                <a:gd name="T20" fmla="*/ 124 w 129"/>
                <a:gd name="T21" fmla="*/ 38 h 128"/>
                <a:gd name="T22" fmla="*/ 118 w 129"/>
                <a:gd name="T23" fmla="*/ 28 h 128"/>
                <a:gd name="T24" fmla="*/ 110 w 129"/>
                <a:gd name="T25" fmla="*/ 18 h 128"/>
                <a:gd name="T26" fmla="*/ 101 w 129"/>
                <a:gd name="T27" fmla="*/ 10 h 128"/>
                <a:gd name="T28" fmla="*/ 89 w 129"/>
                <a:gd name="T29" fmla="*/ 5 h 128"/>
                <a:gd name="T30" fmla="*/ 77 w 129"/>
                <a:gd name="T31" fmla="*/ 1 h 128"/>
                <a:gd name="T32" fmla="*/ 65 w 129"/>
                <a:gd name="T33" fmla="*/ 0 h 128"/>
                <a:gd name="T34" fmla="*/ 52 w 129"/>
                <a:gd name="T35" fmla="*/ 1 h 128"/>
                <a:gd name="T36" fmla="*/ 40 w 129"/>
                <a:gd name="T37" fmla="*/ 5 h 128"/>
                <a:gd name="T38" fmla="*/ 29 w 129"/>
                <a:gd name="T39" fmla="*/ 10 h 128"/>
                <a:gd name="T40" fmla="*/ 19 w 129"/>
                <a:gd name="T41" fmla="*/ 18 h 128"/>
                <a:gd name="T42" fmla="*/ 12 w 129"/>
                <a:gd name="T43" fmla="*/ 28 h 128"/>
                <a:gd name="T44" fmla="*/ 6 w 129"/>
                <a:gd name="T45" fmla="*/ 38 h 128"/>
                <a:gd name="T46" fmla="*/ 2 w 129"/>
                <a:gd name="T47" fmla="*/ 51 h 128"/>
                <a:gd name="T48" fmla="*/ 0 w 129"/>
                <a:gd name="T49" fmla="*/ 63 h 128"/>
                <a:gd name="T50" fmla="*/ 2 w 129"/>
                <a:gd name="T51" fmla="*/ 77 h 128"/>
                <a:gd name="T52" fmla="*/ 6 w 129"/>
                <a:gd name="T53" fmla="*/ 89 h 128"/>
                <a:gd name="T54" fmla="*/ 12 w 129"/>
                <a:gd name="T55" fmla="*/ 99 h 128"/>
                <a:gd name="T56" fmla="*/ 19 w 129"/>
                <a:gd name="T57" fmla="*/ 109 h 128"/>
                <a:gd name="T58" fmla="*/ 29 w 129"/>
                <a:gd name="T59" fmla="*/ 116 h 128"/>
                <a:gd name="T60" fmla="*/ 40 w 129"/>
                <a:gd name="T61" fmla="*/ 123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09"/>
                  </a:lnTo>
                  <a:lnTo>
                    <a:pt x="118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3"/>
                  </a:lnTo>
                  <a:lnTo>
                    <a:pt x="128" y="51"/>
                  </a:lnTo>
                  <a:lnTo>
                    <a:pt x="124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19" y="18"/>
                  </a:lnTo>
                  <a:lnTo>
                    <a:pt x="12" y="28"/>
                  </a:lnTo>
                  <a:lnTo>
                    <a:pt x="6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99"/>
                  </a:lnTo>
                  <a:lnTo>
                    <a:pt x="19" y="109"/>
                  </a:lnTo>
                  <a:lnTo>
                    <a:pt x="29" y="116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59" name="Freeform 63"/>
            <p:cNvSpPr>
              <a:spLocks/>
            </p:cNvSpPr>
            <p:nvPr/>
          </p:nvSpPr>
          <p:spPr bwMode="auto">
            <a:xfrm>
              <a:off x="4992" y="930"/>
              <a:ext cx="32" cy="32"/>
            </a:xfrm>
            <a:custGeom>
              <a:avLst/>
              <a:gdLst>
                <a:gd name="T0" fmla="*/ 65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1 w 129"/>
                <a:gd name="T7" fmla="*/ 116 h 128"/>
                <a:gd name="T8" fmla="*/ 110 w 129"/>
                <a:gd name="T9" fmla="*/ 109 h 128"/>
                <a:gd name="T10" fmla="*/ 118 w 129"/>
                <a:gd name="T11" fmla="*/ 99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3 h 128"/>
                <a:gd name="T18" fmla="*/ 128 w 129"/>
                <a:gd name="T19" fmla="*/ 51 h 128"/>
                <a:gd name="T20" fmla="*/ 124 w 129"/>
                <a:gd name="T21" fmla="*/ 38 h 128"/>
                <a:gd name="T22" fmla="*/ 118 w 129"/>
                <a:gd name="T23" fmla="*/ 28 h 128"/>
                <a:gd name="T24" fmla="*/ 110 w 129"/>
                <a:gd name="T25" fmla="*/ 18 h 128"/>
                <a:gd name="T26" fmla="*/ 101 w 129"/>
                <a:gd name="T27" fmla="*/ 10 h 128"/>
                <a:gd name="T28" fmla="*/ 89 w 129"/>
                <a:gd name="T29" fmla="*/ 5 h 128"/>
                <a:gd name="T30" fmla="*/ 77 w 129"/>
                <a:gd name="T31" fmla="*/ 1 h 128"/>
                <a:gd name="T32" fmla="*/ 65 w 129"/>
                <a:gd name="T33" fmla="*/ 0 h 128"/>
                <a:gd name="T34" fmla="*/ 52 w 129"/>
                <a:gd name="T35" fmla="*/ 1 h 128"/>
                <a:gd name="T36" fmla="*/ 40 w 129"/>
                <a:gd name="T37" fmla="*/ 5 h 128"/>
                <a:gd name="T38" fmla="*/ 29 w 129"/>
                <a:gd name="T39" fmla="*/ 10 h 128"/>
                <a:gd name="T40" fmla="*/ 19 w 129"/>
                <a:gd name="T41" fmla="*/ 18 h 128"/>
                <a:gd name="T42" fmla="*/ 12 w 129"/>
                <a:gd name="T43" fmla="*/ 28 h 128"/>
                <a:gd name="T44" fmla="*/ 6 w 129"/>
                <a:gd name="T45" fmla="*/ 38 h 128"/>
                <a:gd name="T46" fmla="*/ 2 w 129"/>
                <a:gd name="T47" fmla="*/ 51 h 128"/>
                <a:gd name="T48" fmla="*/ 0 w 129"/>
                <a:gd name="T49" fmla="*/ 63 h 128"/>
                <a:gd name="T50" fmla="*/ 2 w 129"/>
                <a:gd name="T51" fmla="*/ 77 h 128"/>
                <a:gd name="T52" fmla="*/ 6 w 129"/>
                <a:gd name="T53" fmla="*/ 89 h 128"/>
                <a:gd name="T54" fmla="*/ 12 w 129"/>
                <a:gd name="T55" fmla="*/ 99 h 128"/>
                <a:gd name="T56" fmla="*/ 19 w 129"/>
                <a:gd name="T57" fmla="*/ 109 h 128"/>
                <a:gd name="T58" fmla="*/ 29 w 129"/>
                <a:gd name="T59" fmla="*/ 116 h 128"/>
                <a:gd name="T60" fmla="*/ 40 w 129"/>
                <a:gd name="T61" fmla="*/ 123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09"/>
                  </a:lnTo>
                  <a:lnTo>
                    <a:pt x="118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3"/>
                  </a:lnTo>
                  <a:lnTo>
                    <a:pt x="128" y="51"/>
                  </a:lnTo>
                  <a:lnTo>
                    <a:pt x="124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19" y="18"/>
                  </a:lnTo>
                  <a:lnTo>
                    <a:pt x="12" y="28"/>
                  </a:lnTo>
                  <a:lnTo>
                    <a:pt x="6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99"/>
                  </a:lnTo>
                  <a:lnTo>
                    <a:pt x="19" y="109"/>
                  </a:lnTo>
                  <a:lnTo>
                    <a:pt x="29" y="116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0" name="Freeform 64"/>
            <p:cNvSpPr>
              <a:spLocks/>
            </p:cNvSpPr>
            <p:nvPr/>
          </p:nvSpPr>
          <p:spPr bwMode="auto">
            <a:xfrm>
              <a:off x="4788" y="1001"/>
              <a:ext cx="32" cy="32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0 w 128"/>
                <a:gd name="T7" fmla="*/ 118 h 128"/>
                <a:gd name="T8" fmla="*/ 110 w 128"/>
                <a:gd name="T9" fmla="*/ 110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1 h 128"/>
                <a:gd name="T20" fmla="*/ 123 w 128"/>
                <a:gd name="T21" fmla="*/ 40 h 128"/>
                <a:gd name="T22" fmla="*/ 118 w 128"/>
                <a:gd name="T23" fmla="*/ 28 h 128"/>
                <a:gd name="T24" fmla="*/ 110 w 128"/>
                <a:gd name="T25" fmla="*/ 18 h 128"/>
                <a:gd name="T26" fmla="*/ 100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0 w 128"/>
                <a:gd name="T43" fmla="*/ 28 h 128"/>
                <a:gd name="T44" fmla="*/ 5 w 128"/>
                <a:gd name="T45" fmla="*/ 40 h 128"/>
                <a:gd name="T46" fmla="*/ 1 w 128"/>
                <a:gd name="T47" fmla="*/ 51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99 h 128"/>
                <a:gd name="T56" fmla="*/ 18 w 128"/>
                <a:gd name="T57" fmla="*/ 110 h 128"/>
                <a:gd name="T58" fmla="*/ 29 w 128"/>
                <a:gd name="T59" fmla="*/ 118 h 128"/>
                <a:gd name="T60" fmla="*/ 39 w 128"/>
                <a:gd name="T61" fmla="*/ 123 h 128"/>
                <a:gd name="T62" fmla="*/ 51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1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0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5" y="40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99"/>
                  </a:lnTo>
                  <a:lnTo>
                    <a:pt x="18" y="110"/>
                  </a:lnTo>
                  <a:lnTo>
                    <a:pt x="29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1" name="Freeform 65"/>
            <p:cNvSpPr>
              <a:spLocks/>
            </p:cNvSpPr>
            <p:nvPr/>
          </p:nvSpPr>
          <p:spPr bwMode="auto">
            <a:xfrm>
              <a:off x="4788" y="1001"/>
              <a:ext cx="32" cy="32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0 w 128"/>
                <a:gd name="T7" fmla="*/ 118 h 128"/>
                <a:gd name="T8" fmla="*/ 110 w 128"/>
                <a:gd name="T9" fmla="*/ 110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1 h 128"/>
                <a:gd name="T20" fmla="*/ 123 w 128"/>
                <a:gd name="T21" fmla="*/ 40 h 128"/>
                <a:gd name="T22" fmla="*/ 118 w 128"/>
                <a:gd name="T23" fmla="*/ 28 h 128"/>
                <a:gd name="T24" fmla="*/ 110 w 128"/>
                <a:gd name="T25" fmla="*/ 18 h 128"/>
                <a:gd name="T26" fmla="*/ 100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0 w 128"/>
                <a:gd name="T43" fmla="*/ 28 h 128"/>
                <a:gd name="T44" fmla="*/ 5 w 128"/>
                <a:gd name="T45" fmla="*/ 40 h 128"/>
                <a:gd name="T46" fmla="*/ 1 w 128"/>
                <a:gd name="T47" fmla="*/ 51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99 h 128"/>
                <a:gd name="T56" fmla="*/ 18 w 128"/>
                <a:gd name="T57" fmla="*/ 110 h 128"/>
                <a:gd name="T58" fmla="*/ 29 w 128"/>
                <a:gd name="T59" fmla="*/ 118 h 128"/>
                <a:gd name="T60" fmla="*/ 39 w 128"/>
                <a:gd name="T61" fmla="*/ 123 h 128"/>
                <a:gd name="T62" fmla="*/ 51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1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0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5" y="40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99"/>
                  </a:lnTo>
                  <a:lnTo>
                    <a:pt x="18" y="110"/>
                  </a:lnTo>
                  <a:lnTo>
                    <a:pt x="29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2" name="Freeform 66"/>
            <p:cNvSpPr>
              <a:spLocks/>
            </p:cNvSpPr>
            <p:nvPr/>
          </p:nvSpPr>
          <p:spPr bwMode="auto">
            <a:xfrm>
              <a:off x="4817" y="904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1 w 129"/>
                <a:gd name="T7" fmla="*/ 117 h 129"/>
                <a:gd name="T8" fmla="*/ 111 w 129"/>
                <a:gd name="T9" fmla="*/ 110 h 129"/>
                <a:gd name="T10" fmla="*/ 119 w 129"/>
                <a:gd name="T11" fmla="*/ 99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8 h 129"/>
                <a:gd name="T22" fmla="*/ 119 w 129"/>
                <a:gd name="T23" fmla="*/ 28 h 129"/>
                <a:gd name="T24" fmla="*/ 111 w 129"/>
                <a:gd name="T25" fmla="*/ 18 h 129"/>
                <a:gd name="T26" fmla="*/ 101 w 129"/>
                <a:gd name="T27" fmla="*/ 10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0 h 129"/>
                <a:gd name="T40" fmla="*/ 19 w 129"/>
                <a:gd name="T41" fmla="*/ 18 h 129"/>
                <a:gd name="T42" fmla="*/ 11 w 129"/>
                <a:gd name="T43" fmla="*/ 28 h 129"/>
                <a:gd name="T44" fmla="*/ 6 w 129"/>
                <a:gd name="T45" fmla="*/ 38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99 h 129"/>
                <a:gd name="T56" fmla="*/ 19 w 129"/>
                <a:gd name="T57" fmla="*/ 110 h 129"/>
                <a:gd name="T58" fmla="*/ 28 w 129"/>
                <a:gd name="T59" fmla="*/ 117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7"/>
                  </a:lnTo>
                  <a:lnTo>
                    <a:pt x="111" y="110"/>
                  </a:lnTo>
                  <a:lnTo>
                    <a:pt x="119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8"/>
                  </a:lnTo>
                  <a:lnTo>
                    <a:pt x="119" y="28"/>
                  </a:lnTo>
                  <a:lnTo>
                    <a:pt x="111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3" name="Freeform 67"/>
            <p:cNvSpPr>
              <a:spLocks/>
            </p:cNvSpPr>
            <p:nvPr/>
          </p:nvSpPr>
          <p:spPr bwMode="auto">
            <a:xfrm>
              <a:off x="4817" y="904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1 w 129"/>
                <a:gd name="T7" fmla="*/ 117 h 129"/>
                <a:gd name="T8" fmla="*/ 111 w 129"/>
                <a:gd name="T9" fmla="*/ 110 h 129"/>
                <a:gd name="T10" fmla="*/ 119 w 129"/>
                <a:gd name="T11" fmla="*/ 99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8 h 129"/>
                <a:gd name="T22" fmla="*/ 119 w 129"/>
                <a:gd name="T23" fmla="*/ 28 h 129"/>
                <a:gd name="T24" fmla="*/ 111 w 129"/>
                <a:gd name="T25" fmla="*/ 18 h 129"/>
                <a:gd name="T26" fmla="*/ 101 w 129"/>
                <a:gd name="T27" fmla="*/ 10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0 h 129"/>
                <a:gd name="T40" fmla="*/ 19 w 129"/>
                <a:gd name="T41" fmla="*/ 18 h 129"/>
                <a:gd name="T42" fmla="*/ 11 w 129"/>
                <a:gd name="T43" fmla="*/ 28 h 129"/>
                <a:gd name="T44" fmla="*/ 6 w 129"/>
                <a:gd name="T45" fmla="*/ 38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99 h 129"/>
                <a:gd name="T56" fmla="*/ 19 w 129"/>
                <a:gd name="T57" fmla="*/ 110 h 129"/>
                <a:gd name="T58" fmla="*/ 28 w 129"/>
                <a:gd name="T59" fmla="*/ 117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7"/>
                  </a:lnTo>
                  <a:lnTo>
                    <a:pt x="111" y="110"/>
                  </a:lnTo>
                  <a:lnTo>
                    <a:pt x="119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8"/>
                  </a:lnTo>
                  <a:lnTo>
                    <a:pt x="119" y="28"/>
                  </a:lnTo>
                  <a:lnTo>
                    <a:pt x="111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4" name="Freeform 68"/>
            <p:cNvSpPr>
              <a:spLocks/>
            </p:cNvSpPr>
            <p:nvPr/>
          </p:nvSpPr>
          <p:spPr bwMode="auto">
            <a:xfrm>
              <a:off x="4606" y="871"/>
              <a:ext cx="33" cy="32"/>
            </a:xfrm>
            <a:custGeom>
              <a:avLst/>
              <a:gdLst>
                <a:gd name="T0" fmla="*/ 65 w 129"/>
                <a:gd name="T1" fmla="*/ 128 h 128"/>
                <a:gd name="T2" fmla="*/ 77 w 129"/>
                <a:gd name="T3" fmla="*/ 127 h 128"/>
                <a:gd name="T4" fmla="*/ 91 w 129"/>
                <a:gd name="T5" fmla="*/ 124 h 128"/>
                <a:gd name="T6" fmla="*/ 101 w 129"/>
                <a:gd name="T7" fmla="*/ 117 h 128"/>
                <a:gd name="T8" fmla="*/ 110 w 129"/>
                <a:gd name="T9" fmla="*/ 109 h 128"/>
                <a:gd name="T10" fmla="*/ 118 w 129"/>
                <a:gd name="T11" fmla="*/ 100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4 h 128"/>
                <a:gd name="T18" fmla="*/ 128 w 129"/>
                <a:gd name="T19" fmla="*/ 51 h 128"/>
                <a:gd name="T20" fmla="*/ 124 w 129"/>
                <a:gd name="T21" fmla="*/ 39 h 128"/>
                <a:gd name="T22" fmla="*/ 118 w 129"/>
                <a:gd name="T23" fmla="*/ 28 h 128"/>
                <a:gd name="T24" fmla="*/ 110 w 129"/>
                <a:gd name="T25" fmla="*/ 19 h 128"/>
                <a:gd name="T26" fmla="*/ 101 w 129"/>
                <a:gd name="T27" fmla="*/ 11 h 128"/>
                <a:gd name="T28" fmla="*/ 91 w 129"/>
                <a:gd name="T29" fmla="*/ 4 h 128"/>
                <a:gd name="T30" fmla="*/ 77 w 129"/>
                <a:gd name="T31" fmla="*/ 2 h 128"/>
                <a:gd name="T32" fmla="*/ 65 w 129"/>
                <a:gd name="T33" fmla="*/ 0 h 128"/>
                <a:gd name="T34" fmla="*/ 52 w 129"/>
                <a:gd name="T35" fmla="*/ 2 h 128"/>
                <a:gd name="T36" fmla="*/ 40 w 129"/>
                <a:gd name="T37" fmla="*/ 4 h 128"/>
                <a:gd name="T38" fmla="*/ 29 w 129"/>
                <a:gd name="T39" fmla="*/ 11 h 128"/>
                <a:gd name="T40" fmla="*/ 19 w 129"/>
                <a:gd name="T41" fmla="*/ 19 h 128"/>
                <a:gd name="T42" fmla="*/ 12 w 129"/>
                <a:gd name="T43" fmla="*/ 28 h 128"/>
                <a:gd name="T44" fmla="*/ 6 w 129"/>
                <a:gd name="T45" fmla="*/ 39 h 128"/>
                <a:gd name="T46" fmla="*/ 2 w 129"/>
                <a:gd name="T47" fmla="*/ 51 h 128"/>
                <a:gd name="T48" fmla="*/ 0 w 129"/>
                <a:gd name="T49" fmla="*/ 64 h 128"/>
                <a:gd name="T50" fmla="*/ 2 w 129"/>
                <a:gd name="T51" fmla="*/ 77 h 128"/>
                <a:gd name="T52" fmla="*/ 6 w 129"/>
                <a:gd name="T53" fmla="*/ 89 h 128"/>
                <a:gd name="T54" fmla="*/ 12 w 129"/>
                <a:gd name="T55" fmla="*/ 100 h 128"/>
                <a:gd name="T56" fmla="*/ 19 w 129"/>
                <a:gd name="T57" fmla="*/ 109 h 128"/>
                <a:gd name="T58" fmla="*/ 29 w 129"/>
                <a:gd name="T59" fmla="*/ 117 h 128"/>
                <a:gd name="T60" fmla="*/ 40 w 129"/>
                <a:gd name="T61" fmla="*/ 124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7" y="127"/>
                  </a:lnTo>
                  <a:lnTo>
                    <a:pt x="91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1" y="4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19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5" name="Freeform 69"/>
            <p:cNvSpPr>
              <a:spLocks/>
            </p:cNvSpPr>
            <p:nvPr/>
          </p:nvSpPr>
          <p:spPr bwMode="auto">
            <a:xfrm>
              <a:off x="4606" y="871"/>
              <a:ext cx="33" cy="32"/>
            </a:xfrm>
            <a:custGeom>
              <a:avLst/>
              <a:gdLst>
                <a:gd name="T0" fmla="*/ 65 w 129"/>
                <a:gd name="T1" fmla="*/ 128 h 128"/>
                <a:gd name="T2" fmla="*/ 77 w 129"/>
                <a:gd name="T3" fmla="*/ 127 h 128"/>
                <a:gd name="T4" fmla="*/ 91 w 129"/>
                <a:gd name="T5" fmla="*/ 124 h 128"/>
                <a:gd name="T6" fmla="*/ 101 w 129"/>
                <a:gd name="T7" fmla="*/ 117 h 128"/>
                <a:gd name="T8" fmla="*/ 110 w 129"/>
                <a:gd name="T9" fmla="*/ 109 h 128"/>
                <a:gd name="T10" fmla="*/ 118 w 129"/>
                <a:gd name="T11" fmla="*/ 100 h 128"/>
                <a:gd name="T12" fmla="*/ 124 w 129"/>
                <a:gd name="T13" fmla="*/ 89 h 128"/>
                <a:gd name="T14" fmla="*/ 128 w 129"/>
                <a:gd name="T15" fmla="*/ 77 h 128"/>
                <a:gd name="T16" fmla="*/ 129 w 129"/>
                <a:gd name="T17" fmla="*/ 64 h 128"/>
                <a:gd name="T18" fmla="*/ 128 w 129"/>
                <a:gd name="T19" fmla="*/ 51 h 128"/>
                <a:gd name="T20" fmla="*/ 124 w 129"/>
                <a:gd name="T21" fmla="*/ 39 h 128"/>
                <a:gd name="T22" fmla="*/ 118 w 129"/>
                <a:gd name="T23" fmla="*/ 28 h 128"/>
                <a:gd name="T24" fmla="*/ 110 w 129"/>
                <a:gd name="T25" fmla="*/ 19 h 128"/>
                <a:gd name="T26" fmla="*/ 101 w 129"/>
                <a:gd name="T27" fmla="*/ 11 h 128"/>
                <a:gd name="T28" fmla="*/ 91 w 129"/>
                <a:gd name="T29" fmla="*/ 4 h 128"/>
                <a:gd name="T30" fmla="*/ 77 w 129"/>
                <a:gd name="T31" fmla="*/ 2 h 128"/>
                <a:gd name="T32" fmla="*/ 65 w 129"/>
                <a:gd name="T33" fmla="*/ 0 h 128"/>
                <a:gd name="T34" fmla="*/ 52 w 129"/>
                <a:gd name="T35" fmla="*/ 2 h 128"/>
                <a:gd name="T36" fmla="*/ 40 w 129"/>
                <a:gd name="T37" fmla="*/ 4 h 128"/>
                <a:gd name="T38" fmla="*/ 29 w 129"/>
                <a:gd name="T39" fmla="*/ 11 h 128"/>
                <a:gd name="T40" fmla="*/ 19 w 129"/>
                <a:gd name="T41" fmla="*/ 19 h 128"/>
                <a:gd name="T42" fmla="*/ 12 w 129"/>
                <a:gd name="T43" fmla="*/ 28 h 128"/>
                <a:gd name="T44" fmla="*/ 6 w 129"/>
                <a:gd name="T45" fmla="*/ 39 h 128"/>
                <a:gd name="T46" fmla="*/ 2 w 129"/>
                <a:gd name="T47" fmla="*/ 51 h 128"/>
                <a:gd name="T48" fmla="*/ 0 w 129"/>
                <a:gd name="T49" fmla="*/ 64 h 128"/>
                <a:gd name="T50" fmla="*/ 2 w 129"/>
                <a:gd name="T51" fmla="*/ 77 h 128"/>
                <a:gd name="T52" fmla="*/ 6 w 129"/>
                <a:gd name="T53" fmla="*/ 89 h 128"/>
                <a:gd name="T54" fmla="*/ 12 w 129"/>
                <a:gd name="T55" fmla="*/ 100 h 128"/>
                <a:gd name="T56" fmla="*/ 19 w 129"/>
                <a:gd name="T57" fmla="*/ 109 h 128"/>
                <a:gd name="T58" fmla="*/ 29 w 129"/>
                <a:gd name="T59" fmla="*/ 117 h 128"/>
                <a:gd name="T60" fmla="*/ 40 w 129"/>
                <a:gd name="T61" fmla="*/ 124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7" y="127"/>
                  </a:lnTo>
                  <a:lnTo>
                    <a:pt x="91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1" y="4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19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6" name="Freeform 70"/>
            <p:cNvSpPr>
              <a:spLocks/>
            </p:cNvSpPr>
            <p:nvPr/>
          </p:nvSpPr>
          <p:spPr bwMode="auto">
            <a:xfrm>
              <a:off x="5333" y="929"/>
              <a:ext cx="33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7" name="Freeform 71"/>
            <p:cNvSpPr>
              <a:spLocks/>
            </p:cNvSpPr>
            <p:nvPr/>
          </p:nvSpPr>
          <p:spPr bwMode="auto">
            <a:xfrm>
              <a:off x="5333" y="929"/>
              <a:ext cx="33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8" name="Freeform 72"/>
            <p:cNvSpPr>
              <a:spLocks/>
            </p:cNvSpPr>
            <p:nvPr/>
          </p:nvSpPr>
          <p:spPr bwMode="auto">
            <a:xfrm>
              <a:off x="4574" y="1117"/>
              <a:ext cx="32" cy="32"/>
            </a:xfrm>
            <a:custGeom>
              <a:avLst/>
              <a:gdLst>
                <a:gd name="T0" fmla="*/ 63 w 127"/>
                <a:gd name="T1" fmla="*/ 129 h 129"/>
                <a:gd name="T2" fmla="*/ 77 w 127"/>
                <a:gd name="T3" fmla="*/ 127 h 129"/>
                <a:gd name="T4" fmla="*/ 88 w 127"/>
                <a:gd name="T5" fmla="*/ 123 h 129"/>
                <a:gd name="T6" fmla="*/ 99 w 127"/>
                <a:gd name="T7" fmla="*/ 118 h 129"/>
                <a:gd name="T8" fmla="*/ 108 w 127"/>
                <a:gd name="T9" fmla="*/ 110 h 129"/>
                <a:gd name="T10" fmla="*/ 116 w 127"/>
                <a:gd name="T11" fmla="*/ 101 h 129"/>
                <a:gd name="T12" fmla="*/ 123 w 127"/>
                <a:gd name="T13" fmla="*/ 90 h 129"/>
                <a:gd name="T14" fmla="*/ 126 w 127"/>
                <a:gd name="T15" fmla="*/ 77 h 129"/>
                <a:gd name="T16" fmla="*/ 127 w 127"/>
                <a:gd name="T17" fmla="*/ 65 h 129"/>
                <a:gd name="T18" fmla="*/ 126 w 127"/>
                <a:gd name="T19" fmla="*/ 52 h 129"/>
                <a:gd name="T20" fmla="*/ 123 w 127"/>
                <a:gd name="T21" fmla="*/ 40 h 129"/>
                <a:gd name="T22" fmla="*/ 116 w 127"/>
                <a:gd name="T23" fmla="*/ 29 h 129"/>
                <a:gd name="T24" fmla="*/ 108 w 127"/>
                <a:gd name="T25" fmla="*/ 19 h 129"/>
                <a:gd name="T26" fmla="*/ 99 w 127"/>
                <a:gd name="T27" fmla="*/ 12 h 129"/>
                <a:gd name="T28" fmla="*/ 88 w 127"/>
                <a:gd name="T29" fmla="*/ 5 h 129"/>
                <a:gd name="T30" fmla="*/ 77 w 127"/>
                <a:gd name="T31" fmla="*/ 1 h 129"/>
                <a:gd name="T32" fmla="*/ 63 w 127"/>
                <a:gd name="T33" fmla="*/ 0 h 129"/>
                <a:gd name="T34" fmla="*/ 50 w 127"/>
                <a:gd name="T35" fmla="*/ 1 h 129"/>
                <a:gd name="T36" fmla="*/ 38 w 127"/>
                <a:gd name="T37" fmla="*/ 5 h 129"/>
                <a:gd name="T38" fmla="*/ 27 w 127"/>
                <a:gd name="T39" fmla="*/ 12 h 129"/>
                <a:gd name="T40" fmla="*/ 18 w 127"/>
                <a:gd name="T41" fmla="*/ 19 h 129"/>
                <a:gd name="T42" fmla="*/ 10 w 127"/>
                <a:gd name="T43" fmla="*/ 29 h 129"/>
                <a:gd name="T44" fmla="*/ 4 w 127"/>
                <a:gd name="T45" fmla="*/ 40 h 129"/>
                <a:gd name="T46" fmla="*/ 1 w 127"/>
                <a:gd name="T47" fmla="*/ 52 h 129"/>
                <a:gd name="T48" fmla="*/ 0 w 127"/>
                <a:gd name="T49" fmla="*/ 65 h 129"/>
                <a:gd name="T50" fmla="*/ 1 w 127"/>
                <a:gd name="T51" fmla="*/ 77 h 129"/>
                <a:gd name="T52" fmla="*/ 4 w 127"/>
                <a:gd name="T53" fmla="*/ 90 h 129"/>
                <a:gd name="T54" fmla="*/ 10 w 127"/>
                <a:gd name="T55" fmla="*/ 101 h 129"/>
                <a:gd name="T56" fmla="*/ 18 w 127"/>
                <a:gd name="T57" fmla="*/ 110 h 129"/>
                <a:gd name="T58" fmla="*/ 27 w 127"/>
                <a:gd name="T59" fmla="*/ 118 h 129"/>
                <a:gd name="T60" fmla="*/ 38 w 127"/>
                <a:gd name="T61" fmla="*/ 123 h 129"/>
                <a:gd name="T62" fmla="*/ 50 w 127"/>
                <a:gd name="T63" fmla="*/ 127 h 129"/>
                <a:gd name="T64" fmla="*/ 63 w 127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9">
                  <a:moveTo>
                    <a:pt x="63" y="129"/>
                  </a:moveTo>
                  <a:lnTo>
                    <a:pt x="77" y="127"/>
                  </a:lnTo>
                  <a:lnTo>
                    <a:pt x="88" y="123"/>
                  </a:lnTo>
                  <a:lnTo>
                    <a:pt x="99" y="118"/>
                  </a:lnTo>
                  <a:lnTo>
                    <a:pt x="108" y="110"/>
                  </a:lnTo>
                  <a:lnTo>
                    <a:pt x="116" y="101"/>
                  </a:lnTo>
                  <a:lnTo>
                    <a:pt x="123" y="90"/>
                  </a:lnTo>
                  <a:lnTo>
                    <a:pt x="126" y="77"/>
                  </a:lnTo>
                  <a:lnTo>
                    <a:pt x="127" y="65"/>
                  </a:lnTo>
                  <a:lnTo>
                    <a:pt x="126" y="52"/>
                  </a:lnTo>
                  <a:lnTo>
                    <a:pt x="123" y="40"/>
                  </a:lnTo>
                  <a:lnTo>
                    <a:pt x="116" y="29"/>
                  </a:lnTo>
                  <a:lnTo>
                    <a:pt x="108" y="19"/>
                  </a:lnTo>
                  <a:lnTo>
                    <a:pt x="99" y="12"/>
                  </a:lnTo>
                  <a:lnTo>
                    <a:pt x="88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9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4" y="90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7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69" name="Freeform 73"/>
            <p:cNvSpPr>
              <a:spLocks/>
            </p:cNvSpPr>
            <p:nvPr/>
          </p:nvSpPr>
          <p:spPr bwMode="auto">
            <a:xfrm>
              <a:off x="4574" y="1117"/>
              <a:ext cx="32" cy="32"/>
            </a:xfrm>
            <a:custGeom>
              <a:avLst/>
              <a:gdLst>
                <a:gd name="T0" fmla="*/ 63 w 127"/>
                <a:gd name="T1" fmla="*/ 129 h 129"/>
                <a:gd name="T2" fmla="*/ 77 w 127"/>
                <a:gd name="T3" fmla="*/ 127 h 129"/>
                <a:gd name="T4" fmla="*/ 88 w 127"/>
                <a:gd name="T5" fmla="*/ 123 h 129"/>
                <a:gd name="T6" fmla="*/ 99 w 127"/>
                <a:gd name="T7" fmla="*/ 118 h 129"/>
                <a:gd name="T8" fmla="*/ 108 w 127"/>
                <a:gd name="T9" fmla="*/ 110 h 129"/>
                <a:gd name="T10" fmla="*/ 116 w 127"/>
                <a:gd name="T11" fmla="*/ 101 h 129"/>
                <a:gd name="T12" fmla="*/ 123 w 127"/>
                <a:gd name="T13" fmla="*/ 90 h 129"/>
                <a:gd name="T14" fmla="*/ 126 w 127"/>
                <a:gd name="T15" fmla="*/ 77 h 129"/>
                <a:gd name="T16" fmla="*/ 127 w 127"/>
                <a:gd name="T17" fmla="*/ 65 h 129"/>
                <a:gd name="T18" fmla="*/ 126 w 127"/>
                <a:gd name="T19" fmla="*/ 52 h 129"/>
                <a:gd name="T20" fmla="*/ 123 w 127"/>
                <a:gd name="T21" fmla="*/ 40 h 129"/>
                <a:gd name="T22" fmla="*/ 116 w 127"/>
                <a:gd name="T23" fmla="*/ 29 h 129"/>
                <a:gd name="T24" fmla="*/ 108 w 127"/>
                <a:gd name="T25" fmla="*/ 19 h 129"/>
                <a:gd name="T26" fmla="*/ 99 w 127"/>
                <a:gd name="T27" fmla="*/ 12 h 129"/>
                <a:gd name="T28" fmla="*/ 88 w 127"/>
                <a:gd name="T29" fmla="*/ 5 h 129"/>
                <a:gd name="T30" fmla="*/ 77 w 127"/>
                <a:gd name="T31" fmla="*/ 1 h 129"/>
                <a:gd name="T32" fmla="*/ 63 w 127"/>
                <a:gd name="T33" fmla="*/ 0 h 129"/>
                <a:gd name="T34" fmla="*/ 50 w 127"/>
                <a:gd name="T35" fmla="*/ 1 h 129"/>
                <a:gd name="T36" fmla="*/ 38 w 127"/>
                <a:gd name="T37" fmla="*/ 5 h 129"/>
                <a:gd name="T38" fmla="*/ 27 w 127"/>
                <a:gd name="T39" fmla="*/ 12 h 129"/>
                <a:gd name="T40" fmla="*/ 18 w 127"/>
                <a:gd name="T41" fmla="*/ 19 h 129"/>
                <a:gd name="T42" fmla="*/ 10 w 127"/>
                <a:gd name="T43" fmla="*/ 29 h 129"/>
                <a:gd name="T44" fmla="*/ 4 w 127"/>
                <a:gd name="T45" fmla="*/ 40 h 129"/>
                <a:gd name="T46" fmla="*/ 1 w 127"/>
                <a:gd name="T47" fmla="*/ 52 h 129"/>
                <a:gd name="T48" fmla="*/ 0 w 127"/>
                <a:gd name="T49" fmla="*/ 65 h 129"/>
                <a:gd name="T50" fmla="*/ 1 w 127"/>
                <a:gd name="T51" fmla="*/ 77 h 129"/>
                <a:gd name="T52" fmla="*/ 4 w 127"/>
                <a:gd name="T53" fmla="*/ 90 h 129"/>
                <a:gd name="T54" fmla="*/ 10 w 127"/>
                <a:gd name="T55" fmla="*/ 101 h 129"/>
                <a:gd name="T56" fmla="*/ 18 w 127"/>
                <a:gd name="T57" fmla="*/ 110 h 129"/>
                <a:gd name="T58" fmla="*/ 27 w 127"/>
                <a:gd name="T59" fmla="*/ 118 h 129"/>
                <a:gd name="T60" fmla="*/ 38 w 127"/>
                <a:gd name="T61" fmla="*/ 123 h 129"/>
                <a:gd name="T62" fmla="*/ 50 w 127"/>
                <a:gd name="T63" fmla="*/ 127 h 129"/>
                <a:gd name="T64" fmla="*/ 63 w 127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9">
                  <a:moveTo>
                    <a:pt x="63" y="129"/>
                  </a:moveTo>
                  <a:lnTo>
                    <a:pt x="77" y="127"/>
                  </a:lnTo>
                  <a:lnTo>
                    <a:pt x="88" y="123"/>
                  </a:lnTo>
                  <a:lnTo>
                    <a:pt x="99" y="118"/>
                  </a:lnTo>
                  <a:lnTo>
                    <a:pt x="108" y="110"/>
                  </a:lnTo>
                  <a:lnTo>
                    <a:pt x="116" y="101"/>
                  </a:lnTo>
                  <a:lnTo>
                    <a:pt x="123" y="90"/>
                  </a:lnTo>
                  <a:lnTo>
                    <a:pt x="126" y="77"/>
                  </a:lnTo>
                  <a:lnTo>
                    <a:pt x="127" y="65"/>
                  </a:lnTo>
                  <a:lnTo>
                    <a:pt x="126" y="52"/>
                  </a:lnTo>
                  <a:lnTo>
                    <a:pt x="123" y="40"/>
                  </a:lnTo>
                  <a:lnTo>
                    <a:pt x="116" y="29"/>
                  </a:lnTo>
                  <a:lnTo>
                    <a:pt x="108" y="19"/>
                  </a:lnTo>
                  <a:lnTo>
                    <a:pt x="99" y="12"/>
                  </a:lnTo>
                  <a:lnTo>
                    <a:pt x="88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7" y="12"/>
                  </a:lnTo>
                  <a:lnTo>
                    <a:pt x="18" y="19"/>
                  </a:lnTo>
                  <a:lnTo>
                    <a:pt x="10" y="29"/>
                  </a:lnTo>
                  <a:lnTo>
                    <a:pt x="4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4" y="90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7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3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0" name="Freeform 74"/>
            <p:cNvSpPr>
              <a:spLocks/>
            </p:cNvSpPr>
            <p:nvPr/>
          </p:nvSpPr>
          <p:spPr bwMode="auto">
            <a:xfrm>
              <a:off x="4830" y="1122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90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0 h 129"/>
                <a:gd name="T40" fmla="*/ 20 w 129"/>
                <a:gd name="T41" fmla="*/ 18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99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1" name="Freeform 75"/>
            <p:cNvSpPr>
              <a:spLocks/>
            </p:cNvSpPr>
            <p:nvPr/>
          </p:nvSpPr>
          <p:spPr bwMode="auto">
            <a:xfrm>
              <a:off x="4830" y="1122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90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0 h 129"/>
                <a:gd name="T40" fmla="*/ 20 w 129"/>
                <a:gd name="T41" fmla="*/ 18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99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2" name="Freeform 76"/>
            <p:cNvSpPr>
              <a:spLocks/>
            </p:cNvSpPr>
            <p:nvPr/>
          </p:nvSpPr>
          <p:spPr bwMode="auto">
            <a:xfrm>
              <a:off x="4948" y="1163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4 h 129"/>
                <a:gd name="T6" fmla="*/ 101 w 129"/>
                <a:gd name="T7" fmla="*/ 117 h 129"/>
                <a:gd name="T8" fmla="*/ 111 w 129"/>
                <a:gd name="T9" fmla="*/ 110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8 w 129"/>
                <a:gd name="T23" fmla="*/ 28 h 129"/>
                <a:gd name="T24" fmla="*/ 111 w 129"/>
                <a:gd name="T25" fmla="*/ 19 h 129"/>
                <a:gd name="T26" fmla="*/ 101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10 h 129"/>
                <a:gd name="T58" fmla="*/ 28 w 129"/>
                <a:gd name="T59" fmla="*/ 117 h 129"/>
                <a:gd name="T60" fmla="*/ 40 w 129"/>
                <a:gd name="T61" fmla="*/ 124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1" y="110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3" name="Freeform 77"/>
            <p:cNvSpPr>
              <a:spLocks/>
            </p:cNvSpPr>
            <p:nvPr/>
          </p:nvSpPr>
          <p:spPr bwMode="auto">
            <a:xfrm>
              <a:off x="4948" y="1163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4 h 129"/>
                <a:gd name="T6" fmla="*/ 101 w 129"/>
                <a:gd name="T7" fmla="*/ 117 h 129"/>
                <a:gd name="T8" fmla="*/ 111 w 129"/>
                <a:gd name="T9" fmla="*/ 110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8 w 129"/>
                <a:gd name="T23" fmla="*/ 28 h 129"/>
                <a:gd name="T24" fmla="*/ 111 w 129"/>
                <a:gd name="T25" fmla="*/ 19 h 129"/>
                <a:gd name="T26" fmla="*/ 101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10 h 129"/>
                <a:gd name="T58" fmla="*/ 28 w 129"/>
                <a:gd name="T59" fmla="*/ 117 h 129"/>
                <a:gd name="T60" fmla="*/ 40 w 129"/>
                <a:gd name="T61" fmla="*/ 124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1" y="110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4" name="Freeform 78"/>
            <p:cNvSpPr>
              <a:spLocks/>
            </p:cNvSpPr>
            <p:nvPr/>
          </p:nvSpPr>
          <p:spPr bwMode="auto">
            <a:xfrm>
              <a:off x="5157" y="1271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8 h 129"/>
                <a:gd name="T4" fmla="*/ 90 w 129"/>
                <a:gd name="T5" fmla="*/ 124 h 129"/>
                <a:gd name="T6" fmla="*/ 101 w 129"/>
                <a:gd name="T7" fmla="*/ 119 h 129"/>
                <a:gd name="T8" fmla="*/ 110 w 129"/>
                <a:gd name="T9" fmla="*/ 111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6 h 129"/>
                <a:gd name="T30" fmla="*/ 78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5 w 129"/>
                <a:gd name="T53" fmla="*/ 89 h 129"/>
                <a:gd name="T54" fmla="*/ 12 w 129"/>
                <a:gd name="T55" fmla="*/ 100 h 129"/>
                <a:gd name="T56" fmla="*/ 20 w 129"/>
                <a:gd name="T57" fmla="*/ 111 h 129"/>
                <a:gd name="T58" fmla="*/ 29 w 129"/>
                <a:gd name="T59" fmla="*/ 119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1" y="119"/>
                  </a:lnTo>
                  <a:lnTo>
                    <a:pt x="110" y="111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29" y="119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5" name="Freeform 79"/>
            <p:cNvSpPr>
              <a:spLocks/>
            </p:cNvSpPr>
            <p:nvPr/>
          </p:nvSpPr>
          <p:spPr bwMode="auto">
            <a:xfrm>
              <a:off x="5157" y="1271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8 h 129"/>
                <a:gd name="T4" fmla="*/ 90 w 129"/>
                <a:gd name="T5" fmla="*/ 124 h 129"/>
                <a:gd name="T6" fmla="*/ 101 w 129"/>
                <a:gd name="T7" fmla="*/ 119 h 129"/>
                <a:gd name="T8" fmla="*/ 110 w 129"/>
                <a:gd name="T9" fmla="*/ 111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6 h 129"/>
                <a:gd name="T30" fmla="*/ 78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5 w 129"/>
                <a:gd name="T53" fmla="*/ 89 h 129"/>
                <a:gd name="T54" fmla="*/ 12 w 129"/>
                <a:gd name="T55" fmla="*/ 100 h 129"/>
                <a:gd name="T56" fmla="*/ 20 w 129"/>
                <a:gd name="T57" fmla="*/ 111 h 129"/>
                <a:gd name="T58" fmla="*/ 29 w 129"/>
                <a:gd name="T59" fmla="*/ 119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1" y="119"/>
                  </a:lnTo>
                  <a:lnTo>
                    <a:pt x="110" y="111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29" y="119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6" name="Freeform 80"/>
            <p:cNvSpPr>
              <a:spLocks/>
            </p:cNvSpPr>
            <p:nvPr/>
          </p:nvSpPr>
          <p:spPr bwMode="auto">
            <a:xfrm>
              <a:off x="5286" y="1142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90 w 129"/>
                <a:gd name="T29" fmla="*/ 5 h 129"/>
                <a:gd name="T30" fmla="*/ 78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0 h 129"/>
                <a:gd name="T40" fmla="*/ 20 w 129"/>
                <a:gd name="T41" fmla="*/ 18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7" name="Freeform 81"/>
            <p:cNvSpPr>
              <a:spLocks/>
            </p:cNvSpPr>
            <p:nvPr/>
          </p:nvSpPr>
          <p:spPr bwMode="auto">
            <a:xfrm>
              <a:off x="5286" y="1142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90 w 129"/>
                <a:gd name="T29" fmla="*/ 5 h 129"/>
                <a:gd name="T30" fmla="*/ 78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0 h 129"/>
                <a:gd name="T40" fmla="*/ 20 w 129"/>
                <a:gd name="T41" fmla="*/ 18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8" name="Freeform 82"/>
            <p:cNvSpPr>
              <a:spLocks/>
            </p:cNvSpPr>
            <p:nvPr/>
          </p:nvSpPr>
          <p:spPr bwMode="auto">
            <a:xfrm>
              <a:off x="5359" y="1194"/>
              <a:ext cx="32" cy="32"/>
            </a:xfrm>
            <a:custGeom>
              <a:avLst/>
              <a:gdLst>
                <a:gd name="T0" fmla="*/ 66 w 129"/>
                <a:gd name="T1" fmla="*/ 129 h 129"/>
                <a:gd name="T2" fmla="*/ 77 w 129"/>
                <a:gd name="T3" fmla="*/ 128 h 129"/>
                <a:gd name="T4" fmla="*/ 91 w 129"/>
                <a:gd name="T5" fmla="*/ 124 h 129"/>
                <a:gd name="T6" fmla="*/ 101 w 129"/>
                <a:gd name="T7" fmla="*/ 118 h 129"/>
                <a:gd name="T8" fmla="*/ 111 w 129"/>
                <a:gd name="T9" fmla="*/ 110 h 129"/>
                <a:gd name="T10" fmla="*/ 119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9 w 129"/>
                <a:gd name="T23" fmla="*/ 29 h 129"/>
                <a:gd name="T24" fmla="*/ 111 w 129"/>
                <a:gd name="T25" fmla="*/ 19 h 129"/>
                <a:gd name="T26" fmla="*/ 101 w 129"/>
                <a:gd name="T27" fmla="*/ 11 h 129"/>
                <a:gd name="T28" fmla="*/ 91 w 129"/>
                <a:gd name="T29" fmla="*/ 5 h 129"/>
                <a:gd name="T30" fmla="*/ 77 w 129"/>
                <a:gd name="T31" fmla="*/ 1 h 129"/>
                <a:gd name="T32" fmla="*/ 66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30 w 129"/>
                <a:gd name="T39" fmla="*/ 11 h 129"/>
                <a:gd name="T40" fmla="*/ 20 w 129"/>
                <a:gd name="T41" fmla="*/ 19 h 129"/>
                <a:gd name="T42" fmla="*/ 12 w 129"/>
                <a:gd name="T43" fmla="*/ 29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30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6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6" y="129"/>
                  </a:moveTo>
                  <a:lnTo>
                    <a:pt x="77" y="128"/>
                  </a:lnTo>
                  <a:lnTo>
                    <a:pt x="91" y="124"/>
                  </a:lnTo>
                  <a:lnTo>
                    <a:pt x="101" y="118"/>
                  </a:lnTo>
                  <a:lnTo>
                    <a:pt x="111" y="110"/>
                  </a:lnTo>
                  <a:lnTo>
                    <a:pt x="119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9" y="29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91" y="5"/>
                  </a:lnTo>
                  <a:lnTo>
                    <a:pt x="77" y="1"/>
                  </a:lnTo>
                  <a:lnTo>
                    <a:pt x="66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30" y="11"/>
                  </a:lnTo>
                  <a:lnTo>
                    <a:pt x="20" y="19"/>
                  </a:lnTo>
                  <a:lnTo>
                    <a:pt x="12" y="29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30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6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79" name="Freeform 83"/>
            <p:cNvSpPr>
              <a:spLocks/>
            </p:cNvSpPr>
            <p:nvPr/>
          </p:nvSpPr>
          <p:spPr bwMode="auto">
            <a:xfrm>
              <a:off x="5359" y="1194"/>
              <a:ext cx="32" cy="32"/>
            </a:xfrm>
            <a:custGeom>
              <a:avLst/>
              <a:gdLst>
                <a:gd name="T0" fmla="*/ 66 w 129"/>
                <a:gd name="T1" fmla="*/ 129 h 129"/>
                <a:gd name="T2" fmla="*/ 77 w 129"/>
                <a:gd name="T3" fmla="*/ 128 h 129"/>
                <a:gd name="T4" fmla="*/ 91 w 129"/>
                <a:gd name="T5" fmla="*/ 124 h 129"/>
                <a:gd name="T6" fmla="*/ 101 w 129"/>
                <a:gd name="T7" fmla="*/ 118 h 129"/>
                <a:gd name="T8" fmla="*/ 111 w 129"/>
                <a:gd name="T9" fmla="*/ 110 h 129"/>
                <a:gd name="T10" fmla="*/ 119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9 w 129"/>
                <a:gd name="T23" fmla="*/ 29 h 129"/>
                <a:gd name="T24" fmla="*/ 111 w 129"/>
                <a:gd name="T25" fmla="*/ 19 h 129"/>
                <a:gd name="T26" fmla="*/ 101 w 129"/>
                <a:gd name="T27" fmla="*/ 11 h 129"/>
                <a:gd name="T28" fmla="*/ 91 w 129"/>
                <a:gd name="T29" fmla="*/ 5 h 129"/>
                <a:gd name="T30" fmla="*/ 77 w 129"/>
                <a:gd name="T31" fmla="*/ 1 h 129"/>
                <a:gd name="T32" fmla="*/ 66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30 w 129"/>
                <a:gd name="T39" fmla="*/ 11 h 129"/>
                <a:gd name="T40" fmla="*/ 20 w 129"/>
                <a:gd name="T41" fmla="*/ 19 h 129"/>
                <a:gd name="T42" fmla="*/ 12 w 129"/>
                <a:gd name="T43" fmla="*/ 29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30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6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6" y="129"/>
                  </a:moveTo>
                  <a:lnTo>
                    <a:pt x="77" y="128"/>
                  </a:lnTo>
                  <a:lnTo>
                    <a:pt x="91" y="124"/>
                  </a:lnTo>
                  <a:lnTo>
                    <a:pt x="101" y="118"/>
                  </a:lnTo>
                  <a:lnTo>
                    <a:pt x="111" y="110"/>
                  </a:lnTo>
                  <a:lnTo>
                    <a:pt x="119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9" y="29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91" y="5"/>
                  </a:lnTo>
                  <a:lnTo>
                    <a:pt x="77" y="1"/>
                  </a:lnTo>
                  <a:lnTo>
                    <a:pt x="66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30" y="11"/>
                  </a:lnTo>
                  <a:lnTo>
                    <a:pt x="20" y="19"/>
                  </a:lnTo>
                  <a:lnTo>
                    <a:pt x="12" y="29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30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6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0" name="Freeform 84"/>
            <p:cNvSpPr>
              <a:spLocks/>
            </p:cNvSpPr>
            <p:nvPr/>
          </p:nvSpPr>
          <p:spPr bwMode="auto">
            <a:xfrm>
              <a:off x="5095" y="1157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10 w 129"/>
                <a:gd name="T9" fmla="*/ 110 h 129"/>
                <a:gd name="T10" fmla="*/ 117 w 129"/>
                <a:gd name="T11" fmla="*/ 101 h 129"/>
                <a:gd name="T12" fmla="*/ 124 w 129"/>
                <a:gd name="T13" fmla="*/ 90 h 129"/>
                <a:gd name="T14" fmla="*/ 128 w 129"/>
                <a:gd name="T15" fmla="*/ 78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9 h 129"/>
                <a:gd name="T24" fmla="*/ 110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8 h 129"/>
                <a:gd name="T52" fmla="*/ 6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7" y="101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10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8"/>
                  </a:lnTo>
                  <a:lnTo>
                    <a:pt x="6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1" name="Freeform 85"/>
            <p:cNvSpPr>
              <a:spLocks/>
            </p:cNvSpPr>
            <p:nvPr/>
          </p:nvSpPr>
          <p:spPr bwMode="auto">
            <a:xfrm>
              <a:off x="5095" y="1157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10 w 129"/>
                <a:gd name="T9" fmla="*/ 110 h 129"/>
                <a:gd name="T10" fmla="*/ 117 w 129"/>
                <a:gd name="T11" fmla="*/ 101 h 129"/>
                <a:gd name="T12" fmla="*/ 124 w 129"/>
                <a:gd name="T13" fmla="*/ 90 h 129"/>
                <a:gd name="T14" fmla="*/ 128 w 129"/>
                <a:gd name="T15" fmla="*/ 78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9 h 129"/>
                <a:gd name="T24" fmla="*/ 110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8 h 129"/>
                <a:gd name="T52" fmla="*/ 6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7" y="101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10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8"/>
                  </a:lnTo>
                  <a:lnTo>
                    <a:pt x="6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2" name="Freeform 86"/>
            <p:cNvSpPr>
              <a:spLocks/>
            </p:cNvSpPr>
            <p:nvPr/>
          </p:nvSpPr>
          <p:spPr bwMode="auto">
            <a:xfrm>
              <a:off x="4831" y="1121"/>
              <a:ext cx="32" cy="32"/>
            </a:xfrm>
            <a:custGeom>
              <a:avLst/>
              <a:gdLst>
                <a:gd name="T0" fmla="*/ 64 w 128"/>
                <a:gd name="T1" fmla="*/ 129 h 129"/>
                <a:gd name="T2" fmla="*/ 77 w 128"/>
                <a:gd name="T3" fmla="*/ 127 h 129"/>
                <a:gd name="T4" fmla="*/ 89 w 128"/>
                <a:gd name="T5" fmla="*/ 123 h 129"/>
                <a:gd name="T6" fmla="*/ 100 w 128"/>
                <a:gd name="T7" fmla="*/ 117 h 129"/>
                <a:gd name="T8" fmla="*/ 109 w 128"/>
                <a:gd name="T9" fmla="*/ 109 h 129"/>
                <a:gd name="T10" fmla="*/ 117 w 128"/>
                <a:gd name="T11" fmla="*/ 99 h 129"/>
                <a:gd name="T12" fmla="*/ 124 w 128"/>
                <a:gd name="T13" fmla="*/ 89 h 129"/>
                <a:gd name="T14" fmla="*/ 126 w 128"/>
                <a:gd name="T15" fmla="*/ 77 h 129"/>
                <a:gd name="T16" fmla="*/ 128 w 128"/>
                <a:gd name="T17" fmla="*/ 64 h 129"/>
                <a:gd name="T18" fmla="*/ 126 w 128"/>
                <a:gd name="T19" fmla="*/ 50 h 129"/>
                <a:gd name="T20" fmla="*/ 124 w 128"/>
                <a:gd name="T21" fmla="*/ 38 h 129"/>
                <a:gd name="T22" fmla="*/ 117 w 128"/>
                <a:gd name="T23" fmla="*/ 28 h 129"/>
                <a:gd name="T24" fmla="*/ 109 w 128"/>
                <a:gd name="T25" fmla="*/ 18 h 129"/>
                <a:gd name="T26" fmla="*/ 100 w 128"/>
                <a:gd name="T27" fmla="*/ 10 h 129"/>
                <a:gd name="T28" fmla="*/ 89 w 128"/>
                <a:gd name="T29" fmla="*/ 5 h 129"/>
                <a:gd name="T30" fmla="*/ 77 w 128"/>
                <a:gd name="T31" fmla="*/ 1 h 129"/>
                <a:gd name="T32" fmla="*/ 64 w 128"/>
                <a:gd name="T33" fmla="*/ 0 h 129"/>
                <a:gd name="T34" fmla="*/ 51 w 128"/>
                <a:gd name="T35" fmla="*/ 1 h 129"/>
                <a:gd name="T36" fmla="*/ 39 w 128"/>
                <a:gd name="T37" fmla="*/ 5 h 129"/>
                <a:gd name="T38" fmla="*/ 28 w 128"/>
                <a:gd name="T39" fmla="*/ 10 h 129"/>
                <a:gd name="T40" fmla="*/ 19 w 128"/>
                <a:gd name="T41" fmla="*/ 18 h 129"/>
                <a:gd name="T42" fmla="*/ 11 w 128"/>
                <a:gd name="T43" fmla="*/ 28 h 129"/>
                <a:gd name="T44" fmla="*/ 4 w 128"/>
                <a:gd name="T45" fmla="*/ 38 h 129"/>
                <a:gd name="T46" fmla="*/ 0 w 128"/>
                <a:gd name="T47" fmla="*/ 50 h 129"/>
                <a:gd name="T48" fmla="*/ 0 w 128"/>
                <a:gd name="T49" fmla="*/ 64 h 129"/>
                <a:gd name="T50" fmla="*/ 0 w 128"/>
                <a:gd name="T51" fmla="*/ 77 h 129"/>
                <a:gd name="T52" fmla="*/ 4 w 128"/>
                <a:gd name="T53" fmla="*/ 89 h 129"/>
                <a:gd name="T54" fmla="*/ 11 w 128"/>
                <a:gd name="T55" fmla="*/ 99 h 129"/>
                <a:gd name="T56" fmla="*/ 19 w 128"/>
                <a:gd name="T57" fmla="*/ 109 h 129"/>
                <a:gd name="T58" fmla="*/ 28 w 128"/>
                <a:gd name="T59" fmla="*/ 117 h 129"/>
                <a:gd name="T60" fmla="*/ 39 w 128"/>
                <a:gd name="T61" fmla="*/ 123 h 129"/>
                <a:gd name="T62" fmla="*/ 51 w 128"/>
                <a:gd name="T63" fmla="*/ 127 h 129"/>
                <a:gd name="T64" fmla="*/ 64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99"/>
                  </a:lnTo>
                  <a:lnTo>
                    <a:pt x="124" y="89"/>
                  </a:lnTo>
                  <a:lnTo>
                    <a:pt x="126" y="77"/>
                  </a:lnTo>
                  <a:lnTo>
                    <a:pt x="128" y="64"/>
                  </a:lnTo>
                  <a:lnTo>
                    <a:pt x="126" y="50"/>
                  </a:lnTo>
                  <a:lnTo>
                    <a:pt x="124" y="38"/>
                  </a:lnTo>
                  <a:lnTo>
                    <a:pt x="117" y="28"/>
                  </a:lnTo>
                  <a:lnTo>
                    <a:pt x="109" y="18"/>
                  </a:lnTo>
                  <a:lnTo>
                    <a:pt x="100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4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7"/>
                  </a:lnTo>
                  <a:lnTo>
                    <a:pt x="4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3" name="Freeform 87"/>
            <p:cNvSpPr>
              <a:spLocks/>
            </p:cNvSpPr>
            <p:nvPr/>
          </p:nvSpPr>
          <p:spPr bwMode="auto">
            <a:xfrm>
              <a:off x="4831" y="1121"/>
              <a:ext cx="32" cy="32"/>
            </a:xfrm>
            <a:custGeom>
              <a:avLst/>
              <a:gdLst>
                <a:gd name="T0" fmla="*/ 64 w 128"/>
                <a:gd name="T1" fmla="*/ 129 h 129"/>
                <a:gd name="T2" fmla="*/ 77 w 128"/>
                <a:gd name="T3" fmla="*/ 127 h 129"/>
                <a:gd name="T4" fmla="*/ 89 w 128"/>
                <a:gd name="T5" fmla="*/ 123 h 129"/>
                <a:gd name="T6" fmla="*/ 100 w 128"/>
                <a:gd name="T7" fmla="*/ 117 h 129"/>
                <a:gd name="T8" fmla="*/ 109 w 128"/>
                <a:gd name="T9" fmla="*/ 109 h 129"/>
                <a:gd name="T10" fmla="*/ 117 w 128"/>
                <a:gd name="T11" fmla="*/ 99 h 129"/>
                <a:gd name="T12" fmla="*/ 124 w 128"/>
                <a:gd name="T13" fmla="*/ 89 h 129"/>
                <a:gd name="T14" fmla="*/ 126 w 128"/>
                <a:gd name="T15" fmla="*/ 77 h 129"/>
                <a:gd name="T16" fmla="*/ 128 w 128"/>
                <a:gd name="T17" fmla="*/ 64 h 129"/>
                <a:gd name="T18" fmla="*/ 126 w 128"/>
                <a:gd name="T19" fmla="*/ 50 h 129"/>
                <a:gd name="T20" fmla="*/ 124 w 128"/>
                <a:gd name="T21" fmla="*/ 38 h 129"/>
                <a:gd name="T22" fmla="*/ 117 w 128"/>
                <a:gd name="T23" fmla="*/ 28 h 129"/>
                <a:gd name="T24" fmla="*/ 109 w 128"/>
                <a:gd name="T25" fmla="*/ 18 h 129"/>
                <a:gd name="T26" fmla="*/ 100 w 128"/>
                <a:gd name="T27" fmla="*/ 10 h 129"/>
                <a:gd name="T28" fmla="*/ 89 w 128"/>
                <a:gd name="T29" fmla="*/ 5 h 129"/>
                <a:gd name="T30" fmla="*/ 77 w 128"/>
                <a:gd name="T31" fmla="*/ 1 h 129"/>
                <a:gd name="T32" fmla="*/ 64 w 128"/>
                <a:gd name="T33" fmla="*/ 0 h 129"/>
                <a:gd name="T34" fmla="*/ 51 w 128"/>
                <a:gd name="T35" fmla="*/ 1 h 129"/>
                <a:gd name="T36" fmla="*/ 39 w 128"/>
                <a:gd name="T37" fmla="*/ 5 h 129"/>
                <a:gd name="T38" fmla="*/ 28 w 128"/>
                <a:gd name="T39" fmla="*/ 10 h 129"/>
                <a:gd name="T40" fmla="*/ 19 w 128"/>
                <a:gd name="T41" fmla="*/ 18 h 129"/>
                <a:gd name="T42" fmla="*/ 11 w 128"/>
                <a:gd name="T43" fmla="*/ 28 h 129"/>
                <a:gd name="T44" fmla="*/ 4 w 128"/>
                <a:gd name="T45" fmla="*/ 38 h 129"/>
                <a:gd name="T46" fmla="*/ 0 w 128"/>
                <a:gd name="T47" fmla="*/ 50 h 129"/>
                <a:gd name="T48" fmla="*/ 0 w 128"/>
                <a:gd name="T49" fmla="*/ 64 h 129"/>
                <a:gd name="T50" fmla="*/ 0 w 128"/>
                <a:gd name="T51" fmla="*/ 77 h 129"/>
                <a:gd name="T52" fmla="*/ 4 w 128"/>
                <a:gd name="T53" fmla="*/ 89 h 129"/>
                <a:gd name="T54" fmla="*/ 11 w 128"/>
                <a:gd name="T55" fmla="*/ 99 h 129"/>
                <a:gd name="T56" fmla="*/ 19 w 128"/>
                <a:gd name="T57" fmla="*/ 109 h 129"/>
                <a:gd name="T58" fmla="*/ 28 w 128"/>
                <a:gd name="T59" fmla="*/ 117 h 129"/>
                <a:gd name="T60" fmla="*/ 39 w 128"/>
                <a:gd name="T61" fmla="*/ 123 h 129"/>
                <a:gd name="T62" fmla="*/ 51 w 128"/>
                <a:gd name="T63" fmla="*/ 127 h 129"/>
                <a:gd name="T64" fmla="*/ 64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99"/>
                  </a:lnTo>
                  <a:lnTo>
                    <a:pt x="124" y="89"/>
                  </a:lnTo>
                  <a:lnTo>
                    <a:pt x="126" y="77"/>
                  </a:lnTo>
                  <a:lnTo>
                    <a:pt x="128" y="64"/>
                  </a:lnTo>
                  <a:lnTo>
                    <a:pt x="126" y="50"/>
                  </a:lnTo>
                  <a:lnTo>
                    <a:pt x="124" y="38"/>
                  </a:lnTo>
                  <a:lnTo>
                    <a:pt x="117" y="28"/>
                  </a:lnTo>
                  <a:lnTo>
                    <a:pt x="109" y="18"/>
                  </a:lnTo>
                  <a:lnTo>
                    <a:pt x="100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4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7"/>
                  </a:lnTo>
                  <a:lnTo>
                    <a:pt x="4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4" name="Freeform 88"/>
            <p:cNvSpPr>
              <a:spLocks/>
            </p:cNvSpPr>
            <p:nvPr/>
          </p:nvSpPr>
          <p:spPr bwMode="auto">
            <a:xfrm>
              <a:off x="5308" y="1256"/>
              <a:ext cx="33" cy="32"/>
            </a:xfrm>
            <a:custGeom>
              <a:avLst/>
              <a:gdLst>
                <a:gd name="T0" fmla="*/ 63 w 128"/>
                <a:gd name="T1" fmla="*/ 128 h 128"/>
                <a:gd name="T2" fmla="*/ 77 w 128"/>
                <a:gd name="T3" fmla="*/ 126 h 128"/>
                <a:gd name="T4" fmla="*/ 89 w 128"/>
                <a:gd name="T5" fmla="*/ 124 h 128"/>
                <a:gd name="T6" fmla="*/ 101 w 128"/>
                <a:gd name="T7" fmla="*/ 117 h 128"/>
                <a:gd name="T8" fmla="*/ 110 w 128"/>
                <a:gd name="T9" fmla="*/ 109 h 128"/>
                <a:gd name="T10" fmla="*/ 118 w 128"/>
                <a:gd name="T11" fmla="*/ 100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4 h 128"/>
                <a:gd name="T18" fmla="*/ 127 w 128"/>
                <a:gd name="T19" fmla="*/ 51 h 128"/>
                <a:gd name="T20" fmla="*/ 123 w 128"/>
                <a:gd name="T21" fmla="*/ 39 h 128"/>
                <a:gd name="T22" fmla="*/ 118 w 128"/>
                <a:gd name="T23" fmla="*/ 28 h 128"/>
                <a:gd name="T24" fmla="*/ 110 w 128"/>
                <a:gd name="T25" fmla="*/ 19 h 128"/>
                <a:gd name="T26" fmla="*/ 101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3 w 128"/>
                <a:gd name="T33" fmla="*/ 0 h 128"/>
                <a:gd name="T34" fmla="*/ 52 w 128"/>
                <a:gd name="T35" fmla="*/ 2 h 128"/>
                <a:gd name="T36" fmla="*/ 40 w 128"/>
                <a:gd name="T37" fmla="*/ 4 h 128"/>
                <a:gd name="T38" fmla="*/ 28 w 128"/>
                <a:gd name="T39" fmla="*/ 11 h 128"/>
                <a:gd name="T40" fmla="*/ 18 w 128"/>
                <a:gd name="T41" fmla="*/ 19 h 128"/>
                <a:gd name="T42" fmla="*/ 10 w 128"/>
                <a:gd name="T43" fmla="*/ 28 h 128"/>
                <a:gd name="T44" fmla="*/ 5 w 128"/>
                <a:gd name="T45" fmla="*/ 39 h 128"/>
                <a:gd name="T46" fmla="*/ 1 w 128"/>
                <a:gd name="T47" fmla="*/ 51 h 128"/>
                <a:gd name="T48" fmla="*/ 0 w 128"/>
                <a:gd name="T49" fmla="*/ 64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100 h 128"/>
                <a:gd name="T56" fmla="*/ 18 w 128"/>
                <a:gd name="T57" fmla="*/ 109 h 128"/>
                <a:gd name="T58" fmla="*/ 28 w 128"/>
                <a:gd name="T59" fmla="*/ 117 h 128"/>
                <a:gd name="T60" fmla="*/ 40 w 128"/>
                <a:gd name="T61" fmla="*/ 124 h 128"/>
                <a:gd name="T62" fmla="*/ 52 w 128"/>
                <a:gd name="T63" fmla="*/ 126 h 128"/>
                <a:gd name="T64" fmla="*/ 63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3" y="128"/>
                  </a:moveTo>
                  <a:lnTo>
                    <a:pt x="77" y="126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6"/>
                  </a:lnTo>
                  <a:lnTo>
                    <a:pt x="6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5" name="Freeform 89"/>
            <p:cNvSpPr>
              <a:spLocks/>
            </p:cNvSpPr>
            <p:nvPr/>
          </p:nvSpPr>
          <p:spPr bwMode="auto">
            <a:xfrm>
              <a:off x="5308" y="1256"/>
              <a:ext cx="33" cy="32"/>
            </a:xfrm>
            <a:custGeom>
              <a:avLst/>
              <a:gdLst>
                <a:gd name="T0" fmla="*/ 63 w 128"/>
                <a:gd name="T1" fmla="*/ 128 h 128"/>
                <a:gd name="T2" fmla="*/ 77 w 128"/>
                <a:gd name="T3" fmla="*/ 126 h 128"/>
                <a:gd name="T4" fmla="*/ 89 w 128"/>
                <a:gd name="T5" fmla="*/ 124 h 128"/>
                <a:gd name="T6" fmla="*/ 101 w 128"/>
                <a:gd name="T7" fmla="*/ 117 h 128"/>
                <a:gd name="T8" fmla="*/ 110 w 128"/>
                <a:gd name="T9" fmla="*/ 109 h 128"/>
                <a:gd name="T10" fmla="*/ 118 w 128"/>
                <a:gd name="T11" fmla="*/ 100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4 h 128"/>
                <a:gd name="T18" fmla="*/ 127 w 128"/>
                <a:gd name="T19" fmla="*/ 51 h 128"/>
                <a:gd name="T20" fmla="*/ 123 w 128"/>
                <a:gd name="T21" fmla="*/ 39 h 128"/>
                <a:gd name="T22" fmla="*/ 118 w 128"/>
                <a:gd name="T23" fmla="*/ 28 h 128"/>
                <a:gd name="T24" fmla="*/ 110 w 128"/>
                <a:gd name="T25" fmla="*/ 19 h 128"/>
                <a:gd name="T26" fmla="*/ 101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3 w 128"/>
                <a:gd name="T33" fmla="*/ 0 h 128"/>
                <a:gd name="T34" fmla="*/ 52 w 128"/>
                <a:gd name="T35" fmla="*/ 2 h 128"/>
                <a:gd name="T36" fmla="*/ 40 w 128"/>
                <a:gd name="T37" fmla="*/ 4 h 128"/>
                <a:gd name="T38" fmla="*/ 28 w 128"/>
                <a:gd name="T39" fmla="*/ 11 h 128"/>
                <a:gd name="T40" fmla="*/ 18 w 128"/>
                <a:gd name="T41" fmla="*/ 19 h 128"/>
                <a:gd name="T42" fmla="*/ 10 w 128"/>
                <a:gd name="T43" fmla="*/ 28 h 128"/>
                <a:gd name="T44" fmla="*/ 5 w 128"/>
                <a:gd name="T45" fmla="*/ 39 h 128"/>
                <a:gd name="T46" fmla="*/ 1 w 128"/>
                <a:gd name="T47" fmla="*/ 51 h 128"/>
                <a:gd name="T48" fmla="*/ 0 w 128"/>
                <a:gd name="T49" fmla="*/ 64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100 h 128"/>
                <a:gd name="T56" fmla="*/ 18 w 128"/>
                <a:gd name="T57" fmla="*/ 109 h 128"/>
                <a:gd name="T58" fmla="*/ 28 w 128"/>
                <a:gd name="T59" fmla="*/ 117 h 128"/>
                <a:gd name="T60" fmla="*/ 40 w 128"/>
                <a:gd name="T61" fmla="*/ 124 h 128"/>
                <a:gd name="T62" fmla="*/ 52 w 128"/>
                <a:gd name="T63" fmla="*/ 126 h 128"/>
                <a:gd name="T64" fmla="*/ 63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3" y="128"/>
                  </a:moveTo>
                  <a:lnTo>
                    <a:pt x="77" y="126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6"/>
                  </a:lnTo>
                  <a:lnTo>
                    <a:pt x="63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6" name="Freeform 90"/>
            <p:cNvSpPr>
              <a:spLocks/>
            </p:cNvSpPr>
            <p:nvPr/>
          </p:nvSpPr>
          <p:spPr bwMode="auto">
            <a:xfrm>
              <a:off x="5235" y="1295"/>
              <a:ext cx="33" cy="32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1 w 128"/>
                <a:gd name="T7" fmla="*/ 116 h 128"/>
                <a:gd name="T8" fmla="*/ 110 w 128"/>
                <a:gd name="T9" fmla="*/ 110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1 h 128"/>
                <a:gd name="T20" fmla="*/ 123 w 128"/>
                <a:gd name="T21" fmla="*/ 38 h 128"/>
                <a:gd name="T22" fmla="*/ 118 w 128"/>
                <a:gd name="T23" fmla="*/ 28 h 128"/>
                <a:gd name="T24" fmla="*/ 110 w 128"/>
                <a:gd name="T25" fmla="*/ 18 h 128"/>
                <a:gd name="T26" fmla="*/ 101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2 w 128"/>
                <a:gd name="T35" fmla="*/ 1 h 128"/>
                <a:gd name="T36" fmla="*/ 40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2 w 128"/>
                <a:gd name="T43" fmla="*/ 28 h 128"/>
                <a:gd name="T44" fmla="*/ 5 w 128"/>
                <a:gd name="T45" fmla="*/ 38 h 128"/>
                <a:gd name="T46" fmla="*/ 1 w 128"/>
                <a:gd name="T47" fmla="*/ 51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2 w 128"/>
                <a:gd name="T55" fmla="*/ 99 h 128"/>
                <a:gd name="T56" fmla="*/ 18 w 128"/>
                <a:gd name="T57" fmla="*/ 110 h 128"/>
                <a:gd name="T58" fmla="*/ 29 w 128"/>
                <a:gd name="T59" fmla="*/ 116 h 128"/>
                <a:gd name="T60" fmla="*/ 40 w 128"/>
                <a:gd name="T61" fmla="*/ 123 h 128"/>
                <a:gd name="T62" fmla="*/ 52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1"/>
                  </a:lnTo>
                  <a:lnTo>
                    <a:pt x="123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2" y="28"/>
                  </a:lnTo>
                  <a:lnTo>
                    <a:pt x="5" y="38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18" y="110"/>
                  </a:lnTo>
                  <a:lnTo>
                    <a:pt x="29" y="116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7" name="Freeform 91"/>
            <p:cNvSpPr>
              <a:spLocks/>
            </p:cNvSpPr>
            <p:nvPr/>
          </p:nvSpPr>
          <p:spPr bwMode="auto">
            <a:xfrm>
              <a:off x="5235" y="1295"/>
              <a:ext cx="33" cy="32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1 w 128"/>
                <a:gd name="T7" fmla="*/ 116 h 128"/>
                <a:gd name="T8" fmla="*/ 110 w 128"/>
                <a:gd name="T9" fmla="*/ 110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1 h 128"/>
                <a:gd name="T20" fmla="*/ 123 w 128"/>
                <a:gd name="T21" fmla="*/ 38 h 128"/>
                <a:gd name="T22" fmla="*/ 118 w 128"/>
                <a:gd name="T23" fmla="*/ 28 h 128"/>
                <a:gd name="T24" fmla="*/ 110 w 128"/>
                <a:gd name="T25" fmla="*/ 18 h 128"/>
                <a:gd name="T26" fmla="*/ 101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2 w 128"/>
                <a:gd name="T35" fmla="*/ 1 h 128"/>
                <a:gd name="T36" fmla="*/ 40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2 w 128"/>
                <a:gd name="T43" fmla="*/ 28 h 128"/>
                <a:gd name="T44" fmla="*/ 5 w 128"/>
                <a:gd name="T45" fmla="*/ 38 h 128"/>
                <a:gd name="T46" fmla="*/ 1 w 128"/>
                <a:gd name="T47" fmla="*/ 51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2 w 128"/>
                <a:gd name="T55" fmla="*/ 99 h 128"/>
                <a:gd name="T56" fmla="*/ 18 w 128"/>
                <a:gd name="T57" fmla="*/ 110 h 128"/>
                <a:gd name="T58" fmla="*/ 29 w 128"/>
                <a:gd name="T59" fmla="*/ 116 h 128"/>
                <a:gd name="T60" fmla="*/ 40 w 128"/>
                <a:gd name="T61" fmla="*/ 123 h 128"/>
                <a:gd name="T62" fmla="*/ 52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1"/>
                  </a:lnTo>
                  <a:lnTo>
                    <a:pt x="123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2" y="28"/>
                  </a:lnTo>
                  <a:lnTo>
                    <a:pt x="5" y="38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18" y="110"/>
                  </a:lnTo>
                  <a:lnTo>
                    <a:pt x="29" y="116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8" name="Freeform 92"/>
            <p:cNvSpPr>
              <a:spLocks/>
            </p:cNvSpPr>
            <p:nvPr/>
          </p:nvSpPr>
          <p:spPr bwMode="auto">
            <a:xfrm>
              <a:off x="5272" y="1218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5 h 129"/>
                <a:gd name="T6" fmla="*/ 100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90 h 129"/>
                <a:gd name="T14" fmla="*/ 127 w 129"/>
                <a:gd name="T15" fmla="*/ 78 h 129"/>
                <a:gd name="T16" fmla="*/ 129 w 129"/>
                <a:gd name="T17" fmla="*/ 65 h 129"/>
                <a:gd name="T18" fmla="*/ 127 w 129"/>
                <a:gd name="T19" fmla="*/ 52 h 129"/>
                <a:gd name="T20" fmla="*/ 124 w 129"/>
                <a:gd name="T21" fmla="*/ 40 h 129"/>
                <a:gd name="T22" fmla="*/ 118 w 129"/>
                <a:gd name="T23" fmla="*/ 29 h 129"/>
                <a:gd name="T24" fmla="*/ 110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8 h 129"/>
                <a:gd name="T52" fmla="*/ 5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5 h 129"/>
                <a:gd name="T62" fmla="*/ 52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5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90"/>
                  </a:lnTo>
                  <a:lnTo>
                    <a:pt x="127" y="78"/>
                  </a:lnTo>
                  <a:lnTo>
                    <a:pt x="129" y="65"/>
                  </a:lnTo>
                  <a:lnTo>
                    <a:pt x="127" y="52"/>
                  </a:lnTo>
                  <a:lnTo>
                    <a:pt x="124" y="40"/>
                  </a:lnTo>
                  <a:lnTo>
                    <a:pt x="118" y="29"/>
                  </a:lnTo>
                  <a:lnTo>
                    <a:pt x="110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5"/>
                  </a:lnTo>
                  <a:lnTo>
                    <a:pt x="52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89" name="Freeform 93"/>
            <p:cNvSpPr>
              <a:spLocks/>
            </p:cNvSpPr>
            <p:nvPr/>
          </p:nvSpPr>
          <p:spPr bwMode="auto">
            <a:xfrm>
              <a:off x="5272" y="1218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5 h 129"/>
                <a:gd name="T6" fmla="*/ 100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90 h 129"/>
                <a:gd name="T14" fmla="*/ 127 w 129"/>
                <a:gd name="T15" fmla="*/ 78 h 129"/>
                <a:gd name="T16" fmla="*/ 129 w 129"/>
                <a:gd name="T17" fmla="*/ 65 h 129"/>
                <a:gd name="T18" fmla="*/ 127 w 129"/>
                <a:gd name="T19" fmla="*/ 52 h 129"/>
                <a:gd name="T20" fmla="*/ 124 w 129"/>
                <a:gd name="T21" fmla="*/ 40 h 129"/>
                <a:gd name="T22" fmla="*/ 118 w 129"/>
                <a:gd name="T23" fmla="*/ 29 h 129"/>
                <a:gd name="T24" fmla="*/ 110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8 h 129"/>
                <a:gd name="T52" fmla="*/ 5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40 w 129"/>
                <a:gd name="T61" fmla="*/ 125 h 129"/>
                <a:gd name="T62" fmla="*/ 52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5"/>
                  </a:lnTo>
                  <a:lnTo>
                    <a:pt x="100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90"/>
                  </a:lnTo>
                  <a:lnTo>
                    <a:pt x="127" y="78"/>
                  </a:lnTo>
                  <a:lnTo>
                    <a:pt x="129" y="65"/>
                  </a:lnTo>
                  <a:lnTo>
                    <a:pt x="127" y="52"/>
                  </a:lnTo>
                  <a:lnTo>
                    <a:pt x="124" y="40"/>
                  </a:lnTo>
                  <a:lnTo>
                    <a:pt x="118" y="29"/>
                  </a:lnTo>
                  <a:lnTo>
                    <a:pt x="110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40" y="125"/>
                  </a:lnTo>
                  <a:lnTo>
                    <a:pt x="52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0" name="Freeform 94"/>
            <p:cNvSpPr>
              <a:spLocks/>
            </p:cNvSpPr>
            <p:nvPr/>
          </p:nvSpPr>
          <p:spPr bwMode="auto">
            <a:xfrm>
              <a:off x="4946" y="1242"/>
              <a:ext cx="32" cy="32"/>
            </a:xfrm>
            <a:custGeom>
              <a:avLst/>
              <a:gdLst>
                <a:gd name="T0" fmla="*/ 65 w 129"/>
                <a:gd name="T1" fmla="*/ 128 h 128"/>
                <a:gd name="T2" fmla="*/ 78 w 129"/>
                <a:gd name="T3" fmla="*/ 127 h 128"/>
                <a:gd name="T4" fmla="*/ 90 w 129"/>
                <a:gd name="T5" fmla="*/ 123 h 128"/>
                <a:gd name="T6" fmla="*/ 101 w 129"/>
                <a:gd name="T7" fmla="*/ 118 h 128"/>
                <a:gd name="T8" fmla="*/ 110 w 129"/>
                <a:gd name="T9" fmla="*/ 110 h 128"/>
                <a:gd name="T10" fmla="*/ 118 w 129"/>
                <a:gd name="T11" fmla="*/ 100 h 128"/>
                <a:gd name="T12" fmla="*/ 125 w 129"/>
                <a:gd name="T13" fmla="*/ 89 h 128"/>
                <a:gd name="T14" fmla="*/ 127 w 129"/>
                <a:gd name="T15" fmla="*/ 77 h 128"/>
                <a:gd name="T16" fmla="*/ 129 w 129"/>
                <a:gd name="T17" fmla="*/ 65 h 128"/>
                <a:gd name="T18" fmla="*/ 127 w 129"/>
                <a:gd name="T19" fmla="*/ 51 h 128"/>
                <a:gd name="T20" fmla="*/ 125 w 129"/>
                <a:gd name="T21" fmla="*/ 39 h 128"/>
                <a:gd name="T22" fmla="*/ 118 w 129"/>
                <a:gd name="T23" fmla="*/ 27 h 128"/>
                <a:gd name="T24" fmla="*/ 110 w 129"/>
                <a:gd name="T25" fmla="*/ 18 h 128"/>
                <a:gd name="T26" fmla="*/ 101 w 129"/>
                <a:gd name="T27" fmla="*/ 10 h 128"/>
                <a:gd name="T28" fmla="*/ 90 w 129"/>
                <a:gd name="T29" fmla="*/ 5 h 128"/>
                <a:gd name="T30" fmla="*/ 78 w 129"/>
                <a:gd name="T31" fmla="*/ 1 h 128"/>
                <a:gd name="T32" fmla="*/ 65 w 129"/>
                <a:gd name="T33" fmla="*/ 0 h 128"/>
                <a:gd name="T34" fmla="*/ 52 w 129"/>
                <a:gd name="T35" fmla="*/ 1 h 128"/>
                <a:gd name="T36" fmla="*/ 40 w 129"/>
                <a:gd name="T37" fmla="*/ 5 h 128"/>
                <a:gd name="T38" fmla="*/ 29 w 129"/>
                <a:gd name="T39" fmla="*/ 10 h 128"/>
                <a:gd name="T40" fmla="*/ 20 w 129"/>
                <a:gd name="T41" fmla="*/ 18 h 128"/>
                <a:gd name="T42" fmla="*/ 12 w 129"/>
                <a:gd name="T43" fmla="*/ 27 h 128"/>
                <a:gd name="T44" fmla="*/ 5 w 129"/>
                <a:gd name="T45" fmla="*/ 39 h 128"/>
                <a:gd name="T46" fmla="*/ 1 w 129"/>
                <a:gd name="T47" fmla="*/ 51 h 128"/>
                <a:gd name="T48" fmla="*/ 0 w 129"/>
                <a:gd name="T49" fmla="*/ 65 h 128"/>
                <a:gd name="T50" fmla="*/ 1 w 129"/>
                <a:gd name="T51" fmla="*/ 77 h 128"/>
                <a:gd name="T52" fmla="*/ 5 w 129"/>
                <a:gd name="T53" fmla="*/ 89 h 128"/>
                <a:gd name="T54" fmla="*/ 12 w 129"/>
                <a:gd name="T55" fmla="*/ 100 h 128"/>
                <a:gd name="T56" fmla="*/ 20 w 129"/>
                <a:gd name="T57" fmla="*/ 110 h 128"/>
                <a:gd name="T58" fmla="*/ 29 w 129"/>
                <a:gd name="T59" fmla="*/ 118 h 128"/>
                <a:gd name="T60" fmla="*/ 40 w 129"/>
                <a:gd name="T61" fmla="*/ 123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0"/>
                  </a:lnTo>
                  <a:lnTo>
                    <a:pt x="125" y="89"/>
                  </a:lnTo>
                  <a:lnTo>
                    <a:pt x="127" y="77"/>
                  </a:lnTo>
                  <a:lnTo>
                    <a:pt x="129" y="65"/>
                  </a:lnTo>
                  <a:lnTo>
                    <a:pt x="127" y="51"/>
                  </a:lnTo>
                  <a:lnTo>
                    <a:pt x="125" y="39"/>
                  </a:lnTo>
                  <a:lnTo>
                    <a:pt x="118" y="27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7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1" name="Freeform 95"/>
            <p:cNvSpPr>
              <a:spLocks/>
            </p:cNvSpPr>
            <p:nvPr/>
          </p:nvSpPr>
          <p:spPr bwMode="auto">
            <a:xfrm>
              <a:off x="4946" y="1242"/>
              <a:ext cx="32" cy="32"/>
            </a:xfrm>
            <a:custGeom>
              <a:avLst/>
              <a:gdLst>
                <a:gd name="T0" fmla="*/ 65 w 129"/>
                <a:gd name="T1" fmla="*/ 128 h 128"/>
                <a:gd name="T2" fmla="*/ 78 w 129"/>
                <a:gd name="T3" fmla="*/ 127 h 128"/>
                <a:gd name="T4" fmla="*/ 90 w 129"/>
                <a:gd name="T5" fmla="*/ 123 h 128"/>
                <a:gd name="T6" fmla="*/ 101 w 129"/>
                <a:gd name="T7" fmla="*/ 118 h 128"/>
                <a:gd name="T8" fmla="*/ 110 w 129"/>
                <a:gd name="T9" fmla="*/ 110 h 128"/>
                <a:gd name="T10" fmla="*/ 118 w 129"/>
                <a:gd name="T11" fmla="*/ 100 h 128"/>
                <a:gd name="T12" fmla="*/ 125 w 129"/>
                <a:gd name="T13" fmla="*/ 89 h 128"/>
                <a:gd name="T14" fmla="*/ 127 w 129"/>
                <a:gd name="T15" fmla="*/ 77 h 128"/>
                <a:gd name="T16" fmla="*/ 129 w 129"/>
                <a:gd name="T17" fmla="*/ 65 h 128"/>
                <a:gd name="T18" fmla="*/ 127 w 129"/>
                <a:gd name="T19" fmla="*/ 51 h 128"/>
                <a:gd name="T20" fmla="*/ 125 w 129"/>
                <a:gd name="T21" fmla="*/ 39 h 128"/>
                <a:gd name="T22" fmla="*/ 118 w 129"/>
                <a:gd name="T23" fmla="*/ 27 h 128"/>
                <a:gd name="T24" fmla="*/ 110 w 129"/>
                <a:gd name="T25" fmla="*/ 18 h 128"/>
                <a:gd name="T26" fmla="*/ 101 w 129"/>
                <a:gd name="T27" fmla="*/ 10 h 128"/>
                <a:gd name="T28" fmla="*/ 90 w 129"/>
                <a:gd name="T29" fmla="*/ 5 h 128"/>
                <a:gd name="T30" fmla="*/ 78 w 129"/>
                <a:gd name="T31" fmla="*/ 1 h 128"/>
                <a:gd name="T32" fmla="*/ 65 w 129"/>
                <a:gd name="T33" fmla="*/ 0 h 128"/>
                <a:gd name="T34" fmla="*/ 52 w 129"/>
                <a:gd name="T35" fmla="*/ 1 h 128"/>
                <a:gd name="T36" fmla="*/ 40 w 129"/>
                <a:gd name="T37" fmla="*/ 5 h 128"/>
                <a:gd name="T38" fmla="*/ 29 w 129"/>
                <a:gd name="T39" fmla="*/ 10 h 128"/>
                <a:gd name="T40" fmla="*/ 20 w 129"/>
                <a:gd name="T41" fmla="*/ 18 h 128"/>
                <a:gd name="T42" fmla="*/ 12 w 129"/>
                <a:gd name="T43" fmla="*/ 27 h 128"/>
                <a:gd name="T44" fmla="*/ 5 w 129"/>
                <a:gd name="T45" fmla="*/ 39 h 128"/>
                <a:gd name="T46" fmla="*/ 1 w 129"/>
                <a:gd name="T47" fmla="*/ 51 h 128"/>
                <a:gd name="T48" fmla="*/ 0 w 129"/>
                <a:gd name="T49" fmla="*/ 65 h 128"/>
                <a:gd name="T50" fmla="*/ 1 w 129"/>
                <a:gd name="T51" fmla="*/ 77 h 128"/>
                <a:gd name="T52" fmla="*/ 5 w 129"/>
                <a:gd name="T53" fmla="*/ 89 h 128"/>
                <a:gd name="T54" fmla="*/ 12 w 129"/>
                <a:gd name="T55" fmla="*/ 100 h 128"/>
                <a:gd name="T56" fmla="*/ 20 w 129"/>
                <a:gd name="T57" fmla="*/ 110 h 128"/>
                <a:gd name="T58" fmla="*/ 29 w 129"/>
                <a:gd name="T59" fmla="*/ 118 h 128"/>
                <a:gd name="T60" fmla="*/ 40 w 129"/>
                <a:gd name="T61" fmla="*/ 123 h 128"/>
                <a:gd name="T62" fmla="*/ 52 w 129"/>
                <a:gd name="T63" fmla="*/ 127 h 128"/>
                <a:gd name="T64" fmla="*/ 65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5" y="128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0"/>
                  </a:lnTo>
                  <a:lnTo>
                    <a:pt x="125" y="89"/>
                  </a:lnTo>
                  <a:lnTo>
                    <a:pt x="127" y="77"/>
                  </a:lnTo>
                  <a:lnTo>
                    <a:pt x="129" y="65"/>
                  </a:lnTo>
                  <a:lnTo>
                    <a:pt x="127" y="51"/>
                  </a:lnTo>
                  <a:lnTo>
                    <a:pt x="125" y="39"/>
                  </a:lnTo>
                  <a:lnTo>
                    <a:pt x="118" y="27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0"/>
                  </a:lnTo>
                  <a:lnTo>
                    <a:pt x="20" y="18"/>
                  </a:lnTo>
                  <a:lnTo>
                    <a:pt x="12" y="27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2" name="Freeform 96"/>
            <p:cNvSpPr>
              <a:spLocks/>
            </p:cNvSpPr>
            <p:nvPr/>
          </p:nvSpPr>
          <p:spPr bwMode="auto">
            <a:xfrm>
              <a:off x="4640" y="1238"/>
              <a:ext cx="33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3 w 129"/>
                <a:gd name="T13" fmla="*/ 90 h 129"/>
                <a:gd name="T14" fmla="*/ 127 w 129"/>
                <a:gd name="T15" fmla="*/ 77 h 129"/>
                <a:gd name="T16" fmla="*/ 129 w 129"/>
                <a:gd name="T17" fmla="*/ 65 h 129"/>
                <a:gd name="T18" fmla="*/ 127 w 129"/>
                <a:gd name="T19" fmla="*/ 52 h 129"/>
                <a:gd name="T20" fmla="*/ 123 w 129"/>
                <a:gd name="T21" fmla="*/ 40 h 129"/>
                <a:gd name="T22" fmla="*/ 117 w 129"/>
                <a:gd name="T23" fmla="*/ 29 h 129"/>
                <a:gd name="T24" fmla="*/ 109 w 129"/>
                <a:gd name="T25" fmla="*/ 19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0 w 129"/>
                <a:gd name="T35" fmla="*/ 1 h 129"/>
                <a:gd name="T36" fmla="*/ 38 w 129"/>
                <a:gd name="T37" fmla="*/ 5 h 129"/>
                <a:gd name="T38" fmla="*/ 28 w 129"/>
                <a:gd name="T39" fmla="*/ 12 h 129"/>
                <a:gd name="T40" fmla="*/ 19 w 129"/>
                <a:gd name="T41" fmla="*/ 19 h 129"/>
                <a:gd name="T42" fmla="*/ 11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8 w 129"/>
                <a:gd name="T61" fmla="*/ 123 h 129"/>
                <a:gd name="T62" fmla="*/ 50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3" y="90"/>
                  </a:lnTo>
                  <a:lnTo>
                    <a:pt x="127" y="77"/>
                  </a:lnTo>
                  <a:lnTo>
                    <a:pt x="129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2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3" name="Freeform 97"/>
            <p:cNvSpPr>
              <a:spLocks/>
            </p:cNvSpPr>
            <p:nvPr/>
          </p:nvSpPr>
          <p:spPr bwMode="auto">
            <a:xfrm>
              <a:off x="4640" y="1238"/>
              <a:ext cx="33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3 w 129"/>
                <a:gd name="T13" fmla="*/ 90 h 129"/>
                <a:gd name="T14" fmla="*/ 127 w 129"/>
                <a:gd name="T15" fmla="*/ 77 h 129"/>
                <a:gd name="T16" fmla="*/ 129 w 129"/>
                <a:gd name="T17" fmla="*/ 65 h 129"/>
                <a:gd name="T18" fmla="*/ 127 w 129"/>
                <a:gd name="T19" fmla="*/ 52 h 129"/>
                <a:gd name="T20" fmla="*/ 123 w 129"/>
                <a:gd name="T21" fmla="*/ 40 h 129"/>
                <a:gd name="T22" fmla="*/ 117 w 129"/>
                <a:gd name="T23" fmla="*/ 29 h 129"/>
                <a:gd name="T24" fmla="*/ 109 w 129"/>
                <a:gd name="T25" fmla="*/ 19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0 w 129"/>
                <a:gd name="T35" fmla="*/ 1 h 129"/>
                <a:gd name="T36" fmla="*/ 38 w 129"/>
                <a:gd name="T37" fmla="*/ 5 h 129"/>
                <a:gd name="T38" fmla="*/ 28 w 129"/>
                <a:gd name="T39" fmla="*/ 12 h 129"/>
                <a:gd name="T40" fmla="*/ 19 w 129"/>
                <a:gd name="T41" fmla="*/ 19 h 129"/>
                <a:gd name="T42" fmla="*/ 11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7 h 129"/>
                <a:gd name="T52" fmla="*/ 5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8 w 129"/>
                <a:gd name="T61" fmla="*/ 123 h 129"/>
                <a:gd name="T62" fmla="*/ 50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3" y="90"/>
                  </a:lnTo>
                  <a:lnTo>
                    <a:pt x="127" y="77"/>
                  </a:lnTo>
                  <a:lnTo>
                    <a:pt x="129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2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7"/>
                  </a:lnTo>
                  <a:lnTo>
                    <a:pt x="5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4" name="Freeform 98"/>
            <p:cNvSpPr>
              <a:spLocks/>
            </p:cNvSpPr>
            <p:nvPr/>
          </p:nvSpPr>
          <p:spPr bwMode="auto">
            <a:xfrm>
              <a:off x="4388" y="1237"/>
              <a:ext cx="32" cy="32"/>
            </a:xfrm>
            <a:custGeom>
              <a:avLst/>
              <a:gdLst>
                <a:gd name="T0" fmla="*/ 65 w 128"/>
                <a:gd name="T1" fmla="*/ 129 h 129"/>
                <a:gd name="T2" fmla="*/ 78 w 128"/>
                <a:gd name="T3" fmla="*/ 128 h 129"/>
                <a:gd name="T4" fmla="*/ 90 w 128"/>
                <a:gd name="T5" fmla="*/ 124 h 129"/>
                <a:gd name="T6" fmla="*/ 100 w 128"/>
                <a:gd name="T7" fmla="*/ 117 h 129"/>
                <a:gd name="T8" fmla="*/ 110 w 128"/>
                <a:gd name="T9" fmla="*/ 111 h 129"/>
                <a:gd name="T10" fmla="*/ 118 w 128"/>
                <a:gd name="T11" fmla="*/ 100 h 129"/>
                <a:gd name="T12" fmla="*/ 124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2 h 129"/>
                <a:gd name="T20" fmla="*/ 124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100 w 128"/>
                <a:gd name="T27" fmla="*/ 11 h 129"/>
                <a:gd name="T28" fmla="*/ 90 w 128"/>
                <a:gd name="T29" fmla="*/ 6 h 129"/>
                <a:gd name="T30" fmla="*/ 78 w 128"/>
                <a:gd name="T31" fmla="*/ 2 h 129"/>
                <a:gd name="T32" fmla="*/ 65 w 128"/>
                <a:gd name="T33" fmla="*/ 0 h 129"/>
                <a:gd name="T34" fmla="*/ 51 w 128"/>
                <a:gd name="T35" fmla="*/ 2 h 129"/>
                <a:gd name="T36" fmla="*/ 39 w 128"/>
                <a:gd name="T37" fmla="*/ 6 h 129"/>
                <a:gd name="T38" fmla="*/ 29 w 128"/>
                <a:gd name="T39" fmla="*/ 11 h 129"/>
                <a:gd name="T40" fmla="*/ 20 w 128"/>
                <a:gd name="T41" fmla="*/ 19 h 129"/>
                <a:gd name="T42" fmla="*/ 12 w 128"/>
                <a:gd name="T43" fmla="*/ 28 h 129"/>
                <a:gd name="T44" fmla="*/ 5 w 128"/>
                <a:gd name="T45" fmla="*/ 39 h 129"/>
                <a:gd name="T46" fmla="*/ 1 w 128"/>
                <a:gd name="T47" fmla="*/ 52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2 w 128"/>
                <a:gd name="T55" fmla="*/ 100 h 129"/>
                <a:gd name="T56" fmla="*/ 20 w 128"/>
                <a:gd name="T57" fmla="*/ 111 h 129"/>
                <a:gd name="T58" fmla="*/ 29 w 128"/>
                <a:gd name="T59" fmla="*/ 117 h 129"/>
                <a:gd name="T60" fmla="*/ 39 w 128"/>
                <a:gd name="T61" fmla="*/ 124 h 129"/>
                <a:gd name="T62" fmla="*/ 51 w 128"/>
                <a:gd name="T63" fmla="*/ 128 h 129"/>
                <a:gd name="T64" fmla="*/ 65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0" y="117"/>
                  </a:lnTo>
                  <a:lnTo>
                    <a:pt x="110" y="111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1" y="2"/>
                  </a:lnTo>
                  <a:lnTo>
                    <a:pt x="39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39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29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5" name="Freeform 99"/>
            <p:cNvSpPr>
              <a:spLocks/>
            </p:cNvSpPr>
            <p:nvPr/>
          </p:nvSpPr>
          <p:spPr bwMode="auto">
            <a:xfrm>
              <a:off x="4388" y="1237"/>
              <a:ext cx="32" cy="32"/>
            </a:xfrm>
            <a:custGeom>
              <a:avLst/>
              <a:gdLst>
                <a:gd name="T0" fmla="*/ 65 w 128"/>
                <a:gd name="T1" fmla="*/ 129 h 129"/>
                <a:gd name="T2" fmla="*/ 78 w 128"/>
                <a:gd name="T3" fmla="*/ 128 h 129"/>
                <a:gd name="T4" fmla="*/ 90 w 128"/>
                <a:gd name="T5" fmla="*/ 124 h 129"/>
                <a:gd name="T6" fmla="*/ 100 w 128"/>
                <a:gd name="T7" fmla="*/ 117 h 129"/>
                <a:gd name="T8" fmla="*/ 110 w 128"/>
                <a:gd name="T9" fmla="*/ 111 h 129"/>
                <a:gd name="T10" fmla="*/ 118 w 128"/>
                <a:gd name="T11" fmla="*/ 100 h 129"/>
                <a:gd name="T12" fmla="*/ 124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2 h 129"/>
                <a:gd name="T20" fmla="*/ 124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100 w 128"/>
                <a:gd name="T27" fmla="*/ 11 h 129"/>
                <a:gd name="T28" fmla="*/ 90 w 128"/>
                <a:gd name="T29" fmla="*/ 6 h 129"/>
                <a:gd name="T30" fmla="*/ 78 w 128"/>
                <a:gd name="T31" fmla="*/ 2 h 129"/>
                <a:gd name="T32" fmla="*/ 65 w 128"/>
                <a:gd name="T33" fmla="*/ 0 h 129"/>
                <a:gd name="T34" fmla="*/ 51 w 128"/>
                <a:gd name="T35" fmla="*/ 2 h 129"/>
                <a:gd name="T36" fmla="*/ 39 w 128"/>
                <a:gd name="T37" fmla="*/ 6 h 129"/>
                <a:gd name="T38" fmla="*/ 29 w 128"/>
                <a:gd name="T39" fmla="*/ 11 h 129"/>
                <a:gd name="T40" fmla="*/ 20 w 128"/>
                <a:gd name="T41" fmla="*/ 19 h 129"/>
                <a:gd name="T42" fmla="*/ 12 w 128"/>
                <a:gd name="T43" fmla="*/ 28 h 129"/>
                <a:gd name="T44" fmla="*/ 5 w 128"/>
                <a:gd name="T45" fmla="*/ 39 h 129"/>
                <a:gd name="T46" fmla="*/ 1 w 128"/>
                <a:gd name="T47" fmla="*/ 52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2 w 128"/>
                <a:gd name="T55" fmla="*/ 100 h 129"/>
                <a:gd name="T56" fmla="*/ 20 w 128"/>
                <a:gd name="T57" fmla="*/ 111 h 129"/>
                <a:gd name="T58" fmla="*/ 29 w 128"/>
                <a:gd name="T59" fmla="*/ 117 h 129"/>
                <a:gd name="T60" fmla="*/ 39 w 128"/>
                <a:gd name="T61" fmla="*/ 124 h 129"/>
                <a:gd name="T62" fmla="*/ 51 w 128"/>
                <a:gd name="T63" fmla="*/ 128 h 129"/>
                <a:gd name="T64" fmla="*/ 65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0" y="117"/>
                  </a:lnTo>
                  <a:lnTo>
                    <a:pt x="110" y="111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2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0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1" y="2"/>
                  </a:lnTo>
                  <a:lnTo>
                    <a:pt x="39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39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29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6" name="Freeform 100"/>
            <p:cNvSpPr>
              <a:spLocks/>
            </p:cNvSpPr>
            <p:nvPr/>
          </p:nvSpPr>
          <p:spPr bwMode="auto">
            <a:xfrm>
              <a:off x="4784" y="1247"/>
              <a:ext cx="32" cy="32"/>
            </a:xfrm>
            <a:custGeom>
              <a:avLst/>
              <a:gdLst>
                <a:gd name="T0" fmla="*/ 64 w 129"/>
                <a:gd name="T1" fmla="*/ 127 h 127"/>
                <a:gd name="T2" fmla="*/ 77 w 129"/>
                <a:gd name="T3" fmla="*/ 126 h 127"/>
                <a:gd name="T4" fmla="*/ 89 w 129"/>
                <a:gd name="T5" fmla="*/ 123 h 127"/>
                <a:gd name="T6" fmla="*/ 100 w 129"/>
                <a:gd name="T7" fmla="*/ 117 h 127"/>
                <a:gd name="T8" fmla="*/ 111 w 129"/>
                <a:gd name="T9" fmla="*/ 109 h 127"/>
                <a:gd name="T10" fmla="*/ 118 w 129"/>
                <a:gd name="T11" fmla="*/ 99 h 127"/>
                <a:gd name="T12" fmla="*/ 124 w 129"/>
                <a:gd name="T13" fmla="*/ 89 h 127"/>
                <a:gd name="T14" fmla="*/ 128 w 129"/>
                <a:gd name="T15" fmla="*/ 77 h 127"/>
                <a:gd name="T16" fmla="*/ 129 w 129"/>
                <a:gd name="T17" fmla="*/ 64 h 127"/>
                <a:gd name="T18" fmla="*/ 128 w 129"/>
                <a:gd name="T19" fmla="*/ 50 h 127"/>
                <a:gd name="T20" fmla="*/ 124 w 129"/>
                <a:gd name="T21" fmla="*/ 38 h 127"/>
                <a:gd name="T22" fmla="*/ 118 w 129"/>
                <a:gd name="T23" fmla="*/ 28 h 127"/>
                <a:gd name="T24" fmla="*/ 111 w 129"/>
                <a:gd name="T25" fmla="*/ 18 h 127"/>
                <a:gd name="T26" fmla="*/ 100 w 129"/>
                <a:gd name="T27" fmla="*/ 10 h 127"/>
                <a:gd name="T28" fmla="*/ 89 w 129"/>
                <a:gd name="T29" fmla="*/ 4 h 127"/>
                <a:gd name="T30" fmla="*/ 77 w 129"/>
                <a:gd name="T31" fmla="*/ 1 h 127"/>
                <a:gd name="T32" fmla="*/ 64 w 129"/>
                <a:gd name="T33" fmla="*/ 0 h 127"/>
                <a:gd name="T34" fmla="*/ 52 w 129"/>
                <a:gd name="T35" fmla="*/ 1 h 127"/>
                <a:gd name="T36" fmla="*/ 40 w 129"/>
                <a:gd name="T37" fmla="*/ 4 h 127"/>
                <a:gd name="T38" fmla="*/ 28 w 129"/>
                <a:gd name="T39" fmla="*/ 10 h 127"/>
                <a:gd name="T40" fmla="*/ 19 w 129"/>
                <a:gd name="T41" fmla="*/ 18 h 127"/>
                <a:gd name="T42" fmla="*/ 11 w 129"/>
                <a:gd name="T43" fmla="*/ 28 h 127"/>
                <a:gd name="T44" fmla="*/ 6 w 129"/>
                <a:gd name="T45" fmla="*/ 38 h 127"/>
                <a:gd name="T46" fmla="*/ 2 w 129"/>
                <a:gd name="T47" fmla="*/ 50 h 127"/>
                <a:gd name="T48" fmla="*/ 0 w 129"/>
                <a:gd name="T49" fmla="*/ 64 h 127"/>
                <a:gd name="T50" fmla="*/ 2 w 129"/>
                <a:gd name="T51" fmla="*/ 77 h 127"/>
                <a:gd name="T52" fmla="*/ 6 w 129"/>
                <a:gd name="T53" fmla="*/ 89 h 127"/>
                <a:gd name="T54" fmla="*/ 11 w 129"/>
                <a:gd name="T55" fmla="*/ 99 h 127"/>
                <a:gd name="T56" fmla="*/ 19 w 129"/>
                <a:gd name="T57" fmla="*/ 109 h 127"/>
                <a:gd name="T58" fmla="*/ 28 w 129"/>
                <a:gd name="T59" fmla="*/ 117 h 127"/>
                <a:gd name="T60" fmla="*/ 40 w 129"/>
                <a:gd name="T61" fmla="*/ 123 h 127"/>
                <a:gd name="T62" fmla="*/ 52 w 129"/>
                <a:gd name="T63" fmla="*/ 126 h 127"/>
                <a:gd name="T64" fmla="*/ 64 w 129"/>
                <a:gd name="T6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64" y="127"/>
                  </a:moveTo>
                  <a:lnTo>
                    <a:pt x="77" y="126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11" y="109"/>
                  </a:lnTo>
                  <a:lnTo>
                    <a:pt x="118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0"/>
                  </a:lnTo>
                  <a:lnTo>
                    <a:pt x="124" y="38"/>
                  </a:lnTo>
                  <a:lnTo>
                    <a:pt x="118" y="28"/>
                  </a:lnTo>
                  <a:lnTo>
                    <a:pt x="111" y="18"/>
                  </a:lnTo>
                  <a:lnTo>
                    <a:pt x="100" y="10"/>
                  </a:lnTo>
                  <a:lnTo>
                    <a:pt x="89" y="4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6"/>
                  </a:lnTo>
                  <a:lnTo>
                    <a:pt x="64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7" name="Freeform 101"/>
            <p:cNvSpPr>
              <a:spLocks/>
            </p:cNvSpPr>
            <p:nvPr/>
          </p:nvSpPr>
          <p:spPr bwMode="auto">
            <a:xfrm>
              <a:off x="4784" y="1247"/>
              <a:ext cx="32" cy="32"/>
            </a:xfrm>
            <a:custGeom>
              <a:avLst/>
              <a:gdLst>
                <a:gd name="T0" fmla="*/ 64 w 129"/>
                <a:gd name="T1" fmla="*/ 127 h 127"/>
                <a:gd name="T2" fmla="*/ 77 w 129"/>
                <a:gd name="T3" fmla="*/ 126 h 127"/>
                <a:gd name="T4" fmla="*/ 89 w 129"/>
                <a:gd name="T5" fmla="*/ 123 h 127"/>
                <a:gd name="T6" fmla="*/ 100 w 129"/>
                <a:gd name="T7" fmla="*/ 117 h 127"/>
                <a:gd name="T8" fmla="*/ 111 w 129"/>
                <a:gd name="T9" fmla="*/ 109 h 127"/>
                <a:gd name="T10" fmla="*/ 118 w 129"/>
                <a:gd name="T11" fmla="*/ 99 h 127"/>
                <a:gd name="T12" fmla="*/ 124 w 129"/>
                <a:gd name="T13" fmla="*/ 89 h 127"/>
                <a:gd name="T14" fmla="*/ 128 w 129"/>
                <a:gd name="T15" fmla="*/ 77 h 127"/>
                <a:gd name="T16" fmla="*/ 129 w 129"/>
                <a:gd name="T17" fmla="*/ 64 h 127"/>
                <a:gd name="T18" fmla="*/ 128 w 129"/>
                <a:gd name="T19" fmla="*/ 50 h 127"/>
                <a:gd name="T20" fmla="*/ 124 w 129"/>
                <a:gd name="T21" fmla="*/ 38 h 127"/>
                <a:gd name="T22" fmla="*/ 118 w 129"/>
                <a:gd name="T23" fmla="*/ 28 h 127"/>
                <a:gd name="T24" fmla="*/ 111 w 129"/>
                <a:gd name="T25" fmla="*/ 18 h 127"/>
                <a:gd name="T26" fmla="*/ 100 w 129"/>
                <a:gd name="T27" fmla="*/ 10 h 127"/>
                <a:gd name="T28" fmla="*/ 89 w 129"/>
                <a:gd name="T29" fmla="*/ 4 h 127"/>
                <a:gd name="T30" fmla="*/ 77 w 129"/>
                <a:gd name="T31" fmla="*/ 1 h 127"/>
                <a:gd name="T32" fmla="*/ 64 w 129"/>
                <a:gd name="T33" fmla="*/ 0 h 127"/>
                <a:gd name="T34" fmla="*/ 52 w 129"/>
                <a:gd name="T35" fmla="*/ 1 h 127"/>
                <a:gd name="T36" fmla="*/ 40 w 129"/>
                <a:gd name="T37" fmla="*/ 4 h 127"/>
                <a:gd name="T38" fmla="*/ 28 w 129"/>
                <a:gd name="T39" fmla="*/ 10 h 127"/>
                <a:gd name="T40" fmla="*/ 19 w 129"/>
                <a:gd name="T41" fmla="*/ 18 h 127"/>
                <a:gd name="T42" fmla="*/ 11 w 129"/>
                <a:gd name="T43" fmla="*/ 28 h 127"/>
                <a:gd name="T44" fmla="*/ 6 w 129"/>
                <a:gd name="T45" fmla="*/ 38 h 127"/>
                <a:gd name="T46" fmla="*/ 2 w 129"/>
                <a:gd name="T47" fmla="*/ 50 h 127"/>
                <a:gd name="T48" fmla="*/ 0 w 129"/>
                <a:gd name="T49" fmla="*/ 64 h 127"/>
                <a:gd name="T50" fmla="*/ 2 w 129"/>
                <a:gd name="T51" fmla="*/ 77 h 127"/>
                <a:gd name="T52" fmla="*/ 6 w 129"/>
                <a:gd name="T53" fmla="*/ 89 h 127"/>
                <a:gd name="T54" fmla="*/ 11 w 129"/>
                <a:gd name="T55" fmla="*/ 99 h 127"/>
                <a:gd name="T56" fmla="*/ 19 w 129"/>
                <a:gd name="T57" fmla="*/ 109 h 127"/>
                <a:gd name="T58" fmla="*/ 28 w 129"/>
                <a:gd name="T59" fmla="*/ 117 h 127"/>
                <a:gd name="T60" fmla="*/ 40 w 129"/>
                <a:gd name="T61" fmla="*/ 123 h 127"/>
                <a:gd name="T62" fmla="*/ 52 w 129"/>
                <a:gd name="T63" fmla="*/ 126 h 127"/>
                <a:gd name="T64" fmla="*/ 64 w 129"/>
                <a:gd name="T6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64" y="127"/>
                  </a:moveTo>
                  <a:lnTo>
                    <a:pt x="77" y="126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11" y="109"/>
                  </a:lnTo>
                  <a:lnTo>
                    <a:pt x="118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0"/>
                  </a:lnTo>
                  <a:lnTo>
                    <a:pt x="124" y="38"/>
                  </a:lnTo>
                  <a:lnTo>
                    <a:pt x="118" y="28"/>
                  </a:lnTo>
                  <a:lnTo>
                    <a:pt x="111" y="18"/>
                  </a:lnTo>
                  <a:lnTo>
                    <a:pt x="100" y="10"/>
                  </a:lnTo>
                  <a:lnTo>
                    <a:pt x="89" y="4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6"/>
                  </a:lnTo>
                  <a:lnTo>
                    <a:pt x="64" y="127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8" name="Freeform 102"/>
            <p:cNvSpPr>
              <a:spLocks/>
            </p:cNvSpPr>
            <p:nvPr/>
          </p:nvSpPr>
          <p:spPr bwMode="auto">
            <a:xfrm>
              <a:off x="5187" y="1241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8 h 129"/>
                <a:gd name="T4" fmla="*/ 91 w 129"/>
                <a:gd name="T5" fmla="*/ 124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1 w 129"/>
                <a:gd name="T29" fmla="*/ 6 h 129"/>
                <a:gd name="T30" fmla="*/ 77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19 w 129"/>
                <a:gd name="T41" fmla="*/ 19 h 129"/>
                <a:gd name="T42" fmla="*/ 12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1 h 129"/>
                <a:gd name="T56" fmla="*/ 19 w 129"/>
                <a:gd name="T57" fmla="*/ 110 h 129"/>
                <a:gd name="T58" fmla="*/ 29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8"/>
                  </a:lnTo>
                  <a:lnTo>
                    <a:pt x="91" y="124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1" y="6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1"/>
                  </a:lnTo>
                  <a:lnTo>
                    <a:pt x="19" y="110"/>
                  </a:lnTo>
                  <a:lnTo>
                    <a:pt x="29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0999" name="Freeform 103"/>
            <p:cNvSpPr>
              <a:spLocks/>
            </p:cNvSpPr>
            <p:nvPr/>
          </p:nvSpPr>
          <p:spPr bwMode="auto">
            <a:xfrm>
              <a:off x="5187" y="1241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8 h 129"/>
                <a:gd name="T4" fmla="*/ 91 w 129"/>
                <a:gd name="T5" fmla="*/ 124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1 w 129"/>
                <a:gd name="T29" fmla="*/ 6 h 129"/>
                <a:gd name="T30" fmla="*/ 77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19 w 129"/>
                <a:gd name="T41" fmla="*/ 19 h 129"/>
                <a:gd name="T42" fmla="*/ 12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1 h 129"/>
                <a:gd name="T56" fmla="*/ 19 w 129"/>
                <a:gd name="T57" fmla="*/ 110 h 129"/>
                <a:gd name="T58" fmla="*/ 29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8"/>
                  </a:lnTo>
                  <a:lnTo>
                    <a:pt x="91" y="124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1" y="6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1"/>
                  </a:lnTo>
                  <a:lnTo>
                    <a:pt x="19" y="110"/>
                  </a:lnTo>
                  <a:lnTo>
                    <a:pt x="29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0" name="Freeform 104"/>
            <p:cNvSpPr>
              <a:spLocks/>
            </p:cNvSpPr>
            <p:nvPr/>
          </p:nvSpPr>
          <p:spPr bwMode="auto">
            <a:xfrm>
              <a:off x="5040" y="1313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8 h 129"/>
                <a:gd name="T8" fmla="*/ 110 w 128"/>
                <a:gd name="T9" fmla="*/ 110 h 129"/>
                <a:gd name="T10" fmla="*/ 118 w 128"/>
                <a:gd name="T11" fmla="*/ 101 h 129"/>
                <a:gd name="T12" fmla="*/ 123 w 128"/>
                <a:gd name="T13" fmla="*/ 91 h 129"/>
                <a:gd name="T14" fmla="*/ 127 w 128"/>
                <a:gd name="T15" fmla="*/ 79 h 129"/>
                <a:gd name="T16" fmla="*/ 128 w 128"/>
                <a:gd name="T17" fmla="*/ 65 h 129"/>
                <a:gd name="T18" fmla="*/ 127 w 128"/>
                <a:gd name="T19" fmla="*/ 52 h 129"/>
                <a:gd name="T20" fmla="*/ 123 w 128"/>
                <a:gd name="T21" fmla="*/ 40 h 129"/>
                <a:gd name="T22" fmla="*/ 118 w 128"/>
                <a:gd name="T23" fmla="*/ 30 h 129"/>
                <a:gd name="T24" fmla="*/ 110 w 128"/>
                <a:gd name="T25" fmla="*/ 20 h 129"/>
                <a:gd name="T26" fmla="*/ 99 w 128"/>
                <a:gd name="T27" fmla="*/ 12 h 129"/>
                <a:gd name="T28" fmla="*/ 89 w 128"/>
                <a:gd name="T29" fmla="*/ 6 h 129"/>
                <a:gd name="T30" fmla="*/ 77 w 128"/>
                <a:gd name="T31" fmla="*/ 2 h 129"/>
                <a:gd name="T32" fmla="*/ 63 w 128"/>
                <a:gd name="T33" fmla="*/ 0 h 129"/>
                <a:gd name="T34" fmla="*/ 51 w 128"/>
                <a:gd name="T35" fmla="*/ 2 h 129"/>
                <a:gd name="T36" fmla="*/ 39 w 128"/>
                <a:gd name="T37" fmla="*/ 6 h 129"/>
                <a:gd name="T38" fmla="*/ 28 w 128"/>
                <a:gd name="T39" fmla="*/ 12 h 129"/>
                <a:gd name="T40" fmla="*/ 18 w 128"/>
                <a:gd name="T41" fmla="*/ 20 h 129"/>
                <a:gd name="T42" fmla="*/ 10 w 128"/>
                <a:gd name="T43" fmla="*/ 30 h 129"/>
                <a:gd name="T44" fmla="*/ 5 w 128"/>
                <a:gd name="T45" fmla="*/ 40 h 129"/>
                <a:gd name="T46" fmla="*/ 1 w 128"/>
                <a:gd name="T47" fmla="*/ 52 h 129"/>
                <a:gd name="T48" fmla="*/ 0 w 128"/>
                <a:gd name="T49" fmla="*/ 65 h 129"/>
                <a:gd name="T50" fmla="*/ 1 w 128"/>
                <a:gd name="T51" fmla="*/ 79 h 129"/>
                <a:gd name="T52" fmla="*/ 5 w 128"/>
                <a:gd name="T53" fmla="*/ 91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9 w 128"/>
                <a:gd name="T61" fmla="*/ 124 h 129"/>
                <a:gd name="T62" fmla="*/ 51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3" y="91"/>
                  </a:lnTo>
                  <a:lnTo>
                    <a:pt x="127" y="79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30"/>
                  </a:lnTo>
                  <a:lnTo>
                    <a:pt x="110" y="20"/>
                  </a:lnTo>
                  <a:lnTo>
                    <a:pt x="99" y="12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1" y="2"/>
                  </a:lnTo>
                  <a:lnTo>
                    <a:pt x="39" y="6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0" y="30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9"/>
                  </a:lnTo>
                  <a:lnTo>
                    <a:pt x="5" y="91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1" name="Freeform 105"/>
            <p:cNvSpPr>
              <a:spLocks/>
            </p:cNvSpPr>
            <p:nvPr/>
          </p:nvSpPr>
          <p:spPr bwMode="auto">
            <a:xfrm>
              <a:off x="5040" y="1313"/>
              <a:ext cx="32" cy="32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8 h 129"/>
                <a:gd name="T8" fmla="*/ 110 w 128"/>
                <a:gd name="T9" fmla="*/ 110 h 129"/>
                <a:gd name="T10" fmla="*/ 118 w 128"/>
                <a:gd name="T11" fmla="*/ 101 h 129"/>
                <a:gd name="T12" fmla="*/ 123 w 128"/>
                <a:gd name="T13" fmla="*/ 91 h 129"/>
                <a:gd name="T14" fmla="*/ 127 w 128"/>
                <a:gd name="T15" fmla="*/ 79 h 129"/>
                <a:gd name="T16" fmla="*/ 128 w 128"/>
                <a:gd name="T17" fmla="*/ 65 h 129"/>
                <a:gd name="T18" fmla="*/ 127 w 128"/>
                <a:gd name="T19" fmla="*/ 52 h 129"/>
                <a:gd name="T20" fmla="*/ 123 w 128"/>
                <a:gd name="T21" fmla="*/ 40 h 129"/>
                <a:gd name="T22" fmla="*/ 118 w 128"/>
                <a:gd name="T23" fmla="*/ 30 h 129"/>
                <a:gd name="T24" fmla="*/ 110 w 128"/>
                <a:gd name="T25" fmla="*/ 20 h 129"/>
                <a:gd name="T26" fmla="*/ 99 w 128"/>
                <a:gd name="T27" fmla="*/ 12 h 129"/>
                <a:gd name="T28" fmla="*/ 89 w 128"/>
                <a:gd name="T29" fmla="*/ 6 h 129"/>
                <a:gd name="T30" fmla="*/ 77 w 128"/>
                <a:gd name="T31" fmla="*/ 2 h 129"/>
                <a:gd name="T32" fmla="*/ 63 w 128"/>
                <a:gd name="T33" fmla="*/ 0 h 129"/>
                <a:gd name="T34" fmla="*/ 51 w 128"/>
                <a:gd name="T35" fmla="*/ 2 h 129"/>
                <a:gd name="T36" fmla="*/ 39 w 128"/>
                <a:gd name="T37" fmla="*/ 6 h 129"/>
                <a:gd name="T38" fmla="*/ 28 w 128"/>
                <a:gd name="T39" fmla="*/ 12 h 129"/>
                <a:gd name="T40" fmla="*/ 18 w 128"/>
                <a:gd name="T41" fmla="*/ 20 h 129"/>
                <a:gd name="T42" fmla="*/ 10 w 128"/>
                <a:gd name="T43" fmla="*/ 30 h 129"/>
                <a:gd name="T44" fmla="*/ 5 w 128"/>
                <a:gd name="T45" fmla="*/ 40 h 129"/>
                <a:gd name="T46" fmla="*/ 1 w 128"/>
                <a:gd name="T47" fmla="*/ 52 h 129"/>
                <a:gd name="T48" fmla="*/ 0 w 128"/>
                <a:gd name="T49" fmla="*/ 65 h 129"/>
                <a:gd name="T50" fmla="*/ 1 w 128"/>
                <a:gd name="T51" fmla="*/ 79 h 129"/>
                <a:gd name="T52" fmla="*/ 5 w 128"/>
                <a:gd name="T53" fmla="*/ 91 h 129"/>
                <a:gd name="T54" fmla="*/ 10 w 128"/>
                <a:gd name="T55" fmla="*/ 101 h 129"/>
                <a:gd name="T56" fmla="*/ 18 w 128"/>
                <a:gd name="T57" fmla="*/ 110 h 129"/>
                <a:gd name="T58" fmla="*/ 28 w 128"/>
                <a:gd name="T59" fmla="*/ 118 h 129"/>
                <a:gd name="T60" fmla="*/ 39 w 128"/>
                <a:gd name="T61" fmla="*/ 124 h 129"/>
                <a:gd name="T62" fmla="*/ 51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3" y="91"/>
                  </a:lnTo>
                  <a:lnTo>
                    <a:pt x="127" y="79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30"/>
                  </a:lnTo>
                  <a:lnTo>
                    <a:pt x="110" y="20"/>
                  </a:lnTo>
                  <a:lnTo>
                    <a:pt x="99" y="12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1" y="2"/>
                  </a:lnTo>
                  <a:lnTo>
                    <a:pt x="39" y="6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0" y="30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9"/>
                  </a:lnTo>
                  <a:lnTo>
                    <a:pt x="5" y="91"/>
                  </a:lnTo>
                  <a:lnTo>
                    <a:pt x="10" y="101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3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2" name="Freeform 106"/>
            <p:cNvSpPr>
              <a:spLocks/>
            </p:cNvSpPr>
            <p:nvPr/>
          </p:nvSpPr>
          <p:spPr bwMode="auto">
            <a:xfrm>
              <a:off x="5197" y="1204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8 h 129"/>
                <a:gd name="T4" fmla="*/ 90 w 129"/>
                <a:gd name="T5" fmla="*/ 124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5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5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6 h 129"/>
                <a:gd name="T30" fmla="*/ 78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5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5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3" name="Freeform 107"/>
            <p:cNvSpPr>
              <a:spLocks/>
            </p:cNvSpPr>
            <p:nvPr/>
          </p:nvSpPr>
          <p:spPr bwMode="auto">
            <a:xfrm>
              <a:off x="5197" y="1204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8 h 129"/>
                <a:gd name="T4" fmla="*/ 90 w 129"/>
                <a:gd name="T5" fmla="*/ 124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5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5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6 h 129"/>
                <a:gd name="T30" fmla="*/ 78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101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8"/>
                  </a:lnTo>
                  <a:lnTo>
                    <a:pt x="90" y="124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5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5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8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1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4" name="Freeform 108"/>
            <p:cNvSpPr>
              <a:spLocks/>
            </p:cNvSpPr>
            <p:nvPr/>
          </p:nvSpPr>
          <p:spPr bwMode="auto">
            <a:xfrm>
              <a:off x="5024" y="1223"/>
              <a:ext cx="33" cy="31"/>
            </a:xfrm>
            <a:custGeom>
              <a:avLst/>
              <a:gdLst>
                <a:gd name="T0" fmla="*/ 63 w 128"/>
                <a:gd name="T1" fmla="*/ 128 h 128"/>
                <a:gd name="T2" fmla="*/ 77 w 128"/>
                <a:gd name="T3" fmla="*/ 128 h 128"/>
                <a:gd name="T4" fmla="*/ 89 w 128"/>
                <a:gd name="T5" fmla="*/ 124 h 128"/>
                <a:gd name="T6" fmla="*/ 99 w 128"/>
                <a:gd name="T7" fmla="*/ 117 h 128"/>
                <a:gd name="T8" fmla="*/ 108 w 128"/>
                <a:gd name="T9" fmla="*/ 109 h 128"/>
                <a:gd name="T10" fmla="*/ 116 w 128"/>
                <a:gd name="T11" fmla="*/ 100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4 h 128"/>
                <a:gd name="T18" fmla="*/ 127 w 128"/>
                <a:gd name="T19" fmla="*/ 51 h 128"/>
                <a:gd name="T20" fmla="*/ 123 w 128"/>
                <a:gd name="T21" fmla="*/ 39 h 128"/>
                <a:gd name="T22" fmla="*/ 116 w 128"/>
                <a:gd name="T23" fmla="*/ 28 h 128"/>
                <a:gd name="T24" fmla="*/ 108 w 128"/>
                <a:gd name="T25" fmla="*/ 19 h 128"/>
                <a:gd name="T26" fmla="*/ 99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3 w 128"/>
                <a:gd name="T33" fmla="*/ 0 h 128"/>
                <a:gd name="T34" fmla="*/ 50 w 128"/>
                <a:gd name="T35" fmla="*/ 2 h 128"/>
                <a:gd name="T36" fmla="*/ 38 w 128"/>
                <a:gd name="T37" fmla="*/ 4 h 128"/>
                <a:gd name="T38" fmla="*/ 27 w 128"/>
                <a:gd name="T39" fmla="*/ 11 h 128"/>
                <a:gd name="T40" fmla="*/ 18 w 128"/>
                <a:gd name="T41" fmla="*/ 19 h 128"/>
                <a:gd name="T42" fmla="*/ 10 w 128"/>
                <a:gd name="T43" fmla="*/ 28 h 128"/>
                <a:gd name="T44" fmla="*/ 4 w 128"/>
                <a:gd name="T45" fmla="*/ 39 h 128"/>
                <a:gd name="T46" fmla="*/ 1 w 128"/>
                <a:gd name="T47" fmla="*/ 51 h 128"/>
                <a:gd name="T48" fmla="*/ 0 w 128"/>
                <a:gd name="T49" fmla="*/ 64 h 128"/>
                <a:gd name="T50" fmla="*/ 1 w 128"/>
                <a:gd name="T51" fmla="*/ 77 h 128"/>
                <a:gd name="T52" fmla="*/ 4 w 128"/>
                <a:gd name="T53" fmla="*/ 89 h 128"/>
                <a:gd name="T54" fmla="*/ 10 w 128"/>
                <a:gd name="T55" fmla="*/ 100 h 128"/>
                <a:gd name="T56" fmla="*/ 18 w 128"/>
                <a:gd name="T57" fmla="*/ 109 h 128"/>
                <a:gd name="T58" fmla="*/ 27 w 128"/>
                <a:gd name="T59" fmla="*/ 117 h 128"/>
                <a:gd name="T60" fmla="*/ 38 w 128"/>
                <a:gd name="T61" fmla="*/ 124 h 128"/>
                <a:gd name="T62" fmla="*/ 50 w 128"/>
                <a:gd name="T63" fmla="*/ 128 h 128"/>
                <a:gd name="T64" fmla="*/ 63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3" y="128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7"/>
                  </a:lnTo>
                  <a:lnTo>
                    <a:pt x="108" y="109"/>
                  </a:lnTo>
                  <a:lnTo>
                    <a:pt x="116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6" y="28"/>
                  </a:lnTo>
                  <a:lnTo>
                    <a:pt x="108" y="19"/>
                  </a:lnTo>
                  <a:lnTo>
                    <a:pt x="99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7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7" y="117"/>
                  </a:lnTo>
                  <a:lnTo>
                    <a:pt x="38" y="124"/>
                  </a:lnTo>
                  <a:lnTo>
                    <a:pt x="50" y="128"/>
                  </a:lnTo>
                  <a:lnTo>
                    <a:pt x="6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5" name="Freeform 109"/>
            <p:cNvSpPr>
              <a:spLocks/>
            </p:cNvSpPr>
            <p:nvPr/>
          </p:nvSpPr>
          <p:spPr bwMode="auto">
            <a:xfrm>
              <a:off x="5024" y="1223"/>
              <a:ext cx="33" cy="31"/>
            </a:xfrm>
            <a:custGeom>
              <a:avLst/>
              <a:gdLst>
                <a:gd name="T0" fmla="*/ 63 w 128"/>
                <a:gd name="T1" fmla="*/ 128 h 128"/>
                <a:gd name="T2" fmla="*/ 77 w 128"/>
                <a:gd name="T3" fmla="*/ 128 h 128"/>
                <a:gd name="T4" fmla="*/ 89 w 128"/>
                <a:gd name="T5" fmla="*/ 124 h 128"/>
                <a:gd name="T6" fmla="*/ 99 w 128"/>
                <a:gd name="T7" fmla="*/ 117 h 128"/>
                <a:gd name="T8" fmla="*/ 108 w 128"/>
                <a:gd name="T9" fmla="*/ 109 h 128"/>
                <a:gd name="T10" fmla="*/ 116 w 128"/>
                <a:gd name="T11" fmla="*/ 100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4 h 128"/>
                <a:gd name="T18" fmla="*/ 127 w 128"/>
                <a:gd name="T19" fmla="*/ 51 h 128"/>
                <a:gd name="T20" fmla="*/ 123 w 128"/>
                <a:gd name="T21" fmla="*/ 39 h 128"/>
                <a:gd name="T22" fmla="*/ 116 w 128"/>
                <a:gd name="T23" fmla="*/ 28 h 128"/>
                <a:gd name="T24" fmla="*/ 108 w 128"/>
                <a:gd name="T25" fmla="*/ 19 h 128"/>
                <a:gd name="T26" fmla="*/ 99 w 128"/>
                <a:gd name="T27" fmla="*/ 11 h 128"/>
                <a:gd name="T28" fmla="*/ 89 w 128"/>
                <a:gd name="T29" fmla="*/ 4 h 128"/>
                <a:gd name="T30" fmla="*/ 77 w 128"/>
                <a:gd name="T31" fmla="*/ 2 h 128"/>
                <a:gd name="T32" fmla="*/ 63 w 128"/>
                <a:gd name="T33" fmla="*/ 0 h 128"/>
                <a:gd name="T34" fmla="*/ 50 w 128"/>
                <a:gd name="T35" fmla="*/ 2 h 128"/>
                <a:gd name="T36" fmla="*/ 38 w 128"/>
                <a:gd name="T37" fmla="*/ 4 h 128"/>
                <a:gd name="T38" fmla="*/ 27 w 128"/>
                <a:gd name="T39" fmla="*/ 11 h 128"/>
                <a:gd name="T40" fmla="*/ 18 w 128"/>
                <a:gd name="T41" fmla="*/ 19 h 128"/>
                <a:gd name="T42" fmla="*/ 10 w 128"/>
                <a:gd name="T43" fmla="*/ 28 h 128"/>
                <a:gd name="T44" fmla="*/ 4 w 128"/>
                <a:gd name="T45" fmla="*/ 39 h 128"/>
                <a:gd name="T46" fmla="*/ 1 w 128"/>
                <a:gd name="T47" fmla="*/ 51 h 128"/>
                <a:gd name="T48" fmla="*/ 0 w 128"/>
                <a:gd name="T49" fmla="*/ 64 h 128"/>
                <a:gd name="T50" fmla="*/ 1 w 128"/>
                <a:gd name="T51" fmla="*/ 77 h 128"/>
                <a:gd name="T52" fmla="*/ 4 w 128"/>
                <a:gd name="T53" fmla="*/ 89 h 128"/>
                <a:gd name="T54" fmla="*/ 10 w 128"/>
                <a:gd name="T55" fmla="*/ 100 h 128"/>
                <a:gd name="T56" fmla="*/ 18 w 128"/>
                <a:gd name="T57" fmla="*/ 109 h 128"/>
                <a:gd name="T58" fmla="*/ 27 w 128"/>
                <a:gd name="T59" fmla="*/ 117 h 128"/>
                <a:gd name="T60" fmla="*/ 38 w 128"/>
                <a:gd name="T61" fmla="*/ 124 h 128"/>
                <a:gd name="T62" fmla="*/ 50 w 128"/>
                <a:gd name="T63" fmla="*/ 128 h 128"/>
                <a:gd name="T64" fmla="*/ 63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3" y="128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7"/>
                  </a:lnTo>
                  <a:lnTo>
                    <a:pt x="108" y="109"/>
                  </a:lnTo>
                  <a:lnTo>
                    <a:pt x="116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6" y="28"/>
                  </a:lnTo>
                  <a:lnTo>
                    <a:pt x="108" y="19"/>
                  </a:lnTo>
                  <a:lnTo>
                    <a:pt x="99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7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4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4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7" y="117"/>
                  </a:lnTo>
                  <a:lnTo>
                    <a:pt x="38" y="124"/>
                  </a:lnTo>
                  <a:lnTo>
                    <a:pt x="50" y="128"/>
                  </a:lnTo>
                  <a:lnTo>
                    <a:pt x="63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6" name="Freeform 110"/>
            <p:cNvSpPr>
              <a:spLocks/>
            </p:cNvSpPr>
            <p:nvPr/>
          </p:nvSpPr>
          <p:spPr bwMode="auto">
            <a:xfrm>
              <a:off x="5089" y="1205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5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90 h 129"/>
                <a:gd name="T14" fmla="*/ 128 w 129"/>
                <a:gd name="T15" fmla="*/ 78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9 h 129"/>
                <a:gd name="T24" fmla="*/ 110 w 129"/>
                <a:gd name="T25" fmla="*/ 20 h 129"/>
                <a:gd name="T26" fmla="*/ 101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2 h 129"/>
                <a:gd name="T40" fmla="*/ 19 w 129"/>
                <a:gd name="T41" fmla="*/ 20 h 129"/>
                <a:gd name="T42" fmla="*/ 12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8 h 129"/>
                <a:gd name="T52" fmla="*/ 5 w 129"/>
                <a:gd name="T53" fmla="*/ 90 h 129"/>
                <a:gd name="T54" fmla="*/ 12 w 129"/>
                <a:gd name="T55" fmla="*/ 101 h 129"/>
                <a:gd name="T56" fmla="*/ 19 w 129"/>
                <a:gd name="T57" fmla="*/ 110 h 129"/>
                <a:gd name="T58" fmla="*/ 29 w 129"/>
                <a:gd name="T59" fmla="*/ 118 h 129"/>
                <a:gd name="T60" fmla="*/ 40 w 129"/>
                <a:gd name="T61" fmla="*/ 125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5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9"/>
                  </a:lnTo>
                  <a:lnTo>
                    <a:pt x="110" y="20"/>
                  </a:lnTo>
                  <a:lnTo>
                    <a:pt x="101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2"/>
                  </a:lnTo>
                  <a:lnTo>
                    <a:pt x="19" y="20"/>
                  </a:lnTo>
                  <a:lnTo>
                    <a:pt x="12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2" y="101"/>
                  </a:lnTo>
                  <a:lnTo>
                    <a:pt x="19" y="110"/>
                  </a:lnTo>
                  <a:lnTo>
                    <a:pt x="29" y="118"/>
                  </a:lnTo>
                  <a:lnTo>
                    <a:pt x="40" y="125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7" name="Freeform 111"/>
            <p:cNvSpPr>
              <a:spLocks/>
            </p:cNvSpPr>
            <p:nvPr/>
          </p:nvSpPr>
          <p:spPr bwMode="auto">
            <a:xfrm>
              <a:off x="5089" y="1205"/>
              <a:ext cx="32" cy="32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5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101 h 129"/>
                <a:gd name="T12" fmla="*/ 124 w 129"/>
                <a:gd name="T13" fmla="*/ 90 h 129"/>
                <a:gd name="T14" fmla="*/ 128 w 129"/>
                <a:gd name="T15" fmla="*/ 78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29 h 129"/>
                <a:gd name="T24" fmla="*/ 110 w 129"/>
                <a:gd name="T25" fmla="*/ 20 h 129"/>
                <a:gd name="T26" fmla="*/ 101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2 h 129"/>
                <a:gd name="T40" fmla="*/ 19 w 129"/>
                <a:gd name="T41" fmla="*/ 20 h 129"/>
                <a:gd name="T42" fmla="*/ 12 w 129"/>
                <a:gd name="T43" fmla="*/ 29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5 h 129"/>
                <a:gd name="T50" fmla="*/ 1 w 129"/>
                <a:gd name="T51" fmla="*/ 78 h 129"/>
                <a:gd name="T52" fmla="*/ 5 w 129"/>
                <a:gd name="T53" fmla="*/ 90 h 129"/>
                <a:gd name="T54" fmla="*/ 12 w 129"/>
                <a:gd name="T55" fmla="*/ 101 h 129"/>
                <a:gd name="T56" fmla="*/ 19 w 129"/>
                <a:gd name="T57" fmla="*/ 110 h 129"/>
                <a:gd name="T58" fmla="*/ 29 w 129"/>
                <a:gd name="T59" fmla="*/ 118 h 129"/>
                <a:gd name="T60" fmla="*/ 40 w 129"/>
                <a:gd name="T61" fmla="*/ 125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5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101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29"/>
                  </a:lnTo>
                  <a:lnTo>
                    <a:pt x="110" y="20"/>
                  </a:lnTo>
                  <a:lnTo>
                    <a:pt x="101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2"/>
                  </a:lnTo>
                  <a:lnTo>
                    <a:pt x="19" y="20"/>
                  </a:lnTo>
                  <a:lnTo>
                    <a:pt x="12" y="29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5"/>
                  </a:lnTo>
                  <a:lnTo>
                    <a:pt x="1" y="78"/>
                  </a:lnTo>
                  <a:lnTo>
                    <a:pt x="5" y="90"/>
                  </a:lnTo>
                  <a:lnTo>
                    <a:pt x="12" y="101"/>
                  </a:lnTo>
                  <a:lnTo>
                    <a:pt x="19" y="110"/>
                  </a:lnTo>
                  <a:lnTo>
                    <a:pt x="29" y="118"/>
                  </a:lnTo>
                  <a:lnTo>
                    <a:pt x="40" y="125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8" name="Freeform 112"/>
            <p:cNvSpPr>
              <a:spLocks/>
            </p:cNvSpPr>
            <p:nvPr/>
          </p:nvSpPr>
          <p:spPr bwMode="auto">
            <a:xfrm>
              <a:off x="4888" y="1212"/>
              <a:ext cx="32" cy="32"/>
            </a:xfrm>
            <a:custGeom>
              <a:avLst/>
              <a:gdLst>
                <a:gd name="T0" fmla="*/ 63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99 w 129"/>
                <a:gd name="T7" fmla="*/ 118 h 128"/>
                <a:gd name="T8" fmla="*/ 109 w 129"/>
                <a:gd name="T9" fmla="*/ 110 h 128"/>
                <a:gd name="T10" fmla="*/ 117 w 129"/>
                <a:gd name="T11" fmla="*/ 100 h 128"/>
                <a:gd name="T12" fmla="*/ 123 w 129"/>
                <a:gd name="T13" fmla="*/ 88 h 128"/>
                <a:gd name="T14" fmla="*/ 127 w 129"/>
                <a:gd name="T15" fmla="*/ 76 h 128"/>
                <a:gd name="T16" fmla="*/ 129 w 129"/>
                <a:gd name="T17" fmla="*/ 63 h 128"/>
                <a:gd name="T18" fmla="*/ 127 w 129"/>
                <a:gd name="T19" fmla="*/ 51 h 128"/>
                <a:gd name="T20" fmla="*/ 123 w 129"/>
                <a:gd name="T21" fmla="*/ 39 h 128"/>
                <a:gd name="T22" fmla="*/ 117 w 129"/>
                <a:gd name="T23" fmla="*/ 27 h 128"/>
                <a:gd name="T24" fmla="*/ 109 w 129"/>
                <a:gd name="T25" fmla="*/ 18 h 128"/>
                <a:gd name="T26" fmla="*/ 99 w 129"/>
                <a:gd name="T27" fmla="*/ 10 h 128"/>
                <a:gd name="T28" fmla="*/ 89 w 129"/>
                <a:gd name="T29" fmla="*/ 5 h 128"/>
                <a:gd name="T30" fmla="*/ 77 w 129"/>
                <a:gd name="T31" fmla="*/ 1 h 128"/>
                <a:gd name="T32" fmla="*/ 63 w 129"/>
                <a:gd name="T33" fmla="*/ 0 h 128"/>
                <a:gd name="T34" fmla="*/ 50 w 129"/>
                <a:gd name="T35" fmla="*/ 1 h 128"/>
                <a:gd name="T36" fmla="*/ 38 w 129"/>
                <a:gd name="T37" fmla="*/ 5 h 128"/>
                <a:gd name="T38" fmla="*/ 28 w 129"/>
                <a:gd name="T39" fmla="*/ 10 h 128"/>
                <a:gd name="T40" fmla="*/ 18 w 129"/>
                <a:gd name="T41" fmla="*/ 18 h 128"/>
                <a:gd name="T42" fmla="*/ 10 w 129"/>
                <a:gd name="T43" fmla="*/ 27 h 128"/>
                <a:gd name="T44" fmla="*/ 5 w 129"/>
                <a:gd name="T45" fmla="*/ 39 h 128"/>
                <a:gd name="T46" fmla="*/ 1 w 129"/>
                <a:gd name="T47" fmla="*/ 51 h 128"/>
                <a:gd name="T48" fmla="*/ 0 w 129"/>
                <a:gd name="T49" fmla="*/ 63 h 128"/>
                <a:gd name="T50" fmla="*/ 1 w 129"/>
                <a:gd name="T51" fmla="*/ 76 h 128"/>
                <a:gd name="T52" fmla="*/ 5 w 129"/>
                <a:gd name="T53" fmla="*/ 88 h 128"/>
                <a:gd name="T54" fmla="*/ 10 w 129"/>
                <a:gd name="T55" fmla="*/ 100 h 128"/>
                <a:gd name="T56" fmla="*/ 18 w 129"/>
                <a:gd name="T57" fmla="*/ 110 h 128"/>
                <a:gd name="T58" fmla="*/ 28 w 129"/>
                <a:gd name="T59" fmla="*/ 118 h 128"/>
                <a:gd name="T60" fmla="*/ 38 w 129"/>
                <a:gd name="T61" fmla="*/ 123 h 128"/>
                <a:gd name="T62" fmla="*/ 50 w 129"/>
                <a:gd name="T63" fmla="*/ 127 h 128"/>
                <a:gd name="T64" fmla="*/ 63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3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99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3" y="88"/>
                  </a:lnTo>
                  <a:lnTo>
                    <a:pt x="127" y="76"/>
                  </a:lnTo>
                  <a:lnTo>
                    <a:pt x="129" y="63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7" y="27"/>
                  </a:lnTo>
                  <a:lnTo>
                    <a:pt x="109" y="18"/>
                  </a:lnTo>
                  <a:lnTo>
                    <a:pt x="99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5" y="88"/>
                  </a:lnTo>
                  <a:lnTo>
                    <a:pt x="10" y="100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09" name="Freeform 113"/>
            <p:cNvSpPr>
              <a:spLocks/>
            </p:cNvSpPr>
            <p:nvPr/>
          </p:nvSpPr>
          <p:spPr bwMode="auto">
            <a:xfrm>
              <a:off x="4888" y="1212"/>
              <a:ext cx="32" cy="32"/>
            </a:xfrm>
            <a:custGeom>
              <a:avLst/>
              <a:gdLst>
                <a:gd name="T0" fmla="*/ 63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99 w 129"/>
                <a:gd name="T7" fmla="*/ 118 h 128"/>
                <a:gd name="T8" fmla="*/ 109 w 129"/>
                <a:gd name="T9" fmla="*/ 110 h 128"/>
                <a:gd name="T10" fmla="*/ 117 w 129"/>
                <a:gd name="T11" fmla="*/ 100 h 128"/>
                <a:gd name="T12" fmla="*/ 123 w 129"/>
                <a:gd name="T13" fmla="*/ 88 h 128"/>
                <a:gd name="T14" fmla="*/ 127 w 129"/>
                <a:gd name="T15" fmla="*/ 76 h 128"/>
                <a:gd name="T16" fmla="*/ 129 w 129"/>
                <a:gd name="T17" fmla="*/ 63 h 128"/>
                <a:gd name="T18" fmla="*/ 127 w 129"/>
                <a:gd name="T19" fmla="*/ 51 h 128"/>
                <a:gd name="T20" fmla="*/ 123 w 129"/>
                <a:gd name="T21" fmla="*/ 39 h 128"/>
                <a:gd name="T22" fmla="*/ 117 w 129"/>
                <a:gd name="T23" fmla="*/ 27 h 128"/>
                <a:gd name="T24" fmla="*/ 109 w 129"/>
                <a:gd name="T25" fmla="*/ 18 h 128"/>
                <a:gd name="T26" fmla="*/ 99 w 129"/>
                <a:gd name="T27" fmla="*/ 10 h 128"/>
                <a:gd name="T28" fmla="*/ 89 w 129"/>
                <a:gd name="T29" fmla="*/ 5 h 128"/>
                <a:gd name="T30" fmla="*/ 77 w 129"/>
                <a:gd name="T31" fmla="*/ 1 h 128"/>
                <a:gd name="T32" fmla="*/ 63 w 129"/>
                <a:gd name="T33" fmla="*/ 0 h 128"/>
                <a:gd name="T34" fmla="*/ 50 w 129"/>
                <a:gd name="T35" fmla="*/ 1 h 128"/>
                <a:gd name="T36" fmla="*/ 38 w 129"/>
                <a:gd name="T37" fmla="*/ 5 h 128"/>
                <a:gd name="T38" fmla="*/ 28 w 129"/>
                <a:gd name="T39" fmla="*/ 10 h 128"/>
                <a:gd name="T40" fmla="*/ 18 w 129"/>
                <a:gd name="T41" fmla="*/ 18 h 128"/>
                <a:gd name="T42" fmla="*/ 10 w 129"/>
                <a:gd name="T43" fmla="*/ 27 h 128"/>
                <a:gd name="T44" fmla="*/ 5 w 129"/>
                <a:gd name="T45" fmla="*/ 39 h 128"/>
                <a:gd name="T46" fmla="*/ 1 w 129"/>
                <a:gd name="T47" fmla="*/ 51 h 128"/>
                <a:gd name="T48" fmla="*/ 0 w 129"/>
                <a:gd name="T49" fmla="*/ 63 h 128"/>
                <a:gd name="T50" fmla="*/ 1 w 129"/>
                <a:gd name="T51" fmla="*/ 76 h 128"/>
                <a:gd name="T52" fmla="*/ 5 w 129"/>
                <a:gd name="T53" fmla="*/ 88 h 128"/>
                <a:gd name="T54" fmla="*/ 10 w 129"/>
                <a:gd name="T55" fmla="*/ 100 h 128"/>
                <a:gd name="T56" fmla="*/ 18 w 129"/>
                <a:gd name="T57" fmla="*/ 110 h 128"/>
                <a:gd name="T58" fmla="*/ 28 w 129"/>
                <a:gd name="T59" fmla="*/ 118 h 128"/>
                <a:gd name="T60" fmla="*/ 38 w 129"/>
                <a:gd name="T61" fmla="*/ 123 h 128"/>
                <a:gd name="T62" fmla="*/ 50 w 129"/>
                <a:gd name="T63" fmla="*/ 127 h 128"/>
                <a:gd name="T64" fmla="*/ 63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3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99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3" y="88"/>
                  </a:lnTo>
                  <a:lnTo>
                    <a:pt x="127" y="76"/>
                  </a:lnTo>
                  <a:lnTo>
                    <a:pt x="129" y="63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7" y="27"/>
                  </a:lnTo>
                  <a:lnTo>
                    <a:pt x="109" y="18"/>
                  </a:lnTo>
                  <a:lnTo>
                    <a:pt x="99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3" y="0"/>
                  </a:lnTo>
                  <a:lnTo>
                    <a:pt x="50" y="1"/>
                  </a:lnTo>
                  <a:lnTo>
                    <a:pt x="38" y="5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1" y="76"/>
                  </a:lnTo>
                  <a:lnTo>
                    <a:pt x="5" y="88"/>
                  </a:lnTo>
                  <a:lnTo>
                    <a:pt x="10" y="100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38" y="123"/>
                  </a:lnTo>
                  <a:lnTo>
                    <a:pt x="50" y="127"/>
                  </a:lnTo>
                  <a:lnTo>
                    <a:pt x="63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0" name="Freeform 114"/>
            <p:cNvSpPr>
              <a:spLocks/>
            </p:cNvSpPr>
            <p:nvPr/>
          </p:nvSpPr>
          <p:spPr bwMode="auto">
            <a:xfrm>
              <a:off x="4399" y="1129"/>
              <a:ext cx="32" cy="33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7 h 129"/>
                <a:gd name="T8" fmla="*/ 110 w 128"/>
                <a:gd name="T9" fmla="*/ 109 h 129"/>
                <a:gd name="T10" fmla="*/ 118 w 128"/>
                <a:gd name="T11" fmla="*/ 100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1 h 129"/>
                <a:gd name="T20" fmla="*/ 123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99 w 128"/>
                <a:gd name="T27" fmla="*/ 11 h 129"/>
                <a:gd name="T28" fmla="*/ 89 w 128"/>
                <a:gd name="T29" fmla="*/ 6 h 129"/>
                <a:gd name="T30" fmla="*/ 77 w 128"/>
                <a:gd name="T31" fmla="*/ 2 h 129"/>
                <a:gd name="T32" fmla="*/ 63 w 128"/>
                <a:gd name="T33" fmla="*/ 0 h 129"/>
                <a:gd name="T34" fmla="*/ 52 w 128"/>
                <a:gd name="T35" fmla="*/ 2 h 129"/>
                <a:gd name="T36" fmla="*/ 40 w 128"/>
                <a:gd name="T37" fmla="*/ 6 h 129"/>
                <a:gd name="T38" fmla="*/ 28 w 128"/>
                <a:gd name="T39" fmla="*/ 11 h 129"/>
                <a:gd name="T40" fmla="*/ 18 w 128"/>
                <a:gd name="T41" fmla="*/ 19 h 129"/>
                <a:gd name="T42" fmla="*/ 10 w 128"/>
                <a:gd name="T43" fmla="*/ 28 h 129"/>
                <a:gd name="T44" fmla="*/ 5 w 128"/>
                <a:gd name="T45" fmla="*/ 39 h 129"/>
                <a:gd name="T46" fmla="*/ 1 w 128"/>
                <a:gd name="T47" fmla="*/ 51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0 w 128"/>
                <a:gd name="T55" fmla="*/ 100 h 129"/>
                <a:gd name="T56" fmla="*/ 18 w 128"/>
                <a:gd name="T57" fmla="*/ 109 h 129"/>
                <a:gd name="T58" fmla="*/ 28 w 128"/>
                <a:gd name="T59" fmla="*/ 117 h 129"/>
                <a:gd name="T60" fmla="*/ 40 w 128"/>
                <a:gd name="T61" fmla="*/ 124 h 129"/>
                <a:gd name="T62" fmla="*/ 52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99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1" name="Freeform 115"/>
            <p:cNvSpPr>
              <a:spLocks/>
            </p:cNvSpPr>
            <p:nvPr/>
          </p:nvSpPr>
          <p:spPr bwMode="auto">
            <a:xfrm>
              <a:off x="4399" y="1129"/>
              <a:ext cx="32" cy="33"/>
            </a:xfrm>
            <a:custGeom>
              <a:avLst/>
              <a:gdLst>
                <a:gd name="T0" fmla="*/ 63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99 w 128"/>
                <a:gd name="T7" fmla="*/ 117 h 129"/>
                <a:gd name="T8" fmla="*/ 110 w 128"/>
                <a:gd name="T9" fmla="*/ 109 h 129"/>
                <a:gd name="T10" fmla="*/ 118 w 128"/>
                <a:gd name="T11" fmla="*/ 100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1 h 129"/>
                <a:gd name="T20" fmla="*/ 123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99 w 128"/>
                <a:gd name="T27" fmla="*/ 11 h 129"/>
                <a:gd name="T28" fmla="*/ 89 w 128"/>
                <a:gd name="T29" fmla="*/ 6 h 129"/>
                <a:gd name="T30" fmla="*/ 77 w 128"/>
                <a:gd name="T31" fmla="*/ 2 h 129"/>
                <a:gd name="T32" fmla="*/ 63 w 128"/>
                <a:gd name="T33" fmla="*/ 0 h 129"/>
                <a:gd name="T34" fmla="*/ 52 w 128"/>
                <a:gd name="T35" fmla="*/ 2 h 129"/>
                <a:gd name="T36" fmla="*/ 40 w 128"/>
                <a:gd name="T37" fmla="*/ 6 h 129"/>
                <a:gd name="T38" fmla="*/ 28 w 128"/>
                <a:gd name="T39" fmla="*/ 11 h 129"/>
                <a:gd name="T40" fmla="*/ 18 w 128"/>
                <a:gd name="T41" fmla="*/ 19 h 129"/>
                <a:gd name="T42" fmla="*/ 10 w 128"/>
                <a:gd name="T43" fmla="*/ 28 h 129"/>
                <a:gd name="T44" fmla="*/ 5 w 128"/>
                <a:gd name="T45" fmla="*/ 39 h 129"/>
                <a:gd name="T46" fmla="*/ 1 w 128"/>
                <a:gd name="T47" fmla="*/ 51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0 w 128"/>
                <a:gd name="T55" fmla="*/ 100 h 129"/>
                <a:gd name="T56" fmla="*/ 18 w 128"/>
                <a:gd name="T57" fmla="*/ 109 h 129"/>
                <a:gd name="T58" fmla="*/ 28 w 128"/>
                <a:gd name="T59" fmla="*/ 117 h 129"/>
                <a:gd name="T60" fmla="*/ 40 w 128"/>
                <a:gd name="T61" fmla="*/ 124 h 129"/>
                <a:gd name="T62" fmla="*/ 52 w 128"/>
                <a:gd name="T63" fmla="*/ 128 h 129"/>
                <a:gd name="T64" fmla="*/ 63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3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99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99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100"/>
                  </a:lnTo>
                  <a:lnTo>
                    <a:pt x="18" y="109"/>
                  </a:lnTo>
                  <a:lnTo>
                    <a:pt x="28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3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2" name="Freeform 116"/>
            <p:cNvSpPr>
              <a:spLocks/>
            </p:cNvSpPr>
            <p:nvPr/>
          </p:nvSpPr>
          <p:spPr bwMode="auto">
            <a:xfrm>
              <a:off x="4699" y="1208"/>
              <a:ext cx="32" cy="32"/>
            </a:xfrm>
            <a:custGeom>
              <a:avLst/>
              <a:gdLst>
                <a:gd name="T0" fmla="*/ 64 w 129"/>
                <a:gd name="T1" fmla="*/ 127 h 127"/>
                <a:gd name="T2" fmla="*/ 77 w 129"/>
                <a:gd name="T3" fmla="*/ 127 h 127"/>
                <a:gd name="T4" fmla="*/ 89 w 129"/>
                <a:gd name="T5" fmla="*/ 123 h 127"/>
                <a:gd name="T6" fmla="*/ 100 w 129"/>
                <a:gd name="T7" fmla="*/ 117 h 127"/>
                <a:gd name="T8" fmla="*/ 109 w 129"/>
                <a:gd name="T9" fmla="*/ 109 h 127"/>
                <a:gd name="T10" fmla="*/ 117 w 129"/>
                <a:gd name="T11" fmla="*/ 99 h 127"/>
                <a:gd name="T12" fmla="*/ 124 w 129"/>
                <a:gd name="T13" fmla="*/ 89 h 127"/>
                <a:gd name="T14" fmla="*/ 128 w 129"/>
                <a:gd name="T15" fmla="*/ 77 h 127"/>
                <a:gd name="T16" fmla="*/ 129 w 129"/>
                <a:gd name="T17" fmla="*/ 64 h 127"/>
                <a:gd name="T18" fmla="*/ 128 w 129"/>
                <a:gd name="T19" fmla="*/ 50 h 127"/>
                <a:gd name="T20" fmla="*/ 124 w 129"/>
                <a:gd name="T21" fmla="*/ 38 h 127"/>
                <a:gd name="T22" fmla="*/ 117 w 129"/>
                <a:gd name="T23" fmla="*/ 28 h 127"/>
                <a:gd name="T24" fmla="*/ 109 w 129"/>
                <a:gd name="T25" fmla="*/ 18 h 127"/>
                <a:gd name="T26" fmla="*/ 100 w 129"/>
                <a:gd name="T27" fmla="*/ 11 h 127"/>
                <a:gd name="T28" fmla="*/ 89 w 129"/>
                <a:gd name="T29" fmla="*/ 4 h 127"/>
                <a:gd name="T30" fmla="*/ 77 w 129"/>
                <a:gd name="T31" fmla="*/ 1 h 127"/>
                <a:gd name="T32" fmla="*/ 64 w 129"/>
                <a:gd name="T33" fmla="*/ 0 h 127"/>
                <a:gd name="T34" fmla="*/ 52 w 129"/>
                <a:gd name="T35" fmla="*/ 1 h 127"/>
                <a:gd name="T36" fmla="*/ 39 w 129"/>
                <a:gd name="T37" fmla="*/ 4 h 127"/>
                <a:gd name="T38" fmla="*/ 28 w 129"/>
                <a:gd name="T39" fmla="*/ 11 h 127"/>
                <a:gd name="T40" fmla="*/ 19 w 129"/>
                <a:gd name="T41" fmla="*/ 18 h 127"/>
                <a:gd name="T42" fmla="*/ 11 w 129"/>
                <a:gd name="T43" fmla="*/ 28 h 127"/>
                <a:gd name="T44" fmla="*/ 6 w 129"/>
                <a:gd name="T45" fmla="*/ 38 h 127"/>
                <a:gd name="T46" fmla="*/ 2 w 129"/>
                <a:gd name="T47" fmla="*/ 50 h 127"/>
                <a:gd name="T48" fmla="*/ 0 w 129"/>
                <a:gd name="T49" fmla="*/ 64 h 127"/>
                <a:gd name="T50" fmla="*/ 2 w 129"/>
                <a:gd name="T51" fmla="*/ 77 h 127"/>
                <a:gd name="T52" fmla="*/ 6 w 129"/>
                <a:gd name="T53" fmla="*/ 89 h 127"/>
                <a:gd name="T54" fmla="*/ 11 w 129"/>
                <a:gd name="T55" fmla="*/ 99 h 127"/>
                <a:gd name="T56" fmla="*/ 19 w 129"/>
                <a:gd name="T57" fmla="*/ 109 h 127"/>
                <a:gd name="T58" fmla="*/ 28 w 129"/>
                <a:gd name="T59" fmla="*/ 117 h 127"/>
                <a:gd name="T60" fmla="*/ 39 w 129"/>
                <a:gd name="T61" fmla="*/ 123 h 127"/>
                <a:gd name="T62" fmla="*/ 52 w 129"/>
                <a:gd name="T63" fmla="*/ 127 h 127"/>
                <a:gd name="T64" fmla="*/ 64 w 129"/>
                <a:gd name="T6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64" y="127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0"/>
                  </a:lnTo>
                  <a:lnTo>
                    <a:pt x="124" y="38"/>
                  </a:lnTo>
                  <a:lnTo>
                    <a:pt x="117" y="28"/>
                  </a:lnTo>
                  <a:lnTo>
                    <a:pt x="109" y="18"/>
                  </a:lnTo>
                  <a:lnTo>
                    <a:pt x="100" y="11"/>
                  </a:lnTo>
                  <a:lnTo>
                    <a:pt x="89" y="4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39" y="4"/>
                  </a:lnTo>
                  <a:lnTo>
                    <a:pt x="28" y="11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3"/>
                  </a:lnTo>
                  <a:lnTo>
                    <a:pt x="52" y="127"/>
                  </a:lnTo>
                  <a:lnTo>
                    <a:pt x="64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3" name="Freeform 117"/>
            <p:cNvSpPr>
              <a:spLocks/>
            </p:cNvSpPr>
            <p:nvPr/>
          </p:nvSpPr>
          <p:spPr bwMode="auto">
            <a:xfrm>
              <a:off x="4699" y="1208"/>
              <a:ext cx="32" cy="32"/>
            </a:xfrm>
            <a:custGeom>
              <a:avLst/>
              <a:gdLst>
                <a:gd name="T0" fmla="*/ 64 w 129"/>
                <a:gd name="T1" fmla="*/ 127 h 127"/>
                <a:gd name="T2" fmla="*/ 77 w 129"/>
                <a:gd name="T3" fmla="*/ 127 h 127"/>
                <a:gd name="T4" fmla="*/ 89 w 129"/>
                <a:gd name="T5" fmla="*/ 123 h 127"/>
                <a:gd name="T6" fmla="*/ 100 w 129"/>
                <a:gd name="T7" fmla="*/ 117 h 127"/>
                <a:gd name="T8" fmla="*/ 109 w 129"/>
                <a:gd name="T9" fmla="*/ 109 h 127"/>
                <a:gd name="T10" fmla="*/ 117 w 129"/>
                <a:gd name="T11" fmla="*/ 99 h 127"/>
                <a:gd name="T12" fmla="*/ 124 w 129"/>
                <a:gd name="T13" fmla="*/ 89 h 127"/>
                <a:gd name="T14" fmla="*/ 128 w 129"/>
                <a:gd name="T15" fmla="*/ 77 h 127"/>
                <a:gd name="T16" fmla="*/ 129 w 129"/>
                <a:gd name="T17" fmla="*/ 64 h 127"/>
                <a:gd name="T18" fmla="*/ 128 w 129"/>
                <a:gd name="T19" fmla="*/ 50 h 127"/>
                <a:gd name="T20" fmla="*/ 124 w 129"/>
                <a:gd name="T21" fmla="*/ 38 h 127"/>
                <a:gd name="T22" fmla="*/ 117 w 129"/>
                <a:gd name="T23" fmla="*/ 28 h 127"/>
                <a:gd name="T24" fmla="*/ 109 w 129"/>
                <a:gd name="T25" fmla="*/ 18 h 127"/>
                <a:gd name="T26" fmla="*/ 100 w 129"/>
                <a:gd name="T27" fmla="*/ 11 h 127"/>
                <a:gd name="T28" fmla="*/ 89 w 129"/>
                <a:gd name="T29" fmla="*/ 4 h 127"/>
                <a:gd name="T30" fmla="*/ 77 w 129"/>
                <a:gd name="T31" fmla="*/ 1 h 127"/>
                <a:gd name="T32" fmla="*/ 64 w 129"/>
                <a:gd name="T33" fmla="*/ 0 h 127"/>
                <a:gd name="T34" fmla="*/ 52 w 129"/>
                <a:gd name="T35" fmla="*/ 1 h 127"/>
                <a:gd name="T36" fmla="*/ 39 w 129"/>
                <a:gd name="T37" fmla="*/ 4 h 127"/>
                <a:gd name="T38" fmla="*/ 28 w 129"/>
                <a:gd name="T39" fmla="*/ 11 h 127"/>
                <a:gd name="T40" fmla="*/ 19 w 129"/>
                <a:gd name="T41" fmla="*/ 18 h 127"/>
                <a:gd name="T42" fmla="*/ 11 w 129"/>
                <a:gd name="T43" fmla="*/ 28 h 127"/>
                <a:gd name="T44" fmla="*/ 6 w 129"/>
                <a:gd name="T45" fmla="*/ 38 h 127"/>
                <a:gd name="T46" fmla="*/ 2 w 129"/>
                <a:gd name="T47" fmla="*/ 50 h 127"/>
                <a:gd name="T48" fmla="*/ 0 w 129"/>
                <a:gd name="T49" fmla="*/ 64 h 127"/>
                <a:gd name="T50" fmla="*/ 2 w 129"/>
                <a:gd name="T51" fmla="*/ 77 h 127"/>
                <a:gd name="T52" fmla="*/ 6 w 129"/>
                <a:gd name="T53" fmla="*/ 89 h 127"/>
                <a:gd name="T54" fmla="*/ 11 w 129"/>
                <a:gd name="T55" fmla="*/ 99 h 127"/>
                <a:gd name="T56" fmla="*/ 19 w 129"/>
                <a:gd name="T57" fmla="*/ 109 h 127"/>
                <a:gd name="T58" fmla="*/ 28 w 129"/>
                <a:gd name="T59" fmla="*/ 117 h 127"/>
                <a:gd name="T60" fmla="*/ 39 w 129"/>
                <a:gd name="T61" fmla="*/ 123 h 127"/>
                <a:gd name="T62" fmla="*/ 52 w 129"/>
                <a:gd name="T63" fmla="*/ 127 h 127"/>
                <a:gd name="T64" fmla="*/ 64 w 129"/>
                <a:gd name="T6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64" y="127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99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0"/>
                  </a:lnTo>
                  <a:lnTo>
                    <a:pt x="124" y="38"/>
                  </a:lnTo>
                  <a:lnTo>
                    <a:pt x="117" y="28"/>
                  </a:lnTo>
                  <a:lnTo>
                    <a:pt x="109" y="18"/>
                  </a:lnTo>
                  <a:lnTo>
                    <a:pt x="100" y="11"/>
                  </a:lnTo>
                  <a:lnTo>
                    <a:pt x="89" y="4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39" y="4"/>
                  </a:lnTo>
                  <a:lnTo>
                    <a:pt x="28" y="11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3"/>
                  </a:lnTo>
                  <a:lnTo>
                    <a:pt x="52" y="127"/>
                  </a:lnTo>
                  <a:lnTo>
                    <a:pt x="64" y="127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4" name="Freeform 118"/>
            <p:cNvSpPr>
              <a:spLocks/>
            </p:cNvSpPr>
            <p:nvPr/>
          </p:nvSpPr>
          <p:spPr bwMode="auto">
            <a:xfrm>
              <a:off x="4809" y="1304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09 w 129"/>
                <a:gd name="T9" fmla="*/ 110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1 w 129"/>
                <a:gd name="T35" fmla="*/ 1 h 129"/>
                <a:gd name="T36" fmla="*/ 39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10 h 129"/>
                <a:gd name="T58" fmla="*/ 28 w 129"/>
                <a:gd name="T59" fmla="*/ 117 h 129"/>
                <a:gd name="T60" fmla="*/ 39 w 129"/>
                <a:gd name="T61" fmla="*/ 124 h 129"/>
                <a:gd name="T62" fmla="*/ 51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5" name="Freeform 119"/>
            <p:cNvSpPr>
              <a:spLocks/>
            </p:cNvSpPr>
            <p:nvPr/>
          </p:nvSpPr>
          <p:spPr bwMode="auto">
            <a:xfrm>
              <a:off x="4809" y="1304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09 w 129"/>
                <a:gd name="T9" fmla="*/ 110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4 w 129"/>
                <a:gd name="T21" fmla="*/ 39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1 w 129"/>
                <a:gd name="T35" fmla="*/ 1 h 129"/>
                <a:gd name="T36" fmla="*/ 39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6 w 129"/>
                <a:gd name="T45" fmla="*/ 39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0 h 129"/>
                <a:gd name="T56" fmla="*/ 19 w 129"/>
                <a:gd name="T57" fmla="*/ 110 h 129"/>
                <a:gd name="T58" fmla="*/ 28 w 129"/>
                <a:gd name="T59" fmla="*/ 117 h 129"/>
                <a:gd name="T60" fmla="*/ 39 w 129"/>
                <a:gd name="T61" fmla="*/ 124 h 129"/>
                <a:gd name="T62" fmla="*/ 51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6" y="39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6" name="Freeform 120"/>
            <p:cNvSpPr>
              <a:spLocks/>
            </p:cNvSpPr>
            <p:nvPr/>
          </p:nvSpPr>
          <p:spPr bwMode="auto">
            <a:xfrm>
              <a:off x="4785" y="1187"/>
              <a:ext cx="32" cy="33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1 w 128"/>
                <a:gd name="T7" fmla="*/ 116 h 128"/>
                <a:gd name="T8" fmla="*/ 110 w 128"/>
                <a:gd name="T9" fmla="*/ 108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0 h 128"/>
                <a:gd name="T20" fmla="*/ 123 w 128"/>
                <a:gd name="T21" fmla="*/ 38 h 128"/>
                <a:gd name="T22" fmla="*/ 118 w 128"/>
                <a:gd name="T23" fmla="*/ 27 h 128"/>
                <a:gd name="T24" fmla="*/ 110 w 128"/>
                <a:gd name="T25" fmla="*/ 18 h 128"/>
                <a:gd name="T26" fmla="*/ 101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0 w 128"/>
                <a:gd name="T43" fmla="*/ 27 h 128"/>
                <a:gd name="T44" fmla="*/ 5 w 128"/>
                <a:gd name="T45" fmla="*/ 38 h 128"/>
                <a:gd name="T46" fmla="*/ 1 w 128"/>
                <a:gd name="T47" fmla="*/ 50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99 h 128"/>
                <a:gd name="T56" fmla="*/ 18 w 128"/>
                <a:gd name="T57" fmla="*/ 108 h 128"/>
                <a:gd name="T58" fmla="*/ 29 w 128"/>
                <a:gd name="T59" fmla="*/ 116 h 128"/>
                <a:gd name="T60" fmla="*/ 39 w 128"/>
                <a:gd name="T61" fmla="*/ 123 h 128"/>
                <a:gd name="T62" fmla="*/ 51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08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0"/>
                  </a:lnTo>
                  <a:lnTo>
                    <a:pt x="123" y="38"/>
                  </a:lnTo>
                  <a:lnTo>
                    <a:pt x="118" y="27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99"/>
                  </a:lnTo>
                  <a:lnTo>
                    <a:pt x="18" y="108"/>
                  </a:lnTo>
                  <a:lnTo>
                    <a:pt x="29" y="116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5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7" name="Freeform 121"/>
            <p:cNvSpPr>
              <a:spLocks/>
            </p:cNvSpPr>
            <p:nvPr/>
          </p:nvSpPr>
          <p:spPr bwMode="auto">
            <a:xfrm>
              <a:off x="4785" y="1187"/>
              <a:ext cx="32" cy="33"/>
            </a:xfrm>
            <a:custGeom>
              <a:avLst/>
              <a:gdLst>
                <a:gd name="T0" fmla="*/ 65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1 w 128"/>
                <a:gd name="T7" fmla="*/ 116 h 128"/>
                <a:gd name="T8" fmla="*/ 110 w 128"/>
                <a:gd name="T9" fmla="*/ 108 h 128"/>
                <a:gd name="T10" fmla="*/ 118 w 128"/>
                <a:gd name="T11" fmla="*/ 99 h 128"/>
                <a:gd name="T12" fmla="*/ 123 w 128"/>
                <a:gd name="T13" fmla="*/ 89 h 128"/>
                <a:gd name="T14" fmla="*/ 127 w 128"/>
                <a:gd name="T15" fmla="*/ 77 h 128"/>
                <a:gd name="T16" fmla="*/ 128 w 128"/>
                <a:gd name="T17" fmla="*/ 63 h 128"/>
                <a:gd name="T18" fmla="*/ 127 w 128"/>
                <a:gd name="T19" fmla="*/ 50 h 128"/>
                <a:gd name="T20" fmla="*/ 123 w 128"/>
                <a:gd name="T21" fmla="*/ 38 h 128"/>
                <a:gd name="T22" fmla="*/ 118 w 128"/>
                <a:gd name="T23" fmla="*/ 27 h 128"/>
                <a:gd name="T24" fmla="*/ 110 w 128"/>
                <a:gd name="T25" fmla="*/ 18 h 128"/>
                <a:gd name="T26" fmla="*/ 101 w 128"/>
                <a:gd name="T27" fmla="*/ 10 h 128"/>
                <a:gd name="T28" fmla="*/ 89 w 128"/>
                <a:gd name="T29" fmla="*/ 5 h 128"/>
                <a:gd name="T30" fmla="*/ 77 w 128"/>
                <a:gd name="T31" fmla="*/ 1 h 128"/>
                <a:gd name="T32" fmla="*/ 65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9 w 128"/>
                <a:gd name="T39" fmla="*/ 10 h 128"/>
                <a:gd name="T40" fmla="*/ 18 w 128"/>
                <a:gd name="T41" fmla="*/ 18 h 128"/>
                <a:gd name="T42" fmla="*/ 10 w 128"/>
                <a:gd name="T43" fmla="*/ 27 h 128"/>
                <a:gd name="T44" fmla="*/ 5 w 128"/>
                <a:gd name="T45" fmla="*/ 38 h 128"/>
                <a:gd name="T46" fmla="*/ 1 w 128"/>
                <a:gd name="T47" fmla="*/ 50 h 128"/>
                <a:gd name="T48" fmla="*/ 0 w 128"/>
                <a:gd name="T49" fmla="*/ 63 h 128"/>
                <a:gd name="T50" fmla="*/ 1 w 128"/>
                <a:gd name="T51" fmla="*/ 77 h 128"/>
                <a:gd name="T52" fmla="*/ 5 w 128"/>
                <a:gd name="T53" fmla="*/ 89 h 128"/>
                <a:gd name="T54" fmla="*/ 10 w 128"/>
                <a:gd name="T55" fmla="*/ 99 h 128"/>
                <a:gd name="T56" fmla="*/ 18 w 128"/>
                <a:gd name="T57" fmla="*/ 108 h 128"/>
                <a:gd name="T58" fmla="*/ 29 w 128"/>
                <a:gd name="T59" fmla="*/ 116 h 128"/>
                <a:gd name="T60" fmla="*/ 39 w 128"/>
                <a:gd name="T61" fmla="*/ 123 h 128"/>
                <a:gd name="T62" fmla="*/ 51 w 128"/>
                <a:gd name="T63" fmla="*/ 127 h 128"/>
                <a:gd name="T64" fmla="*/ 65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5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6"/>
                  </a:lnTo>
                  <a:lnTo>
                    <a:pt x="110" y="108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3"/>
                  </a:lnTo>
                  <a:lnTo>
                    <a:pt x="127" y="50"/>
                  </a:lnTo>
                  <a:lnTo>
                    <a:pt x="123" y="38"/>
                  </a:lnTo>
                  <a:lnTo>
                    <a:pt x="118" y="27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9" y="10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0" y="99"/>
                  </a:lnTo>
                  <a:lnTo>
                    <a:pt x="18" y="108"/>
                  </a:lnTo>
                  <a:lnTo>
                    <a:pt x="29" y="116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5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8" name="Freeform 122"/>
            <p:cNvSpPr>
              <a:spLocks/>
            </p:cNvSpPr>
            <p:nvPr/>
          </p:nvSpPr>
          <p:spPr bwMode="auto">
            <a:xfrm>
              <a:off x="4652" y="1156"/>
              <a:ext cx="32" cy="32"/>
            </a:xfrm>
            <a:custGeom>
              <a:avLst/>
              <a:gdLst>
                <a:gd name="T0" fmla="*/ 64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0 w 129"/>
                <a:gd name="T7" fmla="*/ 118 h 128"/>
                <a:gd name="T8" fmla="*/ 109 w 129"/>
                <a:gd name="T9" fmla="*/ 110 h 128"/>
                <a:gd name="T10" fmla="*/ 117 w 129"/>
                <a:gd name="T11" fmla="*/ 100 h 128"/>
                <a:gd name="T12" fmla="*/ 124 w 129"/>
                <a:gd name="T13" fmla="*/ 90 h 128"/>
                <a:gd name="T14" fmla="*/ 128 w 129"/>
                <a:gd name="T15" fmla="*/ 78 h 128"/>
                <a:gd name="T16" fmla="*/ 129 w 129"/>
                <a:gd name="T17" fmla="*/ 65 h 128"/>
                <a:gd name="T18" fmla="*/ 128 w 129"/>
                <a:gd name="T19" fmla="*/ 51 h 128"/>
                <a:gd name="T20" fmla="*/ 124 w 129"/>
                <a:gd name="T21" fmla="*/ 39 h 128"/>
                <a:gd name="T22" fmla="*/ 117 w 129"/>
                <a:gd name="T23" fmla="*/ 29 h 128"/>
                <a:gd name="T24" fmla="*/ 109 w 129"/>
                <a:gd name="T25" fmla="*/ 19 h 128"/>
                <a:gd name="T26" fmla="*/ 100 w 129"/>
                <a:gd name="T27" fmla="*/ 11 h 128"/>
                <a:gd name="T28" fmla="*/ 89 w 129"/>
                <a:gd name="T29" fmla="*/ 5 h 128"/>
                <a:gd name="T30" fmla="*/ 77 w 129"/>
                <a:gd name="T31" fmla="*/ 1 h 128"/>
                <a:gd name="T32" fmla="*/ 64 w 129"/>
                <a:gd name="T33" fmla="*/ 0 h 128"/>
                <a:gd name="T34" fmla="*/ 51 w 129"/>
                <a:gd name="T35" fmla="*/ 1 h 128"/>
                <a:gd name="T36" fmla="*/ 39 w 129"/>
                <a:gd name="T37" fmla="*/ 5 h 128"/>
                <a:gd name="T38" fmla="*/ 28 w 129"/>
                <a:gd name="T39" fmla="*/ 11 h 128"/>
                <a:gd name="T40" fmla="*/ 19 w 129"/>
                <a:gd name="T41" fmla="*/ 19 h 128"/>
                <a:gd name="T42" fmla="*/ 11 w 129"/>
                <a:gd name="T43" fmla="*/ 29 h 128"/>
                <a:gd name="T44" fmla="*/ 6 w 129"/>
                <a:gd name="T45" fmla="*/ 39 h 128"/>
                <a:gd name="T46" fmla="*/ 2 w 129"/>
                <a:gd name="T47" fmla="*/ 51 h 128"/>
                <a:gd name="T48" fmla="*/ 0 w 129"/>
                <a:gd name="T49" fmla="*/ 65 h 128"/>
                <a:gd name="T50" fmla="*/ 2 w 129"/>
                <a:gd name="T51" fmla="*/ 78 h 128"/>
                <a:gd name="T52" fmla="*/ 6 w 129"/>
                <a:gd name="T53" fmla="*/ 90 h 128"/>
                <a:gd name="T54" fmla="*/ 11 w 129"/>
                <a:gd name="T55" fmla="*/ 100 h 128"/>
                <a:gd name="T56" fmla="*/ 19 w 129"/>
                <a:gd name="T57" fmla="*/ 110 h 128"/>
                <a:gd name="T58" fmla="*/ 28 w 129"/>
                <a:gd name="T59" fmla="*/ 118 h 128"/>
                <a:gd name="T60" fmla="*/ 39 w 129"/>
                <a:gd name="T61" fmla="*/ 123 h 128"/>
                <a:gd name="T62" fmla="*/ 51 w 129"/>
                <a:gd name="T63" fmla="*/ 127 h 128"/>
                <a:gd name="T64" fmla="*/ 64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2" y="78"/>
                  </a:lnTo>
                  <a:lnTo>
                    <a:pt x="6" y="90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19" name="Freeform 123"/>
            <p:cNvSpPr>
              <a:spLocks/>
            </p:cNvSpPr>
            <p:nvPr/>
          </p:nvSpPr>
          <p:spPr bwMode="auto">
            <a:xfrm>
              <a:off x="4652" y="1156"/>
              <a:ext cx="32" cy="32"/>
            </a:xfrm>
            <a:custGeom>
              <a:avLst/>
              <a:gdLst>
                <a:gd name="T0" fmla="*/ 64 w 129"/>
                <a:gd name="T1" fmla="*/ 128 h 128"/>
                <a:gd name="T2" fmla="*/ 77 w 129"/>
                <a:gd name="T3" fmla="*/ 127 h 128"/>
                <a:gd name="T4" fmla="*/ 89 w 129"/>
                <a:gd name="T5" fmla="*/ 123 h 128"/>
                <a:gd name="T6" fmla="*/ 100 w 129"/>
                <a:gd name="T7" fmla="*/ 118 h 128"/>
                <a:gd name="T8" fmla="*/ 109 w 129"/>
                <a:gd name="T9" fmla="*/ 110 h 128"/>
                <a:gd name="T10" fmla="*/ 117 w 129"/>
                <a:gd name="T11" fmla="*/ 100 h 128"/>
                <a:gd name="T12" fmla="*/ 124 w 129"/>
                <a:gd name="T13" fmla="*/ 90 h 128"/>
                <a:gd name="T14" fmla="*/ 128 w 129"/>
                <a:gd name="T15" fmla="*/ 78 h 128"/>
                <a:gd name="T16" fmla="*/ 129 w 129"/>
                <a:gd name="T17" fmla="*/ 65 h 128"/>
                <a:gd name="T18" fmla="*/ 128 w 129"/>
                <a:gd name="T19" fmla="*/ 51 h 128"/>
                <a:gd name="T20" fmla="*/ 124 w 129"/>
                <a:gd name="T21" fmla="*/ 39 h 128"/>
                <a:gd name="T22" fmla="*/ 117 w 129"/>
                <a:gd name="T23" fmla="*/ 29 h 128"/>
                <a:gd name="T24" fmla="*/ 109 w 129"/>
                <a:gd name="T25" fmla="*/ 19 h 128"/>
                <a:gd name="T26" fmla="*/ 100 w 129"/>
                <a:gd name="T27" fmla="*/ 11 h 128"/>
                <a:gd name="T28" fmla="*/ 89 w 129"/>
                <a:gd name="T29" fmla="*/ 5 h 128"/>
                <a:gd name="T30" fmla="*/ 77 w 129"/>
                <a:gd name="T31" fmla="*/ 1 h 128"/>
                <a:gd name="T32" fmla="*/ 64 w 129"/>
                <a:gd name="T33" fmla="*/ 0 h 128"/>
                <a:gd name="T34" fmla="*/ 51 w 129"/>
                <a:gd name="T35" fmla="*/ 1 h 128"/>
                <a:gd name="T36" fmla="*/ 39 w 129"/>
                <a:gd name="T37" fmla="*/ 5 h 128"/>
                <a:gd name="T38" fmla="*/ 28 w 129"/>
                <a:gd name="T39" fmla="*/ 11 h 128"/>
                <a:gd name="T40" fmla="*/ 19 w 129"/>
                <a:gd name="T41" fmla="*/ 19 h 128"/>
                <a:gd name="T42" fmla="*/ 11 w 129"/>
                <a:gd name="T43" fmla="*/ 29 h 128"/>
                <a:gd name="T44" fmla="*/ 6 w 129"/>
                <a:gd name="T45" fmla="*/ 39 h 128"/>
                <a:gd name="T46" fmla="*/ 2 w 129"/>
                <a:gd name="T47" fmla="*/ 51 h 128"/>
                <a:gd name="T48" fmla="*/ 0 w 129"/>
                <a:gd name="T49" fmla="*/ 65 h 128"/>
                <a:gd name="T50" fmla="*/ 2 w 129"/>
                <a:gd name="T51" fmla="*/ 78 h 128"/>
                <a:gd name="T52" fmla="*/ 6 w 129"/>
                <a:gd name="T53" fmla="*/ 90 h 128"/>
                <a:gd name="T54" fmla="*/ 11 w 129"/>
                <a:gd name="T55" fmla="*/ 100 h 128"/>
                <a:gd name="T56" fmla="*/ 19 w 129"/>
                <a:gd name="T57" fmla="*/ 110 h 128"/>
                <a:gd name="T58" fmla="*/ 28 w 129"/>
                <a:gd name="T59" fmla="*/ 118 h 128"/>
                <a:gd name="T60" fmla="*/ 39 w 129"/>
                <a:gd name="T61" fmla="*/ 123 h 128"/>
                <a:gd name="T62" fmla="*/ 51 w 129"/>
                <a:gd name="T63" fmla="*/ 127 h 128"/>
                <a:gd name="T64" fmla="*/ 64 w 129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90"/>
                  </a:lnTo>
                  <a:lnTo>
                    <a:pt x="128" y="78"/>
                  </a:lnTo>
                  <a:lnTo>
                    <a:pt x="129" y="65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5"/>
                  </a:lnTo>
                  <a:lnTo>
                    <a:pt x="2" y="78"/>
                  </a:lnTo>
                  <a:lnTo>
                    <a:pt x="6" y="90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0" name="Freeform 124"/>
            <p:cNvSpPr>
              <a:spLocks/>
            </p:cNvSpPr>
            <p:nvPr/>
          </p:nvSpPr>
          <p:spPr bwMode="auto">
            <a:xfrm>
              <a:off x="4670" y="1284"/>
              <a:ext cx="32" cy="32"/>
            </a:xfrm>
            <a:custGeom>
              <a:avLst/>
              <a:gdLst>
                <a:gd name="T0" fmla="*/ 64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0 w 128"/>
                <a:gd name="T7" fmla="*/ 118 h 128"/>
                <a:gd name="T8" fmla="*/ 109 w 128"/>
                <a:gd name="T9" fmla="*/ 110 h 128"/>
                <a:gd name="T10" fmla="*/ 117 w 128"/>
                <a:gd name="T11" fmla="*/ 100 h 128"/>
                <a:gd name="T12" fmla="*/ 124 w 128"/>
                <a:gd name="T13" fmla="*/ 90 h 128"/>
                <a:gd name="T14" fmla="*/ 126 w 128"/>
                <a:gd name="T15" fmla="*/ 78 h 128"/>
                <a:gd name="T16" fmla="*/ 128 w 128"/>
                <a:gd name="T17" fmla="*/ 65 h 128"/>
                <a:gd name="T18" fmla="*/ 126 w 128"/>
                <a:gd name="T19" fmla="*/ 51 h 128"/>
                <a:gd name="T20" fmla="*/ 124 w 128"/>
                <a:gd name="T21" fmla="*/ 39 h 128"/>
                <a:gd name="T22" fmla="*/ 117 w 128"/>
                <a:gd name="T23" fmla="*/ 29 h 128"/>
                <a:gd name="T24" fmla="*/ 109 w 128"/>
                <a:gd name="T25" fmla="*/ 19 h 128"/>
                <a:gd name="T26" fmla="*/ 100 w 128"/>
                <a:gd name="T27" fmla="*/ 11 h 128"/>
                <a:gd name="T28" fmla="*/ 89 w 128"/>
                <a:gd name="T29" fmla="*/ 5 h 128"/>
                <a:gd name="T30" fmla="*/ 77 w 128"/>
                <a:gd name="T31" fmla="*/ 1 h 128"/>
                <a:gd name="T32" fmla="*/ 64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8 w 128"/>
                <a:gd name="T39" fmla="*/ 11 h 128"/>
                <a:gd name="T40" fmla="*/ 19 w 128"/>
                <a:gd name="T41" fmla="*/ 19 h 128"/>
                <a:gd name="T42" fmla="*/ 11 w 128"/>
                <a:gd name="T43" fmla="*/ 29 h 128"/>
                <a:gd name="T44" fmla="*/ 4 w 128"/>
                <a:gd name="T45" fmla="*/ 39 h 128"/>
                <a:gd name="T46" fmla="*/ 0 w 128"/>
                <a:gd name="T47" fmla="*/ 51 h 128"/>
                <a:gd name="T48" fmla="*/ 0 w 128"/>
                <a:gd name="T49" fmla="*/ 65 h 128"/>
                <a:gd name="T50" fmla="*/ 0 w 128"/>
                <a:gd name="T51" fmla="*/ 78 h 128"/>
                <a:gd name="T52" fmla="*/ 4 w 128"/>
                <a:gd name="T53" fmla="*/ 90 h 128"/>
                <a:gd name="T54" fmla="*/ 11 w 128"/>
                <a:gd name="T55" fmla="*/ 100 h 128"/>
                <a:gd name="T56" fmla="*/ 19 w 128"/>
                <a:gd name="T57" fmla="*/ 110 h 128"/>
                <a:gd name="T58" fmla="*/ 28 w 128"/>
                <a:gd name="T59" fmla="*/ 118 h 128"/>
                <a:gd name="T60" fmla="*/ 39 w 128"/>
                <a:gd name="T61" fmla="*/ 123 h 128"/>
                <a:gd name="T62" fmla="*/ 51 w 128"/>
                <a:gd name="T63" fmla="*/ 127 h 128"/>
                <a:gd name="T64" fmla="*/ 64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90"/>
                  </a:lnTo>
                  <a:lnTo>
                    <a:pt x="126" y="78"/>
                  </a:lnTo>
                  <a:lnTo>
                    <a:pt x="128" y="65"/>
                  </a:lnTo>
                  <a:lnTo>
                    <a:pt x="126" y="51"/>
                  </a:lnTo>
                  <a:lnTo>
                    <a:pt x="124" y="39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4" y="39"/>
                  </a:lnTo>
                  <a:lnTo>
                    <a:pt x="0" y="51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4" y="90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1" name="Freeform 125"/>
            <p:cNvSpPr>
              <a:spLocks/>
            </p:cNvSpPr>
            <p:nvPr/>
          </p:nvSpPr>
          <p:spPr bwMode="auto">
            <a:xfrm>
              <a:off x="4670" y="1284"/>
              <a:ext cx="32" cy="32"/>
            </a:xfrm>
            <a:custGeom>
              <a:avLst/>
              <a:gdLst>
                <a:gd name="T0" fmla="*/ 64 w 128"/>
                <a:gd name="T1" fmla="*/ 128 h 128"/>
                <a:gd name="T2" fmla="*/ 77 w 128"/>
                <a:gd name="T3" fmla="*/ 127 h 128"/>
                <a:gd name="T4" fmla="*/ 89 w 128"/>
                <a:gd name="T5" fmla="*/ 123 h 128"/>
                <a:gd name="T6" fmla="*/ 100 w 128"/>
                <a:gd name="T7" fmla="*/ 118 h 128"/>
                <a:gd name="T8" fmla="*/ 109 w 128"/>
                <a:gd name="T9" fmla="*/ 110 h 128"/>
                <a:gd name="T10" fmla="*/ 117 w 128"/>
                <a:gd name="T11" fmla="*/ 100 h 128"/>
                <a:gd name="T12" fmla="*/ 124 w 128"/>
                <a:gd name="T13" fmla="*/ 90 h 128"/>
                <a:gd name="T14" fmla="*/ 126 w 128"/>
                <a:gd name="T15" fmla="*/ 78 h 128"/>
                <a:gd name="T16" fmla="*/ 128 w 128"/>
                <a:gd name="T17" fmla="*/ 65 h 128"/>
                <a:gd name="T18" fmla="*/ 126 w 128"/>
                <a:gd name="T19" fmla="*/ 51 h 128"/>
                <a:gd name="T20" fmla="*/ 124 w 128"/>
                <a:gd name="T21" fmla="*/ 39 h 128"/>
                <a:gd name="T22" fmla="*/ 117 w 128"/>
                <a:gd name="T23" fmla="*/ 29 h 128"/>
                <a:gd name="T24" fmla="*/ 109 w 128"/>
                <a:gd name="T25" fmla="*/ 19 h 128"/>
                <a:gd name="T26" fmla="*/ 100 w 128"/>
                <a:gd name="T27" fmla="*/ 11 h 128"/>
                <a:gd name="T28" fmla="*/ 89 w 128"/>
                <a:gd name="T29" fmla="*/ 5 h 128"/>
                <a:gd name="T30" fmla="*/ 77 w 128"/>
                <a:gd name="T31" fmla="*/ 1 h 128"/>
                <a:gd name="T32" fmla="*/ 64 w 128"/>
                <a:gd name="T33" fmla="*/ 0 h 128"/>
                <a:gd name="T34" fmla="*/ 51 w 128"/>
                <a:gd name="T35" fmla="*/ 1 h 128"/>
                <a:gd name="T36" fmla="*/ 39 w 128"/>
                <a:gd name="T37" fmla="*/ 5 h 128"/>
                <a:gd name="T38" fmla="*/ 28 w 128"/>
                <a:gd name="T39" fmla="*/ 11 h 128"/>
                <a:gd name="T40" fmla="*/ 19 w 128"/>
                <a:gd name="T41" fmla="*/ 19 h 128"/>
                <a:gd name="T42" fmla="*/ 11 w 128"/>
                <a:gd name="T43" fmla="*/ 29 h 128"/>
                <a:gd name="T44" fmla="*/ 4 w 128"/>
                <a:gd name="T45" fmla="*/ 39 h 128"/>
                <a:gd name="T46" fmla="*/ 0 w 128"/>
                <a:gd name="T47" fmla="*/ 51 h 128"/>
                <a:gd name="T48" fmla="*/ 0 w 128"/>
                <a:gd name="T49" fmla="*/ 65 h 128"/>
                <a:gd name="T50" fmla="*/ 0 w 128"/>
                <a:gd name="T51" fmla="*/ 78 h 128"/>
                <a:gd name="T52" fmla="*/ 4 w 128"/>
                <a:gd name="T53" fmla="*/ 90 h 128"/>
                <a:gd name="T54" fmla="*/ 11 w 128"/>
                <a:gd name="T55" fmla="*/ 100 h 128"/>
                <a:gd name="T56" fmla="*/ 19 w 128"/>
                <a:gd name="T57" fmla="*/ 110 h 128"/>
                <a:gd name="T58" fmla="*/ 28 w 128"/>
                <a:gd name="T59" fmla="*/ 118 h 128"/>
                <a:gd name="T60" fmla="*/ 39 w 128"/>
                <a:gd name="T61" fmla="*/ 123 h 128"/>
                <a:gd name="T62" fmla="*/ 51 w 128"/>
                <a:gd name="T63" fmla="*/ 127 h 128"/>
                <a:gd name="T64" fmla="*/ 64 w 128"/>
                <a:gd name="T6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0"/>
                  </a:lnTo>
                  <a:lnTo>
                    <a:pt x="124" y="90"/>
                  </a:lnTo>
                  <a:lnTo>
                    <a:pt x="126" y="78"/>
                  </a:lnTo>
                  <a:lnTo>
                    <a:pt x="128" y="65"/>
                  </a:lnTo>
                  <a:lnTo>
                    <a:pt x="126" y="51"/>
                  </a:lnTo>
                  <a:lnTo>
                    <a:pt x="124" y="39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4" y="39"/>
                  </a:lnTo>
                  <a:lnTo>
                    <a:pt x="0" y="51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4" y="90"/>
                  </a:lnTo>
                  <a:lnTo>
                    <a:pt x="11" y="100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8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2" name="Freeform 126"/>
            <p:cNvSpPr>
              <a:spLocks/>
            </p:cNvSpPr>
            <p:nvPr/>
          </p:nvSpPr>
          <p:spPr bwMode="auto">
            <a:xfrm>
              <a:off x="4538" y="1275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8 h 129"/>
                <a:gd name="T8" fmla="*/ 110 w 129"/>
                <a:gd name="T9" fmla="*/ 111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30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30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1 h 129"/>
                <a:gd name="T56" fmla="*/ 19 w 129"/>
                <a:gd name="T57" fmla="*/ 111 h 129"/>
                <a:gd name="T58" fmla="*/ 28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8"/>
                  </a:lnTo>
                  <a:lnTo>
                    <a:pt x="110" y="111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30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1"/>
                  </a:lnTo>
                  <a:lnTo>
                    <a:pt x="19" y="111"/>
                  </a:lnTo>
                  <a:lnTo>
                    <a:pt x="28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3" name="Freeform 127"/>
            <p:cNvSpPr>
              <a:spLocks/>
            </p:cNvSpPr>
            <p:nvPr/>
          </p:nvSpPr>
          <p:spPr bwMode="auto">
            <a:xfrm>
              <a:off x="4538" y="1275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8 h 129"/>
                <a:gd name="T8" fmla="*/ 110 w 129"/>
                <a:gd name="T9" fmla="*/ 111 h 129"/>
                <a:gd name="T10" fmla="*/ 118 w 129"/>
                <a:gd name="T11" fmla="*/ 101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8 w 129"/>
                <a:gd name="T23" fmla="*/ 30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6 h 129"/>
                <a:gd name="T30" fmla="*/ 77 w 129"/>
                <a:gd name="T31" fmla="*/ 2 h 129"/>
                <a:gd name="T32" fmla="*/ 64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30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6 w 129"/>
                <a:gd name="T53" fmla="*/ 89 h 129"/>
                <a:gd name="T54" fmla="*/ 11 w 129"/>
                <a:gd name="T55" fmla="*/ 101 h 129"/>
                <a:gd name="T56" fmla="*/ 19 w 129"/>
                <a:gd name="T57" fmla="*/ 111 h 129"/>
                <a:gd name="T58" fmla="*/ 28 w 129"/>
                <a:gd name="T59" fmla="*/ 118 h 129"/>
                <a:gd name="T60" fmla="*/ 40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8"/>
                  </a:lnTo>
                  <a:lnTo>
                    <a:pt x="110" y="111"/>
                  </a:lnTo>
                  <a:lnTo>
                    <a:pt x="118" y="101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8" y="30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6"/>
                  </a:lnTo>
                  <a:lnTo>
                    <a:pt x="77" y="2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1" y="101"/>
                  </a:lnTo>
                  <a:lnTo>
                    <a:pt x="19" y="111"/>
                  </a:lnTo>
                  <a:lnTo>
                    <a:pt x="28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4" name="Freeform 128"/>
            <p:cNvSpPr>
              <a:spLocks/>
            </p:cNvSpPr>
            <p:nvPr/>
          </p:nvSpPr>
          <p:spPr bwMode="auto">
            <a:xfrm>
              <a:off x="4581" y="1212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09 w 129"/>
                <a:gd name="T9" fmla="*/ 109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39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5 w 129"/>
                <a:gd name="T45" fmla="*/ 39 h 129"/>
                <a:gd name="T46" fmla="*/ 1 w 129"/>
                <a:gd name="T47" fmla="*/ 51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5" name="Freeform 129"/>
            <p:cNvSpPr>
              <a:spLocks/>
            </p:cNvSpPr>
            <p:nvPr/>
          </p:nvSpPr>
          <p:spPr bwMode="auto">
            <a:xfrm>
              <a:off x="4581" y="1212"/>
              <a:ext cx="32" cy="32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0 w 129"/>
                <a:gd name="T7" fmla="*/ 117 h 129"/>
                <a:gd name="T8" fmla="*/ 109 w 129"/>
                <a:gd name="T9" fmla="*/ 109 h 129"/>
                <a:gd name="T10" fmla="*/ 117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7 w 129"/>
                <a:gd name="T23" fmla="*/ 28 h 129"/>
                <a:gd name="T24" fmla="*/ 109 w 129"/>
                <a:gd name="T25" fmla="*/ 19 h 129"/>
                <a:gd name="T26" fmla="*/ 100 w 129"/>
                <a:gd name="T27" fmla="*/ 11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2 w 129"/>
                <a:gd name="T35" fmla="*/ 1 h 129"/>
                <a:gd name="T36" fmla="*/ 39 w 129"/>
                <a:gd name="T37" fmla="*/ 5 h 129"/>
                <a:gd name="T38" fmla="*/ 28 w 129"/>
                <a:gd name="T39" fmla="*/ 11 h 129"/>
                <a:gd name="T40" fmla="*/ 19 w 129"/>
                <a:gd name="T41" fmla="*/ 19 h 129"/>
                <a:gd name="T42" fmla="*/ 11 w 129"/>
                <a:gd name="T43" fmla="*/ 28 h 129"/>
                <a:gd name="T44" fmla="*/ 5 w 129"/>
                <a:gd name="T45" fmla="*/ 39 h 129"/>
                <a:gd name="T46" fmla="*/ 1 w 129"/>
                <a:gd name="T47" fmla="*/ 51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100 h 129"/>
                <a:gd name="T56" fmla="*/ 19 w 129"/>
                <a:gd name="T57" fmla="*/ 109 h 129"/>
                <a:gd name="T58" fmla="*/ 28 w 129"/>
                <a:gd name="T59" fmla="*/ 117 h 129"/>
                <a:gd name="T60" fmla="*/ 39 w 129"/>
                <a:gd name="T61" fmla="*/ 124 h 129"/>
                <a:gd name="T62" fmla="*/ 52 w 129"/>
                <a:gd name="T63" fmla="*/ 128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7"/>
                  </a:lnTo>
                  <a:lnTo>
                    <a:pt x="109" y="109"/>
                  </a:lnTo>
                  <a:lnTo>
                    <a:pt x="117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7" y="28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100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39" y="124"/>
                  </a:lnTo>
                  <a:lnTo>
                    <a:pt x="52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6" name="Freeform 130"/>
            <p:cNvSpPr>
              <a:spLocks/>
            </p:cNvSpPr>
            <p:nvPr/>
          </p:nvSpPr>
          <p:spPr bwMode="auto">
            <a:xfrm>
              <a:off x="4450" y="1218"/>
              <a:ext cx="33" cy="32"/>
            </a:xfrm>
            <a:custGeom>
              <a:avLst/>
              <a:gdLst>
                <a:gd name="T0" fmla="*/ 66 w 129"/>
                <a:gd name="T1" fmla="*/ 129 h 129"/>
                <a:gd name="T2" fmla="*/ 79 w 129"/>
                <a:gd name="T3" fmla="*/ 128 h 129"/>
                <a:gd name="T4" fmla="*/ 91 w 129"/>
                <a:gd name="T5" fmla="*/ 124 h 129"/>
                <a:gd name="T6" fmla="*/ 101 w 129"/>
                <a:gd name="T7" fmla="*/ 119 h 129"/>
                <a:gd name="T8" fmla="*/ 111 w 129"/>
                <a:gd name="T9" fmla="*/ 111 h 129"/>
                <a:gd name="T10" fmla="*/ 119 w 129"/>
                <a:gd name="T11" fmla="*/ 100 h 129"/>
                <a:gd name="T12" fmla="*/ 125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5 w 129"/>
                <a:gd name="T21" fmla="*/ 40 h 129"/>
                <a:gd name="T22" fmla="*/ 119 w 129"/>
                <a:gd name="T23" fmla="*/ 28 h 129"/>
                <a:gd name="T24" fmla="*/ 111 w 129"/>
                <a:gd name="T25" fmla="*/ 19 h 129"/>
                <a:gd name="T26" fmla="*/ 101 w 129"/>
                <a:gd name="T27" fmla="*/ 11 h 129"/>
                <a:gd name="T28" fmla="*/ 91 w 129"/>
                <a:gd name="T29" fmla="*/ 6 h 129"/>
                <a:gd name="T30" fmla="*/ 79 w 129"/>
                <a:gd name="T31" fmla="*/ 2 h 129"/>
                <a:gd name="T32" fmla="*/ 66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30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0 h 129"/>
                <a:gd name="T56" fmla="*/ 20 w 129"/>
                <a:gd name="T57" fmla="*/ 111 h 129"/>
                <a:gd name="T58" fmla="*/ 30 w 129"/>
                <a:gd name="T59" fmla="*/ 119 h 129"/>
                <a:gd name="T60" fmla="*/ 40 w 129"/>
                <a:gd name="T61" fmla="*/ 124 h 129"/>
                <a:gd name="T62" fmla="*/ 52 w 129"/>
                <a:gd name="T63" fmla="*/ 128 h 129"/>
                <a:gd name="T64" fmla="*/ 66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6" y="129"/>
                  </a:moveTo>
                  <a:lnTo>
                    <a:pt x="79" y="128"/>
                  </a:lnTo>
                  <a:lnTo>
                    <a:pt x="91" y="124"/>
                  </a:lnTo>
                  <a:lnTo>
                    <a:pt x="101" y="119"/>
                  </a:lnTo>
                  <a:lnTo>
                    <a:pt x="111" y="111"/>
                  </a:lnTo>
                  <a:lnTo>
                    <a:pt x="119" y="100"/>
                  </a:lnTo>
                  <a:lnTo>
                    <a:pt x="125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5" y="40"/>
                  </a:lnTo>
                  <a:lnTo>
                    <a:pt x="119" y="28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91" y="6"/>
                  </a:lnTo>
                  <a:lnTo>
                    <a:pt x="79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30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30" y="119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6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7" name="Freeform 131"/>
            <p:cNvSpPr>
              <a:spLocks/>
            </p:cNvSpPr>
            <p:nvPr/>
          </p:nvSpPr>
          <p:spPr bwMode="auto">
            <a:xfrm>
              <a:off x="4450" y="1218"/>
              <a:ext cx="33" cy="32"/>
            </a:xfrm>
            <a:custGeom>
              <a:avLst/>
              <a:gdLst>
                <a:gd name="T0" fmla="*/ 66 w 129"/>
                <a:gd name="T1" fmla="*/ 129 h 129"/>
                <a:gd name="T2" fmla="*/ 79 w 129"/>
                <a:gd name="T3" fmla="*/ 128 h 129"/>
                <a:gd name="T4" fmla="*/ 91 w 129"/>
                <a:gd name="T5" fmla="*/ 124 h 129"/>
                <a:gd name="T6" fmla="*/ 101 w 129"/>
                <a:gd name="T7" fmla="*/ 119 h 129"/>
                <a:gd name="T8" fmla="*/ 111 w 129"/>
                <a:gd name="T9" fmla="*/ 111 h 129"/>
                <a:gd name="T10" fmla="*/ 119 w 129"/>
                <a:gd name="T11" fmla="*/ 100 h 129"/>
                <a:gd name="T12" fmla="*/ 125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2 h 129"/>
                <a:gd name="T20" fmla="*/ 125 w 129"/>
                <a:gd name="T21" fmla="*/ 40 h 129"/>
                <a:gd name="T22" fmla="*/ 119 w 129"/>
                <a:gd name="T23" fmla="*/ 28 h 129"/>
                <a:gd name="T24" fmla="*/ 111 w 129"/>
                <a:gd name="T25" fmla="*/ 19 h 129"/>
                <a:gd name="T26" fmla="*/ 101 w 129"/>
                <a:gd name="T27" fmla="*/ 11 h 129"/>
                <a:gd name="T28" fmla="*/ 91 w 129"/>
                <a:gd name="T29" fmla="*/ 6 h 129"/>
                <a:gd name="T30" fmla="*/ 79 w 129"/>
                <a:gd name="T31" fmla="*/ 2 h 129"/>
                <a:gd name="T32" fmla="*/ 66 w 129"/>
                <a:gd name="T33" fmla="*/ 0 h 129"/>
                <a:gd name="T34" fmla="*/ 52 w 129"/>
                <a:gd name="T35" fmla="*/ 2 h 129"/>
                <a:gd name="T36" fmla="*/ 40 w 129"/>
                <a:gd name="T37" fmla="*/ 6 h 129"/>
                <a:gd name="T38" fmla="*/ 30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6 w 129"/>
                <a:gd name="T45" fmla="*/ 40 h 129"/>
                <a:gd name="T46" fmla="*/ 2 w 129"/>
                <a:gd name="T47" fmla="*/ 52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0 h 129"/>
                <a:gd name="T56" fmla="*/ 20 w 129"/>
                <a:gd name="T57" fmla="*/ 111 h 129"/>
                <a:gd name="T58" fmla="*/ 30 w 129"/>
                <a:gd name="T59" fmla="*/ 119 h 129"/>
                <a:gd name="T60" fmla="*/ 40 w 129"/>
                <a:gd name="T61" fmla="*/ 124 h 129"/>
                <a:gd name="T62" fmla="*/ 52 w 129"/>
                <a:gd name="T63" fmla="*/ 128 h 129"/>
                <a:gd name="T64" fmla="*/ 66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6" y="129"/>
                  </a:moveTo>
                  <a:lnTo>
                    <a:pt x="79" y="128"/>
                  </a:lnTo>
                  <a:lnTo>
                    <a:pt x="91" y="124"/>
                  </a:lnTo>
                  <a:lnTo>
                    <a:pt x="101" y="119"/>
                  </a:lnTo>
                  <a:lnTo>
                    <a:pt x="111" y="111"/>
                  </a:lnTo>
                  <a:lnTo>
                    <a:pt x="119" y="100"/>
                  </a:lnTo>
                  <a:lnTo>
                    <a:pt x="125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2"/>
                  </a:lnTo>
                  <a:lnTo>
                    <a:pt x="125" y="40"/>
                  </a:lnTo>
                  <a:lnTo>
                    <a:pt x="119" y="28"/>
                  </a:lnTo>
                  <a:lnTo>
                    <a:pt x="111" y="19"/>
                  </a:lnTo>
                  <a:lnTo>
                    <a:pt x="101" y="11"/>
                  </a:lnTo>
                  <a:lnTo>
                    <a:pt x="91" y="6"/>
                  </a:lnTo>
                  <a:lnTo>
                    <a:pt x="79" y="2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30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20" y="111"/>
                  </a:lnTo>
                  <a:lnTo>
                    <a:pt x="30" y="119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6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8" name="Freeform 132"/>
            <p:cNvSpPr>
              <a:spLocks/>
            </p:cNvSpPr>
            <p:nvPr/>
          </p:nvSpPr>
          <p:spPr bwMode="auto">
            <a:xfrm>
              <a:off x="4417" y="1291"/>
              <a:ext cx="32" cy="32"/>
            </a:xfrm>
            <a:custGeom>
              <a:avLst/>
              <a:gdLst>
                <a:gd name="T0" fmla="*/ 65 w 128"/>
                <a:gd name="T1" fmla="*/ 129 h 129"/>
                <a:gd name="T2" fmla="*/ 77 w 128"/>
                <a:gd name="T3" fmla="*/ 128 h 129"/>
                <a:gd name="T4" fmla="*/ 90 w 128"/>
                <a:gd name="T5" fmla="*/ 124 h 129"/>
                <a:gd name="T6" fmla="*/ 101 w 128"/>
                <a:gd name="T7" fmla="*/ 117 h 129"/>
                <a:gd name="T8" fmla="*/ 110 w 128"/>
                <a:gd name="T9" fmla="*/ 109 h 129"/>
                <a:gd name="T10" fmla="*/ 118 w 128"/>
                <a:gd name="T11" fmla="*/ 100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1 h 129"/>
                <a:gd name="T20" fmla="*/ 123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101 w 128"/>
                <a:gd name="T27" fmla="*/ 11 h 129"/>
                <a:gd name="T28" fmla="*/ 90 w 128"/>
                <a:gd name="T29" fmla="*/ 6 h 129"/>
                <a:gd name="T30" fmla="*/ 77 w 128"/>
                <a:gd name="T31" fmla="*/ 2 h 129"/>
                <a:gd name="T32" fmla="*/ 65 w 128"/>
                <a:gd name="T33" fmla="*/ 0 h 129"/>
                <a:gd name="T34" fmla="*/ 52 w 128"/>
                <a:gd name="T35" fmla="*/ 2 h 129"/>
                <a:gd name="T36" fmla="*/ 40 w 128"/>
                <a:gd name="T37" fmla="*/ 6 h 129"/>
                <a:gd name="T38" fmla="*/ 29 w 128"/>
                <a:gd name="T39" fmla="*/ 11 h 129"/>
                <a:gd name="T40" fmla="*/ 20 w 128"/>
                <a:gd name="T41" fmla="*/ 19 h 129"/>
                <a:gd name="T42" fmla="*/ 12 w 128"/>
                <a:gd name="T43" fmla="*/ 28 h 129"/>
                <a:gd name="T44" fmla="*/ 5 w 128"/>
                <a:gd name="T45" fmla="*/ 39 h 129"/>
                <a:gd name="T46" fmla="*/ 1 w 128"/>
                <a:gd name="T47" fmla="*/ 51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2 w 128"/>
                <a:gd name="T55" fmla="*/ 100 h 129"/>
                <a:gd name="T56" fmla="*/ 20 w 128"/>
                <a:gd name="T57" fmla="*/ 109 h 129"/>
                <a:gd name="T58" fmla="*/ 29 w 128"/>
                <a:gd name="T59" fmla="*/ 117 h 129"/>
                <a:gd name="T60" fmla="*/ 40 w 128"/>
                <a:gd name="T61" fmla="*/ 124 h 129"/>
                <a:gd name="T62" fmla="*/ 52 w 128"/>
                <a:gd name="T63" fmla="*/ 128 h 129"/>
                <a:gd name="T64" fmla="*/ 65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5" y="129"/>
                  </a:moveTo>
                  <a:lnTo>
                    <a:pt x="77" y="128"/>
                  </a:lnTo>
                  <a:lnTo>
                    <a:pt x="90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29" name="Freeform 133"/>
            <p:cNvSpPr>
              <a:spLocks/>
            </p:cNvSpPr>
            <p:nvPr/>
          </p:nvSpPr>
          <p:spPr bwMode="auto">
            <a:xfrm>
              <a:off x="4417" y="1291"/>
              <a:ext cx="32" cy="32"/>
            </a:xfrm>
            <a:custGeom>
              <a:avLst/>
              <a:gdLst>
                <a:gd name="T0" fmla="*/ 65 w 128"/>
                <a:gd name="T1" fmla="*/ 129 h 129"/>
                <a:gd name="T2" fmla="*/ 77 w 128"/>
                <a:gd name="T3" fmla="*/ 128 h 129"/>
                <a:gd name="T4" fmla="*/ 90 w 128"/>
                <a:gd name="T5" fmla="*/ 124 h 129"/>
                <a:gd name="T6" fmla="*/ 101 w 128"/>
                <a:gd name="T7" fmla="*/ 117 h 129"/>
                <a:gd name="T8" fmla="*/ 110 w 128"/>
                <a:gd name="T9" fmla="*/ 109 h 129"/>
                <a:gd name="T10" fmla="*/ 118 w 128"/>
                <a:gd name="T11" fmla="*/ 100 h 129"/>
                <a:gd name="T12" fmla="*/ 123 w 128"/>
                <a:gd name="T13" fmla="*/ 89 h 129"/>
                <a:gd name="T14" fmla="*/ 127 w 128"/>
                <a:gd name="T15" fmla="*/ 77 h 129"/>
                <a:gd name="T16" fmla="*/ 128 w 128"/>
                <a:gd name="T17" fmla="*/ 64 h 129"/>
                <a:gd name="T18" fmla="*/ 127 w 128"/>
                <a:gd name="T19" fmla="*/ 51 h 129"/>
                <a:gd name="T20" fmla="*/ 123 w 128"/>
                <a:gd name="T21" fmla="*/ 39 h 129"/>
                <a:gd name="T22" fmla="*/ 118 w 128"/>
                <a:gd name="T23" fmla="*/ 28 h 129"/>
                <a:gd name="T24" fmla="*/ 110 w 128"/>
                <a:gd name="T25" fmla="*/ 19 h 129"/>
                <a:gd name="T26" fmla="*/ 101 w 128"/>
                <a:gd name="T27" fmla="*/ 11 h 129"/>
                <a:gd name="T28" fmla="*/ 90 w 128"/>
                <a:gd name="T29" fmla="*/ 6 h 129"/>
                <a:gd name="T30" fmla="*/ 77 w 128"/>
                <a:gd name="T31" fmla="*/ 2 h 129"/>
                <a:gd name="T32" fmla="*/ 65 w 128"/>
                <a:gd name="T33" fmla="*/ 0 h 129"/>
                <a:gd name="T34" fmla="*/ 52 w 128"/>
                <a:gd name="T35" fmla="*/ 2 h 129"/>
                <a:gd name="T36" fmla="*/ 40 w 128"/>
                <a:gd name="T37" fmla="*/ 6 h 129"/>
                <a:gd name="T38" fmla="*/ 29 w 128"/>
                <a:gd name="T39" fmla="*/ 11 h 129"/>
                <a:gd name="T40" fmla="*/ 20 w 128"/>
                <a:gd name="T41" fmla="*/ 19 h 129"/>
                <a:gd name="T42" fmla="*/ 12 w 128"/>
                <a:gd name="T43" fmla="*/ 28 h 129"/>
                <a:gd name="T44" fmla="*/ 5 w 128"/>
                <a:gd name="T45" fmla="*/ 39 h 129"/>
                <a:gd name="T46" fmla="*/ 1 w 128"/>
                <a:gd name="T47" fmla="*/ 51 h 129"/>
                <a:gd name="T48" fmla="*/ 0 w 128"/>
                <a:gd name="T49" fmla="*/ 64 h 129"/>
                <a:gd name="T50" fmla="*/ 1 w 128"/>
                <a:gd name="T51" fmla="*/ 77 h 129"/>
                <a:gd name="T52" fmla="*/ 5 w 128"/>
                <a:gd name="T53" fmla="*/ 89 h 129"/>
                <a:gd name="T54" fmla="*/ 12 w 128"/>
                <a:gd name="T55" fmla="*/ 100 h 129"/>
                <a:gd name="T56" fmla="*/ 20 w 128"/>
                <a:gd name="T57" fmla="*/ 109 h 129"/>
                <a:gd name="T58" fmla="*/ 29 w 128"/>
                <a:gd name="T59" fmla="*/ 117 h 129"/>
                <a:gd name="T60" fmla="*/ 40 w 128"/>
                <a:gd name="T61" fmla="*/ 124 h 129"/>
                <a:gd name="T62" fmla="*/ 52 w 128"/>
                <a:gd name="T63" fmla="*/ 128 h 129"/>
                <a:gd name="T64" fmla="*/ 65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5" y="129"/>
                  </a:moveTo>
                  <a:lnTo>
                    <a:pt x="77" y="128"/>
                  </a:lnTo>
                  <a:lnTo>
                    <a:pt x="90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8" y="64"/>
                  </a:lnTo>
                  <a:lnTo>
                    <a:pt x="127" y="51"/>
                  </a:lnTo>
                  <a:lnTo>
                    <a:pt x="123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6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100"/>
                  </a:lnTo>
                  <a:lnTo>
                    <a:pt x="20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0" name="Freeform 134"/>
            <p:cNvSpPr>
              <a:spLocks/>
            </p:cNvSpPr>
            <p:nvPr/>
          </p:nvSpPr>
          <p:spPr bwMode="auto">
            <a:xfrm>
              <a:off x="4497" y="1174"/>
              <a:ext cx="33" cy="33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0 h 129"/>
                <a:gd name="T20" fmla="*/ 123 w 129"/>
                <a:gd name="T21" fmla="*/ 38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0 h 129"/>
                <a:gd name="T40" fmla="*/ 19 w 129"/>
                <a:gd name="T41" fmla="*/ 18 h 129"/>
                <a:gd name="T42" fmla="*/ 11 w 129"/>
                <a:gd name="T43" fmla="*/ 28 h 129"/>
                <a:gd name="T44" fmla="*/ 5 w 129"/>
                <a:gd name="T45" fmla="*/ 38 h 129"/>
                <a:gd name="T46" fmla="*/ 1 w 129"/>
                <a:gd name="T47" fmla="*/ 50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99 h 129"/>
                <a:gd name="T56" fmla="*/ 19 w 129"/>
                <a:gd name="T57" fmla="*/ 109 h 129"/>
                <a:gd name="T58" fmla="*/ 28 w 129"/>
                <a:gd name="T59" fmla="*/ 117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0"/>
                  </a:lnTo>
                  <a:lnTo>
                    <a:pt x="123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1" name="Freeform 135"/>
            <p:cNvSpPr>
              <a:spLocks/>
            </p:cNvSpPr>
            <p:nvPr/>
          </p:nvSpPr>
          <p:spPr bwMode="auto">
            <a:xfrm>
              <a:off x="4497" y="1174"/>
              <a:ext cx="33" cy="33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0 h 129"/>
                <a:gd name="T20" fmla="*/ 123 w 129"/>
                <a:gd name="T21" fmla="*/ 38 h 129"/>
                <a:gd name="T22" fmla="*/ 118 w 129"/>
                <a:gd name="T23" fmla="*/ 28 h 129"/>
                <a:gd name="T24" fmla="*/ 110 w 129"/>
                <a:gd name="T25" fmla="*/ 18 h 129"/>
                <a:gd name="T26" fmla="*/ 101 w 129"/>
                <a:gd name="T27" fmla="*/ 10 h 129"/>
                <a:gd name="T28" fmla="*/ 89 w 129"/>
                <a:gd name="T29" fmla="*/ 5 h 129"/>
                <a:gd name="T30" fmla="*/ 77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8 w 129"/>
                <a:gd name="T39" fmla="*/ 10 h 129"/>
                <a:gd name="T40" fmla="*/ 19 w 129"/>
                <a:gd name="T41" fmla="*/ 18 h 129"/>
                <a:gd name="T42" fmla="*/ 11 w 129"/>
                <a:gd name="T43" fmla="*/ 28 h 129"/>
                <a:gd name="T44" fmla="*/ 5 w 129"/>
                <a:gd name="T45" fmla="*/ 38 h 129"/>
                <a:gd name="T46" fmla="*/ 1 w 129"/>
                <a:gd name="T47" fmla="*/ 50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1 w 129"/>
                <a:gd name="T55" fmla="*/ 99 h 129"/>
                <a:gd name="T56" fmla="*/ 19 w 129"/>
                <a:gd name="T57" fmla="*/ 109 h 129"/>
                <a:gd name="T58" fmla="*/ 28 w 129"/>
                <a:gd name="T59" fmla="*/ 117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0"/>
                  </a:lnTo>
                  <a:lnTo>
                    <a:pt x="123" y="38"/>
                  </a:lnTo>
                  <a:lnTo>
                    <a:pt x="118" y="28"/>
                  </a:lnTo>
                  <a:lnTo>
                    <a:pt x="110" y="18"/>
                  </a:lnTo>
                  <a:lnTo>
                    <a:pt x="101" y="10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8" y="10"/>
                  </a:lnTo>
                  <a:lnTo>
                    <a:pt x="19" y="18"/>
                  </a:lnTo>
                  <a:lnTo>
                    <a:pt x="11" y="28"/>
                  </a:lnTo>
                  <a:lnTo>
                    <a:pt x="5" y="38"/>
                  </a:lnTo>
                  <a:lnTo>
                    <a:pt x="1" y="50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1" y="99"/>
                  </a:lnTo>
                  <a:lnTo>
                    <a:pt x="19" y="109"/>
                  </a:lnTo>
                  <a:lnTo>
                    <a:pt x="28" y="117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2" name="Freeform 136"/>
            <p:cNvSpPr>
              <a:spLocks/>
            </p:cNvSpPr>
            <p:nvPr/>
          </p:nvSpPr>
          <p:spPr bwMode="auto">
            <a:xfrm>
              <a:off x="4557" y="1026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4 w 129"/>
                <a:gd name="T13" fmla="*/ 90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9 h 129"/>
                <a:gd name="T24" fmla="*/ 109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1 w 129"/>
                <a:gd name="T35" fmla="*/ 1 h 129"/>
                <a:gd name="T36" fmla="*/ 39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4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4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9 w 129"/>
                <a:gd name="T61" fmla="*/ 123 h 129"/>
                <a:gd name="T62" fmla="*/ 51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90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4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3" name="Freeform 137"/>
            <p:cNvSpPr>
              <a:spLocks/>
            </p:cNvSpPr>
            <p:nvPr/>
          </p:nvSpPr>
          <p:spPr bwMode="auto">
            <a:xfrm>
              <a:off x="4557" y="1026"/>
              <a:ext cx="32" cy="33"/>
            </a:xfrm>
            <a:custGeom>
              <a:avLst/>
              <a:gdLst>
                <a:gd name="T0" fmla="*/ 64 w 129"/>
                <a:gd name="T1" fmla="*/ 129 h 129"/>
                <a:gd name="T2" fmla="*/ 77 w 129"/>
                <a:gd name="T3" fmla="*/ 127 h 129"/>
                <a:gd name="T4" fmla="*/ 89 w 129"/>
                <a:gd name="T5" fmla="*/ 123 h 129"/>
                <a:gd name="T6" fmla="*/ 100 w 129"/>
                <a:gd name="T7" fmla="*/ 118 h 129"/>
                <a:gd name="T8" fmla="*/ 109 w 129"/>
                <a:gd name="T9" fmla="*/ 110 h 129"/>
                <a:gd name="T10" fmla="*/ 117 w 129"/>
                <a:gd name="T11" fmla="*/ 101 h 129"/>
                <a:gd name="T12" fmla="*/ 124 w 129"/>
                <a:gd name="T13" fmla="*/ 90 h 129"/>
                <a:gd name="T14" fmla="*/ 128 w 129"/>
                <a:gd name="T15" fmla="*/ 77 h 129"/>
                <a:gd name="T16" fmla="*/ 129 w 129"/>
                <a:gd name="T17" fmla="*/ 65 h 129"/>
                <a:gd name="T18" fmla="*/ 128 w 129"/>
                <a:gd name="T19" fmla="*/ 52 h 129"/>
                <a:gd name="T20" fmla="*/ 124 w 129"/>
                <a:gd name="T21" fmla="*/ 40 h 129"/>
                <a:gd name="T22" fmla="*/ 117 w 129"/>
                <a:gd name="T23" fmla="*/ 29 h 129"/>
                <a:gd name="T24" fmla="*/ 109 w 129"/>
                <a:gd name="T25" fmla="*/ 20 h 129"/>
                <a:gd name="T26" fmla="*/ 100 w 129"/>
                <a:gd name="T27" fmla="*/ 12 h 129"/>
                <a:gd name="T28" fmla="*/ 89 w 129"/>
                <a:gd name="T29" fmla="*/ 5 h 129"/>
                <a:gd name="T30" fmla="*/ 77 w 129"/>
                <a:gd name="T31" fmla="*/ 1 h 129"/>
                <a:gd name="T32" fmla="*/ 64 w 129"/>
                <a:gd name="T33" fmla="*/ 0 h 129"/>
                <a:gd name="T34" fmla="*/ 51 w 129"/>
                <a:gd name="T35" fmla="*/ 1 h 129"/>
                <a:gd name="T36" fmla="*/ 39 w 129"/>
                <a:gd name="T37" fmla="*/ 5 h 129"/>
                <a:gd name="T38" fmla="*/ 28 w 129"/>
                <a:gd name="T39" fmla="*/ 12 h 129"/>
                <a:gd name="T40" fmla="*/ 19 w 129"/>
                <a:gd name="T41" fmla="*/ 20 h 129"/>
                <a:gd name="T42" fmla="*/ 11 w 129"/>
                <a:gd name="T43" fmla="*/ 29 h 129"/>
                <a:gd name="T44" fmla="*/ 4 w 129"/>
                <a:gd name="T45" fmla="*/ 40 h 129"/>
                <a:gd name="T46" fmla="*/ 2 w 129"/>
                <a:gd name="T47" fmla="*/ 52 h 129"/>
                <a:gd name="T48" fmla="*/ 0 w 129"/>
                <a:gd name="T49" fmla="*/ 65 h 129"/>
                <a:gd name="T50" fmla="*/ 2 w 129"/>
                <a:gd name="T51" fmla="*/ 77 h 129"/>
                <a:gd name="T52" fmla="*/ 4 w 129"/>
                <a:gd name="T53" fmla="*/ 90 h 129"/>
                <a:gd name="T54" fmla="*/ 11 w 129"/>
                <a:gd name="T55" fmla="*/ 101 h 129"/>
                <a:gd name="T56" fmla="*/ 19 w 129"/>
                <a:gd name="T57" fmla="*/ 110 h 129"/>
                <a:gd name="T58" fmla="*/ 28 w 129"/>
                <a:gd name="T59" fmla="*/ 118 h 129"/>
                <a:gd name="T60" fmla="*/ 39 w 129"/>
                <a:gd name="T61" fmla="*/ 123 h 129"/>
                <a:gd name="T62" fmla="*/ 51 w 129"/>
                <a:gd name="T63" fmla="*/ 127 h 129"/>
                <a:gd name="T64" fmla="*/ 64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4" y="129"/>
                  </a:moveTo>
                  <a:lnTo>
                    <a:pt x="77" y="127"/>
                  </a:lnTo>
                  <a:lnTo>
                    <a:pt x="89" y="123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90"/>
                  </a:lnTo>
                  <a:lnTo>
                    <a:pt x="128" y="77"/>
                  </a:lnTo>
                  <a:lnTo>
                    <a:pt x="129" y="65"/>
                  </a:lnTo>
                  <a:lnTo>
                    <a:pt x="128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20"/>
                  </a:lnTo>
                  <a:lnTo>
                    <a:pt x="100" y="12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2" y="52"/>
                  </a:lnTo>
                  <a:lnTo>
                    <a:pt x="0" y="65"/>
                  </a:lnTo>
                  <a:lnTo>
                    <a:pt x="2" y="77"/>
                  </a:lnTo>
                  <a:lnTo>
                    <a:pt x="4" y="90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3"/>
                  </a:lnTo>
                  <a:lnTo>
                    <a:pt x="51" y="127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4" name="Freeform 138"/>
            <p:cNvSpPr>
              <a:spLocks/>
            </p:cNvSpPr>
            <p:nvPr/>
          </p:nvSpPr>
          <p:spPr bwMode="auto">
            <a:xfrm>
              <a:off x="4523" y="943"/>
              <a:ext cx="32" cy="32"/>
            </a:xfrm>
            <a:custGeom>
              <a:avLst/>
              <a:gdLst>
                <a:gd name="T0" fmla="*/ 64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100 w 128"/>
                <a:gd name="T7" fmla="*/ 118 h 129"/>
                <a:gd name="T8" fmla="*/ 109 w 128"/>
                <a:gd name="T9" fmla="*/ 110 h 129"/>
                <a:gd name="T10" fmla="*/ 117 w 128"/>
                <a:gd name="T11" fmla="*/ 101 h 129"/>
                <a:gd name="T12" fmla="*/ 124 w 128"/>
                <a:gd name="T13" fmla="*/ 89 h 129"/>
                <a:gd name="T14" fmla="*/ 127 w 128"/>
                <a:gd name="T15" fmla="*/ 77 h 129"/>
                <a:gd name="T16" fmla="*/ 128 w 128"/>
                <a:gd name="T17" fmla="*/ 65 h 129"/>
                <a:gd name="T18" fmla="*/ 127 w 128"/>
                <a:gd name="T19" fmla="*/ 52 h 129"/>
                <a:gd name="T20" fmla="*/ 124 w 128"/>
                <a:gd name="T21" fmla="*/ 40 h 129"/>
                <a:gd name="T22" fmla="*/ 117 w 128"/>
                <a:gd name="T23" fmla="*/ 29 h 129"/>
                <a:gd name="T24" fmla="*/ 109 w 128"/>
                <a:gd name="T25" fmla="*/ 19 h 129"/>
                <a:gd name="T26" fmla="*/ 100 w 128"/>
                <a:gd name="T27" fmla="*/ 11 h 129"/>
                <a:gd name="T28" fmla="*/ 89 w 128"/>
                <a:gd name="T29" fmla="*/ 5 h 129"/>
                <a:gd name="T30" fmla="*/ 77 w 128"/>
                <a:gd name="T31" fmla="*/ 1 h 129"/>
                <a:gd name="T32" fmla="*/ 64 w 128"/>
                <a:gd name="T33" fmla="*/ 0 h 129"/>
                <a:gd name="T34" fmla="*/ 51 w 128"/>
                <a:gd name="T35" fmla="*/ 1 h 129"/>
                <a:gd name="T36" fmla="*/ 39 w 128"/>
                <a:gd name="T37" fmla="*/ 5 h 129"/>
                <a:gd name="T38" fmla="*/ 28 w 128"/>
                <a:gd name="T39" fmla="*/ 11 h 129"/>
                <a:gd name="T40" fmla="*/ 19 w 128"/>
                <a:gd name="T41" fmla="*/ 19 h 129"/>
                <a:gd name="T42" fmla="*/ 11 w 128"/>
                <a:gd name="T43" fmla="*/ 29 h 129"/>
                <a:gd name="T44" fmla="*/ 4 w 128"/>
                <a:gd name="T45" fmla="*/ 40 h 129"/>
                <a:gd name="T46" fmla="*/ 0 w 128"/>
                <a:gd name="T47" fmla="*/ 52 h 129"/>
                <a:gd name="T48" fmla="*/ 0 w 128"/>
                <a:gd name="T49" fmla="*/ 65 h 129"/>
                <a:gd name="T50" fmla="*/ 0 w 128"/>
                <a:gd name="T51" fmla="*/ 77 h 129"/>
                <a:gd name="T52" fmla="*/ 4 w 128"/>
                <a:gd name="T53" fmla="*/ 89 h 129"/>
                <a:gd name="T54" fmla="*/ 11 w 128"/>
                <a:gd name="T55" fmla="*/ 101 h 129"/>
                <a:gd name="T56" fmla="*/ 19 w 128"/>
                <a:gd name="T57" fmla="*/ 110 h 129"/>
                <a:gd name="T58" fmla="*/ 28 w 128"/>
                <a:gd name="T59" fmla="*/ 118 h 129"/>
                <a:gd name="T60" fmla="*/ 39 w 128"/>
                <a:gd name="T61" fmla="*/ 124 h 129"/>
                <a:gd name="T62" fmla="*/ 51 w 128"/>
                <a:gd name="T63" fmla="*/ 128 h 129"/>
                <a:gd name="T64" fmla="*/ 64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7" y="77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5" name="Freeform 139"/>
            <p:cNvSpPr>
              <a:spLocks/>
            </p:cNvSpPr>
            <p:nvPr/>
          </p:nvSpPr>
          <p:spPr bwMode="auto">
            <a:xfrm>
              <a:off x="4523" y="943"/>
              <a:ext cx="32" cy="32"/>
            </a:xfrm>
            <a:custGeom>
              <a:avLst/>
              <a:gdLst>
                <a:gd name="T0" fmla="*/ 64 w 128"/>
                <a:gd name="T1" fmla="*/ 129 h 129"/>
                <a:gd name="T2" fmla="*/ 77 w 128"/>
                <a:gd name="T3" fmla="*/ 128 h 129"/>
                <a:gd name="T4" fmla="*/ 89 w 128"/>
                <a:gd name="T5" fmla="*/ 124 h 129"/>
                <a:gd name="T6" fmla="*/ 100 w 128"/>
                <a:gd name="T7" fmla="*/ 118 h 129"/>
                <a:gd name="T8" fmla="*/ 109 w 128"/>
                <a:gd name="T9" fmla="*/ 110 h 129"/>
                <a:gd name="T10" fmla="*/ 117 w 128"/>
                <a:gd name="T11" fmla="*/ 101 h 129"/>
                <a:gd name="T12" fmla="*/ 124 w 128"/>
                <a:gd name="T13" fmla="*/ 89 h 129"/>
                <a:gd name="T14" fmla="*/ 127 w 128"/>
                <a:gd name="T15" fmla="*/ 77 h 129"/>
                <a:gd name="T16" fmla="*/ 128 w 128"/>
                <a:gd name="T17" fmla="*/ 65 h 129"/>
                <a:gd name="T18" fmla="*/ 127 w 128"/>
                <a:gd name="T19" fmla="*/ 52 h 129"/>
                <a:gd name="T20" fmla="*/ 124 w 128"/>
                <a:gd name="T21" fmla="*/ 40 h 129"/>
                <a:gd name="T22" fmla="*/ 117 w 128"/>
                <a:gd name="T23" fmla="*/ 29 h 129"/>
                <a:gd name="T24" fmla="*/ 109 w 128"/>
                <a:gd name="T25" fmla="*/ 19 h 129"/>
                <a:gd name="T26" fmla="*/ 100 w 128"/>
                <a:gd name="T27" fmla="*/ 11 h 129"/>
                <a:gd name="T28" fmla="*/ 89 w 128"/>
                <a:gd name="T29" fmla="*/ 5 h 129"/>
                <a:gd name="T30" fmla="*/ 77 w 128"/>
                <a:gd name="T31" fmla="*/ 1 h 129"/>
                <a:gd name="T32" fmla="*/ 64 w 128"/>
                <a:gd name="T33" fmla="*/ 0 h 129"/>
                <a:gd name="T34" fmla="*/ 51 w 128"/>
                <a:gd name="T35" fmla="*/ 1 h 129"/>
                <a:gd name="T36" fmla="*/ 39 w 128"/>
                <a:gd name="T37" fmla="*/ 5 h 129"/>
                <a:gd name="T38" fmla="*/ 28 w 128"/>
                <a:gd name="T39" fmla="*/ 11 h 129"/>
                <a:gd name="T40" fmla="*/ 19 w 128"/>
                <a:gd name="T41" fmla="*/ 19 h 129"/>
                <a:gd name="T42" fmla="*/ 11 w 128"/>
                <a:gd name="T43" fmla="*/ 29 h 129"/>
                <a:gd name="T44" fmla="*/ 4 w 128"/>
                <a:gd name="T45" fmla="*/ 40 h 129"/>
                <a:gd name="T46" fmla="*/ 0 w 128"/>
                <a:gd name="T47" fmla="*/ 52 h 129"/>
                <a:gd name="T48" fmla="*/ 0 w 128"/>
                <a:gd name="T49" fmla="*/ 65 h 129"/>
                <a:gd name="T50" fmla="*/ 0 w 128"/>
                <a:gd name="T51" fmla="*/ 77 h 129"/>
                <a:gd name="T52" fmla="*/ 4 w 128"/>
                <a:gd name="T53" fmla="*/ 89 h 129"/>
                <a:gd name="T54" fmla="*/ 11 w 128"/>
                <a:gd name="T55" fmla="*/ 101 h 129"/>
                <a:gd name="T56" fmla="*/ 19 w 128"/>
                <a:gd name="T57" fmla="*/ 110 h 129"/>
                <a:gd name="T58" fmla="*/ 28 w 128"/>
                <a:gd name="T59" fmla="*/ 118 h 129"/>
                <a:gd name="T60" fmla="*/ 39 w 128"/>
                <a:gd name="T61" fmla="*/ 124 h 129"/>
                <a:gd name="T62" fmla="*/ 51 w 128"/>
                <a:gd name="T63" fmla="*/ 128 h 129"/>
                <a:gd name="T64" fmla="*/ 64 w 128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9">
                  <a:moveTo>
                    <a:pt x="64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0" y="118"/>
                  </a:lnTo>
                  <a:lnTo>
                    <a:pt x="109" y="110"/>
                  </a:lnTo>
                  <a:lnTo>
                    <a:pt x="117" y="101"/>
                  </a:lnTo>
                  <a:lnTo>
                    <a:pt x="124" y="89"/>
                  </a:lnTo>
                  <a:lnTo>
                    <a:pt x="127" y="77"/>
                  </a:lnTo>
                  <a:lnTo>
                    <a:pt x="128" y="65"/>
                  </a:lnTo>
                  <a:lnTo>
                    <a:pt x="127" y="52"/>
                  </a:lnTo>
                  <a:lnTo>
                    <a:pt x="124" y="40"/>
                  </a:lnTo>
                  <a:lnTo>
                    <a:pt x="117" y="29"/>
                  </a:lnTo>
                  <a:lnTo>
                    <a:pt x="109" y="19"/>
                  </a:lnTo>
                  <a:lnTo>
                    <a:pt x="100" y="11"/>
                  </a:lnTo>
                  <a:lnTo>
                    <a:pt x="89" y="5"/>
                  </a:lnTo>
                  <a:lnTo>
                    <a:pt x="77" y="1"/>
                  </a:lnTo>
                  <a:lnTo>
                    <a:pt x="64" y="0"/>
                  </a:lnTo>
                  <a:lnTo>
                    <a:pt x="51" y="1"/>
                  </a:lnTo>
                  <a:lnTo>
                    <a:pt x="39" y="5"/>
                  </a:lnTo>
                  <a:lnTo>
                    <a:pt x="28" y="11"/>
                  </a:lnTo>
                  <a:lnTo>
                    <a:pt x="19" y="19"/>
                  </a:lnTo>
                  <a:lnTo>
                    <a:pt x="11" y="29"/>
                  </a:lnTo>
                  <a:lnTo>
                    <a:pt x="4" y="40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4" y="89"/>
                  </a:lnTo>
                  <a:lnTo>
                    <a:pt x="11" y="101"/>
                  </a:lnTo>
                  <a:lnTo>
                    <a:pt x="19" y="110"/>
                  </a:lnTo>
                  <a:lnTo>
                    <a:pt x="28" y="118"/>
                  </a:lnTo>
                  <a:lnTo>
                    <a:pt x="39" y="124"/>
                  </a:lnTo>
                  <a:lnTo>
                    <a:pt x="51" y="128"/>
                  </a:lnTo>
                  <a:lnTo>
                    <a:pt x="64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6" name="Rectangle 140"/>
            <p:cNvSpPr>
              <a:spLocks noChangeArrowheads="1"/>
            </p:cNvSpPr>
            <p:nvPr/>
          </p:nvSpPr>
          <p:spPr bwMode="auto">
            <a:xfrm>
              <a:off x="4582" y="850"/>
              <a:ext cx="15" cy="137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7" name="Freeform 141"/>
            <p:cNvSpPr>
              <a:spLocks/>
            </p:cNvSpPr>
            <p:nvPr/>
          </p:nvSpPr>
          <p:spPr bwMode="auto">
            <a:xfrm>
              <a:off x="4545" y="935"/>
              <a:ext cx="89" cy="104"/>
            </a:xfrm>
            <a:custGeom>
              <a:avLst/>
              <a:gdLst>
                <a:gd name="T0" fmla="*/ 355 w 355"/>
                <a:gd name="T1" fmla="*/ 0 h 417"/>
                <a:gd name="T2" fmla="*/ 350 w 355"/>
                <a:gd name="T3" fmla="*/ 3 h 417"/>
                <a:gd name="T4" fmla="*/ 340 w 355"/>
                <a:gd name="T5" fmla="*/ 8 h 417"/>
                <a:gd name="T6" fmla="*/ 328 w 355"/>
                <a:gd name="T7" fmla="*/ 13 h 417"/>
                <a:gd name="T8" fmla="*/ 317 w 355"/>
                <a:gd name="T9" fmla="*/ 17 h 417"/>
                <a:gd name="T10" fmla="*/ 306 w 355"/>
                <a:gd name="T11" fmla="*/ 22 h 417"/>
                <a:gd name="T12" fmla="*/ 294 w 355"/>
                <a:gd name="T13" fmla="*/ 25 h 417"/>
                <a:gd name="T14" fmla="*/ 284 w 355"/>
                <a:gd name="T15" fmla="*/ 29 h 417"/>
                <a:gd name="T16" fmla="*/ 272 w 355"/>
                <a:gd name="T17" fmla="*/ 32 h 417"/>
                <a:gd name="T18" fmla="*/ 261 w 355"/>
                <a:gd name="T19" fmla="*/ 34 h 417"/>
                <a:gd name="T20" fmla="*/ 251 w 355"/>
                <a:gd name="T21" fmla="*/ 37 h 417"/>
                <a:gd name="T22" fmla="*/ 239 w 355"/>
                <a:gd name="T23" fmla="*/ 40 h 417"/>
                <a:gd name="T24" fmla="*/ 228 w 355"/>
                <a:gd name="T25" fmla="*/ 41 h 417"/>
                <a:gd name="T26" fmla="*/ 216 w 355"/>
                <a:gd name="T27" fmla="*/ 42 h 417"/>
                <a:gd name="T28" fmla="*/ 205 w 355"/>
                <a:gd name="T29" fmla="*/ 44 h 417"/>
                <a:gd name="T30" fmla="*/ 195 w 355"/>
                <a:gd name="T31" fmla="*/ 45 h 417"/>
                <a:gd name="T32" fmla="*/ 183 w 355"/>
                <a:gd name="T33" fmla="*/ 45 h 417"/>
                <a:gd name="T34" fmla="*/ 172 w 355"/>
                <a:gd name="T35" fmla="*/ 45 h 417"/>
                <a:gd name="T36" fmla="*/ 160 w 355"/>
                <a:gd name="T37" fmla="*/ 45 h 417"/>
                <a:gd name="T38" fmla="*/ 150 w 355"/>
                <a:gd name="T39" fmla="*/ 44 h 417"/>
                <a:gd name="T40" fmla="*/ 139 w 355"/>
                <a:gd name="T41" fmla="*/ 42 h 417"/>
                <a:gd name="T42" fmla="*/ 127 w 355"/>
                <a:gd name="T43" fmla="*/ 41 h 417"/>
                <a:gd name="T44" fmla="*/ 117 w 355"/>
                <a:gd name="T45" fmla="*/ 40 h 417"/>
                <a:gd name="T46" fmla="*/ 105 w 355"/>
                <a:gd name="T47" fmla="*/ 37 h 417"/>
                <a:gd name="T48" fmla="*/ 94 w 355"/>
                <a:gd name="T49" fmla="*/ 34 h 417"/>
                <a:gd name="T50" fmla="*/ 83 w 355"/>
                <a:gd name="T51" fmla="*/ 32 h 417"/>
                <a:gd name="T52" fmla="*/ 71 w 355"/>
                <a:gd name="T53" fmla="*/ 29 h 417"/>
                <a:gd name="T54" fmla="*/ 61 w 355"/>
                <a:gd name="T55" fmla="*/ 25 h 417"/>
                <a:gd name="T56" fmla="*/ 50 w 355"/>
                <a:gd name="T57" fmla="*/ 22 h 417"/>
                <a:gd name="T58" fmla="*/ 38 w 355"/>
                <a:gd name="T59" fmla="*/ 17 h 417"/>
                <a:gd name="T60" fmla="*/ 28 w 355"/>
                <a:gd name="T61" fmla="*/ 13 h 417"/>
                <a:gd name="T62" fmla="*/ 16 w 355"/>
                <a:gd name="T63" fmla="*/ 8 h 417"/>
                <a:gd name="T64" fmla="*/ 5 w 355"/>
                <a:gd name="T65" fmla="*/ 3 h 417"/>
                <a:gd name="T66" fmla="*/ 178 w 355"/>
                <a:gd name="T67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5" h="417">
                  <a:moveTo>
                    <a:pt x="178" y="417"/>
                  </a:moveTo>
                  <a:lnTo>
                    <a:pt x="355" y="0"/>
                  </a:lnTo>
                  <a:lnTo>
                    <a:pt x="355" y="0"/>
                  </a:lnTo>
                  <a:lnTo>
                    <a:pt x="350" y="3"/>
                  </a:lnTo>
                  <a:lnTo>
                    <a:pt x="345" y="5"/>
                  </a:lnTo>
                  <a:lnTo>
                    <a:pt x="340" y="8"/>
                  </a:lnTo>
                  <a:lnTo>
                    <a:pt x="334" y="11"/>
                  </a:lnTo>
                  <a:lnTo>
                    <a:pt x="328" y="13"/>
                  </a:lnTo>
                  <a:lnTo>
                    <a:pt x="322" y="16"/>
                  </a:lnTo>
                  <a:lnTo>
                    <a:pt x="317" y="17"/>
                  </a:lnTo>
                  <a:lnTo>
                    <a:pt x="312" y="20"/>
                  </a:lnTo>
                  <a:lnTo>
                    <a:pt x="306" y="22"/>
                  </a:lnTo>
                  <a:lnTo>
                    <a:pt x="300" y="24"/>
                  </a:lnTo>
                  <a:lnTo>
                    <a:pt x="294" y="25"/>
                  </a:lnTo>
                  <a:lnTo>
                    <a:pt x="289" y="28"/>
                  </a:lnTo>
                  <a:lnTo>
                    <a:pt x="284" y="29"/>
                  </a:lnTo>
                  <a:lnTo>
                    <a:pt x="278" y="30"/>
                  </a:lnTo>
                  <a:lnTo>
                    <a:pt x="272" y="32"/>
                  </a:lnTo>
                  <a:lnTo>
                    <a:pt x="267" y="33"/>
                  </a:lnTo>
                  <a:lnTo>
                    <a:pt x="261" y="34"/>
                  </a:lnTo>
                  <a:lnTo>
                    <a:pt x="256" y="36"/>
                  </a:lnTo>
                  <a:lnTo>
                    <a:pt x="251" y="37"/>
                  </a:lnTo>
                  <a:lnTo>
                    <a:pt x="244" y="38"/>
                  </a:lnTo>
                  <a:lnTo>
                    <a:pt x="239" y="40"/>
                  </a:lnTo>
                  <a:lnTo>
                    <a:pt x="233" y="41"/>
                  </a:lnTo>
                  <a:lnTo>
                    <a:pt x="228" y="41"/>
                  </a:lnTo>
                  <a:lnTo>
                    <a:pt x="223" y="42"/>
                  </a:lnTo>
                  <a:lnTo>
                    <a:pt x="216" y="42"/>
                  </a:lnTo>
                  <a:lnTo>
                    <a:pt x="211" y="44"/>
                  </a:lnTo>
                  <a:lnTo>
                    <a:pt x="205" y="44"/>
                  </a:lnTo>
                  <a:lnTo>
                    <a:pt x="200" y="44"/>
                  </a:lnTo>
                  <a:lnTo>
                    <a:pt x="195" y="45"/>
                  </a:lnTo>
                  <a:lnTo>
                    <a:pt x="188" y="45"/>
                  </a:lnTo>
                  <a:lnTo>
                    <a:pt x="183" y="45"/>
                  </a:lnTo>
                  <a:lnTo>
                    <a:pt x="178" y="45"/>
                  </a:lnTo>
                  <a:lnTo>
                    <a:pt x="172" y="45"/>
                  </a:lnTo>
                  <a:lnTo>
                    <a:pt x="167" y="45"/>
                  </a:lnTo>
                  <a:lnTo>
                    <a:pt x="160" y="45"/>
                  </a:lnTo>
                  <a:lnTo>
                    <a:pt x="155" y="44"/>
                  </a:lnTo>
                  <a:lnTo>
                    <a:pt x="150" y="44"/>
                  </a:lnTo>
                  <a:lnTo>
                    <a:pt x="144" y="44"/>
                  </a:lnTo>
                  <a:lnTo>
                    <a:pt x="139" y="42"/>
                  </a:lnTo>
                  <a:lnTo>
                    <a:pt x="132" y="42"/>
                  </a:lnTo>
                  <a:lnTo>
                    <a:pt x="127" y="41"/>
                  </a:lnTo>
                  <a:lnTo>
                    <a:pt x="122" y="41"/>
                  </a:lnTo>
                  <a:lnTo>
                    <a:pt x="117" y="40"/>
                  </a:lnTo>
                  <a:lnTo>
                    <a:pt x="111" y="38"/>
                  </a:lnTo>
                  <a:lnTo>
                    <a:pt x="105" y="37"/>
                  </a:lnTo>
                  <a:lnTo>
                    <a:pt x="99" y="36"/>
                  </a:lnTo>
                  <a:lnTo>
                    <a:pt x="94" y="34"/>
                  </a:lnTo>
                  <a:lnTo>
                    <a:pt x="89" y="33"/>
                  </a:lnTo>
                  <a:lnTo>
                    <a:pt x="83" y="32"/>
                  </a:lnTo>
                  <a:lnTo>
                    <a:pt x="78" y="30"/>
                  </a:lnTo>
                  <a:lnTo>
                    <a:pt x="71" y="29"/>
                  </a:lnTo>
                  <a:lnTo>
                    <a:pt x="66" y="28"/>
                  </a:lnTo>
                  <a:lnTo>
                    <a:pt x="61" y="25"/>
                  </a:lnTo>
                  <a:lnTo>
                    <a:pt x="55" y="24"/>
                  </a:lnTo>
                  <a:lnTo>
                    <a:pt x="50" y="22"/>
                  </a:lnTo>
                  <a:lnTo>
                    <a:pt x="44" y="20"/>
                  </a:lnTo>
                  <a:lnTo>
                    <a:pt x="38" y="17"/>
                  </a:lnTo>
                  <a:lnTo>
                    <a:pt x="33" y="16"/>
                  </a:lnTo>
                  <a:lnTo>
                    <a:pt x="28" y="13"/>
                  </a:lnTo>
                  <a:lnTo>
                    <a:pt x="22" y="11"/>
                  </a:lnTo>
                  <a:lnTo>
                    <a:pt x="16" y="8"/>
                  </a:lnTo>
                  <a:lnTo>
                    <a:pt x="10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8" y="417"/>
                  </a:lnTo>
                  <a:lnTo>
                    <a:pt x="178" y="417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8" name="Rectangle 142"/>
            <p:cNvSpPr>
              <a:spLocks noChangeArrowheads="1"/>
            </p:cNvSpPr>
            <p:nvPr/>
          </p:nvSpPr>
          <p:spPr bwMode="auto">
            <a:xfrm>
              <a:off x="4901" y="850"/>
              <a:ext cx="14" cy="137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39" name="Freeform 143"/>
            <p:cNvSpPr>
              <a:spLocks/>
            </p:cNvSpPr>
            <p:nvPr/>
          </p:nvSpPr>
          <p:spPr bwMode="auto">
            <a:xfrm>
              <a:off x="4863" y="935"/>
              <a:ext cx="89" cy="104"/>
            </a:xfrm>
            <a:custGeom>
              <a:avLst/>
              <a:gdLst>
                <a:gd name="T0" fmla="*/ 356 w 356"/>
                <a:gd name="T1" fmla="*/ 0 h 417"/>
                <a:gd name="T2" fmla="*/ 350 w 356"/>
                <a:gd name="T3" fmla="*/ 3 h 417"/>
                <a:gd name="T4" fmla="*/ 340 w 356"/>
                <a:gd name="T5" fmla="*/ 8 h 417"/>
                <a:gd name="T6" fmla="*/ 328 w 356"/>
                <a:gd name="T7" fmla="*/ 13 h 417"/>
                <a:gd name="T8" fmla="*/ 317 w 356"/>
                <a:gd name="T9" fmla="*/ 17 h 417"/>
                <a:gd name="T10" fmla="*/ 305 w 356"/>
                <a:gd name="T11" fmla="*/ 22 h 417"/>
                <a:gd name="T12" fmla="*/ 295 w 356"/>
                <a:gd name="T13" fmla="*/ 25 h 417"/>
                <a:gd name="T14" fmla="*/ 284 w 356"/>
                <a:gd name="T15" fmla="*/ 29 h 417"/>
                <a:gd name="T16" fmla="*/ 272 w 356"/>
                <a:gd name="T17" fmla="*/ 32 h 417"/>
                <a:gd name="T18" fmla="*/ 261 w 356"/>
                <a:gd name="T19" fmla="*/ 34 h 417"/>
                <a:gd name="T20" fmla="*/ 249 w 356"/>
                <a:gd name="T21" fmla="*/ 37 h 417"/>
                <a:gd name="T22" fmla="*/ 239 w 356"/>
                <a:gd name="T23" fmla="*/ 40 h 417"/>
                <a:gd name="T24" fmla="*/ 228 w 356"/>
                <a:gd name="T25" fmla="*/ 41 h 417"/>
                <a:gd name="T26" fmla="*/ 216 w 356"/>
                <a:gd name="T27" fmla="*/ 42 h 417"/>
                <a:gd name="T28" fmla="*/ 206 w 356"/>
                <a:gd name="T29" fmla="*/ 44 h 417"/>
                <a:gd name="T30" fmla="*/ 194 w 356"/>
                <a:gd name="T31" fmla="*/ 45 h 417"/>
                <a:gd name="T32" fmla="*/ 183 w 356"/>
                <a:gd name="T33" fmla="*/ 45 h 417"/>
                <a:gd name="T34" fmla="*/ 172 w 356"/>
                <a:gd name="T35" fmla="*/ 45 h 417"/>
                <a:gd name="T36" fmla="*/ 160 w 356"/>
                <a:gd name="T37" fmla="*/ 45 h 417"/>
                <a:gd name="T38" fmla="*/ 150 w 356"/>
                <a:gd name="T39" fmla="*/ 44 h 417"/>
                <a:gd name="T40" fmla="*/ 139 w 356"/>
                <a:gd name="T41" fmla="*/ 42 h 417"/>
                <a:gd name="T42" fmla="*/ 127 w 356"/>
                <a:gd name="T43" fmla="*/ 41 h 417"/>
                <a:gd name="T44" fmla="*/ 117 w 356"/>
                <a:gd name="T45" fmla="*/ 40 h 417"/>
                <a:gd name="T46" fmla="*/ 105 w 356"/>
                <a:gd name="T47" fmla="*/ 37 h 417"/>
                <a:gd name="T48" fmla="*/ 94 w 356"/>
                <a:gd name="T49" fmla="*/ 34 h 417"/>
                <a:gd name="T50" fmla="*/ 84 w 356"/>
                <a:gd name="T51" fmla="*/ 32 h 417"/>
                <a:gd name="T52" fmla="*/ 72 w 356"/>
                <a:gd name="T53" fmla="*/ 29 h 417"/>
                <a:gd name="T54" fmla="*/ 61 w 356"/>
                <a:gd name="T55" fmla="*/ 25 h 417"/>
                <a:gd name="T56" fmla="*/ 49 w 356"/>
                <a:gd name="T57" fmla="*/ 22 h 417"/>
                <a:gd name="T58" fmla="*/ 38 w 356"/>
                <a:gd name="T59" fmla="*/ 17 h 417"/>
                <a:gd name="T60" fmla="*/ 28 w 356"/>
                <a:gd name="T61" fmla="*/ 13 h 417"/>
                <a:gd name="T62" fmla="*/ 16 w 356"/>
                <a:gd name="T63" fmla="*/ 8 h 417"/>
                <a:gd name="T64" fmla="*/ 5 w 356"/>
                <a:gd name="T65" fmla="*/ 3 h 417"/>
                <a:gd name="T66" fmla="*/ 178 w 356"/>
                <a:gd name="T67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6" h="417">
                  <a:moveTo>
                    <a:pt x="178" y="417"/>
                  </a:moveTo>
                  <a:lnTo>
                    <a:pt x="356" y="0"/>
                  </a:lnTo>
                  <a:lnTo>
                    <a:pt x="356" y="0"/>
                  </a:lnTo>
                  <a:lnTo>
                    <a:pt x="350" y="3"/>
                  </a:lnTo>
                  <a:lnTo>
                    <a:pt x="345" y="5"/>
                  </a:lnTo>
                  <a:lnTo>
                    <a:pt x="340" y="8"/>
                  </a:lnTo>
                  <a:lnTo>
                    <a:pt x="333" y="11"/>
                  </a:lnTo>
                  <a:lnTo>
                    <a:pt x="328" y="13"/>
                  </a:lnTo>
                  <a:lnTo>
                    <a:pt x="322" y="16"/>
                  </a:lnTo>
                  <a:lnTo>
                    <a:pt x="317" y="17"/>
                  </a:lnTo>
                  <a:lnTo>
                    <a:pt x="312" y="20"/>
                  </a:lnTo>
                  <a:lnTo>
                    <a:pt x="305" y="22"/>
                  </a:lnTo>
                  <a:lnTo>
                    <a:pt x="300" y="24"/>
                  </a:lnTo>
                  <a:lnTo>
                    <a:pt x="295" y="25"/>
                  </a:lnTo>
                  <a:lnTo>
                    <a:pt x="289" y="28"/>
                  </a:lnTo>
                  <a:lnTo>
                    <a:pt x="284" y="29"/>
                  </a:lnTo>
                  <a:lnTo>
                    <a:pt x="277" y="30"/>
                  </a:lnTo>
                  <a:lnTo>
                    <a:pt x="272" y="32"/>
                  </a:lnTo>
                  <a:lnTo>
                    <a:pt x="267" y="33"/>
                  </a:lnTo>
                  <a:lnTo>
                    <a:pt x="261" y="34"/>
                  </a:lnTo>
                  <a:lnTo>
                    <a:pt x="256" y="36"/>
                  </a:lnTo>
                  <a:lnTo>
                    <a:pt x="249" y="37"/>
                  </a:lnTo>
                  <a:lnTo>
                    <a:pt x="244" y="38"/>
                  </a:lnTo>
                  <a:lnTo>
                    <a:pt x="239" y="40"/>
                  </a:lnTo>
                  <a:lnTo>
                    <a:pt x="233" y="41"/>
                  </a:lnTo>
                  <a:lnTo>
                    <a:pt x="228" y="41"/>
                  </a:lnTo>
                  <a:lnTo>
                    <a:pt x="222" y="42"/>
                  </a:lnTo>
                  <a:lnTo>
                    <a:pt x="216" y="42"/>
                  </a:lnTo>
                  <a:lnTo>
                    <a:pt x="211" y="44"/>
                  </a:lnTo>
                  <a:lnTo>
                    <a:pt x="206" y="44"/>
                  </a:lnTo>
                  <a:lnTo>
                    <a:pt x="200" y="44"/>
                  </a:lnTo>
                  <a:lnTo>
                    <a:pt x="194" y="45"/>
                  </a:lnTo>
                  <a:lnTo>
                    <a:pt x="188" y="45"/>
                  </a:lnTo>
                  <a:lnTo>
                    <a:pt x="183" y="45"/>
                  </a:lnTo>
                  <a:lnTo>
                    <a:pt x="178" y="45"/>
                  </a:lnTo>
                  <a:lnTo>
                    <a:pt x="172" y="45"/>
                  </a:lnTo>
                  <a:lnTo>
                    <a:pt x="166" y="45"/>
                  </a:lnTo>
                  <a:lnTo>
                    <a:pt x="160" y="45"/>
                  </a:lnTo>
                  <a:lnTo>
                    <a:pt x="155" y="44"/>
                  </a:lnTo>
                  <a:lnTo>
                    <a:pt x="150" y="44"/>
                  </a:lnTo>
                  <a:lnTo>
                    <a:pt x="145" y="44"/>
                  </a:lnTo>
                  <a:lnTo>
                    <a:pt x="139" y="42"/>
                  </a:lnTo>
                  <a:lnTo>
                    <a:pt x="133" y="42"/>
                  </a:lnTo>
                  <a:lnTo>
                    <a:pt x="127" y="41"/>
                  </a:lnTo>
                  <a:lnTo>
                    <a:pt x="122" y="41"/>
                  </a:lnTo>
                  <a:lnTo>
                    <a:pt x="117" y="40"/>
                  </a:lnTo>
                  <a:lnTo>
                    <a:pt x="111" y="38"/>
                  </a:lnTo>
                  <a:lnTo>
                    <a:pt x="105" y="37"/>
                  </a:lnTo>
                  <a:lnTo>
                    <a:pt x="99" y="36"/>
                  </a:lnTo>
                  <a:lnTo>
                    <a:pt x="94" y="34"/>
                  </a:lnTo>
                  <a:lnTo>
                    <a:pt x="89" y="33"/>
                  </a:lnTo>
                  <a:lnTo>
                    <a:pt x="84" y="32"/>
                  </a:lnTo>
                  <a:lnTo>
                    <a:pt x="77" y="30"/>
                  </a:lnTo>
                  <a:lnTo>
                    <a:pt x="72" y="29"/>
                  </a:lnTo>
                  <a:lnTo>
                    <a:pt x="66" y="28"/>
                  </a:lnTo>
                  <a:lnTo>
                    <a:pt x="61" y="25"/>
                  </a:lnTo>
                  <a:lnTo>
                    <a:pt x="56" y="24"/>
                  </a:lnTo>
                  <a:lnTo>
                    <a:pt x="49" y="22"/>
                  </a:lnTo>
                  <a:lnTo>
                    <a:pt x="44" y="20"/>
                  </a:lnTo>
                  <a:lnTo>
                    <a:pt x="38" y="17"/>
                  </a:lnTo>
                  <a:lnTo>
                    <a:pt x="33" y="16"/>
                  </a:lnTo>
                  <a:lnTo>
                    <a:pt x="28" y="13"/>
                  </a:lnTo>
                  <a:lnTo>
                    <a:pt x="21" y="11"/>
                  </a:lnTo>
                  <a:lnTo>
                    <a:pt x="16" y="8"/>
                  </a:lnTo>
                  <a:lnTo>
                    <a:pt x="11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8" y="417"/>
                  </a:lnTo>
                  <a:lnTo>
                    <a:pt x="178" y="417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0" name="Rectangle 144"/>
            <p:cNvSpPr>
              <a:spLocks noChangeArrowheads="1"/>
            </p:cNvSpPr>
            <p:nvPr/>
          </p:nvSpPr>
          <p:spPr bwMode="auto">
            <a:xfrm>
              <a:off x="5219" y="850"/>
              <a:ext cx="15" cy="137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1" name="Freeform 145"/>
            <p:cNvSpPr>
              <a:spLocks/>
            </p:cNvSpPr>
            <p:nvPr/>
          </p:nvSpPr>
          <p:spPr bwMode="auto">
            <a:xfrm>
              <a:off x="5182" y="935"/>
              <a:ext cx="89" cy="104"/>
            </a:xfrm>
            <a:custGeom>
              <a:avLst/>
              <a:gdLst>
                <a:gd name="T0" fmla="*/ 357 w 357"/>
                <a:gd name="T1" fmla="*/ 0 h 417"/>
                <a:gd name="T2" fmla="*/ 351 w 357"/>
                <a:gd name="T3" fmla="*/ 3 h 417"/>
                <a:gd name="T4" fmla="*/ 340 w 357"/>
                <a:gd name="T5" fmla="*/ 8 h 417"/>
                <a:gd name="T6" fmla="*/ 329 w 357"/>
                <a:gd name="T7" fmla="*/ 13 h 417"/>
                <a:gd name="T8" fmla="*/ 318 w 357"/>
                <a:gd name="T9" fmla="*/ 17 h 417"/>
                <a:gd name="T10" fmla="*/ 306 w 357"/>
                <a:gd name="T11" fmla="*/ 22 h 417"/>
                <a:gd name="T12" fmla="*/ 296 w 357"/>
                <a:gd name="T13" fmla="*/ 25 h 417"/>
                <a:gd name="T14" fmla="*/ 284 w 357"/>
                <a:gd name="T15" fmla="*/ 29 h 417"/>
                <a:gd name="T16" fmla="*/ 273 w 357"/>
                <a:gd name="T17" fmla="*/ 32 h 417"/>
                <a:gd name="T18" fmla="*/ 263 w 357"/>
                <a:gd name="T19" fmla="*/ 34 h 417"/>
                <a:gd name="T20" fmla="*/ 251 w 357"/>
                <a:gd name="T21" fmla="*/ 37 h 417"/>
                <a:gd name="T22" fmla="*/ 240 w 357"/>
                <a:gd name="T23" fmla="*/ 40 h 417"/>
                <a:gd name="T24" fmla="*/ 228 w 357"/>
                <a:gd name="T25" fmla="*/ 41 h 417"/>
                <a:gd name="T26" fmla="*/ 217 w 357"/>
                <a:gd name="T27" fmla="*/ 42 h 417"/>
                <a:gd name="T28" fmla="*/ 207 w 357"/>
                <a:gd name="T29" fmla="*/ 44 h 417"/>
                <a:gd name="T30" fmla="*/ 195 w 357"/>
                <a:gd name="T31" fmla="*/ 45 h 417"/>
                <a:gd name="T32" fmla="*/ 184 w 357"/>
                <a:gd name="T33" fmla="*/ 45 h 417"/>
                <a:gd name="T34" fmla="*/ 174 w 357"/>
                <a:gd name="T35" fmla="*/ 45 h 417"/>
                <a:gd name="T36" fmla="*/ 162 w 357"/>
                <a:gd name="T37" fmla="*/ 45 h 417"/>
                <a:gd name="T38" fmla="*/ 151 w 357"/>
                <a:gd name="T39" fmla="*/ 44 h 417"/>
                <a:gd name="T40" fmla="*/ 139 w 357"/>
                <a:gd name="T41" fmla="*/ 42 h 417"/>
                <a:gd name="T42" fmla="*/ 128 w 357"/>
                <a:gd name="T43" fmla="*/ 41 h 417"/>
                <a:gd name="T44" fmla="*/ 118 w 357"/>
                <a:gd name="T45" fmla="*/ 40 h 417"/>
                <a:gd name="T46" fmla="*/ 106 w 357"/>
                <a:gd name="T47" fmla="*/ 37 h 417"/>
                <a:gd name="T48" fmla="*/ 95 w 357"/>
                <a:gd name="T49" fmla="*/ 34 h 417"/>
                <a:gd name="T50" fmla="*/ 83 w 357"/>
                <a:gd name="T51" fmla="*/ 32 h 417"/>
                <a:gd name="T52" fmla="*/ 73 w 357"/>
                <a:gd name="T53" fmla="*/ 29 h 417"/>
                <a:gd name="T54" fmla="*/ 62 w 357"/>
                <a:gd name="T55" fmla="*/ 25 h 417"/>
                <a:gd name="T56" fmla="*/ 50 w 357"/>
                <a:gd name="T57" fmla="*/ 22 h 417"/>
                <a:gd name="T58" fmla="*/ 40 w 357"/>
                <a:gd name="T59" fmla="*/ 17 h 417"/>
                <a:gd name="T60" fmla="*/ 28 w 357"/>
                <a:gd name="T61" fmla="*/ 13 h 417"/>
                <a:gd name="T62" fmla="*/ 17 w 357"/>
                <a:gd name="T63" fmla="*/ 8 h 417"/>
                <a:gd name="T64" fmla="*/ 6 w 357"/>
                <a:gd name="T65" fmla="*/ 3 h 417"/>
                <a:gd name="T66" fmla="*/ 179 w 357"/>
                <a:gd name="T67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417">
                  <a:moveTo>
                    <a:pt x="179" y="417"/>
                  </a:moveTo>
                  <a:lnTo>
                    <a:pt x="357" y="0"/>
                  </a:lnTo>
                  <a:lnTo>
                    <a:pt x="357" y="0"/>
                  </a:lnTo>
                  <a:lnTo>
                    <a:pt x="351" y="3"/>
                  </a:lnTo>
                  <a:lnTo>
                    <a:pt x="346" y="5"/>
                  </a:lnTo>
                  <a:lnTo>
                    <a:pt x="340" y="8"/>
                  </a:lnTo>
                  <a:lnTo>
                    <a:pt x="334" y="11"/>
                  </a:lnTo>
                  <a:lnTo>
                    <a:pt x="329" y="13"/>
                  </a:lnTo>
                  <a:lnTo>
                    <a:pt x="324" y="16"/>
                  </a:lnTo>
                  <a:lnTo>
                    <a:pt x="318" y="17"/>
                  </a:lnTo>
                  <a:lnTo>
                    <a:pt x="312" y="20"/>
                  </a:lnTo>
                  <a:lnTo>
                    <a:pt x="306" y="22"/>
                  </a:lnTo>
                  <a:lnTo>
                    <a:pt x="301" y="24"/>
                  </a:lnTo>
                  <a:lnTo>
                    <a:pt x="296" y="25"/>
                  </a:lnTo>
                  <a:lnTo>
                    <a:pt x="290" y="28"/>
                  </a:lnTo>
                  <a:lnTo>
                    <a:pt x="284" y="29"/>
                  </a:lnTo>
                  <a:lnTo>
                    <a:pt x="278" y="30"/>
                  </a:lnTo>
                  <a:lnTo>
                    <a:pt x="273" y="32"/>
                  </a:lnTo>
                  <a:lnTo>
                    <a:pt x="268" y="33"/>
                  </a:lnTo>
                  <a:lnTo>
                    <a:pt x="263" y="34"/>
                  </a:lnTo>
                  <a:lnTo>
                    <a:pt x="256" y="36"/>
                  </a:lnTo>
                  <a:lnTo>
                    <a:pt x="251" y="37"/>
                  </a:lnTo>
                  <a:lnTo>
                    <a:pt x="245" y="38"/>
                  </a:lnTo>
                  <a:lnTo>
                    <a:pt x="240" y="40"/>
                  </a:lnTo>
                  <a:lnTo>
                    <a:pt x="235" y="41"/>
                  </a:lnTo>
                  <a:lnTo>
                    <a:pt x="228" y="41"/>
                  </a:lnTo>
                  <a:lnTo>
                    <a:pt x="223" y="42"/>
                  </a:lnTo>
                  <a:lnTo>
                    <a:pt x="217" y="42"/>
                  </a:lnTo>
                  <a:lnTo>
                    <a:pt x="212" y="44"/>
                  </a:lnTo>
                  <a:lnTo>
                    <a:pt x="207" y="44"/>
                  </a:lnTo>
                  <a:lnTo>
                    <a:pt x="201" y="44"/>
                  </a:lnTo>
                  <a:lnTo>
                    <a:pt x="195" y="45"/>
                  </a:lnTo>
                  <a:lnTo>
                    <a:pt x="190" y="45"/>
                  </a:lnTo>
                  <a:lnTo>
                    <a:pt x="184" y="45"/>
                  </a:lnTo>
                  <a:lnTo>
                    <a:pt x="179" y="45"/>
                  </a:lnTo>
                  <a:lnTo>
                    <a:pt x="174" y="45"/>
                  </a:lnTo>
                  <a:lnTo>
                    <a:pt x="167" y="45"/>
                  </a:lnTo>
                  <a:lnTo>
                    <a:pt x="162" y="45"/>
                  </a:lnTo>
                  <a:lnTo>
                    <a:pt x="156" y="44"/>
                  </a:lnTo>
                  <a:lnTo>
                    <a:pt x="151" y="44"/>
                  </a:lnTo>
                  <a:lnTo>
                    <a:pt x="146" y="44"/>
                  </a:lnTo>
                  <a:lnTo>
                    <a:pt x="139" y="42"/>
                  </a:lnTo>
                  <a:lnTo>
                    <a:pt x="134" y="42"/>
                  </a:lnTo>
                  <a:lnTo>
                    <a:pt x="128" y="41"/>
                  </a:lnTo>
                  <a:lnTo>
                    <a:pt x="123" y="41"/>
                  </a:lnTo>
                  <a:lnTo>
                    <a:pt x="118" y="40"/>
                  </a:lnTo>
                  <a:lnTo>
                    <a:pt x="111" y="38"/>
                  </a:lnTo>
                  <a:lnTo>
                    <a:pt x="106" y="37"/>
                  </a:lnTo>
                  <a:lnTo>
                    <a:pt x="101" y="36"/>
                  </a:lnTo>
                  <a:lnTo>
                    <a:pt x="95" y="34"/>
                  </a:lnTo>
                  <a:lnTo>
                    <a:pt x="90" y="33"/>
                  </a:lnTo>
                  <a:lnTo>
                    <a:pt x="83" y="32"/>
                  </a:lnTo>
                  <a:lnTo>
                    <a:pt x="78" y="30"/>
                  </a:lnTo>
                  <a:lnTo>
                    <a:pt x="73" y="29"/>
                  </a:lnTo>
                  <a:lnTo>
                    <a:pt x="67" y="28"/>
                  </a:lnTo>
                  <a:lnTo>
                    <a:pt x="62" y="25"/>
                  </a:lnTo>
                  <a:lnTo>
                    <a:pt x="55" y="24"/>
                  </a:lnTo>
                  <a:lnTo>
                    <a:pt x="50" y="22"/>
                  </a:lnTo>
                  <a:lnTo>
                    <a:pt x="45" y="20"/>
                  </a:lnTo>
                  <a:lnTo>
                    <a:pt x="40" y="17"/>
                  </a:lnTo>
                  <a:lnTo>
                    <a:pt x="34" y="16"/>
                  </a:lnTo>
                  <a:lnTo>
                    <a:pt x="28" y="13"/>
                  </a:lnTo>
                  <a:lnTo>
                    <a:pt x="22" y="11"/>
                  </a:lnTo>
                  <a:lnTo>
                    <a:pt x="17" y="8"/>
                  </a:lnTo>
                  <a:lnTo>
                    <a:pt x="12" y="5"/>
                  </a:lnTo>
                  <a:lnTo>
                    <a:pt x="6" y="3"/>
                  </a:lnTo>
                  <a:lnTo>
                    <a:pt x="0" y="0"/>
                  </a:lnTo>
                  <a:lnTo>
                    <a:pt x="179" y="417"/>
                  </a:lnTo>
                  <a:lnTo>
                    <a:pt x="179" y="417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2" name="Freeform 146"/>
            <p:cNvSpPr>
              <a:spLocks/>
            </p:cNvSpPr>
            <p:nvPr/>
          </p:nvSpPr>
          <p:spPr bwMode="auto">
            <a:xfrm>
              <a:off x="4884" y="988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4 h 129"/>
                <a:gd name="T30" fmla="*/ 77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4 h 129"/>
                <a:gd name="T38" fmla="*/ 29 w 129"/>
                <a:gd name="T39" fmla="*/ 11 h 129"/>
                <a:gd name="T40" fmla="*/ 19 w 129"/>
                <a:gd name="T41" fmla="*/ 19 h 129"/>
                <a:gd name="T42" fmla="*/ 12 w 129"/>
                <a:gd name="T43" fmla="*/ 28 h 129"/>
                <a:gd name="T44" fmla="*/ 6 w 129"/>
                <a:gd name="T45" fmla="*/ 39 h 129"/>
                <a:gd name="T46" fmla="*/ 2 w 129"/>
                <a:gd name="T47" fmla="*/ 51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0 h 129"/>
                <a:gd name="T56" fmla="*/ 19 w 129"/>
                <a:gd name="T57" fmla="*/ 109 h 129"/>
                <a:gd name="T58" fmla="*/ 29 w 129"/>
                <a:gd name="T59" fmla="*/ 117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19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3" name="Freeform 147"/>
            <p:cNvSpPr>
              <a:spLocks/>
            </p:cNvSpPr>
            <p:nvPr/>
          </p:nvSpPr>
          <p:spPr bwMode="auto">
            <a:xfrm>
              <a:off x="4884" y="988"/>
              <a:ext cx="32" cy="33"/>
            </a:xfrm>
            <a:custGeom>
              <a:avLst/>
              <a:gdLst>
                <a:gd name="T0" fmla="*/ 65 w 129"/>
                <a:gd name="T1" fmla="*/ 129 h 129"/>
                <a:gd name="T2" fmla="*/ 77 w 129"/>
                <a:gd name="T3" fmla="*/ 128 h 129"/>
                <a:gd name="T4" fmla="*/ 89 w 129"/>
                <a:gd name="T5" fmla="*/ 124 h 129"/>
                <a:gd name="T6" fmla="*/ 101 w 129"/>
                <a:gd name="T7" fmla="*/ 117 h 129"/>
                <a:gd name="T8" fmla="*/ 110 w 129"/>
                <a:gd name="T9" fmla="*/ 109 h 129"/>
                <a:gd name="T10" fmla="*/ 118 w 129"/>
                <a:gd name="T11" fmla="*/ 100 h 129"/>
                <a:gd name="T12" fmla="*/ 124 w 129"/>
                <a:gd name="T13" fmla="*/ 89 h 129"/>
                <a:gd name="T14" fmla="*/ 128 w 129"/>
                <a:gd name="T15" fmla="*/ 77 h 129"/>
                <a:gd name="T16" fmla="*/ 129 w 129"/>
                <a:gd name="T17" fmla="*/ 64 h 129"/>
                <a:gd name="T18" fmla="*/ 128 w 129"/>
                <a:gd name="T19" fmla="*/ 51 h 129"/>
                <a:gd name="T20" fmla="*/ 124 w 129"/>
                <a:gd name="T21" fmla="*/ 39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89 w 129"/>
                <a:gd name="T29" fmla="*/ 4 h 129"/>
                <a:gd name="T30" fmla="*/ 77 w 129"/>
                <a:gd name="T31" fmla="*/ 2 h 129"/>
                <a:gd name="T32" fmla="*/ 65 w 129"/>
                <a:gd name="T33" fmla="*/ 0 h 129"/>
                <a:gd name="T34" fmla="*/ 52 w 129"/>
                <a:gd name="T35" fmla="*/ 2 h 129"/>
                <a:gd name="T36" fmla="*/ 40 w 129"/>
                <a:gd name="T37" fmla="*/ 4 h 129"/>
                <a:gd name="T38" fmla="*/ 29 w 129"/>
                <a:gd name="T39" fmla="*/ 11 h 129"/>
                <a:gd name="T40" fmla="*/ 19 w 129"/>
                <a:gd name="T41" fmla="*/ 19 h 129"/>
                <a:gd name="T42" fmla="*/ 12 w 129"/>
                <a:gd name="T43" fmla="*/ 28 h 129"/>
                <a:gd name="T44" fmla="*/ 6 w 129"/>
                <a:gd name="T45" fmla="*/ 39 h 129"/>
                <a:gd name="T46" fmla="*/ 2 w 129"/>
                <a:gd name="T47" fmla="*/ 51 h 129"/>
                <a:gd name="T48" fmla="*/ 0 w 129"/>
                <a:gd name="T49" fmla="*/ 64 h 129"/>
                <a:gd name="T50" fmla="*/ 2 w 129"/>
                <a:gd name="T51" fmla="*/ 77 h 129"/>
                <a:gd name="T52" fmla="*/ 6 w 129"/>
                <a:gd name="T53" fmla="*/ 89 h 129"/>
                <a:gd name="T54" fmla="*/ 12 w 129"/>
                <a:gd name="T55" fmla="*/ 100 h 129"/>
                <a:gd name="T56" fmla="*/ 19 w 129"/>
                <a:gd name="T57" fmla="*/ 109 h 129"/>
                <a:gd name="T58" fmla="*/ 29 w 129"/>
                <a:gd name="T59" fmla="*/ 117 h 129"/>
                <a:gd name="T60" fmla="*/ 40 w 129"/>
                <a:gd name="T61" fmla="*/ 124 h 129"/>
                <a:gd name="T62" fmla="*/ 52 w 129"/>
                <a:gd name="T63" fmla="*/ 128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7" y="128"/>
                  </a:lnTo>
                  <a:lnTo>
                    <a:pt x="89" y="124"/>
                  </a:lnTo>
                  <a:lnTo>
                    <a:pt x="101" y="117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4" y="89"/>
                  </a:lnTo>
                  <a:lnTo>
                    <a:pt x="128" y="77"/>
                  </a:lnTo>
                  <a:lnTo>
                    <a:pt x="129" y="64"/>
                  </a:lnTo>
                  <a:lnTo>
                    <a:pt x="128" y="51"/>
                  </a:lnTo>
                  <a:lnTo>
                    <a:pt x="124" y="39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89" y="4"/>
                  </a:lnTo>
                  <a:lnTo>
                    <a:pt x="77" y="2"/>
                  </a:lnTo>
                  <a:lnTo>
                    <a:pt x="65" y="0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29" y="11"/>
                  </a:lnTo>
                  <a:lnTo>
                    <a:pt x="19" y="19"/>
                  </a:lnTo>
                  <a:lnTo>
                    <a:pt x="12" y="28"/>
                  </a:lnTo>
                  <a:lnTo>
                    <a:pt x="6" y="39"/>
                  </a:lnTo>
                  <a:lnTo>
                    <a:pt x="2" y="51"/>
                  </a:lnTo>
                  <a:lnTo>
                    <a:pt x="0" y="64"/>
                  </a:lnTo>
                  <a:lnTo>
                    <a:pt x="2" y="77"/>
                  </a:lnTo>
                  <a:lnTo>
                    <a:pt x="6" y="89"/>
                  </a:lnTo>
                  <a:lnTo>
                    <a:pt x="12" y="100"/>
                  </a:lnTo>
                  <a:lnTo>
                    <a:pt x="19" y="109"/>
                  </a:lnTo>
                  <a:lnTo>
                    <a:pt x="29" y="117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4" name="Freeform 148"/>
            <p:cNvSpPr>
              <a:spLocks/>
            </p:cNvSpPr>
            <p:nvPr/>
          </p:nvSpPr>
          <p:spPr bwMode="auto">
            <a:xfrm>
              <a:off x="5232" y="844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5 h 129"/>
                <a:gd name="T30" fmla="*/ 78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99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5" name="Freeform 149"/>
            <p:cNvSpPr>
              <a:spLocks/>
            </p:cNvSpPr>
            <p:nvPr/>
          </p:nvSpPr>
          <p:spPr bwMode="auto">
            <a:xfrm>
              <a:off x="5232" y="844"/>
              <a:ext cx="33" cy="32"/>
            </a:xfrm>
            <a:custGeom>
              <a:avLst/>
              <a:gdLst>
                <a:gd name="T0" fmla="*/ 65 w 129"/>
                <a:gd name="T1" fmla="*/ 129 h 129"/>
                <a:gd name="T2" fmla="*/ 78 w 129"/>
                <a:gd name="T3" fmla="*/ 127 h 129"/>
                <a:gd name="T4" fmla="*/ 90 w 129"/>
                <a:gd name="T5" fmla="*/ 123 h 129"/>
                <a:gd name="T6" fmla="*/ 101 w 129"/>
                <a:gd name="T7" fmla="*/ 118 h 129"/>
                <a:gd name="T8" fmla="*/ 110 w 129"/>
                <a:gd name="T9" fmla="*/ 110 h 129"/>
                <a:gd name="T10" fmla="*/ 118 w 129"/>
                <a:gd name="T11" fmla="*/ 99 h 129"/>
                <a:gd name="T12" fmla="*/ 123 w 129"/>
                <a:gd name="T13" fmla="*/ 89 h 129"/>
                <a:gd name="T14" fmla="*/ 127 w 129"/>
                <a:gd name="T15" fmla="*/ 77 h 129"/>
                <a:gd name="T16" fmla="*/ 129 w 129"/>
                <a:gd name="T17" fmla="*/ 64 h 129"/>
                <a:gd name="T18" fmla="*/ 127 w 129"/>
                <a:gd name="T19" fmla="*/ 52 h 129"/>
                <a:gd name="T20" fmla="*/ 123 w 129"/>
                <a:gd name="T21" fmla="*/ 40 h 129"/>
                <a:gd name="T22" fmla="*/ 118 w 129"/>
                <a:gd name="T23" fmla="*/ 28 h 129"/>
                <a:gd name="T24" fmla="*/ 110 w 129"/>
                <a:gd name="T25" fmla="*/ 19 h 129"/>
                <a:gd name="T26" fmla="*/ 101 w 129"/>
                <a:gd name="T27" fmla="*/ 11 h 129"/>
                <a:gd name="T28" fmla="*/ 90 w 129"/>
                <a:gd name="T29" fmla="*/ 5 h 129"/>
                <a:gd name="T30" fmla="*/ 78 w 129"/>
                <a:gd name="T31" fmla="*/ 1 h 129"/>
                <a:gd name="T32" fmla="*/ 65 w 129"/>
                <a:gd name="T33" fmla="*/ 0 h 129"/>
                <a:gd name="T34" fmla="*/ 52 w 129"/>
                <a:gd name="T35" fmla="*/ 1 h 129"/>
                <a:gd name="T36" fmla="*/ 40 w 129"/>
                <a:gd name="T37" fmla="*/ 5 h 129"/>
                <a:gd name="T38" fmla="*/ 29 w 129"/>
                <a:gd name="T39" fmla="*/ 11 h 129"/>
                <a:gd name="T40" fmla="*/ 20 w 129"/>
                <a:gd name="T41" fmla="*/ 19 h 129"/>
                <a:gd name="T42" fmla="*/ 12 w 129"/>
                <a:gd name="T43" fmla="*/ 28 h 129"/>
                <a:gd name="T44" fmla="*/ 5 w 129"/>
                <a:gd name="T45" fmla="*/ 40 h 129"/>
                <a:gd name="T46" fmla="*/ 1 w 129"/>
                <a:gd name="T47" fmla="*/ 52 h 129"/>
                <a:gd name="T48" fmla="*/ 0 w 129"/>
                <a:gd name="T49" fmla="*/ 64 h 129"/>
                <a:gd name="T50" fmla="*/ 1 w 129"/>
                <a:gd name="T51" fmla="*/ 77 h 129"/>
                <a:gd name="T52" fmla="*/ 5 w 129"/>
                <a:gd name="T53" fmla="*/ 89 h 129"/>
                <a:gd name="T54" fmla="*/ 12 w 129"/>
                <a:gd name="T55" fmla="*/ 99 h 129"/>
                <a:gd name="T56" fmla="*/ 20 w 129"/>
                <a:gd name="T57" fmla="*/ 110 h 129"/>
                <a:gd name="T58" fmla="*/ 29 w 129"/>
                <a:gd name="T59" fmla="*/ 118 h 129"/>
                <a:gd name="T60" fmla="*/ 40 w 129"/>
                <a:gd name="T61" fmla="*/ 123 h 129"/>
                <a:gd name="T62" fmla="*/ 52 w 129"/>
                <a:gd name="T63" fmla="*/ 127 h 129"/>
                <a:gd name="T64" fmla="*/ 65 w 129"/>
                <a:gd name="T6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9">
                  <a:moveTo>
                    <a:pt x="65" y="129"/>
                  </a:moveTo>
                  <a:lnTo>
                    <a:pt x="78" y="127"/>
                  </a:lnTo>
                  <a:lnTo>
                    <a:pt x="90" y="123"/>
                  </a:lnTo>
                  <a:lnTo>
                    <a:pt x="101" y="118"/>
                  </a:lnTo>
                  <a:lnTo>
                    <a:pt x="110" y="110"/>
                  </a:lnTo>
                  <a:lnTo>
                    <a:pt x="118" y="99"/>
                  </a:lnTo>
                  <a:lnTo>
                    <a:pt x="123" y="89"/>
                  </a:lnTo>
                  <a:lnTo>
                    <a:pt x="127" y="77"/>
                  </a:lnTo>
                  <a:lnTo>
                    <a:pt x="129" y="64"/>
                  </a:lnTo>
                  <a:lnTo>
                    <a:pt x="127" y="52"/>
                  </a:lnTo>
                  <a:lnTo>
                    <a:pt x="123" y="40"/>
                  </a:lnTo>
                  <a:lnTo>
                    <a:pt x="118" y="28"/>
                  </a:lnTo>
                  <a:lnTo>
                    <a:pt x="110" y="19"/>
                  </a:lnTo>
                  <a:lnTo>
                    <a:pt x="101" y="11"/>
                  </a:lnTo>
                  <a:lnTo>
                    <a:pt x="90" y="5"/>
                  </a:lnTo>
                  <a:lnTo>
                    <a:pt x="78" y="1"/>
                  </a:lnTo>
                  <a:lnTo>
                    <a:pt x="65" y="0"/>
                  </a:lnTo>
                  <a:lnTo>
                    <a:pt x="52" y="1"/>
                  </a:lnTo>
                  <a:lnTo>
                    <a:pt x="40" y="5"/>
                  </a:lnTo>
                  <a:lnTo>
                    <a:pt x="29" y="11"/>
                  </a:lnTo>
                  <a:lnTo>
                    <a:pt x="20" y="19"/>
                  </a:lnTo>
                  <a:lnTo>
                    <a:pt x="12" y="28"/>
                  </a:lnTo>
                  <a:lnTo>
                    <a:pt x="5" y="40"/>
                  </a:lnTo>
                  <a:lnTo>
                    <a:pt x="1" y="52"/>
                  </a:lnTo>
                  <a:lnTo>
                    <a:pt x="0" y="64"/>
                  </a:lnTo>
                  <a:lnTo>
                    <a:pt x="1" y="77"/>
                  </a:lnTo>
                  <a:lnTo>
                    <a:pt x="5" y="89"/>
                  </a:lnTo>
                  <a:lnTo>
                    <a:pt x="12" y="99"/>
                  </a:lnTo>
                  <a:lnTo>
                    <a:pt x="20" y="110"/>
                  </a:lnTo>
                  <a:lnTo>
                    <a:pt x="29" y="118"/>
                  </a:lnTo>
                  <a:lnTo>
                    <a:pt x="40" y="123"/>
                  </a:lnTo>
                  <a:lnTo>
                    <a:pt x="52" y="127"/>
                  </a:lnTo>
                  <a:lnTo>
                    <a:pt x="65" y="129"/>
                  </a:lnTo>
                  <a:close/>
                </a:path>
              </a:pathLst>
            </a:custGeom>
            <a:noFill/>
            <a:ln w="3175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6" name="Freeform 150"/>
            <p:cNvSpPr>
              <a:spLocks/>
            </p:cNvSpPr>
            <p:nvPr/>
          </p:nvSpPr>
          <p:spPr bwMode="auto">
            <a:xfrm>
              <a:off x="5132" y="1083"/>
              <a:ext cx="296" cy="141"/>
            </a:xfrm>
            <a:custGeom>
              <a:avLst/>
              <a:gdLst>
                <a:gd name="T0" fmla="*/ 60 w 1183"/>
                <a:gd name="T1" fmla="*/ 564 h 564"/>
                <a:gd name="T2" fmla="*/ 60 w 1183"/>
                <a:gd name="T3" fmla="*/ 564 h 564"/>
                <a:gd name="T4" fmla="*/ 60 w 1183"/>
                <a:gd name="T5" fmla="*/ 563 h 564"/>
                <a:gd name="T6" fmla="*/ 60 w 1183"/>
                <a:gd name="T7" fmla="*/ 560 h 564"/>
                <a:gd name="T8" fmla="*/ 62 w 1183"/>
                <a:gd name="T9" fmla="*/ 558 h 564"/>
                <a:gd name="T10" fmla="*/ 64 w 1183"/>
                <a:gd name="T11" fmla="*/ 555 h 564"/>
                <a:gd name="T12" fmla="*/ 73 w 1183"/>
                <a:gd name="T13" fmla="*/ 546 h 564"/>
                <a:gd name="T14" fmla="*/ 86 w 1183"/>
                <a:gd name="T15" fmla="*/ 535 h 564"/>
                <a:gd name="T16" fmla="*/ 102 w 1183"/>
                <a:gd name="T17" fmla="*/ 524 h 564"/>
                <a:gd name="T18" fmla="*/ 123 w 1183"/>
                <a:gd name="T19" fmla="*/ 513 h 564"/>
                <a:gd name="T20" fmla="*/ 147 w 1183"/>
                <a:gd name="T21" fmla="*/ 502 h 564"/>
                <a:gd name="T22" fmla="*/ 174 w 1183"/>
                <a:gd name="T23" fmla="*/ 490 h 564"/>
                <a:gd name="T24" fmla="*/ 238 w 1183"/>
                <a:gd name="T25" fmla="*/ 465 h 564"/>
                <a:gd name="T26" fmla="*/ 309 w 1183"/>
                <a:gd name="T27" fmla="*/ 440 h 564"/>
                <a:gd name="T28" fmla="*/ 389 w 1183"/>
                <a:gd name="T29" fmla="*/ 412 h 564"/>
                <a:gd name="T30" fmla="*/ 474 w 1183"/>
                <a:gd name="T31" fmla="*/ 384 h 564"/>
                <a:gd name="T32" fmla="*/ 564 w 1183"/>
                <a:gd name="T33" fmla="*/ 352 h 564"/>
                <a:gd name="T34" fmla="*/ 657 w 1183"/>
                <a:gd name="T35" fmla="*/ 319 h 564"/>
                <a:gd name="T36" fmla="*/ 703 w 1183"/>
                <a:gd name="T37" fmla="*/ 302 h 564"/>
                <a:gd name="T38" fmla="*/ 751 w 1183"/>
                <a:gd name="T39" fmla="*/ 283 h 564"/>
                <a:gd name="T40" fmla="*/ 798 w 1183"/>
                <a:gd name="T41" fmla="*/ 263 h 564"/>
                <a:gd name="T42" fmla="*/ 844 w 1183"/>
                <a:gd name="T43" fmla="*/ 243 h 564"/>
                <a:gd name="T44" fmla="*/ 891 w 1183"/>
                <a:gd name="T45" fmla="*/ 222 h 564"/>
                <a:gd name="T46" fmla="*/ 936 w 1183"/>
                <a:gd name="T47" fmla="*/ 201 h 564"/>
                <a:gd name="T48" fmla="*/ 981 w 1183"/>
                <a:gd name="T49" fmla="*/ 177 h 564"/>
                <a:gd name="T50" fmla="*/ 1023 w 1183"/>
                <a:gd name="T51" fmla="*/ 153 h 564"/>
                <a:gd name="T52" fmla="*/ 1066 w 1183"/>
                <a:gd name="T53" fmla="*/ 128 h 564"/>
                <a:gd name="T54" fmla="*/ 1107 w 1183"/>
                <a:gd name="T55" fmla="*/ 102 h 564"/>
                <a:gd name="T56" fmla="*/ 1145 w 1183"/>
                <a:gd name="T57" fmla="*/ 75 h 564"/>
                <a:gd name="T58" fmla="*/ 1183 w 1183"/>
                <a:gd name="T59" fmla="*/ 45 h 564"/>
                <a:gd name="T60" fmla="*/ 1145 w 1183"/>
                <a:gd name="T61" fmla="*/ 0 h 564"/>
                <a:gd name="T62" fmla="*/ 1111 w 1183"/>
                <a:gd name="T63" fmla="*/ 27 h 564"/>
                <a:gd name="T64" fmla="*/ 1074 w 1183"/>
                <a:gd name="T65" fmla="*/ 52 h 564"/>
                <a:gd name="T66" fmla="*/ 1035 w 1183"/>
                <a:gd name="T67" fmla="*/ 77 h 564"/>
                <a:gd name="T68" fmla="*/ 994 w 1183"/>
                <a:gd name="T69" fmla="*/ 101 h 564"/>
                <a:gd name="T70" fmla="*/ 953 w 1183"/>
                <a:gd name="T71" fmla="*/ 125 h 564"/>
                <a:gd name="T72" fmla="*/ 909 w 1183"/>
                <a:gd name="T73" fmla="*/ 148 h 564"/>
                <a:gd name="T74" fmla="*/ 865 w 1183"/>
                <a:gd name="T75" fmla="*/ 169 h 564"/>
                <a:gd name="T76" fmla="*/ 820 w 1183"/>
                <a:gd name="T77" fmla="*/ 189 h 564"/>
                <a:gd name="T78" fmla="*/ 775 w 1183"/>
                <a:gd name="T79" fmla="*/ 209 h 564"/>
                <a:gd name="T80" fmla="*/ 729 w 1183"/>
                <a:gd name="T81" fmla="*/ 227 h 564"/>
                <a:gd name="T82" fmla="*/ 682 w 1183"/>
                <a:gd name="T83" fmla="*/ 246 h 564"/>
                <a:gd name="T84" fmla="*/ 636 w 1183"/>
                <a:gd name="T85" fmla="*/ 263 h 564"/>
                <a:gd name="T86" fmla="*/ 544 w 1183"/>
                <a:gd name="T87" fmla="*/ 296 h 564"/>
                <a:gd name="T88" fmla="*/ 455 w 1183"/>
                <a:gd name="T89" fmla="*/ 327 h 564"/>
                <a:gd name="T90" fmla="*/ 369 w 1183"/>
                <a:gd name="T91" fmla="*/ 356 h 564"/>
                <a:gd name="T92" fmla="*/ 289 w 1183"/>
                <a:gd name="T93" fmla="*/ 384 h 564"/>
                <a:gd name="T94" fmla="*/ 216 w 1183"/>
                <a:gd name="T95" fmla="*/ 409 h 564"/>
                <a:gd name="T96" fmla="*/ 151 w 1183"/>
                <a:gd name="T97" fmla="*/ 436 h 564"/>
                <a:gd name="T98" fmla="*/ 123 w 1183"/>
                <a:gd name="T99" fmla="*/ 447 h 564"/>
                <a:gd name="T100" fmla="*/ 97 w 1183"/>
                <a:gd name="T101" fmla="*/ 461 h 564"/>
                <a:gd name="T102" fmla="*/ 73 w 1183"/>
                <a:gd name="T103" fmla="*/ 473 h 564"/>
                <a:gd name="T104" fmla="*/ 52 w 1183"/>
                <a:gd name="T105" fmla="*/ 486 h 564"/>
                <a:gd name="T106" fmla="*/ 34 w 1183"/>
                <a:gd name="T107" fmla="*/ 501 h 564"/>
                <a:gd name="T108" fmla="*/ 20 w 1183"/>
                <a:gd name="T109" fmla="*/ 515 h 564"/>
                <a:gd name="T110" fmla="*/ 12 w 1183"/>
                <a:gd name="T111" fmla="*/ 524 h 564"/>
                <a:gd name="T112" fmla="*/ 7 w 1183"/>
                <a:gd name="T113" fmla="*/ 534 h 564"/>
                <a:gd name="T114" fmla="*/ 3 w 1183"/>
                <a:gd name="T115" fmla="*/ 544 h 564"/>
                <a:gd name="T116" fmla="*/ 0 w 1183"/>
                <a:gd name="T117" fmla="*/ 555 h 564"/>
                <a:gd name="T118" fmla="*/ 0 w 1183"/>
                <a:gd name="T119" fmla="*/ 555 h 564"/>
                <a:gd name="T120" fmla="*/ 60 w 1183"/>
                <a:gd name="T1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3" h="564">
                  <a:moveTo>
                    <a:pt x="60" y="564"/>
                  </a:moveTo>
                  <a:lnTo>
                    <a:pt x="60" y="564"/>
                  </a:lnTo>
                  <a:lnTo>
                    <a:pt x="60" y="563"/>
                  </a:lnTo>
                  <a:lnTo>
                    <a:pt x="60" y="560"/>
                  </a:lnTo>
                  <a:lnTo>
                    <a:pt x="62" y="558"/>
                  </a:lnTo>
                  <a:lnTo>
                    <a:pt x="64" y="555"/>
                  </a:lnTo>
                  <a:lnTo>
                    <a:pt x="73" y="546"/>
                  </a:lnTo>
                  <a:lnTo>
                    <a:pt x="86" y="535"/>
                  </a:lnTo>
                  <a:lnTo>
                    <a:pt x="102" y="524"/>
                  </a:lnTo>
                  <a:lnTo>
                    <a:pt x="123" y="513"/>
                  </a:lnTo>
                  <a:lnTo>
                    <a:pt x="147" y="502"/>
                  </a:lnTo>
                  <a:lnTo>
                    <a:pt x="174" y="490"/>
                  </a:lnTo>
                  <a:lnTo>
                    <a:pt x="238" y="465"/>
                  </a:lnTo>
                  <a:lnTo>
                    <a:pt x="309" y="440"/>
                  </a:lnTo>
                  <a:lnTo>
                    <a:pt x="389" y="412"/>
                  </a:lnTo>
                  <a:lnTo>
                    <a:pt x="474" y="384"/>
                  </a:lnTo>
                  <a:lnTo>
                    <a:pt x="564" y="352"/>
                  </a:lnTo>
                  <a:lnTo>
                    <a:pt x="657" y="319"/>
                  </a:lnTo>
                  <a:lnTo>
                    <a:pt x="703" y="302"/>
                  </a:lnTo>
                  <a:lnTo>
                    <a:pt x="751" y="283"/>
                  </a:lnTo>
                  <a:lnTo>
                    <a:pt x="798" y="263"/>
                  </a:lnTo>
                  <a:lnTo>
                    <a:pt x="844" y="243"/>
                  </a:lnTo>
                  <a:lnTo>
                    <a:pt x="891" y="222"/>
                  </a:lnTo>
                  <a:lnTo>
                    <a:pt x="936" y="201"/>
                  </a:lnTo>
                  <a:lnTo>
                    <a:pt x="981" y="177"/>
                  </a:lnTo>
                  <a:lnTo>
                    <a:pt x="1023" y="153"/>
                  </a:lnTo>
                  <a:lnTo>
                    <a:pt x="1066" y="128"/>
                  </a:lnTo>
                  <a:lnTo>
                    <a:pt x="1107" y="102"/>
                  </a:lnTo>
                  <a:lnTo>
                    <a:pt x="1145" y="75"/>
                  </a:lnTo>
                  <a:lnTo>
                    <a:pt x="1183" y="45"/>
                  </a:lnTo>
                  <a:lnTo>
                    <a:pt x="1145" y="0"/>
                  </a:lnTo>
                  <a:lnTo>
                    <a:pt x="1111" y="27"/>
                  </a:lnTo>
                  <a:lnTo>
                    <a:pt x="1074" y="52"/>
                  </a:lnTo>
                  <a:lnTo>
                    <a:pt x="1035" y="77"/>
                  </a:lnTo>
                  <a:lnTo>
                    <a:pt x="994" y="101"/>
                  </a:lnTo>
                  <a:lnTo>
                    <a:pt x="953" y="125"/>
                  </a:lnTo>
                  <a:lnTo>
                    <a:pt x="909" y="148"/>
                  </a:lnTo>
                  <a:lnTo>
                    <a:pt x="865" y="169"/>
                  </a:lnTo>
                  <a:lnTo>
                    <a:pt x="820" y="189"/>
                  </a:lnTo>
                  <a:lnTo>
                    <a:pt x="775" y="209"/>
                  </a:lnTo>
                  <a:lnTo>
                    <a:pt x="729" y="227"/>
                  </a:lnTo>
                  <a:lnTo>
                    <a:pt x="682" y="246"/>
                  </a:lnTo>
                  <a:lnTo>
                    <a:pt x="636" y="263"/>
                  </a:lnTo>
                  <a:lnTo>
                    <a:pt x="544" y="296"/>
                  </a:lnTo>
                  <a:lnTo>
                    <a:pt x="455" y="327"/>
                  </a:lnTo>
                  <a:lnTo>
                    <a:pt x="369" y="356"/>
                  </a:lnTo>
                  <a:lnTo>
                    <a:pt x="289" y="384"/>
                  </a:lnTo>
                  <a:lnTo>
                    <a:pt x="216" y="409"/>
                  </a:lnTo>
                  <a:lnTo>
                    <a:pt x="151" y="436"/>
                  </a:lnTo>
                  <a:lnTo>
                    <a:pt x="123" y="447"/>
                  </a:lnTo>
                  <a:lnTo>
                    <a:pt x="97" y="461"/>
                  </a:lnTo>
                  <a:lnTo>
                    <a:pt x="73" y="473"/>
                  </a:lnTo>
                  <a:lnTo>
                    <a:pt x="52" y="486"/>
                  </a:lnTo>
                  <a:lnTo>
                    <a:pt x="34" y="501"/>
                  </a:lnTo>
                  <a:lnTo>
                    <a:pt x="20" y="515"/>
                  </a:lnTo>
                  <a:lnTo>
                    <a:pt x="12" y="524"/>
                  </a:lnTo>
                  <a:lnTo>
                    <a:pt x="7" y="534"/>
                  </a:lnTo>
                  <a:lnTo>
                    <a:pt x="3" y="544"/>
                  </a:lnTo>
                  <a:lnTo>
                    <a:pt x="0" y="555"/>
                  </a:lnTo>
                  <a:lnTo>
                    <a:pt x="0" y="555"/>
                  </a:lnTo>
                  <a:lnTo>
                    <a:pt x="60" y="564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7" name="Freeform 151"/>
            <p:cNvSpPr>
              <a:spLocks/>
            </p:cNvSpPr>
            <p:nvPr/>
          </p:nvSpPr>
          <p:spPr bwMode="auto">
            <a:xfrm>
              <a:off x="5132" y="1221"/>
              <a:ext cx="290" cy="146"/>
            </a:xfrm>
            <a:custGeom>
              <a:avLst/>
              <a:gdLst>
                <a:gd name="T0" fmla="*/ 1103 w 1162"/>
                <a:gd name="T1" fmla="*/ 494 h 581"/>
                <a:gd name="T2" fmla="*/ 989 w 1162"/>
                <a:gd name="T3" fmla="*/ 426 h 581"/>
                <a:gd name="T4" fmla="*/ 876 w 1162"/>
                <a:gd name="T5" fmla="*/ 372 h 581"/>
                <a:gd name="T6" fmla="*/ 769 w 1162"/>
                <a:gd name="T7" fmla="*/ 327 h 581"/>
                <a:gd name="T8" fmla="*/ 664 w 1162"/>
                <a:gd name="T9" fmla="*/ 291 h 581"/>
                <a:gd name="T10" fmla="*/ 566 w 1162"/>
                <a:gd name="T11" fmla="*/ 261 h 581"/>
                <a:gd name="T12" fmla="*/ 429 w 1162"/>
                <a:gd name="T13" fmla="*/ 228 h 581"/>
                <a:gd name="T14" fmla="*/ 275 w 1162"/>
                <a:gd name="T15" fmla="*/ 192 h 581"/>
                <a:gd name="T16" fmla="*/ 182 w 1162"/>
                <a:gd name="T17" fmla="*/ 167 h 581"/>
                <a:gd name="T18" fmla="*/ 134 w 1162"/>
                <a:gd name="T19" fmla="*/ 149 h 581"/>
                <a:gd name="T20" fmla="*/ 108 w 1162"/>
                <a:gd name="T21" fmla="*/ 133 h 581"/>
                <a:gd name="T22" fmla="*/ 93 w 1162"/>
                <a:gd name="T23" fmla="*/ 121 h 581"/>
                <a:gd name="T24" fmla="*/ 81 w 1162"/>
                <a:gd name="T25" fmla="*/ 109 h 581"/>
                <a:gd name="T26" fmla="*/ 72 w 1162"/>
                <a:gd name="T27" fmla="*/ 96 h 581"/>
                <a:gd name="T28" fmla="*/ 65 w 1162"/>
                <a:gd name="T29" fmla="*/ 81 h 581"/>
                <a:gd name="T30" fmla="*/ 61 w 1162"/>
                <a:gd name="T31" fmla="*/ 64 h 581"/>
                <a:gd name="T32" fmla="*/ 60 w 1162"/>
                <a:gd name="T33" fmla="*/ 45 h 581"/>
                <a:gd name="T34" fmla="*/ 60 w 1162"/>
                <a:gd name="T35" fmla="*/ 21 h 581"/>
                <a:gd name="T36" fmla="*/ 3 w 1162"/>
                <a:gd name="T37" fmla="*/ 0 h 581"/>
                <a:gd name="T38" fmla="*/ 0 w 1162"/>
                <a:gd name="T39" fmla="*/ 32 h 581"/>
                <a:gd name="T40" fmla="*/ 2 w 1162"/>
                <a:gd name="T41" fmla="*/ 60 h 581"/>
                <a:gd name="T42" fmla="*/ 6 w 1162"/>
                <a:gd name="T43" fmla="*/ 88 h 581"/>
                <a:gd name="T44" fmla="*/ 15 w 1162"/>
                <a:gd name="T45" fmla="*/ 113 h 581"/>
                <a:gd name="T46" fmla="*/ 27 w 1162"/>
                <a:gd name="T47" fmla="*/ 135 h 581"/>
                <a:gd name="T48" fmla="*/ 44 w 1162"/>
                <a:gd name="T49" fmla="*/ 155 h 581"/>
                <a:gd name="T50" fmla="*/ 63 w 1162"/>
                <a:gd name="T51" fmla="*/ 173 h 581"/>
                <a:gd name="T52" fmla="*/ 85 w 1162"/>
                <a:gd name="T53" fmla="*/ 188 h 581"/>
                <a:gd name="T54" fmla="*/ 136 w 1162"/>
                <a:gd name="T55" fmla="*/ 212 h 581"/>
                <a:gd name="T56" fmla="*/ 194 w 1162"/>
                <a:gd name="T57" fmla="*/ 234 h 581"/>
                <a:gd name="T58" fmla="*/ 335 w 1162"/>
                <a:gd name="T59" fmla="*/ 268 h 581"/>
                <a:gd name="T60" fmla="*/ 505 w 1162"/>
                <a:gd name="T61" fmla="*/ 307 h 581"/>
                <a:gd name="T62" fmla="*/ 598 w 1162"/>
                <a:gd name="T63" fmla="*/ 332 h 581"/>
                <a:gd name="T64" fmla="*/ 696 w 1162"/>
                <a:gd name="T65" fmla="*/ 364 h 581"/>
                <a:gd name="T66" fmla="*/ 799 w 1162"/>
                <a:gd name="T67" fmla="*/ 402 h 581"/>
                <a:gd name="T68" fmla="*/ 906 w 1162"/>
                <a:gd name="T69" fmla="*/ 451 h 581"/>
                <a:gd name="T70" fmla="*/ 1016 w 1162"/>
                <a:gd name="T71" fmla="*/ 510 h 581"/>
                <a:gd name="T72" fmla="*/ 1127 w 1162"/>
                <a:gd name="T73" fmla="*/ 581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2" h="581">
                  <a:moveTo>
                    <a:pt x="1162" y="532"/>
                  </a:moveTo>
                  <a:lnTo>
                    <a:pt x="1103" y="494"/>
                  </a:lnTo>
                  <a:lnTo>
                    <a:pt x="1046" y="459"/>
                  </a:lnTo>
                  <a:lnTo>
                    <a:pt x="989" y="426"/>
                  </a:lnTo>
                  <a:lnTo>
                    <a:pt x="932" y="398"/>
                  </a:lnTo>
                  <a:lnTo>
                    <a:pt x="876" y="372"/>
                  </a:lnTo>
                  <a:lnTo>
                    <a:pt x="822" y="348"/>
                  </a:lnTo>
                  <a:lnTo>
                    <a:pt x="769" y="327"/>
                  </a:lnTo>
                  <a:lnTo>
                    <a:pt x="716" y="308"/>
                  </a:lnTo>
                  <a:lnTo>
                    <a:pt x="664" y="291"/>
                  </a:lnTo>
                  <a:lnTo>
                    <a:pt x="615" y="275"/>
                  </a:lnTo>
                  <a:lnTo>
                    <a:pt x="566" y="261"/>
                  </a:lnTo>
                  <a:lnTo>
                    <a:pt x="518" y="250"/>
                  </a:lnTo>
                  <a:lnTo>
                    <a:pt x="429" y="228"/>
                  </a:lnTo>
                  <a:lnTo>
                    <a:pt x="348" y="210"/>
                  </a:lnTo>
                  <a:lnTo>
                    <a:pt x="275" y="192"/>
                  </a:lnTo>
                  <a:lnTo>
                    <a:pt x="210" y="177"/>
                  </a:lnTo>
                  <a:lnTo>
                    <a:pt x="182" y="167"/>
                  </a:lnTo>
                  <a:lnTo>
                    <a:pt x="157" y="158"/>
                  </a:lnTo>
                  <a:lnTo>
                    <a:pt x="134" y="149"/>
                  </a:lnTo>
                  <a:lnTo>
                    <a:pt x="114" y="137"/>
                  </a:lnTo>
                  <a:lnTo>
                    <a:pt x="108" y="133"/>
                  </a:lnTo>
                  <a:lnTo>
                    <a:pt x="100" y="126"/>
                  </a:lnTo>
                  <a:lnTo>
                    <a:pt x="93" y="121"/>
                  </a:lnTo>
                  <a:lnTo>
                    <a:pt x="87" y="114"/>
                  </a:lnTo>
                  <a:lnTo>
                    <a:pt x="81" y="109"/>
                  </a:lnTo>
                  <a:lnTo>
                    <a:pt x="76" y="102"/>
                  </a:lnTo>
                  <a:lnTo>
                    <a:pt x="72" y="96"/>
                  </a:lnTo>
                  <a:lnTo>
                    <a:pt x="69" y="89"/>
                  </a:lnTo>
                  <a:lnTo>
                    <a:pt x="65" y="81"/>
                  </a:lnTo>
                  <a:lnTo>
                    <a:pt x="63" y="73"/>
                  </a:lnTo>
                  <a:lnTo>
                    <a:pt x="61" y="64"/>
                  </a:lnTo>
                  <a:lnTo>
                    <a:pt x="60" y="54"/>
                  </a:lnTo>
                  <a:lnTo>
                    <a:pt x="60" y="45"/>
                  </a:lnTo>
                  <a:lnTo>
                    <a:pt x="60" y="33"/>
                  </a:lnTo>
                  <a:lnTo>
                    <a:pt x="60" y="21"/>
                  </a:lnTo>
                  <a:lnTo>
                    <a:pt x="63" y="9"/>
                  </a:lnTo>
                  <a:lnTo>
                    <a:pt x="3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3" y="74"/>
                  </a:lnTo>
                  <a:lnTo>
                    <a:pt x="6" y="88"/>
                  </a:lnTo>
                  <a:lnTo>
                    <a:pt x="10" y="101"/>
                  </a:lnTo>
                  <a:lnTo>
                    <a:pt x="15" y="113"/>
                  </a:lnTo>
                  <a:lnTo>
                    <a:pt x="20" y="125"/>
                  </a:lnTo>
                  <a:lnTo>
                    <a:pt x="27" y="135"/>
                  </a:lnTo>
                  <a:lnTo>
                    <a:pt x="35" y="146"/>
                  </a:lnTo>
                  <a:lnTo>
                    <a:pt x="44" y="155"/>
                  </a:lnTo>
                  <a:lnTo>
                    <a:pt x="53" y="165"/>
                  </a:lnTo>
                  <a:lnTo>
                    <a:pt x="63" y="173"/>
                  </a:lnTo>
                  <a:lnTo>
                    <a:pt x="73" y="181"/>
                  </a:lnTo>
                  <a:lnTo>
                    <a:pt x="85" y="188"/>
                  </a:lnTo>
                  <a:lnTo>
                    <a:pt x="109" y="202"/>
                  </a:lnTo>
                  <a:lnTo>
                    <a:pt x="136" y="212"/>
                  </a:lnTo>
                  <a:lnTo>
                    <a:pt x="164" y="223"/>
                  </a:lnTo>
                  <a:lnTo>
                    <a:pt x="194" y="234"/>
                  </a:lnTo>
                  <a:lnTo>
                    <a:pt x="260" y="251"/>
                  </a:lnTo>
                  <a:lnTo>
                    <a:pt x="335" y="268"/>
                  </a:lnTo>
                  <a:lnTo>
                    <a:pt x="416" y="285"/>
                  </a:lnTo>
                  <a:lnTo>
                    <a:pt x="505" y="307"/>
                  </a:lnTo>
                  <a:lnTo>
                    <a:pt x="550" y="319"/>
                  </a:lnTo>
                  <a:lnTo>
                    <a:pt x="598" y="332"/>
                  </a:lnTo>
                  <a:lnTo>
                    <a:pt x="647" y="346"/>
                  </a:lnTo>
                  <a:lnTo>
                    <a:pt x="696" y="364"/>
                  </a:lnTo>
                  <a:lnTo>
                    <a:pt x="748" y="382"/>
                  </a:lnTo>
                  <a:lnTo>
                    <a:pt x="799" y="402"/>
                  </a:lnTo>
                  <a:lnTo>
                    <a:pt x="852" y="425"/>
                  </a:lnTo>
                  <a:lnTo>
                    <a:pt x="906" y="451"/>
                  </a:lnTo>
                  <a:lnTo>
                    <a:pt x="961" y="479"/>
                  </a:lnTo>
                  <a:lnTo>
                    <a:pt x="1016" y="510"/>
                  </a:lnTo>
                  <a:lnTo>
                    <a:pt x="1071" y="544"/>
                  </a:lnTo>
                  <a:lnTo>
                    <a:pt x="1127" y="581"/>
                  </a:lnTo>
                  <a:lnTo>
                    <a:pt x="1162" y="532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8" name="Freeform 152"/>
            <p:cNvSpPr>
              <a:spLocks/>
            </p:cNvSpPr>
            <p:nvPr/>
          </p:nvSpPr>
          <p:spPr bwMode="auto">
            <a:xfrm>
              <a:off x="240" y="624"/>
              <a:ext cx="253" cy="253"/>
            </a:xfrm>
            <a:custGeom>
              <a:avLst/>
              <a:gdLst>
                <a:gd name="T0" fmla="*/ 558 w 1010"/>
                <a:gd name="T1" fmla="*/ 1007 h 1010"/>
                <a:gd name="T2" fmla="*/ 632 w 1010"/>
                <a:gd name="T3" fmla="*/ 994 h 1010"/>
                <a:gd name="T4" fmla="*/ 702 w 1010"/>
                <a:gd name="T5" fmla="*/ 970 h 1010"/>
                <a:gd name="T6" fmla="*/ 767 w 1010"/>
                <a:gd name="T7" fmla="*/ 937 h 1010"/>
                <a:gd name="T8" fmla="*/ 827 w 1010"/>
                <a:gd name="T9" fmla="*/ 895 h 1010"/>
                <a:gd name="T10" fmla="*/ 879 w 1010"/>
                <a:gd name="T11" fmla="*/ 844 h 1010"/>
                <a:gd name="T12" fmla="*/ 924 w 1010"/>
                <a:gd name="T13" fmla="*/ 787 h 1010"/>
                <a:gd name="T14" fmla="*/ 961 w 1010"/>
                <a:gd name="T15" fmla="*/ 723 h 1010"/>
                <a:gd name="T16" fmla="*/ 988 w 1010"/>
                <a:gd name="T17" fmla="*/ 654 h 1010"/>
                <a:gd name="T18" fmla="*/ 1005 w 1010"/>
                <a:gd name="T19" fmla="*/ 581 h 1010"/>
                <a:gd name="T20" fmla="*/ 1010 w 1010"/>
                <a:gd name="T21" fmla="*/ 504 h 1010"/>
                <a:gd name="T22" fmla="*/ 1005 w 1010"/>
                <a:gd name="T23" fmla="*/ 429 h 1010"/>
                <a:gd name="T24" fmla="*/ 988 w 1010"/>
                <a:gd name="T25" fmla="*/ 356 h 1010"/>
                <a:gd name="T26" fmla="*/ 961 w 1010"/>
                <a:gd name="T27" fmla="*/ 287 h 1010"/>
                <a:gd name="T28" fmla="*/ 924 w 1010"/>
                <a:gd name="T29" fmla="*/ 223 h 1010"/>
                <a:gd name="T30" fmla="*/ 879 w 1010"/>
                <a:gd name="T31" fmla="*/ 166 h 1010"/>
                <a:gd name="T32" fmla="*/ 827 w 1010"/>
                <a:gd name="T33" fmla="*/ 115 h 1010"/>
                <a:gd name="T34" fmla="*/ 767 w 1010"/>
                <a:gd name="T35" fmla="*/ 73 h 1010"/>
                <a:gd name="T36" fmla="*/ 702 w 1010"/>
                <a:gd name="T37" fmla="*/ 40 h 1010"/>
                <a:gd name="T38" fmla="*/ 632 w 1010"/>
                <a:gd name="T39" fmla="*/ 16 h 1010"/>
                <a:gd name="T40" fmla="*/ 558 w 1010"/>
                <a:gd name="T41" fmla="*/ 3 h 1010"/>
                <a:gd name="T42" fmla="*/ 479 w 1010"/>
                <a:gd name="T43" fmla="*/ 0 h 1010"/>
                <a:gd name="T44" fmla="*/ 404 w 1010"/>
                <a:gd name="T45" fmla="*/ 11 h 1010"/>
                <a:gd name="T46" fmla="*/ 332 w 1010"/>
                <a:gd name="T47" fmla="*/ 31 h 1010"/>
                <a:gd name="T48" fmla="*/ 266 w 1010"/>
                <a:gd name="T49" fmla="*/ 61 h 1010"/>
                <a:gd name="T50" fmla="*/ 203 w 1010"/>
                <a:gd name="T51" fmla="*/ 101 h 1010"/>
                <a:gd name="T52" fmla="*/ 149 w 1010"/>
                <a:gd name="T53" fmla="*/ 149 h 1010"/>
                <a:gd name="T54" fmla="*/ 101 w 1010"/>
                <a:gd name="T55" fmla="*/ 203 h 1010"/>
                <a:gd name="T56" fmla="*/ 61 w 1010"/>
                <a:gd name="T57" fmla="*/ 264 h 1010"/>
                <a:gd name="T58" fmla="*/ 32 w 1010"/>
                <a:gd name="T59" fmla="*/ 332 h 1010"/>
                <a:gd name="T60" fmla="*/ 11 w 1010"/>
                <a:gd name="T61" fmla="*/ 403 h 1010"/>
                <a:gd name="T62" fmla="*/ 2 w 1010"/>
                <a:gd name="T63" fmla="*/ 479 h 1010"/>
                <a:gd name="T64" fmla="*/ 3 w 1010"/>
                <a:gd name="T65" fmla="*/ 556 h 1010"/>
                <a:gd name="T66" fmla="*/ 16 w 1010"/>
                <a:gd name="T67" fmla="*/ 630 h 1010"/>
                <a:gd name="T68" fmla="*/ 40 w 1010"/>
                <a:gd name="T69" fmla="*/ 701 h 1010"/>
                <a:gd name="T70" fmla="*/ 75 w 1010"/>
                <a:gd name="T71" fmla="*/ 766 h 1010"/>
                <a:gd name="T72" fmla="*/ 116 w 1010"/>
                <a:gd name="T73" fmla="*/ 826 h 1010"/>
                <a:gd name="T74" fmla="*/ 166 w 1010"/>
                <a:gd name="T75" fmla="*/ 879 h 1010"/>
                <a:gd name="T76" fmla="*/ 223 w 1010"/>
                <a:gd name="T77" fmla="*/ 924 h 1010"/>
                <a:gd name="T78" fmla="*/ 287 w 1010"/>
                <a:gd name="T79" fmla="*/ 960 h 1010"/>
                <a:gd name="T80" fmla="*/ 356 w 1010"/>
                <a:gd name="T81" fmla="*/ 987 h 1010"/>
                <a:gd name="T82" fmla="*/ 429 w 1010"/>
                <a:gd name="T83" fmla="*/ 1005 h 1010"/>
                <a:gd name="T84" fmla="*/ 506 w 1010"/>
                <a:gd name="T85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0" h="1010">
                  <a:moveTo>
                    <a:pt x="506" y="1010"/>
                  </a:moveTo>
                  <a:lnTo>
                    <a:pt x="531" y="1009"/>
                  </a:lnTo>
                  <a:lnTo>
                    <a:pt x="558" y="1007"/>
                  </a:lnTo>
                  <a:lnTo>
                    <a:pt x="583" y="1005"/>
                  </a:lnTo>
                  <a:lnTo>
                    <a:pt x="607" y="999"/>
                  </a:lnTo>
                  <a:lnTo>
                    <a:pt x="632" y="994"/>
                  </a:lnTo>
                  <a:lnTo>
                    <a:pt x="656" y="987"/>
                  </a:lnTo>
                  <a:lnTo>
                    <a:pt x="679" y="979"/>
                  </a:lnTo>
                  <a:lnTo>
                    <a:pt x="702" y="970"/>
                  </a:lnTo>
                  <a:lnTo>
                    <a:pt x="725" y="960"/>
                  </a:lnTo>
                  <a:lnTo>
                    <a:pt x="746" y="949"/>
                  </a:lnTo>
                  <a:lnTo>
                    <a:pt x="767" y="937"/>
                  </a:lnTo>
                  <a:lnTo>
                    <a:pt x="787" y="924"/>
                  </a:lnTo>
                  <a:lnTo>
                    <a:pt x="807" y="909"/>
                  </a:lnTo>
                  <a:lnTo>
                    <a:pt x="827" y="895"/>
                  </a:lnTo>
                  <a:lnTo>
                    <a:pt x="844" y="879"/>
                  </a:lnTo>
                  <a:lnTo>
                    <a:pt x="863" y="861"/>
                  </a:lnTo>
                  <a:lnTo>
                    <a:pt x="879" y="844"/>
                  </a:lnTo>
                  <a:lnTo>
                    <a:pt x="895" y="826"/>
                  </a:lnTo>
                  <a:lnTo>
                    <a:pt x="911" y="807"/>
                  </a:lnTo>
                  <a:lnTo>
                    <a:pt x="924" y="787"/>
                  </a:lnTo>
                  <a:lnTo>
                    <a:pt x="937" y="766"/>
                  </a:lnTo>
                  <a:lnTo>
                    <a:pt x="949" y="746"/>
                  </a:lnTo>
                  <a:lnTo>
                    <a:pt x="961" y="723"/>
                  </a:lnTo>
                  <a:lnTo>
                    <a:pt x="971" y="701"/>
                  </a:lnTo>
                  <a:lnTo>
                    <a:pt x="980" y="678"/>
                  </a:lnTo>
                  <a:lnTo>
                    <a:pt x="988" y="654"/>
                  </a:lnTo>
                  <a:lnTo>
                    <a:pt x="994" y="630"/>
                  </a:lnTo>
                  <a:lnTo>
                    <a:pt x="1001" y="607"/>
                  </a:lnTo>
                  <a:lnTo>
                    <a:pt x="1005" y="581"/>
                  </a:lnTo>
                  <a:lnTo>
                    <a:pt x="1008" y="556"/>
                  </a:lnTo>
                  <a:lnTo>
                    <a:pt x="1010" y="531"/>
                  </a:lnTo>
                  <a:lnTo>
                    <a:pt x="1010" y="504"/>
                  </a:lnTo>
                  <a:lnTo>
                    <a:pt x="1010" y="479"/>
                  </a:lnTo>
                  <a:lnTo>
                    <a:pt x="1008" y="454"/>
                  </a:lnTo>
                  <a:lnTo>
                    <a:pt x="1005" y="429"/>
                  </a:lnTo>
                  <a:lnTo>
                    <a:pt x="1001" y="403"/>
                  </a:lnTo>
                  <a:lnTo>
                    <a:pt x="994" y="380"/>
                  </a:lnTo>
                  <a:lnTo>
                    <a:pt x="988" y="356"/>
                  </a:lnTo>
                  <a:lnTo>
                    <a:pt x="980" y="332"/>
                  </a:lnTo>
                  <a:lnTo>
                    <a:pt x="971" y="309"/>
                  </a:lnTo>
                  <a:lnTo>
                    <a:pt x="961" y="287"/>
                  </a:lnTo>
                  <a:lnTo>
                    <a:pt x="949" y="264"/>
                  </a:lnTo>
                  <a:lnTo>
                    <a:pt x="937" y="243"/>
                  </a:lnTo>
                  <a:lnTo>
                    <a:pt x="924" y="223"/>
                  </a:lnTo>
                  <a:lnTo>
                    <a:pt x="911" y="203"/>
                  </a:lnTo>
                  <a:lnTo>
                    <a:pt x="895" y="184"/>
                  </a:lnTo>
                  <a:lnTo>
                    <a:pt x="879" y="166"/>
                  </a:lnTo>
                  <a:lnTo>
                    <a:pt x="863" y="149"/>
                  </a:lnTo>
                  <a:lnTo>
                    <a:pt x="844" y="131"/>
                  </a:lnTo>
                  <a:lnTo>
                    <a:pt x="827" y="115"/>
                  </a:lnTo>
                  <a:lnTo>
                    <a:pt x="807" y="101"/>
                  </a:lnTo>
                  <a:lnTo>
                    <a:pt x="787" y="86"/>
                  </a:lnTo>
                  <a:lnTo>
                    <a:pt x="767" y="73"/>
                  </a:lnTo>
                  <a:lnTo>
                    <a:pt x="746" y="61"/>
                  </a:lnTo>
                  <a:lnTo>
                    <a:pt x="725" y="50"/>
                  </a:lnTo>
                  <a:lnTo>
                    <a:pt x="702" y="40"/>
                  </a:lnTo>
                  <a:lnTo>
                    <a:pt x="679" y="31"/>
                  </a:lnTo>
                  <a:lnTo>
                    <a:pt x="656" y="23"/>
                  </a:lnTo>
                  <a:lnTo>
                    <a:pt x="632" y="16"/>
                  </a:lnTo>
                  <a:lnTo>
                    <a:pt x="607" y="11"/>
                  </a:lnTo>
                  <a:lnTo>
                    <a:pt x="583" y="5"/>
                  </a:lnTo>
                  <a:lnTo>
                    <a:pt x="558" y="3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79" y="0"/>
                  </a:lnTo>
                  <a:lnTo>
                    <a:pt x="454" y="3"/>
                  </a:lnTo>
                  <a:lnTo>
                    <a:pt x="429" y="5"/>
                  </a:lnTo>
                  <a:lnTo>
                    <a:pt x="404" y="11"/>
                  </a:lnTo>
                  <a:lnTo>
                    <a:pt x="380" y="16"/>
                  </a:lnTo>
                  <a:lnTo>
                    <a:pt x="356" y="23"/>
                  </a:lnTo>
                  <a:lnTo>
                    <a:pt x="332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3"/>
                  </a:lnTo>
                  <a:lnTo>
                    <a:pt x="223" y="86"/>
                  </a:lnTo>
                  <a:lnTo>
                    <a:pt x="203" y="101"/>
                  </a:lnTo>
                  <a:lnTo>
                    <a:pt x="185" y="115"/>
                  </a:lnTo>
                  <a:lnTo>
                    <a:pt x="166" y="131"/>
                  </a:lnTo>
                  <a:lnTo>
                    <a:pt x="149" y="149"/>
                  </a:lnTo>
                  <a:lnTo>
                    <a:pt x="132" y="166"/>
                  </a:lnTo>
                  <a:lnTo>
                    <a:pt x="116" y="184"/>
                  </a:lnTo>
                  <a:lnTo>
                    <a:pt x="101" y="203"/>
                  </a:lnTo>
                  <a:lnTo>
                    <a:pt x="88" y="223"/>
                  </a:lnTo>
                  <a:lnTo>
                    <a:pt x="75" y="243"/>
                  </a:lnTo>
                  <a:lnTo>
                    <a:pt x="61" y="264"/>
                  </a:lnTo>
                  <a:lnTo>
                    <a:pt x="51" y="287"/>
                  </a:lnTo>
                  <a:lnTo>
                    <a:pt x="40" y="309"/>
                  </a:lnTo>
                  <a:lnTo>
                    <a:pt x="32" y="332"/>
                  </a:lnTo>
                  <a:lnTo>
                    <a:pt x="24" y="356"/>
                  </a:lnTo>
                  <a:lnTo>
                    <a:pt x="16" y="380"/>
                  </a:lnTo>
                  <a:lnTo>
                    <a:pt x="11" y="403"/>
                  </a:lnTo>
                  <a:lnTo>
                    <a:pt x="7" y="429"/>
                  </a:lnTo>
                  <a:lnTo>
                    <a:pt x="3" y="454"/>
                  </a:lnTo>
                  <a:lnTo>
                    <a:pt x="2" y="479"/>
                  </a:lnTo>
                  <a:lnTo>
                    <a:pt x="0" y="504"/>
                  </a:lnTo>
                  <a:lnTo>
                    <a:pt x="2" y="531"/>
                  </a:lnTo>
                  <a:lnTo>
                    <a:pt x="3" y="556"/>
                  </a:lnTo>
                  <a:lnTo>
                    <a:pt x="7" y="581"/>
                  </a:lnTo>
                  <a:lnTo>
                    <a:pt x="11" y="607"/>
                  </a:lnTo>
                  <a:lnTo>
                    <a:pt x="16" y="630"/>
                  </a:lnTo>
                  <a:lnTo>
                    <a:pt x="24" y="654"/>
                  </a:lnTo>
                  <a:lnTo>
                    <a:pt x="32" y="678"/>
                  </a:lnTo>
                  <a:lnTo>
                    <a:pt x="40" y="701"/>
                  </a:lnTo>
                  <a:lnTo>
                    <a:pt x="51" y="723"/>
                  </a:lnTo>
                  <a:lnTo>
                    <a:pt x="61" y="746"/>
                  </a:lnTo>
                  <a:lnTo>
                    <a:pt x="75" y="766"/>
                  </a:lnTo>
                  <a:lnTo>
                    <a:pt x="88" y="787"/>
                  </a:lnTo>
                  <a:lnTo>
                    <a:pt x="101" y="807"/>
                  </a:lnTo>
                  <a:lnTo>
                    <a:pt x="116" y="826"/>
                  </a:lnTo>
                  <a:lnTo>
                    <a:pt x="132" y="844"/>
                  </a:lnTo>
                  <a:lnTo>
                    <a:pt x="149" y="861"/>
                  </a:lnTo>
                  <a:lnTo>
                    <a:pt x="166" y="879"/>
                  </a:lnTo>
                  <a:lnTo>
                    <a:pt x="185" y="895"/>
                  </a:lnTo>
                  <a:lnTo>
                    <a:pt x="203" y="909"/>
                  </a:lnTo>
                  <a:lnTo>
                    <a:pt x="223" y="924"/>
                  </a:lnTo>
                  <a:lnTo>
                    <a:pt x="245" y="937"/>
                  </a:lnTo>
                  <a:lnTo>
                    <a:pt x="266" y="949"/>
                  </a:lnTo>
                  <a:lnTo>
                    <a:pt x="287" y="960"/>
                  </a:lnTo>
                  <a:lnTo>
                    <a:pt x="310" y="970"/>
                  </a:lnTo>
                  <a:lnTo>
                    <a:pt x="332" y="979"/>
                  </a:lnTo>
                  <a:lnTo>
                    <a:pt x="356" y="987"/>
                  </a:lnTo>
                  <a:lnTo>
                    <a:pt x="380" y="994"/>
                  </a:lnTo>
                  <a:lnTo>
                    <a:pt x="404" y="999"/>
                  </a:lnTo>
                  <a:lnTo>
                    <a:pt x="429" y="1005"/>
                  </a:lnTo>
                  <a:lnTo>
                    <a:pt x="454" y="1007"/>
                  </a:lnTo>
                  <a:lnTo>
                    <a:pt x="479" y="1009"/>
                  </a:lnTo>
                  <a:lnTo>
                    <a:pt x="506" y="1010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49" name="Rectangle 153"/>
            <p:cNvSpPr>
              <a:spLocks noChangeArrowheads="1"/>
            </p:cNvSpPr>
            <p:nvPr/>
          </p:nvSpPr>
          <p:spPr bwMode="auto">
            <a:xfrm>
              <a:off x="291" y="629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1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050" name="Freeform 154"/>
            <p:cNvSpPr>
              <a:spLocks/>
            </p:cNvSpPr>
            <p:nvPr/>
          </p:nvSpPr>
          <p:spPr bwMode="auto">
            <a:xfrm>
              <a:off x="1596" y="624"/>
              <a:ext cx="253" cy="253"/>
            </a:xfrm>
            <a:custGeom>
              <a:avLst/>
              <a:gdLst>
                <a:gd name="T0" fmla="*/ 558 w 1011"/>
                <a:gd name="T1" fmla="*/ 1007 h 1010"/>
                <a:gd name="T2" fmla="*/ 632 w 1011"/>
                <a:gd name="T3" fmla="*/ 994 h 1010"/>
                <a:gd name="T4" fmla="*/ 703 w 1011"/>
                <a:gd name="T5" fmla="*/ 970 h 1010"/>
                <a:gd name="T6" fmla="*/ 768 w 1011"/>
                <a:gd name="T7" fmla="*/ 937 h 1010"/>
                <a:gd name="T8" fmla="*/ 827 w 1011"/>
                <a:gd name="T9" fmla="*/ 895 h 1010"/>
                <a:gd name="T10" fmla="*/ 879 w 1011"/>
                <a:gd name="T11" fmla="*/ 844 h 1010"/>
                <a:gd name="T12" fmla="*/ 924 w 1011"/>
                <a:gd name="T13" fmla="*/ 787 h 1010"/>
                <a:gd name="T14" fmla="*/ 961 w 1011"/>
                <a:gd name="T15" fmla="*/ 723 h 1010"/>
                <a:gd name="T16" fmla="*/ 988 w 1011"/>
                <a:gd name="T17" fmla="*/ 654 h 1010"/>
                <a:gd name="T18" fmla="*/ 1005 w 1011"/>
                <a:gd name="T19" fmla="*/ 581 h 1010"/>
                <a:gd name="T20" fmla="*/ 1011 w 1011"/>
                <a:gd name="T21" fmla="*/ 504 h 1010"/>
                <a:gd name="T22" fmla="*/ 1005 w 1011"/>
                <a:gd name="T23" fmla="*/ 429 h 1010"/>
                <a:gd name="T24" fmla="*/ 988 w 1011"/>
                <a:gd name="T25" fmla="*/ 356 h 1010"/>
                <a:gd name="T26" fmla="*/ 961 w 1011"/>
                <a:gd name="T27" fmla="*/ 287 h 1010"/>
                <a:gd name="T28" fmla="*/ 924 w 1011"/>
                <a:gd name="T29" fmla="*/ 223 h 1010"/>
                <a:gd name="T30" fmla="*/ 879 w 1011"/>
                <a:gd name="T31" fmla="*/ 166 h 1010"/>
                <a:gd name="T32" fmla="*/ 827 w 1011"/>
                <a:gd name="T33" fmla="*/ 115 h 1010"/>
                <a:gd name="T34" fmla="*/ 768 w 1011"/>
                <a:gd name="T35" fmla="*/ 73 h 1010"/>
                <a:gd name="T36" fmla="*/ 703 w 1011"/>
                <a:gd name="T37" fmla="*/ 40 h 1010"/>
                <a:gd name="T38" fmla="*/ 632 w 1011"/>
                <a:gd name="T39" fmla="*/ 16 h 1010"/>
                <a:gd name="T40" fmla="*/ 558 w 1011"/>
                <a:gd name="T41" fmla="*/ 3 h 1010"/>
                <a:gd name="T42" fmla="*/ 480 w 1011"/>
                <a:gd name="T43" fmla="*/ 0 h 1010"/>
                <a:gd name="T44" fmla="*/ 404 w 1011"/>
                <a:gd name="T45" fmla="*/ 11 h 1010"/>
                <a:gd name="T46" fmla="*/ 332 w 1011"/>
                <a:gd name="T47" fmla="*/ 31 h 1010"/>
                <a:gd name="T48" fmla="*/ 266 w 1011"/>
                <a:gd name="T49" fmla="*/ 61 h 1010"/>
                <a:gd name="T50" fmla="*/ 204 w 1011"/>
                <a:gd name="T51" fmla="*/ 101 h 1010"/>
                <a:gd name="T52" fmla="*/ 149 w 1011"/>
                <a:gd name="T53" fmla="*/ 149 h 1010"/>
                <a:gd name="T54" fmla="*/ 101 w 1011"/>
                <a:gd name="T55" fmla="*/ 203 h 1010"/>
                <a:gd name="T56" fmla="*/ 62 w 1011"/>
                <a:gd name="T57" fmla="*/ 264 h 1010"/>
                <a:gd name="T58" fmla="*/ 32 w 1011"/>
                <a:gd name="T59" fmla="*/ 332 h 1010"/>
                <a:gd name="T60" fmla="*/ 11 w 1011"/>
                <a:gd name="T61" fmla="*/ 403 h 1010"/>
                <a:gd name="T62" fmla="*/ 2 w 1011"/>
                <a:gd name="T63" fmla="*/ 479 h 1010"/>
                <a:gd name="T64" fmla="*/ 3 w 1011"/>
                <a:gd name="T65" fmla="*/ 556 h 1010"/>
                <a:gd name="T66" fmla="*/ 16 w 1011"/>
                <a:gd name="T67" fmla="*/ 630 h 1010"/>
                <a:gd name="T68" fmla="*/ 40 w 1011"/>
                <a:gd name="T69" fmla="*/ 701 h 1010"/>
                <a:gd name="T70" fmla="*/ 75 w 1011"/>
                <a:gd name="T71" fmla="*/ 766 h 1010"/>
                <a:gd name="T72" fmla="*/ 116 w 1011"/>
                <a:gd name="T73" fmla="*/ 826 h 1010"/>
                <a:gd name="T74" fmla="*/ 166 w 1011"/>
                <a:gd name="T75" fmla="*/ 879 h 1010"/>
                <a:gd name="T76" fmla="*/ 223 w 1011"/>
                <a:gd name="T77" fmla="*/ 924 h 1010"/>
                <a:gd name="T78" fmla="*/ 287 w 1011"/>
                <a:gd name="T79" fmla="*/ 960 h 1010"/>
                <a:gd name="T80" fmla="*/ 356 w 1011"/>
                <a:gd name="T81" fmla="*/ 987 h 1010"/>
                <a:gd name="T82" fmla="*/ 429 w 1011"/>
                <a:gd name="T83" fmla="*/ 1005 h 1010"/>
                <a:gd name="T84" fmla="*/ 506 w 1011"/>
                <a:gd name="T85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1" h="1010">
                  <a:moveTo>
                    <a:pt x="506" y="1010"/>
                  </a:moveTo>
                  <a:lnTo>
                    <a:pt x="531" y="1009"/>
                  </a:lnTo>
                  <a:lnTo>
                    <a:pt x="558" y="1007"/>
                  </a:lnTo>
                  <a:lnTo>
                    <a:pt x="583" y="1005"/>
                  </a:lnTo>
                  <a:lnTo>
                    <a:pt x="607" y="999"/>
                  </a:lnTo>
                  <a:lnTo>
                    <a:pt x="632" y="994"/>
                  </a:lnTo>
                  <a:lnTo>
                    <a:pt x="656" y="987"/>
                  </a:lnTo>
                  <a:lnTo>
                    <a:pt x="679" y="979"/>
                  </a:lnTo>
                  <a:lnTo>
                    <a:pt x="703" y="970"/>
                  </a:lnTo>
                  <a:lnTo>
                    <a:pt x="725" y="960"/>
                  </a:lnTo>
                  <a:lnTo>
                    <a:pt x="746" y="949"/>
                  </a:lnTo>
                  <a:lnTo>
                    <a:pt x="768" y="937"/>
                  </a:lnTo>
                  <a:lnTo>
                    <a:pt x="788" y="924"/>
                  </a:lnTo>
                  <a:lnTo>
                    <a:pt x="807" y="909"/>
                  </a:lnTo>
                  <a:lnTo>
                    <a:pt x="827" y="895"/>
                  </a:lnTo>
                  <a:lnTo>
                    <a:pt x="845" y="879"/>
                  </a:lnTo>
                  <a:lnTo>
                    <a:pt x="863" y="861"/>
                  </a:lnTo>
                  <a:lnTo>
                    <a:pt x="879" y="844"/>
                  </a:lnTo>
                  <a:lnTo>
                    <a:pt x="895" y="826"/>
                  </a:lnTo>
                  <a:lnTo>
                    <a:pt x="911" y="807"/>
                  </a:lnTo>
                  <a:lnTo>
                    <a:pt x="924" y="787"/>
                  </a:lnTo>
                  <a:lnTo>
                    <a:pt x="938" y="766"/>
                  </a:lnTo>
                  <a:lnTo>
                    <a:pt x="949" y="746"/>
                  </a:lnTo>
                  <a:lnTo>
                    <a:pt x="961" y="723"/>
                  </a:lnTo>
                  <a:lnTo>
                    <a:pt x="971" y="701"/>
                  </a:lnTo>
                  <a:lnTo>
                    <a:pt x="980" y="678"/>
                  </a:lnTo>
                  <a:lnTo>
                    <a:pt x="988" y="654"/>
                  </a:lnTo>
                  <a:lnTo>
                    <a:pt x="995" y="630"/>
                  </a:lnTo>
                  <a:lnTo>
                    <a:pt x="1001" y="607"/>
                  </a:lnTo>
                  <a:lnTo>
                    <a:pt x="1005" y="581"/>
                  </a:lnTo>
                  <a:lnTo>
                    <a:pt x="1008" y="556"/>
                  </a:lnTo>
                  <a:lnTo>
                    <a:pt x="1011" y="531"/>
                  </a:lnTo>
                  <a:lnTo>
                    <a:pt x="1011" y="504"/>
                  </a:lnTo>
                  <a:lnTo>
                    <a:pt x="1011" y="479"/>
                  </a:lnTo>
                  <a:lnTo>
                    <a:pt x="1008" y="454"/>
                  </a:lnTo>
                  <a:lnTo>
                    <a:pt x="1005" y="429"/>
                  </a:lnTo>
                  <a:lnTo>
                    <a:pt x="1001" y="403"/>
                  </a:lnTo>
                  <a:lnTo>
                    <a:pt x="995" y="380"/>
                  </a:lnTo>
                  <a:lnTo>
                    <a:pt x="988" y="356"/>
                  </a:lnTo>
                  <a:lnTo>
                    <a:pt x="980" y="332"/>
                  </a:lnTo>
                  <a:lnTo>
                    <a:pt x="971" y="309"/>
                  </a:lnTo>
                  <a:lnTo>
                    <a:pt x="961" y="287"/>
                  </a:lnTo>
                  <a:lnTo>
                    <a:pt x="949" y="264"/>
                  </a:lnTo>
                  <a:lnTo>
                    <a:pt x="938" y="243"/>
                  </a:lnTo>
                  <a:lnTo>
                    <a:pt x="924" y="223"/>
                  </a:lnTo>
                  <a:lnTo>
                    <a:pt x="911" y="203"/>
                  </a:lnTo>
                  <a:lnTo>
                    <a:pt x="895" y="184"/>
                  </a:lnTo>
                  <a:lnTo>
                    <a:pt x="879" y="166"/>
                  </a:lnTo>
                  <a:lnTo>
                    <a:pt x="863" y="149"/>
                  </a:lnTo>
                  <a:lnTo>
                    <a:pt x="845" y="131"/>
                  </a:lnTo>
                  <a:lnTo>
                    <a:pt x="827" y="115"/>
                  </a:lnTo>
                  <a:lnTo>
                    <a:pt x="807" y="101"/>
                  </a:lnTo>
                  <a:lnTo>
                    <a:pt x="788" y="86"/>
                  </a:lnTo>
                  <a:lnTo>
                    <a:pt x="768" y="73"/>
                  </a:lnTo>
                  <a:lnTo>
                    <a:pt x="746" y="61"/>
                  </a:lnTo>
                  <a:lnTo>
                    <a:pt x="725" y="50"/>
                  </a:lnTo>
                  <a:lnTo>
                    <a:pt x="703" y="40"/>
                  </a:lnTo>
                  <a:lnTo>
                    <a:pt x="679" y="31"/>
                  </a:lnTo>
                  <a:lnTo>
                    <a:pt x="656" y="23"/>
                  </a:lnTo>
                  <a:lnTo>
                    <a:pt x="632" y="16"/>
                  </a:lnTo>
                  <a:lnTo>
                    <a:pt x="607" y="11"/>
                  </a:lnTo>
                  <a:lnTo>
                    <a:pt x="583" y="5"/>
                  </a:lnTo>
                  <a:lnTo>
                    <a:pt x="558" y="3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80" y="0"/>
                  </a:lnTo>
                  <a:lnTo>
                    <a:pt x="454" y="3"/>
                  </a:lnTo>
                  <a:lnTo>
                    <a:pt x="429" y="5"/>
                  </a:lnTo>
                  <a:lnTo>
                    <a:pt x="404" y="11"/>
                  </a:lnTo>
                  <a:lnTo>
                    <a:pt x="380" y="16"/>
                  </a:lnTo>
                  <a:lnTo>
                    <a:pt x="356" y="23"/>
                  </a:lnTo>
                  <a:lnTo>
                    <a:pt x="332" y="31"/>
                  </a:lnTo>
                  <a:lnTo>
                    <a:pt x="310" y="40"/>
                  </a:lnTo>
                  <a:lnTo>
                    <a:pt x="287" y="50"/>
                  </a:lnTo>
                  <a:lnTo>
                    <a:pt x="266" y="61"/>
                  </a:lnTo>
                  <a:lnTo>
                    <a:pt x="245" y="73"/>
                  </a:lnTo>
                  <a:lnTo>
                    <a:pt x="223" y="86"/>
                  </a:lnTo>
                  <a:lnTo>
                    <a:pt x="204" y="101"/>
                  </a:lnTo>
                  <a:lnTo>
                    <a:pt x="185" y="115"/>
                  </a:lnTo>
                  <a:lnTo>
                    <a:pt x="166" y="131"/>
                  </a:lnTo>
                  <a:lnTo>
                    <a:pt x="149" y="149"/>
                  </a:lnTo>
                  <a:lnTo>
                    <a:pt x="132" y="166"/>
                  </a:lnTo>
                  <a:lnTo>
                    <a:pt x="116" y="184"/>
                  </a:lnTo>
                  <a:lnTo>
                    <a:pt x="101" y="203"/>
                  </a:lnTo>
                  <a:lnTo>
                    <a:pt x="88" y="223"/>
                  </a:lnTo>
                  <a:lnTo>
                    <a:pt x="75" y="243"/>
                  </a:lnTo>
                  <a:lnTo>
                    <a:pt x="62" y="264"/>
                  </a:lnTo>
                  <a:lnTo>
                    <a:pt x="51" y="287"/>
                  </a:lnTo>
                  <a:lnTo>
                    <a:pt x="40" y="309"/>
                  </a:lnTo>
                  <a:lnTo>
                    <a:pt x="32" y="332"/>
                  </a:lnTo>
                  <a:lnTo>
                    <a:pt x="24" y="356"/>
                  </a:lnTo>
                  <a:lnTo>
                    <a:pt x="16" y="380"/>
                  </a:lnTo>
                  <a:lnTo>
                    <a:pt x="11" y="403"/>
                  </a:lnTo>
                  <a:lnTo>
                    <a:pt x="7" y="429"/>
                  </a:lnTo>
                  <a:lnTo>
                    <a:pt x="3" y="454"/>
                  </a:lnTo>
                  <a:lnTo>
                    <a:pt x="2" y="479"/>
                  </a:lnTo>
                  <a:lnTo>
                    <a:pt x="0" y="504"/>
                  </a:lnTo>
                  <a:lnTo>
                    <a:pt x="2" y="531"/>
                  </a:lnTo>
                  <a:lnTo>
                    <a:pt x="3" y="556"/>
                  </a:lnTo>
                  <a:lnTo>
                    <a:pt x="7" y="581"/>
                  </a:lnTo>
                  <a:lnTo>
                    <a:pt x="11" y="607"/>
                  </a:lnTo>
                  <a:lnTo>
                    <a:pt x="16" y="630"/>
                  </a:lnTo>
                  <a:lnTo>
                    <a:pt x="24" y="654"/>
                  </a:lnTo>
                  <a:lnTo>
                    <a:pt x="32" y="678"/>
                  </a:lnTo>
                  <a:lnTo>
                    <a:pt x="40" y="701"/>
                  </a:lnTo>
                  <a:lnTo>
                    <a:pt x="51" y="723"/>
                  </a:lnTo>
                  <a:lnTo>
                    <a:pt x="62" y="746"/>
                  </a:lnTo>
                  <a:lnTo>
                    <a:pt x="75" y="766"/>
                  </a:lnTo>
                  <a:lnTo>
                    <a:pt x="88" y="787"/>
                  </a:lnTo>
                  <a:lnTo>
                    <a:pt x="101" y="807"/>
                  </a:lnTo>
                  <a:lnTo>
                    <a:pt x="116" y="826"/>
                  </a:lnTo>
                  <a:lnTo>
                    <a:pt x="132" y="844"/>
                  </a:lnTo>
                  <a:lnTo>
                    <a:pt x="149" y="861"/>
                  </a:lnTo>
                  <a:lnTo>
                    <a:pt x="166" y="879"/>
                  </a:lnTo>
                  <a:lnTo>
                    <a:pt x="185" y="895"/>
                  </a:lnTo>
                  <a:lnTo>
                    <a:pt x="204" y="909"/>
                  </a:lnTo>
                  <a:lnTo>
                    <a:pt x="223" y="924"/>
                  </a:lnTo>
                  <a:lnTo>
                    <a:pt x="245" y="937"/>
                  </a:lnTo>
                  <a:lnTo>
                    <a:pt x="266" y="949"/>
                  </a:lnTo>
                  <a:lnTo>
                    <a:pt x="287" y="960"/>
                  </a:lnTo>
                  <a:lnTo>
                    <a:pt x="310" y="970"/>
                  </a:lnTo>
                  <a:lnTo>
                    <a:pt x="332" y="979"/>
                  </a:lnTo>
                  <a:lnTo>
                    <a:pt x="356" y="987"/>
                  </a:lnTo>
                  <a:lnTo>
                    <a:pt x="380" y="994"/>
                  </a:lnTo>
                  <a:lnTo>
                    <a:pt x="404" y="999"/>
                  </a:lnTo>
                  <a:lnTo>
                    <a:pt x="429" y="1005"/>
                  </a:lnTo>
                  <a:lnTo>
                    <a:pt x="454" y="1007"/>
                  </a:lnTo>
                  <a:lnTo>
                    <a:pt x="480" y="1009"/>
                  </a:lnTo>
                  <a:lnTo>
                    <a:pt x="506" y="1010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51" name="Rectangle 155"/>
            <p:cNvSpPr>
              <a:spLocks noChangeArrowheads="1"/>
            </p:cNvSpPr>
            <p:nvPr/>
          </p:nvSpPr>
          <p:spPr bwMode="auto">
            <a:xfrm>
              <a:off x="1634" y="630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2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052" name="Freeform 156"/>
            <p:cNvSpPr>
              <a:spLocks/>
            </p:cNvSpPr>
            <p:nvPr/>
          </p:nvSpPr>
          <p:spPr bwMode="auto">
            <a:xfrm>
              <a:off x="2952" y="624"/>
              <a:ext cx="252" cy="253"/>
            </a:xfrm>
            <a:custGeom>
              <a:avLst/>
              <a:gdLst>
                <a:gd name="T0" fmla="*/ 557 w 1010"/>
                <a:gd name="T1" fmla="*/ 1007 h 1010"/>
                <a:gd name="T2" fmla="*/ 631 w 1010"/>
                <a:gd name="T3" fmla="*/ 994 h 1010"/>
                <a:gd name="T4" fmla="*/ 702 w 1010"/>
                <a:gd name="T5" fmla="*/ 970 h 1010"/>
                <a:gd name="T6" fmla="*/ 767 w 1010"/>
                <a:gd name="T7" fmla="*/ 937 h 1010"/>
                <a:gd name="T8" fmla="*/ 826 w 1010"/>
                <a:gd name="T9" fmla="*/ 895 h 1010"/>
                <a:gd name="T10" fmla="*/ 878 w 1010"/>
                <a:gd name="T11" fmla="*/ 844 h 1010"/>
                <a:gd name="T12" fmla="*/ 923 w 1010"/>
                <a:gd name="T13" fmla="*/ 787 h 1010"/>
                <a:gd name="T14" fmla="*/ 961 w 1010"/>
                <a:gd name="T15" fmla="*/ 723 h 1010"/>
                <a:gd name="T16" fmla="*/ 987 w 1010"/>
                <a:gd name="T17" fmla="*/ 654 h 1010"/>
                <a:gd name="T18" fmla="*/ 1004 w 1010"/>
                <a:gd name="T19" fmla="*/ 581 h 1010"/>
                <a:gd name="T20" fmla="*/ 1010 w 1010"/>
                <a:gd name="T21" fmla="*/ 504 h 1010"/>
                <a:gd name="T22" fmla="*/ 1004 w 1010"/>
                <a:gd name="T23" fmla="*/ 429 h 1010"/>
                <a:gd name="T24" fmla="*/ 987 w 1010"/>
                <a:gd name="T25" fmla="*/ 356 h 1010"/>
                <a:gd name="T26" fmla="*/ 961 w 1010"/>
                <a:gd name="T27" fmla="*/ 287 h 1010"/>
                <a:gd name="T28" fmla="*/ 923 w 1010"/>
                <a:gd name="T29" fmla="*/ 223 h 1010"/>
                <a:gd name="T30" fmla="*/ 878 w 1010"/>
                <a:gd name="T31" fmla="*/ 166 h 1010"/>
                <a:gd name="T32" fmla="*/ 826 w 1010"/>
                <a:gd name="T33" fmla="*/ 115 h 1010"/>
                <a:gd name="T34" fmla="*/ 767 w 1010"/>
                <a:gd name="T35" fmla="*/ 73 h 1010"/>
                <a:gd name="T36" fmla="*/ 702 w 1010"/>
                <a:gd name="T37" fmla="*/ 40 h 1010"/>
                <a:gd name="T38" fmla="*/ 631 w 1010"/>
                <a:gd name="T39" fmla="*/ 16 h 1010"/>
                <a:gd name="T40" fmla="*/ 557 w 1010"/>
                <a:gd name="T41" fmla="*/ 3 h 1010"/>
                <a:gd name="T42" fmla="*/ 479 w 1010"/>
                <a:gd name="T43" fmla="*/ 0 h 1010"/>
                <a:gd name="T44" fmla="*/ 403 w 1010"/>
                <a:gd name="T45" fmla="*/ 11 h 1010"/>
                <a:gd name="T46" fmla="*/ 331 w 1010"/>
                <a:gd name="T47" fmla="*/ 31 h 1010"/>
                <a:gd name="T48" fmla="*/ 265 w 1010"/>
                <a:gd name="T49" fmla="*/ 61 h 1010"/>
                <a:gd name="T50" fmla="*/ 203 w 1010"/>
                <a:gd name="T51" fmla="*/ 101 h 1010"/>
                <a:gd name="T52" fmla="*/ 148 w 1010"/>
                <a:gd name="T53" fmla="*/ 149 h 1010"/>
                <a:gd name="T54" fmla="*/ 100 w 1010"/>
                <a:gd name="T55" fmla="*/ 203 h 1010"/>
                <a:gd name="T56" fmla="*/ 61 w 1010"/>
                <a:gd name="T57" fmla="*/ 264 h 1010"/>
                <a:gd name="T58" fmla="*/ 30 w 1010"/>
                <a:gd name="T59" fmla="*/ 332 h 1010"/>
                <a:gd name="T60" fmla="*/ 10 w 1010"/>
                <a:gd name="T61" fmla="*/ 403 h 1010"/>
                <a:gd name="T62" fmla="*/ 1 w 1010"/>
                <a:gd name="T63" fmla="*/ 479 h 1010"/>
                <a:gd name="T64" fmla="*/ 2 w 1010"/>
                <a:gd name="T65" fmla="*/ 556 h 1010"/>
                <a:gd name="T66" fmla="*/ 16 w 1010"/>
                <a:gd name="T67" fmla="*/ 630 h 1010"/>
                <a:gd name="T68" fmla="*/ 39 w 1010"/>
                <a:gd name="T69" fmla="*/ 701 h 1010"/>
                <a:gd name="T70" fmla="*/ 74 w 1010"/>
                <a:gd name="T71" fmla="*/ 766 h 1010"/>
                <a:gd name="T72" fmla="*/ 115 w 1010"/>
                <a:gd name="T73" fmla="*/ 826 h 1010"/>
                <a:gd name="T74" fmla="*/ 166 w 1010"/>
                <a:gd name="T75" fmla="*/ 879 h 1010"/>
                <a:gd name="T76" fmla="*/ 223 w 1010"/>
                <a:gd name="T77" fmla="*/ 924 h 1010"/>
                <a:gd name="T78" fmla="*/ 286 w 1010"/>
                <a:gd name="T79" fmla="*/ 960 h 1010"/>
                <a:gd name="T80" fmla="*/ 355 w 1010"/>
                <a:gd name="T81" fmla="*/ 987 h 1010"/>
                <a:gd name="T82" fmla="*/ 428 w 1010"/>
                <a:gd name="T83" fmla="*/ 1005 h 1010"/>
                <a:gd name="T84" fmla="*/ 505 w 1010"/>
                <a:gd name="T85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0" h="1010">
                  <a:moveTo>
                    <a:pt x="505" y="1010"/>
                  </a:moveTo>
                  <a:lnTo>
                    <a:pt x="531" y="1009"/>
                  </a:lnTo>
                  <a:lnTo>
                    <a:pt x="557" y="1007"/>
                  </a:lnTo>
                  <a:lnTo>
                    <a:pt x="582" y="1005"/>
                  </a:lnTo>
                  <a:lnTo>
                    <a:pt x="606" y="999"/>
                  </a:lnTo>
                  <a:lnTo>
                    <a:pt x="631" y="994"/>
                  </a:lnTo>
                  <a:lnTo>
                    <a:pt x="655" y="987"/>
                  </a:lnTo>
                  <a:lnTo>
                    <a:pt x="678" y="979"/>
                  </a:lnTo>
                  <a:lnTo>
                    <a:pt x="702" y="970"/>
                  </a:lnTo>
                  <a:lnTo>
                    <a:pt x="723" y="960"/>
                  </a:lnTo>
                  <a:lnTo>
                    <a:pt x="746" y="949"/>
                  </a:lnTo>
                  <a:lnTo>
                    <a:pt x="767" y="937"/>
                  </a:lnTo>
                  <a:lnTo>
                    <a:pt x="787" y="924"/>
                  </a:lnTo>
                  <a:lnTo>
                    <a:pt x="807" y="909"/>
                  </a:lnTo>
                  <a:lnTo>
                    <a:pt x="826" y="895"/>
                  </a:lnTo>
                  <a:lnTo>
                    <a:pt x="844" y="879"/>
                  </a:lnTo>
                  <a:lnTo>
                    <a:pt x="862" y="861"/>
                  </a:lnTo>
                  <a:lnTo>
                    <a:pt x="878" y="844"/>
                  </a:lnTo>
                  <a:lnTo>
                    <a:pt x="894" y="826"/>
                  </a:lnTo>
                  <a:lnTo>
                    <a:pt x="909" y="807"/>
                  </a:lnTo>
                  <a:lnTo>
                    <a:pt x="923" y="787"/>
                  </a:lnTo>
                  <a:lnTo>
                    <a:pt x="937" y="766"/>
                  </a:lnTo>
                  <a:lnTo>
                    <a:pt x="949" y="746"/>
                  </a:lnTo>
                  <a:lnTo>
                    <a:pt x="961" y="723"/>
                  </a:lnTo>
                  <a:lnTo>
                    <a:pt x="970" y="701"/>
                  </a:lnTo>
                  <a:lnTo>
                    <a:pt x="979" y="678"/>
                  </a:lnTo>
                  <a:lnTo>
                    <a:pt x="987" y="654"/>
                  </a:lnTo>
                  <a:lnTo>
                    <a:pt x="994" y="630"/>
                  </a:lnTo>
                  <a:lnTo>
                    <a:pt x="999" y="607"/>
                  </a:lnTo>
                  <a:lnTo>
                    <a:pt x="1004" y="581"/>
                  </a:lnTo>
                  <a:lnTo>
                    <a:pt x="1007" y="556"/>
                  </a:lnTo>
                  <a:lnTo>
                    <a:pt x="1010" y="531"/>
                  </a:lnTo>
                  <a:lnTo>
                    <a:pt x="1010" y="504"/>
                  </a:lnTo>
                  <a:lnTo>
                    <a:pt x="1010" y="479"/>
                  </a:lnTo>
                  <a:lnTo>
                    <a:pt x="1007" y="454"/>
                  </a:lnTo>
                  <a:lnTo>
                    <a:pt x="1004" y="429"/>
                  </a:lnTo>
                  <a:lnTo>
                    <a:pt x="999" y="403"/>
                  </a:lnTo>
                  <a:lnTo>
                    <a:pt x="994" y="380"/>
                  </a:lnTo>
                  <a:lnTo>
                    <a:pt x="987" y="356"/>
                  </a:lnTo>
                  <a:lnTo>
                    <a:pt x="979" y="332"/>
                  </a:lnTo>
                  <a:lnTo>
                    <a:pt x="970" y="309"/>
                  </a:lnTo>
                  <a:lnTo>
                    <a:pt x="961" y="287"/>
                  </a:lnTo>
                  <a:lnTo>
                    <a:pt x="949" y="264"/>
                  </a:lnTo>
                  <a:lnTo>
                    <a:pt x="937" y="243"/>
                  </a:lnTo>
                  <a:lnTo>
                    <a:pt x="923" y="223"/>
                  </a:lnTo>
                  <a:lnTo>
                    <a:pt x="909" y="203"/>
                  </a:lnTo>
                  <a:lnTo>
                    <a:pt x="894" y="184"/>
                  </a:lnTo>
                  <a:lnTo>
                    <a:pt x="878" y="166"/>
                  </a:lnTo>
                  <a:lnTo>
                    <a:pt x="862" y="149"/>
                  </a:lnTo>
                  <a:lnTo>
                    <a:pt x="844" y="131"/>
                  </a:lnTo>
                  <a:lnTo>
                    <a:pt x="826" y="115"/>
                  </a:lnTo>
                  <a:lnTo>
                    <a:pt x="807" y="101"/>
                  </a:lnTo>
                  <a:lnTo>
                    <a:pt x="787" y="86"/>
                  </a:lnTo>
                  <a:lnTo>
                    <a:pt x="767" y="73"/>
                  </a:lnTo>
                  <a:lnTo>
                    <a:pt x="746" y="61"/>
                  </a:lnTo>
                  <a:lnTo>
                    <a:pt x="723" y="50"/>
                  </a:lnTo>
                  <a:lnTo>
                    <a:pt x="702" y="40"/>
                  </a:lnTo>
                  <a:lnTo>
                    <a:pt x="678" y="31"/>
                  </a:lnTo>
                  <a:lnTo>
                    <a:pt x="655" y="23"/>
                  </a:lnTo>
                  <a:lnTo>
                    <a:pt x="631" y="16"/>
                  </a:lnTo>
                  <a:lnTo>
                    <a:pt x="606" y="11"/>
                  </a:lnTo>
                  <a:lnTo>
                    <a:pt x="582" y="5"/>
                  </a:lnTo>
                  <a:lnTo>
                    <a:pt x="557" y="3"/>
                  </a:lnTo>
                  <a:lnTo>
                    <a:pt x="531" y="0"/>
                  </a:lnTo>
                  <a:lnTo>
                    <a:pt x="505" y="0"/>
                  </a:lnTo>
                  <a:lnTo>
                    <a:pt x="479" y="0"/>
                  </a:lnTo>
                  <a:lnTo>
                    <a:pt x="454" y="3"/>
                  </a:lnTo>
                  <a:lnTo>
                    <a:pt x="428" y="5"/>
                  </a:lnTo>
                  <a:lnTo>
                    <a:pt x="403" y="11"/>
                  </a:lnTo>
                  <a:lnTo>
                    <a:pt x="379" y="16"/>
                  </a:lnTo>
                  <a:lnTo>
                    <a:pt x="355" y="23"/>
                  </a:lnTo>
                  <a:lnTo>
                    <a:pt x="331" y="31"/>
                  </a:lnTo>
                  <a:lnTo>
                    <a:pt x="309" y="40"/>
                  </a:lnTo>
                  <a:lnTo>
                    <a:pt x="286" y="50"/>
                  </a:lnTo>
                  <a:lnTo>
                    <a:pt x="265" y="61"/>
                  </a:lnTo>
                  <a:lnTo>
                    <a:pt x="244" y="73"/>
                  </a:lnTo>
                  <a:lnTo>
                    <a:pt x="223" y="86"/>
                  </a:lnTo>
                  <a:lnTo>
                    <a:pt x="203" y="101"/>
                  </a:lnTo>
                  <a:lnTo>
                    <a:pt x="184" y="115"/>
                  </a:lnTo>
                  <a:lnTo>
                    <a:pt x="166" y="131"/>
                  </a:lnTo>
                  <a:lnTo>
                    <a:pt x="148" y="149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100" y="203"/>
                  </a:lnTo>
                  <a:lnTo>
                    <a:pt x="86" y="223"/>
                  </a:lnTo>
                  <a:lnTo>
                    <a:pt x="74" y="243"/>
                  </a:lnTo>
                  <a:lnTo>
                    <a:pt x="61" y="264"/>
                  </a:lnTo>
                  <a:lnTo>
                    <a:pt x="50" y="287"/>
                  </a:lnTo>
                  <a:lnTo>
                    <a:pt x="39" y="309"/>
                  </a:lnTo>
                  <a:lnTo>
                    <a:pt x="30" y="332"/>
                  </a:lnTo>
                  <a:lnTo>
                    <a:pt x="22" y="356"/>
                  </a:lnTo>
                  <a:lnTo>
                    <a:pt x="16" y="380"/>
                  </a:lnTo>
                  <a:lnTo>
                    <a:pt x="10" y="403"/>
                  </a:lnTo>
                  <a:lnTo>
                    <a:pt x="6" y="429"/>
                  </a:lnTo>
                  <a:lnTo>
                    <a:pt x="2" y="454"/>
                  </a:lnTo>
                  <a:lnTo>
                    <a:pt x="1" y="479"/>
                  </a:lnTo>
                  <a:lnTo>
                    <a:pt x="0" y="504"/>
                  </a:lnTo>
                  <a:lnTo>
                    <a:pt x="1" y="531"/>
                  </a:lnTo>
                  <a:lnTo>
                    <a:pt x="2" y="556"/>
                  </a:lnTo>
                  <a:lnTo>
                    <a:pt x="6" y="581"/>
                  </a:lnTo>
                  <a:lnTo>
                    <a:pt x="10" y="607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39" y="701"/>
                  </a:lnTo>
                  <a:lnTo>
                    <a:pt x="50" y="723"/>
                  </a:lnTo>
                  <a:lnTo>
                    <a:pt x="61" y="746"/>
                  </a:lnTo>
                  <a:lnTo>
                    <a:pt x="74" y="766"/>
                  </a:lnTo>
                  <a:lnTo>
                    <a:pt x="86" y="787"/>
                  </a:lnTo>
                  <a:lnTo>
                    <a:pt x="100" y="807"/>
                  </a:lnTo>
                  <a:lnTo>
                    <a:pt x="115" y="826"/>
                  </a:lnTo>
                  <a:lnTo>
                    <a:pt x="131" y="844"/>
                  </a:lnTo>
                  <a:lnTo>
                    <a:pt x="148" y="861"/>
                  </a:lnTo>
                  <a:lnTo>
                    <a:pt x="166" y="879"/>
                  </a:lnTo>
                  <a:lnTo>
                    <a:pt x="184" y="895"/>
                  </a:lnTo>
                  <a:lnTo>
                    <a:pt x="203" y="909"/>
                  </a:lnTo>
                  <a:lnTo>
                    <a:pt x="223" y="924"/>
                  </a:lnTo>
                  <a:lnTo>
                    <a:pt x="244" y="937"/>
                  </a:lnTo>
                  <a:lnTo>
                    <a:pt x="265" y="949"/>
                  </a:lnTo>
                  <a:lnTo>
                    <a:pt x="286" y="960"/>
                  </a:lnTo>
                  <a:lnTo>
                    <a:pt x="309" y="970"/>
                  </a:lnTo>
                  <a:lnTo>
                    <a:pt x="331" y="979"/>
                  </a:lnTo>
                  <a:lnTo>
                    <a:pt x="355" y="987"/>
                  </a:lnTo>
                  <a:lnTo>
                    <a:pt x="379" y="994"/>
                  </a:lnTo>
                  <a:lnTo>
                    <a:pt x="403" y="999"/>
                  </a:lnTo>
                  <a:lnTo>
                    <a:pt x="428" y="1005"/>
                  </a:lnTo>
                  <a:lnTo>
                    <a:pt x="454" y="1007"/>
                  </a:lnTo>
                  <a:lnTo>
                    <a:pt x="479" y="1009"/>
                  </a:lnTo>
                  <a:lnTo>
                    <a:pt x="505" y="1010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53" name="Rectangle 157"/>
            <p:cNvSpPr>
              <a:spLocks noChangeArrowheads="1"/>
            </p:cNvSpPr>
            <p:nvPr/>
          </p:nvSpPr>
          <p:spPr bwMode="auto">
            <a:xfrm>
              <a:off x="2992" y="628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3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054" name="Freeform 158"/>
            <p:cNvSpPr>
              <a:spLocks/>
            </p:cNvSpPr>
            <p:nvPr/>
          </p:nvSpPr>
          <p:spPr bwMode="auto">
            <a:xfrm>
              <a:off x="4308" y="624"/>
              <a:ext cx="252" cy="253"/>
            </a:xfrm>
            <a:custGeom>
              <a:avLst/>
              <a:gdLst>
                <a:gd name="T0" fmla="*/ 557 w 1010"/>
                <a:gd name="T1" fmla="*/ 1007 h 1010"/>
                <a:gd name="T2" fmla="*/ 632 w 1010"/>
                <a:gd name="T3" fmla="*/ 994 h 1010"/>
                <a:gd name="T4" fmla="*/ 702 w 1010"/>
                <a:gd name="T5" fmla="*/ 970 h 1010"/>
                <a:gd name="T6" fmla="*/ 767 w 1010"/>
                <a:gd name="T7" fmla="*/ 937 h 1010"/>
                <a:gd name="T8" fmla="*/ 825 w 1010"/>
                <a:gd name="T9" fmla="*/ 895 h 1010"/>
                <a:gd name="T10" fmla="*/ 878 w 1010"/>
                <a:gd name="T11" fmla="*/ 844 h 1010"/>
                <a:gd name="T12" fmla="*/ 924 w 1010"/>
                <a:gd name="T13" fmla="*/ 787 h 1010"/>
                <a:gd name="T14" fmla="*/ 961 w 1010"/>
                <a:gd name="T15" fmla="*/ 723 h 1010"/>
                <a:gd name="T16" fmla="*/ 987 w 1010"/>
                <a:gd name="T17" fmla="*/ 654 h 1010"/>
                <a:gd name="T18" fmla="*/ 1004 w 1010"/>
                <a:gd name="T19" fmla="*/ 581 h 1010"/>
                <a:gd name="T20" fmla="*/ 1010 w 1010"/>
                <a:gd name="T21" fmla="*/ 504 h 1010"/>
                <a:gd name="T22" fmla="*/ 1004 w 1010"/>
                <a:gd name="T23" fmla="*/ 429 h 1010"/>
                <a:gd name="T24" fmla="*/ 987 w 1010"/>
                <a:gd name="T25" fmla="*/ 356 h 1010"/>
                <a:gd name="T26" fmla="*/ 961 w 1010"/>
                <a:gd name="T27" fmla="*/ 287 h 1010"/>
                <a:gd name="T28" fmla="*/ 924 w 1010"/>
                <a:gd name="T29" fmla="*/ 223 h 1010"/>
                <a:gd name="T30" fmla="*/ 878 w 1010"/>
                <a:gd name="T31" fmla="*/ 166 h 1010"/>
                <a:gd name="T32" fmla="*/ 825 w 1010"/>
                <a:gd name="T33" fmla="*/ 115 h 1010"/>
                <a:gd name="T34" fmla="*/ 767 w 1010"/>
                <a:gd name="T35" fmla="*/ 73 h 1010"/>
                <a:gd name="T36" fmla="*/ 702 w 1010"/>
                <a:gd name="T37" fmla="*/ 40 h 1010"/>
                <a:gd name="T38" fmla="*/ 632 w 1010"/>
                <a:gd name="T39" fmla="*/ 16 h 1010"/>
                <a:gd name="T40" fmla="*/ 557 w 1010"/>
                <a:gd name="T41" fmla="*/ 3 h 1010"/>
                <a:gd name="T42" fmla="*/ 479 w 1010"/>
                <a:gd name="T43" fmla="*/ 0 h 1010"/>
                <a:gd name="T44" fmla="*/ 403 w 1010"/>
                <a:gd name="T45" fmla="*/ 11 h 1010"/>
                <a:gd name="T46" fmla="*/ 332 w 1010"/>
                <a:gd name="T47" fmla="*/ 31 h 1010"/>
                <a:gd name="T48" fmla="*/ 265 w 1010"/>
                <a:gd name="T49" fmla="*/ 61 h 1010"/>
                <a:gd name="T50" fmla="*/ 203 w 1010"/>
                <a:gd name="T51" fmla="*/ 101 h 1010"/>
                <a:gd name="T52" fmla="*/ 148 w 1010"/>
                <a:gd name="T53" fmla="*/ 149 h 1010"/>
                <a:gd name="T54" fmla="*/ 101 w 1010"/>
                <a:gd name="T55" fmla="*/ 203 h 1010"/>
                <a:gd name="T56" fmla="*/ 61 w 1010"/>
                <a:gd name="T57" fmla="*/ 264 h 1010"/>
                <a:gd name="T58" fmla="*/ 30 w 1010"/>
                <a:gd name="T59" fmla="*/ 332 h 1010"/>
                <a:gd name="T60" fmla="*/ 10 w 1010"/>
                <a:gd name="T61" fmla="*/ 403 h 1010"/>
                <a:gd name="T62" fmla="*/ 1 w 1010"/>
                <a:gd name="T63" fmla="*/ 479 h 1010"/>
                <a:gd name="T64" fmla="*/ 2 w 1010"/>
                <a:gd name="T65" fmla="*/ 556 h 1010"/>
                <a:gd name="T66" fmla="*/ 16 w 1010"/>
                <a:gd name="T67" fmla="*/ 630 h 1010"/>
                <a:gd name="T68" fmla="*/ 40 w 1010"/>
                <a:gd name="T69" fmla="*/ 701 h 1010"/>
                <a:gd name="T70" fmla="*/ 73 w 1010"/>
                <a:gd name="T71" fmla="*/ 766 h 1010"/>
                <a:gd name="T72" fmla="*/ 115 w 1010"/>
                <a:gd name="T73" fmla="*/ 826 h 1010"/>
                <a:gd name="T74" fmla="*/ 166 w 1010"/>
                <a:gd name="T75" fmla="*/ 879 h 1010"/>
                <a:gd name="T76" fmla="*/ 223 w 1010"/>
                <a:gd name="T77" fmla="*/ 924 h 1010"/>
                <a:gd name="T78" fmla="*/ 286 w 1010"/>
                <a:gd name="T79" fmla="*/ 960 h 1010"/>
                <a:gd name="T80" fmla="*/ 355 w 1010"/>
                <a:gd name="T81" fmla="*/ 987 h 1010"/>
                <a:gd name="T82" fmla="*/ 428 w 1010"/>
                <a:gd name="T83" fmla="*/ 1005 h 1010"/>
                <a:gd name="T84" fmla="*/ 505 w 1010"/>
                <a:gd name="T85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0" h="1010">
                  <a:moveTo>
                    <a:pt x="505" y="1010"/>
                  </a:moveTo>
                  <a:lnTo>
                    <a:pt x="531" y="1009"/>
                  </a:lnTo>
                  <a:lnTo>
                    <a:pt x="557" y="1007"/>
                  </a:lnTo>
                  <a:lnTo>
                    <a:pt x="582" y="1005"/>
                  </a:lnTo>
                  <a:lnTo>
                    <a:pt x="606" y="999"/>
                  </a:lnTo>
                  <a:lnTo>
                    <a:pt x="632" y="994"/>
                  </a:lnTo>
                  <a:lnTo>
                    <a:pt x="655" y="987"/>
                  </a:lnTo>
                  <a:lnTo>
                    <a:pt x="678" y="979"/>
                  </a:lnTo>
                  <a:lnTo>
                    <a:pt x="702" y="970"/>
                  </a:lnTo>
                  <a:lnTo>
                    <a:pt x="723" y="960"/>
                  </a:lnTo>
                  <a:lnTo>
                    <a:pt x="746" y="949"/>
                  </a:lnTo>
                  <a:lnTo>
                    <a:pt x="767" y="937"/>
                  </a:lnTo>
                  <a:lnTo>
                    <a:pt x="787" y="924"/>
                  </a:lnTo>
                  <a:lnTo>
                    <a:pt x="807" y="909"/>
                  </a:lnTo>
                  <a:lnTo>
                    <a:pt x="825" y="895"/>
                  </a:lnTo>
                  <a:lnTo>
                    <a:pt x="844" y="879"/>
                  </a:lnTo>
                  <a:lnTo>
                    <a:pt x="862" y="861"/>
                  </a:lnTo>
                  <a:lnTo>
                    <a:pt x="878" y="844"/>
                  </a:lnTo>
                  <a:lnTo>
                    <a:pt x="894" y="826"/>
                  </a:lnTo>
                  <a:lnTo>
                    <a:pt x="909" y="807"/>
                  </a:lnTo>
                  <a:lnTo>
                    <a:pt x="924" y="787"/>
                  </a:lnTo>
                  <a:lnTo>
                    <a:pt x="937" y="766"/>
                  </a:lnTo>
                  <a:lnTo>
                    <a:pt x="949" y="746"/>
                  </a:lnTo>
                  <a:lnTo>
                    <a:pt x="961" y="723"/>
                  </a:lnTo>
                  <a:lnTo>
                    <a:pt x="970" y="701"/>
                  </a:lnTo>
                  <a:lnTo>
                    <a:pt x="979" y="678"/>
                  </a:lnTo>
                  <a:lnTo>
                    <a:pt x="987" y="654"/>
                  </a:lnTo>
                  <a:lnTo>
                    <a:pt x="994" y="630"/>
                  </a:lnTo>
                  <a:lnTo>
                    <a:pt x="999" y="607"/>
                  </a:lnTo>
                  <a:lnTo>
                    <a:pt x="1004" y="581"/>
                  </a:lnTo>
                  <a:lnTo>
                    <a:pt x="1007" y="556"/>
                  </a:lnTo>
                  <a:lnTo>
                    <a:pt x="1010" y="531"/>
                  </a:lnTo>
                  <a:lnTo>
                    <a:pt x="1010" y="504"/>
                  </a:lnTo>
                  <a:lnTo>
                    <a:pt x="1010" y="479"/>
                  </a:lnTo>
                  <a:lnTo>
                    <a:pt x="1007" y="454"/>
                  </a:lnTo>
                  <a:lnTo>
                    <a:pt x="1004" y="429"/>
                  </a:lnTo>
                  <a:lnTo>
                    <a:pt x="999" y="403"/>
                  </a:lnTo>
                  <a:lnTo>
                    <a:pt x="994" y="380"/>
                  </a:lnTo>
                  <a:lnTo>
                    <a:pt x="987" y="356"/>
                  </a:lnTo>
                  <a:lnTo>
                    <a:pt x="979" y="332"/>
                  </a:lnTo>
                  <a:lnTo>
                    <a:pt x="970" y="309"/>
                  </a:lnTo>
                  <a:lnTo>
                    <a:pt x="961" y="287"/>
                  </a:lnTo>
                  <a:lnTo>
                    <a:pt x="949" y="264"/>
                  </a:lnTo>
                  <a:lnTo>
                    <a:pt x="937" y="243"/>
                  </a:lnTo>
                  <a:lnTo>
                    <a:pt x="924" y="223"/>
                  </a:lnTo>
                  <a:lnTo>
                    <a:pt x="909" y="203"/>
                  </a:lnTo>
                  <a:lnTo>
                    <a:pt x="894" y="184"/>
                  </a:lnTo>
                  <a:lnTo>
                    <a:pt x="878" y="166"/>
                  </a:lnTo>
                  <a:lnTo>
                    <a:pt x="862" y="149"/>
                  </a:lnTo>
                  <a:lnTo>
                    <a:pt x="844" y="131"/>
                  </a:lnTo>
                  <a:lnTo>
                    <a:pt x="825" y="115"/>
                  </a:lnTo>
                  <a:lnTo>
                    <a:pt x="807" y="101"/>
                  </a:lnTo>
                  <a:lnTo>
                    <a:pt x="787" y="86"/>
                  </a:lnTo>
                  <a:lnTo>
                    <a:pt x="767" y="73"/>
                  </a:lnTo>
                  <a:lnTo>
                    <a:pt x="746" y="61"/>
                  </a:lnTo>
                  <a:lnTo>
                    <a:pt x="723" y="50"/>
                  </a:lnTo>
                  <a:lnTo>
                    <a:pt x="702" y="40"/>
                  </a:lnTo>
                  <a:lnTo>
                    <a:pt x="678" y="31"/>
                  </a:lnTo>
                  <a:lnTo>
                    <a:pt x="655" y="23"/>
                  </a:lnTo>
                  <a:lnTo>
                    <a:pt x="632" y="16"/>
                  </a:lnTo>
                  <a:lnTo>
                    <a:pt x="606" y="11"/>
                  </a:lnTo>
                  <a:lnTo>
                    <a:pt x="582" y="5"/>
                  </a:lnTo>
                  <a:lnTo>
                    <a:pt x="557" y="3"/>
                  </a:lnTo>
                  <a:lnTo>
                    <a:pt x="531" y="0"/>
                  </a:lnTo>
                  <a:lnTo>
                    <a:pt x="505" y="0"/>
                  </a:lnTo>
                  <a:lnTo>
                    <a:pt x="479" y="0"/>
                  </a:lnTo>
                  <a:lnTo>
                    <a:pt x="454" y="3"/>
                  </a:lnTo>
                  <a:lnTo>
                    <a:pt x="428" y="5"/>
                  </a:lnTo>
                  <a:lnTo>
                    <a:pt x="403" y="11"/>
                  </a:lnTo>
                  <a:lnTo>
                    <a:pt x="379" y="16"/>
                  </a:lnTo>
                  <a:lnTo>
                    <a:pt x="355" y="23"/>
                  </a:lnTo>
                  <a:lnTo>
                    <a:pt x="332" y="31"/>
                  </a:lnTo>
                  <a:lnTo>
                    <a:pt x="309" y="40"/>
                  </a:lnTo>
                  <a:lnTo>
                    <a:pt x="286" y="50"/>
                  </a:lnTo>
                  <a:lnTo>
                    <a:pt x="265" y="61"/>
                  </a:lnTo>
                  <a:lnTo>
                    <a:pt x="244" y="73"/>
                  </a:lnTo>
                  <a:lnTo>
                    <a:pt x="223" y="86"/>
                  </a:lnTo>
                  <a:lnTo>
                    <a:pt x="203" y="101"/>
                  </a:lnTo>
                  <a:lnTo>
                    <a:pt x="184" y="115"/>
                  </a:lnTo>
                  <a:lnTo>
                    <a:pt x="166" y="131"/>
                  </a:lnTo>
                  <a:lnTo>
                    <a:pt x="148" y="149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101" y="203"/>
                  </a:lnTo>
                  <a:lnTo>
                    <a:pt x="86" y="223"/>
                  </a:lnTo>
                  <a:lnTo>
                    <a:pt x="73" y="243"/>
                  </a:lnTo>
                  <a:lnTo>
                    <a:pt x="61" y="264"/>
                  </a:lnTo>
                  <a:lnTo>
                    <a:pt x="50" y="287"/>
                  </a:lnTo>
                  <a:lnTo>
                    <a:pt x="40" y="309"/>
                  </a:lnTo>
                  <a:lnTo>
                    <a:pt x="30" y="332"/>
                  </a:lnTo>
                  <a:lnTo>
                    <a:pt x="22" y="356"/>
                  </a:lnTo>
                  <a:lnTo>
                    <a:pt x="16" y="380"/>
                  </a:lnTo>
                  <a:lnTo>
                    <a:pt x="10" y="403"/>
                  </a:lnTo>
                  <a:lnTo>
                    <a:pt x="6" y="429"/>
                  </a:lnTo>
                  <a:lnTo>
                    <a:pt x="2" y="454"/>
                  </a:lnTo>
                  <a:lnTo>
                    <a:pt x="1" y="479"/>
                  </a:lnTo>
                  <a:lnTo>
                    <a:pt x="0" y="504"/>
                  </a:lnTo>
                  <a:lnTo>
                    <a:pt x="1" y="531"/>
                  </a:lnTo>
                  <a:lnTo>
                    <a:pt x="2" y="556"/>
                  </a:lnTo>
                  <a:lnTo>
                    <a:pt x="6" y="581"/>
                  </a:lnTo>
                  <a:lnTo>
                    <a:pt x="10" y="607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8"/>
                  </a:lnTo>
                  <a:lnTo>
                    <a:pt x="40" y="701"/>
                  </a:lnTo>
                  <a:lnTo>
                    <a:pt x="50" y="723"/>
                  </a:lnTo>
                  <a:lnTo>
                    <a:pt x="61" y="746"/>
                  </a:lnTo>
                  <a:lnTo>
                    <a:pt x="73" y="766"/>
                  </a:lnTo>
                  <a:lnTo>
                    <a:pt x="86" y="787"/>
                  </a:lnTo>
                  <a:lnTo>
                    <a:pt x="101" y="807"/>
                  </a:lnTo>
                  <a:lnTo>
                    <a:pt x="115" y="826"/>
                  </a:lnTo>
                  <a:lnTo>
                    <a:pt x="131" y="844"/>
                  </a:lnTo>
                  <a:lnTo>
                    <a:pt x="148" y="861"/>
                  </a:lnTo>
                  <a:lnTo>
                    <a:pt x="166" y="879"/>
                  </a:lnTo>
                  <a:lnTo>
                    <a:pt x="184" y="895"/>
                  </a:lnTo>
                  <a:lnTo>
                    <a:pt x="203" y="909"/>
                  </a:lnTo>
                  <a:lnTo>
                    <a:pt x="223" y="924"/>
                  </a:lnTo>
                  <a:lnTo>
                    <a:pt x="244" y="937"/>
                  </a:lnTo>
                  <a:lnTo>
                    <a:pt x="265" y="949"/>
                  </a:lnTo>
                  <a:lnTo>
                    <a:pt x="286" y="960"/>
                  </a:lnTo>
                  <a:lnTo>
                    <a:pt x="309" y="970"/>
                  </a:lnTo>
                  <a:lnTo>
                    <a:pt x="332" y="979"/>
                  </a:lnTo>
                  <a:lnTo>
                    <a:pt x="355" y="987"/>
                  </a:lnTo>
                  <a:lnTo>
                    <a:pt x="379" y="994"/>
                  </a:lnTo>
                  <a:lnTo>
                    <a:pt x="403" y="999"/>
                  </a:lnTo>
                  <a:lnTo>
                    <a:pt x="428" y="1005"/>
                  </a:lnTo>
                  <a:lnTo>
                    <a:pt x="454" y="1007"/>
                  </a:lnTo>
                  <a:lnTo>
                    <a:pt x="479" y="1009"/>
                  </a:lnTo>
                  <a:lnTo>
                    <a:pt x="505" y="1010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55" name="Rectangle 159"/>
            <p:cNvSpPr>
              <a:spLocks noChangeArrowheads="1"/>
            </p:cNvSpPr>
            <p:nvPr/>
          </p:nvSpPr>
          <p:spPr bwMode="auto">
            <a:xfrm>
              <a:off x="4345" y="627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4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056" name="Rectangle 160"/>
            <p:cNvSpPr>
              <a:spLocks noChangeArrowheads="1"/>
            </p:cNvSpPr>
            <p:nvPr/>
          </p:nvSpPr>
          <p:spPr bwMode="auto">
            <a:xfrm>
              <a:off x="445" y="1554"/>
              <a:ext cx="69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SUBSTRÁT</a:t>
              </a:r>
              <a:endParaRPr lang="cs-CZ" sz="1400"/>
            </a:p>
          </p:txBody>
        </p:sp>
        <p:sp>
          <p:nvSpPr>
            <p:cNvPr id="81057" name="Rectangle 161"/>
            <p:cNvSpPr>
              <a:spLocks noChangeArrowheads="1"/>
            </p:cNvSpPr>
            <p:nvPr/>
          </p:nvSpPr>
          <p:spPr bwMode="auto">
            <a:xfrm>
              <a:off x="264" y="1698"/>
              <a:ext cx="129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>
                  <a:solidFill>
                    <a:srgbClr val="1F1A17"/>
                  </a:solidFill>
                </a:rPr>
                <a:t>p</a:t>
              </a:r>
              <a:endParaRPr lang="cs-CZ" sz="1400"/>
            </a:p>
          </p:txBody>
        </p:sp>
        <p:sp>
          <p:nvSpPr>
            <p:cNvPr id="81058" name="Rectangle 162"/>
            <p:cNvSpPr>
              <a:spLocks noChangeArrowheads="1"/>
            </p:cNvSpPr>
            <p:nvPr/>
          </p:nvSpPr>
          <p:spPr bwMode="auto">
            <a:xfrm>
              <a:off x="368" y="1698"/>
              <a:ext cx="90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-Si wafer &lt;100&gt;</a:t>
              </a:r>
              <a:endParaRPr lang="cs-CZ" sz="1400"/>
            </a:p>
          </p:txBody>
        </p:sp>
        <p:sp>
          <p:nvSpPr>
            <p:cNvPr id="81059" name="Rectangle 163"/>
            <p:cNvSpPr>
              <a:spLocks noChangeArrowheads="1"/>
            </p:cNvSpPr>
            <p:nvPr/>
          </p:nvSpPr>
          <p:spPr bwMode="auto">
            <a:xfrm>
              <a:off x="493" y="1856"/>
              <a:ext cx="48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20 </a:t>
              </a:r>
              <a:r>
                <a:rPr lang="cs-CZ" sz="1600">
                  <a:solidFill>
                    <a:srgbClr val="1F1A17"/>
                  </a:solidFill>
                  <a:latin typeface="Symbol" pitchFamily="18" charset="2"/>
                </a:rPr>
                <a:t>W</a:t>
              </a:r>
              <a:r>
                <a:rPr lang="cs-CZ" sz="1600" i="1">
                  <a:solidFill>
                    <a:srgbClr val="1F1A17"/>
                  </a:solidFill>
                </a:rPr>
                <a:t> cm</a:t>
              </a:r>
            </a:p>
          </p:txBody>
        </p:sp>
        <p:sp>
          <p:nvSpPr>
            <p:cNvPr id="81060" name="Rectangle 164"/>
            <p:cNvSpPr>
              <a:spLocks noChangeArrowheads="1"/>
            </p:cNvSpPr>
            <p:nvPr/>
          </p:nvSpPr>
          <p:spPr bwMode="auto">
            <a:xfrm>
              <a:off x="1898" y="1554"/>
              <a:ext cx="58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OXIDACE</a:t>
              </a:r>
              <a:endParaRPr lang="cs-CZ" sz="1400"/>
            </a:p>
          </p:txBody>
        </p:sp>
        <p:sp>
          <p:nvSpPr>
            <p:cNvPr id="81061" name="Rectangle 165"/>
            <p:cNvSpPr>
              <a:spLocks noChangeArrowheads="1"/>
            </p:cNvSpPr>
            <p:nvPr/>
          </p:nvSpPr>
          <p:spPr bwMode="auto">
            <a:xfrm>
              <a:off x="1766" y="1704"/>
              <a:ext cx="7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při 900-950°C</a:t>
              </a:r>
              <a:endParaRPr lang="cs-CZ" sz="1400"/>
            </a:p>
          </p:txBody>
        </p:sp>
        <p:sp>
          <p:nvSpPr>
            <p:cNvPr id="81062" name="Rectangle 166"/>
            <p:cNvSpPr>
              <a:spLocks noChangeArrowheads="1"/>
            </p:cNvSpPr>
            <p:nvPr/>
          </p:nvSpPr>
          <p:spPr bwMode="auto">
            <a:xfrm>
              <a:off x="1630" y="1849"/>
              <a:ext cx="10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tloušťka 12-100 nm</a:t>
              </a:r>
              <a:endParaRPr lang="cs-CZ" sz="1400"/>
            </a:p>
          </p:txBody>
        </p:sp>
        <p:sp>
          <p:nvSpPr>
            <p:cNvPr id="81063" name="Rectangle 167"/>
            <p:cNvSpPr>
              <a:spLocks noChangeArrowheads="1"/>
            </p:cNvSpPr>
            <p:nvPr/>
          </p:nvSpPr>
          <p:spPr bwMode="auto">
            <a:xfrm>
              <a:off x="2904" y="1554"/>
              <a:ext cx="133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DEPOZICE vrstvy a-Si</a:t>
              </a:r>
              <a:endParaRPr lang="cs-CZ" sz="1400"/>
            </a:p>
          </p:txBody>
        </p:sp>
        <p:sp>
          <p:nvSpPr>
            <p:cNvPr id="81064" name="Rectangle 168"/>
            <p:cNvSpPr>
              <a:spLocks noChangeArrowheads="1"/>
            </p:cNvSpPr>
            <p:nvPr/>
          </p:nvSpPr>
          <p:spPr bwMode="auto">
            <a:xfrm>
              <a:off x="3079" y="1698"/>
              <a:ext cx="97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>
                  <a:solidFill>
                    <a:srgbClr val="1F1A17"/>
                  </a:solidFill>
                </a:rPr>
                <a:t>LPCVD (210 nm)</a:t>
              </a:r>
              <a:endParaRPr lang="cs-CZ" sz="1400"/>
            </a:p>
          </p:txBody>
        </p:sp>
        <p:sp>
          <p:nvSpPr>
            <p:cNvPr id="81065" name="Rectangle 169"/>
            <p:cNvSpPr>
              <a:spLocks noChangeArrowheads="1"/>
            </p:cNvSpPr>
            <p:nvPr/>
          </p:nvSpPr>
          <p:spPr bwMode="auto">
            <a:xfrm>
              <a:off x="3239" y="1843"/>
              <a:ext cx="66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nedotovaný</a:t>
              </a:r>
              <a:endParaRPr lang="cs-CZ" sz="1400"/>
            </a:p>
          </p:txBody>
        </p:sp>
        <p:sp>
          <p:nvSpPr>
            <p:cNvPr id="81066" name="Rectangle 170"/>
            <p:cNvSpPr>
              <a:spLocks noChangeArrowheads="1"/>
            </p:cNvSpPr>
            <p:nvPr/>
          </p:nvSpPr>
          <p:spPr bwMode="auto">
            <a:xfrm>
              <a:off x="4541" y="1554"/>
              <a:ext cx="83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IMPLANTACE</a:t>
              </a:r>
              <a:endParaRPr lang="cs-CZ" sz="1400"/>
            </a:p>
          </p:txBody>
        </p:sp>
        <p:sp>
          <p:nvSpPr>
            <p:cNvPr id="81067" name="Rectangle 171"/>
            <p:cNvSpPr>
              <a:spLocks noChangeArrowheads="1"/>
            </p:cNvSpPr>
            <p:nvPr/>
          </p:nvSpPr>
          <p:spPr bwMode="auto">
            <a:xfrm>
              <a:off x="4335" y="1704"/>
              <a:ext cx="6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 i="1">
                  <a:solidFill>
                    <a:srgbClr val="1F1A17"/>
                  </a:solidFill>
                </a:rPr>
                <a:t>Si    ionty, </a:t>
              </a:r>
              <a:endParaRPr lang="cs-CZ" sz="1400"/>
            </a:p>
          </p:txBody>
        </p:sp>
        <p:sp>
          <p:nvSpPr>
            <p:cNvPr id="81068" name="Rectangle 172"/>
            <p:cNvSpPr>
              <a:spLocks noChangeArrowheads="1"/>
            </p:cNvSpPr>
            <p:nvPr/>
          </p:nvSpPr>
          <p:spPr bwMode="auto">
            <a:xfrm>
              <a:off x="4457" y="1697"/>
              <a:ext cx="14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800" b="1" i="1">
                  <a:solidFill>
                    <a:srgbClr val="1F1A17"/>
                  </a:solidFill>
                </a:rPr>
                <a:t>28+</a:t>
              </a:r>
              <a:endParaRPr lang="cs-CZ" sz="1400"/>
            </a:p>
          </p:txBody>
        </p:sp>
        <p:sp>
          <p:nvSpPr>
            <p:cNvPr id="81069" name="Rectangle 173"/>
            <p:cNvSpPr>
              <a:spLocks noChangeArrowheads="1"/>
            </p:cNvSpPr>
            <p:nvPr/>
          </p:nvSpPr>
          <p:spPr bwMode="auto">
            <a:xfrm>
              <a:off x="4992" y="1704"/>
              <a:ext cx="46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150 keV</a:t>
              </a:r>
              <a:endParaRPr lang="cs-CZ" sz="1400"/>
            </a:p>
          </p:txBody>
        </p:sp>
        <p:sp>
          <p:nvSpPr>
            <p:cNvPr id="81070" name="Rectangle 174"/>
            <p:cNvSpPr>
              <a:spLocks noChangeArrowheads="1"/>
            </p:cNvSpPr>
            <p:nvPr/>
          </p:nvSpPr>
          <p:spPr bwMode="auto">
            <a:xfrm>
              <a:off x="4256" y="1855"/>
              <a:ext cx="125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Dózy 0.3 - 3 10</a:t>
              </a:r>
              <a:r>
                <a:rPr lang="cs-CZ" sz="1600" i="1" baseline="30000">
                  <a:solidFill>
                    <a:srgbClr val="1F1A17"/>
                  </a:solidFill>
                </a:rPr>
                <a:t>17</a:t>
              </a:r>
              <a:r>
                <a:rPr lang="cs-CZ" sz="1600" i="1">
                  <a:solidFill>
                    <a:srgbClr val="1F1A17"/>
                  </a:solidFill>
                </a:rPr>
                <a:t> cm</a:t>
              </a:r>
              <a:r>
                <a:rPr lang="cs-CZ" sz="1600" i="1" baseline="30000">
                  <a:solidFill>
                    <a:srgbClr val="1F1A17"/>
                  </a:solidFill>
                </a:rPr>
                <a:t>-2</a:t>
              </a:r>
              <a:endParaRPr lang="cs-CZ" sz="1400"/>
            </a:p>
          </p:txBody>
        </p:sp>
        <p:sp>
          <p:nvSpPr>
            <p:cNvPr id="81071" name="Rectangle 175"/>
            <p:cNvSpPr>
              <a:spLocks noChangeArrowheads="1"/>
            </p:cNvSpPr>
            <p:nvPr/>
          </p:nvSpPr>
          <p:spPr bwMode="auto">
            <a:xfrm>
              <a:off x="2997" y="1081"/>
              <a:ext cx="1052" cy="108"/>
            </a:xfrm>
            <a:prstGeom prst="rect">
              <a:avLst/>
            </a:prstGeom>
            <a:solidFill>
              <a:srgbClr val="3D7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72" name="Freeform 176"/>
            <p:cNvSpPr>
              <a:spLocks/>
            </p:cNvSpPr>
            <p:nvPr/>
          </p:nvSpPr>
          <p:spPr bwMode="auto">
            <a:xfrm>
              <a:off x="2997" y="1185"/>
              <a:ext cx="1056" cy="9"/>
            </a:xfrm>
            <a:custGeom>
              <a:avLst/>
              <a:gdLst>
                <a:gd name="T0" fmla="*/ 4225 w 4225"/>
                <a:gd name="T1" fmla="*/ 19 h 36"/>
                <a:gd name="T2" fmla="*/ 4206 w 4225"/>
                <a:gd name="T3" fmla="*/ 0 h 36"/>
                <a:gd name="T4" fmla="*/ 0 w 4225"/>
                <a:gd name="T5" fmla="*/ 0 h 36"/>
                <a:gd name="T6" fmla="*/ 0 w 4225"/>
                <a:gd name="T7" fmla="*/ 36 h 36"/>
                <a:gd name="T8" fmla="*/ 4206 w 4225"/>
                <a:gd name="T9" fmla="*/ 36 h 36"/>
                <a:gd name="T10" fmla="*/ 4225 w 4225"/>
                <a:gd name="T11" fmla="*/ 19 h 36"/>
                <a:gd name="T12" fmla="*/ 4206 w 4225"/>
                <a:gd name="T13" fmla="*/ 36 h 36"/>
                <a:gd name="T14" fmla="*/ 4225 w 4225"/>
                <a:gd name="T15" fmla="*/ 36 h 36"/>
                <a:gd name="T16" fmla="*/ 4225 w 4225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5" h="36">
                  <a:moveTo>
                    <a:pt x="4225" y="19"/>
                  </a:moveTo>
                  <a:lnTo>
                    <a:pt x="4206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4206" y="36"/>
                  </a:lnTo>
                  <a:lnTo>
                    <a:pt x="4225" y="19"/>
                  </a:lnTo>
                  <a:lnTo>
                    <a:pt x="4206" y="36"/>
                  </a:lnTo>
                  <a:lnTo>
                    <a:pt x="4225" y="36"/>
                  </a:lnTo>
                  <a:lnTo>
                    <a:pt x="4225" y="19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73" name="Freeform 177"/>
            <p:cNvSpPr>
              <a:spLocks/>
            </p:cNvSpPr>
            <p:nvPr/>
          </p:nvSpPr>
          <p:spPr bwMode="auto">
            <a:xfrm>
              <a:off x="4044" y="1077"/>
              <a:ext cx="9" cy="112"/>
            </a:xfrm>
            <a:custGeom>
              <a:avLst/>
              <a:gdLst>
                <a:gd name="T0" fmla="*/ 17 w 36"/>
                <a:gd name="T1" fmla="*/ 0 h 452"/>
                <a:gd name="T2" fmla="*/ 0 w 36"/>
                <a:gd name="T3" fmla="*/ 18 h 452"/>
                <a:gd name="T4" fmla="*/ 0 w 36"/>
                <a:gd name="T5" fmla="*/ 452 h 452"/>
                <a:gd name="T6" fmla="*/ 36 w 36"/>
                <a:gd name="T7" fmla="*/ 452 h 452"/>
                <a:gd name="T8" fmla="*/ 36 w 36"/>
                <a:gd name="T9" fmla="*/ 18 h 452"/>
                <a:gd name="T10" fmla="*/ 17 w 36"/>
                <a:gd name="T11" fmla="*/ 0 h 452"/>
                <a:gd name="T12" fmla="*/ 36 w 36"/>
                <a:gd name="T13" fmla="*/ 18 h 452"/>
                <a:gd name="T14" fmla="*/ 36 w 36"/>
                <a:gd name="T15" fmla="*/ 0 h 452"/>
                <a:gd name="T16" fmla="*/ 17 w 36"/>
                <a:gd name="T1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2">
                  <a:moveTo>
                    <a:pt x="17" y="0"/>
                  </a:moveTo>
                  <a:lnTo>
                    <a:pt x="0" y="18"/>
                  </a:lnTo>
                  <a:lnTo>
                    <a:pt x="0" y="452"/>
                  </a:lnTo>
                  <a:lnTo>
                    <a:pt x="36" y="452"/>
                  </a:lnTo>
                  <a:lnTo>
                    <a:pt x="36" y="18"/>
                  </a:lnTo>
                  <a:lnTo>
                    <a:pt x="17" y="0"/>
                  </a:lnTo>
                  <a:lnTo>
                    <a:pt x="36" y="18"/>
                  </a:lnTo>
                  <a:lnTo>
                    <a:pt x="36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74" name="Freeform 178"/>
            <p:cNvSpPr>
              <a:spLocks/>
            </p:cNvSpPr>
            <p:nvPr/>
          </p:nvSpPr>
          <p:spPr bwMode="auto">
            <a:xfrm>
              <a:off x="2993" y="1077"/>
              <a:ext cx="1056" cy="9"/>
            </a:xfrm>
            <a:custGeom>
              <a:avLst/>
              <a:gdLst>
                <a:gd name="T0" fmla="*/ 0 w 4223"/>
                <a:gd name="T1" fmla="*/ 18 h 36"/>
                <a:gd name="T2" fmla="*/ 17 w 4223"/>
                <a:gd name="T3" fmla="*/ 36 h 36"/>
                <a:gd name="T4" fmla="*/ 4223 w 4223"/>
                <a:gd name="T5" fmla="*/ 36 h 36"/>
                <a:gd name="T6" fmla="*/ 4223 w 4223"/>
                <a:gd name="T7" fmla="*/ 0 h 36"/>
                <a:gd name="T8" fmla="*/ 17 w 4223"/>
                <a:gd name="T9" fmla="*/ 0 h 36"/>
                <a:gd name="T10" fmla="*/ 0 w 4223"/>
                <a:gd name="T11" fmla="*/ 18 h 36"/>
                <a:gd name="T12" fmla="*/ 17 w 4223"/>
                <a:gd name="T13" fmla="*/ 0 h 36"/>
                <a:gd name="T14" fmla="*/ 0 w 4223"/>
                <a:gd name="T15" fmla="*/ 0 h 36"/>
                <a:gd name="T16" fmla="*/ 0 w 4223"/>
                <a:gd name="T1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3" h="36">
                  <a:moveTo>
                    <a:pt x="0" y="18"/>
                  </a:moveTo>
                  <a:lnTo>
                    <a:pt x="17" y="36"/>
                  </a:lnTo>
                  <a:lnTo>
                    <a:pt x="4223" y="36"/>
                  </a:lnTo>
                  <a:lnTo>
                    <a:pt x="4223" y="0"/>
                  </a:lnTo>
                  <a:lnTo>
                    <a:pt x="17" y="0"/>
                  </a:lnTo>
                  <a:lnTo>
                    <a:pt x="0" y="18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075" name="Freeform 179"/>
            <p:cNvSpPr>
              <a:spLocks/>
            </p:cNvSpPr>
            <p:nvPr/>
          </p:nvSpPr>
          <p:spPr bwMode="auto">
            <a:xfrm>
              <a:off x="2993" y="1081"/>
              <a:ext cx="9" cy="113"/>
            </a:xfrm>
            <a:custGeom>
              <a:avLst/>
              <a:gdLst>
                <a:gd name="T0" fmla="*/ 17 w 36"/>
                <a:gd name="T1" fmla="*/ 451 h 451"/>
                <a:gd name="T2" fmla="*/ 36 w 36"/>
                <a:gd name="T3" fmla="*/ 434 h 451"/>
                <a:gd name="T4" fmla="*/ 36 w 36"/>
                <a:gd name="T5" fmla="*/ 0 h 451"/>
                <a:gd name="T6" fmla="*/ 0 w 36"/>
                <a:gd name="T7" fmla="*/ 0 h 451"/>
                <a:gd name="T8" fmla="*/ 0 w 36"/>
                <a:gd name="T9" fmla="*/ 434 h 451"/>
                <a:gd name="T10" fmla="*/ 17 w 36"/>
                <a:gd name="T11" fmla="*/ 451 h 451"/>
                <a:gd name="T12" fmla="*/ 0 w 36"/>
                <a:gd name="T13" fmla="*/ 434 h 451"/>
                <a:gd name="T14" fmla="*/ 0 w 36"/>
                <a:gd name="T15" fmla="*/ 451 h 451"/>
                <a:gd name="T16" fmla="*/ 17 w 36"/>
                <a:gd name="T17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1">
                  <a:moveTo>
                    <a:pt x="17" y="451"/>
                  </a:moveTo>
                  <a:lnTo>
                    <a:pt x="36" y="434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434"/>
                  </a:lnTo>
                  <a:lnTo>
                    <a:pt x="17" y="451"/>
                  </a:lnTo>
                  <a:lnTo>
                    <a:pt x="0" y="434"/>
                  </a:lnTo>
                  <a:lnTo>
                    <a:pt x="0" y="451"/>
                  </a:lnTo>
                  <a:lnTo>
                    <a:pt x="17" y="451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</p:grpSp>
      <p:sp>
        <p:nvSpPr>
          <p:cNvPr id="81076" name="Text Box 180"/>
          <p:cNvSpPr txBox="1">
            <a:spLocks noChangeArrowheads="1"/>
          </p:cNvSpPr>
          <p:nvPr/>
        </p:nvSpPr>
        <p:spPr bwMode="auto">
          <a:xfrm>
            <a:off x="2743200" y="6019800"/>
            <a:ext cx="3886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endParaRPr lang="cs-CZ" sz="1400"/>
          </a:p>
        </p:txBody>
      </p:sp>
      <p:sp>
        <p:nvSpPr>
          <p:cNvPr id="81077" name="Text Box 181"/>
          <p:cNvSpPr txBox="1">
            <a:spLocks noChangeArrowheads="1"/>
          </p:cNvSpPr>
          <p:nvPr/>
        </p:nvSpPr>
        <p:spPr bwMode="auto">
          <a:xfrm>
            <a:off x="2743200" y="5943600"/>
            <a:ext cx="411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[N</a:t>
            </a:r>
            <a:r>
              <a:rPr lang="cs-CZ" sz="1400"/>
              <a:t>. Lalic et al., J. Luminescence 80 (1999) 263]</a:t>
            </a:r>
          </a:p>
        </p:txBody>
      </p:sp>
      <p:grpSp>
        <p:nvGrpSpPr>
          <p:cNvPr id="81078" name="Group 182"/>
          <p:cNvGrpSpPr>
            <a:grpSpLocks/>
          </p:cNvGrpSpPr>
          <p:nvPr/>
        </p:nvGrpSpPr>
        <p:grpSpPr bwMode="auto">
          <a:xfrm>
            <a:off x="228600" y="3429000"/>
            <a:ext cx="8458200" cy="2301875"/>
            <a:chOff x="144" y="2160"/>
            <a:chExt cx="5328" cy="1450"/>
          </a:xfrm>
        </p:grpSpPr>
        <p:grpSp>
          <p:nvGrpSpPr>
            <p:cNvPr id="81079" name="Group 183"/>
            <p:cNvGrpSpPr>
              <a:grpSpLocks/>
            </p:cNvGrpSpPr>
            <p:nvPr/>
          </p:nvGrpSpPr>
          <p:grpSpPr bwMode="auto">
            <a:xfrm>
              <a:off x="203" y="2549"/>
              <a:ext cx="5269" cy="474"/>
              <a:chOff x="203" y="2549"/>
              <a:chExt cx="5269" cy="474"/>
            </a:xfrm>
          </p:grpSpPr>
          <p:sp>
            <p:nvSpPr>
              <p:cNvPr id="81080" name="Rectangle 184"/>
              <p:cNvSpPr>
                <a:spLocks noChangeArrowheads="1"/>
              </p:cNvSpPr>
              <p:nvPr/>
            </p:nvSpPr>
            <p:spPr bwMode="auto">
              <a:xfrm>
                <a:off x="1582" y="2647"/>
                <a:ext cx="1047" cy="107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1" name="Freeform 185"/>
              <p:cNvSpPr>
                <a:spLocks/>
              </p:cNvSpPr>
              <p:nvPr/>
            </p:nvSpPr>
            <p:spPr bwMode="auto">
              <a:xfrm>
                <a:off x="1582" y="2750"/>
                <a:ext cx="1051" cy="9"/>
              </a:xfrm>
              <a:custGeom>
                <a:avLst/>
                <a:gdLst>
                  <a:gd name="T0" fmla="*/ 4204 w 4204"/>
                  <a:gd name="T1" fmla="*/ 17 h 36"/>
                  <a:gd name="T2" fmla="*/ 4185 w 4204"/>
                  <a:gd name="T3" fmla="*/ 0 h 36"/>
                  <a:gd name="T4" fmla="*/ 0 w 4204"/>
                  <a:gd name="T5" fmla="*/ 0 h 36"/>
                  <a:gd name="T6" fmla="*/ 0 w 4204"/>
                  <a:gd name="T7" fmla="*/ 36 h 36"/>
                  <a:gd name="T8" fmla="*/ 4185 w 4204"/>
                  <a:gd name="T9" fmla="*/ 36 h 36"/>
                  <a:gd name="T10" fmla="*/ 4204 w 4204"/>
                  <a:gd name="T11" fmla="*/ 17 h 36"/>
                  <a:gd name="T12" fmla="*/ 4185 w 4204"/>
                  <a:gd name="T13" fmla="*/ 36 h 36"/>
                  <a:gd name="T14" fmla="*/ 4204 w 4204"/>
                  <a:gd name="T15" fmla="*/ 36 h 36"/>
                  <a:gd name="T16" fmla="*/ 4204 w 4204"/>
                  <a:gd name="T1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4" h="36">
                    <a:moveTo>
                      <a:pt x="4204" y="17"/>
                    </a:moveTo>
                    <a:lnTo>
                      <a:pt x="4185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4185" y="36"/>
                    </a:lnTo>
                    <a:lnTo>
                      <a:pt x="4204" y="17"/>
                    </a:lnTo>
                    <a:lnTo>
                      <a:pt x="4185" y="36"/>
                    </a:lnTo>
                    <a:lnTo>
                      <a:pt x="4204" y="36"/>
                    </a:lnTo>
                    <a:lnTo>
                      <a:pt x="4204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2" name="Freeform 186"/>
              <p:cNvSpPr>
                <a:spLocks/>
              </p:cNvSpPr>
              <p:nvPr/>
            </p:nvSpPr>
            <p:spPr bwMode="auto">
              <a:xfrm>
                <a:off x="2624" y="2643"/>
                <a:ext cx="9" cy="111"/>
              </a:xfrm>
              <a:custGeom>
                <a:avLst/>
                <a:gdLst>
                  <a:gd name="T0" fmla="*/ 17 w 36"/>
                  <a:gd name="T1" fmla="*/ 0 h 447"/>
                  <a:gd name="T2" fmla="*/ 0 w 36"/>
                  <a:gd name="T3" fmla="*/ 17 h 447"/>
                  <a:gd name="T4" fmla="*/ 0 w 36"/>
                  <a:gd name="T5" fmla="*/ 447 h 447"/>
                  <a:gd name="T6" fmla="*/ 36 w 36"/>
                  <a:gd name="T7" fmla="*/ 447 h 447"/>
                  <a:gd name="T8" fmla="*/ 36 w 36"/>
                  <a:gd name="T9" fmla="*/ 17 h 447"/>
                  <a:gd name="T10" fmla="*/ 17 w 36"/>
                  <a:gd name="T11" fmla="*/ 0 h 447"/>
                  <a:gd name="T12" fmla="*/ 36 w 36"/>
                  <a:gd name="T13" fmla="*/ 17 h 447"/>
                  <a:gd name="T14" fmla="*/ 36 w 36"/>
                  <a:gd name="T15" fmla="*/ 0 h 447"/>
                  <a:gd name="T16" fmla="*/ 17 w 36"/>
                  <a:gd name="T1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47">
                    <a:moveTo>
                      <a:pt x="17" y="0"/>
                    </a:moveTo>
                    <a:lnTo>
                      <a:pt x="0" y="17"/>
                    </a:lnTo>
                    <a:lnTo>
                      <a:pt x="0" y="447"/>
                    </a:lnTo>
                    <a:lnTo>
                      <a:pt x="36" y="447"/>
                    </a:lnTo>
                    <a:lnTo>
                      <a:pt x="36" y="17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3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3" name="Freeform 187"/>
              <p:cNvSpPr>
                <a:spLocks/>
              </p:cNvSpPr>
              <p:nvPr/>
            </p:nvSpPr>
            <p:spPr bwMode="auto">
              <a:xfrm>
                <a:off x="1578" y="2643"/>
                <a:ext cx="1051" cy="8"/>
              </a:xfrm>
              <a:custGeom>
                <a:avLst/>
                <a:gdLst>
                  <a:gd name="T0" fmla="*/ 0 w 4204"/>
                  <a:gd name="T1" fmla="*/ 17 h 34"/>
                  <a:gd name="T2" fmla="*/ 19 w 4204"/>
                  <a:gd name="T3" fmla="*/ 34 h 34"/>
                  <a:gd name="T4" fmla="*/ 4204 w 4204"/>
                  <a:gd name="T5" fmla="*/ 34 h 34"/>
                  <a:gd name="T6" fmla="*/ 4204 w 4204"/>
                  <a:gd name="T7" fmla="*/ 0 h 34"/>
                  <a:gd name="T8" fmla="*/ 19 w 4204"/>
                  <a:gd name="T9" fmla="*/ 0 h 34"/>
                  <a:gd name="T10" fmla="*/ 0 w 4204"/>
                  <a:gd name="T11" fmla="*/ 17 h 34"/>
                  <a:gd name="T12" fmla="*/ 19 w 4204"/>
                  <a:gd name="T13" fmla="*/ 0 h 34"/>
                  <a:gd name="T14" fmla="*/ 0 w 4204"/>
                  <a:gd name="T15" fmla="*/ 0 h 34"/>
                  <a:gd name="T16" fmla="*/ 0 w 4204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4" h="34">
                    <a:moveTo>
                      <a:pt x="0" y="17"/>
                    </a:moveTo>
                    <a:lnTo>
                      <a:pt x="19" y="34"/>
                    </a:lnTo>
                    <a:lnTo>
                      <a:pt x="4204" y="34"/>
                    </a:lnTo>
                    <a:lnTo>
                      <a:pt x="4204" y="0"/>
                    </a:lnTo>
                    <a:lnTo>
                      <a:pt x="19" y="0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4" name="Freeform 188"/>
              <p:cNvSpPr>
                <a:spLocks/>
              </p:cNvSpPr>
              <p:nvPr/>
            </p:nvSpPr>
            <p:spPr bwMode="auto">
              <a:xfrm>
                <a:off x="1578" y="2647"/>
                <a:ext cx="9" cy="112"/>
              </a:xfrm>
              <a:custGeom>
                <a:avLst/>
                <a:gdLst>
                  <a:gd name="T0" fmla="*/ 19 w 36"/>
                  <a:gd name="T1" fmla="*/ 449 h 449"/>
                  <a:gd name="T2" fmla="*/ 36 w 36"/>
                  <a:gd name="T3" fmla="*/ 430 h 449"/>
                  <a:gd name="T4" fmla="*/ 36 w 36"/>
                  <a:gd name="T5" fmla="*/ 0 h 449"/>
                  <a:gd name="T6" fmla="*/ 0 w 36"/>
                  <a:gd name="T7" fmla="*/ 0 h 449"/>
                  <a:gd name="T8" fmla="*/ 0 w 36"/>
                  <a:gd name="T9" fmla="*/ 430 h 449"/>
                  <a:gd name="T10" fmla="*/ 19 w 36"/>
                  <a:gd name="T11" fmla="*/ 449 h 449"/>
                  <a:gd name="T12" fmla="*/ 0 w 36"/>
                  <a:gd name="T13" fmla="*/ 430 h 449"/>
                  <a:gd name="T14" fmla="*/ 0 w 36"/>
                  <a:gd name="T15" fmla="*/ 449 h 449"/>
                  <a:gd name="T16" fmla="*/ 19 w 36"/>
                  <a:gd name="T17" fmla="*/ 449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49">
                    <a:moveTo>
                      <a:pt x="19" y="449"/>
                    </a:moveTo>
                    <a:lnTo>
                      <a:pt x="36" y="43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430"/>
                    </a:lnTo>
                    <a:lnTo>
                      <a:pt x="19" y="449"/>
                    </a:lnTo>
                    <a:lnTo>
                      <a:pt x="0" y="430"/>
                    </a:lnTo>
                    <a:lnTo>
                      <a:pt x="0" y="449"/>
                    </a:lnTo>
                    <a:lnTo>
                      <a:pt x="19" y="449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5" name="Rectangle 189"/>
              <p:cNvSpPr>
                <a:spLocks noChangeArrowheads="1"/>
              </p:cNvSpPr>
              <p:nvPr/>
            </p:nvSpPr>
            <p:spPr bwMode="auto">
              <a:xfrm>
                <a:off x="1582" y="2559"/>
                <a:ext cx="1047" cy="82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6" name="Freeform 190"/>
              <p:cNvSpPr>
                <a:spLocks/>
              </p:cNvSpPr>
              <p:nvPr/>
            </p:nvSpPr>
            <p:spPr bwMode="auto">
              <a:xfrm>
                <a:off x="1582" y="2637"/>
                <a:ext cx="1051" cy="9"/>
              </a:xfrm>
              <a:custGeom>
                <a:avLst/>
                <a:gdLst>
                  <a:gd name="T0" fmla="*/ 4204 w 4204"/>
                  <a:gd name="T1" fmla="*/ 17 h 35"/>
                  <a:gd name="T2" fmla="*/ 4185 w 4204"/>
                  <a:gd name="T3" fmla="*/ 0 h 35"/>
                  <a:gd name="T4" fmla="*/ 0 w 4204"/>
                  <a:gd name="T5" fmla="*/ 0 h 35"/>
                  <a:gd name="T6" fmla="*/ 0 w 4204"/>
                  <a:gd name="T7" fmla="*/ 35 h 35"/>
                  <a:gd name="T8" fmla="*/ 4185 w 4204"/>
                  <a:gd name="T9" fmla="*/ 35 h 35"/>
                  <a:gd name="T10" fmla="*/ 4204 w 4204"/>
                  <a:gd name="T11" fmla="*/ 17 h 35"/>
                  <a:gd name="T12" fmla="*/ 4185 w 4204"/>
                  <a:gd name="T13" fmla="*/ 35 h 35"/>
                  <a:gd name="T14" fmla="*/ 4204 w 4204"/>
                  <a:gd name="T15" fmla="*/ 35 h 35"/>
                  <a:gd name="T16" fmla="*/ 4204 w 4204"/>
                  <a:gd name="T1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4" h="35">
                    <a:moveTo>
                      <a:pt x="4204" y="17"/>
                    </a:moveTo>
                    <a:lnTo>
                      <a:pt x="4185" y="0"/>
                    </a:lnTo>
                    <a:lnTo>
                      <a:pt x="0" y="0"/>
                    </a:lnTo>
                    <a:lnTo>
                      <a:pt x="0" y="35"/>
                    </a:lnTo>
                    <a:lnTo>
                      <a:pt x="4185" y="35"/>
                    </a:lnTo>
                    <a:lnTo>
                      <a:pt x="4204" y="17"/>
                    </a:lnTo>
                    <a:lnTo>
                      <a:pt x="4185" y="35"/>
                    </a:lnTo>
                    <a:lnTo>
                      <a:pt x="4204" y="35"/>
                    </a:lnTo>
                    <a:lnTo>
                      <a:pt x="4204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7" name="Freeform 191"/>
              <p:cNvSpPr>
                <a:spLocks/>
              </p:cNvSpPr>
              <p:nvPr/>
            </p:nvSpPr>
            <p:spPr bwMode="auto">
              <a:xfrm>
                <a:off x="2624" y="2554"/>
                <a:ext cx="9" cy="87"/>
              </a:xfrm>
              <a:custGeom>
                <a:avLst/>
                <a:gdLst>
                  <a:gd name="T0" fmla="*/ 17 w 36"/>
                  <a:gd name="T1" fmla="*/ 0 h 347"/>
                  <a:gd name="T2" fmla="*/ 0 w 36"/>
                  <a:gd name="T3" fmla="*/ 17 h 347"/>
                  <a:gd name="T4" fmla="*/ 0 w 36"/>
                  <a:gd name="T5" fmla="*/ 347 h 347"/>
                  <a:gd name="T6" fmla="*/ 36 w 36"/>
                  <a:gd name="T7" fmla="*/ 347 h 347"/>
                  <a:gd name="T8" fmla="*/ 36 w 36"/>
                  <a:gd name="T9" fmla="*/ 17 h 347"/>
                  <a:gd name="T10" fmla="*/ 17 w 36"/>
                  <a:gd name="T11" fmla="*/ 0 h 347"/>
                  <a:gd name="T12" fmla="*/ 36 w 36"/>
                  <a:gd name="T13" fmla="*/ 17 h 347"/>
                  <a:gd name="T14" fmla="*/ 36 w 36"/>
                  <a:gd name="T15" fmla="*/ 0 h 347"/>
                  <a:gd name="T16" fmla="*/ 17 w 36"/>
                  <a:gd name="T1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7">
                    <a:moveTo>
                      <a:pt x="17" y="0"/>
                    </a:moveTo>
                    <a:lnTo>
                      <a:pt x="0" y="17"/>
                    </a:lnTo>
                    <a:lnTo>
                      <a:pt x="0" y="347"/>
                    </a:lnTo>
                    <a:lnTo>
                      <a:pt x="36" y="347"/>
                    </a:lnTo>
                    <a:lnTo>
                      <a:pt x="36" y="17"/>
                    </a:lnTo>
                    <a:lnTo>
                      <a:pt x="17" y="0"/>
                    </a:lnTo>
                    <a:lnTo>
                      <a:pt x="36" y="17"/>
                    </a:lnTo>
                    <a:lnTo>
                      <a:pt x="3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8" name="Freeform 192"/>
              <p:cNvSpPr>
                <a:spLocks/>
              </p:cNvSpPr>
              <p:nvPr/>
            </p:nvSpPr>
            <p:spPr bwMode="auto">
              <a:xfrm>
                <a:off x="1578" y="2554"/>
                <a:ext cx="1051" cy="9"/>
              </a:xfrm>
              <a:custGeom>
                <a:avLst/>
                <a:gdLst>
                  <a:gd name="T0" fmla="*/ 0 w 4204"/>
                  <a:gd name="T1" fmla="*/ 17 h 34"/>
                  <a:gd name="T2" fmla="*/ 19 w 4204"/>
                  <a:gd name="T3" fmla="*/ 34 h 34"/>
                  <a:gd name="T4" fmla="*/ 4204 w 4204"/>
                  <a:gd name="T5" fmla="*/ 34 h 34"/>
                  <a:gd name="T6" fmla="*/ 4204 w 4204"/>
                  <a:gd name="T7" fmla="*/ 0 h 34"/>
                  <a:gd name="T8" fmla="*/ 19 w 4204"/>
                  <a:gd name="T9" fmla="*/ 0 h 34"/>
                  <a:gd name="T10" fmla="*/ 0 w 4204"/>
                  <a:gd name="T11" fmla="*/ 17 h 34"/>
                  <a:gd name="T12" fmla="*/ 19 w 4204"/>
                  <a:gd name="T13" fmla="*/ 0 h 34"/>
                  <a:gd name="T14" fmla="*/ 0 w 4204"/>
                  <a:gd name="T15" fmla="*/ 0 h 34"/>
                  <a:gd name="T16" fmla="*/ 0 w 4204"/>
                  <a:gd name="T17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4" h="34">
                    <a:moveTo>
                      <a:pt x="0" y="17"/>
                    </a:moveTo>
                    <a:lnTo>
                      <a:pt x="19" y="34"/>
                    </a:lnTo>
                    <a:lnTo>
                      <a:pt x="4204" y="34"/>
                    </a:lnTo>
                    <a:lnTo>
                      <a:pt x="4204" y="0"/>
                    </a:lnTo>
                    <a:lnTo>
                      <a:pt x="19" y="0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89" name="Freeform 193"/>
              <p:cNvSpPr>
                <a:spLocks/>
              </p:cNvSpPr>
              <p:nvPr/>
            </p:nvSpPr>
            <p:spPr bwMode="auto">
              <a:xfrm>
                <a:off x="1578" y="2559"/>
                <a:ext cx="9" cy="87"/>
              </a:xfrm>
              <a:custGeom>
                <a:avLst/>
                <a:gdLst>
                  <a:gd name="T0" fmla="*/ 19 w 36"/>
                  <a:gd name="T1" fmla="*/ 348 h 348"/>
                  <a:gd name="T2" fmla="*/ 36 w 36"/>
                  <a:gd name="T3" fmla="*/ 330 h 348"/>
                  <a:gd name="T4" fmla="*/ 36 w 36"/>
                  <a:gd name="T5" fmla="*/ 0 h 348"/>
                  <a:gd name="T6" fmla="*/ 0 w 36"/>
                  <a:gd name="T7" fmla="*/ 0 h 348"/>
                  <a:gd name="T8" fmla="*/ 0 w 36"/>
                  <a:gd name="T9" fmla="*/ 330 h 348"/>
                  <a:gd name="T10" fmla="*/ 19 w 36"/>
                  <a:gd name="T11" fmla="*/ 348 h 348"/>
                  <a:gd name="T12" fmla="*/ 0 w 36"/>
                  <a:gd name="T13" fmla="*/ 330 h 348"/>
                  <a:gd name="T14" fmla="*/ 0 w 36"/>
                  <a:gd name="T15" fmla="*/ 348 h 348"/>
                  <a:gd name="T16" fmla="*/ 19 w 36"/>
                  <a:gd name="T17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8">
                    <a:moveTo>
                      <a:pt x="19" y="348"/>
                    </a:moveTo>
                    <a:lnTo>
                      <a:pt x="36" y="33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330"/>
                    </a:lnTo>
                    <a:lnTo>
                      <a:pt x="19" y="348"/>
                    </a:lnTo>
                    <a:lnTo>
                      <a:pt x="0" y="330"/>
                    </a:lnTo>
                    <a:lnTo>
                      <a:pt x="0" y="348"/>
                    </a:lnTo>
                    <a:lnTo>
                      <a:pt x="19" y="34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0" name="Rectangle 194"/>
              <p:cNvSpPr>
                <a:spLocks noChangeArrowheads="1"/>
              </p:cNvSpPr>
              <p:nvPr/>
            </p:nvSpPr>
            <p:spPr bwMode="auto">
              <a:xfrm>
                <a:off x="3189" y="2642"/>
                <a:ext cx="652" cy="108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1" name="Freeform 195"/>
              <p:cNvSpPr>
                <a:spLocks/>
              </p:cNvSpPr>
              <p:nvPr/>
            </p:nvSpPr>
            <p:spPr bwMode="auto">
              <a:xfrm>
                <a:off x="3189" y="2745"/>
                <a:ext cx="657" cy="9"/>
              </a:xfrm>
              <a:custGeom>
                <a:avLst/>
                <a:gdLst>
                  <a:gd name="T0" fmla="*/ 2628 w 2628"/>
                  <a:gd name="T1" fmla="*/ 19 h 36"/>
                  <a:gd name="T2" fmla="*/ 2609 w 2628"/>
                  <a:gd name="T3" fmla="*/ 0 h 36"/>
                  <a:gd name="T4" fmla="*/ 0 w 2628"/>
                  <a:gd name="T5" fmla="*/ 0 h 36"/>
                  <a:gd name="T6" fmla="*/ 0 w 2628"/>
                  <a:gd name="T7" fmla="*/ 36 h 36"/>
                  <a:gd name="T8" fmla="*/ 2609 w 2628"/>
                  <a:gd name="T9" fmla="*/ 36 h 36"/>
                  <a:gd name="T10" fmla="*/ 2628 w 2628"/>
                  <a:gd name="T11" fmla="*/ 19 h 36"/>
                  <a:gd name="T12" fmla="*/ 2609 w 2628"/>
                  <a:gd name="T13" fmla="*/ 36 h 36"/>
                  <a:gd name="T14" fmla="*/ 2628 w 2628"/>
                  <a:gd name="T15" fmla="*/ 36 h 36"/>
                  <a:gd name="T16" fmla="*/ 2628 w 2628"/>
                  <a:gd name="T1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8" h="36">
                    <a:moveTo>
                      <a:pt x="2628" y="19"/>
                    </a:moveTo>
                    <a:lnTo>
                      <a:pt x="2609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609" y="36"/>
                    </a:lnTo>
                    <a:lnTo>
                      <a:pt x="2628" y="19"/>
                    </a:lnTo>
                    <a:lnTo>
                      <a:pt x="2609" y="36"/>
                    </a:lnTo>
                    <a:lnTo>
                      <a:pt x="2628" y="36"/>
                    </a:lnTo>
                    <a:lnTo>
                      <a:pt x="2628" y="19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2" name="Freeform 196"/>
              <p:cNvSpPr>
                <a:spLocks/>
              </p:cNvSpPr>
              <p:nvPr/>
            </p:nvSpPr>
            <p:spPr bwMode="auto">
              <a:xfrm>
                <a:off x="3837" y="2637"/>
                <a:ext cx="9" cy="113"/>
              </a:xfrm>
              <a:custGeom>
                <a:avLst/>
                <a:gdLst>
                  <a:gd name="T0" fmla="*/ 17 w 36"/>
                  <a:gd name="T1" fmla="*/ 0 h 449"/>
                  <a:gd name="T2" fmla="*/ 0 w 36"/>
                  <a:gd name="T3" fmla="*/ 18 h 449"/>
                  <a:gd name="T4" fmla="*/ 0 w 36"/>
                  <a:gd name="T5" fmla="*/ 449 h 449"/>
                  <a:gd name="T6" fmla="*/ 36 w 36"/>
                  <a:gd name="T7" fmla="*/ 449 h 449"/>
                  <a:gd name="T8" fmla="*/ 36 w 36"/>
                  <a:gd name="T9" fmla="*/ 18 h 449"/>
                  <a:gd name="T10" fmla="*/ 17 w 36"/>
                  <a:gd name="T11" fmla="*/ 0 h 449"/>
                  <a:gd name="T12" fmla="*/ 36 w 36"/>
                  <a:gd name="T13" fmla="*/ 18 h 449"/>
                  <a:gd name="T14" fmla="*/ 36 w 36"/>
                  <a:gd name="T15" fmla="*/ 0 h 449"/>
                  <a:gd name="T16" fmla="*/ 17 w 36"/>
                  <a:gd name="T1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49">
                    <a:moveTo>
                      <a:pt x="17" y="0"/>
                    </a:moveTo>
                    <a:lnTo>
                      <a:pt x="0" y="18"/>
                    </a:lnTo>
                    <a:lnTo>
                      <a:pt x="0" y="449"/>
                    </a:lnTo>
                    <a:lnTo>
                      <a:pt x="36" y="449"/>
                    </a:lnTo>
                    <a:lnTo>
                      <a:pt x="36" y="18"/>
                    </a:lnTo>
                    <a:lnTo>
                      <a:pt x="17" y="0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3" name="Freeform 197"/>
              <p:cNvSpPr>
                <a:spLocks/>
              </p:cNvSpPr>
              <p:nvPr/>
            </p:nvSpPr>
            <p:spPr bwMode="auto">
              <a:xfrm>
                <a:off x="3185" y="2637"/>
                <a:ext cx="656" cy="9"/>
              </a:xfrm>
              <a:custGeom>
                <a:avLst/>
                <a:gdLst>
                  <a:gd name="T0" fmla="*/ 0 w 2627"/>
                  <a:gd name="T1" fmla="*/ 18 h 35"/>
                  <a:gd name="T2" fmla="*/ 18 w 2627"/>
                  <a:gd name="T3" fmla="*/ 35 h 35"/>
                  <a:gd name="T4" fmla="*/ 2627 w 2627"/>
                  <a:gd name="T5" fmla="*/ 35 h 35"/>
                  <a:gd name="T6" fmla="*/ 2627 w 2627"/>
                  <a:gd name="T7" fmla="*/ 0 h 35"/>
                  <a:gd name="T8" fmla="*/ 18 w 2627"/>
                  <a:gd name="T9" fmla="*/ 0 h 35"/>
                  <a:gd name="T10" fmla="*/ 0 w 2627"/>
                  <a:gd name="T11" fmla="*/ 18 h 35"/>
                  <a:gd name="T12" fmla="*/ 18 w 2627"/>
                  <a:gd name="T13" fmla="*/ 0 h 35"/>
                  <a:gd name="T14" fmla="*/ 0 w 2627"/>
                  <a:gd name="T15" fmla="*/ 0 h 35"/>
                  <a:gd name="T16" fmla="*/ 0 w 2627"/>
                  <a:gd name="T1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7" h="35">
                    <a:moveTo>
                      <a:pt x="0" y="18"/>
                    </a:moveTo>
                    <a:lnTo>
                      <a:pt x="18" y="35"/>
                    </a:lnTo>
                    <a:lnTo>
                      <a:pt x="2627" y="35"/>
                    </a:lnTo>
                    <a:lnTo>
                      <a:pt x="2627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4" name="Freeform 198"/>
              <p:cNvSpPr>
                <a:spLocks/>
              </p:cNvSpPr>
              <p:nvPr/>
            </p:nvSpPr>
            <p:spPr bwMode="auto">
              <a:xfrm>
                <a:off x="3185" y="2642"/>
                <a:ext cx="8" cy="112"/>
              </a:xfrm>
              <a:custGeom>
                <a:avLst/>
                <a:gdLst>
                  <a:gd name="T0" fmla="*/ 18 w 35"/>
                  <a:gd name="T1" fmla="*/ 448 h 448"/>
                  <a:gd name="T2" fmla="*/ 35 w 35"/>
                  <a:gd name="T3" fmla="*/ 431 h 448"/>
                  <a:gd name="T4" fmla="*/ 35 w 35"/>
                  <a:gd name="T5" fmla="*/ 0 h 448"/>
                  <a:gd name="T6" fmla="*/ 0 w 35"/>
                  <a:gd name="T7" fmla="*/ 0 h 448"/>
                  <a:gd name="T8" fmla="*/ 0 w 35"/>
                  <a:gd name="T9" fmla="*/ 431 h 448"/>
                  <a:gd name="T10" fmla="*/ 18 w 35"/>
                  <a:gd name="T11" fmla="*/ 448 h 448"/>
                  <a:gd name="T12" fmla="*/ 0 w 35"/>
                  <a:gd name="T13" fmla="*/ 431 h 448"/>
                  <a:gd name="T14" fmla="*/ 0 w 35"/>
                  <a:gd name="T15" fmla="*/ 448 h 448"/>
                  <a:gd name="T16" fmla="*/ 18 w 35"/>
                  <a:gd name="T17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48">
                    <a:moveTo>
                      <a:pt x="18" y="448"/>
                    </a:moveTo>
                    <a:lnTo>
                      <a:pt x="35" y="431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431"/>
                    </a:lnTo>
                    <a:lnTo>
                      <a:pt x="18" y="448"/>
                    </a:lnTo>
                    <a:lnTo>
                      <a:pt x="0" y="431"/>
                    </a:lnTo>
                    <a:lnTo>
                      <a:pt x="0" y="448"/>
                    </a:lnTo>
                    <a:lnTo>
                      <a:pt x="18" y="44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5" name="Rectangle 199"/>
              <p:cNvSpPr>
                <a:spLocks noChangeArrowheads="1"/>
              </p:cNvSpPr>
              <p:nvPr/>
            </p:nvSpPr>
            <p:spPr bwMode="auto">
              <a:xfrm>
                <a:off x="3189" y="2553"/>
                <a:ext cx="652" cy="83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6" name="Freeform 200"/>
              <p:cNvSpPr>
                <a:spLocks/>
              </p:cNvSpPr>
              <p:nvPr/>
            </p:nvSpPr>
            <p:spPr bwMode="auto">
              <a:xfrm>
                <a:off x="3189" y="2632"/>
                <a:ext cx="657" cy="9"/>
              </a:xfrm>
              <a:custGeom>
                <a:avLst/>
                <a:gdLst>
                  <a:gd name="T0" fmla="*/ 2628 w 2628"/>
                  <a:gd name="T1" fmla="*/ 17 h 36"/>
                  <a:gd name="T2" fmla="*/ 2609 w 2628"/>
                  <a:gd name="T3" fmla="*/ 0 h 36"/>
                  <a:gd name="T4" fmla="*/ 0 w 2628"/>
                  <a:gd name="T5" fmla="*/ 0 h 36"/>
                  <a:gd name="T6" fmla="*/ 0 w 2628"/>
                  <a:gd name="T7" fmla="*/ 36 h 36"/>
                  <a:gd name="T8" fmla="*/ 2609 w 2628"/>
                  <a:gd name="T9" fmla="*/ 36 h 36"/>
                  <a:gd name="T10" fmla="*/ 2628 w 2628"/>
                  <a:gd name="T11" fmla="*/ 17 h 36"/>
                  <a:gd name="T12" fmla="*/ 2609 w 2628"/>
                  <a:gd name="T13" fmla="*/ 36 h 36"/>
                  <a:gd name="T14" fmla="*/ 2628 w 2628"/>
                  <a:gd name="T15" fmla="*/ 36 h 36"/>
                  <a:gd name="T16" fmla="*/ 2628 w 2628"/>
                  <a:gd name="T1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8" h="36">
                    <a:moveTo>
                      <a:pt x="2628" y="17"/>
                    </a:moveTo>
                    <a:lnTo>
                      <a:pt x="2609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609" y="36"/>
                    </a:lnTo>
                    <a:lnTo>
                      <a:pt x="2628" y="17"/>
                    </a:lnTo>
                    <a:lnTo>
                      <a:pt x="2609" y="36"/>
                    </a:lnTo>
                    <a:lnTo>
                      <a:pt x="2628" y="36"/>
                    </a:lnTo>
                    <a:lnTo>
                      <a:pt x="2628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7" name="Freeform 201"/>
              <p:cNvSpPr>
                <a:spLocks/>
              </p:cNvSpPr>
              <p:nvPr/>
            </p:nvSpPr>
            <p:spPr bwMode="auto">
              <a:xfrm>
                <a:off x="3837" y="2549"/>
                <a:ext cx="9" cy="87"/>
              </a:xfrm>
              <a:custGeom>
                <a:avLst/>
                <a:gdLst>
                  <a:gd name="T0" fmla="*/ 17 w 36"/>
                  <a:gd name="T1" fmla="*/ 0 h 348"/>
                  <a:gd name="T2" fmla="*/ 0 w 36"/>
                  <a:gd name="T3" fmla="*/ 18 h 348"/>
                  <a:gd name="T4" fmla="*/ 0 w 36"/>
                  <a:gd name="T5" fmla="*/ 348 h 348"/>
                  <a:gd name="T6" fmla="*/ 36 w 36"/>
                  <a:gd name="T7" fmla="*/ 348 h 348"/>
                  <a:gd name="T8" fmla="*/ 36 w 36"/>
                  <a:gd name="T9" fmla="*/ 18 h 348"/>
                  <a:gd name="T10" fmla="*/ 17 w 36"/>
                  <a:gd name="T11" fmla="*/ 0 h 348"/>
                  <a:gd name="T12" fmla="*/ 36 w 36"/>
                  <a:gd name="T13" fmla="*/ 18 h 348"/>
                  <a:gd name="T14" fmla="*/ 36 w 36"/>
                  <a:gd name="T15" fmla="*/ 0 h 348"/>
                  <a:gd name="T16" fmla="*/ 17 w 36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8">
                    <a:moveTo>
                      <a:pt x="17" y="0"/>
                    </a:moveTo>
                    <a:lnTo>
                      <a:pt x="0" y="18"/>
                    </a:lnTo>
                    <a:lnTo>
                      <a:pt x="0" y="348"/>
                    </a:lnTo>
                    <a:lnTo>
                      <a:pt x="36" y="348"/>
                    </a:lnTo>
                    <a:lnTo>
                      <a:pt x="36" y="18"/>
                    </a:lnTo>
                    <a:lnTo>
                      <a:pt x="17" y="0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8" name="Freeform 202"/>
              <p:cNvSpPr>
                <a:spLocks/>
              </p:cNvSpPr>
              <p:nvPr/>
            </p:nvSpPr>
            <p:spPr bwMode="auto">
              <a:xfrm>
                <a:off x="3185" y="2549"/>
                <a:ext cx="656" cy="9"/>
              </a:xfrm>
              <a:custGeom>
                <a:avLst/>
                <a:gdLst>
                  <a:gd name="T0" fmla="*/ 0 w 2627"/>
                  <a:gd name="T1" fmla="*/ 18 h 36"/>
                  <a:gd name="T2" fmla="*/ 18 w 2627"/>
                  <a:gd name="T3" fmla="*/ 36 h 36"/>
                  <a:gd name="T4" fmla="*/ 2627 w 2627"/>
                  <a:gd name="T5" fmla="*/ 36 h 36"/>
                  <a:gd name="T6" fmla="*/ 2627 w 2627"/>
                  <a:gd name="T7" fmla="*/ 0 h 36"/>
                  <a:gd name="T8" fmla="*/ 18 w 2627"/>
                  <a:gd name="T9" fmla="*/ 0 h 36"/>
                  <a:gd name="T10" fmla="*/ 0 w 2627"/>
                  <a:gd name="T11" fmla="*/ 18 h 36"/>
                  <a:gd name="T12" fmla="*/ 18 w 2627"/>
                  <a:gd name="T13" fmla="*/ 0 h 36"/>
                  <a:gd name="T14" fmla="*/ 0 w 2627"/>
                  <a:gd name="T15" fmla="*/ 0 h 36"/>
                  <a:gd name="T16" fmla="*/ 0 w 2627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7" h="36">
                    <a:moveTo>
                      <a:pt x="0" y="18"/>
                    </a:moveTo>
                    <a:lnTo>
                      <a:pt x="18" y="36"/>
                    </a:lnTo>
                    <a:lnTo>
                      <a:pt x="2627" y="36"/>
                    </a:lnTo>
                    <a:lnTo>
                      <a:pt x="2627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099" name="Freeform 203"/>
              <p:cNvSpPr>
                <a:spLocks/>
              </p:cNvSpPr>
              <p:nvPr/>
            </p:nvSpPr>
            <p:spPr bwMode="auto">
              <a:xfrm>
                <a:off x="3185" y="2553"/>
                <a:ext cx="8" cy="88"/>
              </a:xfrm>
              <a:custGeom>
                <a:avLst/>
                <a:gdLst>
                  <a:gd name="T0" fmla="*/ 18 w 35"/>
                  <a:gd name="T1" fmla="*/ 349 h 349"/>
                  <a:gd name="T2" fmla="*/ 35 w 35"/>
                  <a:gd name="T3" fmla="*/ 330 h 349"/>
                  <a:gd name="T4" fmla="*/ 35 w 35"/>
                  <a:gd name="T5" fmla="*/ 0 h 349"/>
                  <a:gd name="T6" fmla="*/ 0 w 35"/>
                  <a:gd name="T7" fmla="*/ 0 h 349"/>
                  <a:gd name="T8" fmla="*/ 0 w 35"/>
                  <a:gd name="T9" fmla="*/ 330 h 349"/>
                  <a:gd name="T10" fmla="*/ 18 w 35"/>
                  <a:gd name="T11" fmla="*/ 349 h 349"/>
                  <a:gd name="T12" fmla="*/ 0 w 35"/>
                  <a:gd name="T13" fmla="*/ 330 h 349"/>
                  <a:gd name="T14" fmla="*/ 0 w 35"/>
                  <a:gd name="T15" fmla="*/ 349 h 349"/>
                  <a:gd name="T16" fmla="*/ 18 w 35"/>
                  <a:gd name="T17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9">
                    <a:moveTo>
                      <a:pt x="18" y="349"/>
                    </a:moveTo>
                    <a:lnTo>
                      <a:pt x="35" y="330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330"/>
                    </a:lnTo>
                    <a:lnTo>
                      <a:pt x="18" y="349"/>
                    </a:lnTo>
                    <a:lnTo>
                      <a:pt x="0" y="330"/>
                    </a:lnTo>
                    <a:lnTo>
                      <a:pt x="0" y="349"/>
                    </a:lnTo>
                    <a:lnTo>
                      <a:pt x="18" y="349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0" name="Rectangle 204"/>
              <p:cNvSpPr>
                <a:spLocks noChangeArrowheads="1"/>
              </p:cNvSpPr>
              <p:nvPr/>
            </p:nvSpPr>
            <p:spPr bwMode="auto">
              <a:xfrm>
                <a:off x="4622" y="2642"/>
                <a:ext cx="652" cy="108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1" name="Freeform 205"/>
              <p:cNvSpPr>
                <a:spLocks/>
              </p:cNvSpPr>
              <p:nvPr/>
            </p:nvSpPr>
            <p:spPr bwMode="auto">
              <a:xfrm>
                <a:off x="4622" y="2745"/>
                <a:ext cx="656" cy="9"/>
              </a:xfrm>
              <a:custGeom>
                <a:avLst/>
                <a:gdLst>
                  <a:gd name="T0" fmla="*/ 2627 w 2627"/>
                  <a:gd name="T1" fmla="*/ 19 h 36"/>
                  <a:gd name="T2" fmla="*/ 2609 w 2627"/>
                  <a:gd name="T3" fmla="*/ 0 h 36"/>
                  <a:gd name="T4" fmla="*/ 0 w 2627"/>
                  <a:gd name="T5" fmla="*/ 0 h 36"/>
                  <a:gd name="T6" fmla="*/ 0 w 2627"/>
                  <a:gd name="T7" fmla="*/ 36 h 36"/>
                  <a:gd name="T8" fmla="*/ 2609 w 2627"/>
                  <a:gd name="T9" fmla="*/ 36 h 36"/>
                  <a:gd name="T10" fmla="*/ 2627 w 2627"/>
                  <a:gd name="T11" fmla="*/ 19 h 36"/>
                  <a:gd name="T12" fmla="*/ 2609 w 2627"/>
                  <a:gd name="T13" fmla="*/ 36 h 36"/>
                  <a:gd name="T14" fmla="*/ 2627 w 2627"/>
                  <a:gd name="T15" fmla="*/ 36 h 36"/>
                  <a:gd name="T16" fmla="*/ 2627 w 2627"/>
                  <a:gd name="T1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7" h="36">
                    <a:moveTo>
                      <a:pt x="2627" y="19"/>
                    </a:moveTo>
                    <a:lnTo>
                      <a:pt x="2609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609" y="36"/>
                    </a:lnTo>
                    <a:lnTo>
                      <a:pt x="2627" y="19"/>
                    </a:lnTo>
                    <a:lnTo>
                      <a:pt x="2609" y="36"/>
                    </a:lnTo>
                    <a:lnTo>
                      <a:pt x="2627" y="36"/>
                    </a:lnTo>
                    <a:lnTo>
                      <a:pt x="2627" y="19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2" name="Freeform 206"/>
              <p:cNvSpPr>
                <a:spLocks/>
              </p:cNvSpPr>
              <p:nvPr/>
            </p:nvSpPr>
            <p:spPr bwMode="auto">
              <a:xfrm>
                <a:off x="5270" y="2637"/>
                <a:ext cx="8" cy="113"/>
              </a:xfrm>
              <a:custGeom>
                <a:avLst/>
                <a:gdLst>
                  <a:gd name="T0" fmla="*/ 17 w 35"/>
                  <a:gd name="T1" fmla="*/ 0 h 449"/>
                  <a:gd name="T2" fmla="*/ 0 w 35"/>
                  <a:gd name="T3" fmla="*/ 18 h 449"/>
                  <a:gd name="T4" fmla="*/ 0 w 35"/>
                  <a:gd name="T5" fmla="*/ 449 h 449"/>
                  <a:gd name="T6" fmla="*/ 35 w 35"/>
                  <a:gd name="T7" fmla="*/ 449 h 449"/>
                  <a:gd name="T8" fmla="*/ 35 w 35"/>
                  <a:gd name="T9" fmla="*/ 18 h 449"/>
                  <a:gd name="T10" fmla="*/ 17 w 35"/>
                  <a:gd name="T11" fmla="*/ 0 h 449"/>
                  <a:gd name="T12" fmla="*/ 35 w 35"/>
                  <a:gd name="T13" fmla="*/ 18 h 449"/>
                  <a:gd name="T14" fmla="*/ 35 w 35"/>
                  <a:gd name="T15" fmla="*/ 0 h 449"/>
                  <a:gd name="T16" fmla="*/ 17 w 35"/>
                  <a:gd name="T17" fmla="*/ 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49">
                    <a:moveTo>
                      <a:pt x="17" y="0"/>
                    </a:moveTo>
                    <a:lnTo>
                      <a:pt x="0" y="18"/>
                    </a:lnTo>
                    <a:lnTo>
                      <a:pt x="0" y="449"/>
                    </a:lnTo>
                    <a:lnTo>
                      <a:pt x="35" y="449"/>
                    </a:lnTo>
                    <a:lnTo>
                      <a:pt x="35" y="18"/>
                    </a:lnTo>
                    <a:lnTo>
                      <a:pt x="17" y="0"/>
                    </a:lnTo>
                    <a:lnTo>
                      <a:pt x="35" y="18"/>
                    </a:lnTo>
                    <a:lnTo>
                      <a:pt x="3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3" name="Freeform 207"/>
              <p:cNvSpPr>
                <a:spLocks/>
              </p:cNvSpPr>
              <p:nvPr/>
            </p:nvSpPr>
            <p:spPr bwMode="auto">
              <a:xfrm>
                <a:off x="4617" y="2637"/>
                <a:ext cx="657" cy="9"/>
              </a:xfrm>
              <a:custGeom>
                <a:avLst/>
                <a:gdLst>
                  <a:gd name="T0" fmla="*/ 0 w 2628"/>
                  <a:gd name="T1" fmla="*/ 18 h 35"/>
                  <a:gd name="T2" fmla="*/ 19 w 2628"/>
                  <a:gd name="T3" fmla="*/ 35 h 35"/>
                  <a:gd name="T4" fmla="*/ 2628 w 2628"/>
                  <a:gd name="T5" fmla="*/ 35 h 35"/>
                  <a:gd name="T6" fmla="*/ 2628 w 2628"/>
                  <a:gd name="T7" fmla="*/ 0 h 35"/>
                  <a:gd name="T8" fmla="*/ 19 w 2628"/>
                  <a:gd name="T9" fmla="*/ 0 h 35"/>
                  <a:gd name="T10" fmla="*/ 0 w 2628"/>
                  <a:gd name="T11" fmla="*/ 18 h 35"/>
                  <a:gd name="T12" fmla="*/ 19 w 2628"/>
                  <a:gd name="T13" fmla="*/ 0 h 35"/>
                  <a:gd name="T14" fmla="*/ 0 w 2628"/>
                  <a:gd name="T15" fmla="*/ 0 h 35"/>
                  <a:gd name="T16" fmla="*/ 0 w 2628"/>
                  <a:gd name="T1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8" h="35">
                    <a:moveTo>
                      <a:pt x="0" y="18"/>
                    </a:moveTo>
                    <a:lnTo>
                      <a:pt x="19" y="35"/>
                    </a:lnTo>
                    <a:lnTo>
                      <a:pt x="2628" y="35"/>
                    </a:lnTo>
                    <a:lnTo>
                      <a:pt x="2628" y="0"/>
                    </a:lnTo>
                    <a:lnTo>
                      <a:pt x="19" y="0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4" name="Freeform 208"/>
              <p:cNvSpPr>
                <a:spLocks/>
              </p:cNvSpPr>
              <p:nvPr/>
            </p:nvSpPr>
            <p:spPr bwMode="auto">
              <a:xfrm>
                <a:off x="4617" y="2642"/>
                <a:ext cx="9" cy="112"/>
              </a:xfrm>
              <a:custGeom>
                <a:avLst/>
                <a:gdLst>
                  <a:gd name="T0" fmla="*/ 19 w 36"/>
                  <a:gd name="T1" fmla="*/ 448 h 448"/>
                  <a:gd name="T2" fmla="*/ 36 w 36"/>
                  <a:gd name="T3" fmla="*/ 431 h 448"/>
                  <a:gd name="T4" fmla="*/ 36 w 36"/>
                  <a:gd name="T5" fmla="*/ 0 h 448"/>
                  <a:gd name="T6" fmla="*/ 0 w 36"/>
                  <a:gd name="T7" fmla="*/ 0 h 448"/>
                  <a:gd name="T8" fmla="*/ 0 w 36"/>
                  <a:gd name="T9" fmla="*/ 431 h 448"/>
                  <a:gd name="T10" fmla="*/ 19 w 36"/>
                  <a:gd name="T11" fmla="*/ 448 h 448"/>
                  <a:gd name="T12" fmla="*/ 0 w 36"/>
                  <a:gd name="T13" fmla="*/ 431 h 448"/>
                  <a:gd name="T14" fmla="*/ 0 w 36"/>
                  <a:gd name="T15" fmla="*/ 448 h 448"/>
                  <a:gd name="T16" fmla="*/ 19 w 36"/>
                  <a:gd name="T17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48">
                    <a:moveTo>
                      <a:pt x="19" y="448"/>
                    </a:moveTo>
                    <a:lnTo>
                      <a:pt x="36" y="431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431"/>
                    </a:lnTo>
                    <a:lnTo>
                      <a:pt x="19" y="448"/>
                    </a:lnTo>
                    <a:lnTo>
                      <a:pt x="0" y="431"/>
                    </a:lnTo>
                    <a:lnTo>
                      <a:pt x="0" y="448"/>
                    </a:lnTo>
                    <a:lnTo>
                      <a:pt x="19" y="44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5" name="Rectangle 209"/>
              <p:cNvSpPr>
                <a:spLocks noChangeArrowheads="1"/>
              </p:cNvSpPr>
              <p:nvPr/>
            </p:nvSpPr>
            <p:spPr bwMode="auto">
              <a:xfrm>
                <a:off x="4622" y="2553"/>
                <a:ext cx="652" cy="83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6" name="Freeform 210"/>
              <p:cNvSpPr>
                <a:spLocks/>
              </p:cNvSpPr>
              <p:nvPr/>
            </p:nvSpPr>
            <p:spPr bwMode="auto">
              <a:xfrm>
                <a:off x="4622" y="2632"/>
                <a:ext cx="656" cy="9"/>
              </a:xfrm>
              <a:custGeom>
                <a:avLst/>
                <a:gdLst>
                  <a:gd name="T0" fmla="*/ 2627 w 2627"/>
                  <a:gd name="T1" fmla="*/ 17 h 36"/>
                  <a:gd name="T2" fmla="*/ 2609 w 2627"/>
                  <a:gd name="T3" fmla="*/ 0 h 36"/>
                  <a:gd name="T4" fmla="*/ 0 w 2627"/>
                  <a:gd name="T5" fmla="*/ 0 h 36"/>
                  <a:gd name="T6" fmla="*/ 0 w 2627"/>
                  <a:gd name="T7" fmla="*/ 36 h 36"/>
                  <a:gd name="T8" fmla="*/ 2609 w 2627"/>
                  <a:gd name="T9" fmla="*/ 36 h 36"/>
                  <a:gd name="T10" fmla="*/ 2627 w 2627"/>
                  <a:gd name="T11" fmla="*/ 17 h 36"/>
                  <a:gd name="T12" fmla="*/ 2609 w 2627"/>
                  <a:gd name="T13" fmla="*/ 36 h 36"/>
                  <a:gd name="T14" fmla="*/ 2627 w 2627"/>
                  <a:gd name="T15" fmla="*/ 36 h 36"/>
                  <a:gd name="T16" fmla="*/ 2627 w 2627"/>
                  <a:gd name="T1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7" h="36">
                    <a:moveTo>
                      <a:pt x="2627" y="17"/>
                    </a:moveTo>
                    <a:lnTo>
                      <a:pt x="2609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2609" y="36"/>
                    </a:lnTo>
                    <a:lnTo>
                      <a:pt x="2627" y="17"/>
                    </a:lnTo>
                    <a:lnTo>
                      <a:pt x="2609" y="36"/>
                    </a:lnTo>
                    <a:lnTo>
                      <a:pt x="2627" y="36"/>
                    </a:lnTo>
                    <a:lnTo>
                      <a:pt x="2627" y="17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7" name="Freeform 211"/>
              <p:cNvSpPr>
                <a:spLocks/>
              </p:cNvSpPr>
              <p:nvPr/>
            </p:nvSpPr>
            <p:spPr bwMode="auto">
              <a:xfrm>
                <a:off x="5270" y="2549"/>
                <a:ext cx="8" cy="87"/>
              </a:xfrm>
              <a:custGeom>
                <a:avLst/>
                <a:gdLst>
                  <a:gd name="T0" fmla="*/ 17 w 35"/>
                  <a:gd name="T1" fmla="*/ 0 h 348"/>
                  <a:gd name="T2" fmla="*/ 0 w 35"/>
                  <a:gd name="T3" fmla="*/ 18 h 348"/>
                  <a:gd name="T4" fmla="*/ 0 w 35"/>
                  <a:gd name="T5" fmla="*/ 348 h 348"/>
                  <a:gd name="T6" fmla="*/ 35 w 35"/>
                  <a:gd name="T7" fmla="*/ 348 h 348"/>
                  <a:gd name="T8" fmla="*/ 35 w 35"/>
                  <a:gd name="T9" fmla="*/ 18 h 348"/>
                  <a:gd name="T10" fmla="*/ 17 w 35"/>
                  <a:gd name="T11" fmla="*/ 0 h 348"/>
                  <a:gd name="T12" fmla="*/ 35 w 35"/>
                  <a:gd name="T13" fmla="*/ 18 h 348"/>
                  <a:gd name="T14" fmla="*/ 35 w 35"/>
                  <a:gd name="T15" fmla="*/ 0 h 348"/>
                  <a:gd name="T16" fmla="*/ 17 w 35"/>
                  <a:gd name="T1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48">
                    <a:moveTo>
                      <a:pt x="17" y="0"/>
                    </a:moveTo>
                    <a:lnTo>
                      <a:pt x="0" y="18"/>
                    </a:lnTo>
                    <a:lnTo>
                      <a:pt x="0" y="348"/>
                    </a:lnTo>
                    <a:lnTo>
                      <a:pt x="35" y="348"/>
                    </a:lnTo>
                    <a:lnTo>
                      <a:pt x="35" y="18"/>
                    </a:lnTo>
                    <a:lnTo>
                      <a:pt x="17" y="0"/>
                    </a:lnTo>
                    <a:lnTo>
                      <a:pt x="35" y="18"/>
                    </a:lnTo>
                    <a:lnTo>
                      <a:pt x="35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8" name="Freeform 212"/>
              <p:cNvSpPr>
                <a:spLocks/>
              </p:cNvSpPr>
              <p:nvPr/>
            </p:nvSpPr>
            <p:spPr bwMode="auto">
              <a:xfrm>
                <a:off x="4617" y="2549"/>
                <a:ext cx="657" cy="9"/>
              </a:xfrm>
              <a:custGeom>
                <a:avLst/>
                <a:gdLst>
                  <a:gd name="T0" fmla="*/ 0 w 2628"/>
                  <a:gd name="T1" fmla="*/ 18 h 36"/>
                  <a:gd name="T2" fmla="*/ 19 w 2628"/>
                  <a:gd name="T3" fmla="*/ 36 h 36"/>
                  <a:gd name="T4" fmla="*/ 2628 w 2628"/>
                  <a:gd name="T5" fmla="*/ 36 h 36"/>
                  <a:gd name="T6" fmla="*/ 2628 w 2628"/>
                  <a:gd name="T7" fmla="*/ 0 h 36"/>
                  <a:gd name="T8" fmla="*/ 19 w 2628"/>
                  <a:gd name="T9" fmla="*/ 0 h 36"/>
                  <a:gd name="T10" fmla="*/ 0 w 2628"/>
                  <a:gd name="T11" fmla="*/ 18 h 36"/>
                  <a:gd name="T12" fmla="*/ 19 w 2628"/>
                  <a:gd name="T13" fmla="*/ 0 h 36"/>
                  <a:gd name="T14" fmla="*/ 0 w 2628"/>
                  <a:gd name="T15" fmla="*/ 0 h 36"/>
                  <a:gd name="T16" fmla="*/ 0 w 2628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8" h="36">
                    <a:moveTo>
                      <a:pt x="0" y="18"/>
                    </a:moveTo>
                    <a:lnTo>
                      <a:pt x="19" y="36"/>
                    </a:lnTo>
                    <a:lnTo>
                      <a:pt x="2628" y="36"/>
                    </a:lnTo>
                    <a:lnTo>
                      <a:pt x="2628" y="0"/>
                    </a:lnTo>
                    <a:lnTo>
                      <a:pt x="19" y="0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09" name="Freeform 213"/>
              <p:cNvSpPr>
                <a:spLocks/>
              </p:cNvSpPr>
              <p:nvPr/>
            </p:nvSpPr>
            <p:spPr bwMode="auto">
              <a:xfrm>
                <a:off x="4617" y="2553"/>
                <a:ext cx="9" cy="88"/>
              </a:xfrm>
              <a:custGeom>
                <a:avLst/>
                <a:gdLst>
                  <a:gd name="T0" fmla="*/ 19 w 36"/>
                  <a:gd name="T1" fmla="*/ 349 h 349"/>
                  <a:gd name="T2" fmla="*/ 36 w 36"/>
                  <a:gd name="T3" fmla="*/ 330 h 349"/>
                  <a:gd name="T4" fmla="*/ 36 w 36"/>
                  <a:gd name="T5" fmla="*/ 0 h 349"/>
                  <a:gd name="T6" fmla="*/ 0 w 36"/>
                  <a:gd name="T7" fmla="*/ 0 h 349"/>
                  <a:gd name="T8" fmla="*/ 0 w 36"/>
                  <a:gd name="T9" fmla="*/ 330 h 349"/>
                  <a:gd name="T10" fmla="*/ 19 w 36"/>
                  <a:gd name="T11" fmla="*/ 349 h 349"/>
                  <a:gd name="T12" fmla="*/ 0 w 36"/>
                  <a:gd name="T13" fmla="*/ 330 h 349"/>
                  <a:gd name="T14" fmla="*/ 0 w 36"/>
                  <a:gd name="T15" fmla="*/ 349 h 349"/>
                  <a:gd name="T16" fmla="*/ 19 w 36"/>
                  <a:gd name="T17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49">
                    <a:moveTo>
                      <a:pt x="19" y="349"/>
                    </a:moveTo>
                    <a:lnTo>
                      <a:pt x="36" y="33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330"/>
                    </a:lnTo>
                    <a:lnTo>
                      <a:pt x="19" y="349"/>
                    </a:lnTo>
                    <a:lnTo>
                      <a:pt x="0" y="330"/>
                    </a:lnTo>
                    <a:lnTo>
                      <a:pt x="0" y="349"/>
                    </a:lnTo>
                    <a:lnTo>
                      <a:pt x="19" y="349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0" name="Rectangle 214"/>
              <p:cNvSpPr>
                <a:spLocks noChangeArrowheads="1"/>
              </p:cNvSpPr>
              <p:nvPr/>
            </p:nvSpPr>
            <p:spPr bwMode="auto">
              <a:xfrm>
                <a:off x="207" y="2647"/>
                <a:ext cx="1046" cy="107"/>
              </a:xfrm>
              <a:prstGeom prst="rect">
                <a:avLst/>
              </a:prstGeom>
              <a:solidFill>
                <a:srgbClr val="3D75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1" name="Freeform 215"/>
              <p:cNvSpPr>
                <a:spLocks/>
              </p:cNvSpPr>
              <p:nvPr/>
            </p:nvSpPr>
            <p:spPr bwMode="auto">
              <a:xfrm>
                <a:off x="207" y="2750"/>
                <a:ext cx="1051" cy="9"/>
              </a:xfrm>
              <a:custGeom>
                <a:avLst/>
                <a:gdLst>
                  <a:gd name="T0" fmla="*/ 4204 w 4204"/>
                  <a:gd name="T1" fmla="*/ 18 h 36"/>
                  <a:gd name="T2" fmla="*/ 4185 w 4204"/>
                  <a:gd name="T3" fmla="*/ 0 h 36"/>
                  <a:gd name="T4" fmla="*/ 0 w 4204"/>
                  <a:gd name="T5" fmla="*/ 0 h 36"/>
                  <a:gd name="T6" fmla="*/ 0 w 4204"/>
                  <a:gd name="T7" fmla="*/ 36 h 36"/>
                  <a:gd name="T8" fmla="*/ 4185 w 4204"/>
                  <a:gd name="T9" fmla="*/ 36 h 36"/>
                  <a:gd name="T10" fmla="*/ 4204 w 4204"/>
                  <a:gd name="T11" fmla="*/ 18 h 36"/>
                  <a:gd name="T12" fmla="*/ 4185 w 4204"/>
                  <a:gd name="T13" fmla="*/ 36 h 36"/>
                  <a:gd name="T14" fmla="*/ 4204 w 4204"/>
                  <a:gd name="T15" fmla="*/ 36 h 36"/>
                  <a:gd name="T16" fmla="*/ 4204 w 4204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4" h="36">
                    <a:moveTo>
                      <a:pt x="4204" y="18"/>
                    </a:moveTo>
                    <a:lnTo>
                      <a:pt x="4185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4185" y="36"/>
                    </a:lnTo>
                    <a:lnTo>
                      <a:pt x="4204" y="18"/>
                    </a:lnTo>
                    <a:lnTo>
                      <a:pt x="4185" y="36"/>
                    </a:lnTo>
                    <a:lnTo>
                      <a:pt x="4204" y="36"/>
                    </a:lnTo>
                    <a:lnTo>
                      <a:pt x="4204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2" name="Freeform 216"/>
              <p:cNvSpPr>
                <a:spLocks/>
              </p:cNvSpPr>
              <p:nvPr/>
            </p:nvSpPr>
            <p:spPr bwMode="auto">
              <a:xfrm>
                <a:off x="1249" y="2642"/>
                <a:ext cx="9" cy="112"/>
              </a:xfrm>
              <a:custGeom>
                <a:avLst/>
                <a:gdLst>
                  <a:gd name="T0" fmla="*/ 17 w 36"/>
                  <a:gd name="T1" fmla="*/ 0 h 448"/>
                  <a:gd name="T2" fmla="*/ 0 w 36"/>
                  <a:gd name="T3" fmla="*/ 18 h 448"/>
                  <a:gd name="T4" fmla="*/ 0 w 36"/>
                  <a:gd name="T5" fmla="*/ 448 h 448"/>
                  <a:gd name="T6" fmla="*/ 36 w 36"/>
                  <a:gd name="T7" fmla="*/ 448 h 448"/>
                  <a:gd name="T8" fmla="*/ 36 w 36"/>
                  <a:gd name="T9" fmla="*/ 18 h 448"/>
                  <a:gd name="T10" fmla="*/ 17 w 36"/>
                  <a:gd name="T11" fmla="*/ 0 h 448"/>
                  <a:gd name="T12" fmla="*/ 36 w 36"/>
                  <a:gd name="T13" fmla="*/ 18 h 448"/>
                  <a:gd name="T14" fmla="*/ 36 w 36"/>
                  <a:gd name="T15" fmla="*/ 0 h 448"/>
                  <a:gd name="T16" fmla="*/ 17 w 36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48">
                    <a:moveTo>
                      <a:pt x="17" y="0"/>
                    </a:moveTo>
                    <a:lnTo>
                      <a:pt x="0" y="18"/>
                    </a:lnTo>
                    <a:lnTo>
                      <a:pt x="0" y="448"/>
                    </a:lnTo>
                    <a:lnTo>
                      <a:pt x="36" y="448"/>
                    </a:lnTo>
                    <a:lnTo>
                      <a:pt x="36" y="18"/>
                    </a:lnTo>
                    <a:lnTo>
                      <a:pt x="17" y="0"/>
                    </a:lnTo>
                    <a:lnTo>
                      <a:pt x="36" y="18"/>
                    </a:lnTo>
                    <a:lnTo>
                      <a:pt x="3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3" name="Freeform 217"/>
              <p:cNvSpPr>
                <a:spLocks/>
              </p:cNvSpPr>
              <p:nvPr/>
            </p:nvSpPr>
            <p:spPr bwMode="auto">
              <a:xfrm>
                <a:off x="203" y="2642"/>
                <a:ext cx="1050" cy="9"/>
              </a:xfrm>
              <a:custGeom>
                <a:avLst/>
                <a:gdLst>
                  <a:gd name="T0" fmla="*/ 0 w 4203"/>
                  <a:gd name="T1" fmla="*/ 18 h 35"/>
                  <a:gd name="T2" fmla="*/ 18 w 4203"/>
                  <a:gd name="T3" fmla="*/ 35 h 35"/>
                  <a:gd name="T4" fmla="*/ 4203 w 4203"/>
                  <a:gd name="T5" fmla="*/ 35 h 35"/>
                  <a:gd name="T6" fmla="*/ 4203 w 4203"/>
                  <a:gd name="T7" fmla="*/ 0 h 35"/>
                  <a:gd name="T8" fmla="*/ 18 w 4203"/>
                  <a:gd name="T9" fmla="*/ 0 h 35"/>
                  <a:gd name="T10" fmla="*/ 0 w 4203"/>
                  <a:gd name="T11" fmla="*/ 18 h 35"/>
                  <a:gd name="T12" fmla="*/ 18 w 4203"/>
                  <a:gd name="T13" fmla="*/ 0 h 35"/>
                  <a:gd name="T14" fmla="*/ 0 w 4203"/>
                  <a:gd name="T15" fmla="*/ 0 h 35"/>
                  <a:gd name="T16" fmla="*/ 0 w 4203"/>
                  <a:gd name="T1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3" h="35">
                    <a:moveTo>
                      <a:pt x="0" y="18"/>
                    </a:moveTo>
                    <a:lnTo>
                      <a:pt x="18" y="35"/>
                    </a:lnTo>
                    <a:lnTo>
                      <a:pt x="4203" y="35"/>
                    </a:lnTo>
                    <a:lnTo>
                      <a:pt x="4203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4" name="Freeform 218"/>
              <p:cNvSpPr>
                <a:spLocks/>
              </p:cNvSpPr>
              <p:nvPr/>
            </p:nvSpPr>
            <p:spPr bwMode="auto">
              <a:xfrm>
                <a:off x="203" y="2647"/>
                <a:ext cx="8" cy="112"/>
              </a:xfrm>
              <a:custGeom>
                <a:avLst/>
                <a:gdLst>
                  <a:gd name="T0" fmla="*/ 18 w 35"/>
                  <a:gd name="T1" fmla="*/ 448 h 448"/>
                  <a:gd name="T2" fmla="*/ 35 w 35"/>
                  <a:gd name="T3" fmla="*/ 430 h 448"/>
                  <a:gd name="T4" fmla="*/ 35 w 35"/>
                  <a:gd name="T5" fmla="*/ 0 h 448"/>
                  <a:gd name="T6" fmla="*/ 0 w 35"/>
                  <a:gd name="T7" fmla="*/ 0 h 448"/>
                  <a:gd name="T8" fmla="*/ 0 w 35"/>
                  <a:gd name="T9" fmla="*/ 430 h 448"/>
                  <a:gd name="T10" fmla="*/ 18 w 35"/>
                  <a:gd name="T11" fmla="*/ 448 h 448"/>
                  <a:gd name="T12" fmla="*/ 0 w 35"/>
                  <a:gd name="T13" fmla="*/ 430 h 448"/>
                  <a:gd name="T14" fmla="*/ 0 w 35"/>
                  <a:gd name="T15" fmla="*/ 448 h 448"/>
                  <a:gd name="T16" fmla="*/ 18 w 35"/>
                  <a:gd name="T17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48">
                    <a:moveTo>
                      <a:pt x="18" y="448"/>
                    </a:moveTo>
                    <a:lnTo>
                      <a:pt x="35" y="430"/>
                    </a:lnTo>
                    <a:lnTo>
                      <a:pt x="35" y="0"/>
                    </a:lnTo>
                    <a:lnTo>
                      <a:pt x="0" y="0"/>
                    </a:lnTo>
                    <a:lnTo>
                      <a:pt x="0" y="430"/>
                    </a:lnTo>
                    <a:lnTo>
                      <a:pt x="18" y="448"/>
                    </a:lnTo>
                    <a:lnTo>
                      <a:pt x="0" y="430"/>
                    </a:lnTo>
                    <a:lnTo>
                      <a:pt x="0" y="448"/>
                    </a:lnTo>
                    <a:lnTo>
                      <a:pt x="18" y="44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5" name="Rectangle 219"/>
              <p:cNvSpPr>
                <a:spLocks noChangeArrowheads="1"/>
              </p:cNvSpPr>
              <p:nvPr/>
            </p:nvSpPr>
            <p:spPr bwMode="auto">
              <a:xfrm>
                <a:off x="4424" y="2776"/>
                <a:ext cx="1044" cy="243"/>
              </a:xfrm>
              <a:prstGeom prst="rect">
                <a:avLst/>
              </a:prstGeom>
              <a:solidFill>
                <a:srgbClr val="84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6" name="Freeform 220"/>
              <p:cNvSpPr>
                <a:spLocks/>
              </p:cNvSpPr>
              <p:nvPr/>
            </p:nvSpPr>
            <p:spPr bwMode="auto">
              <a:xfrm>
                <a:off x="4424" y="3015"/>
                <a:ext cx="1048" cy="7"/>
              </a:xfrm>
              <a:custGeom>
                <a:avLst/>
                <a:gdLst>
                  <a:gd name="T0" fmla="*/ 4192 w 4192"/>
                  <a:gd name="T1" fmla="*/ 14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4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4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4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7" name="Freeform 221"/>
              <p:cNvSpPr>
                <a:spLocks/>
              </p:cNvSpPr>
              <p:nvPr/>
            </p:nvSpPr>
            <p:spPr bwMode="auto">
              <a:xfrm>
                <a:off x="5465" y="2773"/>
                <a:ext cx="7" cy="246"/>
              </a:xfrm>
              <a:custGeom>
                <a:avLst/>
                <a:gdLst>
                  <a:gd name="T0" fmla="*/ 14 w 29"/>
                  <a:gd name="T1" fmla="*/ 0 h 984"/>
                  <a:gd name="T2" fmla="*/ 0 w 29"/>
                  <a:gd name="T3" fmla="*/ 15 h 984"/>
                  <a:gd name="T4" fmla="*/ 0 w 29"/>
                  <a:gd name="T5" fmla="*/ 984 h 984"/>
                  <a:gd name="T6" fmla="*/ 29 w 29"/>
                  <a:gd name="T7" fmla="*/ 984 h 984"/>
                  <a:gd name="T8" fmla="*/ 29 w 29"/>
                  <a:gd name="T9" fmla="*/ 15 h 984"/>
                  <a:gd name="T10" fmla="*/ 14 w 29"/>
                  <a:gd name="T11" fmla="*/ 0 h 984"/>
                  <a:gd name="T12" fmla="*/ 29 w 29"/>
                  <a:gd name="T13" fmla="*/ 15 h 984"/>
                  <a:gd name="T14" fmla="*/ 29 w 29"/>
                  <a:gd name="T15" fmla="*/ 0 h 984"/>
                  <a:gd name="T16" fmla="*/ 14 w 29"/>
                  <a:gd name="T17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4">
                    <a:moveTo>
                      <a:pt x="14" y="0"/>
                    </a:moveTo>
                    <a:lnTo>
                      <a:pt x="0" y="15"/>
                    </a:lnTo>
                    <a:lnTo>
                      <a:pt x="0" y="984"/>
                    </a:lnTo>
                    <a:lnTo>
                      <a:pt x="29" y="984"/>
                    </a:lnTo>
                    <a:lnTo>
                      <a:pt x="29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8" name="Freeform 222"/>
              <p:cNvSpPr>
                <a:spLocks/>
              </p:cNvSpPr>
              <p:nvPr/>
            </p:nvSpPr>
            <p:spPr bwMode="auto">
              <a:xfrm>
                <a:off x="4420" y="2773"/>
                <a:ext cx="1048" cy="7"/>
              </a:xfrm>
              <a:custGeom>
                <a:avLst/>
                <a:gdLst>
                  <a:gd name="T0" fmla="*/ 0 w 4191"/>
                  <a:gd name="T1" fmla="*/ 15 h 30"/>
                  <a:gd name="T2" fmla="*/ 14 w 4191"/>
                  <a:gd name="T3" fmla="*/ 30 h 30"/>
                  <a:gd name="T4" fmla="*/ 4191 w 4191"/>
                  <a:gd name="T5" fmla="*/ 30 h 30"/>
                  <a:gd name="T6" fmla="*/ 4191 w 4191"/>
                  <a:gd name="T7" fmla="*/ 0 h 30"/>
                  <a:gd name="T8" fmla="*/ 14 w 4191"/>
                  <a:gd name="T9" fmla="*/ 0 h 30"/>
                  <a:gd name="T10" fmla="*/ 0 w 4191"/>
                  <a:gd name="T11" fmla="*/ 15 h 30"/>
                  <a:gd name="T12" fmla="*/ 14 w 4191"/>
                  <a:gd name="T13" fmla="*/ 0 h 30"/>
                  <a:gd name="T14" fmla="*/ 0 w 4191"/>
                  <a:gd name="T15" fmla="*/ 0 h 30"/>
                  <a:gd name="T16" fmla="*/ 0 w 4191"/>
                  <a:gd name="T1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1" h="30">
                    <a:moveTo>
                      <a:pt x="0" y="15"/>
                    </a:moveTo>
                    <a:lnTo>
                      <a:pt x="14" y="30"/>
                    </a:lnTo>
                    <a:lnTo>
                      <a:pt x="4191" y="30"/>
                    </a:lnTo>
                    <a:lnTo>
                      <a:pt x="4191" y="0"/>
                    </a:lnTo>
                    <a:lnTo>
                      <a:pt x="14" y="0"/>
                    </a:lnTo>
                    <a:lnTo>
                      <a:pt x="0" y="15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19" name="Freeform 223"/>
              <p:cNvSpPr>
                <a:spLocks/>
              </p:cNvSpPr>
              <p:nvPr/>
            </p:nvSpPr>
            <p:spPr bwMode="auto">
              <a:xfrm>
                <a:off x="4420" y="2776"/>
                <a:ext cx="8" cy="246"/>
              </a:xfrm>
              <a:custGeom>
                <a:avLst/>
                <a:gdLst>
                  <a:gd name="T0" fmla="*/ 14 w 29"/>
                  <a:gd name="T1" fmla="*/ 984 h 984"/>
                  <a:gd name="T2" fmla="*/ 29 w 29"/>
                  <a:gd name="T3" fmla="*/ 969 h 984"/>
                  <a:gd name="T4" fmla="*/ 29 w 29"/>
                  <a:gd name="T5" fmla="*/ 0 h 984"/>
                  <a:gd name="T6" fmla="*/ 0 w 29"/>
                  <a:gd name="T7" fmla="*/ 0 h 984"/>
                  <a:gd name="T8" fmla="*/ 0 w 29"/>
                  <a:gd name="T9" fmla="*/ 969 h 984"/>
                  <a:gd name="T10" fmla="*/ 14 w 29"/>
                  <a:gd name="T11" fmla="*/ 984 h 984"/>
                  <a:gd name="T12" fmla="*/ 0 w 29"/>
                  <a:gd name="T13" fmla="*/ 969 h 984"/>
                  <a:gd name="T14" fmla="*/ 0 w 29"/>
                  <a:gd name="T15" fmla="*/ 984 h 984"/>
                  <a:gd name="T16" fmla="*/ 14 w 29"/>
                  <a:gd name="T17" fmla="*/ 984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4">
                    <a:moveTo>
                      <a:pt x="14" y="984"/>
                    </a:moveTo>
                    <a:lnTo>
                      <a:pt x="29" y="969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969"/>
                    </a:lnTo>
                    <a:lnTo>
                      <a:pt x="14" y="984"/>
                    </a:lnTo>
                    <a:lnTo>
                      <a:pt x="0" y="969"/>
                    </a:lnTo>
                    <a:lnTo>
                      <a:pt x="0" y="984"/>
                    </a:lnTo>
                    <a:lnTo>
                      <a:pt x="14" y="98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0" name="Rectangle 224"/>
              <p:cNvSpPr>
                <a:spLocks noChangeArrowheads="1"/>
              </p:cNvSpPr>
              <p:nvPr/>
            </p:nvSpPr>
            <p:spPr bwMode="auto">
              <a:xfrm>
                <a:off x="4424" y="2756"/>
                <a:ext cx="1044" cy="73"/>
              </a:xfrm>
              <a:prstGeom prst="rect">
                <a:avLst/>
              </a:prstGeom>
              <a:solidFill>
                <a:srgbClr val="009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1" name="Freeform 225"/>
              <p:cNvSpPr>
                <a:spLocks/>
              </p:cNvSpPr>
              <p:nvPr/>
            </p:nvSpPr>
            <p:spPr bwMode="auto">
              <a:xfrm>
                <a:off x="4424" y="2825"/>
                <a:ext cx="1048" cy="8"/>
              </a:xfrm>
              <a:custGeom>
                <a:avLst/>
                <a:gdLst>
                  <a:gd name="T0" fmla="*/ 4192 w 4192"/>
                  <a:gd name="T1" fmla="*/ 14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4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4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4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2" name="Freeform 226"/>
              <p:cNvSpPr>
                <a:spLocks/>
              </p:cNvSpPr>
              <p:nvPr/>
            </p:nvSpPr>
            <p:spPr bwMode="auto">
              <a:xfrm>
                <a:off x="5465" y="2753"/>
                <a:ext cx="7" cy="76"/>
              </a:xfrm>
              <a:custGeom>
                <a:avLst/>
                <a:gdLst>
                  <a:gd name="T0" fmla="*/ 14 w 29"/>
                  <a:gd name="T1" fmla="*/ 0 h 305"/>
                  <a:gd name="T2" fmla="*/ 0 w 29"/>
                  <a:gd name="T3" fmla="*/ 15 h 305"/>
                  <a:gd name="T4" fmla="*/ 0 w 29"/>
                  <a:gd name="T5" fmla="*/ 305 h 305"/>
                  <a:gd name="T6" fmla="*/ 29 w 29"/>
                  <a:gd name="T7" fmla="*/ 305 h 305"/>
                  <a:gd name="T8" fmla="*/ 29 w 29"/>
                  <a:gd name="T9" fmla="*/ 15 h 305"/>
                  <a:gd name="T10" fmla="*/ 14 w 29"/>
                  <a:gd name="T11" fmla="*/ 0 h 305"/>
                  <a:gd name="T12" fmla="*/ 29 w 29"/>
                  <a:gd name="T13" fmla="*/ 15 h 305"/>
                  <a:gd name="T14" fmla="*/ 29 w 29"/>
                  <a:gd name="T15" fmla="*/ 0 h 305"/>
                  <a:gd name="T16" fmla="*/ 14 w 29"/>
                  <a:gd name="T1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4" y="0"/>
                    </a:moveTo>
                    <a:lnTo>
                      <a:pt x="0" y="15"/>
                    </a:lnTo>
                    <a:lnTo>
                      <a:pt x="0" y="305"/>
                    </a:lnTo>
                    <a:lnTo>
                      <a:pt x="29" y="305"/>
                    </a:lnTo>
                    <a:lnTo>
                      <a:pt x="29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3" name="Freeform 227"/>
              <p:cNvSpPr>
                <a:spLocks/>
              </p:cNvSpPr>
              <p:nvPr/>
            </p:nvSpPr>
            <p:spPr bwMode="auto">
              <a:xfrm>
                <a:off x="4420" y="2753"/>
                <a:ext cx="1048" cy="7"/>
              </a:xfrm>
              <a:custGeom>
                <a:avLst/>
                <a:gdLst>
                  <a:gd name="T0" fmla="*/ 0 w 4191"/>
                  <a:gd name="T1" fmla="*/ 15 h 30"/>
                  <a:gd name="T2" fmla="*/ 14 w 4191"/>
                  <a:gd name="T3" fmla="*/ 30 h 30"/>
                  <a:gd name="T4" fmla="*/ 4191 w 4191"/>
                  <a:gd name="T5" fmla="*/ 30 h 30"/>
                  <a:gd name="T6" fmla="*/ 4191 w 4191"/>
                  <a:gd name="T7" fmla="*/ 0 h 30"/>
                  <a:gd name="T8" fmla="*/ 14 w 4191"/>
                  <a:gd name="T9" fmla="*/ 0 h 30"/>
                  <a:gd name="T10" fmla="*/ 0 w 4191"/>
                  <a:gd name="T11" fmla="*/ 15 h 30"/>
                  <a:gd name="T12" fmla="*/ 14 w 4191"/>
                  <a:gd name="T13" fmla="*/ 0 h 30"/>
                  <a:gd name="T14" fmla="*/ 0 w 4191"/>
                  <a:gd name="T15" fmla="*/ 0 h 30"/>
                  <a:gd name="T16" fmla="*/ 0 w 4191"/>
                  <a:gd name="T1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1" h="30">
                    <a:moveTo>
                      <a:pt x="0" y="15"/>
                    </a:moveTo>
                    <a:lnTo>
                      <a:pt x="14" y="30"/>
                    </a:lnTo>
                    <a:lnTo>
                      <a:pt x="4191" y="30"/>
                    </a:lnTo>
                    <a:lnTo>
                      <a:pt x="4191" y="0"/>
                    </a:lnTo>
                    <a:lnTo>
                      <a:pt x="14" y="0"/>
                    </a:lnTo>
                    <a:lnTo>
                      <a:pt x="0" y="15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4" name="Freeform 228"/>
              <p:cNvSpPr>
                <a:spLocks/>
              </p:cNvSpPr>
              <p:nvPr/>
            </p:nvSpPr>
            <p:spPr bwMode="auto">
              <a:xfrm>
                <a:off x="4420" y="2756"/>
                <a:ext cx="8" cy="77"/>
              </a:xfrm>
              <a:custGeom>
                <a:avLst/>
                <a:gdLst>
                  <a:gd name="T0" fmla="*/ 14 w 29"/>
                  <a:gd name="T1" fmla="*/ 305 h 305"/>
                  <a:gd name="T2" fmla="*/ 29 w 29"/>
                  <a:gd name="T3" fmla="*/ 290 h 305"/>
                  <a:gd name="T4" fmla="*/ 29 w 29"/>
                  <a:gd name="T5" fmla="*/ 0 h 305"/>
                  <a:gd name="T6" fmla="*/ 0 w 29"/>
                  <a:gd name="T7" fmla="*/ 0 h 305"/>
                  <a:gd name="T8" fmla="*/ 0 w 29"/>
                  <a:gd name="T9" fmla="*/ 290 h 305"/>
                  <a:gd name="T10" fmla="*/ 14 w 29"/>
                  <a:gd name="T11" fmla="*/ 305 h 305"/>
                  <a:gd name="T12" fmla="*/ 0 w 29"/>
                  <a:gd name="T13" fmla="*/ 290 h 305"/>
                  <a:gd name="T14" fmla="*/ 0 w 29"/>
                  <a:gd name="T15" fmla="*/ 305 h 305"/>
                  <a:gd name="T16" fmla="*/ 14 w 29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4" y="305"/>
                    </a:moveTo>
                    <a:lnTo>
                      <a:pt x="29" y="29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0"/>
                    </a:lnTo>
                    <a:lnTo>
                      <a:pt x="14" y="305"/>
                    </a:lnTo>
                    <a:lnTo>
                      <a:pt x="0" y="290"/>
                    </a:lnTo>
                    <a:lnTo>
                      <a:pt x="0" y="305"/>
                    </a:lnTo>
                    <a:lnTo>
                      <a:pt x="14" y="30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5" name="Freeform 229"/>
              <p:cNvSpPr>
                <a:spLocks/>
              </p:cNvSpPr>
              <p:nvPr/>
            </p:nvSpPr>
            <p:spPr bwMode="auto">
              <a:xfrm>
                <a:off x="4491" y="2770"/>
                <a:ext cx="45" cy="45"/>
              </a:xfrm>
              <a:custGeom>
                <a:avLst/>
                <a:gdLst>
                  <a:gd name="T0" fmla="*/ 97 w 177"/>
                  <a:gd name="T1" fmla="*/ 176 h 177"/>
                  <a:gd name="T2" fmla="*/ 115 w 177"/>
                  <a:gd name="T3" fmla="*/ 173 h 177"/>
                  <a:gd name="T4" fmla="*/ 131 w 177"/>
                  <a:gd name="T5" fmla="*/ 166 h 177"/>
                  <a:gd name="T6" fmla="*/ 144 w 177"/>
                  <a:gd name="T7" fmla="*/ 157 h 177"/>
                  <a:gd name="T8" fmla="*/ 156 w 177"/>
                  <a:gd name="T9" fmla="*/ 145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80 h 177"/>
                  <a:gd name="T18" fmla="*/ 173 w 177"/>
                  <a:gd name="T19" fmla="*/ 62 h 177"/>
                  <a:gd name="T20" fmla="*/ 167 w 177"/>
                  <a:gd name="T21" fmla="*/ 47 h 177"/>
                  <a:gd name="T22" fmla="*/ 156 w 177"/>
                  <a:gd name="T23" fmla="*/ 32 h 177"/>
                  <a:gd name="T24" fmla="*/ 144 w 177"/>
                  <a:gd name="T25" fmla="*/ 20 h 177"/>
                  <a:gd name="T26" fmla="*/ 131 w 177"/>
                  <a:gd name="T27" fmla="*/ 11 h 177"/>
                  <a:gd name="T28" fmla="*/ 115 w 177"/>
                  <a:gd name="T29" fmla="*/ 4 h 177"/>
                  <a:gd name="T30" fmla="*/ 97 w 177"/>
                  <a:gd name="T31" fmla="*/ 1 h 177"/>
                  <a:gd name="T32" fmla="*/ 80 w 177"/>
                  <a:gd name="T33" fmla="*/ 1 h 177"/>
                  <a:gd name="T34" fmla="*/ 63 w 177"/>
                  <a:gd name="T35" fmla="*/ 4 h 177"/>
                  <a:gd name="T36" fmla="*/ 47 w 177"/>
                  <a:gd name="T37" fmla="*/ 11 h 177"/>
                  <a:gd name="T38" fmla="*/ 32 w 177"/>
                  <a:gd name="T39" fmla="*/ 20 h 177"/>
                  <a:gd name="T40" fmla="*/ 20 w 177"/>
                  <a:gd name="T41" fmla="*/ 32 h 177"/>
                  <a:gd name="T42" fmla="*/ 11 w 177"/>
                  <a:gd name="T43" fmla="*/ 47 h 177"/>
                  <a:gd name="T44" fmla="*/ 4 w 177"/>
                  <a:gd name="T45" fmla="*/ 62 h 177"/>
                  <a:gd name="T46" fmla="*/ 0 w 177"/>
                  <a:gd name="T47" fmla="*/ 80 h 177"/>
                  <a:gd name="T48" fmla="*/ 0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0 w 177"/>
                  <a:gd name="T55" fmla="*/ 145 h 177"/>
                  <a:gd name="T56" fmla="*/ 32 w 177"/>
                  <a:gd name="T57" fmla="*/ 157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88" y="177"/>
                    </a:moveTo>
                    <a:lnTo>
                      <a:pt x="97" y="176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7" y="161"/>
                    </a:lnTo>
                    <a:lnTo>
                      <a:pt x="144" y="157"/>
                    </a:lnTo>
                    <a:lnTo>
                      <a:pt x="151" y="150"/>
                    </a:lnTo>
                    <a:lnTo>
                      <a:pt x="156" y="145"/>
                    </a:lnTo>
                    <a:lnTo>
                      <a:pt x="161" y="138"/>
                    </a:lnTo>
                    <a:lnTo>
                      <a:pt x="167" y="130"/>
                    </a:lnTo>
                    <a:lnTo>
                      <a:pt x="169" y="122"/>
                    </a:lnTo>
                    <a:lnTo>
                      <a:pt x="173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7" y="89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3" y="62"/>
                    </a:lnTo>
                    <a:lnTo>
                      <a:pt x="169" y="54"/>
                    </a:lnTo>
                    <a:lnTo>
                      <a:pt x="167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1" y="27"/>
                    </a:lnTo>
                    <a:lnTo>
                      <a:pt x="144" y="20"/>
                    </a:lnTo>
                    <a:lnTo>
                      <a:pt x="137" y="16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7" y="1"/>
                    </a:lnTo>
                    <a:lnTo>
                      <a:pt x="88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39" y="16"/>
                    </a:lnTo>
                    <a:lnTo>
                      <a:pt x="32" y="20"/>
                    </a:lnTo>
                    <a:lnTo>
                      <a:pt x="26" y="27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5" y="138"/>
                    </a:lnTo>
                    <a:lnTo>
                      <a:pt x="20" y="145"/>
                    </a:lnTo>
                    <a:lnTo>
                      <a:pt x="26" y="150"/>
                    </a:lnTo>
                    <a:lnTo>
                      <a:pt x="32" y="157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6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6" name="Freeform 230"/>
              <p:cNvSpPr>
                <a:spLocks/>
              </p:cNvSpPr>
              <p:nvPr/>
            </p:nvSpPr>
            <p:spPr bwMode="auto">
              <a:xfrm>
                <a:off x="4491" y="2770"/>
                <a:ext cx="45" cy="45"/>
              </a:xfrm>
              <a:custGeom>
                <a:avLst/>
                <a:gdLst>
                  <a:gd name="T0" fmla="*/ 97 w 177"/>
                  <a:gd name="T1" fmla="*/ 176 h 177"/>
                  <a:gd name="T2" fmla="*/ 115 w 177"/>
                  <a:gd name="T3" fmla="*/ 173 h 177"/>
                  <a:gd name="T4" fmla="*/ 131 w 177"/>
                  <a:gd name="T5" fmla="*/ 166 h 177"/>
                  <a:gd name="T6" fmla="*/ 144 w 177"/>
                  <a:gd name="T7" fmla="*/ 157 h 177"/>
                  <a:gd name="T8" fmla="*/ 156 w 177"/>
                  <a:gd name="T9" fmla="*/ 145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80 h 177"/>
                  <a:gd name="T18" fmla="*/ 173 w 177"/>
                  <a:gd name="T19" fmla="*/ 62 h 177"/>
                  <a:gd name="T20" fmla="*/ 167 w 177"/>
                  <a:gd name="T21" fmla="*/ 47 h 177"/>
                  <a:gd name="T22" fmla="*/ 156 w 177"/>
                  <a:gd name="T23" fmla="*/ 32 h 177"/>
                  <a:gd name="T24" fmla="*/ 144 w 177"/>
                  <a:gd name="T25" fmla="*/ 20 h 177"/>
                  <a:gd name="T26" fmla="*/ 131 w 177"/>
                  <a:gd name="T27" fmla="*/ 11 h 177"/>
                  <a:gd name="T28" fmla="*/ 115 w 177"/>
                  <a:gd name="T29" fmla="*/ 4 h 177"/>
                  <a:gd name="T30" fmla="*/ 97 w 177"/>
                  <a:gd name="T31" fmla="*/ 1 h 177"/>
                  <a:gd name="T32" fmla="*/ 80 w 177"/>
                  <a:gd name="T33" fmla="*/ 1 h 177"/>
                  <a:gd name="T34" fmla="*/ 63 w 177"/>
                  <a:gd name="T35" fmla="*/ 4 h 177"/>
                  <a:gd name="T36" fmla="*/ 47 w 177"/>
                  <a:gd name="T37" fmla="*/ 11 h 177"/>
                  <a:gd name="T38" fmla="*/ 32 w 177"/>
                  <a:gd name="T39" fmla="*/ 20 h 177"/>
                  <a:gd name="T40" fmla="*/ 20 w 177"/>
                  <a:gd name="T41" fmla="*/ 32 h 177"/>
                  <a:gd name="T42" fmla="*/ 11 w 177"/>
                  <a:gd name="T43" fmla="*/ 47 h 177"/>
                  <a:gd name="T44" fmla="*/ 4 w 177"/>
                  <a:gd name="T45" fmla="*/ 62 h 177"/>
                  <a:gd name="T46" fmla="*/ 0 w 177"/>
                  <a:gd name="T47" fmla="*/ 80 h 177"/>
                  <a:gd name="T48" fmla="*/ 0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0 w 177"/>
                  <a:gd name="T55" fmla="*/ 145 h 177"/>
                  <a:gd name="T56" fmla="*/ 32 w 177"/>
                  <a:gd name="T57" fmla="*/ 157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88" y="177"/>
                    </a:moveTo>
                    <a:lnTo>
                      <a:pt x="97" y="176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7" y="161"/>
                    </a:lnTo>
                    <a:lnTo>
                      <a:pt x="144" y="157"/>
                    </a:lnTo>
                    <a:lnTo>
                      <a:pt x="151" y="150"/>
                    </a:lnTo>
                    <a:lnTo>
                      <a:pt x="156" y="145"/>
                    </a:lnTo>
                    <a:lnTo>
                      <a:pt x="161" y="138"/>
                    </a:lnTo>
                    <a:lnTo>
                      <a:pt x="167" y="130"/>
                    </a:lnTo>
                    <a:lnTo>
                      <a:pt x="169" y="122"/>
                    </a:lnTo>
                    <a:lnTo>
                      <a:pt x="173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7" y="89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3" y="62"/>
                    </a:lnTo>
                    <a:lnTo>
                      <a:pt x="169" y="54"/>
                    </a:lnTo>
                    <a:lnTo>
                      <a:pt x="167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1" y="27"/>
                    </a:lnTo>
                    <a:lnTo>
                      <a:pt x="144" y="20"/>
                    </a:lnTo>
                    <a:lnTo>
                      <a:pt x="137" y="16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7" y="1"/>
                    </a:lnTo>
                    <a:lnTo>
                      <a:pt x="88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39" y="16"/>
                    </a:lnTo>
                    <a:lnTo>
                      <a:pt x="32" y="20"/>
                    </a:lnTo>
                    <a:lnTo>
                      <a:pt x="26" y="27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5" y="138"/>
                    </a:lnTo>
                    <a:lnTo>
                      <a:pt x="20" y="145"/>
                    </a:lnTo>
                    <a:lnTo>
                      <a:pt x="26" y="150"/>
                    </a:lnTo>
                    <a:lnTo>
                      <a:pt x="32" y="157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6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7" name="Freeform 231"/>
              <p:cNvSpPr>
                <a:spLocks/>
              </p:cNvSpPr>
              <p:nvPr/>
            </p:nvSpPr>
            <p:spPr bwMode="auto">
              <a:xfrm>
                <a:off x="4753" y="2777"/>
                <a:ext cx="44" cy="44"/>
              </a:xfrm>
              <a:custGeom>
                <a:avLst/>
                <a:gdLst>
                  <a:gd name="T0" fmla="*/ 97 w 176"/>
                  <a:gd name="T1" fmla="*/ 176 h 176"/>
                  <a:gd name="T2" fmla="*/ 114 w 176"/>
                  <a:gd name="T3" fmla="*/ 172 h 176"/>
                  <a:gd name="T4" fmla="*/ 129 w 176"/>
                  <a:gd name="T5" fmla="*/ 165 h 176"/>
                  <a:gd name="T6" fmla="*/ 144 w 176"/>
                  <a:gd name="T7" fmla="*/ 156 h 176"/>
                  <a:gd name="T8" fmla="*/ 156 w 176"/>
                  <a:gd name="T9" fmla="*/ 144 h 176"/>
                  <a:gd name="T10" fmla="*/ 165 w 176"/>
                  <a:gd name="T11" fmla="*/ 131 h 176"/>
                  <a:gd name="T12" fmla="*/ 172 w 176"/>
                  <a:gd name="T13" fmla="*/ 115 h 176"/>
                  <a:gd name="T14" fmla="*/ 176 w 176"/>
                  <a:gd name="T15" fmla="*/ 97 h 176"/>
                  <a:gd name="T16" fmla="*/ 176 w 176"/>
                  <a:gd name="T17" fmla="*/ 79 h 176"/>
                  <a:gd name="T18" fmla="*/ 172 w 176"/>
                  <a:gd name="T19" fmla="*/ 61 h 176"/>
                  <a:gd name="T20" fmla="*/ 165 w 176"/>
                  <a:gd name="T21" fmla="*/ 47 h 176"/>
                  <a:gd name="T22" fmla="*/ 156 w 176"/>
                  <a:gd name="T23" fmla="*/ 32 h 176"/>
                  <a:gd name="T24" fmla="*/ 144 w 176"/>
                  <a:gd name="T25" fmla="*/ 20 h 176"/>
                  <a:gd name="T26" fmla="*/ 129 w 176"/>
                  <a:gd name="T27" fmla="*/ 11 h 176"/>
                  <a:gd name="T28" fmla="*/ 114 w 176"/>
                  <a:gd name="T29" fmla="*/ 4 h 176"/>
                  <a:gd name="T30" fmla="*/ 97 w 176"/>
                  <a:gd name="T31" fmla="*/ 0 h 176"/>
                  <a:gd name="T32" fmla="*/ 78 w 176"/>
                  <a:gd name="T33" fmla="*/ 0 h 176"/>
                  <a:gd name="T34" fmla="*/ 61 w 176"/>
                  <a:gd name="T35" fmla="*/ 4 h 176"/>
                  <a:gd name="T36" fmla="*/ 45 w 176"/>
                  <a:gd name="T37" fmla="*/ 11 h 176"/>
                  <a:gd name="T38" fmla="*/ 32 w 176"/>
                  <a:gd name="T39" fmla="*/ 20 h 176"/>
                  <a:gd name="T40" fmla="*/ 20 w 176"/>
                  <a:gd name="T41" fmla="*/ 32 h 176"/>
                  <a:gd name="T42" fmla="*/ 11 w 176"/>
                  <a:gd name="T43" fmla="*/ 47 h 176"/>
                  <a:gd name="T44" fmla="*/ 4 w 176"/>
                  <a:gd name="T45" fmla="*/ 61 h 176"/>
                  <a:gd name="T46" fmla="*/ 0 w 176"/>
                  <a:gd name="T47" fmla="*/ 79 h 176"/>
                  <a:gd name="T48" fmla="*/ 0 w 176"/>
                  <a:gd name="T49" fmla="*/ 97 h 176"/>
                  <a:gd name="T50" fmla="*/ 4 w 176"/>
                  <a:gd name="T51" fmla="*/ 115 h 176"/>
                  <a:gd name="T52" fmla="*/ 11 w 176"/>
                  <a:gd name="T53" fmla="*/ 131 h 176"/>
                  <a:gd name="T54" fmla="*/ 20 w 176"/>
                  <a:gd name="T55" fmla="*/ 144 h 176"/>
                  <a:gd name="T56" fmla="*/ 32 w 176"/>
                  <a:gd name="T57" fmla="*/ 156 h 176"/>
                  <a:gd name="T58" fmla="*/ 45 w 176"/>
                  <a:gd name="T59" fmla="*/ 165 h 176"/>
                  <a:gd name="T60" fmla="*/ 61 w 176"/>
                  <a:gd name="T61" fmla="*/ 172 h 176"/>
                  <a:gd name="T62" fmla="*/ 78 w 176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5" y="175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29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5" y="131"/>
                    </a:lnTo>
                    <a:lnTo>
                      <a:pt x="169" y="123"/>
                    </a:lnTo>
                    <a:lnTo>
                      <a:pt x="172" y="115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79"/>
                    </a:lnTo>
                    <a:lnTo>
                      <a:pt x="174" y="71"/>
                    </a:lnTo>
                    <a:lnTo>
                      <a:pt x="172" y="61"/>
                    </a:lnTo>
                    <a:lnTo>
                      <a:pt x="169" y="53"/>
                    </a:lnTo>
                    <a:lnTo>
                      <a:pt x="165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29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5" y="2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78" y="0"/>
                    </a:lnTo>
                    <a:lnTo>
                      <a:pt x="70" y="2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45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1" y="71"/>
                    </a:lnTo>
                    <a:lnTo>
                      <a:pt x="0" y="79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5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5" y="165"/>
                    </a:lnTo>
                    <a:lnTo>
                      <a:pt x="53" y="169"/>
                    </a:lnTo>
                    <a:lnTo>
                      <a:pt x="61" y="172"/>
                    </a:lnTo>
                    <a:lnTo>
                      <a:pt x="70" y="175"/>
                    </a:lnTo>
                    <a:lnTo>
                      <a:pt x="78" y="176"/>
                    </a:lnTo>
                    <a:lnTo>
                      <a:pt x="88" y="176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8" name="Freeform 232"/>
              <p:cNvSpPr>
                <a:spLocks/>
              </p:cNvSpPr>
              <p:nvPr/>
            </p:nvSpPr>
            <p:spPr bwMode="auto">
              <a:xfrm>
                <a:off x="4753" y="2777"/>
                <a:ext cx="44" cy="44"/>
              </a:xfrm>
              <a:custGeom>
                <a:avLst/>
                <a:gdLst>
                  <a:gd name="T0" fmla="*/ 97 w 176"/>
                  <a:gd name="T1" fmla="*/ 176 h 176"/>
                  <a:gd name="T2" fmla="*/ 114 w 176"/>
                  <a:gd name="T3" fmla="*/ 172 h 176"/>
                  <a:gd name="T4" fmla="*/ 129 w 176"/>
                  <a:gd name="T5" fmla="*/ 165 h 176"/>
                  <a:gd name="T6" fmla="*/ 144 w 176"/>
                  <a:gd name="T7" fmla="*/ 156 h 176"/>
                  <a:gd name="T8" fmla="*/ 156 w 176"/>
                  <a:gd name="T9" fmla="*/ 144 h 176"/>
                  <a:gd name="T10" fmla="*/ 165 w 176"/>
                  <a:gd name="T11" fmla="*/ 131 h 176"/>
                  <a:gd name="T12" fmla="*/ 172 w 176"/>
                  <a:gd name="T13" fmla="*/ 115 h 176"/>
                  <a:gd name="T14" fmla="*/ 176 w 176"/>
                  <a:gd name="T15" fmla="*/ 97 h 176"/>
                  <a:gd name="T16" fmla="*/ 176 w 176"/>
                  <a:gd name="T17" fmla="*/ 79 h 176"/>
                  <a:gd name="T18" fmla="*/ 172 w 176"/>
                  <a:gd name="T19" fmla="*/ 61 h 176"/>
                  <a:gd name="T20" fmla="*/ 165 w 176"/>
                  <a:gd name="T21" fmla="*/ 47 h 176"/>
                  <a:gd name="T22" fmla="*/ 156 w 176"/>
                  <a:gd name="T23" fmla="*/ 32 h 176"/>
                  <a:gd name="T24" fmla="*/ 144 w 176"/>
                  <a:gd name="T25" fmla="*/ 20 h 176"/>
                  <a:gd name="T26" fmla="*/ 129 w 176"/>
                  <a:gd name="T27" fmla="*/ 11 h 176"/>
                  <a:gd name="T28" fmla="*/ 114 w 176"/>
                  <a:gd name="T29" fmla="*/ 4 h 176"/>
                  <a:gd name="T30" fmla="*/ 97 w 176"/>
                  <a:gd name="T31" fmla="*/ 0 h 176"/>
                  <a:gd name="T32" fmla="*/ 78 w 176"/>
                  <a:gd name="T33" fmla="*/ 0 h 176"/>
                  <a:gd name="T34" fmla="*/ 61 w 176"/>
                  <a:gd name="T35" fmla="*/ 4 h 176"/>
                  <a:gd name="T36" fmla="*/ 45 w 176"/>
                  <a:gd name="T37" fmla="*/ 11 h 176"/>
                  <a:gd name="T38" fmla="*/ 32 w 176"/>
                  <a:gd name="T39" fmla="*/ 20 h 176"/>
                  <a:gd name="T40" fmla="*/ 20 w 176"/>
                  <a:gd name="T41" fmla="*/ 32 h 176"/>
                  <a:gd name="T42" fmla="*/ 11 w 176"/>
                  <a:gd name="T43" fmla="*/ 47 h 176"/>
                  <a:gd name="T44" fmla="*/ 4 w 176"/>
                  <a:gd name="T45" fmla="*/ 61 h 176"/>
                  <a:gd name="T46" fmla="*/ 0 w 176"/>
                  <a:gd name="T47" fmla="*/ 79 h 176"/>
                  <a:gd name="T48" fmla="*/ 0 w 176"/>
                  <a:gd name="T49" fmla="*/ 97 h 176"/>
                  <a:gd name="T50" fmla="*/ 4 w 176"/>
                  <a:gd name="T51" fmla="*/ 115 h 176"/>
                  <a:gd name="T52" fmla="*/ 11 w 176"/>
                  <a:gd name="T53" fmla="*/ 131 h 176"/>
                  <a:gd name="T54" fmla="*/ 20 w 176"/>
                  <a:gd name="T55" fmla="*/ 144 h 176"/>
                  <a:gd name="T56" fmla="*/ 32 w 176"/>
                  <a:gd name="T57" fmla="*/ 156 h 176"/>
                  <a:gd name="T58" fmla="*/ 45 w 176"/>
                  <a:gd name="T59" fmla="*/ 165 h 176"/>
                  <a:gd name="T60" fmla="*/ 61 w 176"/>
                  <a:gd name="T61" fmla="*/ 172 h 176"/>
                  <a:gd name="T62" fmla="*/ 78 w 176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5" y="175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29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5" y="131"/>
                    </a:lnTo>
                    <a:lnTo>
                      <a:pt x="169" y="123"/>
                    </a:lnTo>
                    <a:lnTo>
                      <a:pt x="172" y="115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79"/>
                    </a:lnTo>
                    <a:lnTo>
                      <a:pt x="174" y="71"/>
                    </a:lnTo>
                    <a:lnTo>
                      <a:pt x="172" y="61"/>
                    </a:lnTo>
                    <a:lnTo>
                      <a:pt x="169" y="53"/>
                    </a:lnTo>
                    <a:lnTo>
                      <a:pt x="165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29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5" y="2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78" y="0"/>
                    </a:lnTo>
                    <a:lnTo>
                      <a:pt x="70" y="2"/>
                    </a:lnTo>
                    <a:lnTo>
                      <a:pt x="61" y="4"/>
                    </a:lnTo>
                    <a:lnTo>
                      <a:pt x="53" y="7"/>
                    </a:lnTo>
                    <a:lnTo>
                      <a:pt x="45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1" y="71"/>
                    </a:lnTo>
                    <a:lnTo>
                      <a:pt x="0" y="79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5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5" y="165"/>
                    </a:lnTo>
                    <a:lnTo>
                      <a:pt x="53" y="169"/>
                    </a:lnTo>
                    <a:lnTo>
                      <a:pt x="61" y="172"/>
                    </a:lnTo>
                    <a:lnTo>
                      <a:pt x="70" y="175"/>
                    </a:lnTo>
                    <a:lnTo>
                      <a:pt x="78" y="176"/>
                    </a:lnTo>
                    <a:lnTo>
                      <a:pt x="88" y="176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29" name="Freeform 233"/>
              <p:cNvSpPr>
                <a:spLocks/>
              </p:cNvSpPr>
              <p:nvPr/>
            </p:nvSpPr>
            <p:spPr bwMode="auto">
              <a:xfrm>
                <a:off x="5053" y="2770"/>
                <a:ext cx="44" cy="45"/>
              </a:xfrm>
              <a:custGeom>
                <a:avLst/>
                <a:gdLst>
                  <a:gd name="T0" fmla="*/ 98 w 178"/>
                  <a:gd name="T1" fmla="*/ 177 h 177"/>
                  <a:gd name="T2" fmla="*/ 115 w 178"/>
                  <a:gd name="T3" fmla="*/ 173 h 177"/>
                  <a:gd name="T4" fmla="*/ 131 w 178"/>
                  <a:gd name="T5" fmla="*/ 166 h 177"/>
                  <a:gd name="T6" fmla="*/ 144 w 178"/>
                  <a:gd name="T7" fmla="*/ 157 h 177"/>
                  <a:gd name="T8" fmla="*/ 156 w 178"/>
                  <a:gd name="T9" fmla="*/ 145 h 177"/>
                  <a:gd name="T10" fmla="*/ 167 w 178"/>
                  <a:gd name="T11" fmla="*/ 130 h 177"/>
                  <a:gd name="T12" fmla="*/ 174 w 178"/>
                  <a:gd name="T13" fmla="*/ 116 h 177"/>
                  <a:gd name="T14" fmla="*/ 176 w 178"/>
                  <a:gd name="T15" fmla="*/ 98 h 177"/>
                  <a:gd name="T16" fmla="*/ 176 w 178"/>
                  <a:gd name="T17" fmla="*/ 80 h 177"/>
                  <a:gd name="T18" fmla="*/ 174 w 178"/>
                  <a:gd name="T19" fmla="*/ 62 h 177"/>
                  <a:gd name="T20" fmla="*/ 167 w 178"/>
                  <a:gd name="T21" fmla="*/ 47 h 177"/>
                  <a:gd name="T22" fmla="*/ 156 w 178"/>
                  <a:gd name="T23" fmla="*/ 33 h 177"/>
                  <a:gd name="T24" fmla="*/ 144 w 178"/>
                  <a:gd name="T25" fmla="*/ 21 h 177"/>
                  <a:gd name="T26" fmla="*/ 131 w 178"/>
                  <a:gd name="T27" fmla="*/ 12 h 177"/>
                  <a:gd name="T28" fmla="*/ 115 w 178"/>
                  <a:gd name="T29" fmla="*/ 4 h 177"/>
                  <a:gd name="T30" fmla="*/ 98 w 178"/>
                  <a:gd name="T31" fmla="*/ 1 h 177"/>
                  <a:gd name="T32" fmla="*/ 80 w 178"/>
                  <a:gd name="T33" fmla="*/ 1 h 177"/>
                  <a:gd name="T34" fmla="*/ 63 w 178"/>
                  <a:gd name="T35" fmla="*/ 4 h 177"/>
                  <a:gd name="T36" fmla="*/ 47 w 178"/>
                  <a:gd name="T37" fmla="*/ 12 h 177"/>
                  <a:gd name="T38" fmla="*/ 32 w 178"/>
                  <a:gd name="T39" fmla="*/ 21 h 177"/>
                  <a:gd name="T40" fmla="*/ 20 w 178"/>
                  <a:gd name="T41" fmla="*/ 33 h 177"/>
                  <a:gd name="T42" fmla="*/ 11 w 178"/>
                  <a:gd name="T43" fmla="*/ 47 h 177"/>
                  <a:gd name="T44" fmla="*/ 4 w 178"/>
                  <a:gd name="T45" fmla="*/ 62 h 177"/>
                  <a:gd name="T46" fmla="*/ 0 w 178"/>
                  <a:gd name="T47" fmla="*/ 80 h 177"/>
                  <a:gd name="T48" fmla="*/ 0 w 178"/>
                  <a:gd name="T49" fmla="*/ 98 h 177"/>
                  <a:gd name="T50" fmla="*/ 4 w 178"/>
                  <a:gd name="T51" fmla="*/ 116 h 177"/>
                  <a:gd name="T52" fmla="*/ 11 w 178"/>
                  <a:gd name="T53" fmla="*/ 130 h 177"/>
                  <a:gd name="T54" fmla="*/ 20 w 178"/>
                  <a:gd name="T55" fmla="*/ 145 h 177"/>
                  <a:gd name="T56" fmla="*/ 32 w 178"/>
                  <a:gd name="T57" fmla="*/ 157 h 177"/>
                  <a:gd name="T58" fmla="*/ 47 w 178"/>
                  <a:gd name="T59" fmla="*/ 166 h 177"/>
                  <a:gd name="T60" fmla="*/ 63 w 178"/>
                  <a:gd name="T61" fmla="*/ 173 h 177"/>
                  <a:gd name="T62" fmla="*/ 80 w 178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8" h="177">
                    <a:moveTo>
                      <a:pt x="88" y="177"/>
                    </a:moveTo>
                    <a:lnTo>
                      <a:pt x="98" y="177"/>
                    </a:lnTo>
                    <a:lnTo>
                      <a:pt x="107" y="176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8" y="162"/>
                    </a:lnTo>
                    <a:lnTo>
                      <a:pt x="144" y="157"/>
                    </a:lnTo>
                    <a:lnTo>
                      <a:pt x="151" y="152"/>
                    </a:lnTo>
                    <a:lnTo>
                      <a:pt x="156" y="145"/>
                    </a:lnTo>
                    <a:lnTo>
                      <a:pt x="162" y="138"/>
                    </a:lnTo>
                    <a:lnTo>
                      <a:pt x="167" y="130"/>
                    </a:lnTo>
                    <a:lnTo>
                      <a:pt x="170" y="124"/>
                    </a:lnTo>
                    <a:lnTo>
                      <a:pt x="174" y="116"/>
                    </a:lnTo>
                    <a:lnTo>
                      <a:pt x="175" y="106"/>
                    </a:lnTo>
                    <a:lnTo>
                      <a:pt x="176" y="98"/>
                    </a:lnTo>
                    <a:lnTo>
                      <a:pt x="178" y="89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4" y="62"/>
                    </a:lnTo>
                    <a:lnTo>
                      <a:pt x="170" y="54"/>
                    </a:lnTo>
                    <a:lnTo>
                      <a:pt x="167" y="47"/>
                    </a:lnTo>
                    <a:lnTo>
                      <a:pt x="162" y="40"/>
                    </a:lnTo>
                    <a:lnTo>
                      <a:pt x="156" y="33"/>
                    </a:lnTo>
                    <a:lnTo>
                      <a:pt x="151" y="27"/>
                    </a:lnTo>
                    <a:lnTo>
                      <a:pt x="144" y="21"/>
                    </a:lnTo>
                    <a:lnTo>
                      <a:pt x="138" y="16"/>
                    </a:lnTo>
                    <a:lnTo>
                      <a:pt x="131" y="12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8" y="1"/>
                    </a:lnTo>
                    <a:lnTo>
                      <a:pt x="88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8"/>
                    </a:lnTo>
                    <a:lnTo>
                      <a:pt x="47" y="12"/>
                    </a:lnTo>
                    <a:lnTo>
                      <a:pt x="39" y="16"/>
                    </a:lnTo>
                    <a:lnTo>
                      <a:pt x="32" y="21"/>
                    </a:lnTo>
                    <a:lnTo>
                      <a:pt x="27" y="27"/>
                    </a:lnTo>
                    <a:lnTo>
                      <a:pt x="20" y="33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8"/>
                    </a:lnTo>
                    <a:lnTo>
                      <a:pt x="2" y="106"/>
                    </a:lnTo>
                    <a:lnTo>
                      <a:pt x="4" y="116"/>
                    </a:lnTo>
                    <a:lnTo>
                      <a:pt x="7" y="124"/>
                    </a:lnTo>
                    <a:lnTo>
                      <a:pt x="11" y="130"/>
                    </a:lnTo>
                    <a:lnTo>
                      <a:pt x="15" y="138"/>
                    </a:lnTo>
                    <a:lnTo>
                      <a:pt x="20" y="145"/>
                    </a:lnTo>
                    <a:lnTo>
                      <a:pt x="27" y="152"/>
                    </a:lnTo>
                    <a:lnTo>
                      <a:pt x="32" y="157"/>
                    </a:lnTo>
                    <a:lnTo>
                      <a:pt x="39" y="162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6"/>
                    </a:lnTo>
                    <a:lnTo>
                      <a:pt x="80" y="177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0" name="Freeform 234"/>
              <p:cNvSpPr>
                <a:spLocks/>
              </p:cNvSpPr>
              <p:nvPr/>
            </p:nvSpPr>
            <p:spPr bwMode="auto">
              <a:xfrm>
                <a:off x="5053" y="2770"/>
                <a:ext cx="44" cy="45"/>
              </a:xfrm>
              <a:custGeom>
                <a:avLst/>
                <a:gdLst>
                  <a:gd name="T0" fmla="*/ 98 w 178"/>
                  <a:gd name="T1" fmla="*/ 177 h 177"/>
                  <a:gd name="T2" fmla="*/ 115 w 178"/>
                  <a:gd name="T3" fmla="*/ 173 h 177"/>
                  <a:gd name="T4" fmla="*/ 131 w 178"/>
                  <a:gd name="T5" fmla="*/ 166 h 177"/>
                  <a:gd name="T6" fmla="*/ 144 w 178"/>
                  <a:gd name="T7" fmla="*/ 157 h 177"/>
                  <a:gd name="T8" fmla="*/ 156 w 178"/>
                  <a:gd name="T9" fmla="*/ 145 h 177"/>
                  <a:gd name="T10" fmla="*/ 167 w 178"/>
                  <a:gd name="T11" fmla="*/ 130 h 177"/>
                  <a:gd name="T12" fmla="*/ 174 w 178"/>
                  <a:gd name="T13" fmla="*/ 116 h 177"/>
                  <a:gd name="T14" fmla="*/ 176 w 178"/>
                  <a:gd name="T15" fmla="*/ 98 h 177"/>
                  <a:gd name="T16" fmla="*/ 176 w 178"/>
                  <a:gd name="T17" fmla="*/ 80 h 177"/>
                  <a:gd name="T18" fmla="*/ 174 w 178"/>
                  <a:gd name="T19" fmla="*/ 62 h 177"/>
                  <a:gd name="T20" fmla="*/ 167 w 178"/>
                  <a:gd name="T21" fmla="*/ 47 h 177"/>
                  <a:gd name="T22" fmla="*/ 156 w 178"/>
                  <a:gd name="T23" fmla="*/ 33 h 177"/>
                  <a:gd name="T24" fmla="*/ 144 w 178"/>
                  <a:gd name="T25" fmla="*/ 21 h 177"/>
                  <a:gd name="T26" fmla="*/ 131 w 178"/>
                  <a:gd name="T27" fmla="*/ 12 h 177"/>
                  <a:gd name="T28" fmla="*/ 115 w 178"/>
                  <a:gd name="T29" fmla="*/ 4 h 177"/>
                  <a:gd name="T30" fmla="*/ 98 w 178"/>
                  <a:gd name="T31" fmla="*/ 1 h 177"/>
                  <a:gd name="T32" fmla="*/ 80 w 178"/>
                  <a:gd name="T33" fmla="*/ 1 h 177"/>
                  <a:gd name="T34" fmla="*/ 63 w 178"/>
                  <a:gd name="T35" fmla="*/ 4 h 177"/>
                  <a:gd name="T36" fmla="*/ 47 w 178"/>
                  <a:gd name="T37" fmla="*/ 12 h 177"/>
                  <a:gd name="T38" fmla="*/ 32 w 178"/>
                  <a:gd name="T39" fmla="*/ 21 h 177"/>
                  <a:gd name="T40" fmla="*/ 20 w 178"/>
                  <a:gd name="T41" fmla="*/ 33 h 177"/>
                  <a:gd name="T42" fmla="*/ 11 w 178"/>
                  <a:gd name="T43" fmla="*/ 47 h 177"/>
                  <a:gd name="T44" fmla="*/ 4 w 178"/>
                  <a:gd name="T45" fmla="*/ 62 h 177"/>
                  <a:gd name="T46" fmla="*/ 0 w 178"/>
                  <a:gd name="T47" fmla="*/ 80 h 177"/>
                  <a:gd name="T48" fmla="*/ 0 w 178"/>
                  <a:gd name="T49" fmla="*/ 98 h 177"/>
                  <a:gd name="T50" fmla="*/ 4 w 178"/>
                  <a:gd name="T51" fmla="*/ 116 h 177"/>
                  <a:gd name="T52" fmla="*/ 11 w 178"/>
                  <a:gd name="T53" fmla="*/ 130 h 177"/>
                  <a:gd name="T54" fmla="*/ 20 w 178"/>
                  <a:gd name="T55" fmla="*/ 145 h 177"/>
                  <a:gd name="T56" fmla="*/ 32 w 178"/>
                  <a:gd name="T57" fmla="*/ 157 h 177"/>
                  <a:gd name="T58" fmla="*/ 47 w 178"/>
                  <a:gd name="T59" fmla="*/ 166 h 177"/>
                  <a:gd name="T60" fmla="*/ 63 w 178"/>
                  <a:gd name="T61" fmla="*/ 173 h 177"/>
                  <a:gd name="T62" fmla="*/ 80 w 178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8" h="177">
                    <a:moveTo>
                      <a:pt x="88" y="177"/>
                    </a:moveTo>
                    <a:lnTo>
                      <a:pt x="98" y="177"/>
                    </a:lnTo>
                    <a:lnTo>
                      <a:pt x="107" y="176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8" y="162"/>
                    </a:lnTo>
                    <a:lnTo>
                      <a:pt x="144" y="157"/>
                    </a:lnTo>
                    <a:lnTo>
                      <a:pt x="151" y="152"/>
                    </a:lnTo>
                    <a:lnTo>
                      <a:pt x="156" y="145"/>
                    </a:lnTo>
                    <a:lnTo>
                      <a:pt x="162" y="138"/>
                    </a:lnTo>
                    <a:lnTo>
                      <a:pt x="167" y="130"/>
                    </a:lnTo>
                    <a:lnTo>
                      <a:pt x="170" y="124"/>
                    </a:lnTo>
                    <a:lnTo>
                      <a:pt x="174" y="116"/>
                    </a:lnTo>
                    <a:lnTo>
                      <a:pt x="175" y="106"/>
                    </a:lnTo>
                    <a:lnTo>
                      <a:pt x="176" y="98"/>
                    </a:lnTo>
                    <a:lnTo>
                      <a:pt x="178" y="89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4" y="62"/>
                    </a:lnTo>
                    <a:lnTo>
                      <a:pt x="170" y="54"/>
                    </a:lnTo>
                    <a:lnTo>
                      <a:pt x="167" y="47"/>
                    </a:lnTo>
                    <a:lnTo>
                      <a:pt x="162" y="40"/>
                    </a:lnTo>
                    <a:lnTo>
                      <a:pt x="156" y="33"/>
                    </a:lnTo>
                    <a:lnTo>
                      <a:pt x="151" y="27"/>
                    </a:lnTo>
                    <a:lnTo>
                      <a:pt x="144" y="21"/>
                    </a:lnTo>
                    <a:lnTo>
                      <a:pt x="138" y="16"/>
                    </a:lnTo>
                    <a:lnTo>
                      <a:pt x="131" y="12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8" y="1"/>
                    </a:lnTo>
                    <a:lnTo>
                      <a:pt x="88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8"/>
                    </a:lnTo>
                    <a:lnTo>
                      <a:pt x="47" y="12"/>
                    </a:lnTo>
                    <a:lnTo>
                      <a:pt x="39" y="16"/>
                    </a:lnTo>
                    <a:lnTo>
                      <a:pt x="32" y="21"/>
                    </a:lnTo>
                    <a:lnTo>
                      <a:pt x="27" y="27"/>
                    </a:lnTo>
                    <a:lnTo>
                      <a:pt x="20" y="33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8"/>
                    </a:lnTo>
                    <a:lnTo>
                      <a:pt x="2" y="106"/>
                    </a:lnTo>
                    <a:lnTo>
                      <a:pt x="4" y="116"/>
                    </a:lnTo>
                    <a:lnTo>
                      <a:pt x="7" y="124"/>
                    </a:lnTo>
                    <a:lnTo>
                      <a:pt x="11" y="130"/>
                    </a:lnTo>
                    <a:lnTo>
                      <a:pt x="15" y="138"/>
                    </a:lnTo>
                    <a:lnTo>
                      <a:pt x="20" y="145"/>
                    </a:lnTo>
                    <a:lnTo>
                      <a:pt x="27" y="152"/>
                    </a:lnTo>
                    <a:lnTo>
                      <a:pt x="32" y="157"/>
                    </a:lnTo>
                    <a:lnTo>
                      <a:pt x="39" y="162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6"/>
                    </a:lnTo>
                    <a:lnTo>
                      <a:pt x="80" y="177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1" name="Freeform 235"/>
              <p:cNvSpPr>
                <a:spLocks/>
              </p:cNvSpPr>
              <p:nvPr/>
            </p:nvSpPr>
            <p:spPr bwMode="auto">
              <a:xfrm>
                <a:off x="5363" y="2774"/>
                <a:ext cx="45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4 w 177"/>
                  <a:gd name="T7" fmla="*/ 156 h 176"/>
                  <a:gd name="T8" fmla="*/ 156 w 177"/>
                  <a:gd name="T9" fmla="*/ 144 h 176"/>
                  <a:gd name="T10" fmla="*/ 166 w 177"/>
                  <a:gd name="T11" fmla="*/ 130 h 176"/>
                  <a:gd name="T12" fmla="*/ 173 w 177"/>
                  <a:gd name="T13" fmla="*/ 114 h 176"/>
                  <a:gd name="T14" fmla="*/ 176 w 177"/>
                  <a:gd name="T15" fmla="*/ 97 h 176"/>
                  <a:gd name="T16" fmla="*/ 176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6 w 177"/>
                  <a:gd name="T23" fmla="*/ 32 h 176"/>
                  <a:gd name="T24" fmla="*/ 144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6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0 w 177"/>
                  <a:gd name="T43" fmla="*/ 45 h 176"/>
                  <a:gd name="T44" fmla="*/ 4 w 177"/>
                  <a:gd name="T45" fmla="*/ 61 h 176"/>
                  <a:gd name="T46" fmla="*/ 0 w 177"/>
                  <a:gd name="T47" fmla="*/ 78 h 176"/>
                  <a:gd name="T48" fmla="*/ 0 w 177"/>
                  <a:gd name="T49" fmla="*/ 97 h 176"/>
                  <a:gd name="T50" fmla="*/ 4 w 177"/>
                  <a:gd name="T51" fmla="*/ 114 h 176"/>
                  <a:gd name="T52" fmla="*/ 10 w 177"/>
                  <a:gd name="T53" fmla="*/ 130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6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0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6" y="130"/>
                    </a:lnTo>
                    <a:lnTo>
                      <a:pt x="169" y="122"/>
                    </a:lnTo>
                    <a:lnTo>
                      <a:pt x="173" y="114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7" y="88"/>
                    </a:lnTo>
                    <a:lnTo>
                      <a:pt x="176" y="78"/>
                    </a:lnTo>
                    <a:lnTo>
                      <a:pt x="174" y="70"/>
                    </a:lnTo>
                    <a:lnTo>
                      <a:pt x="173" y="61"/>
                    </a:lnTo>
                    <a:lnTo>
                      <a:pt x="169" y="53"/>
                    </a:lnTo>
                    <a:lnTo>
                      <a:pt x="166" y="45"/>
                    </a:lnTo>
                    <a:lnTo>
                      <a:pt x="161" y="38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38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4" y="38"/>
                    </a:lnTo>
                    <a:lnTo>
                      <a:pt x="10" y="45"/>
                    </a:lnTo>
                    <a:lnTo>
                      <a:pt x="6" y="53"/>
                    </a:lnTo>
                    <a:lnTo>
                      <a:pt x="4" y="61"/>
                    </a:lnTo>
                    <a:lnTo>
                      <a:pt x="1" y="70"/>
                    </a:lnTo>
                    <a:lnTo>
                      <a:pt x="0" y="78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4"/>
                    </a:lnTo>
                    <a:lnTo>
                      <a:pt x="6" y="122"/>
                    </a:lnTo>
                    <a:lnTo>
                      <a:pt x="10" y="130"/>
                    </a:lnTo>
                    <a:lnTo>
                      <a:pt x="14" y="137"/>
                    </a:lnTo>
                    <a:lnTo>
                      <a:pt x="20" y="144"/>
                    </a:lnTo>
                    <a:lnTo>
                      <a:pt x="25" y="150"/>
                    </a:lnTo>
                    <a:lnTo>
                      <a:pt x="32" y="156"/>
                    </a:lnTo>
                    <a:lnTo>
                      <a:pt x="38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8" y="176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2" name="Freeform 236"/>
              <p:cNvSpPr>
                <a:spLocks/>
              </p:cNvSpPr>
              <p:nvPr/>
            </p:nvSpPr>
            <p:spPr bwMode="auto">
              <a:xfrm>
                <a:off x="5363" y="2774"/>
                <a:ext cx="45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4 w 177"/>
                  <a:gd name="T7" fmla="*/ 156 h 176"/>
                  <a:gd name="T8" fmla="*/ 156 w 177"/>
                  <a:gd name="T9" fmla="*/ 144 h 176"/>
                  <a:gd name="T10" fmla="*/ 166 w 177"/>
                  <a:gd name="T11" fmla="*/ 130 h 176"/>
                  <a:gd name="T12" fmla="*/ 173 w 177"/>
                  <a:gd name="T13" fmla="*/ 114 h 176"/>
                  <a:gd name="T14" fmla="*/ 176 w 177"/>
                  <a:gd name="T15" fmla="*/ 97 h 176"/>
                  <a:gd name="T16" fmla="*/ 176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6 w 177"/>
                  <a:gd name="T23" fmla="*/ 32 h 176"/>
                  <a:gd name="T24" fmla="*/ 144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6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0 w 177"/>
                  <a:gd name="T43" fmla="*/ 45 h 176"/>
                  <a:gd name="T44" fmla="*/ 4 w 177"/>
                  <a:gd name="T45" fmla="*/ 61 h 176"/>
                  <a:gd name="T46" fmla="*/ 0 w 177"/>
                  <a:gd name="T47" fmla="*/ 78 h 176"/>
                  <a:gd name="T48" fmla="*/ 0 w 177"/>
                  <a:gd name="T49" fmla="*/ 97 h 176"/>
                  <a:gd name="T50" fmla="*/ 4 w 177"/>
                  <a:gd name="T51" fmla="*/ 114 h 176"/>
                  <a:gd name="T52" fmla="*/ 10 w 177"/>
                  <a:gd name="T53" fmla="*/ 130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6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0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6" y="130"/>
                    </a:lnTo>
                    <a:lnTo>
                      <a:pt x="169" y="122"/>
                    </a:lnTo>
                    <a:lnTo>
                      <a:pt x="173" y="114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7" y="88"/>
                    </a:lnTo>
                    <a:lnTo>
                      <a:pt x="176" y="78"/>
                    </a:lnTo>
                    <a:lnTo>
                      <a:pt x="174" y="70"/>
                    </a:lnTo>
                    <a:lnTo>
                      <a:pt x="173" y="61"/>
                    </a:lnTo>
                    <a:lnTo>
                      <a:pt x="169" y="53"/>
                    </a:lnTo>
                    <a:lnTo>
                      <a:pt x="166" y="45"/>
                    </a:lnTo>
                    <a:lnTo>
                      <a:pt x="161" y="38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38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4" y="38"/>
                    </a:lnTo>
                    <a:lnTo>
                      <a:pt x="10" y="45"/>
                    </a:lnTo>
                    <a:lnTo>
                      <a:pt x="6" y="53"/>
                    </a:lnTo>
                    <a:lnTo>
                      <a:pt x="4" y="61"/>
                    </a:lnTo>
                    <a:lnTo>
                      <a:pt x="1" y="70"/>
                    </a:lnTo>
                    <a:lnTo>
                      <a:pt x="0" y="78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4"/>
                    </a:lnTo>
                    <a:lnTo>
                      <a:pt x="6" y="122"/>
                    </a:lnTo>
                    <a:lnTo>
                      <a:pt x="10" y="130"/>
                    </a:lnTo>
                    <a:lnTo>
                      <a:pt x="14" y="137"/>
                    </a:lnTo>
                    <a:lnTo>
                      <a:pt x="20" y="144"/>
                    </a:lnTo>
                    <a:lnTo>
                      <a:pt x="25" y="150"/>
                    </a:lnTo>
                    <a:lnTo>
                      <a:pt x="32" y="156"/>
                    </a:lnTo>
                    <a:lnTo>
                      <a:pt x="38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8" y="176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3" name="Freeform 237"/>
              <p:cNvSpPr>
                <a:spLocks/>
              </p:cNvSpPr>
              <p:nvPr/>
            </p:nvSpPr>
            <p:spPr bwMode="auto">
              <a:xfrm>
                <a:off x="5185" y="2780"/>
                <a:ext cx="40" cy="40"/>
              </a:xfrm>
              <a:custGeom>
                <a:avLst/>
                <a:gdLst>
                  <a:gd name="T0" fmla="*/ 87 w 159"/>
                  <a:gd name="T1" fmla="*/ 157 h 157"/>
                  <a:gd name="T2" fmla="*/ 103 w 159"/>
                  <a:gd name="T3" fmla="*/ 153 h 157"/>
                  <a:gd name="T4" fmla="*/ 116 w 159"/>
                  <a:gd name="T5" fmla="*/ 148 h 157"/>
                  <a:gd name="T6" fmla="*/ 129 w 159"/>
                  <a:gd name="T7" fmla="*/ 140 h 157"/>
                  <a:gd name="T8" fmla="*/ 140 w 159"/>
                  <a:gd name="T9" fmla="*/ 129 h 157"/>
                  <a:gd name="T10" fmla="*/ 148 w 159"/>
                  <a:gd name="T11" fmla="*/ 116 h 157"/>
                  <a:gd name="T12" fmla="*/ 155 w 159"/>
                  <a:gd name="T13" fmla="*/ 102 h 157"/>
                  <a:gd name="T14" fmla="*/ 157 w 159"/>
                  <a:gd name="T15" fmla="*/ 86 h 157"/>
                  <a:gd name="T16" fmla="*/ 157 w 159"/>
                  <a:gd name="T17" fmla="*/ 70 h 157"/>
                  <a:gd name="T18" fmla="*/ 155 w 159"/>
                  <a:gd name="T19" fmla="*/ 54 h 157"/>
                  <a:gd name="T20" fmla="*/ 148 w 159"/>
                  <a:gd name="T21" fmla="*/ 41 h 157"/>
                  <a:gd name="T22" fmla="*/ 140 w 159"/>
                  <a:gd name="T23" fmla="*/ 28 h 157"/>
                  <a:gd name="T24" fmla="*/ 129 w 159"/>
                  <a:gd name="T25" fmla="*/ 17 h 157"/>
                  <a:gd name="T26" fmla="*/ 116 w 159"/>
                  <a:gd name="T27" fmla="*/ 9 h 157"/>
                  <a:gd name="T28" fmla="*/ 103 w 159"/>
                  <a:gd name="T29" fmla="*/ 3 h 157"/>
                  <a:gd name="T30" fmla="*/ 87 w 159"/>
                  <a:gd name="T31" fmla="*/ 0 h 157"/>
                  <a:gd name="T32" fmla="*/ 71 w 159"/>
                  <a:gd name="T33" fmla="*/ 0 h 157"/>
                  <a:gd name="T34" fmla="*/ 56 w 159"/>
                  <a:gd name="T35" fmla="*/ 3 h 157"/>
                  <a:gd name="T36" fmla="*/ 41 w 159"/>
                  <a:gd name="T37" fmla="*/ 9 h 157"/>
                  <a:gd name="T38" fmla="*/ 29 w 159"/>
                  <a:gd name="T39" fmla="*/ 17 h 157"/>
                  <a:gd name="T40" fmla="*/ 19 w 159"/>
                  <a:gd name="T41" fmla="*/ 28 h 157"/>
                  <a:gd name="T42" fmla="*/ 9 w 159"/>
                  <a:gd name="T43" fmla="*/ 41 h 157"/>
                  <a:gd name="T44" fmla="*/ 4 w 159"/>
                  <a:gd name="T45" fmla="*/ 54 h 157"/>
                  <a:gd name="T46" fmla="*/ 0 w 159"/>
                  <a:gd name="T47" fmla="*/ 70 h 157"/>
                  <a:gd name="T48" fmla="*/ 0 w 159"/>
                  <a:gd name="T49" fmla="*/ 86 h 157"/>
                  <a:gd name="T50" fmla="*/ 4 w 159"/>
                  <a:gd name="T51" fmla="*/ 102 h 157"/>
                  <a:gd name="T52" fmla="*/ 9 w 159"/>
                  <a:gd name="T53" fmla="*/ 116 h 157"/>
                  <a:gd name="T54" fmla="*/ 19 w 159"/>
                  <a:gd name="T55" fmla="*/ 129 h 157"/>
                  <a:gd name="T56" fmla="*/ 29 w 159"/>
                  <a:gd name="T57" fmla="*/ 140 h 157"/>
                  <a:gd name="T58" fmla="*/ 41 w 159"/>
                  <a:gd name="T59" fmla="*/ 148 h 157"/>
                  <a:gd name="T60" fmla="*/ 56 w 159"/>
                  <a:gd name="T61" fmla="*/ 153 h 157"/>
                  <a:gd name="T62" fmla="*/ 71 w 159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9" h="157">
                    <a:moveTo>
                      <a:pt x="79" y="157"/>
                    </a:moveTo>
                    <a:lnTo>
                      <a:pt x="87" y="157"/>
                    </a:lnTo>
                    <a:lnTo>
                      <a:pt x="95" y="156"/>
                    </a:lnTo>
                    <a:lnTo>
                      <a:pt x="103" y="153"/>
                    </a:lnTo>
                    <a:lnTo>
                      <a:pt x="109" y="150"/>
                    </a:lnTo>
                    <a:lnTo>
                      <a:pt x="116" y="148"/>
                    </a:lnTo>
                    <a:lnTo>
                      <a:pt x="123" y="144"/>
                    </a:lnTo>
                    <a:lnTo>
                      <a:pt x="129" y="140"/>
                    </a:lnTo>
                    <a:lnTo>
                      <a:pt x="135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6"/>
                    </a:lnTo>
                    <a:lnTo>
                      <a:pt x="152" y="109"/>
                    </a:lnTo>
                    <a:lnTo>
                      <a:pt x="155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9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5" y="54"/>
                    </a:lnTo>
                    <a:lnTo>
                      <a:pt x="152" y="48"/>
                    </a:lnTo>
                    <a:lnTo>
                      <a:pt x="148" y="41"/>
                    </a:lnTo>
                    <a:lnTo>
                      <a:pt x="144" y="34"/>
                    </a:lnTo>
                    <a:lnTo>
                      <a:pt x="140" y="28"/>
                    </a:lnTo>
                    <a:lnTo>
                      <a:pt x="135" y="22"/>
                    </a:lnTo>
                    <a:lnTo>
                      <a:pt x="129" y="17"/>
                    </a:lnTo>
                    <a:lnTo>
                      <a:pt x="123" y="13"/>
                    </a:lnTo>
                    <a:lnTo>
                      <a:pt x="116" y="9"/>
                    </a:lnTo>
                    <a:lnTo>
                      <a:pt x="109" y="5"/>
                    </a:lnTo>
                    <a:lnTo>
                      <a:pt x="103" y="3"/>
                    </a:lnTo>
                    <a:lnTo>
                      <a:pt x="95" y="1"/>
                    </a:lnTo>
                    <a:lnTo>
                      <a:pt x="87" y="0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6" y="3"/>
                    </a:lnTo>
                    <a:lnTo>
                      <a:pt x="48" y="5"/>
                    </a:lnTo>
                    <a:lnTo>
                      <a:pt x="41" y="9"/>
                    </a:lnTo>
                    <a:lnTo>
                      <a:pt x="35" y="13"/>
                    </a:lnTo>
                    <a:lnTo>
                      <a:pt x="29" y="17"/>
                    </a:lnTo>
                    <a:lnTo>
                      <a:pt x="23" y="22"/>
                    </a:lnTo>
                    <a:lnTo>
                      <a:pt x="19" y="28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7" y="48"/>
                    </a:lnTo>
                    <a:lnTo>
                      <a:pt x="4" y="54"/>
                    </a:lnTo>
                    <a:lnTo>
                      <a:pt x="1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7" y="109"/>
                    </a:lnTo>
                    <a:lnTo>
                      <a:pt x="9" y="116"/>
                    </a:lnTo>
                    <a:lnTo>
                      <a:pt x="13" y="122"/>
                    </a:lnTo>
                    <a:lnTo>
                      <a:pt x="19" y="129"/>
                    </a:lnTo>
                    <a:lnTo>
                      <a:pt x="23" y="134"/>
                    </a:lnTo>
                    <a:lnTo>
                      <a:pt x="29" y="140"/>
                    </a:lnTo>
                    <a:lnTo>
                      <a:pt x="35" y="144"/>
                    </a:lnTo>
                    <a:lnTo>
                      <a:pt x="41" y="148"/>
                    </a:lnTo>
                    <a:lnTo>
                      <a:pt x="48" y="150"/>
                    </a:lnTo>
                    <a:lnTo>
                      <a:pt x="56" y="153"/>
                    </a:lnTo>
                    <a:lnTo>
                      <a:pt x="63" y="156"/>
                    </a:lnTo>
                    <a:lnTo>
                      <a:pt x="71" y="157"/>
                    </a:lnTo>
                    <a:lnTo>
                      <a:pt x="79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4" name="Freeform 238"/>
              <p:cNvSpPr>
                <a:spLocks/>
              </p:cNvSpPr>
              <p:nvPr/>
            </p:nvSpPr>
            <p:spPr bwMode="auto">
              <a:xfrm>
                <a:off x="5185" y="2780"/>
                <a:ext cx="40" cy="40"/>
              </a:xfrm>
              <a:custGeom>
                <a:avLst/>
                <a:gdLst>
                  <a:gd name="T0" fmla="*/ 87 w 159"/>
                  <a:gd name="T1" fmla="*/ 157 h 157"/>
                  <a:gd name="T2" fmla="*/ 103 w 159"/>
                  <a:gd name="T3" fmla="*/ 153 h 157"/>
                  <a:gd name="T4" fmla="*/ 116 w 159"/>
                  <a:gd name="T5" fmla="*/ 148 h 157"/>
                  <a:gd name="T6" fmla="*/ 129 w 159"/>
                  <a:gd name="T7" fmla="*/ 140 h 157"/>
                  <a:gd name="T8" fmla="*/ 140 w 159"/>
                  <a:gd name="T9" fmla="*/ 129 h 157"/>
                  <a:gd name="T10" fmla="*/ 148 w 159"/>
                  <a:gd name="T11" fmla="*/ 116 h 157"/>
                  <a:gd name="T12" fmla="*/ 155 w 159"/>
                  <a:gd name="T13" fmla="*/ 102 h 157"/>
                  <a:gd name="T14" fmla="*/ 157 w 159"/>
                  <a:gd name="T15" fmla="*/ 86 h 157"/>
                  <a:gd name="T16" fmla="*/ 157 w 159"/>
                  <a:gd name="T17" fmla="*/ 70 h 157"/>
                  <a:gd name="T18" fmla="*/ 155 w 159"/>
                  <a:gd name="T19" fmla="*/ 54 h 157"/>
                  <a:gd name="T20" fmla="*/ 148 w 159"/>
                  <a:gd name="T21" fmla="*/ 41 h 157"/>
                  <a:gd name="T22" fmla="*/ 140 w 159"/>
                  <a:gd name="T23" fmla="*/ 28 h 157"/>
                  <a:gd name="T24" fmla="*/ 129 w 159"/>
                  <a:gd name="T25" fmla="*/ 17 h 157"/>
                  <a:gd name="T26" fmla="*/ 116 w 159"/>
                  <a:gd name="T27" fmla="*/ 9 h 157"/>
                  <a:gd name="T28" fmla="*/ 103 w 159"/>
                  <a:gd name="T29" fmla="*/ 3 h 157"/>
                  <a:gd name="T30" fmla="*/ 87 w 159"/>
                  <a:gd name="T31" fmla="*/ 0 h 157"/>
                  <a:gd name="T32" fmla="*/ 71 w 159"/>
                  <a:gd name="T33" fmla="*/ 0 h 157"/>
                  <a:gd name="T34" fmla="*/ 56 w 159"/>
                  <a:gd name="T35" fmla="*/ 3 h 157"/>
                  <a:gd name="T36" fmla="*/ 41 w 159"/>
                  <a:gd name="T37" fmla="*/ 9 h 157"/>
                  <a:gd name="T38" fmla="*/ 29 w 159"/>
                  <a:gd name="T39" fmla="*/ 17 h 157"/>
                  <a:gd name="T40" fmla="*/ 19 w 159"/>
                  <a:gd name="T41" fmla="*/ 28 h 157"/>
                  <a:gd name="T42" fmla="*/ 9 w 159"/>
                  <a:gd name="T43" fmla="*/ 41 h 157"/>
                  <a:gd name="T44" fmla="*/ 4 w 159"/>
                  <a:gd name="T45" fmla="*/ 54 h 157"/>
                  <a:gd name="T46" fmla="*/ 0 w 159"/>
                  <a:gd name="T47" fmla="*/ 70 h 157"/>
                  <a:gd name="T48" fmla="*/ 0 w 159"/>
                  <a:gd name="T49" fmla="*/ 86 h 157"/>
                  <a:gd name="T50" fmla="*/ 4 w 159"/>
                  <a:gd name="T51" fmla="*/ 102 h 157"/>
                  <a:gd name="T52" fmla="*/ 9 w 159"/>
                  <a:gd name="T53" fmla="*/ 116 h 157"/>
                  <a:gd name="T54" fmla="*/ 19 w 159"/>
                  <a:gd name="T55" fmla="*/ 129 h 157"/>
                  <a:gd name="T56" fmla="*/ 29 w 159"/>
                  <a:gd name="T57" fmla="*/ 140 h 157"/>
                  <a:gd name="T58" fmla="*/ 41 w 159"/>
                  <a:gd name="T59" fmla="*/ 148 h 157"/>
                  <a:gd name="T60" fmla="*/ 56 w 159"/>
                  <a:gd name="T61" fmla="*/ 153 h 157"/>
                  <a:gd name="T62" fmla="*/ 71 w 159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9" h="157">
                    <a:moveTo>
                      <a:pt x="79" y="157"/>
                    </a:moveTo>
                    <a:lnTo>
                      <a:pt x="87" y="157"/>
                    </a:lnTo>
                    <a:lnTo>
                      <a:pt x="95" y="156"/>
                    </a:lnTo>
                    <a:lnTo>
                      <a:pt x="103" y="153"/>
                    </a:lnTo>
                    <a:lnTo>
                      <a:pt x="109" y="150"/>
                    </a:lnTo>
                    <a:lnTo>
                      <a:pt x="116" y="148"/>
                    </a:lnTo>
                    <a:lnTo>
                      <a:pt x="123" y="144"/>
                    </a:lnTo>
                    <a:lnTo>
                      <a:pt x="129" y="140"/>
                    </a:lnTo>
                    <a:lnTo>
                      <a:pt x="135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6"/>
                    </a:lnTo>
                    <a:lnTo>
                      <a:pt x="152" y="109"/>
                    </a:lnTo>
                    <a:lnTo>
                      <a:pt x="155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9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5" y="54"/>
                    </a:lnTo>
                    <a:lnTo>
                      <a:pt x="152" y="48"/>
                    </a:lnTo>
                    <a:lnTo>
                      <a:pt x="148" y="41"/>
                    </a:lnTo>
                    <a:lnTo>
                      <a:pt x="144" y="34"/>
                    </a:lnTo>
                    <a:lnTo>
                      <a:pt x="140" y="28"/>
                    </a:lnTo>
                    <a:lnTo>
                      <a:pt x="135" y="22"/>
                    </a:lnTo>
                    <a:lnTo>
                      <a:pt x="129" y="17"/>
                    </a:lnTo>
                    <a:lnTo>
                      <a:pt x="123" y="13"/>
                    </a:lnTo>
                    <a:lnTo>
                      <a:pt x="116" y="9"/>
                    </a:lnTo>
                    <a:lnTo>
                      <a:pt x="109" y="5"/>
                    </a:lnTo>
                    <a:lnTo>
                      <a:pt x="103" y="3"/>
                    </a:lnTo>
                    <a:lnTo>
                      <a:pt x="95" y="1"/>
                    </a:lnTo>
                    <a:lnTo>
                      <a:pt x="87" y="0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6" y="3"/>
                    </a:lnTo>
                    <a:lnTo>
                      <a:pt x="48" y="5"/>
                    </a:lnTo>
                    <a:lnTo>
                      <a:pt x="41" y="9"/>
                    </a:lnTo>
                    <a:lnTo>
                      <a:pt x="35" y="13"/>
                    </a:lnTo>
                    <a:lnTo>
                      <a:pt x="29" y="17"/>
                    </a:lnTo>
                    <a:lnTo>
                      <a:pt x="23" y="22"/>
                    </a:lnTo>
                    <a:lnTo>
                      <a:pt x="19" y="28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7" y="48"/>
                    </a:lnTo>
                    <a:lnTo>
                      <a:pt x="4" y="54"/>
                    </a:lnTo>
                    <a:lnTo>
                      <a:pt x="1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7" y="109"/>
                    </a:lnTo>
                    <a:lnTo>
                      <a:pt x="9" y="116"/>
                    </a:lnTo>
                    <a:lnTo>
                      <a:pt x="13" y="122"/>
                    </a:lnTo>
                    <a:lnTo>
                      <a:pt x="19" y="129"/>
                    </a:lnTo>
                    <a:lnTo>
                      <a:pt x="23" y="134"/>
                    </a:lnTo>
                    <a:lnTo>
                      <a:pt x="29" y="140"/>
                    </a:lnTo>
                    <a:lnTo>
                      <a:pt x="35" y="144"/>
                    </a:lnTo>
                    <a:lnTo>
                      <a:pt x="41" y="148"/>
                    </a:lnTo>
                    <a:lnTo>
                      <a:pt x="48" y="150"/>
                    </a:lnTo>
                    <a:lnTo>
                      <a:pt x="56" y="153"/>
                    </a:lnTo>
                    <a:lnTo>
                      <a:pt x="63" y="156"/>
                    </a:lnTo>
                    <a:lnTo>
                      <a:pt x="71" y="157"/>
                    </a:lnTo>
                    <a:lnTo>
                      <a:pt x="79" y="15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5" name="Freeform 239"/>
              <p:cNvSpPr>
                <a:spLocks/>
              </p:cNvSpPr>
              <p:nvPr/>
            </p:nvSpPr>
            <p:spPr bwMode="auto">
              <a:xfrm>
                <a:off x="5241" y="2769"/>
                <a:ext cx="39" cy="40"/>
              </a:xfrm>
              <a:custGeom>
                <a:avLst/>
                <a:gdLst>
                  <a:gd name="T0" fmla="*/ 87 w 157"/>
                  <a:gd name="T1" fmla="*/ 157 h 157"/>
                  <a:gd name="T2" fmla="*/ 101 w 157"/>
                  <a:gd name="T3" fmla="*/ 153 h 157"/>
                  <a:gd name="T4" fmla="*/ 116 w 157"/>
                  <a:gd name="T5" fmla="*/ 148 h 157"/>
                  <a:gd name="T6" fmla="*/ 129 w 157"/>
                  <a:gd name="T7" fmla="*/ 140 h 157"/>
                  <a:gd name="T8" fmla="*/ 140 w 157"/>
                  <a:gd name="T9" fmla="*/ 129 h 157"/>
                  <a:gd name="T10" fmla="*/ 148 w 157"/>
                  <a:gd name="T11" fmla="*/ 116 h 157"/>
                  <a:gd name="T12" fmla="*/ 153 w 157"/>
                  <a:gd name="T13" fmla="*/ 102 h 157"/>
                  <a:gd name="T14" fmla="*/ 157 w 157"/>
                  <a:gd name="T15" fmla="*/ 86 h 157"/>
                  <a:gd name="T16" fmla="*/ 157 w 157"/>
                  <a:gd name="T17" fmla="*/ 70 h 157"/>
                  <a:gd name="T18" fmla="*/ 153 w 157"/>
                  <a:gd name="T19" fmla="*/ 54 h 157"/>
                  <a:gd name="T20" fmla="*/ 148 w 157"/>
                  <a:gd name="T21" fmla="*/ 41 h 157"/>
                  <a:gd name="T22" fmla="*/ 140 w 157"/>
                  <a:gd name="T23" fmla="*/ 28 h 157"/>
                  <a:gd name="T24" fmla="*/ 129 w 157"/>
                  <a:gd name="T25" fmla="*/ 17 h 157"/>
                  <a:gd name="T26" fmla="*/ 116 w 157"/>
                  <a:gd name="T27" fmla="*/ 9 h 157"/>
                  <a:gd name="T28" fmla="*/ 101 w 157"/>
                  <a:gd name="T29" fmla="*/ 3 h 157"/>
                  <a:gd name="T30" fmla="*/ 87 w 157"/>
                  <a:gd name="T31" fmla="*/ 0 h 157"/>
                  <a:gd name="T32" fmla="*/ 71 w 157"/>
                  <a:gd name="T33" fmla="*/ 0 h 157"/>
                  <a:gd name="T34" fmla="*/ 55 w 157"/>
                  <a:gd name="T35" fmla="*/ 3 h 157"/>
                  <a:gd name="T36" fmla="*/ 42 w 157"/>
                  <a:gd name="T37" fmla="*/ 9 h 157"/>
                  <a:gd name="T38" fmla="*/ 28 w 157"/>
                  <a:gd name="T39" fmla="*/ 17 h 157"/>
                  <a:gd name="T40" fmla="*/ 18 w 157"/>
                  <a:gd name="T41" fmla="*/ 28 h 157"/>
                  <a:gd name="T42" fmla="*/ 10 w 157"/>
                  <a:gd name="T43" fmla="*/ 41 h 157"/>
                  <a:gd name="T44" fmla="*/ 3 w 157"/>
                  <a:gd name="T45" fmla="*/ 54 h 157"/>
                  <a:gd name="T46" fmla="*/ 0 w 157"/>
                  <a:gd name="T47" fmla="*/ 70 h 157"/>
                  <a:gd name="T48" fmla="*/ 0 w 157"/>
                  <a:gd name="T49" fmla="*/ 86 h 157"/>
                  <a:gd name="T50" fmla="*/ 3 w 157"/>
                  <a:gd name="T51" fmla="*/ 102 h 157"/>
                  <a:gd name="T52" fmla="*/ 10 w 157"/>
                  <a:gd name="T53" fmla="*/ 116 h 157"/>
                  <a:gd name="T54" fmla="*/ 18 w 157"/>
                  <a:gd name="T55" fmla="*/ 129 h 157"/>
                  <a:gd name="T56" fmla="*/ 28 w 157"/>
                  <a:gd name="T57" fmla="*/ 140 h 157"/>
                  <a:gd name="T58" fmla="*/ 42 w 157"/>
                  <a:gd name="T59" fmla="*/ 148 h 157"/>
                  <a:gd name="T60" fmla="*/ 55 w 157"/>
                  <a:gd name="T61" fmla="*/ 153 h 157"/>
                  <a:gd name="T62" fmla="*/ 71 w 157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7">
                    <a:moveTo>
                      <a:pt x="79" y="157"/>
                    </a:moveTo>
                    <a:lnTo>
                      <a:pt x="87" y="157"/>
                    </a:lnTo>
                    <a:lnTo>
                      <a:pt x="95" y="156"/>
                    </a:lnTo>
                    <a:lnTo>
                      <a:pt x="101" y="153"/>
                    </a:lnTo>
                    <a:lnTo>
                      <a:pt x="109" y="150"/>
                    </a:lnTo>
                    <a:lnTo>
                      <a:pt x="116" y="148"/>
                    </a:lnTo>
                    <a:lnTo>
                      <a:pt x="123" y="144"/>
                    </a:lnTo>
                    <a:lnTo>
                      <a:pt x="129" y="140"/>
                    </a:lnTo>
                    <a:lnTo>
                      <a:pt x="135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6"/>
                    </a:lnTo>
                    <a:lnTo>
                      <a:pt x="151" y="109"/>
                    </a:lnTo>
                    <a:lnTo>
                      <a:pt x="153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7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3" y="54"/>
                    </a:lnTo>
                    <a:lnTo>
                      <a:pt x="151" y="48"/>
                    </a:lnTo>
                    <a:lnTo>
                      <a:pt x="148" y="41"/>
                    </a:lnTo>
                    <a:lnTo>
                      <a:pt x="144" y="35"/>
                    </a:lnTo>
                    <a:lnTo>
                      <a:pt x="140" y="28"/>
                    </a:lnTo>
                    <a:lnTo>
                      <a:pt x="135" y="23"/>
                    </a:lnTo>
                    <a:lnTo>
                      <a:pt x="129" y="17"/>
                    </a:lnTo>
                    <a:lnTo>
                      <a:pt x="123" y="13"/>
                    </a:lnTo>
                    <a:lnTo>
                      <a:pt x="116" y="9"/>
                    </a:lnTo>
                    <a:lnTo>
                      <a:pt x="109" y="5"/>
                    </a:lnTo>
                    <a:lnTo>
                      <a:pt x="101" y="3"/>
                    </a:lnTo>
                    <a:lnTo>
                      <a:pt x="95" y="1"/>
                    </a:lnTo>
                    <a:lnTo>
                      <a:pt x="87" y="0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9"/>
                    </a:lnTo>
                    <a:lnTo>
                      <a:pt x="35" y="13"/>
                    </a:lnTo>
                    <a:lnTo>
                      <a:pt x="28" y="17"/>
                    </a:lnTo>
                    <a:lnTo>
                      <a:pt x="23" y="23"/>
                    </a:lnTo>
                    <a:lnTo>
                      <a:pt x="18" y="28"/>
                    </a:lnTo>
                    <a:lnTo>
                      <a:pt x="14" y="35"/>
                    </a:lnTo>
                    <a:lnTo>
                      <a:pt x="10" y="41"/>
                    </a:lnTo>
                    <a:lnTo>
                      <a:pt x="6" y="48"/>
                    </a:lnTo>
                    <a:lnTo>
                      <a:pt x="3" y="54"/>
                    </a:lnTo>
                    <a:lnTo>
                      <a:pt x="2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3" y="102"/>
                    </a:lnTo>
                    <a:lnTo>
                      <a:pt x="6" y="109"/>
                    </a:lnTo>
                    <a:lnTo>
                      <a:pt x="10" y="116"/>
                    </a:lnTo>
                    <a:lnTo>
                      <a:pt x="14" y="122"/>
                    </a:lnTo>
                    <a:lnTo>
                      <a:pt x="18" y="129"/>
                    </a:lnTo>
                    <a:lnTo>
                      <a:pt x="23" y="134"/>
                    </a:lnTo>
                    <a:lnTo>
                      <a:pt x="28" y="140"/>
                    </a:lnTo>
                    <a:lnTo>
                      <a:pt x="35" y="144"/>
                    </a:lnTo>
                    <a:lnTo>
                      <a:pt x="42" y="148"/>
                    </a:lnTo>
                    <a:lnTo>
                      <a:pt x="48" y="150"/>
                    </a:lnTo>
                    <a:lnTo>
                      <a:pt x="55" y="153"/>
                    </a:lnTo>
                    <a:lnTo>
                      <a:pt x="63" y="156"/>
                    </a:lnTo>
                    <a:lnTo>
                      <a:pt x="71" y="157"/>
                    </a:lnTo>
                    <a:lnTo>
                      <a:pt x="79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6" name="Freeform 240"/>
              <p:cNvSpPr>
                <a:spLocks/>
              </p:cNvSpPr>
              <p:nvPr/>
            </p:nvSpPr>
            <p:spPr bwMode="auto">
              <a:xfrm>
                <a:off x="5241" y="2769"/>
                <a:ext cx="39" cy="40"/>
              </a:xfrm>
              <a:custGeom>
                <a:avLst/>
                <a:gdLst>
                  <a:gd name="T0" fmla="*/ 87 w 157"/>
                  <a:gd name="T1" fmla="*/ 157 h 157"/>
                  <a:gd name="T2" fmla="*/ 101 w 157"/>
                  <a:gd name="T3" fmla="*/ 153 h 157"/>
                  <a:gd name="T4" fmla="*/ 116 w 157"/>
                  <a:gd name="T5" fmla="*/ 148 h 157"/>
                  <a:gd name="T6" fmla="*/ 129 w 157"/>
                  <a:gd name="T7" fmla="*/ 140 h 157"/>
                  <a:gd name="T8" fmla="*/ 140 w 157"/>
                  <a:gd name="T9" fmla="*/ 129 h 157"/>
                  <a:gd name="T10" fmla="*/ 148 w 157"/>
                  <a:gd name="T11" fmla="*/ 116 h 157"/>
                  <a:gd name="T12" fmla="*/ 153 w 157"/>
                  <a:gd name="T13" fmla="*/ 102 h 157"/>
                  <a:gd name="T14" fmla="*/ 157 w 157"/>
                  <a:gd name="T15" fmla="*/ 86 h 157"/>
                  <a:gd name="T16" fmla="*/ 157 w 157"/>
                  <a:gd name="T17" fmla="*/ 70 h 157"/>
                  <a:gd name="T18" fmla="*/ 153 w 157"/>
                  <a:gd name="T19" fmla="*/ 54 h 157"/>
                  <a:gd name="T20" fmla="*/ 148 w 157"/>
                  <a:gd name="T21" fmla="*/ 41 h 157"/>
                  <a:gd name="T22" fmla="*/ 140 w 157"/>
                  <a:gd name="T23" fmla="*/ 28 h 157"/>
                  <a:gd name="T24" fmla="*/ 129 w 157"/>
                  <a:gd name="T25" fmla="*/ 17 h 157"/>
                  <a:gd name="T26" fmla="*/ 116 w 157"/>
                  <a:gd name="T27" fmla="*/ 9 h 157"/>
                  <a:gd name="T28" fmla="*/ 101 w 157"/>
                  <a:gd name="T29" fmla="*/ 3 h 157"/>
                  <a:gd name="T30" fmla="*/ 87 w 157"/>
                  <a:gd name="T31" fmla="*/ 0 h 157"/>
                  <a:gd name="T32" fmla="*/ 71 w 157"/>
                  <a:gd name="T33" fmla="*/ 0 h 157"/>
                  <a:gd name="T34" fmla="*/ 55 w 157"/>
                  <a:gd name="T35" fmla="*/ 3 h 157"/>
                  <a:gd name="T36" fmla="*/ 42 w 157"/>
                  <a:gd name="T37" fmla="*/ 9 h 157"/>
                  <a:gd name="T38" fmla="*/ 28 w 157"/>
                  <a:gd name="T39" fmla="*/ 17 h 157"/>
                  <a:gd name="T40" fmla="*/ 18 w 157"/>
                  <a:gd name="T41" fmla="*/ 28 h 157"/>
                  <a:gd name="T42" fmla="*/ 10 w 157"/>
                  <a:gd name="T43" fmla="*/ 41 h 157"/>
                  <a:gd name="T44" fmla="*/ 3 w 157"/>
                  <a:gd name="T45" fmla="*/ 54 h 157"/>
                  <a:gd name="T46" fmla="*/ 0 w 157"/>
                  <a:gd name="T47" fmla="*/ 70 h 157"/>
                  <a:gd name="T48" fmla="*/ 0 w 157"/>
                  <a:gd name="T49" fmla="*/ 86 h 157"/>
                  <a:gd name="T50" fmla="*/ 3 w 157"/>
                  <a:gd name="T51" fmla="*/ 102 h 157"/>
                  <a:gd name="T52" fmla="*/ 10 w 157"/>
                  <a:gd name="T53" fmla="*/ 116 h 157"/>
                  <a:gd name="T54" fmla="*/ 18 w 157"/>
                  <a:gd name="T55" fmla="*/ 129 h 157"/>
                  <a:gd name="T56" fmla="*/ 28 w 157"/>
                  <a:gd name="T57" fmla="*/ 140 h 157"/>
                  <a:gd name="T58" fmla="*/ 42 w 157"/>
                  <a:gd name="T59" fmla="*/ 148 h 157"/>
                  <a:gd name="T60" fmla="*/ 55 w 157"/>
                  <a:gd name="T61" fmla="*/ 153 h 157"/>
                  <a:gd name="T62" fmla="*/ 71 w 157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7">
                    <a:moveTo>
                      <a:pt x="79" y="157"/>
                    </a:moveTo>
                    <a:lnTo>
                      <a:pt x="87" y="157"/>
                    </a:lnTo>
                    <a:lnTo>
                      <a:pt x="95" y="156"/>
                    </a:lnTo>
                    <a:lnTo>
                      <a:pt x="101" y="153"/>
                    </a:lnTo>
                    <a:lnTo>
                      <a:pt x="109" y="150"/>
                    </a:lnTo>
                    <a:lnTo>
                      <a:pt x="116" y="148"/>
                    </a:lnTo>
                    <a:lnTo>
                      <a:pt x="123" y="144"/>
                    </a:lnTo>
                    <a:lnTo>
                      <a:pt x="129" y="140"/>
                    </a:lnTo>
                    <a:lnTo>
                      <a:pt x="135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6"/>
                    </a:lnTo>
                    <a:lnTo>
                      <a:pt x="151" y="109"/>
                    </a:lnTo>
                    <a:lnTo>
                      <a:pt x="153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7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3" y="54"/>
                    </a:lnTo>
                    <a:lnTo>
                      <a:pt x="151" y="48"/>
                    </a:lnTo>
                    <a:lnTo>
                      <a:pt x="148" y="41"/>
                    </a:lnTo>
                    <a:lnTo>
                      <a:pt x="144" y="35"/>
                    </a:lnTo>
                    <a:lnTo>
                      <a:pt x="140" y="28"/>
                    </a:lnTo>
                    <a:lnTo>
                      <a:pt x="135" y="23"/>
                    </a:lnTo>
                    <a:lnTo>
                      <a:pt x="129" y="17"/>
                    </a:lnTo>
                    <a:lnTo>
                      <a:pt x="123" y="13"/>
                    </a:lnTo>
                    <a:lnTo>
                      <a:pt x="116" y="9"/>
                    </a:lnTo>
                    <a:lnTo>
                      <a:pt x="109" y="5"/>
                    </a:lnTo>
                    <a:lnTo>
                      <a:pt x="101" y="3"/>
                    </a:lnTo>
                    <a:lnTo>
                      <a:pt x="95" y="1"/>
                    </a:lnTo>
                    <a:lnTo>
                      <a:pt x="87" y="0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9"/>
                    </a:lnTo>
                    <a:lnTo>
                      <a:pt x="35" y="13"/>
                    </a:lnTo>
                    <a:lnTo>
                      <a:pt x="28" y="17"/>
                    </a:lnTo>
                    <a:lnTo>
                      <a:pt x="23" y="23"/>
                    </a:lnTo>
                    <a:lnTo>
                      <a:pt x="18" y="28"/>
                    </a:lnTo>
                    <a:lnTo>
                      <a:pt x="14" y="35"/>
                    </a:lnTo>
                    <a:lnTo>
                      <a:pt x="10" y="41"/>
                    </a:lnTo>
                    <a:lnTo>
                      <a:pt x="6" y="48"/>
                    </a:lnTo>
                    <a:lnTo>
                      <a:pt x="3" y="54"/>
                    </a:lnTo>
                    <a:lnTo>
                      <a:pt x="2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3" y="102"/>
                    </a:lnTo>
                    <a:lnTo>
                      <a:pt x="6" y="109"/>
                    </a:lnTo>
                    <a:lnTo>
                      <a:pt x="10" y="116"/>
                    </a:lnTo>
                    <a:lnTo>
                      <a:pt x="14" y="122"/>
                    </a:lnTo>
                    <a:lnTo>
                      <a:pt x="18" y="129"/>
                    </a:lnTo>
                    <a:lnTo>
                      <a:pt x="23" y="134"/>
                    </a:lnTo>
                    <a:lnTo>
                      <a:pt x="28" y="140"/>
                    </a:lnTo>
                    <a:lnTo>
                      <a:pt x="35" y="144"/>
                    </a:lnTo>
                    <a:lnTo>
                      <a:pt x="42" y="148"/>
                    </a:lnTo>
                    <a:lnTo>
                      <a:pt x="48" y="150"/>
                    </a:lnTo>
                    <a:lnTo>
                      <a:pt x="55" y="153"/>
                    </a:lnTo>
                    <a:lnTo>
                      <a:pt x="63" y="156"/>
                    </a:lnTo>
                    <a:lnTo>
                      <a:pt x="71" y="157"/>
                    </a:lnTo>
                    <a:lnTo>
                      <a:pt x="79" y="15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7" name="Freeform 241"/>
              <p:cNvSpPr>
                <a:spLocks/>
              </p:cNvSpPr>
              <p:nvPr/>
            </p:nvSpPr>
            <p:spPr bwMode="auto">
              <a:xfrm>
                <a:off x="4895" y="2785"/>
                <a:ext cx="36" cy="36"/>
              </a:xfrm>
              <a:custGeom>
                <a:avLst/>
                <a:gdLst>
                  <a:gd name="T0" fmla="*/ 72 w 144"/>
                  <a:gd name="T1" fmla="*/ 144 h 144"/>
                  <a:gd name="T2" fmla="*/ 80 w 144"/>
                  <a:gd name="T3" fmla="*/ 144 h 144"/>
                  <a:gd name="T4" fmla="*/ 87 w 144"/>
                  <a:gd name="T5" fmla="*/ 143 h 144"/>
                  <a:gd name="T6" fmla="*/ 94 w 144"/>
                  <a:gd name="T7" fmla="*/ 142 h 144"/>
                  <a:gd name="T8" fmla="*/ 100 w 144"/>
                  <a:gd name="T9" fmla="*/ 139 h 144"/>
                  <a:gd name="T10" fmla="*/ 112 w 144"/>
                  <a:gd name="T11" fmla="*/ 132 h 144"/>
                  <a:gd name="T12" fmla="*/ 123 w 144"/>
                  <a:gd name="T13" fmla="*/ 123 h 144"/>
                  <a:gd name="T14" fmla="*/ 132 w 144"/>
                  <a:gd name="T15" fmla="*/ 112 h 144"/>
                  <a:gd name="T16" fmla="*/ 139 w 144"/>
                  <a:gd name="T17" fmla="*/ 100 h 144"/>
                  <a:gd name="T18" fmla="*/ 142 w 144"/>
                  <a:gd name="T19" fmla="*/ 94 h 144"/>
                  <a:gd name="T20" fmla="*/ 143 w 144"/>
                  <a:gd name="T21" fmla="*/ 87 h 144"/>
                  <a:gd name="T22" fmla="*/ 144 w 144"/>
                  <a:gd name="T23" fmla="*/ 80 h 144"/>
                  <a:gd name="T24" fmla="*/ 144 w 144"/>
                  <a:gd name="T25" fmla="*/ 72 h 144"/>
                  <a:gd name="T26" fmla="*/ 144 w 144"/>
                  <a:gd name="T27" fmla="*/ 66 h 144"/>
                  <a:gd name="T28" fmla="*/ 143 w 144"/>
                  <a:gd name="T29" fmla="*/ 58 h 144"/>
                  <a:gd name="T30" fmla="*/ 142 w 144"/>
                  <a:gd name="T31" fmla="*/ 51 h 144"/>
                  <a:gd name="T32" fmla="*/ 139 w 144"/>
                  <a:gd name="T33" fmla="*/ 44 h 144"/>
                  <a:gd name="T34" fmla="*/ 132 w 144"/>
                  <a:gd name="T35" fmla="*/ 32 h 144"/>
                  <a:gd name="T36" fmla="*/ 123 w 144"/>
                  <a:gd name="T37" fmla="*/ 22 h 144"/>
                  <a:gd name="T38" fmla="*/ 112 w 144"/>
                  <a:gd name="T39" fmla="*/ 14 h 144"/>
                  <a:gd name="T40" fmla="*/ 100 w 144"/>
                  <a:gd name="T41" fmla="*/ 7 h 144"/>
                  <a:gd name="T42" fmla="*/ 94 w 144"/>
                  <a:gd name="T43" fmla="*/ 4 h 144"/>
                  <a:gd name="T44" fmla="*/ 87 w 144"/>
                  <a:gd name="T45" fmla="*/ 3 h 144"/>
                  <a:gd name="T46" fmla="*/ 80 w 144"/>
                  <a:gd name="T47" fmla="*/ 2 h 144"/>
                  <a:gd name="T48" fmla="*/ 72 w 144"/>
                  <a:gd name="T49" fmla="*/ 0 h 144"/>
                  <a:gd name="T50" fmla="*/ 66 w 144"/>
                  <a:gd name="T51" fmla="*/ 2 h 144"/>
                  <a:gd name="T52" fmla="*/ 58 w 144"/>
                  <a:gd name="T53" fmla="*/ 3 h 144"/>
                  <a:gd name="T54" fmla="*/ 51 w 144"/>
                  <a:gd name="T55" fmla="*/ 4 h 144"/>
                  <a:gd name="T56" fmla="*/ 44 w 144"/>
                  <a:gd name="T57" fmla="*/ 7 h 144"/>
                  <a:gd name="T58" fmla="*/ 32 w 144"/>
                  <a:gd name="T59" fmla="*/ 14 h 144"/>
                  <a:gd name="T60" fmla="*/ 22 w 144"/>
                  <a:gd name="T61" fmla="*/ 22 h 144"/>
                  <a:gd name="T62" fmla="*/ 14 w 144"/>
                  <a:gd name="T63" fmla="*/ 32 h 144"/>
                  <a:gd name="T64" fmla="*/ 7 w 144"/>
                  <a:gd name="T65" fmla="*/ 44 h 144"/>
                  <a:gd name="T66" fmla="*/ 4 w 144"/>
                  <a:gd name="T67" fmla="*/ 51 h 144"/>
                  <a:gd name="T68" fmla="*/ 2 w 144"/>
                  <a:gd name="T69" fmla="*/ 58 h 144"/>
                  <a:gd name="T70" fmla="*/ 2 w 144"/>
                  <a:gd name="T71" fmla="*/ 66 h 144"/>
                  <a:gd name="T72" fmla="*/ 0 w 144"/>
                  <a:gd name="T73" fmla="*/ 72 h 144"/>
                  <a:gd name="T74" fmla="*/ 2 w 144"/>
                  <a:gd name="T75" fmla="*/ 80 h 144"/>
                  <a:gd name="T76" fmla="*/ 2 w 144"/>
                  <a:gd name="T77" fmla="*/ 87 h 144"/>
                  <a:gd name="T78" fmla="*/ 4 w 144"/>
                  <a:gd name="T79" fmla="*/ 94 h 144"/>
                  <a:gd name="T80" fmla="*/ 7 w 144"/>
                  <a:gd name="T81" fmla="*/ 100 h 144"/>
                  <a:gd name="T82" fmla="*/ 10 w 144"/>
                  <a:gd name="T83" fmla="*/ 107 h 144"/>
                  <a:gd name="T84" fmla="*/ 14 w 144"/>
                  <a:gd name="T85" fmla="*/ 112 h 144"/>
                  <a:gd name="T86" fmla="*/ 18 w 144"/>
                  <a:gd name="T87" fmla="*/ 118 h 144"/>
                  <a:gd name="T88" fmla="*/ 22 w 144"/>
                  <a:gd name="T89" fmla="*/ 123 h 144"/>
                  <a:gd name="T90" fmla="*/ 27 w 144"/>
                  <a:gd name="T91" fmla="*/ 128 h 144"/>
                  <a:gd name="T92" fmla="*/ 32 w 144"/>
                  <a:gd name="T93" fmla="*/ 132 h 144"/>
                  <a:gd name="T94" fmla="*/ 39 w 144"/>
                  <a:gd name="T95" fmla="*/ 136 h 144"/>
                  <a:gd name="T96" fmla="*/ 44 w 144"/>
                  <a:gd name="T97" fmla="*/ 139 h 144"/>
                  <a:gd name="T98" fmla="*/ 51 w 144"/>
                  <a:gd name="T99" fmla="*/ 142 h 144"/>
                  <a:gd name="T100" fmla="*/ 58 w 144"/>
                  <a:gd name="T101" fmla="*/ 143 h 144"/>
                  <a:gd name="T102" fmla="*/ 66 w 144"/>
                  <a:gd name="T103" fmla="*/ 144 h 144"/>
                  <a:gd name="T104" fmla="*/ 72 w 144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80" y="144"/>
                    </a:lnTo>
                    <a:lnTo>
                      <a:pt x="87" y="143"/>
                    </a:lnTo>
                    <a:lnTo>
                      <a:pt x="94" y="142"/>
                    </a:lnTo>
                    <a:lnTo>
                      <a:pt x="100" y="139"/>
                    </a:lnTo>
                    <a:lnTo>
                      <a:pt x="112" y="132"/>
                    </a:lnTo>
                    <a:lnTo>
                      <a:pt x="123" y="123"/>
                    </a:lnTo>
                    <a:lnTo>
                      <a:pt x="132" y="112"/>
                    </a:lnTo>
                    <a:lnTo>
                      <a:pt x="139" y="100"/>
                    </a:lnTo>
                    <a:lnTo>
                      <a:pt x="142" y="94"/>
                    </a:lnTo>
                    <a:lnTo>
                      <a:pt x="143" y="87"/>
                    </a:lnTo>
                    <a:lnTo>
                      <a:pt x="144" y="80"/>
                    </a:lnTo>
                    <a:lnTo>
                      <a:pt x="144" y="72"/>
                    </a:lnTo>
                    <a:lnTo>
                      <a:pt x="144" y="66"/>
                    </a:lnTo>
                    <a:lnTo>
                      <a:pt x="143" y="58"/>
                    </a:lnTo>
                    <a:lnTo>
                      <a:pt x="142" y="51"/>
                    </a:lnTo>
                    <a:lnTo>
                      <a:pt x="139" y="44"/>
                    </a:lnTo>
                    <a:lnTo>
                      <a:pt x="132" y="32"/>
                    </a:lnTo>
                    <a:lnTo>
                      <a:pt x="123" y="22"/>
                    </a:lnTo>
                    <a:lnTo>
                      <a:pt x="112" y="14"/>
                    </a:lnTo>
                    <a:lnTo>
                      <a:pt x="100" y="7"/>
                    </a:lnTo>
                    <a:lnTo>
                      <a:pt x="94" y="4"/>
                    </a:lnTo>
                    <a:lnTo>
                      <a:pt x="87" y="3"/>
                    </a:lnTo>
                    <a:lnTo>
                      <a:pt x="80" y="2"/>
                    </a:lnTo>
                    <a:lnTo>
                      <a:pt x="72" y="0"/>
                    </a:lnTo>
                    <a:lnTo>
                      <a:pt x="66" y="2"/>
                    </a:lnTo>
                    <a:lnTo>
                      <a:pt x="58" y="3"/>
                    </a:lnTo>
                    <a:lnTo>
                      <a:pt x="51" y="4"/>
                    </a:lnTo>
                    <a:lnTo>
                      <a:pt x="44" y="7"/>
                    </a:lnTo>
                    <a:lnTo>
                      <a:pt x="32" y="14"/>
                    </a:lnTo>
                    <a:lnTo>
                      <a:pt x="22" y="22"/>
                    </a:lnTo>
                    <a:lnTo>
                      <a:pt x="14" y="32"/>
                    </a:lnTo>
                    <a:lnTo>
                      <a:pt x="7" y="44"/>
                    </a:lnTo>
                    <a:lnTo>
                      <a:pt x="4" y="51"/>
                    </a:lnTo>
                    <a:lnTo>
                      <a:pt x="2" y="58"/>
                    </a:lnTo>
                    <a:lnTo>
                      <a:pt x="2" y="66"/>
                    </a:lnTo>
                    <a:lnTo>
                      <a:pt x="0" y="72"/>
                    </a:lnTo>
                    <a:lnTo>
                      <a:pt x="2" y="80"/>
                    </a:lnTo>
                    <a:lnTo>
                      <a:pt x="2" y="87"/>
                    </a:lnTo>
                    <a:lnTo>
                      <a:pt x="4" y="94"/>
                    </a:lnTo>
                    <a:lnTo>
                      <a:pt x="7" y="100"/>
                    </a:lnTo>
                    <a:lnTo>
                      <a:pt x="10" y="107"/>
                    </a:lnTo>
                    <a:lnTo>
                      <a:pt x="14" y="112"/>
                    </a:lnTo>
                    <a:lnTo>
                      <a:pt x="18" y="118"/>
                    </a:lnTo>
                    <a:lnTo>
                      <a:pt x="22" y="123"/>
                    </a:lnTo>
                    <a:lnTo>
                      <a:pt x="27" y="128"/>
                    </a:lnTo>
                    <a:lnTo>
                      <a:pt x="32" y="132"/>
                    </a:lnTo>
                    <a:lnTo>
                      <a:pt x="39" y="136"/>
                    </a:lnTo>
                    <a:lnTo>
                      <a:pt x="44" y="139"/>
                    </a:lnTo>
                    <a:lnTo>
                      <a:pt x="51" y="142"/>
                    </a:lnTo>
                    <a:lnTo>
                      <a:pt x="58" y="143"/>
                    </a:lnTo>
                    <a:lnTo>
                      <a:pt x="66" y="144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8" name="Freeform 242"/>
              <p:cNvSpPr>
                <a:spLocks/>
              </p:cNvSpPr>
              <p:nvPr/>
            </p:nvSpPr>
            <p:spPr bwMode="auto">
              <a:xfrm>
                <a:off x="4895" y="2785"/>
                <a:ext cx="36" cy="36"/>
              </a:xfrm>
              <a:custGeom>
                <a:avLst/>
                <a:gdLst>
                  <a:gd name="T0" fmla="*/ 72 w 144"/>
                  <a:gd name="T1" fmla="*/ 144 h 144"/>
                  <a:gd name="T2" fmla="*/ 80 w 144"/>
                  <a:gd name="T3" fmla="*/ 144 h 144"/>
                  <a:gd name="T4" fmla="*/ 87 w 144"/>
                  <a:gd name="T5" fmla="*/ 143 h 144"/>
                  <a:gd name="T6" fmla="*/ 94 w 144"/>
                  <a:gd name="T7" fmla="*/ 142 h 144"/>
                  <a:gd name="T8" fmla="*/ 100 w 144"/>
                  <a:gd name="T9" fmla="*/ 139 h 144"/>
                  <a:gd name="T10" fmla="*/ 112 w 144"/>
                  <a:gd name="T11" fmla="*/ 132 h 144"/>
                  <a:gd name="T12" fmla="*/ 123 w 144"/>
                  <a:gd name="T13" fmla="*/ 123 h 144"/>
                  <a:gd name="T14" fmla="*/ 132 w 144"/>
                  <a:gd name="T15" fmla="*/ 112 h 144"/>
                  <a:gd name="T16" fmla="*/ 139 w 144"/>
                  <a:gd name="T17" fmla="*/ 100 h 144"/>
                  <a:gd name="T18" fmla="*/ 142 w 144"/>
                  <a:gd name="T19" fmla="*/ 94 h 144"/>
                  <a:gd name="T20" fmla="*/ 143 w 144"/>
                  <a:gd name="T21" fmla="*/ 87 h 144"/>
                  <a:gd name="T22" fmla="*/ 144 w 144"/>
                  <a:gd name="T23" fmla="*/ 80 h 144"/>
                  <a:gd name="T24" fmla="*/ 144 w 144"/>
                  <a:gd name="T25" fmla="*/ 72 h 144"/>
                  <a:gd name="T26" fmla="*/ 144 w 144"/>
                  <a:gd name="T27" fmla="*/ 66 h 144"/>
                  <a:gd name="T28" fmla="*/ 143 w 144"/>
                  <a:gd name="T29" fmla="*/ 58 h 144"/>
                  <a:gd name="T30" fmla="*/ 142 w 144"/>
                  <a:gd name="T31" fmla="*/ 51 h 144"/>
                  <a:gd name="T32" fmla="*/ 139 w 144"/>
                  <a:gd name="T33" fmla="*/ 44 h 144"/>
                  <a:gd name="T34" fmla="*/ 132 w 144"/>
                  <a:gd name="T35" fmla="*/ 32 h 144"/>
                  <a:gd name="T36" fmla="*/ 123 w 144"/>
                  <a:gd name="T37" fmla="*/ 22 h 144"/>
                  <a:gd name="T38" fmla="*/ 112 w 144"/>
                  <a:gd name="T39" fmla="*/ 14 h 144"/>
                  <a:gd name="T40" fmla="*/ 100 w 144"/>
                  <a:gd name="T41" fmla="*/ 7 h 144"/>
                  <a:gd name="T42" fmla="*/ 94 w 144"/>
                  <a:gd name="T43" fmla="*/ 4 h 144"/>
                  <a:gd name="T44" fmla="*/ 87 w 144"/>
                  <a:gd name="T45" fmla="*/ 3 h 144"/>
                  <a:gd name="T46" fmla="*/ 80 w 144"/>
                  <a:gd name="T47" fmla="*/ 2 h 144"/>
                  <a:gd name="T48" fmla="*/ 72 w 144"/>
                  <a:gd name="T49" fmla="*/ 0 h 144"/>
                  <a:gd name="T50" fmla="*/ 66 w 144"/>
                  <a:gd name="T51" fmla="*/ 2 h 144"/>
                  <a:gd name="T52" fmla="*/ 58 w 144"/>
                  <a:gd name="T53" fmla="*/ 3 h 144"/>
                  <a:gd name="T54" fmla="*/ 51 w 144"/>
                  <a:gd name="T55" fmla="*/ 4 h 144"/>
                  <a:gd name="T56" fmla="*/ 44 w 144"/>
                  <a:gd name="T57" fmla="*/ 7 h 144"/>
                  <a:gd name="T58" fmla="*/ 32 w 144"/>
                  <a:gd name="T59" fmla="*/ 14 h 144"/>
                  <a:gd name="T60" fmla="*/ 22 w 144"/>
                  <a:gd name="T61" fmla="*/ 22 h 144"/>
                  <a:gd name="T62" fmla="*/ 14 w 144"/>
                  <a:gd name="T63" fmla="*/ 32 h 144"/>
                  <a:gd name="T64" fmla="*/ 7 w 144"/>
                  <a:gd name="T65" fmla="*/ 44 h 144"/>
                  <a:gd name="T66" fmla="*/ 4 w 144"/>
                  <a:gd name="T67" fmla="*/ 51 h 144"/>
                  <a:gd name="T68" fmla="*/ 2 w 144"/>
                  <a:gd name="T69" fmla="*/ 58 h 144"/>
                  <a:gd name="T70" fmla="*/ 2 w 144"/>
                  <a:gd name="T71" fmla="*/ 66 h 144"/>
                  <a:gd name="T72" fmla="*/ 0 w 144"/>
                  <a:gd name="T73" fmla="*/ 72 h 144"/>
                  <a:gd name="T74" fmla="*/ 2 w 144"/>
                  <a:gd name="T75" fmla="*/ 80 h 144"/>
                  <a:gd name="T76" fmla="*/ 2 w 144"/>
                  <a:gd name="T77" fmla="*/ 87 h 144"/>
                  <a:gd name="T78" fmla="*/ 4 w 144"/>
                  <a:gd name="T79" fmla="*/ 94 h 144"/>
                  <a:gd name="T80" fmla="*/ 7 w 144"/>
                  <a:gd name="T81" fmla="*/ 100 h 144"/>
                  <a:gd name="T82" fmla="*/ 10 w 144"/>
                  <a:gd name="T83" fmla="*/ 107 h 144"/>
                  <a:gd name="T84" fmla="*/ 14 w 144"/>
                  <a:gd name="T85" fmla="*/ 112 h 144"/>
                  <a:gd name="T86" fmla="*/ 18 w 144"/>
                  <a:gd name="T87" fmla="*/ 118 h 144"/>
                  <a:gd name="T88" fmla="*/ 22 w 144"/>
                  <a:gd name="T89" fmla="*/ 123 h 144"/>
                  <a:gd name="T90" fmla="*/ 27 w 144"/>
                  <a:gd name="T91" fmla="*/ 128 h 144"/>
                  <a:gd name="T92" fmla="*/ 32 w 144"/>
                  <a:gd name="T93" fmla="*/ 132 h 144"/>
                  <a:gd name="T94" fmla="*/ 39 w 144"/>
                  <a:gd name="T95" fmla="*/ 136 h 144"/>
                  <a:gd name="T96" fmla="*/ 44 w 144"/>
                  <a:gd name="T97" fmla="*/ 139 h 144"/>
                  <a:gd name="T98" fmla="*/ 51 w 144"/>
                  <a:gd name="T99" fmla="*/ 142 h 144"/>
                  <a:gd name="T100" fmla="*/ 58 w 144"/>
                  <a:gd name="T101" fmla="*/ 143 h 144"/>
                  <a:gd name="T102" fmla="*/ 66 w 144"/>
                  <a:gd name="T103" fmla="*/ 144 h 144"/>
                  <a:gd name="T104" fmla="*/ 72 w 144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80" y="144"/>
                    </a:lnTo>
                    <a:lnTo>
                      <a:pt x="87" y="143"/>
                    </a:lnTo>
                    <a:lnTo>
                      <a:pt x="94" y="142"/>
                    </a:lnTo>
                    <a:lnTo>
                      <a:pt x="100" y="139"/>
                    </a:lnTo>
                    <a:lnTo>
                      <a:pt x="112" y="132"/>
                    </a:lnTo>
                    <a:lnTo>
                      <a:pt x="123" y="123"/>
                    </a:lnTo>
                    <a:lnTo>
                      <a:pt x="132" y="112"/>
                    </a:lnTo>
                    <a:lnTo>
                      <a:pt x="139" y="100"/>
                    </a:lnTo>
                    <a:lnTo>
                      <a:pt x="142" y="94"/>
                    </a:lnTo>
                    <a:lnTo>
                      <a:pt x="143" y="87"/>
                    </a:lnTo>
                    <a:lnTo>
                      <a:pt x="144" y="80"/>
                    </a:lnTo>
                    <a:lnTo>
                      <a:pt x="144" y="72"/>
                    </a:lnTo>
                    <a:lnTo>
                      <a:pt x="144" y="66"/>
                    </a:lnTo>
                    <a:lnTo>
                      <a:pt x="143" y="58"/>
                    </a:lnTo>
                    <a:lnTo>
                      <a:pt x="142" y="51"/>
                    </a:lnTo>
                    <a:lnTo>
                      <a:pt x="139" y="44"/>
                    </a:lnTo>
                    <a:lnTo>
                      <a:pt x="132" y="32"/>
                    </a:lnTo>
                    <a:lnTo>
                      <a:pt x="123" y="22"/>
                    </a:lnTo>
                    <a:lnTo>
                      <a:pt x="112" y="14"/>
                    </a:lnTo>
                    <a:lnTo>
                      <a:pt x="100" y="7"/>
                    </a:lnTo>
                    <a:lnTo>
                      <a:pt x="94" y="4"/>
                    </a:lnTo>
                    <a:lnTo>
                      <a:pt x="87" y="3"/>
                    </a:lnTo>
                    <a:lnTo>
                      <a:pt x="80" y="2"/>
                    </a:lnTo>
                    <a:lnTo>
                      <a:pt x="72" y="0"/>
                    </a:lnTo>
                    <a:lnTo>
                      <a:pt x="66" y="2"/>
                    </a:lnTo>
                    <a:lnTo>
                      <a:pt x="58" y="3"/>
                    </a:lnTo>
                    <a:lnTo>
                      <a:pt x="51" y="4"/>
                    </a:lnTo>
                    <a:lnTo>
                      <a:pt x="44" y="7"/>
                    </a:lnTo>
                    <a:lnTo>
                      <a:pt x="32" y="14"/>
                    </a:lnTo>
                    <a:lnTo>
                      <a:pt x="22" y="22"/>
                    </a:lnTo>
                    <a:lnTo>
                      <a:pt x="14" y="32"/>
                    </a:lnTo>
                    <a:lnTo>
                      <a:pt x="7" y="44"/>
                    </a:lnTo>
                    <a:lnTo>
                      <a:pt x="4" y="51"/>
                    </a:lnTo>
                    <a:lnTo>
                      <a:pt x="2" y="58"/>
                    </a:lnTo>
                    <a:lnTo>
                      <a:pt x="2" y="66"/>
                    </a:lnTo>
                    <a:lnTo>
                      <a:pt x="0" y="72"/>
                    </a:lnTo>
                    <a:lnTo>
                      <a:pt x="2" y="80"/>
                    </a:lnTo>
                    <a:lnTo>
                      <a:pt x="2" y="87"/>
                    </a:lnTo>
                    <a:lnTo>
                      <a:pt x="4" y="94"/>
                    </a:lnTo>
                    <a:lnTo>
                      <a:pt x="7" y="100"/>
                    </a:lnTo>
                    <a:lnTo>
                      <a:pt x="10" y="107"/>
                    </a:lnTo>
                    <a:lnTo>
                      <a:pt x="14" y="112"/>
                    </a:lnTo>
                    <a:lnTo>
                      <a:pt x="18" y="118"/>
                    </a:lnTo>
                    <a:lnTo>
                      <a:pt x="22" y="123"/>
                    </a:lnTo>
                    <a:lnTo>
                      <a:pt x="27" y="128"/>
                    </a:lnTo>
                    <a:lnTo>
                      <a:pt x="32" y="132"/>
                    </a:lnTo>
                    <a:lnTo>
                      <a:pt x="39" y="136"/>
                    </a:lnTo>
                    <a:lnTo>
                      <a:pt x="44" y="139"/>
                    </a:lnTo>
                    <a:lnTo>
                      <a:pt x="51" y="142"/>
                    </a:lnTo>
                    <a:lnTo>
                      <a:pt x="58" y="143"/>
                    </a:lnTo>
                    <a:lnTo>
                      <a:pt x="66" y="144"/>
                    </a:lnTo>
                    <a:lnTo>
                      <a:pt x="72" y="144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39" name="Freeform 243"/>
              <p:cNvSpPr>
                <a:spLocks/>
              </p:cNvSpPr>
              <p:nvPr/>
            </p:nvSpPr>
            <p:spPr bwMode="auto">
              <a:xfrm>
                <a:off x="4699" y="2784"/>
                <a:ext cx="36" cy="36"/>
              </a:xfrm>
              <a:custGeom>
                <a:avLst/>
                <a:gdLst>
                  <a:gd name="T0" fmla="*/ 72 w 144"/>
                  <a:gd name="T1" fmla="*/ 143 h 143"/>
                  <a:gd name="T2" fmla="*/ 80 w 144"/>
                  <a:gd name="T3" fmla="*/ 143 h 143"/>
                  <a:gd name="T4" fmla="*/ 86 w 144"/>
                  <a:gd name="T5" fmla="*/ 142 h 143"/>
                  <a:gd name="T6" fmla="*/ 93 w 144"/>
                  <a:gd name="T7" fmla="*/ 140 h 143"/>
                  <a:gd name="T8" fmla="*/ 100 w 144"/>
                  <a:gd name="T9" fmla="*/ 138 h 143"/>
                  <a:gd name="T10" fmla="*/ 112 w 144"/>
                  <a:gd name="T11" fmla="*/ 131 h 143"/>
                  <a:gd name="T12" fmla="*/ 122 w 144"/>
                  <a:gd name="T13" fmla="*/ 123 h 143"/>
                  <a:gd name="T14" fmla="*/ 132 w 144"/>
                  <a:gd name="T15" fmla="*/ 112 h 143"/>
                  <a:gd name="T16" fmla="*/ 138 w 144"/>
                  <a:gd name="T17" fmla="*/ 100 h 143"/>
                  <a:gd name="T18" fmla="*/ 141 w 144"/>
                  <a:gd name="T19" fmla="*/ 94 h 143"/>
                  <a:gd name="T20" fmla="*/ 142 w 144"/>
                  <a:gd name="T21" fmla="*/ 86 h 143"/>
                  <a:gd name="T22" fmla="*/ 144 w 144"/>
                  <a:gd name="T23" fmla="*/ 79 h 143"/>
                  <a:gd name="T24" fmla="*/ 144 w 144"/>
                  <a:gd name="T25" fmla="*/ 72 h 143"/>
                  <a:gd name="T26" fmla="*/ 144 w 144"/>
                  <a:gd name="T27" fmla="*/ 64 h 143"/>
                  <a:gd name="T28" fmla="*/ 142 w 144"/>
                  <a:gd name="T29" fmla="*/ 58 h 143"/>
                  <a:gd name="T30" fmla="*/ 141 w 144"/>
                  <a:gd name="T31" fmla="*/ 51 h 143"/>
                  <a:gd name="T32" fmla="*/ 138 w 144"/>
                  <a:gd name="T33" fmla="*/ 44 h 143"/>
                  <a:gd name="T34" fmla="*/ 132 w 144"/>
                  <a:gd name="T35" fmla="*/ 32 h 143"/>
                  <a:gd name="T36" fmla="*/ 122 w 144"/>
                  <a:gd name="T37" fmla="*/ 22 h 143"/>
                  <a:gd name="T38" fmla="*/ 112 w 144"/>
                  <a:gd name="T39" fmla="*/ 12 h 143"/>
                  <a:gd name="T40" fmla="*/ 100 w 144"/>
                  <a:gd name="T41" fmla="*/ 6 h 143"/>
                  <a:gd name="T42" fmla="*/ 93 w 144"/>
                  <a:gd name="T43" fmla="*/ 3 h 143"/>
                  <a:gd name="T44" fmla="*/ 86 w 144"/>
                  <a:gd name="T45" fmla="*/ 2 h 143"/>
                  <a:gd name="T46" fmla="*/ 80 w 144"/>
                  <a:gd name="T47" fmla="*/ 0 h 143"/>
                  <a:gd name="T48" fmla="*/ 72 w 144"/>
                  <a:gd name="T49" fmla="*/ 0 h 143"/>
                  <a:gd name="T50" fmla="*/ 65 w 144"/>
                  <a:gd name="T51" fmla="*/ 0 h 143"/>
                  <a:gd name="T52" fmla="*/ 57 w 144"/>
                  <a:gd name="T53" fmla="*/ 2 h 143"/>
                  <a:gd name="T54" fmla="*/ 50 w 144"/>
                  <a:gd name="T55" fmla="*/ 3 h 143"/>
                  <a:gd name="T56" fmla="*/ 44 w 144"/>
                  <a:gd name="T57" fmla="*/ 6 h 143"/>
                  <a:gd name="T58" fmla="*/ 32 w 144"/>
                  <a:gd name="T59" fmla="*/ 12 h 143"/>
                  <a:gd name="T60" fmla="*/ 21 w 144"/>
                  <a:gd name="T61" fmla="*/ 22 h 143"/>
                  <a:gd name="T62" fmla="*/ 13 w 144"/>
                  <a:gd name="T63" fmla="*/ 32 h 143"/>
                  <a:gd name="T64" fmla="*/ 6 w 144"/>
                  <a:gd name="T65" fmla="*/ 44 h 143"/>
                  <a:gd name="T66" fmla="*/ 4 w 144"/>
                  <a:gd name="T67" fmla="*/ 51 h 143"/>
                  <a:gd name="T68" fmla="*/ 2 w 144"/>
                  <a:gd name="T69" fmla="*/ 58 h 143"/>
                  <a:gd name="T70" fmla="*/ 1 w 144"/>
                  <a:gd name="T71" fmla="*/ 64 h 143"/>
                  <a:gd name="T72" fmla="*/ 0 w 144"/>
                  <a:gd name="T73" fmla="*/ 72 h 143"/>
                  <a:gd name="T74" fmla="*/ 1 w 144"/>
                  <a:gd name="T75" fmla="*/ 79 h 143"/>
                  <a:gd name="T76" fmla="*/ 2 w 144"/>
                  <a:gd name="T77" fmla="*/ 86 h 143"/>
                  <a:gd name="T78" fmla="*/ 4 w 144"/>
                  <a:gd name="T79" fmla="*/ 94 h 143"/>
                  <a:gd name="T80" fmla="*/ 6 w 144"/>
                  <a:gd name="T81" fmla="*/ 100 h 143"/>
                  <a:gd name="T82" fmla="*/ 9 w 144"/>
                  <a:gd name="T83" fmla="*/ 106 h 143"/>
                  <a:gd name="T84" fmla="*/ 13 w 144"/>
                  <a:gd name="T85" fmla="*/ 112 h 143"/>
                  <a:gd name="T86" fmla="*/ 17 w 144"/>
                  <a:gd name="T87" fmla="*/ 118 h 143"/>
                  <a:gd name="T88" fmla="*/ 21 w 144"/>
                  <a:gd name="T89" fmla="*/ 123 h 143"/>
                  <a:gd name="T90" fmla="*/ 26 w 144"/>
                  <a:gd name="T91" fmla="*/ 127 h 143"/>
                  <a:gd name="T92" fmla="*/ 32 w 144"/>
                  <a:gd name="T93" fmla="*/ 131 h 143"/>
                  <a:gd name="T94" fmla="*/ 38 w 144"/>
                  <a:gd name="T95" fmla="*/ 135 h 143"/>
                  <a:gd name="T96" fmla="*/ 44 w 144"/>
                  <a:gd name="T97" fmla="*/ 138 h 143"/>
                  <a:gd name="T98" fmla="*/ 50 w 144"/>
                  <a:gd name="T99" fmla="*/ 140 h 143"/>
                  <a:gd name="T100" fmla="*/ 57 w 144"/>
                  <a:gd name="T101" fmla="*/ 142 h 143"/>
                  <a:gd name="T102" fmla="*/ 65 w 144"/>
                  <a:gd name="T103" fmla="*/ 143 h 143"/>
                  <a:gd name="T104" fmla="*/ 72 w 144"/>
                  <a:gd name="T10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lnTo>
                      <a:pt x="80" y="143"/>
                    </a:lnTo>
                    <a:lnTo>
                      <a:pt x="86" y="142"/>
                    </a:lnTo>
                    <a:lnTo>
                      <a:pt x="93" y="140"/>
                    </a:lnTo>
                    <a:lnTo>
                      <a:pt x="100" y="138"/>
                    </a:lnTo>
                    <a:lnTo>
                      <a:pt x="112" y="131"/>
                    </a:lnTo>
                    <a:lnTo>
                      <a:pt x="122" y="123"/>
                    </a:lnTo>
                    <a:lnTo>
                      <a:pt x="132" y="112"/>
                    </a:lnTo>
                    <a:lnTo>
                      <a:pt x="138" y="100"/>
                    </a:lnTo>
                    <a:lnTo>
                      <a:pt x="141" y="94"/>
                    </a:lnTo>
                    <a:lnTo>
                      <a:pt x="142" y="86"/>
                    </a:lnTo>
                    <a:lnTo>
                      <a:pt x="144" y="79"/>
                    </a:lnTo>
                    <a:lnTo>
                      <a:pt x="144" y="72"/>
                    </a:lnTo>
                    <a:lnTo>
                      <a:pt x="144" y="64"/>
                    </a:lnTo>
                    <a:lnTo>
                      <a:pt x="142" y="58"/>
                    </a:lnTo>
                    <a:lnTo>
                      <a:pt x="141" y="51"/>
                    </a:lnTo>
                    <a:lnTo>
                      <a:pt x="138" y="44"/>
                    </a:lnTo>
                    <a:lnTo>
                      <a:pt x="132" y="32"/>
                    </a:lnTo>
                    <a:lnTo>
                      <a:pt x="122" y="22"/>
                    </a:lnTo>
                    <a:lnTo>
                      <a:pt x="112" y="12"/>
                    </a:lnTo>
                    <a:lnTo>
                      <a:pt x="100" y="6"/>
                    </a:lnTo>
                    <a:lnTo>
                      <a:pt x="93" y="3"/>
                    </a:lnTo>
                    <a:lnTo>
                      <a:pt x="86" y="2"/>
                    </a:lnTo>
                    <a:lnTo>
                      <a:pt x="80" y="0"/>
                    </a:lnTo>
                    <a:lnTo>
                      <a:pt x="72" y="0"/>
                    </a:lnTo>
                    <a:lnTo>
                      <a:pt x="65" y="0"/>
                    </a:lnTo>
                    <a:lnTo>
                      <a:pt x="57" y="2"/>
                    </a:lnTo>
                    <a:lnTo>
                      <a:pt x="50" y="3"/>
                    </a:lnTo>
                    <a:lnTo>
                      <a:pt x="44" y="6"/>
                    </a:lnTo>
                    <a:lnTo>
                      <a:pt x="32" y="12"/>
                    </a:lnTo>
                    <a:lnTo>
                      <a:pt x="21" y="22"/>
                    </a:lnTo>
                    <a:lnTo>
                      <a:pt x="13" y="32"/>
                    </a:lnTo>
                    <a:lnTo>
                      <a:pt x="6" y="44"/>
                    </a:lnTo>
                    <a:lnTo>
                      <a:pt x="4" y="51"/>
                    </a:lnTo>
                    <a:lnTo>
                      <a:pt x="2" y="58"/>
                    </a:lnTo>
                    <a:lnTo>
                      <a:pt x="1" y="64"/>
                    </a:lnTo>
                    <a:lnTo>
                      <a:pt x="0" y="72"/>
                    </a:lnTo>
                    <a:lnTo>
                      <a:pt x="1" y="79"/>
                    </a:lnTo>
                    <a:lnTo>
                      <a:pt x="2" y="86"/>
                    </a:lnTo>
                    <a:lnTo>
                      <a:pt x="4" y="94"/>
                    </a:lnTo>
                    <a:lnTo>
                      <a:pt x="6" y="100"/>
                    </a:lnTo>
                    <a:lnTo>
                      <a:pt x="9" y="106"/>
                    </a:lnTo>
                    <a:lnTo>
                      <a:pt x="13" y="112"/>
                    </a:lnTo>
                    <a:lnTo>
                      <a:pt x="17" y="118"/>
                    </a:lnTo>
                    <a:lnTo>
                      <a:pt x="21" y="123"/>
                    </a:lnTo>
                    <a:lnTo>
                      <a:pt x="26" y="127"/>
                    </a:lnTo>
                    <a:lnTo>
                      <a:pt x="32" y="131"/>
                    </a:lnTo>
                    <a:lnTo>
                      <a:pt x="38" y="135"/>
                    </a:lnTo>
                    <a:lnTo>
                      <a:pt x="44" y="138"/>
                    </a:lnTo>
                    <a:lnTo>
                      <a:pt x="50" y="140"/>
                    </a:lnTo>
                    <a:lnTo>
                      <a:pt x="57" y="142"/>
                    </a:lnTo>
                    <a:lnTo>
                      <a:pt x="65" y="143"/>
                    </a:lnTo>
                    <a:lnTo>
                      <a:pt x="72" y="143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0" name="Freeform 244"/>
              <p:cNvSpPr>
                <a:spLocks/>
              </p:cNvSpPr>
              <p:nvPr/>
            </p:nvSpPr>
            <p:spPr bwMode="auto">
              <a:xfrm>
                <a:off x="4699" y="2784"/>
                <a:ext cx="36" cy="36"/>
              </a:xfrm>
              <a:custGeom>
                <a:avLst/>
                <a:gdLst>
                  <a:gd name="T0" fmla="*/ 72 w 144"/>
                  <a:gd name="T1" fmla="*/ 143 h 143"/>
                  <a:gd name="T2" fmla="*/ 80 w 144"/>
                  <a:gd name="T3" fmla="*/ 143 h 143"/>
                  <a:gd name="T4" fmla="*/ 86 w 144"/>
                  <a:gd name="T5" fmla="*/ 142 h 143"/>
                  <a:gd name="T6" fmla="*/ 93 w 144"/>
                  <a:gd name="T7" fmla="*/ 140 h 143"/>
                  <a:gd name="T8" fmla="*/ 100 w 144"/>
                  <a:gd name="T9" fmla="*/ 138 h 143"/>
                  <a:gd name="T10" fmla="*/ 112 w 144"/>
                  <a:gd name="T11" fmla="*/ 131 h 143"/>
                  <a:gd name="T12" fmla="*/ 122 w 144"/>
                  <a:gd name="T13" fmla="*/ 123 h 143"/>
                  <a:gd name="T14" fmla="*/ 132 w 144"/>
                  <a:gd name="T15" fmla="*/ 112 h 143"/>
                  <a:gd name="T16" fmla="*/ 138 w 144"/>
                  <a:gd name="T17" fmla="*/ 100 h 143"/>
                  <a:gd name="T18" fmla="*/ 141 w 144"/>
                  <a:gd name="T19" fmla="*/ 94 h 143"/>
                  <a:gd name="T20" fmla="*/ 142 w 144"/>
                  <a:gd name="T21" fmla="*/ 86 h 143"/>
                  <a:gd name="T22" fmla="*/ 144 w 144"/>
                  <a:gd name="T23" fmla="*/ 79 h 143"/>
                  <a:gd name="T24" fmla="*/ 144 w 144"/>
                  <a:gd name="T25" fmla="*/ 72 h 143"/>
                  <a:gd name="T26" fmla="*/ 144 w 144"/>
                  <a:gd name="T27" fmla="*/ 64 h 143"/>
                  <a:gd name="T28" fmla="*/ 142 w 144"/>
                  <a:gd name="T29" fmla="*/ 58 h 143"/>
                  <a:gd name="T30" fmla="*/ 141 w 144"/>
                  <a:gd name="T31" fmla="*/ 51 h 143"/>
                  <a:gd name="T32" fmla="*/ 138 w 144"/>
                  <a:gd name="T33" fmla="*/ 44 h 143"/>
                  <a:gd name="T34" fmla="*/ 132 w 144"/>
                  <a:gd name="T35" fmla="*/ 32 h 143"/>
                  <a:gd name="T36" fmla="*/ 122 w 144"/>
                  <a:gd name="T37" fmla="*/ 22 h 143"/>
                  <a:gd name="T38" fmla="*/ 112 w 144"/>
                  <a:gd name="T39" fmla="*/ 12 h 143"/>
                  <a:gd name="T40" fmla="*/ 100 w 144"/>
                  <a:gd name="T41" fmla="*/ 6 h 143"/>
                  <a:gd name="T42" fmla="*/ 93 w 144"/>
                  <a:gd name="T43" fmla="*/ 3 h 143"/>
                  <a:gd name="T44" fmla="*/ 86 w 144"/>
                  <a:gd name="T45" fmla="*/ 2 h 143"/>
                  <a:gd name="T46" fmla="*/ 80 w 144"/>
                  <a:gd name="T47" fmla="*/ 0 h 143"/>
                  <a:gd name="T48" fmla="*/ 72 w 144"/>
                  <a:gd name="T49" fmla="*/ 0 h 143"/>
                  <a:gd name="T50" fmla="*/ 65 w 144"/>
                  <a:gd name="T51" fmla="*/ 0 h 143"/>
                  <a:gd name="T52" fmla="*/ 57 w 144"/>
                  <a:gd name="T53" fmla="*/ 2 h 143"/>
                  <a:gd name="T54" fmla="*/ 50 w 144"/>
                  <a:gd name="T55" fmla="*/ 3 h 143"/>
                  <a:gd name="T56" fmla="*/ 44 w 144"/>
                  <a:gd name="T57" fmla="*/ 6 h 143"/>
                  <a:gd name="T58" fmla="*/ 32 w 144"/>
                  <a:gd name="T59" fmla="*/ 12 h 143"/>
                  <a:gd name="T60" fmla="*/ 21 w 144"/>
                  <a:gd name="T61" fmla="*/ 22 h 143"/>
                  <a:gd name="T62" fmla="*/ 13 w 144"/>
                  <a:gd name="T63" fmla="*/ 32 h 143"/>
                  <a:gd name="T64" fmla="*/ 6 w 144"/>
                  <a:gd name="T65" fmla="*/ 44 h 143"/>
                  <a:gd name="T66" fmla="*/ 4 w 144"/>
                  <a:gd name="T67" fmla="*/ 51 h 143"/>
                  <a:gd name="T68" fmla="*/ 2 w 144"/>
                  <a:gd name="T69" fmla="*/ 58 h 143"/>
                  <a:gd name="T70" fmla="*/ 1 w 144"/>
                  <a:gd name="T71" fmla="*/ 64 h 143"/>
                  <a:gd name="T72" fmla="*/ 0 w 144"/>
                  <a:gd name="T73" fmla="*/ 72 h 143"/>
                  <a:gd name="T74" fmla="*/ 1 w 144"/>
                  <a:gd name="T75" fmla="*/ 79 h 143"/>
                  <a:gd name="T76" fmla="*/ 2 w 144"/>
                  <a:gd name="T77" fmla="*/ 86 h 143"/>
                  <a:gd name="T78" fmla="*/ 4 w 144"/>
                  <a:gd name="T79" fmla="*/ 94 h 143"/>
                  <a:gd name="T80" fmla="*/ 6 w 144"/>
                  <a:gd name="T81" fmla="*/ 100 h 143"/>
                  <a:gd name="T82" fmla="*/ 9 w 144"/>
                  <a:gd name="T83" fmla="*/ 106 h 143"/>
                  <a:gd name="T84" fmla="*/ 13 w 144"/>
                  <a:gd name="T85" fmla="*/ 112 h 143"/>
                  <a:gd name="T86" fmla="*/ 17 w 144"/>
                  <a:gd name="T87" fmla="*/ 118 h 143"/>
                  <a:gd name="T88" fmla="*/ 21 w 144"/>
                  <a:gd name="T89" fmla="*/ 123 h 143"/>
                  <a:gd name="T90" fmla="*/ 26 w 144"/>
                  <a:gd name="T91" fmla="*/ 127 h 143"/>
                  <a:gd name="T92" fmla="*/ 32 w 144"/>
                  <a:gd name="T93" fmla="*/ 131 h 143"/>
                  <a:gd name="T94" fmla="*/ 38 w 144"/>
                  <a:gd name="T95" fmla="*/ 135 h 143"/>
                  <a:gd name="T96" fmla="*/ 44 w 144"/>
                  <a:gd name="T97" fmla="*/ 138 h 143"/>
                  <a:gd name="T98" fmla="*/ 50 w 144"/>
                  <a:gd name="T99" fmla="*/ 140 h 143"/>
                  <a:gd name="T100" fmla="*/ 57 w 144"/>
                  <a:gd name="T101" fmla="*/ 142 h 143"/>
                  <a:gd name="T102" fmla="*/ 65 w 144"/>
                  <a:gd name="T103" fmla="*/ 143 h 143"/>
                  <a:gd name="T104" fmla="*/ 72 w 144"/>
                  <a:gd name="T10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lnTo>
                      <a:pt x="80" y="143"/>
                    </a:lnTo>
                    <a:lnTo>
                      <a:pt x="86" y="142"/>
                    </a:lnTo>
                    <a:lnTo>
                      <a:pt x="93" y="140"/>
                    </a:lnTo>
                    <a:lnTo>
                      <a:pt x="100" y="138"/>
                    </a:lnTo>
                    <a:lnTo>
                      <a:pt x="112" y="131"/>
                    </a:lnTo>
                    <a:lnTo>
                      <a:pt x="122" y="123"/>
                    </a:lnTo>
                    <a:lnTo>
                      <a:pt x="132" y="112"/>
                    </a:lnTo>
                    <a:lnTo>
                      <a:pt x="138" y="100"/>
                    </a:lnTo>
                    <a:lnTo>
                      <a:pt x="141" y="94"/>
                    </a:lnTo>
                    <a:lnTo>
                      <a:pt x="142" y="86"/>
                    </a:lnTo>
                    <a:lnTo>
                      <a:pt x="144" y="79"/>
                    </a:lnTo>
                    <a:lnTo>
                      <a:pt x="144" y="72"/>
                    </a:lnTo>
                    <a:lnTo>
                      <a:pt x="144" y="64"/>
                    </a:lnTo>
                    <a:lnTo>
                      <a:pt x="142" y="58"/>
                    </a:lnTo>
                    <a:lnTo>
                      <a:pt x="141" y="51"/>
                    </a:lnTo>
                    <a:lnTo>
                      <a:pt x="138" y="44"/>
                    </a:lnTo>
                    <a:lnTo>
                      <a:pt x="132" y="32"/>
                    </a:lnTo>
                    <a:lnTo>
                      <a:pt x="122" y="22"/>
                    </a:lnTo>
                    <a:lnTo>
                      <a:pt x="112" y="12"/>
                    </a:lnTo>
                    <a:lnTo>
                      <a:pt x="100" y="6"/>
                    </a:lnTo>
                    <a:lnTo>
                      <a:pt x="93" y="3"/>
                    </a:lnTo>
                    <a:lnTo>
                      <a:pt x="86" y="2"/>
                    </a:lnTo>
                    <a:lnTo>
                      <a:pt x="80" y="0"/>
                    </a:lnTo>
                    <a:lnTo>
                      <a:pt x="72" y="0"/>
                    </a:lnTo>
                    <a:lnTo>
                      <a:pt x="65" y="0"/>
                    </a:lnTo>
                    <a:lnTo>
                      <a:pt x="57" y="2"/>
                    </a:lnTo>
                    <a:lnTo>
                      <a:pt x="50" y="3"/>
                    </a:lnTo>
                    <a:lnTo>
                      <a:pt x="44" y="6"/>
                    </a:lnTo>
                    <a:lnTo>
                      <a:pt x="32" y="12"/>
                    </a:lnTo>
                    <a:lnTo>
                      <a:pt x="21" y="22"/>
                    </a:lnTo>
                    <a:lnTo>
                      <a:pt x="13" y="32"/>
                    </a:lnTo>
                    <a:lnTo>
                      <a:pt x="6" y="44"/>
                    </a:lnTo>
                    <a:lnTo>
                      <a:pt x="4" y="51"/>
                    </a:lnTo>
                    <a:lnTo>
                      <a:pt x="2" y="58"/>
                    </a:lnTo>
                    <a:lnTo>
                      <a:pt x="1" y="64"/>
                    </a:lnTo>
                    <a:lnTo>
                      <a:pt x="0" y="72"/>
                    </a:lnTo>
                    <a:lnTo>
                      <a:pt x="1" y="79"/>
                    </a:lnTo>
                    <a:lnTo>
                      <a:pt x="2" y="86"/>
                    </a:lnTo>
                    <a:lnTo>
                      <a:pt x="4" y="94"/>
                    </a:lnTo>
                    <a:lnTo>
                      <a:pt x="6" y="100"/>
                    </a:lnTo>
                    <a:lnTo>
                      <a:pt x="9" y="106"/>
                    </a:lnTo>
                    <a:lnTo>
                      <a:pt x="13" y="112"/>
                    </a:lnTo>
                    <a:lnTo>
                      <a:pt x="17" y="118"/>
                    </a:lnTo>
                    <a:lnTo>
                      <a:pt x="21" y="123"/>
                    </a:lnTo>
                    <a:lnTo>
                      <a:pt x="26" y="127"/>
                    </a:lnTo>
                    <a:lnTo>
                      <a:pt x="32" y="131"/>
                    </a:lnTo>
                    <a:lnTo>
                      <a:pt x="38" y="135"/>
                    </a:lnTo>
                    <a:lnTo>
                      <a:pt x="44" y="138"/>
                    </a:lnTo>
                    <a:lnTo>
                      <a:pt x="50" y="140"/>
                    </a:lnTo>
                    <a:lnTo>
                      <a:pt x="57" y="142"/>
                    </a:lnTo>
                    <a:lnTo>
                      <a:pt x="65" y="143"/>
                    </a:lnTo>
                    <a:lnTo>
                      <a:pt x="72" y="143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1" name="Freeform 245"/>
              <p:cNvSpPr>
                <a:spLocks/>
              </p:cNvSpPr>
              <p:nvPr/>
            </p:nvSpPr>
            <p:spPr bwMode="auto">
              <a:xfrm>
                <a:off x="4847" y="2784"/>
                <a:ext cx="29" cy="30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2 w 117"/>
                  <a:gd name="T7" fmla="*/ 108 h 117"/>
                  <a:gd name="T8" fmla="*/ 100 w 117"/>
                  <a:gd name="T9" fmla="*/ 100 h 117"/>
                  <a:gd name="T10" fmla="*/ 108 w 117"/>
                  <a:gd name="T11" fmla="*/ 92 h 117"/>
                  <a:gd name="T12" fmla="*/ 113 w 117"/>
                  <a:gd name="T13" fmla="*/ 81 h 117"/>
                  <a:gd name="T14" fmla="*/ 116 w 117"/>
                  <a:gd name="T15" fmla="*/ 70 h 117"/>
                  <a:gd name="T16" fmla="*/ 117 w 117"/>
                  <a:gd name="T17" fmla="*/ 58 h 117"/>
                  <a:gd name="T18" fmla="*/ 116 w 117"/>
                  <a:gd name="T19" fmla="*/ 46 h 117"/>
                  <a:gd name="T20" fmla="*/ 113 w 117"/>
                  <a:gd name="T21" fmla="*/ 36 h 117"/>
                  <a:gd name="T22" fmla="*/ 108 w 117"/>
                  <a:gd name="T23" fmla="*/ 26 h 117"/>
                  <a:gd name="T24" fmla="*/ 100 w 117"/>
                  <a:gd name="T25" fmla="*/ 17 h 117"/>
                  <a:gd name="T26" fmla="*/ 92 w 117"/>
                  <a:gd name="T27" fmla="*/ 10 h 117"/>
                  <a:gd name="T28" fmla="*/ 81 w 117"/>
                  <a:gd name="T29" fmla="*/ 5 h 117"/>
                  <a:gd name="T30" fmla="*/ 70 w 117"/>
                  <a:gd name="T31" fmla="*/ 1 h 117"/>
                  <a:gd name="T32" fmla="*/ 58 w 117"/>
                  <a:gd name="T33" fmla="*/ 0 h 117"/>
                  <a:gd name="T34" fmla="*/ 46 w 117"/>
                  <a:gd name="T35" fmla="*/ 1 h 117"/>
                  <a:gd name="T36" fmla="*/ 36 w 117"/>
                  <a:gd name="T37" fmla="*/ 5 h 117"/>
                  <a:gd name="T38" fmla="*/ 26 w 117"/>
                  <a:gd name="T39" fmla="*/ 10 h 117"/>
                  <a:gd name="T40" fmla="*/ 17 w 117"/>
                  <a:gd name="T41" fmla="*/ 17 h 117"/>
                  <a:gd name="T42" fmla="*/ 10 w 117"/>
                  <a:gd name="T43" fmla="*/ 26 h 117"/>
                  <a:gd name="T44" fmla="*/ 5 w 117"/>
                  <a:gd name="T45" fmla="*/ 36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70 h 117"/>
                  <a:gd name="T52" fmla="*/ 5 w 117"/>
                  <a:gd name="T53" fmla="*/ 81 h 117"/>
                  <a:gd name="T54" fmla="*/ 10 w 117"/>
                  <a:gd name="T55" fmla="*/ 92 h 117"/>
                  <a:gd name="T56" fmla="*/ 17 w 117"/>
                  <a:gd name="T57" fmla="*/ 100 h 117"/>
                  <a:gd name="T58" fmla="*/ 26 w 117"/>
                  <a:gd name="T59" fmla="*/ 108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2" y="108"/>
                    </a:lnTo>
                    <a:lnTo>
                      <a:pt x="100" y="100"/>
                    </a:lnTo>
                    <a:lnTo>
                      <a:pt x="108" y="92"/>
                    </a:lnTo>
                    <a:lnTo>
                      <a:pt x="113" y="81"/>
                    </a:lnTo>
                    <a:lnTo>
                      <a:pt x="116" y="70"/>
                    </a:lnTo>
                    <a:lnTo>
                      <a:pt x="117" y="58"/>
                    </a:lnTo>
                    <a:lnTo>
                      <a:pt x="116" y="46"/>
                    </a:lnTo>
                    <a:lnTo>
                      <a:pt x="113" y="36"/>
                    </a:lnTo>
                    <a:lnTo>
                      <a:pt x="108" y="26"/>
                    </a:lnTo>
                    <a:lnTo>
                      <a:pt x="100" y="17"/>
                    </a:lnTo>
                    <a:lnTo>
                      <a:pt x="92" y="10"/>
                    </a:lnTo>
                    <a:lnTo>
                      <a:pt x="81" y="5"/>
                    </a:lnTo>
                    <a:lnTo>
                      <a:pt x="70" y="1"/>
                    </a:lnTo>
                    <a:lnTo>
                      <a:pt x="58" y="0"/>
                    </a:lnTo>
                    <a:lnTo>
                      <a:pt x="46" y="1"/>
                    </a:lnTo>
                    <a:lnTo>
                      <a:pt x="36" y="5"/>
                    </a:lnTo>
                    <a:lnTo>
                      <a:pt x="26" y="10"/>
                    </a:lnTo>
                    <a:lnTo>
                      <a:pt x="17" y="17"/>
                    </a:lnTo>
                    <a:lnTo>
                      <a:pt x="10" y="26"/>
                    </a:lnTo>
                    <a:lnTo>
                      <a:pt x="5" y="36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70"/>
                    </a:lnTo>
                    <a:lnTo>
                      <a:pt x="5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8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2" name="Freeform 246"/>
              <p:cNvSpPr>
                <a:spLocks/>
              </p:cNvSpPr>
              <p:nvPr/>
            </p:nvSpPr>
            <p:spPr bwMode="auto">
              <a:xfrm>
                <a:off x="4847" y="2784"/>
                <a:ext cx="29" cy="30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2 w 117"/>
                  <a:gd name="T7" fmla="*/ 108 h 117"/>
                  <a:gd name="T8" fmla="*/ 100 w 117"/>
                  <a:gd name="T9" fmla="*/ 100 h 117"/>
                  <a:gd name="T10" fmla="*/ 108 w 117"/>
                  <a:gd name="T11" fmla="*/ 92 h 117"/>
                  <a:gd name="T12" fmla="*/ 113 w 117"/>
                  <a:gd name="T13" fmla="*/ 81 h 117"/>
                  <a:gd name="T14" fmla="*/ 116 w 117"/>
                  <a:gd name="T15" fmla="*/ 70 h 117"/>
                  <a:gd name="T16" fmla="*/ 117 w 117"/>
                  <a:gd name="T17" fmla="*/ 58 h 117"/>
                  <a:gd name="T18" fmla="*/ 116 w 117"/>
                  <a:gd name="T19" fmla="*/ 46 h 117"/>
                  <a:gd name="T20" fmla="*/ 113 w 117"/>
                  <a:gd name="T21" fmla="*/ 36 h 117"/>
                  <a:gd name="T22" fmla="*/ 108 w 117"/>
                  <a:gd name="T23" fmla="*/ 26 h 117"/>
                  <a:gd name="T24" fmla="*/ 100 w 117"/>
                  <a:gd name="T25" fmla="*/ 17 h 117"/>
                  <a:gd name="T26" fmla="*/ 92 w 117"/>
                  <a:gd name="T27" fmla="*/ 10 h 117"/>
                  <a:gd name="T28" fmla="*/ 81 w 117"/>
                  <a:gd name="T29" fmla="*/ 5 h 117"/>
                  <a:gd name="T30" fmla="*/ 70 w 117"/>
                  <a:gd name="T31" fmla="*/ 1 h 117"/>
                  <a:gd name="T32" fmla="*/ 58 w 117"/>
                  <a:gd name="T33" fmla="*/ 0 h 117"/>
                  <a:gd name="T34" fmla="*/ 46 w 117"/>
                  <a:gd name="T35" fmla="*/ 1 h 117"/>
                  <a:gd name="T36" fmla="*/ 36 w 117"/>
                  <a:gd name="T37" fmla="*/ 5 h 117"/>
                  <a:gd name="T38" fmla="*/ 26 w 117"/>
                  <a:gd name="T39" fmla="*/ 10 h 117"/>
                  <a:gd name="T40" fmla="*/ 17 w 117"/>
                  <a:gd name="T41" fmla="*/ 17 h 117"/>
                  <a:gd name="T42" fmla="*/ 10 w 117"/>
                  <a:gd name="T43" fmla="*/ 26 h 117"/>
                  <a:gd name="T44" fmla="*/ 5 w 117"/>
                  <a:gd name="T45" fmla="*/ 36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70 h 117"/>
                  <a:gd name="T52" fmla="*/ 5 w 117"/>
                  <a:gd name="T53" fmla="*/ 81 h 117"/>
                  <a:gd name="T54" fmla="*/ 10 w 117"/>
                  <a:gd name="T55" fmla="*/ 92 h 117"/>
                  <a:gd name="T56" fmla="*/ 17 w 117"/>
                  <a:gd name="T57" fmla="*/ 100 h 117"/>
                  <a:gd name="T58" fmla="*/ 26 w 117"/>
                  <a:gd name="T59" fmla="*/ 108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2" y="108"/>
                    </a:lnTo>
                    <a:lnTo>
                      <a:pt x="100" y="100"/>
                    </a:lnTo>
                    <a:lnTo>
                      <a:pt x="108" y="92"/>
                    </a:lnTo>
                    <a:lnTo>
                      <a:pt x="113" y="81"/>
                    </a:lnTo>
                    <a:lnTo>
                      <a:pt x="116" y="70"/>
                    </a:lnTo>
                    <a:lnTo>
                      <a:pt x="117" y="58"/>
                    </a:lnTo>
                    <a:lnTo>
                      <a:pt x="116" y="46"/>
                    </a:lnTo>
                    <a:lnTo>
                      <a:pt x="113" y="36"/>
                    </a:lnTo>
                    <a:lnTo>
                      <a:pt x="108" y="26"/>
                    </a:lnTo>
                    <a:lnTo>
                      <a:pt x="100" y="17"/>
                    </a:lnTo>
                    <a:lnTo>
                      <a:pt x="92" y="10"/>
                    </a:lnTo>
                    <a:lnTo>
                      <a:pt x="81" y="5"/>
                    </a:lnTo>
                    <a:lnTo>
                      <a:pt x="70" y="1"/>
                    </a:lnTo>
                    <a:lnTo>
                      <a:pt x="58" y="0"/>
                    </a:lnTo>
                    <a:lnTo>
                      <a:pt x="46" y="1"/>
                    </a:lnTo>
                    <a:lnTo>
                      <a:pt x="36" y="5"/>
                    </a:lnTo>
                    <a:lnTo>
                      <a:pt x="26" y="10"/>
                    </a:lnTo>
                    <a:lnTo>
                      <a:pt x="17" y="17"/>
                    </a:lnTo>
                    <a:lnTo>
                      <a:pt x="10" y="26"/>
                    </a:lnTo>
                    <a:lnTo>
                      <a:pt x="5" y="36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70"/>
                    </a:lnTo>
                    <a:lnTo>
                      <a:pt x="5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8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3" name="Freeform 247"/>
              <p:cNvSpPr>
                <a:spLocks/>
              </p:cNvSpPr>
              <p:nvPr/>
            </p:nvSpPr>
            <p:spPr bwMode="auto">
              <a:xfrm>
                <a:off x="4985" y="2776"/>
                <a:ext cx="30" cy="29"/>
              </a:xfrm>
              <a:custGeom>
                <a:avLst/>
                <a:gdLst>
                  <a:gd name="T0" fmla="*/ 59 w 117"/>
                  <a:gd name="T1" fmla="*/ 119 h 119"/>
                  <a:gd name="T2" fmla="*/ 71 w 117"/>
                  <a:gd name="T3" fmla="*/ 117 h 119"/>
                  <a:gd name="T4" fmla="*/ 81 w 117"/>
                  <a:gd name="T5" fmla="*/ 113 h 119"/>
                  <a:gd name="T6" fmla="*/ 92 w 117"/>
                  <a:gd name="T7" fmla="*/ 108 h 119"/>
                  <a:gd name="T8" fmla="*/ 100 w 117"/>
                  <a:gd name="T9" fmla="*/ 101 h 119"/>
                  <a:gd name="T10" fmla="*/ 108 w 117"/>
                  <a:gd name="T11" fmla="*/ 92 h 119"/>
                  <a:gd name="T12" fmla="*/ 113 w 117"/>
                  <a:gd name="T13" fmla="*/ 83 h 119"/>
                  <a:gd name="T14" fmla="*/ 116 w 117"/>
                  <a:gd name="T15" fmla="*/ 71 h 119"/>
                  <a:gd name="T16" fmla="*/ 117 w 117"/>
                  <a:gd name="T17" fmla="*/ 60 h 119"/>
                  <a:gd name="T18" fmla="*/ 116 w 117"/>
                  <a:gd name="T19" fmla="*/ 48 h 119"/>
                  <a:gd name="T20" fmla="*/ 113 w 117"/>
                  <a:gd name="T21" fmla="*/ 36 h 119"/>
                  <a:gd name="T22" fmla="*/ 108 w 117"/>
                  <a:gd name="T23" fmla="*/ 27 h 119"/>
                  <a:gd name="T24" fmla="*/ 100 w 117"/>
                  <a:gd name="T25" fmla="*/ 18 h 119"/>
                  <a:gd name="T26" fmla="*/ 92 w 117"/>
                  <a:gd name="T27" fmla="*/ 11 h 119"/>
                  <a:gd name="T28" fmla="*/ 81 w 117"/>
                  <a:gd name="T29" fmla="*/ 6 h 119"/>
                  <a:gd name="T30" fmla="*/ 71 w 117"/>
                  <a:gd name="T31" fmla="*/ 2 h 119"/>
                  <a:gd name="T32" fmla="*/ 59 w 117"/>
                  <a:gd name="T33" fmla="*/ 0 h 119"/>
                  <a:gd name="T34" fmla="*/ 47 w 117"/>
                  <a:gd name="T35" fmla="*/ 2 h 119"/>
                  <a:gd name="T36" fmla="*/ 36 w 117"/>
                  <a:gd name="T37" fmla="*/ 6 h 119"/>
                  <a:gd name="T38" fmla="*/ 27 w 117"/>
                  <a:gd name="T39" fmla="*/ 11 h 119"/>
                  <a:gd name="T40" fmla="*/ 17 w 117"/>
                  <a:gd name="T41" fmla="*/ 18 h 119"/>
                  <a:gd name="T42" fmla="*/ 11 w 117"/>
                  <a:gd name="T43" fmla="*/ 27 h 119"/>
                  <a:gd name="T44" fmla="*/ 5 w 117"/>
                  <a:gd name="T45" fmla="*/ 36 h 119"/>
                  <a:gd name="T46" fmla="*/ 1 w 117"/>
                  <a:gd name="T47" fmla="*/ 48 h 119"/>
                  <a:gd name="T48" fmla="*/ 0 w 117"/>
                  <a:gd name="T49" fmla="*/ 60 h 119"/>
                  <a:gd name="T50" fmla="*/ 1 w 117"/>
                  <a:gd name="T51" fmla="*/ 71 h 119"/>
                  <a:gd name="T52" fmla="*/ 5 w 117"/>
                  <a:gd name="T53" fmla="*/ 83 h 119"/>
                  <a:gd name="T54" fmla="*/ 11 w 117"/>
                  <a:gd name="T55" fmla="*/ 92 h 119"/>
                  <a:gd name="T56" fmla="*/ 17 w 117"/>
                  <a:gd name="T57" fmla="*/ 101 h 119"/>
                  <a:gd name="T58" fmla="*/ 27 w 117"/>
                  <a:gd name="T59" fmla="*/ 108 h 119"/>
                  <a:gd name="T60" fmla="*/ 36 w 117"/>
                  <a:gd name="T61" fmla="*/ 113 h 119"/>
                  <a:gd name="T62" fmla="*/ 47 w 117"/>
                  <a:gd name="T63" fmla="*/ 117 h 119"/>
                  <a:gd name="T64" fmla="*/ 59 w 117"/>
                  <a:gd name="T6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9">
                    <a:moveTo>
                      <a:pt x="59" y="119"/>
                    </a:moveTo>
                    <a:lnTo>
                      <a:pt x="71" y="117"/>
                    </a:lnTo>
                    <a:lnTo>
                      <a:pt x="81" y="113"/>
                    </a:lnTo>
                    <a:lnTo>
                      <a:pt x="92" y="108"/>
                    </a:lnTo>
                    <a:lnTo>
                      <a:pt x="100" y="101"/>
                    </a:lnTo>
                    <a:lnTo>
                      <a:pt x="108" y="92"/>
                    </a:lnTo>
                    <a:lnTo>
                      <a:pt x="113" y="83"/>
                    </a:lnTo>
                    <a:lnTo>
                      <a:pt x="116" y="71"/>
                    </a:lnTo>
                    <a:lnTo>
                      <a:pt x="117" y="60"/>
                    </a:lnTo>
                    <a:lnTo>
                      <a:pt x="116" y="48"/>
                    </a:lnTo>
                    <a:lnTo>
                      <a:pt x="113" y="36"/>
                    </a:lnTo>
                    <a:lnTo>
                      <a:pt x="108" y="27"/>
                    </a:lnTo>
                    <a:lnTo>
                      <a:pt x="100" y="18"/>
                    </a:lnTo>
                    <a:lnTo>
                      <a:pt x="92" y="11"/>
                    </a:lnTo>
                    <a:lnTo>
                      <a:pt x="81" y="6"/>
                    </a:lnTo>
                    <a:lnTo>
                      <a:pt x="71" y="2"/>
                    </a:lnTo>
                    <a:lnTo>
                      <a:pt x="59" y="0"/>
                    </a:lnTo>
                    <a:lnTo>
                      <a:pt x="47" y="2"/>
                    </a:lnTo>
                    <a:lnTo>
                      <a:pt x="36" y="6"/>
                    </a:lnTo>
                    <a:lnTo>
                      <a:pt x="27" y="11"/>
                    </a:lnTo>
                    <a:lnTo>
                      <a:pt x="17" y="18"/>
                    </a:lnTo>
                    <a:lnTo>
                      <a:pt x="11" y="27"/>
                    </a:lnTo>
                    <a:lnTo>
                      <a:pt x="5" y="36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1"/>
                    </a:lnTo>
                    <a:lnTo>
                      <a:pt x="5" y="83"/>
                    </a:lnTo>
                    <a:lnTo>
                      <a:pt x="11" y="92"/>
                    </a:lnTo>
                    <a:lnTo>
                      <a:pt x="17" y="101"/>
                    </a:lnTo>
                    <a:lnTo>
                      <a:pt x="27" y="108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59" y="119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4" name="Freeform 248"/>
              <p:cNvSpPr>
                <a:spLocks/>
              </p:cNvSpPr>
              <p:nvPr/>
            </p:nvSpPr>
            <p:spPr bwMode="auto">
              <a:xfrm>
                <a:off x="4985" y="2776"/>
                <a:ext cx="30" cy="29"/>
              </a:xfrm>
              <a:custGeom>
                <a:avLst/>
                <a:gdLst>
                  <a:gd name="T0" fmla="*/ 59 w 117"/>
                  <a:gd name="T1" fmla="*/ 119 h 119"/>
                  <a:gd name="T2" fmla="*/ 71 w 117"/>
                  <a:gd name="T3" fmla="*/ 117 h 119"/>
                  <a:gd name="T4" fmla="*/ 81 w 117"/>
                  <a:gd name="T5" fmla="*/ 113 h 119"/>
                  <a:gd name="T6" fmla="*/ 92 w 117"/>
                  <a:gd name="T7" fmla="*/ 108 h 119"/>
                  <a:gd name="T8" fmla="*/ 100 w 117"/>
                  <a:gd name="T9" fmla="*/ 101 h 119"/>
                  <a:gd name="T10" fmla="*/ 108 w 117"/>
                  <a:gd name="T11" fmla="*/ 92 h 119"/>
                  <a:gd name="T12" fmla="*/ 113 w 117"/>
                  <a:gd name="T13" fmla="*/ 83 h 119"/>
                  <a:gd name="T14" fmla="*/ 116 w 117"/>
                  <a:gd name="T15" fmla="*/ 71 h 119"/>
                  <a:gd name="T16" fmla="*/ 117 w 117"/>
                  <a:gd name="T17" fmla="*/ 60 h 119"/>
                  <a:gd name="T18" fmla="*/ 116 w 117"/>
                  <a:gd name="T19" fmla="*/ 48 h 119"/>
                  <a:gd name="T20" fmla="*/ 113 w 117"/>
                  <a:gd name="T21" fmla="*/ 36 h 119"/>
                  <a:gd name="T22" fmla="*/ 108 w 117"/>
                  <a:gd name="T23" fmla="*/ 27 h 119"/>
                  <a:gd name="T24" fmla="*/ 100 w 117"/>
                  <a:gd name="T25" fmla="*/ 18 h 119"/>
                  <a:gd name="T26" fmla="*/ 92 w 117"/>
                  <a:gd name="T27" fmla="*/ 11 h 119"/>
                  <a:gd name="T28" fmla="*/ 81 w 117"/>
                  <a:gd name="T29" fmla="*/ 6 h 119"/>
                  <a:gd name="T30" fmla="*/ 71 w 117"/>
                  <a:gd name="T31" fmla="*/ 2 h 119"/>
                  <a:gd name="T32" fmla="*/ 59 w 117"/>
                  <a:gd name="T33" fmla="*/ 0 h 119"/>
                  <a:gd name="T34" fmla="*/ 47 w 117"/>
                  <a:gd name="T35" fmla="*/ 2 h 119"/>
                  <a:gd name="T36" fmla="*/ 36 w 117"/>
                  <a:gd name="T37" fmla="*/ 6 h 119"/>
                  <a:gd name="T38" fmla="*/ 27 w 117"/>
                  <a:gd name="T39" fmla="*/ 11 h 119"/>
                  <a:gd name="T40" fmla="*/ 17 w 117"/>
                  <a:gd name="T41" fmla="*/ 18 h 119"/>
                  <a:gd name="T42" fmla="*/ 11 w 117"/>
                  <a:gd name="T43" fmla="*/ 27 h 119"/>
                  <a:gd name="T44" fmla="*/ 5 w 117"/>
                  <a:gd name="T45" fmla="*/ 36 h 119"/>
                  <a:gd name="T46" fmla="*/ 1 w 117"/>
                  <a:gd name="T47" fmla="*/ 48 h 119"/>
                  <a:gd name="T48" fmla="*/ 0 w 117"/>
                  <a:gd name="T49" fmla="*/ 60 h 119"/>
                  <a:gd name="T50" fmla="*/ 1 w 117"/>
                  <a:gd name="T51" fmla="*/ 71 h 119"/>
                  <a:gd name="T52" fmla="*/ 5 w 117"/>
                  <a:gd name="T53" fmla="*/ 83 h 119"/>
                  <a:gd name="T54" fmla="*/ 11 w 117"/>
                  <a:gd name="T55" fmla="*/ 92 h 119"/>
                  <a:gd name="T56" fmla="*/ 17 w 117"/>
                  <a:gd name="T57" fmla="*/ 101 h 119"/>
                  <a:gd name="T58" fmla="*/ 27 w 117"/>
                  <a:gd name="T59" fmla="*/ 108 h 119"/>
                  <a:gd name="T60" fmla="*/ 36 w 117"/>
                  <a:gd name="T61" fmla="*/ 113 h 119"/>
                  <a:gd name="T62" fmla="*/ 47 w 117"/>
                  <a:gd name="T63" fmla="*/ 117 h 119"/>
                  <a:gd name="T64" fmla="*/ 59 w 117"/>
                  <a:gd name="T6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9">
                    <a:moveTo>
                      <a:pt x="59" y="119"/>
                    </a:moveTo>
                    <a:lnTo>
                      <a:pt x="71" y="117"/>
                    </a:lnTo>
                    <a:lnTo>
                      <a:pt x="81" y="113"/>
                    </a:lnTo>
                    <a:lnTo>
                      <a:pt x="92" y="108"/>
                    </a:lnTo>
                    <a:lnTo>
                      <a:pt x="100" y="101"/>
                    </a:lnTo>
                    <a:lnTo>
                      <a:pt x="108" y="92"/>
                    </a:lnTo>
                    <a:lnTo>
                      <a:pt x="113" y="83"/>
                    </a:lnTo>
                    <a:lnTo>
                      <a:pt x="116" y="71"/>
                    </a:lnTo>
                    <a:lnTo>
                      <a:pt x="117" y="60"/>
                    </a:lnTo>
                    <a:lnTo>
                      <a:pt x="116" y="48"/>
                    </a:lnTo>
                    <a:lnTo>
                      <a:pt x="113" y="36"/>
                    </a:lnTo>
                    <a:lnTo>
                      <a:pt x="108" y="27"/>
                    </a:lnTo>
                    <a:lnTo>
                      <a:pt x="100" y="18"/>
                    </a:lnTo>
                    <a:lnTo>
                      <a:pt x="92" y="11"/>
                    </a:lnTo>
                    <a:lnTo>
                      <a:pt x="81" y="6"/>
                    </a:lnTo>
                    <a:lnTo>
                      <a:pt x="71" y="2"/>
                    </a:lnTo>
                    <a:lnTo>
                      <a:pt x="59" y="0"/>
                    </a:lnTo>
                    <a:lnTo>
                      <a:pt x="47" y="2"/>
                    </a:lnTo>
                    <a:lnTo>
                      <a:pt x="36" y="6"/>
                    </a:lnTo>
                    <a:lnTo>
                      <a:pt x="27" y="11"/>
                    </a:lnTo>
                    <a:lnTo>
                      <a:pt x="17" y="18"/>
                    </a:lnTo>
                    <a:lnTo>
                      <a:pt x="11" y="27"/>
                    </a:lnTo>
                    <a:lnTo>
                      <a:pt x="5" y="36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1"/>
                    </a:lnTo>
                    <a:lnTo>
                      <a:pt x="5" y="83"/>
                    </a:lnTo>
                    <a:lnTo>
                      <a:pt x="11" y="92"/>
                    </a:lnTo>
                    <a:lnTo>
                      <a:pt x="17" y="101"/>
                    </a:lnTo>
                    <a:lnTo>
                      <a:pt x="27" y="108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59" y="119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5" name="Freeform 249"/>
              <p:cNvSpPr>
                <a:spLocks/>
              </p:cNvSpPr>
              <p:nvPr/>
            </p:nvSpPr>
            <p:spPr bwMode="auto">
              <a:xfrm>
                <a:off x="5299" y="2787"/>
                <a:ext cx="29" cy="29"/>
              </a:xfrm>
              <a:custGeom>
                <a:avLst/>
                <a:gdLst>
                  <a:gd name="T0" fmla="*/ 59 w 117"/>
                  <a:gd name="T1" fmla="*/ 118 h 118"/>
                  <a:gd name="T2" fmla="*/ 69 w 117"/>
                  <a:gd name="T3" fmla="*/ 116 h 118"/>
                  <a:gd name="T4" fmla="*/ 81 w 117"/>
                  <a:gd name="T5" fmla="*/ 112 h 118"/>
                  <a:gd name="T6" fmla="*/ 91 w 117"/>
                  <a:gd name="T7" fmla="*/ 107 h 118"/>
                  <a:gd name="T8" fmla="*/ 100 w 117"/>
                  <a:gd name="T9" fmla="*/ 100 h 118"/>
                  <a:gd name="T10" fmla="*/ 107 w 117"/>
                  <a:gd name="T11" fmla="*/ 91 h 118"/>
                  <a:gd name="T12" fmla="*/ 112 w 117"/>
                  <a:gd name="T13" fmla="*/ 82 h 118"/>
                  <a:gd name="T14" fmla="*/ 116 w 117"/>
                  <a:gd name="T15" fmla="*/ 71 h 118"/>
                  <a:gd name="T16" fmla="*/ 117 w 117"/>
                  <a:gd name="T17" fmla="*/ 59 h 118"/>
                  <a:gd name="T18" fmla="*/ 116 w 117"/>
                  <a:gd name="T19" fmla="*/ 47 h 118"/>
                  <a:gd name="T20" fmla="*/ 112 w 117"/>
                  <a:gd name="T21" fmla="*/ 36 h 118"/>
                  <a:gd name="T22" fmla="*/ 107 w 117"/>
                  <a:gd name="T23" fmla="*/ 26 h 118"/>
                  <a:gd name="T24" fmla="*/ 100 w 117"/>
                  <a:gd name="T25" fmla="*/ 18 h 118"/>
                  <a:gd name="T26" fmla="*/ 91 w 117"/>
                  <a:gd name="T27" fmla="*/ 10 h 118"/>
                  <a:gd name="T28" fmla="*/ 81 w 117"/>
                  <a:gd name="T29" fmla="*/ 4 h 118"/>
                  <a:gd name="T30" fmla="*/ 69 w 117"/>
                  <a:gd name="T31" fmla="*/ 2 h 118"/>
                  <a:gd name="T32" fmla="*/ 59 w 117"/>
                  <a:gd name="T33" fmla="*/ 0 h 118"/>
                  <a:gd name="T34" fmla="*/ 47 w 117"/>
                  <a:gd name="T35" fmla="*/ 2 h 118"/>
                  <a:gd name="T36" fmla="*/ 36 w 117"/>
                  <a:gd name="T37" fmla="*/ 4 h 118"/>
                  <a:gd name="T38" fmla="*/ 25 w 117"/>
                  <a:gd name="T39" fmla="*/ 10 h 118"/>
                  <a:gd name="T40" fmla="*/ 17 w 117"/>
                  <a:gd name="T41" fmla="*/ 18 h 118"/>
                  <a:gd name="T42" fmla="*/ 9 w 117"/>
                  <a:gd name="T43" fmla="*/ 26 h 118"/>
                  <a:gd name="T44" fmla="*/ 4 w 117"/>
                  <a:gd name="T45" fmla="*/ 36 h 118"/>
                  <a:gd name="T46" fmla="*/ 0 w 117"/>
                  <a:gd name="T47" fmla="*/ 47 h 118"/>
                  <a:gd name="T48" fmla="*/ 0 w 117"/>
                  <a:gd name="T49" fmla="*/ 59 h 118"/>
                  <a:gd name="T50" fmla="*/ 0 w 117"/>
                  <a:gd name="T51" fmla="*/ 71 h 118"/>
                  <a:gd name="T52" fmla="*/ 4 w 117"/>
                  <a:gd name="T53" fmla="*/ 82 h 118"/>
                  <a:gd name="T54" fmla="*/ 9 w 117"/>
                  <a:gd name="T55" fmla="*/ 91 h 118"/>
                  <a:gd name="T56" fmla="*/ 17 w 117"/>
                  <a:gd name="T57" fmla="*/ 100 h 118"/>
                  <a:gd name="T58" fmla="*/ 25 w 117"/>
                  <a:gd name="T59" fmla="*/ 107 h 118"/>
                  <a:gd name="T60" fmla="*/ 36 w 117"/>
                  <a:gd name="T61" fmla="*/ 112 h 118"/>
                  <a:gd name="T62" fmla="*/ 47 w 117"/>
                  <a:gd name="T63" fmla="*/ 116 h 118"/>
                  <a:gd name="T64" fmla="*/ 59 w 117"/>
                  <a:gd name="T6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8">
                    <a:moveTo>
                      <a:pt x="59" y="118"/>
                    </a:moveTo>
                    <a:lnTo>
                      <a:pt x="69" y="116"/>
                    </a:lnTo>
                    <a:lnTo>
                      <a:pt x="81" y="112"/>
                    </a:lnTo>
                    <a:lnTo>
                      <a:pt x="91" y="107"/>
                    </a:lnTo>
                    <a:lnTo>
                      <a:pt x="100" y="100"/>
                    </a:lnTo>
                    <a:lnTo>
                      <a:pt x="107" y="91"/>
                    </a:lnTo>
                    <a:lnTo>
                      <a:pt x="112" y="82"/>
                    </a:lnTo>
                    <a:lnTo>
                      <a:pt x="116" y="71"/>
                    </a:lnTo>
                    <a:lnTo>
                      <a:pt x="117" y="59"/>
                    </a:lnTo>
                    <a:lnTo>
                      <a:pt x="116" y="47"/>
                    </a:lnTo>
                    <a:lnTo>
                      <a:pt x="112" y="36"/>
                    </a:lnTo>
                    <a:lnTo>
                      <a:pt x="107" y="26"/>
                    </a:lnTo>
                    <a:lnTo>
                      <a:pt x="100" y="18"/>
                    </a:lnTo>
                    <a:lnTo>
                      <a:pt x="91" y="10"/>
                    </a:lnTo>
                    <a:lnTo>
                      <a:pt x="81" y="4"/>
                    </a:lnTo>
                    <a:lnTo>
                      <a:pt x="69" y="2"/>
                    </a:lnTo>
                    <a:lnTo>
                      <a:pt x="59" y="0"/>
                    </a:lnTo>
                    <a:lnTo>
                      <a:pt x="47" y="2"/>
                    </a:lnTo>
                    <a:lnTo>
                      <a:pt x="36" y="4"/>
                    </a:lnTo>
                    <a:lnTo>
                      <a:pt x="25" y="10"/>
                    </a:lnTo>
                    <a:lnTo>
                      <a:pt x="17" y="18"/>
                    </a:lnTo>
                    <a:lnTo>
                      <a:pt x="9" y="26"/>
                    </a:lnTo>
                    <a:lnTo>
                      <a:pt x="4" y="36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0" y="71"/>
                    </a:lnTo>
                    <a:lnTo>
                      <a:pt x="4" y="82"/>
                    </a:lnTo>
                    <a:lnTo>
                      <a:pt x="9" y="91"/>
                    </a:lnTo>
                    <a:lnTo>
                      <a:pt x="17" y="100"/>
                    </a:lnTo>
                    <a:lnTo>
                      <a:pt x="25" y="107"/>
                    </a:lnTo>
                    <a:lnTo>
                      <a:pt x="36" y="112"/>
                    </a:lnTo>
                    <a:lnTo>
                      <a:pt x="47" y="116"/>
                    </a:lnTo>
                    <a:lnTo>
                      <a:pt x="59" y="11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6" name="Freeform 250"/>
              <p:cNvSpPr>
                <a:spLocks/>
              </p:cNvSpPr>
              <p:nvPr/>
            </p:nvSpPr>
            <p:spPr bwMode="auto">
              <a:xfrm>
                <a:off x="5299" y="2787"/>
                <a:ext cx="29" cy="29"/>
              </a:xfrm>
              <a:custGeom>
                <a:avLst/>
                <a:gdLst>
                  <a:gd name="T0" fmla="*/ 59 w 117"/>
                  <a:gd name="T1" fmla="*/ 118 h 118"/>
                  <a:gd name="T2" fmla="*/ 69 w 117"/>
                  <a:gd name="T3" fmla="*/ 116 h 118"/>
                  <a:gd name="T4" fmla="*/ 81 w 117"/>
                  <a:gd name="T5" fmla="*/ 112 h 118"/>
                  <a:gd name="T6" fmla="*/ 91 w 117"/>
                  <a:gd name="T7" fmla="*/ 107 h 118"/>
                  <a:gd name="T8" fmla="*/ 100 w 117"/>
                  <a:gd name="T9" fmla="*/ 100 h 118"/>
                  <a:gd name="T10" fmla="*/ 107 w 117"/>
                  <a:gd name="T11" fmla="*/ 91 h 118"/>
                  <a:gd name="T12" fmla="*/ 112 w 117"/>
                  <a:gd name="T13" fmla="*/ 82 h 118"/>
                  <a:gd name="T14" fmla="*/ 116 w 117"/>
                  <a:gd name="T15" fmla="*/ 71 h 118"/>
                  <a:gd name="T16" fmla="*/ 117 w 117"/>
                  <a:gd name="T17" fmla="*/ 59 h 118"/>
                  <a:gd name="T18" fmla="*/ 116 w 117"/>
                  <a:gd name="T19" fmla="*/ 47 h 118"/>
                  <a:gd name="T20" fmla="*/ 112 w 117"/>
                  <a:gd name="T21" fmla="*/ 36 h 118"/>
                  <a:gd name="T22" fmla="*/ 107 w 117"/>
                  <a:gd name="T23" fmla="*/ 26 h 118"/>
                  <a:gd name="T24" fmla="*/ 100 w 117"/>
                  <a:gd name="T25" fmla="*/ 18 h 118"/>
                  <a:gd name="T26" fmla="*/ 91 w 117"/>
                  <a:gd name="T27" fmla="*/ 10 h 118"/>
                  <a:gd name="T28" fmla="*/ 81 w 117"/>
                  <a:gd name="T29" fmla="*/ 4 h 118"/>
                  <a:gd name="T30" fmla="*/ 69 w 117"/>
                  <a:gd name="T31" fmla="*/ 2 h 118"/>
                  <a:gd name="T32" fmla="*/ 59 w 117"/>
                  <a:gd name="T33" fmla="*/ 0 h 118"/>
                  <a:gd name="T34" fmla="*/ 47 w 117"/>
                  <a:gd name="T35" fmla="*/ 2 h 118"/>
                  <a:gd name="T36" fmla="*/ 36 w 117"/>
                  <a:gd name="T37" fmla="*/ 4 h 118"/>
                  <a:gd name="T38" fmla="*/ 25 w 117"/>
                  <a:gd name="T39" fmla="*/ 10 h 118"/>
                  <a:gd name="T40" fmla="*/ 17 w 117"/>
                  <a:gd name="T41" fmla="*/ 18 h 118"/>
                  <a:gd name="T42" fmla="*/ 9 w 117"/>
                  <a:gd name="T43" fmla="*/ 26 h 118"/>
                  <a:gd name="T44" fmla="*/ 4 w 117"/>
                  <a:gd name="T45" fmla="*/ 36 h 118"/>
                  <a:gd name="T46" fmla="*/ 0 w 117"/>
                  <a:gd name="T47" fmla="*/ 47 h 118"/>
                  <a:gd name="T48" fmla="*/ 0 w 117"/>
                  <a:gd name="T49" fmla="*/ 59 h 118"/>
                  <a:gd name="T50" fmla="*/ 0 w 117"/>
                  <a:gd name="T51" fmla="*/ 71 h 118"/>
                  <a:gd name="T52" fmla="*/ 4 w 117"/>
                  <a:gd name="T53" fmla="*/ 82 h 118"/>
                  <a:gd name="T54" fmla="*/ 9 w 117"/>
                  <a:gd name="T55" fmla="*/ 91 h 118"/>
                  <a:gd name="T56" fmla="*/ 17 w 117"/>
                  <a:gd name="T57" fmla="*/ 100 h 118"/>
                  <a:gd name="T58" fmla="*/ 25 w 117"/>
                  <a:gd name="T59" fmla="*/ 107 h 118"/>
                  <a:gd name="T60" fmla="*/ 36 w 117"/>
                  <a:gd name="T61" fmla="*/ 112 h 118"/>
                  <a:gd name="T62" fmla="*/ 47 w 117"/>
                  <a:gd name="T63" fmla="*/ 116 h 118"/>
                  <a:gd name="T64" fmla="*/ 59 w 117"/>
                  <a:gd name="T6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8">
                    <a:moveTo>
                      <a:pt x="59" y="118"/>
                    </a:moveTo>
                    <a:lnTo>
                      <a:pt x="69" y="116"/>
                    </a:lnTo>
                    <a:lnTo>
                      <a:pt x="81" y="112"/>
                    </a:lnTo>
                    <a:lnTo>
                      <a:pt x="91" y="107"/>
                    </a:lnTo>
                    <a:lnTo>
                      <a:pt x="100" y="100"/>
                    </a:lnTo>
                    <a:lnTo>
                      <a:pt x="107" y="91"/>
                    </a:lnTo>
                    <a:lnTo>
                      <a:pt x="112" y="82"/>
                    </a:lnTo>
                    <a:lnTo>
                      <a:pt x="116" y="71"/>
                    </a:lnTo>
                    <a:lnTo>
                      <a:pt x="117" y="59"/>
                    </a:lnTo>
                    <a:lnTo>
                      <a:pt x="116" y="47"/>
                    </a:lnTo>
                    <a:lnTo>
                      <a:pt x="112" y="36"/>
                    </a:lnTo>
                    <a:lnTo>
                      <a:pt x="107" y="26"/>
                    </a:lnTo>
                    <a:lnTo>
                      <a:pt x="100" y="18"/>
                    </a:lnTo>
                    <a:lnTo>
                      <a:pt x="91" y="10"/>
                    </a:lnTo>
                    <a:lnTo>
                      <a:pt x="81" y="4"/>
                    </a:lnTo>
                    <a:lnTo>
                      <a:pt x="69" y="2"/>
                    </a:lnTo>
                    <a:lnTo>
                      <a:pt x="59" y="0"/>
                    </a:lnTo>
                    <a:lnTo>
                      <a:pt x="47" y="2"/>
                    </a:lnTo>
                    <a:lnTo>
                      <a:pt x="36" y="4"/>
                    </a:lnTo>
                    <a:lnTo>
                      <a:pt x="25" y="10"/>
                    </a:lnTo>
                    <a:lnTo>
                      <a:pt x="17" y="18"/>
                    </a:lnTo>
                    <a:lnTo>
                      <a:pt x="9" y="26"/>
                    </a:lnTo>
                    <a:lnTo>
                      <a:pt x="4" y="36"/>
                    </a:lnTo>
                    <a:lnTo>
                      <a:pt x="0" y="47"/>
                    </a:lnTo>
                    <a:lnTo>
                      <a:pt x="0" y="59"/>
                    </a:lnTo>
                    <a:lnTo>
                      <a:pt x="0" y="71"/>
                    </a:lnTo>
                    <a:lnTo>
                      <a:pt x="4" y="82"/>
                    </a:lnTo>
                    <a:lnTo>
                      <a:pt x="9" y="91"/>
                    </a:lnTo>
                    <a:lnTo>
                      <a:pt x="17" y="100"/>
                    </a:lnTo>
                    <a:lnTo>
                      <a:pt x="25" y="107"/>
                    </a:lnTo>
                    <a:lnTo>
                      <a:pt x="36" y="112"/>
                    </a:lnTo>
                    <a:lnTo>
                      <a:pt x="47" y="116"/>
                    </a:lnTo>
                    <a:lnTo>
                      <a:pt x="59" y="11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7" name="Freeform 251"/>
              <p:cNvSpPr>
                <a:spLocks/>
              </p:cNvSpPr>
              <p:nvPr/>
            </p:nvSpPr>
            <p:spPr bwMode="auto">
              <a:xfrm>
                <a:off x="4943" y="2777"/>
                <a:ext cx="23" cy="23"/>
              </a:xfrm>
              <a:custGeom>
                <a:avLst/>
                <a:gdLst>
                  <a:gd name="T0" fmla="*/ 45 w 90"/>
                  <a:gd name="T1" fmla="*/ 92 h 92"/>
                  <a:gd name="T2" fmla="*/ 54 w 90"/>
                  <a:gd name="T3" fmla="*/ 90 h 92"/>
                  <a:gd name="T4" fmla="*/ 62 w 90"/>
                  <a:gd name="T5" fmla="*/ 88 h 92"/>
                  <a:gd name="T6" fmla="*/ 70 w 90"/>
                  <a:gd name="T7" fmla="*/ 84 h 92"/>
                  <a:gd name="T8" fmla="*/ 77 w 90"/>
                  <a:gd name="T9" fmla="*/ 78 h 92"/>
                  <a:gd name="T10" fmla="*/ 82 w 90"/>
                  <a:gd name="T11" fmla="*/ 72 h 92"/>
                  <a:gd name="T12" fmla="*/ 88 w 90"/>
                  <a:gd name="T13" fmla="*/ 64 h 92"/>
                  <a:gd name="T14" fmla="*/ 90 w 90"/>
                  <a:gd name="T15" fmla="*/ 54 h 92"/>
                  <a:gd name="T16" fmla="*/ 90 w 90"/>
                  <a:gd name="T17" fmla="*/ 46 h 92"/>
                  <a:gd name="T18" fmla="*/ 90 w 90"/>
                  <a:gd name="T19" fmla="*/ 37 h 92"/>
                  <a:gd name="T20" fmla="*/ 88 w 90"/>
                  <a:gd name="T21" fmla="*/ 28 h 92"/>
                  <a:gd name="T22" fmla="*/ 82 w 90"/>
                  <a:gd name="T23" fmla="*/ 20 h 92"/>
                  <a:gd name="T24" fmla="*/ 77 w 90"/>
                  <a:gd name="T25" fmla="*/ 13 h 92"/>
                  <a:gd name="T26" fmla="*/ 70 w 90"/>
                  <a:gd name="T27" fmla="*/ 8 h 92"/>
                  <a:gd name="T28" fmla="*/ 62 w 90"/>
                  <a:gd name="T29" fmla="*/ 4 h 92"/>
                  <a:gd name="T30" fmla="*/ 54 w 90"/>
                  <a:gd name="T31" fmla="*/ 1 h 92"/>
                  <a:gd name="T32" fmla="*/ 45 w 90"/>
                  <a:gd name="T33" fmla="*/ 0 h 92"/>
                  <a:gd name="T34" fmla="*/ 36 w 90"/>
                  <a:gd name="T35" fmla="*/ 1 h 92"/>
                  <a:gd name="T36" fmla="*/ 28 w 90"/>
                  <a:gd name="T37" fmla="*/ 4 h 92"/>
                  <a:gd name="T38" fmla="*/ 20 w 90"/>
                  <a:gd name="T39" fmla="*/ 8 h 92"/>
                  <a:gd name="T40" fmla="*/ 13 w 90"/>
                  <a:gd name="T41" fmla="*/ 13 h 92"/>
                  <a:gd name="T42" fmla="*/ 8 w 90"/>
                  <a:gd name="T43" fmla="*/ 20 h 92"/>
                  <a:gd name="T44" fmla="*/ 2 w 90"/>
                  <a:gd name="T45" fmla="*/ 28 h 92"/>
                  <a:gd name="T46" fmla="*/ 0 w 90"/>
                  <a:gd name="T47" fmla="*/ 37 h 92"/>
                  <a:gd name="T48" fmla="*/ 0 w 90"/>
                  <a:gd name="T49" fmla="*/ 46 h 92"/>
                  <a:gd name="T50" fmla="*/ 0 w 90"/>
                  <a:gd name="T51" fmla="*/ 54 h 92"/>
                  <a:gd name="T52" fmla="*/ 2 w 90"/>
                  <a:gd name="T53" fmla="*/ 64 h 92"/>
                  <a:gd name="T54" fmla="*/ 8 w 90"/>
                  <a:gd name="T55" fmla="*/ 72 h 92"/>
                  <a:gd name="T56" fmla="*/ 13 w 90"/>
                  <a:gd name="T57" fmla="*/ 78 h 92"/>
                  <a:gd name="T58" fmla="*/ 20 w 90"/>
                  <a:gd name="T59" fmla="*/ 84 h 92"/>
                  <a:gd name="T60" fmla="*/ 28 w 90"/>
                  <a:gd name="T61" fmla="*/ 88 h 92"/>
                  <a:gd name="T62" fmla="*/ 36 w 90"/>
                  <a:gd name="T63" fmla="*/ 90 h 92"/>
                  <a:gd name="T64" fmla="*/ 45 w 90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0" h="92">
                    <a:moveTo>
                      <a:pt x="45" y="92"/>
                    </a:moveTo>
                    <a:lnTo>
                      <a:pt x="54" y="90"/>
                    </a:lnTo>
                    <a:lnTo>
                      <a:pt x="62" y="88"/>
                    </a:lnTo>
                    <a:lnTo>
                      <a:pt x="70" y="84"/>
                    </a:lnTo>
                    <a:lnTo>
                      <a:pt x="77" y="78"/>
                    </a:lnTo>
                    <a:lnTo>
                      <a:pt x="82" y="72"/>
                    </a:lnTo>
                    <a:lnTo>
                      <a:pt x="88" y="64"/>
                    </a:lnTo>
                    <a:lnTo>
                      <a:pt x="90" y="54"/>
                    </a:lnTo>
                    <a:lnTo>
                      <a:pt x="90" y="46"/>
                    </a:lnTo>
                    <a:lnTo>
                      <a:pt x="90" y="37"/>
                    </a:lnTo>
                    <a:lnTo>
                      <a:pt x="88" y="28"/>
                    </a:lnTo>
                    <a:lnTo>
                      <a:pt x="82" y="20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2" y="4"/>
                    </a:lnTo>
                    <a:lnTo>
                      <a:pt x="54" y="1"/>
                    </a:lnTo>
                    <a:lnTo>
                      <a:pt x="45" y="0"/>
                    </a:lnTo>
                    <a:lnTo>
                      <a:pt x="36" y="1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3" y="13"/>
                    </a:lnTo>
                    <a:lnTo>
                      <a:pt x="8" y="20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0" y="46"/>
                    </a:lnTo>
                    <a:lnTo>
                      <a:pt x="0" y="54"/>
                    </a:lnTo>
                    <a:lnTo>
                      <a:pt x="2" y="64"/>
                    </a:lnTo>
                    <a:lnTo>
                      <a:pt x="8" y="72"/>
                    </a:lnTo>
                    <a:lnTo>
                      <a:pt x="13" y="78"/>
                    </a:lnTo>
                    <a:lnTo>
                      <a:pt x="20" y="84"/>
                    </a:lnTo>
                    <a:lnTo>
                      <a:pt x="28" y="88"/>
                    </a:lnTo>
                    <a:lnTo>
                      <a:pt x="36" y="90"/>
                    </a:lnTo>
                    <a:lnTo>
                      <a:pt x="45" y="92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8" name="Freeform 252"/>
              <p:cNvSpPr>
                <a:spLocks/>
              </p:cNvSpPr>
              <p:nvPr/>
            </p:nvSpPr>
            <p:spPr bwMode="auto">
              <a:xfrm>
                <a:off x="4943" y="2777"/>
                <a:ext cx="23" cy="23"/>
              </a:xfrm>
              <a:custGeom>
                <a:avLst/>
                <a:gdLst>
                  <a:gd name="T0" fmla="*/ 45 w 90"/>
                  <a:gd name="T1" fmla="*/ 92 h 92"/>
                  <a:gd name="T2" fmla="*/ 54 w 90"/>
                  <a:gd name="T3" fmla="*/ 90 h 92"/>
                  <a:gd name="T4" fmla="*/ 62 w 90"/>
                  <a:gd name="T5" fmla="*/ 88 h 92"/>
                  <a:gd name="T6" fmla="*/ 70 w 90"/>
                  <a:gd name="T7" fmla="*/ 84 h 92"/>
                  <a:gd name="T8" fmla="*/ 77 w 90"/>
                  <a:gd name="T9" fmla="*/ 78 h 92"/>
                  <a:gd name="T10" fmla="*/ 82 w 90"/>
                  <a:gd name="T11" fmla="*/ 72 h 92"/>
                  <a:gd name="T12" fmla="*/ 88 w 90"/>
                  <a:gd name="T13" fmla="*/ 64 h 92"/>
                  <a:gd name="T14" fmla="*/ 90 w 90"/>
                  <a:gd name="T15" fmla="*/ 54 h 92"/>
                  <a:gd name="T16" fmla="*/ 90 w 90"/>
                  <a:gd name="T17" fmla="*/ 46 h 92"/>
                  <a:gd name="T18" fmla="*/ 90 w 90"/>
                  <a:gd name="T19" fmla="*/ 37 h 92"/>
                  <a:gd name="T20" fmla="*/ 88 w 90"/>
                  <a:gd name="T21" fmla="*/ 28 h 92"/>
                  <a:gd name="T22" fmla="*/ 82 w 90"/>
                  <a:gd name="T23" fmla="*/ 20 h 92"/>
                  <a:gd name="T24" fmla="*/ 77 w 90"/>
                  <a:gd name="T25" fmla="*/ 13 h 92"/>
                  <a:gd name="T26" fmla="*/ 70 w 90"/>
                  <a:gd name="T27" fmla="*/ 8 h 92"/>
                  <a:gd name="T28" fmla="*/ 62 w 90"/>
                  <a:gd name="T29" fmla="*/ 4 h 92"/>
                  <a:gd name="T30" fmla="*/ 54 w 90"/>
                  <a:gd name="T31" fmla="*/ 1 h 92"/>
                  <a:gd name="T32" fmla="*/ 45 w 90"/>
                  <a:gd name="T33" fmla="*/ 0 h 92"/>
                  <a:gd name="T34" fmla="*/ 36 w 90"/>
                  <a:gd name="T35" fmla="*/ 1 h 92"/>
                  <a:gd name="T36" fmla="*/ 28 w 90"/>
                  <a:gd name="T37" fmla="*/ 4 h 92"/>
                  <a:gd name="T38" fmla="*/ 20 w 90"/>
                  <a:gd name="T39" fmla="*/ 8 h 92"/>
                  <a:gd name="T40" fmla="*/ 13 w 90"/>
                  <a:gd name="T41" fmla="*/ 13 h 92"/>
                  <a:gd name="T42" fmla="*/ 8 w 90"/>
                  <a:gd name="T43" fmla="*/ 20 h 92"/>
                  <a:gd name="T44" fmla="*/ 2 w 90"/>
                  <a:gd name="T45" fmla="*/ 28 h 92"/>
                  <a:gd name="T46" fmla="*/ 0 w 90"/>
                  <a:gd name="T47" fmla="*/ 37 h 92"/>
                  <a:gd name="T48" fmla="*/ 0 w 90"/>
                  <a:gd name="T49" fmla="*/ 46 h 92"/>
                  <a:gd name="T50" fmla="*/ 0 w 90"/>
                  <a:gd name="T51" fmla="*/ 54 h 92"/>
                  <a:gd name="T52" fmla="*/ 2 w 90"/>
                  <a:gd name="T53" fmla="*/ 64 h 92"/>
                  <a:gd name="T54" fmla="*/ 8 w 90"/>
                  <a:gd name="T55" fmla="*/ 72 h 92"/>
                  <a:gd name="T56" fmla="*/ 13 w 90"/>
                  <a:gd name="T57" fmla="*/ 78 h 92"/>
                  <a:gd name="T58" fmla="*/ 20 w 90"/>
                  <a:gd name="T59" fmla="*/ 84 h 92"/>
                  <a:gd name="T60" fmla="*/ 28 w 90"/>
                  <a:gd name="T61" fmla="*/ 88 h 92"/>
                  <a:gd name="T62" fmla="*/ 36 w 90"/>
                  <a:gd name="T63" fmla="*/ 90 h 92"/>
                  <a:gd name="T64" fmla="*/ 45 w 90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0" h="92">
                    <a:moveTo>
                      <a:pt x="45" y="92"/>
                    </a:moveTo>
                    <a:lnTo>
                      <a:pt x="54" y="90"/>
                    </a:lnTo>
                    <a:lnTo>
                      <a:pt x="62" y="88"/>
                    </a:lnTo>
                    <a:lnTo>
                      <a:pt x="70" y="84"/>
                    </a:lnTo>
                    <a:lnTo>
                      <a:pt x="77" y="78"/>
                    </a:lnTo>
                    <a:lnTo>
                      <a:pt x="82" y="72"/>
                    </a:lnTo>
                    <a:lnTo>
                      <a:pt x="88" y="64"/>
                    </a:lnTo>
                    <a:lnTo>
                      <a:pt x="90" y="54"/>
                    </a:lnTo>
                    <a:lnTo>
                      <a:pt x="90" y="46"/>
                    </a:lnTo>
                    <a:lnTo>
                      <a:pt x="90" y="37"/>
                    </a:lnTo>
                    <a:lnTo>
                      <a:pt x="88" y="28"/>
                    </a:lnTo>
                    <a:lnTo>
                      <a:pt x="82" y="20"/>
                    </a:lnTo>
                    <a:lnTo>
                      <a:pt x="77" y="13"/>
                    </a:lnTo>
                    <a:lnTo>
                      <a:pt x="70" y="8"/>
                    </a:lnTo>
                    <a:lnTo>
                      <a:pt x="62" y="4"/>
                    </a:lnTo>
                    <a:lnTo>
                      <a:pt x="54" y="1"/>
                    </a:lnTo>
                    <a:lnTo>
                      <a:pt x="45" y="0"/>
                    </a:lnTo>
                    <a:lnTo>
                      <a:pt x="36" y="1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3" y="13"/>
                    </a:lnTo>
                    <a:lnTo>
                      <a:pt x="8" y="20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0" y="46"/>
                    </a:lnTo>
                    <a:lnTo>
                      <a:pt x="0" y="54"/>
                    </a:lnTo>
                    <a:lnTo>
                      <a:pt x="2" y="64"/>
                    </a:lnTo>
                    <a:lnTo>
                      <a:pt x="8" y="72"/>
                    </a:lnTo>
                    <a:lnTo>
                      <a:pt x="13" y="78"/>
                    </a:lnTo>
                    <a:lnTo>
                      <a:pt x="20" y="84"/>
                    </a:lnTo>
                    <a:lnTo>
                      <a:pt x="28" y="88"/>
                    </a:lnTo>
                    <a:lnTo>
                      <a:pt x="36" y="90"/>
                    </a:lnTo>
                    <a:lnTo>
                      <a:pt x="45" y="92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49" name="Freeform 253"/>
              <p:cNvSpPr>
                <a:spLocks/>
              </p:cNvSpPr>
              <p:nvPr/>
            </p:nvSpPr>
            <p:spPr bwMode="auto">
              <a:xfrm>
                <a:off x="4550" y="2787"/>
                <a:ext cx="25" cy="24"/>
              </a:xfrm>
              <a:custGeom>
                <a:avLst/>
                <a:gdLst>
                  <a:gd name="T0" fmla="*/ 48 w 97"/>
                  <a:gd name="T1" fmla="*/ 98 h 98"/>
                  <a:gd name="T2" fmla="*/ 59 w 97"/>
                  <a:gd name="T3" fmla="*/ 96 h 98"/>
                  <a:gd name="T4" fmla="*/ 68 w 97"/>
                  <a:gd name="T5" fmla="*/ 94 h 98"/>
                  <a:gd name="T6" fmla="*/ 76 w 97"/>
                  <a:gd name="T7" fmla="*/ 90 h 98"/>
                  <a:gd name="T8" fmla="*/ 83 w 97"/>
                  <a:gd name="T9" fmla="*/ 83 h 98"/>
                  <a:gd name="T10" fmla="*/ 89 w 97"/>
                  <a:gd name="T11" fmla="*/ 76 h 98"/>
                  <a:gd name="T12" fmla="*/ 93 w 97"/>
                  <a:gd name="T13" fmla="*/ 68 h 98"/>
                  <a:gd name="T14" fmla="*/ 96 w 97"/>
                  <a:gd name="T15" fmla="*/ 59 h 98"/>
                  <a:gd name="T16" fmla="*/ 97 w 97"/>
                  <a:gd name="T17" fmla="*/ 50 h 98"/>
                  <a:gd name="T18" fmla="*/ 96 w 97"/>
                  <a:gd name="T19" fmla="*/ 39 h 98"/>
                  <a:gd name="T20" fmla="*/ 93 w 97"/>
                  <a:gd name="T21" fmla="*/ 30 h 98"/>
                  <a:gd name="T22" fmla="*/ 89 w 97"/>
                  <a:gd name="T23" fmla="*/ 22 h 98"/>
                  <a:gd name="T24" fmla="*/ 83 w 97"/>
                  <a:gd name="T25" fmla="*/ 15 h 98"/>
                  <a:gd name="T26" fmla="*/ 76 w 97"/>
                  <a:gd name="T27" fmla="*/ 8 h 98"/>
                  <a:gd name="T28" fmla="*/ 68 w 97"/>
                  <a:gd name="T29" fmla="*/ 4 h 98"/>
                  <a:gd name="T30" fmla="*/ 59 w 97"/>
                  <a:gd name="T31" fmla="*/ 2 h 98"/>
                  <a:gd name="T32" fmla="*/ 48 w 97"/>
                  <a:gd name="T33" fmla="*/ 0 h 98"/>
                  <a:gd name="T34" fmla="*/ 39 w 97"/>
                  <a:gd name="T35" fmla="*/ 2 h 98"/>
                  <a:gd name="T36" fmla="*/ 29 w 97"/>
                  <a:gd name="T37" fmla="*/ 4 h 98"/>
                  <a:gd name="T38" fmla="*/ 21 w 97"/>
                  <a:gd name="T39" fmla="*/ 8 h 98"/>
                  <a:gd name="T40" fmla="*/ 15 w 97"/>
                  <a:gd name="T41" fmla="*/ 15 h 98"/>
                  <a:gd name="T42" fmla="*/ 8 w 97"/>
                  <a:gd name="T43" fmla="*/ 22 h 98"/>
                  <a:gd name="T44" fmla="*/ 4 w 97"/>
                  <a:gd name="T45" fmla="*/ 30 h 98"/>
                  <a:gd name="T46" fmla="*/ 1 w 97"/>
                  <a:gd name="T47" fmla="*/ 39 h 98"/>
                  <a:gd name="T48" fmla="*/ 0 w 97"/>
                  <a:gd name="T49" fmla="*/ 50 h 98"/>
                  <a:gd name="T50" fmla="*/ 1 w 97"/>
                  <a:gd name="T51" fmla="*/ 59 h 98"/>
                  <a:gd name="T52" fmla="*/ 4 w 97"/>
                  <a:gd name="T53" fmla="*/ 68 h 98"/>
                  <a:gd name="T54" fmla="*/ 8 w 97"/>
                  <a:gd name="T55" fmla="*/ 76 h 98"/>
                  <a:gd name="T56" fmla="*/ 15 w 97"/>
                  <a:gd name="T57" fmla="*/ 83 h 98"/>
                  <a:gd name="T58" fmla="*/ 21 w 97"/>
                  <a:gd name="T59" fmla="*/ 90 h 98"/>
                  <a:gd name="T60" fmla="*/ 29 w 97"/>
                  <a:gd name="T61" fmla="*/ 94 h 98"/>
                  <a:gd name="T62" fmla="*/ 39 w 97"/>
                  <a:gd name="T63" fmla="*/ 96 h 98"/>
                  <a:gd name="T64" fmla="*/ 48 w 97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8">
                    <a:moveTo>
                      <a:pt x="48" y="98"/>
                    </a:moveTo>
                    <a:lnTo>
                      <a:pt x="59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3" y="83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50"/>
                    </a:lnTo>
                    <a:lnTo>
                      <a:pt x="96" y="39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5" y="15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50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5" y="83"/>
                    </a:lnTo>
                    <a:lnTo>
                      <a:pt x="21" y="90"/>
                    </a:lnTo>
                    <a:lnTo>
                      <a:pt x="29" y="94"/>
                    </a:lnTo>
                    <a:lnTo>
                      <a:pt x="39" y="96"/>
                    </a:lnTo>
                    <a:lnTo>
                      <a:pt x="48" y="9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0" name="Freeform 254"/>
              <p:cNvSpPr>
                <a:spLocks/>
              </p:cNvSpPr>
              <p:nvPr/>
            </p:nvSpPr>
            <p:spPr bwMode="auto">
              <a:xfrm>
                <a:off x="4550" y="2787"/>
                <a:ext cx="25" cy="24"/>
              </a:xfrm>
              <a:custGeom>
                <a:avLst/>
                <a:gdLst>
                  <a:gd name="T0" fmla="*/ 48 w 97"/>
                  <a:gd name="T1" fmla="*/ 98 h 98"/>
                  <a:gd name="T2" fmla="*/ 59 w 97"/>
                  <a:gd name="T3" fmla="*/ 96 h 98"/>
                  <a:gd name="T4" fmla="*/ 68 w 97"/>
                  <a:gd name="T5" fmla="*/ 94 h 98"/>
                  <a:gd name="T6" fmla="*/ 76 w 97"/>
                  <a:gd name="T7" fmla="*/ 90 h 98"/>
                  <a:gd name="T8" fmla="*/ 83 w 97"/>
                  <a:gd name="T9" fmla="*/ 83 h 98"/>
                  <a:gd name="T10" fmla="*/ 89 w 97"/>
                  <a:gd name="T11" fmla="*/ 76 h 98"/>
                  <a:gd name="T12" fmla="*/ 93 w 97"/>
                  <a:gd name="T13" fmla="*/ 68 h 98"/>
                  <a:gd name="T14" fmla="*/ 96 w 97"/>
                  <a:gd name="T15" fmla="*/ 59 h 98"/>
                  <a:gd name="T16" fmla="*/ 97 w 97"/>
                  <a:gd name="T17" fmla="*/ 50 h 98"/>
                  <a:gd name="T18" fmla="*/ 96 w 97"/>
                  <a:gd name="T19" fmla="*/ 39 h 98"/>
                  <a:gd name="T20" fmla="*/ 93 w 97"/>
                  <a:gd name="T21" fmla="*/ 30 h 98"/>
                  <a:gd name="T22" fmla="*/ 89 w 97"/>
                  <a:gd name="T23" fmla="*/ 22 h 98"/>
                  <a:gd name="T24" fmla="*/ 83 w 97"/>
                  <a:gd name="T25" fmla="*/ 15 h 98"/>
                  <a:gd name="T26" fmla="*/ 76 w 97"/>
                  <a:gd name="T27" fmla="*/ 8 h 98"/>
                  <a:gd name="T28" fmla="*/ 68 w 97"/>
                  <a:gd name="T29" fmla="*/ 4 h 98"/>
                  <a:gd name="T30" fmla="*/ 59 w 97"/>
                  <a:gd name="T31" fmla="*/ 2 h 98"/>
                  <a:gd name="T32" fmla="*/ 48 w 97"/>
                  <a:gd name="T33" fmla="*/ 0 h 98"/>
                  <a:gd name="T34" fmla="*/ 39 w 97"/>
                  <a:gd name="T35" fmla="*/ 2 h 98"/>
                  <a:gd name="T36" fmla="*/ 29 w 97"/>
                  <a:gd name="T37" fmla="*/ 4 h 98"/>
                  <a:gd name="T38" fmla="*/ 21 w 97"/>
                  <a:gd name="T39" fmla="*/ 8 h 98"/>
                  <a:gd name="T40" fmla="*/ 15 w 97"/>
                  <a:gd name="T41" fmla="*/ 15 h 98"/>
                  <a:gd name="T42" fmla="*/ 8 w 97"/>
                  <a:gd name="T43" fmla="*/ 22 h 98"/>
                  <a:gd name="T44" fmla="*/ 4 w 97"/>
                  <a:gd name="T45" fmla="*/ 30 h 98"/>
                  <a:gd name="T46" fmla="*/ 1 w 97"/>
                  <a:gd name="T47" fmla="*/ 39 h 98"/>
                  <a:gd name="T48" fmla="*/ 0 w 97"/>
                  <a:gd name="T49" fmla="*/ 50 h 98"/>
                  <a:gd name="T50" fmla="*/ 1 w 97"/>
                  <a:gd name="T51" fmla="*/ 59 h 98"/>
                  <a:gd name="T52" fmla="*/ 4 w 97"/>
                  <a:gd name="T53" fmla="*/ 68 h 98"/>
                  <a:gd name="T54" fmla="*/ 8 w 97"/>
                  <a:gd name="T55" fmla="*/ 76 h 98"/>
                  <a:gd name="T56" fmla="*/ 15 w 97"/>
                  <a:gd name="T57" fmla="*/ 83 h 98"/>
                  <a:gd name="T58" fmla="*/ 21 w 97"/>
                  <a:gd name="T59" fmla="*/ 90 h 98"/>
                  <a:gd name="T60" fmla="*/ 29 w 97"/>
                  <a:gd name="T61" fmla="*/ 94 h 98"/>
                  <a:gd name="T62" fmla="*/ 39 w 97"/>
                  <a:gd name="T63" fmla="*/ 96 h 98"/>
                  <a:gd name="T64" fmla="*/ 48 w 97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8">
                    <a:moveTo>
                      <a:pt x="48" y="98"/>
                    </a:moveTo>
                    <a:lnTo>
                      <a:pt x="59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3" y="83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50"/>
                    </a:lnTo>
                    <a:lnTo>
                      <a:pt x="96" y="39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5" y="15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50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5" y="83"/>
                    </a:lnTo>
                    <a:lnTo>
                      <a:pt x="21" y="90"/>
                    </a:lnTo>
                    <a:lnTo>
                      <a:pt x="29" y="94"/>
                    </a:lnTo>
                    <a:lnTo>
                      <a:pt x="39" y="96"/>
                    </a:lnTo>
                    <a:lnTo>
                      <a:pt x="48" y="9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1" name="Freeform 255"/>
              <p:cNvSpPr>
                <a:spLocks/>
              </p:cNvSpPr>
              <p:nvPr/>
            </p:nvSpPr>
            <p:spPr bwMode="auto">
              <a:xfrm>
                <a:off x="4601" y="2796"/>
                <a:ext cx="24" cy="24"/>
              </a:xfrm>
              <a:custGeom>
                <a:avLst/>
                <a:gdLst>
                  <a:gd name="T0" fmla="*/ 48 w 97"/>
                  <a:gd name="T1" fmla="*/ 97 h 97"/>
                  <a:gd name="T2" fmla="*/ 59 w 97"/>
                  <a:gd name="T3" fmla="*/ 96 h 97"/>
                  <a:gd name="T4" fmla="*/ 67 w 97"/>
                  <a:gd name="T5" fmla="*/ 93 h 97"/>
                  <a:gd name="T6" fmla="*/ 76 w 97"/>
                  <a:gd name="T7" fmla="*/ 89 h 97"/>
                  <a:gd name="T8" fmla="*/ 83 w 97"/>
                  <a:gd name="T9" fmla="*/ 83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9 h 97"/>
                  <a:gd name="T16" fmla="*/ 97 w 97"/>
                  <a:gd name="T17" fmla="*/ 49 h 97"/>
                  <a:gd name="T18" fmla="*/ 96 w 97"/>
                  <a:gd name="T19" fmla="*/ 39 h 97"/>
                  <a:gd name="T20" fmla="*/ 93 w 97"/>
                  <a:gd name="T21" fmla="*/ 29 h 97"/>
                  <a:gd name="T22" fmla="*/ 89 w 97"/>
                  <a:gd name="T23" fmla="*/ 21 h 97"/>
                  <a:gd name="T24" fmla="*/ 83 w 97"/>
                  <a:gd name="T25" fmla="*/ 15 h 97"/>
                  <a:gd name="T26" fmla="*/ 76 w 97"/>
                  <a:gd name="T27" fmla="*/ 8 h 97"/>
                  <a:gd name="T28" fmla="*/ 67 w 97"/>
                  <a:gd name="T29" fmla="*/ 4 h 97"/>
                  <a:gd name="T30" fmla="*/ 59 w 97"/>
                  <a:gd name="T31" fmla="*/ 1 h 97"/>
                  <a:gd name="T32" fmla="*/ 48 w 97"/>
                  <a:gd name="T33" fmla="*/ 0 h 97"/>
                  <a:gd name="T34" fmla="*/ 39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5 h 97"/>
                  <a:gd name="T42" fmla="*/ 8 w 97"/>
                  <a:gd name="T43" fmla="*/ 21 h 97"/>
                  <a:gd name="T44" fmla="*/ 4 w 97"/>
                  <a:gd name="T45" fmla="*/ 29 h 97"/>
                  <a:gd name="T46" fmla="*/ 0 w 97"/>
                  <a:gd name="T47" fmla="*/ 39 h 97"/>
                  <a:gd name="T48" fmla="*/ 0 w 97"/>
                  <a:gd name="T49" fmla="*/ 49 h 97"/>
                  <a:gd name="T50" fmla="*/ 0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3 w 97"/>
                  <a:gd name="T57" fmla="*/ 83 h 97"/>
                  <a:gd name="T58" fmla="*/ 21 w 97"/>
                  <a:gd name="T59" fmla="*/ 89 h 97"/>
                  <a:gd name="T60" fmla="*/ 29 w 97"/>
                  <a:gd name="T61" fmla="*/ 93 h 97"/>
                  <a:gd name="T62" fmla="*/ 39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9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3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49"/>
                    </a:lnTo>
                    <a:lnTo>
                      <a:pt x="96" y="39"/>
                    </a:lnTo>
                    <a:lnTo>
                      <a:pt x="93" y="29"/>
                    </a:lnTo>
                    <a:lnTo>
                      <a:pt x="89" y="21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9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5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3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9" y="96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2" name="Freeform 256"/>
              <p:cNvSpPr>
                <a:spLocks/>
              </p:cNvSpPr>
              <p:nvPr/>
            </p:nvSpPr>
            <p:spPr bwMode="auto">
              <a:xfrm>
                <a:off x="4601" y="2796"/>
                <a:ext cx="24" cy="24"/>
              </a:xfrm>
              <a:custGeom>
                <a:avLst/>
                <a:gdLst>
                  <a:gd name="T0" fmla="*/ 48 w 97"/>
                  <a:gd name="T1" fmla="*/ 97 h 97"/>
                  <a:gd name="T2" fmla="*/ 59 w 97"/>
                  <a:gd name="T3" fmla="*/ 96 h 97"/>
                  <a:gd name="T4" fmla="*/ 67 w 97"/>
                  <a:gd name="T5" fmla="*/ 93 h 97"/>
                  <a:gd name="T6" fmla="*/ 76 w 97"/>
                  <a:gd name="T7" fmla="*/ 89 h 97"/>
                  <a:gd name="T8" fmla="*/ 83 w 97"/>
                  <a:gd name="T9" fmla="*/ 83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9 h 97"/>
                  <a:gd name="T16" fmla="*/ 97 w 97"/>
                  <a:gd name="T17" fmla="*/ 49 h 97"/>
                  <a:gd name="T18" fmla="*/ 96 w 97"/>
                  <a:gd name="T19" fmla="*/ 39 h 97"/>
                  <a:gd name="T20" fmla="*/ 93 w 97"/>
                  <a:gd name="T21" fmla="*/ 29 h 97"/>
                  <a:gd name="T22" fmla="*/ 89 w 97"/>
                  <a:gd name="T23" fmla="*/ 21 h 97"/>
                  <a:gd name="T24" fmla="*/ 83 w 97"/>
                  <a:gd name="T25" fmla="*/ 15 h 97"/>
                  <a:gd name="T26" fmla="*/ 76 w 97"/>
                  <a:gd name="T27" fmla="*/ 8 h 97"/>
                  <a:gd name="T28" fmla="*/ 67 w 97"/>
                  <a:gd name="T29" fmla="*/ 4 h 97"/>
                  <a:gd name="T30" fmla="*/ 59 w 97"/>
                  <a:gd name="T31" fmla="*/ 1 h 97"/>
                  <a:gd name="T32" fmla="*/ 48 w 97"/>
                  <a:gd name="T33" fmla="*/ 0 h 97"/>
                  <a:gd name="T34" fmla="*/ 39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5 h 97"/>
                  <a:gd name="T42" fmla="*/ 8 w 97"/>
                  <a:gd name="T43" fmla="*/ 21 h 97"/>
                  <a:gd name="T44" fmla="*/ 4 w 97"/>
                  <a:gd name="T45" fmla="*/ 29 h 97"/>
                  <a:gd name="T46" fmla="*/ 0 w 97"/>
                  <a:gd name="T47" fmla="*/ 39 h 97"/>
                  <a:gd name="T48" fmla="*/ 0 w 97"/>
                  <a:gd name="T49" fmla="*/ 49 h 97"/>
                  <a:gd name="T50" fmla="*/ 0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3 w 97"/>
                  <a:gd name="T57" fmla="*/ 83 h 97"/>
                  <a:gd name="T58" fmla="*/ 21 w 97"/>
                  <a:gd name="T59" fmla="*/ 89 h 97"/>
                  <a:gd name="T60" fmla="*/ 29 w 97"/>
                  <a:gd name="T61" fmla="*/ 93 h 97"/>
                  <a:gd name="T62" fmla="*/ 39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9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3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49"/>
                    </a:lnTo>
                    <a:lnTo>
                      <a:pt x="96" y="39"/>
                    </a:lnTo>
                    <a:lnTo>
                      <a:pt x="93" y="29"/>
                    </a:lnTo>
                    <a:lnTo>
                      <a:pt x="89" y="21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9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5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3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9" y="96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3" name="Freeform 257"/>
              <p:cNvSpPr>
                <a:spLocks/>
              </p:cNvSpPr>
              <p:nvPr/>
            </p:nvSpPr>
            <p:spPr bwMode="auto">
              <a:xfrm>
                <a:off x="4810" y="2772"/>
                <a:ext cx="25" cy="25"/>
              </a:xfrm>
              <a:custGeom>
                <a:avLst/>
                <a:gdLst>
                  <a:gd name="T0" fmla="*/ 48 w 98"/>
                  <a:gd name="T1" fmla="*/ 97 h 97"/>
                  <a:gd name="T2" fmla="*/ 58 w 98"/>
                  <a:gd name="T3" fmla="*/ 96 h 97"/>
                  <a:gd name="T4" fmla="*/ 67 w 98"/>
                  <a:gd name="T5" fmla="*/ 93 h 97"/>
                  <a:gd name="T6" fmla="*/ 76 w 98"/>
                  <a:gd name="T7" fmla="*/ 89 h 97"/>
                  <a:gd name="T8" fmla="*/ 83 w 98"/>
                  <a:gd name="T9" fmla="*/ 84 h 97"/>
                  <a:gd name="T10" fmla="*/ 88 w 98"/>
                  <a:gd name="T11" fmla="*/ 76 h 97"/>
                  <a:gd name="T12" fmla="*/ 94 w 98"/>
                  <a:gd name="T13" fmla="*/ 68 h 97"/>
                  <a:gd name="T14" fmla="*/ 96 w 98"/>
                  <a:gd name="T15" fmla="*/ 58 h 97"/>
                  <a:gd name="T16" fmla="*/ 98 w 98"/>
                  <a:gd name="T17" fmla="*/ 49 h 97"/>
                  <a:gd name="T18" fmla="*/ 96 w 98"/>
                  <a:gd name="T19" fmla="*/ 39 h 97"/>
                  <a:gd name="T20" fmla="*/ 94 w 98"/>
                  <a:gd name="T21" fmla="*/ 29 h 97"/>
                  <a:gd name="T22" fmla="*/ 88 w 98"/>
                  <a:gd name="T23" fmla="*/ 21 h 97"/>
                  <a:gd name="T24" fmla="*/ 83 w 98"/>
                  <a:gd name="T25" fmla="*/ 15 h 97"/>
                  <a:gd name="T26" fmla="*/ 76 w 98"/>
                  <a:gd name="T27" fmla="*/ 8 h 97"/>
                  <a:gd name="T28" fmla="*/ 67 w 98"/>
                  <a:gd name="T29" fmla="*/ 4 h 97"/>
                  <a:gd name="T30" fmla="*/ 58 w 98"/>
                  <a:gd name="T31" fmla="*/ 1 h 97"/>
                  <a:gd name="T32" fmla="*/ 48 w 98"/>
                  <a:gd name="T33" fmla="*/ 0 h 97"/>
                  <a:gd name="T34" fmla="*/ 39 w 98"/>
                  <a:gd name="T35" fmla="*/ 1 h 97"/>
                  <a:gd name="T36" fmla="*/ 30 w 98"/>
                  <a:gd name="T37" fmla="*/ 4 h 97"/>
                  <a:gd name="T38" fmla="*/ 22 w 98"/>
                  <a:gd name="T39" fmla="*/ 8 h 97"/>
                  <a:gd name="T40" fmla="*/ 14 w 98"/>
                  <a:gd name="T41" fmla="*/ 15 h 97"/>
                  <a:gd name="T42" fmla="*/ 8 w 98"/>
                  <a:gd name="T43" fmla="*/ 21 h 97"/>
                  <a:gd name="T44" fmla="*/ 3 w 98"/>
                  <a:gd name="T45" fmla="*/ 29 h 97"/>
                  <a:gd name="T46" fmla="*/ 0 w 98"/>
                  <a:gd name="T47" fmla="*/ 39 h 97"/>
                  <a:gd name="T48" fmla="*/ 0 w 98"/>
                  <a:gd name="T49" fmla="*/ 49 h 97"/>
                  <a:gd name="T50" fmla="*/ 0 w 98"/>
                  <a:gd name="T51" fmla="*/ 58 h 97"/>
                  <a:gd name="T52" fmla="*/ 3 w 98"/>
                  <a:gd name="T53" fmla="*/ 68 h 97"/>
                  <a:gd name="T54" fmla="*/ 8 w 98"/>
                  <a:gd name="T55" fmla="*/ 76 h 97"/>
                  <a:gd name="T56" fmla="*/ 14 w 98"/>
                  <a:gd name="T57" fmla="*/ 84 h 97"/>
                  <a:gd name="T58" fmla="*/ 22 w 98"/>
                  <a:gd name="T59" fmla="*/ 89 h 97"/>
                  <a:gd name="T60" fmla="*/ 30 w 98"/>
                  <a:gd name="T61" fmla="*/ 93 h 97"/>
                  <a:gd name="T62" fmla="*/ 39 w 98"/>
                  <a:gd name="T63" fmla="*/ 96 h 97"/>
                  <a:gd name="T64" fmla="*/ 48 w 98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4"/>
                    </a:lnTo>
                    <a:lnTo>
                      <a:pt x="88" y="76"/>
                    </a:lnTo>
                    <a:lnTo>
                      <a:pt x="94" y="68"/>
                    </a:lnTo>
                    <a:lnTo>
                      <a:pt x="96" y="58"/>
                    </a:lnTo>
                    <a:lnTo>
                      <a:pt x="98" y="49"/>
                    </a:lnTo>
                    <a:lnTo>
                      <a:pt x="96" y="39"/>
                    </a:lnTo>
                    <a:lnTo>
                      <a:pt x="94" y="29"/>
                    </a:lnTo>
                    <a:lnTo>
                      <a:pt x="88" y="21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5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2" y="89"/>
                    </a:lnTo>
                    <a:lnTo>
                      <a:pt x="30" y="93"/>
                    </a:lnTo>
                    <a:lnTo>
                      <a:pt x="39" y="96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4" name="Freeform 258"/>
              <p:cNvSpPr>
                <a:spLocks/>
              </p:cNvSpPr>
              <p:nvPr/>
            </p:nvSpPr>
            <p:spPr bwMode="auto">
              <a:xfrm>
                <a:off x="4810" y="2772"/>
                <a:ext cx="25" cy="25"/>
              </a:xfrm>
              <a:custGeom>
                <a:avLst/>
                <a:gdLst>
                  <a:gd name="T0" fmla="*/ 48 w 98"/>
                  <a:gd name="T1" fmla="*/ 97 h 97"/>
                  <a:gd name="T2" fmla="*/ 58 w 98"/>
                  <a:gd name="T3" fmla="*/ 96 h 97"/>
                  <a:gd name="T4" fmla="*/ 67 w 98"/>
                  <a:gd name="T5" fmla="*/ 93 h 97"/>
                  <a:gd name="T6" fmla="*/ 76 w 98"/>
                  <a:gd name="T7" fmla="*/ 89 h 97"/>
                  <a:gd name="T8" fmla="*/ 83 w 98"/>
                  <a:gd name="T9" fmla="*/ 84 h 97"/>
                  <a:gd name="T10" fmla="*/ 88 w 98"/>
                  <a:gd name="T11" fmla="*/ 76 h 97"/>
                  <a:gd name="T12" fmla="*/ 94 w 98"/>
                  <a:gd name="T13" fmla="*/ 68 h 97"/>
                  <a:gd name="T14" fmla="*/ 96 w 98"/>
                  <a:gd name="T15" fmla="*/ 58 h 97"/>
                  <a:gd name="T16" fmla="*/ 98 w 98"/>
                  <a:gd name="T17" fmla="*/ 49 h 97"/>
                  <a:gd name="T18" fmla="*/ 96 w 98"/>
                  <a:gd name="T19" fmla="*/ 39 h 97"/>
                  <a:gd name="T20" fmla="*/ 94 w 98"/>
                  <a:gd name="T21" fmla="*/ 29 h 97"/>
                  <a:gd name="T22" fmla="*/ 88 w 98"/>
                  <a:gd name="T23" fmla="*/ 21 h 97"/>
                  <a:gd name="T24" fmla="*/ 83 w 98"/>
                  <a:gd name="T25" fmla="*/ 15 h 97"/>
                  <a:gd name="T26" fmla="*/ 76 w 98"/>
                  <a:gd name="T27" fmla="*/ 8 h 97"/>
                  <a:gd name="T28" fmla="*/ 67 w 98"/>
                  <a:gd name="T29" fmla="*/ 4 h 97"/>
                  <a:gd name="T30" fmla="*/ 58 w 98"/>
                  <a:gd name="T31" fmla="*/ 1 h 97"/>
                  <a:gd name="T32" fmla="*/ 48 w 98"/>
                  <a:gd name="T33" fmla="*/ 0 h 97"/>
                  <a:gd name="T34" fmla="*/ 39 w 98"/>
                  <a:gd name="T35" fmla="*/ 1 h 97"/>
                  <a:gd name="T36" fmla="*/ 30 w 98"/>
                  <a:gd name="T37" fmla="*/ 4 h 97"/>
                  <a:gd name="T38" fmla="*/ 22 w 98"/>
                  <a:gd name="T39" fmla="*/ 8 h 97"/>
                  <a:gd name="T40" fmla="*/ 14 w 98"/>
                  <a:gd name="T41" fmla="*/ 15 h 97"/>
                  <a:gd name="T42" fmla="*/ 8 w 98"/>
                  <a:gd name="T43" fmla="*/ 21 h 97"/>
                  <a:gd name="T44" fmla="*/ 3 w 98"/>
                  <a:gd name="T45" fmla="*/ 29 h 97"/>
                  <a:gd name="T46" fmla="*/ 0 w 98"/>
                  <a:gd name="T47" fmla="*/ 39 h 97"/>
                  <a:gd name="T48" fmla="*/ 0 w 98"/>
                  <a:gd name="T49" fmla="*/ 49 h 97"/>
                  <a:gd name="T50" fmla="*/ 0 w 98"/>
                  <a:gd name="T51" fmla="*/ 58 h 97"/>
                  <a:gd name="T52" fmla="*/ 3 w 98"/>
                  <a:gd name="T53" fmla="*/ 68 h 97"/>
                  <a:gd name="T54" fmla="*/ 8 w 98"/>
                  <a:gd name="T55" fmla="*/ 76 h 97"/>
                  <a:gd name="T56" fmla="*/ 14 w 98"/>
                  <a:gd name="T57" fmla="*/ 84 h 97"/>
                  <a:gd name="T58" fmla="*/ 22 w 98"/>
                  <a:gd name="T59" fmla="*/ 89 h 97"/>
                  <a:gd name="T60" fmla="*/ 30 w 98"/>
                  <a:gd name="T61" fmla="*/ 93 h 97"/>
                  <a:gd name="T62" fmla="*/ 39 w 98"/>
                  <a:gd name="T63" fmla="*/ 96 h 97"/>
                  <a:gd name="T64" fmla="*/ 48 w 98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4"/>
                    </a:lnTo>
                    <a:lnTo>
                      <a:pt x="88" y="76"/>
                    </a:lnTo>
                    <a:lnTo>
                      <a:pt x="94" y="68"/>
                    </a:lnTo>
                    <a:lnTo>
                      <a:pt x="96" y="58"/>
                    </a:lnTo>
                    <a:lnTo>
                      <a:pt x="98" y="49"/>
                    </a:lnTo>
                    <a:lnTo>
                      <a:pt x="96" y="39"/>
                    </a:lnTo>
                    <a:lnTo>
                      <a:pt x="94" y="29"/>
                    </a:lnTo>
                    <a:lnTo>
                      <a:pt x="88" y="21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5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2" y="89"/>
                    </a:lnTo>
                    <a:lnTo>
                      <a:pt x="30" y="93"/>
                    </a:lnTo>
                    <a:lnTo>
                      <a:pt x="39" y="96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5" name="Freeform 259"/>
              <p:cNvSpPr>
                <a:spLocks/>
              </p:cNvSpPr>
              <p:nvPr/>
            </p:nvSpPr>
            <p:spPr bwMode="auto">
              <a:xfrm>
                <a:off x="5430" y="2793"/>
                <a:ext cx="24" cy="25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6 h 97"/>
                  <a:gd name="T4" fmla="*/ 68 w 97"/>
                  <a:gd name="T5" fmla="*/ 93 h 97"/>
                  <a:gd name="T6" fmla="*/ 76 w 97"/>
                  <a:gd name="T7" fmla="*/ 89 h 97"/>
                  <a:gd name="T8" fmla="*/ 82 w 97"/>
                  <a:gd name="T9" fmla="*/ 82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8 h 97"/>
                  <a:gd name="T18" fmla="*/ 96 w 97"/>
                  <a:gd name="T19" fmla="*/ 38 h 97"/>
                  <a:gd name="T20" fmla="*/ 93 w 97"/>
                  <a:gd name="T21" fmla="*/ 29 h 97"/>
                  <a:gd name="T22" fmla="*/ 89 w 97"/>
                  <a:gd name="T23" fmla="*/ 21 h 97"/>
                  <a:gd name="T24" fmla="*/ 82 w 97"/>
                  <a:gd name="T25" fmla="*/ 14 h 97"/>
                  <a:gd name="T26" fmla="*/ 76 w 97"/>
                  <a:gd name="T27" fmla="*/ 8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4 w 97"/>
                  <a:gd name="T41" fmla="*/ 14 h 97"/>
                  <a:gd name="T42" fmla="*/ 8 w 97"/>
                  <a:gd name="T43" fmla="*/ 21 h 97"/>
                  <a:gd name="T44" fmla="*/ 4 w 97"/>
                  <a:gd name="T45" fmla="*/ 29 h 97"/>
                  <a:gd name="T46" fmla="*/ 1 w 97"/>
                  <a:gd name="T47" fmla="*/ 38 h 97"/>
                  <a:gd name="T48" fmla="*/ 0 w 97"/>
                  <a:gd name="T49" fmla="*/ 48 h 97"/>
                  <a:gd name="T50" fmla="*/ 1 w 97"/>
                  <a:gd name="T51" fmla="*/ 58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2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2" y="82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8"/>
                    </a:lnTo>
                    <a:lnTo>
                      <a:pt x="96" y="38"/>
                    </a:lnTo>
                    <a:lnTo>
                      <a:pt x="93" y="29"/>
                    </a:lnTo>
                    <a:lnTo>
                      <a:pt x="89" y="21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6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6" name="Freeform 260"/>
              <p:cNvSpPr>
                <a:spLocks/>
              </p:cNvSpPr>
              <p:nvPr/>
            </p:nvSpPr>
            <p:spPr bwMode="auto">
              <a:xfrm>
                <a:off x="5430" y="2793"/>
                <a:ext cx="24" cy="25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6 h 97"/>
                  <a:gd name="T4" fmla="*/ 68 w 97"/>
                  <a:gd name="T5" fmla="*/ 93 h 97"/>
                  <a:gd name="T6" fmla="*/ 76 w 97"/>
                  <a:gd name="T7" fmla="*/ 89 h 97"/>
                  <a:gd name="T8" fmla="*/ 82 w 97"/>
                  <a:gd name="T9" fmla="*/ 82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8 h 97"/>
                  <a:gd name="T18" fmla="*/ 96 w 97"/>
                  <a:gd name="T19" fmla="*/ 38 h 97"/>
                  <a:gd name="T20" fmla="*/ 93 w 97"/>
                  <a:gd name="T21" fmla="*/ 29 h 97"/>
                  <a:gd name="T22" fmla="*/ 89 w 97"/>
                  <a:gd name="T23" fmla="*/ 21 h 97"/>
                  <a:gd name="T24" fmla="*/ 82 w 97"/>
                  <a:gd name="T25" fmla="*/ 14 h 97"/>
                  <a:gd name="T26" fmla="*/ 76 w 97"/>
                  <a:gd name="T27" fmla="*/ 8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4 w 97"/>
                  <a:gd name="T41" fmla="*/ 14 h 97"/>
                  <a:gd name="T42" fmla="*/ 8 w 97"/>
                  <a:gd name="T43" fmla="*/ 21 h 97"/>
                  <a:gd name="T44" fmla="*/ 4 w 97"/>
                  <a:gd name="T45" fmla="*/ 29 h 97"/>
                  <a:gd name="T46" fmla="*/ 1 w 97"/>
                  <a:gd name="T47" fmla="*/ 38 h 97"/>
                  <a:gd name="T48" fmla="*/ 0 w 97"/>
                  <a:gd name="T49" fmla="*/ 48 h 97"/>
                  <a:gd name="T50" fmla="*/ 1 w 97"/>
                  <a:gd name="T51" fmla="*/ 58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2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2" y="82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8"/>
                    </a:lnTo>
                    <a:lnTo>
                      <a:pt x="96" y="38"/>
                    </a:lnTo>
                    <a:lnTo>
                      <a:pt x="93" y="29"/>
                    </a:lnTo>
                    <a:lnTo>
                      <a:pt x="89" y="21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6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7" name="Freeform 261"/>
              <p:cNvSpPr>
                <a:spLocks/>
              </p:cNvSpPr>
              <p:nvPr/>
            </p:nvSpPr>
            <p:spPr bwMode="auto">
              <a:xfrm>
                <a:off x="5112" y="2783"/>
                <a:ext cx="26" cy="26"/>
              </a:xfrm>
              <a:custGeom>
                <a:avLst/>
                <a:gdLst>
                  <a:gd name="T0" fmla="*/ 52 w 105"/>
                  <a:gd name="T1" fmla="*/ 105 h 105"/>
                  <a:gd name="T2" fmla="*/ 63 w 105"/>
                  <a:gd name="T3" fmla="*/ 104 h 105"/>
                  <a:gd name="T4" fmla="*/ 73 w 105"/>
                  <a:gd name="T5" fmla="*/ 101 h 105"/>
                  <a:gd name="T6" fmla="*/ 81 w 105"/>
                  <a:gd name="T7" fmla="*/ 96 h 105"/>
                  <a:gd name="T8" fmla="*/ 89 w 105"/>
                  <a:gd name="T9" fmla="*/ 89 h 105"/>
                  <a:gd name="T10" fmla="*/ 96 w 105"/>
                  <a:gd name="T11" fmla="*/ 83 h 105"/>
                  <a:gd name="T12" fmla="*/ 101 w 105"/>
                  <a:gd name="T13" fmla="*/ 73 h 105"/>
                  <a:gd name="T14" fmla="*/ 104 w 105"/>
                  <a:gd name="T15" fmla="*/ 64 h 105"/>
                  <a:gd name="T16" fmla="*/ 105 w 105"/>
                  <a:gd name="T17" fmla="*/ 53 h 105"/>
                  <a:gd name="T18" fmla="*/ 104 w 105"/>
                  <a:gd name="T19" fmla="*/ 43 h 105"/>
                  <a:gd name="T20" fmla="*/ 101 w 105"/>
                  <a:gd name="T21" fmla="*/ 32 h 105"/>
                  <a:gd name="T22" fmla="*/ 96 w 105"/>
                  <a:gd name="T23" fmla="*/ 23 h 105"/>
                  <a:gd name="T24" fmla="*/ 89 w 105"/>
                  <a:gd name="T25" fmla="*/ 16 h 105"/>
                  <a:gd name="T26" fmla="*/ 81 w 105"/>
                  <a:gd name="T27" fmla="*/ 9 h 105"/>
                  <a:gd name="T28" fmla="*/ 73 w 105"/>
                  <a:gd name="T29" fmla="*/ 4 h 105"/>
                  <a:gd name="T30" fmla="*/ 63 w 105"/>
                  <a:gd name="T31" fmla="*/ 1 h 105"/>
                  <a:gd name="T32" fmla="*/ 52 w 105"/>
                  <a:gd name="T33" fmla="*/ 0 h 105"/>
                  <a:gd name="T34" fmla="*/ 41 w 105"/>
                  <a:gd name="T35" fmla="*/ 1 h 105"/>
                  <a:gd name="T36" fmla="*/ 32 w 105"/>
                  <a:gd name="T37" fmla="*/ 4 h 105"/>
                  <a:gd name="T38" fmla="*/ 23 w 105"/>
                  <a:gd name="T39" fmla="*/ 9 h 105"/>
                  <a:gd name="T40" fmla="*/ 15 w 105"/>
                  <a:gd name="T41" fmla="*/ 16 h 105"/>
                  <a:gd name="T42" fmla="*/ 9 w 105"/>
                  <a:gd name="T43" fmla="*/ 23 h 105"/>
                  <a:gd name="T44" fmla="*/ 4 w 105"/>
                  <a:gd name="T45" fmla="*/ 32 h 105"/>
                  <a:gd name="T46" fmla="*/ 1 w 105"/>
                  <a:gd name="T47" fmla="*/ 43 h 105"/>
                  <a:gd name="T48" fmla="*/ 0 w 105"/>
                  <a:gd name="T49" fmla="*/ 53 h 105"/>
                  <a:gd name="T50" fmla="*/ 1 w 105"/>
                  <a:gd name="T51" fmla="*/ 64 h 105"/>
                  <a:gd name="T52" fmla="*/ 4 w 105"/>
                  <a:gd name="T53" fmla="*/ 73 h 105"/>
                  <a:gd name="T54" fmla="*/ 9 w 105"/>
                  <a:gd name="T55" fmla="*/ 83 h 105"/>
                  <a:gd name="T56" fmla="*/ 15 w 105"/>
                  <a:gd name="T57" fmla="*/ 89 h 105"/>
                  <a:gd name="T58" fmla="*/ 23 w 105"/>
                  <a:gd name="T59" fmla="*/ 96 h 105"/>
                  <a:gd name="T60" fmla="*/ 32 w 105"/>
                  <a:gd name="T61" fmla="*/ 101 h 105"/>
                  <a:gd name="T62" fmla="*/ 41 w 105"/>
                  <a:gd name="T63" fmla="*/ 104 h 105"/>
                  <a:gd name="T64" fmla="*/ 52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2" y="105"/>
                    </a:moveTo>
                    <a:lnTo>
                      <a:pt x="63" y="104"/>
                    </a:lnTo>
                    <a:lnTo>
                      <a:pt x="73" y="101"/>
                    </a:lnTo>
                    <a:lnTo>
                      <a:pt x="81" y="96"/>
                    </a:lnTo>
                    <a:lnTo>
                      <a:pt x="89" y="89"/>
                    </a:lnTo>
                    <a:lnTo>
                      <a:pt x="96" y="83"/>
                    </a:lnTo>
                    <a:lnTo>
                      <a:pt x="101" y="73"/>
                    </a:lnTo>
                    <a:lnTo>
                      <a:pt x="104" y="64"/>
                    </a:lnTo>
                    <a:lnTo>
                      <a:pt x="105" y="53"/>
                    </a:lnTo>
                    <a:lnTo>
                      <a:pt x="104" y="43"/>
                    </a:lnTo>
                    <a:lnTo>
                      <a:pt x="101" y="32"/>
                    </a:lnTo>
                    <a:lnTo>
                      <a:pt x="96" y="23"/>
                    </a:lnTo>
                    <a:lnTo>
                      <a:pt x="89" y="16"/>
                    </a:lnTo>
                    <a:lnTo>
                      <a:pt x="81" y="9"/>
                    </a:lnTo>
                    <a:lnTo>
                      <a:pt x="73" y="4"/>
                    </a:lnTo>
                    <a:lnTo>
                      <a:pt x="63" y="1"/>
                    </a:lnTo>
                    <a:lnTo>
                      <a:pt x="52" y="0"/>
                    </a:lnTo>
                    <a:lnTo>
                      <a:pt x="41" y="1"/>
                    </a:lnTo>
                    <a:lnTo>
                      <a:pt x="32" y="4"/>
                    </a:lnTo>
                    <a:lnTo>
                      <a:pt x="23" y="9"/>
                    </a:lnTo>
                    <a:lnTo>
                      <a:pt x="15" y="16"/>
                    </a:lnTo>
                    <a:lnTo>
                      <a:pt x="9" y="23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3"/>
                    </a:lnTo>
                    <a:lnTo>
                      <a:pt x="1" y="64"/>
                    </a:lnTo>
                    <a:lnTo>
                      <a:pt x="4" y="73"/>
                    </a:lnTo>
                    <a:lnTo>
                      <a:pt x="9" y="83"/>
                    </a:lnTo>
                    <a:lnTo>
                      <a:pt x="15" y="89"/>
                    </a:lnTo>
                    <a:lnTo>
                      <a:pt x="23" y="96"/>
                    </a:lnTo>
                    <a:lnTo>
                      <a:pt x="32" y="101"/>
                    </a:lnTo>
                    <a:lnTo>
                      <a:pt x="41" y="104"/>
                    </a:lnTo>
                    <a:lnTo>
                      <a:pt x="52" y="105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8" name="Freeform 262"/>
              <p:cNvSpPr>
                <a:spLocks/>
              </p:cNvSpPr>
              <p:nvPr/>
            </p:nvSpPr>
            <p:spPr bwMode="auto">
              <a:xfrm>
                <a:off x="5112" y="2783"/>
                <a:ext cx="26" cy="26"/>
              </a:xfrm>
              <a:custGeom>
                <a:avLst/>
                <a:gdLst>
                  <a:gd name="T0" fmla="*/ 52 w 105"/>
                  <a:gd name="T1" fmla="*/ 105 h 105"/>
                  <a:gd name="T2" fmla="*/ 63 w 105"/>
                  <a:gd name="T3" fmla="*/ 104 h 105"/>
                  <a:gd name="T4" fmla="*/ 73 w 105"/>
                  <a:gd name="T5" fmla="*/ 101 h 105"/>
                  <a:gd name="T6" fmla="*/ 81 w 105"/>
                  <a:gd name="T7" fmla="*/ 96 h 105"/>
                  <a:gd name="T8" fmla="*/ 89 w 105"/>
                  <a:gd name="T9" fmla="*/ 89 h 105"/>
                  <a:gd name="T10" fmla="*/ 96 w 105"/>
                  <a:gd name="T11" fmla="*/ 83 h 105"/>
                  <a:gd name="T12" fmla="*/ 101 w 105"/>
                  <a:gd name="T13" fmla="*/ 73 h 105"/>
                  <a:gd name="T14" fmla="*/ 104 w 105"/>
                  <a:gd name="T15" fmla="*/ 64 h 105"/>
                  <a:gd name="T16" fmla="*/ 105 w 105"/>
                  <a:gd name="T17" fmla="*/ 53 h 105"/>
                  <a:gd name="T18" fmla="*/ 104 w 105"/>
                  <a:gd name="T19" fmla="*/ 43 h 105"/>
                  <a:gd name="T20" fmla="*/ 101 w 105"/>
                  <a:gd name="T21" fmla="*/ 32 h 105"/>
                  <a:gd name="T22" fmla="*/ 96 w 105"/>
                  <a:gd name="T23" fmla="*/ 23 h 105"/>
                  <a:gd name="T24" fmla="*/ 89 w 105"/>
                  <a:gd name="T25" fmla="*/ 16 h 105"/>
                  <a:gd name="T26" fmla="*/ 81 w 105"/>
                  <a:gd name="T27" fmla="*/ 9 h 105"/>
                  <a:gd name="T28" fmla="*/ 73 w 105"/>
                  <a:gd name="T29" fmla="*/ 4 h 105"/>
                  <a:gd name="T30" fmla="*/ 63 w 105"/>
                  <a:gd name="T31" fmla="*/ 1 h 105"/>
                  <a:gd name="T32" fmla="*/ 52 w 105"/>
                  <a:gd name="T33" fmla="*/ 0 h 105"/>
                  <a:gd name="T34" fmla="*/ 41 w 105"/>
                  <a:gd name="T35" fmla="*/ 1 h 105"/>
                  <a:gd name="T36" fmla="*/ 32 w 105"/>
                  <a:gd name="T37" fmla="*/ 4 h 105"/>
                  <a:gd name="T38" fmla="*/ 23 w 105"/>
                  <a:gd name="T39" fmla="*/ 9 h 105"/>
                  <a:gd name="T40" fmla="*/ 15 w 105"/>
                  <a:gd name="T41" fmla="*/ 16 h 105"/>
                  <a:gd name="T42" fmla="*/ 9 w 105"/>
                  <a:gd name="T43" fmla="*/ 23 h 105"/>
                  <a:gd name="T44" fmla="*/ 4 w 105"/>
                  <a:gd name="T45" fmla="*/ 32 h 105"/>
                  <a:gd name="T46" fmla="*/ 1 w 105"/>
                  <a:gd name="T47" fmla="*/ 43 h 105"/>
                  <a:gd name="T48" fmla="*/ 0 w 105"/>
                  <a:gd name="T49" fmla="*/ 53 h 105"/>
                  <a:gd name="T50" fmla="*/ 1 w 105"/>
                  <a:gd name="T51" fmla="*/ 64 h 105"/>
                  <a:gd name="T52" fmla="*/ 4 w 105"/>
                  <a:gd name="T53" fmla="*/ 73 h 105"/>
                  <a:gd name="T54" fmla="*/ 9 w 105"/>
                  <a:gd name="T55" fmla="*/ 83 h 105"/>
                  <a:gd name="T56" fmla="*/ 15 w 105"/>
                  <a:gd name="T57" fmla="*/ 89 h 105"/>
                  <a:gd name="T58" fmla="*/ 23 w 105"/>
                  <a:gd name="T59" fmla="*/ 96 h 105"/>
                  <a:gd name="T60" fmla="*/ 32 w 105"/>
                  <a:gd name="T61" fmla="*/ 101 h 105"/>
                  <a:gd name="T62" fmla="*/ 41 w 105"/>
                  <a:gd name="T63" fmla="*/ 104 h 105"/>
                  <a:gd name="T64" fmla="*/ 52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2" y="105"/>
                    </a:moveTo>
                    <a:lnTo>
                      <a:pt x="63" y="104"/>
                    </a:lnTo>
                    <a:lnTo>
                      <a:pt x="73" y="101"/>
                    </a:lnTo>
                    <a:lnTo>
                      <a:pt x="81" y="96"/>
                    </a:lnTo>
                    <a:lnTo>
                      <a:pt x="89" y="89"/>
                    </a:lnTo>
                    <a:lnTo>
                      <a:pt x="96" y="83"/>
                    </a:lnTo>
                    <a:lnTo>
                      <a:pt x="101" y="73"/>
                    </a:lnTo>
                    <a:lnTo>
                      <a:pt x="104" y="64"/>
                    </a:lnTo>
                    <a:lnTo>
                      <a:pt x="105" y="53"/>
                    </a:lnTo>
                    <a:lnTo>
                      <a:pt x="104" y="43"/>
                    </a:lnTo>
                    <a:lnTo>
                      <a:pt x="101" y="32"/>
                    </a:lnTo>
                    <a:lnTo>
                      <a:pt x="96" y="23"/>
                    </a:lnTo>
                    <a:lnTo>
                      <a:pt x="89" y="16"/>
                    </a:lnTo>
                    <a:lnTo>
                      <a:pt x="81" y="9"/>
                    </a:lnTo>
                    <a:lnTo>
                      <a:pt x="73" y="4"/>
                    </a:lnTo>
                    <a:lnTo>
                      <a:pt x="63" y="1"/>
                    </a:lnTo>
                    <a:lnTo>
                      <a:pt x="52" y="0"/>
                    </a:lnTo>
                    <a:lnTo>
                      <a:pt x="41" y="1"/>
                    </a:lnTo>
                    <a:lnTo>
                      <a:pt x="32" y="4"/>
                    </a:lnTo>
                    <a:lnTo>
                      <a:pt x="23" y="9"/>
                    </a:lnTo>
                    <a:lnTo>
                      <a:pt x="15" y="16"/>
                    </a:lnTo>
                    <a:lnTo>
                      <a:pt x="9" y="23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3"/>
                    </a:lnTo>
                    <a:lnTo>
                      <a:pt x="1" y="64"/>
                    </a:lnTo>
                    <a:lnTo>
                      <a:pt x="4" y="73"/>
                    </a:lnTo>
                    <a:lnTo>
                      <a:pt x="9" y="83"/>
                    </a:lnTo>
                    <a:lnTo>
                      <a:pt x="15" y="89"/>
                    </a:lnTo>
                    <a:lnTo>
                      <a:pt x="23" y="96"/>
                    </a:lnTo>
                    <a:lnTo>
                      <a:pt x="32" y="101"/>
                    </a:lnTo>
                    <a:lnTo>
                      <a:pt x="41" y="104"/>
                    </a:lnTo>
                    <a:lnTo>
                      <a:pt x="52" y="105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59" name="Freeform 263"/>
              <p:cNvSpPr>
                <a:spLocks/>
              </p:cNvSpPr>
              <p:nvPr/>
            </p:nvSpPr>
            <p:spPr bwMode="auto">
              <a:xfrm>
                <a:off x="4456" y="2778"/>
                <a:ext cx="24" cy="25"/>
              </a:xfrm>
              <a:custGeom>
                <a:avLst/>
                <a:gdLst>
                  <a:gd name="T0" fmla="*/ 49 w 97"/>
                  <a:gd name="T1" fmla="*/ 98 h 98"/>
                  <a:gd name="T2" fmla="*/ 58 w 97"/>
                  <a:gd name="T3" fmla="*/ 97 h 98"/>
                  <a:gd name="T4" fmla="*/ 68 w 97"/>
                  <a:gd name="T5" fmla="*/ 94 h 98"/>
                  <a:gd name="T6" fmla="*/ 76 w 97"/>
                  <a:gd name="T7" fmla="*/ 89 h 98"/>
                  <a:gd name="T8" fmla="*/ 82 w 97"/>
                  <a:gd name="T9" fmla="*/ 84 h 98"/>
                  <a:gd name="T10" fmla="*/ 89 w 97"/>
                  <a:gd name="T11" fmla="*/ 76 h 98"/>
                  <a:gd name="T12" fmla="*/ 93 w 97"/>
                  <a:gd name="T13" fmla="*/ 68 h 98"/>
                  <a:gd name="T14" fmla="*/ 96 w 97"/>
                  <a:gd name="T15" fmla="*/ 58 h 98"/>
                  <a:gd name="T16" fmla="*/ 97 w 97"/>
                  <a:gd name="T17" fmla="*/ 49 h 98"/>
                  <a:gd name="T18" fmla="*/ 96 w 97"/>
                  <a:gd name="T19" fmla="*/ 40 h 98"/>
                  <a:gd name="T20" fmla="*/ 93 w 97"/>
                  <a:gd name="T21" fmla="*/ 30 h 98"/>
                  <a:gd name="T22" fmla="*/ 89 w 97"/>
                  <a:gd name="T23" fmla="*/ 22 h 98"/>
                  <a:gd name="T24" fmla="*/ 82 w 97"/>
                  <a:gd name="T25" fmla="*/ 15 h 98"/>
                  <a:gd name="T26" fmla="*/ 76 w 97"/>
                  <a:gd name="T27" fmla="*/ 9 h 98"/>
                  <a:gd name="T28" fmla="*/ 68 w 97"/>
                  <a:gd name="T29" fmla="*/ 4 h 98"/>
                  <a:gd name="T30" fmla="*/ 58 w 97"/>
                  <a:gd name="T31" fmla="*/ 1 h 98"/>
                  <a:gd name="T32" fmla="*/ 49 w 97"/>
                  <a:gd name="T33" fmla="*/ 0 h 98"/>
                  <a:gd name="T34" fmla="*/ 38 w 97"/>
                  <a:gd name="T35" fmla="*/ 1 h 98"/>
                  <a:gd name="T36" fmla="*/ 29 w 97"/>
                  <a:gd name="T37" fmla="*/ 4 h 98"/>
                  <a:gd name="T38" fmla="*/ 21 w 97"/>
                  <a:gd name="T39" fmla="*/ 9 h 98"/>
                  <a:gd name="T40" fmla="*/ 14 w 97"/>
                  <a:gd name="T41" fmla="*/ 15 h 98"/>
                  <a:gd name="T42" fmla="*/ 8 w 97"/>
                  <a:gd name="T43" fmla="*/ 22 h 98"/>
                  <a:gd name="T44" fmla="*/ 4 w 97"/>
                  <a:gd name="T45" fmla="*/ 30 h 98"/>
                  <a:gd name="T46" fmla="*/ 1 w 97"/>
                  <a:gd name="T47" fmla="*/ 40 h 98"/>
                  <a:gd name="T48" fmla="*/ 0 w 97"/>
                  <a:gd name="T49" fmla="*/ 49 h 98"/>
                  <a:gd name="T50" fmla="*/ 1 w 97"/>
                  <a:gd name="T51" fmla="*/ 58 h 98"/>
                  <a:gd name="T52" fmla="*/ 4 w 97"/>
                  <a:gd name="T53" fmla="*/ 68 h 98"/>
                  <a:gd name="T54" fmla="*/ 8 w 97"/>
                  <a:gd name="T55" fmla="*/ 76 h 98"/>
                  <a:gd name="T56" fmla="*/ 14 w 97"/>
                  <a:gd name="T57" fmla="*/ 84 h 98"/>
                  <a:gd name="T58" fmla="*/ 21 w 97"/>
                  <a:gd name="T59" fmla="*/ 89 h 98"/>
                  <a:gd name="T60" fmla="*/ 29 w 97"/>
                  <a:gd name="T61" fmla="*/ 94 h 98"/>
                  <a:gd name="T62" fmla="*/ 38 w 97"/>
                  <a:gd name="T63" fmla="*/ 97 h 98"/>
                  <a:gd name="T64" fmla="*/ 49 w 97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8">
                    <a:moveTo>
                      <a:pt x="49" y="98"/>
                    </a:moveTo>
                    <a:lnTo>
                      <a:pt x="58" y="97"/>
                    </a:lnTo>
                    <a:lnTo>
                      <a:pt x="68" y="94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40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2" y="15"/>
                    </a:lnTo>
                    <a:lnTo>
                      <a:pt x="76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9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4" y="15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4"/>
                    </a:lnTo>
                    <a:lnTo>
                      <a:pt x="38" y="97"/>
                    </a:lnTo>
                    <a:lnTo>
                      <a:pt x="49" y="9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0" name="Freeform 264"/>
              <p:cNvSpPr>
                <a:spLocks/>
              </p:cNvSpPr>
              <p:nvPr/>
            </p:nvSpPr>
            <p:spPr bwMode="auto">
              <a:xfrm>
                <a:off x="4456" y="2778"/>
                <a:ext cx="24" cy="25"/>
              </a:xfrm>
              <a:custGeom>
                <a:avLst/>
                <a:gdLst>
                  <a:gd name="T0" fmla="*/ 49 w 97"/>
                  <a:gd name="T1" fmla="*/ 98 h 98"/>
                  <a:gd name="T2" fmla="*/ 58 w 97"/>
                  <a:gd name="T3" fmla="*/ 97 h 98"/>
                  <a:gd name="T4" fmla="*/ 68 w 97"/>
                  <a:gd name="T5" fmla="*/ 94 h 98"/>
                  <a:gd name="T6" fmla="*/ 76 w 97"/>
                  <a:gd name="T7" fmla="*/ 89 h 98"/>
                  <a:gd name="T8" fmla="*/ 82 w 97"/>
                  <a:gd name="T9" fmla="*/ 84 h 98"/>
                  <a:gd name="T10" fmla="*/ 89 w 97"/>
                  <a:gd name="T11" fmla="*/ 76 h 98"/>
                  <a:gd name="T12" fmla="*/ 93 w 97"/>
                  <a:gd name="T13" fmla="*/ 68 h 98"/>
                  <a:gd name="T14" fmla="*/ 96 w 97"/>
                  <a:gd name="T15" fmla="*/ 58 h 98"/>
                  <a:gd name="T16" fmla="*/ 97 w 97"/>
                  <a:gd name="T17" fmla="*/ 49 h 98"/>
                  <a:gd name="T18" fmla="*/ 96 w 97"/>
                  <a:gd name="T19" fmla="*/ 40 h 98"/>
                  <a:gd name="T20" fmla="*/ 93 w 97"/>
                  <a:gd name="T21" fmla="*/ 30 h 98"/>
                  <a:gd name="T22" fmla="*/ 89 w 97"/>
                  <a:gd name="T23" fmla="*/ 22 h 98"/>
                  <a:gd name="T24" fmla="*/ 82 w 97"/>
                  <a:gd name="T25" fmla="*/ 15 h 98"/>
                  <a:gd name="T26" fmla="*/ 76 w 97"/>
                  <a:gd name="T27" fmla="*/ 9 h 98"/>
                  <a:gd name="T28" fmla="*/ 68 w 97"/>
                  <a:gd name="T29" fmla="*/ 4 h 98"/>
                  <a:gd name="T30" fmla="*/ 58 w 97"/>
                  <a:gd name="T31" fmla="*/ 1 h 98"/>
                  <a:gd name="T32" fmla="*/ 49 w 97"/>
                  <a:gd name="T33" fmla="*/ 0 h 98"/>
                  <a:gd name="T34" fmla="*/ 38 w 97"/>
                  <a:gd name="T35" fmla="*/ 1 h 98"/>
                  <a:gd name="T36" fmla="*/ 29 w 97"/>
                  <a:gd name="T37" fmla="*/ 4 h 98"/>
                  <a:gd name="T38" fmla="*/ 21 w 97"/>
                  <a:gd name="T39" fmla="*/ 9 h 98"/>
                  <a:gd name="T40" fmla="*/ 14 w 97"/>
                  <a:gd name="T41" fmla="*/ 15 h 98"/>
                  <a:gd name="T42" fmla="*/ 8 w 97"/>
                  <a:gd name="T43" fmla="*/ 22 h 98"/>
                  <a:gd name="T44" fmla="*/ 4 w 97"/>
                  <a:gd name="T45" fmla="*/ 30 h 98"/>
                  <a:gd name="T46" fmla="*/ 1 w 97"/>
                  <a:gd name="T47" fmla="*/ 40 h 98"/>
                  <a:gd name="T48" fmla="*/ 0 w 97"/>
                  <a:gd name="T49" fmla="*/ 49 h 98"/>
                  <a:gd name="T50" fmla="*/ 1 w 97"/>
                  <a:gd name="T51" fmla="*/ 58 h 98"/>
                  <a:gd name="T52" fmla="*/ 4 w 97"/>
                  <a:gd name="T53" fmla="*/ 68 h 98"/>
                  <a:gd name="T54" fmla="*/ 8 w 97"/>
                  <a:gd name="T55" fmla="*/ 76 h 98"/>
                  <a:gd name="T56" fmla="*/ 14 w 97"/>
                  <a:gd name="T57" fmla="*/ 84 h 98"/>
                  <a:gd name="T58" fmla="*/ 21 w 97"/>
                  <a:gd name="T59" fmla="*/ 89 h 98"/>
                  <a:gd name="T60" fmla="*/ 29 w 97"/>
                  <a:gd name="T61" fmla="*/ 94 h 98"/>
                  <a:gd name="T62" fmla="*/ 38 w 97"/>
                  <a:gd name="T63" fmla="*/ 97 h 98"/>
                  <a:gd name="T64" fmla="*/ 49 w 97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8">
                    <a:moveTo>
                      <a:pt x="49" y="98"/>
                    </a:moveTo>
                    <a:lnTo>
                      <a:pt x="58" y="97"/>
                    </a:lnTo>
                    <a:lnTo>
                      <a:pt x="68" y="94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40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2" y="15"/>
                    </a:lnTo>
                    <a:lnTo>
                      <a:pt x="76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9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4" y="15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4"/>
                    </a:lnTo>
                    <a:lnTo>
                      <a:pt x="38" y="97"/>
                    </a:lnTo>
                    <a:lnTo>
                      <a:pt x="49" y="9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1" name="Freeform 265"/>
              <p:cNvSpPr>
                <a:spLocks/>
              </p:cNvSpPr>
              <p:nvPr/>
            </p:nvSpPr>
            <p:spPr bwMode="auto">
              <a:xfrm>
                <a:off x="4627" y="2770"/>
                <a:ext cx="36" cy="36"/>
              </a:xfrm>
              <a:custGeom>
                <a:avLst/>
                <a:gdLst>
                  <a:gd name="T0" fmla="*/ 72 w 142"/>
                  <a:gd name="T1" fmla="*/ 144 h 144"/>
                  <a:gd name="T2" fmla="*/ 78 w 142"/>
                  <a:gd name="T3" fmla="*/ 144 h 144"/>
                  <a:gd name="T4" fmla="*/ 85 w 142"/>
                  <a:gd name="T5" fmla="*/ 142 h 144"/>
                  <a:gd name="T6" fmla="*/ 93 w 142"/>
                  <a:gd name="T7" fmla="*/ 141 h 144"/>
                  <a:gd name="T8" fmla="*/ 100 w 142"/>
                  <a:gd name="T9" fmla="*/ 138 h 144"/>
                  <a:gd name="T10" fmla="*/ 112 w 142"/>
                  <a:gd name="T11" fmla="*/ 132 h 144"/>
                  <a:gd name="T12" fmla="*/ 122 w 142"/>
                  <a:gd name="T13" fmla="*/ 122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40 w 142"/>
                  <a:gd name="T19" fmla="*/ 93 h 144"/>
                  <a:gd name="T20" fmla="*/ 141 w 142"/>
                  <a:gd name="T21" fmla="*/ 86 h 144"/>
                  <a:gd name="T22" fmla="*/ 142 w 142"/>
                  <a:gd name="T23" fmla="*/ 80 h 144"/>
                  <a:gd name="T24" fmla="*/ 142 w 142"/>
                  <a:gd name="T25" fmla="*/ 72 h 144"/>
                  <a:gd name="T26" fmla="*/ 142 w 142"/>
                  <a:gd name="T27" fmla="*/ 65 h 144"/>
                  <a:gd name="T28" fmla="*/ 141 w 142"/>
                  <a:gd name="T29" fmla="*/ 57 h 144"/>
                  <a:gd name="T30" fmla="*/ 140 w 142"/>
                  <a:gd name="T31" fmla="*/ 50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2 w 142"/>
                  <a:gd name="T37" fmla="*/ 21 h 144"/>
                  <a:gd name="T38" fmla="*/ 112 w 142"/>
                  <a:gd name="T39" fmla="*/ 13 h 144"/>
                  <a:gd name="T40" fmla="*/ 100 w 142"/>
                  <a:gd name="T41" fmla="*/ 7 h 144"/>
                  <a:gd name="T42" fmla="*/ 93 w 142"/>
                  <a:gd name="T43" fmla="*/ 4 h 144"/>
                  <a:gd name="T44" fmla="*/ 85 w 142"/>
                  <a:gd name="T45" fmla="*/ 3 h 144"/>
                  <a:gd name="T46" fmla="*/ 78 w 142"/>
                  <a:gd name="T47" fmla="*/ 1 h 144"/>
                  <a:gd name="T48" fmla="*/ 72 w 142"/>
                  <a:gd name="T49" fmla="*/ 0 h 144"/>
                  <a:gd name="T50" fmla="*/ 64 w 142"/>
                  <a:gd name="T51" fmla="*/ 1 h 144"/>
                  <a:gd name="T52" fmla="*/ 57 w 142"/>
                  <a:gd name="T53" fmla="*/ 3 h 144"/>
                  <a:gd name="T54" fmla="*/ 50 w 142"/>
                  <a:gd name="T55" fmla="*/ 4 h 144"/>
                  <a:gd name="T56" fmla="*/ 44 w 142"/>
                  <a:gd name="T57" fmla="*/ 7 h 144"/>
                  <a:gd name="T58" fmla="*/ 32 w 142"/>
                  <a:gd name="T59" fmla="*/ 13 h 144"/>
                  <a:gd name="T60" fmla="*/ 21 w 142"/>
                  <a:gd name="T61" fmla="*/ 21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0 h 144"/>
                  <a:gd name="T68" fmla="*/ 1 w 142"/>
                  <a:gd name="T69" fmla="*/ 57 h 144"/>
                  <a:gd name="T70" fmla="*/ 0 w 142"/>
                  <a:gd name="T71" fmla="*/ 65 h 144"/>
                  <a:gd name="T72" fmla="*/ 0 w 142"/>
                  <a:gd name="T73" fmla="*/ 72 h 144"/>
                  <a:gd name="T74" fmla="*/ 0 w 142"/>
                  <a:gd name="T75" fmla="*/ 80 h 144"/>
                  <a:gd name="T76" fmla="*/ 1 w 142"/>
                  <a:gd name="T77" fmla="*/ 86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6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1 w 142"/>
                  <a:gd name="T89" fmla="*/ 122 h 144"/>
                  <a:gd name="T90" fmla="*/ 25 w 142"/>
                  <a:gd name="T91" fmla="*/ 128 h 144"/>
                  <a:gd name="T92" fmla="*/ 32 w 142"/>
                  <a:gd name="T93" fmla="*/ 132 h 144"/>
                  <a:gd name="T94" fmla="*/ 37 w 142"/>
                  <a:gd name="T95" fmla="*/ 136 h 144"/>
                  <a:gd name="T96" fmla="*/ 44 w 142"/>
                  <a:gd name="T97" fmla="*/ 138 h 144"/>
                  <a:gd name="T98" fmla="*/ 50 w 142"/>
                  <a:gd name="T99" fmla="*/ 141 h 144"/>
                  <a:gd name="T100" fmla="*/ 57 w 142"/>
                  <a:gd name="T101" fmla="*/ 142 h 144"/>
                  <a:gd name="T102" fmla="*/ 64 w 142"/>
                  <a:gd name="T103" fmla="*/ 144 h 144"/>
                  <a:gd name="T104" fmla="*/ 72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2" y="144"/>
                    </a:moveTo>
                    <a:lnTo>
                      <a:pt x="78" y="144"/>
                    </a:lnTo>
                    <a:lnTo>
                      <a:pt x="85" y="142"/>
                    </a:lnTo>
                    <a:lnTo>
                      <a:pt x="93" y="141"/>
                    </a:lnTo>
                    <a:lnTo>
                      <a:pt x="100" y="138"/>
                    </a:lnTo>
                    <a:lnTo>
                      <a:pt x="112" y="132"/>
                    </a:lnTo>
                    <a:lnTo>
                      <a:pt x="122" y="122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40" y="93"/>
                    </a:lnTo>
                    <a:lnTo>
                      <a:pt x="141" y="86"/>
                    </a:lnTo>
                    <a:lnTo>
                      <a:pt x="142" y="80"/>
                    </a:lnTo>
                    <a:lnTo>
                      <a:pt x="142" y="72"/>
                    </a:lnTo>
                    <a:lnTo>
                      <a:pt x="142" y="65"/>
                    </a:lnTo>
                    <a:lnTo>
                      <a:pt x="141" y="57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2" y="21"/>
                    </a:lnTo>
                    <a:lnTo>
                      <a:pt x="112" y="13"/>
                    </a:lnTo>
                    <a:lnTo>
                      <a:pt x="100" y="7"/>
                    </a:lnTo>
                    <a:lnTo>
                      <a:pt x="93" y="4"/>
                    </a:lnTo>
                    <a:lnTo>
                      <a:pt x="85" y="3"/>
                    </a:lnTo>
                    <a:lnTo>
                      <a:pt x="78" y="1"/>
                    </a:lnTo>
                    <a:lnTo>
                      <a:pt x="72" y="0"/>
                    </a:lnTo>
                    <a:lnTo>
                      <a:pt x="64" y="1"/>
                    </a:lnTo>
                    <a:lnTo>
                      <a:pt x="57" y="3"/>
                    </a:lnTo>
                    <a:lnTo>
                      <a:pt x="50" y="4"/>
                    </a:lnTo>
                    <a:lnTo>
                      <a:pt x="44" y="7"/>
                    </a:lnTo>
                    <a:lnTo>
                      <a:pt x="32" y="13"/>
                    </a:lnTo>
                    <a:lnTo>
                      <a:pt x="21" y="21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0"/>
                    </a:lnTo>
                    <a:lnTo>
                      <a:pt x="1" y="57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6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6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1" y="122"/>
                    </a:lnTo>
                    <a:lnTo>
                      <a:pt x="25" y="128"/>
                    </a:lnTo>
                    <a:lnTo>
                      <a:pt x="32" y="132"/>
                    </a:lnTo>
                    <a:lnTo>
                      <a:pt x="37" y="136"/>
                    </a:lnTo>
                    <a:lnTo>
                      <a:pt x="44" y="138"/>
                    </a:lnTo>
                    <a:lnTo>
                      <a:pt x="50" y="141"/>
                    </a:lnTo>
                    <a:lnTo>
                      <a:pt x="57" y="142"/>
                    </a:lnTo>
                    <a:lnTo>
                      <a:pt x="64" y="144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2" name="Freeform 266"/>
              <p:cNvSpPr>
                <a:spLocks/>
              </p:cNvSpPr>
              <p:nvPr/>
            </p:nvSpPr>
            <p:spPr bwMode="auto">
              <a:xfrm>
                <a:off x="4627" y="2770"/>
                <a:ext cx="36" cy="36"/>
              </a:xfrm>
              <a:custGeom>
                <a:avLst/>
                <a:gdLst>
                  <a:gd name="T0" fmla="*/ 72 w 142"/>
                  <a:gd name="T1" fmla="*/ 144 h 144"/>
                  <a:gd name="T2" fmla="*/ 78 w 142"/>
                  <a:gd name="T3" fmla="*/ 144 h 144"/>
                  <a:gd name="T4" fmla="*/ 85 w 142"/>
                  <a:gd name="T5" fmla="*/ 142 h 144"/>
                  <a:gd name="T6" fmla="*/ 93 w 142"/>
                  <a:gd name="T7" fmla="*/ 141 h 144"/>
                  <a:gd name="T8" fmla="*/ 100 w 142"/>
                  <a:gd name="T9" fmla="*/ 138 h 144"/>
                  <a:gd name="T10" fmla="*/ 112 w 142"/>
                  <a:gd name="T11" fmla="*/ 132 h 144"/>
                  <a:gd name="T12" fmla="*/ 122 w 142"/>
                  <a:gd name="T13" fmla="*/ 122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40 w 142"/>
                  <a:gd name="T19" fmla="*/ 93 h 144"/>
                  <a:gd name="T20" fmla="*/ 141 w 142"/>
                  <a:gd name="T21" fmla="*/ 86 h 144"/>
                  <a:gd name="T22" fmla="*/ 142 w 142"/>
                  <a:gd name="T23" fmla="*/ 80 h 144"/>
                  <a:gd name="T24" fmla="*/ 142 w 142"/>
                  <a:gd name="T25" fmla="*/ 72 h 144"/>
                  <a:gd name="T26" fmla="*/ 142 w 142"/>
                  <a:gd name="T27" fmla="*/ 65 h 144"/>
                  <a:gd name="T28" fmla="*/ 141 w 142"/>
                  <a:gd name="T29" fmla="*/ 57 h 144"/>
                  <a:gd name="T30" fmla="*/ 140 w 142"/>
                  <a:gd name="T31" fmla="*/ 50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2 w 142"/>
                  <a:gd name="T37" fmla="*/ 21 h 144"/>
                  <a:gd name="T38" fmla="*/ 112 w 142"/>
                  <a:gd name="T39" fmla="*/ 13 h 144"/>
                  <a:gd name="T40" fmla="*/ 100 w 142"/>
                  <a:gd name="T41" fmla="*/ 7 h 144"/>
                  <a:gd name="T42" fmla="*/ 93 w 142"/>
                  <a:gd name="T43" fmla="*/ 4 h 144"/>
                  <a:gd name="T44" fmla="*/ 85 w 142"/>
                  <a:gd name="T45" fmla="*/ 3 h 144"/>
                  <a:gd name="T46" fmla="*/ 78 w 142"/>
                  <a:gd name="T47" fmla="*/ 1 h 144"/>
                  <a:gd name="T48" fmla="*/ 72 w 142"/>
                  <a:gd name="T49" fmla="*/ 0 h 144"/>
                  <a:gd name="T50" fmla="*/ 64 w 142"/>
                  <a:gd name="T51" fmla="*/ 1 h 144"/>
                  <a:gd name="T52" fmla="*/ 57 w 142"/>
                  <a:gd name="T53" fmla="*/ 3 h 144"/>
                  <a:gd name="T54" fmla="*/ 50 w 142"/>
                  <a:gd name="T55" fmla="*/ 4 h 144"/>
                  <a:gd name="T56" fmla="*/ 44 w 142"/>
                  <a:gd name="T57" fmla="*/ 7 h 144"/>
                  <a:gd name="T58" fmla="*/ 32 w 142"/>
                  <a:gd name="T59" fmla="*/ 13 h 144"/>
                  <a:gd name="T60" fmla="*/ 21 w 142"/>
                  <a:gd name="T61" fmla="*/ 21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0 h 144"/>
                  <a:gd name="T68" fmla="*/ 1 w 142"/>
                  <a:gd name="T69" fmla="*/ 57 h 144"/>
                  <a:gd name="T70" fmla="*/ 0 w 142"/>
                  <a:gd name="T71" fmla="*/ 65 h 144"/>
                  <a:gd name="T72" fmla="*/ 0 w 142"/>
                  <a:gd name="T73" fmla="*/ 72 h 144"/>
                  <a:gd name="T74" fmla="*/ 0 w 142"/>
                  <a:gd name="T75" fmla="*/ 80 h 144"/>
                  <a:gd name="T76" fmla="*/ 1 w 142"/>
                  <a:gd name="T77" fmla="*/ 86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6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1 w 142"/>
                  <a:gd name="T89" fmla="*/ 122 h 144"/>
                  <a:gd name="T90" fmla="*/ 25 w 142"/>
                  <a:gd name="T91" fmla="*/ 128 h 144"/>
                  <a:gd name="T92" fmla="*/ 32 w 142"/>
                  <a:gd name="T93" fmla="*/ 132 h 144"/>
                  <a:gd name="T94" fmla="*/ 37 w 142"/>
                  <a:gd name="T95" fmla="*/ 136 h 144"/>
                  <a:gd name="T96" fmla="*/ 44 w 142"/>
                  <a:gd name="T97" fmla="*/ 138 h 144"/>
                  <a:gd name="T98" fmla="*/ 50 w 142"/>
                  <a:gd name="T99" fmla="*/ 141 h 144"/>
                  <a:gd name="T100" fmla="*/ 57 w 142"/>
                  <a:gd name="T101" fmla="*/ 142 h 144"/>
                  <a:gd name="T102" fmla="*/ 64 w 142"/>
                  <a:gd name="T103" fmla="*/ 144 h 144"/>
                  <a:gd name="T104" fmla="*/ 72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2" y="144"/>
                    </a:moveTo>
                    <a:lnTo>
                      <a:pt x="78" y="144"/>
                    </a:lnTo>
                    <a:lnTo>
                      <a:pt x="85" y="142"/>
                    </a:lnTo>
                    <a:lnTo>
                      <a:pt x="93" y="141"/>
                    </a:lnTo>
                    <a:lnTo>
                      <a:pt x="100" y="138"/>
                    </a:lnTo>
                    <a:lnTo>
                      <a:pt x="112" y="132"/>
                    </a:lnTo>
                    <a:lnTo>
                      <a:pt x="122" y="122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40" y="93"/>
                    </a:lnTo>
                    <a:lnTo>
                      <a:pt x="141" y="86"/>
                    </a:lnTo>
                    <a:lnTo>
                      <a:pt x="142" y="80"/>
                    </a:lnTo>
                    <a:lnTo>
                      <a:pt x="142" y="72"/>
                    </a:lnTo>
                    <a:lnTo>
                      <a:pt x="142" y="65"/>
                    </a:lnTo>
                    <a:lnTo>
                      <a:pt x="141" y="57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2" y="21"/>
                    </a:lnTo>
                    <a:lnTo>
                      <a:pt x="112" y="13"/>
                    </a:lnTo>
                    <a:lnTo>
                      <a:pt x="100" y="7"/>
                    </a:lnTo>
                    <a:lnTo>
                      <a:pt x="93" y="4"/>
                    </a:lnTo>
                    <a:lnTo>
                      <a:pt x="85" y="3"/>
                    </a:lnTo>
                    <a:lnTo>
                      <a:pt x="78" y="1"/>
                    </a:lnTo>
                    <a:lnTo>
                      <a:pt x="72" y="0"/>
                    </a:lnTo>
                    <a:lnTo>
                      <a:pt x="64" y="1"/>
                    </a:lnTo>
                    <a:lnTo>
                      <a:pt x="57" y="3"/>
                    </a:lnTo>
                    <a:lnTo>
                      <a:pt x="50" y="4"/>
                    </a:lnTo>
                    <a:lnTo>
                      <a:pt x="44" y="7"/>
                    </a:lnTo>
                    <a:lnTo>
                      <a:pt x="32" y="13"/>
                    </a:lnTo>
                    <a:lnTo>
                      <a:pt x="21" y="21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0"/>
                    </a:lnTo>
                    <a:lnTo>
                      <a:pt x="1" y="57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6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6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1" y="122"/>
                    </a:lnTo>
                    <a:lnTo>
                      <a:pt x="25" y="128"/>
                    </a:lnTo>
                    <a:lnTo>
                      <a:pt x="32" y="132"/>
                    </a:lnTo>
                    <a:lnTo>
                      <a:pt x="37" y="136"/>
                    </a:lnTo>
                    <a:lnTo>
                      <a:pt x="44" y="138"/>
                    </a:lnTo>
                    <a:lnTo>
                      <a:pt x="50" y="141"/>
                    </a:lnTo>
                    <a:lnTo>
                      <a:pt x="57" y="142"/>
                    </a:lnTo>
                    <a:lnTo>
                      <a:pt x="64" y="144"/>
                    </a:lnTo>
                    <a:lnTo>
                      <a:pt x="72" y="144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3" name="Rectangle 267"/>
              <p:cNvSpPr>
                <a:spLocks noChangeArrowheads="1"/>
              </p:cNvSpPr>
              <p:nvPr/>
            </p:nvSpPr>
            <p:spPr bwMode="auto">
              <a:xfrm>
                <a:off x="3003" y="2773"/>
                <a:ext cx="1044" cy="242"/>
              </a:xfrm>
              <a:prstGeom prst="rect">
                <a:avLst/>
              </a:prstGeom>
              <a:solidFill>
                <a:srgbClr val="84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4" name="Freeform 268"/>
              <p:cNvSpPr>
                <a:spLocks/>
              </p:cNvSpPr>
              <p:nvPr/>
            </p:nvSpPr>
            <p:spPr bwMode="auto">
              <a:xfrm>
                <a:off x="3003" y="3011"/>
                <a:ext cx="1048" cy="8"/>
              </a:xfrm>
              <a:custGeom>
                <a:avLst/>
                <a:gdLst>
                  <a:gd name="T0" fmla="*/ 4192 w 4192"/>
                  <a:gd name="T1" fmla="*/ 15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5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5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5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5" name="Freeform 269"/>
              <p:cNvSpPr>
                <a:spLocks/>
              </p:cNvSpPr>
              <p:nvPr/>
            </p:nvSpPr>
            <p:spPr bwMode="auto">
              <a:xfrm>
                <a:off x="4043" y="2769"/>
                <a:ext cx="8" cy="246"/>
              </a:xfrm>
              <a:custGeom>
                <a:avLst/>
                <a:gdLst>
                  <a:gd name="T0" fmla="*/ 14 w 29"/>
                  <a:gd name="T1" fmla="*/ 0 h 984"/>
                  <a:gd name="T2" fmla="*/ 0 w 29"/>
                  <a:gd name="T3" fmla="*/ 14 h 984"/>
                  <a:gd name="T4" fmla="*/ 0 w 29"/>
                  <a:gd name="T5" fmla="*/ 984 h 984"/>
                  <a:gd name="T6" fmla="*/ 29 w 29"/>
                  <a:gd name="T7" fmla="*/ 984 h 984"/>
                  <a:gd name="T8" fmla="*/ 29 w 29"/>
                  <a:gd name="T9" fmla="*/ 14 h 984"/>
                  <a:gd name="T10" fmla="*/ 14 w 29"/>
                  <a:gd name="T11" fmla="*/ 0 h 984"/>
                  <a:gd name="T12" fmla="*/ 29 w 29"/>
                  <a:gd name="T13" fmla="*/ 14 h 984"/>
                  <a:gd name="T14" fmla="*/ 29 w 29"/>
                  <a:gd name="T15" fmla="*/ 0 h 984"/>
                  <a:gd name="T16" fmla="*/ 14 w 29"/>
                  <a:gd name="T17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4">
                    <a:moveTo>
                      <a:pt x="14" y="0"/>
                    </a:moveTo>
                    <a:lnTo>
                      <a:pt x="0" y="14"/>
                    </a:lnTo>
                    <a:lnTo>
                      <a:pt x="0" y="984"/>
                    </a:lnTo>
                    <a:lnTo>
                      <a:pt x="29" y="984"/>
                    </a:lnTo>
                    <a:lnTo>
                      <a:pt x="29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6" name="Freeform 270"/>
              <p:cNvSpPr>
                <a:spLocks/>
              </p:cNvSpPr>
              <p:nvPr/>
            </p:nvSpPr>
            <p:spPr bwMode="auto">
              <a:xfrm>
                <a:off x="2999" y="2769"/>
                <a:ext cx="1048" cy="7"/>
              </a:xfrm>
              <a:custGeom>
                <a:avLst/>
                <a:gdLst>
                  <a:gd name="T0" fmla="*/ 0 w 4193"/>
                  <a:gd name="T1" fmla="*/ 14 h 29"/>
                  <a:gd name="T2" fmla="*/ 16 w 4193"/>
                  <a:gd name="T3" fmla="*/ 29 h 29"/>
                  <a:gd name="T4" fmla="*/ 4193 w 4193"/>
                  <a:gd name="T5" fmla="*/ 29 h 29"/>
                  <a:gd name="T6" fmla="*/ 4193 w 4193"/>
                  <a:gd name="T7" fmla="*/ 0 h 29"/>
                  <a:gd name="T8" fmla="*/ 16 w 4193"/>
                  <a:gd name="T9" fmla="*/ 0 h 29"/>
                  <a:gd name="T10" fmla="*/ 0 w 4193"/>
                  <a:gd name="T11" fmla="*/ 14 h 29"/>
                  <a:gd name="T12" fmla="*/ 16 w 4193"/>
                  <a:gd name="T13" fmla="*/ 0 h 29"/>
                  <a:gd name="T14" fmla="*/ 0 w 4193"/>
                  <a:gd name="T15" fmla="*/ 0 h 29"/>
                  <a:gd name="T16" fmla="*/ 0 w 4193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3" h="29">
                    <a:moveTo>
                      <a:pt x="0" y="14"/>
                    </a:moveTo>
                    <a:lnTo>
                      <a:pt x="16" y="29"/>
                    </a:lnTo>
                    <a:lnTo>
                      <a:pt x="4193" y="29"/>
                    </a:lnTo>
                    <a:lnTo>
                      <a:pt x="4193" y="0"/>
                    </a:lnTo>
                    <a:lnTo>
                      <a:pt x="16" y="0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7" name="Freeform 271"/>
              <p:cNvSpPr>
                <a:spLocks/>
              </p:cNvSpPr>
              <p:nvPr/>
            </p:nvSpPr>
            <p:spPr bwMode="auto">
              <a:xfrm>
                <a:off x="2999" y="2773"/>
                <a:ext cx="7" cy="246"/>
              </a:xfrm>
              <a:custGeom>
                <a:avLst/>
                <a:gdLst>
                  <a:gd name="T0" fmla="*/ 16 w 31"/>
                  <a:gd name="T1" fmla="*/ 984 h 984"/>
                  <a:gd name="T2" fmla="*/ 31 w 31"/>
                  <a:gd name="T3" fmla="*/ 970 h 984"/>
                  <a:gd name="T4" fmla="*/ 31 w 31"/>
                  <a:gd name="T5" fmla="*/ 0 h 984"/>
                  <a:gd name="T6" fmla="*/ 0 w 31"/>
                  <a:gd name="T7" fmla="*/ 0 h 984"/>
                  <a:gd name="T8" fmla="*/ 0 w 31"/>
                  <a:gd name="T9" fmla="*/ 970 h 984"/>
                  <a:gd name="T10" fmla="*/ 16 w 31"/>
                  <a:gd name="T11" fmla="*/ 984 h 984"/>
                  <a:gd name="T12" fmla="*/ 0 w 31"/>
                  <a:gd name="T13" fmla="*/ 970 h 984"/>
                  <a:gd name="T14" fmla="*/ 0 w 31"/>
                  <a:gd name="T15" fmla="*/ 984 h 984"/>
                  <a:gd name="T16" fmla="*/ 16 w 31"/>
                  <a:gd name="T17" fmla="*/ 984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984">
                    <a:moveTo>
                      <a:pt x="16" y="984"/>
                    </a:moveTo>
                    <a:lnTo>
                      <a:pt x="31" y="97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970"/>
                    </a:lnTo>
                    <a:lnTo>
                      <a:pt x="16" y="984"/>
                    </a:lnTo>
                    <a:lnTo>
                      <a:pt x="0" y="970"/>
                    </a:lnTo>
                    <a:lnTo>
                      <a:pt x="0" y="984"/>
                    </a:lnTo>
                    <a:lnTo>
                      <a:pt x="16" y="98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8" name="Rectangle 272"/>
              <p:cNvSpPr>
                <a:spLocks noChangeArrowheads="1"/>
              </p:cNvSpPr>
              <p:nvPr/>
            </p:nvSpPr>
            <p:spPr bwMode="auto">
              <a:xfrm>
                <a:off x="3003" y="2753"/>
                <a:ext cx="1044" cy="72"/>
              </a:xfrm>
              <a:prstGeom prst="rect">
                <a:avLst/>
              </a:prstGeom>
              <a:solidFill>
                <a:srgbClr val="009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69" name="Freeform 273"/>
              <p:cNvSpPr>
                <a:spLocks/>
              </p:cNvSpPr>
              <p:nvPr/>
            </p:nvSpPr>
            <p:spPr bwMode="auto">
              <a:xfrm>
                <a:off x="3003" y="2822"/>
                <a:ext cx="1048" cy="7"/>
              </a:xfrm>
              <a:custGeom>
                <a:avLst/>
                <a:gdLst>
                  <a:gd name="T0" fmla="*/ 4192 w 4192"/>
                  <a:gd name="T1" fmla="*/ 15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5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5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5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0" name="Freeform 274"/>
              <p:cNvSpPr>
                <a:spLocks/>
              </p:cNvSpPr>
              <p:nvPr/>
            </p:nvSpPr>
            <p:spPr bwMode="auto">
              <a:xfrm>
                <a:off x="4043" y="2749"/>
                <a:ext cx="8" cy="76"/>
              </a:xfrm>
              <a:custGeom>
                <a:avLst/>
                <a:gdLst>
                  <a:gd name="T0" fmla="*/ 14 w 29"/>
                  <a:gd name="T1" fmla="*/ 0 h 305"/>
                  <a:gd name="T2" fmla="*/ 0 w 29"/>
                  <a:gd name="T3" fmla="*/ 14 h 305"/>
                  <a:gd name="T4" fmla="*/ 0 w 29"/>
                  <a:gd name="T5" fmla="*/ 305 h 305"/>
                  <a:gd name="T6" fmla="*/ 29 w 29"/>
                  <a:gd name="T7" fmla="*/ 305 h 305"/>
                  <a:gd name="T8" fmla="*/ 29 w 29"/>
                  <a:gd name="T9" fmla="*/ 14 h 305"/>
                  <a:gd name="T10" fmla="*/ 14 w 29"/>
                  <a:gd name="T11" fmla="*/ 0 h 305"/>
                  <a:gd name="T12" fmla="*/ 29 w 29"/>
                  <a:gd name="T13" fmla="*/ 14 h 305"/>
                  <a:gd name="T14" fmla="*/ 29 w 29"/>
                  <a:gd name="T15" fmla="*/ 0 h 305"/>
                  <a:gd name="T16" fmla="*/ 14 w 29"/>
                  <a:gd name="T1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4" y="0"/>
                    </a:moveTo>
                    <a:lnTo>
                      <a:pt x="0" y="14"/>
                    </a:lnTo>
                    <a:lnTo>
                      <a:pt x="0" y="305"/>
                    </a:lnTo>
                    <a:lnTo>
                      <a:pt x="29" y="305"/>
                    </a:lnTo>
                    <a:lnTo>
                      <a:pt x="29" y="14"/>
                    </a:lnTo>
                    <a:lnTo>
                      <a:pt x="14" y="0"/>
                    </a:lnTo>
                    <a:lnTo>
                      <a:pt x="29" y="14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1" name="Freeform 275"/>
              <p:cNvSpPr>
                <a:spLocks/>
              </p:cNvSpPr>
              <p:nvPr/>
            </p:nvSpPr>
            <p:spPr bwMode="auto">
              <a:xfrm>
                <a:off x="2999" y="2749"/>
                <a:ext cx="1048" cy="7"/>
              </a:xfrm>
              <a:custGeom>
                <a:avLst/>
                <a:gdLst>
                  <a:gd name="T0" fmla="*/ 0 w 4193"/>
                  <a:gd name="T1" fmla="*/ 14 h 29"/>
                  <a:gd name="T2" fmla="*/ 16 w 4193"/>
                  <a:gd name="T3" fmla="*/ 29 h 29"/>
                  <a:gd name="T4" fmla="*/ 4193 w 4193"/>
                  <a:gd name="T5" fmla="*/ 29 h 29"/>
                  <a:gd name="T6" fmla="*/ 4193 w 4193"/>
                  <a:gd name="T7" fmla="*/ 0 h 29"/>
                  <a:gd name="T8" fmla="*/ 16 w 4193"/>
                  <a:gd name="T9" fmla="*/ 0 h 29"/>
                  <a:gd name="T10" fmla="*/ 0 w 4193"/>
                  <a:gd name="T11" fmla="*/ 14 h 29"/>
                  <a:gd name="T12" fmla="*/ 16 w 4193"/>
                  <a:gd name="T13" fmla="*/ 0 h 29"/>
                  <a:gd name="T14" fmla="*/ 0 w 4193"/>
                  <a:gd name="T15" fmla="*/ 0 h 29"/>
                  <a:gd name="T16" fmla="*/ 0 w 4193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3" h="29">
                    <a:moveTo>
                      <a:pt x="0" y="14"/>
                    </a:moveTo>
                    <a:lnTo>
                      <a:pt x="16" y="29"/>
                    </a:lnTo>
                    <a:lnTo>
                      <a:pt x="4193" y="29"/>
                    </a:lnTo>
                    <a:lnTo>
                      <a:pt x="4193" y="0"/>
                    </a:lnTo>
                    <a:lnTo>
                      <a:pt x="16" y="0"/>
                    </a:lnTo>
                    <a:lnTo>
                      <a:pt x="0" y="14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2" name="Freeform 276"/>
              <p:cNvSpPr>
                <a:spLocks/>
              </p:cNvSpPr>
              <p:nvPr/>
            </p:nvSpPr>
            <p:spPr bwMode="auto">
              <a:xfrm>
                <a:off x="2999" y="2753"/>
                <a:ext cx="7" cy="76"/>
              </a:xfrm>
              <a:custGeom>
                <a:avLst/>
                <a:gdLst>
                  <a:gd name="T0" fmla="*/ 16 w 31"/>
                  <a:gd name="T1" fmla="*/ 305 h 305"/>
                  <a:gd name="T2" fmla="*/ 31 w 31"/>
                  <a:gd name="T3" fmla="*/ 291 h 305"/>
                  <a:gd name="T4" fmla="*/ 31 w 31"/>
                  <a:gd name="T5" fmla="*/ 0 h 305"/>
                  <a:gd name="T6" fmla="*/ 0 w 31"/>
                  <a:gd name="T7" fmla="*/ 0 h 305"/>
                  <a:gd name="T8" fmla="*/ 0 w 31"/>
                  <a:gd name="T9" fmla="*/ 291 h 305"/>
                  <a:gd name="T10" fmla="*/ 16 w 31"/>
                  <a:gd name="T11" fmla="*/ 305 h 305"/>
                  <a:gd name="T12" fmla="*/ 0 w 31"/>
                  <a:gd name="T13" fmla="*/ 291 h 305"/>
                  <a:gd name="T14" fmla="*/ 0 w 31"/>
                  <a:gd name="T15" fmla="*/ 305 h 305"/>
                  <a:gd name="T16" fmla="*/ 16 w 31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05">
                    <a:moveTo>
                      <a:pt x="16" y="305"/>
                    </a:moveTo>
                    <a:lnTo>
                      <a:pt x="31" y="291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291"/>
                    </a:lnTo>
                    <a:lnTo>
                      <a:pt x="16" y="305"/>
                    </a:lnTo>
                    <a:lnTo>
                      <a:pt x="0" y="291"/>
                    </a:lnTo>
                    <a:lnTo>
                      <a:pt x="0" y="305"/>
                    </a:lnTo>
                    <a:lnTo>
                      <a:pt x="16" y="30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3" name="Freeform 277"/>
              <p:cNvSpPr>
                <a:spLocks/>
              </p:cNvSpPr>
              <p:nvPr/>
            </p:nvSpPr>
            <p:spPr bwMode="auto">
              <a:xfrm>
                <a:off x="3070" y="2767"/>
                <a:ext cx="44" cy="44"/>
              </a:xfrm>
              <a:custGeom>
                <a:avLst/>
                <a:gdLst>
                  <a:gd name="T0" fmla="*/ 98 w 176"/>
                  <a:gd name="T1" fmla="*/ 176 h 177"/>
                  <a:gd name="T2" fmla="*/ 115 w 176"/>
                  <a:gd name="T3" fmla="*/ 173 h 177"/>
                  <a:gd name="T4" fmla="*/ 131 w 176"/>
                  <a:gd name="T5" fmla="*/ 167 h 177"/>
                  <a:gd name="T6" fmla="*/ 144 w 176"/>
                  <a:gd name="T7" fmla="*/ 156 h 177"/>
                  <a:gd name="T8" fmla="*/ 156 w 176"/>
                  <a:gd name="T9" fmla="*/ 144 h 177"/>
                  <a:gd name="T10" fmla="*/ 165 w 176"/>
                  <a:gd name="T11" fmla="*/ 131 h 177"/>
                  <a:gd name="T12" fmla="*/ 172 w 176"/>
                  <a:gd name="T13" fmla="*/ 115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3 h 177"/>
                  <a:gd name="T20" fmla="*/ 165 w 176"/>
                  <a:gd name="T21" fmla="*/ 47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0 h 177"/>
                  <a:gd name="T32" fmla="*/ 79 w 176"/>
                  <a:gd name="T33" fmla="*/ 0 h 177"/>
                  <a:gd name="T34" fmla="*/ 62 w 176"/>
                  <a:gd name="T35" fmla="*/ 4 h 177"/>
                  <a:gd name="T36" fmla="*/ 46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7 h 177"/>
                  <a:gd name="T44" fmla="*/ 4 w 176"/>
                  <a:gd name="T45" fmla="*/ 63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5 h 177"/>
                  <a:gd name="T52" fmla="*/ 11 w 176"/>
                  <a:gd name="T53" fmla="*/ 131 h 177"/>
                  <a:gd name="T54" fmla="*/ 20 w 176"/>
                  <a:gd name="T55" fmla="*/ 144 h 177"/>
                  <a:gd name="T56" fmla="*/ 32 w 176"/>
                  <a:gd name="T57" fmla="*/ 156 h 177"/>
                  <a:gd name="T58" fmla="*/ 46 w 176"/>
                  <a:gd name="T59" fmla="*/ 167 h 177"/>
                  <a:gd name="T60" fmla="*/ 62 w 176"/>
                  <a:gd name="T61" fmla="*/ 173 h 177"/>
                  <a:gd name="T62" fmla="*/ 79 w 176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6"/>
                    </a:lnTo>
                    <a:lnTo>
                      <a:pt x="106" y="175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7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1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5" y="131"/>
                    </a:lnTo>
                    <a:lnTo>
                      <a:pt x="169" y="123"/>
                    </a:lnTo>
                    <a:lnTo>
                      <a:pt x="172" y="115"/>
                    </a:lnTo>
                    <a:lnTo>
                      <a:pt x="175" y="107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80"/>
                    </a:lnTo>
                    <a:lnTo>
                      <a:pt x="175" y="71"/>
                    </a:lnTo>
                    <a:lnTo>
                      <a:pt x="172" y="63"/>
                    </a:lnTo>
                    <a:lnTo>
                      <a:pt x="169" y="55"/>
                    </a:lnTo>
                    <a:lnTo>
                      <a:pt x="165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1" y="26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6" y="2"/>
                    </a:lnTo>
                    <a:lnTo>
                      <a:pt x="98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2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6" y="26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5"/>
                    </a:lnTo>
                    <a:lnTo>
                      <a:pt x="4" y="63"/>
                    </a:lnTo>
                    <a:lnTo>
                      <a:pt x="2" y="71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2" y="107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6" y="167"/>
                    </a:lnTo>
                    <a:lnTo>
                      <a:pt x="54" y="169"/>
                    </a:lnTo>
                    <a:lnTo>
                      <a:pt x="62" y="173"/>
                    </a:lnTo>
                    <a:lnTo>
                      <a:pt x="71" y="175"/>
                    </a:lnTo>
                    <a:lnTo>
                      <a:pt x="79" y="176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4" name="Freeform 278"/>
              <p:cNvSpPr>
                <a:spLocks/>
              </p:cNvSpPr>
              <p:nvPr/>
            </p:nvSpPr>
            <p:spPr bwMode="auto">
              <a:xfrm>
                <a:off x="3070" y="2767"/>
                <a:ext cx="44" cy="44"/>
              </a:xfrm>
              <a:custGeom>
                <a:avLst/>
                <a:gdLst>
                  <a:gd name="T0" fmla="*/ 98 w 176"/>
                  <a:gd name="T1" fmla="*/ 176 h 177"/>
                  <a:gd name="T2" fmla="*/ 115 w 176"/>
                  <a:gd name="T3" fmla="*/ 173 h 177"/>
                  <a:gd name="T4" fmla="*/ 131 w 176"/>
                  <a:gd name="T5" fmla="*/ 167 h 177"/>
                  <a:gd name="T6" fmla="*/ 144 w 176"/>
                  <a:gd name="T7" fmla="*/ 156 h 177"/>
                  <a:gd name="T8" fmla="*/ 156 w 176"/>
                  <a:gd name="T9" fmla="*/ 144 h 177"/>
                  <a:gd name="T10" fmla="*/ 165 w 176"/>
                  <a:gd name="T11" fmla="*/ 131 h 177"/>
                  <a:gd name="T12" fmla="*/ 172 w 176"/>
                  <a:gd name="T13" fmla="*/ 115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3 h 177"/>
                  <a:gd name="T20" fmla="*/ 165 w 176"/>
                  <a:gd name="T21" fmla="*/ 47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0 h 177"/>
                  <a:gd name="T32" fmla="*/ 79 w 176"/>
                  <a:gd name="T33" fmla="*/ 0 h 177"/>
                  <a:gd name="T34" fmla="*/ 62 w 176"/>
                  <a:gd name="T35" fmla="*/ 4 h 177"/>
                  <a:gd name="T36" fmla="*/ 46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7 h 177"/>
                  <a:gd name="T44" fmla="*/ 4 w 176"/>
                  <a:gd name="T45" fmla="*/ 63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5 h 177"/>
                  <a:gd name="T52" fmla="*/ 11 w 176"/>
                  <a:gd name="T53" fmla="*/ 131 h 177"/>
                  <a:gd name="T54" fmla="*/ 20 w 176"/>
                  <a:gd name="T55" fmla="*/ 144 h 177"/>
                  <a:gd name="T56" fmla="*/ 32 w 176"/>
                  <a:gd name="T57" fmla="*/ 156 h 177"/>
                  <a:gd name="T58" fmla="*/ 46 w 176"/>
                  <a:gd name="T59" fmla="*/ 167 h 177"/>
                  <a:gd name="T60" fmla="*/ 62 w 176"/>
                  <a:gd name="T61" fmla="*/ 173 h 177"/>
                  <a:gd name="T62" fmla="*/ 79 w 176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6"/>
                    </a:lnTo>
                    <a:lnTo>
                      <a:pt x="106" y="175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7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1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5" y="131"/>
                    </a:lnTo>
                    <a:lnTo>
                      <a:pt x="169" y="123"/>
                    </a:lnTo>
                    <a:lnTo>
                      <a:pt x="172" y="115"/>
                    </a:lnTo>
                    <a:lnTo>
                      <a:pt x="175" y="107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80"/>
                    </a:lnTo>
                    <a:lnTo>
                      <a:pt x="175" y="71"/>
                    </a:lnTo>
                    <a:lnTo>
                      <a:pt x="172" y="63"/>
                    </a:lnTo>
                    <a:lnTo>
                      <a:pt x="169" y="55"/>
                    </a:lnTo>
                    <a:lnTo>
                      <a:pt x="165" y="47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1" y="26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6" y="2"/>
                    </a:lnTo>
                    <a:lnTo>
                      <a:pt x="98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2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6" y="26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7"/>
                    </a:lnTo>
                    <a:lnTo>
                      <a:pt x="7" y="55"/>
                    </a:lnTo>
                    <a:lnTo>
                      <a:pt x="4" y="63"/>
                    </a:lnTo>
                    <a:lnTo>
                      <a:pt x="2" y="71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2" y="107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6" y="167"/>
                    </a:lnTo>
                    <a:lnTo>
                      <a:pt x="54" y="169"/>
                    </a:lnTo>
                    <a:lnTo>
                      <a:pt x="62" y="173"/>
                    </a:lnTo>
                    <a:lnTo>
                      <a:pt x="71" y="175"/>
                    </a:lnTo>
                    <a:lnTo>
                      <a:pt x="79" y="176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5" name="Freeform 279"/>
              <p:cNvSpPr>
                <a:spLocks/>
              </p:cNvSpPr>
              <p:nvPr/>
            </p:nvSpPr>
            <p:spPr bwMode="auto">
              <a:xfrm>
                <a:off x="3331" y="2773"/>
                <a:ext cx="44" cy="44"/>
              </a:xfrm>
              <a:custGeom>
                <a:avLst/>
                <a:gdLst>
                  <a:gd name="T0" fmla="*/ 97 w 177"/>
                  <a:gd name="T1" fmla="*/ 175 h 175"/>
                  <a:gd name="T2" fmla="*/ 114 w 177"/>
                  <a:gd name="T3" fmla="*/ 171 h 175"/>
                  <a:gd name="T4" fmla="*/ 130 w 177"/>
                  <a:gd name="T5" fmla="*/ 165 h 175"/>
                  <a:gd name="T6" fmla="*/ 145 w 177"/>
                  <a:gd name="T7" fmla="*/ 155 h 175"/>
                  <a:gd name="T8" fmla="*/ 157 w 177"/>
                  <a:gd name="T9" fmla="*/ 143 h 175"/>
                  <a:gd name="T10" fmla="*/ 166 w 177"/>
                  <a:gd name="T11" fmla="*/ 129 h 175"/>
                  <a:gd name="T12" fmla="*/ 173 w 177"/>
                  <a:gd name="T13" fmla="*/ 114 h 175"/>
                  <a:gd name="T14" fmla="*/ 177 w 177"/>
                  <a:gd name="T15" fmla="*/ 97 h 175"/>
                  <a:gd name="T16" fmla="*/ 177 w 177"/>
                  <a:gd name="T17" fmla="*/ 78 h 175"/>
                  <a:gd name="T18" fmla="*/ 173 w 177"/>
                  <a:gd name="T19" fmla="*/ 61 h 175"/>
                  <a:gd name="T20" fmla="*/ 166 w 177"/>
                  <a:gd name="T21" fmla="*/ 45 h 175"/>
                  <a:gd name="T22" fmla="*/ 157 w 177"/>
                  <a:gd name="T23" fmla="*/ 32 h 175"/>
                  <a:gd name="T24" fmla="*/ 145 w 177"/>
                  <a:gd name="T25" fmla="*/ 20 h 175"/>
                  <a:gd name="T26" fmla="*/ 130 w 177"/>
                  <a:gd name="T27" fmla="*/ 10 h 175"/>
                  <a:gd name="T28" fmla="*/ 114 w 177"/>
                  <a:gd name="T29" fmla="*/ 4 h 175"/>
                  <a:gd name="T30" fmla="*/ 97 w 177"/>
                  <a:gd name="T31" fmla="*/ 0 h 175"/>
                  <a:gd name="T32" fmla="*/ 79 w 177"/>
                  <a:gd name="T33" fmla="*/ 0 h 175"/>
                  <a:gd name="T34" fmla="*/ 62 w 177"/>
                  <a:gd name="T35" fmla="*/ 4 h 175"/>
                  <a:gd name="T36" fmla="*/ 46 w 177"/>
                  <a:gd name="T37" fmla="*/ 10 h 175"/>
                  <a:gd name="T38" fmla="*/ 32 w 177"/>
                  <a:gd name="T39" fmla="*/ 20 h 175"/>
                  <a:gd name="T40" fmla="*/ 20 w 177"/>
                  <a:gd name="T41" fmla="*/ 32 h 175"/>
                  <a:gd name="T42" fmla="*/ 10 w 177"/>
                  <a:gd name="T43" fmla="*/ 45 h 175"/>
                  <a:gd name="T44" fmla="*/ 4 w 177"/>
                  <a:gd name="T45" fmla="*/ 61 h 175"/>
                  <a:gd name="T46" fmla="*/ 1 w 177"/>
                  <a:gd name="T47" fmla="*/ 78 h 175"/>
                  <a:gd name="T48" fmla="*/ 1 w 177"/>
                  <a:gd name="T49" fmla="*/ 97 h 175"/>
                  <a:gd name="T50" fmla="*/ 4 w 177"/>
                  <a:gd name="T51" fmla="*/ 114 h 175"/>
                  <a:gd name="T52" fmla="*/ 10 w 177"/>
                  <a:gd name="T53" fmla="*/ 129 h 175"/>
                  <a:gd name="T54" fmla="*/ 20 w 177"/>
                  <a:gd name="T55" fmla="*/ 143 h 175"/>
                  <a:gd name="T56" fmla="*/ 32 w 177"/>
                  <a:gd name="T57" fmla="*/ 155 h 175"/>
                  <a:gd name="T58" fmla="*/ 46 w 177"/>
                  <a:gd name="T59" fmla="*/ 165 h 175"/>
                  <a:gd name="T60" fmla="*/ 62 w 177"/>
                  <a:gd name="T61" fmla="*/ 171 h 175"/>
                  <a:gd name="T62" fmla="*/ 79 w 177"/>
                  <a:gd name="T63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5">
                    <a:moveTo>
                      <a:pt x="89" y="175"/>
                    </a:moveTo>
                    <a:lnTo>
                      <a:pt x="97" y="175"/>
                    </a:lnTo>
                    <a:lnTo>
                      <a:pt x="106" y="174"/>
                    </a:lnTo>
                    <a:lnTo>
                      <a:pt x="114" y="171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5"/>
                    </a:lnTo>
                    <a:lnTo>
                      <a:pt x="150" y="150"/>
                    </a:lnTo>
                    <a:lnTo>
                      <a:pt x="157" y="143"/>
                    </a:lnTo>
                    <a:lnTo>
                      <a:pt x="162" y="137"/>
                    </a:lnTo>
                    <a:lnTo>
                      <a:pt x="166" y="129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5" y="105"/>
                    </a:lnTo>
                    <a:lnTo>
                      <a:pt x="177" y="97"/>
                    </a:lnTo>
                    <a:lnTo>
                      <a:pt x="177" y="87"/>
                    </a:lnTo>
                    <a:lnTo>
                      <a:pt x="177" y="78"/>
                    </a:lnTo>
                    <a:lnTo>
                      <a:pt x="175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8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4"/>
                    </a:lnTo>
                    <a:lnTo>
                      <a:pt x="130" y="10"/>
                    </a:lnTo>
                    <a:lnTo>
                      <a:pt x="122" y="6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79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6"/>
                    </a:lnTo>
                    <a:lnTo>
                      <a:pt x="46" y="10"/>
                    </a:lnTo>
                    <a:lnTo>
                      <a:pt x="40" y="14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0" y="45"/>
                    </a:lnTo>
                    <a:lnTo>
                      <a:pt x="8" y="53"/>
                    </a:lnTo>
                    <a:lnTo>
                      <a:pt x="4" y="61"/>
                    </a:lnTo>
                    <a:lnTo>
                      <a:pt x="2" y="70"/>
                    </a:lnTo>
                    <a:lnTo>
                      <a:pt x="1" y="78"/>
                    </a:lnTo>
                    <a:lnTo>
                      <a:pt x="0" y="87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0" y="129"/>
                    </a:lnTo>
                    <a:lnTo>
                      <a:pt x="16" y="137"/>
                    </a:lnTo>
                    <a:lnTo>
                      <a:pt x="20" y="143"/>
                    </a:lnTo>
                    <a:lnTo>
                      <a:pt x="26" y="150"/>
                    </a:lnTo>
                    <a:lnTo>
                      <a:pt x="32" y="155"/>
                    </a:lnTo>
                    <a:lnTo>
                      <a:pt x="40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1"/>
                    </a:lnTo>
                    <a:lnTo>
                      <a:pt x="70" y="174"/>
                    </a:lnTo>
                    <a:lnTo>
                      <a:pt x="79" y="175"/>
                    </a:lnTo>
                    <a:lnTo>
                      <a:pt x="89" y="175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6" name="Freeform 280"/>
              <p:cNvSpPr>
                <a:spLocks/>
              </p:cNvSpPr>
              <p:nvPr/>
            </p:nvSpPr>
            <p:spPr bwMode="auto">
              <a:xfrm>
                <a:off x="3331" y="2773"/>
                <a:ext cx="44" cy="44"/>
              </a:xfrm>
              <a:custGeom>
                <a:avLst/>
                <a:gdLst>
                  <a:gd name="T0" fmla="*/ 97 w 177"/>
                  <a:gd name="T1" fmla="*/ 175 h 175"/>
                  <a:gd name="T2" fmla="*/ 114 w 177"/>
                  <a:gd name="T3" fmla="*/ 171 h 175"/>
                  <a:gd name="T4" fmla="*/ 130 w 177"/>
                  <a:gd name="T5" fmla="*/ 165 h 175"/>
                  <a:gd name="T6" fmla="*/ 145 w 177"/>
                  <a:gd name="T7" fmla="*/ 155 h 175"/>
                  <a:gd name="T8" fmla="*/ 157 w 177"/>
                  <a:gd name="T9" fmla="*/ 143 h 175"/>
                  <a:gd name="T10" fmla="*/ 166 w 177"/>
                  <a:gd name="T11" fmla="*/ 129 h 175"/>
                  <a:gd name="T12" fmla="*/ 173 w 177"/>
                  <a:gd name="T13" fmla="*/ 114 h 175"/>
                  <a:gd name="T14" fmla="*/ 177 w 177"/>
                  <a:gd name="T15" fmla="*/ 97 h 175"/>
                  <a:gd name="T16" fmla="*/ 177 w 177"/>
                  <a:gd name="T17" fmla="*/ 78 h 175"/>
                  <a:gd name="T18" fmla="*/ 173 w 177"/>
                  <a:gd name="T19" fmla="*/ 61 h 175"/>
                  <a:gd name="T20" fmla="*/ 166 w 177"/>
                  <a:gd name="T21" fmla="*/ 45 h 175"/>
                  <a:gd name="T22" fmla="*/ 157 w 177"/>
                  <a:gd name="T23" fmla="*/ 32 h 175"/>
                  <a:gd name="T24" fmla="*/ 145 w 177"/>
                  <a:gd name="T25" fmla="*/ 20 h 175"/>
                  <a:gd name="T26" fmla="*/ 130 w 177"/>
                  <a:gd name="T27" fmla="*/ 10 h 175"/>
                  <a:gd name="T28" fmla="*/ 114 w 177"/>
                  <a:gd name="T29" fmla="*/ 4 h 175"/>
                  <a:gd name="T30" fmla="*/ 97 w 177"/>
                  <a:gd name="T31" fmla="*/ 0 h 175"/>
                  <a:gd name="T32" fmla="*/ 79 w 177"/>
                  <a:gd name="T33" fmla="*/ 0 h 175"/>
                  <a:gd name="T34" fmla="*/ 62 w 177"/>
                  <a:gd name="T35" fmla="*/ 4 h 175"/>
                  <a:gd name="T36" fmla="*/ 46 w 177"/>
                  <a:gd name="T37" fmla="*/ 10 h 175"/>
                  <a:gd name="T38" fmla="*/ 32 w 177"/>
                  <a:gd name="T39" fmla="*/ 20 h 175"/>
                  <a:gd name="T40" fmla="*/ 20 w 177"/>
                  <a:gd name="T41" fmla="*/ 32 h 175"/>
                  <a:gd name="T42" fmla="*/ 10 w 177"/>
                  <a:gd name="T43" fmla="*/ 45 h 175"/>
                  <a:gd name="T44" fmla="*/ 4 w 177"/>
                  <a:gd name="T45" fmla="*/ 61 h 175"/>
                  <a:gd name="T46" fmla="*/ 1 w 177"/>
                  <a:gd name="T47" fmla="*/ 78 h 175"/>
                  <a:gd name="T48" fmla="*/ 1 w 177"/>
                  <a:gd name="T49" fmla="*/ 97 h 175"/>
                  <a:gd name="T50" fmla="*/ 4 w 177"/>
                  <a:gd name="T51" fmla="*/ 114 h 175"/>
                  <a:gd name="T52" fmla="*/ 10 w 177"/>
                  <a:gd name="T53" fmla="*/ 129 h 175"/>
                  <a:gd name="T54" fmla="*/ 20 w 177"/>
                  <a:gd name="T55" fmla="*/ 143 h 175"/>
                  <a:gd name="T56" fmla="*/ 32 w 177"/>
                  <a:gd name="T57" fmla="*/ 155 h 175"/>
                  <a:gd name="T58" fmla="*/ 46 w 177"/>
                  <a:gd name="T59" fmla="*/ 165 h 175"/>
                  <a:gd name="T60" fmla="*/ 62 w 177"/>
                  <a:gd name="T61" fmla="*/ 171 h 175"/>
                  <a:gd name="T62" fmla="*/ 79 w 177"/>
                  <a:gd name="T63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5">
                    <a:moveTo>
                      <a:pt x="89" y="175"/>
                    </a:moveTo>
                    <a:lnTo>
                      <a:pt x="97" y="175"/>
                    </a:lnTo>
                    <a:lnTo>
                      <a:pt x="106" y="174"/>
                    </a:lnTo>
                    <a:lnTo>
                      <a:pt x="114" y="171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5"/>
                    </a:lnTo>
                    <a:lnTo>
                      <a:pt x="150" y="150"/>
                    </a:lnTo>
                    <a:lnTo>
                      <a:pt x="157" y="143"/>
                    </a:lnTo>
                    <a:lnTo>
                      <a:pt x="162" y="137"/>
                    </a:lnTo>
                    <a:lnTo>
                      <a:pt x="166" y="129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5" y="105"/>
                    </a:lnTo>
                    <a:lnTo>
                      <a:pt x="177" y="97"/>
                    </a:lnTo>
                    <a:lnTo>
                      <a:pt x="177" y="87"/>
                    </a:lnTo>
                    <a:lnTo>
                      <a:pt x="177" y="78"/>
                    </a:lnTo>
                    <a:lnTo>
                      <a:pt x="175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8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4"/>
                    </a:lnTo>
                    <a:lnTo>
                      <a:pt x="130" y="10"/>
                    </a:lnTo>
                    <a:lnTo>
                      <a:pt x="122" y="6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79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6"/>
                    </a:lnTo>
                    <a:lnTo>
                      <a:pt x="46" y="10"/>
                    </a:lnTo>
                    <a:lnTo>
                      <a:pt x="40" y="14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0" y="45"/>
                    </a:lnTo>
                    <a:lnTo>
                      <a:pt x="8" y="53"/>
                    </a:lnTo>
                    <a:lnTo>
                      <a:pt x="4" y="61"/>
                    </a:lnTo>
                    <a:lnTo>
                      <a:pt x="2" y="70"/>
                    </a:lnTo>
                    <a:lnTo>
                      <a:pt x="1" y="78"/>
                    </a:lnTo>
                    <a:lnTo>
                      <a:pt x="0" y="87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0" y="129"/>
                    </a:lnTo>
                    <a:lnTo>
                      <a:pt x="16" y="137"/>
                    </a:lnTo>
                    <a:lnTo>
                      <a:pt x="20" y="143"/>
                    </a:lnTo>
                    <a:lnTo>
                      <a:pt x="26" y="150"/>
                    </a:lnTo>
                    <a:lnTo>
                      <a:pt x="32" y="155"/>
                    </a:lnTo>
                    <a:lnTo>
                      <a:pt x="40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1"/>
                    </a:lnTo>
                    <a:lnTo>
                      <a:pt x="70" y="174"/>
                    </a:lnTo>
                    <a:lnTo>
                      <a:pt x="79" y="175"/>
                    </a:lnTo>
                    <a:lnTo>
                      <a:pt x="89" y="175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7" name="Freeform 281"/>
              <p:cNvSpPr>
                <a:spLocks/>
              </p:cNvSpPr>
              <p:nvPr/>
            </p:nvSpPr>
            <p:spPr bwMode="auto">
              <a:xfrm>
                <a:off x="3632" y="2767"/>
                <a:ext cx="44" cy="44"/>
              </a:xfrm>
              <a:custGeom>
                <a:avLst/>
                <a:gdLst>
                  <a:gd name="T0" fmla="*/ 98 w 176"/>
                  <a:gd name="T1" fmla="*/ 177 h 177"/>
                  <a:gd name="T2" fmla="*/ 115 w 176"/>
                  <a:gd name="T3" fmla="*/ 173 h 177"/>
                  <a:gd name="T4" fmla="*/ 131 w 176"/>
                  <a:gd name="T5" fmla="*/ 167 h 177"/>
                  <a:gd name="T6" fmla="*/ 144 w 176"/>
                  <a:gd name="T7" fmla="*/ 157 h 177"/>
                  <a:gd name="T8" fmla="*/ 156 w 176"/>
                  <a:gd name="T9" fmla="*/ 145 h 177"/>
                  <a:gd name="T10" fmla="*/ 166 w 176"/>
                  <a:gd name="T11" fmla="*/ 131 h 177"/>
                  <a:gd name="T12" fmla="*/ 172 w 176"/>
                  <a:gd name="T13" fmla="*/ 115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3 h 177"/>
                  <a:gd name="T20" fmla="*/ 166 w 176"/>
                  <a:gd name="T21" fmla="*/ 47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2 h 177"/>
                  <a:gd name="T32" fmla="*/ 79 w 176"/>
                  <a:gd name="T33" fmla="*/ 2 h 177"/>
                  <a:gd name="T34" fmla="*/ 62 w 176"/>
                  <a:gd name="T35" fmla="*/ 4 h 177"/>
                  <a:gd name="T36" fmla="*/ 47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7 h 177"/>
                  <a:gd name="T44" fmla="*/ 4 w 176"/>
                  <a:gd name="T45" fmla="*/ 63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5 h 177"/>
                  <a:gd name="T52" fmla="*/ 11 w 176"/>
                  <a:gd name="T53" fmla="*/ 131 h 177"/>
                  <a:gd name="T54" fmla="*/ 20 w 176"/>
                  <a:gd name="T55" fmla="*/ 145 h 177"/>
                  <a:gd name="T56" fmla="*/ 32 w 176"/>
                  <a:gd name="T57" fmla="*/ 157 h 177"/>
                  <a:gd name="T58" fmla="*/ 47 w 176"/>
                  <a:gd name="T59" fmla="*/ 167 h 177"/>
                  <a:gd name="T60" fmla="*/ 62 w 176"/>
                  <a:gd name="T61" fmla="*/ 173 h 177"/>
                  <a:gd name="T62" fmla="*/ 79 w 176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7"/>
                    </a:lnTo>
                    <a:lnTo>
                      <a:pt x="106" y="176"/>
                    </a:lnTo>
                    <a:lnTo>
                      <a:pt x="115" y="173"/>
                    </a:lnTo>
                    <a:lnTo>
                      <a:pt x="123" y="171"/>
                    </a:lnTo>
                    <a:lnTo>
                      <a:pt x="131" y="167"/>
                    </a:lnTo>
                    <a:lnTo>
                      <a:pt x="138" y="163"/>
                    </a:lnTo>
                    <a:lnTo>
                      <a:pt x="144" y="157"/>
                    </a:lnTo>
                    <a:lnTo>
                      <a:pt x="151" y="151"/>
                    </a:lnTo>
                    <a:lnTo>
                      <a:pt x="156" y="145"/>
                    </a:lnTo>
                    <a:lnTo>
                      <a:pt x="162" y="139"/>
                    </a:lnTo>
                    <a:lnTo>
                      <a:pt x="166" y="131"/>
                    </a:lnTo>
                    <a:lnTo>
                      <a:pt x="170" y="123"/>
                    </a:lnTo>
                    <a:lnTo>
                      <a:pt x="172" y="115"/>
                    </a:lnTo>
                    <a:lnTo>
                      <a:pt x="175" y="107"/>
                    </a:lnTo>
                    <a:lnTo>
                      <a:pt x="176" y="97"/>
                    </a:lnTo>
                    <a:lnTo>
                      <a:pt x="176" y="89"/>
                    </a:lnTo>
                    <a:lnTo>
                      <a:pt x="176" y="80"/>
                    </a:lnTo>
                    <a:lnTo>
                      <a:pt x="175" y="71"/>
                    </a:lnTo>
                    <a:lnTo>
                      <a:pt x="172" y="63"/>
                    </a:lnTo>
                    <a:lnTo>
                      <a:pt x="170" y="55"/>
                    </a:lnTo>
                    <a:lnTo>
                      <a:pt x="166" y="47"/>
                    </a:lnTo>
                    <a:lnTo>
                      <a:pt x="162" y="40"/>
                    </a:lnTo>
                    <a:lnTo>
                      <a:pt x="156" y="32"/>
                    </a:lnTo>
                    <a:lnTo>
                      <a:pt x="151" y="27"/>
                    </a:lnTo>
                    <a:lnTo>
                      <a:pt x="144" y="20"/>
                    </a:lnTo>
                    <a:lnTo>
                      <a:pt x="138" y="16"/>
                    </a:lnTo>
                    <a:lnTo>
                      <a:pt x="131" y="11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6" y="3"/>
                    </a:lnTo>
                    <a:lnTo>
                      <a:pt x="98" y="2"/>
                    </a:lnTo>
                    <a:lnTo>
                      <a:pt x="88" y="0"/>
                    </a:lnTo>
                    <a:lnTo>
                      <a:pt x="79" y="2"/>
                    </a:lnTo>
                    <a:lnTo>
                      <a:pt x="71" y="3"/>
                    </a:lnTo>
                    <a:lnTo>
                      <a:pt x="62" y="4"/>
                    </a:lnTo>
                    <a:lnTo>
                      <a:pt x="54" y="8"/>
                    </a:lnTo>
                    <a:lnTo>
                      <a:pt x="47" y="11"/>
                    </a:lnTo>
                    <a:lnTo>
                      <a:pt x="39" y="16"/>
                    </a:lnTo>
                    <a:lnTo>
                      <a:pt x="32" y="20"/>
                    </a:lnTo>
                    <a:lnTo>
                      <a:pt x="26" y="27"/>
                    </a:lnTo>
                    <a:lnTo>
                      <a:pt x="20" y="32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7" y="55"/>
                    </a:lnTo>
                    <a:lnTo>
                      <a:pt x="4" y="63"/>
                    </a:lnTo>
                    <a:lnTo>
                      <a:pt x="2" y="71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2" y="107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9"/>
                    </a:lnTo>
                    <a:lnTo>
                      <a:pt x="20" y="145"/>
                    </a:lnTo>
                    <a:lnTo>
                      <a:pt x="26" y="151"/>
                    </a:lnTo>
                    <a:lnTo>
                      <a:pt x="32" y="157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1"/>
                    </a:lnTo>
                    <a:lnTo>
                      <a:pt x="62" y="173"/>
                    </a:lnTo>
                    <a:lnTo>
                      <a:pt x="71" y="176"/>
                    </a:lnTo>
                    <a:lnTo>
                      <a:pt x="79" y="177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8" name="Freeform 282"/>
              <p:cNvSpPr>
                <a:spLocks/>
              </p:cNvSpPr>
              <p:nvPr/>
            </p:nvSpPr>
            <p:spPr bwMode="auto">
              <a:xfrm>
                <a:off x="3632" y="2767"/>
                <a:ext cx="44" cy="44"/>
              </a:xfrm>
              <a:custGeom>
                <a:avLst/>
                <a:gdLst>
                  <a:gd name="T0" fmla="*/ 98 w 176"/>
                  <a:gd name="T1" fmla="*/ 177 h 177"/>
                  <a:gd name="T2" fmla="*/ 115 w 176"/>
                  <a:gd name="T3" fmla="*/ 173 h 177"/>
                  <a:gd name="T4" fmla="*/ 131 w 176"/>
                  <a:gd name="T5" fmla="*/ 167 h 177"/>
                  <a:gd name="T6" fmla="*/ 144 w 176"/>
                  <a:gd name="T7" fmla="*/ 157 h 177"/>
                  <a:gd name="T8" fmla="*/ 156 w 176"/>
                  <a:gd name="T9" fmla="*/ 145 h 177"/>
                  <a:gd name="T10" fmla="*/ 166 w 176"/>
                  <a:gd name="T11" fmla="*/ 131 h 177"/>
                  <a:gd name="T12" fmla="*/ 172 w 176"/>
                  <a:gd name="T13" fmla="*/ 115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3 h 177"/>
                  <a:gd name="T20" fmla="*/ 166 w 176"/>
                  <a:gd name="T21" fmla="*/ 47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2 h 177"/>
                  <a:gd name="T32" fmla="*/ 79 w 176"/>
                  <a:gd name="T33" fmla="*/ 2 h 177"/>
                  <a:gd name="T34" fmla="*/ 62 w 176"/>
                  <a:gd name="T35" fmla="*/ 4 h 177"/>
                  <a:gd name="T36" fmla="*/ 47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7 h 177"/>
                  <a:gd name="T44" fmla="*/ 4 w 176"/>
                  <a:gd name="T45" fmla="*/ 63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5 h 177"/>
                  <a:gd name="T52" fmla="*/ 11 w 176"/>
                  <a:gd name="T53" fmla="*/ 131 h 177"/>
                  <a:gd name="T54" fmla="*/ 20 w 176"/>
                  <a:gd name="T55" fmla="*/ 145 h 177"/>
                  <a:gd name="T56" fmla="*/ 32 w 176"/>
                  <a:gd name="T57" fmla="*/ 157 h 177"/>
                  <a:gd name="T58" fmla="*/ 47 w 176"/>
                  <a:gd name="T59" fmla="*/ 167 h 177"/>
                  <a:gd name="T60" fmla="*/ 62 w 176"/>
                  <a:gd name="T61" fmla="*/ 173 h 177"/>
                  <a:gd name="T62" fmla="*/ 79 w 176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7"/>
                    </a:lnTo>
                    <a:lnTo>
                      <a:pt x="106" y="176"/>
                    </a:lnTo>
                    <a:lnTo>
                      <a:pt x="115" y="173"/>
                    </a:lnTo>
                    <a:lnTo>
                      <a:pt x="123" y="171"/>
                    </a:lnTo>
                    <a:lnTo>
                      <a:pt x="131" y="167"/>
                    </a:lnTo>
                    <a:lnTo>
                      <a:pt x="138" y="163"/>
                    </a:lnTo>
                    <a:lnTo>
                      <a:pt x="144" y="157"/>
                    </a:lnTo>
                    <a:lnTo>
                      <a:pt x="151" y="151"/>
                    </a:lnTo>
                    <a:lnTo>
                      <a:pt x="156" y="145"/>
                    </a:lnTo>
                    <a:lnTo>
                      <a:pt x="162" y="139"/>
                    </a:lnTo>
                    <a:lnTo>
                      <a:pt x="166" y="131"/>
                    </a:lnTo>
                    <a:lnTo>
                      <a:pt x="170" y="123"/>
                    </a:lnTo>
                    <a:lnTo>
                      <a:pt x="172" y="115"/>
                    </a:lnTo>
                    <a:lnTo>
                      <a:pt x="175" y="107"/>
                    </a:lnTo>
                    <a:lnTo>
                      <a:pt x="176" y="97"/>
                    </a:lnTo>
                    <a:lnTo>
                      <a:pt x="176" y="89"/>
                    </a:lnTo>
                    <a:lnTo>
                      <a:pt x="176" y="80"/>
                    </a:lnTo>
                    <a:lnTo>
                      <a:pt x="175" y="71"/>
                    </a:lnTo>
                    <a:lnTo>
                      <a:pt x="172" y="63"/>
                    </a:lnTo>
                    <a:lnTo>
                      <a:pt x="170" y="55"/>
                    </a:lnTo>
                    <a:lnTo>
                      <a:pt x="166" y="47"/>
                    </a:lnTo>
                    <a:lnTo>
                      <a:pt x="162" y="40"/>
                    </a:lnTo>
                    <a:lnTo>
                      <a:pt x="156" y="32"/>
                    </a:lnTo>
                    <a:lnTo>
                      <a:pt x="151" y="27"/>
                    </a:lnTo>
                    <a:lnTo>
                      <a:pt x="144" y="20"/>
                    </a:lnTo>
                    <a:lnTo>
                      <a:pt x="138" y="16"/>
                    </a:lnTo>
                    <a:lnTo>
                      <a:pt x="131" y="11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6" y="3"/>
                    </a:lnTo>
                    <a:lnTo>
                      <a:pt x="98" y="2"/>
                    </a:lnTo>
                    <a:lnTo>
                      <a:pt x="88" y="0"/>
                    </a:lnTo>
                    <a:lnTo>
                      <a:pt x="79" y="2"/>
                    </a:lnTo>
                    <a:lnTo>
                      <a:pt x="71" y="3"/>
                    </a:lnTo>
                    <a:lnTo>
                      <a:pt x="62" y="4"/>
                    </a:lnTo>
                    <a:lnTo>
                      <a:pt x="54" y="8"/>
                    </a:lnTo>
                    <a:lnTo>
                      <a:pt x="47" y="11"/>
                    </a:lnTo>
                    <a:lnTo>
                      <a:pt x="39" y="16"/>
                    </a:lnTo>
                    <a:lnTo>
                      <a:pt x="32" y="20"/>
                    </a:lnTo>
                    <a:lnTo>
                      <a:pt x="26" y="27"/>
                    </a:lnTo>
                    <a:lnTo>
                      <a:pt x="20" y="32"/>
                    </a:lnTo>
                    <a:lnTo>
                      <a:pt x="15" y="40"/>
                    </a:lnTo>
                    <a:lnTo>
                      <a:pt x="11" y="47"/>
                    </a:lnTo>
                    <a:lnTo>
                      <a:pt x="7" y="55"/>
                    </a:lnTo>
                    <a:lnTo>
                      <a:pt x="4" y="63"/>
                    </a:lnTo>
                    <a:lnTo>
                      <a:pt x="2" y="71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7"/>
                    </a:lnTo>
                    <a:lnTo>
                      <a:pt x="2" y="107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9"/>
                    </a:lnTo>
                    <a:lnTo>
                      <a:pt x="20" y="145"/>
                    </a:lnTo>
                    <a:lnTo>
                      <a:pt x="26" y="151"/>
                    </a:lnTo>
                    <a:lnTo>
                      <a:pt x="32" y="157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1"/>
                    </a:lnTo>
                    <a:lnTo>
                      <a:pt x="62" y="173"/>
                    </a:lnTo>
                    <a:lnTo>
                      <a:pt x="71" y="176"/>
                    </a:lnTo>
                    <a:lnTo>
                      <a:pt x="79" y="177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79" name="Freeform 283"/>
              <p:cNvSpPr>
                <a:spLocks/>
              </p:cNvSpPr>
              <p:nvPr/>
            </p:nvSpPr>
            <p:spPr bwMode="auto">
              <a:xfrm>
                <a:off x="3942" y="2770"/>
                <a:ext cx="44" cy="45"/>
              </a:xfrm>
              <a:custGeom>
                <a:avLst/>
                <a:gdLst>
                  <a:gd name="T0" fmla="*/ 97 w 176"/>
                  <a:gd name="T1" fmla="*/ 177 h 177"/>
                  <a:gd name="T2" fmla="*/ 114 w 176"/>
                  <a:gd name="T3" fmla="*/ 173 h 177"/>
                  <a:gd name="T4" fmla="*/ 130 w 176"/>
                  <a:gd name="T5" fmla="*/ 166 h 177"/>
                  <a:gd name="T6" fmla="*/ 144 w 176"/>
                  <a:gd name="T7" fmla="*/ 157 h 177"/>
                  <a:gd name="T8" fmla="*/ 156 w 176"/>
                  <a:gd name="T9" fmla="*/ 145 h 177"/>
                  <a:gd name="T10" fmla="*/ 165 w 176"/>
                  <a:gd name="T11" fmla="*/ 130 h 177"/>
                  <a:gd name="T12" fmla="*/ 172 w 176"/>
                  <a:gd name="T13" fmla="*/ 116 h 177"/>
                  <a:gd name="T14" fmla="*/ 176 w 176"/>
                  <a:gd name="T15" fmla="*/ 98 h 177"/>
                  <a:gd name="T16" fmla="*/ 176 w 176"/>
                  <a:gd name="T17" fmla="*/ 80 h 177"/>
                  <a:gd name="T18" fmla="*/ 172 w 176"/>
                  <a:gd name="T19" fmla="*/ 62 h 177"/>
                  <a:gd name="T20" fmla="*/ 165 w 176"/>
                  <a:gd name="T21" fmla="*/ 47 h 177"/>
                  <a:gd name="T22" fmla="*/ 156 w 176"/>
                  <a:gd name="T23" fmla="*/ 33 h 177"/>
                  <a:gd name="T24" fmla="*/ 144 w 176"/>
                  <a:gd name="T25" fmla="*/ 21 h 177"/>
                  <a:gd name="T26" fmla="*/ 130 w 176"/>
                  <a:gd name="T27" fmla="*/ 12 h 177"/>
                  <a:gd name="T28" fmla="*/ 114 w 176"/>
                  <a:gd name="T29" fmla="*/ 4 h 177"/>
                  <a:gd name="T30" fmla="*/ 97 w 176"/>
                  <a:gd name="T31" fmla="*/ 1 h 177"/>
                  <a:gd name="T32" fmla="*/ 78 w 176"/>
                  <a:gd name="T33" fmla="*/ 1 h 177"/>
                  <a:gd name="T34" fmla="*/ 61 w 176"/>
                  <a:gd name="T35" fmla="*/ 4 h 177"/>
                  <a:gd name="T36" fmla="*/ 45 w 176"/>
                  <a:gd name="T37" fmla="*/ 12 h 177"/>
                  <a:gd name="T38" fmla="*/ 32 w 176"/>
                  <a:gd name="T39" fmla="*/ 21 h 177"/>
                  <a:gd name="T40" fmla="*/ 20 w 176"/>
                  <a:gd name="T41" fmla="*/ 33 h 177"/>
                  <a:gd name="T42" fmla="*/ 10 w 176"/>
                  <a:gd name="T43" fmla="*/ 47 h 177"/>
                  <a:gd name="T44" fmla="*/ 4 w 176"/>
                  <a:gd name="T45" fmla="*/ 62 h 177"/>
                  <a:gd name="T46" fmla="*/ 0 w 176"/>
                  <a:gd name="T47" fmla="*/ 80 h 177"/>
                  <a:gd name="T48" fmla="*/ 0 w 176"/>
                  <a:gd name="T49" fmla="*/ 98 h 177"/>
                  <a:gd name="T50" fmla="*/ 4 w 176"/>
                  <a:gd name="T51" fmla="*/ 116 h 177"/>
                  <a:gd name="T52" fmla="*/ 10 w 176"/>
                  <a:gd name="T53" fmla="*/ 130 h 177"/>
                  <a:gd name="T54" fmla="*/ 20 w 176"/>
                  <a:gd name="T55" fmla="*/ 145 h 177"/>
                  <a:gd name="T56" fmla="*/ 32 w 176"/>
                  <a:gd name="T57" fmla="*/ 157 h 177"/>
                  <a:gd name="T58" fmla="*/ 45 w 176"/>
                  <a:gd name="T59" fmla="*/ 166 h 177"/>
                  <a:gd name="T60" fmla="*/ 61 w 176"/>
                  <a:gd name="T61" fmla="*/ 173 h 177"/>
                  <a:gd name="T62" fmla="*/ 78 w 176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7" y="177"/>
                    </a:lnTo>
                    <a:lnTo>
                      <a:pt x="105" y="176"/>
                    </a:lnTo>
                    <a:lnTo>
                      <a:pt x="114" y="173"/>
                    </a:lnTo>
                    <a:lnTo>
                      <a:pt x="122" y="170"/>
                    </a:lnTo>
                    <a:lnTo>
                      <a:pt x="130" y="166"/>
                    </a:lnTo>
                    <a:lnTo>
                      <a:pt x="137" y="162"/>
                    </a:lnTo>
                    <a:lnTo>
                      <a:pt x="144" y="157"/>
                    </a:lnTo>
                    <a:lnTo>
                      <a:pt x="150" y="152"/>
                    </a:lnTo>
                    <a:lnTo>
                      <a:pt x="156" y="145"/>
                    </a:lnTo>
                    <a:lnTo>
                      <a:pt x="161" y="138"/>
                    </a:lnTo>
                    <a:lnTo>
                      <a:pt x="165" y="130"/>
                    </a:lnTo>
                    <a:lnTo>
                      <a:pt x="169" y="124"/>
                    </a:lnTo>
                    <a:lnTo>
                      <a:pt x="172" y="116"/>
                    </a:lnTo>
                    <a:lnTo>
                      <a:pt x="174" y="106"/>
                    </a:lnTo>
                    <a:lnTo>
                      <a:pt x="176" y="98"/>
                    </a:lnTo>
                    <a:lnTo>
                      <a:pt x="176" y="89"/>
                    </a:lnTo>
                    <a:lnTo>
                      <a:pt x="176" y="80"/>
                    </a:lnTo>
                    <a:lnTo>
                      <a:pt x="174" y="70"/>
                    </a:lnTo>
                    <a:lnTo>
                      <a:pt x="172" y="62"/>
                    </a:lnTo>
                    <a:lnTo>
                      <a:pt x="169" y="54"/>
                    </a:lnTo>
                    <a:lnTo>
                      <a:pt x="165" y="47"/>
                    </a:lnTo>
                    <a:lnTo>
                      <a:pt x="161" y="40"/>
                    </a:lnTo>
                    <a:lnTo>
                      <a:pt x="156" y="33"/>
                    </a:lnTo>
                    <a:lnTo>
                      <a:pt x="150" y="27"/>
                    </a:lnTo>
                    <a:lnTo>
                      <a:pt x="144" y="21"/>
                    </a:lnTo>
                    <a:lnTo>
                      <a:pt x="137" y="16"/>
                    </a:lnTo>
                    <a:lnTo>
                      <a:pt x="130" y="12"/>
                    </a:lnTo>
                    <a:lnTo>
                      <a:pt x="122" y="8"/>
                    </a:lnTo>
                    <a:lnTo>
                      <a:pt x="114" y="4"/>
                    </a:lnTo>
                    <a:lnTo>
                      <a:pt x="105" y="3"/>
                    </a:lnTo>
                    <a:lnTo>
                      <a:pt x="97" y="1"/>
                    </a:lnTo>
                    <a:lnTo>
                      <a:pt x="88" y="0"/>
                    </a:lnTo>
                    <a:lnTo>
                      <a:pt x="78" y="1"/>
                    </a:lnTo>
                    <a:lnTo>
                      <a:pt x="70" y="3"/>
                    </a:lnTo>
                    <a:lnTo>
                      <a:pt x="61" y="4"/>
                    </a:lnTo>
                    <a:lnTo>
                      <a:pt x="53" y="8"/>
                    </a:lnTo>
                    <a:lnTo>
                      <a:pt x="45" y="12"/>
                    </a:lnTo>
                    <a:lnTo>
                      <a:pt x="38" y="16"/>
                    </a:lnTo>
                    <a:lnTo>
                      <a:pt x="32" y="21"/>
                    </a:lnTo>
                    <a:lnTo>
                      <a:pt x="25" y="27"/>
                    </a:lnTo>
                    <a:lnTo>
                      <a:pt x="20" y="33"/>
                    </a:lnTo>
                    <a:lnTo>
                      <a:pt x="14" y="40"/>
                    </a:lnTo>
                    <a:lnTo>
                      <a:pt x="10" y="47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1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8"/>
                    </a:lnTo>
                    <a:lnTo>
                      <a:pt x="1" y="106"/>
                    </a:lnTo>
                    <a:lnTo>
                      <a:pt x="4" y="116"/>
                    </a:lnTo>
                    <a:lnTo>
                      <a:pt x="6" y="124"/>
                    </a:lnTo>
                    <a:lnTo>
                      <a:pt x="10" y="130"/>
                    </a:lnTo>
                    <a:lnTo>
                      <a:pt x="14" y="138"/>
                    </a:lnTo>
                    <a:lnTo>
                      <a:pt x="20" y="145"/>
                    </a:lnTo>
                    <a:lnTo>
                      <a:pt x="25" y="152"/>
                    </a:lnTo>
                    <a:lnTo>
                      <a:pt x="32" y="157"/>
                    </a:lnTo>
                    <a:lnTo>
                      <a:pt x="38" y="162"/>
                    </a:lnTo>
                    <a:lnTo>
                      <a:pt x="45" y="166"/>
                    </a:lnTo>
                    <a:lnTo>
                      <a:pt x="53" y="170"/>
                    </a:lnTo>
                    <a:lnTo>
                      <a:pt x="61" y="173"/>
                    </a:lnTo>
                    <a:lnTo>
                      <a:pt x="70" y="176"/>
                    </a:lnTo>
                    <a:lnTo>
                      <a:pt x="78" y="177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0" name="Freeform 284"/>
              <p:cNvSpPr>
                <a:spLocks/>
              </p:cNvSpPr>
              <p:nvPr/>
            </p:nvSpPr>
            <p:spPr bwMode="auto">
              <a:xfrm>
                <a:off x="3942" y="2770"/>
                <a:ext cx="44" cy="45"/>
              </a:xfrm>
              <a:custGeom>
                <a:avLst/>
                <a:gdLst>
                  <a:gd name="T0" fmla="*/ 97 w 176"/>
                  <a:gd name="T1" fmla="*/ 177 h 177"/>
                  <a:gd name="T2" fmla="*/ 114 w 176"/>
                  <a:gd name="T3" fmla="*/ 173 h 177"/>
                  <a:gd name="T4" fmla="*/ 130 w 176"/>
                  <a:gd name="T5" fmla="*/ 166 h 177"/>
                  <a:gd name="T6" fmla="*/ 144 w 176"/>
                  <a:gd name="T7" fmla="*/ 157 h 177"/>
                  <a:gd name="T8" fmla="*/ 156 w 176"/>
                  <a:gd name="T9" fmla="*/ 145 h 177"/>
                  <a:gd name="T10" fmla="*/ 165 w 176"/>
                  <a:gd name="T11" fmla="*/ 130 h 177"/>
                  <a:gd name="T12" fmla="*/ 172 w 176"/>
                  <a:gd name="T13" fmla="*/ 116 h 177"/>
                  <a:gd name="T14" fmla="*/ 176 w 176"/>
                  <a:gd name="T15" fmla="*/ 98 h 177"/>
                  <a:gd name="T16" fmla="*/ 176 w 176"/>
                  <a:gd name="T17" fmla="*/ 80 h 177"/>
                  <a:gd name="T18" fmla="*/ 172 w 176"/>
                  <a:gd name="T19" fmla="*/ 62 h 177"/>
                  <a:gd name="T20" fmla="*/ 165 w 176"/>
                  <a:gd name="T21" fmla="*/ 47 h 177"/>
                  <a:gd name="T22" fmla="*/ 156 w 176"/>
                  <a:gd name="T23" fmla="*/ 33 h 177"/>
                  <a:gd name="T24" fmla="*/ 144 w 176"/>
                  <a:gd name="T25" fmla="*/ 21 h 177"/>
                  <a:gd name="T26" fmla="*/ 130 w 176"/>
                  <a:gd name="T27" fmla="*/ 12 h 177"/>
                  <a:gd name="T28" fmla="*/ 114 w 176"/>
                  <a:gd name="T29" fmla="*/ 4 h 177"/>
                  <a:gd name="T30" fmla="*/ 97 w 176"/>
                  <a:gd name="T31" fmla="*/ 1 h 177"/>
                  <a:gd name="T32" fmla="*/ 78 w 176"/>
                  <a:gd name="T33" fmla="*/ 1 h 177"/>
                  <a:gd name="T34" fmla="*/ 61 w 176"/>
                  <a:gd name="T35" fmla="*/ 4 h 177"/>
                  <a:gd name="T36" fmla="*/ 45 w 176"/>
                  <a:gd name="T37" fmla="*/ 12 h 177"/>
                  <a:gd name="T38" fmla="*/ 32 w 176"/>
                  <a:gd name="T39" fmla="*/ 21 h 177"/>
                  <a:gd name="T40" fmla="*/ 20 w 176"/>
                  <a:gd name="T41" fmla="*/ 33 h 177"/>
                  <a:gd name="T42" fmla="*/ 10 w 176"/>
                  <a:gd name="T43" fmla="*/ 47 h 177"/>
                  <a:gd name="T44" fmla="*/ 4 w 176"/>
                  <a:gd name="T45" fmla="*/ 62 h 177"/>
                  <a:gd name="T46" fmla="*/ 0 w 176"/>
                  <a:gd name="T47" fmla="*/ 80 h 177"/>
                  <a:gd name="T48" fmla="*/ 0 w 176"/>
                  <a:gd name="T49" fmla="*/ 98 h 177"/>
                  <a:gd name="T50" fmla="*/ 4 w 176"/>
                  <a:gd name="T51" fmla="*/ 116 h 177"/>
                  <a:gd name="T52" fmla="*/ 10 w 176"/>
                  <a:gd name="T53" fmla="*/ 130 h 177"/>
                  <a:gd name="T54" fmla="*/ 20 w 176"/>
                  <a:gd name="T55" fmla="*/ 145 h 177"/>
                  <a:gd name="T56" fmla="*/ 32 w 176"/>
                  <a:gd name="T57" fmla="*/ 157 h 177"/>
                  <a:gd name="T58" fmla="*/ 45 w 176"/>
                  <a:gd name="T59" fmla="*/ 166 h 177"/>
                  <a:gd name="T60" fmla="*/ 61 w 176"/>
                  <a:gd name="T61" fmla="*/ 173 h 177"/>
                  <a:gd name="T62" fmla="*/ 78 w 176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7" y="177"/>
                    </a:lnTo>
                    <a:lnTo>
                      <a:pt x="105" y="176"/>
                    </a:lnTo>
                    <a:lnTo>
                      <a:pt x="114" y="173"/>
                    </a:lnTo>
                    <a:lnTo>
                      <a:pt x="122" y="170"/>
                    </a:lnTo>
                    <a:lnTo>
                      <a:pt x="130" y="166"/>
                    </a:lnTo>
                    <a:lnTo>
                      <a:pt x="137" y="162"/>
                    </a:lnTo>
                    <a:lnTo>
                      <a:pt x="144" y="157"/>
                    </a:lnTo>
                    <a:lnTo>
                      <a:pt x="150" y="152"/>
                    </a:lnTo>
                    <a:lnTo>
                      <a:pt x="156" y="145"/>
                    </a:lnTo>
                    <a:lnTo>
                      <a:pt x="161" y="138"/>
                    </a:lnTo>
                    <a:lnTo>
                      <a:pt x="165" y="130"/>
                    </a:lnTo>
                    <a:lnTo>
                      <a:pt x="169" y="124"/>
                    </a:lnTo>
                    <a:lnTo>
                      <a:pt x="172" y="116"/>
                    </a:lnTo>
                    <a:lnTo>
                      <a:pt x="174" y="106"/>
                    </a:lnTo>
                    <a:lnTo>
                      <a:pt x="176" y="98"/>
                    </a:lnTo>
                    <a:lnTo>
                      <a:pt x="176" y="89"/>
                    </a:lnTo>
                    <a:lnTo>
                      <a:pt x="176" y="80"/>
                    </a:lnTo>
                    <a:lnTo>
                      <a:pt x="174" y="70"/>
                    </a:lnTo>
                    <a:lnTo>
                      <a:pt x="172" y="62"/>
                    </a:lnTo>
                    <a:lnTo>
                      <a:pt x="169" y="54"/>
                    </a:lnTo>
                    <a:lnTo>
                      <a:pt x="165" y="47"/>
                    </a:lnTo>
                    <a:lnTo>
                      <a:pt x="161" y="40"/>
                    </a:lnTo>
                    <a:lnTo>
                      <a:pt x="156" y="33"/>
                    </a:lnTo>
                    <a:lnTo>
                      <a:pt x="150" y="27"/>
                    </a:lnTo>
                    <a:lnTo>
                      <a:pt x="144" y="21"/>
                    </a:lnTo>
                    <a:lnTo>
                      <a:pt x="137" y="16"/>
                    </a:lnTo>
                    <a:lnTo>
                      <a:pt x="130" y="12"/>
                    </a:lnTo>
                    <a:lnTo>
                      <a:pt x="122" y="8"/>
                    </a:lnTo>
                    <a:lnTo>
                      <a:pt x="114" y="4"/>
                    </a:lnTo>
                    <a:lnTo>
                      <a:pt x="105" y="3"/>
                    </a:lnTo>
                    <a:lnTo>
                      <a:pt x="97" y="1"/>
                    </a:lnTo>
                    <a:lnTo>
                      <a:pt x="88" y="0"/>
                    </a:lnTo>
                    <a:lnTo>
                      <a:pt x="78" y="1"/>
                    </a:lnTo>
                    <a:lnTo>
                      <a:pt x="70" y="3"/>
                    </a:lnTo>
                    <a:lnTo>
                      <a:pt x="61" y="4"/>
                    </a:lnTo>
                    <a:lnTo>
                      <a:pt x="53" y="8"/>
                    </a:lnTo>
                    <a:lnTo>
                      <a:pt x="45" y="12"/>
                    </a:lnTo>
                    <a:lnTo>
                      <a:pt x="38" y="16"/>
                    </a:lnTo>
                    <a:lnTo>
                      <a:pt x="32" y="21"/>
                    </a:lnTo>
                    <a:lnTo>
                      <a:pt x="25" y="27"/>
                    </a:lnTo>
                    <a:lnTo>
                      <a:pt x="20" y="33"/>
                    </a:lnTo>
                    <a:lnTo>
                      <a:pt x="14" y="40"/>
                    </a:lnTo>
                    <a:lnTo>
                      <a:pt x="10" y="47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1" y="70"/>
                    </a:lnTo>
                    <a:lnTo>
                      <a:pt x="0" y="80"/>
                    </a:lnTo>
                    <a:lnTo>
                      <a:pt x="0" y="89"/>
                    </a:lnTo>
                    <a:lnTo>
                      <a:pt x="0" y="98"/>
                    </a:lnTo>
                    <a:lnTo>
                      <a:pt x="1" y="106"/>
                    </a:lnTo>
                    <a:lnTo>
                      <a:pt x="4" y="116"/>
                    </a:lnTo>
                    <a:lnTo>
                      <a:pt x="6" y="124"/>
                    </a:lnTo>
                    <a:lnTo>
                      <a:pt x="10" y="130"/>
                    </a:lnTo>
                    <a:lnTo>
                      <a:pt x="14" y="138"/>
                    </a:lnTo>
                    <a:lnTo>
                      <a:pt x="20" y="145"/>
                    </a:lnTo>
                    <a:lnTo>
                      <a:pt x="25" y="152"/>
                    </a:lnTo>
                    <a:lnTo>
                      <a:pt x="32" y="157"/>
                    </a:lnTo>
                    <a:lnTo>
                      <a:pt x="38" y="162"/>
                    </a:lnTo>
                    <a:lnTo>
                      <a:pt x="45" y="166"/>
                    </a:lnTo>
                    <a:lnTo>
                      <a:pt x="53" y="170"/>
                    </a:lnTo>
                    <a:lnTo>
                      <a:pt x="61" y="173"/>
                    </a:lnTo>
                    <a:lnTo>
                      <a:pt x="70" y="176"/>
                    </a:lnTo>
                    <a:lnTo>
                      <a:pt x="78" y="177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1" name="Freeform 285"/>
              <p:cNvSpPr>
                <a:spLocks/>
              </p:cNvSpPr>
              <p:nvPr/>
            </p:nvSpPr>
            <p:spPr bwMode="auto">
              <a:xfrm>
                <a:off x="3764" y="2776"/>
                <a:ext cx="39" cy="40"/>
              </a:xfrm>
              <a:custGeom>
                <a:avLst/>
                <a:gdLst>
                  <a:gd name="T0" fmla="*/ 87 w 157"/>
                  <a:gd name="T1" fmla="*/ 158 h 158"/>
                  <a:gd name="T2" fmla="*/ 103 w 157"/>
                  <a:gd name="T3" fmla="*/ 154 h 158"/>
                  <a:gd name="T4" fmla="*/ 116 w 157"/>
                  <a:gd name="T5" fmla="*/ 149 h 158"/>
                  <a:gd name="T6" fmla="*/ 129 w 157"/>
                  <a:gd name="T7" fmla="*/ 140 h 158"/>
                  <a:gd name="T8" fmla="*/ 140 w 157"/>
                  <a:gd name="T9" fmla="*/ 129 h 158"/>
                  <a:gd name="T10" fmla="*/ 148 w 157"/>
                  <a:gd name="T11" fmla="*/ 117 h 158"/>
                  <a:gd name="T12" fmla="*/ 155 w 157"/>
                  <a:gd name="T13" fmla="*/ 102 h 158"/>
                  <a:gd name="T14" fmla="*/ 157 w 157"/>
                  <a:gd name="T15" fmla="*/ 88 h 158"/>
                  <a:gd name="T16" fmla="*/ 157 w 157"/>
                  <a:gd name="T17" fmla="*/ 72 h 158"/>
                  <a:gd name="T18" fmla="*/ 155 w 157"/>
                  <a:gd name="T19" fmla="*/ 56 h 158"/>
                  <a:gd name="T20" fmla="*/ 148 w 157"/>
                  <a:gd name="T21" fmla="*/ 42 h 158"/>
                  <a:gd name="T22" fmla="*/ 140 w 157"/>
                  <a:gd name="T23" fmla="*/ 29 h 158"/>
                  <a:gd name="T24" fmla="*/ 129 w 157"/>
                  <a:gd name="T25" fmla="*/ 19 h 158"/>
                  <a:gd name="T26" fmla="*/ 116 w 157"/>
                  <a:gd name="T27" fmla="*/ 11 h 158"/>
                  <a:gd name="T28" fmla="*/ 103 w 157"/>
                  <a:gd name="T29" fmla="*/ 4 h 158"/>
                  <a:gd name="T30" fmla="*/ 87 w 157"/>
                  <a:gd name="T31" fmla="*/ 1 h 158"/>
                  <a:gd name="T32" fmla="*/ 71 w 157"/>
                  <a:gd name="T33" fmla="*/ 1 h 158"/>
                  <a:gd name="T34" fmla="*/ 55 w 157"/>
                  <a:gd name="T35" fmla="*/ 4 h 158"/>
                  <a:gd name="T36" fmla="*/ 41 w 157"/>
                  <a:gd name="T37" fmla="*/ 11 h 158"/>
                  <a:gd name="T38" fmla="*/ 28 w 157"/>
                  <a:gd name="T39" fmla="*/ 19 h 158"/>
                  <a:gd name="T40" fmla="*/ 17 w 157"/>
                  <a:gd name="T41" fmla="*/ 29 h 158"/>
                  <a:gd name="T42" fmla="*/ 9 w 157"/>
                  <a:gd name="T43" fmla="*/ 42 h 158"/>
                  <a:gd name="T44" fmla="*/ 3 w 157"/>
                  <a:gd name="T45" fmla="*/ 56 h 158"/>
                  <a:gd name="T46" fmla="*/ 0 w 157"/>
                  <a:gd name="T47" fmla="*/ 72 h 158"/>
                  <a:gd name="T48" fmla="*/ 0 w 157"/>
                  <a:gd name="T49" fmla="*/ 88 h 158"/>
                  <a:gd name="T50" fmla="*/ 3 w 157"/>
                  <a:gd name="T51" fmla="*/ 102 h 158"/>
                  <a:gd name="T52" fmla="*/ 9 w 157"/>
                  <a:gd name="T53" fmla="*/ 117 h 158"/>
                  <a:gd name="T54" fmla="*/ 17 w 157"/>
                  <a:gd name="T55" fmla="*/ 129 h 158"/>
                  <a:gd name="T56" fmla="*/ 28 w 157"/>
                  <a:gd name="T57" fmla="*/ 140 h 158"/>
                  <a:gd name="T58" fmla="*/ 41 w 157"/>
                  <a:gd name="T59" fmla="*/ 149 h 158"/>
                  <a:gd name="T60" fmla="*/ 55 w 157"/>
                  <a:gd name="T61" fmla="*/ 154 h 158"/>
                  <a:gd name="T62" fmla="*/ 71 w 157"/>
                  <a:gd name="T6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8">
                    <a:moveTo>
                      <a:pt x="79" y="158"/>
                    </a:moveTo>
                    <a:lnTo>
                      <a:pt x="87" y="158"/>
                    </a:lnTo>
                    <a:lnTo>
                      <a:pt x="95" y="157"/>
                    </a:lnTo>
                    <a:lnTo>
                      <a:pt x="103" y="154"/>
                    </a:lnTo>
                    <a:lnTo>
                      <a:pt x="109" y="152"/>
                    </a:lnTo>
                    <a:lnTo>
                      <a:pt x="116" y="149"/>
                    </a:lnTo>
                    <a:lnTo>
                      <a:pt x="123" y="145"/>
                    </a:lnTo>
                    <a:lnTo>
                      <a:pt x="129" y="140"/>
                    </a:lnTo>
                    <a:lnTo>
                      <a:pt x="135" y="136"/>
                    </a:lnTo>
                    <a:lnTo>
                      <a:pt x="140" y="129"/>
                    </a:lnTo>
                    <a:lnTo>
                      <a:pt x="144" y="124"/>
                    </a:lnTo>
                    <a:lnTo>
                      <a:pt x="148" y="117"/>
                    </a:lnTo>
                    <a:lnTo>
                      <a:pt x="152" y="110"/>
                    </a:lnTo>
                    <a:lnTo>
                      <a:pt x="155" y="102"/>
                    </a:lnTo>
                    <a:lnTo>
                      <a:pt x="156" y="96"/>
                    </a:lnTo>
                    <a:lnTo>
                      <a:pt x="157" y="88"/>
                    </a:lnTo>
                    <a:lnTo>
                      <a:pt x="157" y="80"/>
                    </a:lnTo>
                    <a:lnTo>
                      <a:pt x="157" y="72"/>
                    </a:lnTo>
                    <a:lnTo>
                      <a:pt x="156" y="64"/>
                    </a:lnTo>
                    <a:lnTo>
                      <a:pt x="155" y="56"/>
                    </a:lnTo>
                    <a:lnTo>
                      <a:pt x="152" y="49"/>
                    </a:lnTo>
                    <a:lnTo>
                      <a:pt x="148" y="42"/>
                    </a:lnTo>
                    <a:lnTo>
                      <a:pt x="144" y="36"/>
                    </a:lnTo>
                    <a:lnTo>
                      <a:pt x="140" y="29"/>
                    </a:lnTo>
                    <a:lnTo>
                      <a:pt x="135" y="24"/>
                    </a:lnTo>
                    <a:lnTo>
                      <a:pt x="129" y="19"/>
                    </a:lnTo>
                    <a:lnTo>
                      <a:pt x="123" y="15"/>
                    </a:lnTo>
                    <a:lnTo>
                      <a:pt x="116" y="11"/>
                    </a:lnTo>
                    <a:lnTo>
                      <a:pt x="109" y="7"/>
                    </a:lnTo>
                    <a:lnTo>
                      <a:pt x="103" y="4"/>
                    </a:lnTo>
                    <a:lnTo>
                      <a:pt x="95" y="3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1" y="1"/>
                    </a:lnTo>
                    <a:lnTo>
                      <a:pt x="63" y="3"/>
                    </a:lnTo>
                    <a:lnTo>
                      <a:pt x="55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5" y="15"/>
                    </a:lnTo>
                    <a:lnTo>
                      <a:pt x="28" y="19"/>
                    </a:lnTo>
                    <a:lnTo>
                      <a:pt x="23" y="24"/>
                    </a:lnTo>
                    <a:lnTo>
                      <a:pt x="17" y="29"/>
                    </a:lnTo>
                    <a:lnTo>
                      <a:pt x="13" y="36"/>
                    </a:lnTo>
                    <a:lnTo>
                      <a:pt x="9" y="42"/>
                    </a:lnTo>
                    <a:lnTo>
                      <a:pt x="6" y="49"/>
                    </a:lnTo>
                    <a:lnTo>
                      <a:pt x="3" y="56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6"/>
                    </a:lnTo>
                    <a:lnTo>
                      <a:pt x="3" y="102"/>
                    </a:lnTo>
                    <a:lnTo>
                      <a:pt x="6" y="110"/>
                    </a:lnTo>
                    <a:lnTo>
                      <a:pt x="9" y="117"/>
                    </a:lnTo>
                    <a:lnTo>
                      <a:pt x="13" y="124"/>
                    </a:lnTo>
                    <a:lnTo>
                      <a:pt x="17" y="129"/>
                    </a:lnTo>
                    <a:lnTo>
                      <a:pt x="23" y="136"/>
                    </a:lnTo>
                    <a:lnTo>
                      <a:pt x="28" y="140"/>
                    </a:lnTo>
                    <a:lnTo>
                      <a:pt x="35" y="145"/>
                    </a:lnTo>
                    <a:lnTo>
                      <a:pt x="41" y="149"/>
                    </a:lnTo>
                    <a:lnTo>
                      <a:pt x="48" y="152"/>
                    </a:lnTo>
                    <a:lnTo>
                      <a:pt x="55" y="154"/>
                    </a:lnTo>
                    <a:lnTo>
                      <a:pt x="63" y="157"/>
                    </a:lnTo>
                    <a:lnTo>
                      <a:pt x="71" y="158"/>
                    </a:lnTo>
                    <a:lnTo>
                      <a:pt x="79" y="15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2" name="Freeform 286"/>
              <p:cNvSpPr>
                <a:spLocks/>
              </p:cNvSpPr>
              <p:nvPr/>
            </p:nvSpPr>
            <p:spPr bwMode="auto">
              <a:xfrm>
                <a:off x="3764" y="2776"/>
                <a:ext cx="39" cy="40"/>
              </a:xfrm>
              <a:custGeom>
                <a:avLst/>
                <a:gdLst>
                  <a:gd name="T0" fmla="*/ 87 w 157"/>
                  <a:gd name="T1" fmla="*/ 158 h 158"/>
                  <a:gd name="T2" fmla="*/ 103 w 157"/>
                  <a:gd name="T3" fmla="*/ 154 h 158"/>
                  <a:gd name="T4" fmla="*/ 116 w 157"/>
                  <a:gd name="T5" fmla="*/ 149 h 158"/>
                  <a:gd name="T6" fmla="*/ 129 w 157"/>
                  <a:gd name="T7" fmla="*/ 140 h 158"/>
                  <a:gd name="T8" fmla="*/ 140 w 157"/>
                  <a:gd name="T9" fmla="*/ 129 h 158"/>
                  <a:gd name="T10" fmla="*/ 148 w 157"/>
                  <a:gd name="T11" fmla="*/ 117 h 158"/>
                  <a:gd name="T12" fmla="*/ 155 w 157"/>
                  <a:gd name="T13" fmla="*/ 102 h 158"/>
                  <a:gd name="T14" fmla="*/ 157 w 157"/>
                  <a:gd name="T15" fmla="*/ 88 h 158"/>
                  <a:gd name="T16" fmla="*/ 157 w 157"/>
                  <a:gd name="T17" fmla="*/ 72 h 158"/>
                  <a:gd name="T18" fmla="*/ 155 w 157"/>
                  <a:gd name="T19" fmla="*/ 56 h 158"/>
                  <a:gd name="T20" fmla="*/ 148 w 157"/>
                  <a:gd name="T21" fmla="*/ 42 h 158"/>
                  <a:gd name="T22" fmla="*/ 140 w 157"/>
                  <a:gd name="T23" fmla="*/ 29 h 158"/>
                  <a:gd name="T24" fmla="*/ 129 w 157"/>
                  <a:gd name="T25" fmla="*/ 19 h 158"/>
                  <a:gd name="T26" fmla="*/ 116 w 157"/>
                  <a:gd name="T27" fmla="*/ 11 h 158"/>
                  <a:gd name="T28" fmla="*/ 103 w 157"/>
                  <a:gd name="T29" fmla="*/ 4 h 158"/>
                  <a:gd name="T30" fmla="*/ 87 w 157"/>
                  <a:gd name="T31" fmla="*/ 1 h 158"/>
                  <a:gd name="T32" fmla="*/ 71 w 157"/>
                  <a:gd name="T33" fmla="*/ 1 h 158"/>
                  <a:gd name="T34" fmla="*/ 55 w 157"/>
                  <a:gd name="T35" fmla="*/ 4 h 158"/>
                  <a:gd name="T36" fmla="*/ 41 w 157"/>
                  <a:gd name="T37" fmla="*/ 11 h 158"/>
                  <a:gd name="T38" fmla="*/ 28 w 157"/>
                  <a:gd name="T39" fmla="*/ 19 h 158"/>
                  <a:gd name="T40" fmla="*/ 17 w 157"/>
                  <a:gd name="T41" fmla="*/ 29 h 158"/>
                  <a:gd name="T42" fmla="*/ 9 w 157"/>
                  <a:gd name="T43" fmla="*/ 42 h 158"/>
                  <a:gd name="T44" fmla="*/ 3 w 157"/>
                  <a:gd name="T45" fmla="*/ 56 h 158"/>
                  <a:gd name="T46" fmla="*/ 0 w 157"/>
                  <a:gd name="T47" fmla="*/ 72 h 158"/>
                  <a:gd name="T48" fmla="*/ 0 w 157"/>
                  <a:gd name="T49" fmla="*/ 88 h 158"/>
                  <a:gd name="T50" fmla="*/ 3 w 157"/>
                  <a:gd name="T51" fmla="*/ 102 h 158"/>
                  <a:gd name="T52" fmla="*/ 9 w 157"/>
                  <a:gd name="T53" fmla="*/ 117 h 158"/>
                  <a:gd name="T54" fmla="*/ 17 w 157"/>
                  <a:gd name="T55" fmla="*/ 129 h 158"/>
                  <a:gd name="T56" fmla="*/ 28 w 157"/>
                  <a:gd name="T57" fmla="*/ 140 h 158"/>
                  <a:gd name="T58" fmla="*/ 41 w 157"/>
                  <a:gd name="T59" fmla="*/ 149 h 158"/>
                  <a:gd name="T60" fmla="*/ 55 w 157"/>
                  <a:gd name="T61" fmla="*/ 154 h 158"/>
                  <a:gd name="T62" fmla="*/ 71 w 157"/>
                  <a:gd name="T6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8">
                    <a:moveTo>
                      <a:pt x="79" y="158"/>
                    </a:moveTo>
                    <a:lnTo>
                      <a:pt x="87" y="158"/>
                    </a:lnTo>
                    <a:lnTo>
                      <a:pt x="95" y="157"/>
                    </a:lnTo>
                    <a:lnTo>
                      <a:pt x="103" y="154"/>
                    </a:lnTo>
                    <a:lnTo>
                      <a:pt x="109" y="152"/>
                    </a:lnTo>
                    <a:lnTo>
                      <a:pt x="116" y="149"/>
                    </a:lnTo>
                    <a:lnTo>
                      <a:pt x="123" y="145"/>
                    </a:lnTo>
                    <a:lnTo>
                      <a:pt x="129" y="140"/>
                    </a:lnTo>
                    <a:lnTo>
                      <a:pt x="135" y="136"/>
                    </a:lnTo>
                    <a:lnTo>
                      <a:pt x="140" y="129"/>
                    </a:lnTo>
                    <a:lnTo>
                      <a:pt x="144" y="124"/>
                    </a:lnTo>
                    <a:lnTo>
                      <a:pt x="148" y="117"/>
                    </a:lnTo>
                    <a:lnTo>
                      <a:pt x="152" y="110"/>
                    </a:lnTo>
                    <a:lnTo>
                      <a:pt x="155" y="102"/>
                    </a:lnTo>
                    <a:lnTo>
                      <a:pt x="156" y="96"/>
                    </a:lnTo>
                    <a:lnTo>
                      <a:pt x="157" y="88"/>
                    </a:lnTo>
                    <a:lnTo>
                      <a:pt x="157" y="80"/>
                    </a:lnTo>
                    <a:lnTo>
                      <a:pt x="157" y="72"/>
                    </a:lnTo>
                    <a:lnTo>
                      <a:pt x="156" y="64"/>
                    </a:lnTo>
                    <a:lnTo>
                      <a:pt x="155" y="56"/>
                    </a:lnTo>
                    <a:lnTo>
                      <a:pt x="152" y="49"/>
                    </a:lnTo>
                    <a:lnTo>
                      <a:pt x="148" y="42"/>
                    </a:lnTo>
                    <a:lnTo>
                      <a:pt x="144" y="36"/>
                    </a:lnTo>
                    <a:lnTo>
                      <a:pt x="140" y="29"/>
                    </a:lnTo>
                    <a:lnTo>
                      <a:pt x="135" y="24"/>
                    </a:lnTo>
                    <a:lnTo>
                      <a:pt x="129" y="19"/>
                    </a:lnTo>
                    <a:lnTo>
                      <a:pt x="123" y="15"/>
                    </a:lnTo>
                    <a:lnTo>
                      <a:pt x="116" y="11"/>
                    </a:lnTo>
                    <a:lnTo>
                      <a:pt x="109" y="7"/>
                    </a:lnTo>
                    <a:lnTo>
                      <a:pt x="103" y="4"/>
                    </a:lnTo>
                    <a:lnTo>
                      <a:pt x="95" y="3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1" y="1"/>
                    </a:lnTo>
                    <a:lnTo>
                      <a:pt x="63" y="3"/>
                    </a:lnTo>
                    <a:lnTo>
                      <a:pt x="55" y="4"/>
                    </a:lnTo>
                    <a:lnTo>
                      <a:pt x="48" y="7"/>
                    </a:lnTo>
                    <a:lnTo>
                      <a:pt x="41" y="11"/>
                    </a:lnTo>
                    <a:lnTo>
                      <a:pt x="35" y="15"/>
                    </a:lnTo>
                    <a:lnTo>
                      <a:pt x="28" y="19"/>
                    </a:lnTo>
                    <a:lnTo>
                      <a:pt x="23" y="24"/>
                    </a:lnTo>
                    <a:lnTo>
                      <a:pt x="17" y="29"/>
                    </a:lnTo>
                    <a:lnTo>
                      <a:pt x="13" y="36"/>
                    </a:lnTo>
                    <a:lnTo>
                      <a:pt x="9" y="42"/>
                    </a:lnTo>
                    <a:lnTo>
                      <a:pt x="6" y="49"/>
                    </a:lnTo>
                    <a:lnTo>
                      <a:pt x="3" y="56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6"/>
                    </a:lnTo>
                    <a:lnTo>
                      <a:pt x="3" y="102"/>
                    </a:lnTo>
                    <a:lnTo>
                      <a:pt x="6" y="110"/>
                    </a:lnTo>
                    <a:lnTo>
                      <a:pt x="9" y="117"/>
                    </a:lnTo>
                    <a:lnTo>
                      <a:pt x="13" y="124"/>
                    </a:lnTo>
                    <a:lnTo>
                      <a:pt x="17" y="129"/>
                    </a:lnTo>
                    <a:lnTo>
                      <a:pt x="23" y="136"/>
                    </a:lnTo>
                    <a:lnTo>
                      <a:pt x="28" y="140"/>
                    </a:lnTo>
                    <a:lnTo>
                      <a:pt x="35" y="145"/>
                    </a:lnTo>
                    <a:lnTo>
                      <a:pt x="41" y="149"/>
                    </a:lnTo>
                    <a:lnTo>
                      <a:pt x="48" y="152"/>
                    </a:lnTo>
                    <a:lnTo>
                      <a:pt x="55" y="154"/>
                    </a:lnTo>
                    <a:lnTo>
                      <a:pt x="63" y="157"/>
                    </a:lnTo>
                    <a:lnTo>
                      <a:pt x="71" y="158"/>
                    </a:lnTo>
                    <a:lnTo>
                      <a:pt x="79" y="158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3" name="Freeform 287"/>
              <p:cNvSpPr>
                <a:spLocks/>
              </p:cNvSpPr>
              <p:nvPr/>
            </p:nvSpPr>
            <p:spPr bwMode="auto">
              <a:xfrm>
                <a:off x="3819" y="2765"/>
                <a:ext cx="40" cy="40"/>
              </a:xfrm>
              <a:custGeom>
                <a:avLst/>
                <a:gdLst>
                  <a:gd name="T0" fmla="*/ 88 w 158"/>
                  <a:gd name="T1" fmla="*/ 158 h 158"/>
                  <a:gd name="T2" fmla="*/ 103 w 158"/>
                  <a:gd name="T3" fmla="*/ 154 h 158"/>
                  <a:gd name="T4" fmla="*/ 117 w 158"/>
                  <a:gd name="T5" fmla="*/ 149 h 158"/>
                  <a:gd name="T6" fmla="*/ 129 w 158"/>
                  <a:gd name="T7" fmla="*/ 140 h 158"/>
                  <a:gd name="T8" fmla="*/ 140 w 158"/>
                  <a:gd name="T9" fmla="*/ 129 h 158"/>
                  <a:gd name="T10" fmla="*/ 149 w 158"/>
                  <a:gd name="T11" fmla="*/ 117 h 158"/>
                  <a:gd name="T12" fmla="*/ 154 w 158"/>
                  <a:gd name="T13" fmla="*/ 102 h 158"/>
                  <a:gd name="T14" fmla="*/ 158 w 158"/>
                  <a:gd name="T15" fmla="*/ 88 h 158"/>
                  <a:gd name="T16" fmla="*/ 158 w 158"/>
                  <a:gd name="T17" fmla="*/ 72 h 158"/>
                  <a:gd name="T18" fmla="*/ 154 w 158"/>
                  <a:gd name="T19" fmla="*/ 56 h 158"/>
                  <a:gd name="T20" fmla="*/ 149 w 158"/>
                  <a:gd name="T21" fmla="*/ 43 h 158"/>
                  <a:gd name="T22" fmla="*/ 140 w 158"/>
                  <a:gd name="T23" fmla="*/ 29 h 158"/>
                  <a:gd name="T24" fmla="*/ 129 w 158"/>
                  <a:gd name="T25" fmla="*/ 19 h 158"/>
                  <a:gd name="T26" fmla="*/ 117 w 158"/>
                  <a:gd name="T27" fmla="*/ 11 h 158"/>
                  <a:gd name="T28" fmla="*/ 103 w 158"/>
                  <a:gd name="T29" fmla="*/ 4 h 158"/>
                  <a:gd name="T30" fmla="*/ 88 w 158"/>
                  <a:gd name="T31" fmla="*/ 1 h 158"/>
                  <a:gd name="T32" fmla="*/ 72 w 158"/>
                  <a:gd name="T33" fmla="*/ 1 h 158"/>
                  <a:gd name="T34" fmla="*/ 56 w 158"/>
                  <a:gd name="T35" fmla="*/ 4 h 158"/>
                  <a:gd name="T36" fmla="*/ 41 w 158"/>
                  <a:gd name="T37" fmla="*/ 11 h 158"/>
                  <a:gd name="T38" fmla="*/ 29 w 158"/>
                  <a:gd name="T39" fmla="*/ 19 h 158"/>
                  <a:gd name="T40" fmla="*/ 19 w 158"/>
                  <a:gd name="T41" fmla="*/ 29 h 158"/>
                  <a:gd name="T42" fmla="*/ 11 w 158"/>
                  <a:gd name="T43" fmla="*/ 43 h 158"/>
                  <a:gd name="T44" fmla="*/ 4 w 158"/>
                  <a:gd name="T45" fmla="*/ 56 h 158"/>
                  <a:gd name="T46" fmla="*/ 1 w 158"/>
                  <a:gd name="T47" fmla="*/ 72 h 158"/>
                  <a:gd name="T48" fmla="*/ 1 w 158"/>
                  <a:gd name="T49" fmla="*/ 88 h 158"/>
                  <a:gd name="T50" fmla="*/ 4 w 158"/>
                  <a:gd name="T51" fmla="*/ 102 h 158"/>
                  <a:gd name="T52" fmla="*/ 11 w 158"/>
                  <a:gd name="T53" fmla="*/ 117 h 158"/>
                  <a:gd name="T54" fmla="*/ 19 w 158"/>
                  <a:gd name="T55" fmla="*/ 129 h 158"/>
                  <a:gd name="T56" fmla="*/ 29 w 158"/>
                  <a:gd name="T57" fmla="*/ 140 h 158"/>
                  <a:gd name="T58" fmla="*/ 41 w 158"/>
                  <a:gd name="T59" fmla="*/ 149 h 158"/>
                  <a:gd name="T60" fmla="*/ 56 w 158"/>
                  <a:gd name="T61" fmla="*/ 154 h 158"/>
                  <a:gd name="T62" fmla="*/ 72 w 158"/>
                  <a:gd name="T6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8" h="158">
                    <a:moveTo>
                      <a:pt x="80" y="158"/>
                    </a:moveTo>
                    <a:lnTo>
                      <a:pt x="88" y="158"/>
                    </a:lnTo>
                    <a:lnTo>
                      <a:pt x="96" y="157"/>
                    </a:lnTo>
                    <a:lnTo>
                      <a:pt x="103" y="154"/>
                    </a:lnTo>
                    <a:lnTo>
                      <a:pt x="111" y="152"/>
                    </a:lnTo>
                    <a:lnTo>
                      <a:pt x="117" y="149"/>
                    </a:lnTo>
                    <a:lnTo>
                      <a:pt x="124" y="145"/>
                    </a:lnTo>
                    <a:lnTo>
                      <a:pt x="129" y="140"/>
                    </a:lnTo>
                    <a:lnTo>
                      <a:pt x="136" y="136"/>
                    </a:lnTo>
                    <a:lnTo>
                      <a:pt x="140" y="129"/>
                    </a:lnTo>
                    <a:lnTo>
                      <a:pt x="145" y="124"/>
                    </a:lnTo>
                    <a:lnTo>
                      <a:pt x="149" y="117"/>
                    </a:lnTo>
                    <a:lnTo>
                      <a:pt x="152" y="110"/>
                    </a:lnTo>
                    <a:lnTo>
                      <a:pt x="154" y="102"/>
                    </a:lnTo>
                    <a:lnTo>
                      <a:pt x="157" y="96"/>
                    </a:lnTo>
                    <a:lnTo>
                      <a:pt x="158" y="88"/>
                    </a:lnTo>
                    <a:lnTo>
                      <a:pt x="158" y="80"/>
                    </a:lnTo>
                    <a:lnTo>
                      <a:pt x="158" y="72"/>
                    </a:lnTo>
                    <a:lnTo>
                      <a:pt x="157" y="64"/>
                    </a:lnTo>
                    <a:lnTo>
                      <a:pt x="154" y="56"/>
                    </a:lnTo>
                    <a:lnTo>
                      <a:pt x="152" y="49"/>
                    </a:lnTo>
                    <a:lnTo>
                      <a:pt x="149" y="43"/>
                    </a:lnTo>
                    <a:lnTo>
                      <a:pt x="145" y="36"/>
                    </a:lnTo>
                    <a:lnTo>
                      <a:pt x="140" y="29"/>
                    </a:lnTo>
                    <a:lnTo>
                      <a:pt x="136" y="24"/>
                    </a:lnTo>
                    <a:lnTo>
                      <a:pt x="129" y="19"/>
                    </a:lnTo>
                    <a:lnTo>
                      <a:pt x="124" y="15"/>
                    </a:lnTo>
                    <a:lnTo>
                      <a:pt x="117" y="11"/>
                    </a:lnTo>
                    <a:lnTo>
                      <a:pt x="111" y="7"/>
                    </a:lnTo>
                    <a:lnTo>
                      <a:pt x="103" y="4"/>
                    </a:lnTo>
                    <a:lnTo>
                      <a:pt x="96" y="3"/>
                    </a:lnTo>
                    <a:lnTo>
                      <a:pt x="88" y="1"/>
                    </a:lnTo>
                    <a:lnTo>
                      <a:pt x="80" y="0"/>
                    </a:lnTo>
                    <a:lnTo>
                      <a:pt x="72" y="1"/>
                    </a:lnTo>
                    <a:lnTo>
                      <a:pt x="64" y="3"/>
                    </a:lnTo>
                    <a:lnTo>
                      <a:pt x="56" y="4"/>
                    </a:lnTo>
                    <a:lnTo>
                      <a:pt x="49" y="7"/>
                    </a:lnTo>
                    <a:lnTo>
                      <a:pt x="41" y="11"/>
                    </a:lnTo>
                    <a:lnTo>
                      <a:pt x="36" y="15"/>
                    </a:lnTo>
                    <a:lnTo>
                      <a:pt x="29" y="19"/>
                    </a:lnTo>
                    <a:lnTo>
                      <a:pt x="24" y="24"/>
                    </a:lnTo>
                    <a:lnTo>
                      <a:pt x="19" y="29"/>
                    </a:lnTo>
                    <a:lnTo>
                      <a:pt x="15" y="36"/>
                    </a:lnTo>
                    <a:lnTo>
                      <a:pt x="11" y="43"/>
                    </a:lnTo>
                    <a:lnTo>
                      <a:pt x="7" y="49"/>
                    </a:lnTo>
                    <a:lnTo>
                      <a:pt x="4" y="56"/>
                    </a:lnTo>
                    <a:lnTo>
                      <a:pt x="3" y="64"/>
                    </a:lnTo>
                    <a:lnTo>
                      <a:pt x="1" y="72"/>
                    </a:lnTo>
                    <a:lnTo>
                      <a:pt x="0" y="80"/>
                    </a:lnTo>
                    <a:lnTo>
                      <a:pt x="1" y="88"/>
                    </a:lnTo>
                    <a:lnTo>
                      <a:pt x="3" y="96"/>
                    </a:lnTo>
                    <a:lnTo>
                      <a:pt x="4" y="102"/>
                    </a:lnTo>
                    <a:lnTo>
                      <a:pt x="7" y="110"/>
                    </a:lnTo>
                    <a:lnTo>
                      <a:pt x="11" y="117"/>
                    </a:lnTo>
                    <a:lnTo>
                      <a:pt x="15" y="124"/>
                    </a:lnTo>
                    <a:lnTo>
                      <a:pt x="19" y="129"/>
                    </a:lnTo>
                    <a:lnTo>
                      <a:pt x="24" y="136"/>
                    </a:lnTo>
                    <a:lnTo>
                      <a:pt x="29" y="140"/>
                    </a:lnTo>
                    <a:lnTo>
                      <a:pt x="36" y="145"/>
                    </a:lnTo>
                    <a:lnTo>
                      <a:pt x="41" y="149"/>
                    </a:lnTo>
                    <a:lnTo>
                      <a:pt x="49" y="152"/>
                    </a:lnTo>
                    <a:lnTo>
                      <a:pt x="56" y="154"/>
                    </a:lnTo>
                    <a:lnTo>
                      <a:pt x="64" y="157"/>
                    </a:lnTo>
                    <a:lnTo>
                      <a:pt x="72" y="158"/>
                    </a:lnTo>
                    <a:lnTo>
                      <a:pt x="80" y="15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4" name="Freeform 288"/>
              <p:cNvSpPr>
                <a:spLocks/>
              </p:cNvSpPr>
              <p:nvPr/>
            </p:nvSpPr>
            <p:spPr bwMode="auto">
              <a:xfrm>
                <a:off x="3819" y="2765"/>
                <a:ext cx="40" cy="40"/>
              </a:xfrm>
              <a:custGeom>
                <a:avLst/>
                <a:gdLst>
                  <a:gd name="T0" fmla="*/ 88 w 158"/>
                  <a:gd name="T1" fmla="*/ 158 h 158"/>
                  <a:gd name="T2" fmla="*/ 103 w 158"/>
                  <a:gd name="T3" fmla="*/ 154 h 158"/>
                  <a:gd name="T4" fmla="*/ 117 w 158"/>
                  <a:gd name="T5" fmla="*/ 149 h 158"/>
                  <a:gd name="T6" fmla="*/ 129 w 158"/>
                  <a:gd name="T7" fmla="*/ 140 h 158"/>
                  <a:gd name="T8" fmla="*/ 140 w 158"/>
                  <a:gd name="T9" fmla="*/ 129 h 158"/>
                  <a:gd name="T10" fmla="*/ 149 w 158"/>
                  <a:gd name="T11" fmla="*/ 117 h 158"/>
                  <a:gd name="T12" fmla="*/ 154 w 158"/>
                  <a:gd name="T13" fmla="*/ 102 h 158"/>
                  <a:gd name="T14" fmla="*/ 158 w 158"/>
                  <a:gd name="T15" fmla="*/ 88 h 158"/>
                  <a:gd name="T16" fmla="*/ 158 w 158"/>
                  <a:gd name="T17" fmla="*/ 72 h 158"/>
                  <a:gd name="T18" fmla="*/ 154 w 158"/>
                  <a:gd name="T19" fmla="*/ 56 h 158"/>
                  <a:gd name="T20" fmla="*/ 149 w 158"/>
                  <a:gd name="T21" fmla="*/ 43 h 158"/>
                  <a:gd name="T22" fmla="*/ 140 w 158"/>
                  <a:gd name="T23" fmla="*/ 29 h 158"/>
                  <a:gd name="T24" fmla="*/ 129 w 158"/>
                  <a:gd name="T25" fmla="*/ 19 h 158"/>
                  <a:gd name="T26" fmla="*/ 117 w 158"/>
                  <a:gd name="T27" fmla="*/ 11 h 158"/>
                  <a:gd name="T28" fmla="*/ 103 w 158"/>
                  <a:gd name="T29" fmla="*/ 4 h 158"/>
                  <a:gd name="T30" fmla="*/ 88 w 158"/>
                  <a:gd name="T31" fmla="*/ 1 h 158"/>
                  <a:gd name="T32" fmla="*/ 72 w 158"/>
                  <a:gd name="T33" fmla="*/ 1 h 158"/>
                  <a:gd name="T34" fmla="*/ 56 w 158"/>
                  <a:gd name="T35" fmla="*/ 4 h 158"/>
                  <a:gd name="T36" fmla="*/ 41 w 158"/>
                  <a:gd name="T37" fmla="*/ 11 h 158"/>
                  <a:gd name="T38" fmla="*/ 29 w 158"/>
                  <a:gd name="T39" fmla="*/ 19 h 158"/>
                  <a:gd name="T40" fmla="*/ 19 w 158"/>
                  <a:gd name="T41" fmla="*/ 29 h 158"/>
                  <a:gd name="T42" fmla="*/ 11 w 158"/>
                  <a:gd name="T43" fmla="*/ 43 h 158"/>
                  <a:gd name="T44" fmla="*/ 4 w 158"/>
                  <a:gd name="T45" fmla="*/ 56 h 158"/>
                  <a:gd name="T46" fmla="*/ 1 w 158"/>
                  <a:gd name="T47" fmla="*/ 72 h 158"/>
                  <a:gd name="T48" fmla="*/ 1 w 158"/>
                  <a:gd name="T49" fmla="*/ 88 h 158"/>
                  <a:gd name="T50" fmla="*/ 4 w 158"/>
                  <a:gd name="T51" fmla="*/ 102 h 158"/>
                  <a:gd name="T52" fmla="*/ 11 w 158"/>
                  <a:gd name="T53" fmla="*/ 117 h 158"/>
                  <a:gd name="T54" fmla="*/ 19 w 158"/>
                  <a:gd name="T55" fmla="*/ 129 h 158"/>
                  <a:gd name="T56" fmla="*/ 29 w 158"/>
                  <a:gd name="T57" fmla="*/ 140 h 158"/>
                  <a:gd name="T58" fmla="*/ 41 w 158"/>
                  <a:gd name="T59" fmla="*/ 149 h 158"/>
                  <a:gd name="T60" fmla="*/ 56 w 158"/>
                  <a:gd name="T61" fmla="*/ 154 h 158"/>
                  <a:gd name="T62" fmla="*/ 72 w 158"/>
                  <a:gd name="T6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8" h="158">
                    <a:moveTo>
                      <a:pt x="80" y="158"/>
                    </a:moveTo>
                    <a:lnTo>
                      <a:pt x="88" y="158"/>
                    </a:lnTo>
                    <a:lnTo>
                      <a:pt x="96" y="157"/>
                    </a:lnTo>
                    <a:lnTo>
                      <a:pt x="103" y="154"/>
                    </a:lnTo>
                    <a:lnTo>
                      <a:pt x="111" y="152"/>
                    </a:lnTo>
                    <a:lnTo>
                      <a:pt x="117" y="149"/>
                    </a:lnTo>
                    <a:lnTo>
                      <a:pt x="124" y="145"/>
                    </a:lnTo>
                    <a:lnTo>
                      <a:pt x="129" y="140"/>
                    </a:lnTo>
                    <a:lnTo>
                      <a:pt x="136" y="136"/>
                    </a:lnTo>
                    <a:lnTo>
                      <a:pt x="140" y="129"/>
                    </a:lnTo>
                    <a:lnTo>
                      <a:pt x="145" y="124"/>
                    </a:lnTo>
                    <a:lnTo>
                      <a:pt x="149" y="117"/>
                    </a:lnTo>
                    <a:lnTo>
                      <a:pt x="152" y="110"/>
                    </a:lnTo>
                    <a:lnTo>
                      <a:pt x="154" y="102"/>
                    </a:lnTo>
                    <a:lnTo>
                      <a:pt x="157" y="96"/>
                    </a:lnTo>
                    <a:lnTo>
                      <a:pt x="158" y="88"/>
                    </a:lnTo>
                    <a:lnTo>
                      <a:pt x="158" y="80"/>
                    </a:lnTo>
                    <a:lnTo>
                      <a:pt x="158" y="72"/>
                    </a:lnTo>
                    <a:lnTo>
                      <a:pt x="157" y="64"/>
                    </a:lnTo>
                    <a:lnTo>
                      <a:pt x="154" y="56"/>
                    </a:lnTo>
                    <a:lnTo>
                      <a:pt x="152" y="49"/>
                    </a:lnTo>
                    <a:lnTo>
                      <a:pt x="149" y="43"/>
                    </a:lnTo>
                    <a:lnTo>
                      <a:pt x="145" y="36"/>
                    </a:lnTo>
                    <a:lnTo>
                      <a:pt x="140" y="29"/>
                    </a:lnTo>
                    <a:lnTo>
                      <a:pt x="136" y="24"/>
                    </a:lnTo>
                    <a:lnTo>
                      <a:pt x="129" y="19"/>
                    </a:lnTo>
                    <a:lnTo>
                      <a:pt x="124" y="15"/>
                    </a:lnTo>
                    <a:lnTo>
                      <a:pt x="117" y="11"/>
                    </a:lnTo>
                    <a:lnTo>
                      <a:pt x="111" y="7"/>
                    </a:lnTo>
                    <a:lnTo>
                      <a:pt x="103" y="4"/>
                    </a:lnTo>
                    <a:lnTo>
                      <a:pt x="96" y="3"/>
                    </a:lnTo>
                    <a:lnTo>
                      <a:pt x="88" y="1"/>
                    </a:lnTo>
                    <a:lnTo>
                      <a:pt x="80" y="0"/>
                    </a:lnTo>
                    <a:lnTo>
                      <a:pt x="72" y="1"/>
                    </a:lnTo>
                    <a:lnTo>
                      <a:pt x="64" y="3"/>
                    </a:lnTo>
                    <a:lnTo>
                      <a:pt x="56" y="4"/>
                    </a:lnTo>
                    <a:lnTo>
                      <a:pt x="49" y="7"/>
                    </a:lnTo>
                    <a:lnTo>
                      <a:pt x="41" y="11"/>
                    </a:lnTo>
                    <a:lnTo>
                      <a:pt x="36" y="15"/>
                    </a:lnTo>
                    <a:lnTo>
                      <a:pt x="29" y="19"/>
                    </a:lnTo>
                    <a:lnTo>
                      <a:pt x="24" y="24"/>
                    </a:lnTo>
                    <a:lnTo>
                      <a:pt x="19" y="29"/>
                    </a:lnTo>
                    <a:lnTo>
                      <a:pt x="15" y="36"/>
                    </a:lnTo>
                    <a:lnTo>
                      <a:pt x="11" y="43"/>
                    </a:lnTo>
                    <a:lnTo>
                      <a:pt x="7" y="49"/>
                    </a:lnTo>
                    <a:lnTo>
                      <a:pt x="4" y="56"/>
                    </a:lnTo>
                    <a:lnTo>
                      <a:pt x="3" y="64"/>
                    </a:lnTo>
                    <a:lnTo>
                      <a:pt x="1" y="72"/>
                    </a:lnTo>
                    <a:lnTo>
                      <a:pt x="0" y="80"/>
                    </a:lnTo>
                    <a:lnTo>
                      <a:pt x="1" y="88"/>
                    </a:lnTo>
                    <a:lnTo>
                      <a:pt x="3" y="96"/>
                    </a:lnTo>
                    <a:lnTo>
                      <a:pt x="4" y="102"/>
                    </a:lnTo>
                    <a:lnTo>
                      <a:pt x="7" y="110"/>
                    </a:lnTo>
                    <a:lnTo>
                      <a:pt x="11" y="117"/>
                    </a:lnTo>
                    <a:lnTo>
                      <a:pt x="15" y="124"/>
                    </a:lnTo>
                    <a:lnTo>
                      <a:pt x="19" y="129"/>
                    </a:lnTo>
                    <a:lnTo>
                      <a:pt x="24" y="136"/>
                    </a:lnTo>
                    <a:lnTo>
                      <a:pt x="29" y="140"/>
                    </a:lnTo>
                    <a:lnTo>
                      <a:pt x="36" y="145"/>
                    </a:lnTo>
                    <a:lnTo>
                      <a:pt x="41" y="149"/>
                    </a:lnTo>
                    <a:lnTo>
                      <a:pt x="49" y="152"/>
                    </a:lnTo>
                    <a:lnTo>
                      <a:pt x="56" y="154"/>
                    </a:lnTo>
                    <a:lnTo>
                      <a:pt x="64" y="157"/>
                    </a:lnTo>
                    <a:lnTo>
                      <a:pt x="72" y="158"/>
                    </a:lnTo>
                    <a:lnTo>
                      <a:pt x="80" y="158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5" name="Freeform 289"/>
              <p:cNvSpPr>
                <a:spLocks/>
              </p:cNvSpPr>
              <p:nvPr/>
            </p:nvSpPr>
            <p:spPr bwMode="auto">
              <a:xfrm>
                <a:off x="3473" y="2781"/>
                <a:ext cx="36" cy="36"/>
              </a:xfrm>
              <a:custGeom>
                <a:avLst/>
                <a:gdLst>
                  <a:gd name="T0" fmla="*/ 72 w 144"/>
                  <a:gd name="T1" fmla="*/ 144 h 144"/>
                  <a:gd name="T2" fmla="*/ 79 w 144"/>
                  <a:gd name="T3" fmla="*/ 144 h 144"/>
                  <a:gd name="T4" fmla="*/ 87 w 144"/>
                  <a:gd name="T5" fmla="*/ 142 h 144"/>
                  <a:gd name="T6" fmla="*/ 94 w 144"/>
                  <a:gd name="T7" fmla="*/ 140 h 144"/>
                  <a:gd name="T8" fmla="*/ 100 w 144"/>
                  <a:gd name="T9" fmla="*/ 138 h 144"/>
                  <a:gd name="T10" fmla="*/ 112 w 144"/>
                  <a:gd name="T11" fmla="*/ 132 h 144"/>
                  <a:gd name="T12" fmla="*/ 123 w 144"/>
                  <a:gd name="T13" fmla="*/ 122 h 144"/>
                  <a:gd name="T14" fmla="*/ 131 w 144"/>
                  <a:gd name="T15" fmla="*/ 112 h 144"/>
                  <a:gd name="T16" fmla="*/ 138 w 144"/>
                  <a:gd name="T17" fmla="*/ 100 h 144"/>
                  <a:gd name="T18" fmla="*/ 140 w 144"/>
                  <a:gd name="T19" fmla="*/ 93 h 144"/>
                  <a:gd name="T20" fmla="*/ 143 w 144"/>
                  <a:gd name="T21" fmla="*/ 86 h 144"/>
                  <a:gd name="T22" fmla="*/ 143 w 144"/>
                  <a:gd name="T23" fmla="*/ 78 h 144"/>
                  <a:gd name="T24" fmla="*/ 144 w 144"/>
                  <a:gd name="T25" fmla="*/ 72 h 144"/>
                  <a:gd name="T26" fmla="*/ 143 w 144"/>
                  <a:gd name="T27" fmla="*/ 65 h 144"/>
                  <a:gd name="T28" fmla="*/ 143 w 144"/>
                  <a:gd name="T29" fmla="*/ 57 h 144"/>
                  <a:gd name="T30" fmla="*/ 140 w 144"/>
                  <a:gd name="T31" fmla="*/ 50 h 144"/>
                  <a:gd name="T32" fmla="*/ 138 w 144"/>
                  <a:gd name="T33" fmla="*/ 44 h 144"/>
                  <a:gd name="T34" fmla="*/ 131 w 144"/>
                  <a:gd name="T35" fmla="*/ 32 h 144"/>
                  <a:gd name="T36" fmla="*/ 123 w 144"/>
                  <a:gd name="T37" fmla="*/ 21 h 144"/>
                  <a:gd name="T38" fmla="*/ 112 w 144"/>
                  <a:gd name="T39" fmla="*/ 12 h 144"/>
                  <a:gd name="T40" fmla="*/ 100 w 144"/>
                  <a:gd name="T41" fmla="*/ 5 h 144"/>
                  <a:gd name="T42" fmla="*/ 94 w 144"/>
                  <a:gd name="T43" fmla="*/ 4 h 144"/>
                  <a:gd name="T44" fmla="*/ 87 w 144"/>
                  <a:gd name="T45" fmla="*/ 1 h 144"/>
                  <a:gd name="T46" fmla="*/ 79 w 144"/>
                  <a:gd name="T47" fmla="*/ 0 h 144"/>
                  <a:gd name="T48" fmla="*/ 72 w 144"/>
                  <a:gd name="T49" fmla="*/ 0 h 144"/>
                  <a:gd name="T50" fmla="*/ 64 w 144"/>
                  <a:gd name="T51" fmla="*/ 0 h 144"/>
                  <a:gd name="T52" fmla="*/ 58 w 144"/>
                  <a:gd name="T53" fmla="*/ 1 h 144"/>
                  <a:gd name="T54" fmla="*/ 51 w 144"/>
                  <a:gd name="T55" fmla="*/ 4 h 144"/>
                  <a:gd name="T56" fmla="*/ 44 w 144"/>
                  <a:gd name="T57" fmla="*/ 5 h 144"/>
                  <a:gd name="T58" fmla="*/ 32 w 144"/>
                  <a:gd name="T59" fmla="*/ 12 h 144"/>
                  <a:gd name="T60" fmla="*/ 22 w 144"/>
                  <a:gd name="T61" fmla="*/ 21 h 144"/>
                  <a:gd name="T62" fmla="*/ 12 w 144"/>
                  <a:gd name="T63" fmla="*/ 32 h 144"/>
                  <a:gd name="T64" fmla="*/ 6 w 144"/>
                  <a:gd name="T65" fmla="*/ 44 h 144"/>
                  <a:gd name="T66" fmla="*/ 3 w 144"/>
                  <a:gd name="T67" fmla="*/ 50 h 144"/>
                  <a:gd name="T68" fmla="*/ 2 w 144"/>
                  <a:gd name="T69" fmla="*/ 57 h 144"/>
                  <a:gd name="T70" fmla="*/ 0 w 144"/>
                  <a:gd name="T71" fmla="*/ 65 h 144"/>
                  <a:gd name="T72" fmla="*/ 0 w 144"/>
                  <a:gd name="T73" fmla="*/ 72 h 144"/>
                  <a:gd name="T74" fmla="*/ 0 w 144"/>
                  <a:gd name="T75" fmla="*/ 78 h 144"/>
                  <a:gd name="T76" fmla="*/ 2 w 144"/>
                  <a:gd name="T77" fmla="*/ 86 h 144"/>
                  <a:gd name="T78" fmla="*/ 3 w 144"/>
                  <a:gd name="T79" fmla="*/ 93 h 144"/>
                  <a:gd name="T80" fmla="*/ 6 w 144"/>
                  <a:gd name="T81" fmla="*/ 100 h 144"/>
                  <a:gd name="T82" fmla="*/ 10 w 144"/>
                  <a:gd name="T83" fmla="*/ 106 h 144"/>
                  <a:gd name="T84" fmla="*/ 12 w 144"/>
                  <a:gd name="T85" fmla="*/ 112 h 144"/>
                  <a:gd name="T86" fmla="*/ 16 w 144"/>
                  <a:gd name="T87" fmla="*/ 117 h 144"/>
                  <a:gd name="T88" fmla="*/ 22 w 144"/>
                  <a:gd name="T89" fmla="*/ 122 h 144"/>
                  <a:gd name="T90" fmla="*/ 27 w 144"/>
                  <a:gd name="T91" fmla="*/ 126 h 144"/>
                  <a:gd name="T92" fmla="*/ 32 w 144"/>
                  <a:gd name="T93" fmla="*/ 132 h 144"/>
                  <a:gd name="T94" fmla="*/ 38 w 144"/>
                  <a:gd name="T95" fmla="*/ 134 h 144"/>
                  <a:gd name="T96" fmla="*/ 44 w 144"/>
                  <a:gd name="T97" fmla="*/ 138 h 144"/>
                  <a:gd name="T98" fmla="*/ 51 w 144"/>
                  <a:gd name="T99" fmla="*/ 140 h 144"/>
                  <a:gd name="T100" fmla="*/ 58 w 144"/>
                  <a:gd name="T101" fmla="*/ 142 h 144"/>
                  <a:gd name="T102" fmla="*/ 64 w 144"/>
                  <a:gd name="T103" fmla="*/ 144 h 144"/>
                  <a:gd name="T104" fmla="*/ 72 w 144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79" y="144"/>
                    </a:lnTo>
                    <a:lnTo>
                      <a:pt x="87" y="142"/>
                    </a:lnTo>
                    <a:lnTo>
                      <a:pt x="94" y="140"/>
                    </a:lnTo>
                    <a:lnTo>
                      <a:pt x="100" y="138"/>
                    </a:lnTo>
                    <a:lnTo>
                      <a:pt x="112" y="132"/>
                    </a:lnTo>
                    <a:lnTo>
                      <a:pt x="123" y="122"/>
                    </a:lnTo>
                    <a:lnTo>
                      <a:pt x="131" y="112"/>
                    </a:lnTo>
                    <a:lnTo>
                      <a:pt x="138" y="100"/>
                    </a:lnTo>
                    <a:lnTo>
                      <a:pt x="140" y="93"/>
                    </a:lnTo>
                    <a:lnTo>
                      <a:pt x="143" y="86"/>
                    </a:lnTo>
                    <a:lnTo>
                      <a:pt x="143" y="78"/>
                    </a:lnTo>
                    <a:lnTo>
                      <a:pt x="144" y="72"/>
                    </a:lnTo>
                    <a:lnTo>
                      <a:pt x="143" y="65"/>
                    </a:lnTo>
                    <a:lnTo>
                      <a:pt x="143" y="57"/>
                    </a:lnTo>
                    <a:lnTo>
                      <a:pt x="140" y="50"/>
                    </a:lnTo>
                    <a:lnTo>
                      <a:pt x="138" y="44"/>
                    </a:lnTo>
                    <a:lnTo>
                      <a:pt x="131" y="32"/>
                    </a:lnTo>
                    <a:lnTo>
                      <a:pt x="123" y="21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4" y="4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51" y="4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2" y="21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3" y="50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78"/>
                    </a:lnTo>
                    <a:lnTo>
                      <a:pt x="2" y="86"/>
                    </a:lnTo>
                    <a:lnTo>
                      <a:pt x="3" y="93"/>
                    </a:lnTo>
                    <a:lnTo>
                      <a:pt x="6" y="100"/>
                    </a:lnTo>
                    <a:lnTo>
                      <a:pt x="10" y="106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2" y="122"/>
                    </a:lnTo>
                    <a:lnTo>
                      <a:pt x="27" y="126"/>
                    </a:lnTo>
                    <a:lnTo>
                      <a:pt x="32" y="132"/>
                    </a:lnTo>
                    <a:lnTo>
                      <a:pt x="38" y="134"/>
                    </a:lnTo>
                    <a:lnTo>
                      <a:pt x="44" y="138"/>
                    </a:lnTo>
                    <a:lnTo>
                      <a:pt x="51" y="140"/>
                    </a:lnTo>
                    <a:lnTo>
                      <a:pt x="58" y="142"/>
                    </a:lnTo>
                    <a:lnTo>
                      <a:pt x="64" y="144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6" name="Freeform 290"/>
              <p:cNvSpPr>
                <a:spLocks/>
              </p:cNvSpPr>
              <p:nvPr/>
            </p:nvSpPr>
            <p:spPr bwMode="auto">
              <a:xfrm>
                <a:off x="3473" y="2781"/>
                <a:ext cx="36" cy="36"/>
              </a:xfrm>
              <a:custGeom>
                <a:avLst/>
                <a:gdLst>
                  <a:gd name="T0" fmla="*/ 72 w 144"/>
                  <a:gd name="T1" fmla="*/ 144 h 144"/>
                  <a:gd name="T2" fmla="*/ 79 w 144"/>
                  <a:gd name="T3" fmla="*/ 144 h 144"/>
                  <a:gd name="T4" fmla="*/ 87 w 144"/>
                  <a:gd name="T5" fmla="*/ 142 h 144"/>
                  <a:gd name="T6" fmla="*/ 94 w 144"/>
                  <a:gd name="T7" fmla="*/ 140 h 144"/>
                  <a:gd name="T8" fmla="*/ 100 w 144"/>
                  <a:gd name="T9" fmla="*/ 138 h 144"/>
                  <a:gd name="T10" fmla="*/ 112 w 144"/>
                  <a:gd name="T11" fmla="*/ 132 h 144"/>
                  <a:gd name="T12" fmla="*/ 123 w 144"/>
                  <a:gd name="T13" fmla="*/ 122 h 144"/>
                  <a:gd name="T14" fmla="*/ 131 w 144"/>
                  <a:gd name="T15" fmla="*/ 112 h 144"/>
                  <a:gd name="T16" fmla="*/ 138 w 144"/>
                  <a:gd name="T17" fmla="*/ 100 h 144"/>
                  <a:gd name="T18" fmla="*/ 140 w 144"/>
                  <a:gd name="T19" fmla="*/ 93 h 144"/>
                  <a:gd name="T20" fmla="*/ 143 w 144"/>
                  <a:gd name="T21" fmla="*/ 86 h 144"/>
                  <a:gd name="T22" fmla="*/ 143 w 144"/>
                  <a:gd name="T23" fmla="*/ 78 h 144"/>
                  <a:gd name="T24" fmla="*/ 144 w 144"/>
                  <a:gd name="T25" fmla="*/ 72 h 144"/>
                  <a:gd name="T26" fmla="*/ 143 w 144"/>
                  <a:gd name="T27" fmla="*/ 65 h 144"/>
                  <a:gd name="T28" fmla="*/ 143 w 144"/>
                  <a:gd name="T29" fmla="*/ 57 h 144"/>
                  <a:gd name="T30" fmla="*/ 140 w 144"/>
                  <a:gd name="T31" fmla="*/ 50 h 144"/>
                  <a:gd name="T32" fmla="*/ 138 w 144"/>
                  <a:gd name="T33" fmla="*/ 44 h 144"/>
                  <a:gd name="T34" fmla="*/ 131 w 144"/>
                  <a:gd name="T35" fmla="*/ 32 h 144"/>
                  <a:gd name="T36" fmla="*/ 123 w 144"/>
                  <a:gd name="T37" fmla="*/ 21 h 144"/>
                  <a:gd name="T38" fmla="*/ 112 w 144"/>
                  <a:gd name="T39" fmla="*/ 12 h 144"/>
                  <a:gd name="T40" fmla="*/ 100 w 144"/>
                  <a:gd name="T41" fmla="*/ 5 h 144"/>
                  <a:gd name="T42" fmla="*/ 94 w 144"/>
                  <a:gd name="T43" fmla="*/ 4 h 144"/>
                  <a:gd name="T44" fmla="*/ 87 w 144"/>
                  <a:gd name="T45" fmla="*/ 1 h 144"/>
                  <a:gd name="T46" fmla="*/ 79 w 144"/>
                  <a:gd name="T47" fmla="*/ 0 h 144"/>
                  <a:gd name="T48" fmla="*/ 72 w 144"/>
                  <a:gd name="T49" fmla="*/ 0 h 144"/>
                  <a:gd name="T50" fmla="*/ 64 w 144"/>
                  <a:gd name="T51" fmla="*/ 0 h 144"/>
                  <a:gd name="T52" fmla="*/ 58 w 144"/>
                  <a:gd name="T53" fmla="*/ 1 h 144"/>
                  <a:gd name="T54" fmla="*/ 51 w 144"/>
                  <a:gd name="T55" fmla="*/ 4 h 144"/>
                  <a:gd name="T56" fmla="*/ 44 w 144"/>
                  <a:gd name="T57" fmla="*/ 5 h 144"/>
                  <a:gd name="T58" fmla="*/ 32 w 144"/>
                  <a:gd name="T59" fmla="*/ 12 h 144"/>
                  <a:gd name="T60" fmla="*/ 22 w 144"/>
                  <a:gd name="T61" fmla="*/ 21 h 144"/>
                  <a:gd name="T62" fmla="*/ 12 w 144"/>
                  <a:gd name="T63" fmla="*/ 32 h 144"/>
                  <a:gd name="T64" fmla="*/ 6 w 144"/>
                  <a:gd name="T65" fmla="*/ 44 h 144"/>
                  <a:gd name="T66" fmla="*/ 3 w 144"/>
                  <a:gd name="T67" fmla="*/ 50 h 144"/>
                  <a:gd name="T68" fmla="*/ 2 w 144"/>
                  <a:gd name="T69" fmla="*/ 57 h 144"/>
                  <a:gd name="T70" fmla="*/ 0 w 144"/>
                  <a:gd name="T71" fmla="*/ 65 h 144"/>
                  <a:gd name="T72" fmla="*/ 0 w 144"/>
                  <a:gd name="T73" fmla="*/ 72 h 144"/>
                  <a:gd name="T74" fmla="*/ 0 w 144"/>
                  <a:gd name="T75" fmla="*/ 78 h 144"/>
                  <a:gd name="T76" fmla="*/ 2 w 144"/>
                  <a:gd name="T77" fmla="*/ 86 h 144"/>
                  <a:gd name="T78" fmla="*/ 3 w 144"/>
                  <a:gd name="T79" fmla="*/ 93 h 144"/>
                  <a:gd name="T80" fmla="*/ 6 w 144"/>
                  <a:gd name="T81" fmla="*/ 100 h 144"/>
                  <a:gd name="T82" fmla="*/ 10 w 144"/>
                  <a:gd name="T83" fmla="*/ 106 h 144"/>
                  <a:gd name="T84" fmla="*/ 12 w 144"/>
                  <a:gd name="T85" fmla="*/ 112 h 144"/>
                  <a:gd name="T86" fmla="*/ 16 w 144"/>
                  <a:gd name="T87" fmla="*/ 117 h 144"/>
                  <a:gd name="T88" fmla="*/ 22 w 144"/>
                  <a:gd name="T89" fmla="*/ 122 h 144"/>
                  <a:gd name="T90" fmla="*/ 27 w 144"/>
                  <a:gd name="T91" fmla="*/ 126 h 144"/>
                  <a:gd name="T92" fmla="*/ 32 w 144"/>
                  <a:gd name="T93" fmla="*/ 132 h 144"/>
                  <a:gd name="T94" fmla="*/ 38 w 144"/>
                  <a:gd name="T95" fmla="*/ 134 h 144"/>
                  <a:gd name="T96" fmla="*/ 44 w 144"/>
                  <a:gd name="T97" fmla="*/ 138 h 144"/>
                  <a:gd name="T98" fmla="*/ 51 w 144"/>
                  <a:gd name="T99" fmla="*/ 140 h 144"/>
                  <a:gd name="T100" fmla="*/ 58 w 144"/>
                  <a:gd name="T101" fmla="*/ 142 h 144"/>
                  <a:gd name="T102" fmla="*/ 64 w 144"/>
                  <a:gd name="T103" fmla="*/ 144 h 144"/>
                  <a:gd name="T104" fmla="*/ 72 w 144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79" y="144"/>
                    </a:lnTo>
                    <a:lnTo>
                      <a:pt x="87" y="142"/>
                    </a:lnTo>
                    <a:lnTo>
                      <a:pt x="94" y="140"/>
                    </a:lnTo>
                    <a:lnTo>
                      <a:pt x="100" y="138"/>
                    </a:lnTo>
                    <a:lnTo>
                      <a:pt x="112" y="132"/>
                    </a:lnTo>
                    <a:lnTo>
                      <a:pt x="123" y="122"/>
                    </a:lnTo>
                    <a:lnTo>
                      <a:pt x="131" y="112"/>
                    </a:lnTo>
                    <a:lnTo>
                      <a:pt x="138" y="100"/>
                    </a:lnTo>
                    <a:lnTo>
                      <a:pt x="140" y="93"/>
                    </a:lnTo>
                    <a:lnTo>
                      <a:pt x="143" y="86"/>
                    </a:lnTo>
                    <a:lnTo>
                      <a:pt x="143" y="78"/>
                    </a:lnTo>
                    <a:lnTo>
                      <a:pt x="144" y="72"/>
                    </a:lnTo>
                    <a:lnTo>
                      <a:pt x="143" y="65"/>
                    </a:lnTo>
                    <a:lnTo>
                      <a:pt x="143" y="57"/>
                    </a:lnTo>
                    <a:lnTo>
                      <a:pt x="140" y="50"/>
                    </a:lnTo>
                    <a:lnTo>
                      <a:pt x="138" y="44"/>
                    </a:lnTo>
                    <a:lnTo>
                      <a:pt x="131" y="32"/>
                    </a:lnTo>
                    <a:lnTo>
                      <a:pt x="123" y="21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4" y="4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51" y="4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2" y="21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3" y="50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78"/>
                    </a:lnTo>
                    <a:lnTo>
                      <a:pt x="2" y="86"/>
                    </a:lnTo>
                    <a:lnTo>
                      <a:pt x="3" y="93"/>
                    </a:lnTo>
                    <a:lnTo>
                      <a:pt x="6" y="100"/>
                    </a:lnTo>
                    <a:lnTo>
                      <a:pt x="10" y="106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2" y="122"/>
                    </a:lnTo>
                    <a:lnTo>
                      <a:pt x="27" y="126"/>
                    </a:lnTo>
                    <a:lnTo>
                      <a:pt x="32" y="132"/>
                    </a:lnTo>
                    <a:lnTo>
                      <a:pt x="38" y="134"/>
                    </a:lnTo>
                    <a:lnTo>
                      <a:pt x="44" y="138"/>
                    </a:lnTo>
                    <a:lnTo>
                      <a:pt x="51" y="140"/>
                    </a:lnTo>
                    <a:lnTo>
                      <a:pt x="58" y="142"/>
                    </a:lnTo>
                    <a:lnTo>
                      <a:pt x="64" y="144"/>
                    </a:lnTo>
                    <a:lnTo>
                      <a:pt x="72" y="144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7" name="Freeform 291"/>
              <p:cNvSpPr>
                <a:spLocks/>
              </p:cNvSpPr>
              <p:nvPr/>
            </p:nvSpPr>
            <p:spPr bwMode="auto">
              <a:xfrm>
                <a:off x="3278" y="2780"/>
                <a:ext cx="36" cy="36"/>
              </a:xfrm>
              <a:custGeom>
                <a:avLst/>
                <a:gdLst>
                  <a:gd name="T0" fmla="*/ 72 w 144"/>
                  <a:gd name="T1" fmla="*/ 142 h 142"/>
                  <a:gd name="T2" fmla="*/ 78 w 144"/>
                  <a:gd name="T3" fmla="*/ 142 h 142"/>
                  <a:gd name="T4" fmla="*/ 86 w 144"/>
                  <a:gd name="T5" fmla="*/ 141 h 142"/>
                  <a:gd name="T6" fmla="*/ 93 w 144"/>
                  <a:gd name="T7" fmla="*/ 140 h 142"/>
                  <a:gd name="T8" fmla="*/ 100 w 144"/>
                  <a:gd name="T9" fmla="*/ 137 h 142"/>
                  <a:gd name="T10" fmla="*/ 112 w 144"/>
                  <a:gd name="T11" fmla="*/ 130 h 142"/>
                  <a:gd name="T12" fmla="*/ 122 w 144"/>
                  <a:gd name="T13" fmla="*/ 121 h 142"/>
                  <a:gd name="T14" fmla="*/ 132 w 144"/>
                  <a:gd name="T15" fmla="*/ 112 h 142"/>
                  <a:gd name="T16" fmla="*/ 138 w 144"/>
                  <a:gd name="T17" fmla="*/ 98 h 142"/>
                  <a:gd name="T18" fmla="*/ 140 w 144"/>
                  <a:gd name="T19" fmla="*/ 92 h 142"/>
                  <a:gd name="T20" fmla="*/ 142 w 144"/>
                  <a:gd name="T21" fmla="*/ 85 h 142"/>
                  <a:gd name="T22" fmla="*/ 142 w 144"/>
                  <a:gd name="T23" fmla="*/ 78 h 142"/>
                  <a:gd name="T24" fmla="*/ 144 w 144"/>
                  <a:gd name="T25" fmla="*/ 70 h 142"/>
                  <a:gd name="T26" fmla="*/ 142 w 144"/>
                  <a:gd name="T27" fmla="*/ 64 h 142"/>
                  <a:gd name="T28" fmla="*/ 142 w 144"/>
                  <a:gd name="T29" fmla="*/ 57 h 142"/>
                  <a:gd name="T30" fmla="*/ 140 w 144"/>
                  <a:gd name="T31" fmla="*/ 50 h 142"/>
                  <a:gd name="T32" fmla="*/ 138 w 144"/>
                  <a:gd name="T33" fmla="*/ 44 h 142"/>
                  <a:gd name="T34" fmla="*/ 132 w 144"/>
                  <a:gd name="T35" fmla="*/ 30 h 142"/>
                  <a:gd name="T36" fmla="*/ 122 w 144"/>
                  <a:gd name="T37" fmla="*/ 20 h 142"/>
                  <a:gd name="T38" fmla="*/ 112 w 144"/>
                  <a:gd name="T39" fmla="*/ 12 h 142"/>
                  <a:gd name="T40" fmla="*/ 100 w 144"/>
                  <a:gd name="T41" fmla="*/ 5 h 142"/>
                  <a:gd name="T42" fmla="*/ 93 w 144"/>
                  <a:gd name="T43" fmla="*/ 3 h 142"/>
                  <a:gd name="T44" fmla="*/ 86 w 144"/>
                  <a:gd name="T45" fmla="*/ 1 h 142"/>
                  <a:gd name="T46" fmla="*/ 78 w 144"/>
                  <a:gd name="T47" fmla="*/ 0 h 142"/>
                  <a:gd name="T48" fmla="*/ 72 w 144"/>
                  <a:gd name="T49" fmla="*/ 0 h 142"/>
                  <a:gd name="T50" fmla="*/ 64 w 144"/>
                  <a:gd name="T51" fmla="*/ 0 h 142"/>
                  <a:gd name="T52" fmla="*/ 57 w 144"/>
                  <a:gd name="T53" fmla="*/ 1 h 142"/>
                  <a:gd name="T54" fmla="*/ 50 w 144"/>
                  <a:gd name="T55" fmla="*/ 3 h 142"/>
                  <a:gd name="T56" fmla="*/ 44 w 144"/>
                  <a:gd name="T57" fmla="*/ 5 h 142"/>
                  <a:gd name="T58" fmla="*/ 32 w 144"/>
                  <a:gd name="T59" fmla="*/ 12 h 142"/>
                  <a:gd name="T60" fmla="*/ 21 w 144"/>
                  <a:gd name="T61" fmla="*/ 20 h 142"/>
                  <a:gd name="T62" fmla="*/ 12 w 144"/>
                  <a:gd name="T63" fmla="*/ 30 h 142"/>
                  <a:gd name="T64" fmla="*/ 5 w 144"/>
                  <a:gd name="T65" fmla="*/ 44 h 142"/>
                  <a:gd name="T66" fmla="*/ 4 w 144"/>
                  <a:gd name="T67" fmla="*/ 50 h 142"/>
                  <a:gd name="T68" fmla="*/ 1 w 144"/>
                  <a:gd name="T69" fmla="*/ 57 h 142"/>
                  <a:gd name="T70" fmla="*/ 0 w 144"/>
                  <a:gd name="T71" fmla="*/ 64 h 142"/>
                  <a:gd name="T72" fmla="*/ 0 w 144"/>
                  <a:gd name="T73" fmla="*/ 70 h 142"/>
                  <a:gd name="T74" fmla="*/ 0 w 144"/>
                  <a:gd name="T75" fmla="*/ 78 h 142"/>
                  <a:gd name="T76" fmla="*/ 1 w 144"/>
                  <a:gd name="T77" fmla="*/ 85 h 142"/>
                  <a:gd name="T78" fmla="*/ 4 w 144"/>
                  <a:gd name="T79" fmla="*/ 92 h 142"/>
                  <a:gd name="T80" fmla="*/ 5 w 144"/>
                  <a:gd name="T81" fmla="*/ 98 h 142"/>
                  <a:gd name="T82" fmla="*/ 9 w 144"/>
                  <a:gd name="T83" fmla="*/ 105 h 142"/>
                  <a:gd name="T84" fmla="*/ 12 w 144"/>
                  <a:gd name="T85" fmla="*/ 112 h 142"/>
                  <a:gd name="T86" fmla="*/ 16 w 144"/>
                  <a:gd name="T87" fmla="*/ 117 h 142"/>
                  <a:gd name="T88" fmla="*/ 21 w 144"/>
                  <a:gd name="T89" fmla="*/ 121 h 142"/>
                  <a:gd name="T90" fmla="*/ 26 w 144"/>
                  <a:gd name="T91" fmla="*/ 126 h 142"/>
                  <a:gd name="T92" fmla="*/ 32 w 144"/>
                  <a:gd name="T93" fmla="*/ 130 h 142"/>
                  <a:gd name="T94" fmla="*/ 37 w 144"/>
                  <a:gd name="T95" fmla="*/ 134 h 142"/>
                  <a:gd name="T96" fmla="*/ 44 w 144"/>
                  <a:gd name="T97" fmla="*/ 137 h 142"/>
                  <a:gd name="T98" fmla="*/ 50 w 144"/>
                  <a:gd name="T99" fmla="*/ 140 h 142"/>
                  <a:gd name="T100" fmla="*/ 57 w 144"/>
                  <a:gd name="T101" fmla="*/ 141 h 142"/>
                  <a:gd name="T102" fmla="*/ 64 w 144"/>
                  <a:gd name="T103" fmla="*/ 142 h 142"/>
                  <a:gd name="T104" fmla="*/ 72 w 144"/>
                  <a:gd name="T10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2">
                    <a:moveTo>
                      <a:pt x="72" y="142"/>
                    </a:moveTo>
                    <a:lnTo>
                      <a:pt x="78" y="142"/>
                    </a:lnTo>
                    <a:lnTo>
                      <a:pt x="86" y="141"/>
                    </a:lnTo>
                    <a:lnTo>
                      <a:pt x="93" y="140"/>
                    </a:lnTo>
                    <a:lnTo>
                      <a:pt x="100" y="137"/>
                    </a:lnTo>
                    <a:lnTo>
                      <a:pt x="112" y="130"/>
                    </a:lnTo>
                    <a:lnTo>
                      <a:pt x="122" y="121"/>
                    </a:lnTo>
                    <a:lnTo>
                      <a:pt x="132" y="112"/>
                    </a:lnTo>
                    <a:lnTo>
                      <a:pt x="138" y="98"/>
                    </a:lnTo>
                    <a:lnTo>
                      <a:pt x="140" y="92"/>
                    </a:lnTo>
                    <a:lnTo>
                      <a:pt x="142" y="85"/>
                    </a:lnTo>
                    <a:lnTo>
                      <a:pt x="142" y="78"/>
                    </a:lnTo>
                    <a:lnTo>
                      <a:pt x="144" y="70"/>
                    </a:lnTo>
                    <a:lnTo>
                      <a:pt x="142" y="64"/>
                    </a:lnTo>
                    <a:lnTo>
                      <a:pt x="142" y="57"/>
                    </a:lnTo>
                    <a:lnTo>
                      <a:pt x="140" y="50"/>
                    </a:lnTo>
                    <a:lnTo>
                      <a:pt x="138" y="44"/>
                    </a:lnTo>
                    <a:lnTo>
                      <a:pt x="132" y="30"/>
                    </a:lnTo>
                    <a:lnTo>
                      <a:pt x="122" y="20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3" y="3"/>
                    </a:lnTo>
                    <a:lnTo>
                      <a:pt x="86" y="1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7" y="1"/>
                    </a:lnTo>
                    <a:lnTo>
                      <a:pt x="50" y="3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1" y="20"/>
                    </a:lnTo>
                    <a:lnTo>
                      <a:pt x="12" y="30"/>
                    </a:lnTo>
                    <a:lnTo>
                      <a:pt x="5" y="44"/>
                    </a:lnTo>
                    <a:lnTo>
                      <a:pt x="4" y="50"/>
                    </a:lnTo>
                    <a:lnTo>
                      <a:pt x="1" y="57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9" y="105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1" y="121"/>
                    </a:lnTo>
                    <a:lnTo>
                      <a:pt x="26" y="126"/>
                    </a:lnTo>
                    <a:lnTo>
                      <a:pt x="32" y="130"/>
                    </a:lnTo>
                    <a:lnTo>
                      <a:pt x="37" y="134"/>
                    </a:lnTo>
                    <a:lnTo>
                      <a:pt x="44" y="137"/>
                    </a:lnTo>
                    <a:lnTo>
                      <a:pt x="50" y="140"/>
                    </a:lnTo>
                    <a:lnTo>
                      <a:pt x="57" y="141"/>
                    </a:lnTo>
                    <a:lnTo>
                      <a:pt x="64" y="142"/>
                    </a:lnTo>
                    <a:lnTo>
                      <a:pt x="72" y="142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8" name="Freeform 292"/>
              <p:cNvSpPr>
                <a:spLocks/>
              </p:cNvSpPr>
              <p:nvPr/>
            </p:nvSpPr>
            <p:spPr bwMode="auto">
              <a:xfrm>
                <a:off x="3278" y="2780"/>
                <a:ext cx="36" cy="36"/>
              </a:xfrm>
              <a:custGeom>
                <a:avLst/>
                <a:gdLst>
                  <a:gd name="T0" fmla="*/ 72 w 144"/>
                  <a:gd name="T1" fmla="*/ 142 h 142"/>
                  <a:gd name="T2" fmla="*/ 78 w 144"/>
                  <a:gd name="T3" fmla="*/ 142 h 142"/>
                  <a:gd name="T4" fmla="*/ 86 w 144"/>
                  <a:gd name="T5" fmla="*/ 141 h 142"/>
                  <a:gd name="T6" fmla="*/ 93 w 144"/>
                  <a:gd name="T7" fmla="*/ 140 h 142"/>
                  <a:gd name="T8" fmla="*/ 100 w 144"/>
                  <a:gd name="T9" fmla="*/ 137 h 142"/>
                  <a:gd name="T10" fmla="*/ 112 w 144"/>
                  <a:gd name="T11" fmla="*/ 130 h 142"/>
                  <a:gd name="T12" fmla="*/ 122 w 144"/>
                  <a:gd name="T13" fmla="*/ 121 h 142"/>
                  <a:gd name="T14" fmla="*/ 132 w 144"/>
                  <a:gd name="T15" fmla="*/ 112 h 142"/>
                  <a:gd name="T16" fmla="*/ 138 w 144"/>
                  <a:gd name="T17" fmla="*/ 98 h 142"/>
                  <a:gd name="T18" fmla="*/ 140 w 144"/>
                  <a:gd name="T19" fmla="*/ 92 h 142"/>
                  <a:gd name="T20" fmla="*/ 142 w 144"/>
                  <a:gd name="T21" fmla="*/ 85 h 142"/>
                  <a:gd name="T22" fmla="*/ 142 w 144"/>
                  <a:gd name="T23" fmla="*/ 78 h 142"/>
                  <a:gd name="T24" fmla="*/ 144 w 144"/>
                  <a:gd name="T25" fmla="*/ 70 h 142"/>
                  <a:gd name="T26" fmla="*/ 142 w 144"/>
                  <a:gd name="T27" fmla="*/ 64 h 142"/>
                  <a:gd name="T28" fmla="*/ 142 w 144"/>
                  <a:gd name="T29" fmla="*/ 57 h 142"/>
                  <a:gd name="T30" fmla="*/ 140 w 144"/>
                  <a:gd name="T31" fmla="*/ 50 h 142"/>
                  <a:gd name="T32" fmla="*/ 138 w 144"/>
                  <a:gd name="T33" fmla="*/ 44 h 142"/>
                  <a:gd name="T34" fmla="*/ 132 w 144"/>
                  <a:gd name="T35" fmla="*/ 30 h 142"/>
                  <a:gd name="T36" fmla="*/ 122 w 144"/>
                  <a:gd name="T37" fmla="*/ 20 h 142"/>
                  <a:gd name="T38" fmla="*/ 112 w 144"/>
                  <a:gd name="T39" fmla="*/ 12 h 142"/>
                  <a:gd name="T40" fmla="*/ 100 w 144"/>
                  <a:gd name="T41" fmla="*/ 5 h 142"/>
                  <a:gd name="T42" fmla="*/ 93 w 144"/>
                  <a:gd name="T43" fmla="*/ 3 h 142"/>
                  <a:gd name="T44" fmla="*/ 86 w 144"/>
                  <a:gd name="T45" fmla="*/ 1 h 142"/>
                  <a:gd name="T46" fmla="*/ 78 w 144"/>
                  <a:gd name="T47" fmla="*/ 0 h 142"/>
                  <a:gd name="T48" fmla="*/ 72 w 144"/>
                  <a:gd name="T49" fmla="*/ 0 h 142"/>
                  <a:gd name="T50" fmla="*/ 64 w 144"/>
                  <a:gd name="T51" fmla="*/ 0 h 142"/>
                  <a:gd name="T52" fmla="*/ 57 w 144"/>
                  <a:gd name="T53" fmla="*/ 1 h 142"/>
                  <a:gd name="T54" fmla="*/ 50 w 144"/>
                  <a:gd name="T55" fmla="*/ 3 h 142"/>
                  <a:gd name="T56" fmla="*/ 44 w 144"/>
                  <a:gd name="T57" fmla="*/ 5 h 142"/>
                  <a:gd name="T58" fmla="*/ 32 w 144"/>
                  <a:gd name="T59" fmla="*/ 12 h 142"/>
                  <a:gd name="T60" fmla="*/ 21 w 144"/>
                  <a:gd name="T61" fmla="*/ 20 h 142"/>
                  <a:gd name="T62" fmla="*/ 12 w 144"/>
                  <a:gd name="T63" fmla="*/ 30 h 142"/>
                  <a:gd name="T64" fmla="*/ 5 w 144"/>
                  <a:gd name="T65" fmla="*/ 44 h 142"/>
                  <a:gd name="T66" fmla="*/ 4 w 144"/>
                  <a:gd name="T67" fmla="*/ 50 h 142"/>
                  <a:gd name="T68" fmla="*/ 1 w 144"/>
                  <a:gd name="T69" fmla="*/ 57 h 142"/>
                  <a:gd name="T70" fmla="*/ 0 w 144"/>
                  <a:gd name="T71" fmla="*/ 64 h 142"/>
                  <a:gd name="T72" fmla="*/ 0 w 144"/>
                  <a:gd name="T73" fmla="*/ 70 h 142"/>
                  <a:gd name="T74" fmla="*/ 0 w 144"/>
                  <a:gd name="T75" fmla="*/ 78 h 142"/>
                  <a:gd name="T76" fmla="*/ 1 w 144"/>
                  <a:gd name="T77" fmla="*/ 85 h 142"/>
                  <a:gd name="T78" fmla="*/ 4 w 144"/>
                  <a:gd name="T79" fmla="*/ 92 h 142"/>
                  <a:gd name="T80" fmla="*/ 5 w 144"/>
                  <a:gd name="T81" fmla="*/ 98 h 142"/>
                  <a:gd name="T82" fmla="*/ 9 w 144"/>
                  <a:gd name="T83" fmla="*/ 105 h 142"/>
                  <a:gd name="T84" fmla="*/ 12 w 144"/>
                  <a:gd name="T85" fmla="*/ 112 h 142"/>
                  <a:gd name="T86" fmla="*/ 16 w 144"/>
                  <a:gd name="T87" fmla="*/ 117 h 142"/>
                  <a:gd name="T88" fmla="*/ 21 w 144"/>
                  <a:gd name="T89" fmla="*/ 121 h 142"/>
                  <a:gd name="T90" fmla="*/ 26 w 144"/>
                  <a:gd name="T91" fmla="*/ 126 h 142"/>
                  <a:gd name="T92" fmla="*/ 32 w 144"/>
                  <a:gd name="T93" fmla="*/ 130 h 142"/>
                  <a:gd name="T94" fmla="*/ 37 w 144"/>
                  <a:gd name="T95" fmla="*/ 134 h 142"/>
                  <a:gd name="T96" fmla="*/ 44 w 144"/>
                  <a:gd name="T97" fmla="*/ 137 h 142"/>
                  <a:gd name="T98" fmla="*/ 50 w 144"/>
                  <a:gd name="T99" fmla="*/ 140 h 142"/>
                  <a:gd name="T100" fmla="*/ 57 w 144"/>
                  <a:gd name="T101" fmla="*/ 141 h 142"/>
                  <a:gd name="T102" fmla="*/ 64 w 144"/>
                  <a:gd name="T103" fmla="*/ 142 h 142"/>
                  <a:gd name="T104" fmla="*/ 72 w 144"/>
                  <a:gd name="T10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2">
                    <a:moveTo>
                      <a:pt x="72" y="142"/>
                    </a:moveTo>
                    <a:lnTo>
                      <a:pt x="78" y="142"/>
                    </a:lnTo>
                    <a:lnTo>
                      <a:pt x="86" y="141"/>
                    </a:lnTo>
                    <a:lnTo>
                      <a:pt x="93" y="140"/>
                    </a:lnTo>
                    <a:lnTo>
                      <a:pt x="100" y="137"/>
                    </a:lnTo>
                    <a:lnTo>
                      <a:pt x="112" y="130"/>
                    </a:lnTo>
                    <a:lnTo>
                      <a:pt x="122" y="121"/>
                    </a:lnTo>
                    <a:lnTo>
                      <a:pt x="132" y="112"/>
                    </a:lnTo>
                    <a:lnTo>
                      <a:pt x="138" y="98"/>
                    </a:lnTo>
                    <a:lnTo>
                      <a:pt x="140" y="92"/>
                    </a:lnTo>
                    <a:lnTo>
                      <a:pt x="142" y="85"/>
                    </a:lnTo>
                    <a:lnTo>
                      <a:pt x="142" y="78"/>
                    </a:lnTo>
                    <a:lnTo>
                      <a:pt x="144" y="70"/>
                    </a:lnTo>
                    <a:lnTo>
                      <a:pt x="142" y="64"/>
                    </a:lnTo>
                    <a:lnTo>
                      <a:pt x="142" y="57"/>
                    </a:lnTo>
                    <a:lnTo>
                      <a:pt x="140" y="50"/>
                    </a:lnTo>
                    <a:lnTo>
                      <a:pt x="138" y="44"/>
                    </a:lnTo>
                    <a:lnTo>
                      <a:pt x="132" y="30"/>
                    </a:lnTo>
                    <a:lnTo>
                      <a:pt x="122" y="20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3" y="3"/>
                    </a:lnTo>
                    <a:lnTo>
                      <a:pt x="86" y="1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7" y="1"/>
                    </a:lnTo>
                    <a:lnTo>
                      <a:pt x="50" y="3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1" y="20"/>
                    </a:lnTo>
                    <a:lnTo>
                      <a:pt x="12" y="30"/>
                    </a:lnTo>
                    <a:lnTo>
                      <a:pt x="5" y="44"/>
                    </a:lnTo>
                    <a:lnTo>
                      <a:pt x="4" y="50"/>
                    </a:lnTo>
                    <a:lnTo>
                      <a:pt x="1" y="57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4" y="92"/>
                    </a:lnTo>
                    <a:lnTo>
                      <a:pt x="5" y="98"/>
                    </a:lnTo>
                    <a:lnTo>
                      <a:pt x="9" y="105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1" y="121"/>
                    </a:lnTo>
                    <a:lnTo>
                      <a:pt x="26" y="126"/>
                    </a:lnTo>
                    <a:lnTo>
                      <a:pt x="32" y="130"/>
                    </a:lnTo>
                    <a:lnTo>
                      <a:pt x="37" y="134"/>
                    </a:lnTo>
                    <a:lnTo>
                      <a:pt x="44" y="137"/>
                    </a:lnTo>
                    <a:lnTo>
                      <a:pt x="50" y="140"/>
                    </a:lnTo>
                    <a:lnTo>
                      <a:pt x="57" y="141"/>
                    </a:lnTo>
                    <a:lnTo>
                      <a:pt x="64" y="142"/>
                    </a:lnTo>
                    <a:lnTo>
                      <a:pt x="72" y="142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89" name="Freeform 293"/>
              <p:cNvSpPr>
                <a:spLocks/>
              </p:cNvSpPr>
              <p:nvPr/>
            </p:nvSpPr>
            <p:spPr bwMode="auto">
              <a:xfrm>
                <a:off x="3426" y="2781"/>
                <a:ext cx="29" cy="29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0 w 117"/>
                  <a:gd name="T7" fmla="*/ 107 h 117"/>
                  <a:gd name="T8" fmla="*/ 100 w 117"/>
                  <a:gd name="T9" fmla="*/ 100 h 117"/>
                  <a:gd name="T10" fmla="*/ 106 w 117"/>
                  <a:gd name="T11" fmla="*/ 92 h 117"/>
                  <a:gd name="T12" fmla="*/ 112 w 117"/>
                  <a:gd name="T13" fmla="*/ 81 h 117"/>
                  <a:gd name="T14" fmla="*/ 116 w 117"/>
                  <a:gd name="T15" fmla="*/ 71 h 117"/>
                  <a:gd name="T16" fmla="*/ 117 w 117"/>
                  <a:gd name="T17" fmla="*/ 59 h 117"/>
                  <a:gd name="T18" fmla="*/ 116 w 117"/>
                  <a:gd name="T19" fmla="*/ 47 h 117"/>
                  <a:gd name="T20" fmla="*/ 112 w 117"/>
                  <a:gd name="T21" fmla="*/ 36 h 117"/>
                  <a:gd name="T22" fmla="*/ 106 w 117"/>
                  <a:gd name="T23" fmla="*/ 25 h 117"/>
                  <a:gd name="T24" fmla="*/ 100 w 117"/>
                  <a:gd name="T25" fmla="*/ 17 h 117"/>
                  <a:gd name="T26" fmla="*/ 90 w 117"/>
                  <a:gd name="T27" fmla="*/ 9 h 117"/>
                  <a:gd name="T28" fmla="*/ 81 w 117"/>
                  <a:gd name="T29" fmla="*/ 4 h 117"/>
                  <a:gd name="T30" fmla="*/ 70 w 117"/>
                  <a:gd name="T31" fmla="*/ 2 h 117"/>
                  <a:gd name="T32" fmla="*/ 58 w 117"/>
                  <a:gd name="T33" fmla="*/ 0 h 117"/>
                  <a:gd name="T34" fmla="*/ 46 w 117"/>
                  <a:gd name="T35" fmla="*/ 2 h 117"/>
                  <a:gd name="T36" fmla="*/ 36 w 117"/>
                  <a:gd name="T37" fmla="*/ 4 h 117"/>
                  <a:gd name="T38" fmla="*/ 25 w 117"/>
                  <a:gd name="T39" fmla="*/ 9 h 117"/>
                  <a:gd name="T40" fmla="*/ 17 w 117"/>
                  <a:gd name="T41" fmla="*/ 17 h 117"/>
                  <a:gd name="T42" fmla="*/ 9 w 117"/>
                  <a:gd name="T43" fmla="*/ 25 h 117"/>
                  <a:gd name="T44" fmla="*/ 4 w 117"/>
                  <a:gd name="T45" fmla="*/ 36 h 117"/>
                  <a:gd name="T46" fmla="*/ 1 w 117"/>
                  <a:gd name="T47" fmla="*/ 47 h 117"/>
                  <a:gd name="T48" fmla="*/ 0 w 117"/>
                  <a:gd name="T49" fmla="*/ 59 h 117"/>
                  <a:gd name="T50" fmla="*/ 1 w 117"/>
                  <a:gd name="T51" fmla="*/ 71 h 117"/>
                  <a:gd name="T52" fmla="*/ 4 w 117"/>
                  <a:gd name="T53" fmla="*/ 81 h 117"/>
                  <a:gd name="T54" fmla="*/ 9 w 117"/>
                  <a:gd name="T55" fmla="*/ 92 h 117"/>
                  <a:gd name="T56" fmla="*/ 17 w 117"/>
                  <a:gd name="T57" fmla="*/ 100 h 117"/>
                  <a:gd name="T58" fmla="*/ 25 w 117"/>
                  <a:gd name="T59" fmla="*/ 107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0" y="107"/>
                    </a:lnTo>
                    <a:lnTo>
                      <a:pt x="100" y="100"/>
                    </a:lnTo>
                    <a:lnTo>
                      <a:pt x="106" y="92"/>
                    </a:lnTo>
                    <a:lnTo>
                      <a:pt x="112" y="81"/>
                    </a:lnTo>
                    <a:lnTo>
                      <a:pt x="116" y="71"/>
                    </a:lnTo>
                    <a:lnTo>
                      <a:pt x="117" y="59"/>
                    </a:lnTo>
                    <a:lnTo>
                      <a:pt x="116" y="47"/>
                    </a:lnTo>
                    <a:lnTo>
                      <a:pt x="112" y="36"/>
                    </a:lnTo>
                    <a:lnTo>
                      <a:pt x="106" y="25"/>
                    </a:lnTo>
                    <a:lnTo>
                      <a:pt x="100" y="17"/>
                    </a:lnTo>
                    <a:lnTo>
                      <a:pt x="90" y="9"/>
                    </a:lnTo>
                    <a:lnTo>
                      <a:pt x="81" y="4"/>
                    </a:lnTo>
                    <a:lnTo>
                      <a:pt x="70" y="2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6" y="4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5"/>
                    </a:lnTo>
                    <a:lnTo>
                      <a:pt x="4" y="36"/>
                    </a:lnTo>
                    <a:lnTo>
                      <a:pt x="1" y="47"/>
                    </a:lnTo>
                    <a:lnTo>
                      <a:pt x="0" y="59"/>
                    </a:lnTo>
                    <a:lnTo>
                      <a:pt x="1" y="71"/>
                    </a:lnTo>
                    <a:lnTo>
                      <a:pt x="4" y="81"/>
                    </a:lnTo>
                    <a:lnTo>
                      <a:pt x="9" y="92"/>
                    </a:lnTo>
                    <a:lnTo>
                      <a:pt x="17" y="100"/>
                    </a:lnTo>
                    <a:lnTo>
                      <a:pt x="25" y="107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0" name="Freeform 294"/>
              <p:cNvSpPr>
                <a:spLocks/>
              </p:cNvSpPr>
              <p:nvPr/>
            </p:nvSpPr>
            <p:spPr bwMode="auto">
              <a:xfrm>
                <a:off x="3426" y="2781"/>
                <a:ext cx="29" cy="29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0 w 117"/>
                  <a:gd name="T7" fmla="*/ 107 h 117"/>
                  <a:gd name="T8" fmla="*/ 100 w 117"/>
                  <a:gd name="T9" fmla="*/ 100 h 117"/>
                  <a:gd name="T10" fmla="*/ 106 w 117"/>
                  <a:gd name="T11" fmla="*/ 92 h 117"/>
                  <a:gd name="T12" fmla="*/ 112 w 117"/>
                  <a:gd name="T13" fmla="*/ 81 h 117"/>
                  <a:gd name="T14" fmla="*/ 116 w 117"/>
                  <a:gd name="T15" fmla="*/ 71 h 117"/>
                  <a:gd name="T16" fmla="*/ 117 w 117"/>
                  <a:gd name="T17" fmla="*/ 59 h 117"/>
                  <a:gd name="T18" fmla="*/ 116 w 117"/>
                  <a:gd name="T19" fmla="*/ 47 h 117"/>
                  <a:gd name="T20" fmla="*/ 112 w 117"/>
                  <a:gd name="T21" fmla="*/ 36 h 117"/>
                  <a:gd name="T22" fmla="*/ 106 w 117"/>
                  <a:gd name="T23" fmla="*/ 25 h 117"/>
                  <a:gd name="T24" fmla="*/ 100 w 117"/>
                  <a:gd name="T25" fmla="*/ 17 h 117"/>
                  <a:gd name="T26" fmla="*/ 90 w 117"/>
                  <a:gd name="T27" fmla="*/ 9 h 117"/>
                  <a:gd name="T28" fmla="*/ 81 w 117"/>
                  <a:gd name="T29" fmla="*/ 4 h 117"/>
                  <a:gd name="T30" fmla="*/ 70 w 117"/>
                  <a:gd name="T31" fmla="*/ 2 h 117"/>
                  <a:gd name="T32" fmla="*/ 58 w 117"/>
                  <a:gd name="T33" fmla="*/ 0 h 117"/>
                  <a:gd name="T34" fmla="*/ 46 w 117"/>
                  <a:gd name="T35" fmla="*/ 2 h 117"/>
                  <a:gd name="T36" fmla="*/ 36 w 117"/>
                  <a:gd name="T37" fmla="*/ 4 h 117"/>
                  <a:gd name="T38" fmla="*/ 25 w 117"/>
                  <a:gd name="T39" fmla="*/ 9 h 117"/>
                  <a:gd name="T40" fmla="*/ 17 w 117"/>
                  <a:gd name="T41" fmla="*/ 17 h 117"/>
                  <a:gd name="T42" fmla="*/ 9 w 117"/>
                  <a:gd name="T43" fmla="*/ 25 h 117"/>
                  <a:gd name="T44" fmla="*/ 4 w 117"/>
                  <a:gd name="T45" fmla="*/ 36 h 117"/>
                  <a:gd name="T46" fmla="*/ 1 w 117"/>
                  <a:gd name="T47" fmla="*/ 47 h 117"/>
                  <a:gd name="T48" fmla="*/ 0 w 117"/>
                  <a:gd name="T49" fmla="*/ 59 h 117"/>
                  <a:gd name="T50" fmla="*/ 1 w 117"/>
                  <a:gd name="T51" fmla="*/ 71 h 117"/>
                  <a:gd name="T52" fmla="*/ 4 w 117"/>
                  <a:gd name="T53" fmla="*/ 81 h 117"/>
                  <a:gd name="T54" fmla="*/ 9 w 117"/>
                  <a:gd name="T55" fmla="*/ 92 h 117"/>
                  <a:gd name="T56" fmla="*/ 17 w 117"/>
                  <a:gd name="T57" fmla="*/ 100 h 117"/>
                  <a:gd name="T58" fmla="*/ 25 w 117"/>
                  <a:gd name="T59" fmla="*/ 107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0" y="107"/>
                    </a:lnTo>
                    <a:lnTo>
                      <a:pt x="100" y="100"/>
                    </a:lnTo>
                    <a:lnTo>
                      <a:pt x="106" y="92"/>
                    </a:lnTo>
                    <a:lnTo>
                      <a:pt x="112" y="81"/>
                    </a:lnTo>
                    <a:lnTo>
                      <a:pt x="116" y="71"/>
                    </a:lnTo>
                    <a:lnTo>
                      <a:pt x="117" y="59"/>
                    </a:lnTo>
                    <a:lnTo>
                      <a:pt x="116" y="47"/>
                    </a:lnTo>
                    <a:lnTo>
                      <a:pt x="112" y="36"/>
                    </a:lnTo>
                    <a:lnTo>
                      <a:pt x="106" y="25"/>
                    </a:lnTo>
                    <a:lnTo>
                      <a:pt x="100" y="17"/>
                    </a:lnTo>
                    <a:lnTo>
                      <a:pt x="90" y="9"/>
                    </a:lnTo>
                    <a:lnTo>
                      <a:pt x="81" y="4"/>
                    </a:lnTo>
                    <a:lnTo>
                      <a:pt x="70" y="2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6" y="4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5"/>
                    </a:lnTo>
                    <a:lnTo>
                      <a:pt x="4" y="36"/>
                    </a:lnTo>
                    <a:lnTo>
                      <a:pt x="1" y="47"/>
                    </a:lnTo>
                    <a:lnTo>
                      <a:pt x="0" y="59"/>
                    </a:lnTo>
                    <a:lnTo>
                      <a:pt x="1" y="71"/>
                    </a:lnTo>
                    <a:lnTo>
                      <a:pt x="4" y="81"/>
                    </a:lnTo>
                    <a:lnTo>
                      <a:pt x="9" y="92"/>
                    </a:lnTo>
                    <a:lnTo>
                      <a:pt x="17" y="100"/>
                    </a:lnTo>
                    <a:lnTo>
                      <a:pt x="25" y="107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1" name="Freeform 295"/>
              <p:cNvSpPr>
                <a:spLocks/>
              </p:cNvSpPr>
              <p:nvPr/>
            </p:nvSpPr>
            <p:spPr bwMode="auto">
              <a:xfrm>
                <a:off x="3564" y="2772"/>
                <a:ext cx="30" cy="29"/>
              </a:xfrm>
              <a:custGeom>
                <a:avLst/>
                <a:gdLst>
                  <a:gd name="T0" fmla="*/ 59 w 117"/>
                  <a:gd name="T1" fmla="*/ 117 h 117"/>
                  <a:gd name="T2" fmla="*/ 71 w 117"/>
                  <a:gd name="T3" fmla="*/ 115 h 117"/>
                  <a:gd name="T4" fmla="*/ 81 w 117"/>
                  <a:gd name="T5" fmla="*/ 113 h 117"/>
                  <a:gd name="T6" fmla="*/ 92 w 117"/>
                  <a:gd name="T7" fmla="*/ 107 h 117"/>
                  <a:gd name="T8" fmla="*/ 100 w 117"/>
                  <a:gd name="T9" fmla="*/ 99 h 117"/>
                  <a:gd name="T10" fmla="*/ 108 w 117"/>
                  <a:gd name="T11" fmla="*/ 91 h 117"/>
                  <a:gd name="T12" fmla="*/ 113 w 117"/>
                  <a:gd name="T13" fmla="*/ 81 h 117"/>
                  <a:gd name="T14" fmla="*/ 116 w 117"/>
                  <a:gd name="T15" fmla="*/ 70 h 117"/>
                  <a:gd name="T16" fmla="*/ 117 w 117"/>
                  <a:gd name="T17" fmla="*/ 58 h 117"/>
                  <a:gd name="T18" fmla="*/ 116 w 117"/>
                  <a:gd name="T19" fmla="*/ 46 h 117"/>
                  <a:gd name="T20" fmla="*/ 113 w 117"/>
                  <a:gd name="T21" fmla="*/ 36 h 117"/>
                  <a:gd name="T22" fmla="*/ 108 w 117"/>
                  <a:gd name="T23" fmla="*/ 26 h 117"/>
                  <a:gd name="T24" fmla="*/ 100 w 117"/>
                  <a:gd name="T25" fmla="*/ 17 h 117"/>
                  <a:gd name="T26" fmla="*/ 92 w 117"/>
                  <a:gd name="T27" fmla="*/ 10 h 117"/>
                  <a:gd name="T28" fmla="*/ 81 w 117"/>
                  <a:gd name="T29" fmla="*/ 5 h 117"/>
                  <a:gd name="T30" fmla="*/ 71 w 117"/>
                  <a:gd name="T31" fmla="*/ 1 h 117"/>
                  <a:gd name="T32" fmla="*/ 59 w 117"/>
                  <a:gd name="T33" fmla="*/ 0 h 117"/>
                  <a:gd name="T34" fmla="*/ 47 w 117"/>
                  <a:gd name="T35" fmla="*/ 1 h 117"/>
                  <a:gd name="T36" fmla="*/ 36 w 117"/>
                  <a:gd name="T37" fmla="*/ 5 h 117"/>
                  <a:gd name="T38" fmla="*/ 25 w 117"/>
                  <a:gd name="T39" fmla="*/ 10 h 117"/>
                  <a:gd name="T40" fmla="*/ 17 w 117"/>
                  <a:gd name="T41" fmla="*/ 17 h 117"/>
                  <a:gd name="T42" fmla="*/ 11 w 117"/>
                  <a:gd name="T43" fmla="*/ 26 h 117"/>
                  <a:gd name="T44" fmla="*/ 4 w 117"/>
                  <a:gd name="T45" fmla="*/ 36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70 h 117"/>
                  <a:gd name="T52" fmla="*/ 4 w 117"/>
                  <a:gd name="T53" fmla="*/ 81 h 117"/>
                  <a:gd name="T54" fmla="*/ 11 w 117"/>
                  <a:gd name="T55" fmla="*/ 91 h 117"/>
                  <a:gd name="T56" fmla="*/ 17 w 117"/>
                  <a:gd name="T57" fmla="*/ 99 h 117"/>
                  <a:gd name="T58" fmla="*/ 25 w 117"/>
                  <a:gd name="T59" fmla="*/ 107 h 117"/>
                  <a:gd name="T60" fmla="*/ 36 w 117"/>
                  <a:gd name="T61" fmla="*/ 113 h 117"/>
                  <a:gd name="T62" fmla="*/ 47 w 117"/>
                  <a:gd name="T63" fmla="*/ 115 h 117"/>
                  <a:gd name="T64" fmla="*/ 59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9" y="117"/>
                    </a:moveTo>
                    <a:lnTo>
                      <a:pt x="71" y="115"/>
                    </a:lnTo>
                    <a:lnTo>
                      <a:pt x="81" y="113"/>
                    </a:lnTo>
                    <a:lnTo>
                      <a:pt x="92" y="107"/>
                    </a:lnTo>
                    <a:lnTo>
                      <a:pt x="100" y="99"/>
                    </a:lnTo>
                    <a:lnTo>
                      <a:pt x="108" y="91"/>
                    </a:lnTo>
                    <a:lnTo>
                      <a:pt x="113" y="81"/>
                    </a:lnTo>
                    <a:lnTo>
                      <a:pt x="116" y="70"/>
                    </a:lnTo>
                    <a:lnTo>
                      <a:pt x="117" y="58"/>
                    </a:lnTo>
                    <a:lnTo>
                      <a:pt x="116" y="46"/>
                    </a:lnTo>
                    <a:lnTo>
                      <a:pt x="113" y="36"/>
                    </a:lnTo>
                    <a:lnTo>
                      <a:pt x="108" y="26"/>
                    </a:lnTo>
                    <a:lnTo>
                      <a:pt x="100" y="17"/>
                    </a:lnTo>
                    <a:lnTo>
                      <a:pt x="92" y="10"/>
                    </a:lnTo>
                    <a:lnTo>
                      <a:pt x="81" y="5"/>
                    </a:lnTo>
                    <a:lnTo>
                      <a:pt x="71" y="1"/>
                    </a:lnTo>
                    <a:lnTo>
                      <a:pt x="59" y="0"/>
                    </a:lnTo>
                    <a:lnTo>
                      <a:pt x="47" y="1"/>
                    </a:lnTo>
                    <a:lnTo>
                      <a:pt x="36" y="5"/>
                    </a:lnTo>
                    <a:lnTo>
                      <a:pt x="25" y="10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4" y="36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70"/>
                    </a:lnTo>
                    <a:lnTo>
                      <a:pt x="4" y="81"/>
                    </a:lnTo>
                    <a:lnTo>
                      <a:pt x="11" y="91"/>
                    </a:lnTo>
                    <a:lnTo>
                      <a:pt x="17" y="99"/>
                    </a:lnTo>
                    <a:lnTo>
                      <a:pt x="25" y="107"/>
                    </a:lnTo>
                    <a:lnTo>
                      <a:pt x="36" y="113"/>
                    </a:lnTo>
                    <a:lnTo>
                      <a:pt x="47" y="115"/>
                    </a:lnTo>
                    <a:lnTo>
                      <a:pt x="59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2" name="Freeform 296"/>
              <p:cNvSpPr>
                <a:spLocks/>
              </p:cNvSpPr>
              <p:nvPr/>
            </p:nvSpPr>
            <p:spPr bwMode="auto">
              <a:xfrm>
                <a:off x="3564" y="2772"/>
                <a:ext cx="30" cy="29"/>
              </a:xfrm>
              <a:custGeom>
                <a:avLst/>
                <a:gdLst>
                  <a:gd name="T0" fmla="*/ 59 w 117"/>
                  <a:gd name="T1" fmla="*/ 117 h 117"/>
                  <a:gd name="T2" fmla="*/ 71 w 117"/>
                  <a:gd name="T3" fmla="*/ 115 h 117"/>
                  <a:gd name="T4" fmla="*/ 81 w 117"/>
                  <a:gd name="T5" fmla="*/ 113 h 117"/>
                  <a:gd name="T6" fmla="*/ 92 w 117"/>
                  <a:gd name="T7" fmla="*/ 107 h 117"/>
                  <a:gd name="T8" fmla="*/ 100 w 117"/>
                  <a:gd name="T9" fmla="*/ 99 h 117"/>
                  <a:gd name="T10" fmla="*/ 108 w 117"/>
                  <a:gd name="T11" fmla="*/ 91 h 117"/>
                  <a:gd name="T12" fmla="*/ 113 w 117"/>
                  <a:gd name="T13" fmla="*/ 81 h 117"/>
                  <a:gd name="T14" fmla="*/ 116 w 117"/>
                  <a:gd name="T15" fmla="*/ 70 h 117"/>
                  <a:gd name="T16" fmla="*/ 117 w 117"/>
                  <a:gd name="T17" fmla="*/ 58 h 117"/>
                  <a:gd name="T18" fmla="*/ 116 w 117"/>
                  <a:gd name="T19" fmla="*/ 46 h 117"/>
                  <a:gd name="T20" fmla="*/ 113 w 117"/>
                  <a:gd name="T21" fmla="*/ 36 h 117"/>
                  <a:gd name="T22" fmla="*/ 108 w 117"/>
                  <a:gd name="T23" fmla="*/ 26 h 117"/>
                  <a:gd name="T24" fmla="*/ 100 w 117"/>
                  <a:gd name="T25" fmla="*/ 17 h 117"/>
                  <a:gd name="T26" fmla="*/ 92 w 117"/>
                  <a:gd name="T27" fmla="*/ 10 h 117"/>
                  <a:gd name="T28" fmla="*/ 81 w 117"/>
                  <a:gd name="T29" fmla="*/ 5 h 117"/>
                  <a:gd name="T30" fmla="*/ 71 w 117"/>
                  <a:gd name="T31" fmla="*/ 1 h 117"/>
                  <a:gd name="T32" fmla="*/ 59 w 117"/>
                  <a:gd name="T33" fmla="*/ 0 h 117"/>
                  <a:gd name="T34" fmla="*/ 47 w 117"/>
                  <a:gd name="T35" fmla="*/ 1 h 117"/>
                  <a:gd name="T36" fmla="*/ 36 w 117"/>
                  <a:gd name="T37" fmla="*/ 5 h 117"/>
                  <a:gd name="T38" fmla="*/ 25 w 117"/>
                  <a:gd name="T39" fmla="*/ 10 h 117"/>
                  <a:gd name="T40" fmla="*/ 17 w 117"/>
                  <a:gd name="T41" fmla="*/ 17 h 117"/>
                  <a:gd name="T42" fmla="*/ 11 w 117"/>
                  <a:gd name="T43" fmla="*/ 26 h 117"/>
                  <a:gd name="T44" fmla="*/ 4 w 117"/>
                  <a:gd name="T45" fmla="*/ 36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70 h 117"/>
                  <a:gd name="T52" fmla="*/ 4 w 117"/>
                  <a:gd name="T53" fmla="*/ 81 h 117"/>
                  <a:gd name="T54" fmla="*/ 11 w 117"/>
                  <a:gd name="T55" fmla="*/ 91 h 117"/>
                  <a:gd name="T56" fmla="*/ 17 w 117"/>
                  <a:gd name="T57" fmla="*/ 99 h 117"/>
                  <a:gd name="T58" fmla="*/ 25 w 117"/>
                  <a:gd name="T59" fmla="*/ 107 h 117"/>
                  <a:gd name="T60" fmla="*/ 36 w 117"/>
                  <a:gd name="T61" fmla="*/ 113 h 117"/>
                  <a:gd name="T62" fmla="*/ 47 w 117"/>
                  <a:gd name="T63" fmla="*/ 115 h 117"/>
                  <a:gd name="T64" fmla="*/ 59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9" y="117"/>
                    </a:moveTo>
                    <a:lnTo>
                      <a:pt x="71" y="115"/>
                    </a:lnTo>
                    <a:lnTo>
                      <a:pt x="81" y="113"/>
                    </a:lnTo>
                    <a:lnTo>
                      <a:pt x="92" y="107"/>
                    </a:lnTo>
                    <a:lnTo>
                      <a:pt x="100" y="99"/>
                    </a:lnTo>
                    <a:lnTo>
                      <a:pt x="108" y="91"/>
                    </a:lnTo>
                    <a:lnTo>
                      <a:pt x="113" y="81"/>
                    </a:lnTo>
                    <a:lnTo>
                      <a:pt x="116" y="70"/>
                    </a:lnTo>
                    <a:lnTo>
                      <a:pt x="117" y="58"/>
                    </a:lnTo>
                    <a:lnTo>
                      <a:pt x="116" y="46"/>
                    </a:lnTo>
                    <a:lnTo>
                      <a:pt x="113" y="36"/>
                    </a:lnTo>
                    <a:lnTo>
                      <a:pt x="108" y="26"/>
                    </a:lnTo>
                    <a:lnTo>
                      <a:pt x="100" y="17"/>
                    </a:lnTo>
                    <a:lnTo>
                      <a:pt x="92" y="10"/>
                    </a:lnTo>
                    <a:lnTo>
                      <a:pt x="81" y="5"/>
                    </a:lnTo>
                    <a:lnTo>
                      <a:pt x="71" y="1"/>
                    </a:lnTo>
                    <a:lnTo>
                      <a:pt x="59" y="0"/>
                    </a:lnTo>
                    <a:lnTo>
                      <a:pt x="47" y="1"/>
                    </a:lnTo>
                    <a:lnTo>
                      <a:pt x="36" y="5"/>
                    </a:lnTo>
                    <a:lnTo>
                      <a:pt x="25" y="10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4" y="36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70"/>
                    </a:lnTo>
                    <a:lnTo>
                      <a:pt x="4" y="81"/>
                    </a:lnTo>
                    <a:lnTo>
                      <a:pt x="11" y="91"/>
                    </a:lnTo>
                    <a:lnTo>
                      <a:pt x="17" y="99"/>
                    </a:lnTo>
                    <a:lnTo>
                      <a:pt x="25" y="107"/>
                    </a:lnTo>
                    <a:lnTo>
                      <a:pt x="36" y="113"/>
                    </a:lnTo>
                    <a:lnTo>
                      <a:pt x="47" y="115"/>
                    </a:lnTo>
                    <a:lnTo>
                      <a:pt x="59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3" name="Freeform 297"/>
              <p:cNvSpPr>
                <a:spLocks/>
              </p:cNvSpPr>
              <p:nvPr/>
            </p:nvSpPr>
            <p:spPr bwMode="auto">
              <a:xfrm>
                <a:off x="3877" y="2783"/>
                <a:ext cx="29" cy="30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2 h 117"/>
                  <a:gd name="T6" fmla="*/ 92 w 117"/>
                  <a:gd name="T7" fmla="*/ 106 h 117"/>
                  <a:gd name="T8" fmla="*/ 101 w 117"/>
                  <a:gd name="T9" fmla="*/ 100 h 117"/>
                  <a:gd name="T10" fmla="*/ 108 w 117"/>
                  <a:gd name="T11" fmla="*/ 90 h 117"/>
                  <a:gd name="T12" fmla="*/ 113 w 117"/>
                  <a:gd name="T13" fmla="*/ 81 h 117"/>
                  <a:gd name="T14" fmla="*/ 117 w 117"/>
                  <a:gd name="T15" fmla="*/ 69 h 117"/>
                  <a:gd name="T16" fmla="*/ 117 w 117"/>
                  <a:gd name="T17" fmla="*/ 58 h 117"/>
                  <a:gd name="T18" fmla="*/ 117 w 117"/>
                  <a:gd name="T19" fmla="*/ 46 h 117"/>
                  <a:gd name="T20" fmla="*/ 113 w 117"/>
                  <a:gd name="T21" fmla="*/ 34 h 117"/>
                  <a:gd name="T22" fmla="*/ 108 w 117"/>
                  <a:gd name="T23" fmla="*/ 25 h 117"/>
                  <a:gd name="T24" fmla="*/ 101 w 117"/>
                  <a:gd name="T25" fmla="*/ 16 h 117"/>
                  <a:gd name="T26" fmla="*/ 92 w 117"/>
                  <a:gd name="T27" fmla="*/ 9 h 117"/>
                  <a:gd name="T28" fmla="*/ 81 w 117"/>
                  <a:gd name="T29" fmla="*/ 4 h 117"/>
                  <a:gd name="T30" fmla="*/ 70 w 117"/>
                  <a:gd name="T31" fmla="*/ 0 h 117"/>
                  <a:gd name="T32" fmla="*/ 58 w 117"/>
                  <a:gd name="T33" fmla="*/ 0 h 117"/>
                  <a:gd name="T34" fmla="*/ 48 w 117"/>
                  <a:gd name="T35" fmla="*/ 0 h 117"/>
                  <a:gd name="T36" fmla="*/ 36 w 117"/>
                  <a:gd name="T37" fmla="*/ 4 h 117"/>
                  <a:gd name="T38" fmla="*/ 26 w 117"/>
                  <a:gd name="T39" fmla="*/ 9 h 117"/>
                  <a:gd name="T40" fmla="*/ 17 w 117"/>
                  <a:gd name="T41" fmla="*/ 16 h 117"/>
                  <a:gd name="T42" fmla="*/ 10 w 117"/>
                  <a:gd name="T43" fmla="*/ 25 h 117"/>
                  <a:gd name="T44" fmla="*/ 5 w 117"/>
                  <a:gd name="T45" fmla="*/ 34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69 h 117"/>
                  <a:gd name="T52" fmla="*/ 5 w 117"/>
                  <a:gd name="T53" fmla="*/ 81 h 117"/>
                  <a:gd name="T54" fmla="*/ 10 w 117"/>
                  <a:gd name="T55" fmla="*/ 90 h 117"/>
                  <a:gd name="T56" fmla="*/ 17 w 117"/>
                  <a:gd name="T57" fmla="*/ 100 h 117"/>
                  <a:gd name="T58" fmla="*/ 26 w 117"/>
                  <a:gd name="T59" fmla="*/ 106 h 117"/>
                  <a:gd name="T60" fmla="*/ 36 w 117"/>
                  <a:gd name="T61" fmla="*/ 112 h 117"/>
                  <a:gd name="T62" fmla="*/ 48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2"/>
                    </a:lnTo>
                    <a:lnTo>
                      <a:pt x="92" y="106"/>
                    </a:lnTo>
                    <a:lnTo>
                      <a:pt x="101" y="100"/>
                    </a:lnTo>
                    <a:lnTo>
                      <a:pt x="108" y="90"/>
                    </a:lnTo>
                    <a:lnTo>
                      <a:pt x="113" y="81"/>
                    </a:lnTo>
                    <a:lnTo>
                      <a:pt x="117" y="69"/>
                    </a:lnTo>
                    <a:lnTo>
                      <a:pt x="117" y="58"/>
                    </a:lnTo>
                    <a:lnTo>
                      <a:pt x="117" y="46"/>
                    </a:lnTo>
                    <a:lnTo>
                      <a:pt x="113" y="34"/>
                    </a:lnTo>
                    <a:lnTo>
                      <a:pt x="108" y="25"/>
                    </a:lnTo>
                    <a:lnTo>
                      <a:pt x="101" y="16"/>
                    </a:lnTo>
                    <a:lnTo>
                      <a:pt x="92" y="9"/>
                    </a:lnTo>
                    <a:lnTo>
                      <a:pt x="81" y="4"/>
                    </a:lnTo>
                    <a:lnTo>
                      <a:pt x="70" y="0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36" y="4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5"/>
                    </a:lnTo>
                    <a:lnTo>
                      <a:pt x="5" y="34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69"/>
                    </a:lnTo>
                    <a:lnTo>
                      <a:pt x="5" y="81"/>
                    </a:lnTo>
                    <a:lnTo>
                      <a:pt x="10" y="90"/>
                    </a:lnTo>
                    <a:lnTo>
                      <a:pt x="17" y="100"/>
                    </a:lnTo>
                    <a:lnTo>
                      <a:pt x="26" y="106"/>
                    </a:lnTo>
                    <a:lnTo>
                      <a:pt x="36" y="112"/>
                    </a:lnTo>
                    <a:lnTo>
                      <a:pt x="48" y="116"/>
                    </a:lnTo>
                    <a:lnTo>
                      <a:pt x="58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4" name="Freeform 298"/>
              <p:cNvSpPr>
                <a:spLocks/>
              </p:cNvSpPr>
              <p:nvPr/>
            </p:nvSpPr>
            <p:spPr bwMode="auto">
              <a:xfrm>
                <a:off x="3877" y="2783"/>
                <a:ext cx="29" cy="30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2 h 117"/>
                  <a:gd name="T6" fmla="*/ 92 w 117"/>
                  <a:gd name="T7" fmla="*/ 106 h 117"/>
                  <a:gd name="T8" fmla="*/ 101 w 117"/>
                  <a:gd name="T9" fmla="*/ 100 h 117"/>
                  <a:gd name="T10" fmla="*/ 108 w 117"/>
                  <a:gd name="T11" fmla="*/ 90 h 117"/>
                  <a:gd name="T12" fmla="*/ 113 w 117"/>
                  <a:gd name="T13" fmla="*/ 81 h 117"/>
                  <a:gd name="T14" fmla="*/ 117 w 117"/>
                  <a:gd name="T15" fmla="*/ 69 h 117"/>
                  <a:gd name="T16" fmla="*/ 117 w 117"/>
                  <a:gd name="T17" fmla="*/ 58 h 117"/>
                  <a:gd name="T18" fmla="*/ 117 w 117"/>
                  <a:gd name="T19" fmla="*/ 46 h 117"/>
                  <a:gd name="T20" fmla="*/ 113 w 117"/>
                  <a:gd name="T21" fmla="*/ 34 h 117"/>
                  <a:gd name="T22" fmla="*/ 108 w 117"/>
                  <a:gd name="T23" fmla="*/ 25 h 117"/>
                  <a:gd name="T24" fmla="*/ 101 w 117"/>
                  <a:gd name="T25" fmla="*/ 16 h 117"/>
                  <a:gd name="T26" fmla="*/ 92 w 117"/>
                  <a:gd name="T27" fmla="*/ 9 h 117"/>
                  <a:gd name="T28" fmla="*/ 81 w 117"/>
                  <a:gd name="T29" fmla="*/ 4 h 117"/>
                  <a:gd name="T30" fmla="*/ 70 w 117"/>
                  <a:gd name="T31" fmla="*/ 0 h 117"/>
                  <a:gd name="T32" fmla="*/ 58 w 117"/>
                  <a:gd name="T33" fmla="*/ 0 h 117"/>
                  <a:gd name="T34" fmla="*/ 48 w 117"/>
                  <a:gd name="T35" fmla="*/ 0 h 117"/>
                  <a:gd name="T36" fmla="*/ 36 w 117"/>
                  <a:gd name="T37" fmla="*/ 4 h 117"/>
                  <a:gd name="T38" fmla="*/ 26 w 117"/>
                  <a:gd name="T39" fmla="*/ 9 h 117"/>
                  <a:gd name="T40" fmla="*/ 17 w 117"/>
                  <a:gd name="T41" fmla="*/ 16 h 117"/>
                  <a:gd name="T42" fmla="*/ 10 w 117"/>
                  <a:gd name="T43" fmla="*/ 25 h 117"/>
                  <a:gd name="T44" fmla="*/ 5 w 117"/>
                  <a:gd name="T45" fmla="*/ 34 h 117"/>
                  <a:gd name="T46" fmla="*/ 1 w 117"/>
                  <a:gd name="T47" fmla="*/ 46 h 117"/>
                  <a:gd name="T48" fmla="*/ 0 w 117"/>
                  <a:gd name="T49" fmla="*/ 58 h 117"/>
                  <a:gd name="T50" fmla="*/ 1 w 117"/>
                  <a:gd name="T51" fmla="*/ 69 h 117"/>
                  <a:gd name="T52" fmla="*/ 5 w 117"/>
                  <a:gd name="T53" fmla="*/ 81 h 117"/>
                  <a:gd name="T54" fmla="*/ 10 w 117"/>
                  <a:gd name="T55" fmla="*/ 90 h 117"/>
                  <a:gd name="T56" fmla="*/ 17 w 117"/>
                  <a:gd name="T57" fmla="*/ 100 h 117"/>
                  <a:gd name="T58" fmla="*/ 26 w 117"/>
                  <a:gd name="T59" fmla="*/ 106 h 117"/>
                  <a:gd name="T60" fmla="*/ 36 w 117"/>
                  <a:gd name="T61" fmla="*/ 112 h 117"/>
                  <a:gd name="T62" fmla="*/ 48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2"/>
                    </a:lnTo>
                    <a:lnTo>
                      <a:pt x="92" y="106"/>
                    </a:lnTo>
                    <a:lnTo>
                      <a:pt x="101" y="100"/>
                    </a:lnTo>
                    <a:lnTo>
                      <a:pt x="108" y="90"/>
                    </a:lnTo>
                    <a:lnTo>
                      <a:pt x="113" y="81"/>
                    </a:lnTo>
                    <a:lnTo>
                      <a:pt x="117" y="69"/>
                    </a:lnTo>
                    <a:lnTo>
                      <a:pt x="117" y="58"/>
                    </a:lnTo>
                    <a:lnTo>
                      <a:pt x="117" y="46"/>
                    </a:lnTo>
                    <a:lnTo>
                      <a:pt x="113" y="34"/>
                    </a:lnTo>
                    <a:lnTo>
                      <a:pt x="108" y="25"/>
                    </a:lnTo>
                    <a:lnTo>
                      <a:pt x="101" y="16"/>
                    </a:lnTo>
                    <a:lnTo>
                      <a:pt x="92" y="9"/>
                    </a:lnTo>
                    <a:lnTo>
                      <a:pt x="81" y="4"/>
                    </a:lnTo>
                    <a:lnTo>
                      <a:pt x="70" y="0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36" y="4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5"/>
                    </a:lnTo>
                    <a:lnTo>
                      <a:pt x="5" y="34"/>
                    </a:lnTo>
                    <a:lnTo>
                      <a:pt x="1" y="46"/>
                    </a:lnTo>
                    <a:lnTo>
                      <a:pt x="0" y="58"/>
                    </a:lnTo>
                    <a:lnTo>
                      <a:pt x="1" y="69"/>
                    </a:lnTo>
                    <a:lnTo>
                      <a:pt x="5" y="81"/>
                    </a:lnTo>
                    <a:lnTo>
                      <a:pt x="10" y="90"/>
                    </a:lnTo>
                    <a:lnTo>
                      <a:pt x="17" y="100"/>
                    </a:lnTo>
                    <a:lnTo>
                      <a:pt x="26" y="106"/>
                    </a:lnTo>
                    <a:lnTo>
                      <a:pt x="36" y="112"/>
                    </a:lnTo>
                    <a:lnTo>
                      <a:pt x="48" y="116"/>
                    </a:lnTo>
                    <a:lnTo>
                      <a:pt x="58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5" name="Freeform 299"/>
              <p:cNvSpPr>
                <a:spLocks/>
              </p:cNvSpPr>
              <p:nvPr/>
            </p:nvSpPr>
            <p:spPr bwMode="auto">
              <a:xfrm>
                <a:off x="3522" y="2774"/>
                <a:ext cx="23" cy="23"/>
              </a:xfrm>
              <a:custGeom>
                <a:avLst/>
                <a:gdLst>
                  <a:gd name="T0" fmla="*/ 47 w 92"/>
                  <a:gd name="T1" fmla="*/ 92 h 92"/>
                  <a:gd name="T2" fmla="*/ 56 w 92"/>
                  <a:gd name="T3" fmla="*/ 91 h 92"/>
                  <a:gd name="T4" fmla="*/ 64 w 92"/>
                  <a:gd name="T5" fmla="*/ 88 h 92"/>
                  <a:gd name="T6" fmla="*/ 72 w 92"/>
                  <a:gd name="T7" fmla="*/ 84 h 92"/>
                  <a:gd name="T8" fmla="*/ 79 w 92"/>
                  <a:gd name="T9" fmla="*/ 79 h 92"/>
                  <a:gd name="T10" fmla="*/ 84 w 92"/>
                  <a:gd name="T11" fmla="*/ 71 h 92"/>
                  <a:gd name="T12" fmla="*/ 88 w 92"/>
                  <a:gd name="T13" fmla="*/ 64 h 92"/>
                  <a:gd name="T14" fmla="*/ 91 w 92"/>
                  <a:gd name="T15" fmla="*/ 55 h 92"/>
                  <a:gd name="T16" fmla="*/ 92 w 92"/>
                  <a:gd name="T17" fmla="*/ 45 h 92"/>
                  <a:gd name="T18" fmla="*/ 91 w 92"/>
                  <a:gd name="T19" fmla="*/ 36 h 92"/>
                  <a:gd name="T20" fmla="*/ 88 w 92"/>
                  <a:gd name="T21" fmla="*/ 28 h 92"/>
                  <a:gd name="T22" fmla="*/ 84 w 92"/>
                  <a:gd name="T23" fmla="*/ 20 h 92"/>
                  <a:gd name="T24" fmla="*/ 79 w 92"/>
                  <a:gd name="T25" fmla="*/ 14 h 92"/>
                  <a:gd name="T26" fmla="*/ 72 w 92"/>
                  <a:gd name="T27" fmla="*/ 8 h 92"/>
                  <a:gd name="T28" fmla="*/ 64 w 92"/>
                  <a:gd name="T29" fmla="*/ 4 h 92"/>
                  <a:gd name="T30" fmla="*/ 56 w 92"/>
                  <a:gd name="T31" fmla="*/ 2 h 92"/>
                  <a:gd name="T32" fmla="*/ 47 w 92"/>
                  <a:gd name="T33" fmla="*/ 0 h 92"/>
                  <a:gd name="T34" fmla="*/ 38 w 92"/>
                  <a:gd name="T35" fmla="*/ 2 h 92"/>
                  <a:gd name="T36" fmla="*/ 28 w 92"/>
                  <a:gd name="T37" fmla="*/ 4 h 92"/>
                  <a:gd name="T38" fmla="*/ 22 w 92"/>
                  <a:gd name="T39" fmla="*/ 8 h 92"/>
                  <a:gd name="T40" fmla="*/ 15 w 92"/>
                  <a:gd name="T41" fmla="*/ 14 h 92"/>
                  <a:gd name="T42" fmla="*/ 8 w 92"/>
                  <a:gd name="T43" fmla="*/ 20 h 92"/>
                  <a:gd name="T44" fmla="*/ 4 w 92"/>
                  <a:gd name="T45" fmla="*/ 28 h 92"/>
                  <a:gd name="T46" fmla="*/ 2 w 92"/>
                  <a:gd name="T47" fmla="*/ 36 h 92"/>
                  <a:gd name="T48" fmla="*/ 0 w 92"/>
                  <a:gd name="T49" fmla="*/ 45 h 92"/>
                  <a:gd name="T50" fmla="*/ 2 w 92"/>
                  <a:gd name="T51" fmla="*/ 55 h 92"/>
                  <a:gd name="T52" fmla="*/ 4 w 92"/>
                  <a:gd name="T53" fmla="*/ 64 h 92"/>
                  <a:gd name="T54" fmla="*/ 8 w 92"/>
                  <a:gd name="T55" fmla="*/ 71 h 92"/>
                  <a:gd name="T56" fmla="*/ 15 w 92"/>
                  <a:gd name="T57" fmla="*/ 79 h 92"/>
                  <a:gd name="T58" fmla="*/ 22 w 92"/>
                  <a:gd name="T59" fmla="*/ 84 h 92"/>
                  <a:gd name="T60" fmla="*/ 28 w 92"/>
                  <a:gd name="T61" fmla="*/ 88 h 92"/>
                  <a:gd name="T62" fmla="*/ 38 w 92"/>
                  <a:gd name="T63" fmla="*/ 91 h 92"/>
                  <a:gd name="T64" fmla="*/ 47 w 92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2">
                    <a:moveTo>
                      <a:pt x="47" y="92"/>
                    </a:moveTo>
                    <a:lnTo>
                      <a:pt x="56" y="91"/>
                    </a:lnTo>
                    <a:lnTo>
                      <a:pt x="64" y="88"/>
                    </a:lnTo>
                    <a:lnTo>
                      <a:pt x="72" y="84"/>
                    </a:lnTo>
                    <a:lnTo>
                      <a:pt x="79" y="79"/>
                    </a:lnTo>
                    <a:lnTo>
                      <a:pt x="84" y="71"/>
                    </a:lnTo>
                    <a:lnTo>
                      <a:pt x="88" y="64"/>
                    </a:lnTo>
                    <a:lnTo>
                      <a:pt x="91" y="55"/>
                    </a:lnTo>
                    <a:lnTo>
                      <a:pt x="92" y="45"/>
                    </a:lnTo>
                    <a:lnTo>
                      <a:pt x="91" y="36"/>
                    </a:lnTo>
                    <a:lnTo>
                      <a:pt x="88" y="28"/>
                    </a:lnTo>
                    <a:lnTo>
                      <a:pt x="84" y="20"/>
                    </a:lnTo>
                    <a:lnTo>
                      <a:pt x="79" y="14"/>
                    </a:lnTo>
                    <a:lnTo>
                      <a:pt x="72" y="8"/>
                    </a:lnTo>
                    <a:lnTo>
                      <a:pt x="64" y="4"/>
                    </a:lnTo>
                    <a:lnTo>
                      <a:pt x="56" y="2"/>
                    </a:lnTo>
                    <a:lnTo>
                      <a:pt x="47" y="0"/>
                    </a:lnTo>
                    <a:lnTo>
                      <a:pt x="38" y="2"/>
                    </a:lnTo>
                    <a:lnTo>
                      <a:pt x="28" y="4"/>
                    </a:lnTo>
                    <a:lnTo>
                      <a:pt x="22" y="8"/>
                    </a:lnTo>
                    <a:lnTo>
                      <a:pt x="15" y="14"/>
                    </a:lnTo>
                    <a:lnTo>
                      <a:pt x="8" y="20"/>
                    </a:lnTo>
                    <a:lnTo>
                      <a:pt x="4" y="28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4"/>
                    </a:lnTo>
                    <a:lnTo>
                      <a:pt x="8" y="71"/>
                    </a:lnTo>
                    <a:lnTo>
                      <a:pt x="15" y="79"/>
                    </a:lnTo>
                    <a:lnTo>
                      <a:pt x="22" y="84"/>
                    </a:lnTo>
                    <a:lnTo>
                      <a:pt x="28" y="88"/>
                    </a:lnTo>
                    <a:lnTo>
                      <a:pt x="38" y="91"/>
                    </a:lnTo>
                    <a:lnTo>
                      <a:pt x="47" y="92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6" name="Freeform 300"/>
              <p:cNvSpPr>
                <a:spLocks/>
              </p:cNvSpPr>
              <p:nvPr/>
            </p:nvSpPr>
            <p:spPr bwMode="auto">
              <a:xfrm>
                <a:off x="3522" y="2774"/>
                <a:ext cx="23" cy="23"/>
              </a:xfrm>
              <a:custGeom>
                <a:avLst/>
                <a:gdLst>
                  <a:gd name="T0" fmla="*/ 47 w 92"/>
                  <a:gd name="T1" fmla="*/ 92 h 92"/>
                  <a:gd name="T2" fmla="*/ 56 w 92"/>
                  <a:gd name="T3" fmla="*/ 91 h 92"/>
                  <a:gd name="T4" fmla="*/ 64 w 92"/>
                  <a:gd name="T5" fmla="*/ 88 h 92"/>
                  <a:gd name="T6" fmla="*/ 72 w 92"/>
                  <a:gd name="T7" fmla="*/ 84 h 92"/>
                  <a:gd name="T8" fmla="*/ 79 w 92"/>
                  <a:gd name="T9" fmla="*/ 79 h 92"/>
                  <a:gd name="T10" fmla="*/ 84 w 92"/>
                  <a:gd name="T11" fmla="*/ 71 h 92"/>
                  <a:gd name="T12" fmla="*/ 88 w 92"/>
                  <a:gd name="T13" fmla="*/ 64 h 92"/>
                  <a:gd name="T14" fmla="*/ 91 w 92"/>
                  <a:gd name="T15" fmla="*/ 55 h 92"/>
                  <a:gd name="T16" fmla="*/ 92 w 92"/>
                  <a:gd name="T17" fmla="*/ 45 h 92"/>
                  <a:gd name="T18" fmla="*/ 91 w 92"/>
                  <a:gd name="T19" fmla="*/ 36 h 92"/>
                  <a:gd name="T20" fmla="*/ 88 w 92"/>
                  <a:gd name="T21" fmla="*/ 28 h 92"/>
                  <a:gd name="T22" fmla="*/ 84 w 92"/>
                  <a:gd name="T23" fmla="*/ 20 h 92"/>
                  <a:gd name="T24" fmla="*/ 79 w 92"/>
                  <a:gd name="T25" fmla="*/ 14 h 92"/>
                  <a:gd name="T26" fmla="*/ 72 w 92"/>
                  <a:gd name="T27" fmla="*/ 8 h 92"/>
                  <a:gd name="T28" fmla="*/ 64 w 92"/>
                  <a:gd name="T29" fmla="*/ 4 h 92"/>
                  <a:gd name="T30" fmla="*/ 56 w 92"/>
                  <a:gd name="T31" fmla="*/ 2 h 92"/>
                  <a:gd name="T32" fmla="*/ 47 w 92"/>
                  <a:gd name="T33" fmla="*/ 0 h 92"/>
                  <a:gd name="T34" fmla="*/ 38 w 92"/>
                  <a:gd name="T35" fmla="*/ 2 h 92"/>
                  <a:gd name="T36" fmla="*/ 28 w 92"/>
                  <a:gd name="T37" fmla="*/ 4 h 92"/>
                  <a:gd name="T38" fmla="*/ 22 w 92"/>
                  <a:gd name="T39" fmla="*/ 8 h 92"/>
                  <a:gd name="T40" fmla="*/ 15 w 92"/>
                  <a:gd name="T41" fmla="*/ 14 h 92"/>
                  <a:gd name="T42" fmla="*/ 8 w 92"/>
                  <a:gd name="T43" fmla="*/ 20 h 92"/>
                  <a:gd name="T44" fmla="*/ 4 w 92"/>
                  <a:gd name="T45" fmla="*/ 28 h 92"/>
                  <a:gd name="T46" fmla="*/ 2 w 92"/>
                  <a:gd name="T47" fmla="*/ 36 h 92"/>
                  <a:gd name="T48" fmla="*/ 0 w 92"/>
                  <a:gd name="T49" fmla="*/ 45 h 92"/>
                  <a:gd name="T50" fmla="*/ 2 w 92"/>
                  <a:gd name="T51" fmla="*/ 55 h 92"/>
                  <a:gd name="T52" fmla="*/ 4 w 92"/>
                  <a:gd name="T53" fmla="*/ 64 h 92"/>
                  <a:gd name="T54" fmla="*/ 8 w 92"/>
                  <a:gd name="T55" fmla="*/ 71 h 92"/>
                  <a:gd name="T56" fmla="*/ 15 w 92"/>
                  <a:gd name="T57" fmla="*/ 79 h 92"/>
                  <a:gd name="T58" fmla="*/ 22 w 92"/>
                  <a:gd name="T59" fmla="*/ 84 h 92"/>
                  <a:gd name="T60" fmla="*/ 28 w 92"/>
                  <a:gd name="T61" fmla="*/ 88 h 92"/>
                  <a:gd name="T62" fmla="*/ 38 w 92"/>
                  <a:gd name="T63" fmla="*/ 91 h 92"/>
                  <a:gd name="T64" fmla="*/ 47 w 92"/>
                  <a:gd name="T6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2">
                    <a:moveTo>
                      <a:pt x="47" y="92"/>
                    </a:moveTo>
                    <a:lnTo>
                      <a:pt x="56" y="91"/>
                    </a:lnTo>
                    <a:lnTo>
                      <a:pt x="64" y="88"/>
                    </a:lnTo>
                    <a:lnTo>
                      <a:pt x="72" y="84"/>
                    </a:lnTo>
                    <a:lnTo>
                      <a:pt x="79" y="79"/>
                    </a:lnTo>
                    <a:lnTo>
                      <a:pt x="84" y="71"/>
                    </a:lnTo>
                    <a:lnTo>
                      <a:pt x="88" y="64"/>
                    </a:lnTo>
                    <a:lnTo>
                      <a:pt x="91" y="55"/>
                    </a:lnTo>
                    <a:lnTo>
                      <a:pt x="92" y="45"/>
                    </a:lnTo>
                    <a:lnTo>
                      <a:pt x="91" y="36"/>
                    </a:lnTo>
                    <a:lnTo>
                      <a:pt x="88" y="28"/>
                    </a:lnTo>
                    <a:lnTo>
                      <a:pt x="84" y="20"/>
                    </a:lnTo>
                    <a:lnTo>
                      <a:pt x="79" y="14"/>
                    </a:lnTo>
                    <a:lnTo>
                      <a:pt x="72" y="8"/>
                    </a:lnTo>
                    <a:lnTo>
                      <a:pt x="64" y="4"/>
                    </a:lnTo>
                    <a:lnTo>
                      <a:pt x="56" y="2"/>
                    </a:lnTo>
                    <a:lnTo>
                      <a:pt x="47" y="0"/>
                    </a:lnTo>
                    <a:lnTo>
                      <a:pt x="38" y="2"/>
                    </a:lnTo>
                    <a:lnTo>
                      <a:pt x="28" y="4"/>
                    </a:lnTo>
                    <a:lnTo>
                      <a:pt x="22" y="8"/>
                    </a:lnTo>
                    <a:lnTo>
                      <a:pt x="15" y="14"/>
                    </a:lnTo>
                    <a:lnTo>
                      <a:pt x="8" y="20"/>
                    </a:lnTo>
                    <a:lnTo>
                      <a:pt x="4" y="28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2" y="55"/>
                    </a:lnTo>
                    <a:lnTo>
                      <a:pt x="4" y="64"/>
                    </a:lnTo>
                    <a:lnTo>
                      <a:pt x="8" y="71"/>
                    </a:lnTo>
                    <a:lnTo>
                      <a:pt x="15" y="79"/>
                    </a:lnTo>
                    <a:lnTo>
                      <a:pt x="22" y="84"/>
                    </a:lnTo>
                    <a:lnTo>
                      <a:pt x="28" y="88"/>
                    </a:lnTo>
                    <a:lnTo>
                      <a:pt x="38" y="91"/>
                    </a:lnTo>
                    <a:lnTo>
                      <a:pt x="47" y="92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7" name="Freeform 301"/>
              <p:cNvSpPr>
                <a:spLocks/>
              </p:cNvSpPr>
              <p:nvPr/>
            </p:nvSpPr>
            <p:spPr bwMode="auto">
              <a:xfrm>
                <a:off x="3129" y="2783"/>
                <a:ext cx="24" cy="25"/>
              </a:xfrm>
              <a:custGeom>
                <a:avLst/>
                <a:gdLst>
                  <a:gd name="T0" fmla="*/ 48 w 97"/>
                  <a:gd name="T1" fmla="*/ 97 h 97"/>
                  <a:gd name="T2" fmla="*/ 57 w 97"/>
                  <a:gd name="T3" fmla="*/ 96 h 97"/>
                  <a:gd name="T4" fmla="*/ 67 w 97"/>
                  <a:gd name="T5" fmla="*/ 93 h 97"/>
                  <a:gd name="T6" fmla="*/ 76 w 97"/>
                  <a:gd name="T7" fmla="*/ 89 h 97"/>
                  <a:gd name="T8" fmla="*/ 83 w 97"/>
                  <a:gd name="T9" fmla="*/ 82 h 97"/>
                  <a:gd name="T10" fmla="*/ 88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8 h 97"/>
                  <a:gd name="T18" fmla="*/ 96 w 97"/>
                  <a:gd name="T19" fmla="*/ 38 h 97"/>
                  <a:gd name="T20" fmla="*/ 93 w 97"/>
                  <a:gd name="T21" fmla="*/ 29 h 97"/>
                  <a:gd name="T22" fmla="*/ 88 w 97"/>
                  <a:gd name="T23" fmla="*/ 21 h 97"/>
                  <a:gd name="T24" fmla="*/ 83 w 97"/>
                  <a:gd name="T25" fmla="*/ 14 h 97"/>
                  <a:gd name="T26" fmla="*/ 76 w 97"/>
                  <a:gd name="T27" fmla="*/ 8 h 97"/>
                  <a:gd name="T28" fmla="*/ 67 w 97"/>
                  <a:gd name="T29" fmla="*/ 4 h 97"/>
                  <a:gd name="T30" fmla="*/ 57 w 97"/>
                  <a:gd name="T31" fmla="*/ 1 h 97"/>
                  <a:gd name="T32" fmla="*/ 48 w 97"/>
                  <a:gd name="T33" fmla="*/ 0 h 97"/>
                  <a:gd name="T34" fmla="*/ 39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4 h 97"/>
                  <a:gd name="T42" fmla="*/ 8 w 97"/>
                  <a:gd name="T43" fmla="*/ 21 h 97"/>
                  <a:gd name="T44" fmla="*/ 3 w 97"/>
                  <a:gd name="T45" fmla="*/ 29 h 97"/>
                  <a:gd name="T46" fmla="*/ 0 w 97"/>
                  <a:gd name="T47" fmla="*/ 38 h 97"/>
                  <a:gd name="T48" fmla="*/ 0 w 97"/>
                  <a:gd name="T49" fmla="*/ 48 h 97"/>
                  <a:gd name="T50" fmla="*/ 0 w 97"/>
                  <a:gd name="T51" fmla="*/ 58 h 97"/>
                  <a:gd name="T52" fmla="*/ 3 w 97"/>
                  <a:gd name="T53" fmla="*/ 68 h 97"/>
                  <a:gd name="T54" fmla="*/ 8 w 97"/>
                  <a:gd name="T55" fmla="*/ 76 h 97"/>
                  <a:gd name="T56" fmla="*/ 13 w 97"/>
                  <a:gd name="T57" fmla="*/ 82 h 97"/>
                  <a:gd name="T58" fmla="*/ 21 w 97"/>
                  <a:gd name="T59" fmla="*/ 89 h 97"/>
                  <a:gd name="T60" fmla="*/ 29 w 97"/>
                  <a:gd name="T61" fmla="*/ 93 h 97"/>
                  <a:gd name="T62" fmla="*/ 39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7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2"/>
                    </a:lnTo>
                    <a:lnTo>
                      <a:pt x="88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8"/>
                    </a:lnTo>
                    <a:lnTo>
                      <a:pt x="96" y="38"/>
                    </a:lnTo>
                    <a:lnTo>
                      <a:pt x="93" y="29"/>
                    </a:lnTo>
                    <a:lnTo>
                      <a:pt x="88" y="21"/>
                    </a:lnTo>
                    <a:lnTo>
                      <a:pt x="83" y="14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7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4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8" y="76"/>
                    </a:lnTo>
                    <a:lnTo>
                      <a:pt x="13" y="82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9" y="96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8" name="Freeform 302"/>
              <p:cNvSpPr>
                <a:spLocks/>
              </p:cNvSpPr>
              <p:nvPr/>
            </p:nvSpPr>
            <p:spPr bwMode="auto">
              <a:xfrm>
                <a:off x="3129" y="2783"/>
                <a:ext cx="24" cy="25"/>
              </a:xfrm>
              <a:custGeom>
                <a:avLst/>
                <a:gdLst>
                  <a:gd name="T0" fmla="*/ 48 w 97"/>
                  <a:gd name="T1" fmla="*/ 97 h 97"/>
                  <a:gd name="T2" fmla="*/ 57 w 97"/>
                  <a:gd name="T3" fmla="*/ 96 h 97"/>
                  <a:gd name="T4" fmla="*/ 67 w 97"/>
                  <a:gd name="T5" fmla="*/ 93 h 97"/>
                  <a:gd name="T6" fmla="*/ 76 w 97"/>
                  <a:gd name="T7" fmla="*/ 89 h 97"/>
                  <a:gd name="T8" fmla="*/ 83 w 97"/>
                  <a:gd name="T9" fmla="*/ 82 h 97"/>
                  <a:gd name="T10" fmla="*/ 88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8 h 97"/>
                  <a:gd name="T18" fmla="*/ 96 w 97"/>
                  <a:gd name="T19" fmla="*/ 38 h 97"/>
                  <a:gd name="T20" fmla="*/ 93 w 97"/>
                  <a:gd name="T21" fmla="*/ 29 h 97"/>
                  <a:gd name="T22" fmla="*/ 88 w 97"/>
                  <a:gd name="T23" fmla="*/ 21 h 97"/>
                  <a:gd name="T24" fmla="*/ 83 w 97"/>
                  <a:gd name="T25" fmla="*/ 14 h 97"/>
                  <a:gd name="T26" fmla="*/ 76 w 97"/>
                  <a:gd name="T27" fmla="*/ 8 h 97"/>
                  <a:gd name="T28" fmla="*/ 67 w 97"/>
                  <a:gd name="T29" fmla="*/ 4 h 97"/>
                  <a:gd name="T30" fmla="*/ 57 w 97"/>
                  <a:gd name="T31" fmla="*/ 1 h 97"/>
                  <a:gd name="T32" fmla="*/ 48 w 97"/>
                  <a:gd name="T33" fmla="*/ 0 h 97"/>
                  <a:gd name="T34" fmla="*/ 39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4 h 97"/>
                  <a:gd name="T42" fmla="*/ 8 w 97"/>
                  <a:gd name="T43" fmla="*/ 21 h 97"/>
                  <a:gd name="T44" fmla="*/ 3 w 97"/>
                  <a:gd name="T45" fmla="*/ 29 h 97"/>
                  <a:gd name="T46" fmla="*/ 0 w 97"/>
                  <a:gd name="T47" fmla="*/ 38 h 97"/>
                  <a:gd name="T48" fmla="*/ 0 w 97"/>
                  <a:gd name="T49" fmla="*/ 48 h 97"/>
                  <a:gd name="T50" fmla="*/ 0 w 97"/>
                  <a:gd name="T51" fmla="*/ 58 h 97"/>
                  <a:gd name="T52" fmla="*/ 3 w 97"/>
                  <a:gd name="T53" fmla="*/ 68 h 97"/>
                  <a:gd name="T54" fmla="*/ 8 w 97"/>
                  <a:gd name="T55" fmla="*/ 76 h 97"/>
                  <a:gd name="T56" fmla="*/ 13 w 97"/>
                  <a:gd name="T57" fmla="*/ 82 h 97"/>
                  <a:gd name="T58" fmla="*/ 21 w 97"/>
                  <a:gd name="T59" fmla="*/ 89 h 97"/>
                  <a:gd name="T60" fmla="*/ 29 w 97"/>
                  <a:gd name="T61" fmla="*/ 93 h 97"/>
                  <a:gd name="T62" fmla="*/ 39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7" y="96"/>
                    </a:lnTo>
                    <a:lnTo>
                      <a:pt x="67" y="93"/>
                    </a:lnTo>
                    <a:lnTo>
                      <a:pt x="76" y="89"/>
                    </a:lnTo>
                    <a:lnTo>
                      <a:pt x="83" y="82"/>
                    </a:lnTo>
                    <a:lnTo>
                      <a:pt x="88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8"/>
                    </a:lnTo>
                    <a:lnTo>
                      <a:pt x="96" y="38"/>
                    </a:lnTo>
                    <a:lnTo>
                      <a:pt x="93" y="29"/>
                    </a:lnTo>
                    <a:lnTo>
                      <a:pt x="88" y="21"/>
                    </a:lnTo>
                    <a:lnTo>
                      <a:pt x="83" y="14"/>
                    </a:lnTo>
                    <a:lnTo>
                      <a:pt x="76" y="8"/>
                    </a:lnTo>
                    <a:lnTo>
                      <a:pt x="67" y="4"/>
                    </a:lnTo>
                    <a:lnTo>
                      <a:pt x="57" y="1"/>
                    </a:lnTo>
                    <a:lnTo>
                      <a:pt x="48" y="0"/>
                    </a:lnTo>
                    <a:lnTo>
                      <a:pt x="39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4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8" y="76"/>
                    </a:lnTo>
                    <a:lnTo>
                      <a:pt x="13" y="82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9" y="96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199" name="Freeform 303"/>
              <p:cNvSpPr>
                <a:spLocks/>
              </p:cNvSpPr>
              <p:nvPr/>
            </p:nvSpPr>
            <p:spPr bwMode="auto">
              <a:xfrm>
                <a:off x="3179" y="2792"/>
                <a:ext cx="25" cy="24"/>
              </a:xfrm>
              <a:custGeom>
                <a:avLst/>
                <a:gdLst>
                  <a:gd name="T0" fmla="*/ 49 w 98"/>
                  <a:gd name="T1" fmla="*/ 98 h 98"/>
                  <a:gd name="T2" fmla="*/ 58 w 98"/>
                  <a:gd name="T3" fmla="*/ 96 h 98"/>
                  <a:gd name="T4" fmla="*/ 68 w 98"/>
                  <a:gd name="T5" fmla="*/ 94 h 98"/>
                  <a:gd name="T6" fmla="*/ 76 w 98"/>
                  <a:gd name="T7" fmla="*/ 90 h 98"/>
                  <a:gd name="T8" fmla="*/ 84 w 98"/>
                  <a:gd name="T9" fmla="*/ 83 h 98"/>
                  <a:gd name="T10" fmla="*/ 89 w 98"/>
                  <a:gd name="T11" fmla="*/ 76 h 98"/>
                  <a:gd name="T12" fmla="*/ 94 w 98"/>
                  <a:gd name="T13" fmla="*/ 68 h 98"/>
                  <a:gd name="T14" fmla="*/ 97 w 98"/>
                  <a:gd name="T15" fmla="*/ 59 h 98"/>
                  <a:gd name="T16" fmla="*/ 98 w 98"/>
                  <a:gd name="T17" fmla="*/ 48 h 98"/>
                  <a:gd name="T18" fmla="*/ 97 w 98"/>
                  <a:gd name="T19" fmla="*/ 39 h 98"/>
                  <a:gd name="T20" fmla="*/ 94 w 98"/>
                  <a:gd name="T21" fmla="*/ 30 h 98"/>
                  <a:gd name="T22" fmla="*/ 89 w 98"/>
                  <a:gd name="T23" fmla="*/ 22 h 98"/>
                  <a:gd name="T24" fmla="*/ 84 w 98"/>
                  <a:gd name="T25" fmla="*/ 15 h 98"/>
                  <a:gd name="T26" fmla="*/ 76 w 98"/>
                  <a:gd name="T27" fmla="*/ 8 h 98"/>
                  <a:gd name="T28" fmla="*/ 68 w 98"/>
                  <a:gd name="T29" fmla="*/ 4 h 98"/>
                  <a:gd name="T30" fmla="*/ 58 w 98"/>
                  <a:gd name="T31" fmla="*/ 2 h 98"/>
                  <a:gd name="T32" fmla="*/ 49 w 98"/>
                  <a:gd name="T33" fmla="*/ 0 h 98"/>
                  <a:gd name="T34" fmla="*/ 40 w 98"/>
                  <a:gd name="T35" fmla="*/ 2 h 98"/>
                  <a:gd name="T36" fmla="*/ 30 w 98"/>
                  <a:gd name="T37" fmla="*/ 4 h 98"/>
                  <a:gd name="T38" fmla="*/ 22 w 98"/>
                  <a:gd name="T39" fmla="*/ 8 h 98"/>
                  <a:gd name="T40" fmla="*/ 15 w 98"/>
                  <a:gd name="T41" fmla="*/ 15 h 98"/>
                  <a:gd name="T42" fmla="*/ 9 w 98"/>
                  <a:gd name="T43" fmla="*/ 22 h 98"/>
                  <a:gd name="T44" fmla="*/ 4 w 98"/>
                  <a:gd name="T45" fmla="*/ 30 h 98"/>
                  <a:gd name="T46" fmla="*/ 1 w 98"/>
                  <a:gd name="T47" fmla="*/ 39 h 98"/>
                  <a:gd name="T48" fmla="*/ 0 w 98"/>
                  <a:gd name="T49" fmla="*/ 48 h 98"/>
                  <a:gd name="T50" fmla="*/ 1 w 98"/>
                  <a:gd name="T51" fmla="*/ 59 h 98"/>
                  <a:gd name="T52" fmla="*/ 4 w 98"/>
                  <a:gd name="T53" fmla="*/ 68 h 98"/>
                  <a:gd name="T54" fmla="*/ 9 w 98"/>
                  <a:gd name="T55" fmla="*/ 76 h 98"/>
                  <a:gd name="T56" fmla="*/ 15 w 98"/>
                  <a:gd name="T57" fmla="*/ 83 h 98"/>
                  <a:gd name="T58" fmla="*/ 22 w 98"/>
                  <a:gd name="T59" fmla="*/ 90 h 98"/>
                  <a:gd name="T60" fmla="*/ 30 w 98"/>
                  <a:gd name="T61" fmla="*/ 94 h 98"/>
                  <a:gd name="T62" fmla="*/ 40 w 98"/>
                  <a:gd name="T63" fmla="*/ 96 h 98"/>
                  <a:gd name="T64" fmla="*/ 49 w 98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8">
                    <a:moveTo>
                      <a:pt x="49" y="98"/>
                    </a:moveTo>
                    <a:lnTo>
                      <a:pt x="58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3"/>
                    </a:lnTo>
                    <a:lnTo>
                      <a:pt x="89" y="76"/>
                    </a:lnTo>
                    <a:lnTo>
                      <a:pt x="94" y="68"/>
                    </a:lnTo>
                    <a:lnTo>
                      <a:pt x="97" y="59"/>
                    </a:lnTo>
                    <a:lnTo>
                      <a:pt x="98" y="48"/>
                    </a:lnTo>
                    <a:lnTo>
                      <a:pt x="97" y="39"/>
                    </a:lnTo>
                    <a:lnTo>
                      <a:pt x="94" y="30"/>
                    </a:lnTo>
                    <a:lnTo>
                      <a:pt x="89" y="22"/>
                    </a:lnTo>
                    <a:lnTo>
                      <a:pt x="84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9" y="0"/>
                    </a:lnTo>
                    <a:lnTo>
                      <a:pt x="40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5" y="15"/>
                    </a:lnTo>
                    <a:lnTo>
                      <a:pt x="9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48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9" y="76"/>
                    </a:lnTo>
                    <a:lnTo>
                      <a:pt x="15" y="83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40" y="96"/>
                    </a:lnTo>
                    <a:lnTo>
                      <a:pt x="49" y="9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0" name="Freeform 304"/>
              <p:cNvSpPr>
                <a:spLocks/>
              </p:cNvSpPr>
              <p:nvPr/>
            </p:nvSpPr>
            <p:spPr bwMode="auto">
              <a:xfrm>
                <a:off x="3179" y="2792"/>
                <a:ext cx="25" cy="24"/>
              </a:xfrm>
              <a:custGeom>
                <a:avLst/>
                <a:gdLst>
                  <a:gd name="T0" fmla="*/ 49 w 98"/>
                  <a:gd name="T1" fmla="*/ 98 h 98"/>
                  <a:gd name="T2" fmla="*/ 58 w 98"/>
                  <a:gd name="T3" fmla="*/ 96 h 98"/>
                  <a:gd name="T4" fmla="*/ 68 w 98"/>
                  <a:gd name="T5" fmla="*/ 94 h 98"/>
                  <a:gd name="T6" fmla="*/ 76 w 98"/>
                  <a:gd name="T7" fmla="*/ 90 h 98"/>
                  <a:gd name="T8" fmla="*/ 84 w 98"/>
                  <a:gd name="T9" fmla="*/ 83 h 98"/>
                  <a:gd name="T10" fmla="*/ 89 w 98"/>
                  <a:gd name="T11" fmla="*/ 76 h 98"/>
                  <a:gd name="T12" fmla="*/ 94 w 98"/>
                  <a:gd name="T13" fmla="*/ 68 h 98"/>
                  <a:gd name="T14" fmla="*/ 97 w 98"/>
                  <a:gd name="T15" fmla="*/ 59 h 98"/>
                  <a:gd name="T16" fmla="*/ 98 w 98"/>
                  <a:gd name="T17" fmla="*/ 48 h 98"/>
                  <a:gd name="T18" fmla="*/ 97 w 98"/>
                  <a:gd name="T19" fmla="*/ 39 h 98"/>
                  <a:gd name="T20" fmla="*/ 94 w 98"/>
                  <a:gd name="T21" fmla="*/ 30 h 98"/>
                  <a:gd name="T22" fmla="*/ 89 w 98"/>
                  <a:gd name="T23" fmla="*/ 22 h 98"/>
                  <a:gd name="T24" fmla="*/ 84 w 98"/>
                  <a:gd name="T25" fmla="*/ 15 h 98"/>
                  <a:gd name="T26" fmla="*/ 76 w 98"/>
                  <a:gd name="T27" fmla="*/ 8 h 98"/>
                  <a:gd name="T28" fmla="*/ 68 w 98"/>
                  <a:gd name="T29" fmla="*/ 4 h 98"/>
                  <a:gd name="T30" fmla="*/ 58 w 98"/>
                  <a:gd name="T31" fmla="*/ 2 h 98"/>
                  <a:gd name="T32" fmla="*/ 49 w 98"/>
                  <a:gd name="T33" fmla="*/ 0 h 98"/>
                  <a:gd name="T34" fmla="*/ 40 w 98"/>
                  <a:gd name="T35" fmla="*/ 2 h 98"/>
                  <a:gd name="T36" fmla="*/ 30 w 98"/>
                  <a:gd name="T37" fmla="*/ 4 h 98"/>
                  <a:gd name="T38" fmla="*/ 22 w 98"/>
                  <a:gd name="T39" fmla="*/ 8 h 98"/>
                  <a:gd name="T40" fmla="*/ 15 w 98"/>
                  <a:gd name="T41" fmla="*/ 15 h 98"/>
                  <a:gd name="T42" fmla="*/ 9 w 98"/>
                  <a:gd name="T43" fmla="*/ 22 h 98"/>
                  <a:gd name="T44" fmla="*/ 4 w 98"/>
                  <a:gd name="T45" fmla="*/ 30 h 98"/>
                  <a:gd name="T46" fmla="*/ 1 w 98"/>
                  <a:gd name="T47" fmla="*/ 39 h 98"/>
                  <a:gd name="T48" fmla="*/ 0 w 98"/>
                  <a:gd name="T49" fmla="*/ 48 h 98"/>
                  <a:gd name="T50" fmla="*/ 1 w 98"/>
                  <a:gd name="T51" fmla="*/ 59 h 98"/>
                  <a:gd name="T52" fmla="*/ 4 w 98"/>
                  <a:gd name="T53" fmla="*/ 68 h 98"/>
                  <a:gd name="T54" fmla="*/ 9 w 98"/>
                  <a:gd name="T55" fmla="*/ 76 h 98"/>
                  <a:gd name="T56" fmla="*/ 15 w 98"/>
                  <a:gd name="T57" fmla="*/ 83 h 98"/>
                  <a:gd name="T58" fmla="*/ 22 w 98"/>
                  <a:gd name="T59" fmla="*/ 90 h 98"/>
                  <a:gd name="T60" fmla="*/ 30 w 98"/>
                  <a:gd name="T61" fmla="*/ 94 h 98"/>
                  <a:gd name="T62" fmla="*/ 40 w 98"/>
                  <a:gd name="T63" fmla="*/ 96 h 98"/>
                  <a:gd name="T64" fmla="*/ 49 w 98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8">
                    <a:moveTo>
                      <a:pt x="49" y="98"/>
                    </a:moveTo>
                    <a:lnTo>
                      <a:pt x="58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3"/>
                    </a:lnTo>
                    <a:lnTo>
                      <a:pt x="89" y="76"/>
                    </a:lnTo>
                    <a:lnTo>
                      <a:pt x="94" y="68"/>
                    </a:lnTo>
                    <a:lnTo>
                      <a:pt x="97" y="59"/>
                    </a:lnTo>
                    <a:lnTo>
                      <a:pt x="98" y="48"/>
                    </a:lnTo>
                    <a:lnTo>
                      <a:pt x="97" y="39"/>
                    </a:lnTo>
                    <a:lnTo>
                      <a:pt x="94" y="30"/>
                    </a:lnTo>
                    <a:lnTo>
                      <a:pt x="89" y="22"/>
                    </a:lnTo>
                    <a:lnTo>
                      <a:pt x="84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9" y="0"/>
                    </a:lnTo>
                    <a:lnTo>
                      <a:pt x="40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5" y="15"/>
                    </a:lnTo>
                    <a:lnTo>
                      <a:pt x="9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48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9" y="76"/>
                    </a:lnTo>
                    <a:lnTo>
                      <a:pt x="15" y="83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40" y="96"/>
                    </a:lnTo>
                    <a:lnTo>
                      <a:pt x="49" y="9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1" name="Freeform 305"/>
              <p:cNvSpPr>
                <a:spLocks/>
              </p:cNvSpPr>
              <p:nvPr/>
            </p:nvSpPr>
            <p:spPr bwMode="auto">
              <a:xfrm>
                <a:off x="3389" y="2769"/>
                <a:ext cx="24" cy="24"/>
              </a:xfrm>
              <a:custGeom>
                <a:avLst/>
                <a:gdLst>
                  <a:gd name="T0" fmla="*/ 49 w 97"/>
                  <a:gd name="T1" fmla="*/ 97 h 97"/>
                  <a:gd name="T2" fmla="*/ 59 w 97"/>
                  <a:gd name="T3" fmla="*/ 96 h 97"/>
                  <a:gd name="T4" fmla="*/ 68 w 97"/>
                  <a:gd name="T5" fmla="*/ 93 h 97"/>
                  <a:gd name="T6" fmla="*/ 76 w 97"/>
                  <a:gd name="T7" fmla="*/ 89 h 97"/>
                  <a:gd name="T8" fmla="*/ 84 w 97"/>
                  <a:gd name="T9" fmla="*/ 83 h 97"/>
                  <a:gd name="T10" fmla="*/ 89 w 97"/>
                  <a:gd name="T11" fmla="*/ 76 h 97"/>
                  <a:gd name="T12" fmla="*/ 95 w 97"/>
                  <a:gd name="T13" fmla="*/ 68 h 97"/>
                  <a:gd name="T14" fmla="*/ 97 w 97"/>
                  <a:gd name="T15" fmla="*/ 59 h 97"/>
                  <a:gd name="T16" fmla="*/ 97 w 97"/>
                  <a:gd name="T17" fmla="*/ 48 h 97"/>
                  <a:gd name="T18" fmla="*/ 97 w 97"/>
                  <a:gd name="T19" fmla="*/ 39 h 97"/>
                  <a:gd name="T20" fmla="*/ 95 w 97"/>
                  <a:gd name="T21" fmla="*/ 30 h 97"/>
                  <a:gd name="T22" fmla="*/ 89 w 97"/>
                  <a:gd name="T23" fmla="*/ 22 h 97"/>
                  <a:gd name="T24" fmla="*/ 84 w 97"/>
                  <a:gd name="T25" fmla="*/ 15 h 97"/>
                  <a:gd name="T26" fmla="*/ 76 w 97"/>
                  <a:gd name="T27" fmla="*/ 8 h 97"/>
                  <a:gd name="T28" fmla="*/ 68 w 97"/>
                  <a:gd name="T29" fmla="*/ 4 h 97"/>
                  <a:gd name="T30" fmla="*/ 59 w 97"/>
                  <a:gd name="T31" fmla="*/ 2 h 97"/>
                  <a:gd name="T32" fmla="*/ 49 w 97"/>
                  <a:gd name="T33" fmla="*/ 0 h 97"/>
                  <a:gd name="T34" fmla="*/ 40 w 97"/>
                  <a:gd name="T35" fmla="*/ 2 h 97"/>
                  <a:gd name="T36" fmla="*/ 31 w 97"/>
                  <a:gd name="T37" fmla="*/ 4 h 97"/>
                  <a:gd name="T38" fmla="*/ 21 w 97"/>
                  <a:gd name="T39" fmla="*/ 8 h 97"/>
                  <a:gd name="T40" fmla="*/ 15 w 97"/>
                  <a:gd name="T41" fmla="*/ 15 h 97"/>
                  <a:gd name="T42" fmla="*/ 9 w 97"/>
                  <a:gd name="T43" fmla="*/ 22 h 97"/>
                  <a:gd name="T44" fmla="*/ 4 w 97"/>
                  <a:gd name="T45" fmla="*/ 30 h 97"/>
                  <a:gd name="T46" fmla="*/ 1 w 97"/>
                  <a:gd name="T47" fmla="*/ 39 h 97"/>
                  <a:gd name="T48" fmla="*/ 0 w 97"/>
                  <a:gd name="T49" fmla="*/ 48 h 97"/>
                  <a:gd name="T50" fmla="*/ 1 w 97"/>
                  <a:gd name="T51" fmla="*/ 59 h 97"/>
                  <a:gd name="T52" fmla="*/ 4 w 97"/>
                  <a:gd name="T53" fmla="*/ 68 h 97"/>
                  <a:gd name="T54" fmla="*/ 9 w 97"/>
                  <a:gd name="T55" fmla="*/ 76 h 97"/>
                  <a:gd name="T56" fmla="*/ 15 w 97"/>
                  <a:gd name="T57" fmla="*/ 83 h 97"/>
                  <a:gd name="T58" fmla="*/ 21 w 97"/>
                  <a:gd name="T59" fmla="*/ 89 h 97"/>
                  <a:gd name="T60" fmla="*/ 31 w 97"/>
                  <a:gd name="T61" fmla="*/ 93 h 97"/>
                  <a:gd name="T62" fmla="*/ 40 w 97"/>
                  <a:gd name="T63" fmla="*/ 96 h 97"/>
                  <a:gd name="T64" fmla="*/ 49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9" y="97"/>
                    </a:moveTo>
                    <a:lnTo>
                      <a:pt x="59" y="96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4" y="83"/>
                    </a:lnTo>
                    <a:lnTo>
                      <a:pt x="89" y="76"/>
                    </a:lnTo>
                    <a:lnTo>
                      <a:pt x="95" y="68"/>
                    </a:lnTo>
                    <a:lnTo>
                      <a:pt x="97" y="59"/>
                    </a:lnTo>
                    <a:lnTo>
                      <a:pt x="97" y="48"/>
                    </a:lnTo>
                    <a:lnTo>
                      <a:pt x="97" y="39"/>
                    </a:lnTo>
                    <a:lnTo>
                      <a:pt x="95" y="30"/>
                    </a:lnTo>
                    <a:lnTo>
                      <a:pt x="89" y="22"/>
                    </a:lnTo>
                    <a:lnTo>
                      <a:pt x="84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49" y="0"/>
                    </a:lnTo>
                    <a:lnTo>
                      <a:pt x="40" y="2"/>
                    </a:lnTo>
                    <a:lnTo>
                      <a:pt x="31" y="4"/>
                    </a:lnTo>
                    <a:lnTo>
                      <a:pt x="21" y="8"/>
                    </a:lnTo>
                    <a:lnTo>
                      <a:pt x="15" y="15"/>
                    </a:lnTo>
                    <a:lnTo>
                      <a:pt x="9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48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9" y="76"/>
                    </a:lnTo>
                    <a:lnTo>
                      <a:pt x="15" y="83"/>
                    </a:lnTo>
                    <a:lnTo>
                      <a:pt x="21" y="89"/>
                    </a:lnTo>
                    <a:lnTo>
                      <a:pt x="31" y="93"/>
                    </a:lnTo>
                    <a:lnTo>
                      <a:pt x="40" y="96"/>
                    </a:lnTo>
                    <a:lnTo>
                      <a:pt x="49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2" name="Freeform 306"/>
              <p:cNvSpPr>
                <a:spLocks/>
              </p:cNvSpPr>
              <p:nvPr/>
            </p:nvSpPr>
            <p:spPr bwMode="auto">
              <a:xfrm>
                <a:off x="3389" y="2769"/>
                <a:ext cx="24" cy="24"/>
              </a:xfrm>
              <a:custGeom>
                <a:avLst/>
                <a:gdLst>
                  <a:gd name="T0" fmla="*/ 49 w 97"/>
                  <a:gd name="T1" fmla="*/ 97 h 97"/>
                  <a:gd name="T2" fmla="*/ 59 w 97"/>
                  <a:gd name="T3" fmla="*/ 96 h 97"/>
                  <a:gd name="T4" fmla="*/ 68 w 97"/>
                  <a:gd name="T5" fmla="*/ 93 h 97"/>
                  <a:gd name="T6" fmla="*/ 76 w 97"/>
                  <a:gd name="T7" fmla="*/ 89 h 97"/>
                  <a:gd name="T8" fmla="*/ 84 w 97"/>
                  <a:gd name="T9" fmla="*/ 83 h 97"/>
                  <a:gd name="T10" fmla="*/ 89 w 97"/>
                  <a:gd name="T11" fmla="*/ 76 h 97"/>
                  <a:gd name="T12" fmla="*/ 95 w 97"/>
                  <a:gd name="T13" fmla="*/ 68 h 97"/>
                  <a:gd name="T14" fmla="*/ 97 w 97"/>
                  <a:gd name="T15" fmla="*/ 59 h 97"/>
                  <a:gd name="T16" fmla="*/ 97 w 97"/>
                  <a:gd name="T17" fmla="*/ 48 h 97"/>
                  <a:gd name="T18" fmla="*/ 97 w 97"/>
                  <a:gd name="T19" fmla="*/ 39 h 97"/>
                  <a:gd name="T20" fmla="*/ 95 w 97"/>
                  <a:gd name="T21" fmla="*/ 30 h 97"/>
                  <a:gd name="T22" fmla="*/ 89 w 97"/>
                  <a:gd name="T23" fmla="*/ 22 h 97"/>
                  <a:gd name="T24" fmla="*/ 84 w 97"/>
                  <a:gd name="T25" fmla="*/ 15 h 97"/>
                  <a:gd name="T26" fmla="*/ 76 w 97"/>
                  <a:gd name="T27" fmla="*/ 8 h 97"/>
                  <a:gd name="T28" fmla="*/ 68 w 97"/>
                  <a:gd name="T29" fmla="*/ 4 h 97"/>
                  <a:gd name="T30" fmla="*/ 59 w 97"/>
                  <a:gd name="T31" fmla="*/ 2 h 97"/>
                  <a:gd name="T32" fmla="*/ 49 w 97"/>
                  <a:gd name="T33" fmla="*/ 0 h 97"/>
                  <a:gd name="T34" fmla="*/ 40 w 97"/>
                  <a:gd name="T35" fmla="*/ 2 h 97"/>
                  <a:gd name="T36" fmla="*/ 31 w 97"/>
                  <a:gd name="T37" fmla="*/ 4 h 97"/>
                  <a:gd name="T38" fmla="*/ 21 w 97"/>
                  <a:gd name="T39" fmla="*/ 8 h 97"/>
                  <a:gd name="T40" fmla="*/ 15 w 97"/>
                  <a:gd name="T41" fmla="*/ 15 h 97"/>
                  <a:gd name="T42" fmla="*/ 9 w 97"/>
                  <a:gd name="T43" fmla="*/ 22 h 97"/>
                  <a:gd name="T44" fmla="*/ 4 w 97"/>
                  <a:gd name="T45" fmla="*/ 30 h 97"/>
                  <a:gd name="T46" fmla="*/ 1 w 97"/>
                  <a:gd name="T47" fmla="*/ 39 h 97"/>
                  <a:gd name="T48" fmla="*/ 0 w 97"/>
                  <a:gd name="T49" fmla="*/ 48 h 97"/>
                  <a:gd name="T50" fmla="*/ 1 w 97"/>
                  <a:gd name="T51" fmla="*/ 59 h 97"/>
                  <a:gd name="T52" fmla="*/ 4 w 97"/>
                  <a:gd name="T53" fmla="*/ 68 h 97"/>
                  <a:gd name="T54" fmla="*/ 9 w 97"/>
                  <a:gd name="T55" fmla="*/ 76 h 97"/>
                  <a:gd name="T56" fmla="*/ 15 w 97"/>
                  <a:gd name="T57" fmla="*/ 83 h 97"/>
                  <a:gd name="T58" fmla="*/ 21 w 97"/>
                  <a:gd name="T59" fmla="*/ 89 h 97"/>
                  <a:gd name="T60" fmla="*/ 31 w 97"/>
                  <a:gd name="T61" fmla="*/ 93 h 97"/>
                  <a:gd name="T62" fmla="*/ 40 w 97"/>
                  <a:gd name="T63" fmla="*/ 96 h 97"/>
                  <a:gd name="T64" fmla="*/ 49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9" y="97"/>
                    </a:moveTo>
                    <a:lnTo>
                      <a:pt x="59" y="96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4" y="83"/>
                    </a:lnTo>
                    <a:lnTo>
                      <a:pt x="89" y="76"/>
                    </a:lnTo>
                    <a:lnTo>
                      <a:pt x="95" y="68"/>
                    </a:lnTo>
                    <a:lnTo>
                      <a:pt x="97" y="59"/>
                    </a:lnTo>
                    <a:lnTo>
                      <a:pt x="97" y="48"/>
                    </a:lnTo>
                    <a:lnTo>
                      <a:pt x="97" y="39"/>
                    </a:lnTo>
                    <a:lnTo>
                      <a:pt x="95" y="30"/>
                    </a:lnTo>
                    <a:lnTo>
                      <a:pt x="89" y="22"/>
                    </a:lnTo>
                    <a:lnTo>
                      <a:pt x="84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49" y="0"/>
                    </a:lnTo>
                    <a:lnTo>
                      <a:pt x="40" y="2"/>
                    </a:lnTo>
                    <a:lnTo>
                      <a:pt x="31" y="4"/>
                    </a:lnTo>
                    <a:lnTo>
                      <a:pt x="21" y="8"/>
                    </a:lnTo>
                    <a:lnTo>
                      <a:pt x="15" y="15"/>
                    </a:lnTo>
                    <a:lnTo>
                      <a:pt x="9" y="22"/>
                    </a:lnTo>
                    <a:lnTo>
                      <a:pt x="4" y="30"/>
                    </a:lnTo>
                    <a:lnTo>
                      <a:pt x="1" y="39"/>
                    </a:lnTo>
                    <a:lnTo>
                      <a:pt x="0" y="48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9" y="76"/>
                    </a:lnTo>
                    <a:lnTo>
                      <a:pt x="15" y="83"/>
                    </a:lnTo>
                    <a:lnTo>
                      <a:pt x="21" y="89"/>
                    </a:lnTo>
                    <a:lnTo>
                      <a:pt x="31" y="93"/>
                    </a:lnTo>
                    <a:lnTo>
                      <a:pt x="40" y="96"/>
                    </a:lnTo>
                    <a:lnTo>
                      <a:pt x="49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3" name="Freeform 307"/>
              <p:cNvSpPr>
                <a:spLocks/>
              </p:cNvSpPr>
              <p:nvPr/>
            </p:nvSpPr>
            <p:spPr bwMode="auto">
              <a:xfrm>
                <a:off x="4008" y="2790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6 h 97"/>
                  <a:gd name="T4" fmla="*/ 66 w 97"/>
                  <a:gd name="T5" fmla="*/ 93 h 97"/>
                  <a:gd name="T6" fmla="*/ 76 w 97"/>
                  <a:gd name="T7" fmla="*/ 89 h 97"/>
                  <a:gd name="T8" fmla="*/ 82 w 97"/>
                  <a:gd name="T9" fmla="*/ 83 h 97"/>
                  <a:gd name="T10" fmla="*/ 88 w 97"/>
                  <a:gd name="T11" fmla="*/ 76 h 97"/>
                  <a:gd name="T12" fmla="*/ 93 w 97"/>
                  <a:gd name="T13" fmla="*/ 67 h 97"/>
                  <a:gd name="T14" fmla="*/ 96 w 97"/>
                  <a:gd name="T15" fmla="*/ 59 h 97"/>
                  <a:gd name="T16" fmla="*/ 97 w 97"/>
                  <a:gd name="T17" fmla="*/ 48 h 97"/>
                  <a:gd name="T18" fmla="*/ 96 w 97"/>
                  <a:gd name="T19" fmla="*/ 39 h 97"/>
                  <a:gd name="T20" fmla="*/ 93 w 97"/>
                  <a:gd name="T21" fmla="*/ 29 h 97"/>
                  <a:gd name="T22" fmla="*/ 88 w 97"/>
                  <a:gd name="T23" fmla="*/ 21 h 97"/>
                  <a:gd name="T24" fmla="*/ 82 w 97"/>
                  <a:gd name="T25" fmla="*/ 13 h 97"/>
                  <a:gd name="T26" fmla="*/ 76 w 97"/>
                  <a:gd name="T27" fmla="*/ 8 h 97"/>
                  <a:gd name="T28" fmla="*/ 66 w 97"/>
                  <a:gd name="T29" fmla="*/ 4 h 97"/>
                  <a:gd name="T30" fmla="*/ 58 w 97"/>
                  <a:gd name="T31" fmla="*/ 0 h 97"/>
                  <a:gd name="T32" fmla="*/ 48 w 97"/>
                  <a:gd name="T33" fmla="*/ 0 h 97"/>
                  <a:gd name="T34" fmla="*/ 38 w 97"/>
                  <a:gd name="T35" fmla="*/ 0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3 h 97"/>
                  <a:gd name="T42" fmla="*/ 8 w 97"/>
                  <a:gd name="T43" fmla="*/ 21 h 97"/>
                  <a:gd name="T44" fmla="*/ 4 w 97"/>
                  <a:gd name="T45" fmla="*/ 29 h 97"/>
                  <a:gd name="T46" fmla="*/ 0 w 97"/>
                  <a:gd name="T47" fmla="*/ 39 h 97"/>
                  <a:gd name="T48" fmla="*/ 0 w 97"/>
                  <a:gd name="T49" fmla="*/ 48 h 97"/>
                  <a:gd name="T50" fmla="*/ 0 w 97"/>
                  <a:gd name="T51" fmla="*/ 59 h 97"/>
                  <a:gd name="T52" fmla="*/ 4 w 97"/>
                  <a:gd name="T53" fmla="*/ 67 h 97"/>
                  <a:gd name="T54" fmla="*/ 8 w 97"/>
                  <a:gd name="T55" fmla="*/ 76 h 97"/>
                  <a:gd name="T56" fmla="*/ 13 w 97"/>
                  <a:gd name="T57" fmla="*/ 83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6" y="93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8" y="76"/>
                    </a:lnTo>
                    <a:lnTo>
                      <a:pt x="93" y="67"/>
                    </a:lnTo>
                    <a:lnTo>
                      <a:pt x="96" y="59"/>
                    </a:lnTo>
                    <a:lnTo>
                      <a:pt x="97" y="48"/>
                    </a:lnTo>
                    <a:lnTo>
                      <a:pt x="96" y="39"/>
                    </a:lnTo>
                    <a:lnTo>
                      <a:pt x="93" y="29"/>
                    </a:lnTo>
                    <a:lnTo>
                      <a:pt x="88" y="21"/>
                    </a:lnTo>
                    <a:lnTo>
                      <a:pt x="82" y="13"/>
                    </a:lnTo>
                    <a:lnTo>
                      <a:pt x="76" y="8"/>
                    </a:lnTo>
                    <a:lnTo>
                      <a:pt x="66" y="4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0" y="39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4" y="67"/>
                    </a:lnTo>
                    <a:lnTo>
                      <a:pt x="8" y="76"/>
                    </a:lnTo>
                    <a:lnTo>
                      <a:pt x="13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6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4" name="Freeform 308"/>
              <p:cNvSpPr>
                <a:spLocks/>
              </p:cNvSpPr>
              <p:nvPr/>
            </p:nvSpPr>
            <p:spPr bwMode="auto">
              <a:xfrm>
                <a:off x="4008" y="2790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6 h 97"/>
                  <a:gd name="T4" fmla="*/ 66 w 97"/>
                  <a:gd name="T5" fmla="*/ 93 h 97"/>
                  <a:gd name="T6" fmla="*/ 76 w 97"/>
                  <a:gd name="T7" fmla="*/ 89 h 97"/>
                  <a:gd name="T8" fmla="*/ 82 w 97"/>
                  <a:gd name="T9" fmla="*/ 83 h 97"/>
                  <a:gd name="T10" fmla="*/ 88 w 97"/>
                  <a:gd name="T11" fmla="*/ 76 h 97"/>
                  <a:gd name="T12" fmla="*/ 93 w 97"/>
                  <a:gd name="T13" fmla="*/ 67 h 97"/>
                  <a:gd name="T14" fmla="*/ 96 w 97"/>
                  <a:gd name="T15" fmla="*/ 59 h 97"/>
                  <a:gd name="T16" fmla="*/ 97 w 97"/>
                  <a:gd name="T17" fmla="*/ 48 h 97"/>
                  <a:gd name="T18" fmla="*/ 96 w 97"/>
                  <a:gd name="T19" fmla="*/ 39 h 97"/>
                  <a:gd name="T20" fmla="*/ 93 w 97"/>
                  <a:gd name="T21" fmla="*/ 29 h 97"/>
                  <a:gd name="T22" fmla="*/ 88 w 97"/>
                  <a:gd name="T23" fmla="*/ 21 h 97"/>
                  <a:gd name="T24" fmla="*/ 82 w 97"/>
                  <a:gd name="T25" fmla="*/ 13 h 97"/>
                  <a:gd name="T26" fmla="*/ 76 w 97"/>
                  <a:gd name="T27" fmla="*/ 8 h 97"/>
                  <a:gd name="T28" fmla="*/ 66 w 97"/>
                  <a:gd name="T29" fmla="*/ 4 h 97"/>
                  <a:gd name="T30" fmla="*/ 58 w 97"/>
                  <a:gd name="T31" fmla="*/ 0 h 97"/>
                  <a:gd name="T32" fmla="*/ 48 w 97"/>
                  <a:gd name="T33" fmla="*/ 0 h 97"/>
                  <a:gd name="T34" fmla="*/ 38 w 97"/>
                  <a:gd name="T35" fmla="*/ 0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3 h 97"/>
                  <a:gd name="T42" fmla="*/ 8 w 97"/>
                  <a:gd name="T43" fmla="*/ 21 h 97"/>
                  <a:gd name="T44" fmla="*/ 4 w 97"/>
                  <a:gd name="T45" fmla="*/ 29 h 97"/>
                  <a:gd name="T46" fmla="*/ 0 w 97"/>
                  <a:gd name="T47" fmla="*/ 39 h 97"/>
                  <a:gd name="T48" fmla="*/ 0 w 97"/>
                  <a:gd name="T49" fmla="*/ 48 h 97"/>
                  <a:gd name="T50" fmla="*/ 0 w 97"/>
                  <a:gd name="T51" fmla="*/ 59 h 97"/>
                  <a:gd name="T52" fmla="*/ 4 w 97"/>
                  <a:gd name="T53" fmla="*/ 67 h 97"/>
                  <a:gd name="T54" fmla="*/ 8 w 97"/>
                  <a:gd name="T55" fmla="*/ 76 h 97"/>
                  <a:gd name="T56" fmla="*/ 13 w 97"/>
                  <a:gd name="T57" fmla="*/ 83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6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6"/>
                    </a:lnTo>
                    <a:lnTo>
                      <a:pt x="66" y="93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8" y="76"/>
                    </a:lnTo>
                    <a:lnTo>
                      <a:pt x="93" y="67"/>
                    </a:lnTo>
                    <a:lnTo>
                      <a:pt x="96" y="59"/>
                    </a:lnTo>
                    <a:lnTo>
                      <a:pt x="97" y="48"/>
                    </a:lnTo>
                    <a:lnTo>
                      <a:pt x="96" y="39"/>
                    </a:lnTo>
                    <a:lnTo>
                      <a:pt x="93" y="29"/>
                    </a:lnTo>
                    <a:lnTo>
                      <a:pt x="88" y="21"/>
                    </a:lnTo>
                    <a:lnTo>
                      <a:pt x="82" y="13"/>
                    </a:lnTo>
                    <a:lnTo>
                      <a:pt x="76" y="8"/>
                    </a:lnTo>
                    <a:lnTo>
                      <a:pt x="66" y="4"/>
                    </a:lnTo>
                    <a:lnTo>
                      <a:pt x="58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3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0" y="39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4" y="67"/>
                    </a:lnTo>
                    <a:lnTo>
                      <a:pt x="8" y="76"/>
                    </a:lnTo>
                    <a:lnTo>
                      <a:pt x="13" y="83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6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5" name="Freeform 309"/>
              <p:cNvSpPr>
                <a:spLocks/>
              </p:cNvSpPr>
              <p:nvPr/>
            </p:nvSpPr>
            <p:spPr bwMode="auto">
              <a:xfrm>
                <a:off x="3691" y="2779"/>
                <a:ext cx="26" cy="26"/>
              </a:xfrm>
              <a:custGeom>
                <a:avLst/>
                <a:gdLst>
                  <a:gd name="T0" fmla="*/ 52 w 105"/>
                  <a:gd name="T1" fmla="*/ 105 h 105"/>
                  <a:gd name="T2" fmla="*/ 63 w 105"/>
                  <a:gd name="T3" fmla="*/ 103 h 105"/>
                  <a:gd name="T4" fmla="*/ 73 w 105"/>
                  <a:gd name="T5" fmla="*/ 101 h 105"/>
                  <a:gd name="T6" fmla="*/ 81 w 105"/>
                  <a:gd name="T7" fmla="*/ 95 h 105"/>
                  <a:gd name="T8" fmla="*/ 89 w 105"/>
                  <a:gd name="T9" fmla="*/ 89 h 105"/>
                  <a:gd name="T10" fmla="*/ 96 w 105"/>
                  <a:gd name="T11" fmla="*/ 81 h 105"/>
                  <a:gd name="T12" fmla="*/ 101 w 105"/>
                  <a:gd name="T13" fmla="*/ 73 h 105"/>
                  <a:gd name="T14" fmla="*/ 104 w 105"/>
                  <a:gd name="T15" fmla="*/ 62 h 105"/>
                  <a:gd name="T16" fmla="*/ 105 w 105"/>
                  <a:gd name="T17" fmla="*/ 51 h 105"/>
                  <a:gd name="T18" fmla="*/ 104 w 105"/>
                  <a:gd name="T19" fmla="*/ 41 h 105"/>
                  <a:gd name="T20" fmla="*/ 101 w 105"/>
                  <a:gd name="T21" fmla="*/ 31 h 105"/>
                  <a:gd name="T22" fmla="*/ 96 w 105"/>
                  <a:gd name="T23" fmla="*/ 22 h 105"/>
                  <a:gd name="T24" fmla="*/ 89 w 105"/>
                  <a:gd name="T25" fmla="*/ 14 h 105"/>
                  <a:gd name="T26" fmla="*/ 81 w 105"/>
                  <a:gd name="T27" fmla="*/ 9 h 105"/>
                  <a:gd name="T28" fmla="*/ 73 w 105"/>
                  <a:gd name="T29" fmla="*/ 4 h 105"/>
                  <a:gd name="T30" fmla="*/ 63 w 105"/>
                  <a:gd name="T31" fmla="*/ 1 h 105"/>
                  <a:gd name="T32" fmla="*/ 52 w 105"/>
                  <a:gd name="T33" fmla="*/ 0 h 105"/>
                  <a:gd name="T34" fmla="*/ 41 w 105"/>
                  <a:gd name="T35" fmla="*/ 1 h 105"/>
                  <a:gd name="T36" fmla="*/ 32 w 105"/>
                  <a:gd name="T37" fmla="*/ 4 h 105"/>
                  <a:gd name="T38" fmla="*/ 23 w 105"/>
                  <a:gd name="T39" fmla="*/ 9 h 105"/>
                  <a:gd name="T40" fmla="*/ 15 w 105"/>
                  <a:gd name="T41" fmla="*/ 14 h 105"/>
                  <a:gd name="T42" fmla="*/ 8 w 105"/>
                  <a:gd name="T43" fmla="*/ 22 h 105"/>
                  <a:gd name="T44" fmla="*/ 4 w 105"/>
                  <a:gd name="T45" fmla="*/ 31 h 105"/>
                  <a:gd name="T46" fmla="*/ 0 w 105"/>
                  <a:gd name="T47" fmla="*/ 41 h 105"/>
                  <a:gd name="T48" fmla="*/ 0 w 105"/>
                  <a:gd name="T49" fmla="*/ 51 h 105"/>
                  <a:gd name="T50" fmla="*/ 0 w 105"/>
                  <a:gd name="T51" fmla="*/ 62 h 105"/>
                  <a:gd name="T52" fmla="*/ 4 w 105"/>
                  <a:gd name="T53" fmla="*/ 73 h 105"/>
                  <a:gd name="T54" fmla="*/ 8 w 105"/>
                  <a:gd name="T55" fmla="*/ 81 h 105"/>
                  <a:gd name="T56" fmla="*/ 15 w 105"/>
                  <a:gd name="T57" fmla="*/ 89 h 105"/>
                  <a:gd name="T58" fmla="*/ 23 w 105"/>
                  <a:gd name="T59" fmla="*/ 95 h 105"/>
                  <a:gd name="T60" fmla="*/ 32 w 105"/>
                  <a:gd name="T61" fmla="*/ 101 h 105"/>
                  <a:gd name="T62" fmla="*/ 41 w 105"/>
                  <a:gd name="T63" fmla="*/ 103 h 105"/>
                  <a:gd name="T64" fmla="*/ 52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2" y="105"/>
                    </a:moveTo>
                    <a:lnTo>
                      <a:pt x="63" y="103"/>
                    </a:lnTo>
                    <a:lnTo>
                      <a:pt x="73" y="101"/>
                    </a:lnTo>
                    <a:lnTo>
                      <a:pt x="81" y="95"/>
                    </a:lnTo>
                    <a:lnTo>
                      <a:pt x="89" y="89"/>
                    </a:lnTo>
                    <a:lnTo>
                      <a:pt x="96" y="81"/>
                    </a:lnTo>
                    <a:lnTo>
                      <a:pt x="101" y="73"/>
                    </a:lnTo>
                    <a:lnTo>
                      <a:pt x="104" y="62"/>
                    </a:lnTo>
                    <a:lnTo>
                      <a:pt x="105" y="51"/>
                    </a:lnTo>
                    <a:lnTo>
                      <a:pt x="104" y="41"/>
                    </a:lnTo>
                    <a:lnTo>
                      <a:pt x="101" y="31"/>
                    </a:lnTo>
                    <a:lnTo>
                      <a:pt x="96" y="22"/>
                    </a:lnTo>
                    <a:lnTo>
                      <a:pt x="89" y="14"/>
                    </a:lnTo>
                    <a:lnTo>
                      <a:pt x="81" y="9"/>
                    </a:lnTo>
                    <a:lnTo>
                      <a:pt x="73" y="4"/>
                    </a:lnTo>
                    <a:lnTo>
                      <a:pt x="63" y="1"/>
                    </a:lnTo>
                    <a:lnTo>
                      <a:pt x="52" y="0"/>
                    </a:lnTo>
                    <a:lnTo>
                      <a:pt x="41" y="1"/>
                    </a:lnTo>
                    <a:lnTo>
                      <a:pt x="32" y="4"/>
                    </a:lnTo>
                    <a:lnTo>
                      <a:pt x="23" y="9"/>
                    </a:lnTo>
                    <a:lnTo>
                      <a:pt x="15" y="14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0" y="41"/>
                    </a:lnTo>
                    <a:lnTo>
                      <a:pt x="0" y="51"/>
                    </a:lnTo>
                    <a:lnTo>
                      <a:pt x="0" y="62"/>
                    </a:lnTo>
                    <a:lnTo>
                      <a:pt x="4" y="73"/>
                    </a:lnTo>
                    <a:lnTo>
                      <a:pt x="8" y="81"/>
                    </a:lnTo>
                    <a:lnTo>
                      <a:pt x="15" y="89"/>
                    </a:lnTo>
                    <a:lnTo>
                      <a:pt x="23" y="95"/>
                    </a:lnTo>
                    <a:lnTo>
                      <a:pt x="32" y="101"/>
                    </a:lnTo>
                    <a:lnTo>
                      <a:pt x="41" y="103"/>
                    </a:lnTo>
                    <a:lnTo>
                      <a:pt x="52" y="105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6" name="Freeform 310"/>
              <p:cNvSpPr>
                <a:spLocks/>
              </p:cNvSpPr>
              <p:nvPr/>
            </p:nvSpPr>
            <p:spPr bwMode="auto">
              <a:xfrm>
                <a:off x="3691" y="2779"/>
                <a:ext cx="26" cy="26"/>
              </a:xfrm>
              <a:custGeom>
                <a:avLst/>
                <a:gdLst>
                  <a:gd name="T0" fmla="*/ 52 w 105"/>
                  <a:gd name="T1" fmla="*/ 105 h 105"/>
                  <a:gd name="T2" fmla="*/ 63 w 105"/>
                  <a:gd name="T3" fmla="*/ 103 h 105"/>
                  <a:gd name="T4" fmla="*/ 73 w 105"/>
                  <a:gd name="T5" fmla="*/ 101 h 105"/>
                  <a:gd name="T6" fmla="*/ 81 w 105"/>
                  <a:gd name="T7" fmla="*/ 95 h 105"/>
                  <a:gd name="T8" fmla="*/ 89 w 105"/>
                  <a:gd name="T9" fmla="*/ 89 h 105"/>
                  <a:gd name="T10" fmla="*/ 96 w 105"/>
                  <a:gd name="T11" fmla="*/ 81 h 105"/>
                  <a:gd name="T12" fmla="*/ 101 w 105"/>
                  <a:gd name="T13" fmla="*/ 73 h 105"/>
                  <a:gd name="T14" fmla="*/ 104 w 105"/>
                  <a:gd name="T15" fmla="*/ 62 h 105"/>
                  <a:gd name="T16" fmla="*/ 105 w 105"/>
                  <a:gd name="T17" fmla="*/ 51 h 105"/>
                  <a:gd name="T18" fmla="*/ 104 w 105"/>
                  <a:gd name="T19" fmla="*/ 41 h 105"/>
                  <a:gd name="T20" fmla="*/ 101 w 105"/>
                  <a:gd name="T21" fmla="*/ 31 h 105"/>
                  <a:gd name="T22" fmla="*/ 96 w 105"/>
                  <a:gd name="T23" fmla="*/ 22 h 105"/>
                  <a:gd name="T24" fmla="*/ 89 w 105"/>
                  <a:gd name="T25" fmla="*/ 14 h 105"/>
                  <a:gd name="T26" fmla="*/ 81 w 105"/>
                  <a:gd name="T27" fmla="*/ 9 h 105"/>
                  <a:gd name="T28" fmla="*/ 73 w 105"/>
                  <a:gd name="T29" fmla="*/ 4 h 105"/>
                  <a:gd name="T30" fmla="*/ 63 w 105"/>
                  <a:gd name="T31" fmla="*/ 1 h 105"/>
                  <a:gd name="T32" fmla="*/ 52 w 105"/>
                  <a:gd name="T33" fmla="*/ 0 h 105"/>
                  <a:gd name="T34" fmla="*/ 41 w 105"/>
                  <a:gd name="T35" fmla="*/ 1 h 105"/>
                  <a:gd name="T36" fmla="*/ 32 w 105"/>
                  <a:gd name="T37" fmla="*/ 4 h 105"/>
                  <a:gd name="T38" fmla="*/ 23 w 105"/>
                  <a:gd name="T39" fmla="*/ 9 h 105"/>
                  <a:gd name="T40" fmla="*/ 15 w 105"/>
                  <a:gd name="T41" fmla="*/ 14 h 105"/>
                  <a:gd name="T42" fmla="*/ 8 w 105"/>
                  <a:gd name="T43" fmla="*/ 22 h 105"/>
                  <a:gd name="T44" fmla="*/ 4 w 105"/>
                  <a:gd name="T45" fmla="*/ 31 h 105"/>
                  <a:gd name="T46" fmla="*/ 0 w 105"/>
                  <a:gd name="T47" fmla="*/ 41 h 105"/>
                  <a:gd name="T48" fmla="*/ 0 w 105"/>
                  <a:gd name="T49" fmla="*/ 51 h 105"/>
                  <a:gd name="T50" fmla="*/ 0 w 105"/>
                  <a:gd name="T51" fmla="*/ 62 h 105"/>
                  <a:gd name="T52" fmla="*/ 4 w 105"/>
                  <a:gd name="T53" fmla="*/ 73 h 105"/>
                  <a:gd name="T54" fmla="*/ 8 w 105"/>
                  <a:gd name="T55" fmla="*/ 81 h 105"/>
                  <a:gd name="T56" fmla="*/ 15 w 105"/>
                  <a:gd name="T57" fmla="*/ 89 h 105"/>
                  <a:gd name="T58" fmla="*/ 23 w 105"/>
                  <a:gd name="T59" fmla="*/ 95 h 105"/>
                  <a:gd name="T60" fmla="*/ 32 w 105"/>
                  <a:gd name="T61" fmla="*/ 101 h 105"/>
                  <a:gd name="T62" fmla="*/ 41 w 105"/>
                  <a:gd name="T63" fmla="*/ 103 h 105"/>
                  <a:gd name="T64" fmla="*/ 52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2" y="105"/>
                    </a:moveTo>
                    <a:lnTo>
                      <a:pt x="63" y="103"/>
                    </a:lnTo>
                    <a:lnTo>
                      <a:pt x="73" y="101"/>
                    </a:lnTo>
                    <a:lnTo>
                      <a:pt x="81" y="95"/>
                    </a:lnTo>
                    <a:lnTo>
                      <a:pt x="89" y="89"/>
                    </a:lnTo>
                    <a:lnTo>
                      <a:pt x="96" y="81"/>
                    </a:lnTo>
                    <a:lnTo>
                      <a:pt x="101" y="73"/>
                    </a:lnTo>
                    <a:lnTo>
                      <a:pt x="104" y="62"/>
                    </a:lnTo>
                    <a:lnTo>
                      <a:pt x="105" y="51"/>
                    </a:lnTo>
                    <a:lnTo>
                      <a:pt x="104" y="41"/>
                    </a:lnTo>
                    <a:lnTo>
                      <a:pt x="101" y="31"/>
                    </a:lnTo>
                    <a:lnTo>
                      <a:pt x="96" y="22"/>
                    </a:lnTo>
                    <a:lnTo>
                      <a:pt x="89" y="14"/>
                    </a:lnTo>
                    <a:lnTo>
                      <a:pt x="81" y="9"/>
                    </a:lnTo>
                    <a:lnTo>
                      <a:pt x="73" y="4"/>
                    </a:lnTo>
                    <a:lnTo>
                      <a:pt x="63" y="1"/>
                    </a:lnTo>
                    <a:lnTo>
                      <a:pt x="52" y="0"/>
                    </a:lnTo>
                    <a:lnTo>
                      <a:pt x="41" y="1"/>
                    </a:lnTo>
                    <a:lnTo>
                      <a:pt x="32" y="4"/>
                    </a:lnTo>
                    <a:lnTo>
                      <a:pt x="23" y="9"/>
                    </a:lnTo>
                    <a:lnTo>
                      <a:pt x="15" y="14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0" y="41"/>
                    </a:lnTo>
                    <a:lnTo>
                      <a:pt x="0" y="51"/>
                    </a:lnTo>
                    <a:lnTo>
                      <a:pt x="0" y="62"/>
                    </a:lnTo>
                    <a:lnTo>
                      <a:pt x="4" y="73"/>
                    </a:lnTo>
                    <a:lnTo>
                      <a:pt x="8" y="81"/>
                    </a:lnTo>
                    <a:lnTo>
                      <a:pt x="15" y="89"/>
                    </a:lnTo>
                    <a:lnTo>
                      <a:pt x="23" y="95"/>
                    </a:lnTo>
                    <a:lnTo>
                      <a:pt x="32" y="101"/>
                    </a:lnTo>
                    <a:lnTo>
                      <a:pt x="41" y="103"/>
                    </a:lnTo>
                    <a:lnTo>
                      <a:pt x="52" y="105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7" name="Freeform 311"/>
              <p:cNvSpPr>
                <a:spLocks/>
              </p:cNvSpPr>
              <p:nvPr/>
            </p:nvSpPr>
            <p:spPr bwMode="auto">
              <a:xfrm>
                <a:off x="3034" y="2775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6 w 97"/>
                  <a:gd name="T5" fmla="*/ 93 h 97"/>
                  <a:gd name="T6" fmla="*/ 76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9 h 97"/>
                  <a:gd name="T16" fmla="*/ 97 w 97"/>
                  <a:gd name="T17" fmla="*/ 49 h 97"/>
                  <a:gd name="T18" fmla="*/ 96 w 97"/>
                  <a:gd name="T19" fmla="*/ 39 h 97"/>
                  <a:gd name="T20" fmla="*/ 93 w 97"/>
                  <a:gd name="T21" fmla="*/ 31 h 97"/>
                  <a:gd name="T22" fmla="*/ 89 w 97"/>
                  <a:gd name="T23" fmla="*/ 22 h 97"/>
                  <a:gd name="T24" fmla="*/ 82 w 97"/>
                  <a:gd name="T25" fmla="*/ 15 h 97"/>
                  <a:gd name="T26" fmla="*/ 76 w 97"/>
                  <a:gd name="T27" fmla="*/ 8 h 97"/>
                  <a:gd name="T28" fmla="*/ 66 w 97"/>
                  <a:gd name="T29" fmla="*/ 4 h 97"/>
                  <a:gd name="T30" fmla="*/ 58 w 97"/>
                  <a:gd name="T31" fmla="*/ 2 h 97"/>
                  <a:gd name="T32" fmla="*/ 48 w 97"/>
                  <a:gd name="T33" fmla="*/ 0 h 97"/>
                  <a:gd name="T34" fmla="*/ 38 w 97"/>
                  <a:gd name="T35" fmla="*/ 2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5 h 97"/>
                  <a:gd name="T42" fmla="*/ 8 w 97"/>
                  <a:gd name="T43" fmla="*/ 22 h 97"/>
                  <a:gd name="T44" fmla="*/ 4 w 97"/>
                  <a:gd name="T45" fmla="*/ 31 h 97"/>
                  <a:gd name="T46" fmla="*/ 0 w 97"/>
                  <a:gd name="T47" fmla="*/ 39 h 97"/>
                  <a:gd name="T48" fmla="*/ 0 w 97"/>
                  <a:gd name="T49" fmla="*/ 49 h 97"/>
                  <a:gd name="T50" fmla="*/ 0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3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6" y="93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49"/>
                    </a:lnTo>
                    <a:lnTo>
                      <a:pt x="96" y="39"/>
                    </a:lnTo>
                    <a:lnTo>
                      <a:pt x="93" y="31"/>
                    </a:lnTo>
                    <a:lnTo>
                      <a:pt x="89" y="22"/>
                    </a:lnTo>
                    <a:lnTo>
                      <a:pt x="82" y="15"/>
                    </a:lnTo>
                    <a:lnTo>
                      <a:pt x="76" y="8"/>
                    </a:lnTo>
                    <a:lnTo>
                      <a:pt x="66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5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3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8" name="Freeform 312"/>
              <p:cNvSpPr>
                <a:spLocks/>
              </p:cNvSpPr>
              <p:nvPr/>
            </p:nvSpPr>
            <p:spPr bwMode="auto">
              <a:xfrm>
                <a:off x="3034" y="2775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6 w 97"/>
                  <a:gd name="T5" fmla="*/ 93 h 97"/>
                  <a:gd name="T6" fmla="*/ 76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9 h 97"/>
                  <a:gd name="T16" fmla="*/ 97 w 97"/>
                  <a:gd name="T17" fmla="*/ 49 h 97"/>
                  <a:gd name="T18" fmla="*/ 96 w 97"/>
                  <a:gd name="T19" fmla="*/ 39 h 97"/>
                  <a:gd name="T20" fmla="*/ 93 w 97"/>
                  <a:gd name="T21" fmla="*/ 31 h 97"/>
                  <a:gd name="T22" fmla="*/ 89 w 97"/>
                  <a:gd name="T23" fmla="*/ 22 h 97"/>
                  <a:gd name="T24" fmla="*/ 82 w 97"/>
                  <a:gd name="T25" fmla="*/ 15 h 97"/>
                  <a:gd name="T26" fmla="*/ 76 w 97"/>
                  <a:gd name="T27" fmla="*/ 8 h 97"/>
                  <a:gd name="T28" fmla="*/ 66 w 97"/>
                  <a:gd name="T29" fmla="*/ 4 h 97"/>
                  <a:gd name="T30" fmla="*/ 58 w 97"/>
                  <a:gd name="T31" fmla="*/ 2 h 97"/>
                  <a:gd name="T32" fmla="*/ 48 w 97"/>
                  <a:gd name="T33" fmla="*/ 0 h 97"/>
                  <a:gd name="T34" fmla="*/ 38 w 97"/>
                  <a:gd name="T35" fmla="*/ 2 h 97"/>
                  <a:gd name="T36" fmla="*/ 29 w 97"/>
                  <a:gd name="T37" fmla="*/ 4 h 97"/>
                  <a:gd name="T38" fmla="*/ 21 w 97"/>
                  <a:gd name="T39" fmla="*/ 8 h 97"/>
                  <a:gd name="T40" fmla="*/ 13 w 97"/>
                  <a:gd name="T41" fmla="*/ 15 h 97"/>
                  <a:gd name="T42" fmla="*/ 8 w 97"/>
                  <a:gd name="T43" fmla="*/ 22 h 97"/>
                  <a:gd name="T44" fmla="*/ 4 w 97"/>
                  <a:gd name="T45" fmla="*/ 31 h 97"/>
                  <a:gd name="T46" fmla="*/ 0 w 97"/>
                  <a:gd name="T47" fmla="*/ 39 h 97"/>
                  <a:gd name="T48" fmla="*/ 0 w 97"/>
                  <a:gd name="T49" fmla="*/ 49 h 97"/>
                  <a:gd name="T50" fmla="*/ 0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3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6" y="93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9"/>
                    </a:lnTo>
                    <a:lnTo>
                      <a:pt x="97" y="49"/>
                    </a:lnTo>
                    <a:lnTo>
                      <a:pt x="96" y="39"/>
                    </a:lnTo>
                    <a:lnTo>
                      <a:pt x="93" y="31"/>
                    </a:lnTo>
                    <a:lnTo>
                      <a:pt x="89" y="22"/>
                    </a:lnTo>
                    <a:lnTo>
                      <a:pt x="82" y="15"/>
                    </a:lnTo>
                    <a:lnTo>
                      <a:pt x="76" y="8"/>
                    </a:lnTo>
                    <a:lnTo>
                      <a:pt x="66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3" y="15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3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09" name="Freeform 313"/>
              <p:cNvSpPr>
                <a:spLocks/>
              </p:cNvSpPr>
              <p:nvPr/>
            </p:nvSpPr>
            <p:spPr bwMode="auto">
              <a:xfrm>
                <a:off x="3206" y="2767"/>
                <a:ext cx="36" cy="36"/>
              </a:xfrm>
              <a:custGeom>
                <a:avLst/>
                <a:gdLst>
                  <a:gd name="T0" fmla="*/ 70 w 142"/>
                  <a:gd name="T1" fmla="*/ 144 h 144"/>
                  <a:gd name="T2" fmla="*/ 78 w 142"/>
                  <a:gd name="T3" fmla="*/ 144 h 144"/>
                  <a:gd name="T4" fmla="*/ 85 w 142"/>
                  <a:gd name="T5" fmla="*/ 143 h 144"/>
                  <a:gd name="T6" fmla="*/ 92 w 142"/>
                  <a:gd name="T7" fmla="*/ 140 h 144"/>
                  <a:gd name="T8" fmla="*/ 98 w 142"/>
                  <a:gd name="T9" fmla="*/ 139 h 144"/>
                  <a:gd name="T10" fmla="*/ 110 w 142"/>
                  <a:gd name="T11" fmla="*/ 132 h 144"/>
                  <a:gd name="T12" fmla="*/ 121 w 142"/>
                  <a:gd name="T13" fmla="*/ 123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40 w 142"/>
                  <a:gd name="T19" fmla="*/ 93 h 144"/>
                  <a:gd name="T20" fmla="*/ 141 w 142"/>
                  <a:gd name="T21" fmla="*/ 87 h 144"/>
                  <a:gd name="T22" fmla="*/ 142 w 142"/>
                  <a:gd name="T23" fmla="*/ 80 h 144"/>
                  <a:gd name="T24" fmla="*/ 142 w 142"/>
                  <a:gd name="T25" fmla="*/ 72 h 144"/>
                  <a:gd name="T26" fmla="*/ 142 w 142"/>
                  <a:gd name="T27" fmla="*/ 65 h 144"/>
                  <a:gd name="T28" fmla="*/ 141 w 142"/>
                  <a:gd name="T29" fmla="*/ 58 h 144"/>
                  <a:gd name="T30" fmla="*/ 140 w 142"/>
                  <a:gd name="T31" fmla="*/ 51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1 w 142"/>
                  <a:gd name="T37" fmla="*/ 22 h 144"/>
                  <a:gd name="T38" fmla="*/ 110 w 142"/>
                  <a:gd name="T39" fmla="*/ 12 h 144"/>
                  <a:gd name="T40" fmla="*/ 98 w 142"/>
                  <a:gd name="T41" fmla="*/ 7 h 144"/>
                  <a:gd name="T42" fmla="*/ 92 w 142"/>
                  <a:gd name="T43" fmla="*/ 4 h 144"/>
                  <a:gd name="T44" fmla="*/ 85 w 142"/>
                  <a:gd name="T45" fmla="*/ 2 h 144"/>
                  <a:gd name="T46" fmla="*/ 78 w 142"/>
                  <a:gd name="T47" fmla="*/ 2 h 144"/>
                  <a:gd name="T48" fmla="*/ 70 w 142"/>
                  <a:gd name="T49" fmla="*/ 0 h 144"/>
                  <a:gd name="T50" fmla="*/ 64 w 142"/>
                  <a:gd name="T51" fmla="*/ 2 h 144"/>
                  <a:gd name="T52" fmla="*/ 57 w 142"/>
                  <a:gd name="T53" fmla="*/ 2 h 144"/>
                  <a:gd name="T54" fmla="*/ 49 w 142"/>
                  <a:gd name="T55" fmla="*/ 4 h 144"/>
                  <a:gd name="T56" fmla="*/ 44 w 142"/>
                  <a:gd name="T57" fmla="*/ 7 h 144"/>
                  <a:gd name="T58" fmla="*/ 30 w 142"/>
                  <a:gd name="T59" fmla="*/ 12 h 144"/>
                  <a:gd name="T60" fmla="*/ 20 w 142"/>
                  <a:gd name="T61" fmla="*/ 22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1 h 144"/>
                  <a:gd name="T68" fmla="*/ 1 w 142"/>
                  <a:gd name="T69" fmla="*/ 58 h 144"/>
                  <a:gd name="T70" fmla="*/ 0 w 142"/>
                  <a:gd name="T71" fmla="*/ 65 h 144"/>
                  <a:gd name="T72" fmla="*/ 0 w 142"/>
                  <a:gd name="T73" fmla="*/ 72 h 144"/>
                  <a:gd name="T74" fmla="*/ 0 w 142"/>
                  <a:gd name="T75" fmla="*/ 80 h 144"/>
                  <a:gd name="T76" fmla="*/ 1 w 142"/>
                  <a:gd name="T77" fmla="*/ 87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7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0 w 142"/>
                  <a:gd name="T89" fmla="*/ 123 h 144"/>
                  <a:gd name="T90" fmla="*/ 25 w 142"/>
                  <a:gd name="T91" fmla="*/ 128 h 144"/>
                  <a:gd name="T92" fmla="*/ 30 w 142"/>
                  <a:gd name="T93" fmla="*/ 132 h 144"/>
                  <a:gd name="T94" fmla="*/ 37 w 142"/>
                  <a:gd name="T95" fmla="*/ 135 h 144"/>
                  <a:gd name="T96" fmla="*/ 44 w 142"/>
                  <a:gd name="T97" fmla="*/ 139 h 144"/>
                  <a:gd name="T98" fmla="*/ 49 w 142"/>
                  <a:gd name="T99" fmla="*/ 140 h 144"/>
                  <a:gd name="T100" fmla="*/ 57 w 142"/>
                  <a:gd name="T101" fmla="*/ 143 h 144"/>
                  <a:gd name="T102" fmla="*/ 64 w 142"/>
                  <a:gd name="T103" fmla="*/ 144 h 144"/>
                  <a:gd name="T104" fmla="*/ 70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0" y="144"/>
                    </a:moveTo>
                    <a:lnTo>
                      <a:pt x="78" y="144"/>
                    </a:lnTo>
                    <a:lnTo>
                      <a:pt x="85" y="143"/>
                    </a:lnTo>
                    <a:lnTo>
                      <a:pt x="92" y="140"/>
                    </a:lnTo>
                    <a:lnTo>
                      <a:pt x="98" y="139"/>
                    </a:lnTo>
                    <a:lnTo>
                      <a:pt x="110" y="132"/>
                    </a:lnTo>
                    <a:lnTo>
                      <a:pt x="121" y="123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40" y="93"/>
                    </a:lnTo>
                    <a:lnTo>
                      <a:pt x="141" y="87"/>
                    </a:lnTo>
                    <a:lnTo>
                      <a:pt x="142" y="80"/>
                    </a:lnTo>
                    <a:lnTo>
                      <a:pt x="142" y="72"/>
                    </a:lnTo>
                    <a:lnTo>
                      <a:pt x="142" y="65"/>
                    </a:lnTo>
                    <a:lnTo>
                      <a:pt x="141" y="58"/>
                    </a:lnTo>
                    <a:lnTo>
                      <a:pt x="140" y="51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1" y="22"/>
                    </a:lnTo>
                    <a:lnTo>
                      <a:pt x="110" y="12"/>
                    </a:lnTo>
                    <a:lnTo>
                      <a:pt x="98" y="7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2"/>
                    </a:lnTo>
                    <a:lnTo>
                      <a:pt x="70" y="0"/>
                    </a:lnTo>
                    <a:lnTo>
                      <a:pt x="64" y="2"/>
                    </a:lnTo>
                    <a:lnTo>
                      <a:pt x="57" y="2"/>
                    </a:lnTo>
                    <a:lnTo>
                      <a:pt x="49" y="4"/>
                    </a:lnTo>
                    <a:lnTo>
                      <a:pt x="44" y="7"/>
                    </a:lnTo>
                    <a:lnTo>
                      <a:pt x="30" y="12"/>
                    </a:lnTo>
                    <a:lnTo>
                      <a:pt x="20" y="22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1"/>
                    </a:lnTo>
                    <a:lnTo>
                      <a:pt x="1" y="58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7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7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0" y="123"/>
                    </a:lnTo>
                    <a:lnTo>
                      <a:pt x="25" y="128"/>
                    </a:lnTo>
                    <a:lnTo>
                      <a:pt x="30" y="132"/>
                    </a:lnTo>
                    <a:lnTo>
                      <a:pt x="37" y="135"/>
                    </a:lnTo>
                    <a:lnTo>
                      <a:pt x="44" y="139"/>
                    </a:lnTo>
                    <a:lnTo>
                      <a:pt x="49" y="140"/>
                    </a:lnTo>
                    <a:lnTo>
                      <a:pt x="57" y="143"/>
                    </a:lnTo>
                    <a:lnTo>
                      <a:pt x="64" y="144"/>
                    </a:lnTo>
                    <a:lnTo>
                      <a:pt x="70" y="144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0" name="Freeform 314"/>
              <p:cNvSpPr>
                <a:spLocks/>
              </p:cNvSpPr>
              <p:nvPr/>
            </p:nvSpPr>
            <p:spPr bwMode="auto">
              <a:xfrm>
                <a:off x="3206" y="2767"/>
                <a:ext cx="36" cy="36"/>
              </a:xfrm>
              <a:custGeom>
                <a:avLst/>
                <a:gdLst>
                  <a:gd name="T0" fmla="*/ 70 w 142"/>
                  <a:gd name="T1" fmla="*/ 144 h 144"/>
                  <a:gd name="T2" fmla="*/ 78 w 142"/>
                  <a:gd name="T3" fmla="*/ 144 h 144"/>
                  <a:gd name="T4" fmla="*/ 85 w 142"/>
                  <a:gd name="T5" fmla="*/ 143 h 144"/>
                  <a:gd name="T6" fmla="*/ 92 w 142"/>
                  <a:gd name="T7" fmla="*/ 140 h 144"/>
                  <a:gd name="T8" fmla="*/ 98 w 142"/>
                  <a:gd name="T9" fmla="*/ 139 h 144"/>
                  <a:gd name="T10" fmla="*/ 110 w 142"/>
                  <a:gd name="T11" fmla="*/ 132 h 144"/>
                  <a:gd name="T12" fmla="*/ 121 w 142"/>
                  <a:gd name="T13" fmla="*/ 123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40 w 142"/>
                  <a:gd name="T19" fmla="*/ 93 h 144"/>
                  <a:gd name="T20" fmla="*/ 141 w 142"/>
                  <a:gd name="T21" fmla="*/ 87 h 144"/>
                  <a:gd name="T22" fmla="*/ 142 w 142"/>
                  <a:gd name="T23" fmla="*/ 80 h 144"/>
                  <a:gd name="T24" fmla="*/ 142 w 142"/>
                  <a:gd name="T25" fmla="*/ 72 h 144"/>
                  <a:gd name="T26" fmla="*/ 142 w 142"/>
                  <a:gd name="T27" fmla="*/ 65 h 144"/>
                  <a:gd name="T28" fmla="*/ 141 w 142"/>
                  <a:gd name="T29" fmla="*/ 58 h 144"/>
                  <a:gd name="T30" fmla="*/ 140 w 142"/>
                  <a:gd name="T31" fmla="*/ 51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1 w 142"/>
                  <a:gd name="T37" fmla="*/ 22 h 144"/>
                  <a:gd name="T38" fmla="*/ 110 w 142"/>
                  <a:gd name="T39" fmla="*/ 12 h 144"/>
                  <a:gd name="T40" fmla="*/ 98 w 142"/>
                  <a:gd name="T41" fmla="*/ 7 h 144"/>
                  <a:gd name="T42" fmla="*/ 92 w 142"/>
                  <a:gd name="T43" fmla="*/ 4 h 144"/>
                  <a:gd name="T44" fmla="*/ 85 w 142"/>
                  <a:gd name="T45" fmla="*/ 2 h 144"/>
                  <a:gd name="T46" fmla="*/ 78 w 142"/>
                  <a:gd name="T47" fmla="*/ 2 h 144"/>
                  <a:gd name="T48" fmla="*/ 70 w 142"/>
                  <a:gd name="T49" fmla="*/ 0 h 144"/>
                  <a:gd name="T50" fmla="*/ 64 w 142"/>
                  <a:gd name="T51" fmla="*/ 2 h 144"/>
                  <a:gd name="T52" fmla="*/ 57 w 142"/>
                  <a:gd name="T53" fmla="*/ 2 h 144"/>
                  <a:gd name="T54" fmla="*/ 49 w 142"/>
                  <a:gd name="T55" fmla="*/ 4 h 144"/>
                  <a:gd name="T56" fmla="*/ 44 w 142"/>
                  <a:gd name="T57" fmla="*/ 7 h 144"/>
                  <a:gd name="T58" fmla="*/ 30 w 142"/>
                  <a:gd name="T59" fmla="*/ 12 h 144"/>
                  <a:gd name="T60" fmla="*/ 20 w 142"/>
                  <a:gd name="T61" fmla="*/ 22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1 h 144"/>
                  <a:gd name="T68" fmla="*/ 1 w 142"/>
                  <a:gd name="T69" fmla="*/ 58 h 144"/>
                  <a:gd name="T70" fmla="*/ 0 w 142"/>
                  <a:gd name="T71" fmla="*/ 65 h 144"/>
                  <a:gd name="T72" fmla="*/ 0 w 142"/>
                  <a:gd name="T73" fmla="*/ 72 h 144"/>
                  <a:gd name="T74" fmla="*/ 0 w 142"/>
                  <a:gd name="T75" fmla="*/ 80 h 144"/>
                  <a:gd name="T76" fmla="*/ 1 w 142"/>
                  <a:gd name="T77" fmla="*/ 87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7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0 w 142"/>
                  <a:gd name="T89" fmla="*/ 123 h 144"/>
                  <a:gd name="T90" fmla="*/ 25 w 142"/>
                  <a:gd name="T91" fmla="*/ 128 h 144"/>
                  <a:gd name="T92" fmla="*/ 30 w 142"/>
                  <a:gd name="T93" fmla="*/ 132 h 144"/>
                  <a:gd name="T94" fmla="*/ 37 w 142"/>
                  <a:gd name="T95" fmla="*/ 135 h 144"/>
                  <a:gd name="T96" fmla="*/ 44 w 142"/>
                  <a:gd name="T97" fmla="*/ 139 h 144"/>
                  <a:gd name="T98" fmla="*/ 49 w 142"/>
                  <a:gd name="T99" fmla="*/ 140 h 144"/>
                  <a:gd name="T100" fmla="*/ 57 w 142"/>
                  <a:gd name="T101" fmla="*/ 143 h 144"/>
                  <a:gd name="T102" fmla="*/ 64 w 142"/>
                  <a:gd name="T103" fmla="*/ 144 h 144"/>
                  <a:gd name="T104" fmla="*/ 70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0" y="144"/>
                    </a:moveTo>
                    <a:lnTo>
                      <a:pt x="78" y="144"/>
                    </a:lnTo>
                    <a:lnTo>
                      <a:pt x="85" y="143"/>
                    </a:lnTo>
                    <a:lnTo>
                      <a:pt x="92" y="140"/>
                    </a:lnTo>
                    <a:lnTo>
                      <a:pt x="98" y="139"/>
                    </a:lnTo>
                    <a:lnTo>
                      <a:pt x="110" y="132"/>
                    </a:lnTo>
                    <a:lnTo>
                      <a:pt x="121" y="123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40" y="93"/>
                    </a:lnTo>
                    <a:lnTo>
                      <a:pt x="141" y="87"/>
                    </a:lnTo>
                    <a:lnTo>
                      <a:pt x="142" y="80"/>
                    </a:lnTo>
                    <a:lnTo>
                      <a:pt x="142" y="72"/>
                    </a:lnTo>
                    <a:lnTo>
                      <a:pt x="142" y="65"/>
                    </a:lnTo>
                    <a:lnTo>
                      <a:pt x="141" y="58"/>
                    </a:lnTo>
                    <a:lnTo>
                      <a:pt x="140" y="51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1" y="22"/>
                    </a:lnTo>
                    <a:lnTo>
                      <a:pt x="110" y="12"/>
                    </a:lnTo>
                    <a:lnTo>
                      <a:pt x="98" y="7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2"/>
                    </a:lnTo>
                    <a:lnTo>
                      <a:pt x="70" y="0"/>
                    </a:lnTo>
                    <a:lnTo>
                      <a:pt x="64" y="2"/>
                    </a:lnTo>
                    <a:lnTo>
                      <a:pt x="57" y="2"/>
                    </a:lnTo>
                    <a:lnTo>
                      <a:pt x="49" y="4"/>
                    </a:lnTo>
                    <a:lnTo>
                      <a:pt x="44" y="7"/>
                    </a:lnTo>
                    <a:lnTo>
                      <a:pt x="30" y="12"/>
                    </a:lnTo>
                    <a:lnTo>
                      <a:pt x="20" y="22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1"/>
                    </a:lnTo>
                    <a:lnTo>
                      <a:pt x="1" y="58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1" y="87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7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0" y="123"/>
                    </a:lnTo>
                    <a:lnTo>
                      <a:pt x="25" y="128"/>
                    </a:lnTo>
                    <a:lnTo>
                      <a:pt x="30" y="132"/>
                    </a:lnTo>
                    <a:lnTo>
                      <a:pt x="37" y="135"/>
                    </a:lnTo>
                    <a:lnTo>
                      <a:pt x="44" y="139"/>
                    </a:lnTo>
                    <a:lnTo>
                      <a:pt x="49" y="140"/>
                    </a:lnTo>
                    <a:lnTo>
                      <a:pt x="57" y="143"/>
                    </a:lnTo>
                    <a:lnTo>
                      <a:pt x="64" y="144"/>
                    </a:lnTo>
                    <a:lnTo>
                      <a:pt x="70" y="144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1" name="Rectangle 315"/>
              <p:cNvSpPr>
                <a:spLocks noChangeArrowheads="1"/>
              </p:cNvSpPr>
              <p:nvPr/>
            </p:nvSpPr>
            <p:spPr bwMode="auto">
              <a:xfrm>
                <a:off x="209" y="2776"/>
                <a:ext cx="1044" cy="242"/>
              </a:xfrm>
              <a:prstGeom prst="rect">
                <a:avLst/>
              </a:prstGeom>
              <a:solidFill>
                <a:srgbClr val="84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2" name="Freeform 316"/>
              <p:cNvSpPr>
                <a:spLocks/>
              </p:cNvSpPr>
              <p:nvPr/>
            </p:nvSpPr>
            <p:spPr bwMode="auto">
              <a:xfrm>
                <a:off x="209" y="3015"/>
                <a:ext cx="1048" cy="7"/>
              </a:xfrm>
              <a:custGeom>
                <a:avLst/>
                <a:gdLst>
                  <a:gd name="T0" fmla="*/ 4192 w 4192"/>
                  <a:gd name="T1" fmla="*/ 15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5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5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5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3" name="Freeform 317"/>
              <p:cNvSpPr>
                <a:spLocks/>
              </p:cNvSpPr>
              <p:nvPr/>
            </p:nvSpPr>
            <p:spPr bwMode="auto">
              <a:xfrm>
                <a:off x="1250" y="2772"/>
                <a:ext cx="7" cy="246"/>
              </a:xfrm>
              <a:custGeom>
                <a:avLst/>
                <a:gdLst>
                  <a:gd name="T0" fmla="*/ 15 w 30"/>
                  <a:gd name="T1" fmla="*/ 0 h 984"/>
                  <a:gd name="T2" fmla="*/ 0 w 30"/>
                  <a:gd name="T3" fmla="*/ 15 h 984"/>
                  <a:gd name="T4" fmla="*/ 0 w 30"/>
                  <a:gd name="T5" fmla="*/ 984 h 984"/>
                  <a:gd name="T6" fmla="*/ 30 w 30"/>
                  <a:gd name="T7" fmla="*/ 984 h 984"/>
                  <a:gd name="T8" fmla="*/ 30 w 30"/>
                  <a:gd name="T9" fmla="*/ 15 h 984"/>
                  <a:gd name="T10" fmla="*/ 15 w 30"/>
                  <a:gd name="T11" fmla="*/ 0 h 984"/>
                  <a:gd name="T12" fmla="*/ 30 w 30"/>
                  <a:gd name="T13" fmla="*/ 15 h 984"/>
                  <a:gd name="T14" fmla="*/ 30 w 30"/>
                  <a:gd name="T15" fmla="*/ 0 h 984"/>
                  <a:gd name="T16" fmla="*/ 15 w 30"/>
                  <a:gd name="T17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984">
                    <a:moveTo>
                      <a:pt x="15" y="0"/>
                    </a:moveTo>
                    <a:lnTo>
                      <a:pt x="0" y="15"/>
                    </a:lnTo>
                    <a:lnTo>
                      <a:pt x="0" y="984"/>
                    </a:lnTo>
                    <a:lnTo>
                      <a:pt x="30" y="984"/>
                    </a:lnTo>
                    <a:lnTo>
                      <a:pt x="3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30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4" name="Freeform 318"/>
              <p:cNvSpPr>
                <a:spLocks/>
              </p:cNvSpPr>
              <p:nvPr/>
            </p:nvSpPr>
            <p:spPr bwMode="auto">
              <a:xfrm>
                <a:off x="205" y="2772"/>
                <a:ext cx="1048" cy="8"/>
              </a:xfrm>
              <a:custGeom>
                <a:avLst/>
                <a:gdLst>
                  <a:gd name="T0" fmla="*/ 0 w 4192"/>
                  <a:gd name="T1" fmla="*/ 15 h 31"/>
                  <a:gd name="T2" fmla="*/ 15 w 4192"/>
                  <a:gd name="T3" fmla="*/ 31 h 31"/>
                  <a:gd name="T4" fmla="*/ 4192 w 4192"/>
                  <a:gd name="T5" fmla="*/ 31 h 31"/>
                  <a:gd name="T6" fmla="*/ 4192 w 4192"/>
                  <a:gd name="T7" fmla="*/ 0 h 31"/>
                  <a:gd name="T8" fmla="*/ 15 w 4192"/>
                  <a:gd name="T9" fmla="*/ 0 h 31"/>
                  <a:gd name="T10" fmla="*/ 0 w 4192"/>
                  <a:gd name="T11" fmla="*/ 15 h 31"/>
                  <a:gd name="T12" fmla="*/ 15 w 4192"/>
                  <a:gd name="T13" fmla="*/ 0 h 31"/>
                  <a:gd name="T14" fmla="*/ 0 w 4192"/>
                  <a:gd name="T15" fmla="*/ 0 h 31"/>
                  <a:gd name="T16" fmla="*/ 0 w 4192"/>
                  <a:gd name="T1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31">
                    <a:moveTo>
                      <a:pt x="0" y="15"/>
                    </a:moveTo>
                    <a:lnTo>
                      <a:pt x="15" y="31"/>
                    </a:lnTo>
                    <a:lnTo>
                      <a:pt x="4192" y="31"/>
                    </a:lnTo>
                    <a:lnTo>
                      <a:pt x="4192" y="0"/>
                    </a:lnTo>
                    <a:lnTo>
                      <a:pt x="15" y="0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5" name="Freeform 319"/>
              <p:cNvSpPr>
                <a:spLocks/>
              </p:cNvSpPr>
              <p:nvPr/>
            </p:nvSpPr>
            <p:spPr bwMode="auto">
              <a:xfrm>
                <a:off x="205" y="2776"/>
                <a:ext cx="8" cy="246"/>
              </a:xfrm>
              <a:custGeom>
                <a:avLst/>
                <a:gdLst>
                  <a:gd name="T0" fmla="*/ 15 w 29"/>
                  <a:gd name="T1" fmla="*/ 983 h 983"/>
                  <a:gd name="T2" fmla="*/ 29 w 29"/>
                  <a:gd name="T3" fmla="*/ 969 h 983"/>
                  <a:gd name="T4" fmla="*/ 29 w 29"/>
                  <a:gd name="T5" fmla="*/ 0 h 983"/>
                  <a:gd name="T6" fmla="*/ 0 w 29"/>
                  <a:gd name="T7" fmla="*/ 0 h 983"/>
                  <a:gd name="T8" fmla="*/ 0 w 29"/>
                  <a:gd name="T9" fmla="*/ 969 h 983"/>
                  <a:gd name="T10" fmla="*/ 15 w 29"/>
                  <a:gd name="T11" fmla="*/ 983 h 983"/>
                  <a:gd name="T12" fmla="*/ 0 w 29"/>
                  <a:gd name="T13" fmla="*/ 969 h 983"/>
                  <a:gd name="T14" fmla="*/ 0 w 29"/>
                  <a:gd name="T15" fmla="*/ 983 h 983"/>
                  <a:gd name="T16" fmla="*/ 15 w 29"/>
                  <a:gd name="T17" fmla="*/ 983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3">
                    <a:moveTo>
                      <a:pt x="15" y="983"/>
                    </a:moveTo>
                    <a:lnTo>
                      <a:pt x="29" y="969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969"/>
                    </a:lnTo>
                    <a:lnTo>
                      <a:pt x="15" y="983"/>
                    </a:lnTo>
                    <a:lnTo>
                      <a:pt x="0" y="969"/>
                    </a:lnTo>
                    <a:lnTo>
                      <a:pt x="0" y="983"/>
                    </a:lnTo>
                    <a:lnTo>
                      <a:pt x="15" y="983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6" name="Rectangle 320"/>
              <p:cNvSpPr>
                <a:spLocks noChangeArrowheads="1"/>
              </p:cNvSpPr>
              <p:nvPr/>
            </p:nvSpPr>
            <p:spPr bwMode="auto">
              <a:xfrm>
                <a:off x="209" y="2756"/>
                <a:ext cx="1044" cy="73"/>
              </a:xfrm>
              <a:prstGeom prst="rect">
                <a:avLst/>
              </a:prstGeom>
              <a:solidFill>
                <a:srgbClr val="009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7" name="Freeform 321"/>
              <p:cNvSpPr>
                <a:spLocks/>
              </p:cNvSpPr>
              <p:nvPr/>
            </p:nvSpPr>
            <p:spPr bwMode="auto">
              <a:xfrm>
                <a:off x="209" y="2825"/>
                <a:ext cx="1048" cy="8"/>
              </a:xfrm>
              <a:custGeom>
                <a:avLst/>
                <a:gdLst>
                  <a:gd name="T0" fmla="*/ 4192 w 4192"/>
                  <a:gd name="T1" fmla="*/ 16 h 31"/>
                  <a:gd name="T2" fmla="*/ 4177 w 4192"/>
                  <a:gd name="T3" fmla="*/ 0 h 31"/>
                  <a:gd name="T4" fmla="*/ 0 w 4192"/>
                  <a:gd name="T5" fmla="*/ 0 h 31"/>
                  <a:gd name="T6" fmla="*/ 0 w 4192"/>
                  <a:gd name="T7" fmla="*/ 31 h 31"/>
                  <a:gd name="T8" fmla="*/ 4177 w 4192"/>
                  <a:gd name="T9" fmla="*/ 31 h 31"/>
                  <a:gd name="T10" fmla="*/ 4192 w 4192"/>
                  <a:gd name="T11" fmla="*/ 16 h 31"/>
                  <a:gd name="T12" fmla="*/ 4177 w 4192"/>
                  <a:gd name="T13" fmla="*/ 31 h 31"/>
                  <a:gd name="T14" fmla="*/ 4192 w 4192"/>
                  <a:gd name="T15" fmla="*/ 31 h 31"/>
                  <a:gd name="T16" fmla="*/ 4192 w 4192"/>
                  <a:gd name="T1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31">
                    <a:moveTo>
                      <a:pt x="4192" y="16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4177" y="31"/>
                    </a:lnTo>
                    <a:lnTo>
                      <a:pt x="4192" y="16"/>
                    </a:lnTo>
                    <a:lnTo>
                      <a:pt x="4177" y="31"/>
                    </a:lnTo>
                    <a:lnTo>
                      <a:pt x="4192" y="31"/>
                    </a:lnTo>
                    <a:lnTo>
                      <a:pt x="4192" y="16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8" name="Freeform 322"/>
              <p:cNvSpPr>
                <a:spLocks/>
              </p:cNvSpPr>
              <p:nvPr/>
            </p:nvSpPr>
            <p:spPr bwMode="auto">
              <a:xfrm>
                <a:off x="1250" y="2753"/>
                <a:ext cx="7" cy="76"/>
              </a:xfrm>
              <a:custGeom>
                <a:avLst/>
                <a:gdLst>
                  <a:gd name="T0" fmla="*/ 15 w 30"/>
                  <a:gd name="T1" fmla="*/ 0 h 305"/>
                  <a:gd name="T2" fmla="*/ 0 w 30"/>
                  <a:gd name="T3" fmla="*/ 15 h 305"/>
                  <a:gd name="T4" fmla="*/ 0 w 30"/>
                  <a:gd name="T5" fmla="*/ 305 h 305"/>
                  <a:gd name="T6" fmla="*/ 30 w 30"/>
                  <a:gd name="T7" fmla="*/ 305 h 305"/>
                  <a:gd name="T8" fmla="*/ 30 w 30"/>
                  <a:gd name="T9" fmla="*/ 15 h 305"/>
                  <a:gd name="T10" fmla="*/ 15 w 30"/>
                  <a:gd name="T11" fmla="*/ 0 h 305"/>
                  <a:gd name="T12" fmla="*/ 30 w 30"/>
                  <a:gd name="T13" fmla="*/ 15 h 305"/>
                  <a:gd name="T14" fmla="*/ 30 w 30"/>
                  <a:gd name="T15" fmla="*/ 0 h 305"/>
                  <a:gd name="T16" fmla="*/ 15 w 30"/>
                  <a:gd name="T1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05">
                    <a:moveTo>
                      <a:pt x="15" y="0"/>
                    </a:moveTo>
                    <a:lnTo>
                      <a:pt x="0" y="15"/>
                    </a:lnTo>
                    <a:lnTo>
                      <a:pt x="0" y="305"/>
                    </a:lnTo>
                    <a:lnTo>
                      <a:pt x="30" y="305"/>
                    </a:lnTo>
                    <a:lnTo>
                      <a:pt x="3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30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19" name="Freeform 323"/>
              <p:cNvSpPr>
                <a:spLocks/>
              </p:cNvSpPr>
              <p:nvPr/>
            </p:nvSpPr>
            <p:spPr bwMode="auto">
              <a:xfrm>
                <a:off x="205" y="2753"/>
                <a:ext cx="1048" cy="7"/>
              </a:xfrm>
              <a:custGeom>
                <a:avLst/>
                <a:gdLst>
                  <a:gd name="T0" fmla="*/ 0 w 4192"/>
                  <a:gd name="T1" fmla="*/ 15 h 30"/>
                  <a:gd name="T2" fmla="*/ 15 w 4192"/>
                  <a:gd name="T3" fmla="*/ 30 h 30"/>
                  <a:gd name="T4" fmla="*/ 4192 w 4192"/>
                  <a:gd name="T5" fmla="*/ 30 h 30"/>
                  <a:gd name="T6" fmla="*/ 4192 w 4192"/>
                  <a:gd name="T7" fmla="*/ 0 h 30"/>
                  <a:gd name="T8" fmla="*/ 15 w 4192"/>
                  <a:gd name="T9" fmla="*/ 0 h 30"/>
                  <a:gd name="T10" fmla="*/ 0 w 4192"/>
                  <a:gd name="T11" fmla="*/ 15 h 30"/>
                  <a:gd name="T12" fmla="*/ 15 w 4192"/>
                  <a:gd name="T13" fmla="*/ 0 h 30"/>
                  <a:gd name="T14" fmla="*/ 0 w 4192"/>
                  <a:gd name="T15" fmla="*/ 0 h 30"/>
                  <a:gd name="T16" fmla="*/ 0 w 4192"/>
                  <a:gd name="T1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30">
                    <a:moveTo>
                      <a:pt x="0" y="15"/>
                    </a:moveTo>
                    <a:lnTo>
                      <a:pt x="15" y="30"/>
                    </a:lnTo>
                    <a:lnTo>
                      <a:pt x="4192" y="30"/>
                    </a:lnTo>
                    <a:lnTo>
                      <a:pt x="4192" y="0"/>
                    </a:lnTo>
                    <a:lnTo>
                      <a:pt x="15" y="0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0" name="Freeform 324"/>
              <p:cNvSpPr>
                <a:spLocks/>
              </p:cNvSpPr>
              <p:nvPr/>
            </p:nvSpPr>
            <p:spPr bwMode="auto">
              <a:xfrm>
                <a:off x="205" y="2756"/>
                <a:ext cx="8" cy="77"/>
              </a:xfrm>
              <a:custGeom>
                <a:avLst/>
                <a:gdLst>
                  <a:gd name="T0" fmla="*/ 15 w 29"/>
                  <a:gd name="T1" fmla="*/ 305 h 305"/>
                  <a:gd name="T2" fmla="*/ 29 w 29"/>
                  <a:gd name="T3" fmla="*/ 290 h 305"/>
                  <a:gd name="T4" fmla="*/ 29 w 29"/>
                  <a:gd name="T5" fmla="*/ 0 h 305"/>
                  <a:gd name="T6" fmla="*/ 0 w 29"/>
                  <a:gd name="T7" fmla="*/ 0 h 305"/>
                  <a:gd name="T8" fmla="*/ 0 w 29"/>
                  <a:gd name="T9" fmla="*/ 290 h 305"/>
                  <a:gd name="T10" fmla="*/ 15 w 29"/>
                  <a:gd name="T11" fmla="*/ 305 h 305"/>
                  <a:gd name="T12" fmla="*/ 0 w 29"/>
                  <a:gd name="T13" fmla="*/ 290 h 305"/>
                  <a:gd name="T14" fmla="*/ 0 w 29"/>
                  <a:gd name="T15" fmla="*/ 305 h 305"/>
                  <a:gd name="T16" fmla="*/ 15 w 29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5" y="305"/>
                    </a:moveTo>
                    <a:lnTo>
                      <a:pt x="29" y="29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0"/>
                    </a:lnTo>
                    <a:lnTo>
                      <a:pt x="15" y="305"/>
                    </a:lnTo>
                    <a:lnTo>
                      <a:pt x="0" y="290"/>
                    </a:lnTo>
                    <a:lnTo>
                      <a:pt x="0" y="305"/>
                    </a:lnTo>
                    <a:lnTo>
                      <a:pt x="15" y="30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1" name="Freeform 325"/>
              <p:cNvSpPr>
                <a:spLocks/>
              </p:cNvSpPr>
              <p:nvPr/>
            </p:nvSpPr>
            <p:spPr bwMode="auto">
              <a:xfrm>
                <a:off x="276" y="2770"/>
                <a:ext cx="44" cy="44"/>
              </a:xfrm>
              <a:custGeom>
                <a:avLst/>
                <a:gdLst>
                  <a:gd name="T0" fmla="*/ 97 w 177"/>
                  <a:gd name="T1" fmla="*/ 177 h 177"/>
                  <a:gd name="T2" fmla="*/ 114 w 177"/>
                  <a:gd name="T3" fmla="*/ 173 h 177"/>
                  <a:gd name="T4" fmla="*/ 130 w 177"/>
                  <a:gd name="T5" fmla="*/ 166 h 177"/>
                  <a:gd name="T6" fmla="*/ 145 w 177"/>
                  <a:gd name="T7" fmla="*/ 157 h 177"/>
                  <a:gd name="T8" fmla="*/ 157 w 177"/>
                  <a:gd name="T9" fmla="*/ 145 h 177"/>
                  <a:gd name="T10" fmla="*/ 166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79 h 177"/>
                  <a:gd name="T18" fmla="*/ 173 w 177"/>
                  <a:gd name="T19" fmla="*/ 62 h 177"/>
                  <a:gd name="T20" fmla="*/ 166 w 177"/>
                  <a:gd name="T21" fmla="*/ 46 h 177"/>
                  <a:gd name="T22" fmla="*/ 157 w 177"/>
                  <a:gd name="T23" fmla="*/ 33 h 177"/>
                  <a:gd name="T24" fmla="*/ 145 w 177"/>
                  <a:gd name="T25" fmla="*/ 21 h 177"/>
                  <a:gd name="T26" fmla="*/ 130 w 177"/>
                  <a:gd name="T27" fmla="*/ 10 h 177"/>
                  <a:gd name="T28" fmla="*/ 114 w 177"/>
                  <a:gd name="T29" fmla="*/ 4 h 177"/>
                  <a:gd name="T30" fmla="*/ 97 w 177"/>
                  <a:gd name="T31" fmla="*/ 1 h 177"/>
                  <a:gd name="T32" fmla="*/ 80 w 177"/>
                  <a:gd name="T33" fmla="*/ 1 h 177"/>
                  <a:gd name="T34" fmla="*/ 62 w 177"/>
                  <a:gd name="T35" fmla="*/ 4 h 177"/>
                  <a:gd name="T36" fmla="*/ 46 w 177"/>
                  <a:gd name="T37" fmla="*/ 10 h 177"/>
                  <a:gd name="T38" fmla="*/ 32 w 177"/>
                  <a:gd name="T39" fmla="*/ 21 h 177"/>
                  <a:gd name="T40" fmla="*/ 20 w 177"/>
                  <a:gd name="T41" fmla="*/ 33 h 177"/>
                  <a:gd name="T42" fmla="*/ 10 w 177"/>
                  <a:gd name="T43" fmla="*/ 46 h 177"/>
                  <a:gd name="T44" fmla="*/ 4 w 177"/>
                  <a:gd name="T45" fmla="*/ 62 h 177"/>
                  <a:gd name="T46" fmla="*/ 1 w 177"/>
                  <a:gd name="T47" fmla="*/ 79 h 177"/>
                  <a:gd name="T48" fmla="*/ 1 w 177"/>
                  <a:gd name="T49" fmla="*/ 97 h 177"/>
                  <a:gd name="T50" fmla="*/ 4 w 177"/>
                  <a:gd name="T51" fmla="*/ 114 h 177"/>
                  <a:gd name="T52" fmla="*/ 10 w 177"/>
                  <a:gd name="T53" fmla="*/ 130 h 177"/>
                  <a:gd name="T54" fmla="*/ 20 w 177"/>
                  <a:gd name="T55" fmla="*/ 145 h 177"/>
                  <a:gd name="T56" fmla="*/ 32 w 177"/>
                  <a:gd name="T57" fmla="*/ 157 h 177"/>
                  <a:gd name="T58" fmla="*/ 46 w 177"/>
                  <a:gd name="T59" fmla="*/ 166 h 177"/>
                  <a:gd name="T60" fmla="*/ 62 w 177"/>
                  <a:gd name="T61" fmla="*/ 173 h 177"/>
                  <a:gd name="T62" fmla="*/ 80 w 177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89" y="177"/>
                    </a:moveTo>
                    <a:lnTo>
                      <a:pt x="97" y="177"/>
                    </a:lnTo>
                    <a:lnTo>
                      <a:pt x="106" y="175"/>
                    </a:lnTo>
                    <a:lnTo>
                      <a:pt x="114" y="173"/>
                    </a:lnTo>
                    <a:lnTo>
                      <a:pt x="122" y="170"/>
                    </a:lnTo>
                    <a:lnTo>
                      <a:pt x="130" y="166"/>
                    </a:lnTo>
                    <a:lnTo>
                      <a:pt x="138" y="162"/>
                    </a:lnTo>
                    <a:lnTo>
                      <a:pt x="145" y="157"/>
                    </a:lnTo>
                    <a:lnTo>
                      <a:pt x="150" y="151"/>
                    </a:lnTo>
                    <a:lnTo>
                      <a:pt x="157" y="145"/>
                    </a:lnTo>
                    <a:lnTo>
                      <a:pt x="161" y="138"/>
                    </a:lnTo>
                    <a:lnTo>
                      <a:pt x="166" y="130"/>
                    </a:lnTo>
                    <a:lnTo>
                      <a:pt x="170" y="123"/>
                    </a:lnTo>
                    <a:lnTo>
                      <a:pt x="173" y="114"/>
                    </a:lnTo>
                    <a:lnTo>
                      <a:pt x="174" y="106"/>
                    </a:lnTo>
                    <a:lnTo>
                      <a:pt x="176" y="97"/>
                    </a:lnTo>
                    <a:lnTo>
                      <a:pt x="177" y="89"/>
                    </a:lnTo>
                    <a:lnTo>
                      <a:pt x="176" y="79"/>
                    </a:lnTo>
                    <a:lnTo>
                      <a:pt x="174" y="70"/>
                    </a:lnTo>
                    <a:lnTo>
                      <a:pt x="173" y="62"/>
                    </a:lnTo>
                    <a:lnTo>
                      <a:pt x="170" y="54"/>
                    </a:lnTo>
                    <a:lnTo>
                      <a:pt x="166" y="46"/>
                    </a:lnTo>
                    <a:lnTo>
                      <a:pt x="161" y="40"/>
                    </a:lnTo>
                    <a:lnTo>
                      <a:pt x="157" y="33"/>
                    </a:lnTo>
                    <a:lnTo>
                      <a:pt x="150" y="26"/>
                    </a:lnTo>
                    <a:lnTo>
                      <a:pt x="145" y="21"/>
                    </a:lnTo>
                    <a:lnTo>
                      <a:pt x="138" y="16"/>
                    </a:lnTo>
                    <a:lnTo>
                      <a:pt x="130" y="10"/>
                    </a:lnTo>
                    <a:lnTo>
                      <a:pt x="122" y="8"/>
                    </a:lnTo>
                    <a:lnTo>
                      <a:pt x="114" y="4"/>
                    </a:lnTo>
                    <a:lnTo>
                      <a:pt x="106" y="2"/>
                    </a:lnTo>
                    <a:lnTo>
                      <a:pt x="97" y="1"/>
                    </a:lnTo>
                    <a:lnTo>
                      <a:pt x="89" y="0"/>
                    </a:lnTo>
                    <a:lnTo>
                      <a:pt x="80" y="1"/>
                    </a:lnTo>
                    <a:lnTo>
                      <a:pt x="70" y="2"/>
                    </a:lnTo>
                    <a:lnTo>
                      <a:pt x="62" y="4"/>
                    </a:lnTo>
                    <a:lnTo>
                      <a:pt x="54" y="8"/>
                    </a:lnTo>
                    <a:lnTo>
                      <a:pt x="46" y="10"/>
                    </a:lnTo>
                    <a:lnTo>
                      <a:pt x="38" y="16"/>
                    </a:lnTo>
                    <a:lnTo>
                      <a:pt x="32" y="21"/>
                    </a:lnTo>
                    <a:lnTo>
                      <a:pt x="26" y="26"/>
                    </a:lnTo>
                    <a:lnTo>
                      <a:pt x="20" y="33"/>
                    </a:lnTo>
                    <a:lnTo>
                      <a:pt x="16" y="40"/>
                    </a:lnTo>
                    <a:lnTo>
                      <a:pt x="10" y="46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1" y="79"/>
                    </a:lnTo>
                    <a:lnTo>
                      <a:pt x="0" y="89"/>
                    </a:lnTo>
                    <a:lnTo>
                      <a:pt x="1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6" y="123"/>
                    </a:lnTo>
                    <a:lnTo>
                      <a:pt x="10" y="130"/>
                    </a:lnTo>
                    <a:lnTo>
                      <a:pt x="16" y="138"/>
                    </a:lnTo>
                    <a:lnTo>
                      <a:pt x="20" y="145"/>
                    </a:lnTo>
                    <a:lnTo>
                      <a:pt x="26" y="151"/>
                    </a:lnTo>
                    <a:lnTo>
                      <a:pt x="32" y="157"/>
                    </a:lnTo>
                    <a:lnTo>
                      <a:pt x="38" y="162"/>
                    </a:lnTo>
                    <a:lnTo>
                      <a:pt x="46" y="166"/>
                    </a:lnTo>
                    <a:lnTo>
                      <a:pt x="54" y="170"/>
                    </a:lnTo>
                    <a:lnTo>
                      <a:pt x="62" y="173"/>
                    </a:lnTo>
                    <a:lnTo>
                      <a:pt x="70" y="175"/>
                    </a:lnTo>
                    <a:lnTo>
                      <a:pt x="80" y="177"/>
                    </a:lnTo>
                    <a:lnTo>
                      <a:pt x="89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2" name="Freeform 326"/>
              <p:cNvSpPr>
                <a:spLocks/>
              </p:cNvSpPr>
              <p:nvPr/>
            </p:nvSpPr>
            <p:spPr bwMode="auto">
              <a:xfrm>
                <a:off x="276" y="2770"/>
                <a:ext cx="44" cy="44"/>
              </a:xfrm>
              <a:custGeom>
                <a:avLst/>
                <a:gdLst>
                  <a:gd name="T0" fmla="*/ 97 w 177"/>
                  <a:gd name="T1" fmla="*/ 177 h 177"/>
                  <a:gd name="T2" fmla="*/ 114 w 177"/>
                  <a:gd name="T3" fmla="*/ 173 h 177"/>
                  <a:gd name="T4" fmla="*/ 130 w 177"/>
                  <a:gd name="T5" fmla="*/ 166 h 177"/>
                  <a:gd name="T6" fmla="*/ 145 w 177"/>
                  <a:gd name="T7" fmla="*/ 157 h 177"/>
                  <a:gd name="T8" fmla="*/ 157 w 177"/>
                  <a:gd name="T9" fmla="*/ 145 h 177"/>
                  <a:gd name="T10" fmla="*/ 166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79 h 177"/>
                  <a:gd name="T18" fmla="*/ 173 w 177"/>
                  <a:gd name="T19" fmla="*/ 62 h 177"/>
                  <a:gd name="T20" fmla="*/ 166 w 177"/>
                  <a:gd name="T21" fmla="*/ 46 h 177"/>
                  <a:gd name="T22" fmla="*/ 157 w 177"/>
                  <a:gd name="T23" fmla="*/ 33 h 177"/>
                  <a:gd name="T24" fmla="*/ 145 w 177"/>
                  <a:gd name="T25" fmla="*/ 21 h 177"/>
                  <a:gd name="T26" fmla="*/ 130 w 177"/>
                  <a:gd name="T27" fmla="*/ 10 h 177"/>
                  <a:gd name="T28" fmla="*/ 114 w 177"/>
                  <a:gd name="T29" fmla="*/ 4 h 177"/>
                  <a:gd name="T30" fmla="*/ 97 w 177"/>
                  <a:gd name="T31" fmla="*/ 1 h 177"/>
                  <a:gd name="T32" fmla="*/ 80 w 177"/>
                  <a:gd name="T33" fmla="*/ 1 h 177"/>
                  <a:gd name="T34" fmla="*/ 62 w 177"/>
                  <a:gd name="T35" fmla="*/ 4 h 177"/>
                  <a:gd name="T36" fmla="*/ 46 w 177"/>
                  <a:gd name="T37" fmla="*/ 10 h 177"/>
                  <a:gd name="T38" fmla="*/ 32 w 177"/>
                  <a:gd name="T39" fmla="*/ 21 h 177"/>
                  <a:gd name="T40" fmla="*/ 20 w 177"/>
                  <a:gd name="T41" fmla="*/ 33 h 177"/>
                  <a:gd name="T42" fmla="*/ 10 w 177"/>
                  <a:gd name="T43" fmla="*/ 46 h 177"/>
                  <a:gd name="T44" fmla="*/ 4 w 177"/>
                  <a:gd name="T45" fmla="*/ 62 h 177"/>
                  <a:gd name="T46" fmla="*/ 1 w 177"/>
                  <a:gd name="T47" fmla="*/ 79 h 177"/>
                  <a:gd name="T48" fmla="*/ 1 w 177"/>
                  <a:gd name="T49" fmla="*/ 97 h 177"/>
                  <a:gd name="T50" fmla="*/ 4 w 177"/>
                  <a:gd name="T51" fmla="*/ 114 h 177"/>
                  <a:gd name="T52" fmla="*/ 10 w 177"/>
                  <a:gd name="T53" fmla="*/ 130 h 177"/>
                  <a:gd name="T54" fmla="*/ 20 w 177"/>
                  <a:gd name="T55" fmla="*/ 145 h 177"/>
                  <a:gd name="T56" fmla="*/ 32 w 177"/>
                  <a:gd name="T57" fmla="*/ 157 h 177"/>
                  <a:gd name="T58" fmla="*/ 46 w 177"/>
                  <a:gd name="T59" fmla="*/ 166 h 177"/>
                  <a:gd name="T60" fmla="*/ 62 w 177"/>
                  <a:gd name="T61" fmla="*/ 173 h 177"/>
                  <a:gd name="T62" fmla="*/ 80 w 177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89" y="177"/>
                    </a:moveTo>
                    <a:lnTo>
                      <a:pt x="97" y="177"/>
                    </a:lnTo>
                    <a:lnTo>
                      <a:pt x="106" y="175"/>
                    </a:lnTo>
                    <a:lnTo>
                      <a:pt x="114" y="173"/>
                    </a:lnTo>
                    <a:lnTo>
                      <a:pt x="122" y="170"/>
                    </a:lnTo>
                    <a:lnTo>
                      <a:pt x="130" y="166"/>
                    </a:lnTo>
                    <a:lnTo>
                      <a:pt x="138" y="162"/>
                    </a:lnTo>
                    <a:lnTo>
                      <a:pt x="145" y="157"/>
                    </a:lnTo>
                    <a:lnTo>
                      <a:pt x="150" y="151"/>
                    </a:lnTo>
                    <a:lnTo>
                      <a:pt x="157" y="145"/>
                    </a:lnTo>
                    <a:lnTo>
                      <a:pt x="161" y="138"/>
                    </a:lnTo>
                    <a:lnTo>
                      <a:pt x="166" y="130"/>
                    </a:lnTo>
                    <a:lnTo>
                      <a:pt x="170" y="123"/>
                    </a:lnTo>
                    <a:lnTo>
                      <a:pt x="173" y="114"/>
                    </a:lnTo>
                    <a:lnTo>
                      <a:pt x="174" y="106"/>
                    </a:lnTo>
                    <a:lnTo>
                      <a:pt x="176" y="97"/>
                    </a:lnTo>
                    <a:lnTo>
                      <a:pt x="177" y="89"/>
                    </a:lnTo>
                    <a:lnTo>
                      <a:pt x="176" y="79"/>
                    </a:lnTo>
                    <a:lnTo>
                      <a:pt x="174" y="70"/>
                    </a:lnTo>
                    <a:lnTo>
                      <a:pt x="173" y="62"/>
                    </a:lnTo>
                    <a:lnTo>
                      <a:pt x="170" y="54"/>
                    </a:lnTo>
                    <a:lnTo>
                      <a:pt x="166" y="46"/>
                    </a:lnTo>
                    <a:lnTo>
                      <a:pt x="161" y="40"/>
                    </a:lnTo>
                    <a:lnTo>
                      <a:pt x="157" y="33"/>
                    </a:lnTo>
                    <a:lnTo>
                      <a:pt x="150" y="26"/>
                    </a:lnTo>
                    <a:lnTo>
                      <a:pt x="145" y="21"/>
                    </a:lnTo>
                    <a:lnTo>
                      <a:pt x="138" y="16"/>
                    </a:lnTo>
                    <a:lnTo>
                      <a:pt x="130" y="10"/>
                    </a:lnTo>
                    <a:lnTo>
                      <a:pt x="122" y="8"/>
                    </a:lnTo>
                    <a:lnTo>
                      <a:pt x="114" y="4"/>
                    </a:lnTo>
                    <a:lnTo>
                      <a:pt x="106" y="2"/>
                    </a:lnTo>
                    <a:lnTo>
                      <a:pt x="97" y="1"/>
                    </a:lnTo>
                    <a:lnTo>
                      <a:pt x="89" y="0"/>
                    </a:lnTo>
                    <a:lnTo>
                      <a:pt x="80" y="1"/>
                    </a:lnTo>
                    <a:lnTo>
                      <a:pt x="70" y="2"/>
                    </a:lnTo>
                    <a:lnTo>
                      <a:pt x="62" y="4"/>
                    </a:lnTo>
                    <a:lnTo>
                      <a:pt x="54" y="8"/>
                    </a:lnTo>
                    <a:lnTo>
                      <a:pt x="46" y="10"/>
                    </a:lnTo>
                    <a:lnTo>
                      <a:pt x="38" y="16"/>
                    </a:lnTo>
                    <a:lnTo>
                      <a:pt x="32" y="21"/>
                    </a:lnTo>
                    <a:lnTo>
                      <a:pt x="26" y="26"/>
                    </a:lnTo>
                    <a:lnTo>
                      <a:pt x="20" y="33"/>
                    </a:lnTo>
                    <a:lnTo>
                      <a:pt x="16" y="40"/>
                    </a:lnTo>
                    <a:lnTo>
                      <a:pt x="10" y="46"/>
                    </a:lnTo>
                    <a:lnTo>
                      <a:pt x="6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1" y="79"/>
                    </a:lnTo>
                    <a:lnTo>
                      <a:pt x="0" y="89"/>
                    </a:lnTo>
                    <a:lnTo>
                      <a:pt x="1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6" y="123"/>
                    </a:lnTo>
                    <a:lnTo>
                      <a:pt x="10" y="130"/>
                    </a:lnTo>
                    <a:lnTo>
                      <a:pt x="16" y="138"/>
                    </a:lnTo>
                    <a:lnTo>
                      <a:pt x="20" y="145"/>
                    </a:lnTo>
                    <a:lnTo>
                      <a:pt x="26" y="151"/>
                    </a:lnTo>
                    <a:lnTo>
                      <a:pt x="32" y="157"/>
                    </a:lnTo>
                    <a:lnTo>
                      <a:pt x="38" y="162"/>
                    </a:lnTo>
                    <a:lnTo>
                      <a:pt x="46" y="166"/>
                    </a:lnTo>
                    <a:lnTo>
                      <a:pt x="54" y="170"/>
                    </a:lnTo>
                    <a:lnTo>
                      <a:pt x="62" y="173"/>
                    </a:lnTo>
                    <a:lnTo>
                      <a:pt x="70" y="175"/>
                    </a:lnTo>
                    <a:lnTo>
                      <a:pt x="80" y="177"/>
                    </a:lnTo>
                    <a:lnTo>
                      <a:pt x="89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3" name="Freeform 327"/>
              <p:cNvSpPr>
                <a:spLocks/>
              </p:cNvSpPr>
              <p:nvPr/>
            </p:nvSpPr>
            <p:spPr bwMode="auto">
              <a:xfrm>
                <a:off x="538" y="2776"/>
                <a:ext cx="44" cy="45"/>
              </a:xfrm>
              <a:custGeom>
                <a:avLst/>
                <a:gdLst>
                  <a:gd name="T0" fmla="*/ 98 w 176"/>
                  <a:gd name="T1" fmla="*/ 176 h 177"/>
                  <a:gd name="T2" fmla="*/ 115 w 176"/>
                  <a:gd name="T3" fmla="*/ 173 h 177"/>
                  <a:gd name="T4" fmla="*/ 131 w 176"/>
                  <a:gd name="T5" fmla="*/ 166 h 177"/>
                  <a:gd name="T6" fmla="*/ 144 w 176"/>
                  <a:gd name="T7" fmla="*/ 156 h 177"/>
                  <a:gd name="T8" fmla="*/ 156 w 176"/>
                  <a:gd name="T9" fmla="*/ 144 h 177"/>
                  <a:gd name="T10" fmla="*/ 166 w 176"/>
                  <a:gd name="T11" fmla="*/ 130 h 177"/>
                  <a:gd name="T12" fmla="*/ 172 w 176"/>
                  <a:gd name="T13" fmla="*/ 114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2 h 177"/>
                  <a:gd name="T20" fmla="*/ 166 w 176"/>
                  <a:gd name="T21" fmla="*/ 46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0 h 177"/>
                  <a:gd name="T32" fmla="*/ 79 w 176"/>
                  <a:gd name="T33" fmla="*/ 0 h 177"/>
                  <a:gd name="T34" fmla="*/ 62 w 176"/>
                  <a:gd name="T35" fmla="*/ 4 h 177"/>
                  <a:gd name="T36" fmla="*/ 47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6 h 177"/>
                  <a:gd name="T44" fmla="*/ 4 w 176"/>
                  <a:gd name="T45" fmla="*/ 62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4 h 177"/>
                  <a:gd name="T52" fmla="*/ 11 w 176"/>
                  <a:gd name="T53" fmla="*/ 130 h 177"/>
                  <a:gd name="T54" fmla="*/ 20 w 176"/>
                  <a:gd name="T55" fmla="*/ 144 h 177"/>
                  <a:gd name="T56" fmla="*/ 32 w 176"/>
                  <a:gd name="T57" fmla="*/ 156 h 177"/>
                  <a:gd name="T58" fmla="*/ 47 w 176"/>
                  <a:gd name="T59" fmla="*/ 166 h 177"/>
                  <a:gd name="T60" fmla="*/ 62 w 176"/>
                  <a:gd name="T61" fmla="*/ 173 h 177"/>
                  <a:gd name="T62" fmla="*/ 79 w 176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6"/>
                    </a:lnTo>
                    <a:lnTo>
                      <a:pt x="106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8" y="161"/>
                    </a:lnTo>
                    <a:lnTo>
                      <a:pt x="144" y="156"/>
                    </a:lnTo>
                    <a:lnTo>
                      <a:pt x="151" y="150"/>
                    </a:lnTo>
                    <a:lnTo>
                      <a:pt x="156" y="144"/>
                    </a:lnTo>
                    <a:lnTo>
                      <a:pt x="162" y="137"/>
                    </a:lnTo>
                    <a:lnTo>
                      <a:pt x="166" y="130"/>
                    </a:lnTo>
                    <a:lnTo>
                      <a:pt x="170" y="122"/>
                    </a:lnTo>
                    <a:lnTo>
                      <a:pt x="172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2" y="62"/>
                    </a:lnTo>
                    <a:lnTo>
                      <a:pt x="170" y="54"/>
                    </a:lnTo>
                    <a:lnTo>
                      <a:pt x="166" y="46"/>
                    </a:lnTo>
                    <a:lnTo>
                      <a:pt x="162" y="38"/>
                    </a:lnTo>
                    <a:lnTo>
                      <a:pt x="156" y="32"/>
                    </a:lnTo>
                    <a:lnTo>
                      <a:pt x="151" y="25"/>
                    </a:lnTo>
                    <a:lnTo>
                      <a:pt x="144" y="20"/>
                    </a:lnTo>
                    <a:lnTo>
                      <a:pt x="138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6" y="1"/>
                    </a:lnTo>
                    <a:lnTo>
                      <a:pt x="98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5" y="38"/>
                    </a:lnTo>
                    <a:lnTo>
                      <a:pt x="11" y="46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6" y="150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4" y="169"/>
                    </a:lnTo>
                    <a:lnTo>
                      <a:pt x="62" y="173"/>
                    </a:lnTo>
                    <a:lnTo>
                      <a:pt x="71" y="174"/>
                    </a:lnTo>
                    <a:lnTo>
                      <a:pt x="79" y="176"/>
                    </a:lnTo>
                    <a:lnTo>
                      <a:pt x="88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4" name="Freeform 328"/>
              <p:cNvSpPr>
                <a:spLocks/>
              </p:cNvSpPr>
              <p:nvPr/>
            </p:nvSpPr>
            <p:spPr bwMode="auto">
              <a:xfrm>
                <a:off x="538" y="2776"/>
                <a:ext cx="44" cy="45"/>
              </a:xfrm>
              <a:custGeom>
                <a:avLst/>
                <a:gdLst>
                  <a:gd name="T0" fmla="*/ 98 w 176"/>
                  <a:gd name="T1" fmla="*/ 176 h 177"/>
                  <a:gd name="T2" fmla="*/ 115 w 176"/>
                  <a:gd name="T3" fmla="*/ 173 h 177"/>
                  <a:gd name="T4" fmla="*/ 131 w 176"/>
                  <a:gd name="T5" fmla="*/ 166 h 177"/>
                  <a:gd name="T6" fmla="*/ 144 w 176"/>
                  <a:gd name="T7" fmla="*/ 156 h 177"/>
                  <a:gd name="T8" fmla="*/ 156 w 176"/>
                  <a:gd name="T9" fmla="*/ 144 h 177"/>
                  <a:gd name="T10" fmla="*/ 166 w 176"/>
                  <a:gd name="T11" fmla="*/ 130 h 177"/>
                  <a:gd name="T12" fmla="*/ 172 w 176"/>
                  <a:gd name="T13" fmla="*/ 114 h 177"/>
                  <a:gd name="T14" fmla="*/ 176 w 176"/>
                  <a:gd name="T15" fmla="*/ 97 h 177"/>
                  <a:gd name="T16" fmla="*/ 176 w 176"/>
                  <a:gd name="T17" fmla="*/ 80 h 177"/>
                  <a:gd name="T18" fmla="*/ 172 w 176"/>
                  <a:gd name="T19" fmla="*/ 62 h 177"/>
                  <a:gd name="T20" fmla="*/ 166 w 176"/>
                  <a:gd name="T21" fmla="*/ 46 h 177"/>
                  <a:gd name="T22" fmla="*/ 156 w 176"/>
                  <a:gd name="T23" fmla="*/ 32 h 177"/>
                  <a:gd name="T24" fmla="*/ 144 w 176"/>
                  <a:gd name="T25" fmla="*/ 20 h 177"/>
                  <a:gd name="T26" fmla="*/ 131 w 176"/>
                  <a:gd name="T27" fmla="*/ 11 h 177"/>
                  <a:gd name="T28" fmla="*/ 115 w 176"/>
                  <a:gd name="T29" fmla="*/ 4 h 177"/>
                  <a:gd name="T30" fmla="*/ 98 w 176"/>
                  <a:gd name="T31" fmla="*/ 0 h 177"/>
                  <a:gd name="T32" fmla="*/ 79 w 176"/>
                  <a:gd name="T33" fmla="*/ 0 h 177"/>
                  <a:gd name="T34" fmla="*/ 62 w 176"/>
                  <a:gd name="T35" fmla="*/ 4 h 177"/>
                  <a:gd name="T36" fmla="*/ 47 w 176"/>
                  <a:gd name="T37" fmla="*/ 11 h 177"/>
                  <a:gd name="T38" fmla="*/ 32 w 176"/>
                  <a:gd name="T39" fmla="*/ 20 h 177"/>
                  <a:gd name="T40" fmla="*/ 20 w 176"/>
                  <a:gd name="T41" fmla="*/ 32 h 177"/>
                  <a:gd name="T42" fmla="*/ 11 w 176"/>
                  <a:gd name="T43" fmla="*/ 46 h 177"/>
                  <a:gd name="T44" fmla="*/ 4 w 176"/>
                  <a:gd name="T45" fmla="*/ 62 h 177"/>
                  <a:gd name="T46" fmla="*/ 0 w 176"/>
                  <a:gd name="T47" fmla="*/ 80 h 177"/>
                  <a:gd name="T48" fmla="*/ 0 w 176"/>
                  <a:gd name="T49" fmla="*/ 97 h 177"/>
                  <a:gd name="T50" fmla="*/ 4 w 176"/>
                  <a:gd name="T51" fmla="*/ 114 h 177"/>
                  <a:gd name="T52" fmla="*/ 11 w 176"/>
                  <a:gd name="T53" fmla="*/ 130 h 177"/>
                  <a:gd name="T54" fmla="*/ 20 w 176"/>
                  <a:gd name="T55" fmla="*/ 144 h 177"/>
                  <a:gd name="T56" fmla="*/ 32 w 176"/>
                  <a:gd name="T57" fmla="*/ 156 h 177"/>
                  <a:gd name="T58" fmla="*/ 47 w 176"/>
                  <a:gd name="T59" fmla="*/ 166 h 177"/>
                  <a:gd name="T60" fmla="*/ 62 w 176"/>
                  <a:gd name="T61" fmla="*/ 173 h 177"/>
                  <a:gd name="T62" fmla="*/ 79 w 176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77">
                    <a:moveTo>
                      <a:pt x="88" y="177"/>
                    </a:moveTo>
                    <a:lnTo>
                      <a:pt x="98" y="176"/>
                    </a:lnTo>
                    <a:lnTo>
                      <a:pt x="106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8" y="161"/>
                    </a:lnTo>
                    <a:lnTo>
                      <a:pt x="144" y="156"/>
                    </a:lnTo>
                    <a:lnTo>
                      <a:pt x="151" y="150"/>
                    </a:lnTo>
                    <a:lnTo>
                      <a:pt x="156" y="144"/>
                    </a:lnTo>
                    <a:lnTo>
                      <a:pt x="162" y="137"/>
                    </a:lnTo>
                    <a:lnTo>
                      <a:pt x="166" y="130"/>
                    </a:lnTo>
                    <a:lnTo>
                      <a:pt x="170" y="122"/>
                    </a:lnTo>
                    <a:lnTo>
                      <a:pt x="172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6" y="88"/>
                    </a:lnTo>
                    <a:lnTo>
                      <a:pt x="176" y="80"/>
                    </a:lnTo>
                    <a:lnTo>
                      <a:pt x="175" y="70"/>
                    </a:lnTo>
                    <a:lnTo>
                      <a:pt x="172" y="62"/>
                    </a:lnTo>
                    <a:lnTo>
                      <a:pt x="170" y="54"/>
                    </a:lnTo>
                    <a:lnTo>
                      <a:pt x="166" y="46"/>
                    </a:lnTo>
                    <a:lnTo>
                      <a:pt x="162" y="38"/>
                    </a:lnTo>
                    <a:lnTo>
                      <a:pt x="156" y="32"/>
                    </a:lnTo>
                    <a:lnTo>
                      <a:pt x="151" y="25"/>
                    </a:lnTo>
                    <a:lnTo>
                      <a:pt x="144" y="20"/>
                    </a:lnTo>
                    <a:lnTo>
                      <a:pt x="138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6" y="1"/>
                    </a:lnTo>
                    <a:lnTo>
                      <a:pt x="98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5" y="38"/>
                    </a:lnTo>
                    <a:lnTo>
                      <a:pt x="11" y="46"/>
                    </a:lnTo>
                    <a:lnTo>
                      <a:pt x="7" y="54"/>
                    </a:lnTo>
                    <a:lnTo>
                      <a:pt x="4" y="62"/>
                    </a:lnTo>
                    <a:lnTo>
                      <a:pt x="2" y="70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6" y="150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4" y="169"/>
                    </a:lnTo>
                    <a:lnTo>
                      <a:pt x="62" y="173"/>
                    </a:lnTo>
                    <a:lnTo>
                      <a:pt x="71" y="174"/>
                    </a:lnTo>
                    <a:lnTo>
                      <a:pt x="79" y="176"/>
                    </a:lnTo>
                    <a:lnTo>
                      <a:pt x="88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5" name="Freeform 329"/>
              <p:cNvSpPr>
                <a:spLocks/>
              </p:cNvSpPr>
              <p:nvPr/>
            </p:nvSpPr>
            <p:spPr bwMode="auto">
              <a:xfrm>
                <a:off x="838" y="2770"/>
                <a:ext cx="44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5 w 177"/>
                  <a:gd name="T7" fmla="*/ 156 h 176"/>
                  <a:gd name="T8" fmla="*/ 157 w 177"/>
                  <a:gd name="T9" fmla="*/ 144 h 176"/>
                  <a:gd name="T10" fmla="*/ 166 w 177"/>
                  <a:gd name="T11" fmla="*/ 130 h 176"/>
                  <a:gd name="T12" fmla="*/ 173 w 177"/>
                  <a:gd name="T13" fmla="*/ 114 h 176"/>
                  <a:gd name="T14" fmla="*/ 177 w 177"/>
                  <a:gd name="T15" fmla="*/ 97 h 176"/>
                  <a:gd name="T16" fmla="*/ 177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7 w 177"/>
                  <a:gd name="T23" fmla="*/ 32 h 176"/>
                  <a:gd name="T24" fmla="*/ 145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7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1 w 177"/>
                  <a:gd name="T43" fmla="*/ 45 h 176"/>
                  <a:gd name="T44" fmla="*/ 4 w 177"/>
                  <a:gd name="T45" fmla="*/ 61 h 176"/>
                  <a:gd name="T46" fmla="*/ 1 w 177"/>
                  <a:gd name="T47" fmla="*/ 78 h 176"/>
                  <a:gd name="T48" fmla="*/ 1 w 177"/>
                  <a:gd name="T49" fmla="*/ 97 h 176"/>
                  <a:gd name="T50" fmla="*/ 4 w 177"/>
                  <a:gd name="T51" fmla="*/ 114 h 176"/>
                  <a:gd name="T52" fmla="*/ 11 w 177"/>
                  <a:gd name="T53" fmla="*/ 130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7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9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6"/>
                    </a:lnTo>
                    <a:lnTo>
                      <a:pt x="150" y="150"/>
                    </a:lnTo>
                    <a:lnTo>
                      <a:pt x="157" y="144"/>
                    </a:lnTo>
                    <a:lnTo>
                      <a:pt x="162" y="137"/>
                    </a:lnTo>
                    <a:lnTo>
                      <a:pt x="166" y="130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6" y="105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78"/>
                    </a:lnTo>
                    <a:lnTo>
                      <a:pt x="176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9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7" y="25"/>
                    </a:lnTo>
                    <a:lnTo>
                      <a:pt x="20" y="32"/>
                    </a:lnTo>
                    <a:lnTo>
                      <a:pt x="16" y="39"/>
                    </a:lnTo>
                    <a:lnTo>
                      <a:pt x="11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3" y="70"/>
                    </a:lnTo>
                    <a:lnTo>
                      <a:pt x="1" y="7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3" y="105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0" y="144"/>
                    </a:lnTo>
                    <a:lnTo>
                      <a:pt x="27" y="150"/>
                    </a:lnTo>
                    <a:lnTo>
                      <a:pt x="32" y="156"/>
                    </a:lnTo>
                    <a:lnTo>
                      <a:pt x="40" y="161"/>
                    </a:lnTo>
                    <a:lnTo>
                      <a:pt x="47" y="165"/>
                    </a:lnTo>
                    <a:lnTo>
                      <a:pt x="55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9" y="176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6" name="Freeform 330"/>
              <p:cNvSpPr>
                <a:spLocks/>
              </p:cNvSpPr>
              <p:nvPr/>
            </p:nvSpPr>
            <p:spPr bwMode="auto">
              <a:xfrm>
                <a:off x="838" y="2770"/>
                <a:ext cx="44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5 w 177"/>
                  <a:gd name="T7" fmla="*/ 156 h 176"/>
                  <a:gd name="T8" fmla="*/ 157 w 177"/>
                  <a:gd name="T9" fmla="*/ 144 h 176"/>
                  <a:gd name="T10" fmla="*/ 166 w 177"/>
                  <a:gd name="T11" fmla="*/ 130 h 176"/>
                  <a:gd name="T12" fmla="*/ 173 w 177"/>
                  <a:gd name="T13" fmla="*/ 114 h 176"/>
                  <a:gd name="T14" fmla="*/ 177 w 177"/>
                  <a:gd name="T15" fmla="*/ 97 h 176"/>
                  <a:gd name="T16" fmla="*/ 177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7 w 177"/>
                  <a:gd name="T23" fmla="*/ 32 h 176"/>
                  <a:gd name="T24" fmla="*/ 145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7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1 w 177"/>
                  <a:gd name="T43" fmla="*/ 45 h 176"/>
                  <a:gd name="T44" fmla="*/ 4 w 177"/>
                  <a:gd name="T45" fmla="*/ 61 h 176"/>
                  <a:gd name="T46" fmla="*/ 1 w 177"/>
                  <a:gd name="T47" fmla="*/ 78 h 176"/>
                  <a:gd name="T48" fmla="*/ 1 w 177"/>
                  <a:gd name="T49" fmla="*/ 97 h 176"/>
                  <a:gd name="T50" fmla="*/ 4 w 177"/>
                  <a:gd name="T51" fmla="*/ 114 h 176"/>
                  <a:gd name="T52" fmla="*/ 11 w 177"/>
                  <a:gd name="T53" fmla="*/ 130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7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9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6"/>
                    </a:lnTo>
                    <a:lnTo>
                      <a:pt x="150" y="150"/>
                    </a:lnTo>
                    <a:lnTo>
                      <a:pt x="157" y="144"/>
                    </a:lnTo>
                    <a:lnTo>
                      <a:pt x="162" y="137"/>
                    </a:lnTo>
                    <a:lnTo>
                      <a:pt x="166" y="130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6" y="105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78"/>
                    </a:lnTo>
                    <a:lnTo>
                      <a:pt x="176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9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7" y="25"/>
                    </a:lnTo>
                    <a:lnTo>
                      <a:pt x="20" y="32"/>
                    </a:lnTo>
                    <a:lnTo>
                      <a:pt x="16" y="39"/>
                    </a:lnTo>
                    <a:lnTo>
                      <a:pt x="11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3" y="70"/>
                    </a:lnTo>
                    <a:lnTo>
                      <a:pt x="1" y="7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3" y="105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0" y="144"/>
                    </a:lnTo>
                    <a:lnTo>
                      <a:pt x="27" y="150"/>
                    </a:lnTo>
                    <a:lnTo>
                      <a:pt x="32" y="156"/>
                    </a:lnTo>
                    <a:lnTo>
                      <a:pt x="40" y="161"/>
                    </a:lnTo>
                    <a:lnTo>
                      <a:pt x="47" y="165"/>
                    </a:lnTo>
                    <a:lnTo>
                      <a:pt x="55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9" y="176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7" name="Freeform 331"/>
              <p:cNvSpPr>
                <a:spLocks/>
              </p:cNvSpPr>
              <p:nvPr/>
            </p:nvSpPr>
            <p:spPr bwMode="auto">
              <a:xfrm>
                <a:off x="1148" y="2774"/>
                <a:ext cx="45" cy="44"/>
              </a:xfrm>
              <a:custGeom>
                <a:avLst/>
                <a:gdLst>
                  <a:gd name="T0" fmla="*/ 98 w 177"/>
                  <a:gd name="T1" fmla="*/ 175 h 177"/>
                  <a:gd name="T2" fmla="*/ 115 w 177"/>
                  <a:gd name="T3" fmla="*/ 173 h 177"/>
                  <a:gd name="T4" fmla="*/ 131 w 177"/>
                  <a:gd name="T5" fmla="*/ 166 h 177"/>
                  <a:gd name="T6" fmla="*/ 146 w 177"/>
                  <a:gd name="T7" fmla="*/ 155 h 177"/>
                  <a:gd name="T8" fmla="*/ 157 w 177"/>
                  <a:gd name="T9" fmla="*/ 143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78 h 177"/>
                  <a:gd name="T18" fmla="*/ 173 w 177"/>
                  <a:gd name="T19" fmla="*/ 62 h 177"/>
                  <a:gd name="T20" fmla="*/ 167 w 177"/>
                  <a:gd name="T21" fmla="*/ 46 h 177"/>
                  <a:gd name="T22" fmla="*/ 157 w 177"/>
                  <a:gd name="T23" fmla="*/ 32 h 177"/>
                  <a:gd name="T24" fmla="*/ 146 w 177"/>
                  <a:gd name="T25" fmla="*/ 20 h 177"/>
                  <a:gd name="T26" fmla="*/ 131 w 177"/>
                  <a:gd name="T27" fmla="*/ 10 h 177"/>
                  <a:gd name="T28" fmla="*/ 115 w 177"/>
                  <a:gd name="T29" fmla="*/ 4 h 177"/>
                  <a:gd name="T30" fmla="*/ 98 w 177"/>
                  <a:gd name="T31" fmla="*/ 0 h 177"/>
                  <a:gd name="T32" fmla="*/ 80 w 177"/>
                  <a:gd name="T33" fmla="*/ 0 h 177"/>
                  <a:gd name="T34" fmla="*/ 63 w 177"/>
                  <a:gd name="T35" fmla="*/ 4 h 177"/>
                  <a:gd name="T36" fmla="*/ 47 w 177"/>
                  <a:gd name="T37" fmla="*/ 10 h 177"/>
                  <a:gd name="T38" fmla="*/ 32 w 177"/>
                  <a:gd name="T39" fmla="*/ 20 h 177"/>
                  <a:gd name="T40" fmla="*/ 20 w 177"/>
                  <a:gd name="T41" fmla="*/ 32 h 177"/>
                  <a:gd name="T42" fmla="*/ 11 w 177"/>
                  <a:gd name="T43" fmla="*/ 46 h 177"/>
                  <a:gd name="T44" fmla="*/ 4 w 177"/>
                  <a:gd name="T45" fmla="*/ 62 h 177"/>
                  <a:gd name="T46" fmla="*/ 2 w 177"/>
                  <a:gd name="T47" fmla="*/ 78 h 177"/>
                  <a:gd name="T48" fmla="*/ 2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0 w 177"/>
                  <a:gd name="T55" fmla="*/ 143 h 177"/>
                  <a:gd name="T56" fmla="*/ 32 w 177"/>
                  <a:gd name="T57" fmla="*/ 155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90" y="177"/>
                    </a:moveTo>
                    <a:lnTo>
                      <a:pt x="98" y="175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9" y="161"/>
                    </a:lnTo>
                    <a:lnTo>
                      <a:pt x="146" y="155"/>
                    </a:lnTo>
                    <a:lnTo>
                      <a:pt x="151" y="150"/>
                    </a:lnTo>
                    <a:lnTo>
                      <a:pt x="157" y="143"/>
                    </a:lnTo>
                    <a:lnTo>
                      <a:pt x="161" y="137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3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7" y="87"/>
                    </a:lnTo>
                    <a:lnTo>
                      <a:pt x="176" y="78"/>
                    </a:lnTo>
                    <a:lnTo>
                      <a:pt x="175" y="70"/>
                    </a:lnTo>
                    <a:lnTo>
                      <a:pt x="173" y="62"/>
                    </a:lnTo>
                    <a:lnTo>
                      <a:pt x="171" y="53"/>
                    </a:lnTo>
                    <a:lnTo>
                      <a:pt x="167" y="46"/>
                    </a:lnTo>
                    <a:lnTo>
                      <a:pt x="161" y="38"/>
                    </a:lnTo>
                    <a:lnTo>
                      <a:pt x="157" y="32"/>
                    </a:lnTo>
                    <a:lnTo>
                      <a:pt x="151" y="25"/>
                    </a:lnTo>
                    <a:lnTo>
                      <a:pt x="146" y="20"/>
                    </a:lnTo>
                    <a:lnTo>
                      <a:pt x="139" y="14"/>
                    </a:lnTo>
                    <a:lnTo>
                      <a:pt x="131" y="10"/>
                    </a:lnTo>
                    <a:lnTo>
                      <a:pt x="123" y="6"/>
                    </a:lnTo>
                    <a:lnTo>
                      <a:pt x="115" y="4"/>
                    </a:lnTo>
                    <a:lnTo>
                      <a:pt x="107" y="1"/>
                    </a:lnTo>
                    <a:lnTo>
                      <a:pt x="98" y="0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71" y="1"/>
                    </a:lnTo>
                    <a:lnTo>
                      <a:pt x="63" y="4"/>
                    </a:lnTo>
                    <a:lnTo>
                      <a:pt x="55" y="6"/>
                    </a:lnTo>
                    <a:lnTo>
                      <a:pt x="47" y="10"/>
                    </a:lnTo>
                    <a:lnTo>
                      <a:pt x="39" y="14"/>
                    </a:lnTo>
                    <a:lnTo>
                      <a:pt x="32" y="20"/>
                    </a:lnTo>
                    <a:lnTo>
                      <a:pt x="27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1" y="46"/>
                    </a:lnTo>
                    <a:lnTo>
                      <a:pt x="7" y="53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78"/>
                    </a:lnTo>
                    <a:lnTo>
                      <a:pt x="0" y="87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0" y="143"/>
                    </a:lnTo>
                    <a:lnTo>
                      <a:pt x="27" y="150"/>
                    </a:lnTo>
                    <a:lnTo>
                      <a:pt x="32" y="155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5" y="169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5"/>
                    </a:lnTo>
                    <a:lnTo>
                      <a:pt x="90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8" name="Freeform 332"/>
              <p:cNvSpPr>
                <a:spLocks/>
              </p:cNvSpPr>
              <p:nvPr/>
            </p:nvSpPr>
            <p:spPr bwMode="auto">
              <a:xfrm>
                <a:off x="1148" y="2774"/>
                <a:ext cx="45" cy="44"/>
              </a:xfrm>
              <a:custGeom>
                <a:avLst/>
                <a:gdLst>
                  <a:gd name="T0" fmla="*/ 98 w 177"/>
                  <a:gd name="T1" fmla="*/ 175 h 177"/>
                  <a:gd name="T2" fmla="*/ 115 w 177"/>
                  <a:gd name="T3" fmla="*/ 173 h 177"/>
                  <a:gd name="T4" fmla="*/ 131 w 177"/>
                  <a:gd name="T5" fmla="*/ 166 h 177"/>
                  <a:gd name="T6" fmla="*/ 146 w 177"/>
                  <a:gd name="T7" fmla="*/ 155 h 177"/>
                  <a:gd name="T8" fmla="*/ 157 w 177"/>
                  <a:gd name="T9" fmla="*/ 143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6 w 177"/>
                  <a:gd name="T15" fmla="*/ 97 h 177"/>
                  <a:gd name="T16" fmla="*/ 176 w 177"/>
                  <a:gd name="T17" fmla="*/ 78 h 177"/>
                  <a:gd name="T18" fmla="*/ 173 w 177"/>
                  <a:gd name="T19" fmla="*/ 62 h 177"/>
                  <a:gd name="T20" fmla="*/ 167 w 177"/>
                  <a:gd name="T21" fmla="*/ 46 h 177"/>
                  <a:gd name="T22" fmla="*/ 157 w 177"/>
                  <a:gd name="T23" fmla="*/ 32 h 177"/>
                  <a:gd name="T24" fmla="*/ 146 w 177"/>
                  <a:gd name="T25" fmla="*/ 20 h 177"/>
                  <a:gd name="T26" fmla="*/ 131 w 177"/>
                  <a:gd name="T27" fmla="*/ 10 h 177"/>
                  <a:gd name="T28" fmla="*/ 115 w 177"/>
                  <a:gd name="T29" fmla="*/ 4 h 177"/>
                  <a:gd name="T30" fmla="*/ 98 w 177"/>
                  <a:gd name="T31" fmla="*/ 0 h 177"/>
                  <a:gd name="T32" fmla="*/ 80 w 177"/>
                  <a:gd name="T33" fmla="*/ 0 h 177"/>
                  <a:gd name="T34" fmla="*/ 63 w 177"/>
                  <a:gd name="T35" fmla="*/ 4 h 177"/>
                  <a:gd name="T36" fmla="*/ 47 w 177"/>
                  <a:gd name="T37" fmla="*/ 10 h 177"/>
                  <a:gd name="T38" fmla="*/ 32 w 177"/>
                  <a:gd name="T39" fmla="*/ 20 h 177"/>
                  <a:gd name="T40" fmla="*/ 20 w 177"/>
                  <a:gd name="T41" fmla="*/ 32 h 177"/>
                  <a:gd name="T42" fmla="*/ 11 w 177"/>
                  <a:gd name="T43" fmla="*/ 46 h 177"/>
                  <a:gd name="T44" fmla="*/ 4 w 177"/>
                  <a:gd name="T45" fmla="*/ 62 h 177"/>
                  <a:gd name="T46" fmla="*/ 2 w 177"/>
                  <a:gd name="T47" fmla="*/ 78 h 177"/>
                  <a:gd name="T48" fmla="*/ 2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0 w 177"/>
                  <a:gd name="T55" fmla="*/ 143 h 177"/>
                  <a:gd name="T56" fmla="*/ 32 w 177"/>
                  <a:gd name="T57" fmla="*/ 155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90" y="177"/>
                    </a:moveTo>
                    <a:lnTo>
                      <a:pt x="98" y="175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9" y="161"/>
                    </a:lnTo>
                    <a:lnTo>
                      <a:pt x="146" y="155"/>
                    </a:lnTo>
                    <a:lnTo>
                      <a:pt x="151" y="150"/>
                    </a:lnTo>
                    <a:lnTo>
                      <a:pt x="157" y="143"/>
                    </a:lnTo>
                    <a:lnTo>
                      <a:pt x="161" y="137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3" y="114"/>
                    </a:lnTo>
                    <a:lnTo>
                      <a:pt x="175" y="106"/>
                    </a:lnTo>
                    <a:lnTo>
                      <a:pt x="176" y="97"/>
                    </a:lnTo>
                    <a:lnTo>
                      <a:pt x="177" y="87"/>
                    </a:lnTo>
                    <a:lnTo>
                      <a:pt x="176" y="78"/>
                    </a:lnTo>
                    <a:lnTo>
                      <a:pt x="175" y="70"/>
                    </a:lnTo>
                    <a:lnTo>
                      <a:pt x="173" y="62"/>
                    </a:lnTo>
                    <a:lnTo>
                      <a:pt x="171" y="53"/>
                    </a:lnTo>
                    <a:lnTo>
                      <a:pt x="167" y="46"/>
                    </a:lnTo>
                    <a:lnTo>
                      <a:pt x="161" y="38"/>
                    </a:lnTo>
                    <a:lnTo>
                      <a:pt x="157" y="32"/>
                    </a:lnTo>
                    <a:lnTo>
                      <a:pt x="151" y="25"/>
                    </a:lnTo>
                    <a:lnTo>
                      <a:pt x="146" y="20"/>
                    </a:lnTo>
                    <a:lnTo>
                      <a:pt x="139" y="14"/>
                    </a:lnTo>
                    <a:lnTo>
                      <a:pt x="131" y="10"/>
                    </a:lnTo>
                    <a:lnTo>
                      <a:pt x="123" y="6"/>
                    </a:lnTo>
                    <a:lnTo>
                      <a:pt x="115" y="4"/>
                    </a:lnTo>
                    <a:lnTo>
                      <a:pt x="107" y="1"/>
                    </a:lnTo>
                    <a:lnTo>
                      <a:pt x="98" y="0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71" y="1"/>
                    </a:lnTo>
                    <a:lnTo>
                      <a:pt x="63" y="4"/>
                    </a:lnTo>
                    <a:lnTo>
                      <a:pt x="55" y="6"/>
                    </a:lnTo>
                    <a:lnTo>
                      <a:pt x="47" y="10"/>
                    </a:lnTo>
                    <a:lnTo>
                      <a:pt x="39" y="14"/>
                    </a:lnTo>
                    <a:lnTo>
                      <a:pt x="32" y="20"/>
                    </a:lnTo>
                    <a:lnTo>
                      <a:pt x="27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1" y="46"/>
                    </a:lnTo>
                    <a:lnTo>
                      <a:pt x="7" y="53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78"/>
                    </a:lnTo>
                    <a:lnTo>
                      <a:pt x="0" y="87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7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0" y="143"/>
                    </a:lnTo>
                    <a:lnTo>
                      <a:pt x="27" y="150"/>
                    </a:lnTo>
                    <a:lnTo>
                      <a:pt x="32" y="155"/>
                    </a:lnTo>
                    <a:lnTo>
                      <a:pt x="39" y="161"/>
                    </a:lnTo>
                    <a:lnTo>
                      <a:pt x="47" y="166"/>
                    </a:lnTo>
                    <a:lnTo>
                      <a:pt x="55" y="169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5"/>
                    </a:lnTo>
                    <a:lnTo>
                      <a:pt x="90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29" name="Freeform 333"/>
              <p:cNvSpPr>
                <a:spLocks/>
              </p:cNvSpPr>
              <p:nvPr/>
            </p:nvSpPr>
            <p:spPr bwMode="auto">
              <a:xfrm>
                <a:off x="970" y="2780"/>
                <a:ext cx="40" cy="39"/>
              </a:xfrm>
              <a:custGeom>
                <a:avLst/>
                <a:gdLst>
                  <a:gd name="T0" fmla="*/ 88 w 158"/>
                  <a:gd name="T1" fmla="*/ 157 h 157"/>
                  <a:gd name="T2" fmla="*/ 102 w 158"/>
                  <a:gd name="T3" fmla="*/ 154 h 157"/>
                  <a:gd name="T4" fmla="*/ 117 w 158"/>
                  <a:gd name="T5" fmla="*/ 147 h 157"/>
                  <a:gd name="T6" fmla="*/ 129 w 158"/>
                  <a:gd name="T7" fmla="*/ 139 h 157"/>
                  <a:gd name="T8" fmla="*/ 140 w 158"/>
                  <a:gd name="T9" fmla="*/ 129 h 157"/>
                  <a:gd name="T10" fmla="*/ 149 w 158"/>
                  <a:gd name="T11" fmla="*/ 115 h 157"/>
                  <a:gd name="T12" fmla="*/ 154 w 158"/>
                  <a:gd name="T13" fmla="*/ 102 h 157"/>
                  <a:gd name="T14" fmla="*/ 157 w 158"/>
                  <a:gd name="T15" fmla="*/ 86 h 157"/>
                  <a:gd name="T16" fmla="*/ 157 w 158"/>
                  <a:gd name="T17" fmla="*/ 70 h 157"/>
                  <a:gd name="T18" fmla="*/ 154 w 158"/>
                  <a:gd name="T19" fmla="*/ 55 h 157"/>
                  <a:gd name="T20" fmla="*/ 149 w 158"/>
                  <a:gd name="T21" fmla="*/ 41 h 157"/>
                  <a:gd name="T22" fmla="*/ 140 w 158"/>
                  <a:gd name="T23" fmla="*/ 27 h 157"/>
                  <a:gd name="T24" fmla="*/ 129 w 158"/>
                  <a:gd name="T25" fmla="*/ 17 h 157"/>
                  <a:gd name="T26" fmla="*/ 117 w 158"/>
                  <a:gd name="T27" fmla="*/ 9 h 157"/>
                  <a:gd name="T28" fmla="*/ 102 w 158"/>
                  <a:gd name="T29" fmla="*/ 4 h 157"/>
                  <a:gd name="T30" fmla="*/ 88 w 158"/>
                  <a:gd name="T31" fmla="*/ 0 h 157"/>
                  <a:gd name="T32" fmla="*/ 70 w 158"/>
                  <a:gd name="T33" fmla="*/ 0 h 157"/>
                  <a:gd name="T34" fmla="*/ 56 w 158"/>
                  <a:gd name="T35" fmla="*/ 4 h 157"/>
                  <a:gd name="T36" fmla="*/ 41 w 158"/>
                  <a:gd name="T37" fmla="*/ 9 h 157"/>
                  <a:gd name="T38" fmla="*/ 29 w 158"/>
                  <a:gd name="T39" fmla="*/ 17 h 157"/>
                  <a:gd name="T40" fmla="*/ 18 w 158"/>
                  <a:gd name="T41" fmla="*/ 27 h 157"/>
                  <a:gd name="T42" fmla="*/ 9 w 158"/>
                  <a:gd name="T43" fmla="*/ 41 h 157"/>
                  <a:gd name="T44" fmla="*/ 4 w 158"/>
                  <a:gd name="T45" fmla="*/ 55 h 157"/>
                  <a:gd name="T46" fmla="*/ 1 w 158"/>
                  <a:gd name="T47" fmla="*/ 70 h 157"/>
                  <a:gd name="T48" fmla="*/ 1 w 158"/>
                  <a:gd name="T49" fmla="*/ 86 h 157"/>
                  <a:gd name="T50" fmla="*/ 4 w 158"/>
                  <a:gd name="T51" fmla="*/ 102 h 157"/>
                  <a:gd name="T52" fmla="*/ 9 w 158"/>
                  <a:gd name="T53" fmla="*/ 115 h 157"/>
                  <a:gd name="T54" fmla="*/ 18 w 158"/>
                  <a:gd name="T55" fmla="*/ 129 h 157"/>
                  <a:gd name="T56" fmla="*/ 29 w 158"/>
                  <a:gd name="T57" fmla="*/ 139 h 157"/>
                  <a:gd name="T58" fmla="*/ 41 w 158"/>
                  <a:gd name="T59" fmla="*/ 147 h 157"/>
                  <a:gd name="T60" fmla="*/ 56 w 158"/>
                  <a:gd name="T61" fmla="*/ 154 h 157"/>
                  <a:gd name="T62" fmla="*/ 70 w 158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8" h="157">
                    <a:moveTo>
                      <a:pt x="78" y="157"/>
                    </a:moveTo>
                    <a:lnTo>
                      <a:pt x="88" y="157"/>
                    </a:lnTo>
                    <a:lnTo>
                      <a:pt x="94" y="155"/>
                    </a:lnTo>
                    <a:lnTo>
                      <a:pt x="102" y="154"/>
                    </a:lnTo>
                    <a:lnTo>
                      <a:pt x="110" y="151"/>
                    </a:lnTo>
                    <a:lnTo>
                      <a:pt x="117" y="147"/>
                    </a:lnTo>
                    <a:lnTo>
                      <a:pt x="124" y="143"/>
                    </a:lnTo>
                    <a:lnTo>
                      <a:pt x="129" y="139"/>
                    </a:lnTo>
                    <a:lnTo>
                      <a:pt x="134" y="134"/>
                    </a:lnTo>
                    <a:lnTo>
                      <a:pt x="140" y="129"/>
                    </a:lnTo>
                    <a:lnTo>
                      <a:pt x="145" y="122"/>
                    </a:lnTo>
                    <a:lnTo>
                      <a:pt x="149" y="115"/>
                    </a:lnTo>
                    <a:lnTo>
                      <a:pt x="152" y="109"/>
                    </a:lnTo>
                    <a:lnTo>
                      <a:pt x="154" y="102"/>
                    </a:lnTo>
                    <a:lnTo>
                      <a:pt x="157" y="94"/>
                    </a:lnTo>
                    <a:lnTo>
                      <a:pt x="157" y="86"/>
                    </a:lnTo>
                    <a:lnTo>
                      <a:pt x="158" y="78"/>
                    </a:lnTo>
                    <a:lnTo>
                      <a:pt x="157" y="70"/>
                    </a:lnTo>
                    <a:lnTo>
                      <a:pt x="157" y="62"/>
                    </a:lnTo>
                    <a:lnTo>
                      <a:pt x="154" y="55"/>
                    </a:lnTo>
                    <a:lnTo>
                      <a:pt x="152" y="47"/>
                    </a:lnTo>
                    <a:lnTo>
                      <a:pt x="149" y="41"/>
                    </a:lnTo>
                    <a:lnTo>
                      <a:pt x="145" y="34"/>
                    </a:lnTo>
                    <a:lnTo>
                      <a:pt x="140" y="27"/>
                    </a:lnTo>
                    <a:lnTo>
                      <a:pt x="134" y="22"/>
                    </a:lnTo>
                    <a:lnTo>
                      <a:pt x="129" y="17"/>
                    </a:lnTo>
                    <a:lnTo>
                      <a:pt x="124" y="13"/>
                    </a:lnTo>
                    <a:lnTo>
                      <a:pt x="117" y="9"/>
                    </a:lnTo>
                    <a:lnTo>
                      <a:pt x="110" y="6"/>
                    </a:lnTo>
                    <a:lnTo>
                      <a:pt x="102" y="4"/>
                    </a:lnTo>
                    <a:lnTo>
                      <a:pt x="94" y="1"/>
                    </a:lnTo>
                    <a:lnTo>
                      <a:pt x="88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1"/>
                    </a:lnTo>
                    <a:lnTo>
                      <a:pt x="56" y="4"/>
                    </a:lnTo>
                    <a:lnTo>
                      <a:pt x="48" y="6"/>
                    </a:lnTo>
                    <a:lnTo>
                      <a:pt x="41" y="9"/>
                    </a:lnTo>
                    <a:lnTo>
                      <a:pt x="34" y="13"/>
                    </a:lnTo>
                    <a:lnTo>
                      <a:pt x="29" y="17"/>
                    </a:lnTo>
                    <a:lnTo>
                      <a:pt x="24" y="22"/>
                    </a:lnTo>
                    <a:lnTo>
                      <a:pt x="18" y="27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4" y="55"/>
                    </a:lnTo>
                    <a:lnTo>
                      <a:pt x="1" y="62"/>
                    </a:lnTo>
                    <a:lnTo>
                      <a:pt x="1" y="70"/>
                    </a:lnTo>
                    <a:lnTo>
                      <a:pt x="0" y="78"/>
                    </a:lnTo>
                    <a:lnTo>
                      <a:pt x="1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6" y="109"/>
                    </a:lnTo>
                    <a:lnTo>
                      <a:pt x="9" y="115"/>
                    </a:lnTo>
                    <a:lnTo>
                      <a:pt x="13" y="122"/>
                    </a:lnTo>
                    <a:lnTo>
                      <a:pt x="18" y="129"/>
                    </a:lnTo>
                    <a:lnTo>
                      <a:pt x="24" y="134"/>
                    </a:lnTo>
                    <a:lnTo>
                      <a:pt x="29" y="139"/>
                    </a:lnTo>
                    <a:lnTo>
                      <a:pt x="34" y="143"/>
                    </a:lnTo>
                    <a:lnTo>
                      <a:pt x="41" y="147"/>
                    </a:lnTo>
                    <a:lnTo>
                      <a:pt x="48" y="151"/>
                    </a:lnTo>
                    <a:lnTo>
                      <a:pt x="56" y="154"/>
                    </a:lnTo>
                    <a:lnTo>
                      <a:pt x="64" y="155"/>
                    </a:lnTo>
                    <a:lnTo>
                      <a:pt x="70" y="157"/>
                    </a:lnTo>
                    <a:lnTo>
                      <a:pt x="78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0" name="Freeform 334"/>
              <p:cNvSpPr>
                <a:spLocks/>
              </p:cNvSpPr>
              <p:nvPr/>
            </p:nvSpPr>
            <p:spPr bwMode="auto">
              <a:xfrm>
                <a:off x="970" y="2780"/>
                <a:ext cx="40" cy="39"/>
              </a:xfrm>
              <a:custGeom>
                <a:avLst/>
                <a:gdLst>
                  <a:gd name="T0" fmla="*/ 88 w 158"/>
                  <a:gd name="T1" fmla="*/ 157 h 157"/>
                  <a:gd name="T2" fmla="*/ 102 w 158"/>
                  <a:gd name="T3" fmla="*/ 154 h 157"/>
                  <a:gd name="T4" fmla="*/ 117 w 158"/>
                  <a:gd name="T5" fmla="*/ 147 h 157"/>
                  <a:gd name="T6" fmla="*/ 129 w 158"/>
                  <a:gd name="T7" fmla="*/ 139 h 157"/>
                  <a:gd name="T8" fmla="*/ 140 w 158"/>
                  <a:gd name="T9" fmla="*/ 129 h 157"/>
                  <a:gd name="T10" fmla="*/ 149 w 158"/>
                  <a:gd name="T11" fmla="*/ 115 h 157"/>
                  <a:gd name="T12" fmla="*/ 154 w 158"/>
                  <a:gd name="T13" fmla="*/ 102 h 157"/>
                  <a:gd name="T14" fmla="*/ 157 w 158"/>
                  <a:gd name="T15" fmla="*/ 86 h 157"/>
                  <a:gd name="T16" fmla="*/ 157 w 158"/>
                  <a:gd name="T17" fmla="*/ 70 h 157"/>
                  <a:gd name="T18" fmla="*/ 154 w 158"/>
                  <a:gd name="T19" fmla="*/ 55 h 157"/>
                  <a:gd name="T20" fmla="*/ 149 w 158"/>
                  <a:gd name="T21" fmla="*/ 41 h 157"/>
                  <a:gd name="T22" fmla="*/ 140 w 158"/>
                  <a:gd name="T23" fmla="*/ 27 h 157"/>
                  <a:gd name="T24" fmla="*/ 129 w 158"/>
                  <a:gd name="T25" fmla="*/ 17 h 157"/>
                  <a:gd name="T26" fmla="*/ 117 w 158"/>
                  <a:gd name="T27" fmla="*/ 9 h 157"/>
                  <a:gd name="T28" fmla="*/ 102 w 158"/>
                  <a:gd name="T29" fmla="*/ 4 h 157"/>
                  <a:gd name="T30" fmla="*/ 88 w 158"/>
                  <a:gd name="T31" fmla="*/ 0 h 157"/>
                  <a:gd name="T32" fmla="*/ 70 w 158"/>
                  <a:gd name="T33" fmla="*/ 0 h 157"/>
                  <a:gd name="T34" fmla="*/ 56 w 158"/>
                  <a:gd name="T35" fmla="*/ 4 h 157"/>
                  <a:gd name="T36" fmla="*/ 41 w 158"/>
                  <a:gd name="T37" fmla="*/ 9 h 157"/>
                  <a:gd name="T38" fmla="*/ 29 w 158"/>
                  <a:gd name="T39" fmla="*/ 17 h 157"/>
                  <a:gd name="T40" fmla="*/ 18 w 158"/>
                  <a:gd name="T41" fmla="*/ 27 h 157"/>
                  <a:gd name="T42" fmla="*/ 9 w 158"/>
                  <a:gd name="T43" fmla="*/ 41 h 157"/>
                  <a:gd name="T44" fmla="*/ 4 w 158"/>
                  <a:gd name="T45" fmla="*/ 55 h 157"/>
                  <a:gd name="T46" fmla="*/ 1 w 158"/>
                  <a:gd name="T47" fmla="*/ 70 h 157"/>
                  <a:gd name="T48" fmla="*/ 1 w 158"/>
                  <a:gd name="T49" fmla="*/ 86 h 157"/>
                  <a:gd name="T50" fmla="*/ 4 w 158"/>
                  <a:gd name="T51" fmla="*/ 102 h 157"/>
                  <a:gd name="T52" fmla="*/ 9 w 158"/>
                  <a:gd name="T53" fmla="*/ 115 h 157"/>
                  <a:gd name="T54" fmla="*/ 18 w 158"/>
                  <a:gd name="T55" fmla="*/ 129 h 157"/>
                  <a:gd name="T56" fmla="*/ 29 w 158"/>
                  <a:gd name="T57" fmla="*/ 139 h 157"/>
                  <a:gd name="T58" fmla="*/ 41 w 158"/>
                  <a:gd name="T59" fmla="*/ 147 h 157"/>
                  <a:gd name="T60" fmla="*/ 56 w 158"/>
                  <a:gd name="T61" fmla="*/ 154 h 157"/>
                  <a:gd name="T62" fmla="*/ 70 w 158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8" h="157">
                    <a:moveTo>
                      <a:pt x="78" y="157"/>
                    </a:moveTo>
                    <a:lnTo>
                      <a:pt x="88" y="157"/>
                    </a:lnTo>
                    <a:lnTo>
                      <a:pt x="94" y="155"/>
                    </a:lnTo>
                    <a:lnTo>
                      <a:pt x="102" y="154"/>
                    </a:lnTo>
                    <a:lnTo>
                      <a:pt x="110" y="151"/>
                    </a:lnTo>
                    <a:lnTo>
                      <a:pt x="117" y="147"/>
                    </a:lnTo>
                    <a:lnTo>
                      <a:pt x="124" y="143"/>
                    </a:lnTo>
                    <a:lnTo>
                      <a:pt x="129" y="139"/>
                    </a:lnTo>
                    <a:lnTo>
                      <a:pt x="134" y="134"/>
                    </a:lnTo>
                    <a:lnTo>
                      <a:pt x="140" y="129"/>
                    </a:lnTo>
                    <a:lnTo>
                      <a:pt x="145" y="122"/>
                    </a:lnTo>
                    <a:lnTo>
                      <a:pt x="149" y="115"/>
                    </a:lnTo>
                    <a:lnTo>
                      <a:pt x="152" y="109"/>
                    </a:lnTo>
                    <a:lnTo>
                      <a:pt x="154" y="102"/>
                    </a:lnTo>
                    <a:lnTo>
                      <a:pt x="157" y="94"/>
                    </a:lnTo>
                    <a:lnTo>
                      <a:pt x="157" y="86"/>
                    </a:lnTo>
                    <a:lnTo>
                      <a:pt x="158" y="78"/>
                    </a:lnTo>
                    <a:lnTo>
                      <a:pt x="157" y="70"/>
                    </a:lnTo>
                    <a:lnTo>
                      <a:pt x="157" y="62"/>
                    </a:lnTo>
                    <a:lnTo>
                      <a:pt x="154" y="55"/>
                    </a:lnTo>
                    <a:lnTo>
                      <a:pt x="152" y="47"/>
                    </a:lnTo>
                    <a:lnTo>
                      <a:pt x="149" y="41"/>
                    </a:lnTo>
                    <a:lnTo>
                      <a:pt x="145" y="34"/>
                    </a:lnTo>
                    <a:lnTo>
                      <a:pt x="140" y="27"/>
                    </a:lnTo>
                    <a:lnTo>
                      <a:pt x="134" y="22"/>
                    </a:lnTo>
                    <a:lnTo>
                      <a:pt x="129" y="17"/>
                    </a:lnTo>
                    <a:lnTo>
                      <a:pt x="124" y="13"/>
                    </a:lnTo>
                    <a:lnTo>
                      <a:pt x="117" y="9"/>
                    </a:lnTo>
                    <a:lnTo>
                      <a:pt x="110" y="6"/>
                    </a:lnTo>
                    <a:lnTo>
                      <a:pt x="102" y="4"/>
                    </a:lnTo>
                    <a:lnTo>
                      <a:pt x="94" y="1"/>
                    </a:lnTo>
                    <a:lnTo>
                      <a:pt x="88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1"/>
                    </a:lnTo>
                    <a:lnTo>
                      <a:pt x="56" y="4"/>
                    </a:lnTo>
                    <a:lnTo>
                      <a:pt x="48" y="6"/>
                    </a:lnTo>
                    <a:lnTo>
                      <a:pt x="41" y="9"/>
                    </a:lnTo>
                    <a:lnTo>
                      <a:pt x="34" y="13"/>
                    </a:lnTo>
                    <a:lnTo>
                      <a:pt x="29" y="17"/>
                    </a:lnTo>
                    <a:lnTo>
                      <a:pt x="24" y="22"/>
                    </a:lnTo>
                    <a:lnTo>
                      <a:pt x="18" y="27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6" y="47"/>
                    </a:lnTo>
                    <a:lnTo>
                      <a:pt x="4" y="55"/>
                    </a:lnTo>
                    <a:lnTo>
                      <a:pt x="1" y="62"/>
                    </a:lnTo>
                    <a:lnTo>
                      <a:pt x="1" y="70"/>
                    </a:lnTo>
                    <a:lnTo>
                      <a:pt x="0" y="78"/>
                    </a:lnTo>
                    <a:lnTo>
                      <a:pt x="1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6" y="109"/>
                    </a:lnTo>
                    <a:lnTo>
                      <a:pt x="9" y="115"/>
                    </a:lnTo>
                    <a:lnTo>
                      <a:pt x="13" y="122"/>
                    </a:lnTo>
                    <a:lnTo>
                      <a:pt x="18" y="129"/>
                    </a:lnTo>
                    <a:lnTo>
                      <a:pt x="24" y="134"/>
                    </a:lnTo>
                    <a:lnTo>
                      <a:pt x="29" y="139"/>
                    </a:lnTo>
                    <a:lnTo>
                      <a:pt x="34" y="143"/>
                    </a:lnTo>
                    <a:lnTo>
                      <a:pt x="41" y="147"/>
                    </a:lnTo>
                    <a:lnTo>
                      <a:pt x="48" y="151"/>
                    </a:lnTo>
                    <a:lnTo>
                      <a:pt x="56" y="154"/>
                    </a:lnTo>
                    <a:lnTo>
                      <a:pt x="64" y="155"/>
                    </a:lnTo>
                    <a:lnTo>
                      <a:pt x="70" y="157"/>
                    </a:lnTo>
                    <a:lnTo>
                      <a:pt x="78" y="15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1" name="Freeform 335"/>
              <p:cNvSpPr>
                <a:spLocks/>
              </p:cNvSpPr>
              <p:nvPr/>
            </p:nvSpPr>
            <p:spPr bwMode="auto">
              <a:xfrm>
                <a:off x="1025" y="2769"/>
                <a:ext cx="40" cy="39"/>
              </a:xfrm>
              <a:custGeom>
                <a:avLst/>
                <a:gdLst>
                  <a:gd name="T0" fmla="*/ 86 w 157"/>
                  <a:gd name="T1" fmla="*/ 157 h 157"/>
                  <a:gd name="T2" fmla="*/ 102 w 157"/>
                  <a:gd name="T3" fmla="*/ 154 h 157"/>
                  <a:gd name="T4" fmla="*/ 116 w 157"/>
                  <a:gd name="T5" fmla="*/ 147 h 157"/>
                  <a:gd name="T6" fmla="*/ 129 w 157"/>
                  <a:gd name="T7" fmla="*/ 139 h 157"/>
                  <a:gd name="T8" fmla="*/ 140 w 157"/>
                  <a:gd name="T9" fmla="*/ 129 h 157"/>
                  <a:gd name="T10" fmla="*/ 148 w 157"/>
                  <a:gd name="T11" fmla="*/ 115 h 157"/>
                  <a:gd name="T12" fmla="*/ 154 w 157"/>
                  <a:gd name="T13" fmla="*/ 102 h 157"/>
                  <a:gd name="T14" fmla="*/ 157 w 157"/>
                  <a:gd name="T15" fmla="*/ 86 h 157"/>
                  <a:gd name="T16" fmla="*/ 157 w 157"/>
                  <a:gd name="T17" fmla="*/ 70 h 157"/>
                  <a:gd name="T18" fmla="*/ 154 w 157"/>
                  <a:gd name="T19" fmla="*/ 55 h 157"/>
                  <a:gd name="T20" fmla="*/ 148 w 157"/>
                  <a:gd name="T21" fmla="*/ 41 h 157"/>
                  <a:gd name="T22" fmla="*/ 140 w 157"/>
                  <a:gd name="T23" fmla="*/ 28 h 157"/>
                  <a:gd name="T24" fmla="*/ 129 w 157"/>
                  <a:gd name="T25" fmla="*/ 17 h 157"/>
                  <a:gd name="T26" fmla="*/ 116 w 157"/>
                  <a:gd name="T27" fmla="*/ 9 h 157"/>
                  <a:gd name="T28" fmla="*/ 102 w 157"/>
                  <a:gd name="T29" fmla="*/ 4 h 157"/>
                  <a:gd name="T30" fmla="*/ 86 w 157"/>
                  <a:gd name="T31" fmla="*/ 0 h 157"/>
                  <a:gd name="T32" fmla="*/ 70 w 157"/>
                  <a:gd name="T33" fmla="*/ 0 h 157"/>
                  <a:gd name="T34" fmla="*/ 56 w 157"/>
                  <a:gd name="T35" fmla="*/ 4 h 157"/>
                  <a:gd name="T36" fmla="*/ 41 w 157"/>
                  <a:gd name="T37" fmla="*/ 9 h 157"/>
                  <a:gd name="T38" fmla="*/ 28 w 157"/>
                  <a:gd name="T39" fmla="*/ 17 h 157"/>
                  <a:gd name="T40" fmla="*/ 17 w 157"/>
                  <a:gd name="T41" fmla="*/ 28 h 157"/>
                  <a:gd name="T42" fmla="*/ 9 w 157"/>
                  <a:gd name="T43" fmla="*/ 41 h 157"/>
                  <a:gd name="T44" fmla="*/ 4 w 157"/>
                  <a:gd name="T45" fmla="*/ 55 h 157"/>
                  <a:gd name="T46" fmla="*/ 0 w 157"/>
                  <a:gd name="T47" fmla="*/ 70 h 157"/>
                  <a:gd name="T48" fmla="*/ 0 w 157"/>
                  <a:gd name="T49" fmla="*/ 86 h 157"/>
                  <a:gd name="T50" fmla="*/ 4 w 157"/>
                  <a:gd name="T51" fmla="*/ 102 h 157"/>
                  <a:gd name="T52" fmla="*/ 9 w 157"/>
                  <a:gd name="T53" fmla="*/ 115 h 157"/>
                  <a:gd name="T54" fmla="*/ 17 w 157"/>
                  <a:gd name="T55" fmla="*/ 129 h 157"/>
                  <a:gd name="T56" fmla="*/ 28 w 157"/>
                  <a:gd name="T57" fmla="*/ 139 h 157"/>
                  <a:gd name="T58" fmla="*/ 41 w 157"/>
                  <a:gd name="T59" fmla="*/ 147 h 157"/>
                  <a:gd name="T60" fmla="*/ 56 w 157"/>
                  <a:gd name="T61" fmla="*/ 154 h 157"/>
                  <a:gd name="T62" fmla="*/ 70 w 157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7">
                    <a:moveTo>
                      <a:pt x="78" y="157"/>
                    </a:moveTo>
                    <a:lnTo>
                      <a:pt x="86" y="157"/>
                    </a:lnTo>
                    <a:lnTo>
                      <a:pt x="94" y="155"/>
                    </a:lnTo>
                    <a:lnTo>
                      <a:pt x="102" y="154"/>
                    </a:lnTo>
                    <a:lnTo>
                      <a:pt x="109" y="151"/>
                    </a:lnTo>
                    <a:lnTo>
                      <a:pt x="116" y="147"/>
                    </a:lnTo>
                    <a:lnTo>
                      <a:pt x="122" y="143"/>
                    </a:lnTo>
                    <a:lnTo>
                      <a:pt x="129" y="139"/>
                    </a:lnTo>
                    <a:lnTo>
                      <a:pt x="134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5"/>
                    </a:lnTo>
                    <a:lnTo>
                      <a:pt x="152" y="109"/>
                    </a:lnTo>
                    <a:lnTo>
                      <a:pt x="154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7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4" y="55"/>
                    </a:lnTo>
                    <a:lnTo>
                      <a:pt x="152" y="48"/>
                    </a:lnTo>
                    <a:lnTo>
                      <a:pt x="148" y="41"/>
                    </a:lnTo>
                    <a:lnTo>
                      <a:pt x="144" y="34"/>
                    </a:lnTo>
                    <a:lnTo>
                      <a:pt x="140" y="28"/>
                    </a:lnTo>
                    <a:lnTo>
                      <a:pt x="134" y="22"/>
                    </a:lnTo>
                    <a:lnTo>
                      <a:pt x="129" y="17"/>
                    </a:lnTo>
                    <a:lnTo>
                      <a:pt x="122" y="13"/>
                    </a:lnTo>
                    <a:lnTo>
                      <a:pt x="116" y="9"/>
                    </a:lnTo>
                    <a:lnTo>
                      <a:pt x="109" y="6"/>
                    </a:lnTo>
                    <a:lnTo>
                      <a:pt x="102" y="4"/>
                    </a:lnTo>
                    <a:lnTo>
                      <a:pt x="94" y="1"/>
                    </a:lnTo>
                    <a:lnTo>
                      <a:pt x="86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2" y="1"/>
                    </a:lnTo>
                    <a:lnTo>
                      <a:pt x="56" y="4"/>
                    </a:lnTo>
                    <a:lnTo>
                      <a:pt x="48" y="6"/>
                    </a:lnTo>
                    <a:lnTo>
                      <a:pt x="41" y="9"/>
                    </a:lnTo>
                    <a:lnTo>
                      <a:pt x="34" y="13"/>
                    </a:lnTo>
                    <a:lnTo>
                      <a:pt x="28" y="17"/>
                    </a:lnTo>
                    <a:lnTo>
                      <a:pt x="22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6" y="48"/>
                    </a:lnTo>
                    <a:lnTo>
                      <a:pt x="4" y="55"/>
                    </a:lnTo>
                    <a:lnTo>
                      <a:pt x="1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6" y="109"/>
                    </a:lnTo>
                    <a:lnTo>
                      <a:pt x="9" y="115"/>
                    </a:lnTo>
                    <a:lnTo>
                      <a:pt x="13" y="122"/>
                    </a:lnTo>
                    <a:lnTo>
                      <a:pt x="17" y="129"/>
                    </a:lnTo>
                    <a:lnTo>
                      <a:pt x="22" y="134"/>
                    </a:lnTo>
                    <a:lnTo>
                      <a:pt x="28" y="139"/>
                    </a:lnTo>
                    <a:lnTo>
                      <a:pt x="34" y="143"/>
                    </a:lnTo>
                    <a:lnTo>
                      <a:pt x="41" y="147"/>
                    </a:lnTo>
                    <a:lnTo>
                      <a:pt x="48" y="151"/>
                    </a:lnTo>
                    <a:lnTo>
                      <a:pt x="56" y="154"/>
                    </a:lnTo>
                    <a:lnTo>
                      <a:pt x="62" y="155"/>
                    </a:lnTo>
                    <a:lnTo>
                      <a:pt x="70" y="157"/>
                    </a:lnTo>
                    <a:lnTo>
                      <a:pt x="78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2" name="Freeform 336"/>
              <p:cNvSpPr>
                <a:spLocks/>
              </p:cNvSpPr>
              <p:nvPr/>
            </p:nvSpPr>
            <p:spPr bwMode="auto">
              <a:xfrm>
                <a:off x="1025" y="2769"/>
                <a:ext cx="40" cy="39"/>
              </a:xfrm>
              <a:custGeom>
                <a:avLst/>
                <a:gdLst>
                  <a:gd name="T0" fmla="*/ 86 w 157"/>
                  <a:gd name="T1" fmla="*/ 157 h 157"/>
                  <a:gd name="T2" fmla="*/ 102 w 157"/>
                  <a:gd name="T3" fmla="*/ 154 h 157"/>
                  <a:gd name="T4" fmla="*/ 116 w 157"/>
                  <a:gd name="T5" fmla="*/ 147 h 157"/>
                  <a:gd name="T6" fmla="*/ 129 w 157"/>
                  <a:gd name="T7" fmla="*/ 139 h 157"/>
                  <a:gd name="T8" fmla="*/ 140 w 157"/>
                  <a:gd name="T9" fmla="*/ 129 h 157"/>
                  <a:gd name="T10" fmla="*/ 148 w 157"/>
                  <a:gd name="T11" fmla="*/ 115 h 157"/>
                  <a:gd name="T12" fmla="*/ 154 w 157"/>
                  <a:gd name="T13" fmla="*/ 102 h 157"/>
                  <a:gd name="T14" fmla="*/ 157 w 157"/>
                  <a:gd name="T15" fmla="*/ 86 h 157"/>
                  <a:gd name="T16" fmla="*/ 157 w 157"/>
                  <a:gd name="T17" fmla="*/ 70 h 157"/>
                  <a:gd name="T18" fmla="*/ 154 w 157"/>
                  <a:gd name="T19" fmla="*/ 55 h 157"/>
                  <a:gd name="T20" fmla="*/ 148 w 157"/>
                  <a:gd name="T21" fmla="*/ 41 h 157"/>
                  <a:gd name="T22" fmla="*/ 140 w 157"/>
                  <a:gd name="T23" fmla="*/ 28 h 157"/>
                  <a:gd name="T24" fmla="*/ 129 w 157"/>
                  <a:gd name="T25" fmla="*/ 17 h 157"/>
                  <a:gd name="T26" fmla="*/ 116 w 157"/>
                  <a:gd name="T27" fmla="*/ 9 h 157"/>
                  <a:gd name="T28" fmla="*/ 102 w 157"/>
                  <a:gd name="T29" fmla="*/ 4 h 157"/>
                  <a:gd name="T30" fmla="*/ 86 w 157"/>
                  <a:gd name="T31" fmla="*/ 0 h 157"/>
                  <a:gd name="T32" fmla="*/ 70 w 157"/>
                  <a:gd name="T33" fmla="*/ 0 h 157"/>
                  <a:gd name="T34" fmla="*/ 56 w 157"/>
                  <a:gd name="T35" fmla="*/ 4 h 157"/>
                  <a:gd name="T36" fmla="*/ 41 w 157"/>
                  <a:gd name="T37" fmla="*/ 9 h 157"/>
                  <a:gd name="T38" fmla="*/ 28 w 157"/>
                  <a:gd name="T39" fmla="*/ 17 h 157"/>
                  <a:gd name="T40" fmla="*/ 17 w 157"/>
                  <a:gd name="T41" fmla="*/ 28 h 157"/>
                  <a:gd name="T42" fmla="*/ 9 w 157"/>
                  <a:gd name="T43" fmla="*/ 41 h 157"/>
                  <a:gd name="T44" fmla="*/ 4 w 157"/>
                  <a:gd name="T45" fmla="*/ 55 h 157"/>
                  <a:gd name="T46" fmla="*/ 0 w 157"/>
                  <a:gd name="T47" fmla="*/ 70 h 157"/>
                  <a:gd name="T48" fmla="*/ 0 w 157"/>
                  <a:gd name="T49" fmla="*/ 86 h 157"/>
                  <a:gd name="T50" fmla="*/ 4 w 157"/>
                  <a:gd name="T51" fmla="*/ 102 h 157"/>
                  <a:gd name="T52" fmla="*/ 9 w 157"/>
                  <a:gd name="T53" fmla="*/ 115 h 157"/>
                  <a:gd name="T54" fmla="*/ 17 w 157"/>
                  <a:gd name="T55" fmla="*/ 129 h 157"/>
                  <a:gd name="T56" fmla="*/ 28 w 157"/>
                  <a:gd name="T57" fmla="*/ 139 h 157"/>
                  <a:gd name="T58" fmla="*/ 41 w 157"/>
                  <a:gd name="T59" fmla="*/ 147 h 157"/>
                  <a:gd name="T60" fmla="*/ 56 w 157"/>
                  <a:gd name="T61" fmla="*/ 154 h 157"/>
                  <a:gd name="T62" fmla="*/ 70 w 157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7">
                    <a:moveTo>
                      <a:pt x="78" y="157"/>
                    </a:moveTo>
                    <a:lnTo>
                      <a:pt x="86" y="157"/>
                    </a:lnTo>
                    <a:lnTo>
                      <a:pt x="94" y="155"/>
                    </a:lnTo>
                    <a:lnTo>
                      <a:pt x="102" y="154"/>
                    </a:lnTo>
                    <a:lnTo>
                      <a:pt x="109" y="151"/>
                    </a:lnTo>
                    <a:lnTo>
                      <a:pt x="116" y="147"/>
                    </a:lnTo>
                    <a:lnTo>
                      <a:pt x="122" y="143"/>
                    </a:lnTo>
                    <a:lnTo>
                      <a:pt x="129" y="139"/>
                    </a:lnTo>
                    <a:lnTo>
                      <a:pt x="134" y="134"/>
                    </a:lnTo>
                    <a:lnTo>
                      <a:pt x="140" y="129"/>
                    </a:lnTo>
                    <a:lnTo>
                      <a:pt x="144" y="122"/>
                    </a:lnTo>
                    <a:lnTo>
                      <a:pt x="148" y="115"/>
                    </a:lnTo>
                    <a:lnTo>
                      <a:pt x="152" y="109"/>
                    </a:lnTo>
                    <a:lnTo>
                      <a:pt x="154" y="102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7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4" y="55"/>
                    </a:lnTo>
                    <a:lnTo>
                      <a:pt x="152" y="48"/>
                    </a:lnTo>
                    <a:lnTo>
                      <a:pt x="148" y="41"/>
                    </a:lnTo>
                    <a:lnTo>
                      <a:pt x="144" y="34"/>
                    </a:lnTo>
                    <a:lnTo>
                      <a:pt x="140" y="28"/>
                    </a:lnTo>
                    <a:lnTo>
                      <a:pt x="134" y="22"/>
                    </a:lnTo>
                    <a:lnTo>
                      <a:pt x="129" y="17"/>
                    </a:lnTo>
                    <a:lnTo>
                      <a:pt x="122" y="13"/>
                    </a:lnTo>
                    <a:lnTo>
                      <a:pt x="116" y="9"/>
                    </a:lnTo>
                    <a:lnTo>
                      <a:pt x="109" y="6"/>
                    </a:lnTo>
                    <a:lnTo>
                      <a:pt x="102" y="4"/>
                    </a:lnTo>
                    <a:lnTo>
                      <a:pt x="94" y="1"/>
                    </a:lnTo>
                    <a:lnTo>
                      <a:pt x="86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2" y="1"/>
                    </a:lnTo>
                    <a:lnTo>
                      <a:pt x="56" y="4"/>
                    </a:lnTo>
                    <a:lnTo>
                      <a:pt x="48" y="6"/>
                    </a:lnTo>
                    <a:lnTo>
                      <a:pt x="41" y="9"/>
                    </a:lnTo>
                    <a:lnTo>
                      <a:pt x="34" y="13"/>
                    </a:lnTo>
                    <a:lnTo>
                      <a:pt x="28" y="17"/>
                    </a:lnTo>
                    <a:lnTo>
                      <a:pt x="22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9" y="41"/>
                    </a:lnTo>
                    <a:lnTo>
                      <a:pt x="6" y="48"/>
                    </a:lnTo>
                    <a:lnTo>
                      <a:pt x="4" y="55"/>
                    </a:lnTo>
                    <a:lnTo>
                      <a:pt x="1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1" y="94"/>
                    </a:lnTo>
                    <a:lnTo>
                      <a:pt x="4" y="102"/>
                    </a:lnTo>
                    <a:lnTo>
                      <a:pt x="6" y="109"/>
                    </a:lnTo>
                    <a:lnTo>
                      <a:pt x="9" y="115"/>
                    </a:lnTo>
                    <a:lnTo>
                      <a:pt x="13" y="122"/>
                    </a:lnTo>
                    <a:lnTo>
                      <a:pt x="17" y="129"/>
                    </a:lnTo>
                    <a:lnTo>
                      <a:pt x="22" y="134"/>
                    </a:lnTo>
                    <a:lnTo>
                      <a:pt x="28" y="139"/>
                    </a:lnTo>
                    <a:lnTo>
                      <a:pt x="34" y="143"/>
                    </a:lnTo>
                    <a:lnTo>
                      <a:pt x="41" y="147"/>
                    </a:lnTo>
                    <a:lnTo>
                      <a:pt x="48" y="151"/>
                    </a:lnTo>
                    <a:lnTo>
                      <a:pt x="56" y="154"/>
                    </a:lnTo>
                    <a:lnTo>
                      <a:pt x="62" y="155"/>
                    </a:lnTo>
                    <a:lnTo>
                      <a:pt x="70" y="157"/>
                    </a:lnTo>
                    <a:lnTo>
                      <a:pt x="78" y="15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3" name="Freeform 337"/>
              <p:cNvSpPr>
                <a:spLocks/>
              </p:cNvSpPr>
              <p:nvPr/>
            </p:nvSpPr>
            <p:spPr bwMode="auto">
              <a:xfrm>
                <a:off x="680" y="2785"/>
                <a:ext cx="35" cy="36"/>
              </a:xfrm>
              <a:custGeom>
                <a:avLst/>
                <a:gdLst>
                  <a:gd name="T0" fmla="*/ 71 w 143"/>
                  <a:gd name="T1" fmla="*/ 143 h 143"/>
                  <a:gd name="T2" fmla="*/ 79 w 143"/>
                  <a:gd name="T3" fmla="*/ 143 h 143"/>
                  <a:gd name="T4" fmla="*/ 85 w 143"/>
                  <a:gd name="T5" fmla="*/ 142 h 143"/>
                  <a:gd name="T6" fmla="*/ 92 w 143"/>
                  <a:gd name="T7" fmla="*/ 140 h 143"/>
                  <a:gd name="T8" fmla="*/ 99 w 143"/>
                  <a:gd name="T9" fmla="*/ 138 h 143"/>
                  <a:gd name="T10" fmla="*/ 111 w 143"/>
                  <a:gd name="T11" fmla="*/ 131 h 143"/>
                  <a:gd name="T12" fmla="*/ 121 w 143"/>
                  <a:gd name="T13" fmla="*/ 122 h 143"/>
                  <a:gd name="T14" fmla="*/ 131 w 143"/>
                  <a:gd name="T15" fmla="*/ 111 h 143"/>
                  <a:gd name="T16" fmla="*/ 137 w 143"/>
                  <a:gd name="T17" fmla="*/ 99 h 143"/>
                  <a:gd name="T18" fmla="*/ 140 w 143"/>
                  <a:gd name="T19" fmla="*/ 92 h 143"/>
                  <a:gd name="T20" fmla="*/ 141 w 143"/>
                  <a:gd name="T21" fmla="*/ 86 h 143"/>
                  <a:gd name="T22" fmla="*/ 143 w 143"/>
                  <a:gd name="T23" fmla="*/ 79 h 143"/>
                  <a:gd name="T24" fmla="*/ 143 w 143"/>
                  <a:gd name="T25" fmla="*/ 71 h 143"/>
                  <a:gd name="T26" fmla="*/ 143 w 143"/>
                  <a:gd name="T27" fmla="*/ 64 h 143"/>
                  <a:gd name="T28" fmla="*/ 141 w 143"/>
                  <a:gd name="T29" fmla="*/ 58 h 143"/>
                  <a:gd name="T30" fmla="*/ 140 w 143"/>
                  <a:gd name="T31" fmla="*/ 50 h 143"/>
                  <a:gd name="T32" fmla="*/ 137 w 143"/>
                  <a:gd name="T33" fmla="*/ 44 h 143"/>
                  <a:gd name="T34" fmla="*/ 131 w 143"/>
                  <a:gd name="T35" fmla="*/ 31 h 143"/>
                  <a:gd name="T36" fmla="*/ 121 w 143"/>
                  <a:gd name="T37" fmla="*/ 20 h 143"/>
                  <a:gd name="T38" fmla="*/ 111 w 143"/>
                  <a:gd name="T39" fmla="*/ 12 h 143"/>
                  <a:gd name="T40" fmla="*/ 99 w 143"/>
                  <a:gd name="T41" fmla="*/ 6 h 143"/>
                  <a:gd name="T42" fmla="*/ 92 w 143"/>
                  <a:gd name="T43" fmla="*/ 3 h 143"/>
                  <a:gd name="T44" fmla="*/ 85 w 143"/>
                  <a:gd name="T45" fmla="*/ 2 h 143"/>
                  <a:gd name="T46" fmla="*/ 79 w 143"/>
                  <a:gd name="T47" fmla="*/ 0 h 143"/>
                  <a:gd name="T48" fmla="*/ 71 w 143"/>
                  <a:gd name="T49" fmla="*/ 0 h 143"/>
                  <a:gd name="T50" fmla="*/ 64 w 143"/>
                  <a:gd name="T51" fmla="*/ 0 h 143"/>
                  <a:gd name="T52" fmla="*/ 57 w 143"/>
                  <a:gd name="T53" fmla="*/ 2 h 143"/>
                  <a:gd name="T54" fmla="*/ 49 w 143"/>
                  <a:gd name="T55" fmla="*/ 3 h 143"/>
                  <a:gd name="T56" fmla="*/ 43 w 143"/>
                  <a:gd name="T57" fmla="*/ 6 h 143"/>
                  <a:gd name="T58" fmla="*/ 31 w 143"/>
                  <a:gd name="T59" fmla="*/ 12 h 143"/>
                  <a:gd name="T60" fmla="*/ 20 w 143"/>
                  <a:gd name="T61" fmla="*/ 20 h 143"/>
                  <a:gd name="T62" fmla="*/ 12 w 143"/>
                  <a:gd name="T63" fmla="*/ 31 h 143"/>
                  <a:gd name="T64" fmla="*/ 6 w 143"/>
                  <a:gd name="T65" fmla="*/ 44 h 143"/>
                  <a:gd name="T66" fmla="*/ 3 w 143"/>
                  <a:gd name="T67" fmla="*/ 50 h 143"/>
                  <a:gd name="T68" fmla="*/ 2 w 143"/>
                  <a:gd name="T69" fmla="*/ 58 h 143"/>
                  <a:gd name="T70" fmla="*/ 0 w 143"/>
                  <a:gd name="T71" fmla="*/ 64 h 143"/>
                  <a:gd name="T72" fmla="*/ 0 w 143"/>
                  <a:gd name="T73" fmla="*/ 71 h 143"/>
                  <a:gd name="T74" fmla="*/ 0 w 143"/>
                  <a:gd name="T75" fmla="*/ 79 h 143"/>
                  <a:gd name="T76" fmla="*/ 2 w 143"/>
                  <a:gd name="T77" fmla="*/ 86 h 143"/>
                  <a:gd name="T78" fmla="*/ 3 w 143"/>
                  <a:gd name="T79" fmla="*/ 92 h 143"/>
                  <a:gd name="T80" fmla="*/ 6 w 143"/>
                  <a:gd name="T81" fmla="*/ 99 h 143"/>
                  <a:gd name="T82" fmla="*/ 8 w 143"/>
                  <a:gd name="T83" fmla="*/ 106 h 143"/>
                  <a:gd name="T84" fmla="*/ 12 w 143"/>
                  <a:gd name="T85" fmla="*/ 111 h 143"/>
                  <a:gd name="T86" fmla="*/ 16 w 143"/>
                  <a:gd name="T87" fmla="*/ 118 h 143"/>
                  <a:gd name="T88" fmla="*/ 20 w 143"/>
                  <a:gd name="T89" fmla="*/ 122 h 143"/>
                  <a:gd name="T90" fmla="*/ 25 w 143"/>
                  <a:gd name="T91" fmla="*/ 127 h 143"/>
                  <a:gd name="T92" fmla="*/ 31 w 143"/>
                  <a:gd name="T93" fmla="*/ 131 h 143"/>
                  <a:gd name="T94" fmla="*/ 37 w 143"/>
                  <a:gd name="T95" fmla="*/ 135 h 143"/>
                  <a:gd name="T96" fmla="*/ 43 w 143"/>
                  <a:gd name="T97" fmla="*/ 138 h 143"/>
                  <a:gd name="T98" fmla="*/ 49 w 143"/>
                  <a:gd name="T99" fmla="*/ 140 h 143"/>
                  <a:gd name="T100" fmla="*/ 57 w 143"/>
                  <a:gd name="T101" fmla="*/ 142 h 143"/>
                  <a:gd name="T102" fmla="*/ 64 w 143"/>
                  <a:gd name="T103" fmla="*/ 143 h 143"/>
                  <a:gd name="T104" fmla="*/ 71 w 143"/>
                  <a:gd name="T10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3" h="143">
                    <a:moveTo>
                      <a:pt x="71" y="143"/>
                    </a:moveTo>
                    <a:lnTo>
                      <a:pt x="79" y="143"/>
                    </a:lnTo>
                    <a:lnTo>
                      <a:pt x="85" y="142"/>
                    </a:lnTo>
                    <a:lnTo>
                      <a:pt x="92" y="140"/>
                    </a:lnTo>
                    <a:lnTo>
                      <a:pt x="99" y="138"/>
                    </a:lnTo>
                    <a:lnTo>
                      <a:pt x="111" y="131"/>
                    </a:lnTo>
                    <a:lnTo>
                      <a:pt x="121" y="122"/>
                    </a:lnTo>
                    <a:lnTo>
                      <a:pt x="131" y="111"/>
                    </a:lnTo>
                    <a:lnTo>
                      <a:pt x="137" y="99"/>
                    </a:lnTo>
                    <a:lnTo>
                      <a:pt x="140" y="92"/>
                    </a:lnTo>
                    <a:lnTo>
                      <a:pt x="141" y="86"/>
                    </a:lnTo>
                    <a:lnTo>
                      <a:pt x="143" y="79"/>
                    </a:lnTo>
                    <a:lnTo>
                      <a:pt x="143" y="71"/>
                    </a:lnTo>
                    <a:lnTo>
                      <a:pt x="143" y="64"/>
                    </a:lnTo>
                    <a:lnTo>
                      <a:pt x="141" y="58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1" y="31"/>
                    </a:lnTo>
                    <a:lnTo>
                      <a:pt x="121" y="20"/>
                    </a:lnTo>
                    <a:lnTo>
                      <a:pt x="111" y="12"/>
                    </a:lnTo>
                    <a:lnTo>
                      <a:pt x="99" y="6"/>
                    </a:lnTo>
                    <a:lnTo>
                      <a:pt x="92" y="3"/>
                    </a:lnTo>
                    <a:lnTo>
                      <a:pt x="85" y="2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2"/>
                    </a:lnTo>
                    <a:lnTo>
                      <a:pt x="49" y="3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0" y="20"/>
                    </a:lnTo>
                    <a:lnTo>
                      <a:pt x="12" y="31"/>
                    </a:lnTo>
                    <a:lnTo>
                      <a:pt x="6" y="44"/>
                    </a:lnTo>
                    <a:lnTo>
                      <a:pt x="3" y="50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9"/>
                    </a:lnTo>
                    <a:lnTo>
                      <a:pt x="2" y="86"/>
                    </a:lnTo>
                    <a:lnTo>
                      <a:pt x="3" y="92"/>
                    </a:lnTo>
                    <a:lnTo>
                      <a:pt x="6" y="99"/>
                    </a:lnTo>
                    <a:lnTo>
                      <a:pt x="8" y="106"/>
                    </a:lnTo>
                    <a:lnTo>
                      <a:pt x="12" y="111"/>
                    </a:lnTo>
                    <a:lnTo>
                      <a:pt x="16" y="118"/>
                    </a:lnTo>
                    <a:lnTo>
                      <a:pt x="20" y="122"/>
                    </a:lnTo>
                    <a:lnTo>
                      <a:pt x="25" y="127"/>
                    </a:lnTo>
                    <a:lnTo>
                      <a:pt x="31" y="131"/>
                    </a:lnTo>
                    <a:lnTo>
                      <a:pt x="37" y="135"/>
                    </a:lnTo>
                    <a:lnTo>
                      <a:pt x="43" y="138"/>
                    </a:lnTo>
                    <a:lnTo>
                      <a:pt x="49" y="140"/>
                    </a:lnTo>
                    <a:lnTo>
                      <a:pt x="57" y="142"/>
                    </a:lnTo>
                    <a:lnTo>
                      <a:pt x="64" y="143"/>
                    </a:lnTo>
                    <a:lnTo>
                      <a:pt x="71" y="143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4" name="Freeform 338"/>
              <p:cNvSpPr>
                <a:spLocks/>
              </p:cNvSpPr>
              <p:nvPr/>
            </p:nvSpPr>
            <p:spPr bwMode="auto">
              <a:xfrm>
                <a:off x="680" y="2785"/>
                <a:ext cx="35" cy="36"/>
              </a:xfrm>
              <a:custGeom>
                <a:avLst/>
                <a:gdLst>
                  <a:gd name="T0" fmla="*/ 71 w 143"/>
                  <a:gd name="T1" fmla="*/ 143 h 143"/>
                  <a:gd name="T2" fmla="*/ 79 w 143"/>
                  <a:gd name="T3" fmla="*/ 143 h 143"/>
                  <a:gd name="T4" fmla="*/ 85 w 143"/>
                  <a:gd name="T5" fmla="*/ 142 h 143"/>
                  <a:gd name="T6" fmla="*/ 92 w 143"/>
                  <a:gd name="T7" fmla="*/ 140 h 143"/>
                  <a:gd name="T8" fmla="*/ 99 w 143"/>
                  <a:gd name="T9" fmla="*/ 138 h 143"/>
                  <a:gd name="T10" fmla="*/ 111 w 143"/>
                  <a:gd name="T11" fmla="*/ 131 h 143"/>
                  <a:gd name="T12" fmla="*/ 121 w 143"/>
                  <a:gd name="T13" fmla="*/ 122 h 143"/>
                  <a:gd name="T14" fmla="*/ 131 w 143"/>
                  <a:gd name="T15" fmla="*/ 111 h 143"/>
                  <a:gd name="T16" fmla="*/ 137 w 143"/>
                  <a:gd name="T17" fmla="*/ 99 h 143"/>
                  <a:gd name="T18" fmla="*/ 140 w 143"/>
                  <a:gd name="T19" fmla="*/ 92 h 143"/>
                  <a:gd name="T20" fmla="*/ 141 w 143"/>
                  <a:gd name="T21" fmla="*/ 86 h 143"/>
                  <a:gd name="T22" fmla="*/ 143 w 143"/>
                  <a:gd name="T23" fmla="*/ 79 h 143"/>
                  <a:gd name="T24" fmla="*/ 143 w 143"/>
                  <a:gd name="T25" fmla="*/ 71 h 143"/>
                  <a:gd name="T26" fmla="*/ 143 w 143"/>
                  <a:gd name="T27" fmla="*/ 64 h 143"/>
                  <a:gd name="T28" fmla="*/ 141 w 143"/>
                  <a:gd name="T29" fmla="*/ 58 h 143"/>
                  <a:gd name="T30" fmla="*/ 140 w 143"/>
                  <a:gd name="T31" fmla="*/ 50 h 143"/>
                  <a:gd name="T32" fmla="*/ 137 w 143"/>
                  <a:gd name="T33" fmla="*/ 44 h 143"/>
                  <a:gd name="T34" fmla="*/ 131 w 143"/>
                  <a:gd name="T35" fmla="*/ 31 h 143"/>
                  <a:gd name="T36" fmla="*/ 121 w 143"/>
                  <a:gd name="T37" fmla="*/ 20 h 143"/>
                  <a:gd name="T38" fmla="*/ 111 w 143"/>
                  <a:gd name="T39" fmla="*/ 12 h 143"/>
                  <a:gd name="T40" fmla="*/ 99 w 143"/>
                  <a:gd name="T41" fmla="*/ 6 h 143"/>
                  <a:gd name="T42" fmla="*/ 92 w 143"/>
                  <a:gd name="T43" fmla="*/ 3 h 143"/>
                  <a:gd name="T44" fmla="*/ 85 w 143"/>
                  <a:gd name="T45" fmla="*/ 2 h 143"/>
                  <a:gd name="T46" fmla="*/ 79 w 143"/>
                  <a:gd name="T47" fmla="*/ 0 h 143"/>
                  <a:gd name="T48" fmla="*/ 71 w 143"/>
                  <a:gd name="T49" fmla="*/ 0 h 143"/>
                  <a:gd name="T50" fmla="*/ 64 w 143"/>
                  <a:gd name="T51" fmla="*/ 0 h 143"/>
                  <a:gd name="T52" fmla="*/ 57 w 143"/>
                  <a:gd name="T53" fmla="*/ 2 h 143"/>
                  <a:gd name="T54" fmla="*/ 49 w 143"/>
                  <a:gd name="T55" fmla="*/ 3 h 143"/>
                  <a:gd name="T56" fmla="*/ 43 w 143"/>
                  <a:gd name="T57" fmla="*/ 6 h 143"/>
                  <a:gd name="T58" fmla="*/ 31 w 143"/>
                  <a:gd name="T59" fmla="*/ 12 h 143"/>
                  <a:gd name="T60" fmla="*/ 20 w 143"/>
                  <a:gd name="T61" fmla="*/ 20 h 143"/>
                  <a:gd name="T62" fmla="*/ 12 w 143"/>
                  <a:gd name="T63" fmla="*/ 31 h 143"/>
                  <a:gd name="T64" fmla="*/ 6 w 143"/>
                  <a:gd name="T65" fmla="*/ 44 h 143"/>
                  <a:gd name="T66" fmla="*/ 3 w 143"/>
                  <a:gd name="T67" fmla="*/ 50 h 143"/>
                  <a:gd name="T68" fmla="*/ 2 w 143"/>
                  <a:gd name="T69" fmla="*/ 58 h 143"/>
                  <a:gd name="T70" fmla="*/ 0 w 143"/>
                  <a:gd name="T71" fmla="*/ 64 h 143"/>
                  <a:gd name="T72" fmla="*/ 0 w 143"/>
                  <a:gd name="T73" fmla="*/ 71 h 143"/>
                  <a:gd name="T74" fmla="*/ 0 w 143"/>
                  <a:gd name="T75" fmla="*/ 79 h 143"/>
                  <a:gd name="T76" fmla="*/ 2 w 143"/>
                  <a:gd name="T77" fmla="*/ 86 h 143"/>
                  <a:gd name="T78" fmla="*/ 3 w 143"/>
                  <a:gd name="T79" fmla="*/ 92 h 143"/>
                  <a:gd name="T80" fmla="*/ 6 w 143"/>
                  <a:gd name="T81" fmla="*/ 99 h 143"/>
                  <a:gd name="T82" fmla="*/ 8 w 143"/>
                  <a:gd name="T83" fmla="*/ 106 h 143"/>
                  <a:gd name="T84" fmla="*/ 12 w 143"/>
                  <a:gd name="T85" fmla="*/ 111 h 143"/>
                  <a:gd name="T86" fmla="*/ 16 w 143"/>
                  <a:gd name="T87" fmla="*/ 118 h 143"/>
                  <a:gd name="T88" fmla="*/ 20 w 143"/>
                  <a:gd name="T89" fmla="*/ 122 h 143"/>
                  <a:gd name="T90" fmla="*/ 25 w 143"/>
                  <a:gd name="T91" fmla="*/ 127 h 143"/>
                  <a:gd name="T92" fmla="*/ 31 w 143"/>
                  <a:gd name="T93" fmla="*/ 131 h 143"/>
                  <a:gd name="T94" fmla="*/ 37 w 143"/>
                  <a:gd name="T95" fmla="*/ 135 h 143"/>
                  <a:gd name="T96" fmla="*/ 43 w 143"/>
                  <a:gd name="T97" fmla="*/ 138 h 143"/>
                  <a:gd name="T98" fmla="*/ 49 w 143"/>
                  <a:gd name="T99" fmla="*/ 140 h 143"/>
                  <a:gd name="T100" fmla="*/ 57 w 143"/>
                  <a:gd name="T101" fmla="*/ 142 h 143"/>
                  <a:gd name="T102" fmla="*/ 64 w 143"/>
                  <a:gd name="T103" fmla="*/ 143 h 143"/>
                  <a:gd name="T104" fmla="*/ 71 w 143"/>
                  <a:gd name="T10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3" h="143">
                    <a:moveTo>
                      <a:pt x="71" y="143"/>
                    </a:moveTo>
                    <a:lnTo>
                      <a:pt x="79" y="143"/>
                    </a:lnTo>
                    <a:lnTo>
                      <a:pt x="85" y="142"/>
                    </a:lnTo>
                    <a:lnTo>
                      <a:pt x="92" y="140"/>
                    </a:lnTo>
                    <a:lnTo>
                      <a:pt x="99" y="138"/>
                    </a:lnTo>
                    <a:lnTo>
                      <a:pt x="111" y="131"/>
                    </a:lnTo>
                    <a:lnTo>
                      <a:pt x="121" y="122"/>
                    </a:lnTo>
                    <a:lnTo>
                      <a:pt x="131" y="111"/>
                    </a:lnTo>
                    <a:lnTo>
                      <a:pt x="137" y="99"/>
                    </a:lnTo>
                    <a:lnTo>
                      <a:pt x="140" y="92"/>
                    </a:lnTo>
                    <a:lnTo>
                      <a:pt x="141" y="86"/>
                    </a:lnTo>
                    <a:lnTo>
                      <a:pt x="143" y="79"/>
                    </a:lnTo>
                    <a:lnTo>
                      <a:pt x="143" y="71"/>
                    </a:lnTo>
                    <a:lnTo>
                      <a:pt x="143" y="64"/>
                    </a:lnTo>
                    <a:lnTo>
                      <a:pt x="141" y="58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1" y="31"/>
                    </a:lnTo>
                    <a:lnTo>
                      <a:pt x="121" y="20"/>
                    </a:lnTo>
                    <a:lnTo>
                      <a:pt x="111" y="12"/>
                    </a:lnTo>
                    <a:lnTo>
                      <a:pt x="99" y="6"/>
                    </a:lnTo>
                    <a:lnTo>
                      <a:pt x="92" y="3"/>
                    </a:lnTo>
                    <a:lnTo>
                      <a:pt x="85" y="2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2"/>
                    </a:lnTo>
                    <a:lnTo>
                      <a:pt x="49" y="3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0" y="20"/>
                    </a:lnTo>
                    <a:lnTo>
                      <a:pt x="12" y="31"/>
                    </a:lnTo>
                    <a:lnTo>
                      <a:pt x="6" y="44"/>
                    </a:lnTo>
                    <a:lnTo>
                      <a:pt x="3" y="50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9"/>
                    </a:lnTo>
                    <a:lnTo>
                      <a:pt x="2" y="86"/>
                    </a:lnTo>
                    <a:lnTo>
                      <a:pt x="3" y="92"/>
                    </a:lnTo>
                    <a:lnTo>
                      <a:pt x="6" y="99"/>
                    </a:lnTo>
                    <a:lnTo>
                      <a:pt x="8" y="106"/>
                    </a:lnTo>
                    <a:lnTo>
                      <a:pt x="12" y="111"/>
                    </a:lnTo>
                    <a:lnTo>
                      <a:pt x="16" y="118"/>
                    </a:lnTo>
                    <a:lnTo>
                      <a:pt x="20" y="122"/>
                    </a:lnTo>
                    <a:lnTo>
                      <a:pt x="25" y="127"/>
                    </a:lnTo>
                    <a:lnTo>
                      <a:pt x="31" y="131"/>
                    </a:lnTo>
                    <a:lnTo>
                      <a:pt x="37" y="135"/>
                    </a:lnTo>
                    <a:lnTo>
                      <a:pt x="43" y="138"/>
                    </a:lnTo>
                    <a:lnTo>
                      <a:pt x="49" y="140"/>
                    </a:lnTo>
                    <a:lnTo>
                      <a:pt x="57" y="142"/>
                    </a:lnTo>
                    <a:lnTo>
                      <a:pt x="64" y="143"/>
                    </a:lnTo>
                    <a:lnTo>
                      <a:pt x="71" y="143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5" name="Freeform 339"/>
              <p:cNvSpPr>
                <a:spLocks/>
              </p:cNvSpPr>
              <p:nvPr/>
            </p:nvSpPr>
            <p:spPr bwMode="auto">
              <a:xfrm>
                <a:off x="485" y="2784"/>
                <a:ext cx="35" cy="36"/>
              </a:xfrm>
              <a:custGeom>
                <a:avLst/>
                <a:gdLst>
                  <a:gd name="T0" fmla="*/ 70 w 142"/>
                  <a:gd name="T1" fmla="*/ 144 h 144"/>
                  <a:gd name="T2" fmla="*/ 78 w 142"/>
                  <a:gd name="T3" fmla="*/ 143 h 144"/>
                  <a:gd name="T4" fmla="*/ 85 w 142"/>
                  <a:gd name="T5" fmla="*/ 143 h 144"/>
                  <a:gd name="T6" fmla="*/ 92 w 142"/>
                  <a:gd name="T7" fmla="*/ 140 h 144"/>
                  <a:gd name="T8" fmla="*/ 98 w 142"/>
                  <a:gd name="T9" fmla="*/ 137 h 144"/>
                  <a:gd name="T10" fmla="*/ 110 w 142"/>
                  <a:gd name="T11" fmla="*/ 131 h 144"/>
                  <a:gd name="T12" fmla="*/ 121 w 142"/>
                  <a:gd name="T13" fmla="*/ 123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39 w 142"/>
                  <a:gd name="T19" fmla="*/ 93 h 144"/>
                  <a:gd name="T20" fmla="*/ 141 w 142"/>
                  <a:gd name="T21" fmla="*/ 87 h 144"/>
                  <a:gd name="T22" fmla="*/ 142 w 142"/>
                  <a:gd name="T23" fmla="*/ 79 h 144"/>
                  <a:gd name="T24" fmla="*/ 142 w 142"/>
                  <a:gd name="T25" fmla="*/ 72 h 144"/>
                  <a:gd name="T26" fmla="*/ 142 w 142"/>
                  <a:gd name="T27" fmla="*/ 64 h 144"/>
                  <a:gd name="T28" fmla="*/ 141 w 142"/>
                  <a:gd name="T29" fmla="*/ 57 h 144"/>
                  <a:gd name="T30" fmla="*/ 139 w 142"/>
                  <a:gd name="T31" fmla="*/ 51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1 w 142"/>
                  <a:gd name="T37" fmla="*/ 21 h 144"/>
                  <a:gd name="T38" fmla="*/ 110 w 142"/>
                  <a:gd name="T39" fmla="*/ 12 h 144"/>
                  <a:gd name="T40" fmla="*/ 98 w 142"/>
                  <a:gd name="T41" fmla="*/ 5 h 144"/>
                  <a:gd name="T42" fmla="*/ 92 w 142"/>
                  <a:gd name="T43" fmla="*/ 4 h 144"/>
                  <a:gd name="T44" fmla="*/ 85 w 142"/>
                  <a:gd name="T45" fmla="*/ 1 h 144"/>
                  <a:gd name="T46" fmla="*/ 78 w 142"/>
                  <a:gd name="T47" fmla="*/ 0 h 144"/>
                  <a:gd name="T48" fmla="*/ 70 w 142"/>
                  <a:gd name="T49" fmla="*/ 0 h 144"/>
                  <a:gd name="T50" fmla="*/ 64 w 142"/>
                  <a:gd name="T51" fmla="*/ 0 h 144"/>
                  <a:gd name="T52" fmla="*/ 57 w 142"/>
                  <a:gd name="T53" fmla="*/ 1 h 144"/>
                  <a:gd name="T54" fmla="*/ 49 w 142"/>
                  <a:gd name="T55" fmla="*/ 4 h 144"/>
                  <a:gd name="T56" fmla="*/ 42 w 142"/>
                  <a:gd name="T57" fmla="*/ 5 h 144"/>
                  <a:gd name="T58" fmla="*/ 30 w 142"/>
                  <a:gd name="T59" fmla="*/ 12 h 144"/>
                  <a:gd name="T60" fmla="*/ 20 w 142"/>
                  <a:gd name="T61" fmla="*/ 21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1 h 144"/>
                  <a:gd name="T68" fmla="*/ 1 w 142"/>
                  <a:gd name="T69" fmla="*/ 57 h 144"/>
                  <a:gd name="T70" fmla="*/ 0 w 142"/>
                  <a:gd name="T71" fmla="*/ 64 h 144"/>
                  <a:gd name="T72" fmla="*/ 0 w 142"/>
                  <a:gd name="T73" fmla="*/ 72 h 144"/>
                  <a:gd name="T74" fmla="*/ 0 w 142"/>
                  <a:gd name="T75" fmla="*/ 79 h 144"/>
                  <a:gd name="T76" fmla="*/ 1 w 142"/>
                  <a:gd name="T77" fmla="*/ 87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7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0 w 142"/>
                  <a:gd name="T89" fmla="*/ 123 h 144"/>
                  <a:gd name="T90" fmla="*/ 25 w 142"/>
                  <a:gd name="T91" fmla="*/ 127 h 144"/>
                  <a:gd name="T92" fmla="*/ 30 w 142"/>
                  <a:gd name="T93" fmla="*/ 131 h 144"/>
                  <a:gd name="T94" fmla="*/ 37 w 142"/>
                  <a:gd name="T95" fmla="*/ 135 h 144"/>
                  <a:gd name="T96" fmla="*/ 42 w 142"/>
                  <a:gd name="T97" fmla="*/ 137 h 144"/>
                  <a:gd name="T98" fmla="*/ 49 w 142"/>
                  <a:gd name="T99" fmla="*/ 140 h 144"/>
                  <a:gd name="T100" fmla="*/ 57 w 142"/>
                  <a:gd name="T101" fmla="*/ 143 h 144"/>
                  <a:gd name="T102" fmla="*/ 64 w 142"/>
                  <a:gd name="T103" fmla="*/ 143 h 144"/>
                  <a:gd name="T104" fmla="*/ 70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0" y="144"/>
                    </a:moveTo>
                    <a:lnTo>
                      <a:pt x="78" y="143"/>
                    </a:lnTo>
                    <a:lnTo>
                      <a:pt x="85" y="143"/>
                    </a:lnTo>
                    <a:lnTo>
                      <a:pt x="92" y="140"/>
                    </a:lnTo>
                    <a:lnTo>
                      <a:pt x="98" y="137"/>
                    </a:lnTo>
                    <a:lnTo>
                      <a:pt x="110" y="131"/>
                    </a:lnTo>
                    <a:lnTo>
                      <a:pt x="121" y="123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39" y="93"/>
                    </a:lnTo>
                    <a:lnTo>
                      <a:pt x="141" y="87"/>
                    </a:lnTo>
                    <a:lnTo>
                      <a:pt x="142" y="79"/>
                    </a:lnTo>
                    <a:lnTo>
                      <a:pt x="142" y="72"/>
                    </a:lnTo>
                    <a:lnTo>
                      <a:pt x="142" y="64"/>
                    </a:lnTo>
                    <a:lnTo>
                      <a:pt x="141" y="57"/>
                    </a:lnTo>
                    <a:lnTo>
                      <a:pt x="139" y="51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1" y="21"/>
                    </a:lnTo>
                    <a:lnTo>
                      <a:pt x="110" y="12"/>
                    </a:lnTo>
                    <a:lnTo>
                      <a:pt x="98" y="5"/>
                    </a:lnTo>
                    <a:lnTo>
                      <a:pt x="92" y="4"/>
                    </a:lnTo>
                    <a:lnTo>
                      <a:pt x="85" y="1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57" y="1"/>
                    </a:lnTo>
                    <a:lnTo>
                      <a:pt x="49" y="4"/>
                    </a:lnTo>
                    <a:lnTo>
                      <a:pt x="42" y="5"/>
                    </a:lnTo>
                    <a:lnTo>
                      <a:pt x="30" y="12"/>
                    </a:lnTo>
                    <a:lnTo>
                      <a:pt x="20" y="21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1"/>
                    </a:lnTo>
                    <a:lnTo>
                      <a:pt x="1" y="57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7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0" y="123"/>
                    </a:lnTo>
                    <a:lnTo>
                      <a:pt x="25" y="127"/>
                    </a:lnTo>
                    <a:lnTo>
                      <a:pt x="30" y="131"/>
                    </a:lnTo>
                    <a:lnTo>
                      <a:pt x="37" y="135"/>
                    </a:lnTo>
                    <a:lnTo>
                      <a:pt x="42" y="137"/>
                    </a:lnTo>
                    <a:lnTo>
                      <a:pt x="49" y="140"/>
                    </a:lnTo>
                    <a:lnTo>
                      <a:pt x="57" y="143"/>
                    </a:lnTo>
                    <a:lnTo>
                      <a:pt x="64" y="143"/>
                    </a:lnTo>
                    <a:lnTo>
                      <a:pt x="70" y="144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6" name="Freeform 340"/>
              <p:cNvSpPr>
                <a:spLocks/>
              </p:cNvSpPr>
              <p:nvPr/>
            </p:nvSpPr>
            <p:spPr bwMode="auto">
              <a:xfrm>
                <a:off x="485" y="2784"/>
                <a:ext cx="35" cy="36"/>
              </a:xfrm>
              <a:custGeom>
                <a:avLst/>
                <a:gdLst>
                  <a:gd name="T0" fmla="*/ 70 w 142"/>
                  <a:gd name="T1" fmla="*/ 144 h 144"/>
                  <a:gd name="T2" fmla="*/ 78 w 142"/>
                  <a:gd name="T3" fmla="*/ 143 h 144"/>
                  <a:gd name="T4" fmla="*/ 85 w 142"/>
                  <a:gd name="T5" fmla="*/ 143 h 144"/>
                  <a:gd name="T6" fmla="*/ 92 w 142"/>
                  <a:gd name="T7" fmla="*/ 140 h 144"/>
                  <a:gd name="T8" fmla="*/ 98 w 142"/>
                  <a:gd name="T9" fmla="*/ 137 h 144"/>
                  <a:gd name="T10" fmla="*/ 110 w 142"/>
                  <a:gd name="T11" fmla="*/ 131 h 144"/>
                  <a:gd name="T12" fmla="*/ 121 w 142"/>
                  <a:gd name="T13" fmla="*/ 123 h 144"/>
                  <a:gd name="T14" fmla="*/ 130 w 142"/>
                  <a:gd name="T15" fmla="*/ 112 h 144"/>
                  <a:gd name="T16" fmla="*/ 137 w 142"/>
                  <a:gd name="T17" fmla="*/ 100 h 144"/>
                  <a:gd name="T18" fmla="*/ 139 w 142"/>
                  <a:gd name="T19" fmla="*/ 93 h 144"/>
                  <a:gd name="T20" fmla="*/ 141 w 142"/>
                  <a:gd name="T21" fmla="*/ 87 h 144"/>
                  <a:gd name="T22" fmla="*/ 142 w 142"/>
                  <a:gd name="T23" fmla="*/ 79 h 144"/>
                  <a:gd name="T24" fmla="*/ 142 w 142"/>
                  <a:gd name="T25" fmla="*/ 72 h 144"/>
                  <a:gd name="T26" fmla="*/ 142 w 142"/>
                  <a:gd name="T27" fmla="*/ 64 h 144"/>
                  <a:gd name="T28" fmla="*/ 141 w 142"/>
                  <a:gd name="T29" fmla="*/ 57 h 144"/>
                  <a:gd name="T30" fmla="*/ 139 w 142"/>
                  <a:gd name="T31" fmla="*/ 51 h 144"/>
                  <a:gd name="T32" fmla="*/ 137 w 142"/>
                  <a:gd name="T33" fmla="*/ 44 h 144"/>
                  <a:gd name="T34" fmla="*/ 130 w 142"/>
                  <a:gd name="T35" fmla="*/ 32 h 144"/>
                  <a:gd name="T36" fmla="*/ 121 w 142"/>
                  <a:gd name="T37" fmla="*/ 21 h 144"/>
                  <a:gd name="T38" fmla="*/ 110 w 142"/>
                  <a:gd name="T39" fmla="*/ 12 h 144"/>
                  <a:gd name="T40" fmla="*/ 98 w 142"/>
                  <a:gd name="T41" fmla="*/ 5 h 144"/>
                  <a:gd name="T42" fmla="*/ 92 w 142"/>
                  <a:gd name="T43" fmla="*/ 4 h 144"/>
                  <a:gd name="T44" fmla="*/ 85 w 142"/>
                  <a:gd name="T45" fmla="*/ 1 h 144"/>
                  <a:gd name="T46" fmla="*/ 78 w 142"/>
                  <a:gd name="T47" fmla="*/ 0 h 144"/>
                  <a:gd name="T48" fmla="*/ 70 w 142"/>
                  <a:gd name="T49" fmla="*/ 0 h 144"/>
                  <a:gd name="T50" fmla="*/ 64 w 142"/>
                  <a:gd name="T51" fmla="*/ 0 h 144"/>
                  <a:gd name="T52" fmla="*/ 57 w 142"/>
                  <a:gd name="T53" fmla="*/ 1 h 144"/>
                  <a:gd name="T54" fmla="*/ 49 w 142"/>
                  <a:gd name="T55" fmla="*/ 4 h 144"/>
                  <a:gd name="T56" fmla="*/ 42 w 142"/>
                  <a:gd name="T57" fmla="*/ 5 h 144"/>
                  <a:gd name="T58" fmla="*/ 30 w 142"/>
                  <a:gd name="T59" fmla="*/ 12 h 144"/>
                  <a:gd name="T60" fmla="*/ 20 w 142"/>
                  <a:gd name="T61" fmla="*/ 21 h 144"/>
                  <a:gd name="T62" fmla="*/ 12 w 142"/>
                  <a:gd name="T63" fmla="*/ 32 h 144"/>
                  <a:gd name="T64" fmla="*/ 5 w 142"/>
                  <a:gd name="T65" fmla="*/ 44 h 144"/>
                  <a:gd name="T66" fmla="*/ 2 w 142"/>
                  <a:gd name="T67" fmla="*/ 51 h 144"/>
                  <a:gd name="T68" fmla="*/ 1 w 142"/>
                  <a:gd name="T69" fmla="*/ 57 h 144"/>
                  <a:gd name="T70" fmla="*/ 0 w 142"/>
                  <a:gd name="T71" fmla="*/ 64 h 144"/>
                  <a:gd name="T72" fmla="*/ 0 w 142"/>
                  <a:gd name="T73" fmla="*/ 72 h 144"/>
                  <a:gd name="T74" fmla="*/ 0 w 142"/>
                  <a:gd name="T75" fmla="*/ 79 h 144"/>
                  <a:gd name="T76" fmla="*/ 1 w 142"/>
                  <a:gd name="T77" fmla="*/ 87 h 144"/>
                  <a:gd name="T78" fmla="*/ 2 w 142"/>
                  <a:gd name="T79" fmla="*/ 93 h 144"/>
                  <a:gd name="T80" fmla="*/ 5 w 142"/>
                  <a:gd name="T81" fmla="*/ 100 h 144"/>
                  <a:gd name="T82" fmla="*/ 8 w 142"/>
                  <a:gd name="T83" fmla="*/ 107 h 144"/>
                  <a:gd name="T84" fmla="*/ 12 w 142"/>
                  <a:gd name="T85" fmla="*/ 112 h 144"/>
                  <a:gd name="T86" fmla="*/ 16 w 142"/>
                  <a:gd name="T87" fmla="*/ 117 h 144"/>
                  <a:gd name="T88" fmla="*/ 20 w 142"/>
                  <a:gd name="T89" fmla="*/ 123 h 144"/>
                  <a:gd name="T90" fmla="*/ 25 w 142"/>
                  <a:gd name="T91" fmla="*/ 127 h 144"/>
                  <a:gd name="T92" fmla="*/ 30 w 142"/>
                  <a:gd name="T93" fmla="*/ 131 h 144"/>
                  <a:gd name="T94" fmla="*/ 37 w 142"/>
                  <a:gd name="T95" fmla="*/ 135 h 144"/>
                  <a:gd name="T96" fmla="*/ 42 w 142"/>
                  <a:gd name="T97" fmla="*/ 137 h 144"/>
                  <a:gd name="T98" fmla="*/ 49 w 142"/>
                  <a:gd name="T99" fmla="*/ 140 h 144"/>
                  <a:gd name="T100" fmla="*/ 57 w 142"/>
                  <a:gd name="T101" fmla="*/ 143 h 144"/>
                  <a:gd name="T102" fmla="*/ 64 w 142"/>
                  <a:gd name="T103" fmla="*/ 143 h 144"/>
                  <a:gd name="T104" fmla="*/ 70 w 142"/>
                  <a:gd name="T10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2" h="144">
                    <a:moveTo>
                      <a:pt x="70" y="144"/>
                    </a:moveTo>
                    <a:lnTo>
                      <a:pt x="78" y="143"/>
                    </a:lnTo>
                    <a:lnTo>
                      <a:pt x="85" y="143"/>
                    </a:lnTo>
                    <a:lnTo>
                      <a:pt x="92" y="140"/>
                    </a:lnTo>
                    <a:lnTo>
                      <a:pt x="98" y="137"/>
                    </a:lnTo>
                    <a:lnTo>
                      <a:pt x="110" y="131"/>
                    </a:lnTo>
                    <a:lnTo>
                      <a:pt x="121" y="123"/>
                    </a:lnTo>
                    <a:lnTo>
                      <a:pt x="130" y="112"/>
                    </a:lnTo>
                    <a:lnTo>
                      <a:pt x="137" y="100"/>
                    </a:lnTo>
                    <a:lnTo>
                      <a:pt x="139" y="93"/>
                    </a:lnTo>
                    <a:lnTo>
                      <a:pt x="141" y="87"/>
                    </a:lnTo>
                    <a:lnTo>
                      <a:pt x="142" y="79"/>
                    </a:lnTo>
                    <a:lnTo>
                      <a:pt x="142" y="72"/>
                    </a:lnTo>
                    <a:lnTo>
                      <a:pt x="142" y="64"/>
                    </a:lnTo>
                    <a:lnTo>
                      <a:pt x="141" y="57"/>
                    </a:lnTo>
                    <a:lnTo>
                      <a:pt x="139" y="51"/>
                    </a:lnTo>
                    <a:lnTo>
                      <a:pt x="137" y="44"/>
                    </a:lnTo>
                    <a:lnTo>
                      <a:pt x="130" y="32"/>
                    </a:lnTo>
                    <a:lnTo>
                      <a:pt x="121" y="21"/>
                    </a:lnTo>
                    <a:lnTo>
                      <a:pt x="110" y="12"/>
                    </a:lnTo>
                    <a:lnTo>
                      <a:pt x="98" y="5"/>
                    </a:lnTo>
                    <a:lnTo>
                      <a:pt x="92" y="4"/>
                    </a:lnTo>
                    <a:lnTo>
                      <a:pt x="85" y="1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57" y="1"/>
                    </a:lnTo>
                    <a:lnTo>
                      <a:pt x="49" y="4"/>
                    </a:lnTo>
                    <a:lnTo>
                      <a:pt x="42" y="5"/>
                    </a:lnTo>
                    <a:lnTo>
                      <a:pt x="30" y="12"/>
                    </a:lnTo>
                    <a:lnTo>
                      <a:pt x="20" y="21"/>
                    </a:lnTo>
                    <a:lnTo>
                      <a:pt x="12" y="32"/>
                    </a:lnTo>
                    <a:lnTo>
                      <a:pt x="5" y="44"/>
                    </a:lnTo>
                    <a:lnTo>
                      <a:pt x="2" y="51"/>
                    </a:lnTo>
                    <a:lnTo>
                      <a:pt x="1" y="57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3"/>
                    </a:lnTo>
                    <a:lnTo>
                      <a:pt x="5" y="100"/>
                    </a:lnTo>
                    <a:lnTo>
                      <a:pt x="8" y="107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0" y="123"/>
                    </a:lnTo>
                    <a:lnTo>
                      <a:pt x="25" y="127"/>
                    </a:lnTo>
                    <a:lnTo>
                      <a:pt x="30" y="131"/>
                    </a:lnTo>
                    <a:lnTo>
                      <a:pt x="37" y="135"/>
                    </a:lnTo>
                    <a:lnTo>
                      <a:pt x="42" y="137"/>
                    </a:lnTo>
                    <a:lnTo>
                      <a:pt x="49" y="140"/>
                    </a:lnTo>
                    <a:lnTo>
                      <a:pt x="57" y="143"/>
                    </a:lnTo>
                    <a:lnTo>
                      <a:pt x="64" y="143"/>
                    </a:lnTo>
                    <a:lnTo>
                      <a:pt x="70" y="144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7" name="Freeform 341"/>
              <p:cNvSpPr>
                <a:spLocks/>
              </p:cNvSpPr>
              <p:nvPr/>
            </p:nvSpPr>
            <p:spPr bwMode="auto">
              <a:xfrm>
                <a:off x="632" y="2784"/>
                <a:ext cx="29" cy="29"/>
              </a:xfrm>
              <a:custGeom>
                <a:avLst/>
                <a:gdLst>
                  <a:gd name="T0" fmla="*/ 59 w 118"/>
                  <a:gd name="T1" fmla="*/ 118 h 118"/>
                  <a:gd name="T2" fmla="*/ 71 w 118"/>
                  <a:gd name="T3" fmla="*/ 118 h 118"/>
                  <a:gd name="T4" fmla="*/ 82 w 118"/>
                  <a:gd name="T5" fmla="*/ 114 h 118"/>
                  <a:gd name="T6" fmla="*/ 92 w 118"/>
                  <a:gd name="T7" fmla="*/ 108 h 118"/>
                  <a:gd name="T8" fmla="*/ 100 w 118"/>
                  <a:gd name="T9" fmla="*/ 100 h 118"/>
                  <a:gd name="T10" fmla="*/ 108 w 118"/>
                  <a:gd name="T11" fmla="*/ 92 h 118"/>
                  <a:gd name="T12" fmla="*/ 114 w 118"/>
                  <a:gd name="T13" fmla="*/ 82 h 118"/>
                  <a:gd name="T14" fmla="*/ 118 w 118"/>
                  <a:gd name="T15" fmla="*/ 71 h 118"/>
                  <a:gd name="T16" fmla="*/ 118 w 118"/>
                  <a:gd name="T17" fmla="*/ 59 h 118"/>
                  <a:gd name="T18" fmla="*/ 118 w 118"/>
                  <a:gd name="T19" fmla="*/ 48 h 118"/>
                  <a:gd name="T20" fmla="*/ 114 w 118"/>
                  <a:gd name="T21" fmla="*/ 36 h 118"/>
                  <a:gd name="T22" fmla="*/ 108 w 118"/>
                  <a:gd name="T23" fmla="*/ 27 h 118"/>
                  <a:gd name="T24" fmla="*/ 100 w 118"/>
                  <a:gd name="T25" fmla="*/ 18 h 118"/>
                  <a:gd name="T26" fmla="*/ 92 w 118"/>
                  <a:gd name="T27" fmla="*/ 11 h 118"/>
                  <a:gd name="T28" fmla="*/ 82 w 118"/>
                  <a:gd name="T29" fmla="*/ 6 h 118"/>
                  <a:gd name="T30" fmla="*/ 71 w 118"/>
                  <a:gd name="T31" fmla="*/ 2 h 118"/>
                  <a:gd name="T32" fmla="*/ 59 w 118"/>
                  <a:gd name="T33" fmla="*/ 0 h 118"/>
                  <a:gd name="T34" fmla="*/ 48 w 118"/>
                  <a:gd name="T35" fmla="*/ 2 h 118"/>
                  <a:gd name="T36" fmla="*/ 36 w 118"/>
                  <a:gd name="T37" fmla="*/ 6 h 118"/>
                  <a:gd name="T38" fmla="*/ 27 w 118"/>
                  <a:gd name="T39" fmla="*/ 11 h 118"/>
                  <a:gd name="T40" fmla="*/ 18 w 118"/>
                  <a:gd name="T41" fmla="*/ 18 h 118"/>
                  <a:gd name="T42" fmla="*/ 11 w 118"/>
                  <a:gd name="T43" fmla="*/ 27 h 118"/>
                  <a:gd name="T44" fmla="*/ 6 w 118"/>
                  <a:gd name="T45" fmla="*/ 36 h 118"/>
                  <a:gd name="T46" fmla="*/ 2 w 118"/>
                  <a:gd name="T47" fmla="*/ 48 h 118"/>
                  <a:gd name="T48" fmla="*/ 0 w 118"/>
                  <a:gd name="T49" fmla="*/ 59 h 118"/>
                  <a:gd name="T50" fmla="*/ 2 w 118"/>
                  <a:gd name="T51" fmla="*/ 71 h 118"/>
                  <a:gd name="T52" fmla="*/ 6 w 118"/>
                  <a:gd name="T53" fmla="*/ 82 h 118"/>
                  <a:gd name="T54" fmla="*/ 11 w 118"/>
                  <a:gd name="T55" fmla="*/ 92 h 118"/>
                  <a:gd name="T56" fmla="*/ 18 w 118"/>
                  <a:gd name="T57" fmla="*/ 100 h 118"/>
                  <a:gd name="T58" fmla="*/ 27 w 118"/>
                  <a:gd name="T59" fmla="*/ 108 h 118"/>
                  <a:gd name="T60" fmla="*/ 36 w 118"/>
                  <a:gd name="T61" fmla="*/ 114 h 118"/>
                  <a:gd name="T62" fmla="*/ 48 w 118"/>
                  <a:gd name="T63" fmla="*/ 118 h 118"/>
                  <a:gd name="T64" fmla="*/ 59 w 118"/>
                  <a:gd name="T6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lnTo>
                      <a:pt x="71" y="118"/>
                    </a:lnTo>
                    <a:lnTo>
                      <a:pt x="82" y="114"/>
                    </a:lnTo>
                    <a:lnTo>
                      <a:pt x="92" y="108"/>
                    </a:lnTo>
                    <a:lnTo>
                      <a:pt x="100" y="100"/>
                    </a:lnTo>
                    <a:lnTo>
                      <a:pt x="108" y="92"/>
                    </a:lnTo>
                    <a:lnTo>
                      <a:pt x="114" y="82"/>
                    </a:lnTo>
                    <a:lnTo>
                      <a:pt x="118" y="71"/>
                    </a:lnTo>
                    <a:lnTo>
                      <a:pt x="118" y="59"/>
                    </a:lnTo>
                    <a:lnTo>
                      <a:pt x="118" y="48"/>
                    </a:lnTo>
                    <a:lnTo>
                      <a:pt x="114" y="36"/>
                    </a:lnTo>
                    <a:lnTo>
                      <a:pt x="108" y="27"/>
                    </a:lnTo>
                    <a:lnTo>
                      <a:pt x="100" y="18"/>
                    </a:lnTo>
                    <a:lnTo>
                      <a:pt x="92" y="11"/>
                    </a:lnTo>
                    <a:lnTo>
                      <a:pt x="82" y="6"/>
                    </a:lnTo>
                    <a:lnTo>
                      <a:pt x="71" y="2"/>
                    </a:lnTo>
                    <a:lnTo>
                      <a:pt x="59" y="0"/>
                    </a:lnTo>
                    <a:lnTo>
                      <a:pt x="48" y="2"/>
                    </a:lnTo>
                    <a:lnTo>
                      <a:pt x="36" y="6"/>
                    </a:lnTo>
                    <a:lnTo>
                      <a:pt x="27" y="11"/>
                    </a:lnTo>
                    <a:lnTo>
                      <a:pt x="18" y="18"/>
                    </a:lnTo>
                    <a:lnTo>
                      <a:pt x="11" y="27"/>
                    </a:lnTo>
                    <a:lnTo>
                      <a:pt x="6" y="36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2" y="71"/>
                    </a:lnTo>
                    <a:lnTo>
                      <a:pt x="6" y="82"/>
                    </a:lnTo>
                    <a:lnTo>
                      <a:pt x="11" y="92"/>
                    </a:lnTo>
                    <a:lnTo>
                      <a:pt x="18" y="100"/>
                    </a:lnTo>
                    <a:lnTo>
                      <a:pt x="27" y="108"/>
                    </a:lnTo>
                    <a:lnTo>
                      <a:pt x="36" y="114"/>
                    </a:lnTo>
                    <a:lnTo>
                      <a:pt x="48" y="118"/>
                    </a:lnTo>
                    <a:lnTo>
                      <a:pt x="59" y="11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8" name="Freeform 342"/>
              <p:cNvSpPr>
                <a:spLocks/>
              </p:cNvSpPr>
              <p:nvPr/>
            </p:nvSpPr>
            <p:spPr bwMode="auto">
              <a:xfrm>
                <a:off x="632" y="2784"/>
                <a:ext cx="29" cy="29"/>
              </a:xfrm>
              <a:custGeom>
                <a:avLst/>
                <a:gdLst>
                  <a:gd name="T0" fmla="*/ 59 w 118"/>
                  <a:gd name="T1" fmla="*/ 118 h 118"/>
                  <a:gd name="T2" fmla="*/ 71 w 118"/>
                  <a:gd name="T3" fmla="*/ 118 h 118"/>
                  <a:gd name="T4" fmla="*/ 82 w 118"/>
                  <a:gd name="T5" fmla="*/ 114 h 118"/>
                  <a:gd name="T6" fmla="*/ 92 w 118"/>
                  <a:gd name="T7" fmla="*/ 108 h 118"/>
                  <a:gd name="T8" fmla="*/ 100 w 118"/>
                  <a:gd name="T9" fmla="*/ 100 h 118"/>
                  <a:gd name="T10" fmla="*/ 108 w 118"/>
                  <a:gd name="T11" fmla="*/ 92 h 118"/>
                  <a:gd name="T12" fmla="*/ 114 w 118"/>
                  <a:gd name="T13" fmla="*/ 82 h 118"/>
                  <a:gd name="T14" fmla="*/ 118 w 118"/>
                  <a:gd name="T15" fmla="*/ 71 h 118"/>
                  <a:gd name="T16" fmla="*/ 118 w 118"/>
                  <a:gd name="T17" fmla="*/ 59 h 118"/>
                  <a:gd name="T18" fmla="*/ 118 w 118"/>
                  <a:gd name="T19" fmla="*/ 48 h 118"/>
                  <a:gd name="T20" fmla="*/ 114 w 118"/>
                  <a:gd name="T21" fmla="*/ 36 h 118"/>
                  <a:gd name="T22" fmla="*/ 108 w 118"/>
                  <a:gd name="T23" fmla="*/ 27 h 118"/>
                  <a:gd name="T24" fmla="*/ 100 w 118"/>
                  <a:gd name="T25" fmla="*/ 18 h 118"/>
                  <a:gd name="T26" fmla="*/ 92 w 118"/>
                  <a:gd name="T27" fmla="*/ 11 h 118"/>
                  <a:gd name="T28" fmla="*/ 82 w 118"/>
                  <a:gd name="T29" fmla="*/ 6 h 118"/>
                  <a:gd name="T30" fmla="*/ 71 w 118"/>
                  <a:gd name="T31" fmla="*/ 2 h 118"/>
                  <a:gd name="T32" fmla="*/ 59 w 118"/>
                  <a:gd name="T33" fmla="*/ 0 h 118"/>
                  <a:gd name="T34" fmla="*/ 48 w 118"/>
                  <a:gd name="T35" fmla="*/ 2 h 118"/>
                  <a:gd name="T36" fmla="*/ 36 w 118"/>
                  <a:gd name="T37" fmla="*/ 6 h 118"/>
                  <a:gd name="T38" fmla="*/ 27 w 118"/>
                  <a:gd name="T39" fmla="*/ 11 h 118"/>
                  <a:gd name="T40" fmla="*/ 18 w 118"/>
                  <a:gd name="T41" fmla="*/ 18 h 118"/>
                  <a:gd name="T42" fmla="*/ 11 w 118"/>
                  <a:gd name="T43" fmla="*/ 27 h 118"/>
                  <a:gd name="T44" fmla="*/ 6 w 118"/>
                  <a:gd name="T45" fmla="*/ 36 h 118"/>
                  <a:gd name="T46" fmla="*/ 2 w 118"/>
                  <a:gd name="T47" fmla="*/ 48 h 118"/>
                  <a:gd name="T48" fmla="*/ 0 w 118"/>
                  <a:gd name="T49" fmla="*/ 59 h 118"/>
                  <a:gd name="T50" fmla="*/ 2 w 118"/>
                  <a:gd name="T51" fmla="*/ 71 h 118"/>
                  <a:gd name="T52" fmla="*/ 6 w 118"/>
                  <a:gd name="T53" fmla="*/ 82 h 118"/>
                  <a:gd name="T54" fmla="*/ 11 w 118"/>
                  <a:gd name="T55" fmla="*/ 92 h 118"/>
                  <a:gd name="T56" fmla="*/ 18 w 118"/>
                  <a:gd name="T57" fmla="*/ 100 h 118"/>
                  <a:gd name="T58" fmla="*/ 27 w 118"/>
                  <a:gd name="T59" fmla="*/ 108 h 118"/>
                  <a:gd name="T60" fmla="*/ 36 w 118"/>
                  <a:gd name="T61" fmla="*/ 114 h 118"/>
                  <a:gd name="T62" fmla="*/ 48 w 118"/>
                  <a:gd name="T63" fmla="*/ 118 h 118"/>
                  <a:gd name="T64" fmla="*/ 59 w 118"/>
                  <a:gd name="T65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118">
                    <a:moveTo>
                      <a:pt x="59" y="118"/>
                    </a:moveTo>
                    <a:lnTo>
                      <a:pt x="71" y="118"/>
                    </a:lnTo>
                    <a:lnTo>
                      <a:pt x="82" y="114"/>
                    </a:lnTo>
                    <a:lnTo>
                      <a:pt x="92" y="108"/>
                    </a:lnTo>
                    <a:lnTo>
                      <a:pt x="100" y="100"/>
                    </a:lnTo>
                    <a:lnTo>
                      <a:pt x="108" y="92"/>
                    </a:lnTo>
                    <a:lnTo>
                      <a:pt x="114" y="82"/>
                    </a:lnTo>
                    <a:lnTo>
                      <a:pt x="118" y="71"/>
                    </a:lnTo>
                    <a:lnTo>
                      <a:pt x="118" y="59"/>
                    </a:lnTo>
                    <a:lnTo>
                      <a:pt x="118" y="48"/>
                    </a:lnTo>
                    <a:lnTo>
                      <a:pt x="114" y="36"/>
                    </a:lnTo>
                    <a:lnTo>
                      <a:pt x="108" y="27"/>
                    </a:lnTo>
                    <a:lnTo>
                      <a:pt x="100" y="18"/>
                    </a:lnTo>
                    <a:lnTo>
                      <a:pt x="92" y="11"/>
                    </a:lnTo>
                    <a:lnTo>
                      <a:pt x="82" y="6"/>
                    </a:lnTo>
                    <a:lnTo>
                      <a:pt x="71" y="2"/>
                    </a:lnTo>
                    <a:lnTo>
                      <a:pt x="59" y="0"/>
                    </a:lnTo>
                    <a:lnTo>
                      <a:pt x="48" y="2"/>
                    </a:lnTo>
                    <a:lnTo>
                      <a:pt x="36" y="6"/>
                    </a:lnTo>
                    <a:lnTo>
                      <a:pt x="27" y="11"/>
                    </a:lnTo>
                    <a:lnTo>
                      <a:pt x="18" y="18"/>
                    </a:lnTo>
                    <a:lnTo>
                      <a:pt x="11" y="27"/>
                    </a:lnTo>
                    <a:lnTo>
                      <a:pt x="6" y="36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2" y="71"/>
                    </a:lnTo>
                    <a:lnTo>
                      <a:pt x="6" y="82"/>
                    </a:lnTo>
                    <a:lnTo>
                      <a:pt x="11" y="92"/>
                    </a:lnTo>
                    <a:lnTo>
                      <a:pt x="18" y="100"/>
                    </a:lnTo>
                    <a:lnTo>
                      <a:pt x="27" y="108"/>
                    </a:lnTo>
                    <a:lnTo>
                      <a:pt x="36" y="114"/>
                    </a:lnTo>
                    <a:lnTo>
                      <a:pt x="48" y="118"/>
                    </a:lnTo>
                    <a:lnTo>
                      <a:pt x="59" y="11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39" name="Freeform 343"/>
              <p:cNvSpPr>
                <a:spLocks/>
              </p:cNvSpPr>
              <p:nvPr/>
            </p:nvSpPr>
            <p:spPr bwMode="auto">
              <a:xfrm>
                <a:off x="770" y="2776"/>
                <a:ext cx="30" cy="29"/>
              </a:xfrm>
              <a:custGeom>
                <a:avLst/>
                <a:gdLst>
                  <a:gd name="T0" fmla="*/ 60 w 119"/>
                  <a:gd name="T1" fmla="*/ 117 h 117"/>
                  <a:gd name="T2" fmla="*/ 71 w 119"/>
                  <a:gd name="T3" fmla="*/ 116 h 117"/>
                  <a:gd name="T4" fmla="*/ 83 w 119"/>
                  <a:gd name="T5" fmla="*/ 112 h 117"/>
                  <a:gd name="T6" fmla="*/ 92 w 119"/>
                  <a:gd name="T7" fmla="*/ 107 h 117"/>
                  <a:gd name="T8" fmla="*/ 102 w 119"/>
                  <a:gd name="T9" fmla="*/ 100 h 117"/>
                  <a:gd name="T10" fmla="*/ 108 w 119"/>
                  <a:gd name="T11" fmla="*/ 91 h 117"/>
                  <a:gd name="T12" fmla="*/ 114 w 119"/>
                  <a:gd name="T13" fmla="*/ 81 h 117"/>
                  <a:gd name="T14" fmla="*/ 118 w 119"/>
                  <a:gd name="T15" fmla="*/ 71 h 117"/>
                  <a:gd name="T16" fmla="*/ 119 w 119"/>
                  <a:gd name="T17" fmla="*/ 59 h 117"/>
                  <a:gd name="T18" fmla="*/ 118 w 119"/>
                  <a:gd name="T19" fmla="*/ 47 h 117"/>
                  <a:gd name="T20" fmla="*/ 114 w 119"/>
                  <a:gd name="T21" fmla="*/ 36 h 117"/>
                  <a:gd name="T22" fmla="*/ 108 w 119"/>
                  <a:gd name="T23" fmla="*/ 26 h 117"/>
                  <a:gd name="T24" fmla="*/ 102 w 119"/>
                  <a:gd name="T25" fmla="*/ 18 h 117"/>
                  <a:gd name="T26" fmla="*/ 92 w 119"/>
                  <a:gd name="T27" fmla="*/ 10 h 117"/>
                  <a:gd name="T28" fmla="*/ 83 w 119"/>
                  <a:gd name="T29" fmla="*/ 4 h 117"/>
                  <a:gd name="T30" fmla="*/ 71 w 119"/>
                  <a:gd name="T31" fmla="*/ 2 h 117"/>
                  <a:gd name="T32" fmla="*/ 60 w 119"/>
                  <a:gd name="T33" fmla="*/ 0 h 117"/>
                  <a:gd name="T34" fmla="*/ 48 w 119"/>
                  <a:gd name="T35" fmla="*/ 2 h 117"/>
                  <a:gd name="T36" fmla="*/ 36 w 119"/>
                  <a:gd name="T37" fmla="*/ 4 h 117"/>
                  <a:gd name="T38" fmla="*/ 27 w 119"/>
                  <a:gd name="T39" fmla="*/ 10 h 117"/>
                  <a:gd name="T40" fmla="*/ 18 w 119"/>
                  <a:gd name="T41" fmla="*/ 18 h 117"/>
                  <a:gd name="T42" fmla="*/ 11 w 119"/>
                  <a:gd name="T43" fmla="*/ 26 h 117"/>
                  <a:gd name="T44" fmla="*/ 6 w 119"/>
                  <a:gd name="T45" fmla="*/ 36 h 117"/>
                  <a:gd name="T46" fmla="*/ 2 w 119"/>
                  <a:gd name="T47" fmla="*/ 47 h 117"/>
                  <a:gd name="T48" fmla="*/ 0 w 119"/>
                  <a:gd name="T49" fmla="*/ 59 h 117"/>
                  <a:gd name="T50" fmla="*/ 2 w 119"/>
                  <a:gd name="T51" fmla="*/ 71 h 117"/>
                  <a:gd name="T52" fmla="*/ 6 w 119"/>
                  <a:gd name="T53" fmla="*/ 81 h 117"/>
                  <a:gd name="T54" fmla="*/ 11 w 119"/>
                  <a:gd name="T55" fmla="*/ 91 h 117"/>
                  <a:gd name="T56" fmla="*/ 18 w 119"/>
                  <a:gd name="T57" fmla="*/ 100 h 117"/>
                  <a:gd name="T58" fmla="*/ 27 w 119"/>
                  <a:gd name="T59" fmla="*/ 107 h 117"/>
                  <a:gd name="T60" fmla="*/ 36 w 119"/>
                  <a:gd name="T61" fmla="*/ 112 h 117"/>
                  <a:gd name="T62" fmla="*/ 48 w 119"/>
                  <a:gd name="T63" fmla="*/ 116 h 117"/>
                  <a:gd name="T64" fmla="*/ 60 w 119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9" h="117">
                    <a:moveTo>
                      <a:pt x="60" y="117"/>
                    </a:moveTo>
                    <a:lnTo>
                      <a:pt x="71" y="116"/>
                    </a:lnTo>
                    <a:lnTo>
                      <a:pt x="83" y="112"/>
                    </a:lnTo>
                    <a:lnTo>
                      <a:pt x="92" y="107"/>
                    </a:lnTo>
                    <a:lnTo>
                      <a:pt x="102" y="100"/>
                    </a:lnTo>
                    <a:lnTo>
                      <a:pt x="108" y="91"/>
                    </a:lnTo>
                    <a:lnTo>
                      <a:pt x="114" y="81"/>
                    </a:lnTo>
                    <a:lnTo>
                      <a:pt x="118" y="71"/>
                    </a:lnTo>
                    <a:lnTo>
                      <a:pt x="119" y="59"/>
                    </a:lnTo>
                    <a:lnTo>
                      <a:pt x="118" y="47"/>
                    </a:lnTo>
                    <a:lnTo>
                      <a:pt x="114" y="36"/>
                    </a:lnTo>
                    <a:lnTo>
                      <a:pt x="108" y="26"/>
                    </a:lnTo>
                    <a:lnTo>
                      <a:pt x="102" y="18"/>
                    </a:lnTo>
                    <a:lnTo>
                      <a:pt x="92" y="10"/>
                    </a:lnTo>
                    <a:lnTo>
                      <a:pt x="83" y="4"/>
                    </a:lnTo>
                    <a:lnTo>
                      <a:pt x="71" y="2"/>
                    </a:lnTo>
                    <a:lnTo>
                      <a:pt x="60" y="0"/>
                    </a:lnTo>
                    <a:lnTo>
                      <a:pt x="48" y="2"/>
                    </a:lnTo>
                    <a:lnTo>
                      <a:pt x="36" y="4"/>
                    </a:lnTo>
                    <a:lnTo>
                      <a:pt x="27" y="10"/>
                    </a:lnTo>
                    <a:lnTo>
                      <a:pt x="18" y="18"/>
                    </a:lnTo>
                    <a:lnTo>
                      <a:pt x="11" y="26"/>
                    </a:lnTo>
                    <a:lnTo>
                      <a:pt x="6" y="36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2" y="71"/>
                    </a:lnTo>
                    <a:lnTo>
                      <a:pt x="6" y="81"/>
                    </a:lnTo>
                    <a:lnTo>
                      <a:pt x="11" y="91"/>
                    </a:lnTo>
                    <a:lnTo>
                      <a:pt x="18" y="100"/>
                    </a:lnTo>
                    <a:lnTo>
                      <a:pt x="27" y="107"/>
                    </a:lnTo>
                    <a:lnTo>
                      <a:pt x="36" y="112"/>
                    </a:lnTo>
                    <a:lnTo>
                      <a:pt x="48" y="116"/>
                    </a:lnTo>
                    <a:lnTo>
                      <a:pt x="60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0" name="Freeform 344"/>
              <p:cNvSpPr>
                <a:spLocks/>
              </p:cNvSpPr>
              <p:nvPr/>
            </p:nvSpPr>
            <p:spPr bwMode="auto">
              <a:xfrm>
                <a:off x="770" y="2776"/>
                <a:ext cx="30" cy="29"/>
              </a:xfrm>
              <a:custGeom>
                <a:avLst/>
                <a:gdLst>
                  <a:gd name="T0" fmla="*/ 60 w 119"/>
                  <a:gd name="T1" fmla="*/ 117 h 117"/>
                  <a:gd name="T2" fmla="*/ 71 w 119"/>
                  <a:gd name="T3" fmla="*/ 116 h 117"/>
                  <a:gd name="T4" fmla="*/ 83 w 119"/>
                  <a:gd name="T5" fmla="*/ 112 h 117"/>
                  <a:gd name="T6" fmla="*/ 92 w 119"/>
                  <a:gd name="T7" fmla="*/ 107 h 117"/>
                  <a:gd name="T8" fmla="*/ 102 w 119"/>
                  <a:gd name="T9" fmla="*/ 100 h 117"/>
                  <a:gd name="T10" fmla="*/ 108 w 119"/>
                  <a:gd name="T11" fmla="*/ 91 h 117"/>
                  <a:gd name="T12" fmla="*/ 114 w 119"/>
                  <a:gd name="T13" fmla="*/ 81 h 117"/>
                  <a:gd name="T14" fmla="*/ 118 w 119"/>
                  <a:gd name="T15" fmla="*/ 71 h 117"/>
                  <a:gd name="T16" fmla="*/ 119 w 119"/>
                  <a:gd name="T17" fmla="*/ 59 h 117"/>
                  <a:gd name="T18" fmla="*/ 118 w 119"/>
                  <a:gd name="T19" fmla="*/ 47 h 117"/>
                  <a:gd name="T20" fmla="*/ 114 w 119"/>
                  <a:gd name="T21" fmla="*/ 36 h 117"/>
                  <a:gd name="T22" fmla="*/ 108 w 119"/>
                  <a:gd name="T23" fmla="*/ 26 h 117"/>
                  <a:gd name="T24" fmla="*/ 102 w 119"/>
                  <a:gd name="T25" fmla="*/ 18 h 117"/>
                  <a:gd name="T26" fmla="*/ 92 w 119"/>
                  <a:gd name="T27" fmla="*/ 10 h 117"/>
                  <a:gd name="T28" fmla="*/ 83 w 119"/>
                  <a:gd name="T29" fmla="*/ 4 h 117"/>
                  <a:gd name="T30" fmla="*/ 71 w 119"/>
                  <a:gd name="T31" fmla="*/ 2 h 117"/>
                  <a:gd name="T32" fmla="*/ 60 w 119"/>
                  <a:gd name="T33" fmla="*/ 0 h 117"/>
                  <a:gd name="T34" fmla="*/ 48 w 119"/>
                  <a:gd name="T35" fmla="*/ 2 h 117"/>
                  <a:gd name="T36" fmla="*/ 36 w 119"/>
                  <a:gd name="T37" fmla="*/ 4 h 117"/>
                  <a:gd name="T38" fmla="*/ 27 w 119"/>
                  <a:gd name="T39" fmla="*/ 10 h 117"/>
                  <a:gd name="T40" fmla="*/ 18 w 119"/>
                  <a:gd name="T41" fmla="*/ 18 h 117"/>
                  <a:gd name="T42" fmla="*/ 11 w 119"/>
                  <a:gd name="T43" fmla="*/ 26 h 117"/>
                  <a:gd name="T44" fmla="*/ 6 w 119"/>
                  <a:gd name="T45" fmla="*/ 36 h 117"/>
                  <a:gd name="T46" fmla="*/ 2 w 119"/>
                  <a:gd name="T47" fmla="*/ 47 h 117"/>
                  <a:gd name="T48" fmla="*/ 0 w 119"/>
                  <a:gd name="T49" fmla="*/ 59 h 117"/>
                  <a:gd name="T50" fmla="*/ 2 w 119"/>
                  <a:gd name="T51" fmla="*/ 71 h 117"/>
                  <a:gd name="T52" fmla="*/ 6 w 119"/>
                  <a:gd name="T53" fmla="*/ 81 h 117"/>
                  <a:gd name="T54" fmla="*/ 11 w 119"/>
                  <a:gd name="T55" fmla="*/ 91 h 117"/>
                  <a:gd name="T56" fmla="*/ 18 w 119"/>
                  <a:gd name="T57" fmla="*/ 100 h 117"/>
                  <a:gd name="T58" fmla="*/ 27 w 119"/>
                  <a:gd name="T59" fmla="*/ 107 h 117"/>
                  <a:gd name="T60" fmla="*/ 36 w 119"/>
                  <a:gd name="T61" fmla="*/ 112 h 117"/>
                  <a:gd name="T62" fmla="*/ 48 w 119"/>
                  <a:gd name="T63" fmla="*/ 116 h 117"/>
                  <a:gd name="T64" fmla="*/ 60 w 119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9" h="117">
                    <a:moveTo>
                      <a:pt x="60" y="117"/>
                    </a:moveTo>
                    <a:lnTo>
                      <a:pt x="71" y="116"/>
                    </a:lnTo>
                    <a:lnTo>
                      <a:pt x="83" y="112"/>
                    </a:lnTo>
                    <a:lnTo>
                      <a:pt x="92" y="107"/>
                    </a:lnTo>
                    <a:lnTo>
                      <a:pt x="102" y="100"/>
                    </a:lnTo>
                    <a:lnTo>
                      <a:pt x="108" y="91"/>
                    </a:lnTo>
                    <a:lnTo>
                      <a:pt x="114" y="81"/>
                    </a:lnTo>
                    <a:lnTo>
                      <a:pt x="118" y="71"/>
                    </a:lnTo>
                    <a:lnTo>
                      <a:pt x="119" y="59"/>
                    </a:lnTo>
                    <a:lnTo>
                      <a:pt x="118" y="47"/>
                    </a:lnTo>
                    <a:lnTo>
                      <a:pt x="114" y="36"/>
                    </a:lnTo>
                    <a:lnTo>
                      <a:pt x="108" y="26"/>
                    </a:lnTo>
                    <a:lnTo>
                      <a:pt x="102" y="18"/>
                    </a:lnTo>
                    <a:lnTo>
                      <a:pt x="92" y="10"/>
                    </a:lnTo>
                    <a:lnTo>
                      <a:pt x="83" y="4"/>
                    </a:lnTo>
                    <a:lnTo>
                      <a:pt x="71" y="2"/>
                    </a:lnTo>
                    <a:lnTo>
                      <a:pt x="60" y="0"/>
                    </a:lnTo>
                    <a:lnTo>
                      <a:pt x="48" y="2"/>
                    </a:lnTo>
                    <a:lnTo>
                      <a:pt x="36" y="4"/>
                    </a:lnTo>
                    <a:lnTo>
                      <a:pt x="27" y="10"/>
                    </a:lnTo>
                    <a:lnTo>
                      <a:pt x="18" y="18"/>
                    </a:lnTo>
                    <a:lnTo>
                      <a:pt x="11" y="26"/>
                    </a:lnTo>
                    <a:lnTo>
                      <a:pt x="6" y="36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2" y="71"/>
                    </a:lnTo>
                    <a:lnTo>
                      <a:pt x="6" y="81"/>
                    </a:lnTo>
                    <a:lnTo>
                      <a:pt x="11" y="91"/>
                    </a:lnTo>
                    <a:lnTo>
                      <a:pt x="18" y="100"/>
                    </a:lnTo>
                    <a:lnTo>
                      <a:pt x="27" y="107"/>
                    </a:lnTo>
                    <a:lnTo>
                      <a:pt x="36" y="112"/>
                    </a:lnTo>
                    <a:lnTo>
                      <a:pt x="48" y="116"/>
                    </a:lnTo>
                    <a:lnTo>
                      <a:pt x="60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1" name="Freeform 345"/>
              <p:cNvSpPr>
                <a:spLocks/>
              </p:cNvSpPr>
              <p:nvPr/>
            </p:nvSpPr>
            <p:spPr bwMode="auto">
              <a:xfrm>
                <a:off x="1083" y="2787"/>
                <a:ext cx="30" cy="29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0 w 117"/>
                  <a:gd name="T7" fmla="*/ 108 h 117"/>
                  <a:gd name="T8" fmla="*/ 99 w 117"/>
                  <a:gd name="T9" fmla="*/ 100 h 117"/>
                  <a:gd name="T10" fmla="*/ 106 w 117"/>
                  <a:gd name="T11" fmla="*/ 92 h 117"/>
                  <a:gd name="T12" fmla="*/ 111 w 117"/>
                  <a:gd name="T13" fmla="*/ 81 h 117"/>
                  <a:gd name="T14" fmla="*/ 115 w 117"/>
                  <a:gd name="T15" fmla="*/ 71 h 117"/>
                  <a:gd name="T16" fmla="*/ 117 w 117"/>
                  <a:gd name="T17" fmla="*/ 59 h 117"/>
                  <a:gd name="T18" fmla="*/ 115 w 117"/>
                  <a:gd name="T19" fmla="*/ 47 h 117"/>
                  <a:gd name="T20" fmla="*/ 111 w 117"/>
                  <a:gd name="T21" fmla="*/ 36 h 117"/>
                  <a:gd name="T22" fmla="*/ 106 w 117"/>
                  <a:gd name="T23" fmla="*/ 25 h 117"/>
                  <a:gd name="T24" fmla="*/ 99 w 117"/>
                  <a:gd name="T25" fmla="*/ 17 h 117"/>
                  <a:gd name="T26" fmla="*/ 90 w 117"/>
                  <a:gd name="T27" fmla="*/ 11 h 117"/>
                  <a:gd name="T28" fmla="*/ 81 w 117"/>
                  <a:gd name="T29" fmla="*/ 4 h 117"/>
                  <a:gd name="T30" fmla="*/ 70 w 117"/>
                  <a:gd name="T31" fmla="*/ 1 h 117"/>
                  <a:gd name="T32" fmla="*/ 58 w 117"/>
                  <a:gd name="T33" fmla="*/ 0 h 117"/>
                  <a:gd name="T34" fmla="*/ 46 w 117"/>
                  <a:gd name="T35" fmla="*/ 1 h 117"/>
                  <a:gd name="T36" fmla="*/ 36 w 117"/>
                  <a:gd name="T37" fmla="*/ 4 h 117"/>
                  <a:gd name="T38" fmla="*/ 25 w 117"/>
                  <a:gd name="T39" fmla="*/ 11 h 117"/>
                  <a:gd name="T40" fmla="*/ 17 w 117"/>
                  <a:gd name="T41" fmla="*/ 17 h 117"/>
                  <a:gd name="T42" fmla="*/ 9 w 117"/>
                  <a:gd name="T43" fmla="*/ 25 h 117"/>
                  <a:gd name="T44" fmla="*/ 4 w 117"/>
                  <a:gd name="T45" fmla="*/ 36 h 117"/>
                  <a:gd name="T46" fmla="*/ 1 w 117"/>
                  <a:gd name="T47" fmla="*/ 47 h 117"/>
                  <a:gd name="T48" fmla="*/ 0 w 117"/>
                  <a:gd name="T49" fmla="*/ 59 h 117"/>
                  <a:gd name="T50" fmla="*/ 1 w 117"/>
                  <a:gd name="T51" fmla="*/ 71 h 117"/>
                  <a:gd name="T52" fmla="*/ 4 w 117"/>
                  <a:gd name="T53" fmla="*/ 81 h 117"/>
                  <a:gd name="T54" fmla="*/ 9 w 117"/>
                  <a:gd name="T55" fmla="*/ 92 h 117"/>
                  <a:gd name="T56" fmla="*/ 17 w 117"/>
                  <a:gd name="T57" fmla="*/ 100 h 117"/>
                  <a:gd name="T58" fmla="*/ 25 w 117"/>
                  <a:gd name="T59" fmla="*/ 108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0" y="108"/>
                    </a:lnTo>
                    <a:lnTo>
                      <a:pt x="99" y="100"/>
                    </a:lnTo>
                    <a:lnTo>
                      <a:pt x="106" y="92"/>
                    </a:lnTo>
                    <a:lnTo>
                      <a:pt x="111" y="81"/>
                    </a:lnTo>
                    <a:lnTo>
                      <a:pt x="115" y="71"/>
                    </a:lnTo>
                    <a:lnTo>
                      <a:pt x="117" y="59"/>
                    </a:lnTo>
                    <a:lnTo>
                      <a:pt x="115" y="47"/>
                    </a:lnTo>
                    <a:lnTo>
                      <a:pt x="111" y="36"/>
                    </a:lnTo>
                    <a:lnTo>
                      <a:pt x="106" y="25"/>
                    </a:lnTo>
                    <a:lnTo>
                      <a:pt x="99" y="17"/>
                    </a:lnTo>
                    <a:lnTo>
                      <a:pt x="90" y="11"/>
                    </a:lnTo>
                    <a:lnTo>
                      <a:pt x="81" y="4"/>
                    </a:lnTo>
                    <a:lnTo>
                      <a:pt x="70" y="1"/>
                    </a:lnTo>
                    <a:lnTo>
                      <a:pt x="58" y="0"/>
                    </a:lnTo>
                    <a:lnTo>
                      <a:pt x="46" y="1"/>
                    </a:lnTo>
                    <a:lnTo>
                      <a:pt x="36" y="4"/>
                    </a:lnTo>
                    <a:lnTo>
                      <a:pt x="25" y="11"/>
                    </a:lnTo>
                    <a:lnTo>
                      <a:pt x="17" y="17"/>
                    </a:lnTo>
                    <a:lnTo>
                      <a:pt x="9" y="25"/>
                    </a:lnTo>
                    <a:lnTo>
                      <a:pt x="4" y="36"/>
                    </a:lnTo>
                    <a:lnTo>
                      <a:pt x="1" y="47"/>
                    </a:lnTo>
                    <a:lnTo>
                      <a:pt x="0" y="59"/>
                    </a:lnTo>
                    <a:lnTo>
                      <a:pt x="1" y="71"/>
                    </a:lnTo>
                    <a:lnTo>
                      <a:pt x="4" y="81"/>
                    </a:lnTo>
                    <a:lnTo>
                      <a:pt x="9" y="92"/>
                    </a:lnTo>
                    <a:lnTo>
                      <a:pt x="17" y="100"/>
                    </a:lnTo>
                    <a:lnTo>
                      <a:pt x="25" y="108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2" name="Freeform 346"/>
              <p:cNvSpPr>
                <a:spLocks/>
              </p:cNvSpPr>
              <p:nvPr/>
            </p:nvSpPr>
            <p:spPr bwMode="auto">
              <a:xfrm>
                <a:off x="1083" y="2787"/>
                <a:ext cx="30" cy="29"/>
              </a:xfrm>
              <a:custGeom>
                <a:avLst/>
                <a:gdLst>
                  <a:gd name="T0" fmla="*/ 58 w 117"/>
                  <a:gd name="T1" fmla="*/ 117 h 117"/>
                  <a:gd name="T2" fmla="*/ 70 w 117"/>
                  <a:gd name="T3" fmla="*/ 116 h 117"/>
                  <a:gd name="T4" fmla="*/ 81 w 117"/>
                  <a:gd name="T5" fmla="*/ 113 h 117"/>
                  <a:gd name="T6" fmla="*/ 90 w 117"/>
                  <a:gd name="T7" fmla="*/ 108 h 117"/>
                  <a:gd name="T8" fmla="*/ 99 w 117"/>
                  <a:gd name="T9" fmla="*/ 100 h 117"/>
                  <a:gd name="T10" fmla="*/ 106 w 117"/>
                  <a:gd name="T11" fmla="*/ 92 h 117"/>
                  <a:gd name="T12" fmla="*/ 111 w 117"/>
                  <a:gd name="T13" fmla="*/ 81 h 117"/>
                  <a:gd name="T14" fmla="*/ 115 w 117"/>
                  <a:gd name="T15" fmla="*/ 71 h 117"/>
                  <a:gd name="T16" fmla="*/ 117 w 117"/>
                  <a:gd name="T17" fmla="*/ 59 h 117"/>
                  <a:gd name="T18" fmla="*/ 115 w 117"/>
                  <a:gd name="T19" fmla="*/ 47 h 117"/>
                  <a:gd name="T20" fmla="*/ 111 w 117"/>
                  <a:gd name="T21" fmla="*/ 36 h 117"/>
                  <a:gd name="T22" fmla="*/ 106 w 117"/>
                  <a:gd name="T23" fmla="*/ 25 h 117"/>
                  <a:gd name="T24" fmla="*/ 99 w 117"/>
                  <a:gd name="T25" fmla="*/ 17 h 117"/>
                  <a:gd name="T26" fmla="*/ 90 w 117"/>
                  <a:gd name="T27" fmla="*/ 11 h 117"/>
                  <a:gd name="T28" fmla="*/ 81 w 117"/>
                  <a:gd name="T29" fmla="*/ 4 h 117"/>
                  <a:gd name="T30" fmla="*/ 70 w 117"/>
                  <a:gd name="T31" fmla="*/ 1 h 117"/>
                  <a:gd name="T32" fmla="*/ 58 w 117"/>
                  <a:gd name="T33" fmla="*/ 0 h 117"/>
                  <a:gd name="T34" fmla="*/ 46 w 117"/>
                  <a:gd name="T35" fmla="*/ 1 h 117"/>
                  <a:gd name="T36" fmla="*/ 36 w 117"/>
                  <a:gd name="T37" fmla="*/ 4 h 117"/>
                  <a:gd name="T38" fmla="*/ 25 w 117"/>
                  <a:gd name="T39" fmla="*/ 11 h 117"/>
                  <a:gd name="T40" fmla="*/ 17 w 117"/>
                  <a:gd name="T41" fmla="*/ 17 h 117"/>
                  <a:gd name="T42" fmla="*/ 9 w 117"/>
                  <a:gd name="T43" fmla="*/ 25 h 117"/>
                  <a:gd name="T44" fmla="*/ 4 w 117"/>
                  <a:gd name="T45" fmla="*/ 36 h 117"/>
                  <a:gd name="T46" fmla="*/ 1 w 117"/>
                  <a:gd name="T47" fmla="*/ 47 h 117"/>
                  <a:gd name="T48" fmla="*/ 0 w 117"/>
                  <a:gd name="T49" fmla="*/ 59 h 117"/>
                  <a:gd name="T50" fmla="*/ 1 w 117"/>
                  <a:gd name="T51" fmla="*/ 71 h 117"/>
                  <a:gd name="T52" fmla="*/ 4 w 117"/>
                  <a:gd name="T53" fmla="*/ 81 h 117"/>
                  <a:gd name="T54" fmla="*/ 9 w 117"/>
                  <a:gd name="T55" fmla="*/ 92 h 117"/>
                  <a:gd name="T56" fmla="*/ 17 w 117"/>
                  <a:gd name="T57" fmla="*/ 100 h 117"/>
                  <a:gd name="T58" fmla="*/ 25 w 117"/>
                  <a:gd name="T59" fmla="*/ 108 h 117"/>
                  <a:gd name="T60" fmla="*/ 36 w 117"/>
                  <a:gd name="T61" fmla="*/ 113 h 117"/>
                  <a:gd name="T62" fmla="*/ 46 w 117"/>
                  <a:gd name="T63" fmla="*/ 116 h 117"/>
                  <a:gd name="T64" fmla="*/ 58 w 117"/>
                  <a:gd name="T6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7">
                    <a:moveTo>
                      <a:pt x="58" y="117"/>
                    </a:moveTo>
                    <a:lnTo>
                      <a:pt x="70" y="116"/>
                    </a:lnTo>
                    <a:lnTo>
                      <a:pt x="81" y="113"/>
                    </a:lnTo>
                    <a:lnTo>
                      <a:pt x="90" y="108"/>
                    </a:lnTo>
                    <a:lnTo>
                      <a:pt x="99" y="100"/>
                    </a:lnTo>
                    <a:lnTo>
                      <a:pt x="106" y="92"/>
                    </a:lnTo>
                    <a:lnTo>
                      <a:pt x="111" y="81"/>
                    </a:lnTo>
                    <a:lnTo>
                      <a:pt x="115" y="71"/>
                    </a:lnTo>
                    <a:lnTo>
                      <a:pt x="117" y="59"/>
                    </a:lnTo>
                    <a:lnTo>
                      <a:pt x="115" y="47"/>
                    </a:lnTo>
                    <a:lnTo>
                      <a:pt x="111" y="36"/>
                    </a:lnTo>
                    <a:lnTo>
                      <a:pt x="106" y="25"/>
                    </a:lnTo>
                    <a:lnTo>
                      <a:pt x="99" y="17"/>
                    </a:lnTo>
                    <a:lnTo>
                      <a:pt x="90" y="11"/>
                    </a:lnTo>
                    <a:lnTo>
                      <a:pt x="81" y="4"/>
                    </a:lnTo>
                    <a:lnTo>
                      <a:pt x="70" y="1"/>
                    </a:lnTo>
                    <a:lnTo>
                      <a:pt x="58" y="0"/>
                    </a:lnTo>
                    <a:lnTo>
                      <a:pt x="46" y="1"/>
                    </a:lnTo>
                    <a:lnTo>
                      <a:pt x="36" y="4"/>
                    </a:lnTo>
                    <a:lnTo>
                      <a:pt x="25" y="11"/>
                    </a:lnTo>
                    <a:lnTo>
                      <a:pt x="17" y="17"/>
                    </a:lnTo>
                    <a:lnTo>
                      <a:pt x="9" y="25"/>
                    </a:lnTo>
                    <a:lnTo>
                      <a:pt x="4" y="36"/>
                    </a:lnTo>
                    <a:lnTo>
                      <a:pt x="1" y="47"/>
                    </a:lnTo>
                    <a:lnTo>
                      <a:pt x="0" y="59"/>
                    </a:lnTo>
                    <a:lnTo>
                      <a:pt x="1" y="71"/>
                    </a:lnTo>
                    <a:lnTo>
                      <a:pt x="4" y="81"/>
                    </a:lnTo>
                    <a:lnTo>
                      <a:pt x="9" y="92"/>
                    </a:lnTo>
                    <a:lnTo>
                      <a:pt x="17" y="100"/>
                    </a:lnTo>
                    <a:lnTo>
                      <a:pt x="25" y="108"/>
                    </a:lnTo>
                    <a:lnTo>
                      <a:pt x="36" y="113"/>
                    </a:lnTo>
                    <a:lnTo>
                      <a:pt x="46" y="116"/>
                    </a:lnTo>
                    <a:lnTo>
                      <a:pt x="58" y="11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3" name="Freeform 347"/>
              <p:cNvSpPr>
                <a:spLocks/>
              </p:cNvSpPr>
              <p:nvPr/>
            </p:nvSpPr>
            <p:spPr bwMode="auto">
              <a:xfrm>
                <a:off x="728" y="2777"/>
                <a:ext cx="23" cy="23"/>
              </a:xfrm>
              <a:custGeom>
                <a:avLst/>
                <a:gdLst>
                  <a:gd name="T0" fmla="*/ 46 w 92"/>
                  <a:gd name="T1" fmla="*/ 91 h 91"/>
                  <a:gd name="T2" fmla="*/ 55 w 92"/>
                  <a:gd name="T3" fmla="*/ 90 h 91"/>
                  <a:gd name="T4" fmla="*/ 64 w 92"/>
                  <a:gd name="T5" fmla="*/ 87 h 91"/>
                  <a:gd name="T6" fmla="*/ 71 w 92"/>
                  <a:gd name="T7" fmla="*/ 83 h 91"/>
                  <a:gd name="T8" fmla="*/ 78 w 92"/>
                  <a:gd name="T9" fmla="*/ 78 h 91"/>
                  <a:gd name="T10" fmla="*/ 84 w 92"/>
                  <a:gd name="T11" fmla="*/ 71 h 91"/>
                  <a:gd name="T12" fmla="*/ 88 w 92"/>
                  <a:gd name="T13" fmla="*/ 63 h 91"/>
                  <a:gd name="T14" fmla="*/ 91 w 92"/>
                  <a:gd name="T15" fmla="*/ 55 h 91"/>
                  <a:gd name="T16" fmla="*/ 92 w 92"/>
                  <a:gd name="T17" fmla="*/ 46 h 91"/>
                  <a:gd name="T18" fmla="*/ 91 w 92"/>
                  <a:gd name="T19" fmla="*/ 37 h 91"/>
                  <a:gd name="T20" fmla="*/ 88 w 92"/>
                  <a:gd name="T21" fmla="*/ 27 h 91"/>
                  <a:gd name="T22" fmla="*/ 84 w 92"/>
                  <a:gd name="T23" fmla="*/ 21 h 91"/>
                  <a:gd name="T24" fmla="*/ 78 w 92"/>
                  <a:gd name="T25" fmla="*/ 13 h 91"/>
                  <a:gd name="T26" fmla="*/ 71 w 92"/>
                  <a:gd name="T27" fmla="*/ 8 h 91"/>
                  <a:gd name="T28" fmla="*/ 64 w 92"/>
                  <a:gd name="T29" fmla="*/ 4 h 91"/>
                  <a:gd name="T30" fmla="*/ 55 w 92"/>
                  <a:gd name="T31" fmla="*/ 1 h 91"/>
                  <a:gd name="T32" fmla="*/ 46 w 92"/>
                  <a:gd name="T33" fmla="*/ 0 h 91"/>
                  <a:gd name="T34" fmla="*/ 36 w 92"/>
                  <a:gd name="T35" fmla="*/ 1 h 91"/>
                  <a:gd name="T36" fmla="*/ 28 w 92"/>
                  <a:gd name="T37" fmla="*/ 4 h 91"/>
                  <a:gd name="T38" fmla="*/ 20 w 92"/>
                  <a:gd name="T39" fmla="*/ 8 h 91"/>
                  <a:gd name="T40" fmla="*/ 14 w 92"/>
                  <a:gd name="T41" fmla="*/ 13 h 91"/>
                  <a:gd name="T42" fmla="*/ 8 w 92"/>
                  <a:gd name="T43" fmla="*/ 21 h 91"/>
                  <a:gd name="T44" fmla="*/ 4 w 92"/>
                  <a:gd name="T45" fmla="*/ 27 h 91"/>
                  <a:gd name="T46" fmla="*/ 2 w 92"/>
                  <a:gd name="T47" fmla="*/ 37 h 91"/>
                  <a:gd name="T48" fmla="*/ 0 w 92"/>
                  <a:gd name="T49" fmla="*/ 46 h 91"/>
                  <a:gd name="T50" fmla="*/ 2 w 92"/>
                  <a:gd name="T51" fmla="*/ 55 h 91"/>
                  <a:gd name="T52" fmla="*/ 4 w 92"/>
                  <a:gd name="T53" fmla="*/ 63 h 91"/>
                  <a:gd name="T54" fmla="*/ 8 w 92"/>
                  <a:gd name="T55" fmla="*/ 71 h 91"/>
                  <a:gd name="T56" fmla="*/ 14 w 92"/>
                  <a:gd name="T57" fmla="*/ 78 h 91"/>
                  <a:gd name="T58" fmla="*/ 20 w 92"/>
                  <a:gd name="T59" fmla="*/ 83 h 91"/>
                  <a:gd name="T60" fmla="*/ 28 w 92"/>
                  <a:gd name="T61" fmla="*/ 87 h 91"/>
                  <a:gd name="T62" fmla="*/ 36 w 92"/>
                  <a:gd name="T63" fmla="*/ 90 h 91"/>
                  <a:gd name="T64" fmla="*/ 46 w 92"/>
                  <a:gd name="T6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1">
                    <a:moveTo>
                      <a:pt x="46" y="91"/>
                    </a:moveTo>
                    <a:lnTo>
                      <a:pt x="55" y="90"/>
                    </a:lnTo>
                    <a:lnTo>
                      <a:pt x="64" y="87"/>
                    </a:lnTo>
                    <a:lnTo>
                      <a:pt x="71" y="83"/>
                    </a:lnTo>
                    <a:lnTo>
                      <a:pt x="78" y="78"/>
                    </a:lnTo>
                    <a:lnTo>
                      <a:pt x="84" y="71"/>
                    </a:lnTo>
                    <a:lnTo>
                      <a:pt x="88" y="63"/>
                    </a:lnTo>
                    <a:lnTo>
                      <a:pt x="91" y="55"/>
                    </a:lnTo>
                    <a:lnTo>
                      <a:pt x="92" y="46"/>
                    </a:lnTo>
                    <a:lnTo>
                      <a:pt x="91" y="37"/>
                    </a:lnTo>
                    <a:lnTo>
                      <a:pt x="88" y="27"/>
                    </a:lnTo>
                    <a:lnTo>
                      <a:pt x="84" y="21"/>
                    </a:lnTo>
                    <a:lnTo>
                      <a:pt x="78" y="13"/>
                    </a:lnTo>
                    <a:lnTo>
                      <a:pt x="71" y="8"/>
                    </a:lnTo>
                    <a:lnTo>
                      <a:pt x="64" y="4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4" y="13"/>
                    </a:lnTo>
                    <a:lnTo>
                      <a:pt x="8" y="21"/>
                    </a:lnTo>
                    <a:lnTo>
                      <a:pt x="4" y="27"/>
                    </a:lnTo>
                    <a:lnTo>
                      <a:pt x="2" y="37"/>
                    </a:lnTo>
                    <a:lnTo>
                      <a:pt x="0" y="46"/>
                    </a:lnTo>
                    <a:lnTo>
                      <a:pt x="2" y="55"/>
                    </a:lnTo>
                    <a:lnTo>
                      <a:pt x="4" y="63"/>
                    </a:lnTo>
                    <a:lnTo>
                      <a:pt x="8" y="71"/>
                    </a:lnTo>
                    <a:lnTo>
                      <a:pt x="14" y="78"/>
                    </a:lnTo>
                    <a:lnTo>
                      <a:pt x="20" y="83"/>
                    </a:lnTo>
                    <a:lnTo>
                      <a:pt x="28" y="87"/>
                    </a:lnTo>
                    <a:lnTo>
                      <a:pt x="36" y="90"/>
                    </a:lnTo>
                    <a:lnTo>
                      <a:pt x="46" y="91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4" name="Freeform 348"/>
              <p:cNvSpPr>
                <a:spLocks/>
              </p:cNvSpPr>
              <p:nvPr/>
            </p:nvSpPr>
            <p:spPr bwMode="auto">
              <a:xfrm>
                <a:off x="728" y="2777"/>
                <a:ext cx="23" cy="23"/>
              </a:xfrm>
              <a:custGeom>
                <a:avLst/>
                <a:gdLst>
                  <a:gd name="T0" fmla="*/ 46 w 92"/>
                  <a:gd name="T1" fmla="*/ 91 h 91"/>
                  <a:gd name="T2" fmla="*/ 55 w 92"/>
                  <a:gd name="T3" fmla="*/ 90 h 91"/>
                  <a:gd name="T4" fmla="*/ 64 w 92"/>
                  <a:gd name="T5" fmla="*/ 87 h 91"/>
                  <a:gd name="T6" fmla="*/ 71 w 92"/>
                  <a:gd name="T7" fmla="*/ 83 h 91"/>
                  <a:gd name="T8" fmla="*/ 78 w 92"/>
                  <a:gd name="T9" fmla="*/ 78 h 91"/>
                  <a:gd name="T10" fmla="*/ 84 w 92"/>
                  <a:gd name="T11" fmla="*/ 71 h 91"/>
                  <a:gd name="T12" fmla="*/ 88 w 92"/>
                  <a:gd name="T13" fmla="*/ 63 h 91"/>
                  <a:gd name="T14" fmla="*/ 91 w 92"/>
                  <a:gd name="T15" fmla="*/ 55 h 91"/>
                  <a:gd name="T16" fmla="*/ 92 w 92"/>
                  <a:gd name="T17" fmla="*/ 46 h 91"/>
                  <a:gd name="T18" fmla="*/ 91 w 92"/>
                  <a:gd name="T19" fmla="*/ 37 h 91"/>
                  <a:gd name="T20" fmla="*/ 88 w 92"/>
                  <a:gd name="T21" fmla="*/ 27 h 91"/>
                  <a:gd name="T22" fmla="*/ 84 w 92"/>
                  <a:gd name="T23" fmla="*/ 21 h 91"/>
                  <a:gd name="T24" fmla="*/ 78 w 92"/>
                  <a:gd name="T25" fmla="*/ 13 h 91"/>
                  <a:gd name="T26" fmla="*/ 71 w 92"/>
                  <a:gd name="T27" fmla="*/ 8 h 91"/>
                  <a:gd name="T28" fmla="*/ 64 w 92"/>
                  <a:gd name="T29" fmla="*/ 4 h 91"/>
                  <a:gd name="T30" fmla="*/ 55 w 92"/>
                  <a:gd name="T31" fmla="*/ 1 h 91"/>
                  <a:gd name="T32" fmla="*/ 46 w 92"/>
                  <a:gd name="T33" fmla="*/ 0 h 91"/>
                  <a:gd name="T34" fmla="*/ 36 w 92"/>
                  <a:gd name="T35" fmla="*/ 1 h 91"/>
                  <a:gd name="T36" fmla="*/ 28 w 92"/>
                  <a:gd name="T37" fmla="*/ 4 h 91"/>
                  <a:gd name="T38" fmla="*/ 20 w 92"/>
                  <a:gd name="T39" fmla="*/ 8 h 91"/>
                  <a:gd name="T40" fmla="*/ 14 w 92"/>
                  <a:gd name="T41" fmla="*/ 13 h 91"/>
                  <a:gd name="T42" fmla="*/ 8 w 92"/>
                  <a:gd name="T43" fmla="*/ 21 h 91"/>
                  <a:gd name="T44" fmla="*/ 4 w 92"/>
                  <a:gd name="T45" fmla="*/ 27 h 91"/>
                  <a:gd name="T46" fmla="*/ 2 w 92"/>
                  <a:gd name="T47" fmla="*/ 37 h 91"/>
                  <a:gd name="T48" fmla="*/ 0 w 92"/>
                  <a:gd name="T49" fmla="*/ 46 h 91"/>
                  <a:gd name="T50" fmla="*/ 2 w 92"/>
                  <a:gd name="T51" fmla="*/ 55 h 91"/>
                  <a:gd name="T52" fmla="*/ 4 w 92"/>
                  <a:gd name="T53" fmla="*/ 63 h 91"/>
                  <a:gd name="T54" fmla="*/ 8 w 92"/>
                  <a:gd name="T55" fmla="*/ 71 h 91"/>
                  <a:gd name="T56" fmla="*/ 14 w 92"/>
                  <a:gd name="T57" fmla="*/ 78 h 91"/>
                  <a:gd name="T58" fmla="*/ 20 w 92"/>
                  <a:gd name="T59" fmla="*/ 83 h 91"/>
                  <a:gd name="T60" fmla="*/ 28 w 92"/>
                  <a:gd name="T61" fmla="*/ 87 h 91"/>
                  <a:gd name="T62" fmla="*/ 36 w 92"/>
                  <a:gd name="T63" fmla="*/ 90 h 91"/>
                  <a:gd name="T64" fmla="*/ 46 w 92"/>
                  <a:gd name="T6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1">
                    <a:moveTo>
                      <a:pt x="46" y="91"/>
                    </a:moveTo>
                    <a:lnTo>
                      <a:pt x="55" y="90"/>
                    </a:lnTo>
                    <a:lnTo>
                      <a:pt x="64" y="87"/>
                    </a:lnTo>
                    <a:lnTo>
                      <a:pt x="71" y="83"/>
                    </a:lnTo>
                    <a:lnTo>
                      <a:pt x="78" y="78"/>
                    </a:lnTo>
                    <a:lnTo>
                      <a:pt x="84" y="71"/>
                    </a:lnTo>
                    <a:lnTo>
                      <a:pt x="88" y="63"/>
                    </a:lnTo>
                    <a:lnTo>
                      <a:pt x="91" y="55"/>
                    </a:lnTo>
                    <a:lnTo>
                      <a:pt x="92" y="46"/>
                    </a:lnTo>
                    <a:lnTo>
                      <a:pt x="91" y="37"/>
                    </a:lnTo>
                    <a:lnTo>
                      <a:pt x="88" y="27"/>
                    </a:lnTo>
                    <a:lnTo>
                      <a:pt x="84" y="21"/>
                    </a:lnTo>
                    <a:lnTo>
                      <a:pt x="78" y="13"/>
                    </a:lnTo>
                    <a:lnTo>
                      <a:pt x="71" y="8"/>
                    </a:lnTo>
                    <a:lnTo>
                      <a:pt x="64" y="4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8" y="4"/>
                    </a:lnTo>
                    <a:lnTo>
                      <a:pt x="20" y="8"/>
                    </a:lnTo>
                    <a:lnTo>
                      <a:pt x="14" y="13"/>
                    </a:lnTo>
                    <a:lnTo>
                      <a:pt x="8" y="21"/>
                    </a:lnTo>
                    <a:lnTo>
                      <a:pt x="4" y="27"/>
                    </a:lnTo>
                    <a:lnTo>
                      <a:pt x="2" y="37"/>
                    </a:lnTo>
                    <a:lnTo>
                      <a:pt x="0" y="46"/>
                    </a:lnTo>
                    <a:lnTo>
                      <a:pt x="2" y="55"/>
                    </a:lnTo>
                    <a:lnTo>
                      <a:pt x="4" y="63"/>
                    </a:lnTo>
                    <a:lnTo>
                      <a:pt x="8" y="71"/>
                    </a:lnTo>
                    <a:lnTo>
                      <a:pt x="14" y="78"/>
                    </a:lnTo>
                    <a:lnTo>
                      <a:pt x="20" y="83"/>
                    </a:lnTo>
                    <a:lnTo>
                      <a:pt x="28" y="87"/>
                    </a:lnTo>
                    <a:lnTo>
                      <a:pt x="36" y="90"/>
                    </a:lnTo>
                    <a:lnTo>
                      <a:pt x="46" y="91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5" name="Freeform 349"/>
              <p:cNvSpPr>
                <a:spLocks/>
              </p:cNvSpPr>
              <p:nvPr/>
            </p:nvSpPr>
            <p:spPr bwMode="auto">
              <a:xfrm>
                <a:off x="335" y="2787"/>
                <a:ext cx="24" cy="24"/>
              </a:xfrm>
              <a:custGeom>
                <a:avLst/>
                <a:gdLst>
                  <a:gd name="T0" fmla="*/ 49 w 97"/>
                  <a:gd name="T1" fmla="*/ 97 h 97"/>
                  <a:gd name="T2" fmla="*/ 58 w 97"/>
                  <a:gd name="T3" fmla="*/ 97 h 97"/>
                  <a:gd name="T4" fmla="*/ 68 w 97"/>
                  <a:gd name="T5" fmla="*/ 93 h 97"/>
                  <a:gd name="T6" fmla="*/ 75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5 w 97"/>
                  <a:gd name="T15" fmla="*/ 59 h 97"/>
                  <a:gd name="T16" fmla="*/ 97 w 97"/>
                  <a:gd name="T17" fmla="*/ 49 h 97"/>
                  <a:gd name="T18" fmla="*/ 95 w 97"/>
                  <a:gd name="T19" fmla="*/ 39 h 97"/>
                  <a:gd name="T20" fmla="*/ 93 w 97"/>
                  <a:gd name="T21" fmla="*/ 31 h 97"/>
                  <a:gd name="T22" fmla="*/ 89 w 97"/>
                  <a:gd name="T23" fmla="*/ 21 h 97"/>
                  <a:gd name="T24" fmla="*/ 82 w 97"/>
                  <a:gd name="T25" fmla="*/ 15 h 97"/>
                  <a:gd name="T26" fmla="*/ 75 w 97"/>
                  <a:gd name="T27" fmla="*/ 9 h 97"/>
                  <a:gd name="T28" fmla="*/ 68 w 97"/>
                  <a:gd name="T29" fmla="*/ 4 h 97"/>
                  <a:gd name="T30" fmla="*/ 58 w 97"/>
                  <a:gd name="T31" fmla="*/ 1 h 97"/>
                  <a:gd name="T32" fmla="*/ 49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9 h 97"/>
                  <a:gd name="T40" fmla="*/ 14 w 97"/>
                  <a:gd name="T41" fmla="*/ 15 h 97"/>
                  <a:gd name="T42" fmla="*/ 8 w 97"/>
                  <a:gd name="T43" fmla="*/ 21 h 97"/>
                  <a:gd name="T44" fmla="*/ 4 w 97"/>
                  <a:gd name="T45" fmla="*/ 31 h 97"/>
                  <a:gd name="T46" fmla="*/ 1 w 97"/>
                  <a:gd name="T47" fmla="*/ 39 h 97"/>
                  <a:gd name="T48" fmla="*/ 0 w 97"/>
                  <a:gd name="T49" fmla="*/ 49 h 97"/>
                  <a:gd name="T50" fmla="*/ 1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9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9" y="97"/>
                    </a:moveTo>
                    <a:lnTo>
                      <a:pt x="58" y="97"/>
                    </a:lnTo>
                    <a:lnTo>
                      <a:pt x="68" y="93"/>
                    </a:lnTo>
                    <a:lnTo>
                      <a:pt x="75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5" y="59"/>
                    </a:lnTo>
                    <a:lnTo>
                      <a:pt x="97" y="49"/>
                    </a:lnTo>
                    <a:lnTo>
                      <a:pt x="95" y="39"/>
                    </a:lnTo>
                    <a:lnTo>
                      <a:pt x="93" y="31"/>
                    </a:lnTo>
                    <a:lnTo>
                      <a:pt x="89" y="21"/>
                    </a:lnTo>
                    <a:lnTo>
                      <a:pt x="82" y="15"/>
                    </a:lnTo>
                    <a:lnTo>
                      <a:pt x="75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9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4" y="15"/>
                    </a:lnTo>
                    <a:lnTo>
                      <a:pt x="8" y="21"/>
                    </a:lnTo>
                    <a:lnTo>
                      <a:pt x="4" y="31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9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6" name="Freeform 350"/>
              <p:cNvSpPr>
                <a:spLocks/>
              </p:cNvSpPr>
              <p:nvPr/>
            </p:nvSpPr>
            <p:spPr bwMode="auto">
              <a:xfrm>
                <a:off x="335" y="2787"/>
                <a:ext cx="24" cy="24"/>
              </a:xfrm>
              <a:custGeom>
                <a:avLst/>
                <a:gdLst>
                  <a:gd name="T0" fmla="*/ 49 w 97"/>
                  <a:gd name="T1" fmla="*/ 97 h 97"/>
                  <a:gd name="T2" fmla="*/ 58 w 97"/>
                  <a:gd name="T3" fmla="*/ 97 h 97"/>
                  <a:gd name="T4" fmla="*/ 68 w 97"/>
                  <a:gd name="T5" fmla="*/ 93 h 97"/>
                  <a:gd name="T6" fmla="*/ 75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5 w 97"/>
                  <a:gd name="T15" fmla="*/ 59 h 97"/>
                  <a:gd name="T16" fmla="*/ 97 w 97"/>
                  <a:gd name="T17" fmla="*/ 49 h 97"/>
                  <a:gd name="T18" fmla="*/ 95 w 97"/>
                  <a:gd name="T19" fmla="*/ 39 h 97"/>
                  <a:gd name="T20" fmla="*/ 93 w 97"/>
                  <a:gd name="T21" fmla="*/ 31 h 97"/>
                  <a:gd name="T22" fmla="*/ 89 w 97"/>
                  <a:gd name="T23" fmla="*/ 21 h 97"/>
                  <a:gd name="T24" fmla="*/ 82 w 97"/>
                  <a:gd name="T25" fmla="*/ 15 h 97"/>
                  <a:gd name="T26" fmla="*/ 75 w 97"/>
                  <a:gd name="T27" fmla="*/ 9 h 97"/>
                  <a:gd name="T28" fmla="*/ 68 w 97"/>
                  <a:gd name="T29" fmla="*/ 4 h 97"/>
                  <a:gd name="T30" fmla="*/ 58 w 97"/>
                  <a:gd name="T31" fmla="*/ 1 h 97"/>
                  <a:gd name="T32" fmla="*/ 49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9 h 97"/>
                  <a:gd name="T40" fmla="*/ 14 w 97"/>
                  <a:gd name="T41" fmla="*/ 15 h 97"/>
                  <a:gd name="T42" fmla="*/ 8 w 97"/>
                  <a:gd name="T43" fmla="*/ 21 h 97"/>
                  <a:gd name="T44" fmla="*/ 4 w 97"/>
                  <a:gd name="T45" fmla="*/ 31 h 97"/>
                  <a:gd name="T46" fmla="*/ 1 w 97"/>
                  <a:gd name="T47" fmla="*/ 39 h 97"/>
                  <a:gd name="T48" fmla="*/ 0 w 97"/>
                  <a:gd name="T49" fmla="*/ 49 h 97"/>
                  <a:gd name="T50" fmla="*/ 1 w 97"/>
                  <a:gd name="T51" fmla="*/ 59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9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9" y="97"/>
                    </a:moveTo>
                    <a:lnTo>
                      <a:pt x="58" y="97"/>
                    </a:lnTo>
                    <a:lnTo>
                      <a:pt x="68" y="93"/>
                    </a:lnTo>
                    <a:lnTo>
                      <a:pt x="75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5" y="59"/>
                    </a:lnTo>
                    <a:lnTo>
                      <a:pt x="97" y="49"/>
                    </a:lnTo>
                    <a:lnTo>
                      <a:pt x="95" y="39"/>
                    </a:lnTo>
                    <a:lnTo>
                      <a:pt x="93" y="31"/>
                    </a:lnTo>
                    <a:lnTo>
                      <a:pt x="89" y="21"/>
                    </a:lnTo>
                    <a:lnTo>
                      <a:pt x="82" y="15"/>
                    </a:lnTo>
                    <a:lnTo>
                      <a:pt x="75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9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4" y="15"/>
                    </a:lnTo>
                    <a:lnTo>
                      <a:pt x="8" y="21"/>
                    </a:lnTo>
                    <a:lnTo>
                      <a:pt x="4" y="31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1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9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7" name="Freeform 351"/>
              <p:cNvSpPr>
                <a:spLocks/>
              </p:cNvSpPr>
              <p:nvPr/>
            </p:nvSpPr>
            <p:spPr bwMode="auto">
              <a:xfrm>
                <a:off x="385" y="2795"/>
                <a:ext cx="25" cy="25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8 w 97"/>
                  <a:gd name="T5" fmla="*/ 93 h 97"/>
                  <a:gd name="T6" fmla="*/ 76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9 h 97"/>
                  <a:gd name="T18" fmla="*/ 96 w 97"/>
                  <a:gd name="T19" fmla="*/ 38 h 97"/>
                  <a:gd name="T20" fmla="*/ 93 w 97"/>
                  <a:gd name="T21" fmla="*/ 30 h 97"/>
                  <a:gd name="T22" fmla="*/ 89 w 97"/>
                  <a:gd name="T23" fmla="*/ 21 h 97"/>
                  <a:gd name="T24" fmla="*/ 82 w 97"/>
                  <a:gd name="T25" fmla="*/ 14 h 97"/>
                  <a:gd name="T26" fmla="*/ 76 w 97"/>
                  <a:gd name="T27" fmla="*/ 8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4 w 97"/>
                  <a:gd name="T41" fmla="*/ 14 h 97"/>
                  <a:gd name="T42" fmla="*/ 8 w 97"/>
                  <a:gd name="T43" fmla="*/ 21 h 97"/>
                  <a:gd name="T44" fmla="*/ 4 w 97"/>
                  <a:gd name="T45" fmla="*/ 30 h 97"/>
                  <a:gd name="T46" fmla="*/ 1 w 97"/>
                  <a:gd name="T47" fmla="*/ 38 h 97"/>
                  <a:gd name="T48" fmla="*/ 0 w 97"/>
                  <a:gd name="T49" fmla="*/ 49 h 97"/>
                  <a:gd name="T50" fmla="*/ 1 w 97"/>
                  <a:gd name="T51" fmla="*/ 58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38"/>
                    </a:lnTo>
                    <a:lnTo>
                      <a:pt x="93" y="30"/>
                    </a:lnTo>
                    <a:lnTo>
                      <a:pt x="89" y="21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8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8" name="Freeform 352"/>
              <p:cNvSpPr>
                <a:spLocks/>
              </p:cNvSpPr>
              <p:nvPr/>
            </p:nvSpPr>
            <p:spPr bwMode="auto">
              <a:xfrm>
                <a:off x="385" y="2795"/>
                <a:ext cx="25" cy="25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8 w 97"/>
                  <a:gd name="T5" fmla="*/ 93 h 97"/>
                  <a:gd name="T6" fmla="*/ 76 w 97"/>
                  <a:gd name="T7" fmla="*/ 89 h 97"/>
                  <a:gd name="T8" fmla="*/ 82 w 97"/>
                  <a:gd name="T9" fmla="*/ 84 h 97"/>
                  <a:gd name="T10" fmla="*/ 89 w 97"/>
                  <a:gd name="T11" fmla="*/ 76 h 97"/>
                  <a:gd name="T12" fmla="*/ 93 w 97"/>
                  <a:gd name="T13" fmla="*/ 68 h 97"/>
                  <a:gd name="T14" fmla="*/ 96 w 97"/>
                  <a:gd name="T15" fmla="*/ 58 h 97"/>
                  <a:gd name="T16" fmla="*/ 97 w 97"/>
                  <a:gd name="T17" fmla="*/ 49 h 97"/>
                  <a:gd name="T18" fmla="*/ 96 w 97"/>
                  <a:gd name="T19" fmla="*/ 38 h 97"/>
                  <a:gd name="T20" fmla="*/ 93 w 97"/>
                  <a:gd name="T21" fmla="*/ 30 h 97"/>
                  <a:gd name="T22" fmla="*/ 89 w 97"/>
                  <a:gd name="T23" fmla="*/ 21 h 97"/>
                  <a:gd name="T24" fmla="*/ 82 w 97"/>
                  <a:gd name="T25" fmla="*/ 14 h 97"/>
                  <a:gd name="T26" fmla="*/ 76 w 97"/>
                  <a:gd name="T27" fmla="*/ 8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8 h 97"/>
                  <a:gd name="T40" fmla="*/ 14 w 97"/>
                  <a:gd name="T41" fmla="*/ 14 h 97"/>
                  <a:gd name="T42" fmla="*/ 8 w 97"/>
                  <a:gd name="T43" fmla="*/ 21 h 97"/>
                  <a:gd name="T44" fmla="*/ 4 w 97"/>
                  <a:gd name="T45" fmla="*/ 30 h 97"/>
                  <a:gd name="T46" fmla="*/ 1 w 97"/>
                  <a:gd name="T47" fmla="*/ 38 h 97"/>
                  <a:gd name="T48" fmla="*/ 0 w 97"/>
                  <a:gd name="T49" fmla="*/ 49 h 97"/>
                  <a:gd name="T50" fmla="*/ 1 w 97"/>
                  <a:gd name="T51" fmla="*/ 58 h 97"/>
                  <a:gd name="T52" fmla="*/ 4 w 97"/>
                  <a:gd name="T53" fmla="*/ 68 h 97"/>
                  <a:gd name="T54" fmla="*/ 8 w 97"/>
                  <a:gd name="T55" fmla="*/ 76 h 97"/>
                  <a:gd name="T56" fmla="*/ 14 w 97"/>
                  <a:gd name="T57" fmla="*/ 84 h 97"/>
                  <a:gd name="T58" fmla="*/ 21 w 97"/>
                  <a:gd name="T59" fmla="*/ 89 h 97"/>
                  <a:gd name="T60" fmla="*/ 29 w 97"/>
                  <a:gd name="T61" fmla="*/ 93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8" y="93"/>
                    </a:lnTo>
                    <a:lnTo>
                      <a:pt x="76" y="89"/>
                    </a:lnTo>
                    <a:lnTo>
                      <a:pt x="82" y="84"/>
                    </a:lnTo>
                    <a:lnTo>
                      <a:pt x="89" y="76"/>
                    </a:lnTo>
                    <a:lnTo>
                      <a:pt x="93" y="68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38"/>
                    </a:lnTo>
                    <a:lnTo>
                      <a:pt x="93" y="30"/>
                    </a:lnTo>
                    <a:lnTo>
                      <a:pt x="89" y="21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8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4" y="84"/>
                    </a:lnTo>
                    <a:lnTo>
                      <a:pt x="21" y="89"/>
                    </a:lnTo>
                    <a:lnTo>
                      <a:pt x="29" y="93"/>
                    </a:lnTo>
                    <a:lnTo>
                      <a:pt x="38" y="97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49" name="Freeform 353"/>
              <p:cNvSpPr>
                <a:spLocks/>
              </p:cNvSpPr>
              <p:nvPr/>
            </p:nvSpPr>
            <p:spPr bwMode="auto">
              <a:xfrm>
                <a:off x="595" y="2772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8 w 97"/>
                  <a:gd name="T5" fmla="*/ 94 h 97"/>
                  <a:gd name="T6" fmla="*/ 76 w 97"/>
                  <a:gd name="T7" fmla="*/ 89 h 97"/>
                  <a:gd name="T8" fmla="*/ 82 w 97"/>
                  <a:gd name="T9" fmla="*/ 83 h 97"/>
                  <a:gd name="T10" fmla="*/ 89 w 97"/>
                  <a:gd name="T11" fmla="*/ 75 h 97"/>
                  <a:gd name="T12" fmla="*/ 93 w 97"/>
                  <a:gd name="T13" fmla="*/ 67 h 97"/>
                  <a:gd name="T14" fmla="*/ 96 w 97"/>
                  <a:gd name="T15" fmla="*/ 58 h 97"/>
                  <a:gd name="T16" fmla="*/ 97 w 97"/>
                  <a:gd name="T17" fmla="*/ 49 h 97"/>
                  <a:gd name="T18" fmla="*/ 96 w 97"/>
                  <a:gd name="T19" fmla="*/ 40 h 97"/>
                  <a:gd name="T20" fmla="*/ 93 w 97"/>
                  <a:gd name="T21" fmla="*/ 30 h 97"/>
                  <a:gd name="T22" fmla="*/ 89 w 97"/>
                  <a:gd name="T23" fmla="*/ 22 h 97"/>
                  <a:gd name="T24" fmla="*/ 82 w 97"/>
                  <a:gd name="T25" fmla="*/ 14 h 97"/>
                  <a:gd name="T26" fmla="*/ 76 w 97"/>
                  <a:gd name="T27" fmla="*/ 9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9 h 97"/>
                  <a:gd name="T40" fmla="*/ 15 w 97"/>
                  <a:gd name="T41" fmla="*/ 14 h 97"/>
                  <a:gd name="T42" fmla="*/ 8 w 97"/>
                  <a:gd name="T43" fmla="*/ 22 h 97"/>
                  <a:gd name="T44" fmla="*/ 4 w 97"/>
                  <a:gd name="T45" fmla="*/ 30 h 97"/>
                  <a:gd name="T46" fmla="*/ 1 w 97"/>
                  <a:gd name="T47" fmla="*/ 40 h 97"/>
                  <a:gd name="T48" fmla="*/ 0 w 97"/>
                  <a:gd name="T49" fmla="*/ 49 h 97"/>
                  <a:gd name="T50" fmla="*/ 1 w 97"/>
                  <a:gd name="T51" fmla="*/ 58 h 97"/>
                  <a:gd name="T52" fmla="*/ 4 w 97"/>
                  <a:gd name="T53" fmla="*/ 67 h 97"/>
                  <a:gd name="T54" fmla="*/ 8 w 97"/>
                  <a:gd name="T55" fmla="*/ 75 h 97"/>
                  <a:gd name="T56" fmla="*/ 15 w 97"/>
                  <a:gd name="T57" fmla="*/ 83 h 97"/>
                  <a:gd name="T58" fmla="*/ 21 w 97"/>
                  <a:gd name="T59" fmla="*/ 89 h 97"/>
                  <a:gd name="T60" fmla="*/ 29 w 97"/>
                  <a:gd name="T61" fmla="*/ 94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8" y="94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9" y="75"/>
                    </a:lnTo>
                    <a:lnTo>
                      <a:pt x="93" y="67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40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2" y="14"/>
                    </a:lnTo>
                    <a:lnTo>
                      <a:pt x="76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5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7"/>
                    </a:lnTo>
                    <a:lnTo>
                      <a:pt x="8" y="75"/>
                    </a:lnTo>
                    <a:lnTo>
                      <a:pt x="15" y="83"/>
                    </a:lnTo>
                    <a:lnTo>
                      <a:pt x="21" y="89"/>
                    </a:lnTo>
                    <a:lnTo>
                      <a:pt x="29" y="94"/>
                    </a:lnTo>
                    <a:lnTo>
                      <a:pt x="38" y="97"/>
                    </a:lnTo>
                    <a:lnTo>
                      <a:pt x="48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0" name="Freeform 354"/>
              <p:cNvSpPr>
                <a:spLocks/>
              </p:cNvSpPr>
              <p:nvPr/>
            </p:nvSpPr>
            <p:spPr bwMode="auto">
              <a:xfrm>
                <a:off x="595" y="2772"/>
                <a:ext cx="25" cy="24"/>
              </a:xfrm>
              <a:custGeom>
                <a:avLst/>
                <a:gdLst>
                  <a:gd name="T0" fmla="*/ 48 w 97"/>
                  <a:gd name="T1" fmla="*/ 97 h 97"/>
                  <a:gd name="T2" fmla="*/ 58 w 97"/>
                  <a:gd name="T3" fmla="*/ 97 h 97"/>
                  <a:gd name="T4" fmla="*/ 68 w 97"/>
                  <a:gd name="T5" fmla="*/ 94 h 97"/>
                  <a:gd name="T6" fmla="*/ 76 w 97"/>
                  <a:gd name="T7" fmla="*/ 89 h 97"/>
                  <a:gd name="T8" fmla="*/ 82 w 97"/>
                  <a:gd name="T9" fmla="*/ 83 h 97"/>
                  <a:gd name="T10" fmla="*/ 89 w 97"/>
                  <a:gd name="T11" fmla="*/ 75 h 97"/>
                  <a:gd name="T12" fmla="*/ 93 w 97"/>
                  <a:gd name="T13" fmla="*/ 67 h 97"/>
                  <a:gd name="T14" fmla="*/ 96 w 97"/>
                  <a:gd name="T15" fmla="*/ 58 h 97"/>
                  <a:gd name="T16" fmla="*/ 97 w 97"/>
                  <a:gd name="T17" fmla="*/ 49 h 97"/>
                  <a:gd name="T18" fmla="*/ 96 w 97"/>
                  <a:gd name="T19" fmla="*/ 40 h 97"/>
                  <a:gd name="T20" fmla="*/ 93 w 97"/>
                  <a:gd name="T21" fmla="*/ 30 h 97"/>
                  <a:gd name="T22" fmla="*/ 89 w 97"/>
                  <a:gd name="T23" fmla="*/ 22 h 97"/>
                  <a:gd name="T24" fmla="*/ 82 w 97"/>
                  <a:gd name="T25" fmla="*/ 14 h 97"/>
                  <a:gd name="T26" fmla="*/ 76 w 97"/>
                  <a:gd name="T27" fmla="*/ 9 h 97"/>
                  <a:gd name="T28" fmla="*/ 68 w 97"/>
                  <a:gd name="T29" fmla="*/ 4 h 97"/>
                  <a:gd name="T30" fmla="*/ 58 w 97"/>
                  <a:gd name="T31" fmla="*/ 1 h 97"/>
                  <a:gd name="T32" fmla="*/ 48 w 97"/>
                  <a:gd name="T33" fmla="*/ 0 h 97"/>
                  <a:gd name="T34" fmla="*/ 38 w 97"/>
                  <a:gd name="T35" fmla="*/ 1 h 97"/>
                  <a:gd name="T36" fmla="*/ 29 w 97"/>
                  <a:gd name="T37" fmla="*/ 4 h 97"/>
                  <a:gd name="T38" fmla="*/ 21 w 97"/>
                  <a:gd name="T39" fmla="*/ 9 h 97"/>
                  <a:gd name="T40" fmla="*/ 15 w 97"/>
                  <a:gd name="T41" fmla="*/ 14 h 97"/>
                  <a:gd name="T42" fmla="*/ 8 w 97"/>
                  <a:gd name="T43" fmla="*/ 22 h 97"/>
                  <a:gd name="T44" fmla="*/ 4 w 97"/>
                  <a:gd name="T45" fmla="*/ 30 h 97"/>
                  <a:gd name="T46" fmla="*/ 1 w 97"/>
                  <a:gd name="T47" fmla="*/ 40 h 97"/>
                  <a:gd name="T48" fmla="*/ 0 w 97"/>
                  <a:gd name="T49" fmla="*/ 49 h 97"/>
                  <a:gd name="T50" fmla="*/ 1 w 97"/>
                  <a:gd name="T51" fmla="*/ 58 h 97"/>
                  <a:gd name="T52" fmla="*/ 4 w 97"/>
                  <a:gd name="T53" fmla="*/ 67 h 97"/>
                  <a:gd name="T54" fmla="*/ 8 w 97"/>
                  <a:gd name="T55" fmla="*/ 75 h 97"/>
                  <a:gd name="T56" fmla="*/ 15 w 97"/>
                  <a:gd name="T57" fmla="*/ 83 h 97"/>
                  <a:gd name="T58" fmla="*/ 21 w 97"/>
                  <a:gd name="T59" fmla="*/ 89 h 97"/>
                  <a:gd name="T60" fmla="*/ 29 w 97"/>
                  <a:gd name="T61" fmla="*/ 94 h 97"/>
                  <a:gd name="T62" fmla="*/ 38 w 97"/>
                  <a:gd name="T63" fmla="*/ 97 h 97"/>
                  <a:gd name="T64" fmla="*/ 48 w 97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97">
                    <a:moveTo>
                      <a:pt x="48" y="97"/>
                    </a:moveTo>
                    <a:lnTo>
                      <a:pt x="58" y="97"/>
                    </a:lnTo>
                    <a:lnTo>
                      <a:pt x="68" y="94"/>
                    </a:lnTo>
                    <a:lnTo>
                      <a:pt x="76" y="89"/>
                    </a:lnTo>
                    <a:lnTo>
                      <a:pt x="82" y="83"/>
                    </a:lnTo>
                    <a:lnTo>
                      <a:pt x="89" y="75"/>
                    </a:lnTo>
                    <a:lnTo>
                      <a:pt x="93" y="67"/>
                    </a:lnTo>
                    <a:lnTo>
                      <a:pt x="96" y="58"/>
                    </a:lnTo>
                    <a:lnTo>
                      <a:pt x="97" y="49"/>
                    </a:lnTo>
                    <a:lnTo>
                      <a:pt x="96" y="40"/>
                    </a:lnTo>
                    <a:lnTo>
                      <a:pt x="93" y="30"/>
                    </a:lnTo>
                    <a:lnTo>
                      <a:pt x="89" y="22"/>
                    </a:lnTo>
                    <a:lnTo>
                      <a:pt x="82" y="14"/>
                    </a:lnTo>
                    <a:lnTo>
                      <a:pt x="76" y="9"/>
                    </a:lnTo>
                    <a:lnTo>
                      <a:pt x="68" y="4"/>
                    </a:lnTo>
                    <a:lnTo>
                      <a:pt x="58" y="1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9"/>
                    </a:lnTo>
                    <a:lnTo>
                      <a:pt x="15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1" y="40"/>
                    </a:lnTo>
                    <a:lnTo>
                      <a:pt x="0" y="49"/>
                    </a:lnTo>
                    <a:lnTo>
                      <a:pt x="1" y="58"/>
                    </a:lnTo>
                    <a:lnTo>
                      <a:pt x="4" y="67"/>
                    </a:lnTo>
                    <a:lnTo>
                      <a:pt x="8" y="75"/>
                    </a:lnTo>
                    <a:lnTo>
                      <a:pt x="15" y="83"/>
                    </a:lnTo>
                    <a:lnTo>
                      <a:pt x="21" y="89"/>
                    </a:lnTo>
                    <a:lnTo>
                      <a:pt x="29" y="94"/>
                    </a:lnTo>
                    <a:lnTo>
                      <a:pt x="38" y="97"/>
                    </a:lnTo>
                    <a:lnTo>
                      <a:pt x="48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1" name="Freeform 355"/>
              <p:cNvSpPr>
                <a:spLocks/>
              </p:cNvSpPr>
              <p:nvPr/>
            </p:nvSpPr>
            <p:spPr bwMode="auto">
              <a:xfrm>
                <a:off x="1215" y="2793"/>
                <a:ext cx="24" cy="24"/>
              </a:xfrm>
              <a:custGeom>
                <a:avLst/>
                <a:gdLst>
                  <a:gd name="T0" fmla="*/ 50 w 98"/>
                  <a:gd name="T1" fmla="*/ 98 h 98"/>
                  <a:gd name="T2" fmla="*/ 59 w 98"/>
                  <a:gd name="T3" fmla="*/ 96 h 98"/>
                  <a:gd name="T4" fmla="*/ 68 w 98"/>
                  <a:gd name="T5" fmla="*/ 94 h 98"/>
                  <a:gd name="T6" fmla="*/ 76 w 98"/>
                  <a:gd name="T7" fmla="*/ 90 h 98"/>
                  <a:gd name="T8" fmla="*/ 83 w 98"/>
                  <a:gd name="T9" fmla="*/ 84 h 98"/>
                  <a:gd name="T10" fmla="*/ 90 w 98"/>
                  <a:gd name="T11" fmla="*/ 76 h 98"/>
                  <a:gd name="T12" fmla="*/ 94 w 98"/>
                  <a:gd name="T13" fmla="*/ 68 h 98"/>
                  <a:gd name="T14" fmla="*/ 96 w 98"/>
                  <a:gd name="T15" fmla="*/ 59 h 98"/>
                  <a:gd name="T16" fmla="*/ 98 w 98"/>
                  <a:gd name="T17" fmla="*/ 50 h 98"/>
                  <a:gd name="T18" fmla="*/ 96 w 98"/>
                  <a:gd name="T19" fmla="*/ 39 h 98"/>
                  <a:gd name="T20" fmla="*/ 94 w 98"/>
                  <a:gd name="T21" fmla="*/ 31 h 98"/>
                  <a:gd name="T22" fmla="*/ 90 w 98"/>
                  <a:gd name="T23" fmla="*/ 22 h 98"/>
                  <a:gd name="T24" fmla="*/ 83 w 98"/>
                  <a:gd name="T25" fmla="*/ 15 h 98"/>
                  <a:gd name="T26" fmla="*/ 76 w 98"/>
                  <a:gd name="T27" fmla="*/ 8 h 98"/>
                  <a:gd name="T28" fmla="*/ 68 w 98"/>
                  <a:gd name="T29" fmla="*/ 4 h 98"/>
                  <a:gd name="T30" fmla="*/ 59 w 98"/>
                  <a:gd name="T31" fmla="*/ 2 h 98"/>
                  <a:gd name="T32" fmla="*/ 50 w 98"/>
                  <a:gd name="T33" fmla="*/ 0 h 98"/>
                  <a:gd name="T34" fmla="*/ 39 w 98"/>
                  <a:gd name="T35" fmla="*/ 2 h 98"/>
                  <a:gd name="T36" fmla="*/ 30 w 98"/>
                  <a:gd name="T37" fmla="*/ 4 h 98"/>
                  <a:gd name="T38" fmla="*/ 22 w 98"/>
                  <a:gd name="T39" fmla="*/ 8 h 98"/>
                  <a:gd name="T40" fmla="*/ 15 w 98"/>
                  <a:gd name="T41" fmla="*/ 15 h 98"/>
                  <a:gd name="T42" fmla="*/ 8 w 98"/>
                  <a:gd name="T43" fmla="*/ 22 h 98"/>
                  <a:gd name="T44" fmla="*/ 4 w 98"/>
                  <a:gd name="T45" fmla="*/ 31 h 98"/>
                  <a:gd name="T46" fmla="*/ 2 w 98"/>
                  <a:gd name="T47" fmla="*/ 39 h 98"/>
                  <a:gd name="T48" fmla="*/ 0 w 98"/>
                  <a:gd name="T49" fmla="*/ 50 h 98"/>
                  <a:gd name="T50" fmla="*/ 2 w 98"/>
                  <a:gd name="T51" fmla="*/ 59 h 98"/>
                  <a:gd name="T52" fmla="*/ 4 w 98"/>
                  <a:gd name="T53" fmla="*/ 68 h 98"/>
                  <a:gd name="T54" fmla="*/ 8 w 98"/>
                  <a:gd name="T55" fmla="*/ 76 h 98"/>
                  <a:gd name="T56" fmla="*/ 15 w 98"/>
                  <a:gd name="T57" fmla="*/ 84 h 98"/>
                  <a:gd name="T58" fmla="*/ 22 w 98"/>
                  <a:gd name="T59" fmla="*/ 90 h 98"/>
                  <a:gd name="T60" fmla="*/ 30 w 98"/>
                  <a:gd name="T61" fmla="*/ 94 h 98"/>
                  <a:gd name="T62" fmla="*/ 39 w 98"/>
                  <a:gd name="T63" fmla="*/ 96 h 98"/>
                  <a:gd name="T64" fmla="*/ 50 w 98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8">
                    <a:moveTo>
                      <a:pt x="50" y="98"/>
                    </a:moveTo>
                    <a:lnTo>
                      <a:pt x="59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3" y="84"/>
                    </a:lnTo>
                    <a:lnTo>
                      <a:pt x="90" y="76"/>
                    </a:lnTo>
                    <a:lnTo>
                      <a:pt x="94" y="68"/>
                    </a:lnTo>
                    <a:lnTo>
                      <a:pt x="96" y="59"/>
                    </a:lnTo>
                    <a:lnTo>
                      <a:pt x="98" y="50"/>
                    </a:lnTo>
                    <a:lnTo>
                      <a:pt x="96" y="39"/>
                    </a:lnTo>
                    <a:lnTo>
                      <a:pt x="94" y="31"/>
                    </a:lnTo>
                    <a:lnTo>
                      <a:pt x="90" y="22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50" y="0"/>
                    </a:lnTo>
                    <a:lnTo>
                      <a:pt x="39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5" y="15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2" y="39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5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9" y="96"/>
                    </a:lnTo>
                    <a:lnTo>
                      <a:pt x="50" y="98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2" name="Freeform 356"/>
              <p:cNvSpPr>
                <a:spLocks/>
              </p:cNvSpPr>
              <p:nvPr/>
            </p:nvSpPr>
            <p:spPr bwMode="auto">
              <a:xfrm>
                <a:off x="1215" y="2793"/>
                <a:ext cx="24" cy="24"/>
              </a:xfrm>
              <a:custGeom>
                <a:avLst/>
                <a:gdLst>
                  <a:gd name="T0" fmla="*/ 50 w 98"/>
                  <a:gd name="T1" fmla="*/ 98 h 98"/>
                  <a:gd name="T2" fmla="*/ 59 w 98"/>
                  <a:gd name="T3" fmla="*/ 96 h 98"/>
                  <a:gd name="T4" fmla="*/ 68 w 98"/>
                  <a:gd name="T5" fmla="*/ 94 h 98"/>
                  <a:gd name="T6" fmla="*/ 76 w 98"/>
                  <a:gd name="T7" fmla="*/ 90 h 98"/>
                  <a:gd name="T8" fmla="*/ 83 w 98"/>
                  <a:gd name="T9" fmla="*/ 84 h 98"/>
                  <a:gd name="T10" fmla="*/ 90 w 98"/>
                  <a:gd name="T11" fmla="*/ 76 h 98"/>
                  <a:gd name="T12" fmla="*/ 94 w 98"/>
                  <a:gd name="T13" fmla="*/ 68 h 98"/>
                  <a:gd name="T14" fmla="*/ 96 w 98"/>
                  <a:gd name="T15" fmla="*/ 59 h 98"/>
                  <a:gd name="T16" fmla="*/ 98 w 98"/>
                  <a:gd name="T17" fmla="*/ 50 h 98"/>
                  <a:gd name="T18" fmla="*/ 96 w 98"/>
                  <a:gd name="T19" fmla="*/ 39 h 98"/>
                  <a:gd name="T20" fmla="*/ 94 w 98"/>
                  <a:gd name="T21" fmla="*/ 31 h 98"/>
                  <a:gd name="T22" fmla="*/ 90 w 98"/>
                  <a:gd name="T23" fmla="*/ 22 h 98"/>
                  <a:gd name="T24" fmla="*/ 83 w 98"/>
                  <a:gd name="T25" fmla="*/ 15 h 98"/>
                  <a:gd name="T26" fmla="*/ 76 w 98"/>
                  <a:gd name="T27" fmla="*/ 8 h 98"/>
                  <a:gd name="T28" fmla="*/ 68 w 98"/>
                  <a:gd name="T29" fmla="*/ 4 h 98"/>
                  <a:gd name="T30" fmla="*/ 59 w 98"/>
                  <a:gd name="T31" fmla="*/ 2 h 98"/>
                  <a:gd name="T32" fmla="*/ 50 w 98"/>
                  <a:gd name="T33" fmla="*/ 0 h 98"/>
                  <a:gd name="T34" fmla="*/ 39 w 98"/>
                  <a:gd name="T35" fmla="*/ 2 h 98"/>
                  <a:gd name="T36" fmla="*/ 30 w 98"/>
                  <a:gd name="T37" fmla="*/ 4 h 98"/>
                  <a:gd name="T38" fmla="*/ 22 w 98"/>
                  <a:gd name="T39" fmla="*/ 8 h 98"/>
                  <a:gd name="T40" fmla="*/ 15 w 98"/>
                  <a:gd name="T41" fmla="*/ 15 h 98"/>
                  <a:gd name="T42" fmla="*/ 8 w 98"/>
                  <a:gd name="T43" fmla="*/ 22 h 98"/>
                  <a:gd name="T44" fmla="*/ 4 w 98"/>
                  <a:gd name="T45" fmla="*/ 31 h 98"/>
                  <a:gd name="T46" fmla="*/ 2 w 98"/>
                  <a:gd name="T47" fmla="*/ 39 h 98"/>
                  <a:gd name="T48" fmla="*/ 0 w 98"/>
                  <a:gd name="T49" fmla="*/ 50 h 98"/>
                  <a:gd name="T50" fmla="*/ 2 w 98"/>
                  <a:gd name="T51" fmla="*/ 59 h 98"/>
                  <a:gd name="T52" fmla="*/ 4 w 98"/>
                  <a:gd name="T53" fmla="*/ 68 h 98"/>
                  <a:gd name="T54" fmla="*/ 8 w 98"/>
                  <a:gd name="T55" fmla="*/ 76 h 98"/>
                  <a:gd name="T56" fmla="*/ 15 w 98"/>
                  <a:gd name="T57" fmla="*/ 84 h 98"/>
                  <a:gd name="T58" fmla="*/ 22 w 98"/>
                  <a:gd name="T59" fmla="*/ 90 h 98"/>
                  <a:gd name="T60" fmla="*/ 30 w 98"/>
                  <a:gd name="T61" fmla="*/ 94 h 98"/>
                  <a:gd name="T62" fmla="*/ 39 w 98"/>
                  <a:gd name="T63" fmla="*/ 96 h 98"/>
                  <a:gd name="T64" fmla="*/ 50 w 98"/>
                  <a:gd name="T6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8">
                    <a:moveTo>
                      <a:pt x="50" y="98"/>
                    </a:moveTo>
                    <a:lnTo>
                      <a:pt x="59" y="96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3" y="84"/>
                    </a:lnTo>
                    <a:lnTo>
                      <a:pt x="90" y="76"/>
                    </a:lnTo>
                    <a:lnTo>
                      <a:pt x="94" y="68"/>
                    </a:lnTo>
                    <a:lnTo>
                      <a:pt x="96" y="59"/>
                    </a:lnTo>
                    <a:lnTo>
                      <a:pt x="98" y="50"/>
                    </a:lnTo>
                    <a:lnTo>
                      <a:pt x="96" y="39"/>
                    </a:lnTo>
                    <a:lnTo>
                      <a:pt x="94" y="31"/>
                    </a:lnTo>
                    <a:lnTo>
                      <a:pt x="90" y="22"/>
                    </a:lnTo>
                    <a:lnTo>
                      <a:pt x="83" y="15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2"/>
                    </a:lnTo>
                    <a:lnTo>
                      <a:pt x="50" y="0"/>
                    </a:lnTo>
                    <a:lnTo>
                      <a:pt x="39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5" y="15"/>
                    </a:lnTo>
                    <a:lnTo>
                      <a:pt x="8" y="22"/>
                    </a:lnTo>
                    <a:lnTo>
                      <a:pt x="4" y="31"/>
                    </a:lnTo>
                    <a:lnTo>
                      <a:pt x="2" y="39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5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9" y="96"/>
                    </a:lnTo>
                    <a:lnTo>
                      <a:pt x="50" y="98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3" name="Freeform 357"/>
              <p:cNvSpPr>
                <a:spLocks/>
              </p:cNvSpPr>
              <p:nvPr/>
            </p:nvSpPr>
            <p:spPr bwMode="auto">
              <a:xfrm>
                <a:off x="897" y="2782"/>
                <a:ext cx="26" cy="27"/>
              </a:xfrm>
              <a:custGeom>
                <a:avLst/>
                <a:gdLst>
                  <a:gd name="T0" fmla="*/ 53 w 105"/>
                  <a:gd name="T1" fmla="*/ 105 h 105"/>
                  <a:gd name="T2" fmla="*/ 64 w 105"/>
                  <a:gd name="T3" fmla="*/ 104 h 105"/>
                  <a:gd name="T4" fmla="*/ 73 w 105"/>
                  <a:gd name="T5" fmla="*/ 101 h 105"/>
                  <a:gd name="T6" fmla="*/ 82 w 105"/>
                  <a:gd name="T7" fmla="*/ 97 h 105"/>
                  <a:gd name="T8" fmla="*/ 90 w 105"/>
                  <a:gd name="T9" fmla="*/ 90 h 105"/>
                  <a:gd name="T10" fmla="*/ 96 w 105"/>
                  <a:gd name="T11" fmla="*/ 82 h 105"/>
                  <a:gd name="T12" fmla="*/ 101 w 105"/>
                  <a:gd name="T13" fmla="*/ 73 h 105"/>
                  <a:gd name="T14" fmla="*/ 104 w 105"/>
                  <a:gd name="T15" fmla="*/ 64 h 105"/>
                  <a:gd name="T16" fmla="*/ 105 w 105"/>
                  <a:gd name="T17" fmla="*/ 53 h 105"/>
                  <a:gd name="T18" fmla="*/ 104 w 105"/>
                  <a:gd name="T19" fmla="*/ 42 h 105"/>
                  <a:gd name="T20" fmla="*/ 101 w 105"/>
                  <a:gd name="T21" fmla="*/ 32 h 105"/>
                  <a:gd name="T22" fmla="*/ 96 w 105"/>
                  <a:gd name="T23" fmla="*/ 24 h 105"/>
                  <a:gd name="T24" fmla="*/ 90 w 105"/>
                  <a:gd name="T25" fmla="*/ 16 h 105"/>
                  <a:gd name="T26" fmla="*/ 82 w 105"/>
                  <a:gd name="T27" fmla="*/ 9 h 105"/>
                  <a:gd name="T28" fmla="*/ 73 w 105"/>
                  <a:gd name="T29" fmla="*/ 4 h 105"/>
                  <a:gd name="T30" fmla="*/ 64 w 105"/>
                  <a:gd name="T31" fmla="*/ 1 h 105"/>
                  <a:gd name="T32" fmla="*/ 53 w 105"/>
                  <a:gd name="T33" fmla="*/ 0 h 105"/>
                  <a:gd name="T34" fmla="*/ 42 w 105"/>
                  <a:gd name="T35" fmla="*/ 1 h 105"/>
                  <a:gd name="T36" fmla="*/ 32 w 105"/>
                  <a:gd name="T37" fmla="*/ 4 h 105"/>
                  <a:gd name="T38" fmla="*/ 24 w 105"/>
                  <a:gd name="T39" fmla="*/ 9 h 105"/>
                  <a:gd name="T40" fmla="*/ 16 w 105"/>
                  <a:gd name="T41" fmla="*/ 16 h 105"/>
                  <a:gd name="T42" fmla="*/ 9 w 105"/>
                  <a:gd name="T43" fmla="*/ 24 h 105"/>
                  <a:gd name="T44" fmla="*/ 4 w 105"/>
                  <a:gd name="T45" fmla="*/ 32 h 105"/>
                  <a:gd name="T46" fmla="*/ 1 w 105"/>
                  <a:gd name="T47" fmla="*/ 42 h 105"/>
                  <a:gd name="T48" fmla="*/ 0 w 105"/>
                  <a:gd name="T49" fmla="*/ 53 h 105"/>
                  <a:gd name="T50" fmla="*/ 1 w 105"/>
                  <a:gd name="T51" fmla="*/ 64 h 105"/>
                  <a:gd name="T52" fmla="*/ 4 w 105"/>
                  <a:gd name="T53" fmla="*/ 73 h 105"/>
                  <a:gd name="T54" fmla="*/ 9 w 105"/>
                  <a:gd name="T55" fmla="*/ 82 h 105"/>
                  <a:gd name="T56" fmla="*/ 16 w 105"/>
                  <a:gd name="T57" fmla="*/ 90 h 105"/>
                  <a:gd name="T58" fmla="*/ 24 w 105"/>
                  <a:gd name="T59" fmla="*/ 97 h 105"/>
                  <a:gd name="T60" fmla="*/ 32 w 105"/>
                  <a:gd name="T61" fmla="*/ 101 h 105"/>
                  <a:gd name="T62" fmla="*/ 42 w 105"/>
                  <a:gd name="T63" fmla="*/ 104 h 105"/>
                  <a:gd name="T64" fmla="*/ 53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3" y="105"/>
                    </a:moveTo>
                    <a:lnTo>
                      <a:pt x="64" y="104"/>
                    </a:lnTo>
                    <a:lnTo>
                      <a:pt x="73" y="101"/>
                    </a:lnTo>
                    <a:lnTo>
                      <a:pt x="82" y="97"/>
                    </a:lnTo>
                    <a:lnTo>
                      <a:pt x="90" y="90"/>
                    </a:lnTo>
                    <a:lnTo>
                      <a:pt x="96" y="82"/>
                    </a:lnTo>
                    <a:lnTo>
                      <a:pt x="101" y="73"/>
                    </a:lnTo>
                    <a:lnTo>
                      <a:pt x="104" y="64"/>
                    </a:lnTo>
                    <a:lnTo>
                      <a:pt x="105" y="53"/>
                    </a:lnTo>
                    <a:lnTo>
                      <a:pt x="104" y="42"/>
                    </a:lnTo>
                    <a:lnTo>
                      <a:pt x="101" y="32"/>
                    </a:lnTo>
                    <a:lnTo>
                      <a:pt x="96" y="24"/>
                    </a:lnTo>
                    <a:lnTo>
                      <a:pt x="90" y="16"/>
                    </a:lnTo>
                    <a:lnTo>
                      <a:pt x="82" y="9"/>
                    </a:lnTo>
                    <a:lnTo>
                      <a:pt x="73" y="4"/>
                    </a:lnTo>
                    <a:lnTo>
                      <a:pt x="64" y="1"/>
                    </a:lnTo>
                    <a:lnTo>
                      <a:pt x="53" y="0"/>
                    </a:lnTo>
                    <a:lnTo>
                      <a:pt x="42" y="1"/>
                    </a:lnTo>
                    <a:lnTo>
                      <a:pt x="32" y="4"/>
                    </a:lnTo>
                    <a:lnTo>
                      <a:pt x="24" y="9"/>
                    </a:lnTo>
                    <a:lnTo>
                      <a:pt x="16" y="16"/>
                    </a:lnTo>
                    <a:lnTo>
                      <a:pt x="9" y="24"/>
                    </a:lnTo>
                    <a:lnTo>
                      <a:pt x="4" y="32"/>
                    </a:lnTo>
                    <a:lnTo>
                      <a:pt x="1" y="42"/>
                    </a:lnTo>
                    <a:lnTo>
                      <a:pt x="0" y="53"/>
                    </a:lnTo>
                    <a:lnTo>
                      <a:pt x="1" y="64"/>
                    </a:lnTo>
                    <a:lnTo>
                      <a:pt x="4" y="73"/>
                    </a:lnTo>
                    <a:lnTo>
                      <a:pt x="9" y="82"/>
                    </a:lnTo>
                    <a:lnTo>
                      <a:pt x="16" y="90"/>
                    </a:lnTo>
                    <a:lnTo>
                      <a:pt x="24" y="97"/>
                    </a:lnTo>
                    <a:lnTo>
                      <a:pt x="32" y="101"/>
                    </a:lnTo>
                    <a:lnTo>
                      <a:pt x="42" y="104"/>
                    </a:lnTo>
                    <a:lnTo>
                      <a:pt x="53" y="105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4" name="Freeform 358"/>
              <p:cNvSpPr>
                <a:spLocks/>
              </p:cNvSpPr>
              <p:nvPr/>
            </p:nvSpPr>
            <p:spPr bwMode="auto">
              <a:xfrm>
                <a:off x="897" y="2782"/>
                <a:ext cx="26" cy="27"/>
              </a:xfrm>
              <a:custGeom>
                <a:avLst/>
                <a:gdLst>
                  <a:gd name="T0" fmla="*/ 53 w 105"/>
                  <a:gd name="T1" fmla="*/ 105 h 105"/>
                  <a:gd name="T2" fmla="*/ 64 w 105"/>
                  <a:gd name="T3" fmla="*/ 104 h 105"/>
                  <a:gd name="T4" fmla="*/ 73 w 105"/>
                  <a:gd name="T5" fmla="*/ 101 h 105"/>
                  <a:gd name="T6" fmla="*/ 82 w 105"/>
                  <a:gd name="T7" fmla="*/ 97 h 105"/>
                  <a:gd name="T8" fmla="*/ 90 w 105"/>
                  <a:gd name="T9" fmla="*/ 90 h 105"/>
                  <a:gd name="T10" fmla="*/ 96 w 105"/>
                  <a:gd name="T11" fmla="*/ 82 h 105"/>
                  <a:gd name="T12" fmla="*/ 101 w 105"/>
                  <a:gd name="T13" fmla="*/ 73 h 105"/>
                  <a:gd name="T14" fmla="*/ 104 w 105"/>
                  <a:gd name="T15" fmla="*/ 64 h 105"/>
                  <a:gd name="T16" fmla="*/ 105 w 105"/>
                  <a:gd name="T17" fmla="*/ 53 h 105"/>
                  <a:gd name="T18" fmla="*/ 104 w 105"/>
                  <a:gd name="T19" fmla="*/ 42 h 105"/>
                  <a:gd name="T20" fmla="*/ 101 w 105"/>
                  <a:gd name="T21" fmla="*/ 32 h 105"/>
                  <a:gd name="T22" fmla="*/ 96 w 105"/>
                  <a:gd name="T23" fmla="*/ 24 h 105"/>
                  <a:gd name="T24" fmla="*/ 90 w 105"/>
                  <a:gd name="T25" fmla="*/ 16 h 105"/>
                  <a:gd name="T26" fmla="*/ 82 w 105"/>
                  <a:gd name="T27" fmla="*/ 9 h 105"/>
                  <a:gd name="T28" fmla="*/ 73 w 105"/>
                  <a:gd name="T29" fmla="*/ 4 h 105"/>
                  <a:gd name="T30" fmla="*/ 64 w 105"/>
                  <a:gd name="T31" fmla="*/ 1 h 105"/>
                  <a:gd name="T32" fmla="*/ 53 w 105"/>
                  <a:gd name="T33" fmla="*/ 0 h 105"/>
                  <a:gd name="T34" fmla="*/ 42 w 105"/>
                  <a:gd name="T35" fmla="*/ 1 h 105"/>
                  <a:gd name="T36" fmla="*/ 32 w 105"/>
                  <a:gd name="T37" fmla="*/ 4 h 105"/>
                  <a:gd name="T38" fmla="*/ 24 w 105"/>
                  <a:gd name="T39" fmla="*/ 9 h 105"/>
                  <a:gd name="T40" fmla="*/ 16 w 105"/>
                  <a:gd name="T41" fmla="*/ 16 h 105"/>
                  <a:gd name="T42" fmla="*/ 9 w 105"/>
                  <a:gd name="T43" fmla="*/ 24 h 105"/>
                  <a:gd name="T44" fmla="*/ 4 w 105"/>
                  <a:gd name="T45" fmla="*/ 32 h 105"/>
                  <a:gd name="T46" fmla="*/ 1 w 105"/>
                  <a:gd name="T47" fmla="*/ 42 h 105"/>
                  <a:gd name="T48" fmla="*/ 0 w 105"/>
                  <a:gd name="T49" fmla="*/ 53 h 105"/>
                  <a:gd name="T50" fmla="*/ 1 w 105"/>
                  <a:gd name="T51" fmla="*/ 64 h 105"/>
                  <a:gd name="T52" fmla="*/ 4 w 105"/>
                  <a:gd name="T53" fmla="*/ 73 h 105"/>
                  <a:gd name="T54" fmla="*/ 9 w 105"/>
                  <a:gd name="T55" fmla="*/ 82 h 105"/>
                  <a:gd name="T56" fmla="*/ 16 w 105"/>
                  <a:gd name="T57" fmla="*/ 90 h 105"/>
                  <a:gd name="T58" fmla="*/ 24 w 105"/>
                  <a:gd name="T59" fmla="*/ 97 h 105"/>
                  <a:gd name="T60" fmla="*/ 32 w 105"/>
                  <a:gd name="T61" fmla="*/ 101 h 105"/>
                  <a:gd name="T62" fmla="*/ 42 w 105"/>
                  <a:gd name="T63" fmla="*/ 104 h 105"/>
                  <a:gd name="T64" fmla="*/ 53 w 105"/>
                  <a:gd name="T6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05">
                    <a:moveTo>
                      <a:pt x="53" y="105"/>
                    </a:moveTo>
                    <a:lnTo>
                      <a:pt x="64" y="104"/>
                    </a:lnTo>
                    <a:lnTo>
                      <a:pt x="73" y="101"/>
                    </a:lnTo>
                    <a:lnTo>
                      <a:pt x="82" y="97"/>
                    </a:lnTo>
                    <a:lnTo>
                      <a:pt x="90" y="90"/>
                    </a:lnTo>
                    <a:lnTo>
                      <a:pt x="96" y="82"/>
                    </a:lnTo>
                    <a:lnTo>
                      <a:pt x="101" y="73"/>
                    </a:lnTo>
                    <a:lnTo>
                      <a:pt x="104" y="64"/>
                    </a:lnTo>
                    <a:lnTo>
                      <a:pt x="105" y="53"/>
                    </a:lnTo>
                    <a:lnTo>
                      <a:pt x="104" y="42"/>
                    </a:lnTo>
                    <a:lnTo>
                      <a:pt x="101" y="32"/>
                    </a:lnTo>
                    <a:lnTo>
                      <a:pt x="96" y="24"/>
                    </a:lnTo>
                    <a:lnTo>
                      <a:pt x="90" y="16"/>
                    </a:lnTo>
                    <a:lnTo>
                      <a:pt x="82" y="9"/>
                    </a:lnTo>
                    <a:lnTo>
                      <a:pt x="73" y="4"/>
                    </a:lnTo>
                    <a:lnTo>
                      <a:pt x="64" y="1"/>
                    </a:lnTo>
                    <a:lnTo>
                      <a:pt x="53" y="0"/>
                    </a:lnTo>
                    <a:lnTo>
                      <a:pt x="42" y="1"/>
                    </a:lnTo>
                    <a:lnTo>
                      <a:pt x="32" y="4"/>
                    </a:lnTo>
                    <a:lnTo>
                      <a:pt x="24" y="9"/>
                    </a:lnTo>
                    <a:lnTo>
                      <a:pt x="16" y="16"/>
                    </a:lnTo>
                    <a:lnTo>
                      <a:pt x="9" y="24"/>
                    </a:lnTo>
                    <a:lnTo>
                      <a:pt x="4" y="32"/>
                    </a:lnTo>
                    <a:lnTo>
                      <a:pt x="1" y="42"/>
                    </a:lnTo>
                    <a:lnTo>
                      <a:pt x="0" y="53"/>
                    </a:lnTo>
                    <a:lnTo>
                      <a:pt x="1" y="64"/>
                    </a:lnTo>
                    <a:lnTo>
                      <a:pt x="4" y="73"/>
                    </a:lnTo>
                    <a:lnTo>
                      <a:pt x="9" y="82"/>
                    </a:lnTo>
                    <a:lnTo>
                      <a:pt x="16" y="90"/>
                    </a:lnTo>
                    <a:lnTo>
                      <a:pt x="24" y="97"/>
                    </a:lnTo>
                    <a:lnTo>
                      <a:pt x="32" y="101"/>
                    </a:lnTo>
                    <a:lnTo>
                      <a:pt x="42" y="104"/>
                    </a:lnTo>
                    <a:lnTo>
                      <a:pt x="53" y="105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5" name="Freeform 359"/>
              <p:cNvSpPr>
                <a:spLocks/>
              </p:cNvSpPr>
              <p:nvPr/>
            </p:nvSpPr>
            <p:spPr bwMode="auto">
              <a:xfrm>
                <a:off x="241" y="2778"/>
                <a:ext cx="24" cy="25"/>
              </a:xfrm>
              <a:custGeom>
                <a:avLst/>
                <a:gdLst>
                  <a:gd name="T0" fmla="*/ 50 w 98"/>
                  <a:gd name="T1" fmla="*/ 97 h 97"/>
                  <a:gd name="T2" fmla="*/ 59 w 98"/>
                  <a:gd name="T3" fmla="*/ 96 h 97"/>
                  <a:gd name="T4" fmla="*/ 68 w 98"/>
                  <a:gd name="T5" fmla="*/ 93 h 97"/>
                  <a:gd name="T6" fmla="*/ 76 w 98"/>
                  <a:gd name="T7" fmla="*/ 88 h 97"/>
                  <a:gd name="T8" fmla="*/ 84 w 98"/>
                  <a:gd name="T9" fmla="*/ 82 h 97"/>
                  <a:gd name="T10" fmla="*/ 90 w 98"/>
                  <a:gd name="T11" fmla="*/ 76 h 97"/>
                  <a:gd name="T12" fmla="*/ 94 w 98"/>
                  <a:gd name="T13" fmla="*/ 66 h 97"/>
                  <a:gd name="T14" fmla="*/ 98 w 98"/>
                  <a:gd name="T15" fmla="*/ 58 h 97"/>
                  <a:gd name="T16" fmla="*/ 98 w 98"/>
                  <a:gd name="T17" fmla="*/ 48 h 97"/>
                  <a:gd name="T18" fmla="*/ 98 w 98"/>
                  <a:gd name="T19" fmla="*/ 38 h 97"/>
                  <a:gd name="T20" fmla="*/ 94 w 98"/>
                  <a:gd name="T21" fmla="*/ 29 h 97"/>
                  <a:gd name="T22" fmla="*/ 90 w 98"/>
                  <a:gd name="T23" fmla="*/ 21 h 97"/>
                  <a:gd name="T24" fmla="*/ 84 w 98"/>
                  <a:gd name="T25" fmla="*/ 13 h 97"/>
                  <a:gd name="T26" fmla="*/ 76 w 98"/>
                  <a:gd name="T27" fmla="*/ 8 h 97"/>
                  <a:gd name="T28" fmla="*/ 68 w 98"/>
                  <a:gd name="T29" fmla="*/ 4 h 97"/>
                  <a:gd name="T30" fmla="*/ 59 w 98"/>
                  <a:gd name="T31" fmla="*/ 0 h 97"/>
                  <a:gd name="T32" fmla="*/ 50 w 98"/>
                  <a:gd name="T33" fmla="*/ 0 h 97"/>
                  <a:gd name="T34" fmla="*/ 39 w 98"/>
                  <a:gd name="T35" fmla="*/ 0 h 97"/>
                  <a:gd name="T36" fmla="*/ 31 w 98"/>
                  <a:gd name="T37" fmla="*/ 4 h 97"/>
                  <a:gd name="T38" fmla="*/ 22 w 98"/>
                  <a:gd name="T39" fmla="*/ 8 h 97"/>
                  <a:gd name="T40" fmla="*/ 15 w 98"/>
                  <a:gd name="T41" fmla="*/ 13 h 97"/>
                  <a:gd name="T42" fmla="*/ 8 w 98"/>
                  <a:gd name="T43" fmla="*/ 21 h 97"/>
                  <a:gd name="T44" fmla="*/ 4 w 98"/>
                  <a:gd name="T45" fmla="*/ 29 h 97"/>
                  <a:gd name="T46" fmla="*/ 2 w 98"/>
                  <a:gd name="T47" fmla="*/ 38 h 97"/>
                  <a:gd name="T48" fmla="*/ 0 w 98"/>
                  <a:gd name="T49" fmla="*/ 48 h 97"/>
                  <a:gd name="T50" fmla="*/ 2 w 98"/>
                  <a:gd name="T51" fmla="*/ 58 h 97"/>
                  <a:gd name="T52" fmla="*/ 4 w 98"/>
                  <a:gd name="T53" fmla="*/ 66 h 97"/>
                  <a:gd name="T54" fmla="*/ 8 w 98"/>
                  <a:gd name="T55" fmla="*/ 76 h 97"/>
                  <a:gd name="T56" fmla="*/ 15 w 98"/>
                  <a:gd name="T57" fmla="*/ 82 h 97"/>
                  <a:gd name="T58" fmla="*/ 22 w 98"/>
                  <a:gd name="T59" fmla="*/ 88 h 97"/>
                  <a:gd name="T60" fmla="*/ 31 w 98"/>
                  <a:gd name="T61" fmla="*/ 93 h 97"/>
                  <a:gd name="T62" fmla="*/ 39 w 98"/>
                  <a:gd name="T63" fmla="*/ 96 h 97"/>
                  <a:gd name="T64" fmla="*/ 50 w 98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7">
                    <a:moveTo>
                      <a:pt x="50" y="97"/>
                    </a:moveTo>
                    <a:lnTo>
                      <a:pt x="59" y="96"/>
                    </a:lnTo>
                    <a:lnTo>
                      <a:pt x="68" y="93"/>
                    </a:lnTo>
                    <a:lnTo>
                      <a:pt x="76" y="88"/>
                    </a:lnTo>
                    <a:lnTo>
                      <a:pt x="84" y="82"/>
                    </a:lnTo>
                    <a:lnTo>
                      <a:pt x="90" y="76"/>
                    </a:lnTo>
                    <a:lnTo>
                      <a:pt x="94" y="66"/>
                    </a:lnTo>
                    <a:lnTo>
                      <a:pt x="98" y="58"/>
                    </a:lnTo>
                    <a:lnTo>
                      <a:pt x="98" y="48"/>
                    </a:lnTo>
                    <a:lnTo>
                      <a:pt x="98" y="38"/>
                    </a:lnTo>
                    <a:lnTo>
                      <a:pt x="94" y="29"/>
                    </a:lnTo>
                    <a:lnTo>
                      <a:pt x="90" y="21"/>
                    </a:lnTo>
                    <a:lnTo>
                      <a:pt x="84" y="13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0"/>
                    </a:lnTo>
                    <a:lnTo>
                      <a:pt x="50" y="0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2" y="8"/>
                    </a:lnTo>
                    <a:lnTo>
                      <a:pt x="15" y="13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58"/>
                    </a:lnTo>
                    <a:lnTo>
                      <a:pt x="4" y="66"/>
                    </a:lnTo>
                    <a:lnTo>
                      <a:pt x="8" y="76"/>
                    </a:lnTo>
                    <a:lnTo>
                      <a:pt x="15" y="82"/>
                    </a:lnTo>
                    <a:lnTo>
                      <a:pt x="22" y="88"/>
                    </a:lnTo>
                    <a:lnTo>
                      <a:pt x="31" y="93"/>
                    </a:lnTo>
                    <a:lnTo>
                      <a:pt x="39" y="96"/>
                    </a:lnTo>
                    <a:lnTo>
                      <a:pt x="50" y="9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6" name="Freeform 360"/>
              <p:cNvSpPr>
                <a:spLocks/>
              </p:cNvSpPr>
              <p:nvPr/>
            </p:nvSpPr>
            <p:spPr bwMode="auto">
              <a:xfrm>
                <a:off x="241" y="2778"/>
                <a:ext cx="24" cy="25"/>
              </a:xfrm>
              <a:custGeom>
                <a:avLst/>
                <a:gdLst>
                  <a:gd name="T0" fmla="*/ 50 w 98"/>
                  <a:gd name="T1" fmla="*/ 97 h 97"/>
                  <a:gd name="T2" fmla="*/ 59 w 98"/>
                  <a:gd name="T3" fmla="*/ 96 h 97"/>
                  <a:gd name="T4" fmla="*/ 68 w 98"/>
                  <a:gd name="T5" fmla="*/ 93 h 97"/>
                  <a:gd name="T6" fmla="*/ 76 w 98"/>
                  <a:gd name="T7" fmla="*/ 88 h 97"/>
                  <a:gd name="T8" fmla="*/ 84 w 98"/>
                  <a:gd name="T9" fmla="*/ 82 h 97"/>
                  <a:gd name="T10" fmla="*/ 90 w 98"/>
                  <a:gd name="T11" fmla="*/ 76 h 97"/>
                  <a:gd name="T12" fmla="*/ 94 w 98"/>
                  <a:gd name="T13" fmla="*/ 66 h 97"/>
                  <a:gd name="T14" fmla="*/ 98 w 98"/>
                  <a:gd name="T15" fmla="*/ 58 h 97"/>
                  <a:gd name="T16" fmla="*/ 98 w 98"/>
                  <a:gd name="T17" fmla="*/ 48 h 97"/>
                  <a:gd name="T18" fmla="*/ 98 w 98"/>
                  <a:gd name="T19" fmla="*/ 38 h 97"/>
                  <a:gd name="T20" fmla="*/ 94 w 98"/>
                  <a:gd name="T21" fmla="*/ 29 h 97"/>
                  <a:gd name="T22" fmla="*/ 90 w 98"/>
                  <a:gd name="T23" fmla="*/ 21 h 97"/>
                  <a:gd name="T24" fmla="*/ 84 w 98"/>
                  <a:gd name="T25" fmla="*/ 13 h 97"/>
                  <a:gd name="T26" fmla="*/ 76 w 98"/>
                  <a:gd name="T27" fmla="*/ 8 h 97"/>
                  <a:gd name="T28" fmla="*/ 68 w 98"/>
                  <a:gd name="T29" fmla="*/ 4 h 97"/>
                  <a:gd name="T30" fmla="*/ 59 w 98"/>
                  <a:gd name="T31" fmla="*/ 0 h 97"/>
                  <a:gd name="T32" fmla="*/ 50 w 98"/>
                  <a:gd name="T33" fmla="*/ 0 h 97"/>
                  <a:gd name="T34" fmla="*/ 39 w 98"/>
                  <a:gd name="T35" fmla="*/ 0 h 97"/>
                  <a:gd name="T36" fmla="*/ 31 w 98"/>
                  <a:gd name="T37" fmla="*/ 4 h 97"/>
                  <a:gd name="T38" fmla="*/ 22 w 98"/>
                  <a:gd name="T39" fmla="*/ 8 h 97"/>
                  <a:gd name="T40" fmla="*/ 15 w 98"/>
                  <a:gd name="T41" fmla="*/ 13 h 97"/>
                  <a:gd name="T42" fmla="*/ 8 w 98"/>
                  <a:gd name="T43" fmla="*/ 21 h 97"/>
                  <a:gd name="T44" fmla="*/ 4 w 98"/>
                  <a:gd name="T45" fmla="*/ 29 h 97"/>
                  <a:gd name="T46" fmla="*/ 2 w 98"/>
                  <a:gd name="T47" fmla="*/ 38 h 97"/>
                  <a:gd name="T48" fmla="*/ 0 w 98"/>
                  <a:gd name="T49" fmla="*/ 48 h 97"/>
                  <a:gd name="T50" fmla="*/ 2 w 98"/>
                  <a:gd name="T51" fmla="*/ 58 h 97"/>
                  <a:gd name="T52" fmla="*/ 4 w 98"/>
                  <a:gd name="T53" fmla="*/ 66 h 97"/>
                  <a:gd name="T54" fmla="*/ 8 w 98"/>
                  <a:gd name="T55" fmla="*/ 76 h 97"/>
                  <a:gd name="T56" fmla="*/ 15 w 98"/>
                  <a:gd name="T57" fmla="*/ 82 h 97"/>
                  <a:gd name="T58" fmla="*/ 22 w 98"/>
                  <a:gd name="T59" fmla="*/ 88 h 97"/>
                  <a:gd name="T60" fmla="*/ 31 w 98"/>
                  <a:gd name="T61" fmla="*/ 93 h 97"/>
                  <a:gd name="T62" fmla="*/ 39 w 98"/>
                  <a:gd name="T63" fmla="*/ 96 h 97"/>
                  <a:gd name="T64" fmla="*/ 50 w 98"/>
                  <a:gd name="T6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8" h="97">
                    <a:moveTo>
                      <a:pt x="50" y="97"/>
                    </a:moveTo>
                    <a:lnTo>
                      <a:pt x="59" y="96"/>
                    </a:lnTo>
                    <a:lnTo>
                      <a:pt x="68" y="93"/>
                    </a:lnTo>
                    <a:lnTo>
                      <a:pt x="76" y="88"/>
                    </a:lnTo>
                    <a:lnTo>
                      <a:pt x="84" y="82"/>
                    </a:lnTo>
                    <a:lnTo>
                      <a:pt x="90" y="76"/>
                    </a:lnTo>
                    <a:lnTo>
                      <a:pt x="94" y="66"/>
                    </a:lnTo>
                    <a:lnTo>
                      <a:pt x="98" y="58"/>
                    </a:lnTo>
                    <a:lnTo>
                      <a:pt x="98" y="48"/>
                    </a:lnTo>
                    <a:lnTo>
                      <a:pt x="98" y="38"/>
                    </a:lnTo>
                    <a:lnTo>
                      <a:pt x="94" y="29"/>
                    </a:lnTo>
                    <a:lnTo>
                      <a:pt x="90" y="21"/>
                    </a:lnTo>
                    <a:lnTo>
                      <a:pt x="84" y="13"/>
                    </a:lnTo>
                    <a:lnTo>
                      <a:pt x="76" y="8"/>
                    </a:lnTo>
                    <a:lnTo>
                      <a:pt x="68" y="4"/>
                    </a:lnTo>
                    <a:lnTo>
                      <a:pt x="59" y="0"/>
                    </a:lnTo>
                    <a:lnTo>
                      <a:pt x="50" y="0"/>
                    </a:lnTo>
                    <a:lnTo>
                      <a:pt x="39" y="0"/>
                    </a:lnTo>
                    <a:lnTo>
                      <a:pt x="31" y="4"/>
                    </a:lnTo>
                    <a:lnTo>
                      <a:pt x="22" y="8"/>
                    </a:lnTo>
                    <a:lnTo>
                      <a:pt x="15" y="13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58"/>
                    </a:lnTo>
                    <a:lnTo>
                      <a:pt x="4" y="66"/>
                    </a:lnTo>
                    <a:lnTo>
                      <a:pt x="8" y="76"/>
                    </a:lnTo>
                    <a:lnTo>
                      <a:pt x="15" y="82"/>
                    </a:lnTo>
                    <a:lnTo>
                      <a:pt x="22" y="88"/>
                    </a:lnTo>
                    <a:lnTo>
                      <a:pt x="31" y="93"/>
                    </a:lnTo>
                    <a:lnTo>
                      <a:pt x="39" y="96"/>
                    </a:lnTo>
                    <a:lnTo>
                      <a:pt x="50" y="97"/>
                    </a:lnTo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7" name="Freeform 361"/>
              <p:cNvSpPr>
                <a:spLocks/>
              </p:cNvSpPr>
              <p:nvPr/>
            </p:nvSpPr>
            <p:spPr bwMode="auto">
              <a:xfrm>
                <a:off x="412" y="2770"/>
                <a:ext cx="36" cy="36"/>
              </a:xfrm>
              <a:custGeom>
                <a:avLst/>
                <a:gdLst>
                  <a:gd name="T0" fmla="*/ 72 w 144"/>
                  <a:gd name="T1" fmla="*/ 142 h 142"/>
                  <a:gd name="T2" fmla="*/ 79 w 144"/>
                  <a:gd name="T3" fmla="*/ 142 h 142"/>
                  <a:gd name="T4" fmla="*/ 87 w 144"/>
                  <a:gd name="T5" fmla="*/ 141 h 142"/>
                  <a:gd name="T6" fmla="*/ 94 w 144"/>
                  <a:gd name="T7" fmla="*/ 140 h 142"/>
                  <a:gd name="T8" fmla="*/ 100 w 144"/>
                  <a:gd name="T9" fmla="*/ 137 h 142"/>
                  <a:gd name="T10" fmla="*/ 112 w 144"/>
                  <a:gd name="T11" fmla="*/ 130 h 142"/>
                  <a:gd name="T12" fmla="*/ 123 w 144"/>
                  <a:gd name="T13" fmla="*/ 122 h 142"/>
                  <a:gd name="T14" fmla="*/ 131 w 144"/>
                  <a:gd name="T15" fmla="*/ 112 h 142"/>
                  <a:gd name="T16" fmla="*/ 137 w 144"/>
                  <a:gd name="T17" fmla="*/ 98 h 142"/>
                  <a:gd name="T18" fmla="*/ 140 w 144"/>
                  <a:gd name="T19" fmla="*/ 92 h 142"/>
                  <a:gd name="T20" fmla="*/ 143 w 144"/>
                  <a:gd name="T21" fmla="*/ 85 h 142"/>
                  <a:gd name="T22" fmla="*/ 143 w 144"/>
                  <a:gd name="T23" fmla="*/ 78 h 142"/>
                  <a:gd name="T24" fmla="*/ 144 w 144"/>
                  <a:gd name="T25" fmla="*/ 72 h 142"/>
                  <a:gd name="T26" fmla="*/ 143 w 144"/>
                  <a:gd name="T27" fmla="*/ 64 h 142"/>
                  <a:gd name="T28" fmla="*/ 143 w 144"/>
                  <a:gd name="T29" fmla="*/ 57 h 142"/>
                  <a:gd name="T30" fmla="*/ 140 w 144"/>
                  <a:gd name="T31" fmla="*/ 50 h 142"/>
                  <a:gd name="T32" fmla="*/ 137 w 144"/>
                  <a:gd name="T33" fmla="*/ 44 h 142"/>
                  <a:gd name="T34" fmla="*/ 131 w 144"/>
                  <a:gd name="T35" fmla="*/ 31 h 142"/>
                  <a:gd name="T36" fmla="*/ 123 w 144"/>
                  <a:gd name="T37" fmla="*/ 20 h 142"/>
                  <a:gd name="T38" fmla="*/ 112 w 144"/>
                  <a:gd name="T39" fmla="*/ 12 h 142"/>
                  <a:gd name="T40" fmla="*/ 100 w 144"/>
                  <a:gd name="T41" fmla="*/ 5 h 142"/>
                  <a:gd name="T42" fmla="*/ 94 w 144"/>
                  <a:gd name="T43" fmla="*/ 3 h 142"/>
                  <a:gd name="T44" fmla="*/ 87 w 144"/>
                  <a:gd name="T45" fmla="*/ 1 h 142"/>
                  <a:gd name="T46" fmla="*/ 79 w 144"/>
                  <a:gd name="T47" fmla="*/ 0 h 142"/>
                  <a:gd name="T48" fmla="*/ 72 w 144"/>
                  <a:gd name="T49" fmla="*/ 0 h 142"/>
                  <a:gd name="T50" fmla="*/ 64 w 144"/>
                  <a:gd name="T51" fmla="*/ 0 h 142"/>
                  <a:gd name="T52" fmla="*/ 58 w 144"/>
                  <a:gd name="T53" fmla="*/ 1 h 142"/>
                  <a:gd name="T54" fmla="*/ 51 w 144"/>
                  <a:gd name="T55" fmla="*/ 3 h 142"/>
                  <a:gd name="T56" fmla="*/ 44 w 144"/>
                  <a:gd name="T57" fmla="*/ 5 h 142"/>
                  <a:gd name="T58" fmla="*/ 32 w 144"/>
                  <a:gd name="T59" fmla="*/ 12 h 142"/>
                  <a:gd name="T60" fmla="*/ 22 w 144"/>
                  <a:gd name="T61" fmla="*/ 20 h 142"/>
                  <a:gd name="T62" fmla="*/ 12 w 144"/>
                  <a:gd name="T63" fmla="*/ 31 h 142"/>
                  <a:gd name="T64" fmla="*/ 6 w 144"/>
                  <a:gd name="T65" fmla="*/ 44 h 142"/>
                  <a:gd name="T66" fmla="*/ 4 w 144"/>
                  <a:gd name="T67" fmla="*/ 50 h 142"/>
                  <a:gd name="T68" fmla="*/ 2 w 144"/>
                  <a:gd name="T69" fmla="*/ 57 h 142"/>
                  <a:gd name="T70" fmla="*/ 0 w 144"/>
                  <a:gd name="T71" fmla="*/ 64 h 142"/>
                  <a:gd name="T72" fmla="*/ 0 w 144"/>
                  <a:gd name="T73" fmla="*/ 72 h 142"/>
                  <a:gd name="T74" fmla="*/ 0 w 144"/>
                  <a:gd name="T75" fmla="*/ 78 h 142"/>
                  <a:gd name="T76" fmla="*/ 2 w 144"/>
                  <a:gd name="T77" fmla="*/ 85 h 142"/>
                  <a:gd name="T78" fmla="*/ 4 w 144"/>
                  <a:gd name="T79" fmla="*/ 92 h 142"/>
                  <a:gd name="T80" fmla="*/ 6 w 144"/>
                  <a:gd name="T81" fmla="*/ 98 h 142"/>
                  <a:gd name="T82" fmla="*/ 10 w 144"/>
                  <a:gd name="T83" fmla="*/ 105 h 142"/>
                  <a:gd name="T84" fmla="*/ 12 w 144"/>
                  <a:gd name="T85" fmla="*/ 112 h 142"/>
                  <a:gd name="T86" fmla="*/ 16 w 144"/>
                  <a:gd name="T87" fmla="*/ 117 h 142"/>
                  <a:gd name="T88" fmla="*/ 22 w 144"/>
                  <a:gd name="T89" fmla="*/ 122 h 142"/>
                  <a:gd name="T90" fmla="*/ 27 w 144"/>
                  <a:gd name="T91" fmla="*/ 126 h 142"/>
                  <a:gd name="T92" fmla="*/ 32 w 144"/>
                  <a:gd name="T93" fmla="*/ 130 h 142"/>
                  <a:gd name="T94" fmla="*/ 38 w 144"/>
                  <a:gd name="T95" fmla="*/ 134 h 142"/>
                  <a:gd name="T96" fmla="*/ 44 w 144"/>
                  <a:gd name="T97" fmla="*/ 137 h 142"/>
                  <a:gd name="T98" fmla="*/ 51 w 144"/>
                  <a:gd name="T99" fmla="*/ 140 h 142"/>
                  <a:gd name="T100" fmla="*/ 58 w 144"/>
                  <a:gd name="T101" fmla="*/ 141 h 142"/>
                  <a:gd name="T102" fmla="*/ 64 w 144"/>
                  <a:gd name="T103" fmla="*/ 142 h 142"/>
                  <a:gd name="T104" fmla="*/ 72 w 144"/>
                  <a:gd name="T10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2">
                    <a:moveTo>
                      <a:pt x="72" y="142"/>
                    </a:moveTo>
                    <a:lnTo>
                      <a:pt x="79" y="142"/>
                    </a:lnTo>
                    <a:lnTo>
                      <a:pt x="87" y="141"/>
                    </a:lnTo>
                    <a:lnTo>
                      <a:pt x="94" y="140"/>
                    </a:lnTo>
                    <a:lnTo>
                      <a:pt x="100" y="137"/>
                    </a:lnTo>
                    <a:lnTo>
                      <a:pt x="112" y="130"/>
                    </a:lnTo>
                    <a:lnTo>
                      <a:pt x="123" y="122"/>
                    </a:lnTo>
                    <a:lnTo>
                      <a:pt x="131" y="112"/>
                    </a:lnTo>
                    <a:lnTo>
                      <a:pt x="137" y="98"/>
                    </a:lnTo>
                    <a:lnTo>
                      <a:pt x="140" y="92"/>
                    </a:lnTo>
                    <a:lnTo>
                      <a:pt x="143" y="85"/>
                    </a:lnTo>
                    <a:lnTo>
                      <a:pt x="143" y="78"/>
                    </a:lnTo>
                    <a:lnTo>
                      <a:pt x="144" y="72"/>
                    </a:lnTo>
                    <a:lnTo>
                      <a:pt x="143" y="64"/>
                    </a:lnTo>
                    <a:lnTo>
                      <a:pt x="143" y="57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1" y="31"/>
                    </a:lnTo>
                    <a:lnTo>
                      <a:pt x="123" y="20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4" y="3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51" y="3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1"/>
                    </a:lnTo>
                    <a:lnTo>
                      <a:pt x="6" y="44"/>
                    </a:lnTo>
                    <a:lnTo>
                      <a:pt x="4" y="50"/>
                    </a:lnTo>
                    <a:lnTo>
                      <a:pt x="2" y="57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2"/>
                    </a:lnTo>
                    <a:lnTo>
                      <a:pt x="6" y="98"/>
                    </a:lnTo>
                    <a:lnTo>
                      <a:pt x="10" y="105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2" y="122"/>
                    </a:lnTo>
                    <a:lnTo>
                      <a:pt x="27" y="126"/>
                    </a:lnTo>
                    <a:lnTo>
                      <a:pt x="32" y="130"/>
                    </a:lnTo>
                    <a:lnTo>
                      <a:pt x="38" y="134"/>
                    </a:lnTo>
                    <a:lnTo>
                      <a:pt x="44" y="137"/>
                    </a:lnTo>
                    <a:lnTo>
                      <a:pt x="51" y="140"/>
                    </a:lnTo>
                    <a:lnTo>
                      <a:pt x="58" y="141"/>
                    </a:lnTo>
                    <a:lnTo>
                      <a:pt x="64" y="142"/>
                    </a:lnTo>
                    <a:lnTo>
                      <a:pt x="72" y="142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8" name="Freeform 362"/>
              <p:cNvSpPr>
                <a:spLocks/>
              </p:cNvSpPr>
              <p:nvPr/>
            </p:nvSpPr>
            <p:spPr bwMode="auto">
              <a:xfrm>
                <a:off x="412" y="2770"/>
                <a:ext cx="36" cy="36"/>
              </a:xfrm>
              <a:custGeom>
                <a:avLst/>
                <a:gdLst>
                  <a:gd name="T0" fmla="*/ 72 w 144"/>
                  <a:gd name="T1" fmla="*/ 142 h 142"/>
                  <a:gd name="T2" fmla="*/ 79 w 144"/>
                  <a:gd name="T3" fmla="*/ 142 h 142"/>
                  <a:gd name="T4" fmla="*/ 87 w 144"/>
                  <a:gd name="T5" fmla="*/ 141 h 142"/>
                  <a:gd name="T6" fmla="*/ 94 w 144"/>
                  <a:gd name="T7" fmla="*/ 140 h 142"/>
                  <a:gd name="T8" fmla="*/ 100 w 144"/>
                  <a:gd name="T9" fmla="*/ 137 h 142"/>
                  <a:gd name="T10" fmla="*/ 112 w 144"/>
                  <a:gd name="T11" fmla="*/ 130 h 142"/>
                  <a:gd name="T12" fmla="*/ 123 w 144"/>
                  <a:gd name="T13" fmla="*/ 122 h 142"/>
                  <a:gd name="T14" fmla="*/ 131 w 144"/>
                  <a:gd name="T15" fmla="*/ 112 h 142"/>
                  <a:gd name="T16" fmla="*/ 137 w 144"/>
                  <a:gd name="T17" fmla="*/ 98 h 142"/>
                  <a:gd name="T18" fmla="*/ 140 w 144"/>
                  <a:gd name="T19" fmla="*/ 92 h 142"/>
                  <a:gd name="T20" fmla="*/ 143 w 144"/>
                  <a:gd name="T21" fmla="*/ 85 h 142"/>
                  <a:gd name="T22" fmla="*/ 143 w 144"/>
                  <a:gd name="T23" fmla="*/ 78 h 142"/>
                  <a:gd name="T24" fmla="*/ 144 w 144"/>
                  <a:gd name="T25" fmla="*/ 72 h 142"/>
                  <a:gd name="T26" fmla="*/ 143 w 144"/>
                  <a:gd name="T27" fmla="*/ 64 h 142"/>
                  <a:gd name="T28" fmla="*/ 143 w 144"/>
                  <a:gd name="T29" fmla="*/ 57 h 142"/>
                  <a:gd name="T30" fmla="*/ 140 w 144"/>
                  <a:gd name="T31" fmla="*/ 50 h 142"/>
                  <a:gd name="T32" fmla="*/ 137 w 144"/>
                  <a:gd name="T33" fmla="*/ 44 h 142"/>
                  <a:gd name="T34" fmla="*/ 131 w 144"/>
                  <a:gd name="T35" fmla="*/ 31 h 142"/>
                  <a:gd name="T36" fmla="*/ 123 w 144"/>
                  <a:gd name="T37" fmla="*/ 20 h 142"/>
                  <a:gd name="T38" fmla="*/ 112 w 144"/>
                  <a:gd name="T39" fmla="*/ 12 h 142"/>
                  <a:gd name="T40" fmla="*/ 100 w 144"/>
                  <a:gd name="T41" fmla="*/ 5 h 142"/>
                  <a:gd name="T42" fmla="*/ 94 w 144"/>
                  <a:gd name="T43" fmla="*/ 3 h 142"/>
                  <a:gd name="T44" fmla="*/ 87 w 144"/>
                  <a:gd name="T45" fmla="*/ 1 h 142"/>
                  <a:gd name="T46" fmla="*/ 79 w 144"/>
                  <a:gd name="T47" fmla="*/ 0 h 142"/>
                  <a:gd name="T48" fmla="*/ 72 w 144"/>
                  <a:gd name="T49" fmla="*/ 0 h 142"/>
                  <a:gd name="T50" fmla="*/ 64 w 144"/>
                  <a:gd name="T51" fmla="*/ 0 h 142"/>
                  <a:gd name="T52" fmla="*/ 58 w 144"/>
                  <a:gd name="T53" fmla="*/ 1 h 142"/>
                  <a:gd name="T54" fmla="*/ 51 w 144"/>
                  <a:gd name="T55" fmla="*/ 3 h 142"/>
                  <a:gd name="T56" fmla="*/ 44 w 144"/>
                  <a:gd name="T57" fmla="*/ 5 h 142"/>
                  <a:gd name="T58" fmla="*/ 32 w 144"/>
                  <a:gd name="T59" fmla="*/ 12 h 142"/>
                  <a:gd name="T60" fmla="*/ 22 w 144"/>
                  <a:gd name="T61" fmla="*/ 20 h 142"/>
                  <a:gd name="T62" fmla="*/ 12 w 144"/>
                  <a:gd name="T63" fmla="*/ 31 h 142"/>
                  <a:gd name="T64" fmla="*/ 6 w 144"/>
                  <a:gd name="T65" fmla="*/ 44 h 142"/>
                  <a:gd name="T66" fmla="*/ 4 w 144"/>
                  <a:gd name="T67" fmla="*/ 50 h 142"/>
                  <a:gd name="T68" fmla="*/ 2 w 144"/>
                  <a:gd name="T69" fmla="*/ 57 h 142"/>
                  <a:gd name="T70" fmla="*/ 0 w 144"/>
                  <a:gd name="T71" fmla="*/ 64 h 142"/>
                  <a:gd name="T72" fmla="*/ 0 w 144"/>
                  <a:gd name="T73" fmla="*/ 72 h 142"/>
                  <a:gd name="T74" fmla="*/ 0 w 144"/>
                  <a:gd name="T75" fmla="*/ 78 h 142"/>
                  <a:gd name="T76" fmla="*/ 2 w 144"/>
                  <a:gd name="T77" fmla="*/ 85 h 142"/>
                  <a:gd name="T78" fmla="*/ 4 w 144"/>
                  <a:gd name="T79" fmla="*/ 92 h 142"/>
                  <a:gd name="T80" fmla="*/ 6 w 144"/>
                  <a:gd name="T81" fmla="*/ 98 h 142"/>
                  <a:gd name="T82" fmla="*/ 10 w 144"/>
                  <a:gd name="T83" fmla="*/ 105 h 142"/>
                  <a:gd name="T84" fmla="*/ 12 w 144"/>
                  <a:gd name="T85" fmla="*/ 112 h 142"/>
                  <a:gd name="T86" fmla="*/ 16 w 144"/>
                  <a:gd name="T87" fmla="*/ 117 h 142"/>
                  <a:gd name="T88" fmla="*/ 22 w 144"/>
                  <a:gd name="T89" fmla="*/ 122 h 142"/>
                  <a:gd name="T90" fmla="*/ 27 w 144"/>
                  <a:gd name="T91" fmla="*/ 126 h 142"/>
                  <a:gd name="T92" fmla="*/ 32 w 144"/>
                  <a:gd name="T93" fmla="*/ 130 h 142"/>
                  <a:gd name="T94" fmla="*/ 38 w 144"/>
                  <a:gd name="T95" fmla="*/ 134 h 142"/>
                  <a:gd name="T96" fmla="*/ 44 w 144"/>
                  <a:gd name="T97" fmla="*/ 137 h 142"/>
                  <a:gd name="T98" fmla="*/ 51 w 144"/>
                  <a:gd name="T99" fmla="*/ 140 h 142"/>
                  <a:gd name="T100" fmla="*/ 58 w 144"/>
                  <a:gd name="T101" fmla="*/ 141 h 142"/>
                  <a:gd name="T102" fmla="*/ 64 w 144"/>
                  <a:gd name="T103" fmla="*/ 142 h 142"/>
                  <a:gd name="T104" fmla="*/ 72 w 144"/>
                  <a:gd name="T105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42">
                    <a:moveTo>
                      <a:pt x="72" y="142"/>
                    </a:moveTo>
                    <a:lnTo>
                      <a:pt x="79" y="142"/>
                    </a:lnTo>
                    <a:lnTo>
                      <a:pt x="87" y="141"/>
                    </a:lnTo>
                    <a:lnTo>
                      <a:pt x="94" y="140"/>
                    </a:lnTo>
                    <a:lnTo>
                      <a:pt x="100" y="137"/>
                    </a:lnTo>
                    <a:lnTo>
                      <a:pt x="112" y="130"/>
                    </a:lnTo>
                    <a:lnTo>
                      <a:pt x="123" y="122"/>
                    </a:lnTo>
                    <a:lnTo>
                      <a:pt x="131" y="112"/>
                    </a:lnTo>
                    <a:lnTo>
                      <a:pt x="137" y="98"/>
                    </a:lnTo>
                    <a:lnTo>
                      <a:pt x="140" y="92"/>
                    </a:lnTo>
                    <a:lnTo>
                      <a:pt x="143" y="85"/>
                    </a:lnTo>
                    <a:lnTo>
                      <a:pt x="143" y="78"/>
                    </a:lnTo>
                    <a:lnTo>
                      <a:pt x="144" y="72"/>
                    </a:lnTo>
                    <a:lnTo>
                      <a:pt x="143" y="64"/>
                    </a:lnTo>
                    <a:lnTo>
                      <a:pt x="143" y="57"/>
                    </a:lnTo>
                    <a:lnTo>
                      <a:pt x="140" y="50"/>
                    </a:lnTo>
                    <a:lnTo>
                      <a:pt x="137" y="44"/>
                    </a:lnTo>
                    <a:lnTo>
                      <a:pt x="131" y="31"/>
                    </a:lnTo>
                    <a:lnTo>
                      <a:pt x="123" y="20"/>
                    </a:lnTo>
                    <a:lnTo>
                      <a:pt x="112" y="12"/>
                    </a:lnTo>
                    <a:lnTo>
                      <a:pt x="100" y="5"/>
                    </a:lnTo>
                    <a:lnTo>
                      <a:pt x="94" y="3"/>
                    </a:lnTo>
                    <a:lnTo>
                      <a:pt x="87" y="1"/>
                    </a:lnTo>
                    <a:lnTo>
                      <a:pt x="79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8" y="1"/>
                    </a:lnTo>
                    <a:lnTo>
                      <a:pt x="51" y="3"/>
                    </a:lnTo>
                    <a:lnTo>
                      <a:pt x="44" y="5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1"/>
                    </a:lnTo>
                    <a:lnTo>
                      <a:pt x="6" y="44"/>
                    </a:lnTo>
                    <a:lnTo>
                      <a:pt x="4" y="50"/>
                    </a:lnTo>
                    <a:lnTo>
                      <a:pt x="2" y="57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78"/>
                    </a:lnTo>
                    <a:lnTo>
                      <a:pt x="2" y="85"/>
                    </a:lnTo>
                    <a:lnTo>
                      <a:pt x="4" y="92"/>
                    </a:lnTo>
                    <a:lnTo>
                      <a:pt x="6" y="98"/>
                    </a:lnTo>
                    <a:lnTo>
                      <a:pt x="10" y="105"/>
                    </a:lnTo>
                    <a:lnTo>
                      <a:pt x="12" y="112"/>
                    </a:lnTo>
                    <a:lnTo>
                      <a:pt x="16" y="117"/>
                    </a:lnTo>
                    <a:lnTo>
                      <a:pt x="22" y="122"/>
                    </a:lnTo>
                    <a:lnTo>
                      <a:pt x="27" y="126"/>
                    </a:lnTo>
                    <a:lnTo>
                      <a:pt x="32" y="130"/>
                    </a:lnTo>
                    <a:lnTo>
                      <a:pt x="38" y="134"/>
                    </a:lnTo>
                    <a:lnTo>
                      <a:pt x="44" y="137"/>
                    </a:lnTo>
                    <a:lnTo>
                      <a:pt x="51" y="140"/>
                    </a:lnTo>
                    <a:lnTo>
                      <a:pt x="58" y="141"/>
                    </a:lnTo>
                    <a:lnTo>
                      <a:pt x="64" y="142"/>
                    </a:lnTo>
                    <a:lnTo>
                      <a:pt x="72" y="142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59" name="Rectangle 363"/>
              <p:cNvSpPr>
                <a:spLocks noChangeArrowheads="1"/>
              </p:cNvSpPr>
              <p:nvPr/>
            </p:nvSpPr>
            <p:spPr bwMode="auto">
              <a:xfrm>
                <a:off x="1582" y="2777"/>
                <a:ext cx="1044" cy="243"/>
              </a:xfrm>
              <a:prstGeom prst="rect">
                <a:avLst/>
              </a:prstGeom>
              <a:solidFill>
                <a:srgbClr val="84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0" name="Freeform 364"/>
              <p:cNvSpPr>
                <a:spLocks/>
              </p:cNvSpPr>
              <p:nvPr/>
            </p:nvSpPr>
            <p:spPr bwMode="auto">
              <a:xfrm>
                <a:off x="1582" y="3016"/>
                <a:ext cx="1048" cy="7"/>
              </a:xfrm>
              <a:custGeom>
                <a:avLst/>
                <a:gdLst>
                  <a:gd name="T0" fmla="*/ 4192 w 4192"/>
                  <a:gd name="T1" fmla="*/ 14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4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4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4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1" name="Freeform 365"/>
              <p:cNvSpPr>
                <a:spLocks/>
              </p:cNvSpPr>
              <p:nvPr/>
            </p:nvSpPr>
            <p:spPr bwMode="auto">
              <a:xfrm>
                <a:off x="2622" y="2774"/>
                <a:ext cx="8" cy="246"/>
              </a:xfrm>
              <a:custGeom>
                <a:avLst/>
                <a:gdLst>
                  <a:gd name="T0" fmla="*/ 14 w 29"/>
                  <a:gd name="T1" fmla="*/ 0 h 984"/>
                  <a:gd name="T2" fmla="*/ 0 w 29"/>
                  <a:gd name="T3" fmla="*/ 15 h 984"/>
                  <a:gd name="T4" fmla="*/ 0 w 29"/>
                  <a:gd name="T5" fmla="*/ 984 h 984"/>
                  <a:gd name="T6" fmla="*/ 29 w 29"/>
                  <a:gd name="T7" fmla="*/ 984 h 984"/>
                  <a:gd name="T8" fmla="*/ 29 w 29"/>
                  <a:gd name="T9" fmla="*/ 15 h 984"/>
                  <a:gd name="T10" fmla="*/ 14 w 29"/>
                  <a:gd name="T11" fmla="*/ 0 h 984"/>
                  <a:gd name="T12" fmla="*/ 29 w 29"/>
                  <a:gd name="T13" fmla="*/ 15 h 984"/>
                  <a:gd name="T14" fmla="*/ 29 w 29"/>
                  <a:gd name="T15" fmla="*/ 0 h 984"/>
                  <a:gd name="T16" fmla="*/ 14 w 29"/>
                  <a:gd name="T17" fmla="*/ 0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4">
                    <a:moveTo>
                      <a:pt x="14" y="0"/>
                    </a:moveTo>
                    <a:lnTo>
                      <a:pt x="0" y="15"/>
                    </a:lnTo>
                    <a:lnTo>
                      <a:pt x="0" y="984"/>
                    </a:lnTo>
                    <a:lnTo>
                      <a:pt x="29" y="984"/>
                    </a:lnTo>
                    <a:lnTo>
                      <a:pt x="29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2" name="Freeform 366"/>
              <p:cNvSpPr>
                <a:spLocks/>
              </p:cNvSpPr>
              <p:nvPr/>
            </p:nvSpPr>
            <p:spPr bwMode="auto">
              <a:xfrm>
                <a:off x="1578" y="2774"/>
                <a:ext cx="1048" cy="7"/>
              </a:xfrm>
              <a:custGeom>
                <a:avLst/>
                <a:gdLst>
                  <a:gd name="T0" fmla="*/ 0 w 4191"/>
                  <a:gd name="T1" fmla="*/ 15 h 30"/>
                  <a:gd name="T2" fmla="*/ 14 w 4191"/>
                  <a:gd name="T3" fmla="*/ 30 h 30"/>
                  <a:gd name="T4" fmla="*/ 4191 w 4191"/>
                  <a:gd name="T5" fmla="*/ 30 h 30"/>
                  <a:gd name="T6" fmla="*/ 4191 w 4191"/>
                  <a:gd name="T7" fmla="*/ 0 h 30"/>
                  <a:gd name="T8" fmla="*/ 14 w 4191"/>
                  <a:gd name="T9" fmla="*/ 0 h 30"/>
                  <a:gd name="T10" fmla="*/ 0 w 4191"/>
                  <a:gd name="T11" fmla="*/ 15 h 30"/>
                  <a:gd name="T12" fmla="*/ 14 w 4191"/>
                  <a:gd name="T13" fmla="*/ 0 h 30"/>
                  <a:gd name="T14" fmla="*/ 0 w 4191"/>
                  <a:gd name="T15" fmla="*/ 0 h 30"/>
                  <a:gd name="T16" fmla="*/ 0 w 4191"/>
                  <a:gd name="T1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1" h="30">
                    <a:moveTo>
                      <a:pt x="0" y="15"/>
                    </a:moveTo>
                    <a:lnTo>
                      <a:pt x="14" y="30"/>
                    </a:lnTo>
                    <a:lnTo>
                      <a:pt x="4191" y="30"/>
                    </a:lnTo>
                    <a:lnTo>
                      <a:pt x="4191" y="0"/>
                    </a:lnTo>
                    <a:lnTo>
                      <a:pt x="14" y="0"/>
                    </a:lnTo>
                    <a:lnTo>
                      <a:pt x="0" y="15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3" name="Freeform 367"/>
              <p:cNvSpPr>
                <a:spLocks/>
              </p:cNvSpPr>
              <p:nvPr/>
            </p:nvSpPr>
            <p:spPr bwMode="auto">
              <a:xfrm>
                <a:off x="1578" y="2777"/>
                <a:ext cx="7" cy="246"/>
              </a:xfrm>
              <a:custGeom>
                <a:avLst/>
                <a:gdLst>
                  <a:gd name="T0" fmla="*/ 14 w 29"/>
                  <a:gd name="T1" fmla="*/ 984 h 984"/>
                  <a:gd name="T2" fmla="*/ 29 w 29"/>
                  <a:gd name="T3" fmla="*/ 969 h 984"/>
                  <a:gd name="T4" fmla="*/ 29 w 29"/>
                  <a:gd name="T5" fmla="*/ 0 h 984"/>
                  <a:gd name="T6" fmla="*/ 0 w 29"/>
                  <a:gd name="T7" fmla="*/ 0 h 984"/>
                  <a:gd name="T8" fmla="*/ 0 w 29"/>
                  <a:gd name="T9" fmla="*/ 969 h 984"/>
                  <a:gd name="T10" fmla="*/ 14 w 29"/>
                  <a:gd name="T11" fmla="*/ 984 h 984"/>
                  <a:gd name="T12" fmla="*/ 0 w 29"/>
                  <a:gd name="T13" fmla="*/ 969 h 984"/>
                  <a:gd name="T14" fmla="*/ 0 w 29"/>
                  <a:gd name="T15" fmla="*/ 984 h 984"/>
                  <a:gd name="T16" fmla="*/ 14 w 29"/>
                  <a:gd name="T17" fmla="*/ 984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984">
                    <a:moveTo>
                      <a:pt x="14" y="984"/>
                    </a:moveTo>
                    <a:lnTo>
                      <a:pt x="29" y="969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969"/>
                    </a:lnTo>
                    <a:lnTo>
                      <a:pt x="14" y="984"/>
                    </a:lnTo>
                    <a:lnTo>
                      <a:pt x="0" y="969"/>
                    </a:lnTo>
                    <a:lnTo>
                      <a:pt x="0" y="984"/>
                    </a:lnTo>
                    <a:lnTo>
                      <a:pt x="14" y="98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4" name="Rectangle 368"/>
              <p:cNvSpPr>
                <a:spLocks noChangeArrowheads="1"/>
              </p:cNvSpPr>
              <p:nvPr/>
            </p:nvSpPr>
            <p:spPr bwMode="auto">
              <a:xfrm>
                <a:off x="1582" y="2757"/>
                <a:ext cx="1044" cy="73"/>
              </a:xfrm>
              <a:prstGeom prst="rect">
                <a:avLst/>
              </a:prstGeom>
              <a:solidFill>
                <a:srgbClr val="009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5" name="Freeform 369"/>
              <p:cNvSpPr>
                <a:spLocks/>
              </p:cNvSpPr>
              <p:nvPr/>
            </p:nvSpPr>
            <p:spPr bwMode="auto">
              <a:xfrm>
                <a:off x="1582" y="2826"/>
                <a:ext cx="1048" cy="8"/>
              </a:xfrm>
              <a:custGeom>
                <a:avLst/>
                <a:gdLst>
                  <a:gd name="T0" fmla="*/ 4192 w 4192"/>
                  <a:gd name="T1" fmla="*/ 14 h 29"/>
                  <a:gd name="T2" fmla="*/ 4177 w 4192"/>
                  <a:gd name="T3" fmla="*/ 0 h 29"/>
                  <a:gd name="T4" fmla="*/ 0 w 4192"/>
                  <a:gd name="T5" fmla="*/ 0 h 29"/>
                  <a:gd name="T6" fmla="*/ 0 w 4192"/>
                  <a:gd name="T7" fmla="*/ 29 h 29"/>
                  <a:gd name="T8" fmla="*/ 4177 w 4192"/>
                  <a:gd name="T9" fmla="*/ 29 h 29"/>
                  <a:gd name="T10" fmla="*/ 4192 w 4192"/>
                  <a:gd name="T11" fmla="*/ 14 h 29"/>
                  <a:gd name="T12" fmla="*/ 4177 w 4192"/>
                  <a:gd name="T13" fmla="*/ 29 h 29"/>
                  <a:gd name="T14" fmla="*/ 4192 w 4192"/>
                  <a:gd name="T15" fmla="*/ 29 h 29"/>
                  <a:gd name="T16" fmla="*/ 4192 w 4192"/>
                  <a:gd name="T1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2" h="29">
                    <a:moveTo>
                      <a:pt x="4192" y="14"/>
                    </a:moveTo>
                    <a:lnTo>
                      <a:pt x="4177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4177" y="29"/>
                    </a:lnTo>
                    <a:lnTo>
                      <a:pt x="4192" y="14"/>
                    </a:lnTo>
                    <a:lnTo>
                      <a:pt x="4177" y="29"/>
                    </a:lnTo>
                    <a:lnTo>
                      <a:pt x="4192" y="29"/>
                    </a:lnTo>
                    <a:lnTo>
                      <a:pt x="4192" y="14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6" name="Freeform 370"/>
              <p:cNvSpPr>
                <a:spLocks/>
              </p:cNvSpPr>
              <p:nvPr/>
            </p:nvSpPr>
            <p:spPr bwMode="auto">
              <a:xfrm>
                <a:off x="2622" y="2754"/>
                <a:ext cx="8" cy="76"/>
              </a:xfrm>
              <a:custGeom>
                <a:avLst/>
                <a:gdLst>
                  <a:gd name="T0" fmla="*/ 14 w 29"/>
                  <a:gd name="T1" fmla="*/ 0 h 305"/>
                  <a:gd name="T2" fmla="*/ 0 w 29"/>
                  <a:gd name="T3" fmla="*/ 15 h 305"/>
                  <a:gd name="T4" fmla="*/ 0 w 29"/>
                  <a:gd name="T5" fmla="*/ 305 h 305"/>
                  <a:gd name="T6" fmla="*/ 29 w 29"/>
                  <a:gd name="T7" fmla="*/ 305 h 305"/>
                  <a:gd name="T8" fmla="*/ 29 w 29"/>
                  <a:gd name="T9" fmla="*/ 15 h 305"/>
                  <a:gd name="T10" fmla="*/ 14 w 29"/>
                  <a:gd name="T11" fmla="*/ 0 h 305"/>
                  <a:gd name="T12" fmla="*/ 29 w 29"/>
                  <a:gd name="T13" fmla="*/ 15 h 305"/>
                  <a:gd name="T14" fmla="*/ 29 w 29"/>
                  <a:gd name="T15" fmla="*/ 0 h 305"/>
                  <a:gd name="T16" fmla="*/ 14 w 29"/>
                  <a:gd name="T17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4" y="0"/>
                    </a:moveTo>
                    <a:lnTo>
                      <a:pt x="0" y="15"/>
                    </a:lnTo>
                    <a:lnTo>
                      <a:pt x="0" y="305"/>
                    </a:lnTo>
                    <a:lnTo>
                      <a:pt x="29" y="305"/>
                    </a:lnTo>
                    <a:lnTo>
                      <a:pt x="29" y="15"/>
                    </a:lnTo>
                    <a:lnTo>
                      <a:pt x="14" y="0"/>
                    </a:lnTo>
                    <a:lnTo>
                      <a:pt x="29" y="15"/>
                    </a:lnTo>
                    <a:lnTo>
                      <a:pt x="29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7" name="Freeform 371"/>
              <p:cNvSpPr>
                <a:spLocks/>
              </p:cNvSpPr>
              <p:nvPr/>
            </p:nvSpPr>
            <p:spPr bwMode="auto">
              <a:xfrm>
                <a:off x="1578" y="2754"/>
                <a:ext cx="1048" cy="7"/>
              </a:xfrm>
              <a:custGeom>
                <a:avLst/>
                <a:gdLst>
                  <a:gd name="T0" fmla="*/ 0 w 4191"/>
                  <a:gd name="T1" fmla="*/ 15 h 30"/>
                  <a:gd name="T2" fmla="*/ 14 w 4191"/>
                  <a:gd name="T3" fmla="*/ 30 h 30"/>
                  <a:gd name="T4" fmla="*/ 4191 w 4191"/>
                  <a:gd name="T5" fmla="*/ 30 h 30"/>
                  <a:gd name="T6" fmla="*/ 4191 w 4191"/>
                  <a:gd name="T7" fmla="*/ 0 h 30"/>
                  <a:gd name="T8" fmla="*/ 14 w 4191"/>
                  <a:gd name="T9" fmla="*/ 0 h 30"/>
                  <a:gd name="T10" fmla="*/ 0 w 4191"/>
                  <a:gd name="T11" fmla="*/ 15 h 30"/>
                  <a:gd name="T12" fmla="*/ 14 w 4191"/>
                  <a:gd name="T13" fmla="*/ 0 h 30"/>
                  <a:gd name="T14" fmla="*/ 0 w 4191"/>
                  <a:gd name="T15" fmla="*/ 0 h 30"/>
                  <a:gd name="T16" fmla="*/ 0 w 4191"/>
                  <a:gd name="T1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1" h="30">
                    <a:moveTo>
                      <a:pt x="0" y="15"/>
                    </a:moveTo>
                    <a:lnTo>
                      <a:pt x="14" y="30"/>
                    </a:lnTo>
                    <a:lnTo>
                      <a:pt x="4191" y="30"/>
                    </a:lnTo>
                    <a:lnTo>
                      <a:pt x="4191" y="0"/>
                    </a:lnTo>
                    <a:lnTo>
                      <a:pt x="14" y="0"/>
                    </a:lnTo>
                    <a:lnTo>
                      <a:pt x="0" y="15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8" name="Freeform 372"/>
              <p:cNvSpPr>
                <a:spLocks/>
              </p:cNvSpPr>
              <p:nvPr/>
            </p:nvSpPr>
            <p:spPr bwMode="auto">
              <a:xfrm>
                <a:off x="1578" y="2757"/>
                <a:ext cx="7" cy="77"/>
              </a:xfrm>
              <a:custGeom>
                <a:avLst/>
                <a:gdLst>
                  <a:gd name="T0" fmla="*/ 14 w 29"/>
                  <a:gd name="T1" fmla="*/ 305 h 305"/>
                  <a:gd name="T2" fmla="*/ 29 w 29"/>
                  <a:gd name="T3" fmla="*/ 290 h 305"/>
                  <a:gd name="T4" fmla="*/ 29 w 29"/>
                  <a:gd name="T5" fmla="*/ 0 h 305"/>
                  <a:gd name="T6" fmla="*/ 0 w 29"/>
                  <a:gd name="T7" fmla="*/ 0 h 305"/>
                  <a:gd name="T8" fmla="*/ 0 w 29"/>
                  <a:gd name="T9" fmla="*/ 290 h 305"/>
                  <a:gd name="T10" fmla="*/ 14 w 29"/>
                  <a:gd name="T11" fmla="*/ 305 h 305"/>
                  <a:gd name="T12" fmla="*/ 0 w 29"/>
                  <a:gd name="T13" fmla="*/ 290 h 305"/>
                  <a:gd name="T14" fmla="*/ 0 w 29"/>
                  <a:gd name="T15" fmla="*/ 305 h 305"/>
                  <a:gd name="T16" fmla="*/ 14 w 29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05">
                    <a:moveTo>
                      <a:pt x="14" y="305"/>
                    </a:moveTo>
                    <a:lnTo>
                      <a:pt x="29" y="29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0"/>
                    </a:lnTo>
                    <a:lnTo>
                      <a:pt x="14" y="305"/>
                    </a:lnTo>
                    <a:lnTo>
                      <a:pt x="0" y="290"/>
                    </a:lnTo>
                    <a:lnTo>
                      <a:pt x="0" y="305"/>
                    </a:lnTo>
                    <a:lnTo>
                      <a:pt x="14" y="305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69" name="Freeform 373"/>
              <p:cNvSpPr>
                <a:spLocks/>
              </p:cNvSpPr>
              <p:nvPr/>
            </p:nvSpPr>
            <p:spPr bwMode="auto">
              <a:xfrm>
                <a:off x="1649" y="2771"/>
                <a:ext cx="44" cy="45"/>
              </a:xfrm>
              <a:custGeom>
                <a:avLst/>
                <a:gdLst>
                  <a:gd name="T0" fmla="*/ 98 w 177"/>
                  <a:gd name="T1" fmla="*/ 176 h 177"/>
                  <a:gd name="T2" fmla="*/ 115 w 177"/>
                  <a:gd name="T3" fmla="*/ 173 h 177"/>
                  <a:gd name="T4" fmla="*/ 131 w 177"/>
                  <a:gd name="T5" fmla="*/ 166 h 177"/>
                  <a:gd name="T6" fmla="*/ 145 w 177"/>
                  <a:gd name="T7" fmla="*/ 157 h 177"/>
                  <a:gd name="T8" fmla="*/ 157 w 177"/>
                  <a:gd name="T9" fmla="*/ 145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7 w 177"/>
                  <a:gd name="T15" fmla="*/ 97 h 177"/>
                  <a:gd name="T16" fmla="*/ 177 w 177"/>
                  <a:gd name="T17" fmla="*/ 80 h 177"/>
                  <a:gd name="T18" fmla="*/ 173 w 177"/>
                  <a:gd name="T19" fmla="*/ 62 h 177"/>
                  <a:gd name="T20" fmla="*/ 167 w 177"/>
                  <a:gd name="T21" fmla="*/ 46 h 177"/>
                  <a:gd name="T22" fmla="*/ 157 w 177"/>
                  <a:gd name="T23" fmla="*/ 32 h 177"/>
                  <a:gd name="T24" fmla="*/ 145 w 177"/>
                  <a:gd name="T25" fmla="*/ 20 h 177"/>
                  <a:gd name="T26" fmla="*/ 131 w 177"/>
                  <a:gd name="T27" fmla="*/ 11 h 177"/>
                  <a:gd name="T28" fmla="*/ 115 w 177"/>
                  <a:gd name="T29" fmla="*/ 4 h 177"/>
                  <a:gd name="T30" fmla="*/ 98 w 177"/>
                  <a:gd name="T31" fmla="*/ 0 h 177"/>
                  <a:gd name="T32" fmla="*/ 80 w 177"/>
                  <a:gd name="T33" fmla="*/ 0 h 177"/>
                  <a:gd name="T34" fmla="*/ 63 w 177"/>
                  <a:gd name="T35" fmla="*/ 4 h 177"/>
                  <a:gd name="T36" fmla="*/ 47 w 177"/>
                  <a:gd name="T37" fmla="*/ 11 h 177"/>
                  <a:gd name="T38" fmla="*/ 32 w 177"/>
                  <a:gd name="T39" fmla="*/ 20 h 177"/>
                  <a:gd name="T40" fmla="*/ 22 w 177"/>
                  <a:gd name="T41" fmla="*/ 32 h 177"/>
                  <a:gd name="T42" fmla="*/ 11 w 177"/>
                  <a:gd name="T43" fmla="*/ 46 h 177"/>
                  <a:gd name="T44" fmla="*/ 4 w 177"/>
                  <a:gd name="T45" fmla="*/ 62 h 177"/>
                  <a:gd name="T46" fmla="*/ 2 w 177"/>
                  <a:gd name="T47" fmla="*/ 80 h 177"/>
                  <a:gd name="T48" fmla="*/ 2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2 w 177"/>
                  <a:gd name="T55" fmla="*/ 145 h 177"/>
                  <a:gd name="T56" fmla="*/ 32 w 177"/>
                  <a:gd name="T57" fmla="*/ 157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90" y="177"/>
                    </a:moveTo>
                    <a:lnTo>
                      <a:pt x="98" y="176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9" y="161"/>
                    </a:lnTo>
                    <a:lnTo>
                      <a:pt x="145" y="157"/>
                    </a:lnTo>
                    <a:lnTo>
                      <a:pt x="152" y="150"/>
                    </a:lnTo>
                    <a:lnTo>
                      <a:pt x="157" y="145"/>
                    </a:lnTo>
                    <a:lnTo>
                      <a:pt x="163" y="137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3" y="114"/>
                    </a:lnTo>
                    <a:lnTo>
                      <a:pt x="176" y="106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80"/>
                    </a:lnTo>
                    <a:lnTo>
                      <a:pt x="176" y="70"/>
                    </a:lnTo>
                    <a:lnTo>
                      <a:pt x="173" y="62"/>
                    </a:lnTo>
                    <a:lnTo>
                      <a:pt x="171" y="54"/>
                    </a:lnTo>
                    <a:lnTo>
                      <a:pt x="167" y="46"/>
                    </a:lnTo>
                    <a:lnTo>
                      <a:pt x="163" y="39"/>
                    </a:lnTo>
                    <a:lnTo>
                      <a:pt x="157" y="32"/>
                    </a:lnTo>
                    <a:lnTo>
                      <a:pt x="152" y="27"/>
                    </a:lnTo>
                    <a:lnTo>
                      <a:pt x="145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7" y="1"/>
                    </a:lnTo>
                    <a:lnTo>
                      <a:pt x="98" y="0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71" y="1"/>
                    </a:lnTo>
                    <a:lnTo>
                      <a:pt x="63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7" y="27"/>
                    </a:lnTo>
                    <a:lnTo>
                      <a:pt x="22" y="32"/>
                    </a:lnTo>
                    <a:lnTo>
                      <a:pt x="16" y="39"/>
                    </a:lnTo>
                    <a:lnTo>
                      <a:pt x="11" y="46"/>
                    </a:lnTo>
                    <a:lnTo>
                      <a:pt x="8" y="54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80"/>
                    </a:lnTo>
                    <a:lnTo>
                      <a:pt x="0" y="88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2" y="145"/>
                    </a:lnTo>
                    <a:lnTo>
                      <a:pt x="27" y="150"/>
                    </a:lnTo>
                    <a:lnTo>
                      <a:pt x="32" y="157"/>
                    </a:lnTo>
                    <a:lnTo>
                      <a:pt x="40" y="161"/>
                    </a:lnTo>
                    <a:lnTo>
                      <a:pt x="47" y="166"/>
                    </a:lnTo>
                    <a:lnTo>
                      <a:pt x="55" y="169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6"/>
                    </a:lnTo>
                    <a:lnTo>
                      <a:pt x="90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0" name="Freeform 374"/>
              <p:cNvSpPr>
                <a:spLocks/>
              </p:cNvSpPr>
              <p:nvPr/>
            </p:nvSpPr>
            <p:spPr bwMode="auto">
              <a:xfrm>
                <a:off x="1649" y="2771"/>
                <a:ext cx="44" cy="45"/>
              </a:xfrm>
              <a:custGeom>
                <a:avLst/>
                <a:gdLst>
                  <a:gd name="T0" fmla="*/ 98 w 177"/>
                  <a:gd name="T1" fmla="*/ 176 h 177"/>
                  <a:gd name="T2" fmla="*/ 115 w 177"/>
                  <a:gd name="T3" fmla="*/ 173 h 177"/>
                  <a:gd name="T4" fmla="*/ 131 w 177"/>
                  <a:gd name="T5" fmla="*/ 166 h 177"/>
                  <a:gd name="T6" fmla="*/ 145 w 177"/>
                  <a:gd name="T7" fmla="*/ 157 h 177"/>
                  <a:gd name="T8" fmla="*/ 157 w 177"/>
                  <a:gd name="T9" fmla="*/ 145 h 177"/>
                  <a:gd name="T10" fmla="*/ 167 w 177"/>
                  <a:gd name="T11" fmla="*/ 130 h 177"/>
                  <a:gd name="T12" fmla="*/ 173 w 177"/>
                  <a:gd name="T13" fmla="*/ 114 h 177"/>
                  <a:gd name="T14" fmla="*/ 177 w 177"/>
                  <a:gd name="T15" fmla="*/ 97 h 177"/>
                  <a:gd name="T16" fmla="*/ 177 w 177"/>
                  <a:gd name="T17" fmla="*/ 80 h 177"/>
                  <a:gd name="T18" fmla="*/ 173 w 177"/>
                  <a:gd name="T19" fmla="*/ 62 h 177"/>
                  <a:gd name="T20" fmla="*/ 167 w 177"/>
                  <a:gd name="T21" fmla="*/ 46 h 177"/>
                  <a:gd name="T22" fmla="*/ 157 w 177"/>
                  <a:gd name="T23" fmla="*/ 32 h 177"/>
                  <a:gd name="T24" fmla="*/ 145 w 177"/>
                  <a:gd name="T25" fmla="*/ 20 h 177"/>
                  <a:gd name="T26" fmla="*/ 131 w 177"/>
                  <a:gd name="T27" fmla="*/ 11 h 177"/>
                  <a:gd name="T28" fmla="*/ 115 w 177"/>
                  <a:gd name="T29" fmla="*/ 4 h 177"/>
                  <a:gd name="T30" fmla="*/ 98 w 177"/>
                  <a:gd name="T31" fmla="*/ 0 h 177"/>
                  <a:gd name="T32" fmla="*/ 80 w 177"/>
                  <a:gd name="T33" fmla="*/ 0 h 177"/>
                  <a:gd name="T34" fmla="*/ 63 w 177"/>
                  <a:gd name="T35" fmla="*/ 4 h 177"/>
                  <a:gd name="T36" fmla="*/ 47 w 177"/>
                  <a:gd name="T37" fmla="*/ 11 h 177"/>
                  <a:gd name="T38" fmla="*/ 32 w 177"/>
                  <a:gd name="T39" fmla="*/ 20 h 177"/>
                  <a:gd name="T40" fmla="*/ 22 w 177"/>
                  <a:gd name="T41" fmla="*/ 32 h 177"/>
                  <a:gd name="T42" fmla="*/ 11 w 177"/>
                  <a:gd name="T43" fmla="*/ 46 h 177"/>
                  <a:gd name="T44" fmla="*/ 4 w 177"/>
                  <a:gd name="T45" fmla="*/ 62 h 177"/>
                  <a:gd name="T46" fmla="*/ 2 w 177"/>
                  <a:gd name="T47" fmla="*/ 80 h 177"/>
                  <a:gd name="T48" fmla="*/ 2 w 177"/>
                  <a:gd name="T49" fmla="*/ 97 h 177"/>
                  <a:gd name="T50" fmla="*/ 4 w 177"/>
                  <a:gd name="T51" fmla="*/ 114 h 177"/>
                  <a:gd name="T52" fmla="*/ 11 w 177"/>
                  <a:gd name="T53" fmla="*/ 130 h 177"/>
                  <a:gd name="T54" fmla="*/ 22 w 177"/>
                  <a:gd name="T55" fmla="*/ 145 h 177"/>
                  <a:gd name="T56" fmla="*/ 32 w 177"/>
                  <a:gd name="T57" fmla="*/ 157 h 177"/>
                  <a:gd name="T58" fmla="*/ 47 w 177"/>
                  <a:gd name="T59" fmla="*/ 166 h 177"/>
                  <a:gd name="T60" fmla="*/ 63 w 177"/>
                  <a:gd name="T61" fmla="*/ 173 h 177"/>
                  <a:gd name="T62" fmla="*/ 80 w 177"/>
                  <a:gd name="T63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7">
                    <a:moveTo>
                      <a:pt x="90" y="177"/>
                    </a:moveTo>
                    <a:lnTo>
                      <a:pt x="98" y="176"/>
                    </a:lnTo>
                    <a:lnTo>
                      <a:pt x="107" y="174"/>
                    </a:lnTo>
                    <a:lnTo>
                      <a:pt x="115" y="173"/>
                    </a:lnTo>
                    <a:lnTo>
                      <a:pt x="123" y="169"/>
                    </a:lnTo>
                    <a:lnTo>
                      <a:pt x="131" y="166"/>
                    </a:lnTo>
                    <a:lnTo>
                      <a:pt x="139" y="161"/>
                    </a:lnTo>
                    <a:lnTo>
                      <a:pt x="145" y="157"/>
                    </a:lnTo>
                    <a:lnTo>
                      <a:pt x="152" y="150"/>
                    </a:lnTo>
                    <a:lnTo>
                      <a:pt x="157" y="145"/>
                    </a:lnTo>
                    <a:lnTo>
                      <a:pt x="163" y="137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3" y="114"/>
                    </a:lnTo>
                    <a:lnTo>
                      <a:pt x="176" y="106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80"/>
                    </a:lnTo>
                    <a:lnTo>
                      <a:pt x="176" y="70"/>
                    </a:lnTo>
                    <a:lnTo>
                      <a:pt x="173" y="62"/>
                    </a:lnTo>
                    <a:lnTo>
                      <a:pt x="171" y="54"/>
                    </a:lnTo>
                    <a:lnTo>
                      <a:pt x="167" y="46"/>
                    </a:lnTo>
                    <a:lnTo>
                      <a:pt x="163" y="39"/>
                    </a:lnTo>
                    <a:lnTo>
                      <a:pt x="157" y="32"/>
                    </a:lnTo>
                    <a:lnTo>
                      <a:pt x="152" y="27"/>
                    </a:lnTo>
                    <a:lnTo>
                      <a:pt x="145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3" y="7"/>
                    </a:lnTo>
                    <a:lnTo>
                      <a:pt x="115" y="4"/>
                    </a:lnTo>
                    <a:lnTo>
                      <a:pt x="107" y="1"/>
                    </a:lnTo>
                    <a:lnTo>
                      <a:pt x="98" y="0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71" y="1"/>
                    </a:lnTo>
                    <a:lnTo>
                      <a:pt x="63" y="4"/>
                    </a:lnTo>
                    <a:lnTo>
                      <a:pt x="55" y="7"/>
                    </a:lnTo>
                    <a:lnTo>
                      <a:pt x="47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7" y="27"/>
                    </a:lnTo>
                    <a:lnTo>
                      <a:pt x="22" y="32"/>
                    </a:lnTo>
                    <a:lnTo>
                      <a:pt x="16" y="39"/>
                    </a:lnTo>
                    <a:lnTo>
                      <a:pt x="11" y="46"/>
                    </a:lnTo>
                    <a:lnTo>
                      <a:pt x="8" y="54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80"/>
                    </a:lnTo>
                    <a:lnTo>
                      <a:pt x="0" y="88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1" y="130"/>
                    </a:lnTo>
                    <a:lnTo>
                      <a:pt x="16" y="137"/>
                    </a:lnTo>
                    <a:lnTo>
                      <a:pt x="22" y="145"/>
                    </a:lnTo>
                    <a:lnTo>
                      <a:pt x="27" y="150"/>
                    </a:lnTo>
                    <a:lnTo>
                      <a:pt x="32" y="157"/>
                    </a:lnTo>
                    <a:lnTo>
                      <a:pt x="40" y="161"/>
                    </a:lnTo>
                    <a:lnTo>
                      <a:pt x="47" y="166"/>
                    </a:lnTo>
                    <a:lnTo>
                      <a:pt x="55" y="169"/>
                    </a:lnTo>
                    <a:lnTo>
                      <a:pt x="63" y="173"/>
                    </a:lnTo>
                    <a:lnTo>
                      <a:pt x="71" y="174"/>
                    </a:lnTo>
                    <a:lnTo>
                      <a:pt x="80" y="176"/>
                    </a:lnTo>
                    <a:lnTo>
                      <a:pt x="90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1" name="Freeform 375"/>
              <p:cNvSpPr>
                <a:spLocks/>
              </p:cNvSpPr>
              <p:nvPr/>
            </p:nvSpPr>
            <p:spPr bwMode="auto">
              <a:xfrm>
                <a:off x="1910" y="2778"/>
                <a:ext cx="45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4 w 177"/>
                  <a:gd name="T7" fmla="*/ 156 h 176"/>
                  <a:gd name="T8" fmla="*/ 156 w 177"/>
                  <a:gd name="T9" fmla="*/ 144 h 176"/>
                  <a:gd name="T10" fmla="*/ 166 w 177"/>
                  <a:gd name="T11" fmla="*/ 131 h 176"/>
                  <a:gd name="T12" fmla="*/ 173 w 177"/>
                  <a:gd name="T13" fmla="*/ 115 h 176"/>
                  <a:gd name="T14" fmla="*/ 176 w 177"/>
                  <a:gd name="T15" fmla="*/ 97 h 176"/>
                  <a:gd name="T16" fmla="*/ 176 w 177"/>
                  <a:gd name="T17" fmla="*/ 79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6 w 177"/>
                  <a:gd name="T23" fmla="*/ 32 h 176"/>
                  <a:gd name="T24" fmla="*/ 144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79 w 177"/>
                  <a:gd name="T33" fmla="*/ 0 h 176"/>
                  <a:gd name="T34" fmla="*/ 63 w 177"/>
                  <a:gd name="T35" fmla="*/ 4 h 176"/>
                  <a:gd name="T36" fmla="*/ 47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1 w 177"/>
                  <a:gd name="T43" fmla="*/ 45 h 176"/>
                  <a:gd name="T44" fmla="*/ 4 w 177"/>
                  <a:gd name="T45" fmla="*/ 61 h 176"/>
                  <a:gd name="T46" fmla="*/ 0 w 177"/>
                  <a:gd name="T47" fmla="*/ 79 h 176"/>
                  <a:gd name="T48" fmla="*/ 0 w 177"/>
                  <a:gd name="T49" fmla="*/ 97 h 176"/>
                  <a:gd name="T50" fmla="*/ 4 w 177"/>
                  <a:gd name="T51" fmla="*/ 115 h 176"/>
                  <a:gd name="T52" fmla="*/ 11 w 177"/>
                  <a:gd name="T53" fmla="*/ 131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7 w 177"/>
                  <a:gd name="T59" fmla="*/ 165 h 176"/>
                  <a:gd name="T60" fmla="*/ 63 w 177"/>
                  <a:gd name="T61" fmla="*/ 172 h 176"/>
                  <a:gd name="T62" fmla="*/ 79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6" y="175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6" y="131"/>
                    </a:lnTo>
                    <a:lnTo>
                      <a:pt x="169" y="123"/>
                    </a:lnTo>
                    <a:lnTo>
                      <a:pt x="173" y="115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7" y="88"/>
                    </a:lnTo>
                    <a:lnTo>
                      <a:pt x="176" y="79"/>
                    </a:lnTo>
                    <a:lnTo>
                      <a:pt x="174" y="71"/>
                    </a:lnTo>
                    <a:lnTo>
                      <a:pt x="173" y="61"/>
                    </a:lnTo>
                    <a:lnTo>
                      <a:pt x="169" y="53"/>
                    </a:lnTo>
                    <a:lnTo>
                      <a:pt x="166" y="45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2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2"/>
                    </a:lnTo>
                    <a:lnTo>
                      <a:pt x="63" y="4"/>
                    </a:lnTo>
                    <a:lnTo>
                      <a:pt x="53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1" y="71"/>
                    </a:lnTo>
                    <a:lnTo>
                      <a:pt x="0" y="79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5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7" y="165"/>
                    </a:lnTo>
                    <a:lnTo>
                      <a:pt x="53" y="169"/>
                    </a:lnTo>
                    <a:lnTo>
                      <a:pt x="63" y="172"/>
                    </a:lnTo>
                    <a:lnTo>
                      <a:pt x="71" y="175"/>
                    </a:lnTo>
                    <a:lnTo>
                      <a:pt x="79" y="176"/>
                    </a:lnTo>
                    <a:lnTo>
                      <a:pt x="88" y="176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2" name="Freeform 376"/>
              <p:cNvSpPr>
                <a:spLocks/>
              </p:cNvSpPr>
              <p:nvPr/>
            </p:nvSpPr>
            <p:spPr bwMode="auto">
              <a:xfrm>
                <a:off x="1910" y="2778"/>
                <a:ext cx="45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4 w 177"/>
                  <a:gd name="T7" fmla="*/ 156 h 176"/>
                  <a:gd name="T8" fmla="*/ 156 w 177"/>
                  <a:gd name="T9" fmla="*/ 144 h 176"/>
                  <a:gd name="T10" fmla="*/ 166 w 177"/>
                  <a:gd name="T11" fmla="*/ 131 h 176"/>
                  <a:gd name="T12" fmla="*/ 173 w 177"/>
                  <a:gd name="T13" fmla="*/ 115 h 176"/>
                  <a:gd name="T14" fmla="*/ 176 w 177"/>
                  <a:gd name="T15" fmla="*/ 97 h 176"/>
                  <a:gd name="T16" fmla="*/ 176 w 177"/>
                  <a:gd name="T17" fmla="*/ 79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6 w 177"/>
                  <a:gd name="T23" fmla="*/ 32 h 176"/>
                  <a:gd name="T24" fmla="*/ 144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79 w 177"/>
                  <a:gd name="T33" fmla="*/ 0 h 176"/>
                  <a:gd name="T34" fmla="*/ 63 w 177"/>
                  <a:gd name="T35" fmla="*/ 4 h 176"/>
                  <a:gd name="T36" fmla="*/ 47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1 w 177"/>
                  <a:gd name="T43" fmla="*/ 45 h 176"/>
                  <a:gd name="T44" fmla="*/ 4 w 177"/>
                  <a:gd name="T45" fmla="*/ 61 h 176"/>
                  <a:gd name="T46" fmla="*/ 0 w 177"/>
                  <a:gd name="T47" fmla="*/ 79 h 176"/>
                  <a:gd name="T48" fmla="*/ 0 w 177"/>
                  <a:gd name="T49" fmla="*/ 97 h 176"/>
                  <a:gd name="T50" fmla="*/ 4 w 177"/>
                  <a:gd name="T51" fmla="*/ 115 h 176"/>
                  <a:gd name="T52" fmla="*/ 11 w 177"/>
                  <a:gd name="T53" fmla="*/ 131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7 w 177"/>
                  <a:gd name="T59" fmla="*/ 165 h 176"/>
                  <a:gd name="T60" fmla="*/ 63 w 177"/>
                  <a:gd name="T61" fmla="*/ 172 h 176"/>
                  <a:gd name="T62" fmla="*/ 79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8" y="176"/>
                    </a:moveTo>
                    <a:lnTo>
                      <a:pt x="97" y="176"/>
                    </a:lnTo>
                    <a:lnTo>
                      <a:pt x="106" y="175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7" y="161"/>
                    </a:lnTo>
                    <a:lnTo>
                      <a:pt x="144" y="156"/>
                    </a:lnTo>
                    <a:lnTo>
                      <a:pt x="150" y="151"/>
                    </a:lnTo>
                    <a:lnTo>
                      <a:pt x="156" y="144"/>
                    </a:lnTo>
                    <a:lnTo>
                      <a:pt x="161" y="137"/>
                    </a:lnTo>
                    <a:lnTo>
                      <a:pt x="166" y="131"/>
                    </a:lnTo>
                    <a:lnTo>
                      <a:pt x="169" y="123"/>
                    </a:lnTo>
                    <a:lnTo>
                      <a:pt x="173" y="115"/>
                    </a:lnTo>
                    <a:lnTo>
                      <a:pt x="174" y="105"/>
                    </a:lnTo>
                    <a:lnTo>
                      <a:pt x="176" y="97"/>
                    </a:lnTo>
                    <a:lnTo>
                      <a:pt x="177" y="88"/>
                    </a:lnTo>
                    <a:lnTo>
                      <a:pt x="176" y="79"/>
                    </a:lnTo>
                    <a:lnTo>
                      <a:pt x="174" y="71"/>
                    </a:lnTo>
                    <a:lnTo>
                      <a:pt x="173" y="61"/>
                    </a:lnTo>
                    <a:lnTo>
                      <a:pt x="169" y="53"/>
                    </a:lnTo>
                    <a:lnTo>
                      <a:pt x="166" y="45"/>
                    </a:lnTo>
                    <a:lnTo>
                      <a:pt x="161" y="39"/>
                    </a:lnTo>
                    <a:lnTo>
                      <a:pt x="156" y="32"/>
                    </a:lnTo>
                    <a:lnTo>
                      <a:pt x="150" y="25"/>
                    </a:lnTo>
                    <a:lnTo>
                      <a:pt x="144" y="20"/>
                    </a:lnTo>
                    <a:lnTo>
                      <a:pt x="137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2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79" y="0"/>
                    </a:lnTo>
                    <a:lnTo>
                      <a:pt x="71" y="2"/>
                    </a:lnTo>
                    <a:lnTo>
                      <a:pt x="63" y="4"/>
                    </a:lnTo>
                    <a:lnTo>
                      <a:pt x="53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2" y="20"/>
                    </a:lnTo>
                    <a:lnTo>
                      <a:pt x="25" y="25"/>
                    </a:lnTo>
                    <a:lnTo>
                      <a:pt x="20" y="32"/>
                    </a:lnTo>
                    <a:lnTo>
                      <a:pt x="15" y="39"/>
                    </a:lnTo>
                    <a:lnTo>
                      <a:pt x="11" y="45"/>
                    </a:lnTo>
                    <a:lnTo>
                      <a:pt x="7" y="53"/>
                    </a:lnTo>
                    <a:lnTo>
                      <a:pt x="4" y="61"/>
                    </a:lnTo>
                    <a:lnTo>
                      <a:pt x="1" y="71"/>
                    </a:lnTo>
                    <a:lnTo>
                      <a:pt x="0" y="79"/>
                    </a:lnTo>
                    <a:lnTo>
                      <a:pt x="0" y="88"/>
                    </a:lnTo>
                    <a:lnTo>
                      <a:pt x="0" y="97"/>
                    </a:lnTo>
                    <a:lnTo>
                      <a:pt x="1" y="105"/>
                    </a:lnTo>
                    <a:lnTo>
                      <a:pt x="4" y="115"/>
                    </a:lnTo>
                    <a:lnTo>
                      <a:pt x="7" y="123"/>
                    </a:lnTo>
                    <a:lnTo>
                      <a:pt x="11" y="131"/>
                    </a:lnTo>
                    <a:lnTo>
                      <a:pt x="15" y="137"/>
                    </a:lnTo>
                    <a:lnTo>
                      <a:pt x="20" y="144"/>
                    </a:lnTo>
                    <a:lnTo>
                      <a:pt x="25" y="151"/>
                    </a:lnTo>
                    <a:lnTo>
                      <a:pt x="32" y="156"/>
                    </a:lnTo>
                    <a:lnTo>
                      <a:pt x="39" y="161"/>
                    </a:lnTo>
                    <a:lnTo>
                      <a:pt x="47" y="165"/>
                    </a:lnTo>
                    <a:lnTo>
                      <a:pt x="53" y="169"/>
                    </a:lnTo>
                    <a:lnTo>
                      <a:pt x="63" y="172"/>
                    </a:lnTo>
                    <a:lnTo>
                      <a:pt x="71" y="175"/>
                    </a:lnTo>
                    <a:lnTo>
                      <a:pt x="79" y="176"/>
                    </a:lnTo>
                    <a:lnTo>
                      <a:pt x="88" y="176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3" name="Freeform 377"/>
              <p:cNvSpPr>
                <a:spLocks/>
              </p:cNvSpPr>
              <p:nvPr/>
            </p:nvSpPr>
            <p:spPr bwMode="auto">
              <a:xfrm>
                <a:off x="2211" y="2771"/>
                <a:ext cx="44" cy="45"/>
              </a:xfrm>
              <a:custGeom>
                <a:avLst/>
                <a:gdLst>
                  <a:gd name="T0" fmla="*/ 98 w 178"/>
                  <a:gd name="T1" fmla="*/ 177 h 177"/>
                  <a:gd name="T2" fmla="*/ 115 w 178"/>
                  <a:gd name="T3" fmla="*/ 173 h 177"/>
                  <a:gd name="T4" fmla="*/ 131 w 178"/>
                  <a:gd name="T5" fmla="*/ 166 h 177"/>
                  <a:gd name="T6" fmla="*/ 146 w 178"/>
                  <a:gd name="T7" fmla="*/ 157 h 177"/>
                  <a:gd name="T8" fmla="*/ 158 w 178"/>
                  <a:gd name="T9" fmla="*/ 145 h 177"/>
                  <a:gd name="T10" fmla="*/ 167 w 178"/>
                  <a:gd name="T11" fmla="*/ 130 h 177"/>
                  <a:gd name="T12" fmla="*/ 174 w 178"/>
                  <a:gd name="T13" fmla="*/ 114 h 177"/>
                  <a:gd name="T14" fmla="*/ 178 w 178"/>
                  <a:gd name="T15" fmla="*/ 97 h 177"/>
                  <a:gd name="T16" fmla="*/ 178 w 178"/>
                  <a:gd name="T17" fmla="*/ 80 h 177"/>
                  <a:gd name="T18" fmla="*/ 174 w 178"/>
                  <a:gd name="T19" fmla="*/ 62 h 177"/>
                  <a:gd name="T20" fmla="*/ 167 w 178"/>
                  <a:gd name="T21" fmla="*/ 46 h 177"/>
                  <a:gd name="T22" fmla="*/ 158 w 178"/>
                  <a:gd name="T23" fmla="*/ 33 h 177"/>
                  <a:gd name="T24" fmla="*/ 146 w 178"/>
                  <a:gd name="T25" fmla="*/ 21 h 177"/>
                  <a:gd name="T26" fmla="*/ 131 w 178"/>
                  <a:gd name="T27" fmla="*/ 11 h 177"/>
                  <a:gd name="T28" fmla="*/ 115 w 178"/>
                  <a:gd name="T29" fmla="*/ 4 h 177"/>
                  <a:gd name="T30" fmla="*/ 98 w 178"/>
                  <a:gd name="T31" fmla="*/ 1 h 177"/>
                  <a:gd name="T32" fmla="*/ 80 w 178"/>
                  <a:gd name="T33" fmla="*/ 1 h 177"/>
                  <a:gd name="T34" fmla="*/ 63 w 178"/>
                  <a:gd name="T35" fmla="*/ 4 h 177"/>
                  <a:gd name="T36" fmla="*/ 47 w 178"/>
                  <a:gd name="T37" fmla="*/ 11 h 177"/>
                  <a:gd name="T38" fmla="*/ 34 w 178"/>
                  <a:gd name="T39" fmla="*/ 21 h 177"/>
                  <a:gd name="T40" fmla="*/ 22 w 178"/>
                  <a:gd name="T41" fmla="*/ 33 h 177"/>
                  <a:gd name="T42" fmla="*/ 11 w 178"/>
                  <a:gd name="T43" fmla="*/ 46 h 177"/>
                  <a:gd name="T44" fmla="*/ 4 w 178"/>
                  <a:gd name="T45" fmla="*/ 62 h 177"/>
                  <a:gd name="T46" fmla="*/ 2 w 178"/>
                  <a:gd name="T47" fmla="*/ 80 h 177"/>
                  <a:gd name="T48" fmla="*/ 2 w 178"/>
                  <a:gd name="T49" fmla="*/ 97 h 177"/>
                  <a:gd name="T50" fmla="*/ 4 w 178"/>
                  <a:gd name="T51" fmla="*/ 114 h 177"/>
                  <a:gd name="T52" fmla="*/ 11 w 178"/>
                  <a:gd name="T53" fmla="*/ 130 h 177"/>
                  <a:gd name="T54" fmla="*/ 22 w 178"/>
                  <a:gd name="T55" fmla="*/ 145 h 177"/>
                  <a:gd name="T56" fmla="*/ 34 w 178"/>
                  <a:gd name="T57" fmla="*/ 157 h 177"/>
                  <a:gd name="T58" fmla="*/ 47 w 178"/>
                  <a:gd name="T59" fmla="*/ 166 h 177"/>
                  <a:gd name="T60" fmla="*/ 63 w 178"/>
                  <a:gd name="T61" fmla="*/ 173 h 177"/>
                  <a:gd name="T62" fmla="*/ 80 w 178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8" h="177">
                    <a:moveTo>
                      <a:pt x="90" y="177"/>
                    </a:moveTo>
                    <a:lnTo>
                      <a:pt x="98" y="177"/>
                    </a:lnTo>
                    <a:lnTo>
                      <a:pt x="107" y="176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9" y="162"/>
                    </a:lnTo>
                    <a:lnTo>
                      <a:pt x="146" y="157"/>
                    </a:lnTo>
                    <a:lnTo>
                      <a:pt x="152" y="152"/>
                    </a:lnTo>
                    <a:lnTo>
                      <a:pt x="158" y="145"/>
                    </a:lnTo>
                    <a:lnTo>
                      <a:pt x="163" y="138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4" y="114"/>
                    </a:lnTo>
                    <a:lnTo>
                      <a:pt x="176" y="106"/>
                    </a:lnTo>
                    <a:lnTo>
                      <a:pt x="178" y="97"/>
                    </a:lnTo>
                    <a:lnTo>
                      <a:pt x="178" y="89"/>
                    </a:lnTo>
                    <a:lnTo>
                      <a:pt x="178" y="80"/>
                    </a:lnTo>
                    <a:lnTo>
                      <a:pt x="176" y="70"/>
                    </a:lnTo>
                    <a:lnTo>
                      <a:pt x="174" y="62"/>
                    </a:lnTo>
                    <a:lnTo>
                      <a:pt x="171" y="54"/>
                    </a:lnTo>
                    <a:lnTo>
                      <a:pt x="167" y="46"/>
                    </a:lnTo>
                    <a:lnTo>
                      <a:pt x="163" y="40"/>
                    </a:lnTo>
                    <a:lnTo>
                      <a:pt x="158" y="33"/>
                    </a:lnTo>
                    <a:lnTo>
                      <a:pt x="152" y="27"/>
                    </a:lnTo>
                    <a:lnTo>
                      <a:pt x="146" y="21"/>
                    </a:lnTo>
                    <a:lnTo>
                      <a:pt x="139" y="16"/>
                    </a:lnTo>
                    <a:lnTo>
                      <a:pt x="131" y="11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8" y="1"/>
                    </a:lnTo>
                    <a:lnTo>
                      <a:pt x="90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8"/>
                    </a:lnTo>
                    <a:lnTo>
                      <a:pt x="47" y="11"/>
                    </a:lnTo>
                    <a:lnTo>
                      <a:pt x="40" y="16"/>
                    </a:lnTo>
                    <a:lnTo>
                      <a:pt x="34" y="21"/>
                    </a:lnTo>
                    <a:lnTo>
                      <a:pt x="27" y="27"/>
                    </a:lnTo>
                    <a:lnTo>
                      <a:pt x="22" y="33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4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80"/>
                    </a:lnTo>
                    <a:lnTo>
                      <a:pt x="0" y="89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1" y="130"/>
                    </a:lnTo>
                    <a:lnTo>
                      <a:pt x="16" y="138"/>
                    </a:lnTo>
                    <a:lnTo>
                      <a:pt x="22" y="145"/>
                    </a:lnTo>
                    <a:lnTo>
                      <a:pt x="27" y="152"/>
                    </a:lnTo>
                    <a:lnTo>
                      <a:pt x="34" y="157"/>
                    </a:lnTo>
                    <a:lnTo>
                      <a:pt x="40" y="162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6"/>
                    </a:lnTo>
                    <a:lnTo>
                      <a:pt x="80" y="177"/>
                    </a:lnTo>
                    <a:lnTo>
                      <a:pt x="90" y="17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4" name="Freeform 378"/>
              <p:cNvSpPr>
                <a:spLocks/>
              </p:cNvSpPr>
              <p:nvPr/>
            </p:nvSpPr>
            <p:spPr bwMode="auto">
              <a:xfrm>
                <a:off x="2211" y="2771"/>
                <a:ext cx="44" cy="45"/>
              </a:xfrm>
              <a:custGeom>
                <a:avLst/>
                <a:gdLst>
                  <a:gd name="T0" fmla="*/ 98 w 178"/>
                  <a:gd name="T1" fmla="*/ 177 h 177"/>
                  <a:gd name="T2" fmla="*/ 115 w 178"/>
                  <a:gd name="T3" fmla="*/ 173 h 177"/>
                  <a:gd name="T4" fmla="*/ 131 w 178"/>
                  <a:gd name="T5" fmla="*/ 166 h 177"/>
                  <a:gd name="T6" fmla="*/ 146 w 178"/>
                  <a:gd name="T7" fmla="*/ 157 h 177"/>
                  <a:gd name="T8" fmla="*/ 158 w 178"/>
                  <a:gd name="T9" fmla="*/ 145 h 177"/>
                  <a:gd name="T10" fmla="*/ 167 w 178"/>
                  <a:gd name="T11" fmla="*/ 130 h 177"/>
                  <a:gd name="T12" fmla="*/ 174 w 178"/>
                  <a:gd name="T13" fmla="*/ 114 h 177"/>
                  <a:gd name="T14" fmla="*/ 178 w 178"/>
                  <a:gd name="T15" fmla="*/ 97 h 177"/>
                  <a:gd name="T16" fmla="*/ 178 w 178"/>
                  <a:gd name="T17" fmla="*/ 80 h 177"/>
                  <a:gd name="T18" fmla="*/ 174 w 178"/>
                  <a:gd name="T19" fmla="*/ 62 h 177"/>
                  <a:gd name="T20" fmla="*/ 167 w 178"/>
                  <a:gd name="T21" fmla="*/ 46 h 177"/>
                  <a:gd name="T22" fmla="*/ 158 w 178"/>
                  <a:gd name="T23" fmla="*/ 33 h 177"/>
                  <a:gd name="T24" fmla="*/ 146 w 178"/>
                  <a:gd name="T25" fmla="*/ 21 h 177"/>
                  <a:gd name="T26" fmla="*/ 131 w 178"/>
                  <a:gd name="T27" fmla="*/ 11 h 177"/>
                  <a:gd name="T28" fmla="*/ 115 w 178"/>
                  <a:gd name="T29" fmla="*/ 4 h 177"/>
                  <a:gd name="T30" fmla="*/ 98 w 178"/>
                  <a:gd name="T31" fmla="*/ 1 h 177"/>
                  <a:gd name="T32" fmla="*/ 80 w 178"/>
                  <a:gd name="T33" fmla="*/ 1 h 177"/>
                  <a:gd name="T34" fmla="*/ 63 w 178"/>
                  <a:gd name="T35" fmla="*/ 4 h 177"/>
                  <a:gd name="T36" fmla="*/ 47 w 178"/>
                  <a:gd name="T37" fmla="*/ 11 h 177"/>
                  <a:gd name="T38" fmla="*/ 34 w 178"/>
                  <a:gd name="T39" fmla="*/ 21 h 177"/>
                  <a:gd name="T40" fmla="*/ 22 w 178"/>
                  <a:gd name="T41" fmla="*/ 33 h 177"/>
                  <a:gd name="T42" fmla="*/ 11 w 178"/>
                  <a:gd name="T43" fmla="*/ 46 h 177"/>
                  <a:gd name="T44" fmla="*/ 4 w 178"/>
                  <a:gd name="T45" fmla="*/ 62 h 177"/>
                  <a:gd name="T46" fmla="*/ 2 w 178"/>
                  <a:gd name="T47" fmla="*/ 80 h 177"/>
                  <a:gd name="T48" fmla="*/ 2 w 178"/>
                  <a:gd name="T49" fmla="*/ 97 h 177"/>
                  <a:gd name="T50" fmla="*/ 4 w 178"/>
                  <a:gd name="T51" fmla="*/ 114 h 177"/>
                  <a:gd name="T52" fmla="*/ 11 w 178"/>
                  <a:gd name="T53" fmla="*/ 130 h 177"/>
                  <a:gd name="T54" fmla="*/ 22 w 178"/>
                  <a:gd name="T55" fmla="*/ 145 h 177"/>
                  <a:gd name="T56" fmla="*/ 34 w 178"/>
                  <a:gd name="T57" fmla="*/ 157 h 177"/>
                  <a:gd name="T58" fmla="*/ 47 w 178"/>
                  <a:gd name="T59" fmla="*/ 166 h 177"/>
                  <a:gd name="T60" fmla="*/ 63 w 178"/>
                  <a:gd name="T61" fmla="*/ 173 h 177"/>
                  <a:gd name="T62" fmla="*/ 80 w 178"/>
                  <a:gd name="T63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8" h="177">
                    <a:moveTo>
                      <a:pt x="90" y="177"/>
                    </a:moveTo>
                    <a:lnTo>
                      <a:pt x="98" y="177"/>
                    </a:lnTo>
                    <a:lnTo>
                      <a:pt x="107" y="176"/>
                    </a:lnTo>
                    <a:lnTo>
                      <a:pt x="115" y="173"/>
                    </a:lnTo>
                    <a:lnTo>
                      <a:pt x="123" y="170"/>
                    </a:lnTo>
                    <a:lnTo>
                      <a:pt x="131" y="166"/>
                    </a:lnTo>
                    <a:lnTo>
                      <a:pt x="139" y="162"/>
                    </a:lnTo>
                    <a:lnTo>
                      <a:pt x="146" y="157"/>
                    </a:lnTo>
                    <a:lnTo>
                      <a:pt x="152" y="152"/>
                    </a:lnTo>
                    <a:lnTo>
                      <a:pt x="158" y="145"/>
                    </a:lnTo>
                    <a:lnTo>
                      <a:pt x="163" y="138"/>
                    </a:lnTo>
                    <a:lnTo>
                      <a:pt x="167" y="130"/>
                    </a:lnTo>
                    <a:lnTo>
                      <a:pt x="171" y="122"/>
                    </a:lnTo>
                    <a:lnTo>
                      <a:pt x="174" y="114"/>
                    </a:lnTo>
                    <a:lnTo>
                      <a:pt x="176" y="106"/>
                    </a:lnTo>
                    <a:lnTo>
                      <a:pt x="178" y="97"/>
                    </a:lnTo>
                    <a:lnTo>
                      <a:pt x="178" y="89"/>
                    </a:lnTo>
                    <a:lnTo>
                      <a:pt x="178" y="80"/>
                    </a:lnTo>
                    <a:lnTo>
                      <a:pt x="176" y="70"/>
                    </a:lnTo>
                    <a:lnTo>
                      <a:pt x="174" y="62"/>
                    </a:lnTo>
                    <a:lnTo>
                      <a:pt x="171" y="54"/>
                    </a:lnTo>
                    <a:lnTo>
                      <a:pt x="167" y="46"/>
                    </a:lnTo>
                    <a:lnTo>
                      <a:pt x="163" y="40"/>
                    </a:lnTo>
                    <a:lnTo>
                      <a:pt x="158" y="33"/>
                    </a:lnTo>
                    <a:lnTo>
                      <a:pt x="152" y="27"/>
                    </a:lnTo>
                    <a:lnTo>
                      <a:pt x="146" y="21"/>
                    </a:lnTo>
                    <a:lnTo>
                      <a:pt x="139" y="16"/>
                    </a:lnTo>
                    <a:lnTo>
                      <a:pt x="131" y="11"/>
                    </a:lnTo>
                    <a:lnTo>
                      <a:pt x="123" y="8"/>
                    </a:lnTo>
                    <a:lnTo>
                      <a:pt x="115" y="4"/>
                    </a:lnTo>
                    <a:lnTo>
                      <a:pt x="107" y="3"/>
                    </a:lnTo>
                    <a:lnTo>
                      <a:pt x="98" y="1"/>
                    </a:lnTo>
                    <a:lnTo>
                      <a:pt x="90" y="0"/>
                    </a:lnTo>
                    <a:lnTo>
                      <a:pt x="80" y="1"/>
                    </a:lnTo>
                    <a:lnTo>
                      <a:pt x="71" y="3"/>
                    </a:lnTo>
                    <a:lnTo>
                      <a:pt x="63" y="4"/>
                    </a:lnTo>
                    <a:lnTo>
                      <a:pt x="55" y="8"/>
                    </a:lnTo>
                    <a:lnTo>
                      <a:pt x="47" y="11"/>
                    </a:lnTo>
                    <a:lnTo>
                      <a:pt x="40" y="16"/>
                    </a:lnTo>
                    <a:lnTo>
                      <a:pt x="34" y="21"/>
                    </a:lnTo>
                    <a:lnTo>
                      <a:pt x="27" y="27"/>
                    </a:lnTo>
                    <a:lnTo>
                      <a:pt x="22" y="33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4"/>
                    </a:lnTo>
                    <a:lnTo>
                      <a:pt x="4" y="62"/>
                    </a:lnTo>
                    <a:lnTo>
                      <a:pt x="3" y="70"/>
                    </a:lnTo>
                    <a:lnTo>
                      <a:pt x="2" y="80"/>
                    </a:lnTo>
                    <a:lnTo>
                      <a:pt x="0" y="89"/>
                    </a:lnTo>
                    <a:lnTo>
                      <a:pt x="2" y="97"/>
                    </a:lnTo>
                    <a:lnTo>
                      <a:pt x="3" y="106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1" y="130"/>
                    </a:lnTo>
                    <a:lnTo>
                      <a:pt x="16" y="138"/>
                    </a:lnTo>
                    <a:lnTo>
                      <a:pt x="22" y="145"/>
                    </a:lnTo>
                    <a:lnTo>
                      <a:pt x="27" y="152"/>
                    </a:lnTo>
                    <a:lnTo>
                      <a:pt x="34" y="157"/>
                    </a:lnTo>
                    <a:lnTo>
                      <a:pt x="40" y="162"/>
                    </a:lnTo>
                    <a:lnTo>
                      <a:pt x="47" y="166"/>
                    </a:lnTo>
                    <a:lnTo>
                      <a:pt x="55" y="170"/>
                    </a:lnTo>
                    <a:lnTo>
                      <a:pt x="63" y="173"/>
                    </a:lnTo>
                    <a:lnTo>
                      <a:pt x="71" y="176"/>
                    </a:lnTo>
                    <a:lnTo>
                      <a:pt x="80" y="177"/>
                    </a:lnTo>
                    <a:lnTo>
                      <a:pt x="90" y="17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5" name="Freeform 379"/>
              <p:cNvSpPr>
                <a:spLocks/>
              </p:cNvSpPr>
              <p:nvPr/>
            </p:nvSpPr>
            <p:spPr bwMode="auto">
              <a:xfrm>
                <a:off x="2521" y="2775"/>
                <a:ext cx="44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5 w 177"/>
                  <a:gd name="T7" fmla="*/ 156 h 176"/>
                  <a:gd name="T8" fmla="*/ 157 w 177"/>
                  <a:gd name="T9" fmla="*/ 144 h 176"/>
                  <a:gd name="T10" fmla="*/ 166 w 177"/>
                  <a:gd name="T11" fmla="*/ 129 h 176"/>
                  <a:gd name="T12" fmla="*/ 173 w 177"/>
                  <a:gd name="T13" fmla="*/ 114 h 176"/>
                  <a:gd name="T14" fmla="*/ 177 w 177"/>
                  <a:gd name="T15" fmla="*/ 97 h 176"/>
                  <a:gd name="T16" fmla="*/ 177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7 w 177"/>
                  <a:gd name="T23" fmla="*/ 32 h 176"/>
                  <a:gd name="T24" fmla="*/ 145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6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0 w 177"/>
                  <a:gd name="T43" fmla="*/ 45 h 176"/>
                  <a:gd name="T44" fmla="*/ 4 w 177"/>
                  <a:gd name="T45" fmla="*/ 61 h 176"/>
                  <a:gd name="T46" fmla="*/ 1 w 177"/>
                  <a:gd name="T47" fmla="*/ 78 h 176"/>
                  <a:gd name="T48" fmla="*/ 1 w 177"/>
                  <a:gd name="T49" fmla="*/ 97 h 176"/>
                  <a:gd name="T50" fmla="*/ 4 w 177"/>
                  <a:gd name="T51" fmla="*/ 114 h 176"/>
                  <a:gd name="T52" fmla="*/ 10 w 177"/>
                  <a:gd name="T53" fmla="*/ 129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6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9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6"/>
                    </a:lnTo>
                    <a:lnTo>
                      <a:pt x="150" y="150"/>
                    </a:lnTo>
                    <a:lnTo>
                      <a:pt x="157" y="144"/>
                    </a:lnTo>
                    <a:lnTo>
                      <a:pt x="162" y="137"/>
                    </a:lnTo>
                    <a:lnTo>
                      <a:pt x="166" y="129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6" y="105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78"/>
                    </a:lnTo>
                    <a:lnTo>
                      <a:pt x="176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8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0" y="45"/>
                    </a:lnTo>
                    <a:lnTo>
                      <a:pt x="8" y="53"/>
                    </a:lnTo>
                    <a:lnTo>
                      <a:pt x="4" y="61"/>
                    </a:lnTo>
                    <a:lnTo>
                      <a:pt x="2" y="70"/>
                    </a:lnTo>
                    <a:lnTo>
                      <a:pt x="1" y="7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0" y="129"/>
                    </a:lnTo>
                    <a:lnTo>
                      <a:pt x="16" y="137"/>
                    </a:lnTo>
                    <a:lnTo>
                      <a:pt x="20" y="144"/>
                    </a:lnTo>
                    <a:lnTo>
                      <a:pt x="26" y="150"/>
                    </a:lnTo>
                    <a:lnTo>
                      <a:pt x="32" y="156"/>
                    </a:lnTo>
                    <a:lnTo>
                      <a:pt x="40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9" y="176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6" name="Freeform 380"/>
              <p:cNvSpPr>
                <a:spLocks/>
              </p:cNvSpPr>
              <p:nvPr/>
            </p:nvSpPr>
            <p:spPr bwMode="auto">
              <a:xfrm>
                <a:off x="2521" y="2775"/>
                <a:ext cx="44" cy="44"/>
              </a:xfrm>
              <a:custGeom>
                <a:avLst/>
                <a:gdLst>
                  <a:gd name="T0" fmla="*/ 97 w 177"/>
                  <a:gd name="T1" fmla="*/ 176 h 176"/>
                  <a:gd name="T2" fmla="*/ 114 w 177"/>
                  <a:gd name="T3" fmla="*/ 172 h 176"/>
                  <a:gd name="T4" fmla="*/ 130 w 177"/>
                  <a:gd name="T5" fmla="*/ 165 h 176"/>
                  <a:gd name="T6" fmla="*/ 145 w 177"/>
                  <a:gd name="T7" fmla="*/ 156 h 176"/>
                  <a:gd name="T8" fmla="*/ 157 w 177"/>
                  <a:gd name="T9" fmla="*/ 144 h 176"/>
                  <a:gd name="T10" fmla="*/ 166 w 177"/>
                  <a:gd name="T11" fmla="*/ 129 h 176"/>
                  <a:gd name="T12" fmla="*/ 173 w 177"/>
                  <a:gd name="T13" fmla="*/ 114 h 176"/>
                  <a:gd name="T14" fmla="*/ 177 w 177"/>
                  <a:gd name="T15" fmla="*/ 97 h 176"/>
                  <a:gd name="T16" fmla="*/ 177 w 177"/>
                  <a:gd name="T17" fmla="*/ 78 h 176"/>
                  <a:gd name="T18" fmla="*/ 173 w 177"/>
                  <a:gd name="T19" fmla="*/ 61 h 176"/>
                  <a:gd name="T20" fmla="*/ 166 w 177"/>
                  <a:gd name="T21" fmla="*/ 45 h 176"/>
                  <a:gd name="T22" fmla="*/ 157 w 177"/>
                  <a:gd name="T23" fmla="*/ 32 h 176"/>
                  <a:gd name="T24" fmla="*/ 145 w 177"/>
                  <a:gd name="T25" fmla="*/ 20 h 176"/>
                  <a:gd name="T26" fmla="*/ 130 w 177"/>
                  <a:gd name="T27" fmla="*/ 11 h 176"/>
                  <a:gd name="T28" fmla="*/ 114 w 177"/>
                  <a:gd name="T29" fmla="*/ 4 h 176"/>
                  <a:gd name="T30" fmla="*/ 97 w 177"/>
                  <a:gd name="T31" fmla="*/ 0 h 176"/>
                  <a:gd name="T32" fmla="*/ 80 w 177"/>
                  <a:gd name="T33" fmla="*/ 0 h 176"/>
                  <a:gd name="T34" fmla="*/ 62 w 177"/>
                  <a:gd name="T35" fmla="*/ 4 h 176"/>
                  <a:gd name="T36" fmla="*/ 46 w 177"/>
                  <a:gd name="T37" fmla="*/ 11 h 176"/>
                  <a:gd name="T38" fmla="*/ 32 w 177"/>
                  <a:gd name="T39" fmla="*/ 20 h 176"/>
                  <a:gd name="T40" fmla="*/ 20 w 177"/>
                  <a:gd name="T41" fmla="*/ 32 h 176"/>
                  <a:gd name="T42" fmla="*/ 10 w 177"/>
                  <a:gd name="T43" fmla="*/ 45 h 176"/>
                  <a:gd name="T44" fmla="*/ 4 w 177"/>
                  <a:gd name="T45" fmla="*/ 61 h 176"/>
                  <a:gd name="T46" fmla="*/ 1 w 177"/>
                  <a:gd name="T47" fmla="*/ 78 h 176"/>
                  <a:gd name="T48" fmla="*/ 1 w 177"/>
                  <a:gd name="T49" fmla="*/ 97 h 176"/>
                  <a:gd name="T50" fmla="*/ 4 w 177"/>
                  <a:gd name="T51" fmla="*/ 114 h 176"/>
                  <a:gd name="T52" fmla="*/ 10 w 177"/>
                  <a:gd name="T53" fmla="*/ 129 h 176"/>
                  <a:gd name="T54" fmla="*/ 20 w 177"/>
                  <a:gd name="T55" fmla="*/ 144 h 176"/>
                  <a:gd name="T56" fmla="*/ 32 w 177"/>
                  <a:gd name="T57" fmla="*/ 156 h 176"/>
                  <a:gd name="T58" fmla="*/ 46 w 177"/>
                  <a:gd name="T59" fmla="*/ 165 h 176"/>
                  <a:gd name="T60" fmla="*/ 62 w 177"/>
                  <a:gd name="T61" fmla="*/ 172 h 176"/>
                  <a:gd name="T62" fmla="*/ 80 w 177"/>
                  <a:gd name="T6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7" h="176">
                    <a:moveTo>
                      <a:pt x="89" y="176"/>
                    </a:moveTo>
                    <a:lnTo>
                      <a:pt x="97" y="176"/>
                    </a:lnTo>
                    <a:lnTo>
                      <a:pt x="106" y="174"/>
                    </a:lnTo>
                    <a:lnTo>
                      <a:pt x="114" y="172"/>
                    </a:lnTo>
                    <a:lnTo>
                      <a:pt x="122" y="169"/>
                    </a:lnTo>
                    <a:lnTo>
                      <a:pt x="130" y="165"/>
                    </a:lnTo>
                    <a:lnTo>
                      <a:pt x="138" y="161"/>
                    </a:lnTo>
                    <a:lnTo>
                      <a:pt x="145" y="156"/>
                    </a:lnTo>
                    <a:lnTo>
                      <a:pt x="150" y="150"/>
                    </a:lnTo>
                    <a:lnTo>
                      <a:pt x="157" y="144"/>
                    </a:lnTo>
                    <a:lnTo>
                      <a:pt x="162" y="137"/>
                    </a:lnTo>
                    <a:lnTo>
                      <a:pt x="166" y="129"/>
                    </a:lnTo>
                    <a:lnTo>
                      <a:pt x="170" y="122"/>
                    </a:lnTo>
                    <a:lnTo>
                      <a:pt x="173" y="114"/>
                    </a:lnTo>
                    <a:lnTo>
                      <a:pt x="176" y="105"/>
                    </a:lnTo>
                    <a:lnTo>
                      <a:pt x="177" y="97"/>
                    </a:lnTo>
                    <a:lnTo>
                      <a:pt x="177" y="88"/>
                    </a:lnTo>
                    <a:lnTo>
                      <a:pt x="177" y="78"/>
                    </a:lnTo>
                    <a:lnTo>
                      <a:pt x="176" y="70"/>
                    </a:lnTo>
                    <a:lnTo>
                      <a:pt x="173" y="61"/>
                    </a:lnTo>
                    <a:lnTo>
                      <a:pt x="170" y="53"/>
                    </a:lnTo>
                    <a:lnTo>
                      <a:pt x="166" y="45"/>
                    </a:lnTo>
                    <a:lnTo>
                      <a:pt x="162" y="38"/>
                    </a:lnTo>
                    <a:lnTo>
                      <a:pt x="157" y="32"/>
                    </a:lnTo>
                    <a:lnTo>
                      <a:pt x="150" y="25"/>
                    </a:lnTo>
                    <a:lnTo>
                      <a:pt x="145" y="20"/>
                    </a:lnTo>
                    <a:lnTo>
                      <a:pt x="138" y="15"/>
                    </a:lnTo>
                    <a:lnTo>
                      <a:pt x="130" y="11"/>
                    </a:lnTo>
                    <a:lnTo>
                      <a:pt x="122" y="7"/>
                    </a:lnTo>
                    <a:lnTo>
                      <a:pt x="114" y="4"/>
                    </a:lnTo>
                    <a:lnTo>
                      <a:pt x="106" y="1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80" y="0"/>
                    </a:lnTo>
                    <a:lnTo>
                      <a:pt x="70" y="1"/>
                    </a:lnTo>
                    <a:lnTo>
                      <a:pt x="62" y="4"/>
                    </a:lnTo>
                    <a:lnTo>
                      <a:pt x="54" y="7"/>
                    </a:lnTo>
                    <a:lnTo>
                      <a:pt x="46" y="11"/>
                    </a:lnTo>
                    <a:lnTo>
                      <a:pt x="40" y="15"/>
                    </a:lnTo>
                    <a:lnTo>
                      <a:pt x="32" y="20"/>
                    </a:lnTo>
                    <a:lnTo>
                      <a:pt x="26" y="25"/>
                    </a:lnTo>
                    <a:lnTo>
                      <a:pt x="20" y="32"/>
                    </a:lnTo>
                    <a:lnTo>
                      <a:pt x="16" y="38"/>
                    </a:lnTo>
                    <a:lnTo>
                      <a:pt x="10" y="45"/>
                    </a:lnTo>
                    <a:lnTo>
                      <a:pt x="8" y="53"/>
                    </a:lnTo>
                    <a:lnTo>
                      <a:pt x="4" y="61"/>
                    </a:lnTo>
                    <a:lnTo>
                      <a:pt x="2" y="70"/>
                    </a:lnTo>
                    <a:lnTo>
                      <a:pt x="1" y="78"/>
                    </a:lnTo>
                    <a:lnTo>
                      <a:pt x="0" y="88"/>
                    </a:lnTo>
                    <a:lnTo>
                      <a:pt x="1" y="97"/>
                    </a:lnTo>
                    <a:lnTo>
                      <a:pt x="2" y="105"/>
                    </a:lnTo>
                    <a:lnTo>
                      <a:pt x="4" y="114"/>
                    </a:lnTo>
                    <a:lnTo>
                      <a:pt x="8" y="122"/>
                    </a:lnTo>
                    <a:lnTo>
                      <a:pt x="10" y="129"/>
                    </a:lnTo>
                    <a:lnTo>
                      <a:pt x="16" y="137"/>
                    </a:lnTo>
                    <a:lnTo>
                      <a:pt x="20" y="144"/>
                    </a:lnTo>
                    <a:lnTo>
                      <a:pt x="26" y="150"/>
                    </a:lnTo>
                    <a:lnTo>
                      <a:pt x="32" y="156"/>
                    </a:lnTo>
                    <a:lnTo>
                      <a:pt x="40" y="161"/>
                    </a:lnTo>
                    <a:lnTo>
                      <a:pt x="46" y="165"/>
                    </a:lnTo>
                    <a:lnTo>
                      <a:pt x="54" y="169"/>
                    </a:lnTo>
                    <a:lnTo>
                      <a:pt x="62" y="172"/>
                    </a:lnTo>
                    <a:lnTo>
                      <a:pt x="70" y="174"/>
                    </a:lnTo>
                    <a:lnTo>
                      <a:pt x="80" y="176"/>
                    </a:lnTo>
                    <a:lnTo>
                      <a:pt x="89" y="176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7" name="Freeform 381"/>
              <p:cNvSpPr>
                <a:spLocks/>
              </p:cNvSpPr>
              <p:nvPr/>
            </p:nvSpPr>
            <p:spPr bwMode="auto">
              <a:xfrm>
                <a:off x="2343" y="2781"/>
                <a:ext cx="39" cy="40"/>
              </a:xfrm>
              <a:custGeom>
                <a:avLst/>
                <a:gdLst>
                  <a:gd name="T0" fmla="*/ 88 w 159"/>
                  <a:gd name="T1" fmla="*/ 157 h 157"/>
                  <a:gd name="T2" fmla="*/ 103 w 159"/>
                  <a:gd name="T3" fmla="*/ 153 h 157"/>
                  <a:gd name="T4" fmla="*/ 117 w 159"/>
                  <a:gd name="T5" fmla="*/ 148 h 157"/>
                  <a:gd name="T6" fmla="*/ 129 w 159"/>
                  <a:gd name="T7" fmla="*/ 138 h 157"/>
                  <a:gd name="T8" fmla="*/ 140 w 159"/>
                  <a:gd name="T9" fmla="*/ 128 h 157"/>
                  <a:gd name="T10" fmla="*/ 149 w 159"/>
                  <a:gd name="T11" fmla="*/ 116 h 157"/>
                  <a:gd name="T12" fmla="*/ 155 w 159"/>
                  <a:gd name="T13" fmla="*/ 101 h 157"/>
                  <a:gd name="T14" fmla="*/ 159 w 159"/>
                  <a:gd name="T15" fmla="*/ 86 h 157"/>
                  <a:gd name="T16" fmla="*/ 159 w 159"/>
                  <a:gd name="T17" fmla="*/ 70 h 157"/>
                  <a:gd name="T18" fmla="*/ 155 w 159"/>
                  <a:gd name="T19" fmla="*/ 54 h 157"/>
                  <a:gd name="T20" fmla="*/ 149 w 159"/>
                  <a:gd name="T21" fmla="*/ 41 h 157"/>
                  <a:gd name="T22" fmla="*/ 140 w 159"/>
                  <a:gd name="T23" fmla="*/ 28 h 157"/>
                  <a:gd name="T24" fmla="*/ 129 w 159"/>
                  <a:gd name="T25" fmla="*/ 17 h 157"/>
                  <a:gd name="T26" fmla="*/ 117 w 159"/>
                  <a:gd name="T27" fmla="*/ 9 h 157"/>
                  <a:gd name="T28" fmla="*/ 103 w 159"/>
                  <a:gd name="T29" fmla="*/ 3 h 157"/>
                  <a:gd name="T30" fmla="*/ 88 w 159"/>
                  <a:gd name="T31" fmla="*/ 0 h 157"/>
                  <a:gd name="T32" fmla="*/ 72 w 159"/>
                  <a:gd name="T33" fmla="*/ 0 h 157"/>
                  <a:gd name="T34" fmla="*/ 56 w 159"/>
                  <a:gd name="T35" fmla="*/ 3 h 157"/>
                  <a:gd name="T36" fmla="*/ 41 w 159"/>
                  <a:gd name="T37" fmla="*/ 9 h 157"/>
                  <a:gd name="T38" fmla="*/ 30 w 159"/>
                  <a:gd name="T39" fmla="*/ 17 h 157"/>
                  <a:gd name="T40" fmla="*/ 19 w 159"/>
                  <a:gd name="T41" fmla="*/ 28 h 157"/>
                  <a:gd name="T42" fmla="*/ 11 w 159"/>
                  <a:gd name="T43" fmla="*/ 41 h 157"/>
                  <a:gd name="T44" fmla="*/ 4 w 159"/>
                  <a:gd name="T45" fmla="*/ 54 h 157"/>
                  <a:gd name="T46" fmla="*/ 2 w 159"/>
                  <a:gd name="T47" fmla="*/ 70 h 157"/>
                  <a:gd name="T48" fmla="*/ 2 w 159"/>
                  <a:gd name="T49" fmla="*/ 86 h 157"/>
                  <a:gd name="T50" fmla="*/ 4 w 159"/>
                  <a:gd name="T51" fmla="*/ 101 h 157"/>
                  <a:gd name="T52" fmla="*/ 11 w 159"/>
                  <a:gd name="T53" fmla="*/ 116 h 157"/>
                  <a:gd name="T54" fmla="*/ 19 w 159"/>
                  <a:gd name="T55" fmla="*/ 128 h 157"/>
                  <a:gd name="T56" fmla="*/ 30 w 159"/>
                  <a:gd name="T57" fmla="*/ 138 h 157"/>
                  <a:gd name="T58" fmla="*/ 41 w 159"/>
                  <a:gd name="T59" fmla="*/ 148 h 157"/>
                  <a:gd name="T60" fmla="*/ 56 w 159"/>
                  <a:gd name="T61" fmla="*/ 153 h 157"/>
                  <a:gd name="T62" fmla="*/ 72 w 159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9" h="157">
                    <a:moveTo>
                      <a:pt x="80" y="157"/>
                    </a:moveTo>
                    <a:lnTo>
                      <a:pt x="88" y="157"/>
                    </a:lnTo>
                    <a:lnTo>
                      <a:pt x="96" y="156"/>
                    </a:lnTo>
                    <a:lnTo>
                      <a:pt x="103" y="153"/>
                    </a:lnTo>
                    <a:lnTo>
                      <a:pt x="111" y="150"/>
                    </a:lnTo>
                    <a:lnTo>
                      <a:pt x="117" y="148"/>
                    </a:lnTo>
                    <a:lnTo>
                      <a:pt x="124" y="144"/>
                    </a:lnTo>
                    <a:lnTo>
                      <a:pt x="129" y="138"/>
                    </a:lnTo>
                    <a:lnTo>
                      <a:pt x="135" y="134"/>
                    </a:lnTo>
                    <a:lnTo>
                      <a:pt x="140" y="128"/>
                    </a:lnTo>
                    <a:lnTo>
                      <a:pt x="145" y="122"/>
                    </a:lnTo>
                    <a:lnTo>
                      <a:pt x="149" y="116"/>
                    </a:lnTo>
                    <a:lnTo>
                      <a:pt x="152" y="109"/>
                    </a:lnTo>
                    <a:lnTo>
                      <a:pt x="155" y="101"/>
                    </a:lnTo>
                    <a:lnTo>
                      <a:pt x="157" y="94"/>
                    </a:lnTo>
                    <a:lnTo>
                      <a:pt x="159" y="86"/>
                    </a:lnTo>
                    <a:lnTo>
                      <a:pt x="159" y="78"/>
                    </a:lnTo>
                    <a:lnTo>
                      <a:pt x="159" y="70"/>
                    </a:lnTo>
                    <a:lnTo>
                      <a:pt x="157" y="62"/>
                    </a:lnTo>
                    <a:lnTo>
                      <a:pt x="155" y="54"/>
                    </a:lnTo>
                    <a:lnTo>
                      <a:pt x="152" y="48"/>
                    </a:lnTo>
                    <a:lnTo>
                      <a:pt x="149" y="41"/>
                    </a:lnTo>
                    <a:lnTo>
                      <a:pt x="145" y="34"/>
                    </a:lnTo>
                    <a:lnTo>
                      <a:pt x="140" y="28"/>
                    </a:lnTo>
                    <a:lnTo>
                      <a:pt x="135" y="22"/>
                    </a:lnTo>
                    <a:lnTo>
                      <a:pt x="129" y="17"/>
                    </a:lnTo>
                    <a:lnTo>
                      <a:pt x="124" y="13"/>
                    </a:lnTo>
                    <a:lnTo>
                      <a:pt x="117" y="9"/>
                    </a:lnTo>
                    <a:lnTo>
                      <a:pt x="111" y="5"/>
                    </a:lnTo>
                    <a:lnTo>
                      <a:pt x="103" y="3"/>
                    </a:lnTo>
                    <a:lnTo>
                      <a:pt x="96" y="1"/>
                    </a:lnTo>
                    <a:lnTo>
                      <a:pt x="88" y="0"/>
                    </a:lnTo>
                    <a:lnTo>
                      <a:pt x="80" y="0"/>
                    </a:lnTo>
                    <a:lnTo>
                      <a:pt x="72" y="0"/>
                    </a:lnTo>
                    <a:lnTo>
                      <a:pt x="64" y="1"/>
                    </a:lnTo>
                    <a:lnTo>
                      <a:pt x="56" y="3"/>
                    </a:lnTo>
                    <a:lnTo>
                      <a:pt x="49" y="5"/>
                    </a:lnTo>
                    <a:lnTo>
                      <a:pt x="41" y="9"/>
                    </a:lnTo>
                    <a:lnTo>
                      <a:pt x="36" y="13"/>
                    </a:lnTo>
                    <a:lnTo>
                      <a:pt x="30" y="17"/>
                    </a:lnTo>
                    <a:lnTo>
                      <a:pt x="24" y="22"/>
                    </a:lnTo>
                    <a:lnTo>
                      <a:pt x="19" y="28"/>
                    </a:lnTo>
                    <a:lnTo>
                      <a:pt x="14" y="34"/>
                    </a:lnTo>
                    <a:lnTo>
                      <a:pt x="11" y="41"/>
                    </a:lnTo>
                    <a:lnTo>
                      <a:pt x="7" y="48"/>
                    </a:lnTo>
                    <a:lnTo>
                      <a:pt x="4" y="54"/>
                    </a:lnTo>
                    <a:lnTo>
                      <a:pt x="3" y="62"/>
                    </a:lnTo>
                    <a:lnTo>
                      <a:pt x="2" y="70"/>
                    </a:lnTo>
                    <a:lnTo>
                      <a:pt x="0" y="78"/>
                    </a:lnTo>
                    <a:lnTo>
                      <a:pt x="2" y="86"/>
                    </a:lnTo>
                    <a:lnTo>
                      <a:pt x="3" y="94"/>
                    </a:lnTo>
                    <a:lnTo>
                      <a:pt x="4" y="101"/>
                    </a:lnTo>
                    <a:lnTo>
                      <a:pt x="7" y="109"/>
                    </a:lnTo>
                    <a:lnTo>
                      <a:pt x="11" y="116"/>
                    </a:lnTo>
                    <a:lnTo>
                      <a:pt x="14" y="122"/>
                    </a:lnTo>
                    <a:lnTo>
                      <a:pt x="19" y="128"/>
                    </a:lnTo>
                    <a:lnTo>
                      <a:pt x="24" y="134"/>
                    </a:lnTo>
                    <a:lnTo>
                      <a:pt x="30" y="138"/>
                    </a:lnTo>
                    <a:lnTo>
                      <a:pt x="36" y="144"/>
                    </a:lnTo>
                    <a:lnTo>
                      <a:pt x="41" y="148"/>
                    </a:lnTo>
                    <a:lnTo>
                      <a:pt x="49" y="150"/>
                    </a:lnTo>
                    <a:lnTo>
                      <a:pt x="56" y="153"/>
                    </a:lnTo>
                    <a:lnTo>
                      <a:pt x="64" y="156"/>
                    </a:lnTo>
                    <a:lnTo>
                      <a:pt x="72" y="157"/>
                    </a:lnTo>
                    <a:lnTo>
                      <a:pt x="80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8" name="Freeform 382"/>
              <p:cNvSpPr>
                <a:spLocks/>
              </p:cNvSpPr>
              <p:nvPr/>
            </p:nvSpPr>
            <p:spPr bwMode="auto">
              <a:xfrm>
                <a:off x="2343" y="2781"/>
                <a:ext cx="39" cy="40"/>
              </a:xfrm>
              <a:custGeom>
                <a:avLst/>
                <a:gdLst>
                  <a:gd name="T0" fmla="*/ 88 w 159"/>
                  <a:gd name="T1" fmla="*/ 157 h 157"/>
                  <a:gd name="T2" fmla="*/ 103 w 159"/>
                  <a:gd name="T3" fmla="*/ 153 h 157"/>
                  <a:gd name="T4" fmla="*/ 117 w 159"/>
                  <a:gd name="T5" fmla="*/ 148 h 157"/>
                  <a:gd name="T6" fmla="*/ 129 w 159"/>
                  <a:gd name="T7" fmla="*/ 138 h 157"/>
                  <a:gd name="T8" fmla="*/ 140 w 159"/>
                  <a:gd name="T9" fmla="*/ 128 h 157"/>
                  <a:gd name="T10" fmla="*/ 149 w 159"/>
                  <a:gd name="T11" fmla="*/ 116 h 157"/>
                  <a:gd name="T12" fmla="*/ 155 w 159"/>
                  <a:gd name="T13" fmla="*/ 101 h 157"/>
                  <a:gd name="T14" fmla="*/ 159 w 159"/>
                  <a:gd name="T15" fmla="*/ 86 h 157"/>
                  <a:gd name="T16" fmla="*/ 159 w 159"/>
                  <a:gd name="T17" fmla="*/ 70 h 157"/>
                  <a:gd name="T18" fmla="*/ 155 w 159"/>
                  <a:gd name="T19" fmla="*/ 54 h 157"/>
                  <a:gd name="T20" fmla="*/ 149 w 159"/>
                  <a:gd name="T21" fmla="*/ 41 h 157"/>
                  <a:gd name="T22" fmla="*/ 140 w 159"/>
                  <a:gd name="T23" fmla="*/ 28 h 157"/>
                  <a:gd name="T24" fmla="*/ 129 w 159"/>
                  <a:gd name="T25" fmla="*/ 17 h 157"/>
                  <a:gd name="T26" fmla="*/ 117 w 159"/>
                  <a:gd name="T27" fmla="*/ 9 h 157"/>
                  <a:gd name="T28" fmla="*/ 103 w 159"/>
                  <a:gd name="T29" fmla="*/ 3 h 157"/>
                  <a:gd name="T30" fmla="*/ 88 w 159"/>
                  <a:gd name="T31" fmla="*/ 0 h 157"/>
                  <a:gd name="T32" fmla="*/ 72 w 159"/>
                  <a:gd name="T33" fmla="*/ 0 h 157"/>
                  <a:gd name="T34" fmla="*/ 56 w 159"/>
                  <a:gd name="T35" fmla="*/ 3 h 157"/>
                  <a:gd name="T36" fmla="*/ 41 w 159"/>
                  <a:gd name="T37" fmla="*/ 9 h 157"/>
                  <a:gd name="T38" fmla="*/ 30 w 159"/>
                  <a:gd name="T39" fmla="*/ 17 h 157"/>
                  <a:gd name="T40" fmla="*/ 19 w 159"/>
                  <a:gd name="T41" fmla="*/ 28 h 157"/>
                  <a:gd name="T42" fmla="*/ 11 w 159"/>
                  <a:gd name="T43" fmla="*/ 41 h 157"/>
                  <a:gd name="T44" fmla="*/ 4 w 159"/>
                  <a:gd name="T45" fmla="*/ 54 h 157"/>
                  <a:gd name="T46" fmla="*/ 2 w 159"/>
                  <a:gd name="T47" fmla="*/ 70 h 157"/>
                  <a:gd name="T48" fmla="*/ 2 w 159"/>
                  <a:gd name="T49" fmla="*/ 86 h 157"/>
                  <a:gd name="T50" fmla="*/ 4 w 159"/>
                  <a:gd name="T51" fmla="*/ 101 h 157"/>
                  <a:gd name="T52" fmla="*/ 11 w 159"/>
                  <a:gd name="T53" fmla="*/ 116 h 157"/>
                  <a:gd name="T54" fmla="*/ 19 w 159"/>
                  <a:gd name="T55" fmla="*/ 128 h 157"/>
                  <a:gd name="T56" fmla="*/ 30 w 159"/>
                  <a:gd name="T57" fmla="*/ 138 h 157"/>
                  <a:gd name="T58" fmla="*/ 41 w 159"/>
                  <a:gd name="T59" fmla="*/ 148 h 157"/>
                  <a:gd name="T60" fmla="*/ 56 w 159"/>
                  <a:gd name="T61" fmla="*/ 153 h 157"/>
                  <a:gd name="T62" fmla="*/ 72 w 159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9" h="157">
                    <a:moveTo>
                      <a:pt x="80" y="157"/>
                    </a:moveTo>
                    <a:lnTo>
                      <a:pt x="88" y="157"/>
                    </a:lnTo>
                    <a:lnTo>
                      <a:pt x="96" y="156"/>
                    </a:lnTo>
                    <a:lnTo>
                      <a:pt x="103" y="153"/>
                    </a:lnTo>
                    <a:lnTo>
                      <a:pt x="111" y="150"/>
                    </a:lnTo>
                    <a:lnTo>
                      <a:pt x="117" y="148"/>
                    </a:lnTo>
                    <a:lnTo>
                      <a:pt x="124" y="144"/>
                    </a:lnTo>
                    <a:lnTo>
                      <a:pt x="129" y="138"/>
                    </a:lnTo>
                    <a:lnTo>
                      <a:pt x="135" y="134"/>
                    </a:lnTo>
                    <a:lnTo>
                      <a:pt x="140" y="128"/>
                    </a:lnTo>
                    <a:lnTo>
                      <a:pt x="145" y="122"/>
                    </a:lnTo>
                    <a:lnTo>
                      <a:pt x="149" y="116"/>
                    </a:lnTo>
                    <a:lnTo>
                      <a:pt x="152" y="109"/>
                    </a:lnTo>
                    <a:lnTo>
                      <a:pt x="155" y="101"/>
                    </a:lnTo>
                    <a:lnTo>
                      <a:pt x="157" y="94"/>
                    </a:lnTo>
                    <a:lnTo>
                      <a:pt x="159" y="86"/>
                    </a:lnTo>
                    <a:lnTo>
                      <a:pt x="159" y="78"/>
                    </a:lnTo>
                    <a:lnTo>
                      <a:pt x="159" y="70"/>
                    </a:lnTo>
                    <a:lnTo>
                      <a:pt x="157" y="62"/>
                    </a:lnTo>
                    <a:lnTo>
                      <a:pt x="155" y="54"/>
                    </a:lnTo>
                    <a:lnTo>
                      <a:pt x="152" y="48"/>
                    </a:lnTo>
                    <a:lnTo>
                      <a:pt x="149" y="41"/>
                    </a:lnTo>
                    <a:lnTo>
                      <a:pt x="145" y="34"/>
                    </a:lnTo>
                    <a:lnTo>
                      <a:pt x="140" y="28"/>
                    </a:lnTo>
                    <a:lnTo>
                      <a:pt x="135" y="22"/>
                    </a:lnTo>
                    <a:lnTo>
                      <a:pt x="129" y="17"/>
                    </a:lnTo>
                    <a:lnTo>
                      <a:pt x="124" y="13"/>
                    </a:lnTo>
                    <a:lnTo>
                      <a:pt x="117" y="9"/>
                    </a:lnTo>
                    <a:lnTo>
                      <a:pt x="111" y="5"/>
                    </a:lnTo>
                    <a:lnTo>
                      <a:pt x="103" y="3"/>
                    </a:lnTo>
                    <a:lnTo>
                      <a:pt x="96" y="1"/>
                    </a:lnTo>
                    <a:lnTo>
                      <a:pt x="88" y="0"/>
                    </a:lnTo>
                    <a:lnTo>
                      <a:pt x="80" y="0"/>
                    </a:lnTo>
                    <a:lnTo>
                      <a:pt x="72" y="0"/>
                    </a:lnTo>
                    <a:lnTo>
                      <a:pt x="64" y="1"/>
                    </a:lnTo>
                    <a:lnTo>
                      <a:pt x="56" y="3"/>
                    </a:lnTo>
                    <a:lnTo>
                      <a:pt x="49" y="5"/>
                    </a:lnTo>
                    <a:lnTo>
                      <a:pt x="41" y="9"/>
                    </a:lnTo>
                    <a:lnTo>
                      <a:pt x="36" y="13"/>
                    </a:lnTo>
                    <a:lnTo>
                      <a:pt x="30" y="17"/>
                    </a:lnTo>
                    <a:lnTo>
                      <a:pt x="24" y="22"/>
                    </a:lnTo>
                    <a:lnTo>
                      <a:pt x="19" y="28"/>
                    </a:lnTo>
                    <a:lnTo>
                      <a:pt x="14" y="34"/>
                    </a:lnTo>
                    <a:lnTo>
                      <a:pt x="11" y="41"/>
                    </a:lnTo>
                    <a:lnTo>
                      <a:pt x="7" y="48"/>
                    </a:lnTo>
                    <a:lnTo>
                      <a:pt x="4" y="54"/>
                    </a:lnTo>
                    <a:lnTo>
                      <a:pt x="3" y="62"/>
                    </a:lnTo>
                    <a:lnTo>
                      <a:pt x="2" y="70"/>
                    </a:lnTo>
                    <a:lnTo>
                      <a:pt x="0" y="78"/>
                    </a:lnTo>
                    <a:lnTo>
                      <a:pt x="2" y="86"/>
                    </a:lnTo>
                    <a:lnTo>
                      <a:pt x="3" y="94"/>
                    </a:lnTo>
                    <a:lnTo>
                      <a:pt x="4" y="101"/>
                    </a:lnTo>
                    <a:lnTo>
                      <a:pt x="7" y="109"/>
                    </a:lnTo>
                    <a:lnTo>
                      <a:pt x="11" y="116"/>
                    </a:lnTo>
                    <a:lnTo>
                      <a:pt x="14" y="122"/>
                    </a:lnTo>
                    <a:lnTo>
                      <a:pt x="19" y="128"/>
                    </a:lnTo>
                    <a:lnTo>
                      <a:pt x="24" y="134"/>
                    </a:lnTo>
                    <a:lnTo>
                      <a:pt x="30" y="138"/>
                    </a:lnTo>
                    <a:lnTo>
                      <a:pt x="36" y="144"/>
                    </a:lnTo>
                    <a:lnTo>
                      <a:pt x="41" y="148"/>
                    </a:lnTo>
                    <a:lnTo>
                      <a:pt x="49" y="150"/>
                    </a:lnTo>
                    <a:lnTo>
                      <a:pt x="56" y="153"/>
                    </a:lnTo>
                    <a:lnTo>
                      <a:pt x="64" y="156"/>
                    </a:lnTo>
                    <a:lnTo>
                      <a:pt x="72" y="157"/>
                    </a:lnTo>
                    <a:lnTo>
                      <a:pt x="80" y="157"/>
                    </a:lnTo>
                    <a:close/>
                  </a:path>
                </a:pathLst>
              </a:custGeom>
              <a:noFill/>
              <a:ln w="635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sp>
            <p:nvSpPr>
              <p:cNvPr id="81279" name="Freeform 383"/>
              <p:cNvSpPr>
                <a:spLocks/>
              </p:cNvSpPr>
              <p:nvPr/>
            </p:nvSpPr>
            <p:spPr bwMode="auto">
              <a:xfrm>
                <a:off x="2398" y="2770"/>
                <a:ext cx="39" cy="40"/>
              </a:xfrm>
              <a:custGeom>
                <a:avLst/>
                <a:gdLst>
                  <a:gd name="T0" fmla="*/ 87 w 157"/>
                  <a:gd name="T1" fmla="*/ 157 h 157"/>
                  <a:gd name="T2" fmla="*/ 103 w 157"/>
                  <a:gd name="T3" fmla="*/ 153 h 157"/>
                  <a:gd name="T4" fmla="*/ 116 w 157"/>
                  <a:gd name="T5" fmla="*/ 148 h 157"/>
                  <a:gd name="T6" fmla="*/ 130 w 157"/>
                  <a:gd name="T7" fmla="*/ 138 h 157"/>
                  <a:gd name="T8" fmla="*/ 140 w 157"/>
                  <a:gd name="T9" fmla="*/ 128 h 157"/>
                  <a:gd name="T10" fmla="*/ 148 w 157"/>
                  <a:gd name="T11" fmla="*/ 116 h 157"/>
                  <a:gd name="T12" fmla="*/ 155 w 157"/>
                  <a:gd name="T13" fmla="*/ 101 h 157"/>
                  <a:gd name="T14" fmla="*/ 157 w 157"/>
                  <a:gd name="T15" fmla="*/ 86 h 157"/>
                  <a:gd name="T16" fmla="*/ 157 w 157"/>
                  <a:gd name="T17" fmla="*/ 70 h 157"/>
                  <a:gd name="T18" fmla="*/ 155 w 157"/>
                  <a:gd name="T19" fmla="*/ 54 h 157"/>
                  <a:gd name="T20" fmla="*/ 148 w 157"/>
                  <a:gd name="T21" fmla="*/ 41 h 157"/>
                  <a:gd name="T22" fmla="*/ 140 w 157"/>
                  <a:gd name="T23" fmla="*/ 28 h 157"/>
                  <a:gd name="T24" fmla="*/ 130 w 157"/>
                  <a:gd name="T25" fmla="*/ 17 h 157"/>
                  <a:gd name="T26" fmla="*/ 116 w 157"/>
                  <a:gd name="T27" fmla="*/ 9 h 157"/>
                  <a:gd name="T28" fmla="*/ 103 w 157"/>
                  <a:gd name="T29" fmla="*/ 3 h 157"/>
                  <a:gd name="T30" fmla="*/ 87 w 157"/>
                  <a:gd name="T31" fmla="*/ 0 h 157"/>
                  <a:gd name="T32" fmla="*/ 71 w 157"/>
                  <a:gd name="T33" fmla="*/ 0 h 157"/>
                  <a:gd name="T34" fmla="*/ 56 w 157"/>
                  <a:gd name="T35" fmla="*/ 3 h 157"/>
                  <a:gd name="T36" fmla="*/ 42 w 157"/>
                  <a:gd name="T37" fmla="*/ 9 h 157"/>
                  <a:gd name="T38" fmla="*/ 30 w 157"/>
                  <a:gd name="T39" fmla="*/ 17 h 157"/>
                  <a:gd name="T40" fmla="*/ 19 w 157"/>
                  <a:gd name="T41" fmla="*/ 28 h 157"/>
                  <a:gd name="T42" fmla="*/ 10 w 157"/>
                  <a:gd name="T43" fmla="*/ 41 h 157"/>
                  <a:gd name="T44" fmla="*/ 4 w 157"/>
                  <a:gd name="T45" fmla="*/ 54 h 157"/>
                  <a:gd name="T46" fmla="*/ 0 w 157"/>
                  <a:gd name="T47" fmla="*/ 70 h 157"/>
                  <a:gd name="T48" fmla="*/ 0 w 157"/>
                  <a:gd name="T49" fmla="*/ 86 h 157"/>
                  <a:gd name="T50" fmla="*/ 4 w 157"/>
                  <a:gd name="T51" fmla="*/ 101 h 157"/>
                  <a:gd name="T52" fmla="*/ 10 w 157"/>
                  <a:gd name="T53" fmla="*/ 116 h 157"/>
                  <a:gd name="T54" fmla="*/ 19 w 157"/>
                  <a:gd name="T55" fmla="*/ 128 h 157"/>
                  <a:gd name="T56" fmla="*/ 30 w 157"/>
                  <a:gd name="T57" fmla="*/ 138 h 157"/>
                  <a:gd name="T58" fmla="*/ 42 w 157"/>
                  <a:gd name="T59" fmla="*/ 148 h 157"/>
                  <a:gd name="T60" fmla="*/ 56 w 157"/>
                  <a:gd name="T61" fmla="*/ 153 h 157"/>
                  <a:gd name="T62" fmla="*/ 71 w 157"/>
                  <a:gd name="T63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7" h="157">
                    <a:moveTo>
                      <a:pt x="79" y="157"/>
                    </a:moveTo>
                    <a:lnTo>
                      <a:pt x="87" y="157"/>
                    </a:lnTo>
                    <a:lnTo>
                      <a:pt x="95" y="156"/>
                    </a:lnTo>
                    <a:lnTo>
                      <a:pt x="103" y="153"/>
                    </a:lnTo>
                    <a:lnTo>
                      <a:pt x="110" y="150"/>
                    </a:lnTo>
                    <a:lnTo>
                      <a:pt x="116" y="148"/>
                    </a:lnTo>
                    <a:lnTo>
                      <a:pt x="123" y="144"/>
                    </a:lnTo>
                    <a:lnTo>
                      <a:pt x="130" y="138"/>
                    </a:lnTo>
                    <a:lnTo>
                      <a:pt x="135" y="134"/>
                    </a:lnTo>
                    <a:lnTo>
                      <a:pt x="140" y="128"/>
                    </a:lnTo>
                    <a:lnTo>
                      <a:pt x="144" y="122"/>
                    </a:lnTo>
                    <a:lnTo>
                      <a:pt x="148" y="116"/>
                    </a:lnTo>
                    <a:lnTo>
                      <a:pt x="152" y="109"/>
                    </a:lnTo>
                    <a:lnTo>
                      <a:pt x="155" y="101"/>
                    </a:lnTo>
                    <a:lnTo>
                      <a:pt x="156" y="94"/>
                    </a:lnTo>
                    <a:lnTo>
                      <a:pt x="157" y="86"/>
                    </a:lnTo>
                    <a:lnTo>
                      <a:pt x="157" y="78"/>
                    </a:lnTo>
                    <a:lnTo>
                      <a:pt x="157" y="70"/>
                    </a:lnTo>
                    <a:lnTo>
                      <a:pt x="156" y="62"/>
                    </a:lnTo>
                    <a:lnTo>
                      <a:pt x="155" y="54"/>
                    </a:lnTo>
                    <a:lnTo>
                      <a:pt x="152" y="48"/>
                    </a:lnTo>
                    <a:lnTo>
                      <a:pt x="148" y="41"/>
                    </a:lnTo>
                    <a:lnTo>
                      <a:pt x="144" y="35"/>
                    </a:lnTo>
                    <a:lnTo>
                      <a:pt x="140" y="28"/>
                    </a:lnTo>
                    <a:lnTo>
                      <a:pt x="135" y="23"/>
                    </a:lnTo>
                    <a:lnTo>
                      <a:pt x="130" y="17"/>
                    </a:lnTo>
                    <a:lnTo>
                      <a:pt x="123" y="13"/>
                    </a:lnTo>
                    <a:lnTo>
                      <a:pt x="116" y="9"/>
                    </a:lnTo>
                    <a:lnTo>
                      <a:pt x="110" y="5"/>
                    </a:lnTo>
                    <a:lnTo>
                      <a:pt x="103" y="3"/>
                    </a:lnTo>
                    <a:lnTo>
                      <a:pt x="95" y="1"/>
                    </a:lnTo>
                    <a:lnTo>
                      <a:pt x="87" y="0"/>
                    </a:lnTo>
                    <a:lnTo>
                      <a:pt x="79" y="0"/>
                    </a:lnTo>
                    <a:lnTo>
                      <a:pt x="71" y="0"/>
                    </a:lnTo>
                    <a:lnTo>
                      <a:pt x="63" y="1"/>
                    </a:lnTo>
                    <a:lnTo>
                      <a:pt x="56" y="3"/>
                    </a:lnTo>
                    <a:lnTo>
                      <a:pt x="48" y="5"/>
                    </a:lnTo>
                    <a:lnTo>
                      <a:pt x="42" y="9"/>
                    </a:lnTo>
                    <a:lnTo>
                      <a:pt x="35" y="13"/>
                    </a:lnTo>
                    <a:lnTo>
                      <a:pt x="30" y="17"/>
                    </a:lnTo>
                    <a:lnTo>
                      <a:pt x="23" y="23"/>
                    </a:lnTo>
                    <a:lnTo>
                      <a:pt x="19" y="28"/>
                    </a:lnTo>
                    <a:lnTo>
                      <a:pt x="14" y="35"/>
                    </a:lnTo>
                    <a:lnTo>
                      <a:pt x="10" y="41"/>
                    </a:lnTo>
                    <a:lnTo>
                      <a:pt x="7" y="48"/>
                    </a:lnTo>
                    <a:lnTo>
                      <a:pt x="4" y="54"/>
                    </a:lnTo>
                    <a:lnTo>
                      <a:pt x="2" y="62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4" y="101"/>
                    </a:lnTo>
                    <a:lnTo>
                      <a:pt x="7" y="109"/>
                    </a:lnTo>
                    <a:lnTo>
                      <a:pt x="10" y="116"/>
                    </a:lnTo>
                    <a:lnTo>
                      <a:pt x="14" y="122"/>
                    </a:lnTo>
                    <a:lnTo>
                      <a:pt x="19" y="128"/>
                    </a:lnTo>
                    <a:lnTo>
                      <a:pt x="23" y="134"/>
                    </a:lnTo>
                    <a:lnTo>
                      <a:pt x="30" y="138"/>
                    </a:lnTo>
                    <a:lnTo>
                      <a:pt x="35" y="144"/>
                    </a:lnTo>
                    <a:lnTo>
                      <a:pt x="42" y="148"/>
                    </a:lnTo>
                    <a:lnTo>
                      <a:pt x="48" y="150"/>
                    </a:lnTo>
                    <a:lnTo>
                      <a:pt x="56" y="153"/>
                    </a:lnTo>
                    <a:lnTo>
                      <a:pt x="63" y="156"/>
                    </a:lnTo>
                    <a:lnTo>
                      <a:pt x="71" y="157"/>
                    </a:lnTo>
                    <a:lnTo>
                      <a:pt x="79" y="157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</p:grpSp>
        <p:sp>
          <p:nvSpPr>
            <p:cNvPr id="81280" name="Freeform 384"/>
            <p:cNvSpPr>
              <a:spLocks/>
            </p:cNvSpPr>
            <p:nvPr/>
          </p:nvSpPr>
          <p:spPr bwMode="auto">
            <a:xfrm>
              <a:off x="2398" y="2770"/>
              <a:ext cx="39" cy="40"/>
            </a:xfrm>
            <a:custGeom>
              <a:avLst/>
              <a:gdLst>
                <a:gd name="T0" fmla="*/ 87 w 157"/>
                <a:gd name="T1" fmla="*/ 157 h 157"/>
                <a:gd name="T2" fmla="*/ 103 w 157"/>
                <a:gd name="T3" fmla="*/ 153 h 157"/>
                <a:gd name="T4" fmla="*/ 116 w 157"/>
                <a:gd name="T5" fmla="*/ 148 h 157"/>
                <a:gd name="T6" fmla="*/ 130 w 157"/>
                <a:gd name="T7" fmla="*/ 138 h 157"/>
                <a:gd name="T8" fmla="*/ 140 w 157"/>
                <a:gd name="T9" fmla="*/ 128 h 157"/>
                <a:gd name="T10" fmla="*/ 148 w 157"/>
                <a:gd name="T11" fmla="*/ 116 h 157"/>
                <a:gd name="T12" fmla="*/ 155 w 157"/>
                <a:gd name="T13" fmla="*/ 101 h 157"/>
                <a:gd name="T14" fmla="*/ 157 w 157"/>
                <a:gd name="T15" fmla="*/ 86 h 157"/>
                <a:gd name="T16" fmla="*/ 157 w 157"/>
                <a:gd name="T17" fmla="*/ 70 h 157"/>
                <a:gd name="T18" fmla="*/ 155 w 157"/>
                <a:gd name="T19" fmla="*/ 54 h 157"/>
                <a:gd name="T20" fmla="*/ 148 w 157"/>
                <a:gd name="T21" fmla="*/ 41 h 157"/>
                <a:gd name="T22" fmla="*/ 140 w 157"/>
                <a:gd name="T23" fmla="*/ 28 h 157"/>
                <a:gd name="T24" fmla="*/ 130 w 157"/>
                <a:gd name="T25" fmla="*/ 17 h 157"/>
                <a:gd name="T26" fmla="*/ 116 w 157"/>
                <a:gd name="T27" fmla="*/ 9 h 157"/>
                <a:gd name="T28" fmla="*/ 103 w 157"/>
                <a:gd name="T29" fmla="*/ 3 h 157"/>
                <a:gd name="T30" fmla="*/ 87 w 157"/>
                <a:gd name="T31" fmla="*/ 0 h 157"/>
                <a:gd name="T32" fmla="*/ 71 w 157"/>
                <a:gd name="T33" fmla="*/ 0 h 157"/>
                <a:gd name="T34" fmla="*/ 56 w 157"/>
                <a:gd name="T35" fmla="*/ 3 h 157"/>
                <a:gd name="T36" fmla="*/ 42 w 157"/>
                <a:gd name="T37" fmla="*/ 9 h 157"/>
                <a:gd name="T38" fmla="*/ 30 w 157"/>
                <a:gd name="T39" fmla="*/ 17 h 157"/>
                <a:gd name="T40" fmla="*/ 19 w 157"/>
                <a:gd name="T41" fmla="*/ 28 h 157"/>
                <a:gd name="T42" fmla="*/ 10 w 157"/>
                <a:gd name="T43" fmla="*/ 41 h 157"/>
                <a:gd name="T44" fmla="*/ 4 w 157"/>
                <a:gd name="T45" fmla="*/ 54 h 157"/>
                <a:gd name="T46" fmla="*/ 0 w 157"/>
                <a:gd name="T47" fmla="*/ 70 h 157"/>
                <a:gd name="T48" fmla="*/ 0 w 157"/>
                <a:gd name="T49" fmla="*/ 86 h 157"/>
                <a:gd name="T50" fmla="*/ 4 w 157"/>
                <a:gd name="T51" fmla="*/ 101 h 157"/>
                <a:gd name="T52" fmla="*/ 10 w 157"/>
                <a:gd name="T53" fmla="*/ 116 h 157"/>
                <a:gd name="T54" fmla="*/ 19 w 157"/>
                <a:gd name="T55" fmla="*/ 128 h 157"/>
                <a:gd name="T56" fmla="*/ 30 w 157"/>
                <a:gd name="T57" fmla="*/ 138 h 157"/>
                <a:gd name="T58" fmla="*/ 42 w 157"/>
                <a:gd name="T59" fmla="*/ 148 h 157"/>
                <a:gd name="T60" fmla="*/ 56 w 157"/>
                <a:gd name="T61" fmla="*/ 153 h 157"/>
                <a:gd name="T62" fmla="*/ 71 w 157"/>
                <a:gd name="T6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7" h="157">
                  <a:moveTo>
                    <a:pt x="79" y="157"/>
                  </a:moveTo>
                  <a:lnTo>
                    <a:pt x="87" y="157"/>
                  </a:lnTo>
                  <a:lnTo>
                    <a:pt x="95" y="156"/>
                  </a:lnTo>
                  <a:lnTo>
                    <a:pt x="103" y="153"/>
                  </a:lnTo>
                  <a:lnTo>
                    <a:pt x="110" y="150"/>
                  </a:lnTo>
                  <a:lnTo>
                    <a:pt x="116" y="148"/>
                  </a:lnTo>
                  <a:lnTo>
                    <a:pt x="123" y="144"/>
                  </a:lnTo>
                  <a:lnTo>
                    <a:pt x="130" y="138"/>
                  </a:lnTo>
                  <a:lnTo>
                    <a:pt x="135" y="134"/>
                  </a:lnTo>
                  <a:lnTo>
                    <a:pt x="140" y="128"/>
                  </a:lnTo>
                  <a:lnTo>
                    <a:pt x="144" y="122"/>
                  </a:lnTo>
                  <a:lnTo>
                    <a:pt x="148" y="116"/>
                  </a:lnTo>
                  <a:lnTo>
                    <a:pt x="152" y="109"/>
                  </a:lnTo>
                  <a:lnTo>
                    <a:pt x="155" y="101"/>
                  </a:lnTo>
                  <a:lnTo>
                    <a:pt x="156" y="94"/>
                  </a:lnTo>
                  <a:lnTo>
                    <a:pt x="157" y="86"/>
                  </a:lnTo>
                  <a:lnTo>
                    <a:pt x="157" y="78"/>
                  </a:lnTo>
                  <a:lnTo>
                    <a:pt x="157" y="70"/>
                  </a:lnTo>
                  <a:lnTo>
                    <a:pt x="156" y="62"/>
                  </a:lnTo>
                  <a:lnTo>
                    <a:pt x="155" y="54"/>
                  </a:lnTo>
                  <a:lnTo>
                    <a:pt x="152" y="48"/>
                  </a:lnTo>
                  <a:lnTo>
                    <a:pt x="148" y="41"/>
                  </a:lnTo>
                  <a:lnTo>
                    <a:pt x="144" y="35"/>
                  </a:lnTo>
                  <a:lnTo>
                    <a:pt x="140" y="28"/>
                  </a:lnTo>
                  <a:lnTo>
                    <a:pt x="135" y="23"/>
                  </a:lnTo>
                  <a:lnTo>
                    <a:pt x="130" y="17"/>
                  </a:lnTo>
                  <a:lnTo>
                    <a:pt x="123" y="13"/>
                  </a:lnTo>
                  <a:lnTo>
                    <a:pt x="116" y="9"/>
                  </a:lnTo>
                  <a:lnTo>
                    <a:pt x="110" y="5"/>
                  </a:lnTo>
                  <a:lnTo>
                    <a:pt x="103" y="3"/>
                  </a:lnTo>
                  <a:lnTo>
                    <a:pt x="95" y="1"/>
                  </a:lnTo>
                  <a:lnTo>
                    <a:pt x="87" y="0"/>
                  </a:lnTo>
                  <a:lnTo>
                    <a:pt x="79" y="0"/>
                  </a:lnTo>
                  <a:lnTo>
                    <a:pt x="71" y="0"/>
                  </a:lnTo>
                  <a:lnTo>
                    <a:pt x="63" y="1"/>
                  </a:lnTo>
                  <a:lnTo>
                    <a:pt x="56" y="3"/>
                  </a:lnTo>
                  <a:lnTo>
                    <a:pt x="48" y="5"/>
                  </a:lnTo>
                  <a:lnTo>
                    <a:pt x="42" y="9"/>
                  </a:lnTo>
                  <a:lnTo>
                    <a:pt x="35" y="13"/>
                  </a:lnTo>
                  <a:lnTo>
                    <a:pt x="30" y="17"/>
                  </a:lnTo>
                  <a:lnTo>
                    <a:pt x="23" y="23"/>
                  </a:lnTo>
                  <a:lnTo>
                    <a:pt x="19" y="28"/>
                  </a:lnTo>
                  <a:lnTo>
                    <a:pt x="14" y="35"/>
                  </a:lnTo>
                  <a:lnTo>
                    <a:pt x="10" y="41"/>
                  </a:lnTo>
                  <a:lnTo>
                    <a:pt x="7" y="48"/>
                  </a:lnTo>
                  <a:lnTo>
                    <a:pt x="4" y="54"/>
                  </a:lnTo>
                  <a:lnTo>
                    <a:pt x="2" y="62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4" y="101"/>
                  </a:lnTo>
                  <a:lnTo>
                    <a:pt x="7" y="109"/>
                  </a:lnTo>
                  <a:lnTo>
                    <a:pt x="10" y="116"/>
                  </a:lnTo>
                  <a:lnTo>
                    <a:pt x="14" y="122"/>
                  </a:lnTo>
                  <a:lnTo>
                    <a:pt x="19" y="128"/>
                  </a:lnTo>
                  <a:lnTo>
                    <a:pt x="23" y="134"/>
                  </a:lnTo>
                  <a:lnTo>
                    <a:pt x="30" y="138"/>
                  </a:lnTo>
                  <a:lnTo>
                    <a:pt x="35" y="144"/>
                  </a:lnTo>
                  <a:lnTo>
                    <a:pt x="42" y="148"/>
                  </a:lnTo>
                  <a:lnTo>
                    <a:pt x="48" y="150"/>
                  </a:lnTo>
                  <a:lnTo>
                    <a:pt x="56" y="153"/>
                  </a:lnTo>
                  <a:lnTo>
                    <a:pt x="63" y="156"/>
                  </a:lnTo>
                  <a:lnTo>
                    <a:pt x="71" y="157"/>
                  </a:lnTo>
                  <a:lnTo>
                    <a:pt x="79" y="157"/>
                  </a:lnTo>
                  <a:close/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1" name="Freeform 385"/>
            <p:cNvSpPr>
              <a:spLocks/>
            </p:cNvSpPr>
            <p:nvPr/>
          </p:nvSpPr>
          <p:spPr bwMode="auto">
            <a:xfrm>
              <a:off x="2052" y="2786"/>
              <a:ext cx="36" cy="36"/>
            </a:xfrm>
            <a:custGeom>
              <a:avLst/>
              <a:gdLst>
                <a:gd name="T0" fmla="*/ 70 w 142"/>
                <a:gd name="T1" fmla="*/ 144 h 144"/>
                <a:gd name="T2" fmla="*/ 78 w 142"/>
                <a:gd name="T3" fmla="*/ 144 h 144"/>
                <a:gd name="T4" fmla="*/ 85 w 142"/>
                <a:gd name="T5" fmla="*/ 143 h 144"/>
                <a:gd name="T6" fmla="*/ 92 w 142"/>
                <a:gd name="T7" fmla="*/ 140 h 144"/>
                <a:gd name="T8" fmla="*/ 98 w 142"/>
                <a:gd name="T9" fmla="*/ 139 h 144"/>
                <a:gd name="T10" fmla="*/ 112 w 142"/>
                <a:gd name="T11" fmla="*/ 132 h 144"/>
                <a:gd name="T12" fmla="*/ 121 w 142"/>
                <a:gd name="T13" fmla="*/ 123 h 144"/>
                <a:gd name="T14" fmla="*/ 130 w 142"/>
                <a:gd name="T15" fmla="*/ 112 h 144"/>
                <a:gd name="T16" fmla="*/ 137 w 142"/>
                <a:gd name="T17" fmla="*/ 100 h 144"/>
                <a:gd name="T18" fmla="*/ 140 w 142"/>
                <a:gd name="T19" fmla="*/ 94 h 144"/>
                <a:gd name="T20" fmla="*/ 141 w 142"/>
                <a:gd name="T21" fmla="*/ 87 h 144"/>
                <a:gd name="T22" fmla="*/ 142 w 142"/>
                <a:gd name="T23" fmla="*/ 80 h 144"/>
                <a:gd name="T24" fmla="*/ 142 w 142"/>
                <a:gd name="T25" fmla="*/ 72 h 144"/>
                <a:gd name="T26" fmla="*/ 142 w 142"/>
                <a:gd name="T27" fmla="*/ 66 h 144"/>
                <a:gd name="T28" fmla="*/ 141 w 142"/>
                <a:gd name="T29" fmla="*/ 58 h 144"/>
                <a:gd name="T30" fmla="*/ 140 w 142"/>
                <a:gd name="T31" fmla="*/ 51 h 144"/>
                <a:gd name="T32" fmla="*/ 137 w 142"/>
                <a:gd name="T33" fmla="*/ 44 h 144"/>
                <a:gd name="T34" fmla="*/ 130 w 142"/>
                <a:gd name="T35" fmla="*/ 32 h 144"/>
                <a:gd name="T36" fmla="*/ 121 w 142"/>
                <a:gd name="T37" fmla="*/ 22 h 144"/>
                <a:gd name="T38" fmla="*/ 112 w 142"/>
                <a:gd name="T39" fmla="*/ 12 h 144"/>
                <a:gd name="T40" fmla="*/ 98 w 142"/>
                <a:gd name="T41" fmla="*/ 7 h 144"/>
                <a:gd name="T42" fmla="*/ 92 w 142"/>
                <a:gd name="T43" fmla="*/ 4 h 144"/>
                <a:gd name="T44" fmla="*/ 85 w 142"/>
                <a:gd name="T45" fmla="*/ 2 h 144"/>
                <a:gd name="T46" fmla="*/ 78 w 142"/>
                <a:gd name="T47" fmla="*/ 2 h 144"/>
                <a:gd name="T48" fmla="*/ 70 w 142"/>
                <a:gd name="T49" fmla="*/ 0 h 144"/>
                <a:gd name="T50" fmla="*/ 64 w 142"/>
                <a:gd name="T51" fmla="*/ 2 h 144"/>
                <a:gd name="T52" fmla="*/ 57 w 142"/>
                <a:gd name="T53" fmla="*/ 2 h 144"/>
                <a:gd name="T54" fmla="*/ 49 w 142"/>
                <a:gd name="T55" fmla="*/ 4 h 144"/>
                <a:gd name="T56" fmla="*/ 44 w 142"/>
                <a:gd name="T57" fmla="*/ 7 h 144"/>
                <a:gd name="T58" fmla="*/ 30 w 142"/>
                <a:gd name="T59" fmla="*/ 12 h 144"/>
                <a:gd name="T60" fmla="*/ 20 w 142"/>
                <a:gd name="T61" fmla="*/ 22 h 144"/>
                <a:gd name="T62" fmla="*/ 12 w 142"/>
                <a:gd name="T63" fmla="*/ 32 h 144"/>
                <a:gd name="T64" fmla="*/ 5 w 142"/>
                <a:gd name="T65" fmla="*/ 44 h 144"/>
                <a:gd name="T66" fmla="*/ 2 w 142"/>
                <a:gd name="T67" fmla="*/ 51 h 144"/>
                <a:gd name="T68" fmla="*/ 1 w 142"/>
                <a:gd name="T69" fmla="*/ 58 h 144"/>
                <a:gd name="T70" fmla="*/ 0 w 142"/>
                <a:gd name="T71" fmla="*/ 66 h 144"/>
                <a:gd name="T72" fmla="*/ 0 w 142"/>
                <a:gd name="T73" fmla="*/ 72 h 144"/>
                <a:gd name="T74" fmla="*/ 0 w 142"/>
                <a:gd name="T75" fmla="*/ 80 h 144"/>
                <a:gd name="T76" fmla="*/ 1 w 142"/>
                <a:gd name="T77" fmla="*/ 87 h 144"/>
                <a:gd name="T78" fmla="*/ 2 w 142"/>
                <a:gd name="T79" fmla="*/ 94 h 144"/>
                <a:gd name="T80" fmla="*/ 5 w 142"/>
                <a:gd name="T81" fmla="*/ 100 h 144"/>
                <a:gd name="T82" fmla="*/ 8 w 142"/>
                <a:gd name="T83" fmla="*/ 107 h 144"/>
                <a:gd name="T84" fmla="*/ 12 w 142"/>
                <a:gd name="T85" fmla="*/ 112 h 144"/>
                <a:gd name="T86" fmla="*/ 16 w 142"/>
                <a:gd name="T87" fmla="*/ 118 h 144"/>
                <a:gd name="T88" fmla="*/ 20 w 142"/>
                <a:gd name="T89" fmla="*/ 123 h 144"/>
                <a:gd name="T90" fmla="*/ 25 w 142"/>
                <a:gd name="T91" fmla="*/ 128 h 144"/>
                <a:gd name="T92" fmla="*/ 30 w 142"/>
                <a:gd name="T93" fmla="*/ 132 h 144"/>
                <a:gd name="T94" fmla="*/ 37 w 142"/>
                <a:gd name="T95" fmla="*/ 135 h 144"/>
                <a:gd name="T96" fmla="*/ 44 w 142"/>
                <a:gd name="T97" fmla="*/ 139 h 144"/>
                <a:gd name="T98" fmla="*/ 49 w 142"/>
                <a:gd name="T99" fmla="*/ 140 h 144"/>
                <a:gd name="T100" fmla="*/ 57 w 142"/>
                <a:gd name="T101" fmla="*/ 143 h 144"/>
                <a:gd name="T102" fmla="*/ 64 w 142"/>
                <a:gd name="T103" fmla="*/ 144 h 144"/>
                <a:gd name="T104" fmla="*/ 70 w 142"/>
                <a:gd name="T10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2" h="144">
                  <a:moveTo>
                    <a:pt x="70" y="144"/>
                  </a:moveTo>
                  <a:lnTo>
                    <a:pt x="78" y="144"/>
                  </a:lnTo>
                  <a:lnTo>
                    <a:pt x="85" y="143"/>
                  </a:lnTo>
                  <a:lnTo>
                    <a:pt x="92" y="140"/>
                  </a:lnTo>
                  <a:lnTo>
                    <a:pt x="98" y="139"/>
                  </a:lnTo>
                  <a:lnTo>
                    <a:pt x="112" y="132"/>
                  </a:lnTo>
                  <a:lnTo>
                    <a:pt x="121" y="123"/>
                  </a:lnTo>
                  <a:lnTo>
                    <a:pt x="130" y="112"/>
                  </a:lnTo>
                  <a:lnTo>
                    <a:pt x="137" y="100"/>
                  </a:lnTo>
                  <a:lnTo>
                    <a:pt x="140" y="94"/>
                  </a:lnTo>
                  <a:lnTo>
                    <a:pt x="141" y="87"/>
                  </a:lnTo>
                  <a:lnTo>
                    <a:pt x="142" y="80"/>
                  </a:lnTo>
                  <a:lnTo>
                    <a:pt x="142" y="72"/>
                  </a:lnTo>
                  <a:lnTo>
                    <a:pt x="142" y="66"/>
                  </a:lnTo>
                  <a:lnTo>
                    <a:pt x="141" y="58"/>
                  </a:lnTo>
                  <a:lnTo>
                    <a:pt x="140" y="51"/>
                  </a:lnTo>
                  <a:lnTo>
                    <a:pt x="137" y="44"/>
                  </a:lnTo>
                  <a:lnTo>
                    <a:pt x="130" y="32"/>
                  </a:lnTo>
                  <a:lnTo>
                    <a:pt x="121" y="22"/>
                  </a:lnTo>
                  <a:lnTo>
                    <a:pt x="112" y="12"/>
                  </a:lnTo>
                  <a:lnTo>
                    <a:pt x="98" y="7"/>
                  </a:lnTo>
                  <a:lnTo>
                    <a:pt x="92" y="4"/>
                  </a:lnTo>
                  <a:lnTo>
                    <a:pt x="85" y="2"/>
                  </a:lnTo>
                  <a:lnTo>
                    <a:pt x="78" y="2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7" y="2"/>
                  </a:lnTo>
                  <a:lnTo>
                    <a:pt x="49" y="4"/>
                  </a:lnTo>
                  <a:lnTo>
                    <a:pt x="44" y="7"/>
                  </a:lnTo>
                  <a:lnTo>
                    <a:pt x="30" y="12"/>
                  </a:lnTo>
                  <a:lnTo>
                    <a:pt x="20" y="22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1"/>
                  </a:lnTo>
                  <a:lnTo>
                    <a:pt x="1" y="58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7"/>
                  </a:lnTo>
                  <a:lnTo>
                    <a:pt x="2" y="94"/>
                  </a:lnTo>
                  <a:lnTo>
                    <a:pt x="5" y="100"/>
                  </a:lnTo>
                  <a:lnTo>
                    <a:pt x="8" y="107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0" y="123"/>
                  </a:lnTo>
                  <a:lnTo>
                    <a:pt x="25" y="128"/>
                  </a:lnTo>
                  <a:lnTo>
                    <a:pt x="30" y="132"/>
                  </a:lnTo>
                  <a:lnTo>
                    <a:pt x="37" y="135"/>
                  </a:lnTo>
                  <a:lnTo>
                    <a:pt x="44" y="139"/>
                  </a:lnTo>
                  <a:lnTo>
                    <a:pt x="49" y="140"/>
                  </a:lnTo>
                  <a:lnTo>
                    <a:pt x="57" y="143"/>
                  </a:lnTo>
                  <a:lnTo>
                    <a:pt x="64" y="144"/>
                  </a:lnTo>
                  <a:lnTo>
                    <a:pt x="70" y="144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2" name="Freeform 386"/>
            <p:cNvSpPr>
              <a:spLocks/>
            </p:cNvSpPr>
            <p:nvPr/>
          </p:nvSpPr>
          <p:spPr bwMode="auto">
            <a:xfrm>
              <a:off x="2052" y="2786"/>
              <a:ext cx="36" cy="36"/>
            </a:xfrm>
            <a:custGeom>
              <a:avLst/>
              <a:gdLst>
                <a:gd name="T0" fmla="*/ 70 w 142"/>
                <a:gd name="T1" fmla="*/ 144 h 144"/>
                <a:gd name="T2" fmla="*/ 78 w 142"/>
                <a:gd name="T3" fmla="*/ 144 h 144"/>
                <a:gd name="T4" fmla="*/ 85 w 142"/>
                <a:gd name="T5" fmla="*/ 143 h 144"/>
                <a:gd name="T6" fmla="*/ 92 w 142"/>
                <a:gd name="T7" fmla="*/ 140 h 144"/>
                <a:gd name="T8" fmla="*/ 98 w 142"/>
                <a:gd name="T9" fmla="*/ 139 h 144"/>
                <a:gd name="T10" fmla="*/ 112 w 142"/>
                <a:gd name="T11" fmla="*/ 132 h 144"/>
                <a:gd name="T12" fmla="*/ 121 w 142"/>
                <a:gd name="T13" fmla="*/ 123 h 144"/>
                <a:gd name="T14" fmla="*/ 130 w 142"/>
                <a:gd name="T15" fmla="*/ 112 h 144"/>
                <a:gd name="T16" fmla="*/ 137 w 142"/>
                <a:gd name="T17" fmla="*/ 100 h 144"/>
                <a:gd name="T18" fmla="*/ 140 w 142"/>
                <a:gd name="T19" fmla="*/ 94 h 144"/>
                <a:gd name="T20" fmla="*/ 141 w 142"/>
                <a:gd name="T21" fmla="*/ 87 h 144"/>
                <a:gd name="T22" fmla="*/ 142 w 142"/>
                <a:gd name="T23" fmla="*/ 80 h 144"/>
                <a:gd name="T24" fmla="*/ 142 w 142"/>
                <a:gd name="T25" fmla="*/ 72 h 144"/>
                <a:gd name="T26" fmla="*/ 142 w 142"/>
                <a:gd name="T27" fmla="*/ 66 h 144"/>
                <a:gd name="T28" fmla="*/ 141 w 142"/>
                <a:gd name="T29" fmla="*/ 58 h 144"/>
                <a:gd name="T30" fmla="*/ 140 w 142"/>
                <a:gd name="T31" fmla="*/ 51 h 144"/>
                <a:gd name="T32" fmla="*/ 137 w 142"/>
                <a:gd name="T33" fmla="*/ 44 h 144"/>
                <a:gd name="T34" fmla="*/ 130 w 142"/>
                <a:gd name="T35" fmla="*/ 32 h 144"/>
                <a:gd name="T36" fmla="*/ 121 w 142"/>
                <a:gd name="T37" fmla="*/ 22 h 144"/>
                <a:gd name="T38" fmla="*/ 112 w 142"/>
                <a:gd name="T39" fmla="*/ 12 h 144"/>
                <a:gd name="T40" fmla="*/ 98 w 142"/>
                <a:gd name="T41" fmla="*/ 7 h 144"/>
                <a:gd name="T42" fmla="*/ 92 w 142"/>
                <a:gd name="T43" fmla="*/ 4 h 144"/>
                <a:gd name="T44" fmla="*/ 85 w 142"/>
                <a:gd name="T45" fmla="*/ 2 h 144"/>
                <a:gd name="T46" fmla="*/ 78 w 142"/>
                <a:gd name="T47" fmla="*/ 2 h 144"/>
                <a:gd name="T48" fmla="*/ 70 w 142"/>
                <a:gd name="T49" fmla="*/ 0 h 144"/>
                <a:gd name="T50" fmla="*/ 64 w 142"/>
                <a:gd name="T51" fmla="*/ 2 h 144"/>
                <a:gd name="T52" fmla="*/ 57 w 142"/>
                <a:gd name="T53" fmla="*/ 2 h 144"/>
                <a:gd name="T54" fmla="*/ 49 w 142"/>
                <a:gd name="T55" fmla="*/ 4 h 144"/>
                <a:gd name="T56" fmla="*/ 44 w 142"/>
                <a:gd name="T57" fmla="*/ 7 h 144"/>
                <a:gd name="T58" fmla="*/ 30 w 142"/>
                <a:gd name="T59" fmla="*/ 12 h 144"/>
                <a:gd name="T60" fmla="*/ 20 w 142"/>
                <a:gd name="T61" fmla="*/ 22 h 144"/>
                <a:gd name="T62" fmla="*/ 12 w 142"/>
                <a:gd name="T63" fmla="*/ 32 h 144"/>
                <a:gd name="T64" fmla="*/ 5 w 142"/>
                <a:gd name="T65" fmla="*/ 44 h 144"/>
                <a:gd name="T66" fmla="*/ 2 w 142"/>
                <a:gd name="T67" fmla="*/ 51 h 144"/>
                <a:gd name="T68" fmla="*/ 1 w 142"/>
                <a:gd name="T69" fmla="*/ 58 h 144"/>
                <a:gd name="T70" fmla="*/ 0 w 142"/>
                <a:gd name="T71" fmla="*/ 66 h 144"/>
                <a:gd name="T72" fmla="*/ 0 w 142"/>
                <a:gd name="T73" fmla="*/ 72 h 144"/>
                <a:gd name="T74" fmla="*/ 0 w 142"/>
                <a:gd name="T75" fmla="*/ 80 h 144"/>
                <a:gd name="T76" fmla="*/ 1 w 142"/>
                <a:gd name="T77" fmla="*/ 87 h 144"/>
                <a:gd name="T78" fmla="*/ 2 w 142"/>
                <a:gd name="T79" fmla="*/ 94 h 144"/>
                <a:gd name="T80" fmla="*/ 5 w 142"/>
                <a:gd name="T81" fmla="*/ 100 h 144"/>
                <a:gd name="T82" fmla="*/ 8 w 142"/>
                <a:gd name="T83" fmla="*/ 107 h 144"/>
                <a:gd name="T84" fmla="*/ 12 w 142"/>
                <a:gd name="T85" fmla="*/ 112 h 144"/>
                <a:gd name="T86" fmla="*/ 16 w 142"/>
                <a:gd name="T87" fmla="*/ 118 h 144"/>
                <a:gd name="T88" fmla="*/ 20 w 142"/>
                <a:gd name="T89" fmla="*/ 123 h 144"/>
                <a:gd name="T90" fmla="*/ 25 w 142"/>
                <a:gd name="T91" fmla="*/ 128 h 144"/>
                <a:gd name="T92" fmla="*/ 30 w 142"/>
                <a:gd name="T93" fmla="*/ 132 h 144"/>
                <a:gd name="T94" fmla="*/ 37 w 142"/>
                <a:gd name="T95" fmla="*/ 135 h 144"/>
                <a:gd name="T96" fmla="*/ 44 w 142"/>
                <a:gd name="T97" fmla="*/ 139 h 144"/>
                <a:gd name="T98" fmla="*/ 49 w 142"/>
                <a:gd name="T99" fmla="*/ 140 h 144"/>
                <a:gd name="T100" fmla="*/ 57 w 142"/>
                <a:gd name="T101" fmla="*/ 143 h 144"/>
                <a:gd name="T102" fmla="*/ 64 w 142"/>
                <a:gd name="T103" fmla="*/ 144 h 144"/>
                <a:gd name="T104" fmla="*/ 70 w 142"/>
                <a:gd name="T10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2" h="144">
                  <a:moveTo>
                    <a:pt x="70" y="144"/>
                  </a:moveTo>
                  <a:lnTo>
                    <a:pt x="78" y="144"/>
                  </a:lnTo>
                  <a:lnTo>
                    <a:pt x="85" y="143"/>
                  </a:lnTo>
                  <a:lnTo>
                    <a:pt x="92" y="140"/>
                  </a:lnTo>
                  <a:lnTo>
                    <a:pt x="98" y="139"/>
                  </a:lnTo>
                  <a:lnTo>
                    <a:pt x="112" y="132"/>
                  </a:lnTo>
                  <a:lnTo>
                    <a:pt x="121" y="123"/>
                  </a:lnTo>
                  <a:lnTo>
                    <a:pt x="130" y="112"/>
                  </a:lnTo>
                  <a:lnTo>
                    <a:pt x="137" y="100"/>
                  </a:lnTo>
                  <a:lnTo>
                    <a:pt x="140" y="94"/>
                  </a:lnTo>
                  <a:lnTo>
                    <a:pt x="141" y="87"/>
                  </a:lnTo>
                  <a:lnTo>
                    <a:pt x="142" y="80"/>
                  </a:lnTo>
                  <a:lnTo>
                    <a:pt x="142" y="72"/>
                  </a:lnTo>
                  <a:lnTo>
                    <a:pt x="142" y="66"/>
                  </a:lnTo>
                  <a:lnTo>
                    <a:pt x="141" y="58"/>
                  </a:lnTo>
                  <a:lnTo>
                    <a:pt x="140" y="51"/>
                  </a:lnTo>
                  <a:lnTo>
                    <a:pt x="137" y="44"/>
                  </a:lnTo>
                  <a:lnTo>
                    <a:pt x="130" y="32"/>
                  </a:lnTo>
                  <a:lnTo>
                    <a:pt x="121" y="22"/>
                  </a:lnTo>
                  <a:lnTo>
                    <a:pt x="112" y="12"/>
                  </a:lnTo>
                  <a:lnTo>
                    <a:pt x="98" y="7"/>
                  </a:lnTo>
                  <a:lnTo>
                    <a:pt x="92" y="4"/>
                  </a:lnTo>
                  <a:lnTo>
                    <a:pt x="85" y="2"/>
                  </a:lnTo>
                  <a:lnTo>
                    <a:pt x="78" y="2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7" y="2"/>
                  </a:lnTo>
                  <a:lnTo>
                    <a:pt x="49" y="4"/>
                  </a:lnTo>
                  <a:lnTo>
                    <a:pt x="44" y="7"/>
                  </a:lnTo>
                  <a:lnTo>
                    <a:pt x="30" y="12"/>
                  </a:lnTo>
                  <a:lnTo>
                    <a:pt x="20" y="22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1"/>
                  </a:lnTo>
                  <a:lnTo>
                    <a:pt x="1" y="58"/>
                  </a:lnTo>
                  <a:lnTo>
                    <a:pt x="0" y="66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7"/>
                  </a:lnTo>
                  <a:lnTo>
                    <a:pt x="2" y="94"/>
                  </a:lnTo>
                  <a:lnTo>
                    <a:pt x="5" y="100"/>
                  </a:lnTo>
                  <a:lnTo>
                    <a:pt x="8" y="107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0" y="123"/>
                  </a:lnTo>
                  <a:lnTo>
                    <a:pt x="25" y="128"/>
                  </a:lnTo>
                  <a:lnTo>
                    <a:pt x="30" y="132"/>
                  </a:lnTo>
                  <a:lnTo>
                    <a:pt x="37" y="135"/>
                  </a:lnTo>
                  <a:lnTo>
                    <a:pt x="44" y="139"/>
                  </a:lnTo>
                  <a:lnTo>
                    <a:pt x="49" y="140"/>
                  </a:lnTo>
                  <a:lnTo>
                    <a:pt x="57" y="143"/>
                  </a:lnTo>
                  <a:lnTo>
                    <a:pt x="64" y="144"/>
                  </a:lnTo>
                  <a:lnTo>
                    <a:pt x="70" y="144"/>
                  </a:lnTo>
                  <a:close/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3" name="Freeform 387"/>
            <p:cNvSpPr>
              <a:spLocks/>
            </p:cNvSpPr>
            <p:nvPr/>
          </p:nvSpPr>
          <p:spPr bwMode="auto">
            <a:xfrm>
              <a:off x="1857" y="2785"/>
              <a:ext cx="36" cy="36"/>
            </a:xfrm>
            <a:custGeom>
              <a:avLst/>
              <a:gdLst>
                <a:gd name="T0" fmla="*/ 72 w 143"/>
                <a:gd name="T1" fmla="*/ 143 h 143"/>
                <a:gd name="T2" fmla="*/ 79 w 143"/>
                <a:gd name="T3" fmla="*/ 143 h 143"/>
                <a:gd name="T4" fmla="*/ 85 w 143"/>
                <a:gd name="T5" fmla="*/ 142 h 143"/>
                <a:gd name="T6" fmla="*/ 92 w 143"/>
                <a:gd name="T7" fmla="*/ 140 h 143"/>
                <a:gd name="T8" fmla="*/ 99 w 143"/>
                <a:gd name="T9" fmla="*/ 138 h 143"/>
                <a:gd name="T10" fmla="*/ 112 w 143"/>
                <a:gd name="T11" fmla="*/ 131 h 143"/>
                <a:gd name="T12" fmla="*/ 123 w 143"/>
                <a:gd name="T13" fmla="*/ 123 h 143"/>
                <a:gd name="T14" fmla="*/ 131 w 143"/>
                <a:gd name="T15" fmla="*/ 112 h 143"/>
                <a:gd name="T16" fmla="*/ 137 w 143"/>
                <a:gd name="T17" fmla="*/ 99 h 143"/>
                <a:gd name="T18" fmla="*/ 140 w 143"/>
                <a:gd name="T19" fmla="*/ 94 h 143"/>
                <a:gd name="T20" fmla="*/ 141 w 143"/>
                <a:gd name="T21" fmla="*/ 86 h 143"/>
                <a:gd name="T22" fmla="*/ 143 w 143"/>
                <a:gd name="T23" fmla="*/ 79 h 143"/>
                <a:gd name="T24" fmla="*/ 143 w 143"/>
                <a:gd name="T25" fmla="*/ 72 h 143"/>
                <a:gd name="T26" fmla="*/ 143 w 143"/>
                <a:gd name="T27" fmla="*/ 64 h 143"/>
                <a:gd name="T28" fmla="*/ 141 w 143"/>
                <a:gd name="T29" fmla="*/ 58 h 143"/>
                <a:gd name="T30" fmla="*/ 140 w 143"/>
                <a:gd name="T31" fmla="*/ 51 h 143"/>
                <a:gd name="T32" fmla="*/ 137 w 143"/>
                <a:gd name="T33" fmla="*/ 44 h 143"/>
                <a:gd name="T34" fmla="*/ 131 w 143"/>
                <a:gd name="T35" fmla="*/ 32 h 143"/>
                <a:gd name="T36" fmla="*/ 123 w 143"/>
                <a:gd name="T37" fmla="*/ 22 h 143"/>
                <a:gd name="T38" fmla="*/ 112 w 143"/>
                <a:gd name="T39" fmla="*/ 12 h 143"/>
                <a:gd name="T40" fmla="*/ 99 w 143"/>
                <a:gd name="T41" fmla="*/ 6 h 143"/>
                <a:gd name="T42" fmla="*/ 92 w 143"/>
                <a:gd name="T43" fmla="*/ 3 h 143"/>
                <a:gd name="T44" fmla="*/ 85 w 143"/>
                <a:gd name="T45" fmla="*/ 2 h 143"/>
                <a:gd name="T46" fmla="*/ 79 w 143"/>
                <a:gd name="T47" fmla="*/ 0 h 143"/>
                <a:gd name="T48" fmla="*/ 72 w 143"/>
                <a:gd name="T49" fmla="*/ 0 h 143"/>
                <a:gd name="T50" fmla="*/ 64 w 143"/>
                <a:gd name="T51" fmla="*/ 0 h 143"/>
                <a:gd name="T52" fmla="*/ 57 w 143"/>
                <a:gd name="T53" fmla="*/ 2 h 143"/>
                <a:gd name="T54" fmla="*/ 51 w 143"/>
                <a:gd name="T55" fmla="*/ 3 h 143"/>
                <a:gd name="T56" fmla="*/ 44 w 143"/>
                <a:gd name="T57" fmla="*/ 6 h 143"/>
                <a:gd name="T58" fmla="*/ 31 w 143"/>
                <a:gd name="T59" fmla="*/ 12 h 143"/>
                <a:gd name="T60" fmla="*/ 21 w 143"/>
                <a:gd name="T61" fmla="*/ 22 h 143"/>
                <a:gd name="T62" fmla="*/ 12 w 143"/>
                <a:gd name="T63" fmla="*/ 32 h 143"/>
                <a:gd name="T64" fmla="*/ 5 w 143"/>
                <a:gd name="T65" fmla="*/ 44 h 143"/>
                <a:gd name="T66" fmla="*/ 3 w 143"/>
                <a:gd name="T67" fmla="*/ 51 h 143"/>
                <a:gd name="T68" fmla="*/ 1 w 143"/>
                <a:gd name="T69" fmla="*/ 58 h 143"/>
                <a:gd name="T70" fmla="*/ 0 w 143"/>
                <a:gd name="T71" fmla="*/ 64 h 143"/>
                <a:gd name="T72" fmla="*/ 0 w 143"/>
                <a:gd name="T73" fmla="*/ 72 h 143"/>
                <a:gd name="T74" fmla="*/ 0 w 143"/>
                <a:gd name="T75" fmla="*/ 79 h 143"/>
                <a:gd name="T76" fmla="*/ 1 w 143"/>
                <a:gd name="T77" fmla="*/ 86 h 143"/>
                <a:gd name="T78" fmla="*/ 3 w 143"/>
                <a:gd name="T79" fmla="*/ 94 h 143"/>
                <a:gd name="T80" fmla="*/ 5 w 143"/>
                <a:gd name="T81" fmla="*/ 99 h 143"/>
                <a:gd name="T82" fmla="*/ 8 w 143"/>
                <a:gd name="T83" fmla="*/ 106 h 143"/>
                <a:gd name="T84" fmla="*/ 12 w 143"/>
                <a:gd name="T85" fmla="*/ 112 h 143"/>
                <a:gd name="T86" fmla="*/ 16 w 143"/>
                <a:gd name="T87" fmla="*/ 118 h 143"/>
                <a:gd name="T88" fmla="*/ 21 w 143"/>
                <a:gd name="T89" fmla="*/ 123 h 143"/>
                <a:gd name="T90" fmla="*/ 25 w 143"/>
                <a:gd name="T91" fmla="*/ 127 h 143"/>
                <a:gd name="T92" fmla="*/ 31 w 143"/>
                <a:gd name="T93" fmla="*/ 131 h 143"/>
                <a:gd name="T94" fmla="*/ 37 w 143"/>
                <a:gd name="T95" fmla="*/ 135 h 143"/>
                <a:gd name="T96" fmla="*/ 44 w 143"/>
                <a:gd name="T97" fmla="*/ 138 h 143"/>
                <a:gd name="T98" fmla="*/ 51 w 143"/>
                <a:gd name="T99" fmla="*/ 140 h 143"/>
                <a:gd name="T100" fmla="*/ 57 w 143"/>
                <a:gd name="T101" fmla="*/ 142 h 143"/>
                <a:gd name="T102" fmla="*/ 64 w 143"/>
                <a:gd name="T103" fmla="*/ 143 h 143"/>
                <a:gd name="T104" fmla="*/ 72 w 143"/>
                <a:gd name="T10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143">
                  <a:moveTo>
                    <a:pt x="72" y="143"/>
                  </a:moveTo>
                  <a:lnTo>
                    <a:pt x="79" y="143"/>
                  </a:lnTo>
                  <a:lnTo>
                    <a:pt x="85" y="142"/>
                  </a:lnTo>
                  <a:lnTo>
                    <a:pt x="92" y="140"/>
                  </a:lnTo>
                  <a:lnTo>
                    <a:pt x="99" y="138"/>
                  </a:lnTo>
                  <a:lnTo>
                    <a:pt x="112" y="131"/>
                  </a:lnTo>
                  <a:lnTo>
                    <a:pt x="123" y="123"/>
                  </a:lnTo>
                  <a:lnTo>
                    <a:pt x="131" y="112"/>
                  </a:lnTo>
                  <a:lnTo>
                    <a:pt x="137" y="99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3" y="79"/>
                  </a:lnTo>
                  <a:lnTo>
                    <a:pt x="143" y="72"/>
                  </a:lnTo>
                  <a:lnTo>
                    <a:pt x="143" y="64"/>
                  </a:lnTo>
                  <a:lnTo>
                    <a:pt x="141" y="58"/>
                  </a:lnTo>
                  <a:lnTo>
                    <a:pt x="140" y="51"/>
                  </a:lnTo>
                  <a:lnTo>
                    <a:pt x="137" y="44"/>
                  </a:lnTo>
                  <a:lnTo>
                    <a:pt x="131" y="32"/>
                  </a:lnTo>
                  <a:lnTo>
                    <a:pt x="123" y="22"/>
                  </a:lnTo>
                  <a:lnTo>
                    <a:pt x="112" y="12"/>
                  </a:lnTo>
                  <a:lnTo>
                    <a:pt x="99" y="6"/>
                  </a:lnTo>
                  <a:lnTo>
                    <a:pt x="92" y="3"/>
                  </a:lnTo>
                  <a:lnTo>
                    <a:pt x="85" y="2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2"/>
                  </a:lnTo>
                  <a:lnTo>
                    <a:pt x="51" y="3"/>
                  </a:lnTo>
                  <a:lnTo>
                    <a:pt x="44" y="6"/>
                  </a:lnTo>
                  <a:lnTo>
                    <a:pt x="31" y="12"/>
                  </a:lnTo>
                  <a:lnTo>
                    <a:pt x="21" y="22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3" y="51"/>
                  </a:lnTo>
                  <a:lnTo>
                    <a:pt x="1" y="58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79"/>
                  </a:lnTo>
                  <a:lnTo>
                    <a:pt x="1" y="86"/>
                  </a:lnTo>
                  <a:lnTo>
                    <a:pt x="3" y="94"/>
                  </a:lnTo>
                  <a:lnTo>
                    <a:pt x="5" y="99"/>
                  </a:lnTo>
                  <a:lnTo>
                    <a:pt x="8" y="106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5" y="127"/>
                  </a:lnTo>
                  <a:lnTo>
                    <a:pt x="31" y="131"/>
                  </a:lnTo>
                  <a:lnTo>
                    <a:pt x="37" y="135"/>
                  </a:lnTo>
                  <a:lnTo>
                    <a:pt x="44" y="138"/>
                  </a:lnTo>
                  <a:lnTo>
                    <a:pt x="51" y="140"/>
                  </a:lnTo>
                  <a:lnTo>
                    <a:pt x="57" y="142"/>
                  </a:lnTo>
                  <a:lnTo>
                    <a:pt x="64" y="143"/>
                  </a:lnTo>
                  <a:lnTo>
                    <a:pt x="72" y="143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4" name="Freeform 388"/>
            <p:cNvSpPr>
              <a:spLocks/>
            </p:cNvSpPr>
            <p:nvPr/>
          </p:nvSpPr>
          <p:spPr bwMode="auto">
            <a:xfrm>
              <a:off x="1857" y="2785"/>
              <a:ext cx="36" cy="36"/>
            </a:xfrm>
            <a:custGeom>
              <a:avLst/>
              <a:gdLst>
                <a:gd name="T0" fmla="*/ 72 w 143"/>
                <a:gd name="T1" fmla="*/ 143 h 143"/>
                <a:gd name="T2" fmla="*/ 79 w 143"/>
                <a:gd name="T3" fmla="*/ 143 h 143"/>
                <a:gd name="T4" fmla="*/ 85 w 143"/>
                <a:gd name="T5" fmla="*/ 142 h 143"/>
                <a:gd name="T6" fmla="*/ 92 w 143"/>
                <a:gd name="T7" fmla="*/ 140 h 143"/>
                <a:gd name="T8" fmla="*/ 99 w 143"/>
                <a:gd name="T9" fmla="*/ 138 h 143"/>
                <a:gd name="T10" fmla="*/ 112 w 143"/>
                <a:gd name="T11" fmla="*/ 131 h 143"/>
                <a:gd name="T12" fmla="*/ 123 w 143"/>
                <a:gd name="T13" fmla="*/ 123 h 143"/>
                <a:gd name="T14" fmla="*/ 131 w 143"/>
                <a:gd name="T15" fmla="*/ 112 h 143"/>
                <a:gd name="T16" fmla="*/ 137 w 143"/>
                <a:gd name="T17" fmla="*/ 99 h 143"/>
                <a:gd name="T18" fmla="*/ 140 w 143"/>
                <a:gd name="T19" fmla="*/ 94 h 143"/>
                <a:gd name="T20" fmla="*/ 141 w 143"/>
                <a:gd name="T21" fmla="*/ 86 h 143"/>
                <a:gd name="T22" fmla="*/ 143 w 143"/>
                <a:gd name="T23" fmla="*/ 79 h 143"/>
                <a:gd name="T24" fmla="*/ 143 w 143"/>
                <a:gd name="T25" fmla="*/ 72 h 143"/>
                <a:gd name="T26" fmla="*/ 143 w 143"/>
                <a:gd name="T27" fmla="*/ 64 h 143"/>
                <a:gd name="T28" fmla="*/ 141 w 143"/>
                <a:gd name="T29" fmla="*/ 58 h 143"/>
                <a:gd name="T30" fmla="*/ 140 w 143"/>
                <a:gd name="T31" fmla="*/ 51 h 143"/>
                <a:gd name="T32" fmla="*/ 137 w 143"/>
                <a:gd name="T33" fmla="*/ 44 h 143"/>
                <a:gd name="T34" fmla="*/ 131 w 143"/>
                <a:gd name="T35" fmla="*/ 32 h 143"/>
                <a:gd name="T36" fmla="*/ 123 w 143"/>
                <a:gd name="T37" fmla="*/ 22 h 143"/>
                <a:gd name="T38" fmla="*/ 112 w 143"/>
                <a:gd name="T39" fmla="*/ 12 h 143"/>
                <a:gd name="T40" fmla="*/ 99 w 143"/>
                <a:gd name="T41" fmla="*/ 6 h 143"/>
                <a:gd name="T42" fmla="*/ 92 w 143"/>
                <a:gd name="T43" fmla="*/ 3 h 143"/>
                <a:gd name="T44" fmla="*/ 85 w 143"/>
                <a:gd name="T45" fmla="*/ 2 h 143"/>
                <a:gd name="T46" fmla="*/ 79 w 143"/>
                <a:gd name="T47" fmla="*/ 0 h 143"/>
                <a:gd name="T48" fmla="*/ 72 w 143"/>
                <a:gd name="T49" fmla="*/ 0 h 143"/>
                <a:gd name="T50" fmla="*/ 64 w 143"/>
                <a:gd name="T51" fmla="*/ 0 h 143"/>
                <a:gd name="T52" fmla="*/ 57 w 143"/>
                <a:gd name="T53" fmla="*/ 2 h 143"/>
                <a:gd name="T54" fmla="*/ 51 w 143"/>
                <a:gd name="T55" fmla="*/ 3 h 143"/>
                <a:gd name="T56" fmla="*/ 44 w 143"/>
                <a:gd name="T57" fmla="*/ 6 h 143"/>
                <a:gd name="T58" fmla="*/ 31 w 143"/>
                <a:gd name="T59" fmla="*/ 12 h 143"/>
                <a:gd name="T60" fmla="*/ 21 w 143"/>
                <a:gd name="T61" fmla="*/ 22 h 143"/>
                <a:gd name="T62" fmla="*/ 12 w 143"/>
                <a:gd name="T63" fmla="*/ 32 h 143"/>
                <a:gd name="T64" fmla="*/ 5 w 143"/>
                <a:gd name="T65" fmla="*/ 44 h 143"/>
                <a:gd name="T66" fmla="*/ 3 w 143"/>
                <a:gd name="T67" fmla="*/ 51 h 143"/>
                <a:gd name="T68" fmla="*/ 1 w 143"/>
                <a:gd name="T69" fmla="*/ 58 h 143"/>
                <a:gd name="T70" fmla="*/ 0 w 143"/>
                <a:gd name="T71" fmla="*/ 64 h 143"/>
                <a:gd name="T72" fmla="*/ 0 w 143"/>
                <a:gd name="T73" fmla="*/ 72 h 143"/>
                <a:gd name="T74" fmla="*/ 0 w 143"/>
                <a:gd name="T75" fmla="*/ 79 h 143"/>
                <a:gd name="T76" fmla="*/ 1 w 143"/>
                <a:gd name="T77" fmla="*/ 86 h 143"/>
                <a:gd name="T78" fmla="*/ 3 w 143"/>
                <a:gd name="T79" fmla="*/ 94 h 143"/>
                <a:gd name="T80" fmla="*/ 5 w 143"/>
                <a:gd name="T81" fmla="*/ 99 h 143"/>
                <a:gd name="T82" fmla="*/ 8 w 143"/>
                <a:gd name="T83" fmla="*/ 106 h 143"/>
                <a:gd name="T84" fmla="*/ 12 w 143"/>
                <a:gd name="T85" fmla="*/ 112 h 143"/>
                <a:gd name="T86" fmla="*/ 16 w 143"/>
                <a:gd name="T87" fmla="*/ 118 h 143"/>
                <a:gd name="T88" fmla="*/ 21 w 143"/>
                <a:gd name="T89" fmla="*/ 123 h 143"/>
                <a:gd name="T90" fmla="*/ 25 w 143"/>
                <a:gd name="T91" fmla="*/ 127 h 143"/>
                <a:gd name="T92" fmla="*/ 31 w 143"/>
                <a:gd name="T93" fmla="*/ 131 h 143"/>
                <a:gd name="T94" fmla="*/ 37 w 143"/>
                <a:gd name="T95" fmla="*/ 135 h 143"/>
                <a:gd name="T96" fmla="*/ 44 w 143"/>
                <a:gd name="T97" fmla="*/ 138 h 143"/>
                <a:gd name="T98" fmla="*/ 51 w 143"/>
                <a:gd name="T99" fmla="*/ 140 h 143"/>
                <a:gd name="T100" fmla="*/ 57 w 143"/>
                <a:gd name="T101" fmla="*/ 142 h 143"/>
                <a:gd name="T102" fmla="*/ 64 w 143"/>
                <a:gd name="T103" fmla="*/ 143 h 143"/>
                <a:gd name="T104" fmla="*/ 72 w 143"/>
                <a:gd name="T10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" h="143">
                  <a:moveTo>
                    <a:pt x="72" y="143"/>
                  </a:moveTo>
                  <a:lnTo>
                    <a:pt x="79" y="143"/>
                  </a:lnTo>
                  <a:lnTo>
                    <a:pt x="85" y="142"/>
                  </a:lnTo>
                  <a:lnTo>
                    <a:pt x="92" y="140"/>
                  </a:lnTo>
                  <a:lnTo>
                    <a:pt x="99" y="138"/>
                  </a:lnTo>
                  <a:lnTo>
                    <a:pt x="112" y="131"/>
                  </a:lnTo>
                  <a:lnTo>
                    <a:pt x="123" y="123"/>
                  </a:lnTo>
                  <a:lnTo>
                    <a:pt x="131" y="112"/>
                  </a:lnTo>
                  <a:lnTo>
                    <a:pt x="137" y="99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3" y="79"/>
                  </a:lnTo>
                  <a:lnTo>
                    <a:pt x="143" y="72"/>
                  </a:lnTo>
                  <a:lnTo>
                    <a:pt x="143" y="64"/>
                  </a:lnTo>
                  <a:lnTo>
                    <a:pt x="141" y="58"/>
                  </a:lnTo>
                  <a:lnTo>
                    <a:pt x="140" y="51"/>
                  </a:lnTo>
                  <a:lnTo>
                    <a:pt x="137" y="44"/>
                  </a:lnTo>
                  <a:lnTo>
                    <a:pt x="131" y="32"/>
                  </a:lnTo>
                  <a:lnTo>
                    <a:pt x="123" y="22"/>
                  </a:lnTo>
                  <a:lnTo>
                    <a:pt x="112" y="12"/>
                  </a:lnTo>
                  <a:lnTo>
                    <a:pt x="99" y="6"/>
                  </a:lnTo>
                  <a:lnTo>
                    <a:pt x="92" y="3"/>
                  </a:lnTo>
                  <a:lnTo>
                    <a:pt x="85" y="2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7" y="2"/>
                  </a:lnTo>
                  <a:lnTo>
                    <a:pt x="51" y="3"/>
                  </a:lnTo>
                  <a:lnTo>
                    <a:pt x="44" y="6"/>
                  </a:lnTo>
                  <a:lnTo>
                    <a:pt x="31" y="12"/>
                  </a:lnTo>
                  <a:lnTo>
                    <a:pt x="21" y="22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3" y="51"/>
                  </a:lnTo>
                  <a:lnTo>
                    <a:pt x="1" y="58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0" y="79"/>
                  </a:lnTo>
                  <a:lnTo>
                    <a:pt x="1" y="86"/>
                  </a:lnTo>
                  <a:lnTo>
                    <a:pt x="3" y="94"/>
                  </a:lnTo>
                  <a:lnTo>
                    <a:pt x="5" y="99"/>
                  </a:lnTo>
                  <a:lnTo>
                    <a:pt x="8" y="106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5" y="127"/>
                  </a:lnTo>
                  <a:lnTo>
                    <a:pt x="31" y="131"/>
                  </a:lnTo>
                  <a:lnTo>
                    <a:pt x="37" y="135"/>
                  </a:lnTo>
                  <a:lnTo>
                    <a:pt x="44" y="138"/>
                  </a:lnTo>
                  <a:lnTo>
                    <a:pt x="51" y="140"/>
                  </a:lnTo>
                  <a:lnTo>
                    <a:pt x="57" y="142"/>
                  </a:lnTo>
                  <a:lnTo>
                    <a:pt x="64" y="143"/>
                  </a:lnTo>
                  <a:lnTo>
                    <a:pt x="72" y="143"/>
                  </a:lnTo>
                  <a:close/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5" name="Freeform 389"/>
            <p:cNvSpPr>
              <a:spLocks/>
            </p:cNvSpPr>
            <p:nvPr/>
          </p:nvSpPr>
          <p:spPr bwMode="auto">
            <a:xfrm>
              <a:off x="2004" y="2785"/>
              <a:ext cx="30" cy="30"/>
            </a:xfrm>
            <a:custGeom>
              <a:avLst/>
              <a:gdLst>
                <a:gd name="T0" fmla="*/ 58 w 118"/>
                <a:gd name="T1" fmla="*/ 117 h 117"/>
                <a:gd name="T2" fmla="*/ 70 w 118"/>
                <a:gd name="T3" fmla="*/ 116 h 117"/>
                <a:gd name="T4" fmla="*/ 82 w 118"/>
                <a:gd name="T5" fmla="*/ 113 h 117"/>
                <a:gd name="T6" fmla="*/ 92 w 118"/>
                <a:gd name="T7" fmla="*/ 108 h 117"/>
                <a:gd name="T8" fmla="*/ 101 w 118"/>
                <a:gd name="T9" fmla="*/ 100 h 117"/>
                <a:gd name="T10" fmla="*/ 108 w 118"/>
                <a:gd name="T11" fmla="*/ 92 h 117"/>
                <a:gd name="T12" fmla="*/ 113 w 118"/>
                <a:gd name="T13" fmla="*/ 81 h 117"/>
                <a:gd name="T14" fmla="*/ 117 w 118"/>
                <a:gd name="T15" fmla="*/ 70 h 117"/>
                <a:gd name="T16" fmla="*/ 118 w 118"/>
                <a:gd name="T17" fmla="*/ 58 h 117"/>
                <a:gd name="T18" fmla="*/ 117 w 118"/>
                <a:gd name="T19" fmla="*/ 46 h 117"/>
                <a:gd name="T20" fmla="*/ 113 w 118"/>
                <a:gd name="T21" fmla="*/ 36 h 117"/>
                <a:gd name="T22" fmla="*/ 108 w 118"/>
                <a:gd name="T23" fmla="*/ 25 h 117"/>
                <a:gd name="T24" fmla="*/ 101 w 118"/>
                <a:gd name="T25" fmla="*/ 17 h 117"/>
                <a:gd name="T26" fmla="*/ 92 w 118"/>
                <a:gd name="T27" fmla="*/ 10 h 117"/>
                <a:gd name="T28" fmla="*/ 82 w 118"/>
                <a:gd name="T29" fmla="*/ 4 h 117"/>
                <a:gd name="T30" fmla="*/ 70 w 118"/>
                <a:gd name="T31" fmla="*/ 1 h 117"/>
                <a:gd name="T32" fmla="*/ 58 w 118"/>
                <a:gd name="T33" fmla="*/ 0 h 117"/>
                <a:gd name="T34" fmla="*/ 48 w 118"/>
                <a:gd name="T35" fmla="*/ 1 h 117"/>
                <a:gd name="T36" fmla="*/ 36 w 118"/>
                <a:gd name="T37" fmla="*/ 4 h 117"/>
                <a:gd name="T38" fmla="*/ 27 w 118"/>
                <a:gd name="T39" fmla="*/ 10 h 117"/>
                <a:gd name="T40" fmla="*/ 17 w 118"/>
                <a:gd name="T41" fmla="*/ 17 h 117"/>
                <a:gd name="T42" fmla="*/ 11 w 118"/>
                <a:gd name="T43" fmla="*/ 25 h 117"/>
                <a:gd name="T44" fmla="*/ 5 w 118"/>
                <a:gd name="T45" fmla="*/ 36 h 117"/>
                <a:gd name="T46" fmla="*/ 1 w 118"/>
                <a:gd name="T47" fmla="*/ 46 h 117"/>
                <a:gd name="T48" fmla="*/ 0 w 118"/>
                <a:gd name="T49" fmla="*/ 58 h 117"/>
                <a:gd name="T50" fmla="*/ 1 w 118"/>
                <a:gd name="T51" fmla="*/ 70 h 117"/>
                <a:gd name="T52" fmla="*/ 5 w 118"/>
                <a:gd name="T53" fmla="*/ 81 h 117"/>
                <a:gd name="T54" fmla="*/ 11 w 118"/>
                <a:gd name="T55" fmla="*/ 92 h 117"/>
                <a:gd name="T56" fmla="*/ 17 w 118"/>
                <a:gd name="T57" fmla="*/ 100 h 117"/>
                <a:gd name="T58" fmla="*/ 27 w 118"/>
                <a:gd name="T59" fmla="*/ 108 h 117"/>
                <a:gd name="T60" fmla="*/ 36 w 118"/>
                <a:gd name="T61" fmla="*/ 113 h 117"/>
                <a:gd name="T62" fmla="*/ 48 w 118"/>
                <a:gd name="T63" fmla="*/ 116 h 117"/>
                <a:gd name="T64" fmla="*/ 58 w 118"/>
                <a:gd name="T6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17">
                  <a:moveTo>
                    <a:pt x="58" y="117"/>
                  </a:move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0"/>
                  </a:lnTo>
                  <a:lnTo>
                    <a:pt x="108" y="92"/>
                  </a:lnTo>
                  <a:lnTo>
                    <a:pt x="113" y="81"/>
                  </a:lnTo>
                  <a:lnTo>
                    <a:pt x="117" y="70"/>
                  </a:lnTo>
                  <a:lnTo>
                    <a:pt x="118" y="58"/>
                  </a:lnTo>
                  <a:lnTo>
                    <a:pt x="117" y="46"/>
                  </a:lnTo>
                  <a:lnTo>
                    <a:pt x="113" y="36"/>
                  </a:lnTo>
                  <a:lnTo>
                    <a:pt x="108" y="25"/>
                  </a:lnTo>
                  <a:lnTo>
                    <a:pt x="101" y="17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0" y="1"/>
                  </a:lnTo>
                  <a:lnTo>
                    <a:pt x="58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7" y="10"/>
                  </a:lnTo>
                  <a:lnTo>
                    <a:pt x="17" y="17"/>
                  </a:lnTo>
                  <a:lnTo>
                    <a:pt x="11" y="25"/>
                  </a:lnTo>
                  <a:lnTo>
                    <a:pt x="5" y="36"/>
                  </a:lnTo>
                  <a:lnTo>
                    <a:pt x="1" y="46"/>
                  </a:lnTo>
                  <a:lnTo>
                    <a:pt x="0" y="58"/>
                  </a:lnTo>
                  <a:lnTo>
                    <a:pt x="1" y="70"/>
                  </a:lnTo>
                  <a:lnTo>
                    <a:pt x="5" y="81"/>
                  </a:lnTo>
                  <a:lnTo>
                    <a:pt x="11" y="92"/>
                  </a:lnTo>
                  <a:lnTo>
                    <a:pt x="17" y="100"/>
                  </a:lnTo>
                  <a:lnTo>
                    <a:pt x="27" y="108"/>
                  </a:lnTo>
                  <a:lnTo>
                    <a:pt x="36" y="113"/>
                  </a:lnTo>
                  <a:lnTo>
                    <a:pt x="48" y="116"/>
                  </a:lnTo>
                  <a:lnTo>
                    <a:pt x="58" y="11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6" name="Freeform 390"/>
            <p:cNvSpPr>
              <a:spLocks/>
            </p:cNvSpPr>
            <p:nvPr/>
          </p:nvSpPr>
          <p:spPr bwMode="auto">
            <a:xfrm>
              <a:off x="2004" y="2785"/>
              <a:ext cx="30" cy="30"/>
            </a:xfrm>
            <a:custGeom>
              <a:avLst/>
              <a:gdLst>
                <a:gd name="T0" fmla="*/ 58 w 118"/>
                <a:gd name="T1" fmla="*/ 117 h 117"/>
                <a:gd name="T2" fmla="*/ 70 w 118"/>
                <a:gd name="T3" fmla="*/ 116 h 117"/>
                <a:gd name="T4" fmla="*/ 82 w 118"/>
                <a:gd name="T5" fmla="*/ 113 h 117"/>
                <a:gd name="T6" fmla="*/ 92 w 118"/>
                <a:gd name="T7" fmla="*/ 108 h 117"/>
                <a:gd name="T8" fmla="*/ 101 w 118"/>
                <a:gd name="T9" fmla="*/ 100 h 117"/>
                <a:gd name="T10" fmla="*/ 108 w 118"/>
                <a:gd name="T11" fmla="*/ 92 h 117"/>
                <a:gd name="T12" fmla="*/ 113 w 118"/>
                <a:gd name="T13" fmla="*/ 81 h 117"/>
                <a:gd name="T14" fmla="*/ 117 w 118"/>
                <a:gd name="T15" fmla="*/ 70 h 117"/>
                <a:gd name="T16" fmla="*/ 118 w 118"/>
                <a:gd name="T17" fmla="*/ 58 h 117"/>
                <a:gd name="T18" fmla="*/ 117 w 118"/>
                <a:gd name="T19" fmla="*/ 46 h 117"/>
                <a:gd name="T20" fmla="*/ 113 w 118"/>
                <a:gd name="T21" fmla="*/ 36 h 117"/>
                <a:gd name="T22" fmla="*/ 108 w 118"/>
                <a:gd name="T23" fmla="*/ 25 h 117"/>
                <a:gd name="T24" fmla="*/ 101 w 118"/>
                <a:gd name="T25" fmla="*/ 17 h 117"/>
                <a:gd name="T26" fmla="*/ 92 w 118"/>
                <a:gd name="T27" fmla="*/ 10 h 117"/>
                <a:gd name="T28" fmla="*/ 82 w 118"/>
                <a:gd name="T29" fmla="*/ 4 h 117"/>
                <a:gd name="T30" fmla="*/ 70 w 118"/>
                <a:gd name="T31" fmla="*/ 1 h 117"/>
                <a:gd name="T32" fmla="*/ 58 w 118"/>
                <a:gd name="T33" fmla="*/ 0 h 117"/>
                <a:gd name="T34" fmla="*/ 48 w 118"/>
                <a:gd name="T35" fmla="*/ 1 h 117"/>
                <a:gd name="T36" fmla="*/ 36 w 118"/>
                <a:gd name="T37" fmla="*/ 4 h 117"/>
                <a:gd name="T38" fmla="*/ 27 w 118"/>
                <a:gd name="T39" fmla="*/ 10 h 117"/>
                <a:gd name="T40" fmla="*/ 17 w 118"/>
                <a:gd name="T41" fmla="*/ 17 h 117"/>
                <a:gd name="T42" fmla="*/ 11 w 118"/>
                <a:gd name="T43" fmla="*/ 25 h 117"/>
                <a:gd name="T44" fmla="*/ 5 w 118"/>
                <a:gd name="T45" fmla="*/ 36 h 117"/>
                <a:gd name="T46" fmla="*/ 1 w 118"/>
                <a:gd name="T47" fmla="*/ 46 h 117"/>
                <a:gd name="T48" fmla="*/ 0 w 118"/>
                <a:gd name="T49" fmla="*/ 58 h 117"/>
                <a:gd name="T50" fmla="*/ 1 w 118"/>
                <a:gd name="T51" fmla="*/ 70 h 117"/>
                <a:gd name="T52" fmla="*/ 5 w 118"/>
                <a:gd name="T53" fmla="*/ 81 h 117"/>
                <a:gd name="T54" fmla="*/ 11 w 118"/>
                <a:gd name="T55" fmla="*/ 92 h 117"/>
                <a:gd name="T56" fmla="*/ 17 w 118"/>
                <a:gd name="T57" fmla="*/ 100 h 117"/>
                <a:gd name="T58" fmla="*/ 27 w 118"/>
                <a:gd name="T59" fmla="*/ 108 h 117"/>
                <a:gd name="T60" fmla="*/ 36 w 118"/>
                <a:gd name="T61" fmla="*/ 113 h 117"/>
                <a:gd name="T62" fmla="*/ 48 w 118"/>
                <a:gd name="T63" fmla="*/ 116 h 117"/>
                <a:gd name="T64" fmla="*/ 58 w 118"/>
                <a:gd name="T6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17">
                  <a:moveTo>
                    <a:pt x="58" y="117"/>
                  </a:move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0"/>
                  </a:lnTo>
                  <a:lnTo>
                    <a:pt x="108" y="92"/>
                  </a:lnTo>
                  <a:lnTo>
                    <a:pt x="113" y="81"/>
                  </a:lnTo>
                  <a:lnTo>
                    <a:pt x="117" y="70"/>
                  </a:lnTo>
                  <a:lnTo>
                    <a:pt x="118" y="58"/>
                  </a:lnTo>
                  <a:lnTo>
                    <a:pt x="117" y="46"/>
                  </a:lnTo>
                  <a:lnTo>
                    <a:pt x="113" y="36"/>
                  </a:lnTo>
                  <a:lnTo>
                    <a:pt x="108" y="25"/>
                  </a:lnTo>
                  <a:lnTo>
                    <a:pt x="101" y="17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0" y="1"/>
                  </a:lnTo>
                  <a:lnTo>
                    <a:pt x="58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7" y="10"/>
                  </a:lnTo>
                  <a:lnTo>
                    <a:pt x="17" y="17"/>
                  </a:lnTo>
                  <a:lnTo>
                    <a:pt x="11" y="25"/>
                  </a:lnTo>
                  <a:lnTo>
                    <a:pt x="5" y="36"/>
                  </a:lnTo>
                  <a:lnTo>
                    <a:pt x="1" y="46"/>
                  </a:lnTo>
                  <a:lnTo>
                    <a:pt x="0" y="58"/>
                  </a:lnTo>
                  <a:lnTo>
                    <a:pt x="1" y="70"/>
                  </a:lnTo>
                  <a:lnTo>
                    <a:pt x="5" y="81"/>
                  </a:lnTo>
                  <a:lnTo>
                    <a:pt x="11" y="92"/>
                  </a:lnTo>
                  <a:lnTo>
                    <a:pt x="17" y="100"/>
                  </a:lnTo>
                  <a:lnTo>
                    <a:pt x="27" y="108"/>
                  </a:lnTo>
                  <a:lnTo>
                    <a:pt x="36" y="113"/>
                  </a:lnTo>
                  <a:lnTo>
                    <a:pt x="48" y="116"/>
                  </a:lnTo>
                  <a:lnTo>
                    <a:pt x="58" y="11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7" name="Freeform 391"/>
            <p:cNvSpPr>
              <a:spLocks/>
            </p:cNvSpPr>
            <p:nvPr/>
          </p:nvSpPr>
          <p:spPr bwMode="auto">
            <a:xfrm>
              <a:off x="2143" y="2777"/>
              <a:ext cx="30" cy="29"/>
            </a:xfrm>
            <a:custGeom>
              <a:avLst/>
              <a:gdLst>
                <a:gd name="T0" fmla="*/ 59 w 118"/>
                <a:gd name="T1" fmla="*/ 117 h 117"/>
                <a:gd name="T2" fmla="*/ 71 w 118"/>
                <a:gd name="T3" fmla="*/ 117 h 117"/>
                <a:gd name="T4" fmla="*/ 82 w 118"/>
                <a:gd name="T5" fmla="*/ 113 h 117"/>
                <a:gd name="T6" fmla="*/ 91 w 118"/>
                <a:gd name="T7" fmla="*/ 108 h 117"/>
                <a:gd name="T8" fmla="*/ 100 w 118"/>
                <a:gd name="T9" fmla="*/ 101 h 117"/>
                <a:gd name="T10" fmla="*/ 107 w 118"/>
                <a:gd name="T11" fmla="*/ 92 h 117"/>
                <a:gd name="T12" fmla="*/ 112 w 118"/>
                <a:gd name="T13" fmla="*/ 83 h 117"/>
                <a:gd name="T14" fmla="*/ 116 w 118"/>
                <a:gd name="T15" fmla="*/ 71 h 117"/>
                <a:gd name="T16" fmla="*/ 118 w 118"/>
                <a:gd name="T17" fmla="*/ 59 h 117"/>
                <a:gd name="T18" fmla="*/ 116 w 118"/>
                <a:gd name="T19" fmla="*/ 48 h 117"/>
                <a:gd name="T20" fmla="*/ 112 w 118"/>
                <a:gd name="T21" fmla="*/ 36 h 117"/>
                <a:gd name="T22" fmla="*/ 107 w 118"/>
                <a:gd name="T23" fmla="*/ 27 h 117"/>
                <a:gd name="T24" fmla="*/ 100 w 118"/>
                <a:gd name="T25" fmla="*/ 18 h 117"/>
                <a:gd name="T26" fmla="*/ 91 w 118"/>
                <a:gd name="T27" fmla="*/ 11 h 117"/>
                <a:gd name="T28" fmla="*/ 82 w 118"/>
                <a:gd name="T29" fmla="*/ 6 h 117"/>
                <a:gd name="T30" fmla="*/ 71 w 118"/>
                <a:gd name="T31" fmla="*/ 2 h 117"/>
                <a:gd name="T32" fmla="*/ 59 w 118"/>
                <a:gd name="T33" fmla="*/ 0 h 117"/>
                <a:gd name="T34" fmla="*/ 47 w 118"/>
                <a:gd name="T35" fmla="*/ 2 h 117"/>
                <a:gd name="T36" fmla="*/ 36 w 118"/>
                <a:gd name="T37" fmla="*/ 6 h 117"/>
                <a:gd name="T38" fmla="*/ 26 w 118"/>
                <a:gd name="T39" fmla="*/ 11 h 117"/>
                <a:gd name="T40" fmla="*/ 18 w 118"/>
                <a:gd name="T41" fmla="*/ 18 h 117"/>
                <a:gd name="T42" fmla="*/ 10 w 118"/>
                <a:gd name="T43" fmla="*/ 27 h 117"/>
                <a:gd name="T44" fmla="*/ 4 w 118"/>
                <a:gd name="T45" fmla="*/ 36 h 117"/>
                <a:gd name="T46" fmla="*/ 0 w 118"/>
                <a:gd name="T47" fmla="*/ 48 h 117"/>
                <a:gd name="T48" fmla="*/ 0 w 118"/>
                <a:gd name="T49" fmla="*/ 59 h 117"/>
                <a:gd name="T50" fmla="*/ 0 w 118"/>
                <a:gd name="T51" fmla="*/ 71 h 117"/>
                <a:gd name="T52" fmla="*/ 4 w 118"/>
                <a:gd name="T53" fmla="*/ 83 h 117"/>
                <a:gd name="T54" fmla="*/ 10 w 118"/>
                <a:gd name="T55" fmla="*/ 92 h 117"/>
                <a:gd name="T56" fmla="*/ 18 w 118"/>
                <a:gd name="T57" fmla="*/ 101 h 117"/>
                <a:gd name="T58" fmla="*/ 26 w 118"/>
                <a:gd name="T59" fmla="*/ 108 h 117"/>
                <a:gd name="T60" fmla="*/ 36 w 118"/>
                <a:gd name="T61" fmla="*/ 113 h 117"/>
                <a:gd name="T62" fmla="*/ 47 w 118"/>
                <a:gd name="T63" fmla="*/ 117 h 117"/>
                <a:gd name="T64" fmla="*/ 59 w 118"/>
                <a:gd name="T6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17">
                  <a:moveTo>
                    <a:pt x="59" y="117"/>
                  </a:moveTo>
                  <a:lnTo>
                    <a:pt x="71" y="117"/>
                  </a:lnTo>
                  <a:lnTo>
                    <a:pt x="82" y="113"/>
                  </a:lnTo>
                  <a:lnTo>
                    <a:pt x="91" y="108"/>
                  </a:lnTo>
                  <a:lnTo>
                    <a:pt x="100" y="101"/>
                  </a:lnTo>
                  <a:lnTo>
                    <a:pt x="107" y="92"/>
                  </a:lnTo>
                  <a:lnTo>
                    <a:pt x="112" y="83"/>
                  </a:lnTo>
                  <a:lnTo>
                    <a:pt x="116" y="71"/>
                  </a:lnTo>
                  <a:lnTo>
                    <a:pt x="118" y="59"/>
                  </a:lnTo>
                  <a:lnTo>
                    <a:pt x="116" y="48"/>
                  </a:lnTo>
                  <a:lnTo>
                    <a:pt x="112" y="36"/>
                  </a:lnTo>
                  <a:lnTo>
                    <a:pt x="107" y="27"/>
                  </a:lnTo>
                  <a:lnTo>
                    <a:pt x="100" y="18"/>
                  </a:lnTo>
                  <a:lnTo>
                    <a:pt x="91" y="11"/>
                  </a:lnTo>
                  <a:lnTo>
                    <a:pt x="82" y="6"/>
                  </a:lnTo>
                  <a:lnTo>
                    <a:pt x="71" y="2"/>
                  </a:lnTo>
                  <a:lnTo>
                    <a:pt x="59" y="0"/>
                  </a:lnTo>
                  <a:lnTo>
                    <a:pt x="47" y="2"/>
                  </a:lnTo>
                  <a:lnTo>
                    <a:pt x="36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59"/>
                  </a:lnTo>
                  <a:lnTo>
                    <a:pt x="0" y="71"/>
                  </a:lnTo>
                  <a:lnTo>
                    <a:pt x="4" y="83"/>
                  </a:lnTo>
                  <a:lnTo>
                    <a:pt x="10" y="92"/>
                  </a:lnTo>
                  <a:lnTo>
                    <a:pt x="18" y="101"/>
                  </a:lnTo>
                  <a:lnTo>
                    <a:pt x="26" y="108"/>
                  </a:lnTo>
                  <a:lnTo>
                    <a:pt x="36" y="113"/>
                  </a:lnTo>
                  <a:lnTo>
                    <a:pt x="47" y="117"/>
                  </a:lnTo>
                  <a:lnTo>
                    <a:pt x="59" y="11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8" name="Freeform 392"/>
            <p:cNvSpPr>
              <a:spLocks/>
            </p:cNvSpPr>
            <p:nvPr/>
          </p:nvSpPr>
          <p:spPr bwMode="auto">
            <a:xfrm>
              <a:off x="2143" y="2777"/>
              <a:ext cx="30" cy="29"/>
            </a:xfrm>
            <a:custGeom>
              <a:avLst/>
              <a:gdLst>
                <a:gd name="T0" fmla="*/ 59 w 118"/>
                <a:gd name="T1" fmla="*/ 117 h 117"/>
                <a:gd name="T2" fmla="*/ 71 w 118"/>
                <a:gd name="T3" fmla="*/ 117 h 117"/>
                <a:gd name="T4" fmla="*/ 82 w 118"/>
                <a:gd name="T5" fmla="*/ 113 h 117"/>
                <a:gd name="T6" fmla="*/ 91 w 118"/>
                <a:gd name="T7" fmla="*/ 108 h 117"/>
                <a:gd name="T8" fmla="*/ 100 w 118"/>
                <a:gd name="T9" fmla="*/ 101 h 117"/>
                <a:gd name="T10" fmla="*/ 107 w 118"/>
                <a:gd name="T11" fmla="*/ 92 h 117"/>
                <a:gd name="T12" fmla="*/ 112 w 118"/>
                <a:gd name="T13" fmla="*/ 83 h 117"/>
                <a:gd name="T14" fmla="*/ 116 w 118"/>
                <a:gd name="T15" fmla="*/ 71 h 117"/>
                <a:gd name="T16" fmla="*/ 118 w 118"/>
                <a:gd name="T17" fmla="*/ 59 h 117"/>
                <a:gd name="T18" fmla="*/ 116 w 118"/>
                <a:gd name="T19" fmla="*/ 48 h 117"/>
                <a:gd name="T20" fmla="*/ 112 w 118"/>
                <a:gd name="T21" fmla="*/ 36 h 117"/>
                <a:gd name="T22" fmla="*/ 107 w 118"/>
                <a:gd name="T23" fmla="*/ 27 h 117"/>
                <a:gd name="T24" fmla="*/ 100 w 118"/>
                <a:gd name="T25" fmla="*/ 18 h 117"/>
                <a:gd name="T26" fmla="*/ 91 w 118"/>
                <a:gd name="T27" fmla="*/ 11 h 117"/>
                <a:gd name="T28" fmla="*/ 82 w 118"/>
                <a:gd name="T29" fmla="*/ 6 h 117"/>
                <a:gd name="T30" fmla="*/ 71 w 118"/>
                <a:gd name="T31" fmla="*/ 2 h 117"/>
                <a:gd name="T32" fmla="*/ 59 w 118"/>
                <a:gd name="T33" fmla="*/ 0 h 117"/>
                <a:gd name="T34" fmla="*/ 47 w 118"/>
                <a:gd name="T35" fmla="*/ 2 h 117"/>
                <a:gd name="T36" fmla="*/ 36 w 118"/>
                <a:gd name="T37" fmla="*/ 6 h 117"/>
                <a:gd name="T38" fmla="*/ 26 w 118"/>
                <a:gd name="T39" fmla="*/ 11 h 117"/>
                <a:gd name="T40" fmla="*/ 18 w 118"/>
                <a:gd name="T41" fmla="*/ 18 h 117"/>
                <a:gd name="T42" fmla="*/ 10 w 118"/>
                <a:gd name="T43" fmla="*/ 27 h 117"/>
                <a:gd name="T44" fmla="*/ 4 w 118"/>
                <a:gd name="T45" fmla="*/ 36 h 117"/>
                <a:gd name="T46" fmla="*/ 0 w 118"/>
                <a:gd name="T47" fmla="*/ 48 h 117"/>
                <a:gd name="T48" fmla="*/ 0 w 118"/>
                <a:gd name="T49" fmla="*/ 59 h 117"/>
                <a:gd name="T50" fmla="*/ 0 w 118"/>
                <a:gd name="T51" fmla="*/ 71 h 117"/>
                <a:gd name="T52" fmla="*/ 4 w 118"/>
                <a:gd name="T53" fmla="*/ 83 h 117"/>
                <a:gd name="T54" fmla="*/ 10 w 118"/>
                <a:gd name="T55" fmla="*/ 92 h 117"/>
                <a:gd name="T56" fmla="*/ 18 w 118"/>
                <a:gd name="T57" fmla="*/ 101 h 117"/>
                <a:gd name="T58" fmla="*/ 26 w 118"/>
                <a:gd name="T59" fmla="*/ 108 h 117"/>
                <a:gd name="T60" fmla="*/ 36 w 118"/>
                <a:gd name="T61" fmla="*/ 113 h 117"/>
                <a:gd name="T62" fmla="*/ 47 w 118"/>
                <a:gd name="T63" fmla="*/ 117 h 117"/>
                <a:gd name="T64" fmla="*/ 59 w 118"/>
                <a:gd name="T6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117">
                  <a:moveTo>
                    <a:pt x="59" y="117"/>
                  </a:moveTo>
                  <a:lnTo>
                    <a:pt x="71" y="117"/>
                  </a:lnTo>
                  <a:lnTo>
                    <a:pt x="82" y="113"/>
                  </a:lnTo>
                  <a:lnTo>
                    <a:pt x="91" y="108"/>
                  </a:lnTo>
                  <a:lnTo>
                    <a:pt x="100" y="101"/>
                  </a:lnTo>
                  <a:lnTo>
                    <a:pt x="107" y="92"/>
                  </a:lnTo>
                  <a:lnTo>
                    <a:pt x="112" y="83"/>
                  </a:lnTo>
                  <a:lnTo>
                    <a:pt x="116" y="71"/>
                  </a:lnTo>
                  <a:lnTo>
                    <a:pt x="118" y="59"/>
                  </a:lnTo>
                  <a:lnTo>
                    <a:pt x="116" y="48"/>
                  </a:lnTo>
                  <a:lnTo>
                    <a:pt x="112" y="36"/>
                  </a:lnTo>
                  <a:lnTo>
                    <a:pt x="107" y="27"/>
                  </a:lnTo>
                  <a:lnTo>
                    <a:pt x="100" y="18"/>
                  </a:lnTo>
                  <a:lnTo>
                    <a:pt x="91" y="11"/>
                  </a:lnTo>
                  <a:lnTo>
                    <a:pt x="82" y="6"/>
                  </a:lnTo>
                  <a:lnTo>
                    <a:pt x="71" y="2"/>
                  </a:lnTo>
                  <a:lnTo>
                    <a:pt x="59" y="0"/>
                  </a:lnTo>
                  <a:lnTo>
                    <a:pt x="47" y="2"/>
                  </a:lnTo>
                  <a:lnTo>
                    <a:pt x="36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59"/>
                  </a:lnTo>
                  <a:lnTo>
                    <a:pt x="0" y="71"/>
                  </a:lnTo>
                  <a:lnTo>
                    <a:pt x="4" y="83"/>
                  </a:lnTo>
                  <a:lnTo>
                    <a:pt x="10" y="92"/>
                  </a:lnTo>
                  <a:lnTo>
                    <a:pt x="18" y="101"/>
                  </a:lnTo>
                  <a:lnTo>
                    <a:pt x="26" y="108"/>
                  </a:lnTo>
                  <a:lnTo>
                    <a:pt x="36" y="113"/>
                  </a:lnTo>
                  <a:lnTo>
                    <a:pt x="47" y="117"/>
                  </a:lnTo>
                  <a:lnTo>
                    <a:pt x="59" y="11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89" name="Freeform 393"/>
            <p:cNvSpPr>
              <a:spLocks/>
            </p:cNvSpPr>
            <p:nvPr/>
          </p:nvSpPr>
          <p:spPr bwMode="auto">
            <a:xfrm>
              <a:off x="2456" y="2788"/>
              <a:ext cx="29" cy="29"/>
            </a:xfrm>
            <a:custGeom>
              <a:avLst/>
              <a:gdLst>
                <a:gd name="T0" fmla="*/ 59 w 117"/>
                <a:gd name="T1" fmla="*/ 118 h 118"/>
                <a:gd name="T2" fmla="*/ 71 w 117"/>
                <a:gd name="T3" fmla="*/ 116 h 118"/>
                <a:gd name="T4" fmla="*/ 81 w 117"/>
                <a:gd name="T5" fmla="*/ 112 h 118"/>
                <a:gd name="T6" fmla="*/ 92 w 117"/>
                <a:gd name="T7" fmla="*/ 107 h 118"/>
                <a:gd name="T8" fmla="*/ 100 w 117"/>
                <a:gd name="T9" fmla="*/ 100 h 118"/>
                <a:gd name="T10" fmla="*/ 107 w 117"/>
                <a:gd name="T11" fmla="*/ 91 h 118"/>
                <a:gd name="T12" fmla="*/ 113 w 117"/>
                <a:gd name="T13" fmla="*/ 82 h 118"/>
                <a:gd name="T14" fmla="*/ 116 w 117"/>
                <a:gd name="T15" fmla="*/ 71 h 118"/>
                <a:gd name="T16" fmla="*/ 117 w 117"/>
                <a:gd name="T17" fmla="*/ 59 h 118"/>
                <a:gd name="T18" fmla="*/ 116 w 117"/>
                <a:gd name="T19" fmla="*/ 47 h 118"/>
                <a:gd name="T20" fmla="*/ 113 w 117"/>
                <a:gd name="T21" fmla="*/ 36 h 118"/>
                <a:gd name="T22" fmla="*/ 107 w 117"/>
                <a:gd name="T23" fmla="*/ 26 h 118"/>
                <a:gd name="T24" fmla="*/ 100 w 117"/>
                <a:gd name="T25" fmla="*/ 18 h 118"/>
                <a:gd name="T26" fmla="*/ 92 w 117"/>
                <a:gd name="T27" fmla="*/ 10 h 118"/>
                <a:gd name="T28" fmla="*/ 81 w 117"/>
                <a:gd name="T29" fmla="*/ 4 h 118"/>
                <a:gd name="T30" fmla="*/ 71 w 117"/>
                <a:gd name="T31" fmla="*/ 2 h 118"/>
                <a:gd name="T32" fmla="*/ 59 w 117"/>
                <a:gd name="T33" fmla="*/ 0 h 118"/>
                <a:gd name="T34" fmla="*/ 47 w 117"/>
                <a:gd name="T35" fmla="*/ 2 h 118"/>
                <a:gd name="T36" fmla="*/ 36 w 117"/>
                <a:gd name="T37" fmla="*/ 4 h 118"/>
                <a:gd name="T38" fmla="*/ 25 w 117"/>
                <a:gd name="T39" fmla="*/ 10 h 118"/>
                <a:gd name="T40" fmla="*/ 17 w 117"/>
                <a:gd name="T41" fmla="*/ 18 h 118"/>
                <a:gd name="T42" fmla="*/ 9 w 117"/>
                <a:gd name="T43" fmla="*/ 26 h 118"/>
                <a:gd name="T44" fmla="*/ 4 w 117"/>
                <a:gd name="T45" fmla="*/ 36 h 118"/>
                <a:gd name="T46" fmla="*/ 1 w 117"/>
                <a:gd name="T47" fmla="*/ 47 h 118"/>
                <a:gd name="T48" fmla="*/ 0 w 117"/>
                <a:gd name="T49" fmla="*/ 59 h 118"/>
                <a:gd name="T50" fmla="*/ 1 w 117"/>
                <a:gd name="T51" fmla="*/ 71 h 118"/>
                <a:gd name="T52" fmla="*/ 4 w 117"/>
                <a:gd name="T53" fmla="*/ 82 h 118"/>
                <a:gd name="T54" fmla="*/ 9 w 117"/>
                <a:gd name="T55" fmla="*/ 91 h 118"/>
                <a:gd name="T56" fmla="*/ 17 w 117"/>
                <a:gd name="T57" fmla="*/ 100 h 118"/>
                <a:gd name="T58" fmla="*/ 25 w 117"/>
                <a:gd name="T59" fmla="*/ 107 h 118"/>
                <a:gd name="T60" fmla="*/ 36 w 117"/>
                <a:gd name="T61" fmla="*/ 112 h 118"/>
                <a:gd name="T62" fmla="*/ 47 w 117"/>
                <a:gd name="T63" fmla="*/ 116 h 118"/>
                <a:gd name="T64" fmla="*/ 59 w 117"/>
                <a:gd name="T6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8">
                  <a:moveTo>
                    <a:pt x="59" y="118"/>
                  </a:moveTo>
                  <a:lnTo>
                    <a:pt x="71" y="116"/>
                  </a:lnTo>
                  <a:lnTo>
                    <a:pt x="81" y="112"/>
                  </a:lnTo>
                  <a:lnTo>
                    <a:pt x="92" y="107"/>
                  </a:lnTo>
                  <a:lnTo>
                    <a:pt x="100" y="100"/>
                  </a:lnTo>
                  <a:lnTo>
                    <a:pt x="107" y="91"/>
                  </a:lnTo>
                  <a:lnTo>
                    <a:pt x="113" y="82"/>
                  </a:lnTo>
                  <a:lnTo>
                    <a:pt x="116" y="71"/>
                  </a:lnTo>
                  <a:lnTo>
                    <a:pt x="117" y="59"/>
                  </a:lnTo>
                  <a:lnTo>
                    <a:pt x="116" y="47"/>
                  </a:lnTo>
                  <a:lnTo>
                    <a:pt x="113" y="36"/>
                  </a:lnTo>
                  <a:lnTo>
                    <a:pt x="107" y="26"/>
                  </a:lnTo>
                  <a:lnTo>
                    <a:pt x="100" y="18"/>
                  </a:lnTo>
                  <a:lnTo>
                    <a:pt x="92" y="10"/>
                  </a:lnTo>
                  <a:lnTo>
                    <a:pt x="81" y="4"/>
                  </a:lnTo>
                  <a:lnTo>
                    <a:pt x="71" y="2"/>
                  </a:lnTo>
                  <a:lnTo>
                    <a:pt x="59" y="0"/>
                  </a:lnTo>
                  <a:lnTo>
                    <a:pt x="47" y="2"/>
                  </a:lnTo>
                  <a:lnTo>
                    <a:pt x="36" y="4"/>
                  </a:lnTo>
                  <a:lnTo>
                    <a:pt x="25" y="10"/>
                  </a:lnTo>
                  <a:lnTo>
                    <a:pt x="17" y="18"/>
                  </a:lnTo>
                  <a:lnTo>
                    <a:pt x="9" y="26"/>
                  </a:lnTo>
                  <a:lnTo>
                    <a:pt x="4" y="36"/>
                  </a:lnTo>
                  <a:lnTo>
                    <a:pt x="1" y="47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4" y="82"/>
                  </a:lnTo>
                  <a:lnTo>
                    <a:pt x="9" y="91"/>
                  </a:lnTo>
                  <a:lnTo>
                    <a:pt x="17" y="100"/>
                  </a:lnTo>
                  <a:lnTo>
                    <a:pt x="25" y="107"/>
                  </a:lnTo>
                  <a:lnTo>
                    <a:pt x="36" y="112"/>
                  </a:lnTo>
                  <a:lnTo>
                    <a:pt x="47" y="116"/>
                  </a:lnTo>
                  <a:lnTo>
                    <a:pt x="59" y="118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0" name="Freeform 394"/>
            <p:cNvSpPr>
              <a:spLocks/>
            </p:cNvSpPr>
            <p:nvPr/>
          </p:nvSpPr>
          <p:spPr bwMode="auto">
            <a:xfrm>
              <a:off x="2456" y="2788"/>
              <a:ext cx="29" cy="29"/>
            </a:xfrm>
            <a:custGeom>
              <a:avLst/>
              <a:gdLst>
                <a:gd name="T0" fmla="*/ 59 w 117"/>
                <a:gd name="T1" fmla="*/ 118 h 118"/>
                <a:gd name="T2" fmla="*/ 71 w 117"/>
                <a:gd name="T3" fmla="*/ 116 h 118"/>
                <a:gd name="T4" fmla="*/ 81 w 117"/>
                <a:gd name="T5" fmla="*/ 112 h 118"/>
                <a:gd name="T6" fmla="*/ 92 w 117"/>
                <a:gd name="T7" fmla="*/ 107 h 118"/>
                <a:gd name="T8" fmla="*/ 100 w 117"/>
                <a:gd name="T9" fmla="*/ 100 h 118"/>
                <a:gd name="T10" fmla="*/ 107 w 117"/>
                <a:gd name="T11" fmla="*/ 91 h 118"/>
                <a:gd name="T12" fmla="*/ 113 w 117"/>
                <a:gd name="T13" fmla="*/ 82 h 118"/>
                <a:gd name="T14" fmla="*/ 116 w 117"/>
                <a:gd name="T15" fmla="*/ 71 h 118"/>
                <a:gd name="T16" fmla="*/ 117 w 117"/>
                <a:gd name="T17" fmla="*/ 59 h 118"/>
                <a:gd name="T18" fmla="*/ 116 w 117"/>
                <a:gd name="T19" fmla="*/ 47 h 118"/>
                <a:gd name="T20" fmla="*/ 113 w 117"/>
                <a:gd name="T21" fmla="*/ 36 h 118"/>
                <a:gd name="T22" fmla="*/ 107 w 117"/>
                <a:gd name="T23" fmla="*/ 26 h 118"/>
                <a:gd name="T24" fmla="*/ 100 w 117"/>
                <a:gd name="T25" fmla="*/ 18 h 118"/>
                <a:gd name="T26" fmla="*/ 92 w 117"/>
                <a:gd name="T27" fmla="*/ 10 h 118"/>
                <a:gd name="T28" fmla="*/ 81 w 117"/>
                <a:gd name="T29" fmla="*/ 4 h 118"/>
                <a:gd name="T30" fmla="*/ 71 w 117"/>
                <a:gd name="T31" fmla="*/ 2 h 118"/>
                <a:gd name="T32" fmla="*/ 59 w 117"/>
                <a:gd name="T33" fmla="*/ 0 h 118"/>
                <a:gd name="T34" fmla="*/ 47 w 117"/>
                <a:gd name="T35" fmla="*/ 2 h 118"/>
                <a:gd name="T36" fmla="*/ 36 w 117"/>
                <a:gd name="T37" fmla="*/ 4 h 118"/>
                <a:gd name="T38" fmla="*/ 25 w 117"/>
                <a:gd name="T39" fmla="*/ 10 h 118"/>
                <a:gd name="T40" fmla="*/ 17 w 117"/>
                <a:gd name="T41" fmla="*/ 18 h 118"/>
                <a:gd name="T42" fmla="*/ 9 w 117"/>
                <a:gd name="T43" fmla="*/ 26 h 118"/>
                <a:gd name="T44" fmla="*/ 4 w 117"/>
                <a:gd name="T45" fmla="*/ 36 h 118"/>
                <a:gd name="T46" fmla="*/ 1 w 117"/>
                <a:gd name="T47" fmla="*/ 47 h 118"/>
                <a:gd name="T48" fmla="*/ 0 w 117"/>
                <a:gd name="T49" fmla="*/ 59 h 118"/>
                <a:gd name="T50" fmla="*/ 1 w 117"/>
                <a:gd name="T51" fmla="*/ 71 h 118"/>
                <a:gd name="T52" fmla="*/ 4 w 117"/>
                <a:gd name="T53" fmla="*/ 82 h 118"/>
                <a:gd name="T54" fmla="*/ 9 w 117"/>
                <a:gd name="T55" fmla="*/ 91 h 118"/>
                <a:gd name="T56" fmla="*/ 17 w 117"/>
                <a:gd name="T57" fmla="*/ 100 h 118"/>
                <a:gd name="T58" fmla="*/ 25 w 117"/>
                <a:gd name="T59" fmla="*/ 107 h 118"/>
                <a:gd name="T60" fmla="*/ 36 w 117"/>
                <a:gd name="T61" fmla="*/ 112 h 118"/>
                <a:gd name="T62" fmla="*/ 47 w 117"/>
                <a:gd name="T63" fmla="*/ 116 h 118"/>
                <a:gd name="T64" fmla="*/ 59 w 117"/>
                <a:gd name="T6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8">
                  <a:moveTo>
                    <a:pt x="59" y="118"/>
                  </a:moveTo>
                  <a:lnTo>
                    <a:pt x="71" y="116"/>
                  </a:lnTo>
                  <a:lnTo>
                    <a:pt x="81" y="112"/>
                  </a:lnTo>
                  <a:lnTo>
                    <a:pt x="92" y="107"/>
                  </a:lnTo>
                  <a:lnTo>
                    <a:pt x="100" y="100"/>
                  </a:lnTo>
                  <a:lnTo>
                    <a:pt x="107" y="91"/>
                  </a:lnTo>
                  <a:lnTo>
                    <a:pt x="113" y="82"/>
                  </a:lnTo>
                  <a:lnTo>
                    <a:pt x="116" y="71"/>
                  </a:lnTo>
                  <a:lnTo>
                    <a:pt x="117" y="59"/>
                  </a:lnTo>
                  <a:lnTo>
                    <a:pt x="116" y="47"/>
                  </a:lnTo>
                  <a:lnTo>
                    <a:pt x="113" y="36"/>
                  </a:lnTo>
                  <a:lnTo>
                    <a:pt x="107" y="26"/>
                  </a:lnTo>
                  <a:lnTo>
                    <a:pt x="100" y="18"/>
                  </a:lnTo>
                  <a:lnTo>
                    <a:pt x="92" y="10"/>
                  </a:lnTo>
                  <a:lnTo>
                    <a:pt x="81" y="4"/>
                  </a:lnTo>
                  <a:lnTo>
                    <a:pt x="71" y="2"/>
                  </a:lnTo>
                  <a:lnTo>
                    <a:pt x="59" y="0"/>
                  </a:lnTo>
                  <a:lnTo>
                    <a:pt x="47" y="2"/>
                  </a:lnTo>
                  <a:lnTo>
                    <a:pt x="36" y="4"/>
                  </a:lnTo>
                  <a:lnTo>
                    <a:pt x="25" y="10"/>
                  </a:lnTo>
                  <a:lnTo>
                    <a:pt x="17" y="18"/>
                  </a:lnTo>
                  <a:lnTo>
                    <a:pt x="9" y="26"/>
                  </a:lnTo>
                  <a:lnTo>
                    <a:pt x="4" y="36"/>
                  </a:lnTo>
                  <a:lnTo>
                    <a:pt x="1" y="47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4" y="82"/>
                  </a:lnTo>
                  <a:lnTo>
                    <a:pt x="9" y="91"/>
                  </a:lnTo>
                  <a:lnTo>
                    <a:pt x="17" y="100"/>
                  </a:lnTo>
                  <a:lnTo>
                    <a:pt x="25" y="107"/>
                  </a:lnTo>
                  <a:lnTo>
                    <a:pt x="36" y="112"/>
                  </a:lnTo>
                  <a:lnTo>
                    <a:pt x="47" y="116"/>
                  </a:lnTo>
                  <a:lnTo>
                    <a:pt x="59" y="118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1" name="Freeform 395"/>
            <p:cNvSpPr>
              <a:spLocks/>
            </p:cNvSpPr>
            <p:nvPr/>
          </p:nvSpPr>
          <p:spPr bwMode="auto">
            <a:xfrm>
              <a:off x="2101" y="2778"/>
              <a:ext cx="23" cy="23"/>
            </a:xfrm>
            <a:custGeom>
              <a:avLst/>
              <a:gdLst>
                <a:gd name="T0" fmla="*/ 45 w 92"/>
                <a:gd name="T1" fmla="*/ 92 h 92"/>
                <a:gd name="T2" fmla="*/ 54 w 92"/>
                <a:gd name="T3" fmla="*/ 90 h 92"/>
                <a:gd name="T4" fmla="*/ 64 w 92"/>
                <a:gd name="T5" fmla="*/ 88 h 92"/>
                <a:gd name="T6" fmla="*/ 70 w 92"/>
                <a:gd name="T7" fmla="*/ 84 h 92"/>
                <a:gd name="T8" fmla="*/ 78 w 92"/>
                <a:gd name="T9" fmla="*/ 78 h 92"/>
                <a:gd name="T10" fmla="*/ 84 w 92"/>
                <a:gd name="T11" fmla="*/ 72 h 92"/>
                <a:gd name="T12" fmla="*/ 88 w 92"/>
                <a:gd name="T13" fmla="*/ 64 h 92"/>
                <a:gd name="T14" fmla="*/ 90 w 92"/>
                <a:gd name="T15" fmla="*/ 54 h 92"/>
                <a:gd name="T16" fmla="*/ 92 w 92"/>
                <a:gd name="T17" fmla="*/ 45 h 92"/>
                <a:gd name="T18" fmla="*/ 90 w 92"/>
                <a:gd name="T19" fmla="*/ 36 h 92"/>
                <a:gd name="T20" fmla="*/ 88 w 92"/>
                <a:gd name="T21" fmla="*/ 28 h 92"/>
                <a:gd name="T22" fmla="*/ 84 w 92"/>
                <a:gd name="T23" fmla="*/ 20 h 92"/>
                <a:gd name="T24" fmla="*/ 78 w 92"/>
                <a:gd name="T25" fmla="*/ 13 h 92"/>
                <a:gd name="T26" fmla="*/ 70 w 92"/>
                <a:gd name="T27" fmla="*/ 8 h 92"/>
                <a:gd name="T28" fmla="*/ 64 w 92"/>
                <a:gd name="T29" fmla="*/ 4 h 92"/>
                <a:gd name="T30" fmla="*/ 54 w 92"/>
                <a:gd name="T31" fmla="*/ 1 h 92"/>
                <a:gd name="T32" fmla="*/ 45 w 92"/>
                <a:gd name="T33" fmla="*/ 0 h 92"/>
                <a:gd name="T34" fmla="*/ 36 w 92"/>
                <a:gd name="T35" fmla="*/ 1 h 92"/>
                <a:gd name="T36" fmla="*/ 28 w 92"/>
                <a:gd name="T37" fmla="*/ 4 h 92"/>
                <a:gd name="T38" fmla="*/ 20 w 92"/>
                <a:gd name="T39" fmla="*/ 8 h 92"/>
                <a:gd name="T40" fmla="*/ 13 w 92"/>
                <a:gd name="T41" fmla="*/ 13 h 92"/>
                <a:gd name="T42" fmla="*/ 8 w 92"/>
                <a:gd name="T43" fmla="*/ 20 h 92"/>
                <a:gd name="T44" fmla="*/ 4 w 92"/>
                <a:gd name="T45" fmla="*/ 28 h 92"/>
                <a:gd name="T46" fmla="*/ 1 w 92"/>
                <a:gd name="T47" fmla="*/ 36 h 92"/>
                <a:gd name="T48" fmla="*/ 0 w 92"/>
                <a:gd name="T49" fmla="*/ 45 h 92"/>
                <a:gd name="T50" fmla="*/ 1 w 92"/>
                <a:gd name="T51" fmla="*/ 54 h 92"/>
                <a:gd name="T52" fmla="*/ 4 w 92"/>
                <a:gd name="T53" fmla="*/ 64 h 92"/>
                <a:gd name="T54" fmla="*/ 8 w 92"/>
                <a:gd name="T55" fmla="*/ 72 h 92"/>
                <a:gd name="T56" fmla="*/ 13 w 92"/>
                <a:gd name="T57" fmla="*/ 78 h 92"/>
                <a:gd name="T58" fmla="*/ 20 w 92"/>
                <a:gd name="T59" fmla="*/ 84 h 92"/>
                <a:gd name="T60" fmla="*/ 28 w 92"/>
                <a:gd name="T61" fmla="*/ 88 h 92"/>
                <a:gd name="T62" fmla="*/ 36 w 92"/>
                <a:gd name="T63" fmla="*/ 90 h 92"/>
                <a:gd name="T64" fmla="*/ 45 w 92"/>
                <a:gd name="T6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2">
                  <a:moveTo>
                    <a:pt x="45" y="92"/>
                  </a:moveTo>
                  <a:lnTo>
                    <a:pt x="54" y="90"/>
                  </a:lnTo>
                  <a:lnTo>
                    <a:pt x="64" y="88"/>
                  </a:lnTo>
                  <a:lnTo>
                    <a:pt x="70" y="84"/>
                  </a:lnTo>
                  <a:lnTo>
                    <a:pt x="78" y="78"/>
                  </a:lnTo>
                  <a:lnTo>
                    <a:pt x="84" y="72"/>
                  </a:lnTo>
                  <a:lnTo>
                    <a:pt x="88" y="64"/>
                  </a:lnTo>
                  <a:lnTo>
                    <a:pt x="90" y="54"/>
                  </a:lnTo>
                  <a:lnTo>
                    <a:pt x="92" y="45"/>
                  </a:lnTo>
                  <a:lnTo>
                    <a:pt x="90" y="36"/>
                  </a:lnTo>
                  <a:lnTo>
                    <a:pt x="88" y="28"/>
                  </a:lnTo>
                  <a:lnTo>
                    <a:pt x="84" y="20"/>
                  </a:lnTo>
                  <a:lnTo>
                    <a:pt x="78" y="13"/>
                  </a:lnTo>
                  <a:lnTo>
                    <a:pt x="70" y="8"/>
                  </a:lnTo>
                  <a:lnTo>
                    <a:pt x="64" y="4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4" y="64"/>
                  </a:lnTo>
                  <a:lnTo>
                    <a:pt x="8" y="72"/>
                  </a:lnTo>
                  <a:lnTo>
                    <a:pt x="13" y="78"/>
                  </a:lnTo>
                  <a:lnTo>
                    <a:pt x="20" y="84"/>
                  </a:lnTo>
                  <a:lnTo>
                    <a:pt x="28" y="88"/>
                  </a:lnTo>
                  <a:lnTo>
                    <a:pt x="36" y="90"/>
                  </a:lnTo>
                  <a:lnTo>
                    <a:pt x="45" y="92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2" name="Freeform 396"/>
            <p:cNvSpPr>
              <a:spLocks/>
            </p:cNvSpPr>
            <p:nvPr/>
          </p:nvSpPr>
          <p:spPr bwMode="auto">
            <a:xfrm>
              <a:off x="2101" y="2778"/>
              <a:ext cx="23" cy="23"/>
            </a:xfrm>
            <a:custGeom>
              <a:avLst/>
              <a:gdLst>
                <a:gd name="T0" fmla="*/ 45 w 92"/>
                <a:gd name="T1" fmla="*/ 92 h 92"/>
                <a:gd name="T2" fmla="*/ 54 w 92"/>
                <a:gd name="T3" fmla="*/ 90 h 92"/>
                <a:gd name="T4" fmla="*/ 64 w 92"/>
                <a:gd name="T5" fmla="*/ 88 h 92"/>
                <a:gd name="T6" fmla="*/ 70 w 92"/>
                <a:gd name="T7" fmla="*/ 84 h 92"/>
                <a:gd name="T8" fmla="*/ 78 w 92"/>
                <a:gd name="T9" fmla="*/ 78 h 92"/>
                <a:gd name="T10" fmla="*/ 84 w 92"/>
                <a:gd name="T11" fmla="*/ 72 h 92"/>
                <a:gd name="T12" fmla="*/ 88 w 92"/>
                <a:gd name="T13" fmla="*/ 64 h 92"/>
                <a:gd name="T14" fmla="*/ 90 w 92"/>
                <a:gd name="T15" fmla="*/ 54 h 92"/>
                <a:gd name="T16" fmla="*/ 92 w 92"/>
                <a:gd name="T17" fmla="*/ 45 h 92"/>
                <a:gd name="T18" fmla="*/ 90 w 92"/>
                <a:gd name="T19" fmla="*/ 36 h 92"/>
                <a:gd name="T20" fmla="*/ 88 w 92"/>
                <a:gd name="T21" fmla="*/ 28 h 92"/>
                <a:gd name="T22" fmla="*/ 84 w 92"/>
                <a:gd name="T23" fmla="*/ 20 h 92"/>
                <a:gd name="T24" fmla="*/ 78 w 92"/>
                <a:gd name="T25" fmla="*/ 13 h 92"/>
                <a:gd name="T26" fmla="*/ 70 w 92"/>
                <a:gd name="T27" fmla="*/ 8 h 92"/>
                <a:gd name="T28" fmla="*/ 64 w 92"/>
                <a:gd name="T29" fmla="*/ 4 h 92"/>
                <a:gd name="T30" fmla="*/ 54 w 92"/>
                <a:gd name="T31" fmla="*/ 1 h 92"/>
                <a:gd name="T32" fmla="*/ 45 w 92"/>
                <a:gd name="T33" fmla="*/ 0 h 92"/>
                <a:gd name="T34" fmla="*/ 36 w 92"/>
                <a:gd name="T35" fmla="*/ 1 h 92"/>
                <a:gd name="T36" fmla="*/ 28 w 92"/>
                <a:gd name="T37" fmla="*/ 4 h 92"/>
                <a:gd name="T38" fmla="*/ 20 w 92"/>
                <a:gd name="T39" fmla="*/ 8 h 92"/>
                <a:gd name="T40" fmla="*/ 13 w 92"/>
                <a:gd name="T41" fmla="*/ 13 h 92"/>
                <a:gd name="T42" fmla="*/ 8 w 92"/>
                <a:gd name="T43" fmla="*/ 20 h 92"/>
                <a:gd name="T44" fmla="*/ 4 w 92"/>
                <a:gd name="T45" fmla="*/ 28 h 92"/>
                <a:gd name="T46" fmla="*/ 1 w 92"/>
                <a:gd name="T47" fmla="*/ 36 h 92"/>
                <a:gd name="T48" fmla="*/ 0 w 92"/>
                <a:gd name="T49" fmla="*/ 45 h 92"/>
                <a:gd name="T50" fmla="*/ 1 w 92"/>
                <a:gd name="T51" fmla="*/ 54 h 92"/>
                <a:gd name="T52" fmla="*/ 4 w 92"/>
                <a:gd name="T53" fmla="*/ 64 h 92"/>
                <a:gd name="T54" fmla="*/ 8 w 92"/>
                <a:gd name="T55" fmla="*/ 72 h 92"/>
                <a:gd name="T56" fmla="*/ 13 w 92"/>
                <a:gd name="T57" fmla="*/ 78 h 92"/>
                <a:gd name="T58" fmla="*/ 20 w 92"/>
                <a:gd name="T59" fmla="*/ 84 h 92"/>
                <a:gd name="T60" fmla="*/ 28 w 92"/>
                <a:gd name="T61" fmla="*/ 88 h 92"/>
                <a:gd name="T62" fmla="*/ 36 w 92"/>
                <a:gd name="T63" fmla="*/ 90 h 92"/>
                <a:gd name="T64" fmla="*/ 45 w 92"/>
                <a:gd name="T6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2">
                  <a:moveTo>
                    <a:pt x="45" y="92"/>
                  </a:moveTo>
                  <a:lnTo>
                    <a:pt x="54" y="90"/>
                  </a:lnTo>
                  <a:lnTo>
                    <a:pt x="64" y="88"/>
                  </a:lnTo>
                  <a:lnTo>
                    <a:pt x="70" y="84"/>
                  </a:lnTo>
                  <a:lnTo>
                    <a:pt x="78" y="78"/>
                  </a:lnTo>
                  <a:lnTo>
                    <a:pt x="84" y="72"/>
                  </a:lnTo>
                  <a:lnTo>
                    <a:pt x="88" y="64"/>
                  </a:lnTo>
                  <a:lnTo>
                    <a:pt x="90" y="54"/>
                  </a:lnTo>
                  <a:lnTo>
                    <a:pt x="92" y="45"/>
                  </a:lnTo>
                  <a:lnTo>
                    <a:pt x="90" y="36"/>
                  </a:lnTo>
                  <a:lnTo>
                    <a:pt x="88" y="28"/>
                  </a:lnTo>
                  <a:lnTo>
                    <a:pt x="84" y="20"/>
                  </a:lnTo>
                  <a:lnTo>
                    <a:pt x="78" y="13"/>
                  </a:lnTo>
                  <a:lnTo>
                    <a:pt x="70" y="8"/>
                  </a:lnTo>
                  <a:lnTo>
                    <a:pt x="64" y="4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4" y="64"/>
                  </a:lnTo>
                  <a:lnTo>
                    <a:pt x="8" y="72"/>
                  </a:lnTo>
                  <a:lnTo>
                    <a:pt x="13" y="78"/>
                  </a:lnTo>
                  <a:lnTo>
                    <a:pt x="20" y="84"/>
                  </a:lnTo>
                  <a:lnTo>
                    <a:pt x="28" y="88"/>
                  </a:lnTo>
                  <a:lnTo>
                    <a:pt x="36" y="90"/>
                  </a:lnTo>
                  <a:lnTo>
                    <a:pt x="45" y="92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3" name="Freeform 397"/>
            <p:cNvSpPr>
              <a:spLocks/>
            </p:cNvSpPr>
            <p:nvPr/>
          </p:nvSpPr>
          <p:spPr bwMode="auto">
            <a:xfrm>
              <a:off x="1708" y="2788"/>
              <a:ext cx="24" cy="24"/>
            </a:xfrm>
            <a:custGeom>
              <a:avLst/>
              <a:gdLst>
                <a:gd name="T0" fmla="*/ 49 w 97"/>
                <a:gd name="T1" fmla="*/ 98 h 98"/>
                <a:gd name="T2" fmla="*/ 59 w 97"/>
                <a:gd name="T3" fmla="*/ 96 h 98"/>
                <a:gd name="T4" fmla="*/ 68 w 97"/>
                <a:gd name="T5" fmla="*/ 94 h 98"/>
                <a:gd name="T6" fmla="*/ 76 w 97"/>
                <a:gd name="T7" fmla="*/ 90 h 98"/>
                <a:gd name="T8" fmla="*/ 84 w 97"/>
                <a:gd name="T9" fmla="*/ 83 h 98"/>
                <a:gd name="T10" fmla="*/ 89 w 97"/>
                <a:gd name="T11" fmla="*/ 76 h 98"/>
                <a:gd name="T12" fmla="*/ 93 w 97"/>
                <a:gd name="T13" fmla="*/ 68 h 98"/>
                <a:gd name="T14" fmla="*/ 97 w 97"/>
                <a:gd name="T15" fmla="*/ 59 h 98"/>
                <a:gd name="T16" fmla="*/ 97 w 97"/>
                <a:gd name="T17" fmla="*/ 48 h 98"/>
                <a:gd name="T18" fmla="*/ 97 w 97"/>
                <a:gd name="T19" fmla="*/ 39 h 98"/>
                <a:gd name="T20" fmla="*/ 93 w 97"/>
                <a:gd name="T21" fmla="*/ 30 h 98"/>
                <a:gd name="T22" fmla="*/ 89 w 97"/>
                <a:gd name="T23" fmla="*/ 22 h 98"/>
                <a:gd name="T24" fmla="*/ 84 w 97"/>
                <a:gd name="T25" fmla="*/ 15 h 98"/>
                <a:gd name="T26" fmla="*/ 76 w 97"/>
                <a:gd name="T27" fmla="*/ 8 h 98"/>
                <a:gd name="T28" fmla="*/ 68 w 97"/>
                <a:gd name="T29" fmla="*/ 4 h 98"/>
                <a:gd name="T30" fmla="*/ 59 w 97"/>
                <a:gd name="T31" fmla="*/ 2 h 98"/>
                <a:gd name="T32" fmla="*/ 49 w 97"/>
                <a:gd name="T33" fmla="*/ 0 h 98"/>
                <a:gd name="T34" fmla="*/ 39 w 97"/>
                <a:gd name="T35" fmla="*/ 2 h 98"/>
                <a:gd name="T36" fmla="*/ 31 w 97"/>
                <a:gd name="T37" fmla="*/ 4 h 98"/>
                <a:gd name="T38" fmla="*/ 21 w 97"/>
                <a:gd name="T39" fmla="*/ 8 h 98"/>
                <a:gd name="T40" fmla="*/ 15 w 97"/>
                <a:gd name="T41" fmla="*/ 15 h 98"/>
                <a:gd name="T42" fmla="*/ 8 w 97"/>
                <a:gd name="T43" fmla="*/ 22 h 98"/>
                <a:gd name="T44" fmla="*/ 4 w 97"/>
                <a:gd name="T45" fmla="*/ 30 h 98"/>
                <a:gd name="T46" fmla="*/ 1 w 97"/>
                <a:gd name="T47" fmla="*/ 39 h 98"/>
                <a:gd name="T48" fmla="*/ 0 w 97"/>
                <a:gd name="T49" fmla="*/ 48 h 98"/>
                <a:gd name="T50" fmla="*/ 1 w 97"/>
                <a:gd name="T51" fmla="*/ 59 h 98"/>
                <a:gd name="T52" fmla="*/ 4 w 97"/>
                <a:gd name="T53" fmla="*/ 68 h 98"/>
                <a:gd name="T54" fmla="*/ 8 w 97"/>
                <a:gd name="T55" fmla="*/ 76 h 98"/>
                <a:gd name="T56" fmla="*/ 15 w 97"/>
                <a:gd name="T57" fmla="*/ 83 h 98"/>
                <a:gd name="T58" fmla="*/ 21 w 97"/>
                <a:gd name="T59" fmla="*/ 90 h 98"/>
                <a:gd name="T60" fmla="*/ 31 w 97"/>
                <a:gd name="T61" fmla="*/ 94 h 98"/>
                <a:gd name="T62" fmla="*/ 39 w 97"/>
                <a:gd name="T63" fmla="*/ 96 h 98"/>
                <a:gd name="T64" fmla="*/ 49 w 97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8">
                  <a:moveTo>
                    <a:pt x="49" y="98"/>
                  </a:moveTo>
                  <a:lnTo>
                    <a:pt x="59" y="96"/>
                  </a:lnTo>
                  <a:lnTo>
                    <a:pt x="68" y="94"/>
                  </a:lnTo>
                  <a:lnTo>
                    <a:pt x="76" y="90"/>
                  </a:lnTo>
                  <a:lnTo>
                    <a:pt x="84" y="83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7" y="59"/>
                  </a:lnTo>
                  <a:lnTo>
                    <a:pt x="97" y="48"/>
                  </a:lnTo>
                  <a:lnTo>
                    <a:pt x="97" y="39"/>
                  </a:lnTo>
                  <a:lnTo>
                    <a:pt x="93" y="30"/>
                  </a:lnTo>
                  <a:lnTo>
                    <a:pt x="89" y="22"/>
                  </a:lnTo>
                  <a:lnTo>
                    <a:pt x="84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2"/>
                  </a:lnTo>
                  <a:lnTo>
                    <a:pt x="49" y="0"/>
                  </a:lnTo>
                  <a:lnTo>
                    <a:pt x="39" y="2"/>
                  </a:lnTo>
                  <a:lnTo>
                    <a:pt x="31" y="4"/>
                  </a:lnTo>
                  <a:lnTo>
                    <a:pt x="21" y="8"/>
                  </a:lnTo>
                  <a:lnTo>
                    <a:pt x="15" y="15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1" y="59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3"/>
                  </a:lnTo>
                  <a:lnTo>
                    <a:pt x="21" y="90"/>
                  </a:lnTo>
                  <a:lnTo>
                    <a:pt x="31" y="94"/>
                  </a:lnTo>
                  <a:lnTo>
                    <a:pt x="39" y="96"/>
                  </a:lnTo>
                  <a:lnTo>
                    <a:pt x="49" y="98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4" name="Freeform 398"/>
            <p:cNvSpPr>
              <a:spLocks/>
            </p:cNvSpPr>
            <p:nvPr/>
          </p:nvSpPr>
          <p:spPr bwMode="auto">
            <a:xfrm>
              <a:off x="1708" y="2788"/>
              <a:ext cx="24" cy="24"/>
            </a:xfrm>
            <a:custGeom>
              <a:avLst/>
              <a:gdLst>
                <a:gd name="T0" fmla="*/ 49 w 97"/>
                <a:gd name="T1" fmla="*/ 98 h 98"/>
                <a:gd name="T2" fmla="*/ 59 w 97"/>
                <a:gd name="T3" fmla="*/ 96 h 98"/>
                <a:gd name="T4" fmla="*/ 68 w 97"/>
                <a:gd name="T5" fmla="*/ 94 h 98"/>
                <a:gd name="T6" fmla="*/ 76 w 97"/>
                <a:gd name="T7" fmla="*/ 90 h 98"/>
                <a:gd name="T8" fmla="*/ 84 w 97"/>
                <a:gd name="T9" fmla="*/ 83 h 98"/>
                <a:gd name="T10" fmla="*/ 89 w 97"/>
                <a:gd name="T11" fmla="*/ 76 h 98"/>
                <a:gd name="T12" fmla="*/ 93 w 97"/>
                <a:gd name="T13" fmla="*/ 68 h 98"/>
                <a:gd name="T14" fmla="*/ 97 w 97"/>
                <a:gd name="T15" fmla="*/ 59 h 98"/>
                <a:gd name="T16" fmla="*/ 97 w 97"/>
                <a:gd name="T17" fmla="*/ 48 h 98"/>
                <a:gd name="T18" fmla="*/ 97 w 97"/>
                <a:gd name="T19" fmla="*/ 39 h 98"/>
                <a:gd name="T20" fmla="*/ 93 w 97"/>
                <a:gd name="T21" fmla="*/ 30 h 98"/>
                <a:gd name="T22" fmla="*/ 89 w 97"/>
                <a:gd name="T23" fmla="*/ 22 h 98"/>
                <a:gd name="T24" fmla="*/ 84 w 97"/>
                <a:gd name="T25" fmla="*/ 15 h 98"/>
                <a:gd name="T26" fmla="*/ 76 w 97"/>
                <a:gd name="T27" fmla="*/ 8 h 98"/>
                <a:gd name="T28" fmla="*/ 68 w 97"/>
                <a:gd name="T29" fmla="*/ 4 h 98"/>
                <a:gd name="T30" fmla="*/ 59 w 97"/>
                <a:gd name="T31" fmla="*/ 2 h 98"/>
                <a:gd name="T32" fmla="*/ 49 w 97"/>
                <a:gd name="T33" fmla="*/ 0 h 98"/>
                <a:gd name="T34" fmla="*/ 39 w 97"/>
                <a:gd name="T35" fmla="*/ 2 h 98"/>
                <a:gd name="T36" fmla="*/ 31 w 97"/>
                <a:gd name="T37" fmla="*/ 4 h 98"/>
                <a:gd name="T38" fmla="*/ 21 w 97"/>
                <a:gd name="T39" fmla="*/ 8 h 98"/>
                <a:gd name="T40" fmla="*/ 15 w 97"/>
                <a:gd name="T41" fmla="*/ 15 h 98"/>
                <a:gd name="T42" fmla="*/ 8 w 97"/>
                <a:gd name="T43" fmla="*/ 22 h 98"/>
                <a:gd name="T44" fmla="*/ 4 w 97"/>
                <a:gd name="T45" fmla="*/ 30 h 98"/>
                <a:gd name="T46" fmla="*/ 1 w 97"/>
                <a:gd name="T47" fmla="*/ 39 h 98"/>
                <a:gd name="T48" fmla="*/ 0 w 97"/>
                <a:gd name="T49" fmla="*/ 48 h 98"/>
                <a:gd name="T50" fmla="*/ 1 w 97"/>
                <a:gd name="T51" fmla="*/ 59 h 98"/>
                <a:gd name="T52" fmla="*/ 4 w 97"/>
                <a:gd name="T53" fmla="*/ 68 h 98"/>
                <a:gd name="T54" fmla="*/ 8 w 97"/>
                <a:gd name="T55" fmla="*/ 76 h 98"/>
                <a:gd name="T56" fmla="*/ 15 w 97"/>
                <a:gd name="T57" fmla="*/ 83 h 98"/>
                <a:gd name="T58" fmla="*/ 21 w 97"/>
                <a:gd name="T59" fmla="*/ 90 h 98"/>
                <a:gd name="T60" fmla="*/ 31 w 97"/>
                <a:gd name="T61" fmla="*/ 94 h 98"/>
                <a:gd name="T62" fmla="*/ 39 w 97"/>
                <a:gd name="T63" fmla="*/ 96 h 98"/>
                <a:gd name="T64" fmla="*/ 49 w 97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8">
                  <a:moveTo>
                    <a:pt x="49" y="98"/>
                  </a:moveTo>
                  <a:lnTo>
                    <a:pt x="59" y="96"/>
                  </a:lnTo>
                  <a:lnTo>
                    <a:pt x="68" y="94"/>
                  </a:lnTo>
                  <a:lnTo>
                    <a:pt x="76" y="90"/>
                  </a:lnTo>
                  <a:lnTo>
                    <a:pt x="84" y="83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7" y="59"/>
                  </a:lnTo>
                  <a:lnTo>
                    <a:pt x="97" y="48"/>
                  </a:lnTo>
                  <a:lnTo>
                    <a:pt x="97" y="39"/>
                  </a:lnTo>
                  <a:lnTo>
                    <a:pt x="93" y="30"/>
                  </a:lnTo>
                  <a:lnTo>
                    <a:pt x="89" y="22"/>
                  </a:lnTo>
                  <a:lnTo>
                    <a:pt x="84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2"/>
                  </a:lnTo>
                  <a:lnTo>
                    <a:pt x="49" y="0"/>
                  </a:lnTo>
                  <a:lnTo>
                    <a:pt x="39" y="2"/>
                  </a:lnTo>
                  <a:lnTo>
                    <a:pt x="31" y="4"/>
                  </a:lnTo>
                  <a:lnTo>
                    <a:pt x="21" y="8"/>
                  </a:lnTo>
                  <a:lnTo>
                    <a:pt x="15" y="15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1" y="59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3"/>
                  </a:lnTo>
                  <a:lnTo>
                    <a:pt x="21" y="90"/>
                  </a:lnTo>
                  <a:lnTo>
                    <a:pt x="31" y="94"/>
                  </a:lnTo>
                  <a:lnTo>
                    <a:pt x="39" y="96"/>
                  </a:lnTo>
                  <a:lnTo>
                    <a:pt x="49" y="98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5" name="Freeform 399"/>
            <p:cNvSpPr>
              <a:spLocks/>
            </p:cNvSpPr>
            <p:nvPr/>
          </p:nvSpPr>
          <p:spPr bwMode="auto">
            <a:xfrm>
              <a:off x="1758" y="2797"/>
              <a:ext cx="24" cy="24"/>
            </a:xfrm>
            <a:custGeom>
              <a:avLst/>
              <a:gdLst>
                <a:gd name="T0" fmla="*/ 49 w 97"/>
                <a:gd name="T1" fmla="*/ 97 h 97"/>
                <a:gd name="T2" fmla="*/ 59 w 97"/>
                <a:gd name="T3" fmla="*/ 96 h 97"/>
                <a:gd name="T4" fmla="*/ 68 w 97"/>
                <a:gd name="T5" fmla="*/ 93 h 97"/>
                <a:gd name="T6" fmla="*/ 76 w 97"/>
                <a:gd name="T7" fmla="*/ 89 h 97"/>
                <a:gd name="T8" fmla="*/ 83 w 97"/>
                <a:gd name="T9" fmla="*/ 83 h 97"/>
                <a:gd name="T10" fmla="*/ 89 w 97"/>
                <a:gd name="T11" fmla="*/ 76 h 97"/>
                <a:gd name="T12" fmla="*/ 93 w 97"/>
                <a:gd name="T13" fmla="*/ 68 h 97"/>
                <a:gd name="T14" fmla="*/ 96 w 97"/>
                <a:gd name="T15" fmla="*/ 59 h 97"/>
                <a:gd name="T16" fmla="*/ 97 w 97"/>
                <a:gd name="T17" fmla="*/ 48 h 97"/>
                <a:gd name="T18" fmla="*/ 96 w 97"/>
                <a:gd name="T19" fmla="*/ 39 h 97"/>
                <a:gd name="T20" fmla="*/ 93 w 97"/>
                <a:gd name="T21" fmla="*/ 29 h 97"/>
                <a:gd name="T22" fmla="*/ 89 w 97"/>
                <a:gd name="T23" fmla="*/ 21 h 97"/>
                <a:gd name="T24" fmla="*/ 83 w 97"/>
                <a:gd name="T25" fmla="*/ 15 h 97"/>
                <a:gd name="T26" fmla="*/ 76 w 97"/>
                <a:gd name="T27" fmla="*/ 8 h 97"/>
                <a:gd name="T28" fmla="*/ 68 w 97"/>
                <a:gd name="T29" fmla="*/ 4 h 97"/>
                <a:gd name="T30" fmla="*/ 59 w 97"/>
                <a:gd name="T31" fmla="*/ 1 h 97"/>
                <a:gd name="T32" fmla="*/ 49 w 97"/>
                <a:gd name="T33" fmla="*/ 0 h 97"/>
                <a:gd name="T34" fmla="*/ 39 w 97"/>
                <a:gd name="T35" fmla="*/ 1 h 97"/>
                <a:gd name="T36" fmla="*/ 30 w 97"/>
                <a:gd name="T37" fmla="*/ 4 h 97"/>
                <a:gd name="T38" fmla="*/ 22 w 97"/>
                <a:gd name="T39" fmla="*/ 8 h 97"/>
                <a:gd name="T40" fmla="*/ 15 w 97"/>
                <a:gd name="T41" fmla="*/ 15 h 97"/>
                <a:gd name="T42" fmla="*/ 8 w 97"/>
                <a:gd name="T43" fmla="*/ 21 h 97"/>
                <a:gd name="T44" fmla="*/ 4 w 97"/>
                <a:gd name="T45" fmla="*/ 29 h 97"/>
                <a:gd name="T46" fmla="*/ 2 w 97"/>
                <a:gd name="T47" fmla="*/ 39 h 97"/>
                <a:gd name="T48" fmla="*/ 0 w 97"/>
                <a:gd name="T49" fmla="*/ 48 h 97"/>
                <a:gd name="T50" fmla="*/ 2 w 97"/>
                <a:gd name="T51" fmla="*/ 59 h 97"/>
                <a:gd name="T52" fmla="*/ 4 w 97"/>
                <a:gd name="T53" fmla="*/ 68 h 97"/>
                <a:gd name="T54" fmla="*/ 8 w 97"/>
                <a:gd name="T55" fmla="*/ 76 h 97"/>
                <a:gd name="T56" fmla="*/ 15 w 97"/>
                <a:gd name="T57" fmla="*/ 83 h 97"/>
                <a:gd name="T58" fmla="*/ 22 w 97"/>
                <a:gd name="T59" fmla="*/ 89 h 97"/>
                <a:gd name="T60" fmla="*/ 30 w 97"/>
                <a:gd name="T61" fmla="*/ 93 h 97"/>
                <a:gd name="T62" fmla="*/ 39 w 97"/>
                <a:gd name="T63" fmla="*/ 96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9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3" y="83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6" y="59"/>
                  </a:lnTo>
                  <a:lnTo>
                    <a:pt x="97" y="48"/>
                  </a:lnTo>
                  <a:lnTo>
                    <a:pt x="96" y="39"/>
                  </a:lnTo>
                  <a:lnTo>
                    <a:pt x="93" y="29"/>
                  </a:lnTo>
                  <a:lnTo>
                    <a:pt x="89" y="21"/>
                  </a:lnTo>
                  <a:lnTo>
                    <a:pt x="83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2" y="39"/>
                  </a:lnTo>
                  <a:lnTo>
                    <a:pt x="0" y="48"/>
                  </a:lnTo>
                  <a:lnTo>
                    <a:pt x="2" y="59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3"/>
                  </a:lnTo>
                  <a:lnTo>
                    <a:pt x="22" y="89"/>
                  </a:lnTo>
                  <a:lnTo>
                    <a:pt x="30" y="93"/>
                  </a:lnTo>
                  <a:lnTo>
                    <a:pt x="39" y="96"/>
                  </a:lnTo>
                  <a:lnTo>
                    <a:pt x="49" y="9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6" name="Freeform 400"/>
            <p:cNvSpPr>
              <a:spLocks/>
            </p:cNvSpPr>
            <p:nvPr/>
          </p:nvSpPr>
          <p:spPr bwMode="auto">
            <a:xfrm>
              <a:off x="1758" y="2797"/>
              <a:ext cx="24" cy="24"/>
            </a:xfrm>
            <a:custGeom>
              <a:avLst/>
              <a:gdLst>
                <a:gd name="T0" fmla="*/ 49 w 97"/>
                <a:gd name="T1" fmla="*/ 97 h 97"/>
                <a:gd name="T2" fmla="*/ 59 w 97"/>
                <a:gd name="T3" fmla="*/ 96 h 97"/>
                <a:gd name="T4" fmla="*/ 68 w 97"/>
                <a:gd name="T5" fmla="*/ 93 h 97"/>
                <a:gd name="T6" fmla="*/ 76 w 97"/>
                <a:gd name="T7" fmla="*/ 89 h 97"/>
                <a:gd name="T8" fmla="*/ 83 w 97"/>
                <a:gd name="T9" fmla="*/ 83 h 97"/>
                <a:gd name="T10" fmla="*/ 89 w 97"/>
                <a:gd name="T11" fmla="*/ 76 h 97"/>
                <a:gd name="T12" fmla="*/ 93 w 97"/>
                <a:gd name="T13" fmla="*/ 68 h 97"/>
                <a:gd name="T14" fmla="*/ 96 w 97"/>
                <a:gd name="T15" fmla="*/ 59 h 97"/>
                <a:gd name="T16" fmla="*/ 97 w 97"/>
                <a:gd name="T17" fmla="*/ 48 h 97"/>
                <a:gd name="T18" fmla="*/ 96 w 97"/>
                <a:gd name="T19" fmla="*/ 39 h 97"/>
                <a:gd name="T20" fmla="*/ 93 w 97"/>
                <a:gd name="T21" fmla="*/ 29 h 97"/>
                <a:gd name="T22" fmla="*/ 89 w 97"/>
                <a:gd name="T23" fmla="*/ 21 h 97"/>
                <a:gd name="T24" fmla="*/ 83 w 97"/>
                <a:gd name="T25" fmla="*/ 15 h 97"/>
                <a:gd name="T26" fmla="*/ 76 w 97"/>
                <a:gd name="T27" fmla="*/ 8 h 97"/>
                <a:gd name="T28" fmla="*/ 68 w 97"/>
                <a:gd name="T29" fmla="*/ 4 h 97"/>
                <a:gd name="T30" fmla="*/ 59 w 97"/>
                <a:gd name="T31" fmla="*/ 1 h 97"/>
                <a:gd name="T32" fmla="*/ 49 w 97"/>
                <a:gd name="T33" fmla="*/ 0 h 97"/>
                <a:gd name="T34" fmla="*/ 39 w 97"/>
                <a:gd name="T35" fmla="*/ 1 h 97"/>
                <a:gd name="T36" fmla="*/ 30 w 97"/>
                <a:gd name="T37" fmla="*/ 4 h 97"/>
                <a:gd name="T38" fmla="*/ 22 w 97"/>
                <a:gd name="T39" fmla="*/ 8 h 97"/>
                <a:gd name="T40" fmla="*/ 15 w 97"/>
                <a:gd name="T41" fmla="*/ 15 h 97"/>
                <a:gd name="T42" fmla="*/ 8 w 97"/>
                <a:gd name="T43" fmla="*/ 21 h 97"/>
                <a:gd name="T44" fmla="*/ 4 w 97"/>
                <a:gd name="T45" fmla="*/ 29 h 97"/>
                <a:gd name="T46" fmla="*/ 2 w 97"/>
                <a:gd name="T47" fmla="*/ 39 h 97"/>
                <a:gd name="T48" fmla="*/ 0 w 97"/>
                <a:gd name="T49" fmla="*/ 48 h 97"/>
                <a:gd name="T50" fmla="*/ 2 w 97"/>
                <a:gd name="T51" fmla="*/ 59 h 97"/>
                <a:gd name="T52" fmla="*/ 4 w 97"/>
                <a:gd name="T53" fmla="*/ 68 h 97"/>
                <a:gd name="T54" fmla="*/ 8 w 97"/>
                <a:gd name="T55" fmla="*/ 76 h 97"/>
                <a:gd name="T56" fmla="*/ 15 w 97"/>
                <a:gd name="T57" fmla="*/ 83 h 97"/>
                <a:gd name="T58" fmla="*/ 22 w 97"/>
                <a:gd name="T59" fmla="*/ 89 h 97"/>
                <a:gd name="T60" fmla="*/ 30 w 97"/>
                <a:gd name="T61" fmla="*/ 93 h 97"/>
                <a:gd name="T62" fmla="*/ 39 w 97"/>
                <a:gd name="T63" fmla="*/ 96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9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3" y="83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6" y="59"/>
                  </a:lnTo>
                  <a:lnTo>
                    <a:pt x="97" y="48"/>
                  </a:lnTo>
                  <a:lnTo>
                    <a:pt x="96" y="39"/>
                  </a:lnTo>
                  <a:lnTo>
                    <a:pt x="93" y="29"/>
                  </a:lnTo>
                  <a:lnTo>
                    <a:pt x="89" y="21"/>
                  </a:lnTo>
                  <a:lnTo>
                    <a:pt x="83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2" y="39"/>
                  </a:lnTo>
                  <a:lnTo>
                    <a:pt x="0" y="48"/>
                  </a:lnTo>
                  <a:lnTo>
                    <a:pt x="2" y="59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3"/>
                  </a:lnTo>
                  <a:lnTo>
                    <a:pt x="22" y="89"/>
                  </a:lnTo>
                  <a:lnTo>
                    <a:pt x="30" y="93"/>
                  </a:lnTo>
                  <a:lnTo>
                    <a:pt x="39" y="96"/>
                  </a:lnTo>
                  <a:lnTo>
                    <a:pt x="49" y="9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7" name="Freeform 401"/>
            <p:cNvSpPr>
              <a:spLocks/>
            </p:cNvSpPr>
            <p:nvPr/>
          </p:nvSpPr>
          <p:spPr bwMode="auto">
            <a:xfrm>
              <a:off x="1968" y="2773"/>
              <a:ext cx="24" cy="25"/>
            </a:xfrm>
            <a:custGeom>
              <a:avLst/>
              <a:gdLst>
                <a:gd name="T0" fmla="*/ 48 w 98"/>
                <a:gd name="T1" fmla="*/ 97 h 97"/>
                <a:gd name="T2" fmla="*/ 59 w 98"/>
                <a:gd name="T3" fmla="*/ 96 h 97"/>
                <a:gd name="T4" fmla="*/ 68 w 98"/>
                <a:gd name="T5" fmla="*/ 93 h 97"/>
                <a:gd name="T6" fmla="*/ 76 w 98"/>
                <a:gd name="T7" fmla="*/ 89 h 97"/>
                <a:gd name="T8" fmla="*/ 83 w 98"/>
                <a:gd name="T9" fmla="*/ 82 h 97"/>
                <a:gd name="T10" fmla="*/ 90 w 98"/>
                <a:gd name="T11" fmla="*/ 76 h 97"/>
                <a:gd name="T12" fmla="*/ 94 w 98"/>
                <a:gd name="T13" fmla="*/ 68 h 97"/>
                <a:gd name="T14" fmla="*/ 96 w 98"/>
                <a:gd name="T15" fmla="*/ 58 h 97"/>
                <a:gd name="T16" fmla="*/ 98 w 98"/>
                <a:gd name="T17" fmla="*/ 49 h 97"/>
                <a:gd name="T18" fmla="*/ 96 w 98"/>
                <a:gd name="T19" fmla="*/ 38 h 97"/>
                <a:gd name="T20" fmla="*/ 94 w 98"/>
                <a:gd name="T21" fmla="*/ 29 h 97"/>
                <a:gd name="T22" fmla="*/ 90 w 98"/>
                <a:gd name="T23" fmla="*/ 21 h 97"/>
                <a:gd name="T24" fmla="*/ 83 w 98"/>
                <a:gd name="T25" fmla="*/ 15 h 97"/>
                <a:gd name="T26" fmla="*/ 76 w 98"/>
                <a:gd name="T27" fmla="*/ 8 h 97"/>
                <a:gd name="T28" fmla="*/ 68 w 98"/>
                <a:gd name="T29" fmla="*/ 4 h 97"/>
                <a:gd name="T30" fmla="*/ 59 w 98"/>
                <a:gd name="T31" fmla="*/ 1 h 97"/>
                <a:gd name="T32" fmla="*/ 48 w 98"/>
                <a:gd name="T33" fmla="*/ 0 h 97"/>
                <a:gd name="T34" fmla="*/ 39 w 98"/>
                <a:gd name="T35" fmla="*/ 1 h 97"/>
                <a:gd name="T36" fmla="*/ 30 w 98"/>
                <a:gd name="T37" fmla="*/ 4 h 97"/>
                <a:gd name="T38" fmla="*/ 22 w 98"/>
                <a:gd name="T39" fmla="*/ 8 h 97"/>
                <a:gd name="T40" fmla="*/ 15 w 98"/>
                <a:gd name="T41" fmla="*/ 15 h 97"/>
                <a:gd name="T42" fmla="*/ 8 w 98"/>
                <a:gd name="T43" fmla="*/ 21 h 97"/>
                <a:gd name="T44" fmla="*/ 4 w 98"/>
                <a:gd name="T45" fmla="*/ 29 h 97"/>
                <a:gd name="T46" fmla="*/ 2 w 98"/>
                <a:gd name="T47" fmla="*/ 38 h 97"/>
                <a:gd name="T48" fmla="*/ 0 w 98"/>
                <a:gd name="T49" fmla="*/ 49 h 97"/>
                <a:gd name="T50" fmla="*/ 2 w 98"/>
                <a:gd name="T51" fmla="*/ 58 h 97"/>
                <a:gd name="T52" fmla="*/ 4 w 98"/>
                <a:gd name="T53" fmla="*/ 68 h 97"/>
                <a:gd name="T54" fmla="*/ 8 w 98"/>
                <a:gd name="T55" fmla="*/ 76 h 97"/>
                <a:gd name="T56" fmla="*/ 15 w 98"/>
                <a:gd name="T57" fmla="*/ 82 h 97"/>
                <a:gd name="T58" fmla="*/ 22 w 98"/>
                <a:gd name="T59" fmla="*/ 89 h 97"/>
                <a:gd name="T60" fmla="*/ 30 w 98"/>
                <a:gd name="T61" fmla="*/ 93 h 97"/>
                <a:gd name="T62" fmla="*/ 39 w 98"/>
                <a:gd name="T63" fmla="*/ 96 h 97"/>
                <a:gd name="T64" fmla="*/ 48 w 98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" h="97">
                  <a:moveTo>
                    <a:pt x="48" y="97"/>
                  </a:moveTo>
                  <a:lnTo>
                    <a:pt x="59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3" y="82"/>
                  </a:lnTo>
                  <a:lnTo>
                    <a:pt x="90" y="76"/>
                  </a:lnTo>
                  <a:lnTo>
                    <a:pt x="94" y="68"/>
                  </a:lnTo>
                  <a:lnTo>
                    <a:pt x="96" y="58"/>
                  </a:lnTo>
                  <a:lnTo>
                    <a:pt x="98" y="49"/>
                  </a:lnTo>
                  <a:lnTo>
                    <a:pt x="96" y="38"/>
                  </a:lnTo>
                  <a:lnTo>
                    <a:pt x="94" y="29"/>
                  </a:lnTo>
                  <a:lnTo>
                    <a:pt x="90" y="21"/>
                  </a:lnTo>
                  <a:lnTo>
                    <a:pt x="83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1"/>
                  </a:lnTo>
                  <a:lnTo>
                    <a:pt x="48" y="0"/>
                  </a:lnTo>
                  <a:lnTo>
                    <a:pt x="39" y="1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2" y="38"/>
                  </a:lnTo>
                  <a:lnTo>
                    <a:pt x="0" y="49"/>
                  </a:lnTo>
                  <a:lnTo>
                    <a:pt x="2" y="58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2"/>
                  </a:lnTo>
                  <a:lnTo>
                    <a:pt x="22" y="89"/>
                  </a:lnTo>
                  <a:lnTo>
                    <a:pt x="30" y="93"/>
                  </a:lnTo>
                  <a:lnTo>
                    <a:pt x="39" y="96"/>
                  </a:lnTo>
                  <a:lnTo>
                    <a:pt x="48" y="9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8" name="Freeform 402"/>
            <p:cNvSpPr>
              <a:spLocks/>
            </p:cNvSpPr>
            <p:nvPr/>
          </p:nvSpPr>
          <p:spPr bwMode="auto">
            <a:xfrm>
              <a:off x="1968" y="2773"/>
              <a:ext cx="24" cy="25"/>
            </a:xfrm>
            <a:custGeom>
              <a:avLst/>
              <a:gdLst>
                <a:gd name="T0" fmla="*/ 48 w 98"/>
                <a:gd name="T1" fmla="*/ 97 h 97"/>
                <a:gd name="T2" fmla="*/ 59 w 98"/>
                <a:gd name="T3" fmla="*/ 96 h 97"/>
                <a:gd name="T4" fmla="*/ 68 w 98"/>
                <a:gd name="T5" fmla="*/ 93 h 97"/>
                <a:gd name="T6" fmla="*/ 76 w 98"/>
                <a:gd name="T7" fmla="*/ 89 h 97"/>
                <a:gd name="T8" fmla="*/ 83 w 98"/>
                <a:gd name="T9" fmla="*/ 82 h 97"/>
                <a:gd name="T10" fmla="*/ 90 w 98"/>
                <a:gd name="T11" fmla="*/ 76 h 97"/>
                <a:gd name="T12" fmla="*/ 94 w 98"/>
                <a:gd name="T13" fmla="*/ 68 h 97"/>
                <a:gd name="T14" fmla="*/ 96 w 98"/>
                <a:gd name="T15" fmla="*/ 58 h 97"/>
                <a:gd name="T16" fmla="*/ 98 w 98"/>
                <a:gd name="T17" fmla="*/ 49 h 97"/>
                <a:gd name="T18" fmla="*/ 96 w 98"/>
                <a:gd name="T19" fmla="*/ 38 h 97"/>
                <a:gd name="T20" fmla="*/ 94 w 98"/>
                <a:gd name="T21" fmla="*/ 29 h 97"/>
                <a:gd name="T22" fmla="*/ 90 w 98"/>
                <a:gd name="T23" fmla="*/ 21 h 97"/>
                <a:gd name="T24" fmla="*/ 83 w 98"/>
                <a:gd name="T25" fmla="*/ 15 h 97"/>
                <a:gd name="T26" fmla="*/ 76 w 98"/>
                <a:gd name="T27" fmla="*/ 8 h 97"/>
                <a:gd name="T28" fmla="*/ 68 w 98"/>
                <a:gd name="T29" fmla="*/ 4 h 97"/>
                <a:gd name="T30" fmla="*/ 59 w 98"/>
                <a:gd name="T31" fmla="*/ 1 h 97"/>
                <a:gd name="T32" fmla="*/ 48 w 98"/>
                <a:gd name="T33" fmla="*/ 0 h 97"/>
                <a:gd name="T34" fmla="*/ 39 w 98"/>
                <a:gd name="T35" fmla="*/ 1 h 97"/>
                <a:gd name="T36" fmla="*/ 30 w 98"/>
                <a:gd name="T37" fmla="*/ 4 h 97"/>
                <a:gd name="T38" fmla="*/ 22 w 98"/>
                <a:gd name="T39" fmla="*/ 8 h 97"/>
                <a:gd name="T40" fmla="*/ 15 w 98"/>
                <a:gd name="T41" fmla="*/ 15 h 97"/>
                <a:gd name="T42" fmla="*/ 8 w 98"/>
                <a:gd name="T43" fmla="*/ 21 h 97"/>
                <a:gd name="T44" fmla="*/ 4 w 98"/>
                <a:gd name="T45" fmla="*/ 29 h 97"/>
                <a:gd name="T46" fmla="*/ 2 w 98"/>
                <a:gd name="T47" fmla="*/ 38 h 97"/>
                <a:gd name="T48" fmla="*/ 0 w 98"/>
                <a:gd name="T49" fmla="*/ 49 h 97"/>
                <a:gd name="T50" fmla="*/ 2 w 98"/>
                <a:gd name="T51" fmla="*/ 58 h 97"/>
                <a:gd name="T52" fmla="*/ 4 w 98"/>
                <a:gd name="T53" fmla="*/ 68 h 97"/>
                <a:gd name="T54" fmla="*/ 8 w 98"/>
                <a:gd name="T55" fmla="*/ 76 h 97"/>
                <a:gd name="T56" fmla="*/ 15 w 98"/>
                <a:gd name="T57" fmla="*/ 82 h 97"/>
                <a:gd name="T58" fmla="*/ 22 w 98"/>
                <a:gd name="T59" fmla="*/ 89 h 97"/>
                <a:gd name="T60" fmla="*/ 30 w 98"/>
                <a:gd name="T61" fmla="*/ 93 h 97"/>
                <a:gd name="T62" fmla="*/ 39 w 98"/>
                <a:gd name="T63" fmla="*/ 96 h 97"/>
                <a:gd name="T64" fmla="*/ 48 w 98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" h="97">
                  <a:moveTo>
                    <a:pt x="48" y="97"/>
                  </a:moveTo>
                  <a:lnTo>
                    <a:pt x="59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3" y="82"/>
                  </a:lnTo>
                  <a:lnTo>
                    <a:pt x="90" y="76"/>
                  </a:lnTo>
                  <a:lnTo>
                    <a:pt x="94" y="68"/>
                  </a:lnTo>
                  <a:lnTo>
                    <a:pt x="96" y="58"/>
                  </a:lnTo>
                  <a:lnTo>
                    <a:pt x="98" y="49"/>
                  </a:lnTo>
                  <a:lnTo>
                    <a:pt x="96" y="38"/>
                  </a:lnTo>
                  <a:lnTo>
                    <a:pt x="94" y="29"/>
                  </a:lnTo>
                  <a:lnTo>
                    <a:pt x="90" y="21"/>
                  </a:lnTo>
                  <a:lnTo>
                    <a:pt x="83" y="15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9" y="1"/>
                  </a:lnTo>
                  <a:lnTo>
                    <a:pt x="48" y="0"/>
                  </a:lnTo>
                  <a:lnTo>
                    <a:pt x="39" y="1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2" y="38"/>
                  </a:lnTo>
                  <a:lnTo>
                    <a:pt x="0" y="49"/>
                  </a:lnTo>
                  <a:lnTo>
                    <a:pt x="2" y="58"/>
                  </a:lnTo>
                  <a:lnTo>
                    <a:pt x="4" y="68"/>
                  </a:lnTo>
                  <a:lnTo>
                    <a:pt x="8" y="76"/>
                  </a:lnTo>
                  <a:lnTo>
                    <a:pt x="15" y="82"/>
                  </a:lnTo>
                  <a:lnTo>
                    <a:pt x="22" y="89"/>
                  </a:lnTo>
                  <a:lnTo>
                    <a:pt x="30" y="93"/>
                  </a:lnTo>
                  <a:lnTo>
                    <a:pt x="39" y="96"/>
                  </a:lnTo>
                  <a:lnTo>
                    <a:pt x="48" y="9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299" name="Freeform 403"/>
            <p:cNvSpPr>
              <a:spLocks/>
            </p:cNvSpPr>
            <p:nvPr/>
          </p:nvSpPr>
          <p:spPr bwMode="auto">
            <a:xfrm>
              <a:off x="2587" y="2794"/>
              <a:ext cx="25" cy="25"/>
            </a:xfrm>
            <a:custGeom>
              <a:avLst/>
              <a:gdLst>
                <a:gd name="T0" fmla="*/ 49 w 97"/>
                <a:gd name="T1" fmla="*/ 97 h 97"/>
                <a:gd name="T2" fmla="*/ 58 w 97"/>
                <a:gd name="T3" fmla="*/ 96 h 97"/>
                <a:gd name="T4" fmla="*/ 68 w 97"/>
                <a:gd name="T5" fmla="*/ 93 h 97"/>
                <a:gd name="T6" fmla="*/ 76 w 97"/>
                <a:gd name="T7" fmla="*/ 89 h 97"/>
                <a:gd name="T8" fmla="*/ 84 w 97"/>
                <a:gd name="T9" fmla="*/ 82 h 97"/>
                <a:gd name="T10" fmla="*/ 89 w 97"/>
                <a:gd name="T11" fmla="*/ 76 h 97"/>
                <a:gd name="T12" fmla="*/ 93 w 97"/>
                <a:gd name="T13" fmla="*/ 68 h 97"/>
                <a:gd name="T14" fmla="*/ 97 w 97"/>
                <a:gd name="T15" fmla="*/ 58 h 97"/>
                <a:gd name="T16" fmla="*/ 97 w 97"/>
                <a:gd name="T17" fmla="*/ 48 h 97"/>
                <a:gd name="T18" fmla="*/ 97 w 97"/>
                <a:gd name="T19" fmla="*/ 38 h 97"/>
                <a:gd name="T20" fmla="*/ 93 w 97"/>
                <a:gd name="T21" fmla="*/ 29 h 97"/>
                <a:gd name="T22" fmla="*/ 89 w 97"/>
                <a:gd name="T23" fmla="*/ 21 h 97"/>
                <a:gd name="T24" fmla="*/ 84 w 97"/>
                <a:gd name="T25" fmla="*/ 14 h 97"/>
                <a:gd name="T26" fmla="*/ 76 w 97"/>
                <a:gd name="T27" fmla="*/ 8 h 97"/>
                <a:gd name="T28" fmla="*/ 68 w 97"/>
                <a:gd name="T29" fmla="*/ 4 h 97"/>
                <a:gd name="T30" fmla="*/ 58 w 97"/>
                <a:gd name="T31" fmla="*/ 1 h 97"/>
                <a:gd name="T32" fmla="*/ 49 w 97"/>
                <a:gd name="T33" fmla="*/ 0 h 97"/>
                <a:gd name="T34" fmla="*/ 39 w 97"/>
                <a:gd name="T35" fmla="*/ 1 h 97"/>
                <a:gd name="T36" fmla="*/ 31 w 97"/>
                <a:gd name="T37" fmla="*/ 4 h 97"/>
                <a:gd name="T38" fmla="*/ 21 w 97"/>
                <a:gd name="T39" fmla="*/ 8 h 97"/>
                <a:gd name="T40" fmla="*/ 15 w 97"/>
                <a:gd name="T41" fmla="*/ 14 h 97"/>
                <a:gd name="T42" fmla="*/ 9 w 97"/>
                <a:gd name="T43" fmla="*/ 21 h 97"/>
                <a:gd name="T44" fmla="*/ 4 w 97"/>
                <a:gd name="T45" fmla="*/ 29 h 97"/>
                <a:gd name="T46" fmla="*/ 1 w 97"/>
                <a:gd name="T47" fmla="*/ 38 h 97"/>
                <a:gd name="T48" fmla="*/ 0 w 97"/>
                <a:gd name="T49" fmla="*/ 48 h 97"/>
                <a:gd name="T50" fmla="*/ 1 w 97"/>
                <a:gd name="T51" fmla="*/ 58 h 97"/>
                <a:gd name="T52" fmla="*/ 4 w 97"/>
                <a:gd name="T53" fmla="*/ 68 h 97"/>
                <a:gd name="T54" fmla="*/ 9 w 97"/>
                <a:gd name="T55" fmla="*/ 76 h 97"/>
                <a:gd name="T56" fmla="*/ 15 w 97"/>
                <a:gd name="T57" fmla="*/ 82 h 97"/>
                <a:gd name="T58" fmla="*/ 21 w 97"/>
                <a:gd name="T59" fmla="*/ 89 h 97"/>
                <a:gd name="T60" fmla="*/ 31 w 97"/>
                <a:gd name="T61" fmla="*/ 93 h 97"/>
                <a:gd name="T62" fmla="*/ 39 w 97"/>
                <a:gd name="T63" fmla="*/ 96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8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4" y="82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7" y="58"/>
                  </a:lnTo>
                  <a:lnTo>
                    <a:pt x="97" y="48"/>
                  </a:lnTo>
                  <a:lnTo>
                    <a:pt x="97" y="38"/>
                  </a:lnTo>
                  <a:lnTo>
                    <a:pt x="93" y="29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1" y="4"/>
                  </a:lnTo>
                  <a:lnTo>
                    <a:pt x="21" y="8"/>
                  </a:lnTo>
                  <a:lnTo>
                    <a:pt x="15" y="14"/>
                  </a:lnTo>
                  <a:lnTo>
                    <a:pt x="9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1" y="58"/>
                  </a:lnTo>
                  <a:lnTo>
                    <a:pt x="4" y="68"/>
                  </a:lnTo>
                  <a:lnTo>
                    <a:pt x="9" y="76"/>
                  </a:lnTo>
                  <a:lnTo>
                    <a:pt x="15" y="82"/>
                  </a:lnTo>
                  <a:lnTo>
                    <a:pt x="21" y="89"/>
                  </a:lnTo>
                  <a:lnTo>
                    <a:pt x="31" y="93"/>
                  </a:lnTo>
                  <a:lnTo>
                    <a:pt x="39" y="96"/>
                  </a:lnTo>
                  <a:lnTo>
                    <a:pt x="49" y="9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0" name="Freeform 404"/>
            <p:cNvSpPr>
              <a:spLocks/>
            </p:cNvSpPr>
            <p:nvPr/>
          </p:nvSpPr>
          <p:spPr bwMode="auto">
            <a:xfrm>
              <a:off x="2587" y="2794"/>
              <a:ext cx="25" cy="25"/>
            </a:xfrm>
            <a:custGeom>
              <a:avLst/>
              <a:gdLst>
                <a:gd name="T0" fmla="*/ 49 w 97"/>
                <a:gd name="T1" fmla="*/ 97 h 97"/>
                <a:gd name="T2" fmla="*/ 58 w 97"/>
                <a:gd name="T3" fmla="*/ 96 h 97"/>
                <a:gd name="T4" fmla="*/ 68 w 97"/>
                <a:gd name="T5" fmla="*/ 93 h 97"/>
                <a:gd name="T6" fmla="*/ 76 w 97"/>
                <a:gd name="T7" fmla="*/ 89 h 97"/>
                <a:gd name="T8" fmla="*/ 84 w 97"/>
                <a:gd name="T9" fmla="*/ 82 h 97"/>
                <a:gd name="T10" fmla="*/ 89 w 97"/>
                <a:gd name="T11" fmla="*/ 76 h 97"/>
                <a:gd name="T12" fmla="*/ 93 w 97"/>
                <a:gd name="T13" fmla="*/ 68 h 97"/>
                <a:gd name="T14" fmla="*/ 97 w 97"/>
                <a:gd name="T15" fmla="*/ 58 h 97"/>
                <a:gd name="T16" fmla="*/ 97 w 97"/>
                <a:gd name="T17" fmla="*/ 48 h 97"/>
                <a:gd name="T18" fmla="*/ 97 w 97"/>
                <a:gd name="T19" fmla="*/ 38 h 97"/>
                <a:gd name="T20" fmla="*/ 93 w 97"/>
                <a:gd name="T21" fmla="*/ 29 h 97"/>
                <a:gd name="T22" fmla="*/ 89 w 97"/>
                <a:gd name="T23" fmla="*/ 21 h 97"/>
                <a:gd name="T24" fmla="*/ 84 w 97"/>
                <a:gd name="T25" fmla="*/ 14 h 97"/>
                <a:gd name="T26" fmla="*/ 76 w 97"/>
                <a:gd name="T27" fmla="*/ 8 h 97"/>
                <a:gd name="T28" fmla="*/ 68 w 97"/>
                <a:gd name="T29" fmla="*/ 4 h 97"/>
                <a:gd name="T30" fmla="*/ 58 w 97"/>
                <a:gd name="T31" fmla="*/ 1 h 97"/>
                <a:gd name="T32" fmla="*/ 49 w 97"/>
                <a:gd name="T33" fmla="*/ 0 h 97"/>
                <a:gd name="T34" fmla="*/ 39 w 97"/>
                <a:gd name="T35" fmla="*/ 1 h 97"/>
                <a:gd name="T36" fmla="*/ 31 w 97"/>
                <a:gd name="T37" fmla="*/ 4 h 97"/>
                <a:gd name="T38" fmla="*/ 21 w 97"/>
                <a:gd name="T39" fmla="*/ 8 h 97"/>
                <a:gd name="T40" fmla="*/ 15 w 97"/>
                <a:gd name="T41" fmla="*/ 14 h 97"/>
                <a:gd name="T42" fmla="*/ 9 w 97"/>
                <a:gd name="T43" fmla="*/ 21 h 97"/>
                <a:gd name="T44" fmla="*/ 4 w 97"/>
                <a:gd name="T45" fmla="*/ 29 h 97"/>
                <a:gd name="T46" fmla="*/ 1 w 97"/>
                <a:gd name="T47" fmla="*/ 38 h 97"/>
                <a:gd name="T48" fmla="*/ 0 w 97"/>
                <a:gd name="T49" fmla="*/ 48 h 97"/>
                <a:gd name="T50" fmla="*/ 1 w 97"/>
                <a:gd name="T51" fmla="*/ 58 h 97"/>
                <a:gd name="T52" fmla="*/ 4 w 97"/>
                <a:gd name="T53" fmla="*/ 68 h 97"/>
                <a:gd name="T54" fmla="*/ 9 w 97"/>
                <a:gd name="T55" fmla="*/ 76 h 97"/>
                <a:gd name="T56" fmla="*/ 15 w 97"/>
                <a:gd name="T57" fmla="*/ 82 h 97"/>
                <a:gd name="T58" fmla="*/ 21 w 97"/>
                <a:gd name="T59" fmla="*/ 89 h 97"/>
                <a:gd name="T60" fmla="*/ 31 w 97"/>
                <a:gd name="T61" fmla="*/ 93 h 97"/>
                <a:gd name="T62" fmla="*/ 39 w 97"/>
                <a:gd name="T63" fmla="*/ 96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8" y="96"/>
                  </a:lnTo>
                  <a:lnTo>
                    <a:pt x="68" y="93"/>
                  </a:lnTo>
                  <a:lnTo>
                    <a:pt x="76" y="89"/>
                  </a:lnTo>
                  <a:lnTo>
                    <a:pt x="84" y="82"/>
                  </a:lnTo>
                  <a:lnTo>
                    <a:pt x="89" y="76"/>
                  </a:lnTo>
                  <a:lnTo>
                    <a:pt x="93" y="68"/>
                  </a:lnTo>
                  <a:lnTo>
                    <a:pt x="97" y="58"/>
                  </a:lnTo>
                  <a:lnTo>
                    <a:pt x="97" y="48"/>
                  </a:lnTo>
                  <a:lnTo>
                    <a:pt x="97" y="38"/>
                  </a:lnTo>
                  <a:lnTo>
                    <a:pt x="93" y="29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6" y="8"/>
                  </a:lnTo>
                  <a:lnTo>
                    <a:pt x="68" y="4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1" y="4"/>
                  </a:lnTo>
                  <a:lnTo>
                    <a:pt x="21" y="8"/>
                  </a:lnTo>
                  <a:lnTo>
                    <a:pt x="15" y="14"/>
                  </a:lnTo>
                  <a:lnTo>
                    <a:pt x="9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1" y="58"/>
                  </a:lnTo>
                  <a:lnTo>
                    <a:pt x="4" y="68"/>
                  </a:lnTo>
                  <a:lnTo>
                    <a:pt x="9" y="76"/>
                  </a:lnTo>
                  <a:lnTo>
                    <a:pt x="15" y="82"/>
                  </a:lnTo>
                  <a:lnTo>
                    <a:pt x="21" y="89"/>
                  </a:lnTo>
                  <a:lnTo>
                    <a:pt x="31" y="93"/>
                  </a:lnTo>
                  <a:lnTo>
                    <a:pt x="39" y="96"/>
                  </a:lnTo>
                  <a:lnTo>
                    <a:pt x="49" y="9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1" name="Freeform 405"/>
            <p:cNvSpPr>
              <a:spLocks/>
            </p:cNvSpPr>
            <p:nvPr/>
          </p:nvSpPr>
          <p:spPr bwMode="auto">
            <a:xfrm>
              <a:off x="2270" y="2784"/>
              <a:ext cx="26" cy="26"/>
            </a:xfrm>
            <a:custGeom>
              <a:avLst/>
              <a:gdLst>
                <a:gd name="T0" fmla="*/ 53 w 105"/>
                <a:gd name="T1" fmla="*/ 105 h 105"/>
                <a:gd name="T2" fmla="*/ 64 w 105"/>
                <a:gd name="T3" fmla="*/ 104 h 105"/>
                <a:gd name="T4" fmla="*/ 73 w 105"/>
                <a:gd name="T5" fmla="*/ 101 h 105"/>
                <a:gd name="T6" fmla="*/ 83 w 105"/>
                <a:gd name="T7" fmla="*/ 96 h 105"/>
                <a:gd name="T8" fmla="*/ 91 w 105"/>
                <a:gd name="T9" fmla="*/ 89 h 105"/>
                <a:gd name="T10" fmla="*/ 96 w 105"/>
                <a:gd name="T11" fmla="*/ 83 h 105"/>
                <a:gd name="T12" fmla="*/ 101 w 105"/>
                <a:gd name="T13" fmla="*/ 73 h 105"/>
                <a:gd name="T14" fmla="*/ 104 w 105"/>
                <a:gd name="T15" fmla="*/ 63 h 105"/>
                <a:gd name="T16" fmla="*/ 105 w 105"/>
                <a:gd name="T17" fmla="*/ 52 h 105"/>
                <a:gd name="T18" fmla="*/ 104 w 105"/>
                <a:gd name="T19" fmla="*/ 41 h 105"/>
                <a:gd name="T20" fmla="*/ 101 w 105"/>
                <a:gd name="T21" fmla="*/ 32 h 105"/>
                <a:gd name="T22" fmla="*/ 96 w 105"/>
                <a:gd name="T23" fmla="*/ 23 h 105"/>
                <a:gd name="T24" fmla="*/ 91 w 105"/>
                <a:gd name="T25" fmla="*/ 16 h 105"/>
                <a:gd name="T26" fmla="*/ 83 w 105"/>
                <a:gd name="T27" fmla="*/ 9 h 105"/>
                <a:gd name="T28" fmla="*/ 73 w 105"/>
                <a:gd name="T29" fmla="*/ 4 h 105"/>
                <a:gd name="T30" fmla="*/ 64 w 105"/>
                <a:gd name="T31" fmla="*/ 1 h 105"/>
                <a:gd name="T32" fmla="*/ 53 w 105"/>
                <a:gd name="T33" fmla="*/ 0 h 105"/>
                <a:gd name="T34" fmla="*/ 43 w 105"/>
                <a:gd name="T35" fmla="*/ 1 h 105"/>
                <a:gd name="T36" fmla="*/ 32 w 105"/>
                <a:gd name="T37" fmla="*/ 4 h 105"/>
                <a:gd name="T38" fmla="*/ 24 w 105"/>
                <a:gd name="T39" fmla="*/ 9 h 105"/>
                <a:gd name="T40" fmla="*/ 16 w 105"/>
                <a:gd name="T41" fmla="*/ 16 h 105"/>
                <a:gd name="T42" fmla="*/ 9 w 105"/>
                <a:gd name="T43" fmla="*/ 23 h 105"/>
                <a:gd name="T44" fmla="*/ 4 w 105"/>
                <a:gd name="T45" fmla="*/ 32 h 105"/>
                <a:gd name="T46" fmla="*/ 1 w 105"/>
                <a:gd name="T47" fmla="*/ 41 h 105"/>
                <a:gd name="T48" fmla="*/ 0 w 105"/>
                <a:gd name="T49" fmla="*/ 52 h 105"/>
                <a:gd name="T50" fmla="*/ 1 w 105"/>
                <a:gd name="T51" fmla="*/ 63 h 105"/>
                <a:gd name="T52" fmla="*/ 4 w 105"/>
                <a:gd name="T53" fmla="*/ 73 h 105"/>
                <a:gd name="T54" fmla="*/ 9 w 105"/>
                <a:gd name="T55" fmla="*/ 83 h 105"/>
                <a:gd name="T56" fmla="*/ 16 w 105"/>
                <a:gd name="T57" fmla="*/ 89 h 105"/>
                <a:gd name="T58" fmla="*/ 24 w 105"/>
                <a:gd name="T59" fmla="*/ 96 h 105"/>
                <a:gd name="T60" fmla="*/ 32 w 105"/>
                <a:gd name="T61" fmla="*/ 101 h 105"/>
                <a:gd name="T62" fmla="*/ 43 w 105"/>
                <a:gd name="T63" fmla="*/ 104 h 105"/>
                <a:gd name="T64" fmla="*/ 53 w 105"/>
                <a:gd name="T6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5">
                  <a:moveTo>
                    <a:pt x="53" y="105"/>
                  </a:moveTo>
                  <a:lnTo>
                    <a:pt x="64" y="104"/>
                  </a:lnTo>
                  <a:lnTo>
                    <a:pt x="73" y="101"/>
                  </a:lnTo>
                  <a:lnTo>
                    <a:pt x="83" y="96"/>
                  </a:lnTo>
                  <a:lnTo>
                    <a:pt x="91" y="89"/>
                  </a:lnTo>
                  <a:lnTo>
                    <a:pt x="96" y="83"/>
                  </a:lnTo>
                  <a:lnTo>
                    <a:pt x="101" y="73"/>
                  </a:lnTo>
                  <a:lnTo>
                    <a:pt x="104" y="63"/>
                  </a:lnTo>
                  <a:lnTo>
                    <a:pt x="105" y="52"/>
                  </a:lnTo>
                  <a:lnTo>
                    <a:pt x="104" y="41"/>
                  </a:lnTo>
                  <a:lnTo>
                    <a:pt x="101" y="32"/>
                  </a:lnTo>
                  <a:lnTo>
                    <a:pt x="96" y="23"/>
                  </a:lnTo>
                  <a:lnTo>
                    <a:pt x="91" y="16"/>
                  </a:lnTo>
                  <a:lnTo>
                    <a:pt x="83" y="9"/>
                  </a:lnTo>
                  <a:lnTo>
                    <a:pt x="73" y="4"/>
                  </a:lnTo>
                  <a:lnTo>
                    <a:pt x="64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4"/>
                  </a:lnTo>
                  <a:lnTo>
                    <a:pt x="24" y="9"/>
                  </a:lnTo>
                  <a:lnTo>
                    <a:pt x="16" y="16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1"/>
                  </a:lnTo>
                  <a:lnTo>
                    <a:pt x="0" y="52"/>
                  </a:lnTo>
                  <a:lnTo>
                    <a:pt x="1" y="63"/>
                  </a:lnTo>
                  <a:lnTo>
                    <a:pt x="4" y="73"/>
                  </a:lnTo>
                  <a:lnTo>
                    <a:pt x="9" y="83"/>
                  </a:lnTo>
                  <a:lnTo>
                    <a:pt x="16" y="89"/>
                  </a:lnTo>
                  <a:lnTo>
                    <a:pt x="24" y="96"/>
                  </a:lnTo>
                  <a:lnTo>
                    <a:pt x="32" y="101"/>
                  </a:lnTo>
                  <a:lnTo>
                    <a:pt x="43" y="104"/>
                  </a:lnTo>
                  <a:lnTo>
                    <a:pt x="53" y="10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2" name="Freeform 406"/>
            <p:cNvSpPr>
              <a:spLocks/>
            </p:cNvSpPr>
            <p:nvPr/>
          </p:nvSpPr>
          <p:spPr bwMode="auto">
            <a:xfrm>
              <a:off x="2270" y="2784"/>
              <a:ext cx="26" cy="26"/>
            </a:xfrm>
            <a:custGeom>
              <a:avLst/>
              <a:gdLst>
                <a:gd name="T0" fmla="*/ 53 w 105"/>
                <a:gd name="T1" fmla="*/ 105 h 105"/>
                <a:gd name="T2" fmla="*/ 64 w 105"/>
                <a:gd name="T3" fmla="*/ 104 h 105"/>
                <a:gd name="T4" fmla="*/ 73 w 105"/>
                <a:gd name="T5" fmla="*/ 101 h 105"/>
                <a:gd name="T6" fmla="*/ 83 w 105"/>
                <a:gd name="T7" fmla="*/ 96 h 105"/>
                <a:gd name="T8" fmla="*/ 91 w 105"/>
                <a:gd name="T9" fmla="*/ 89 h 105"/>
                <a:gd name="T10" fmla="*/ 96 w 105"/>
                <a:gd name="T11" fmla="*/ 83 h 105"/>
                <a:gd name="T12" fmla="*/ 101 w 105"/>
                <a:gd name="T13" fmla="*/ 73 h 105"/>
                <a:gd name="T14" fmla="*/ 104 w 105"/>
                <a:gd name="T15" fmla="*/ 63 h 105"/>
                <a:gd name="T16" fmla="*/ 105 w 105"/>
                <a:gd name="T17" fmla="*/ 52 h 105"/>
                <a:gd name="T18" fmla="*/ 104 w 105"/>
                <a:gd name="T19" fmla="*/ 41 h 105"/>
                <a:gd name="T20" fmla="*/ 101 w 105"/>
                <a:gd name="T21" fmla="*/ 32 h 105"/>
                <a:gd name="T22" fmla="*/ 96 w 105"/>
                <a:gd name="T23" fmla="*/ 23 h 105"/>
                <a:gd name="T24" fmla="*/ 91 w 105"/>
                <a:gd name="T25" fmla="*/ 16 h 105"/>
                <a:gd name="T26" fmla="*/ 83 w 105"/>
                <a:gd name="T27" fmla="*/ 9 h 105"/>
                <a:gd name="T28" fmla="*/ 73 w 105"/>
                <a:gd name="T29" fmla="*/ 4 h 105"/>
                <a:gd name="T30" fmla="*/ 64 w 105"/>
                <a:gd name="T31" fmla="*/ 1 h 105"/>
                <a:gd name="T32" fmla="*/ 53 w 105"/>
                <a:gd name="T33" fmla="*/ 0 h 105"/>
                <a:gd name="T34" fmla="*/ 43 w 105"/>
                <a:gd name="T35" fmla="*/ 1 h 105"/>
                <a:gd name="T36" fmla="*/ 32 w 105"/>
                <a:gd name="T37" fmla="*/ 4 h 105"/>
                <a:gd name="T38" fmla="*/ 24 w 105"/>
                <a:gd name="T39" fmla="*/ 9 h 105"/>
                <a:gd name="T40" fmla="*/ 16 w 105"/>
                <a:gd name="T41" fmla="*/ 16 h 105"/>
                <a:gd name="T42" fmla="*/ 9 w 105"/>
                <a:gd name="T43" fmla="*/ 23 h 105"/>
                <a:gd name="T44" fmla="*/ 4 w 105"/>
                <a:gd name="T45" fmla="*/ 32 h 105"/>
                <a:gd name="T46" fmla="*/ 1 w 105"/>
                <a:gd name="T47" fmla="*/ 41 h 105"/>
                <a:gd name="T48" fmla="*/ 0 w 105"/>
                <a:gd name="T49" fmla="*/ 52 h 105"/>
                <a:gd name="T50" fmla="*/ 1 w 105"/>
                <a:gd name="T51" fmla="*/ 63 h 105"/>
                <a:gd name="T52" fmla="*/ 4 w 105"/>
                <a:gd name="T53" fmla="*/ 73 h 105"/>
                <a:gd name="T54" fmla="*/ 9 w 105"/>
                <a:gd name="T55" fmla="*/ 83 h 105"/>
                <a:gd name="T56" fmla="*/ 16 w 105"/>
                <a:gd name="T57" fmla="*/ 89 h 105"/>
                <a:gd name="T58" fmla="*/ 24 w 105"/>
                <a:gd name="T59" fmla="*/ 96 h 105"/>
                <a:gd name="T60" fmla="*/ 32 w 105"/>
                <a:gd name="T61" fmla="*/ 101 h 105"/>
                <a:gd name="T62" fmla="*/ 43 w 105"/>
                <a:gd name="T63" fmla="*/ 104 h 105"/>
                <a:gd name="T64" fmla="*/ 53 w 105"/>
                <a:gd name="T6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5">
                  <a:moveTo>
                    <a:pt x="53" y="105"/>
                  </a:moveTo>
                  <a:lnTo>
                    <a:pt x="64" y="104"/>
                  </a:lnTo>
                  <a:lnTo>
                    <a:pt x="73" y="101"/>
                  </a:lnTo>
                  <a:lnTo>
                    <a:pt x="83" y="96"/>
                  </a:lnTo>
                  <a:lnTo>
                    <a:pt x="91" y="89"/>
                  </a:lnTo>
                  <a:lnTo>
                    <a:pt x="96" y="83"/>
                  </a:lnTo>
                  <a:lnTo>
                    <a:pt x="101" y="73"/>
                  </a:lnTo>
                  <a:lnTo>
                    <a:pt x="104" y="63"/>
                  </a:lnTo>
                  <a:lnTo>
                    <a:pt x="105" y="52"/>
                  </a:lnTo>
                  <a:lnTo>
                    <a:pt x="104" y="41"/>
                  </a:lnTo>
                  <a:lnTo>
                    <a:pt x="101" y="32"/>
                  </a:lnTo>
                  <a:lnTo>
                    <a:pt x="96" y="23"/>
                  </a:lnTo>
                  <a:lnTo>
                    <a:pt x="91" y="16"/>
                  </a:lnTo>
                  <a:lnTo>
                    <a:pt x="83" y="9"/>
                  </a:lnTo>
                  <a:lnTo>
                    <a:pt x="73" y="4"/>
                  </a:lnTo>
                  <a:lnTo>
                    <a:pt x="64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4"/>
                  </a:lnTo>
                  <a:lnTo>
                    <a:pt x="24" y="9"/>
                  </a:lnTo>
                  <a:lnTo>
                    <a:pt x="16" y="16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1"/>
                  </a:lnTo>
                  <a:lnTo>
                    <a:pt x="0" y="52"/>
                  </a:lnTo>
                  <a:lnTo>
                    <a:pt x="1" y="63"/>
                  </a:lnTo>
                  <a:lnTo>
                    <a:pt x="4" y="73"/>
                  </a:lnTo>
                  <a:lnTo>
                    <a:pt x="9" y="83"/>
                  </a:lnTo>
                  <a:lnTo>
                    <a:pt x="16" y="89"/>
                  </a:lnTo>
                  <a:lnTo>
                    <a:pt x="24" y="96"/>
                  </a:lnTo>
                  <a:lnTo>
                    <a:pt x="32" y="101"/>
                  </a:lnTo>
                  <a:lnTo>
                    <a:pt x="43" y="104"/>
                  </a:lnTo>
                  <a:lnTo>
                    <a:pt x="53" y="105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3" name="Freeform 407"/>
            <p:cNvSpPr>
              <a:spLocks/>
            </p:cNvSpPr>
            <p:nvPr/>
          </p:nvSpPr>
          <p:spPr bwMode="auto">
            <a:xfrm>
              <a:off x="1613" y="2779"/>
              <a:ext cx="25" cy="25"/>
            </a:xfrm>
            <a:custGeom>
              <a:avLst/>
              <a:gdLst>
                <a:gd name="T0" fmla="*/ 49 w 97"/>
                <a:gd name="T1" fmla="*/ 97 h 97"/>
                <a:gd name="T2" fmla="*/ 58 w 97"/>
                <a:gd name="T3" fmla="*/ 97 h 97"/>
                <a:gd name="T4" fmla="*/ 68 w 97"/>
                <a:gd name="T5" fmla="*/ 94 h 97"/>
                <a:gd name="T6" fmla="*/ 76 w 97"/>
                <a:gd name="T7" fmla="*/ 89 h 97"/>
                <a:gd name="T8" fmla="*/ 84 w 97"/>
                <a:gd name="T9" fmla="*/ 84 h 97"/>
                <a:gd name="T10" fmla="*/ 89 w 97"/>
                <a:gd name="T11" fmla="*/ 76 h 97"/>
                <a:gd name="T12" fmla="*/ 94 w 97"/>
                <a:gd name="T13" fmla="*/ 68 h 97"/>
                <a:gd name="T14" fmla="*/ 97 w 97"/>
                <a:gd name="T15" fmla="*/ 58 h 97"/>
                <a:gd name="T16" fmla="*/ 97 w 97"/>
                <a:gd name="T17" fmla="*/ 49 h 97"/>
                <a:gd name="T18" fmla="*/ 97 w 97"/>
                <a:gd name="T19" fmla="*/ 38 h 97"/>
                <a:gd name="T20" fmla="*/ 94 w 97"/>
                <a:gd name="T21" fmla="*/ 30 h 97"/>
                <a:gd name="T22" fmla="*/ 89 w 97"/>
                <a:gd name="T23" fmla="*/ 21 h 97"/>
                <a:gd name="T24" fmla="*/ 84 w 97"/>
                <a:gd name="T25" fmla="*/ 14 h 97"/>
                <a:gd name="T26" fmla="*/ 76 w 97"/>
                <a:gd name="T27" fmla="*/ 9 h 97"/>
                <a:gd name="T28" fmla="*/ 68 w 97"/>
                <a:gd name="T29" fmla="*/ 4 h 97"/>
                <a:gd name="T30" fmla="*/ 58 w 97"/>
                <a:gd name="T31" fmla="*/ 1 h 97"/>
                <a:gd name="T32" fmla="*/ 49 w 97"/>
                <a:gd name="T33" fmla="*/ 0 h 97"/>
                <a:gd name="T34" fmla="*/ 40 w 97"/>
                <a:gd name="T35" fmla="*/ 1 h 97"/>
                <a:gd name="T36" fmla="*/ 30 w 97"/>
                <a:gd name="T37" fmla="*/ 4 h 97"/>
                <a:gd name="T38" fmla="*/ 21 w 97"/>
                <a:gd name="T39" fmla="*/ 9 h 97"/>
                <a:gd name="T40" fmla="*/ 14 w 97"/>
                <a:gd name="T41" fmla="*/ 14 h 97"/>
                <a:gd name="T42" fmla="*/ 9 w 97"/>
                <a:gd name="T43" fmla="*/ 21 h 97"/>
                <a:gd name="T44" fmla="*/ 4 w 97"/>
                <a:gd name="T45" fmla="*/ 30 h 97"/>
                <a:gd name="T46" fmla="*/ 1 w 97"/>
                <a:gd name="T47" fmla="*/ 38 h 97"/>
                <a:gd name="T48" fmla="*/ 0 w 97"/>
                <a:gd name="T49" fmla="*/ 49 h 97"/>
                <a:gd name="T50" fmla="*/ 1 w 97"/>
                <a:gd name="T51" fmla="*/ 58 h 97"/>
                <a:gd name="T52" fmla="*/ 4 w 97"/>
                <a:gd name="T53" fmla="*/ 68 h 97"/>
                <a:gd name="T54" fmla="*/ 9 w 97"/>
                <a:gd name="T55" fmla="*/ 76 h 97"/>
                <a:gd name="T56" fmla="*/ 14 w 97"/>
                <a:gd name="T57" fmla="*/ 84 h 97"/>
                <a:gd name="T58" fmla="*/ 21 w 97"/>
                <a:gd name="T59" fmla="*/ 89 h 97"/>
                <a:gd name="T60" fmla="*/ 30 w 97"/>
                <a:gd name="T61" fmla="*/ 94 h 97"/>
                <a:gd name="T62" fmla="*/ 40 w 97"/>
                <a:gd name="T63" fmla="*/ 97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8" y="97"/>
                  </a:lnTo>
                  <a:lnTo>
                    <a:pt x="68" y="94"/>
                  </a:lnTo>
                  <a:lnTo>
                    <a:pt x="76" y="89"/>
                  </a:lnTo>
                  <a:lnTo>
                    <a:pt x="84" y="84"/>
                  </a:lnTo>
                  <a:lnTo>
                    <a:pt x="89" y="76"/>
                  </a:lnTo>
                  <a:lnTo>
                    <a:pt x="94" y="68"/>
                  </a:lnTo>
                  <a:lnTo>
                    <a:pt x="97" y="58"/>
                  </a:lnTo>
                  <a:lnTo>
                    <a:pt x="97" y="49"/>
                  </a:lnTo>
                  <a:lnTo>
                    <a:pt x="97" y="38"/>
                  </a:lnTo>
                  <a:lnTo>
                    <a:pt x="94" y="30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6" y="9"/>
                  </a:lnTo>
                  <a:lnTo>
                    <a:pt x="68" y="4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40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9"/>
                  </a:lnTo>
                  <a:lnTo>
                    <a:pt x="1" y="58"/>
                  </a:lnTo>
                  <a:lnTo>
                    <a:pt x="4" y="68"/>
                  </a:lnTo>
                  <a:lnTo>
                    <a:pt x="9" y="76"/>
                  </a:lnTo>
                  <a:lnTo>
                    <a:pt x="14" y="84"/>
                  </a:lnTo>
                  <a:lnTo>
                    <a:pt x="21" y="89"/>
                  </a:lnTo>
                  <a:lnTo>
                    <a:pt x="30" y="94"/>
                  </a:lnTo>
                  <a:lnTo>
                    <a:pt x="40" y="97"/>
                  </a:lnTo>
                  <a:lnTo>
                    <a:pt x="49" y="97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4" name="Freeform 408"/>
            <p:cNvSpPr>
              <a:spLocks/>
            </p:cNvSpPr>
            <p:nvPr/>
          </p:nvSpPr>
          <p:spPr bwMode="auto">
            <a:xfrm>
              <a:off x="1613" y="2779"/>
              <a:ext cx="25" cy="25"/>
            </a:xfrm>
            <a:custGeom>
              <a:avLst/>
              <a:gdLst>
                <a:gd name="T0" fmla="*/ 49 w 97"/>
                <a:gd name="T1" fmla="*/ 97 h 97"/>
                <a:gd name="T2" fmla="*/ 58 w 97"/>
                <a:gd name="T3" fmla="*/ 97 h 97"/>
                <a:gd name="T4" fmla="*/ 68 w 97"/>
                <a:gd name="T5" fmla="*/ 94 h 97"/>
                <a:gd name="T6" fmla="*/ 76 w 97"/>
                <a:gd name="T7" fmla="*/ 89 h 97"/>
                <a:gd name="T8" fmla="*/ 84 w 97"/>
                <a:gd name="T9" fmla="*/ 84 h 97"/>
                <a:gd name="T10" fmla="*/ 89 w 97"/>
                <a:gd name="T11" fmla="*/ 76 h 97"/>
                <a:gd name="T12" fmla="*/ 94 w 97"/>
                <a:gd name="T13" fmla="*/ 68 h 97"/>
                <a:gd name="T14" fmla="*/ 97 w 97"/>
                <a:gd name="T15" fmla="*/ 58 h 97"/>
                <a:gd name="T16" fmla="*/ 97 w 97"/>
                <a:gd name="T17" fmla="*/ 49 h 97"/>
                <a:gd name="T18" fmla="*/ 97 w 97"/>
                <a:gd name="T19" fmla="*/ 38 h 97"/>
                <a:gd name="T20" fmla="*/ 94 w 97"/>
                <a:gd name="T21" fmla="*/ 30 h 97"/>
                <a:gd name="T22" fmla="*/ 89 w 97"/>
                <a:gd name="T23" fmla="*/ 21 h 97"/>
                <a:gd name="T24" fmla="*/ 84 w 97"/>
                <a:gd name="T25" fmla="*/ 14 h 97"/>
                <a:gd name="T26" fmla="*/ 76 w 97"/>
                <a:gd name="T27" fmla="*/ 9 h 97"/>
                <a:gd name="T28" fmla="*/ 68 w 97"/>
                <a:gd name="T29" fmla="*/ 4 h 97"/>
                <a:gd name="T30" fmla="*/ 58 w 97"/>
                <a:gd name="T31" fmla="*/ 1 h 97"/>
                <a:gd name="T32" fmla="*/ 49 w 97"/>
                <a:gd name="T33" fmla="*/ 0 h 97"/>
                <a:gd name="T34" fmla="*/ 40 w 97"/>
                <a:gd name="T35" fmla="*/ 1 h 97"/>
                <a:gd name="T36" fmla="*/ 30 w 97"/>
                <a:gd name="T37" fmla="*/ 4 h 97"/>
                <a:gd name="T38" fmla="*/ 21 w 97"/>
                <a:gd name="T39" fmla="*/ 9 h 97"/>
                <a:gd name="T40" fmla="*/ 14 w 97"/>
                <a:gd name="T41" fmla="*/ 14 h 97"/>
                <a:gd name="T42" fmla="*/ 9 w 97"/>
                <a:gd name="T43" fmla="*/ 21 h 97"/>
                <a:gd name="T44" fmla="*/ 4 w 97"/>
                <a:gd name="T45" fmla="*/ 30 h 97"/>
                <a:gd name="T46" fmla="*/ 1 w 97"/>
                <a:gd name="T47" fmla="*/ 38 h 97"/>
                <a:gd name="T48" fmla="*/ 0 w 97"/>
                <a:gd name="T49" fmla="*/ 49 h 97"/>
                <a:gd name="T50" fmla="*/ 1 w 97"/>
                <a:gd name="T51" fmla="*/ 58 h 97"/>
                <a:gd name="T52" fmla="*/ 4 w 97"/>
                <a:gd name="T53" fmla="*/ 68 h 97"/>
                <a:gd name="T54" fmla="*/ 9 w 97"/>
                <a:gd name="T55" fmla="*/ 76 h 97"/>
                <a:gd name="T56" fmla="*/ 14 w 97"/>
                <a:gd name="T57" fmla="*/ 84 h 97"/>
                <a:gd name="T58" fmla="*/ 21 w 97"/>
                <a:gd name="T59" fmla="*/ 89 h 97"/>
                <a:gd name="T60" fmla="*/ 30 w 97"/>
                <a:gd name="T61" fmla="*/ 94 h 97"/>
                <a:gd name="T62" fmla="*/ 40 w 97"/>
                <a:gd name="T63" fmla="*/ 97 h 97"/>
                <a:gd name="T64" fmla="*/ 49 w 97"/>
                <a:gd name="T6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97">
                  <a:moveTo>
                    <a:pt x="49" y="97"/>
                  </a:moveTo>
                  <a:lnTo>
                    <a:pt x="58" y="97"/>
                  </a:lnTo>
                  <a:lnTo>
                    <a:pt x="68" y="94"/>
                  </a:lnTo>
                  <a:lnTo>
                    <a:pt x="76" y="89"/>
                  </a:lnTo>
                  <a:lnTo>
                    <a:pt x="84" y="84"/>
                  </a:lnTo>
                  <a:lnTo>
                    <a:pt x="89" y="76"/>
                  </a:lnTo>
                  <a:lnTo>
                    <a:pt x="94" y="68"/>
                  </a:lnTo>
                  <a:lnTo>
                    <a:pt x="97" y="58"/>
                  </a:lnTo>
                  <a:lnTo>
                    <a:pt x="97" y="49"/>
                  </a:lnTo>
                  <a:lnTo>
                    <a:pt x="97" y="38"/>
                  </a:lnTo>
                  <a:lnTo>
                    <a:pt x="94" y="30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6" y="9"/>
                  </a:lnTo>
                  <a:lnTo>
                    <a:pt x="68" y="4"/>
                  </a:lnTo>
                  <a:lnTo>
                    <a:pt x="58" y="1"/>
                  </a:lnTo>
                  <a:lnTo>
                    <a:pt x="49" y="0"/>
                  </a:lnTo>
                  <a:lnTo>
                    <a:pt x="40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9"/>
                  </a:lnTo>
                  <a:lnTo>
                    <a:pt x="1" y="58"/>
                  </a:lnTo>
                  <a:lnTo>
                    <a:pt x="4" y="68"/>
                  </a:lnTo>
                  <a:lnTo>
                    <a:pt x="9" y="76"/>
                  </a:lnTo>
                  <a:lnTo>
                    <a:pt x="14" y="84"/>
                  </a:lnTo>
                  <a:lnTo>
                    <a:pt x="21" y="89"/>
                  </a:lnTo>
                  <a:lnTo>
                    <a:pt x="30" y="94"/>
                  </a:lnTo>
                  <a:lnTo>
                    <a:pt x="40" y="97"/>
                  </a:lnTo>
                  <a:lnTo>
                    <a:pt x="49" y="97"/>
                  </a:lnTo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5" name="Freeform 409"/>
            <p:cNvSpPr>
              <a:spLocks/>
            </p:cNvSpPr>
            <p:nvPr/>
          </p:nvSpPr>
          <p:spPr bwMode="auto">
            <a:xfrm>
              <a:off x="1785" y="2771"/>
              <a:ext cx="36" cy="36"/>
            </a:xfrm>
            <a:custGeom>
              <a:avLst/>
              <a:gdLst>
                <a:gd name="T0" fmla="*/ 72 w 144"/>
                <a:gd name="T1" fmla="*/ 144 h 144"/>
                <a:gd name="T2" fmla="*/ 78 w 144"/>
                <a:gd name="T3" fmla="*/ 144 h 144"/>
                <a:gd name="T4" fmla="*/ 86 w 144"/>
                <a:gd name="T5" fmla="*/ 142 h 144"/>
                <a:gd name="T6" fmla="*/ 93 w 144"/>
                <a:gd name="T7" fmla="*/ 141 h 144"/>
                <a:gd name="T8" fmla="*/ 100 w 144"/>
                <a:gd name="T9" fmla="*/ 138 h 144"/>
                <a:gd name="T10" fmla="*/ 112 w 144"/>
                <a:gd name="T11" fmla="*/ 132 h 144"/>
                <a:gd name="T12" fmla="*/ 122 w 144"/>
                <a:gd name="T13" fmla="*/ 122 h 144"/>
                <a:gd name="T14" fmla="*/ 132 w 144"/>
                <a:gd name="T15" fmla="*/ 112 h 144"/>
                <a:gd name="T16" fmla="*/ 138 w 144"/>
                <a:gd name="T17" fmla="*/ 100 h 144"/>
                <a:gd name="T18" fmla="*/ 140 w 144"/>
                <a:gd name="T19" fmla="*/ 93 h 144"/>
                <a:gd name="T20" fmla="*/ 142 w 144"/>
                <a:gd name="T21" fmla="*/ 86 h 144"/>
                <a:gd name="T22" fmla="*/ 144 w 144"/>
                <a:gd name="T23" fmla="*/ 80 h 144"/>
                <a:gd name="T24" fmla="*/ 144 w 144"/>
                <a:gd name="T25" fmla="*/ 72 h 144"/>
                <a:gd name="T26" fmla="*/ 144 w 144"/>
                <a:gd name="T27" fmla="*/ 65 h 144"/>
                <a:gd name="T28" fmla="*/ 142 w 144"/>
                <a:gd name="T29" fmla="*/ 57 h 144"/>
                <a:gd name="T30" fmla="*/ 140 w 144"/>
                <a:gd name="T31" fmla="*/ 50 h 144"/>
                <a:gd name="T32" fmla="*/ 138 w 144"/>
                <a:gd name="T33" fmla="*/ 44 h 144"/>
                <a:gd name="T34" fmla="*/ 132 w 144"/>
                <a:gd name="T35" fmla="*/ 32 h 144"/>
                <a:gd name="T36" fmla="*/ 122 w 144"/>
                <a:gd name="T37" fmla="*/ 21 h 144"/>
                <a:gd name="T38" fmla="*/ 112 w 144"/>
                <a:gd name="T39" fmla="*/ 13 h 144"/>
                <a:gd name="T40" fmla="*/ 100 w 144"/>
                <a:gd name="T41" fmla="*/ 7 h 144"/>
                <a:gd name="T42" fmla="*/ 93 w 144"/>
                <a:gd name="T43" fmla="*/ 4 h 144"/>
                <a:gd name="T44" fmla="*/ 86 w 144"/>
                <a:gd name="T45" fmla="*/ 1 h 144"/>
                <a:gd name="T46" fmla="*/ 78 w 144"/>
                <a:gd name="T47" fmla="*/ 1 h 144"/>
                <a:gd name="T48" fmla="*/ 72 w 144"/>
                <a:gd name="T49" fmla="*/ 0 h 144"/>
                <a:gd name="T50" fmla="*/ 65 w 144"/>
                <a:gd name="T51" fmla="*/ 1 h 144"/>
                <a:gd name="T52" fmla="*/ 57 w 144"/>
                <a:gd name="T53" fmla="*/ 1 h 144"/>
                <a:gd name="T54" fmla="*/ 50 w 144"/>
                <a:gd name="T55" fmla="*/ 4 h 144"/>
                <a:gd name="T56" fmla="*/ 44 w 144"/>
                <a:gd name="T57" fmla="*/ 7 h 144"/>
                <a:gd name="T58" fmla="*/ 32 w 144"/>
                <a:gd name="T59" fmla="*/ 13 h 144"/>
                <a:gd name="T60" fmla="*/ 21 w 144"/>
                <a:gd name="T61" fmla="*/ 21 h 144"/>
                <a:gd name="T62" fmla="*/ 12 w 144"/>
                <a:gd name="T63" fmla="*/ 32 h 144"/>
                <a:gd name="T64" fmla="*/ 5 w 144"/>
                <a:gd name="T65" fmla="*/ 44 h 144"/>
                <a:gd name="T66" fmla="*/ 4 w 144"/>
                <a:gd name="T67" fmla="*/ 50 h 144"/>
                <a:gd name="T68" fmla="*/ 1 w 144"/>
                <a:gd name="T69" fmla="*/ 57 h 144"/>
                <a:gd name="T70" fmla="*/ 0 w 144"/>
                <a:gd name="T71" fmla="*/ 65 h 144"/>
                <a:gd name="T72" fmla="*/ 0 w 144"/>
                <a:gd name="T73" fmla="*/ 72 h 144"/>
                <a:gd name="T74" fmla="*/ 0 w 144"/>
                <a:gd name="T75" fmla="*/ 80 h 144"/>
                <a:gd name="T76" fmla="*/ 1 w 144"/>
                <a:gd name="T77" fmla="*/ 86 h 144"/>
                <a:gd name="T78" fmla="*/ 4 w 144"/>
                <a:gd name="T79" fmla="*/ 93 h 144"/>
                <a:gd name="T80" fmla="*/ 5 w 144"/>
                <a:gd name="T81" fmla="*/ 100 h 144"/>
                <a:gd name="T82" fmla="*/ 9 w 144"/>
                <a:gd name="T83" fmla="*/ 106 h 144"/>
                <a:gd name="T84" fmla="*/ 12 w 144"/>
                <a:gd name="T85" fmla="*/ 112 h 144"/>
                <a:gd name="T86" fmla="*/ 17 w 144"/>
                <a:gd name="T87" fmla="*/ 117 h 144"/>
                <a:gd name="T88" fmla="*/ 21 w 144"/>
                <a:gd name="T89" fmla="*/ 122 h 144"/>
                <a:gd name="T90" fmla="*/ 26 w 144"/>
                <a:gd name="T91" fmla="*/ 128 h 144"/>
                <a:gd name="T92" fmla="*/ 32 w 144"/>
                <a:gd name="T93" fmla="*/ 132 h 144"/>
                <a:gd name="T94" fmla="*/ 37 w 144"/>
                <a:gd name="T95" fmla="*/ 134 h 144"/>
                <a:gd name="T96" fmla="*/ 44 w 144"/>
                <a:gd name="T97" fmla="*/ 138 h 144"/>
                <a:gd name="T98" fmla="*/ 50 w 144"/>
                <a:gd name="T99" fmla="*/ 141 h 144"/>
                <a:gd name="T100" fmla="*/ 57 w 144"/>
                <a:gd name="T101" fmla="*/ 142 h 144"/>
                <a:gd name="T102" fmla="*/ 65 w 144"/>
                <a:gd name="T103" fmla="*/ 144 h 144"/>
                <a:gd name="T104" fmla="*/ 72 w 144"/>
                <a:gd name="T10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lnTo>
                    <a:pt x="78" y="144"/>
                  </a:lnTo>
                  <a:lnTo>
                    <a:pt x="86" y="142"/>
                  </a:lnTo>
                  <a:lnTo>
                    <a:pt x="93" y="141"/>
                  </a:lnTo>
                  <a:lnTo>
                    <a:pt x="100" y="138"/>
                  </a:lnTo>
                  <a:lnTo>
                    <a:pt x="112" y="132"/>
                  </a:lnTo>
                  <a:lnTo>
                    <a:pt x="122" y="122"/>
                  </a:lnTo>
                  <a:lnTo>
                    <a:pt x="132" y="112"/>
                  </a:lnTo>
                  <a:lnTo>
                    <a:pt x="138" y="100"/>
                  </a:lnTo>
                  <a:lnTo>
                    <a:pt x="140" y="93"/>
                  </a:lnTo>
                  <a:lnTo>
                    <a:pt x="142" y="86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5"/>
                  </a:lnTo>
                  <a:lnTo>
                    <a:pt x="142" y="57"/>
                  </a:lnTo>
                  <a:lnTo>
                    <a:pt x="140" y="50"/>
                  </a:lnTo>
                  <a:lnTo>
                    <a:pt x="138" y="44"/>
                  </a:lnTo>
                  <a:lnTo>
                    <a:pt x="132" y="32"/>
                  </a:lnTo>
                  <a:lnTo>
                    <a:pt x="122" y="21"/>
                  </a:lnTo>
                  <a:lnTo>
                    <a:pt x="112" y="13"/>
                  </a:lnTo>
                  <a:lnTo>
                    <a:pt x="100" y="7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78" y="1"/>
                  </a:lnTo>
                  <a:lnTo>
                    <a:pt x="72" y="0"/>
                  </a:lnTo>
                  <a:lnTo>
                    <a:pt x="65" y="1"/>
                  </a:lnTo>
                  <a:lnTo>
                    <a:pt x="57" y="1"/>
                  </a:lnTo>
                  <a:lnTo>
                    <a:pt x="50" y="4"/>
                  </a:lnTo>
                  <a:lnTo>
                    <a:pt x="44" y="7"/>
                  </a:lnTo>
                  <a:lnTo>
                    <a:pt x="32" y="13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4" y="50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6"/>
                  </a:lnTo>
                  <a:lnTo>
                    <a:pt x="4" y="93"/>
                  </a:lnTo>
                  <a:lnTo>
                    <a:pt x="5" y="100"/>
                  </a:lnTo>
                  <a:lnTo>
                    <a:pt x="9" y="106"/>
                  </a:lnTo>
                  <a:lnTo>
                    <a:pt x="12" y="112"/>
                  </a:lnTo>
                  <a:lnTo>
                    <a:pt x="17" y="117"/>
                  </a:lnTo>
                  <a:lnTo>
                    <a:pt x="21" y="122"/>
                  </a:lnTo>
                  <a:lnTo>
                    <a:pt x="26" y="128"/>
                  </a:lnTo>
                  <a:lnTo>
                    <a:pt x="32" y="132"/>
                  </a:lnTo>
                  <a:lnTo>
                    <a:pt x="37" y="134"/>
                  </a:lnTo>
                  <a:lnTo>
                    <a:pt x="44" y="138"/>
                  </a:lnTo>
                  <a:lnTo>
                    <a:pt x="50" y="141"/>
                  </a:lnTo>
                  <a:lnTo>
                    <a:pt x="57" y="142"/>
                  </a:lnTo>
                  <a:lnTo>
                    <a:pt x="65" y="144"/>
                  </a:lnTo>
                  <a:lnTo>
                    <a:pt x="72" y="144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6" name="Freeform 410"/>
            <p:cNvSpPr>
              <a:spLocks/>
            </p:cNvSpPr>
            <p:nvPr/>
          </p:nvSpPr>
          <p:spPr bwMode="auto">
            <a:xfrm>
              <a:off x="1785" y="2771"/>
              <a:ext cx="36" cy="36"/>
            </a:xfrm>
            <a:custGeom>
              <a:avLst/>
              <a:gdLst>
                <a:gd name="T0" fmla="*/ 72 w 144"/>
                <a:gd name="T1" fmla="*/ 144 h 144"/>
                <a:gd name="T2" fmla="*/ 78 w 144"/>
                <a:gd name="T3" fmla="*/ 144 h 144"/>
                <a:gd name="T4" fmla="*/ 86 w 144"/>
                <a:gd name="T5" fmla="*/ 142 h 144"/>
                <a:gd name="T6" fmla="*/ 93 w 144"/>
                <a:gd name="T7" fmla="*/ 141 h 144"/>
                <a:gd name="T8" fmla="*/ 100 w 144"/>
                <a:gd name="T9" fmla="*/ 138 h 144"/>
                <a:gd name="T10" fmla="*/ 112 w 144"/>
                <a:gd name="T11" fmla="*/ 132 h 144"/>
                <a:gd name="T12" fmla="*/ 122 w 144"/>
                <a:gd name="T13" fmla="*/ 122 h 144"/>
                <a:gd name="T14" fmla="*/ 132 w 144"/>
                <a:gd name="T15" fmla="*/ 112 h 144"/>
                <a:gd name="T16" fmla="*/ 138 w 144"/>
                <a:gd name="T17" fmla="*/ 100 h 144"/>
                <a:gd name="T18" fmla="*/ 140 w 144"/>
                <a:gd name="T19" fmla="*/ 93 h 144"/>
                <a:gd name="T20" fmla="*/ 142 w 144"/>
                <a:gd name="T21" fmla="*/ 86 h 144"/>
                <a:gd name="T22" fmla="*/ 144 w 144"/>
                <a:gd name="T23" fmla="*/ 80 h 144"/>
                <a:gd name="T24" fmla="*/ 144 w 144"/>
                <a:gd name="T25" fmla="*/ 72 h 144"/>
                <a:gd name="T26" fmla="*/ 144 w 144"/>
                <a:gd name="T27" fmla="*/ 65 h 144"/>
                <a:gd name="T28" fmla="*/ 142 w 144"/>
                <a:gd name="T29" fmla="*/ 57 h 144"/>
                <a:gd name="T30" fmla="*/ 140 w 144"/>
                <a:gd name="T31" fmla="*/ 50 h 144"/>
                <a:gd name="T32" fmla="*/ 138 w 144"/>
                <a:gd name="T33" fmla="*/ 44 h 144"/>
                <a:gd name="T34" fmla="*/ 132 w 144"/>
                <a:gd name="T35" fmla="*/ 32 h 144"/>
                <a:gd name="T36" fmla="*/ 122 w 144"/>
                <a:gd name="T37" fmla="*/ 21 h 144"/>
                <a:gd name="T38" fmla="*/ 112 w 144"/>
                <a:gd name="T39" fmla="*/ 13 h 144"/>
                <a:gd name="T40" fmla="*/ 100 w 144"/>
                <a:gd name="T41" fmla="*/ 7 h 144"/>
                <a:gd name="T42" fmla="*/ 93 w 144"/>
                <a:gd name="T43" fmla="*/ 4 h 144"/>
                <a:gd name="T44" fmla="*/ 86 w 144"/>
                <a:gd name="T45" fmla="*/ 1 h 144"/>
                <a:gd name="T46" fmla="*/ 78 w 144"/>
                <a:gd name="T47" fmla="*/ 1 h 144"/>
                <a:gd name="T48" fmla="*/ 72 w 144"/>
                <a:gd name="T49" fmla="*/ 0 h 144"/>
                <a:gd name="T50" fmla="*/ 65 w 144"/>
                <a:gd name="T51" fmla="*/ 1 h 144"/>
                <a:gd name="T52" fmla="*/ 57 w 144"/>
                <a:gd name="T53" fmla="*/ 1 h 144"/>
                <a:gd name="T54" fmla="*/ 50 w 144"/>
                <a:gd name="T55" fmla="*/ 4 h 144"/>
                <a:gd name="T56" fmla="*/ 44 w 144"/>
                <a:gd name="T57" fmla="*/ 7 h 144"/>
                <a:gd name="T58" fmla="*/ 32 w 144"/>
                <a:gd name="T59" fmla="*/ 13 h 144"/>
                <a:gd name="T60" fmla="*/ 21 w 144"/>
                <a:gd name="T61" fmla="*/ 21 h 144"/>
                <a:gd name="T62" fmla="*/ 12 w 144"/>
                <a:gd name="T63" fmla="*/ 32 h 144"/>
                <a:gd name="T64" fmla="*/ 5 w 144"/>
                <a:gd name="T65" fmla="*/ 44 h 144"/>
                <a:gd name="T66" fmla="*/ 4 w 144"/>
                <a:gd name="T67" fmla="*/ 50 h 144"/>
                <a:gd name="T68" fmla="*/ 1 w 144"/>
                <a:gd name="T69" fmla="*/ 57 h 144"/>
                <a:gd name="T70" fmla="*/ 0 w 144"/>
                <a:gd name="T71" fmla="*/ 65 h 144"/>
                <a:gd name="T72" fmla="*/ 0 w 144"/>
                <a:gd name="T73" fmla="*/ 72 h 144"/>
                <a:gd name="T74" fmla="*/ 0 w 144"/>
                <a:gd name="T75" fmla="*/ 80 h 144"/>
                <a:gd name="T76" fmla="*/ 1 w 144"/>
                <a:gd name="T77" fmla="*/ 86 h 144"/>
                <a:gd name="T78" fmla="*/ 4 w 144"/>
                <a:gd name="T79" fmla="*/ 93 h 144"/>
                <a:gd name="T80" fmla="*/ 5 w 144"/>
                <a:gd name="T81" fmla="*/ 100 h 144"/>
                <a:gd name="T82" fmla="*/ 9 w 144"/>
                <a:gd name="T83" fmla="*/ 106 h 144"/>
                <a:gd name="T84" fmla="*/ 12 w 144"/>
                <a:gd name="T85" fmla="*/ 112 h 144"/>
                <a:gd name="T86" fmla="*/ 17 w 144"/>
                <a:gd name="T87" fmla="*/ 117 h 144"/>
                <a:gd name="T88" fmla="*/ 21 w 144"/>
                <a:gd name="T89" fmla="*/ 122 h 144"/>
                <a:gd name="T90" fmla="*/ 26 w 144"/>
                <a:gd name="T91" fmla="*/ 128 h 144"/>
                <a:gd name="T92" fmla="*/ 32 w 144"/>
                <a:gd name="T93" fmla="*/ 132 h 144"/>
                <a:gd name="T94" fmla="*/ 37 w 144"/>
                <a:gd name="T95" fmla="*/ 134 h 144"/>
                <a:gd name="T96" fmla="*/ 44 w 144"/>
                <a:gd name="T97" fmla="*/ 138 h 144"/>
                <a:gd name="T98" fmla="*/ 50 w 144"/>
                <a:gd name="T99" fmla="*/ 141 h 144"/>
                <a:gd name="T100" fmla="*/ 57 w 144"/>
                <a:gd name="T101" fmla="*/ 142 h 144"/>
                <a:gd name="T102" fmla="*/ 65 w 144"/>
                <a:gd name="T103" fmla="*/ 144 h 144"/>
                <a:gd name="T104" fmla="*/ 72 w 144"/>
                <a:gd name="T10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lnTo>
                    <a:pt x="78" y="144"/>
                  </a:lnTo>
                  <a:lnTo>
                    <a:pt x="86" y="142"/>
                  </a:lnTo>
                  <a:lnTo>
                    <a:pt x="93" y="141"/>
                  </a:lnTo>
                  <a:lnTo>
                    <a:pt x="100" y="138"/>
                  </a:lnTo>
                  <a:lnTo>
                    <a:pt x="112" y="132"/>
                  </a:lnTo>
                  <a:lnTo>
                    <a:pt x="122" y="122"/>
                  </a:lnTo>
                  <a:lnTo>
                    <a:pt x="132" y="112"/>
                  </a:lnTo>
                  <a:lnTo>
                    <a:pt x="138" y="100"/>
                  </a:lnTo>
                  <a:lnTo>
                    <a:pt x="140" y="93"/>
                  </a:lnTo>
                  <a:lnTo>
                    <a:pt x="142" y="86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5"/>
                  </a:lnTo>
                  <a:lnTo>
                    <a:pt x="142" y="57"/>
                  </a:lnTo>
                  <a:lnTo>
                    <a:pt x="140" y="50"/>
                  </a:lnTo>
                  <a:lnTo>
                    <a:pt x="138" y="44"/>
                  </a:lnTo>
                  <a:lnTo>
                    <a:pt x="132" y="32"/>
                  </a:lnTo>
                  <a:lnTo>
                    <a:pt x="122" y="21"/>
                  </a:lnTo>
                  <a:lnTo>
                    <a:pt x="112" y="13"/>
                  </a:lnTo>
                  <a:lnTo>
                    <a:pt x="100" y="7"/>
                  </a:lnTo>
                  <a:lnTo>
                    <a:pt x="93" y="4"/>
                  </a:lnTo>
                  <a:lnTo>
                    <a:pt x="86" y="1"/>
                  </a:lnTo>
                  <a:lnTo>
                    <a:pt x="78" y="1"/>
                  </a:lnTo>
                  <a:lnTo>
                    <a:pt x="72" y="0"/>
                  </a:lnTo>
                  <a:lnTo>
                    <a:pt x="65" y="1"/>
                  </a:lnTo>
                  <a:lnTo>
                    <a:pt x="57" y="1"/>
                  </a:lnTo>
                  <a:lnTo>
                    <a:pt x="50" y="4"/>
                  </a:lnTo>
                  <a:lnTo>
                    <a:pt x="44" y="7"/>
                  </a:lnTo>
                  <a:lnTo>
                    <a:pt x="32" y="13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4" y="50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72"/>
                  </a:lnTo>
                  <a:lnTo>
                    <a:pt x="0" y="80"/>
                  </a:lnTo>
                  <a:lnTo>
                    <a:pt x="1" y="86"/>
                  </a:lnTo>
                  <a:lnTo>
                    <a:pt x="4" y="93"/>
                  </a:lnTo>
                  <a:lnTo>
                    <a:pt x="5" y="100"/>
                  </a:lnTo>
                  <a:lnTo>
                    <a:pt x="9" y="106"/>
                  </a:lnTo>
                  <a:lnTo>
                    <a:pt x="12" y="112"/>
                  </a:lnTo>
                  <a:lnTo>
                    <a:pt x="17" y="117"/>
                  </a:lnTo>
                  <a:lnTo>
                    <a:pt x="21" y="122"/>
                  </a:lnTo>
                  <a:lnTo>
                    <a:pt x="26" y="128"/>
                  </a:lnTo>
                  <a:lnTo>
                    <a:pt x="32" y="132"/>
                  </a:lnTo>
                  <a:lnTo>
                    <a:pt x="37" y="134"/>
                  </a:lnTo>
                  <a:lnTo>
                    <a:pt x="44" y="138"/>
                  </a:lnTo>
                  <a:lnTo>
                    <a:pt x="50" y="141"/>
                  </a:lnTo>
                  <a:lnTo>
                    <a:pt x="57" y="142"/>
                  </a:lnTo>
                  <a:lnTo>
                    <a:pt x="65" y="144"/>
                  </a:lnTo>
                  <a:lnTo>
                    <a:pt x="72" y="144"/>
                  </a:lnTo>
                  <a:close/>
                </a:path>
              </a:pathLst>
            </a:custGeom>
            <a:noFill/>
            <a:ln w="6350">
              <a:solidFill>
                <a:srgbClr val="1F1A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7" name="Rectangle 411"/>
            <p:cNvSpPr>
              <a:spLocks noChangeArrowheads="1"/>
            </p:cNvSpPr>
            <p:nvPr/>
          </p:nvSpPr>
          <p:spPr bwMode="auto">
            <a:xfrm>
              <a:off x="4839" y="2520"/>
              <a:ext cx="217" cy="30"/>
            </a:xfrm>
            <a:prstGeom prst="rect">
              <a:avLst/>
            </a:prstGeom>
            <a:solidFill>
              <a:srgbClr val="E77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8" name="Rectangle 412"/>
            <p:cNvSpPr>
              <a:spLocks noChangeArrowheads="1"/>
            </p:cNvSpPr>
            <p:nvPr/>
          </p:nvSpPr>
          <p:spPr bwMode="auto">
            <a:xfrm>
              <a:off x="4839" y="2520"/>
              <a:ext cx="217" cy="30"/>
            </a:xfrm>
            <a:prstGeom prst="rect">
              <a:avLst/>
            </a:prstGeom>
            <a:noFill/>
            <a:ln w="6350">
              <a:solidFill>
                <a:srgbClr val="1F1A1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09" name="Rectangle 413"/>
            <p:cNvSpPr>
              <a:spLocks noChangeArrowheads="1"/>
            </p:cNvSpPr>
            <p:nvPr/>
          </p:nvSpPr>
          <p:spPr bwMode="auto">
            <a:xfrm>
              <a:off x="3017" y="2378"/>
              <a:ext cx="15" cy="203"/>
            </a:xfrm>
            <a:prstGeom prst="rect">
              <a:avLst/>
            </a:pr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0" name="Freeform 414"/>
            <p:cNvSpPr>
              <a:spLocks/>
            </p:cNvSpPr>
            <p:nvPr/>
          </p:nvSpPr>
          <p:spPr bwMode="auto">
            <a:xfrm>
              <a:off x="2980" y="2530"/>
              <a:ext cx="89" cy="103"/>
            </a:xfrm>
            <a:custGeom>
              <a:avLst/>
              <a:gdLst>
                <a:gd name="T0" fmla="*/ 354 w 354"/>
                <a:gd name="T1" fmla="*/ 0 h 413"/>
                <a:gd name="T2" fmla="*/ 349 w 354"/>
                <a:gd name="T3" fmla="*/ 3 h 413"/>
                <a:gd name="T4" fmla="*/ 338 w 354"/>
                <a:gd name="T5" fmla="*/ 8 h 413"/>
                <a:gd name="T6" fmla="*/ 328 w 354"/>
                <a:gd name="T7" fmla="*/ 12 h 413"/>
                <a:gd name="T8" fmla="*/ 316 w 354"/>
                <a:gd name="T9" fmla="*/ 18 h 413"/>
                <a:gd name="T10" fmla="*/ 305 w 354"/>
                <a:gd name="T11" fmla="*/ 22 h 413"/>
                <a:gd name="T12" fmla="*/ 294 w 354"/>
                <a:gd name="T13" fmla="*/ 26 h 413"/>
                <a:gd name="T14" fmla="*/ 282 w 354"/>
                <a:gd name="T15" fmla="*/ 28 h 413"/>
                <a:gd name="T16" fmla="*/ 272 w 354"/>
                <a:gd name="T17" fmla="*/ 32 h 413"/>
                <a:gd name="T18" fmla="*/ 261 w 354"/>
                <a:gd name="T19" fmla="*/ 35 h 413"/>
                <a:gd name="T20" fmla="*/ 249 w 354"/>
                <a:gd name="T21" fmla="*/ 38 h 413"/>
                <a:gd name="T22" fmla="*/ 238 w 354"/>
                <a:gd name="T23" fmla="*/ 39 h 413"/>
                <a:gd name="T24" fmla="*/ 228 w 354"/>
                <a:gd name="T25" fmla="*/ 42 h 413"/>
                <a:gd name="T26" fmla="*/ 216 w 354"/>
                <a:gd name="T27" fmla="*/ 43 h 413"/>
                <a:gd name="T28" fmla="*/ 205 w 354"/>
                <a:gd name="T29" fmla="*/ 43 h 413"/>
                <a:gd name="T30" fmla="*/ 194 w 354"/>
                <a:gd name="T31" fmla="*/ 44 h 413"/>
                <a:gd name="T32" fmla="*/ 182 w 354"/>
                <a:gd name="T33" fmla="*/ 44 h 413"/>
                <a:gd name="T34" fmla="*/ 172 w 354"/>
                <a:gd name="T35" fmla="*/ 44 h 413"/>
                <a:gd name="T36" fmla="*/ 161 w 354"/>
                <a:gd name="T37" fmla="*/ 44 h 413"/>
                <a:gd name="T38" fmla="*/ 149 w 354"/>
                <a:gd name="T39" fmla="*/ 43 h 413"/>
                <a:gd name="T40" fmla="*/ 139 w 354"/>
                <a:gd name="T41" fmla="*/ 43 h 413"/>
                <a:gd name="T42" fmla="*/ 128 w 354"/>
                <a:gd name="T43" fmla="*/ 42 h 413"/>
                <a:gd name="T44" fmla="*/ 116 w 354"/>
                <a:gd name="T45" fmla="*/ 39 h 413"/>
                <a:gd name="T46" fmla="*/ 105 w 354"/>
                <a:gd name="T47" fmla="*/ 38 h 413"/>
                <a:gd name="T48" fmla="*/ 95 w 354"/>
                <a:gd name="T49" fmla="*/ 35 h 413"/>
                <a:gd name="T50" fmla="*/ 83 w 354"/>
                <a:gd name="T51" fmla="*/ 32 h 413"/>
                <a:gd name="T52" fmla="*/ 72 w 354"/>
                <a:gd name="T53" fmla="*/ 28 h 413"/>
                <a:gd name="T54" fmla="*/ 61 w 354"/>
                <a:gd name="T55" fmla="*/ 26 h 413"/>
                <a:gd name="T56" fmla="*/ 51 w 354"/>
                <a:gd name="T57" fmla="*/ 22 h 413"/>
                <a:gd name="T58" fmla="*/ 39 w 354"/>
                <a:gd name="T59" fmla="*/ 18 h 413"/>
                <a:gd name="T60" fmla="*/ 28 w 354"/>
                <a:gd name="T61" fmla="*/ 12 h 413"/>
                <a:gd name="T62" fmla="*/ 17 w 354"/>
                <a:gd name="T63" fmla="*/ 8 h 413"/>
                <a:gd name="T64" fmla="*/ 5 w 354"/>
                <a:gd name="T65" fmla="*/ 3 h 413"/>
                <a:gd name="T66" fmla="*/ 177 w 354"/>
                <a:gd name="T6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413">
                  <a:moveTo>
                    <a:pt x="177" y="413"/>
                  </a:moveTo>
                  <a:lnTo>
                    <a:pt x="354" y="0"/>
                  </a:lnTo>
                  <a:lnTo>
                    <a:pt x="354" y="0"/>
                  </a:lnTo>
                  <a:lnTo>
                    <a:pt x="349" y="3"/>
                  </a:lnTo>
                  <a:lnTo>
                    <a:pt x="344" y="6"/>
                  </a:lnTo>
                  <a:lnTo>
                    <a:pt x="338" y="8"/>
                  </a:lnTo>
                  <a:lnTo>
                    <a:pt x="333" y="11"/>
                  </a:lnTo>
                  <a:lnTo>
                    <a:pt x="328" y="12"/>
                  </a:lnTo>
                  <a:lnTo>
                    <a:pt x="321" y="15"/>
                  </a:lnTo>
                  <a:lnTo>
                    <a:pt x="316" y="18"/>
                  </a:lnTo>
                  <a:lnTo>
                    <a:pt x="310" y="19"/>
                  </a:lnTo>
                  <a:lnTo>
                    <a:pt x="305" y="22"/>
                  </a:lnTo>
                  <a:lnTo>
                    <a:pt x="300" y="23"/>
                  </a:lnTo>
                  <a:lnTo>
                    <a:pt x="294" y="26"/>
                  </a:lnTo>
                  <a:lnTo>
                    <a:pt x="288" y="27"/>
                  </a:lnTo>
                  <a:lnTo>
                    <a:pt x="282" y="28"/>
                  </a:lnTo>
                  <a:lnTo>
                    <a:pt x="277" y="31"/>
                  </a:lnTo>
                  <a:lnTo>
                    <a:pt x="272" y="32"/>
                  </a:lnTo>
                  <a:lnTo>
                    <a:pt x="266" y="34"/>
                  </a:lnTo>
                  <a:lnTo>
                    <a:pt x="261" y="35"/>
                  </a:lnTo>
                  <a:lnTo>
                    <a:pt x="254" y="36"/>
                  </a:lnTo>
                  <a:lnTo>
                    <a:pt x="249" y="38"/>
                  </a:lnTo>
                  <a:lnTo>
                    <a:pt x="244" y="38"/>
                  </a:lnTo>
                  <a:lnTo>
                    <a:pt x="238" y="39"/>
                  </a:lnTo>
                  <a:lnTo>
                    <a:pt x="233" y="40"/>
                  </a:lnTo>
                  <a:lnTo>
                    <a:pt x="228" y="42"/>
                  </a:lnTo>
                  <a:lnTo>
                    <a:pt x="221" y="42"/>
                  </a:lnTo>
                  <a:lnTo>
                    <a:pt x="216" y="43"/>
                  </a:lnTo>
                  <a:lnTo>
                    <a:pt x="210" y="43"/>
                  </a:lnTo>
                  <a:lnTo>
                    <a:pt x="205" y="43"/>
                  </a:lnTo>
                  <a:lnTo>
                    <a:pt x="200" y="44"/>
                  </a:lnTo>
                  <a:lnTo>
                    <a:pt x="194" y="44"/>
                  </a:lnTo>
                  <a:lnTo>
                    <a:pt x="189" y="44"/>
                  </a:lnTo>
                  <a:lnTo>
                    <a:pt x="182" y="44"/>
                  </a:lnTo>
                  <a:lnTo>
                    <a:pt x="177" y="44"/>
                  </a:lnTo>
                  <a:lnTo>
                    <a:pt x="172" y="44"/>
                  </a:lnTo>
                  <a:lnTo>
                    <a:pt x="166" y="44"/>
                  </a:lnTo>
                  <a:lnTo>
                    <a:pt x="161" y="44"/>
                  </a:lnTo>
                  <a:lnTo>
                    <a:pt x="156" y="44"/>
                  </a:lnTo>
                  <a:lnTo>
                    <a:pt x="149" y="43"/>
                  </a:lnTo>
                  <a:lnTo>
                    <a:pt x="144" y="43"/>
                  </a:lnTo>
                  <a:lnTo>
                    <a:pt x="139" y="43"/>
                  </a:lnTo>
                  <a:lnTo>
                    <a:pt x="133" y="42"/>
                  </a:lnTo>
                  <a:lnTo>
                    <a:pt x="128" y="42"/>
                  </a:lnTo>
                  <a:lnTo>
                    <a:pt x="123" y="40"/>
                  </a:lnTo>
                  <a:lnTo>
                    <a:pt x="116" y="39"/>
                  </a:lnTo>
                  <a:lnTo>
                    <a:pt x="111" y="38"/>
                  </a:lnTo>
                  <a:lnTo>
                    <a:pt x="105" y="38"/>
                  </a:lnTo>
                  <a:lnTo>
                    <a:pt x="100" y="36"/>
                  </a:lnTo>
                  <a:lnTo>
                    <a:pt x="95" y="35"/>
                  </a:lnTo>
                  <a:lnTo>
                    <a:pt x="89" y="34"/>
                  </a:lnTo>
                  <a:lnTo>
                    <a:pt x="83" y="32"/>
                  </a:lnTo>
                  <a:lnTo>
                    <a:pt x="77" y="31"/>
                  </a:lnTo>
                  <a:lnTo>
                    <a:pt x="72" y="28"/>
                  </a:lnTo>
                  <a:lnTo>
                    <a:pt x="67" y="27"/>
                  </a:lnTo>
                  <a:lnTo>
                    <a:pt x="61" y="26"/>
                  </a:lnTo>
                  <a:lnTo>
                    <a:pt x="56" y="23"/>
                  </a:lnTo>
                  <a:lnTo>
                    <a:pt x="51" y="22"/>
                  </a:lnTo>
                  <a:lnTo>
                    <a:pt x="44" y="19"/>
                  </a:lnTo>
                  <a:lnTo>
                    <a:pt x="39" y="18"/>
                  </a:lnTo>
                  <a:lnTo>
                    <a:pt x="33" y="15"/>
                  </a:lnTo>
                  <a:lnTo>
                    <a:pt x="28" y="12"/>
                  </a:lnTo>
                  <a:lnTo>
                    <a:pt x="23" y="11"/>
                  </a:lnTo>
                  <a:lnTo>
                    <a:pt x="17" y="8"/>
                  </a:lnTo>
                  <a:lnTo>
                    <a:pt x="11" y="6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7" y="413"/>
                  </a:lnTo>
                  <a:lnTo>
                    <a:pt x="177" y="413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1" name="Rectangle 415"/>
            <p:cNvSpPr>
              <a:spLocks noChangeArrowheads="1"/>
            </p:cNvSpPr>
            <p:nvPr/>
          </p:nvSpPr>
          <p:spPr bwMode="auto">
            <a:xfrm>
              <a:off x="3112" y="2378"/>
              <a:ext cx="14" cy="203"/>
            </a:xfrm>
            <a:prstGeom prst="rect">
              <a:avLst/>
            </a:pr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2" name="Freeform 416"/>
            <p:cNvSpPr>
              <a:spLocks/>
            </p:cNvSpPr>
            <p:nvPr/>
          </p:nvSpPr>
          <p:spPr bwMode="auto">
            <a:xfrm>
              <a:off x="3075" y="2530"/>
              <a:ext cx="88" cy="103"/>
            </a:xfrm>
            <a:custGeom>
              <a:avLst/>
              <a:gdLst>
                <a:gd name="T0" fmla="*/ 354 w 354"/>
                <a:gd name="T1" fmla="*/ 0 h 413"/>
                <a:gd name="T2" fmla="*/ 349 w 354"/>
                <a:gd name="T3" fmla="*/ 3 h 413"/>
                <a:gd name="T4" fmla="*/ 337 w 354"/>
                <a:gd name="T5" fmla="*/ 8 h 413"/>
                <a:gd name="T6" fmla="*/ 326 w 354"/>
                <a:gd name="T7" fmla="*/ 12 h 413"/>
                <a:gd name="T8" fmla="*/ 316 w 354"/>
                <a:gd name="T9" fmla="*/ 18 h 413"/>
                <a:gd name="T10" fmla="*/ 304 w 354"/>
                <a:gd name="T11" fmla="*/ 22 h 413"/>
                <a:gd name="T12" fmla="*/ 293 w 354"/>
                <a:gd name="T13" fmla="*/ 26 h 413"/>
                <a:gd name="T14" fmla="*/ 282 w 354"/>
                <a:gd name="T15" fmla="*/ 28 h 413"/>
                <a:gd name="T16" fmla="*/ 270 w 354"/>
                <a:gd name="T17" fmla="*/ 32 h 413"/>
                <a:gd name="T18" fmla="*/ 260 w 354"/>
                <a:gd name="T19" fmla="*/ 35 h 413"/>
                <a:gd name="T20" fmla="*/ 249 w 354"/>
                <a:gd name="T21" fmla="*/ 38 h 413"/>
                <a:gd name="T22" fmla="*/ 238 w 354"/>
                <a:gd name="T23" fmla="*/ 39 h 413"/>
                <a:gd name="T24" fmla="*/ 226 w 354"/>
                <a:gd name="T25" fmla="*/ 42 h 413"/>
                <a:gd name="T26" fmla="*/ 216 w 354"/>
                <a:gd name="T27" fmla="*/ 43 h 413"/>
                <a:gd name="T28" fmla="*/ 205 w 354"/>
                <a:gd name="T29" fmla="*/ 43 h 413"/>
                <a:gd name="T30" fmla="*/ 193 w 354"/>
                <a:gd name="T31" fmla="*/ 44 h 413"/>
                <a:gd name="T32" fmla="*/ 182 w 354"/>
                <a:gd name="T33" fmla="*/ 44 h 413"/>
                <a:gd name="T34" fmla="*/ 172 w 354"/>
                <a:gd name="T35" fmla="*/ 44 h 413"/>
                <a:gd name="T36" fmla="*/ 160 w 354"/>
                <a:gd name="T37" fmla="*/ 44 h 413"/>
                <a:gd name="T38" fmla="*/ 149 w 354"/>
                <a:gd name="T39" fmla="*/ 43 h 413"/>
                <a:gd name="T40" fmla="*/ 138 w 354"/>
                <a:gd name="T41" fmla="*/ 43 h 413"/>
                <a:gd name="T42" fmla="*/ 126 w 354"/>
                <a:gd name="T43" fmla="*/ 42 h 413"/>
                <a:gd name="T44" fmla="*/ 116 w 354"/>
                <a:gd name="T45" fmla="*/ 39 h 413"/>
                <a:gd name="T46" fmla="*/ 105 w 354"/>
                <a:gd name="T47" fmla="*/ 38 h 413"/>
                <a:gd name="T48" fmla="*/ 93 w 354"/>
                <a:gd name="T49" fmla="*/ 35 h 413"/>
                <a:gd name="T50" fmla="*/ 83 w 354"/>
                <a:gd name="T51" fmla="*/ 32 h 413"/>
                <a:gd name="T52" fmla="*/ 72 w 354"/>
                <a:gd name="T53" fmla="*/ 28 h 413"/>
                <a:gd name="T54" fmla="*/ 60 w 354"/>
                <a:gd name="T55" fmla="*/ 26 h 413"/>
                <a:gd name="T56" fmla="*/ 49 w 354"/>
                <a:gd name="T57" fmla="*/ 22 h 413"/>
                <a:gd name="T58" fmla="*/ 39 w 354"/>
                <a:gd name="T59" fmla="*/ 18 h 413"/>
                <a:gd name="T60" fmla="*/ 27 w 354"/>
                <a:gd name="T61" fmla="*/ 12 h 413"/>
                <a:gd name="T62" fmla="*/ 16 w 354"/>
                <a:gd name="T63" fmla="*/ 8 h 413"/>
                <a:gd name="T64" fmla="*/ 5 w 354"/>
                <a:gd name="T65" fmla="*/ 3 h 413"/>
                <a:gd name="T66" fmla="*/ 177 w 354"/>
                <a:gd name="T6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413">
                  <a:moveTo>
                    <a:pt x="177" y="413"/>
                  </a:moveTo>
                  <a:lnTo>
                    <a:pt x="354" y="0"/>
                  </a:lnTo>
                  <a:lnTo>
                    <a:pt x="354" y="0"/>
                  </a:lnTo>
                  <a:lnTo>
                    <a:pt x="349" y="3"/>
                  </a:lnTo>
                  <a:lnTo>
                    <a:pt x="344" y="6"/>
                  </a:lnTo>
                  <a:lnTo>
                    <a:pt x="337" y="8"/>
                  </a:lnTo>
                  <a:lnTo>
                    <a:pt x="332" y="11"/>
                  </a:lnTo>
                  <a:lnTo>
                    <a:pt x="326" y="12"/>
                  </a:lnTo>
                  <a:lnTo>
                    <a:pt x="321" y="15"/>
                  </a:lnTo>
                  <a:lnTo>
                    <a:pt x="316" y="18"/>
                  </a:lnTo>
                  <a:lnTo>
                    <a:pt x="310" y="19"/>
                  </a:lnTo>
                  <a:lnTo>
                    <a:pt x="304" y="22"/>
                  </a:lnTo>
                  <a:lnTo>
                    <a:pt x="298" y="23"/>
                  </a:lnTo>
                  <a:lnTo>
                    <a:pt x="293" y="26"/>
                  </a:lnTo>
                  <a:lnTo>
                    <a:pt x="288" y="27"/>
                  </a:lnTo>
                  <a:lnTo>
                    <a:pt x="282" y="28"/>
                  </a:lnTo>
                  <a:lnTo>
                    <a:pt x="277" y="31"/>
                  </a:lnTo>
                  <a:lnTo>
                    <a:pt x="270" y="32"/>
                  </a:lnTo>
                  <a:lnTo>
                    <a:pt x="265" y="34"/>
                  </a:lnTo>
                  <a:lnTo>
                    <a:pt x="260" y="35"/>
                  </a:lnTo>
                  <a:lnTo>
                    <a:pt x="254" y="36"/>
                  </a:lnTo>
                  <a:lnTo>
                    <a:pt x="249" y="38"/>
                  </a:lnTo>
                  <a:lnTo>
                    <a:pt x="244" y="38"/>
                  </a:lnTo>
                  <a:lnTo>
                    <a:pt x="238" y="39"/>
                  </a:lnTo>
                  <a:lnTo>
                    <a:pt x="232" y="40"/>
                  </a:lnTo>
                  <a:lnTo>
                    <a:pt x="226" y="42"/>
                  </a:lnTo>
                  <a:lnTo>
                    <a:pt x="221" y="42"/>
                  </a:lnTo>
                  <a:lnTo>
                    <a:pt x="216" y="43"/>
                  </a:lnTo>
                  <a:lnTo>
                    <a:pt x="210" y="43"/>
                  </a:lnTo>
                  <a:lnTo>
                    <a:pt x="205" y="43"/>
                  </a:lnTo>
                  <a:lnTo>
                    <a:pt x="198" y="44"/>
                  </a:lnTo>
                  <a:lnTo>
                    <a:pt x="193" y="44"/>
                  </a:lnTo>
                  <a:lnTo>
                    <a:pt x="188" y="44"/>
                  </a:lnTo>
                  <a:lnTo>
                    <a:pt x="182" y="44"/>
                  </a:lnTo>
                  <a:lnTo>
                    <a:pt x="177" y="44"/>
                  </a:lnTo>
                  <a:lnTo>
                    <a:pt x="172" y="44"/>
                  </a:lnTo>
                  <a:lnTo>
                    <a:pt x="165" y="44"/>
                  </a:lnTo>
                  <a:lnTo>
                    <a:pt x="160" y="44"/>
                  </a:lnTo>
                  <a:lnTo>
                    <a:pt x="154" y="44"/>
                  </a:lnTo>
                  <a:lnTo>
                    <a:pt x="149" y="43"/>
                  </a:lnTo>
                  <a:lnTo>
                    <a:pt x="144" y="43"/>
                  </a:lnTo>
                  <a:lnTo>
                    <a:pt x="138" y="43"/>
                  </a:lnTo>
                  <a:lnTo>
                    <a:pt x="132" y="42"/>
                  </a:lnTo>
                  <a:lnTo>
                    <a:pt x="126" y="42"/>
                  </a:lnTo>
                  <a:lnTo>
                    <a:pt x="121" y="40"/>
                  </a:lnTo>
                  <a:lnTo>
                    <a:pt x="116" y="39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100" y="36"/>
                  </a:lnTo>
                  <a:lnTo>
                    <a:pt x="93" y="35"/>
                  </a:lnTo>
                  <a:lnTo>
                    <a:pt x="88" y="34"/>
                  </a:lnTo>
                  <a:lnTo>
                    <a:pt x="83" y="32"/>
                  </a:lnTo>
                  <a:lnTo>
                    <a:pt x="77" y="31"/>
                  </a:lnTo>
                  <a:lnTo>
                    <a:pt x="72" y="28"/>
                  </a:lnTo>
                  <a:lnTo>
                    <a:pt x="67" y="27"/>
                  </a:lnTo>
                  <a:lnTo>
                    <a:pt x="60" y="26"/>
                  </a:lnTo>
                  <a:lnTo>
                    <a:pt x="55" y="23"/>
                  </a:lnTo>
                  <a:lnTo>
                    <a:pt x="49" y="22"/>
                  </a:lnTo>
                  <a:lnTo>
                    <a:pt x="44" y="19"/>
                  </a:lnTo>
                  <a:lnTo>
                    <a:pt x="39" y="18"/>
                  </a:lnTo>
                  <a:lnTo>
                    <a:pt x="33" y="15"/>
                  </a:lnTo>
                  <a:lnTo>
                    <a:pt x="27" y="12"/>
                  </a:lnTo>
                  <a:lnTo>
                    <a:pt x="21" y="11"/>
                  </a:lnTo>
                  <a:lnTo>
                    <a:pt x="16" y="8"/>
                  </a:lnTo>
                  <a:lnTo>
                    <a:pt x="11" y="6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7" y="413"/>
                  </a:lnTo>
                  <a:lnTo>
                    <a:pt x="177" y="413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3" name="Rectangle 417"/>
            <p:cNvSpPr>
              <a:spLocks noChangeArrowheads="1"/>
            </p:cNvSpPr>
            <p:nvPr/>
          </p:nvSpPr>
          <p:spPr bwMode="auto">
            <a:xfrm>
              <a:off x="3918" y="2378"/>
              <a:ext cx="15" cy="203"/>
            </a:xfrm>
            <a:prstGeom prst="rect">
              <a:avLst/>
            </a:pr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4" name="Freeform 418"/>
            <p:cNvSpPr>
              <a:spLocks/>
            </p:cNvSpPr>
            <p:nvPr/>
          </p:nvSpPr>
          <p:spPr bwMode="auto">
            <a:xfrm>
              <a:off x="3881" y="2530"/>
              <a:ext cx="89" cy="103"/>
            </a:xfrm>
            <a:custGeom>
              <a:avLst/>
              <a:gdLst>
                <a:gd name="T0" fmla="*/ 354 w 354"/>
                <a:gd name="T1" fmla="*/ 0 h 413"/>
                <a:gd name="T2" fmla="*/ 349 w 354"/>
                <a:gd name="T3" fmla="*/ 3 h 413"/>
                <a:gd name="T4" fmla="*/ 338 w 354"/>
                <a:gd name="T5" fmla="*/ 8 h 413"/>
                <a:gd name="T6" fmla="*/ 328 w 354"/>
                <a:gd name="T7" fmla="*/ 12 h 413"/>
                <a:gd name="T8" fmla="*/ 316 w 354"/>
                <a:gd name="T9" fmla="*/ 18 h 413"/>
                <a:gd name="T10" fmla="*/ 305 w 354"/>
                <a:gd name="T11" fmla="*/ 22 h 413"/>
                <a:gd name="T12" fmla="*/ 294 w 354"/>
                <a:gd name="T13" fmla="*/ 26 h 413"/>
                <a:gd name="T14" fmla="*/ 282 w 354"/>
                <a:gd name="T15" fmla="*/ 28 h 413"/>
                <a:gd name="T16" fmla="*/ 272 w 354"/>
                <a:gd name="T17" fmla="*/ 32 h 413"/>
                <a:gd name="T18" fmla="*/ 261 w 354"/>
                <a:gd name="T19" fmla="*/ 35 h 413"/>
                <a:gd name="T20" fmla="*/ 249 w 354"/>
                <a:gd name="T21" fmla="*/ 38 h 413"/>
                <a:gd name="T22" fmla="*/ 238 w 354"/>
                <a:gd name="T23" fmla="*/ 39 h 413"/>
                <a:gd name="T24" fmla="*/ 228 w 354"/>
                <a:gd name="T25" fmla="*/ 42 h 413"/>
                <a:gd name="T26" fmla="*/ 216 w 354"/>
                <a:gd name="T27" fmla="*/ 43 h 413"/>
                <a:gd name="T28" fmla="*/ 205 w 354"/>
                <a:gd name="T29" fmla="*/ 43 h 413"/>
                <a:gd name="T30" fmla="*/ 195 w 354"/>
                <a:gd name="T31" fmla="*/ 44 h 413"/>
                <a:gd name="T32" fmla="*/ 183 w 354"/>
                <a:gd name="T33" fmla="*/ 44 h 413"/>
                <a:gd name="T34" fmla="*/ 172 w 354"/>
                <a:gd name="T35" fmla="*/ 44 h 413"/>
                <a:gd name="T36" fmla="*/ 161 w 354"/>
                <a:gd name="T37" fmla="*/ 44 h 413"/>
                <a:gd name="T38" fmla="*/ 151 w 354"/>
                <a:gd name="T39" fmla="*/ 43 h 413"/>
                <a:gd name="T40" fmla="*/ 139 w 354"/>
                <a:gd name="T41" fmla="*/ 43 h 413"/>
                <a:gd name="T42" fmla="*/ 128 w 354"/>
                <a:gd name="T43" fmla="*/ 42 h 413"/>
                <a:gd name="T44" fmla="*/ 117 w 354"/>
                <a:gd name="T45" fmla="*/ 39 h 413"/>
                <a:gd name="T46" fmla="*/ 105 w 354"/>
                <a:gd name="T47" fmla="*/ 38 h 413"/>
                <a:gd name="T48" fmla="*/ 95 w 354"/>
                <a:gd name="T49" fmla="*/ 35 h 413"/>
                <a:gd name="T50" fmla="*/ 84 w 354"/>
                <a:gd name="T51" fmla="*/ 32 h 413"/>
                <a:gd name="T52" fmla="*/ 72 w 354"/>
                <a:gd name="T53" fmla="*/ 28 h 413"/>
                <a:gd name="T54" fmla="*/ 61 w 354"/>
                <a:gd name="T55" fmla="*/ 26 h 413"/>
                <a:gd name="T56" fmla="*/ 51 w 354"/>
                <a:gd name="T57" fmla="*/ 22 h 413"/>
                <a:gd name="T58" fmla="*/ 39 w 354"/>
                <a:gd name="T59" fmla="*/ 18 h 413"/>
                <a:gd name="T60" fmla="*/ 28 w 354"/>
                <a:gd name="T61" fmla="*/ 12 h 413"/>
                <a:gd name="T62" fmla="*/ 17 w 354"/>
                <a:gd name="T63" fmla="*/ 8 h 413"/>
                <a:gd name="T64" fmla="*/ 5 w 354"/>
                <a:gd name="T65" fmla="*/ 3 h 413"/>
                <a:gd name="T66" fmla="*/ 177 w 354"/>
                <a:gd name="T6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413">
                  <a:moveTo>
                    <a:pt x="177" y="413"/>
                  </a:moveTo>
                  <a:lnTo>
                    <a:pt x="354" y="0"/>
                  </a:lnTo>
                  <a:lnTo>
                    <a:pt x="354" y="0"/>
                  </a:lnTo>
                  <a:lnTo>
                    <a:pt x="349" y="3"/>
                  </a:lnTo>
                  <a:lnTo>
                    <a:pt x="344" y="6"/>
                  </a:lnTo>
                  <a:lnTo>
                    <a:pt x="338" y="8"/>
                  </a:lnTo>
                  <a:lnTo>
                    <a:pt x="333" y="11"/>
                  </a:lnTo>
                  <a:lnTo>
                    <a:pt x="328" y="12"/>
                  </a:lnTo>
                  <a:lnTo>
                    <a:pt x="321" y="15"/>
                  </a:lnTo>
                  <a:lnTo>
                    <a:pt x="316" y="18"/>
                  </a:lnTo>
                  <a:lnTo>
                    <a:pt x="310" y="19"/>
                  </a:lnTo>
                  <a:lnTo>
                    <a:pt x="305" y="22"/>
                  </a:lnTo>
                  <a:lnTo>
                    <a:pt x="300" y="23"/>
                  </a:lnTo>
                  <a:lnTo>
                    <a:pt x="294" y="26"/>
                  </a:lnTo>
                  <a:lnTo>
                    <a:pt x="289" y="27"/>
                  </a:lnTo>
                  <a:lnTo>
                    <a:pt x="282" y="28"/>
                  </a:lnTo>
                  <a:lnTo>
                    <a:pt x="277" y="31"/>
                  </a:lnTo>
                  <a:lnTo>
                    <a:pt x="272" y="32"/>
                  </a:lnTo>
                  <a:lnTo>
                    <a:pt x="266" y="34"/>
                  </a:lnTo>
                  <a:lnTo>
                    <a:pt x="261" y="35"/>
                  </a:lnTo>
                  <a:lnTo>
                    <a:pt x="256" y="36"/>
                  </a:lnTo>
                  <a:lnTo>
                    <a:pt x="249" y="38"/>
                  </a:lnTo>
                  <a:lnTo>
                    <a:pt x="244" y="38"/>
                  </a:lnTo>
                  <a:lnTo>
                    <a:pt x="238" y="39"/>
                  </a:lnTo>
                  <a:lnTo>
                    <a:pt x="233" y="40"/>
                  </a:lnTo>
                  <a:lnTo>
                    <a:pt x="228" y="42"/>
                  </a:lnTo>
                  <a:lnTo>
                    <a:pt x="222" y="42"/>
                  </a:lnTo>
                  <a:lnTo>
                    <a:pt x="216" y="43"/>
                  </a:lnTo>
                  <a:lnTo>
                    <a:pt x="210" y="43"/>
                  </a:lnTo>
                  <a:lnTo>
                    <a:pt x="205" y="43"/>
                  </a:lnTo>
                  <a:lnTo>
                    <a:pt x="200" y="44"/>
                  </a:lnTo>
                  <a:lnTo>
                    <a:pt x="195" y="44"/>
                  </a:lnTo>
                  <a:lnTo>
                    <a:pt x="189" y="44"/>
                  </a:lnTo>
                  <a:lnTo>
                    <a:pt x="183" y="44"/>
                  </a:lnTo>
                  <a:lnTo>
                    <a:pt x="177" y="44"/>
                  </a:lnTo>
                  <a:lnTo>
                    <a:pt x="172" y="44"/>
                  </a:lnTo>
                  <a:lnTo>
                    <a:pt x="167" y="44"/>
                  </a:lnTo>
                  <a:lnTo>
                    <a:pt x="161" y="44"/>
                  </a:lnTo>
                  <a:lnTo>
                    <a:pt x="156" y="44"/>
                  </a:lnTo>
                  <a:lnTo>
                    <a:pt x="151" y="43"/>
                  </a:lnTo>
                  <a:lnTo>
                    <a:pt x="144" y="43"/>
                  </a:lnTo>
                  <a:lnTo>
                    <a:pt x="139" y="43"/>
                  </a:lnTo>
                  <a:lnTo>
                    <a:pt x="133" y="42"/>
                  </a:lnTo>
                  <a:lnTo>
                    <a:pt x="128" y="42"/>
                  </a:lnTo>
                  <a:lnTo>
                    <a:pt x="123" y="40"/>
                  </a:lnTo>
                  <a:lnTo>
                    <a:pt x="117" y="39"/>
                  </a:lnTo>
                  <a:lnTo>
                    <a:pt x="111" y="38"/>
                  </a:lnTo>
                  <a:lnTo>
                    <a:pt x="105" y="38"/>
                  </a:lnTo>
                  <a:lnTo>
                    <a:pt x="100" y="36"/>
                  </a:lnTo>
                  <a:lnTo>
                    <a:pt x="95" y="35"/>
                  </a:lnTo>
                  <a:lnTo>
                    <a:pt x="89" y="34"/>
                  </a:lnTo>
                  <a:lnTo>
                    <a:pt x="84" y="32"/>
                  </a:lnTo>
                  <a:lnTo>
                    <a:pt x="77" y="31"/>
                  </a:lnTo>
                  <a:lnTo>
                    <a:pt x="72" y="28"/>
                  </a:lnTo>
                  <a:lnTo>
                    <a:pt x="67" y="27"/>
                  </a:lnTo>
                  <a:lnTo>
                    <a:pt x="61" y="26"/>
                  </a:lnTo>
                  <a:lnTo>
                    <a:pt x="56" y="23"/>
                  </a:lnTo>
                  <a:lnTo>
                    <a:pt x="51" y="22"/>
                  </a:lnTo>
                  <a:lnTo>
                    <a:pt x="44" y="19"/>
                  </a:lnTo>
                  <a:lnTo>
                    <a:pt x="39" y="18"/>
                  </a:lnTo>
                  <a:lnTo>
                    <a:pt x="33" y="15"/>
                  </a:lnTo>
                  <a:lnTo>
                    <a:pt x="28" y="12"/>
                  </a:lnTo>
                  <a:lnTo>
                    <a:pt x="23" y="11"/>
                  </a:lnTo>
                  <a:lnTo>
                    <a:pt x="17" y="8"/>
                  </a:lnTo>
                  <a:lnTo>
                    <a:pt x="12" y="6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7" y="413"/>
                  </a:lnTo>
                  <a:lnTo>
                    <a:pt x="177" y="413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5" name="Rectangle 419"/>
            <p:cNvSpPr>
              <a:spLocks noChangeArrowheads="1"/>
            </p:cNvSpPr>
            <p:nvPr/>
          </p:nvSpPr>
          <p:spPr bwMode="auto">
            <a:xfrm>
              <a:off x="4012" y="2378"/>
              <a:ext cx="15" cy="203"/>
            </a:xfrm>
            <a:prstGeom prst="rect">
              <a:avLst/>
            </a:pr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6" name="Freeform 420"/>
            <p:cNvSpPr>
              <a:spLocks/>
            </p:cNvSpPr>
            <p:nvPr/>
          </p:nvSpPr>
          <p:spPr bwMode="auto">
            <a:xfrm>
              <a:off x="3975" y="2530"/>
              <a:ext cx="89" cy="103"/>
            </a:xfrm>
            <a:custGeom>
              <a:avLst/>
              <a:gdLst>
                <a:gd name="T0" fmla="*/ 354 w 354"/>
                <a:gd name="T1" fmla="*/ 0 h 413"/>
                <a:gd name="T2" fmla="*/ 349 w 354"/>
                <a:gd name="T3" fmla="*/ 3 h 413"/>
                <a:gd name="T4" fmla="*/ 338 w 354"/>
                <a:gd name="T5" fmla="*/ 8 h 413"/>
                <a:gd name="T6" fmla="*/ 326 w 354"/>
                <a:gd name="T7" fmla="*/ 12 h 413"/>
                <a:gd name="T8" fmla="*/ 316 w 354"/>
                <a:gd name="T9" fmla="*/ 18 h 413"/>
                <a:gd name="T10" fmla="*/ 305 w 354"/>
                <a:gd name="T11" fmla="*/ 22 h 413"/>
                <a:gd name="T12" fmla="*/ 293 w 354"/>
                <a:gd name="T13" fmla="*/ 26 h 413"/>
                <a:gd name="T14" fmla="*/ 282 w 354"/>
                <a:gd name="T15" fmla="*/ 28 h 413"/>
                <a:gd name="T16" fmla="*/ 272 w 354"/>
                <a:gd name="T17" fmla="*/ 32 h 413"/>
                <a:gd name="T18" fmla="*/ 260 w 354"/>
                <a:gd name="T19" fmla="*/ 35 h 413"/>
                <a:gd name="T20" fmla="*/ 249 w 354"/>
                <a:gd name="T21" fmla="*/ 38 h 413"/>
                <a:gd name="T22" fmla="*/ 238 w 354"/>
                <a:gd name="T23" fmla="*/ 39 h 413"/>
                <a:gd name="T24" fmla="*/ 226 w 354"/>
                <a:gd name="T25" fmla="*/ 42 h 413"/>
                <a:gd name="T26" fmla="*/ 216 w 354"/>
                <a:gd name="T27" fmla="*/ 43 h 413"/>
                <a:gd name="T28" fmla="*/ 205 w 354"/>
                <a:gd name="T29" fmla="*/ 43 h 413"/>
                <a:gd name="T30" fmla="*/ 193 w 354"/>
                <a:gd name="T31" fmla="*/ 44 h 413"/>
                <a:gd name="T32" fmla="*/ 182 w 354"/>
                <a:gd name="T33" fmla="*/ 44 h 413"/>
                <a:gd name="T34" fmla="*/ 172 w 354"/>
                <a:gd name="T35" fmla="*/ 44 h 413"/>
                <a:gd name="T36" fmla="*/ 160 w 354"/>
                <a:gd name="T37" fmla="*/ 44 h 413"/>
                <a:gd name="T38" fmla="*/ 149 w 354"/>
                <a:gd name="T39" fmla="*/ 43 h 413"/>
                <a:gd name="T40" fmla="*/ 139 w 354"/>
                <a:gd name="T41" fmla="*/ 43 h 413"/>
                <a:gd name="T42" fmla="*/ 127 w 354"/>
                <a:gd name="T43" fmla="*/ 42 h 413"/>
                <a:gd name="T44" fmla="*/ 116 w 354"/>
                <a:gd name="T45" fmla="*/ 39 h 413"/>
                <a:gd name="T46" fmla="*/ 105 w 354"/>
                <a:gd name="T47" fmla="*/ 38 h 413"/>
                <a:gd name="T48" fmla="*/ 95 w 354"/>
                <a:gd name="T49" fmla="*/ 35 h 413"/>
                <a:gd name="T50" fmla="*/ 83 w 354"/>
                <a:gd name="T51" fmla="*/ 32 h 413"/>
                <a:gd name="T52" fmla="*/ 72 w 354"/>
                <a:gd name="T53" fmla="*/ 28 h 413"/>
                <a:gd name="T54" fmla="*/ 61 w 354"/>
                <a:gd name="T55" fmla="*/ 26 h 413"/>
                <a:gd name="T56" fmla="*/ 49 w 354"/>
                <a:gd name="T57" fmla="*/ 22 h 413"/>
                <a:gd name="T58" fmla="*/ 39 w 354"/>
                <a:gd name="T59" fmla="*/ 18 h 413"/>
                <a:gd name="T60" fmla="*/ 28 w 354"/>
                <a:gd name="T61" fmla="*/ 12 h 413"/>
                <a:gd name="T62" fmla="*/ 16 w 354"/>
                <a:gd name="T63" fmla="*/ 8 h 413"/>
                <a:gd name="T64" fmla="*/ 5 w 354"/>
                <a:gd name="T65" fmla="*/ 3 h 413"/>
                <a:gd name="T66" fmla="*/ 177 w 354"/>
                <a:gd name="T6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413">
                  <a:moveTo>
                    <a:pt x="177" y="413"/>
                  </a:moveTo>
                  <a:lnTo>
                    <a:pt x="354" y="0"/>
                  </a:lnTo>
                  <a:lnTo>
                    <a:pt x="354" y="0"/>
                  </a:lnTo>
                  <a:lnTo>
                    <a:pt x="349" y="3"/>
                  </a:lnTo>
                  <a:lnTo>
                    <a:pt x="344" y="6"/>
                  </a:lnTo>
                  <a:lnTo>
                    <a:pt x="338" y="8"/>
                  </a:lnTo>
                  <a:lnTo>
                    <a:pt x="332" y="11"/>
                  </a:lnTo>
                  <a:lnTo>
                    <a:pt x="326" y="12"/>
                  </a:lnTo>
                  <a:lnTo>
                    <a:pt x="321" y="15"/>
                  </a:lnTo>
                  <a:lnTo>
                    <a:pt x="316" y="18"/>
                  </a:lnTo>
                  <a:lnTo>
                    <a:pt x="310" y="19"/>
                  </a:lnTo>
                  <a:lnTo>
                    <a:pt x="305" y="22"/>
                  </a:lnTo>
                  <a:lnTo>
                    <a:pt x="298" y="23"/>
                  </a:lnTo>
                  <a:lnTo>
                    <a:pt x="293" y="26"/>
                  </a:lnTo>
                  <a:lnTo>
                    <a:pt x="288" y="27"/>
                  </a:lnTo>
                  <a:lnTo>
                    <a:pt x="282" y="28"/>
                  </a:lnTo>
                  <a:lnTo>
                    <a:pt x="277" y="31"/>
                  </a:lnTo>
                  <a:lnTo>
                    <a:pt x="272" y="32"/>
                  </a:lnTo>
                  <a:lnTo>
                    <a:pt x="265" y="34"/>
                  </a:lnTo>
                  <a:lnTo>
                    <a:pt x="260" y="35"/>
                  </a:lnTo>
                  <a:lnTo>
                    <a:pt x="254" y="36"/>
                  </a:lnTo>
                  <a:lnTo>
                    <a:pt x="249" y="38"/>
                  </a:lnTo>
                  <a:lnTo>
                    <a:pt x="244" y="38"/>
                  </a:lnTo>
                  <a:lnTo>
                    <a:pt x="238" y="39"/>
                  </a:lnTo>
                  <a:lnTo>
                    <a:pt x="233" y="40"/>
                  </a:lnTo>
                  <a:lnTo>
                    <a:pt x="226" y="42"/>
                  </a:lnTo>
                  <a:lnTo>
                    <a:pt x="221" y="42"/>
                  </a:lnTo>
                  <a:lnTo>
                    <a:pt x="216" y="43"/>
                  </a:lnTo>
                  <a:lnTo>
                    <a:pt x="210" y="43"/>
                  </a:lnTo>
                  <a:lnTo>
                    <a:pt x="205" y="43"/>
                  </a:lnTo>
                  <a:lnTo>
                    <a:pt x="200" y="44"/>
                  </a:lnTo>
                  <a:lnTo>
                    <a:pt x="193" y="44"/>
                  </a:lnTo>
                  <a:lnTo>
                    <a:pt x="188" y="44"/>
                  </a:lnTo>
                  <a:lnTo>
                    <a:pt x="182" y="44"/>
                  </a:lnTo>
                  <a:lnTo>
                    <a:pt x="177" y="44"/>
                  </a:lnTo>
                  <a:lnTo>
                    <a:pt x="172" y="44"/>
                  </a:lnTo>
                  <a:lnTo>
                    <a:pt x="166" y="44"/>
                  </a:lnTo>
                  <a:lnTo>
                    <a:pt x="160" y="44"/>
                  </a:lnTo>
                  <a:lnTo>
                    <a:pt x="155" y="44"/>
                  </a:lnTo>
                  <a:lnTo>
                    <a:pt x="149" y="43"/>
                  </a:lnTo>
                  <a:lnTo>
                    <a:pt x="144" y="43"/>
                  </a:lnTo>
                  <a:lnTo>
                    <a:pt x="139" y="43"/>
                  </a:lnTo>
                  <a:lnTo>
                    <a:pt x="133" y="42"/>
                  </a:lnTo>
                  <a:lnTo>
                    <a:pt x="127" y="42"/>
                  </a:lnTo>
                  <a:lnTo>
                    <a:pt x="121" y="40"/>
                  </a:lnTo>
                  <a:lnTo>
                    <a:pt x="116" y="39"/>
                  </a:lnTo>
                  <a:lnTo>
                    <a:pt x="111" y="38"/>
                  </a:lnTo>
                  <a:lnTo>
                    <a:pt x="105" y="38"/>
                  </a:lnTo>
                  <a:lnTo>
                    <a:pt x="100" y="36"/>
                  </a:lnTo>
                  <a:lnTo>
                    <a:pt x="95" y="35"/>
                  </a:lnTo>
                  <a:lnTo>
                    <a:pt x="88" y="34"/>
                  </a:lnTo>
                  <a:lnTo>
                    <a:pt x="83" y="32"/>
                  </a:lnTo>
                  <a:lnTo>
                    <a:pt x="77" y="31"/>
                  </a:lnTo>
                  <a:lnTo>
                    <a:pt x="72" y="28"/>
                  </a:lnTo>
                  <a:lnTo>
                    <a:pt x="67" y="27"/>
                  </a:lnTo>
                  <a:lnTo>
                    <a:pt x="61" y="26"/>
                  </a:lnTo>
                  <a:lnTo>
                    <a:pt x="55" y="23"/>
                  </a:lnTo>
                  <a:lnTo>
                    <a:pt x="49" y="22"/>
                  </a:lnTo>
                  <a:lnTo>
                    <a:pt x="44" y="19"/>
                  </a:lnTo>
                  <a:lnTo>
                    <a:pt x="39" y="18"/>
                  </a:lnTo>
                  <a:lnTo>
                    <a:pt x="33" y="15"/>
                  </a:lnTo>
                  <a:lnTo>
                    <a:pt x="28" y="12"/>
                  </a:lnTo>
                  <a:lnTo>
                    <a:pt x="21" y="11"/>
                  </a:lnTo>
                  <a:lnTo>
                    <a:pt x="16" y="8"/>
                  </a:lnTo>
                  <a:lnTo>
                    <a:pt x="11" y="6"/>
                  </a:lnTo>
                  <a:lnTo>
                    <a:pt x="5" y="3"/>
                  </a:lnTo>
                  <a:lnTo>
                    <a:pt x="0" y="0"/>
                  </a:lnTo>
                  <a:lnTo>
                    <a:pt x="177" y="413"/>
                  </a:lnTo>
                  <a:lnTo>
                    <a:pt x="177" y="413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7" name="Freeform 421"/>
            <p:cNvSpPr>
              <a:spLocks/>
            </p:cNvSpPr>
            <p:nvPr/>
          </p:nvSpPr>
          <p:spPr bwMode="auto">
            <a:xfrm>
              <a:off x="3151" y="2160"/>
              <a:ext cx="252" cy="251"/>
            </a:xfrm>
            <a:custGeom>
              <a:avLst/>
              <a:gdLst>
                <a:gd name="T0" fmla="*/ 554 w 1006"/>
                <a:gd name="T1" fmla="*/ 1003 h 1005"/>
                <a:gd name="T2" fmla="*/ 629 w 1006"/>
                <a:gd name="T3" fmla="*/ 989 h 1005"/>
                <a:gd name="T4" fmla="*/ 698 w 1006"/>
                <a:gd name="T5" fmla="*/ 965 h 1005"/>
                <a:gd name="T6" fmla="*/ 764 w 1006"/>
                <a:gd name="T7" fmla="*/ 932 h 1005"/>
                <a:gd name="T8" fmla="*/ 822 w 1006"/>
                <a:gd name="T9" fmla="*/ 889 h 1005"/>
                <a:gd name="T10" fmla="*/ 875 w 1006"/>
                <a:gd name="T11" fmla="*/ 840 h 1005"/>
                <a:gd name="T12" fmla="*/ 919 w 1006"/>
                <a:gd name="T13" fmla="*/ 783 h 1005"/>
                <a:gd name="T14" fmla="*/ 957 w 1006"/>
                <a:gd name="T15" fmla="*/ 720 h 1005"/>
                <a:gd name="T16" fmla="*/ 983 w 1006"/>
                <a:gd name="T17" fmla="*/ 651 h 1005"/>
                <a:gd name="T18" fmla="*/ 1001 w 1006"/>
                <a:gd name="T19" fmla="*/ 579 h 1005"/>
                <a:gd name="T20" fmla="*/ 1006 w 1006"/>
                <a:gd name="T21" fmla="*/ 502 h 1005"/>
                <a:gd name="T22" fmla="*/ 1001 w 1006"/>
                <a:gd name="T23" fmla="*/ 426 h 1005"/>
                <a:gd name="T24" fmla="*/ 983 w 1006"/>
                <a:gd name="T25" fmla="*/ 353 h 1005"/>
                <a:gd name="T26" fmla="*/ 957 w 1006"/>
                <a:gd name="T27" fmla="*/ 285 h 1005"/>
                <a:gd name="T28" fmla="*/ 919 w 1006"/>
                <a:gd name="T29" fmla="*/ 222 h 1005"/>
                <a:gd name="T30" fmla="*/ 875 w 1006"/>
                <a:gd name="T31" fmla="*/ 165 h 1005"/>
                <a:gd name="T32" fmla="*/ 822 w 1006"/>
                <a:gd name="T33" fmla="*/ 115 h 1005"/>
                <a:gd name="T34" fmla="*/ 764 w 1006"/>
                <a:gd name="T35" fmla="*/ 73 h 1005"/>
                <a:gd name="T36" fmla="*/ 698 w 1006"/>
                <a:gd name="T37" fmla="*/ 40 h 1005"/>
                <a:gd name="T38" fmla="*/ 629 w 1006"/>
                <a:gd name="T39" fmla="*/ 16 h 1005"/>
                <a:gd name="T40" fmla="*/ 554 w 1006"/>
                <a:gd name="T41" fmla="*/ 3 h 1005"/>
                <a:gd name="T42" fmla="*/ 477 w 1006"/>
                <a:gd name="T43" fmla="*/ 0 h 1005"/>
                <a:gd name="T44" fmla="*/ 403 w 1006"/>
                <a:gd name="T45" fmla="*/ 11 h 1005"/>
                <a:gd name="T46" fmla="*/ 331 w 1006"/>
                <a:gd name="T47" fmla="*/ 31 h 1005"/>
                <a:gd name="T48" fmla="*/ 264 w 1006"/>
                <a:gd name="T49" fmla="*/ 61 h 1005"/>
                <a:gd name="T50" fmla="*/ 203 w 1006"/>
                <a:gd name="T51" fmla="*/ 100 h 1005"/>
                <a:gd name="T52" fmla="*/ 148 w 1006"/>
                <a:gd name="T53" fmla="*/ 148 h 1005"/>
                <a:gd name="T54" fmla="*/ 102 w 1006"/>
                <a:gd name="T55" fmla="*/ 202 h 1005"/>
                <a:gd name="T56" fmla="*/ 62 w 1006"/>
                <a:gd name="T57" fmla="*/ 264 h 1005"/>
                <a:gd name="T58" fmla="*/ 31 w 1006"/>
                <a:gd name="T59" fmla="*/ 330 h 1005"/>
                <a:gd name="T60" fmla="*/ 11 w 1006"/>
                <a:gd name="T61" fmla="*/ 401 h 1005"/>
                <a:gd name="T62" fmla="*/ 2 w 1006"/>
                <a:gd name="T63" fmla="*/ 477 h 1005"/>
                <a:gd name="T64" fmla="*/ 3 w 1006"/>
                <a:gd name="T65" fmla="*/ 554 h 1005"/>
                <a:gd name="T66" fmla="*/ 16 w 1006"/>
                <a:gd name="T67" fmla="*/ 627 h 1005"/>
                <a:gd name="T68" fmla="*/ 40 w 1006"/>
                <a:gd name="T69" fmla="*/ 698 h 1005"/>
                <a:gd name="T70" fmla="*/ 74 w 1006"/>
                <a:gd name="T71" fmla="*/ 763 h 1005"/>
                <a:gd name="T72" fmla="*/ 116 w 1006"/>
                <a:gd name="T73" fmla="*/ 822 h 1005"/>
                <a:gd name="T74" fmla="*/ 165 w 1006"/>
                <a:gd name="T75" fmla="*/ 873 h 1005"/>
                <a:gd name="T76" fmla="*/ 223 w 1006"/>
                <a:gd name="T77" fmla="*/ 919 h 1005"/>
                <a:gd name="T78" fmla="*/ 285 w 1006"/>
                <a:gd name="T79" fmla="*/ 955 h 1005"/>
                <a:gd name="T80" fmla="*/ 355 w 1006"/>
                <a:gd name="T81" fmla="*/ 983 h 1005"/>
                <a:gd name="T82" fmla="*/ 427 w 1006"/>
                <a:gd name="T83" fmla="*/ 999 h 1005"/>
                <a:gd name="T84" fmla="*/ 504 w 1006"/>
                <a:gd name="T85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6" h="1005">
                  <a:moveTo>
                    <a:pt x="504" y="1005"/>
                  </a:moveTo>
                  <a:lnTo>
                    <a:pt x="529" y="1004"/>
                  </a:lnTo>
                  <a:lnTo>
                    <a:pt x="554" y="1003"/>
                  </a:lnTo>
                  <a:lnTo>
                    <a:pt x="580" y="999"/>
                  </a:lnTo>
                  <a:lnTo>
                    <a:pt x="605" y="995"/>
                  </a:lnTo>
                  <a:lnTo>
                    <a:pt x="629" y="989"/>
                  </a:lnTo>
                  <a:lnTo>
                    <a:pt x="653" y="983"/>
                  </a:lnTo>
                  <a:lnTo>
                    <a:pt x="676" y="975"/>
                  </a:lnTo>
                  <a:lnTo>
                    <a:pt x="698" y="965"/>
                  </a:lnTo>
                  <a:lnTo>
                    <a:pt x="721" y="955"/>
                  </a:lnTo>
                  <a:lnTo>
                    <a:pt x="742" y="944"/>
                  </a:lnTo>
                  <a:lnTo>
                    <a:pt x="764" y="932"/>
                  </a:lnTo>
                  <a:lnTo>
                    <a:pt x="784" y="919"/>
                  </a:lnTo>
                  <a:lnTo>
                    <a:pt x="803" y="904"/>
                  </a:lnTo>
                  <a:lnTo>
                    <a:pt x="822" y="889"/>
                  </a:lnTo>
                  <a:lnTo>
                    <a:pt x="841" y="873"/>
                  </a:lnTo>
                  <a:lnTo>
                    <a:pt x="858" y="857"/>
                  </a:lnTo>
                  <a:lnTo>
                    <a:pt x="875" y="840"/>
                  </a:lnTo>
                  <a:lnTo>
                    <a:pt x="891" y="822"/>
                  </a:lnTo>
                  <a:lnTo>
                    <a:pt x="906" y="803"/>
                  </a:lnTo>
                  <a:lnTo>
                    <a:pt x="919" y="783"/>
                  </a:lnTo>
                  <a:lnTo>
                    <a:pt x="933" y="763"/>
                  </a:lnTo>
                  <a:lnTo>
                    <a:pt x="945" y="742"/>
                  </a:lnTo>
                  <a:lnTo>
                    <a:pt x="957" y="720"/>
                  </a:lnTo>
                  <a:lnTo>
                    <a:pt x="966" y="698"/>
                  </a:lnTo>
                  <a:lnTo>
                    <a:pt x="975" y="675"/>
                  </a:lnTo>
                  <a:lnTo>
                    <a:pt x="983" y="651"/>
                  </a:lnTo>
                  <a:lnTo>
                    <a:pt x="990" y="627"/>
                  </a:lnTo>
                  <a:lnTo>
                    <a:pt x="995" y="603"/>
                  </a:lnTo>
                  <a:lnTo>
                    <a:pt x="1001" y="579"/>
                  </a:lnTo>
                  <a:lnTo>
                    <a:pt x="1003" y="554"/>
                  </a:lnTo>
                  <a:lnTo>
                    <a:pt x="1005" y="529"/>
                  </a:lnTo>
                  <a:lnTo>
                    <a:pt x="1006" y="502"/>
                  </a:lnTo>
                  <a:lnTo>
                    <a:pt x="1005" y="477"/>
                  </a:lnTo>
                  <a:lnTo>
                    <a:pt x="1003" y="451"/>
                  </a:lnTo>
                  <a:lnTo>
                    <a:pt x="1001" y="426"/>
                  </a:lnTo>
                  <a:lnTo>
                    <a:pt x="995" y="401"/>
                  </a:lnTo>
                  <a:lnTo>
                    <a:pt x="990" y="377"/>
                  </a:lnTo>
                  <a:lnTo>
                    <a:pt x="983" y="353"/>
                  </a:lnTo>
                  <a:lnTo>
                    <a:pt x="975" y="330"/>
                  </a:lnTo>
                  <a:lnTo>
                    <a:pt x="966" y="308"/>
                  </a:lnTo>
                  <a:lnTo>
                    <a:pt x="957" y="285"/>
                  </a:lnTo>
                  <a:lnTo>
                    <a:pt x="945" y="264"/>
                  </a:lnTo>
                  <a:lnTo>
                    <a:pt x="933" y="242"/>
                  </a:lnTo>
                  <a:lnTo>
                    <a:pt x="919" y="222"/>
                  </a:lnTo>
                  <a:lnTo>
                    <a:pt x="906" y="202"/>
                  </a:lnTo>
                  <a:lnTo>
                    <a:pt x="891" y="184"/>
                  </a:lnTo>
                  <a:lnTo>
                    <a:pt x="875" y="165"/>
                  </a:lnTo>
                  <a:lnTo>
                    <a:pt x="858" y="148"/>
                  </a:lnTo>
                  <a:lnTo>
                    <a:pt x="841" y="130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4" y="87"/>
                  </a:lnTo>
                  <a:lnTo>
                    <a:pt x="764" y="73"/>
                  </a:lnTo>
                  <a:lnTo>
                    <a:pt x="742" y="61"/>
                  </a:lnTo>
                  <a:lnTo>
                    <a:pt x="721" y="49"/>
                  </a:lnTo>
                  <a:lnTo>
                    <a:pt x="698" y="40"/>
                  </a:lnTo>
                  <a:lnTo>
                    <a:pt x="676" y="31"/>
                  </a:lnTo>
                  <a:lnTo>
                    <a:pt x="653" y="23"/>
                  </a:lnTo>
                  <a:lnTo>
                    <a:pt x="629" y="16"/>
                  </a:lnTo>
                  <a:lnTo>
                    <a:pt x="605" y="11"/>
                  </a:lnTo>
                  <a:lnTo>
                    <a:pt x="580" y="5"/>
                  </a:lnTo>
                  <a:lnTo>
                    <a:pt x="554" y="3"/>
                  </a:lnTo>
                  <a:lnTo>
                    <a:pt x="529" y="0"/>
                  </a:lnTo>
                  <a:lnTo>
                    <a:pt x="504" y="0"/>
                  </a:lnTo>
                  <a:lnTo>
                    <a:pt x="477" y="0"/>
                  </a:lnTo>
                  <a:lnTo>
                    <a:pt x="452" y="3"/>
                  </a:lnTo>
                  <a:lnTo>
                    <a:pt x="427" y="5"/>
                  </a:lnTo>
                  <a:lnTo>
                    <a:pt x="403" y="11"/>
                  </a:lnTo>
                  <a:lnTo>
                    <a:pt x="379" y="16"/>
                  </a:lnTo>
                  <a:lnTo>
                    <a:pt x="355" y="23"/>
                  </a:lnTo>
                  <a:lnTo>
                    <a:pt x="331" y="31"/>
                  </a:lnTo>
                  <a:lnTo>
                    <a:pt x="308" y="40"/>
                  </a:lnTo>
                  <a:lnTo>
                    <a:pt x="285" y="49"/>
                  </a:lnTo>
                  <a:lnTo>
                    <a:pt x="264" y="61"/>
                  </a:lnTo>
                  <a:lnTo>
                    <a:pt x="243" y="73"/>
                  </a:lnTo>
                  <a:lnTo>
                    <a:pt x="223" y="87"/>
                  </a:lnTo>
                  <a:lnTo>
                    <a:pt x="203" y="100"/>
                  </a:lnTo>
                  <a:lnTo>
                    <a:pt x="184" y="115"/>
                  </a:lnTo>
                  <a:lnTo>
                    <a:pt x="165" y="130"/>
                  </a:lnTo>
                  <a:lnTo>
                    <a:pt x="148" y="148"/>
                  </a:lnTo>
                  <a:lnTo>
                    <a:pt x="132" y="165"/>
                  </a:lnTo>
                  <a:lnTo>
                    <a:pt x="116" y="184"/>
                  </a:lnTo>
                  <a:lnTo>
                    <a:pt x="102" y="202"/>
                  </a:lnTo>
                  <a:lnTo>
                    <a:pt x="87" y="222"/>
                  </a:lnTo>
                  <a:lnTo>
                    <a:pt x="74" y="242"/>
                  </a:lnTo>
                  <a:lnTo>
                    <a:pt x="62" y="264"/>
                  </a:lnTo>
                  <a:lnTo>
                    <a:pt x="51" y="285"/>
                  </a:lnTo>
                  <a:lnTo>
                    <a:pt x="40" y="308"/>
                  </a:lnTo>
                  <a:lnTo>
                    <a:pt x="31" y="330"/>
                  </a:lnTo>
                  <a:lnTo>
                    <a:pt x="23" y="353"/>
                  </a:lnTo>
                  <a:lnTo>
                    <a:pt x="16" y="377"/>
                  </a:lnTo>
                  <a:lnTo>
                    <a:pt x="11" y="401"/>
                  </a:lnTo>
                  <a:lnTo>
                    <a:pt x="7" y="426"/>
                  </a:lnTo>
                  <a:lnTo>
                    <a:pt x="3" y="451"/>
                  </a:lnTo>
                  <a:lnTo>
                    <a:pt x="2" y="477"/>
                  </a:lnTo>
                  <a:lnTo>
                    <a:pt x="0" y="502"/>
                  </a:lnTo>
                  <a:lnTo>
                    <a:pt x="2" y="529"/>
                  </a:lnTo>
                  <a:lnTo>
                    <a:pt x="3" y="554"/>
                  </a:lnTo>
                  <a:lnTo>
                    <a:pt x="7" y="579"/>
                  </a:lnTo>
                  <a:lnTo>
                    <a:pt x="11" y="603"/>
                  </a:lnTo>
                  <a:lnTo>
                    <a:pt x="16" y="627"/>
                  </a:lnTo>
                  <a:lnTo>
                    <a:pt x="23" y="651"/>
                  </a:lnTo>
                  <a:lnTo>
                    <a:pt x="31" y="675"/>
                  </a:lnTo>
                  <a:lnTo>
                    <a:pt x="40" y="698"/>
                  </a:lnTo>
                  <a:lnTo>
                    <a:pt x="51" y="720"/>
                  </a:lnTo>
                  <a:lnTo>
                    <a:pt x="62" y="742"/>
                  </a:lnTo>
                  <a:lnTo>
                    <a:pt x="74" y="763"/>
                  </a:lnTo>
                  <a:lnTo>
                    <a:pt x="87" y="783"/>
                  </a:lnTo>
                  <a:lnTo>
                    <a:pt x="102" y="803"/>
                  </a:lnTo>
                  <a:lnTo>
                    <a:pt x="116" y="822"/>
                  </a:lnTo>
                  <a:lnTo>
                    <a:pt x="132" y="840"/>
                  </a:lnTo>
                  <a:lnTo>
                    <a:pt x="148" y="857"/>
                  </a:lnTo>
                  <a:lnTo>
                    <a:pt x="165" y="873"/>
                  </a:lnTo>
                  <a:lnTo>
                    <a:pt x="184" y="889"/>
                  </a:lnTo>
                  <a:lnTo>
                    <a:pt x="203" y="904"/>
                  </a:lnTo>
                  <a:lnTo>
                    <a:pt x="223" y="919"/>
                  </a:lnTo>
                  <a:lnTo>
                    <a:pt x="243" y="932"/>
                  </a:lnTo>
                  <a:lnTo>
                    <a:pt x="264" y="944"/>
                  </a:lnTo>
                  <a:lnTo>
                    <a:pt x="285" y="955"/>
                  </a:lnTo>
                  <a:lnTo>
                    <a:pt x="308" y="965"/>
                  </a:lnTo>
                  <a:lnTo>
                    <a:pt x="331" y="975"/>
                  </a:lnTo>
                  <a:lnTo>
                    <a:pt x="355" y="983"/>
                  </a:lnTo>
                  <a:lnTo>
                    <a:pt x="379" y="989"/>
                  </a:lnTo>
                  <a:lnTo>
                    <a:pt x="403" y="995"/>
                  </a:lnTo>
                  <a:lnTo>
                    <a:pt x="427" y="999"/>
                  </a:lnTo>
                  <a:lnTo>
                    <a:pt x="452" y="1003"/>
                  </a:lnTo>
                  <a:lnTo>
                    <a:pt x="477" y="1004"/>
                  </a:lnTo>
                  <a:lnTo>
                    <a:pt x="504" y="100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18" name="Rectangle 422"/>
            <p:cNvSpPr>
              <a:spLocks noChangeArrowheads="1"/>
            </p:cNvSpPr>
            <p:nvPr/>
          </p:nvSpPr>
          <p:spPr bwMode="auto">
            <a:xfrm>
              <a:off x="3185" y="2163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7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319" name="Freeform 423"/>
            <p:cNvSpPr>
              <a:spLocks/>
            </p:cNvSpPr>
            <p:nvPr/>
          </p:nvSpPr>
          <p:spPr bwMode="auto">
            <a:xfrm>
              <a:off x="1567" y="2160"/>
              <a:ext cx="251" cy="251"/>
            </a:xfrm>
            <a:custGeom>
              <a:avLst/>
              <a:gdLst>
                <a:gd name="T0" fmla="*/ 553 w 1005"/>
                <a:gd name="T1" fmla="*/ 1003 h 1005"/>
                <a:gd name="T2" fmla="*/ 628 w 1005"/>
                <a:gd name="T3" fmla="*/ 989 h 1005"/>
                <a:gd name="T4" fmla="*/ 697 w 1005"/>
                <a:gd name="T5" fmla="*/ 965 h 1005"/>
                <a:gd name="T6" fmla="*/ 762 w 1005"/>
                <a:gd name="T7" fmla="*/ 932 h 1005"/>
                <a:gd name="T8" fmla="*/ 822 w 1005"/>
                <a:gd name="T9" fmla="*/ 889 h 1005"/>
                <a:gd name="T10" fmla="*/ 874 w 1005"/>
                <a:gd name="T11" fmla="*/ 840 h 1005"/>
                <a:gd name="T12" fmla="*/ 918 w 1005"/>
                <a:gd name="T13" fmla="*/ 783 h 1005"/>
                <a:gd name="T14" fmla="*/ 955 w 1005"/>
                <a:gd name="T15" fmla="*/ 720 h 1005"/>
                <a:gd name="T16" fmla="*/ 982 w 1005"/>
                <a:gd name="T17" fmla="*/ 651 h 1005"/>
                <a:gd name="T18" fmla="*/ 999 w 1005"/>
                <a:gd name="T19" fmla="*/ 579 h 1005"/>
                <a:gd name="T20" fmla="*/ 1005 w 1005"/>
                <a:gd name="T21" fmla="*/ 502 h 1005"/>
                <a:gd name="T22" fmla="*/ 999 w 1005"/>
                <a:gd name="T23" fmla="*/ 426 h 1005"/>
                <a:gd name="T24" fmla="*/ 982 w 1005"/>
                <a:gd name="T25" fmla="*/ 353 h 1005"/>
                <a:gd name="T26" fmla="*/ 955 w 1005"/>
                <a:gd name="T27" fmla="*/ 285 h 1005"/>
                <a:gd name="T28" fmla="*/ 918 w 1005"/>
                <a:gd name="T29" fmla="*/ 222 h 1005"/>
                <a:gd name="T30" fmla="*/ 874 w 1005"/>
                <a:gd name="T31" fmla="*/ 165 h 1005"/>
                <a:gd name="T32" fmla="*/ 822 w 1005"/>
                <a:gd name="T33" fmla="*/ 115 h 1005"/>
                <a:gd name="T34" fmla="*/ 762 w 1005"/>
                <a:gd name="T35" fmla="*/ 73 h 1005"/>
                <a:gd name="T36" fmla="*/ 697 w 1005"/>
                <a:gd name="T37" fmla="*/ 40 h 1005"/>
                <a:gd name="T38" fmla="*/ 628 w 1005"/>
                <a:gd name="T39" fmla="*/ 16 h 1005"/>
                <a:gd name="T40" fmla="*/ 553 w 1005"/>
                <a:gd name="T41" fmla="*/ 3 h 1005"/>
                <a:gd name="T42" fmla="*/ 476 w 1005"/>
                <a:gd name="T43" fmla="*/ 0 h 1005"/>
                <a:gd name="T44" fmla="*/ 401 w 1005"/>
                <a:gd name="T45" fmla="*/ 11 h 1005"/>
                <a:gd name="T46" fmla="*/ 329 w 1005"/>
                <a:gd name="T47" fmla="*/ 31 h 1005"/>
                <a:gd name="T48" fmla="*/ 263 w 1005"/>
                <a:gd name="T49" fmla="*/ 61 h 1005"/>
                <a:gd name="T50" fmla="*/ 201 w 1005"/>
                <a:gd name="T51" fmla="*/ 100 h 1005"/>
                <a:gd name="T52" fmla="*/ 147 w 1005"/>
                <a:gd name="T53" fmla="*/ 148 h 1005"/>
                <a:gd name="T54" fmla="*/ 100 w 1005"/>
                <a:gd name="T55" fmla="*/ 202 h 1005"/>
                <a:gd name="T56" fmla="*/ 60 w 1005"/>
                <a:gd name="T57" fmla="*/ 264 h 1005"/>
                <a:gd name="T58" fmla="*/ 30 w 1005"/>
                <a:gd name="T59" fmla="*/ 330 h 1005"/>
                <a:gd name="T60" fmla="*/ 10 w 1005"/>
                <a:gd name="T61" fmla="*/ 401 h 1005"/>
                <a:gd name="T62" fmla="*/ 0 w 1005"/>
                <a:gd name="T63" fmla="*/ 477 h 1005"/>
                <a:gd name="T64" fmla="*/ 2 w 1005"/>
                <a:gd name="T65" fmla="*/ 554 h 1005"/>
                <a:gd name="T66" fmla="*/ 15 w 1005"/>
                <a:gd name="T67" fmla="*/ 627 h 1005"/>
                <a:gd name="T68" fmla="*/ 39 w 1005"/>
                <a:gd name="T69" fmla="*/ 698 h 1005"/>
                <a:gd name="T70" fmla="*/ 72 w 1005"/>
                <a:gd name="T71" fmla="*/ 763 h 1005"/>
                <a:gd name="T72" fmla="*/ 115 w 1005"/>
                <a:gd name="T73" fmla="*/ 822 h 1005"/>
                <a:gd name="T74" fmla="*/ 164 w 1005"/>
                <a:gd name="T75" fmla="*/ 873 h 1005"/>
                <a:gd name="T76" fmla="*/ 221 w 1005"/>
                <a:gd name="T77" fmla="*/ 919 h 1005"/>
                <a:gd name="T78" fmla="*/ 284 w 1005"/>
                <a:gd name="T79" fmla="*/ 955 h 1005"/>
                <a:gd name="T80" fmla="*/ 353 w 1005"/>
                <a:gd name="T81" fmla="*/ 983 h 1005"/>
                <a:gd name="T82" fmla="*/ 425 w 1005"/>
                <a:gd name="T83" fmla="*/ 999 h 1005"/>
                <a:gd name="T84" fmla="*/ 502 w 1005"/>
                <a:gd name="T85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1005">
                  <a:moveTo>
                    <a:pt x="502" y="1005"/>
                  </a:moveTo>
                  <a:lnTo>
                    <a:pt x="528" y="1004"/>
                  </a:lnTo>
                  <a:lnTo>
                    <a:pt x="553" y="1003"/>
                  </a:lnTo>
                  <a:lnTo>
                    <a:pt x="578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4" y="975"/>
                  </a:lnTo>
                  <a:lnTo>
                    <a:pt x="697" y="965"/>
                  </a:lnTo>
                  <a:lnTo>
                    <a:pt x="720" y="955"/>
                  </a:lnTo>
                  <a:lnTo>
                    <a:pt x="741" y="944"/>
                  </a:lnTo>
                  <a:lnTo>
                    <a:pt x="762" y="932"/>
                  </a:lnTo>
                  <a:lnTo>
                    <a:pt x="782" y="919"/>
                  </a:lnTo>
                  <a:lnTo>
                    <a:pt x="802" y="904"/>
                  </a:lnTo>
                  <a:lnTo>
                    <a:pt x="822" y="889"/>
                  </a:lnTo>
                  <a:lnTo>
                    <a:pt x="839" y="873"/>
                  </a:lnTo>
                  <a:lnTo>
                    <a:pt x="857" y="857"/>
                  </a:lnTo>
                  <a:lnTo>
                    <a:pt x="874" y="840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8" y="783"/>
                  </a:lnTo>
                  <a:lnTo>
                    <a:pt x="931" y="763"/>
                  </a:lnTo>
                  <a:lnTo>
                    <a:pt x="943" y="742"/>
                  </a:lnTo>
                  <a:lnTo>
                    <a:pt x="955" y="720"/>
                  </a:lnTo>
                  <a:lnTo>
                    <a:pt x="965" y="698"/>
                  </a:lnTo>
                  <a:lnTo>
                    <a:pt x="974" y="675"/>
                  </a:lnTo>
                  <a:lnTo>
                    <a:pt x="982" y="651"/>
                  </a:lnTo>
                  <a:lnTo>
                    <a:pt x="989" y="627"/>
                  </a:lnTo>
                  <a:lnTo>
                    <a:pt x="994" y="603"/>
                  </a:lnTo>
                  <a:lnTo>
                    <a:pt x="999" y="579"/>
                  </a:lnTo>
                  <a:lnTo>
                    <a:pt x="1002" y="554"/>
                  </a:lnTo>
                  <a:lnTo>
                    <a:pt x="1005" y="529"/>
                  </a:lnTo>
                  <a:lnTo>
                    <a:pt x="1005" y="502"/>
                  </a:lnTo>
                  <a:lnTo>
                    <a:pt x="1005" y="477"/>
                  </a:lnTo>
                  <a:lnTo>
                    <a:pt x="1002" y="451"/>
                  </a:lnTo>
                  <a:lnTo>
                    <a:pt x="999" y="426"/>
                  </a:lnTo>
                  <a:lnTo>
                    <a:pt x="994" y="401"/>
                  </a:lnTo>
                  <a:lnTo>
                    <a:pt x="989" y="377"/>
                  </a:lnTo>
                  <a:lnTo>
                    <a:pt x="982" y="353"/>
                  </a:lnTo>
                  <a:lnTo>
                    <a:pt x="974" y="330"/>
                  </a:lnTo>
                  <a:lnTo>
                    <a:pt x="965" y="308"/>
                  </a:lnTo>
                  <a:lnTo>
                    <a:pt x="955" y="285"/>
                  </a:lnTo>
                  <a:lnTo>
                    <a:pt x="943" y="264"/>
                  </a:lnTo>
                  <a:lnTo>
                    <a:pt x="931" y="242"/>
                  </a:lnTo>
                  <a:lnTo>
                    <a:pt x="918" y="222"/>
                  </a:lnTo>
                  <a:lnTo>
                    <a:pt x="905" y="202"/>
                  </a:lnTo>
                  <a:lnTo>
                    <a:pt x="890" y="184"/>
                  </a:lnTo>
                  <a:lnTo>
                    <a:pt x="874" y="165"/>
                  </a:lnTo>
                  <a:lnTo>
                    <a:pt x="857" y="148"/>
                  </a:lnTo>
                  <a:lnTo>
                    <a:pt x="839" y="130"/>
                  </a:lnTo>
                  <a:lnTo>
                    <a:pt x="822" y="115"/>
                  </a:lnTo>
                  <a:lnTo>
                    <a:pt x="802" y="100"/>
                  </a:lnTo>
                  <a:lnTo>
                    <a:pt x="782" y="87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49"/>
                  </a:lnTo>
                  <a:lnTo>
                    <a:pt x="697" y="40"/>
                  </a:lnTo>
                  <a:lnTo>
                    <a:pt x="674" y="31"/>
                  </a:lnTo>
                  <a:lnTo>
                    <a:pt x="652" y="23"/>
                  </a:lnTo>
                  <a:lnTo>
                    <a:pt x="628" y="16"/>
                  </a:lnTo>
                  <a:lnTo>
                    <a:pt x="604" y="11"/>
                  </a:lnTo>
                  <a:lnTo>
                    <a:pt x="578" y="5"/>
                  </a:lnTo>
                  <a:lnTo>
                    <a:pt x="553" y="3"/>
                  </a:lnTo>
                  <a:lnTo>
                    <a:pt x="528" y="0"/>
                  </a:lnTo>
                  <a:lnTo>
                    <a:pt x="502" y="0"/>
                  </a:lnTo>
                  <a:lnTo>
                    <a:pt x="476" y="0"/>
                  </a:lnTo>
                  <a:lnTo>
                    <a:pt x="451" y="3"/>
                  </a:lnTo>
                  <a:lnTo>
                    <a:pt x="425" y="5"/>
                  </a:lnTo>
                  <a:lnTo>
                    <a:pt x="401" y="11"/>
                  </a:lnTo>
                  <a:lnTo>
                    <a:pt x="377" y="16"/>
                  </a:lnTo>
                  <a:lnTo>
                    <a:pt x="353" y="23"/>
                  </a:lnTo>
                  <a:lnTo>
                    <a:pt x="329" y="31"/>
                  </a:lnTo>
                  <a:lnTo>
                    <a:pt x="307" y="40"/>
                  </a:lnTo>
                  <a:lnTo>
                    <a:pt x="284" y="49"/>
                  </a:lnTo>
                  <a:lnTo>
                    <a:pt x="263" y="61"/>
                  </a:lnTo>
                  <a:lnTo>
                    <a:pt x="241" y="73"/>
                  </a:lnTo>
                  <a:lnTo>
                    <a:pt x="221" y="87"/>
                  </a:lnTo>
                  <a:lnTo>
                    <a:pt x="201" y="100"/>
                  </a:lnTo>
                  <a:lnTo>
                    <a:pt x="183" y="115"/>
                  </a:lnTo>
                  <a:lnTo>
                    <a:pt x="164" y="130"/>
                  </a:lnTo>
                  <a:lnTo>
                    <a:pt x="147" y="148"/>
                  </a:lnTo>
                  <a:lnTo>
                    <a:pt x="131" y="165"/>
                  </a:lnTo>
                  <a:lnTo>
                    <a:pt x="115" y="184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2"/>
                  </a:lnTo>
                  <a:lnTo>
                    <a:pt x="60" y="264"/>
                  </a:lnTo>
                  <a:lnTo>
                    <a:pt x="50" y="285"/>
                  </a:lnTo>
                  <a:lnTo>
                    <a:pt x="39" y="308"/>
                  </a:lnTo>
                  <a:lnTo>
                    <a:pt x="30" y="330"/>
                  </a:lnTo>
                  <a:lnTo>
                    <a:pt x="23" y="353"/>
                  </a:lnTo>
                  <a:lnTo>
                    <a:pt x="15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2" y="451"/>
                  </a:lnTo>
                  <a:lnTo>
                    <a:pt x="0" y="477"/>
                  </a:lnTo>
                  <a:lnTo>
                    <a:pt x="0" y="502"/>
                  </a:lnTo>
                  <a:lnTo>
                    <a:pt x="0" y="529"/>
                  </a:lnTo>
                  <a:lnTo>
                    <a:pt x="2" y="554"/>
                  </a:lnTo>
                  <a:lnTo>
                    <a:pt x="6" y="579"/>
                  </a:lnTo>
                  <a:lnTo>
                    <a:pt x="10" y="603"/>
                  </a:lnTo>
                  <a:lnTo>
                    <a:pt x="15" y="627"/>
                  </a:lnTo>
                  <a:lnTo>
                    <a:pt x="23" y="651"/>
                  </a:lnTo>
                  <a:lnTo>
                    <a:pt x="30" y="675"/>
                  </a:lnTo>
                  <a:lnTo>
                    <a:pt x="39" y="698"/>
                  </a:lnTo>
                  <a:lnTo>
                    <a:pt x="50" y="720"/>
                  </a:lnTo>
                  <a:lnTo>
                    <a:pt x="60" y="742"/>
                  </a:lnTo>
                  <a:lnTo>
                    <a:pt x="72" y="763"/>
                  </a:lnTo>
                  <a:lnTo>
                    <a:pt x="86" y="783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0"/>
                  </a:lnTo>
                  <a:lnTo>
                    <a:pt x="147" y="857"/>
                  </a:lnTo>
                  <a:lnTo>
                    <a:pt x="164" y="873"/>
                  </a:lnTo>
                  <a:lnTo>
                    <a:pt x="183" y="889"/>
                  </a:lnTo>
                  <a:lnTo>
                    <a:pt x="201" y="904"/>
                  </a:lnTo>
                  <a:lnTo>
                    <a:pt x="221" y="919"/>
                  </a:lnTo>
                  <a:lnTo>
                    <a:pt x="241" y="932"/>
                  </a:lnTo>
                  <a:lnTo>
                    <a:pt x="263" y="944"/>
                  </a:lnTo>
                  <a:lnTo>
                    <a:pt x="284" y="955"/>
                  </a:lnTo>
                  <a:lnTo>
                    <a:pt x="307" y="965"/>
                  </a:lnTo>
                  <a:lnTo>
                    <a:pt x="329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5" y="999"/>
                  </a:lnTo>
                  <a:lnTo>
                    <a:pt x="451" y="1003"/>
                  </a:lnTo>
                  <a:lnTo>
                    <a:pt x="476" y="1004"/>
                  </a:lnTo>
                  <a:lnTo>
                    <a:pt x="502" y="100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20" name="Rectangle 424"/>
            <p:cNvSpPr>
              <a:spLocks noChangeArrowheads="1"/>
            </p:cNvSpPr>
            <p:nvPr/>
          </p:nvSpPr>
          <p:spPr bwMode="auto">
            <a:xfrm>
              <a:off x="1603" y="2163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6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321" name="Freeform 425"/>
            <p:cNvSpPr>
              <a:spLocks/>
            </p:cNvSpPr>
            <p:nvPr/>
          </p:nvSpPr>
          <p:spPr bwMode="auto">
            <a:xfrm>
              <a:off x="202" y="2160"/>
              <a:ext cx="251" cy="251"/>
            </a:xfrm>
            <a:custGeom>
              <a:avLst/>
              <a:gdLst>
                <a:gd name="T0" fmla="*/ 553 w 1004"/>
                <a:gd name="T1" fmla="*/ 1003 h 1005"/>
                <a:gd name="T2" fmla="*/ 627 w 1004"/>
                <a:gd name="T3" fmla="*/ 989 h 1005"/>
                <a:gd name="T4" fmla="*/ 698 w 1004"/>
                <a:gd name="T5" fmla="*/ 965 h 1005"/>
                <a:gd name="T6" fmla="*/ 762 w 1004"/>
                <a:gd name="T7" fmla="*/ 932 h 1005"/>
                <a:gd name="T8" fmla="*/ 822 w 1004"/>
                <a:gd name="T9" fmla="*/ 889 h 1005"/>
                <a:gd name="T10" fmla="*/ 874 w 1004"/>
                <a:gd name="T11" fmla="*/ 840 h 1005"/>
                <a:gd name="T12" fmla="*/ 919 w 1004"/>
                <a:gd name="T13" fmla="*/ 783 h 1005"/>
                <a:gd name="T14" fmla="*/ 955 w 1004"/>
                <a:gd name="T15" fmla="*/ 720 h 1005"/>
                <a:gd name="T16" fmla="*/ 982 w 1004"/>
                <a:gd name="T17" fmla="*/ 651 h 1005"/>
                <a:gd name="T18" fmla="*/ 999 w 1004"/>
                <a:gd name="T19" fmla="*/ 579 h 1005"/>
                <a:gd name="T20" fmla="*/ 1004 w 1004"/>
                <a:gd name="T21" fmla="*/ 502 h 1005"/>
                <a:gd name="T22" fmla="*/ 999 w 1004"/>
                <a:gd name="T23" fmla="*/ 426 h 1005"/>
                <a:gd name="T24" fmla="*/ 982 w 1004"/>
                <a:gd name="T25" fmla="*/ 353 h 1005"/>
                <a:gd name="T26" fmla="*/ 955 w 1004"/>
                <a:gd name="T27" fmla="*/ 285 h 1005"/>
                <a:gd name="T28" fmla="*/ 919 w 1004"/>
                <a:gd name="T29" fmla="*/ 222 h 1005"/>
                <a:gd name="T30" fmla="*/ 874 w 1004"/>
                <a:gd name="T31" fmla="*/ 165 h 1005"/>
                <a:gd name="T32" fmla="*/ 822 w 1004"/>
                <a:gd name="T33" fmla="*/ 115 h 1005"/>
                <a:gd name="T34" fmla="*/ 762 w 1004"/>
                <a:gd name="T35" fmla="*/ 73 h 1005"/>
                <a:gd name="T36" fmla="*/ 698 w 1004"/>
                <a:gd name="T37" fmla="*/ 40 h 1005"/>
                <a:gd name="T38" fmla="*/ 627 w 1004"/>
                <a:gd name="T39" fmla="*/ 16 h 1005"/>
                <a:gd name="T40" fmla="*/ 553 w 1004"/>
                <a:gd name="T41" fmla="*/ 3 h 1005"/>
                <a:gd name="T42" fmla="*/ 477 w 1004"/>
                <a:gd name="T43" fmla="*/ 0 h 1005"/>
                <a:gd name="T44" fmla="*/ 401 w 1004"/>
                <a:gd name="T45" fmla="*/ 11 h 1005"/>
                <a:gd name="T46" fmla="*/ 330 w 1004"/>
                <a:gd name="T47" fmla="*/ 31 h 1005"/>
                <a:gd name="T48" fmla="*/ 263 w 1004"/>
                <a:gd name="T49" fmla="*/ 61 h 1005"/>
                <a:gd name="T50" fmla="*/ 203 w 1004"/>
                <a:gd name="T51" fmla="*/ 100 h 1005"/>
                <a:gd name="T52" fmla="*/ 147 w 1004"/>
                <a:gd name="T53" fmla="*/ 148 h 1005"/>
                <a:gd name="T54" fmla="*/ 100 w 1004"/>
                <a:gd name="T55" fmla="*/ 202 h 1005"/>
                <a:gd name="T56" fmla="*/ 60 w 1004"/>
                <a:gd name="T57" fmla="*/ 264 h 1005"/>
                <a:gd name="T58" fmla="*/ 31 w 1004"/>
                <a:gd name="T59" fmla="*/ 330 h 1005"/>
                <a:gd name="T60" fmla="*/ 9 w 1004"/>
                <a:gd name="T61" fmla="*/ 401 h 1005"/>
                <a:gd name="T62" fmla="*/ 0 w 1004"/>
                <a:gd name="T63" fmla="*/ 477 h 1005"/>
                <a:gd name="T64" fmla="*/ 3 w 1004"/>
                <a:gd name="T65" fmla="*/ 554 h 1005"/>
                <a:gd name="T66" fmla="*/ 16 w 1004"/>
                <a:gd name="T67" fmla="*/ 627 h 1005"/>
                <a:gd name="T68" fmla="*/ 39 w 1004"/>
                <a:gd name="T69" fmla="*/ 698 h 1005"/>
                <a:gd name="T70" fmla="*/ 72 w 1004"/>
                <a:gd name="T71" fmla="*/ 763 h 1005"/>
                <a:gd name="T72" fmla="*/ 115 w 1004"/>
                <a:gd name="T73" fmla="*/ 822 h 1005"/>
                <a:gd name="T74" fmla="*/ 165 w 1004"/>
                <a:gd name="T75" fmla="*/ 873 h 1005"/>
                <a:gd name="T76" fmla="*/ 221 w 1004"/>
                <a:gd name="T77" fmla="*/ 919 h 1005"/>
                <a:gd name="T78" fmla="*/ 285 w 1004"/>
                <a:gd name="T79" fmla="*/ 955 h 1005"/>
                <a:gd name="T80" fmla="*/ 353 w 1004"/>
                <a:gd name="T81" fmla="*/ 983 h 1005"/>
                <a:gd name="T82" fmla="*/ 426 w 1004"/>
                <a:gd name="T83" fmla="*/ 999 h 1005"/>
                <a:gd name="T84" fmla="*/ 502 w 1004"/>
                <a:gd name="T85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5">
                  <a:moveTo>
                    <a:pt x="502" y="1005"/>
                  </a:moveTo>
                  <a:lnTo>
                    <a:pt x="528" y="1004"/>
                  </a:lnTo>
                  <a:lnTo>
                    <a:pt x="553" y="1003"/>
                  </a:lnTo>
                  <a:lnTo>
                    <a:pt x="578" y="999"/>
                  </a:lnTo>
                  <a:lnTo>
                    <a:pt x="603" y="995"/>
                  </a:lnTo>
                  <a:lnTo>
                    <a:pt x="627" y="989"/>
                  </a:lnTo>
                  <a:lnTo>
                    <a:pt x="651" y="983"/>
                  </a:lnTo>
                  <a:lnTo>
                    <a:pt x="674" y="975"/>
                  </a:lnTo>
                  <a:lnTo>
                    <a:pt x="698" y="965"/>
                  </a:lnTo>
                  <a:lnTo>
                    <a:pt x="719" y="955"/>
                  </a:lnTo>
                  <a:lnTo>
                    <a:pt x="742" y="944"/>
                  </a:lnTo>
                  <a:lnTo>
                    <a:pt x="762" y="932"/>
                  </a:lnTo>
                  <a:lnTo>
                    <a:pt x="783" y="919"/>
                  </a:lnTo>
                  <a:lnTo>
                    <a:pt x="802" y="904"/>
                  </a:lnTo>
                  <a:lnTo>
                    <a:pt x="822" y="889"/>
                  </a:lnTo>
                  <a:lnTo>
                    <a:pt x="839" y="873"/>
                  </a:lnTo>
                  <a:lnTo>
                    <a:pt x="858" y="857"/>
                  </a:lnTo>
                  <a:lnTo>
                    <a:pt x="874" y="840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3"/>
                  </a:lnTo>
                  <a:lnTo>
                    <a:pt x="933" y="763"/>
                  </a:lnTo>
                  <a:lnTo>
                    <a:pt x="944" y="742"/>
                  </a:lnTo>
                  <a:lnTo>
                    <a:pt x="955" y="720"/>
                  </a:lnTo>
                  <a:lnTo>
                    <a:pt x="966" y="698"/>
                  </a:lnTo>
                  <a:lnTo>
                    <a:pt x="974" y="675"/>
                  </a:lnTo>
                  <a:lnTo>
                    <a:pt x="982" y="651"/>
                  </a:lnTo>
                  <a:lnTo>
                    <a:pt x="988" y="627"/>
                  </a:lnTo>
                  <a:lnTo>
                    <a:pt x="995" y="603"/>
                  </a:lnTo>
                  <a:lnTo>
                    <a:pt x="999" y="579"/>
                  </a:lnTo>
                  <a:lnTo>
                    <a:pt x="1002" y="554"/>
                  </a:lnTo>
                  <a:lnTo>
                    <a:pt x="1004" y="529"/>
                  </a:lnTo>
                  <a:lnTo>
                    <a:pt x="1004" y="502"/>
                  </a:lnTo>
                  <a:lnTo>
                    <a:pt x="1004" y="477"/>
                  </a:lnTo>
                  <a:lnTo>
                    <a:pt x="1002" y="451"/>
                  </a:lnTo>
                  <a:lnTo>
                    <a:pt x="999" y="426"/>
                  </a:lnTo>
                  <a:lnTo>
                    <a:pt x="995" y="401"/>
                  </a:lnTo>
                  <a:lnTo>
                    <a:pt x="988" y="377"/>
                  </a:lnTo>
                  <a:lnTo>
                    <a:pt x="982" y="353"/>
                  </a:lnTo>
                  <a:lnTo>
                    <a:pt x="974" y="330"/>
                  </a:lnTo>
                  <a:lnTo>
                    <a:pt x="966" y="308"/>
                  </a:lnTo>
                  <a:lnTo>
                    <a:pt x="955" y="285"/>
                  </a:lnTo>
                  <a:lnTo>
                    <a:pt x="944" y="264"/>
                  </a:lnTo>
                  <a:lnTo>
                    <a:pt x="933" y="242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4"/>
                  </a:lnTo>
                  <a:lnTo>
                    <a:pt x="874" y="165"/>
                  </a:lnTo>
                  <a:lnTo>
                    <a:pt x="858" y="148"/>
                  </a:lnTo>
                  <a:lnTo>
                    <a:pt x="839" y="130"/>
                  </a:lnTo>
                  <a:lnTo>
                    <a:pt x="822" y="115"/>
                  </a:lnTo>
                  <a:lnTo>
                    <a:pt x="802" y="100"/>
                  </a:lnTo>
                  <a:lnTo>
                    <a:pt x="783" y="87"/>
                  </a:lnTo>
                  <a:lnTo>
                    <a:pt x="762" y="73"/>
                  </a:lnTo>
                  <a:lnTo>
                    <a:pt x="742" y="61"/>
                  </a:lnTo>
                  <a:lnTo>
                    <a:pt x="719" y="49"/>
                  </a:lnTo>
                  <a:lnTo>
                    <a:pt x="698" y="40"/>
                  </a:lnTo>
                  <a:lnTo>
                    <a:pt x="674" y="31"/>
                  </a:lnTo>
                  <a:lnTo>
                    <a:pt x="651" y="23"/>
                  </a:lnTo>
                  <a:lnTo>
                    <a:pt x="627" y="16"/>
                  </a:lnTo>
                  <a:lnTo>
                    <a:pt x="603" y="11"/>
                  </a:lnTo>
                  <a:lnTo>
                    <a:pt x="578" y="5"/>
                  </a:lnTo>
                  <a:lnTo>
                    <a:pt x="553" y="3"/>
                  </a:lnTo>
                  <a:lnTo>
                    <a:pt x="528" y="0"/>
                  </a:lnTo>
                  <a:lnTo>
                    <a:pt x="502" y="0"/>
                  </a:lnTo>
                  <a:lnTo>
                    <a:pt x="477" y="0"/>
                  </a:lnTo>
                  <a:lnTo>
                    <a:pt x="452" y="3"/>
                  </a:lnTo>
                  <a:lnTo>
                    <a:pt x="426" y="5"/>
                  </a:lnTo>
                  <a:lnTo>
                    <a:pt x="401" y="11"/>
                  </a:lnTo>
                  <a:lnTo>
                    <a:pt x="377" y="16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5" y="49"/>
                  </a:lnTo>
                  <a:lnTo>
                    <a:pt x="263" y="61"/>
                  </a:lnTo>
                  <a:lnTo>
                    <a:pt x="243" y="73"/>
                  </a:lnTo>
                  <a:lnTo>
                    <a:pt x="221" y="87"/>
                  </a:lnTo>
                  <a:lnTo>
                    <a:pt x="203" y="100"/>
                  </a:lnTo>
                  <a:lnTo>
                    <a:pt x="183" y="115"/>
                  </a:lnTo>
                  <a:lnTo>
                    <a:pt x="165" y="130"/>
                  </a:lnTo>
                  <a:lnTo>
                    <a:pt x="147" y="148"/>
                  </a:lnTo>
                  <a:lnTo>
                    <a:pt x="131" y="165"/>
                  </a:lnTo>
                  <a:lnTo>
                    <a:pt x="115" y="184"/>
                  </a:lnTo>
                  <a:lnTo>
                    <a:pt x="100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4"/>
                  </a:lnTo>
                  <a:lnTo>
                    <a:pt x="49" y="285"/>
                  </a:lnTo>
                  <a:lnTo>
                    <a:pt x="39" y="308"/>
                  </a:lnTo>
                  <a:lnTo>
                    <a:pt x="31" y="330"/>
                  </a:lnTo>
                  <a:lnTo>
                    <a:pt x="23" y="353"/>
                  </a:lnTo>
                  <a:lnTo>
                    <a:pt x="16" y="377"/>
                  </a:lnTo>
                  <a:lnTo>
                    <a:pt x="9" y="401"/>
                  </a:lnTo>
                  <a:lnTo>
                    <a:pt x="5" y="426"/>
                  </a:lnTo>
                  <a:lnTo>
                    <a:pt x="3" y="451"/>
                  </a:lnTo>
                  <a:lnTo>
                    <a:pt x="0" y="477"/>
                  </a:lnTo>
                  <a:lnTo>
                    <a:pt x="0" y="502"/>
                  </a:lnTo>
                  <a:lnTo>
                    <a:pt x="0" y="529"/>
                  </a:lnTo>
                  <a:lnTo>
                    <a:pt x="3" y="554"/>
                  </a:lnTo>
                  <a:lnTo>
                    <a:pt x="5" y="579"/>
                  </a:lnTo>
                  <a:lnTo>
                    <a:pt x="9" y="603"/>
                  </a:lnTo>
                  <a:lnTo>
                    <a:pt x="16" y="627"/>
                  </a:lnTo>
                  <a:lnTo>
                    <a:pt x="23" y="651"/>
                  </a:lnTo>
                  <a:lnTo>
                    <a:pt x="31" y="675"/>
                  </a:lnTo>
                  <a:lnTo>
                    <a:pt x="39" y="698"/>
                  </a:lnTo>
                  <a:lnTo>
                    <a:pt x="49" y="720"/>
                  </a:lnTo>
                  <a:lnTo>
                    <a:pt x="60" y="742"/>
                  </a:lnTo>
                  <a:lnTo>
                    <a:pt x="72" y="763"/>
                  </a:lnTo>
                  <a:lnTo>
                    <a:pt x="85" y="783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0"/>
                  </a:lnTo>
                  <a:lnTo>
                    <a:pt x="147" y="857"/>
                  </a:lnTo>
                  <a:lnTo>
                    <a:pt x="165" y="873"/>
                  </a:lnTo>
                  <a:lnTo>
                    <a:pt x="183" y="889"/>
                  </a:lnTo>
                  <a:lnTo>
                    <a:pt x="203" y="904"/>
                  </a:lnTo>
                  <a:lnTo>
                    <a:pt x="221" y="919"/>
                  </a:lnTo>
                  <a:lnTo>
                    <a:pt x="243" y="932"/>
                  </a:lnTo>
                  <a:lnTo>
                    <a:pt x="263" y="944"/>
                  </a:lnTo>
                  <a:lnTo>
                    <a:pt x="285" y="955"/>
                  </a:lnTo>
                  <a:lnTo>
                    <a:pt x="306" y="965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2" y="1003"/>
                  </a:lnTo>
                  <a:lnTo>
                    <a:pt x="477" y="1004"/>
                  </a:lnTo>
                  <a:lnTo>
                    <a:pt x="502" y="100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22" name="Rectangle 426"/>
            <p:cNvSpPr>
              <a:spLocks noChangeArrowheads="1"/>
            </p:cNvSpPr>
            <p:nvPr/>
          </p:nvSpPr>
          <p:spPr bwMode="auto">
            <a:xfrm>
              <a:off x="240" y="2170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5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323" name="Freeform 427"/>
            <p:cNvSpPr>
              <a:spLocks/>
            </p:cNvSpPr>
            <p:nvPr/>
          </p:nvSpPr>
          <p:spPr bwMode="auto">
            <a:xfrm>
              <a:off x="4384" y="2160"/>
              <a:ext cx="252" cy="251"/>
            </a:xfrm>
            <a:custGeom>
              <a:avLst/>
              <a:gdLst>
                <a:gd name="T0" fmla="*/ 554 w 1006"/>
                <a:gd name="T1" fmla="*/ 1003 h 1005"/>
                <a:gd name="T2" fmla="*/ 629 w 1006"/>
                <a:gd name="T3" fmla="*/ 989 h 1005"/>
                <a:gd name="T4" fmla="*/ 698 w 1006"/>
                <a:gd name="T5" fmla="*/ 965 h 1005"/>
                <a:gd name="T6" fmla="*/ 764 w 1006"/>
                <a:gd name="T7" fmla="*/ 932 h 1005"/>
                <a:gd name="T8" fmla="*/ 822 w 1006"/>
                <a:gd name="T9" fmla="*/ 889 h 1005"/>
                <a:gd name="T10" fmla="*/ 875 w 1006"/>
                <a:gd name="T11" fmla="*/ 840 h 1005"/>
                <a:gd name="T12" fmla="*/ 919 w 1006"/>
                <a:gd name="T13" fmla="*/ 783 h 1005"/>
                <a:gd name="T14" fmla="*/ 957 w 1006"/>
                <a:gd name="T15" fmla="*/ 720 h 1005"/>
                <a:gd name="T16" fmla="*/ 983 w 1006"/>
                <a:gd name="T17" fmla="*/ 651 h 1005"/>
                <a:gd name="T18" fmla="*/ 1001 w 1006"/>
                <a:gd name="T19" fmla="*/ 579 h 1005"/>
                <a:gd name="T20" fmla="*/ 1006 w 1006"/>
                <a:gd name="T21" fmla="*/ 502 h 1005"/>
                <a:gd name="T22" fmla="*/ 1001 w 1006"/>
                <a:gd name="T23" fmla="*/ 426 h 1005"/>
                <a:gd name="T24" fmla="*/ 983 w 1006"/>
                <a:gd name="T25" fmla="*/ 353 h 1005"/>
                <a:gd name="T26" fmla="*/ 957 w 1006"/>
                <a:gd name="T27" fmla="*/ 285 h 1005"/>
                <a:gd name="T28" fmla="*/ 919 w 1006"/>
                <a:gd name="T29" fmla="*/ 222 h 1005"/>
                <a:gd name="T30" fmla="*/ 875 w 1006"/>
                <a:gd name="T31" fmla="*/ 165 h 1005"/>
                <a:gd name="T32" fmla="*/ 822 w 1006"/>
                <a:gd name="T33" fmla="*/ 115 h 1005"/>
                <a:gd name="T34" fmla="*/ 764 w 1006"/>
                <a:gd name="T35" fmla="*/ 73 h 1005"/>
                <a:gd name="T36" fmla="*/ 698 w 1006"/>
                <a:gd name="T37" fmla="*/ 40 h 1005"/>
                <a:gd name="T38" fmla="*/ 629 w 1006"/>
                <a:gd name="T39" fmla="*/ 16 h 1005"/>
                <a:gd name="T40" fmla="*/ 554 w 1006"/>
                <a:gd name="T41" fmla="*/ 3 h 1005"/>
                <a:gd name="T42" fmla="*/ 477 w 1006"/>
                <a:gd name="T43" fmla="*/ 0 h 1005"/>
                <a:gd name="T44" fmla="*/ 403 w 1006"/>
                <a:gd name="T45" fmla="*/ 11 h 1005"/>
                <a:gd name="T46" fmla="*/ 331 w 1006"/>
                <a:gd name="T47" fmla="*/ 31 h 1005"/>
                <a:gd name="T48" fmla="*/ 264 w 1006"/>
                <a:gd name="T49" fmla="*/ 61 h 1005"/>
                <a:gd name="T50" fmla="*/ 203 w 1006"/>
                <a:gd name="T51" fmla="*/ 100 h 1005"/>
                <a:gd name="T52" fmla="*/ 148 w 1006"/>
                <a:gd name="T53" fmla="*/ 148 h 1005"/>
                <a:gd name="T54" fmla="*/ 100 w 1006"/>
                <a:gd name="T55" fmla="*/ 202 h 1005"/>
                <a:gd name="T56" fmla="*/ 62 w 1006"/>
                <a:gd name="T57" fmla="*/ 264 h 1005"/>
                <a:gd name="T58" fmla="*/ 31 w 1006"/>
                <a:gd name="T59" fmla="*/ 330 h 1005"/>
                <a:gd name="T60" fmla="*/ 11 w 1006"/>
                <a:gd name="T61" fmla="*/ 401 h 1005"/>
                <a:gd name="T62" fmla="*/ 2 w 1006"/>
                <a:gd name="T63" fmla="*/ 477 h 1005"/>
                <a:gd name="T64" fmla="*/ 3 w 1006"/>
                <a:gd name="T65" fmla="*/ 554 h 1005"/>
                <a:gd name="T66" fmla="*/ 16 w 1006"/>
                <a:gd name="T67" fmla="*/ 627 h 1005"/>
                <a:gd name="T68" fmla="*/ 40 w 1006"/>
                <a:gd name="T69" fmla="*/ 698 h 1005"/>
                <a:gd name="T70" fmla="*/ 74 w 1006"/>
                <a:gd name="T71" fmla="*/ 763 h 1005"/>
                <a:gd name="T72" fmla="*/ 116 w 1006"/>
                <a:gd name="T73" fmla="*/ 822 h 1005"/>
                <a:gd name="T74" fmla="*/ 166 w 1006"/>
                <a:gd name="T75" fmla="*/ 873 h 1005"/>
                <a:gd name="T76" fmla="*/ 223 w 1006"/>
                <a:gd name="T77" fmla="*/ 919 h 1005"/>
                <a:gd name="T78" fmla="*/ 285 w 1006"/>
                <a:gd name="T79" fmla="*/ 955 h 1005"/>
                <a:gd name="T80" fmla="*/ 355 w 1006"/>
                <a:gd name="T81" fmla="*/ 983 h 1005"/>
                <a:gd name="T82" fmla="*/ 427 w 1006"/>
                <a:gd name="T83" fmla="*/ 999 h 1005"/>
                <a:gd name="T84" fmla="*/ 504 w 1006"/>
                <a:gd name="T85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6" h="1005">
                  <a:moveTo>
                    <a:pt x="504" y="1005"/>
                  </a:moveTo>
                  <a:lnTo>
                    <a:pt x="529" y="1004"/>
                  </a:lnTo>
                  <a:lnTo>
                    <a:pt x="554" y="1003"/>
                  </a:lnTo>
                  <a:lnTo>
                    <a:pt x="580" y="999"/>
                  </a:lnTo>
                  <a:lnTo>
                    <a:pt x="605" y="995"/>
                  </a:lnTo>
                  <a:lnTo>
                    <a:pt x="629" y="989"/>
                  </a:lnTo>
                  <a:lnTo>
                    <a:pt x="653" y="983"/>
                  </a:lnTo>
                  <a:lnTo>
                    <a:pt x="676" y="975"/>
                  </a:lnTo>
                  <a:lnTo>
                    <a:pt x="698" y="965"/>
                  </a:lnTo>
                  <a:lnTo>
                    <a:pt x="721" y="955"/>
                  </a:lnTo>
                  <a:lnTo>
                    <a:pt x="742" y="944"/>
                  </a:lnTo>
                  <a:lnTo>
                    <a:pt x="764" y="932"/>
                  </a:lnTo>
                  <a:lnTo>
                    <a:pt x="784" y="919"/>
                  </a:lnTo>
                  <a:lnTo>
                    <a:pt x="804" y="904"/>
                  </a:lnTo>
                  <a:lnTo>
                    <a:pt x="822" y="889"/>
                  </a:lnTo>
                  <a:lnTo>
                    <a:pt x="841" y="873"/>
                  </a:lnTo>
                  <a:lnTo>
                    <a:pt x="858" y="857"/>
                  </a:lnTo>
                  <a:lnTo>
                    <a:pt x="875" y="840"/>
                  </a:lnTo>
                  <a:lnTo>
                    <a:pt x="891" y="822"/>
                  </a:lnTo>
                  <a:lnTo>
                    <a:pt x="906" y="803"/>
                  </a:lnTo>
                  <a:lnTo>
                    <a:pt x="919" y="783"/>
                  </a:lnTo>
                  <a:lnTo>
                    <a:pt x="933" y="763"/>
                  </a:lnTo>
                  <a:lnTo>
                    <a:pt x="945" y="742"/>
                  </a:lnTo>
                  <a:lnTo>
                    <a:pt x="957" y="720"/>
                  </a:lnTo>
                  <a:lnTo>
                    <a:pt x="966" y="698"/>
                  </a:lnTo>
                  <a:lnTo>
                    <a:pt x="975" y="675"/>
                  </a:lnTo>
                  <a:lnTo>
                    <a:pt x="983" y="651"/>
                  </a:lnTo>
                  <a:lnTo>
                    <a:pt x="990" y="627"/>
                  </a:lnTo>
                  <a:lnTo>
                    <a:pt x="995" y="603"/>
                  </a:lnTo>
                  <a:lnTo>
                    <a:pt x="1001" y="579"/>
                  </a:lnTo>
                  <a:lnTo>
                    <a:pt x="1003" y="554"/>
                  </a:lnTo>
                  <a:lnTo>
                    <a:pt x="1005" y="529"/>
                  </a:lnTo>
                  <a:lnTo>
                    <a:pt x="1006" y="502"/>
                  </a:lnTo>
                  <a:lnTo>
                    <a:pt x="1005" y="477"/>
                  </a:lnTo>
                  <a:lnTo>
                    <a:pt x="1003" y="451"/>
                  </a:lnTo>
                  <a:lnTo>
                    <a:pt x="1001" y="426"/>
                  </a:lnTo>
                  <a:lnTo>
                    <a:pt x="995" y="401"/>
                  </a:lnTo>
                  <a:lnTo>
                    <a:pt x="990" y="377"/>
                  </a:lnTo>
                  <a:lnTo>
                    <a:pt x="983" y="353"/>
                  </a:lnTo>
                  <a:lnTo>
                    <a:pt x="975" y="330"/>
                  </a:lnTo>
                  <a:lnTo>
                    <a:pt x="966" y="308"/>
                  </a:lnTo>
                  <a:lnTo>
                    <a:pt x="957" y="285"/>
                  </a:lnTo>
                  <a:lnTo>
                    <a:pt x="945" y="264"/>
                  </a:lnTo>
                  <a:lnTo>
                    <a:pt x="933" y="242"/>
                  </a:lnTo>
                  <a:lnTo>
                    <a:pt x="919" y="222"/>
                  </a:lnTo>
                  <a:lnTo>
                    <a:pt x="906" y="202"/>
                  </a:lnTo>
                  <a:lnTo>
                    <a:pt x="891" y="184"/>
                  </a:lnTo>
                  <a:lnTo>
                    <a:pt x="875" y="165"/>
                  </a:lnTo>
                  <a:lnTo>
                    <a:pt x="858" y="148"/>
                  </a:lnTo>
                  <a:lnTo>
                    <a:pt x="841" y="130"/>
                  </a:lnTo>
                  <a:lnTo>
                    <a:pt x="822" y="115"/>
                  </a:lnTo>
                  <a:lnTo>
                    <a:pt x="804" y="100"/>
                  </a:lnTo>
                  <a:lnTo>
                    <a:pt x="784" y="87"/>
                  </a:lnTo>
                  <a:lnTo>
                    <a:pt x="764" y="73"/>
                  </a:lnTo>
                  <a:lnTo>
                    <a:pt x="742" y="61"/>
                  </a:lnTo>
                  <a:lnTo>
                    <a:pt x="721" y="49"/>
                  </a:lnTo>
                  <a:lnTo>
                    <a:pt x="698" y="40"/>
                  </a:lnTo>
                  <a:lnTo>
                    <a:pt x="676" y="31"/>
                  </a:lnTo>
                  <a:lnTo>
                    <a:pt x="653" y="23"/>
                  </a:lnTo>
                  <a:lnTo>
                    <a:pt x="629" y="16"/>
                  </a:lnTo>
                  <a:lnTo>
                    <a:pt x="605" y="11"/>
                  </a:lnTo>
                  <a:lnTo>
                    <a:pt x="580" y="5"/>
                  </a:lnTo>
                  <a:lnTo>
                    <a:pt x="554" y="3"/>
                  </a:lnTo>
                  <a:lnTo>
                    <a:pt x="529" y="0"/>
                  </a:lnTo>
                  <a:lnTo>
                    <a:pt x="504" y="0"/>
                  </a:lnTo>
                  <a:lnTo>
                    <a:pt x="477" y="0"/>
                  </a:lnTo>
                  <a:lnTo>
                    <a:pt x="452" y="3"/>
                  </a:lnTo>
                  <a:lnTo>
                    <a:pt x="427" y="5"/>
                  </a:lnTo>
                  <a:lnTo>
                    <a:pt x="403" y="11"/>
                  </a:lnTo>
                  <a:lnTo>
                    <a:pt x="379" y="16"/>
                  </a:lnTo>
                  <a:lnTo>
                    <a:pt x="355" y="23"/>
                  </a:lnTo>
                  <a:lnTo>
                    <a:pt x="331" y="31"/>
                  </a:lnTo>
                  <a:lnTo>
                    <a:pt x="308" y="40"/>
                  </a:lnTo>
                  <a:lnTo>
                    <a:pt x="285" y="49"/>
                  </a:lnTo>
                  <a:lnTo>
                    <a:pt x="264" y="61"/>
                  </a:lnTo>
                  <a:lnTo>
                    <a:pt x="243" y="73"/>
                  </a:lnTo>
                  <a:lnTo>
                    <a:pt x="223" y="87"/>
                  </a:lnTo>
                  <a:lnTo>
                    <a:pt x="203" y="100"/>
                  </a:lnTo>
                  <a:lnTo>
                    <a:pt x="184" y="115"/>
                  </a:lnTo>
                  <a:lnTo>
                    <a:pt x="166" y="130"/>
                  </a:lnTo>
                  <a:lnTo>
                    <a:pt x="148" y="148"/>
                  </a:lnTo>
                  <a:lnTo>
                    <a:pt x="132" y="165"/>
                  </a:lnTo>
                  <a:lnTo>
                    <a:pt x="116" y="184"/>
                  </a:lnTo>
                  <a:lnTo>
                    <a:pt x="100" y="202"/>
                  </a:lnTo>
                  <a:lnTo>
                    <a:pt x="87" y="222"/>
                  </a:lnTo>
                  <a:lnTo>
                    <a:pt x="74" y="242"/>
                  </a:lnTo>
                  <a:lnTo>
                    <a:pt x="62" y="264"/>
                  </a:lnTo>
                  <a:lnTo>
                    <a:pt x="51" y="285"/>
                  </a:lnTo>
                  <a:lnTo>
                    <a:pt x="40" y="308"/>
                  </a:lnTo>
                  <a:lnTo>
                    <a:pt x="31" y="330"/>
                  </a:lnTo>
                  <a:lnTo>
                    <a:pt x="23" y="353"/>
                  </a:lnTo>
                  <a:lnTo>
                    <a:pt x="16" y="377"/>
                  </a:lnTo>
                  <a:lnTo>
                    <a:pt x="11" y="401"/>
                  </a:lnTo>
                  <a:lnTo>
                    <a:pt x="7" y="426"/>
                  </a:lnTo>
                  <a:lnTo>
                    <a:pt x="3" y="451"/>
                  </a:lnTo>
                  <a:lnTo>
                    <a:pt x="2" y="477"/>
                  </a:lnTo>
                  <a:lnTo>
                    <a:pt x="0" y="502"/>
                  </a:lnTo>
                  <a:lnTo>
                    <a:pt x="2" y="529"/>
                  </a:lnTo>
                  <a:lnTo>
                    <a:pt x="3" y="554"/>
                  </a:lnTo>
                  <a:lnTo>
                    <a:pt x="7" y="579"/>
                  </a:lnTo>
                  <a:lnTo>
                    <a:pt x="11" y="603"/>
                  </a:lnTo>
                  <a:lnTo>
                    <a:pt x="16" y="627"/>
                  </a:lnTo>
                  <a:lnTo>
                    <a:pt x="23" y="651"/>
                  </a:lnTo>
                  <a:lnTo>
                    <a:pt x="31" y="675"/>
                  </a:lnTo>
                  <a:lnTo>
                    <a:pt x="40" y="698"/>
                  </a:lnTo>
                  <a:lnTo>
                    <a:pt x="51" y="720"/>
                  </a:lnTo>
                  <a:lnTo>
                    <a:pt x="62" y="742"/>
                  </a:lnTo>
                  <a:lnTo>
                    <a:pt x="74" y="763"/>
                  </a:lnTo>
                  <a:lnTo>
                    <a:pt x="87" y="783"/>
                  </a:lnTo>
                  <a:lnTo>
                    <a:pt x="100" y="803"/>
                  </a:lnTo>
                  <a:lnTo>
                    <a:pt x="116" y="822"/>
                  </a:lnTo>
                  <a:lnTo>
                    <a:pt x="132" y="840"/>
                  </a:lnTo>
                  <a:lnTo>
                    <a:pt x="148" y="857"/>
                  </a:lnTo>
                  <a:lnTo>
                    <a:pt x="166" y="873"/>
                  </a:lnTo>
                  <a:lnTo>
                    <a:pt x="184" y="889"/>
                  </a:lnTo>
                  <a:lnTo>
                    <a:pt x="203" y="904"/>
                  </a:lnTo>
                  <a:lnTo>
                    <a:pt x="223" y="919"/>
                  </a:lnTo>
                  <a:lnTo>
                    <a:pt x="243" y="932"/>
                  </a:lnTo>
                  <a:lnTo>
                    <a:pt x="264" y="944"/>
                  </a:lnTo>
                  <a:lnTo>
                    <a:pt x="285" y="955"/>
                  </a:lnTo>
                  <a:lnTo>
                    <a:pt x="308" y="965"/>
                  </a:lnTo>
                  <a:lnTo>
                    <a:pt x="331" y="975"/>
                  </a:lnTo>
                  <a:lnTo>
                    <a:pt x="355" y="983"/>
                  </a:lnTo>
                  <a:lnTo>
                    <a:pt x="379" y="989"/>
                  </a:lnTo>
                  <a:lnTo>
                    <a:pt x="403" y="995"/>
                  </a:lnTo>
                  <a:lnTo>
                    <a:pt x="427" y="999"/>
                  </a:lnTo>
                  <a:lnTo>
                    <a:pt x="452" y="1003"/>
                  </a:lnTo>
                  <a:lnTo>
                    <a:pt x="477" y="1004"/>
                  </a:lnTo>
                  <a:lnTo>
                    <a:pt x="504" y="1005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1324" name="Rectangle 428"/>
            <p:cNvSpPr>
              <a:spLocks noChangeArrowheads="1"/>
            </p:cNvSpPr>
            <p:nvPr/>
          </p:nvSpPr>
          <p:spPr bwMode="auto">
            <a:xfrm>
              <a:off x="4420" y="2164"/>
              <a:ext cx="12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400">
                  <a:solidFill>
                    <a:srgbClr val="1F1A17"/>
                  </a:solidFill>
                  <a:latin typeface="Arial Black" pitchFamily="34" charset="0"/>
                </a:rPr>
                <a:t>8</a:t>
              </a:r>
              <a:endParaRPr lang="cs-CZ" sz="2400">
                <a:latin typeface="Arial Black" pitchFamily="34" charset="0"/>
              </a:endParaRPr>
            </a:p>
          </p:txBody>
        </p:sp>
        <p:sp>
          <p:nvSpPr>
            <p:cNvPr id="81325" name="Rectangle 429"/>
            <p:cNvSpPr>
              <a:spLocks noChangeArrowheads="1"/>
            </p:cNvSpPr>
            <p:nvPr/>
          </p:nvSpPr>
          <p:spPr bwMode="auto">
            <a:xfrm>
              <a:off x="528" y="3146"/>
              <a:ext cx="42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ŽÍHÁNÍ</a:t>
              </a:r>
              <a:endParaRPr lang="cs-CZ" sz="1400"/>
            </a:p>
          </p:txBody>
        </p:sp>
        <p:sp>
          <p:nvSpPr>
            <p:cNvPr id="81326" name="Rectangle 430"/>
            <p:cNvSpPr>
              <a:spLocks noChangeArrowheads="1"/>
            </p:cNvSpPr>
            <p:nvPr/>
          </p:nvSpPr>
          <p:spPr bwMode="auto">
            <a:xfrm>
              <a:off x="144" y="3297"/>
              <a:ext cx="116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při 1100°C, 1 hodinu</a:t>
              </a:r>
              <a:endParaRPr lang="cs-CZ" sz="1400"/>
            </a:p>
          </p:txBody>
        </p:sp>
        <p:sp>
          <p:nvSpPr>
            <p:cNvPr id="81327" name="Rectangle 431"/>
            <p:cNvSpPr>
              <a:spLocks noChangeArrowheads="1"/>
            </p:cNvSpPr>
            <p:nvPr/>
          </p:nvSpPr>
          <p:spPr bwMode="auto">
            <a:xfrm>
              <a:off x="287" y="3440"/>
              <a:ext cx="87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v N   atmosféře</a:t>
              </a:r>
              <a:endParaRPr lang="cs-CZ" sz="1400"/>
            </a:p>
          </p:txBody>
        </p:sp>
        <p:sp>
          <p:nvSpPr>
            <p:cNvPr id="81328" name="Rectangle 432"/>
            <p:cNvSpPr>
              <a:spLocks noChangeArrowheads="1"/>
            </p:cNvSpPr>
            <p:nvPr/>
          </p:nvSpPr>
          <p:spPr bwMode="auto">
            <a:xfrm>
              <a:off x="451" y="3525"/>
              <a:ext cx="64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800" i="1">
                  <a:solidFill>
                    <a:srgbClr val="1F1A17"/>
                  </a:solidFill>
                </a:rPr>
                <a:t>2</a:t>
              </a:r>
              <a:endParaRPr lang="cs-CZ" sz="1400"/>
            </a:p>
          </p:txBody>
        </p:sp>
        <p:sp>
          <p:nvSpPr>
            <p:cNvPr id="81329" name="Rectangle 433"/>
            <p:cNvSpPr>
              <a:spLocks noChangeArrowheads="1"/>
            </p:cNvSpPr>
            <p:nvPr/>
          </p:nvSpPr>
          <p:spPr bwMode="auto">
            <a:xfrm>
              <a:off x="4585" y="3146"/>
              <a:ext cx="83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Au KONTAKT</a:t>
              </a:r>
              <a:endParaRPr lang="cs-CZ" sz="1400"/>
            </a:p>
          </p:txBody>
        </p:sp>
        <p:sp>
          <p:nvSpPr>
            <p:cNvPr id="81330" name="Rectangle 434"/>
            <p:cNvSpPr>
              <a:spLocks noChangeArrowheads="1"/>
            </p:cNvSpPr>
            <p:nvPr/>
          </p:nvSpPr>
          <p:spPr bwMode="auto">
            <a:xfrm>
              <a:off x="4538" y="3290"/>
              <a:ext cx="91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tloušťka 300 nm</a:t>
              </a:r>
              <a:endParaRPr lang="cs-CZ" sz="1400"/>
            </a:p>
          </p:txBody>
        </p:sp>
        <p:sp>
          <p:nvSpPr>
            <p:cNvPr id="81331" name="Rectangle 435"/>
            <p:cNvSpPr>
              <a:spLocks noChangeArrowheads="1"/>
            </p:cNvSpPr>
            <p:nvPr/>
          </p:nvSpPr>
          <p:spPr bwMode="auto">
            <a:xfrm>
              <a:off x="4532" y="3434"/>
              <a:ext cx="92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poloměr 0.2 mm</a:t>
              </a:r>
              <a:endParaRPr lang="cs-CZ" sz="1400"/>
            </a:p>
          </p:txBody>
        </p:sp>
        <p:sp>
          <p:nvSpPr>
            <p:cNvPr id="81332" name="Rectangle 436"/>
            <p:cNvSpPr>
              <a:spLocks noChangeArrowheads="1"/>
            </p:cNvSpPr>
            <p:nvPr/>
          </p:nvSpPr>
          <p:spPr bwMode="auto">
            <a:xfrm>
              <a:off x="1392" y="3120"/>
              <a:ext cx="1273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cs-CZ" sz="1600" b="1">
                  <a:solidFill>
                    <a:srgbClr val="1F1A17"/>
                  </a:solidFill>
                </a:rPr>
                <a:t>DEPOZICE polykr.-Si</a:t>
              </a:r>
              <a:endParaRPr lang="cs-CZ" sz="1600" i="1">
                <a:solidFill>
                  <a:srgbClr val="1F1A17"/>
                </a:solidFill>
              </a:endParaRPr>
            </a:p>
            <a:p>
              <a:pPr algn="ctr"/>
              <a:r>
                <a:rPr lang="cs-CZ" sz="1600" i="1">
                  <a:solidFill>
                    <a:srgbClr val="1F1A17"/>
                  </a:solidFill>
                </a:rPr>
                <a:t>LPCVD (1 h, 650°C)</a:t>
              </a:r>
            </a:p>
            <a:p>
              <a:pPr algn="ctr"/>
              <a:r>
                <a:rPr lang="cs-CZ" sz="1600" i="1">
                  <a:solidFill>
                    <a:srgbClr val="1F1A17"/>
                  </a:solidFill>
                </a:rPr>
                <a:t>dotováno P, 160 nm</a:t>
              </a:r>
              <a:endParaRPr lang="cs-CZ" sz="1400"/>
            </a:p>
          </p:txBody>
        </p:sp>
        <p:sp>
          <p:nvSpPr>
            <p:cNvPr id="81333" name="Rectangle 437"/>
            <p:cNvSpPr>
              <a:spLocks noChangeArrowheads="1"/>
            </p:cNvSpPr>
            <p:nvPr/>
          </p:nvSpPr>
          <p:spPr bwMode="auto">
            <a:xfrm>
              <a:off x="2832" y="3120"/>
              <a:ext cx="1504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cs-CZ" sz="1600" b="1">
                  <a:solidFill>
                    <a:srgbClr val="1F1A17"/>
                  </a:solidFill>
                </a:rPr>
                <a:t>TVAROVÁNÍ KONTAKTU</a:t>
              </a:r>
              <a:endParaRPr lang="cs-CZ" sz="1600" i="1">
                <a:solidFill>
                  <a:srgbClr val="1F1A17"/>
                </a:solidFill>
              </a:endParaRPr>
            </a:p>
            <a:p>
              <a:pPr algn="ctr"/>
              <a:r>
                <a:rPr lang="cs-CZ" sz="1600" i="1">
                  <a:solidFill>
                    <a:srgbClr val="1F1A17"/>
                  </a:solidFill>
                </a:rPr>
                <a:t>"dry mesa-etching"</a:t>
              </a:r>
            </a:p>
            <a:p>
              <a:pPr algn="ctr"/>
              <a:r>
                <a:rPr lang="cs-CZ" sz="1600" i="1">
                  <a:solidFill>
                    <a:srgbClr val="1F1A17"/>
                  </a:solidFill>
                </a:rPr>
                <a:t>kruhový tvar d=2 mm</a:t>
              </a:r>
              <a:endParaRPr lang="cs-CZ" sz="14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Fotolum. spektra jednotlivých Si nanokrystalů</a:t>
            </a:r>
          </a:p>
        </p:txBody>
      </p:sp>
      <p:pic>
        <p:nvPicPr>
          <p:cNvPr id="81923" name="Picture 3" descr="C:\Jan\Figures\Transparenty\g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8001000" cy="505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2286000" y="6096000"/>
            <a:ext cx="419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[</a:t>
            </a:r>
            <a:r>
              <a:rPr lang="cs-CZ" sz="1400"/>
              <a:t>J. Valenta et al., </a:t>
            </a:r>
            <a:r>
              <a:rPr lang="cs-CZ" sz="1400" i="1"/>
              <a:t>Appl. Phys. Lett.</a:t>
            </a:r>
            <a:r>
              <a:rPr lang="cs-CZ" sz="1400"/>
              <a:t> </a:t>
            </a:r>
            <a:r>
              <a:rPr lang="cs-CZ" sz="1400" b="1"/>
              <a:t>80</a:t>
            </a:r>
            <a:r>
              <a:rPr lang="cs-CZ" sz="1400"/>
              <a:t> (2002) 1070]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Závislost fotolum. na intenzitě excitace</a:t>
            </a:r>
          </a:p>
        </p:txBody>
      </p:sp>
      <p:pic>
        <p:nvPicPr>
          <p:cNvPr id="82947" name="Picture 3" descr="C:\Jan\Figures\Transparenty\h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72390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5334000" y="5105400"/>
            <a:ext cx="3429000" cy="109378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en-GB" sz="1600" b="1" i="1"/>
              <a:t>Kvaziperiodická spektrální struktura</a:t>
            </a:r>
            <a:r>
              <a:rPr lang="en-GB" sz="1600"/>
              <a:t> </a:t>
            </a:r>
          </a:p>
          <a:p>
            <a:pPr algn="ctr">
              <a:spcBef>
                <a:spcPct val="10000"/>
              </a:spcBef>
            </a:pPr>
            <a:r>
              <a:rPr lang="en-GB" sz="1600"/>
              <a:t>(nepozorovaná v souborech Si-NK)  - povrchové vibrace - fonony ?</a:t>
            </a:r>
            <a:endParaRPr lang="cs-CZ" sz="1600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685800" y="6019800"/>
            <a:ext cx="411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[</a:t>
            </a:r>
            <a:r>
              <a:rPr lang="cs-CZ" sz="1400"/>
              <a:t>J. Valenta et al., </a:t>
            </a:r>
            <a:r>
              <a:rPr lang="cs-CZ" sz="1400" i="1"/>
              <a:t>J. Luminescence</a:t>
            </a:r>
            <a:r>
              <a:rPr lang="cs-CZ" sz="1400"/>
              <a:t> </a:t>
            </a:r>
            <a:r>
              <a:rPr lang="cs-CZ" sz="1400" b="1"/>
              <a:t>98 </a:t>
            </a:r>
            <a:r>
              <a:rPr lang="cs-CZ" sz="1400"/>
              <a:t>(2002) 15]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400">
                <a:solidFill>
                  <a:srgbClr val="FFFFFF"/>
                </a:solidFill>
                <a:latin typeface="Arial Black" pitchFamily="34" charset="0"/>
              </a:rPr>
              <a:t>Fluktuace fotoluminiscence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990600" y="914400"/>
            <a:ext cx="23622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b="1"/>
              <a:t>Opakovaná detekce</a:t>
            </a:r>
          </a:p>
          <a:p>
            <a:r>
              <a:rPr lang="cs-CZ" b="1"/>
              <a:t>PL obrázků</a:t>
            </a:r>
          </a:p>
          <a:p>
            <a:r>
              <a:rPr lang="cs-CZ"/>
              <a:t>s expoziční dobou</a:t>
            </a:r>
          </a:p>
          <a:p>
            <a:r>
              <a:rPr lang="cs-CZ"/>
              <a:t>60 s (mezery 10 s)</a:t>
            </a:r>
            <a:endParaRPr lang="cs-CZ" sz="2400">
              <a:latin typeface="Times New Roman" pitchFamily="18" charset="-18"/>
            </a:endParaRPr>
          </a:p>
        </p:txBody>
      </p:sp>
      <p:pic>
        <p:nvPicPr>
          <p:cNvPr id="83972" name="Picture 4" descr="C:\Jan\Figures\Transparenty\j1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914400"/>
            <a:ext cx="4419600" cy="168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3" name="Picture 5" descr="C:\Jan\Figures\Transparenty\j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066800"/>
            <a:ext cx="3297238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974" name="Group 6"/>
          <p:cNvGrpSpPr>
            <a:grpSpLocks/>
          </p:cNvGrpSpPr>
          <p:nvPr/>
        </p:nvGrpSpPr>
        <p:grpSpPr bwMode="auto">
          <a:xfrm>
            <a:off x="381000" y="2828925"/>
            <a:ext cx="8575675" cy="3419475"/>
            <a:chOff x="240" y="1782"/>
            <a:chExt cx="5402" cy="2154"/>
          </a:xfrm>
        </p:grpSpPr>
        <p:pic>
          <p:nvPicPr>
            <p:cNvPr id="83975" name="Picture 7" descr="C:\Jan\Figures\Transparenty\j3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0" y="1782"/>
              <a:ext cx="2828" cy="2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976" name="Freeform 8"/>
            <p:cNvSpPr>
              <a:spLocks/>
            </p:cNvSpPr>
            <p:nvPr/>
          </p:nvSpPr>
          <p:spPr bwMode="auto">
            <a:xfrm>
              <a:off x="240" y="2352"/>
              <a:ext cx="1904" cy="1584"/>
            </a:xfrm>
            <a:custGeom>
              <a:avLst/>
              <a:gdLst>
                <a:gd name="T0" fmla="*/ 5244 w 5712"/>
                <a:gd name="T1" fmla="*/ 1 h 3743"/>
                <a:gd name="T2" fmla="*/ 5318 w 5712"/>
                <a:gd name="T3" fmla="*/ 10 h 3743"/>
                <a:gd name="T4" fmla="*/ 5387 w 5712"/>
                <a:gd name="T5" fmla="*/ 31 h 3743"/>
                <a:gd name="T6" fmla="*/ 5453 w 5712"/>
                <a:gd name="T7" fmla="*/ 61 h 3743"/>
                <a:gd name="T8" fmla="*/ 5513 w 5712"/>
                <a:gd name="T9" fmla="*/ 100 h 3743"/>
                <a:gd name="T10" fmla="*/ 5567 w 5712"/>
                <a:gd name="T11" fmla="*/ 147 h 3743"/>
                <a:gd name="T12" fmla="*/ 5613 w 5712"/>
                <a:gd name="T13" fmla="*/ 202 h 3743"/>
                <a:gd name="T14" fmla="*/ 5652 w 5712"/>
                <a:gd name="T15" fmla="*/ 262 h 3743"/>
                <a:gd name="T16" fmla="*/ 5682 w 5712"/>
                <a:gd name="T17" fmla="*/ 328 h 3743"/>
                <a:gd name="T18" fmla="*/ 5701 w 5712"/>
                <a:gd name="T19" fmla="*/ 399 h 3743"/>
                <a:gd name="T20" fmla="*/ 5712 w 5712"/>
                <a:gd name="T21" fmla="*/ 474 h 3743"/>
                <a:gd name="T22" fmla="*/ 5712 w 5712"/>
                <a:gd name="T23" fmla="*/ 3269 h 3743"/>
                <a:gd name="T24" fmla="*/ 5701 w 5712"/>
                <a:gd name="T25" fmla="*/ 3344 h 3743"/>
                <a:gd name="T26" fmla="*/ 5682 w 5712"/>
                <a:gd name="T27" fmla="*/ 3415 h 3743"/>
                <a:gd name="T28" fmla="*/ 5652 w 5712"/>
                <a:gd name="T29" fmla="*/ 3481 h 3743"/>
                <a:gd name="T30" fmla="*/ 5613 w 5712"/>
                <a:gd name="T31" fmla="*/ 3542 h 3743"/>
                <a:gd name="T32" fmla="*/ 5567 w 5712"/>
                <a:gd name="T33" fmla="*/ 3596 h 3743"/>
                <a:gd name="T34" fmla="*/ 5513 w 5712"/>
                <a:gd name="T35" fmla="*/ 3644 h 3743"/>
                <a:gd name="T36" fmla="*/ 5453 w 5712"/>
                <a:gd name="T37" fmla="*/ 3682 h 3743"/>
                <a:gd name="T38" fmla="*/ 5387 w 5712"/>
                <a:gd name="T39" fmla="*/ 3713 h 3743"/>
                <a:gd name="T40" fmla="*/ 5318 w 5712"/>
                <a:gd name="T41" fmla="*/ 3733 h 3743"/>
                <a:gd name="T42" fmla="*/ 5244 w 5712"/>
                <a:gd name="T43" fmla="*/ 3742 h 3743"/>
                <a:gd name="T44" fmla="*/ 469 w 5712"/>
                <a:gd name="T45" fmla="*/ 3742 h 3743"/>
                <a:gd name="T46" fmla="*/ 395 w 5712"/>
                <a:gd name="T47" fmla="*/ 3733 h 3743"/>
                <a:gd name="T48" fmla="*/ 324 w 5712"/>
                <a:gd name="T49" fmla="*/ 3713 h 3743"/>
                <a:gd name="T50" fmla="*/ 259 w 5712"/>
                <a:gd name="T51" fmla="*/ 3682 h 3743"/>
                <a:gd name="T52" fmla="*/ 199 w 5712"/>
                <a:gd name="T53" fmla="*/ 3644 h 3743"/>
                <a:gd name="T54" fmla="*/ 145 w 5712"/>
                <a:gd name="T55" fmla="*/ 3596 h 3743"/>
                <a:gd name="T56" fmla="*/ 98 w 5712"/>
                <a:gd name="T57" fmla="*/ 3542 h 3743"/>
                <a:gd name="T58" fmla="*/ 60 w 5712"/>
                <a:gd name="T59" fmla="*/ 3481 h 3743"/>
                <a:gd name="T60" fmla="*/ 30 w 5712"/>
                <a:gd name="T61" fmla="*/ 3415 h 3743"/>
                <a:gd name="T62" fmla="*/ 10 w 5712"/>
                <a:gd name="T63" fmla="*/ 3344 h 3743"/>
                <a:gd name="T64" fmla="*/ 1 w 5712"/>
                <a:gd name="T65" fmla="*/ 3269 h 3743"/>
                <a:gd name="T66" fmla="*/ 1 w 5712"/>
                <a:gd name="T67" fmla="*/ 474 h 3743"/>
                <a:gd name="T68" fmla="*/ 10 w 5712"/>
                <a:gd name="T69" fmla="*/ 399 h 3743"/>
                <a:gd name="T70" fmla="*/ 30 w 5712"/>
                <a:gd name="T71" fmla="*/ 328 h 3743"/>
                <a:gd name="T72" fmla="*/ 60 w 5712"/>
                <a:gd name="T73" fmla="*/ 262 h 3743"/>
                <a:gd name="T74" fmla="*/ 98 w 5712"/>
                <a:gd name="T75" fmla="*/ 202 h 3743"/>
                <a:gd name="T76" fmla="*/ 145 w 5712"/>
                <a:gd name="T77" fmla="*/ 147 h 3743"/>
                <a:gd name="T78" fmla="*/ 199 w 5712"/>
                <a:gd name="T79" fmla="*/ 100 h 3743"/>
                <a:gd name="T80" fmla="*/ 259 w 5712"/>
                <a:gd name="T81" fmla="*/ 61 h 3743"/>
                <a:gd name="T82" fmla="*/ 324 w 5712"/>
                <a:gd name="T83" fmla="*/ 31 h 3743"/>
                <a:gd name="T84" fmla="*/ 395 w 5712"/>
                <a:gd name="T85" fmla="*/ 10 h 3743"/>
                <a:gd name="T86" fmla="*/ 469 w 5712"/>
                <a:gd name="T87" fmla="*/ 1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12" h="3743">
                  <a:moveTo>
                    <a:pt x="494" y="0"/>
                  </a:moveTo>
                  <a:lnTo>
                    <a:pt x="5218" y="0"/>
                  </a:lnTo>
                  <a:lnTo>
                    <a:pt x="5244" y="1"/>
                  </a:lnTo>
                  <a:lnTo>
                    <a:pt x="5268" y="3"/>
                  </a:lnTo>
                  <a:lnTo>
                    <a:pt x="5293" y="6"/>
                  </a:lnTo>
                  <a:lnTo>
                    <a:pt x="5318" y="10"/>
                  </a:lnTo>
                  <a:lnTo>
                    <a:pt x="5341" y="17"/>
                  </a:lnTo>
                  <a:lnTo>
                    <a:pt x="5364" y="23"/>
                  </a:lnTo>
                  <a:lnTo>
                    <a:pt x="5387" y="31"/>
                  </a:lnTo>
                  <a:lnTo>
                    <a:pt x="5410" y="40"/>
                  </a:lnTo>
                  <a:lnTo>
                    <a:pt x="5432" y="50"/>
                  </a:lnTo>
                  <a:lnTo>
                    <a:pt x="5453" y="61"/>
                  </a:lnTo>
                  <a:lnTo>
                    <a:pt x="5474" y="73"/>
                  </a:lnTo>
                  <a:lnTo>
                    <a:pt x="5494" y="85"/>
                  </a:lnTo>
                  <a:lnTo>
                    <a:pt x="5513" y="100"/>
                  </a:lnTo>
                  <a:lnTo>
                    <a:pt x="5531" y="115"/>
                  </a:lnTo>
                  <a:lnTo>
                    <a:pt x="5550" y="130"/>
                  </a:lnTo>
                  <a:lnTo>
                    <a:pt x="5567" y="147"/>
                  </a:lnTo>
                  <a:lnTo>
                    <a:pt x="5583" y="164"/>
                  </a:lnTo>
                  <a:lnTo>
                    <a:pt x="5599" y="182"/>
                  </a:lnTo>
                  <a:lnTo>
                    <a:pt x="5613" y="202"/>
                  </a:lnTo>
                  <a:lnTo>
                    <a:pt x="5628" y="221"/>
                  </a:lnTo>
                  <a:lnTo>
                    <a:pt x="5641" y="241"/>
                  </a:lnTo>
                  <a:lnTo>
                    <a:pt x="5652" y="262"/>
                  </a:lnTo>
                  <a:lnTo>
                    <a:pt x="5663" y="284"/>
                  </a:lnTo>
                  <a:lnTo>
                    <a:pt x="5673" y="306"/>
                  </a:lnTo>
                  <a:lnTo>
                    <a:pt x="5682" y="328"/>
                  </a:lnTo>
                  <a:lnTo>
                    <a:pt x="5689" y="352"/>
                  </a:lnTo>
                  <a:lnTo>
                    <a:pt x="5696" y="375"/>
                  </a:lnTo>
                  <a:lnTo>
                    <a:pt x="5701" y="399"/>
                  </a:lnTo>
                  <a:lnTo>
                    <a:pt x="5707" y="423"/>
                  </a:lnTo>
                  <a:lnTo>
                    <a:pt x="5710" y="449"/>
                  </a:lnTo>
                  <a:lnTo>
                    <a:pt x="5712" y="474"/>
                  </a:lnTo>
                  <a:lnTo>
                    <a:pt x="5712" y="499"/>
                  </a:lnTo>
                  <a:lnTo>
                    <a:pt x="5712" y="3244"/>
                  </a:lnTo>
                  <a:lnTo>
                    <a:pt x="5712" y="3269"/>
                  </a:lnTo>
                  <a:lnTo>
                    <a:pt x="5710" y="3295"/>
                  </a:lnTo>
                  <a:lnTo>
                    <a:pt x="5707" y="3320"/>
                  </a:lnTo>
                  <a:lnTo>
                    <a:pt x="5701" y="3344"/>
                  </a:lnTo>
                  <a:lnTo>
                    <a:pt x="5696" y="3369"/>
                  </a:lnTo>
                  <a:lnTo>
                    <a:pt x="5689" y="3392"/>
                  </a:lnTo>
                  <a:lnTo>
                    <a:pt x="5682" y="3415"/>
                  </a:lnTo>
                  <a:lnTo>
                    <a:pt x="5673" y="3437"/>
                  </a:lnTo>
                  <a:lnTo>
                    <a:pt x="5663" y="3460"/>
                  </a:lnTo>
                  <a:lnTo>
                    <a:pt x="5652" y="3481"/>
                  </a:lnTo>
                  <a:lnTo>
                    <a:pt x="5641" y="3502"/>
                  </a:lnTo>
                  <a:lnTo>
                    <a:pt x="5628" y="3522"/>
                  </a:lnTo>
                  <a:lnTo>
                    <a:pt x="5613" y="3542"/>
                  </a:lnTo>
                  <a:lnTo>
                    <a:pt x="5599" y="3561"/>
                  </a:lnTo>
                  <a:lnTo>
                    <a:pt x="5583" y="3579"/>
                  </a:lnTo>
                  <a:lnTo>
                    <a:pt x="5567" y="3596"/>
                  </a:lnTo>
                  <a:lnTo>
                    <a:pt x="5550" y="3613"/>
                  </a:lnTo>
                  <a:lnTo>
                    <a:pt x="5531" y="3629"/>
                  </a:lnTo>
                  <a:lnTo>
                    <a:pt x="5513" y="3644"/>
                  </a:lnTo>
                  <a:lnTo>
                    <a:pt x="5494" y="3658"/>
                  </a:lnTo>
                  <a:lnTo>
                    <a:pt x="5474" y="3670"/>
                  </a:lnTo>
                  <a:lnTo>
                    <a:pt x="5453" y="3682"/>
                  </a:lnTo>
                  <a:lnTo>
                    <a:pt x="5432" y="3693"/>
                  </a:lnTo>
                  <a:lnTo>
                    <a:pt x="5410" y="3704"/>
                  </a:lnTo>
                  <a:lnTo>
                    <a:pt x="5387" y="3713"/>
                  </a:lnTo>
                  <a:lnTo>
                    <a:pt x="5364" y="3721"/>
                  </a:lnTo>
                  <a:lnTo>
                    <a:pt x="5341" y="3727"/>
                  </a:lnTo>
                  <a:lnTo>
                    <a:pt x="5318" y="3733"/>
                  </a:lnTo>
                  <a:lnTo>
                    <a:pt x="5293" y="3737"/>
                  </a:lnTo>
                  <a:lnTo>
                    <a:pt x="5268" y="3740"/>
                  </a:lnTo>
                  <a:lnTo>
                    <a:pt x="5244" y="3742"/>
                  </a:lnTo>
                  <a:lnTo>
                    <a:pt x="5218" y="3743"/>
                  </a:lnTo>
                  <a:lnTo>
                    <a:pt x="494" y="3743"/>
                  </a:lnTo>
                  <a:lnTo>
                    <a:pt x="469" y="3742"/>
                  </a:lnTo>
                  <a:lnTo>
                    <a:pt x="444" y="3740"/>
                  </a:lnTo>
                  <a:lnTo>
                    <a:pt x="419" y="3737"/>
                  </a:lnTo>
                  <a:lnTo>
                    <a:pt x="395" y="3733"/>
                  </a:lnTo>
                  <a:lnTo>
                    <a:pt x="371" y="3727"/>
                  </a:lnTo>
                  <a:lnTo>
                    <a:pt x="347" y="3721"/>
                  </a:lnTo>
                  <a:lnTo>
                    <a:pt x="324" y="3713"/>
                  </a:lnTo>
                  <a:lnTo>
                    <a:pt x="302" y="3704"/>
                  </a:lnTo>
                  <a:lnTo>
                    <a:pt x="281" y="3693"/>
                  </a:lnTo>
                  <a:lnTo>
                    <a:pt x="259" y="3682"/>
                  </a:lnTo>
                  <a:lnTo>
                    <a:pt x="238" y="3670"/>
                  </a:lnTo>
                  <a:lnTo>
                    <a:pt x="219" y="3658"/>
                  </a:lnTo>
                  <a:lnTo>
                    <a:pt x="199" y="3644"/>
                  </a:lnTo>
                  <a:lnTo>
                    <a:pt x="180" y="3629"/>
                  </a:lnTo>
                  <a:lnTo>
                    <a:pt x="162" y="3613"/>
                  </a:lnTo>
                  <a:lnTo>
                    <a:pt x="145" y="3596"/>
                  </a:lnTo>
                  <a:lnTo>
                    <a:pt x="129" y="3579"/>
                  </a:lnTo>
                  <a:lnTo>
                    <a:pt x="113" y="3561"/>
                  </a:lnTo>
                  <a:lnTo>
                    <a:pt x="98" y="3542"/>
                  </a:lnTo>
                  <a:lnTo>
                    <a:pt x="85" y="3522"/>
                  </a:lnTo>
                  <a:lnTo>
                    <a:pt x="72" y="3502"/>
                  </a:lnTo>
                  <a:lnTo>
                    <a:pt x="60" y="3481"/>
                  </a:lnTo>
                  <a:lnTo>
                    <a:pt x="49" y="3460"/>
                  </a:lnTo>
                  <a:lnTo>
                    <a:pt x="38" y="3437"/>
                  </a:lnTo>
                  <a:lnTo>
                    <a:pt x="30" y="3415"/>
                  </a:lnTo>
                  <a:lnTo>
                    <a:pt x="22" y="3392"/>
                  </a:lnTo>
                  <a:lnTo>
                    <a:pt x="15" y="3369"/>
                  </a:lnTo>
                  <a:lnTo>
                    <a:pt x="10" y="3344"/>
                  </a:lnTo>
                  <a:lnTo>
                    <a:pt x="6" y="3320"/>
                  </a:lnTo>
                  <a:lnTo>
                    <a:pt x="3" y="3295"/>
                  </a:lnTo>
                  <a:lnTo>
                    <a:pt x="1" y="3269"/>
                  </a:lnTo>
                  <a:lnTo>
                    <a:pt x="0" y="3244"/>
                  </a:lnTo>
                  <a:lnTo>
                    <a:pt x="0" y="499"/>
                  </a:lnTo>
                  <a:lnTo>
                    <a:pt x="1" y="474"/>
                  </a:lnTo>
                  <a:lnTo>
                    <a:pt x="3" y="449"/>
                  </a:lnTo>
                  <a:lnTo>
                    <a:pt x="6" y="423"/>
                  </a:lnTo>
                  <a:lnTo>
                    <a:pt x="10" y="399"/>
                  </a:lnTo>
                  <a:lnTo>
                    <a:pt x="15" y="375"/>
                  </a:lnTo>
                  <a:lnTo>
                    <a:pt x="22" y="352"/>
                  </a:lnTo>
                  <a:lnTo>
                    <a:pt x="30" y="328"/>
                  </a:lnTo>
                  <a:lnTo>
                    <a:pt x="38" y="306"/>
                  </a:lnTo>
                  <a:lnTo>
                    <a:pt x="49" y="284"/>
                  </a:lnTo>
                  <a:lnTo>
                    <a:pt x="60" y="262"/>
                  </a:lnTo>
                  <a:lnTo>
                    <a:pt x="72" y="241"/>
                  </a:lnTo>
                  <a:lnTo>
                    <a:pt x="85" y="221"/>
                  </a:lnTo>
                  <a:lnTo>
                    <a:pt x="98" y="202"/>
                  </a:lnTo>
                  <a:lnTo>
                    <a:pt x="113" y="182"/>
                  </a:lnTo>
                  <a:lnTo>
                    <a:pt x="129" y="164"/>
                  </a:lnTo>
                  <a:lnTo>
                    <a:pt x="145" y="147"/>
                  </a:lnTo>
                  <a:lnTo>
                    <a:pt x="162" y="130"/>
                  </a:lnTo>
                  <a:lnTo>
                    <a:pt x="180" y="115"/>
                  </a:lnTo>
                  <a:lnTo>
                    <a:pt x="199" y="100"/>
                  </a:lnTo>
                  <a:lnTo>
                    <a:pt x="219" y="85"/>
                  </a:lnTo>
                  <a:lnTo>
                    <a:pt x="238" y="73"/>
                  </a:lnTo>
                  <a:lnTo>
                    <a:pt x="259" y="61"/>
                  </a:lnTo>
                  <a:lnTo>
                    <a:pt x="281" y="50"/>
                  </a:lnTo>
                  <a:lnTo>
                    <a:pt x="302" y="40"/>
                  </a:lnTo>
                  <a:lnTo>
                    <a:pt x="324" y="31"/>
                  </a:lnTo>
                  <a:lnTo>
                    <a:pt x="347" y="23"/>
                  </a:lnTo>
                  <a:lnTo>
                    <a:pt x="371" y="17"/>
                  </a:lnTo>
                  <a:lnTo>
                    <a:pt x="395" y="10"/>
                  </a:lnTo>
                  <a:lnTo>
                    <a:pt x="419" y="6"/>
                  </a:lnTo>
                  <a:lnTo>
                    <a:pt x="444" y="3"/>
                  </a:lnTo>
                  <a:lnTo>
                    <a:pt x="469" y="1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77" name="Freeform 9"/>
            <p:cNvSpPr>
              <a:spLocks/>
            </p:cNvSpPr>
            <p:nvPr/>
          </p:nvSpPr>
          <p:spPr bwMode="auto">
            <a:xfrm>
              <a:off x="4890" y="3072"/>
              <a:ext cx="752" cy="207"/>
            </a:xfrm>
            <a:custGeom>
              <a:avLst/>
              <a:gdLst>
                <a:gd name="T0" fmla="*/ 1243 w 2256"/>
                <a:gd name="T1" fmla="*/ 618 h 620"/>
                <a:gd name="T2" fmla="*/ 1409 w 2256"/>
                <a:gd name="T3" fmla="*/ 610 h 620"/>
                <a:gd name="T4" fmla="*/ 1566 w 2256"/>
                <a:gd name="T5" fmla="*/ 596 h 620"/>
                <a:gd name="T6" fmla="*/ 1712 w 2256"/>
                <a:gd name="T7" fmla="*/ 575 h 620"/>
                <a:gd name="T8" fmla="*/ 1845 w 2256"/>
                <a:gd name="T9" fmla="*/ 549 h 620"/>
                <a:gd name="T10" fmla="*/ 1962 w 2256"/>
                <a:gd name="T11" fmla="*/ 518 h 620"/>
                <a:gd name="T12" fmla="*/ 2063 w 2256"/>
                <a:gd name="T13" fmla="*/ 483 h 620"/>
                <a:gd name="T14" fmla="*/ 2145 w 2256"/>
                <a:gd name="T15" fmla="*/ 444 h 620"/>
                <a:gd name="T16" fmla="*/ 2205 w 2256"/>
                <a:gd name="T17" fmla="*/ 401 h 620"/>
                <a:gd name="T18" fmla="*/ 2243 w 2256"/>
                <a:gd name="T19" fmla="*/ 357 h 620"/>
                <a:gd name="T20" fmla="*/ 2256 w 2256"/>
                <a:gd name="T21" fmla="*/ 309 h 620"/>
                <a:gd name="T22" fmla="*/ 2243 w 2256"/>
                <a:gd name="T23" fmla="*/ 263 h 620"/>
                <a:gd name="T24" fmla="*/ 2205 w 2256"/>
                <a:gd name="T25" fmla="*/ 217 h 620"/>
                <a:gd name="T26" fmla="*/ 2145 w 2256"/>
                <a:gd name="T27" fmla="*/ 176 h 620"/>
                <a:gd name="T28" fmla="*/ 2063 w 2256"/>
                <a:gd name="T29" fmla="*/ 136 h 620"/>
                <a:gd name="T30" fmla="*/ 1962 w 2256"/>
                <a:gd name="T31" fmla="*/ 102 h 620"/>
                <a:gd name="T32" fmla="*/ 1845 w 2256"/>
                <a:gd name="T33" fmla="*/ 71 h 620"/>
                <a:gd name="T34" fmla="*/ 1712 w 2256"/>
                <a:gd name="T35" fmla="*/ 44 h 620"/>
                <a:gd name="T36" fmla="*/ 1566 w 2256"/>
                <a:gd name="T37" fmla="*/ 24 h 620"/>
                <a:gd name="T38" fmla="*/ 1409 w 2256"/>
                <a:gd name="T39" fmla="*/ 10 h 620"/>
                <a:gd name="T40" fmla="*/ 1243 w 2256"/>
                <a:gd name="T41" fmla="*/ 2 h 620"/>
                <a:gd name="T42" fmla="*/ 1070 w 2256"/>
                <a:gd name="T43" fmla="*/ 0 h 620"/>
                <a:gd name="T44" fmla="*/ 902 w 2256"/>
                <a:gd name="T45" fmla="*/ 6 h 620"/>
                <a:gd name="T46" fmla="*/ 741 w 2256"/>
                <a:gd name="T47" fmla="*/ 19 h 620"/>
                <a:gd name="T48" fmla="*/ 592 w 2256"/>
                <a:gd name="T49" fmla="*/ 37 h 620"/>
                <a:gd name="T50" fmla="*/ 454 w 2256"/>
                <a:gd name="T51" fmla="*/ 61 h 620"/>
                <a:gd name="T52" fmla="*/ 332 w 2256"/>
                <a:gd name="T53" fmla="*/ 91 h 620"/>
                <a:gd name="T54" fmla="*/ 225 w 2256"/>
                <a:gd name="T55" fmla="*/ 124 h 620"/>
                <a:gd name="T56" fmla="*/ 137 w 2256"/>
                <a:gd name="T57" fmla="*/ 163 h 620"/>
                <a:gd name="T58" fmla="*/ 69 w 2256"/>
                <a:gd name="T59" fmla="*/ 203 h 620"/>
                <a:gd name="T60" fmla="*/ 24 w 2256"/>
                <a:gd name="T61" fmla="*/ 248 h 620"/>
                <a:gd name="T62" fmla="*/ 2 w 2256"/>
                <a:gd name="T63" fmla="*/ 294 h 620"/>
                <a:gd name="T64" fmla="*/ 6 w 2256"/>
                <a:gd name="T65" fmla="*/ 342 h 620"/>
                <a:gd name="T66" fmla="*/ 36 w 2256"/>
                <a:gd name="T67" fmla="*/ 387 h 620"/>
                <a:gd name="T68" fmla="*/ 89 w 2256"/>
                <a:gd name="T69" fmla="*/ 431 h 620"/>
                <a:gd name="T70" fmla="*/ 164 w 2256"/>
                <a:gd name="T71" fmla="*/ 470 h 620"/>
                <a:gd name="T72" fmla="*/ 259 w 2256"/>
                <a:gd name="T73" fmla="*/ 507 h 620"/>
                <a:gd name="T74" fmla="*/ 371 w 2256"/>
                <a:gd name="T75" fmla="*/ 539 h 620"/>
                <a:gd name="T76" fmla="*/ 499 w 2256"/>
                <a:gd name="T77" fmla="*/ 566 h 620"/>
                <a:gd name="T78" fmla="*/ 640 w 2256"/>
                <a:gd name="T79" fmla="*/ 590 h 620"/>
                <a:gd name="T80" fmla="*/ 793 w 2256"/>
                <a:gd name="T81" fmla="*/ 606 h 620"/>
                <a:gd name="T82" fmla="*/ 956 w 2256"/>
                <a:gd name="T83" fmla="*/ 616 h 620"/>
                <a:gd name="T84" fmla="*/ 1129 w 2256"/>
                <a:gd name="T85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56" h="620">
                  <a:moveTo>
                    <a:pt x="1129" y="620"/>
                  </a:moveTo>
                  <a:lnTo>
                    <a:pt x="1186" y="619"/>
                  </a:lnTo>
                  <a:lnTo>
                    <a:pt x="1243" y="618"/>
                  </a:lnTo>
                  <a:lnTo>
                    <a:pt x="1300" y="616"/>
                  </a:lnTo>
                  <a:lnTo>
                    <a:pt x="1355" y="614"/>
                  </a:lnTo>
                  <a:lnTo>
                    <a:pt x="1409" y="610"/>
                  </a:lnTo>
                  <a:lnTo>
                    <a:pt x="1463" y="606"/>
                  </a:lnTo>
                  <a:lnTo>
                    <a:pt x="1516" y="601"/>
                  </a:lnTo>
                  <a:lnTo>
                    <a:pt x="1566" y="596"/>
                  </a:lnTo>
                  <a:lnTo>
                    <a:pt x="1617" y="590"/>
                  </a:lnTo>
                  <a:lnTo>
                    <a:pt x="1665" y="583"/>
                  </a:lnTo>
                  <a:lnTo>
                    <a:pt x="1712" y="575"/>
                  </a:lnTo>
                  <a:lnTo>
                    <a:pt x="1758" y="566"/>
                  </a:lnTo>
                  <a:lnTo>
                    <a:pt x="1802" y="558"/>
                  </a:lnTo>
                  <a:lnTo>
                    <a:pt x="1845" y="549"/>
                  </a:lnTo>
                  <a:lnTo>
                    <a:pt x="1886" y="539"/>
                  </a:lnTo>
                  <a:lnTo>
                    <a:pt x="1925" y="529"/>
                  </a:lnTo>
                  <a:lnTo>
                    <a:pt x="1962" y="518"/>
                  </a:lnTo>
                  <a:lnTo>
                    <a:pt x="1998" y="507"/>
                  </a:lnTo>
                  <a:lnTo>
                    <a:pt x="2031" y="496"/>
                  </a:lnTo>
                  <a:lnTo>
                    <a:pt x="2063" y="483"/>
                  </a:lnTo>
                  <a:lnTo>
                    <a:pt x="2092" y="470"/>
                  </a:lnTo>
                  <a:lnTo>
                    <a:pt x="2119" y="457"/>
                  </a:lnTo>
                  <a:lnTo>
                    <a:pt x="2145" y="444"/>
                  </a:lnTo>
                  <a:lnTo>
                    <a:pt x="2167" y="431"/>
                  </a:lnTo>
                  <a:lnTo>
                    <a:pt x="2187" y="417"/>
                  </a:lnTo>
                  <a:lnTo>
                    <a:pt x="2205" y="401"/>
                  </a:lnTo>
                  <a:lnTo>
                    <a:pt x="2221" y="387"/>
                  </a:lnTo>
                  <a:lnTo>
                    <a:pt x="2233" y="372"/>
                  </a:lnTo>
                  <a:lnTo>
                    <a:pt x="2243" y="357"/>
                  </a:lnTo>
                  <a:lnTo>
                    <a:pt x="2250" y="342"/>
                  </a:lnTo>
                  <a:lnTo>
                    <a:pt x="2255" y="326"/>
                  </a:lnTo>
                  <a:lnTo>
                    <a:pt x="2256" y="309"/>
                  </a:lnTo>
                  <a:lnTo>
                    <a:pt x="2255" y="294"/>
                  </a:lnTo>
                  <a:lnTo>
                    <a:pt x="2250" y="278"/>
                  </a:lnTo>
                  <a:lnTo>
                    <a:pt x="2243" y="263"/>
                  </a:lnTo>
                  <a:lnTo>
                    <a:pt x="2233" y="248"/>
                  </a:lnTo>
                  <a:lnTo>
                    <a:pt x="2221" y="232"/>
                  </a:lnTo>
                  <a:lnTo>
                    <a:pt x="2205" y="217"/>
                  </a:lnTo>
                  <a:lnTo>
                    <a:pt x="2187" y="203"/>
                  </a:lnTo>
                  <a:lnTo>
                    <a:pt x="2167" y="189"/>
                  </a:lnTo>
                  <a:lnTo>
                    <a:pt x="2145" y="176"/>
                  </a:lnTo>
                  <a:lnTo>
                    <a:pt x="2119" y="163"/>
                  </a:lnTo>
                  <a:lnTo>
                    <a:pt x="2092" y="149"/>
                  </a:lnTo>
                  <a:lnTo>
                    <a:pt x="2063" y="136"/>
                  </a:lnTo>
                  <a:lnTo>
                    <a:pt x="2031" y="124"/>
                  </a:lnTo>
                  <a:lnTo>
                    <a:pt x="1998" y="113"/>
                  </a:lnTo>
                  <a:lnTo>
                    <a:pt x="1962" y="102"/>
                  </a:lnTo>
                  <a:lnTo>
                    <a:pt x="1925" y="91"/>
                  </a:lnTo>
                  <a:lnTo>
                    <a:pt x="1886" y="81"/>
                  </a:lnTo>
                  <a:lnTo>
                    <a:pt x="1845" y="71"/>
                  </a:lnTo>
                  <a:lnTo>
                    <a:pt x="1802" y="61"/>
                  </a:lnTo>
                  <a:lnTo>
                    <a:pt x="1758" y="52"/>
                  </a:lnTo>
                  <a:lnTo>
                    <a:pt x="1712" y="44"/>
                  </a:lnTo>
                  <a:lnTo>
                    <a:pt x="1665" y="37"/>
                  </a:lnTo>
                  <a:lnTo>
                    <a:pt x="1617" y="30"/>
                  </a:lnTo>
                  <a:lnTo>
                    <a:pt x="1566" y="24"/>
                  </a:lnTo>
                  <a:lnTo>
                    <a:pt x="1516" y="19"/>
                  </a:lnTo>
                  <a:lnTo>
                    <a:pt x="1463" y="14"/>
                  </a:lnTo>
                  <a:lnTo>
                    <a:pt x="1409" y="10"/>
                  </a:lnTo>
                  <a:lnTo>
                    <a:pt x="1355" y="6"/>
                  </a:lnTo>
                  <a:lnTo>
                    <a:pt x="1300" y="4"/>
                  </a:lnTo>
                  <a:lnTo>
                    <a:pt x="1243" y="2"/>
                  </a:lnTo>
                  <a:lnTo>
                    <a:pt x="1186" y="0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1013" y="2"/>
                  </a:lnTo>
                  <a:lnTo>
                    <a:pt x="956" y="4"/>
                  </a:lnTo>
                  <a:lnTo>
                    <a:pt x="902" y="6"/>
                  </a:lnTo>
                  <a:lnTo>
                    <a:pt x="847" y="10"/>
                  </a:lnTo>
                  <a:lnTo>
                    <a:pt x="793" y="14"/>
                  </a:lnTo>
                  <a:lnTo>
                    <a:pt x="741" y="19"/>
                  </a:lnTo>
                  <a:lnTo>
                    <a:pt x="690" y="24"/>
                  </a:lnTo>
                  <a:lnTo>
                    <a:pt x="640" y="30"/>
                  </a:lnTo>
                  <a:lnTo>
                    <a:pt x="592" y="37"/>
                  </a:lnTo>
                  <a:lnTo>
                    <a:pt x="544" y="44"/>
                  </a:lnTo>
                  <a:lnTo>
                    <a:pt x="499" y="52"/>
                  </a:lnTo>
                  <a:lnTo>
                    <a:pt x="454" y="61"/>
                  </a:lnTo>
                  <a:lnTo>
                    <a:pt x="412" y="71"/>
                  </a:lnTo>
                  <a:lnTo>
                    <a:pt x="371" y="81"/>
                  </a:lnTo>
                  <a:lnTo>
                    <a:pt x="332" y="91"/>
                  </a:lnTo>
                  <a:lnTo>
                    <a:pt x="294" y="102"/>
                  </a:lnTo>
                  <a:lnTo>
                    <a:pt x="259" y="113"/>
                  </a:lnTo>
                  <a:lnTo>
                    <a:pt x="225" y="124"/>
                  </a:lnTo>
                  <a:lnTo>
                    <a:pt x="194" y="136"/>
                  </a:lnTo>
                  <a:lnTo>
                    <a:pt x="164" y="149"/>
                  </a:lnTo>
                  <a:lnTo>
                    <a:pt x="137" y="163"/>
                  </a:lnTo>
                  <a:lnTo>
                    <a:pt x="112" y="176"/>
                  </a:lnTo>
                  <a:lnTo>
                    <a:pt x="89" y="189"/>
                  </a:lnTo>
                  <a:lnTo>
                    <a:pt x="69" y="203"/>
                  </a:lnTo>
                  <a:lnTo>
                    <a:pt x="51" y="217"/>
                  </a:lnTo>
                  <a:lnTo>
                    <a:pt x="36" y="232"/>
                  </a:lnTo>
                  <a:lnTo>
                    <a:pt x="24" y="248"/>
                  </a:lnTo>
                  <a:lnTo>
                    <a:pt x="13" y="263"/>
                  </a:lnTo>
                  <a:lnTo>
                    <a:pt x="6" y="278"/>
                  </a:lnTo>
                  <a:lnTo>
                    <a:pt x="2" y="294"/>
                  </a:lnTo>
                  <a:lnTo>
                    <a:pt x="0" y="309"/>
                  </a:lnTo>
                  <a:lnTo>
                    <a:pt x="2" y="326"/>
                  </a:lnTo>
                  <a:lnTo>
                    <a:pt x="6" y="342"/>
                  </a:lnTo>
                  <a:lnTo>
                    <a:pt x="13" y="357"/>
                  </a:lnTo>
                  <a:lnTo>
                    <a:pt x="24" y="372"/>
                  </a:lnTo>
                  <a:lnTo>
                    <a:pt x="36" y="387"/>
                  </a:lnTo>
                  <a:lnTo>
                    <a:pt x="51" y="401"/>
                  </a:lnTo>
                  <a:lnTo>
                    <a:pt x="69" y="417"/>
                  </a:lnTo>
                  <a:lnTo>
                    <a:pt x="89" y="431"/>
                  </a:lnTo>
                  <a:lnTo>
                    <a:pt x="112" y="444"/>
                  </a:lnTo>
                  <a:lnTo>
                    <a:pt x="137" y="457"/>
                  </a:lnTo>
                  <a:lnTo>
                    <a:pt x="164" y="470"/>
                  </a:lnTo>
                  <a:lnTo>
                    <a:pt x="194" y="483"/>
                  </a:lnTo>
                  <a:lnTo>
                    <a:pt x="225" y="496"/>
                  </a:lnTo>
                  <a:lnTo>
                    <a:pt x="259" y="507"/>
                  </a:lnTo>
                  <a:lnTo>
                    <a:pt x="294" y="518"/>
                  </a:lnTo>
                  <a:lnTo>
                    <a:pt x="332" y="529"/>
                  </a:lnTo>
                  <a:lnTo>
                    <a:pt x="371" y="539"/>
                  </a:lnTo>
                  <a:lnTo>
                    <a:pt x="412" y="549"/>
                  </a:lnTo>
                  <a:lnTo>
                    <a:pt x="454" y="558"/>
                  </a:lnTo>
                  <a:lnTo>
                    <a:pt x="499" y="566"/>
                  </a:lnTo>
                  <a:lnTo>
                    <a:pt x="544" y="575"/>
                  </a:lnTo>
                  <a:lnTo>
                    <a:pt x="592" y="583"/>
                  </a:lnTo>
                  <a:lnTo>
                    <a:pt x="640" y="590"/>
                  </a:lnTo>
                  <a:lnTo>
                    <a:pt x="690" y="596"/>
                  </a:lnTo>
                  <a:lnTo>
                    <a:pt x="741" y="601"/>
                  </a:lnTo>
                  <a:lnTo>
                    <a:pt x="793" y="606"/>
                  </a:lnTo>
                  <a:lnTo>
                    <a:pt x="847" y="610"/>
                  </a:lnTo>
                  <a:lnTo>
                    <a:pt x="902" y="614"/>
                  </a:lnTo>
                  <a:lnTo>
                    <a:pt x="956" y="616"/>
                  </a:lnTo>
                  <a:lnTo>
                    <a:pt x="1013" y="618"/>
                  </a:lnTo>
                  <a:lnTo>
                    <a:pt x="1070" y="619"/>
                  </a:lnTo>
                  <a:lnTo>
                    <a:pt x="1129" y="620"/>
                  </a:lnTo>
                  <a:close/>
                </a:path>
              </a:pathLst>
            </a:custGeom>
            <a:solidFill>
              <a:srgbClr val="FFF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78" name="Rectangle 10"/>
            <p:cNvSpPr>
              <a:spLocks noChangeArrowheads="1"/>
            </p:cNvSpPr>
            <p:nvPr/>
          </p:nvSpPr>
          <p:spPr bwMode="auto">
            <a:xfrm>
              <a:off x="5049" y="3113"/>
              <a:ext cx="52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b="1" i="1">
                  <a:solidFill>
                    <a:srgbClr val="1F1A17"/>
                  </a:solidFill>
                </a:rPr>
                <a:t>switch-off</a:t>
              </a:r>
              <a:endParaRPr lang="cs-CZ" sz="1400"/>
            </a:p>
          </p:txBody>
        </p:sp>
        <p:sp>
          <p:nvSpPr>
            <p:cNvPr id="83979" name="Freeform 11"/>
            <p:cNvSpPr>
              <a:spLocks/>
            </p:cNvSpPr>
            <p:nvPr/>
          </p:nvSpPr>
          <p:spPr bwMode="auto">
            <a:xfrm>
              <a:off x="4886" y="3265"/>
              <a:ext cx="134" cy="160"/>
            </a:xfrm>
            <a:custGeom>
              <a:avLst/>
              <a:gdLst>
                <a:gd name="T0" fmla="*/ 34 w 402"/>
                <a:gd name="T1" fmla="*/ 480 h 480"/>
                <a:gd name="T2" fmla="*/ 402 w 402"/>
                <a:gd name="T3" fmla="*/ 27 h 480"/>
                <a:gd name="T4" fmla="*/ 369 w 402"/>
                <a:gd name="T5" fmla="*/ 0 h 480"/>
                <a:gd name="T6" fmla="*/ 0 w 402"/>
                <a:gd name="T7" fmla="*/ 453 h 480"/>
                <a:gd name="T8" fmla="*/ 34 w 402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0">
                  <a:moveTo>
                    <a:pt x="34" y="480"/>
                  </a:moveTo>
                  <a:lnTo>
                    <a:pt x="402" y="27"/>
                  </a:lnTo>
                  <a:lnTo>
                    <a:pt x="369" y="0"/>
                  </a:lnTo>
                  <a:lnTo>
                    <a:pt x="0" y="453"/>
                  </a:lnTo>
                  <a:lnTo>
                    <a:pt x="34" y="480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0" name="Freeform 12"/>
            <p:cNvSpPr>
              <a:spLocks/>
            </p:cNvSpPr>
            <p:nvPr/>
          </p:nvSpPr>
          <p:spPr bwMode="auto">
            <a:xfrm>
              <a:off x="4878" y="3402"/>
              <a:ext cx="73" cy="34"/>
            </a:xfrm>
            <a:custGeom>
              <a:avLst/>
              <a:gdLst>
                <a:gd name="T0" fmla="*/ 0 w 221"/>
                <a:gd name="T1" fmla="*/ 81 h 104"/>
                <a:gd name="T2" fmla="*/ 28 w 221"/>
                <a:gd name="T3" fmla="*/ 104 h 104"/>
                <a:gd name="T4" fmla="*/ 221 w 221"/>
                <a:gd name="T5" fmla="*/ 42 h 104"/>
                <a:gd name="T6" fmla="*/ 207 w 221"/>
                <a:gd name="T7" fmla="*/ 0 h 104"/>
                <a:gd name="T8" fmla="*/ 15 w 221"/>
                <a:gd name="T9" fmla="*/ 63 h 104"/>
                <a:gd name="T10" fmla="*/ 42 w 221"/>
                <a:gd name="T11" fmla="*/ 85 h 104"/>
                <a:gd name="T12" fmla="*/ 0 w 221"/>
                <a:gd name="T13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04">
                  <a:moveTo>
                    <a:pt x="0" y="81"/>
                  </a:moveTo>
                  <a:lnTo>
                    <a:pt x="28" y="104"/>
                  </a:lnTo>
                  <a:lnTo>
                    <a:pt x="221" y="42"/>
                  </a:lnTo>
                  <a:lnTo>
                    <a:pt x="207" y="0"/>
                  </a:lnTo>
                  <a:lnTo>
                    <a:pt x="15" y="63"/>
                  </a:lnTo>
                  <a:lnTo>
                    <a:pt x="42" y="85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1" name="Freeform 13"/>
            <p:cNvSpPr>
              <a:spLocks/>
            </p:cNvSpPr>
            <p:nvPr/>
          </p:nvSpPr>
          <p:spPr bwMode="auto">
            <a:xfrm>
              <a:off x="4877" y="3429"/>
              <a:ext cx="10" cy="11"/>
            </a:xfrm>
            <a:custGeom>
              <a:avLst/>
              <a:gdLst>
                <a:gd name="T0" fmla="*/ 3 w 31"/>
                <a:gd name="T1" fmla="*/ 0 h 33"/>
                <a:gd name="T2" fmla="*/ 0 w 31"/>
                <a:gd name="T3" fmla="*/ 33 h 33"/>
                <a:gd name="T4" fmla="*/ 31 w 31"/>
                <a:gd name="T5" fmla="*/ 23 h 33"/>
                <a:gd name="T6" fmla="*/ 3 w 3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3">
                  <a:moveTo>
                    <a:pt x="3" y="0"/>
                  </a:moveTo>
                  <a:lnTo>
                    <a:pt x="0" y="33"/>
                  </a:lnTo>
                  <a:lnTo>
                    <a:pt x="31" y="2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2" name="Freeform 14"/>
            <p:cNvSpPr>
              <a:spLocks/>
            </p:cNvSpPr>
            <p:nvPr/>
          </p:nvSpPr>
          <p:spPr bwMode="auto">
            <a:xfrm>
              <a:off x="4878" y="3362"/>
              <a:ext cx="21" cy="68"/>
            </a:xfrm>
            <a:custGeom>
              <a:avLst/>
              <a:gdLst>
                <a:gd name="T0" fmla="*/ 42 w 65"/>
                <a:gd name="T1" fmla="*/ 2 h 205"/>
                <a:gd name="T2" fmla="*/ 21 w 65"/>
                <a:gd name="T3" fmla="*/ 0 h 205"/>
                <a:gd name="T4" fmla="*/ 0 w 65"/>
                <a:gd name="T5" fmla="*/ 201 h 205"/>
                <a:gd name="T6" fmla="*/ 42 w 65"/>
                <a:gd name="T7" fmla="*/ 205 h 205"/>
                <a:gd name="T8" fmla="*/ 65 w 65"/>
                <a:gd name="T9" fmla="*/ 4 h 205"/>
                <a:gd name="T10" fmla="*/ 42 w 65"/>
                <a:gd name="T11" fmla="*/ 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205">
                  <a:moveTo>
                    <a:pt x="42" y="2"/>
                  </a:moveTo>
                  <a:lnTo>
                    <a:pt x="21" y="0"/>
                  </a:lnTo>
                  <a:lnTo>
                    <a:pt x="0" y="201"/>
                  </a:lnTo>
                  <a:lnTo>
                    <a:pt x="42" y="205"/>
                  </a:lnTo>
                  <a:lnTo>
                    <a:pt x="65" y="4"/>
                  </a:lnTo>
                  <a:lnTo>
                    <a:pt x="42" y="2"/>
                  </a:lnTo>
                  <a:close/>
                </a:path>
              </a:pathLst>
            </a:custGeom>
            <a:solidFill>
              <a:srgbClr val="009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3" name="Rectangle 15"/>
            <p:cNvSpPr>
              <a:spLocks noChangeArrowheads="1"/>
            </p:cNvSpPr>
            <p:nvPr/>
          </p:nvSpPr>
          <p:spPr bwMode="auto">
            <a:xfrm>
              <a:off x="588" y="1875"/>
              <a:ext cx="100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b="1">
                  <a:solidFill>
                    <a:srgbClr val="1F1A17"/>
                  </a:solidFill>
                </a:rPr>
                <a:t>Šum detektoru</a:t>
              </a:r>
              <a:endParaRPr lang="cs-CZ"/>
            </a:p>
          </p:txBody>
        </p:sp>
        <p:sp>
          <p:nvSpPr>
            <p:cNvPr id="83984" name="Rectangle 16"/>
            <p:cNvSpPr>
              <a:spLocks noChangeArrowheads="1"/>
            </p:cNvSpPr>
            <p:nvPr/>
          </p:nvSpPr>
          <p:spPr bwMode="auto">
            <a:xfrm>
              <a:off x="594" y="2064"/>
              <a:ext cx="102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>
                  <a:solidFill>
                    <a:srgbClr val="1F1A17"/>
                  </a:solidFill>
                </a:rPr>
                <a:t>kolem + 50 cpm</a:t>
              </a:r>
              <a:endParaRPr lang="cs-CZ" sz="1400"/>
            </a:p>
          </p:txBody>
        </p:sp>
        <p:sp>
          <p:nvSpPr>
            <p:cNvPr id="83985" name="Rectangle 17"/>
            <p:cNvSpPr>
              <a:spLocks noChangeArrowheads="1"/>
            </p:cNvSpPr>
            <p:nvPr/>
          </p:nvSpPr>
          <p:spPr bwMode="auto">
            <a:xfrm>
              <a:off x="1008" y="2208"/>
              <a:ext cx="80" cy="15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6" name="Rectangle 18"/>
            <p:cNvSpPr>
              <a:spLocks noChangeArrowheads="1"/>
            </p:cNvSpPr>
            <p:nvPr/>
          </p:nvSpPr>
          <p:spPr bwMode="auto">
            <a:xfrm>
              <a:off x="2598" y="2116"/>
              <a:ext cx="44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7" name="Rectangle 19"/>
            <p:cNvSpPr>
              <a:spLocks noChangeArrowheads="1"/>
            </p:cNvSpPr>
            <p:nvPr/>
          </p:nvSpPr>
          <p:spPr bwMode="auto">
            <a:xfrm>
              <a:off x="2663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8" name="Rectangle 20"/>
            <p:cNvSpPr>
              <a:spLocks noChangeArrowheads="1"/>
            </p:cNvSpPr>
            <p:nvPr/>
          </p:nvSpPr>
          <p:spPr bwMode="auto">
            <a:xfrm>
              <a:off x="2728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89" name="Rectangle 21"/>
            <p:cNvSpPr>
              <a:spLocks noChangeArrowheads="1"/>
            </p:cNvSpPr>
            <p:nvPr/>
          </p:nvSpPr>
          <p:spPr bwMode="auto">
            <a:xfrm>
              <a:off x="2793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0" name="Rectangle 22"/>
            <p:cNvSpPr>
              <a:spLocks noChangeArrowheads="1"/>
            </p:cNvSpPr>
            <p:nvPr/>
          </p:nvSpPr>
          <p:spPr bwMode="auto">
            <a:xfrm>
              <a:off x="2858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1" name="Rectangle 23"/>
            <p:cNvSpPr>
              <a:spLocks noChangeArrowheads="1"/>
            </p:cNvSpPr>
            <p:nvPr/>
          </p:nvSpPr>
          <p:spPr bwMode="auto">
            <a:xfrm>
              <a:off x="2922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2" name="Rectangle 24"/>
            <p:cNvSpPr>
              <a:spLocks noChangeArrowheads="1"/>
            </p:cNvSpPr>
            <p:nvPr/>
          </p:nvSpPr>
          <p:spPr bwMode="auto">
            <a:xfrm>
              <a:off x="2987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3" name="Rectangle 25"/>
            <p:cNvSpPr>
              <a:spLocks noChangeArrowheads="1"/>
            </p:cNvSpPr>
            <p:nvPr/>
          </p:nvSpPr>
          <p:spPr bwMode="auto">
            <a:xfrm>
              <a:off x="3052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4" name="Rectangle 26"/>
            <p:cNvSpPr>
              <a:spLocks noChangeArrowheads="1"/>
            </p:cNvSpPr>
            <p:nvPr/>
          </p:nvSpPr>
          <p:spPr bwMode="auto">
            <a:xfrm>
              <a:off x="3117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5" name="Rectangle 27"/>
            <p:cNvSpPr>
              <a:spLocks noChangeArrowheads="1"/>
            </p:cNvSpPr>
            <p:nvPr/>
          </p:nvSpPr>
          <p:spPr bwMode="auto">
            <a:xfrm>
              <a:off x="3181" y="2116"/>
              <a:ext cx="44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6" name="Rectangle 28"/>
            <p:cNvSpPr>
              <a:spLocks noChangeArrowheads="1"/>
            </p:cNvSpPr>
            <p:nvPr/>
          </p:nvSpPr>
          <p:spPr bwMode="auto">
            <a:xfrm>
              <a:off x="3246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7" name="Rectangle 29"/>
            <p:cNvSpPr>
              <a:spLocks noChangeArrowheads="1"/>
            </p:cNvSpPr>
            <p:nvPr/>
          </p:nvSpPr>
          <p:spPr bwMode="auto">
            <a:xfrm>
              <a:off x="3311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8" name="Rectangle 30"/>
            <p:cNvSpPr>
              <a:spLocks noChangeArrowheads="1"/>
            </p:cNvSpPr>
            <p:nvPr/>
          </p:nvSpPr>
          <p:spPr bwMode="auto">
            <a:xfrm>
              <a:off x="3376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3999" name="Rectangle 31"/>
            <p:cNvSpPr>
              <a:spLocks noChangeArrowheads="1"/>
            </p:cNvSpPr>
            <p:nvPr/>
          </p:nvSpPr>
          <p:spPr bwMode="auto">
            <a:xfrm>
              <a:off x="3441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0" name="Rectangle 32"/>
            <p:cNvSpPr>
              <a:spLocks noChangeArrowheads="1"/>
            </p:cNvSpPr>
            <p:nvPr/>
          </p:nvSpPr>
          <p:spPr bwMode="auto">
            <a:xfrm>
              <a:off x="3505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1" name="Rectangle 33"/>
            <p:cNvSpPr>
              <a:spLocks noChangeArrowheads="1"/>
            </p:cNvSpPr>
            <p:nvPr/>
          </p:nvSpPr>
          <p:spPr bwMode="auto">
            <a:xfrm>
              <a:off x="3570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2" name="Rectangle 34"/>
            <p:cNvSpPr>
              <a:spLocks noChangeArrowheads="1"/>
            </p:cNvSpPr>
            <p:nvPr/>
          </p:nvSpPr>
          <p:spPr bwMode="auto">
            <a:xfrm>
              <a:off x="3635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3" name="Rectangle 35"/>
            <p:cNvSpPr>
              <a:spLocks noChangeArrowheads="1"/>
            </p:cNvSpPr>
            <p:nvPr/>
          </p:nvSpPr>
          <p:spPr bwMode="auto">
            <a:xfrm>
              <a:off x="3700" y="2116"/>
              <a:ext cx="43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4" name="Freeform 36"/>
            <p:cNvSpPr>
              <a:spLocks/>
            </p:cNvSpPr>
            <p:nvPr/>
          </p:nvSpPr>
          <p:spPr bwMode="auto">
            <a:xfrm>
              <a:off x="3764" y="2116"/>
              <a:ext cx="46" cy="21"/>
            </a:xfrm>
            <a:custGeom>
              <a:avLst/>
              <a:gdLst>
                <a:gd name="T0" fmla="*/ 137 w 137"/>
                <a:gd name="T1" fmla="*/ 33 h 65"/>
                <a:gd name="T2" fmla="*/ 105 w 137"/>
                <a:gd name="T3" fmla="*/ 0 h 65"/>
                <a:gd name="T4" fmla="*/ 0 w 137"/>
                <a:gd name="T5" fmla="*/ 0 h 65"/>
                <a:gd name="T6" fmla="*/ 0 w 137"/>
                <a:gd name="T7" fmla="*/ 65 h 65"/>
                <a:gd name="T8" fmla="*/ 105 w 137"/>
                <a:gd name="T9" fmla="*/ 65 h 65"/>
                <a:gd name="T10" fmla="*/ 137 w 137"/>
                <a:gd name="T11" fmla="*/ 33 h 65"/>
                <a:gd name="T12" fmla="*/ 105 w 137"/>
                <a:gd name="T13" fmla="*/ 65 h 65"/>
                <a:gd name="T14" fmla="*/ 137 w 137"/>
                <a:gd name="T15" fmla="*/ 65 h 65"/>
                <a:gd name="T16" fmla="*/ 137 w 137"/>
                <a:gd name="T1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65">
                  <a:moveTo>
                    <a:pt x="137" y="33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05" y="65"/>
                  </a:lnTo>
                  <a:lnTo>
                    <a:pt x="137" y="33"/>
                  </a:lnTo>
                  <a:lnTo>
                    <a:pt x="105" y="65"/>
                  </a:lnTo>
                  <a:lnTo>
                    <a:pt x="137" y="65"/>
                  </a:lnTo>
                  <a:lnTo>
                    <a:pt x="137" y="33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5" name="Rectangle 37"/>
            <p:cNvSpPr>
              <a:spLocks noChangeArrowheads="1"/>
            </p:cNvSpPr>
            <p:nvPr/>
          </p:nvSpPr>
          <p:spPr bwMode="auto">
            <a:xfrm>
              <a:off x="3788" y="2118"/>
              <a:ext cx="22" cy="9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6" name="Rectangle 38"/>
            <p:cNvSpPr>
              <a:spLocks noChangeArrowheads="1"/>
            </p:cNvSpPr>
            <p:nvPr/>
          </p:nvSpPr>
          <p:spPr bwMode="auto">
            <a:xfrm>
              <a:off x="3788" y="2053"/>
              <a:ext cx="22" cy="44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7" name="Rectangle 39"/>
            <p:cNvSpPr>
              <a:spLocks noChangeArrowheads="1"/>
            </p:cNvSpPr>
            <p:nvPr/>
          </p:nvSpPr>
          <p:spPr bwMode="auto">
            <a:xfrm>
              <a:off x="3788" y="1989"/>
              <a:ext cx="22" cy="43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8" name="Rectangle 40"/>
            <p:cNvSpPr>
              <a:spLocks noChangeArrowheads="1"/>
            </p:cNvSpPr>
            <p:nvPr/>
          </p:nvSpPr>
          <p:spPr bwMode="auto">
            <a:xfrm>
              <a:off x="3743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09" name="Rectangle 41"/>
            <p:cNvSpPr>
              <a:spLocks noChangeArrowheads="1"/>
            </p:cNvSpPr>
            <p:nvPr/>
          </p:nvSpPr>
          <p:spPr bwMode="auto">
            <a:xfrm>
              <a:off x="3678" y="1969"/>
              <a:ext cx="44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0" name="Rectangle 42"/>
            <p:cNvSpPr>
              <a:spLocks noChangeArrowheads="1"/>
            </p:cNvSpPr>
            <p:nvPr/>
          </p:nvSpPr>
          <p:spPr bwMode="auto">
            <a:xfrm>
              <a:off x="3614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1" name="Rectangle 43"/>
            <p:cNvSpPr>
              <a:spLocks noChangeArrowheads="1"/>
            </p:cNvSpPr>
            <p:nvPr/>
          </p:nvSpPr>
          <p:spPr bwMode="auto">
            <a:xfrm>
              <a:off x="3549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2" name="Rectangle 44"/>
            <p:cNvSpPr>
              <a:spLocks noChangeArrowheads="1"/>
            </p:cNvSpPr>
            <p:nvPr/>
          </p:nvSpPr>
          <p:spPr bwMode="auto">
            <a:xfrm>
              <a:off x="3484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3" name="Rectangle 45"/>
            <p:cNvSpPr>
              <a:spLocks noChangeArrowheads="1"/>
            </p:cNvSpPr>
            <p:nvPr/>
          </p:nvSpPr>
          <p:spPr bwMode="auto">
            <a:xfrm>
              <a:off x="3419" y="1969"/>
              <a:ext cx="44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4" name="Rectangle 46"/>
            <p:cNvSpPr>
              <a:spLocks noChangeArrowheads="1"/>
            </p:cNvSpPr>
            <p:nvPr/>
          </p:nvSpPr>
          <p:spPr bwMode="auto">
            <a:xfrm>
              <a:off x="3355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5" name="Rectangle 47"/>
            <p:cNvSpPr>
              <a:spLocks noChangeArrowheads="1"/>
            </p:cNvSpPr>
            <p:nvPr/>
          </p:nvSpPr>
          <p:spPr bwMode="auto">
            <a:xfrm>
              <a:off x="3290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6" name="Rectangle 48"/>
            <p:cNvSpPr>
              <a:spLocks noChangeArrowheads="1"/>
            </p:cNvSpPr>
            <p:nvPr/>
          </p:nvSpPr>
          <p:spPr bwMode="auto">
            <a:xfrm>
              <a:off x="3225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7" name="Rectangle 49"/>
            <p:cNvSpPr>
              <a:spLocks noChangeArrowheads="1"/>
            </p:cNvSpPr>
            <p:nvPr/>
          </p:nvSpPr>
          <p:spPr bwMode="auto">
            <a:xfrm>
              <a:off x="3160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8" name="Rectangle 50"/>
            <p:cNvSpPr>
              <a:spLocks noChangeArrowheads="1"/>
            </p:cNvSpPr>
            <p:nvPr/>
          </p:nvSpPr>
          <p:spPr bwMode="auto">
            <a:xfrm>
              <a:off x="3096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19" name="Rectangle 51"/>
            <p:cNvSpPr>
              <a:spLocks noChangeArrowheads="1"/>
            </p:cNvSpPr>
            <p:nvPr/>
          </p:nvSpPr>
          <p:spPr bwMode="auto">
            <a:xfrm>
              <a:off x="3031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0" name="Rectangle 52"/>
            <p:cNvSpPr>
              <a:spLocks noChangeArrowheads="1"/>
            </p:cNvSpPr>
            <p:nvPr/>
          </p:nvSpPr>
          <p:spPr bwMode="auto">
            <a:xfrm>
              <a:off x="2966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1" name="Rectangle 53"/>
            <p:cNvSpPr>
              <a:spLocks noChangeArrowheads="1"/>
            </p:cNvSpPr>
            <p:nvPr/>
          </p:nvSpPr>
          <p:spPr bwMode="auto">
            <a:xfrm>
              <a:off x="2901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2" name="Rectangle 54"/>
            <p:cNvSpPr>
              <a:spLocks noChangeArrowheads="1"/>
            </p:cNvSpPr>
            <p:nvPr/>
          </p:nvSpPr>
          <p:spPr bwMode="auto">
            <a:xfrm>
              <a:off x="2836" y="1969"/>
              <a:ext cx="44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3" name="Rectangle 55"/>
            <p:cNvSpPr>
              <a:spLocks noChangeArrowheads="1"/>
            </p:cNvSpPr>
            <p:nvPr/>
          </p:nvSpPr>
          <p:spPr bwMode="auto">
            <a:xfrm>
              <a:off x="2772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4" name="Rectangle 56"/>
            <p:cNvSpPr>
              <a:spLocks noChangeArrowheads="1"/>
            </p:cNvSpPr>
            <p:nvPr/>
          </p:nvSpPr>
          <p:spPr bwMode="auto">
            <a:xfrm>
              <a:off x="2707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5" name="Rectangle 57"/>
            <p:cNvSpPr>
              <a:spLocks noChangeArrowheads="1"/>
            </p:cNvSpPr>
            <p:nvPr/>
          </p:nvSpPr>
          <p:spPr bwMode="auto">
            <a:xfrm>
              <a:off x="2642" y="1969"/>
              <a:ext cx="43" cy="22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6" name="Freeform 58"/>
            <p:cNvSpPr>
              <a:spLocks/>
            </p:cNvSpPr>
            <p:nvPr/>
          </p:nvSpPr>
          <p:spPr bwMode="auto">
            <a:xfrm>
              <a:off x="2588" y="1969"/>
              <a:ext cx="32" cy="22"/>
            </a:xfrm>
            <a:custGeom>
              <a:avLst/>
              <a:gdLst>
                <a:gd name="T0" fmla="*/ 0 w 98"/>
                <a:gd name="T1" fmla="*/ 33 h 65"/>
                <a:gd name="T2" fmla="*/ 32 w 98"/>
                <a:gd name="T3" fmla="*/ 65 h 65"/>
                <a:gd name="T4" fmla="*/ 98 w 98"/>
                <a:gd name="T5" fmla="*/ 65 h 65"/>
                <a:gd name="T6" fmla="*/ 98 w 98"/>
                <a:gd name="T7" fmla="*/ 0 h 65"/>
                <a:gd name="T8" fmla="*/ 32 w 98"/>
                <a:gd name="T9" fmla="*/ 0 h 65"/>
                <a:gd name="T10" fmla="*/ 0 w 98"/>
                <a:gd name="T11" fmla="*/ 33 h 65"/>
                <a:gd name="T12" fmla="*/ 32 w 98"/>
                <a:gd name="T13" fmla="*/ 0 h 65"/>
                <a:gd name="T14" fmla="*/ 0 w 98"/>
                <a:gd name="T15" fmla="*/ 0 h 65"/>
                <a:gd name="T16" fmla="*/ 0 w 98"/>
                <a:gd name="T17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65">
                  <a:moveTo>
                    <a:pt x="0" y="33"/>
                  </a:moveTo>
                  <a:lnTo>
                    <a:pt x="32" y="65"/>
                  </a:lnTo>
                  <a:lnTo>
                    <a:pt x="98" y="65"/>
                  </a:lnTo>
                  <a:lnTo>
                    <a:pt x="98" y="0"/>
                  </a:lnTo>
                  <a:lnTo>
                    <a:pt x="32" y="0"/>
                  </a:lnTo>
                  <a:lnTo>
                    <a:pt x="0" y="33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7" name="Rectangle 59"/>
            <p:cNvSpPr>
              <a:spLocks noChangeArrowheads="1"/>
            </p:cNvSpPr>
            <p:nvPr/>
          </p:nvSpPr>
          <p:spPr bwMode="auto">
            <a:xfrm>
              <a:off x="2588" y="1980"/>
              <a:ext cx="21" cy="21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8" name="Rectangle 60"/>
            <p:cNvSpPr>
              <a:spLocks noChangeArrowheads="1"/>
            </p:cNvSpPr>
            <p:nvPr/>
          </p:nvSpPr>
          <p:spPr bwMode="auto">
            <a:xfrm>
              <a:off x="2588" y="2022"/>
              <a:ext cx="21" cy="44"/>
            </a:xfrm>
            <a:prstGeom prst="rect">
              <a:avLst/>
            </a:pr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29" name="Freeform 61"/>
            <p:cNvSpPr>
              <a:spLocks/>
            </p:cNvSpPr>
            <p:nvPr/>
          </p:nvSpPr>
          <p:spPr bwMode="auto">
            <a:xfrm>
              <a:off x="2588" y="2087"/>
              <a:ext cx="21" cy="50"/>
            </a:xfrm>
            <a:custGeom>
              <a:avLst/>
              <a:gdLst>
                <a:gd name="T0" fmla="*/ 32 w 64"/>
                <a:gd name="T1" fmla="*/ 151 h 151"/>
                <a:gd name="T2" fmla="*/ 64 w 64"/>
                <a:gd name="T3" fmla="*/ 119 h 151"/>
                <a:gd name="T4" fmla="*/ 64 w 64"/>
                <a:gd name="T5" fmla="*/ 0 h 151"/>
                <a:gd name="T6" fmla="*/ 0 w 64"/>
                <a:gd name="T7" fmla="*/ 0 h 151"/>
                <a:gd name="T8" fmla="*/ 0 w 64"/>
                <a:gd name="T9" fmla="*/ 119 h 151"/>
                <a:gd name="T10" fmla="*/ 32 w 64"/>
                <a:gd name="T11" fmla="*/ 151 h 151"/>
                <a:gd name="T12" fmla="*/ 0 w 64"/>
                <a:gd name="T13" fmla="*/ 119 h 151"/>
                <a:gd name="T14" fmla="*/ 0 w 64"/>
                <a:gd name="T15" fmla="*/ 151 h 151"/>
                <a:gd name="T16" fmla="*/ 32 w 64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51">
                  <a:moveTo>
                    <a:pt x="32" y="151"/>
                  </a:moveTo>
                  <a:lnTo>
                    <a:pt x="64" y="119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32" y="151"/>
                  </a:lnTo>
                  <a:lnTo>
                    <a:pt x="0" y="119"/>
                  </a:lnTo>
                  <a:lnTo>
                    <a:pt x="0" y="151"/>
                  </a:lnTo>
                  <a:lnTo>
                    <a:pt x="32" y="15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30" name="Freeform 62"/>
            <p:cNvSpPr>
              <a:spLocks/>
            </p:cNvSpPr>
            <p:nvPr/>
          </p:nvSpPr>
          <p:spPr bwMode="auto">
            <a:xfrm>
              <a:off x="1801" y="2052"/>
              <a:ext cx="773" cy="40"/>
            </a:xfrm>
            <a:custGeom>
              <a:avLst/>
              <a:gdLst>
                <a:gd name="T0" fmla="*/ 2316 w 2317"/>
                <a:gd name="T1" fmla="*/ 0 h 121"/>
                <a:gd name="T2" fmla="*/ 0 w 2317"/>
                <a:gd name="T3" fmla="*/ 77 h 121"/>
                <a:gd name="T4" fmla="*/ 1 w 2317"/>
                <a:gd name="T5" fmla="*/ 121 h 121"/>
                <a:gd name="T6" fmla="*/ 2317 w 2317"/>
                <a:gd name="T7" fmla="*/ 44 h 121"/>
                <a:gd name="T8" fmla="*/ 2316 w 2317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7" h="121">
                  <a:moveTo>
                    <a:pt x="2316" y="0"/>
                  </a:moveTo>
                  <a:lnTo>
                    <a:pt x="0" y="77"/>
                  </a:lnTo>
                  <a:lnTo>
                    <a:pt x="1" y="121"/>
                  </a:lnTo>
                  <a:lnTo>
                    <a:pt x="2317" y="44"/>
                  </a:lnTo>
                  <a:lnTo>
                    <a:pt x="2316" y="0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31" name="Freeform 63"/>
            <p:cNvSpPr>
              <a:spLocks/>
            </p:cNvSpPr>
            <p:nvPr/>
          </p:nvSpPr>
          <p:spPr bwMode="auto">
            <a:xfrm>
              <a:off x="2523" y="2018"/>
              <a:ext cx="66" cy="47"/>
            </a:xfrm>
            <a:custGeom>
              <a:avLst/>
              <a:gdLst>
                <a:gd name="T0" fmla="*/ 198 w 198"/>
                <a:gd name="T1" fmla="*/ 141 h 142"/>
                <a:gd name="T2" fmla="*/ 196 w 198"/>
                <a:gd name="T3" fmla="*/ 104 h 142"/>
                <a:gd name="T4" fmla="*/ 22 w 198"/>
                <a:gd name="T5" fmla="*/ 0 h 142"/>
                <a:gd name="T6" fmla="*/ 0 w 198"/>
                <a:gd name="T7" fmla="*/ 37 h 142"/>
                <a:gd name="T8" fmla="*/ 173 w 198"/>
                <a:gd name="T9" fmla="*/ 142 h 142"/>
                <a:gd name="T10" fmla="*/ 172 w 198"/>
                <a:gd name="T11" fmla="*/ 105 h 142"/>
                <a:gd name="T12" fmla="*/ 198 w 198"/>
                <a:gd name="T13" fmla="*/ 14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2">
                  <a:moveTo>
                    <a:pt x="198" y="141"/>
                  </a:moveTo>
                  <a:lnTo>
                    <a:pt x="196" y="104"/>
                  </a:lnTo>
                  <a:lnTo>
                    <a:pt x="22" y="0"/>
                  </a:lnTo>
                  <a:lnTo>
                    <a:pt x="0" y="37"/>
                  </a:lnTo>
                  <a:lnTo>
                    <a:pt x="173" y="142"/>
                  </a:lnTo>
                  <a:lnTo>
                    <a:pt x="172" y="105"/>
                  </a:lnTo>
                  <a:lnTo>
                    <a:pt x="198" y="14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32" name="Freeform 64"/>
            <p:cNvSpPr>
              <a:spLocks/>
            </p:cNvSpPr>
            <p:nvPr/>
          </p:nvSpPr>
          <p:spPr bwMode="auto">
            <a:xfrm>
              <a:off x="2588" y="2052"/>
              <a:ext cx="10" cy="13"/>
            </a:xfrm>
            <a:custGeom>
              <a:avLst/>
              <a:gdLst>
                <a:gd name="T0" fmla="*/ 2 w 28"/>
                <a:gd name="T1" fmla="*/ 37 h 37"/>
                <a:gd name="T2" fmla="*/ 28 w 28"/>
                <a:gd name="T3" fmla="*/ 17 h 37"/>
                <a:gd name="T4" fmla="*/ 0 w 28"/>
                <a:gd name="T5" fmla="*/ 0 h 37"/>
                <a:gd name="T6" fmla="*/ 2 w 28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2" y="37"/>
                  </a:moveTo>
                  <a:lnTo>
                    <a:pt x="28" y="17"/>
                  </a:lnTo>
                  <a:lnTo>
                    <a:pt x="0" y="0"/>
                  </a:lnTo>
                  <a:lnTo>
                    <a:pt x="2" y="37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33" name="Freeform 65"/>
            <p:cNvSpPr>
              <a:spLocks/>
            </p:cNvSpPr>
            <p:nvPr/>
          </p:nvSpPr>
          <p:spPr bwMode="auto">
            <a:xfrm>
              <a:off x="2525" y="2053"/>
              <a:ext cx="64" cy="50"/>
            </a:xfrm>
            <a:custGeom>
              <a:avLst/>
              <a:gdLst>
                <a:gd name="T0" fmla="*/ 12 w 192"/>
                <a:gd name="T1" fmla="*/ 134 h 151"/>
                <a:gd name="T2" fmla="*/ 25 w 192"/>
                <a:gd name="T3" fmla="*/ 151 h 151"/>
                <a:gd name="T4" fmla="*/ 192 w 192"/>
                <a:gd name="T5" fmla="*/ 36 h 151"/>
                <a:gd name="T6" fmla="*/ 166 w 192"/>
                <a:gd name="T7" fmla="*/ 0 h 151"/>
                <a:gd name="T8" fmla="*/ 0 w 192"/>
                <a:gd name="T9" fmla="*/ 116 h 151"/>
                <a:gd name="T10" fmla="*/ 12 w 192"/>
                <a:gd name="T11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51">
                  <a:moveTo>
                    <a:pt x="12" y="134"/>
                  </a:moveTo>
                  <a:lnTo>
                    <a:pt x="25" y="151"/>
                  </a:lnTo>
                  <a:lnTo>
                    <a:pt x="192" y="36"/>
                  </a:lnTo>
                  <a:lnTo>
                    <a:pt x="166" y="0"/>
                  </a:lnTo>
                  <a:lnTo>
                    <a:pt x="0" y="116"/>
                  </a:lnTo>
                  <a:lnTo>
                    <a:pt x="12" y="134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4034" name="Text Box 66"/>
            <p:cNvSpPr txBox="1">
              <a:spLocks noChangeArrowheads="1"/>
            </p:cNvSpPr>
            <p:nvPr/>
          </p:nvSpPr>
          <p:spPr bwMode="auto">
            <a:xfrm>
              <a:off x="384" y="2352"/>
              <a:ext cx="1700" cy="1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10000"/>
                </a:spcBef>
              </a:pPr>
              <a:r>
                <a:rPr lang="cs-CZ"/>
                <a:t>Fluktuace intenzity jsou</a:t>
              </a:r>
            </a:p>
            <a:p>
              <a:pPr algn="ctr">
                <a:spcBef>
                  <a:spcPct val="10000"/>
                </a:spcBef>
              </a:pPr>
              <a:r>
                <a:rPr lang="cs-CZ"/>
                <a:t>často výrazně větší </a:t>
              </a:r>
            </a:p>
            <a:p>
              <a:pPr algn="ctr">
                <a:spcBef>
                  <a:spcPct val="10000"/>
                </a:spcBef>
              </a:pPr>
              <a:r>
                <a:rPr lang="cs-CZ"/>
                <a:t>než detekční šum </a:t>
              </a:r>
            </a:p>
            <a:p>
              <a:pPr algn="ctr">
                <a:spcBef>
                  <a:spcPct val="10000"/>
                </a:spcBef>
              </a:pPr>
              <a:r>
                <a:rPr lang="cs-CZ"/>
                <a:t>= </a:t>
              </a:r>
              <a:r>
                <a:rPr lang="cs-CZ" b="1"/>
                <a:t>indikuje přítomnost </a:t>
              </a:r>
            </a:p>
            <a:p>
              <a:pPr algn="ctr">
                <a:spcBef>
                  <a:spcPct val="10000"/>
                </a:spcBef>
              </a:pPr>
              <a:r>
                <a:rPr lang="cs-CZ" b="1"/>
                <a:t>intermitence</a:t>
              </a:r>
              <a:r>
                <a:rPr lang="cs-CZ"/>
                <a:t>,</a:t>
              </a:r>
            </a:p>
            <a:p>
              <a:pPr algn="ctr">
                <a:spcBef>
                  <a:spcPct val="10000"/>
                </a:spcBef>
              </a:pPr>
              <a:r>
                <a:rPr lang="cs-CZ"/>
                <a:t>tj. </a:t>
              </a:r>
              <a:r>
                <a:rPr lang="cs-CZ" b="1"/>
                <a:t>zapínání/vypínání </a:t>
              </a:r>
            </a:p>
            <a:p>
              <a:pPr algn="ctr">
                <a:spcBef>
                  <a:spcPct val="10000"/>
                </a:spcBef>
              </a:pPr>
              <a:r>
                <a:rPr lang="cs-CZ" b="1"/>
                <a:t>luminiscence</a:t>
              </a:r>
            </a:p>
            <a:p>
              <a:pPr algn="ctr">
                <a:spcBef>
                  <a:spcPct val="10000"/>
                </a:spcBef>
              </a:pPr>
              <a:r>
                <a:rPr lang="cs-CZ"/>
                <a:t>(nabíjení nanokrystalů ?)</a:t>
              </a:r>
              <a:endParaRPr lang="cs-CZ" sz="16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Polarizovaná FL z jednotlivých nanokrystalů</a:t>
            </a:r>
          </a:p>
        </p:txBody>
      </p:sp>
      <p:grpSp>
        <p:nvGrpSpPr>
          <p:cNvPr id="84995" name="Group 3"/>
          <p:cNvGrpSpPr>
            <a:grpSpLocks/>
          </p:cNvGrpSpPr>
          <p:nvPr/>
        </p:nvGrpSpPr>
        <p:grpSpPr bwMode="auto">
          <a:xfrm>
            <a:off x="228600" y="947738"/>
            <a:ext cx="8761413" cy="4429125"/>
            <a:chOff x="144" y="597"/>
            <a:chExt cx="5519" cy="2790"/>
          </a:xfrm>
        </p:grpSpPr>
        <p:pic>
          <p:nvPicPr>
            <p:cNvPr id="84996" name="Picture 4" descr="C:\Jan\Figures\Transparenty\k1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624"/>
              <a:ext cx="1803" cy="1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997" name="Rectangle 5"/>
            <p:cNvSpPr>
              <a:spLocks noChangeArrowheads="1"/>
            </p:cNvSpPr>
            <p:nvPr/>
          </p:nvSpPr>
          <p:spPr bwMode="auto">
            <a:xfrm rot="16200000">
              <a:off x="4979" y="2006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T</a:t>
              </a:r>
              <a:endParaRPr lang="cs-CZ" sz="1400"/>
            </a:p>
          </p:txBody>
        </p:sp>
        <p:sp>
          <p:nvSpPr>
            <p:cNvPr id="84998" name="Rectangle 6"/>
            <p:cNvSpPr>
              <a:spLocks noChangeArrowheads="1"/>
            </p:cNvSpPr>
            <p:nvPr/>
          </p:nvSpPr>
          <p:spPr bwMode="auto">
            <a:xfrm rot="16200000">
              <a:off x="4982" y="1940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h</a:t>
              </a:r>
              <a:endParaRPr lang="cs-CZ" sz="1400"/>
            </a:p>
          </p:txBody>
        </p:sp>
        <p:sp>
          <p:nvSpPr>
            <p:cNvPr id="84999" name="Rectangle 7"/>
            <p:cNvSpPr>
              <a:spLocks noChangeArrowheads="1"/>
            </p:cNvSpPr>
            <p:nvPr/>
          </p:nvSpPr>
          <p:spPr bwMode="auto">
            <a:xfrm rot="16200000">
              <a:off x="4982" y="1877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e</a:t>
              </a:r>
              <a:endParaRPr lang="cs-CZ" sz="1400"/>
            </a:p>
          </p:txBody>
        </p:sp>
        <p:sp>
          <p:nvSpPr>
            <p:cNvPr id="85000" name="Rectangle 8"/>
            <p:cNvSpPr>
              <a:spLocks noChangeArrowheads="1"/>
            </p:cNvSpPr>
            <p:nvPr/>
          </p:nvSpPr>
          <p:spPr bwMode="auto">
            <a:xfrm rot="16200000">
              <a:off x="4997" y="1830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01" name="Rectangle 9"/>
            <p:cNvSpPr>
              <a:spLocks noChangeArrowheads="1"/>
            </p:cNvSpPr>
            <p:nvPr/>
          </p:nvSpPr>
          <p:spPr bwMode="auto">
            <a:xfrm rot="16200000">
              <a:off x="4997" y="1799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f</a:t>
              </a:r>
              <a:endParaRPr lang="cs-CZ" sz="1400"/>
            </a:p>
          </p:txBody>
        </p:sp>
        <p:sp>
          <p:nvSpPr>
            <p:cNvPr id="85002" name="Rectangle 10"/>
            <p:cNvSpPr>
              <a:spLocks noChangeArrowheads="1"/>
            </p:cNvSpPr>
            <p:nvPr/>
          </p:nvSpPr>
          <p:spPr bwMode="auto">
            <a:xfrm rot="16200000">
              <a:off x="5000" y="1770"/>
              <a:ext cx="2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i</a:t>
              </a:r>
              <a:endParaRPr lang="cs-CZ" sz="1400"/>
            </a:p>
          </p:txBody>
        </p:sp>
        <p:sp>
          <p:nvSpPr>
            <p:cNvPr id="85003" name="Rectangle 11"/>
            <p:cNvSpPr>
              <a:spLocks noChangeArrowheads="1"/>
            </p:cNvSpPr>
            <p:nvPr/>
          </p:nvSpPr>
          <p:spPr bwMode="auto">
            <a:xfrm rot="16200000">
              <a:off x="4997" y="1742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t</a:t>
              </a:r>
              <a:endParaRPr lang="cs-CZ" sz="1400"/>
            </a:p>
          </p:txBody>
        </p:sp>
        <p:sp>
          <p:nvSpPr>
            <p:cNvPr id="85004" name="Rectangle 12"/>
            <p:cNvSpPr>
              <a:spLocks noChangeArrowheads="1"/>
            </p:cNvSpPr>
            <p:nvPr/>
          </p:nvSpPr>
          <p:spPr bwMode="auto">
            <a:xfrm rot="16200000">
              <a:off x="4985" y="1698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s</a:t>
              </a:r>
              <a:endParaRPr lang="cs-CZ" sz="1400"/>
            </a:p>
          </p:txBody>
        </p:sp>
        <p:sp>
          <p:nvSpPr>
            <p:cNvPr id="85005" name="Rectangle 13"/>
            <p:cNvSpPr>
              <a:spLocks noChangeArrowheads="1"/>
            </p:cNvSpPr>
            <p:nvPr/>
          </p:nvSpPr>
          <p:spPr bwMode="auto">
            <a:xfrm rot="16200000">
              <a:off x="4997" y="1654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06" name="Rectangle 14"/>
            <p:cNvSpPr>
              <a:spLocks noChangeArrowheads="1"/>
            </p:cNvSpPr>
            <p:nvPr/>
          </p:nvSpPr>
          <p:spPr bwMode="auto">
            <a:xfrm rot="16200000">
              <a:off x="4982" y="1606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a</a:t>
              </a:r>
              <a:endParaRPr lang="cs-CZ" sz="1400"/>
            </a:p>
          </p:txBody>
        </p:sp>
        <p:sp>
          <p:nvSpPr>
            <p:cNvPr id="85007" name="Rectangle 15"/>
            <p:cNvSpPr>
              <a:spLocks noChangeArrowheads="1"/>
            </p:cNvSpPr>
            <p:nvPr/>
          </p:nvSpPr>
          <p:spPr bwMode="auto">
            <a:xfrm rot="16200000">
              <a:off x="4994" y="1557"/>
              <a:ext cx="3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r</a:t>
              </a:r>
              <a:endParaRPr lang="cs-CZ" sz="1400"/>
            </a:p>
          </p:txBody>
        </p:sp>
        <p:sp>
          <p:nvSpPr>
            <p:cNvPr id="85008" name="Rectangle 16"/>
            <p:cNvSpPr>
              <a:spLocks noChangeArrowheads="1"/>
            </p:cNvSpPr>
            <p:nvPr/>
          </p:nvSpPr>
          <p:spPr bwMode="auto">
            <a:xfrm rot="16200000">
              <a:off x="4982" y="1506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e</a:t>
              </a:r>
              <a:endParaRPr lang="cs-CZ" sz="1400"/>
            </a:p>
          </p:txBody>
        </p:sp>
        <p:sp>
          <p:nvSpPr>
            <p:cNvPr id="85009" name="Rectangle 17"/>
            <p:cNvSpPr>
              <a:spLocks noChangeArrowheads="1"/>
            </p:cNvSpPr>
            <p:nvPr/>
          </p:nvSpPr>
          <p:spPr bwMode="auto">
            <a:xfrm rot="16200000">
              <a:off x="4997" y="1459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10" name="Rectangle 18"/>
            <p:cNvSpPr>
              <a:spLocks noChangeArrowheads="1"/>
            </p:cNvSpPr>
            <p:nvPr/>
          </p:nvSpPr>
          <p:spPr bwMode="auto">
            <a:xfrm rot="16200000">
              <a:off x="4985" y="1414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s</a:t>
              </a:r>
              <a:endParaRPr lang="cs-CZ" sz="1400"/>
            </a:p>
          </p:txBody>
        </p:sp>
        <p:sp>
          <p:nvSpPr>
            <p:cNvPr id="85011" name="Rectangle 19"/>
            <p:cNvSpPr>
              <a:spLocks noChangeArrowheads="1"/>
            </p:cNvSpPr>
            <p:nvPr/>
          </p:nvSpPr>
          <p:spPr bwMode="auto">
            <a:xfrm rot="16200000">
              <a:off x="4982" y="1355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q</a:t>
              </a:r>
              <a:endParaRPr lang="cs-CZ" sz="1400"/>
            </a:p>
          </p:txBody>
        </p:sp>
        <p:sp>
          <p:nvSpPr>
            <p:cNvPr id="85012" name="Rectangle 20"/>
            <p:cNvSpPr>
              <a:spLocks noChangeArrowheads="1"/>
            </p:cNvSpPr>
            <p:nvPr/>
          </p:nvSpPr>
          <p:spPr bwMode="auto">
            <a:xfrm rot="16200000">
              <a:off x="4982" y="1292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u</a:t>
              </a:r>
              <a:endParaRPr lang="cs-CZ" sz="1400"/>
            </a:p>
          </p:txBody>
        </p:sp>
        <p:sp>
          <p:nvSpPr>
            <p:cNvPr id="85013" name="Rectangle 21"/>
            <p:cNvSpPr>
              <a:spLocks noChangeArrowheads="1"/>
            </p:cNvSpPr>
            <p:nvPr/>
          </p:nvSpPr>
          <p:spPr bwMode="auto">
            <a:xfrm rot="16200000">
              <a:off x="4982" y="1228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a</a:t>
              </a:r>
              <a:endParaRPr lang="cs-CZ" sz="1400"/>
            </a:p>
          </p:txBody>
        </p:sp>
        <p:sp>
          <p:nvSpPr>
            <p:cNvPr id="85014" name="Rectangle 22"/>
            <p:cNvSpPr>
              <a:spLocks noChangeArrowheads="1"/>
            </p:cNvSpPr>
            <p:nvPr/>
          </p:nvSpPr>
          <p:spPr bwMode="auto">
            <a:xfrm rot="16200000">
              <a:off x="4994" y="1180"/>
              <a:ext cx="37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r</a:t>
              </a:r>
              <a:endParaRPr lang="cs-CZ" sz="1400"/>
            </a:p>
          </p:txBody>
        </p:sp>
        <p:sp>
          <p:nvSpPr>
            <p:cNvPr id="85015" name="Rectangle 23"/>
            <p:cNvSpPr>
              <a:spLocks noChangeArrowheads="1"/>
            </p:cNvSpPr>
            <p:nvPr/>
          </p:nvSpPr>
          <p:spPr bwMode="auto">
            <a:xfrm rot="16200000">
              <a:off x="4982" y="1128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e</a:t>
              </a:r>
              <a:endParaRPr lang="cs-CZ" sz="1400"/>
            </a:p>
          </p:txBody>
        </p:sp>
        <p:sp>
          <p:nvSpPr>
            <p:cNvPr id="85016" name="Rectangle 24"/>
            <p:cNvSpPr>
              <a:spLocks noChangeArrowheads="1"/>
            </p:cNvSpPr>
            <p:nvPr/>
          </p:nvSpPr>
          <p:spPr bwMode="auto">
            <a:xfrm rot="16200000">
              <a:off x="4982" y="1065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d</a:t>
              </a:r>
              <a:endParaRPr lang="cs-CZ" sz="1400"/>
            </a:p>
          </p:txBody>
        </p:sp>
        <p:sp>
          <p:nvSpPr>
            <p:cNvPr id="85017" name="Rectangle 25"/>
            <p:cNvSpPr>
              <a:spLocks noChangeArrowheads="1"/>
            </p:cNvSpPr>
            <p:nvPr/>
          </p:nvSpPr>
          <p:spPr bwMode="auto">
            <a:xfrm rot="16200000">
              <a:off x="4997" y="1018"/>
              <a:ext cx="3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18" name="Rectangle 26"/>
            <p:cNvSpPr>
              <a:spLocks noChangeArrowheads="1"/>
            </p:cNvSpPr>
            <p:nvPr/>
          </p:nvSpPr>
          <p:spPr bwMode="auto">
            <a:xfrm rot="16200000">
              <a:off x="4985" y="973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s</a:t>
              </a:r>
              <a:endParaRPr lang="cs-CZ" sz="1400"/>
            </a:p>
          </p:txBody>
        </p:sp>
        <p:sp>
          <p:nvSpPr>
            <p:cNvPr id="85019" name="Rectangle 27"/>
            <p:cNvSpPr>
              <a:spLocks noChangeArrowheads="1"/>
            </p:cNvSpPr>
            <p:nvPr/>
          </p:nvSpPr>
          <p:spPr bwMode="auto">
            <a:xfrm rot="16200000">
              <a:off x="5000" y="933"/>
              <a:ext cx="2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i</a:t>
              </a:r>
              <a:endParaRPr lang="cs-CZ" sz="1400"/>
            </a:p>
          </p:txBody>
        </p:sp>
        <p:sp>
          <p:nvSpPr>
            <p:cNvPr id="85020" name="Rectangle 28"/>
            <p:cNvSpPr>
              <a:spLocks noChangeArrowheads="1"/>
            </p:cNvSpPr>
            <p:nvPr/>
          </p:nvSpPr>
          <p:spPr bwMode="auto">
            <a:xfrm rot="16200000">
              <a:off x="4982" y="889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n</a:t>
              </a:r>
              <a:endParaRPr lang="cs-CZ" sz="1400"/>
            </a:p>
          </p:txBody>
        </p:sp>
        <p:sp>
          <p:nvSpPr>
            <p:cNvPr id="85021" name="Rectangle 29"/>
            <p:cNvSpPr>
              <a:spLocks noChangeArrowheads="1"/>
            </p:cNvSpPr>
            <p:nvPr/>
          </p:nvSpPr>
          <p:spPr bwMode="auto">
            <a:xfrm rot="16200000">
              <a:off x="4982" y="825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u</a:t>
              </a:r>
              <a:endParaRPr lang="cs-CZ" sz="1400"/>
            </a:p>
          </p:txBody>
        </p:sp>
        <p:sp>
          <p:nvSpPr>
            <p:cNvPr id="85022" name="Rectangle 30"/>
            <p:cNvSpPr>
              <a:spLocks noChangeArrowheads="1"/>
            </p:cNvSpPr>
            <p:nvPr/>
          </p:nvSpPr>
          <p:spPr bwMode="auto">
            <a:xfrm rot="16200000">
              <a:off x="4985" y="766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s</a:t>
              </a:r>
              <a:endParaRPr lang="cs-CZ" sz="1400"/>
            </a:p>
          </p:txBody>
        </p:sp>
        <p:sp>
          <p:nvSpPr>
            <p:cNvPr id="85023" name="Rectangle 31"/>
            <p:cNvSpPr>
              <a:spLocks noChangeArrowheads="1"/>
            </p:cNvSpPr>
            <p:nvPr/>
          </p:nvSpPr>
          <p:spPr bwMode="auto">
            <a:xfrm rot="16200000">
              <a:off x="4982" y="706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o</a:t>
              </a:r>
              <a:endParaRPr lang="cs-CZ" sz="1400"/>
            </a:p>
          </p:txBody>
        </p:sp>
        <p:sp>
          <p:nvSpPr>
            <p:cNvPr id="85024" name="Rectangle 32"/>
            <p:cNvSpPr>
              <a:spLocks noChangeArrowheads="1"/>
            </p:cNvSpPr>
            <p:nvPr/>
          </p:nvSpPr>
          <p:spPr bwMode="auto">
            <a:xfrm rot="16200000">
              <a:off x="5000" y="662"/>
              <a:ext cx="2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i</a:t>
              </a:r>
              <a:endParaRPr lang="cs-CZ" sz="1400"/>
            </a:p>
          </p:txBody>
        </p:sp>
        <p:sp>
          <p:nvSpPr>
            <p:cNvPr id="85025" name="Rectangle 33"/>
            <p:cNvSpPr>
              <a:spLocks noChangeArrowheads="1"/>
            </p:cNvSpPr>
            <p:nvPr/>
          </p:nvSpPr>
          <p:spPr bwMode="auto">
            <a:xfrm rot="16200000">
              <a:off x="4982" y="618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d</a:t>
              </a:r>
              <a:endParaRPr lang="cs-CZ" sz="1400"/>
            </a:p>
          </p:txBody>
        </p:sp>
        <p:sp>
          <p:nvSpPr>
            <p:cNvPr id="85026" name="Rectangle 34"/>
            <p:cNvSpPr>
              <a:spLocks noChangeArrowheads="1"/>
            </p:cNvSpPr>
            <p:nvPr/>
          </p:nvSpPr>
          <p:spPr bwMode="auto">
            <a:xfrm rot="16200000">
              <a:off x="4985" y="558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 i="1">
                  <a:solidFill>
                    <a:srgbClr val="1F1A17"/>
                  </a:solidFill>
                </a:rPr>
                <a:t>s</a:t>
              </a:r>
              <a:endParaRPr lang="cs-CZ" sz="1400"/>
            </a:p>
          </p:txBody>
        </p:sp>
        <p:sp>
          <p:nvSpPr>
            <p:cNvPr id="85027" name="Freeform 35"/>
            <p:cNvSpPr>
              <a:spLocks/>
            </p:cNvSpPr>
            <p:nvPr/>
          </p:nvSpPr>
          <p:spPr bwMode="auto">
            <a:xfrm>
              <a:off x="144" y="2640"/>
              <a:ext cx="5519" cy="747"/>
            </a:xfrm>
            <a:custGeom>
              <a:avLst/>
              <a:gdLst>
                <a:gd name="T0" fmla="*/ 15492 w 16557"/>
                <a:gd name="T1" fmla="*/ 1 h 2241"/>
                <a:gd name="T2" fmla="*/ 15660 w 16557"/>
                <a:gd name="T3" fmla="*/ 23 h 2241"/>
                <a:gd name="T4" fmla="*/ 15819 w 16557"/>
                <a:gd name="T5" fmla="*/ 68 h 2241"/>
                <a:gd name="T6" fmla="*/ 15968 w 16557"/>
                <a:gd name="T7" fmla="*/ 136 h 2241"/>
                <a:gd name="T8" fmla="*/ 16105 w 16557"/>
                <a:gd name="T9" fmla="*/ 224 h 2241"/>
                <a:gd name="T10" fmla="*/ 16227 w 16557"/>
                <a:gd name="T11" fmla="*/ 329 h 2241"/>
                <a:gd name="T12" fmla="*/ 16333 w 16557"/>
                <a:gd name="T13" fmla="*/ 451 h 2241"/>
                <a:gd name="T14" fmla="*/ 16421 w 16557"/>
                <a:gd name="T15" fmla="*/ 588 h 2241"/>
                <a:gd name="T16" fmla="*/ 16489 w 16557"/>
                <a:gd name="T17" fmla="*/ 736 h 2241"/>
                <a:gd name="T18" fmla="*/ 16534 w 16557"/>
                <a:gd name="T19" fmla="*/ 895 h 2241"/>
                <a:gd name="T20" fmla="*/ 16556 w 16557"/>
                <a:gd name="T21" fmla="*/ 1063 h 2241"/>
                <a:gd name="T22" fmla="*/ 16551 w 16557"/>
                <a:gd name="T23" fmla="*/ 1235 h 2241"/>
                <a:gd name="T24" fmla="*/ 16522 w 16557"/>
                <a:gd name="T25" fmla="*/ 1399 h 2241"/>
                <a:gd name="T26" fmla="*/ 16468 w 16557"/>
                <a:gd name="T27" fmla="*/ 1556 h 2241"/>
                <a:gd name="T28" fmla="*/ 16393 w 16557"/>
                <a:gd name="T29" fmla="*/ 1701 h 2241"/>
                <a:gd name="T30" fmla="*/ 16299 w 16557"/>
                <a:gd name="T31" fmla="*/ 1832 h 2241"/>
                <a:gd name="T32" fmla="*/ 16189 w 16557"/>
                <a:gd name="T33" fmla="*/ 1949 h 2241"/>
                <a:gd name="T34" fmla="*/ 16061 w 16557"/>
                <a:gd name="T35" fmla="*/ 2048 h 2241"/>
                <a:gd name="T36" fmla="*/ 15920 w 16557"/>
                <a:gd name="T37" fmla="*/ 2130 h 2241"/>
                <a:gd name="T38" fmla="*/ 15767 w 16557"/>
                <a:gd name="T39" fmla="*/ 2190 h 2241"/>
                <a:gd name="T40" fmla="*/ 15605 w 16557"/>
                <a:gd name="T41" fmla="*/ 2228 h 2241"/>
                <a:gd name="T42" fmla="*/ 15434 w 16557"/>
                <a:gd name="T43" fmla="*/ 2241 h 2241"/>
                <a:gd name="T44" fmla="*/ 1008 w 16557"/>
                <a:gd name="T45" fmla="*/ 2235 h 2241"/>
                <a:gd name="T46" fmla="*/ 842 w 16557"/>
                <a:gd name="T47" fmla="*/ 2206 h 2241"/>
                <a:gd name="T48" fmla="*/ 687 w 16557"/>
                <a:gd name="T49" fmla="*/ 2153 h 2241"/>
                <a:gd name="T50" fmla="*/ 541 w 16557"/>
                <a:gd name="T51" fmla="*/ 2078 h 2241"/>
                <a:gd name="T52" fmla="*/ 410 w 16557"/>
                <a:gd name="T53" fmla="*/ 1984 h 2241"/>
                <a:gd name="T54" fmla="*/ 293 w 16557"/>
                <a:gd name="T55" fmla="*/ 1873 h 2241"/>
                <a:gd name="T56" fmla="*/ 192 w 16557"/>
                <a:gd name="T57" fmla="*/ 1746 h 2241"/>
                <a:gd name="T58" fmla="*/ 111 w 16557"/>
                <a:gd name="T59" fmla="*/ 1605 h 2241"/>
                <a:gd name="T60" fmla="*/ 51 w 16557"/>
                <a:gd name="T61" fmla="*/ 1453 h 2241"/>
                <a:gd name="T62" fmla="*/ 13 w 16557"/>
                <a:gd name="T63" fmla="*/ 1291 h 2241"/>
                <a:gd name="T64" fmla="*/ 0 w 16557"/>
                <a:gd name="T65" fmla="*/ 1121 h 2241"/>
                <a:gd name="T66" fmla="*/ 13 w 16557"/>
                <a:gd name="T67" fmla="*/ 950 h 2241"/>
                <a:gd name="T68" fmla="*/ 51 w 16557"/>
                <a:gd name="T69" fmla="*/ 789 h 2241"/>
                <a:gd name="T70" fmla="*/ 111 w 16557"/>
                <a:gd name="T71" fmla="*/ 636 h 2241"/>
                <a:gd name="T72" fmla="*/ 192 w 16557"/>
                <a:gd name="T73" fmla="*/ 495 h 2241"/>
                <a:gd name="T74" fmla="*/ 293 w 16557"/>
                <a:gd name="T75" fmla="*/ 369 h 2241"/>
                <a:gd name="T76" fmla="*/ 410 w 16557"/>
                <a:gd name="T77" fmla="*/ 257 h 2241"/>
                <a:gd name="T78" fmla="*/ 541 w 16557"/>
                <a:gd name="T79" fmla="*/ 163 h 2241"/>
                <a:gd name="T80" fmla="*/ 687 w 16557"/>
                <a:gd name="T81" fmla="*/ 88 h 2241"/>
                <a:gd name="T82" fmla="*/ 842 w 16557"/>
                <a:gd name="T83" fmla="*/ 35 h 2241"/>
                <a:gd name="T84" fmla="*/ 1008 w 16557"/>
                <a:gd name="T85" fmla="*/ 6 h 2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57" h="2241">
                  <a:moveTo>
                    <a:pt x="1123" y="0"/>
                  </a:moveTo>
                  <a:lnTo>
                    <a:pt x="15434" y="0"/>
                  </a:lnTo>
                  <a:lnTo>
                    <a:pt x="15492" y="1"/>
                  </a:lnTo>
                  <a:lnTo>
                    <a:pt x="15549" y="6"/>
                  </a:lnTo>
                  <a:lnTo>
                    <a:pt x="15605" y="14"/>
                  </a:lnTo>
                  <a:lnTo>
                    <a:pt x="15660" y="23"/>
                  </a:lnTo>
                  <a:lnTo>
                    <a:pt x="15715" y="35"/>
                  </a:lnTo>
                  <a:lnTo>
                    <a:pt x="15767" y="51"/>
                  </a:lnTo>
                  <a:lnTo>
                    <a:pt x="15819" y="68"/>
                  </a:lnTo>
                  <a:lnTo>
                    <a:pt x="15870" y="88"/>
                  </a:lnTo>
                  <a:lnTo>
                    <a:pt x="15920" y="111"/>
                  </a:lnTo>
                  <a:lnTo>
                    <a:pt x="15968" y="136"/>
                  </a:lnTo>
                  <a:lnTo>
                    <a:pt x="16016" y="163"/>
                  </a:lnTo>
                  <a:lnTo>
                    <a:pt x="16061" y="193"/>
                  </a:lnTo>
                  <a:lnTo>
                    <a:pt x="16105" y="224"/>
                  </a:lnTo>
                  <a:lnTo>
                    <a:pt x="16147" y="257"/>
                  </a:lnTo>
                  <a:lnTo>
                    <a:pt x="16189" y="292"/>
                  </a:lnTo>
                  <a:lnTo>
                    <a:pt x="16227" y="329"/>
                  </a:lnTo>
                  <a:lnTo>
                    <a:pt x="16264" y="369"/>
                  </a:lnTo>
                  <a:lnTo>
                    <a:pt x="16299" y="409"/>
                  </a:lnTo>
                  <a:lnTo>
                    <a:pt x="16333" y="451"/>
                  </a:lnTo>
                  <a:lnTo>
                    <a:pt x="16365" y="495"/>
                  </a:lnTo>
                  <a:lnTo>
                    <a:pt x="16393" y="540"/>
                  </a:lnTo>
                  <a:lnTo>
                    <a:pt x="16421" y="588"/>
                  </a:lnTo>
                  <a:lnTo>
                    <a:pt x="16446" y="636"/>
                  </a:lnTo>
                  <a:lnTo>
                    <a:pt x="16468" y="685"/>
                  </a:lnTo>
                  <a:lnTo>
                    <a:pt x="16489" y="736"/>
                  </a:lnTo>
                  <a:lnTo>
                    <a:pt x="16506" y="789"/>
                  </a:lnTo>
                  <a:lnTo>
                    <a:pt x="16522" y="842"/>
                  </a:lnTo>
                  <a:lnTo>
                    <a:pt x="16534" y="895"/>
                  </a:lnTo>
                  <a:lnTo>
                    <a:pt x="16544" y="950"/>
                  </a:lnTo>
                  <a:lnTo>
                    <a:pt x="16551" y="1006"/>
                  </a:lnTo>
                  <a:lnTo>
                    <a:pt x="16556" y="1063"/>
                  </a:lnTo>
                  <a:lnTo>
                    <a:pt x="16557" y="1121"/>
                  </a:lnTo>
                  <a:lnTo>
                    <a:pt x="16556" y="1178"/>
                  </a:lnTo>
                  <a:lnTo>
                    <a:pt x="16551" y="1235"/>
                  </a:lnTo>
                  <a:lnTo>
                    <a:pt x="16544" y="1291"/>
                  </a:lnTo>
                  <a:lnTo>
                    <a:pt x="16534" y="1346"/>
                  </a:lnTo>
                  <a:lnTo>
                    <a:pt x="16522" y="1399"/>
                  </a:lnTo>
                  <a:lnTo>
                    <a:pt x="16506" y="1453"/>
                  </a:lnTo>
                  <a:lnTo>
                    <a:pt x="16489" y="1505"/>
                  </a:lnTo>
                  <a:lnTo>
                    <a:pt x="16468" y="1556"/>
                  </a:lnTo>
                  <a:lnTo>
                    <a:pt x="16446" y="1605"/>
                  </a:lnTo>
                  <a:lnTo>
                    <a:pt x="16421" y="1653"/>
                  </a:lnTo>
                  <a:lnTo>
                    <a:pt x="16393" y="1701"/>
                  </a:lnTo>
                  <a:lnTo>
                    <a:pt x="16365" y="1746"/>
                  </a:lnTo>
                  <a:lnTo>
                    <a:pt x="16333" y="1790"/>
                  </a:lnTo>
                  <a:lnTo>
                    <a:pt x="16299" y="1832"/>
                  </a:lnTo>
                  <a:lnTo>
                    <a:pt x="16264" y="1873"/>
                  </a:lnTo>
                  <a:lnTo>
                    <a:pt x="16227" y="1912"/>
                  </a:lnTo>
                  <a:lnTo>
                    <a:pt x="16189" y="1949"/>
                  </a:lnTo>
                  <a:lnTo>
                    <a:pt x="16147" y="1984"/>
                  </a:lnTo>
                  <a:lnTo>
                    <a:pt x="16105" y="2017"/>
                  </a:lnTo>
                  <a:lnTo>
                    <a:pt x="16061" y="2048"/>
                  </a:lnTo>
                  <a:lnTo>
                    <a:pt x="16016" y="2078"/>
                  </a:lnTo>
                  <a:lnTo>
                    <a:pt x="15968" y="2105"/>
                  </a:lnTo>
                  <a:lnTo>
                    <a:pt x="15920" y="2130"/>
                  </a:lnTo>
                  <a:lnTo>
                    <a:pt x="15870" y="2153"/>
                  </a:lnTo>
                  <a:lnTo>
                    <a:pt x="15819" y="2173"/>
                  </a:lnTo>
                  <a:lnTo>
                    <a:pt x="15767" y="2190"/>
                  </a:lnTo>
                  <a:lnTo>
                    <a:pt x="15715" y="2206"/>
                  </a:lnTo>
                  <a:lnTo>
                    <a:pt x="15660" y="2218"/>
                  </a:lnTo>
                  <a:lnTo>
                    <a:pt x="15605" y="2228"/>
                  </a:lnTo>
                  <a:lnTo>
                    <a:pt x="15549" y="2235"/>
                  </a:lnTo>
                  <a:lnTo>
                    <a:pt x="15492" y="2240"/>
                  </a:lnTo>
                  <a:lnTo>
                    <a:pt x="15434" y="2241"/>
                  </a:lnTo>
                  <a:lnTo>
                    <a:pt x="1123" y="2241"/>
                  </a:lnTo>
                  <a:lnTo>
                    <a:pt x="1065" y="2240"/>
                  </a:lnTo>
                  <a:lnTo>
                    <a:pt x="1008" y="2235"/>
                  </a:lnTo>
                  <a:lnTo>
                    <a:pt x="952" y="2228"/>
                  </a:lnTo>
                  <a:lnTo>
                    <a:pt x="897" y="2218"/>
                  </a:lnTo>
                  <a:lnTo>
                    <a:pt x="842" y="2206"/>
                  </a:lnTo>
                  <a:lnTo>
                    <a:pt x="790" y="2190"/>
                  </a:lnTo>
                  <a:lnTo>
                    <a:pt x="738" y="2173"/>
                  </a:lnTo>
                  <a:lnTo>
                    <a:pt x="687" y="2153"/>
                  </a:lnTo>
                  <a:lnTo>
                    <a:pt x="637" y="2130"/>
                  </a:lnTo>
                  <a:lnTo>
                    <a:pt x="589" y="2105"/>
                  </a:lnTo>
                  <a:lnTo>
                    <a:pt x="541" y="2078"/>
                  </a:lnTo>
                  <a:lnTo>
                    <a:pt x="496" y="2048"/>
                  </a:lnTo>
                  <a:lnTo>
                    <a:pt x="452" y="2017"/>
                  </a:lnTo>
                  <a:lnTo>
                    <a:pt x="410" y="1984"/>
                  </a:lnTo>
                  <a:lnTo>
                    <a:pt x="368" y="1949"/>
                  </a:lnTo>
                  <a:lnTo>
                    <a:pt x="330" y="1912"/>
                  </a:lnTo>
                  <a:lnTo>
                    <a:pt x="293" y="1873"/>
                  </a:lnTo>
                  <a:lnTo>
                    <a:pt x="257" y="1832"/>
                  </a:lnTo>
                  <a:lnTo>
                    <a:pt x="224" y="1790"/>
                  </a:lnTo>
                  <a:lnTo>
                    <a:pt x="192" y="1746"/>
                  </a:lnTo>
                  <a:lnTo>
                    <a:pt x="164" y="1701"/>
                  </a:lnTo>
                  <a:lnTo>
                    <a:pt x="136" y="1653"/>
                  </a:lnTo>
                  <a:lnTo>
                    <a:pt x="111" y="1605"/>
                  </a:lnTo>
                  <a:lnTo>
                    <a:pt x="89" y="1556"/>
                  </a:lnTo>
                  <a:lnTo>
                    <a:pt x="68" y="1505"/>
                  </a:lnTo>
                  <a:lnTo>
                    <a:pt x="51" y="1453"/>
                  </a:lnTo>
                  <a:lnTo>
                    <a:pt x="35" y="1399"/>
                  </a:lnTo>
                  <a:lnTo>
                    <a:pt x="23" y="1346"/>
                  </a:lnTo>
                  <a:lnTo>
                    <a:pt x="13" y="1291"/>
                  </a:lnTo>
                  <a:lnTo>
                    <a:pt x="6" y="1235"/>
                  </a:lnTo>
                  <a:lnTo>
                    <a:pt x="1" y="1178"/>
                  </a:lnTo>
                  <a:lnTo>
                    <a:pt x="0" y="1121"/>
                  </a:lnTo>
                  <a:lnTo>
                    <a:pt x="1" y="1063"/>
                  </a:lnTo>
                  <a:lnTo>
                    <a:pt x="6" y="1006"/>
                  </a:lnTo>
                  <a:lnTo>
                    <a:pt x="13" y="950"/>
                  </a:lnTo>
                  <a:lnTo>
                    <a:pt x="23" y="895"/>
                  </a:lnTo>
                  <a:lnTo>
                    <a:pt x="35" y="842"/>
                  </a:lnTo>
                  <a:lnTo>
                    <a:pt x="51" y="789"/>
                  </a:lnTo>
                  <a:lnTo>
                    <a:pt x="68" y="736"/>
                  </a:lnTo>
                  <a:lnTo>
                    <a:pt x="89" y="685"/>
                  </a:lnTo>
                  <a:lnTo>
                    <a:pt x="111" y="636"/>
                  </a:lnTo>
                  <a:lnTo>
                    <a:pt x="136" y="588"/>
                  </a:lnTo>
                  <a:lnTo>
                    <a:pt x="164" y="540"/>
                  </a:lnTo>
                  <a:lnTo>
                    <a:pt x="192" y="495"/>
                  </a:lnTo>
                  <a:lnTo>
                    <a:pt x="224" y="451"/>
                  </a:lnTo>
                  <a:lnTo>
                    <a:pt x="257" y="409"/>
                  </a:lnTo>
                  <a:lnTo>
                    <a:pt x="293" y="369"/>
                  </a:lnTo>
                  <a:lnTo>
                    <a:pt x="330" y="329"/>
                  </a:lnTo>
                  <a:lnTo>
                    <a:pt x="368" y="292"/>
                  </a:lnTo>
                  <a:lnTo>
                    <a:pt x="410" y="257"/>
                  </a:lnTo>
                  <a:lnTo>
                    <a:pt x="452" y="224"/>
                  </a:lnTo>
                  <a:lnTo>
                    <a:pt x="496" y="193"/>
                  </a:lnTo>
                  <a:lnTo>
                    <a:pt x="541" y="163"/>
                  </a:lnTo>
                  <a:lnTo>
                    <a:pt x="589" y="136"/>
                  </a:lnTo>
                  <a:lnTo>
                    <a:pt x="637" y="111"/>
                  </a:lnTo>
                  <a:lnTo>
                    <a:pt x="687" y="88"/>
                  </a:lnTo>
                  <a:lnTo>
                    <a:pt x="738" y="68"/>
                  </a:lnTo>
                  <a:lnTo>
                    <a:pt x="790" y="51"/>
                  </a:lnTo>
                  <a:lnTo>
                    <a:pt x="842" y="35"/>
                  </a:lnTo>
                  <a:lnTo>
                    <a:pt x="897" y="23"/>
                  </a:lnTo>
                  <a:lnTo>
                    <a:pt x="952" y="14"/>
                  </a:lnTo>
                  <a:lnTo>
                    <a:pt x="1008" y="6"/>
                  </a:lnTo>
                  <a:lnTo>
                    <a:pt x="1065" y="1"/>
                  </a:lnTo>
                  <a:lnTo>
                    <a:pt x="1123" y="0"/>
                  </a:lnTo>
                  <a:close/>
                </a:path>
              </a:pathLst>
            </a:custGeom>
            <a:solidFill>
              <a:srgbClr val="FFF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28" name="Rectangle 36"/>
            <p:cNvSpPr>
              <a:spLocks noChangeArrowheads="1"/>
            </p:cNvSpPr>
            <p:nvPr/>
          </p:nvSpPr>
          <p:spPr bwMode="auto">
            <a:xfrm>
              <a:off x="816" y="2688"/>
              <a:ext cx="418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FL většiny jednotlivých NK vykazuje </a:t>
              </a:r>
              <a:r>
                <a:rPr lang="cs-CZ" sz="1600" b="1" i="1">
                  <a:solidFill>
                    <a:srgbClr val="1F1A17"/>
                  </a:solidFill>
                </a:rPr>
                <a:t>vysoký stupeň lineární polarizace</a:t>
              </a:r>
              <a:r>
                <a:rPr lang="cs-CZ" sz="1600" i="1">
                  <a:solidFill>
                    <a:srgbClr val="1F1A17"/>
                  </a:solidFill>
                </a:rPr>
                <a:t>  </a:t>
              </a:r>
              <a:endParaRPr lang="cs-CZ" sz="1400"/>
            </a:p>
          </p:txBody>
        </p:sp>
        <p:sp>
          <p:nvSpPr>
            <p:cNvPr id="85029" name="Rectangle 37"/>
            <p:cNvSpPr>
              <a:spLocks noChangeArrowheads="1"/>
            </p:cNvSpPr>
            <p:nvPr/>
          </p:nvSpPr>
          <p:spPr bwMode="auto">
            <a:xfrm>
              <a:off x="240" y="2880"/>
              <a:ext cx="536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i="1">
                  <a:solidFill>
                    <a:srgbClr val="1F1A17"/>
                  </a:solidFill>
                </a:rPr>
                <a:t>Ale téměř</a:t>
              </a:r>
              <a:r>
                <a:rPr lang="cs-CZ" sz="1600" b="1" i="1">
                  <a:solidFill>
                    <a:srgbClr val="1F1A17"/>
                  </a:solidFill>
                </a:rPr>
                <a:t> žádnou polarizační paměť </a:t>
              </a:r>
              <a:r>
                <a:rPr lang="cs-CZ" sz="1600" i="1">
                  <a:solidFill>
                    <a:srgbClr val="1F1A17"/>
                  </a:solidFill>
                </a:rPr>
                <a:t>(= slabá vazba mezi absorbujícím a emitujícím dipólem)</a:t>
              </a:r>
              <a:endParaRPr lang="cs-CZ" sz="1400"/>
            </a:p>
          </p:txBody>
        </p:sp>
        <p:sp>
          <p:nvSpPr>
            <p:cNvPr id="85030" name="Rectangle 38"/>
            <p:cNvSpPr>
              <a:spLocks noChangeArrowheads="1"/>
            </p:cNvSpPr>
            <p:nvPr/>
          </p:nvSpPr>
          <p:spPr bwMode="auto">
            <a:xfrm>
              <a:off x="500" y="3120"/>
              <a:ext cx="499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i="1">
                  <a:solidFill>
                    <a:srgbClr val="1F1A17"/>
                  </a:solidFill>
                </a:rPr>
                <a:t>Polarizace FL je </a:t>
              </a:r>
              <a:r>
                <a:rPr lang="cs-CZ" b="1" i="1">
                  <a:solidFill>
                    <a:srgbClr val="1F1A17"/>
                  </a:solidFill>
                </a:rPr>
                <a:t>důsledkem deformovaného sférického tvaru</a:t>
              </a:r>
              <a:r>
                <a:rPr lang="cs-CZ" i="1">
                  <a:solidFill>
                    <a:srgbClr val="1F1A17"/>
                  </a:solidFill>
                </a:rPr>
                <a:t> (protáhlé NK)</a:t>
              </a:r>
              <a:endParaRPr lang="cs-CZ" sz="1400"/>
            </a:p>
          </p:txBody>
        </p:sp>
        <p:sp>
          <p:nvSpPr>
            <p:cNvPr id="85031" name="Freeform 39"/>
            <p:cNvSpPr>
              <a:spLocks/>
            </p:cNvSpPr>
            <p:nvPr/>
          </p:nvSpPr>
          <p:spPr bwMode="auto">
            <a:xfrm>
              <a:off x="2834" y="1713"/>
              <a:ext cx="445" cy="278"/>
            </a:xfrm>
            <a:custGeom>
              <a:avLst/>
              <a:gdLst>
                <a:gd name="T0" fmla="*/ 1335 w 1335"/>
                <a:gd name="T1" fmla="*/ 3 h 835"/>
                <a:gd name="T2" fmla="*/ 1291 w 1335"/>
                <a:gd name="T3" fmla="*/ 0 h 835"/>
                <a:gd name="T4" fmla="*/ 1249 w 1335"/>
                <a:gd name="T5" fmla="*/ 1 h 835"/>
                <a:gd name="T6" fmla="*/ 1206 w 1335"/>
                <a:gd name="T7" fmla="*/ 6 h 835"/>
                <a:gd name="T8" fmla="*/ 1164 w 1335"/>
                <a:gd name="T9" fmla="*/ 15 h 835"/>
                <a:gd name="T10" fmla="*/ 1122 w 1335"/>
                <a:gd name="T11" fmla="*/ 28 h 835"/>
                <a:gd name="T12" fmla="*/ 1081 w 1335"/>
                <a:gd name="T13" fmla="*/ 43 h 835"/>
                <a:gd name="T14" fmla="*/ 1041 w 1335"/>
                <a:gd name="T15" fmla="*/ 62 h 835"/>
                <a:gd name="T16" fmla="*/ 999 w 1335"/>
                <a:gd name="T17" fmla="*/ 82 h 835"/>
                <a:gd name="T18" fmla="*/ 919 w 1335"/>
                <a:gd name="T19" fmla="*/ 132 h 835"/>
                <a:gd name="T20" fmla="*/ 841 w 1335"/>
                <a:gd name="T21" fmla="*/ 189 h 835"/>
                <a:gd name="T22" fmla="*/ 761 w 1335"/>
                <a:gd name="T23" fmla="*/ 251 h 835"/>
                <a:gd name="T24" fmla="*/ 681 w 1335"/>
                <a:gd name="T25" fmla="*/ 318 h 835"/>
                <a:gd name="T26" fmla="*/ 521 w 1335"/>
                <a:gd name="T27" fmla="*/ 458 h 835"/>
                <a:gd name="T28" fmla="*/ 439 w 1335"/>
                <a:gd name="T29" fmla="*/ 528 h 835"/>
                <a:gd name="T30" fmla="*/ 355 w 1335"/>
                <a:gd name="T31" fmla="*/ 594 h 835"/>
                <a:gd name="T32" fmla="*/ 270 w 1335"/>
                <a:gd name="T33" fmla="*/ 655 h 835"/>
                <a:gd name="T34" fmla="*/ 183 w 1335"/>
                <a:gd name="T35" fmla="*/ 711 h 835"/>
                <a:gd name="T36" fmla="*/ 138 w 1335"/>
                <a:gd name="T37" fmla="*/ 735 h 835"/>
                <a:gd name="T38" fmla="*/ 93 w 1335"/>
                <a:gd name="T39" fmla="*/ 757 h 835"/>
                <a:gd name="T40" fmla="*/ 46 w 1335"/>
                <a:gd name="T41" fmla="*/ 777 h 835"/>
                <a:gd name="T42" fmla="*/ 0 w 1335"/>
                <a:gd name="T43" fmla="*/ 795 h 835"/>
                <a:gd name="T44" fmla="*/ 38 w 1335"/>
                <a:gd name="T45" fmla="*/ 827 h 835"/>
                <a:gd name="T46" fmla="*/ 86 w 1335"/>
                <a:gd name="T47" fmla="*/ 807 h 835"/>
                <a:gd name="T48" fmla="*/ 134 w 1335"/>
                <a:gd name="T49" fmla="*/ 784 h 835"/>
                <a:gd name="T50" fmla="*/ 181 w 1335"/>
                <a:gd name="T51" fmla="*/ 760 h 835"/>
                <a:gd name="T52" fmla="*/ 249 w 1335"/>
                <a:gd name="T53" fmla="*/ 719 h 835"/>
                <a:gd name="T54" fmla="*/ 338 w 1335"/>
                <a:gd name="T55" fmla="*/ 659 h 835"/>
                <a:gd name="T56" fmla="*/ 424 w 1335"/>
                <a:gd name="T57" fmla="*/ 594 h 835"/>
                <a:gd name="T58" fmla="*/ 508 w 1335"/>
                <a:gd name="T59" fmla="*/ 525 h 835"/>
                <a:gd name="T60" fmla="*/ 630 w 1335"/>
                <a:gd name="T61" fmla="*/ 420 h 835"/>
                <a:gd name="T62" fmla="*/ 749 w 1335"/>
                <a:gd name="T63" fmla="*/ 317 h 835"/>
                <a:gd name="T64" fmla="*/ 827 w 1335"/>
                <a:gd name="T65" fmla="*/ 252 h 835"/>
                <a:gd name="T66" fmla="*/ 905 w 1335"/>
                <a:gd name="T67" fmla="*/ 194 h 835"/>
                <a:gd name="T68" fmla="*/ 982 w 1335"/>
                <a:gd name="T69" fmla="*/ 142 h 835"/>
                <a:gd name="T70" fmla="*/ 1039 w 1335"/>
                <a:gd name="T71" fmla="*/ 109 h 835"/>
                <a:gd name="T72" fmla="*/ 1078 w 1335"/>
                <a:gd name="T73" fmla="*/ 91 h 835"/>
                <a:gd name="T74" fmla="*/ 1116 w 1335"/>
                <a:gd name="T75" fmla="*/ 74 h 835"/>
                <a:gd name="T76" fmla="*/ 1155 w 1335"/>
                <a:gd name="T77" fmla="*/ 62 h 835"/>
                <a:gd name="T78" fmla="*/ 1194 w 1335"/>
                <a:gd name="T79" fmla="*/ 51 h 835"/>
                <a:gd name="T80" fmla="*/ 1232 w 1335"/>
                <a:gd name="T81" fmla="*/ 45 h 835"/>
                <a:gd name="T82" fmla="*/ 1271 w 1335"/>
                <a:gd name="T83" fmla="*/ 42 h 835"/>
                <a:gd name="T84" fmla="*/ 1311 w 1335"/>
                <a:gd name="T85" fmla="*/ 43 h 835"/>
                <a:gd name="T86" fmla="*/ 1330 w 1335"/>
                <a:gd name="T87" fmla="*/ 44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35" h="835">
                  <a:moveTo>
                    <a:pt x="1335" y="3"/>
                  </a:moveTo>
                  <a:lnTo>
                    <a:pt x="1335" y="3"/>
                  </a:lnTo>
                  <a:lnTo>
                    <a:pt x="1314" y="1"/>
                  </a:lnTo>
                  <a:lnTo>
                    <a:pt x="1291" y="0"/>
                  </a:lnTo>
                  <a:lnTo>
                    <a:pt x="1270" y="0"/>
                  </a:lnTo>
                  <a:lnTo>
                    <a:pt x="1249" y="1"/>
                  </a:lnTo>
                  <a:lnTo>
                    <a:pt x="1227" y="3"/>
                  </a:lnTo>
                  <a:lnTo>
                    <a:pt x="1206" y="6"/>
                  </a:lnTo>
                  <a:lnTo>
                    <a:pt x="1184" y="10"/>
                  </a:lnTo>
                  <a:lnTo>
                    <a:pt x="1164" y="15"/>
                  </a:lnTo>
                  <a:lnTo>
                    <a:pt x="1143" y="21"/>
                  </a:lnTo>
                  <a:lnTo>
                    <a:pt x="1122" y="28"/>
                  </a:lnTo>
                  <a:lnTo>
                    <a:pt x="1102" y="35"/>
                  </a:lnTo>
                  <a:lnTo>
                    <a:pt x="1081" y="43"/>
                  </a:lnTo>
                  <a:lnTo>
                    <a:pt x="1060" y="52"/>
                  </a:lnTo>
                  <a:lnTo>
                    <a:pt x="1041" y="62"/>
                  </a:lnTo>
                  <a:lnTo>
                    <a:pt x="1020" y="72"/>
                  </a:lnTo>
                  <a:lnTo>
                    <a:pt x="999" y="82"/>
                  </a:lnTo>
                  <a:lnTo>
                    <a:pt x="960" y="106"/>
                  </a:lnTo>
                  <a:lnTo>
                    <a:pt x="919" y="132"/>
                  </a:lnTo>
                  <a:lnTo>
                    <a:pt x="880" y="159"/>
                  </a:lnTo>
                  <a:lnTo>
                    <a:pt x="841" y="189"/>
                  </a:lnTo>
                  <a:lnTo>
                    <a:pt x="800" y="219"/>
                  </a:lnTo>
                  <a:lnTo>
                    <a:pt x="761" y="251"/>
                  </a:lnTo>
                  <a:lnTo>
                    <a:pt x="722" y="284"/>
                  </a:lnTo>
                  <a:lnTo>
                    <a:pt x="681" y="318"/>
                  </a:lnTo>
                  <a:lnTo>
                    <a:pt x="602" y="388"/>
                  </a:lnTo>
                  <a:lnTo>
                    <a:pt x="521" y="458"/>
                  </a:lnTo>
                  <a:lnTo>
                    <a:pt x="481" y="493"/>
                  </a:lnTo>
                  <a:lnTo>
                    <a:pt x="439" y="528"/>
                  </a:lnTo>
                  <a:lnTo>
                    <a:pt x="398" y="561"/>
                  </a:lnTo>
                  <a:lnTo>
                    <a:pt x="355" y="594"/>
                  </a:lnTo>
                  <a:lnTo>
                    <a:pt x="313" y="625"/>
                  </a:lnTo>
                  <a:lnTo>
                    <a:pt x="270" y="655"/>
                  </a:lnTo>
                  <a:lnTo>
                    <a:pt x="226" y="684"/>
                  </a:lnTo>
                  <a:lnTo>
                    <a:pt x="183" y="711"/>
                  </a:lnTo>
                  <a:lnTo>
                    <a:pt x="160" y="723"/>
                  </a:lnTo>
                  <a:lnTo>
                    <a:pt x="138" y="735"/>
                  </a:lnTo>
                  <a:lnTo>
                    <a:pt x="115" y="747"/>
                  </a:lnTo>
                  <a:lnTo>
                    <a:pt x="93" y="757"/>
                  </a:lnTo>
                  <a:lnTo>
                    <a:pt x="70" y="768"/>
                  </a:lnTo>
                  <a:lnTo>
                    <a:pt x="46" y="777"/>
                  </a:lnTo>
                  <a:lnTo>
                    <a:pt x="23" y="786"/>
                  </a:lnTo>
                  <a:lnTo>
                    <a:pt x="0" y="795"/>
                  </a:lnTo>
                  <a:lnTo>
                    <a:pt x="13" y="835"/>
                  </a:lnTo>
                  <a:lnTo>
                    <a:pt x="38" y="827"/>
                  </a:lnTo>
                  <a:lnTo>
                    <a:pt x="63" y="816"/>
                  </a:lnTo>
                  <a:lnTo>
                    <a:pt x="86" y="807"/>
                  </a:lnTo>
                  <a:lnTo>
                    <a:pt x="110" y="796"/>
                  </a:lnTo>
                  <a:lnTo>
                    <a:pt x="134" y="784"/>
                  </a:lnTo>
                  <a:lnTo>
                    <a:pt x="158" y="773"/>
                  </a:lnTo>
                  <a:lnTo>
                    <a:pt x="181" y="760"/>
                  </a:lnTo>
                  <a:lnTo>
                    <a:pt x="203" y="747"/>
                  </a:lnTo>
                  <a:lnTo>
                    <a:pt x="249" y="719"/>
                  </a:lnTo>
                  <a:lnTo>
                    <a:pt x="293" y="690"/>
                  </a:lnTo>
                  <a:lnTo>
                    <a:pt x="338" y="659"/>
                  </a:lnTo>
                  <a:lnTo>
                    <a:pt x="381" y="627"/>
                  </a:lnTo>
                  <a:lnTo>
                    <a:pt x="424" y="594"/>
                  </a:lnTo>
                  <a:lnTo>
                    <a:pt x="466" y="560"/>
                  </a:lnTo>
                  <a:lnTo>
                    <a:pt x="508" y="525"/>
                  </a:lnTo>
                  <a:lnTo>
                    <a:pt x="549" y="490"/>
                  </a:lnTo>
                  <a:lnTo>
                    <a:pt x="630" y="420"/>
                  </a:lnTo>
                  <a:lnTo>
                    <a:pt x="709" y="351"/>
                  </a:lnTo>
                  <a:lnTo>
                    <a:pt x="749" y="317"/>
                  </a:lnTo>
                  <a:lnTo>
                    <a:pt x="788" y="284"/>
                  </a:lnTo>
                  <a:lnTo>
                    <a:pt x="827" y="252"/>
                  </a:lnTo>
                  <a:lnTo>
                    <a:pt x="866" y="222"/>
                  </a:lnTo>
                  <a:lnTo>
                    <a:pt x="905" y="194"/>
                  </a:lnTo>
                  <a:lnTo>
                    <a:pt x="943" y="167"/>
                  </a:lnTo>
                  <a:lnTo>
                    <a:pt x="982" y="142"/>
                  </a:lnTo>
                  <a:lnTo>
                    <a:pt x="1021" y="120"/>
                  </a:lnTo>
                  <a:lnTo>
                    <a:pt x="1039" y="109"/>
                  </a:lnTo>
                  <a:lnTo>
                    <a:pt x="1059" y="100"/>
                  </a:lnTo>
                  <a:lnTo>
                    <a:pt x="1078" y="91"/>
                  </a:lnTo>
                  <a:lnTo>
                    <a:pt x="1097" y="82"/>
                  </a:lnTo>
                  <a:lnTo>
                    <a:pt x="1116" y="74"/>
                  </a:lnTo>
                  <a:lnTo>
                    <a:pt x="1136" y="68"/>
                  </a:lnTo>
                  <a:lnTo>
                    <a:pt x="1155" y="62"/>
                  </a:lnTo>
                  <a:lnTo>
                    <a:pt x="1174" y="57"/>
                  </a:lnTo>
                  <a:lnTo>
                    <a:pt x="1194" y="51"/>
                  </a:lnTo>
                  <a:lnTo>
                    <a:pt x="1213" y="48"/>
                  </a:lnTo>
                  <a:lnTo>
                    <a:pt x="1232" y="45"/>
                  </a:lnTo>
                  <a:lnTo>
                    <a:pt x="1252" y="43"/>
                  </a:lnTo>
                  <a:lnTo>
                    <a:pt x="1271" y="42"/>
                  </a:lnTo>
                  <a:lnTo>
                    <a:pt x="1291" y="42"/>
                  </a:lnTo>
                  <a:lnTo>
                    <a:pt x="1311" y="43"/>
                  </a:lnTo>
                  <a:lnTo>
                    <a:pt x="1330" y="44"/>
                  </a:lnTo>
                  <a:lnTo>
                    <a:pt x="1330" y="44"/>
                  </a:lnTo>
                  <a:lnTo>
                    <a:pt x="1335" y="3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32" name="Freeform 40"/>
            <p:cNvSpPr>
              <a:spLocks/>
            </p:cNvSpPr>
            <p:nvPr/>
          </p:nvSpPr>
          <p:spPr bwMode="auto">
            <a:xfrm>
              <a:off x="3278" y="1714"/>
              <a:ext cx="511" cy="260"/>
            </a:xfrm>
            <a:custGeom>
              <a:avLst/>
              <a:gdLst>
                <a:gd name="T0" fmla="*/ 1495 w 1534"/>
                <a:gd name="T1" fmla="*/ 739 h 781"/>
                <a:gd name="T2" fmla="*/ 1423 w 1534"/>
                <a:gd name="T3" fmla="*/ 738 h 781"/>
                <a:gd name="T4" fmla="*/ 1356 w 1534"/>
                <a:gd name="T5" fmla="*/ 733 h 781"/>
                <a:gd name="T6" fmla="*/ 1292 w 1534"/>
                <a:gd name="T7" fmla="*/ 723 h 781"/>
                <a:gd name="T8" fmla="*/ 1232 w 1534"/>
                <a:gd name="T9" fmla="*/ 712 h 781"/>
                <a:gd name="T10" fmla="*/ 1175 w 1534"/>
                <a:gd name="T11" fmla="*/ 696 h 781"/>
                <a:gd name="T12" fmla="*/ 1120 w 1534"/>
                <a:gd name="T13" fmla="*/ 679 h 781"/>
                <a:gd name="T14" fmla="*/ 1068 w 1534"/>
                <a:gd name="T15" fmla="*/ 658 h 781"/>
                <a:gd name="T16" fmla="*/ 1019 w 1534"/>
                <a:gd name="T17" fmla="*/ 635 h 781"/>
                <a:gd name="T18" fmla="*/ 972 w 1534"/>
                <a:gd name="T19" fmla="*/ 610 h 781"/>
                <a:gd name="T20" fmla="*/ 926 w 1534"/>
                <a:gd name="T21" fmla="*/ 583 h 781"/>
                <a:gd name="T22" fmla="*/ 883 w 1534"/>
                <a:gd name="T23" fmla="*/ 555 h 781"/>
                <a:gd name="T24" fmla="*/ 821 w 1534"/>
                <a:gd name="T25" fmla="*/ 509 h 781"/>
                <a:gd name="T26" fmla="*/ 741 w 1534"/>
                <a:gd name="T27" fmla="*/ 444 h 781"/>
                <a:gd name="T28" fmla="*/ 627 w 1534"/>
                <a:gd name="T29" fmla="*/ 343 h 781"/>
                <a:gd name="T30" fmla="*/ 514 w 1534"/>
                <a:gd name="T31" fmla="*/ 244 h 781"/>
                <a:gd name="T32" fmla="*/ 436 w 1534"/>
                <a:gd name="T33" fmla="*/ 181 h 781"/>
                <a:gd name="T34" fmla="*/ 374 w 1534"/>
                <a:gd name="T35" fmla="*/ 137 h 781"/>
                <a:gd name="T36" fmla="*/ 331 w 1534"/>
                <a:gd name="T37" fmla="*/ 110 h 781"/>
                <a:gd name="T38" fmla="*/ 287 w 1534"/>
                <a:gd name="T39" fmla="*/ 86 h 781"/>
                <a:gd name="T40" fmla="*/ 241 w 1534"/>
                <a:gd name="T41" fmla="*/ 64 h 781"/>
                <a:gd name="T42" fmla="*/ 193 w 1534"/>
                <a:gd name="T43" fmla="*/ 44 h 781"/>
                <a:gd name="T44" fmla="*/ 142 w 1534"/>
                <a:gd name="T45" fmla="*/ 27 h 781"/>
                <a:gd name="T46" fmla="*/ 89 w 1534"/>
                <a:gd name="T47" fmla="*/ 13 h 781"/>
                <a:gd name="T48" fmla="*/ 33 w 1534"/>
                <a:gd name="T49" fmla="*/ 3 h 781"/>
                <a:gd name="T50" fmla="*/ 0 w 1534"/>
                <a:gd name="T51" fmla="*/ 41 h 781"/>
                <a:gd name="T52" fmla="*/ 54 w 1534"/>
                <a:gd name="T53" fmla="*/ 49 h 781"/>
                <a:gd name="T54" fmla="*/ 106 w 1534"/>
                <a:gd name="T55" fmla="*/ 61 h 781"/>
                <a:gd name="T56" fmla="*/ 154 w 1534"/>
                <a:gd name="T57" fmla="*/ 75 h 781"/>
                <a:gd name="T58" fmla="*/ 201 w 1534"/>
                <a:gd name="T59" fmla="*/ 93 h 781"/>
                <a:gd name="T60" fmla="*/ 246 w 1534"/>
                <a:gd name="T61" fmla="*/ 113 h 781"/>
                <a:gd name="T62" fmla="*/ 289 w 1534"/>
                <a:gd name="T63" fmla="*/ 135 h 781"/>
                <a:gd name="T64" fmla="*/ 330 w 1534"/>
                <a:gd name="T65" fmla="*/ 160 h 781"/>
                <a:gd name="T66" fmla="*/ 371 w 1534"/>
                <a:gd name="T67" fmla="*/ 186 h 781"/>
                <a:gd name="T68" fmla="*/ 448 w 1534"/>
                <a:gd name="T69" fmla="*/ 245 h 781"/>
                <a:gd name="T70" fmla="*/ 524 w 1534"/>
                <a:gd name="T71" fmla="*/ 308 h 781"/>
                <a:gd name="T72" fmla="*/ 675 w 1534"/>
                <a:gd name="T73" fmla="*/ 443 h 781"/>
                <a:gd name="T74" fmla="*/ 754 w 1534"/>
                <a:gd name="T75" fmla="*/ 510 h 781"/>
                <a:gd name="T76" fmla="*/ 837 w 1534"/>
                <a:gd name="T77" fmla="*/ 574 h 781"/>
                <a:gd name="T78" fmla="*/ 882 w 1534"/>
                <a:gd name="T79" fmla="*/ 604 h 781"/>
                <a:gd name="T80" fmla="*/ 927 w 1534"/>
                <a:gd name="T81" fmla="*/ 633 h 781"/>
                <a:gd name="T82" fmla="*/ 975 w 1534"/>
                <a:gd name="T83" fmla="*/ 660 h 781"/>
                <a:gd name="T84" fmla="*/ 1026 w 1534"/>
                <a:gd name="T85" fmla="*/ 685 h 781"/>
                <a:gd name="T86" fmla="*/ 1079 w 1534"/>
                <a:gd name="T87" fmla="*/ 708 h 781"/>
                <a:gd name="T88" fmla="*/ 1133 w 1534"/>
                <a:gd name="T89" fmla="*/ 728 h 781"/>
                <a:gd name="T90" fmla="*/ 1192 w 1534"/>
                <a:gd name="T91" fmla="*/ 745 h 781"/>
                <a:gd name="T92" fmla="*/ 1253 w 1534"/>
                <a:gd name="T93" fmla="*/ 759 h 781"/>
                <a:gd name="T94" fmla="*/ 1318 w 1534"/>
                <a:gd name="T95" fmla="*/ 770 h 781"/>
                <a:gd name="T96" fmla="*/ 1386 w 1534"/>
                <a:gd name="T97" fmla="*/ 777 h 781"/>
                <a:gd name="T98" fmla="*/ 1458 w 1534"/>
                <a:gd name="T99" fmla="*/ 780 h 781"/>
                <a:gd name="T100" fmla="*/ 1534 w 1534"/>
                <a:gd name="T101" fmla="*/ 78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34" h="781">
                  <a:moveTo>
                    <a:pt x="1532" y="738"/>
                  </a:moveTo>
                  <a:lnTo>
                    <a:pt x="1495" y="739"/>
                  </a:lnTo>
                  <a:lnTo>
                    <a:pt x="1458" y="739"/>
                  </a:lnTo>
                  <a:lnTo>
                    <a:pt x="1423" y="738"/>
                  </a:lnTo>
                  <a:lnTo>
                    <a:pt x="1389" y="735"/>
                  </a:lnTo>
                  <a:lnTo>
                    <a:pt x="1356" y="733"/>
                  </a:lnTo>
                  <a:lnTo>
                    <a:pt x="1324" y="728"/>
                  </a:lnTo>
                  <a:lnTo>
                    <a:pt x="1292" y="723"/>
                  </a:lnTo>
                  <a:lnTo>
                    <a:pt x="1262" y="718"/>
                  </a:lnTo>
                  <a:lnTo>
                    <a:pt x="1232" y="712"/>
                  </a:lnTo>
                  <a:lnTo>
                    <a:pt x="1203" y="705"/>
                  </a:lnTo>
                  <a:lnTo>
                    <a:pt x="1175" y="696"/>
                  </a:lnTo>
                  <a:lnTo>
                    <a:pt x="1147" y="688"/>
                  </a:lnTo>
                  <a:lnTo>
                    <a:pt x="1120" y="679"/>
                  </a:lnTo>
                  <a:lnTo>
                    <a:pt x="1094" y="668"/>
                  </a:lnTo>
                  <a:lnTo>
                    <a:pt x="1068" y="658"/>
                  </a:lnTo>
                  <a:lnTo>
                    <a:pt x="1043" y="647"/>
                  </a:lnTo>
                  <a:lnTo>
                    <a:pt x="1019" y="635"/>
                  </a:lnTo>
                  <a:lnTo>
                    <a:pt x="995" y="623"/>
                  </a:lnTo>
                  <a:lnTo>
                    <a:pt x="972" y="610"/>
                  </a:lnTo>
                  <a:lnTo>
                    <a:pt x="949" y="597"/>
                  </a:lnTo>
                  <a:lnTo>
                    <a:pt x="926" y="583"/>
                  </a:lnTo>
                  <a:lnTo>
                    <a:pt x="905" y="569"/>
                  </a:lnTo>
                  <a:lnTo>
                    <a:pt x="883" y="555"/>
                  </a:lnTo>
                  <a:lnTo>
                    <a:pt x="862" y="540"/>
                  </a:lnTo>
                  <a:lnTo>
                    <a:pt x="821" y="509"/>
                  </a:lnTo>
                  <a:lnTo>
                    <a:pt x="781" y="477"/>
                  </a:lnTo>
                  <a:lnTo>
                    <a:pt x="741" y="444"/>
                  </a:lnTo>
                  <a:lnTo>
                    <a:pt x="703" y="411"/>
                  </a:lnTo>
                  <a:lnTo>
                    <a:pt x="627" y="343"/>
                  </a:lnTo>
                  <a:lnTo>
                    <a:pt x="552" y="276"/>
                  </a:lnTo>
                  <a:lnTo>
                    <a:pt x="514" y="244"/>
                  </a:lnTo>
                  <a:lnTo>
                    <a:pt x="475" y="212"/>
                  </a:lnTo>
                  <a:lnTo>
                    <a:pt x="436" y="181"/>
                  </a:lnTo>
                  <a:lnTo>
                    <a:pt x="395" y="152"/>
                  </a:lnTo>
                  <a:lnTo>
                    <a:pt x="374" y="137"/>
                  </a:lnTo>
                  <a:lnTo>
                    <a:pt x="353" y="124"/>
                  </a:lnTo>
                  <a:lnTo>
                    <a:pt x="331" y="110"/>
                  </a:lnTo>
                  <a:lnTo>
                    <a:pt x="310" y="98"/>
                  </a:lnTo>
                  <a:lnTo>
                    <a:pt x="287" y="86"/>
                  </a:lnTo>
                  <a:lnTo>
                    <a:pt x="264" y="74"/>
                  </a:lnTo>
                  <a:lnTo>
                    <a:pt x="241" y="64"/>
                  </a:lnTo>
                  <a:lnTo>
                    <a:pt x="218" y="54"/>
                  </a:lnTo>
                  <a:lnTo>
                    <a:pt x="193" y="44"/>
                  </a:lnTo>
                  <a:lnTo>
                    <a:pt x="168" y="35"/>
                  </a:lnTo>
                  <a:lnTo>
                    <a:pt x="142" y="27"/>
                  </a:lnTo>
                  <a:lnTo>
                    <a:pt x="116" y="19"/>
                  </a:lnTo>
                  <a:lnTo>
                    <a:pt x="89" y="13"/>
                  </a:lnTo>
                  <a:lnTo>
                    <a:pt x="62" y="8"/>
                  </a:lnTo>
                  <a:lnTo>
                    <a:pt x="33" y="3"/>
                  </a:lnTo>
                  <a:lnTo>
                    <a:pt x="5" y="0"/>
                  </a:lnTo>
                  <a:lnTo>
                    <a:pt x="0" y="41"/>
                  </a:lnTo>
                  <a:lnTo>
                    <a:pt x="28" y="45"/>
                  </a:lnTo>
                  <a:lnTo>
                    <a:pt x="54" y="49"/>
                  </a:lnTo>
                  <a:lnTo>
                    <a:pt x="80" y="55"/>
                  </a:lnTo>
                  <a:lnTo>
                    <a:pt x="106" y="61"/>
                  </a:lnTo>
                  <a:lnTo>
                    <a:pt x="131" y="68"/>
                  </a:lnTo>
                  <a:lnTo>
                    <a:pt x="154" y="75"/>
                  </a:lnTo>
                  <a:lnTo>
                    <a:pt x="178" y="84"/>
                  </a:lnTo>
                  <a:lnTo>
                    <a:pt x="201" y="93"/>
                  </a:lnTo>
                  <a:lnTo>
                    <a:pt x="224" y="102"/>
                  </a:lnTo>
                  <a:lnTo>
                    <a:pt x="246" y="113"/>
                  </a:lnTo>
                  <a:lnTo>
                    <a:pt x="267" y="124"/>
                  </a:lnTo>
                  <a:lnTo>
                    <a:pt x="289" y="135"/>
                  </a:lnTo>
                  <a:lnTo>
                    <a:pt x="310" y="148"/>
                  </a:lnTo>
                  <a:lnTo>
                    <a:pt x="330" y="160"/>
                  </a:lnTo>
                  <a:lnTo>
                    <a:pt x="351" y="173"/>
                  </a:lnTo>
                  <a:lnTo>
                    <a:pt x="371" y="186"/>
                  </a:lnTo>
                  <a:lnTo>
                    <a:pt x="410" y="215"/>
                  </a:lnTo>
                  <a:lnTo>
                    <a:pt x="448" y="245"/>
                  </a:lnTo>
                  <a:lnTo>
                    <a:pt x="487" y="276"/>
                  </a:lnTo>
                  <a:lnTo>
                    <a:pt x="524" y="308"/>
                  </a:lnTo>
                  <a:lnTo>
                    <a:pt x="599" y="375"/>
                  </a:lnTo>
                  <a:lnTo>
                    <a:pt x="675" y="443"/>
                  </a:lnTo>
                  <a:lnTo>
                    <a:pt x="714" y="477"/>
                  </a:lnTo>
                  <a:lnTo>
                    <a:pt x="754" y="510"/>
                  </a:lnTo>
                  <a:lnTo>
                    <a:pt x="795" y="542"/>
                  </a:lnTo>
                  <a:lnTo>
                    <a:pt x="837" y="574"/>
                  </a:lnTo>
                  <a:lnTo>
                    <a:pt x="859" y="590"/>
                  </a:lnTo>
                  <a:lnTo>
                    <a:pt x="882" y="604"/>
                  </a:lnTo>
                  <a:lnTo>
                    <a:pt x="904" y="619"/>
                  </a:lnTo>
                  <a:lnTo>
                    <a:pt x="927" y="633"/>
                  </a:lnTo>
                  <a:lnTo>
                    <a:pt x="951" y="647"/>
                  </a:lnTo>
                  <a:lnTo>
                    <a:pt x="975" y="660"/>
                  </a:lnTo>
                  <a:lnTo>
                    <a:pt x="1000" y="673"/>
                  </a:lnTo>
                  <a:lnTo>
                    <a:pt x="1026" y="685"/>
                  </a:lnTo>
                  <a:lnTo>
                    <a:pt x="1052" y="697"/>
                  </a:lnTo>
                  <a:lnTo>
                    <a:pt x="1079" y="708"/>
                  </a:lnTo>
                  <a:lnTo>
                    <a:pt x="1105" y="718"/>
                  </a:lnTo>
                  <a:lnTo>
                    <a:pt x="1133" y="728"/>
                  </a:lnTo>
                  <a:lnTo>
                    <a:pt x="1162" y="737"/>
                  </a:lnTo>
                  <a:lnTo>
                    <a:pt x="1192" y="745"/>
                  </a:lnTo>
                  <a:lnTo>
                    <a:pt x="1222" y="753"/>
                  </a:lnTo>
                  <a:lnTo>
                    <a:pt x="1253" y="759"/>
                  </a:lnTo>
                  <a:lnTo>
                    <a:pt x="1286" y="766"/>
                  </a:lnTo>
                  <a:lnTo>
                    <a:pt x="1318" y="770"/>
                  </a:lnTo>
                  <a:lnTo>
                    <a:pt x="1352" y="774"/>
                  </a:lnTo>
                  <a:lnTo>
                    <a:pt x="1386" y="777"/>
                  </a:lnTo>
                  <a:lnTo>
                    <a:pt x="1422" y="779"/>
                  </a:lnTo>
                  <a:lnTo>
                    <a:pt x="1458" y="780"/>
                  </a:lnTo>
                  <a:lnTo>
                    <a:pt x="1496" y="781"/>
                  </a:lnTo>
                  <a:lnTo>
                    <a:pt x="1534" y="780"/>
                  </a:lnTo>
                  <a:lnTo>
                    <a:pt x="1532" y="738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33" name="Rectangle 41"/>
            <p:cNvSpPr>
              <a:spLocks noChangeArrowheads="1"/>
            </p:cNvSpPr>
            <p:nvPr/>
          </p:nvSpPr>
          <p:spPr bwMode="auto">
            <a:xfrm>
              <a:off x="2996" y="2262"/>
              <a:ext cx="173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31516"/>
                  </a:solidFill>
                </a:rPr>
                <a:t>Analysator Orientation [deg]</a:t>
              </a:r>
              <a:endParaRPr lang="cs-CZ" sz="1400"/>
            </a:p>
          </p:txBody>
        </p:sp>
        <p:sp>
          <p:nvSpPr>
            <p:cNvPr id="85034" name="Rectangle 42"/>
            <p:cNvSpPr>
              <a:spLocks noChangeArrowheads="1"/>
            </p:cNvSpPr>
            <p:nvPr/>
          </p:nvSpPr>
          <p:spPr bwMode="auto">
            <a:xfrm>
              <a:off x="2871" y="680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100" b="1">
                  <a:solidFill>
                    <a:srgbClr val="131516"/>
                  </a:solidFill>
                </a:rPr>
                <a:t>A</a:t>
              </a:r>
              <a:endParaRPr lang="cs-CZ" sz="1400"/>
            </a:p>
          </p:txBody>
        </p:sp>
        <p:sp>
          <p:nvSpPr>
            <p:cNvPr id="85035" name="Rectangle 43"/>
            <p:cNvSpPr>
              <a:spLocks noChangeArrowheads="1"/>
            </p:cNvSpPr>
            <p:nvPr/>
          </p:nvSpPr>
          <p:spPr bwMode="auto">
            <a:xfrm>
              <a:off x="4698" y="1112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100" b="1">
                  <a:solidFill>
                    <a:srgbClr val="131516"/>
                  </a:solidFill>
                </a:rPr>
                <a:t>D</a:t>
              </a:r>
              <a:endParaRPr lang="cs-CZ" sz="1400"/>
            </a:p>
          </p:txBody>
        </p:sp>
        <p:sp>
          <p:nvSpPr>
            <p:cNvPr id="85036" name="Rectangle 44"/>
            <p:cNvSpPr>
              <a:spLocks noChangeArrowheads="1"/>
            </p:cNvSpPr>
            <p:nvPr/>
          </p:nvSpPr>
          <p:spPr bwMode="auto">
            <a:xfrm>
              <a:off x="2868" y="1434"/>
              <a:ext cx="103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100" b="1">
                  <a:solidFill>
                    <a:srgbClr val="131516"/>
                  </a:solidFill>
                </a:rPr>
                <a:t>F</a:t>
              </a:r>
              <a:endParaRPr lang="cs-CZ" sz="1400"/>
            </a:p>
          </p:txBody>
        </p:sp>
        <p:sp>
          <p:nvSpPr>
            <p:cNvPr id="85037" name="Rectangle 45"/>
            <p:cNvSpPr>
              <a:spLocks noChangeArrowheads="1"/>
            </p:cNvSpPr>
            <p:nvPr/>
          </p:nvSpPr>
          <p:spPr bwMode="auto">
            <a:xfrm>
              <a:off x="2703" y="1265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0</a:t>
              </a:r>
              <a:endParaRPr lang="cs-CZ" sz="1400"/>
            </a:p>
          </p:txBody>
        </p:sp>
        <p:sp>
          <p:nvSpPr>
            <p:cNvPr id="85038" name="Rectangle 46"/>
            <p:cNvSpPr>
              <a:spLocks noChangeArrowheads="1"/>
            </p:cNvSpPr>
            <p:nvPr/>
          </p:nvSpPr>
          <p:spPr bwMode="auto">
            <a:xfrm>
              <a:off x="2703" y="2010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0</a:t>
              </a:r>
              <a:endParaRPr lang="cs-CZ" sz="1400"/>
            </a:p>
          </p:txBody>
        </p:sp>
        <p:sp>
          <p:nvSpPr>
            <p:cNvPr id="85039" name="Rectangle 47"/>
            <p:cNvSpPr>
              <a:spLocks noChangeArrowheads="1"/>
            </p:cNvSpPr>
            <p:nvPr/>
          </p:nvSpPr>
          <p:spPr bwMode="auto">
            <a:xfrm>
              <a:off x="4694" y="1864"/>
              <a:ext cx="13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100" b="1">
                  <a:solidFill>
                    <a:srgbClr val="131516"/>
                  </a:solidFill>
                </a:rPr>
                <a:t>G</a:t>
              </a:r>
              <a:endParaRPr lang="cs-CZ" sz="1400"/>
            </a:p>
          </p:txBody>
        </p:sp>
        <p:sp>
          <p:nvSpPr>
            <p:cNvPr id="85040" name="Rectangle 48"/>
            <p:cNvSpPr>
              <a:spLocks noChangeArrowheads="1"/>
            </p:cNvSpPr>
            <p:nvPr/>
          </p:nvSpPr>
          <p:spPr bwMode="auto">
            <a:xfrm rot="16200000">
              <a:off x="2566" y="1957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I</a:t>
              </a:r>
              <a:endParaRPr lang="cs-CZ" sz="1400"/>
            </a:p>
          </p:txBody>
        </p:sp>
        <p:sp>
          <p:nvSpPr>
            <p:cNvPr id="85041" name="Rectangle 49"/>
            <p:cNvSpPr>
              <a:spLocks noChangeArrowheads="1"/>
            </p:cNvSpPr>
            <p:nvPr/>
          </p:nvSpPr>
          <p:spPr bwMode="auto">
            <a:xfrm rot="16200000">
              <a:off x="2545" y="1898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n</a:t>
              </a:r>
              <a:endParaRPr lang="cs-CZ" sz="1400"/>
            </a:p>
          </p:txBody>
        </p:sp>
        <p:sp>
          <p:nvSpPr>
            <p:cNvPr id="85042" name="Rectangle 50"/>
            <p:cNvSpPr>
              <a:spLocks noChangeArrowheads="1"/>
            </p:cNvSpPr>
            <p:nvPr/>
          </p:nvSpPr>
          <p:spPr bwMode="auto">
            <a:xfrm rot="16200000">
              <a:off x="2562" y="1837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t</a:t>
              </a:r>
              <a:endParaRPr lang="cs-CZ" sz="1400"/>
            </a:p>
          </p:txBody>
        </p:sp>
        <p:sp>
          <p:nvSpPr>
            <p:cNvPr id="85043" name="Rectangle 51"/>
            <p:cNvSpPr>
              <a:spLocks noChangeArrowheads="1"/>
            </p:cNvSpPr>
            <p:nvPr/>
          </p:nvSpPr>
          <p:spPr bwMode="auto">
            <a:xfrm rot="16200000">
              <a:off x="2548" y="1780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e</a:t>
              </a:r>
              <a:endParaRPr lang="cs-CZ" sz="1400"/>
            </a:p>
          </p:txBody>
        </p:sp>
        <p:sp>
          <p:nvSpPr>
            <p:cNvPr id="85044" name="Rectangle 52"/>
            <p:cNvSpPr>
              <a:spLocks noChangeArrowheads="1"/>
            </p:cNvSpPr>
            <p:nvPr/>
          </p:nvSpPr>
          <p:spPr bwMode="auto">
            <a:xfrm rot="16200000">
              <a:off x="2545" y="1702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g</a:t>
              </a:r>
              <a:endParaRPr lang="cs-CZ" sz="1400"/>
            </a:p>
          </p:txBody>
        </p:sp>
        <p:sp>
          <p:nvSpPr>
            <p:cNvPr id="85045" name="Rectangle 53"/>
            <p:cNvSpPr>
              <a:spLocks noChangeArrowheads="1"/>
            </p:cNvSpPr>
            <p:nvPr/>
          </p:nvSpPr>
          <p:spPr bwMode="auto">
            <a:xfrm rot="16200000">
              <a:off x="2559" y="1637"/>
              <a:ext cx="5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r</a:t>
              </a:r>
              <a:endParaRPr lang="cs-CZ" sz="1400"/>
            </a:p>
          </p:txBody>
        </p:sp>
        <p:sp>
          <p:nvSpPr>
            <p:cNvPr id="85046" name="Rectangle 54"/>
            <p:cNvSpPr>
              <a:spLocks noChangeArrowheads="1"/>
            </p:cNvSpPr>
            <p:nvPr/>
          </p:nvSpPr>
          <p:spPr bwMode="auto">
            <a:xfrm rot="16200000">
              <a:off x="2548" y="1576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a</a:t>
              </a:r>
              <a:endParaRPr lang="cs-CZ" sz="1400"/>
            </a:p>
          </p:txBody>
        </p:sp>
        <p:sp>
          <p:nvSpPr>
            <p:cNvPr id="85047" name="Rectangle 55"/>
            <p:cNvSpPr>
              <a:spLocks noChangeArrowheads="1"/>
            </p:cNvSpPr>
            <p:nvPr/>
          </p:nvSpPr>
          <p:spPr bwMode="auto">
            <a:xfrm rot="16200000">
              <a:off x="2562" y="1516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t</a:t>
              </a:r>
              <a:endParaRPr lang="cs-CZ" sz="1400"/>
            </a:p>
          </p:txBody>
        </p:sp>
        <p:sp>
          <p:nvSpPr>
            <p:cNvPr id="85048" name="Rectangle 56"/>
            <p:cNvSpPr>
              <a:spLocks noChangeArrowheads="1"/>
            </p:cNvSpPr>
            <p:nvPr/>
          </p:nvSpPr>
          <p:spPr bwMode="auto">
            <a:xfrm rot="16200000">
              <a:off x="2548" y="1460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e</a:t>
              </a:r>
              <a:endParaRPr lang="cs-CZ" sz="1400"/>
            </a:p>
          </p:txBody>
        </p:sp>
        <p:sp>
          <p:nvSpPr>
            <p:cNvPr id="85049" name="Rectangle 57"/>
            <p:cNvSpPr>
              <a:spLocks noChangeArrowheads="1"/>
            </p:cNvSpPr>
            <p:nvPr/>
          </p:nvSpPr>
          <p:spPr bwMode="auto">
            <a:xfrm rot="16200000">
              <a:off x="2545" y="1382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d</a:t>
              </a:r>
              <a:endParaRPr lang="cs-CZ" sz="1400"/>
            </a:p>
          </p:txBody>
        </p:sp>
        <p:sp>
          <p:nvSpPr>
            <p:cNvPr id="85050" name="Rectangle 58"/>
            <p:cNvSpPr>
              <a:spLocks noChangeArrowheads="1"/>
            </p:cNvSpPr>
            <p:nvPr/>
          </p:nvSpPr>
          <p:spPr bwMode="auto">
            <a:xfrm rot="16200000">
              <a:off x="2566" y="1324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51" name="Rectangle 59"/>
            <p:cNvSpPr>
              <a:spLocks noChangeArrowheads="1"/>
            </p:cNvSpPr>
            <p:nvPr/>
          </p:nvSpPr>
          <p:spPr bwMode="auto">
            <a:xfrm rot="16200000">
              <a:off x="2541" y="1264"/>
              <a:ext cx="8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P</a:t>
              </a:r>
              <a:endParaRPr lang="cs-CZ" sz="1400"/>
            </a:p>
          </p:txBody>
        </p:sp>
        <p:sp>
          <p:nvSpPr>
            <p:cNvPr id="85052" name="Rectangle 60"/>
            <p:cNvSpPr>
              <a:spLocks noChangeArrowheads="1"/>
            </p:cNvSpPr>
            <p:nvPr/>
          </p:nvSpPr>
          <p:spPr bwMode="auto">
            <a:xfrm rot="16200000">
              <a:off x="2545" y="1179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L</a:t>
              </a:r>
              <a:endParaRPr lang="cs-CZ" sz="1400"/>
            </a:p>
          </p:txBody>
        </p:sp>
        <p:sp>
          <p:nvSpPr>
            <p:cNvPr id="85053" name="Rectangle 61"/>
            <p:cNvSpPr>
              <a:spLocks noChangeArrowheads="1"/>
            </p:cNvSpPr>
            <p:nvPr/>
          </p:nvSpPr>
          <p:spPr bwMode="auto">
            <a:xfrm rot="16200000">
              <a:off x="2566" y="1121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54" name="Rectangle 62"/>
            <p:cNvSpPr>
              <a:spLocks noChangeArrowheads="1"/>
            </p:cNvSpPr>
            <p:nvPr/>
          </p:nvSpPr>
          <p:spPr bwMode="auto">
            <a:xfrm rot="16200000">
              <a:off x="2566" y="1084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i</a:t>
              </a:r>
              <a:endParaRPr lang="cs-CZ" sz="1400"/>
            </a:p>
          </p:txBody>
        </p:sp>
        <p:sp>
          <p:nvSpPr>
            <p:cNvPr id="85055" name="Rectangle 63"/>
            <p:cNvSpPr>
              <a:spLocks noChangeArrowheads="1"/>
            </p:cNvSpPr>
            <p:nvPr/>
          </p:nvSpPr>
          <p:spPr bwMode="auto">
            <a:xfrm rot="16200000">
              <a:off x="2545" y="1026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n</a:t>
              </a:r>
              <a:endParaRPr lang="cs-CZ" sz="1400"/>
            </a:p>
          </p:txBody>
        </p:sp>
        <p:sp>
          <p:nvSpPr>
            <p:cNvPr id="85056" name="Rectangle 64"/>
            <p:cNvSpPr>
              <a:spLocks noChangeArrowheads="1"/>
            </p:cNvSpPr>
            <p:nvPr/>
          </p:nvSpPr>
          <p:spPr bwMode="auto">
            <a:xfrm rot="16200000">
              <a:off x="2562" y="964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t</a:t>
              </a:r>
              <a:endParaRPr lang="cs-CZ" sz="1400"/>
            </a:p>
          </p:txBody>
        </p:sp>
        <p:sp>
          <p:nvSpPr>
            <p:cNvPr id="85057" name="Rectangle 65"/>
            <p:cNvSpPr>
              <a:spLocks noChangeArrowheads="1"/>
            </p:cNvSpPr>
            <p:nvPr/>
          </p:nvSpPr>
          <p:spPr bwMode="auto">
            <a:xfrm rot="16200000">
              <a:off x="2566" y="924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.</a:t>
              </a:r>
              <a:endParaRPr lang="cs-CZ" sz="1400"/>
            </a:p>
          </p:txBody>
        </p:sp>
        <p:sp>
          <p:nvSpPr>
            <p:cNvPr id="85058" name="Rectangle 66"/>
            <p:cNvSpPr>
              <a:spLocks noChangeArrowheads="1"/>
            </p:cNvSpPr>
            <p:nvPr/>
          </p:nvSpPr>
          <p:spPr bwMode="auto">
            <a:xfrm rot="16200000">
              <a:off x="2566" y="888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59" name="Rectangle 67"/>
            <p:cNvSpPr>
              <a:spLocks noChangeArrowheads="1"/>
            </p:cNvSpPr>
            <p:nvPr/>
          </p:nvSpPr>
          <p:spPr bwMode="auto">
            <a:xfrm rot="16200000">
              <a:off x="2562" y="847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[</a:t>
              </a:r>
              <a:endParaRPr lang="cs-CZ" sz="1400"/>
            </a:p>
          </p:txBody>
        </p:sp>
        <p:sp>
          <p:nvSpPr>
            <p:cNvPr id="85060" name="Rectangle 68"/>
            <p:cNvSpPr>
              <a:spLocks noChangeArrowheads="1"/>
            </p:cNvSpPr>
            <p:nvPr/>
          </p:nvSpPr>
          <p:spPr bwMode="auto">
            <a:xfrm rot="16200000">
              <a:off x="2548" y="791"/>
              <a:ext cx="7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a</a:t>
              </a:r>
              <a:endParaRPr lang="cs-CZ" sz="1400"/>
            </a:p>
          </p:txBody>
        </p:sp>
        <p:sp>
          <p:nvSpPr>
            <p:cNvPr id="85061" name="Rectangle 69"/>
            <p:cNvSpPr>
              <a:spLocks noChangeArrowheads="1"/>
            </p:cNvSpPr>
            <p:nvPr/>
          </p:nvSpPr>
          <p:spPr bwMode="auto">
            <a:xfrm rot="16200000">
              <a:off x="2566" y="735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.</a:t>
              </a:r>
              <a:endParaRPr lang="cs-CZ" sz="1400"/>
            </a:p>
          </p:txBody>
        </p:sp>
        <p:sp>
          <p:nvSpPr>
            <p:cNvPr id="85062" name="Rectangle 70"/>
            <p:cNvSpPr>
              <a:spLocks noChangeArrowheads="1"/>
            </p:cNvSpPr>
            <p:nvPr/>
          </p:nvSpPr>
          <p:spPr bwMode="auto">
            <a:xfrm rot="16200000">
              <a:off x="2545" y="677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u</a:t>
              </a:r>
              <a:endParaRPr lang="cs-CZ" sz="1400"/>
            </a:p>
          </p:txBody>
        </p:sp>
        <p:sp>
          <p:nvSpPr>
            <p:cNvPr id="85063" name="Rectangle 71"/>
            <p:cNvSpPr>
              <a:spLocks noChangeArrowheads="1"/>
            </p:cNvSpPr>
            <p:nvPr/>
          </p:nvSpPr>
          <p:spPr bwMode="auto">
            <a:xfrm rot="16200000">
              <a:off x="2566" y="619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.</a:t>
              </a:r>
              <a:endParaRPr lang="cs-CZ" sz="1400"/>
            </a:p>
          </p:txBody>
        </p:sp>
        <p:sp>
          <p:nvSpPr>
            <p:cNvPr id="85064" name="Rectangle 72"/>
            <p:cNvSpPr>
              <a:spLocks noChangeArrowheads="1"/>
            </p:cNvSpPr>
            <p:nvPr/>
          </p:nvSpPr>
          <p:spPr bwMode="auto">
            <a:xfrm rot="16200000">
              <a:off x="2562" y="579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600" b="1">
                  <a:solidFill>
                    <a:srgbClr val="1F1A17"/>
                  </a:solidFill>
                </a:rPr>
                <a:t>]</a:t>
              </a:r>
              <a:endParaRPr lang="cs-CZ" sz="1400"/>
            </a:p>
          </p:txBody>
        </p:sp>
        <p:sp>
          <p:nvSpPr>
            <p:cNvPr id="85065" name="Rectangle 73"/>
            <p:cNvSpPr>
              <a:spLocks noChangeArrowheads="1"/>
            </p:cNvSpPr>
            <p:nvPr/>
          </p:nvSpPr>
          <p:spPr bwMode="auto">
            <a:xfrm>
              <a:off x="2767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66" name="Rectangle 74"/>
            <p:cNvSpPr>
              <a:spLocks noChangeArrowheads="1"/>
            </p:cNvSpPr>
            <p:nvPr/>
          </p:nvSpPr>
          <p:spPr bwMode="auto">
            <a:xfrm>
              <a:off x="2863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67" name="Rectangle 75"/>
            <p:cNvSpPr>
              <a:spLocks noChangeArrowheads="1"/>
            </p:cNvSpPr>
            <p:nvPr/>
          </p:nvSpPr>
          <p:spPr bwMode="auto">
            <a:xfrm>
              <a:off x="2968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68" name="Rectangle 76"/>
            <p:cNvSpPr>
              <a:spLocks noChangeArrowheads="1"/>
            </p:cNvSpPr>
            <p:nvPr/>
          </p:nvSpPr>
          <p:spPr bwMode="auto">
            <a:xfrm>
              <a:off x="3063" y="1330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69" name="Rectangle 77"/>
            <p:cNvSpPr>
              <a:spLocks noChangeArrowheads="1"/>
            </p:cNvSpPr>
            <p:nvPr/>
          </p:nvSpPr>
          <p:spPr bwMode="auto">
            <a:xfrm>
              <a:off x="3158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0" name="Rectangle 78"/>
            <p:cNvSpPr>
              <a:spLocks noChangeArrowheads="1"/>
            </p:cNvSpPr>
            <p:nvPr/>
          </p:nvSpPr>
          <p:spPr bwMode="auto">
            <a:xfrm>
              <a:off x="3254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1" name="Rectangle 79"/>
            <p:cNvSpPr>
              <a:spLocks noChangeArrowheads="1"/>
            </p:cNvSpPr>
            <p:nvPr/>
          </p:nvSpPr>
          <p:spPr bwMode="auto">
            <a:xfrm>
              <a:off x="3359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2" name="Rectangle 80"/>
            <p:cNvSpPr>
              <a:spLocks noChangeArrowheads="1"/>
            </p:cNvSpPr>
            <p:nvPr/>
          </p:nvSpPr>
          <p:spPr bwMode="auto">
            <a:xfrm>
              <a:off x="3454" y="1330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3" name="Rectangle 81"/>
            <p:cNvSpPr>
              <a:spLocks noChangeArrowheads="1"/>
            </p:cNvSpPr>
            <p:nvPr/>
          </p:nvSpPr>
          <p:spPr bwMode="auto">
            <a:xfrm>
              <a:off x="3550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4" name="Rectangle 82"/>
            <p:cNvSpPr>
              <a:spLocks noChangeArrowheads="1"/>
            </p:cNvSpPr>
            <p:nvPr/>
          </p:nvSpPr>
          <p:spPr bwMode="auto">
            <a:xfrm>
              <a:off x="3645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5" name="Rectangle 83"/>
            <p:cNvSpPr>
              <a:spLocks noChangeArrowheads="1"/>
            </p:cNvSpPr>
            <p:nvPr/>
          </p:nvSpPr>
          <p:spPr bwMode="auto">
            <a:xfrm>
              <a:off x="3750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6" name="Rectangle 84"/>
            <p:cNvSpPr>
              <a:spLocks noChangeArrowheads="1"/>
            </p:cNvSpPr>
            <p:nvPr/>
          </p:nvSpPr>
          <p:spPr bwMode="auto">
            <a:xfrm>
              <a:off x="2772" y="1342"/>
              <a:ext cx="103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7" name="Rectangle 85"/>
            <p:cNvSpPr>
              <a:spLocks noChangeArrowheads="1"/>
            </p:cNvSpPr>
            <p:nvPr/>
          </p:nvSpPr>
          <p:spPr bwMode="auto">
            <a:xfrm>
              <a:off x="2753" y="1342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8" name="Rectangle 86"/>
            <p:cNvSpPr>
              <a:spLocks noChangeArrowheads="1"/>
            </p:cNvSpPr>
            <p:nvPr/>
          </p:nvSpPr>
          <p:spPr bwMode="auto">
            <a:xfrm>
              <a:off x="2762" y="1260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79" name="Rectangle 87"/>
            <p:cNvSpPr>
              <a:spLocks noChangeArrowheads="1"/>
            </p:cNvSpPr>
            <p:nvPr/>
          </p:nvSpPr>
          <p:spPr bwMode="auto">
            <a:xfrm>
              <a:off x="2753" y="1168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0" name="Rectangle 88"/>
            <p:cNvSpPr>
              <a:spLocks noChangeArrowheads="1"/>
            </p:cNvSpPr>
            <p:nvPr/>
          </p:nvSpPr>
          <p:spPr bwMode="auto">
            <a:xfrm>
              <a:off x="2762" y="107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1" name="Rectangle 89"/>
            <p:cNvSpPr>
              <a:spLocks noChangeArrowheads="1"/>
            </p:cNvSpPr>
            <p:nvPr/>
          </p:nvSpPr>
          <p:spPr bwMode="auto">
            <a:xfrm>
              <a:off x="2753" y="98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2" name="Rectangle 90"/>
            <p:cNvSpPr>
              <a:spLocks noChangeArrowheads="1"/>
            </p:cNvSpPr>
            <p:nvPr/>
          </p:nvSpPr>
          <p:spPr bwMode="auto">
            <a:xfrm>
              <a:off x="2762" y="904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3" name="Rectangle 91"/>
            <p:cNvSpPr>
              <a:spLocks noChangeArrowheads="1"/>
            </p:cNvSpPr>
            <p:nvPr/>
          </p:nvSpPr>
          <p:spPr bwMode="auto">
            <a:xfrm>
              <a:off x="2753" y="81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4" name="Rectangle 92"/>
            <p:cNvSpPr>
              <a:spLocks noChangeArrowheads="1"/>
            </p:cNvSpPr>
            <p:nvPr/>
          </p:nvSpPr>
          <p:spPr bwMode="auto">
            <a:xfrm>
              <a:off x="2762" y="722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5" name="Rectangle 93"/>
            <p:cNvSpPr>
              <a:spLocks noChangeArrowheads="1"/>
            </p:cNvSpPr>
            <p:nvPr/>
          </p:nvSpPr>
          <p:spPr bwMode="auto">
            <a:xfrm>
              <a:off x="2767" y="643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6" name="Rectangle 94"/>
            <p:cNvSpPr>
              <a:spLocks noChangeArrowheads="1"/>
            </p:cNvSpPr>
            <p:nvPr/>
          </p:nvSpPr>
          <p:spPr bwMode="auto">
            <a:xfrm>
              <a:off x="3783" y="1342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7" name="Rectangle 95"/>
            <p:cNvSpPr>
              <a:spLocks noChangeArrowheads="1"/>
            </p:cNvSpPr>
            <p:nvPr/>
          </p:nvSpPr>
          <p:spPr bwMode="auto">
            <a:xfrm>
              <a:off x="3793" y="1260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8" name="Rectangle 96"/>
            <p:cNvSpPr>
              <a:spLocks noChangeArrowheads="1"/>
            </p:cNvSpPr>
            <p:nvPr/>
          </p:nvSpPr>
          <p:spPr bwMode="auto">
            <a:xfrm>
              <a:off x="3783" y="1168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89" name="Rectangle 97"/>
            <p:cNvSpPr>
              <a:spLocks noChangeArrowheads="1"/>
            </p:cNvSpPr>
            <p:nvPr/>
          </p:nvSpPr>
          <p:spPr bwMode="auto">
            <a:xfrm>
              <a:off x="3793" y="107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0" name="Rectangle 98"/>
            <p:cNvSpPr>
              <a:spLocks noChangeArrowheads="1"/>
            </p:cNvSpPr>
            <p:nvPr/>
          </p:nvSpPr>
          <p:spPr bwMode="auto">
            <a:xfrm>
              <a:off x="3783" y="98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1" name="Rectangle 99"/>
            <p:cNvSpPr>
              <a:spLocks noChangeArrowheads="1"/>
            </p:cNvSpPr>
            <p:nvPr/>
          </p:nvSpPr>
          <p:spPr bwMode="auto">
            <a:xfrm>
              <a:off x="3793" y="904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2" name="Rectangle 100"/>
            <p:cNvSpPr>
              <a:spLocks noChangeArrowheads="1"/>
            </p:cNvSpPr>
            <p:nvPr/>
          </p:nvSpPr>
          <p:spPr bwMode="auto">
            <a:xfrm>
              <a:off x="3783" y="81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3" name="Rectangle 101"/>
            <p:cNvSpPr>
              <a:spLocks noChangeArrowheads="1"/>
            </p:cNvSpPr>
            <p:nvPr/>
          </p:nvSpPr>
          <p:spPr bwMode="auto">
            <a:xfrm>
              <a:off x="3793" y="722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4" name="Rectangle 102"/>
            <p:cNvSpPr>
              <a:spLocks noChangeArrowheads="1"/>
            </p:cNvSpPr>
            <p:nvPr/>
          </p:nvSpPr>
          <p:spPr bwMode="auto">
            <a:xfrm>
              <a:off x="3798" y="643"/>
              <a:ext cx="9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5" name="Freeform 103"/>
            <p:cNvSpPr>
              <a:spLocks/>
            </p:cNvSpPr>
            <p:nvPr/>
          </p:nvSpPr>
          <p:spPr bwMode="auto">
            <a:xfrm>
              <a:off x="4345" y="1755"/>
              <a:ext cx="60" cy="52"/>
            </a:xfrm>
            <a:custGeom>
              <a:avLst/>
              <a:gdLst>
                <a:gd name="T0" fmla="*/ 180 w 180"/>
                <a:gd name="T1" fmla="*/ 90 h 158"/>
                <a:gd name="T2" fmla="*/ 179 w 180"/>
                <a:gd name="T3" fmla="*/ 95 h 158"/>
                <a:gd name="T4" fmla="*/ 178 w 180"/>
                <a:gd name="T5" fmla="*/ 100 h 158"/>
                <a:gd name="T6" fmla="*/ 175 w 180"/>
                <a:gd name="T7" fmla="*/ 105 h 158"/>
                <a:gd name="T8" fmla="*/ 172 w 180"/>
                <a:gd name="T9" fmla="*/ 111 h 158"/>
                <a:gd name="T10" fmla="*/ 162 w 180"/>
                <a:gd name="T11" fmla="*/ 122 h 158"/>
                <a:gd name="T12" fmla="*/ 151 w 180"/>
                <a:gd name="T13" fmla="*/ 133 h 158"/>
                <a:gd name="T14" fmla="*/ 139 w 180"/>
                <a:gd name="T15" fmla="*/ 143 h 158"/>
                <a:gd name="T16" fmla="*/ 126 w 180"/>
                <a:gd name="T17" fmla="*/ 151 h 158"/>
                <a:gd name="T18" fmla="*/ 120 w 180"/>
                <a:gd name="T19" fmla="*/ 154 h 158"/>
                <a:gd name="T20" fmla="*/ 114 w 180"/>
                <a:gd name="T21" fmla="*/ 156 h 158"/>
                <a:gd name="T22" fmla="*/ 108 w 180"/>
                <a:gd name="T23" fmla="*/ 158 h 158"/>
                <a:gd name="T24" fmla="*/ 103 w 180"/>
                <a:gd name="T25" fmla="*/ 158 h 158"/>
                <a:gd name="T26" fmla="*/ 93 w 180"/>
                <a:gd name="T27" fmla="*/ 158 h 158"/>
                <a:gd name="T28" fmla="*/ 84 w 180"/>
                <a:gd name="T29" fmla="*/ 156 h 158"/>
                <a:gd name="T30" fmla="*/ 74 w 180"/>
                <a:gd name="T31" fmla="*/ 154 h 158"/>
                <a:gd name="T32" fmla="*/ 65 w 180"/>
                <a:gd name="T33" fmla="*/ 151 h 158"/>
                <a:gd name="T34" fmla="*/ 56 w 180"/>
                <a:gd name="T35" fmla="*/ 147 h 158"/>
                <a:gd name="T36" fmla="*/ 48 w 180"/>
                <a:gd name="T37" fmla="*/ 143 h 158"/>
                <a:gd name="T38" fmla="*/ 39 w 180"/>
                <a:gd name="T39" fmla="*/ 139 h 158"/>
                <a:gd name="T40" fmla="*/ 32 w 180"/>
                <a:gd name="T41" fmla="*/ 133 h 158"/>
                <a:gd name="T42" fmla="*/ 26 w 180"/>
                <a:gd name="T43" fmla="*/ 127 h 158"/>
                <a:gd name="T44" fmla="*/ 20 w 180"/>
                <a:gd name="T45" fmla="*/ 122 h 158"/>
                <a:gd name="T46" fmla="*/ 13 w 180"/>
                <a:gd name="T47" fmla="*/ 116 h 158"/>
                <a:gd name="T48" fmla="*/ 9 w 180"/>
                <a:gd name="T49" fmla="*/ 111 h 158"/>
                <a:gd name="T50" fmla="*/ 5 w 180"/>
                <a:gd name="T51" fmla="*/ 105 h 158"/>
                <a:gd name="T52" fmla="*/ 2 w 180"/>
                <a:gd name="T53" fmla="*/ 100 h 158"/>
                <a:gd name="T54" fmla="*/ 1 w 180"/>
                <a:gd name="T55" fmla="*/ 95 h 158"/>
                <a:gd name="T56" fmla="*/ 0 w 180"/>
                <a:gd name="T57" fmla="*/ 90 h 158"/>
                <a:gd name="T58" fmla="*/ 1 w 180"/>
                <a:gd name="T59" fmla="*/ 82 h 158"/>
                <a:gd name="T60" fmla="*/ 2 w 180"/>
                <a:gd name="T61" fmla="*/ 73 h 158"/>
                <a:gd name="T62" fmla="*/ 5 w 180"/>
                <a:gd name="T63" fmla="*/ 65 h 158"/>
                <a:gd name="T64" fmla="*/ 9 w 180"/>
                <a:gd name="T65" fmla="*/ 57 h 158"/>
                <a:gd name="T66" fmla="*/ 13 w 180"/>
                <a:gd name="T67" fmla="*/ 50 h 158"/>
                <a:gd name="T68" fmla="*/ 20 w 180"/>
                <a:gd name="T69" fmla="*/ 41 h 158"/>
                <a:gd name="T70" fmla="*/ 26 w 180"/>
                <a:gd name="T71" fmla="*/ 35 h 158"/>
                <a:gd name="T72" fmla="*/ 32 w 180"/>
                <a:gd name="T73" fmla="*/ 28 h 158"/>
                <a:gd name="T74" fmla="*/ 39 w 180"/>
                <a:gd name="T75" fmla="*/ 22 h 158"/>
                <a:gd name="T76" fmla="*/ 48 w 180"/>
                <a:gd name="T77" fmla="*/ 16 h 158"/>
                <a:gd name="T78" fmla="*/ 56 w 180"/>
                <a:gd name="T79" fmla="*/ 11 h 158"/>
                <a:gd name="T80" fmla="*/ 65 w 180"/>
                <a:gd name="T81" fmla="*/ 7 h 158"/>
                <a:gd name="T82" fmla="*/ 74 w 180"/>
                <a:gd name="T83" fmla="*/ 4 h 158"/>
                <a:gd name="T84" fmla="*/ 84 w 180"/>
                <a:gd name="T85" fmla="*/ 2 h 158"/>
                <a:gd name="T86" fmla="*/ 93 w 180"/>
                <a:gd name="T87" fmla="*/ 0 h 158"/>
                <a:gd name="T88" fmla="*/ 103 w 180"/>
                <a:gd name="T89" fmla="*/ 0 h 158"/>
                <a:gd name="T90" fmla="*/ 108 w 180"/>
                <a:gd name="T91" fmla="*/ 0 h 158"/>
                <a:gd name="T92" fmla="*/ 114 w 180"/>
                <a:gd name="T93" fmla="*/ 2 h 158"/>
                <a:gd name="T94" fmla="*/ 120 w 180"/>
                <a:gd name="T95" fmla="*/ 4 h 158"/>
                <a:gd name="T96" fmla="*/ 126 w 180"/>
                <a:gd name="T97" fmla="*/ 7 h 158"/>
                <a:gd name="T98" fmla="*/ 132 w 180"/>
                <a:gd name="T99" fmla="*/ 11 h 158"/>
                <a:gd name="T100" fmla="*/ 139 w 180"/>
                <a:gd name="T101" fmla="*/ 16 h 158"/>
                <a:gd name="T102" fmla="*/ 145 w 180"/>
                <a:gd name="T103" fmla="*/ 22 h 158"/>
                <a:gd name="T104" fmla="*/ 151 w 180"/>
                <a:gd name="T105" fmla="*/ 28 h 158"/>
                <a:gd name="T106" fmla="*/ 157 w 180"/>
                <a:gd name="T107" fmla="*/ 35 h 158"/>
                <a:gd name="T108" fmla="*/ 162 w 180"/>
                <a:gd name="T109" fmla="*/ 41 h 158"/>
                <a:gd name="T110" fmla="*/ 168 w 180"/>
                <a:gd name="T111" fmla="*/ 50 h 158"/>
                <a:gd name="T112" fmla="*/ 172 w 180"/>
                <a:gd name="T113" fmla="*/ 57 h 158"/>
                <a:gd name="T114" fmla="*/ 175 w 180"/>
                <a:gd name="T115" fmla="*/ 65 h 158"/>
                <a:gd name="T116" fmla="*/ 178 w 180"/>
                <a:gd name="T117" fmla="*/ 73 h 158"/>
                <a:gd name="T118" fmla="*/ 179 w 180"/>
                <a:gd name="T119" fmla="*/ 82 h 158"/>
                <a:gd name="T120" fmla="*/ 180 w 180"/>
                <a:gd name="T121" fmla="*/ 9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158">
                  <a:moveTo>
                    <a:pt x="180" y="90"/>
                  </a:moveTo>
                  <a:lnTo>
                    <a:pt x="179" y="95"/>
                  </a:lnTo>
                  <a:lnTo>
                    <a:pt x="178" y="100"/>
                  </a:lnTo>
                  <a:lnTo>
                    <a:pt x="175" y="105"/>
                  </a:lnTo>
                  <a:lnTo>
                    <a:pt x="172" y="111"/>
                  </a:lnTo>
                  <a:lnTo>
                    <a:pt x="162" y="122"/>
                  </a:lnTo>
                  <a:lnTo>
                    <a:pt x="151" y="133"/>
                  </a:lnTo>
                  <a:lnTo>
                    <a:pt x="139" y="143"/>
                  </a:lnTo>
                  <a:lnTo>
                    <a:pt x="126" y="151"/>
                  </a:lnTo>
                  <a:lnTo>
                    <a:pt x="120" y="154"/>
                  </a:lnTo>
                  <a:lnTo>
                    <a:pt x="114" y="156"/>
                  </a:lnTo>
                  <a:lnTo>
                    <a:pt x="108" y="158"/>
                  </a:lnTo>
                  <a:lnTo>
                    <a:pt x="103" y="158"/>
                  </a:lnTo>
                  <a:lnTo>
                    <a:pt x="93" y="158"/>
                  </a:lnTo>
                  <a:lnTo>
                    <a:pt x="84" y="156"/>
                  </a:lnTo>
                  <a:lnTo>
                    <a:pt x="74" y="154"/>
                  </a:lnTo>
                  <a:lnTo>
                    <a:pt x="65" y="151"/>
                  </a:lnTo>
                  <a:lnTo>
                    <a:pt x="56" y="147"/>
                  </a:lnTo>
                  <a:lnTo>
                    <a:pt x="48" y="143"/>
                  </a:lnTo>
                  <a:lnTo>
                    <a:pt x="39" y="139"/>
                  </a:lnTo>
                  <a:lnTo>
                    <a:pt x="32" y="133"/>
                  </a:lnTo>
                  <a:lnTo>
                    <a:pt x="26" y="127"/>
                  </a:lnTo>
                  <a:lnTo>
                    <a:pt x="20" y="122"/>
                  </a:lnTo>
                  <a:lnTo>
                    <a:pt x="13" y="116"/>
                  </a:lnTo>
                  <a:lnTo>
                    <a:pt x="9" y="111"/>
                  </a:lnTo>
                  <a:lnTo>
                    <a:pt x="5" y="105"/>
                  </a:lnTo>
                  <a:lnTo>
                    <a:pt x="2" y="100"/>
                  </a:lnTo>
                  <a:lnTo>
                    <a:pt x="1" y="95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2" y="73"/>
                  </a:lnTo>
                  <a:lnTo>
                    <a:pt x="5" y="65"/>
                  </a:lnTo>
                  <a:lnTo>
                    <a:pt x="9" y="57"/>
                  </a:lnTo>
                  <a:lnTo>
                    <a:pt x="13" y="50"/>
                  </a:lnTo>
                  <a:lnTo>
                    <a:pt x="20" y="41"/>
                  </a:lnTo>
                  <a:lnTo>
                    <a:pt x="26" y="35"/>
                  </a:lnTo>
                  <a:lnTo>
                    <a:pt x="32" y="28"/>
                  </a:lnTo>
                  <a:lnTo>
                    <a:pt x="39" y="22"/>
                  </a:lnTo>
                  <a:lnTo>
                    <a:pt x="48" y="16"/>
                  </a:lnTo>
                  <a:lnTo>
                    <a:pt x="56" y="11"/>
                  </a:lnTo>
                  <a:lnTo>
                    <a:pt x="65" y="7"/>
                  </a:lnTo>
                  <a:lnTo>
                    <a:pt x="74" y="4"/>
                  </a:lnTo>
                  <a:lnTo>
                    <a:pt x="84" y="2"/>
                  </a:lnTo>
                  <a:lnTo>
                    <a:pt x="93" y="0"/>
                  </a:lnTo>
                  <a:lnTo>
                    <a:pt x="103" y="0"/>
                  </a:lnTo>
                  <a:lnTo>
                    <a:pt x="108" y="0"/>
                  </a:lnTo>
                  <a:lnTo>
                    <a:pt x="114" y="2"/>
                  </a:lnTo>
                  <a:lnTo>
                    <a:pt x="120" y="4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39" y="16"/>
                  </a:lnTo>
                  <a:lnTo>
                    <a:pt x="145" y="22"/>
                  </a:lnTo>
                  <a:lnTo>
                    <a:pt x="151" y="28"/>
                  </a:lnTo>
                  <a:lnTo>
                    <a:pt x="157" y="35"/>
                  </a:lnTo>
                  <a:lnTo>
                    <a:pt x="162" y="41"/>
                  </a:lnTo>
                  <a:lnTo>
                    <a:pt x="168" y="50"/>
                  </a:lnTo>
                  <a:lnTo>
                    <a:pt x="172" y="57"/>
                  </a:lnTo>
                  <a:lnTo>
                    <a:pt x="175" y="65"/>
                  </a:lnTo>
                  <a:lnTo>
                    <a:pt x="178" y="73"/>
                  </a:lnTo>
                  <a:lnTo>
                    <a:pt x="179" y="82"/>
                  </a:lnTo>
                  <a:lnTo>
                    <a:pt x="180" y="9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6" name="Rectangle 104"/>
            <p:cNvSpPr>
              <a:spLocks noChangeArrowheads="1"/>
            </p:cNvSpPr>
            <p:nvPr/>
          </p:nvSpPr>
          <p:spPr bwMode="auto">
            <a:xfrm>
              <a:off x="3004" y="1118"/>
              <a:ext cx="1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7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097" name="Rectangle 105"/>
            <p:cNvSpPr>
              <a:spLocks noChangeArrowheads="1"/>
            </p:cNvSpPr>
            <p:nvPr/>
          </p:nvSpPr>
          <p:spPr bwMode="auto">
            <a:xfrm>
              <a:off x="3168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8" name="Rectangle 106"/>
            <p:cNvSpPr>
              <a:spLocks noChangeArrowheads="1"/>
            </p:cNvSpPr>
            <p:nvPr/>
          </p:nvSpPr>
          <p:spPr bwMode="auto">
            <a:xfrm>
              <a:off x="3826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099" name="Rectangle 107"/>
            <p:cNvSpPr>
              <a:spLocks noChangeArrowheads="1"/>
            </p:cNvSpPr>
            <p:nvPr/>
          </p:nvSpPr>
          <p:spPr bwMode="auto">
            <a:xfrm>
              <a:off x="3922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0" name="Rectangle 108"/>
            <p:cNvSpPr>
              <a:spLocks noChangeArrowheads="1"/>
            </p:cNvSpPr>
            <p:nvPr/>
          </p:nvSpPr>
          <p:spPr bwMode="auto">
            <a:xfrm>
              <a:off x="4017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1" name="Rectangle 109"/>
            <p:cNvSpPr>
              <a:spLocks noChangeArrowheads="1"/>
            </p:cNvSpPr>
            <p:nvPr/>
          </p:nvSpPr>
          <p:spPr bwMode="auto">
            <a:xfrm>
              <a:off x="4122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2" name="Rectangle 110"/>
            <p:cNvSpPr>
              <a:spLocks noChangeArrowheads="1"/>
            </p:cNvSpPr>
            <p:nvPr/>
          </p:nvSpPr>
          <p:spPr bwMode="auto">
            <a:xfrm>
              <a:off x="4313" y="1330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3" name="Rectangle 111"/>
            <p:cNvSpPr>
              <a:spLocks noChangeArrowheads="1"/>
            </p:cNvSpPr>
            <p:nvPr/>
          </p:nvSpPr>
          <p:spPr bwMode="auto">
            <a:xfrm>
              <a:off x="4408" y="133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4" name="Rectangle 112"/>
            <p:cNvSpPr>
              <a:spLocks noChangeArrowheads="1"/>
            </p:cNvSpPr>
            <p:nvPr/>
          </p:nvSpPr>
          <p:spPr bwMode="auto">
            <a:xfrm>
              <a:off x="4504" y="1330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5" name="Rectangle 113"/>
            <p:cNvSpPr>
              <a:spLocks noChangeArrowheads="1"/>
            </p:cNvSpPr>
            <p:nvPr/>
          </p:nvSpPr>
          <p:spPr bwMode="auto">
            <a:xfrm>
              <a:off x="4609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6" name="Rectangle 114"/>
            <p:cNvSpPr>
              <a:spLocks noChangeArrowheads="1"/>
            </p:cNvSpPr>
            <p:nvPr/>
          </p:nvSpPr>
          <p:spPr bwMode="auto">
            <a:xfrm>
              <a:off x="4704" y="1330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7" name="Rectangle 115"/>
            <p:cNvSpPr>
              <a:spLocks noChangeArrowheads="1"/>
            </p:cNvSpPr>
            <p:nvPr/>
          </p:nvSpPr>
          <p:spPr bwMode="auto">
            <a:xfrm>
              <a:off x="4800" y="133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8" name="Rectangle 116"/>
            <p:cNvSpPr>
              <a:spLocks noChangeArrowheads="1"/>
            </p:cNvSpPr>
            <p:nvPr/>
          </p:nvSpPr>
          <p:spPr bwMode="auto">
            <a:xfrm>
              <a:off x="3831" y="1342"/>
              <a:ext cx="1021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09" name="Rectangle 117"/>
            <p:cNvSpPr>
              <a:spLocks noChangeArrowheads="1"/>
            </p:cNvSpPr>
            <p:nvPr/>
          </p:nvSpPr>
          <p:spPr bwMode="auto">
            <a:xfrm>
              <a:off x="3831" y="1342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0" name="Rectangle 118"/>
            <p:cNvSpPr>
              <a:spLocks noChangeArrowheads="1"/>
            </p:cNvSpPr>
            <p:nvPr/>
          </p:nvSpPr>
          <p:spPr bwMode="auto">
            <a:xfrm>
              <a:off x="3831" y="1260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1" name="Rectangle 119"/>
            <p:cNvSpPr>
              <a:spLocks noChangeArrowheads="1"/>
            </p:cNvSpPr>
            <p:nvPr/>
          </p:nvSpPr>
          <p:spPr bwMode="auto">
            <a:xfrm>
              <a:off x="3831" y="1168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2" name="Rectangle 120"/>
            <p:cNvSpPr>
              <a:spLocks noChangeArrowheads="1"/>
            </p:cNvSpPr>
            <p:nvPr/>
          </p:nvSpPr>
          <p:spPr bwMode="auto">
            <a:xfrm>
              <a:off x="3831" y="107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3" name="Rectangle 121"/>
            <p:cNvSpPr>
              <a:spLocks noChangeArrowheads="1"/>
            </p:cNvSpPr>
            <p:nvPr/>
          </p:nvSpPr>
          <p:spPr bwMode="auto">
            <a:xfrm>
              <a:off x="3831" y="98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4" name="Rectangle 122"/>
            <p:cNvSpPr>
              <a:spLocks noChangeArrowheads="1"/>
            </p:cNvSpPr>
            <p:nvPr/>
          </p:nvSpPr>
          <p:spPr bwMode="auto">
            <a:xfrm>
              <a:off x="3831" y="904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5" name="Rectangle 123"/>
            <p:cNvSpPr>
              <a:spLocks noChangeArrowheads="1"/>
            </p:cNvSpPr>
            <p:nvPr/>
          </p:nvSpPr>
          <p:spPr bwMode="auto">
            <a:xfrm>
              <a:off x="3831" y="81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6" name="Rectangle 124"/>
            <p:cNvSpPr>
              <a:spLocks noChangeArrowheads="1"/>
            </p:cNvSpPr>
            <p:nvPr/>
          </p:nvSpPr>
          <p:spPr bwMode="auto">
            <a:xfrm>
              <a:off x="3831" y="722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7" name="Rectangle 125"/>
            <p:cNvSpPr>
              <a:spLocks noChangeArrowheads="1"/>
            </p:cNvSpPr>
            <p:nvPr/>
          </p:nvSpPr>
          <p:spPr bwMode="auto">
            <a:xfrm>
              <a:off x="3826" y="643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8" name="Rectangle 126"/>
            <p:cNvSpPr>
              <a:spLocks noChangeArrowheads="1"/>
            </p:cNvSpPr>
            <p:nvPr/>
          </p:nvSpPr>
          <p:spPr bwMode="auto">
            <a:xfrm>
              <a:off x="4833" y="1342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19" name="Rectangle 127"/>
            <p:cNvSpPr>
              <a:spLocks noChangeArrowheads="1"/>
            </p:cNvSpPr>
            <p:nvPr/>
          </p:nvSpPr>
          <p:spPr bwMode="auto">
            <a:xfrm>
              <a:off x="4842" y="1260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0" name="Rectangle 128"/>
            <p:cNvSpPr>
              <a:spLocks noChangeArrowheads="1"/>
            </p:cNvSpPr>
            <p:nvPr/>
          </p:nvSpPr>
          <p:spPr bwMode="auto">
            <a:xfrm>
              <a:off x="4833" y="1168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1" name="Rectangle 129"/>
            <p:cNvSpPr>
              <a:spLocks noChangeArrowheads="1"/>
            </p:cNvSpPr>
            <p:nvPr/>
          </p:nvSpPr>
          <p:spPr bwMode="auto">
            <a:xfrm>
              <a:off x="4842" y="107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2" name="Rectangle 130"/>
            <p:cNvSpPr>
              <a:spLocks noChangeArrowheads="1"/>
            </p:cNvSpPr>
            <p:nvPr/>
          </p:nvSpPr>
          <p:spPr bwMode="auto">
            <a:xfrm>
              <a:off x="4833" y="98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3" name="Rectangle 131"/>
            <p:cNvSpPr>
              <a:spLocks noChangeArrowheads="1"/>
            </p:cNvSpPr>
            <p:nvPr/>
          </p:nvSpPr>
          <p:spPr bwMode="auto">
            <a:xfrm>
              <a:off x="4842" y="904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4" name="Rectangle 132"/>
            <p:cNvSpPr>
              <a:spLocks noChangeArrowheads="1"/>
            </p:cNvSpPr>
            <p:nvPr/>
          </p:nvSpPr>
          <p:spPr bwMode="auto">
            <a:xfrm>
              <a:off x="4833" y="81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5" name="Rectangle 133"/>
            <p:cNvSpPr>
              <a:spLocks noChangeArrowheads="1"/>
            </p:cNvSpPr>
            <p:nvPr/>
          </p:nvSpPr>
          <p:spPr bwMode="auto">
            <a:xfrm>
              <a:off x="4842" y="722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26" name="Rectangle 134"/>
            <p:cNvSpPr>
              <a:spLocks noChangeArrowheads="1"/>
            </p:cNvSpPr>
            <p:nvPr/>
          </p:nvSpPr>
          <p:spPr bwMode="auto">
            <a:xfrm>
              <a:off x="2859" y="2123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0</a:t>
              </a:r>
              <a:endParaRPr lang="cs-CZ" sz="1400"/>
            </a:p>
          </p:txBody>
        </p:sp>
        <p:sp>
          <p:nvSpPr>
            <p:cNvPr id="85127" name="Rectangle 135"/>
            <p:cNvSpPr>
              <a:spLocks noChangeArrowheads="1"/>
            </p:cNvSpPr>
            <p:nvPr/>
          </p:nvSpPr>
          <p:spPr bwMode="auto">
            <a:xfrm>
              <a:off x="3124" y="2130"/>
              <a:ext cx="1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60</a:t>
              </a:r>
              <a:endParaRPr lang="cs-CZ" sz="1400"/>
            </a:p>
          </p:txBody>
        </p:sp>
        <p:sp>
          <p:nvSpPr>
            <p:cNvPr id="85128" name="Rectangle 136"/>
            <p:cNvSpPr>
              <a:spLocks noChangeArrowheads="1"/>
            </p:cNvSpPr>
            <p:nvPr/>
          </p:nvSpPr>
          <p:spPr bwMode="auto">
            <a:xfrm>
              <a:off x="3387" y="2127"/>
              <a:ext cx="18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120</a:t>
              </a:r>
              <a:endParaRPr lang="cs-CZ" sz="1400"/>
            </a:p>
          </p:txBody>
        </p:sp>
        <p:sp>
          <p:nvSpPr>
            <p:cNvPr id="85129" name="Rectangle 137"/>
            <p:cNvSpPr>
              <a:spLocks noChangeArrowheads="1"/>
            </p:cNvSpPr>
            <p:nvPr/>
          </p:nvSpPr>
          <p:spPr bwMode="auto">
            <a:xfrm>
              <a:off x="3683" y="2125"/>
              <a:ext cx="18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180</a:t>
              </a:r>
              <a:endParaRPr lang="cs-CZ" sz="1400"/>
            </a:p>
          </p:txBody>
        </p:sp>
        <p:sp>
          <p:nvSpPr>
            <p:cNvPr id="85130" name="Rectangle 138"/>
            <p:cNvSpPr>
              <a:spLocks noChangeArrowheads="1"/>
            </p:cNvSpPr>
            <p:nvPr/>
          </p:nvSpPr>
          <p:spPr bwMode="auto">
            <a:xfrm>
              <a:off x="3252" y="2071"/>
              <a:ext cx="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4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131" name="Rectangle 139"/>
            <p:cNvSpPr>
              <a:spLocks noChangeArrowheads="1"/>
            </p:cNvSpPr>
            <p:nvPr/>
          </p:nvSpPr>
          <p:spPr bwMode="auto">
            <a:xfrm>
              <a:off x="2753" y="20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2" name="Rectangle 140"/>
            <p:cNvSpPr>
              <a:spLocks noChangeArrowheads="1"/>
            </p:cNvSpPr>
            <p:nvPr/>
          </p:nvSpPr>
          <p:spPr bwMode="auto">
            <a:xfrm>
              <a:off x="2767" y="2088"/>
              <a:ext cx="10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3" name="Rectangle 141"/>
            <p:cNvSpPr>
              <a:spLocks noChangeArrowheads="1"/>
            </p:cNvSpPr>
            <p:nvPr/>
          </p:nvSpPr>
          <p:spPr bwMode="auto">
            <a:xfrm>
              <a:off x="2863" y="2088"/>
              <a:ext cx="9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4" name="Rectangle 142"/>
            <p:cNvSpPr>
              <a:spLocks noChangeArrowheads="1"/>
            </p:cNvSpPr>
            <p:nvPr/>
          </p:nvSpPr>
          <p:spPr bwMode="auto">
            <a:xfrm>
              <a:off x="2968" y="2088"/>
              <a:ext cx="9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5" name="Rectangle 143"/>
            <p:cNvSpPr>
              <a:spLocks noChangeArrowheads="1"/>
            </p:cNvSpPr>
            <p:nvPr/>
          </p:nvSpPr>
          <p:spPr bwMode="auto">
            <a:xfrm>
              <a:off x="3063" y="2088"/>
              <a:ext cx="10" cy="1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6" name="Rectangle 144"/>
            <p:cNvSpPr>
              <a:spLocks noChangeArrowheads="1"/>
            </p:cNvSpPr>
            <p:nvPr/>
          </p:nvSpPr>
          <p:spPr bwMode="auto">
            <a:xfrm>
              <a:off x="3158" y="2088"/>
              <a:ext cx="10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7" name="Rectangle 145"/>
            <p:cNvSpPr>
              <a:spLocks noChangeArrowheads="1"/>
            </p:cNvSpPr>
            <p:nvPr/>
          </p:nvSpPr>
          <p:spPr bwMode="auto">
            <a:xfrm>
              <a:off x="3254" y="2088"/>
              <a:ext cx="9" cy="1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8" name="Rectangle 146"/>
            <p:cNvSpPr>
              <a:spLocks noChangeArrowheads="1"/>
            </p:cNvSpPr>
            <p:nvPr/>
          </p:nvSpPr>
          <p:spPr bwMode="auto">
            <a:xfrm>
              <a:off x="3359" y="2088"/>
              <a:ext cx="9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39" name="Rectangle 147"/>
            <p:cNvSpPr>
              <a:spLocks noChangeArrowheads="1"/>
            </p:cNvSpPr>
            <p:nvPr/>
          </p:nvSpPr>
          <p:spPr bwMode="auto">
            <a:xfrm>
              <a:off x="3454" y="2088"/>
              <a:ext cx="10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0" name="Rectangle 148"/>
            <p:cNvSpPr>
              <a:spLocks noChangeArrowheads="1"/>
            </p:cNvSpPr>
            <p:nvPr/>
          </p:nvSpPr>
          <p:spPr bwMode="auto">
            <a:xfrm>
              <a:off x="3550" y="2088"/>
              <a:ext cx="9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1" name="Rectangle 149"/>
            <p:cNvSpPr>
              <a:spLocks noChangeArrowheads="1"/>
            </p:cNvSpPr>
            <p:nvPr/>
          </p:nvSpPr>
          <p:spPr bwMode="auto">
            <a:xfrm>
              <a:off x="3645" y="2088"/>
              <a:ext cx="9" cy="1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2" name="Rectangle 150"/>
            <p:cNvSpPr>
              <a:spLocks noChangeArrowheads="1"/>
            </p:cNvSpPr>
            <p:nvPr/>
          </p:nvSpPr>
          <p:spPr bwMode="auto">
            <a:xfrm>
              <a:off x="3750" y="2088"/>
              <a:ext cx="10" cy="2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3" name="Rectangle 151"/>
            <p:cNvSpPr>
              <a:spLocks noChangeArrowheads="1"/>
            </p:cNvSpPr>
            <p:nvPr/>
          </p:nvSpPr>
          <p:spPr bwMode="auto">
            <a:xfrm>
              <a:off x="2772" y="2084"/>
              <a:ext cx="103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4" name="Rectangle 152"/>
            <p:cNvSpPr>
              <a:spLocks noChangeArrowheads="1"/>
            </p:cNvSpPr>
            <p:nvPr/>
          </p:nvSpPr>
          <p:spPr bwMode="auto">
            <a:xfrm>
              <a:off x="3783" y="20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45" name="Rectangle 153"/>
            <p:cNvSpPr>
              <a:spLocks noChangeArrowheads="1"/>
            </p:cNvSpPr>
            <p:nvPr/>
          </p:nvSpPr>
          <p:spPr bwMode="auto">
            <a:xfrm>
              <a:off x="3917" y="2125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0</a:t>
              </a:r>
              <a:endParaRPr lang="cs-CZ" sz="1400"/>
            </a:p>
          </p:txBody>
        </p:sp>
        <p:sp>
          <p:nvSpPr>
            <p:cNvPr id="85146" name="Rectangle 154"/>
            <p:cNvSpPr>
              <a:spLocks noChangeArrowheads="1"/>
            </p:cNvSpPr>
            <p:nvPr/>
          </p:nvSpPr>
          <p:spPr bwMode="auto">
            <a:xfrm>
              <a:off x="4181" y="2131"/>
              <a:ext cx="1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60</a:t>
              </a:r>
              <a:endParaRPr lang="cs-CZ" sz="1400"/>
            </a:p>
          </p:txBody>
        </p:sp>
        <p:sp>
          <p:nvSpPr>
            <p:cNvPr id="85147" name="Rectangle 155"/>
            <p:cNvSpPr>
              <a:spLocks noChangeArrowheads="1"/>
            </p:cNvSpPr>
            <p:nvPr/>
          </p:nvSpPr>
          <p:spPr bwMode="auto">
            <a:xfrm>
              <a:off x="4444" y="2129"/>
              <a:ext cx="18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120</a:t>
              </a:r>
              <a:endParaRPr lang="cs-CZ" sz="1400"/>
            </a:p>
          </p:txBody>
        </p:sp>
        <p:sp>
          <p:nvSpPr>
            <p:cNvPr id="85148" name="Rectangle 156"/>
            <p:cNvSpPr>
              <a:spLocks noChangeArrowheads="1"/>
            </p:cNvSpPr>
            <p:nvPr/>
          </p:nvSpPr>
          <p:spPr bwMode="auto">
            <a:xfrm>
              <a:off x="4741" y="2127"/>
              <a:ext cx="18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1400">
                  <a:solidFill>
                    <a:srgbClr val="131516"/>
                  </a:solidFill>
                </a:rPr>
                <a:t>180</a:t>
              </a:r>
              <a:endParaRPr lang="cs-CZ" sz="1400"/>
            </a:p>
          </p:txBody>
        </p:sp>
        <p:sp>
          <p:nvSpPr>
            <p:cNvPr id="85149" name="Rectangle 157"/>
            <p:cNvSpPr>
              <a:spLocks noChangeArrowheads="1"/>
            </p:cNvSpPr>
            <p:nvPr/>
          </p:nvSpPr>
          <p:spPr bwMode="auto">
            <a:xfrm>
              <a:off x="4310" y="2072"/>
              <a:ext cx="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4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150" name="Rectangle 158"/>
            <p:cNvSpPr>
              <a:spLocks noChangeArrowheads="1"/>
            </p:cNvSpPr>
            <p:nvPr/>
          </p:nvSpPr>
          <p:spPr bwMode="auto">
            <a:xfrm>
              <a:off x="3811" y="2085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1" name="Rectangle 159"/>
            <p:cNvSpPr>
              <a:spLocks noChangeArrowheads="1"/>
            </p:cNvSpPr>
            <p:nvPr/>
          </p:nvSpPr>
          <p:spPr bwMode="auto">
            <a:xfrm>
              <a:off x="3825" y="2089"/>
              <a:ext cx="9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2" name="Rectangle 160"/>
            <p:cNvSpPr>
              <a:spLocks noChangeArrowheads="1"/>
            </p:cNvSpPr>
            <p:nvPr/>
          </p:nvSpPr>
          <p:spPr bwMode="auto">
            <a:xfrm>
              <a:off x="3920" y="2089"/>
              <a:ext cx="10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3" name="Rectangle 161"/>
            <p:cNvSpPr>
              <a:spLocks noChangeArrowheads="1"/>
            </p:cNvSpPr>
            <p:nvPr/>
          </p:nvSpPr>
          <p:spPr bwMode="auto">
            <a:xfrm>
              <a:off x="4025" y="2089"/>
              <a:ext cx="10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4" name="Rectangle 162"/>
            <p:cNvSpPr>
              <a:spLocks noChangeArrowheads="1"/>
            </p:cNvSpPr>
            <p:nvPr/>
          </p:nvSpPr>
          <p:spPr bwMode="auto">
            <a:xfrm>
              <a:off x="4121" y="2089"/>
              <a:ext cx="9" cy="1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5" name="Rectangle 163"/>
            <p:cNvSpPr>
              <a:spLocks noChangeArrowheads="1"/>
            </p:cNvSpPr>
            <p:nvPr/>
          </p:nvSpPr>
          <p:spPr bwMode="auto">
            <a:xfrm>
              <a:off x="4216" y="2089"/>
              <a:ext cx="10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6" name="Rectangle 164"/>
            <p:cNvSpPr>
              <a:spLocks noChangeArrowheads="1"/>
            </p:cNvSpPr>
            <p:nvPr/>
          </p:nvSpPr>
          <p:spPr bwMode="auto">
            <a:xfrm>
              <a:off x="4312" y="2089"/>
              <a:ext cx="9" cy="1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7" name="Rectangle 165"/>
            <p:cNvSpPr>
              <a:spLocks noChangeArrowheads="1"/>
            </p:cNvSpPr>
            <p:nvPr/>
          </p:nvSpPr>
          <p:spPr bwMode="auto">
            <a:xfrm>
              <a:off x="4416" y="2089"/>
              <a:ext cx="10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8" name="Rectangle 166"/>
            <p:cNvSpPr>
              <a:spLocks noChangeArrowheads="1"/>
            </p:cNvSpPr>
            <p:nvPr/>
          </p:nvSpPr>
          <p:spPr bwMode="auto">
            <a:xfrm>
              <a:off x="4512" y="2089"/>
              <a:ext cx="9" cy="2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59" name="Rectangle 167"/>
            <p:cNvSpPr>
              <a:spLocks noChangeArrowheads="1"/>
            </p:cNvSpPr>
            <p:nvPr/>
          </p:nvSpPr>
          <p:spPr bwMode="auto">
            <a:xfrm>
              <a:off x="4607" y="2089"/>
              <a:ext cx="10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0" name="Rectangle 168"/>
            <p:cNvSpPr>
              <a:spLocks noChangeArrowheads="1"/>
            </p:cNvSpPr>
            <p:nvPr/>
          </p:nvSpPr>
          <p:spPr bwMode="auto">
            <a:xfrm>
              <a:off x="4703" y="2089"/>
              <a:ext cx="9" cy="1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1" name="Rectangle 169"/>
            <p:cNvSpPr>
              <a:spLocks noChangeArrowheads="1"/>
            </p:cNvSpPr>
            <p:nvPr/>
          </p:nvSpPr>
          <p:spPr bwMode="auto">
            <a:xfrm>
              <a:off x="4808" y="2089"/>
              <a:ext cx="9" cy="2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2" name="Rectangle 170"/>
            <p:cNvSpPr>
              <a:spLocks noChangeArrowheads="1"/>
            </p:cNvSpPr>
            <p:nvPr/>
          </p:nvSpPr>
          <p:spPr bwMode="auto">
            <a:xfrm>
              <a:off x="3830" y="2085"/>
              <a:ext cx="103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3" name="Rectangle 171"/>
            <p:cNvSpPr>
              <a:spLocks noChangeArrowheads="1"/>
            </p:cNvSpPr>
            <p:nvPr/>
          </p:nvSpPr>
          <p:spPr bwMode="auto">
            <a:xfrm>
              <a:off x="4841" y="2085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4" name="Rectangle 172"/>
            <p:cNvSpPr>
              <a:spLocks noChangeArrowheads="1"/>
            </p:cNvSpPr>
            <p:nvPr/>
          </p:nvSpPr>
          <p:spPr bwMode="auto">
            <a:xfrm>
              <a:off x="4217" y="2088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5" name="Rectangle 173"/>
            <p:cNvSpPr>
              <a:spLocks noChangeArrowheads="1"/>
            </p:cNvSpPr>
            <p:nvPr/>
          </p:nvSpPr>
          <p:spPr bwMode="auto">
            <a:xfrm>
              <a:off x="3831" y="20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6" name="Rectangle 174"/>
            <p:cNvSpPr>
              <a:spLocks noChangeArrowheads="1"/>
            </p:cNvSpPr>
            <p:nvPr/>
          </p:nvSpPr>
          <p:spPr bwMode="auto">
            <a:xfrm>
              <a:off x="3826" y="2088"/>
              <a:ext cx="10" cy="17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7" name="Rectangle 175"/>
            <p:cNvSpPr>
              <a:spLocks noChangeArrowheads="1"/>
            </p:cNvSpPr>
            <p:nvPr/>
          </p:nvSpPr>
          <p:spPr bwMode="auto">
            <a:xfrm>
              <a:off x="4833" y="20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8" name="Rectangle 176"/>
            <p:cNvSpPr>
              <a:spLocks noChangeArrowheads="1"/>
            </p:cNvSpPr>
            <p:nvPr/>
          </p:nvSpPr>
          <p:spPr bwMode="auto">
            <a:xfrm>
              <a:off x="4847" y="643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69" name="Rectangle 177"/>
            <p:cNvSpPr>
              <a:spLocks noChangeArrowheads="1"/>
            </p:cNvSpPr>
            <p:nvPr/>
          </p:nvSpPr>
          <p:spPr bwMode="auto">
            <a:xfrm>
              <a:off x="4250" y="1115"/>
              <a:ext cx="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4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170" name="Rectangle 178"/>
            <p:cNvSpPr>
              <a:spLocks noChangeArrowheads="1"/>
            </p:cNvSpPr>
            <p:nvPr/>
          </p:nvSpPr>
          <p:spPr bwMode="auto">
            <a:xfrm>
              <a:off x="2762" y="2021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1" name="Rectangle 179"/>
            <p:cNvSpPr>
              <a:spLocks noChangeArrowheads="1"/>
            </p:cNvSpPr>
            <p:nvPr/>
          </p:nvSpPr>
          <p:spPr bwMode="auto">
            <a:xfrm>
              <a:off x="2753" y="1946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2" name="Rectangle 180"/>
            <p:cNvSpPr>
              <a:spLocks noChangeArrowheads="1"/>
            </p:cNvSpPr>
            <p:nvPr/>
          </p:nvSpPr>
          <p:spPr bwMode="auto">
            <a:xfrm>
              <a:off x="2762" y="1880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3" name="Rectangle 181"/>
            <p:cNvSpPr>
              <a:spLocks noChangeArrowheads="1"/>
            </p:cNvSpPr>
            <p:nvPr/>
          </p:nvSpPr>
          <p:spPr bwMode="auto">
            <a:xfrm>
              <a:off x="2753" y="1806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4" name="Rectangle 182"/>
            <p:cNvSpPr>
              <a:spLocks noChangeArrowheads="1"/>
            </p:cNvSpPr>
            <p:nvPr/>
          </p:nvSpPr>
          <p:spPr bwMode="auto">
            <a:xfrm>
              <a:off x="2762" y="1732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5" name="Rectangle 183"/>
            <p:cNvSpPr>
              <a:spLocks noChangeArrowheads="1"/>
            </p:cNvSpPr>
            <p:nvPr/>
          </p:nvSpPr>
          <p:spPr bwMode="auto">
            <a:xfrm>
              <a:off x="2753" y="1665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6" name="Rectangle 184"/>
            <p:cNvSpPr>
              <a:spLocks noChangeArrowheads="1"/>
            </p:cNvSpPr>
            <p:nvPr/>
          </p:nvSpPr>
          <p:spPr bwMode="auto">
            <a:xfrm>
              <a:off x="2762" y="1591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7" name="Rectangle 185"/>
            <p:cNvSpPr>
              <a:spLocks noChangeArrowheads="1"/>
            </p:cNvSpPr>
            <p:nvPr/>
          </p:nvSpPr>
          <p:spPr bwMode="auto">
            <a:xfrm>
              <a:off x="2753" y="1525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8" name="Rectangle 186"/>
            <p:cNvSpPr>
              <a:spLocks noChangeArrowheads="1"/>
            </p:cNvSpPr>
            <p:nvPr/>
          </p:nvSpPr>
          <p:spPr bwMode="auto">
            <a:xfrm>
              <a:off x="2762" y="1450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79" name="Rectangle 187"/>
            <p:cNvSpPr>
              <a:spLocks noChangeArrowheads="1"/>
            </p:cNvSpPr>
            <p:nvPr/>
          </p:nvSpPr>
          <p:spPr bwMode="auto">
            <a:xfrm>
              <a:off x="2753" y="13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0" name="Rectangle 188"/>
            <p:cNvSpPr>
              <a:spLocks noChangeArrowheads="1"/>
            </p:cNvSpPr>
            <p:nvPr/>
          </p:nvSpPr>
          <p:spPr bwMode="auto">
            <a:xfrm>
              <a:off x="2767" y="1388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1" name="Rectangle 189"/>
            <p:cNvSpPr>
              <a:spLocks noChangeArrowheads="1"/>
            </p:cNvSpPr>
            <p:nvPr/>
          </p:nvSpPr>
          <p:spPr bwMode="auto">
            <a:xfrm>
              <a:off x="2767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2" name="Rectangle 190"/>
            <p:cNvSpPr>
              <a:spLocks noChangeArrowheads="1"/>
            </p:cNvSpPr>
            <p:nvPr/>
          </p:nvSpPr>
          <p:spPr bwMode="auto">
            <a:xfrm>
              <a:off x="2863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3" name="Rectangle 191"/>
            <p:cNvSpPr>
              <a:spLocks noChangeArrowheads="1"/>
            </p:cNvSpPr>
            <p:nvPr/>
          </p:nvSpPr>
          <p:spPr bwMode="auto">
            <a:xfrm>
              <a:off x="2968" y="138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4" name="Rectangle 192"/>
            <p:cNvSpPr>
              <a:spLocks noChangeArrowheads="1"/>
            </p:cNvSpPr>
            <p:nvPr/>
          </p:nvSpPr>
          <p:spPr bwMode="auto">
            <a:xfrm>
              <a:off x="3063" y="1388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5" name="Rectangle 193"/>
            <p:cNvSpPr>
              <a:spLocks noChangeArrowheads="1"/>
            </p:cNvSpPr>
            <p:nvPr/>
          </p:nvSpPr>
          <p:spPr bwMode="auto">
            <a:xfrm>
              <a:off x="3158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6" name="Rectangle 194"/>
            <p:cNvSpPr>
              <a:spLocks noChangeArrowheads="1"/>
            </p:cNvSpPr>
            <p:nvPr/>
          </p:nvSpPr>
          <p:spPr bwMode="auto">
            <a:xfrm>
              <a:off x="3254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7" name="Rectangle 195"/>
            <p:cNvSpPr>
              <a:spLocks noChangeArrowheads="1"/>
            </p:cNvSpPr>
            <p:nvPr/>
          </p:nvSpPr>
          <p:spPr bwMode="auto">
            <a:xfrm>
              <a:off x="3359" y="138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8" name="Rectangle 196"/>
            <p:cNvSpPr>
              <a:spLocks noChangeArrowheads="1"/>
            </p:cNvSpPr>
            <p:nvPr/>
          </p:nvSpPr>
          <p:spPr bwMode="auto">
            <a:xfrm>
              <a:off x="3454" y="1388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89" name="Rectangle 197"/>
            <p:cNvSpPr>
              <a:spLocks noChangeArrowheads="1"/>
            </p:cNvSpPr>
            <p:nvPr/>
          </p:nvSpPr>
          <p:spPr bwMode="auto">
            <a:xfrm>
              <a:off x="3550" y="138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0" name="Rectangle 198"/>
            <p:cNvSpPr>
              <a:spLocks noChangeArrowheads="1"/>
            </p:cNvSpPr>
            <p:nvPr/>
          </p:nvSpPr>
          <p:spPr bwMode="auto">
            <a:xfrm>
              <a:off x="3645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1" name="Rectangle 199"/>
            <p:cNvSpPr>
              <a:spLocks noChangeArrowheads="1"/>
            </p:cNvSpPr>
            <p:nvPr/>
          </p:nvSpPr>
          <p:spPr bwMode="auto">
            <a:xfrm>
              <a:off x="3750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2" name="Rectangle 200"/>
            <p:cNvSpPr>
              <a:spLocks noChangeArrowheads="1"/>
            </p:cNvSpPr>
            <p:nvPr/>
          </p:nvSpPr>
          <p:spPr bwMode="auto">
            <a:xfrm>
              <a:off x="2772" y="1384"/>
              <a:ext cx="103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3" name="Rectangle 201"/>
            <p:cNvSpPr>
              <a:spLocks noChangeArrowheads="1"/>
            </p:cNvSpPr>
            <p:nvPr/>
          </p:nvSpPr>
          <p:spPr bwMode="auto">
            <a:xfrm>
              <a:off x="3793" y="2021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4" name="Rectangle 202"/>
            <p:cNvSpPr>
              <a:spLocks noChangeArrowheads="1"/>
            </p:cNvSpPr>
            <p:nvPr/>
          </p:nvSpPr>
          <p:spPr bwMode="auto">
            <a:xfrm>
              <a:off x="3783" y="1946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5" name="Rectangle 203"/>
            <p:cNvSpPr>
              <a:spLocks noChangeArrowheads="1"/>
            </p:cNvSpPr>
            <p:nvPr/>
          </p:nvSpPr>
          <p:spPr bwMode="auto">
            <a:xfrm>
              <a:off x="3793" y="1880"/>
              <a:ext cx="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6" name="Rectangle 204"/>
            <p:cNvSpPr>
              <a:spLocks noChangeArrowheads="1"/>
            </p:cNvSpPr>
            <p:nvPr/>
          </p:nvSpPr>
          <p:spPr bwMode="auto">
            <a:xfrm>
              <a:off x="3783" y="1806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7" name="Rectangle 205"/>
            <p:cNvSpPr>
              <a:spLocks noChangeArrowheads="1"/>
            </p:cNvSpPr>
            <p:nvPr/>
          </p:nvSpPr>
          <p:spPr bwMode="auto">
            <a:xfrm>
              <a:off x="3793" y="1732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8" name="Rectangle 206"/>
            <p:cNvSpPr>
              <a:spLocks noChangeArrowheads="1"/>
            </p:cNvSpPr>
            <p:nvPr/>
          </p:nvSpPr>
          <p:spPr bwMode="auto">
            <a:xfrm>
              <a:off x="3783" y="1665"/>
              <a:ext cx="19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199" name="Rectangle 207"/>
            <p:cNvSpPr>
              <a:spLocks noChangeArrowheads="1"/>
            </p:cNvSpPr>
            <p:nvPr/>
          </p:nvSpPr>
          <p:spPr bwMode="auto">
            <a:xfrm>
              <a:off x="3793" y="1591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0" name="Rectangle 208"/>
            <p:cNvSpPr>
              <a:spLocks noChangeArrowheads="1"/>
            </p:cNvSpPr>
            <p:nvPr/>
          </p:nvSpPr>
          <p:spPr bwMode="auto">
            <a:xfrm>
              <a:off x="3783" y="1525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1" name="Rectangle 209"/>
            <p:cNvSpPr>
              <a:spLocks noChangeArrowheads="1"/>
            </p:cNvSpPr>
            <p:nvPr/>
          </p:nvSpPr>
          <p:spPr bwMode="auto">
            <a:xfrm>
              <a:off x="3793" y="1450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2" name="Rectangle 210"/>
            <p:cNvSpPr>
              <a:spLocks noChangeArrowheads="1"/>
            </p:cNvSpPr>
            <p:nvPr/>
          </p:nvSpPr>
          <p:spPr bwMode="auto">
            <a:xfrm>
              <a:off x="3783" y="138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3" name="Rectangle 211"/>
            <p:cNvSpPr>
              <a:spLocks noChangeArrowheads="1"/>
            </p:cNvSpPr>
            <p:nvPr/>
          </p:nvSpPr>
          <p:spPr bwMode="auto">
            <a:xfrm>
              <a:off x="3798" y="1388"/>
              <a:ext cx="9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4" name="Rectangle 212"/>
            <p:cNvSpPr>
              <a:spLocks noChangeArrowheads="1"/>
            </p:cNvSpPr>
            <p:nvPr/>
          </p:nvSpPr>
          <p:spPr bwMode="auto">
            <a:xfrm>
              <a:off x="2992" y="1048"/>
              <a:ext cx="24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4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205" name="Rectangle 213"/>
            <p:cNvSpPr>
              <a:spLocks noChangeArrowheads="1"/>
            </p:cNvSpPr>
            <p:nvPr/>
          </p:nvSpPr>
          <p:spPr bwMode="auto">
            <a:xfrm>
              <a:off x="3831" y="2029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6" name="Rectangle 214"/>
            <p:cNvSpPr>
              <a:spLocks noChangeArrowheads="1"/>
            </p:cNvSpPr>
            <p:nvPr/>
          </p:nvSpPr>
          <p:spPr bwMode="auto">
            <a:xfrm>
              <a:off x="3831" y="196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7" name="Rectangle 215"/>
            <p:cNvSpPr>
              <a:spLocks noChangeArrowheads="1"/>
            </p:cNvSpPr>
            <p:nvPr/>
          </p:nvSpPr>
          <p:spPr bwMode="auto">
            <a:xfrm>
              <a:off x="3831" y="1897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8" name="Rectangle 216"/>
            <p:cNvSpPr>
              <a:spLocks noChangeArrowheads="1"/>
            </p:cNvSpPr>
            <p:nvPr/>
          </p:nvSpPr>
          <p:spPr bwMode="auto">
            <a:xfrm>
              <a:off x="3831" y="1831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09" name="Rectangle 217"/>
            <p:cNvSpPr>
              <a:spLocks noChangeArrowheads="1"/>
            </p:cNvSpPr>
            <p:nvPr/>
          </p:nvSpPr>
          <p:spPr bwMode="auto">
            <a:xfrm>
              <a:off x="3831" y="1765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0" name="Rectangle 218"/>
            <p:cNvSpPr>
              <a:spLocks noChangeArrowheads="1"/>
            </p:cNvSpPr>
            <p:nvPr/>
          </p:nvSpPr>
          <p:spPr bwMode="auto">
            <a:xfrm>
              <a:off x="3831" y="170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1" name="Rectangle 219"/>
            <p:cNvSpPr>
              <a:spLocks noChangeArrowheads="1"/>
            </p:cNvSpPr>
            <p:nvPr/>
          </p:nvSpPr>
          <p:spPr bwMode="auto">
            <a:xfrm>
              <a:off x="3831" y="1640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2" name="Rectangle 220"/>
            <p:cNvSpPr>
              <a:spLocks noChangeArrowheads="1"/>
            </p:cNvSpPr>
            <p:nvPr/>
          </p:nvSpPr>
          <p:spPr bwMode="auto">
            <a:xfrm>
              <a:off x="3831" y="157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3" name="Rectangle 221"/>
            <p:cNvSpPr>
              <a:spLocks noChangeArrowheads="1"/>
            </p:cNvSpPr>
            <p:nvPr/>
          </p:nvSpPr>
          <p:spPr bwMode="auto">
            <a:xfrm>
              <a:off x="3831" y="150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4" name="Rectangle 222"/>
            <p:cNvSpPr>
              <a:spLocks noChangeArrowheads="1"/>
            </p:cNvSpPr>
            <p:nvPr/>
          </p:nvSpPr>
          <p:spPr bwMode="auto">
            <a:xfrm>
              <a:off x="3831" y="14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5" name="Rectangle 223"/>
            <p:cNvSpPr>
              <a:spLocks noChangeArrowheads="1"/>
            </p:cNvSpPr>
            <p:nvPr/>
          </p:nvSpPr>
          <p:spPr bwMode="auto">
            <a:xfrm>
              <a:off x="3831" y="1384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6" name="Rectangle 224"/>
            <p:cNvSpPr>
              <a:spLocks noChangeArrowheads="1"/>
            </p:cNvSpPr>
            <p:nvPr/>
          </p:nvSpPr>
          <p:spPr bwMode="auto">
            <a:xfrm>
              <a:off x="3826" y="1388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7" name="Rectangle 225"/>
            <p:cNvSpPr>
              <a:spLocks noChangeArrowheads="1"/>
            </p:cNvSpPr>
            <p:nvPr/>
          </p:nvSpPr>
          <p:spPr bwMode="auto">
            <a:xfrm>
              <a:off x="3826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8" name="Rectangle 226"/>
            <p:cNvSpPr>
              <a:spLocks noChangeArrowheads="1"/>
            </p:cNvSpPr>
            <p:nvPr/>
          </p:nvSpPr>
          <p:spPr bwMode="auto">
            <a:xfrm>
              <a:off x="3922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19" name="Rectangle 227"/>
            <p:cNvSpPr>
              <a:spLocks noChangeArrowheads="1"/>
            </p:cNvSpPr>
            <p:nvPr/>
          </p:nvSpPr>
          <p:spPr bwMode="auto">
            <a:xfrm>
              <a:off x="4017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0" name="Rectangle 228"/>
            <p:cNvSpPr>
              <a:spLocks noChangeArrowheads="1"/>
            </p:cNvSpPr>
            <p:nvPr/>
          </p:nvSpPr>
          <p:spPr bwMode="auto">
            <a:xfrm>
              <a:off x="4122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1" name="Rectangle 229"/>
            <p:cNvSpPr>
              <a:spLocks noChangeArrowheads="1"/>
            </p:cNvSpPr>
            <p:nvPr/>
          </p:nvSpPr>
          <p:spPr bwMode="auto">
            <a:xfrm>
              <a:off x="4313" y="1388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2" name="Rectangle 230"/>
            <p:cNvSpPr>
              <a:spLocks noChangeArrowheads="1"/>
            </p:cNvSpPr>
            <p:nvPr/>
          </p:nvSpPr>
          <p:spPr bwMode="auto">
            <a:xfrm>
              <a:off x="4408" y="138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3" name="Rectangle 231"/>
            <p:cNvSpPr>
              <a:spLocks noChangeArrowheads="1"/>
            </p:cNvSpPr>
            <p:nvPr/>
          </p:nvSpPr>
          <p:spPr bwMode="auto">
            <a:xfrm>
              <a:off x="4504" y="1388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4" name="Rectangle 232"/>
            <p:cNvSpPr>
              <a:spLocks noChangeArrowheads="1"/>
            </p:cNvSpPr>
            <p:nvPr/>
          </p:nvSpPr>
          <p:spPr bwMode="auto">
            <a:xfrm>
              <a:off x="4609" y="138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5" name="Rectangle 233"/>
            <p:cNvSpPr>
              <a:spLocks noChangeArrowheads="1"/>
            </p:cNvSpPr>
            <p:nvPr/>
          </p:nvSpPr>
          <p:spPr bwMode="auto">
            <a:xfrm>
              <a:off x="4704" y="1388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6" name="Rectangle 234"/>
            <p:cNvSpPr>
              <a:spLocks noChangeArrowheads="1"/>
            </p:cNvSpPr>
            <p:nvPr/>
          </p:nvSpPr>
          <p:spPr bwMode="auto">
            <a:xfrm>
              <a:off x="4800" y="1388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7" name="Rectangle 235"/>
            <p:cNvSpPr>
              <a:spLocks noChangeArrowheads="1"/>
            </p:cNvSpPr>
            <p:nvPr/>
          </p:nvSpPr>
          <p:spPr bwMode="auto">
            <a:xfrm>
              <a:off x="3831" y="1384"/>
              <a:ext cx="1021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8" name="Rectangle 236"/>
            <p:cNvSpPr>
              <a:spLocks noChangeArrowheads="1"/>
            </p:cNvSpPr>
            <p:nvPr/>
          </p:nvSpPr>
          <p:spPr bwMode="auto">
            <a:xfrm>
              <a:off x="2767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29" name="Rectangle 237"/>
            <p:cNvSpPr>
              <a:spLocks noChangeArrowheads="1"/>
            </p:cNvSpPr>
            <p:nvPr/>
          </p:nvSpPr>
          <p:spPr bwMode="auto">
            <a:xfrm>
              <a:off x="2863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0" name="Rectangle 238"/>
            <p:cNvSpPr>
              <a:spLocks noChangeArrowheads="1"/>
            </p:cNvSpPr>
            <p:nvPr/>
          </p:nvSpPr>
          <p:spPr bwMode="auto">
            <a:xfrm>
              <a:off x="2968" y="646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1" name="Rectangle 239"/>
            <p:cNvSpPr>
              <a:spLocks noChangeArrowheads="1"/>
            </p:cNvSpPr>
            <p:nvPr/>
          </p:nvSpPr>
          <p:spPr bwMode="auto">
            <a:xfrm>
              <a:off x="3063" y="646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2" name="Rectangle 240"/>
            <p:cNvSpPr>
              <a:spLocks noChangeArrowheads="1"/>
            </p:cNvSpPr>
            <p:nvPr/>
          </p:nvSpPr>
          <p:spPr bwMode="auto">
            <a:xfrm>
              <a:off x="3158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3" name="Rectangle 241"/>
            <p:cNvSpPr>
              <a:spLocks noChangeArrowheads="1"/>
            </p:cNvSpPr>
            <p:nvPr/>
          </p:nvSpPr>
          <p:spPr bwMode="auto">
            <a:xfrm>
              <a:off x="3254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4" name="Rectangle 242"/>
            <p:cNvSpPr>
              <a:spLocks noChangeArrowheads="1"/>
            </p:cNvSpPr>
            <p:nvPr/>
          </p:nvSpPr>
          <p:spPr bwMode="auto">
            <a:xfrm>
              <a:off x="3359" y="646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5" name="Rectangle 243"/>
            <p:cNvSpPr>
              <a:spLocks noChangeArrowheads="1"/>
            </p:cNvSpPr>
            <p:nvPr/>
          </p:nvSpPr>
          <p:spPr bwMode="auto">
            <a:xfrm>
              <a:off x="3454" y="646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6" name="Rectangle 244"/>
            <p:cNvSpPr>
              <a:spLocks noChangeArrowheads="1"/>
            </p:cNvSpPr>
            <p:nvPr/>
          </p:nvSpPr>
          <p:spPr bwMode="auto">
            <a:xfrm>
              <a:off x="3550" y="646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7" name="Rectangle 245"/>
            <p:cNvSpPr>
              <a:spLocks noChangeArrowheads="1"/>
            </p:cNvSpPr>
            <p:nvPr/>
          </p:nvSpPr>
          <p:spPr bwMode="auto">
            <a:xfrm>
              <a:off x="3645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8" name="Rectangle 246"/>
            <p:cNvSpPr>
              <a:spLocks noChangeArrowheads="1"/>
            </p:cNvSpPr>
            <p:nvPr/>
          </p:nvSpPr>
          <p:spPr bwMode="auto">
            <a:xfrm>
              <a:off x="3750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39" name="Rectangle 247"/>
            <p:cNvSpPr>
              <a:spLocks noChangeArrowheads="1"/>
            </p:cNvSpPr>
            <p:nvPr/>
          </p:nvSpPr>
          <p:spPr bwMode="auto">
            <a:xfrm>
              <a:off x="2772" y="642"/>
              <a:ext cx="103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0" name="Rectangle 248"/>
            <p:cNvSpPr>
              <a:spLocks noChangeArrowheads="1"/>
            </p:cNvSpPr>
            <p:nvPr/>
          </p:nvSpPr>
          <p:spPr bwMode="auto">
            <a:xfrm>
              <a:off x="2753" y="6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1" name="Rectangle 249"/>
            <p:cNvSpPr>
              <a:spLocks noChangeArrowheads="1"/>
            </p:cNvSpPr>
            <p:nvPr/>
          </p:nvSpPr>
          <p:spPr bwMode="auto">
            <a:xfrm>
              <a:off x="3783" y="6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2" name="Rectangle 250"/>
            <p:cNvSpPr>
              <a:spLocks noChangeArrowheads="1"/>
            </p:cNvSpPr>
            <p:nvPr/>
          </p:nvSpPr>
          <p:spPr bwMode="auto">
            <a:xfrm>
              <a:off x="3826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3" name="Rectangle 251"/>
            <p:cNvSpPr>
              <a:spLocks noChangeArrowheads="1"/>
            </p:cNvSpPr>
            <p:nvPr/>
          </p:nvSpPr>
          <p:spPr bwMode="auto">
            <a:xfrm>
              <a:off x="3922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4" name="Rectangle 252"/>
            <p:cNvSpPr>
              <a:spLocks noChangeArrowheads="1"/>
            </p:cNvSpPr>
            <p:nvPr/>
          </p:nvSpPr>
          <p:spPr bwMode="auto">
            <a:xfrm>
              <a:off x="4017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5" name="Rectangle 253"/>
            <p:cNvSpPr>
              <a:spLocks noChangeArrowheads="1"/>
            </p:cNvSpPr>
            <p:nvPr/>
          </p:nvSpPr>
          <p:spPr bwMode="auto">
            <a:xfrm>
              <a:off x="4122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6" name="Rectangle 254"/>
            <p:cNvSpPr>
              <a:spLocks noChangeArrowheads="1"/>
            </p:cNvSpPr>
            <p:nvPr/>
          </p:nvSpPr>
          <p:spPr bwMode="auto">
            <a:xfrm>
              <a:off x="4217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7" name="Rectangle 255"/>
            <p:cNvSpPr>
              <a:spLocks noChangeArrowheads="1"/>
            </p:cNvSpPr>
            <p:nvPr/>
          </p:nvSpPr>
          <p:spPr bwMode="auto">
            <a:xfrm>
              <a:off x="4313" y="646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8" name="Rectangle 256"/>
            <p:cNvSpPr>
              <a:spLocks noChangeArrowheads="1"/>
            </p:cNvSpPr>
            <p:nvPr/>
          </p:nvSpPr>
          <p:spPr bwMode="auto">
            <a:xfrm>
              <a:off x="4408" y="646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49" name="Rectangle 257"/>
            <p:cNvSpPr>
              <a:spLocks noChangeArrowheads="1"/>
            </p:cNvSpPr>
            <p:nvPr/>
          </p:nvSpPr>
          <p:spPr bwMode="auto">
            <a:xfrm>
              <a:off x="4504" y="646"/>
              <a:ext cx="9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0" name="Rectangle 258"/>
            <p:cNvSpPr>
              <a:spLocks noChangeArrowheads="1"/>
            </p:cNvSpPr>
            <p:nvPr/>
          </p:nvSpPr>
          <p:spPr bwMode="auto">
            <a:xfrm>
              <a:off x="4609" y="646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1" name="Rectangle 259"/>
            <p:cNvSpPr>
              <a:spLocks noChangeArrowheads="1"/>
            </p:cNvSpPr>
            <p:nvPr/>
          </p:nvSpPr>
          <p:spPr bwMode="auto">
            <a:xfrm>
              <a:off x="4704" y="646"/>
              <a:ext cx="10" cy="16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2" name="Rectangle 260"/>
            <p:cNvSpPr>
              <a:spLocks noChangeArrowheads="1"/>
            </p:cNvSpPr>
            <p:nvPr/>
          </p:nvSpPr>
          <p:spPr bwMode="auto">
            <a:xfrm>
              <a:off x="4800" y="646"/>
              <a:ext cx="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3" name="Rectangle 261"/>
            <p:cNvSpPr>
              <a:spLocks noChangeArrowheads="1"/>
            </p:cNvSpPr>
            <p:nvPr/>
          </p:nvSpPr>
          <p:spPr bwMode="auto">
            <a:xfrm>
              <a:off x="3831" y="642"/>
              <a:ext cx="1021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4" name="Rectangle 262"/>
            <p:cNvSpPr>
              <a:spLocks noChangeArrowheads="1"/>
            </p:cNvSpPr>
            <p:nvPr/>
          </p:nvSpPr>
          <p:spPr bwMode="auto">
            <a:xfrm>
              <a:off x="3831" y="6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5" name="Rectangle 263"/>
            <p:cNvSpPr>
              <a:spLocks noChangeArrowheads="1"/>
            </p:cNvSpPr>
            <p:nvPr/>
          </p:nvSpPr>
          <p:spPr bwMode="auto">
            <a:xfrm>
              <a:off x="4833" y="6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6" name="Rectangle 264"/>
            <p:cNvSpPr>
              <a:spLocks noChangeArrowheads="1"/>
            </p:cNvSpPr>
            <p:nvPr/>
          </p:nvSpPr>
          <p:spPr bwMode="auto">
            <a:xfrm>
              <a:off x="4842" y="2029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7" name="Rectangle 265"/>
            <p:cNvSpPr>
              <a:spLocks noChangeArrowheads="1"/>
            </p:cNvSpPr>
            <p:nvPr/>
          </p:nvSpPr>
          <p:spPr bwMode="auto">
            <a:xfrm>
              <a:off x="4833" y="1963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8" name="Rectangle 266"/>
            <p:cNvSpPr>
              <a:spLocks noChangeArrowheads="1"/>
            </p:cNvSpPr>
            <p:nvPr/>
          </p:nvSpPr>
          <p:spPr bwMode="auto">
            <a:xfrm>
              <a:off x="4842" y="1897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59" name="Rectangle 267"/>
            <p:cNvSpPr>
              <a:spLocks noChangeArrowheads="1"/>
            </p:cNvSpPr>
            <p:nvPr/>
          </p:nvSpPr>
          <p:spPr bwMode="auto">
            <a:xfrm>
              <a:off x="4833" y="1831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0" name="Rectangle 268"/>
            <p:cNvSpPr>
              <a:spLocks noChangeArrowheads="1"/>
            </p:cNvSpPr>
            <p:nvPr/>
          </p:nvSpPr>
          <p:spPr bwMode="auto">
            <a:xfrm>
              <a:off x="4842" y="1765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1" name="Rectangle 269"/>
            <p:cNvSpPr>
              <a:spLocks noChangeArrowheads="1"/>
            </p:cNvSpPr>
            <p:nvPr/>
          </p:nvSpPr>
          <p:spPr bwMode="auto">
            <a:xfrm>
              <a:off x="4833" y="1707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2" name="Rectangle 270"/>
            <p:cNvSpPr>
              <a:spLocks noChangeArrowheads="1"/>
            </p:cNvSpPr>
            <p:nvPr/>
          </p:nvSpPr>
          <p:spPr bwMode="auto">
            <a:xfrm>
              <a:off x="4842" y="1640"/>
              <a:ext cx="10" cy="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3" name="Rectangle 271"/>
            <p:cNvSpPr>
              <a:spLocks noChangeArrowheads="1"/>
            </p:cNvSpPr>
            <p:nvPr/>
          </p:nvSpPr>
          <p:spPr bwMode="auto">
            <a:xfrm>
              <a:off x="4833" y="1574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4" name="Rectangle 272"/>
            <p:cNvSpPr>
              <a:spLocks noChangeArrowheads="1"/>
            </p:cNvSpPr>
            <p:nvPr/>
          </p:nvSpPr>
          <p:spPr bwMode="auto">
            <a:xfrm>
              <a:off x="4842" y="1508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5" name="Rectangle 273"/>
            <p:cNvSpPr>
              <a:spLocks noChangeArrowheads="1"/>
            </p:cNvSpPr>
            <p:nvPr/>
          </p:nvSpPr>
          <p:spPr bwMode="auto">
            <a:xfrm>
              <a:off x="4833" y="1442"/>
              <a:ext cx="19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6" name="Rectangle 274"/>
            <p:cNvSpPr>
              <a:spLocks noChangeArrowheads="1"/>
            </p:cNvSpPr>
            <p:nvPr/>
          </p:nvSpPr>
          <p:spPr bwMode="auto">
            <a:xfrm>
              <a:off x="4842" y="1384"/>
              <a:ext cx="10" cy="8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7" name="Rectangle 275"/>
            <p:cNvSpPr>
              <a:spLocks noChangeArrowheads="1"/>
            </p:cNvSpPr>
            <p:nvPr/>
          </p:nvSpPr>
          <p:spPr bwMode="auto">
            <a:xfrm>
              <a:off x="4847" y="1388"/>
              <a:ext cx="10" cy="703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68" name="Rectangle 276"/>
            <p:cNvSpPr>
              <a:spLocks noChangeArrowheads="1"/>
            </p:cNvSpPr>
            <p:nvPr/>
          </p:nvSpPr>
          <p:spPr bwMode="auto">
            <a:xfrm>
              <a:off x="4243" y="1048"/>
              <a:ext cx="24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400">
                  <a:solidFill>
                    <a:srgbClr val="131516"/>
                  </a:solidFill>
                </a:rPr>
                <a:t> </a:t>
              </a:r>
              <a:endParaRPr lang="cs-CZ" sz="1400"/>
            </a:p>
          </p:txBody>
        </p:sp>
        <p:sp>
          <p:nvSpPr>
            <p:cNvPr id="85269" name="Freeform 277"/>
            <p:cNvSpPr>
              <a:spLocks/>
            </p:cNvSpPr>
            <p:nvPr/>
          </p:nvSpPr>
          <p:spPr bwMode="auto">
            <a:xfrm>
              <a:off x="2846" y="987"/>
              <a:ext cx="479" cy="220"/>
            </a:xfrm>
            <a:custGeom>
              <a:avLst/>
              <a:gdLst>
                <a:gd name="T0" fmla="*/ 1437 w 1437"/>
                <a:gd name="T1" fmla="*/ 421 h 662"/>
                <a:gd name="T2" fmla="*/ 1372 w 1437"/>
                <a:gd name="T3" fmla="*/ 342 h 662"/>
                <a:gd name="T4" fmla="*/ 1308 w 1437"/>
                <a:gd name="T5" fmla="*/ 273 h 662"/>
                <a:gd name="T6" fmla="*/ 1246 w 1437"/>
                <a:gd name="T7" fmla="*/ 213 h 662"/>
                <a:gd name="T8" fmla="*/ 1185 w 1437"/>
                <a:gd name="T9" fmla="*/ 160 h 662"/>
                <a:gd name="T10" fmla="*/ 1124 w 1437"/>
                <a:gd name="T11" fmla="*/ 117 h 662"/>
                <a:gd name="T12" fmla="*/ 1066 w 1437"/>
                <a:gd name="T13" fmla="*/ 80 h 662"/>
                <a:gd name="T14" fmla="*/ 1008 w 1437"/>
                <a:gd name="T15" fmla="*/ 51 h 662"/>
                <a:gd name="T16" fmla="*/ 952 w 1437"/>
                <a:gd name="T17" fmla="*/ 28 h 662"/>
                <a:gd name="T18" fmla="*/ 896 w 1437"/>
                <a:gd name="T19" fmla="*/ 12 h 662"/>
                <a:gd name="T20" fmla="*/ 842 w 1437"/>
                <a:gd name="T21" fmla="*/ 3 h 662"/>
                <a:gd name="T22" fmla="*/ 789 w 1437"/>
                <a:gd name="T23" fmla="*/ 0 h 662"/>
                <a:gd name="T24" fmla="*/ 739 w 1437"/>
                <a:gd name="T25" fmla="*/ 3 h 662"/>
                <a:gd name="T26" fmla="*/ 689 w 1437"/>
                <a:gd name="T27" fmla="*/ 10 h 662"/>
                <a:gd name="T28" fmla="*/ 640 w 1437"/>
                <a:gd name="T29" fmla="*/ 23 h 662"/>
                <a:gd name="T30" fmla="*/ 594 w 1437"/>
                <a:gd name="T31" fmla="*/ 40 h 662"/>
                <a:gd name="T32" fmla="*/ 548 w 1437"/>
                <a:gd name="T33" fmla="*/ 62 h 662"/>
                <a:gd name="T34" fmla="*/ 505 w 1437"/>
                <a:gd name="T35" fmla="*/ 87 h 662"/>
                <a:gd name="T36" fmla="*/ 462 w 1437"/>
                <a:gd name="T37" fmla="*/ 115 h 662"/>
                <a:gd name="T38" fmla="*/ 421 w 1437"/>
                <a:gd name="T39" fmla="*/ 146 h 662"/>
                <a:gd name="T40" fmla="*/ 382 w 1437"/>
                <a:gd name="T41" fmla="*/ 179 h 662"/>
                <a:gd name="T42" fmla="*/ 343 w 1437"/>
                <a:gd name="T43" fmla="*/ 214 h 662"/>
                <a:gd name="T44" fmla="*/ 306 w 1437"/>
                <a:gd name="T45" fmla="*/ 251 h 662"/>
                <a:gd name="T46" fmla="*/ 236 w 1437"/>
                <a:gd name="T47" fmla="*/ 329 h 662"/>
                <a:gd name="T48" fmla="*/ 169 w 1437"/>
                <a:gd name="T49" fmla="*/ 410 h 662"/>
                <a:gd name="T50" fmla="*/ 108 w 1437"/>
                <a:gd name="T51" fmla="*/ 490 h 662"/>
                <a:gd name="T52" fmla="*/ 0 w 1437"/>
                <a:gd name="T53" fmla="*/ 637 h 662"/>
                <a:gd name="T54" fmla="*/ 87 w 1437"/>
                <a:gd name="T55" fmla="*/ 592 h 662"/>
                <a:gd name="T56" fmla="*/ 173 w 1437"/>
                <a:gd name="T57" fmla="*/ 476 h 662"/>
                <a:gd name="T58" fmla="*/ 235 w 1437"/>
                <a:gd name="T59" fmla="*/ 396 h 662"/>
                <a:gd name="T60" fmla="*/ 302 w 1437"/>
                <a:gd name="T61" fmla="*/ 319 h 662"/>
                <a:gd name="T62" fmla="*/ 355 w 1437"/>
                <a:gd name="T63" fmla="*/ 263 h 662"/>
                <a:gd name="T64" fmla="*/ 391 w 1437"/>
                <a:gd name="T65" fmla="*/ 228 h 662"/>
                <a:gd name="T66" fmla="*/ 428 w 1437"/>
                <a:gd name="T67" fmla="*/ 194 h 662"/>
                <a:gd name="T68" fmla="*/ 466 w 1437"/>
                <a:gd name="T69" fmla="*/ 163 h 662"/>
                <a:gd name="T70" fmla="*/ 507 w 1437"/>
                <a:gd name="T71" fmla="*/ 135 h 662"/>
                <a:gd name="T72" fmla="*/ 547 w 1437"/>
                <a:gd name="T73" fmla="*/ 111 h 662"/>
                <a:gd name="T74" fmla="*/ 589 w 1437"/>
                <a:gd name="T75" fmla="*/ 89 h 662"/>
                <a:gd name="T76" fmla="*/ 631 w 1437"/>
                <a:gd name="T77" fmla="*/ 71 h 662"/>
                <a:gd name="T78" fmla="*/ 675 w 1437"/>
                <a:gd name="T79" fmla="*/ 57 h 662"/>
                <a:gd name="T80" fmla="*/ 720 w 1437"/>
                <a:gd name="T81" fmla="*/ 47 h 662"/>
                <a:gd name="T82" fmla="*/ 765 w 1437"/>
                <a:gd name="T83" fmla="*/ 43 h 662"/>
                <a:gd name="T84" fmla="*/ 813 w 1437"/>
                <a:gd name="T85" fmla="*/ 43 h 662"/>
                <a:gd name="T86" fmla="*/ 862 w 1437"/>
                <a:gd name="T87" fmla="*/ 48 h 662"/>
                <a:gd name="T88" fmla="*/ 912 w 1437"/>
                <a:gd name="T89" fmla="*/ 60 h 662"/>
                <a:gd name="T90" fmla="*/ 964 w 1437"/>
                <a:gd name="T91" fmla="*/ 77 h 662"/>
                <a:gd name="T92" fmla="*/ 1017 w 1437"/>
                <a:gd name="T93" fmla="*/ 102 h 662"/>
                <a:gd name="T94" fmla="*/ 1072 w 1437"/>
                <a:gd name="T95" fmla="*/ 133 h 662"/>
                <a:gd name="T96" fmla="*/ 1129 w 1437"/>
                <a:gd name="T97" fmla="*/ 172 h 662"/>
                <a:gd name="T98" fmla="*/ 1187 w 1437"/>
                <a:gd name="T99" fmla="*/ 218 h 662"/>
                <a:gd name="T100" fmla="*/ 1247 w 1437"/>
                <a:gd name="T101" fmla="*/ 272 h 662"/>
                <a:gd name="T102" fmla="*/ 1309 w 1437"/>
                <a:gd name="T103" fmla="*/ 335 h 662"/>
                <a:gd name="T104" fmla="*/ 1372 w 1437"/>
                <a:gd name="T105" fmla="*/ 408 h 662"/>
                <a:gd name="T106" fmla="*/ 1404 w 1437"/>
                <a:gd name="T107" fmla="*/ 447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7" h="662">
                  <a:moveTo>
                    <a:pt x="1437" y="421"/>
                  </a:moveTo>
                  <a:lnTo>
                    <a:pt x="1437" y="421"/>
                  </a:lnTo>
                  <a:lnTo>
                    <a:pt x="1404" y="381"/>
                  </a:lnTo>
                  <a:lnTo>
                    <a:pt x="1372" y="342"/>
                  </a:lnTo>
                  <a:lnTo>
                    <a:pt x="1340" y="307"/>
                  </a:lnTo>
                  <a:lnTo>
                    <a:pt x="1308" y="273"/>
                  </a:lnTo>
                  <a:lnTo>
                    <a:pt x="1277" y="242"/>
                  </a:lnTo>
                  <a:lnTo>
                    <a:pt x="1246" y="213"/>
                  </a:lnTo>
                  <a:lnTo>
                    <a:pt x="1215" y="186"/>
                  </a:lnTo>
                  <a:lnTo>
                    <a:pt x="1185" y="160"/>
                  </a:lnTo>
                  <a:lnTo>
                    <a:pt x="1154" y="138"/>
                  </a:lnTo>
                  <a:lnTo>
                    <a:pt x="1124" y="117"/>
                  </a:lnTo>
                  <a:lnTo>
                    <a:pt x="1095" y="97"/>
                  </a:lnTo>
                  <a:lnTo>
                    <a:pt x="1066" y="80"/>
                  </a:lnTo>
                  <a:lnTo>
                    <a:pt x="1037" y="64"/>
                  </a:lnTo>
                  <a:lnTo>
                    <a:pt x="1008" y="51"/>
                  </a:lnTo>
                  <a:lnTo>
                    <a:pt x="980" y="38"/>
                  </a:lnTo>
                  <a:lnTo>
                    <a:pt x="952" y="28"/>
                  </a:lnTo>
                  <a:lnTo>
                    <a:pt x="924" y="20"/>
                  </a:lnTo>
                  <a:lnTo>
                    <a:pt x="896" y="12"/>
                  </a:lnTo>
                  <a:lnTo>
                    <a:pt x="869" y="7"/>
                  </a:lnTo>
                  <a:lnTo>
                    <a:pt x="842" y="3"/>
                  </a:lnTo>
                  <a:lnTo>
                    <a:pt x="816" y="1"/>
                  </a:lnTo>
                  <a:lnTo>
                    <a:pt x="789" y="0"/>
                  </a:lnTo>
                  <a:lnTo>
                    <a:pt x="764" y="1"/>
                  </a:lnTo>
                  <a:lnTo>
                    <a:pt x="739" y="3"/>
                  </a:lnTo>
                  <a:lnTo>
                    <a:pt x="714" y="6"/>
                  </a:lnTo>
                  <a:lnTo>
                    <a:pt x="689" y="10"/>
                  </a:lnTo>
                  <a:lnTo>
                    <a:pt x="664" y="16"/>
                  </a:lnTo>
                  <a:lnTo>
                    <a:pt x="640" y="23"/>
                  </a:lnTo>
                  <a:lnTo>
                    <a:pt x="616" y="31"/>
                  </a:lnTo>
                  <a:lnTo>
                    <a:pt x="594" y="40"/>
                  </a:lnTo>
                  <a:lnTo>
                    <a:pt x="571" y="51"/>
                  </a:lnTo>
                  <a:lnTo>
                    <a:pt x="548" y="62"/>
                  </a:lnTo>
                  <a:lnTo>
                    <a:pt x="526" y="73"/>
                  </a:lnTo>
                  <a:lnTo>
                    <a:pt x="505" y="87"/>
                  </a:lnTo>
                  <a:lnTo>
                    <a:pt x="483" y="100"/>
                  </a:lnTo>
                  <a:lnTo>
                    <a:pt x="462" y="115"/>
                  </a:lnTo>
                  <a:lnTo>
                    <a:pt x="442" y="129"/>
                  </a:lnTo>
                  <a:lnTo>
                    <a:pt x="421" y="146"/>
                  </a:lnTo>
                  <a:lnTo>
                    <a:pt x="401" y="162"/>
                  </a:lnTo>
                  <a:lnTo>
                    <a:pt x="382" y="179"/>
                  </a:lnTo>
                  <a:lnTo>
                    <a:pt x="362" y="197"/>
                  </a:lnTo>
                  <a:lnTo>
                    <a:pt x="343" y="214"/>
                  </a:lnTo>
                  <a:lnTo>
                    <a:pt x="325" y="233"/>
                  </a:lnTo>
                  <a:lnTo>
                    <a:pt x="306" y="251"/>
                  </a:lnTo>
                  <a:lnTo>
                    <a:pt x="270" y="290"/>
                  </a:lnTo>
                  <a:lnTo>
                    <a:pt x="236" y="329"/>
                  </a:lnTo>
                  <a:lnTo>
                    <a:pt x="203" y="369"/>
                  </a:lnTo>
                  <a:lnTo>
                    <a:pt x="169" y="410"/>
                  </a:lnTo>
                  <a:lnTo>
                    <a:pt x="138" y="450"/>
                  </a:lnTo>
                  <a:lnTo>
                    <a:pt x="108" y="490"/>
                  </a:lnTo>
                  <a:lnTo>
                    <a:pt x="52" y="567"/>
                  </a:lnTo>
                  <a:lnTo>
                    <a:pt x="0" y="637"/>
                  </a:lnTo>
                  <a:lnTo>
                    <a:pt x="34" y="662"/>
                  </a:lnTo>
                  <a:lnTo>
                    <a:pt x="87" y="592"/>
                  </a:lnTo>
                  <a:lnTo>
                    <a:pt x="143" y="515"/>
                  </a:lnTo>
                  <a:lnTo>
                    <a:pt x="173" y="476"/>
                  </a:lnTo>
                  <a:lnTo>
                    <a:pt x="204" y="437"/>
                  </a:lnTo>
                  <a:lnTo>
                    <a:pt x="235" y="396"/>
                  </a:lnTo>
                  <a:lnTo>
                    <a:pt x="268" y="357"/>
                  </a:lnTo>
                  <a:lnTo>
                    <a:pt x="302" y="319"/>
                  </a:lnTo>
                  <a:lnTo>
                    <a:pt x="336" y="280"/>
                  </a:lnTo>
                  <a:lnTo>
                    <a:pt x="355" y="263"/>
                  </a:lnTo>
                  <a:lnTo>
                    <a:pt x="372" y="245"/>
                  </a:lnTo>
                  <a:lnTo>
                    <a:pt x="391" y="228"/>
                  </a:lnTo>
                  <a:lnTo>
                    <a:pt x="410" y="211"/>
                  </a:lnTo>
                  <a:lnTo>
                    <a:pt x="428" y="194"/>
                  </a:lnTo>
                  <a:lnTo>
                    <a:pt x="447" y="179"/>
                  </a:lnTo>
                  <a:lnTo>
                    <a:pt x="466" y="163"/>
                  </a:lnTo>
                  <a:lnTo>
                    <a:pt x="486" y="149"/>
                  </a:lnTo>
                  <a:lnTo>
                    <a:pt x="507" y="135"/>
                  </a:lnTo>
                  <a:lnTo>
                    <a:pt x="526" y="123"/>
                  </a:lnTo>
                  <a:lnTo>
                    <a:pt x="547" y="111"/>
                  </a:lnTo>
                  <a:lnTo>
                    <a:pt x="568" y="99"/>
                  </a:lnTo>
                  <a:lnTo>
                    <a:pt x="589" y="89"/>
                  </a:lnTo>
                  <a:lnTo>
                    <a:pt x="610" y="80"/>
                  </a:lnTo>
                  <a:lnTo>
                    <a:pt x="631" y="71"/>
                  </a:lnTo>
                  <a:lnTo>
                    <a:pt x="653" y="64"/>
                  </a:lnTo>
                  <a:lnTo>
                    <a:pt x="675" y="57"/>
                  </a:lnTo>
                  <a:lnTo>
                    <a:pt x="697" y="52"/>
                  </a:lnTo>
                  <a:lnTo>
                    <a:pt x="720" y="47"/>
                  </a:lnTo>
                  <a:lnTo>
                    <a:pt x="743" y="44"/>
                  </a:lnTo>
                  <a:lnTo>
                    <a:pt x="765" y="43"/>
                  </a:lnTo>
                  <a:lnTo>
                    <a:pt x="789" y="42"/>
                  </a:lnTo>
                  <a:lnTo>
                    <a:pt x="813" y="43"/>
                  </a:lnTo>
                  <a:lnTo>
                    <a:pt x="838" y="45"/>
                  </a:lnTo>
                  <a:lnTo>
                    <a:pt x="862" y="48"/>
                  </a:lnTo>
                  <a:lnTo>
                    <a:pt x="887" y="54"/>
                  </a:lnTo>
                  <a:lnTo>
                    <a:pt x="912" y="60"/>
                  </a:lnTo>
                  <a:lnTo>
                    <a:pt x="938" y="68"/>
                  </a:lnTo>
                  <a:lnTo>
                    <a:pt x="964" y="77"/>
                  </a:lnTo>
                  <a:lnTo>
                    <a:pt x="990" y="89"/>
                  </a:lnTo>
                  <a:lnTo>
                    <a:pt x="1017" y="102"/>
                  </a:lnTo>
                  <a:lnTo>
                    <a:pt x="1045" y="117"/>
                  </a:lnTo>
                  <a:lnTo>
                    <a:pt x="1072" y="133"/>
                  </a:lnTo>
                  <a:lnTo>
                    <a:pt x="1101" y="151"/>
                  </a:lnTo>
                  <a:lnTo>
                    <a:pt x="1129" y="172"/>
                  </a:lnTo>
                  <a:lnTo>
                    <a:pt x="1158" y="193"/>
                  </a:lnTo>
                  <a:lnTo>
                    <a:pt x="1187" y="218"/>
                  </a:lnTo>
                  <a:lnTo>
                    <a:pt x="1217" y="244"/>
                  </a:lnTo>
                  <a:lnTo>
                    <a:pt x="1247" y="272"/>
                  </a:lnTo>
                  <a:lnTo>
                    <a:pt x="1278" y="303"/>
                  </a:lnTo>
                  <a:lnTo>
                    <a:pt x="1309" y="335"/>
                  </a:lnTo>
                  <a:lnTo>
                    <a:pt x="1340" y="370"/>
                  </a:lnTo>
                  <a:lnTo>
                    <a:pt x="1372" y="408"/>
                  </a:lnTo>
                  <a:lnTo>
                    <a:pt x="1404" y="447"/>
                  </a:lnTo>
                  <a:lnTo>
                    <a:pt x="1404" y="447"/>
                  </a:lnTo>
                  <a:lnTo>
                    <a:pt x="1437" y="42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0" name="Freeform 278"/>
            <p:cNvSpPr>
              <a:spLocks/>
            </p:cNvSpPr>
            <p:nvPr/>
          </p:nvSpPr>
          <p:spPr bwMode="auto">
            <a:xfrm>
              <a:off x="3314" y="1127"/>
              <a:ext cx="468" cy="164"/>
            </a:xfrm>
            <a:custGeom>
              <a:avLst/>
              <a:gdLst>
                <a:gd name="T0" fmla="*/ 1347 w 1403"/>
                <a:gd name="T1" fmla="*/ 43 h 492"/>
                <a:gd name="T2" fmla="*/ 1305 w 1403"/>
                <a:gd name="T3" fmla="*/ 99 h 492"/>
                <a:gd name="T4" fmla="*/ 1262 w 1403"/>
                <a:gd name="T5" fmla="*/ 151 h 492"/>
                <a:gd name="T6" fmla="*/ 1220 w 1403"/>
                <a:gd name="T7" fmla="*/ 198 h 492"/>
                <a:gd name="T8" fmla="*/ 1178 w 1403"/>
                <a:gd name="T9" fmla="*/ 241 h 492"/>
                <a:gd name="T10" fmla="*/ 1136 w 1403"/>
                <a:gd name="T11" fmla="*/ 280 h 492"/>
                <a:gd name="T12" fmla="*/ 1094 w 1403"/>
                <a:gd name="T13" fmla="*/ 315 h 492"/>
                <a:gd name="T14" fmla="*/ 1051 w 1403"/>
                <a:gd name="T15" fmla="*/ 345 h 492"/>
                <a:gd name="T16" fmla="*/ 1009 w 1403"/>
                <a:gd name="T17" fmla="*/ 371 h 492"/>
                <a:gd name="T18" fmla="*/ 968 w 1403"/>
                <a:gd name="T19" fmla="*/ 393 h 492"/>
                <a:gd name="T20" fmla="*/ 925 w 1403"/>
                <a:gd name="T21" fmla="*/ 412 h 492"/>
                <a:gd name="T22" fmla="*/ 884 w 1403"/>
                <a:gd name="T23" fmla="*/ 427 h 492"/>
                <a:gd name="T24" fmla="*/ 841 w 1403"/>
                <a:gd name="T25" fmla="*/ 438 h 492"/>
                <a:gd name="T26" fmla="*/ 800 w 1403"/>
                <a:gd name="T27" fmla="*/ 445 h 492"/>
                <a:gd name="T28" fmla="*/ 758 w 1403"/>
                <a:gd name="T29" fmla="*/ 449 h 492"/>
                <a:gd name="T30" fmla="*/ 716 w 1403"/>
                <a:gd name="T31" fmla="*/ 449 h 492"/>
                <a:gd name="T32" fmla="*/ 675 w 1403"/>
                <a:gd name="T33" fmla="*/ 446 h 492"/>
                <a:gd name="T34" fmla="*/ 633 w 1403"/>
                <a:gd name="T35" fmla="*/ 440 h 492"/>
                <a:gd name="T36" fmla="*/ 592 w 1403"/>
                <a:gd name="T37" fmla="*/ 431 h 492"/>
                <a:gd name="T38" fmla="*/ 549 w 1403"/>
                <a:gd name="T39" fmla="*/ 417 h 492"/>
                <a:gd name="T40" fmla="*/ 508 w 1403"/>
                <a:gd name="T41" fmla="*/ 401 h 492"/>
                <a:gd name="T42" fmla="*/ 467 w 1403"/>
                <a:gd name="T43" fmla="*/ 382 h 492"/>
                <a:gd name="T44" fmla="*/ 424 w 1403"/>
                <a:gd name="T45" fmla="*/ 359 h 492"/>
                <a:gd name="T46" fmla="*/ 383 w 1403"/>
                <a:gd name="T47" fmla="*/ 333 h 492"/>
                <a:gd name="T48" fmla="*/ 341 w 1403"/>
                <a:gd name="T49" fmla="*/ 305 h 492"/>
                <a:gd name="T50" fmla="*/ 300 w 1403"/>
                <a:gd name="T51" fmla="*/ 273 h 492"/>
                <a:gd name="T52" fmla="*/ 259 w 1403"/>
                <a:gd name="T53" fmla="*/ 239 h 492"/>
                <a:gd name="T54" fmla="*/ 217 w 1403"/>
                <a:gd name="T55" fmla="*/ 202 h 492"/>
                <a:gd name="T56" fmla="*/ 155 w 1403"/>
                <a:gd name="T57" fmla="*/ 141 h 492"/>
                <a:gd name="T58" fmla="*/ 73 w 1403"/>
                <a:gd name="T59" fmla="*/ 49 h 492"/>
                <a:gd name="T60" fmla="*/ 0 w 1403"/>
                <a:gd name="T61" fmla="*/ 26 h 492"/>
                <a:gd name="T62" fmla="*/ 83 w 1403"/>
                <a:gd name="T63" fmla="*/ 124 h 492"/>
                <a:gd name="T64" fmla="*/ 167 w 1403"/>
                <a:gd name="T65" fmla="*/ 212 h 492"/>
                <a:gd name="T66" fmla="*/ 209 w 1403"/>
                <a:gd name="T67" fmla="*/ 252 h 492"/>
                <a:gd name="T68" fmla="*/ 252 w 1403"/>
                <a:gd name="T69" fmla="*/ 289 h 492"/>
                <a:gd name="T70" fmla="*/ 295 w 1403"/>
                <a:gd name="T71" fmla="*/ 323 h 492"/>
                <a:gd name="T72" fmla="*/ 338 w 1403"/>
                <a:gd name="T73" fmla="*/ 355 h 492"/>
                <a:gd name="T74" fmla="*/ 382 w 1403"/>
                <a:gd name="T75" fmla="*/ 383 h 492"/>
                <a:gd name="T76" fmla="*/ 425 w 1403"/>
                <a:gd name="T77" fmla="*/ 408 h 492"/>
                <a:gd name="T78" fmla="*/ 470 w 1403"/>
                <a:gd name="T79" fmla="*/ 431 h 492"/>
                <a:gd name="T80" fmla="*/ 513 w 1403"/>
                <a:gd name="T81" fmla="*/ 449 h 492"/>
                <a:gd name="T82" fmla="*/ 558 w 1403"/>
                <a:gd name="T83" fmla="*/ 465 h 492"/>
                <a:gd name="T84" fmla="*/ 603 w 1403"/>
                <a:gd name="T85" fmla="*/ 477 h 492"/>
                <a:gd name="T86" fmla="*/ 648 w 1403"/>
                <a:gd name="T87" fmla="*/ 486 h 492"/>
                <a:gd name="T88" fmla="*/ 692 w 1403"/>
                <a:gd name="T89" fmla="*/ 491 h 492"/>
                <a:gd name="T90" fmla="*/ 738 w 1403"/>
                <a:gd name="T91" fmla="*/ 492 h 492"/>
                <a:gd name="T92" fmla="*/ 783 w 1403"/>
                <a:gd name="T93" fmla="*/ 490 h 492"/>
                <a:gd name="T94" fmla="*/ 828 w 1403"/>
                <a:gd name="T95" fmla="*/ 483 h 492"/>
                <a:gd name="T96" fmla="*/ 873 w 1403"/>
                <a:gd name="T97" fmla="*/ 473 h 492"/>
                <a:gd name="T98" fmla="*/ 918 w 1403"/>
                <a:gd name="T99" fmla="*/ 460 h 492"/>
                <a:gd name="T100" fmla="*/ 963 w 1403"/>
                <a:gd name="T101" fmla="*/ 442 h 492"/>
                <a:gd name="T102" fmla="*/ 1008 w 1403"/>
                <a:gd name="T103" fmla="*/ 420 h 492"/>
                <a:gd name="T104" fmla="*/ 1052 w 1403"/>
                <a:gd name="T105" fmla="*/ 394 h 492"/>
                <a:gd name="T106" fmla="*/ 1097 w 1403"/>
                <a:gd name="T107" fmla="*/ 364 h 492"/>
                <a:gd name="T108" fmla="*/ 1141 w 1403"/>
                <a:gd name="T109" fmla="*/ 330 h 492"/>
                <a:gd name="T110" fmla="*/ 1186 w 1403"/>
                <a:gd name="T111" fmla="*/ 292 h 492"/>
                <a:gd name="T112" fmla="*/ 1229 w 1403"/>
                <a:gd name="T113" fmla="*/ 250 h 492"/>
                <a:gd name="T114" fmla="*/ 1273 w 1403"/>
                <a:gd name="T115" fmla="*/ 203 h 492"/>
                <a:gd name="T116" fmla="*/ 1316 w 1403"/>
                <a:gd name="T117" fmla="*/ 152 h 492"/>
                <a:gd name="T118" fmla="*/ 1360 w 1403"/>
                <a:gd name="T119" fmla="*/ 97 h 492"/>
                <a:gd name="T120" fmla="*/ 1403 w 1403"/>
                <a:gd name="T121" fmla="*/ 3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03" h="492">
                  <a:moveTo>
                    <a:pt x="1368" y="14"/>
                  </a:moveTo>
                  <a:lnTo>
                    <a:pt x="1347" y="43"/>
                  </a:lnTo>
                  <a:lnTo>
                    <a:pt x="1326" y="72"/>
                  </a:lnTo>
                  <a:lnTo>
                    <a:pt x="1305" y="99"/>
                  </a:lnTo>
                  <a:lnTo>
                    <a:pt x="1284" y="125"/>
                  </a:lnTo>
                  <a:lnTo>
                    <a:pt x="1262" y="151"/>
                  </a:lnTo>
                  <a:lnTo>
                    <a:pt x="1242" y="175"/>
                  </a:lnTo>
                  <a:lnTo>
                    <a:pt x="1220" y="198"/>
                  </a:lnTo>
                  <a:lnTo>
                    <a:pt x="1199" y="221"/>
                  </a:lnTo>
                  <a:lnTo>
                    <a:pt x="1178" y="241"/>
                  </a:lnTo>
                  <a:lnTo>
                    <a:pt x="1157" y="261"/>
                  </a:lnTo>
                  <a:lnTo>
                    <a:pt x="1136" y="280"/>
                  </a:lnTo>
                  <a:lnTo>
                    <a:pt x="1114" y="297"/>
                  </a:lnTo>
                  <a:lnTo>
                    <a:pt x="1094" y="315"/>
                  </a:lnTo>
                  <a:lnTo>
                    <a:pt x="1072" y="330"/>
                  </a:lnTo>
                  <a:lnTo>
                    <a:pt x="1051" y="345"/>
                  </a:lnTo>
                  <a:lnTo>
                    <a:pt x="1031" y="358"/>
                  </a:lnTo>
                  <a:lnTo>
                    <a:pt x="1009" y="371"/>
                  </a:lnTo>
                  <a:lnTo>
                    <a:pt x="988" y="383"/>
                  </a:lnTo>
                  <a:lnTo>
                    <a:pt x="968" y="393"/>
                  </a:lnTo>
                  <a:lnTo>
                    <a:pt x="946" y="403"/>
                  </a:lnTo>
                  <a:lnTo>
                    <a:pt x="925" y="412"/>
                  </a:lnTo>
                  <a:lnTo>
                    <a:pt x="904" y="419"/>
                  </a:lnTo>
                  <a:lnTo>
                    <a:pt x="884" y="427"/>
                  </a:lnTo>
                  <a:lnTo>
                    <a:pt x="862" y="433"/>
                  </a:lnTo>
                  <a:lnTo>
                    <a:pt x="841" y="438"/>
                  </a:lnTo>
                  <a:lnTo>
                    <a:pt x="821" y="442"/>
                  </a:lnTo>
                  <a:lnTo>
                    <a:pt x="800" y="445"/>
                  </a:lnTo>
                  <a:lnTo>
                    <a:pt x="779" y="447"/>
                  </a:lnTo>
                  <a:lnTo>
                    <a:pt x="758" y="449"/>
                  </a:lnTo>
                  <a:lnTo>
                    <a:pt x="738" y="449"/>
                  </a:lnTo>
                  <a:lnTo>
                    <a:pt x="716" y="449"/>
                  </a:lnTo>
                  <a:lnTo>
                    <a:pt x="695" y="448"/>
                  </a:lnTo>
                  <a:lnTo>
                    <a:pt x="675" y="446"/>
                  </a:lnTo>
                  <a:lnTo>
                    <a:pt x="654" y="443"/>
                  </a:lnTo>
                  <a:lnTo>
                    <a:pt x="633" y="440"/>
                  </a:lnTo>
                  <a:lnTo>
                    <a:pt x="613" y="436"/>
                  </a:lnTo>
                  <a:lnTo>
                    <a:pt x="592" y="431"/>
                  </a:lnTo>
                  <a:lnTo>
                    <a:pt x="570" y="424"/>
                  </a:lnTo>
                  <a:lnTo>
                    <a:pt x="549" y="417"/>
                  </a:lnTo>
                  <a:lnTo>
                    <a:pt x="529" y="410"/>
                  </a:lnTo>
                  <a:lnTo>
                    <a:pt x="508" y="401"/>
                  </a:lnTo>
                  <a:lnTo>
                    <a:pt x="487" y="391"/>
                  </a:lnTo>
                  <a:lnTo>
                    <a:pt x="467" y="382"/>
                  </a:lnTo>
                  <a:lnTo>
                    <a:pt x="446" y="371"/>
                  </a:lnTo>
                  <a:lnTo>
                    <a:pt x="424" y="359"/>
                  </a:lnTo>
                  <a:lnTo>
                    <a:pt x="404" y="347"/>
                  </a:lnTo>
                  <a:lnTo>
                    <a:pt x="383" y="333"/>
                  </a:lnTo>
                  <a:lnTo>
                    <a:pt x="362" y="320"/>
                  </a:lnTo>
                  <a:lnTo>
                    <a:pt x="341" y="305"/>
                  </a:lnTo>
                  <a:lnTo>
                    <a:pt x="321" y="290"/>
                  </a:lnTo>
                  <a:lnTo>
                    <a:pt x="300" y="273"/>
                  </a:lnTo>
                  <a:lnTo>
                    <a:pt x="279" y="257"/>
                  </a:lnTo>
                  <a:lnTo>
                    <a:pt x="259" y="239"/>
                  </a:lnTo>
                  <a:lnTo>
                    <a:pt x="238" y="221"/>
                  </a:lnTo>
                  <a:lnTo>
                    <a:pt x="217" y="202"/>
                  </a:lnTo>
                  <a:lnTo>
                    <a:pt x="197" y="182"/>
                  </a:lnTo>
                  <a:lnTo>
                    <a:pt x="155" y="141"/>
                  </a:lnTo>
                  <a:lnTo>
                    <a:pt x="115" y="96"/>
                  </a:lnTo>
                  <a:lnTo>
                    <a:pt x="73" y="49"/>
                  </a:lnTo>
                  <a:lnTo>
                    <a:pt x="33" y="0"/>
                  </a:lnTo>
                  <a:lnTo>
                    <a:pt x="0" y="26"/>
                  </a:lnTo>
                  <a:lnTo>
                    <a:pt x="41" y="77"/>
                  </a:lnTo>
                  <a:lnTo>
                    <a:pt x="83" y="124"/>
                  </a:lnTo>
                  <a:lnTo>
                    <a:pt x="125" y="170"/>
                  </a:lnTo>
                  <a:lnTo>
                    <a:pt x="167" y="212"/>
                  </a:lnTo>
                  <a:lnTo>
                    <a:pt x="188" y="233"/>
                  </a:lnTo>
                  <a:lnTo>
                    <a:pt x="209" y="252"/>
                  </a:lnTo>
                  <a:lnTo>
                    <a:pt x="231" y="271"/>
                  </a:lnTo>
                  <a:lnTo>
                    <a:pt x="252" y="289"/>
                  </a:lnTo>
                  <a:lnTo>
                    <a:pt x="273" y="306"/>
                  </a:lnTo>
                  <a:lnTo>
                    <a:pt x="295" y="323"/>
                  </a:lnTo>
                  <a:lnTo>
                    <a:pt x="317" y="340"/>
                  </a:lnTo>
                  <a:lnTo>
                    <a:pt x="338" y="355"/>
                  </a:lnTo>
                  <a:lnTo>
                    <a:pt x="360" y="370"/>
                  </a:lnTo>
                  <a:lnTo>
                    <a:pt x="382" y="383"/>
                  </a:lnTo>
                  <a:lnTo>
                    <a:pt x="404" y="396"/>
                  </a:lnTo>
                  <a:lnTo>
                    <a:pt x="425" y="408"/>
                  </a:lnTo>
                  <a:lnTo>
                    <a:pt x="447" y="419"/>
                  </a:lnTo>
                  <a:lnTo>
                    <a:pt x="470" y="431"/>
                  </a:lnTo>
                  <a:lnTo>
                    <a:pt x="491" y="440"/>
                  </a:lnTo>
                  <a:lnTo>
                    <a:pt x="513" y="449"/>
                  </a:lnTo>
                  <a:lnTo>
                    <a:pt x="536" y="458"/>
                  </a:lnTo>
                  <a:lnTo>
                    <a:pt x="558" y="465"/>
                  </a:lnTo>
                  <a:lnTo>
                    <a:pt x="580" y="471"/>
                  </a:lnTo>
                  <a:lnTo>
                    <a:pt x="603" y="477"/>
                  </a:lnTo>
                  <a:lnTo>
                    <a:pt x="625" y="481"/>
                  </a:lnTo>
                  <a:lnTo>
                    <a:pt x="648" y="486"/>
                  </a:lnTo>
                  <a:lnTo>
                    <a:pt x="671" y="489"/>
                  </a:lnTo>
                  <a:lnTo>
                    <a:pt x="692" y="491"/>
                  </a:lnTo>
                  <a:lnTo>
                    <a:pt x="715" y="492"/>
                  </a:lnTo>
                  <a:lnTo>
                    <a:pt x="738" y="492"/>
                  </a:lnTo>
                  <a:lnTo>
                    <a:pt x="761" y="492"/>
                  </a:lnTo>
                  <a:lnTo>
                    <a:pt x="783" y="490"/>
                  </a:lnTo>
                  <a:lnTo>
                    <a:pt x="805" y="487"/>
                  </a:lnTo>
                  <a:lnTo>
                    <a:pt x="828" y="483"/>
                  </a:lnTo>
                  <a:lnTo>
                    <a:pt x="851" y="479"/>
                  </a:lnTo>
                  <a:lnTo>
                    <a:pt x="873" y="473"/>
                  </a:lnTo>
                  <a:lnTo>
                    <a:pt x="896" y="467"/>
                  </a:lnTo>
                  <a:lnTo>
                    <a:pt x="918" y="460"/>
                  </a:lnTo>
                  <a:lnTo>
                    <a:pt x="941" y="451"/>
                  </a:lnTo>
                  <a:lnTo>
                    <a:pt x="963" y="442"/>
                  </a:lnTo>
                  <a:lnTo>
                    <a:pt x="985" y="432"/>
                  </a:lnTo>
                  <a:lnTo>
                    <a:pt x="1008" y="420"/>
                  </a:lnTo>
                  <a:lnTo>
                    <a:pt x="1031" y="408"/>
                  </a:lnTo>
                  <a:lnTo>
                    <a:pt x="1052" y="394"/>
                  </a:lnTo>
                  <a:lnTo>
                    <a:pt x="1075" y="380"/>
                  </a:lnTo>
                  <a:lnTo>
                    <a:pt x="1097" y="364"/>
                  </a:lnTo>
                  <a:lnTo>
                    <a:pt x="1120" y="348"/>
                  </a:lnTo>
                  <a:lnTo>
                    <a:pt x="1141" y="330"/>
                  </a:lnTo>
                  <a:lnTo>
                    <a:pt x="1163" y="312"/>
                  </a:lnTo>
                  <a:lnTo>
                    <a:pt x="1186" y="292"/>
                  </a:lnTo>
                  <a:lnTo>
                    <a:pt x="1208" y="271"/>
                  </a:lnTo>
                  <a:lnTo>
                    <a:pt x="1229" y="250"/>
                  </a:lnTo>
                  <a:lnTo>
                    <a:pt x="1251" y="227"/>
                  </a:lnTo>
                  <a:lnTo>
                    <a:pt x="1273" y="203"/>
                  </a:lnTo>
                  <a:lnTo>
                    <a:pt x="1295" y="178"/>
                  </a:lnTo>
                  <a:lnTo>
                    <a:pt x="1316" y="152"/>
                  </a:lnTo>
                  <a:lnTo>
                    <a:pt x="1338" y="125"/>
                  </a:lnTo>
                  <a:lnTo>
                    <a:pt x="1360" y="97"/>
                  </a:lnTo>
                  <a:lnTo>
                    <a:pt x="1381" y="67"/>
                  </a:lnTo>
                  <a:lnTo>
                    <a:pt x="1403" y="37"/>
                  </a:lnTo>
                  <a:lnTo>
                    <a:pt x="1368" y="14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1" name="Freeform 279"/>
            <p:cNvSpPr>
              <a:spLocks/>
            </p:cNvSpPr>
            <p:nvPr/>
          </p:nvSpPr>
          <p:spPr bwMode="auto">
            <a:xfrm>
              <a:off x="3893" y="817"/>
              <a:ext cx="485" cy="20"/>
            </a:xfrm>
            <a:custGeom>
              <a:avLst/>
              <a:gdLst>
                <a:gd name="T0" fmla="*/ 1455 w 1456"/>
                <a:gd name="T1" fmla="*/ 11 h 61"/>
                <a:gd name="T2" fmla="*/ 1455 w 1456"/>
                <a:gd name="T3" fmla="*/ 11 h 61"/>
                <a:gd name="T4" fmla="*/ 1300 w 1456"/>
                <a:gd name="T5" fmla="*/ 14 h 61"/>
                <a:gd name="T6" fmla="*/ 1157 w 1456"/>
                <a:gd name="T7" fmla="*/ 16 h 61"/>
                <a:gd name="T8" fmla="*/ 1025 w 1456"/>
                <a:gd name="T9" fmla="*/ 17 h 61"/>
                <a:gd name="T10" fmla="*/ 904 w 1456"/>
                <a:gd name="T11" fmla="*/ 18 h 61"/>
                <a:gd name="T12" fmla="*/ 793 w 1456"/>
                <a:gd name="T13" fmla="*/ 18 h 61"/>
                <a:gd name="T14" fmla="*/ 691 w 1456"/>
                <a:gd name="T15" fmla="*/ 17 h 61"/>
                <a:gd name="T16" fmla="*/ 596 w 1456"/>
                <a:gd name="T17" fmla="*/ 16 h 61"/>
                <a:gd name="T18" fmla="*/ 511 w 1456"/>
                <a:gd name="T19" fmla="*/ 15 h 61"/>
                <a:gd name="T20" fmla="*/ 431 w 1456"/>
                <a:gd name="T21" fmla="*/ 13 h 61"/>
                <a:gd name="T22" fmla="*/ 357 w 1456"/>
                <a:gd name="T23" fmla="*/ 11 h 61"/>
                <a:gd name="T24" fmla="*/ 289 w 1456"/>
                <a:gd name="T25" fmla="*/ 9 h 61"/>
                <a:gd name="T26" fmla="*/ 226 w 1456"/>
                <a:gd name="T27" fmla="*/ 7 h 61"/>
                <a:gd name="T28" fmla="*/ 166 w 1456"/>
                <a:gd name="T29" fmla="*/ 5 h 61"/>
                <a:gd name="T30" fmla="*/ 109 w 1456"/>
                <a:gd name="T31" fmla="*/ 3 h 61"/>
                <a:gd name="T32" fmla="*/ 55 w 1456"/>
                <a:gd name="T33" fmla="*/ 2 h 61"/>
                <a:gd name="T34" fmla="*/ 2 w 1456"/>
                <a:gd name="T35" fmla="*/ 0 h 61"/>
                <a:gd name="T36" fmla="*/ 0 w 1456"/>
                <a:gd name="T37" fmla="*/ 42 h 61"/>
                <a:gd name="T38" fmla="*/ 53 w 1456"/>
                <a:gd name="T39" fmla="*/ 43 h 61"/>
                <a:gd name="T40" fmla="*/ 108 w 1456"/>
                <a:gd name="T41" fmla="*/ 45 h 61"/>
                <a:gd name="T42" fmla="*/ 165 w 1456"/>
                <a:gd name="T43" fmla="*/ 47 h 61"/>
                <a:gd name="T44" fmla="*/ 225 w 1456"/>
                <a:gd name="T45" fmla="*/ 49 h 61"/>
                <a:gd name="T46" fmla="*/ 288 w 1456"/>
                <a:gd name="T47" fmla="*/ 51 h 61"/>
                <a:gd name="T48" fmla="*/ 356 w 1456"/>
                <a:gd name="T49" fmla="*/ 53 h 61"/>
                <a:gd name="T50" fmla="*/ 430 w 1456"/>
                <a:gd name="T51" fmla="*/ 55 h 61"/>
                <a:gd name="T52" fmla="*/ 510 w 1456"/>
                <a:gd name="T53" fmla="*/ 58 h 61"/>
                <a:gd name="T54" fmla="*/ 596 w 1456"/>
                <a:gd name="T55" fmla="*/ 59 h 61"/>
                <a:gd name="T56" fmla="*/ 691 w 1456"/>
                <a:gd name="T57" fmla="*/ 60 h 61"/>
                <a:gd name="T58" fmla="*/ 793 w 1456"/>
                <a:gd name="T59" fmla="*/ 61 h 61"/>
                <a:gd name="T60" fmla="*/ 904 w 1456"/>
                <a:gd name="T61" fmla="*/ 61 h 61"/>
                <a:gd name="T62" fmla="*/ 1026 w 1456"/>
                <a:gd name="T63" fmla="*/ 60 h 61"/>
                <a:gd name="T64" fmla="*/ 1157 w 1456"/>
                <a:gd name="T65" fmla="*/ 59 h 61"/>
                <a:gd name="T66" fmla="*/ 1300 w 1456"/>
                <a:gd name="T67" fmla="*/ 57 h 61"/>
                <a:gd name="T68" fmla="*/ 1456 w 1456"/>
                <a:gd name="T69" fmla="*/ 53 h 61"/>
                <a:gd name="T70" fmla="*/ 1456 w 1456"/>
                <a:gd name="T71" fmla="*/ 53 h 61"/>
                <a:gd name="T72" fmla="*/ 1455 w 1456"/>
                <a:gd name="T73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56" h="61">
                  <a:moveTo>
                    <a:pt x="1455" y="11"/>
                  </a:moveTo>
                  <a:lnTo>
                    <a:pt x="1455" y="11"/>
                  </a:lnTo>
                  <a:lnTo>
                    <a:pt x="1300" y="14"/>
                  </a:lnTo>
                  <a:lnTo>
                    <a:pt x="1157" y="16"/>
                  </a:lnTo>
                  <a:lnTo>
                    <a:pt x="1025" y="17"/>
                  </a:lnTo>
                  <a:lnTo>
                    <a:pt x="904" y="18"/>
                  </a:lnTo>
                  <a:lnTo>
                    <a:pt x="793" y="18"/>
                  </a:lnTo>
                  <a:lnTo>
                    <a:pt x="691" y="17"/>
                  </a:lnTo>
                  <a:lnTo>
                    <a:pt x="596" y="16"/>
                  </a:lnTo>
                  <a:lnTo>
                    <a:pt x="511" y="15"/>
                  </a:lnTo>
                  <a:lnTo>
                    <a:pt x="431" y="13"/>
                  </a:lnTo>
                  <a:lnTo>
                    <a:pt x="357" y="11"/>
                  </a:lnTo>
                  <a:lnTo>
                    <a:pt x="289" y="9"/>
                  </a:lnTo>
                  <a:lnTo>
                    <a:pt x="226" y="7"/>
                  </a:lnTo>
                  <a:lnTo>
                    <a:pt x="166" y="5"/>
                  </a:lnTo>
                  <a:lnTo>
                    <a:pt x="109" y="3"/>
                  </a:lnTo>
                  <a:lnTo>
                    <a:pt x="55" y="2"/>
                  </a:lnTo>
                  <a:lnTo>
                    <a:pt x="2" y="0"/>
                  </a:lnTo>
                  <a:lnTo>
                    <a:pt x="0" y="42"/>
                  </a:lnTo>
                  <a:lnTo>
                    <a:pt x="53" y="43"/>
                  </a:lnTo>
                  <a:lnTo>
                    <a:pt x="108" y="45"/>
                  </a:lnTo>
                  <a:lnTo>
                    <a:pt x="165" y="47"/>
                  </a:lnTo>
                  <a:lnTo>
                    <a:pt x="225" y="49"/>
                  </a:lnTo>
                  <a:lnTo>
                    <a:pt x="288" y="51"/>
                  </a:lnTo>
                  <a:lnTo>
                    <a:pt x="356" y="53"/>
                  </a:lnTo>
                  <a:lnTo>
                    <a:pt x="430" y="55"/>
                  </a:lnTo>
                  <a:lnTo>
                    <a:pt x="510" y="58"/>
                  </a:lnTo>
                  <a:lnTo>
                    <a:pt x="596" y="59"/>
                  </a:lnTo>
                  <a:lnTo>
                    <a:pt x="691" y="60"/>
                  </a:lnTo>
                  <a:lnTo>
                    <a:pt x="793" y="61"/>
                  </a:lnTo>
                  <a:lnTo>
                    <a:pt x="904" y="61"/>
                  </a:lnTo>
                  <a:lnTo>
                    <a:pt x="1026" y="60"/>
                  </a:lnTo>
                  <a:lnTo>
                    <a:pt x="1157" y="59"/>
                  </a:lnTo>
                  <a:lnTo>
                    <a:pt x="1300" y="57"/>
                  </a:lnTo>
                  <a:lnTo>
                    <a:pt x="1456" y="53"/>
                  </a:lnTo>
                  <a:lnTo>
                    <a:pt x="1456" y="53"/>
                  </a:lnTo>
                  <a:lnTo>
                    <a:pt x="1455" y="1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2" name="Freeform 280"/>
            <p:cNvSpPr>
              <a:spLocks/>
            </p:cNvSpPr>
            <p:nvPr/>
          </p:nvSpPr>
          <p:spPr bwMode="auto">
            <a:xfrm>
              <a:off x="4378" y="816"/>
              <a:ext cx="473" cy="19"/>
            </a:xfrm>
            <a:custGeom>
              <a:avLst/>
              <a:gdLst>
                <a:gd name="T0" fmla="*/ 1419 w 1419"/>
                <a:gd name="T1" fmla="*/ 14 h 57"/>
                <a:gd name="T2" fmla="*/ 1333 w 1419"/>
                <a:gd name="T3" fmla="*/ 10 h 57"/>
                <a:gd name="T4" fmla="*/ 1249 w 1419"/>
                <a:gd name="T5" fmla="*/ 7 h 57"/>
                <a:gd name="T6" fmla="*/ 1168 w 1419"/>
                <a:gd name="T7" fmla="*/ 4 h 57"/>
                <a:gd name="T8" fmla="*/ 1087 w 1419"/>
                <a:gd name="T9" fmla="*/ 3 h 57"/>
                <a:gd name="T10" fmla="*/ 1007 w 1419"/>
                <a:gd name="T11" fmla="*/ 0 h 57"/>
                <a:gd name="T12" fmla="*/ 926 w 1419"/>
                <a:gd name="T13" fmla="*/ 0 h 57"/>
                <a:gd name="T14" fmla="*/ 846 w 1419"/>
                <a:gd name="T15" fmla="*/ 0 h 57"/>
                <a:gd name="T16" fmla="*/ 764 w 1419"/>
                <a:gd name="T17" fmla="*/ 0 h 57"/>
                <a:gd name="T18" fmla="*/ 681 w 1419"/>
                <a:gd name="T19" fmla="*/ 2 h 57"/>
                <a:gd name="T20" fmla="*/ 595 w 1419"/>
                <a:gd name="T21" fmla="*/ 3 h 57"/>
                <a:gd name="T22" fmla="*/ 506 w 1419"/>
                <a:gd name="T23" fmla="*/ 5 h 57"/>
                <a:gd name="T24" fmla="*/ 414 w 1419"/>
                <a:gd name="T25" fmla="*/ 7 h 57"/>
                <a:gd name="T26" fmla="*/ 318 w 1419"/>
                <a:gd name="T27" fmla="*/ 9 h 57"/>
                <a:gd name="T28" fmla="*/ 218 w 1419"/>
                <a:gd name="T29" fmla="*/ 11 h 57"/>
                <a:gd name="T30" fmla="*/ 111 w 1419"/>
                <a:gd name="T31" fmla="*/ 13 h 57"/>
                <a:gd name="T32" fmla="*/ 0 w 1419"/>
                <a:gd name="T33" fmla="*/ 15 h 57"/>
                <a:gd name="T34" fmla="*/ 1 w 1419"/>
                <a:gd name="T35" fmla="*/ 57 h 57"/>
                <a:gd name="T36" fmla="*/ 112 w 1419"/>
                <a:gd name="T37" fmla="*/ 55 h 57"/>
                <a:gd name="T38" fmla="*/ 219 w 1419"/>
                <a:gd name="T39" fmla="*/ 53 h 57"/>
                <a:gd name="T40" fmla="*/ 319 w 1419"/>
                <a:gd name="T41" fmla="*/ 50 h 57"/>
                <a:gd name="T42" fmla="*/ 415 w 1419"/>
                <a:gd name="T43" fmla="*/ 48 h 57"/>
                <a:gd name="T44" fmla="*/ 507 w 1419"/>
                <a:gd name="T45" fmla="*/ 47 h 57"/>
                <a:gd name="T46" fmla="*/ 595 w 1419"/>
                <a:gd name="T47" fmla="*/ 45 h 57"/>
                <a:gd name="T48" fmla="*/ 681 w 1419"/>
                <a:gd name="T49" fmla="*/ 44 h 57"/>
                <a:gd name="T50" fmla="*/ 765 w 1419"/>
                <a:gd name="T51" fmla="*/ 43 h 57"/>
                <a:gd name="T52" fmla="*/ 846 w 1419"/>
                <a:gd name="T53" fmla="*/ 43 h 57"/>
                <a:gd name="T54" fmla="*/ 926 w 1419"/>
                <a:gd name="T55" fmla="*/ 43 h 57"/>
                <a:gd name="T56" fmla="*/ 1006 w 1419"/>
                <a:gd name="T57" fmla="*/ 43 h 57"/>
                <a:gd name="T58" fmla="*/ 1087 w 1419"/>
                <a:gd name="T59" fmla="*/ 44 h 57"/>
                <a:gd name="T60" fmla="*/ 1167 w 1419"/>
                <a:gd name="T61" fmla="*/ 46 h 57"/>
                <a:gd name="T62" fmla="*/ 1248 w 1419"/>
                <a:gd name="T63" fmla="*/ 49 h 57"/>
                <a:gd name="T64" fmla="*/ 1331 w 1419"/>
                <a:gd name="T65" fmla="*/ 52 h 57"/>
                <a:gd name="T66" fmla="*/ 1417 w 1419"/>
                <a:gd name="T67" fmla="*/ 56 h 57"/>
                <a:gd name="T68" fmla="*/ 1419 w 1419"/>
                <a:gd name="T6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9" h="57">
                  <a:moveTo>
                    <a:pt x="1419" y="14"/>
                  </a:moveTo>
                  <a:lnTo>
                    <a:pt x="1333" y="10"/>
                  </a:lnTo>
                  <a:lnTo>
                    <a:pt x="1249" y="7"/>
                  </a:lnTo>
                  <a:lnTo>
                    <a:pt x="1168" y="4"/>
                  </a:lnTo>
                  <a:lnTo>
                    <a:pt x="1087" y="3"/>
                  </a:lnTo>
                  <a:lnTo>
                    <a:pt x="1007" y="0"/>
                  </a:lnTo>
                  <a:lnTo>
                    <a:pt x="926" y="0"/>
                  </a:lnTo>
                  <a:lnTo>
                    <a:pt x="846" y="0"/>
                  </a:lnTo>
                  <a:lnTo>
                    <a:pt x="764" y="0"/>
                  </a:lnTo>
                  <a:lnTo>
                    <a:pt x="681" y="2"/>
                  </a:lnTo>
                  <a:lnTo>
                    <a:pt x="595" y="3"/>
                  </a:lnTo>
                  <a:lnTo>
                    <a:pt x="506" y="5"/>
                  </a:lnTo>
                  <a:lnTo>
                    <a:pt x="414" y="7"/>
                  </a:lnTo>
                  <a:lnTo>
                    <a:pt x="318" y="9"/>
                  </a:lnTo>
                  <a:lnTo>
                    <a:pt x="218" y="11"/>
                  </a:lnTo>
                  <a:lnTo>
                    <a:pt x="111" y="13"/>
                  </a:lnTo>
                  <a:lnTo>
                    <a:pt x="0" y="15"/>
                  </a:lnTo>
                  <a:lnTo>
                    <a:pt x="1" y="57"/>
                  </a:lnTo>
                  <a:lnTo>
                    <a:pt x="112" y="55"/>
                  </a:lnTo>
                  <a:lnTo>
                    <a:pt x="219" y="53"/>
                  </a:lnTo>
                  <a:lnTo>
                    <a:pt x="319" y="50"/>
                  </a:lnTo>
                  <a:lnTo>
                    <a:pt x="415" y="48"/>
                  </a:lnTo>
                  <a:lnTo>
                    <a:pt x="507" y="47"/>
                  </a:lnTo>
                  <a:lnTo>
                    <a:pt x="595" y="45"/>
                  </a:lnTo>
                  <a:lnTo>
                    <a:pt x="681" y="44"/>
                  </a:lnTo>
                  <a:lnTo>
                    <a:pt x="765" y="43"/>
                  </a:lnTo>
                  <a:lnTo>
                    <a:pt x="846" y="43"/>
                  </a:lnTo>
                  <a:lnTo>
                    <a:pt x="926" y="43"/>
                  </a:lnTo>
                  <a:lnTo>
                    <a:pt x="1006" y="43"/>
                  </a:lnTo>
                  <a:lnTo>
                    <a:pt x="1087" y="44"/>
                  </a:lnTo>
                  <a:lnTo>
                    <a:pt x="1167" y="46"/>
                  </a:lnTo>
                  <a:lnTo>
                    <a:pt x="1248" y="49"/>
                  </a:lnTo>
                  <a:lnTo>
                    <a:pt x="1331" y="52"/>
                  </a:lnTo>
                  <a:lnTo>
                    <a:pt x="1417" y="56"/>
                  </a:lnTo>
                  <a:lnTo>
                    <a:pt x="1419" y="14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3" name="Rectangle 281"/>
            <p:cNvSpPr>
              <a:spLocks noChangeArrowheads="1"/>
            </p:cNvSpPr>
            <p:nvPr/>
          </p:nvSpPr>
          <p:spPr bwMode="auto">
            <a:xfrm>
              <a:off x="4227" y="640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4" name="Rectangle 282"/>
            <p:cNvSpPr>
              <a:spLocks noChangeArrowheads="1"/>
            </p:cNvSpPr>
            <p:nvPr/>
          </p:nvSpPr>
          <p:spPr bwMode="auto">
            <a:xfrm>
              <a:off x="4227" y="674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5" name="Rectangle 283"/>
            <p:cNvSpPr>
              <a:spLocks noChangeArrowheads="1"/>
            </p:cNvSpPr>
            <p:nvPr/>
          </p:nvSpPr>
          <p:spPr bwMode="auto">
            <a:xfrm>
              <a:off x="4227" y="708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6" name="Rectangle 284"/>
            <p:cNvSpPr>
              <a:spLocks noChangeArrowheads="1"/>
            </p:cNvSpPr>
            <p:nvPr/>
          </p:nvSpPr>
          <p:spPr bwMode="auto">
            <a:xfrm>
              <a:off x="4227" y="742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7" name="Rectangle 285"/>
            <p:cNvSpPr>
              <a:spLocks noChangeArrowheads="1"/>
            </p:cNvSpPr>
            <p:nvPr/>
          </p:nvSpPr>
          <p:spPr bwMode="auto">
            <a:xfrm>
              <a:off x="4227" y="776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8" name="Rectangle 286"/>
            <p:cNvSpPr>
              <a:spLocks noChangeArrowheads="1"/>
            </p:cNvSpPr>
            <p:nvPr/>
          </p:nvSpPr>
          <p:spPr bwMode="auto">
            <a:xfrm>
              <a:off x="4227" y="810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79" name="Rectangle 287"/>
            <p:cNvSpPr>
              <a:spLocks noChangeArrowheads="1"/>
            </p:cNvSpPr>
            <p:nvPr/>
          </p:nvSpPr>
          <p:spPr bwMode="auto">
            <a:xfrm>
              <a:off x="4227" y="844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0" name="Rectangle 288"/>
            <p:cNvSpPr>
              <a:spLocks noChangeArrowheads="1"/>
            </p:cNvSpPr>
            <p:nvPr/>
          </p:nvSpPr>
          <p:spPr bwMode="auto">
            <a:xfrm>
              <a:off x="4227" y="878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1" name="Rectangle 289"/>
            <p:cNvSpPr>
              <a:spLocks noChangeArrowheads="1"/>
            </p:cNvSpPr>
            <p:nvPr/>
          </p:nvSpPr>
          <p:spPr bwMode="auto">
            <a:xfrm>
              <a:off x="4227" y="912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2" name="Rectangle 290"/>
            <p:cNvSpPr>
              <a:spLocks noChangeArrowheads="1"/>
            </p:cNvSpPr>
            <p:nvPr/>
          </p:nvSpPr>
          <p:spPr bwMode="auto">
            <a:xfrm>
              <a:off x="4227" y="946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3" name="Rectangle 291"/>
            <p:cNvSpPr>
              <a:spLocks noChangeArrowheads="1"/>
            </p:cNvSpPr>
            <p:nvPr/>
          </p:nvSpPr>
          <p:spPr bwMode="auto">
            <a:xfrm>
              <a:off x="4227" y="980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4" name="Rectangle 292"/>
            <p:cNvSpPr>
              <a:spLocks noChangeArrowheads="1"/>
            </p:cNvSpPr>
            <p:nvPr/>
          </p:nvSpPr>
          <p:spPr bwMode="auto">
            <a:xfrm>
              <a:off x="4227" y="1014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5" name="Rectangle 293"/>
            <p:cNvSpPr>
              <a:spLocks noChangeArrowheads="1"/>
            </p:cNvSpPr>
            <p:nvPr/>
          </p:nvSpPr>
          <p:spPr bwMode="auto">
            <a:xfrm>
              <a:off x="4227" y="1048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6" name="Rectangle 294"/>
            <p:cNvSpPr>
              <a:spLocks noChangeArrowheads="1"/>
            </p:cNvSpPr>
            <p:nvPr/>
          </p:nvSpPr>
          <p:spPr bwMode="auto">
            <a:xfrm>
              <a:off x="4227" y="1082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7" name="Rectangle 295"/>
            <p:cNvSpPr>
              <a:spLocks noChangeArrowheads="1"/>
            </p:cNvSpPr>
            <p:nvPr/>
          </p:nvSpPr>
          <p:spPr bwMode="auto">
            <a:xfrm>
              <a:off x="4227" y="1116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8" name="Rectangle 296"/>
            <p:cNvSpPr>
              <a:spLocks noChangeArrowheads="1"/>
            </p:cNvSpPr>
            <p:nvPr/>
          </p:nvSpPr>
          <p:spPr bwMode="auto">
            <a:xfrm>
              <a:off x="4227" y="1150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89" name="Rectangle 297"/>
            <p:cNvSpPr>
              <a:spLocks noChangeArrowheads="1"/>
            </p:cNvSpPr>
            <p:nvPr/>
          </p:nvSpPr>
          <p:spPr bwMode="auto">
            <a:xfrm>
              <a:off x="4227" y="1184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0" name="Rectangle 298"/>
            <p:cNvSpPr>
              <a:spLocks noChangeArrowheads="1"/>
            </p:cNvSpPr>
            <p:nvPr/>
          </p:nvSpPr>
          <p:spPr bwMode="auto">
            <a:xfrm>
              <a:off x="4227" y="1218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1" name="Rectangle 299"/>
            <p:cNvSpPr>
              <a:spLocks noChangeArrowheads="1"/>
            </p:cNvSpPr>
            <p:nvPr/>
          </p:nvSpPr>
          <p:spPr bwMode="auto">
            <a:xfrm>
              <a:off x="4227" y="1252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2" name="Rectangle 300"/>
            <p:cNvSpPr>
              <a:spLocks noChangeArrowheads="1"/>
            </p:cNvSpPr>
            <p:nvPr/>
          </p:nvSpPr>
          <p:spPr bwMode="auto">
            <a:xfrm>
              <a:off x="4227" y="1286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3" name="Rectangle 301"/>
            <p:cNvSpPr>
              <a:spLocks noChangeArrowheads="1"/>
            </p:cNvSpPr>
            <p:nvPr/>
          </p:nvSpPr>
          <p:spPr bwMode="auto">
            <a:xfrm>
              <a:off x="4227" y="1320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4" name="Rectangle 302"/>
            <p:cNvSpPr>
              <a:spLocks noChangeArrowheads="1"/>
            </p:cNvSpPr>
            <p:nvPr/>
          </p:nvSpPr>
          <p:spPr bwMode="auto">
            <a:xfrm>
              <a:off x="4227" y="1354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5" name="Rectangle 303"/>
            <p:cNvSpPr>
              <a:spLocks noChangeArrowheads="1"/>
            </p:cNvSpPr>
            <p:nvPr/>
          </p:nvSpPr>
          <p:spPr bwMode="auto">
            <a:xfrm>
              <a:off x="4227" y="1388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6" name="Rectangle 304"/>
            <p:cNvSpPr>
              <a:spLocks noChangeArrowheads="1"/>
            </p:cNvSpPr>
            <p:nvPr/>
          </p:nvSpPr>
          <p:spPr bwMode="auto">
            <a:xfrm>
              <a:off x="4227" y="1422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7" name="Rectangle 305"/>
            <p:cNvSpPr>
              <a:spLocks noChangeArrowheads="1"/>
            </p:cNvSpPr>
            <p:nvPr/>
          </p:nvSpPr>
          <p:spPr bwMode="auto">
            <a:xfrm>
              <a:off x="4227" y="1456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8" name="Rectangle 306"/>
            <p:cNvSpPr>
              <a:spLocks noChangeArrowheads="1"/>
            </p:cNvSpPr>
            <p:nvPr/>
          </p:nvSpPr>
          <p:spPr bwMode="auto">
            <a:xfrm>
              <a:off x="4227" y="1490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299" name="Rectangle 307"/>
            <p:cNvSpPr>
              <a:spLocks noChangeArrowheads="1"/>
            </p:cNvSpPr>
            <p:nvPr/>
          </p:nvSpPr>
          <p:spPr bwMode="auto">
            <a:xfrm>
              <a:off x="4227" y="1524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0" name="Rectangle 308"/>
            <p:cNvSpPr>
              <a:spLocks noChangeArrowheads="1"/>
            </p:cNvSpPr>
            <p:nvPr/>
          </p:nvSpPr>
          <p:spPr bwMode="auto">
            <a:xfrm>
              <a:off x="4227" y="1558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1" name="Rectangle 309"/>
            <p:cNvSpPr>
              <a:spLocks noChangeArrowheads="1"/>
            </p:cNvSpPr>
            <p:nvPr/>
          </p:nvSpPr>
          <p:spPr bwMode="auto">
            <a:xfrm>
              <a:off x="4227" y="1592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2" name="Rectangle 310"/>
            <p:cNvSpPr>
              <a:spLocks noChangeArrowheads="1"/>
            </p:cNvSpPr>
            <p:nvPr/>
          </p:nvSpPr>
          <p:spPr bwMode="auto">
            <a:xfrm>
              <a:off x="4227" y="1626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3" name="Rectangle 311"/>
            <p:cNvSpPr>
              <a:spLocks noChangeArrowheads="1"/>
            </p:cNvSpPr>
            <p:nvPr/>
          </p:nvSpPr>
          <p:spPr bwMode="auto">
            <a:xfrm>
              <a:off x="4227" y="1660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4" name="Rectangle 312"/>
            <p:cNvSpPr>
              <a:spLocks noChangeArrowheads="1"/>
            </p:cNvSpPr>
            <p:nvPr/>
          </p:nvSpPr>
          <p:spPr bwMode="auto">
            <a:xfrm>
              <a:off x="4227" y="1694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5" name="Rectangle 313"/>
            <p:cNvSpPr>
              <a:spLocks noChangeArrowheads="1"/>
            </p:cNvSpPr>
            <p:nvPr/>
          </p:nvSpPr>
          <p:spPr bwMode="auto">
            <a:xfrm>
              <a:off x="4227" y="1728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6" name="Rectangle 314"/>
            <p:cNvSpPr>
              <a:spLocks noChangeArrowheads="1"/>
            </p:cNvSpPr>
            <p:nvPr/>
          </p:nvSpPr>
          <p:spPr bwMode="auto">
            <a:xfrm>
              <a:off x="4227" y="1762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7" name="Rectangle 315"/>
            <p:cNvSpPr>
              <a:spLocks noChangeArrowheads="1"/>
            </p:cNvSpPr>
            <p:nvPr/>
          </p:nvSpPr>
          <p:spPr bwMode="auto">
            <a:xfrm>
              <a:off x="4227" y="1796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8" name="Rectangle 316"/>
            <p:cNvSpPr>
              <a:spLocks noChangeArrowheads="1"/>
            </p:cNvSpPr>
            <p:nvPr/>
          </p:nvSpPr>
          <p:spPr bwMode="auto">
            <a:xfrm>
              <a:off x="4227" y="1830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09" name="Rectangle 317"/>
            <p:cNvSpPr>
              <a:spLocks noChangeArrowheads="1"/>
            </p:cNvSpPr>
            <p:nvPr/>
          </p:nvSpPr>
          <p:spPr bwMode="auto">
            <a:xfrm>
              <a:off x="4227" y="1864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0" name="Rectangle 318"/>
            <p:cNvSpPr>
              <a:spLocks noChangeArrowheads="1"/>
            </p:cNvSpPr>
            <p:nvPr/>
          </p:nvSpPr>
          <p:spPr bwMode="auto">
            <a:xfrm>
              <a:off x="4227" y="1897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1" name="Rectangle 319"/>
            <p:cNvSpPr>
              <a:spLocks noChangeArrowheads="1"/>
            </p:cNvSpPr>
            <p:nvPr/>
          </p:nvSpPr>
          <p:spPr bwMode="auto">
            <a:xfrm>
              <a:off x="4227" y="1932"/>
              <a:ext cx="11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2" name="Rectangle 320"/>
            <p:cNvSpPr>
              <a:spLocks noChangeArrowheads="1"/>
            </p:cNvSpPr>
            <p:nvPr/>
          </p:nvSpPr>
          <p:spPr bwMode="auto">
            <a:xfrm>
              <a:off x="4227" y="1965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3" name="Rectangle 321"/>
            <p:cNvSpPr>
              <a:spLocks noChangeArrowheads="1"/>
            </p:cNvSpPr>
            <p:nvPr/>
          </p:nvSpPr>
          <p:spPr bwMode="auto">
            <a:xfrm>
              <a:off x="4227" y="1999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4" name="Rectangle 322"/>
            <p:cNvSpPr>
              <a:spLocks noChangeArrowheads="1"/>
            </p:cNvSpPr>
            <p:nvPr/>
          </p:nvSpPr>
          <p:spPr bwMode="auto">
            <a:xfrm>
              <a:off x="4227" y="2033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5" name="Rectangle 323"/>
            <p:cNvSpPr>
              <a:spLocks noChangeArrowheads="1"/>
            </p:cNvSpPr>
            <p:nvPr/>
          </p:nvSpPr>
          <p:spPr bwMode="auto">
            <a:xfrm>
              <a:off x="4227" y="2067"/>
              <a:ext cx="11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6" name="Rectangle 324"/>
            <p:cNvSpPr>
              <a:spLocks noChangeArrowheads="1"/>
            </p:cNvSpPr>
            <p:nvPr/>
          </p:nvSpPr>
          <p:spPr bwMode="auto">
            <a:xfrm>
              <a:off x="3167" y="645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7" name="Rectangle 325"/>
            <p:cNvSpPr>
              <a:spLocks noChangeArrowheads="1"/>
            </p:cNvSpPr>
            <p:nvPr/>
          </p:nvSpPr>
          <p:spPr bwMode="auto">
            <a:xfrm>
              <a:off x="3167" y="679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8" name="Rectangle 326"/>
            <p:cNvSpPr>
              <a:spLocks noChangeArrowheads="1"/>
            </p:cNvSpPr>
            <p:nvPr/>
          </p:nvSpPr>
          <p:spPr bwMode="auto">
            <a:xfrm>
              <a:off x="3167" y="713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19" name="Rectangle 327"/>
            <p:cNvSpPr>
              <a:spLocks noChangeArrowheads="1"/>
            </p:cNvSpPr>
            <p:nvPr/>
          </p:nvSpPr>
          <p:spPr bwMode="auto">
            <a:xfrm>
              <a:off x="3167" y="747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0" name="Rectangle 328"/>
            <p:cNvSpPr>
              <a:spLocks noChangeArrowheads="1"/>
            </p:cNvSpPr>
            <p:nvPr/>
          </p:nvSpPr>
          <p:spPr bwMode="auto">
            <a:xfrm>
              <a:off x="3167" y="781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1" name="Rectangle 329"/>
            <p:cNvSpPr>
              <a:spLocks noChangeArrowheads="1"/>
            </p:cNvSpPr>
            <p:nvPr/>
          </p:nvSpPr>
          <p:spPr bwMode="auto">
            <a:xfrm>
              <a:off x="3167" y="815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2" name="Rectangle 330"/>
            <p:cNvSpPr>
              <a:spLocks noChangeArrowheads="1"/>
            </p:cNvSpPr>
            <p:nvPr/>
          </p:nvSpPr>
          <p:spPr bwMode="auto">
            <a:xfrm>
              <a:off x="3167" y="849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3" name="Rectangle 331"/>
            <p:cNvSpPr>
              <a:spLocks noChangeArrowheads="1"/>
            </p:cNvSpPr>
            <p:nvPr/>
          </p:nvSpPr>
          <p:spPr bwMode="auto">
            <a:xfrm>
              <a:off x="3167" y="883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4" name="Rectangle 332"/>
            <p:cNvSpPr>
              <a:spLocks noChangeArrowheads="1"/>
            </p:cNvSpPr>
            <p:nvPr/>
          </p:nvSpPr>
          <p:spPr bwMode="auto">
            <a:xfrm>
              <a:off x="3167" y="917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5" name="Rectangle 333"/>
            <p:cNvSpPr>
              <a:spLocks noChangeArrowheads="1"/>
            </p:cNvSpPr>
            <p:nvPr/>
          </p:nvSpPr>
          <p:spPr bwMode="auto">
            <a:xfrm>
              <a:off x="3167" y="951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6" name="Rectangle 334"/>
            <p:cNvSpPr>
              <a:spLocks noChangeArrowheads="1"/>
            </p:cNvSpPr>
            <p:nvPr/>
          </p:nvSpPr>
          <p:spPr bwMode="auto">
            <a:xfrm>
              <a:off x="3167" y="985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7" name="Rectangle 335"/>
            <p:cNvSpPr>
              <a:spLocks noChangeArrowheads="1"/>
            </p:cNvSpPr>
            <p:nvPr/>
          </p:nvSpPr>
          <p:spPr bwMode="auto">
            <a:xfrm>
              <a:off x="3167" y="1019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8" name="Rectangle 336"/>
            <p:cNvSpPr>
              <a:spLocks noChangeArrowheads="1"/>
            </p:cNvSpPr>
            <p:nvPr/>
          </p:nvSpPr>
          <p:spPr bwMode="auto">
            <a:xfrm>
              <a:off x="3167" y="1053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29" name="Rectangle 337"/>
            <p:cNvSpPr>
              <a:spLocks noChangeArrowheads="1"/>
            </p:cNvSpPr>
            <p:nvPr/>
          </p:nvSpPr>
          <p:spPr bwMode="auto">
            <a:xfrm>
              <a:off x="3167" y="1087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0" name="Rectangle 338"/>
            <p:cNvSpPr>
              <a:spLocks noChangeArrowheads="1"/>
            </p:cNvSpPr>
            <p:nvPr/>
          </p:nvSpPr>
          <p:spPr bwMode="auto">
            <a:xfrm>
              <a:off x="3167" y="1121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1" name="Rectangle 339"/>
            <p:cNvSpPr>
              <a:spLocks noChangeArrowheads="1"/>
            </p:cNvSpPr>
            <p:nvPr/>
          </p:nvSpPr>
          <p:spPr bwMode="auto">
            <a:xfrm>
              <a:off x="3167" y="1155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2" name="Rectangle 340"/>
            <p:cNvSpPr>
              <a:spLocks noChangeArrowheads="1"/>
            </p:cNvSpPr>
            <p:nvPr/>
          </p:nvSpPr>
          <p:spPr bwMode="auto">
            <a:xfrm>
              <a:off x="3167" y="1189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3" name="Rectangle 341"/>
            <p:cNvSpPr>
              <a:spLocks noChangeArrowheads="1"/>
            </p:cNvSpPr>
            <p:nvPr/>
          </p:nvSpPr>
          <p:spPr bwMode="auto">
            <a:xfrm>
              <a:off x="3167" y="1223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4" name="Rectangle 342"/>
            <p:cNvSpPr>
              <a:spLocks noChangeArrowheads="1"/>
            </p:cNvSpPr>
            <p:nvPr/>
          </p:nvSpPr>
          <p:spPr bwMode="auto">
            <a:xfrm>
              <a:off x="3167" y="1257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5" name="Rectangle 343"/>
            <p:cNvSpPr>
              <a:spLocks noChangeArrowheads="1"/>
            </p:cNvSpPr>
            <p:nvPr/>
          </p:nvSpPr>
          <p:spPr bwMode="auto">
            <a:xfrm>
              <a:off x="3167" y="1291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6" name="Rectangle 344"/>
            <p:cNvSpPr>
              <a:spLocks noChangeArrowheads="1"/>
            </p:cNvSpPr>
            <p:nvPr/>
          </p:nvSpPr>
          <p:spPr bwMode="auto">
            <a:xfrm>
              <a:off x="3167" y="1325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7" name="Rectangle 345"/>
            <p:cNvSpPr>
              <a:spLocks noChangeArrowheads="1"/>
            </p:cNvSpPr>
            <p:nvPr/>
          </p:nvSpPr>
          <p:spPr bwMode="auto">
            <a:xfrm>
              <a:off x="3167" y="1359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8" name="Rectangle 346"/>
            <p:cNvSpPr>
              <a:spLocks noChangeArrowheads="1"/>
            </p:cNvSpPr>
            <p:nvPr/>
          </p:nvSpPr>
          <p:spPr bwMode="auto">
            <a:xfrm>
              <a:off x="3167" y="1393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39" name="Rectangle 347"/>
            <p:cNvSpPr>
              <a:spLocks noChangeArrowheads="1"/>
            </p:cNvSpPr>
            <p:nvPr/>
          </p:nvSpPr>
          <p:spPr bwMode="auto">
            <a:xfrm>
              <a:off x="3167" y="1427"/>
              <a:ext cx="12" cy="22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0" name="Rectangle 348"/>
            <p:cNvSpPr>
              <a:spLocks noChangeArrowheads="1"/>
            </p:cNvSpPr>
            <p:nvPr/>
          </p:nvSpPr>
          <p:spPr bwMode="auto">
            <a:xfrm>
              <a:off x="3167" y="1460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1" name="Rectangle 349"/>
            <p:cNvSpPr>
              <a:spLocks noChangeArrowheads="1"/>
            </p:cNvSpPr>
            <p:nvPr/>
          </p:nvSpPr>
          <p:spPr bwMode="auto">
            <a:xfrm>
              <a:off x="3167" y="1494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2" name="Rectangle 350"/>
            <p:cNvSpPr>
              <a:spLocks noChangeArrowheads="1"/>
            </p:cNvSpPr>
            <p:nvPr/>
          </p:nvSpPr>
          <p:spPr bwMode="auto">
            <a:xfrm>
              <a:off x="3167" y="1528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3" name="Rectangle 351"/>
            <p:cNvSpPr>
              <a:spLocks noChangeArrowheads="1"/>
            </p:cNvSpPr>
            <p:nvPr/>
          </p:nvSpPr>
          <p:spPr bwMode="auto">
            <a:xfrm>
              <a:off x="3167" y="1562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4" name="Rectangle 352"/>
            <p:cNvSpPr>
              <a:spLocks noChangeArrowheads="1"/>
            </p:cNvSpPr>
            <p:nvPr/>
          </p:nvSpPr>
          <p:spPr bwMode="auto">
            <a:xfrm>
              <a:off x="3167" y="1596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5" name="Rectangle 353"/>
            <p:cNvSpPr>
              <a:spLocks noChangeArrowheads="1"/>
            </p:cNvSpPr>
            <p:nvPr/>
          </p:nvSpPr>
          <p:spPr bwMode="auto">
            <a:xfrm>
              <a:off x="3167" y="1630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6" name="Rectangle 354"/>
            <p:cNvSpPr>
              <a:spLocks noChangeArrowheads="1"/>
            </p:cNvSpPr>
            <p:nvPr/>
          </p:nvSpPr>
          <p:spPr bwMode="auto">
            <a:xfrm>
              <a:off x="3167" y="1664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7" name="Rectangle 355"/>
            <p:cNvSpPr>
              <a:spLocks noChangeArrowheads="1"/>
            </p:cNvSpPr>
            <p:nvPr/>
          </p:nvSpPr>
          <p:spPr bwMode="auto">
            <a:xfrm>
              <a:off x="3167" y="1698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8" name="Rectangle 356"/>
            <p:cNvSpPr>
              <a:spLocks noChangeArrowheads="1"/>
            </p:cNvSpPr>
            <p:nvPr/>
          </p:nvSpPr>
          <p:spPr bwMode="auto">
            <a:xfrm>
              <a:off x="3167" y="1732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49" name="Rectangle 357"/>
            <p:cNvSpPr>
              <a:spLocks noChangeArrowheads="1"/>
            </p:cNvSpPr>
            <p:nvPr/>
          </p:nvSpPr>
          <p:spPr bwMode="auto">
            <a:xfrm>
              <a:off x="3167" y="1766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0" name="Rectangle 358"/>
            <p:cNvSpPr>
              <a:spLocks noChangeArrowheads="1"/>
            </p:cNvSpPr>
            <p:nvPr/>
          </p:nvSpPr>
          <p:spPr bwMode="auto">
            <a:xfrm>
              <a:off x="3167" y="1800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1" name="Rectangle 359"/>
            <p:cNvSpPr>
              <a:spLocks noChangeArrowheads="1"/>
            </p:cNvSpPr>
            <p:nvPr/>
          </p:nvSpPr>
          <p:spPr bwMode="auto">
            <a:xfrm>
              <a:off x="3167" y="1834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2" name="Rectangle 360"/>
            <p:cNvSpPr>
              <a:spLocks noChangeArrowheads="1"/>
            </p:cNvSpPr>
            <p:nvPr/>
          </p:nvSpPr>
          <p:spPr bwMode="auto">
            <a:xfrm>
              <a:off x="3167" y="1868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3" name="Rectangle 361"/>
            <p:cNvSpPr>
              <a:spLocks noChangeArrowheads="1"/>
            </p:cNvSpPr>
            <p:nvPr/>
          </p:nvSpPr>
          <p:spPr bwMode="auto">
            <a:xfrm>
              <a:off x="3167" y="1902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4" name="Rectangle 362"/>
            <p:cNvSpPr>
              <a:spLocks noChangeArrowheads="1"/>
            </p:cNvSpPr>
            <p:nvPr/>
          </p:nvSpPr>
          <p:spPr bwMode="auto">
            <a:xfrm>
              <a:off x="3167" y="1936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5" name="Rectangle 363"/>
            <p:cNvSpPr>
              <a:spLocks noChangeArrowheads="1"/>
            </p:cNvSpPr>
            <p:nvPr/>
          </p:nvSpPr>
          <p:spPr bwMode="auto">
            <a:xfrm>
              <a:off x="3167" y="1970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6" name="Rectangle 364"/>
            <p:cNvSpPr>
              <a:spLocks noChangeArrowheads="1"/>
            </p:cNvSpPr>
            <p:nvPr/>
          </p:nvSpPr>
          <p:spPr bwMode="auto">
            <a:xfrm>
              <a:off x="3167" y="2004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7" name="Rectangle 365"/>
            <p:cNvSpPr>
              <a:spLocks noChangeArrowheads="1"/>
            </p:cNvSpPr>
            <p:nvPr/>
          </p:nvSpPr>
          <p:spPr bwMode="auto">
            <a:xfrm>
              <a:off x="3167" y="2038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8" name="Rectangle 366"/>
            <p:cNvSpPr>
              <a:spLocks noChangeArrowheads="1"/>
            </p:cNvSpPr>
            <p:nvPr/>
          </p:nvSpPr>
          <p:spPr bwMode="auto">
            <a:xfrm>
              <a:off x="3167" y="2072"/>
              <a:ext cx="12" cy="23"/>
            </a:xfrm>
            <a:prstGeom prst="rect">
              <a:avLst/>
            </a:prstGeom>
            <a:solidFill>
              <a:srgbClr val="1F1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59" name="Freeform 367"/>
            <p:cNvSpPr>
              <a:spLocks/>
            </p:cNvSpPr>
            <p:nvPr/>
          </p:nvSpPr>
          <p:spPr bwMode="auto">
            <a:xfrm>
              <a:off x="3727" y="1146"/>
              <a:ext cx="57" cy="53"/>
            </a:xfrm>
            <a:custGeom>
              <a:avLst/>
              <a:gdLst>
                <a:gd name="T0" fmla="*/ 172 w 172"/>
                <a:gd name="T1" fmla="*/ 89 h 158"/>
                <a:gd name="T2" fmla="*/ 169 w 172"/>
                <a:gd name="T3" fmla="*/ 107 h 158"/>
                <a:gd name="T4" fmla="*/ 164 w 172"/>
                <a:gd name="T5" fmla="*/ 121 h 158"/>
                <a:gd name="T6" fmla="*/ 156 w 172"/>
                <a:gd name="T7" fmla="*/ 134 h 158"/>
                <a:gd name="T8" fmla="*/ 146 w 172"/>
                <a:gd name="T9" fmla="*/ 144 h 158"/>
                <a:gd name="T10" fmla="*/ 132 w 172"/>
                <a:gd name="T11" fmla="*/ 151 h 158"/>
                <a:gd name="T12" fmla="*/ 115 w 172"/>
                <a:gd name="T13" fmla="*/ 156 h 158"/>
                <a:gd name="T14" fmla="*/ 97 w 172"/>
                <a:gd name="T15" fmla="*/ 158 h 158"/>
                <a:gd name="T16" fmla="*/ 75 w 172"/>
                <a:gd name="T17" fmla="*/ 158 h 158"/>
                <a:gd name="T18" fmla="*/ 57 w 172"/>
                <a:gd name="T19" fmla="*/ 156 h 158"/>
                <a:gd name="T20" fmla="*/ 40 w 172"/>
                <a:gd name="T21" fmla="*/ 151 h 158"/>
                <a:gd name="T22" fmla="*/ 27 w 172"/>
                <a:gd name="T23" fmla="*/ 144 h 158"/>
                <a:gd name="T24" fmla="*/ 16 w 172"/>
                <a:gd name="T25" fmla="*/ 134 h 158"/>
                <a:gd name="T26" fmla="*/ 8 w 172"/>
                <a:gd name="T27" fmla="*/ 121 h 158"/>
                <a:gd name="T28" fmla="*/ 3 w 172"/>
                <a:gd name="T29" fmla="*/ 107 h 158"/>
                <a:gd name="T30" fmla="*/ 0 w 172"/>
                <a:gd name="T31" fmla="*/ 89 h 158"/>
                <a:gd name="T32" fmla="*/ 0 w 172"/>
                <a:gd name="T33" fmla="*/ 69 h 158"/>
                <a:gd name="T34" fmla="*/ 3 w 172"/>
                <a:gd name="T35" fmla="*/ 52 h 158"/>
                <a:gd name="T36" fmla="*/ 8 w 172"/>
                <a:gd name="T37" fmla="*/ 37 h 158"/>
                <a:gd name="T38" fmla="*/ 16 w 172"/>
                <a:gd name="T39" fmla="*/ 25 h 158"/>
                <a:gd name="T40" fmla="*/ 27 w 172"/>
                <a:gd name="T41" fmla="*/ 15 h 158"/>
                <a:gd name="T42" fmla="*/ 40 w 172"/>
                <a:gd name="T43" fmla="*/ 7 h 158"/>
                <a:gd name="T44" fmla="*/ 57 w 172"/>
                <a:gd name="T45" fmla="*/ 2 h 158"/>
                <a:gd name="T46" fmla="*/ 75 w 172"/>
                <a:gd name="T47" fmla="*/ 0 h 158"/>
                <a:gd name="T48" fmla="*/ 97 w 172"/>
                <a:gd name="T49" fmla="*/ 0 h 158"/>
                <a:gd name="T50" fmla="*/ 115 w 172"/>
                <a:gd name="T51" fmla="*/ 2 h 158"/>
                <a:gd name="T52" fmla="*/ 132 w 172"/>
                <a:gd name="T53" fmla="*/ 7 h 158"/>
                <a:gd name="T54" fmla="*/ 146 w 172"/>
                <a:gd name="T55" fmla="*/ 15 h 158"/>
                <a:gd name="T56" fmla="*/ 156 w 172"/>
                <a:gd name="T57" fmla="*/ 25 h 158"/>
                <a:gd name="T58" fmla="*/ 164 w 172"/>
                <a:gd name="T59" fmla="*/ 37 h 158"/>
                <a:gd name="T60" fmla="*/ 169 w 172"/>
                <a:gd name="T61" fmla="*/ 52 h 158"/>
                <a:gd name="T62" fmla="*/ 172 w 172"/>
                <a:gd name="T63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58">
                  <a:moveTo>
                    <a:pt x="172" y="79"/>
                  </a:moveTo>
                  <a:lnTo>
                    <a:pt x="172" y="89"/>
                  </a:lnTo>
                  <a:lnTo>
                    <a:pt x="171" y="97"/>
                  </a:lnTo>
                  <a:lnTo>
                    <a:pt x="169" y="107"/>
                  </a:lnTo>
                  <a:lnTo>
                    <a:pt x="167" y="114"/>
                  </a:lnTo>
                  <a:lnTo>
                    <a:pt x="164" y="121"/>
                  </a:lnTo>
                  <a:lnTo>
                    <a:pt x="160" y="127"/>
                  </a:lnTo>
                  <a:lnTo>
                    <a:pt x="156" y="134"/>
                  </a:lnTo>
                  <a:lnTo>
                    <a:pt x="151" y="139"/>
                  </a:lnTo>
                  <a:lnTo>
                    <a:pt x="146" y="144"/>
                  </a:lnTo>
                  <a:lnTo>
                    <a:pt x="138" y="147"/>
                  </a:lnTo>
                  <a:lnTo>
                    <a:pt x="132" y="151"/>
                  </a:lnTo>
                  <a:lnTo>
                    <a:pt x="124" y="153"/>
                  </a:lnTo>
                  <a:lnTo>
                    <a:pt x="115" y="156"/>
                  </a:lnTo>
                  <a:lnTo>
                    <a:pt x="106" y="157"/>
                  </a:lnTo>
                  <a:lnTo>
                    <a:pt x="97" y="158"/>
                  </a:lnTo>
                  <a:lnTo>
                    <a:pt x="87" y="158"/>
                  </a:lnTo>
                  <a:lnTo>
                    <a:pt x="75" y="158"/>
                  </a:lnTo>
                  <a:lnTo>
                    <a:pt x="66" y="157"/>
                  </a:lnTo>
                  <a:lnTo>
                    <a:pt x="57" y="156"/>
                  </a:lnTo>
                  <a:lnTo>
                    <a:pt x="48" y="153"/>
                  </a:lnTo>
                  <a:lnTo>
                    <a:pt x="40" y="151"/>
                  </a:lnTo>
                  <a:lnTo>
                    <a:pt x="34" y="147"/>
                  </a:lnTo>
                  <a:lnTo>
                    <a:pt x="27" y="144"/>
                  </a:lnTo>
                  <a:lnTo>
                    <a:pt x="21" y="139"/>
                  </a:lnTo>
                  <a:lnTo>
                    <a:pt x="16" y="134"/>
                  </a:lnTo>
                  <a:lnTo>
                    <a:pt x="12" y="127"/>
                  </a:lnTo>
                  <a:lnTo>
                    <a:pt x="8" y="121"/>
                  </a:lnTo>
                  <a:lnTo>
                    <a:pt x="5" y="114"/>
                  </a:lnTo>
                  <a:lnTo>
                    <a:pt x="3" y="107"/>
                  </a:lnTo>
                  <a:lnTo>
                    <a:pt x="1" y="97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1" y="60"/>
                  </a:lnTo>
                  <a:lnTo>
                    <a:pt x="3" y="52"/>
                  </a:lnTo>
                  <a:lnTo>
                    <a:pt x="5" y="45"/>
                  </a:lnTo>
                  <a:lnTo>
                    <a:pt x="8" y="37"/>
                  </a:lnTo>
                  <a:lnTo>
                    <a:pt x="12" y="31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7" y="15"/>
                  </a:lnTo>
                  <a:lnTo>
                    <a:pt x="34" y="10"/>
                  </a:lnTo>
                  <a:lnTo>
                    <a:pt x="40" y="7"/>
                  </a:lnTo>
                  <a:lnTo>
                    <a:pt x="48" y="4"/>
                  </a:lnTo>
                  <a:lnTo>
                    <a:pt x="57" y="2"/>
                  </a:lnTo>
                  <a:lnTo>
                    <a:pt x="66" y="1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97" y="0"/>
                  </a:lnTo>
                  <a:lnTo>
                    <a:pt x="106" y="1"/>
                  </a:lnTo>
                  <a:lnTo>
                    <a:pt x="115" y="2"/>
                  </a:lnTo>
                  <a:lnTo>
                    <a:pt x="124" y="4"/>
                  </a:lnTo>
                  <a:lnTo>
                    <a:pt x="132" y="7"/>
                  </a:lnTo>
                  <a:lnTo>
                    <a:pt x="138" y="10"/>
                  </a:lnTo>
                  <a:lnTo>
                    <a:pt x="146" y="15"/>
                  </a:lnTo>
                  <a:lnTo>
                    <a:pt x="151" y="20"/>
                  </a:lnTo>
                  <a:lnTo>
                    <a:pt x="156" y="25"/>
                  </a:lnTo>
                  <a:lnTo>
                    <a:pt x="160" y="31"/>
                  </a:lnTo>
                  <a:lnTo>
                    <a:pt x="164" y="37"/>
                  </a:lnTo>
                  <a:lnTo>
                    <a:pt x="167" y="45"/>
                  </a:lnTo>
                  <a:lnTo>
                    <a:pt x="169" y="52"/>
                  </a:lnTo>
                  <a:lnTo>
                    <a:pt x="171" y="60"/>
                  </a:lnTo>
                  <a:lnTo>
                    <a:pt x="172" y="69"/>
                  </a:lnTo>
                  <a:lnTo>
                    <a:pt x="172" y="79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0" name="Freeform 368"/>
            <p:cNvSpPr>
              <a:spLocks/>
            </p:cNvSpPr>
            <p:nvPr/>
          </p:nvSpPr>
          <p:spPr bwMode="auto">
            <a:xfrm>
              <a:off x="3505" y="1266"/>
              <a:ext cx="60" cy="53"/>
            </a:xfrm>
            <a:custGeom>
              <a:avLst/>
              <a:gdLst>
                <a:gd name="T0" fmla="*/ 180 w 180"/>
                <a:gd name="T1" fmla="*/ 97 h 160"/>
                <a:gd name="T2" fmla="*/ 177 w 180"/>
                <a:gd name="T3" fmla="*/ 106 h 160"/>
                <a:gd name="T4" fmla="*/ 172 w 180"/>
                <a:gd name="T5" fmla="*/ 117 h 160"/>
                <a:gd name="T6" fmla="*/ 163 w 180"/>
                <a:gd name="T7" fmla="*/ 129 h 160"/>
                <a:gd name="T8" fmla="*/ 152 w 180"/>
                <a:gd name="T9" fmla="*/ 139 h 160"/>
                <a:gd name="T10" fmla="*/ 138 w 180"/>
                <a:gd name="T11" fmla="*/ 148 h 160"/>
                <a:gd name="T12" fmla="*/ 121 w 180"/>
                <a:gd name="T13" fmla="*/ 156 h 160"/>
                <a:gd name="T14" fmla="*/ 102 w 180"/>
                <a:gd name="T15" fmla="*/ 160 h 160"/>
                <a:gd name="T16" fmla="*/ 80 w 180"/>
                <a:gd name="T17" fmla="*/ 160 h 160"/>
                <a:gd name="T18" fmla="*/ 60 w 180"/>
                <a:gd name="T19" fmla="*/ 156 h 160"/>
                <a:gd name="T20" fmla="*/ 43 w 180"/>
                <a:gd name="T21" fmla="*/ 148 h 160"/>
                <a:gd name="T22" fmla="*/ 29 w 180"/>
                <a:gd name="T23" fmla="*/ 139 h 160"/>
                <a:gd name="T24" fmla="*/ 18 w 180"/>
                <a:gd name="T25" fmla="*/ 129 h 160"/>
                <a:gd name="T26" fmla="*/ 10 w 180"/>
                <a:gd name="T27" fmla="*/ 117 h 160"/>
                <a:gd name="T28" fmla="*/ 3 w 180"/>
                <a:gd name="T29" fmla="*/ 106 h 160"/>
                <a:gd name="T30" fmla="*/ 1 w 180"/>
                <a:gd name="T31" fmla="*/ 97 h 160"/>
                <a:gd name="T32" fmla="*/ 1 w 180"/>
                <a:gd name="T33" fmla="*/ 83 h 160"/>
                <a:gd name="T34" fmla="*/ 3 w 180"/>
                <a:gd name="T35" fmla="*/ 66 h 160"/>
                <a:gd name="T36" fmla="*/ 10 w 180"/>
                <a:gd name="T37" fmla="*/ 50 h 160"/>
                <a:gd name="T38" fmla="*/ 18 w 180"/>
                <a:gd name="T39" fmla="*/ 35 h 160"/>
                <a:gd name="T40" fmla="*/ 29 w 180"/>
                <a:gd name="T41" fmla="*/ 23 h 160"/>
                <a:gd name="T42" fmla="*/ 43 w 180"/>
                <a:gd name="T43" fmla="*/ 13 h 160"/>
                <a:gd name="T44" fmla="*/ 60 w 180"/>
                <a:gd name="T45" fmla="*/ 5 h 160"/>
                <a:gd name="T46" fmla="*/ 80 w 180"/>
                <a:gd name="T47" fmla="*/ 1 h 160"/>
                <a:gd name="T48" fmla="*/ 102 w 180"/>
                <a:gd name="T49" fmla="*/ 1 h 160"/>
                <a:gd name="T50" fmla="*/ 121 w 180"/>
                <a:gd name="T51" fmla="*/ 5 h 160"/>
                <a:gd name="T52" fmla="*/ 138 w 180"/>
                <a:gd name="T53" fmla="*/ 13 h 160"/>
                <a:gd name="T54" fmla="*/ 152 w 180"/>
                <a:gd name="T55" fmla="*/ 23 h 160"/>
                <a:gd name="T56" fmla="*/ 163 w 180"/>
                <a:gd name="T57" fmla="*/ 35 h 160"/>
                <a:gd name="T58" fmla="*/ 172 w 180"/>
                <a:gd name="T59" fmla="*/ 50 h 160"/>
                <a:gd name="T60" fmla="*/ 177 w 180"/>
                <a:gd name="T61" fmla="*/ 66 h 160"/>
                <a:gd name="T62" fmla="*/ 180 w 180"/>
                <a:gd name="T63" fmla="*/ 8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160">
                  <a:moveTo>
                    <a:pt x="180" y="91"/>
                  </a:moveTo>
                  <a:lnTo>
                    <a:pt x="180" y="97"/>
                  </a:lnTo>
                  <a:lnTo>
                    <a:pt x="179" y="101"/>
                  </a:lnTo>
                  <a:lnTo>
                    <a:pt x="177" y="106"/>
                  </a:lnTo>
                  <a:lnTo>
                    <a:pt x="175" y="112"/>
                  </a:lnTo>
                  <a:lnTo>
                    <a:pt x="172" y="117"/>
                  </a:lnTo>
                  <a:lnTo>
                    <a:pt x="168" y="123"/>
                  </a:lnTo>
                  <a:lnTo>
                    <a:pt x="163" y="129"/>
                  </a:lnTo>
                  <a:lnTo>
                    <a:pt x="158" y="134"/>
                  </a:lnTo>
                  <a:lnTo>
                    <a:pt x="152" y="139"/>
                  </a:lnTo>
                  <a:lnTo>
                    <a:pt x="145" y="144"/>
                  </a:lnTo>
                  <a:lnTo>
                    <a:pt x="138" y="148"/>
                  </a:lnTo>
                  <a:lnTo>
                    <a:pt x="130" y="152"/>
                  </a:lnTo>
                  <a:lnTo>
                    <a:pt x="121" y="156"/>
                  </a:lnTo>
                  <a:lnTo>
                    <a:pt x="112" y="158"/>
                  </a:lnTo>
                  <a:lnTo>
                    <a:pt x="102" y="160"/>
                  </a:lnTo>
                  <a:lnTo>
                    <a:pt x="90" y="160"/>
                  </a:lnTo>
                  <a:lnTo>
                    <a:pt x="80" y="160"/>
                  </a:lnTo>
                  <a:lnTo>
                    <a:pt x="70" y="158"/>
                  </a:lnTo>
                  <a:lnTo>
                    <a:pt x="60" y="156"/>
                  </a:lnTo>
                  <a:lnTo>
                    <a:pt x="51" y="152"/>
                  </a:lnTo>
                  <a:lnTo>
                    <a:pt x="43" y="148"/>
                  </a:lnTo>
                  <a:lnTo>
                    <a:pt x="35" y="144"/>
                  </a:lnTo>
                  <a:lnTo>
                    <a:pt x="29" y="139"/>
                  </a:lnTo>
                  <a:lnTo>
                    <a:pt x="23" y="134"/>
                  </a:lnTo>
                  <a:lnTo>
                    <a:pt x="18" y="129"/>
                  </a:lnTo>
                  <a:lnTo>
                    <a:pt x="14" y="123"/>
                  </a:lnTo>
                  <a:lnTo>
                    <a:pt x="10" y="117"/>
                  </a:lnTo>
                  <a:lnTo>
                    <a:pt x="6" y="112"/>
                  </a:lnTo>
                  <a:lnTo>
                    <a:pt x="3" y="106"/>
                  </a:lnTo>
                  <a:lnTo>
                    <a:pt x="2" y="101"/>
                  </a:lnTo>
                  <a:lnTo>
                    <a:pt x="1" y="97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2" y="75"/>
                  </a:lnTo>
                  <a:lnTo>
                    <a:pt x="3" y="66"/>
                  </a:lnTo>
                  <a:lnTo>
                    <a:pt x="6" y="58"/>
                  </a:lnTo>
                  <a:lnTo>
                    <a:pt x="10" y="50"/>
                  </a:lnTo>
                  <a:lnTo>
                    <a:pt x="14" y="43"/>
                  </a:lnTo>
                  <a:lnTo>
                    <a:pt x="18" y="35"/>
                  </a:lnTo>
                  <a:lnTo>
                    <a:pt x="23" y="29"/>
                  </a:lnTo>
                  <a:lnTo>
                    <a:pt x="29" y="23"/>
                  </a:lnTo>
                  <a:lnTo>
                    <a:pt x="35" y="18"/>
                  </a:lnTo>
                  <a:lnTo>
                    <a:pt x="43" y="13"/>
                  </a:lnTo>
                  <a:lnTo>
                    <a:pt x="51" y="9"/>
                  </a:lnTo>
                  <a:lnTo>
                    <a:pt x="60" y="5"/>
                  </a:lnTo>
                  <a:lnTo>
                    <a:pt x="70" y="2"/>
                  </a:lnTo>
                  <a:lnTo>
                    <a:pt x="80" y="1"/>
                  </a:lnTo>
                  <a:lnTo>
                    <a:pt x="90" y="0"/>
                  </a:lnTo>
                  <a:lnTo>
                    <a:pt x="102" y="1"/>
                  </a:lnTo>
                  <a:lnTo>
                    <a:pt x="112" y="2"/>
                  </a:lnTo>
                  <a:lnTo>
                    <a:pt x="121" y="5"/>
                  </a:lnTo>
                  <a:lnTo>
                    <a:pt x="130" y="9"/>
                  </a:lnTo>
                  <a:lnTo>
                    <a:pt x="138" y="13"/>
                  </a:lnTo>
                  <a:lnTo>
                    <a:pt x="145" y="18"/>
                  </a:lnTo>
                  <a:lnTo>
                    <a:pt x="152" y="23"/>
                  </a:lnTo>
                  <a:lnTo>
                    <a:pt x="158" y="29"/>
                  </a:lnTo>
                  <a:lnTo>
                    <a:pt x="163" y="35"/>
                  </a:lnTo>
                  <a:lnTo>
                    <a:pt x="168" y="43"/>
                  </a:lnTo>
                  <a:lnTo>
                    <a:pt x="172" y="50"/>
                  </a:lnTo>
                  <a:lnTo>
                    <a:pt x="175" y="58"/>
                  </a:lnTo>
                  <a:lnTo>
                    <a:pt x="177" y="66"/>
                  </a:lnTo>
                  <a:lnTo>
                    <a:pt x="179" y="75"/>
                  </a:lnTo>
                  <a:lnTo>
                    <a:pt x="180" y="83"/>
                  </a:lnTo>
                  <a:lnTo>
                    <a:pt x="180" y="91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1" name="Freeform 369"/>
            <p:cNvSpPr>
              <a:spLocks/>
            </p:cNvSpPr>
            <p:nvPr/>
          </p:nvSpPr>
          <p:spPr bwMode="auto">
            <a:xfrm>
              <a:off x="3289" y="1105"/>
              <a:ext cx="53" cy="53"/>
            </a:xfrm>
            <a:custGeom>
              <a:avLst/>
              <a:gdLst>
                <a:gd name="T0" fmla="*/ 159 w 160"/>
                <a:gd name="T1" fmla="*/ 89 h 158"/>
                <a:gd name="T2" fmla="*/ 157 w 160"/>
                <a:gd name="T3" fmla="*/ 106 h 158"/>
                <a:gd name="T4" fmla="*/ 151 w 160"/>
                <a:gd name="T5" fmla="*/ 121 h 158"/>
                <a:gd name="T6" fmla="*/ 144 w 160"/>
                <a:gd name="T7" fmla="*/ 133 h 158"/>
                <a:gd name="T8" fmla="*/ 134 w 160"/>
                <a:gd name="T9" fmla="*/ 144 h 158"/>
                <a:gd name="T10" fmla="*/ 121 w 160"/>
                <a:gd name="T11" fmla="*/ 151 h 158"/>
                <a:gd name="T12" fmla="*/ 107 w 160"/>
                <a:gd name="T13" fmla="*/ 156 h 158"/>
                <a:gd name="T14" fmla="*/ 89 w 160"/>
                <a:gd name="T15" fmla="*/ 158 h 158"/>
                <a:gd name="T16" fmla="*/ 71 w 160"/>
                <a:gd name="T17" fmla="*/ 158 h 158"/>
                <a:gd name="T18" fmla="*/ 53 w 160"/>
                <a:gd name="T19" fmla="*/ 156 h 158"/>
                <a:gd name="T20" fmla="*/ 38 w 160"/>
                <a:gd name="T21" fmla="*/ 151 h 158"/>
                <a:gd name="T22" fmla="*/ 25 w 160"/>
                <a:gd name="T23" fmla="*/ 144 h 158"/>
                <a:gd name="T24" fmla="*/ 16 w 160"/>
                <a:gd name="T25" fmla="*/ 133 h 158"/>
                <a:gd name="T26" fmla="*/ 9 w 160"/>
                <a:gd name="T27" fmla="*/ 121 h 158"/>
                <a:gd name="T28" fmla="*/ 3 w 160"/>
                <a:gd name="T29" fmla="*/ 106 h 158"/>
                <a:gd name="T30" fmla="*/ 0 w 160"/>
                <a:gd name="T31" fmla="*/ 89 h 158"/>
                <a:gd name="T32" fmla="*/ 0 w 160"/>
                <a:gd name="T33" fmla="*/ 69 h 158"/>
                <a:gd name="T34" fmla="*/ 3 w 160"/>
                <a:gd name="T35" fmla="*/ 52 h 158"/>
                <a:gd name="T36" fmla="*/ 9 w 160"/>
                <a:gd name="T37" fmla="*/ 37 h 158"/>
                <a:gd name="T38" fmla="*/ 16 w 160"/>
                <a:gd name="T39" fmla="*/ 25 h 158"/>
                <a:gd name="T40" fmla="*/ 25 w 160"/>
                <a:gd name="T41" fmla="*/ 14 h 158"/>
                <a:gd name="T42" fmla="*/ 38 w 160"/>
                <a:gd name="T43" fmla="*/ 7 h 158"/>
                <a:gd name="T44" fmla="*/ 53 w 160"/>
                <a:gd name="T45" fmla="*/ 2 h 158"/>
                <a:gd name="T46" fmla="*/ 71 w 160"/>
                <a:gd name="T47" fmla="*/ 0 h 158"/>
                <a:gd name="T48" fmla="*/ 89 w 160"/>
                <a:gd name="T49" fmla="*/ 0 h 158"/>
                <a:gd name="T50" fmla="*/ 107 w 160"/>
                <a:gd name="T51" fmla="*/ 2 h 158"/>
                <a:gd name="T52" fmla="*/ 121 w 160"/>
                <a:gd name="T53" fmla="*/ 7 h 158"/>
                <a:gd name="T54" fmla="*/ 134 w 160"/>
                <a:gd name="T55" fmla="*/ 14 h 158"/>
                <a:gd name="T56" fmla="*/ 144 w 160"/>
                <a:gd name="T57" fmla="*/ 25 h 158"/>
                <a:gd name="T58" fmla="*/ 151 w 160"/>
                <a:gd name="T59" fmla="*/ 37 h 158"/>
                <a:gd name="T60" fmla="*/ 157 w 160"/>
                <a:gd name="T61" fmla="*/ 52 h 158"/>
                <a:gd name="T62" fmla="*/ 159 w 160"/>
                <a:gd name="T63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158">
                  <a:moveTo>
                    <a:pt x="160" y="80"/>
                  </a:moveTo>
                  <a:lnTo>
                    <a:pt x="159" y="89"/>
                  </a:lnTo>
                  <a:lnTo>
                    <a:pt x="159" y="98"/>
                  </a:lnTo>
                  <a:lnTo>
                    <a:pt x="157" y="106"/>
                  </a:lnTo>
                  <a:lnTo>
                    <a:pt x="155" y="114"/>
                  </a:lnTo>
                  <a:lnTo>
                    <a:pt x="151" y="121"/>
                  </a:lnTo>
                  <a:lnTo>
                    <a:pt x="148" y="127"/>
                  </a:lnTo>
                  <a:lnTo>
                    <a:pt x="144" y="133"/>
                  </a:lnTo>
                  <a:lnTo>
                    <a:pt x="140" y="139"/>
                  </a:lnTo>
                  <a:lnTo>
                    <a:pt x="134" y="144"/>
                  </a:lnTo>
                  <a:lnTo>
                    <a:pt x="129" y="148"/>
                  </a:lnTo>
                  <a:lnTo>
                    <a:pt x="121" y="151"/>
                  </a:lnTo>
                  <a:lnTo>
                    <a:pt x="115" y="154"/>
                  </a:lnTo>
                  <a:lnTo>
                    <a:pt x="107" y="156"/>
                  </a:lnTo>
                  <a:lnTo>
                    <a:pt x="99" y="157"/>
                  </a:lnTo>
                  <a:lnTo>
                    <a:pt x="89" y="158"/>
                  </a:lnTo>
                  <a:lnTo>
                    <a:pt x="80" y="158"/>
                  </a:lnTo>
                  <a:lnTo>
                    <a:pt x="71" y="158"/>
                  </a:lnTo>
                  <a:lnTo>
                    <a:pt x="61" y="157"/>
                  </a:lnTo>
                  <a:lnTo>
                    <a:pt x="53" y="156"/>
                  </a:lnTo>
                  <a:lnTo>
                    <a:pt x="45" y="154"/>
                  </a:lnTo>
                  <a:lnTo>
                    <a:pt x="38" y="151"/>
                  </a:lnTo>
                  <a:lnTo>
                    <a:pt x="31" y="148"/>
                  </a:lnTo>
                  <a:lnTo>
                    <a:pt x="25" y="144"/>
                  </a:lnTo>
                  <a:lnTo>
                    <a:pt x="20" y="139"/>
                  </a:lnTo>
                  <a:lnTo>
                    <a:pt x="16" y="133"/>
                  </a:lnTo>
                  <a:lnTo>
                    <a:pt x="12" y="127"/>
                  </a:lnTo>
                  <a:lnTo>
                    <a:pt x="9" y="121"/>
                  </a:lnTo>
                  <a:lnTo>
                    <a:pt x="6" y="114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69"/>
                  </a:lnTo>
                  <a:lnTo>
                    <a:pt x="1" y="61"/>
                  </a:lnTo>
                  <a:lnTo>
                    <a:pt x="3" y="52"/>
                  </a:lnTo>
                  <a:lnTo>
                    <a:pt x="6" y="44"/>
                  </a:lnTo>
                  <a:lnTo>
                    <a:pt x="9" y="37"/>
                  </a:lnTo>
                  <a:lnTo>
                    <a:pt x="12" y="31"/>
                  </a:lnTo>
                  <a:lnTo>
                    <a:pt x="16" y="25"/>
                  </a:lnTo>
                  <a:lnTo>
                    <a:pt x="20" y="20"/>
                  </a:lnTo>
                  <a:lnTo>
                    <a:pt x="25" y="14"/>
                  </a:lnTo>
                  <a:lnTo>
                    <a:pt x="31" y="11"/>
                  </a:lnTo>
                  <a:lnTo>
                    <a:pt x="38" y="7"/>
                  </a:lnTo>
                  <a:lnTo>
                    <a:pt x="45" y="5"/>
                  </a:lnTo>
                  <a:lnTo>
                    <a:pt x="53" y="2"/>
                  </a:lnTo>
                  <a:lnTo>
                    <a:pt x="61" y="1"/>
                  </a:lnTo>
                  <a:lnTo>
                    <a:pt x="71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9" y="1"/>
                  </a:lnTo>
                  <a:lnTo>
                    <a:pt x="107" y="2"/>
                  </a:lnTo>
                  <a:lnTo>
                    <a:pt x="115" y="5"/>
                  </a:lnTo>
                  <a:lnTo>
                    <a:pt x="121" y="7"/>
                  </a:lnTo>
                  <a:lnTo>
                    <a:pt x="129" y="11"/>
                  </a:lnTo>
                  <a:lnTo>
                    <a:pt x="134" y="14"/>
                  </a:lnTo>
                  <a:lnTo>
                    <a:pt x="140" y="20"/>
                  </a:lnTo>
                  <a:lnTo>
                    <a:pt x="144" y="25"/>
                  </a:lnTo>
                  <a:lnTo>
                    <a:pt x="148" y="31"/>
                  </a:lnTo>
                  <a:lnTo>
                    <a:pt x="151" y="37"/>
                  </a:lnTo>
                  <a:lnTo>
                    <a:pt x="155" y="44"/>
                  </a:lnTo>
                  <a:lnTo>
                    <a:pt x="157" y="52"/>
                  </a:lnTo>
                  <a:lnTo>
                    <a:pt x="159" y="61"/>
                  </a:lnTo>
                  <a:lnTo>
                    <a:pt x="159" y="69"/>
                  </a:lnTo>
                  <a:lnTo>
                    <a:pt x="160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2" name="Freeform 370"/>
            <p:cNvSpPr>
              <a:spLocks/>
            </p:cNvSpPr>
            <p:nvPr/>
          </p:nvSpPr>
          <p:spPr bwMode="auto">
            <a:xfrm>
              <a:off x="3070" y="964"/>
              <a:ext cx="55" cy="53"/>
            </a:xfrm>
            <a:custGeom>
              <a:avLst/>
              <a:gdLst>
                <a:gd name="T0" fmla="*/ 166 w 167"/>
                <a:gd name="T1" fmla="*/ 89 h 159"/>
                <a:gd name="T2" fmla="*/ 164 w 167"/>
                <a:gd name="T3" fmla="*/ 106 h 159"/>
                <a:gd name="T4" fmla="*/ 159 w 167"/>
                <a:gd name="T5" fmla="*/ 121 h 159"/>
                <a:gd name="T6" fmla="*/ 150 w 167"/>
                <a:gd name="T7" fmla="*/ 133 h 159"/>
                <a:gd name="T8" fmla="*/ 140 w 167"/>
                <a:gd name="T9" fmla="*/ 143 h 159"/>
                <a:gd name="T10" fmla="*/ 128 w 167"/>
                <a:gd name="T11" fmla="*/ 151 h 159"/>
                <a:gd name="T12" fmla="*/ 112 w 167"/>
                <a:gd name="T13" fmla="*/ 156 h 159"/>
                <a:gd name="T14" fmla="*/ 93 w 167"/>
                <a:gd name="T15" fmla="*/ 158 h 159"/>
                <a:gd name="T16" fmla="*/ 74 w 167"/>
                <a:gd name="T17" fmla="*/ 158 h 159"/>
                <a:gd name="T18" fmla="*/ 55 w 167"/>
                <a:gd name="T19" fmla="*/ 156 h 159"/>
                <a:gd name="T20" fmla="*/ 40 w 167"/>
                <a:gd name="T21" fmla="*/ 151 h 159"/>
                <a:gd name="T22" fmla="*/ 27 w 167"/>
                <a:gd name="T23" fmla="*/ 143 h 159"/>
                <a:gd name="T24" fmla="*/ 16 w 167"/>
                <a:gd name="T25" fmla="*/ 133 h 159"/>
                <a:gd name="T26" fmla="*/ 9 w 167"/>
                <a:gd name="T27" fmla="*/ 121 h 159"/>
                <a:gd name="T28" fmla="*/ 3 w 167"/>
                <a:gd name="T29" fmla="*/ 106 h 159"/>
                <a:gd name="T30" fmla="*/ 0 w 167"/>
                <a:gd name="T31" fmla="*/ 89 h 159"/>
                <a:gd name="T32" fmla="*/ 0 w 167"/>
                <a:gd name="T33" fmla="*/ 69 h 159"/>
                <a:gd name="T34" fmla="*/ 3 w 167"/>
                <a:gd name="T35" fmla="*/ 52 h 159"/>
                <a:gd name="T36" fmla="*/ 9 w 167"/>
                <a:gd name="T37" fmla="*/ 37 h 159"/>
                <a:gd name="T38" fmla="*/ 16 w 167"/>
                <a:gd name="T39" fmla="*/ 24 h 159"/>
                <a:gd name="T40" fmla="*/ 27 w 167"/>
                <a:gd name="T41" fmla="*/ 15 h 159"/>
                <a:gd name="T42" fmla="*/ 40 w 167"/>
                <a:gd name="T43" fmla="*/ 7 h 159"/>
                <a:gd name="T44" fmla="*/ 55 w 167"/>
                <a:gd name="T45" fmla="*/ 3 h 159"/>
                <a:gd name="T46" fmla="*/ 74 w 167"/>
                <a:gd name="T47" fmla="*/ 0 h 159"/>
                <a:gd name="T48" fmla="*/ 93 w 167"/>
                <a:gd name="T49" fmla="*/ 0 h 159"/>
                <a:gd name="T50" fmla="*/ 112 w 167"/>
                <a:gd name="T51" fmla="*/ 3 h 159"/>
                <a:gd name="T52" fmla="*/ 128 w 167"/>
                <a:gd name="T53" fmla="*/ 7 h 159"/>
                <a:gd name="T54" fmla="*/ 140 w 167"/>
                <a:gd name="T55" fmla="*/ 15 h 159"/>
                <a:gd name="T56" fmla="*/ 150 w 167"/>
                <a:gd name="T57" fmla="*/ 24 h 159"/>
                <a:gd name="T58" fmla="*/ 159 w 167"/>
                <a:gd name="T59" fmla="*/ 37 h 159"/>
                <a:gd name="T60" fmla="*/ 164 w 167"/>
                <a:gd name="T61" fmla="*/ 52 h 159"/>
                <a:gd name="T62" fmla="*/ 166 w 167"/>
                <a:gd name="T63" fmla="*/ 6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159">
                  <a:moveTo>
                    <a:pt x="167" y="79"/>
                  </a:moveTo>
                  <a:lnTo>
                    <a:pt x="166" y="89"/>
                  </a:lnTo>
                  <a:lnTo>
                    <a:pt x="165" y="98"/>
                  </a:lnTo>
                  <a:lnTo>
                    <a:pt x="164" y="106"/>
                  </a:lnTo>
                  <a:lnTo>
                    <a:pt x="162" y="113"/>
                  </a:lnTo>
                  <a:lnTo>
                    <a:pt x="159" y="121"/>
                  </a:lnTo>
                  <a:lnTo>
                    <a:pt x="154" y="128"/>
                  </a:lnTo>
                  <a:lnTo>
                    <a:pt x="150" y="133"/>
                  </a:lnTo>
                  <a:lnTo>
                    <a:pt x="145" y="138"/>
                  </a:lnTo>
                  <a:lnTo>
                    <a:pt x="140" y="143"/>
                  </a:lnTo>
                  <a:lnTo>
                    <a:pt x="134" y="148"/>
                  </a:lnTo>
                  <a:lnTo>
                    <a:pt x="128" y="151"/>
                  </a:lnTo>
                  <a:lnTo>
                    <a:pt x="119" y="154"/>
                  </a:lnTo>
                  <a:lnTo>
                    <a:pt x="112" y="156"/>
                  </a:lnTo>
                  <a:lnTo>
                    <a:pt x="103" y="157"/>
                  </a:lnTo>
                  <a:lnTo>
                    <a:pt x="93" y="158"/>
                  </a:lnTo>
                  <a:lnTo>
                    <a:pt x="83" y="159"/>
                  </a:lnTo>
                  <a:lnTo>
                    <a:pt x="74" y="158"/>
                  </a:lnTo>
                  <a:lnTo>
                    <a:pt x="64" y="157"/>
                  </a:lnTo>
                  <a:lnTo>
                    <a:pt x="55" y="156"/>
                  </a:lnTo>
                  <a:lnTo>
                    <a:pt x="47" y="154"/>
                  </a:lnTo>
                  <a:lnTo>
                    <a:pt x="40" y="151"/>
                  </a:lnTo>
                  <a:lnTo>
                    <a:pt x="32" y="148"/>
                  </a:lnTo>
                  <a:lnTo>
                    <a:pt x="27" y="143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2" y="128"/>
                  </a:lnTo>
                  <a:lnTo>
                    <a:pt x="9" y="121"/>
                  </a:lnTo>
                  <a:lnTo>
                    <a:pt x="5" y="113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1" y="61"/>
                  </a:lnTo>
                  <a:lnTo>
                    <a:pt x="3" y="52"/>
                  </a:lnTo>
                  <a:lnTo>
                    <a:pt x="5" y="44"/>
                  </a:lnTo>
                  <a:lnTo>
                    <a:pt x="9" y="37"/>
                  </a:lnTo>
                  <a:lnTo>
                    <a:pt x="12" y="31"/>
                  </a:lnTo>
                  <a:lnTo>
                    <a:pt x="16" y="24"/>
                  </a:lnTo>
                  <a:lnTo>
                    <a:pt x="21" y="19"/>
                  </a:lnTo>
                  <a:lnTo>
                    <a:pt x="27" y="15"/>
                  </a:lnTo>
                  <a:lnTo>
                    <a:pt x="32" y="11"/>
                  </a:lnTo>
                  <a:lnTo>
                    <a:pt x="40" y="7"/>
                  </a:lnTo>
                  <a:lnTo>
                    <a:pt x="47" y="5"/>
                  </a:lnTo>
                  <a:lnTo>
                    <a:pt x="55" y="3"/>
                  </a:lnTo>
                  <a:lnTo>
                    <a:pt x="64" y="1"/>
                  </a:lnTo>
                  <a:lnTo>
                    <a:pt x="74" y="0"/>
                  </a:lnTo>
                  <a:lnTo>
                    <a:pt x="83" y="0"/>
                  </a:lnTo>
                  <a:lnTo>
                    <a:pt x="93" y="0"/>
                  </a:lnTo>
                  <a:lnTo>
                    <a:pt x="103" y="1"/>
                  </a:lnTo>
                  <a:lnTo>
                    <a:pt x="112" y="3"/>
                  </a:lnTo>
                  <a:lnTo>
                    <a:pt x="119" y="5"/>
                  </a:lnTo>
                  <a:lnTo>
                    <a:pt x="128" y="7"/>
                  </a:lnTo>
                  <a:lnTo>
                    <a:pt x="134" y="11"/>
                  </a:lnTo>
                  <a:lnTo>
                    <a:pt x="140" y="15"/>
                  </a:lnTo>
                  <a:lnTo>
                    <a:pt x="145" y="19"/>
                  </a:lnTo>
                  <a:lnTo>
                    <a:pt x="150" y="24"/>
                  </a:lnTo>
                  <a:lnTo>
                    <a:pt x="154" y="31"/>
                  </a:lnTo>
                  <a:lnTo>
                    <a:pt x="159" y="37"/>
                  </a:lnTo>
                  <a:lnTo>
                    <a:pt x="162" y="44"/>
                  </a:lnTo>
                  <a:lnTo>
                    <a:pt x="164" y="52"/>
                  </a:lnTo>
                  <a:lnTo>
                    <a:pt x="165" y="61"/>
                  </a:lnTo>
                  <a:lnTo>
                    <a:pt x="166" y="69"/>
                  </a:lnTo>
                  <a:lnTo>
                    <a:pt x="167" y="79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3" name="Freeform 371"/>
            <p:cNvSpPr>
              <a:spLocks/>
            </p:cNvSpPr>
            <p:nvPr/>
          </p:nvSpPr>
          <p:spPr bwMode="auto">
            <a:xfrm>
              <a:off x="2849" y="1146"/>
              <a:ext cx="55" cy="53"/>
            </a:xfrm>
            <a:custGeom>
              <a:avLst/>
              <a:gdLst>
                <a:gd name="T0" fmla="*/ 166 w 166"/>
                <a:gd name="T1" fmla="*/ 89 h 158"/>
                <a:gd name="T2" fmla="*/ 162 w 166"/>
                <a:gd name="T3" fmla="*/ 107 h 158"/>
                <a:gd name="T4" fmla="*/ 157 w 166"/>
                <a:gd name="T5" fmla="*/ 121 h 158"/>
                <a:gd name="T6" fmla="*/ 150 w 166"/>
                <a:gd name="T7" fmla="*/ 134 h 158"/>
                <a:gd name="T8" fmla="*/ 140 w 166"/>
                <a:gd name="T9" fmla="*/ 144 h 158"/>
                <a:gd name="T10" fmla="*/ 126 w 166"/>
                <a:gd name="T11" fmla="*/ 151 h 158"/>
                <a:gd name="T12" fmla="*/ 111 w 166"/>
                <a:gd name="T13" fmla="*/ 156 h 158"/>
                <a:gd name="T14" fmla="*/ 92 w 166"/>
                <a:gd name="T15" fmla="*/ 158 h 158"/>
                <a:gd name="T16" fmla="*/ 72 w 166"/>
                <a:gd name="T17" fmla="*/ 158 h 158"/>
                <a:gd name="T18" fmla="*/ 54 w 166"/>
                <a:gd name="T19" fmla="*/ 156 h 158"/>
                <a:gd name="T20" fmla="*/ 38 w 166"/>
                <a:gd name="T21" fmla="*/ 151 h 158"/>
                <a:gd name="T22" fmla="*/ 26 w 166"/>
                <a:gd name="T23" fmla="*/ 144 h 158"/>
                <a:gd name="T24" fmla="*/ 15 w 166"/>
                <a:gd name="T25" fmla="*/ 134 h 158"/>
                <a:gd name="T26" fmla="*/ 7 w 166"/>
                <a:gd name="T27" fmla="*/ 121 h 158"/>
                <a:gd name="T28" fmla="*/ 2 w 166"/>
                <a:gd name="T29" fmla="*/ 107 h 158"/>
                <a:gd name="T30" fmla="*/ 0 w 166"/>
                <a:gd name="T31" fmla="*/ 89 h 158"/>
                <a:gd name="T32" fmla="*/ 0 w 166"/>
                <a:gd name="T33" fmla="*/ 69 h 158"/>
                <a:gd name="T34" fmla="*/ 2 w 166"/>
                <a:gd name="T35" fmla="*/ 52 h 158"/>
                <a:gd name="T36" fmla="*/ 7 w 166"/>
                <a:gd name="T37" fmla="*/ 37 h 158"/>
                <a:gd name="T38" fmla="*/ 15 w 166"/>
                <a:gd name="T39" fmla="*/ 25 h 158"/>
                <a:gd name="T40" fmla="*/ 26 w 166"/>
                <a:gd name="T41" fmla="*/ 15 h 158"/>
                <a:gd name="T42" fmla="*/ 38 w 166"/>
                <a:gd name="T43" fmla="*/ 7 h 158"/>
                <a:gd name="T44" fmla="*/ 54 w 166"/>
                <a:gd name="T45" fmla="*/ 2 h 158"/>
                <a:gd name="T46" fmla="*/ 72 w 166"/>
                <a:gd name="T47" fmla="*/ 0 h 158"/>
                <a:gd name="T48" fmla="*/ 92 w 166"/>
                <a:gd name="T49" fmla="*/ 0 h 158"/>
                <a:gd name="T50" fmla="*/ 111 w 166"/>
                <a:gd name="T51" fmla="*/ 2 h 158"/>
                <a:gd name="T52" fmla="*/ 126 w 166"/>
                <a:gd name="T53" fmla="*/ 7 h 158"/>
                <a:gd name="T54" fmla="*/ 140 w 166"/>
                <a:gd name="T55" fmla="*/ 15 h 158"/>
                <a:gd name="T56" fmla="*/ 150 w 166"/>
                <a:gd name="T57" fmla="*/ 25 h 158"/>
                <a:gd name="T58" fmla="*/ 157 w 166"/>
                <a:gd name="T59" fmla="*/ 37 h 158"/>
                <a:gd name="T60" fmla="*/ 162 w 166"/>
                <a:gd name="T61" fmla="*/ 52 h 158"/>
                <a:gd name="T62" fmla="*/ 166 w 166"/>
                <a:gd name="T63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58">
                  <a:moveTo>
                    <a:pt x="166" y="79"/>
                  </a:moveTo>
                  <a:lnTo>
                    <a:pt x="166" y="89"/>
                  </a:lnTo>
                  <a:lnTo>
                    <a:pt x="165" y="97"/>
                  </a:lnTo>
                  <a:lnTo>
                    <a:pt x="162" y="107"/>
                  </a:lnTo>
                  <a:lnTo>
                    <a:pt x="160" y="114"/>
                  </a:lnTo>
                  <a:lnTo>
                    <a:pt x="157" y="121"/>
                  </a:lnTo>
                  <a:lnTo>
                    <a:pt x="154" y="127"/>
                  </a:lnTo>
                  <a:lnTo>
                    <a:pt x="150" y="134"/>
                  </a:lnTo>
                  <a:lnTo>
                    <a:pt x="145" y="139"/>
                  </a:lnTo>
                  <a:lnTo>
                    <a:pt x="140" y="144"/>
                  </a:lnTo>
                  <a:lnTo>
                    <a:pt x="133" y="147"/>
                  </a:lnTo>
                  <a:lnTo>
                    <a:pt x="126" y="151"/>
                  </a:lnTo>
                  <a:lnTo>
                    <a:pt x="119" y="153"/>
                  </a:lnTo>
                  <a:lnTo>
                    <a:pt x="111" y="156"/>
                  </a:lnTo>
                  <a:lnTo>
                    <a:pt x="101" y="157"/>
                  </a:lnTo>
                  <a:lnTo>
                    <a:pt x="92" y="158"/>
                  </a:lnTo>
                  <a:lnTo>
                    <a:pt x="83" y="158"/>
                  </a:lnTo>
                  <a:lnTo>
                    <a:pt x="72" y="158"/>
                  </a:lnTo>
                  <a:lnTo>
                    <a:pt x="63" y="157"/>
                  </a:lnTo>
                  <a:lnTo>
                    <a:pt x="54" y="156"/>
                  </a:lnTo>
                  <a:lnTo>
                    <a:pt x="47" y="153"/>
                  </a:lnTo>
                  <a:lnTo>
                    <a:pt x="38" y="151"/>
                  </a:lnTo>
                  <a:lnTo>
                    <a:pt x="32" y="147"/>
                  </a:lnTo>
                  <a:lnTo>
                    <a:pt x="26" y="144"/>
                  </a:lnTo>
                  <a:lnTo>
                    <a:pt x="21" y="139"/>
                  </a:lnTo>
                  <a:lnTo>
                    <a:pt x="15" y="134"/>
                  </a:lnTo>
                  <a:lnTo>
                    <a:pt x="11" y="127"/>
                  </a:lnTo>
                  <a:lnTo>
                    <a:pt x="7" y="121"/>
                  </a:lnTo>
                  <a:lnTo>
                    <a:pt x="5" y="114"/>
                  </a:lnTo>
                  <a:lnTo>
                    <a:pt x="2" y="107"/>
                  </a:lnTo>
                  <a:lnTo>
                    <a:pt x="1" y="97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1" y="60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11" y="31"/>
                  </a:lnTo>
                  <a:lnTo>
                    <a:pt x="15" y="25"/>
                  </a:lnTo>
                  <a:lnTo>
                    <a:pt x="21" y="20"/>
                  </a:lnTo>
                  <a:lnTo>
                    <a:pt x="26" y="15"/>
                  </a:lnTo>
                  <a:lnTo>
                    <a:pt x="32" y="10"/>
                  </a:lnTo>
                  <a:lnTo>
                    <a:pt x="38" y="7"/>
                  </a:lnTo>
                  <a:lnTo>
                    <a:pt x="47" y="4"/>
                  </a:lnTo>
                  <a:lnTo>
                    <a:pt x="54" y="2"/>
                  </a:lnTo>
                  <a:lnTo>
                    <a:pt x="63" y="1"/>
                  </a:lnTo>
                  <a:lnTo>
                    <a:pt x="72" y="0"/>
                  </a:lnTo>
                  <a:lnTo>
                    <a:pt x="83" y="0"/>
                  </a:lnTo>
                  <a:lnTo>
                    <a:pt x="92" y="0"/>
                  </a:lnTo>
                  <a:lnTo>
                    <a:pt x="101" y="1"/>
                  </a:lnTo>
                  <a:lnTo>
                    <a:pt x="111" y="2"/>
                  </a:lnTo>
                  <a:lnTo>
                    <a:pt x="119" y="4"/>
                  </a:lnTo>
                  <a:lnTo>
                    <a:pt x="126" y="7"/>
                  </a:lnTo>
                  <a:lnTo>
                    <a:pt x="133" y="10"/>
                  </a:lnTo>
                  <a:lnTo>
                    <a:pt x="140" y="15"/>
                  </a:lnTo>
                  <a:lnTo>
                    <a:pt x="145" y="20"/>
                  </a:lnTo>
                  <a:lnTo>
                    <a:pt x="150" y="25"/>
                  </a:lnTo>
                  <a:lnTo>
                    <a:pt x="154" y="31"/>
                  </a:lnTo>
                  <a:lnTo>
                    <a:pt x="157" y="37"/>
                  </a:lnTo>
                  <a:lnTo>
                    <a:pt x="160" y="45"/>
                  </a:lnTo>
                  <a:lnTo>
                    <a:pt x="162" y="52"/>
                  </a:lnTo>
                  <a:lnTo>
                    <a:pt x="165" y="60"/>
                  </a:lnTo>
                  <a:lnTo>
                    <a:pt x="166" y="69"/>
                  </a:lnTo>
                  <a:lnTo>
                    <a:pt x="166" y="79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4" name="Freeform 372"/>
            <p:cNvSpPr>
              <a:spLocks/>
            </p:cNvSpPr>
            <p:nvPr/>
          </p:nvSpPr>
          <p:spPr bwMode="auto">
            <a:xfrm>
              <a:off x="4780" y="790"/>
              <a:ext cx="56" cy="53"/>
            </a:xfrm>
            <a:custGeom>
              <a:avLst/>
              <a:gdLst>
                <a:gd name="T0" fmla="*/ 165 w 167"/>
                <a:gd name="T1" fmla="*/ 89 h 159"/>
                <a:gd name="T2" fmla="*/ 161 w 167"/>
                <a:gd name="T3" fmla="*/ 107 h 159"/>
                <a:gd name="T4" fmla="*/ 154 w 167"/>
                <a:gd name="T5" fmla="*/ 122 h 159"/>
                <a:gd name="T6" fmla="*/ 145 w 167"/>
                <a:gd name="T7" fmla="*/ 134 h 159"/>
                <a:gd name="T8" fmla="*/ 134 w 167"/>
                <a:gd name="T9" fmla="*/ 144 h 159"/>
                <a:gd name="T10" fmla="*/ 122 w 167"/>
                <a:gd name="T11" fmla="*/ 151 h 159"/>
                <a:gd name="T12" fmla="*/ 111 w 167"/>
                <a:gd name="T13" fmla="*/ 156 h 159"/>
                <a:gd name="T14" fmla="*/ 100 w 167"/>
                <a:gd name="T15" fmla="*/ 159 h 159"/>
                <a:gd name="T16" fmla="*/ 86 w 167"/>
                <a:gd name="T17" fmla="*/ 159 h 159"/>
                <a:gd name="T18" fmla="*/ 69 w 167"/>
                <a:gd name="T19" fmla="*/ 156 h 159"/>
                <a:gd name="T20" fmla="*/ 53 w 167"/>
                <a:gd name="T21" fmla="*/ 151 h 159"/>
                <a:gd name="T22" fmla="*/ 37 w 167"/>
                <a:gd name="T23" fmla="*/ 144 h 159"/>
                <a:gd name="T24" fmla="*/ 24 w 167"/>
                <a:gd name="T25" fmla="*/ 134 h 159"/>
                <a:gd name="T26" fmla="*/ 12 w 167"/>
                <a:gd name="T27" fmla="*/ 122 h 159"/>
                <a:gd name="T28" fmla="*/ 5 w 167"/>
                <a:gd name="T29" fmla="*/ 107 h 159"/>
                <a:gd name="T30" fmla="*/ 1 w 167"/>
                <a:gd name="T31" fmla="*/ 89 h 159"/>
                <a:gd name="T32" fmla="*/ 1 w 167"/>
                <a:gd name="T33" fmla="*/ 70 h 159"/>
                <a:gd name="T34" fmla="*/ 5 w 167"/>
                <a:gd name="T35" fmla="*/ 53 h 159"/>
                <a:gd name="T36" fmla="*/ 12 w 167"/>
                <a:gd name="T37" fmla="*/ 38 h 159"/>
                <a:gd name="T38" fmla="*/ 24 w 167"/>
                <a:gd name="T39" fmla="*/ 26 h 159"/>
                <a:gd name="T40" fmla="*/ 37 w 167"/>
                <a:gd name="T41" fmla="*/ 15 h 159"/>
                <a:gd name="T42" fmla="*/ 53 w 167"/>
                <a:gd name="T43" fmla="*/ 8 h 159"/>
                <a:gd name="T44" fmla="*/ 69 w 167"/>
                <a:gd name="T45" fmla="*/ 3 h 159"/>
                <a:gd name="T46" fmla="*/ 86 w 167"/>
                <a:gd name="T47" fmla="*/ 1 h 159"/>
                <a:gd name="T48" fmla="*/ 100 w 167"/>
                <a:gd name="T49" fmla="*/ 1 h 159"/>
                <a:gd name="T50" fmla="*/ 111 w 167"/>
                <a:gd name="T51" fmla="*/ 3 h 159"/>
                <a:gd name="T52" fmla="*/ 122 w 167"/>
                <a:gd name="T53" fmla="*/ 8 h 159"/>
                <a:gd name="T54" fmla="*/ 134 w 167"/>
                <a:gd name="T55" fmla="*/ 15 h 159"/>
                <a:gd name="T56" fmla="*/ 145 w 167"/>
                <a:gd name="T57" fmla="*/ 26 h 159"/>
                <a:gd name="T58" fmla="*/ 154 w 167"/>
                <a:gd name="T59" fmla="*/ 38 h 159"/>
                <a:gd name="T60" fmla="*/ 161 w 167"/>
                <a:gd name="T61" fmla="*/ 53 h 159"/>
                <a:gd name="T62" fmla="*/ 165 w 167"/>
                <a:gd name="T63" fmla="*/ 7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159">
                  <a:moveTo>
                    <a:pt x="167" y="80"/>
                  </a:moveTo>
                  <a:lnTo>
                    <a:pt x="165" y="89"/>
                  </a:lnTo>
                  <a:lnTo>
                    <a:pt x="164" y="98"/>
                  </a:lnTo>
                  <a:lnTo>
                    <a:pt x="161" y="107"/>
                  </a:lnTo>
                  <a:lnTo>
                    <a:pt x="158" y="115"/>
                  </a:lnTo>
                  <a:lnTo>
                    <a:pt x="154" y="122"/>
                  </a:lnTo>
                  <a:lnTo>
                    <a:pt x="150" y="128"/>
                  </a:lnTo>
                  <a:lnTo>
                    <a:pt x="145" y="134"/>
                  </a:lnTo>
                  <a:lnTo>
                    <a:pt x="140" y="140"/>
                  </a:lnTo>
                  <a:lnTo>
                    <a:pt x="134" y="144"/>
                  </a:lnTo>
                  <a:lnTo>
                    <a:pt x="128" y="148"/>
                  </a:lnTo>
                  <a:lnTo>
                    <a:pt x="122" y="151"/>
                  </a:lnTo>
                  <a:lnTo>
                    <a:pt x="116" y="154"/>
                  </a:lnTo>
                  <a:lnTo>
                    <a:pt x="111" y="156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5" y="159"/>
                  </a:lnTo>
                  <a:lnTo>
                    <a:pt x="86" y="159"/>
                  </a:lnTo>
                  <a:lnTo>
                    <a:pt x="78" y="158"/>
                  </a:lnTo>
                  <a:lnTo>
                    <a:pt x="69" y="156"/>
                  </a:lnTo>
                  <a:lnTo>
                    <a:pt x="60" y="154"/>
                  </a:lnTo>
                  <a:lnTo>
                    <a:pt x="53" y="151"/>
                  </a:lnTo>
                  <a:lnTo>
                    <a:pt x="44" y="148"/>
                  </a:lnTo>
                  <a:lnTo>
                    <a:pt x="37" y="144"/>
                  </a:lnTo>
                  <a:lnTo>
                    <a:pt x="30" y="140"/>
                  </a:lnTo>
                  <a:lnTo>
                    <a:pt x="24" y="134"/>
                  </a:lnTo>
                  <a:lnTo>
                    <a:pt x="18" y="128"/>
                  </a:lnTo>
                  <a:lnTo>
                    <a:pt x="12" y="122"/>
                  </a:lnTo>
                  <a:lnTo>
                    <a:pt x="8" y="115"/>
                  </a:lnTo>
                  <a:lnTo>
                    <a:pt x="5" y="107"/>
                  </a:lnTo>
                  <a:lnTo>
                    <a:pt x="2" y="98"/>
                  </a:lnTo>
                  <a:lnTo>
                    <a:pt x="1" y="89"/>
                  </a:lnTo>
                  <a:lnTo>
                    <a:pt x="0" y="80"/>
                  </a:lnTo>
                  <a:lnTo>
                    <a:pt x="1" y="70"/>
                  </a:lnTo>
                  <a:lnTo>
                    <a:pt x="2" y="61"/>
                  </a:lnTo>
                  <a:lnTo>
                    <a:pt x="5" y="53"/>
                  </a:lnTo>
                  <a:lnTo>
                    <a:pt x="8" y="44"/>
                  </a:lnTo>
                  <a:lnTo>
                    <a:pt x="12" y="38"/>
                  </a:lnTo>
                  <a:lnTo>
                    <a:pt x="18" y="31"/>
                  </a:lnTo>
                  <a:lnTo>
                    <a:pt x="24" y="26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4" y="11"/>
                  </a:lnTo>
                  <a:lnTo>
                    <a:pt x="53" y="8"/>
                  </a:lnTo>
                  <a:lnTo>
                    <a:pt x="60" y="5"/>
                  </a:lnTo>
                  <a:lnTo>
                    <a:pt x="69" y="3"/>
                  </a:lnTo>
                  <a:lnTo>
                    <a:pt x="78" y="1"/>
                  </a:lnTo>
                  <a:lnTo>
                    <a:pt x="86" y="1"/>
                  </a:lnTo>
                  <a:lnTo>
                    <a:pt x="95" y="0"/>
                  </a:lnTo>
                  <a:lnTo>
                    <a:pt x="100" y="1"/>
                  </a:lnTo>
                  <a:lnTo>
                    <a:pt x="105" y="1"/>
                  </a:lnTo>
                  <a:lnTo>
                    <a:pt x="111" y="3"/>
                  </a:lnTo>
                  <a:lnTo>
                    <a:pt x="116" y="5"/>
                  </a:lnTo>
                  <a:lnTo>
                    <a:pt x="122" y="8"/>
                  </a:lnTo>
                  <a:lnTo>
                    <a:pt x="128" y="11"/>
                  </a:lnTo>
                  <a:lnTo>
                    <a:pt x="134" y="15"/>
                  </a:lnTo>
                  <a:lnTo>
                    <a:pt x="140" y="20"/>
                  </a:lnTo>
                  <a:lnTo>
                    <a:pt x="145" y="26"/>
                  </a:lnTo>
                  <a:lnTo>
                    <a:pt x="150" y="31"/>
                  </a:lnTo>
                  <a:lnTo>
                    <a:pt x="154" y="38"/>
                  </a:lnTo>
                  <a:lnTo>
                    <a:pt x="158" y="44"/>
                  </a:lnTo>
                  <a:lnTo>
                    <a:pt x="161" y="53"/>
                  </a:lnTo>
                  <a:lnTo>
                    <a:pt x="164" y="61"/>
                  </a:lnTo>
                  <a:lnTo>
                    <a:pt x="165" y="70"/>
                  </a:lnTo>
                  <a:lnTo>
                    <a:pt x="167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5" name="Freeform 373"/>
            <p:cNvSpPr>
              <a:spLocks/>
            </p:cNvSpPr>
            <p:nvPr/>
          </p:nvSpPr>
          <p:spPr bwMode="auto">
            <a:xfrm>
              <a:off x="4561" y="819"/>
              <a:ext cx="58" cy="53"/>
            </a:xfrm>
            <a:custGeom>
              <a:avLst/>
              <a:gdLst>
                <a:gd name="T0" fmla="*/ 174 w 174"/>
                <a:gd name="T1" fmla="*/ 91 h 159"/>
                <a:gd name="T2" fmla="*/ 173 w 174"/>
                <a:gd name="T3" fmla="*/ 95 h 159"/>
                <a:gd name="T4" fmla="*/ 171 w 174"/>
                <a:gd name="T5" fmla="*/ 100 h 159"/>
                <a:gd name="T6" fmla="*/ 168 w 174"/>
                <a:gd name="T7" fmla="*/ 105 h 159"/>
                <a:gd name="T8" fmla="*/ 165 w 174"/>
                <a:gd name="T9" fmla="*/ 112 h 159"/>
                <a:gd name="T10" fmla="*/ 156 w 174"/>
                <a:gd name="T11" fmla="*/ 122 h 159"/>
                <a:gd name="T12" fmla="*/ 146 w 174"/>
                <a:gd name="T13" fmla="*/ 133 h 159"/>
                <a:gd name="T14" fmla="*/ 133 w 174"/>
                <a:gd name="T15" fmla="*/ 144 h 159"/>
                <a:gd name="T16" fmla="*/ 121 w 174"/>
                <a:gd name="T17" fmla="*/ 152 h 159"/>
                <a:gd name="T18" fmla="*/ 115 w 174"/>
                <a:gd name="T19" fmla="*/ 155 h 159"/>
                <a:gd name="T20" fmla="*/ 109 w 174"/>
                <a:gd name="T21" fmla="*/ 157 h 159"/>
                <a:gd name="T22" fmla="*/ 104 w 174"/>
                <a:gd name="T23" fmla="*/ 158 h 159"/>
                <a:gd name="T24" fmla="*/ 99 w 174"/>
                <a:gd name="T25" fmla="*/ 159 h 159"/>
                <a:gd name="T26" fmla="*/ 90 w 174"/>
                <a:gd name="T27" fmla="*/ 158 h 159"/>
                <a:gd name="T28" fmla="*/ 81 w 174"/>
                <a:gd name="T29" fmla="*/ 157 h 159"/>
                <a:gd name="T30" fmla="*/ 71 w 174"/>
                <a:gd name="T31" fmla="*/ 155 h 159"/>
                <a:gd name="T32" fmla="*/ 63 w 174"/>
                <a:gd name="T33" fmla="*/ 152 h 159"/>
                <a:gd name="T34" fmla="*/ 55 w 174"/>
                <a:gd name="T35" fmla="*/ 148 h 159"/>
                <a:gd name="T36" fmla="*/ 46 w 174"/>
                <a:gd name="T37" fmla="*/ 144 h 159"/>
                <a:gd name="T38" fmla="*/ 38 w 174"/>
                <a:gd name="T39" fmla="*/ 139 h 159"/>
                <a:gd name="T40" fmla="*/ 31 w 174"/>
                <a:gd name="T41" fmla="*/ 133 h 159"/>
                <a:gd name="T42" fmla="*/ 25 w 174"/>
                <a:gd name="T43" fmla="*/ 128 h 159"/>
                <a:gd name="T44" fmla="*/ 18 w 174"/>
                <a:gd name="T45" fmla="*/ 122 h 159"/>
                <a:gd name="T46" fmla="*/ 13 w 174"/>
                <a:gd name="T47" fmla="*/ 117 h 159"/>
                <a:gd name="T48" fmla="*/ 9 w 174"/>
                <a:gd name="T49" fmla="*/ 112 h 159"/>
                <a:gd name="T50" fmla="*/ 5 w 174"/>
                <a:gd name="T51" fmla="*/ 105 h 159"/>
                <a:gd name="T52" fmla="*/ 3 w 174"/>
                <a:gd name="T53" fmla="*/ 100 h 159"/>
                <a:gd name="T54" fmla="*/ 1 w 174"/>
                <a:gd name="T55" fmla="*/ 95 h 159"/>
                <a:gd name="T56" fmla="*/ 0 w 174"/>
                <a:gd name="T57" fmla="*/ 91 h 159"/>
                <a:gd name="T58" fmla="*/ 1 w 174"/>
                <a:gd name="T59" fmla="*/ 83 h 159"/>
                <a:gd name="T60" fmla="*/ 3 w 174"/>
                <a:gd name="T61" fmla="*/ 74 h 159"/>
                <a:gd name="T62" fmla="*/ 5 w 174"/>
                <a:gd name="T63" fmla="*/ 66 h 159"/>
                <a:gd name="T64" fmla="*/ 9 w 174"/>
                <a:gd name="T65" fmla="*/ 58 h 159"/>
                <a:gd name="T66" fmla="*/ 13 w 174"/>
                <a:gd name="T67" fmla="*/ 50 h 159"/>
                <a:gd name="T68" fmla="*/ 18 w 174"/>
                <a:gd name="T69" fmla="*/ 42 h 159"/>
                <a:gd name="T70" fmla="*/ 25 w 174"/>
                <a:gd name="T71" fmla="*/ 35 h 159"/>
                <a:gd name="T72" fmla="*/ 31 w 174"/>
                <a:gd name="T73" fmla="*/ 29 h 159"/>
                <a:gd name="T74" fmla="*/ 38 w 174"/>
                <a:gd name="T75" fmla="*/ 23 h 159"/>
                <a:gd name="T76" fmla="*/ 46 w 174"/>
                <a:gd name="T77" fmla="*/ 16 h 159"/>
                <a:gd name="T78" fmla="*/ 55 w 174"/>
                <a:gd name="T79" fmla="*/ 12 h 159"/>
                <a:gd name="T80" fmla="*/ 63 w 174"/>
                <a:gd name="T81" fmla="*/ 8 h 159"/>
                <a:gd name="T82" fmla="*/ 71 w 174"/>
                <a:gd name="T83" fmla="*/ 5 h 159"/>
                <a:gd name="T84" fmla="*/ 81 w 174"/>
                <a:gd name="T85" fmla="*/ 2 h 159"/>
                <a:gd name="T86" fmla="*/ 90 w 174"/>
                <a:gd name="T87" fmla="*/ 1 h 159"/>
                <a:gd name="T88" fmla="*/ 99 w 174"/>
                <a:gd name="T89" fmla="*/ 0 h 159"/>
                <a:gd name="T90" fmla="*/ 104 w 174"/>
                <a:gd name="T91" fmla="*/ 1 h 159"/>
                <a:gd name="T92" fmla="*/ 109 w 174"/>
                <a:gd name="T93" fmla="*/ 2 h 159"/>
                <a:gd name="T94" fmla="*/ 115 w 174"/>
                <a:gd name="T95" fmla="*/ 5 h 159"/>
                <a:gd name="T96" fmla="*/ 121 w 174"/>
                <a:gd name="T97" fmla="*/ 8 h 159"/>
                <a:gd name="T98" fmla="*/ 127 w 174"/>
                <a:gd name="T99" fmla="*/ 12 h 159"/>
                <a:gd name="T100" fmla="*/ 133 w 174"/>
                <a:gd name="T101" fmla="*/ 16 h 159"/>
                <a:gd name="T102" fmla="*/ 140 w 174"/>
                <a:gd name="T103" fmla="*/ 23 h 159"/>
                <a:gd name="T104" fmla="*/ 146 w 174"/>
                <a:gd name="T105" fmla="*/ 29 h 159"/>
                <a:gd name="T106" fmla="*/ 151 w 174"/>
                <a:gd name="T107" fmla="*/ 35 h 159"/>
                <a:gd name="T108" fmla="*/ 156 w 174"/>
                <a:gd name="T109" fmla="*/ 42 h 159"/>
                <a:gd name="T110" fmla="*/ 161 w 174"/>
                <a:gd name="T111" fmla="*/ 50 h 159"/>
                <a:gd name="T112" fmla="*/ 165 w 174"/>
                <a:gd name="T113" fmla="*/ 58 h 159"/>
                <a:gd name="T114" fmla="*/ 168 w 174"/>
                <a:gd name="T115" fmla="*/ 66 h 159"/>
                <a:gd name="T116" fmla="*/ 171 w 174"/>
                <a:gd name="T117" fmla="*/ 74 h 159"/>
                <a:gd name="T118" fmla="*/ 173 w 174"/>
                <a:gd name="T119" fmla="*/ 83 h 159"/>
                <a:gd name="T120" fmla="*/ 174 w 174"/>
                <a:gd name="T121" fmla="*/ 9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" h="159">
                  <a:moveTo>
                    <a:pt x="174" y="91"/>
                  </a:moveTo>
                  <a:lnTo>
                    <a:pt x="173" y="95"/>
                  </a:lnTo>
                  <a:lnTo>
                    <a:pt x="171" y="100"/>
                  </a:lnTo>
                  <a:lnTo>
                    <a:pt x="168" y="105"/>
                  </a:lnTo>
                  <a:lnTo>
                    <a:pt x="165" y="112"/>
                  </a:lnTo>
                  <a:lnTo>
                    <a:pt x="156" y="122"/>
                  </a:lnTo>
                  <a:lnTo>
                    <a:pt x="146" y="133"/>
                  </a:lnTo>
                  <a:lnTo>
                    <a:pt x="133" y="144"/>
                  </a:lnTo>
                  <a:lnTo>
                    <a:pt x="121" y="152"/>
                  </a:lnTo>
                  <a:lnTo>
                    <a:pt x="115" y="155"/>
                  </a:lnTo>
                  <a:lnTo>
                    <a:pt x="109" y="157"/>
                  </a:lnTo>
                  <a:lnTo>
                    <a:pt x="104" y="158"/>
                  </a:lnTo>
                  <a:lnTo>
                    <a:pt x="99" y="159"/>
                  </a:lnTo>
                  <a:lnTo>
                    <a:pt x="90" y="158"/>
                  </a:lnTo>
                  <a:lnTo>
                    <a:pt x="81" y="157"/>
                  </a:lnTo>
                  <a:lnTo>
                    <a:pt x="71" y="155"/>
                  </a:lnTo>
                  <a:lnTo>
                    <a:pt x="63" y="152"/>
                  </a:lnTo>
                  <a:lnTo>
                    <a:pt x="55" y="148"/>
                  </a:lnTo>
                  <a:lnTo>
                    <a:pt x="46" y="144"/>
                  </a:lnTo>
                  <a:lnTo>
                    <a:pt x="38" y="139"/>
                  </a:lnTo>
                  <a:lnTo>
                    <a:pt x="31" y="133"/>
                  </a:lnTo>
                  <a:lnTo>
                    <a:pt x="25" y="128"/>
                  </a:lnTo>
                  <a:lnTo>
                    <a:pt x="18" y="122"/>
                  </a:lnTo>
                  <a:lnTo>
                    <a:pt x="13" y="117"/>
                  </a:lnTo>
                  <a:lnTo>
                    <a:pt x="9" y="112"/>
                  </a:lnTo>
                  <a:lnTo>
                    <a:pt x="5" y="105"/>
                  </a:lnTo>
                  <a:lnTo>
                    <a:pt x="3" y="100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5" y="66"/>
                  </a:lnTo>
                  <a:lnTo>
                    <a:pt x="9" y="58"/>
                  </a:lnTo>
                  <a:lnTo>
                    <a:pt x="13" y="50"/>
                  </a:lnTo>
                  <a:lnTo>
                    <a:pt x="18" y="42"/>
                  </a:lnTo>
                  <a:lnTo>
                    <a:pt x="25" y="35"/>
                  </a:lnTo>
                  <a:lnTo>
                    <a:pt x="31" y="29"/>
                  </a:lnTo>
                  <a:lnTo>
                    <a:pt x="38" y="23"/>
                  </a:lnTo>
                  <a:lnTo>
                    <a:pt x="46" y="16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1" y="5"/>
                  </a:lnTo>
                  <a:lnTo>
                    <a:pt x="81" y="2"/>
                  </a:lnTo>
                  <a:lnTo>
                    <a:pt x="90" y="1"/>
                  </a:lnTo>
                  <a:lnTo>
                    <a:pt x="99" y="0"/>
                  </a:lnTo>
                  <a:lnTo>
                    <a:pt x="104" y="1"/>
                  </a:lnTo>
                  <a:lnTo>
                    <a:pt x="109" y="2"/>
                  </a:lnTo>
                  <a:lnTo>
                    <a:pt x="115" y="5"/>
                  </a:lnTo>
                  <a:lnTo>
                    <a:pt x="121" y="8"/>
                  </a:lnTo>
                  <a:lnTo>
                    <a:pt x="127" y="12"/>
                  </a:lnTo>
                  <a:lnTo>
                    <a:pt x="133" y="16"/>
                  </a:lnTo>
                  <a:lnTo>
                    <a:pt x="140" y="23"/>
                  </a:lnTo>
                  <a:lnTo>
                    <a:pt x="146" y="29"/>
                  </a:lnTo>
                  <a:lnTo>
                    <a:pt x="151" y="35"/>
                  </a:lnTo>
                  <a:lnTo>
                    <a:pt x="156" y="42"/>
                  </a:lnTo>
                  <a:lnTo>
                    <a:pt x="161" y="50"/>
                  </a:lnTo>
                  <a:lnTo>
                    <a:pt x="165" y="58"/>
                  </a:lnTo>
                  <a:lnTo>
                    <a:pt x="168" y="66"/>
                  </a:lnTo>
                  <a:lnTo>
                    <a:pt x="171" y="74"/>
                  </a:lnTo>
                  <a:lnTo>
                    <a:pt x="173" y="83"/>
                  </a:lnTo>
                  <a:lnTo>
                    <a:pt x="174" y="91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6" name="Freeform 374"/>
            <p:cNvSpPr>
              <a:spLocks/>
            </p:cNvSpPr>
            <p:nvPr/>
          </p:nvSpPr>
          <p:spPr bwMode="auto">
            <a:xfrm>
              <a:off x="4340" y="790"/>
              <a:ext cx="60" cy="53"/>
            </a:xfrm>
            <a:custGeom>
              <a:avLst/>
              <a:gdLst>
                <a:gd name="T0" fmla="*/ 180 w 181"/>
                <a:gd name="T1" fmla="*/ 89 h 159"/>
                <a:gd name="T2" fmla="*/ 175 w 181"/>
                <a:gd name="T3" fmla="*/ 107 h 159"/>
                <a:gd name="T4" fmla="*/ 167 w 181"/>
                <a:gd name="T5" fmla="*/ 122 h 159"/>
                <a:gd name="T6" fmla="*/ 157 w 181"/>
                <a:gd name="T7" fmla="*/ 134 h 159"/>
                <a:gd name="T8" fmla="*/ 145 w 181"/>
                <a:gd name="T9" fmla="*/ 144 h 159"/>
                <a:gd name="T10" fmla="*/ 132 w 181"/>
                <a:gd name="T11" fmla="*/ 151 h 159"/>
                <a:gd name="T12" fmla="*/ 119 w 181"/>
                <a:gd name="T13" fmla="*/ 156 h 159"/>
                <a:gd name="T14" fmla="*/ 108 w 181"/>
                <a:gd name="T15" fmla="*/ 159 h 159"/>
                <a:gd name="T16" fmla="*/ 94 w 181"/>
                <a:gd name="T17" fmla="*/ 159 h 159"/>
                <a:gd name="T18" fmla="*/ 75 w 181"/>
                <a:gd name="T19" fmla="*/ 156 h 159"/>
                <a:gd name="T20" fmla="*/ 56 w 181"/>
                <a:gd name="T21" fmla="*/ 151 h 159"/>
                <a:gd name="T22" fmla="*/ 40 w 181"/>
                <a:gd name="T23" fmla="*/ 144 h 159"/>
                <a:gd name="T24" fmla="*/ 25 w 181"/>
                <a:gd name="T25" fmla="*/ 134 h 159"/>
                <a:gd name="T26" fmla="*/ 14 w 181"/>
                <a:gd name="T27" fmla="*/ 122 h 159"/>
                <a:gd name="T28" fmla="*/ 6 w 181"/>
                <a:gd name="T29" fmla="*/ 107 h 159"/>
                <a:gd name="T30" fmla="*/ 0 w 181"/>
                <a:gd name="T31" fmla="*/ 89 h 159"/>
                <a:gd name="T32" fmla="*/ 0 w 181"/>
                <a:gd name="T33" fmla="*/ 70 h 159"/>
                <a:gd name="T34" fmla="*/ 6 w 181"/>
                <a:gd name="T35" fmla="*/ 53 h 159"/>
                <a:gd name="T36" fmla="*/ 14 w 181"/>
                <a:gd name="T37" fmla="*/ 38 h 159"/>
                <a:gd name="T38" fmla="*/ 25 w 181"/>
                <a:gd name="T39" fmla="*/ 26 h 159"/>
                <a:gd name="T40" fmla="*/ 40 w 181"/>
                <a:gd name="T41" fmla="*/ 15 h 159"/>
                <a:gd name="T42" fmla="*/ 56 w 181"/>
                <a:gd name="T43" fmla="*/ 8 h 159"/>
                <a:gd name="T44" fmla="*/ 75 w 181"/>
                <a:gd name="T45" fmla="*/ 3 h 159"/>
                <a:gd name="T46" fmla="*/ 94 w 181"/>
                <a:gd name="T47" fmla="*/ 1 h 159"/>
                <a:gd name="T48" fmla="*/ 108 w 181"/>
                <a:gd name="T49" fmla="*/ 1 h 159"/>
                <a:gd name="T50" fmla="*/ 119 w 181"/>
                <a:gd name="T51" fmla="*/ 3 h 159"/>
                <a:gd name="T52" fmla="*/ 132 w 181"/>
                <a:gd name="T53" fmla="*/ 8 h 159"/>
                <a:gd name="T54" fmla="*/ 145 w 181"/>
                <a:gd name="T55" fmla="*/ 15 h 159"/>
                <a:gd name="T56" fmla="*/ 157 w 181"/>
                <a:gd name="T57" fmla="*/ 26 h 159"/>
                <a:gd name="T58" fmla="*/ 167 w 181"/>
                <a:gd name="T59" fmla="*/ 38 h 159"/>
                <a:gd name="T60" fmla="*/ 175 w 181"/>
                <a:gd name="T61" fmla="*/ 53 h 159"/>
                <a:gd name="T62" fmla="*/ 180 w 181"/>
                <a:gd name="T63" fmla="*/ 7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" h="159">
                  <a:moveTo>
                    <a:pt x="181" y="80"/>
                  </a:moveTo>
                  <a:lnTo>
                    <a:pt x="180" y="89"/>
                  </a:lnTo>
                  <a:lnTo>
                    <a:pt x="177" y="98"/>
                  </a:lnTo>
                  <a:lnTo>
                    <a:pt x="175" y="107"/>
                  </a:lnTo>
                  <a:lnTo>
                    <a:pt x="171" y="115"/>
                  </a:lnTo>
                  <a:lnTo>
                    <a:pt x="167" y="122"/>
                  </a:lnTo>
                  <a:lnTo>
                    <a:pt x="163" y="128"/>
                  </a:lnTo>
                  <a:lnTo>
                    <a:pt x="157" y="134"/>
                  </a:lnTo>
                  <a:lnTo>
                    <a:pt x="152" y="140"/>
                  </a:lnTo>
                  <a:lnTo>
                    <a:pt x="145" y="144"/>
                  </a:lnTo>
                  <a:lnTo>
                    <a:pt x="139" y="148"/>
                  </a:lnTo>
                  <a:lnTo>
                    <a:pt x="132" y="151"/>
                  </a:lnTo>
                  <a:lnTo>
                    <a:pt x="126" y="154"/>
                  </a:lnTo>
                  <a:lnTo>
                    <a:pt x="119" y="156"/>
                  </a:lnTo>
                  <a:lnTo>
                    <a:pt x="113" y="158"/>
                  </a:lnTo>
                  <a:lnTo>
                    <a:pt x="108" y="159"/>
                  </a:lnTo>
                  <a:lnTo>
                    <a:pt x="103" y="159"/>
                  </a:lnTo>
                  <a:lnTo>
                    <a:pt x="94" y="159"/>
                  </a:lnTo>
                  <a:lnTo>
                    <a:pt x="84" y="158"/>
                  </a:lnTo>
                  <a:lnTo>
                    <a:pt x="75" y="156"/>
                  </a:lnTo>
                  <a:lnTo>
                    <a:pt x="66" y="154"/>
                  </a:lnTo>
                  <a:lnTo>
                    <a:pt x="56" y="151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33" y="140"/>
                  </a:lnTo>
                  <a:lnTo>
                    <a:pt x="25" y="134"/>
                  </a:lnTo>
                  <a:lnTo>
                    <a:pt x="19" y="128"/>
                  </a:lnTo>
                  <a:lnTo>
                    <a:pt x="14" y="122"/>
                  </a:lnTo>
                  <a:lnTo>
                    <a:pt x="9" y="115"/>
                  </a:lnTo>
                  <a:lnTo>
                    <a:pt x="6" y="107"/>
                  </a:lnTo>
                  <a:lnTo>
                    <a:pt x="3" y="98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70"/>
                  </a:lnTo>
                  <a:lnTo>
                    <a:pt x="3" y="61"/>
                  </a:lnTo>
                  <a:lnTo>
                    <a:pt x="6" y="53"/>
                  </a:lnTo>
                  <a:lnTo>
                    <a:pt x="9" y="44"/>
                  </a:lnTo>
                  <a:lnTo>
                    <a:pt x="14" y="38"/>
                  </a:lnTo>
                  <a:lnTo>
                    <a:pt x="19" y="31"/>
                  </a:lnTo>
                  <a:lnTo>
                    <a:pt x="25" y="26"/>
                  </a:lnTo>
                  <a:lnTo>
                    <a:pt x="33" y="20"/>
                  </a:lnTo>
                  <a:lnTo>
                    <a:pt x="40" y="15"/>
                  </a:lnTo>
                  <a:lnTo>
                    <a:pt x="48" y="11"/>
                  </a:lnTo>
                  <a:lnTo>
                    <a:pt x="56" y="8"/>
                  </a:lnTo>
                  <a:lnTo>
                    <a:pt x="66" y="5"/>
                  </a:lnTo>
                  <a:lnTo>
                    <a:pt x="75" y="3"/>
                  </a:lnTo>
                  <a:lnTo>
                    <a:pt x="84" y="1"/>
                  </a:lnTo>
                  <a:lnTo>
                    <a:pt x="94" y="1"/>
                  </a:lnTo>
                  <a:lnTo>
                    <a:pt x="103" y="0"/>
                  </a:lnTo>
                  <a:lnTo>
                    <a:pt x="108" y="1"/>
                  </a:lnTo>
                  <a:lnTo>
                    <a:pt x="113" y="1"/>
                  </a:lnTo>
                  <a:lnTo>
                    <a:pt x="119" y="3"/>
                  </a:lnTo>
                  <a:lnTo>
                    <a:pt x="126" y="5"/>
                  </a:lnTo>
                  <a:lnTo>
                    <a:pt x="132" y="8"/>
                  </a:lnTo>
                  <a:lnTo>
                    <a:pt x="139" y="11"/>
                  </a:lnTo>
                  <a:lnTo>
                    <a:pt x="145" y="15"/>
                  </a:lnTo>
                  <a:lnTo>
                    <a:pt x="152" y="20"/>
                  </a:lnTo>
                  <a:lnTo>
                    <a:pt x="157" y="26"/>
                  </a:lnTo>
                  <a:lnTo>
                    <a:pt x="163" y="31"/>
                  </a:lnTo>
                  <a:lnTo>
                    <a:pt x="167" y="38"/>
                  </a:lnTo>
                  <a:lnTo>
                    <a:pt x="171" y="44"/>
                  </a:lnTo>
                  <a:lnTo>
                    <a:pt x="175" y="53"/>
                  </a:lnTo>
                  <a:lnTo>
                    <a:pt x="177" y="61"/>
                  </a:lnTo>
                  <a:lnTo>
                    <a:pt x="180" y="70"/>
                  </a:lnTo>
                  <a:lnTo>
                    <a:pt x="181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7" name="Freeform 375"/>
            <p:cNvSpPr>
              <a:spLocks/>
            </p:cNvSpPr>
            <p:nvPr/>
          </p:nvSpPr>
          <p:spPr bwMode="auto">
            <a:xfrm>
              <a:off x="4121" y="823"/>
              <a:ext cx="60" cy="54"/>
            </a:xfrm>
            <a:custGeom>
              <a:avLst/>
              <a:gdLst>
                <a:gd name="T0" fmla="*/ 179 w 180"/>
                <a:gd name="T1" fmla="*/ 89 h 160"/>
                <a:gd name="T2" fmla="*/ 175 w 180"/>
                <a:gd name="T3" fmla="*/ 107 h 160"/>
                <a:gd name="T4" fmla="*/ 167 w 180"/>
                <a:gd name="T5" fmla="*/ 121 h 160"/>
                <a:gd name="T6" fmla="*/ 157 w 180"/>
                <a:gd name="T7" fmla="*/ 134 h 160"/>
                <a:gd name="T8" fmla="*/ 145 w 180"/>
                <a:gd name="T9" fmla="*/ 144 h 160"/>
                <a:gd name="T10" fmla="*/ 132 w 180"/>
                <a:gd name="T11" fmla="*/ 151 h 160"/>
                <a:gd name="T12" fmla="*/ 119 w 180"/>
                <a:gd name="T13" fmla="*/ 157 h 160"/>
                <a:gd name="T14" fmla="*/ 108 w 180"/>
                <a:gd name="T15" fmla="*/ 159 h 160"/>
                <a:gd name="T16" fmla="*/ 94 w 180"/>
                <a:gd name="T17" fmla="*/ 159 h 160"/>
                <a:gd name="T18" fmla="*/ 75 w 180"/>
                <a:gd name="T19" fmla="*/ 157 h 160"/>
                <a:gd name="T20" fmla="*/ 56 w 180"/>
                <a:gd name="T21" fmla="*/ 151 h 160"/>
                <a:gd name="T22" fmla="*/ 40 w 180"/>
                <a:gd name="T23" fmla="*/ 144 h 160"/>
                <a:gd name="T24" fmla="*/ 25 w 180"/>
                <a:gd name="T25" fmla="*/ 134 h 160"/>
                <a:gd name="T26" fmla="*/ 14 w 180"/>
                <a:gd name="T27" fmla="*/ 121 h 160"/>
                <a:gd name="T28" fmla="*/ 6 w 180"/>
                <a:gd name="T29" fmla="*/ 107 h 160"/>
                <a:gd name="T30" fmla="*/ 0 w 180"/>
                <a:gd name="T31" fmla="*/ 89 h 160"/>
                <a:gd name="T32" fmla="*/ 0 w 180"/>
                <a:gd name="T33" fmla="*/ 71 h 160"/>
                <a:gd name="T34" fmla="*/ 6 w 180"/>
                <a:gd name="T35" fmla="*/ 53 h 160"/>
                <a:gd name="T36" fmla="*/ 14 w 180"/>
                <a:gd name="T37" fmla="*/ 38 h 160"/>
                <a:gd name="T38" fmla="*/ 25 w 180"/>
                <a:gd name="T39" fmla="*/ 25 h 160"/>
                <a:gd name="T40" fmla="*/ 40 w 180"/>
                <a:gd name="T41" fmla="*/ 16 h 160"/>
                <a:gd name="T42" fmla="*/ 56 w 180"/>
                <a:gd name="T43" fmla="*/ 9 h 160"/>
                <a:gd name="T44" fmla="*/ 75 w 180"/>
                <a:gd name="T45" fmla="*/ 3 h 160"/>
                <a:gd name="T46" fmla="*/ 94 w 180"/>
                <a:gd name="T47" fmla="*/ 0 h 160"/>
                <a:gd name="T48" fmla="*/ 108 w 180"/>
                <a:gd name="T49" fmla="*/ 0 h 160"/>
                <a:gd name="T50" fmla="*/ 119 w 180"/>
                <a:gd name="T51" fmla="*/ 3 h 160"/>
                <a:gd name="T52" fmla="*/ 132 w 180"/>
                <a:gd name="T53" fmla="*/ 9 h 160"/>
                <a:gd name="T54" fmla="*/ 145 w 180"/>
                <a:gd name="T55" fmla="*/ 16 h 160"/>
                <a:gd name="T56" fmla="*/ 157 w 180"/>
                <a:gd name="T57" fmla="*/ 25 h 160"/>
                <a:gd name="T58" fmla="*/ 167 w 180"/>
                <a:gd name="T59" fmla="*/ 38 h 160"/>
                <a:gd name="T60" fmla="*/ 175 w 180"/>
                <a:gd name="T61" fmla="*/ 53 h 160"/>
                <a:gd name="T62" fmla="*/ 179 w 180"/>
                <a:gd name="T63" fmla="*/ 7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160">
                  <a:moveTo>
                    <a:pt x="180" y="80"/>
                  </a:moveTo>
                  <a:lnTo>
                    <a:pt x="179" y="89"/>
                  </a:lnTo>
                  <a:lnTo>
                    <a:pt x="177" y="99"/>
                  </a:lnTo>
                  <a:lnTo>
                    <a:pt x="175" y="107"/>
                  </a:lnTo>
                  <a:lnTo>
                    <a:pt x="172" y="115"/>
                  </a:lnTo>
                  <a:lnTo>
                    <a:pt x="167" y="121"/>
                  </a:lnTo>
                  <a:lnTo>
                    <a:pt x="163" y="129"/>
                  </a:lnTo>
                  <a:lnTo>
                    <a:pt x="157" y="134"/>
                  </a:lnTo>
                  <a:lnTo>
                    <a:pt x="151" y="140"/>
                  </a:lnTo>
                  <a:lnTo>
                    <a:pt x="145" y="144"/>
                  </a:lnTo>
                  <a:lnTo>
                    <a:pt x="139" y="148"/>
                  </a:lnTo>
                  <a:lnTo>
                    <a:pt x="132" y="151"/>
                  </a:lnTo>
                  <a:lnTo>
                    <a:pt x="126" y="154"/>
                  </a:lnTo>
                  <a:lnTo>
                    <a:pt x="119" y="157"/>
                  </a:lnTo>
                  <a:lnTo>
                    <a:pt x="114" y="159"/>
                  </a:lnTo>
                  <a:lnTo>
                    <a:pt x="108" y="159"/>
                  </a:lnTo>
                  <a:lnTo>
                    <a:pt x="103" y="160"/>
                  </a:lnTo>
                  <a:lnTo>
                    <a:pt x="94" y="159"/>
                  </a:lnTo>
                  <a:lnTo>
                    <a:pt x="84" y="159"/>
                  </a:lnTo>
                  <a:lnTo>
                    <a:pt x="75" y="157"/>
                  </a:lnTo>
                  <a:lnTo>
                    <a:pt x="66" y="154"/>
                  </a:lnTo>
                  <a:lnTo>
                    <a:pt x="56" y="151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32" y="140"/>
                  </a:lnTo>
                  <a:lnTo>
                    <a:pt x="25" y="134"/>
                  </a:lnTo>
                  <a:lnTo>
                    <a:pt x="19" y="129"/>
                  </a:lnTo>
                  <a:lnTo>
                    <a:pt x="14" y="121"/>
                  </a:lnTo>
                  <a:lnTo>
                    <a:pt x="9" y="115"/>
                  </a:lnTo>
                  <a:lnTo>
                    <a:pt x="6" y="107"/>
                  </a:lnTo>
                  <a:lnTo>
                    <a:pt x="2" y="99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71"/>
                  </a:lnTo>
                  <a:lnTo>
                    <a:pt x="2" y="61"/>
                  </a:lnTo>
                  <a:lnTo>
                    <a:pt x="6" y="53"/>
                  </a:lnTo>
                  <a:lnTo>
                    <a:pt x="9" y="45"/>
                  </a:lnTo>
                  <a:lnTo>
                    <a:pt x="14" y="38"/>
                  </a:lnTo>
                  <a:lnTo>
                    <a:pt x="19" y="31"/>
                  </a:lnTo>
                  <a:lnTo>
                    <a:pt x="25" y="25"/>
                  </a:lnTo>
                  <a:lnTo>
                    <a:pt x="32" y="20"/>
                  </a:lnTo>
                  <a:lnTo>
                    <a:pt x="40" y="16"/>
                  </a:lnTo>
                  <a:lnTo>
                    <a:pt x="48" y="12"/>
                  </a:lnTo>
                  <a:lnTo>
                    <a:pt x="56" y="9"/>
                  </a:lnTo>
                  <a:lnTo>
                    <a:pt x="66" y="5"/>
                  </a:lnTo>
                  <a:lnTo>
                    <a:pt x="75" y="3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3" y="0"/>
                  </a:lnTo>
                  <a:lnTo>
                    <a:pt x="108" y="0"/>
                  </a:lnTo>
                  <a:lnTo>
                    <a:pt x="114" y="1"/>
                  </a:lnTo>
                  <a:lnTo>
                    <a:pt x="119" y="3"/>
                  </a:lnTo>
                  <a:lnTo>
                    <a:pt x="126" y="5"/>
                  </a:lnTo>
                  <a:lnTo>
                    <a:pt x="132" y="9"/>
                  </a:lnTo>
                  <a:lnTo>
                    <a:pt x="139" y="12"/>
                  </a:lnTo>
                  <a:lnTo>
                    <a:pt x="145" y="16"/>
                  </a:lnTo>
                  <a:lnTo>
                    <a:pt x="151" y="20"/>
                  </a:lnTo>
                  <a:lnTo>
                    <a:pt x="157" y="25"/>
                  </a:lnTo>
                  <a:lnTo>
                    <a:pt x="163" y="31"/>
                  </a:lnTo>
                  <a:lnTo>
                    <a:pt x="167" y="38"/>
                  </a:lnTo>
                  <a:lnTo>
                    <a:pt x="172" y="45"/>
                  </a:lnTo>
                  <a:lnTo>
                    <a:pt x="175" y="53"/>
                  </a:lnTo>
                  <a:lnTo>
                    <a:pt x="177" y="61"/>
                  </a:lnTo>
                  <a:lnTo>
                    <a:pt x="179" y="71"/>
                  </a:lnTo>
                  <a:lnTo>
                    <a:pt x="180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8" name="Freeform 376"/>
            <p:cNvSpPr>
              <a:spLocks/>
            </p:cNvSpPr>
            <p:nvPr/>
          </p:nvSpPr>
          <p:spPr bwMode="auto">
            <a:xfrm>
              <a:off x="3902" y="790"/>
              <a:ext cx="58" cy="53"/>
            </a:xfrm>
            <a:custGeom>
              <a:avLst/>
              <a:gdLst>
                <a:gd name="T0" fmla="*/ 172 w 173"/>
                <a:gd name="T1" fmla="*/ 89 h 159"/>
                <a:gd name="T2" fmla="*/ 168 w 173"/>
                <a:gd name="T3" fmla="*/ 107 h 159"/>
                <a:gd name="T4" fmla="*/ 161 w 173"/>
                <a:gd name="T5" fmla="*/ 122 h 159"/>
                <a:gd name="T6" fmla="*/ 151 w 173"/>
                <a:gd name="T7" fmla="*/ 134 h 159"/>
                <a:gd name="T8" fmla="*/ 139 w 173"/>
                <a:gd name="T9" fmla="*/ 144 h 159"/>
                <a:gd name="T10" fmla="*/ 128 w 173"/>
                <a:gd name="T11" fmla="*/ 151 h 159"/>
                <a:gd name="T12" fmla="*/ 115 w 173"/>
                <a:gd name="T13" fmla="*/ 156 h 159"/>
                <a:gd name="T14" fmla="*/ 104 w 173"/>
                <a:gd name="T15" fmla="*/ 159 h 159"/>
                <a:gd name="T16" fmla="*/ 89 w 173"/>
                <a:gd name="T17" fmla="*/ 159 h 159"/>
                <a:gd name="T18" fmla="*/ 72 w 173"/>
                <a:gd name="T19" fmla="*/ 156 h 159"/>
                <a:gd name="T20" fmla="*/ 54 w 173"/>
                <a:gd name="T21" fmla="*/ 151 h 159"/>
                <a:gd name="T22" fmla="*/ 39 w 173"/>
                <a:gd name="T23" fmla="*/ 144 h 159"/>
                <a:gd name="T24" fmla="*/ 24 w 173"/>
                <a:gd name="T25" fmla="*/ 134 h 159"/>
                <a:gd name="T26" fmla="*/ 13 w 173"/>
                <a:gd name="T27" fmla="*/ 122 h 159"/>
                <a:gd name="T28" fmla="*/ 5 w 173"/>
                <a:gd name="T29" fmla="*/ 107 h 159"/>
                <a:gd name="T30" fmla="*/ 0 w 173"/>
                <a:gd name="T31" fmla="*/ 89 h 159"/>
                <a:gd name="T32" fmla="*/ 0 w 173"/>
                <a:gd name="T33" fmla="*/ 70 h 159"/>
                <a:gd name="T34" fmla="*/ 5 w 173"/>
                <a:gd name="T35" fmla="*/ 53 h 159"/>
                <a:gd name="T36" fmla="*/ 13 w 173"/>
                <a:gd name="T37" fmla="*/ 38 h 159"/>
                <a:gd name="T38" fmla="*/ 24 w 173"/>
                <a:gd name="T39" fmla="*/ 26 h 159"/>
                <a:gd name="T40" fmla="*/ 39 w 173"/>
                <a:gd name="T41" fmla="*/ 15 h 159"/>
                <a:gd name="T42" fmla="*/ 54 w 173"/>
                <a:gd name="T43" fmla="*/ 8 h 159"/>
                <a:gd name="T44" fmla="*/ 72 w 173"/>
                <a:gd name="T45" fmla="*/ 3 h 159"/>
                <a:gd name="T46" fmla="*/ 89 w 173"/>
                <a:gd name="T47" fmla="*/ 1 h 159"/>
                <a:gd name="T48" fmla="*/ 104 w 173"/>
                <a:gd name="T49" fmla="*/ 1 h 159"/>
                <a:gd name="T50" fmla="*/ 115 w 173"/>
                <a:gd name="T51" fmla="*/ 3 h 159"/>
                <a:gd name="T52" fmla="*/ 128 w 173"/>
                <a:gd name="T53" fmla="*/ 8 h 159"/>
                <a:gd name="T54" fmla="*/ 139 w 173"/>
                <a:gd name="T55" fmla="*/ 15 h 159"/>
                <a:gd name="T56" fmla="*/ 151 w 173"/>
                <a:gd name="T57" fmla="*/ 26 h 159"/>
                <a:gd name="T58" fmla="*/ 161 w 173"/>
                <a:gd name="T59" fmla="*/ 38 h 159"/>
                <a:gd name="T60" fmla="*/ 168 w 173"/>
                <a:gd name="T61" fmla="*/ 53 h 159"/>
                <a:gd name="T62" fmla="*/ 172 w 173"/>
                <a:gd name="T63" fmla="*/ 7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3" h="159">
                  <a:moveTo>
                    <a:pt x="173" y="80"/>
                  </a:moveTo>
                  <a:lnTo>
                    <a:pt x="172" y="89"/>
                  </a:lnTo>
                  <a:lnTo>
                    <a:pt x="171" y="98"/>
                  </a:lnTo>
                  <a:lnTo>
                    <a:pt x="168" y="107"/>
                  </a:lnTo>
                  <a:lnTo>
                    <a:pt x="165" y="115"/>
                  </a:lnTo>
                  <a:lnTo>
                    <a:pt x="161" y="122"/>
                  </a:lnTo>
                  <a:lnTo>
                    <a:pt x="157" y="128"/>
                  </a:lnTo>
                  <a:lnTo>
                    <a:pt x="151" y="134"/>
                  </a:lnTo>
                  <a:lnTo>
                    <a:pt x="145" y="140"/>
                  </a:lnTo>
                  <a:lnTo>
                    <a:pt x="139" y="144"/>
                  </a:lnTo>
                  <a:lnTo>
                    <a:pt x="134" y="148"/>
                  </a:lnTo>
                  <a:lnTo>
                    <a:pt x="128" y="151"/>
                  </a:lnTo>
                  <a:lnTo>
                    <a:pt x="121" y="154"/>
                  </a:lnTo>
                  <a:lnTo>
                    <a:pt x="115" y="156"/>
                  </a:lnTo>
                  <a:lnTo>
                    <a:pt x="109" y="158"/>
                  </a:lnTo>
                  <a:lnTo>
                    <a:pt x="104" y="159"/>
                  </a:lnTo>
                  <a:lnTo>
                    <a:pt x="99" y="159"/>
                  </a:lnTo>
                  <a:lnTo>
                    <a:pt x="89" y="159"/>
                  </a:lnTo>
                  <a:lnTo>
                    <a:pt x="81" y="158"/>
                  </a:lnTo>
                  <a:lnTo>
                    <a:pt x="72" y="156"/>
                  </a:lnTo>
                  <a:lnTo>
                    <a:pt x="62" y="154"/>
                  </a:lnTo>
                  <a:lnTo>
                    <a:pt x="54" y="151"/>
                  </a:lnTo>
                  <a:lnTo>
                    <a:pt x="46" y="148"/>
                  </a:lnTo>
                  <a:lnTo>
                    <a:pt x="39" y="144"/>
                  </a:lnTo>
                  <a:lnTo>
                    <a:pt x="31" y="140"/>
                  </a:lnTo>
                  <a:lnTo>
                    <a:pt x="24" y="134"/>
                  </a:lnTo>
                  <a:lnTo>
                    <a:pt x="19" y="128"/>
                  </a:lnTo>
                  <a:lnTo>
                    <a:pt x="13" y="122"/>
                  </a:lnTo>
                  <a:lnTo>
                    <a:pt x="9" y="115"/>
                  </a:lnTo>
                  <a:lnTo>
                    <a:pt x="5" y="107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70"/>
                  </a:lnTo>
                  <a:lnTo>
                    <a:pt x="2" y="61"/>
                  </a:lnTo>
                  <a:lnTo>
                    <a:pt x="5" y="53"/>
                  </a:lnTo>
                  <a:lnTo>
                    <a:pt x="9" y="44"/>
                  </a:lnTo>
                  <a:lnTo>
                    <a:pt x="13" y="38"/>
                  </a:lnTo>
                  <a:lnTo>
                    <a:pt x="19" y="31"/>
                  </a:lnTo>
                  <a:lnTo>
                    <a:pt x="24" y="26"/>
                  </a:lnTo>
                  <a:lnTo>
                    <a:pt x="31" y="20"/>
                  </a:lnTo>
                  <a:lnTo>
                    <a:pt x="39" y="15"/>
                  </a:lnTo>
                  <a:lnTo>
                    <a:pt x="46" y="11"/>
                  </a:lnTo>
                  <a:lnTo>
                    <a:pt x="54" y="8"/>
                  </a:lnTo>
                  <a:lnTo>
                    <a:pt x="62" y="5"/>
                  </a:lnTo>
                  <a:lnTo>
                    <a:pt x="72" y="3"/>
                  </a:lnTo>
                  <a:lnTo>
                    <a:pt x="81" y="1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15" y="3"/>
                  </a:lnTo>
                  <a:lnTo>
                    <a:pt x="121" y="5"/>
                  </a:lnTo>
                  <a:lnTo>
                    <a:pt x="128" y="8"/>
                  </a:lnTo>
                  <a:lnTo>
                    <a:pt x="134" y="11"/>
                  </a:lnTo>
                  <a:lnTo>
                    <a:pt x="139" y="15"/>
                  </a:lnTo>
                  <a:lnTo>
                    <a:pt x="145" y="20"/>
                  </a:lnTo>
                  <a:lnTo>
                    <a:pt x="151" y="26"/>
                  </a:lnTo>
                  <a:lnTo>
                    <a:pt x="157" y="31"/>
                  </a:lnTo>
                  <a:lnTo>
                    <a:pt x="161" y="38"/>
                  </a:lnTo>
                  <a:lnTo>
                    <a:pt x="165" y="44"/>
                  </a:lnTo>
                  <a:lnTo>
                    <a:pt x="168" y="53"/>
                  </a:lnTo>
                  <a:lnTo>
                    <a:pt x="171" y="61"/>
                  </a:lnTo>
                  <a:lnTo>
                    <a:pt x="172" y="70"/>
                  </a:lnTo>
                  <a:lnTo>
                    <a:pt x="173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69" name="Freeform 377"/>
            <p:cNvSpPr>
              <a:spLocks/>
            </p:cNvSpPr>
            <p:nvPr/>
          </p:nvSpPr>
          <p:spPr bwMode="auto">
            <a:xfrm>
              <a:off x="3508" y="1879"/>
              <a:ext cx="57" cy="53"/>
            </a:xfrm>
            <a:custGeom>
              <a:avLst/>
              <a:gdLst>
                <a:gd name="T0" fmla="*/ 173 w 173"/>
                <a:gd name="T1" fmla="*/ 95 h 158"/>
                <a:gd name="T2" fmla="*/ 170 w 173"/>
                <a:gd name="T3" fmla="*/ 104 h 158"/>
                <a:gd name="T4" fmla="*/ 165 w 173"/>
                <a:gd name="T5" fmla="*/ 115 h 158"/>
                <a:gd name="T6" fmla="*/ 157 w 173"/>
                <a:gd name="T7" fmla="*/ 127 h 158"/>
                <a:gd name="T8" fmla="*/ 146 w 173"/>
                <a:gd name="T9" fmla="*/ 137 h 158"/>
                <a:gd name="T10" fmla="*/ 133 w 173"/>
                <a:gd name="T11" fmla="*/ 146 h 158"/>
                <a:gd name="T12" fmla="*/ 116 w 173"/>
                <a:gd name="T13" fmla="*/ 154 h 158"/>
                <a:gd name="T14" fmla="*/ 98 w 173"/>
                <a:gd name="T15" fmla="*/ 158 h 158"/>
                <a:gd name="T16" fmla="*/ 76 w 173"/>
                <a:gd name="T17" fmla="*/ 158 h 158"/>
                <a:gd name="T18" fmla="*/ 57 w 173"/>
                <a:gd name="T19" fmla="*/ 154 h 158"/>
                <a:gd name="T20" fmla="*/ 42 w 173"/>
                <a:gd name="T21" fmla="*/ 146 h 158"/>
                <a:gd name="T22" fmla="*/ 27 w 173"/>
                <a:gd name="T23" fmla="*/ 137 h 158"/>
                <a:gd name="T24" fmla="*/ 17 w 173"/>
                <a:gd name="T25" fmla="*/ 127 h 158"/>
                <a:gd name="T26" fmla="*/ 9 w 173"/>
                <a:gd name="T27" fmla="*/ 115 h 158"/>
                <a:gd name="T28" fmla="*/ 4 w 173"/>
                <a:gd name="T29" fmla="*/ 104 h 158"/>
                <a:gd name="T30" fmla="*/ 0 w 173"/>
                <a:gd name="T31" fmla="*/ 95 h 158"/>
                <a:gd name="T32" fmla="*/ 0 w 173"/>
                <a:gd name="T33" fmla="*/ 81 h 158"/>
                <a:gd name="T34" fmla="*/ 4 w 173"/>
                <a:gd name="T35" fmla="*/ 65 h 158"/>
                <a:gd name="T36" fmla="*/ 9 w 173"/>
                <a:gd name="T37" fmla="*/ 48 h 158"/>
                <a:gd name="T38" fmla="*/ 17 w 173"/>
                <a:gd name="T39" fmla="*/ 34 h 158"/>
                <a:gd name="T40" fmla="*/ 27 w 173"/>
                <a:gd name="T41" fmla="*/ 21 h 158"/>
                <a:gd name="T42" fmla="*/ 42 w 173"/>
                <a:gd name="T43" fmla="*/ 11 h 158"/>
                <a:gd name="T44" fmla="*/ 57 w 173"/>
                <a:gd name="T45" fmla="*/ 4 h 158"/>
                <a:gd name="T46" fmla="*/ 76 w 173"/>
                <a:gd name="T47" fmla="*/ 0 h 158"/>
                <a:gd name="T48" fmla="*/ 98 w 173"/>
                <a:gd name="T49" fmla="*/ 0 h 158"/>
                <a:gd name="T50" fmla="*/ 116 w 173"/>
                <a:gd name="T51" fmla="*/ 4 h 158"/>
                <a:gd name="T52" fmla="*/ 133 w 173"/>
                <a:gd name="T53" fmla="*/ 11 h 158"/>
                <a:gd name="T54" fmla="*/ 146 w 173"/>
                <a:gd name="T55" fmla="*/ 21 h 158"/>
                <a:gd name="T56" fmla="*/ 157 w 173"/>
                <a:gd name="T57" fmla="*/ 34 h 158"/>
                <a:gd name="T58" fmla="*/ 165 w 173"/>
                <a:gd name="T59" fmla="*/ 48 h 158"/>
                <a:gd name="T60" fmla="*/ 170 w 173"/>
                <a:gd name="T61" fmla="*/ 65 h 158"/>
                <a:gd name="T62" fmla="*/ 173 w 173"/>
                <a:gd name="T63" fmla="*/ 8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3" h="158">
                  <a:moveTo>
                    <a:pt x="173" y="90"/>
                  </a:moveTo>
                  <a:lnTo>
                    <a:pt x="173" y="95"/>
                  </a:lnTo>
                  <a:lnTo>
                    <a:pt x="172" y="99"/>
                  </a:lnTo>
                  <a:lnTo>
                    <a:pt x="170" y="104"/>
                  </a:lnTo>
                  <a:lnTo>
                    <a:pt x="168" y="110"/>
                  </a:lnTo>
                  <a:lnTo>
                    <a:pt x="165" y="115"/>
                  </a:lnTo>
                  <a:lnTo>
                    <a:pt x="161" y="122"/>
                  </a:lnTo>
                  <a:lnTo>
                    <a:pt x="157" y="127"/>
                  </a:lnTo>
                  <a:lnTo>
                    <a:pt x="152" y="132"/>
                  </a:lnTo>
                  <a:lnTo>
                    <a:pt x="146" y="137"/>
                  </a:lnTo>
                  <a:lnTo>
                    <a:pt x="139" y="142"/>
                  </a:lnTo>
                  <a:lnTo>
                    <a:pt x="133" y="146"/>
                  </a:lnTo>
                  <a:lnTo>
                    <a:pt x="125" y="151"/>
                  </a:lnTo>
                  <a:lnTo>
                    <a:pt x="116" y="154"/>
                  </a:lnTo>
                  <a:lnTo>
                    <a:pt x="107" y="156"/>
                  </a:lnTo>
                  <a:lnTo>
                    <a:pt x="98" y="158"/>
                  </a:lnTo>
                  <a:lnTo>
                    <a:pt x="87" y="158"/>
                  </a:lnTo>
                  <a:lnTo>
                    <a:pt x="76" y="158"/>
                  </a:lnTo>
                  <a:lnTo>
                    <a:pt x="67" y="156"/>
                  </a:lnTo>
                  <a:lnTo>
                    <a:pt x="57" y="154"/>
                  </a:lnTo>
                  <a:lnTo>
                    <a:pt x="49" y="151"/>
                  </a:lnTo>
                  <a:lnTo>
                    <a:pt x="42" y="146"/>
                  </a:lnTo>
                  <a:lnTo>
                    <a:pt x="35" y="142"/>
                  </a:lnTo>
                  <a:lnTo>
                    <a:pt x="27" y="137"/>
                  </a:lnTo>
                  <a:lnTo>
                    <a:pt x="22" y="132"/>
                  </a:lnTo>
                  <a:lnTo>
                    <a:pt x="17" y="127"/>
                  </a:lnTo>
                  <a:lnTo>
                    <a:pt x="13" y="122"/>
                  </a:lnTo>
                  <a:lnTo>
                    <a:pt x="9" y="115"/>
                  </a:lnTo>
                  <a:lnTo>
                    <a:pt x="6" y="110"/>
                  </a:lnTo>
                  <a:lnTo>
                    <a:pt x="4" y="104"/>
                  </a:lnTo>
                  <a:lnTo>
                    <a:pt x="2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4" y="65"/>
                  </a:lnTo>
                  <a:lnTo>
                    <a:pt x="6" y="56"/>
                  </a:lnTo>
                  <a:lnTo>
                    <a:pt x="9" y="48"/>
                  </a:lnTo>
                  <a:lnTo>
                    <a:pt x="13" y="41"/>
                  </a:lnTo>
                  <a:lnTo>
                    <a:pt x="17" y="34"/>
                  </a:lnTo>
                  <a:lnTo>
                    <a:pt x="22" y="27"/>
                  </a:lnTo>
                  <a:lnTo>
                    <a:pt x="27" y="21"/>
                  </a:lnTo>
                  <a:lnTo>
                    <a:pt x="35" y="16"/>
                  </a:lnTo>
                  <a:lnTo>
                    <a:pt x="42" y="11"/>
                  </a:lnTo>
                  <a:lnTo>
                    <a:pt x="49" y="7"/>
                  </a:lnTo>
                  <a:lnTo>
                    <a:pt x="57" y="4"/>
                  </a:lnTo>
                  <a:lnTo>
                    <a:pt x="67" y="1"/>
                  </a:lnTo>
                  <a:lnTo>
                    <a:pt x="76" y="0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107" y="1"/>
                  </a:lnTo>
                  <a:lnTo>
                    <a:pt x="116" y="4"/>
                  </a:lnTo>
                  <a:lnTo>
                    <a:pt x="125" y="7"/>
                  </a:lnTo>
                  <a:lnTo>
                    <a:pt x="133" y="11"/>
                  </a:lnTo>
                  <a:lnTo>
                    <a:pt x="139" y="16"/>
                  </a:lnTo>
                  <a:lnTo>
                    <a:pt x="146" y="21"/>
                  </a:lnTo>
                  <a:lnTo>
                    <a:pt x="152" y="27"/>
                  </a:lnTo>
                  <a:lnTo>
                    <a:pt x="157" y="34"/>
                  </a:lnTo>
                  <a:lnTo>
                    <a:pt x="161" y="41"/>
                  </a:lnTo>
                  <a:lnTo>
                    <a:pt x="165" y="48"/>
                  </a:lnTo>
                  <a:lnTo>
                    <a:pt x="168" y="56"/>
                  </a:lnTo>
                  <a:lnTo>
                    <a:pt x="170" y="65"/>
                  </a:lnTo>
                  <a:lnTo>
                    <a:pt x="172" y="73"/>
                  </a:lnTo>
                  <a:lnTo>
                    <a:pt x="173" y="81"/>
                  </a:lnTo>
                  <a:lnTo>
                    <a:pt x="173" y="9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0" name="Freeform 378"/>
            <p:cNvSpPr>
              <a:spLocks/>
            </p:cNvSpPr>
            <p:nvPr/>
          </p:nvSpPr>
          <p:spPr bwMode="auto">
            <a:xfrm>
              <a:off x="3289" y="1684"/>
              <a:ext cx="55" cy="53"/>
            </a:xfrm>
            <a:custGeom>
              <a:avLst/>
              <a:gdLst>
                <a:gd name="T0" fmla="*/ 166 w 166"/>
                <a:gd name="T1" fmla="*/ 89 h 158"/>
                <a:gd name="T2" fmla="*/ 164 w 166"/>
                <a:gd name="T3" fmla="*/ 106 h 158"/>
                <a:gd name="T4" fmla="*/ 159 w 166"/>
                <a:gd name="T5" fmla="*/ 121 h 158"/>
                <a:gd name="T6" fmla="*/ 150 w 166"/>
                <a:gd name="T7" fmla="*/ 133 h 158"/>
                <a:gd name="T8" fmla="*/ 140 w 166"/>
                <a:gd name="T9" fmla="*/ 144 h 158"/>
                <a:gd name="T10" fmla="*/ 128 w 166"/>
                <a:gd name="T11" fmla="*/ 151 h 158"/>
                <a:gd name="T12" fmla="*/ 112 w 166"/>
                <a:gd name="T13" fmla="*/ 156 h 158"/>
                <a:gd name="T14" fmla="*/ 94 w 166"/>
                <a:gd name="T15" fmla="*/ 158 h 158"/>
                <a:gd name="T16" fmla="*/ 74 w 166"/>
                <a:gd name="T17" fmla="*/ 158 h 158"/>
                <a:gd name="T18" fmla="*/ 55 w 166"/>
                <a:gd name="T19" fmla="*/ 156 h 158"/>
                <a:gd name="T20" fmla="*/ 40 w 166"/>
                <a:gd name="T21" fmla="*/ 151 h 158"/>
                <a:gd name="T22" fmla="*/ 26 w 166"/>
                <a:gd name="T23" fmla="*/ 144 h 158"/>
                <a:gd name="T24" fmla="*/ 16 w 166"/>
                <a:gd name="T25" fmla="*/ 133 h 158"/>
                <a:gd name="T26" fmla="*/ 9 w 166"/>
                <a:gd name="T27" fmla="*/ 121 h 158"/>
                <a:gd name="T28" fmla="*/ 3 w 166"/>
                <a:gd name="T29" fmla="*/ 106 h 158"/>
                <a:gd name="T30" fmla="*/ 0 w 166"/>
                <a:gd name="T31" fmla="*/ 89 h 158"/>
                <a:gd name="T32" fmla="*/ 0 w 166"/>
                <a:gd name="T33" fmla="*/ 69 h 158"/>
                <a:gd name="T34" fmla="*/ 3 w 166"/>
                <a:gd name="T35" fmla="*/ 53 h 158"/>
                <a:gd name="T36" fmla="*/ 9 w 166"/>
                <a:gd name="T37" fmla="*/ 37 h 158"/>
                <a:gd name="T38" fmla="*/ 16 w 166"/>
                <a:gd name="T39" fmla="*/ 25 h 158"/>
                <a:gd name="T40" fmla="*/ 26 w 166"/>
                <a:gd name="T41" fmla="*/ 15 h 158"/>
                <a:gd name="T42" fmla="*/ 40 w 166"/>
                <a:gd name="T43" fmla="*/ 7 h 158"/>
                <a:gd name="T44" fmla="*/ 55 w 166"/>
                <a:gd name="T45" fmla="*/ 3 h 158"/>
                <a:gd name="T46" fmla="*/ 74 w 166"/>
                <a:gd name="T47" fmla="*/ 0 h 158"/>
                <a:gd name="T48" fmla="*/ 94 w 166"/>
                <a:gd name="T49" fmla="*/ 0 h 158"/>
                <a:gd name="T50" fmla="*/ 112 w 166"/>
                <a:gd name="T51" fmla="*/ 3 h 158"/>
                <a:gd name="T52" fmla="*/ 128 w 166"/>
                <a:gd name="T53" fmla="*/ 7 h 158"/>
                <a:gd name="T54" fmla="*/ 140 w 166"/>
                <a:gd name="T55" fmla="*/ 15 h 158"/>
                <a:gd name="T56" fmla="*/ 150 w 166"/>
                <a:gd name="T57" fmla="*/ 25 h 158"/>
                <a:gd name="T58" fmla="*/ 159 w 166"/>
                <a:gd name="T59" fmla="*/ 37 h 158"/>
                <a:gd name="T60" fmla="*/ 164 w 166"/>
                <a:gd name="T61" fmla="*/ 53 h 158"/>
                <a:gd name="T62" fmla="*/ 166 w 166"/>
                <a:gd name="T63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58">
                  <a:moveTo>
                    <a:pt x="166" y="79"/>
                  </a:moveTo>
                  <a:lnTo>
                    <a:pt x="166" y="89"/>
                  </a:lnTo>
                  <a:lnTo>
                    <a:pt x="165" y="98"/>
                  </a:lnTo>
                  <a:lnTo>
                    <a:pt x="164" y="106"/>
                  </a:lnTo>
                  <a:lnTo>
                    <a:pt x="161" y="114"/>
                  </a:lnTo>
                  <a:lnTo>
                    <a:pt x="159" y="121"/>
                  </a:lnTo>
                  <a:lnTo>
                    <a:pt x="155" y="127"/>
                  </a:lnTo>
                  <a:lnTo>
                    <a:pt x="150" y="133"/>
                  </a:lnTo>
                  <a:lnTo>
                    <a:pt x="145" y="138"/>
                  </a:lnTo>
                  <a:lnTo>
                    <a:pt x="140" y="144"/>
                  </a:lnTo>
                  <a:lnTo>
                    <a:pt x="134" y="148"/>
                  </a:lnTo>
                  <a:lnTo>
                    <a:pt x="128" y="151"/>
                  </a:lnTo>
                  <a:lnTo>
                    <a:pt x="119" y="154"/>
                  </a:lnTo>
                  <a:lnTo>
                    <a:pt x="112" y="156"/>
                  </a:lnTo>
                  <a:lnTo>
                    <a:pt x="103" y="157"/>
                  </a:lnTo>
                  <a:lnTo>
                    <a:pt x="94" y="158"/>
                  </a:lnTo>
                  <a:lnTo>
                    <a:pt x="83" y="158"/>
                  </a:lnTo>
                  <a:lnTo>
                    <a:pt x="74" y="158"/>
                  </a:lnTo>
                  <a:lnTo>
                    <a:pt x="64" y="157"/>
                  </a:lnTo>
                  <a:lnTo>
                    <a:pt x="55" y="156"/>
                  </a:lnTo>
                  <a:lnTo>
                    <a:pt x="47" y="154"/>
                  </a:lnTo>
                  <a:lnTo>
                    <a:pt x="40" y="151"/>
                  </a:lnTo>
                  <a:lnTo>
                    <a:pt x="32" y="148"/>
                  </a:lnTo>
                  <a:lnTo>
                    <a:pt x="26" y="144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2" y="127"/>
                  </a:lnTo>
                  <a:lnTo>
                    <a:pt x="9" y="121"/>
                  </a:lnTo>
                  <a:lnTo>
                    <a:pt x="6" y="114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1" y="61"/>
                  </a:lnTo>
                  <a:lnTo>
                    <a:pt x="3" y="53"/>
                  </a:lnTo>
                  <a:lnTo>
                    <a:pt x="6" y="44"/>
                  </a:lnTo>
                  <a:lnTo>
                    <a:pt x="9" y="37"/>
                  </a:lnTo>
                  <a:lnTo>
                    <a:pt x="12" y="31"/>
                  </a:lnTo>
                  <a:lnTo>
                    <a:pt x="16" y="25"/>
                  </a:lnTo>
                  <a:lnTo>
                    <a:pt x="21" y="19"/>
                  </a:lnTo>
                  <a:lnTo>
                    <a:pt x="26" y="15"/>
                  </a:lnTo>
                  <a:lnTo>
                    <a:pt x="32" y="11"/>
                  </a:lnTo>
                  <a:lnTo>
                    <a:pt x="40" y="7"/>
                  </a:lnTo>
                  <a:lnTo>
                    <a:pt x="47" y="5"/>
                  </a:lnTo>
                  <a:lnTo>
                    <a:pt x="55" y="3"/>
                  </a:lnTo>
                  <a:lnTo>
                    <a:pt x="64" y="1"/>
                  </a:lnTo>
                  <a:lnTo>
                    <a:pt x="74" y="0"/>
                  </a:lnTo>
                  <a:lnTo>
                    <a:pt x="83" y="0"/>
                  </a:lnTo>
                  <a:lnTo>
                    <a:pt x="94" y="0"/>
                  </a:lnTo>
                  <a:lnTo>
                    <a:pt x="103" y="1"/>
                  </a:lnTo>
                  <a:lnTo>
                    <a:pt x="112" y="3"/>
                  </a:lnTo>
                  <a:lnTo>
                    <a:pt x="119" y="5"/>
                  </a:lnTo>
                  <a:lnTo>
                    <a:pt x="128" y="7"/>
                  </a:lnTo>
                  <a:lnTo>
                    <a:pt x="134" y="11"/>
                  </a:lnTo>
                  <a:lnTo>
                    <a:pt x="140" y="15"/>
                  </a:lnTo>
                  <a:lnTo>
                    <a:pt x="145" y="19"/>
                  </a:lnTo>
                  <a:lnTo>
                    <a:pt x="150" y="25"/>
                  </a:lnTo>
                  <a:lnTo>
                    <a:pt x="155" y="31"/>
                  </a:lnTo>
                  <a:lnTo>
                    <a:pt x="159" y="37"/>
                  </a:lnTo>
                  <a:lnTo>
                    <a:pt x="161" y="44"/>
                  </a:lnTo>
                  <a:lnTo>
                    <a:pt x="164" y="53"/>
                  </a:lnTo>
                  <a:lnTo>
                    <a:pt x="165" y="61"/>
                  </a:lnTo>
                  <a:lnTo>
                    <a:pt x="166" y="69"/>
                  </a:lnTo>
                  <a:lnTo>
                    <a:pt x="166" y="79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1" name="Freeform 379"/>
            <p:cNvSpPr>
              <a:spLocks/>
            </p:cNvSpPr>
            <p:nvPr/>
          </p:nvSpPr>
          <p:spPr bwMode="auto">
            <a:xfrm>
              <a:off x="3727" y="1931"/>
              <a:ext cx="60" cy="53"/>
            </a:xfrm>
            <a:custGeom>
              <a:avLst/>
              <a:gdLst>
                <a:gd name="T0" fmla="*/ 179 w 180"/>
                <a:gd name="T1" fmla="*/ 89 h 159"/>
                <a:gd name="T2" fmla="*/ 177 w 180"/>
                <a:gd name="T3" fmla="*/ 106 h 159"/>
                <a:gd name="T4" fmla="*/ 170 w 180"/>
                <a:gd name="T5" fmla="*/ 121 h 159"/>
                <a:gd name="T6" fmla="*/ 162 w 180"/>
                <a:gd name="T7" fmla="*/ 133 h 159"/>
                <a:gd name="T8" fmla="*/ 151 w 180"/>
                <a:gd name="T9" fmla="*/ 144 h 159"/>
                <a:gd name="T10" fmla="*/ 137 w 180"/>
                <a:gd name="T11" fmla="*/ 151 h 159"/>
                <a:gd name="T12" fmla="*/ 120 w 180"/>
                <a:gd name="T13" fmla="*/ 156 h 159"/>
                <a:gd name="T14" fmla="*/ 100 w 180"/>
                <a:gd name="T15" fmla="*/ 158 h 159"/>
                <a:gd name="T16" fmla="*/ 78 w 180"/>
                <a:gd name="T17" fmla="*/ 158 h 159"/>
                <a:gd name="T18" fmla="*/ 59 w 180"/>
                <a:gd name="T19" fmla="*/ 156 h 159"/>
                <a:gd name="T20" fmla="*/ 42 w 180"/>
                <a:gd name="T21" fmla="*/ 151 h 159"/>
                <a:gd name="T22" fmla="*/ 28 w 180"/>
                <a:gd name="T23" fmla="*/ 144 h 159"/>
                <a:gd name="T24" fmla="*/ 17 w 180"/>
                <a:gd name="T25" fmla="*/ 133 h 159"/>
                <a:gd name="T26" fmla="*/ 8 w 180"/>
                <a:gd name="T27" fmla="*/ 121 h 159"/>
                <a:gd name="T28" fmla="*/ 3 w 180"/>
                <a:gd name="T29" fmla="*/ 106 h 159"/>
                <a:gd name="T30" fmla="*/ 0 w 180"/>
                <a:gd name="T31" fmla="*/ 89 h 159"/>
                <a:gd name="T32" fmla="*/ 0 w 180"/>
                <a:gd name="T33" fmla="*/ 69 h 159"/>
                <a:gd name="T34" fmla="*/ 3 w 180"/>
                <a:gd name="T35" fmla="*/ 53 h 159"/>
                <a:gd name="T36" fmla="*/ 8 w 180"/>
                <a:gd name="T37" fmla="*/ 37 h 159"/>
                <a:gd name="T38" fmla="*/ 17 w 180"/>
                <a:gd name="T39" fmla="*/ 25 h 159"/>
                <a:gd name="T40" fmla="*/ 28 w 180"/>
                <a:gd name="T41" fmla="*/ 15 h 159"/>
                <a:gd name="T42" fmla="*/ 42 w 180"/>
                <a:gd name="T43" fmla="*/ 7 h 159"/>
                <a:gd name="T44" fmla="*/ 59 w 180"/>
                <a:gd name="T45" fmla="*/ 3 h 159"/>
                <a:gd name="T46" fmla="*/ 78 w 180"/>
                <a:gd name="T47" fmla="*/ 0 h 159"/>
                <a:gd name="T48" fmla="*/ 100 w 180"/>
                <a:gd name="T49" fmla="*/ 0 h 159"/>
                <a:gd name="T50" fmla="*/ 120 w 180"/>
                <a:gd name="T51" fmla="*/ 3 h 159"/>
                <a:gd name="T52" fmla="*/ 137 w 180"/>
                <a:gd name="T53" fmla="*/ 7 h 159"/>
                <a:gd name="T54" fmla="*/ 151 w 180"/>
                <a:gd name="T55" fmla="*/ 15 h 159"/>
                <a:gd name="T56" fmla="*/ 162 w 180"/>
                <a:gd name="T57" fmla="*/ 25 h 159"/>
                <a:gd name="T58" fmla="*/ 170 w 180"/>
                <a:gd name="T59" fmla="*/ 37 h 159"/>
                <a:gd name="T60" fmla="*/ 177 w 180"/>
                <a:gd name="T61" fmla="*/ 53 h 159"/>
                <a:gd name="T62" fmla="*/ 179 w 180"/>
                <a:gd name="T63" fmla="*/ 6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159">
                  <a:moveTo>
                    <a:pt x="180" y="80"/>
                  </a:moveTo>
                  <a:lnTo>
                    <a:pt x="179" y="89"/>
                  </a:lnTo>
                  <a:lnTo>
                    <a:pt x="178" y="98"/>
                  </a:lnTo>
                  <a:lnTo>
                    <a:pt x="177" y="106"/>
                  </a:lnTo>
                  <a:lnTo>
                    <a:pt x="173" y="114"/>
                  </a:lnTo>
                  <a:lnTo>
                    <a:pt x="170" y="121"/>
                  </a:lnTo>
                  <a:lnTo>
                    <a:pt x="167" y="128"/>
                  </a:lnTo>
                  <a:lnTo>
                    <a:pt x="162" y="133"/>
                  </a:lnTo>
                  <a:lnTo>
                    <a:pt x="157" y="139"/>
                  </a:lnTo>
                  <a:lnTo>
                    <a:pt x="151" y="144"/>
                  </a:lnTo>
                  <a:lnTo>
                    <a:pt x="144" y="148"/>
                  </a:lnTo>
                  <a:lnTo>
                    <a:pt x="137" y="151"/>
                  </a:lnTo>
                  <a:lnTo>
                    <a:pt x="129" y="154"/>
                  </a:lnTo>
                  <a:lnTo>
                    <a:pt x="120" y="156"/>
                  </a:lnTo>
                  <a:lnTo>
                    <a:pt x="110" y="157"/>
                  </a:lnTo>
                  <a:lnTo>
                    <a:pt x="100" y="158"/>
                  </a:lnTo>
                  <a:lnTo>
                    <a:pt x="90" y="159"/>
                  </a:lnTo>
                  <a:lnTo>
                    <a:pt x="78" y="158"/>
                  </a:lnTo>
                  <a:lnTo>
                    <a:pt x="68" y="157"/>
                  </a:lnTo>
                  <a:lnTo>
                    <a:pt x="59" y="156"/>
                  </a:lnTo>
                  <a:lnTo>
                    <a:pt x="50" y="154"/>
                  </a:lnTo>
                  <a:lnTo>
                    <a:pt x="42" y="151"/>
                  </a:lnTo>
                  <a:lnTo>
                    <a:pt x="35" y="148"/>
                  </a:lnTo>
                  <a:lnTo>
                    <a:pt x="28" y="144"/>
                  </a:lnTo>
                  <a:lnTo>
                    <a:pt x="22" y="139"/>
                  </a:lnTo>
                  <a:lnTo>
                    <a:pt x="17" y="133"/>
                  </a:lnTo>
                  <a:lnTo>
                    <a:pt x="12" y="128"/>
                  </a:lnTo>
                  <a:lnTo>
                    <a:pt x="8" y="121"/>
                  </a:lnTo>
                  <a:lnTo>
                    <a:pt x="5" y="114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0" y="69"/>
                  </a:lnTo>
                  <a:lnTo>
                    <a:pt x="1" y="61"/>
                  </a:lnTo>
                  <a:lnTo>
                    <a:pt x="3" y="53"/>
                  </a:lnTo>
                  <a:lnTo>
                    <a:pt x="5" y="44"/>
                  </a:lnTo>
                  <a:lnTo>
                    <a:pt x="8" y="37"/>
                  </a:lnTo>
                  <a:lnTo>
                    <a:pt x="12" y="31"/>
                  </a:lnTo>
                  <a:lnTo>
                    <a:pt x="17" y="25"/>
                  </a:lnTo>
                  <a:lnTo>
                    <a:pt x="22" y="19"/>
                  </a:lnTo>
                  <a:lnTo>
                    <a:pt x="28" y="15"/>
                  </a:lnTo>
                  <a:lnTo>
                    <a:pt x="35" y="11"/>
                  </a:lnTo>
                  <a:lnTo>
                    <a:pt x="42" y="7"/>
                  </a:lnTo>
                  <a:lnTo>
                    <a:pt x="50" y="5"/>
                  </a:lnTo>
                  <a:lnTo>
                    <a:pt x="59" y="3"/>
                  </a:lnTo>
                  <a:lnTo>
                    <a:pt x="68" y="1"/>
                  </a:lnTo>
                  <a:lnTo>
                    <a:pt x="78" y="0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20" y="3"/>
                  </a:lnTo>
                  <a:lnTo>
                    <a:pt x="129" y="5"/>
                  </a:lnTo>
                  <a:lnTo>
                    <a:pt x="137" y="7"/>
                  </a:lnTo>
                  <a:lnTo>
                    <a:pt x="144" y="11"/>
                  </a:lnTo>
                  <a:lnTo>
                    <a:pt x="151" y="15"/>
                  </a:lnTo>
                  <a:lnTo>
                    <a:pt x="157" y="19"/>
                  </a:lnTo>
                  <a:lnTo>
                    <a:pt x="162" y="25"/>
                  </a:lnTo>
                  <a:lnTo>
                    <a:pt x="167" y="31"/>
                  </a:lnTo>
                  <a:lnTo>
                    <a:pt x="170" y="37"/>
                  </a:lnTo>
                  <a:lnTo>
                    <a:pt x="173" y="44"/>
                  </a:lnTo>
                  <a:lnTo>
                    <a:pt x="177" y="53"/>
                  </a:lnTo>
                  <a:lnTo>
                    <a:pt x="178" y="61"/>
                  </a:lnTo>
                  <a:lnTo>
                    <a:pt x="179" y="69"/>
                  </a:lnTo>
                  <a:lnTo>
                    <a:pt x="180" y="8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2" name="Freeform 380"/>
            <p:cNvSpPr>
              <a:spLocks/>
            </p:cNvSpPr>
            <p:nvPr/>
          </p:nvSpPr>
          <p:spPr bwMode="auto">
            <a:xfrm>
              <a:off x="3067" y="1804"/>
              <a:ext cx="58" cy="53"/>
            </a:xfrm>
            <a:custGeom>
              <a:avLst/>
              <a:gdLst>
                <a:gd name="T0" fmla="*/ 173 w 174"/>
                <a:gd name="T1" fmla="*/ 95 h 158"/>
                <a:gd name="T2" fmla="*/ 171 w 174"/>
                <a:gd name="T3" fmla="*/ 106 h 158"/>
                <a:gd name="T4" fmla="*/ 165 w 174"/>
                <a:gd name="T5" fmla="*/ 116 h 158"/>
                <a:gd name="T6" fmla="*/ 157 w 174"/>
                <a:gd name="T7" fmla="*/ 127 h 158"/>
                <a:gd name="T8" fmla="*/ 146 w 174"/>
                <a:gd name="T9" fmla="*/ 139 h 158"/>
                <a:gd name="T10" fmla="*/ 132 w 174"/>
                <a:gd name="T11" fmla="*/ 147 h 158"/>
                <a:gd name="T12" fmla="*/ 116 w 174"/>
                <a:gd name="T13" fmla="*/ 154 h 158"/>
                <a:gd name="T14" fmla="*/ 97 w 174"/>
                <a:gd name="T15" fmla="*/ 158 h 158"/>
                <a:gd name="T16" fmla="*/ 77 w 174"/>
                <a:gd name="T17" fmla="*/ 158 h 158"/>
                <a:gd name="T18" fmla="*/ 58 w 174"/>
                <a:gd name="T19" fmla="*/ 154 h 158"/>
                <a:gd name="T20" fmla="*/ 41 w 174"/>
                <a:gd name="T21" fmla="*/ 147 h 158"/>
                <a:gd name="T22" fmla="*/ 28 w 174"/>
                <a:gd name="T23" fmla="*/ 139 h 158"/>
                <a:gd name="T24" fmla="*/ 17 w 174"/>
                <a:gd name="T25" fmla="*/ 127 h 158"/>
                <a:gd name="T26" fmla="*/ 9 w 174"/>
                <a:gd name="T27" fmla="*/ 116 h 158"/>
                <a:gd name="T28" fmla="*/ 3 w 174"/>
                <a:gd name="T29" fmla="*/ 106 h 158"/>
                <a:gd name="T30" fmla="*/ 1 w 174"/>
                <a:gd name="T31" fmla="*/ 95 h 158"/>
                <a:gd name="T32" fmla="*/ 1 w 174"/>
                <a:gd name="T33" fmla="*/ 82 h 158"/>
                <a:gd name="T34" fmla="*/ 3 w 174"/>
                <a:gd name="T35" fmla="*/ 65 h 158"/>
                <a:gd name="T36" fmla="*/ 9 w 174"/>
                <a:gd name="T37" fmla="*/ 50 h 158"/>
                <a:gd name="T38" fmla="*/ 17 w 174"/>
                <a:gd name="T39" fmla="*/ 34 h 158"/>
                <a:gd name="T40" fmla="*/ 28 w 174"/>
                <a:gd name="T41" fmla="*/ 22 h 158"/>
                <a:gd name="T42" fmla="*/ 41 w 174"/>
                <a:gd name="T43" fmla="*/ 11 h 158"/>
                <a:gd name="T44" fmla="*/ 58 w 174"/>
                <a:gd name="T45" fmla="*/ 4 h 158"/>
                <a:gd name="T46" fmla="*/ 77 w 174"/>
                <a:gd name="T47" fmla="*/ 0 h 158"/>
                <a:gd name="T48" fmla="*/ 97 w 174"/>
                <a:gd name="T49" fmla="*/ 0 h 158"/>
                <a:gd name="T50" fmla="*/ 116 w 174"/>
                <a:gd name="T51" fmla="*/ 4 h 158"/>
                <a:gd name="T52" fmla="*/ 132 w 174"/>
                <a:gd name="T53" fmla="*/ 11 h 158"/>
                <a:gd name="T54" fmla="*/ 146 w 174"/>
                <a:gd name="T55" fmla="*/ 22 h 158"/>
                <a:gd name="T56" fmla="*/ 157 w 174"/>
                <a:gd name="T57" fmla="*/ 34 h 158"/>
                <a:gd name="T58" fmla="*/ 165 w 174"/>
                <a:gd name="T59" fmla="*/ 50 h 158"/>
                <a:gd name="T60" fmla="*/ 171 w 174"/>
                <a:gd name="T61" fmla="*/ 65 h 158"/>
                <a:gd name="T62" fmla="*/ 173 w 174"/>
                <a:gd name="T63" fmla="*/ 8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4" h="158">
                  <a:moveTo>
                    <a:pt x="174" y="90"/>
                  </a:moveTo>
                  <a:lnTo>
                    <a:pt x="173" y="95"/>
                  </a:lnTo>
                  <a:lnTo>
                    <a:pt x="172" y="100"/>
                  </a:lnTo>
                  <a:lnTo>
                    <a:pt x="171" y="106"/>
                  </a:lnTo>
                  <a:lnTo>
                    <a:pt x="168" y="111"/>
                  </a:lnTo>
                  <a:lnTo>
                    <a:pt x="165" y="116"/>
                  </a:lnTo>
                  <a:lnTo>
                    <a:pt x="161" y="122"/>
                  </a:lnTo>
                  <a:lnTo>
                    <a:pt x="157" y="127"/>
                  </a:lnTo>
                  <a:lnTo>
                    <a:pt x="152" y="133"/>
                  </a:lnTo>
                  <a:lnTo>
                    <a:pt x="146" y="139"/>
                  </a:lnTo>
                  <a:lnTo>
                    <a:pt x="140" y="143"/>
                  </a:lnTo>
                  <a:lnTo>
                    <a:pt x="132" y="147"/>
                  </a:lnTo>
                  <a:lnTo>
                    <a:pt x="125" y="151"/>
                  </a:lnTo>
                  <a:lnTo>
                    <a:pt x="116" y="154"/>
                  </a:lnTo>
                  <a:lnTo>
                    <a:pt x="108" y="156"/>
                  </a:lnTo>
                  <a:lnTo>
                    <a:pt x="97" y="158"/>
                  </a:lnTo>
                  <a:lnTo>
                    <a:pt x="87" y="158"/>
                  </a:lnTo>
                  <a:lnTo>
                    <a:pt x="77" y="158"/>
                  </a:lnTo>
                  <a:lnTo>
                    <a:pt x="66" y="156"/>
                  </a:lnTo>
                  <a:lnTo>
                    <a:pt x="58" y="154"/>
                  </a:lnTo>
                  <a:lnTo>
                    <a:pt x="49" y="151"/>
                  </a:lnTo>
                  <a:lnTo>
                    <a:pt x="41" y="147"/>
                  </a:lnTo>
                  <a:lnTo>
                    <a:pt x="34" y="143"/>
                  </a:lnTo>
                  <a:lnTo>
                    <a:pt x="28" y="139"/>
                  </a:lnTo>
                  <a:lnTo>
                    <a:pt x="22" y="133"/>
                  </a:lnTo>
                  <a:lnTo>
                    <a:pt x="17" y="127"/>
                  </a:lnTo>
                  <a:lnTo>
                    <a:pt x="12" y="122"/>
                  </a:lnTo>
                  <a:lnTo>
                    <a:pt x="9" y="116"/>
                  </a:lnTo>
                  <a:lnTo>
                    <a:pt x="6" y="111"/>
                  </a:lnTo>
                  <a:lnTo>
                    <a:pt x="3" y="106"/>
                  </a:lnTo>
                  <a:lnTo>
                    <a:pt x="2" y="100"/>
                  </a:lnTo>
                  <a:lnTo>
                    <a:pt x="1" y="95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2" y="73"/>
                  </a:lnTo>
                  <a:lnTo>
                    <a:pt x="3" y="65"/>
                  </a:lnTo>
                  <a:lnTo>
                    <a:pt x="6" y="57"/>
                  </a:lnTo>
                  <a:lnTo>
                    <a:pt x="9" y="50"/>
                  </a:lnTo>
                  <a:lnTo>
                    <a:pt x="12" y="41"/>
                  </a:lnTo>
                  <a:lnTo>
                    <a:pt x="17" y="34"/>
                  </a:lnTo>
                  <a:lnTo>
                    <a:pt x="22" y="28"/>
                  </a:lnTo>
                  <a:lnTo>
                    <a:pt x="28" y="22"/>
                  </a:lnTo>
                  <a:lnTo>
                    <a:pt x="34" y="17"/>
                  </a:lnTo>
                  <a:lnTo>
                    <a:pt x="41" y="11"/>
                  </a:lnTo>
                  <a:lnTo>
                    <a:pt x="49" y="7"/>
                  </a:lnTo>
                  <a:lnTo>
                    <a:pt x="58" y="4"/>
                  </a:lnTo>
                  <a:lnTo>
                    <a:pt x="66" y="2"/>
                  </a:lnTo>
                  <a:lnTo>
                    <a:pt x="77" y="0"/>
                  </a:lnTo>
                  <a:lnTo>
                    <a:pt x="87" y="0"/>
                  </a:lnTo>
                  <a:lnTo>
                    <a:pt x="97" y="0"/>
                  </a:lnTo>
                  <a:lnTo>
                    <a:pt x="108" y="2"/>
                  </a:lnTo>
                  <a:lnTo>
                    <a:pt x="116" y="4"/>
                  </a:lnTo>
                  <a:lnTo>
                    <a:pt x="125" y="7"/>
                  </a:lnTo>
                  <a:lnTo>
                    <a:pt x="132" y="11"/>
                  </a:lnTo>
                  <a:lnTo>
                    <a:pt x="140" y="17"/>
                  </a:lnTo>
                  <a:lnTo>
                    <a:pt x="146" y="22"/>
                  </a:lnTo>
                  <a:lnTo>
                    <a:pt x="152" y="28"/>
                  </a:lnTo>
                  <a:lnTo>
                    <a:pt x="157" y="34"/>
                  </a:lnTo>
                  <a:lnTo>
                    <a:pt x="161" y="41"/>
                  </a:lnTo>
                  <a:lnTo>
                    <a:pt x="165" y="50"/>
                  </a:lnTo>
                  <a:lnTo>
                    <a:pt x="168" y="57"/>
                  </a:lnTo>
                  <a:lnTo>
                    <a:pt x="171" y="65"/>
                  </a:lnTo>
                  <a:lnTo>
                    <a:pt x="172" y="73"/>
                  </a:lnTo>
                  <a:lnTo>
                    <a:pt x="173" y="82"/>
                  </a:lnTo>
                  <a:lnTo>
                    <a:pt x="174" y="90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3" name="Freeform 381"/>
            <p:cNvSpPr>
              <a:spLocks/>
            </p:cNvSpPr>
            <p:nvPr/>
          </p:nvSpPr>
          <p:spPr bwMode="auto">
            <a:xfrm>
              <a:off x="2849" y="1928"/>
              <a:ext cx="55" cy="53"/>
            </a:xfrm>
            <a:custGeom>
              <a:avLst/>
              <a:gdLst>
                <a:gd name="T0" fmla="*/ 166 w 166"/>
                <a:gd name="T1" fmla="*/ 96 h 159"/>
                <a:gd name="T2" fmla="*/ 162 w 166"/>
                <a:gd name="T3" fmla="*/ 105 h 159"/>
                <a:gd name="T4" fmla="*/ 157 w 166"/>
                <a:gd name="T5" fmla="*/ 116 h 159"/>
                <a:gd name="T6" fmla="*/ 150 w 166"/>
                <a:gd name="T7" fmla="*/ 128 h 159"/>
                <a:gd name="T8" fmla="*/ 140 w 166"/>
                <a:gd name="T9" fmla="*/ 138 h 159"/>
                <a:gd name="T10" fmla="*/ 126 w 166"/>
                <a:gd name="T11" fmla="*/ 148 h 159"/>
                <a:gd name="T12" fmla="*/ 111 w 166"/>
                <a:gd name="T13" fmla="*/ 155 h 159"/>
                <a:gd name="T14" fmla="*/ 92 w 166"/>
                <a:gd name="T15" fmla="*/ 159 h 159"/>
                <a:gd name="T16" fmla="*/ 72 w 166"/>
                <a:gd name="T17" fmla="*/ 159 h 159"/>
                <a:gd name="T18" fmla="*/ 54 w 166"/>
                <a:gd name="T19" fmla="*/ 155 h 159"/>
                <a:gd name="T20" fmla="*/ 38 w 166"/>
                <a:gd name="T21" fmla="*/ 148 h 159"/>
                <a:gd name="T22" fmla="*/ 26 w 166"/>
                <a:gd name="T23" fmla="*/ 138 h 159"/>
                <a:gd name="T24" fmla="*/ 15 w 166"/>
                <a:gd name="T25" fmla="*/ 128 h 159"/>
                <a:gd name="T26" fmla="*/ 7 w 166"/>
                <a:gd name="T27" fmla="*/ 116 h 159"/>
                <a:gd name="T28" fmla="*/ 2 w 166"/>
                <a:gd name="T29" fmla="*/ 105 h 159"/>
                <a:gd name="T30" fmla="*/ 0 w 166"/>
                <a:gd name="T31" fmla="*/ 96 h 159"/>
                <a:gd name="T32" fmla="*/ 0 w 166"/>
                <a:gd name="T33" fmla="*/ 82 h 159"/>
                <a:gd name="T34" fmla="*/ 2 w 166"/>
                <a:gd name="T35" fmla="*/ 66 h 159"/>
                <a:gd name="T36" fmla="*/ 7 w 166"/>
                <a:gd name="T37" fmla="*/ 49 h 159"/>
                <a:gd name="T38" fmla="*/ 15 w 166"/>
                <a:gd name="T39" fmla="*/ 35 h 159"/>
                <a:gd name="T40" fmla="*/ 26 w 166"/>
                <a:gd name="T41" fmla="*/ 22 h 159"/>
                <a:gd name="T42" fmla="*/ 38 w 166"/>
                <a:gd name="T43" fmla="*/ 12 h 159"/>
                <a:gd name="T44" fmla="*/ 54 w 166"/>
                <a:gd name="T45" fmla="*/ 5 h 159"/>
                <a:gd name="T46" fmla="*/ 72 w 166"/>
                <a:gd name="T47" fmla="*/ 1 h 159"/>
                <a:gd name="T48" fmla="*/ 92 w 166"/>
                <a:gd name="T49" fmla="*/ 1 h 159"/>
                <a:gd name="T50" fmla="*/ 111 w 166"/>
                <a:gd name="T51" fmla="*/ 5 h 159"/>
                <a:gd name="T52" fmla="*/ 126 w 166"/>
                <a:gd name="T53" fmla="*/ 12 h 159"/>
                <a:gd name="T54" fmla="*/ 140 w 166"/>
                <a:gd name="T55" fmla="*/ 22 h 159"/>
                <a:gd name="T56" fmla="*/ 150 w 166"/>
                <a:gd name="T57" fmla="*/ 35 h 159"/>
                <a:gd name="T58" fmla="*/ 157 w 166"/>
                <a:gd name="T59" fmla="*/ 49 h 159"/>
                <a:gd name="T60" fmla="*/ 162 w 166"/>
                <a:gd name="T61" fmla="*/ 66 h 159"/>
                <a:gd name="T62" fmla="*/ 166 w 166"/>
                <a:gd name="T63" fmla="*/ 8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59">
                  <a:moveTo>
                    <a:pt x="166" y="91"/>
                  </a:moveTo>
                  <a:lnTo>
                    <a:pt x="166" y="96"/>
                  </a:lnTo>
                  <a:lnTo>
                    <a:pt x="165" y="100"/>
                  </a:lnTo>
                  <a:lnTo>
                    <a:pt x="162" y="105"/>
                  </a:lnTo>
                  <a:lnTo>
                    <a:pt x="160" y="111"/>
                  </a:lnTo>
                  <a:lnTo>
                    <a:pt x="157" y="116"/>
                  </a:lnTo>
                  <a:lnTo>
                    <a:pt x="154" y="123"/>
                  </a:lnTo>
                  <a:lnTo>
                    <a:pt x="150" y="128"/>
                  </a:lnTo>
                  <a:lnTo>
                    <a:pt x="145" y="133"/>
                  </a:lnTo>
                  <a:lnTo>
                    <a:pt x="140" y="138"/>
                  </a:lnTo>
                  <a:lnTo>
                    <a:pt x="133" y="143"/>
                  </a:lnTo>
                  <a:lnTo>
                    <a:pt x="126" y="148"/>
                  </a:lnTo>
                  <a:lnTo>
                    <a:pt x="119" y="152"/>
                  </a:lnTo>
                  <a:lnTo>
                    <a:pt x="111" y="155"/>
                  </a:lnTo>
                  <a:lnTo>
                    <a:pt x="101" y="157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2" y="159"/>
                  </a:lnTo>
                  <a:lnTo>
                    <a:pt x="63" y="157"/>
                  </a:lnTo>
                  <a:lnTo>
                    <a:pt x="54" y="155"/>
                  </a:lnTo>
                  <a:lnTo>
                    <a:pt x="47" y="152"/>
                  </a:lnTo>
                  <a:lnTo>
                    <a:pt x="38" y="148"/>
                  </a:lnTo>
                  <a:lnTo>
                    <a:pt x="32" y="143"/>
                  </a:lnTo>
                  <a:lnTo>
                    <a:pt x="26" y="138"/>
                  </a:lnTo>
                  <a:lnTo>
                    <a:pt x="21" y="133"/>
                  </a:lnTo>
                  <a:lnTo>
                    <a:pt x="15" y="128"/>
                  </a:lnTo>
                  <a:lnTo>
                    <a:pt x="11" y="123"/>
                  </a:lnTo>
                  <a:lnTo>
                    <a:pt x="7" y="116"/>
                  </a:lnTo>
                  <a:lnTo>
                    <a:pt x="5" y="111"/>
                  </a:lnTo>
                  <a:lnTo>
                    <a:pt x="2" y="105"/>
                  </a:lnTo>
                  <a:lnTo>
                    <a:pt x="1" y="100"/>
                  </a:lnTo>
                  <a:lnTo>
                    <a:pt x="0" y="96"/>
                  </a:lnTo>
                  <a:lnTo>
                    <a:pt x="0" y="91"/>
                  </a:lnTo>
                  <a:lnTo>
                    <a:pt x="0" y="82"/>
                  </a:lnTo>
                  <a:lnTo>
                    <a:pt x="1" y="74"/>
                  </a:lnTo>
                  <a:lnTo>
                    <a:pt x="2" y="66"/>
                  </a:lnTo>
                  <a:lnTo>
                    <a:pt x="5" y="57"/>
                  </a:lnTo>
                  <a:lnTo>
                    <a:pt x="7" y="49"/>
                  </a:lnTo>
                  <a:lnTo>
                    <a:pt x="11" y="42"/>
                  </a:lnTo>
                  <a:lnTo>
                    <a:pt x="15" y="35"/>
                  </a:lnTo>
                  <a:lnTo>
                    <a:pt x="21" y="29"/>
                  </a:lnTo>
                  <a:lnTo>
                    <a:pt x="26" y="22"/>
                  </a:lnTo>
                  <a:lnTo>
                    <a:pt x="32" y="17"/>
                  </a:lnTo>
                  <a:lnTo>
                    <a:pt x="38" y="12"/>
                  </a:lnTo>
                  <a:lnTo>
                    <a:pt x="47" y="8"/>
                  </a:lnTo>
                  <a:lnTo>
                    <a:pt x="54" y="5"/>
                  </a:lnTo>
                  <a:lnTo>
                    <a:pt x="63" y="2"/>
                  </a:lnTo>
                  <a:lnTo>
                    <a:pt x="72" y="1"/>
                  </a:lnTo>
                  <a:lnTo>
                    <a:pt x="83" y="0"/>
                  </a:lnTo>
                  <a:lnTo>
                    <a:pt x="92" y="1"/>
                  </a:lnTo>
                  <a:lnTo>
                    <a:pt x="101" y="2"/>
                  </a:lnTo>
                  <a:lnTo>
                    <a:pt x="111" y="5"/>
                  </a:lnTo>
                  <a:lnTo>
                    <a:pt x="119" y="8"/>
                  </a:lnTo>
                  <a:lnTo>
                    <a:pt x="126" y="12"/>
                  </a:lnTo>
                  <a:lnTo>
                    <a:pt x="133" y="17"/>
                  </a:lnTo>
                  <a:lnTo>
                    <a:pt x="140" y="22"/>
                  </a:lnTo>
                  <a:lnTo>
                    <a:pt x="145" y="29"/>
                  </a:lnTo>
                  <a:lnTo>
                    <a:pt x="150" y="35"/>
                  </a:lnTo>
                  <a:lnTo>
                    <a:pt x="154" y="42"/>
                  </a:lnTo>
                  <a:lnTo>
                    <a:pt x="157" y="49"/>
                  </a:lnTo>
                  <a:lnTo>
                    <a:pt x="160" y="57"/>
                  </a:lnTo>
                  <a:lnTo>
                    <a:pt x="162" y="66"/>
                  </a:lnTo>
                  <a:lnTo>
                    <a:pt x="165" y="74"/>
                  </a:lnTo>
                  <a:lnTo>
                    <a:pt x="166" y="82"/>
                  </a:lnTo>
                  <a:lnTo>
                    <a:pt x="166" y="91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4" name="Freeform 382"/>
            <p:cNvSpPr>
              <a:spLocks/>
            </p:cNvSpPr>
            <p:nvPr/>
          </p:nvSpPr>
          <p:spPr bwMode="auto">
            <a:xfrm>
              <a:off x="4780" y="1432"/>
              <a:ext cx="58" cy="53"/>
            </a:xfrm>
            <a:custGeom>
              <a:avLst/>
              <a:gdLst>
                <a:gd name="T0" fmla="*/ 174 w 174"/>
                <a:gd name="T1" fmla="*/ 91 h 159"/>
                <a:gd name="T2" fmla="*/ 173 w 174"/>
                <a:gd name="T3" fmla="*/ 95 h 159"/>
                <a:gd name="T4" fmla="*/ 171 w 174"/>
                <a:gd name="T5" fmla="*/ 100 h 159"/>
                <a:gd name="T6" fmla="*/ 169 w 174"/>
                <a:gd name="T7" fmla="*/ 106 h 159"/>
                <a:gd name="T8" fmla="*/ 165 w 174"/>
                <a:gd name="T9" fmla="*/ 112 h 159"/>
                <a:gd name="T10" fmla="*/ 156 w 174"/>
                <a:gd name="T11" fmla="*/ 122 h 159"/>
                <a:gd name="T12" fmla="*/ 146 w 174"/>
                <a:gd name="T13" fmla="*/ 134 h 159"/>
                <a:gd name="T14" fmla="*/ 133 w 174"/>
                <a:gd name="T15" fmla="*/ 144 h 159"/>
                <a:gd name="T16" fmla="*/ 121 w 174"/>
                <a:gd name="T17" fmla="*/ 152 h 159"/>
                <a:gd name="T18" fmla="*/ 115 w 174"/>
                <a:gd name="T19" fmla="*/ 155 h 159"/>
                <a:gd name="T20" fmla="*/ 110 w 174"/>
                <a:gd name="T21" fmla="*/ 157 h 159"/>
                <a:gd name="T22" fmla="*/ 104 w 174"/>
                <a:gd name="T23" fmla="*/ 158 h 159"/>
                <a:gd name="T24" fmla="*/ 99 w 174"/>
                <a:gd name="T25" fmla="*/ 159 h 159"/>
                <a:gd name="T26" fmla="*/ 90 w 174"/>
                <a:gd name="T27" fmla="*/ 158 h 159"/>
                <a:gd name="T28" fmla="*/ 81 w 174"/>
                <a:gd name="T29" fmla="*/ 157 h 159"/>
                <a:gd name="T30" fmla="*/ 71 w 174"/>
                <a:gd name="T31" fmla="*/ 155 h 159"/>
                <a:gd name="T32" fmla="*/ 63 w 174"/>
                <a:gd name="T33" fmla="*/ 152 h 159"/>
                <a:gd name="T34" fmla="*/ 55 w 174"/>
                <a:gd name="T35" fmla="*/ 148 h 159"/>
                <a:gd name="T36" fmla="*/ 46 w 174"/>
                <a:gd name="T37" fmla="*/ 144 h 159"/>
                <a:gd name="T38" fmla="*/ 38 w 174"/>
                <a:gd name="T39" fmla="*/ 139 h 159"/>
                <a:gd name="T40" fmla="*/ 31 w 174"/>
                <a:gd name="T41" fmla="*/ 134 h 159"/>
                <a:gd name="T42" fmla="*/ 25 w 174"/>
                <a:gd name="T43" fmla="*/ 128 h 159"/>
                <a:gd name="T44" fmla="*/ 19 w 174"/>
                <a:gd name="T45" fmla="*/ 122 h 159"/>
                <a:gd name="T46" fmla="*/ 13 w 174"/>
                <a:gd name="T47" fmla="*/ 117 h 159"/>
                <a:gd name="T48" fmla="*/ 9 w 174"/>
                <a:gd name="T49" fmla="*/ 112 h 159"/>
                <a:gd name="T50" fmla="*/ 5 w 174"/>
                <a:gd name="T51" fmla="*/ 106 h 159"/>
                <a:gd name="T52" fmla="*/ 3 w 174"/>
                <a:gd name="T53" fmla="*/ 100 h 159"/>
                <a:gd name="T54" fmla="*/ 1 w 174"/>
                <a:gd name="T55" fmla="*/ 95 h 159"/>
                <a:gd name="T56" fmla="*/ 0 w 174"/>
                <a:gd name="T57" fmla="*/ 91 h 159"/>
                <a:gd name="T58" fmla="*/ 1 w 174"/>
                <a:gd name="T59" fmla="*/ 83 h 159"/>
                <a:gd name="T60" fmla="*/ 3 w 174"/>
                <a:gd name="T61" fmla="*/ 75 h 159"/>
                <a:gd name="T62" fmla="*/ 5 w 174"/>
                <a:gd name="T63" fmla="*/ 66 h 159"/>
                <a:gd name="T64" fmla="*/ 9 w 174"/>
                <a:gd name="T65" fmla="*/ 58 h 159"/>
                <a:gd name="T66" fmla="*/ 13 w 174"/>
                <a:gd name="T67" fmla="*/ 50 h 159"/>
                <a:gd name="T68" fmla="*/ 19 w 174"/>
                <a:gd name="T69" fmla="*/ 43 h 159"/>
                <a:gd name="T70" fmla="*/ 25 w 174"/>
                <a:gd name="T71" fmla="*/ 35 h 159"/>
                <a:gd name="T72" fmla="*/ 31 w 174"/>
                <a:gd name="T73" fmla="*/ 29 h 159"/>
                <a:gd name="T74" fmla="*/ 38 w 174"/>
                <a:gd name="T75" fmla="*/ 23 h 159"/>
                <a:gd name="T76" fmla="*/ 46 w 174"/>
                <a:gd name="T77" fmla="*/ 17 h 159"/>
                <a:gd name="T78" fmla="*/ 55 w 174"/>
                <a:gd name="T79" fmla="*/ 12 h 159"/>
                <a:gd name="T80" fmla="*/ 63 w 174"/>
                <a:gd name="T81" fmla="*/ 8 h 159"/>
                <a:gd name="T82" fmla="*/ 71 w 174"/>
                <a:gd name="T83" fmla="*/ 5 h 159"/>
                <a:gd name="T84" fmla="*/ 81 w 174"/>
                <a:gd name="T85" fmla="*/ 2 h 159"/>
                <a:gd name="T86" fmla="*/ 90 w 174"/>
                <a:gd name="T87" fmla="*/ 1 h 159"/>
                <a:gd name="T88" fmla="*/ 99 w 174"/>
                <a:gd name="T89" fmla="*/ 0 h 159"/>
                <a:gd name="T90" fmla="*/ 104 w 174"/>
                <a:gd name="T91" fmla="*/ 1 h 159"/>
                <a:gd name="T92" fmla="*/ 110 w 174"/>
                <a:gd name="T93" fmla="*/ 2 h 159"/>
                <a:gd name="T94" fmla="*/ 115 w 174"/>
                <a:gd name="T95" fmla="*/ 5 h 159"/>
                <a:gd name="T96" fmla="*/ 121 w 174"/>
                <a:gd name="T97" fmla="*/ 8 h 159"/>
                <a:gd name="T98" fmla="*/ 127 w 174"/>
                <a:gd name="T99" fmla="*/ 12 h 159"/>
                <a:gd name="T100" fmla="*/ 133 w 174"/>
                <a:gd name="T101" fmla="*/ 17 h 159"/>
                <a:gd name="T102" fmla="*/ 140 w 174"/>
                <a:gd name="T103" fmla="*/ 23 h 159"/>
                <a:gd name="T104" fmla="*/ 146 w 174"/>
                <a:gd name="T105" fmla="*/ 29 h 159"/>
                <a:gd name="T106" fmla="*/ 151 w 174"/>
                <a:gd name="T107" fmla="*/ 35 h 159"/>
                <a:gd name="T108" fmla="*/ 156 w 174"/>
                <a:gd name="T109" fmla="*/ 43 h 159"/>
                <a:gd name="T110" fmla="*/ 161 w 174"/>
                <a:gd name="T111" fmla="*/ 50 h 159"/>
                <a:gd name="T112" fmla="*/ 165 w 174"/>
                <a:gd name="T113" fmla="*/ 58 h 159"/>
                <a:gd name="T114" fmla="*/ 169 w 174"/>
                <a:gd name="T115" fmla="*/ 66 h 159"/>
                <a:gd name="T116" fmla="*/ 171 w 174"/>
                <a:gd name="T117" fmla="*/ 75 h 159"/>
                <a:gd name="T118" fmla="*/ 173 w 174"/>
                <a:gd name="T119" fmla="*/ 83 h 159"/>
                <a:gd name="T120" fmla="*/ 174 w 174"/>
                <a:gd name="T121" fmla="*/ 9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" h="159">
                  <a:moveTo>
                    <a:pt x="174" y="91"/>
                  </a:moveTo>
                  <a:lnTo>
                    <a:pt x="173" y="95"/>
                  </a:lnTo>
                  <a:lnTo>
                    <a:pt x="171" y="100"/>
                  </a:lnTo>
                  <a:lnTo>
                    <a:pt x="169" y="106"/>
                  </a:lnTo>
                  <a:lnTo>
                    <a:pt x="165" y="112"/>
                  </a:lnTo>
                  <a:lnTo>
                    <a:pt x="156" y="122"/>
                  </a:lnTo>
                  <a:lnTo>
                    <a:pt x="146" y="134"/>
                  </a:lnTo>
                  <a:lnTo>
                    <a:pt x="133" y="144"/>
                  </a:lnTo>
                  <a:lnTo>
                    <a:pt x="121" y="152"/>
                  </a:lnTo>
                  <a:lnTo>
                    <a:pt x="115" y="155"/>
                  </a:lnTo>
                  <a:lnTo>
                    <a:pt x="110" y="157"/>
                  </a:lnTo>
                  <a:lnTo>
                    <a:pt x="104" y="158"/>
                  </a:lnTo>
                  <a:lnTo>
                    <a:pt x="99" y="159"/>
                  </a:lnTo>
                  <a:lnTo>
                    <a:pt x="90" y="158"/>
                  </a:lnTo>
                  <a:lnTo>
                    <a:pt x="81" y="157"/>
                  </a:lnTo>
                  <a:lnTo>
                    <a:pt x="71" y="155"/>
                  </a:lnTo>
                  <a:lnTo>
                    <a:pt x="63" y="152"/>
                  </a:lnTo>
                  <a:lnTo>
                    <a:pt x="55" y="148"/>
                  </a:lnTo>
                  <a:lnTo>
                    <a:pt x="46" y="144"/>
                  </a:lnTo>
                  <a:lnTo>
                    <a:pt x="38" y="139"/>
                  </a:lnTo>
                  <a:lnTo>
                    <a:pt x="31" y="134"/>
                  </a:lnTo>
                  <a:lnTo>
                    <a:pt x="25" y="128"/>
                  </a:lnTo>
                  <a:lnTo>
                    <a:pt x="19" y="122"/>
                  </a:lnTo>
                  <a:lnTo>
                    <a:pt x="13" y="117"/>
                  </a:lnTo>
                  <a:lnTo>
                    <a:pt x="9" y="112"/>
                  </a:lnTo>
                  <a:lnTo>
                    <a:pt x="5" y="106"/>
                  </a:lnTo>
                  <a:lnTo>
                    <a:pt x="3" y="100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1" y="83"/>
                  </a:lnTo>
                  <a:lnTo>
                    <a:pt x="3" y="75"/>
                  </a:lnTo>
                  <a:lnTo>
                    <a:pt x="5" y="66"/>
                  </a:lnTo>
                  <a:lnTo>
                    <a:pt x="9" y="58"/>
                  </a:lnTo>
                  <a:lnTo>
                    <a:pt x="13" y="50"/>
                  </a:lnTo>
                  <a:lnTo>
                    <a:pt x="19" y="43"/>
                  </a:lnTo>
                  <a:lnTo>
                    <a:pt x="25" y="35"/>
                  </a:lnTo>
                  <a:lnTo>
                    <a:pt x="31" y="29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1" y="5"/>
                  </a:lnTo>
                  <a:lnTo>
                    <a:pt x="81" y="2"/>
                  </a:lnTo>
                  <a:lnTo>
                    <a:pt x="90" y="1"/>
                  </a:lnTo>
                  <a:lnTo>
                    <a:pt x="99" y="0"/>
                  </a:lnTo>
                  <a:lnTo>
                    <a:pt x="104" y="1"/>
                  </a:lnTo>
                  <a:lnTo>
                    <a:pt x="110" y="2"/>
                  </a:lnTo>
                  <a:lnTo>
                    <a:pt x="115" y="5"/>
                  </a:lnTo>
                  <a:lnTo>
                    <a:pt x="121" y="8"/>
                  </a:lnTo>
                  <a:lnTo>
                    <a:pt x="127" y="12"/>
                  </a:lnTo>
                  <a:lnTo>
                    <a:pt x="133" y="17"/>
                  </a:lnTo>
                  <a:lnTo>
                    <a:pt x="140" y="23"/>
                  </a:lnTo>
                  <a:lnTo>
                    <a:pt x="146" y="29"/>
                  </a:lnTo>
                  <a:lnTo>
                    <a:pt x="151" y="35"/>
                  </a:lnTo>
                  <a:lnTo>
                    <a:pt x="156" y="43"/>
                  </a:lnTo>
                  <a:lnTo>
                    <a:pt x="161" y="50"/>
                  </a:lnTo>
                  <a:lnTo>
                    <a:pt x="165" y="58"/>
                  </a:lnTo>
                  <a:lnTo>
                    <a:pt x="169" y="66"/>
                  </a:lnTo>
                  <a:lnTo>
                    <a:pt x="171" y="75"/>
                  </a:lnTo>
                  <a:lnTo>
                    <a:pt x="173" y="83"/>
                  </a:lnTo>
                  <a:lnTo>
                    <a:pt x="174" y="91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5" name="Freeform 383"/>
            <p:cNvSpPr>
              <a:spLocks/>
            </p:cNvSpPr>
            <p:nvPr/>
          </p:nvSpPr>
          <p:spPr bwMode="auto">
            <a:xfrm>
              <a:off x="4561" y="1672"/>
              <a:ext cx="56" cy="53"/>
            </a:xfrm>
            <a:custGeom>
              <a:avLst/>
              <a:gdLst>
                <a:gd name="T0" fmla="*/ 166 w 166"/>
                <a:gd name="T1" fmla="*/ 92 h 159"/>
                <a:gd name="T2" fmla="*/ 165 w 166"/>
                <a:gd name="T3" fmla="*/ 96 h 159"/>
                <a:gd name="T4" fmla="*/ 164 w 166"/>
                <a:gd name="T5" fmla="*/ 101 h 159"/>
                <a:gd name="T6" fmla="*/ 161 w 166"/>
                <a:gd name="T7" fmla="*/ 106 h 159"/>
                <a:gd name="T8" fmla="*/ 158 w 166"/>
                <a:gd name="T9" fmla="*/ 111 h 159"/>
                <a:gd name="T10" fmla="*/ 150 w 166"/>
                <a:gd name="T11" fmla="*/ 123 h 159"/>
                <a:gd name="T12" fmla="*/ 140 w 166"/>
                <a:gd name="T13" fmla="*/ 134 h 159"/>
                <a:gd name="T14" fmla="*/ 128 w 166"/>
                <a:gd name="T15" fmla="*/ 143 h 159"/>
                <a:gd name="T16" fmla="*/ 117 w 166"/>
                <a:gd name="T17" fmla="*/ 152 h 159"/>
                <a:gd name="T18" fmla="*/ 111 w 166"/>
                <a:gd name="T19" fmla="*/ 155 h 159"/>
                <a:gd name="T20" fmla="*/ 105 w 166"/>
                <a:gd name="T21" fmla="*/ 158 h 159"/>
                <a:gd name="T22" fmla="*/ 100 w 166"/>
                <a:gd name="T23" fmla="*/ 159 h 159"/>
                <a:gd name="T24" fmla="*/ 95 w 166"/>
                <a:gd name="T25" fmla="*/ 159 h 159"/>
                <a:gd name="T26" fmla="*/ 87 w 166"/>
                <a:gd name="T27" fmla="*/ 159 h 159"/>
                <a:gd name="T28" fmla="*/ 77 w 166"/>
                <a:gd name="T29" fmla="*/ 158 h 159"/>
                <a:gd name="T30" fmla="*/ 69 w 166"/>
                <a:gd name="T31" fmla="*/ 155 h 159"/>
                <a:gd name="T32" fmla="*/ 60 w 166"/>
                <a:gd name="T33" fmla="*/ 152 h 159"/>
                <a:gd name="T34" fmla="*/ 53 w 166"/>
                <a:gd name="T35" fmla="*/ 148 h 159"/>
                <a:gd name="T36" fmla="*/ 44 w 166"/>
                <a:gd name="T37" fmla="*/ 143 h 159"/>
                <a:gd name="T38" fmla="*/ 37 w 166"/>
                <a:gd name="T39" fmla="*/ 139 h 159"/>
                <a:gd name="T40" fmla="*/ 30 w 166"/>
                <a:gd name="T41" fmla="*/ 134 h 159"/>
                <a:gd name="T42" fmla="*/ 24 w 166"/>
                <a:gd name="T43" fmla="*/ 128 h 159"/>
                <a:gd name="T44" fmla="*/ 17 w 166"/>
                <a:gd name="T45" fmla="*/ 123 h 159"/>
                <a:gd name="T46" fmla="*/ 12 w 166"/>
                <a:gd name="T47" fmla="*/ 117 h 159"/>
                <a:gd name="T48" fmla="*/ 8 w 166"/>
                <a:gd name="T49" fmla="*/ 111 h 159"/>
                <a:gd name="T50" fmla="*/ 5 w 166"/>
                <a:gd name="T51" fmla="*/ 106 h 159"/>
                <a:gd name="T52" fmla="*/ 3 w 166"/>
                <a:gd name="T53" fmla="*/ 101 h 159"/>
                <a:gd name="T54" fmla="*/ 1 w 166"/>
                <a:gd name="T55" fmla="*/ 96 h 159"/>
                <a:gd name="T56" fmla="*/ 0 w 166"/>
                <a:gd name="T57" fmla="*/ 92 h 159"/>
                <a:gd name="T58" fmla="*/ 1 w 166"/>
                <a:gd name="T59" fmla="*/ 82 h 159"/>
                <a:gd name="T60" fmla="*/ 3 w 166"/>
                <a:gd name="T61" fmla="*/ 74 h 159"/>
                <a:gd name="T62" fmla="*/ 5 w 166"/>
                <a:gd name="T63" fmla="*/ 66 h 159"/>
                <a:gd name="T64" fmla="*/ 8 w 166"/>
                <a:gd name="T65" fmla="*/ 57 h 159"/>
                <a:gd name="T66" fmla="*/ 12 w 166"/>
                <a:gd name="T67" fmla="*/ 50 h 159"/>
                <a:gd name="T68" fmla="*/ 17 w 166"/>
                <a:gd name="T69" fmla="*/ 43 h 159"/>
                <a:gd name="T70" fmla="*/ 24 w 166"/>
                <a:gd name="T71" fmla="*/ 36 h 159"/>
                <a:gd name="T72" fmla="*/ 30 w 166"/>
                <a:gd name="T73" fmla="*/ 28 h 159"/>
                <a:gd name="T74" fmla="*/ 37 w 166"/>
                <a:gd name="T75" fmla="*/ 22 h 159"/>
                <a:gd name="T76" fmla="*/ 44 w 166"/>
                <a:gd name="T77" fmla="*/ 17 h 159"/>
                <a:gd name="T78" fmla="*/ 53 w 166"/>
                <a:gd name="T79" fmla="*/ 12 h 159"/>
                <a:gd name="T80" fmla="*/ 60 w 166"/>
                <a:gd name="T81" fmla="*/ 8 h 159"/>
                <a:gd name="T82" fmla="*/ 69 w 166"/>
                <a:gd name="T83" fmla="*/ 5 h 159"/>
                <a:gd name="T84" fmla="*/ 77 w 166"/>
                <a:gd name="T85" fmla="*/ 3 h 159"/>
                <a:gd name="T86" fmla="*/ 87 w 166"/>
                <a:gd name="T87" fmla="*/ 0 h 159"/>
                <a:gd name="T88" fmla="*/ 95 w 166"/>
                <a:gd name="T89" fmla="*/ 0 h 159"/>
                <a:gd name="T90" fmla="*/ 100 w 166"/>
                <a:gd name="T91" fmla="*/ 0 h 159"/>
                <a:gd name="T92" fmla="*/ 105 w 166"/>
                <a:gd name="T93" fmla="*/ 3 h 159"/>
                <a:gd name="T94" fmla="*/ 111 w 166"/>
                <a:gd name="T95" fmla="*/ 5 h 159"/>
                <a:gd name="T96" fmla="*/ 117 w 166"/>
                <a:gd name="T97" fmla="*/ 8 h 159"/>
                <a:gd name="T98" fmla="*/ 122 w 166"/>
                <a:gd name="T99" fmla="*/ 12 h 159"/>
                <a:gd name="T100" fmla="*/ 128 w 166"/>
                <a:gd name="T101" fmla="*/ 17 h 159"/>
                <a:gd name="T102" fmla="*/ 134 w 166"/>
                <a:gd name="T103" fmla="*/ 22 h 159"/>
                <a:gd name="T104" fmla="*/ 140 w 166"/>
                <a:gd name="T105" fmla="*/ 28 h 159"/>
                <a:gd name="T106" fmla="*/ 145 w 166"/>
                <a:gd name="T107" fmla="*/ 36 h 159"/>
                <a:gd name="T108" fmla="*/ 150 w 166"/>
                <a:gd name="T109" fmla="*/ 43 h 159"/>
                <a:gd name="T110" fmla="*/ 155 w 166"/>
                <a:gd name="T111" fmla="*/ 50 h 159"/>
                <a:gd name="T112" fmla="*/ 158 w 166"/>
                <a:gd name="T113" fmla="*/ 57 h 159"/>
                <a:gd name="T114" fmla="*/ 161 w 166"/>
                <a:gd name="T115" fmla="*/ 66 h 159"/>
                <a:gd name="T116" fmla="*/ 164 w 166"/>
                <a:gd name="T117" fmla="*/ 74 h 159"/>
                <a:gd name="T118" fmla="*/ 165 w 166"/>
                <a:gd name="T119" fmla="*/ 82 h 159"/>
                <a:gd name="T120" fmla="*/ 166 w 166"/>
                <a:gd name="T121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6" h="159">
                  <a:moveTo>
                    <a:pt x="166" y="92"/>
                  </a:moveTo>
                  <a:lnTo>
                    <a:pt x="165" y="96"/>
                  </a:lnTo>
                  <a:lnTo>
                    <a:pt x="164" y="101"/>
                  </a:lnTo>
                  <a:lnTo>
                    <a:pt x="161" y="106"/>
                  </a:lnTo>
                  <a:lnTo>
                    <a:pt x="158" y="111"/>
                  </a:lnTo>
                  <a:lnTo>
                    <a:pt x="150" y="123"/>
                  </a:lnTo>
                  <a:lnTo>
                    <a:pt x="140" y="134"/>
                  </a:lnTo>
                  <a:lnTo>
                    <a:pt x="128" y="143"/>
                  </a:lnTo>
                  <a:lnTo>
                    <a:pt x="117" y="152"/>
                  </a:lnTo>
                  <a:lnTo>
                    <a:pt x="111" y="155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5" y="159"/>
                  </a:lnTo>
                  <a:lnTo>
                    <a:pt x="87" y="159"/>
                  </a:lnTo>
                  <a:lnTo>
                    <a:pt x="77" y="158"/>
                  </a:lnTo>
                  <a:lnTo>
                    <a:pt x="69" y="155"/>
                  </a:lnTo>
                  <a:lnTo>
                    <a:pt x="60" y="152"/>
                  </a:lnTo>
                  <a:lnTo>
                    <a:pt x="53" y="148"/>
                  </a:lnTo>
                  <a:lnTo>
                    <a:pt x="44" y="143"/>
                  </a:lnTo>
                  <a:lnTo>
                    <a:pt x="37" y="139"/>
                  </a:lnTo>
                  <a:lnTo>
                    <a:pt x="30" y="134"/>
                  </a:lnTo>
                  <a:lnTo>
                    <a:pt x="24" y="128"/>
                  </a:lnTo>
                  <a:lnTo>
                    <a:pt x="17" y="123"/>
                  </a:lnTo>
                  <a:lnTo>
                    <a:pt x="12" y="117"/>
                  </a:lnTo>
                  <a:lnTo>
                    <a:pt x="8" y="111"/>
                  </a:lnTo>
                  <a:lnTo>
                    <a:pt x="5" y="106"/>
                  </a:lnTo>
                  <a:lnTo>
                    <a:pt x="3" y="101"/>
                  </a:lnTo>
                  <a:lnTo>
                    <a:pt x="1" y="96"/>
                  </a:lnTo>
                  <a:lnTo>
                    <a:pt x="0" y="92"/>
                  </a:lnTo>
                  <a:lnTo>
                    <a:pt x="1" y="82"/>
                  </a:lnTo>
                  <a:lnTo>
                    <a:pt x="3" y="74"/>
                  </a:lnTo>
                  <a:lnTo>
                    <a:pt x="5" y="66"/>
                  </a:lnTo>
                  <a:lnTo>
                    <a:pt x="8" y="57"/>
                  </a:lnTo>
                  <a:lnTo>
                    <a:pt x="12" y="50"/>
                  </a:lnTo>
                  <a:lnTo>
                    <a:pt x="17" y="43"/>
                  </a:lnTo>
                  <a:lnTo>
                    <a:pt x="24" y="36"/>
                  </a:lnTo>
                  <a:lnTo>
                    <a:pt x="30" y="28"/>
                  </a:lnTo>
                  <a:lnTo>
                    <a:pt x="37" y="22"/>
                  </a:lnTo>
                  <a:lnTo>
                    <a:pt x="44" y="17"/>
                  </a:lnTo>
                  <a:lnTo>
                    <a:pt x="53" y="12"/>
                  </a:lnTo>
                  <a:lnTo>
                    <a:pt x="60" y="8"/>
                  </a:lnTo>
                  <a:lnTo>
                    <a:pt x="69" y="5"/>
                  </a:lnTo>
                  <a:lnTo>
                    <a:pt x="77" y="3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3"/>
                  </a:lnTo>
                  <a:lnTo>
                    <a:pt x="111" y="5"/>
                  </a:lnTo>
                  <a:lnTo>
                    <a:pt x="117" y="8"/>
                  </a:lnTo>
                  <a:lnTo>
                    <a:pt x="122" y="12"/>
                  </a:lnTo>
                  <a:lnTo>
                    <a:pt x="128" y="17"/>
                  </a:lnTo>
                  <a:lnTo>
                    <a:pt x="134" y="22"/>
                  </a:lnTo>
                  <a:lnTo>
                    <a:pt x="140" y="28"/>
                  </a:lnTo>
                  <a:lnTo>
                    <a:pt x="145" y="36"/>
                  </a:lnTo>
                  <a:lnTo>
                    <a:pt x="150" y="43"/>
                  </a:lnTo>
                  <a:lnTo>
                    <a:pt x="155" y="50"/>
                  </a:lnTo>
                  <a:lnTo>
                    <a:pt x="158" y="57"/>
                  </a:lnTo>
                  <a:lnTo>
                    <a:pt x="161" y="66"/>
                  </a:lnTo>
                  <a:lnTo>
                    <a:pt x="164" y="74"/>
                  </a:lnTo>
                  <a:lnTo>
                    <a:pt x="165" y="82"/>
                  </a:lnTo>
                  <a:lnTo>
                    <a:pt x="166" y="92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6" name="Freeform 384"/>
            <p:cNvSpPr>
              <a:spLocks/>
            </p:cNvSpPr>
            <p:nvPr/>
          </p:nvSpPr>
          <p:spPr bwMode="auto">
            <a:xfrm>
              <a:off x="4121" y="1635"/>
              <a:ext cx="58" cy="52"/>
            </a:xfrm>
            <a:custGeom>
              <a:avLst/>
              <a:gdLst>
                <a:gd name="T0" fmla="*/ 172 w 173"/>
                <a:gd name="T1" fmla="*/ 89 h 158"/>
                <a:gd name="T2" fmla="*/ 168 w 173"/>
                <a:gd name="T3" fmla="*/ 106 h 158"/>
                <a:gd name="T4" fmla="*/ 161 w 173"/>
                <a:gd name="T5" fmla="*/ 121 h 158"/>
                <a:gd name="T6" fmla="*/ 151 w 173"/>
                <a:gd name="T7" fmla="*/ 133 h 158"/>
                <a:gd name="T8" fmla="*/ 139 w 173"/>
                <a:gd name="T9" fmla="*/ 144 h 158"/>
                <a:gd name="T10" fmla="*/ 128 w 173"/>
                <a:gd name="T11" fmla="*/ 151 h 158"/>
                <a:gd name="T12" fmla="*/ 115 w 173"/>
                <a:gd name="T13" fmla="*/ 156 h 158"/>
                <a:gd name="T14" fmla="*/ 104 w 173"/>
                <a:gd name="T15" fmla="*/ 158 h 158"/>
                <a:gd name="T16" fmla="*/ 89 w 173"/>
                <a:gd name="T17" fmla="*/ 158 h 158"/>
                <a:gd name="T18" fmla="*/ 72 w 173"/>
                <a:gd name="T19" fmla="*/ 156 h 158"/>
                <a:gd name="T20" fmla="*/ 54 w 173"/>
                <a:gd name="T21" fmla="*/ 151 h 158"/>
                <a:gd name="T22" fmla="*/ 39 w 173"/>
                <a:gd name="T23" fmla="*/ 144 h 158"/>
                <a:gd name="T24" fmla="*/ 24 w 173"/>
                <a:gd name="T25" fmla="*/ 133 h 158"/>
                <a:gd name="T26" fmla="*/ 13 w 173"/>
                <a:gd name="T27" fmla="*/ 121 h 158"/>
                <a:gd name="T28" fmla="*/ 6 w 173"/>
                <a:gd name="T29" fmla="*/ 106 h 158"/>
                <a:gd name="T30" fmla="*/ 0 w 173"/>
                <a:gd name="T31" fmla="*/ 89 h 158"/>
                <a:gd name="T32" fmla="*/ 0 w 173"/>
                <a:gd name="T33" fmla="*/ 69 h 158"/>
                <a:gd name="T34" fmla="*/ 6 w 173"/>
                <a:gd name="T35" fmla="*/ 52 h 158"/>
                <a:gd name="T36" fmla="*/ 13 w 173"/>
                <a:gd name="T37" fmla="*/ 37 h 158"/>
                <a:gd name="T38" fmla="*/ 24 w 173"/>
                <a:gd name="T39" fmla="*/ 25 h 158"/>
                <a:gd name="T40" fmla="*/ 39 w 173"/>
                <a:gd name="T41" fmla="*/ 15 h 158"/>
                <a:gd name="T42" fmla="*/ 54 w 173"/>
                <a:gd name="T43" fmla="*/ 7 h 158"/>
                <a:gd name="T44" fmla="*/ 72 w 173"/>
                <a:gd name="T45" fmla="*/ 3 h 158"/>
                <a:gd name="T46" fmla="*/ 89 w 173"/>
                <a:gd name="T47" fmla="*/ 0 h 158"/>
                <a:gd name="T48" fmla="*/ 104 w 173"/>
                <a:gd name="T49" fmla="*/ 0 h 158"/>
                <a:gd name="T50" fmla="*/ 115 w 173"/>
                <a:gd name="T51" fmla="*/ 3 h 158"/>
                <a:gd name="T52" fmla="*/ 128 w 173"/>
                <a:gd name="T53" fmla="*/ 7 h 158"/>
                <a:gd name="T54" fmla="*/ 139 w 173"/>
                <a:gd name="T55" fmla="*/ 15 h 158"/>
                <a:gd name="T56" fmla="*/ 151 w 173"/>
                <a:gd name="T57" fmla="*/ 25 h 158"/>
                <a:gd name="T58" fmla="*/ 161 w 173"/>
                <a:gd name="T59" fmla="*/ 37 h 158"/>
                <a:gd name="T60" fmla="*/ 168 w 173"/>
                <a:gd name="T61" fmla="*/ 52 h 158"/>
                <a:gd name="T62" fmla="*/ 172 w 173"/>
                <a:gd name="T63" fmla="*/ 6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3" h="158">
                  <a:moveTo>
                    <a:pt x="173" y="79"/>
                  </a:moveTo>
                  <a:lnTo>
                    <a:pt x="172" y="89"/>
                  </a:lnTo>
                  <a:lnTo>
                    <a:pt x="171" y="98"/>
                  </a:lnTo>
                  <a:lnTo>
                    <a:pt x="168" y="106"/>
                  </a:lnTo>
                  <a:lnTo>
                    <a:pt x="165" y="114"/>
                  </a:lnTo>
                  <a:lnTo>
                    <a:pt x="161" y="121"/>
                  </a:lnTo>
                  <a:lnTo>
                    <a:pt x="157" y="127"/>
                  </a:lnTo>
                  <a:lnTo>
                    <a:pt x="151" y="133"/>
                  </a:lnTo>
                  <a:lnTo>
                    <a:pt x="145" y="138"/>
                  </a:lnTo>
                  <a:lnTo>
                    <a:pt x="139" y="144"/>
                  </a:lnTo>
                  <a:lnTo>
                    <a:pt x="134" y="148"/>
                  </a:lnTo>
                  <a:lnTo>
                    <a:pt x="128" y="151"/>
                  </a:lnTo>
                  <a:lnTo>
                    <a:pt x="121" y="154"/>
                  </a:lnTo>
                  <a:lnTo>
                    <a:pt x="115" y="156"/>
                  </a:lnTo>
                  <a:lnTo>
                    <a:pt x="109" y="157"/>
                  </a:lnTo>
                  <a:lnTo>
                    <a:pt x="104" y="158"/>
                  </a:lnTo>
                  <a:lnTo>
                    <a:pt x="99" y="158"/>
                  </a:lnTo>
                  <a:lnTo>
                    <a:pt x="89" y="158"/>
                  </a:lnTo>
                  <a:lnTo>
                    <a:pt x="81" y="157"/>
                  </a:lnTo>
                  <a:lnTo>
                    <a:pt x="72" y="156"/>
                  </a:lnTo>
                  <a:lnTo>
                    <a:pt x="62" y="154"/>
                  </a:lnTo>
                  <a:lnTo>
                    <a:pt x="54" y="151"/>
                  </a:lnTo>
                  <a:lnTo>
                    <a:pt x="46" y="148"/>
                  </a:lnTo>
                  <a:lnTo>
                    <a:pt x="39" y="144"/>
                  </a:lnTo>
                  <a:lnTo>
                    <a:pt x="31" y="138"/>
                  </a:lnTo>
                  <a:lnTo>
                    <a:pt x="24" y="133"/>
                  </a:lnTo>
                  <a:lnTo>
                    <a:pt x="19" y="127"/>
                  </a:lnTo>
                  <a:lnTo>
                    <a:pt x="13" y="121"/>
                  </a:lnTo>
                  <a:lnTo>
                    <a:pt x="9" y="114"/>
                  </a:lnTo>
                  <a:lnTo>
                    <a:pt x="6" y="106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0" y="69"/>
                  </a:lnTo>
                  <a:lnTo>
                    <a:pt x="2" y="61"/>
                  </a:lnTo>
                  <a:lnTo>
                    <a:pt x="6" y="52"/>
                  </a:lnTo>
                  <a:lnTo>
                    <a:pt x="9" y="44"/>
                  </a:lnTo>
                  <a:lnTo>
                    <a:pt x="13" y="37"/>
                  </a:lnTo>
                  <a:lnTo>
                    <a:pt x="19" y="31"/>
                  </a:lnTo>
                  <a:lnTo>
                    <a:pt x="24" y="25"/>
                  </a:lnTo>
                  <a:lnTo>
                    <a:pt x="31" y="19"/>
                  </a:lnTo>
                  <a:lnTo>
                    <a:pt x="39" y="15"/>
                  </a:lnTo>
                  <a:lnTo>
                    <a:pt x="46" y="11"/>
                  </a:lnTo>
                  <a:lnTo>
                    <a:pt x="54" y="7"/>
                  </a:lnTo>
                  <a:lnTo>
                    <a:pt x="62" y="5"/>
                  </a:lnTo>
                  <a:lnTo>
                    <a:pt x="72" y="3"/>
                  </a:lnTo>
                  <a:lnTo>
                    <a:pt x="81" y="1"/>
                  </a:lnTo>
                  <a:lnTo>
                    <a:pt x="89" y="0"/>
                  </a:lnTo>
                  <a:lnTo>
                    <a:pt x="99" y="0"/>
                  </a:lnTo>
                  <a:lnTo>
                    <a:pt x="104" y="0"/>
                  </a:lnTo>
                  <a:lnTo>
                    <a:pt x="109" y="1"/>
                  </a:lnTo>
                  <a:lnTo>
                    <a:pt x="115" y="3"/>
                  </a:lnTo>
                  <a:lnTo>
                    <a:pt x="121" y="5"/>
                  </a:lnTo>
                  <a:lnTo>
                    <a:pt x="128" y="7"/>
                  </a:lnTo>
                  <a:lnTo>
                    <a:pt x="134" y="11"/>
                  </a:lnTo>
                  <a:lnTo>
                    <a:pt x="139" y="15"/>
                  </a:lnTo>
                  <a:lnTo>
                    <a:pt x="145" y="19"/>
                  </a:lnTo>
                  <a:lnTo>
                    <a:pt x="151" y="25"/>
                  </a:lnTo>
                  <a:lnTo>
                    <a:pt x="157" y="31"/>
                  </a:lnTo>
                  <a:lnTo>
                    <a:pt x="161" y="37"/>
                  </a:lnTo>
                  <a:lnTo>
                    <a:pt x="165" y="44"/>
                  </a:lnTo>
                  <a:lnTo>
                    <a:pt x="168" y="52"/>
                  </a:lnTo>
                  <a:lnTo>
                    <a:pt x="171" y="61"/>
                  </a:lnTo>
                  <a:lnTo>
                    <a:pt x="172" y="69"/>
                  </a:lnTo>
                  <a:lnTo>
                    <a:pt x="173" y="79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7" name="Freeform 385"/>
            <p:cNvSpPr>
              <a:spLocks/>
            </p:cNvSpPr>
            <p:nvPr/>
          </p:nvSpPr>
          <p:spPr bwMode="auto">
            <a:xfrm>
              <a:off x="3905" y="1432"/>
              <a:ext cx="55" cy="53"/>
            </a:xfrm>
            <a:custGeom>
              <a:avLst/>
              <a:gdLst>
                <a:gd name="T0" fmla="*/ 165 w 165"/>
                <a:gd name="T1" fmla="*/ 91 h 159"/>
                <a:gd name="T2" fmla="*/ 165 w 165"/>
                <a:gd name="T3" fmla="*/ 95 h 159"/>
                <a:gd name="T4" fmla="*/ 163 w 165"/>
                <a:gd name="T5" fmla="*/ 100 h 159"/>
                <a:gd name="T6" fmla="*/ 161 w 165"/>
                <a:gd name="T7" fmla="*/ 106 h 159"/>
                <a:gd name="T8" fmla="*/ 158 w 165"/>
                <a:gd name="T9" fmla="*/ 112 h 159"/>
                <a:gd name="T10" fmla="*/ 149 w 165"/>
                <a:gd name="T11" fmla="*/ 122 h 159"/>
                <a:gd name="T12" fmla="*/ 138 w 165"/>
                <a:gd name="T13" fmla="*/ 134 h 159"/>
                <a:gd name="T14" fmla="*/ 127 w 165"/>
                <a:gd name="T15" fmla="*/ 144 h 159"/>
                <a:gd name="T16" fmla="*/ 115 w 165"/>
                <a:gd name="T17" fmla="*/ 152 h 159"/>
                <a:gd name="T18" fmla="*/ 109 w 165"/>
                <a:gd name="T19" fmla="*/ 155 h 159"/>
                <a:gd name="T20" fmla="*/ 104 w 165"/>
                <a:gd name="T21" fmla="*/ 157 h 159"/>
                <a:gd name="T22" fmla="*/ 99 w 165"/>
                <a:gd name="T23" fmla="*/ 158 h 159"/>
                <a:gd name="T24" fmla="*/ 94 w 165"/>
                <a:gd name="T25" fmla="*/ 159 h 159"/>
                <a:gd name="T26" fmla="*/ 85 w 165"/>
                <a:gd name="T27" fmla="*/ 158 h 159"/>
                <a:gd name="T28" fmla="*/ 76 w 165"/>
                <a:gd name="T29" fmla="*/ 157 h 159"/>
                <a:gd name="T30" fmla="*/ 68 w 165"/>
                <a:gd name="T31" fmla="*/ 155 h 159"/>
                <a:gd name="T32" fmla="*/ 60 w 165"/>
                <a:gd name="T33" fmla="*/ 152 h 159"/>
                <a:gd name="T34" fmla="*/ 51 w 165"/>
                <a:gd name="T35" fmla="*/ 148 h 159"/>
                <a:gd name="T36" fmla="*/ 43 w 165"/>
                <a:gd name="T37" fmla="*/ 144 h 159"/>
                <a:gd name="T38" fmla="*/ 36 w 165"/>
                <a:gd name="T39" fmla="*/ 139 h 159"/>
                <a:gd name="T40" fmla="*/ 29 w 165"/>
                <a:gd name="T41" fmla="*/ 134 h 159"/>
                <a:gd name="T42" fmla="*/ 22 w 165"/>
                <a:gd name="T43" fmla="*/ 128 h 159"/>
                <a:gd name="T44" fmla="*/ 17 w 165"/>
                <a:gd name="T45" fmla="*/ 122 h 159"/>
                <a:gd name="T46" fmla="*/ 12 w 165"/>
                <a:gd name="T47" fmla="*/ 117 h 159"/>
                <a:gd name="T48" fmla="*/ 7 w 165"/>
                <a:gd name="T49" fmla="*/ 112 h 159"/>
                <a:gd name="T50" fmla="*/ 4 w 165"/>
                <a:gd name="T51" fmla="*/ 106 h 159"/>
                <a:gd name="T52" fmla="*/ 2 w 165"/>
                <a:gd name="T53" fmla="*/ 100 h 159"/>
                <a:gd name="T54" fmla="*/ 0 w 165"/>
                <a:gd name="T55" fmla="*/ 95 h 159"/>
                <a:gd name="T56" fmla="*/ 0 w 165"/>
                <a:gd name="T57" fmla="*/ 91 h 159"/>
                <a:gd name="T58" fmla="*/ 0 w 165"/>
                <a:gd name="T59" fmla="*/ 83 h 159"/>
                <a:gd name="T60" fmla="*/ 2 w 165"/>
                <a:gd name="T61" fmla="*/ 75 h 159"/>
                <a:gd name="T62" fmla="*/ 4 w 165"/>
                <a:gd name="T63" fmla="*/ 66 h 159"/>
                <a:gd name="T64" fmla="*/ 7 w 165"/>
                <a:gd name="T65" fmla="*/ 58 h 159"/>
                <a:gd name="T66" fmla="*/ 12 w 165"/>
                <a:gd name="T67" fmla="*/ 50 h 159"/>
                <a:gd name="T68" fmla="*/ 17 w 165"/>
                <a:gd name="T69" fmla="*/ 43 h 159"/>
                <a:gd name="T70" fmla="*/ 22 w 165"/>
                <a:gd name="T71" fmla="*/ 35 h 159"/>
                <a:gd name="T72" fmla="*/ 29 w 165"/>
                <a:gd name="T73" fmla="*/ 29 h 159"/>
                <a:gd name="T74" fmla="*/ 36 w 165"/>
                <a:gd name="T75" fmla="*/ 23 h 159"/>
                <a:gd name="T76" fmla="*/ 43 w 165"/>
                <a:gd name="T77" fmla="*/ 17 h 159"/>
                <a:gd name="T78" fmla="*/ 51 w 165"/>
                <a:gd name="T79" fmla="*/ 12 h 159"/>
                <a:gd name="T80" fmla="*/ 60 w 165"/>
                <a:gd name="T81" fmla="*/ 8 h 159"/>
                <a:gd name="T82" fmla="*/ 68 w 165"/>
                <a:gd name="T83" fmla="*/ 5 h 159"/>
                <a:gd name="T84" fmla="*/ 76 w 165"/>
                <a:gd name="T85" fmla="*/ 2 h 159"/>
                <a:gd name="T86" fmla="*/ 85 w 165"/>
                <a:gd name="T87" fmla="*/ 1 h 159"/>
                <a:gd name="T88" fmla="*/ 94 w 165"/>
                <a:gd name="T89" fmla="*/ 0 h 159"/>
                <a:gd name="T90" fmla="*/ 99 w 165"/>
                <a:gd name="T91" fmla="*/ 1 h 159"/>
                <a:gd name="T92" fmla="*/ 104 w 165"/>
                <a:gd name="T93" fmla="*/ 2 h 159"/>
                <a:gd name="T94" fmla="*/ 109 w 165"/>
                <a:gd name="T95" fmla="*/ 5 h 159"/>
                <a:gd name="T96" fmla="*/ 115 w 165"/>
                <a:gd name="T97" fmla="*/ 8 h 159"/>
                <a:gd name="T98" fmla="*/ 121 w 165"/>
                <a:gd name="T99" fmla="*/ 12 h 159"/>
                <a:gd name="T100" fmla="*/ 127 w 165"/>
                <a:gd name="T101" fmla="*/ 17 h 159"/>
                <a:gd name="T102" fmla="*/ 133 w 165"/>
                <a:gd name="T103" fmla="*/ 23 h 159"/>
                <a:gd name="T104" fmla="*/ 138 w 165"/>
                <a:gd name="T105" fmla="*/ 29 h 159"/>
                <a:gd name="T106" fmla="*/ 143 w 165"/>
                <a:gd name="T107" fmla="*/ 35 h 159"/>
                <a:gd name="T108" fmla="*/ 149 w 165"/>
                <a:gd name="T109" fmla="*/ 43 h 159"/>
                <a:gd name="T110" fmla="*/ 154 w 165"/>
                <a:gd name="T111" fmla="*/ 50 h 159"/>
                <a:gd name="T112" fmla="*/ 158 w 165"/>
                <a:gd name="T113" fmla="*/ 58 h 159"/>
                <a:gd name="T114" fmla="*/ 161 w 165"/>
                <a:gd name="T115" fmla="*/ 66 h 159"/>
                <a:gd name="T116" fmla="*/ 163 w 165"/>
                <a:gd name="T117" fmla="*/ 75 h 159"/>
                <a:gd name="T118" fmla="*/ 165 w 165"/>
                <a:gd name="T119" fmla="*/ 83 h 159"/>
                <a:gd name="T120" fmla="*/ 165 w 165"/>
                <a:gd name="T121" fmla="*/ 9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5" h="159">
                  <a:moveTo>
                    <a:pt x="165" y="91"/>
                  </a:moveTo>
                  <a:lnTo>
                    <a:pt x="165" y="95"/>
                  </a:lnTo>
                  <a:lnTo>
                    <a:pt x="163" y="100"/>
                  </a:lnTo>
                  <a:lnTo>
                    <a:pt x="161" y="106"/>
                  </a:lnTo>
                  <a:lnTo>
                    <a:pt x="158" y="112"/>
                  </a:lnTo>
                  <a:lnTo>
                    <a:pt x="149" y="122"/>
                  </a:lnTo>
                  <a:lnTo>
                    <a:pt x="138" y="134"/>
                  </a:lnTo>
                  <a:lnTo>
                    <a:pt x="127" y="144"/>
                  </a:lnTo>
                  <a:lnTo>
                    <a:pt x="115" y="152"/>
                  </a:lnTo>
                  <a:lnTo>
                    <a:pt x="109" y="155"/>
                  </a:lnTo>
                  <a:lnTo>
                    <a:pt x="104" y="157"/>
                  </a:lnTo>
                  <a:lnTo>
                    <a:pt x="99" y="158"/>
                  </a:lnTo>
                  <a:lnTo>
                    <a:pt x="94" y="159"/>
                  </a:lnTo>
                  <a:lnTo>
                    <a:pt x="85" y="158"/>
                  </a:lnTo>
                  <a:lnTo>
                    <a:pt x="76" y="157"/>
                  </a:lnTo>
                  <a:lnTo>
                    <a:pt x="68" y="155"/>
                  </a:lnTo>
                  <a:lnTo>
                    <a:pt x="60" y="152"/>
                  </a:lnTo>
                  <a:lnTo>
                    <a:pt x="51" y="148"/>
                  </a:lnTo>
                  <a:lnTo>
                    <a:pt x="43" y="144"/>
                  </a:lnTo>
                  <a:lnTo>
                    <a:pt x="36" y="139"/>
                  </a:lnTo>
                  <a:lnTo>
                    <a:pt x="29" y="134"/>
                  </a:lnTo>
                  <a:lnTo>
                    <a:pt x="22" y="128"/>
                  </a:lnTo>
                  <a:lnTo>
                    <a:pt x="17" y="122"/>
                  </a:lnTo>
                  <a:lnTo>
                    <a:pt x="12" y="117"/>
                  </a:lnTo>
                  <a:lnTo>
                    <a:pt x="7" y="112"/>
                  </a:lnTo>
                  <a:lnTo>
                    <a:pt x="4" y="106"/>
                  </a:lnTo>
                  <a:lnTo>
                    <a:pt x="2" y="100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83"/>
                  </a:lnTo>
                  <a:lnTo>
                    <a:pt x="2" y="75"/>
                  </a:lnTo>
                  <a:lnTo>
                    <a:pt x="4" y="66"/>
                  </a:lnTo>
                  <a:lnTo>
                    <a:pt x="7" y="58"/>
                  </a:lnTo>
                  <a:lnTo>
                    <a:pt x="12" y="50"/>
                  </a:lnTo>
                  <a:lnTo>
                    <a:pt x="17" y="43"/>
                  </a:lnTo>
                  <a:lnTo>
                    <a:pt x="22" y="35"/>
                  </a:lnTo>
                  <a:lnTo>
                    <a:pt x="29" y="29"/>
                  </a:lnTo>
                  <a:lnTo>
                    <a:pt x="36" y="23"/>
                  </a:lnTo>
                  <a:lnTo>
                    <a:pt x="43" y="17"/>
                  </a:lnTo>
                  <a:lnTo>
                    <a:pt x="51" y="12"/>
                  </a:lnTo>
                  <a:lnTo>
                    <a:pt x="60" y="8"/>
                  </a:lnTo>
                  <a:lnTo>
                    <a:pt x="68" y="5"/>
                  </a:lnTo>
                  <a:lnTo>
                    <a:pt x="76" y="2"/>
                  </a:lnTo>
                  <a:lnTo>
                    <a:pt x="85" y="1"/>
                  </a:lnTo>
                  <a:lnTo>
                    <a:pt x="94" y="0"/>
                  </a:lnTo>
                  <a:lnTo>
                    <a:pt x="99" y="1"/>
                  </a:lnTo>
                  <a:lnTo>
                    <a:pt x="104" y="2"/>
                  </a:lnTo>
                  <a:lnTo>
                    <a:pt x="109" y="5"/>
                  </a:lnTo>
                  <a:lnTo>
                    <a:pt x="115" y="8"/>
                  </a:lnTo>
                  <a:lnTo>
                    <a:pt x="121" y="12"/>
                  </a:lnTo>
                  <a:lnTo>
                    <a:pt x="127" y="17"/>
                  </a:lnTo>
                  <a:lnTo>
                    <a:pt x="133" y="23"/>
                  </a:lnTo>
                  <a:lnTo>
                    <a:pt x="138" y="29"/>
                  </a:lnTo>
                  <a:lnTo>
                    <a:pt x="143" y="35"/>
                  </a:lnTo>
                  <a:lnTo>
                    <a:pt x="149" y="43"/>
                  </a:lnTo>
                  <a:lnTo>
                    <a:pt x="154" y="50"/>
                  </a:lnTo>
                  <a:lnTo>
                    <a:pt x="158" y="58"/>
                  </a:lnTo>
                  <a:lnTo>
                    <a:pt x="161" y="66"/>
                  </a:lnTo>
                  <a:lnTo>
                    <a:pt x="163" y="75"/>
                  </a:lnTo>
                  <a:lnTo>
                    <a:pt x="165" y="83"/>
                  </a:lnTo>
                  <a:lnTo>
                    <a:pt x="165" y="91"/>
                  </a:lnTo>
                  <a:close/>
                </a:path>
              </a:pathLst>
            </a:custGeom>
            <a:solidFill>
              <a:srgbClr val="6D6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8" name="Freeform 386"/>
            <p:cNvSpPr>
              <a:spLocks/>
            </p:cNvSpPr>
            <p:nvPr/>
          </p:nvSpPr>
          <p:spPr bwMode="auto">
            <a:xfrm>
              <a:off x="4382" y="1438"/>
              <a:ext cx="454" cy="380"/>
            </a:xfrm>
            <a:custGeom>
              <a:avLst/>
              <a:gdLst>
                <a:gd name="T0" fmla="*/ 0 w 1362"/>
                <a:gd name="T1" fmla="*/ 1141 h 1141"/>
                <a:gd name="T2" fmla="*/ 45 w 1362"/>
                <a:gd name="T3" fmla="*/ 1139 h 1141"/>
                <a:gd name="T4" fmla="*/ 90 w 1362"/>
                <a:gd name="T5" fmla="*/ 1131 h 1141"/>
                <a:gd name="T6" fmla="*/ 133 w 1362"/>
                <a:gd name="T7" fmla="*/ 1118 h 1141"/>
                <a:gd name="T8" fmla="*/ 175 w 1362"/>
                <a:gd name="T9" fmla="*/ 1100 h 1141"/>
                <a:gd name="T10" fmla="*/ 216 w 1362"/>
                <a:gd name="T11" fmla="*/ 1078 h 1141"/>
                <a:gd name="T12" fmla="*/ 255 w 1362"/>
                <a:gd name="T13" fmla="*/ 1053 h 1141"/>
                <a:gd name="T14" fmla="*/ 295 w 1362"/>
                <a:gd name="T15" fmla="*/ 1024 h 1141"/>
                <a:gd name="T16" fmla="*/ 332 w 1362"/>
                <a:gd name="T17" fmla="*/ 992 h 1141"/>
                <a:gd name="T18" fmla="*/ 370 w 1362"/>
                <a:gd name="T19" fmla="*/ 957 h 1141"/>
                <a:gd name="T20" fmla="*/ 407 w 1362"/>
                <a:gd name="T21" fmla="*/ 920 h 1141"/>
                <a:gd name="T22" fmla="*/ 480 w 1362"/>
                <a:gd name="T23" fmla="*/ 838 h 1141"/>
                <a:gd name="T24" fmla="*/ 628 w 1362"/>
                <a:gd name="T25" fmla="*/ 658 h 1141"/>
                <a:gd name="T26" fmla="*/ 703 w 1362"/>
                <a:gd name="T27" fmla="*/ 563 h 1141"/>
                <a:gd name="T28" fmla="*/ 782 w 1362"/>
                <a:gd name="T29" fmla="*/ 470 h 1141"/>
                <a:gd name="T30" fmla="*/ 865 w 1362"/>
                <a:gd name="T31" fmla="*/ 377 h 1141"/>
                <a:gd name="T32" fmla="*/ 952 w 1362"/>
                <a:gd name="T33" fmla="*/ 291 h 1141"/>
                <a:gd name="T34" fmla="*/ 996 w 1362"/>
                <a:gd name="T35" fmla="*/ 250 h 1141"/>
                <a:gd name="T36" fmla="*/ 1044 w 1362"/>
                <a:gd name="T37" fmla="*/ 212 h 1141"/>
                <a:gd name="T38" fmla="*/ 1093 w 1362"/>
                <a:gd name="T39" fmla="*/ 176 h 1141"/>
                <a:gd name="T40" fmla="*/ 1142 w 1362"/>
                <a:gd name="T41" fmla="*/ 143 h 1141"/>
                <a:gd name="T42" fmla="*/ 1194 w 1362"/>
                <a:gd name="T43" fmla="*/ 111 h 1141"/>
                <a:gd name="T44" fmla="*/ 1248 w 1362"/>
                <a:gd name="T45" fmla="*/ 85 h 1141"/>
                <a:gd name="T46" fmla="*/ 1304 w 1362"/>
                <a:gd name="T47" fmla="*/ 61 h 1141"/>
                <a:gd name="T48" fmla="*/ 1362 w 1362"/>
                <a:gd name="T49" fmla="*/ 40 h 1141"/>
                <a:gd name="T50" fmla="*/ 1318 w 1362"/>
                <a:gd name="T51" fmla="*/ 10 h 1141"/>
                <a:gd name="T52" fmla="*/ 1259 w 1362"/>
                <a:gd name="T53" fmla="*/ 33 h 1141"/>
                <a:gd name="T54" fmla="*/ 1201 w 1362"/>
                <a:gd name="T55" fmla="*/ 60 h 1141"/>
                <a:gd name="T56" fmla="*/ 1146 w 1362"/>
                <a:gd name="T57" fmla="*/ 90 h 1141"/>
                <a:gd name="T58" fmla="*/ 1094 w 1362"/>
                <a:gd name="T59" fmla="*/ 123 h 1141"/>
                <a:gd name="T60" fmla="*/ 1042 w 1362"/>
                <a:gd name="T61" fmla="*/ 159 h 1141"/>
                <a:gd name="T62" fmla="*/ 993 w 1362"/>
                <a:gd name="T63" fmla="*/ 198 h 1141"/>
                <a:gd name="T64" fmla="*/ 946 w 1362"/>
                <a:gd name="T65" fmla="*/ 239 h 1141"/>
                <a:gd name="T66" fmla="*/ 877 w 1362"/>
                <a:gd name="T67" fmla="*/ 304 h 1141"/>
                <a:gd name="T68" fmla="*/ 791 w 1362"/>
                <a:gd name="T69" fmla="*/ 394 h 1141"/>
                <a:gd name="T70" fmla="*/ 710 w 1362"/>
                <a:gd name="T71" fmla="*/ 489 h 1141"/>
                <a:gd name="T72" fmla="*/ 632 w 1362"/>
                <a:gd name="T73" fmla="*/ 584 h 1141"/>
                <a:gd name="T74" fmla="*/ 520 w 1362"/>
                <a:gd name="T75" fmla="*/ 723 h 1141"/>
                <a:gd name="T76" fmla="*/ 413 w 1362"/>
                <a:gd name="T77" fmla="*/ 852 h 1141"/>
                <a:gd name="T78" fmla="*/ 358 w 1362"/>
                <a:gd name="T79" fmla="*/ 908 h 1141"/>
                <a:gd name="T80" fmla="*/ 323 w 1362"/>
                <a:gd name="T81" fmla="*/ 944 h 1141"/>
                <a:gd name="T82" fmla="*/ 286 w 1362"/>
                <a:gd name="T83" fmla="*/ 976 h 1141"/>
                <a:gd name="T84" fmla="*/ 249 w 1362"/>
                <a:gd name="T85" fmla="*/ 1005 h 1141"/>
                <a:gd name="T86" fmla="*/ 213 w 1362"/>
                <a:gd name="T87" fmla="*/ 1031 h 1141"/>
                <a:gd name="T88" fmla="*/ 176 w 1362"/>
                <a:gd name="T89" fmla="*/ 1052 h 1141"/>
                <a:gd name="T90" fmla="*/ 137 w 1362"/>
                <a:gd name="T91" fmla="*/ 1071 h 1141"/>
                <a:gd name="T92" fmla="*/ 99 w 1362"/>
                <a:gd name="T93" fmla="*/ 1084 h 1141"/>
                <a:gd name="T94" fmla="*/ 60 w 1362"/>
                <a:gd name="T95" fmla="*/ 1094 h 1141"/>
                <a:gd name="T96" fmla="*/ 19 w 1362"/>
                <a:gd name="T97" fmla="*/ 1099 h 1141"/>
                <a:gd name="T98" fmla="*/ 0 w 1362"/>
                <a:gd name="T99" fmla="*/ 1099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62" h="1141">
                  <a:moveTo>
                    <a:pt x="0" y="1141"/>
                  </a:moveTo>
                  <a:lnTo>
                    <a:pt x="0" y="1141"/>
                  </a:lnTo>
                  <a:lnTo>
                    <a:pt x="23" y="1141"/>
                  </a:lnTo>
                  <a:lnTo>
                    <a:pt x="45" y="1139"/>
                  </a:lnTo>
                  <a:lnTo>
                    <a:pt x="68" y="1135"/>
                  </a:lnTo>
                  <a:lnTo>
                    <a:pt x="90" y="1131"/>
                  </a:lnTo>
                  <a:lnTo>
                    <a:pt x="112" y="1125"/>
                  </a:lnTo>
                  <a:lnTo>
                    <a:pt x="133" y="1118"/>
                  </a:lnTo>
                  <a:lnTo>
                    <a:pt x="154" y="1109"/>
                  </a:lnTo>
                  <a:lnTo>
                    <a:pt x="175" y="1100"/>
                  </a:lnTo>
                  <a:lnTo>
                    <a:pt x="195" y="1090"/>
                  </a:lnTo>
                  <a:lnTo>
                    <a:pt x="216" y="1078"/>
                  </a:lnTo>
                  <a:lnTo>
                    <a:pt x="236" y="1067"/>
                  </a:lnTo>
                  <a:lnTo>
                    <a:pt x="255" y="1053"/>
                  </a:lnTo>
                  <a:lnTo>
                    <a:pt x="275" y="1039"/>
                  </a:lnTo>
                  <a:lnTo>
                    <a:pt x="295" y="1024"/>
                  </a:lnTo>
                  <a:lnTo>
                    <a:pt x="313" y="1009"/>
                  </a:lnTo>
                  <a:lnTo>
                    <a:pt x="332" y="992"/>
                  </a:lnTo>
                  <a:lnTo>
                    <a:pt x="352" y="975"/>
                  </a:lnTo>
                  <a:lnTo>
                    <a:pt x="370" y="957"/>
                  </a:lnTo>
                  <a:lnTo>
                    <a:pt x="389" y="938"/>
                  </a:lnTo>
                  <a:lnTo>
                    <a:pt x="407" y="920"/>
                  </a:lnTo>
                  <a:lnTo>
                    <a:pt x="444" y="879"/>
                  </a:lnTo>
                  <a:lnTo>
                    <a:pt x="480" y="838"/>
                  </a:lnTo>
                  <a:lnTo>
                    <a:pt x="553" y="750"/>
                  </a:lnTo>
                  <a:lnTo>
                    <a:pt x="628" y="658"/>
                  </a:lnTo>
                  <a:lnTo>
                    <a:pt x="665" y="610"/>
                  </a:lnTo>
                  <a:lnTo>
                    <a:pt x="703" y="563"/>
                  </a:lnTo>
                  <a:lnTo>
                    <a:pt x="743" y="516"/>
                  </a:lnTo>
                  <a:lnTo>
                    <a:pt x="782" y="470"/>
                  </a:lnTo>
                  <a:lnTo>
                    <a:pt x="822" y="423"/>
                  </a:lnTo>
                  <a:lnTo>
                    <a:pt x="865" y="377"/>
                  </a:lnTo>
                  <a:lnTo>
                    <a:pt x="907" y="334"/>
                  </a:lnTo>
                  <a:lnTo>
                    <a:pt x="952" y="291"/>
                  </a:lnTo>
                  <a:lnTo>
                    <a:pt x="973" y="271"/>
                  </a:lnTo>
                  <a:lnTo>
                    <a:pt x="996" y="250"/>
                  </a:lnTo>
                  <a:lnTo>
                    <a:pt x="1020" y="230"/>
                  </a:lnTo>
                  <a:lnTo>
                    <a:pt x="1044" y="212"/>
                  </a:lnTo>
                  <a:lnTo>
                    <a:pt x="1068" y="193"/>
                  </a:lnTo>
                  <a:lnTo>
                    <a:pt x="1093" y="176"/>
                  </a:lnTo>
                  <a:lnTo>
                    <a:pt x="1117" y="158"/>
                  </a:lnTo>
                  <a:lnTo>
                    <a:pt x="1142" y="143"/>
                  </a:lnTo>
                  <a:lnTo>
                    <a:pt x="1168" y="126"/>
                  </a:lnTo>
                  <a:lnTo>
                    <a:pt x="1194" y="111"/>
                  </a:lnTo>
                  <a:lnTo>
                    <a:pt x="1221" y="97"/>
                  </a:lnTo>
                  <a:lnTo>
                    <a:pt x="1248" y="85"/>
                  </a:lnTo>
                  <a:lnTo>
                    <a:pt x="1276" y="72"/>
                  </a:lnTo>
                  <a:lnTo>
                    <a:pt x="1304" y="61"/>
                  </a:lnTo>
                  <a:lnTo>
                    <a:pt x="1333" y="49"/>
                  </a:lnTo>
                  <a:lnTo>
                    <a:pt x="1362" y="40"/>
                  </a:lnTo>
                  <a:lnTo>
                    <a:pt x="1349" y="0"/>
                  </a:lnTo>
                  <a:lnTo>
                    <a:pt x="1318" y="10"/>
                  </a:lnTo>
                  <a:lnTo>
                    <a:pt x="1288" y="20"/>
                  </a:lnTo>
                  <a:lnTo>
                    <a:pt x="1259" y="33"/>
                  </a:lnTo>
                  <a:lnTo>
                    <a:pt x="1230" y="46"/>
                  </a:lnTo>
                  <a:lnTo>
                    <a:pt x="1201" y="60"/>
                  </a:lnTo>
                  <a:lnTo>
                    <a:pt x="1173" y="74"/>
                  </a:lnTo>
                  <a:lnTo>
                    <a:pt x="1146" y="90"/>
                  </a:lnTo>
                  <a:lnTo>
                    <a:pt x="1119" y="106"/>
                  </a:lnTo>
                  <a:lnTo>
                    <a:pt x="1094" y="123"/>
                  </a:lnTo>
                  <a:lnTo>
                    <a:pt x="1068" y="141"/>
                  </a:lnTo>
                  <a:lnTo>
                    <a:pt x="1042" y="159"/>
                  </a:lnTo>
                  <a:lnTo>
                    <a:pt x="1017" y="179"/>
                  </a:lnTo>
                  <a:lnTo>
                    <a:pt x="993" y="198"/>
                  </a:lnTo>
                  <a:lnTo>
                    <a:pt x="969" y="218"/>
                  </a:lnTo>
                  <a:lnTo>
                    <a:pt x="946" y="239"/>
                  </a:lnTo>
                  <a:lnTo>
                    <a:pt x="923" y="261"/>
                  </a:lnTo>
                  <a:lnTo>
                    <a:pt x="877" y="304"/>
                  </a:lnTo>
                  <a:lnTo>
                    <a:pt x="834" y="348"/>
                  </a:lnTo>
                  <a:lnTo>
                    <a:pt x="791" y="394"/>
                  </a:lnTo>
                  <a:lnTo>
                    <a:pt x="750" y="442"/>
                  </a:lnTo>
                  <a:lnTo>
                    <a:pt x="710" y="489"/>
                  </a:lnTo>
                  <a:lnTo>
                    <a:pt x="670" y="537"/>
                  </a:lnTo>
                  <a:lnTo>
                    <a:pt x="632" y="584"/>
                  </a:lnTo>
                  <a:lnTo>
                    <a:pt x="595" y="631"/>
                  </a:lnTo>
                  <a:lnTo>
                    <a:pt x="520" y="723"/>
                  </a:lnTo>
                  <a:lnTo>
                    <a:pt x="448" y="811"/>
                  </a:lnTo>
                  <a:lnTo>
                    <a:pt x="413" y="852"/>
                  </a:lnTo>
                  <a:lnTo>
                    <a:pt x="376" y="891"/>
                  </a:lnTo>
                  <a:lnTo>
                    <a:pt x="358" y="908"/>
                  </a:lnTo>
                  <a:lnTo>
                    <a:pt x="340" y="927"/>
                  </a:lnTo>
                  <a:lnTo>
                    <a:pt x="323" y="944"/>
                  </a:lnTo>
                  <a:lnTo>
                    <a:pt x="304" y="960"/>
                  </a:lnTo>
                  <a:lnTo>
                    <a:pt x="286" y="976"/>
                  </a:lnTo>
                  <a:lnTo>
                    <a:pt x="268" y="991"/>
                  </a:lnTo>
                  <a:lnTo>
                    <a:pt x="249" y="1005"/>
                  </a:lnTo>
                  <a:lnTo>
                    <a:pt x="232" y="1018"/>
                  </a:lnTo>
                  <a:lnTo>
                    <a:pt x="213" y="1031"/>
                  </a:lnTo>
                  <a:lnTo>
                    <a:pt x="194" y="1042"/>
                  </a:lnTo>
                  <a:lnTo>
                    <a:pt x="176" y="1052"/>
                  </a:lnTo>
                  <a:lnTo>
                    <a:pt x="157" y="1062"/>
                  </a:lnTo>
                  <a:lnTo>
                    <a:pt x="137" y="1071"/>
                  </a:lnTo>
                  <a:lnTo>
                    <a:pt x="119" y="1078"/>
                  </a:lnTo>
                  <a:lnTo>
                    <a:pt x="99" y="1084"/>
                  </a:lnTo>
                  <a:lnTo>
                    <a:pt x="79" y="1090"/>
                  </a:lnTo>
                  <a:lnTo>
                    <a:pt x="60" y="1094"/>
                  </a:lnTo>
                  <a:lnTo>
                    <a:pt x="40" y="1097"/>
                  </a:lnTo>
                  <a:lnTo>
                    <a:pt x="19" y="1099"/>
                  </a:lnTo>
                  <a:lnTo>
                    <a:pt x="0" y="1099"/>
                  </a:lnTo>
                  <a:lnTo>
                    <a:pt x="0" y="1099"/>
                  </a:lnTo>
                  <a:lnTo>
                    <a:pt x="0" y="1141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85379" name="Freeform 387"/>
            <p:cNvSpPr>
              <a:spLocks/>
            </p:cNvSpPr>
            <p:nvPr/>
          </p:nvSpPr>
          <p:spPr bwMode="auto">
            <a:xfrm>
              <a:off x="3884" y="1435"/>
              <a:ext cx="498" cy="383"/>
            </a:xfrm>
            <a:custGeom>
              <a:avLst/>
              <a:gdLst>
                <a:gd name="T0" fmla="*/ 33 w 1496"/>
                <a:gd name="T1" fmla="*/ 45 h 1149"/>
                <a:gd name="T2" fmla="*/ 96 w 1496"/>
                <a:gd name="T3" fmla="*/ 54 h 1149"/>
                <a:gd name="T4" fmla="*/ 156 w 1496"/>
                <a:gd name="T5" fmla="*/ 69 h 1149"/>
                <a:gd name="T6" fmla="*/ 213 w 1496"/>
                <a:gd name="T7" fmla="*/ 87 h 1149"/>
                <a:gd name="T8" fmla="*/ 267 w 1496"/>
                <a:gd name="T9" fmla="*/ 111 h 1149"/>
                <a:gd name="T10" fmla="*/ 321 w 1496"/>
                <a:gd name="T11" fmla="*/ 140 h 1149"/>
                <a:gd name="T12" fmla="*/ 372 w 1496"/>
                <a:gd name="T13" fmla="*/ 172 h 1149"/>
                <a:gd name="T14" fmla="*/ 422 w 1496"/>
                <a:gd name="T15" fmla="*/ 207 h 1149"/>
                <a:gd name="T16" fmla="*/ 469 w 1496"/>
                <a:gd name="T17" fmla="*/ 246 h 1149"/>
                <a:gd name="T18" fmla="*/ 515 w 1496"/>
                <a:gd name="T19" fmla="*/ 288 h 1149"/>
                <a:gd name="T20" fmla="*/ 559 w 1496"/>
                <a:gd name="T21" fmla="*/ 332 h 1149"/>
                <a:gd name="T22" fmla="*/ 604 w 1496"/>
                <a:gd name="T23" fmla="*/ 378 h 1149"/>
                <a:gd name="T24" fmla="*/ 667 w 1496"/>
                <a:gd name="T25" fmla="*/ 451 h 1149"/>
                <a:gd name="T26" fmla="*/ 749 w 1496"/>
                <a:gd name="T27" fmla="*/ 551 h 1149"/>
                <a:gd name="T28" fmla="*/ 868 w 1496"/>
                <a:gd name="T29" fmla="*/ 703 h 1149"/>
                <a:gd name="T30" fmla="*/ 986 w 1496"/>
                <a:gd name="T31" fmla="*/ 848 h 1149"/>
                <a:gd name="T32" fmla="*/ 1047 w 1496"/>
                <a:gd name="T33" fmla="*/ 915 h 1149"/>
                <a:gd name="T34" fmla="*/ 1088 w 1496"/>
                <a:gd name="T35" fmla="*/ 957 h 1149"/>
                <a:gd name="T36" fmla="*/ 1129 w 1496"/>
                <a:gd name="T37" fmla="*/ 995 h 1149"/>
                <a:gd name="T38" fmla="*/ 1173 w 1496"/>
                <a:gd name="T39" fmla="*/ 1030 h 1149"/>
                <a:gd name="T40" fmla="*/ 1218 w 1496"/>
                <a:gd name="T41" fmla="*/ 1062 h 1149"/>
                <a:gd name="T42" fmla="*/ 1264 w 1496"/>
                <a:gd name="T43" fmla="*/ 1089 h 1149"/>
                <a:gd name="T44" fmla="*/ 1313 w 1496"/>
                <a:gd name="T45" fmla="*/ 1112 h 1149"/>
                <a:gd name="T46" fmla="*/ 1362 w 1496"/>
                <a:gd name="T47" fmla="*/ 1131 h 1149"/>
                <a:gd name="T48" fmla="*/ 1414 w 1496"/>
                <a:gd name="T49" fmla="*/ 1142 h 1149"/>
                <a:gd name="T50" fmla="*/ 1468 w 1496"/>
                <a:gd name="T51" fmla="*/ 1149 h 1149"/>
                <a:gd name="T52" fmla="*/ 1496 w 1496"/>
                <a:gd name="T53" fmla="*/ 1107 h 1149"/>
                <a:gd name="T54" fmla="*/ 1445 w 1496"/>
                <a:gd name="T55" fmla="*/ 1105 h 1149"/>
                <a:gd name="T56" fmla="*/ 1397 w 1496"/>
                <a:gd name="T57" fmla="*/ 1096 h 1149"/>
                <a:gd name="T58" fmla="*/ 1351 w 1496"/>
                <a:gd name="T59" fmla="*/ 1082 h 1149"/>
                <a:gd name="T60" fmla="*/ 1306 w 1496"/>
                <a:gd name="T61" fmla="*/ 1063 h 1149"/>
                <a:gd name="T62" fmla="*/ 1263 w 1496"/>
                <a:gd name="T63" fmla="*/ 1040 h 1149"/>
                <a:gd name="T64" fmla="*/ 1219 w 1496"/>
                <a:gd name="T65" fmla="*/ 1012 h 1149"/>
                <a:gd name="T66" fmla="*/ 1178 w 1496"/>
                <a:gd name="T67" fmla="*/ 981 h 1149"/>
                <a:gd name="T68" fmla="*/ 1137 w 1496"/>
                <a:gd name="T69" fmla="*/ 945 h 1149"/>
                <a:gd name="T70" fmla="*/ 1097 w 1496"/>
                <a:gd name="T71" fmla="*/ 906 h 1149"/>
                <a:gd name="T72" fmla="*/ 1057 w 1496"/>
                <a:gd name="T73" fmla="*/ 865 h 1149"/>
                <a:gd name="T74" fmla="*/ 978 w 1496"/>
                <a:gd name="T75" fmla="*/ 775 h 1149"/>
                <a:gd name="T76" fmla="*/ 822 w 1496"/>
                <a:gd name="T77" fmla="*/ 576 h 1149"/>
                <a:gd name="T78" fmla="*/ 740 w 1496"/>
                <a:gd name="T79" fmla="*/ 473 h 1149"/>
                <a:gd name="T80" fmla="*/ 657 w 1496"/>
                <a:gd name="T81" fmla="*/ 374 h 1149"/>
                <a:gd name="T82" fmla="*/ 612 w 1496"/>
                <a:gd name="T83" fmla="*/ 325 h 1149"/>
                <a:gd name="T84" fmla="*/ 568 w 1496"/>
                <a:gd name="T85" fmla="*/ 279 h 1149"/>
                <a:gd name="T86" fmla="*/ 521 w 1496"/>
                <a:gd name="T87" fmla="*/ 235 h 1149"/>
                <a:gd name="T88" fmla="*/ 472 w 1496"/>
                <a:gd name="T89" fmla="*/ 193 h 1149"/>
                <a:gd name="T90" fmla="*/ 422 w 1496"/>
                <a:gd name="T91" fmla="*/ 155 h 1149"/>
                <a:gd name="T92" fmla="*/ 369 w 1496"/>
                <a:gd name="T93" fmla="*/ 119 h 1149"/>
                <a:gd name="T94" fmla="*/ 314 w 1496"/>
                <a:gd name="T95" fmla="*/ 87 h 1149"/>
                <a:gd name="T96" fmla="*/ 257 w 1496"/>
                <a:gd name="T97" fmla="*/ 60 h 1149"/>
                <a:gd name="T98" fmla="*/ 198 w 1496"/>
                <a:gd name="T99" fmla="*/ 38 h 1149"/>
                <a:gd name="T100" fmla="*/ 135 w 1496"/>
                <a:gd name="T101" fmla="*/ 19 h 1149"/>
                <a:gd name="T102" fmla="*/ 70 w 1496"/>
                <a:gd name="T103" fmla="*/ 8 h 1149"/>
                <a:gd name="T104" fmla="*/ 3 w 1496"/>
                <a:gd name="T10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6" h="1149">
                  <a:moveTo>
                    <a:pt x="0" y="43"/>
                  </a:moveTo>
                  <a:lnTo>
                    <a:pt x="33" y="45"/>
                  </a:lnTo>
                  <a:lnTo>
                    <a:pt x="65" y="49"/>
                  </a:lnTo>
                  <a:lnTo>
                    <a:pt x="96" y="54"/>
                  </a:lnTo>
                  <a:lnTo>
                    <a:pt x="126" y="60"/>
                  </a:lnTo>
                  <a:lnTo>
                    <a:pt x="156" y="69"/>
                  </a:lnTo>
                  <a:lnTo>
                    <a:pt x="185" y="78"/>
                  </a:lnTo>
                  <a:lnTo>
                    <a:pt x="213" y="87"/>
                  </a:lnTo>
                  <a:lnTo>
                    <a:pt x="241" y="99"/>
                  </a:lnTo>
                  <a:lnTo>
                    <a:pt x="267" y="111"/>
                  </a:lnTo>
                  <a:lnTo>
                    <a:pt x="294" y="126"/>
                  </a:lnTo>
                  <a:lnTo>
                    <a:pt x="321" y="140"/>
                  </a:lnTo>
                  <a:lnTo>
                    <a:pt x="347" y="156"/>
                  </a:lnTo>
                  <a:lnTo>
                    <a:pt x="372" y="172"/>
                  </a:lnTo>
                  <a:lnTo>
                    <a:pt x="397" y="189"/>
                  </a:lnTo>
                  <a:lnTo>
                    <a:pt x="422" y="207"/>
                  </a:lnTo>
                  <a:lnTo>
                    <a:pt x="445" y="226"/>
                  </a:lnTo>
                  <a:lnTo>
                    <a:pt x="469" y="246"/>
                  </a:lnTo>
                  <a:lnTo>
                    <a:pt x="492" y="266"/>
                  </a:lnTo>
                  <a:lnTo>
                    <a:pt x="515" y="288"/>
                  </a:lnTo>
                  <a:lnTo>
                    <a:pt x="538" y="310"/>
                  </a:lnTo>
                  <a:lnTo>
                    <a:pt x="559" y="332"/>
                  </a:lnTo>
                  <a:lnTo>
                    <a:pt x="582" y="354"/>
                  </a:lnTo>
                  <a:lnTo>
                    <a:pt x="604" y="378"/>
                  </a:lnTo>
                  <a:lnTo>
                    <a:pt x="624" y="402"/>
                  </a:lnTo>
                  <a:lnTo>
                    <a:pt x="667" y="451"/>
                  </a:lnTo>
                  <a:lnTo>
                    <a:pt x="708" y="500"/>
                  </a:lnTo>
                  <a:lnTo>
                    <a:pt x="749" y="551"/>
                  </a:lnTo>
                  <a:lnTo>
                    <a:pt x="788" y="602"/>
                  </a:lnTo>
                  <a:lnTo>
                    <a:pt x="868" y="703"/>
                  </a:lnTo>
                  <a:lnTo>
                    <a:pt x="946" y="802"/>
                  </a:lnTo>
                  <a:lnTo>
                    <a:pt x="986" y="848"/>
                  </a:lnTo>
                  <a:lnTo>
                    <a:pt x="1026" y="894"/>
                  </a:lnTo>
                  <a:lnTo>
                    <a:pt x="1047" y="915"/>
                  </a:lnTo>
                  <a:lnTo>
                    <a:pt x="1066" y="936"/>
                  </a:lnTo>
                  <a:lnTo>
                    <a:pt x="1088" y="957"/>
                  </a:lnTo>
                  <a:lnTo>
                    <a:pt x="1109" y="976"/>
                  </a:lnTo>
                  <a:lnTo>
                    <a:pt x="1129" y="995"/>
                  </a:lnTo>
                  <a:lnTo>
                    <a:pt x="1151" y="1014"/>
                  </a:lnTo>
                  <a:lnTo>
                    <a:pt x="1173" y="1030"/>
                  </a:lnTo>
                  <a:lnTo>
                    <a:pt x="1196" y="1047"/>
                  </a:lnTo>
                  <a:lnTo>
                    <a:pt x="1218" y="1062"/>
                  </a:lnTo>
                  <a:lnTo>
                    <a:pt x="1241" y="1077"/>
                  </a:lnTo>
                  <a:lnTo>
                    <a:pt x="1264" y="1089"/>
                  </a:lnTo>
                  <a:lnTo>
                    <a:pt x="1288" y="1102"/>
                  </a:lnTo>
                  <a:lnTo>
                    <a:pt x="1313" y="1112"/>
                  </a:lnTo>
                  <a:lnTo>
                    <a:pt x="1336" y="1122"/>
                  </a:lnTo>
                  <a:lnTo>
                    <a:pt x="1362" y="1131"/>
                  </a:lnTo>
                  <a:lnTo>
                    <a:pt x="1388" y="1137"/>
                  </a:lnTo>
                  <a:lnTo>
                    <a:pt x="1414" y="1142"/>
                  </a:lnTo>
                  <a:lnTo>
                    <a:pt x="1441" y="1146"/>
                  </a:lnTo>
                  <a:lnTo>
                    <a:pt x="1468" y="1149"/>
                  </a:lnTo>
                  <a:lnTo>
                    <a:pt x="1496" y="1149"/>
                  </a:lnTo>
                  <a:lnTo>
                    <a:pt x="1496" y="1107"/>
                  </a:lnTo>
                  <a:lnTo>
                    <a:pt x="1470" y="1107"/>
                  </a:lnTo>
                  <a:lnTo>
                    <a:pt x="1445" y="1105"/>
                  </a:lnTo>
                  <a:lnTo>
                    <a:pt x="1421" y="1101"/>
                  </a:lnTo>
                  <a:lnTo>
                    <a:pt x="1397" y="1096"/>
                  </a:lnTo>
                  <a:lnTo>
                    <a:pt x="1374" y="1089"/>
                  </a:lnTo>
                  <a:lnTo>
                    <a:pt x="1351" y="1082"/>
                  </a:lnTo>
                  <a:lnTo>
                    <a:pt x="1328" y="1073"/>
                  </a:lnTo>
                  <a:lnTo>
                    <a:pt x="1306" y="1063"/>
                  </a:lnTo>
                  <a:lnTo>
                    <a:pt x="1285" y="1052"/>
                  </a:lnTo>
                  <a:lnTo>
                    <a:pt x="1263" y="1040"/>
                  </a:lnTo>
                  <a:lnTo>
                    <a:pt x="1241" y="1026"/>
                  </a:lnTo>
                  <a:lnTo>
                    <a:pt x="1219" y="1012"/>
                  </a:lnTo>
                  <a:lnTo>
                    <a:pt x="1199" y="997"/>
                  </a:lnTo>
                  <a:lnTo>
                    <a:pt x="1178" y="981"/>
                  </a:lnTo>
                  <a:lnTo>
                    <a:pt x="1157" y="963"/>
                  </a:lnTo>
                  <a:lnTo>
                    <a:pt x="1137" y="945"/>
                  </a:lnTo>
                  <a:lnTo>
                    <a:pt x="1117" y="926"/>
                  </a:lnTo>
                  <a:lnTo>
                    <a:pt x="1097" y="906"/>
                  </a:lnTo>
                  <a:lnTo>
                    <a:pt x="1077" y="885"/>
                  </a:lnTo>
                  <a:lnTo>
                    <a:pt x="1057" y="865"/>
                  </a:lnTo>
                  <a:lnTo>
                    <a:pt x="1018" y="820"/>
                  </a:lnTo>
                  <a:lnTo>
                    <a:pt x="978" y="775"/>
                  </a:lnTo>
                  <a:lnTo>
                    <a:pt x="901" y="677"/>
                  </a:lnTo>
                  <a:lnTo>
                    <a:pt x="822" y="576"/>
                  </a:lnTo>
                  <a:lnTo>
                    <a:pt x="782" y="524"/>
                  </a:lnTo>
                  <a:lnTo>
                    <a:pt x="740" y="473"/>
                  </a:lnTo>
                  <a:lnTo>
                    <a:pt x="699" y="423"/>
                  </a:lnTo>
                  <a:lnTo>
                    <a:pt x="657" y="374"/>
                  </a:lnTo>
                  <a:lnTo>
                    <a:pt x="635" y="349"/>
                  </a:lnTo>
                  <a:lnTo>
                    <a:pt x="612" y="325"/>
                  </a:lnTo>
                  <a:lnTo>
                    <a:pt x="590" y="303"/>
                  </a:lnTo>
                  <a:lnTo>
                    <a:pt x="568" y="279"/>
                  </a:lnTo>
                  <a:lnTo>
                    <a:pt x="544" y="257"/>
                  </a:lnTo>
                  <a:lnTo>
                    <a:pt x="521" y="235"/>
                  </a:lnTo>
                  <a:lnTo>
                    <a:pt x="496" y="214"/>
                  </a:lnTo>
                  <a:lnTo>
                    <a:pt x="472" y="193"/>
                  </a:lnTo>
                  <a:lnTo>
                    <a:pt x="447" y="173"/>
                  </a:lnTo>
                  <a:lnTo>
                    <a:pt x="422" y="155"/>
                  </a:lnTo>
                  <a:lnTo>
                    <a:pt x="396" y="137"/>
                  </a:lnTo>
                  <a:lnTo>
                    <a:pt x="369" y="119"/>
                  </a:lnTo>
                  <a:lnTo>
                    <a:pt x="342" y="103"/>
                  </a:lnTo>
                  <a:lnTo>
                    <a:pt x="314" y="87"/>
                  </a:lnTo>
                  <a:lnTo>
                    <a:pt x="286" y="74"/>
                  </a:lnTo>
                  <a:lnTo>
                    <a:pt x="257" y="60"/>
                  </a:lnTo>
                  <a:lnTo>
                    <a:pt x="228" y="48"/>
                  </a:lnTo>
                  <a:lnTo>
                    <a:pt x="198" y="38"/>
                  </a:lnTo>
                  <a:lnTo>
                    <a:pt x="167" y="27"/>
                  </a:lnTo>
                  <a:lnTo>
                    <a:pt x="135" y="19"/>
                  </a:lnTo>
                  <a:lnTo>
                    <a:pt x="103" y="13"/>
                  </a:lnTo>
                  <a:lnTo>
                    <a:pt x="70" y="8"/>
                  </a:lnTo>
                  <a:lnTo>
                    <a:pt x="37" y="4"/>
                  </a:lnTo>
                  <a:lnTo>
                    <a:pt x="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A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</p:grpSp>
      <p:sp>
        <p:nvSpPr>
          <p:cNvPr id="85380" name="Rectangle 388"/>
          <p:cNvSpPr>
            <a:spLocks noChangeArrowheads="1"/>
          </p:cNvSpPr>
          <p:nvPr/>
        </p:nvSpPr>
        <p:spPr bwMode="auto">
          <a:xfrm>
            <a:off x="838200" y="5562600"/>
            <a:ext cx="76914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1900" b="1" i="1">
                <a:solidFill>
                  <a:srgbClr val="29166F"/>
                </a:solidFill>
              </a:rPr>
              <a:t>Kvant. účinnost FL je  ~35 % pro nejlépe svítící NK (typická 5-20 %)</a:t>
            </a:r>
            <a:endParaRPr lang="cs-CZ" sz="1900" b="1" i="1">
              <a:solidFill>
                <a:srgbClr val="29166F"/>
              </a:solidFill>
            </a:endParaRPr>
          </a:p>
        </p:txBody>
      </p:sp>
      <p:sp>
        <p:nvSpPr>
          <p:cNvPr id="85381" name="Rectangle 389"/>
          <p:cNvSpPr>
            <a:spLocks noChangeArrowheads="1"/>
          </p:cNvSpPr>
          <p:nvPr/>
        </p:nvSpPr>
        <p:spPr bwMode="auto">
          <a:xfrm>
            <a:off x="523875" y="5989638"/>
            <a:ext cx="8161338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700" b="1" i="1">
                <a:solidFill>
                  <a:srgbClr val="1F1A17"/>
                </a:solidFill>
              </a:rPr>
              <a:t>Pouze několik procent z celkového množství Si-NK vykazuje detekovatelnou FL</a:t>
            </a:r>
            <a:endParaRPr lang="cs-CZ" sz="1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380" grpId="0" autoUpdateAnimBg="0"/>
      <p:bldP spid="8538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Elektroluminiscence jednotlivých Si nanokryst.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86019" name="Picture 3" descr="C:\Jan\Figures\Transparenty\n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76350"/>
            <a:ext cx="2813050" cy="39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0" name="Picture 4" descr="C:\Jan\Figures\Transparenty\n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38" y="1144588"/>
            <a:ext cx="2900362" cy="317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C:\Jan\Figures\Transparenty\n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52550"/>
            <a:ext cx="4751388" cy="348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6172200" y="915988"/>
            <a:ext cx="2590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200"/>
              <a:t>False colours / Enhanced contrast</a:t>
            </a:r>
            <a:endParaRPr lang="cs-CZ" sz="2400">
              <a:latin typeface="Times New Roman" pitchFamily="18" charset="-18"/>
            </a:endParaRPr>
          </a:p>
        </p:txBody>
      </p:sp>
      <p:pic>
        <p:nvPicPr>
          <p:cNvPr id="86023" name="Picture 7" descr="C:\Jan\Figures\Transparenty\n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192588"/>
            <a:ext cx="6410325" cy="228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228600" y="915988"/>
            <a:ext cx="3810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[</a:t>
            </a:r>
            <a:r>
              <a:rPr lang="cs-CZ" sz="1400"/>
              <a:t>J. Valenta et al., </a:t>
            </a:r>
            <a:r>
              <a:rPr lang="cs-CZ" sz="1400" i="1"/>
              <a:t>Opt. Materials</a:t>
            </a:r>
            <a:r>
              <a:rPr lang="cs-CZ" sz="1400"/>
              <a:t> </a:t>
            </a:r>
            <a:r>
              <a:rPr lang="cs-CZ" sz="1400" b="1"/>
              <a:t>17</a:t>
            </a:r>
            <a:r>
              <a:rPr lang="cs-CZ" sz="1400"/>
              <a:t> (2001) 45]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Využití „Solid-Immersion Lens“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87043" name="Picture 3" descr="C:\Jan\Figures\Transparenty\o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85838"/>
            <a:ext cx="6705600" cy="434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4" name="Picture 4" descr="C:\Jan\Figures\Transparenty\o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79625"/>
            <a:ext cx="449580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5" name="Picture 5" descr="C:\Jan\Figures\Transparenty\sil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918075"/>
            <a:ext cx="2166938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3810000" y="5889625"/>
            <a:ext cx="3048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/>
              <a:t>SIL - hemisphere (d=2 mm)</a:t>
            </a:r>
          </a:p>
          <a:p>
            <a:r>
              <a:rPr lang="cs-CZ" sz="1600"/>
              <a:t>from the BK7 glass n=1.517</a:t>
            </a:r>
            <a:endParaRPr lang="cs-CZ" sz="2400">
              <a:latin typeface="Times New Roman" pitchFamily="18" charset="-1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EL spektra jednotlivých jasných bodů - I.</a:t>
            </a:r>
          </a:p>
        </p:txBody>
      </p:sp>
      <p:pic>
        <p:nvPicPr>
          <p:cNvPr id="88067" name="Picture 3" descr="C:\Jan\Figures\Transparenty\p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11238"/>
            <a:ext cx="6361113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C:\Jan\Figures\Transparenty\p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49513"/>
            <a:ext cx="5286375" cy="387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9" name="Picture 5" descr="C:\Jan\Figures\Transparenty\p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82913"/>
            <a:ext cx="2590800" cy="239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0" name="Picture 6" descr="C:\Jan\Figures\Transparenty\p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992313"/>
            <a:ext cx="6248400" cy="181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EL spektra jednotlivých jasných bodů - II.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4724400" y="5715000"/>
            <a:ext cx="4114800" cy="62388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400" b="1" i="1"/>
              <a:t>Při nízkém napětí může být EL spektrum tak</a:t>
            </a:r>
          </a:p>
          <a:p>
            <a:pPr algn="ctr">
              <a:spcBef>
                <a:spcPct val="50000"/>
              </a:spcBef>
            </a:pPr>
            <a:r>
              <a:rPr lang="cs-CZ" sz="1400" b="1" i="1"/>
              <a:t>úzké jako PL spektrum jednoho nanokrystalu</a:t>
            </a:r>
            <a:endParaRPr lang="cs-CZ" sz="1400"/>
          </a:p>
        </p:txBody>
      </p:sp>
      <p:pic>
        <p:nvPicPr>
          <p:cNvPr id="89092" name="Picture 4" descr="C:\Jan\text\PapersAbstracts\EL_SiNC\ELsp_dotA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3376613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457200" y="990600"/>
            <a:ext cx="2133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b="1" i="1"/>
              <a:t>Jiný jasný bod</a:t>
            </a:r>
            <a:endParaRPr lang="cs-CZ" sz="1400"/>
          </a:p>
        </p:txBody>
      </p:sp>
      <p:pic>
        <p:nvPicPr>
          <p:cNvPr id="89094" name="Picture 6" descr="C:\Jan\text\PapersAbstracts\EL_SiNC\ELsp_dotA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914400"/>
            <a:ext cx="2286000" cy="180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5" name="Picture 7" descr="C:\Jan\text\PapersAbstracts\EL_SiNC\ELsp_dotFx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590800"/>
            <a:ext cx="3657600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6477000" y="1981200"/>
            <a:ext cx="2209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i="1"/>
              <a:t>Ještě jedno spektrum</a:t>
            </a:r>
            <a:endParaRPr lang="cs-CZ" sz="1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 autoUpdateAnimBg="0"/>
      <p:bldP spid="8909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Fluktuace EL intenzity jednotlivých bodů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90115" name="Picture 3" descr="C:\Jan\Figures\Transparenty\q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65225"/>
            <a:ext cx="5105400" cy="330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C:\Jan\Figures\Transparenty\q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51225"/>
            <a:ext cx="48768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117" name="Group 5"/>
          <p:cNvGrpSpPr>
            <a:grpSpLocks/>
          </p:cNvGrpSpPr>
          <p:nvPr/>
        </p:nvGrpSpPr>
        <p:grpSpPr bwMode="auto">
          <a:xfrm>
            <a:off x="4676775" y="1546225"/>
            <a:ext cx="4314825" cy="4854575"/>
            <a:chOff x="2946" y="816"/>
            <a:chExt cx="2718" cy="3058"/>
          </a:xfrm>
        </p:grpSpPr>
        <p:sp>
          <p:nvSpPr>
            <p:cNvPr id="90118" name="Rectangle 6"/>
            <p:cNvSpPr>
              <a:spLocks noChangeArrowheads="1"/>
            </p:cNvSpPr>
            <p:nvPr/>
          </p:nvSpPr>
          <p:spPr bwMode="auto">
            <a:xfrm>
              <a:off x="3910" y="2086"/>
              <a:ext cx="28" cy="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19" name="Rectangle 7"/>
            <p:cNvSpPr>
              <a:spLocks noChangeArrowheads="1"/>
            </p:cNvSpPr>
            <p:nvPr/>
          </p:nvSpPr>
          <p:spPr bwMode="auto">
            <a:xfrm>
              <a:off x="4034" y="2041"/>
              <a:ext cx="5" cy="9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0" name="Rectangle 8"/>
            <p:cNvSpPr>
              <a:spLocks noChangeArrowheads="1"/>
            </p:cNvSpPr>
            <p:nvPr/>
          </p:nvSpPr>
          <p:spPr bwMode="auto">
            <a:xfrm>
              <a:off x="4063" y="2041"/>
              <a:ext cx="4" cy="9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1" name="Rectangle 9"/>
            <p:cNvSpPr>
              <a:spLocks noChangeArrowheads="1"/>
            </p:cNvSpPr>
            <p:nvPr/>
          </p:nvSpPr>
          <p:spPr bwMode="auto">
            <a:xfrm>
              <a:off x="4140" y="1804"/>
              <a:ext cx="23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2" name="Rectangle 10"/>
            <p:cNvSpPr>
              <a:spLocks noChangeArrowheads="1"/>
            </p:cNvSpPr>
            <p:nvPr/>
          </p:nvSpPr>
          <p:spPr bwMode="auto">
            <a:xfrm>
              <a:off x="4161" y="1806"/>
              <a:ext cx="5" cy="32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3" name="Rectangle 11"/>
            <p:cNvSpPr>
              <a:spLocks noChangeArrowheads="1"/>
            </p:cNvSpPr>
            <p:nvPr/>
          </p:nvSpPr>
          <p:spPr bwMode="auto">
            <a:xfrm>
              <a:off x="4138" y="1806"/>
              <a:ext cx="4" cy="32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4" name="Rectangle 12"/>
            <p:cNvSpPr>
              <a:spLocks noChangeArrowheads="1"/>
            </p:cNvSpPr>
            <p:nvPr/>
          </p:nvSpPr>
          <p:spPr bwMode="auto">
            <a:xfrm>
              <a:off x="4173" y="1945"/>
              <a:ext cx="23" cy="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5" name="Rectangle 13"/>
            <p:cNvSpPr>
              <a:spLocks noChangeArrowheads="1"/>
            </p:cNvSpPr>
            <p:nvPr/>
          </p:nvSpPr>
          <p:spPr bwMode="auto">
            <a:xfrm>
              <a:off x="4227" y="1665"/>
              <a:ext cx="5" cy="470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6" name="Rectangle 14"/>
            <p:cNvSpPr>
              <a:spLocks noChangeArrowheads="1"/>
            </p:cNvSpPr>
            <p:nvPr/>
          </p:nvSpPr>
          <p:spPr bwMode="auto">
            <a:xfrm>
              <a:off x="4199" y="1665"/>
              <a:ext cx="4" cy="470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7" name="Rectangle 15"/>
            <p:cNvSpPr>
              <a:spLocks noChangeArrowheads="1"/>
            </p:cNvSpPr>
            <p:nvPr/>
          </p:nvSpPr>
          <p:spPr bwMode="auto">
            <a:xfrm>
              <a:off x="4234" y="1287"/>
              <a:ext cx="28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8" name="Rectangle 16"/>
            <p:cNvSpPr>
              <a:spLocks noChangeArrowheads="1"/>
            </p:cNvSpPr>
            <p:nvPr/>
          </p:nvSpPr>
          <p:spPr bwMode="auto">
            <a:xfrm>
              <a:off x="4267" y="1287"/>
              <a:ext cx="28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29" name="Rectangle 17"/>
            <p:cNvSpPr>
              <a:spLocks noChangeArrowheads="1"/>
            </p:cNvSpPr>
            <p:nvPr/>
          </p:nvSpPr>
          <p:spPr bwMode="auto">
            <a:xfrm>
              <a:off x="4293" y="1290"/>
              <a:ext cx="4" cy="84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0" name="Rectangle 18"/>
            <p:cNvSpPr>
              <a:spLocks noChangeArrowheads="1"/>
            </p:cNvSpPr>
            <p:nvPr/>
          </p:nvSpPr>
          <p:spPr bwMode="auto">
            <a:xfrm>
              <a:off x="4264" y="1290"/>
              <a:ext cx="5" cy="84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1" name="Rectangle 19"/>
            <p:cNvSpPr>
              <a:spLocks noChangeArrowheads="1"/>
            </p:cNvSpPr>
            <p:nvPr/>
          </p:nvSpPr>
          <p:spPr bwMode="auto">
            <a:xfrm>
              <a:off x="4300" y="1428"/>
              <a:ext cx="28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2" name="Rectangle 20"/>
            <p:cNvSpPr>
              <a:spLocks noChangeArrowheads="1"/>
            </p:cNvSpPr>
            <p:nvPr/>
          </p:nvSpPr>
          <p:spPr bwMode="auto">
            <a:xfrm>
              <a:off x="4330" y="1196"/>
              <a:ext cx="5" cy="93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3" name="Rectangle 21"/>
            <p:cNvSpPr>
              <a:spLocks noChangeArrowheads="1"/>
            </p:cNvSpPr>
            <p:nvPr/>
          </p:nvSpPr>
          <p:spPr bwMode="auto">
            <a:xfrm>
              <a:off x="4398" y="1241"/>
              <a:ext cx="24" cy="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4" name="Rectangle 22"/>
            <p:cNvSpPr>
              <a:spLocks noChangeArrowheads="1"/>
            </p:cNvSpPr>
            <p:nvPr/>
          </p:nvSpPr>
          <p:spPr bwMode="auto">
            <a:xfrm>
              <a:off x="4419" y="1243"/>
              <a:ext cx="5" cy="892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5" name="Rectangle 23"/>
            <p:cNvSpPr>
              <a:spLocks noChangeArrowheads="1"/>
            </p:cNvSpPr>
            <p:nvPr/>
          </p:nvSpPr>
          <p:spPr bwMode="auto">
            <a:xfrm>
              <a:off x="4396" y="1243"/>
              <a:ext cx="5" cy="892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6" name="Rectangle 24"/>
            <p:cNvSpPr>
              <a:spLocks noChangeArrowheads="1"/>
            </p:cNvSpPr>
            <p:nvPr/>
          </p:nvSpPr>
          <p:spPr bwMode="auto">
            <a:xfrm>
              <a:off x="4464" y="1569"/>
              <a:ext cx="23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7" name="Rectangle 25"/>
            <p:cNvSpPr>
              <a:spLocks noChangeArrowheads="1"/>
            </p:cNvSpPr>
            <p:nvPr/>
          </p:nvSpPr>
          <p:spPr bwMode="auto">
            <a:xfrm>
              <a:off x="4485" y="1571"/>
              <a:ext cx="5" cy="564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8" name="Rectangle 26"/>
            <p:cNvSpPr>
              <a:spLocks noChangeArrowheads="1"/>
            </p:cNvSpPr>
            <p:nvPr/>
          </p:nvSpPr>
          <p:spPr bwMode="auto">
            <a:xfrm>
              <a:off x="4525" y="1804"/>
              <a:ext cx="28" cy="5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90139" name="Rectangle 27"/>
            <p:cNvSpPr>
              <a:spLocks noChangeArrowheads="1"/>
            </p:cNvSpPr>
            <p:nvPr/>
          </p:nvSpPr>
          <p:spPr bwMode="auto">
            <a:xfrm>
              <a:off x="4523" y="1806"/>
              <a:ext cx="4" cy="329"/>
            </a:xfrm>
            <a:prstGeom prst="rect">
              <a:avLst/>
            </a:pr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grpSp>
          <p:nvGrpSpPr>
            <p:cNvPr id="90140" name="Group 28"/>
            <p:cNvGrpSpPr>
              <a:grpSpLocks/>
            </p:cNvGrpSpPr>
            <p:nvPr/>
          </p:nvGrpSpPr>
          <p:grpSpPr bwMode="auto">
            <a:xfrm>
              <a:off x="2946" y="816"/>
              <a:ext cx="2718" cy="3058"/>
              <a:chOff x="2976" y="782"/>
              <a:chExt cx="2718" cy="3058"/>
            </a:xfrm>
          </p:grpSpPr>
          <p:sp>
            <p:nvSpPr>
              <p:cNvPr id="90141" name="Rectangle 29"/>
              <p:cNvSpPr>
                <a:spLocks noChangeArrowheads="1"/>
              </p:cNvSpPr>
              <p:nvPr/>
            </p:nvSpPr>
            <p:spPr bwMode="auto">
              <a:xfrm>
                <a:off x="3059" y="782"/>
                <a:ext cx="2096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cs-CZ" sz="1500" b="1" i="1">
                    <a:solidFill>
                      <a:srgbClr val="009240"/>
                    </a:solidFill>
                  </a:rPr>
                  <a:t>Histogram EL int. ze signálu 10 bodů</a:t>
                </a:r>
              </a:p>
            </p:txBody>
          </p:sp>
          <p:sp>
            <p:nvSpPr>
              <p:cNvPr id="90142" name="Rectangle 30"/>
              <p:cNvSpPr>
                <a:spLocks noChangeArrowheads="1"/>
              </p:cNvSpPr>
              <p:nvPr/>
            </p:nvSpPr>
            <p:spPr bwMode="auto">
              <a:xfrm>
                <a:off x="2976" y="912"/>
                <a:ext cx="872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cs-CZ" sz="1500" b="1" i="1">
                    <a:solidFill>
                      <a:srgbClr val="009240"/>
                    </a:solidFill>
                  </a:rPr>
                  <a:t>(pro napětí 8 V)</a:t>
                </a:r>
                <a:endParaRPr lang="cs-CZ" sz="1400"/>
              </a:p>
            </p:txBody>
          </p:sp>
          <p:sp>
            <p:nvSpPr>
              <p:cNvPr id="90143" name="Freeform 31"/>
              <p:cNvSpPr>
                <a:spLocks/>
              </p:cNvSpPr>
              <p:nvPr/>
            </p:nvSpPr>
            <p:spPr bwMode="auto">
              <a:xfrm>
                <a:off x="3216" y="2533"/>
                <a:ext cx="2448" cy="1307"/>
              </a:xfrm>
              <a:custGeom>
                <a:avLst/>
                <a:gdLst>
                  <a:gd name="T0" fmla="*/ 12248 w 14398"/>
                  <a:gd name="T1" fmla="*/ 3 h 7629"/>
                  <a:gd name="T2" fmla="*/ 12587 w 14398"/>
                  <a:gd name="T3" fmla="*/ 50 h 7629"/>
                  <a:gd name="T4" fmla="*/ 12909 w 14398"/>
                  <a:gd name="T5" fmla="*/ 148 h 7629"/>
                  <a:gd name="T6" fmla="*/ 13209 w 14398"/>
                  <a:gd name="T7" fmla="*/ 293 h 7629"/>
                  <a:gd name="T8" fmla="*/ 13485 w 14398"/>
                  <a:gd name="T9" fmla="*/ 481 h 7629"/>
                  <a:gd name="T10" fmla="*/ 13733 w 14398"/>
                  <a:gd name="T11" fmla="*/ 709 h 7629"/>
                  <a:gd name="T12" fmla="*/ 13947 w 14398"/>
                  <a:gd name="T13" fmla="*/ 971 h 7629"/>
                  <a:gd name="T14" fmla="*/ 14123 w 14398"/>
                  <a:gd name="T15" fmla="*/ 1265 h 7629"/>
                  <a:gd name="T16" fmla="*/ 14260 w 14398"/>
                  <a:gd name="T17" fmla="*/ 1586 h 7629"/>
                  <a:gd name="T18" fmla="*/ 14352 w 14398"/>
                  <a:gd name="T19" fmla="*/ 1929 h 7629"/>
                  <a:gd name="T20" fmla="*/ 14395 w 14398"/>
                  <a:gd name="T21" fmla="*/ 2289 h 7629"/>
                  <a:gd name="T22" fmla="*/ 14395 w 14398"/>
                  <a:gd name="T23" fmla="*/ 5339 h 7629"/>
                  <a:gd name="T24" fmla="*/ 14352 w 14398"/>
                  <a:gd name="T25" fmla="*/ 5700 h 7629"/>
                  <a:gd name="T26" fmla="*/ 14260 w 14398"/>
                  <a:gd name="T27" fmla="*/ 6043 h 7629"/>
                  <a:gd name="T28" fmla="*/ 14123 w 14398"/>
                  <a:gd name="T29" fmla="*/ 6364 h 7629"/>
                  <a:gd name="T30" fmla="*/ 13947 w 14398"/>
                  <a:gd name="T31" fmla="*/ 6658 h 7629"/>
                  <a:gd name="T32" fmla="*/ 13733 w 14398"/>
                  <a:gd name="T33" fmla="*/ 6920 h 7629"/>
                  <a:gd name="T34" fmla="*/ 13485 w 14398"/>
                  <a:gd name="T35" fmla="*/ 7148 h 7629"/>
                  <a:gd name="T36" fmla="*/ 13209 w 14398"/>
                  <a:gd name="T37" fmla="*/ 7336 h 7629"/>
                  <a:gd name="T38" fmla="*/ 12909 w 14398"/>
                  <a:gd name="T39" fmla="*/ 7482 h 7629"/>
                  <a:gd name="T40" fmla="*/ 12587 w 14398"/>
                  <a:gd name="T41" fmla="*/ 7579 h 7629"/>
                  <a:gd name="T42" fmla="*/ 12248 w 14398"/>
                  <a:gd name="T43" fmla="*/ 7626 h 7629"/>
                  <a:gd name="T44" fmla="*/ 2150 w 14398"/>
                  <a:gd name="T45" fmla="*/ 7626 h 7629"/>
                  <a:gd name="T46" fmla="*/ 1811 w 14398"/>
                  <a:gd name="T47" fmla="*/ 7579 h 7629"/>
                  <a:gd name="T48" fmla="*/ 1489 w 14398"/>
                  <a:gd name="T49" fmla="*/ 7482 h 7629"/>
                  <a:gd name="T50" fmla="*/ 1189 w 14398"/>
                  <a:gd name="T51" fmla="*/ 7336 h 7629"/>
                  <a:gd name="T52" fmla="*/ 913 w 14398"/>
                  <a:gd name="T53" fmla="*/ 7148 h 7629"/>
                  <a:gd name="T54" fmla="*/ 666 w 14398"/>
                  <a:gd name="T55" fmla="*/ 6920 h 7629"/>
                  <a:gd name="T56" fmla="*/ 451 w 14398"/>
                  <a:gd name="T57" fmla="*/ 6658 h 7629"/>
                  <a:gd name="T58" fmla="*/ 275 w 14398"/>
                  <a:gd name="T59" fmla="*/ 6364 h 7629"/>
                  <a:gd name="T60" fmla="*/ 139 w 14398"/>
                  <a:gd name="T61" fmla="*/ 6043 h 7629"/>
                  <a:gd name="T62" fmla="*/ 46 w 14398"/>
                  <a:gd name="T63" fmla="*/ 5700 h 7629"/>
                  <a:gd name="T64" fmla="*/ 3 w 14398"/>
                  <a:gd name="T65" fmla="*/ 5339 h 7629"/>
                  <a:gd name="T66" fmla="*/ 3 w 14398"/>
                  <a:gd name="T67" fmla="*/ 2289 h 7629"/>
                  <a:gd name="T68" fmla="*/ 46 w 14398"/>
                  <a:gd name="T69" fmla="*/ 1929 h 7629"/>
                  <a:gd name="T70" fmla="*/ 139 w 14398"/>
                  <a:gd name="T71" fmla="*/ 1586 h 7629"/>
                  <a:gd name="T72" fmla="*/ 275 w 14398"/>
                  <a:gd name="T73" fmla="*/ 1265 h 7629"/>
                  <a:gd name="T74" fmla="*/ 451 w 14398"/>
                  <a:gd name="T75" fmla="*/ 971 h 7629"/>
                  <a:gd name="T76" fmla="*/ 666 w 14398"/>
                  <a:gd name="T77" fmla="*/ 709 h 7629"/>
                  <a:gd name="T78" fmla="*/ 913 w 14398"/>
                  <a:gd name="T79" fmla="*/ 481 h 7629"/>
                  <a:gd name="T80" fmla="*/ 1189 w 14398"/>
                  <a:gd name="T81" fmla="*/ 293 h 7629"/>
                  <a:gd name="T82" fmla="*/ 1489 w 14398"/>
                  <a:gd name="T83" fmla="*/ 148 h 7629"/>
                  <a:gd name="T84" fmla="*/ 1811 w 14398"/>
                  <a:gd name="T85" fmla="*/ 50 h 7629"/>
                  <a:gd name="T86" fmla="*/ 2150 w 14398"/>
                  <a:gd name="T87" fmla="*/ 3 h 7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398" h="7629">
                    <a:moveTo>
                      <a:pt x="2266" y="0"/>
                    </a:moveTo>
                    <a:lnTo>
                      <a:pt x="12132" y="0"/>
                    </a:lnTo>
                    <a:lnTo>
                      <a:pt x="12248" y="3"/>
                    </a:lnTo>
                    <a:lnTo>
                      <a:pt x="12363" y="12"/>
                    </a:lnTo>
                    <a:lnTo>
                      <a:pt x="12477" y="28"/>
                    </a:lnTo>
                    <a:lnTo>
                      <a:pt x="12587" y="50"/>
                    </a:lnTo>
                    <a:lnTo>
                      <a:pt x="12697" y="77"/>
                    </a:lnTo>
                    <a:lnTo>
                      <a:pt x="12804" y="109"/>
                    </a:lnTo>
                    <a:lnTo>
                      <a:pt x="12909" y="148"/>
                    </a:lnTo>
                    <a:lnTo>
                      <a:pt x="13012" y="190"/>
                    </a:lnTo>
                    <a:lnTo>
                      <a:pt x="13113" y="239"/>
                    </a:lnTo>
                    <a:lnTo>
                      <a:pt x="13209" y="293"/>
                    </a:lnTo>
                    <a:lnTo>
                      <a:pt x="13305" y="350"/>
                    </a:lnTo>
                    <a:lnTo>
                      <a:pt x="13396" y="413"/>
                    </a:lnTo>
                    <a:lnTo>
                      <a:pt x="13485" y="481"/>
                    </a:lnTo>
                    <a:lnTo>
                      <a:pt x="13572" y="553"/>
                    </a:lnTo>
                    <a:lnTo>
                      <a:pt x="13654" y="629"/>
                    </a:lnTo>
                    <a:lnTo>
                      <a:pt x="13733" y="709"/>
                    </a:lnTo>
                    <a:lnTo>
                      <a:pt x="13807" y="792"/>
                    </a:lnTo>
                    <a:lnTo>
                      <a:pt x="13879" y="880"/>
                    </a:lnTo>
                    <a:lnTo>
                      <a:pt x="13947" y="971"/>
                    </a:lnTo>
                    <a:lnTo>
                      <a:pt x="14010" y="1066"/>
                    </a:lnTo>
                    <a:lnTo>
                      <a:pt x="14068" y="1165"/>
                    </a:lnTo>
                    <a:lnTo>
                      <a:pt x="14123" y="1265"/>
                    </a:lnTo>
                    <a:lnTo>
                      <a:pt x="14174" y="1370"/>
                    </a:lnTo>
                    <a:lnTo>
                      <a:pt x="14219" y="1477"/>
                    </a:lnTo>
                    <a:lnTo>
                      <a:pt x="14260" y="1586"/>
                    </a:lnTo>
                    <a:lnTo>
                      <a:pt x="14296" y="1697"/>
                    </a:lnTo>
                    <a:lnTo>
                      <a:pt x="14326" y="1812"/>
                    </a:lnTo>
                    <a:lnTo>
                      <a:pt x="14352" y="1929"/>
                    </a:lnTo>
                    <a:lnTo>
                      <a:pt x="14372" y="2047"/>
                    </a:lnTo>
                    <a:lnTo>
                      <a:pt x="14387" y="2168"/>
                    </a:lnTo>
                    <a:lnTo>
                      <a:pt x="14395" y="2289"/>
                    </a:lnTo>
                    <a:lnTo>
                      <a:pt x="14398" y="2413"/>
                    </a:lnTo>
                    <a:lnTo>
                      <a:pt x="14398" y="5216"/>
                    </a:lnTo>
                    <a:lnTo>
                      <a:pt x="14395" y="5339"/>
                    </a:lnTo>
                    <a:lnTo>
                      <a:pt x="14387" y="5462"/>
                    </a:lnTo>
                    <a:lnTo>
                      <a:pt x="14372" y="5582"/>
                    </a:lnTo>
                    <a:lnTo>
                      <a:pt x="14352" y="5700"/>
                    </a:lnTo>
                    <a:lnTo>
                      <a:pt x="14326" y="5817"/>
                    </a:lnTo>
                    <a:lnTo>
                      <a:pt x="14296" y="5931"/>
                    </a:lnTo>
                    <a:lnTo>
                      <a:pt x="14260" y="6043"/>
                    </a:lnTo>
                    <a:lnTo>
                      <a:pt x="14219" y="6153"/>
                    </a:lnTo>
                    <a:lnTo>
                      <a:pt x="14174" y="6259"/>
                    </a:lnTo>
                    <a:lnTo>
                      <a:pt x="14123" y="6364"/>
                    </a:lnTo>
                    <a:lnTo>
                      <a:pt x="14068" y="6464"/>
                    </a:lnTo>
                    <a:lnTo>
                      <a:pt x="14010" y="6562"/>
                    </a:lnTo>
                    <a:lnTo>
                      <a:pt x="13947" y="6658"/>
                    </a:lnTo>
                    <a:lnTo>
                      <a:pt x="13879" y="6749"/>
                    </a:lnTo>
                    <a:lnTo>
                      <a:pt x="13807" y="6837"/>
                    </a:lnTo>
                    <a:lnTo>
                      <a:pt x="13733" y="6920"/>
                    </a:lnTo>
                    <a:lnTo>
                      <a:pt x="13654" y="7000"/>
                    </a:lnTo>
                    <a:lnTo>
                      <a:pt x="13572" y="7076"/>
                    </a:lnTo>
                    <a:lnTo>
                      <a:pt x="13485" y="7148"/>
                    </a:lnTo>
                    <a:lnTo>
                      <a:pt x="13396" y="7215"/>
                    </a:lnTo>
                    <a:lnTo>
                      <a:pt x="13305" y="7278"/>
                    </a:lnTo>
                    <a:lnTo>
                      <a:pt x="13209" y="7336"/>
                    </a:lnTo>
                    <a:lnTo>
                      <a:pt x="13113" y="7390"/>
                    </a:lnTo>
                    <a:lnTo>
                      <a:pt x="13012" y="7439"/>
                    </a:lnTo>
                    <a:lnTo>
                      <a:pt x="12909" y="7482"/>
                    </a:lnTo>
                    <a:lnTo>
                      <a:pt x="12804" y="7520"/>
                    </a:lnTo>
                    <a:lnTo>
                      <a:pt x="12697" y="7552"/>
                    </a:lnTo>
                    <a:lnTo>
                      <a:pt x="12587" y="7579"/>
                    </a:lnTo>
                    <a:lnTo>
                      <a:pt x="12477" y="7601"/>
                    </a:lnTo>
                    <a:lnTo>
                      <a:pt x="12363" y="7617"/>
                    </a:lnTo>
                    <a:lnTo>
                      <a:pt x="12248" y="7626"/>
                    </a:lnTo>
                    <a:lnTo>
                      <a:pt x="12132" y="7629"/>
                    </a:lnTo>
                    <a:lnTo>
                      <a:pt x="2266" y="7629"/>
                    </a:lnTo>
                    <a:lnTo>
                      <a:pt x="2150" y="7626"/>
                    </a:lnTo>
                    <a:lnTo>
                      <a:pt x="2035" y="7617"/>
                    </a:lnTo>
                    <a:lnTo>
                      <a:pt x="1922" y="7601"/>
                    </a:lnTo>
                    <a:lnTo>
                      <a:pt x="1811" y="7579"/>
                    </a:lnTo>
                    <a:lnTo>
                      <a:pt x="1702" y="7552"/>
                    </a:lnTo>
                    <a:lnTo>
                      <a:pt x="1594" y="7520"/>
                    </a:lnTo>
                    <a:lnTo>
                      <a:pt x="1489" y="7482"/>
                    </a:lnTo>
                    <a:lnTo>
                      <a:pt x="1387" y="7439"/>
                    </a:lnTo>
                    <a:lnTo>
                      <a:pt x="1285" y="7390"/>
                    </a:lnTo>
                    <a:lnTo>
                      <a:pt x="1189" y="7336"/>
                    </a:lnTo>
                    <a:lnTo>
                      <a:pt x="1093" y="7278"/>
                    </a:lnTo>
                    <a:lnTo>
                      <a:pt x="1002" y="7215"/>
                    </a:lnTo>
                    <a:lnTo>
                      <a:pt x="913" y="7148"/>
                    </a:lnTo>
                    <a:lnTo>
                      <a:pt x="827" y="7076"/>
                    </a:lnTo>
                    <a:lnTo>
                      <a:pt x="745" y="7000"/>
                    </a:lnTo>
                    <a:lnTo>
                      <a:pt x="666" y="6920"/>
                    </a:lnTo>
                    <a:lnTo>
                      <a:pt x="591" y="6837"/>
                    </a:lnTo>
                    <a:lnTo>
                      <a:pt x="519" y="6749"/>
                    </a:lnTo>
                    <a:lnTo>
                      <a:pt x="451" y="6658"/>
                    </a:lnTo>
                    <a:lnTo>
                      <a:pt x="388" y="6562"/>
                    </a:lnTo>
                    <a:lnTo>
                      <a:pt x="330" y="6464"/>
                    </a:lnTo>
                    <a:lnTo>
                      <a:pt x="275" y="6364"/>
                    </a:lnTo>
                    <a:lnTo>
                      <a:pt x="225" y="6259"/>
                    </a:lnTo>
                    <a:lnTo>
                      <a:pt x="179" y="6153"/>
                    </a:lnTo>
                    <a:lnTo>
                      <a:pt x="139" y="6043"/>
                    </a:lnTo>
                    <a:lnTo>
                      <a:pt x="102" y="5931"/>
                    </a:lnTo>
                    <a:lnTo>
                      <a:pt x="72" y="5817"/>
                    </a:lnTo>
                    <a:lnTo>
                      <a:pt x="46" y="5700"/>
                    </a:lnTo>
                    <a:lnTo>
                      <a:pt x="27" y="5582"/>
                    </a:lnTo>
                    <a:lnTo>
                      <a:pt x="12" y="5462"/>
                    </a:lnTo>
                    <a:lnTo>
                      <a:pt x="3" y="5339"/>
                    </a:lnTo>
                    <a:lnTo>
                      <a:pt x="0" y="5216"/>
                    </a:lnTo>
                    <a:lnTo>
                      <a:pt x="0" y="2413"/>
                    </a:lnTo>
                    <a:lnTo>
                      <a:pt x="3" y="2289"/>
                    </a:lnTo>
                    <a:lnTo>
                      <a:pt x="12" y="2168"/>
                    </a:lnTo>
                    <a:lnTo>
                      <a:pt x="27" y="2047"/>
                    </a:lnTo>
                    <a:lnTo>
                      <a:pt x="46" y="1929"/>
                    </a:lnTo>
                    <a:lnTo>
                      <a:pt x="72" y="1812"/>
                    </a:lnTo>
                    <a:lnTo>
                      <a:pt x="102" y="1697"/>
                    </a:lnTo>
                    <a:lnTo>
                      <a:pt x="139" y="1586"/>
                    </a:lnTo>
                    <a:lnTo>
                      <a:pt x="179" y="1477"/>
                    </a:lnTo>
                    <a:lnTo>
                      <a:pt x="225" y="1370"/>
                    </a:lnTo>
                    <a:lnTo>
                      <a:pt x="275" y="1265"/>
                    </a:lnTo>
                    <a:lnTo>
                      <a:pt x="330" y="1165"/>
                    </a:lnTo>
                    <a:lnTo>
                      <a:pt x="388" y="1066"/>
                    </a:lnTo>
                    <a:lnTo>
                      <a:pt x="451" y="971"/>
                    </a:lnTo>
                    <a:lnTo>
                      <a:pt x="519" y="880"/>
                    </a:lnTo>
                    <a:lnTo>
                      <a:pt x="591" y="792"/>
                    </a:lnTo>
                    <a:lnTo>
                      <a:pt x="666" y="709"/>
                    </a:lnTo>
                    <a:lnTo>
                      <a:pt x="745" y="629"/>
                    </a:lnTo>
                    <a:lnTo>
                      <a:pt x="827" y="553"/>
                    </a:lnTo>
                    <a:lnTo>
                      <a:pt x="913" y="481"/>
                    </a:lnTo>
                    <a:lnTo>
                      <a:pt x="1002" y="413"/>
                    </a:lnTo>
                    <a:lnTo>
                      <a:pt x="1093" y="350"/>
                    </a:lnTo>
                    <a:lnTo>
                      <a:pt x="1189" y="293"/>
                    </a:lnTo>
                    <a:lnTo>
                      <a:pt x="1285" y="239"/>
                    </a:lnTo>
                    <a:lnTo>
                      <a:pt x="1387" y="190"/>
                    </a:lnTo>
                    <a:lnTo>
                      <a:pt x="1489" y="148"/>
                    </a:lnTo>
                    <a:lnTo>
                      <a:pt x="1594" y="109"/>
                    </a:lnTo>
                    <a:lnTo>
                      <a:pt x="1702" y="77"/>
                    </a:lnTo>
                    <a:lnTo>
                      <a:pt x="1811" y="50"/>
                    </a:lnTo>
                    <a:lnTo>
                      <a:pt x="1922" y="28"/>
                    </a:lnTo>
                    <a:lnTo>
                      <a:pt x="2035" y="12"/>
                    </a:lnTo>
                    <a:lnTo>
                      <a:pt x="2150" y="3"/>
                    </a:lnTo>
                    <a:lnTo>
                      <a:pt x="2266" y="0"/>
                    </a:lnTo>
                    <a:close/>
                  </a:path>
                </a:pathLst>
              </a:custGeom>
              <a:solidFill>
                <a:srgbClr val="FFF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cs-CZ"/>
              </a:p>
            </p:txBody>
          </p:sp>
          <p:grpSp>
            <p:nvGrpSpPr>
              <p:cNvPr id="90144" name="Group 32"/>
              <p:cNvGrpSpPr>
                <a:grpSpLocks/>
              </p:cNvGrpSpPr>
              <p:nvPr/>
            </p:nvGrpSpPr>
            <p:grpSpPr bwMode="auto">
              <a:xfrm>
                <a:off x="3500" y="1098"/>
                <a:ext cx="1736" cy="1307"/>
                <a:chOff x="3500" y="1098"/>
                <a:chExt cx="1736" cy="1307"/>
              </a:xfrm>
            </p:grpSpPr>
            <p:sp>
              <p:nvSpPr>
                <p:cNvPr id="90145" name="Rectangle 33"/>
                <p:cNvSpPr>
                  <a:spLocks noChangeArrowheads="1"/>
                </p:cNvSpPr>
                <p:nvPr/>
              </p:nvSpPr>
              <p:spPr bwMode="auto">
                <a:xfrm>
                  <a:off x="3910" y="2088"/>
                  <a:ext cx="28" cy="47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46" name="Freeform 34"/>
                <p:cNvSpPr>
                  <a:spLocks/>
                </p:cNvSpPr>
                <p:nvPr/>
              </p:nvSpPr>
              <p:spPr bwMode="auto">
                <a:xfrm>
                  <a:off x="3910" y="2086"/>
                  <a:ext cx="30" cy="4"/>
                </a:xfrm>
                <a:custGeom>
                  <a:avLst/>
                  <a:gdLst>
                    <a:gd name="T0" fmla="*/ 183 w 183"/>
                    <a:gd name="T1" fmla="*/ 15 h 28"/>
                    <a:gd name="T2" fmla="*/ 170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70 w 183"/>
                    <a:gd name="T9" fmla="*/ 28 h 28"/>
                    <a:gd name="T10" fmla="*/ 183 w 183"/>
                    <a:gd name="T11" fmla="*/ 15 h 28"/>
                    <a:gd name="T12" fmla="*/ 183 w 183"/>
                    <a:gd name="T13" fmla="*/ 15 h 28"/>
                    <a:gd name="T14" fmla="*/ 183 w 183"/>
                    <a:gd name="T15" fmla="*/ 0 h 28"/>
                    <a:gd name="T16" fmla="*/ 170 w 183"/>
                    <a:gd name="T17" fmla="*/ 0 h 28"/>
                    <a:gd name="T18" fmla="*/ 183 w 183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5"/>
                      </a:moveTo>
                      <a:lnTo>
                        <a:pt x="170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70" y="28"/>
                      </a:lnTo>
                      <a:lnTo>
                        <a:pt x="183" y="15"/>
                      </a:lnTo>
                      <a:lnTo>
                        <a:pt x="183" y="15"/>
                      </a:lnTo>
                      <a:lnTo>
                        <a:pt x="183" y="0"/>
                      </a:lnTo>
                      <a:lnTo>
                        <a:pt x="170" y="0"/>
                      </a:lnTo>
                      <a:lnTo>
                        <a:pt x="183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47" name="Freeform 35"/>
                <p:cNvSpPr>
                  <a:spLocks/>
                </p:cNvSpPr>
                <p:nvPr/>
              </p:nvSpPr>
              <p:spPr bwMode="auto">
                <a:xfrm>
                  <a:off x="3936" y="2088"/>
                  <a:ext cx="4" cy="49"/>
                </a:xfrm>
                <a:custGeom>
                  <a:avLst/>
                  <a:gdLst>
                    <a:gd name="T0" fmla="*/ 15 w 28"/>
                    <a:gd name="T1" fmla="*/ 296 h 296"/>
                    <a:gd name="T2" fmla="*/ 28 w 28"/>
                    <a:gd name="T3" fmla="*/ 281 h 296"/>
                    <a:gd name="T4" fmla="*/ 28 w 28"/>
                    <a:gd name="T5" fmla="*/ 0 h 296"/>
                    <a:gd name="T6" fmla="*/ 0 w 28"/>
                    <a:gd name="T7" fmla="*/ 0 h 296"/>
                    <a:gd name="T8" fmla="*/ 0 w 28"/>
                    <a:gd name="T9" fmla="*/ 281 h 296"/>
                    <a:gd name="T10" fmla="*/ 15 w 28"/>
                    <a:gd name="T11" fmla="*/ 296 h 296"/>
                    <a:gd name="T12" fmla="*/ 15 w 28"/>
                    <a:gd name="T13" fmla="*/ 296 h 296"/>
                    <a:gd name="T14" fmla="*/ 28 w 28"/>
                    <a:gd name="T15" fmla="*/ 296 h 296"/>
                    <a:gd name="T16" fmla="*/ 28 w 28"/>
                    <a:gd name="T17" fmla="*/ 281 h 296"/>
                    <a:gd name="T18" fmla="*/ 15 w 28"/>
                    <a:gd name="T19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96">
                      <a:moveTo>
                        <a:pt x="15" y="296"/>
                      </a:moveTo>
                      <a:lnTo>
                        <a:pt x="28" y="281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281"/>
                      </a:lnTo>
                      <a:lnTo>
                        <a:pt x="15" y="296"/>
                      </a:lnTo>
                      <a:lnTo>
                        <a:pt x="15" y="296"/>
                      </a:lnTo>
                      <a:lnTo>
                        <a:pt x="28" y="296"/>
                      </a:lnTo>
                      <a:lnTo>
                        <a:pt x="28" y="281"/>
                      </a:lnTo>
                      <a:lnTo>
                        <a:pt x="15" y="296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48" name="Freeform 36"/>
                <p:cNvSpPr>
                  <a:spLocks/>
                </p:cNvSpPr>
                <p:nvPr/>
              </p:nvSpPr>
              <p:spPr bwMode="auto">
                <a:xfrm>
                  <a:off x="3908" y="2133"/>
                  <a:ext cx="30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4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4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4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49" name="Freeform 37"/>
                <p:cNvSpPr>
                  <a:spLocks/>
                </p:cNvSpPr>
                <p:nvPr/>
              </p:nvSpPr>
              <p:spPr bwMode="auto">
                <a:xfrm>
                  <a:off x="3908" y="2086"/>
                  <a:ext cx="4" cy="49"/>
                </a:xfrm>
                <a:custGeom>
                  <a:avLst/>
                  <a:gdLst>
                    <a:gd name="T0" fmla="*/ 14 w 29"/>
                    <a:gd name="T1" fmla="*/ 0 h 296"/>
                    <a:gd name="T2" fmla="*/ 0 w 29"/>
                    <a:gd name="T3" fmla="*/ 15 h 296"/>
                    <a:gd name="T4" fmla="*/ 0 w 29"/>
                    <a:gd name="T5" fmla="*/ 296 h 296"/>
                    <a:gd name="T6" fmla="*/ 29 w 29"/>
                    <a:gd name="T7" fmla="*/ 296 h 296"/>
                    <a:gd name="T8" fmla="*/ 29 w 29"/>
                    <a:gd name="T9" fmla="*/ 15 h 296"/>
                    <a:gd name="T10" fmla="*/ 14 w 29"/>
                    <a:gd name="T11" fmla="*/ 0 h 296"/>
                    <a:gd name="T12" fmla="*/ 14 w 29"/>
                    <a:gd name="T13" fmla="*/ 0 h 296"/>
                    <a:gd name="T14" fmla="*/ 0 w 29"/>
                    <a:gd name="T15" fmla="*/ 0 h 296"/>
                    <a:gd name="T16" fmla="*/ 0 w 29"/>
                    <a:gd name="T17" fmla="*/ 15 h 296"/>
                    <a:gd name="T18" fmla="*/ 14 w 29"/>
                    <a:gd name="T19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296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296"/>
                      </a:lnTo>
                      <a:lnTo>
                        <a:pt x="29" y="296"/>
                      </a:lnTo>
                      <a:lnTo>
                        <a:pt x="29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0" name="Rectangle 38"/>
                <p:cNvSpPr>
                  <a:spLocks noChangeArrowheads="1"/>
                </p:cNvSpPr>
                <p:nvPr/>
              </p:nvSpPr>
              <p:spPr bwMode="auto">
                <a:xfrm>
                  <a:off x="3936" y="2088"/>
                  <a:ext cx="4" cy="47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1" name="Rectangle 39"/>
                <p:cNvSpPr>
                  <a:spLocks noChangeArrowheads="1"/>
                </p:cNvSpPr>
                <p:nvPr/>
              </p:nvSpPr>
              <p:spPr bwMode="auto">
                <a:xfrm>
                  <a:off x="3976" y="2041"/>
                  <a:ext cx="28" cy="94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2" name="Freeform 40"/>
                <p:cNvSpPr>
                  <a:spLocks/>
                </p:cNvSpPr>
                <p:nvPr/>
              </p:nvSpPr>
              <p:spPr bwMode="auto">
                <a:xfrm>
                  <a:off x="3976" y="2039"/>
                  <a:ext cx="30" cy="4"/>
                </a:xfrm>
                <a:custGeom>
                  <a:avLst/>
                  <a:gdLst>
                    <a:gd name="T0" fmla="*/ 183 w 183"/>
                    <a:gd name="T1" fmla="*/ 15 h 28"/>
                    <a:gd name="T2" fmla="*/ 169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69 w 183"/>
                    <a:gd name="T9" fmla="*/ 28 h 28"/>
                    <a:gd name="T10" fmla="*/ 183 w 183"/>
                    <a:gd name="T11" fmla="*/ 15 h 28"/>
                    <a:gd name="T12" fmla="*/ 183 w 183"/>
                    <a:gd name="T13" fmla="*/ 15 h 28"/>
                    <a:gd name="T14" fmla="*/ 183 w 183"/>
                    <a:gd name="T15" fmla="*/ 0 h 28"/>
                    <a:gd name="T16" fmla="*/ 169 w 183"/>
                    <a:gd name="T17" fmla="*/ 0 h 28"/>
                    <a:gd name="T18" fmla="*/ 183 w 183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5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3" y="15"/>
                      </a:lnTo>
                      <a:lnTo>
                        <a:pt x="183" y="15"/>
                      </a:lnTo>
                      <a:lnTo>
                        <a:pt x="183" y="0"/>
                      </a:lnTo>
                      <a:lnTo>
                        <a:pt x="169" y="0"/>
                      </a:lnTo>
                      <a:lnTo>
                        <a:pt x="183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3" name="Freeform 41"/>
                <p:cNvSpPr>
                  <a:spLocks/>
                </p:cNvSpPr>
                <p:nvPr/>
              </p:nvSpPr>
              <p:spPr bwMode="auto">
                <a:xfrm>
                  <a:off x="4002" y="2041"/>
                  <a:ext cx="4" cy="96"/>
                </a:xfrm>
                <a:custGeom>
                  <a:avLst/>
                  <a:gdLst>
                    <a:gd name="T0" fmla="*/ 14 w 28"/>
                    <a:gd name="T1" fmla="*/ 577 h 577"/>
                    <a:gd name="T2" fmla="*/ 28 w 28"/>
                    <a:gd name="T3" fmla="*/ 562 h 577"/>
                    <a:gd name="T4" fmla="*/ 28 w 28"/>
                    <a:gd name="T5" fmla="*/ 0 h 577"/>
                    <a:gd name="T6" fmla="*/ 0 w 28"/>
                    <a:gd name="T7" fmla="*/ 0 h 577"/>
                    <a:gd name="T8" fmla="*/ 0 w 28"/>
                    <a:gd name="T9" fmla="*/ 562 h 577"/>
                    <a:gd name="T10" fmla="*/ 14 w 28"/>
                    <a:gd name="T11" fmla="*/ 577 h 577"/>
                    <a:gd name="T12" fmla="*/ 14 w 28"/>
                    <a:gd name="T13" fmla="*/ 577 h 577"/>
                    <a:gd name="T14" fmla="*/ 28 w 28"/>
                    <a:gd name="T15" fmla="*/ 577 h 577"/>
                    <a:gd name="T16" fmla="*/ 28 w 28"/>
                    <a:gd name="T17" fmla="*/ 562 h 577"/>
                    <a:gd name="T18" fmla="*/ 14 w 28"/>
                    <a:gd name="T19" fmla="*/ 577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77">
                      <a:moveTo>
                        <a:pt x="14" y="577"/>
                      </a:moveTo>
                      <a:lnTo>
                        <a:pt x="28" y="562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62"/>
                      </a:lnTo>
                      <a:lnTo>
                        <a:pt x="14" y="577"/>
                      </a:lnTo>
                      <a:lnTo>
                        <a:pt x="14" y="577"/>
                      </a:lnTo>
                      <a:lnTo>
                        <a:pt x="28" y="577"/>
                      </a:lnTo>
                      <a:lnTo>
                        <a:pt x="28" y="562"/>
                      </a:lnTo>
                      <a:lnTo>
                        <a:pt x="14" y="577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4" name="Freeform 42"/>
                <p:cNvSpPr>
                  <a:spLocks/>
                </p:cNvSpPr>
                <p:nvPr/>
              </p:nvSpPr>
              <p:spPr bwMode="auto">
                <a:xfrm>
                  <a:off x="3973" y="2133"/>
                  <a:ext cx="31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5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5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5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5" name="Freeform 43"/>
                <p:cNvSpPr>
                  <a:spLocks/>
                </p:cNvSpPr>
                <p:nvPr/>
              </p:nvSpPr>
              <p:spPr bwMode="auto">
                <a:xfrm>
                  <a:off x="3973" y="2039"/>
                  <a:ext cx="5" cy="96"/>
                </a:xfrm>
                <a:custGeom>
                  <a:avLst/>
                  <a:gdLst>
                    <a:gd name="T0" fmla="*/ 15 w 28"/>
                    <a:gd name="T1" fmla="*/ 0 h 577"/>
                    <a:gd name="T2" fmla="*/ 0 w 28"/>
                    <a:gd name="T3" fmla="*/ 15 h 577"/>
                    <a:gd name="T4" fmla="*/ 0 w 28"/>
                    <a:gd name="T5" fmla="*/ 577 h 577"/>
                    <a:gd name="T6" fmla="*/ 28 w 28"/>
                    <a:gd name="T7" fmla="*/ 577 h 577"/>
                    <a:gd name="T8" fmla="*/ 28 w 28"/>
                    <a:gd name="T9" fmla="*/ 15 h 577"/>
                    <a:gd name="T10" fmla="*/ 15 w 28"/>
                    <a:gd name="T11" fmla="*/ 0 h 577"/>
                    <a:gd name="T12" fmla="*/ 15 w 28"/>
                    <a:gd name="T13" fmla="*/ 0 h 577"/>
                    <a:gd name="T14" fmla="*/ 0 w 28"/>
                    <a:gd name="T15" fmla="*/ 0 h 577"/>
                    <a:gd name="T16" fmla="*/ 0 w 28"/>
                    <a:gd name="T17" fmla="*/ 15 h 577"/>
                    <a:gd name="T18" fmla="*/ 15 w 28"/>
                    <a:gd name="T19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77">
                      <a:moveTo>
                        <a:pt x="15" y="0"/>
                      </a:moveTo>
                      <a:lnTo>
                        <a:pt x="0" y="15"/>
                      </a:lnTo>
                      <a:lnTo>
                        <a:pt x="0" y="577"/>
                      </a:lnTo>
                      <a:lnTo>
                        <a:pt x="28" y="577"/>
                      </a:lnTo>
                      <a:lnTo>
                        <a:pt x="28" y="15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6" name="Rectangle 44"/>
                <p:cNvSpPr>
                  <a:spLocks noChangeArrowheads="1"/>
                </p:cNvSpPr>
                <p:nvPr/>
              </p:nvSpPr>
              <p:spPr bwMode="auto">
                <a:xfrm>
                  <a:off x="3976" y="2039"/>
                  <a:ext cx="28" cy="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7" name="Rectangle 45"/>
                <p:cNvSpPr>
                  <a:spLocks noChangeArrowheads="1"/>
                </p:cNvSpPr>
                <p:nvPr/>
              </p:nvSpPr>
              <p:spPr bwMode="auto">
                <a:xfrm>
                  <a:off x="4002" y="2041"/>
                  <a:ext cx="4" cy="9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8" name="Rectangle 46"/>
                <p:cNvSpPr>
                  <a:spLocks noChangeArrowheads="1"/>
                </p:cNvSpPr>
                <p:nvPr/>
              </p:nvSpPr>
              <p:spPr bwMode="auto">
                <a:xfrm>
                  <a:off x="3973" y="2041"/>
                  <a:ext cx="5" cy="9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59" name="Rectangle 47"/>
                <p:cNvSpPr>
                  <a:spLocks noChangeArrowheads="1"/>
                </p:cNvSpPr>
                <p:nvPr/>
              </p:nvSpPr>
              <p:spPr bwMode="auto">
                <a:xfrm>
                  <a:off x="4008" y="2041"/>
                  <a:ext cx="29" cy="94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0" name="Freeform 48"/>
                <p:cNvSpPr>
                  <a:spLocks/>
                </p:cNvSpPr>
                <p:nvPr/>
              </p:nvSpPr>
              <p:spPr bwMode="auto">
                <a:xfrm>
                  <a:off x="4008" y="2039"/>
                  <a:ext cx="31" cy="4"/>
                </a:xfrm>
                <a:custGeom>
                  <a:avLst/>
                  <a:gdLst>
                    <a:gd name="T0" fmla="*/ 183 w 183"/>
                    <a:gd name="T1" fmla="*/ 15 h 28"/>
                    <a:gd name="T2" fmla="*/ 169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69 w 183"/>
                    <a:gd name="T9" fmla="*/ 28 h 28"/>
                    <a:gd name="T10" fmla="*/ 183 w 183"/>
                    <a:gd name="T11" fmla="*/ 15 h 28"/>
                    <a:gd name="T12" fmla="*/ 183 w 183"/>
                    <a:gd name="T13" fmla="*/ 15 h 28"/>
                    <a:gd name="T14" fmla="*/ 183 w 183"/>
                    <a:gd name="T15" fmla="*/ 0 h 28"/>
                    <a:gd name="T16" fmla="*/ 169 w 183"/>
                    <a:gd name="T17" fmla="*/ 0 h 28"/>
                    <a:gd name="T18" fmla="*/ 183 w 183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5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3" y="15"/>
                      </a:lnTo>
                      <a:lnTo>
                        <a:pt x="183" y="15"/>
                      </a:lnTo>
                      <a:lnTo>
                        <a:pt x="183" y="0"/>
                      </a:lnTo>
                      <a:lnTo>
                        <a:pt x="169" y="0"/>
                      </a:lnTo>
                      <a:lnTo>
                        <a:pt x="183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1" name="Freeform 49"/>
                <p:cNvSpPr>
                  <a:spLocks/>
                </p:cNvSpPr>
                <p:nvPr/>
              </p:nvSpPr>
              <p:spPr bwMode="auto">
                <a:xfrm>
                  <a:off x="4034" y="2041"/>
                  <a:ext cx="5" cy="96"/>
                </a:xfrm>
                <a:custGeom>
                  <a:avLst/>
                  <a:gdLst>
                    <a:gd name="T0" fmla="*/ 14 w 28"/>
                    <a:gd name="T1" fmla="*/ 577 h 577"/>
                    <a:gd name="T2" fmla="*/ 28 w 28"/>
                    <a:gd name="T3" fmla="*/ 562 h 577"/>
                    <a:gd name="T4" fmla="*/ 28 w 28"/>
                    <a:gd name="T5" fmla="*/ 0 h 577"/>
                    <a:gd name="T6" fmla="*/ 0 w 28"/>
                    <a:gd name="T7" fmla="*/ 0 h 577"/>
                    <a:gd name="T8" fmla="*/ 0 w 28"/>
                    <a:gd name="T9" fmla="*/ 562 h 577"/>
                    <a:gd name="T10" fmla="*/ 14 w 28"/>
                    <a:gd name="T11" fmla="*/ 577 h 577"/>
                    <a:gd name="T12" fmla="*/ 14 w 28"/>
                    <a:gd name="T13" fmla="*/ 577 h 577"/>
                    <a:gd name="T14" fmla="*/ 28 w 28"/>
                    <a:gd name="T15" fmla="*/ 577 h 577"/>
                    <a:gd name="T16" fmla="*/ 28 w 28"/>
                    <a:gd name="T17" fmla="*/ 562 h 577"/>
                    <a:gd name="T18" fmla="*/ 14 w 28"/>
                    <a:gd name="T19" fmla="*/ 577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77">
                      <a:moveTo>
                        <a:pt x="14" y="577"/>
                      </a:moveTo>
                      <a:lnTo>
                        <a:pt x="28" y="562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62"/>
                      </a:lnTo>
                      <a:lnTo>
                        <a:pt x="14" y="577"/>
                      </a:lnTo>
                      <a:lnTo>
                        <a:pt x="14" y="577"/>
                      </a:lnTo>
                      <a:lnTo>
                        <a:pt x="28" y="577"/>
                      </a:lnTo>
                      <a:lnTo>
                        <a:pt x="28" y="562"/>
                      </a:lnTo>
                      <a:lnTo>
                        <a:pt x="14" y="577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2" name="Freeform 50"/>
                <p:cNvSpPr>
                  <a:spLocks/>
                </p:cNvSpPr>
                <p:nvPr/>
              </p:nvSpPr>
              <p:spPr bwMode="auto">
                <a:xfrm>
                  <a:off x="4006" y="2133"/>
                  <a:ext cx="31" cy="4"/>
                </a:xfrm>
                <a:custGeom>
                  <a:avLst/>
                  <a:gdLst>
                    <a:gd name="T0" fmla="*/ 0 w 183"/>
                    <a:gd name="T1" fmla="*/ 13 h 28"/>
                    <a:gd name="T2" fmla="*/ 14 w 183"/>
                    <a:gd name="T3" fmla="*/ 28 h 28"/>
                    <a:gd name="T4" fmla="*/ 183 w 183"/>
                    <a:gd name="T5" fmla="*/ 28 h 28"/>
                    <a:gd name="T6" fmla="*/ 183 w 183"/>
                    <a:gd name="T7" fmla="*/ 0 h 28"/>
                    <a:gd name="T8" fmla="*/ 14 w 183"/>
                    <a:gd name="T9" fmla="*/ 0 h 28"/>
                    <a:gd name="T10" fmla="*/ 0 w 183"/>
                    <a:gd name="T11" fmla="*/ 13 h 28"/>
                    <a:gd name="T12" fmla="*/ 0 w 183"/>
                    <a:gd name="T13" fmla="*/ 13 h 28"/>
                    <a:gd name="T14" fmla="*/ 0 w 183"/>
                    <a:gd name="T15" fmla="*/ 28 h 28"/>
                    <a:gd name="T16" fmla="*/ 14 w 183"/>
                    <a:gd name="T17" fmla="*/ 28 h 28"/>
                    <a:gd name="T18" fmla="*/ 0 w 183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83" y="28"/>
                      </a:lnTo>
                      <a:lnTo>
                        <a:pt x="183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3" name="Freeform 51"/>
                <p:cNvSpPr>
                  <a:spLocks/>
                </p:cNvSpPr>
                <p:nvPr/>
              </p:nvSpPr>
              <p:spPr bwMode="auto">
                <a:xfrm>
                  <a:off x="4006" y="2039"/>
                  <a:ext cx="5" cy="96"/>
                </a:xfrm>
                <a:custGeom>
                  <a:avLst/>
                  <a:gdLst>
                    <a:gd name="T0" fmla="*/ 14 w 29"/>
                    <a:gd name="T1" fmla="*/ 0 h 577"/>
                    <a:gd name="T2" fmla="*/ 0 w 29"/>
                    <a:gd name="T3" fmla="*/ 15 h 577"/>
                    <a:gd name="T4" fmla="*/ 0 w 29"/>
                    <a:gd name="T5" fmla="*/ 577 h 577"/>
                    <a:gd name="T6" fmla="*/ 29 w 29"/>
                    <a:gd name="T7" fmla="*/ 577 h 577"/>
                    <a:gd name="T8" fmla="*/ 29 w 29"/>
                    <a:gd name="T9" fmla="*/ 15 h 577"/>
                    <a:gd name="T10" fmla="*/ 14 w 29"/>
                    <a:gd name="T11" fmla="*/ 0 h 577"/>
                    <a:gd name="T12" fmla="*/ 14 w 29"/>
                    <a:gd name="T13" fmla="*/ 0 h 577"/>
                    <a:gd name="T14" fmla="*/ 0 w 29"/>
                    <a:gd name="T15" fmla="*/ 0 h 577"/>
                    <a:gd name="T16" fmla="*/ 0 w 29"/>
                    <a:gd name="T17" fmla="*/ 15 h 577"/>
                    <a:gd name="T18" fmla="*/ 14 w 29"/>
                    <a:gd name="T19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577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577"/>
                      </a:lnTo>
                      <a:lnTo>
                        <a:pt x="29" y="577"/>
                      </a:lnTo>
                      <a:lnTo>
                        <a:pt x="29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4" name="Rectangle 52"/>
                <p:cNvSpPr>
                  <a:spLocks noChangeArrowheads="1"/>
                </p:cNvSpPr>
                <p:nvPr/>
              </p:nvSpPr>
              <p:spPr bwMode="auto">
                <a:xfrm>
                  <a:off x="4008" y="2039"/>
                  <a:ext cx="29" cy="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5" name="Rectangle 53"/>
                <p:cNvSpPr>
                  <a:spLocks noChangeArrowheads="1"/>
                </p:cNvSpPr>
                <p:nvPr/>
              </p:nvSpPr>
              <p:spPr bwMode="auto">
                <a:xfrm>
                  <a:off x="4006" y="2041"/>
                  <a:ext cx="5" cy="9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6" name="Rectangle 54"/>
                <p:cNvSpPr>
                  <a:spLocks noChangeArrowheads="1"/>
                </p:cNvSpPr>
                <p:nvPr/>
              </p:nvSpPr>
              <p:spPr bwMode="auto">
                <a:xfrm>
                  <a:off x="4041" y="2041"/>
                  <a:ext cx="24" cy="94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7" name="Freeform 55"/>
                <p:cNvSpPr>
                  <a:spLocks/>
                </p:cNvSpPr>
                <p:nvPr/>
              </p:nvSpPr>
              <p:spPr bwMode="auto">
                <a:xfrm>
                  <a:off x="4041" y="2039"/>
                  <a:ext cx="26" cy="4"/>
                </a:xfrm>
                <a:custGeom>
                  <a:avLst/>
                  <a:gdLst>
                    <a:gd name="T0" fmla="*/ 155 w 155"/>
                    <a:gd name="T1" fmla="*/ 15 h 28"/>
                    <a:gd name="T2" fmla="*/ 141 w 155"/>
                    <a:gd name="T3" fmla="*/ 0 h 28"/>
                    <a:gd name="T4" fmla="*/ 0 w 155"/>
                    <a:gd name="T5" fmla="*/ 0 h 28"/>
                    <a:gd name="T6" fmla="*/ 0 w 155"/>
                    <a:gd name="T7" fmla="*/ 28 h 28"/>
                    <a:gd name="T8" fmla="*/ 141 w 155"/>
                    <a:gd name="T9" fmla="*/ 28 h 28"/>
                    <a:gd name="T10" fmla="*/ 155 w 155"/>
                    <a:gd name="T11" fmla="*/ 15 h 28"/>
                    <a:gd name="T12" fmla="*/ 155 w 155"/>
                    <a:gd name="T13" fmla="*/ 15 h 28"/>
                    <a:gd name="T14" fmla="*/ 155 w 155"/>
                    <a:gd name="T15" fmla="*/ 0 h 28"/>
                    <a:gd name="T16" fmla="*/ 141 w 155"/>
                    <a:gd name="T17" fmla="*/ 0 h 28"/>
                    <a:gd name="T18" fmla="*/ 155 w 155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155" y="15"/>
                      </a:moveTo>
                      <a:lnTo>
                        <a:pt x="141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1" y="28"/>
                      </a:lnTo>
                      <a:lnTo>
                        <a:pt x="155" y="15"/>
                      </a:lnTo>
                      <a:lnTo>
                        <a:pt x="155" y="15"/>
                      </a:lnTo>
                      <a:lnTo>
                        <a:pt x="155" y="0"/>
                      </a:lnTo>
                      <a:lnTo>
                        <a:pt x="141" y="0"/>
                      </a:lnTo>
                      <a:lnTo>
                        <a:pt x="155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8" name="Freeform 56"/>
                <p:cNvSpPr>
                  <a:spLocks/>
                </p:cNvSpPr>
                <p:nvPr/>
              </p:nvSpPr>
              <p:spPr bwMode="auto">
                <a:xfrm>
                  <a:off x="4063" y="2041"/>
                  <a:ext cx="4" cy="96"/>
                </a:xfrm>
                <a:custGeom>
                  <a:avLst/>
                  <a:gdLst>
                    <a:gd name="T0" fmla="*/ 14 w 28"/>
                    <a:gd name="T1" fmla="*/ 577 h 577"/>
                    <a:gd name="T2" fmla="*/ 28 w 28"/>
                    <a:gd name="T3" fmla="*/ 562 h 577"/>
                    <a:gd name="T4" fmla="*/ 28 w 28"/>
                    <a:gd name="T5" fmla="*/ 0 h 577"/>
                    <a:gd name="T6" fmla="*/ 0 w 28"/>
                    <a:gd name="T7" fmla="*/ 0 h 577"/>
                    <a:gd name="T8" fmla="*/ 0 w 28"/>
                    <a:gd name="T9" fmla="*/ 562 h 577"/>
                    <a:gd name="T10" fmla="*/ 14 w 28"/>
                    <a:gd name="T11" fmla="*/ 577 h 577"/>
                    <a:gd name="T12" fmla="*/ 14 w 28"/>
                    <a:gd name="T13" fmla="*/ 577 h 577"/>
                    <a:gd name="T14" fmla="*/ 28 w 28"/>
                    <a:gd name="T15" fmla="*/ 577 h 577"/>
                    <a:gd name="T16" fmla="*/ 28 w 28"/>
                    <a:gd name="T17" fmla="*/ 562 h 577"/>
                    <a:gd name="T18" fmla="*/ 14 w 28"/>
                    <a:gd name="T19" fmla="*/ 577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77">
                      <a:moveTo>
                        <a:pt x="14" y="577"/>
                      </a:moveTo>
                      <a:lnTo>
                        <a:pt x="28" y="562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62"/>
                      </a:lnTo>
                      <a:lnTo>
                        <a:pt x="14" y="577"/>
                      </a:lnTo>
                      <a:lnTo>
                        <a:pt x="14" y="577"/>
                      </a:lnTo>
                      <a:lnTo>
                        <a:pt x="28" y="577"/>
                      </a:lnTo>
                      <a:lnTo>
                        <a:pt x="28" y="562"/>
                      </a:lnTo>
                      <a:lnTo>
                        <a:pt x="14" y="577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69" name="Freeform 57"/>
                <p:cNvSpPr>
                  <a:spLocks/>
                </p:cNvSpPr>
                <p:nvPr/>
              </p:nvSpPr>
              <p:spPr bwMode="auto">
                <a:xfrm>
                  <a:off x="4039" y="2133"/>
                  <a:ext cx="26" cy="4"/>
                </a:xfrm>
                <a:custGeom>
                  <a:avLst/>
                  <a:gdLst>
                    <a:gd name="T0" fmla="*/ 0 w 155"/>
                    <a:gd name="T1" fmla="*/ 13 h 28"/>
                    <a:gd name="T2" fmla="*/ 14 w 155"/>
                    <a:gd name="T3" fmla="*/ 28 h 28"/>
                    <a:gd name="T4" fmla="*/ 155 w 155"/>
                    <a:gd name="T5" fmla="*/ 28 h 28"/>
                    <a:gd name="T6" fmla="*/ 155 w 155"/>
                    <a:gd name="T7" fmla="*/ 0 h 28"/>
                    <a:gd name="T8" fmla="*/ 14 w 155"/>
                    <a:gd name="T9" fmla="*/ 0 h 28"/>
                    <a:gd name="T10" fmla="*/ 0 w 155"/>
                    <a:gd name="T11" fmla="*/ 13 h 28"/>
                    <a:gd name="T12" fmla="*/ 0 w 155"/>
                    <a:gd name="T13" fmla="*/ 13 h 28"/>
                    <a:gd name="T14" fmla="*/ 0 w 155"/>
                    <a:gd name="T15" fmla="*/ 28 h 28"/>
                    <a:gd name="T16" fmla="*/ 14 w 155"/>
                    <a:gd name="T17" fmla="*/ 28 h 28"/>
                    <a:gd name="T18" fmla="*/ 0 w 155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55" y="28"/>
                      </a:lnTo>
                      <a:lnTo>
                        <a:pt x="155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0" name="Freeform 58"/>
                <p:cNvSpPr>
                  <a:spLocks/>
                </p:cNvSpPr>
                <p:nvPr/>
              </p:nvSpPr>
              <p:spPr bwMode="auto">
                <a:xfrm>
                  <a:off x="4039" y="2039"/>
                  <a:ext cx="5" cy="96"/>
                </a:xfrm>
                <a:custGeom>
                  <a:avLst/>
                  <a:gdLst>
                    <a:gd name="T0" fmla="*/ 14 w 29"/>
                    <a:gd name="T1" fmla="*/ 0 h 577"/>
                    <a:gd name="T2" fmla="*/ 0 w 29"/>
                    <a:gd name="T3" fmla="*/ 15 h 577"/>
                    <a:gd name="T4" fmla="*/ 0 w 29"/>
                    <a:gd name="T5" fmla="*/ 577 h 577"/>
                    <a:gd name="T6" fmla="*/ 29 w 29"/>
                    <a:gd name="T7" fmla="*/ 577 h 577"/>
                    <a:gd name="T8" fmla="*/ 29 w 29"/>
                    <a:gd name="T9" fmla="*/ 15 h 577"/>
                    <a:gd name="T10" fmla="*/ 14 w 29"/>
                    <a:gd name="T11" fmla="*/ 0 h 577"/>
                    <a:gd name="T12" fmla="*/ 14 w 29"/>
                    <a:gd name="T13" fmla="*/ 0 h 577"/>
                    <a:gd name="T14" fmla="*/ 0 w 29"/>
                    <a:gd name="T15" fmla="*/ 0 h 577"/>
                    <a:gd name="T16" fmla="*/ 0 w 29"/>
                    <a:gd name="T17" fmla="*/ 15 h 577"/>
                    <a:gd name="T18" fmla="*/ 14 w 29"/>
                    <a:gd name="T19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577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577"/>
                      </a:lnTo>
                      <a:lnTo>
                        <a:pt x="29" y="577"/>
                      </a:lnTo>
                      <a:lnTo>
                        <a:pt x="29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1" name="Rectangle 59"/>
                <p:cNvSpPr>
                  <a:spLocks noChangeArrowheads="1"/>
                </p:cNvSpPr>
                <p:nvPr/>
              </p:nvSpPr>
              <p:spPr bwMode="auto">
                <a:xfrm>
                  <a:off x="4041" y="2039"/>
                  <a:ext cx="24" cy="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2" name="Rectangle 60"/>
                <p:cNvSpPr>
                  <a:spLocks noChangeArrowheads="1"/>
                </p:cNvSpPr>
                <p:nvPr/>
              </p:nvSpPr>
              <p:spPr bwMode="auto">
                <a:xfrm>
                  <a:off x="4039" y="2041"/>
                  <a:ext cx="5" cy="9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3" name="Rectangle 61"/>
                <p:cNvSpPr>
                  <a:spLocks noChangeArrowheads="1"/>
                </p:cNvSpPr>
                <p:nvPr/>
              </p:nvSpPr>
              <p:spPr bwMode="auto">
                <a:xfrm>
                  <a:off x="4107" y="1853"/>
                  <a:ext cx="24" cy="282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4" name="Freeform 62"/>
                <p:cNvSpPr>
                  <a:spLocks/>
                </p:cNvSpPr>
                <p:nvPr/>
              </p:nvSpPr>
              <p:spPr bwMode="auto">
                <a:xfrm>
                  <a:off x="4107" y="1851"/>
                  <a:ext cx="26" cy="5"/>
                </a:xfrm>
                <a:custGeom>
                  <a:avLst/>
                  <a:gdLst>
                    <a:gd name="T0" fmla="*/ 154 w 154"/>
                    <a:gd name="T1" fmla="*/ 14 h 29"/>
                    <a:gd name="T2" fmla="*/ 141 w 154"/>
                    <a:gd name="T3" fmla="*/ 0 h 29"/>
                    <a:gd name="T4" fmla="*/ 0 w 154"/>
                    <a:gd name="T5" fmla="*/ 0 h 29"/>
                    <a:gd name="T6" fmla="*/ 0 w 154"/>
                    <a:gd name="T7" fmla="*/ 29 h 29"/>
                    <a:gd name="T8" fmla="*/ 141 w 154"/>
                    <a:gd name="T9" fmla="*/ 29 h 29"/>
                    <a:gd name="T10" fmla="*/ 154 w 154"/>
                    <a:gd name="T11" fmla="*/ 14 h 29"/>
                    <a:gd name="T12" fmla="*/ 154 w 154"/>
                    <a:gd name="T13" fmla="*/ 14 h 29"/>
                    <a:gd name="T14" fmla="*/ 154 w 154"/>
                    <a:gd name="T15" fmla="*/ 0 h 29"/>
                    <a:gd name="T16" fmla="*/ 141 w 154"/>
                    <a:gd name="T17" fmla="*/ 0 h 29"/>
                    <a:gd name="T18" fmla="*/ 154 w 154"/>
                    <a:gd name="T19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4" h="29">
                      <a:moveTo>
                        <a:pt x="154" y="14"/>
                      </a:moveTo>
                      <a:lnTo>
                        <a:pt x="141" y="0"/>
                      </a:ln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1" y="29"/>
                      </a:lnTo>
                      <a:lnTo>
                        <a:pt x="154" y="14"/>
                      </a:lnTo>
                      <a:lnTo>
                        <a:pt x="154" y="14"/>
                      </a:lnTo>
                      <a:lnTo>
                        <a:pt x="154" y="0"/>
                      </a:lnTo>
                      <a:lnTo>
                        <a:pt x="141" y="0"/>
                      </a:lnTo>
                      <a:lnTo>
                        <a:pt x="154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5" name="Freeform 63"/>
                <p:cNvSpPr>
                  <a:spLocks/>
                </p:cNvSpPr>
                <p:nvPr/>
              </p:nvSpPr>
              <p:spPr bwMode="auto">
                <a:xfrm>
                  <a:off x="4128" y="1853"/>
                  <a:ext cx="5" cy="284"/>
                </a:xfrm>
                <a:custGeom>
                  <a:avLst/>
                  <a:gdLst>
                    <a:gd name="T0" fmla="*/ 15 w 28"/>
                    <a:gd name="T1" fmla="*/ 1705 h 1705"/>
                    <a:gd name="T2" fmla="*/ 28 w 28"/>
                    <a:gd name="T3" fmla="*/ 1690 h 1705"/>
                    <a:gd name="T4" fmla="*/ 28 w 28"/>
                    <a:gd name="T5" fmla="*/ 0 h 1705"/>
                    <a:gd name="T6" fmla="*/ 0 w 28"/>
                    <a:gd name="T7" fmla="*/ 0 h 1705"/>
                    <a:gd name="T8" fmla="*/ 0 w 28"/>
                    <a:gd name="T9" fmla="*/ 1690 h 1705"/>
                    <a:gd name="T10" fmla="*/ 15 w 28"/>
                    <a:gd name="T11" fmla="*/ 1705 h 1705"/>
                    <a:gd name="T12" fmla="*/ 15 w 28"/>
                    <a:gd name="T13" fmla="*/ 1705 h 1705"/>
                    <a:gd name="T14" fmla="*/ 28 w 28"/>
                    <a:gd name="T15" fmla="*/ 1705 h 1705"/>
                    <a:gd name="T16" fmla="*/ 28 w 28"/>
                    <a:gd name="T17" fmla="*/ 1690 h 1705"/>
                    <a:gd name="T18" fmla="*/ 15 w 28"/>
                    <a:gd name="T19" fmla="*/ 1705 h 1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705">
                      <a:moveTo>
                        <a:pt x="15" y="1705"/>
                      </a:moveTo>
                      <a:lnTo>
                        <a:pt x="28" y="1690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1690"/>
                      </a:lnTo>
                      <a:lnTo>
                        <a:pt x="15" y="1705"/>
                      </a:lnTo>
                      <a:lnTo>
                        <a:pt x="15" y="1705"/>
                      </a:lnTo>
                      <a:lnTo>
                        <a:pt x="28" y="1705"/>
                      </a:lnTo>
                      <a:lnTo>
                        <a:pt x="28" y="1690"/>
                      </a:lnTo>
                      <a:lnTo>
                        <a:pt x="15" y="170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6" name="Freeform 64"/>
                <p:cNvSpPr>
                  <a:spLocks/>
                </p:cNvSpPr>
                <p:nvPr/>
              </p:nvSpPr>
              <p:spPr bwMode="auto">
                <a:xfrm>
                  <a:off x="4105" y="2133"/>
                  <a:ext cx="26" cy="4"/>
                </a:xfrm>
                <a:custGeom>
                  <a:avLst/>
                  <a:gdLst>
                    <a:gd name="T0" fmla="*/ 0 w 156"/>
                    <a:gd name="T1" fmla="*/ 13 h 28"/>
                    <a:gd name="T2" fmla="*/ 15 w 156"/>
                    <a:gd name="T3" fmla="*/ 28 h 28"/>
                    <a:gd name="T4" fmla="*/ 156 w 156"/>
                    <a:gd name="T5" fmla="*/ 28 h 28"/>
                    <a:gd name="T6" fmla="*/ 156 w 156"/>
                    <a:gd name="T7" fmla="*/ 0 h 28"/>
                    <a:gd name="T8" fmla="*/ 15 w 156"/>
                    <a:gd name="T9" fmla="*/ 0 h 28"/>
                    <a:gd name="T10" fmla="*/ 0 w 156"/>
                    <a:gd name="T11" fmla="*/ 13 h 28"/>
                    <a:gd name="T12" fmla="*/ 0 w 156"/>
                    <a:gd name="T13" fmla="*/ 13 h 28"/>
                    <a:gd name="T14" fmla="*/ 0 w 156"/>
                    <a:gd name="T15" fmla="*/ 28 h 28"/>
                    <a:gd name="T16" fmla="*/ 15 w 156"/>
                    <a:gd name="T17" fmla="*/ 28 h 28"/>
                    <a:gd name="T18" fmla="*/ 0 w 156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56" y="28"/>
                      </a:lnTo>
                      <a:lnTo>
                        <a:pt x="156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7" name="Freeform 65"/>
                <p:cNvSpPr>
                  <a:spLocks/>
                </p:cNvSpPr>
                <p:nvPr/>
              </p:nvSpPr>
              <p:spPr bwMode="auto">
                <a:xfrm>
                  <a:off x="4105" y="1851"/>
                  <a:ext cx="4" cy="284"/>
                </a:xfrm>
                <a:custGeom>
                  <a:avLst/>
                  <a:gdLst>
                    <a:gd name="T0" fmla="*/ 15 w 28"/>
                    <a:gd name="T1" fmla="*/ 0 h 1704"/>
                    <a:gd name="T2" fmla="*/ 0 w 28"/>
                    <a:gd name="T3" fmla="*/ 14 h 1704"/>
                    <a:gd name="T4" fmla="*/ 0 w 28"/>
                    <a:gd name="T5" fmla="*/ 1704 h 1704"/>
                    <a:gd name="T6" fmla="*/ 28 w 28"/>
                    <a:gd name="T7" fmla="*/ 1704 h 1704"/>
                    <a:gd name="T8" fmla="*/ 28 w 28"/>
                    <a:gd name="T9" fmla="*/ 14 h 1704"/>
                    <a:gd name="T10" fmla="*/ 15 w 28"/>
                    <a:gd name="T11" fmla="*/ 0 h 1704"/>
                    <a:gd name="T12" fmla="*/ 15 w 28"/>
                    <a:gd name="T13" fmla="*/ 0 h 1704"/>
                    <a:gd name="T14" fmla="*/ 0 w 28"/>
                    <a:gd name="T15" fmla="*/ 0 h 1704"/>
                    <a:gd name="T16" fmla="*/ 0 w 28"/>
                    <a:gd name="T17" fmla="*/ 14 h 1704"/>
                    <a:gd name="T18" fmla="*/ 15 w 28"/>
                    <a:gd name="T19" fmla="*/ 0 h 1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704">
                      <a:moveTo>
                        <a:pt x="15" y="0"/>
                      </a:moveTo>
                      <a:lnTo>
                        <a:pt x="0" y="14"/>
                      </a:lnTo>
                      <a:lnTo>
                        <a:pt x="0" y="1704"/>
                      </a:lnTo>
                      <a:lnTo>
                        <a:pt x="28" y="1704"/>
                      </a:lnTo>
                      <a:lnTo>
                        <a:pt x="28" y="1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8" name="Rectangle 66"/>
                <p:cNvSpPr>
                  <a:spLocks noChangeArrowheads="1"/>
                </p:cNvSpPr>
                <p:nvPr/>
              </p:nvSpPr>
              <p:spPr bwMode="auto">
                <a:xfrm>
                  <a:off x="4107" y="1851"/>
                  <a:ext cx="24" cy="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79" name="Rectangle 67"/>
                <p:cNvSpPr>
                  <a:spLocks noChangeArrowheads="1"/>
                </p:cNvSpPr>
                <p:nvPr/>
              </p:nvSpPr>
              <p:spPr bwMode="auto">
                <a:xfrm>
                  <a:off x="4128" y="1853"/>
                  <a:ext cx="5" cy="282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0" name="Rectangle 68"/>
                <p:cNvSpPr>
                  <a:spLocks noChangeArrowheads="1"/>
                </p:cNvSpPr>
                <p:nvPr/>
              </p:nvSpPr>
              <p:spPr bwMode="auto">
                <a:xfrm>
                  <a:off x="4105" y="1853"/>
                  <a:ext cx="4" cy="282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1" name="Rectangle 69"/>
                <p:cNvSpPr>
                  <a:spLocks noChangeArrowheads="1"/>
                </p:cNvSpPr>
                <p:nvPr/>
              </p:nvSpPr>
              <p:spPr bwMode="auto">
                <a:xfrm>
                  <a:off x="4140" y="1806"/>
                  <a:ext cx="23" cy="329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2" name="Freeform 70"/>
                <p:cNvSpPr>
                  <a:spLocks/>
                </p:cNvSpPr>
                <p:nvPr/>
              </p:nvSpPr>
              <p:spPr bwMode="auto">
                <a:xfrm>
                  <a:off x="4140" y="1804"/>
                  <a:ext cx="26" cy="5"/>
                </a:xfrm>
                <a:custGeom>
                  <a:avLst/>
                  <a:gdLst>
                    <a:gd name="T0" fmla="*/ 155 w 155"/>
                    <a:gd name="T1" fmla="*/ 15 h 28"/>
                    <a:gd name="T2" fmla="*/ 141 w 155"/>
                    <a:gd name="T3" fmla="*/ 0 h 28"/>
                    <a:gd name="T4" fmla="*/ 0 w 155"/>
                    <a:gd name="T5" fmla="*/ 0 h 28"/>
                    <a:gd name="T6" fmla="*/ 0 w 155"/>
                    <a:gd name="T7" fmla="*/ 28 h 28"/>
                    <a:gd name="T8" fmla="*/ 141 w 155"/>
                    <a:gd name="T9" fmla="*/ 28 h 28"/>
                    <a:gd name="T10" fmla="*/ 155 w 155"/>
                    <a:gd name="T11" fmla="*/ 15 h 28"/>
                    <a:gd name="T12" fmla="*/ 155 w 155"/>
                    <a:gd name="T13" fmla="*/ 15 h 28"/>
                    <a:gd name="T14" fmla="*/ 155 w 155"/>
                    <a:gd name="T15" fmla="*/ 0 h 28"/>
                    <a:gd name="T16" fmla="*/ 141 w 155"/>
                    <a:gd name="T17" fmla="*/ 0 h 28"/>
                    <a:gd name="T18" fmla="*/ 155 w 155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155" y="15"/>
                      </a:moveTo>
                      <a:lnTo>
                        <a:pt x="141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1" y="28"/>
                      </a:lnTo>
                      <a:lnTo>
                        <a:pt x="155" y="15"/>
                      </a:lnTo>
                      <a:lnTo>
                        <a:pt x="155" y="15"/>
                      </a:lnTo>
                      <a:lnTo>
                        <a:pt x="155" y="0"/>
                      </a:lnTo>
                      <a:lnTo>
                        <a:pt x="141" y="0"/>
                      </a:lnTo>
                      <a:lnTo>
                        <a:pt x="155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3" name="Freeform 71"/>
                <p:cNvSpPr>
                  <a:spLocks/>
                </p:cNvSpPr>
                <p:nvPr/>
              </p:nvSpPr>
              <p:spPr bwMode="auto">
                <a:xfrm>
                  <a:off x="4161" y="1806"/>
                  <a:ext cx="5" cy="331"/>
                </a:xfrm>
                <a:custGeom>
                  <a:avLst/>
                  <a:gdLst>
                    <a:gd name="T0" fmla="*/ 14 w 28"/>
                    <a:gd name="T1" fmla="*/ 1986 h 1986"/>
                    <a:gd name="T2" fmla="*/ 28 w 28"/>
                    <a:gd name="T3" fmla="*/ 1971 h 1986"/>
                    <a:gd name="T4" fmla="*/ 28 w 28"/>
                    <a:gd name="T5" fmla="*/ 0 h 1986"/>
                    <a:gd name="T6" fmla="*/ 0 w 28"/>
                    <a:gd name="T7" fmla="*/ 0 h 1986"/>
                    <a:gd name="T8" fmla="*/ 0 w 28"/>
                    <a:gd name="T9" fmla="*/ 1971 h 1986"/>
                    <a:gd name="T10" fmla="*/ 14 w 28"/>
                    <a:gd name="T11" fmla="*/ 1986 h 1986"/>
                    <a:gd name="T12" fmla="*/ 14 w 28"/>
                    <a:gd name="T13" fmla="*/ 1986 h 1986"/>
                    <a:gd name="T14" fmla="*/ 28 w 28"/>
                    <a:gd name="T15" fmla="*/ 1986 h 1986"/>
                    <a:gd name="T16" fmla="*/ 28 w 28"/>
                    <a:gd name="T17" fmla="*/ 1971 h 1986"/>
                    <a:gd name="T18" fmla="*/ 14 w 28"/>
                    <a:gd name="T19" fmla="*/ 1986 h 1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986">
                      <a:moveTo>
                        <a:pt x="14" y="1986"/>
                      </a:moveTo>
                      <a:lnTo>
                        <a:pt x="28" y="1971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1971"/>
                      </a:lnTo>
                      <a:lnTo>
                        <a:pt x="14" y="1986"/>
                      </a:lnTo>
                      <a:lnTo>
                        <a:pt x="14" y="1986"/>
                      </a:lnTo>
                      <a:lnTo>
                        <a:pt x="28" y="1986"/>
                      </a:lnTo>
                      <a:lnTo>
                        <a:pt x="28" y="1971"/>
                      </a:lnTo>
                      <a:lnTo>
                        <a:pt x="14" y="1986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4" name="Freeform 72"/>
                <p:cNvSpPr>
                  <a:spLocks/>
                </p:cNvSpPr>
                <p:nvPr/>
              </p:nvSpPr>
              <p:spPr bwMode="auto">
                <a:xfrm>
                  <a:off x="4138" y="2133"/>
                  <a:ext cx="25" cy="4"/>
                </a:xfrm>
                <a:custGeom>
                  <a:avLst/>
                  <a:gdLst>
                    <a:gd name="T0" fmla="*/ 0 w 156"/>
                    <a:gd name="T1" fmla="*/ 13 h 28"/>
                    <a:gd name="T2" fmla="*/ 15 w 156"/>
                    <a:gd name="T3" fmla="*/ 28 h 28"/>
                    <a:gd name="T4" fmla="*/ 156 w 156"/>
                    <a:gd name="T5" fmla="*/ 28 h 28"/>
                    <a:gd name="T6" fmla="*/ 156 w 156"/>
                    <a:gd name="T7" fmla="*/ 0 h 28"/>
                    <a:gd name="T8" fmla="*/ 15 w 156"/>
                    <a:gd name="T9" fmla="*/ 0 h 28"/>
                    <a:gd name="T10" fmla="*/ 0 w 156"/>
                    <a:gd name="T11" fmla="*/ 13 h 28"/>
                    <a:gd name="T12" fmla="*/ 0 w 156"/>
                    <a:gd name="T13" fmla="*/ 13 h 28"/>
                    <a:gd name="T14" fmla="*/ 0 w 156"/>
                    <a:gd name="T15" fmla="*/ 28 h 28"/>
                    <a:gd name="T16" fmla="*/ 15 w 156"/>
                    <a:gd name="T17" fmla="*/ 28 h 28"/>
                    <a:gd name="T18" fmla="*/ 0 w 156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56" y="28"/>
                      </a:lnTo>
                      <a:lnTo>
                        <a:pt x="156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5" name="Freeform 73"/>
                <p:cNvSpPr>
                  <a:spLocks/>
                </p:cNvSpPr>
                <p:nvPr/>
              </p:nvSpPr>
              <p:spPr bwMode="auto">
                <a:xfrm>
                  <a:off x="4138" y="1804"/>
                  <a:ext cx="4" cy="331"/>
                </a:xfrm>
                <a:custGeom>
                  <a:avLst/>
                  <a:gdLst>
                    <a:gd name="T0" fmla="*/ 15 w 28"/>
                    <a:gd name="T1" fmla="*/ 0 h 1986"/>
                    <a:gd name="T2" fmla="*/ 0 w 28"/>
                    <a:gd name="T3" fmla="*/ 15 h 1986"/>
                    <a:gd name="T4" fmla="*/ 0 w 28"/>
                    <a:gd name="T5" fmla="*/ 1986 h 1986"/>
                    <a:gd name="T6" fmla="*/ 28 w 28"/>
                    <a:gd name="T7" fmla="*/ 1986 h 1986"/>
                    <a:gd name="T8" fmla="*/ 28 w 28"/>
                    <a:gd name="T9" fmla="*/ 15 h 1986"/>
                    <a:gd name="T10" fmla="*/ 15 w 28"/>
                    <a:gd name="T11" fmla="*/ 0 h 1986"/>
                    <a:gd name="T12" fmla="*/ 15 w 28"/>
                    <a:gd name="T13" fmla="*/ 0 h 1986"/>
                    <a:gd name="T14" fmla="*/ 0 w 28"/>
                    <a:gd name="T15" fmla="*/ 0 h 1986"/>
                    <a:gd name="T16" fmla="*/ 0 w 28"/>
                    <a:gd name="T17" fmla="*/ 15 h 1986"/>
                    <a:gd name="T18" fmla="*/ 15 w 28"/>
                    <a:gd name="T19" fmla="*/ 0 h 1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986">
                      <a:moveTo>
                        <a:pt x="15" y="0"/>
                      </a:moveTo>
                      <a:lnTo>
                        <a:pt x="0" y="15"/>
                      </a:lnTo>
                      <a:lnTo>
                        <a:pt x="0" y="1986"/>
                      </a:lnTo>
                      <a:lnTo>
                        <a:pt x="28" y="1986"/>
                      </a:lnTo>
                      <a:lnTo>
                        <a:pt x="28" y="15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6" name="Rectangle 74"/>
                <p:cNvSpPr>
                  <a:spLocks noChangeArrowheads="1"/>
                </p:cNvSpPr>
                <p:nvPr/>
              </p:nvSpPr>
              <p:spPr bwMode="auto">
                <a:xfrm>
                  <a:off x="4173" y="1947"/>
                  <a:ext cx="23" cy="188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7" name="Freeform 75"/>
                <p:cNvSpPr>
                  <a:spLocks/>
                </p:cNvSpPr>
                <p:nvPr/>
              </p:nvSpPr>
              <p:spPr bwMode="auto">
                <a:xfrm>
                  <a:off x="4173" y="1945"/>
                  <a:ext cx="26" cy="4"/>
                </a:xfrm>
                <a:custGeom>
                  <a:avLst/>
                  <a:gdLst>
                    <a:gd name="T0" fmla="*/ 155 w 155"/>
                    <a:gd name="T1" fmla="*/ 15 h 28"/>
                    <a:gd name="T2" fmla="*/ 141 w 155"/>
                    <a:gd name="T3" fmla="*/ 0 h 28"/>
                    <a:gd name="T4" fmla="*/ 0 w 155"/>
                    <a:gd name="T5" fmla="*/ 0 h 28"/>
                    <a:gd name="T6" fmla="*/ 0 w 155"/>
                    <a:gd name="T7" fmla="*/ 28 h 28"/>
                    <a:gd name="T8" fmla="*/ 141 w 155"/>
                    <a:gd name="T9" fmla="*/ 28 h 28"/>
                    <a:gd name="T10" fmla="*/ 155 w 155"/>
                    <a:gd name="T11" fmla="*/ 15 h 28"/>
                    <a:gd name="T12" fmla="*/ 155 w 155"/>
                    <a:gd name="T13" fmla="*/ 15 h 28"/>
                    <a:gd name="T14" fmla="*/ 155 w 155"/>
                    <a:gd name="T15" fmla="*/ 0 h 28"/>
                    <a:gd name="T16" fmla="*/ 141 w 155"/>
                    <a:gd name="T17" fmla="*/ 0 h 28"/>
                    <a:gd name="T18" fmla="*/ 155 w 155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155" y="15"/>
                      </a:moveTo>
                      <a:lnTo>
                        <a:pt x="141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1" y="28"/>
                      </a:lnTo>
                      <a:lnTo>
                        <a:pt x="155" y="15"/>
                      </a:lnTo>
                      <a:lnTo>
                        <a:pt x="155" y="15"/>
                      </a:lnTo>
                      <a:lnTo>
                        <a:pt x="155" y="0"/>
                      </a:lnTo>
                      <a:lnTo>
                        <a:pt x="141" y="0"/>
                      </a:lnTo>
                      <a:lnTo>
                        <a:pt x="155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8" name="Freeform 76"/>
                <p:cNvSpPr>
                  <a:spLocks/>
                </p:cNvSpPr>
                <p:nvPr/>
              </p:nvSpPr>
              <p:spPr bwMode="auto">
                <a:xfrm>
                  <a:off x="4194" y="1947"/>
                  <a:ext cx="5" cy="190"/>
                </a:xfrm>
                <a:custGeom>
                  <a:avLst/>
                  <a:gdLst>
                    <a:gd name="T0" fmla="*/ 14 w 28"/>
                    <a:gd name="T1" fmla="*/ 1141 h 1141"/>
                    <a:gd name="T2" fmla="*/ 28 w 28"/>
                    <a:gd name="T3" fmla="*/ 1126 h 1141"/>
                    <a:gd name="T4" fmla="*/ 28 w 28"/>
                    <a:gd name="T5" fmla="*/ 0 h 1141"/>
                    <a:gd name="T6" fmla="*/ 0 w 28"/>
                    <a:gd name="T7" fmla="*/ 0 h 1141"/>
                    <a:gd name="T8" fmla="*/ 0 w 28"/>
                    <a:gd name="T9" fmla="*/ 1126 h 1141"/>
                    <a:gd name="T10" fmla="*/ 14 w 28"/>
                    <a:gd name="T11" fmla="*/ 1141 h 1141"/>
                    <a:gd name="T12" fmla="*/ 14 w 28"/>
                    <a:gd name="T13" fmla="*/ 1141 h 1141"/>
                    <a:gd name="T14" fmla="*/ 28 w 28"/>
                    <a:gd name="T15" fmla="*/ 1141 h 1141"/>
                    <a:gd name="T16" fmla="*/ 28 w 28"/>
                    <a:gd name="T17" fmla="*/ 1126 h 1141"/>
                    <a:gd name="T18" fmla="*/ 14 w 28"/>
                    <a:gd name="T19" fmla="*/ 1141 h 1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141">
                      <a:moveTo>
                        <a:pt x="14" y="1141"/>
                      </a:moveTo>
                      <a:lnTo>
                        <a:pt x="28" y="1126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1126"/>
                      </a:lnTo>
                      <a:lnTo>
                        <a:pt x="14" y="1141"/>
                      </a:lnTo>
                      <a:lnTo>
                        <a:pt x="14" y="1141"/>
                      </a:lnTo>
                      <a:lnTo>
                        <a:pt x="28" y="1141"/>
                      </a:lnTo>
                      <a:lnTo>
                        <a:pt x="28" y="1126"/>
                      </a:lnTo>
                      <a:lnTo>
                        <a:pt x="14" y="1141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89" name="Freeform 77"/>
                <p:cNvSpPr>
                  <a:spLocks/>
                </p:cNvSpPr>
                <p:nvPr/>
              </p:nvSpPr>
              <p:spPr bwMode="auto">
                <a:xfrm>
                  <a:off x="4171" y="2133"/>
                  <a:ext cx="25" cy="4"/>
                </a:xfrm>
                <a:custGeom>
                  <a:avLst/>
                  <a:gdLst>
                    <a:gd name="T0" fmla="*/ 0 w 155"/>
                    <a:gd name="T1" fmla="*/ 13 h 28"/>
                    <a:gd name="T2" fmla="*/ 14 w 155"/>
                    <a:gd name="T3" fmla="*/ 28 h 28"/>
                    <a:gd name="T4" fmla="*/ 155 w 155"/>
                    <a:gd name="T5" fmla="*/ 28 h 28"/>
                    <a:gd name="T6" fmla="*/ 155 w 155"/>
                    <a:gd name="T7" fmla="*/ 0 h 28"/>
                    <a:gd name="T8" fmla="*/ 14 w 155"/>
                    <a:gd name="T9" fmla="*/ 0 h 28"/>
                    <a:gd name="T10" fmla="*/ 0 w 155"/>
                    <a:gd name="T11" fmla="*/ 13 h 28"/>
                    <a:gd name="T12" fmla="*/ 0 w 155"/>
                    <a:gd name="T13" fmla="*/ 13 h 28"/>
                    <a:gd name="T14" fmla="*/ 0 w 155"/>
                    <a:gd name="T15" fmla="*/ 28 h 28"/>
                    <a:gd name="T16" fmla="*/ 14 w 155"/>
                    <a:gd name="T17" fmla="*/ 28 h 28"/>
                    <a:gd name="T18" fmla="*/ 0 w 155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55" y="28"/>
                      </a:lnTo>
                      <a:lnTo>
                        <a:pt x="155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0" name="Freeform 78"/>
                <p:cNvSpPr>
                  <a:spLocks/>
                </p:cNvSpPr>
                <p:nvPr/>
              </p:nvSpPr>
              <p:spPr bwMode="auto">
                <a:xfrm>
                  <a:off x="4171" y="1945"/>
                  <a:ext cx="4" cy="190"/>
                </a:xfrm>
                <a:custGeom>
                  <a:avLst/>
                  <a:gdLst>
                    <a:gd name="T0" fmla="*/ 14 w 29"/>
                    <a:gd name="T1" fmla="*/ 0 h 1141"/>
                    <a:gd name="T2" fmla="*/ 0 w 29"/>
                    <a:gd name="T3" fmla="*/ 15 h 1141"/>
                    <a:gd name="T4" fmla="*/ 0 w 29"/>
                    <a:gd name="T5" fmla="*/ 1141 h 1141"/>
                    <a:gd name="T6" fmla="*/ 29 w 29"/>
                    <a:gd name="T7" fmla="*/ 1141 h 1141"/>
                    <a:gd name="T8" fmla="*/ 29 w 29"/>
                    <a:gd name="T9" fmla="*/ 15 h 1141"/>
                    <a:gd name="T10" fmla="*/ 14 w 29"/>
                    <a:gd name="T11" fmla="*/ 0 h 1141"/>
                    <a:gd name="T12" fmla="*/ 14 w 29"/>
                    <a:gd name="T13" fmla="*/ 0 h 1141"/>
                    <a:gd name="T14" fmla="*/ 0 w 29"/>
                    <a:gd name="T15" fmla="*/ 0 h 1141"/>
                    <a:gd name="T16" fmla="*/ 0 w 29"/>
                    <a:gd name="T17" fmla="*/ 15 h 1141"/>
                    <a:gd name="T18" fmla="*/ 14 w 29"/>
                    <a:gd name="T19" fmla="*/ 0 h 1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1141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1141"/>
                      </a:lnTo>
                      <a:lnTo>
                        <a:pt x="29" y="1141"/>
                      </a:lnTo>
                      <a:lnTo>
                        <a:pt x="29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1" name="Rectangle 79"/>
                <p:cNvSpPr>
                  <a:spLocks noChangeArrowheads="1"/>
                </p:cNvSpPr>
                <p:nvPr/>
              </p:nvSpPr>
              <p:spPr bwMode="auto">
                <a:xfrm>
                  <a:off x="4194" y="1947"/>
                  <a:ext cx="5" cy="18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2" name="Rectangle 80"/>
                <p:cNvSpPr>
                  <a:spLocks noChangeArrowheads="1"/>
                </p:cNvSpPr>
                <p:nvPr/>
              </p:nvSpPr>
              <p:spPr bwMode="auto">
                <a:xfrm>
                  <a:off x="4171" y="1947"/>
                  <a:ext cx="4" cy="18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3" name="Rectangle 81"/>
                <p:cNvSpPr>
                  <a:spLocks noChangeArrowheads="1"/>
                </p:cNvSpPr>
                <p:nvPr/>
              </p:nvSpPr>
              <p:spPr bwMode="auto">
                <a:xfrm>
                  <a:off x="4201" y="1665"/>
                  <a:ext cx="28" cy="470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4" name="Freeform 82"/>
                <p:cNvSpPr>
                  <a:spLocks/>
                </p:cNvSpPr>
                <p:nvPr/>
              </p:nvSpPr>
              <p:spPr bwMode="auto">
                <a:xfrm>
                  <a:off x="4201" y="1663"/>
                  <a:ext cx="31" cy="5"/>
                </a:xfrm>
                <a:custGeom>
                  <a:avLst/>
                  <a:gdLst>
                    <a:gd name="T0" fmla="*/ 183 w 183"/>
                    <a:gd name="T1" fmla="*/ 14 h 29"/>
                    <a:gd name="T2" fmla="*/ 170 w 183"/>
                    <a:gd name="T3" fmla="*/ 0 h 29"/>
                    <a:gd name="T4" fmla="*/ 0 w 183"/>
                    <a:gd name="T5" fmla="*/ 0 h 29"/>
                    <a:gd name="T6" fmla="*/ 0 w 183"/>
                    <a:gd name="T7" fmla="*/ 29 h 29"/>
                    <a:gd name="T8" fmla="*/ 170 w 183"/>
                    <a:gd name="T9" fmla="*/ 29 h 29"/>
                    <a:gd name="T10" fmla="*/ 183 w 183"/>
                    <a:gd name="T11" fmla="*/ 14 h 29"/>
                    <a:gd name="T12" fmla="*/ 183 w 183"/>
                    <a:gd name="T13" fmla="*/ 14 h 29"/>
                    <a:gd name="T14" fmla="*/ 183 w 183"/>
                    <a:gd name="T15" fmla="*/ 0 h 29"/>
                    <a:gd name="T16" fmla="*/ 170 w 183"/>
                    <a:gd name="T17" fmla="*/ 0 h 29"/>
                    <a:gd name="T18" fmla="*/ 183 w 183"/>
                    <a:gd name="T19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9">
                      <a:moveTo>
                        <a:pt x="183" y="14"/>
                      </a:moveTo>
                      <a:lnTo>
                        <a:pt x="170" y="0"/>
                      </a:ln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70" y="29"/>
                      </a:lnTo>
                      <a:lnTo>
                        <a:pt x="183" y="14"/>
                      </a:lnTo>
                      <a:lnTo>
                        <a:pt x="183" y="14"/>
                      </a:lnTo>
                      <a:lnTo>
                        <a:pt x="183" y="0"/>
                      </a:lnTo>
                      <a:lnTo>
                        <a:pt x="170" y="0"/>
                      </a:lnTo>
                      <a:lnTo>
                        <a:pt x="183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5" name="Freeform 83"/>
                <p:cNvSpPr>
                  <a:spLocks/>
                </p:cNvSpPr>
                <p:nvPr/>
              </p:nvSpPr>
              <p:spPr bwMode="auto">
                <a:xfrm>
                  <a:off x="4227" y="1665"/>
                  <a:ext cx="5" cy="472"/>
                </a:xfrm>
                <a:custGeom>
                  <a:avLst/>
                  <a:gdLst>
                    <a:gd name="T0" fmla="*/ 15 w 28"/>
                    <a:gd name="T1" fmla="*/ 2832 h 2832"/>
                    <a:gd name="T2" fmla="*/ 28 w 28"/>
                    <a:gd name="T3" fmla="*/ 2817 h 2832"/>
                    <a:gd name="T4" fmla="*/ 28 w 28"/>
                    <a:gd name="T5" fmla="*/ 0 h 2832"/>
                    <a:gd name="T6" fmla="*/ 0 w 28"/>
                    <a:gd name="T7" fmla="*/ 0 h 2832"/>
                    <a:gd name="T8" fmla="*/ 0 w 28"/>
                    <a:gd name="T9" fmla="*/ 2817 h 2832"/>
                    <a:gd name="T10" fmla="*/ 15 w 28"/>
                    <a:gd name="T11" fmla="*/ 2832 h 2832"/>
                    <a:gd name="T12" fmla="*/ 15 w 28"/>
                    <a:gd name="T13" fmla="*/ 2832 h 2832"/>
                    <a:gd name="T14" fmla="*/ 28 w 28"/>
                    <a:gd name="T15" fmla="*/ 2832 h 2832"/>
                    <a:gd name="T16" fmla="*/ 28 w 28"/>
                    <a:gd name="T17" fmla="*/ 2817 h 2832"/>
                    <a:gd name="T18" fmla="*/ 15 w 28"/>
                    <a:gd name="T19" fmla="*/ 2832 h 2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32">
                      <a:moveTo>
                        <a:pt x="15" y="2832"/>
                      </a:moveTo>
                      <a:lnTo>
                        <a:pt x="28" y="2817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2817"/>
                      </a:lnTo>
                      <a:lnTo>
                        <a:pt x="15" y="2832"/>
                      </a:lnTo>
                      <a:lnTo>
                        <a:pt x="15" y="2832"/>
                      </a:lnTo>
                      <a:lnTo>
                        <a:pt x="28" y="2832"/>
                      </a:lnTo>
                      <a:lnTo>
                        <a:pt x="28" y="2817"/>
                      </a:lnTo>
                      <a:lnTo>
                        <a:pt x="15" y="2832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6" name="Freeform 84"/>
                <p:cNvSpPr>
                  <a:spLocks/>
                </p:cNvSpPr>
                <p:nvPr/>
              </p:nvSpPr>
              <p:spPr bwMode="auto">
                <a:xfrm>
                  <a:off x="4199" y="2133"/>
                  <a:ext cx="30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4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4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4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7" name="Freeform 85"/>
                <p:cNvSpPr>
                  <a:spLocks/>
                </p:cNvSpPr>
                <p:nvPr/>
              </p:nvSpPr>
              <p:spPr bwMode="auto">
                <a:xfrm>
                  <a:off x="4199" y="1663"/>
                  <a:ext cx="4" cy="472"/>
                </a:xfrm>
                <a:custGeom>
                  <a:avLst/>
                  <a:gdLst>
                    <a:gd name="T0" fmla="*/ 14 w 28"/>
                    <a:gd name="T1" fmla="*/ 0 h 2831"/>
                    <a:gd name="T2" fmla="*/ 0 w 28"/>
                    <a:gd name="T3" fmla="*/ 14 h 2831"/>
                    <a:gd name="T4" fmla="*/ 0 w 28"/>
                    <a:gd name="T5" fmla="*/ 2831 h 2831"/>
                    <a:gd name="T6" fmla="*/ 28 w 28"/>
                    <a:gd name="T7" fmla="*/ 2831 h 2831"/>
                    <a:gd name="T8" fmla="*/ 28 w 28"/>
                    <a:gd name="T9" fmla="*/ 14 h 2831"/>
                    <a:gd name="T10" fmla="*/ 14 w 28"/>
                    <a:gd name="T11" fmla="*/ 0 h 2831"/>
                    <a:gd name="T12" fmla="*/ 14 w 28"/>
                    <a:gd name="T13" fmla="*/ 0 h 2831"/>
                    <a:gd name="T14" fmla="*/ 0 w 28"/>
                    <a:gd name="T15" fmla="*/ 0 h 2831"/>
                    <a:gd name="T16" fmla="*/ 0 w 28"/>
                    <a:gd name="T17" fmla="*/ 14 h 2831"/>
                    <a:gd name="T18" fmla="*/ 14 w 28"/>
                    <a:gd name="T19" fmla="*/ 0 h 2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31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0" y="2831"/>
                      </a:lnTo>
                      <a:lnTo>
                        <a:pt x="28" y="2831"/>
                      </a:lnTo>
                      <a:lnTo>
                        <a:pt x="28" y="14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8" name="Rectangle 86"/>
                <p:cNvSpPr>
                  <a:spLocks noChangeArrowheads="1"/>
                </p:cNvSpPr>
                <p:nvPr/>
              </p:nvSpPr>
              <p:spPr bwMode="auto">
                <a:xfrm>
                  <a:off x="4201" y="1663"/>
                  <a:ext cx="28" cy="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199" name="Rectangle 87"/>
                <p:cNvSpPr>
                  <a:spLocks noChangeArrowheads="1"/>
                </p:cNvSpPr>
                <p:nvPr/>
              </p:nvSpPr>
              <p:spPr bwMode="auto">
                <a:xfrm>
                  <a:off x="4234" y="1290"/>
                  <a:ext cx="28" cy="845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0" name="Freeform 88"/>
                <p:cNvSpPr>
                  <a:spLocks/>
                </p:cNvSpPr>
                <p:nvPr/>
              </p:nvSpPr>
              <p:spPr bwMode="auto">
                <a:xfrm>
                  <a:off x="4234" y="1287"/>
                  <a:ext cx="30" cy="5"/>
                </a:xfrm>
                <a:custGeom>
                  <a:avLst/>
                  <a:gdLst>
                    <a:gd name="T0" fmla="*/ 182 w 182"/>
                    <a:gd name="T1" fmla="*/ 13 h 28"/>
                    <a:gd name="T2" fmla="*/ 169 w 182"/>
                    <a:gd name="T3" fmla="*/ 0 h 28"/>
                    <a:gd name="T4" fmla="*/ 0 w 182"/>
                    <a:gd name="T5" fmla="*/ 0 h 28"/>
                    <a:gd name="T6" fmla="*/ 0 w 182"/>
                    <a:gd name="T7" fmla="*/ 28 h 28"/>
                    <a:gd name="T8" fmla="*/ 169 w 182"/>
                    <a:gd name="T9" fmla="*/ 28 h 28"/>
                    <a:gd name="T10" fmla="*/ 182 w 182"/>
                    <a:gd name="T11" fmla="*/ 13 h 28"/>
                    <a:gd name="T12" fmla="*/ 182 w 182"/>
                    <a:gd name="T13" fmla="*/ 13 h 28"/>
                    <a:gd name="T14" fmla="*/ 182 w 182"/>
                    <a:gd name="T15" fmla="*/ 0 h 28"/>
                    <a:gd name="T16" fmla="*/ 169 w 182"/>
                    <a:gd name="T17" fmla="*/ 0 h 28"/>
                    <a:gd name="T18" fmla="*/ 182 w 182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" h="28">
                      <a:moveTo>
                        <a:pt x="182" y="13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2" y="13"/>
                      </a:lnTo>
                      <a:lnTo>
                        <a:pt x="182" y="13"/>
                      </a:lnTo>
                      <a:lnTo>
                        <a:pt x="182" y="0"/>
                      </a:lnTo>
                      <a:lnTo>
                        <a:pt x="169" y="0"/>
                      </a:lnTo>
                      <a:lnTo>
                        <a:pt x="182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1" name="Freeform 89"/>
                <p:cNvSpPr>
                  <a:spLocks/>
                </p:cNvSpPr>
                <p:nvPr/>
              </p:nvSpPr>
              <p:spPr bwMode="auto">
                <a:xfrm>
                  <a:off x="4260" y="1290"/>
                  <a:ext cx="4" cy="847"/>
                </a:xfrm>
                <a:custGeom>
                  <a:avLst/>
                  <a:gdLst>
                    <a:gd name="T0" fmla="*/ 15 w 28"/>
                    <a:gd name="T1" fmla="*/ 5086 h 5086"/>
                    <a:gd name="T2" fmla="*/ 28 w 28"/>
                    <a:gd name="T3" fmla="*/ 5071 h 5086"/>
                    <a:gd name="T4" fmla="*/ 28 w 28"/>
                    <a:gd name="T5" fmla="*/ 0 h 5086"/>
                    <a:gd name="T6" fmla="*/ 0 w 28"/>
                    <a:gd name="T7" fmla="*/ 0 h 5086"/>
                    <a:gd name="T8" fmla="*/ 0 w 28"/>
                    <a:gd name="T9" fmla="*/ 5071 h 5086"/>
                    <a:gd name="T10" fmla="*/ 15 w 28"/>
                    <a:gd name="T11" fmla="*/ 5086 h 5086"/>
                    <a:gd name="T12" fmla="*/ 15 w 28"/>
                    <a:gd name="T13" fmla="*/ 5086 h 5086"/>
                    <a:gd name="T14" fmla="*/ 28 w 28"/>
                    <a:gd name="T15" fmla="*/ 5086 h 5086"/>
                    <a:gd name="T16" fmla="*/ 28 w 28"/>
                    <a:gd name="T17" fmla="*/ 5071 h 5086"/>
                    <a:gd name="T18" fmla="*/ 15 w 28"/>
                    <a:gd name="T19" fmla="*/ 5086 h 50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086">
                      <a:moveTo>
                        <a:pt x="15" y="5086"/>
                      </a:moveTo>
                      <a:lnTo>
                        <a:pt x="28" y="5071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071"/>
                      </a:lnTo>
                      <a:lnTo>
                        <a:pt x="15" y="5086"/>
                      </a:lnTo>
                      <a:lnTo>
                        <a:pt x="15" y="5086"/>
                      </a:lnTo>
                      <a:lnTo>
                        <a:pt x="28" y="5086"/>
                      </a:lnTo>
                      <a:lnTo>
                        <a:pt x="28" y="5071"/>
                      </a:lnTo>
                      <a:lnTo>
                        <a:pt x="15" y="5086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2" name="Freeform 90"/>
                <p:cNvSpPr>
                  <a:spLocks/>
                </p:cNvSpPr>
                <p:nvPr/>
              </p:nvSpPr>
              <p:spPr bwMode="auto">
                <a:xfrm>
                  <a:off x="4232" y="2133"/>
                  <a:ext cx="30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5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5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5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3" name="Freeform 91"/>
                <p:cNvSpPr>
                  <a:spLocks/>
                </p:cNvSpPr>
                <p:nvPr/>
              </p:nvSpPr>
              <p:spPr bwMode="auto">
                <a:xfrm>
                  <a:off x="4232" y="1287"/>
                  <a:ext cx="4" cy="848"/>
                </a:xfrm>
                <a:custGeom>
                  <a:avLst/>
                  <a:gdLst>
                    <a:gd name="T0" fmla="*/ 15 w 28"/>
                    <a:gd name="T1" fmla="*/ 0 h 5084"/>
                    <a:gd name="T2" fmla="*/ 0 w 28"/>
                    <a:gd name="T3" fmla="*/ 13 h 5084"/>
                    <a:gd name="T4" fmla="*/ 0 w 28"/>
                    <a:gd name="T5" fmla="*/ 5084 h 5084"/>
                    <a:gd name="T6" fmla="*/ 28 w 28"/>
                    <a:gd name="T7" fmla="*/ 5084 h 5084"/>
                    <a:gd name="T8" fmla="*/ 28 w 28"/>
                    <a:gd name="T9" fmla="*/ 13 h 5084"/>
                    <a:gd name="T10" fmla="*/ 15 w 28"/>
                    <a:gd name="T11" fmla="*/ 0 h 5084"/>
                    <a:gd name="T12" fmla="*/ 15 w 28"/>
                    <a:gd name="T13" fmla="*/ 0 h 5084"/>
                    <a:gd name="T14" fmla="*/ 0 w 28"/>
                    <a:gd name="T15" fmla="*/ 0 h 5084"/>
                    <a:gd name="T16" fmla="*/ 0 w 28"/>
                    <a:gd name="T17" fmla="*/ 13 h 5084"/>
                    <a:gd name="T18" fmla="*/ 15 w 28"/>
                    <a:gd name="T19" fmla="*/ 0 h 5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084">
                      <a:moveTo>
                        <a:pt x="15" y="0"/>
                      </a:moveTo>
                      <a:lnTo>
                        <a:pt x="0" y="13"/>
                      </a:lnTo>
                      <a:lnTo>
                        <a:pt x="0" y="5084"/>
                      </a:lnTo>
                      <a:lnTo>
                        <a:pt x="28" y="5084"/>
                      </a:lnTo>
                      <a:lnTo>
                        <a:pt x="28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4" name="Rectangle 92"/>
                <p:cNvSpPr>
                  <a:spLocks noChangeArrowheads="1"/>
                </p:cNvSpPr>
                <p:nvPr/>
              </p:nvSpPr>
              <p:spPr bwMode="auto">
                <a:xfrm>
                  <a:off x="4260" y="1290"/>
                  <a:ext cx="4" cy="84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5" name="Rectangle 93"/>
                <p:cNvSpPr>
                  <a:spLocks noChangeArrowheads="1"/>
                </p:cNvSpPr>
                <p:nvPr/>
              </p:nvSpPr>
              <p:spPr bwMode="auto">
                <a:xfrm>
                  <a:off x="4232" y="1290"/>
                  <a:ext cx="4" cy="84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6" name="Rectangle 94"/>
                <p:cNvSpPr>
                  <a:spLocks noChangeArrowheads="1"/>
                </p:cNvSpPr>
                <p:nvPr/>
              </p:nvSpPr>
              <p:spPr bwMode="auto">
                <a:xfrm>
                  <a:off x="4267" y="1290"/>
                  <a:ext cx="28" cy="845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7" name="Freeform 95"/>
                <p:cNvSpPr>
                  <a:spLocks/>
                </p:cNvSpPr>
                <p:nvPr/>
              </p:nvSpPr>
              <p:spPr bwMode="auto">
                <a:xfrm>
                  <a:off x="4267" y="1287"/>
                  <a:ext cx="30" cy="5"/>
                </a:xfrm>
                <a:custGeom>
                  <a:avLst/>
                  <a:gdLst>
                    <a:gd name="T0" fmla="*/ 183 w 183"/>
                    <a:gd name="T1" fmla="*/ 13 h 28"/>
                    <a:gd name="T2" fmla="*/ 169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69 w 183"/>
                    <a:gd name="T9" fmla="*/ 28 h 28"/>
                    <a:gd name="T10" fmla="*/ 183 w 183"/>
                    <a:gd name="T11" fmla="*/ 13 h 28"/>
                    <a:gd name="T12" fmla="*/ 183 w 183"/>
                    <a:gd name="T13" fmla="*/ 13 h 28"/>
                    <a:gd name="T14" fmla="*/ 183 w 183"/>
                    <a:gd name="T15" fmla="*/ 0 h 28"/>
                    <a:gd name="T16" fmla="*/ 169 w 183"/>
                    <a:gd name="T17" fmla="*/ 0 h 28"/>
                    <a:gd name="T18" fmla="*/ 183 w 183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3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3" y="13"/>
                      </a:lnTo>
                      <a:lnTo>
                        <a:pt x="183" y="13"/>
                      </a:lnTo>
                      <a:lnTo>
                        <a:pt x="183" y="0"/>
                      </a:lnTo>
                      <a:lnTo>
                        <a:pt x="169" y="0"/>
                      </a:lnTo>
                      <a:lnTo>
                        <a:pt x="183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8" name="Freeform 96"/>
                <p:cNvSpPr>
                  <a:spLocks/>
                </p:cNvSpPr>
                <p:nvPr/>
              </p:nvSpPr>
              <p:spPr bwMode="auto">
                <a:xfrm>
                  <a:off x="4293" y="1290"/>
                  <a:ext cx="4" cy="847"/>
                </a:xfrm>
                <a:custGeom>
                  <a:avLst/>
                  <a:gdLst>
                    <a:gd name="T0" fmla="*/ 15 w 29"/>
                    <a:gd name="T1" fmla="*/ 5086 h 5086"/>
                    <a:gd name="T2" fmla="*/ 29 w 29"/>
                    <a:gd name="T3" fmla="*/ 5071 h 5086"/>
                    <a:gd name="T4" fmla="*/ 29 w 29"/>
                    <a:gd name="T5" fmla="*/ 0 h 5086"/>
                    <a:gd name="T6" fmla="*/ 0 w 29"/>
                    <a:gd name="T7" fmla="*/ 0 h 5086"/>
                    <a:gd name="T8" fmla="*/ 0 w 29"/>
                    <a:gd name="T9" fmla="*/ 5071 h 5086"/>
                    <a:gd name="T10" fmla="*/ 15 w 29"/>
                    <a:gd name="T11" fmla="*/ 5086 h 5086"/>
                    <a:gd name="T12" fmla="*/ 15 w 29"/>
                    <a:gd name="T13" fmla="*/ 5086 h 5086"/>
                    <a:gd name="T14" fmla="*/ 29 w 29"/>
                    <a:gd name="T15" fmla="*/ 5086 h 5086"/>
                    <a:gd name="T16" fmla="*/ 29 w 29"/>
                    <a:gd name="T17" fmla="*/ 5071 h 5086"/>
                    <a:gd name="T18" fmla="*/ 15 w 29"/>
                    <a:gd name="T19" fmla="*/ 5086 h 50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5086">
                      <a:moveTo>
                        <a:pt x="15" y="5086"/>
                      </a:moveTo>
                      <a:lnTo>
                        <a:pt x="29" y="5071"/>
                      </a:lnTo>
                      <a:lnTo>
                        <a:pt x="29" y="0"/>
                      </a:lnTo>
                      <a:lnTo>
                        <a:pt x="0" y="0"/>
                      </a:lnTo>
                      <a:lnTo>
                        <a:pt x="0" y="5071"/>
                      </a:lnTo>
                      <a:lnTo>
                        <a:pt x="15" y="5086"/>
                      </a:lnTo>
                      <a:lnTo>
                        <a:pt x="15" y="5086"/>
                      </a:lnTo>
                      <a:lnTo>
                        <a:pt x="29" y="5086"/>
                      </a:lnTo>
                      <a:lnTo>
                        <a:pt x="29" y="5071"/>
                      </a:lnTo>
                      <a:lnTo>
                        <a:pt x="15" y="5086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09" name="Freeform 97"/>
                <p:cNvSpPr>
                  <a:spLocks/>
                </p:cNvSpPr>
                <p:nvPr/>
              </p:nvSpPr>
              <p:spPr bwMode="auto">
                <a:xfrm>
                  <a:off x="4264" y="2133"/>
                  <a:ext cx="31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5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5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5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0" name="Freeform 98"/>
                <p:cNvSpPr>
                  <a:spLocks/>
                </p:cNvSpPr>
                <p:nvPr/>
              </p:nvSpPr>
              <p:spPr bwMode="auto">
                <a:xfrm>
                  <a:off x="4264" y="1287"/>
                  <a:ext cx="5" cy="848"/>
                </a:xfrm>
                <a:custGeom>
                  <a:avLst/>
                  <a:gdLst>
                    <a:gd name="T0" fmla="*/ 15 w 28"/>
                    <a:gd name="T1" fmla="*/ 0 h 5084"/>
                    <a:gd name="T2" fmla="*/ 0 w 28"/>
                    <a:gd name="T3" fmla="*/ 13 h 5084"/>
                    <a:gd name="T4" fmla="*/ 0 w 28"/>
                    <a:gd name="T5" fmla="*/ 5084 h 5084"/>
                    <a:gd name="T6" fmla="*/ 28 w 28"/>
                    <a:gd name="T7" fmla="*/ 5084 h 5084"/>
                    <a:gd name="T8" fmla="*/ 28 w 28"/>
                    <a:gd name="T9" fmla="*/ 13 h 5084"/>
                    <a:gd name="T10" fmla="*/ 15 w 28"/>
                    <a:gd name="T11" fmla="*/ 0 h 5084"/>
                    <a:gd name="T12" fmla="*/ 15 w 28"/>
                    <a:gd name="T13" fmla="*/ 0 h 5084"/>
                    <a:gd name="T14" fmla="*/ 0 w 28"/>
                    <a:gd name="T15" fmla="*/ 0 h 5084"/>
                    <a:gd name="T16" fmla="*/ 0 w 28"/>
                    <a:gd name="T17" fmla="*/ 13 h 5084"/>
                    <a:gd name="T18" fmla="*/ 15 w 28"/>
                    <a:gd name="T19" fmla="*/ 0 h 50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084">
                      <a:moveTo>
                        <a:pt x="15" y="0"/>
                      </a:moveTo>
                      <a:lnTo>
                        <a:pt x="0" y="13"/>
                      </a:lnTo>
                      <a:lnTo>
                        <a:pt x="0" y="5084"/>
                      </a:lnTo>
                      <a:lnTo>
                        <a:pt x="28" y="5084"/>
                      </a:lnTo>
                      <a:lnTo>
                        <a:pt x="28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1" name="Rectangle 99"/>
                <p:cNvSpPr>
                  <a:spLocks noChangeArrowheads="1"/>
                </p:cNvSpPr>
                <p:nvPr/>
              </p:nvSpPr>
              <p:spPr bwMode="auto">
                <a:xfrm>
                  <a:off x="4300" y="1431"/>
                  <a:ext cx="28" cy="704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2" name="Freeform 100"/>
                <p:cNvSpPr>
                  <a:spLocks/>
                </p:cNvSpPr>
                <p:nvPr/>
              </p:nvSpPr>
              <p:spPr bwMode="auto">
                <a:xfrm>
                  <a:off x="4300" y="1428"/>
                  <a:ext cx="30" cy="5"/>
                </a:xfrm>
                <a:custGeom>
                  <a:avLst/>
                  <a:gdLst>
                    <a:gd name="T0" fmla="*/ 183 w 183"/>
                    <a:gd name="T1" fmla="*/ 14 h 28"/>
                    <a:gd name="T2" fmla="*/ 169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69 w 183"/>
                    <a:gd name="T9" fmla="*/ 28 h 28"/>
                    <a:gd name="T10" fmla="*/ 183 w 183"/>
                    <a:gd name="T11" fmla="*/ 14 h 28"/>
                    <a:gd name="T12" fmla="*/ 183 w 183"/>
                    <a:gd name="T13" fmla="*/ 14 h 28"/>
                    <a:gd name="T14" fmla="*/ 183 w 183"/>
                    <a:gd name="T15" fmla="*/ 0 h 28"/>
                    <a:gd name="T16" fmla="*/ 169 w 183"/>
                    <a:gd name="T17" fmla="*/ 0 h 28"/>
                    <a:gd name="T18" fmla="*/ 183 w 183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4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3" y="14"/>
                      </a:lnTo>
                      <a:lnTo>
                        <a:pt x="183" y="14"/>
                      </a:lnTo>
                      <a:lnTo>
                        <a:pt x="183" y="0"/>
                      </a:lnTo>
                      <a:lnTo>
                        <a:pt x="169" y="0"/>
                      </a:lnTo>
                      <a:lnTo>
                        <a:pt x="183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3" name="Freeform 101"/>
                <p:cNvSpPr>
                  <a:spLocks/>
                </p:cNvSpPr>
                <p:nvPr/>
              </p:nvSpPr>
              <p:spPr bwMode="auto">
                <a:xfrm>
                  <a:off x="4326" y="1431"/>
                  <a:ext cx="4" cy="706"/>
                </a:xfrm>
                <a:custGeom>
                  <a:avLst/>
                  <a:gdLst>
                    <a:gd name="T0" fmla="*/ 14 w 28"/>
                    <a:gd name="T1" fmla="*/ 4240 h 4240"/>
                    <a:gd name="T2" fmla="*/ 28 w 28"/>
                    <a:gd name="T3" fmla="*/ 4225 h 4240"/>
                    <a:gd name="T4" fmla="*/ 28 w 28"/>
                    <a:gd name="T5" fmla="*/ 0 h 4240"/>
                    <a:gd name="T6" fmla="*/ 0 w 28"/>
                    <a:gd name="T7" fmla="*/ 0 h 4240"/>
                    <a:gd name="T8" fmla="*/ 0 w 28"/>
                    <a:gd name="T9" fmla="*/ 4225 h 4240"/>
                    <a:gd name="T10" fmla="*/ 14 w 28"/>
                    <a:gd name="T11" fmla="*/ 4240 h 4240"/>
                    <a:gd name="T12" fmla="*/ 14 w 28"/>
                    <a:gd name="T13" fmla="*/ 4240 h 4240"/>
                    <a:gd name="T14" fmla="*/ 28 w 28"/>
                    <a:gd name="T15" fmla="*/ 4240 h 4240"/>
                    <a:gd name="T16" fmla="*/ 28 w 28"/>
                    <a:gd name="T17" fmla="*/ 4225 h 4240"/>
                    <a:gd name="T18" fmla="*/ 14 w 28"/>
                    <a:gd name="T19" fmla="*/ 4240 h 4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240">
                      <a:moveTo>
                        <a:pt x="14" y="4240"/>
                      </a:moveTo>
                      <a:lnTo>
                        <a:pt x="28" y="4225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4225"/>
                      </a:lnTo>
                      <a:lnTo>
                        <a:pt x="14" y="4240"/>
                      </a:lnTo>
                      <a:lnTo>
                        <a:pt x="14" y="4240"/>
                      </a:lnTo>
                      <a:lnTo>
                        <a:pt x="28" y="4240"/>
                      </a:lnTo>
                      <a:lnTo>
                        <a:pt x="28" y="4225"/>
                      </a:lnTo>
                      <a:lnTo>
                        <a:pt x="14" y="424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4" name="Freeform 102"/>
                <p:cNvSpPr>
                  <a:spLocks/>
                </p:cNvSpPr>
                <p:nvPr/>
              </p:nvSpPr>
              <p:spPr bwMode="auto">
                <a:xfrm>
                  <a:off x="4297" y="2133"/>
                  <a:ext cx="31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5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5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5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5" name="Freeform 103"/>
                <p:cNvSpPr>
                  <a:spLocks/>
                </p:cNvSpPr>
                <p:nvPr/>
              </p:nvSpPr>
              <p:spPr bwMode="auto">
                <a:xfrm>
                  <a:off x="4297" y="1428"/>
                  <a:ext cx="5" cy="707"/>
                </a:xfrm>
                <a:custGeom>
                  <a:avLst/>
                  <a:gdLst>
                    <a:gd name="T0" fmla="*/ 15 w 29"/>
                    <a:gd name="T1" fmla="*/ 0 h 4239"/>
                    <a:gd name="T2" fmla="*/ 0 w 29"/>
                    <a:gd name="T3" fmla="*/ 14 h 4239"/>
                    <a:gd name="T4" fmla="*/ 0 w 29"/>
                    <a:gd name="T5" fmla="*/ 4239 h 4239"/>
                    <a:gd name="T6" fmla="*/ 29 w 29"/>
                    <a:gd name="T7" fmla="*/ 4239 h 4239"/>
                    <a:gd name="T8" fmla="*/ 29 w 29"/>
                    <a:gd name="T9" fmla="*/ 14 h 4239"/>
                    <a:gd name="T10" fmla="*/ 15 w 29"/>
                    <a:gd name="T11" fmla="*/ 0 h 4239"/>
                    <a:gd name="T12" fmla="*/ 15 w 29"/>
                    <a:gd name="T13" fmla="*/ 0 h 4239"/>
                    <a:gd name="T14" fmla="*/ 0 w 29"/>
                    <a:gd name="T15" fmla="*/ 0 h 4239"/>
                    <a:gd name="T16" fmla="*/ 0 w 29"/>
                    <a:gd name="T17" fmla="*/ 14 h 4239"/>
                    <a:gd name="T18" fmla="*/ 15 w 29"/>
                    <a:gd name="T19" fmla="*/ 0 h 4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" h="4239">
                      <a:moveTo>
                        <a:pt x="15" y="0"/>
                      </a:moveTo>
                      <a:lnTo>
                        <a:pt x="0" y="14"/>
                      </a:lnTo>
                      <a:lnTo>
                        <a:pt x="0" y="4239"/>
                      </a:lnTo>
                      <a:lnTo>
                        <a:pt x="29" y="4239"/>
                      </a:lnTo>
                      <a:lnTo>
                        <a:pt x="29" y="1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6" name="Rectangle 104"/>
                <p:cNvSpPr>
                  <a:spLocks noChangeArrowheads="1"/>
                </p:cNvSpPr>
                <p:nvPr/>
              </p:nvSpPr>
              <p:spPr bwMode="auto">
                <a:xfrm>
                  <a:off x="4326" y="1431"/>
                  <a:ext cx="4" cy="70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7" name="Rectangle 105"/>
                <p:cNvSpPr>
                  <a:spLocks noChangeArrowheads="1"/>
                </p:cNvSpPr>
                <p:nvPr/>
              </p:nvSpPr>
              <p:spPr bwMode="auto">
                <a:xfrm>
                  <a:off x="4297" y="1431"/>
                  <a:ext cx="5" cy="70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8" name="Rectangle 106"/>
                <p:cNvSpPr>
                  <a:spLocks noChangeArrowheads="1"/>
                </p:cNvSpPr>
                <p:nvPr/>
              </p:nvSpPr>
              <p:spPr bwMode="auto">
                <a:xfrm>
                  <a:off x="4332" y="1196"/>
                  <a:ext cx="29" cy="939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19" name="Freeform 107"/>
                <p:cNvSpPr>
                  <a:spLocks/>
                </p:cNvSpPr>
                <p:nvPr/>
              </p:nvSpPr>
              <p:spPr bwMode="auto">
                <a:xfrm>
                  <a:off x="4332" y="1194"/>
                  <a:ext cx="31" cy="4"/>
                </a:xfrm>
                <a:custGeom>
                  <a:avLst/>
                  <a:gdLst>
                    <a:gd name="T0" fmla="*/ 183 w 183"/>
                    <a:gd name="T1" fmla="*/ 15 h 28"/>
                    <a:gd name="T2" fmla="*/ 169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69 w 183"/>
                    <a:gd name="T9" fmla="*/ 28 h 28"/>
                    <a:gd name="T10" fmla="*/ 183 w 183"/>
                    <a:gd name="T11" fmla="*/ 15 h 28"/>
                    <a:gd name="T12" fmla="*/ 183 w 183"/>
                    <a:gd name="T13" fmla="*/ 15 h 28"/>
                    <a:gd name="T14" fmla="*/ 183 w 183"/>
                    <a:gd name="T15" fmla="*/ 0 h 28"/>
                    <a:gd name="T16" fmla="*/ 169 w 183"/>
                    <a:gd name="T17" fmla="*/ 0 h 28"/>
                    <a:gd name="T18" fmla="*/ 183 w 183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5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3" y="15"/>
                      </a:lnTo>
                      <a:lnTo>
                        <a:pt x="183" y="15"/>
                      </a:lnTo>
                      <a:lnTo>
                        <a:pt x="183" y="0"/>
                      </a:lnTo>
                      <a:lnTo>
                        <a:pt x="169" y="0"/>
                      </a:lnTo>
                      <a:lnTo>
                        <a:pt x="183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0" name="Freeform 108"/>
                <p:cNvSpPr>
                  <a:spLocks/>
                </p:cNvSpPr>
                <p:nvPr/>
              </p:nvSpPr>
              <p:spPr bwMode="auto">
                <a:xfrm>
                  <a:off x="4358" y="1196"/>
                  <a:ext cx="5" cy="941"/>
                </a:xfrm>
                <a:custGeom>
                  <a:avLst/>
                  <a:gdLst>
                    <a:gd name="T0" fmla="*/ 14 w 28"/>
                    <a:gd name="T1" fmla="*/ 5648 h 5648"/>
                    <a:gd name="T2" fmla="*/ 28 w 28"/>
                    <a:gd name="T3" fmla="*/ 5633 h 5648"/>
                    <a:gd name="T4" fmla="*/ 28 w 28"/>
                    <a:gd name="T5" fmla="*/ 0 h 5648"/>
                    <a:gd name="T6" fmla="*/ 0 w 28"/>
                    <a:gd name="T7" fmla="*/ 0 h 5648"/>
                    <a:gd name="T8" fmla="*/ 0 w 28"/>
                    <a:gd name="T9" fmla="*/ 5633 h 5648"/>
                    <a:gd name="T10" fmla="*/ 14 w 28"/>
                    <a:gd name="T11" fmla="*/ 5648 h 5648"/>
                    <a:gd name="T12" fmla="*/ 14 w 28"/>
                    <a:gd name="T13" fmla="*/ 5648 h 5648"/>
                    <a:gd name="T14" fmla="*/ 28 w 28"/>
                    <a:gd name="T15" fmla="*/ 5648 h 5648"/>
                    <a:gd name="T16" fmla="*/ 28 w 28"/>
                    <a:gd name="T17" fmla="*/ 5633 h 5648"/>
                    <a:gd name="T18" fmla="*/ 14 w 28"/>
                    <a:gd name="T19" fmla="*/ 5648 h 5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648">
                      <a:moveTo>
                        <a:pt x="14" y="5648"/>
                      </a:moveTo>
                      <a:lnTo>
                        <a:pt x="28" y="5633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633"/>
                      </a:lnTo>
                      <a:lnTo>
                        <a:pt x="14" y="5648"/>
                      </a:lnTo>
                      <a:lnTo>
                        <a:pt x="14" y="5648"/>
                      </a:lnTo>
                      <a:lnTo>
                        <a:pt x="28" y="5648"/>
                      </a:lnTo>
                      <a:lnTo>
                        <a:pt x="28" y="5633"/>
                      </a:lnTo>
                      <a:lnTo>
                        <a:pt x="14" y="5648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1" name="Freeform 109"/>
                <p:cNvSpPr>
                  <a:spLocks/>
                </p:cNvSpPr>
                <p:nvPr/>
              </p:nvSpPr>
              <p:spPr bwMode="auto">
                <a:xfrm>
                  <a:off x="4330" y="2133"/>
                  <a:ext cx="31" cy="4"/>
                </a:xfrm>
                <a:custGeom>
                  <a:avLst/>
                  <a:gdLst>
                    <a:gd name="T0" fmla="*/ 0 w 183"/>
                    <a:gd name="T1" fmla="*/ 13 h 28"/>
                    <a:gd name="T2" fmla="*/ 14 w 183"/>
                    <a:gd name="T3" fmla="*/ 28 h 28"/>
                    <a:gd name="T4" fmla="*/ 183 w 183"/>
                    <a:gd name="T5" fmla="*/ 28 h 28"/>
                    <a:gd name="T6" fmla="*/ 183 w 183"/>
                    <a:gd name="T7" fmla="*/ 0 h 28"/>
                    <a:gd name="T8" fmla="*/ 14 w 183"/>
                    <a:gd name="T9" fmla="*/ 0 h 28"/>
                    <a:gd name="T10" fmla="*/ 0 w 183"/>
                    <a:gd name="T11" fmla="*/ 13 h 28"/>
                    <a:gd name="T12" fmla="*/ 0 w 183"/>
                    <a:gd name="T13" fmla="*/ 13 h 28"/>
                    <a:gd name="T14" fmla="*/ 0 w 183"/>
                    <a:gd name="T15" fmla="*/ 28 h 28"/>
                    <a:gd name="T16" fmla="*/ 14 w 183"/>
                    <a:gd name="T17" fmla="*/ 28 h 28"/>
                    <a:gd name="T18" fmla="*/ 0 w 183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83" y="28"/>
                      </a:lnTo>
                      <a:lnTo>
                        <a:pt x="183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2" name="Freeform 110"/>
                <p:cNvSpPr>
                  <a:spLocks/>
                </p:cNvSpPr>
                <p:nvPr/>
              </p:nvSpPr>
              <p:spPr bwMode="auto">
                <a:xfrm>
                  <a:off x="4330" y="1194"/>
                  <a:ext cx="5" cy="941"/>
                </a:xfrm>
                <a:custGeom>
                  <a:avLst/>
                  <a:gdLst>
                    <a:gd name="T0" fmla="*/ 14 w 28"/>
                    <a:gd name="T1" fmla="*/ 0 h 5648"/>
                    <a:gd name="T2" fmla="*/ 0 w 28"/>
                    <a:gd name="T3" fmla="*/ 15 h 5648"/>
                    <a:gd name="T4" fmla="*/ 0 w 28"/>
                    <a:gd name="T5" fmla="*/ 5648 h 5648"/>
                    <a:gd name="T6" fmla="*/ 28 w 28"/>
                    <a:gd name="T7" fmla="*/ 5648 h 5648"/>
                    <a:gd name="T8" fmla="*/ 28 w 28"/>
                    <a:gd name="T9" fmla="*/ 15 h 5648"/>
                    <a:gd name="T10" fmla="*/ 14 w 28"/>
                    <a:gd name="T11" fmla="*/ 0 h 5648"/>
                    <a:gd name="T12" fmla="*/ 14 w 28"/>
                    <a:gd name="T13" fmla="*/ 0 h 5648"/>
                    <a:gd name="T14" fmla="*/ 0 w 28"/>
                    <a:gd name="T15" fmla="*/ 0 h 5648"/>
                    <a:gd name="T16" fmla="*/ 0 w 28"/>
                    <a:gd name="T17" fmla="*/ 15 h 5648"/>
                    <a:gd name="T18" fmla="*/ 14 w 28"/>
                    <a:gd name="T19" fmla="*/ 0 h 5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648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5648"/>
                      </a:lnTo>
                      <a:lnTo>
                        <a:pt x="28" y="5648"/>
                      </a:lnTo>
                      <a:lnTo>
                        <a:pt x="28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3" name="Rectangle 111"/>
                <p:cNvSpPr>
                  <a:spLocks noChangeArrowheads="1"/>
                </p:cNvSpPr>
                <p:nvPr/>
              </p:nvSpPr>
              <p:spPr bwMode="auto">
                <a:xfrm>
                  <a:off x="4332" y="1194"/>
                  <a:ext cx="29" cy="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4" name="Rectangle 112"/>
                <p:cNvSpPr>
                  <a:spLocks noChangeArrowheads="1"/>
                </p:cNvSpPr>
                <p:nvPr/>
              </p:nvSpPr>
              <p:spPr bwMode="auto">
                <a:xfrm>
                  <a:off x="4358" y="1196"/>
                  <a:ext cx="5" cy="93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5" name="Rectangle 113"/>
                <p:cNvSpPr>
                  <a:spLocks noChangeArrowheads="1"/>
                </p:cNvSpPr>
                <p:nvPr/>
              </p:nvSpPr>
              <p:spPr bwMode="auto">
                <a:xfrm>
                  <a:off x="4365" y="1196"/>
                  <a:ext cx="24" cy="939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6" name="Freeform 114"/>
                <p:cNvSpPr>
                  <a:spLocks/>
                </p:cNvSpPr>
                <p:nvPr/>
              </p:nvSpPr>
              <p:spPr bwMode="auto">
                <a:xfrm>
                  <a:off x="4365" y="1194"/>
                  <a:ext cx="26" cy="4"/>
                </a:xfrm>
                <a:custGeom>
                  <a:avLst/>
                  <a:gdLst>
                    <a:gd name="T0" fmla="*/ 155 w 155"/>
                    <a:gd name="T1" fmla="*/ 15 h 28"/>
                    <a:gd name="T2" fmla="*/ 142 w 155"/>
                    <a:gd name="T3" fmla="*/ 0 h 28"/>
                    <a:gd name="T4" fmla="*/ 0 w 155"/>
                    <a:gd name="T5" fmla="*/ 0 h 28"/>
                    <a:gd name="T6" fmla="*/ 0 w 155"/>
                    <a:gd name="T7" fmla="*/ 28 h 28"/>
                    <a:gd name="T8" fmla="*/ 142 w 155"/>
                    <a:gd name="T9" fmla="*/ 28 h 28"/>
                    <a:gd name="T10" fmla="*/ 155 w 155"/>
                    <a:gd name="T11" fmla="*/ 15 h 28"/>
                    <a:gd name="T12" fmla="*/ 155 w 155"/>
                    <a:gd name="T13" fmla="*/ 15 h 28"/>
                    <a:gd name="T14" fmla="*/ 155 w 155"/>
                    <a:gd name="T15" fmla="*/ 0 h 28"/>
                    <a:gd name="T16" fmla="*/ 142 w 155"/>
                    <a:gd name="T17" fmla="*/ 0 h 28"/>
                    <a:gd name="T18" fmla="*/ 155 w 155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155" y="15"/>
                      </a:moveTo>
                      <a:lnTo>
                        <a:pt x="142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2" y="28"/>
                      </a:lnTo>
                      <a:lnTo>
                        <a:pt x="155" y="15"/>
                      </a:lnTo>
                      <a:lnTo>
                        <a:pt x="155" y="15"/>
                      </a:lnTo>
                      <a:lnTo>
                        <a:pt x="155" y="0"/>
                      </a:lnTo>
                      <a:lnTo>
                        <a:pt x="142" y="0"/>
                      </a:lnTo>
                      <a:lnTo>
                        <a:pt x="155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7" name="Freeform 115"/>
                <p:cNvSpPr>
                  <a:spLocks/>
                </p:cNvSpPr>
                <p:nvPr/>
              </p:nvSpPr>
              <p:spPr bwMode="auto">
                <a:xfrm>
                  <a:off x="4386" y="1196"/>
                  <a:ext cx="5" cy="941"/>
                </a:xfrm>
                <a:custGeom>
                  <a:avLst/>
                  <a:gdLst>
                    <a:gd name="T0" fmla="*/ 15 w 28"/>
                    <a:gd name="T1" fmla="*/ 5648 h 5648"/>
                    <a:gd name="T2" fmla="*/ 28 w 28"/>
                    <a:gd name="T3" fmla="*/ 5633 h 5648"/>
                    <a:gd name="T4" fmla="*/ 28 w 28"/>
                    <a:gd name="T5" fmla="*/ 0 h 5648"/>
                    <a:gd name="T6" fmla="*/ 0 w 28"/>
                    <a:gd name="T7" fmla="*/ 0 h 5648"/>
                    <a:gd name="T8" fmla="*/ 0 w 28"/>
                    <a:gd name="T9" fmla="*/ 5633 h 5648"/>
                    <a:gd name="T10" fmla="*/ 15 w 28"/>
                    <a:gd name="T11" fmla="*/ 5648 h 5648"/>
                    <a:gd name="T12" fmla="*/ 15 w 28"/>
                    <a:gd name="T13" fmla="*/ 5648 h 5648"/>
                    <a:gd name="T14" fmla="*/ 28 w 28"/>
                    <a:gd name="T15" fmla="*/ 5648 h 5648"/>
                    <a:gd name="T16" fmla="*/ 28 w 28"/>
                    <a:gd name="T17" fmla="*/ 5633 h 5648"/>
                    <a:gd name="T18" fmla="*/ 15 w 28"/>
                    <a:gd name="T19" fmla="*/ 5648 h 5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648">
                      <a:moveTo>
                        <a:pt x="15" y="5648"/>
                      </a:moveTo>
                      <a:lnTo>
                        <a:pt x="28" y="5633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633"/>
                      </a:lnTo>
                      <a:lnTo>
                        <a:pt x="15" y="5648"/>
                      </a:lnTo>
                      <a:lnTo>
                        <a:pt x="15" y="5648"/>
                      </a:lnTo>
                      <a:lnTo>
                        <a:pt x="28" y="5648"/>
                      </a:lnTo>
                      <a:lnTo>
                        <a:pt x="28" y="5633"/>
                      </a:lnTo>
                      <a:lnTo>
                        <a:pt x="15" y="5648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8" name="Freeform 116"/>
                <p:cNvSpPr>
                  <a:spLocks/>
                </p:cNvSpPr>
                <p:nvPr/>
              </p:nvSpPr>
              <p:spPr bwMode="auto">
                <a:xfrm>
                  <a:off x="4363" y="2133"/>
                  <a:ext cx="26" cy="4"/>
                </a:xfrm>
                <a:custGeom>
                  <a:avLst/>
                  <a:gdLst>
                    <a:gd name="T0" fmla="*/ 0 w 156"/>
                    <a:gd name="T1" fmla="*/ 13 h 28"/>
                    <a:gd name="T2" fmla="*/ 14 w 156"/>
                    <a:gd name="T3" fmla="*/ 28 h 28"/>
                    <a:gd name="T4" fmla="*/ 156 w 156"/>
                    <a:gd name="T5" fmla="*/ 28 h 28"/>
                    <a:gd name="T6" fmla="*/ 156 w 156"/>
                    <a:gd name="T7" fmla="*/ 0 h 28"/>
                    <a:gd name="T8" fmla="*/ 14 w 156"/>
                    <a:gd name="T9" fmla="*/ 0 h 28"/>
                    <a:gd name="T10" fmla="*/ 0 w 156"/>
                    <a:gd name="T11" fmla="*/ 13 h 28"/>
                    <a:gd name="T12" fmla="*/ 0 w 156"/>
                    <a:gd name="T13" fmla="*/ 13 h 28"/>
                    <a:gd name="T14" fmla="*/ 0 w 156"/>
                    <a:gd name="T15" fmla="*/ 28 h 28"/>
                    <a:gd name="T16" fmla="*/ 14 w 156"/>
                    <a:gd name="T17" fmla="*/ 28 h 28"/>
                    <a:gd name="T18" fmla="*/ 0 w 156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56" y="28"/>
                      </a:lnTo>
                      <a:lnTo>
                        <a:pt x="156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29" name="Freeform 117"/>
                <p:cNvSpPr>
                  <a:spLocks/>
                </p:cNvSpPr>
                <p:nvPr/>
              </p:nvSpPr>
              <p:spPr bwMode="auto">
                <a:xfrm>
                  <a:off x="4363" y="1194"/>
                  <a:ext cx="5" cy="941"/>
                </a:xfrm>
                <a:custGeom>
                  <a:avLst/>
                  <a:gdLst>
                    <a:gd name="T0" fmla="*/ 14 w 28"/>
                    <a:gd name="T1" fmla="*/ 0 h 5648"/>
                    <a:gd name="T2" fmla="*/ 0 w 28"/>
                    <a:gd name="T3" fmla="*/ 15 h 5648"/>
                    <a:gd name="T4" fmla="*/ 0 w 28"/>
                    <a:gd name="T5" fmla="*/ 5648 h 5648"/>
                    <a:gd name="T6" fmla="*/ 28 w 28"/>
                    <a:gd name="T7" fmla="*/ 5648 h 5648"/>
                    <a:gd name="T8" fmla="*/ 28 w 28"/>
                    <a:gd name="T9" fmla="*/ 15 h 5648"/>
                    <a:gd name="T10" fmla="*/ 14 w 28"/>
                    <a:gd name="T11" fmla="*/ 0 h 5648"/>
                    <a:gd name="T12" fmla="*/ 14 w 28"/>
                    <a:gd name="T13" fmla="*/ 0 h 5648"/>
                    <a:gd name="T14" fmla="*/ 0 w 28"/>
                    <a:gd name="T15" fmla="*/ 0 h 5648"/>
                    <a:gd name="T16" fmla="*/ 0 w 28"/>
                    <a:gd name="T17" fmla="*/ 15 h 5648"/>
                    <a:gd name="T18" fmla="*/ 14 w 28"/>
                    <a:gd name="T19" fmla="*/ 0 h 5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648">
                      <a:moveTo>
                        <a:pt x="14" y="0"/>
                      </a:moveTo>
                      <a:lnTo>
                        <a:pt x="0" y="15"/>
                      </a:lnTo>
                      <a:lnTo>
                        <a:pt x="0" y="5648"/>
                      </a:lnTo>
                      <a:lnTo>
                        <a:pt x="28" y="5648"/>
                      </a:lnTo>
                      <a:lnTo>
                        <a:pt x="28" y="15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0" name="Rectangle 118"/>
                <p:cNvSpPr>
                  <a:spLocks noChangeArrowheads="1"/>
                </p:cNvSpPr>
                <p:nvPr/>
              </p:nvSpPr>
              <p:spPr bwMode="auto">
                <a:xfrm>
                  <a:off x="4365" y="1194"/>
                  <a:ext cx="24" cy="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1" name="Rectangle 119"/>
                <p:cNvSpPr>
                  <a:spLocks noChangeArrowheads="1"/>
                </p:cNvSpPr>
                <p:nvPr/>
              </p:nvSpPr>
              <p:spPr bwMode="auto">
                <a:xfrm>
                  <a:off x="4386" y="1196"/>
                  <a:ext cx="5" cy="93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2" name="Rectangle 120"/>
                <p:cNvSpPr>
                  <a:spLocks noChangeArrowheads="1"/>
                </p:cNvSpPr>
                <p:nvPr/>
              </p:nvSpPr>
              <p:spPr bwMode="auto">
                <a:xfrm>
                  <a:off x="4363" y="1196"/>
                  <a:ext cx="5" cy="93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3" name="Rectangle 121"/>
                <p:cNvSpPr>
                  <a:spLocks noChangeArrowheads="1"/>
                </p:cNvSpPr>
                <p:nvPr/>
              </p:nvSpPr>
              <p:spPr bwMode="auto">
                <a:xfrm>
                  <a:off x="4398" y="1243"/>
                  <a:ext cx="24" cy="892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4" name="Freeform 122"/>
                <p:cNvSpPr>
                  <a:spLocks/>
                </p:cNvSpPr>
                <p:nvPr/>
              </p:nvSpPr>
              <p:spPr bwMode="auto">
                <a:xfrm>
                  <a:off x="4398" y="1241"/>
                  <a:ext cx="26" cy="4"/>
                </a:xfrm>
                <a:custGeom>
                  <a:avLst/>
                  <a:gdLst>
                    <a:gd name="T0" fmla="*/ 154 w 154"/>
                    <a:gd name="T1" fmla="*/ 13 h 28"/>
                    <a:gd name="T2" fmla="*/ 141 w 154"/>
                    <a:gd name="T3" fmla="*/ 0 h 28"/>
                    <a:gd name="T4" fmla="*/ 0 w 154"/>
                    <a:gd name="T5" fmla="*/ 0 h 28"/>
                    <a:gd name="T6" fmla="*/ 0 w 154"/>
                    <a:gd name="T7" fmla="*/ 28 h 28"/>
                    <a:gd name="T8" fmla="*/ 141 w 154"/>
                    <a:gd name="T9" fmla="*/ 28 h 28"/>
                    <a:gd name="T10" fmla="*/ 154 w 154"/>
                    <a:gd name="T11" fmla="*/ 13 h 28"/>
                    <a:gd name="T12" fmla="*/ 154 w 154"/>
                    <a:gd name="T13" fmla="*/ 13 h 28"/>
                    <a:gd name="T14" fmla="*/ 154 w 154"/>
                    <a:gd name="T15" fmla="*/ 0 h 28"/>
                    <a:gd name="T16" fmla="*/ 141 w 154"/>
                    <a:gd name="T17" fmla="*/ 0 h 28"/>
                    <a:gd name="T18" fmla="*/ 154 w 15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4" h="28">
                      <a:moveTo>
                        <a:pt x="154" y="13"/>
                      </a:moveTo>
                      <a:lnTo>
                        <a:pt x="141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1" y="28"/>
                      </a:lnTo>
                      <a:lnTo>
                        <a:pt x="154" y="13"/>
                      </a:lnTo>
                      <a:lnTo>
                        <a:pt x="154" y="13"/>
                      </a:lnTo>
                      <a:lnTo>
                        <a:pt x="154" y="0"/>
                      </a:lnTo>
                      <a:lnTo>
                        <a:pt x="141" y="0"/>
                      </a:lnTo>
                      <a:lnTo>
                        <a:pt x="154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5" name="Freeform 123"/>
                <p:cNvSpPr>
                  <a:spLocks/>
                </p:cNvSpPr>
                <p:nvPr/>
              </p:nvSpPr>
              <p:spPr bwMode="auto">
                <a:xfrm>
                  <a:off x="4419" y="1243"/>
                  <a:ext cx="5" cy="894"/>
                </a:xfrm>
                <a:custGeom>
                  <a:avLst/>
                  <a:gdLst>
                    <a:gd name="T0" fmla="*/ 15 w 28"/>
                    <a:gd name="T1" fmla="*/ 5367 h 5367"/>
                    <a:gd name="T2" fmla="*/ 28 w 28"/>
                    <a:gd name="T3" fmla="*/ 5352 h 5367"/>
                    <a:gd name="T4" fmla="*/ 28 w 28"/>
                    <a:gd name="T5" fmla="*/ 0 h 5367"/>
                    <a:gd name="T6" fmla="*/ 0 w 28"/>
                    <a:gd name="T7" fmla="*/ 0 h 5367"/>
                    <a:gd name="T8" fmla="*/ 0 w 28"/>
                    <a:gd name="T9" fmla="*/ 5352 h 5367"/>
                    <a:gd name="T10" fmla="*/ 15 w 28"/>
                    <a:gd name="T11" fmla="*/ 5367 h 5367"/>
                    <a:gd name="T12" fmla="*/ 15 w 28"/>
                    <a:gd name="T13" fmla="*/ 5367 h 5367"/>
                    <a:gd name="T14" fmla="*/ 28 w 28"/>
                    <a:gd name="T15" fmla="*/ 5367 h 5367"/>
                    <a:gd name="T16" fmla="*/ 28 w 28"/>
                    <a:gd name="T17" fmla="*/ 5352 h 5367"/>
                    <a:gd name="T18" fmla="*/ 15 w 28"/>
                    <a:gd name="T19" fmla="*/ 5367 h 5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367">
                      <a:moveTo>
                        <a:pt x="15" y="5367"/>
                      </a:moveTo>
                      <a:lnTo>
                        <a:pt x="28" y="5352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5352"/>
                      </a:lnTo>
                      <a:lnTo>
                        <a:pt x="15" y="5367"/>
                      </a:lnTo>
                      <a:lnTo>
                        <a:pt x="15" y="5367"/>
                      </a:lnTo>
                      <a:lnTo>
                        <a:pt x="28" y="5367"/>
                      </a:lnTo>
                      <a:lnTo>
                        <a:pt x="28" y="5352"/>
                      </a:lnTo>
                      <a:lnTo>
                        <a:pt x="15" y="5367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6" name="Freeform 124"/>
                <p:cNvSpPr>
                  <a:spLocks/>
                </p:cNvSpPr>
                <p:nvPr/>
              </p:nvSpPr>
              <p:spPr bwMode="auto">
                <a:xfrm>
                  <a:off x="4396" y="2133"/>
                  <a:ext cx="26" cy="4"/>
                </a:xfrm>
                <a:custGeom>
                  <a:avLst/>
                  <a:gdLst>
                    <a:gd name="T0" fmla="*/ 0 w 156"/>
                    <a:gd name="T1" fmla="*/ 13 h 28"/>
                    <a:gd name="T2" fmla="*/ 15 w 156"/>
                    <a:gd name="T3" fmla="*/ 28 h 28"/>
                    <a:gd name="T4" fmla="*/ 156 w 156"/>
                    <a:gd name="T5" fmla="*/ 28 h 28"/>
                    <a:gd name="T6" fmla="*/ 156 w 156"/>
                    <a:gd name="T7" fmla="*/ 0 h 28"/>
                    <a:gd name="T8" fmla="*/ 15 w 156"/>
                    <a:gd name="T9" fmla="*/ 0 h 28"/>
                    <a:gd name="T10" fmla="*/ 0 w 156"/>
                    <a:gd name="T11" fmla="*/ 13 h 28"/>
                    <a:gd name="T12" fmla="*/ 0 w 156"/>
                    <a:gd name="T13" fmla="*/ 13 h 28"/>
                    <a:gd name="T14" fmla="*/ 0 w 156"/>
                    <a:gd name="T15" fmla="*/ 28 h 28"/>
                    <a:gd name="T16" fmla="*/ 15 w 156"/>
                    <a:gd name="T17" fmla="*/ 28 h 28"/>
                    <a:gd name="T18" fmla="*/ 0 w 156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56" y="28"/>
                      </a:lnTo>
                      <a:lnTo>
                        <a:pt x="156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7" name="Freeform 125"/>
                <p:cNvSpPr>
                  <a:spLocks/>
                </p:cNvSpPr>
                <p:nvPr/>
              </p:nvSpPr>
              <p:spPr bwMode="auto">
                <a:xfrm>
                  <a:off x="4396" y="1241"/>
                  <a:ext cx="5" cy="894"/>
                </a:xfrm>
                <a:custGeom>
                  <a:avLst/>
                  <a:gdLst>
                    <a:gd name="T0" fmla="*/ 15 w 28"/>
                    <a:gd name="T1" fmla="*/ 0 h 5365"/>
                    <a:gd name="T2" fmla="*/ 0 w 28"/>
                    <a:gd name="T3" fmla="*/ 13 h 5365"/>
                    <a:gd name="T4" fmla="*/ 0 w 28"/>
                    <a:gd name="T5" fmla="*/ 5365 h 5365"/>
                    <a:gd name="T6" fmla="*/ 28 w 28"/>
                    <a:gd name="T7" fmla="*/ 5365 h 5365"/>
                    <a:gd name="T8" fmla="*/ 28 w 28"/>
                    <a:gd name="T9" fmla="*/ 13 h 5365"/>
                    <a:gd name="T10" fmla="*/ 15 w 28"/>
                    <a:gd name="T11" fmla="*/ 0 h 5365"/>
                    <a:gd name="T12" fmla="*/ 15 w 28"/>
                    <a:gd name="T13" fmla="*/ 0 h 5365"/>
                    <a:gd name="T14" fmla="*/ 0 w 28"/>
                    <a:gd name="T15" fmla="*/ 0 h 5365"/>
                    <a:gd name="T16" fmla="*/ 0 w 28"/>
                    <a:gd name="T17" fmla="*/ 13 h 5365"/>
                    <a:gd name="T18" fmla="*/ 15 w 28"/>
                    <a:gd name="T19" fmla="*/ 0 h 5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5365">
                      <a:moveTo>
                        <a:pt x="15" y="0"/>
                      </a:moveTo>
                      <a:lnTo>
                        <a:pt x="0" y="13"/>
                      </a:lnTo>
                      <a:lnTo>
                        <a:pt x="0" y="5365"/>
                      </a:lnTo>
                      <a:lnTo>
                        <a:pt x="28" y="5365"/>
                      </a:lnTo>
                      <a:lnTo>
                        <a:pt x="28" y="13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8" name="Rectangle 126"/>
                <p:cNvSpPr>
                  <a:spLocks noChangeArrowheads="1"/>
                </p:cNvSpPr>
                <p:nvPr/>
              </p:nvSpPr>
              <p:spPr bwMode="auto">
                <a:xfrm>
                  <a:off x="4431" y="1478"/>
                  <a:ext cx="24" cy="657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39" name="Freeform 127"/>
                <p:cNvSpPr>
                  <a:spLocks/>
                </p:cNvSpPr>
                <p:nvPr/>
              </p:nvSpPr>
              <p:spPr bwMode="auto">
                <a:xfrm>
                  <a:off x="4431" y="1475"/>
                  <a:ext cx="26" cy="5"/>
                </a:xfrm>
                <a:custGeom>
                  <a:avLst/>
                  <a:gdLst>
                    <a:gd name="T0" fmla="*/ 155 w 155"/>
                    <a:gd name="T1" fmla="*/ 15 h 29"/>
                    <a:gd name="T2" fmla="*/ 140 w 155"/>
                    <a:gd name="T3" fmla="*/ 0 h 29"/>
                    <a:gd name="T4" fmla="*/ 0 w 155"/>
                    <a:gd name="T5" fmla="*/ 0 h 29"/>
                    <a:gd name="T6" fmla="*/ 0 w 155"/>
                    <a:gd name="T7" fmla="*/ 29 h 29"/>
                    <a:gd name="T8" fmla="*/ 140 w 155"/>
                    <a:gd name="T9" fmla="*/ 29 h 29"/>
                    <a:gd name="T10" fmla="*/ 155 w 155"/>
                    <a:gd name="T11" fmla="*/ 15 h 29"/>
                    <a:gd name="T12" fmla="*/ 155 w 155"/>
                    <a:gd name="T13" fmla="*/ 15 h 29"/>
                    <a:gd name="T14" fmla="*/ 155 w 155"/>
                    <a:gd name="T15" fmla="*/ 0 h 29"/>
                    <a:gd name="T16" fmla="*/ 140 w 155"/>
                    <a:gd name="T17" fmla="*/ 0 h 29"/>
                    <a:gd name="T18" fmla="*/ 155 w 155"/>
                    <a:gd name="T19" fmla="*/ 1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9">
                      <a:moveTo>
                        <a:pt x="155" y="15"/>
                      </a:move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0" y="29"/>
                      </a:lnTo>
                      <a:lnTo>
                        <a:pt x="155" y="15"/>
                      </a:lnTo>
                      <a:lnTo>
                        <a:pt x="155" y="15"/>
                      </a:lnTo>
                      <a:lnTo>
                        <a:pt x="155" y="0"/>
                      </a:lnTo>
                      <a:lnTo>
                        <a:pt x="140" y="0"/>
                      </a:lnTo>
                      <a:lnTo>
                        <a:pt x="155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0" name="Freeform 128"/>
                <p:cNvSpPr>
                  <a:spLocks/>
                </p:cNvSpPr>
                <p:nvPr/>
              </p:nvSpPr>
              <p:spPr bwMode="auto">
                <a:xfrm>
                  <a:off x="4452" y="1478"/>
                  <a:ext cx="5" cy="659"/>
                </a:xfrm>
                <a:custGeom>
                  <a:avLst/>
                  <a:gdLst>
                    <a:gd name="T0" fmla="*/ 13 w 28"/>
                    <a:gd name="T1" fmla="*/ 3958 h 3958"/>
                    <a:gd name="T2" fmla="*/ 28 w 28"/>
                    <a:gd name="T3" fmla="*/ 3943 h 3958"/>
                    <a:gd name="T4" fmla="*/ 28 w 28"/>
                    <a:gd name="T5" fmla="*/ 0 h 3958"/>
                    <a:gd name="T6" fmla="*/ 0 w 28"/>
                    <a:gd name="T7" fmla="*/ 0 h 3958"/>
                    <a:gd name="T8" fmla="*/ 0 w 28"/>
                    <a:gd name="T9" fmla="*/ 3943 h 3958"/>
                    <a:gd name="T10" fmla="*/ 13 w 28"/>
                    <a:gd name="T11" fmla="*/ 3958 h 3958"/>
                    <a:gd name="T12" fmla="*/ 13 w 28"/>
                    <a:gd name="T13" fmla="*/ 3958 h 3958"/>
                    <a:gd name="T14" fmla="*/ 28 w 28"/>
                    <a:gd name="T15" fmla="*/ 3958 h 3958"/>
                    <a:gd name="T16" fmla="*/ 28 w 28"/>
                    <a:gd name="T17" fmla="*/ 3943 h 3958"/>
                    <a:gd name="T18" fmla="*/ 13 w 28"/>
                    <a:gd name="T19" fmla="*/ 3958 h 3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3958">
                      <a:moveTo>
                        <a:pt x="13" y="3958"/>
                      </a:moveTo>
                      <a:lnTo>
                        <a:pt x="28" y="3943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3943"/>
                      </a:lnTo>
                      <a:lnTo>
                        <a:pt x="13" y="3958"/>
                      </a:lnTo>
                      <a:lnTo>
                        <a:pt x="13" y="3958"/>
                      </a:lnTo>
                      <a:lnTo>
                        <a:pt x="28" y="3958"/>
                      </a:lnTo>
                      <a:lnTo>
                        <a:pt x="28" y="3943"/>
                      </a:lnTo>
                      <a:lnTo>
                        <a:pt x="13" y="3958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1" name="Freeform 129"/>
                <p:cNvSpPr>
                  <a:spLocks/>
                </p:cNvSpPr>
                <p:nvPr/>
              </p:nvSpPr>
              <p:spPr bwMode="auto">
                <a:xfrm>
                  <a:off x="4429" y="2133"/>
                  <a:ext cx="26" cy="4"/>
                </a:xfrm>
                <a:custGeom>
                  <a:avLst/>
                  <a:gdLst>
                    <a:gd name="T0" fmla="*/ 0 w 155"/>
                    <a:gd name="T1" fmla="*/ 13 h 28"/>
                    <a:gd name="T2" fmla="*/ 15 w 155"/>
                    <a:gd name="T3" fmla="*/ 28 h 28"/>
                    <a:gd name="T4" fmla="*/ 155 w 155"/>
                    <a:gd name="T5" fmla="*/ 28 h 28"/>
                    <a:gd name="T6" fmla="*/ 155 w 155"/>
                    <a:gd name="T7" fmla="*/ 0 h 28"/>
                    <a:gd name="T8" fmla="*/ 15 w 155"/>
                    <a:gd name="T9" fmla="*/ 0 h 28"/>
                    <a:gd name="T10" fmla="*/ 0 w 155"/>
                    <a:gd name="T11" fmla="*/ 13 h 28"/>
                    <a:gd name="T12" fmla="*/ 0 w 155"/>
                    <a:gd name="T13" fmla="*/ 13 h 28"/>
                    <a:gd name="T14" fmla="*/ 0 w 155"/>
                    <a:gd name="T15" fmla="*/ 28 h 28"/>
                    <a:gd name="T16" fmla="*/ 15 w 155"/>
                    <a:gd name="T17" fmla="*/ 28 h 28"/>
                    <a:gd name="T18" fmla="*/ 0 w 155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55" y="28"/>
                      </a:lnTo>
                      <a:lnTo>
                        <a:pt x="155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2" name="Freeform 130"/>
                <p:cNvSpPr>
                  <a:spLocks/>
                </p:cNvSpPr>
                <p:nvPr/>
              </p:nvSpPr>
              <p:spPr bwMode="auto">
                <a:xfrm>
                  <a:off x="4429" y="1475"/>
                  <a:ext cx="4" cy="660"/>
                </a:xfrm>
                <a:custGeom>
                  <a:avLst/>
                  <a:gdLst>
                    <a:gd name="T0" fmla="*/ 15 w 28"/>
                    <a:gd name="T1" fmla="*/ 0 h 3958"/>
                    <a:gd name="T2" fmla="*/ 0 w 28"/>
                    <a:gd name="T3" fmla="*/ 15 h 3958"/>
                    <a:gd name="T4" fmla="*/ 0 w 28"/>
                    <a:gd name="T5" fmla="*/ 3958 h 3958"/>
                    <a:gd name="T6" fmla="*/ 28 w 28"/>
                    <a:gd name="T7" fmla="*/ 3958 h 3958"/>
                    <a:gd name="T8" fmla="*/ 28 w 28"/>
                    <a:gd name="T9" fmla="*/ 15 h 3958"/>
                    <a:gd name="T10" fmla="*/ 15 w 28"/>
                    <a:gd name="T11" fmla="*/ 0 h 3958"/>
                    <a:gd name="T12" fmla="*/ 15 w 28"/>
                    <a:gd name="T13" fmla="*/ 0 h 3958"/>
                    <a:gd name="T14" fmla="*/ 0 w 28"/>
                    <a:gd name="T15" fmla="*/ 0 h 3958"/>
                    <a:gd name="T16" fmla="*/ 0 w 28"/>
                    <a:gd name="T17" fmla="*/ 15 h 3958"/>
                    <a:gd name="T18" fmla="*/ 15 w 28"/>
                    <a:gd name="T19" fmla="*/ 0 h 3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3958">
                      <a:moveTo>
                        <a:pt x="15" y="0"/>
                      </a:moveTo>
                      <a:lnTo>
                        <a:pt x="0" y="15"/>
                      </a:lnTo>
                      <a:lnTo>
                        <a:pt x="0" y="3958"/>
                      </a:lnTo>
                      <a:lnTo>
                        <a:pt x="28" y="3958"/>
                      </a:lnTo>
                      <a:lnTo>
                        <a:pt x="28" y="15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3" name="Rectangle 131"/>
                <p:cNvSpPr>
                  <a:spLocks noChangeArrowheads="1"/>
                </p:cNvSpPr>
                <p:nvPr/>
              </p:nvSpPr>
              <p:spPr bwMode="auto">
                <a:xfrm>
                  <a:off x="4431" y="1475"/>
                  <a:ext cx="24" cy="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4" name="Rectangle 132"/>
                <p:cNvSpPr>
                  <a:spLocks noChangeArrowheads="1"/>
                </p:cNvSpPr>
                <p:nvPr/>
              </p:nvSpPr>
              <p:spPr bwMode="auto">
                <a:xfrm>
                  <a:off x="4452" y="1478"/>
                  <a:ext cx="5" cy="657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5" name="Rectangle 133"/>
                <p:cNvSpPr>
                  <a:spLocks noChangeArrowheads="1"/>
                </p:cNvSpPr>
                <p:nvPr/>
              </p:nvSpPr>
              <p:spPr bwMode="auto">
                <a:xfrm>
                  <a:off x="4429" y="1478"/>
                  <a:ext cx="4" cy="657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6" name="Rectangle 134"/>
                <p:cNvSpPr>
                  <a:spLocks noChangeArrowheads="1"/>
                </p:cNvSpPr>
                <p:nvPr/>
              </p:nvSpPr>
              <p:spPr bwMode="auto">
                <a:xfrm>
                  <a:off x="4464" y="1571"/>
                  <a:ext cx="23" cy="564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7" name="Freeform 135"/>
                <p:cNvSpPr>
                  <a:spLocks/>
                </p:cNvSpPr>
                <p:nvPr/>
              </p:nvSpPr>
              <p:spPr bwMode="auto">
                <a:xfrm>
                  <a:off x="4464" y="1569"/>
                  <a:ext cx="26" cy="5"/>
                </a:xfrm>
                <a:custGeom>
                  <a:avLst/>
                  <a:gdLst>
                    <a:gd name="T0" fmla="*/ 155 w 155"/>
                    <a:gd name="T1" fmla="*/ 14 h 28"/>
                    <a:gd name="T2" fmla="*/ 140 w 155"/>
                    <a:gd name="T3" fmla="*/ 0 h 28"/>
                    <a:gd name="T4" fmla="*/ 0 w 155"/>
                    <a:gd name="T5" fmla="*/ 0 h 28"/>
                    <a:gd name="T6" fmla="*/ 0 w 155"/>
                    <a:gd name="T7" fmla="*/ 28 h 28"/>
                    <a:gd name="T8" fmla="*/ 140 w 155"/>
                    <a:gd name="T9" fmla="*/ 28 h 28"/>
                    <a:gd name="T10" fmla="*/ 155 w 155"/>
                    <a:gd name="T11" fmla="*/ 14 h 28"/>
                    <a:gd name="T12" fmla="*/ 155 w 155"/>
                    <a:gd name="T13" fmla="*/ 14 h 28"/>
                    <a:gd name="T14" fmla="*/ 155 w 155"/>
                    <a:gd name="T15" fmla="*/ 0 h 28"/>
                    <a:gd name="T16" fmla="*/ 140 w 155"/>
                    <a:gd name="T17" fmla="*/ 0 h 28"/>
                    <a:gd name="T18" fmla="*/ 155 w 155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28">
                      <a:moveTo>
                        <a:pt x="155" y="14"/>
                      </a:move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40" y="28"/>
                      </a:lnTo>
                      <a:lnTo>
                        <a:pt x="155" y="14"/>
                      </a:lnTo>
                      <a:lnTo>
                        <a:pt x="155" y="14"/>
                      </a:lnTo>
                      <a:lnTo>
                        <a:pt x="155" y="0"/>
                      </a:lnTo>
                      <a:lnTo>
                        <a:pt x="140" y="0"/>
                      </a:lnTo>
                      <a:lnTo>
                        <a:pt x="155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8" name="Freeform 136"/>
                <p:cNvSpPr>
                  <a:spLocks/>
                </p:cNvSpPr>
                <p:nvPr/>
              </p:nvSpPr>
              <p:spPr bwMode="auto">
                <a:xfrm>
                  <a:off x="4485" y="1571"/>
                  <a:ext cx="5" cy="566"/>
                </a:xfrm>
                <a:custGeom>
                  <a:avLst/>
                  <a:gdLst>
                    <a:gd name="T0" fmla="*/ 13 w 28"/>
                    <a:gd name="T1" fmla="*/ 3395 h 3395"/>
                    <a:gd name="T2" fmla="*/ 28 w 28"/>
                    <a:gd name="T3" fmla="*/ 3380 h 3395"/>
                    <a:gd name="T4" fmla="*/ 28 w 28"/>
                    <a:gd name="T5" fmla="*/ 0 h 3395"/>
                    <a:gd name="T6" fmla="*/ 0 w 28"/>
                    <a:gd name="T7" fmla="*/ 0 h 3395"/>
                    <a:gd name="T8" fmla="*/ 0 w 28"/>
                    <a:gd name="T9" fmla="*/ 3380 h 3395"/>
                    <a:gd name="T10" fmla="*/ 13 w 28"/>
                    <a:gd name="T11" fmla="*/ 3395 h 3395"/>
                    <a:gd name="T12" fmla="*/ 13 w 28"/>
                    <a:gd name="T13" fmla="*/ 3395 h 3395"/>
                    <a:gd name="T14" fmla="*/ 28 w 28"/>
                    <a:gd name="T15" fmla="*/ 3395 h 3395"/>
                    <a:gd name="T16" fmla="*/ 28 w 28"/>
                    <a:gd name="T17" fmla="*/ 3380 h 3395"/>
                    <a:gd name="T18" fmla="*/ 13 w 28"/>
                    <a:gd name="T19" fmla="*/ 3395 h 3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3395">
                      <a:moveTo>
                        <a:pt x="13" y="3395"/>
                      </a:moveTo>
                      <a:lnTo>
                        <a:pt x="28" y="3380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3380"/>
                      </a:lnTo>
                      <a:lnTo>
                        <a:pt x="13" y="3395"/>
                      </a:lnTo>
                      <a:lnTo>
                        <a:pt x="13" y="3395"/>
                      </a:lnTo>
                      <a:lnTo>
                        <a:pt x="28" y="3395"/>
                      </a:lnTo>
                      <a:lnTo>
                        <a:pt x="28" y="3380"/>
                      </a:lnTo>
                      <a:lnTo>
                        <a:pt x="13" y="339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49" name="Freeform 137"/>
                <p:cNvSpPr>
                  <a:spLocks/>
                </p:cNvSpPr>
                <p:nvPr/>
              </p:nvSpPr>
              <p:spPr bwMode="auto">
                <a:xfrm>
                  <a:off x="4462" y="2133"/>
                  <a:ext cx="25" cy="4"/>
                </a:xfrm>
                <a:custGeom>
                  <a:avLst/>
                  <a:gdLst>
                    <a:gd name="T0" fmla="*/ 0 w 154"/>
                    <a:gd name="T1" fmla="*/ 13 h 28"/>
                    <a:gd name="T2" fmla="*/ 14 w 154"/>
                    <a:gd name="T3" fmla="*/ 28 h 28"/>
                    <a:gd name="T4" fmla="*/ 154 w 154"/>
                    <a:gd name="T5" fmla="*/ 28 h 28"/>
                    <a:gd name="T6" fmla="*/ 154 w 154"/>
                    <a:gd name="T7" fmla="*/ 0 h 28"/>
                    <a:gd name="T8" fmla="*/ 14 w 154"/>
                    <a:gd name="T9" fmla="*/ 0 h 28"/>
                    <a:gd name="T10" fmla="*/ 0 w 154"/>
                    <a:gd name="T11" fmla="*/ 13 h 28"/>
                    <a:gd name="T12" fmla="*/ 0 w 154"/>
                    <a:gd name="T13" fmla="*/ 13 h 28"/>
                    <a:gd name="T14" fmla="*/ 0 w 154"/>
                    <a:gd name="T15" fmla="*/ 28 h 28"/>
                    <a:gd name="T16" fmla="*/ 14 w 154"/>
                    <a:gd name="T17" fmla="*/ 28 h 28"/>
                    <a:gd name="T18" fmla="*/ 0 w 15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4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54" y="28"/>
                      </a:lnTo>
                      <a:lnTo>
                        <a:pt x="15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0" name="Freeform 138"/>
                <p:cNvSpPr>
                  <a:spLocks/>
                </p:cNvSpPr>
                <p:nvPr/>
              </p:nvSpPr>
              <p:spPr bwMode="auto">
                <a:xfrm>
                  <a:off x="4462" y="1569"/>
                  <a:ext cx="4" cy="566"/>
                </a:xfrm>
                <a:custGeom>
                  <a:avLst/>
                  <a:gdLst>
                    <a:gd name="T0" fmla="*/ 14 w 28"/>
                    <a:gd name="T1" fmla="*/ 0 h 3394"/>
                    <a:gd name="T2" fmla="*/ 0 w 28"/>
                    <a:gd name="T3" fmla="*/ 14 h 3394"/>
                    <a:gd name="T4" fmla="*/ 0 w 28"/>
                    <a:gd name="T5" fmla="*/ 3394 h 3394"/>
                    <a:gd name="T6" fmla="*/ 28 w 28"/>
                    <a:gd name="T7" fmla="*/ 3394 h 3394"/>
                    <a:gd name="T8" fmla="*/ 28 w 28"/>
                    <a:gd name="T9" fmla="*/ 14 h 3394"/>
                    <a:gd name="T10" fmla="*/ 14 w 28"/>
                    <a:gd name="T11" fmla="*/ 0 h 3394"/>
                    <a:gd name="T12" fmla="*/ 14 w 28"/>
                    <a:gd name="T13" fmla="*/ 0 h 3394"/>
                    <a:gd name="T14" fmla="*/ 0 w 28"/>
                    <a:gd name="T15" fmla="*/ 0 h 3394"/>
                    <a:gd name="T16" fmla="*/ 0 w 28"/>
                    <a:gd name="T17" fmla="*/ 14 h 3394"/>
                    <a:gd name="T18" fmla="*/ 14 w 28"/>
                    <a:gd name="T19" fmla="*/ 0 h 3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339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0" y="3394"/>
                      </a:lnTo>
                      <a:lnTo>
                        <a:pt x="28" y="3394"/>
                      </a:lnTo>
                      <a:lnTo>
                        <a:pt x="28" y="14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1" name="Rectangle 139"/>
                <p:cNvSpPr>
                  <a:spLocks noChangeArrowheads="1"/>
                </p:cNvSpPr>
                <p:nvPr/>
              </p:nvSpPr>
              <p:spPr bwMode="auto">
                <a:xfrm>
                  <a:off x="4462" y="1571"/>
                  <a:ext cx="4" cy="564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2" name="Rectangle 140"/>
                <p:cNvSpPr>
                  <a:spLocks noChangeArrowheads="1"/>
                </p:cNvSpPr>
                <p:nvPr/>
              </p:nvSpPr>
              <p:spPr bwMode="auto">
                <a:xfrm>
                  <a:off x="4492" y="1759"/>
                  <a:ext cx="28" cy="376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3" name="Freeform 141"/>
                <p:cNvSpPr>
                  <a:spLocks/>
                </p:cNvSpPr>
                <p:nvPr/>
              </p:nvSpPr>
              <p:spPr bwMode="auto">
                <a:xfrm>
                  <a:off x="4492" y="1757"/>
                  <a:ext cx="31" cy="5"/>
                </a:xfrm>
                <a:custGeom>
                  <a:avLst/>
                  <a:gdLst>
                    <a:gd name="T0" fmla="*/ 183 w 183"/>
                    <a:gd name="T1" fmla="*/ 14 h 28"/>
                    <a:gd name="T2" fmla="*/ 170 w 183"/>
                    <a:gd name="T3" fmla="*/ 0 h 28"/>
                    <a:gd name="T4" fmla="*/ 0 w 183"/>
                    <a:gd name="T5" fmla="*/ 0 h 28"/>
                    <a:gd name="T6" fmla="*/ 0 w 183"/>
                    <a:gd name="T7" fmla="*/ 28 h 28"/>
                    <a:gd name="T8" fmla="*/ 170 w 183"/>
                    <a:gd name="T9" fmla="*/ 28 h 28"/>
                    <a:gd name="T10" fmla="*/ 183 w 183"/>
                    <a:gd name="T11" fmla="*/ 14 h 28"/>
                    <a:gd name="T12" fmla="*/ 183 w 183"/>
                    <a:gd name="T13" fmla="*/ 14 h 28"/>
                    <a:gd name="T14" fmla="*/ 183 w 183"/>
                    <a:gd name="T15" fmla="*/ 0 h 28"/>
                    <a:gd name="T16" fmla="*/ 170 w 183"/>
                    <a:gd name="T17" fmla="*/ 0 h 28"/>
                    <a:gd name="T18" fmla="*/ 183 w 183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183" y="14"/>
                      </a:moveTo>
                      <a:lnTo>
                        <a:pt x="170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70" y="28"/>
                      </a:lnTo>
                      <a:lnTo>
                        <a:pt x="183" y="14"/>
                      </a:lnTo>
                      <a:lnTo>
                        <a:pt x="183" y="14"/>
                      </a:lnTo>
                      <a:lnTo>
                        <a:pt x="183" y="0"/>
                      </a:lnTo>
                      <a:lnTo>
                        <a:pt x="170" y="0"/>
                      </a:lnTo>
                      <a:lnTo>
                        <a:pt x="183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4" name="Freeform 142"/>
                <p:cNvSpPr>
                  <a:spLocks/>
                </p:cNvSpPr>
                <p:nvPr/>
              </p:nvSpPr>
              <p:spPr bwMode="auto">
                <a:xfrm>
                  <a:off x="4518" y="1759"/>
                  <a:ext cx="5" cy="378"/>
                </a:xfrm>
                <a:custGeom>
                  <a:avLst/>
                  <a:gdLst>
                    <a:gd name="T0" fmla="*/ 15 w 28"/>
                    <a:gd name="T1" fmla="*/ 2268 h 2268"/>
                    <a:gd name="T2" fmla="*/ 28 w 28"/>
                    <a:gd name="T3" fmla="*/ 2253 h 2268"/>
                    <a:gd name="T4" fmla="*/ 28 w 28"/>
                    <a:gd name="T5" fmla="*/ 0 h 2268"/>
                    <a:gd name="T6" fmla="*/ 0 w 28"/>
                    <a:gd name="T7" fmla="*/ 0 h 2268"/>
                    <a:gd name="T8" fmla="*/ 0 w 28"/>
                    <a:gd name="T9" fmla="*/ 2253 h 2268"/>
                    <a:gd name="T10" fmla="*/ 15 w 28"/>
                    <a:gd name="T11" fmla="*/ 2268 h 2268"/>
                    <a:gd name="T12" fmla="*/ 15 w 28"/>
                    <a:gd name="T13" fmla="*/ 2268 h 2268"/>
                    <a:gd name="T14" fmla="*/ 28 w 28"/>
                    <a:gd name="T15" fmla="*/ 2268 h 2268"/>
                    <a:gd name="T16" fmla="*/ 28 w 28"/>
                    <a:gd name="T17" fmla="*/ 2253 h 2268"/>
                    <a:gd name="T18" fmla="*/ 15 w 28"/>
                    <a:gd name="T19" fmla="*/ 2268 h 2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268">
                      <a:moveTo>
                        <a:pt x="15" y="2268"/>
                      </a:moveTo>
                      <a:lnTo>
                        <a:pt x="28" y="2253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2253"/>
                      </a:lnTo>
                      <a:lnTo>
                        <a:pt x="15" y="2268"/>
                      </a:lnTo>
                      <a:lnTo>
                        <a:pt x="15" y="2268"/>
                      </a:lnTo>
                      <a:lnTo>
                        <a:pt x="28" y="2268"/>
                      </a:lnTo>
                      <a:lnTo>
                        <a:pt x="28" y="2253"/>
                      </a:lnTo>
                      <a:lnTo>
                        <a:pt x="15" y="2268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5" name="Freeform 143"/>
                <p:cNvSpPr>
                  <a:spLocks/>
                </p:cNvSpPr>
                <p:nvPr/>
              </p:nvSpPr>
              <p:spPr bwMode="auto">
                <a:xfrm>
                  <a:off x="4490" y="2133"/>
                  <a:ext cx="30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4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4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4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4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4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6" name="Freeform 144"/>
                <p:cNvSpPr>
                  <a:spLocks/>
                </p:cNvSpPr>
                <p:nvPr/>
              </p:nvSpPr>
              <p:spPr bwMode="auto">
                <a:xfrm>
                  <a:off x="4490" y="1757"/>
                  <a:ext cx="5" cy="378"/>
                </a:xfrm>
                <a:custGeom>
                  <a:avLst/>
                  <a:gdLst>
                    <a:gd name="T0" fmla="*/ 14 w 28"/>
                    <a:gd name="T1" fmla="*/ 0 h 2267"/>
                    <a:gd name="T2" fmla="*/ 0 w 28"/>
                    <a:gd name="T3" fmla="*/ 14 h 2267"/>
                    <a:gd name="T4" fmla="*/ 0 w 28"/>
                    <a:gd name="T5" fmla="*/ 2267 h 2267"/>
                    <a:gd name="T6" fmla="*/ 28 w 28"/>
                    <a:gd name="T7" fmla="*/ 2267 h 2267"/>
                    <a:gd name="T8" fmla="*/ 28 w 28"/>
                    <a:gd name="T9" fmla="*/ 14 h 2267"/>
                    <a:gd name="T10" fmla="*/ 14 w 28"/>
                    <a:gd name="T11" fmla="*/ 0 h 2267"/>
                    <a:gd name="T12" fmla="*/ 14 w 28"/>
                    <a:gd name="T13" fmla="*/ 0 h 2267"/>
                    <a:gd name="T14" fmla="*/ 0 w 28"/>
                    <a:gd name="T15" fmla="*/ 0 h 2267"/>
                    <a:gd name="T16" fmla="*/ 0 w 28"/>
                    <a:gd name="T17" fmla="*/ 14 h 2267"/>
                    <a:gd name="T18" fmla="*/ 14 w 28"/>
                    <a:gd name="T19" fmla="*/ 0 h 2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267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0" y="2267"/>
                      </a:lnTo>
                      <a:lnTo>
                        <a:pt x="28" y="2267"/>
                      </a:lnTo>
                      <a:lnTo>
                        <a:pt x="28" y="14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7" name="Rectangle 145"/>
                <p:cNvSpPr>
                  <a:spLocks noChangeArrowheads="1"/>
                </p:cNvSpPr>
                <p:nvPr/>
              </p:nvSpPr>
              <p:spPr bwMode="auto">
                <a:xfrm>
                  <a:off x="4492" y="1757"/>
                  <a:ext cx="28" cy="5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8" name="Rectangle 146"/>
                <p:cNvSpPr>
                  <a:spLocks noChangeArrowheads="1"/>
                </p:cNvSpPr>
                <p:nvPr/>
              </p:nvSpPr>
              <p:spPr bwMode="auto">
                <a:xfrm>
                  <a:off x="4518" y="1759"/>
                  <a:ext cx="5" cy="376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59" name="Rectangle 147"/>
                <p:cNvSpPr>
                  <a:spLocks noChangeArrowheads="1"/>
                </p:cNvSpPr>
                <p:nvPr/>
              </p:nvSpPr>
              <p:spPr bwMode="auto">
                <a:xfrm>
                  <a:off x="4490" y="1759"/>
                  <a:ext cx="5" cy="376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0" name="Rectangle 148"/>
                <p:cNvSpPr>
                  <a:spLocks noChangeArrowheads="1"/>
                </p:cNvSpPr>
                <p:nvPr/>
              </p:nvSpPr>
              <p:spPr bwMode="auto">
                <a:xfrm>
                  <a:off x="4525" y="1806"/>
                  <a:ext cx="28" cy="329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1" name="Freeform 149"/>
                <p:cNvSpPr>
                  <a:spLocks/>
                </p:cNvSpPr>
                <p:nvPr/>
              </p:nvSpPr>
              <p:spPr bwMode="auto">
                <a:xfrm>
                  <a:off x="4525" y="1804"/>
                  <a:ext cx="31" cy="5"/>
                </a:xfrm>
                <a:custGeom>
                  <a:avLst/>
                  <a:gdLst>
                    <a:gd name="T0" fmla="*/ 182 w 182"/>
                    <a:gd name="T1" fmla="*/ 15 h 28"/>
                    <a:gd name="T2" fmla="*/ 169 w 182"/>
                    <a:gd name="T3" fmla="*/ 0 h 28"/>
                    <a:gd name="T4" fmla="*/ 0 w 182"/>
                    <a:gd name="T5" fmla="*/ 0 h 28"/>
                    <a:gd name="T6" fmla="*/ 0 w 182"/>
                    <a:gd name="T7" fmla="*/ 28 h 28"/>
                    <a:gd name="T8" fmla="*/ 169 w 182"/>
                    <a:gd name="T9" fmla="*/ 28 h 28"/>
                    <a:gd name="T10" fmla="*/ 182 w 182"/>
                    <a:gd name="T11" fmla="*/ 15 h 28"/>
                    <a:gd name="T12" fmla="*/ 182 w 182"/>
                    <a:gd name="T13" fmla="*/ 15 h 28"/>
                    <a:gd name="T14" fmla="*/ 182 w 182"/>
                    <a:gd name="T15" fmla="*/ 0 h 28"/>
                    <a:gd name="T16" fmla="*/ 169 w 182"/>
                    <a:gd name="T17" fmla="*/ 0 h 28"/>
                    <a:gd name="T18" fmla="*/ 182 w 182"/>
                    <a:gd name="T1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" h="28">
                      <a:moveTo>
                        <a:pt x="182" y="15"/>
                      </a:moveTo>
                      <a:lnTo>
                        <a:pt x="169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9" y="28"/>
                      </a:lnTo>
                      <a:lnTo>
                        <a:pt x="182" y="15"/>
                      </a:lnTo>
                      <a:lnTo>
                        <a:pt x="182" y="15"/>
                      </a:lnTo>
                      <a:lnTo>
                        <a:pt x="182" y="0"/>
                      </a:lnTo>
                      <a:lnTo>
                        <a:pt x="169" y="0"/>
                      </a:lnTo>
                      <a:lnTo>
                        <a:pt x="182" y="15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2" name="Freeform 150"/>
                <p:cNvSpPr>
                  <a:spLocks/>
                </p:cNvSpPr>
                <p:nvPr/>
              </p:nvSpPr>
              <p:spPr bwMode="auto">
                <a:xfrm>
                  <a:off x="4551" y="1806"/>
                  <a:ext cx="5" cy="331"/>
                </a:xfrm>
                <a:custGeom>
                  <a:avLst/>
                  <a:gdLst>
                    <a:gd name="T0" fmla="*/ 15 w 28"/>
                    <a:gd name="T1" fmla="*/ 1986 h 1986"/>
                    <a:gd name="T2" fmla="*/ 28 w 28"/>
                    <a:gd name="T3" fmla="*/ 1971 h 1986"/>
                    <a:gd name="T4" fmla="*/ 28 w 28"/>
                    <a:gd name="T5" fmla="*/ 0 h 1986"/>
                    <a:gd name="T6" fmla="*/ 0 w 28"/>
                    <a:gd name="T7" fmla="*/ 0 h 1986"/>
                    <a:gd name="T8" fmla="*/ 0 w 28"/>
                    <a:gd name="T9" fmla="*/ 1971 h 1986"/>
                    <a:gd name="T10" fmla="*/ 15 w 28"/>
                    <a:gd name="T11" fmla="*/ 1986 h 1986"/>
                    <a:gd name="T12" fmla="*/ 15 w 28"/>
                    <a:gd name="T13" fmla="*/ 1986 h 1986"/>
                    <a:gd name="T14" fmla="*/ 28 w 28"/>
                    <a:gd name="T15" fmla="*/ 1986 h 1986"/>
                    <a:gd name="T16" fmla="*/ 28 w 28"/>
                    <a:gd name="T17" fmla="*/ 1971 h 1986"/>
                    <a:gd name="T18" fmla="*/ 15 w 28"/>
                    <a:gd name="T19" fmla="*/ 1986 h 1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986">
                      <a:moveTo>
                        <a:pt x="15" y="1986"/>
                      </a:moveTo>
                      <a:lnTo>
                        <a:pt x="28" y="1971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1971"/>
                      </a:lnTo>
                      <a:lnTo>
                        <a:pt x="15" y="1986"/>
                      </a:lnTo>
                      <a:lnTo>
                        <a:pt x="15" y="1986"/>
                      </a:lnTo>
                      <a:lnTo>
                        <a:pt x="28" y="1986"/>
                      </a:lnTo>
                      <a:lnTo>
                        <a:pt x="28" y="1971"/>
                      </a:lnTo>
                      <a:lnTo>
                        <a:pt x="15" y="1986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3" name="Freeform 151"/>
                <p:cNvSpPr>
                  <a:spLocks/>
                </p:cNvSpPr>
                <p:nvPr/>
              </p:nvSpPr>
              <p:spPr bwMode="auto">
                <a:xfrm>
                  <a:off x="4523" y="2133"/>
                  <a:ext cx="30" cy="4"/>
                </a:xfrm>
                <a:custGeom>
                  <a:avLst/>
                  <a:gdLst>
                    <a:gd name="T0" fmla="*/ 0 w 184"/>
                    <a:gd name="T1" fmla="*/ 13 h 28"/>
                    <a:gd name="T2" fmla="*/ 15 w 184"/>
                    <a:gd name="T3" fmla="*/ 28 h 28"/>
                    <a:gd name="T4" fmla="*/ 184 w 184"/>
                    <a:gd name="T5" fmla="*/ 28 h 28"/>
                    <a:gd name="T6" fmla="*/ 184 w 184"/>
                    <a:gd name="T7" fmla="*/ 0 h 28"/>
                    <a:gd name="T8" fmla="*/ 15 w 184"/>
                    <a:gd name="T9" fmla="*/ 0 h 28"/>
                    <a:gd name="T10" fmla="*/ 0 w 184"/>
                    <a:gd name="T11" fmla="*/ 13 h 28"/>
                    <a:gd name="T12" fmla="*/ 0 w 184"/>
                    <a:gd name="T13" fmla="*/ 13 h 28"/>
                    <a:gd name="T14" fmla="*/ 0 w 184"/>
                    <a:gd name="T15" fmla="*/ 28 h 28"/>
                    <a:gd name="T16" fmla="*/ 15 w 184"/>
                    <a:gd name="T17" fmla="*/ 28 h 28"/>
                    <a:gd name="T18" fmla="*/ 0 w 184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4" y="28"/>
                      </a:lnTo>
                      <a:lnTo>
                        <a:pt x="184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4" name="Freeform 152"/>
                <p:cNvSpPr>
                  <a:spLocks/>
                </p:cNvSpPr>
                <p:nvPr/>
              </p:nvSpPr>
              <p:spPr bwMode="auto">
                <a:xfrm>
                  <a:off x="4523" y="1804"/>
                  <a:ext cx="4" cy="331"/>
                </a:xfrm>
                <a:custGeom>
                  <a:avLst/>
                  <a:gdLst>
                    <a:gd name="T0" fmla="*/ 15 w 28"/>
                    <a:gd name="T1" fmla="*/ 0 h 1986"/>
                    <a:gd name="T2" fmla="*/ 0 w 28"/>
                    <a:gd name="T3" fmla="*/ 15 h 1986"/>
                    <a:gd name="T4" fmla="*/ 0 w 28"/>
                    <a:gd name="T5" fmla="*/ 1986 h 1986"/>
                    <a:gd name="T6" fmla="*/ 28 w 28"/>
                    <a:gd name="T7" fmla="*/ 1986 h 1986"/>
                    <a:gd name="T8" fmla="*/ 28 w 28"/>
                    <a:gd name="T9" fmla="*/ 15 h 1986"/>
                    <a:gd name="T10" fmla="*/ 15 w 28"/>
                    <a:gd name="T11" fmla="*/ 0 h 1986"/>
                    <a:gd name="T12" fmla="*/ 15 w 28"/>
                    <a:gd name="T13" fmla="*/ 0 h 1986"/>
                    <a:gd name="T14" fmla="*/ 0 w 28"/>
                    <a:gd name="T15" fmla="*/ 0 h 1986"/>
                    <a:gd name="T16" fmla="*/ 0 w 28"/>
                    <a:gd name="T17" fmla="*/ 15 h 1986"/>
                    <a:gd name="T18" fmla="*/ 15 w 28"/>
                    <a:gd name="T19" fmla="*/ 0 h 1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1986">
                      <a:moveTo>
                        <a:pt x="15" y="0"/>
                      </a:moveTo>
                      <a:lnTo>
                        <a:pt x="0" y="15"/>
                      </a:lnTo>
                      <a:lnTo>
                        <a:pt x="0" y="1986"/>
                      </a:lnTo>
                      <a:lnTo>
                        <a:pt x="28" y="1986"/>
                      </a:lnTo>
                      <a:lnTo>
                        <a:pt x="28" y="15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5" name="Rectangle 153"/>
                <p:cNvSpPr>
                  <a:spLocks noChangeArrowheads="1"/>
                </p:cNvSpPr>
                <p:nvPr/>
              </p:nvSpPr>
              <p:spPr bwMode="auto">
                <a:xfrm>
                  <a:off x="4551" y="1806"/>
                  <a:ext cx="5" cy="32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6" name="Rectangle 154"/>
                <p:cNvSpPr>
                  <a:spLocks noChangeArrowheads="1"/>
                </p:cNvSpPr>
                <p:nvPr/>
              </p:nvSpPr>
              <p:spPr bwMode="auto">
                <a:xfrm>
                  <a:off x="4558" y="1712"/>
                  <a:ext cx="28" cy="423"/>
                </a:xfrm>
                <a:prstGeom prst="rect">
                  <a:avLst/>
                </a:pr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7" name="Freeform 155"/>
                <p:cNvSpPr>
                  <a:spLocks/>
                </p:cNvSpPr>
                <p:nvPr/>
              </p:nvSpPr>
              <p:spPr bwMode="auto">
                <a:xfrm>
                  <a:off x="4558" y="1710"/>
                  <a:ext cx="30" cy="5"/>
                </a:xfrm>
                <a:custGeom>
                  <a:avLst/>
                  <a:gdLst>
                    <a:gd name="T0" fmla="*/ 182 w 182"/>
                    <a:gd name="T1" fmla="*/ 14 h 28"/>
                    <a:gd name="T2" fmla="*/ 168 w 182"/>
                    <a:gd name="T3" fmla="*/ 0 h 28"/>
                    <a:gd name="T4" fmla="*/ 0 w 182"/>
                    <a:gd name="T5" fmla="*/ 0 h 28"/>
                    <a:gd name="T6" fmla="*/ 0 w 182"/>
                    <a:gd name="T7" fmla="*/ 28 h 28"/>
                    <a:gd name="T8" fmla="*/ 168 w 182"/>
                    <a:gd name="T9" fmla="*/ 28 h 28"/>
                    <a:gd name="T10" fmla="*/ 182 w 182"/>
                    <a:gd name="T11" fmla="*/ 14 h 28"/>
                    <a:gd name="T12" fmla="*/ 182 w 182"/>
                    <a:gd name="T13" fmla="*/ 14 h 28"/>
                    <a:gd name="T14" fmla="*/ 182 w 182"/>
                    <a:gd name="T15" fmla="*/ 0 h 28"/>
                    <a:gd name="T16" fmla="*/ 168 w 182"/>
                    <a:gd name="T17" fmla="*/ 0 h 28"/>
                    <a:gd name="T18" fmla="*/ 182 w 182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2" h="28">
                      <a:moveTo>
                        <a:pt x="182" y="14"/>
                      </a:moveTo>
                      <a:lnTo>
                        <a:pt x="168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lnTo>
                        <a:pt x="168" y="28"/>
                      </a:lnTo>
                      <a:lnTo>
                        <a:pt x="182" y="14"/>
                      </a:lnTo>
                      <a:lnTo>
                        <a:pt x="182" y="14"/>
                      </a:lnTo>
                      <a:lnTo>
                        <a:pt x="182" y="0"/>
                      </a:lnTo>
                      <a:lnTo>
                        <a:pt x="168" y="0"/>
                      </a:lnTo>
                      <a:lnTo>
                        <a:pt x="182" y="14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8" name="Freeform 156"/>
                <p:cNvSpPr>
                  <a:spLocks/>
                </p:cNvSpPr>
                <p:nvPr/>
              </p:nvSpPr>
              <p:spPr bwMode="auto">
                <a:xfrm>
                  <a:off x="4584" y="1712"/>
                  <a:ext cx="4" cy="425"/>
                </a:xfrm>
                <a:custGeom>
                  <a:avLst/>
                  <a:gdLst>
                    <a:gd name="T0" fmla="*/ 14 w 28"/>
                    <a:gd name="T1" fmla="*/ 2550 h 2550"/>
                    <a:gd name="T2" fmla="*/ 28 w 28"/>
                    <a:gd name="T3" fmla="*/ 2535 h 2550"/>
                    <a:gd name="T4" fmla="*/ 28 w 28"/>
                    <a:gd name="T5" fmla="*/ 0 h 2550"/>
                    <a:gd name="T6" fmla="*/ 0 w 28"/>
                    <a:gd name="T7" fmla="*/ 0 h 2550"/>
                    <a:gd name="T8" fmla="*/ 0 w 28"/>
                    <a:gd name="T9" fmla="*/ 2535 h 2550"/>
                    <a:gd name="T10" fmla="*/ 14 w 28"/>
                    <a:gd name="T11" fmla="*/ 2550 h 2550"/>
                    <a:gd name="T12" fmla="*/ 14 w 28"/>
                    <a:gd name="T13" fmla="*/ 2550 h 2550"/>
                    <a:gd name="T14" fmla="*/ 28 w 28"/>
                    <a:gd name="T15" fmla="*/ 2550 h 2550"/>
                    <a:gd name="T16" fmla="*/ 28 w 28"/>
                    <a:gd name="T17" fmla="*/ 2535 h 2550"/>
                    <a:gd name="T18" fmla="*/ 14 w 28"/>
                    <a:gd name="T19" fmla="*/ 2550 h 2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550">
                      <a:moveTo>
                        <a:pt x="14" y="2550"/>
                      </a:moveTo>
                      <a:lnTo>
                        <a:pt x="28" y="2535"/>
                      </a:ln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2535"/>
                      </a:lnTo>
                      <a:lnTo>
                        <a:pt x="14" y="2550"/>
                      </a:lnTo>
                      <a:lnTo>
                        <a:pt x="14" y="2550"/>
                      </a:lnTo>
                      <a:lnTo>
                        <a:pt x="28" y="2550"/>
                      </a:lnTo>
                      <a:lnTo>
                        <a:pt x="28" y="2535"/>
                      </a:lnTo>
                      <a:lnTo>
                        <a:pt x="14" y="255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69" name="Freeform 157"/>
                <p:cNvSpPr>
                  <a:spLocks/>
                </p:cNvSpPr>
                <p:nvPr/>
              </p:nvSpPr>
              <p:spPr bwMode="auto">
                <a:xfrm>
                  <a:off x="4556" y="2133"/>
                  <a:ext cx="30" cy="4"/>
                </a:xfrm>
                <a:custGeom>
                  <a:avLst/>
                  <a:gdLst>
                    <a:gd name="T0" fmla="*/ 0 w 183"/>
                    <a:gd name="T1" fmla="*/ 13 h 28"/>
                    <a:gd name="T2" fmla="*/ 15 w 183"/>
                    <a:gd name="T3" fmla="*/ 28 h 28"/>
                    <a:gd name="T4" fmla="*/ 183 w 183"/>
                    <a:gd name="T5" fmla="*/ 28 h 28"/>
                    <a:gd name="T6" fmla="*/ 183 w 183"/>
                    <a:gd name="T7" fmla="*/ 0 h 28"/>
                    <a:gd name="T8" fmla="*/ 15 w 183"/>
                    <a:gd name="T9" fmla="*/ 0 h 28"/>
                    <a:gd name="T10" fmla="*/ 0 w 183"/>
                    <a:gd name="T11" fmla="*/ 13 h 28"/>
                    <a:gd name="T12" fmla="*/ 0 w 183"/>
                    <a:gd name="T13" fmla="*/ 13 h 28"/>
                    <a:gd name="T14" fmla="*/ 0 w 183"/>
                    <a:gd name="T15" fmla="*/ 28 h 28"/>
                    <a:gd name="T16" fmla="*/ 15 w 183"/>
                    <a:gd name="T17" fmla="*/ 28 h 28"/>
                    <a:gd name="T18" fmla="*/ 0 w 183"/>
                    <a:gd name="T19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3" h="28">
                      <a:moveTo>
                        <a:pt x="0" y="13"/>
                      </a:moveTo>
                      <a:lnTo>
                        <a:pt x="15" y="28"/>
                      </a:lnTo>
                      <a:lnTo>
                        <a:pt x="183" y="28"/>
                      </a:lnTo>
                      <a:lnTo>
                        <a:pt x="183" y="0"/>
                      </a:lnTo>
                      <a:lnTo>
                        <a:pt x="15" y="0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28"/>
                      </a:lnTo>
                      <a:lnTo>
                        <a:pt x="15" y="28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270" name="Freeform 158"/>
                <p:cNvSpPr>
                  <a:spLocks/>
                </p:cNvSpPr>
                <p:nvPr/>
              </p:nvSpPr>
              <p:spPr bwMode="auto">
                <a:xfrm>
                  <a:off x="4556" y="1710"/>
                  <a:ext cx="4" cy="425"/>
                </a:xfrm>
                <a:custGeom>
                  <a:avLst/>
                  <a:gdLst>
                    <a:gd name="T0" fmla="*/ 15 w 28"/>
                    <a:gd name="T1" fmla="*/ 0 h 2549"/>
                    <a:gd name="T2" fmla="*/ 0 w 28"/>
                    <a:gd name="T3" fmla="*/ 14 h 2549"/>
                    <a:gd name="T4" fmla="*/ 0 w 28"/>
                    <a:gd name="T5" fmla="*/ 2549 h 2549"/>
                    <a:gd name="T6" fmla="*/ 28 w 28"/>
                    <a:gd name="T7" fmla="*/ 2549 h 2549"/>
                    <a:gd name="T8" fmla="*/ 28 w 28"/>
                    <a:gd name="T9" fmla="*/ 14 h 2549"/>
                    <a:gd name="T10" fmla="*/ 15 w 28"/>
                    <a:gd name="T11" fmla="*/ 0 h 2549"/>
                    <a:gd name="T12" fmla="*/ 15 w 28"/>
                    <a:gd name="T13" fmla="*/ 0 h 2549"/>
                    <a:gd name="T14" fmla="*/ 0 w 28"/>
                    <a:gd name="T15" fmla="*/ 0 h 2549"/>
                    <a:gd name="T16" fmla="*/ 0 w 28"/>
                    <a:gd name="T17" fmla="*/ 14 h 2549"/>
                    <a:gd name="T18" fmla="*/ 15 w 28"/>
                    <a:gd name="T19" fmla="*/ 0 h 25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549">
                      <a:moveTo>
                        <a:pt x="15" y="0"/>
                      </a:moveTo>
                      <a:lnTo>
                        <a:pt x="0" y="14"/>
                      </a:lnTo>
                      <a:lnTo>
                        <a:pt x="0" y="2549"/>
                      </a:lnTo>
                      <a:lnTo>
                        <a:pt x="28" y="2549"/>
                      </a:lnTo>
                      <a:lnTo>
                        <a:pt x="28" y="14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7E83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grpSp>
              <p:nvGrpSpPr>
                <p:cNvPr id="90271" name="Group 159"/>
                <p:cNvGrpSpPr>
                  <a:grpSpLocks/>
                </p:cNvGrpSpPr>
                <p:nvPr/>
              </p:nvGrpSpPr>
              <p:grpSpPr bwMode="auto">
                <a:xfrm>
                  <a:off x="3888" y="1193"/>
                  <a:ext cx="1250" cy="947"/>
                  <a:chOff x="3888" y="1193"/>
                  <a:chExt cx="1250" cy="947"/>
                </a:xfrm>
              </p:grpSpPr>
              <p:sp>
                <p:nvSpPr>
                  <p:cNvPr id="90272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4558" y="1710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3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4584" y="1712"/>
                    <a:ext cx="4" cy="423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4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4556" y="1712"/>
                    <a:ext cx="4" cy="423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5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4591" y="1806"/>
                    <a:ext cx="28" cy="329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6" name="Freeform 164"/>
                  <p:cNvSpPr>
                    <a:spLocks/>
                  </p:cNvSpPr>
                  <p:nvPr/>
                </p:nvSpPr>
                <p:spPr bwMode="auto">
                  <a:xfrm>
                    <a:off x="4591" y="1804"/>
                    <a:ext cx="30" cy="5"/>
                  </a:xfrm>
                  <a:custGeom>
                    <a:avLst/>
                    <a:gdLst>
                      <a:gd name="T0" fmla="*/ 183 w 183"/>
                      <a:gd name="T1" fmla="*/ 15 h 28"/>
                      <a:gd name="T2" fmla="*/ 168 w 183"/>
                      <a:gd name="T3" fmla="*/ 0 h 28"/>
                      <a:gd name="T4" fmla="*/ 0 w 183"/>
                      <a:gd name="T5" fmla="*/ 0 h 28"/>
                      <a:gd name="T6" fmla="*/ 0 w 183"/>
                      <a:gd name="T7" fmla="*/ 28 h 28"/>
                      <a:gd name="T8" fmla="*/ 168 w 183"/>
                      <a:gd name="T9" fmla="*/ 28 h 28"/>
                      <a:gd name="T10" fmla="*/ 183 w 183"/>
                      <a:gd name="T11" fmla="*/ 15 h 28"/>
                      <a:gd name="T12" fmla="*/ 183 w 183"/>
                      <a:gd name="T13" fmla="*/ 15 h 28"/>
                      <a:gd name="T14" fmla="*/ 183 w 183"/>
                      <a:gd name="T15" fmla="*/ 0 h 28"/>
                      <a:gd name="T16" fmla="*/ 168 w 183"/>
                      <a:gd name="T17" fmla="*/ 0 h 28"/>
                      <a:gd name="T18" fmla="*/ 183 w 183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183" y="15"/>
                        </a:moveTo>
                        <a:lnTo>
                          <a:pt x="168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8" y="28"/>
                        </a:lnTo>
                        <a:lnTo>
                          <a:pt x="183" y="15"/>
                        </a:lnTo>
                        <a:lnTo>
                          <a:pt x="183" y="15"/>
                        </a:lnTo>
                        <a:lnTo>
                          <a:pt x="183" y="0"/>
                        </a:lnTo>
                        <a:lnTo>
                          <a:pt x="168" y="0"/>
                        </a:lnTo>
                        <a:lnTo>
                          <a:pt x="183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7" name="Freeform 165"/>
                  <p:cNvSpPr>
                    <a:spLocks/>
                  </p:cNvSpPr>
                  <p:nvPr/>
                </p:nvSpPr>
                <p:spPr bwMode="auto">
                  <a:xfrm>
                    <a:off x="4617" y="1806"/>
                    <a:ext cx="4" cy="331"/>
                  </a:xfrm>
                  <a:custGeom>
                    <a:avLst/>
                    <a:gdLst>
                      <a:gd name="T0" fmla="*/ 13 w 28"/>
                      <a:gd name="T1" fmla="*/ 1986 h 1986"/>
                      <a:gd name="T2" fmla="*/ 28 w 28"/>
                      <a:gd name="T3" fmla="*/ 1971 h 1986"/>
                      <a:gd name="T4" fmla="*/ 28 w 28"/>
                      <a:gd name="T5" fmla="*/ 0 h 1986"/>
                      <a:gd name="T6" fmla="*/ 0 w 28"/>
                      <a:gd name="T7" fmla="*/ 0 h 1986"/>
                      <a:gd name="T8" fmla="*/ 0 w 28"/>
                      <a:gd name="T9" fmla="*/ 1971 h 1986"/>
                      <a:gd name="T10" fmla="*/ 13 w 28"/>
                      <a:gd name="T11" fmla="*/ 1986 h 1986"/>
                      <a:gd name="T12" fmla="*/ 13 w 28"/>
                      <a:gd name="T13" fmla="*/ 1986 h 1986"/>
                      <a:gd name="T14" fmla="*/ 28 w 28"/>
                      <a:gd name="T15" fmla="*/ 1986 h 1986"/>
                      <a:gd name="T16" fmla="*/ 28 w 28"/>
                      <a:gd name="T17" fmla="*/ 1971 h 1986"/>
                      <a:gd name="T18" fmla="*/ 13 w 28"/>
                      <a:gd name="T19" fmla="*/ 1986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3" y="1986"/>
                        </a:moveTo>
                        <a:lnTo>
                          <a:pt x="28" y="1971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971"/>
                        </a:lnTo>
                        <a:lnTo>
                          <a:pt x="13" y="1986"/>
                        </a:lnTo>
                        <a:lnTo>
                          <a:pt x="13" y="1986"/>
                        </a:lnTo>
                        <a:lnTo>
                          <a:pt x="28" y="1986"/>
                        </a:lnTo>
                        <a:lnTo>
                          <a:pt x="28" y="1971"/>
                        </a:lnTo>
                        <a:lnTo>
                          <a:pt x="13" y="198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8" name="Freeform 166"/>
                  <p:cNvSpPr>
                    <a:spLocks/>
                  </p:cNvSpPr>
                  <p:nvPr/>
                </p:nvSpPr>
                <p:spPr bwMode="auto">
                  <a:xfrm>
                    <a:off x="4588" y="2133"/>
                    <a:ext cx="31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5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5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5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5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5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5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79" name="Freeform 167"/>
                  <p:cNvSpPr>
                    <a:spLocks/>
                  </p:cNvSpPr>
                  <p:nvPr/>
                </p:nvSpPr>
                <p:spPr bwMode="auto">
                  <a:xfrm>
                    <a:off x="4588" y="1804"/>
                    <a:ext cx="5" cy="331"/>
                  </a:xfrm>
                  <a:custGeom>
                    <a:avLst/>
                    <a:gdLst>
                      <a:gd name="T0" fmla="*/ 15 w 28"/>
                      <a:gd name="T1" fmla="*/ 0 h 1986"/>
                      <a:gd name="T2" fmla="*/ 0 w 28"/>
                      <a:gd name="T3" fmla="*/ 15 h 1986"/>
                      <a:gd name="T4" fmla="*/ 0 w 28"/>
                      <a:gd name="T5" fmla="*/ 1986 h 1986"/>
                      <a:gd name="T6" fmla="*/ 28 w 28"/>
                      <a:gd name="T7" fmla="*/ 1986 h 1986"/>
                      <a:gd name="T8" fmla="*/ 28 w 28"/>
                      <a:gd name="T9" fmla="*/ 15 h 1986"/>
                      <a:gd name="T10" fmla="*/ 15 w 28"/>
                      <a:gd name="T11" fmla="*/ 0 h 1986"/>
                      <a:gd name="T12" fmla="*/ 15 w 28"/>
                      <a:gd name="T13" fmla="*/ 0 h 1986"/>
                      <a:gd name="T14" fmla="*/ 0 w 28"/>
                      <a:gd name="T15" fmla="*/ 0 h 1986"/>
                      <a:gd name="T16" fmla="*/ 0 w 28"/>
                      <a:gd name="T17" fmla="*/ 15 h 1986"/>
                      <a:gd name="T18" fmla="*/ 15 w 28"/>
                      <a:gd name="T19" fmla="*/ 0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5" y="0"/>
                        </a:moveTo>
                        <a:lnTo>
                          <a:pt x="0" y="15"/>
                        </a:lnTo>
                        <a:lnTo>
                          <a:pt x="0" y="1986"/>
                        </a:lnTo>
                        <a:lnTo>
                          <a:pt x="28" y="1986"/>
                        </a:lnTo>
                        <a:lnTo>
                          <a:pt x="28" y="15"/>
                        </a:lnTo>
                        <a:lnTo>
                          <a:pt x="15" y="0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0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4591" y="1804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1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4617" y="1806"/>
                    <a:ext cx="4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2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4588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3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4624" y="1900"/>
                    <a:ext cx="28" cy="235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4" name="Freeform 172"/>
                  <p:cNvSpPr>
                    <a:spLocks/>
                  </p:cNvSpPr>
                  <p:nvPr/>
                </p:nvSpPr>
                <p:spPr bwMode="auto">
                  <a:xfrm>
                    <a:off x="4624" y="1898"/>
                    <a:ext cx="30" cy="4"/>
                  </a:xfrm>
                  <a:custGeom>
                    <a:avLst/>
                    <a:gdLst>
                      <a:gd name="T0" fmla="*/ 183 w 183"/>
                      <a:gd name="T1" fmla="*/ 14 h 28"/>
                      <a:gd name="T2" fmla="*/ 168 w 183"/>
                      <a:gd name="T3" fmla="*/ 0 h 28"/>
                      <a:gd name="T4" fmla="*/ 0 w 183"/>
                      <a:gd name="T5" fmla="*/ 0 h 28"/>
                      <a:gd name="T6" fmla="*/ 0 w 183"/>
                      <a:gd name="T7" fmla="*/ 28 h 28"/>
                      <a:gd name="T8" fmla="*/ 168 w 183"/>
                      <a:gd name="T9" fmla="*/ 28 h 28"/>
                      <a:gd name="T10" fmla="*/ 183 w 183"/>
                      <a:gd name="T11" fmla="*/ 14 h 28"/>
                      <a:gd name="T12" fmla="*/ 183 w 183"/>
                      <a:gd name="T13" fmla="*/ 14 h 28"/>
                      <a:gd name="T14" fmla="*/ 183 w 183"/>
                      <a:gd name="T15" fmla="*/ 0 h 28"/>
                      <a:gd name="T16" fmla="*/ 168 w 183"/>
                      <a:gd name="T17" fmla="*/ 0 h 28"/>
                      <a:gd name="T18" fmla="*/ 183 w 183"/>
                      <a:gd name="T19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183" y="14"/>
                        </a:moveTo>
                        <a:lnTo>
                          <a:pt x="168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8" y="28"/>
                        </a:lnTo>
                        <a:lnTo>
                          <a:pt x="183" y="14"/>
                        </a:lnTo>
                        <a:lnTo>
                          <a:pt x="183" y="14"/>
                        </a:lnTo>
                        <a:lnTo>
                          <a:pt x="183" y="0"/>
                        </a:lnTo>
                        <a:lnTo>
                          <a:pt x="168" y="0"/>
                        </a:lnTo>
                        <a:lnTo>
                          <a:pt x="183" y="14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5" name="Freeform 173"/>
                  <p:cNvSpPr>
                    <a:spLocks/>
                  </p:cNvSpPr>
                  <p:nvPr/>
                </p:nvSpPr>
                <p:spPr bwMode="auto">
                  <a:xfrm>
                    <a:off x="4649" y="1900"/>
                    <a:ext cx="5" cy="237"/>
                  </a:xfrm>
                  <a:custGeom>
                    <a:avLst/>
                    <a:gdLst>
                      <a:gd name="T0" fmla="*/ 13 w 28"/>
                      <a:gd name="T1" fmla="*/ 1423 h 1423"/>
                      <a:gd name="T2" fmla="*/ 28 w 28"/>
                      <a:gd name="T3" fmla="*/ 1408 h 1423"/>
                      <a:gd name="T4" fmla="*/ 28 w 28"/>
                      <a:gd name="T5" fmla="*/ 0 h 1423"/>
                      <a:gd name="T6" fmla="*/ 0 w 28"/>
                      <a:gd name="T7" fmla="*/ 0 h 1423"/>
                      <a:gd name="T8" fmla="*/ 0 w 28"/>
                      <a:gd name="T9" fmla="*/ 1408 h 1423"/>
                      <a:gd name="T10" fmla="*/ 13 w 28"/>
                      <a:gd name="T11" fmla="*/ 1423 h 1423"/>
                      <a:gd name="T12" fmla="*/ 13 w 28"/>
                      <a:gd name="T13" fmla="*/ 1423 h 1423"/>
                      <a:gd name="T14" fmla="*/ 28 w 28"/>
                      <a:gd name="T15" fmla="*/ 1423 h 1423"/>
                      <a:gd name="T16" fmla="*/ 28 w 28"/>
                      <a:gd name="T17" fmla="*/ 1408 h 1423"/>
                      <a:gd name="T18" fmla="*/ 13 w 28"/>
                      <a:gd name="T19" fmla="*/ 1423 h 14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423">
                        <a:moveTo>
                          <a:pt x="13" y="1423"/>
                        </a:moveTo>
                        <a:lnTo>
                          <a:pt x="28" y="1408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408"/>
                        </a:lnTo>
                        <a:lnTo>
                          <a:pt x="13" y="1423"/>
                        </a:lnTo>
                        <a:lnTo>
                          <a:pt x="13" y="1423"/>
                        </a:lnTo>
                        <a:lnTo>
                          <a:pt x="28" y="1423"/>
                        </a:lnTo>
                        <a:lnTo>
                          <a:pt x="28" y="1408"/>
                        </a:lnTo>
                        <a:lnTo>
                          <a:pt x="13" y="142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6" name="Freeform 174"/>
                  <p:cNvSpPr>
                    <a:spLocks/>
                  </p:cNvSpPr>
                  <p:nvPr/>
                </p:nvSpPr>
                <p:spPr bwMode="auto">
                  <a:xfrm>
                    <a:off x="4621" y="2133"/>
                    <a:ext cx="31" cy="4"/>
                  </a:xfrm>
                  <a:custGeom>
                    <a:avLst/>
                    <a:gdLst>
                      <a:gd name="T0" fmla="*/ 0 w 182"/>
                      <a:gd name="T1" fmla="*/ 13 h 28"/>
                      <a:gd name="T2" fmla="*/ 14 w 182"/>
                      <a:gd name="T3" fmla="*/ 28 h 28"/>
                      <a:gd name="T4" fmla="*/ 182 w 182"/>
                      <a:gd name="T5" fmla="*/ 28 h 28"/>
                      <a:gd name="T6" fmla="*/ 182 w 182"/>
                      <a:gd name="T7" fmla="*/ 0 h 28"/>
                      <a:gd name="T8" fmla="*/ 14 w 182"/>
                      <a:gd name="T9" fmla="*/ 0 h 28"/>
                      <a:gd name="T10" fmla="*/ 0 w 182"/>
                      <a:gd name="T11" fmla="*/ 13 h 28"/>
                      <a:gd name="T12" fmla="*/ 0 w 182"/>
                      <a:gd name="T13" fmla="*/ 13 h 28"/>
                      <a:gd name="T14" fmla="*/ 0 w 182"/>
                      <a:gd name="T15" fmla="*/ 28 h 28"/>
                      <a:gd name="T16" fmla="*/ 14 w 182"/>
                      <a:gd name="T17" fmla="*/ 28 h 28"/>
                      <a:gd name="T18" fmla="*/ 0 w 182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2" h="28">
                        <a:moveTo>
                          <a:pt x="0" y="13"/>
                        </a:moveTo>
                        <a:lnTo>
                          <a:pt x="14" y="28"/>
                        </a:lnTo>
                        <a:lnTo>
                          <a:pt x="182" y="28"/>
                        </a:lnTo>
                        <a:lnTo>
                          <a:pt x="182" y="0"/>
                        </a:lnTo>
                        <a:lnTo>
                          <a:pt x="14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4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7" name="Freeform 175"/>
                  <p:cNvSpPr>
                    <a:spLocks/>
                  </p:cNvSpPr>
                  <p:nvPr/>
                </p:nvSpPr>
                <p:spPr bwMode="auto">
                  <a:xfrm>
                    <a:off x="4621" y="1898"/>
                    <a:ext cx="5" cy="237"/>
                  </a:xfrm>
                  <a:custGeom>
                    <a:avLst/>
                    <a:gdLst>
                      <a:gd name="T0" fmla="*/ 14 w 28"/>
                      <a:gd name="T1" fmla="*/ 0 h 1422"/>
                      <a:gd name="T2" fmla="*/ 0 w 28"/>
                      <a:gd name="T3" fmla="*/ 14 h 1422"/>
                      <a:gd name="T4" fmla="*/ 0 w 28"/>
                      <a:gd name="T5" fmla="*/ 1422 h 1422"/>
                      <a:gd name="T6" fmla="*/ 28 w 28"/>
                      <a:gd name="T7" fmla="*/ 1422 h 1422"/>
                      <a:gd name="T8" fmla="*/ 28 w 28"/>
                      <a:gd name="T9" fmla="*/ 14 h 1422"/>
                      <a:gd name="T10" fmla="*/ 14 w 28"/>
                      <a:gd name="T11" fmla="*/ 0 h 1422"/>
                      <a:gd name="T12" fmla="*/ 14 w 28"/>
                      <a:gd name="T13" fmla="*/ 0 h 1422"/>
                      <a:gd name="T14" fmla="*/ 0 w 28"/>
                      <a:gd name="T15" fmla="*/ 0 h 1422"/>
                      <a:gd name="T16" fmla="*/ 0 w 28"/>
                      <a:gd name="T17" fmla="*/ 14 h 1422"/>
                      <a:gd name="T18" fmla="*/ 14 w 28"/>
                      <a:gd name="T19" fmla="*/ 0 h 14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422">
                        <a:moveTo>
                          <a:pt x="14" y="0"/>
                        </a:moveTo>
                        <a:lnTo>
                          <a:pt x="0" y="14"/>
                        </a:lnTo>
                        <a:lnTo>
                          <a:pt x="0" y="1422"/>
                        </a:lnTo>
                        <a:lnTo>
                          <a:pt x="28" y="1422"/>
                        </a:lnTo>
                        <a:lnTo>
                          <a:pt x="28" y="14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0" y="0"/>
                        </a:lnTo>
                        <a:lnTo>
                          <a:pt x="0" y="14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8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4624" y="1898"/>
                    <a:ext cx="28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89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4649" y="1900"/>
                    <a:ext cx="5" cy="23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0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4621" y="1900"/>
                    <a:ext cx="5" cy="23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1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041"/>
                    <a:ext cx="29" cy="94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2" name="Freeform 180"/>
                  <p:cNvSpPr>
                    <a:spLocks/>
                  </p:cNvSpPr>
                  <p:nvPr/>
                </p:nvSpPr>
                <p:spPr bwMode="auto">
                  <a:xfrm>
                    <a:off x="4656" y="2039"/>
                    <a:ext cx="31" cy="4"/>
                  </a:xfrm>
                  <a:custGeom>
                    <a:avLst/>
                    <a:gdLst>
                      <a:gd name="T0" fmla="*/ 183 w 183"/>
                      <a:gd name="T1" fmla="*/ 15 h 28"/>
                      <a:gd name="T2" fmla="*/ 170 w 183"/>
                      <a:gd name="T3" fmla="*/ 0 h 28"/>
                      <a:gd name="T4" fmla="*/ 0 w 183"/>
                      <a:gd name="T5" fmla="*/ 0 h 28"/>
                      <a:gd name="T6" fmla="*/ 0 w 183"/>
                      <a:gd name="T7" fmla="*/ 28 h 28"/>
                      <a:gd name="T8" fmla="*/ 170 w 183"/>
                      <a:gd name="T9" fmla="*/ 28 h 28"/>
                      <a:gd name="T10" fmla="*/ 183 w 183"/>
                      <a:gd name="T11" fmla="*/ 15 h 28"/>
                      <a:gd name="T12" fmla="*/ 183 w 183"/>
                      <a:gd name="T13" fmla="*/ 15 h 28"/>
                      <a:gd name="T14" fmla="*/ 183 w 183"/>
                      <a:gd name="T15" fmla="*/ 0 h 28"/>
                      <a:gd name="T16" fmla="*/ 170 w 183"/>
                      <a:gd name="T17" fmla="*/ 0 h 28"/>
                      <a:gd name="T18" fmla="*/ 183 w 183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183" y="15"/>
                        </a:moveTo>
                        <a:lnTo>
                          <a:pt x="17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70" y="28"/>
                        </a:lnTo>
                        <a:lnTo>
                          <a:pt x="183" y="15"/>
                        </a:lnTo>
                        <a:lnTo>
                          <a:pt x="183" y="15"/>
                        </a:lnTo>
                        <a:lnTo>
                          <a:pt x="183" y="0"/>
                        </a:lnTo>
                        <a:lnTo>
                          <a:pt x="170" y="0"/>
                        </a:lnTo>
                        <a:lnTo>
                          <a:pt x="183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3" name="Freeform 181"/>
                  <p:cNvSpPr>
                    <a:spLocks/>
                  </p:cNvSpPr>
                  <p:nvPr/>
                </p:nvSpPr>
                <p:spPr bwMode="auto">
                  <a:xfrm>
                    <a:off x="4682" y="2041"/>
                    <a:ext cx="5" cy="96"/>
                  </a:xfrm>
                  <a:custGeom>
                    <a:avLst/>
                    <a:gdLst>
                      <a:gd name="T0" fmla="*/ 15 w 28"/>
                      <a:gd name="T1" fmla="*/ 577 h 577"/>
                      <a:gd name="T2" fmla="*/ 28 w 28"/>
                      <a:gd name="T3" fmla="*/ 562 h 577"/>
                      <a:gd name="T4" fmla="*/ 28 w 28"/>
                      <a:gd name="T5" fmla="*/ 0 h 577"/>
                      <a:gd name="T6" fmla="*/ 0 w 28"/>
                      <a:gd name="T7" fmla="*/ 0 h 577"/>
                      <a:gd name="T8" fmla="*/ 0 w 28"/>
                      <a:gd name="T9" fmla="*/ 562 h 577"/>
                      <a:gd name="T10" fmla="*/ 15 w 28"/>
                      <a:gd name="T11" fmla="*/ 577 h 577"/>
                      <a:gd name="T12" fmla="*/ 15 w 28"/>
                      <a:gd name="T13" fmla="*/ 577 h 577"/>
                      <a:gd name="T14" fmla="*/ 28 w 28"/>
                      <a:gd name="T15" fmla="*/ 577 h 577"/>
                      <a:gd name="T16" fmla="*/ 28 w 28"/>
                      <a:gd name="T17" fmla="*/ 562 h 577"/>
                      <a:gd name="T18" fmla="*/ 15 w 28"/>
                      <a:gd name="T19" fmla="*/ 577 h 5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577">
                        <a:moveTo>
                          <a:pt x="15" y="577"/>
                        </a:moveTo>
                        <a:lnTo>
                          <a:pt x="28" y="562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562"/>
                        </a:lnTo>
                        <a:lnTo>
                          <a:pt x="15" y="577"/>
                        </a:lnTo>
                        <a:lnTo>
                          <a:pt x="15" y="577"/>
                        </a:lnTo>
                        <a:lnTo>
                          <a:pt x="28" y="577"/>
                        </a:lnTo>
                        <a:lnTo>
                          <a:pt x="28" y="562"/>
                        </a:lnTo>
                        <a:lnTo>
                          <a:pt x="15" y="577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4" name="Freeform 182"/>
                  <p:cNvSpPr>
                    <a:spLocks/>
                  </p:cNvSpPr>
                  <p:nvPr/>
                </p:nvSpPr>
                <p:spPr bwMode="auto">
                  <a:xfrm>
                    <a:off x="4654" y="2133"/>
                    <a:ext cx="31" cy="4"/>
                  </a:xfrm>
                  <a:custGeom>
                    <a:avLst/>
                    <a:gdLst>
                      <a:gd name="T0" fmla="*/ 0 w 184"/>
                      <a:gd name="T1" fmla="*/ 13 h 28"/>
                      <a:gd name="T2" fmla="*/ 14 w 184"/>
                      <a:gd name="T3" fmla="*/ 28 h 28"/>
                      <a:gd name="T4" fmla="*/ 184 w 184"/>
                      <a:gd name="T5" fmla="*/ 28 h 28"/>
                      <a:gd name="T6" fmla="*/ 184 w 184"/>
                      <a:gd name="T7" fmla="*/ 0 h 28"/>
                      <a:gd name="T8" fmla="*/ 14 w 184"/>
                      <a:gd name="T9" fmla="*/ 0 h 28"/>
                      <a:gd name="T10" fmla="*/ 0 w 184"/>
                      <a:gd name="T11" fmla="*/ 13 h 28"/>
                      <a:gd name="T12" fmla="*/ 0 w 184"/>
                      <a:gd name="T13" fmla="*/ 13 h 28"/>
                      <a:gd name="T14" fmla="*/ 0 w 184"/>
                      <a:gd name="T15" fmla="*/ 28 h 28"/>
                      <a:gd name="T16" fmla="*/ 14 w 184"/>
                      <a:gd name="T17" fmla="*/ 28 h 28"/>
                      <a:gd name="T18" fmla="*/ 0 w 184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0" y="13"/>
                        </a:moveTo>
                        <a:lnTo>
                          <a:pt x="14" y="28"/>
                        </a:lnTo>
                        <a:lnTo>
                          <a:pt x="184" y="28"/>
                        </a:lnTo>
                        <a:lnTo>
                          <a:pt x="184" y="0"/>
                        </a:lnTo>
                        <a:lnTo>
                          <a:pt x="14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4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5" name="Freeform 183"/>
                  <p:cNvSpPr>
                    <a:spLocks/>
                  </p:cNvSpPr>
                  <p:nvPr/>
                </p:nvSpPr>
                <p:spPr bwMode="auto">
                  <a:xfrm>
                    <a:off x="4654" y="2039"/>
                    <a:ext cx="5" cy="96"/>
                  </a:xfrm>
                  <a:custGeom>
                    <a:avLst/>
                    <a:gdLst>
                      <a:gd name="T0" fmla="*/ 14 w 28"/>
                      <a:gd name="T1" fmla="*/ 0 h 577"/>
                      <a:gd name="T2" fmla="*/ 0 w 28"/>
                      <a:gd name="T3" fmla="*/ 15 h 577"/>
                      <a:gd name="T4" fmla="*/ 0 w 28"/>
                      <a:gd name="T5" fmla="*/ 577 h 577"/>
                      <a:gd name="T6" fmla="*/ 28 w 28"/>
                      <a:gd name="T7" fmla="*/ 577 h 577"/>
                      <a:gd name="T8" fmla="*/ 28 w 28"/>
                      <a:gd name="T9" fmla="*/ 15 h 577"/>
                      <a:gd name="T10" fmla="*/ 14 w 28"/>
                      <a:gd name="T11" fmla="*/ 0 h 577"/>
                      <a:gd name="T12" fmla="*/ 14 w 28"/>
                      <a:gd name="T13" fmla="*/ 0 h 577"/>
                      <a:gd name="T14" fmla="*/ 0 w 28"/>
                      <a:gd name="T15" fmla="*/ 0 h 577"/>
                      <a:gd name="T16" fmla="*/ 0 w 28"/>
                      <a:gd name="T17" fmla="*/ 15 h 577"/>
                      <a:gd name="T18" fmla="*/ 14 w 28"/>
                      <a:gd name="T19" fmla="*/ 0 h 5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577">
                        <a:moveTo>
                          <a:pt x="14" y="0"/>
                        </a:moveTo>
                        <a:lnTo>
                          <a:pt x="0" y="15"/>
                        </a:lnTo>
                        <a:lnTo>
                          <a:pt x="0" y="577"/>
                        </a:lnTo>
                        <a:lnTo>
                          <a:pt x="28" y="577"/>
                        </a:lnTo>
                        <a:lnTo>
                          <a:pt x="28" y="15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6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039"/>
                    <a:ext cx="29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7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4682" y="2041"/>
                    <a:ext cx="5" cy="9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8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4654" y="2041"/>
                    <a:ext cx="5" cy="9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299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4689" y="1806"/>
                    <a:ext cx="24" cy="329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0" name="Freeform 188"/>
                  <p:cNvSpPr>
                    <a:spLocks/>
                  </p:cNvSpPr>
                  <p:nvPr/>
                </p:nvSpPr>
                <p:spPr bwMode="auto">
                  <a:xfrm>
                    <a:off x="4689" y="1804"/>
                    <a:ext cx="26" cy="5"/>
                  </a:xfrm>
                  <a:custGeom>
                    <a:avLst/>
                    <a:gdLst>
                      <a:gd name="T0" fmla="*/ 154 w 154"/>
                      <a:gd name="T1" fmla="*/ 15 h 28"/>
                      <a:gd name="T2" fmla="*/ 140 w 154"/>
                      <a:gd name="T3" fmla="*/ 0 h 28"/>
                      <a:gd name="T4" fmla="*/ 0 w 154"/>
                      <a:gd name="T5" fmla="*/ 0 h 28"/>
                      <a:gd name="T6" fmla="*/ 0 w 154"/>
                      <a:gd name="T7" fmla="*/ 28 h 28"/>
                      <a:gd name="T8" fmla="*/ 140 w 154"/>
                      <a:gd name="T9" fmla="*/ 28 h 28"/>
                      <a:gd name="T10" fmla="*/ 154 w 154"/>
                      <a:gd name="T11" fmla="*/ 15 h 28"/>
                      <a:gd name="T12" fmla="*/ 154 w 154"/>
                      <a:gd name="T13" fmla="*/ 15 h 28"/>
                      <a:gd name="T14" fmla="*/ 154 w 154"/>
                      <a:gd name="T15" fmla="*/ 0 h 28"/>
                      <a:gd name="T16" fmla="*/ 140 w 154"/>
                      <a:gd name="T17" fmla="*/ 0 h 28"/>
                      <a:gd name="T18" fmla="*/ 154 w 154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4" h="28">
                        <a:moveTo>
                          <a:pt x="154" y="15"/>
                        </a:moveTo>
                        <a:lnTo>
                          <a:pt x="14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0" y="28"/>
                        </a:lnTo>
                        <a:lnTo>
                          <a:pt x="154" y="15"/>
                        </a:lnTo>
                        <a:lnTo>
                          <a:pt x="154" y="15"/>
                        </a:lnTo>
                        <a:lnTo>
                          <a:pt x="154" y="0"/>
                        </a:lnTo>
                        <a:lnTo>
                          <a:pt x="140" y="0"/>
                        </a:lnTo>
                        <a:lnTo>
                          <a:pt x="154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1" name="Freeform 189"/>
                  <p:cNvSpPr>
                    <a:spLocks/>
                  </p:cNvSpPr>
                  <p:nvPr/>
                </p:nvSpPr>
                <p:spPr bwMode="auto">
                  <a:xfrm>
                    <a:off x="4710" y="1806"/>
                    <a:ext cx="5" cy="331"/>
                  </a:xfrm>
                  <a:custGeom>
                    <a:avLst/>
                    <a:gdLst>
                      <a:gd name="T0" fmla="*/ 14 w 28"/>
                      <a:gd name="T1" fmla="*/ 1986 h 1986"/>
                      <a:gd name="T2" fmla="*/ 28 w 28"/>
                      <a:gd name="T3" fmla="*/ 1971 h 1986"/>
                      <a:gd name="T4" fmla="*/ 28 w 28"/>
                      <a:gd name="T5" fmla="*/ 0 h 1986"/>
                      <a:gd name="T6" fmla="*/ 0 w 28"/>
                      <a:gd name="T7" fmla="*/ 0 h 1986"/>
                      <a:gd name="T8" fmla="*/ 0 w 28"/>
                      <a:gd name="T9" fmla="*/ 1971 h 1986"/>
                      <a:gd name="T10" fmla="*/ 14 w 28"/>
                      <a:gd name="T11" fmla="*/ 1986 h 1986"/>
                      <a:gd name="T12" fmla="*/ 14 w 28"/>
                      <a:gd name="T13" fmla="*/ 1986 h 1986"/>
                      <a:gd name="T14" fmla="*/ 28 w 28"/>
                      <a:gd name="T15" fmla="*/ 1986 h 1986"/>
                      <a:gd name="T16" fmla="*/ 28 w 28"/>
                      <a:gd name="T17" fmla="*/ 1971 h 1986"/>
                      <a:gd name="T18" fmla="*/ 14 w 28"/>
                      <a:gd name="T19" fmla="*/ 1986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4" y="1986"/>
                        </a:moveTo>
                        <a:lnTo>
                          <a:pt x="28" y="1971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971"/>
                        </a:lnTo>
                        <a:lnTo>
                          <a:pt x="14" y="1986"/>
                        </a:lnTo>
                        <a:lnTo>
                          <a:pt x="14" y="1986"/>
                        </a:lnTo>
                        <a:lnTo>
                          <a:pt x="28" y="1986"/>
                        </a:lnTo>
                        <a:lnTo>
                          <a:pt x="28" y="1971"/>
                        </a:lnTo>
                        <a:lnTo>
                          <a:pt x="14" y="198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2" name="Freeform 190"/>
                  <p:cNvSpPr>
                    <a:spLocks/>
                  </p:cNvSpPr>
                  <p:nvPr/>
                </p:nvSpPr>
                <p:spPr bwMode="auto">
                  <a:xfrm>
                    <a:off x="4687" y="2133"/>
                    <a:ext cx="26" cy="4"/>
                  </a:xfrm>
                  <a:custGeom>
                    <a:avLst/>
                    <a:gdLst>
                      <a:gd name="T0" fmla="*/ 0 w 155"/>
                      <a:gd name="T1" fmla="*/ 13 h 28"/>
                      <a:gd name="T2" fmla="*/ 15 w 155"/>
                      <a:gd name="T3" fmla="*/ 28 h 28"/>
                      <a:gd name="T4" fmla="*/ 155 w 155"/>
                      <a:gd name="T5" fmla="*/ 28 h 28"/>
                      <a:gd name="T6" fmla="*/ 155 w 155"/>
                      <a:gd name="T7" fmla="*/ 0 h 28"/>
                      <a:gd name="T8" fmla="*/ 15 w 155"/>
                      <a:gd name="T9" fmla="*/ 0 h 28"/>
                      <a:gd name="T10" fmla="*/ 0 w 155"/>
                      <a:gd name="T11" fmla="*/ 13 h 28"/>
                      <a:gd name="T12" fmla="*/ 0 w 155"/>
                      <a:gd name="T13" fmla="*/ 13 h 28"/>
                      <a:gd name="T14" fmla="*/ 0 w 155"/>
                      <a:gd name="T15" fmla="*/ 28 h 28"/>
                      <a:gd name="T16" fmla="*/ 15 w 155"/>
                      <a:gd name="T17" fmla="*/ 28 h 28"/>
                      <a:gd name="T18" fmla="*/ 0 w 155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0" y="13"/>
                        </a:moveTo>
                        <a:lnTo>
                          <a:pt x="15" y="28"/>
                        </a:lnTo>
                        <a:lnTo>
                          <a:pt x="155" y="28"/>
                        </a:lnTo>
                        <a:lnTo>
                          <a:pt x="155" y="0"/>
                        </a:lnTo>
                        <a:lnTo>
                          <a:pt x="15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5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3" name="Freeform 191"/>
                  <p:cNvSpPr>
                    <a:spLocks/>
                  </p:cNvSpPr>
                  <p:nvPr/>
                </p:nvSpPr>
                <p:spPr bwMode="auto">
                  <a:xfrm>
                    <a:off x="4687" y="1804"/>
                    <a:ext cx="5" cy="331"/>
                  </a:xfrm>
                  <a:custGeom>
                    <a:avLst/>
                    <a:gdLst>
                      <a:gd name="T0" fmla="*/ 15 w 28"/>
                      <a:gd name="T1" fmla="*/ 0 h 1986"/>
                      <a:gd name="T2" fmla="*/ 0 w 28"/>
                      <a:gd name="T3" fmla="*/ 15 h 1986"/>
                      <a:gd name="T4" fmla="*/ 0 w 28"/>
                      <a:gd name="T5" fmla="*/ 1986 h 1986"/>
                      <a:gd name="T6" fmla="*/ 28 w 28"/>
                      <a:gd name="T7" fmla="*/ 1986 h 1986"/>
                      <a:gd name="T8" fmla="*/ 28 w 28"/>
                      <a:gd name="T9" fmla="*/ 15 h 1986"/>
                      <a:gd name="T10" fmla="*/ 15 w 28"/>
                      <a:gd name="T11" fmla="*/ 0 h 1986"/>
                      <a:gd name="T12" fmla="*/ 15 w 28"/>
                      <a:gd name="T13" fmla="*/ 0 h 1986"/>
                      <a:gd name="T14" fmla="*/ 0 w 28"/>
                      <a:gd name="T15" fmla="*/ 0 h 1986"/>
                      <a:gd name="T16" fmla="*/ 0 w 28"/>
                      <a:gd name="T17" fmla="*/ 15 h 1986"/>
                      <a:gd name="T18" fmla="*/ 15 w 28"/>
                      <a:gd name="T19" fmla="*/ 0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5" y="0"/>
                        </a:moveTo>
                        <a:lnTo>
                          <a:pt x="0" y="15"/>
                        </a:lnTo>
                        <a:lnTo>
                          <a:pt x="0" y="1986"/>
                        </a:lnTo>
                        <a:lnTo>
                          <a:pt x="28" y="1986"/>
                        </a:lnTo>
                        <a:lnTo>
                          <a:pt x="28" y="15"/>
                        </a:lnTo>
                        <a:lnTo>
                          <a:pt x="15" y="0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4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4689" y="1804"/>
                    <a:ext cx="24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5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4710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6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4687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7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4722" y="1806"/>
                    <a:ext cx="24" cy="329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8" name="Freeform 196"/>
                  <p:cNvSpPr>
                    <a:spLocks/>
                  </p:cNvSpPr>
                  <p:nvPr/>
                </p:nvSpPr>
                <p:spPr bwMode="auto">
                  <a:xfrm>
                    <a:off x="4722" y="1804"/>
                    <a:ext cx="26" cy="5"/>
                  </a:xfrm>
                  <a:custGeom>
                    <a:avLst/>
                    <a:gdLst>
                      <a:gd name="T0" fmla="*/ 155 w 155"/>
                      <a:gd name="T1" fmla="*/ 15 h 28"/>
                      <a:gd name="T2" fmla="*/ 140 w 155"/>
                      <a:gd name="T3" fmla="*/ 0 h 28"/>
                      <a:gd name="T4" fmla="*/ 0 w 155"/>
                      <a:gd name="T5" fmla="*/ 0 h 28"/>
                      <a:gd name="T6" fmla="*/ 0 w 155"/>
                      <a:gd name="T7" fmla="*/ 28 h 28"/>
                      <a:gd name="T8" fmla="*/ 140 w 155"/>
                      <a:gd name="T9" fmla="*/ 28 h 28"/>
                      <a:gd name="T10" fmla="*/ 155 w 155"/>
                      <a:gd name="T11" fmla="*/ 15 h 28"/>
                      <a:gd name="T12" fmla="*/ 155 w 155"/>
                      <a:gd name="T13" fmla="*/ 15 h 28"/>
                      <a:gd name="T14" fmla="*/ 155 w 155"/>
                      <a:gd name="T15" fmla="*/ 0 h 28"/>
                      <a:gd name="T16" fmla="*/ 140 w 155"/>
                      <a:gd name="T17" fmla="*/ 0 h 28"/>
                      <a:gd name="T18" fmla="*/ 155 w 155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155" y="15"/>
                        </a:moveTo>
                        <a:lnTo>
                          <a:pt x="14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0" y="28"/>
                        </a:lnTo>
                        <a:lnTo>
                          <a:pt x="155" y="15"/>
                        </a:lnTo>
                        <a:lnTo>
                          <a:pt x="155" y="15"/>
                        </a:lnTo>
                        <a:lnTo>
                          <a:pt x="155" y="0"/>
                        </a:lnTo>
                        <a:lnTo>
                          <a:pt x="140" y="0"/>
                        </a:lnTo>
                        <a:lnTo>
                          <a:pt x="155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09" name="Freeform 197"/>
                  <p:cNvSpPr>
                    <a:spLocks/>
                  </p:cNvSpPr>
                  <p:nvPr/>
                </p:nvSpPr>
                <p:spPr bwMode="auto">
                  <a:xfrm>
                    <a:off x="4743" y="1806"/>
                    <a:ext cx="5" cy="331"/>
                  </a:xfrm>
                  <a:custGeom>
                    <a:avLst/>
                    <a:gdLst>
                      <a:gd name="T0" fmla="*/ 14 w 29"/>
                      <a:gd name="T1" fmla="*/ 1986 h 1986"/>
                      <a:gd name="T2" fmla="*/ 29 w 29"/>
                      <a:gd name="T3" fmla="*/ 1971 h 1986"/>
                      <a:gd name="T4" fmla="*/ 29 w 29"/>
                      <a:gd name="T5" fmla="*/ 0 h 1986"/>
                      <a:gd name="T6" fmla="*/ 0 w 29"/>
                      <a:gd name="T7" fmla="*/ 0 h 1986"/>
                      <a:gd name="T8" fmla="*/ 0 w 29"/>
                      <a:gd name="T9" fmla="*/ 1971 h 1986"/>
                      <a:gd name="T10" fmla="*/ 14 w 29"/>
                      <a:gd name="T11" fmla="*/ 1986 h 1986"/>
                      <a:gd name="T12" fmla="*/ 14 w 29"/>
                      <a:gd name="T13" fmla="*/ 1986 h 1986"/>
                      <a:gd name="T14" fmla="*/ 29 w 29"/>
                      <a:gd name="T15" fmla="*/ 1986 h 1986"/>
                      <a:gd name="T16" fmla="*/ 29 w 29"/>
                      <a:gd name="T17" fmla="*/ 1971 h 1986"/>
                      <a:gd name="T18" fmla="*/ 14 w 29"/>
                      <a:gd name="T19" fmla="*/ 1986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9" h="1986">
                        <a:moveTo>
                          <a:pt x="14" y="1986"/>
                        </a:moveTo>
                        <a:lnTo>
                          <a:pt x="29" y="1971"/>
                        </a:lnTo>
                        <a:lnTo>
                          <a:pt x="29" y="0"/>
                        </a:lnTo>
                        <a:lnTo>
                          <a:pt x="0" y="0"/>
                        </a:lnTo>
                        <a:lnTo>
                          <a:pt x="0" y="1971"/>
                        </a:lnTo>
                        <a:lnTo>
                          <a:pt x="14" y="1986"/>
                        </a:lnTo>
                        <a:lnTo>
                          <a:pt x="14" y="1986"/>
                        </a:lnTo>
                        <a:lnTo>
                          <a:pt x="29" y="1986"/>
                        </a:lnTo>
                        <a:lnTo>
                          <a:pt x="29" y="1971"/>
                        </a:lnTo>
                        <a:lnTo>
                          <a:pt x="14" y="198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0" name="Freeform 198"/>
                  <p:cNvSpPr>
                    <a:spLocks/>
                  </p:cNvSpPr>
                  <p:nvPr/>
                </p:nvSpPr>
                <p:spPr bwMode="auto">
                  <a:xfrm>
                    <a:off x="4720" y="2133"/>
                    <a:ext cx="26" cy="4"/>
                  </a:xfrm>
                  <a:custGeom>
                    <a:avLst/>
                    <a:gdLst>
                      <a:gd name="T0" fmla="*/ 0 w 155"/>
                      <a:gd name="T1" fmla="*/ 13 h 28"/>
                      <a:gd name="T2" fmla="*/ 15 w 155"/>
                      <a:gd name="T3" fmla="*/ 28 h 28"/>
                      <a:gd name="T4" fmla="*/ 155 w 155"/>
                      <a:gd name="T5" fmla="*/ 28 h 28"/>
                      <a:gd name="T6" fmla="*/ 155 w 155"/>
                      <a:gd name="T7" fmla="*/ 0 h 28"/>
                      <a:gd name="T8" fmla="*/ 15 w 155"/>
                      <a:gd name="T9" fmla="*/ 0 h 28"/>
                      <a:gd name="T10" fmla="*/ 0 w 155"/>
                      <a:gd name="T11" fmla="*/ 13 h 28"/>
                      <a:gd name="T12" fmla="*/ 0 w 155"/>
                      <a:gd name="T13" fmla="*/ 13 h 28"/>
                      <a:gd name="T14" fmla="*/ 0 w 155"/>
                      <a:gd name="T15" fmla="*/ 28 h 28"/>
                      <a:gd name="T16" fmla="*/ 15 w 155"/>
                      <a:gd name="T17" fmla="*/ 28 h 28"/>
                      <a:gd name="T18" fmla="*/ 0 w 155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0" y="13"/>
                        </a:moveTo>
                        <a:lnTo>
                          <a:pt x="15" y="28"/>
                        </a:lnTo>
                        <a:lnTo>
                          <a:pt x="155" y="28"/>
                        </a:lnTo>
                        <a:lnTo>
                          <a:pt x="155" y="0"/>
                        </a:lnTo>
                        <a:lnTo>
                          <a:pt x="15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5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1" name="Freeform 199"/>
                  <p:cNvSpPr>
                    <a:spLocks/>
                  </p:cNvSpPr>
                  <p:nvPr/>
                </p:nvSpPr>
                <p:spPr bwMode="auto">
                  <a:xfrm>
                    <a:off x="4720" y="1804"/>
                    <a:ext cx="5" cy="331"/>
                  </a:xfrm>
                  <a:custGeom>
                    <a:avLst/>
                    <a:gdLst>
                      <a:gd name="T0" fmla="*/ 15 w 28"/>
                      <a:gd name="T1" fmla="*/ 0 h 1986"/>
                      <a:gd name="T2" fmla="*/ 0 w 28"/>
                      <a:gd name="T3" fmla="*/ 15 h 1986"/>
                      <a:gd name="T4" fmla="*/ 0 w 28"/>
                      <a:gd name="T5" fmla="*/ 1986 h 1986"/>
                      <a:gd name="T6" fmla="*/ 28 w 28"/>
                      <a:gd name="T7" fmla="*/ 1986 h 1986"/>
                      <a:gd name="T8" fmla="*/ 28 w 28"/>
                      <a:gd name="T9" fmla="*/ 15 h 1986"/>
                      <a:gd name="T10" fmla="*/ 15 w 28"/>
                      <a:gd name="T11" fmla="*/ 0 h 1986"/>
                      <a:gd name="T12" fmla="*/ 15 w 28"/>
                      <a:gd name="T13" fmla="*/ 0 h 1986"/>
                      <a:gd name="T14" fmla="*/ 0 w 28"/>
                      <a:gd name="T15" fmla="*/ 0 h 1986"/>
                      <a:gd name="T16" fmla="*/ 0 w 28"/>
                      <a:gd name="T17" fmla="*/ 15 h 1986"/>
                      <a:gd name="T18" fmla="*/ 15 w 28"/>
                      <a:gd name="T19" fmla="*/ 0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5" y="0"/>
                        </a:moveTo>
                        <a:lnTo>
                          <a:pt x="0" y="15"/>
                        </a:lnTo>
                        <a:lnTo>
                          <a:pt x="0" y="1986"/>
                        </a:lnTo>
                        <a:lnTo>
                          <a:pt x="28" y="1986"/>
                        </a:lnTo>
                        <a:lnTo>
                          <a:pt x="28" y="15"/>
                        </a:lnTo>
                        <a:lnTo>
                          <a:pt x="15" y="0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2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4722" y="1804"/>
                    <a:ext cx="24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3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4743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4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4720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5" name="Rectangle 203"/>
                  <p:cNvSpPr>
                    <a:spLocks noChangeArrowheads="1"/>
                  </p:cNvSpPr>
                  <p:nvPr/>
                </p:nvSpPr>
                <p:spPr bwMode="auto">
                  <a:xfrm>
                    <a:off x="4755" y="1806"/>
                    <a:ext cx="24" cy="329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6" name="Freeform 204"/>
                  <p:cNvSpPr>
                    <a:spLocks/>
                  </p:cNvSpPr>
                  <p:nvPr/>
                </p:nvSpPr>
                <p:spPr bwMode="auto">
                  <a:xfrm>
                    <a:off x="4755" y="1804"/>
                    <a:ext cx="26" cy="5"/>
                  </a:xfrm>
                  <a:custGeom>
                    <a:avLst/>
                    <a:gdLst>
                      <a:gd name="T0" fmla="*/ 155 w 155"/>
                      <a:gd name="T1" fmla="*/ 15 h 28"/>
                      <a:gd name="T2" fmla="*/ 140 w 155"/>
                      <a:gd name="T3" fmla="*/ 0 h 28"/>
                      <a:gd name="T4" fmla="*/ 0 w 155"/>
                      <a:gd name="T5" fmla="*/ 0 h 28"/>
                      <a:gd name="T6" fmla="*/ 0 w 155"/>
                      <a:gd name="T7" fmla="*/ 28 h 28"/>
                      <a:gd name="T8" fmla="*/ 140 w 155"/>
                      <a:gd name="T9" fmla="*/ 28 h 28"/>
                      <a:gd name="T10" fmla="*/ 155 w 155"/>
                      <a:gd name="T11" fmla="*/ 15 h 28"/>
                      <a:gd name="T12" fmla="*/ 155 w 155"/>
                      <a:gd name="T13" fmla="*/ 15 h 28"/>
                      <a:gd name="T14" fmla="*/ 155 w 155"/>
                      <a:gd name="T15" fmla="*/ 0 h 28"/>
                      <a:gd name="T16" fmla="*/ 140 w 155"/>
                      <a:gd name="T17" fmla="*/ 0 h 28"/>
                      <a:gd name="T18" fmla="*/ 155 w 155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155" y="15"/>
                        </a:moveTo>
                        <a:lnTo>
                          <a:pt x="14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0" y="28"/>
                        </a:lnTo>
                        <a:lnTo>
                          <a:pt x="155" y="15"/>
                        </a:lnTo>
                        <a:lnTo>
                          <a:pt x="155" y="15"/>
                        </a:lnTo>
                        <a:lnTo>
                          <a:pt x="155" y="0"/>
                        </a:lnTo>
                        <a:lnTo>
                          <a:pt x="140" y="0"/>
                        </a:lnTo>
                        <a:lnTo>
                          <a:pt x="155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7" name="Freeform 205"/>
                  <p:cNvSpPr>
                    <a:spLocks/>
                  </p:cNvSpPr>
                  <p:nvPr/>
                </p:nvSpPr>
                <p:spPr bwMode="auto">
                  <a:xfrm>
                    <a:off x="4776" y="1806"/>
                    <a:ext cx="5" cy="331"/>
                  </a:xfrm>
                  <a:custGeom>
                    <a:avLst/>
                    <a:gdLst>
                      <a:gd name="T0" fmla="*/ 13 w 28"/>
                      <a:gd name="T1" fmla="*/ 1986 h 1986"/>
                      <a:gd name="T2" fmla="*/ 28 w 28"/>
                      <a:gd name="T3" fmla="*/ 1971 h 1986"/>
                      <a:gd name="T4" fmla="*/ 28 w 28"/>
                      <a:gd name="T5" fmla="*/ 0 h 1986"/>
                      <a:gd name="T6" fmla="*/ 0 w 28"/>
                      <a:gd name="T7" fmla="*/ 0 h 1986"/>
                      <a:gd name="T8" fmla="*/ 0 w 28"/>
                      <a:gd name="T9" fmla="*/ 1971 h 1986"/>
                      <a:gd name="T10" fmla="*/ 13 w 28"/>
                      <a:gd name="T11" fmla="*/ 1986 h 1986"/>
                      <a:gd name="T12" fmla="*/ 13 w 28"/>
                      <a:gd name="T13" fmla="*/ 1986 h 1986"/>
                      <a:gd name="T14" fmla="*/ 28 w 28"/>
                      <a:gd name="T15" fmla="*/ 1986 h 1986"/>
                      <a:gd name="T16" fmla="*/ 28 w 28"/>
                      <a:gd name="T17" fmla="*/ 1971 h 1986"/>
                      <a:gd name="T18" fmla="*/ 13 w 28"/>
                      <a:gd name="T19" fmla="*/ 1986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3" y="1986"/>
                        </a:moveTo>
                        <a:lnTo>
                          <a:pt x="28" y="1971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971"/>
                        </a:lnTo>
                        <a:lnTo>
                          <a:pt x="13" y="1986"/>
                        </a:lnTo>
                        <a:lnTo>
                          <a:pt x="13" y="1986"/>
                        </a:lnTo>
                        <a:lnTo>
                          <a:pt x="28" y="1986"/>
                        </a:lnTo>
                        <a:lnTo>
                          <a:pt x="28" y="1971"/>
                        </a:lnTo>
                        <a:lnTo>
                          <a:pt x="13" y="198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8" name="Freeform 206"/>
                  <p:cNvSpPr>
                    <a:spLocks/>
                  </p:cNvSpPr>
                  <p:nvPr/>
                </p:nvSpPr>
                <p:spPr bwMode="auto">
                  <a:xfrm>
                    <a:off x="4753" y="2133"/>
                    <a:ext cx="26" cy="4"/>
                  </a:xfrm>
                  <a:custGeom>
                    <a:avLst/>
                    <a:gdLst>
                      <a:gd name="T0" fmla="*/ 0 w 154"/>
                      <a:gd name="T1" fmla="*/ 13 h 28"/>
                      <a:gd name="T2" fmla="*/ 14 w 154"/>
                      <a:gd name="T3" fmla="*/ 28 h 28"/>
                      <a:gd name="T4" fmla="*/ 154 w 154"/>
                      <a:gd name="T5" fmla="*/ 28 h 28"/>
                      <a:gd name="T6" fmla="*/ 154 w 154"/>
                      <a:gd name="T7" fmla="*/ 0 h 28"/>
                      <a:gd name="T8" fmla="*/ 14 w 154"/>
                      <a:gd name="T9" fmla="*/ 0 h 28"/>
                      <a:gd name="T10" fmla="*/ 0 w 154"/>
                      <a:gd name="T11" fmla="*/ 13 h 28"/>
                      <a:gd name="T12" fmla="*/ 0 w 154"/>
                      <a:gd name="T13" fmla="*/ 13 h 28"/>
                      <a:gd name="T14" fmla="*/ 0 w 154"/>
                      <a:gd name="T15" fmla="*/ 28 h 28"/>
                      <a:gd name="T16" fmla="*/ 14 w 154"/>
                      <a:gd name="T17" fmla="*/ 28 h 28"/>
                      <a:gd name="T18" fmla="*/ 0 w 154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4" h="28">
                        <a:moveTo>
                          <a:pt x="0" y="13"/>
                        </a:moveTo>
                        <a:lnTo>
                          <a:pt x="14" y="28"/>
                        </a:lnTo>
                        <a:lnTo>
                          <a:pt x="154" y="28"/>
                        </a:lnTo>
                        <a:lnTo>
                          <a:pt x="154" y="0"/>
                        </a:lnTo>
                        <a:lnTo>
                          <a:pt x="14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4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19" name="Freeform 207"/>
                  <p:cNvSpPr>
                    <a:spLocks/>
                  </p:cNvSpPr>
                  <p:nvPr/>
                </p:nvSpPr>
                <p:spPr bwMode="auto">
                  <a:xfrm>
                    <a:off x="4753" y="1804"/>
                    <a:ext cx="5" cy="331"/>
                  </a:xfrm>
                  <a:custGeom>
                    <a:avLst/>
                    <a:gdLst>
                      <a:gd name="T0" fmla="*/ 14 w 28"/>
                      <a:gd name="T1" fmla="*/ 0 h 1986"/>
                      <a:gd name="T2" fmla="*/ 0 w 28"/>
                      <a:gd name="T3" fmla="*/ 15 h 1986"/>
                      <a:gd name="T4" fmla="*/ 0 w 28"/>
                      <a:gd name="T5" fmla="*/ 1986 h 1986"/>
                      <a:gd name="T6" fmla="*/ 28 w 28"/>
                      <a:gd name="T7" fmla="*/ 1986 h 1986"/>
                      <a:gd name="T8" fmla="*/ 28 w 28"/>
                      <a:gd name="T9" fmla="*/ 15 h 1986"/>
                      <a:gd name="T10" fmla="*/ 14 w 28"/>
                      <a:gd name="T11" fmla="*/ 0 h 1986"/>
                      <a:gd name="T12" fmla="*/ 14 w 28"/>
                      <a:gd name="T13" fmla="*/ 0 h 1986"/>
                      <a:gd name="T14" fmla="*/ 0 w 28"/>
                      <a:gd name="T15" fmla="*/ 0 h 1986"/>
                      <a:gd name="T16" fmla="*/ 0 w 28"/>
                      <a:gd name="T17" fmla="*/ 15 h 1986"/>
                      <a:gd name="T18" fmla="*/ 14 w 28"/>
                      <a:gd name="T19" fmla="*/ 0 h 19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986">
                        <a:moveTo>
                          <a:pt x="14" y="0"/>
                        </a:moveTo>
                        <a:lnTo>
                          <a:pt x="0" y="15"/>
                        </a:lnTo>
                        <a:lnTo>
                          <a:pt x="0" y="1986"/>
                        </a:lnTo>
                        <a:lnTo>
                          <a:pt x="28" y="1986"/>
                        </a:lnTo>
                        <a:lnTo>
                          <a:pt x="28" y="15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0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4755" y="1804"/>
                    <a:ext cx="24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1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4776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2" name="Rectangle 210"/>
                  <p:cNvSpPr>
                    <a:spLocks noChangeArrowheads="1"/>
                  </p:cNvSpPr>
                  <p:nvPr/>
                </p:nvSpPr>
                <p:spPr bwMode="auto">
                  <a:xfrm>
                    <a:off x="4753" y="1806"/>
                    <a:ext cx="5" cy="329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3" name="Rectangle 211"/>
                  <p:cNvSpPr>
                    <a:spLocks noChangeArrowheads="1"/>
                  </p:cNvSpPr>
                  <p:nvPr/>
                </p:nvSpPr>
                <p:spPr bwMode="auto">
                  <a:xfrm>
                    <a:off x="4783" y="1619"/>
                    <a:ext cx="28" cy="516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4" name="Freeform 212"/>
                  <p:cNvSpPr>
                    <a:spLocks/>
                  </p:cNvSpPr>
                  <p:nvPr/>
                </p:nvSpPr>
                <p:spPr bwMode="auto">
                  <a:xfrm>
                    <a:off x="4783" y="1616"/>
                    <a:ext cx="31" cy="5"/>
                  </a:xfrm>
                  <a:custGeom>
                    <a:avLst/>
                    <a:gdLst>
                      <a:gd name="T0" fmla="*/ 184 w 184"/>
                      <a:gd name="T1" fmla="*/ 14 h 28"/>
                      <a:gd name="T2" fmla="*/ 169 w 184"/>
                      <a:gd name="T3" fmla="*/ 0 h 28"/>
                      <a:gd name="T4" fmla="*/ 0 w 184"/>
                      <a:gd name="T5" fmla="*/ 0 h 28"/>
                      <a:gd name="T6" fmla="*/ 0 w 184"/>
                      <a:gd name="T7" fmla="*/ 28 h 28"/>
                      <a:gd name="T8" fmla="*/ 169 w 184"/>
                      <a:gd name="T9" fmla="*/ 28 h 28"/>
                      <a:gd name="T10" fmla="*/ 184 w 184"/>
                      <a:gd name="T11" fmla="*/ 14 h 28"/>
                      <a:gd name="T12" fmla="*/ 184 w 184"/>
                      <a:gd name="T13" fmla="*/ 14 h 28"/>
                      <a:gd name="T14" fmla="*/ 184 w 184"/>
                      <a:gd name="T15" fmla="*/ 0 h 28"/>
                      <a:gd name="T16" fmla="*/ 169 w 184"/>
                      <a:gd name="T17" fmla="*/ 0 h 28"/>
                      <a:gd name="T18" fmla="*/ 184 w 184"/>
                      <a:gd name="T19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184" y="14"/>
                        </a:moveTo>
                        <a:lnTo>
                          <a:pt x="169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9" y="28"/>
                        </a:lnTo>
                        <a:lnTo>
                          <a:pt x="184" y="14"/>
                        </a:lnTo>
                        <a:lnTo>
                          <a:pt x="184" y="14"/>
                        </a:lnTo>
                        <a:lnTo>
                          <a:pt x="184" y="0"/>
                        </a:lnTo>
                        <a:lnTo>
                          <a:pt x="169" y="0"/>
                        </a:lnTo>
                        <a:lnTo>
                          <a:pt x="184" y="14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5" name="Freeform 213"/>
                  <p:cNvSpPr>
                    <a:spLocks/>
                  </p:cNvSpPr>
                  <p:nvPr/>
                </p:nvSpPr>
                <p:spPr bwMode="auto">
                  <a:xfrm>
                    <a:off x="4809" y="1619"/>
                    <a:ext cx="5" cy="518"/>
                  </a:xfrm>
                  <a:custGeom>
                    <a:avLst/>
                    <a:gdLst>
                      <a:gd name="T0" fmla="*/ 13 w 28"/>
                      <a:gd name="T1" fmla="*/ 3113 h 3113"/>
                      <a:gd name="T2" fmla="*/ 28 w 28"/>
                      <a:gd name="T3" fmla="*/ 3098 h 3113"/>
                      <a:gd name="T4" fmla="*/ 28 w 28"/>
                      <a:gd name="T5" fmla="*/ 0 h 3113"/>
                      <a:gd name="T6" fmla="*/ 0 w 28"/>
                      <a:gd name="T7" fmla="*/ 0 h 3113"/>
                      <a:gd name="T8" fmla="*/ 0 w 28"/>
                      <a:gd name="T9" fmla="*/ 3098 h 3113"/>
                      <a:gd name="T10" fmla="*/ 13 w 28"/>
                      <a:gd name="T11" fmla="*/ 3113 h 3113"/>
                      <a:gd name="T12" fmla="*/ 13 w 28"/>
                      <a:gd name="T13" fmla="*/ 3113 h 3113"/>
                      <a:gd name="T14" fmla="*/ 28 w 28"/>
                      <a:gd name="T15" fmla="*/ 3113 h 3113"/>
                      <a:gd name="T16" fmla="*/ 28 w 28"/>
                      <a:gd name="T17" fmla="*/ 3098 h 3113"/>
                      <a:gd name="T18" fmla="*/ 13 w 28"/>
                      <a:gd name="T19" fmla="*/ 3113 h 3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3113">
                        <a:moveTo>
                          <a:pt x="13" y="3113"/>
                        </a:moveTo>
                        <a:lnTo>
                          <a:pt x="28" y="3098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3098"/>
                        </a:lnTo>
                        <a:lnTo>
                          <a:pt x="13" y="3113"/>
                        </a:lnTo>
                        <a:lnTo>
                          <a:pt x="13" y="3113"/>
                        </a:lnTo>
                        <a:lnTo>
                          <a:pt x="28" y="3113"/>
                        </a:lnTo>
                        <a:lnTo>
                          <a:pt x="28" y="3098"/>
                        </a:lnTo>
                        <a:lnTo>
                          <a:pt x="13" y="31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6" name="Freeform 214"/>
                  <p:cNvSpPr>
                    <a:spLocks/>
                  </p:cNvSpPr>
                  <p:nvPr/>
                </p:nvSpPr>
                <p:spPr bwMode="auto">
                  <a:xfrm>
                    <a:off x="4781" y="2133"/>
                    <a:ext cx="30" cy="4"/>
                  </a:xfrm>
                  <a:custGeom>
                    <a:avLst/>
                    <a:gdLst>
                      <a:gd name="T0" fmla="*/ 0 w 182"/>
                      <a:gd name="T1" fmla="*/ 13 h 28"/>
                      <a:gd name="T2" fmla="*/ 13 w 182"/>
                      <a:gd name="T3" fmla="*/ 28 h 28"/>
                      <a:gd name="T4" fmla="*/ 182 w 182"/>
                      <a:gd name="T5" fmla="*/ 28 h 28"/>
                      <a:gd name="T6" fmla="*/ 182 w 182"/>
                      <a:gd name="T7" fmla="*/ 0 h 28"/>
                      <a:gd name="T8" fmla="*/ 13 w 182"/>
                      <a:gd name="T9" fmla="*/ 0 h 28"/>
                      <a:gd name="T10" fmla="*/ 0 w 182"/>
                      <a:gd name="T11" fmla="*/ 13 h 28"/>
                      <a:gd name="T12" fmla="*/ 0 w 182"/>
                      <a:gd name="T13" fmla="*/ 13 h 28"/>
                      <a:gd name="T14" fmla="*/ 0 w 182"/>
                      <a:gd name="T15" fmla="*/ 28 h 28"/>
                      <a:gd name="T16" fmla="*/ 13 w 182"/>
                      <a:gd name="T17" fmla="*/ 28 h 28"/>
                      <a:gd name="T18" fmla="*/ 0 w 182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2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82" y="28"/>
                        </a:lnTo>
                        <a:lnTo>
                          <a:pt x="182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7" name="Freeform 215"/>
                  <p:cNvSpPr>
                    <a:spLocks/>
                  </p:cNvSpPr>
                  <p:nvPr/>
                </p:nvSpPr>
                <p:spPr bwMode="auto">
                  <a:xfrm>
                    <a:off x="4781" y="1616"/>
                    <a:ext cx="5" cy="519"/>
                  </a:xfrm>
                  <a:custGeom>
                    <a:avLst/>
                    <a:gdLst>
                      <a:gd name="T0" fmla="*/ 13 w 28"/>
                      <a:gd name="T1" fmla="*/ 0 h 3112"/>
                      <a:gd name="T2" fmla="*/ 0 w 28"/>
                      <a:gd name="T3" fmla="*/ 14 h 3112"/>
                      <a:gd name="T4" fmla="*/ 0 w 28"/>
                      <a:gd name="T5" fmla="*/ 3112 h 3112"/>
                      <a:gd name="T6" fmla="*/ 28 w 28"/>
                      <a:gd name="T7" fmla="*/ 3112 h 3112"/>
                      <a:gd name="T8" fmla="*/ 28 w 28"/>
                      <a:gd name="T9" fmla="*/ 14 h 3112"/>
                      <a:gd name="T10" fmla="*/ 13 w 28"/>
                      <a:gd name="T11" fmla="*/ 0 h 3112"/>
                      <a:gd name="T12" fmla="*/ 13 w 28"/>
                      <a:gd name="T13" fmla="*/ 0 h 3112"/>
                      <a:gd name="T14" fmla="*/ 0 w 28"/>
                      <a:gd name="T15" fmla="*/ 0 h 3112"/>
                      <a:gd name="T16" fmla="*/ 0 w 28"/>
                      <a:gd name="T17" fmla="*/ 14 h 3112"/>
                      <a:gd name="T18" fmla="*/ 13 w 28"/>
                      <a:gd name="T19" fmla="*/ 0 h 3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3112">
                        <a:moveTo>
                          <a:pt x="13" y="0"/>
                        </a:moveTo>
                        <a:lnTo>
                          <a:pt x="0" y="14"/>
                        </a:lnTo>
                        <a:lnTo>
                          <a:pt x="0" y="3112"/>
                        </a:lnTo>
                        <a:lnTo>
                          <a:pt x="28" y="3112"/>
                        </a:lnTo>
                        <a:lnTo>
                          <a:pt x="28" y="14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4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8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4783" y="1616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29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4809" y="1619"/>
                    <a:ext cx="5" cy="51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0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4781" y="1619"/>
                    <a:ext cx="5" cy="51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1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4816" y="1478"/>
                    <a:ext cx="28" cy="657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2" name="Freeform 220"/>
                  <p:cNvSpPr>
                    <a:spLocks/>
                  </p:cNvSpPr>
                  <p:nvPr/>
                </p:nvSpPr>
                <p:spPr bwMode="auto">
                  <a:xfrm>
                    <a:off x="4816" y="1475"/>
                    <a:ext cx="31" cy="5"/>
                  </a:xfrm>
                  <a:custGeom>
                    <a:avLst/>
                    <a:gdLst>
                      <a:gd name="T0" fmla="*/ 184 w 184"/>
                      <a:gd name="T1" fmla="*/ 15 h 29"/>
                      <a:gd name="T2" fmla="*/ 170 w 184"/>
                      <a:gd name="T3" fmla="*/ 0 h 29"/>
                      <a:gd name="T4" fmla="*/ 0 w 184"/>
                      <a:gd name="T5" fmla="*/ 0 h 29"/>
                      <a:gd name="T6" fmla="*/ 0 w 184"/>
                      <a:gd name="T7" fmla="*/ 29 h 29"/>
                      <a:gd name="T8" fmla="*/ 170 w 184"/>
                      <a:gd name="T9" fmla="*/ 29 h 29"/>
                      <a:gd name="T10" fmla="*/ 184 w 184"/>
                      <a:gd name="T11" fmla="*/ 15 h 29"/>
                      <a:gd name="T12" fmla="*/ 184 w 184"/>
                      <a:gd name="T13" fmla="*/ 15 h 29"/>
                      <a:gd name="T14" fmla="*/ 184 w 184"/>
                      <a:gd name="T15" fmla="*/ 0 h 29"/>
                      <a:gd name="T16" fmla="*/ 170 w 184"/>
                      <a:gd name="T17" fmla="*/ 0 h 29"/>
                      <a:gd name="T18" fmla="*/ 184 w 184"/>
                      <a:gd name="T19" fmla="*/ 15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9">
                        <a:moveTo>
                          <a:pt x="184" y="15"/>
                        </a:moveTo>
                        <a:lnTo>
                          <a:pt x="170" y="0"/>
                        </a:lnTo>
                        <a:lnTo>
                          <a:pt x="0" y="0"/>
                        </a:lnTo>
                        <a:lnTo>
                          <a:pt x="0" y="29"/>
                        </a:lnTo>
                        <a:lnTo>
                          <a:pt x="170" y="29"/>
                        </a:lnTo>
                        <a:lnTo>
                          <a:pt x="184" y="15"/>
                        </a:lnTo>
                        <a:lnTo>
                          <a:pt x="184" y="15"/>
                        </a:lnTo>
                        <a:lnTo>
                          <a:pt x="184" y="0"/>
                        </a:lnTo>
                        <a:lnTo>
                          <a:pt x="170" y="0"/>
                        </a:lnTo>
                        <a:lnTo>
                          <a:pt x="184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3" name="Freeform 221"/>
                  <p:cNvSpPr>
                    <a:spLocks/>
                  </p:cNvSpPr>
                  <p:nvPr/>
                </p:nvSpPr>
                <p:spPr bwMode="auto">
                  <a:xfrm>
                    <a:off x="4842" y="1478"/>
                    <a:ext cx="5" cy="659"/>
                  </a:xfrm>
                  <a:custGeom>
                    <a:avLst/>
                    <a:gdLst>
                      <a:gd name="T0" fmla="*/ 14 w 28"/>
                      <a:gd name="T1" fmla="*/ 3958 h 3958"/>
                      <a:gd name="T2" fmla="*/ 28 w 28"/>
                      <a:gd name="T3" fmla="*/ 3943 h 3958"/>
                      <a:gd name="T4" fmla="*/ 28 w 28"/>
                      <a:gd name="T5" fmla="*/ 0 h 3958"/>
                      <a:gd name="T6" fmla="*/ 0 w 28"/>
                      <a:gd name="T7" fmla="*/ 0 h 3958"/>
                      <a:gd name="T8" fmla="*/ 0 w 28"/>
                      <a:gd name="T9" fmla="*/ 3943 h 3958"/>
                      <a:gd name="T10" fmla="*/ 14 w 28"/>
                      <a:gd name="T11" fmla="*/ 3958 h 3958"/>
                      <a:gd name="T12" fmla="*/ 14 w 28"/>
                      <a:gd name="T13" fmla="*/ 3958 h 3958"/>
                      <a:gd name="T14" fmla="*/ 28 w 28"/>
                      <a:gd name="T15" fmla="*/ 3958 h 3958"/>
                      <a:gd name="T16" fmla="*/ 28 w 28"/>
                      <a:gd name="T17" fmla="*/ 3943 h 3958"/>
                      <a:gd name="T18" fmla="*/ 14 w 28"/>
                      <a:gd name="T19" fmla="*/ 3958 h 39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3958">
                        <a:moveTo>
                          <a:pt x="14" y="3958"/>
                        </a:moveTo>
                        <a:lnTo>
                          <a:pt x="28" y="3943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3943"/>
                        </a:lnTo>
                        <a:lnTo>
                          <a:pt x="14" y="3958"/>
                        </a:lnTo>
                        <a:lnTo>
                          <a:pt x="14" y="3958"/>
                        </a:lnTo>
                        <a:lnTo>
                          <a:pt x="28" y="3958"/>
                        </a:lnTo>
                        <a:lnTo>
                          <a:pt x="28" y="3943"/>
                        </a:lnTo>
                        <a:lnTo>
                          <a:pt x="14" y="3958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4" name="Freeform 222"/>
                  <p:cNvSpPr>
                    <a:spLocks/>
                  </p:cNvSpPr>
                  <p:nvPr/>
                </p:nvSpPr>
                <p:spPr bwMode="auto">
                  <a:xfrm>
                    <a:off x="4814" y="2133"/>
                    <a:ext cx="30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3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3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3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5" name="Freeform 223"/>
                  <p:cNvSpPr>
                    <a:spLocks/>
                  </p:cNvSpPr>
                  <p:nvPr/>
                </p:nvSpPr>
                <p:spPr bwMode="auto">
                  <a:xfrm>
                    <a:off x="4814" y="1475"/>
                    <a:ext cx="5" cy="660"/>
                  </a:xfrm>
                  <a:custGeom>
                    <a:avLst/>
                    <a:gdLst>
                      <a:gd name="T0" fmla="*/ 13 w 28"/>
                      <a:gd name="T1" fmla="*/ 0 h 3958"/>
                      <a:gd name="T2" fmla="*/ 0 w 28"/>
                      <a:gd name="T3" fmla="*/ 15 h 3958"/>
                      <a:gd name="T4" fmla="*/ 0 w 28"/>
                      <a:gd name="T5" fmla="*/ 3958 h 3958"/>
                      <a:gd name="T6" fmla="*/ 28 w 28"/>
                      <a:gd name="T7" fmla="*/ 3958 h 3958"/>
                      <a:gd name="T8" fmla="*/ 28 w 28"/>
                      <a:gd name="T9" fmla="*/ 15 h 3958"/>
                      <a:gd name="T10" fmla="*/ 13 w 28"/>
                      <a:gd name="T11" fmla="*/ 0 h 3958"/>
                      <a:gd name="T12" fmla="*/ 13 w 28"/>
                      <a:gd name="T13" fmla="*/ 0 h 3958"/>
                      <a:gd name="T14" fmla="*/ 0 w 28"/>
                      <a:gd name="T15" fmla="*/ 0 h 3958"/>
                      <a:gd name="T16" fmla="*/ 0 w 28"/>
                      <a:gd name="T17" fmla="*/ 15 h 3958"/>
                      <a:gd name="T18" fmla="*/ 13 w 28"/>
                      <a:gd name="T19" fmla="*/ 0 h 39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3958">
                        <a:moveTo>
                          <a:pt x="13" y="0"/>
                        </a:moveTo>
                        <a:lnTo>
                          <a:pt x="0" y="15"/>
                        </a:lnTo>
                        <a:lnTo>
                          <a:pt x="0" y="3958"/>
                        </a:lnTo>
                        <a:lnTo>
                          <a:pt x="28" y="3958"/>
                        </a:lnTo>
                        <a:lnTo>
                          <a:pt x="28" y="15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6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4816" y="1475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7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4842" y="1478"/>
                    <a:ext cx="5" cy="65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8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4814" y="1478"/>
                    <a:ext cx="5" cy="65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39" name="Rectangle 227"/>
                  <p:cNvSpPr>
                    <a:spLocks noChangeArrowheads="1"/>
                  </p:cNvSpPr>
                  <p:nvPr/>
                </p:nvSpPr>
                <p:spPr bwMode="auto">
                  <a:xfrm>
                    <a:off x="4849" y="1759"/>
                    <a:ext cx="28" cy="376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0" name="Freeform 228"/>
                  <p:cNvSpPr>
                    <a:spLocks/>
                  </p:cNvSpPr>
                  <p:nvPr/>
                </p:nvSpPr>
                <p:spPr bwMode="auto">
                  <a:xfrm>
                    <a:off x="4849" y="1757"/>
                    <a:ext cx="30" cy="5"/>
                  </a:xfrm>
                  <a:custGeom>
                    <a:avLst/>
                    <a:gdLst>
                      <a:gd name="T0" fmla="*/ 182 w 182"/>
                      <a:gd name="T1" fmla="*/ 14 h 28"/>
                      <a:gd name="T2" fmla="*/ 168 w 182"/>
                      <a:gd name="T3" fmla="*/ 0 h 28"/>
                      <a:gd name="T4" fmla="*/ 0 w 182"/>
                      <a:gd name="T5" fmla="*/ 0 h 28"/>
                      <a:gd name="T6" fmla="*/ 0 w 182"/>
                      <a:gd name="T7" fmla="*/ 28 h 28"/>
                      <a:gd name="T8" fmla="*/ 168 w 182"/>
                      <a:gd name="T9" fmla="*/ 28 h 28"/>
                      <a:gd name="T10" fmla="*/ 182 w 182"/>
                      <a:gd name="T11" fmla="*/ 14 h 28"/>
                      <a:gd name="T12" fmla="*/ 182 w 182"/>
                      <a:gd name="T13" fmla="*/ 14 h 28"/>
                      <a:gd name="T14" fmla="*/ 182 w 182"/>
                      <a:gd name="T15" fmla="*/ 0 h 28"/>
                      <a:gd name="T16" fmla="*/ 168 w 182"/>
                      <a:gd name="T17" fmla="*/ 0 h 28"/>
                      <a:gd name="T18" fmla="*/ 182 w 182"/>
                      <a:gd name="T19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2" h="28">
                        <a:moveTo>
                          <a:pt x="182" y="14"/>
                        </a:moveTo>
                        <a:lnTo>
                          <a:pt x="168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8" y="28"/>
                        </a:lnTo>
                        <a:lnTo>
                          <a:pt x="182" y="14"/>
                        </a:lnTo>
                        <a:lnTo>
                          <a:pt x="182" y="14"/>
                        </a:lnTo>
                        <a:lnTo>
                          <a:pt x="182" y="0"/>
                        </a:lnTo>
                        <a:lnTo>
                          <a:pt x="168" y="0"/>
                        </a:lnTo>
                        <a:lnTo>
                          <a:pt x="182" y="14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1" name="Freeform 229"/>
                  <p:cNvSpPr>
                    <a:spLocks/>
                  </p:cNvSpPr>
                  <p:nvPr/>
                </p:nvSpPr>
                <p:spPr bwMode="auto">
                  <a:xfrm>
                    <a:off x="4875" y="1759"/>
                    <a:ext cx="4" cy="378"/>
                  </a:xfrm>
                  <a:custGeom>
                    <a:avLst/>
                    <a:gdLst>
                      <a:gd name="T0" fmla="*/ 14 w 28"/>
                      <a:gd name="T1" fmla="*/ 2268 h 2268"/>
                      <a:gd name="T2" fmla="*/ 28 w 28"/>
                      <a:gd name="T3" fmla="*/ 2253 h 2268"/>
                      <a:gd name="T4" fmla="*/ 28 w 28"/>
                      <a:gd name="T5" fmla="*/ 0 h 2268"/>
                      <a:gd name="T6" fmla="*/ 0 w 28"/>
                      <a:gd name="T7" fmla="*/ 0 h 2268"/>
                      <a:gd name="T8" fmla="*/ 0 w 28"/>
                      <a:gd name="T9" fmla="*/ 2253 h 2268"/>
                      <a:gd name="T10" fmla="*/ 14 w 28"/>
                      <a:gd name="T11" fmla="*/ 2268 h 2268"/>
                      <a:gd name="T12" fmla="*/ 14 w 28"/>
                      <a:gd name="T13" fmla="*/ 2268 h 2268"/>
                      <a:gd name="T14" fmla="*/ 28 w 28"/>
                      <a:gd name="T15" fmla="*/ 2268 h 2268"/>
                      <a:gd name="T16" fmla="*/ 28 w 28"/>
                      <a:gd name="T17" fmla="*/ 2253 h 2268"/>
                      <a:gd name="T18" fmla="*/ 14 w 28"/>
                      <a:gd name="T19" fmla="*/ 2268 h 2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268">
                        <a:moveTo>
                          <a:pt x="14" y="2268"/>
                        </a:moveTo>
                        <a:lnTo>
                          <a:pt x="28" y="2253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2253"/>
                        </a:lnTo>
                        <a:lnTo>
                          <a:pt x="14" y="2268"/>
                        </a:lnTo>
                        <a:lnTo>
                          <a:pt x="14" y="2268"/>
                        </a:lnTo>
                        <a:lnTo>
                          <a:pt x="28" y="2268"/>
                        </a:lnTo>
                        <a:lnTo>
                          <a:pt x="28" y="2253"/>
                        </a:lnTo>
                        <a:lnTo>
                          <a:pt x="14" y="2268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2" name="Freeform 230"/>
                  <p:cNvSpPr>
                    <a:spLocks/>
                  </p:cNvSpPr>
                  <p:nvPr/>
                </p:nvSpPr>
                <p:spPr bwMode="auto">
                  <a:xfrm>
                    <a:off x="4847" y="2133"/>
                    <a:ext cx="30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5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5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5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5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5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5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3" name="Freeform 231"/>
                  <p:cNvSpPr>
                    <a:spLocks/>
                  </p:cNvSpPr>
                  <p:nvPr/>
                </p:nvSpPr>
                <p:spPr bwMode="auto">
                  <a:xfrm>
                    <a:off x="4847" y="1757"/>
                    <a:ext cx="4" cy="378"/>
                  </a:xfrm>
                  <a:custGeom>
                    <a:avLst/>
                    <a:gdLst>
                      <a:gd name="T0" fmla="*/ 15 w 28"/>
                      <a:gd name="T1" fmla="*/ 0 h 2267"/>
                      <a:gd name="T2" fmla="*/ 0 w 28"/>
                      <a:gd name="T3" fmla="*/ 14 h 2267"/>
                      <a:gd name="T4" fmla="*/ 0 w 28"/>
                      <a:gd name="T5" fmla="*/ 2267 h 2267"/>
                      <a:gd name="T6" fmla="*/ 28 w 28"/>
                      <a:gd name="T7" fmla="*/ 2267 h 2267"/>
                      <a:gd name="T8" fmla="*/ 28 w 28"/>
                      <a:gd name="T9" fmla="*/ 14 h 2267"/>
                      <a:gd name="T10" fmla="*/ 15 w 28"/>
                      <a:gd name="T11" fmla="*/ 0 h 2267"/>
                      <a:gd name="T12" fmla="*/ 15 w 28"/>
                      <a:gd name="T13" fmla="*/ 0 h 2267"/>
                      <a:gd name="T14" fmla="*/ 0 w 28"/>
                      <a:gd name="T15" fmla="*/ 0 h 2267"/>
                      <a:gd name="T16" fmla="*/ 0 w 28"/>
                      <a:gd name="T17" fmla="*/ 14 h 2267"/>
                      <a:gd name="T18" fmla="*/ 15 w 28"/>
                      <a:gd name="T19" fmla="*/ 0 h 22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267">
                        <a:moveTo>
                          <a:pt x="15" y="0"/>
                        </a:moveTo>
                        <a:lnTo>
                          <a:pt x="0" y="14"/>
                        </a:lnTo>
                        <a:lnTo>
                          <a:pt x="0" y="2267"/>
                        </a:lnTo>
                        <a:lnTo>
                          <a:pt x="28" y="2267"/>
                        </a:lnTo>
                        <a:lnTo>
                          <a:pt x="28" y="14"/>
                        </a:lnTo>
                        <a:lnTo>
                          <a:pt x="15" y="0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0" y="14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4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4849" y="1757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5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4875" y="1759"/>
                    <a:ext cx="4" cy="37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6" name="Rectangle 234"/>
                  <p:cNvSpPr>
                    <a:spLocks noChangeArrowheads="1"/>
                  </p:cNvSpPr>
                  <p:nvPr/>
                </p:nvSpPr>
                <p:spPr bwMode="auto">
                  <a:xfrm>
                    <a:off x="4847" y="1759"/>
                    <a:ext cx="4" cy="37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7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4882" y="1947"/>
                    <a:ext cx="28" cy="188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8" name="Freeform 236"/>
                  <p:cNvSpPr>
                    <a:spLocks/>
                  </p:cNvSpPr>
                  <p:nvPr/>
                </p:nvSpPr>
                <p:spPr bwMode="auto">
                  <a:xfrm>
                    <a:off x="4882" y="1945"/>
                    <a:ext cx="30" cy="4"/>
                  </a:xfrm>
                  <a:custGeom>
                    <a:avLst/>
                    <a:gdLst>
                      <a:gd name="T0" fmla="*/ 184 w 184"/>
                      <a:gd name="T1" fmla="*/ 15 h 28"/>
                      <a:gd name="T2" fmla="*/ 169 w 184"/>
                      <a:gd name="T3" fmla="*/ 0 h 28"/>
                      <a:gd name="T4" fmla="*/ 0 w 184"/>
                      <a:gd name="T5" fmla="*/ 0 h 28"/>
                      <a:gd name="T6" fmla="*/ 0 w 184"/>
                      <a:gd name="T7" fmla="*/ 28 h 28"/>
                      <a:gd name="T8" fmla="*/ 169 w 184"/>
                      <a:gd name="T9" fmla="*/ 28 h 28"/>
                      <a:gd name="T10" fmla="*/ 184 w 184"/>
                      <a:gd name="T11" fmla="*/ 15 h 28"/>
                      <a:gd name="T12" fmla="*/ 184 w 184"/>
                      <a:gd name="T13" fmla="*/ 15 h 28"/>
                      <a:gd name="T14" fmla="*/ 184 w 184"/>
                      <a:gd name="T15" fmla="*/ 0 h 28"/>
                      <a:gd name="T16" fmla="*/ 169 w 184"/>
                      <a:gd name="T17" fmla="*/ 0 h 28"/>
                      <a:gd name="T18" fmla="*/ 184 w 184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184" y="15"/>
                        </a:moveTo>
                        <a:lnTo>
                          <a:pt x="169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9" y="28"/>
                        </a:lnTo>
                        <a:lnTo>
                          <a:pt x="184" y="15"/>
                        </a:lnTo>
                        <a:lnTo>
                          <a:pt x="184" y="15"/>
                        </a:lnTo>
                        <a:lnTo>
                          <a:pt x="184" y="0"/>
                        </a:lnTo>
                        <a:lnTo>
                          <a:pt x="169" y="0"/>
                        </a:lnTo>
                        <a:lnTo>
                          <a:pt x="184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49" name="Freeform 237"/>
                  <p:cNvSpPr>
                    <a:spLocks/>
                  </p:cNvSpPr>
                  <p:nvPr/>
                </p:nvSpPr>
                <p:spPr bwMode="auto">
                  <a:xfrm>
                    <a:off x="4908" y="1947"/>
                    <a:ext cx="4" cy="190"/>
                  </a:xfrm>
                  <a:custGeom>
                    <a:avLst/>
                    <a:gdLst>
                      <a:gd name="T0" fmla="*/ 13 w 28"/>
                      <a:gd name="T1" fmla="*/ 1141 h 1141"/>
                      <a:gd name="T2" fmla="*/ 28 w 28"/>
                      <a:gd name="T3" fmla="*/ 1126 h 1141"/>
                      <a:gd name="T4" fmla="*/ 28 w 28"/>
                      <a:gd name="T5" fmla="*/ 0 h 1141"/>
                      <a:gd name="T6" fmla="*/ 0 w 28"/>
                      <a:gd name="T7" fmla="*/ 0 h 1141"/>
                      <a:gd name="T8" fmla="*/ 0 w 28"/>
                      <a:gd name="T9" fmla="*/ 1126 h 1141"/>
                      <a:gd name="T10" fmla="*/ 13 w 28"/>
                      <a:gd name="T11" fmla="*/ 1141 h 1141"/>
                      <a:gd name="T12" fmla="*/ 13 w 28"/>
                      <a:gd name="T13" fmla="*/ 1141 h 1141"/>
                      <a:gd name="T14" fmla="*/ 28 w 28"/>
                      <a:gd name="T15" fmla="*/ 1141 h 1141"/>
                      <a:gd name="T16" fmla="*/ 28 w 28"/>
                      <a:gd name="T17" fmla="*/ 1126 h 1141"/>
                      <a:gd name="T18" fmla="*/ 13 w 28"/>
                      <a:gd name="T19" fmla="*/ 1141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3" y="1141"/>
                        </a:moveTo>
                        <a:lnTo>
                          <a:pt x="28" y="1126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126"/>
                        </a:lnTo>
                        <a:lnTo>
                          <a:pt x="13" y="1141"/>
                        </a:lnTo>
                        <a:lnTo>
                          <a:pt x="13" y="1141"/>
                        </a:lnTo>
                        <a:lnTo>
                          <a:pt x="28" y="1141"/>
                        </a:lnTo>
                        <a:lnTo>
                          <a:pt x="28" y="1126"/>
                        </a:lnTo>
                        <a:lnTo>
                          <a:pt x="13" y="1141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0" name="Freeform 238"/>
                  <p:cNvSpPr>
                    <a:spLocks/>
                  </p:cNvSpPr>
                  <p:nvPr/>
                </p:nvSpPr>
                <p:spPr bwMode="auto">
                  <a:xfrm>
                    <a:off x="4879" y="2133"/>
                    <a:ext cx="31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4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4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4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4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4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4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1" name="Freeform 239"/>
                  <p:cNvSpPr>
                    <a:spLocks/>
                  </p:cNvSpPr>
                  <p:nvPr/>
                </p:nvSpPr>
                <p:spPr bwMode="auto">
                  <a:xfrm>
                    <a:off x="4879" y="1945"/>
                    <a:ext cx="5" cy="190"/>
                  </a:xfrm>
                  <a:custGeom>
                    <a:avLst/>
                    <a:gdLst>
                      <a:gd name="T0" fmla="*/ 14 w 28"/>
                      <a:gd name="T1" fmla="*/ 0 h 1141"/>
                      <a:gd name="T2" fmla="*/ 0 w 28"/>
                      <a:gd name="T3" fmla="*/ 15 h 1141"/>
                      <a:gd name="T4" fmla="*/ 0 w 28"/>
                      <a:gd name="T5" fmla="*/ 1141 h 1141"/>
                      <a:gd name="T6" fmla="*/ 28 w 28"/>
                      <a:gd name="T7" fmla="*/ 1141 h 1141"/>
                      <a:gd name="T8" fmla="*/ 28 w 28"/>
                      <a:gd name="T9" fmla="*/ 15 h 1141"/>
                      <a:gd name="T10" fmla="*/ 14 w 28"/>
                      <a:gd name="T11" fmla="*/ 0 h 1141"/>
                      <a:gd name="T12" fmla="*/ 14 w 28"/>
                      <a:gd name="T13" fmla="*/ 0 h 1141"/>
                      <a:gd name="T14" fmla="*/ 0 w 28"/>
                      <a:gd name="T15" fmla="*/ 0 h 1141"/>
                      <a:gd name="T16" fmla="*/ 0 w 28"/>
                      <a:gd name="T17" fmla="*/ 15 h 1141"/>
                      <a:gd name="T18" fmla="*/ 14 w 28"/>
                      <a:gd name="T19" fmla="*/ 0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4" y="0"/>
                        </a:moveTo>
                        <a:lnTo>
                          <a:pt x="0" y="15"/>
                        </a:lnTo>
                        <a:lnTo>
                          <a:pt x="0" y="1141"/>
                        </a:lnTo>
                        <a:lnTo>
                          <a:pt x="28" y="1141"/>
                        </a:lnTo>
                        <a:lnTo>
                          <a:pt x="28" y="15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2" name="Rectangle 240"/>
                  <p:cNvSpPr>
                    <a:spLocks noChangeArrowheads="1"/>
                  </p:cNvSpPr>
                  <p:nvPr/>
                </p:nvSpPr>
                <p:spPr bwMode="auto">
                  <a:xfrm>
                    <a:off x="4882" y="1945"/>
                    <a:ext cx="28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3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4908" y="1947"/>
                    <a:ext cx="4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4" name="Rectangle 24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1947"/>
                    <a:ext cx="5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5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4915" y="1947"/>
                    <a:ext cx="28" cy="188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6" name="Freeform 244"/>
                  <p:cNvSpPr>
                    <a:spLocks/>
                  </p:cNvSpPr>
                  <p:nvPr/>
                </p:nvSpPr>
                <p:spPr bwMode="auto">
                  <a:xfrm>
                    <a:off x="4915" y="1945"/>
                    <a:ext cx="30" cy="4"/>
                  </a:xfrm>
                  <a:custGeom>
                    <a:avLst/>
                    <a:gdLst>
                      <a:gd name="T0" fmla="*/ 184 w 184"/>
                      <a:gd name="T1" fmla="*/ 15 h 28"/>
                      <a:gd name="T2" fmla="*/ 169 w 184"/>
                      <a:gd name="T3" fmla="*/ 0 h 28"/>
                      <a:gd name="T4" fmla="*/ 0 w 184"/>
                      <a:gd name="T5" fmla="*/ 0 h 28"/>
                      <a:gd name="T6" fmla="*/ 0 w 184"/>
                      <a:gd name="T7" fmla="*/ 28 h 28"/>
                      <a:gd name="T8" fmla="*/ 169 w 184"/>
                      <a:gd name="T9" fmla="*/ 28 h 28"/>
                      <a:gd name="T10" fmla="*/ 184 w 184"/>
                      <a:gd name="T11" fmla="*/ 15 h 28"/>
                      <a:gd name="T12" fmla="*/ 184 w 184"/>
                      <a:gd name="T13" fmla="*/ 15 h 28"/>
                      <a:gd name="T14" fmla="*/ 184 w 184"/>
                      <a:gd name="T15" fmla="*/ 0 h 28"/>
                      <a:gd name="T16" fmla="*/ 169 w 184"/>
                      <a:gd name="T17" fmla="*/ 0 h 28"/>
                      <a:gd name="T18" fmla="*/ 184 w 184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184" y="15"/>
                        </a:moveTo>
                        <a:lnTo>
                          <a:pt x="169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69" y="28"/>
                        </a:lnTo>
                        <a:lnTo>
                          <a:pt x="184" y="15"/>
                        </a:lnTo>
                        <a:lnTo>
                          <a:pt x="184" y="15"/>
                        </a:lnTo>
                        <a:lnTo>
                          <a:pt x="184" y="0"/>
                        </a:lnTo>
                        <a:lnTo>
                          <a:pt x="169" y="0"/>
                        </a:lnTo>
                        <a:lnTo>
                          <a:pt x="184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7" name="Freeform 245"/>
                  <p:cNvSpPr>
                    <a:spLocks/>
                  </p:cNvSpPr>
                  <p:nvPr/>
                </p:nvSpPr>
                <p:spPr bwMode="auto">
                  <a:xfrm>
                    <a:off x="4941" y="1947"/>
                    <a:ext cx="4" cy="190"/>
                  </a:xfrm>
                  <a:custGeom>
                    <a:avLst/>
                    <a:gdLst>
                      <a:gd name="T0" fmla="*/ 13 w 28"/>
                      <a:gd name="T1" fmla="*/ 1141 h 1141"/>
                      <a:gd name="T2" fmla="*/ 28 w 28"/>
                      <a:gd name="T3" fmla="*/ 1126 h 1141"/>
                      <a:gd name="T4" fmla="*/ 28 w 28"/>
                      <a:gd name="T5" fmla="*/ 0 h 1141"/>
                      <a:gd name="T6" fmla="*/ 0 w 28"/>
                      <a:gd name="T7" fmla="*/ 0 h 1141"/>
                      <a:gd name="T8" fmla="*/ 0 w 28"/>
                      <a:gd name="T9" fmla="*/ 1126 h 1141"/>
                      <a:gd name="T10" fmla="*/ 13 w 28"/>
                      <a:gd name="T11" fmla="*/ 1141 h 1141"/>
                      <a:gd name="T12" fmla="*/ 13 w 28"/>
                      <a:gd name="T13" fmla="*/ 1141 h 1141"/>
                      <a:gd name="T14" fmla="*/ 28 w 28"/>
                      <a:gd name="T15" fmla="*/ 1141 h 1141"/>
                      <a:gd name="T16" fmla="*/ 28 w 28"/>
                      <a:gd name="T17" fmla="*/ 1126 h 1141"/>
                      <a:gd name="T18" fmla="*/ 13 w 28"/>
                      <a:gd name="T19" fmla="*/ 1141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3" y="1141"/>
                        </a:moveTo>
                        <a:lnTo>
                          <a:pt x="28" y="1126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126"/>
                        </a:lnTo>
                        <a:lnTo>
                          <a:pt x="13" y="1141"/>
                        </a:lnTo>
                        <a:lnTo>
                          <a:pt x="13" y="1141"/>
                        </a:lnTo>
                        <a:lnTo>
                          <a:pt x="28" y="1141"/>
                        </a:lnTo>
                        <a:lnTo>
                          <a:pt x="28" y="1126"/>
                        </a:lnTo>
                        <a:lnTo>
                          <a:pt x="13" y="1141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8" name="Freeform 246"/>
                  <p:cNvSpPr>
                    <a:spLocks/>
                  </p:cNvSpPr>
                  <p:nvPr/>
                </p:nvSpPr>
                <p:spPr bwMode="auto">
                  <a:xfrm>
                    <a:off x="4912" y="2133"/>
                    <a:ext cx="31" cy="4"/>
                  </a:xfrm>
                  <a:custGeom>
                    <a:avLst/>
                    <a:gdLst>
                      <a:gd name="T0" fmla="*/ 0 w 182"/>
                      <a:gd name="T1" fmla="*/ 13 h 28"/>
                      <a:gd name="T2" fmla="*/ 13 w 182"/>
                      <a:gd name="T3" fmla="*/ 28 h 28"/>
                      <a:gd name="T4" fmla="*/ 182 w 182"/>
                      <a:gd name="T5" fmla="*/ 28 h 28"/>
                      <a:gd name="T6" fmla="*/ 182 w 182"/>
                      <a:gd name="T7" fmla="*/ 0 h 28"/>
                      <a:gd name="T8" fmla="*/ 13 w 182"/>
                      <a:gd name="T9" fmla="*/ 0 h 28"/>
                      <a:gd name="T10" fmla="*/ 0 w 182"/>
                      <a:gd name="T11" fmla="*/ 13 h 28"/>
                      <a:gd name="T12" fmla="*/ 0 w 182"/>
                      <a:gd name="T13" fmla="*/ 13 h 28"/>
                      <a:gd name="T14" fmla="*/ 0 w 182"/>
                      <a:gd name="T15" fmla="*/ 28 h 28"/>
                      <a:gd name="T16" fmla="*/ 13 w 182"/>
                      <a:gd name="T17" fmla="*/ 28 h 28"/>
                      <a:gd name="T18" fmla="*/ 0 w 182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2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82" y="28"/>
                        </a:lnTo>
                        <a:lnTo>
                          <a:pt x="182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59" name="Freeform 247"/>
                  <p:cNvSpPr>
                    <a:spLocks/>
                  </p:cNvSpPr>
                  <p:nvPr/>
                </p:nvSpPr>
                <p:spPr bwMode="auto">
                  <a:xfrm>
                    <a:off x="4912" y="1945"/>
                    <a:ext cx="5" cy="190"/>
                  </a:xfrm>
                  <a:custGeom>
                    <a:avLst/>
                    <a:gdLst>
                      <a:gd name="T0" fmla="*/ 13 w 28"/>
                      <a:gd name="T1" fmla="*/ 0 h 1141"/>
                      <a:gd name="T2" fmla="*/ 0 w 28"/>
                      <a:gd name="T3" fmla="*/ 15 h 1141"/>
                      <a:gd name="T4" fmla="*/ 0 w 28"/>
                      <a:gd name="T5" fmla="*/ 1141 h 1141"/>
                      <a:gd name="T6" fmla="*/ 28 w 28"/>
                      <a:gd name="T7" fmla="*/ 1141 h 1141"/>
                      <a:gd name="T8" fmla="*/ 28 w 28"/>
                      <a:gd name="T9" fmla="*/ 15 h 1141"/>
                      <a:gd name="T10" fmla="*/ 13 w 28"/>
                      <a:gd name="T11" fmla="*/ 0 h 1141"/>
                      <a:gd name="T12" fmla="*/ 13 w 28"/>
                      <a:gd name="T13" fmla="*/ 0 h 1141"/>
                      <a:gd name="T14" fmla="*/ 0 w 28"/>
                      <a:gd name="T15" fmla="*/ 0 h 1141"/>
                      <a:gd name="T16" fmla="*/ 0 w 28"/>
                      <a:gd name="T17" fmla="*/ 15 h 1141"/>
                      <a:gd name="T18" fmla="*/ 13 w 28"/>
                      <a:gd name="T19" fmla="*/ 0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3" y="0"/>
                        </a:moveTo>
                        <a:lnTo>
                          <a:pt x="0" y="15"/>
                        </a:lnTo>
                        <a:lnTo>
                          <a:pt x="0" y="1141"/>
                        </a:lnTo>
                        <a:lnTo>
                          <a:pt x="28" y="1141"/>
                        </a:lnTo>
                        <a:lnTo>
                          <a:pt x="28" y="15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0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4915" y="1945"/>
                    <a:ext cx="28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1" name="Rectangle 249"/>
                  <p:cNvSpPr>
                    <a:spLocks noChangeArrowheads="1"/>
                  </p:cNvSpPr>
                  <p:nvPr/>
                </p:nvSpPr>
                <p:spPr bwMode="auto">
                  <a:xfrm>
                    <a:off x="4941" y="1947"/>
                    <a:ext cx="4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2" name="Rectangle 250"/>
                  <p:cNvSpPr>
                    <a:spLocks noChangeArrowheads="1"/>
                  </p:cNvSpPr>
                  <p:nvPr/>
                </p:nvSpPr>
                <p:spPr bwMode="auto">
                  <a:xfrm>
                    <a:off x="4912" y="1947"/>
                    <a:ext cx="5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3" name="Rectangle 251"/>
                  <p:cNvSpPr>
                    <a:spLocks noChangeArrowheads="1"/>
                  </p:cNvSpPr>
                  <p:nvPr/>
                </p:nvSpPr>
                <p:spPr bwMode="auto">
                  <a:xfrm>
                    <a:off x="4948" y="1759"/>
                    <a:ext cx="28" cy="376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4" name="Freeform 252"/>
                  <p:cNvSpPr>
                    <a:spLocks/>
                  </p:cNvSpPr>
                  <p:nvPr/>
                </p:nvSpPr>
                <p:spPr bwMode="auto">
                  <a:xfrm>
                    <a:off x="4948" y="1757"/>
                    <a:ext cx="30" cy="5"/>
                  </a:xfrm>
                  <a:custGeom>
                    <a:avLst/>
                    <a:gdLst>
                      <a:gd name="T0" fmla="*/ 184 w 184"/>
                      <a:gd name="T1" fmla="*/ 14 h 28"/>
                      <a:gd name="T2" fmla="*/ 170 w 184"/>
                      <a:gd name="T3" fmla="*/ 0 h 28"/>
                      <a:gd name="T4" fmla="*/ 0 w 184"/>
                      <a:gd name="T5" fmla="*/ 0 h 28"/>
                      <a:gd name="T6" fmla="*/ 0 w 184"/>
                      <a:gd name="T7" fmla="*/ 28 h 28"/>
                      <a:gd name="T8" fmla="*/ 170 w 184"/>
                      <a:gd name="T9" fmla="*/ 28 h 28"/>
                      <a:gd name="T10" fmla="*/ 184 w 184"/>
                      <a:gd name="T11" fmla="*/ 14 h 28"/>
                      <a:gd name="T12" fmla="*/ 184 w 184"/>
                      <a:gd name="T13" fmla="*/ 14 h 28"/>
                      <a:gd name="T14" fmla="*/ 184 w 184"/>
                      <a:gd name="T15" fmla="*/ 0 h 28"/>
                      <a:gd name="T16" fmla="*/ 170 w 184"/>
                      <a:gd name="T17" fmla="*/ 0 h 28"/>
                      <a:gd name="T18" fmla="*/ 184 w 184"/>
                      <a:gd name="T19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184" y="14"/>
                        </a:moveTo>
                        <a:lnTo>
                          <a:pt x="17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70" y="28"/>
                        </a:lnTo>
                        <a:lnTo>
                          <a:pt x="184" y="14"/>
                        </a:lnTo>
                        <a:lnTo>
                          <a:pt x="184" y="14"/>
                        </a:lnTo>
                        <a:lnTo>
                          <a:pt x="184" y="0"/>
                        </a:lnTo>
                        <a:lnTo>
                          <a:pt x="170" y="0"/>
                        </a:lnTo>
                        <a:lnTo>
                          <a:pt x="184" y="14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5" name="Freeform 253"/>
                  <p:cNvSpPr>
                    <a:spLocks/>
                  </p:cNvSpPr>
                  <p:nvPr/>
                </p:nvSpPr>
                <p:spPr bwMode="auto">
                  <a:xfrm>
                    <a:off x="4973" y="1759"/>
                    <a:ext cx="5" cy="378"/>
                  </a:xfrm>
                  <a:custGeom>
                    <a:avLst/>
                    <a:gdLst>
                      <a:gd name="T0" fmla="*/ 14 w 28"/>
                      <a:gd name="T1" fmla="*/ 2268 h 2268"/>
                      <a:gd name="T2" fmla="*/ 28 w 28"/>
                      <a:gd name="T3" fmla="*/ 2253 h 2268"/>
                      <a:gd name="T4" fmla="*/ 28 w 28"/>
                      <a:gd name="T5" fmla="*/ 0 h 2268"/>
                      <a:gd name="T6" fmla="*/ 0 w 28"/>
                      <a:gd name="T7" fmla="*/ 0 h 2268"/>
                      <a:gd name="T8" fmla="*/ 0 w 28"/>
                      <a:gd name="T9" fmla="*/ 2253 h 2268"/>
                      <a:gd name="T10" fmla="*/ 14 w 28"/>
                      <a:gd name="T11" fmla="*/ 2268 h 2268"/>
                      <a:gd name="T12" fmla="*/ 14 w 28"/>
                      <a:gd name="T13" fmla="*/ 2268 h 2268"/>
                      <a:gd name="T14" fmla="*/ 28 w 28"/>
                      <a:gd name="T15" fmla="*/ 2268 h 2268"/>
                      <a:gd name="T16" fmla="*/ 28 w 28"/>
                      <a:gd name="T17" fmla="*/ 2253 h 2268"/>
                      <a:gd name="T18" fmla="*/ 14 w 28"/>
                      <a:gd name="T19" fmla="*/ 2268 h 2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268">
                        <a:moveTo>
                          <a:pt x="14" y="2268"/>
                        </a:moveTo>
                        <a:lnTo>
                          <a:pt x="28" y="2253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2253"/>
                        </a:lnTo>
                        <a:lnTo>
                          <a:pt x="14" y="2268"/>
                        </a:lnTo>
                        <a:lnTo>
                          <a:pt x="14" y="2268"/>
                        </a:lnTo>
                        <a:lnTo>
                          <a:pt x="28" y="2268"/>
                        </a:lnTo>
                        <a:lnTo>
                          <a:pt x="28" y="2253"/>
                        </a:lnTo>
                        <a:lnTo>
                          <a:pt x="14" y="2268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6" name="Freeform 254"/>
                  <p:cNvSpPr>
                    <a:spLocks/>
                  </p:cNvSpPr>
                  <p:nvPr/>
                </p:nvSpPr>
                <p:spPr bwMode="auto">
                  <a:xfrm>
                    <a:off x="4945" y="2133"/>
                    <a:ext cx="31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3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3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3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7" name="Freeform 255"/>
                  <p:cNvSpPr>
                    <a:spLocks/>
                  </p:cNvSpPr>
                  <p:nvPr/>
                </p:nvSpPr>
                <p:spPr bwMode="auto">
                  <a:xfrm>
                    <a:off x="4945" y="1757"/>
                    <a:ext cx="5" cy="378"/>
                  </a:xfrm>
                  <a:custGeom>
                    <a:avLst/>
                    <a:gdLst>
                      <a:gd name="T0" fmla="*/ 13 w 28"/>
                      <a:gd name="T1" fmla="*/ 0 h 2267"/>
                      <a:gd name="T2" fmla="*/ 0 w 28"/>
                      <a:gd name="T3" fmla="*/ 14 h 2267"/>
                      <a:gd name="T4" fmla="*/ 0 w 28"/>
                      <a:gd name="T5" fmla="*/ 2267 h 2267"/>
                      <a:gd name="T6" fmla="*/ 28 w 28"/>
                      <a:gd name="T7" fmla="*/ 2267 h 2267"/>
                      <a:gd name="T8" fmla="*/ 28 w 28"/>
                      <a:gd name="T9" fmla="*/ 14 h 2267"/>
                      <a:gd name="T10" fmla="*/ 13 w 28"/>
                      <a:gd name="T11" fmla="*/ 0 h 2267"/>
                      <a:gd name="T12" fmla="*/ 13 w 28"/>
                      <a:gd name="T13" fmla="*/ 0 h 2267"/>
                      <a:gd name="T14" fmla="*/ 0 w 28"/>
                      <a:gd name="T15" fmla="*/ 0 h 2267"/>
                      <a:gd name="T16" fmla="*/ 0 w 28"/>
                      <a:gd name="T17" fmla="*/ 14 h 2267"/>
                      <a:gd name="T18" fmla="*/ 13 w 28"/>
                      <a:gd name="T19" fmla="*/ 0 h 22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267">
                        <a:moveTo>
                          <a:pt x="13" y="0"/>
                        </a:moveTo>
                        <a:lnTo>
                          <a:pt x="0" y="14"/>
                        </a:lnTo>
                        <a:lnTo>
                          <a:pt x="0" y="2267"/>
                        </a:lnTo>
                        <a:lnTo>
                          <a:pt x="28" y="2267"/>
                        </a:lnTo>
                        <a:lnTo>
                          <a:pt x="28" y="14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4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8" name="Rectangle 256"/>
                  <p:cNvSpPr>
                    <a:spLocks noChangeArrowheads="1"/>
                  </p:cNvSpPr>
                  <p:nvPr/>
                </p:nvSpPr>
                <p:spPr bwMode="auto">
                  <a:xfrm>
                    <a:off x="4948" y="1757"/>
                    <a:ext cx="28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69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4973" y="1759"/>
                    <a:ext cx="5" cy="37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0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4945" y="1759"/>
                    <a:ext cx="5" cy="376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1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4981" y="1665"/>
                    <a:ext cx="23" cy="470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2" name="Freeform 260"/>
                  <p:cNvSpPr>
                    <a:spLocks/>
                  </p:cNvSpPr>
                  <p:nvPr/>
                </p:nvSpPr>
                <p:spPr bwMode="auto">
                  <a:xfrm>
                    <a:off x="4981" y="1663"/>
                    <a:ext cx="25" cy="5"/>
                  </a:xfrm>
                  <a:custGeom>
                    <a:avLst/>
                    <a:gdLst>
                      <a:gd name="T0" fmla="*/ 154 w 154"/>
                      <a:gd name="T1" fmla="*/ 14 h 29"/>
                      <a:gd name="T2" fmla="*/ 140 w 154"/>
                      <a:gd name="T3" fmla="*/ 0 h 29"/>
                      <a:gd name="T4" fmla="*/ 0 w 154"/>
                      <a:gd name="T5" fmla="*/ 0 h 29"/>
                      <a:gd name="T6" fmla="*/ 0 w 154"/>
                      <a:gd name="T7" fmla="*/ 29 h 29"/>
                      <a:gd name="T8" fmla="*/ 140 w 154"/>
                      <a:gd name="T9" fmla="*/ 29 h 29"/>
                      <a:gd name="T10" fmla="*/ 154 w 154"/>
                      <a:gd name="T11" fmla="*/ 14 h 29"/>
                      <a:gd name="T12" fmla="*/ 154 w 154"/>
                      <a:gd name="T13" fmla="*/ 14 h 29"/>
                      <a:gd name="T14" fmla="*/ 154 w 154"/>
                      <a:gd name="T15" fmla="*/ 0 h 29"/>
                      <a:gd name="T16" fmla="*/ 140 w 154"/>
                      <a:gd name="T17" fmla="*/ 0 h 29"/>
                      <a:gd name="T18" fmla="*/ 154 w 154"/>
                      <a:gd name="T19" fmla="*/ 14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4" h="29">
                        <a:moveTo>
                          <a:pt x="154" y="14"/>
                        </a:moveTo>
                        <a:lnTo>
                          <a:pt x="140" y="0"/>
                        </a:lnTo>
                        <a:lnTo>
                          <a:pt x="0" y="0"/>
                        </a:lnTo>
                        <a:lnTo>
                          <a:pt x="0" y="29"/>
                        </a:lnTo>
                        <a:lnTo>
                          <a:pt x="140" y="29"/>
                        </a:lnTo>
                        <a:lnTo>
                          <a:pt x="154" y="14"/>
                        </a:lnTo>
                        <a:lnTo>
                          <a:pt x="154" y="14"/>
                        </a:lnTo>
                        <a:lnTo>
                          <a:pt x="154" y="0"/>
                        </a:lnTo>
                        <a:lnTo>
                          <a:pt x="140" y="0"/>
                        </a:lnTo>
                        <a:lnTo>
                          <a:pt x="154" y="14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3" name="Freeform 261"/>
                  <p:cNvSpPr>
                    <a:spLocks/>
                  </p:cNvSpPr>
                  <p:nvPr/>
                </p:nvSpPr>
                <p:spPr bwMode="auto">
                  <a:xfrm>
                    <a:off x="5002" y="1665"/>
                    <a:ext cx="4" cy="472"/>
                  </a:xfrm>
                  <a:custGeom>
                    <a:avLst/>
                    <a:gdLst>
                      <a:gd name="T0" fmla="*/ 14 w 28"/>
                      <a:gd name="T1" fmla="*/ 2832 h 2832"/>
                      <a:gd name="T2" fmla="*/ 28 w 28"/>
                      <a:gd name="T3" fmla="*/ 2817 h 2832"/>
                      <a:gd name="T4" fmla="*/ 28 w 28"/>
                      <a:gd name="T5" fmla="*/ 0 h 2832"/>
                      <a:gd name="T6" fmla="*/ 0 w 28"/>
                      <a:gd name="T7" fmla="*/ 0 h 2832"/>
                      <a:gd name="T8" fmla="*/ 0 w 28"/>
                      <a:gd name="T9" fmla="*/ 2817 h 2832"/>
                      <a:gd name="T10" fmla="*/ 14 w 28"/>
                      <a:gd name="T11" fmla="*/ 2832 h 2832"/>
                      <a:gd name="T12" fmla="*/ 14 w 28"/>
                      <a:gd name="T13" fmla="*/ 2832 h 2832"/>
                      <a:gd name="T14" fmla="*/ 28 w 28"/>
                      <a:gd name="T15" fmla="*/ 2832 h 2832"/>
                      <a:gd name="T16" fmla="*/ 28 w 28"/>
                      <a:gd name="T17" fmla="*/ 2817 h 2832"/>
                      <a:gd name="T18" fmla="*/ 14 w 28"/>
                      <a:gd name="T19" fmla="*/ 2832 h 28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832">
                        <a:moveTo>
                          <a:pt x="14" y="2832"/>
                        </a:moveTo>
                        <a:lnTo>
                          <a:pt x="28" y="2817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2817"/>
                        </a:lnTo>
                        <a:lnTo>
                          <a:pt x="14" y="2832"/>
                        </a:lnTo>
                        <a:lnTo>
                          <a:pt x="14" y="2832"/>
                        </a:lnTo>
                        <a:lnTo>
                          <a:pt x="28" y="2832"/>
                        </a:lnTo>
                        <a:lnTo>
                          <a:pt x="28" y="2817"/>
                        </a:lnTo>
                        <a:lnTo>
                          <a:pt x="14" y="2832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4" name="Freeform 262"/>
                  <p:cNvSpPr>
                    <a:spLocks/>
                  </p:cNvSpPr>
                  <p:nvPr/>
                </p:nvSpPr>
                <p:spPr bwMode="auto">
                  <a:xfrm>
                    <a:off x="4978" y="2133"/>
                    <a:ext cx="26" cy="4"/>
                  </a:xfrm>
                  <a:custGeom>
                    <a:avLst/>
                    <a:gdLst>
                      <a:gd name="T0" fmla="*/ 0 w 155"/>
                      <a:gd name="T1" fmla="*/ 13 h 28"/>
                      <a:gd name="T2" fmla="*/ 15 w 155"/>
                      <a:gd name="T3" fmla="*/ 28 h 28"/>
                      <a:gd name="T4" fmla="*/ 155 w 155"/>
                      <a:gd name="T5" fmla="*/ 28 h 28"/>
                      <a:gd name="T6" fmla="*/ 155 w 155"/>
                      <a:gd name="T7" fmla="*/ 0 h 28"/>
                      <a:gd name="T8" fmla="*/ 15 w 155"/>
                      <a:gd name="T9" fmla="*/ 0 h 28"/>
                      <a:gd name="T10" fmla="*/ 0 w 155"/>
                      <a:gd name="T11" fmla="*/ 13 h 28"/>
                      <a:gd name="T12" fmla="*/ 0 w 155"/>
                      <a:gd name="T13" fmla="*/ 13 h 28"/>
                      <a:gd name="T14" fmla="*/ 0 w 155"/>
                      <a:gd name="T15" fmla="*/ 28 h 28"/>
                      <a:gd name="T16" fmla="*/ 15 w 155"/>
                      <a:gd name="T17" fmla="*/ 28 h 28"/>
                      <a:gd name="T18" fmla="*/ 0 w 155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0" y="13"/>
                        </a:moveTo>
                        <a:lnTo>
                          <a:pt x="15" y="28"/>
                        </a:lnTo>
                        <a:lnTo>
                          <a:pt x="155" y="28"/>
                        </a:lnTo>
                        <a:lnTo>
                          <a:pt x="155" y="0"/>
                        </a:lnTo>
                        <a:lnTo>
                          <a:pt x="15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5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5" name="Freeform 263"/>
                  <p:cNvSpPr>
                    <a:spLocks/>
                  </p:cNvSpPr>
                  <p:nvPr/>
                </p:nvSpPr>
                <p:spPr bwMode="auto">
                  <a:xfrm>
                    <a:off x="4978" y="1663"/>
                    <a:ext cx="5" cy="472"/>
                  </a:xfrm>
                  <a:custGeom>
                    <a:avLst/>
                    <a:gdLst>
                      <a:gd name="T0" fmla="*/ 15 w 28"/>
                      <a:gd name="T1" fmla="*/ 0 h 2831"/>
                      <a:gd name="T2" fmla="*/ 0 w 28"/>
                      <a:gd name="T3" fmla="*/ 14 h 2831"/>
                      <a:gd name="T4" fmla="*/ 0 w 28"/>
                      <a:gd name="T5" fmla="*/ 2831 h 2831"/>
                      <a:gd name="T6" fmla="*/ 28 w 28"/>
                      <a:gd name="T7" fmla="*/ 2831 h 2831"/>
                      <a:gd name="T8" fmla="*/ 28 w 28"/>
                      <a:gd name="T9" fmla="*/ 14 h 2831"/>
                      <a:gd name="T10" fmla="*/ 15 w 28"/>
                      <a:gd name="T11" fmla="*/ 0 h 2831"/>
                      <a:gd name="T12" fmla="*/ 15 w 28"/>
                      <a:gd name="T13" fmla="*/ 0 h 2831"/>
                      <a:gd name="T14" fmla="*/ 0 w 28"/>
                      <a:gd name="T15" fmla="*/ 0 h 2831"/>
                      <a:gd name="T16" fmla="*/ 0 w 28"/>
                      <a:gd name="T17" fmla="*/ 14 h 2831"/>
                      <a:gd name="T18" fmla="*/ 15 w 28"/>
                      <a:gd name="T19" fmla="*/ 0 h 28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831">
                        <a:moveTo>
                          <a:pt x="15" y="0"/>
                        </a:moveTo>
                        <a:lnTo>
                          <a:pt x="0" y="14"/>
                        </a:lnTo>
                        <a:lnTo>
                          <a:pt x="0" y="2831"/>
                        </a:lnTo>
                        <a:lnTo>
                          <a:pt x="28" y="2831"/>
                        </a:lnTo>
                        <a:lnTo>
                          <a:pt x="28" y="14"/>
                        </a:lnTo>
                        <a:lnTo>
                          <a:pt x="15" y="0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0" y="14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6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4981" y="1663"/>
                    <a:ext cx="23" cy="5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7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5002" y="1665"/>
                    <a:ext cx="4" cy="470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8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4978" y="1665"/>
                    <a:ext cx="5" cy="470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79" name="Rectangle 267"/>
                  <p:cNvSpPr>
                    <a:spLocks noChangeArrowheads="1"/>
                  </p:cNvSpPr>
                  <p:nvPr/>
                </p:nvSpPr>
                <p:spPr bwMode="auto">
                  <a:xfrm>
                    <a:off x="5013" y="1994"/>
                    <a:ext cx="24" cy="141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0" name="Freeform 268"/>
                  <p:cNvSpPr>
                    <a:spLocks/>
                  </p:cNvSpPr>
                  <p:nvPr/>
                </p:nvSpPr>
                <p:spPr bwMode="auto">
                  <a:xfrm>
                    <a:off x="5013" y="1992"/>
                    <a:ext cx="26" cy="4"/>
                  </a:xfrm>
                  <a:custGeom>
                    <a:avLst/>
                    <a:gdLst>
                      <a:gd name="T0" fmla="*/ 155 w 155"/>
                      <a:gd name="T1" fmla="*/ 13 h 28"/>
                      <a:gd name="T2" fmla="*/ 141 w 155"/>
                      <a:gd name="T3" fmla="*/ 0 h 28"/>
                      <a:gd name="T4" fmla="*/ 0 w 155"/>
                      <a:gd name="T5" fmla="*/ 0 h 28"/>
                      <a:gd name="T6" fmla="*/ 0 w 155"/>
                      <a:gd name="T7" fmla="*/ 28 h 28"/>
                      <a:gd name="T8" fmla="*/ 141 w 155"/>
                      <a:gd name="T9" fmla="*/ 28 h 28"/>
                      <a:gd name="T10" fmla="*/ 155 w 155"/>
                      <a:gd name="T11" fmla="*/ 13 h 28"/>
                      <a:gd name="T12" fmla="*/ 155 w 155"/>
                      <a:gd name="T13" fmla="*/ 13 h 28"/>
                      <a:gd name="T14" fmla="*/ 155 w 155"/>
                      <a:gd name="T15" fmla="*/ 0 h 28"/>
                      <a:gd name="T16" fmla="*/ 141 w 155"/>
                      <a:gd name="T17" fmla="*/ 0 h 28"/>
                      <a:gd name="T18" fmla="*/ 155 w 155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155" y="13"/>
                        </a:moveTo>
                        <a:lnTo>
                          <a:pt x="141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1" y="28"/>
                        </a:lnTo>
                        <a:lnTo>
                          <a:pt x="155" y="13"/>
                        </a:lnTo>
                        <a:lnTo>
                          <a:pt x="155" y="13"/>
                        </a:lnTo>
                        <a:lnTo>
                          <a:pt x="155" y="0"/>
                        </a:lnTo>
                        <a:lnTo>
                          <a:pt x="141" y="0"/>
                        </a:lnTo>
                        <a:lnTo>
                          <a:pt x="155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1" name="Freeform 269"/>
                  <p:cNvSpPr>
                    <a:spLocks/>
                  </p:cNvSpPr>
                  <p:nvPr/>
                </p:nvSpPr>
                <p:spPr bwMode="auto">
                  <a:xfrm>
                    <a:off x="5034" y="1994"/>
                    <a:ext cx="5" cy="143"/>
                  </a:xfrm>
                  <a:custGeom>
                    <a:avLst/>
                    <a:gdLst>
                      <a:gd name="T0" fmla="*/ 14 w 28"/>
                      <a:gd name="T1" fmla="*/ 860 h 860"/>
                      <a:gd name="T2" fmla="*/ 28 w 28"/>
                      <a:gd name="T3" fmla="*/ 845 h 860"/>
                      <a:gd name="T4" fmla="*/ 28 w 28"/>
                      <a:gd name="T5" fmla="*/ 0 h 860"/>
                      <a:gd name="T6" fmla="*/ 0 w 28"/>
                      <a:gd name="T7" fmla="*/ 0 h 860"/>
                      <a:gd name="T8" fmla="*/ 0 w 28"/>
                      <a:gd name="T9" fmla="*/ 845 h 860"/>
                      <a:gd name="T10" fmla="*/ 14 w 28"/>
                      <a:gd name="T11" fmla="*/ 860 h 860"/>
                      <a:gd name="T12" fmla="*/ 14 w 28"/>
                      <a:gd name="T13" fmla="*/ 860 h 860"/>
                      <a:gd name="T14" fmla="*/ 28 w 28"/>
                      <a:gd name="T15" fmla="*/ 860 h 860"/>
                      <a:gd name="T16" fmla="*/ 28 w 28"/>
                      <a:gd name="T17" fmla="*/ 845 h 860"/>
                      <a:gd name="T18" fmla="*/ 14 w 28"/>
                      <a:gd name="T19" fmla="*/ 860 h 8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860">
                        <a:moveTo>
                          <a:pt x="14" y="860"/>
                        </a:moveTo>
                        <a:lnTo>
                          <a:pt x="28" y="845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845"/>
                        </a:lnTo>
                        <a:lnTo>
                          <a:pt x="14" y="860"/>
                        </a:lnTo>
                        <a:lnTo>
                          <a:pt x="14" y="860"/>
                        </a:lnTo>
                        <a:lnTo>
                          <a:pt x="28" y="860"/>
                        </a:lnTo>
                        <a:lnTo>
                          <a:pt x="28" y="845"/>
                        </a:lnTo>
                        <a:lnTo>
                          <a:pt x="14" y="86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2" name="Freeform 270"/>
                  <p:cNvSpPr>
                    <a:spLocks/>
                  </p:cNvSpPr>
                  <p:nvPr/>
                </p:nvSpPr>
                <p:spPr bwMode="auto">
                  <a:xfrm>
                    <a:off x="5011" y="2133"/>
                    <a:ext cx="26" cy="4"/>
                  </a:xfrm>
                  <a:custGeom>
                    <a:avLst/>
                    <a:gdLst>
                      <a:gd name="T0" fmla="*/ 0 w 155"/>
                      <a:gd name="T1" fmla="*/ 13 h 28"/>
                      <a:gd name="T2" fmla="*/ 14 w 155"/>
                      <a:gd name="T3" fmla="*/ 28 h 28"/>
                      <a:gd name="T4" fmla="*/ 155 w 155"/>
                      <a:gd name="T5" fmla="*/ 28 h 28"/>
                      <a:gd name="T6" fmla="*/ 155 w 155"/>
                      <a:gd name="T7" fmla="*/ 0 h 28"/>
                      <a:gd name="T8" fmla="*/ 14 w 155"/>
                      <a:gd name="T9" fmla="*/ 0 h 28"/>
                      <a:gd name="T10" fmla="*/ 0 w 155"/>
                      <a:gd name="T11" fmla="*/ 13 h 28"/>
                      <a:gd name="T12" fmla="*/ 0 w 155"/>
                      <a:gd name="T13" fmla="*/ 13 h 28"/>
                      <a:gd name="T14" fmla="*/ 0 w 155"/>
                      <a:gd name="T15" fmla="*/ 28 h 28"/>
                      <a:gd name="T16" fmla="*/ 14 w 155"/>
                      <a:gd name="T17" fmla="*/ 28 h 28"/>
                      <a:gd name="T18" fmla="*/ 0 w 155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8">
                        <a:moveTo>
                          <a:pt x="0" y="13"/>
                        </a:moveTo>
                        <a:lnTo>
                          <a:pt x="14" y="28"/>
                        </a:lnTo>
                        <a:lnTo>
                          <a:pt x="155" y="28"/>
                        </a:lnTo>
                        <a:lnTo>
                          <a:pt x="155" y="0"/>
                        </a:lnTo>
                        <a:lnTo>
                          <a:pt x="14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4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3" name="Freeform 271"/>
                  <p:cNvSpPr>
                    <a:spLocks/>
                  </p:cNvSpPr>
                  <p:nvPr/>
                </p:nvSpPr>
                <p:spPr bwMode="auto">
                  <a:xfrm>
                    <a:off x="5011" y="1992"/>
                    <a:ext cx="5" cy="143"/>
                  </a:xfrm>
                  <a:custGeom>
                    <a:avLst/>
                    <a:gdLst>
                      <a:gd name="T0" fmla="*/ 14 w 28"/>
                      <a:gd name="T1" fmla="*/ 0 h 858"/>
                      <a:gd name="T2" fmla="*/ 0 w 28"/>
                      <a:gd name="T3" fmla="*/ 13 h 858"/>
                      <a:gd name="T4" fmla="*/ 0 w 28"/>
                      <a:gd name="T5" fmla="*/ 858 h 858"/>
                      <a:gd name="T6" fmla="*/ 28 w 28"/>
                      <a:gd name="T7" fmla="*/ 858 h 858"/>
                      <a:gd name="T8" fmla="*/ 28 w 28"/>
                      <a:gd name="T9" fmla="*/ 13 h 858"/>
                      <a:gd name="T10" fmla="*/ 14 w 28"/>
                      <a:gd name="T11" fmla="*/ 0 h 858"/>
                      <a:gd name="T12" fmla="*/ 14 w 28"/>
                      <a:gd name="T13" fmla="*/ 0 h 858"/>
                      <a:gd name="T14" fmla="*/ 0 w 28"/>
                      <a:gd name="T15" fmla="*/ 0 h 858"/>
                      <a:gd name="T16" fmla="*/ 0 w 28"/>
                      <a:gd name="T17" fmla="*/ 13 h 858"/>
                      <a:gd name="T18" fmla="*/ 14 w 28"/>
                      <a:gd name="T19" fmla="*/ 0 h 8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858">
                        <a:moveTo>
                          <a:pt x="14" y="0"/>
                        </a:moveTo>
                        <a:lnTo>
                          <a:pt x="0" y="13"/>
                        </a:lnTo>
                        <a:lnTo>
                          <a:pt x="0" y="858"/>
                        </a:lnTo>
                        <a:lnTo>
                          <a:pt x="28" y="858"/>
                        </a:lnTo>
                        <a:lnTo>
                          <a:pt x="28" y="13"/>
                        </a:lnTo>
                        <a:lnTo>
                          <a:pt x="14" y="0"/>
                        </a:lnTo>
                        <a:lnTo>
                          <a:pt x="14" y="0"/>
                        </a:lnTo>
                        <a:lnTo>
                          <a:pt x="0" y="0"/>
                        </a:lnTo>
                        <a:lnTo>
                          <a:pt x="0" y="13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4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5013" y="1992"/>
                    <a:ext cx="24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5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5034" y="1994"/>
                    <a:ext cx="5" cy="141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6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5011" y="1994"/>
                    <a:ext cx="5" cy="141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7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5046" y="2088"/>
                    <a:ext cx="24" cy="47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8" name="Freeform 276"/>
                  <p:cNvSpPr>
                    <a:spLocks/>
                  </p:cNvSpPr>
                  <p:nvPr/>
                </p:nvSpPr>
                <p:spPr bwMode="auto">
                  <a:xfrm>
                    <a:off x="5046" y="2086"/>
                    <a:ext cx="26" cy="4"/>
                  </a:xfrm>
                  <a:custGeom>
                    <a:avLst/>
                    <a:gdLst>
                      <a:gd name="T0" fmla="*/ 156 w 156"/>
                      <a:gd name="T1" fmla="*/ 15 h 28"/>
                      <a:gd name="T2" fmla="*/ 141 w 156"/>
                      <a:gd name="T3" fmla="*/ 0 h 28"/>
                      <a:gd name="T4" fmla="*/ 0 w 156"/>
                      <a:gd name="T5" fmla="*/ 0 h 28"/>
                      <a:gd name="T6" fmla="*/ 0 w 156"/>
                      <a:gd name="T7" fmla="*/ 28 h 28"/>
                      <a:gd name="T8" fmla="*/ 141 w 156"/>
                      <a:gd name="T9" fmla="*/ 28 h 28"/>
                      <a:gd name="T10" fmla="*/ 156 w 156"/>
                      <a:gd name="T11" fmla="*/ 15 h 28"/>
                      <a:gd name="T12" fmla="*/ 156 w 156"/>
                      <a:gd name="T13" fmla="*/ 15 h 28"/>
                      <a:gd name="T14" fmla="*/ 156 w 156"/>
                      <a:gd name="T15" fmla="*/ 0 h 28"/>
                      <a:gd name="T16" fmla="*/ 141 w 156"/>
                      <a:gd name="T17" fmla="*/ 0 h 28"/>
                      <a:gd name="T18" fmla="*/ 156 w 156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8">
                        <a:moveTo>
                          <a:pt x="156" y="15"/>
                        </a:moveTo>
                        <a:lnTo>
                          <a:pt x="141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1" y="28"/>
                        </a:lnTo>
                        <a:lnTo>
                          <a:pt x="156" y="15"/>
                        </a:lnTo>
                        <a:lnTo>
                          <a:pt x="156" y="15"/>
                        </a:lnTo>
                        <a:lnTo>
                          <a:pt x="156" y="0"/>
                        </a:lnTo>
                        <a:lnTo>
                          <a:pt x="141" y="0"/>
                        </a:lnTo>
                        <a:lnTo>
                          <a:pt x="156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89" name="Freeform 277"/>
                  <p:cNvSpPr>
                    <a:spLocks/>
                  </p:cNvSpPr>
                  <p:nvPr/>
                </p:nvSpPr>
                <p:spPr bwMode="auto">
                  <a:xfrm>
                    <a:off x="5067" y="2088"/>
                    <a:ext cx="5" cy="49"/>
                  </a:xfrm>
                  <a:custGeom>
                    <a:avLst/>
                    <a:gdLst>
                      <a:gd name="T0" fmla="*/ 13 w 28"/>
                      <a:gd name="T1" fmla="*/ 296 h 296"/>
                      <a:gd name="T2" fmla="*/ 28 w 28"/>
                      <a:gd name="T3" fmla="*/ 281 h 296"/>
                      <a:gd name="T4" fmla="*/ 28 w 28"/>
                      <a:gd name="T5" fmla="*/ 0 h 296"/>
                      <a:gd name="T6" fmla="*/ 0 w 28"/>
                      <a:gd name="T7" fmla="*/ 0 h 296"/>
                      <a:gd name="T8" fmla="*/ 0 w 28"/>
                      <a:gd name="T9" fmla="*/ 281 h 296"/>
                      <a:gd name="T10" fmla="*/ 13 w 28"/>
                      <a:gd name="T11" fmla="*/ 296 h 296"/>
                      <a:gd name="T12" fmla="*/ 13 w 28"/>
                      <a:gd name="T13" fmla="*/ 296 h 296"/>
                      <a:gd name="T14" fmla="*/ 28 w 28"/>
                      <a:gd name="T15" fmla="*/ 296 h 296"/>
                      <a:gd name="T16" fmla="*/ 28 w 28"/>
                      <a:gd name="T17" fmla="*/ 281 h 296"/>
                      <a:gd name="T18" fmla="*/ 13 w 28"/>
                      <a:gd name="T19" fmla="*/ 296 h 2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96">
                        <a:moveTo>
                          <a:pt x="13" y="296"/>
                        </a:moveTo>
                        <a:lnTo>
                          <a:pt x="28" y="281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281"/>
                        </a:lnTo>
                        <a:lnTo>
                          <a:pt x="13" y="296"/>
                        </a:lnTo>
                        <a:lnTo>
                          <a:pt x="13" y="296"/>
                        </a:lnTo>
                        <a:lnTo>
                          <a:pt x="28" y="296"/>
                        </a:lnTo>
                        <a:lnTo>
                          <a:pt x="28" y="281"/>
                        </a:lnTo>
                        <a:lnTo>
                          <a:pt x="13" y="29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0" name="Freeform 278"/>
                  <p:cNvSpPr>
                    <a:spLocks/>
                  </p:cNvSpPr>
                  <p:nvPr/>
                </p:nvSpPr>
                <p:spPr bwMode="auto">
                  <a:xfrm>
                    <a:off x="5044" y="2133"/>
                    <a:ext cx="26" cy="4"/>
                  </a:xfrm>
                  <a:custGeom>
                    <a:avLst/>
                    <a:gdLst>
                      <a:gd name="T0" fmla="*/ 0 w 154"/>
                      <a:gd name="T1" fmla="*/ 13 h 28"/>
                      <a:gd name="T2" fmla="*/ 13 w 154"/>
                      <a:gd name="T3" fmla="*/ 28 h 28"/>
                      <a:gd name="T4" fmla="*/ 154 w 154"/>
                      <a:gd name="T5" fmla="*/ 28 h 28"/>
                      <a:gd name="T6" fmla="*/ 154 w 154"/>
                      <a:gd name="T7" fmla="*/ 0 h 28"/>
                      <a:gd name="T8" fmla="*/ 13 w 154"/>
                      <a:gd name="T9" fmla="*/ 0 h 28"/>
                      <a:gd name="T10" fmla="*/ 0 w 154"/>
                      <a:gd name="T11" fmla="*/ 13 h 28"/>
                      <a:gd name="T12" fmla="*/ 0 w 154"/>
                      <a:gd name="T13" fmla="*/ 13 h 28"/>
                      <a:gd name="T14" fmla="*/ 0 w 154"/>
                      <a:gd name="T15" fmla="*/ 28 h 28"/>
                      <a:gd name="T16" fmla="*/ 13 w 154"/>
                      <a:gd name="T17" fmla="*/ 28 h 28"/>
                      <a:gd name="T18" fmla="*/ 0 w 154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4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54" y="28"/>
                        </a:lnTo>
                        <a:lnTo>
                          <a:pt x="154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1" name="Freeform 279"/>
                  <p:cNvSpPr>
                    <a:spLocks/>
                  </p:cNvSpPr>
                  <p:nvPr/>
                </p:nvSpPr>
                <p:spPr bwMode="auto">
                  <a:xfrm>
                    <a:off x="5044" y="2086"/>
                    <a:ext cx="5" cy="49"/>
                  </a:xfrm>
                  <a:custGeom>
                    <a:avLst/>
                    <a:gdLst>
                      <a:gd name="T0" fmla="*/ 13 w 28"/>
                      <a:gd name="T1" fmla="*/ 0 h 296"/>
                      <a:gd name="T2" fmla="*/ 0 w 28"/>
                      <a:gd name="T3" fmla="*/ 15 h 296"/>
                      <a:gd name="T4" fmla="*/ 0 w 28"/>
                      <a:gd name="T5" fmla="*/ 296 h 296"/>
                      <a:gd name="T6" fmla="*/ 28 w 28"/>
                      <a:gd name="T7" fmla="*/ 296 h 296"/>
                      <a:gd name="T8" fmla="*/ 28 w 28"/>
                      <a:gd name="T9" fmla="*/ 15 h 296"/>
                      <a:gd name="T10" fmla="*/ 13 w 28"/>
                      <a:gd name="T11" fmla="*/ 0 h 296"/>
                      <a:gd name="T12" fmla="*/ 13 w 28"/>
                      <a:gd name="T13" fmla="*/ 0 h 296"/>
                      <a:gd name="T14" fmla="*/ 0 w 28"/>
                      <a:gd name="T15" fmla="*/ 0 h 296"/>
                      <a:gd name="T16" fmla="*/ 0 w 28"/>
                      <a:gd name="T17" fmla="*/ 15 h 296"/>
                      <a:gd name="T18" fmla="*/ 13 w 28"/>
                      <a:gd name="T19" fmla="*/ 0 h 2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96">
                        <a:moveTo>
                          <a:pt x="13" y="0"/>
                        </a:moveTo>
                        <a:lnTo>
                          <a:pt x="0" y="15"/>
                        </a:lnTo>
                        <a:lnTo>
                          <a:pt x="0" y="296"/>
                        </a:lnTo>
                        <a:lnTo>
                          <a:pt x="28" y="296"/>
                        </a:lnTo>
                        <a:lnTo>
                          <a:pt x="28" y="15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2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5046" y="2086"/>
                    <a:ext cx="24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3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5067" y="2088"/>
                    <a:ext cx="5" cy="4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4" name="Rectangle 282"/>
                  <p:cNvSpPr>
                    <a:spLocks noChangeArrowheads="1"/>
                  </p:cNvSpPr>
                  <p:nvPr/>
                </p:nvSpPr>
                <p:spPr bwMode="auto">
                  <a:xfrm>
                    <a:off x="5044" y="2088"/>
                    <a:ext cx="5" cy="4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5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5079" y="1947"/>
                    <a:ext cx="24" cy="188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6" name="Freeform 284"/>
                  <p:cNvSpPr>
                    <a:spLocks/>
                  </p:cNvSpPr>
                  <p:nvPr/>
                </p:nvSpPr>
                <p:spPr bwMode="auto">
                  <a:xfrm>
                    <a:off x="5079" y="1945"/>
                    <a:ext cx="26" cy="4"/>
                  </a:xfrm>
                  <a:custGeom>
                    <a:avLst/>
                    <a:gdLst>
                      <a:gd name="T0" fmla="*/ 156 w 156"/>
                      <a:gd name="T1" fmla="*/ 15 h 28"/>
                      <a:gd name="T2" fmla="*/ 141 w 156"/>
                      <a:gd name="T3" fmla="*/ 0 h 28"/>
                      <a:gd name="T4" fmla="*/ 0 w 156"/>
                      <a:gd name="T5" fmla="*/ 0 h 28"/>
                      <a:gd name="T6" fmla="*/ 0 w 156"/>
                      <a:gd name="T7" fmla="*/ 28 h 28"/>
                      <a:gd name="T8" fmla="*/ 141 w 156"/>
                      <a:gd name="T9" fmla="*/ 28 h 28"/>
                      <a:gd name="T10" fmla="*/ 156 w 156"/>
                      <a:gd name="T11" fmla="*/ 15 h 28"/>
                      <a:gd name="T12" fmla="*/ 156 w 156"/>
                      <a:gd name="T13" fmla="*/ 15 h 28"/>
                      <a:gd name="T14" fmla="*/ 156 w 156"/>
                      <a:gd name="T15" fmla="*/ 0 h 28"/>
                      <a:gd name="T16" fmla="*/ 141 w 156"/>
                      <a:gd name="T17" fmla="*/ 0 h 28"/>
                      <a:gd name="T18" fmla="*/ 156 w 156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8">
                        <a:moveTo>
                          <a:pt x="156" y="15"/>
                        </a:moveTo>
                        <a:lnTo>
                          <a:pt x="141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41" y="28"/>
                        </a:lnTo>
                        <a:lnTo>
                          <a:pt x="156" y="15"/>
                        </a:lnTo>
                        <a:lnTo>
                          <a:pt x="156" y="15"/>
                        </a:lnTo>
                        <a:lnTo>
                          <a:pt x="156" y="0"/>
                        </a:lnTo>
                        <a:lnTo>
                          <a:pt x="141" y="0"/>
                        </a:lnTo>
                        <a:lnTo>
                          <a:pt x="156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7" name="Freeform 285"/>
                  <p:cNvSpPr>
                    <a:spLocks/>
                  </p:cNvSpPr>
                  <p:nvPr/>
                </p:nvSpPr>
                <p:spPr bwMode="auto">
                  <a:xfrm>
                    <a:off x="5100" y="1947"/>
                    <a:ext cx="5" cy="190"/>
                  </a:xfrm>
                  <a:custGeom>
                    <a:avLst/>
                    <a:gdLst>
                      <a:gd name="T0" fmla="*/ 13 w 28"/>
                      <a:gd name="T1" fmla="*/ 1141 h 1141"/>
                      <a:gd name="T2" fmla="*/ 28 w 28"/>
                      <a:gd name="T3" fmla="*/ 1126 h 1141"/>
                      <a:gd name="T4" fmla="*/ 28 w 28"/>
                      <a:gd name="T5" fmla="*/ 0 h 1141"/>
                      <a:gd name="T6" fmla="*/ 0 w 28"/>
                      <a:gd name="T7" fmla="*/ 0 h 1141"/>
                      <a:gd name="T8" fmla="*/ 0 w 28"/>
                      <a:gd name="T9" fmla="*/ 1126 h 1141"/>
                      <a:gd name="T10" fmla="*/ 13 w 28"/>
                      <a:gd name="T11" fmla="*/ 1141 h 1141"/>
                      <a:gd name="T12" fmla="*/ 13 w 28"/>
                      <a:gd name="T13" fmla="*/ 1141 h 1141"/>
                      <a:gd name="T14" fmla="*/ 28 w 28"/>
                      <a:gd name="T15" fmla="*/ 1141 h 1141"/>
                      <a:gd name="T16" fmla="*/ 28 w 28"/>
                      <a:gd name="T17" fmla="*/ 1126 h 1141"/>
                      <a:gd name="T18" fmla="*/ 13 w 28"/>
                      <a:gd name="T19" fmla="*/ 1141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3" y="1141"/>
                        </a:moveTo>
                        <a:lnTo>
                          <a:pt x="28" y="1126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1126"/>
                        </a:lnTo>
                        <a:lnTo>
                          <a:pt x="13" y="1141"/>
                        </a:lnTo>
                        <a:lnTo>
                          <a:pt x="13" y="1141"/>
                        </a:lnTo>
                        <a:lnTo>
                          <a:pt x="28" y="1141"/>
                        </a:lnTo>
                        <a:lnTo>
                          <a:pt x="28" y="1126"/>
                        </a:lnTo>
                        <a:lnTo>
                          <a:pt x="13" y="1141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8" name="Freeform 286"/>
                  <p:cNvSpPr>
                    <a:spLocks/>
                  </p:cNvSpPr>
                  <p:nvPr/>
                </p:nvSpPr>
                <p:spPr bwMode="auto">
                  <a:xfrm>
                    <a:off x="5077" y="2133"/>
                    <a:ext cx="26" cy="4"/>
                  </a:xfrm>
                  <a:custGeom>
                    <a:avLst/>
                    <a:gdLst>
                      <a:gd name="T0" fmla="*/ 0 w 154"/>
                      <a:gd name="T1" fmla="*/ 13 h 28"/>
                      <a:gd name="T2" fmla="*/ 13 w 154"/>
                      <a:gd name="T3" fmla="*/ 28 h 28"/>
                      <a:gd name="T4" fmla="*/ 154 w 154"/>
                      <a:gd name="T5" fmla="*/ 28 h 28"/>
                      <a:gd name="T6" fmla="*/ 154 w 154"/>
                      <a:gd name="T7" fmla="*/ 0 h 28"/>
                      <a:gd name="T8" fmla="*/ 13 w 154"/>
                      <a:gd name="T9" fmla="*/ 0 h 28"/>
                      <a:gd name="T10" fmla="*/ 0 w 154"/>
                      <a:gd name="T11" fmla="*/ 13 h 28"/>
                      <a:gd name="T12" fmla="*/ 0 w 154"/>
                      <a:gd name="T13" fmla="*/ 13 h 28"/>
                      <a:gd name="T14" fmla="*/ 0 w 154"/>
                      <a:gd name="T15" fmla="*/ 28 h 28"/>
                      <a:gd name="T16" fmla="*/ 13 w 154"/>
                      <a:gd name="T17" fmla="*/ 28 h 28"/>
                      <a:gd name="T18" fmla="*/ 0 w 154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4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54" y="28"/>
                        </a:lnTo>
                        <a:lnTo>
                          <a:pt x="154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399" name="Freeform 287"/>
                  <p:cNvSpPr>
                    <a:spLocks/>
                  </p:cNvSpPr>
                  <p:nvPr/>
                </p:nvSpPr>
                <p:spPr bwMode="auto">
                  <a:xfrm>
                    <a:off x="5077" y="1945"/>
                    <a:ext cx="5" cy="190"/>
                  </a:xfrm>
                  <a:custGeom>
                    <a:avLst/>
                    <a:gdLst>
                      <a:gd name="T0" fmla="*/ 13 w 28"/>
                      <a:gd name="T1" fmla="*/ 0 h 1141"/>
                      <a:gd name="T2" fmla="*/ 0 w 28"/>
                      <a:gd name="T3" fmla="*/ 15 h 1141"/>
                      <a:gd name="T4" fmla="*/ 0 w 28"/>
                      <a:gd name="T5" fmla="*/ 1141 h 1141"/>
                      <a:gd name="T6" fmla="*/ 28 w 28"/>
                      <a:gd name="T7" fmla="*/ 1141 h 1141"/>
                      <a:gd name="T8" fmla="*/ 28 w 28"/>
                      <a:gd name="T9" fmla="*/ 15 h 1141"/>
                      <a:gd name="T10" fmla="*/ 13 w 28"/>
                      <a:gd name="T11" fmla="*/ 0 h 1141"/>
                      <a:gd name="T12" fmla="*/ 13 w 28"/>
                      <a:gd name="T13" fmla="*/ 0 h 1141"/>
                      <a:gd name="T14" fmla="*/ 0 w 28"/>
                      <a:gd name="T15" fmla="*/ 0 h 1141"/>
                      <a:gd name="T16" fmla="*/ 0 w 28"/>
                      <a:gd name="T17" fmla="*/ 15 h 1141"/>
                      <a:gd name="T18" fmla="*/ 13 w 28"/>
                      <a:gd name="T19" fmla="*/ 0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1141">
                        <a:moveTo>
                          <a:pt x="13" y="0"/>
                        </a:moveTo>
                        <a:lnTo>
                          <a:pt x="0" y="15"/>
                        </a:lnTo>
                        <a:lnTo>
                          <a:pt x="0" y="1141"/>
                        </a:lnTo>
                        <a:lnTo>
                          <a:pt x="28" y="1141"/>
                        </a:lnTo>
                        <a:lnTo>
                          <a:pt x="28" y="15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0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5079" y="1945"/>
                    <a:ext cx="24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1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5100" y="1947"/>
                    <a:ext cx="5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2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5077" y="1947"/>
                    <a:ext cx="5" cy="188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3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5107" y="2088"/>
                    <a:ext cx="29" cy="47"/>
                  </a:xfrm>
                  <a:prstGeom prst="rect">
                    <a:avLst/>
                  </a:pr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4" name="Freeform 292"/>
                  <p:cNvSpPr>
                    <a:spLocks/>
                  </p:cNvSpPr>
                  <p:nvPr/>
                </p:nvSpPr>
                <p:spPr bwMode="auto">
                  <a:xfrm>
                    <a:off x="5107" y="2086"/>
                    <a:ext cx="31" cy="4"/>
                  </a:xfrm>
                  <a:custGeom>
                    <a:avLst/>
                    <a:gdLst>
                      <a:gd name="T0" fmla="*/ 184 w 184"/>
                      <a:gd name="T1" fmla="*/ 15 h 28"/>
                      <a:gd name="T2" fmla="*/ 170 w 184"/>
                      <a:gd name="T3" fmla="*/ 0 h 28"/>
                      <a:gd name="T4" fmla="*/ 0 w 184"/>
                      <a:gd name="T5" fmla="*/ 0 h 28"/>
                      <a:gd name="T6" fmla="*/ 0 w 184"/>
                      <a:gd name="T7" fmla="*/ 28 h 28"/>
                      <a:gd name="T8" fmla="*/ 170 w 184"/>
                      <a:gd name="T9" fmla="*/ 28 h 28"/>
                      <a:gd name="T10" fmla="*/ 184 w 184"/>
                      <a:gd name="T11" fmla="*/ 15 h 28"/>
                      <a:gd name="T12" fmla="*/ 184 w 184"/>
                      <a:gd name="T13" fmla="*/ 15 h 28"/>
                      <a:gd name="T14" fmla="*/ 184 w 184"/>
                      <a:gd name="T15" fmla="*/ 0 h 28"/>
                      <a:gd name="T16" fmla="*/ 170 w 184"/>
                      <a:gd name="T17" fmla="*/ 0 h 28"/>
                      <a:gd name="T18" fmla="*/ 184 w 184"/>
                      <a:gd name="T19" fmla="*/ 15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4" h="28">
                        <a:moveTo>
                          <a:pt x="184" y="15"/>
                        </a:moveTo>
                        <a:lnTo>
                          <a:pt x="170" y="0"/>
                        </a:lnTo>
                        <a:lnTo>
                          <a:pt x="0" y="0"/>
                        </a:lnTo>
                        <a:lnTo>
                          <a:pt x="0" y="28"/>
                        </a:lnTo>
                        <a:lnTo>
                          <a:pt x="170" y="28"/>
                        </a:lnTo>
                        <a:lnTo>
                          <a:pt x="184" y="15"/>
                        </a:lnTo>
                        <a:lnTo>
                          <a:pt x="184" y="15"/>
                        </a:lnTo>
                        <a:lnTo>
                          <a:pt x="184" y="0"/>
                        </a:lnTo>
                        <a:lnTo>
                          <a:pt x="170" y="0"/>
                        </a:lnTo>
                        <a:lnTo>
                          <a:pt x="184" y="15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5" name="Freeform 293"/>
                  <p:cNvSpPr>
                    <a:spLocks/>
                  </p:cNvSpPr>
                  <p:nvPr/>
                </p:nvSpPr>
                <p:spPr bwMode="auto">
                  <a:xfrm>
                    <a:off x="5133" y="2088"/>
                    <a:ext cx="5" cy="49"/>
                  </a:xfrm>
                  <a:custGeom>
                    <a:avLst/>
                    <a:gdLst>
                      <a:gd name="T0" fmla="*/ 14 w 28"/>
                      <a:gd name="T1" fmla="*/ 296 h 296"/>
                      <a:gd name="T2" fmla="*/ 28 w 28"/>
                      <a:gd name="T3" fmla="*/ 281 h 296"/>
                      <a:gd name="T4" fmla="*/ 28 w 28"/>
                      <a:gd name="T5" fmla="*/ 0 h 296"/>
                      <a:gd name="T6" fmla="*/ 0 w 28"/>
                      <a:gd name="T7" fmla="*/ 0 h 296"/>
                      <a:gd name="T8" fmla="*/ 0 w 28"/>
                      <a:gd name="T9" fmla="*/ 281 h 296"/>
                      <a:gd name="T10" fmla="*/ 14 w 28"/>
                      <a:gd name="T11" fmla="*/ 296 h 296"/>
                      <a:gd name="T12" fmla="*/ 14 w 28"/>
                      <a:gd name="T13" fmla="*/ 296 h 296"/>
                      <a:gd name="T14" fmla="*/ 28 w 28"/>
                      <a:gd name="T15" fmla="*/ 296 h 296"/>
                      <a:gd name="T16" fmla="*/ 28 w 28"/>
                      <a:gd name="T17" fmla="*/ 281 h 296"/>
                      <a:gd name="T18" fmla="*/ 14 w 28"/>
                      <a:gd name="T19" fmla="*/ 296 h 2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96">
                        <a:moveTo>
                          <a:pt x="14" y="296"/>
                        </a:moveTo>
                        <a:lnTo>
                          <a:pt x="28" y="281"/>
                        </a:lnTo>
                        <a:lnTo>
                          <a:pt x="28" y="0"/>
                        </a:lnTo>
                        <a:lnTo>
                          <a:pt x="0" y="0"/>
                        </a:lnTo>
                        <a:lnTo>
                          <a:pt x="0" y="281"/>
                        </a:lnTo>
                        <a:lnTo>
                          <a:pt x="14" y="296"/>
                        </a:lnTo>
                        <a:lnTo>
                          <a:pt x="14" y="296"/>
                        </a:lnTo>
                        <a:lnTo>
                          <a:pt x="28" y="296"/>
                        </a:lnTo>
                        <a:lnTo>
                          <a:pt x="28" y="281"/>
                        </a:lnTo>
                        <a:lnTo>
                          <a:pt x="14" y="296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6" name="Freeform 294"/>
                  <p:cNvSpPr>
                    <a:spLocks/>
                  </p:cNvSpPr>
                  <p:nvPr/>
                </p:nvSpPr>
                <p:spPr bwMode="auto">
                  <a:xfrm>
                    <a:off x="5105" y="2133"/>
                    <a:ext cx="31" cy="4"/>
                  </a:xfrm>
                  <a:custGeom>
                    <a:avLst/>
                    <a:gdLst>
                      <a:gd name="T0" fmla="*/ 0 w 183"/>
                      <a:gd name="T1" fmla="*/ 13 h 28"/>
                      <a:gd name="T2" fmla="*/ 13 w 183"/>
                      <a:gd name="T3" fmla="*/ 28 h 28"/>
                      <a:gd name="T4" fmla="*/ 183 w 183"/>
                      <a:gd name="T5" fmla="*/ 28 h 28"/>
                      <a:gd name="T6" fmla="*/ 183 w 183"/>
                      <a:gd name="T7" fmla="*/ 0 h 28"/>
                      <a:gd name="T8" fmla="*/ 13 w 183"/>
                      <a:gd name="T9" fmla="*/ 0 h 28"/>
                      <a:gd name="T10" fmla="*/ 0 w 183"/>
                      <a:gd name="T11" fmla="*/ 13 h 28"/>
                      <a:gd name="T12" fmla="*/ 0 w 183"/>
                      <a:gd name="T13" fmla="*/ 13 h 28"/>
                      <a:gd name="T14" fmla="*/ 0 w 183"/>
                      <a:gd name="T15" fmla="*/ 28 h 28"/>
                      <a:gd name="T16" fmla="*/ 13 w 183"/>
                      <a:gd name="T17" fmla="*/ 28 h 28"/>
                      <a:gd name="T18" fmla="*/ 0 w 183"/>
                      <a:gd name="T19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3" h="28">
                        <a:moveTo>
                          <a:pt x="0" y="13"/>
                        </a:moveTo>
                        <a:lnTo>
                          <a:pt x="13" y="28"/>
                        </a:lnTo>
                        <a:lnTo>
                          <a:pt x="183" y="28"/>
                        </a:lnTo>
                        <a:lnTo>
                          <a:pt x="183" y="0"/>
                        </a:lnTo>
                        <a:lnTo>
                          <a:pt x="13" y="0"/>
                        </a:lnTo>
                        <a:lnTo>
                          <a:pt x="0" y="13"/>
                        </a:lnTo>
                        <a:lnTo>
                          <a:pt x="0" y="13"/>
                        </a:lnTo>
                        <a:lnTo>
                          <a:pt x="0" y="28"/>
                        </a:lnTo>
                        <a:lnTo>
                          <a:pt x="13" y="28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7" name="Freeform 295"/>
                  <p:cNvSpPr>
                    <a:spLocks/>
                  </p:cNvSpPr>
                  <p:nvPr/>
                </p:nvSpPr>
                <p:spPr bwMode="auto">
                  <a:xfrm>
                    <a:off x="5105" y="2086"/>
                    <a:ext cx="5" cy="49"/>
                  </a:xfrm>
                  <a:custGeom>
                    <a:avLst/>
                    <a:gdLst>
                      <a:gd name="T0" fmla="*/ 13 w 28"/>
                      <a:gd name="T1" fmla="*/ 0 h 296"/>
                      <a:gd name="T2" fmla="*/ 0 w 28"/>
                      <a:gd name="T3" fmla="*/ 15 h 296"/>
                      <a:gd name="T4" fmla="*/ 0 w 28"/>
                      <a:gd name="T5" fmla="*/ 296 h 296"/>
                      <a:gd name="T6" fmla="*/ 28 w 28"/>
                      <a:gd name="T7" fmla="*/ 296 h 296"/>
                      <a:gd name="T8" fmla="*/ 28 w 28"/>
                      <a:gd name="T9" fmla="*/ 15 h 296"/>
                      <a:gd name="T10" fmla="*/ 13 w 28"/>
                      <a:gd name="T11" fmla="*/ 0 h 296"/>
                      <a:gd name="T12" fmla="*/ 13 w 28"/>
                      <a:gd name="T13" fmla="*/ 0 h 296"/>
                      <a:gd name="T14" fmla="*/ 0 w 28"/>
                      <a:gd name="T15" fmla="*/ 0 h 296"/>
                      <a:gd name="T16" fmla="*/ 0 w 28"/>
                      <a:gd name="T17" fmla="*/ 15 h 296"/>
                      <a:gd name="T18" fmla="*/ 13 w 28"/>
                      <a:gd name="T19" fmla="*/ 0 h 2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296">
                        <a:moveTo>
                          <a:pt x="13" y="0"/>
                        </a:moveTo>
                        <a:lnTo>
                          <a:pt x="0" y="15"/>
                        </a:lnTo>
                        <a:lnTo>
                          <a:pt x="0" y="296"/>
                        </a:lnTo>
                        <a:lnTo>
                          <a:pt x="28" y="296"/>
                        </a:lnTo>
                        <a:lnTo>
                          <a:pt x="28" y="15"/>
                        </a:lnTo>
                        <a:lnTo>
                          <a:pt x="13" y="0"/>
                        </a:lnTo>
                        <a:lnTo>
                          <a:pt x="13" y="0"/>
                        </a:lnTo>
                        <a:lnTo>
                          <a:pt x="0" y="0"/>
                        </a:lnTo>
                        <a:lnTo>
                          <a:pt x="0" y="15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7E83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8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5107" y="2086"/>
                    <a:ext cx="29" cy="4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09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5133" y="2088"/>
                    <a:ext cx="5" cy="4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0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5105" y="2088"/>
                    <a:ext cx="5" cy="47"/>
                  </a:xfrm>
                  <a:prstGeom prst="rect">
                    <a:avLst/>
                  </a:prstGeom>
                  <a:solidFill>
                    <a:srgbClr val="1315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1" name="Freeform 299"/>
                  <p:cNvSpPr>
                    <a:spLocks/>
                  </p:cNvSpPr>
                  <p:nvPr/>
                </p:nvSpPr>
                <p:spPr bwMode="auto">
                  <a:xfrm>
                    <a:off x="3888" y="2120"/>
                    <a:ext cx="21" cy="20"/>
                  </a:xfrm>
                  <a:custGeom>
                    <a:avLst/>
                    <a:gdLst>
                      <a:gd name="T0" fmla="*/ 94 w 126"/>
                      <a:gd name="T1" fmla="*/ 0 h 124"/>
                      <a:gd name="T2" fmla="*/ 85 w 126"/>
                      <a:gd name="T3" fmla="*/ 5 h 124"/>
                      <a:gd name="T4" fmla="*/ 0 w 126"/>
                      <a:gd name="T5" fmla="*/ 61 h 124"/>
                      <a:gd name="T6" fmla="*/ 42 w 126"/>
                      <a:gd name="T7" fmla="*/ 124 h 124"/>
                      <a:gd name="T8" fmla="*/ 126 w 126"/>
                      <a:gd name="T9" fmla="*/ 68 h 124"/>
                      <a:gd name="T10" fmla="*/ 94 w 126"/>
                      <a:gd name="T11" fmla="*/ 0 h 124"/>
                      <a:gd name="T12" fmla="*/ 94 w 126"/>
                      <a:gd name="T13" fmla="*/ 0 h 124"/>
                      <a:gd name="T14" fmla="*/ 89 w 126"/>
                      <a:gd name="T15" fmla="*/ 2 h 124"/>
                      <a:gd name="T16" fmla="*/ 85 w 126"/>
                      <a:gd name="T17" fmla="*/ 5 h 124"/>
                      <a:gd name="T18" fmla="*/ 94 w 126"/>
                      <a:gd name="T19" fmla="*/ 0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6" h="124">
                        <a:moveTo>
                          <a:pt x="94" y="0"/>
                        </a:moveTo>
                        <a:lnTo>
                          <a:pt x="85" y="5"/>
                        </a:lnTo>
                        <a:lnTo>
                          <a:pt x="0" y="61"/>
                        </a:lnTo>
                        <a:lnTo>
                          <a:pt x="42" y="124"/>
                        </a:lnTo>
                        <a:lnTo>
                          <a:pt x="126" y="68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9" y="2"/>
                        </a:lnTo>
                        <a:lnTo>
                          <a:pt x="85" y="5"/>
                        </a:lnTo>
                        <a:lnTo>
                          <a:pt x="94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2" name="Freeform 300"/>
                  <p:cNvSpPr>
                    <a:spLocks/>
                  </p:cNvSpPr>
                  <p:nvPr/>
                </p:nvSpPr>
                <p:spPr bwMode="auto">
                  <a:xfrm>
                    <a:off x="3903" y="2115"/>
                    <a:ext cx="20" cy="17"/>
                  </a:xfrm>
                  <a:custGeom>
                    <a:avLst/>
                    <a:gdLst>
                      <a:gd name="T0" fmla="*/ 117 w 117"/>
                      <a:gd name="T1" fmla="*/ 67 h 100"/>
                      <a:gd name="T2" fmla="*/ 84 w 117"/>
                      <a:gd name="T3" fmla="*/ 0 h 100"/>
                      <a:gd name="T4" fmla="*/ 0 w 117"/>
                      <a:gd name="T5" fmla="*/ 28 h 100"/>
                      <a:gd name="T6" fmla="*/ 23 w 117"/>
                      <a:gd name="T7" fmla="*/ 100 h 100"/>
                      <a:gd name="T8" fmla="*/ 108 w 117"/>
                      <a:gd name="T9" fmla="*/ 72 h 100"/>
                      <a:gd name="T10" fmla="*/ 117 w 117"/>
                      <a:gd name="T11" fmla="*/ 67 h 100"/>
                      <a:gd name="T12" fmla="*/ 108 w 117"/>
                      <a:gd name="T13" fmla="*/ 72 h 100"/>
                      <a:gd name="T14" fmla="*/ 112 w 117"/>
                      <a:gd name="T15" fmla="*/ 70 h 100"/>
                      <a:gd name="T16" fmla="*/ 117 w 117"/>
                      <a:gd name="T17" fmla="*/ 6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7" h="100">
                        <a:moveTo>
                          <a:pt x="117" y="67"/>
                        </a:moveTo>
                        <a:lnTo>
                          <a:pt x="84" y="0"/>
                        </a:lnTo>
                        <a:lnTo>
                          <a:pt x="0" y="28"/>
                        </a:lnTo>
                        <a:lnTo>
                          <a:pt x="23" y="100"/>
                        </a:lnTo>
                        <a:lnTo>
                          <a:pt x="108" y="72"/>
                        </a:lnTo>
                        <a:lnTo>
                          <a:pt x="117" y="67"/>
                        </a:lnTo>
                        <a:lnTo>
                          <a:pt x="108" y="72"/>
                        </a:lnTo>
                        <a:lnTo>
                          <a:pt x="112" y="70"/>
                        </a:lnTo>
                        <a:lnTo>
                          <a:pt x="117" y="67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3" name="Freeform 301"/>
                  <p:cNvSpPr>
                    <a:spLocks/>
                  </p:cNvSpPr>
                  <p:nvPr/>
                </p:nvSpPr>
                <p:spPr bwMode="auto">
                  <a:xfrm>
                    <a:off x="3916" y="2105"/>
                    <a:ext cx="21" cy="21"/>
                  </a:xfrm>
                  <a:custGeom>
                    <a:avLst/>
                    <a:gdLst>
                      <a:gd name="T0" fmla="*/ 93 w 126"/>
                      <a:gd name="T1" fmla="*/ 0 h 123"/>
                      <a:gd name="T2" fmla="*/ 84 w 126"/>
                      <a:gd name="T3" fmla="*/ 4 h 123"/>
                      <a:gd name="T4" fmla="*/ 0 w 126"/>
                      <a:gd name="T5" fmla="*/ 60 h 123"/>
                      <a:gd name="T6" fmla="*/ 42 w 126"/>
                      <a:gd name="T7" fmla="*/ 123 h 123"/>
                      <a:gd name="T8" fmla="*/ 126 w 126"/>
                      <a:gd name="T9" fmla="*/ 67 h 123"/>
                      <a:gd name="T10" fmla="*/ 93 w 126"/>
                      <a:gd name="T11" fmla="*/ 0 h 123"/>
                      <a:gd name="T12" fmla="*/ 93 w 126"/>
                      <a:gd name="T13" fmla="*/ 0 h 123"/>
                      <a:gd name="T14" fmla="*/ 89 w 126"/>
                      <a:gd name="T15" fmla="*/ 2 h 123"/>
                      <a:gd name="T16" fmla="*/ 84 w 126"/>
                      <a:gd name="T17" fmla="*/ 4 h 123"/>
                      <a:gd name="T18" fmla="*/ 93 w 126"/>
                      <a:gd name="T19" fmla="*/ 0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6" h="123">
                        <a:moveTo>
                          <a:pt x="93" y="0"/>
                        </a:moveTo>
                        <a:lnTo>
                          <a:pt x="84" y="4"/>
                        </a:lnTo>
                        <a:lnTo>
                          <a:pt x="0" y="60"/>
                        </a:lnTo>
                        <a:lnTo>
                          <a:pt x="42" y="123"/>
                        </a:lnTo>
                        <a:lnTo>
                          <a:pt x="126" y="67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89" y="2"/>
                        </a:lnTo>
                        <a:lnTo>
                          <a:pt x="84" y="4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4" name="Freeform 302"/>
                  <p:cNvSpPr>
                    <a:spLocks/>
                  </p:cNvSpPr>
                  <p:nvPr/>
                </p:nvSpPr>
                <p:spPr bwMode="auto">
                  <a:xfrm>
                    <a:off x="3931" y="2101"/>
                    <a:ext cx="21" cy="16"/>
                  </a:xfrm>
                  <a:custGeom>
                    <a:avLst/>
                    <a:gdLst>
                      <a:gd name="T0" fmla="*/ 123 w 123"/>
                      <a:gd name="T1" fmla="*/ 64 h 101"/>
                      <a:gd name="T2" fmla="*/ 85 w 123"/>
                      <a:gd name="T3" fmla="*/ 0 h 101"/>
                      <a:gd name="T4" fmla="*/ 0 w 123"/>
                      <a:gd name="T5" fmla="*/ 29 h 101"/>
                      <a:gd name="T6" fmla="*/ 24 w 123"/>
                      <a:gd name="T7" fmla="*/ 101 h 101"/>
                      <a:gd name="T8" fmla="*/ 108 w 123"/>
                      <a:gd name="T9" fmla="*/ 73 h 101"/>
                      <a:gd name="T10" fmla="*/ 123 w 123"/>
                      <a:gd name="T11" fmla="*/ 64 h 101"/>
                      <a:gd name="T12" fmla="*/ 108 w 123"/>
                      <a:gd name="T13" fmla="*/ 73 h 101"/>
                      <a:gd name="T14" fmla="*/ 117 w 123"/>
                      <a:gd name="T15" fmla="*/ 69 h 101"/>
                      <a:gd name="T16" fmla="*/ 123 w 123"/>
                      <a:gd name="T17" fmla="*/ 64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3" h="101">
                        <a:moveTo>
                          <a:pt x="123" y="64"/>
                        </a:moveTo>
                        <a:lnTo>
                          <a:pt x="85" y="0"/>
                        </a:lnTo>
                        <a:lnTo>
                          <a:pt x="0" y="29"/>
                        </a:lnTo>
                        <a:lnTo>
                          <a:pt x="24" y="101"/>
                        </a:lnTo>
                        <a:lnTo>
                          <a:pt x="108" y="73"/>
                        </a:lnTo>
                        <a:lnTo>
                          <a:pt x="123" y="64"/>
                        </a:lnTo>
                        <a:lnTo>
                          <a:pt x="108" y="73"/>
                        </a:lnTo>
                        <a:lnTo>
                          <a:pt x="117" y="69"/>
                        </a:lnTo>
                        <a:lnTo>
                          <a:pt x="123" y="64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5" name="Freeform 303"/>
                  <p:cNvSpPr>
                    <a:spLocks/>
                  </p:cNvSpPr>
                  <p:nvPr/>
                </p:nvSpPr>
                <p:spPr bwMode="auto">
                  <a:xfrm>
                    <a:off x="3943" y="2092"/>
                    <a:ext cx="18" cy="19"/>
                  </a:xfrm>
                  <a:custGeom>
                    <a:avLst/>
                    <a:gdLst>
                      <a:gd name="T0" fmla="*/ 62 w 109"/>
                      <a:gd name="T1" fmla="*/ 0 h 115"/>
                      <a:gd name="T2" fmla="*/ 56 w 109"/>
                      <a:gd name="T3" fmla="*/ 4 h 115"/>
                      <a:gd name="T4" fmla="*/ 0 w 109"/>
                      <a:gd name="T5" fmla="*/ 60 h 115"/>
                      <a:gd name="T6" fmla="*/ 53 w 109"/>
                      <a:gd name="T7" fmla="*/ 115 h 115"/>
                      <a:gd name="T8" fmla="*/ 109 w 109"/>
                      <a:gd name="T9" fmla="*/ 58 h 115"/>
                      <a:gd name="T10" fmla="*/ 62 w 109"/>
                      <a:gd name="T11" fmla="*/ 0 h 115"/>
                      <a:gd name="T12" fmla="*/ 62 w 109"/>
                      <a:gd name="T13" fmla="*/ 0 h 115"/>
                      <a:gd name="T14" fmla="*/ 59 w 109"/>
                      <a:gd name="T15" fmla="*/ 2 h 115"/>
                      <a:gd name="T16" fmla="*/ 56 w 109"/>
                      <a:gd name="T17" fmla="*/ 4 h 115"/>
                      <a:gd name="T18" fmla="*/ 62 w 109"/>
                      <a:gd name="T1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115">
                        <a:moveTo>
                          <a:pt x="62" y="0"/>
                        </a:moveTo>
                        <a:lnTo>
                          <a:pt x="56" y="4"/>
                        </a:lnTo>
                        <a:lnTo>
                          <a:pt x="0" y="60"/>
                        </a:lnTo>
                        <a:lnTo>
                          <a:pt x="53" y="115"/>
                        </a:lnTo>
                        <a:lnTo>
                          <a:pt x="109" y="58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59" y="2"/>
                        </a:lnTo>
                        <a:lnTo>
                          <a:pt x="56" y="4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6" name="Freeform 304"/>
                  <p:cNvSpPr>
                    <a:spLocks/>
                  </p:cNvSpPr>
                  <p:nvPr/>
                </p:nvSpPr>
                <p:spPr bwMode="auto">
                  <a:xfrm>
                    <a:off x="3953" y="2083"/>
                    <a:ext cx="21" cy="20"/>
                  </a:xfrm>
                  <a:custGeom>
                    <a:avLst/>
                    <a:gdLst>
                      <a:gd name="T0" fmla="*/ 84 w 126"/>
                      <a:gd name="T1" fmla="*/ 0 h 120"/>
                      <a:gd name="T2" fmla="*/ 84 w 126"/>
                      <a:gd name="T3" fmla="*/ 0 h 120"/>
                      <a:gd name="T4" fmla="*/ 0 w 126"/>
                      <a:gd name="T5" fmla="*/ 57 h 120"/>
                      <a:gd name="T6" fmla="*/ 42 w 126"/>
                      <a:gd name="T7" fmla="*/ 120 h 120"/>
                      <a:gd name="T8" fmla="*/ 126 w 126"/>
                      <a:gd name="T9" fmla="*/ 63 h 120"/>
                      <a:gd name="T10" fmla="*/ 84 w 126"/>
                      <a:gd name="T11" fmla="*/ 0 h 120"/>
                      <a:gd name="T12" fmla="*/ 84 w 126"/>
                      <a:gd name="T13" fmla="*/ 0 h 120"/>
                      <a:gd name="T14" fmla="*/ 84 w 126"/>
                      <a:gd name="T15" fmla="*/ 0 h 120"/>
                      <a:gd name="T16" fmla="*/ 84 w 126"/>
                      <a:gd name="T17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6" h="120">
                        <a:moveTo>
                          <a:pt x="84" y="0"/>
                        </a:moveTo>
                        <a:lnTo>
                          <a:pt x="84" y="0"/>
                        </a:lnTo>
                        <a:lnTo>
                          <a:pt x="0" y="57"/>
                        </a:lnTo>
                        <a:lnTo>
                          <a:pt x="42" y="120"/>
                        </a:lnTo>
                        <a:lnTo>
                          <a:pt x="126" y="63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7" name="Freeform 305"/>
                  <p:cNvSpPr>
                    <a:spLocks/>
                  </p:cNvSpPr>
                  <p:nvPr/>
                </p:nvSpPr>
                <p:spPr bwMode="auto">
                  <a:xfrm>
                    <a:off x="3967" y="2073"/>
                    <a:ext cx="23" cy="20"/>
                  </a:xfrm>
                  <a:custGeom>
                    <a:avLst/>
                    <a:gdLst>
                      <a:gd name="T0" fmla="*/ 133 w 133"/>
                      <a:gd name="T1" fmla="*/ 58 h 119"/>
                      <a:gd name="T2" fmla="*/ 85 w 133"/>
                      <a:gd name="T3" fmla="*/ 0 h 119"/>
                      <a:gd name="T4" fmla="*/ 0 w 133"/>
                      <a:gd name="T5" fmla="*/ 56 h 119"/>
                      <a:gd name="T6" fmla="*/ 42 w 133"/>
                      <a:gd name="T7" fmla="*/ 119 h 119"/>
                      <a:gd name="T8" fmla="*/ 127 w 133"/>
                      <a:gd name="T9" fmla="*/ 63 h 119"/>
                      <a:gd name="T10" fmla="*/ 133 w 133"/>
                      <a:gd name="T11" fmla="*/ 58 h 119"/>
                      <a:gd name="T12" fmla="*/ 127 w 133"/>
                      <a:gd name="T13" fmla="*/ 63 h 119"/>
                      <a:gd name="T14" fmla="*/ 130 w 133"/>
                      <a:gd name="T15" fmla="*/ 61 h 119"/>
                      <a:gd name="T16" fmla="*/ 133 w 133"/>
                      <a:gd name="T17" fmla="*/ 58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3" h="119">
                        <a:moveTo>
                          <a:pt x="133" y="58"/>
                        </a:moveTo>
                        <a:lnTo>
                          <a:pt x="85" y="0"/>
                        </a:lnTo>
                        <a:lnTo>
                          <a:pt x="0" y="56"/>
                        </a:lnTo>
                        <a:lnTo>
                          <a:pt x="42" y="119"/>
                        </a:lnTo>
                        <a:lnTo>
                          <a:pt x="127" y="63"/>
                        </a:lnTo>
                        <a:lnTo>
                          <a:pt x="133" y="58"/>
                        </a:lnTo>
                        <a:lnTo>
                          <a:pt x="127" y="63"/>
                        </a:lnTo>
                        <a:lnTo>
                          <a:pt x="130" y="61"/>
                        </a:lnTo>
                        <a:lnTo>
                          <a:pt x="133" y="5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8" name="Freeform 306"/>
                  <p:cNvSpPr>
                    <a:spLocks/>
                  </p:cNvSpPr>
                  <p:nvPr/>
                </p:nvSpPr>
                <p:spPr bwMode="auto">
                  <a:xfrm>
                    <a:off x="3981" y="2060"/>
                    <a:ext cx="23" cy="23"/>
                  </a:xfrm>
                  <a:custGeom>
                    <a:avLst/>
                    <a:gdLst>
                      <a:gd name="T0" fmla="*/ 139 w 139"/>
                      <a:gd name="T1" fmla="*/ 53 h 138"/>
                      <a:gd name="T2" fmla="*/ 85 w 139"/>
                      <a:gd name="T3" fmla="*/ 0 h 138"/>
                      <a:gd name="T4" fmla="*/ 0 w 139"/>
                      <a:gd name="T5" fmla="*/ 85 h 138"/>
                      <a:gd name="T6" fmla="*/ 54 w 139"/>
                      <a:gd name="T7" fmla="*/ 138 h 138"/>
                      <a:gd name="T8" fmla="*/ 139 w 139"/>
                      <a:gd name="T9" fmla="*/ 53 h 138"/>
                      <a:gd name="T10" fmla="*/ 139 w 139"/>
                      <a:gd name="T11" fmla="*/ 53 h 138"/>
                      <a:gd name="T12" fmla="*/ 85 w 139"/>
                      <a:gd name="T13" fmla="*/ 0 h 138"/>
                      <a:gd name="T14" fmla="*/ 85 w 139"/>
                      <a:gd name="T15" fmla="*/ 0 h 138"/>
                      <a:gd name="T16" fmla="*/ 85 w 139"/>
                      <a:gd name="T17" fmla="*/ 0 h 138"/>
                      <a:gd name="T18" fmla="*/ 139 w 139"/>
                      <a:gd name="T19" fmla="*/ 53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9" h="138">
                        <a:moveTo>
                          <a:pt x="139" y="53"/>
                        </a:moveTo>
                        <a:lnTo>
                          <a:pt x="85" y="0"/>
                        </a:lnTo>
                        <a:lnTo>
                          <a:pt x="0" y="85"/>
                        </a:lnTo>
                        <a:lnTo>
                          <a:pt x="54" y="138"/>
                        </a:lnTo>
                        <a:lnTo>
                          <a:pt x="139" y="53"/>
                        </a:lnTo>
                        <a:lnTo>
                          <a:pt x="139" y="53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139" y="5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19" name="Freeform 307"/>
                  <p:cNvSpPr>
                    <a:spLocks/>
                  </p:cNvSpPr>
                  <p:nvPr/>
                </p:nvSpPr>
                <p:spPr bwMode="auto">
                  <a:xfrm>
                    <a:off x="3995" y="2051"/>
                    <a:ext cx="18" cy="18"/>
                  </a:xfrm>
                  <a:custGeom>
                    <a:avLst/>
                    <a:gdLst>
                      <a:gd name="T0" fmla="*/ 110 w 110"/>
                      <a:gd name="T1" fmla="*/ 53 h 109"/>
                      <a:gd name="T2" fmla="*/ 56 w 110"/>
                      <a:gd name="T3" fmla="*/ 0 h 109"/>
                      <a:gd name="T4" fmla="*/ 0 w 110"/>
                      <a:gd name="T5" fmla="*/ 56 h 109"/>
                      <a:gd name="T6" fmla="*/ 54 w 110"/>
                      <a:gd name="T7" fmla="*/ 109 h 109"/>
                      <a:gd name="T8" fmla="*/ 110 w 110"/>
                      <a:gd name="T9" fmla="*/ 53 h 109"/>
                      <a:gd name="T10" fmla="*/ 110 w 110"/>
                      <a:gd name="T11" fmla="*/ 53 h 109"/>
                      <a:gd name="T12" fmla="*/ 56 w 110"/>
                      <a:gd name="T13" fmla="*/ 0 h 109"/>
                      <a:gd name="T14" fmla="*/ 56 w 110"/>
                      <a:gd name="T15" fmla="*/ 0 h 109"/>
                      <a:gd name="T16" fmla="*/ 56 w 110"/>
                      <a:gd name="T17" fmla="*/ 0 h 109"/>
                      <a:gd name="T18" fmla="*/ 110 w 110"/>
                      <a:gd name="T19" fmla="*/ 53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0" h="109">
                        <a:moveTo>
                          <a:pt x="110" y="53"/>
                        </a:moveTo>
                        <a:lnTo>
                          <a:pt x="56" y="0"/>
                        </a:lnTo>
                        <a:lnTo>
                          <a:pt x="0" y="56"/>
                        </a:lnTo>
                        <a:lnTo>
                          <a:pt x="54" y="109"/>
                        </a:lnTo>
                        <a:lnTo>
                          <a:pt x="110" y="53"/>
                        </a:lnTo>
                        <a:lnTo>
                          <a:pt x="110" y="53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lnTo>
                          <a:pt x="110" y="5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0" name="Freeform 308"/>
                  <p:cNvSpPr>
                    <a:spLocks/>
                  </p:cNvSpPr>
                  <p:nvPr/>
                </p:nvSpPr>
                <p:spPr bwMode="auto">
                  <a:xfrm>
                    <a:off x="4004" y="2037"/>
                    <a:ext cx="23" cy="22"/>
                  </a:xfrm>
                  <a:custGeom>
                    <a:avLst/>
                    <a:gdLst>
                      <a:gd name="T0" fmla="*/ 138 w 138"/>
                      <a:gd name="T1" fmla="*/ 53 h 137"/>
                      <a:gd name="T2" fmla="*/ 84 w 138"/>
                      <a:gd name="T3" fmla="*/ 0 h 137"/>
                      <a:gd name="T4" fmla="*/ 0 w 138"/>
                      <a:gd name="T5" fmla="*/ 84 h 137"/>
                      <a:gd name="T6" fmla="*/ 54 w 138"/>
                      <a:gd name="T7" fmla="*/ 137 h 137"/>
                      <a:gd name="T8" fmla="*/ 138 w 138"/>
                      <a:gd name="T9" fmla="*/ 53 h 137"/>
                      <a:gd name="T10" fmla="*/ 138 w 138"/>
                      <a:gd name="T11" fmla="*/ 53 h 137"/>
                      <a:gd name="T12" fmla="*/ 84 w 138"/>
                      <a:gd name="T13" fmla="*/ 0 h 137"/>
                      <a:gd name="T14" fmla="*/ 84 w 138"/>
                      <a:gd name="T15" fmla="*/ 0 h 137"/>
                      <a:gd name="T16" fmla="*/ 84 w 138"/>
                      <a:gd name="T17" fmla="*/ 0 h 137"/>
                      <a:gd name="T18" fmla="*/ 138 w 138"/>
                      <a:gd name="T19" fmla="*/ 53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8" h="137">
                        <a:moveTo>
                          <a:pt x="138" y="53"/>
                        </a:moveTo>
                        <a:lnTo>
                          <a:pt x="84" y="0"/>
                        </a:lnTo>
                        <a:lnTo>
                          <a:pt x="0" y="84"/>
                        </a:lnTo>
                        <a:lnTo>
                          <a:pt x="54" y="137"/>
                        </a:lnTo>
                        <a:lnTo>
                          <a:pt x="138" y="53"/>
                        </a:lnTo>
                        <a:lnTo>
                          <a:pt x="138" y="53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138" y="5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1" name="Freeform 309"/>
                  <p:cNvSpPr>
                    <a:spLocks/>
                  </p:cNvSpPr>
                  <p:nvPr/>
                </p:nvSpPr>
                <p:spPr bwMode="auto">
                  <a:xfrm>
                    <a:off x="4018" y="2023"/>
                    <a:ext cx="23" cy="22"/>
                  </a:xfrm>
                  <a:custGeom>
                    <a:avLst/>
                    <a:gdLst>
                      <a:gd name="T0" fmla="*/ 139 w 139"/>
                      <a:gd name="T1" fmla="*/ 53 h 138"/>
                      <a:gd name="T2" fmla="*/ 86 w 139"/>
                      <a:gd name="T3" fmla="*/ 0 h 138"/>
                      <a:gd name="T4" fmla="*/ 0 w 139"/>
                      <a:gd name="T5" fmla="*/ 85 h 138"/>
                      <a:gd name="T6" fmla="*/ 54 w 139"/>
                      <a:gd name="T7" fmla="*/ 138 h 138"/>
                      <a:gd name="T8" fmla="*/ 139 w 139"/>
                      <a:gd name="T9" fmla="*/ 53 h 138"/>
                      <a:gd name="T10" fmla="*/ 139 w 139"/>
                      <a:gd name="T11" fmla="*/ 53 h 138"/>
                      <a:gd name="T12" fmla="*/ 86 w 139"/>
                      <a:gd name="T13" fmla="*/ 0 h 138"/>
                      <a:gd name="T14" fmla="*/ 86 w 139"/>
                      <a:gd name="T15" fmla="*/ 0 h 138"/>
                      <a:gd name="T16" fmla="*/ 86 w 139"/>
                      <a:gd name="T17" fmla="*/ 0 h 138"/>
                      <a:gd name="T18" fmla="*/ 139 w 139"/>
                      <a:gd name="T19" fmla="*/ 53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9" h="138">
                        <a:moveTo>
                          <a:pt x="139" y="53"/>
                        </a:moveTo>
                        <a:lnTo>
                          <a:pt x="86" y="0"/>
                        </a:lnTo>
                        <a:lnTo>
                          <a:pt x="0" y="85"/>
                        </a:lnTo>
                        <a:lnTo>
                          <a:pt x="54" y="138"/>
                        </a:lnTo>
                        <a:lnTo>
                          <a:pt x="139" y="53"/>
                        </a:lnTo>
                        <a:lnTo>
                          <a:pt x="139" y="53"/>
                        </a:lnTo>
                        <a:lnTo>
                          <a:pt x="86" y="0"/>
                        </a:lnTo>
                        <a:lnTo>
                          <a:pt x="86" y="0"/>
                        </a:lnTo>
                        <a:lnTo>
                          <a:pt x="86" y="0"/>
                        </a:lnTo>
                        <a:lnTo>
                          <a:pt x="139" y="5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2" name="Freeform 310"/>
                  <p:cNvSpPr>
                    <a:spLocks/>
                  </p:cNvSpPr>
                  <p:nvPr/>
                </p:nvSpPr>
                <p:spPr bwMode="auto">
                  <a:xfrm>
                    <a:off x="4032" y="2008"/>
                    <a:ext cx="24" cy="23"/>
                  </a:xfrm>
                  <a:custGeom>
                    <a:avLst/>
                    <a:gdLst>
                      <a:gd name="T0" fmla="*/ 141 w 141"/>
                      <a:gd name="T1" fmla="*/ 48 h 137"/>
                      <a:gd name="T2" fmla="*/ 84 w 141"/>
                      <a:gd name="T3" fmla="*/ 0 h 137"/>
                      <a:gd name="T4" fmla="*/ 0 w 141"/>
                      <a:gd name="T5" fmla="*/ 84 h 137"/>
                      <a:gd name="T6" fmla="*/ 53 w 141"/>
                      <a:gd name="T7" fmla="*/ 137 h 137"/>
                      <a:gd name="T8" fmla="*/ 137 w 141"/>
                      <a:gd name="T9" fmla="*/ 53 h 137"/>
                      <a:gd name="T10" fmla="*/ 141 w 141"/>
                      <a:gd name="T11" fmla="*/ 48 h 137"/>
                      <a:gd name="T12" fmla="*/ 137 w 141"/>
                      <a:gd name="T13" fmla="*/ 53 h 137"/>
                      <a:gd name="T14" fmla="*/ 139 w 141"/>
                      <a:gd name="T15" fmla="*/ 50 h 137"/>
                      <a:gd name="T16" fmla="*/ 141 w 141"/>
                      <a:gd name="T17" fmla="*/ 4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1" h="137">
                        <a:moveTo>
                          <a:pt x="141" y="48"/>
                        </a:moveTo>
                        <a:lnTo>
                          <a:pt x="84" y="0"/>
                        </a:lnTo>
                        <a:lnTo>
                          <a:pt x="0" y="84"/>
                        </a:lnTo>
                        <a:lnTo>
                          <a:pt x="53" y="137"/>
                        </a:lnTo>
                        <a:lnTo>
                          <a:pt x="137" y="53"/>
                        </a:lnTo>
                        <a:lnTo>
                          <a:pt x="141" y="48"/>
                        </a:lnTo>
                        <a:lnTo>
                          <a:pt x="137" y="53"/>
                        </a:lnTo>
                        <a:lnTo>
                          <a:pt x="139" y="50"/>
                        </a:lnTo>
                        <a:lnTo>
                          <a:pt x="141" y="4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3" name="Freeform 311"/>
                  <p:cNvSpPr>
                    <a:spLocks/>
                  </p:cNvSpPr>
                  <p:nvPr/>
                </p:nvSpPr>
                <p:spPr bwMode="auto">
                  <a:xfrm>
                    <a:off x="4046" y="1990"/>
                    <a:ext cx="24" cy="27"/>
                  </a:xfrm>
                  <a:custGeom>
                    <a:avLst/>
                    <a:gdLst>
                      <a:gd name="T0" fmla="*/ 147 w 147"/>
                      <a:gd name="T1" fmla="*/ 39 h 157"/>
                      <a:gd name="T2" fmla="*/ 84 w 147"/>
                      <a:gd name="T3" fmla="*/ 0 h 157"/>
                      <a:gd name="T4" fmla="*/ 0 w 147"/>
                      <a:gd name="T5" fmla="*/ 112 h 157"/>
                      <a:gd name="T6" fmla="*/ 60 w 147"/>
                      <a:gd name="T7" fmla="*/ 157 h 157"/>
                      <a:gd name="T8" fmla="*/ 144 w 147"/>
                      <a:gd name="T9" fmla="*/ 45 h 157"/>
                      <a:gd name="T10" fmla="*/ 147 w 147"/>
                      <a:gd name="T11" fmla="*/ 39 h 157"/>
                      <a:gd name="T12" fmla="*/ 144 w 147"/>
                      <a:gd name="T13" fmla="*/ 45 h 157"/>
                      <a:gd name="T14" fmla="*/ 146 w 147"/>
                      <a:gd name="T15" fmla="*/ 42 h 157"/>
                      <a:gd name="T16" fmla="*/ 147 w 147"/>
                      <a:gd name="T17" fmla="*/ 39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7" h="157">
                        <a:moveTo>
                          <a:pt x="147" y="39"/>
                        </a:moveTo>
                        <a:lnTo>
                          <a:pt x="84" y="0"/>
                        </a:lnTo>
                        <a:lnTo>
                          <a:pt x="0" y="112"/>
                        </a:lnTo>
                        <a:lnTo>
                          <a:pt x="60" y="157"/>
                        </a:lnTo>
                        <a:lnTo>
                          <a:pt x="144" y="45"/>
                        </a:lnTo>
                        <a:lnTo>
                          <a:pt x="147" y="39"/>
                        </a:lnTo>
                        <a:lnTo>
                          <a:pt x="144" y="45"/>
                        </a:lnTo>
                        <a:lnTo>
                          <a:pt x="146" y="42"/>
                        </a:lnTo>
                        <a:lnTo>
                          <a:pt x="147" y="3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4" name="Freeform 312"/>
                  <p:cNvSpPr>
                    <a:spLocks/>
                  </p:cNvSpPr>
                  <p:nvPr/>
                </p:nvSpPr>
                <p:spPr bwMode="auto">
                  <a:xfrm>
                    <a:off x="4059" y="1972"/>
                    <a:ext cx="21" cy="25"/>
                  </a:xfrm>
                  <a:custGeom>
                    <a:avLst/>
                    <a:gdLst>
                      <a:gd name="T0" fmla="*/ 60 w 123"/>
                      <a:gd name="T1" fmla="*/ 0 h 152"/>
                      <a:gd name="T2" fmla="*/ 56 w 123"/>
                      <a:gd name="T3" fmla="*/ 6 h 152"/>
                      <a:gd name="T4" fmla="*/ 0 w 123"/>
                      <a:gd name="T5" fmla="*/ 118 h 152"/>
                      <a:gd name="T6" fmla="*/ 66 w 123"/>
                      <a:gd name="T7" fmla="*/ 152 h 152"/>
                      <a:gd name="T8" fmla="*/ 123 w 123"/>
                      <a:gd name="T9" fmla="*/ 39 h 152"/>
                      <a:gd name="T10" fmla="*/ 60 w 123"/>
                      <a:gd name="T11" fmla="*/ 0 h 152"/>
                      <a:gd name="T12" fmla="*/ 60 w 123"/>
                      <a:gd name="T13" fmla="*/ 0 h 152"/>
                      <a:gd name="T14" fmla="*/ 57 w 123"/>
                      <a:gd name="T15" fmla="*/ 2 h 152"/>
                      <a:gd name="T16" fmla="*/ 56 w 123"/>
                      <a:gd name="T17" fmla="*/ 6 h 152"/>
                      <a:gd name="T18" fmla="*/ 60 w 123"/>
                      <a:gd name="T19" fmla="*/ 0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152">
                        <a:moveTo>
                          <a:pt x="60" y="0"/>
                        </a:moveTo>
                        <a:lnTo>
                          <a:pt x="56" y="6"/>
                        </a:lnTo>
                        <a:lnTo>
                          <a:pt x="0" y="118"/>
                        </a:lnTo>
                        <a:lnTo>
                          <a:pt x="66" y="152"/>
                        </a:lnTo>
                        <a:lnTo>
                          <a:pt x="123" y="39"/>
                        </a:lnTo>
                        <a:lnTo>
                          <a:pt x="60" y="0"/>
                        </a:lnTo>
                        <a:lnTo>
                          <a:pt x="60" y="0"/>
                        </a:lnTo>
                        <a:lnTo>
                          <a:pt x="57" y="2"/>
                        </a:lnTo>
                        <a:lnTo>
                          <a:pt x="56" y="6"/>
                        </a:lnTo>
                        <a:lnTo>
                          <a:pt x="60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5" name="Freeform 313"/>
                  <p:cNvSpPr>
                    <a:spLocks/>
                  </p:cNvSpPr>
                  <p:nvPr/>
                </p:nvSpPr>
                <p:spPr bwMode="auto">
                  <a:xfrm>
                    <a:off x="4069" y="1953"/>
                    <a:ext cx="25" cy="26"/>
                  </a:xfrm>
                  <a:custGeom>
                    <a:avLst/>
                    <a:gdLst>
                      <a:gd name="T0" fmla="*/ 146 w 146"/>
                      <a:gd name="T1" fmla="*/ 41 h 157"/>
                      <a:gd name="T2" fmla="*/ 84 w 146"/>
                      <a:gd name="T3" fmla="*/ 0 h 157"/>
                      <a:gd name="T4" fmla="*/ 0 w 146"/>
                      <a:gd name="T5" fmla="*/ 112 h 157"/>
                      <a:gd name="T6" fmla="*/ 59 w 146"/>
                      <a:gd name="T7" fmla="*/ 157 h 157"/>
                      <a:gd name="T8" fmla="*/ 144 w 146"/>
                      <a:gd name="T9" fmla="*/ 45 h 157"/>
                      <a:gd name="T10" fmla="*/ 146 w 146"/>
                      <a:gd name="T11" fmla="*/ 41 h 157"/>
                      <a:gd name="T12" fmla="*/ 144 w 146"/>
                      <a:gd name="T13" fmla="*/ 45 h 157"/>
                      <a:gd name="T14" fmla="*/ 145 w 146"/>
                      <a:gd name="T15" fmla="*/ 43 h 157"/>
                      <a:gd name="T16" fmla="*/ 146 w 146"/>
                      <a:gd name="T17" fmla="*/ 41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46" h="157">
                        <a:moveTo>
                          <a:pt x="146" y="41"/>
                        </a:moveTo>
                        <a:lnTo>
                          <a:pt x="84" y="0"/>
                        </a:lnTo>
                        <a:lnTo>
                          <a:pt x="0" y="112"/>
                        </a:lnTo>
                        <a:lnTo>
                          <a:pt x="59" y="157"/>
                        </a:lnTo>
                        <a:lnTo>
                          <a:pt x="144" y="45"/>
                        </a:lnTo>
                        <a:lnTo>
                          <a:pt x="146" y="41"/>
                        </a:lnTo>
                        <a:lnTo>
                          <a:pt x="144" y="45"/>
                        </a:lnTo>
                        <a:lnTo>
                          <a:pt x="145" y="43"/>
                        </a:lnTo>
                        <a:lnTo>
                          <a:pt x="146" y="41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6" name="Freeform 314"/>
                  <p:cNvSpPr>
                    <a:spLocks/>
                  </p:cNvSpPr>
                  <p:nvPr/>
                </p:nvSpPr>
                <p:spPr bwMode="auto">
                  <a:xfrm>
                    <a:off x="4083" y="1930"/>
                    <a:ext cx="25" cy="30"/>
                  </a:xfrm>
                  <a:custGeom>
                    <a:avLst/>
                    <a:gdLst>
                      <a:gd name="T0" fmla="*/ 148 w 148"/>
                      <a:gd name="T1" fmla="*/ 39 h 179"/>
                      <a:gd name="T2" fmla="*/ 84 w 148"/>
                      <a:gd name="T3" fmla="*/ 0 h 179"/>
                      <a:gd name="T4" fmla="*/ 0 w 148"/>
                      <a:gd name="T5" fmla="*/ 141 h 179"/>
                      <a:gd name="T6" fmla="*/ 64 w 148"/>
                      <a:gd name="T7" fmla="*/ 179 h 179"/>
                      <a:gd name="T8" fmla="*/ 148 w 148"/>
                      <a:gd name="T9" fmla="*/ 39 h 179"/>
                      <a:gd name="T10" fmla="*/ 148 w 148"/>
                      <a:gd name="T11" fmla="*/ 39 h 179"/>
                      <a:gd name="T12" fmla="*/ 84 w 148"/>
                      <a:gd name="T13" fmla="*/ 0 h 179"/>
                      <a:gd name="T14" fmla="*/ 84 w 148"/>
                      <a:gd name="T15" fmla="*/ 0 h 179"/>
                      <a:gd name="T16" fmla="*/ 84 w 148"/>
                      <a:gd name="T17" fmla="*/ 0 h 179"/>
                      <a:gd name="T18" fmla="*/ 148 w 148"/>
                      <a:gd name="T19" fmla="*/ 39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8" h="179">
                        <a:moveTo>
                          <a:pt x="148" y="39"/>
                        </a:moveTo>
                        <a:lnTo>
                          <a:pt x="84" y="0"/>
                        </a:lnTo>
                        <a:lnTo>
                          <a:pt x="0" y="141"/>
                        </a:lnTo>
                        <a:lnTo>
                          <a:pt x="64" y="179"/>
                        </a:lnTo>
                        <a:lnTo>
                          <a:pt x="148" y="39"/>
                        </a:lnTo>
                        <a:lnTo>
                          <a:pt x="148" y="39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84" y="0"/>
                        </a:lnTo>
                        <a:lnTo>
                          <a:pt x="148" y="3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7" name="Freeform 315"/>
                  <p:cNvSpPr>
                    <a:spLocks/>
                  </p:cNvSpPr>
                  <p:nvPr/>
                </p:nvSpPr>
                <p:spPr bwMode="auto">
                  <a:xfrm>
                    <a:off x="4097" y="1906"/>
                    <a:ext cx="25" cy="30"/>
                  </a:xfrm>
                  <a:custGeom>
                    <a:avLst/>
                    <a:gdLst>
                      <a:gd name="T0" fmla="*/ 149 w 149"/>
                      <a:gd name="T1" fmla="*/ 38 h 179"/>
                      <a:gd name="T2" fmla="*/ 85 w 149"/>
                      <a:gd name="T3" fmla="*/ 0 h 179"/>
                      <a:gd name="T4" fmla="*/ 0 w 149"/>
                      <a:gd name="T5" fmla="*/ 140 h 179"/>
                      <a:gd name="T6" fmla="*/ 64 w 149"/>
                      <a:gd name="T7" fmla="*/ 179 h 179"/>
                      <a:gd name="T8" fmla="*/ 149 w 149"/>
                      <a:gd name="T9" fmla="*/ 38 h 179"/>
                      <a:gd name="T10" fmla="*/ 149 w 149"/>
                      <a:gd name="T11" fmla="*/ 38 h 179"/>
                      <a:gd name="T12" fmla="*/ 85 w 149"/>
                      <a:gd name="T13" fmla="*/ 0 h 179"/>
                      <a:gd name="T14" fmla="*/ 85 w 149"/>
                      <a:gd name="T15" fmla="*/ 0 h 179"/>
                      <a:gd name="T16" fmla="*/ 85 w 149"/>
                      <a:gd name="T17" fmla="*/ 0 h 179"/>
                      <a:gd name="T18" fmla="*/ 149 w 149"/>
                      <a:gd name="T19" fmla="*/ 3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9" h="179">
                        <a:moveTo>
                          <a:pt x="149" y="38"/>
                        </a:moveTo>
                        <a:lnTo>
                          <a:pt x="85" y="0"/>
                        </a:lnTo>
                        <a:lnTo>
                          <a:pt x="0" y="140"/>
                        </a:lnTo>
                        <a:lnTo>
                          <a:pt x="64" y="179"/>
                        </a:lnTo>
                        <a:lnTo>
                          <a:pt x="149" y="38"/>
                        </a:lnTo>
                        <a:lnTo>
                          <a:pt x="149" y="38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149" y="3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8" name="Freeform 316"/>
                  <p:cNvSpPr>
                    <a:spLocks/>
                  </p:cNvSpPr>
                  <p:nvPr/>
                </p:nvSpPr>
                <p:spPr bwMode="auto">
                  <a:xfrm>
                    <a:off x="4111" y="1883"/>
                    <a:ext cx="25" cy="30"/>
                  </a:xfrm>
                  <a:custGeom>
                    <a:avLst/>
                    <a:gdLst>
                      <a:gd name="T0" fmla="*/ 150 w 150"/>
                      <a:gd name="T1" fmla="*/ 36 h 180"/>
                      <a:gd name="T2" fmla="*/ 84 w 150"/>
                      <a:gd name="T3" fmla="*/ 0 h 180"/>
                      <a:gd name="T4" fmla="*/ 0 w 150"/>
                      <a:gd name="T5" fmla="*/ 142 h 180"/>
                      <a:gd name="T6" fmla="*/ 64 w 150"/>
                      <a:gd name="T7" fmla="*/ 180 h 180"/>
                      <a:gd name="T8" fmla="*/ 149 w 150"/>
                      <a:gd name="T9" fmla="*/ 39 h 180"/>
                      <a:gd name="T10" fmla="*/ 150 w 150"/>
                      <a:gd name="T11" fmla="*/ 36 h 180"/>
                      <a:gd name="T12" fmla="*/ 149 w 150"/>
                      <a:gd name="T13" fmla="*/ 39 h 180"/>
                      <a:gd name="T14" fmla="*/ 149 w 150"/>
                      <a:gd name="T15" fmla="*/ 38 h 180"/>
                      <a:gd name="T16" fmla="*/ 150 w 150"/>
                      <a:gd name="T17" fmla="*/ 36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0" h="180">
                        <a:moveTo>
                          <a:pt x="150" y="36"/>
                        </a:moveTo>
                        <a:lnTo>
                          <a:pt x="84" y="0"/>
                        </a:lnTo>
                        <a:lnTo>
                          <a:pt x="0" y="142"/>
                        </a:lnTo>
                        <a:lnTo>
                          <a:pt x="64" y="180"/>
                        </a:lnTo>
                        <a:lnTo>
                          <a:pt x="149" y="39"/>
                        </a:lnTo>
                        <a:lnTo>
                          <a:pt x="150" y="36"/>
                        </a:lnTo>
                        <a:lnTo>
                          <a:pt x="149" y="39"/>
                        </a:lnTo>
                        <a:lnTo>
                          <a:pt x="149" y="38"/>
                        </a:lnTo>
                        <a:lnTo>
                          <a:pt x="150" y="36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29" name="Freeform 317"/>
                  <p:cNvSpPr>
                    <a:spLocks/>
                  </p:cNvSpPr>
                  <p:nvPr/>
                </p:nvSpPr>
                <p:spPr bwMode="auto">
                  <a:xfrm>
                    <a:off x="4125" y="1855"/>
                    <a:ext cx="26" cy="34"/>
                  </a:xfrm>
                  <a:custGeom>
                    <a:avLst/>
                    <a:gdLst>
                      <a:gd name="T0" fmla="*/ 154 w 154"/>
                      <a:gd name="T1" fmla="*/ 27 h 203"/>
                      <a:gd name="T2" fmla="*/ 84 w 154"/>
                      <a:gd name="T3" fmla="*/ 0 h 203"/>
                      <a:gd name="T4" fmla="*/ 0 w 154"/>
                      <a:gd name="T5" fmla="*/ 170 h 203"/>
                      <a:gd name="T6" fmla="*/ 67 w 154"/>
                      <a:gd name="T7" fmla="*/ 203 h 203"/>
                      <a:gd name="T8" fmla="*/ 152 w 154"/>
                      <a:gd name="T9" fmla="*/ 34 h 203"/>
                      <a:gd name="T10" fmla="*/ 154 w 154"/>
                      <a:gd name="T11" fmla="*/ 27 h 203"/>
                      <a:gd name="T12" fmla="*/ 152 w 154"/>
                      <a:gd name="T13" fmla="*/ 34 h 203"/>
                      <a:gd name="T14" fmla="*/ 153 w 154"/>
                      <a:gd name="T15" fmla="*/ 31 h 203"/>
                      <a:gd name="T16" fmla="*/ 154 w 154"/>
                      <a:gd name="T17" fmla="*/ 27 h 2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4" h="203">
                        <a:moveTo>
                          <a:pt x="154" y="27"/>
                        </a:moveTo>
                        <a:lnTo>
                          <a:pt x="84" y="0"/>
                        </a:lnTo>
                        <a:lnTo>
                          <a:pt x="0" y="170"/>
                        </a:lnTo>
                        <a:lnTo>
                          <a:pt x="67" y="203"/>
                        </a:lnTo>
                        <a:lnTo>
                          <a:pt x="152" y="34"/>
                        </a:lnTo>
                        <a:lnTo>
                          <a:pt x="154" y="27"/>
                        </a:lnTo>
                        <a:lnTo>
                          <a:pt x="152" y="34"/>
                        </a:lnTo>
                        <a:lnTo>
                          <a:pt x="153" y="31"/>
                        </a:lnTo>
                        <a:lnTo>
                          <a:pt x="154" y="27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0" name="Freeform 318"/>
                  <p:cNvSpPr>
                    <a:spLocks/>
                  </p:cNvSpPr>
                  <p:nvPr/>
                </p:nvSpPr>
                <p:spPr bwMode="auto">
                  <a:xfrm>
                    <a:off x="4139" y="1823"/>
                    <a:ext cx="21" cy="37"/>
                  </a:xfrm>
                  <a:custGeom>
                    <a:avLst/>
                    <a:gdLst>
                      <a:gd name="T0" fmla="*/ 57 w 128"/>
                      <a:gd name="T1" fmla="*/ 0 h 221"/>
                      <a:gd name="T2" fmla="*/ 56 w 128"/>
                      <a:gd name="T3" fmla="*/ 4 h 221"/>
                      <a:gd name="T4" fmla="*/ 0 w 128"/>
                      <a:gd name="T5" fmla="*/ 201 h 221"/>
                      <a:gd name="T6" fmla="*/ 72 w 128"/>
                      <a:gd name="T7" fmla="*/ 221 h 221"/>
                      <a:gd name="T8" fmla="*/ 128 w 128"/>
                      <a:gd name="T9" fmla="*/ 24 h 221"/>
                      <a:gd name="T10" fmla="*/ 57 w 128"/>
                      <a:gd name="T11" fmla="*/ 0 h 221"/>
                      <a:gd name="T12" fmla="*/ 57 w 128"/>
                      <a:gd name="T13" fmla="*/ 0 h 221"/>
                      <a:gd name="T14" fmla="*/ 57 w 128"/>
                      <a:gd name="T15" fmla="*/ 2 h 221"/>
                      <a:gd name="T16" fmla="*/ 56 w 128"/>
                      <a:gd name="T17" fmla="*/ 4 h 221"/>
                      <a:gd name="T18" fmla="*/ 57 w 128"/>
                      <a:gd name="T19" fmla="*/ 0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8" h="221">
                        <a:moveTo>
                          <a:pt x="57" y="0"/>
                        </a:moveTo>
                        <a:lnTo>
                          <a:pt x="56" y="4"/>
                        </a:lnTo>
                        <a:lnTo>
                          <a:pt x="0" y="201"/>
                        </a:lnTo>
                        <a:lnTo>
                          <a:pt x="72" y="221"/>
                        </a:lnTo>
                        <a:lnTo>
                          <a:pt x="128" y="24"/>
                        </a:lnTo>
                        <a:lnTo>
                          <a:pt x="57" y="0"/>
                        </a:lnTo>
                        <a:lnTo>
                          <a:pt x="57" y="0"/>
                        </a:lnTo>
                        <a:lnTo>
                          <a:pt x="57" y="2"/>
                        </a:lnTo>
                        <a:lnTo>
                          <a:pt x="56" y="4"/>
                        </a:lnTo>
                        <a:lnTo>
                          <a:pt x="57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1" name="Freeform 319"/>
                  <p:cNvSpPr>
                    <a:spLocks/>
                  </p:cNvSpPr>
                  <p:nvPr/>
                </p:nvSpPr>
                <p:spPr bwMode="auto">
                  <a:xfrm>
                    <a:off x="4148" y="1790"/>
                    <a:ext cx="26" cy="37"/>
                  </a:xfrm>
                  <a:custGeom>
                    <a:avLst/>
                    <a:gdLst>
                      <a:gd name="T0" fmla="*/ 155 w 155"/>
                      <a:gd name="T1" fmla="*/ 28 h 226"/>
                      <a:gd name="T2" fmla="*/ 85 w 155"/>
                      <a:gd name="T3" fmla="*/ 0 h 226"/>
                      <a:gd name="T4" fmla="*/ 0 w 155"/>
                      <a:gd name="T5" fmla="*/ 197 h 226"/>
                      <a:gd name="T6" fmla="*/ 70 w 155"/>
                      <a:gd name="T7" fmla="*/ 226 h 226"/>
                      <a:gd name="T8" fmla="*/ 155 w 155"/>
                      <a:gd name="T9" fmla="*/ 29 h 226"/>
                      <a:gd name="T10" fmla="*/ 155 w 155"/>
                      <a:gd name="T11" fmla="*/ 28 h 226"/>
                      <a:gd name="T12" fmla="*/ 155 w 155"/>
                      <a:gd name="T13" fmla="*/ 29 h 226"/>
                      <a:gd name="T14" fmla="*/ 155 w 155"/>
                      <a:gd name="T15" fmla="*/ 28 h 226"/>
                      <a:gd name="T16" fmla="*/ 155 w 155"/>
                      <a:gd name="T17" fmla="*/ 28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5" h="226">
                        <a:moveTo>
                          <a:pt x="155" y="28"/>
                        </a:moveTo>
                        <a:lnTo>
                          <a:pt x="85" y="0"/>
                        </a:lnTo>
                        <a:lnTo>
                          <a:pt x="0" y="197"/>
                        </a:lnTo>
                        <a:lnTo>
                          <a:pt x="70" y="226"/>
                        </a:lnTo>
                        <a:lnTo>
                          <a:pt x="155" y="29"/>
                        </a:lnTo>
                        <a:lnTo>
                          <a:pt x="155" y="28"/>
                        </a:lnTo>
                        <a:lnTo>
                          <a:pt x="155" y="29"/>
                        </a:lnTo>
                        <a:lnTo>
                          <a:pt x="155" y="28"/>
                        </a:lnTo>
                        <a:lnTo>
                          <a:pt x="155" y="2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2" name="Freeform 320"/>
                  <p:cNvSpPr>
                    <a:spLocks/>
                  </p:cNvSpPr>
                  <p:nvPr/>
                </p:nvSpPr>
                <p:spPr bwMode="auto">
                  <a:xfrm>
                    <a:off x="4162" y="1752"/>
                    <a:ext cx="26" cy="42"/>
                  </a:xfrm>
                  <a:custGeom>
                    <a:avLst/>
                    <a:gdLst>
                      <a:gd name="T0" fmla="*/ 155 w 155"/>
                      <a:gd name="T1" fmla="*/ 24 h 252"/>
                      <a:gd name="T2" fmla="*/ 84 w 155"/>
                      <a:gd name="T3" fmla="*/ 0 h 252"/>
                      <a:gd name="T4" fmla="*/ 0 w 155"/>
                      <a:gd name="T5" fmla="*/ 225 h 252"/>
                      <a:gd name="T6" fmla="*/ 70 w 155"/>
                      <a:gd name="T7" fmla="*/ 252 h 252"/>
                      <a:gd name="T8" fmla="*/ 155 w 155"/>
                      <a:gd name="T9" fmla="*/ 26 h 252"/>
                      <a:gd name="T10" fmla="*/ 155 w 155"/>
                      <a:gd name="T11" fmla="*/ 24 h 252"/>
                      <a:gd name="T12" fmla="*/ 155 w 155"/>
                      <a:gd name="T13" fmla="*/ 26 h 252"/>
                      <a:gd name="T14" fmla="*/ 155 w 155"/>
                      <a:gd name="T15" fmla="*/ 26 h 252"/>
                      <a:gd name="T16" fmla="*/ 155 w 155"/>
                      <a:gd name="T17" fmla="*/ 2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5" h="252">
                        <a:moveTo>
                          <a:pt x="155" y="24"/>
                        </a:moveTo>
                        <a:lnTo>
                          <a:pt x="84" y="0"/>
                        </a:lnTo>
                        <a:lnTo>
                          <a:pt x="0" y="225"/>
                        </a:lnTo>
                        <a:lnTo>
                          <a:pt x="70" y="252"/>
                        </a:lnTo>
                        <a:lnTo>
                          <a:pt x="155" y="26"/>
                        </a:lnTo>
                        <a:lnTo>
                          <a:pt x="155" y="24"/>
                        </a:lnTo>
                        <a:lnTo>
                          <a:pt x="155" y="26"/>
                        </a:lnTo>
                        <a:lnTo>
                          <a:pt x="155" y="26"/>
                        </a:lnTo>
                        <a:lnTo>
                          <a:pt x="155" y="24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3" name="Freeform 321"/>
                  <p:cNvSpPr>
                    <a:spLocks/>
                  </p:cNvSpPr>
                  <p:nvPr/>
                </p:nvSpPr>
                <p:spPr bwMode="auto">
                  <a:xfrm>
                    <a:off x="4176" y="1710"/>
                    <a:ext cx="26" cy="47"/>
                  </a:xfrm>
                  <a:custGeom>
                    <a:avLst/>
                    <a:gdLst>
                      <a:gd name="T0" fmla="*/ 156 w 156"/>
                      <a:gd name="T1" fmla="*/ 22 h 276"/>
                      <a:gd name="T2" fmla="*/ 85 w 156"/>
                      <a:gd name="T3" fmla="*/ 0 h 276"/>
                      <a:gd name="T4" fmla="*/ 0 w 156"/>
                      <a:gd name="T5" fmla="*/ 253 h 276"/>
                      <a:gd name="T6" fmla="*/ 71 w 156"/>
                      <a:gd name="T7" fmla="*/ 276 h 276"/>
                      <a:gd name="T8" fmla="*/ 156 w 156"/>
                      <a:gd name="T9" fmla="*/ 23 h 276"/>
                      <a:gd name="T10" fmla="*/ 156 w 156"/>
                      <a:gd name="T11" fmla="*/ 22 h 276"/>
                      <a:gd name="T12" fmla="*/ 156 w 156"/>
                      <a:gd name="T13" fmla="*/ 23 h 276"/>
                      <a:gd name="T14" fmla="*/ 156 w 156"/>
                      <a:gd name="T15" fmla="*/ 22 h 276"/>
                      <a:gd name="T16" fmla="*/ 156 w 156"/>
                      <a:gd name="T17" fmla="*/ 22 h 2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6" h="276">
                        <a:moveTo>
                          <a:pt x="156" y="22"/>
                        </a:moveTo>
                        <a:lnTo>
                          <a:pt x="85" y="0"/>
                        </a:lnTo>
                        <a:lnTo>
                          <a:pt x="0" y="253"/>
                        </a:lnTo>
                        <a:lnTo>
                          <a:pt x="71" y="276"/>
                        </a:lnTo>
                        <a:lnTo>
                          <a:pt x="156" y="23"/>
                        </a:lnTo>
                        <a:lnTo>
                          <a:pt x="156" y="22"/>
                        </a:lnTo>
                        <a:lnTo>
                          <a:pt x="156" y="23"/>
                        </a:lnTo>
                        <a:lnTo>
                          <a:pt x="156" y="22"/>
                        </a:lnTo>
                        <a:lnTo>
                          <a:pt x="156" y="2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4" name="Freeform 322"/>
                  <p:cNvSpPr>
                    <a:spLocks/>
                  </p:cNvSpPr>
                  <p:nvPr/>
                </p:nvSpPr>
                <p:spPr bwMode="auto">
                  <a:xfrm>
                    <a:off x="4190" y="1664"/>
                    <a:ext cx="27" cy="50"/>
                  </a:xfrm>
                  <a:custGeom>
                    <a:avLst/>
                    <a:gdLst>
                      <a:gd name="T0" fmla="*/ 157 w 157"/>
                      <a:gd name="T1" fmla="*/ 19 h 304"/>
                      <a:gd name="T2" fmla="*/ 84 w 157"/>
                      <a:gd name="T3" fmla="*/ 0 h 304"/>
                      <a:gd name="T4" fmla="*/ 0 w 157"/>
                      <a:gd name="T5" fmla="*/ 283 h 304"/>
                      <a:gd name="T6" fmla="*/ 72 w 157"/>
                      <a:gd name="T7" fmla="*/ 304 h 304"/>
                      <a:gd name="T8" fmla="*/ 156 w 157"/>
                      <a:gd name="T9" fmla="*/ 23 h 304"/>
                      <a:gd name="T10" fmla="*/ 157 w 157"/>
                      <a:gd name="T11" fmla="*/ 19 h 304"/>
                      <a:gd name="T12" fmla="*/ 156 w 157"/>
                      <a:gd name="T13" fmla="*/ 23 h 304"/>
                      <a:gd name="T14" fmla="*/ 157 w 157"/>
                      <a:gd name="T15" fmla="*/ 21 h 304"/>
                      <a:gd name="T16" fmla="*/ 157 w 157"/>
                      <a:gd name="T17" fmla="*/ 19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7" h="304">
                        <a:moveTo>
                          <a:pt x="157" y="19"/>
                        </a:moveTo>
                        <a:lnTo>
                          <a:pt x="84" y="0"/>
                        </a:lnTo>
                        <a:lnTo>
                          <a:pt x="0" y="283"/>
                        </a:lnTo>
                        <a:lnTo>
                          <a:pt x="72" y="304"/>
                        </a:lnTo>
                        <a:lnTo>
                          <a:pt x="156" y="23"/>
                        </a:lnTo>
                        <a:lnTo>
                          <a:pt x="157" y="19"/>
                        </a:lnTo>
                        <a:lnTo>
                          <a:pt x="156" y="23"/>
                        </a:lnTo>
                        <a:lnTo>
                          <a:pt x="157" y="21"/>
                        </a:lnTo>
                        <a:lnTo>
                          <a:pt x="157" y="1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5" name="Freeform 323"/>
                  <p:cNvSpPr>
                    <a:spLocks/>
                  </p:cNvSpPr>
                  <p:nvPr/>
                </p:nvSpPr>
                <p:spPr bwMode="auto">
                  <a:xfrm>
                    <a:off x="4204" y="1617"/>
                    <a:ext cx="22" cy="50"/>
                  </a:xfrm>
                  <a:custGeom>
                    <a:avLst/>
                    <a:gdLst>
                      <a:gd name="T0" fmla="*/ 56 w 129"/>
                      <a:gd name="T1" fmla="*/ 0 h 300"/>
                      <a:gd name="T2" fmla="*/ 56 w 129"/>
                      <a:gd name="T3" fmla="*/ 3 h 300"/>
                      <a:gd name="T4" fmla="*/ 0 w 129"/>
                      <a:gd name="T5" fmla="*/ 285 h 300"/>
                      <a:gd name="T6" fmla="*/ 73 w 129"/>
                      <a:gd name="T7" fmla="*/ 300 h 300"/>
                      <a:gd name="T8" fmla="*/ 129 w 129"/>
                      <a:gd name="T9" fmla="*/ 18 h 300"/>
                      <a:gd name="T10" fmla="*/ 56 w 129"/>
                      <a:gd name="T11" fmla="*/ 0 h 300"/>
                      <a:gd name="T12" fmla="*/ 56 w 129"/>
                      <a:gd name="T13" fmla="*/ 0 h 300"/>
                      <a:gd name="T14" fmla="*/ 56 w 129"/>
                      <a:gd name="T15" fmla="*/ 2 h 300"/>
                      <a:gd name="T16" fmla="*/ 56 w 129"/>
                      <a:gd name="T17" fmla="*/ 3 h 300"/>
                      <a:gd name="T18" fmla="*/ 56 w 129"/>
                      <a:gd name="T19" fmla="*/ 0 h 3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9" h="300">
                        <a:moveTo>
                          <a:pt x="56" y="0"/>
                        </a:moveTo>
                        <a:lnTo>
                          <a:pt x="56" y="3"/>
                        </a:lnTo>
                        <a:lnTo>
                          <a:pt x="0" y="285"/>
                        </a:lnTo>
                        <a:lnTo>
                          <a:pt x="73" y="300"/>
                        </a:lnTo>
                        <a:lnTo>
                          <a:pt x="129" y="18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lnTo>
                          <a:pt x="56" y="2"/>
                        </a:lnTo>
                        <a:lnTo>
                          <a:pt x="56" y="3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6" name="Freeform 324"/>
                  <p:cNvSpPr>
                    <a:spLocks/>
                  </p:cNvSpPr>
                  <p:nvPr/>
                </p:nvSpPr>
                <p:spPr bwMode="auto">
                  <a:xfrm>
                    <a:off x="4214" y="1570"/>
                    <a:ext cx="26" cy="50"/>
                  </a:xfrm>
                  <a:custGeom>
                    <a:avLst/>
                    <a:gdLst>
                      <a:gd name="T0" fmla="*/ 158 w 158"/>
                      <a:gd name="T1" fmla="*/ 20 h 302"/>
                      <a:gd name="T2" fmla="*/ 86 w 158"/>
                      <a:gd name="T3" fmla="*/ 0 h 302"/>
                      <a:gd name="T4" fmla="*/ 0 w 158"/>
                      <a:gd name="T5" fmla="*/ 281 h 302"/>
                      <a:gd name="T6" fmla="*/ 73 w 158"/>
                      <a:gd name="T7" fmla="*/ 302 h 302"/>
                      <a:gd name="T8" fmla="*/ 158 w 158"/>
                      <a:gd name="T9" fmla="*/ 21 h 302"/>
                      <a:gd name="T10" fmla="*/ 158 w 158"/>
                      <a:gd name="T11" fmla="*/ 20 h 302"/>
                      <a:gd name="T12" fmla="*/ 158 w 158"/>
                      <a:gd name="T13" fmla="*/ 21 h 302"/>
                      <a:gd name="T14" fmla="*/ 158 w 158"/>
                      <a:gd name="T15" fmla="*/ 21 h 302"/>
                      <a:gd name="T16" fmla="*/ 158 w 158"/>
                      <a:gd name="T17" fmla="*/ 20 h 3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8" h="302">
                        <a:moveTo>
                          <a:pt x="158" y="20"/>
                        </a:moveTo>
                        <a:lnTo>
                          <a:pt x="86" y="0"/>
                        </a:lnTo>
                        <a:lnTo>
                          <a:pt x="0" y="281"/>
                        </a:lnTo>
                        <a:lnTo>
                          <a:pt x="73" y="302"/>
                        </a:lnTo>
                        <a:lnTo>
                          <a:pt x="158" y="21"/>
                        </a:lnTo>
                        <a:lnTo>
                          <a:pt x="158" y="20"/>
                        </a:lnTo>
                        <a:lnTo>
                          <a:pt x="158" y="21"/>
                        </a:lnTo>
                        <a:lnTo>
                          <a:pt x="158" y="21"/>
                        </a:lnTo>
                        <a:lnTo>
                          <a:pt x="158" y="2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7" name="Freeform 325"/>
                  <p:cNvSpPr>
                    <a:spLocks/>
                  </p:cNvSpPr>
                  <p:nvPr/>
                </p:nvSpPr>
                <p:spPr bwMode="auto">
                  <a:xfrm>
                    <a:off x="4228" y="1518"/>
                    <a:ext cx="26" cy="55"/>
                  </a:xfrm>
                  <a:custGeom>
                    <a:avLst/>
                    <a:gdLst>
                      <a:gd name="T0" fmla="*/ 157 w 157"/>
                      <a:gd name="T1" fmla="*/ 19 h 330"/>
                      <a:gd name="T2" fmla="*/ 84 w 157"/>
                      <a:gd name="T3" fmla="*/ 0 h 330"/>
                      <a:gd name="T4" fmla="*/ 0 w 157"/>
                      <a:gd name="T5" fmla="*/ 311 h 330"/>
                      <a:gd name="T6" fmla="*/ 73 w 157"/>
                      <a:gd name="T7" fmla="*/ 330 h 330"/>
                      <a:gd name="T8" fmla="*/ 157 w 157"/>
                      <a:gd name="T9" fmla="*/ 20 h 330"/>
                      <a:gd name="T10" fmla="*/ 157 w 157"/>
                      <a:gd name="T11" fmla="*/ 19 h 330"/>
                      <a:gd name="T12" fmla="*/ 157 w 157"/>
                      <a:gd name="T13" fmla="*/ 20 h 330"/>
                      <a:gd name="T14" fmla="*/ 157 w 157"/>
                      <a:gd name="T15" fmla="*/ 19 h 330"/>
                      <a:gd name="T16" fmla="*/ 157 w 157"/>
                      <a:gd name="T17" fmla="*/ 19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7" h="330">
                        <a:moveTo>
                          <a:pt x="157" y="19"/>
                        </a:moveTo>
                        <a:lnTo>
                          <a:pt x="84" y="0"/>
                        </a:lnTo>
                        <a:lnTo>
                          <a:pt x="0" y="311"/>
                        </a:lnTo>
                        <a:lnTo>
                          <a:pt x="73" y="330"/>
                        </a:lnTo>
                        <a:lnTo>
                          <a:pt x="157" y="20"/>
                        </a:lnTo>
                        <a:lnTo>
                          <a:pt x="157" y="19"/>
                        </a:lnTo>
                        <a:lnTo>
                          <a:pt x="157" y="20"/>
                        </a:lnTo>
                        <a:lnTo>
                          <a:pt x="157" y="19"/>
                        </a:lnTo>
                        <a:lnTo>
                          <a:pt x="157" y="1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8" name="Freeform 326"/>
                  <p:cNvSpPr>
                    <a:spLocks/>
                  </p:cNvSpPr>
                  <p:nvPr/>
                </p:nvSpPr>
                <p:spPr bwMode="auto">
                  <a:xfrm>
                    <a:off x="4242" y="1462"/>
                    <a:ext cx="26" cy="59"/>
                  </a:xfrm>
                  <a:custGeom>
                    <a:avLst/>
                    <a:gdLst>
                      <a:gd name="T0" fmla="*/ 86 w 158"/>
                      <a:gd name="T1" fmla="*/ 0 h 357"/>
                      <a:gd name="T2" fmla="*/ 85 w 158"/>
                      <a:gd name="T3" fmla="*/ 2 h 357"/>
                      <a:gd name="T4" fmla="*/ 0 w 158"/>
                      <a:gd name="T5" fmla="*/ 339 h 357"/>
                      <a:gd name="T6" fmla="*/ 73 w 158"/>
                      <a:gd name="T7" fmla="*/ 357 h 357"/>
                      <a:gd name="T8" fmla="*/ 158 w 158"/>
                      <a:gd name="T9" fmla="*/ 20 h 357"/>
                      <a:gd name="T10" fmla="*/ 86 w 158"/>
                      <a:gd name="T11" fmla="*/ 0 h 357"/>
                      <a:gd name="T12" fmla="*/ 86 w 158"/>
                      <a:gd name="T13" fmla="*/ 0 h 357"/>
                      <a:gd name="T14" fmla="*/ 85 w 158"/>
                      <a:gd name="T15" fmla="*/ 0 h 357"/>
                      <a:gd name="T16" fmla="*/ 85 w 158"/>
                      <a:gd name="T17" fmla="*/ 2 h 357"/>
                      <a:gd name="T18" fmla="*/ 86 w 158"/>
                      <a:gd name="T19" fmla="*/ 0 h 3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8" h="357">
                        <a:moveTo>
                          <a:pt x="86" y="0"/>
                        </a:moveTo>
                        <a:lnTo>
                          <a:pt x="85" y="2"/>
                        </a:lnTo>
                        <a:lnTo>
                          <a:pt x="0" y="339"/>
                        </a:lnTo>
                        <a:lnTo>
                          <a:pt x="73" y="357"/>
                        </a:lnTo>
                        <a:lnTo>
                          <a:pt x="158" y="20"/>
                        </a:lnTo>
                        <a:lnTo>
                          <a:pt x="86" y="0"/>
                        </a:lnTo>
                        <a:lnTo>
                          <a:pt x="86" y="0"/>
                        </a:lnTo>
                        <a:lnTo>
                          <a:pt x="85" y="0"/>
                        </a:lnTo>
                        <a:lnTo>
                          <a:pt x="85" y="2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39" name="Freeform 327"/>
                  <p:cNvSpPr>
                    <a:spLocks/>
                  </p:cNvSpPr>
                  <p:nvPr/>
                </p:nvSpPr>
                <p:spPr bwMode="auto">
                  <a:xfrm>
                    <a:off x="4256" y="1410"/>
                    <a:ext cx="26" cy="55"/>
                  </a:xfrm>
                  <a:custGeom>
                    <a:avLst/>
                    <a:gdLst>
                      <a:gd name="T0" fmla="*/ 157 w 157"/>
                      <a:gd name="T1" fmla="*/ 16 h 329"/>
                      <a:gd name="T2" fmla="*/ 84 w 157"/>
                      <a:gd name="T3" fmla="*/ 0 h 329"/>
                      <a:gd name="T4" fmla="*/ 0 w 157"/>
                      <a:gd name="T5" fmla="*/ 309 h 329"/>
                      <a:gd name="T6" fmla="*/ 72 w 157"/>
                      <a:gd name="T7" fmla="*/ 329 h 329"/>
                      <a:gd name="T8" fmla="*/ 156 w 157"/>
                      <a:gd name="T9" fmla="*/ 19 h 329"/>
                      <a:gd name="T10" fmla="*/ 157 w 157"/>
                      <a:gd name="T11" fmla="*/ 16 h 329"/>
                      <a:gd name="T12" fmla="*/ 156 w 157"/>
                      <a:gd name="T13" fmla="*/ 19 h 329"/>
                      <a:gd name="T14" fmla="*/ 156 w 157"/>
                      <a:gd name="T15" fmla="*/ 18 h 329"/>
                      <a:gd name="T16" fmla="*/ 157 w 157"/>
                      <a:gd name="T17" fmla="*/ 16 h 3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7" h="329">
                        <a:moveTo>
                          <a:pt x="157" y="16"/>
                        </a:moveTo>
                        <a:lnTo>
                          <a:pt x="84" y="0"/>
                        </a:lnTo>
                        <a:lnTo>
                          <a:pt x="0" y="309"/>
                        </a:lnTo>
                        <a:lnTo>
                          <a:pt x="72" y="329"/>
                        </a:lnTo>
                        <a:lnTo>
                          <a:pt x="156" y="19"/>
                        </a:lnTo>
                        <a:lnTo>
                          <a:pt x="157" y="16"/>
                        </a:lnTo>
                        <a:lnTo>
                          <a:pt x="156" y="19"/>
                        </a:lnTo>
                        <a:lnTo>
                          <a:pt x="156" y="18"/>
                        </a:lnTo>
                        <a:lnTo>
                          <a:pt x="157" y="16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0" name="Freeform 328"/>
                  <p:cNvSpPr>
                    <a:spLocks/>
                  </p:cNvSpPr>
                  <p:nvPr/>
                </p:nvSpPr>
                <p:spPr bwMode="auto">
                  <a:xfrm>
                    <a:off x="4270" y="1358"/>
                    <a:ext cx="22" cy="55"/>
                  </a:xfrm>
                  <a:custGeom>
                    <a:avLst/>
                    <a:gdLst>
                      <a:gd name="T0" fmla="*/ 57 w 131"/>
                      <a:gd name="T1" fmla="*/ 0 h 328"/>
                      <a:gd name="T2" fmla="*/ 56 w 131"/>
                      <a:gd name="T3" fmla="*/ 5 h 328"/>
                      <a:gd name="T4" fmla="*/ 0 w 131"/>
                      <a:gd name="T5" fmla="*/ 314 h 328"/>
                      <a:gd name="T6" fmla="*/ 74 w 131"/>
                      <a:gd name="T7" fmla="*/ 328 h 328"/>
                      <a:gd name="T8" fmla="*/ 131 w 131"/>
                      <a:gd name="T9" fmla="*/ 18 h 328"/>
                      <a:gd name="T10" fmla="*/ 57 w 131"/>
                      <a:gd name="T11" fmla="*/ 0 h 328"/>
                      <a:gd name="T12" fmla="*/ 57 w 131"/>
                      <a:gd name="T13" fmla="*/ 0 h 328"/>
                      <a:gd name="T14" fmla="*/ 56 w 131"/>
                      <a:gd name="T15" fmla="*/ 3 h 328"/>
                      <a:gd name="T16" fmla="*/ 56 w 131"/>
                      <a:gd name="T17" fmla="*/ 5 h 328"/>
                      <a:gd name="T18" fmla="*/ 57 w 131"/>
                      <a:gd name="T19" fmla="*/ 0 h 3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1" h="328">
                        <a:moveTo>
                          <a:pt x="57" y="0"/>
                        </a:moveTo>
                        <a:lnTo>
                          <a:pt x="56" y="5"/>
                        </a:lnTo>
                        <a:lnTo>
                          <a:pt x="0" y="314"/>
                        </a:lnTo>
                        <a:lnTo>
                          <a:pt x="74" y="328"/>
                        </a:lnTo>
                        <a:lnTo>
                          <a:pt x="131" y="18"/>
                        </a:lnTo>
                        <a:lnTo>
                          <a:pt x="57" y="0"/>
                        </a:lnTo>
                        <a:lnTo>
                          <a:pt x="57" y="0"/>
                        </a:lnTo>
                        <a:lnTo>
                          <a:pt x="56" y="3"/>
                        </a:lnTo>
                        <a:lnTo>
                          <a:pt x="56" y="5"/>
                        </a:lnTo>
                        <a:lnTo>
                          <a:pt x="57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1" name="Freeform 329"/>
                  <p:cNvSpPr>
                    <a:spLocks/>
                  </p:cNvSpPr>
                  <p:nvPr/>
                </p:nvSpPr>
                <p:spPr bwMode="auto">
                  <a:xfrm>
                    <a:off x="4280" y="1311"/>
                    <a:ext cx="26" cy="51"/>
                  </a:xfrm>
                  <a:custGeom>
                    <a:avLst/>
                    <a:gdLst>
                      <a:gd name="T0" fmla="*/ 85 w 157"/>
                      <a:gd name="T1" fmla="*/ 0 h 305"/>
                      <a:gd name="T2" fmla="*/ 85 w 157"/>
                      <a:gd name="T3" fmla="*/ 1 h 305"/>
                      <a:gd name="T4" fmla="*/ 0 w 157"/>
                      <a:gd name="T5" fmla="*/ 282 h 305"/>
                      <a:gd name="T6" fmla="*/ 72 w 157"/>
                      <a:gd name="T7" fmla="*/ 305 h 305"/>
                      <a:gd name="T8" fmla="*/ 157 w 157"/>
                      <a:gd name="T9" fmla="*/ 22 h 305"/>
                      <a:gd name="T10" fmla="*/ 85 w 157"/>
                      <a:gd name="T11" fmla="*/ 0 h 305"/>
                      <a:gd name="T12" fmla="*/ 85 w 157"/>
                      <a:gd name="T13" fmla="*/ 0 h 305"/>
                      <a:gd name="T14" fmla="*/ 85 w 157"/>
                      <a:gd name="T15" fmla="*/ 1 h 305"/>
                      <a:gd name="T16" fmla="*/ 85 w 157"/>
                      <a:gd name="T17" fmla="*/ 1 h 305"/>
                      <a:gd name="T18" fmla="*/ 85 w 157"/>
                      <a:gd name="T19" fmla="*/ 0 h 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7" h="305">
                        <a:moveTo>
                          <a:pt x="85" y="0"/>
                        </a:moveTo>
                        <a:lnTo>
                          <a:pt x="85" y="1"/>
                        </a:lnTo>
                        <a:lnTo>
                          <a:pt x="0" y="282"/>
                        </a:lnTo>
                        <a:lnTo>
                          <a:pt x="72" y="305"/>
                        </a:lnTo>
                        <a:lnTo>
                          <a:pt x="157" y="22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85" y="1"/>
                        </a:lnTo>
                        <a:lnTo>
                          <a:pt x="85" y="1"/>
                        </a:lnTo>
                        <a:lnTo>
                          <a:pt x="85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2" name="Freeform 330"/>
                  <p:cNvSpPr>
                    <a:spLocks/>
                  </p:cNvSpPr>
                  <p:nvPr/>
                </p:nvSpPr>
                <p:spPr bwMode="auto">
                  <a:xfrm>
                    <a:off x="4294" y="1269"/>
                    <a:ext cx="26" cy="46"/>
                  </a:xfrm>
                  <a:custGeom>
                    <a:avLst/>
                    <a:gdLst>
                      <a:gd name="T0" fmla="*/ 85 w 156"/>
                      <a:gd name="T1" fmla="*/ 0 h 280"/>
                      <a:gd name="T2" fmla="*/ 84 w 156"/>
                      <a:gd name="T3" fmla="*/ 4 h 280"/>
                      <a:gd name="T4" fmla="*/ 0 w 156"/>
                      <a:gd name="T5" fmla="*/ 257 h 280"/>
                      <a:gd name="T6" fmla="*/ 72 w 156"/>
                      <a:gd name="T7" fmla="*/ 280 h 280"/>
                      <a:gd name="T8" fmla="*/ 156 w 156"/>
                      <a:gd name="T9" fmla="*/ 27 h 280"/>
                      <a:gd name="T10" fmla="*/ 85 w 156"/>
                      <a:gd name="T11" fmla="*/ 0 h 280"/>
                      <a:gd name="T12" fmla="*/ 85 w 156"/>
                      <a:gd name="T13" fmla="*/ 0 h 280"/>
                      <a:gd name="T14" fmla="*/ 85 w 156"/>
                      <a:gd name="T15" fmla="*/ 2 h 280"/>
                      <a:gd name="T16" fmla="*/ 84 w 156"/>
                      <a:gd name="T17" fmla="*/ 4 h 280"/>
                      <a:gd name="T18" fmla="*/ 85 w 156"/>
                      <a:gd name="T19" fmla="*/ 0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80">
                        <a:moveTo>
                          <a:pt x="85" y="0"/>
                        </a:moveTo>
                        <a:lnTo>
                          <a:pt x="84" y="4"/>
                        </a:lnTo>
                        <a:lnTo>
                          <a:pt x="0" y="257"/>
                        </a:lnTo>
                        <a:lnTo>
                          <a:pt x="72" y="280"/>
                        </a:lnTo>
                        <a:lnTo>
                          <a:pt x="156" y="27"/>
                        </a:lnTo>
                        <a:lnTo>
                          <a:pt x="85" y="0"/>
                        </a:lnTo>
                        <a:lnTo>
                          <a:pt x="85" y="0"/>
                        </a:lnTo>
                        <a:lnTo>
                          <a:pt x="85" y="2"/>
                        </a:lnTo>
                        <a:lnTo>
                          <a:pt x="84" y="4"/>
                        </a:lnTo>
                        <a:lnTo>
                          <a:pt x="85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3" name="Freeform 331"/>
                  <p:cNvSpPr>
                    <a:spLocks/>
                  </p:cNvSpPr>
                  <p:nvPr/>
                </p:nvSpPr>
                <p:spPr bwMode="auto">
                  <a:xfrm>
                    <a:off x="4308" y="1235"/>
                    <a:ext cx="26" cy="38"/>
                  </a:xfrm>
                  <a:custGeom>
                    <a:avLst/>
                    <a:gdLst>
                      <a:gd name="T0" fmla="*/ 88 w 155"/>
                      <a:gd name="T1" fmla="*/ 0 h 230"/>
                      <a:gd name="T2" fmla="*/ 85 w 155"/>
                      <a:gd name="T3" fmla="*/ 4 h 230"/>
                      <a:gd name="T4" fmla="*/ 0 w 155"/>
                      <a:gd name="T5" fmla="*/ 201 h 230"/>
                      <a:gd name="T6" fmla="*/ 70 w 155"/>
                      <a:gd name="T7" fmla="*/ 230 h 230"/>
                      <a:gd name="T8" fmla="*/ 155 w 155"/>
                      <a:gd name="T9" fmla="*/ 34 h 230"/>
                      <a:gd name="T10" fmla="*/ 88 w 155"/>
                      <a:gd name="T11" fmla="*/ 0 h 230"/>
                      <a:gd name="T12" fmla="*/ 88 w 155"/>
                      <a:gd name="T13" fmla="*/ 0 h 230"/>
                      <a:gd name="T14" fmla="*/ 86 w 155"/>
                      <a:gd name="T15" fmla="*/ 2 h 230"/>
                      <a:gd name="T16" fmla="*/ 85 w 155"/>
                      <a:gd name="T17" fmla="*/ 4 h 230"/>
                      <a:gd name="T18" fmla="*/ 88 w 155"/>
                      <a:gd name="T19" fmla="*/ 0 h 2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5" h="230">
                        <a:moveTo>
                          <a:pt x="88" y="0"/>
                        </a:moveTo>
                        <a:lnTo>
                          <a:pt x="85" y="4"/>
                        </a:lnTo>
                        <a:lnTo>
                          <a:pt x="0" y="201"/>
                        </a:lnTo>
                        <a:lnTo>
                          <a:pt x="70" y="230"/>
                        </a:lnTo>
                        <a:lnTo>
                          <a:pt x="155" y="34"/>
                        </a:lnTo>
                        <a:lnTo>
                          <a:pt x="88" y="0"/>
                        </a:lnTo>
                        <a:lnTo>
                          <a:pt x="88" y="0"/>
                        </a:lnTo>
                        <a:lnTo>
                          <a:pt x="86" y="2"/>
                        </a:lnTo>
                        <a:lnTo>
                          <a:pt x="85" y="4"/>
                        </a:lnTo>
                        <a:lnTo>
                          <a:pt x="88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4" name="Freeform 332"/>
                  <p:cNvSpPr>
                    <a:spLocks/>
                  </p:cNvSpPr>
                  <p:nvPr/>
                </p:nvSpPr>
                <p:spPr bwMode="auto">
                  <a:xfrm>
                    <a:off x="4323" y="1211"/>
                    <a:ext cx="24" cy="30"/>
                  </a:xfrm>
                  <a:custGeom>
                    <a:avLst/>
                    <a:gdLst>
                      <a:gd name="T0" fmla="*/ 86 w 149"/>
                      <a:gd name="T1" fmla="*/ 0 h 181"/>
                      <a:gd name="T2" fmla="*/ 85 w 149"/>
                      <a:gd name="T3" fmla="*/ 2 h 181"/>
                      <a:gd name="T4" fmla="*/ 0 w 149"/>
                      <a:gd name="T5" fmla="*/ 143 h 181"/>
                      <a:gd name="T6" fmla="*/ 64 w 149"/>
                      <a:gd name="T7" fmla="*/ 181 h 181"/>
                      <a:gd name="T8" fmla="*/ 149 w 149"/>
                      <a:gd name="T9" fmla="*/ 40 h 181"/>
                      <a:gd name="T10" fmla="*/ 86 w 149"/>
                      <a:gd name="T11" fmla="*/ 0 h 181"/>
                      <a:gd name="T12" fmla="*/ 86 w 149"/>
                      <a:gd name="T13" fmla="*/ 0 h 181"/>
                      <a:gd name="T14" fmla="*/ 85 w 149"/>
                      <a:gd name="T15" fmla="*/ 1 h 181"/>
                      <a:gd name="T16" fmla="*/ 85 w 149"/>
                      <a:gd name="T17" fmla="*/ 2 h 181"/>
                      <a:gd name="T18" fmla="*/ 86 w 149"/>
                      <a:gd name="T19" fmla="*/ 0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9" h="181">
                        <a:moveTo>
                          <a:pt x="86" y="0"/>
                        </a:moveTo>
                        <a:lnTo>
                          <a:pt x="85" y="2"/>
                        </a:lnTo>
                        <a:lnTo>
                          <a:pt x="0" y="143"/>
                        </a:lnTo>
                        <a:lnTo>
                          <a:pt x="64" y="181"/>
                        </a:lnTo>
                        <a:lnTo>
                          <a:pt x="149" y="40"/>
                        </a:lnTo>
                        <a:lnTo>
                          <a:pt x="86" y="0"/>
                        </a:lnTo>
                        <a:lnTo>
                          <a:pt x="86" y="0"/>
                        </a:lnTo>
                        <a:lnTo>
                          <a:pt x="85" y="1"/>
                        </a:lnTo>
                        <a:lnTo>
                          <a:pt x="85" y="2"/>
                        </a:lnTo>
                        <a:lnTo>
                          <a:pt x="86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5" name="Freeform 333"/>
                  <p:cNvSpPr>
                    <a:spLocks/>
                  </p:cNvSpPr>
                  <p:nvPr/>
                </p:nvSpPr>
                <p:spPr bwMode="auto">
                  <a:xfrm>
                    <a:off x="4337" y="1193"/>
                    <a:ext cx="19" cy="25"/>
                  </a:xfrm>
                  <a:custGeom>
                    <a:avLst/>
                    <a:gdLst>
                      <a:gd name="T0" fmla="*/ 99 w 118"/>
                      <a:gd name="T1" fmla="*/ 9 h 151"/>
                      <a:gd name="T2" fmla="*/ 56 w 118"/>
                      <a:gd name="T3" fmla="*/ 23 h 151"/>
                      <a:gd name="T4" fmla="*/ 0 w 118"/>
                      <a:gd name="T5" fmla="*/ 108 h 151"/>
                      <a:gd name="T6" fmla="*/ 62 w 118"/>
                      <a:gd name="T7" fmla="*/ 151 h 151"/>
                      <a:gd name="T8" fmla="*/ 118 w 118"/>
                      <a:gd name="T9" fmla="*/ 65 h 151"/>
                      <a:gd name="T10" fmla="*/ 99 w 118"/>
                      <a:gd name="T11" fmla="*/ 9 h 151"/>
                      <a:gd name="T12" fmla="*/ 99 w 118"/>
                      <a:gd name="T13" fmla="*/ 9 h 151"/>
                      <a:gd name="T14" fmla="*/ 72 w 118"/>
                      <a:gd name="T15" fmla="*/ 0 h 151"/>
                      <a:gd name="T16" fmla="*/ 56 w 118"/>
                      <a:gd name="T17" fmla="*/ 23 h 151"/>
                      <a:gd name="T18" fmla="*/ 99 w 118"/>
                      <a:gd name="T19" fmla="*/ 9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8" h="151">
                        <a:moveTo>
                          <a:pt x="99" y="9"/>
                        </a:moveTo>
                        <a:lnTo>
                          <a:pt x="56" y="23"/>
                        </a:lnTo>
                        <a:lnTo>
                          <a:pt x="0" y="108"/>
                        </a:lnTo>
                        <a:lnTo>
                          <a:pt x="62" y="151"/>
                        </a:lnTo>
                        <a:lnTo>
                          <a:pt x="118" y="65"/>
                        </a:lnTo>
                        <a:lnTo>
                          <a:pt x="99" y="9"/>
                        </a:lnTo>
                        <a:lnTo>
                          <a:pt x="99" y="9"/>
                        </a:lnTo>
                        <a:lnTo>
                          <a:pt x="72" y="0"/>
                        </a:lnTo>
                        <a:lnTo>
                          <a:pt x="56" y="23"/>
                        </a:lnTo>
                        <a:lnTo>
                          <a:pt x="99" y="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6" name="Freeform 334"/>
                  <p:cNvSpPr>
                    <a:spLocks/>
                  </p:cNvSpPr>
                  <p:nvPr/>
                </p:nvSpPr>
                <p:spPr bwMode="auto">
                  <a:xfrm>
                    <a:off x="4349" y="1195"/>
                    <a:ext cx="21" cy="16"/>
                  </a:xfrm>
                  <a:custGeom>
                    <a:avLst/>
                    <a:gdLst>
                      <a:gd name="T0" fmla="*/ 123 w 123"/>
                      <a:gd name="T1" fmla="*/ 37 h 100"/>
                      <a:gd name="T2" fmla="*/ 108 w 123"/>
                      <a:gd name="T3" fmla="*/ 28 h 100"/>
                      <a:gd name="T4" fmla="*/ 24 w 123"/>
                      <a:gd name="T5" fmla="*/ 0 h 100"/>
                      <a:gd name="T6" fmla="*/ 0 w 123"/>
                      <a:gd name="T7" fmla="*/ 72 h 100"/>
                      <a:gd name="T8" fmla="*/ 84 w 123"/>
                      <a:gd name="T9" fmla="*/ 100 h 100"/>
                      <a:gd name="T10" fmla="*/ 123 w 123"/>
                      <a:gd name="T11" fmla="*/ 37 h 100"/>
                      <a:gd name="T12" fmla="*/ 123 w 123"/>
                      <a:gd name="T13" fmla="*/ 37 h 100"/>
                      <a:gd name="T14" fmla="*/ 117 w 123"/>
                      <a:gd name="T15" fmla="*/ 31 h 100"/>
                      <a:gd name="T16" fmla="*/ 108 w 123"/>
                      <a:gd name="T17" fmla="*/ 28 h 100"/>
                      <a:gd name="T18" fmla="*/ 123 w 123"/>
                      <a:gd name="T19" fmla="*/ 3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100">
                        <a:moveTo>
                          <a:pt x="123" y="37"/>
                        </a:moveTo>
                        <a:lnTo>
                          <a:pt x="108" y="28"/>
                        </a:lnTo>
                        <a:lnTo>
                          <a:pt x="24" y="0"/>
                        </a:lnTo>
                        <a:lnTo>
                          <a:pt x="0" y="72"/>
                        </a:lnTo>
                        <a:lnTo>
                          <a:pt x="84" y="100"/>
                        </a:lnTo>
                        <a:lnTo>
                          <a:pt x="123" y="37"/>
                        </a:lnTo>
                        <a:lnTo>
                          <a:pt x="123" y="37"/>
                        </a:lnTo>
                        <a:lnTo>
                          <a:pt x="117" y="31"/>
                        </a:lnTo>
                        <a:lnTo>
                          <a:pt x="108" y="28"/>
                        </a:lnTo>
                        <a:lnTo>
                          <a:pt x="123" y="37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7" name="Freeform 335"/>
                  <p:cNvSpPr>
                    <a:spLocks/>
                  </p:cNvSpPr>
                  <p:nvPr/>
                </p:nvSpPr>
                <p:spPr bwMode="auto">
                  <a:xfrm>
                    <a:off x="4361" y="1201"/>
                    <a:ext cx="24" cy="23"/>
                  </a:xfrm>
                  <a:custGeom>
                    <a:avLst/>
                    <a:gdLst>
                      <a:gd name="T0" fmla="*/ 143 w 143"/>
                      <a:gd name="T1" fmla="*/ 92 h 138"/>
                      <a:gd name="T2" fmla="*/ 137 w 143"/>
                      <a:gd name="T3" fmla="*/ 84 h 138"/>
                      <a:gd name="T4" fmla="*/ 53 w 143"/>
                      <a:gd name="T5" fmla="*/ 0 h 138"/>
                      <a:gd name="T6" fmla="*/ 0 w 143"/>
                      <a:gd name="T7" fmla="*/ 54 h 138"/>
                      <a:gd name="T8" fmla="*/ 84 w 143"/>
                      <a:gd name="T9" fmla="*/ 138 h 138"/>
                      <a:gd name="T10" fmla="*/ 143 w 143"/>
                      <a:gd name="T11" fmla="*/ 92 h 138"/>
                      <a:gd name="T12" fmla="*/ 143 w 143"/>
                      <a:gd name="T13" fmla="*/ 92 h 138"/>
                      <a:gd name="T14" fmla="*/ 141 w 143"/>
                      <a:gd name="T15" fmla="*/ 88 h 138"/>
                      <a:gd name="T16" fmla="*/ 137 w 143"/>
                      <a:gd name="T17" fmla="*/ 84 h 138"/>
                      <a:gd name="T18" fmla="*/ 143 w 143"/>
                      <a:gd name="T19" fmla="*/ 92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3" h="138">
                        <a:moveTo>
                          <a:pt x="143" y="92"/>
                        </a:moveTo>
                        <a:lnTo>
                          <a:pt x="137" y="84"/>
                        </a:lnTo>
                        <a:lnTo>
                          <a:pt x="53" y="0"/>
                        </a:lnTo>
                        <a:lnTo>
                          <a:pt x="0" y="54"/>
                        </a:lnTo>
                        <a:lnTo>
                          <a:pt x="84" y="138"/>
                        </a:lnTo>
                        <a:lnTo>
                          <a:pt x="143" y="92"/>
                        </a:lnTo>
                        <a:lnTo>
                          <a:pt x="143" y="92"/>
                        </a:lnTo>
                        <a:lnTo>
                          <a:pt x="141" y="88"/>
                        </a:lnTo>
                        <a:lnTo>
                          <a:pt x="137" y="84"/>
                        </a:lnTo>
                        <a:lnTo>
                          <a:pt x="143" y="9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8" name="Freeform 336"/>
                  <p:cNvSpPr>
                    <a:spLocks/>
                  </p:cNvSpPr>
                  <p:nvPr/>
                </p:nvSpPr>
                <p:spPr bwMode="auto">
                  <a:xfrm>
                    <a:off x="4374" y="1216"/>
                    <a:ext cx="25" cy="30"/>
                  </a:xfrm>
                  <a:custGeom>
                    <a:avLst/>
                    <a:gdLst>
                      <a:gd name="T0" fmla="*/ 152 w 152"/>
                      <a:gd name="T1" fmla="*/ 148 h 179"/>
                      <a:gd name="T2" fmla="*/ 148 w 152"/>
                      <a:gd name="T3" fmla="*/ 141 h 179"/>
                      <a:gd name="T4" fmla="*/ 64 w 152"/>
                      <a:gd name="T5" fmla="*/ 0 h 179"/>
                      <a:gd name="T6" fmla="*/ 0 w 152"/>
                      <a:gd name="T7" fmla="*/ 38 h 179"/>
                      <a:gd name="T8" fmla="*/ 84 w 152"/>
                      <a:gd name="T9" fmla="*/ 179 h 179"/>
                      <a:gd name="T10" fmla="*/ 152 w 152"/>
                      <a:gd name="T11" fmla="*/ 148 h 179"/>
                      <a:gd name="T12" fmla="*/ 152 w 152"/>
                      <a:gd name="T13" fmla="*/ 148 h 179"/>
                      <a:gd name="T14" fmla="*/ 150 w 152"/>
                      <a:gd name="T15" fmla="*/ 144 h 179"/>
                      <a:gd name="T16" fmla="*/ 148 w 152"/>
                      <a:gd name="T17" fmla="*/ 141 h 179"/>
                      <a:gd name="T18" fmla="*/ 152 w 152"/>
                      <a:gd name="T19" fmla="*/ 148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2" h="179">
                        <a:moveTo>
                          <a:pt x="152" y="148"/>
                        </a:moveTo>
                        <a:lnTo>
                          <a:pt x="148" y="141"/>
                        </a:lnTo>
                        <a:lnTo>
                          <a:pt x="64" y="0"/>
                        </a:lnTo>
                        <a:lnTo>
                          <a:pt x="0" y="38"/>
                        </a:lnTo>
                        <a:lnTo>
                          <a:pt x="84" y="179"/>
                        </a:lnTo>
                        <a:lnTo>
                          <a:pt x="152" y="148"/>
                        </a:lnTo>
                        <a:lnTo>
                          <a:pt x="152" y="148"/>
                        </a:lnTo>
                        <a:lnTo>
                          <a:pt x="150" y="144"/>
                        </a:lnTo>
                        <a:lnTo>
                          <a:pt x="148" y="141"/>
                        </a:lnTo>
                        <a:lnTo>
                          <a:pt x="152" y="14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49" name="Freeform 337"/>
                  <p:cNvSpPr>
                    <a:spLocks/>
                  </p:cNvSpPr>
                  <p:nvPr/>
                </p:nvSpPr>
                <p:spPr bwMode="auto">
                  <a:xfrm>
                    <a:off x="4388" y="1241"/>
                    <a:ext cx="26" cy="42"/>
                  </a:xfrm>
                  <a:custGeom>
                    <a:avLst/>
                    <a:gdLst>
                      <a:gd name="T0" fmla="*/ 156 w 156"/>
                      <a:gd name="T1" fmla="*/ 229 h 251"/>
                      <a:gd name="T2" fmla="*/ 155 w 156"/>
                      <a:gd name="T3" fmla="*/ 225 h 251"/>
                      <a:gd name="T4" fmla="*/ 71 w 156"/>
                      <a:gd name="T5" fmla="*/ 0 h 251"/>
                      <a:gd name="T6" fmla="*/ 0 w 156"/>
                      <a:gd name="T7" fmla="*/ 26 h 251"/>
                      <a:gd name="T8" fmla="*/ 84 w 156"/>
                      <a:gd name="T9" fmla="*/ 251 h 251"/>
                      <a:gd name="T10" fmla="*/ 156 w 156"/>
                      <a:gd name="T11" fmla="*/ 229 h 251"/>
                      <a:gd name="T12" fmla="*/ 156 w 156"/>
                      <a:gd name="T13" fmla="*/ 229 h 251"/>
                      <a:gd name="T14" fmla="*/ 156 w 156"/>
                      <a:gd name="T15" fmla="*/ 227 h 251"/>
                      <a:gd name="T16" fmla="*/ 155 w 156"/>
                      <a:gd name="T17" fmla="*/ 225 h 251"/>
                      <a:gd name="T18" fmla="*/ 156 w 156"/>
                      <a:gd name="T19" fmla="*/ 229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51">
                        <a:moveTo>
                          <a:pt x="156" y="229"/>
                        </a:moveTo>
                        <a:lnTo>
                          <a:pt x="155" y="225"/>
                        </a:lnTo>
                        <a:lnTo>
                          <a:pt x="71" y="0"/>
                        </a:lnTo>
                        <a:lnTo>
                          <a:pt x="0" y="26"/>
                        </a:lnTo>
                        <a:lnTo>
                          <a:pt x="84" y="251"/>
                        </a:lnTo>
                        <a:lnTo>
                          <a:pt x="156" y="229"/>
                        </a:lnTo>
                        <a:lnTo>
                          <a:pt x="156" y="229"/>
                        </a:lnTo>
                        <a:lnTo>
                          <a:pt x="156" y="227"/>
                        </a:lnTo>
                        <a:lnTo>
                          <a:pt x="155" y="225"/>
                        </a:lnTo>
                        <a:lnTo>
                          <a:pt x="156" y="229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0" name="Freeform 338"/>
                  <p:cNvSpPr>
                    <a:spLocks/>
                  </p:cNvSpPr>
                  <p:nvPr/>
                </p:nvSpPr>
                <p:spPr bwMode="auto">
                  <a:xfrm>
                    <a:off x="4401" y="1279"/>
                    <a:ext cx="22" cy="45"/>
                  </a:xfrm>
                  <a:custGeom>
                    <a:avLst/>
                    <a:gdLst>
                      <a:gd name="T0" fmla="*/ 57 w 129"/>
                      <a:gd name="T1" fmla="*/ 271 h 271"/>
                      <a:gd name="T2" fmla="*/ 129 w 129"/>
                      <a:gd name="T3" fmla="*/ 255 h 271"/>
                      <a:gd name="T4" fmla="*/ 73 w 129"/>
                      <a:gd name="T5" fmla="*/ 0 h 271"/>
                      <a:gd name="T6" fmla="*/ 0 w 129"/>
                      <a:gd name="T7" fmla="*/ 17 h 271"/>
                      <a:gd name="T8" fmla="*/ 56 w 129"/>
                      <a:gd name="T9" fmla="*/ 270 h 271"/>
                      <a:gd name="T10" fmla="*/ 57 w 129"/>
                      <a:gd name="T11" fmla="*/ 271 h 271"/>
                      <a:gd name="T12" fmla="*/ 56 w 129"/>
                      <a:gd name="T13" fmla="*/ 270 h 271"/>
                      <a:gd name="T14" fmla="*/ 56 w 129"/>
                      <a:gd name="T15" fmla="*/ 271 h 271"/>
                      <a:gd name="T16" fmla="*/ 57 w 129"/>
                      <a:gd name="T17" fmla="*/ 271 h 2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9" h="271">
                        <a:moveTo>
                          <a:pt x="57" y="271"/>
                        </a:moveTo>
                        <a:lnTo>
                          <a:pt x="129" y="255"/>
                        </a:lnTo>
                        <a:lnTo>
                          <a:pt x="73" y="0"/>
                        </a:lnTo>
                        <a:lnTo>
                          <a:pt x="0" y="17"/>
                        </a:lnTo>
                        <a:lnTo>
                          <a:pt x="56" y="270"/>
                        </a:lnTo>
                        <a:lnTo>
                          <a:pt x="57" y="271"/>
                        </a:lnTo>
                        <a:lnTo>
                          <a:pt x="56" y="270"/>
                        </a:lnTo>
                        <a:lnTo>
                          <a:pt x="56" y="271"/>
                        </a:lnTo>
                        <a:lnTo>
                          <a:pt x="57" y="271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1" name="Freeform 339"/>
                  <p:cNvSpPr>
                    <a:spLocks/>
                  </p:cNvSpPr>
                  <p:nvPr/>
                </p:nvSpPr>
                <p:spPr bwMode="auto">
                  <a:xfrm>
                    <a:off x="4411" y="1321"/>
                    <a:ext cx="26" cy="55"/>
                  </a:xfrm>
                  <a:custGeom>
                    <a:avLst/>
                    <a:gdLst>
                      <a:gd name="T0" fmla="*/ 85 w 157"/>
                      <a:gd name="T1" fmla="*/ 330 h 330"/>
                      <a:gd name="T2" fmla="*/ 157 w 157"/>
                      <a:gd name="T3" fmla="*/ 310 h 330"/>
                      <a:gd name="T4" fmla="*/ 72 w 157"/>
                      <a:gd name="T5" fmla="*/ 0 h 330"/>
                      <a:gd name="T6" fmla="*/ 0 w 157"/>
                      <a:gd name="T7" fmla="*/ 19 h 330"/>
                      <a:gd name="T8" fmla="*/ 85 w 157"/>
                      <a:gd name="T9" fmla="*/ 330 h 330"/>
                      <a:gd name="T10" fmla="*/ 85 w 157"/>
                      <a:gd name="T11" fmla="*/ 330 h 330"/>
                      <a:gd name="T12" fmla="*/ 157 w 157"/>
                      <a:gd name="T13" fmla="*/ 310 h 330"/>
                      <a:gd name="T14" fmla="*/ 157 w 157"/>
                      <a:gd name="T15" fmla="*/ 310 h 330"/>
                      <a:gd name="T16" fmla="*/ 157 w 157"/>
                      <a:gd name="T17" fmla="*/ 310 h 330"/>
                      <a:gd name="T18" fmla="*/ 85 w 157"/>
                      <a:gd name="T19" fmla="*/ 330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7" h="330">
                        <a:moveTo>
                          <a:pt x="85" y="330"/>
                        </a:moveTo>
                        <a:lnTo>
                          <a:pt x="157" y="310"/>
                        </a:lnTo>
                        <a:lnTo>
                          <a:pt x="72" y="0"/>
                        </a:lnTo>
                        <a:lnTo>
                          <a:pt x="0" y="19"/>
                        </a:lnTo>
                        <a:lnTo>
                          <a:pt x="85" y="330"/>
                        </a:lnTo>
                        <a:lnTo>
                          <a:pt x="85" y="330"/>
                        </a:lnTo>
                        <a:lnTo>
                          <a:pt x="157" y="310"/>
                        </a:lnTo>
                        <a:lnTo>
                          <a:pt x="157" y="310"/>
                        </a:lnTo>
                        <a:lnTo>
                          <a:pt x="157" y="310"/>
                        </a:lnTo>
                        <a:lnTo>
                          <a:pt x="85" y="33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2" name="Freeform 340"/>
                  <p:cNvSpPr>
                    <a:spLocks/>
                  </p:cNvSpPr>
                  <p:nvPr/>
                </p:nvSpPr>
                <p:spPr bwMode="auto">
                  <a:xfrm>
                    <a:off x="4425" y="1373"/>
                    <a:ext cx="26" cy="55"/>
                  </a:xfrm>
                  <a:custGeom>
                    <a:avLst/>
                    <a:gdLst>
                      <a:gd name="T0" fmla="*/ 84 w 156"/>
                      <a:gd name="T1" fmla="*/ 330 h 330"/>
                      <a:gd name="T2" fmla="*/ 156 w 156"/>
                      <a:gd name="T3" fmla="*/ 310 h 330"/>
                      <a:gd name="T4" fmla="*/ 72 w 156"/>
                      <a:gd name="T5" fmla="*/ 0 h 330"/>
                      <a:gd name="T6" fmla="*/ 0 w 156"/>
                      <a:gd name="T7" fmla="*/ 20 h 330"/>
                      <a:gd name="T8" fmla="*/ 84 w 156"/>
                      <a:gd name="T9" fmla="*/ 330 h 330"/>
                      <a:gd name="T10" fmla="*/ 84 w 156"/>
                      <a:gd name="T11" fmla="*/ 330 h 330"/>
                      <a:gd name="T12" fmla="*/ 156 w 156"/>
                      <a:gd name="T13" fmla="*/ 310 h 330"/>
                      <a:gd name="T14" fmla="*/ 156 w 156"/>
                      <a:gd name="T15" fmla="*/ 310 h 330"/>
                      <a:gd name="T16" fmla="*/ 156 w 156"/>
                      <a:gd name="T17" fmla="*/ 310 h 330"/>
                      <a:gd name="T18" fmla="*/ 84 w 156"/>
                      <a:gd name="T19" fmla="*/ 330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330">
                        <a:moveTo>
                          <a:pt x="84" y="330"/>
                        </a:moveTo>
                        <a:lnTo>
                          <a:pt x="156" y="310"/>
                        </a:lnTo>
                        <a:lnTo>
                          <a:pt x="72" y="0"/>
                        </a:lnTo>
                        <a:lnTo>
                          <a:pt x="0" y="20"/>
                        </a:lnTo>
                        <a:lnTo>
                          <a:pt x="84" y="330"/>
                        </a:lnTo>
                        <a:lnTo>
                          <a:pt x="84" y="330"/>
                        </a:lnTo>
                        <a:lnTo>
                          <a:pt x="156" y="310"/>
                        </a:lnTo>
                        <a:lnTo>
                          <a:pt x="156" y="310"/>
                        </a:lnTo>
                        <a:lnTo>
                          <a:pt x="156" y="310"/>
                        </a:lnTo>
                        <a:lnTo>
                          <a:pt x="84" y="33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3" name="Freeform 341"/>
                  <p:cNvSpPr>
                    <a:spLocks/>
                  </p:cNvSpPr>
                  <p:nvPr/>
                </p:nvSpPr>
                <p:spPr bwMode="auto">
                  <a:xfrm>
                    <a:off x="4439" y="1424"/>
                    <a:ext cx="26" cy="55"/>
                  </a:xfrm>
                  <a:custGeom>
                    <a:avLst/>
                    <a:gdLst>
                      <a:gd name="T0" fmla="*/ 158 w 158"/>
                      <a:gd name="T1" fmla="*/ 311 h 330"/>
                      <a:gd name="T2" fmla="*/ 157 w 158"/>
                      <a:gd name="T3" fmla="*/ 310 h 330"/>
                      <a:gd name="T4" fmla="*/ 72 w 158"/>
                      <a:gd name="T5" fmla="*/ 0 h 330"/>
                      <a:gd name="T6" fmla="*/ 0 w 158"/>
                      <a:gd name="T7" fmla="*/ 20 h 330"/>
                      <a:gd name="T8" fmla="*/ 85 w 158"/>
                      <a:gd name="T9" fmla="*/ 330 h 330"/>
                      <a:gd name="T10" fmla="*/ 158 w 158"/>
                      <a:gd name="T11" fmla="*/ 311 h 330"/>
                      <a:gd name="T12" fmla="*/ 158 w 158"/>
                      <a:gd name="T13" fmla="*/ 311 h 330"/>
                      <a:gd name="T14" fmla="*/ 157 w 158"/>
                      <a:gd name="T15" fmla="*/ 310 h 330"/>
                      <a:gd name="T16" fmla="*/ 157 w 158"/>
                      <a:gd name="T17" fmla="*/ 310 h 330"/>
                      <a:gd name="T18" fmla="*/ 158 w 158"/>
                      <a:gd name="T19" fmla="*/ 311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8" h="330">
                        <a:moveTo>
                          <a:pt x="158" y="311"/>
                        </a:moveTo>
                        <a:lnTo>
                          <a:pt x="157" y="310"/>
                        </a:lnTo>
                        <a:lnTo>
                          <a:pt x="72" y="0"/>
                        </a:lnTo>
                        <a:lnTo>
                          <a:pt x="0" y="20"/>
                        </a:lnTo>
                        <a:lnTo>
                          <a:pt x="85" y="330"/>
                        </a:lnTo>
                        <a:lnTo>
                          <a:pt x="158" y="311"/>
                        </a:lnTo>
                        <a:lnTo>
                          <a:pt x="158" y="311"/>
                        </a:lnTo>
                        <a:lnTo>
                          <a:pt x="157" y="310"/>
                        </a:lnTo>
                        <a:lnTo>
                          <a:pt x="157" y="310"/>
                        </a:lnTo>
                        <a:lnTo>
                          <a:pt x="158" y="311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4" name="Freeform 342"/>
                  <p:cNvSpPr>
                    <a:spLocks/>
                  </p:cNvSpPr>
                  <p:nvPr/>
                </p:nvSpPr>
                <p:spPr bwMode="auto">
                  <a:xfrm>
                    <a:off x="4453" y="1476"/>
                    <a:ext cx="27" cy="59"/>
                  </a:xfrm>
                  <a:custGeom>
                    <a:avLst/>
                    <a:gdLst>
                      <a:gd name="T0" fmla="*/ 157 w 157"/>
                      <a:gd name="T1" fmla="*/ 340 h 356"/>
                      <a:gd name="T2" fmla="*/ 157 w 157"/>
                      <a:gd name="T3" fmla="*/ 338 h 356"/>
                      <a:gd name="T4" fmla="*/ 73 w 157"/>
                      <a:gd name="T5" fmla="*/ 0 h 356"/>
                      <a:gd name="T6" fmla="*/ 0 w 157"/>
                      <a:gd name="T7" fmla="*/ 18 h 356"/>
                      <a:gd name="T8" fmla="*/ 84 w 157"/>
                      <a:gd name="T9" fmla="*/ 356 h 356"/>
                      <a:gd name="T10" fmla="*/ 157 w 157"/>
                      <a:gd name="T11" fmla="*/ 340 h 356"/>
                      <a:gd name="T12" fmla="*/ 157 w 157"/>
                      <a:gd name="T13" fmla="*/ 340 h 356"/>
                      <a:gd name="T14" fmla="*/ 157 w 157"/>
                      <a:gd name="T15" fmla="*/ 339 h 356"/>
                      <a:gd name="T16" fmla="*/ 157 w 157"/>
                      <a:gd name="T17" fmla="*/ 338 h 356"/>
                      <a:gd name="T18" fmla="*/ 157 w 157"/>
                      <a:gd name="T19" fmla="*/ 340 h 3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7" h="356">
                        <a:moveTo>
                          <a:pt x="157" y="340"/>
                        </a:moveTo>
                        <a:lnTo>
                          <a:pt x="157" y="338"/>
                        </a:lnTo>
                        <a:lnTo>
                          <a:pt x="73" y="0"/>
                        </a:lnTo>
                        <a:lnTo>
                          <a:pt x="0" y="18"/>
                        </a:lnTo>
                        <a:lnTo>
                          <a:pt x="84" y="356"/>
                        </a:lnTo>
                        <a:lnTo>
                          <a:pt x="157" y="340"/>
                        </a:lnTo>
                        <a:lnTo>
                          <a:pt x="157" y="340"/>
                        </a:lnTo>
                        <a:lnTo>
                          <a:pt x="157" y="339"/>
                        </a:lnTo>
                        <a:lnTo>
                          <a:pt x="157" y="338"/>
                        </a:lnTo>
                        <a:lnTo>
                          <a:pt x="157" y="34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5" name="Freeform 343"/>
                  <p:cNvSpPr>
                    <a:spLocks/>
                  </p:cNvSpPr>
                  <p:nvPr/>
                </p:nvSpPr>
                <p:spPr bwMode="auto">
                  <a:xfrm>
                    <a:off x="4467" y="1533"/>
                    <a:ext cx="22" cy="54"/>
                  </a:xfrm>
                  <a:custGeom>
                    <a:avLst/>
                    <a:gdLst>
                      <a:gd name="T0" fmla="*/ 57 w 130"/>
                      <a:gd name="T1" fmla="*/ 327 h 327"/>
                      <a:gd name="T2" fmla="*/ 130 w 130"/>
                      <a:gd name="T3" fmla="*/ 310 h 327"/>
                      <a:gd name="T4" fmla="*/ 74 w 130"/>
                      <a:gd name="T5" fmla="*/ 0 h 327"/>
                      <a:gd name="T6" fmla="*/ 0 w 130"/>
                      <a:gd name="T7" fmla="*/ 13 h 327"/>
                      <a:gd name="T8" fmla="*/ 56 w 130"/>
                      <a:gd name="T9" fmla="*/ 323 h 327"/>
                      <a:gd name="T10" fmla="*/ 57 w 130"/>
                      <a:gd name="T11" fmla="*/ 327 h 327"/>
                      <a:gd name="T12" fmla="*/ 56 w 130"/>
                      <a:gd name="T13" fmla="*/ 323 h 327"/>
                      <a:gd name="T14" fmla="*/ 57 w 130"/>
                      <a:gd name="T15" fmla="*/ 325 h 327"/>
                      <a:gd name="T16" fmla="*/ 57 w 130"/>
                      <a:gd name="T17" fmla="*/ 327 h 3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0" h="327">
                        <a:moveTo>
                          <a:pt x="57" y="327"/>
                        </a:moveTo>
                        <a:lnTo>
                          <a:pt x="130" y="310"/>
                        </a:lnTo>
                        <a:lnTo>
                          <a:pt x="74" y="0"/>
                        </a:lnTo>
                        <a:lnTo>
                          <a:pt x="0" y="13"/>
                        </a:lnTo>
                        <a:lnTo>
                          <a:pt x="56" y="323"/>
                        </a:lnTo>
                        <a:lnTo>
                          <a:pt x="57" y="327"/>
                        </a:lnTo>
                        <a:lnTo>
                          <a:pt x="56" y="323"/>
                        </a:lnTo>
                        <a:lnTo>
                          <a:pt x="57" y="325"/>
                        </a:lnTo>
                        <a:lnTo>
                          <a:pt x="57" y="327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6" name="Freeform 344"/>
                  <p:cNvSpPr>
                    <a:spLocks/>
                  </p:cNvSpPr>
                  <p:nvPr/>
                </p:nvSpPr>
                <p:spPr bwMode="auto">
                  <a:xfrm>
                    <a:off x="4477" y="1584"/>
                    <a:ext cx="26" cy="50"/>
                  </a:xfrm>
                  <a:custGeom>
                    <a:avLst/>
                    <a:gdLst>
                      <a:gd name="T0" fmla="*/ 85 w 157"/>
                      <a:gd name="T1" fmla="*/ 303 h 303"/>
                      <a:gd name="T2" fmla="*/ 157 w 157"/>
                      <a:gd name="T3" fmla="*/ 281 h 303"/>
                      <a:gd name="T4" fmla="*/ 72 w 157"/>
                      <a:gd name="T5" fmla="*/ 0 h 303"/>
                      <a:gd name="T6" fmla="*/ 0 w 157"/>
                      <a:gd name="T7" fmla="*/ 21 h 303"/>
                      <a:gd name="T8" fmla="*/ 85 w 157"/>
                      <a:gd name="T9" fmla="*/ 303 h 303"/>
                      <a:gd name="T10" fmla="*/ 85 w 157"/>
                      <a:gd name="T11" fmla="*/ 303 h 303"/>
                      <a:gd name="T12" fmla="*/ 157 w 157"/>
                      <a:gd name="T13" fmla="*/ 281 h 303"/>
                      <a:gd name="T14" fmla="*/ 157 w 157"/>
                      <a:gd name="T15" fmla="*/ 281 h 303"/>
                      <a:gd name="T16" fmla="*/ 157 w 157"/>
                      <a:gd name="T17" fmla="*/ 281 h 303"/>
                      <a:gd name="T18" fmla="*/ 85 w 157"/>
                      <a:gd name="T19" fmla="*/ 303 h 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7" h="303">
                        <a:moveTo>
                          <a:pt x="85" y="303"/>
                        </a:moveTo>
                        <a:lnTo>
                          <a:pt x="157" y="281"/>
                        </a:lnTo>
                        <a:lnTo>
                          <a:pt x="72" y="0"/>
                        </a:lnTo>
                        <a:lnTo>
                          <a:pt x="0" y="21"/>
                        </a:lnTo>
                        <a:lnTo>
                          <a:pt x="85" y="303"/>
                        </a:lnTo>
                        <a:lnTo>
                          <a:pt x="85" y="303"/>
                        </a:lnTo>
                        <a:lnTo>
                          <a:pt x="157" y="281"/>
                        </a:lnTo>
                        <a:lnTo>
                          <a:pt x="157" y="281"/>
                        </a:lnTo>
                        <a:lnTo>
                          <a:pt x="157" y="281"/>
                        </a:lnTo>
                        <a:lnTo>
                          <a:pt x="85" y="30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7" name="Freeform 345"/>
                  <p:cNvSpPr>
                    <a:spLocks/>
                  </p:cNvSpPr>
                  <p:nvPr/>
                </p:nvSpPr>
                <p:spPr bwMode="auto">
                  <a:xfrm>
                    <a:off x="4491" y="1631"/>
                    <a:ext cx="26" cy="51"/>
                  </a:xfrm>
                  <a:custGeom>
                    <a:avLst/>
                    <a:gdLst>
                      <a:gd name="T0" fmla="*/ 85 w 156"/>
                      <a:gd name="T1" fmla="*/ 305 h 305"/>
                      <a:gd name="T2" fmla="*/ 156 w 156"/>
                      <a:gd name="T3" fmla="*/ 283 h 305"/>
                      <a:gd name="T4" fmla="*/ 72 w 156"/>
                      <a:gd name="T5" fmla="*/ 0 h 305"/>
                      <a:gd name="T6" fmla="*/ 0 w 156"/>
                      <a:gd name="T7" fmla="*/ 22 h 305"/>
                      <a:gd name="T8" fmla="*/ 84 w 156"/>
                      <a:gd name="T9" fmla="*/ 304 h 305"/>
                      <a:gd name="T10" fmla="*/ 85 w 156"/>
                      <a:gd name="T11" fmla="*/ 305 h 305"/>
                      <a:gd name="T12" fmla="*/ 84 w 156"/>
                      <a:gd name="T13" fmla="*/ 304 h 305"/>
                      <a:gd name="T14" fmla="*/ 85 w 156"/>
                      <a:gd name="T15" fmla="*/ 304 h 305"/>
                      <a:gd name="T16" fmla="*/ 85 w 156"/>
                      <a:gd name="T17" fmla="*/ 305 h 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6" h="305">
                        <a:moveTo>
                          <a:pt x="85" y="305"/>
                        </a:moveTo>
                        <a:lnTo>
                          <a:pt x="156" y="283"/>
                        </a:lnTo>
                        <a:lnTo>
                          <a:pt x="72" y="0"/>
                        </a:lnTo>
                        <a:lnTo>
                          <a:pt x="0" y="22"/>
                        </a:lnTo>
                        <a:lnTo>
                          <a:pt x="84" y="304"/>
                        </a:lnTo>
                        <a:lnTo>
                          <a:pt x="85" y="305"/>
                        </a:lnTo>
                        <a:lnTo>
                          <a:pt x="84" y="304"/>
                        </a:lnTo>
                        <a:lnTo>
                          <a:pt x="85" y="304"/>
                        </a:lnTo>
                        <a:lnTo>
                          <a:pt x="85" y="305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8" name="Freeform 346"/>
                  <p:cNvSpPr>
                    <a:spLocks/>
                  </p:cNvSpPr>
                  <p:nvPr/>
                </p:nvSpPr>
                <p:spPr bwMode="auto">
                  <a:xfrm>
                    <a:off x="4505" y="1678"/>
                    <a:ext cx="26" cy="46"/>
                  </a:xfrm>
                  <a:custGeom>
                    <a:avLst/>
                    <a:gdLst>
                      <a:gd name="T0" fmla="*/ 85 w 156"/>
                      <a:gd name="T1" fmla="*/ 276 h 276"/>
                      <a:gd name="T2" fmla="*/ 156 w 156"/>
                      <a:gd name="T3" fmla="*/ 253 h 276"/>
                      <a:gd name="T4" fmla="*/ 71 w 156"/>
                      <a:gd name="T5" fmla="*/ 0 h 276"/>
                      <a:gd name="T6" fmla="*/ 0 w 156"/>
                      <a:gd name="T7" fmla="*/ 23 h 276"/>
                      <a:gd name="T8" fmla="*/ 85 w 156"/>
                      <a:gd name="T9" fmla="*/ 276 h 276"/>
                      <a:gd name="T10" fmla="*/ 85 w 156"/>
                      <a:gd name="T11" fmla="*/ 276 h 276"/>
                      <a:gd name="T12" fmla="*/ 156 w 156"/>
                      <a:gd name="T13" fmla="*/ 253 h 276"/>
                      <a:gd name="T14" fmla="*/ 156 w 156"/>
                      <a:gd name="T15" fmla="*/ 253 h 276"/>
                      <a:gd name="T16" fmla="*/ 156 w 156"/>
                      <a:gd name="T17" fmla="*/ 253 h 276"/>
                      <a:gd name="T18" fmla="*/ 85 w 156"/>
                      <a:gd name="T19" fmla="*/ 276 h 2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76">
                        <a:moveTo>
                          <a:pt x="85" y="276"/>
                        </a:moveTo>
                        <a:lnTo>
                          <a:pt x="156" y="253"/>
                        </a:lnTo>
                        <a:lnTo>
                          <a:pt x="71" y="0"/>
                        </a:lnTo>
                        <a:lnTo>
                          <a:pt x="0" y="23"/>
                        </a:lnTo>
                        <a:lnTo>
                          <a:pt x="85" y="276"/>
                        </a:lnTo>
                        <a:lnTo>
                          <a:pt x="85" y="276"/>
                        </a:lnTo>
                        <a:lnTo>
                          <a:pt x="156" y="253"/>
                        </a:lnTo>
                        <a:lnTo>
                          <a:pt x="156" y="253"/>
                        </a:lnTo>
                        <a:lnTo>
                          <a:pt x="156" y="253"/>
                        </a:lnTo>
                        <a:lnTo>
                          <a:pt x="85" y="276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59" name="Freeform 347"/>
                  <p:cNvSpPr>
                    <a:spLocks/>
                  </p:cNvSpPr>
                  <p:nvPr/>
                </p:nvSpPr>
                <p:spPr bwMode="auto">
                  <a:xfrm>
                    <a:off x="4519" y="1720"/>
                    <a:ext cx="26" cy="47"/>
                  </a:xfrm>
                  <a:custGeom>
                    <a:avLst/>
                    <a:gdLst>
                      <a:gd name="T0" fmla="*/ 85 w 155"/>
                      <a:gd name="T1" fmla="*/ 280 h 280"/>
                      <a:gd name="T2" fmla="*/ 155 w 155"/>
                      <a:gd name="T3" fmla="*/ 253 h 280"/>
                      <a:gd name="T4" fmla="*/ 71 w 155"/>
                      <a:gd name="T5" fmla="*/ 0 h 280"/>
                      <a:gd name="T6" fmla="*/ 0 w 155"/>
                      <a:gd name="T7" fmla="*/ 23 h 280"/>
                      <a:gd name="T8" fmla="*/ 84 w 155"/>
                      <a:gd name="T9" fmla="*/ 277 h 280"/>
                      <a:gd name="T10" fmla="*/ 85 w 155"/>
                      <a:gd name="T11" fmla="*/ 280 h 280"/>
                      <a:gd name="T12" fmla="*/ 84 w 155"/>
                      <a:gd name="T13" fmla="*/ 277 h 280"/>
                      <a:gd name="T14" fmla="*/ 84 w 155"/>
                      <a:gd name="T15" fmla="*/ 278 h 280"/>
                      <a:gd name="T16" fmla="*/ 85 w 155"/>
                      <a:gd name="T17" fmla="*/ 280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5" h="280">
                        <a:moveTo>
                          <a:pt x="85" y="280"/>
                        </a:moveTo>
                        <a:lnTo>
                          <a:pt x="155" y="253"/>
                        </a:lnTo>
                        <a:lnTo>
                          <a:pt x="71" y="0"/>
                        </a:lnTo>
                        <a:lnTo>
                          <a:pt x="0" y="23"/>
                        </a:lnTo>
                        <a:lnTo>
                          <a:pt x="84" y="277"/>
                        </a:lnTo>
                        <a:lnTo>
                          <a:pt x="85" y="280"/>
                        </a:lnTo>
                        <a:lnTo>
                          <a:pt x="84" y="277"/>
                        </a:lnTo>
                        <a:lnTo>
                          <a:pt x="84" y="278"/>
                        </a:lnTo>
                        <a:lnTo>
                          <a:pt x="85" y="28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0" name="Freeform 348"/>
                  <p:cNvSpPr>
                    <a:spLocks/>
                  </p:cNvSpPr>
                  <p:nvPr/>
                </p:nvSpPr>
                <p:spPr bwMode="auto">
                  <a:xfrm>
                    <a:off x="4533" y="1762"/>
                    <a:ext cx="26" cy="37"/>
                  </a:xfrm>
                  <a:custGeom>
                    <a:avLst/>
                    <a:gdLst>
                      <a:gd name="T0" fmla="*/ 156 w 156"/>
                      <a:gd name="T1" fmla="*/ 202 h 226"/>
                      <a:gd name="T2" fmla="*/ 153 w 156"/>
                      <a:gd name="T3" fmla="*/ 197 h 226"/>
                      <a:gd name="T4" fmla="*/ 69 w 156"/>
                      <a:gd name="T5" fmla="*/ 0 h 226"/>
                      <a:gd name="T6" fmla="*/ 0 w 156"/>
                      <a:gd name="T7" fmla="*/ 29 h 226"/>
                      <a:gd name="T8" fmla="*/ 85 w 156"/>
                      <a:gd name="T9" fmla="*/ 226 h 226"/>
                      <a:gd name="T10" fmla="*/ 156 w 156"/>
                      <a:gd name="T11" fmla="*/ 202 h 226"/>
                      <a:gd name="T12" fmla="*/ 156 w 156"/>
                      <a:gd name="T13" fmla="*/ 202 h 226"/>
                      <a:gd name="T14" fmla="*/ 156 w 156"/>
                      <a:gd name="T15" fmla="*/ 199 h 226"/>
                      <a:gd name="T16" fmla="*/ 153 w 156"/>
                      <a:gd name="T17" fmla="*/ 197 h 226"/>
                      <a:gd name="T18" fmla="*/ 156 w 156"/>
                      <a:gd name="T19" fmla="*/ 202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6" h="226">
                        <a:moveTo>
                          <a:pt x="156" y="202"/>
                        </a:moveTo>
                        <a:lnTo>
                          <a:pt x="153" y="197"/>
                        </a:lnTo>
                        <a:lnTo>
                          <a:pt x="69" y="0"/>
                        </a:lnTo>
                        <a:lnTo>
                          <a:pt x="0" y="29"/>
                        </a:lnTo>
                        <a:lnTo>
                          <a:pt x="85" y="226"/>
                        </a:lnTo>
                        <a:lnTo>
                          <a:pt x="156" y="202"/>
                        </a:lnTo>
                        <a:lnTo>
                          <a:pt x="156" y="202"/>
                        </a:lnTo>
                        <a:lnTo>
                          <a:pt x="156" y="199"/>
                        </a:lnTo>
                        <a:lnTo>
                          <a:pt x="153" y="197"/>
                        </a:lnTo>
                        <a:lnTo>
                          <a:pt x="156" y="20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1" name="Freeform 349"/>
                  <p:cNvSpPr>
                    <a:spLocks/>
                  </p:cNvSpPr>
                  <p:nvPr/>
                </p:nvSpPr>
                <p:spPr bwMode="auto">
                  <a:xfrm>
                    <a:off x="4547" y="1795"/>
                    <a:ext cx="22" cy="42"/>
                  </a:xfrm>
                  <a:custGeom>
                    <a:avLst/>
                    <a:gdLst>
                      <a:gd name="T0" fmla="*/ 60 w 130"/>
                      <a:gd name="T1" fmla="*/ 251 h 251"/>
                      <a:gd name="T2" fmla="*/ 130 w 130"/>
                      <a:gd name="T3" fmla="*/ 225 h 251"/>
                      <a:gd name="T4" fmla="*/ 74 w 130"/>
                      <a:gd name="T5" fmla="*/ 0 h 251"/>
                      <a:gd name="T6" fmla="*/ 0 w 130"/>
                      <a:gd name="T7" fmla="*/ 18 h 251"/>
                      <a:gd name="T8" fmla="*/ 57 w 130"/>
                      <a:gd name="T9" fmla="*/ 243 h 251"/>
                      <a:gd name="T10" fmla="*/ 60 w 130"/>
                      <a:gd name="T11" fmla="*/ 251 h 251"/>
                      <a:gd name="T12" fmla="*/ 57 w 130"/>
                      <a:gd name="T13" fmla="*/ 243 h 251"/>
                      <a:gd name="T14" fmla="*/ 58 w 130"/>
                      <a:gd name="T15" fmla="*/ 248 h 251"/>
                      <a:gd name="T16" fmla="*/ 60 w 130"/>
                      <a:gd name="T17" fmla="*/ 251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0" h="251">
                        <a:moveTo>
                          <a:pt x="60" y="251"/>
                        </a:moveTo>
                        <a:lnTo>
                          <a:pt x="130" y="225"/>
                        </a:lnTo>
                        <a:lnTo>
                          <a:pt x="74" y="0"/>
                        </a:lnTo>
                        <a:lnTo>
                          <a:pt x="0" y="18"/>
                        </a:lnTo>
                        <a:lnTo>
                          <a:pt x="57" y="243"/>
                        </a:lnTo>
                        <a:lnTo>
                          <a:pt x="60" y="251"/>
                        </a:lnTo>
                        <a:lnTo>
                          <a:pt x="57" y="243"/>
                        </a:lnTo>
                        <a:lnTo>
                          <a:pt x="58" y="248"/>
                        </a:lnTo>
                        <a:lnTo>
                          <a:pt x="60" y="251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2" name="Freeform 350"/>
                  <p:cNvSpPr>
                    <a:spLocks/>
                  </p:cNvSpPr>
                  <p:nvPr/>
                </p:nvSpPr>
                <p:spPr bwMode="auto">
                  <a:xfrm>
                    <a:off x="4557" y="1832"/>
                    <a:ext cx="25" cy="33"/>
                  </a:xfrm>
                  <a:custGeom>
                    <a:avLst/>
                    <a:gdLst>
                      <a:gd name="T0" fmla="*/ 84 w 152"/>
                      <a:gd name="T1" fmla="*/ 202 h 202"/>
                      <a:gd name="T2" fmla="*/ 152 w 152"/>
                      <a:gd name="T3" fmla="*/ 168 h 202"/>
                      <a:gd name="T4" fmla="*/ 68 w 152"/>
                      <a:gd name="T5" fmla="*/ 0 h 202"/>
                      <a:gd name="T6" fmla="*/ 0 w 152"/>
                      <a:gd name="T7" fmla="*/ 33 h 202"/>
                      <a:gd name="T8" fmla="*/ 84 w 152"/>
                      <a:gd name="T9" fmla="*/ 202 h 202"/>
                      <a:gd name="T10" fmla="*/ 84 w 152"/>
                      <a:gd name="T11" fmla="*/ 202 h 202"/>
                      <a:gd name="T12" fmla="*/ 152 w 152"/>
                      <a:gd name="T13" fmla="*/ 168 h 202"/>
                      <a:gd name="T14" fmla="*/ 152 w 152"/>
                      <a:gd name="T15" fmla="*/ 168 h 202"/>
                      <a:gd name="T16" fmla="*/ 152 w 152"/>
                      <a:gd name="T17" fmla="*/ 168 h 202"/>
                      <a:gd name="T18" fmla="*/ 84 w 152"/>
                      <a:gd name="T19" fmla="*/ 202 h 2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2" h="202">
                        <a:moveTo>
                          <a:pt x="84" y="202"/>
                        </a:moveTo>
                        <a:lnTo>
                          <a:pt x="152" y="168"/>
                        </a:lnTo>
                        <a:lnTo>
                          <a:pt x="68" y="0"/>
                        </a:lnTo>
                        <a:lnTo>
                          <a:pt x="0" y="33"/>
                        </a:lnTo>
                        <a:lnTo>
                          <a:pt x="84" y="202"/>
                        </a:lnTo>
                        <a:lnTo>
                          <a:pt x="84" y="202"/>
                        </a:lnTo>
                        <a:lnTo>
                          <a:pt x="152" y="168"/>
                        </a:lnTo>
                        <a:lnTo>
                          <a:pt x="152" y="168"/>
                        </a:lnTo>
                        <a:lnTo>
                          <a:pt x="152" y="168"/>
                        </a:lnTo>
                        <a:lnTo>
                          <a:pt x="84" y="20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3" name="Freeform 351"/>
                  <p:cNvSpPr>
                    <a:spLocks/>
                  </p:cNvSpPr>
                  <p:nvPr/>
                </p:nvSpPr>
                <p:spPr bwMode="auto">
                  <a:xfrm>
                    <a:off x="4571" y="1860"/>
                    <a:ext cx="25" cy="33"/>
                  </a:xfrm>
                  <a:custGeom>
                    <a:avLst/>
                    <a:gdLst>
                      <a:gd name="T0" fmla="*/ 85 w 152"/>
                      <a:gd name="T1" fmla="*/ 203 h 203"/>
                      <a:gd name="T2" fmla="*/ 152 w 152"/>
                      <a:gd name="T3" fmla="*/ 170 h 203"/>
                      <a:gd name="T4" fmla="*/ 68 w 152"/>
                      <a:gd name="T5" fmla="*/ 0 h 203"/>
                      <a:gd name="T6" fmla="*/ 0 w 152"/>
                      <a:gd name="T7" fmla="*/ 34 h 203"/>
                      <a:gd name="T8" fmla="*/ 85 w 152"/>
                      <a:gd name="T9" fmla="*/ 203 h 203"/>
                      <a:gd name="T10" fmla="*/ 85 w 152"/>
                      <a:gd name="T11" fmla="*/ 203 h 203"/>
                      <a:gd name="T12" fmla="*/ 152 w 152"/>
                      <a:gd name="T13" fmla="*/ 170 h 203"/>
                      <a:gd name="T14" fmla="*/ 152 w 152"/>
                      <a:gd name="T15" fmla="*/ 170 h 203"/>
                      <a:gd name="T16" fmla="*/ 152 w 152"/>
                      <a:gd name="T17" fmla="*/ 170 h 203"/>
                      <a:gd name="T18" fmla="*/ 85 w 152"/>
                      <a:gd name="T19" fmla="*/ 203 h 2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2" h="203">
                        <a:moveTo>
                          <a:pt x="85" y="203"/>
                        </a:moveTo>
                        <a:lnTo>
                          <a:pt x="152" y="170"/>
                        </a:lnTo>
                        <a:lnTo>
                          <a:pt x="68" y="0"/>
                        </a:lnTo>
                        <a:lnTo>
                          <a:pt x="0" y="34"/>
                        </a:lnTo>
                        <a:lnTo>
                          <a:pt x="85" y="203"/>
                        </a:lnTo>
                        <a:lnTo>
                          <a:pt x="85" y="203"/>
                        </a:lnTo>
                        <a:lnTo>
                          <a:pt x="152" y="170"/>
                        </a:lnTo>
                        <a:lnTo>
                          <a:pt x="152" y="170"/>
                        </a:lnTo>
                        <a:lnTo>
                          <a:pt x="152" y="170"/>
                        </a:lnTo>
                        <a:lnTo>
                          <a:pt x="85" y="20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4" name="Freeform 352"/>
                  <p:cNvSpPr>
                    <a:spLocks/>
                  </p:cNvSpPr>
                  <p:nvPr/>
                </p:nvSpPr>
                <p:spPr bwMode="auto">
                  <a:xfrm>
                    <a:off x="4585" y="1888"/>
                    <a:ext cx="25" cy="34"/>
                  </a:xfrm>
                  <a:custGeom>
                    <a:avLst/>
                    <a:gdLst>
                      <a:gd name="T0" fmla="*/ 85 w 152"/>
                      <a:gd name="T1" fmla="*/ 205 h 205"/>
                      <a:gd name="T2" fmla="*/ 152 w 152"/>
                      <a:gd name="T3" fmla="*/ 169 h 205"/>
                      <a:gd name="T4" fmla="*/ 67 w 152"/>
                      <a:gd name="T5" fmla="*/ 0 h 205"/>
                      <a:gd name="T6" fmla="*/ 0 w 152"/>
                      <a:gd name="T7" fmla="*/ 33 h 205"/>
                      <a:gd name="T8" fmla="*/ 84 w 152"/>
                      <a:gd name="T9" fmla="*/ 203 h 205"/>
                      <a:gd name="T10" fmla="*/ 85 w 152"/>
                      <a:gd name="T11" fmla="*/ 205 h 205"/>
                      <a:gd name="T12" fmla="*/ 84 w 152"/>
                      <a:gd name="T13" fmla="*/ 203 h 205"/>
                      <a:gd name="T14" fmla="*/ 85 w 152"/>
                      <a:gd name="T15" fmla="*/ 204 h 205"/>
                      <a:gd name="T16" fmla="*/ 85 w 152"/>
                      <a:gd name="T17" fmla="*/ 205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2" h="205">
                        <a:moveTo>
                          <a:pt x="85" y="205"/>
                        </a:moveTo>
                        <a:lnTo>
                          <a:pt x="152" y="169"/>
                        </a:lnTo>
                        <a:lnTo>
                          <a:pt x="67" y="0"/>
                        </a:lnTo>
                        <a:lnTo>
                          <a:pt x="0" y="33"/>
                        </a:lnTo>
                        <a:lnTo>
                          <a:pt x="84" y="203"/>
                        </a:lnTo>
                        <a:lnTo>
                          <a:pt x="85" y="205"/>
                        </a:lnTo>
                        <a:lnTo>
                          <a:pt x="84" y="203"/>
                        </a:lnTo>
                        <a:lnTo>
                          <a:pt x="85" y="204"/>
                        </a:lnTo>
                        <a:lnTo>
                          <a:pt x="85" y="205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5" name="Freeform 353"/>
                  <p:cNvSpPr>
                    <a:spLocks/>
                  </p:cNvSpPr>
                  <p:nvPr/>
                </p:nvSpPr>
                <p:spPr bwMode="auto">
                  <a:xfrm>
                    <a:off x="4599" y="1916"/>
                    <a:ext cx="26" cy="30"/>
                  </a:xfrm>
                  <a:custGeom>
                    <a:avLst/>
                    <a:gdLst>
                      <a:gd name="T0" fmla="*/ 151 w 151"/>
                      <a:gd name="T1" fmla="*/ 143 h 179"/>
                      <a:gd name="T2" fmla="*/ 150 w 151"/>
                      <a:gd name="T3" fmla="*/ 141 h 179"/>
                      <a:gd name="T4" fmla="*/ 66 w 151"/>
                      <a:gd name="T5" fmla="*/ 0 h 179"/>
                      <a:gd name="T6" fmla="*/ 0 w 151"/>
                      <a:gd name="T7" fmla="*/ 38 h 179"/>
                      <a:gd name="T8" fmla="*/ 86 w 151"/>
                      <a:gd name="T9" fmla="*/ 179 h 179"/>
                      <a:gd name="T10" fmla="*/ 151 w 151"/>
                      <a:gd name="T11" fmla="*/ 143 h 179"/>
                      <a:gd name="T12" fmla="*/ 151 w 151"/>
                      <a:gd name="T13" fmla="*/ 143 h 179"/>
                      <a:gd name="T14" fmla="*/ 150 w 151"/>
                      <a:gd name="T15" fmla="*/ 142 h 179"/>
                      <a:gd name="T16" fmla="*/ 150 w 151"/>
                      <a:gd name="T17" fmla="*/ 141 h 179"/>
                      <a:gd name="T18" fmla="*/ 151 w 151"/>
                      <a:gd name="T19" fmla="*/ 143 h 1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179">
                        <a:moveTo>
                          <a:pt x="151" y="143"/>
                        </a:moveTo>
                        <a:lnTo>
                          <a:pt x="150" y="141"/>
                        </a:lnTo>
                        <a:lnTo>
                          <a:pt x="66" y="0"/>
                        </a:lnTo>
                        <a:lnTo>
                          <a:pt x="0" y="38"/>
                        </a:lnTo>
                        <a:lnTo>
                          <a:pt x="86" y="179"/>
                        </a:lnTo>
                        <a:lnTo>
                          <a:pt x="151" y="143"/>
                        </a:lnTo>
                        <a:lnTo>
                          <a:pt x="151" y="143"/>
                        </a:lnTo>
                        <a:lnTo>
                          <a:pt x="150" y="142"/>
                        </a:lnTo>
                        <a:lnTo>
                          <a:pt x="150" y="141"/>
                        </a:lnTo>
                        <a:lnTo>
                          <a:pt x="151" y="143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6" name="Freeform 354"/>
                  <p:cNvSpPr>
                    <a:spLocks/>
                  </p:cNvSpPr>
                  <p:nvPr/>
                </p:nvSpPr>
                <p:spPr bwMode="auto">
                  <a:xfrm>
                    <a:off x="4613" y="1940"/>
                    <a:ext cx="21" cy="25"/>
                  </a:xfrm>
                  <a:custGeom>
                    <a:avLst/>
                    <a:gdLst>
                      <a:gd name="T0" fmla="*/ 60 w 124"/>
                      <a:gd name="T1" fmla="*/ 152 h 152"/>
                      <a:gd name="T2" fmla="*/ 124 w 124"/>
                      <a:gd name="T3" fmla="*/ 112 h 152"/>
                      <a:gd name="T4" fmla="*/ 67 w 124"/>
                      <a:gd name="T5" fmla="*/ 0 h 152"/>
                      <a:gd name="T6" fmla="*/ 0 w 124"/>
                      <a:gd name="T7" fmla="*/ 34 h 152"/>
                      <a:gd name="T8" fmla="*/ 56 w 124"/>
                      <a:gd name="T9" fmla="*/ 146 h 152"/>
                      <a:gd name="T10" fmla="*/ 60 w 124"/>
                      <a:gd name="T11" fmla="*/ 152 h 152"/>
                      <a:gd name="T12" fmla="*/ 56 w 124"/>
                      <a:gd name="T13" fmla="*/ 146 h 152"/>
                      <a:gd name="T14" fmla="*/ 58 w 124"/>
                      <a:gd name="T15" fmla="*/ 149 h 152"/>
                      <a:gd name="T16" fmla="*/ 60 w 124"/>
                      <a:gd name="T17" fmla="*/ 152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4" h="152">
                        <a:moveTo>
                          <a:pt x="60" y="152"/>
                        </a:moveTo>
                        <a:lnTo>
                          <a:pt x="124" y="112"/>
                        </a:lnTo>
                        <a:lnTo>
                          <a:pt x="67" y="0"/>
                        </a:lnTo>
                        <a:lnTo>
                          <a:pt x="0" y="34"/>
                        </a:lnTo>
                        <a:lnTo>
                          <a:pt x="56" y="146"/>
                        </a:lnTo>
                        <a:lnTo>
                          <a:pt x="60" y="152"/>
                        </a:lnTo>
                        <a:lnTo>
                          <a:pt x="56" y="146"/>
                        </a:lnTo>
                        <a:lnTo>
                          <a:pt x="58" y="149"/>
                        </a:lnTo>
                        <a:lnTo>
                          <a:pt x="60" y="15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7" name="Freeform 355"/>
                  <p:cNvSpPr>
                    <a:spLocks/>
                  </p:cNvSpPr>
                  <p:nvPr/>
                </p:nvSpPr>
                <p:spPr bwMode="auto">
                  <a:xfrm>
                    <a:off x="4623" y="1957"/>
                    <a:ext cx="24" cy="27"/>
                  </a:xfrm>
                  <a:custGeom>
                    <a:avLst/>
                    <a:gdLst>
                      <a:gd name="T0" fmla="*/ 85 w 145"/>
                      <a:gd name="T1" fmla="*/ 157 h 157"/>
                      <a:gd name="T2" fmla="*/ 145 w 145"/>
                      <a:gd name="T3" fmla="*/ 112 h 157"/>
                      <a:gd name="T4" fmla="*/ 60 w 145"/>
                      <a:gd name="T5" fmla="*/ 0 h 157"/>
                      <a:gd name="T6" fmla="*/ 0 w 145"/>
                      <a:gd name="T7" fmla="*/ 45 h 157"/>
                      <a:gd name="T8" fmla="*/ 85 w 145"/>
                      <a:gd name="T9" fmla="*/ 157 h 157"/>
                      <a:gd name="T10" fmla="*/ 85 w 145"/>
                      <a:gd name="T11" fmla="*/ 157 h 157"/>
                      <a:gd name="T12" fmla="*/ 145 w 145"/>
                      <a:gd name="T13" fmla="*/ 112 h 157"/>
                      <a:gd name="T14" fmla="*/ 145 w 145"/>
                      <a:gd name="T15" fmla="*/ 112 h 157"/>
                      <a:gd name="T16" fmla="*/ 145 w 145"/>
                      <a:gd name="T17" fmla="*/ 112 h 157"/>
                      <a:gd name="T18" fmla="*/ 85 w 145"/>
                      <a:gd name="T1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5" h="157">
                        <a:moveTo>
                          <a:pt x="85" y="157"/>
                        </a:moveTo>
                        <a:lnTo>
                          <a:pt x="145" y="112"/>
                        </a:lnTo>
                        <a:lnTo>
                          <a:pt x="60" y="0"/>
                        </a:lnTo>
                        <a:lnTo>
                          <a:pt x="0" y="45"/>
                        </a:lnTo>
                        <a:lnTo>
                          <a:pt x="85" y="157"/>
                        </a:lnTo>
                        <a:lnTo>
                          <a:pt x="85" y="157"/>
                        </a:lnTo>
                        <a:lnTo>
                          <a:pt x="145" y="112"/>
                        </a:lnTo>
                        <a:lnTo>
                          <a:pt x="145" y="112"/>
                        </a:lnTo>
                        <a:lnTo>
                          <a:pt x="145" y="112"/>
                        </a:lnTo>
                        <a:lnTo>
                          <a:pt x="85" y="157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8" name="Freeform 356"/>
                  <p:cNvSpPr>
                    <a:spLocks/>
                  </p:cNvSpPr>
                  <p:nvPr/>
                </p:nvSpPr>
                <p:spPr bwMode="auto">
                  <a:xfrm>
                    <a:off x="4637" y="1976"/>
                    <a:ext cx="24" cy="26"/>
                  </a:xfrm>
                  <a:custGeom>
                    <a:avLst/>
                    <a:gdLst>
                      <a:gd name="T0" fmla="*/ 84 w 144"/>
                      <a:gd name="T1" fmla="*/ 158 h 158"/>
                      <a:gd name="T2" fmla="*/ 144 w 144"/>
                      <a:gd name="T3" fmla="*/ 113 h 158"/>
                      <a:gd name="T4" fmla="*/ 60 w 144"/>
                      <a:gd name="T5" fmla="*/ 0 h 158"/>
                      <a:gd name="T6" fmla="*/ 0 w 144"/>
                      <a:gd name="T7" fmla="*/ 45 h 158"/>
                      <a:gd name="T8" fmla="*/ 84 w 144"/>
                      <a:gd name="T9" fmla="*/ 158 h 158"/>
                      <a:gd name="T10" fmla="*/ 84 w 144"/>
                      <a:gd name="T11" fmla="*/ 158 h 158"/>
                      <a:gd name="T12" fmla="*/ 144 w 144"/>
                      <a:gd name="T13" fmla="*/ 113 h 158"/>
                      <a:gd name="T14" fmla="*/ 144 w 144"/>
                      <a:gd name="T15" fmla="*/ 113 h 158"/>
                      <a:gd name="T16" fmla="*/ 144 w 144"/>
                      <a:gd name="T17" fmla="*/ 113 h 158"/>
                      <a:gd name="T18" fmla="*/ 84 w 144"/>
                      <a:gd name="T19" fmla="*/ 158 h 1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4" h="158">
                        <a:moveTo>
                          <a:pt x="84" y="158"/>
                        </a:moveTo>
                        <a:lnTo>
                          <a:pt x="144" y="113"/>
                        </a:lnTo>
                        <a:lnTo>
                          <a:pt x="60" y="0"/>
                        </a:lnTo>
                        <a:lnTo>
                          <a:pt x="0" y="45"/>
                        </a:lnTo>
                        <a:lnTo>
                          <a:pt x="84" y="158"/>
                        </a:lnTo>
                        <a:lnTo>
                          <a:pt x="84" y="158"/>
                        </a:lnTo>
                        <a:lnTo>
                          <a:pt x="144" y="113"/>
                        </a:lnTo>
                        <a:lnTo>
                          <a:pt x="144" y="113"/>
                        </a:lnTo>
                        <a:lnTo>
                          <a:pt x="144" y="113"/>
                        </a:lnTo>
                        <a:lnTo>
                          <a:pt x="84" y="158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69" name="Freeform 357"/>
                  <p:cNvSpPr>
                    <a:spLocks/>
                  </p:cNvSpPr>
                  <p:nvPr/>
                </p:nvSpPr>
                <p:spPr bwMode="auto">
                  <a:xfrm>
                    <a:off x="4652" y="1995"/>
                    <a:ext cx="24" cy="26"/>
                  </a:xfrm>
                  <a:custGeom>
                    <a:avLst/>
                    <a:gdLst>
                      <a:gd name="T0" fmla="*/ 144 w 144"/>
                      <a:gd name="T1" fmla="*/ 112 h 157"/>
                      <a:gd name="T2" fmla="*/ 60 w 144"/>
                      <a:gd name="T3" fmla="*/ 0 h 157"/>
                      <a:gd name="T4" fmla="*/ 0 w 144"/>
                      <a:gd name="T5" fmla="*/ 45 h 157"/>
                      <a:gd name="T6" fmla="*/ 85 w 144"/>
                      <a:gd name="T7" fmla="*/ 157 h 157"/>
                      <a:gd name="T8" fmla="*/ 144 w 144"/>
                      <a:gd name="T9" fmla="*/ 112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4" h="157">
                        <a:moveTo>
                          <a:pt x="144" y="112"/>
                        </a:moveTo>
                        <a:lnTo>
                          <a:pt x="60" y="0"/>
                        </a:lnTo>
                        <a:lnTo>
                          <a:pt x="0" y="45"/>
                        </a:lnTo>
                        <a:lnTo>
                          <a:pt x="85" y="157"/>
                        </a:lnTo>
                        <a:lnTo>
                          <a:pt x="144" y="112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70" name="Freeform 358"/>
                  <p:cNvSpPr>
                    <a:spLocks/>
                  </p:cNvSpPr>
                  <p:nvPr/>
                </p:nvSpPr>
                <p:spPr bwMode="auto">
                  <a:xfrm>
                    <a:off x="4665" y="1915"/>
                    <a:ext cx="16" cy="20"/>
                  </a:xfrm>
                  <a:custGeom>
                    <a:avLst/>
                    <a:gdLst>
                      <a:gd name="T0" fmla="*/ 33 w 99"/>
                      <a:gd name="T1" fmla="*/ 0 h 117"/>
                      <a:gd name="T2" fmla="*/ 28 w 99"/>
                      <a:gd name="T3" fmla="*/ 9 h 117"/>
                      <a:gd name="T4" fmla="*/ 0 w 99"/>
                      <a:gd name="T5" fmla="*/ 93 h 117"/>
                      <a:gd name="T6" fmla="*/ 71 w 99"/>
                      <a:gd name="T7" fmla="*/ 117 h 117"/>
                      <a:gd name="T8" fmla="*/ 99 w 99"/>
                      <a:gd name="T9" fmla="*/ 32 h 117"/>
                      <a:gd name="T10" fmla="*/ 33 w 99"/>
                      <a:gd name="T11" fmla="*/ 0 h 117"/>
                      <a:gd name="T12" fmla="*/ 33 w 99"/>
                      <a:gd name="T13" fmla="*/ 0 h 117"/>
                      <a:gd name="T14" fmla="*/ 29 w 99"/>
                      <a:gd name="T15" fmla="*/ 4 h 117"/>
                      <a:gd name="T16" fmla="*/ 28 w 99"/>
                      <a:gd name="T17" fmla="*/ 9 h 117"/>
                      <a:gd name="T18" fmla="*/ 33 w 99"/>
                      <a:gd name="T19" fmla="*/ 0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9" h="117">
                        <a:moveTo>
                          <a:pt x="33" y="0"/>
                        </a:moveTo>
                        <a:lnTo>
                          <a:pt x="28" y="9"/>
                        </a:lnTo>
                        <a:lnTo>
                          <a:pt x="0" y="93"/>
                        </a:lnTo>
                        <a:lnTo>
                          <a:pt x="71" y="117"/>
                        </a:lnTo>
                        <a:lnTo>
                          <a:pt x="99" y="32"/>
                        </a:lnTo>
                        <a:lnTo>
                          <a:pt x="33" y="0"/>
                        </a:lnTo>
                        <a:lnTo>
                          <a:pt x="33" y="0"/>
                        </a:lnTo>
                        <a:lnTo>
                          <a:pt x="29" y="4"/>
                        </a:lnTo>
                        <a:lnTo>
                          <a:pt x="28" y="9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  <p:sp>
                <p:nvSpPr>
                  <p:cNvPr id="90471" name="Freeform 359"/>
                  <p:cNvSpPr>
                    <a:spLocks/>
                  </p:cNvSpPr>
                  <p:nvPr/>
                </p:nvSpPr>
                <p:spPr bwMode="auto">
                  <a:xfrm>
                    <a:off x="4670" y="1901"/>
                    <a:ext cx="20" cy="21"/>
                  </a:xfrm>
                  <a:custGeom>
                    <a:avLst/>
                    <a:gdLst>
                      <a:gd name="T0" fmla="*/ 56 w 118"/>
                      <a:gd name="T1" fmla="*/ 0 h 126"/>
                      <a:gd name="T2" fmla="*/ 56 w 118"/>
                      <a:gd name="T3" fmla="*/ 0 h 126"/>
                      <a:gd name="T4" fmla="*/ 0 w 118"/>
                      <a:gd name="T5" fmla="*/ 85 h 126"/>
                      <a:gd name="T6" fmla="*/ 62 w 118"/>
                      <a:gd name="T7" fmla="*/ 126 h 126"/>
                      <a:gd name="T8" fmla="*/ 118 w 118"/>
                      <a:gd name="T9" fmla="*/ 42 h 126"/>
                      <a:gd name="T10" fmla="*/ 56 w 118"/>
                      <a:gd name="T11" fmla="*/ 0 h 126"/>
                      <a:gd name="T12" fmla="*/ 56 w 118"/>
                      <a:gd name="T13" fmla="*/ 0 h 126"/>
                      <a:gd name="T14" fmla="*/ 56 w 118"/>
                      <a:gd name="T15" fmla="*/ 0 h 126"/>
                      <a:gd name="T16" fmla="*/ 56 w 118"/>
                      <a:gd name="T17" fmla="*/ 0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8" h="126">
                        <a:moveTo>
                          <a:pt x="56" y="0"/>
                        </a:moveTo>
                        <a:lnTo>
                          <a:pt x="56" y="0"/>
                        </a:lnTo>
                        <a:lnTo>
                          <a:pt x="0" y="85"/>
                        </a:lnTo>
                        <a:lnTo>
                          <a:pt x="62" y="126"/>
                        </a:lnTo>
                        <a:lnTo>
                          <a:pt x="118" y="42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DA25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cs-CZ"/>
                  </a:p>
                </p:txBody>
              </p:sp>
            </p:grpSp>
            <p:sp>
              <p:nvSpPr>
                <p:cNvPr id="90472" name="Freeform 360"/>
                <p:cNvSpPr>
                  <a:spLocks/>
                </p:cNvSpPr>
                <p:nvPr/>
              </p:nvSpPr>
              <p:spPr bwMode="auto">
                <a:xfrm>
                  <a:off x="4680" y="1887"/>
                  <a:ext cx="20" cy="21"/>
                </a:xfrm>
                <a:custGeom>
                  <a:avLst/>
                  <a:gdLst>
                    <a:gd name="T0" fmla="*/ 120 w 120"/>
                    <a:gd name="T1" fmla="*/ 37 h 126"/>
                    <a:gd name="T2" fmla="*/ 56 w 120"/>
                    <a:gd name="T3" fmla="*/ 0 h 126"/>
                    <a:gd name="T4" fmla="*/ 0 w 120"/>
                    <a:gd name="T5" fmla="*/ 84 h 126"/>
                    <a:gd name="T6" fmla="*/ 62 w 120"/>
                    <a:gd name="T7" fmla="*/ 126 h 126"/>
                    <a:gd name="T8" fmla="*/ 118 w 120"/>
                    <a:gd name="T9" fmla="*/ 41 h 126"/>
                    <a:gd name="T10" fmla="*/ 120 w 120"/>
                    <a:gd name="T11" fmla="*/ 37 h 126"/>
                    <a:gd name="T12" fmla="*/ 118 w 120"/>
                    <a:gd name="T13" fmla="*/ 41 h 126"/>
                    <a:gd name="T14" fmla="*/ 120 w 120"/>
                    <a:gd name="T15" fmla="*/ 39 h 126"/>
                    <a:gd name="T16" fmla="*/ 120 w 120"/>
                    <a:gd name="T17" fmla="*/ 37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0" h="126">
                      <a:moveTo>
                        <a:pt x="120" y="37"/>
                      </a:moveTo>
                      <a:lnTo>
                        <a:pt x="56" y="0"/>
                      </a:lnTo>
                      <a:lnTo>
                        <a:pt x="0" y="84"/>
                      </a:lnTo>
                      <a:lnTo>
                        <a:pt x="62" y="126"/>
                      </a:lnTo>
                      <a:lnTo>
                        <a:pt x="118" y="41"/>
                      </a:lnTo>
                      <a:lnTo>
                        <a:pt x="120" y="37"/>
                      </a:lnTo>
                      <a:lnTo>
                        <a:pt x="118" y="41"/>
                      </a:lnTo>
                      <a:lnTo>
                        <a:pt x="120" y="39"/>
                      </a:lnTo>
                      <a:lnTo>
                        <a:pt x="120" y="37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3" name="Freeform 361"/>
                <p:cNvSpPr>
                  <a:spLocks/>
                </p:cNvSpPr>
                <p:nvPr/>
              </p:nvSpPr>
              <p:spPr bwMode="auto">
                <a:xfrm>
                  <a:off x="4689" y="1869"/>
                  <a:ext cx="21" cy="24"/>
                </a:xfrm>
                <a:custGeom>
                  <a:avLst/>
                  <a:gdLst>
                    <a:gd name="T0" fmla="*/ 126 w 126"/>
                    <a:gd name="T1" fmla="*/ 27 h 146"/>
                    <a:gd name="T2" fmla="*/ 56 w 126"/>
                    <a:gd name="T3" fmla="*/ 0 h 146"/>
                    <a:gd name="T4" fmla="*/ 0 w 126"/>
                    <a:gd name="T5" fmla="*/ 113 h 146"/>
                    <a:gd name="T6" fmla="*/ 66 w 126"/>
                    <a:gd name="T7" fmla="*/ 146 h 146"/>
                    <a:gd name="T8" fmla="*/ 124 w 126"/>
                    <a:gd name="T9" fmla="*/ 33 h 146"/>
                    <a:gd name="T10" fmla="*/ 126 w 126"/>
                    <a:gd name="T11" fmla="*/ 27 h 146"/>
                    <a:gd name="T12" fmla="*/ 124 w 126"/>
                    <a:gd name="T13" fmla="*/ 33 h 146"/>
                    <a:gd name="T14" fmla="*/ 125 w 126"/>
                    <a:gd name="T15" fmla="*/ 30 h 146"/>
                    <a:gd name="T16" fmla="*/ 126 w 126"/>
                    <a:gd name="T17" fmla="*/ 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6" h="146">
                      <a:moveTo>
                        <a:pt x="126" y="27"/>
                      </a:moveTo>
                      <a:lnTo>
                        <a:pt x="56" y="0"/>
                      </a:lnTo>
                      <a:lnTo>
                        <a:pt x="0" y="113"/>
                      </a:lnTo>
                      <a:lnTo>
                        <a:pt x="66" y="146"/>
                      </a:lnTo>
                      <a:lnTo>
                        <a:pt x="124" y="33"/>
                      </a:lnTo>
                      <a:lnTo>
                        <a:pt x="126" y="27"/>
                      </a:lnTo>
                      <a:lnTo>
                        <a:pt x="124" y="33"/>
                      </a:lnTo>
                      <a:lnTo>
                        <a:pt x="125" y="30"/>
                      </a:lnTo>
                      <a:lnTo>
                        <a:pt x="126" y="27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4" name="Freeform 362"/>
                <p:cNvSpPr>
                  <a:spLocks/>
                </p:cNvSpPr>
                <p:nvPr/>
              </p:nvSpPr>
              <p:spPr bwMode="auto">
                <a:xfrm>
                  <a:off x="4697" y="1850"/>
                  <a:ext cx="17" cy="24"/>
                </a:xfrm>
                <a:custGeom>
                  <a:avLst/>
                  <a:gdLst>
                    <a:gd name="T0" fmla="*/ 34 w 101"/>
                    <a:gd name="T1" fmla="*/ 0 h 143"/>
                    <a:gd name="T2" fmla="*/ 28 w 101"/>
                    <a:gd name="T3" fmla="*/ 11 h 143"/>
                    <a:gd name="T4" fmla="*/ 0 w 101"/>
                    <a:gd name="T5" fmla="*/ 124 h 143"/>
                    <a:gd name="T6" fmla="*/ 73 w 101"/>
                    <a:gd name="T7" fmla="*/ 143 h 143"/>
                    <a:gd name="T8" fmla="*/ 101 w 101"/>
                    <a:gd name="T9" fmla="*/ 29 h 143"/>
                    <a:gd name="T10" fmla="*/ 34 w 101"/>
                    <a:gd name="T11" fmla="*/ 0 h 143"/>
                    <a:gd name="T12" fmla="*/ 34 w 101"/>
                    <a:gd name="T13" fmla="*/ 0 h 143"/>
                    <a:gd name="T14" fmla="*/ 30 w 101"/>
                    <a:gd name="T15" fmla="*/ 5 h 143"/>
                    <a:gd name="T16" fmla="*/ 28 w 101"/>
                    <a:gd name="T17" fmla="*/ 11 h 143"/>
                    <a:gd name="T18" fmla="*/ 34 w 101"/>
                    <a:gd name="T1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43">
                      <a:moveTo>
                        <a:pt x="34" y="0"/>
                      </a:moveTo>
                      <a:lnTo>
                        <a:pt x="28" y="11"/>
                      </a:lnTo>
                      <a:lnTo>
                        <a:pt x="0" y="124"/>
                      </a:lnTo>
                      <a:lnTo>
                        <a:pt x="73" y="143"/>
                      </a:lnTo>
                      <a:lnTo>
                        <a:pt x="101" y="29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30" y="5"/>
                      </a:lnTo>
                      <a:lnTo>
                        <a:pt x="28" y="11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5" name="Freeform 363"/>
                <p:cNvSpPr>
                  <a:spLocks/>
                </p:cNvSpPr>
                <p:nvPr/>
              </p:nvSpPr>
              <p:spPr bwMode="auto">
                <a:xfrm>
                  <a:off x="4703" y="1836"/>
                  <a:ext cx="20" cy="21"/>
                </a:xfrm>
                <a:custGeom>
                  <a:avLst/>
                  <a:gdLst>
                    <a:gd name="T0" fmla="*/ 121 w 121"/>
                    <a:gd name="T1" fmla="*/ 37 h 126"/>
                    <a:gd name="T2" fmla="*/ 56 w 121"/>
                    <a:gd name="T3" fmla="*/ 0 h 126"/>
                    <a:gd name="T4" fmla="*/ 0 w 121"/>
                    <a:gd name="T5" fmla="*/ 85 h 126"/>
                    <a:gd name="T6" fmla="*/ 63 w 121"/>
                    <a:gd name="T7" fmla="*/ 126 h 126"/>
                    <a:gd name="T8" fmla="*/ 119 w 121"/>
                    <a:gd name="T9" fmla="*/ 42 h 126"/>
                    <a:gd name="T10" fmla="*/ 121 w 121"/>
                    <a:gd name="T11" fmla="*/ 37 h 126"/>
                    <a:gd name="T12" fmla="*/ 119 w 121"/>
                    <a:gd name="T13" fmla="*/ 42 h 126"/>
                    <a:gd name="T14" fmla="*/ 120 w 121"/>
                    <a:gd name="T15" fmla="*/ 40 h 126"/>
                    <a:gd name="T16" fmla="*/ 121 w 121"/>
                    <a:gd name="T17" fmla="*/ 37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26">
                      <a:moveTo>
                        <a:pt x="121" y="37"/>
                      </a:moveTo>
                      <a:lnTo>
                        <a:pt x="56" y="0"/>
                      </a:lnTo>
                      <a:lnTo>
                        <a:pt x="0" y="85"/>
                      </a:lnTo>
                      <a:lnTo>
                        <a:pt x="63" y="126"/>
                      </a:lnTo>
                      <a:lnTo>
                        <a:pt x="119" y="42"/>
                      </a:lnTo>
                      <a:lnTo>
                        <a:pt x="121" y="37"/>
                      </a:lnTo>
                      <a:lnTo>
                        <a:pt x="119" y="42"/>
                      </a:lnTo>
                      <a:lnTo>
                        <a:pt x="120" y="40"/>
                      </a:lnTo>
                      <a:lnTo>
                        <a:pt x="121" y="37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6" name="Freeform 364"/>
                <p:cNvSpPr>
                  <a:spLocks/>
                </p:cNvSpPr>
                <p:nvPr/>
              </p:nvSpPr>
              <p:spPr bwMode="auto">
                <a:xfrm>
                  <a:off x="4712" y="1818"/>
                  <a:ext cx="21" cy="24"/>
                </a:xfrm>
                <a:custGeom>
                  <a:avLst/>
                  <a:gdLst>
                    <a:gd name="T0" fmla="*/ 125 w 125"/>
                    <a:gd name="T1" fmla="*/ 31 h 146"/>
                    <a:gd name="T2" fmla="*/ 56 w 125"/>
                    <a:gd name="T3" fmla="*/ 0 h 146"/>
                    <a:gd name="T4" fmla="*/ 0 w 125"/>
                    <a:gd name="T5" fmla="*/ 113 h 146"/>
                    <a:gd name="T6" fmla="*/ 67 w 125"/>
                    <a:gd name="T7" fmla="*/ 146 h 146"/>
                    <a:gd name="T8" fmla="*/ 124 w 125"/>
                    <a:gd name="T9" fmla="*/ 34 h 146"/>
                    <a:gd name="T10" fmla="*/ 125 w 125"/>
                    <a:gd name="T11" fmla="*/ 31 h 146"/>
                    <a:gd name="T12" fmla="*/ 124 w 125"/>
                    <a:gd name="T13" fmla="*/ 34 h 146"/>
                    <a:gd name="T14" fmla="*/ 124 w 125"/>
                    <a:gd name="T15" fmla="*/ 33 h 146"/>
                    <a:gd name="T16" fmla="*/ 125 w 125"/>
                    <a:gd name="T17" fmla="*/ 3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5" h="146">
                      <a:moveTo>
                        <a:pt x="125" y="31"/>
                      </a:moveTo>
                      <a:lnTo>
                        <a:pt x="56" y="0"/>
                      </a:lnTo>
                      <a:lnTo>
                        <a:pt x="0" y="113"/>
                      </a:lnTo>
                      <a:lnTo>
                        <a:pt x="67" y="146"/>
                      </a:lnTo>
                      <a:lnTo>
                        <a:pt x="124" y="34"/>
                      </a:lnTo>
                      <a:lnTo>
                        <a:pt x="125" y="31"/>
                      </a:lnTo>
                      <a:lnTo>
                        <a:pt x="124" y="34"/>
                      </a:lnTo>
                      <a:lnTo>
                        <a:pt x="124" y="33"/>
                      </a:lnTo>
                      <a:lnTo>
                        <a:pt x="125" y="31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7" name="Freeform 365"/>
                <p:cNvSpPr>
                  <a:spLocks/>
                </p:cNvSpPr>
                <p:nvPr/>
              </p:nvSpPr>
              <p:spPr bwMode="auto">
                <a:xfrm>
                  <a:off x="4721" y="1794"/>
                  <a:ext cx="21" cy="29"/>
                </a:xfrm>
                <a:custGeom>
                  <a:avLst/>
                  <a:gdLst>
                    <a:gd name="T0" fmla="*/ 127 w 127"/>
                    <a:gd name="T1" fmla="*/ 23 h 169"/>
                    <a:gd name="T2" fmla="*/ 56 w 127"/>
                    <a:gd name="T3" fmla="*/ 0 h 169"/>
                    <a:gd name="T4" fmla="*/ 0 w 127"/>
                    <a:gd name="T5" fmla="*/ 142 h 169"/>
                    <a:gd name="T6" fmla="*/ 70 w 127"/>
                    <a:gd name="T7" fmla="*/ 169 h 169"/>
                    <a:gd name="T8" fmla="*/ 126 w 127"/>
                    <a:gd name="T9" fmla="*/ 28 h 169"/>
                    <a:gd name="T10" fmla="*/ 127 w 127"/>
                    <a:gd name="T11" fmla="*/ 23 h 169"/>
                    <a:gd name="T12" fmla="*/ 126 w 127"/>
                    <a:gd name="T13" fmla="*/ 28 h 169"/>
                    <a:gd name="T14" fmla="*/ 127 w 127"/>
                    <a:gd name="T15" fmla="*/ 26 h 169"/>
                    <a:gd name="T16" fmla="*/ 127 w 127"/>
                    <a:gd name="T17" fmla="*/ 23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169">
                      <a:moveTo>
                        <a:pt x="127" y="23"/>
                      </a:moveTo>
                      <a:lnTo>
                        <a:pt x="56" y="0"/>
                      </a:lnTo>
                      <a:lnTo>
                        <a:pt x="0" y="142"/>
                      </a:lnTo>
                      <a:lnTo>
                        <a:pt x="70" y="169"/>
                      </a:lnTo>
                      <a:lnTo>
                        <a:pt x="126" y="28"/>
                      </a:lnTo>
                      <a:lnTo>
                        <a:pt x="127" y="23"/>
                      </a:lnTo>
                      <a:lnTo>
                        <a:pt x="126" y="28"/>
                      </a:lnTo>
                      <a:lnTo>
                        <a:pt x="127" y="26"/>
                      </a:lnTo>
                      <a:lnTo>
                        <a:pt x="127" y="23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8" name="Freeform 366"/>
                <p:cNvSpPr>
                  <a:spLocks/>
                </p:cNvSpPr>
                <p:nvPr/>
              </p:nvSpPr>
              <p:spPr bwMode="auto">
                <a:xfrm>
                  <a:off x="4730" y="1775"/>
                  <a:ext cx="17" cy="23"/>
                </a:xfrm>
                <a:custGeom>
                  <a:avLst/>
                  <a:gdLst>
                    <a:gd name="T0" fmla="*/ 30 w 100"/>
                    <a:gd name="T1" fmla="*/ 0 h 138"/>
                    <a:gd name="T2" fmla="*/ 28 w 100"/>
                    <a:gd name="T3" fmla="*/ 8 h 138"/>
                    <a:gd name="T4" fmla="*/ 0 w 100"/>
                    <a:gd name="T5" fmla="*/ 120 h 138"/>
                    <a:gd name="T6" fmla="*/ 72 w 100"/>
                    <a:gd name="T7" fmla="*/ 138 h 138"/>
                    <a:gd name="T8" fmla="*/ 100 w 100"/>
                    <a:gd name="T9" fmla="*/ 26 h 138"/>
                    <a:gd name="T10" fmla="*/ 30 w 100"/>
                    <a:gd name="T11" fmla="*/ 0 h 138"/>
                    <a:gd name="T12" fmla="*/ 30 w 100"/>
                    <a:gd name="T13" fmla="*/ 0 h 138"/>
                    <a:gd name="T14" fmla="*/ 28 w 100"/>
                    <a:gd name="T15" fmla="*/ 3 h 138"/>
                    <a:gd name="T16" fmla="*/ 28 w 100"/>
                    <a:gd name="T17" fmla="*/ 8 h 138"/>
                    <a:gd name="T18" fmla="*/ 30 w 100"/>
                    <a:gd name="T19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38">
                      <a:moveTo>
                        <a:pt x="30" y="0"/>
                      </a:moveTo>
                      <a:lnTo>
                        <a:pt x="28" y="8"/>
                      </a:lnTo>
                      <a:lnTo>
                        <a:pt x="0" y="120"/>
                      </a:lnTo>
                      <a:lnTo>
                        <a:pt x="72" y="138"/>
                      </a:lnTo>
                      <a:lnTo>
                        <a:pt x="100" y="26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8" y="3"/>
                      </a:lnTo>
                      <a:lnTo>
                        <a:pt x="28" y="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79" name="Freeform 367"/>
                <p:cNvSpPr>
                  <a:spLocks/>
                </p:cNvSpPr>
                <p:nvPr/>
              </p:nvSpPr>
              <p:spPr bwMode="auto">
                <a:xfrm>
                  <a:off x="4735" y="1757"/>
                  <a:ext cx="21" cy="24"/>
                </a:xfrm>
                <a:custGeom>
                  <a:avLst/>
                  <a:gdLst>
                    <a:gd name="T0" fmla="*/ 125 w 125"/>
                    <a:gd name="T1" fmla="*/ 31 h 147"/>
                    <a:gd name="T2" fmla="*/ 57 w 125"/>
                    <a:gd name="T3" fmla="*/ 0 h 147"/>
                    <a:gd name="T4" fmla="*/ 0 w 125"/>
                    <a:gd name="T5" fmla="*/ 113 h 147"/>
                    <a:gd name="T6" fmla="*/ 68 w 125"/>
                    <a:gd name="T7" fmla="*/ 147 h 147"/>
                    <a:gd name="T8" fmla="*/ 124 w 125"/>
                    <a:gd name="T9" fmla="*/ 34 h 147"/>
                    <a:gd name="T10" fmla="*/ 125 w 125"/>
                    <a:gd name="T11" fmla="*/ 31 h 147"/>
                    <a:gd name="T12" fmla="*/ 124 w 125"/>
                    <a:gd name="T13" fmla="*/ 34 h 147"/>
                    <a:gd name="T14" fmla="*/ 125 w 125"/>
                    <a:gd name="T15" fmla="*/ 32 h 147"/>
                    <a:gd name="T16" fmla="*/ 125 w 125"/>
                    <a:gd name="T17" fmla="*/ 31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5" h="147">
                      <a:moveTo>
                        <a:pt x="125" y="31"/>
                      </a:moveTo>
                      <a:lnTo>
                        <a:pt x="57" y="0"/>
                      </a:lnTo>
                      <a:lnTo>
                        <a:pt x="0" y="113"/>
                      </a:lnTo>
                      <a:lnTo>
                        <a:pt x="68" y="147"/>
                      </a:lnTo>
                      <a:lnTo>
                        <a:pt x="124" y="34"/>
                      </a:lnTo>
                      <a:lnTo>
                        <a:pt x="125" y="31"/>
                      </a:lnTo>
                      <a:lnTo>
                        <a:pt x="124" y="34"/>
                      </a:lnTo>
                      <a:lnTo>
                        <a:pt x="125" y="32"/>
                      </a:lnTo>
                      <a:lnTo>
                        <a:pt x="125" y="31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0" name="Freeform 368"/>
                <p:cNvSpPr>
                  <a:spLocks/>
                </p:cNvSpPr>
                <p:nvPr/>
              </p:nvSpPr>
              <p:spPr bwMode="auto">
                <a:xfrm>
                  <a:off x="4745" y="1733"/>
                  <a:ext cx="21" cy="29"/>
                </a:xfrm>
                <a:custGeom>
                  <a:avLst/>
                  <a:gdLst>
                    <a:gd name="T0" fmla="*/ 57 w 126"/>
                    <a:gd name="T1" fmla="*/ 0 h 171"/>
                    <a:gd name="T2" fmla="*/ 56 w 126"/>
                    <a:gd name="T3" fmla="*/ 2 h 171"/>
                    <a:gd name="T4" fmla="*/ 0 w 126"/>
                    <a:gd name="T5" fmla="*/ 143 h 171"/>
                    <a:gd name="T6" fmla="*/ 69 w 126"/>
                    <a:gd name="T7" fmla="*/ 171 h 171"/>
                    <a:gd name="T8" fmla="*/ 126 w 126"/>
                    <a:gd name="T9" fmla="*/ 30 h 171"/>
                    <a:gd name="T10" fmla="*/ 57 w 126"/>
                    <a:gd name="T11" fmla="*/ 0 h 171"/>
                    <a:gd name="T12" fmla="*/ 57 w 126"/>
                    <a:gd name="T13" fmla="*/ 0 h 171"/>
                    <a:gd name="T14" fmla="*/ 57 w 126"/>
                    <a:gd name="T15" fmla="*/ 1 h 171"/>
                    <a:gd name="T16" fmla="*/ 56 w 126"/>
                    <a:gd name="T17" fmla="*/ 2 h 171"/>
                    <a:gd name="T18" fmla="*/ 57 w 126"/>
                    <a:gd name="T19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171">
                      <a:moveTo>
                        <a:pt x="57" y="0"/>
                      </a:moveTo>
                      <a:lnTo>
                        <a:pt x="56" y="2"/>
                      </a:lnTo>
                      <a:lnTo>
                        <a:pt x="0" y="143"/>
                      </a:lnTo>
                      <a:lnTo>
                        <a:pt x="69" y="171"/>
                      </a:lnTo>
                      <a:lnTo>
                        <a:pt x="126" y="30"/>
                      </a:lnTo>
                      <a:lnTo>
                        <a:pt x="57" y="0"/>
                      </a:lnTo>
                      <a:lnTo>
                        <a:pt x="57" y="0"/>
                      </a:lnTo>
                      <a:lnTo>
                        <a:pt x="57" y="1"/>
                      </a:lnTo>
                      <a:lnTo>
                        <a:pt x="56" y="2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1" name="Freeform 369"/>
                <p:cNvSpPr>
                  <a:spLocks/>
                </p:cNvSpPr>
                <p:nvPr/>
              </p:nvSpPr>
              <p:spPr bwMode="auto">
                <a:xfrm>
                  <a:off x="4754" y="1714"/>
                  <a:ext cx="21" cy="25"/>
                </a:xfrm>
                <a:custGeom>
                  <a:avLst/>
                  <a:gdLst>
                    <a:gd name="T0" fmla="*/ 124 w 124"/>
                    <a:gd name="T1" fmla="*/ 34 h 146"/>
                    <a:gd name="T2" fmla="*/ 56 w 124"/>
                    <a:gd name="T3" fmla="*/ 0 h 146"/>
                    <a:gd name="T4" fmla="*/ 0 w 124"/>
                    <a:gd name="T5" fmla="*/ 114 h 146"/>
                    <a:gd name="T6" fmla="*/ 68 w 124"/>
                    <a:gd name="T7" fmla="*/ 146 h 146"/>
                    <a:gd name="T8" fmla="*/ 124 w 124"/>
                    <a:gd name="T9" fmla="*/ 34 h 146"/>
                    <a:gd name="T10" fmla="*/ 124 w 124"/>
                    <a:gd name="T11" fmla="*/ 34 h 146"/>
                    <a:gd name="T12" fmla="*/ 56 w 124"/>
                    <a:gd name="T13" fmla="*/ 0 h 146"/>
                    <a:gd name="T14" fmla="*/ 56 w 124"/>
                    <a:gd name="T15" fmla="*/ 0 h 146"/>
                    <a:gd name="T16" fmla="*/ 56 w 124"/>
                    <a:gd name="T17" fmla="*/ 0 h 146"/>
                    <a:gd name="T18" fmla="*/ 124 w 124"/>
                    <a:gd name="T19" fmla="*/ 34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4" h="146">
                      <a:moveTo>
                        <a:pt x="124" y="34"/>
                      </a:moveTo>
                      <a:lnTo>
                        <a:pt x="56" y="0"/>
                      </a:lnTo>
                      <a:lnTo>
                        <a:pt x="0" y="114"/>
                      </a:lnTo>
                      <a:lnTo>
                        <a:pt x="68" y="146"/>
                      </a:lnTo>
                      <a:lnTo>
                        <a:pt x="124" y="34"/>
                      </a:lnTo>
                      <a:lnTo>
                        <a:pt x="124" y="34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56" y="0"/>
                      </a:lnTo>
                      <a:lnTo>
                        <a:pt x="124" y="3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2" name="Freeform 370"/>
                <p:cNvSpPr>
                  <a:spLocks/>
                </p:cNvSpPr>
                <p:nvPr/>
              </p:nvSpPr>
              <p:spPr bwMode="auto">
                <a:xfrm>
                  <a:off x="4764" y="1695"/>
                  <a:ext cx="21" cy="25"/>
                </a:xfrm>
                <a:custGeom>
                  <a:avLst/>
                  <a:gdLst>
                    <a:gd name="T0" fmla="*/ 126 w 126"/>
                    <a:gd name="T1" fmla="*/ 29 h 146"/>
                    <a:gd name="T2" fmla="*/ 57 w 126"/>
                    <a:gd name="T3" fmla="*/ 0 h 146"/>
                    <a:gd name="T4" fmla="*/ 0 w 126"/>
                    <a:gd name="T5" fmla="*/ 112 h 146"/>
                    <a:gd name="T6" fmla="*/ 68 w 126"/>
                    <a:gd name="T7" fmla="*/ 146 h 146"/>
                    <a:gd name="T8" fmla="*/ 124 w 126"/>
                    <a:gd name="T9" fmla="*/ 33 h 146"/>
                    <a:gd name="T10" fmla="*/ 126 w 126"/>
                    <a:gd name="T11" fmla="*/ 29 h 146"/>
                    <a:gd name="T12" fmla="*/ 124 w 126"/>
                    <a:gd name="T13" fmla="*/ 33 h 146"/>
                    <a:gd name="T14" fmla="*/ 125 w 126"/>
                    <a:gd name="T15" fmla="*/ 31 h 146"/>
                    <a:gd name="T16" fmla="*/ 126 w 126"/>
                    <a:gd name="T17" fmla="*/ 29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6" h="146">
                      <a:moveTo>
                        <a:pt x="126" y="29"/>
                      </a:moveTo>
                      <a:lnTo>
                        <a:pt x="57" y="0"/>
                      </a:lnTo>
                      <a:lnTo>
                        <a:pt x="0" y="112"/>
                      </a:lnTo>
                      <a:lnTo>
                        <a:pt x="68" y="146"/>
                      </a:lnTo>
                      <a:lnTo>
                        <a:pt x="124" y="33"/>
                      </a:lnTo>
                      <a:lnTo>
                        <a:pt x="126" y="29"/>
                      </a:lnTo>
                      <a:lnTo>
                        <a:pt x="124" y="33"/>
                      </a:lnTo>
                      <a:lnTo>
                        <a:pt x="125" y="31"/>
                      </a:lnTo>
                      <a:lnTo>
                        <a:pt x="126" y="29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3" name="Freeform 371"/>
                <p:cNvSpPr>
                  <a:spLocks/>
                </p:cNvSpPr>
                <p:nvPr/>
              </p:nvSpPr>
              <p:spPr bwMode="auto">
                <a:xfrm>
                  <a:off x="4773" y="1681"/>
                  <a:ext cx="16" cy="19"/>
                </a:xfrm>
                <a:custGeom>
                  <a:avLst/>
                  <a:gdLst>
                    <a:gd name="T0" fmla="*/ 33 w 99"/>
                    <a:gd name="T1" fmla="*/ 0 h 117"/>
                    <a:gd name="T2" fmla="*/ 29 w 99"/>
                    <a:gd name="T3" fmla="*/ 9 h 117"/>
                    <a:gd name="T4" fmla="*/ 0 w 99"/>
                    <a:gd name="T5" fmla="*/ 93 h 117"/>
                    <a:gd name="T6" fmla="*/ 71 w 99"/>
                    <a:gd name="T7" fmla="*/ 117 h 117"/>
                    <a:gd name="T8" fmla="*/ 99 w 99"/>
                    <a:gd name="T9" fmla="*/ 32 h 117"/>
                    <a:gd name="T10" fmla="*/ 33 w 99"/>
                    <a:gd name="T11" fmla="*/ 0 h 117"/>
                    <a:gd name="T12" fmla="*/ 33 w 99"/>
                    <a:gd name="T13" fmla="*/ 0 h 117"/>
                    <a:gd name="T14" fmla="*/ 30 w 99"/>
                    <a:gd name="T15" fmla="*/ 3 h 117"/>
                    <a:gd name="T16" fmla="*/ 29 w 99"/>
                    <a:gd name="T17" fmla="*/ 9 h 117"/>
                    <a:gd name="T18" fmla="*/ 33 w 99"/>
                    <a:gd name="T1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" h="117">
                      <a:moveTo>
                        <a:pt x="33" y="0"/>
                      </a:moveTo>
                      <a:lnTo>
                        <a:pt x="29" y="9"/>
                      </a:lnTo>
                      <a:lnTo>
                        <a:pt x="0" y="93"/>
                      </a:lnTo>
                      <a:lnTo>
                        <a:pt x="71" y="117"/>
                      </a:lnTo>
                      <a:lnTo>
                        <a:pt x="99" y="32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0" y="3"/>
                      </a:lnTo>
                      <a:lnTo>
                        <a:pt x="29" y="9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4" name="Freeform 372"/>
                <p:cNvSpPr>
                  <a:spLocks/>
                </p:cNvSpPr>
                <p:nvPr/>
              </p:nvSpPr>
              <p:spPr bwMode="auto">
                <a:xfrm>
                  <a:off x="4778" y="1667"/>
                  <a:ext cx="20" cy="21"/>
                </a:xfrm>
                <a:custGeom>
                  <a:avLst/>
                  <a:gdLst>
                    <a:gd name="T0" fmla="*/ 118 w 118"/>
                    <a:gd name="T1" fmla="*/ 43 h 127"/>
                    <a:gd name="T2" fmla="*/ 56 w 118"/>
                    <a:gd name="T3" fmla="*/ 0 h 127"/>
                    <a:gd name="T4" fmla="*/ 0 w 118"/>
                    <a:gd name="T5" fmla="*/ 86 h 127"/>
                    <a:gd name="T6" fmla="*/ 62 w 118"/>
                    <a:gd name="T7" fmla="*/ 127 h 127"/>
                    <a:gd name="T8" fmla="*/ 118 w 118"/>
                    <a:gd name="T9" fmla="*/ 43 h 127"/>
                    <a:gd name="T10" fmla="*/ 118 w 118"/>
                    <a:gd name="T11" fmla="*/ 43 h 127"/>
                    <a:gd name="T12" fmla="*/ 118 w 118"/>
                    <a:gd name="T13" fmla="*/ 43 h 127"/>
                    <a:gd name="T14" fmla="*/ 118 w 118"/>
                    <a:gd name="T15" fmla="*/ 43 h 127"/>
                    <a:gd name="T16" fmla="*/ 118 w 118"/>
                    <a:gd name="T17" fmla="*/ 4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127">
                      <a:moveTo>
                        <a:pt x="118" y="43"/>
                      </a:moveTo>
                      <a:lnTo>
                        <a:pt x="56" y="0"/>
                      </a:lnTo>
                      <a:lnTo>
                        <a:pt x="0" y="86"/>
                      </a:lnTo>
                      <a:lnTo>
                        <a:pt x="62" y="127"/>
                      </a:lnTo>
                      <a:lnTo>
                        <a:pt x="118" y="43"/>
                      </a:lnTo>
                      <a:lnTo>
                        <a:pt x="118" y="43"/>
                      </a:lnTo>
                      <a:lnTo>
                        <a:pt x="118" y="43"/>
                      </a:lnTo>
                      <a:lnTo>
                        <a:pt x="118" y="43"/>
                      </a:lnTo>
                      <a:lnTo>
                        <a:pt x="118" y="43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5" name="Freeform 373"/>
                <p:cNvSpPr>
                  <a:spLocks/>
                </p:cNvSpPr>
                <p:nvPr/>
              </p:nvSpPr>
              <p:spPr bwMode="auto">
                <a:xfrm>
                  <a:off x="4787" y="1652"/>
                  <a:ext cx="21" cy="22"/>
                </a:xfrm>
                <a:custGeom>
                  <a:avLst/>
                  <a:gdLst>
                    <a:gd name="T0" fmla="*/ 122 w 122"/>
                    <a:gd name="T1" fmla="*/ 38 h 127"/>
                    <a:gd name="T2" fmla="*/ 58 w 122"/>
                    <a:gd name="T3" fmla="*/ 0 h 127"/>
                    <a:gd name="T4" fmla="*/ 0 w 122"/>
                    <a:gd name="T5" fmla="*/ 84 h 127"/>
                    <a:gd name="T6" fmla="*/ 63 w 122"/>
                    <a:gd name="T7" fmla="*/ 127 h 127"/>
                    <a:gd name="T8" fmla="*/ 120 w 122"/>
                    <a:gd name="T9" fmla="*/ 43 h 127"/>
                    <a:gd name="T10" fmla="*/ 122 w 122"/>
                    <a:gd name="T11" fmla="*/ 38 h 127"/>
                    <a:gd name="T12" fmla="*/ 120 w 122"/>
                    <a:gd name="T13" fmla="*/ 43 h 127"/>
                    <a:gd name="T14" fmla="*/ 121 w 122"/>
                    <a:gd name="T15" fmla="*/ 40 h 127"/>
                    <a:gd name="T16" fmla="*/ 122 w 122"/>
                    <a:gd name="T17" fmla="*/ 38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2" h="127">
                      <a:moveTo>
                        <a:pt x="122" y="38"/>
                      </a:moveTo>
                      <a:lnTo>
                        <a:pt x="58" y="0"/>
                      </a:lnTo>
                      <a:lnTo>
                        <a:pt x="0" y="84"/>
                      </a:lnTo>
                      <a:lnTo>
                        <a:pt x="63" y="127"/>
                      </a:lnTo>
                      <a:lnTo>
                        <a:pt x="120" y="43"/>
                      </a:lnTo>
                      <a:lnTo>
                        <a:pt x="122" y="38"/>
                      </a:lnTo>
                      <a:lnTo>
                        <a:pt x="120" y="43"/>
                      </a:lnTo>
                      <a:lnTo>
                        <a:pt x="121" y="40"/>
                      </a:lnTo>
                      <a:lnTo>
                        <a:pt x="122" y="38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6" name="Freeform 374"/>
                <p:cNvSpPr>
                  <a:spLocks/>
                </p:cNvSpPr>
                <p:nvPr/>
              </p:nvSpPr>
              <p:spPr bwMode="auto">
                <a:xfrm>
                  <a:off x="4797" y="1641"/>
                  <a:ext cx="15" cy="18"/>
                </a:xfrm>
                <a:custGeom>
                  <a:avLst/>
                  <a:gdLst>
                    <a:gd name="T0" fmla="*/ 45 w 95"/>
                    <a:gd name="T1" fmla="*/ 0 h 107"/>
                    <a:gd name="T2" fmla="*/ 28 w 95"/>
                    <a:gd name="T3" fmla="*/ 17 h 107"/>
                    <a:gd name="T4" fmla="*/ 0 w 95"/>
                    <a:gd name="T5" fmla="*/ 73 h 107"/>
                    <a:gd name="T6" fmla="*/ 67 w 95"/>
                    <a:gd name="T7" fmla="*/ 107 h 107"/>
                    <a:gd name="T8" fmla="*/ 95 w 95"/>
                    <a:gd name="T9" fmla="*/ 51 h 107"/>
                    <a:gd name="T10" fmla="*/ 45 w 95"/>
                    <a:gd name="T11" fmla="*/ 0 h 107"/>
                    <a:gd name="T12" fmla="*/ 45 w 95"/>
                    <a:gd name="T13" fmla="*/ 0 h 107"/>
                    <a:gd name="T14" fmla="*/ 34 w 95"/>
                    <a:gd name="T15" fmla="*/ 6 h 107"/>
                    <a:gd name="T16" fmla="*/ 28 w 95"/>
                    <a:gd name="T17" fmla="*/ 17 h 107"/>
                    <a:gd name="T18" fmla="*/ 45 w 95"/>
                    <a:gd name="T19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5" h="107">
                      <a:moveTo>
                        <a:pt x="45" y="0"/>
                      </a:moveTo>
                      <a:lnTo>
                        <a:pt x="28" y="17"/>
                      </a:lnTo>
                      <a:lnTo>
                        <a:pt x="0" y="73"/>
                      </a:lnTo>
                      <a:lnTo>
                        <a:pt x="67" y="107"/>
                      </a:lnTo>
                      <a:lnTo>
                        <a:pt x="95" y="51"/>
                      </a:lnTo>
                      <a:lnTo>
                        <a:pt x="45" y="0"/>
                      </a:lnTo>
                      <a:lnTo>
                        <a:pt x="45" y="0"/>
                      </a:lnTo>
                      <a:lnTo>
                        <a:pt x="34" y="6"/>
                      </a:lnTo>
                      <a:lnTo>
                        <a:pt x="28" y="17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7" name="Freeform 375"/>
                <p:cNvSpPr>
                  <a:spLocks/>
                </p:cNvSpPr>
                <p:nvPr/>
              </p:nvSpPr>
              <p:spPr bwMode="auto">
                <a:xfrm>
                  <a:off x="4804" y="1636"/>
                  <a:ext cx="15" cy="16"/>
                </a:xfrm>
                <a:custGeom>
                  <a:avLst/>
                  <a:gdLst>
                    <a:gd name="T0" fmla="*/ 72 w 89"/>
                    <a:gd name="T1" fmla="*/ 0 h 100"/>
                    <a:gd name="T2" fmla="*/ 57 w 89"/>
                    <a:gd name="T3" fmla="*/ 4 h 100"/>
                    <a:gd name="T4" fmla="*/ 0 w 89"/>
                    <a:gd name="T5" fmla="*/ 32 h 100"/>
                    <a:gd name="T6" fmla="*/ 33 w 89"/>
                    <a:gd name="T7" fmla="*/ 100 h 100"/>
                    <a:gd name="T8" fmla="*/ 89 w 89"/>
                    <a:gd name="T9" fmla="*/ 72 h 100"/>
                    <a:gd name="T10" fmla="*/ 72 w 89"/>
                    <a:gd name="T11" fmla="*/ 0 h 100"/>
                    <a:gd name="T12" fmla="*/ 72 w 89"/>
                    <a:gd name="T13" fmla="*/ 0 h 100"/>
                    <a:gd name="T14" fmla="*/ 65 w 89"/>
                    <a:gd name="T15" fmla="*/ 0 h 100"/>
                    <a:gd name="T16" fmla="*/ 57 w 89"/>
                    <a:gd name="T17" fmla="*/ 4 h 100"/>
                    <a:gd name="T18" fmla="*/ 72 w 89"/>
                    <a:gd name="T19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100">
                      <a:moveTo>
                        <a:pt x="72" y="0"/>
                      </a:moveTo>
                      <a:lnTo>
                        <a:pt x="57" y="4"/>
                      </a:lnTo>
                      <a:lnTo>
                        <a:pt x="0" y="32"/>
                      </a:lnTo>
                      <a:lnTo>
                        <a:pt x="33" y="100"/>
                      </a:lnTo>
                      <a:lnTo>
                        <a:pt x="89" y="72"/>
                      </a:lnTo>
                      <a:lnTo>
                        <a:pt x="72" y="0"/>
                      </a:lnTo>
                      <a:lnTo>
                        <a:pt x="72" y="0"/>
                      </a:lnTo>
                      <a:lnTo>
                        <a:pt x="65" y="0"/>
                      </a:lnTo>
                      <a:lnTo>
                        <a:pt x="57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8" name="Freeform 376"/>
                <p:cNvSpPr>
                  <a:spLocks/>
                </p:cNvSpPr>
                <p:nvPr/>
              </p:nvSpPr>
              <p:spPr bwMode="auto">
                <a:xfrm>
                  <a:off x="4816" y="1636"/>
                  <a:ext cx="12" cy="12"/>
                </a:xfrm>
                <a:custGeom>
                  <a:avLst/>
                  <a:gdLst>
                    <a:gd name="T0" fmla="*/ 74 w 74"/>
                    <a:gd name="T1" fmla="*/ 4 h 75"/>
                    <a:gd name="T2" fmla="*/ 58 w 74"/>
                    <a:gd name="T3" fmla="*/ 0 h 75"/>
                    <a:gd name="T4" fmla="*/ 0 w 74"/>
                    <a:gd name="T5" fmla="*/ 0 h 75"/>
                    <a:gd name="T6" fmla="*/ 0 w 74"/>
                    <a:gd name="T7" fmla="*/ 75 h 75"/>
                    <a:gd name="T8" fmla="*/ 58 w 74"/>
                    <a:gd name="T9" fmla="*/ 75 h 75"/>
                    <a:gd name="T10" fmla="*/ 74 w 74"/>
                    <a:gd name="T11" fmla="*/ 4 h 75"/>
                    <a:gd name="T12" fmla="*/ 74 w 74"/>
                    <a:gd name="T13" fmla="*/ 4 h 75"/>
                    <a:gd name="T14" fmla="*/ 66 w 74"/>
                    <a:gd name="T15" fmla="*/ 0 h 75"/>
                    <a:gd name="T16" fmla="*/ 58 w 74"/>
                    <a:gd name="T17" fmla="*/ 0 h 75"/>
                    <a:gd name="T18" fmla="*/ 74 w 74"/>
                    <a:gd name="T19" fmla="*/ 4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4" h="75">
                      <a:moveTo>
                        <a:pt x="74" y="4"/>
                      </a:moveTo>
                      <a:lnTo>
                        <a:pt x="58" y="0"/>
                      </a:lnTo>
                      <a:lnTo>
                        <a:pt x="0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74" y="4"/>
                      </a:lnTo>
                      <a:lnTo>
                        <a:pt x="74" y="4"/>
                      </a:lnTo>
                      <a:lnTo>
                        <a:pt x="66" y="0"/>
                      </a:lnTo>
                      <a:lnTo>
                        <a:pt x="58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89" name="Freeform 377"/>
                <p:cNvSpPr>
                  <a:spLocks/>
                </p:cNvSpPr>
                <p:nvPr/>
              </p:nvSpPr>
              <p:spPr bwMode="auto">
                <a:xfrm>
                  <a:off x="4823" y="1636"/>
                  <a:ext cx="15" cy="16"/>
                </a:xfrm>
                <a:custGeom>
                  <a:avLst/>
                  <a:gdLst>
                    <a:gd name="T0" fmla="*/ 56 w 90"/>
                    <a:gd name="T1" fmla="*/ 96 h 96"/>
                    <a:gd name="T2" fmla="*/ 90 w 90"/>
                    <a:gd name="T3" fmla="*/ 28 h 96"/>
                    <a:gd name="T4" fmla="*/ 33 w 90"/>
                    <a:gd name="T5" fmla="*/ 0 h 96"/>
                    <a:gd name="T6" fmla="*/ 0 w 90"/>
                    <a:gd name="T7" fmla="*/ 68 h 96"/>
                    <a:gd name="T8" fmla="*/ 56 w 90"/>
                    <a:gd name="T9" fmla="*/ 96 h 96"/>
                    <a:gd name="T10" fmla="*/ 56 w 90"/>
                    <a:gd name="T11" fmla="*/ 96 h 96"/>
                    <a:gd name="T12" fmla="*/ 56 w 90"/>
                    <a:gd name="T13" fmla="*/ 96 h 96"/>
                    <a:gd name="T14" fmla="*/ 56 w 90"/>
                    <a:gd name="T15" fmla="*/ 96 h 96"/>
                    <a:gd name="T16" fmla="*/ 56 w 90"/>
                    <a:gd name="T17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" h="96">
                      <a:moveTo>
                        <a:pt x="56" y="96"/>
                      </a:moveTo>
                      <a:lnTo>
                        <a:pt x="90" y="28"/>
                      </a:lnTo>
                      <a:lnTo>
                        <a:pt x="33" y="0"/>
                      </a:lnTo>
                      <a:lnTo>
                        <a:pt x="0" y="68"/>
                      </a:lnTo>
                      <a:lnTo>
                        <a:pt x="56" y="96"/>
                      </a:lnTo>
                      <a:lnTo>
                        <a:pt x="56" y="96"/>
                      </a:lnTo>
                      <a:lnTo>
                        <a:pt x="56" y="96"/>
                      </a:lnTo>
                      <a:lnTo>
                        <a:pt x="56" y="96"/>
                      </a:lnTo>
                      <a:lnTo>
                        <a:pt x="56" y="9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0" name="Freeform 378"/>
                <p:cNvSpPr>
                  <a:spLocks/>
                </p:cNvSpPr>
                <p:nvPr/>
              </p:nvSpPr>
              <p:spPr bwMode="auto">
                <a:xfrm>
                  <a:off x="4832" y="1641"/>
                  <a:ext cx="18" cy="16"/>
                </a:xfrm>
                <a:custGeom>
                  <a:avLst/>
                  <a:gdLst>
                    <a:gd name="T0" fmla="*/ 107 w 107"/>
                    <a:gd name="T1" fmla="*/ 45 h 96"/>
                    <a:gd name="T2" fmla="*/ 90 w 107"/>
                    <a:gd name="T3" fmla="*/ 28 h 96"/>
                    <a:gd name="T4" fmla="*/ 34 w 107"/>
                    <a:gd name="T5" fmla="*/ 0 h 96"/>
                    <a:gd name="T6" fmla="*/ 0 w 107"/>
                    <a:gd name="T7" fmla="*/ 68 h 96"/>
                    <a:gd name="T8" fmla="*/ 56 w 107"/>
                    <a:gd name="T9" fmla="*/ 96 h 96"/>
                    <a:gd name="T10" fmla="*/ 107 w 107"/>
                    <a:gd name="T11" fmla="*/ 45 h 96"/>
                    <a:gd name="T12" fmla="*/ 107 w 107"/>
                    <a:gd name="T13" fmla="*/ 45 h 96"/>
                    <a:gd name="T14" fmla="*/ 102 w 107"/>
                    <a:gd name="T15" fmla="*/ 34 h 96"/>
                    <a:gd name="T16" fmla="*/ 90 w 107"/>
                    <a:gd name="T17" fmla="*/ 28 h 96"/>
                    <a:gd name="T18" fmla="*/ 107 w 107"/>
                    <a:gd name="T19" fmla="*/ 4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96">
                      <a:moveTo>
                        <a:pt x="107" y="45"/>
                      </a:moveTo>
                      <a:lnTo>
                        <a:pt x="90" y="28"/>
                      </a:lnTo>
                      <a:lnTo>
                        <a:pt x="34" y="0"/>
                      </a:lnTo>
                      <a:lnTo>
                        <a:pt x="0" y="68"/>
                      </a:lnTo>
                      <a:lnTo>
                        <a:pt x="56" y="96"/>
                      </a:lnTo>
                      <a:lnTo>
                        <a:pt x="107" y="45"/>
                      </a:lnTo>
                      <a:lnTo>
                        <a:pt x="107" y="45"/>
                      </a:lnTo>
                      <a:lnTo>
                        <a:pt x="102" y="34"/>
                      </a:lnTo>
                      <a:lnTo>
                        <a:pt x="90" y="28"/>
                      </a:lnTo>
                      <a:lnTo>
                        <a:pt x="107" y="4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1" name="Freeform 379"/>
                <p:cNvSpPr>
                  <a:spLocks/>
                </p:cNvSpPr>
                <p:nvPr/>
              </p:nvSpPr>
              <p:spPr bwMode="auto">
                <a:xfrm>
                  <a:off x="4839" y="1649"/>
                  <a:ext cx="16" cy="15"/>
                </a:xfrm>
                <a:custGeom>
                  <a:avLst/>
                  <a:gdLst>
                    <a:gd name="T0" fmla="*/ 30 w 95"/>
                    <a:gd name="T1" fmla="*/ 95 h 95"/>
                    <a:gd name="T2" fmla="*/ 95 w 95"/>
                    <a:gd name="T3" fmla="*/ 56 h 95"/>
                    <a:gd name="T4" fmla="*/ 67 w 95"/>
                    <a:gd name="T5" fmla="*/ 0 h 95"/>
                    <a:gd name="T6" fmla="*/ 0 w 95"/>
                    <a:gd name="T7" fmla="*/ 34 h 95"/>
                    <a:gd name="T8" fmla="*/ 28 w 95"/>
                    <a:gd name="T9" fmla="*/ 90 h 95"/>
                    <a:gd name="T10" fmla="*/ 30 w 95"/>
                    <a:gd name="T11" fmla="*/ 95 h 95"/>
                    <a:gd name="T12" fmla="*/ 28 w 95"/>
                    <a:gd name="T13" fmla="*/ 90 h 95"/>
                    <a:gd name="T14" fmla="*/ 29 w 95"/>
                    <a:gd name="T15" fmla="*/ 92 h 95"/>
                    <a:gd name="T16" fmla="*/ 30 w 95"/>
                    <a:gd name="T1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5" h="95">
                      <a:moveTo>
                        <a:pt x="30" y="95"/>
                      </a:moveTo>
                      <a:lnTo>
                        <a:pt x="95" y="56"/>
                      </a:lnTo>
                      <a:lnTo>
                        <a:pt x="67" y="0"/>
                      </a:lnTo>
                      <a:lnTo>
                        <a:pt x="0" y="34"/>
                      </a:lnTo>
                      <a:lnTo>
                        <a:pt x="28" y="90"/>
                      </a:lnTo>
                      <a:lnTo>
                        <a:pt x="30" y="95"/>
                      </a:lnTo>
                      <a:lnTo>
                        <a:pt x="28" y="90"/>
                      </a:lnTo>
                      <a:lnTo>
                        <a:pt x="29" y="92"/>
                      </a:lnTo>
                      <a:lnTo>
                        <a:pt x="30" y="9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2" name="Freeform 380"/>
                <p:cNvSpPr>
                  <a:spLocks/>
                </p:cNvSpPr>
                <p:nvPr/>
              </p:nvSpPr>
              <p:spPr bwMode="auto">
                <a:xfrm>
                  <a:off x="4844" y="1657"/>
                  <a:ext cx="20" cy="21"/>
                </a:xfrm>
                <a:custGeom>
                  <a:avLst/>
                  <a:gdLst>
                    <a:gd name="T0" fmla="*/ 119 w 119"/>
                    <a:gd name="T1" fmla="*/ 86 h 127"/>
                    <a:gd name="T2" fmla="*/ 119 w 119"/>
                    <a:gd name="T3" fmla="*/ 86 h 127"/>
                    <a:gd name="T4" fmla="*/ 62 w 119"/>
                    <a:gd name="T5" fmla="*/ 0 h 127"/>
                    <a:gd name="T6" fmla="*/ 0 w 119"/>
                    <a:gd name="T7" fmla="*/ 43 h 127"/>
                    <a:gd name="T8" fmla="*/ 56 w 119"/>
                    <a:gd name="T9" fmla="*/ 127 h 127"/>
                    <a:gd name="T10" fmla="*/ 119 w 119"/>
                    <a:gd name="T11" fmla="*/ 86 h 127"/>
                    <a:gd name="T12" fmla="*/ 119 w 119"/>
                    <a:gd name="T13" fmla="*/ 86 h 127"/>
                    <a:gd name="T14" fmla="*/ 119 w 119"/>
                    <a:gd name="T15" fmla="*/ 86 h 127"/>
                    <a:gd name="T16" fmla="*/ 119 w 119"/>
                    <a:gd name="T17" fmla="*/ 8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9" h="127">
                      <a:moveTo>
                        <a:pt x="119" y="86"/>
                      </a:moveTo>
                      <a:lnTo>
                        <a:pt x="119" y="86"/>
                      </a:lnTo>
                      <a:lnTo>
                        <a:pt x="62" y="0"/>
                      </a:lnTo>
                      <a:lnTo>
                        <a:pt x="0" y="43"/>
                      </a:lnTo>
                      <a:lnTo>
                        <a:pt x="56" y="127"/>
                      </a:lnTo>
                      <a:lnTo>
                        <a:pt x="119" y="86"/>
                      </a:lnTo>
                      <a:lnTo>
                        <a:pt x="119" y="86"/>
                      </a:lnTo>
                      <a:lnTo>
                        <a:pt x="119" y="86"/>
                      </a:lnTo>
                      <a:lnTo>
                        <a:pt x="119" y="8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3" name="Freeform 381"/>
                <p:cNvSpPr>
                  <a:spLocks/>
                </p:cNvSpPr>
                <p:nvPr/>
              </p:nvSpPr>
              <p:spPr bwMode="auto">
                <a:xfrm>
                  <a:off x="4853" y="1671"/>
                  <a:ext cx="21" cy="21"/>
                </a:xfrm>
                <a:custGeom>
                  <a:avLst/>
                  <a:gdLst>
                    <a:gd name="T0" fmla="*/ 124 w 124"/>
                    <a:gd name="T1" fmla="*/ 95 h 126"/>
                    <a:gd name="T2" fmla="*/ 120 w 124"/>
                    <a:gd name="T3" fmla="*/ 84 h 126"/>
                    <a:gd name="T4" fmla="*/ 63 w 124"/>
                    <a:gd name="T5" fmla="*/ 0 h 126"/>
                    <a:gd name="T6" fmla="*/ 0 w 124"/>
                    <a:gd name="T7" fmla="*/ 41 h 126"/>
                    <a:gd name="T8" fmla="*/ 57 w 124"/>
                    <a:gd name="T9" fmla="*/ 126 h 126"/>
                    <a:gd name="T10" fmla="*/ 124 w 124"/>
                    <a:gd name="T11" fmla="*/ 95 h 126"/>
                    <a:gd name="T12" fmla="*/ 124 w 124"/>
                    <a:gd name="T13" fmla="*/ 95 h 126"/>
                    <a:gd name="T14" fmla="*/ 123 w 124"/>
                    <a:gd name="T15" fmla="*/ 90 h 126"/>
                    <a:gd name="T16" fmla="*/ 120 w 124"/>
                    <a:gd name="T17" fmla="*/ 84 h 126"/>
                    <a:gd name="T18" fmla="*/ 124 w 124"/>
                    <a:gd name="T19" fmla="*/ 9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4" h="126">
                      <a:moveTo>
                        <a:pt x="124" y="95"/>
                      </a:moveTo>
                      <a:lnTo>
                        <a:pt x="120" y="84"/>
                      </a:lnTo>
                      <a:lnTo>
                        <a:pt x="63" y="0"/>
                      </a:lnTo>
                      <a:lnTo>
                        <a:pt x="0" y="41"/>
                      </a:lnTo>
                      <a:lnTo>
                        <a:pt x="57" y="126"/>
                      </a:lnTo>
                      <a:lnTo>
                        <a:pt x="124" y="95"/>
                      </a:lnTo>
                      <a:lnTo>
                        <a:pt x="124" y="95"/>
                      </a:lnTo>
                      <a:lnTo>
                        <a:pt x="123" y="90"/>
                      </a:lnTo>
                      <a:lnTo>
                        <a:pt x="120" y="84"/>
                      </a:lnTo>
                      <a:lnTo>
                        <a:pt x="124" y="9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4" name="Freeform 382"/>
                <p:cNvSpPr>
                  <a:spLocks/>
                </p:cNvSpPr>
                <p:nvPr/>
              </p:nvSpPr>
              <p:spPr bwMode="auto">
                <a:xfrm>
                  <a:off x="4862" y="1687"/>
                  <a:ext cx="17" cy="23"/>
                </a:xfrm>
                <a:custGeom>
                  <a:avLst/>
                  <a:gdLst>
                    <a:gd name="T0" fmla="*/ 31 w 101"/>
                    <a:gd name="T1" fmla="*/ 139 h 139"/>
                    <a:gd name="T2" fmla="*/ 101 w 101"/>
                    <a:gd name="T3" fmla="*/ 113 h 139"/>
                    <a:gd name="T4" fmla="*/ 73 w 101"/>
                    <a:gd name="T5" fmla="*/ 0 h 139"/>
                    <a:gd name="T6" fmla="*/ 0 w 101"/>
                    <a:gd name="T7" fmla="*/ 18 h 139"/>
                    <a:gd name="T8" fmla="*/ 28 w 101"/>
                    <a:gd name="T9" fmla="*/ 131 h 139"/>
                    <a:gd name="T10" fmla="*/ 31 w 101"/>
                    <a:gd name="T11" fmla="*/ 139 h 139"/>
                    <a:gd name="T12" fmla="*/ 28 w 101"/>
                    <a:gd name="T13" fmla="*/ 131 h 139"/>
                    <a:gd name="T14" fmla="*/ 29 w 101"/>
                    <a:gd name="T15" fmla="*/ 135 h 139"/>
                    <a:gd name="T16" fmla="*/ 31 w 101"/>
                    <a:gd name="T17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39">
                      <a:moveTo>
                        <a:pt x="31" y="139"/>
                      </a:moveTo>
                      <a:lnTo>
                        <a:pt x="101" y="113"/>
                      </a:lnTo>
                      <a:lnTo>
                        <a:pt x="73" y="0"/>
                      </a:lnTo>
                      <a:lnTo>
                        <a:pt x="0" y="18"/>
                      </a:lnTo>
                      <a:lnTo>
                        <a:pt x="28" y="131"/>
                      </a:lnTo>
                      <a:lnTo>
                        <a:pt x="31" y="139"/>
                      </a:lnTo>
                      <a:lnTo>
                        <a:pt x="28" y="131"/>
                      </a:lnTo>
                      <a:lnTo>
                        <a:pt x="29" y="135"/>
                      </a:lnTo>
                      <a:lnTo>
                        <a:pt x="31" y="139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5" name="Freeform 383"/>
                <p:cNvSpPr>
                  <a:spLocks/>
                </p:cNvSpPr>
                <p:nvPr/>
              </p:nvSpPr>
              <p:spPr bwMode="auto">
                <a:xfrm>
                  <a:off x="4867" y="1705"/>
                  <a:ext cx="21" cy="24"/>
                </a:xfrm>
                <a:custGeom>
                  <a:avLst/>
                  <a:gdLst>
                    <a:gd name="T0" fmla="*/ 57 w 124"/>
                    <a:gd name="T1" fmla="*/ 146 h 146"/>
                    <a:gd name="T2" fmla="*/ 124 w 124"/>
                    <a:gd name="T3" fmla="*/ 113 h 146"/>
                    <a:gd name="T4" fmla="*/ 68 w 124"/>
                    <a:gd name="T5" fmla="*/ 0 h 146"/>
                    <a:gd name="T6" fmla="*/ 0 w 124"/>
                    <a:gd name="T7" fmla="*/ 34 h 146"/>
                    <a:gd name="T8" fmla="*/ 57 w 124"/>
                    <a:gd name="T9" fmla="*/ 146 h 146"/>
                    <a:gd name="T10" fmla="*/ 57 w 124"/>
                    <a:gd name="T11" fmla="*/ 146 h 146"/>
                    <a:gd name="T12" fmla="*/ 124 w 124"/>
                    <a:gd name="T13" fmla="*/ 113 h 146"/>
                    <a:gd name="T14" fmla="*/ 124 w 124"/>
                    <a:gd name="T15" fmla="*/ 113 h 146"/>
                    <a:gd name="T16" fmla="*/ 124 w 124"/>
                    <a:gd name="T17" fmla="*/ 113 h 146"/>
                    <a:gd name="T18" fmla="*/ 57 w 124"/>
                    <a:gd name="T1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4" h="146">
                      <a:moveTo>
                        <a:pt x="57" y="146"/>
                      </a:moveTo>
                      <a:lnTo>
                        <a:pt x="124" y="113"/>
                      </a:lnTo>
                      <a:lnTo>
                        <a:pt x="68" y="0"/>
                      </a:lnTo>
                      <a:lnTo>
                        <a:pt x="0" y="34"/>
                      </a:lnTo>
                      <a:lnTo>
                        <a:pt x="57" y="146"/>
                      </a:lnTo>
                      <a:lnTo>
                        <a:pt x="57" y="146"/>
                      </a:lnTo>
                      <a:lnTo>
                        <a:pt x="124" y="113"/>
                      </a:lnTo>
                      <a:lnTo>
                        <a:pt x="124" y="113"/>
                      </a:lnTo>
                      <a:lnTo>
                        <a:pt x="124" y="113"/>
                      </a:lnTo>
                      <a:lnTo>
                        <a:pt x="57" y="14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6" name="Freeform 384"/>
                <p:cNvSpPr>
                  <a:spLocks/>
                </p:cNvSpPr>
                <p:nvPr/>
              </p:nvSpPr>
              <p:spPr bwMode="auto">
                <a:xfrm>
                  <a:off x="4876" y="1724"/>
                  <a:ext cx="21" cy="24"/>
                </a:xfrm>
                <a:custGeom>
                  <a:avLst/>
                  <a:gdLst>
                    <a:gd name="T0" fmla="*/ 125 w 125"/>
                    <a:gd name="T1" fmla="*/ 115 h 146"/>
                    <a:gd name="T2" fmla="*/ 124 w 125"/>
                    <a:gd name="T3" fmla="*/ 113 h 146"/>
                    <a:gd name="T4" fmla="*/ 67 w 125"/>
                    <a:gd name="T5" fmla="*/ 0 h 146"/>
                    <a:gd name="T6" fmla="*/ 0 w 125"/>
                    <a:gd name="T7" fmla="*/ 33 h 146"/>
                    <a:gd name="T8" fmla="*/ 56 w 125"/>
                    <a:gd name="T9" fmla="*/ 146 h 146"/>
                    <a:gd name="T10" fmla="*/ 125 w 125"/>
                    <a:gd name="T11" fmla="*/ 115 h 146"/>
                    <a:gd name="T12" fmla="*/ 125 w 125"/>
                    <a:gd name="T13" fmla="*/ 115 h 146"/>
                    <a:gd name="T14" fmla="*/ 124 w 125"/>
                    <a:gd name="T15" fmla="*/ 114 h 146"/>
                    <a:gd name="T16" fmla="*/ 124 w 125"/>
                    <a:gd name="T17" fmla="*/ 113 h 146"/>
                    <a:gd name="T18" fmla="*/ 125 w 125"/>
                    <a:gd name="T19" fmla="*/ 11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" h="146">
                      <a:moveTo>
                        <a:pt x="125" y="115"/>
                      </a:moveTo>
                      <a:lnTo>
                        <a:pt x="124" y="113"/>
                      </a:lnTo>
                      <a:lnTo>
                        <a:pt x="67" y="0"/>
                      </a:lnTo>
                      <a:lnTo>
                        <a:pt x="0" y="33"/>
                      </a:lnTo>
                      <a:lnTo>
                        <a:pt x="56" y="146"/>
                      </a:lnTo>
                      <a:lnTo>
                        <a:pt x="125" y="115"/>
                      </a:lnTo>
                      <a:lnTo>
                        <a:pt x="125" y="115"/>
                      </a:lnTo>
                      <a:lnTo>
                        <a:pt x="124" y="114"/>
                      </a:lnTo>
                      <a:lnTo>
                        <a:pt x="124" y="113"/>
                      </a:lnTo>
                      <a:lnTo>
                        <a:pt x="125" y="11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7" name="Freeform 385"/>
                <p:cNvSpPr>
                  <a:spLocks/>
                </p:cNvSpPr>
                <p:nvPr/>
              </p:nvSpPr>
              <p:spPr bwMode="auto">
                <a:xfrm>
                  <a:off x="4885" y="1743"/>
                  <a:ext cx="21" cy="29"/>
                </a:xfrm>
                <a:custGeom>
                  <a:avLst/>
                  <a:gdLst>
                    <a:gd name="T0" fmla="*/ 57 w 126"/>
                    <a:gd name="T1" fmla="*/ 172 h 172"/>
                    <a:gd name="T2" fmla="*/ 126 w 126"/>
                    <a:gd name="T3" fmla="*/ 141 h 172"/>
                    <a:gd name="T4" fmla="*/ 70 w 126"/>
                    <a:gd name="T5" fmla="*/ 0 h 172"/>
                    <a:gd name="T6" fmla="*/ 0 w 126"/>
                    <a:gd name="T7" fmla="*/ 28 h 172"/>
                    <a:gd name="T8" fmla="*/ 56 w 126"/>
                    <a:gd name="T9" fmla="*/ 169 h 172"/>
                    <a:gd name="T10" fmla="*/ 57 w 126"/>
                    <a:gd name="T11" fmla="*/ 172 h 172"/>
                    <a:gd name="T12" fmla="*/ 56 w 126"/>
                    <a:gd name="T13" fmla="*/ 169 h 172"/>
                    <a:gd name="T14" fmla="*/ 57 w 126"/>
                    <a:gd name="T15" fmla="*/ 170 h 172"/>
                    <a:gd name="T16" fmla="*/ 57 w 126"/>
                    <a:gd name="T17" fmla="*/ 172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6" h="172">
                      <a:moveTo>
                        <a:pt x="57" y="172"/>
                      </a:moveTo>
                      <a:lnTo>
                        <a:pt x="126" y="141"/>
                      </a:lnTo>
                      <a:lnTo>
                        <a:pt x="70" y="0"/>
                      </a:lnTo>
                      <a:lnTo>
                        <a:pt x="0" y="28"/>
                      </a:lnTo>
                      <a:lnTo>
                        <a:pt x="56" y="169"/>
                      </a:lnTo>
                      <a:lnTo>
                        <a:pt x="57" y="172"/>
                      </a:lnTo>
                      <a:lnTo>
                        <a:pt x="56" y="169"/>
                      </a:lnTo>
                      <a:lnTo>
                        <a:pt x="57" y="170"/>
                      </a:lnTo>
                      <a:lnTo>
                        <a:pt x="57" y="172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8" name="Freeform 386"/>
                <p:cNvSpPr>
                  <a:spLocks/>
                </p:cNvSpPr>
                <p:nvPr/>
              </p:nvSpPr>
              <p:spPr bwMode="auto">
                <a:xfrm>
                  <a:off x="4895" y="1766"/>
                  <a:ext cx="21" cy="24"/>
                </a:xfrm>
                <a:custGeom>
                  <a:avLst/>
                  <a:gdLst>
                    <a:gd name="T0" fmla="*/ 127 w 127"/>
                    <a:gd name="T1" fmla="*/ 120 h 146"/>
                    <a:gd name="T2" fmla="*/ 124 w 127"/>
                    <a:gd name="T3" fmla="*/ 112 h 146"/>
                    <a:gd name="T4" fmla="*/ 68 w 127"/>
                    <a:gd name="T5" fmla="*/ 0 h 146"/>
                    <a:gd name="T6" fmla="*/ 0 w 127"/>
                    <a:gd name="T7" fmla="*/ 33 h 146"/>
                    <a:gd name="T8" fmla="*/ 57 w 127"/>
                    <a:gd name="T9" fmla="*/ 146 h 146"/>
                    <a:gd name="T10" fmla="*/ 127 w 127"/>
                    <a:gd name="T11" fmla="*/ 120 h 146"/>
                    <a:gd name="T12" fmla="*/ 127 w 127"/>
                    <a:gd name="T13" fmla="*/ 120 h 146"/>
                    <a:gd name="T14" fmla="*/ 126 w 127"/>
                    <a:gd name="T15" fmla="*/ 116 h 146"/>
                    <a:gd name="T16" fmla="*/ 124 w 127"/>
                    <a:gd name="T17" fmla="*/ 112 h 146"/>
                    <a:gd name="T18" fmla="*/ 127 w 127"/>
                    <a:gd name="T19" fmla="*/ 12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146">
                      <a:moveTo>
                        <a:pt x="127" y="120"/>
                      </a:moveTo>
                      <a:lnTo>
                        <a:pt x="124" y="112"/>
                      </a:lnTo>
                      <a:lnTo>
                        <a:pt x="68" y="0"/>
                      </a:lnTo>
                      <a:lnTo>
                        <a:pt x="0" y="33"/>
                      </a:lnTo>
                      <a:lnTo>
                        <a:pt x="57" y="146"/>
                      </a:lnTo>
                      <a:lnTo>
                        <a:pt x="127" y="120"/>
                      </a:lnTo>
                      <a:lnTo>
                        <a:pt x="127" y="120"/>
                      </a:lnTo>
                      <a:lnTo>
                        <a:pt x="126" y="116"/>
                      </a:lnTo>
                      <a:lnTo>
                        <a:pt x="124" y="112"/>
                      </a:lnTo>
                      <a:lnTo>
                        <a:pt x="127" y="12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499" name="Freeform 387"/>
                <p:cNvSpPr>
                  <a:spLocks/>
                </p:cNvSpPr>
                <p:nvPr/>
              </p:nvSpPr>
              <p:spPr bwMode="auto">
                <a:xfrm>
                  <a:off x="4904" y="1786"/>
                  <a:ext cx="17" cy="23"/>
                </a:xfrm>
                <a:custGeom>
                  <a:avLst/>
                  <a:gdLst>
                    <a:gd name="T0" fmla="*/ 31 w 102"/>
                    <a:gd name="T1" fmla="*/ 139 h 139"/>
                    <a:gd name="T2" fmla="*/ 102 w 102"/>
                    <a:gd name="T3" fmla="*/ 113 h 139"/>
                    <a:gd name="T4" fmla="*/ 73 w 102"/>
                    <a:gd name="T5" fmla="*/ 0 h 139"/>
                    <a:gd name="T6" fmla="*/ 0 w 102"/>
                    <a:gd name="T7" fmla="*/ 18 h 139"/>
                    <a:gd name="T8" fmla="*/ 28 w 102"/>
                    <a:gd name="T9" fmla="*/ 131 h 139"/>
                    <a:gd name="T10" fmla="*/ 31 w 102"/>
                    <a:gd name="T11" fmla="*/ 139 h 139"/>
                    <a:gd name="T12" fmla="*/ 28 w 102"/>
                    <a:gd name="T13" fmla="*/ 131 h 139"/>
                    <a:gd name="T14" fmla="*/ 30 w 102"/>
                    <a:gd name="T15" fmla="*/ 135 h 139"/>
                    <a:gd name="T16" fmla="*/ 31 w 102"/>
                    <a:gd name="T17" fmla="*/ 139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2" h="139">
                      <a:moveTo>
                        <a:pt x="31" y="139"/>
                      </a:moveTo>
                      <a:lnTo>
                        <a:pt x="102" y="113"/>
                      </a:lnTo>
                      <a:lnTo>
                        <a:pt x="73" y="0"/>
                      </a:lnTo>
                      <a:lnTo>
                        <a:pt x="0" y="18"/>
                      </a:lnTo>
                      <a:lnTo>
                        <a:pt x="28" y="131"/>
                      </a:lnTo>
                      <a:lnTo>
                        <a:pt x="31" y="139"/>
                      </a:lnTo>
                      <a:lnTo>
                        <a:pt x="28" y="131"/>
                      </a:lnTo>
                      <a:lnTo>
                        <a:pt x="30" y="135"/>
                      </a:lnTo>
                      <a:lnTo>
                        <a:pt x="31" y="139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0" name="Freeform 388"/>
                <p:cNvSpPr>
                  <a:spLocks/>
                </p:cNvSpPr>
                <p:nvPr/>
              </p:nvSpPr>
              <p:spPr bwMode="auto">
                <a:xfrm>
                  <a:off x="4909" y="1803"/>
                  <a:ext cx="21" cy="25"/>
                </a:xfrm>
                <a:custGeom>
                  <a:avLst/>
                  <a:gdLst>
                    <a:gd name="T0" fmla="*/ 56 w 123"/>
                    <a:gd name="T1" fmla="*/ 146 h 146"/>
                    <a:gd name="T2" fmla="*/ 123 w 123"/>
                    <a:gd name="T3" fmla="*/ 112 h 146"/>
                    <a:gd name="T4" fmla="*/ 67 w 123"/>
                    <a:gd name="T5" fmla="*/ 0 h 146"/>
                    <a:gd name="T6" fmla="*/ 0 w 123"/>
                    <a:gd name="T7" fmla="*/ 34 h 146"/>
                    <a:gd name="T8" fmla="*/ 56 w 123"/>
                    <a:gd name="T9" fmla="*/ 146 h 146"/>
                    <a:gd name="T10" fmla="*/ 56 w 123"/>
                    <a:gd name="T11" fmla="*/ 146 h 146"/>
                    <a:gd name="T12" fmla="*/ 123 w 123"/>
                    <a:gd name="T13" fmla="*/ 112 h 146"/>
                    <a:gd name="T14" fmla="*/ 123 w 123"/>
                    <a:gd name="T15" fmla="*/ 112 h 146"/>
                    <a:gd name="T16" fmla="*/ 123 w 123"/>
                    <a:gd name="T17" fmla="*/ 112 h 146"/>
                    <a:gd name="T18" fmla="*/ 56 w 123"/>
                    <a:gd name="T1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46">
                      <a:moveTo>
                        <a:pt x="56" y="146"/>
                      </a:moveTo>
                      <a:lnTo>
                        <a:pt x="123" y="112"/>
                      </a:lnTo>
                      <a:lnTo>
                        <a:pt x="67" y="0"/>
                      </a:lnTo>
                      <a:lnTo>
                        <a:pt x="0" y="34"/>
                      </a:lnTo>
                      <a:lnTo>
                        <a:pt x="56" y="146"/>
                      </a:lnTo>
                      <a:lnTo>
                        <a:pt x="56" y="146"/>
                      </a:lnTo>
                      <a:lnTo>
                        <a:pt x="123" y="112"/>
                      </a:lnTo>
                      <a:lnTo>
                        <a:pt x="123" y="112"/>
                      </a:lnTo>
                      <a:lnTo>
                        <a:pt x="123" y="112"/>
                      </a:lnTo>
                      <a:lnTo>
                        <a:pt x="56" y="14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1" name="Freeform 389"/>
                <p:cNvSpPr>
                  <a:spLocks/>
                </p:cNvSpPr>
                <p:nvPr/>
              </p:nvSpPr>
              <p:spPr bwMode="auto">
                <a:xfrm>
                  <a:off x="4918" y="1822"/>
                  <a:ext cx="21" cy="25"/>
                </a:xfrm>
                <a:custGeom>
                  <a:avLst/>
                  <a:gdLst>
                    <a:gd name="T0" fmla="*/ 56 w 124"/>
                    <a:gd name="T1" fmla="*/ 147 h 147"/>
                    <a:gd name="T2" fmla="*/ 124 w 124"/>
                    <a:gd name="T3" fmla="*/ 113 h 147"/>
                    <a:gd name="T4" fmla="*/ 67 w 124"/>
                    <a:gd name="T5" fmla="*/ 0 h 147"/>
                    <a:gd name="T6" fmla="*/ 0 w 124"/>
                    <a:gd name="T7" fmla="*/ 34 h 147"/>
                    <a:gd name="T8" fmla="*/ 56 w 124"/>
                    <a:gd name="T9" fmla="*/ 147 h 147"/>
                    <a:gd name="T10" fmla="*/ 56 w 124"/>
                    <a:gd name="T11" fmla="*/ 147 h 147"/>
                    <a:gd name="T12" fmla="*/ 124 w 124"/>
                    <a:gd name="T13" fmla="*/ 113 h 147"/>
                    <a:gd name="T14" fmla="*/ 124 w 124"/>
                    <a:gd name="T15" fmla="*/ 113 h 147"/>
                    <a:gd name="T16" fmla="*/ 124 w 124"/>
                    <a:gd name="T17" fmla="*/ 113 h 147"/>
                    <a:gd name="T18" fmla="*/ 56 w 124"/>
                    <a:gd name="T1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4" h="147">
                      <a:moveTo>
                        <a:pt x="56" y="147"/>
                      </a:moveTo>
                      <a:lnTo>
                        <a:pt x="124" y="113"/>
                      </a:lnTo>
                      <a:lnTo>
                        <a:pt x="67" y="0"/>
                      </a:lnTo>
                      <a:lnTo>
                        <a:pt x="0" y="34"/>
                      </a:lnTo>
                      <a:lnTo>
                        <a:pt x="56" y="147"/>
                      </a:lnTo>
                      <a:lnTo>
                        <a:pt x="56" y="147"/>
                      </a:lnTo>
                      <a:lnTo>
                        <a:pt x="124" y="113"/>
                      </a:lnTo>
                      <a:lnTo>
                        <a:pt x="124" y="113"/>
                      </a:lnTo>
                      <a:lnTo>
                        <a:pt x="124" y="113"/>
                      </a:lnTo>
                      <a:lnTo>
                        <a:pt x="56" y="147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2" name="Freeform 390"/>
                <p:cNvSpPr>
                  <a:spLocks/>
                </p:cNvSpPr>
                <p:nvPr/>
              </p:nvSpPr>
              <p:spPr bwMode="auto">
                <a:xfrm>
                  <a:off x="4928" y="1841"/>
                  <a:ext cx="21" cy="24"/>
                </a:xfrm>
                <a:custGeom>
                  <a:avLst/>
                  <a:gdLst>
                    <a:gd name="T0" fmla="*/ 127 w 127"/>
                    <a:gd name="T1" fmla="*/ 120 h 146"/>
                    <a:gd name="T2" fmla="*/ 124 w 127"/>
                    <a:gd name="T3" fmla="*/ 112 h 146"/>
                    <a:gd name="T4" fmla="*/ 68 w 127"/>
                    <a:gd name="T5" fmla="*/ 0 h 146"/>
                    <a:gd name="T6" fmla="*/ 0 w 127"/>
                    <a:gd name="T7" fmla="*/ 34 h 146"/>
                    <a:gd name="T8" fmla="*/ 58 w 127"/>
                    <a:gd name="T9" fmla="*/ 146 h 146"/>
                    <a:gd name="T10" fmla="*/ 127 w 127"/>
                    <a:gd name="T11" fmla="*/ 120 h 146"/>
                    <a:gd name="T12" fmla="*/ 127 w 127"/>
                    <a:gd name="T13" fmla="*/ 120 h 146"/>
                    <a:gd name="T14" fmla="*/ 126 w 127"/>
                    <a:gd name="T15" fmla="*/ 117 h 146"/>
                    <a:gd name="T16" fmla="*/ 124 w 127"/>
                    <a:gd name="T17" fmla="*/ 112 h 146"/>
                    <a:gd name="T18" fmla="*/ 127 w 127"/>
                    <a:gd name="T19" fmla="*/ 12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146">
                      <a:moveTo>
                        <a:pt x="127" y="120"/>
                      </a:moveTo>
                      <a:lnTo>
                        <a:pt x="124" y="112"/>
                      </a:lnTo>
                      <a:lnTo>
                        <a:pt x="68" y="0"/>
                      </a:lnTo>
                      <a:lnTo>
                        <a:pt x="0" y="34"/>
                      </a:lnTo>
                      <a:lnTo>
                        <a:pt x="58" y="146"/>
                      </a:lnTo>
                      <a:lnTo>
                        <a:pt x="127" y="120"/>
                      </a:lnTo>
                      <a:lnTo>
                        <a:pt x="127" y="120"/>
                      </a:lnTo>
                      <a:lnTo>
                        <a:pt x="126" y="117"/>
                      </a:lnTo>
                      <a:lnTo>
                        <a:pt x="124" y="112"/>
                      </a:lnTo>
                      <a:lnTo>
                        <a:pt x="127" y="12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3" name="Freeform 391"/>
                <p:cNvSpPr>
                  <a:spLocks/>
                </p:cNvSpPr>
                <p:nvPr/>
              </p:nvSpPr>
              <p:spPr bwMode="auto">
                <a:xfrm>
                  <a:off x="4937" y="1861"/>
                  <a:ext cx="17" cy="24"/>
                </a:xfrm>
                <a:custGeom>
                  <a:avLst/>
                  <a:gdLst>
                    <a:gd name="T0" fmla="*/ 34 w 102"/>
                    <a:gd name="T1" fmla="*/ 143 h 143"/>
                    <a:gd name="T2" fmla="*/ 102 w 102"/>
                    <a:gd name="T3" fmla="*/ 113 h 143"/>
                    <a:gd name="T4" fmla="*/ 73 w 102"/>
                    <a:gd name="T5" fmla="*/ 0 h 143"/>
                    <a:gd name="T6" fmla="*/ 0 w 102"/>
                    <a:gd name="T7" fmla="*/ 18 h 143"/>
                    <a:gd name="T8" fmla="*/ 28 w 102"/>
                    <a:gd name="T9" fmla="*/ 132 h 143"/>
                    <a:gd name="T10" fmla="*/ 34 w 102"/>
                    <a:gd name="T11" fmla="*/ 143 h 143"/>
                    <a:gd name="T12" fmla="*/ 28 w 102"/>
                    <a:gd name="T13" fmla="*/ 132 h 143"/>
                    <a:gd name="T14" fmla="*/ 30 w 102"/>
                    <a:gd name="T15" fmla="*/ 138 h 143"/>
                    <a:gd name="T16" fmla="*/ 34 w 102"/>
                    <a:gd name="T17" fmla="*/ 143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2" h="143">
                      <a:moveTo>
                        <a:pt x="34" y="143"/>
                      </a:moveTo>
                      <a:lnTo>
                        <a:pt x="102" y="113"/>
                      </a:lnTo>
                      <a:lnTo>
                        <a:pt x="73" y="0"/>
                      </a:lnTo>
                      <a:lnTo>
                        <a:pt x="0" y="18"/>
                      </a:lnTo>
                      <a:lnTo>
                        <a:pt x="28" y="132"/>
                      </a:lnTo>
                      <a:lnTo>
                        <a:pt x="34" y="143"/>
                      </a:lnTo>
                      <a:lnTo>
                        <a:pt x="28" y="132"/>
                      </a:lnTo>
                      <a:lnTo>
                        <a:pt x="30" y="138"/>
                      </a:lnTo>
                      <a:lnTo>
                        <a:pt x="34" y="143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4" name="Freeform 392"/>
                <p:cNvSpPr>
                  <a:spLocks/>
                </p:cNvSpPr>
                <p:nvPr/>
              </p:nvSpPr>
              <p:spPr bwMode="auto">
                <a:xfrm>
                  <a:off x="4943" y="1878"/>
                  <a:ext cx="19" cy="21"/>
                </a:xfrm>
                <a:custGeom>
                  <a:avLst/>
                  <a:gdLst>
                    <a:gd name="T0" fmla="*/ 56 w 118"/>
                    <a:gd name="T1" fmla="*/ 126 h 126"/>
                    <a:gd name="T2" fmla="*/ 118 w 118"/>
                    <a:gd name="T3" fmla="*/ 84 h 126"/>
                    <a:gd name="T4" fmla="*/ 62 w 118"/>
                    <a:gd name="T5" fmla="*/ 0 h 126"/>
                    <a:gd name="T6" fmla="*/ 0 w 118"/>
                    <a:gd name="T7" fmla="*/ 41 h 126"/>
                    <a:gd name="T8" fmla="*/ 56 w 118"/>
                    <a:gd name="T9" fmla="*/ 126 h 126"/>
                    <a:gd name="T10" fmla="*/ 56 w 118"/>
                    <a:gd name="T11" fmla="*/ 126 h 126"/>
                    <a:gd name="T12" fmla="*/ 118 w 118"/>
                    <a:gd name="T13" fmla="*/ 84 h 126"/>
                    <a:gd name="T14" fmla="*/ 118 w 118"/>
                    <a:gd name="T15" fmla="*/ 84 h 126"/>
                    <a:gd name="T16" fmla="*/ 118 w 118"/>
                    <a:gd name="T17" fmla="*/ 84 h 126"/>
                    <a:gd name="T18" fmla="*/ 56 w 118"/>
                    <a:gd name="T19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8" h="126">
                      <a:moveTo>
                        <a:pt x="56" y="126"/>
                      </a:moveTo>
                      <a:lnTo>
                        <a:pt x="118" y="84"/>
                      </a:lnTo>
                      <a:lnTo>
                        <a:pt x="62" y="0"/>
                      </a:lnTo>
                      <a:lnTo>
                        <a:pt x="0" y="41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lnTo>
                        <a:pt x="118" y="84"/>
                      </a:lnTo>
                      <a:lnTo>
                        <a:pt x="118" y="84"/>
                      </a:lnTo>
                      <a:lnTo>
                        <a:pt x="118" y="84"/>
                      </a:lnTo>
                      <a:lnTo>
                        <a:pt x="56" y="12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5" name="Freeform 393"/>
                <p:cNvSpPr>
                  <a:spLocks/>
                </p:cNvSpPr>
                <p:nvPr/>
              </p:nvSpPr>
              <p:spPr bwMode="auto">
                <a:xfrm>
                  <a:off x="4952" y="1892"/>
                  <a:ext cx="20" cy="21"/>
                </a:xfrm>
                <a:custGeom>
                  <a:avLst/>
                  <a:gdLst>
                    <a:gd name="T0" fmla="*/ 118 w 118"/>
                    <a:gd name="T1" fmla="*/ 84 h 126"/>
                    <a:gd name="T2" fmla="*/ 118 w 118"/>
                    <a:gd name="T3" fmla="*/ 84 h 126"/>
                    <a:gd name="T4" fmla="*/ 62 w 118"/>
                    <a:gd name="T5" fmla="*/ 0 h 126"/>
                    <a:gd name="T6" fmla="*/ 0 w 118"/>
                    <a:gd name="T7" fmla="*/ 42 h 126"/>
                    <a:gd name="T8" fmla="*/ 57 w 118"/>
                    <a:gd name="T9" fmla="*/ 126 h 126"/>
                    <a:gd name="T10" fmla="*/ 118 w 118"/>
                    <a:gd name="T11" fmla="*/ 84 h 126"/>
                    <a:gd name="T12" fmla="*/ 118 w 118"/>
                    <a:gd name="T13" fmla="*/ 84 h 126"/>
                    <a:gd name="T14" fmla="*/ 118 w 118"/>
                    <a:gd name="T15" fmla="*/ 84 h 126"/>
                    <a:gd name="T16" fmla="*/ 118 w 118"/>
                    <a:gd name="T17" fmla="*/ 84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126">
                      <a:moveTo>
                        <a:pt x="118" y="84"/>
                      </a:moveTo>
                      <a:lnTo>
                        <a:pt x="118" y="84"/>
                      </a:lnTo>
                      <a:lnTo>
                        <a:pt x="62" y="0"/>
                      </a:lnTo>
                      <a:lnTo>
                        <a:pt x="0" y="42"/>
                      </a:lnTo>
                      <a:lnTo>
                        <a:pt x="57" y="126"/>
                      </a:lnTo>
                      <a:lnTo>
                        <a:pt x="118" y="84"/>
                      </a:lnTo>
                      <a:lnTo>
                        <a:pt x="118" y="84"/>
                      </a:lnTo>
                      <a:lnTo>
                        <a:pt x="118" y="84"/>
                      </a:lnTo>
                      <a:lnTo>
                        <a:pt x="118" y="8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6" name="Freeform 394"/>
                <p:cNvSpPr>
                  <a:spLocks/>
                </p:cNvSpPr>
                <p:nvPr/>
              </p:nvSpPr>
              <p:spPr bwMode="auto">
                <a:xfrm>
                  <a:off x="4961" y="1906"/>
                  <a:ext cx="21" cy="21"/>
                </a:xfrm>
                <a:custGeom>
                  <a:avLst/>
                  <a:gdLst>
                    <a:gd name="T0" fmla="*/ 122 w 122"/>
                    <a:gd name="T1" fmla="*/ 94 h 126"/>
                    <a:gd name="T2" fmla="*/ 118 w 122"/>
                    <a:gd name="T3" fmla="*/ 85 h 126"/>
                    <a:gd name="T4" fmla="*/ 61 w 122"/>
                    <a:gd name="T5" fmla="*/ 0 h 126"/>
                    <a:gd name="T6" fmla="*/ 0 w 122"/>
                    <a:gd name="T7" fmla="*/ 42 h 126"/>
                    <a:gd name="T8" fmla="*/ 56 w 122"/>
                    <a:gd name="T9" fmla="*/ 126 h 126"/>
                    <a:gd name="T10" fmla="*/ 122 w 122"/>
                    <a:gd name="T11" fmla="*/ 94 h 126"/>
                    <a:gd name="T12" fmla="*/ 122 w 122"/>
                    <a:gd name="T13" fmla="*/ 94 h 126"/>
                    <a:gd name="T14" fmla="*/ 121 w 122"/>
                    <a:gd name="T15" fmla="*/ 89 h 126"/>
                    <a:gd name="T16" fmla="*/ 118 w 122"/>
                    <a:gd name="T17" fmla="*/ 85 h 126"/>
                    <a:gd name="T18" fmla="*/ 122 w 122"/>
                    <a:gd name="T19" fmla="*/ 94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2" h="126">
                      <a:moveTo>
                        <a:pt x="122" y="94"/>
                      </a:moveTo>
                      <a:lnTo>
                        <a:pt x="118" y="85"/>
                      </a:lnTo>
                      <a:lnTo>
                        <a:pt x="61" y="0"/>
                      </a:lnTo>
                      <a:lnTo>
                        <a:pt x="0" y="42"/>
                      </a:lnTo>
                      <a:lnTo>
                        <a:pt x="56" y="126"/>
                      </a:lnTo>
                      <a:lnTo>
                        <a:pt x="122" y="94"/>
                      </a:lnTo>
                      <a:lnTo>
                        <a:pt x="122" y="94"/>
                      </a:lnTo>
                      <a:lnTo>
                        <a:pt x="121" y="89"/>
                      </a:lnTo>
                      <a:lnTo>
                        <a:pt x="118" y="85"/>
                      </a:lnTo>
                      <a:lnTo>
                        <a:pt x="122" y="9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7" name="Freeform 395"/>
                <p:cNvSpPr>
                  <a:spLocks/>
                </p:cNvSpPr>
                <p:nvPr/>
              </p:nvSpPr>
              <p:spPr bwMode="auto">
                <a:xfrm>
                  <a:off x="4970" y="1922"/>
                  <a:ext cx="16" cy="20"/>
                </a:xfrm>
                <a:custGeom>
                  <a:avLst/>
                  <a:gdLst>
                    <a:gd name="T0" fmla="*/ 37 w 99"/>
                    <a:gd name="T1" fmla="*/ 124 h 124"/>
                    <a:gd name="T2" fmla="*/ 99 w 99"/>
                    <a:gd name="T3" fmla="*/ 84 h 124"/>
                    <a:gd name="T4" fmla="*/ 71 w 99"/>
                    <a:gd name="T5" fmla="*/ 0 h 124"/>
                    <a:gd name="T6" fmla="*/ 0 w 99"/>
                    <a:gd name="T7" fmla="*/ 23 h 124"/>
                    <a:gd name="T8" fmla="*/ 28 w 99"/>
                    <a:gd name="T9" fmla="*/ 108 h 124"/>
                    <a:gd name="T10" fmla="*/ 37 w 99"/>
                    <a:gd name="T11" fmla="*/ 124 h 124"/>
                    <a:gd name="T12" fmla="*/ 28 w 99"/>
                    <a:gd name="T13" fmla="*/ 108 h 124"/>
                    <a:gd name="T14" fmla="*/ 31 w 99"/>
                    <a:gd name="T15" fmla="*/ 117 h 124"/>
                    <a:gd name="T16" fmla="*/ 37 w 99"/>
                    <a:gd name="T17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24">
                      <a:moveTo>
                        <a:pt x="37" y="124"/>
                      </a:moveTo>
                      <a:lnTo>
                        <a:pt x="99" y="84"/>
                      </a:lnTo>
                      <a:lnTo>
                        <a:pt x="71" y="0"/>
                      </a:lnTo>
                      <a:lnTo>
                        <a:pt x="0" y="23"/>
                      </a:lnTo>
                      <a:lnTo>
                        <a:pt x="28" y="108"/>
                      </a:lnTo>
                      <a:lnTo>
                        <a:pt x="37" y="124"/>
                      </a:lnTo>
                      <a:lnTo>
                        <a:pt x="28" y="108"/>
                      </a:lnTo>
                      <a:lnTo>
                        <a:pt x="31" y="117"/>
                      </a:lnTo>
                      <a:lnTo>
                        <a:pt x="37" y="12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8" name="Freeform 396"/>
                <p:cNvSpPr>
                  <a:spLocks/>
                </p:cNvSpPr>
                <p:nvPr/>
              </p:nvSpPr>
              <p:spPr bwMode="auto">
                <a:xfrm>
                  <a:off x="4976" y="1933"/>
                  <a:ext cx="19" cy="19"/>
                </a:xfrm>
                <a:custGeom>
                  <a:avLst/>
                  <a:gdLst>
                    <a:gd name="T0" fmla="*/ 114 w 114"/>
                    <a:gd name="T1" fmla="*/ 61 h 110"/>
                    <a:gd name="T2" fmla="*/ 110 w 114"/>
                    <a:gd name="T3" fmla="*/ 56 h 110"/>
                    <a:gd name="T4" fmla="*/ 53 w 114"/>
                    <a:gd name="T5" fmla="*/ 0 h 110"/>
                    <a:gd name="T6" fmla="*/ 0 w 114"/>
                    <a:gd name="T7" fmla="*/ 54 h 110"/>
                    <a:gd name="T8" fmla="*/ 57 w 114"/>
                    <a:gd name="T9" fmla="*/ 110 h 110"/>
                    <a:gd name="T10" fmla="*/ 114 w 114"/>
                    <a:gd name="T11" fmla="*/ 61 h 110"/>
                    <a:gd name="T12" fmla="*/ 114 w 114"/>
                    <a:gd name="T13" fmla="*/ 61 h 110"/>
                    <a:gd name="T14" fmla="*/ 113 w 114"/>
                    <a:gd name="T15" fmla="*/ 59 h 110"/>
                    <a:gd name="T16" fmla="*/ 110 w 114"/>
                    <a:gd name="T17" fmla="*/ 56 h 110"/>
                    <a:gd name="T18" fmla="*/ 114 w 114"/>
                    <a:gd name="T19" fmla="*/ 6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0">
                      <a:moveTo>
                        <a:pt x="114" y="61"/>
                      </a:moveTo>
                      <a:lnTo>
                        <a:pt x="110" y="56"/>
                      </a:lnTo>
                      <a:lnTo>
                        <a:pt x="53" y="0"/>
                      </a:lnTo>
                      <a:lnTo>
                        <a:pt x="0" y="54"/>
                      </a:lnTo>
                      <a:lnTo>
                        <a:pt x="57" y="110"/>
                      </a:lnTo>
                      <a:lnTo>
                        <a:pt x="114" y="61"/>
                      </a:lnTo>
                      <a:lnTo>
                        <a:pt x="114" y="61"/>
                      </a:lnTo>
                      <a:lnTo>
                        <a:pt x="113" y="59"/>
                      </a:lnTo>
                      <a:lnTo>
                        <a:pt x="110" y="56"/>
                      </a:lnTo>
                      <a:lnTo>
                        <a:pt x="114" y="61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09" name="Freeform 397"/>
                <p:cNvSpPr>
                  <a:spLocks/>
                </p:cNvSpPr>
                <p:nvPr/>
              </p:nvSpPr>
              <p:spPr bwMode="auto">
                <a:xfrm>
                  <a:off x="4985" y="1944"/>
                  <a:ext cx="19" cy="22"/>
                </a:xfrm>
                <a:custGeom>
                  <a:avLst/>
                  <a:gdLst>
                    <a:gd name="T0" fmla="*/ 61 w 118"/>
                    <a:gd name="T1" fmla="*/ 133 h 133"/>
                    <a:gd name="T2" fmla="*/ 118 w 118"/>
                    <a:gd name="T3" fmla="*/ 85 h 133"/>
                    <a:gd name="T4" fmla="*/ 62 w 118"/>
                    <a:gd name="T5" fmla="*/ 0 h 133"/>
                    <a:gd name="T6" fmla="*/ 0 w 118"/>
                    <a:gd name="T7" fmla="*/ 42 h 133"/>
                    <a:gd name="T8" fmla="*/ 57 w 118"/>
                    <a:gd name="T9" fmla="*/ 128 h 133"/>
                    <a:gd name="T10" fmla="*/ 61 w 118"/>
                    <a:gd name="T11" fmla="*/ 133 h 133"/>
                    <a:gd name="T12" fmla="*/ 57 w 118"/>
                    <a:gd name="T13" fmla="*/ 128 h 133"/>
                    <a:gd name="T14" fmla="*/ 59 w 118"/>
                    <a:gd name="T15" fmla="*/ 130 h 133"/>
                    <a:gd name="T16" fmla="*/ 61 w 118"/>
                    <a:gd name="T17" fmla="*/ 133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133">
                      <a:moveTo>
                        <a:pt x="61" y="133"/>
                      </a:moveTo>
                      <a:lnTo>
                        <a:pt x="118" y="85"/>
                      </a:lnTo>
                      <a:lnTo>
                        <a:pt x="62" y="0"/>
                      </a:lnTo>
                      <a:lnTo>
                        <a:pt x="0" y="42"/>
                      </a:lnTo>
                      <a:lnTo>
                        <a:pt x="57" y="128"/>
                      </a:lnTo>
                      <a:lnTo>
                        <a:pt x="61" y="133"/>
                      </a:lnTo>
                      <a:lnTo>
                        <a:pt x="57" y="128"/>
                      </a:lnTo>
                      <a:lnTo>
                        <a:pt x="59" y="130"/>
                      </a:lnTo>
                      <a:lnTo>
                        <a:pt x="61" y="133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0" name="Freeform 398"/>
                <p:cNvSpPr>
                  <a:spLocks/>
                </p:cNvSpPr>
                <p:nvPr/>
              </p:nvSpPr>
              <p:spPr bwMode="auto">
                <a:xfrm>
                  <a:off x="4995" y="1957"/>
                  <a:ext cx="19" cy="18"/>
                </a:xfrm>
                <a:custGeom>
                  <a:avLst/>
                  <a:gdLst>
                    <a:gd name="T0" fmla="*/ 117 w 117"/>
                    <a:gd name="T1" fmla="*/ 67 h 110"/>
                    <a:gd name="T2" fmla="*/ 109 w 117"/>
                    <a:gd name="T3" fmla="*/ 56 h 110"/>
                    <a:gd name="T4" fmla="*/ 53 w 117"/>
                    <a:gd name="T5" fmla="*/ 0 h 110"/>
                    <a:gd name="T6" fmla="*/ 0 w 117"/>
                    <a:gd name="T7" fmla="*/ 54 h 110"/>
                    <a:gd name="T8" fmla="*/ 56 w 117"/>
                    <a:gd name="T9" fmla="*/ 110 h 110"/>
                    <a:gd name="T10" fmla="*/ 117 w 117"/>
                    <a:gd name="T11" fmla="*/ 67 h 110"/>
                    <a:gd name="T12" fmla="*/ 117 w 117"/>
                    <a:gd name="T13" fmla="*/ 67 h 110"/>
                    <a:gd name="T14" fmla="*/ 114 w 117"/>
                    <a:gd name="T15" fmla="*/ 61 h 110"/>
                    <a:gd name="T16" fmla="*/ 109 w 117"/>
                    <a:gd name="T17" fmla="*/ 56 h 110"/>
                    <a:gd name="T18" fmla="*/ 117 w 117"/>
                    <a:gd name="T19" fmla="*/ 6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110">
                      <a:moveTo>
                        <a:pt x="117" y="67"/>
                      </a:moveTo>
                      <a:lnTo>
                        <a:pt x="109" y="56"/>
                      </a:lnTo>
                      <a:lnTo>
                        <a:pt x="53" y="0"/>
                      </a:lnTo>
                      <a:lnTo>
                        <a:pt x="0" y="54"/>
                      </a:lnTo>
                      <a:lnTo>
                        <a:pt x="56" y="110"/>
                      </a:lnTo>
                      <a:lnTo>
                        <a:pt x="117" y="67"/>
                      </a:lnTo>
                      <a:lnTo>
                        <a:pt x="117" y="67"/>
                      </a:lnTo>
                      <a:lnTo>
                        <a:pt x="114" y="61"/>
                      </a:lnTo>
                      <a:lnTo>
                        <a:pt x="109" y="56"/>
                      </a:lnTo>
                      <a:lnTo>
                        <a:pt x="117" y="67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1" name="Freeform 399"/>
                <p:cNvSpPr>
                  <a:spLocks/>
                </p:cNvSpPr>
                <p:nvPr/>
              </p:nvSpPr>
              <p:spPr bwMode="auto">
                <a:xfrm>
                  <a:off x="5003" y="1968"/>
                  <a:ext cx="16" cy="16"/>
                </a:xfrm>
                <a:custGeom>
                  <a:avLst/>
                  <a:gdLst>
                    <a:gd name="T0" fmla="*/ 34 w 95"/>
                    <a:gd name="T1" fmla="*/ 100 h 100"/>
                    <a:gd name="T2" fmla="*/ 95 w 95"/>
                    <a:gd name="T3" fmla="*/ 56 h 100"/>
                    <a:gd name="T4" fmla="*/ 67 w 95"/>
                    <a:gd name="T5" fmla="*/ 0 h 100"/>
                    <a:gd name="T6" fmla="*/ 0 w 95"/>
                    <a:gd name="T7" fmla="*/ 33 h 100"/>
                    <a:gd name="T8" fmla="*/ 28 w 95"/>
                    <a:gd name="T9" fmla="*/ 90 h 100"/>
                    <a:gd name="T10" fmla="*/ 34 w 95"/>
                    <a:gd name="T11" fmla="*/ 100 h 100"/>
                    <a:gd name="T12" fmla="*/ 28 w 95"/>
                    <a:gd name="T13" fmla="*/ 90 h 100"/>
                    <a:gd name="T14" fmla="*/ 30 w 95"/>
                    <a:gd name="T15" fmla="*/ 95 h 100"/>
                    <a:gd name="T16" fmla="*/ 34 w 95"/>
                    <a:gd name="T1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5" h="100">
                      <a:moveTo>
                        <a:pt x="34" y="100"/>
                      </a:moveTo>
                      <a:lnTo>
                        <a:pt x="95" y="56"/>
                      </a:lnTo>
                      <a:lnTo>
                        <a:pt x="67" y="0"/>
                      </a:lnTo>
                      <a:lnTo>
                        <a:pt x="0" y="33"/>
                      </a:lnTo>
                      <a:lnTo>
                        <a:pt x="28" y="90"/>
                      </a:lnTo>
                      <a:lnTo>
                        <a:pt x="34" y="100"/>
                      </a:lnTo>
                      <a:lnTo>
                        <a:pt x="28" y="90"/>
                      </a:lnTo>
                      <a:lnTo>
                        <a:pt x="30" y="95"/>
                      </a:lnTo>
                      <a:lnTo>
                        <a:pt x="34" y="10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2" name="Freeform 400"/>
                <p:cNvSpPr>
                  <a:spLocks/>
                </p:cNvSpPr>
                <p:nvPr/>
              </p:nvSpPr>
              <p:spPr bwMode="auto">
                <a:xfrm>
                  <a:off x="5009" y="1975"/>
                  <a:ext cx="18" cy="19"/>
                </a:xfrm>
                <a:custGeom>
                  <a:avLst/>
                  <a:gdLst>
                    <a:gd name="T0" fmla="*/ 57 w 111"/>
                    <a:gd name="T1" fmla="*/ 110 h 110"/>
                    <a:gd name="T2" fmla="*/ 111 w 111"/>
                    <a:gd name="T3" fmla="*/ 57 h 110"/>
                    <a:gd name="T4" fmla="*/ 53 w 111"/>
                    <a:gd name="T5" fmla="*/ 0 h 110"/>
                    <a:gd name="T6" fmla="*/ 0 w 111"/>
                    <a:gd name="T7" fmla="*/ 54 h 110"/>
                    <a:gd name="T8" fmla="*/ 57 w 111"/>
                    <a:gd name="T9" fmla="*/ 110 h 110"/>
                    <a:gd name="T10" fmla="*/ 57 w 111"/>
                    <a:gd name="T11" fmla="*/ 110 h 110"/>
                    <a:gd name="T12" fmla="*/ 111 w 111"/>
                    <a:gd name="T13" fmla="*/ 57 h 110"/>
                    <a:gd name="T14" fmla="*/ 111 w 111"/>
                    <a:gd name="T15" fmla="*/ 57 h 110"/>
                    <a:gd name="T16" fmla="*/ 111 w 111"/>
                    <a:gd name="T17" fmla="*/ 57 h 110"/>
                    <a:gd name="T18" fmla="*/ 57 w 111"/>
                    <a:gd name="T1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0">
                      <a:moveTo>
                        <a:pt x="57" y="110"/>
                      </a:moveTo>
                      <a:lnTo>
                        <a:pt x="111" y="57"/>
                      </a:lnTo>
                      <a:lnTo>
                        <a:pt x="53" y="0"/>
                      </a:lnTo>
                      <a:lnTo>
                        <a:pt x="0" y="54"/>
                      </a:lnTo>
                      <a:lnTo>
                        <a:pt x="57" y="110"/>
                      </a:lnTo>
                      <a:lnTo>
                        <a:pt x="57" y="110"/>
                      </a:lnTo>
                      <a:lnTo>
                        <a:pt x="111" y="57"/>
                      </a:lnTo>
                      <a:lnTo>
                        <a:pt x="111" y="57"/>
                      </a:lnTo>
                      <a:lnTo>
                        <a:pt x="111" y="57"/>
                      </a:lnTo>
                      <a:lnTo>
                        <a:pt x="57" y="110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3" name="Freeform 401"/>
                <p:cNvSpPr>
                  <a:spLocks/>
                </p:cNvSpPr>
                <p:nvPr/>
              </p:nvSpPr>
              <p:spPr bwMode="auto">
                <a:xfrm>
                  <a:off x="5018" y="1985"/>
                  <a:ext cx="19" cy="19"/>
                </a:xfrm>
                <a:custGeom>
                  <a:avLst/>
                  <a:gdLst>
                    <a:gd name="T0" fmla="*/ 66 w 110"/>
                    <a:gd name="T1" fmla="*/ 116 h 116"/>
                    <a:gd name="T2" fmla="*/ 110 w 110"/>
                    <a:gd name="T3" fmla="*/ 56 h 116"/>
                    <a:gd name="T4" fmla="*/ 54 w 110"/>
                    <a:gd name="T5" fmla="*/ 0 h 116"/>
                    <a:gd name="T6" fmla="*/ 0 w 110"/>
                    <a:gd name="T7" fmla="*/ 53 h 116"/>
                    <a:gd name="T8" fmla="*/ 56 w 110"/>
                    <a:gd name="T9" fmla="*/ 109 h 116"/>
                    <a:gd name="T10" fmla="*/ 66 w 110"/>
                    <a:gd name="T11" fmla="*/ 116 h 116"/>
                    <a:gd name="T12" fmla="*/ 56 w 110"/>
                    <a:gd name="T13" fmla="*/ 109 h 116"/>
                    <a:gd name="T14" fmla="*/ 61 w 110"/>
                    <a:gd name="T15" fmla="*/ 114 h 116"/>
                    <a:gd name="T16" fmla="*/ 66 w 110"/>
                    <a:gd name="T1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16">
                      <a:moveTo>
                        <a:pt x="66" y="116"/>
                      </a:moveTo>
                      <a:lnTo>
                        <a:pt x="110" y="56"/>
                      </a:lnTo>
                      <a:lnTo>
                        <a:pt x="54" y="0"/>
                      </a:lnTo>
                      <a:lnTo>
                        <a:pt x="0" y="53"/>
                      </a:lnTo>
                      <a:lnTo>
                        <a:pt x="56" y="109"/>
                      </a:lnTo>
                      <a:lnTo>
                        <a:pt x="66" y="116"/>
                      </a:lnTo>
                      <a:lnTo>
                        <a:pt x="56" y="109"/>
                      </a:lnTo>
                      <a:lnTo>
                        <a:pt x="61" y="114"/>
                      </a:lnTo>
                      <a:lnTo>
                        <a:pt x="66" y="11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4" name="Freeform 402"/>
                <p:cNvSpPr>
                  <a:spLocks/>
                </p:cNvSpPr>
                <p:nvPr/>
              </p:nvSpPr>
              <p:spPr bwMode="auto">
                <a:xfrm>
                  <a:off x="5029" y="1993"/>
                  <a:ext cx="18" cy="16"/>
                </a:xfrm>
                <a:custGeom>
                  <a:avLst/>
                  <a:gdLst>
                    <a:gd name="T0" fmla="*/ 107 w 107"/>
                    <a:gd name="T1" fmla="*/ 45 h 95"/>
                    <a:gd name="T2" fmla="*/ 90 w 107"/>
                    <a:gd name="T3" fmla="*/ 28 h 95"/>
                    <a:gd name="T4" fmla="*/ 34 w 107"/>
                    <a:gd name="T5" fmla="*/ 0 h 95"/>
                    <a:gd name="T6" fmla="*/ 0 w 107"/>
                    <a:gd name="T7" fmla="*/ 67 h 95"/>
                    <a:gd name="T8" fmla="*/ 56 w 107"/>
                    <a:gd name="T9" fmla="*/ 95 h 95"/>
                    <a:gd name="T10" fmla="*/ 107 w 107"/>
                    <a:gd name="T11" fmla="*/ 45 h 95"/>
                    <a:gd name="T12" fmla="*/ 107 w 107"/>
                    <a:gd name="T13" fmla="*/ 45 h 95"/>
                    <a:gd name="T14" fmla="*/ 101 w 107"/>
                    <a:gd name="T15" fmla="*/ 33 h 95"/>
                    <a:gd name="T16" fmla="*/ 90 w 107"/>
                    <a:gd name="T17" fmla="*/ 28 h 95"/>
                    <a:gd name="T18" fmla="*/ 107 w 107"/>
                    <a:gd name="T1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7" h="95">
                      <a:moveTo>
                        <a:pt x="107" y="45"/>
                      </a:moveTo>
                      <a:lnTo>
                        <a:pt x="90" y="28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56" y="95"/>
                      </a:lnTo>
                      <a:lnTo>
                        <a:pt x="107" y="45"/>
                      </a:lnTo>
                      <a:lnTo>
                        <a:pt x="107" y="45"/>
                      </a:lnTo>
                      <a:lnTo>
                        <a:pt x="101" y="33"/>
                      </a:lnTo>
                      <a:lnTo>
                        <a:pt x="90" y="28"/>
                      </a:lnTo>
                      <a:lnTo>
                        <a:pt x="107" y="4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5" name="Freeform 403"/>
                <p:cNvSpPr>
                  <a:spLocks/>
                </p:cNvSpPr>
                <p:nvPr/>
              </p:nvSpPr>
              <p:spPr bwMode="auto">
                <a:xfrm>
                  <a:off x="5036" y="2001"/>
                  <a:ext cx="16" cy="17"/>
                </a:xfrm>
                <a:custGeom>
                  <a:avLst/>
                  <a:gdLst>
                    <a:gd name="T0" fmla="*/ 45 w 95"/>
                    <a:gd name="T1" fmla="*/ 106 h 106"/>
                    <a:gd name="T2" fmla="*/ 95 w 95"/>
                    <a:gd name="T3" fmla="*/ 56 h 106"/>
                    <a:gd name="T4" fmla="*/ 67 w 95"/>
                    <a:gd name="T5" fmla="*/ 0 h 106"/>
                    <a:gd name="T6" fmla="*/ 0 w 95"/>
                    <a:gd name="T7" fmla="*/ 33 h 106"/>
                    <a:gd name="T8" fmla="*/ 28 w 95"/>
                    <a:gd name="T9" fmla="*/ 90 h 106"/>
                    <a:gd name="T10" fmla="*/ 45 w 95"/>
                    <a:gd name="T11" fmla="*/ 106 h 106"/>
                    <a:gd name="T12" fmla="*/ 28 w 95"/>
                    <a:gd name="T13" fmla="*/ 90 h 106"/>
                    <a:gd name="T14" fmla="*/ 33 w 95"/>
                    <a:gd name="T15" fmla="*/ 101 h 106"/>
                    <a:gd name="T16" fmla="*/ 45 w 95"/>
                    <a:gd name="T1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5" h="106">
                      <a:moveTo>
                        <a:pt x="45" y="106"/>
                      </a:moveTo>
                      <a:lnTo>
                        <a:pt x="95" y="56"/>
                      </a:lnTo>
                      <a:lnTo>
                        <a:pt x="67" y="0"/>
                      </a:lnTo>
                      <a:lnTo>
                        <a:pt x="0" y="33"/>
                      </a:lnTo>
                      <a:lnTo>
                        <a:pt x="28" y="90"/>
                      </a:lnTo>
                      <a:lnTo>
                        <a:pt x="45" y="106"/>
                      </a:lnTo>
                      <a:lnTo>
                        <a:pt x="28" y="90"/>
                      </a:lnTo>
                      <a:lnTo>
                        <a:pt x="33" y="101"/>
                      </a:lnTo>
                      <a:lnTo>
                        <a:pt x="45" y="10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6" name="Freeform 404"/>
                <p:cNvSpPr>
                  <a:spLocks/>
                </p:cNvSpPr>
                <p:nvPr/>
              </p:nvSpPr>
              <p:spPr bwMode="auto">
                <a:xfrm>
                  <a:off x="5043" y="2007"/>
                  <a:ext cx="15" cy="16"/>
                </a:xfrm>
                <a:custGeom>
                  <a:avLst/>
                  <a:gdLst>
                    <a:gd name="T0" fmla="*/ 56 w 90"/>
                    <a:gd name="T1" fmla="*/ 96 h 96"/>
                    <a:gd name="T2" fmla="*/ 90 w 90"/>
                    <a:gd name="T3" fmla="*/ 28 h 96"/>
                    <a:gd name="T4" fmla="*/ 33 w 90"/>
                    <a:gd name="T5" fmla="*/ 0 h 96"/>
                    <a:gd name="T6" fmla="*/ 0 w 90"/>
                    <a:gd name="T7" fmla="*/ 67 h 96"/>
                    <a:gd name="T8" fmla="*/ 56 w 90"/>
                    <a:gd name="T9" fmla="*/ 96 h 96"/>
                    <a:gd name="T10" fmla="*/ 56 w 90"/>
                    <a:gd name="T11" fmla="*/ 96 h 96"/>
                    <a:gd name="T12" fmla="*/ 90 w 90"/>
                    <a:gd name="T13" fmla="*/ 28 h 96"/>
                    <a:gd name="T14" fmla="*/ 90 w 90"/>
                    <a:gd name="T15" fmla="*/ 28 h 96"/>
                    <a:gd name="T16" fmla="*/ 90 w 90"/>
                    <a:gd name="T17" fmla="*/ 28 h 96"/>
                    <a:gd name="T18" fmla="*/ 56 w 90"/>
                    <a:gd name="T19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96">
                      <a:moveTo>
                        <a:pt x="56" y="96"/>
                      </a:moveTo>
                      <a:lnTo>
                        <a:pt x="90" y="28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56" y="96"/>
                      </a:lnTo>
                      <a:lnTo>
                        <a:pt x="56" y="96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56" y="9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7" name="Freeform 405"/>
                <p:cNvSpPr>
                  <a:spLocks/>
                </p:cNvSpPr>
                <p:nvPr/>
              </p:nvSpPr>
              <p:spPr bwMode="auto">
                <a:xfrm>
                  <a:off x="5053" y="2012"/>
                  <a:ext cx="17" cy="16"/>
                </a:xfrm>
                <a:custGeom>
                  <a:avLst/>
                  <a:gdLst>
                    <a:gd name="T0" fmla="*/ 100 w 100"/>
                    <a:gd name="T1" fmla="*/ 36 h 96"/>
                    <a:gd name="T2" fmla="*/ 90 w 100"/>
                    <a:gd name="T3" fmla="*/ 28 h 96"/>
                    <a:gd name="T4" fmla="*/ 34 w 100"/>
                    <a:gd name="T5" fmla="*/ 0 h 96"/>
                    <a:gd name="T6" fmla="*/ 0 w 100"/>
                    <a:gd name="T7" fmla="*/ 68 h 96"/>
                    <a:gd name="T8" fmla="*/ 56 w 100"/>
                    <a:gd name="T9" fmla="*/ 96 h 96"/>
                    <a:gd name="T10" fmla="*/ 100 w 100"/>
                    <a:gd name="T11" fmla="*/ 36 h 96"/>
                    <a:gd name="T12" fmla="*/ 100 w 100"/>
                    <a:gd name="T13" fmla="*/ 36 h 96"/>
                    <a:gd name="T14" fmla="*/ 96 w 100"/>
                    <a:gd name="T15" fmla="*/ 32 h 96"/>
                    <a:gd name="T16" fmla="*/ 90 w 100"/>
                    <a:gd name="T17" fmla="*/ 28 h 96"/>
                    <a:gd name="T18" fmla="*/ 100 w 100"/>
                    <a:gd name="T19" fmla="*/ 3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96">
                      <a:moveTo>
                        <a:pt x="100" y="36"/>
                      </a:moveTo>
                      <a:lnTo>
                        <a:pt x="90" y="28"/>
                      </a:lnTo>
                      <a:lnTo>
                        <a:pt x="34" y="0"/>
                      </a:lnTo>
                      <a:lnTo>
                        <a:pt x="0" y="68"/>
                      </a:lnTo>
                      <a:lnTo>
                        <a:pt x="56" y="96"/>
                      </a:lnTo>
                      <a:lnTo>
                        <a:pt x="100" y="36"/>
                      </a:lnTo>
                      <a:lnTo>
                        <a:pt x="100" y="36"/>
                      </a:lnTo>
                      <a:lnTo>
                        <a:pt x="96" y="32"/>
                      </a:lnTo>
                      <a:lnTo>
                        <a:pt x="90" y="28"/>
                      </a:lnTo>
                      <a:lnTo>
                        <a:pt x="100" y="3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8" name="Freeform 406"/>
                <p:cNvSpPr>
                  <a:spLocks/>
                </p:cNvSpPr>
                <p:nvPr/>
              </p:nvSpPr>
              <p:spPr bwMode="auto">
                <a:xfrm>
                  <a:off x="5060" y="2018"/>
                  <a:ext cx="19" cy="18"/>
                </a:xfrm>
                <a:custGeom>
                  <a:avLst/>
                  <a:gdLst>
                    <a:gd name="T0" fmla="*/ 57 w 110"/>
                    <a:gd name="T1" fmla="*/ 109 h 109"/>
                    <a:gd name="T2" fmla="*/ 110 w 110"/>
                    <a:gd name="T3" fmla="*/ 56 h 109"/>
                    <a:gd name="T4" fmla="*/ 54 w 110"/>
                    <a:gd name="T5" fmla="*/ 0 h 109"/>
                    <a:gd name="T6" fmla="*/ 0 w 110"/>
                    <a:gd name="T7" fmla="*/ 53 h 109"/>
                    <a:gd name="T8" fmla="*/ 57 w 110"/>
                    <a:gd name="T9" fmla="*/ 109 h 109"/>
                    <a:gd name="T10" fmla="*/ 57 w 110"/>
                    <a:gd name="T11" fmla="*/ 109 h 109"/>
                    <a:gd name="T12" fmla="*/ 57 w 110"/>
                    <a:gd name="T13" fmla="*/ 109 h 109"/>
                    <a:gd name="T14" fmla="*/ 57 w 110"/>
                    <a:gd name="T15" fmla="*/ 109 h 109"/>
                    <a:gd name="T16" fmla="*/ 57 w 110"/>
                    <a:gd name="T17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09">
                      <a:moveTo>
                        <a:pt x="57" y="109"/>
                      </a:moveTo>
                      <a:lnTo>
                        <a:pt x="110" y="56"/>
                      </a:lnTo>
                      <a:lnTo>
                        <a:pt x="54" y="0"/>
                      </a:lnTo>
                      <a:lnTo>
                        <a:pt x="0" y="53"/>
                      </a:lnTo>
                      <a:lnTo>
                        <a:pt x="57" y="109"/>
                      </a:lnTo>
                      <a:lnTo>
                        <a:pt x="57" y="109"/>
                      </a:lnTo>
                      <a:lnTo>
                        <a:pt x="57" y="109"/>
                      </a:lnTo>
                      <a:lnTo>
                        <a:pt x="57" y="109"/>
                      </a:lnTo>
                      <a:lnTo>
                        <a:pt x="57" y="109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19" name="Freeform 407"/>
                <p:cNvSpPr>
                  <a:spLocks/>
                </p:cNvSpPr>
                <p:nvPr/>
              </p:nvSpPr>
              <p:spPr bwMode="auto">
                <a:xfrm>
                  <a:off x="5070" y="2027"/>
                  <a:ext cx="14" cy="15"/>
                </a:xfrm>
                <a:custGeom>
                  <a:avLst/>
                  <a:gdLst>
                    <a:gd name="T0" fmla="*/ 38 w 81"/>
                    <a:gd name="T1" fmla="*/ 88 h 88"/>
                    <a:gd name="T2" fmla="*/ 81 w 81"/>
                    <a:gd name="T3" fmla="*/ 28 h 88"/>
                    <a:gd name="T4" fmla="*/ 53 w 81"/>
                    <a:gd name="T5" fmla="*/ 0 h 88"/>
                    <a:gd name="T6" fmla="*/ 0 w 81"/>
                    <a:gd name="T7" fmla="*/ 53 h 88"/>
                    <a:gd name="T8" fmla="*/ 29 w 81"/>
                    <a:gd name="T9" fmla="*/ 81 h 88"/>
                    <a:gd name="T10" fmla="*/ 38 w 81"/>
                    <a:gd name="T11" fmla="*/ 88 h 88"/>
                    <a:gd name="T12" fmla="*/ 29 w 81"/>
                    <a:gd name="T13" fmla="*/ 81 h 88"/>
                    <a:gd name="T14" fmla="*/ 33 w 81"/>
                    <a:gd name="T15" fmla="*/ 86 h 88"/>
                    <a:gd name="T16" fmla="*/ 38 w 81"/>
                    <a:gd name="T17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8">
                      <a:moveTo>
                        <a:pt x="38" y="88"/>
                      </a:moveTo>
                      <a:lnTo>
                        <a:pt x="81" y="28"/>
                      </a:lnTo>
                      <a:lnTo>
                        <a:pt x="53" y="0"/>
                      </a:lnTo>
                      <a:lnTo>
                        <a:pt x="0" y="53"/>
                      </a:lnTo>
                      <a:lnTo>
                        <a:pt x="29" y="81"/>
                      </a:lnTo>
                      <a:lnTo>
                        <a:pt x="38" y="88"/>
                      </a:lnTo>
                      <a:lnTo>
                        <a:pt x="29" y="81"/>
                      </a:lnTo>
                      <a:lnTo>
                        <a:pt x="33" y="86"/>
                      </a:lnTo>
                      <a:lnTo>
                        <a:pt x="38" y="88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0" name="Freeform 408"/>
                <p:cNvSpPr>
                  <a:spLocks/>
                </p:cNvSpPr>
                <p:nvPr/>
              </p:nvSpPr>
              <p:spPr bwMode="auto">
                <a:xfrm>
                  <a:off x="5076" y="2031"/>
                  <a:ext cx="15" cy="16"/>
                </a:xfrm>
                <a:custGeom>
                  <a:avLst/>
                  <a:gdLst>
                    <a:gd name="T0" fmla="*/ 56 w 90"/>
                    <a:gd name="T1" fmla="*/ 95 h 95"/>
                    <a:gd name="T2" fmla="*/ 90 w 90"/>
                    <a:gd name="T3" fmla="*/ 28 h 95"/>
                    <a:gd name="T4" fmla="*/ 33 w 90"/>
                    <a:gd name="T5" fmla="*/ 0 h 95"/>
                    <a:gd name="T6" fmla="*/ 0 w 90"/>
                    <a:gd name="T7" fmla="*/ 66 h 95"/>
                    <a:gd name="T8" fmla="*/ 56 w 90"/>
                    <a:gd name="T9" fmla="*/ 95 h 95"/>
                    <a:gd name="T10" fmla="*/ 56 w 90"/>
                    <a:gd name="T11" fmla="*/ 95 h 95"/>
                    <a:gd name="T12" fmla="*/ 90 w 90"/>
                    <a:gd name="T13" fmla="*/ 28 h 95"/>
                    <a:gd name="T14" fmla="*/ 90 w 90"/>
                    <a:gd name="T15" fmla="*/ 28 h 95"/>
                    <a:gd name="T16" fmla="*/ 90 w 90"/>
                    <a:gd name="T17" fmla="*/ 28 h 95"/>
                    <a:gd name="T18" fmla="*/ 56 w 90"/>
                    <a:gd name="T19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95">
                      <a:moveTo>
                        <a:pt x="56" y="95"/>
                      </a:moveTo>
                      <a:lnTo>
                        <a:pt x="90" y="28"/>
                      </a:ln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56" y="95"/>
                      </a:lnTo>
                      <a:lnTo>
                        <a:pt x="56" y="95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56" y="9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1" name="Freeform 409"/>
                <p:cNvSpPr>
                  <a:spLocks/>
                </p:cNvSpPr>
                <p:nvPr/>
              </p:nvSpPr>
              <p:spPr bwMode="auto">
                <a:xfrm>
                  <a:off x="5086" y="2035"/>
                  <a:ext cx="15" cy="16"/>
                </a:xfrm>
                <a:custGeom>
                  <a:avLst/>
                  <a:gdLst>
                    <a:gd name="T0" fmla="*/ 90 w 90"/>
                    <a:gd name="T1" fmla="*/ 28 h 96"/>
                    <a:gd name="T2" fmla="*/ 90 w 90"/>
                    <a:gd name="T3" fmla="*/ 28 h 96"/>
                    <a:gd name="T4" fmla="*/ 34 w 90"/>
                    <a:gd name="T5" fmla="*/ 0 h 96"/>
                    <a:gd name="T6" fmla="*/ 0 w 90"/>
                    <a:gd name="T7" fmla="*/ 67 h 96"/>
                    <a:gd name="T8" fmla="*/ 56 w 90"/>
                    <a:gd name="T9" fmla="*/ 96 h 96"/>
                    <a:gd name="T10" fmla="*/ 90 w 90"/>
                    <a:gd name="T11" fmla="*/ 28 h 96"/>
                    <a:gd name="T12" fmla="*/ 90 w 90"/>
                    <a:gd name="T13" fmla="*/ 28 h 96"/>
                    <a:gd name="T14" fmla="*/ 90 w 90"/>
                    <a:gd name="T15" fmla="*/ 28 h 96"/>
                    <a:gd name="T16" fmla="*/ 90 w 90"/>
                    <a:gd name="T17" fmla="*/ 28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" h="96">
                      <a:moveTo>
                        <a:pt x="90" y="28"/>
                      </a:moveTo>
                      <a:lnTo>
                        <a:pt x="90" y="28"/>
                      </a:lnTo>
                      <a:lnTo>
                        <a:pt x="34" y="0"/>
                      </a:lnTo>
                      <a:lnTo>
                        <a:pt x="0" y="67"/>
                      </a:lnTo>
                      <a:lnTo>
                        <a:pt x="56" y="96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90" y="28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2" name="Freeform 410"/>
                <p:cNvSpPr>
                  <a:spLocks/>
                </p:cNvSpPr>
                <p:nvPr/>
              </p:nvSpPr>
              <p:spPr bwMode="auto">
                <a:xfrm>
                  <a:off x="5095" y="2040"/>
                  <a:ext cx="17" cy="16"/>
                </a:xfrm>
                <a:custGeom>
                  <a:avLst/>
                  <a:gdLst>
                    <a:gd name="T0" fmla="*/ 100 w 100"/>
                    <a:gd name="T1" fmla="*/ 35 h 95"/>
                    <a:gd name="T2" fmla="*/ 90 w 100"/>
                    <a:gd name="T3" fmla="*/ 28 h 95"/>
                    <a:gd name="T4" fmla="*/ 34 w 100"/>
                    <a:gd name="T5" fmla="*/ 0 h 95"/>
                    <a:gd name="T6" fmla="*/ 0 w 100"/>
                    <a:gd name="T7" fmla="*/ 66 h 95"/>
                    <a:gd name="T8" fmla="*/ 57 w 100"/>
                    <a:gd name="T9" fmla="*/ 95 h 95"/>
                    <a:gd name="T10" fmla="*/ 100 w 100"/>
                    <a:gd name="T11" fmla="*/ 35 h 95"/>
                    <a:gd name="T12" fmla="*/ 100 w 100"/>
                    <a:gd name="T13" fmla="*/ 35 h 95"/>
                    <a:gd name="T14" fmla="*/ 96 w 100"/>
                    <a:gd name="T15" fmla="*/ 30 h 95"/>
                    <a:gd name="T16" fmla="*/ 90 w 100"/>
                    <a:gd name="T17" fmla="*/ 28 h 95"/>
                    <a:gd name="T18" fmla="*/ 100 w 100"/>
                    <a:gd name="T19" fmla="*/ 3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95">
                      <a:moveTo>
                        <a:pt x="100" y="35"/>
                      </a:moveTo>
                      <a:lnTo>
                        <a:pt x="90" y="28"/>
                      </a:lnTo>
                      <a:lnTo>
                        <a:pt x="34" y="0"/>
                      </a:lnTo>
                      <a:lnTo>
                        <a:pt x="0" y="66"/>
                      </a:lnTo>
                      <a:lnTo>
                        <a:pt x="57" y="95"/>
                      </a:lnTo>
                      <a:lnTo>
                        <a:pt x="100" y="35"/>
                      </a:lnTo>
                      <a:lnTo>
                        <a:pt x="100" y="35"/>
                      </a:lnTo>
                      <a:lnTo>
                        <a:pt x="96" y="30"/>
                      </a:lnTo>
                      <a:lnTo>
                        <a:pt x="90" y="28"/>
                      </a:lnTo>
                      <a:lnTo>
                        <a:pt x="100" y="3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3" name="Freeform 411"/>
                <p:cNvSpPr>
                  <a:spLocks/>
                </p:cNvSpPr>
                <p:nvPr/>
              </p:nvSpPr>
              <p:spPr bwMode="auto">
                <a:xfrm>
                  <a:off x="5103" y="2046"/>
                  <a:ext cx="13" cy="15"/>
                </a:xfrm>
                <a:custGeom>
                  <a:avLst/>
                  <a:gdLst>
                    <a:gd name="T0" fmla="*/ 54 w 81"/>
                    <a:gd name="T1" fmla="*/ 92 h 92"/>
                    <a:gd name="T2" fmla="*/ 81 w 81"/>
                    <a:gd name="T3" fmla="*/ 28 h 92"/>
                    <a:gd name="T4" fmla="*/ 53 w 81"/>
                    <a:gd name="T5" fmla="*/ 0 h 92"/>
                    <a:gd name="T6" fmla="*/ 0 w 81"/>
                    <a:gd name="T7" fmla="*/ 53 h 92"/>
                    <a:gd name="T8" fmla="*/ 29 w 81"/>
                    <a:gd name="T9" fmla="*/ 81 h 92"/>
                    <a:gd name="T10" fmla="*/ 54 w 81"/>
                    <a:gd name="T11" fmla="*/ 92 h 92"/>
                    <a:gd name="T12" fmla="*/ 29 w 81"/>
                    <a:gd name="T13" fmla="*/ 81 h 92"/>
                    <a:gd name="T14" fmla="*/ 40 w 81"/>
                    <a:gd name="T15" fmla="*/ 92 h 92"/>
                    <a:gd name="T16" fmla="*/ 54 w 81"/>
                    <a:gd name="T17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92">
                      <a:moveTo>
                        <a:pt x="54" y="92"/>
                      </a:moveTo>
                      <a:lnTo>
                        <a:pt x="81" y="28"/>
                      </a:lnTo>
                      <a:lnTo>
                        <a:pt x="53" y="0"/>
                      </a:lnTo>
                      <a:lnTo>
                        <a:pt x="0" y="53"/>
                      </a:lnTo>
                      <a:lnTo>
                        <a:pt x="29" y="81"/>
                      </a:lnTo>
                      <a:lnTo>
                        <a:pt x="54" y="92"/>
                      </a:lnTo>
                      <a:lnTo>
                        <a:pt x="29" y="81"/>
                      </a:lnTo>
                      <a:lnTo>
                        <a:pt x="40" y="92"/>
                      </a:lnTo>
                      <a:lnTo>
                        <a:pt x="54" y="92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4" name="Freeform 412"/>
                <p:cNvSpPr>
                  <a:spLocks/>
                </p:cNvSpPr>
                <p:nvPr/>
              </p:nvSpPr>
              <p:spPr bwMode="auto">
                <a:xfrm>
                  <a:off x="5112" y="2049"/>
                  <a:ext cx="12" cy="12"/>
                </a:xfrm>
                <a:custGeom>
                  <a:avLst/>
                  <a:gdLst>
                    <a:gd name="T0" fmla="*/ 74 w 74"/>
                    <a:gd name="T1" fmla="*/ 4 h 75"/>
                    <a:gd name="T2" fmla="*/ 58 w 74"/>
                    <a:gd name="T3" fmla="*/ 0 h 75"/>
                    <a:gd name="T4" fmla="*/ 0 w 74"/>
                    <a:gd name="T5" fmla="*/ 0 h 75"/>
                    <a:gd name="T6" fmla="*/ 0 w 74"/>
                    <a:gd name="T7" fmla="*/ 75 h 75"/>
                    <a:gd name="T8" fmla="*/ 58 w 74"/>
                    <a:gd name="T9" fmla="*/ 75 h 75"/>
                    <a:gd name="T10" fmla="*/ 74 w 74"/>
                    <a:gd name="T11" fmla="*/ 4 h 75"/>
                    <a:gd name="T12" fmla="*/ 74 w 74"/>
                    <a:gd name="T13" fmla="*/ 4 h 75"/>
                    <a:gd name="T14" fmla="*/ 66 w 74"/>
                    <a:gd name="T15" fmla="*/ 0 h 75"/>
                    <a:gd name="T16" fmla="*/ 58 w 74"/>
                    <a:gd name="T17" fmla="*/ 0 h 75"/>
                    <a:gd name="T18" fmla="*/ 74 w 74"/>
                    <a:gd name="T19" fmla="*/ 4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4" h="75">
                      <a:moveTo>
                        <a:pt x="74" y="4"/>
                      </a:moveTo>
                      <a:lnTo>
                        <a:pt x="58" y="0"/>
                      </a:lnTo>
                      <a:lnTo>
                        <a:pt x="0" y="0"/>
                      </a:lnTo>
                      <a:lnTo>
                        <a:pt x="0" y="75"/>
                      </a:lnTo>
                      <a:lnTo>
                        <a:pt x="58" y="75"/>
                      </a:lnTo>
                      <a:lnTo>
                        <a:pt x="74" y="4"/>
                      </a:lnTo>
                      <a:lnTo>
                        <a:pt x="74" y="4"/>
                      </a:lnTo>
                      <a:lnTo>
                        <a:pt x="66" y="0"/>
                      </a:lnTo>
                      <a:lnTo>
                        <a:pt x="58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5" name="Freeform 413"/>
                <p:cNvSpPr>
                  <a:spLocks/>
                </p:cNvSpPr>
                <p:nvPr/>
              </p:nvSpPr>
              <p:spPr bwMode="auto">
                <a:xfrm>
                  <a:off x="5119" y="2050"/>
                  <a:ext cx="15" cy="15"/>
                </a:xfrm>
                <a:custGeom>
                  <a:avLst/>
                  <a:gdLst>
                    <a:gd name="T0" fmla="*/ 56 w 90"/>
                    <a:gd name="T1" fmla="*/ 96 h 96"/>
                    <a:gd name="T2" fmla="*/ 90 w 90"/>
                    <a:gd name="T3" fmla="*/ 28 h 96"/>
                    <a:gd name="T4" fmla="*/ 33 w 90"/>
                    <a:gd name="T5" fmla="*/ 0 h 96"/>
                    <a:gd name="T6" fmla="*/ 0 w 90"/>
                    <a:gd name="T7" fmla="*/ 67 h 96"/>
                    <a:gd name="T8" fmla="*/ 56 w 90"/>
                    <a:gd name="T9" fmla="*/ 96 h 96"/>
                    <a:gd name="T10" fmla="*/ 56 w 90"/>
                    <a:gd name="T11" fmla="*/ 96 h 96"/>
                    <a:gd name="T12" fmla="*/ 90 w 90"/>
                    <a:gd name="T13" fmla="*/ 28 h 96"/>
                    <a:gd name="T14" fmla="*/ 90 w 90"/>
                    <a:gd name="T15" fmla="*/ 28 h 96"/>
                    <a:gd name="T16" fmla="*/ 90 w 90"/>
                    <a:gd name="T17" fmla="*/ 28 h 96"/>
                    <a:gd name="T18" fmla="*/ 56 w 90"/>
                    <a:gd name="T19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96">
                      <a:moveTo>
                        <a:pt x="56" y="96"/>
                      </a:moveTo>
                      <a:lnTo>
                        <a:pt x="90" y="28"/>
                      </a:ln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56" y="96"/>
                      </a:lnTo>
                      <a:lnTo>
                        <a:pt x="56" y="96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90" y="28"/>
                      </a:lnTo>
                      <a:lnTo>
                        <a:pt x="56" y="96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6" name="Freeform 414"/>
                <p:cNvSpPr>
                  <a:spLocks/>
                </p:cNvSpPr>
                <p:nvPr/>
              </p:nvSpPr>
              <p:spPr bwMode="auto">
                <a:xfrm>
                  <a:off x="5128" y="2054"/>
                  <a:ext cx="15" cy="17"/>
                </a:xfrm>
                <a:custGeom>
                  <a:avLst/>
                  <a:gdLst>
                    <a:gd name="T0" fmla="*/ 73 w 90"/>
                    <a:gd name="T1" fmla="*/ 99 h 99"/>
                    <a:gd name="T2" fmla="*/ 90 w 90"/>
                    <a:gd name="T3" fmla="*/ 29 h 99"/>
                    <a:gd name="T4" fmla="*/ 34 w 90"/>
                    <a:gd name="T5" fmla="*/ 0 h 99"/>
                    <a:gd name="T6" fmla="*/ 0 w 90"/>
                    <a:gd name="T7" fmla="*/ 68 h 99"/>
                    <a:gd name="T8" fmla="*/ 56 w 90"/>
                    <a:gd name="T9" fmla="*/ 96 h 99"/>
                    <a:gd name="T10" fmla="*/ 73 w 90"/>
                    <a:gd name="T11" fmla="*/ 99 h 99"/>
                    <a:gd name="T12" fmla="*/ 56 w 90"/>
                    <a:gd name="T13" fmla="*/ 96 h 99"/>
                    <a:gd name="T14" fmla="*/ 64 w 90"/>
                    <a:gd name="T15" fmla="*/ 99 h 99"/>
                    <a:gd name="T16" fmla="*/ 73 w 90"/>
                    <a:gd name="T17" fmla="*/ 99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" h="99">
                      <a:moveTo>
                        <a:pt x="73" y="99"/>
                      </a:moveTo>
                      <a:lnTo>
                        <a:pt x="90" y="29"/>
                      </a:lnTo>
                      <a:lnTo>
                        <a:pt x="34" y="0"/>
                      </a:lnTo>
                      <a:lnTo>
                        <a:pt x="0" y="68"/>
                      </a:lnTo>
                      <a:lnTo>
                        <a:pt x="56" y="96"/>
                      </a:lnTo>
                      <a:lnTo>
                        <a:pt x="73" y="99"/>
                      </a:lnTo>
                      <a:lnTo>
                        <a:pt x="56" y="96"/>
                      </a:lnTo>
                      <a:lnTo>
                        <a:pt x="64" y="99"/>
                      </a:lnTo>
                      <a:lnTo>
                        <a:pt x="73" y="99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7" name="Freeform 415"/>
                <p:cNvSpPr>
                  <a:spLocks/>
                </p:cNvSpPr>
                <p:nvPr/>
              </p:nvSpPr>
              <p:spPr bwMode="auto">
                <a:xfrm>
                  <a:off x="5140" y="2058"/>
                  <a:ext cx="8" cy="13"/>
                </a:xfrm>
                <a:custGeom>
                  <a:avLst/>
                  <a:gdLst>
                    <a:gd name="T0" fmla="*/ 45 w 45"/>
                    <a:gd name="T1" fmla="*/ 5 h 75"/>
                    <a:gd name="T2" fmla="*/ 28 w 45"/>
                    <a:gd name="T3" fmla="*/ 0 h 75"/>
                    <a:gd name="T4" fmla="*/ 0 w 45"/>
                    <a:gd name="T5" fmla="*/ 0 h 75"/>
                    <a:gd name="T6" fmla="*/ 0 w 45"/>
                    <a:gd name="T7" fmla="*/ 75 h 75"/>
                    <a:gd name="T8" fmla="*/ 28 w 45"/>
                    <a:gd name="T9" fmla="*/ 75 h 75"/>
                    <a:gd name="T10" fmla="*/ 45 w 45"/>
                    <a:gd name="T11" fmla="*/ 5 h 75"/>
                    <a:gd name="T12" fmla="*/ 45 w 45"/>
                    <a:gd name="T13" fmla="*/ 5 h 75"/>
                    <a:gd name="T14" fmla="*/ 37 w 45"/>
                    <a:gd name="T15" fmla="*/ 0 h 75"/>
                    <a:gd name="T16" fmla="*/ 28 w 45"/>
                    <a:gd name="T17" fmla="*/ 0 h 75"/>
                    <a:gd name="T18" fmla="*/ 45 w 45"/>
                    <a:gd name="T19" fmla="*/ 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5" h="75">
                      <a:moveTo>
                        <a:pt x="45" y="5"/>
                      </a:moveTo>
                      <a:lnTo>
                        <a:pt x="28" y="0"/>
                      </a:lnTo>
                      <a:lnTo>
                        <a:pt x="0" y="0"/>
                      </a:lnTo>
                      <a:lnTo>
                        <a:pt x="0" y="75"/>
                      </a:lnTo>
                      <a:lnTo>
                        <a:pt x="28" y="75"/>
                      </a:lnTo>
                      <a:lnTo>
                        <a:pt x="45" y="5"/>
                      </a:lnTo>
                      <a:lnTo>
                        <a:pt x="45" y="5"/>
                      </a:lnTo>
                      <a:lnTo>
                        <a:pt x="37" y="0"/>
                      </a:lnTo>
                      <a:lnTo>
                        <a:pt x="28" y="0"/>
                      </a:lnTo>
                      <a:lnTo>
                        <a:pt x="45" y="5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8" name="Freeform 416"/>
                <p:cNvSpPr>
                  <a:spLocks/>
                </p:cNvSpPr>
                <p:nvPr/>
              </p:nvSpPr>
              <p:spPr bwMode="auto">
                <a:xfrm>
                  <a:off x="5142" y="2059"/>
                  <a:ext cx="15" cy="16"/>
                </a:xfrm>
                <a:custGeom>
                  <a:avLst/>
                  <a:gdLst>
                    <a:gd name="T0" fmla="*/ 90 w 90"/>
                    <a:gd name="T1" fmla="*/ 28 h 95"/>
                    <a:gd name="T2" fmla="*/ 33 w 90"/>
                    <a:gd name="T3" fmla="*/ 0 h 95"/>
                    <a:gd name="T4" fmla="*/ 0 w 90"/>
                    <a:gd name="T5" fmla="*/ 67 h 95"/>
                    <a:gd name="T6" fmla="*/ 56 w 90"/>
                    <a:gd name="T7" fmla="*/ 95 h 95"/>
                    <a:gd name="T8" fmla="*/ 90 w 90"/>
                    <a:gd name="T9" fmla="*/ 28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95">
                      <a:moveTo>
                        <a:pt x="90" y="28"/>
                      </a:moveTo>
                      <a:lnTo>
                        <a:pt x="33" y="0"/>
                      </a:lnTo>
                      <a:lnTo>
                        <a:pt x="0" y="67"/>
                      </a:lnTo>
                      <a:lnTo>
                        <a:pt x="56" y="95"/>
                      </a:lnTo>
                      <a:lnTo>
                        <a:pt x="90" y="28"/>
                      </a:lnTo>
                      <a:close/>
                    </a:path>
                  </a:pathLst>
                </a:custGeom>
                <a:solidFill>
                  <a:srgbClr val="DA2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29" name="Freeform 417"/>
                <p:cNvSpPr>
                  <a:spLocks noEditPoints="1"/>
                </p:cNvSpPr>
                <p:nvPr/>
              </p:nvSpPr>
              <p:spPr bwMode="auto">
                <a:xfrm>
                  <a:off x="3836" y="2166"/>
                  <a:ext cx="45" cy="73"/>
                </a:xfrm>
                <a:custGeom>
                  <a:avLst/>
                  <a:gdLst>
                    <a:gd name="T0" fmla="*/ 3 w 272"/>
                    <a:gd name="T1" fmla="*/ 151 h 440"/>
                    <a:gd name="T2" fmla="*/ 11 w 272"/>
                    <a:gd name="T3" fmla="*/ 109 h 440"/>
                    <a:gd name="T4" fmla="*/ 23 w 272"/>
                    <a:gd name="T5" fmla="*/ 75 h 440"/>
                    <a:gd name="T6" fmla="*/ 39 w 272"/>
                    <a:gd name="T7" fmla="*/ 47 h 440"/>
                    <a:gd name="T8" fmla="*/ 60 w 272"/>
                    <a:gd name="T9" fmla="*/ 25 h 440"/>
                    <a:gd name="T10" fmla="*/ 84 w 272"/>
                    <a:gd name="T11" fmla="*/ 9 h 440"/>
                    <a:gd name="T12" fmla="*/ 113 w 272"/>
                    <a:gd name="T13" fmla="*/ 1 h 440"/>
                    <a:gd name="T14" fmla="*/ 152 w 272"/>
                    <a:gd name="T15" fmla="*/ 0 h 440"/>
                    <a:gd name="T16" fmla="*/ 194 w 272"/>
                    <a:gd name="T17" fmla="*/ 13 h 440"/>
                    <a:gd name="T18" fmla="*/ 228 w 272"/>
                    <a:gd name="T19" fmla="*/ 42 h 440"/>
                    <a:gd name="T20" fmla="*/ 252 w 272"/>
                    <a:gd name="T21" fmla="*/ 83 h 440"/>
                    <a:gd name="T22" fmla="*/ 266 w 272"/>
                    <a:gd name="T23" fmla="*/ 138 h 440"/>
                    <a:gd name="T24" fmla="*/ 272 w 272"/>
                    <a:gd name="T25" fmla="*/ 220 h 440"/>
                    <a:gd name="T26" fmla="*/ 266 w 272"/>
                    <a:gd name="T27" fmla="*/ 304 h 440"/>
                    <a:gd name="T28" fmla="*/ 257 w 272"/>
                    <a:gd name="T29" fmla="*/ 343 h 440"/>
                    <a:gd name="T30" fmla="*/ 244 w 272"/>
                    <a:gd name="T31" fmla="*/ 375 h 440"/>
                    <a:gd name="T32" fmla="*/ 226 w 272"/>
                    <a:gd name="T33" fmla="*/ 401 h 440"/>
                    <a:gd name="T34" fmla="*/ 203 w 272"/>
                    <a:gd name="T35" fmla="*/ 421 h 440"/>
                    <a:gd name="T36" fmla="*/ 177 w 272"/>
                    <a:gd name="T37" fmla="*/ 434 h 440"/>
                    <a:gd name="T38" fmla="*/ 147 w 272"/>
                    <a:gd name="T39" fmla="*/ 440 h 440"/>
                    <a:gd name="T40" fmla="*/ 107 w 272"/>
                    <a:gd name="T41" fmla="*/ 438 h 440"/>
                    <a:gd name="T42" fmla="*/ 70 w 272"/>
                    <a:gd name="T43" fmla="*/ 423 h 440"/>
                    <a:gd name="T44" fmla="*/ 40 w 272"/>
                    <a:gd name="T45" fmla="*/ 396 h 440"/>
                    <a:gd name="T46" fmla="*/ 15 w 272"/>
                    <a:gd name="T47" fmla="*/ 345 h 440"/>
                    <a:gd name="T48" fmla="*/ 2 w 272"/>
                    <a:gd name="T49" fmla="*/ 277 h 440"/>
                    <a:gd name="T50" fmla="*/ 51 w 272"/>
                    <a:gd name="T51" fmla="*/ 220 h 440"/>
                    <a:gd name="T52" fmla="*/ 55 w 272"/>
                    <a:gd name="T53" fmla="*/ 290 h 440"/>
                    <a:gd name="T54" fmla="*/ 66 w 272"/>
                    <a:gd name="T55" fmla="*/ 340 h 440"/>
                    <a:gd name="T56" fmla="*/ 82 w 272"/>
                    <a:gd name="T57" fmla="*/ 370 h 440"/>
                    <a:gd name="T58" fmla="*/ 103 w 272"/>
                    <a:gd name="T59" fmla="*/ 388 h 440"/>
                    <a:gd name="T60" fmla="*/ 127 w 272"/>
                    <a:gd name="T61" fmla="*/ 396 h 440"/>
                    <a:gd name="T62" fmla="*/ 153 w 272"/>
                    <a:gd name="T63" fmla="*/ 395 h 440"/>
                    <a:gd name="T64" fmla="*/ 175 w 272"/>
                    <a:gd name="T65" fmla="*/ 383 h 440"/>
                    <a:gd name="T66" fmla="*/ 195 w 272"/>
                    <a:gd name="T67" fmla="*/ 361 h 440"/>
                    <a:gd name="T68" fmla="*/ 210 w 272"/>
                    <a:gd name="T69" fmla="*/ 325 h 440"/>
                    <a:gd name="T70" fmla="*/ 218 w 272"/>
                    <a:gd name="T71" fmla="*/ 269 h 440"/>
                    <a:gd name="T72" fmla="*/ 219 w 272"/>
                    <a:gd name="T73" fmla="*/ 195 h 440"/>
                    <a:gd name="T74" fmla="*/ 213 w 272"/>
                    <a:gd name="T75" fmla="*/ 132 h 440"/>
                    <a:gd name="T76" fmla="*/ 201 w 272"/>
                    <a:gd name="T77" fmla="*/ 89 h 440"/>
                    <a:gd name="T78" fmla="*/ 182 w 272"/>
                    <a:gd name="T79" fmla="*/ 63 h 440"/>
                    <a:gd name="T80" fmla="*/ 161 w 272"/>
                    <a:gd name="T81" fmla="*/ 48 h 440"/>
                    <a:gd name="T82" fmla="*/ 135 w 272"/>
                    <a:gd name="T83" fmla="*/ 44 h 440"/>
                    <a:gd name="T84" fmla="*/ 110 w 272"/>
                    <a:gd name="T85" fmla="*/ 48 h 440"/>
                    <a:gd name="T86" fmla="*/ 90 w 272"/>
                    <a:gd name="T87" fmla="*/ 61 h 440"/>
                    <a:gd name="T88" fmla="*/ 73 w 272"/>
                    <a:gd name="T89" fmla="*/ 85 h 440"/>
                    <a:gd name="T90" fmla="*/ 58 w 272"/>
                    <a:gd name="T91" fmla="*/ 130 h 440"/>
                    <a:gd name="T92" fmla="*/ 52 w 272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2" h="440">
                      <a:moveTo>
                        <a:pt x="0" y="220"/>
                      </a:moveTo>
                      <a:lnTo>
                        <a:pt x="0" y="183"/>
                      </a:lnTo>
                      <a:lnTo>
                        <a:pt x="3" y="151"/>
                      </a:lnTo>
                      <a:lnTo>
                        <a:pt x="5" y="136"/>
                      </a:lnTo>
                      <a:lnTo>
                        <a:pt x="7" y="123"/>
                      </a:lnTo>
                      <a:lnTo>
                        <a:pt x="11" y="109"/>
                      </a:lnTo>
                      <a:lnTo>
                        <a:pt x="14" y="97"/>
                      </a:lnTo>
                      <a:lnTo>
                        <a:pt x="19" y="85"/>
                      </a:lnTo>
                      <a:lnTo>
                        <a:pt x="23" y="75"/>
                      </a:lnTo>
                      <a:lnTo>
                        <a:pt x="28" y="65"/>
                      </a:lnTo>
                      <a:lnTo>
                        <a:pt x="33" y="55"/>
                      </a:lnTo>
                      <a:lnTo>
                        <a:pt x="39" y="47"/>
                      </a:lnTo>
                      <a:lnTo>
                        <a:pt x="46" y="39"/>
                      </a:lnTo>
                      <a:lnTo>
                        <a:pt x="52" y="31"/>
                      </a:lnTo>
                      <a:lnTo>
                        <a:pt x="60" y="25"/>
                      </a:lnTo>
                      <a:lnTo>
                        <a:pt x="67" y="19"/>
                      </a:lnTo>
                      <a:lnTo>
                        <a:pt x="76" y="13"/>
                      </a:lnTo>
                      <a:lnTo>
                        <a:pt x="84" y="9"/>
                      </a:lnTo>
                      <a:lnTo>
                        <a:pt x="94" y="6"/>
                      </a:lnTo>
                      <a:lnTo>
                        <a:pt x="103" y="3"/>
                      </a:lnTo>
                      <a:lnTo>
                        <a:pt x="113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2" y="0"/>
                      </a:lnTo>
                      <a:lnTo>
                        <a:pt x="167" y="3"/>
                      </a:lnTo>
                      <a:lnTo>
                        <a:pt x="182" y="8"/>
                      </a:lnTo>
                      <a:lnTo>
                        <a:pt x="194" y="13"/>
                      </a:lnTo>
                      <a:lnTo>
                        <a:pt x="207" y="21"/>
                      </a:lnTo>
                      <a:lnTo>
                        <a:pt x="218" y="30"/>
                      </a:lnTo>
                      <a:lnTo>
                        <a:pt x="228" y="42"/>
                      </a:lnTo>
                      <a:lnTo>
                        <a:pt x="237" y="54"/>
                      </a:lnTo>
                      <a:lnTo>
                        <a:pt x="245" y="67"/>
                      </a:lnTo>
                      <a:lnTo>
                        <a:pt x="252" y="83"/>
                      </a:lnTo>
                      <a:lnTo>
                        <a:pt x="257" y="100"/>
                      </a:lnTo>
                      <a:lnTo>
                        <a:pt x="263" y="118"/>
                      </a:lnTo>
                      <a:lnTo>
                        <a:pt x="266" y="138"/>
                      </a:lnTo>
                      <a:lnTo>
                        <a:pt x="270" y="162"/>
                      </a:lnTo>
                      <a:lnTo>
                        <a:pt x="272" y="190"/>
                      </a:lnTo>
                      <a:lnTo>
                        <a:pt x="272" y="220"/>
                      </a:lnTo>
                      <a:lnTo>
                        <a:pt x="271" y="256"/>
                      </a:lnTo>
                      <a:lnTo>
                        <a:pt x="269" y="289"/>
                      </a:lnTo>
                      <a:lnTo>
                        <a:pt x="266" y="304"/>
                      </a:lnTo>
                      <a:lnTo>
                        <a:pt x="264" y="317"/>
                      </a:lnTo>
                      <a:lnTo>
                        <a:pt x="261" y="331"/>
                      </a:lnTo>
                      <a:lnTo>
                        <a:pt x="257" y="343"/>
                      </a:lnTo>
                      <a:lnTo>
                        <a:pt x="253" y="354"/>
                      </a:lnTo>
                      <a:lnTo>
                        <a:pt x="248" y="364"/>
                      </a:lnTo>
                      <a:lnTo>
                        <a:pt x="244" y="375"/>
                      </a:lnTo>
                      <a:lnTo>
                        <a:pt x="238" y="384"/>
                      </a:lnTo>
                      <a:lnTo>
                        <a:pt x="233" y="393"/>
                      </a:lnTo>
                      <a:lnTo>
                        <a:pt x="226" y="401"/>
                      </a:lnTo>
                      <a:lnTo>
                        <a:pt x="219" y="408"/>
                      </a:lnTo>
                      <a:lnTo>
                        <a:pt x="211" y="415"/>
                      </a:lnTo>
                      <a:lnTo>
                        <a:pt x="203" y="421"/>
                      </a:lnTo>
                      <a:lnTo>
                        <a:pt x="195" y="426"/>
                      </a:lnTo>
                      <a:lnTo>
                        <a:pt x="186" y="431"/>
                      </a:lnTo>
                      <a:lnTo>
                        <a:pt x="177" y="434"/>
                      </a:lnTo>
                      <a:lnTo>
                        <a:pt x="167" y="437"/>
                      </a:lnTo>
                      <a:lnTo>
                        <a:pt x="157" y="439"/>
                      </a:lnTo>
                      <a:lnTo>
                        <a:pt x="147" y="440"/>
                      </a:lnTo>
                      <a:lnTo>
                        <a:pt x="136" y="440"/>
                      </a:lnTo>
                      <a:lnTo>
                        <a:pt x="121" y="440"/>
                      </a:lnTo>
                      <a:lnTo>
                        <a:pt x="107" y="438"/>
                      </a:lnTo>
                      <a:lnTo>
                        <a:pt x="94" y="434"/>
                      </a:lnTo>
                      <a:lnTo>
                        <a:pt x="82" y="429"/>
                      </a:lnTo>
                      <a:lnTo>
                        <a:pt x="70" y="423"/>
                      </a:lnTo>
                      <a:lnTo>
                        <a:pt x="59" y="415"/>
                      </a:lnTo>
                      <a:lnTo>
                        <a:pt x="49" y="406"/>
                      </a:lnTo>
                      <a:lnTo>
                        <a:pt x="40" y="396"/>
                      </a:lnTo>
                      <a:lnTo>
                        <a:pt x="31" y="381"/>
                      </a:lnTo>
                      <a:lnTo>
                        <a:pt x="22" y="364"/>
                      </a:lnTo>
                      <a:lnTo>
                        <a:pt x="15" y="345"/>
                      </a:lnTo>
                      <a:lnTo>
                        <a:pt x="10" y="325"/>
                      </a:lnTo>
                      <a:lnTo>
                        <a:pt x="5" y="301"/>
                      </a:lnTo>
                      <a:lnTo>
                        <a:pt x="2" y="277"/>
                      </a:lnTo>
                      <a:lnTo>
                        <a:pt x="0" y="250"/>
                      </a:lnTo>
                      <a:lnTo>
                        <a:pt x="0" y="220"/>
                      </a:lnTo>
                      <a:close/>
                      <a:moveTo>
                        <a:pt x="51" y="220"/>
                      </a:moveTo>
                      <a:lnTo>
                        <a:pt x="52" y="245"/>
                      </a:lnTo>
                      <a:lnTo>
                        <a:pt x="54" y="269"/>
                      </a:lnTo>
                      <a:lnTo>
                        <a:pt x="55" y="290"/>
                      </a:lnTo>
                      <a:lnTo>
                        <a:pt x="58" y="308"/>
                      </a:lnTo>
                      <a:lnTo>
                        <a:pt x="61" y="325"/>
                      </a:lnTo>
                      <a:lnTo>
                        <a:pt x="66" y="340"/>
                      </a:lnTo>
                      <a:lnTo>
                        <a:pt x="70" y="352"/>
                      </a:lnTo>
                      <a:lnTo>
                        <a:pt x="76" y="361"/>
                      </a:lnTo>
                      <a:lnTo>
                        <a:pt x="82" y="370"/>
                      </a:lnTo>
                      <a:lnTo>
                        <a:pt x="88" y="377"/>
                      </a:lnTo>
                      <a:lnTo>
                        <a:pt x="95" y="383"/>
                      </a:lnTo>
                      <a:lnTo>
                        <a:pt x="103" y="388"/>
                      </a:lnTo>
                      <a:lnTo>
                        <a:pt x="111" y="392"/>
                      </a:lnTo>
                      <a:lnTo>
                        <a:pt x="119" y="395"/>
                      </a:lnTo>
                      <a:lnTo>
                        <a:pt x="127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1" y="392"/>
                      </a:lnTo>
                      <a:lnTo>
                        <a:pt x="168" y="388"/>
                      </a:lnTo>
                      <a:lnTo>
                        <a:pt x="175" y="383"/>
                      </a:lnTo>
                      <a:lnTo>
                        <a:pt x="182" y="377"/>
                      </a:lnTo>
                      <a:lnTo>
                        <a:pt x="189" y="370"/>
                      </a:lnTo>
                      <a:lnTo>
                        <a:pt x="195" y="361"/>
                      </a:lnTo>
                      <a:lnTo>
                        <a:pt x="201" y="351"/>
                      </a:lnTo>
                      <a:lnTo>
                        <a:pt x="206" y="340"/>
                      </a:lnTo>
                      <a:lnTo>
                        <a:pt x="210" y="325"/>
                      </a:lnTo>
                      <a:lnTo>
                        <a:pt x="213" y="308"/>
                      </a:lnTo>
                      <a:lnTo>
                        <a:pt x="216" y="289"/>
                      </a:lnTo>
                      <a:lnTo>
                        <a:pt x="218" y="269"/>
                      </a:lnTo>
                      <a:lnTo>
                        <a:pt x="219" y="245"/>
                      </a:lnTo>
                      <a:lnTo>
                        <a:pt x="219" y="220"/>
                      </a:lnTo>
                      <a:lnTo>
                        <a:pt x="219" y="195"/>
                      </a:lnTo>
                      <a:lnTo>
                        <a:pt x="218" y="171"/>
                      </a:lnTo>
                      <a:lnTo>
                        <a:pt x="216" y="151"/>
                      </a:lnTo>
                      <a:lnTo>
                        <a:pt x="213" y="132"/>
                      </a:lnTo>
                      <a:lnTo>
                        <a:pt x="210" y="115"/>
                      </a:lnTo>
                      <a:lnTo>
                        <a:pt x="206" y="100"/>
                      </a:lnTo>
                      <a:lnTo>
                        <a:pt x="201" y="89"/>
                      </a:lnTo>
                      <a:lnTo>
                        <a:pt x="195" y="79"/>
                      </a:lnTo>
                      <a:lnTo>
                        <a:pt x="189" y="71"/>
                      </a:lnTo>
                      <a:lnTo>
                        <a:pt x="182" y="63"/>
                      </a:lnTo>
                      <a:lnTo>
                        <a:pt x="175" y="57"/>
                      </a:lnTo>
                      <a:lnTo>
                        <a:pt x="168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4" y="44"/>
                      </a:lnTo>
                      <a:lnTo>
                        <a:pt x="135" y="44"/>
                      </a:lnTo>
                      <a:lnTo>
                        <a:pt x="127" y="44"/>
                      </a:lnTo>
                      <a:lnTo>
                        <a:pt x="118" y="45"/>
                      </a:lnTo>
                      <a:lnTo>
                        <a:pt x="110" y="48"/>
                      </a:lnTo>
                      <a:lnTo>
                        <a:pt x="103" y="52"/>
                      </a:lnTo>
                      <a:lnTo>
                        <a:pt x="96" y="55"/>
                      </a:lnTo>
                      <a:lnTo>
                        <a:pt x="90" y="61"/>
                      </a:lnTo>
                      <a:lnTo>
                        <a:pt x="84" y="67"/>
                      </a:lnTo>
                      <a:lnTo>
                        <a:pt x="78" y="74"/>
                      </a:lnTo>
                      <a:lnTo>
                        <a:pt x="73" y="85"/>
                      </a:lnTo>
                      <a:lnTo>
                        <a:pt x="67" y="98"/>
                      </a:lnTo>
                      <a:lnTo>
                        <a:pt x="63" y="114"/>
                      </a:lnTo>
                      <a:lnTo>
                        <a:pt x="58" y="130"/>
                      </a:lnTo>
                      <a:lnTo>
                        <a:pt x="56" y="150"/>
                      </a:lnTo>
                      <a:lnTo>
                        <a:pt x="54" y="171"/>
                      </a:lnTo>
                      <a:lnTo>
                        <a:pt x="52" y="195"/>
                      </a:lnTo>
                      <a:lnTo>
                        <a:pt x="51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0" name="Freeform 418"/>
                <p:cNvSpPr>
                  <a:spLocks/>
                </p:cNvSpPr>
                <p:nvPr/>
              </p:nvSpPr>
              <p:spPr bwMode="auto">
                <a:xfrm>
                  <a:off x="4065" y="2169"/>
                  <a:ext cx="26" cy="72"/>
                </a:xfrm>
                <a:custGeom>
                  <a:avLst/>
                  <a:gdLst>
                    <a:gd name="T0" fmla="*/ 154 w 154"/>
                    <a:gd name="T1" fmla="*/ 433 h 433"/>
                    <a:gd name="T2" fmla="*/ 103 w 154"/>
                    <a:gd name="T3" fmla="*/ 433 h 433"/>
                    <a:gd name="T4" fmla="*/ 103 w 154"/>
                    <a:gd name="T5" fmla="*/ 96 h 433"/>
                    <a:gd name="T6" fmla="*/ 93 w 154"/>
                    <a:gd name="T7" fmla="*/ 105 h 433"/>
                    <a:gd name="T8" fmla="*/ 82 w 154"/>
                    <a:gd name="T9" fmla="*/ 115 h 433"/>
                    <a:gd name="T10" fmla="*/ 68 w 154"/>
                    <a:gd name="T11" fmla="*/ 124 h 433"/>
                    <a:gd name="T12" fmla="*/ 55 w 154"/>
                    <a:gd name="T13" fmla="*/ 133 h 433"/>
                    <a:gd name="T14" fmla="*/ 40 w 154"/>
                    <a:gd name="T15" fmla="*/ 141 h 433"/>
                    <a:gd name="T16" fmla="*/ 26 w 154"/>
                    <a:gd name="T17" fmla="*/ 149 h 433"/>
                    <a:gd name="T18" fmla="*/ 12 w 154"/>
                    <a:gd name="T19" fmla="*/ 155 h 433"/>
                    <a:gd name="T20" fmla="*/ 0 w 154"/>
                    <a:gd name="T21" fmla="*/ 160 h 433"/>
                    <a:gd name="T22" fmla="*/ 0 w 154"/>
                    <a:gd name="T23" fmla="*/ 109 h 433"/>
                    <a:gd name="T24" fmla="*/ 21 w 154"/>
                    <a:gd name="T25" fmla="*/ 98 h 433"/>
                    <a:gd name="T26" fmla="*/ 40 w 154"/>
                    <a:gd name="T27" fmla="*/ 86 h 433"/>
                    <a:gd name="T28" fmla="*/ 59 w 154"/>
                    <a:gd name="T29" fmla="*/ 72 h 433"/>
                    <a:gd name="T30" fmla="*/ 76 w 154"/>
                    <a:gd name="T31" fmla="*/ 59 h 433"/>
                    <a:gd name="T32" fmla="*/ 91 w 154"/>
                    <a:gd name="T33" fmla="*/ 43 h 433"/>
                    <a:gd name="T34" fmla="*/ 103 w 154"/>
                    <a:gd name="T35" fmla="*/ 29 h 433"/>
                    <a:gd name="T36" fmla="*/ 113 w 154"/>
                    <a:gd name="T37" fmla="*/ 15 h 433"/>
                    <a:gd name="T38" fmla="*/ 121 w 154"/>
                    <a:gd name="T39" fmla="*/ 0 h 433"/>
                    <a:gd name="T40" fmla="*/ 154 w 154"/>
                    <a:gd name="T41" fmla="*/ 0 h 433"/>
                    <a:gd name="T42" fmla="*/ 154 w 154"/>
                    <a:gd name="T43" fmla="*/ 433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433">
                      <a:moveTo>
                        <a:pt x="154" y="433"/>
                      </a:moveTo>
                      <a:lnTo>
                        <a:pt x="103" y="433"/>
                      </a:lnTo>
                      <a:lnTo>
                        <a:pt x="103" y="96"/>
                      </a:lnTo>
                      <a:lnTo>
                        <a:pt x="93" y="105"/>
                      </a:lnTo>
                      <a:lnTo>
                        <a:pt x="82" y="115"/>
                      </a:lnTo>
                      <a:lnTo>
                        <a:pt x="68" y="124"/>
                      </a:lnTo>
                      <a:lnTo>
                        <a:pt x="55" y="133"/>
                      </a:lnTo>
                      <a:lnTo>
                        <a:pt x="40" y="141"/>
                      </a:lnTo>
                      <a:lnTo>
                        <a:pt x="26" y="149"/>
                      </a:lnTo>
                      <a:lnTo>
                        <a:pt x="12" y="155"/>
                      </a:lnTo>
                      <a:lnTo>
                        <a:pt x="0" y="160"/>
                      </a:lnTo>
                      <a:lnTo>
                        <a:pt x="0" y="109"/>
                      </a:lnTo>
                      <a:lnTo>
                        <a:pt x="21" y="98"/>
                      </a:lnTo>
                      <a:lnTo>
                        <a:pt x="40" y="86"/>
                      </a:lnTo>
                      <a:lnTo>
                        <a:pt x="59" y="72"/>
                      </a:lnTo>
                      <a:lnTo>
                        <a:pt x="76" y="59"/>
                      </a:lnTo>
                      <a:lnTo>
                        <a:pt x="91" y="43"/>
                      </a:lnTo>
                      <a:lnTo>
                        <a:pt x="103" y="29"/>
                      </a:lnTo>
                      <a:lnTo>
                        <a:pt x="113" y="15"/>
                      </a:lnTo>
                      <a:lnTo>
                        <a:pt x="121" y="0"/>
                      </a:lnTo>
                      <a:lnTo>
                        <a:pt x="154" y="0"/>
                      </a:lnTo>
                      <a:lnTo>
                        <a:pt x="154" y="433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1" name="Freeform 419"/>
                <p:cNvSpPr>
                  <a:spLocks noEditPoints="1"/>
                </p:cNvSpPr>
                <p:nvPr/>
              </p:nvSpPr>
              <p:spPr bwMode="auto">
                <a:xfrm>
                  <a:off x="4113" y="2169"/>
                  <a:ext cx="45" cy="73"/>
                </a:xfrm>
                <a:custGeom>
                  <a:avLst/>
                  <a:gdLst>
                    <a:gd name="T0" fmla="*/ 4 w 273"/>
                    <a:gd name="T1" fmla="*/ 152 h 441"/>
                    <a:gd name="T2" fmla="*/ 12 w 273"/>
                    <a:gd name="T3" fmla="*/ 110 h 441"/>
                    <a:gd name="T4" fmla="*/ 24 w 273"/>
                    <a:gd name="T5" fmla="*/ 75 h 441"/>
                    <a:gd name="T6" fmla="*/ 40 w 273"/>
                    <a:gd name="T7" fmla="*/ 47 h 441"/>
                    <a:gd name="T8" fmla="*/ 60 w 273"/>
                    <a:gd name="T9" fmla="*/ 26 h 441"/>
                    <a:gd name="T10" fmla="*/ 85 w 273"/>
                    <a:gd name="T11" fmla="*/ 10 h 441"/>
                    <a:gd name="T12" fmla="*/ 114 w 273"/>
                    <a:gd name="T13" fmla="*/ 2 h 441"/>
                    <a:gd name="T14" fmla="*/ 153 w 273"/>
                    <a:gd name="T15" fmla="*/ 1 h 441"/>
                    <a:gd name="T16" fmla="*/ 195 w 273"/>
                    <a:gd name="T17" fmla="*/ 15 h 441"/>
                    <a:gd name="T18" fmla="*/ 229 w 273"/>
                    <a:gd name="T19" fmla="*/ 43 h 441"/>
                    <a:gd name="T20" fmla="*/ 253 w 273"/>
                    <a:gd name="T21" fmla="*/ 84 h 441"/>
                    <a:gd name="T22" fmla="*/ 268 w 273"/>
                    <a:gd name="T23" fmla="*/ 140 h 441"/>
                    <a:gd name="T24" fmla="*/ 273 w 273"/>
                    <a:gd name="T25" fmla="*/ 221 h 441"/>
                    <a:gd name="T26" fmla="*/ 268 w 273"/>
                    <a:gd name="T27" fmla="*/ 304 h 441"/>
                    <a:gd name="T28" fmla="*/ 259 w 273"/>
                    <a:gd name="T29" fmla="*/ 343 h 441"/>
                    <a:gd name="T30" fmla="*/ 245 w 273"/>
                    <a:gd name="T31" fmla="*/ 376 h 441"/>
                    <a:gd name="T32" fmla="*/ 227 w 273"/>
                    <a:gd name="T33" fmla="*/ 402 h 441"/>
                    <a:gd name="T34" fmla="*/ 204 w 273"/>
                    <a:gd name="T35" fmla="*/ 422 h 441"/>
                    <a:gd name="T36" fmla="*/ 179 w 273"/>
                    <a:gd name="T37" fmla="*/ 434 h 441"/>
                    <a:gd name="T38" fmla="*/ 148 w 273"/>
                    <a:gd name="T39" fmla="*/ 441 h 441"/>
                    <a:gd name="T40" fmla="*/ 108 w 273"/>
                    <a:gd name="T41" fmla="*/ 438 h 441"/>
                    <a:gd name="T42" fmla="*/ 72 w 273"/>
                    <a:gd name="T43" fmla="*/ 423 h 441"/>
                    <a:gd name="T44" fmla="*/ 41 w 273"/>
                    <a:gd name="T45" fmla="*/ 396 h 441"/>
                    <a:gd name="T46" fmla="*/ 17 w 273"/>
                    <a:gd name="T47" fmla="*/ 347 h 441"/>
                    <a:gd name="T48" fmla="*/ 3 w 273"/>
                    <a:gd name="T49" fmla="*/ 277 h 441"/>
                    <a:gd name="T50" fmla="*/ 53 w 273"/>
                    <a:gd name="T51" fmla="*/ 221 h 441"/>
                    <a:gd name="T52" fmla="*/ 56 w 273"/>
                    <a:gd name="T53" fmla="*/ 290 h 441"/>
                    <a:gd name="T54" fmla="*/ 66 w 273"/>
                    <a:gd name="T55" fmla="*/ 340 h 441"/>
                    <a:gd name="T56" fmla="*/ 83 w 273"/>
                    <a:gd name="T57" fmla="*/ 370 h 441"/>
                    <a:gd name="T58" fmla="*/ 104 w 273"/>
                    <a:gd name="T59" fmla="*/ 388 h 441"/>
                    <a:gd name="T60" fmla="*/ 128 w 273"/>
                    <a:gd name="T61" fmla="*/ 397 h 441"/>
                    <a:gd name="T62" fmla="*/ 154 w 273"/>
                    <a:gd name="T63" fmla="*/ 395 h 441"/>
                    <a:gd name="T64" fmla="*/ 176 w 273"/>
                    <a:gd name="T65" fmla="*/ 384 h 441"/>
                    <a:gd name="T66" fmla="*/ 197 w 273"/>
                    <a:gd name="T67" fmla="*/ 362 h 441"/>
                    <a:gd name="T68" fmla="*/ 211 w 273"/>
                    <a:gd name="T69" fmla="*/ 325 h 441"/>
                    <a:gd name="T70" fmla="*/ 219 w 273"/>
                    <a:gd name="T71" fmla="*/ 269 h 441"/>
                    <a:gd name="T72" fmla="*/ 220 w 273"/>
                    <a:gd name="T73" fmla="*/ 196 h 441"/>
                    <a:gd name="T74" fmla="*/ 215 w 273"/>
                    <a:gd name="T75" fmla="*/ 132 h 441"/>
                    <a:gd name="T76" fmla="*/ 202 w 273"/>
                    <a:gd name="T77" fmla="*/ 89 h 441"/>
                    <a:gd name="T78" fmla="*/ 183 w 273"/>
                    <a:gd name="T79" fmla="*/ 64 h 441"/>
                    <a:gd name="T80" fmla="*/ 162 w 273"/>
                    <a:gd name="T81" fmla="*/ 50 h 441"/>
                    <a:gd name="T82" fmla="*/ 136 w 273"/>
                    <a:gd name="T83" fmla="*/ 44 h 441"/>
                    <a:gd name="T84" fmla="*/ 111 w 273"/>
                    <a:gd name="T85" fmla="*/ 48 h 441"/>
                    <a:gd name="T86" fmla="*/ 91 w 273"/>
                    <a:gd name="T87" fmla="*/ 62 h 441"/>
                    <a:gd name="T88" fmla="*/ 73 w 273"/>
                    <a:gd name="T89" fmla="*/ 86 h 441"/>
                    <a:gd name="T90" fmla="*/ 59 w 273"/>
                    <a:gd name="T91" fmla="*/ 132 h 441"/>
                    <a:gd name="T92" fmla="*/ 54 w 273"/>
                    <a:gd name="T93" fmla="*/ 196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1">
                      <a:moveTo>
                        <a:pt x="0" y="221"/>
                      </a:moveTo>
                      <a:lnTo>
                        <a:pt x="1" y="185"/>
                      </a:lnTo>
                      <a:lnTo>
                        <a:pt x="4" y="152"/>
                      </a:lnTo>
                      <a:lnTo>
                        <a:pt x="6" y="137"/>
                      </a:lnTo>
                      <a:lnTo>
                        <a:pt x="9" y="123"/>
                      </a:lnTo>
                      <a:lnTo>
                        <a:pt x="12" y="110"/>
                      </a:lnTo>
                      <a:lnTo>
                        <a:pt x="15" y="98"/>
                      </a:lnTo>
                      <a:lnTo>
                        <a:pt x="20" y="87"/>
                      </a:lnTo>
                      <a:lnTo>
                        <a:pt x="24" y="75"/>
                      </a:lnTo>
                      <a:lnTo>
                        <a:pt x="29" y="65"/>
                      </a:lnTo>
                      <a:lnTo>
                        <a:pt x="35" y="56"/>
                      </a:lnTo>
                      <a:lnTo>
                        <a:pt x="40" y="47"/>
                      </a:lnTo>
                      <a:lnTo>
                        <a:pt x="47" y="39"/>
                      </a:lnTo>
                      <a:lnTo>
                        <a:pt x="54" y="33"/>
                      </a:lnTo>
                      <a:lnTo>
                        <a:pt x="60" y="26"/>
                      </a:lnTo>
                      <a:lnTo>
                        <a:pt x="68" y="19"/>
                      </a:lnTo>
                      <a:lnTo>
                        <a:pt x="77" y="15"/>
                      </a:lnTo>
                      <a:lnTo>
                        <a:pt x="85" y="10"/>
                      </a:lnTo>
                      <a:lnTo>
                        <a:pt x="95" y="7"/>
                      </a:lnTo>
                      <a:lnTo>
                        <a:pt x="104" y="3"/>
                      </a:lnTo>
                      <a:lnTo>
                        <a:pt x="114" y="2"/>
                      </a:lnTo>
                      <a:lnTo>
                        <a:pt x="126" y="1"/>
                      </a:lnTo>
                      <a:lnTo>
                        <a:pt x="137" y="0"/>
                      </a:lnTo>
                      <a:lnTo>
                        <a:pt x="153" y="1"/>
                      </a:lnTo>
                      <a:lnTo>
                        <a:pt x="168" y="3"/>
                      </a:lnTo>
                      <a:lnTo>
                        <a:pt x="183" y="8"/>
                      </a:lnTo>
                      <a:lnTo>
                        <a:pt x="195" y="15"/>
                      </a:lnTo>
                      <a:lnTo>
                        <a:pt x="208" y="23"/>
                      </a:lnTo>
                      <a:lnTo>
                        <a:pt x="219" y="32"/>
                      </a:lnTo>
                      <a:lnTo>
                        <a:pt x="229" y="43"/>
                      </a:lnTo>
                      <a:lnTo>
                        <a:pt x="238" y="55"/>
                      </a:lnTo>
                      <a:lnTo>
                        <a:pt x="246" y="69"/>
                      </a:lnTo>
                      <a:lnTo>
                        <a:pt x="253" y="84"/>
                      </a:lnTo>
                      <a:lnTo>
                        <a:pt x="259" y="100"/>
                      </a:lnTo>
                      <a:lnTo>
                        <a:pt x="264" y="119"/>
                      </a:lnTo>
                      <a:lnTo>
                        <a:pt x="268" y="140"/>
                      </a:lnTo>
                      <a:lnTo>
                        <a:pt x="271" y="163"/>
                      </a:lnTo>
                      <a:lnTo>
                        <a:pt x="272" y="190"/>
                      </a:lnTo>
                      <a:lnTo>
                        <a:pt x="273" y="221"/>
                      </a:lnTo>
                      <a:lnTo>
                        <a:pt x="272" y="257"/>
                      </a:lnTo>
                      <a:lnTo>
                        <a:pt x="270" y="289"/>
                      </a:lnTo>
                      <a:lnTo>
                        <a:pt x="268" y="304"/>
                      </a:lnTo>
                      <a:lnTo>
                        <a:pt x="264" y="318"/>
                      </a:lnTo>
                      <a:lnTo>
                        <a:pt x="262" y="331"/>
                      </a:lnTo>
                      <a:lnTo>
                        <a:pt x="259" y="343"/>
                      </a:lnTo>
                      <a:lnTo>
                        <a:pt x="254" y="354"/>
                      </a:lnTo>
                      <a:lnTo>
                        <a:pt x="249" y="366"/>
                      </a:lnTo>
                      <a:lnTo>
                        <a:pt x="245" y="376"/>
                      </a:lnTo>
                      <a:lnTo>
                        <a:pt x="239" y="385"/>
                      </a:lnTo>
                      <a:lnTo>
                        <a:pt x="234" y="394"/>
                      </a:lnTo>
                      <a:lnTo>
                        <a:pt x="227" y="402"/>
                      </a:lnTo>
                      <a:lnTo>
                        <a:pt x="220" y="409"/>
                      </a:lnTo>
                      <a:lnTo>
                        <a:pt x="212" y="415"/>
                      </a:lnTo>
                      <a:lnTo>
                        <a:pt x="204" y="422"/>
                      </a:lnTo>
                      <a:lnTo>
                        <a:pt x="197" y="427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8" y="438"/>
                      </a:lnTo>
                      <a:lnTo>
                        <a:pt x="158" y="440"/>
                      </a:lnTo>
                      <a:lnTo>
                        <a:pt x="148" y="441"/>
                      </a:lnTo>
                      <a:lnTo>
                        <a:pt x="137" y="441"/>
                      </a:lnTo>
                      <a:lnTo>
                        <a:pt x="122" y="440"/>
                      </a:lnTo>
                      <a:lnTo>
                        <a:pt x="108" y="438"/>
                      </a:lnTo>
                      <a:lnTo>
                        <a:pt x="95" y="434"/>
                      </a:lnTo>
                      <a:lnTo>
                        <a:pt x="83" y="430"/>
                      </a:lnTo>
                      <a:lnTo>
                        <a:pt x="72" y="423"/>
                      </a:lnTo>
                      <a:lnTo>
                        <a:pt x="60" y="416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2" y="382"/>
                      </a:lnTo>
                      <a:lnTo>
                        <a:pt x="23" y="365"/>
                      </a:lnTo>
                      <a:lnTo>
                        <a:pt x="17" y="347"/>
                      </a:lnTo>
                      <a:lnTo>
                        <a:pt x="11" y="325"/>
                      </a:lnTo>
                      <a:lnTo>
                        <a:pt x="6" y="303"/>
                      </a:lnTo>
                      <a:lnTo>
                        <a:pt x="3" y="277"/>
                      </a:lnTo>
                      <a:lnTo>
                        <a:pt x="1" y="250"/>
                      </a:lnTo>
                      <a:lnTo>
                        <a:pt x="0" y="221"/>
                      </a:lnTo>
                      <a:close/>
                      <a:moveTo>
                        <a:pt x="53" y="221"/>
                      </a:moveTo>
                      <a:lnTo>
                        <a:pt x="54" y="246"/>
                      </a:lnTo>
                      <a:lnTo>
                        <a:pt x="55" y="270"/>
                      </a:lnTo>
                      <a:lnTo>
                        <a:pt x="56" y="290"/>
                      </a:lnTo>
                      <a:lnTo>
                        <a:pt x="59" y="309"/>
                      </a:lnTo>
                      <a:lnTo>
                        <a:pt x="63" y="326"/>
                      </a:lnTo>
                      <a:lnTo>
                        <a:pt x="66" y="340"/>
                      </a:lnTo>
                      <a:lnTo>
                        <a:pt x="72" y="352"/>
                      </a:lnTo>
                      <a:lnTo>
                        <a:pt x="77" y="362"/>
                      </a:lnTo>
                      <a:lnTo>
                        <a:pt x="83" y="370"/>
                      </a:lnTo>
                      <a:lnTo>
                        <a:pt x="90" y="378"/>
                      </a:lnTo>
                      <a:lnTo>
                        <a:pt x="96" y="384"/>
                      </a:lnTo>
                      <a:lnTo>
                        <a:pt x="104" y="388"/>
                      </a:lnTo>
                      <a:lnTo>
                        <a:pt x="112" y="393"/>
                      </a:lnTo>
                      <a:lnTo>
                        <a:pt x="120" y="395"/>
                      </a:lnTo>
                      <a:lnTo>
                        <a:pt x="128" y="397"/>
                      </a:lnTo>
                      <a:lnTo>
                        <a:pt x="137" y="397"/>
                      </a:lnTo>
                      <a:lnTo>
                        <a:pt x="145" y="397"/>
                      </a:lnTo>
                      <a:lnTo>
                        <a:pt x="154" y="395"/>
                      </a:lnTo>
                      <a:lnTo>
                        <a:pt x="162" y="393"/>
                      </a:lnTo>
                      <a:lnTo>
                        <a:pt x="170" y="388"/>
                      </a:lnTo>
                      <a:lnTo>
                        <a:pt x="176" y="384"/>
                      </a:lnTo>
                      <a:lnTo>
                        <a:pt x="183" y="378"/>
                      </a:lnTo>
                      <a:lnTo>
                        <a:pt x="190" y="370"/>
                      </a:lnTo>
                      <a:lnTo>
                        <a:pt x="197" y="362"/>
                      </a:lnTo>
                      <a:lnTo>
                        <a:pt x="202" y="352"/>
                      </a:lnTo>
                      <a:lnTo>
                        <a:pt x="207" y="340"/>
                      </a:lnTo>
                      <a:lnTo>
                        <a:pt x="211" y="325"/>
                      </a:lnTo>
                      <a:lnTo>
                        <a:pt x="215" y="309"/>
                      </a:lnTo>
                      <a:lnTo>
                        <a:pt x="217" y="290"/>
                      </a:lnTo>
                      <a:lnTo>
                        <a:pt x="219" y="269"/>
                      </a:lnTo>
                      <a:lnTo>
                        <a:pt x="220" y="246"/>
                      </a:lnTo>
                      <a:lnTo>
                        <a:pt x="220" y="221"/>
                      </a:lnTo>
                      <a:lnTo>
                        <a:pt x="220" y="196"/>
                      </a:lnTo>
                      <a:lnTo>
                        <a:pt x="219" y="172"/>
                      </a:lnTo>
                      <a:lnTo>
                        <a:pt x="217" y="151"/>
                      </a:lnTo>
                      <a:lnTo>
                        <a:pt x="215" y="132"/>
                      </a:lnTo>
                      <a:lnTo>
                        <a:pt x="211" y="116"/>
                      </a:lnTo>
                      <a:lnTo>
                        <a:pt x="207" y="101"/>
                      </a:lnTo>
                      <a:lnTo>
                        <a:pt x="202" y="89"/>
                      </a:lnTo>
                      <a:lnTo>
                        <a:pt x="197" y="79"/>
                      </a:lnTo>
                      <a:lnTo>
                        <a:pt x="190" y="71"/>
                      </a:lnTo>
                      <a:lnTo>
                        <a:pt x="183" y="64"/>
                      </a:lnTo>
                      <a:lnTo>
                        <a:pt x="176" y="57"/>
                      </a:lnTo>
                      <a:lnTo>
                        <a:pt x="170" y="53"/>
                      </a:lnTo>
                      <a:lnTo>
                        <a:pt x="162" y="50"/>
                      </a:lnTo>
                      <a:lnTo>
                        <a:pt x="154" y="46"/>
                      </a:lnTo>
                      <a:lnTo>
                        <a:pt x="145" y="45"/>
                      </a:lnTo>
                      <a:lnTo>
                        <a:pt x="136" y="44"/>
                      </a:lnTo>
                      <a:lnTo>
                        <a:pt x="128" y="45"/>
                      </a:lnTo>
                      <a:lnTo>
                        <a:pt x="119" y="46"/>
                      </a:lnTo>
                      <a:lnTo>
                        <a:pt x="111" y="48"/>
                      </a:lnTo>
                      <a:lnTo>
                        <a:pt x="104" y="52"/>
                      </a:lnTo>
                      <a:lnTo>
                        <a:pt x="98" y="56"/>
                      </a:lnTo>
                      <a:lnTo>
                        <a:pt x="91" y="62"/>
                      </a:lnTo>
                      <a:lnTo>
                        <a:pt x="85" y="68"/>
                      </a:lnTo>
                      <a:lnTo>
                        <a:pt x="80" y="75"/>
                      </a:lnTo>
                      <a:lnTo>
                        <a:pt x="73" y="86"/>
                      </a:lnTo>
                      <a:lnTo>
                        <a:pt x="68" y="99"/>
                      </a:lnTo>
                      <a:lnTo>
                        <a:pt x="64" y="114"/>
                      </a:lnTo>
                      <a:lnTo>
                        <a:pt x="59" y="132"/>
                      </a:lnTo>
                      <a:lnTo>
                        <a:pt x="57" y="151"/>
                      </a:lnTo>
                      <a:lnTo>
                        <a:pt x="55" y="172"/>
                      </a:lnTo>
                      <a:lnTo>
                        <a:pt x="54" y="196"/>
                      </a:lnTo>
                      <a:lnTo>
                        <a:pt x="53" y="221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2" name="Freeform 420"/>
                <p:cNvSpPr>
                  <a:spLocks noEditPoints="1"/>
                </p:cNvSpPr>
                <p:nvPr/>
              </p:nvSpPr>
              <p:spPr bwMode="auto">
                <a:xfrm>
                  <a:off x="4167" y="2169"/>
                  <a:ext cx="45" cy="73"/>
                </a:xfrm>
                <a:custGeom>
                  <a:avLst/>
                  <a:gdLst>
                    <a:gd name="T0" fmla="*/ 4 w 273"/>
                    <a:gd name="T1" fmla="*/ 152 h 441"/>
                    <a:gd name="T2" fmla="*/ 12 w 273"/>
                    <a:gd name="T3" fmla="*/ 110 h 441"/>
                    <a:gd name="T4" fmla="*/ 25 w 273"/>
                    <a:gd name="T5" fmla="*/ 75 h 441"/>
                    <a:gd name="T6" fmla="*/ 40 w 273"/>
                    <a:gd name="T7" fmla="*/ 47 h 441"/>
                    <a:gd name="T8" fmla="*/ 61 w 273"/>
                    <a:gd name="T9" fmla="*/ 26 h 441"/>
                    <a:gd name="T10" fmla="*/ 85 w 273"/>
                    <a:gd name="T11" fmla="*/ 10 h 441"/>
                    <a:gd name="T12" fmla="*/ 115 w 273"/>
                    <a:gd name="T13" fmla="*/ 2 h 441"/>
                    <a:gd name="T14" fmla="*/ 153 w 273"/>
                    <a:gd name="T15" fmla="*/ 1 h 441"/>
                    <a:gd name="T16" fmla="*/ 196 w 273"/>
                    <a:gd name="T17" fmla="*/ 15 h 441"/>
                    <a:gd name="T18" fmla="*/ 230 w 273"/>
                    <a:gd name="T19" fmla="*/ 43 h 441"/>
                    <a:gd name="T20" fmla="*/ 253 w 273"/>
                    <a:gd name="T21" fmla="*/ 84 h 441"/>
                    <a:gd name="T22" fmla="*/ 268 w 273"/>
                    <a:gd name="T23" fmla="*/ 140 h 441"/>
                    <a:gd name="T24" fmla="*/ 273 w 273"/>
                    <a:gd name="T25" fmla="*/ 221 h 441"/>
                    <a:gd name="T26" fmla="*/ 268 w 273"/>
                    <a:gd name="T27" fmla="*/ 304 h 441"/>
                    <a:gd name="T28" fmla="*/ 259 w 273"/>
                    <a:gd name="T29" fmla="*/ 343 h 441"/>
                    <a:gd name="T30" fmla="*/ 245 w 273"/>
                    <a:gd name="T31" fmla="*/ 376 h 441"/>
                    <a:gd name="T32" fmla="*/ 227 w 273"/>
                    <a:gd name="T33" fmla="*/ 402 h 441"/>
                    <a:gd name="T34" fmla="*/ 205 w 273"/>
                    <a:gd name="T35" fmla="*/ 422 h 441"/>
                    <a:gd name="T36" fmla="*/ 179 w 273"/>
                    <a:gd name="T37" fmla="*/ 434 h 441"/>
                    <a:gd name="T38" fmla="*/ 148 w 273"/>
                    <a:gd name="T39" fmla="*/ 441 h 441"/>
                    <a:gd name="T40" fmla="*/ 108 w 273"/>
                    <a:gd name="T41" fmla="*/ 438 h 441"/>
                    <a:gd name="T42" fmla="*/ 71 w 273"/>
                    <a:gd name="T43" fmla="*/ 423 h 441"/>
                    <a:gd name="T44" fmla="*/ 42 w 273"/>
                    <a:gd name="T45" fmla="*/ 396 h 441"/>
                    <a:gd name="T46" fmla="*/ 17 w 273"/>
                    <a:gd name="T47" fmla="*/ 347 h 441"/>
                    <a:gd name="T48" fmla="*/ 3 w 273"/>
                    <a:gd name="T49" fmla="*/ 277 h 441"/>
                    <a:gd name="T50" fmla="*/ 53 w 273"/>
                    <a:gd name="T51" fmla="*/ 221 h 441"/>
                    <a:gd name="T52" fmla="*/ 56 w 273"/>
                    <a:gd name="T53" fmla="*/ 290 h 441"/>
                    <a:gd name="T54" fmla="*/ 66 w 273"/>
                    <a:gd name="T55" fmla="*/ 340 h 441"/>
                    <a:gd name="T56" fmla="*/ 83 w 273"/>
                    <a:gd name="T57" fmla="*/ 370 h 441"/>
                    <a:gd name="T58" fmla="*/ 105 w 273"/>
                    <a:gd name="T59" fmla="*/ 388 h 441"/>
                    <a:gd name="T60" fmla="*/ 128 w 273"/>
                    <a:gd name="T61" fmla="*/ 397 h 441"/>
                    <a:gd name="T62" fmla="*/ 154 w 273"/>
                    <a:gd name="T63" fmla="*/ 395 h 441"/>
                    <a:gd name="T64" fmla="*/ 177 w 273"/>
                    <a:gd name="T65" fmla="*/ 384 h 441"/>
                    <a:gd name="T66" fmla="*/ 197 w 273"/>
                    <a:gd name="T67" fmla="*/ 362 h 441"/>
                    <a:gd name="T68" fmla="*/ 212 w 273"/>
                    <a:gd name="T69" fmla="*/ 325 h 441"/>
                    <a:gd name="T70" fmla="*/ 219 w 273"/>
                    <a:gd name="T71" fmla="*/ 269 h 441"/>
                    <a:gd name="T72" fmla="*/ 221 w 273"/>
                    <a:gd name="T73" fmla="*/ 196 h 441"/>
                    <a:gd name="T74" fmla="*/ 215 w 273"/>
                    <a:gd name="T75" fmla="*/ 132 h 441"/>
                    <a:gd name="T76" fmla="*/ 203 w 273"/>
                    <a:gd name="T77" fmla="*/ 89 h 441"/>
                    <a:gd name="T78" fmla="*/ 183 w 273"/>
                    <a:gd name="T79" fmla="*/ 64 h 441"/>
                    <a:gd name="T80" fmla="*/ 162 w 273"/>
                    <a:gd name="T81" fmla="*/ 50 h 441"/>
                    <a:gd name="T82" fmla="*/ 136 w 273"/>
                    <a:gd name="T83" fmla="*/ 44 h 441"/>
                    <a:gd name="T84" fmla="*/ 111 w 273"/>
                    <a:gd name="T85" fmla="*/ 48 h 441"/>
                    <a:gd name="T86" fmla="*/ 91 w 273"/>
                    <a:gd name="T87" fmla="*/ 62 h 441"/>
                    <a:gd name="T88" fmla="*/ 73 w 273"/>
                    <a:gd name="T89" fmla="*/ 86 h 441"/>
                    <a:gd name="T90" fmla="*/ 60 w 273"/>
                    <a:gd name="T91" fmla="*/ 132 h 441"/>
                    <a:gd name="T92" fmla="*/ 54 w 273"/>
                    <a:gd name="T93" fmla="*/ 196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1">
                      <a:moveTo>
                        <a:pt x="0" y="221"/>
                      </a:moveTo>
                      <a:lnTo>
                        <a:pt x="1" y="185"/>
                      </a:lnTo>
                      <a:lnTo>
                        <a:pt x="4" y="152"/>
                      </a:lnTo>
                      <a:lnTo>
                        <a:pt x="7" y="137"/>
                      </a:lnTo>
                      <a:lnTo>
                        <a:pt x="9" y="123"/>
                      </a:lnTo>
                      <a:lnTo>
                        <a:pt x="12" y="110"/>
                      </a:lnTo>
                      <a:lnTo>
                        <a:pt x="16" y="98"/>
                      </a:lnTo>
                      <a:lnTo>
                        <a:pt x="20" y="87"/>
                      </a:lnTo>
                      <a:lnTo>
                        <a:pt x="25" y="75"/>
                      </a:lnTo>
                      <a:lnTo>
                        <a:pt x="29" y="65"/>
                      </a:lnTo>
                      <a:lnTo>
                        <a:pt x="35" y="56"/>
                      </a:lnTo>
                      <a:lnTo>
                        <a:pt x="40" y="47"/>
                      </a:lnTo>
                      <a:lnTo>
                        <a:pt x="47" y="39"/>
                      </a:lnTo>
                      <a:lnTo>
                        <a:pt x="54" y="33"/>
                      </a:lnTo>
                      <a:lnTo>
                        <a:pt x="61" y="26"/>
                      </a:lnTo>
                      <a:lnTo>
                        <a:pt x="69" y="19"/>
                      </a:lnTo>
                      <a:lnTo>
                        <a:pt x="78" y="15"/>
                      </a:lnTo>
                      <a:lnTo>
                        <a:pt x="85" y="10"/>
                      </a:lnTo>
                      <a:lnTo>
                        <a:pt x="96" y="7"/>
                      </a:lnTo>
                      <a:lnTo>
                        <a:pt x="105" y="3"/>
                      </a:lnTo>
                      <a:lnTo>
                        <a:pt x="115" y="2"/>
                      </a:lnTo>
                      <a:lnTo>
                        <a:pt x="126" y="1"/>
                      </a:lnTo>
                      <a:lnTo>
                        <a:pt x="137" y="0"/>
                      </a:lnTo>
                      <a:lnTo>
                        <a:pt x="153" y="1"/>
                      </a:lnTo>
                      <a:lnTo>
                        <a:pt x="169" y="3"/>
                      </a:lnTo>
                      <a:lnTo>
                        <a:pt x="182" y="8"/>
                      </a:lnTo>
                      <a:lnTo>
                        <a:pt x="196" y="15"/>
                      </a:lnTo>
                      <a:lnTo>
                        <a:pt x="208" y="23"/>
                      </a:lnTo>
                      <a:lnTo>
                        <a:pt x="219" y="32"/>
                      </a:lnTo>
                      <a:lnTo>
                        <a:pt x="230" y="43"/>
                      </a:lnTo>
                      <a:lnTo>
                        <a:pt x="239" y="55"/>
                      </a:lnTo>
                      <a:lnTo>
                        <a:pt x="245" y="69"/>
                      </a:lnTo>
                      <a:lnTo>
                        <a:pt x="253" y="84"/>
                      </a:lnTo>
                      <a:lnTo>
                        <a:pt x="259" y="100"/>
                      </a:lnTo>
                      <a:lnTo>
                        <a:pt x="264" y="119"/>
                      </a:lnTo>
                      <a:lnTo>
                        <a:pt x="268" y="140"/>
                      </a:lnTo>
                      <a:lnTo>
                        <a:pt x="271" y="163"/>
                      </a:lnTo>
                      <a:lnTo>
                        <a:pt x="272" y="190"/>
                      </a:lnTo>
                      <a:lnTo>
                        <a:pt x="273" y="221"/>
                      </a:lnTo>
                      <a:lnTo>
                        <a:pt x="272" y="257"/>
                      </a:lnTo>
                      <a:lnTo>
                        <a:pt x="270" y="289"/>
                      </a:lnTo>
                      <a:lnTo>
                        <a:pt x="268" y="304"/>
                      </a:lnTo>
                      <a:lnTo>
                        <a:pt x="264" y="318"/>
                      </a:lnTo>
                      <a:lnTo>
                        <a:pt x="262" y="331"/>
                      </a:lnTo>
                      <a:lnTo>
                        <a:pt x="259" y="343"/>
                      </a:lnTo>
                      <a:lnTo>
                        <a:pt x="254" y="354"/>
                      </a:lnTo>
                      <a:lnTo>
                        <a:pt x="250" y="366"/>
                      </a:lnTo>
                      <a:lnTo>
                        <a:pt x="245" y="376"/>
                      </a:lnTo>
                      <a:lnTo>
                        <a:pt x="240" y="385"/>
                      </a:lnTo>
                      <a:lnTo>
                        <a:pt x="233" y="394"/>
                      </a:lnTo>
                      <a:lnTo>
                        <a:pt x="227" y="402"/>
                      </a:lnTo>
                      <a:lnTo>
                        <a:pt x="221" y="409"/>
                      </a:lnTo>
                      <a:lnTo>
                        <a:pt x="213" y="415"/>
                      </a:lnTo>
                      <a:lnTo>
                        <a:pt x="205" y="422"/>
                      </a:lnTo>
                      <a:lnTo>
                        <a:pt x="197" y="427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8"/>
                      </a:lnTo>
                      <a:lnTo>
                        <a:pt x="159" y="440"/>
                      </a:lnTo>
                      <a:lnTo>
                        <a:pt x="148" y="441"/>
                      </a:lnTo>
                      <a:lnTo>
                        <a:pt x="137" y="441"/>
                      </a:lnTo>
                      <a:lnTo>
                        <a:pt x="123" y="440"/>
                      </a:lnTo>
                      <a:lnTo>
                        <a:pt x="108" y="438"/>
                      </a:lnTo>
                      <a:lnTo>
                        <a:pt x="96" y="434"/>
                      </a:lnTo>
                      <a:lnTo>
                        <a:pt x="83" y="430"/>
                      </a:lnTo>
                      <a:lnTo>
                        <a:pt x="71" y="423"/>
                      </a:lnTo>
                      <a:lnTo>
                        <a:pt x="61" y="416"/>
                      </a:lnTo>
                      <a:lnTo>
                        <a:pt x="51" y="406"/>
                      </a:lnTo>
                      <a:lnTo>
                        <a:pt x="42" y="396"/>
                      </a:lnTo>
                      <a:lnTo>
                        <a:pt x="33" y="382"/>
                      </a:lnTo>
                      <a:lnTo>
                        <a:pt x="24" y="365"/>
                      </a:lnTo>
                      <a:lnTo>
                        <a:pt x="17" y="347"/>
                      </a:lnTo>
                      <a:lnTo>
                        <a:pt x="11" y="325"/>
                      </a:lnTo>
                      <a:lnTo>
                        <a:pt x="7" y="303"/>
                      </a:lnTo>
                      <a:lnTo>
                        <a:pt x="3" y="277"/>
                      </a:lnTo>
                      <a:lnTo>
                        <a:pt x="1" y="250"/>
                      </a:lnTo>
                      <a:lnTo>
                        <a:pt x="0" y="221"/>
                      </a:lnTo>
                      <a:close/>
                      <a:moveTo>
                        <a:pt x="53" y="221"/>
                      </a:moveTo>
                      <a:lnTo>
                        <a:pt x="54" y="246"/>
                      </a:lnTo>
                      <a:lnTo>
                        <a:pt x="55" y="270"/>
                      </a:lnTo>
                      <a:lnTo>
                        <a:pt x="56" y="290"/>
                      </a:lnTo>
                      <a:lnTo>
                        <a:pt x="60" y="309"/>
                      </a:lnTo>
                      <a:lnTo>
                        <a:pt x="63" y="326"/>
                      </a:lnTo>
                      <a:lnTo>
                        <a:pt x="66" y="340"/>
                      </a:lnTo>
                      <a:lnTo>
                        <a:pt x="72" y="352"/>
                      </a:lnTo>
                      <a:lnTo>
                        <a:pt x="78" y="362"/>
                      </a:lnTo>
                      <a:lnTo>
                        <a:pt x="83" y="370"/>
                      </a:lnTo>
                      <a:lnTo>
                        <a:pt x="90" y="378"/>
                      </a:lnTo>
                      <a:lnTo>
                        <a:pt x="97" y="384"/>
                      </a:lnTo>
                      <a:lnTo>
                        <a:pt x="105" y="388"/>
                      </a:lnTo>
                      <a:lnTo>
                        <a:pt x="111" y="393"/>
                      </a:lnTo>
                      <a:lnTo>
                        <a:pt x="120" y="395"/>
                      </a:lnTo>
                      <a:lnTo>
                        <a:pt x="128" y="397"/>
                      </a:lnTo>
                      <a:lnTo>
                        <a:pt x="137" y="397"/>
                      </a:lnTo>
                      <a:lnTo>
                        <a:pt x="145" y="397"/>
                      </a:lnTo>
                      <a:lnTo>
                        <a:pt x="154" y="395"/>
                      </a:lnTo>
                      <a:lnTo>
                        <a:pt x="162" y="393"/>
                      </a:lnTo>
                      <a:lnTo>
                        <a:pt x="170" y="388"/>
                      </a:lnTo>
                      <a:lnTo>
                        <a:pt x="177" y="384"/>
                      </a:lnTo>
                      <a:lnTo>
                        <a:pt x="183" y="378"/>
                      </a:lnTo>
                      <a:lnTo>
                        <a:pt x="190" y="370"/>
                      </a:lnTo>
                      <a:lnTo>
                        <a:pt x="197" y="362"/>
                      </a:lnTo>
                      <a:lnTo>
                        <a:pt x="203" y="352"/>
                      </a:lnTo>
                      <a:lnTo>
                        <a:pt x="207" y="340"/>
                      </a:lnTo>
                      <a:lnTo>
                        <a:pt x="212" y="325"/>
                      </a:lnTo>
                      <a:lnTo>
                        <a:pt x="215" y="309"/>
                      </a:lnTo>
                      <a:lnTo>
                        <a:pt x="217" y="290"/>
                      </a:lnTo>
                      <a:lnTo>
                        <a:pt x="219" y="269"/>
                      </a:lnTo>
                      <a:lnTo>
                        <a:pt x="221" y="246"/>
                      </a:lnTo>
                      <a:lnTo>
                        <a:pt x="221" y="221"/>
                      </a:lnTo>
                      <a:lnTo>
                        <a:pt x="221" y="196"/>
                      </a:lnTo>
                      <a:lnTo>
                        <a:pt x="219" y="172"/>
                      </a:lnTo>
                      <a:lnTo>
                        <a:pt x="217" y="151"/>
                      </a:lnTo>
                      <a:lnTo>
                        <a:pt x="215" y="132"/>
                      </a:lnTo>
                      <a:lnTo>
                        <a:pt x="212" y="116"/>
                      </a:lnTo>
                      <a:lnTo>
                        <a:pt x="207" y="101"/>
                      </a:lnTo>
                      <a:lnTo>
                        <a:pt x="203" y="89"/>
                      </a:lnTo>
                      <a:lnTo>
                        <a:pt x="197" y="79"/>
                      </a:lnTo>
                      <a:lnTo>
                        <a:pt x="190" y="71"/>
                      </a:lnTo>
                      <a:lnTo>
                        <a:pt x="183" y="64"/>
                      </a:lnTo>
                      <a:lnTo>
                        <a:pt x="177" y="57"/>
                      </a:lnTo>
                      <a:lnTo>
                        <a:pt x="170" y="53"/>
                      </a:lnTo>
                      <a:lnTo>
                        <a:pt x="162" y="50"/>
                      </a:lnTo>
                      <a:lnTo>
                        <a:pt x="154" y="46"/>
                      </a:lnTo>
                      <a:lnTo>
                        <a:pt x="145" y="45"/>
                      </a:lnTo>
                      <a:lnTo>
                        <a:pt x="136" y="44"/>
                      </a:lnTo>
                      <a:lnTo>
                        <a:pt x="128" y="45"/>
                      </a:lnTo>
                      <a:lnTo>
                        <a:pt x="119" y="46"/>
                      </a:lnTo>
                      <a:lnTo>
                        <a:pt x="111" y="48"/>
                      </a:lnTo>
                      <a:lnTo>
                        <a:pt x="105" y="52"/>
                      </a:lnTo>
                      <a:lnTo>
                        <a:pt x="98" y="56"/>
                      </a:lnTo>
                      <a:lnTo>
                        <a:pt x="91" y="62"/>
                      </a:lnTo>
                      <a:lnTo>
                        <a:pt x="85" y="68"/>
                      </a:lnTo>
                      <a:lnTo>
                        <a:pt x="80" y="75"/>
                      </a:lnTo>
                      <a:lnTo>
                        <a:pt x="73" y="86"/>
                      </a:lnTo>
                      <a:lnTo>
                        <a:pt x="69" y="99"/>
                      </a:lnTo>
                      <a:lnTo>
                        <a:pt x="64" y="114"/>
                      </a:lnTo>
                      <a:lnTo>
                        <a:pt x="60" y="132"/>
                      </a:lnTo>
                      <a:lnTo>
                        <a:pt x="57" y="151"/>
                      </a:lnTo>
                      <a:lnTo>
                        <a:pt x="55" y="172"/>
                      </a:lnTo>
                      <a:lnTo>
                        <a:pt x="54" y="196"/>
                      </a:lnTo>
                      <a:lnTo>
                        <a:pt x="53" y="221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3" name="Freeform 421"/>
                <p:cNvSpPr>
                  <a:spLocks noEditPoints="1"/>
                </p:cNvSpPr>
                <p:nvPr/>
              </p:nvSpPr>
              <p:spPr bwMode="auto">
                <a:xfrm>
                  <a:off x="4221" y="2169"/>
                  <a:ext cx="46" cy="73"/>
                </a:xfrm>
                <a:custGeom>
                  <a:avLst/>
                  <a:gdLst>
                    <a:gd name="T0" fmla="*/ 5 w 274"/>
                    <a:gd name="T1" fmla="*/ 152 h 441"/>
                    <a:gd name="T2" fmla="*/ 13 w 274"/>
                    <a:gd name="T3" fmla="*/ 110 h 441"/>
                    <a:gd name="T4" fmla="*/ 25 w 274"/>
                    <a:gd name="T5" fmla="*/ 75 h 441"/>
                    <a:gd name="T6" fmla="*/ 41 w 274"/>
                    <a:gd name="T7" fmla="*/ 47 h 441"/>
                    <a:gd name="T8" fmla="*/ 61 w 274"/>
                    <a:gd name="T9" fmla="*/ 26 h 441"/>
                    <a:gd name="T10" fmla="*/ 86 w 274"/>
                    <a:gd name="T11" fmla="*/ 10 h 441"/>
                    <a:gd name="T12" fmla="*/ 115 w 274"/>
                    <a:gd name="T13" fmla="*/ 2 h 441"/>
                    <a:gd name="T14" fmla="*/ 153 w 274"/>
                    <a:gd name="T15" fmla="*/ 1 h 441"/>
                    <a:gd name="T16" fmla="*/ 196 w 274"/>
                    <a:gd name="T17" fmla="*/ 15 h 441"/>
                    <a:gd name="T18" fmla="*/ 230 w 274"/>
                    <a:gd name="T19" fmla="*/ 43 h 441"/>
                    <a:gd name="T20" fmla="*/ 253 w 274"/>
                    <a:gd name="T21" fmla="*/ 84 h 441"/>
                    <a:gd name="T22" fmla="*/ 268 w 274"/>
                    <a:gd name="T23" fmla="*/ 140 h 441"/>
                    <a:gd name="T24" fmla="*/ 274 w 274"/>
                    <a:gd name="T25" fmla="*/ 221 h 441"/>
                    <a:gd name="T26" fmla="*/ 268 w 274"/>
                    <a:gd name="T27" fmla="*/ 304 h 441"/>
                    <a:gd name="T28" fmla="*/ 259 w 274"/>
                    <a:gd name="T29" fmla="*/ 343 h 441"/>
                    <a:gd name="T30" fmla="*/ 246 w 274"/>
                    <a:gd name="T31" fmla="*/ 376 h 441"/>
                    <a:gd name="T32" fmla="*/ 228 w 274"/>
                    <a:gd name="T33" fmla="*/ 402 h 441"/>
                    <a:gd name="T34" fmla="*/ 205 w 274"/>
                    <a:gd name="T35" fmla="*/ 422 h 441"/>
                    <a:gd name="T36" fmla="*/ 179 w 274"/>
                    <a:gd name="T37" fmla="*/ 434 h 441"/>
                    <a:gd name="T38" fmla="*/ 149 w 274"/>
                    <a:gd name="T39" fmla="*/ 441 h 441"/>
                    <a:gd name="T40" fmla="*/ 108 w 274"/>
                    <a:gd name="T41" fmla="*/ 438 h 441"/>
                    <a:gd name="T42" fmla="*/ 71 w 274"/>
                    <a:gd name="T43" fmla="*/ 423 h 441"/>
                    <a:gd name="T44" fmla="*/ 42 w 274"/>
                    <a:gd name="T45" fmla="*/ 396 h 441"/>
                    <a:gd name="T46" fmla="*/ 17 w 274"/>
                    <a:gd name="T47" fmla="*/ 347 h 441"/>
                    <a:gd name="T48" fmla="*/ 4 w 274"/>
                    <a:gd name="T49" fmla="*/ 277 h 441"/>
                    <a:gd name="T50" fmla="*/ 53 w 274"/>
                    <a:gd name="T51" fmla="*/ 221 h 441"/>
                    <a:gd name="T52" fmla="*/ 56 w 274"/>
                    <a:gd name="T53" fmla="*/ 290 h 441"/>
                    <a:gd name="T54" fmla="*/ 67 w 274"/>
                    <a:gd name="T55" fmla="*/ 340 h 441"/>
                    <a:gd name="T56" fmla="*/ 83 w 274"/>
                    <a:gd name="T57" fmla="*/ 370 h 441"/>
                    <a:gd name="T58" fmla="*/ 105 w 274"/>
                    <a:gd name="T59" fmla="*/ 388 h 441"/>
                    <a:gd name="T60" fmla="*/ 129 w 274"/>
                    <a:gd name="T61" fmla="*/ 397 h 441"/>
                    <a:gd name="T62" fmla="*/ 154 w 274"/>
                    <a:gd name="T63" fmla="*/ 395 h 441"/>
                    <a:gd name="T64" fmla="*/ 177 w 274"/>
                    <a:gd name="T65" fmla="*/ 384 h 441"/>
                    <a:gd name="T66" fmla="*/ 197 w 274"/>
                    <a:gd name="T67" fmla="*/ 362 h 441"/>
                    <a:gd name="T68" fmla="*/ 212 w 274"/>
                    <a:gd name="T69" fmla="*/ 325 h 441"/>
                    <a:gd name="T70" fmla="*/ 220 w 274"/>
                    <a:gd name="T71" fmla="*/ 269 h 441"/>
                    <a:gd name="T72" fmla="*/ 221 w 274"/>
                    <a:gd name="T73" fmla="*/ 196 h 441"/>
                    <a:gd name="T74" fmla="*/ 215 w 274"/>
                    <a:gd name="T75" fmla="*/ 132 h 441"/>
                    <a:gd name="T76" fmla="*/ 203 w 274"/>
                    <a:gd name="T77" fmla="*/ 89 h 441"/>
                    <a:gd name="T78" fmla="*/ 184 w 274"/>
                    <a:gd name="T79" fmla="*/ 64 h 441"/>
                    <a:gd name="T80" fmla="*/ 162 w 274"/>
                    <a:gd name="T81" fmla="*/ 50 h 441"/>
                    <a:gd name="T82" fmla="*/ 136 w 274"/>
                    <a:gd name="T83" fmla="*/ 44 h 441"/>
                    <a:gd name="T84" fmla="*/ 112 w 274"/>
                    <a:gd name="T85" fmla="*/ 48 h 441"/>
                    <a:gd name="T86" fmla="*/ 91 w 274"/>
                    <a:gd name="T87" fmla="*/ 62 h 441"/>
                    <a:gd name="T88" fmla="*/ 73 w 274"/>
                    <a:gd name="T89" fmla="*/ 86 h 441"/>
                    <a:gd name="T90" fmla="*/ 60 w 274"/>
                    <a:gd name="T91" fmla="*/ 132 h 441"/>
                    <a:gd name="T92" fmla="*/ 54 w 274"/>
                    <a:gd name="T93" fmla="*/ 196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4" h="441">
                      <a:moveTo>
                        <a:pt x="0" y="221"/>
                      </a:moveTo>
                      <a:lnTo>
                        <a:pt x="1" y="185"/>
                      </a:lnTo>
                      <a:lnTo>
                        <a:pt x="5" y="152"/>
                      </a:lnTo>
                      <a:lnTo>
                        <a:pt x="7" y="137"/>
                      </a:lnTo>
                      <a:lnTo>
                        <a:pt x="9" y="123"/>
                      </a:lnTo>
                      <a:lnTo>
                        <a:pt x="13" y="110"/>
                      </a:lnTo>
                      <a:lnTo>
                        <a:pt x="16" y="98"/>
                      </a:lnTo>
                      <a:lnTo>
                        <a:pt x="20" y="87"/>
                      </a:lnTo>
                      <a:lnTo>
                        <a:pt x="25" y="75"/>
                      </a:lnTo>
                      <a:lnTo>
                        <a:pt x="29" y="65"/>
                      </a:lnTo>
                      <a:lnTo>
                        <a:pt x="35" y="56"/>
                      </a:lnTo>
                      <a:lnTo>
                        <a:pt x="41" y="47"/>
                      </a:lnTo>
                      <a:lnTo>
                        <a:pt x="47" y="39"/>
                      </a:lnTo>
                      <a:lnTo>
                        <a:pt x="54" y="33"/>
                      </a:lnTo>
                      <a:lnTo>
                        <a:pt x="61" y="26"/>
                      </a:lnTo>
                      <a:lnTo>
                        <a:pt x="69" y="19"/>
                      </a:lnTo>
                      <a:lnTo>
                        <a:pt x="78" y="15"/>
                      </a:lnTo>
                      <a:lnTo>
                        <a:pt x="86" y="10"/>
                      </a:lnTo>
                      <a:lnTo>
                        <a:pt x="96" y="7"/>
                      </a:lnTo>
                      <a:lnTo>
                        <a:pt x="105" y="3"/>
                      </a:lnTo>
                      <a:lnTo>
                        <a:pt x="115" y="2"/>
                      </a:lnTo>
                      <a:lnTo>
                        <a:pt x="126" y="1"/>
                      </a:lnTo>
                      <a:lnTo>
                        <a:pt x="138" y="0"/>
                      </a:lnTo>
                      <a:lnTo>
                        <a:pt x="153" y="1"/>
                      </a:lnTo>
                      <a:lnTo>
                        <a:pt x="169" y="3"/>
                      </a:lnTo>
                      <a:lnTo>
                        <a:pt x="183" y="8"/>
                      </a:lnTo>
                      <a:lnTo>
                        <a:pt x="196" y="15"/>
                      </a:lnTo>
                      <a:lnTo>
                        <a:pt x="208" y="23"/>
                      </a:lnTo>
                      <a:lnTo>
                        <a:pt x="220" y="32"/>
                      </a:lnTo>
                      <a:lnTo>
                        <a:pt x="230" y="43"/>
                      </a:lnTo>
                      <a:lnTo>
                        <a:pt x="239" y="55"/>
                      </a:lnTo>
                      <a:lnTo>
                        <a:pt x="246" y="69"/>
                      </a:lnTo>
                      <a:lnTo>
                        <a:pt x="253" y="84"/>
                      </a:lnTo>
                      <a:lnTo>
                        <a:pt x="259" y="100"/>
                      </a:lnTo>
                      <a:lnTo>
                        <a:pt x="265" y="119"/>
                      </a:lnTo>
                      <a:lnTo>
                        <a:pt x="268" y="140"/>
                      </a:lnTo>
                      <a:lnTo>
                        <a:pt x="271" y="163"/>
                      </a:lnTo>
                      <a:lnTo>
                        <a:pt x="273" y="190"/>
                      </a:lnTo>
                      <a:lnTo>
                        <a:pt x="274" y="221"/>
                      </a:lnTo>
                      <a:lnTo>
                        <a:pt x="273" y="257"/>
                      </a:lnTo>
                      <a:lnTo>
                        <a:pt x="270" y="289"/>
                      </a:lnTo>
                      <a:lnTo>
                        <a:pt x="268" y="304"/>
                      </a:lnTo>
                      <a:lnTo>
                        <a:pt x="265" y="318"/>
                      </a:lnTo>
                      <a:lnTo>
                        <a:pt x="262" y="331"/>
                      </a:lnTo>
                      <a:lnTo>
                        <a:pt x="259" y="343"/>
                      </a:lnTo>
                      <a:lnTo>
                        <a:pt x="255" y="354"/>
                      </a:lnTo>
                      <a:lnTo>
                        <a:pt x="250" y="366"/>
                      </a:lnTo>
                      <a:lnTo>
                        <a:pt x="246" y="376"/>
                      </a:lnTo>
                      <a:lnTo>
                        <a:pt x="240" y="385"/>
                      </a:lnTo>
                      <a:lnTo>
                        <a:pt x="233" y="394"/>
                      </a:lnTo>
                      <a:lnTo>
                        <a:pt x="228" y="402"/>
                      </a:lnTo>
                      <a:lnTo>
                        <a:pt x="221" y="409"/>
                      </a:lnTo>
                      <a:lnTo>
                        <a:pt x="213" y="415"/>
                      </a:lnTo>
                      <a:lnTo>
                        <a:pt x="205" y="422"/>
                      </a:lnTo>
                      <a:lnTo>
                        <a:pt x="197" y="427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8"/>
                      </a:lnTo>
                      <a:lnTo>
                        <a:pt x="159" y="440"/>
                      </a:lnTo>
                      <a:lnTo>
                        <a:pt x="149" y="441"/>
                      </a:lnTo>
                      <a:lnTo>
                        <a:pt x="138" y="441"/>
                      </a:lnTo>
                      <a:lnTo>
                        <a:pt x="123" y="440"/>
                      </a:lnTo>
                      <a:lnTo>
                        <a:pt x="108" y="438"/>
                      </a:lnTo>
                      <a:lnTo>
                        <a:pt x="96" y="434"/>
                      </a:lnTo>
                      <a:lnTo>
                        <a:pt x="83" y="430"/>
                      </a:lnTo>
                      <a:lnTo>
                        <a:pt x="71" y="423"/>
                      </a:lnTo>
                      <a:lnTo>
                        <a:pt x="61" y="416"/>
                      </a:lnTo>
                      <a:lnTo>
                        <a:pt x="51" y="406"/>
                      </a:lnTo>
                      <a:lnTo>
                        <a:pt x="42" y="396"/>
                      </a:lnTo>
                      <a:lnTo>
                        <a:pt x="33" y="382"/>
                      </a:lnTo>
                      <a:lnTo>
                        <a:pt x="24" y="365"/>
                      </a:lnTo>
                      <a:lnTo>
                        <a:pt x="17" y="347"/>
                      </a:lnTo>
                      <a:lnTo>
                        <a:pt x="11" y="325"/>
                      </a:lnTo>
                      <a:lnTo>
                        <a:pt x="7" y="303"/>
                      </a:lnTo>
                      <a:lnTo>
                        <a:pt x="4" y="277"/>
                      </a:lnTo>
                      <a:lnTo>
                        <a:pt x="1" y="250"/>
                      </a:lnTo>
                      <a:lnTo>
                        <a:pt x="0" y="221"/>
                      </a:lnTo>
                      <a:close/>
                      <a:moveTo>
                        <a:pt x="53" y="221"/>
                      </a:moveTo>
                      <a:lnTo>
                        <a:pt x="54" y="246"/>
                      </a:lnTo>
                      <a:lnTo>
                        <a:pt x="55" y="270"/>
                      </a:lnTo>
                      <a:lnTo>
                        <a:pt x="56" y="290"/>
                      </a:lnTo>
                      <a:lnTo>
                        <a:pt x="60" y="309"/>
                      </a:lnTo>
                      <a:lnTo>
                        <a:pt x="63" y="326"/>
                      </a:lnTo>
                      <a:lnTo>
                        <a:pt x="67" y="340"/>
                      </a:lnTo>
                      <a:lnTo>
                        <a:pt x="72" y="352"/>
                      </a:lnTo>
                      <a:lnTo>
                        <a:pt x="78" y="362"/>
                      </a:lnTo>
                      <a:lnTo>
                        <a:pt x="83" y="370"/>
                      </a:lnTo>
                      <a:lnTo>
                        <a:pt x="90" y="378"/>
                      </a:lnTo>
                      <a:lnTo>
                        <a:pt x="97" y="384"/>
                      </a:lnTo>
                      <a:lnTo>
                        <a:pt x="105" y="388"/>
                      </a:lnTo>
                      <a:lnTo>
                        <a:pt x="112" y="393"/>
                      </a:lnTo>
                      <a:lnTo>
                        <a:pt x="121" y="395"/>
                      </a:lnTo>
                      <a:lnTo>
                        <a:pt x="129" y="397"/>
                      </a:lnTo>
                      <a:lnTo>
                        <a:pt x="138" y="397"/>
                      </a:lnTo>
                      <a:lnTo>
                        <a:pt x="145" y="397"/>
                      </a:lnTo>
                      <a:lnTo>
                        <a:pt x="154" y="395"/>
                      </a:lnTo>
                      <a:lnTo>
                        <a:pt x="162" y="393"/>
                      </a:lnTo>
                      <a:lnTo>
                        <a:pt x="170" y="388"/>
                      </a:lnTo>
                      <a:lnTo>
                        <a:pt x="177" y="384"/>
                      </a:lnTo>
                      <a:lnTo>
                        <a:pt x="184" y="378"/>
                      </a:lnTo>
                      <a:lnTo>
                        <a:pt x="190" y="370"/>
                      </a:lnTo>
                      <a:lnTo>
                        <a:pt x="197" y="362"/>
                      </a:lnTo>
                      <a:lnTo>
                        <a:pt x="203" y="352"/>
                      </a:lnTo>
                      <a:lnTo>
                        <a:pt x="207" y="340"/>
                      </a:lnTo>
                      <a:lnTo>
                        <a:pt x="212" y="325"/>
                      </a:lnTo>
                      <a:lnTo>
                        <a:pt x="215" y="309"/>
                      </a:lnTo>
                      <a:lnTo>
                        <a:pt x="217" y="290"/>
                      </a:lnTo>
                      <a:lnTo>
                        <a:pt x="220" y="269"/>
                      </a:lnTo>
                      <a:lnTo>
                        <a:pt x="221" y="246"/>
                      </a:lnTo>
                      <a:lnTo>
                        <a:pt x="221" y="221"/>
                      </a:lnTo>
                      <a:lnTo>
                        <a:pt x="221" y="196"/>
                      </a:lnTo>
                      <a:lnTo>
                        <a:pt x="220" y="172"/>
                      </a:lnTo>
                      <a:lnTo>
                        <a:pt x="217" y="151"/>
                      </a:lnTo>
                      <a:lnTo>
                        <a:pt x="215" y="132"/>
                      </a:lnTo>
                      <a:lnTo>
                        <a:pt x="212" y="116"/>
                      </a:lnTo>
                      <a:lnTo>
                        <a:pt x="207" y="101"/>
                      </a:lnTo>
                      <a:lnTo>
                        <a:pt x="203" y="89"/>
                      </a:lnTo>
                      <a:lnTo>
                        <a:pt x="197" y="79"/>
                      </a:lnTo>
                      <a:lnTo>
                        <a:pt x="190" y="71"/>
                      </a:lnTo>
                      <a:lnTo>
                        <a:pt x="184" y="64"/>
                      </a:lnTo>
                      <a:lnTo>
                        <a:pt x="177" y="57"/>
                      </a:lnTo>
                      <a:lnTo>
                        <a:pt x="169" y="53"/>
                      </a:lnTo>
                      <a:lnTo>
                        <a:pt x="162" y="50"/>
                      </a:lnTo>
                      <a:lnTo>
                        <a:pt x="153" y="46"/>
                      </a:lnTo>
                      <a:lnTo>
                        <a:pt x="145" y="45"/>
                      </a:lnTo>
                      <a:lnTo>
                        <a:pt x="136" y="44"/>
                      </a:lnTo>
                      <a:lnTo>
                        <a:pt x="129" y="45"/>
                      </a:lnTo>
                      <a:lnTo>
                        <a:pt x="119" y="46"/>
                      </a:lnTo>
                      <a:lnTo>
                        <a:pt x="112" y="48"/>
                      </a:lnTo>
                      <a:lnTo>
                        <a:pt x="105" y="52"/>
                      </a:lnTo>
                      <a:lnTo>
                        <a:pt x="98" y="56"/>
                      </a:lnTo>
                      <a:lnTo>
                        <a:pt x="91" y="62"/>
                      </a:lnTo>
                      <a:lnTo>
                        <a:pt x="86" y="68"/>
                      </a:lnTo>
                      <a:lnTo>
                        <a:pt x="80" y="75"/>
                      </a:lnTo>
                      <a:lnTo>
                        <a:pt x="73" y="86"/>
                      </a:lnTo>
                      <a:lnTo>
                        <a:pt x="69" y="99"/>
                      </a:lnTo>
                      <a:lnTo>
                        <a:pt x="64" y="114"/>
                      </a:lnTo>
                      <a:lnTo>
                        <a:pt x="60" y="132"/>
                      </a:lnTo>
                      <a:lnTo>
                        <a:pt x="58" y="151"/>
                      </a:lnTo>
                      <a:lnTo>
                        <a:pt x="55" y="172"/>
                      </a:lnTo>
                      <a:lnTo>
                        <a:pt x="54" y="196"/>
                      </a:lnTo>
                      <a:lnTo>
                        <a:pt x="53" y="221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4" name="Freeform 422"/>
                <p:cNvSpPr>
                  <a:spLocks/>
                </p:cNvSpPr>
                <p:nvPr/>
              </p:nvSpPr>
              <p:spPr bwMode="auto">
                <a:xfrm>
                  <a:off x="4388" y="2166"/>
                  <a:ext cx="46" cy="72"/>
                </a:xfrm>
                <a:custGeom>
                  <a:avLst/>
                  <a:gdLst>
                    <a:gd name="T0" fmla="*/ 277 w 277"/>
                    <a:gd name="T1" fmla="*/ 433 h 433"/>
                    <a:gd name="T2" fmla="*/ 1 w 277"/>
                    <a:gd name="T3" fmla="*/ 423 h 433"/>
                    <a:gd name="T4" fmla="*/ 3 w 277"/>
                    <a:gd name="T5" fmla="*/ 405 h 433"/>
                    <a:gd name="T6" fmla="*/ 12 w 277"/>
                    <a:gd name="T7" fmla="*/ 381 h 433"/>
                    <a:gd name="T8" fmla="*/ 29 w 277"/>
                    <a:gd name="T9" fmla="*/ 353 h 433"/>
                    <a:gd name="T10" fmla="*/ 53 w 277"/>
                    <a:gd name="T11" fmla="*/ 324 h 433"/>
                    <a:gd name="T12" fmla="*/ 87 w 277"/>
                    <a:gd name="T13" fmla="*/ 291 h 433"/>
                    <a:gd name="T14" fmla="*/ 138 w 277"/>
                    <a:gd name="T15" fmla="*/ 246 h 433"/>
                    <a:gd name="T16" fmla="*/ 185 w 277"/>
                    <a:gd name="T17" fmla="*/ 200 h 433"/>
                    <a:gd name="T18" fmla="*/ 205 w 277"/>
                    <a:gd name="T19" fmla="*/ 173 h 433"/>
                    <a:gd name="T20" fmla="*/ 214 w 277"/>
                    <a:gd name="T21" fmla="*/ 157 h 433"/>
                    <a:gd name="T22" fmla="*/ 221 w 277"/>
                    <a:gd name="T23" fmla="*/ 142 h 433"/>
                    <a:gd name="T24" fmla="*/ 223 w 277"/>
                    <a:gd name="T25" fmla="*/ 126 h 433"/>
                    <a:gd name="T26" fmla="*/ 223 w 277"/>
                    <a:gd name="T27" fmla="*/ 110 h 433"/>
                    <a:gd name="T28" fmla="*/ 221 w 277"/>
                    <a:gd name="T29" fmla="*/ 96 h 433"/>
                    <a:gd name="T30" fmla="*/ 215 w 277"/>
                    <a:gd name="T31" fmla="*/ 83 h 433"/>
                    <a:gd name="T32" fmla="*/ 207 w 277"/>
                    <a:gd name="T33" fmla="*/ 71 h 433"/>
                    <a:gd name="T34" fmla="*/ 196 w 277"/>
                    <a:gd name="T35" fmla="*/ 60 h 433"/>
                    <a:gd name="T36" fmla="*/ 183 w 277"/>
                    <a:gd name="T37" fmla="*/ 52 h 433"/>
                    <a:gd name="T38" fmla="*/ 169 w 277"/>
                    <a:gd name="T39" fmla="*/ 46 h 433"/>
                    <a:gd name="T40" fmla="*/ 153 w 277"/>
                    <a:gd name="T41" fmla="*/ 44 h 433"/>
                    <a:gd name="T42" fmla="*/ 136 w 277"/>
                    <a:gd name="T43" fmla="*/ 44 h 433"/>
                    <a:gd name="T44" fmla="*/ 119 w 277"/>
                    <a:gd name="T45" fmla="*/ 47 h 433"/>
                    <a:gd name="T46" fmla="*/ 105 w 277"/>
                    <a:gd name="T47" fmla="*/ 53 h 433"/>
                    <a:gd name="T48" fmla="*/ 91 w 277"/>
                    <a:gd name="T49" fmla="*/ 61 h 433"/>
                    <a:gd name="T50" fmla="*/ 80 w 277"/>
                    <a:gd name="T51" fmla="*/ 72 h 433"/>
                    <a:gd name="T52" fmla="*/ 72 w 277"/>
                    <a:gd name="T53" fmla="*/ 87 h 433"/>
                    <a:gd name="T54" fmla="*/ 66 w 277"/>
                    <a:gd name="T55" fmla="*/ 102 h 433"/>
                    <a:gd name="T56" fmla="*/ 63 w 277"/>
                    <a:gd name="T57" fmla="*/ 120 h 433"/>
                    <a:gd name="T58" fmla="*/ 10 w 277"/>
                    <a:gd name="T59" fmla="*/ 125 h 433"/>
                    <a:gd name="T60" fmla="*/ 15 w 277"/>
                    <a:gd name="T61" fmla="*/ 96 h 433"/>
                    <a:gd name="T62" fmla="*/ 22 w 277"/>
                    <a:gd name="T63" fmla="*/ 71 h 433"/>
                    <a:gd name="T64" fmla="*/ 35 w 277"/>
                    <a:gd name="T65" fmla="*/ 49 h 433"/>
                    <a:gd name="T66" fmla="*/ 51 w 277"/>
                    <a:gd name="T67" fmla="*/ 31 h 433"/>
                    <a:gd name="T68" fmla="*/ 70 w 277"/>
                    <a:gd name="T69" fmla="*/ 18 h 433"/>
                    <a:gd name="T70" fmla="*/ 92 w 277"/>
                    <a:gd name="T71" fmla="*/ 8 h 433"/>
                    <a:gd name="T72" fmla="*/ 118 w 277"/>
                    <a:gd name="T73" fmla="*/ 1 h 433"/>
                    <a:gd name="T74" fmla="*/ 146 w 277"/>
                    <a:gd name="T75" fmla="*/ 0 h 433"/>
                    <a:gd name="T76" fmla="*/ 174 w 277"/>
                    <a:gd name="T77" fmla="*/ 2 h 433"/>
                    <a:gd name="T78" fmla="*/ 200 w 277"/>
                    <a:gd name="T79" fmla="*/ 8 h 433"/>
                    <a:gd name="T80" fmla="*/ 222 w 277"/>
                    <a:gd name="T81" fmla="*/ 19 h 433"/>
                    <a:gd name="T82" fmla="*/ 241 w 277"/>
                    <a:gd name="T83" fmla="*/ 34 h 433"/>
                    <a:gd name="T84" fmla="*/ 257 w 277"/>
                    <a:gd name="T85" fmla="*/ 53 h 433"/>
                    <a:gd name="T86" fmla="*/ 268 w 277"/>
                    <a:gd name="T87" fmla="*/ 73 h 433"/>
                    <a:gd name="T88" fmla="*/ 275 w 277"/>
                    <a:gd name="T89" fmla="*/ 94 h 433"/>
                    <a:gd name="T90" fmla="*/ 277 w 277"/>
                    <a:gd name="T91" fmla="*/ 119 h 433"/>
                    <a:gd name="T92" fmla="*/ 273 w 277"/>
                    <a:gd name="T93" fmla="*/ 145 h 433"/>
                    <a:gd name="T94" fmla="*/ 267 w 277"/>
                    <a:gd name="T95" fmla="*/ 170 h 433"/>
                    <a:gd name="T96" fmla="*/ 252 w 277"/>
                    <a:gd name="T97" fmla="*/ 196 h 433"/>
                    <a:gd name="T98" fmla="*/ 232 w 277"/>
                    <a:gd name="T99" fmla="*/ 223 h 433"/>
                    <a:gd name="T100" fmla="*/ 200 w 277"/>
                    <a:gd name="T101" fmla="*/ 255 h 433"/>
                    <a:gd name="T102" fmla="*/ 153 w 277"/>
                    <a:gd name="T103" fmla="*/ 299 h 433"/>
                    <a:gd name="T104" fmla="*/ 115 w 277"/>
                    <a:gd name="T105" fmla="*/ 333 h 433"/>
                    <a:gd name="T106" fmla="*/ 93 w 277"/>
                    <a:gd name="T107" fmla="*/ 353 h 433"/>
                    <a:gd name="T108" fmla="*/ 72 w 277"/>
                    <a:gd name="T109" fmla="*/ 383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77" h="433">
                      <a:moveTo>
                        <a:pt x="277" y="383"/>
                      </a:moveTo>
                      <a:lnTo>
                        <a:pt x="277" y="433"/>
                      </a:lnTo>
                      <a:lnTo>
                        <a:pt x="0" y="433"/>
                      </a:lnTo>
                      <a:lnTo>
                        <a:pt x="1" y="423"/>
                      </a:lnTo>
                      <a:lnTo>
                        <a:pt x="1" y="414"/>
                      </a:lnTo>
                      <a:lnTo>
                        <a:pt x="3" y="405"/>
                      </a:lnTo>
                      <a:lnTo>
                        <a:pt x="7" y="396"/>
                      </a:lnTo>
                      <a:lnTo>
                        <a:pt x="12" y="381"/>
                      </a:lnTo>
                      <a:lnTo>
                        <a:pt x="20" y="367"/>
                      </a:lnTo>
                      <a:lnTo>
                        <a:pt x="29" y="353"/>
                      </a:lnTo>
                      <a:lnTo>
                        <a:pt x="40" y="339"/>
                      </a:lnTo>
                      <a:lnTo>
                        <a:pt x="53" y="324"/>
                      </a:lnTo>
                      <a:lnTo>
                        <a:pt x="69" y="308"/>
                      </a:lnTo>
                      <a:lnTo>
                        <a:pt x="87" y="291"/>
                      </a:lnTo>
                      <a:lnTo>
                        <a:pt x="108" y="273"/>
                      </a:lnTo>
                      <a:lnTo>
                        <a:pt x="138" y="246"/>
                      </a:lnTo>
                      <a:lnTo>
                        <a:pt x="164" y="222"/>
                      </a:lnTo>
                      <a:lnTo>
                        <a:pt x="185" y="200"/>
                      </a:lnTo>
                      <a:lnTo>
                        <a:pt x="200" y="182"/>
                      </a:lnTo>
                      <a:lnTo>
                        <a:pt x="205" y="173"/>
                      </a:lnTo>
                      <a:lnTo>
                        <a:pt x="210" y="165"/>
                      </a:lnTo>
                      <a:lnTo>
                        <a:pt x="214" y="157"/>
                      </a:lnTo>
                      <a:lnTo>
                        <a:pt x="217" y="150"/>
                      </a:lnTo>
                      <a:lnTo>
                        <a:pt x="221" y="142"/>
                      </a:lnTo>
                      <a:lnTo>
                        <a:pt x="222" y="134"/>
                      </a:lnTo>
                      <a:lnTo>
                        <a:pt x="223" y="126"/>
                      </a:lnTo>
                      <a:lnTo>
                        <a:pt x="224" y="118"/>
                      </a:lnTo>
                      <a:lnTo>
                        <a:pt x="223" y="110"/>
                      </a:lnTo>
                      <a:lnTo>
                        <a:pt x="223" y="103"/>
                      </a:lnTo>
                      <a:lnTo>
                        <a:pt x="221" y="96"/>
                      </a:lnTo>
                      <a:lnTo>
                        <a:pt x="218" y="89"/>
                      </a:lnTo>
                      <a:lnTo>
                        <a:pt x="215" y="83"/>
                      </a:lnTo>
                      <a:lnTo>
                        <a:pt x="212" y="76"/>
                      </a:lnTo>
                      <a:lnTo>
                        <a:pt x="207" y="71"/>
                      </a:lnTo>
                      <a:lnTo>
                        <a:pt x="201" y="65"/>
                      </a:lnTo>
                      <a:lnTo>
                        <a:pt x="196" y="60"/>
                      </a:lnTo>
                      <a:lnTo>
                        <a:pt x="190" y="55"/>
                      </a:lnTo>
                      <a:lnTo>
                        <a:pt x="183" y="52"/>
                      </a:lnTo>
                      <a:lnTo>
                        <a:pt x="177" y="48"/>
                      </a:lnTo>
                      <a:lnTo>
                        <a:pt x="169" y="46"/>
                      </a:lnTo>
                      <a:lnTo>
                        <a:pt x="162" y="45"/>
                      </a:lnTo>
                      <a:lnTo>
                        <a:pt x="153" y="44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5"/>
                      </a:lnTo>
                      <a:lnTo>
                        <a:pt x="119" y="47"/>
                      </a:lnTo>
                      <a:lnTo>
                        <a:pt x="111" y="49"/>
                      </a:lnTo>
                      <a:lnTo>
                        <a:pt x="105" y="53"/>
                      </a:lnTo>
                      <a:lnTo>
                        <a:pt x="98" y="56"/>
                      </a:lnTo>
                      <a:lnTo>
                        <a:pt x="91" y="61"/>
                      </a:lnTo>
                      <a:lnTo>
                        <a:pt x="85" y="66"/>
                      </a:lnTo>
                      <a:lnTo>
                        <a:pt x="80" y="72"/>
                      </a:lnTo>
                      <a:lnTo>
                        <a:pt x="75" y="79"/>
                      </a:lnTo>
                      <a:lnTo>
                        <a:pt x="72" y="87"/>
                      </a:lnTo>
                      <a:lnTo>
                        <a:pt x="69" y="93"/>
                      </a:lnTo>
                      <a:lnTo>
                        <a:pt x="66" y="102"/>
                      </a:lnTo>
                      <a:lnTo>
                        <a:pt x="64" y="111"/>
                      </a:lnTo>
                      <a:lnTo>
                        <a:pt x="63" y="120"/>
                      </a:lnTo>
                      <a:lnTo>
                        <a:pt x="63" y="130"/>
                      </a:lnTo>
                      <a:lnTo>
                        <a:pt x="10" y="125"/>
                      </a:lnTo>
                      <a:lnTo>
                        <a:pt x="12" y="109"/>
                      </a:lnTo>
                      <a:lnTo>
                        <a:pt x="15" y="96"/>
                      </a:lnTo>
                      <a:lnTo>
                        <a:pt x="18" y="83"/>
                      </a:lnTo>
                      <a:lnTo>
                        <a:pt x="22" y="71"/>
                      </a:lnTo>
                      <a:lnTo>
                        <a:pt x="28" y="60"/>
                      </a:lnTo>
                      <a:lnTo>
                        <a:pt x="35" y="49"/>
                      </a:lnTo>
                      <a:lnTo>
                        <a:pt x="43" y="40"/>
                      </a:lnTo>
                      <a:lnTo>
                        <a:pt x="51" y="31"/>
                      </a:lnTo>
                      <a:lnTo>
                        <a:pt x="60" y="24"/>
                      </a:lnTo>
                      <a:lnTo>
                        <a:pt x="70" y="18"/>
                      </a:lnTo>
                      <a:lnTo>
                        <a:pt x="81" y="12"/>
                      </a:lnTo>
                      <a:lnTo>
                        <a:pt x="92" y="8"/>
                      </a:lnTo>
                      <a:lnTo>
                        <a:pt x="105" y="4"/>
                      </a:lnTo>
                      <a:lnTo>
                        <a:pt x="118" y="1"/>
                      </a:lnTo>
                      <a:lnTo>
                        <a:pt x="132" y="0"/>
                      </a:lnTo>
                      <a:lnTo>
                        <a:pt x="146" y="0"/>
                      </a:lnTo>
                      <a:lnTo>
                        <a:pt x="161" y="0"/>
                      </a:lnTo>
                      <a:lnTo>
                        <a:pt x="174" y="2"/>
                      </a:lnTo>
                      <a:lnTo>
                        <a:pt x="188" y="4"/>
                      </a:lnTo>
                      <a:lnTo>
                        <a:pt x="200" y="8"/>
                      </a:lnTo>
                      <a:lnTo>
                        <a:pt x="212" y="13"/>
                      </a:lnTo>
                      <a:lnTo>
                        <a:pt x="222" y="19"/>
                      </a:lnTo>
                      <a:lnTo>
                        <a:pt x="232" y="26"/>
                      </a:lnTo>
                      <a:lnTo>
                        <a:pt x="241" y="34"/>
                      </a:lnTo>
                      <a:lnTo>
                        <a:pt x="250" y="43"/>
                      </a:lnTo>
                      <a:lnTo>
                        <a:pt x="257" y="53"/>
                      </a:lnTo>
                      <a:lnTo>
                        <a:pt x="263" y="62"/>
                      </a:lnTo>
                      <a:lnTo>
                        <a:pt x="268" y="73"/>
                      </a:lnTo>
                      <a:lnTo>
                        <a:pt x="271" y="83"/>
                      </a:lnTo>
                      <a:lnTo>
                        <a:pt x="275" y="94"/>
                      </a:lnTo>
                      <a:lnTo>
                        <a:pt x="276" y="107"/>
                      </a:lnTo>
                      <a:lnTo>
                        <a:pt x="277" y="119"/>
                      </a:lnTo>
                      <a:lnTo>
                        <a:pt x="276" y="133"/>
                      </a:lnTo>
                      <a:lnTo>
                        <a:pt x="273" y="145"/>
                      </a:lnTo>
                      <a:lnTo>
                        <a:pt x="271" y="157"/>
                      </a:lnTo>
                      <a:lnTo>
                        <a:pt x="267" y="170"/>
                      </a:lnTo>
                      <a:lnTo>
                        <a:pt x="260" y="183"/>
                      </a:lnTo>
                      <a:lnTo>
                        <a:pt x="252" y="196"/>
                      </a:lnTo>
                      <a:lnTo>
                        <a:pt x="243" y="209"/>
                      </a:lnTo>
                      <a:lnTo>
                        <a:pt x="232" y="223"/>
                      </a:lnTo>
                      <a:lnTo>
                        <a:pt x="218" y="238"/>
                      </a:lnTo>
                      <a:lnTo>
                        <a:pt x="200" y="255"/>
                      </a:lnTo>
                      <a:lnTo>
                        <a:pt x="179" y="276"/>
                      </a:lnTo>
                      <a:lnTo>
                        <a:pt x="153" y="299"/>
                      </a:lnTo>
                      <a:lnTo>
                        <a:pt x="132" y="317"/>
                      </a:lnTo>
                      <a:lnTo>
                        <a:pt x="115" y="333"/>
                      </a:lnTo>
                      <a:lnTo>
                        <a:pt x="102" y="344"/>
                      </a:lnTo>
                      <a:lnTo>
                        <a:pt x="93" y="353"/>
                      </a:lnTo>
                      <a:lnTo>
                        <a:pt x="81" y="368"/>
                      </a:lnTo>
                      <a:lnTo>
                        <a:pt x="72" y="383"/>
                      </a:lnTo>
                      <a:lnTo>
                        <a:pt x="277" y="383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5" name="Freeform 423"/>
                <p:cNvSpPr>
                  <a:spLocks noEditPoints="1"/>
                </p:cNvSpPr>
                <p:nvPr/>
              </p:nvSpPr>
              <p:spPr bwMode="auto">
                <a:xfrm>
                  <a:off x="4443" y="2166"/>
                  <a:ext cx="46" cy="73"/>
                </a:xfrm>
                <a:custGeom>
                  <a:avLst/>
                  <a:gdLst>
                    <a:gd name="T0" fmla="*/ 4 w 273"/>
                    <a:gd name="T1" fmla="*/ 151 h 440"/>
                    <a:gd name="T2" fmla="*/ 12 w 273"/>
                    <a:gd name="T3" fmla="*/ 109 h 440"/>
                    <a:gd name="T4" fmla="*/ 24 w 273"/>
                    <a:gd name="T5" fmla="*/ 75 h 440"/>
                    <a:gd name="T6" fmla="*/ 40 w 273"/>
                    <a:gd name="T7" fmla="*/ 47 h 440"/>
                    <a:gd name="T8" fmla="*/ 61 w 273"/>
                    <a:gd name="T9" fmla="*/ 25 h 440"/>
                    <a:gd name="T10" fmla="*/ 85 w 273"/>
                    <a:gd name="T11" fmla="*/ 9 h 440"/>
                    <a:gd name="T12" fmla="*/ 115 w 273"/>
                    <a:gd name="T13" fmla="*/ 1 h 440"/>
                    <a:gd name="T14" fmla="*/ 153 w 273"/>
                    <a:gd name="T15" fmla="*/ 0 h 440"/>
                    <a:gd name="T16" fmla="*/ 196 w 273"/>
                    <a:gd name="T17" fmla="*/ 13 h 440"/>
                    <a:gd name="T18" fmla="*/ 228 w 273"/>
                    <a:gd name="T19" fmla="*/ 42 h 440"/>
                    <a:gd name="T20" fmla="*/ 252 w 273"/>
                    <a:gd name="T21" fmla="*/ 83 h 440"/>
                    <a:gd name="T22" fmla="*/ 268 w 273"/>
                    <a:gd name="T23" fmla="*/ 138 h 440"/>
                    <a:gd name="T24" fmla="*/ 273 w 273"/>
                    <a:gd name="T25" fmla="*/ 220 h 440"/>
                    <a:gd name="T26" fmla="*/ 267 w 273"/>
                    <a:gd name="T27" fmla="*/ 304 h 440"/>
                    <a:gd name="T28" fmla="*/ 258 w 273"/>
                    <a:gd name="T29" fmla="*/ 343 h 440"/>
                    <a:gd name="T30" fmla="*/ 244 w 273"/>
                    <a:gd name="T31" fmla="*/ 375 h 440"/>
                    <a:gd name="T32" fmla="*/ 227 w 273"/>
                    <a:gd name="T33" fmla="*/ 401 h 440"/>
                    <a:gd name="T34" fmla="*/ 205 w 273"/>
                    <a:gd name="T35" fmla="*/ 421 h 440"/>
                    <a:gd name="T36" fmla="*/ 179 w 273"/>
                    <a:gd name="T37" fmla="*/ 434 h 440"/>
                    <a:gd name="T38" fmla="*/ 147 w 273"/>
                    <a:gd name="T39" fmla="*/ 440 h 440"/>
                    <a:gd name="T40" fmla="*/ 108 w 273"/>
                    <a:gd name="T41" fmla="*/ 438 h 440"/>
                    <a:gd name="T42" fmla="*/ 71 w 273"/>
                    <a:gd name="T43" fmla="*/ 423 h 440"/>
                    <a:gd name="T44" fmla="*/ 42 w 273"/>
                    <a:gd name="T45" fmla="*/ 396 h 440"/>
                    <a:gd name="T46" fmla="*/ 17 w 273"/>
                    <a:gd name="T47" fmla="*/ 345 h 440"/>
                    <a:gd name="T48" fmla="*/ 2 w 273"/>
                    <a:gd name="T49" fmla="*/ 277 h 440"/>
                    <a:gd name="T50" fmla="*/ 53 w 273"/>
                    <a:gd name="T51" fmla="*/ 220 h 440"/>
                    <a:gd name="T52" fmla="*/ 56 w 273"/>
                    <a:gd name="T53" fmla="*/ 290 h 440"/>
                    <a:gd name="T54" fmla="*/ 66 w 273"/>
                    <a:gd name="T55" fmla="*/ 340 h 440"/>
                    <a:gd name="T56" fmla="*/ 83 w 273"/>
                    <a:gd name="T57" fmla="*/ 370 h 440"/>
                    <a:gd name="T58" fmla="*/ 105 w 273"/>
                    <a:gd name="T59" fmla="*/ 388 h 440"/>
                    <a:gd name="T60" fmla="*/ 128 w 273"/>
                    <a:gd name="T61" fmla="*/ 396 h 440"/>
                    <a:gd name="T62" fmla="*/ 154 w 273"/>
                    <a:gd name="T63" fmla="*/ 395 h 440"/>
                    <a:gd name="T64" fmla="*/ 177 w 273"/>
                    <a:gd name="T65" fmla="*/ 383 h 440"/>
                    <a:gd name="T66" fmla="*/ 196 w 273"/>
                    <a:gd name="T67" fmla="*/ 361 h 440"/>
                    <a:gd name="T68" fmla="*/ 210 w 273"/>
                    <a:gd name="T69" fmla="*/ 325 h 440"/>
                    <a:gd name="T70" fmla="*/ 218 w 273"/>
                    <a:gd name="T71" fmla="*/ 269 h 440"/>
                    <a:gd name="T72" fmla="*/ 219 w 273"/>
                    <a:gd name="T73" fmla="*/ 195 h 440"/>
                    <a:gd name="T74" fmla="*/ 214 w 273"/>
                    <a:gd name="T75" fmla="*/ 132 h 440"/>
                    <a:gd name="T76" fmla="*/ 201 w 273"/>
                    <a:gd name="T77" fmla="*/ 89 h 440"/>
                    <a:gd name="T78" fmla="*/ 183 w 273"/>
                    <a:gd name="T79" fmla="*/ 63 h 440"/>
                    <a:gd name="T80" fmla="*/ 161 w 273"/>
                    <a:gd name="T81" fmla="*/ 48 h 440"/>
                    <a:gd name="T82" fmla="*/ 136 w 273"/>
                    <a:gd name="T83" fmla="*/ 44 h 440"/>
                    <a:gd name="T84" fmla="*/ 111 w 273"/>
                    <a:gd name="T85" fmla="*/ 48 h 440"/>
                    <a:gd name="T86" fmla="*/ 91 w 273"/>
                    <a:gd name="T87" fmla="*/ 61 h 440"/>
                    <a:gd name="T88" fmla="*/ 73 w 273"/>
                    <a:gd name="T89" fmla="*/ 85 h 440"/>
                    <a:gd name="T90" fmla="*/ 60 w 273"/>
                    <a:gd name="T91" fmla="*/ 130 h 440"/>
                    <a:gd name="T92" fmla="*/ 53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4" y="151"/>
                      </a:lnTo>
                      <a:lnTo>
                        <a:pt x="6" y="136"/>
                      </a:lnTo>
                      <a:lnTo>
                        <a:pt x="9" y="123"/>
                      </a:lnTo>
                      <a:lnTo>
                        <a:pt x="12" y="109"/>
                      </a:lnTo>
                      <a:lnTo>
                        <a:pt x="16" y="97"/>
                      </a:lnTo>
                      <a:lnTo>
                        <a:pt x="19" y="85"/>
                      </a:lnTo>
                      <a:lnTo>
                        <a:pt x="24" y="75"/>
                      </a:lnTo>
                      <a:lnTo>
                        <a:pt x="29" y="65"/>
                      </a:lnTo>
                      <a:lnTo>
                        <a:pt x="35" y="55"/>
                      </a:lnTo>
                      <a:lnTo>
                        <a:pt x="40" y="47"/>
                      </a:lnTo>
                      <a:lnTo>
                        <a:pt x="47" y="39"/>
                      </a:lnTo>
                      <a:lnTo>
                        <a:pt x="54" y="31"/>
                      </a:lnTo>
                      <a:lnTo>
                        <a:pt x="61" y="25"/>
                      </a:lnTo>
                      <a:lnTo>
                        <a:pt x="69" y="19"/>
                      </a:lnTo>
                      <a:lnTo>
                        <a:pt x="76" y="13"/>
                      </a:lnTo>
                      <a:lnTo>
                        <a:pt x="85" y="9"/>
                      </a:lnTo>
                      <a:lnTo>
                        <a:pt x="95" y="6"/>
                      </a:lnTo>
                      <a:lnTo>
                        <a:pt x="105" y="3"/>
                      </a:lnTo>
                      <a:lnTo>
                        <a:pt x="115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9" y="3"/>
                      </a:lnTo>
                      <a:lnTo>
                        <a:pt x="182" y="8"/>
                      </a:lnTo>
                      <a:lnTo>
                        <a:pt x="196" y="13"/>
                      </a:lnTo>
                      <a:lnTo>
                        <a:pt x="208" y="21"/>
                      </a:lnTo>
                      <a:lnTo>
                        <a:pt x="219" y="30"/>
                      </a:lnTo>
                      <a:lnTo>
                        <a:pt x="228" y="42"/>
                      </a:lnTo>
                      <a:lnTo>
                        <a:pt x="237" y="54"/>
                      </a:lnTo>
                      <a:lnTo>
                        <a:pt x="245" y="67"/>
                      </a:lnTo>
                      <a:lnTo>
                        <a:pt x="252" y="83"/>
                      </a:lnTo>
                      <a:lnTo>
                        <a:pt x="259" y="100"/>
                      </a:lnTo>
                      <a:lnTo>
                        <a:pt x="263" y="118"/>
                      </a:lnTo>
                      <a:lnTo>
                        <a:pt x="268" y="138"/>
                      </a:lnTo>
                      <a:lnTo>
                        <a:pt x="271" y="162"/>
                      </a:lnTo>
                      <a:lnTo>
                        <a:pt x="272" y="190"/>
                      </a:lnTo>
                      <a:lnTo>
                        <a:pt x="273" y="220"/>
                      </a:lnTo>
                      <a:lnTo>
                        <a:pt x="272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4" y="317"/>
                      </a:lnTo>
                      <a:lnTo>
                        <a:pt x="261" y="331"/>
                      </a:lnTo>
                      <a:lnTo>
                        <a:pt x="258" y="343"/>
                      </a:lnTo>
                      <a:lnTo>
                        <a:pt x="254" y="354"/>
                      </a:lnTo>
                      <a:lnTo>
                        <a:pt x="250" y="364"/>
                      </a:lnTo>
                      <a:lnTo>
                        <a:pt x="244" y="375"/>
                      </a:lnTo>
                      <a:lnTo>
                        <a:pt x="239" y="384"/>
                      </a:lnTo>
                      <a:lnTo>
                        <a:pt x="233" y="393"/>
                      </a:lnTo>
                      <a:lnTo>
                        <a:pt x="227" y="401"/>
                      </a:lnTo>
                      <a:lnTo>
                        <a:pt x="221" y="408"/>
                      </a:lnTo>
                      <a:lnTo>
                        <a:pt x="213" y="415"/>
                      </a:lnTo>
                      <a:lnTo>
                        <a:pt x="205" y="421"/>
                      </a:lnTo>
                      <a:lnTo>
                        <a:pt x="197" y="426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7"/>
                      </a:lnTo>
                      <a:lnTo>
                        <a:pt x="159" y="439"/>
                      </a:lnTo>
                      <a:lnTo>
                        <a:pt x="147" y="440"/>
                      </a:lnTo>
                      <a:lnTo>
                        <a:pt x="136" y="440"/>
                      </a:lnTo>
                      <a:lnTo>
                        <a:pt x="122" y="440"/>
                      </a:lnTo>
                      <a:lnTo>
                        <a:pt x="108" y="438"/>
                      </a:lnTo>
                      <a:lnTo>
                        <a:pt x="95" y="434"/>
                      </a:lnTo>
                      <a:lnTo>
                        <a:pt x="82" y="429"/>
                      </a:lnTo>
                      <a:lnTo>
                        <a:pt x="71" y="423"/>
                      </a:lnTo>
                      <a:lnTo>
                        <a:pt x="61" y="415"/>
                      </a:lnTo>
                      <a:lnTo>
                        <a:pt x="51" y="406"/>
                      </a:lnTo>
                      <a:lnTo>
                        <a:pt x="42" y="396"/>
                      </a:lnTo>
                      <a:lnTo>
                        <a:pt x="31" y="381"/>
                      </a:lnTo>
                      <a:lnTo>
                        <a:pt x="24" y="364"/>
                      </a:lnTo>
                      <a:lnTo>
                        <a:pt x="17" y="345"/>
                      </a:lnTo>
                      <a:lnTo>
                        <a:pt x="10" y="325"/>
                      </a:lnTo>
                      <a:lnTo>
                        <a:pt x="6" y="301"/>
                      </a:lnTo>
                      <a:lnTo>
                        <a:pt x="2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3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6" y="290"/>
                      </a:lnTo>
                      <a:lnTo>
                        <a:pt x="60" y="308"/>
                      </a:lnTo>
                      <a:lnTo>
                        <a:pt x="63" y="325"/>
                      </a:lnTo>
                      <a:lnTo>
                        <a:pt x="66" y="340"/>
                      </a:lnTo>
                      <a:lnTo>
                        <a:pt x="72" y="352"/>
                      </a:lnTo>
                      <a:lnTo>
                        <a:pt x="78" y="361"/>
                      </a:lnTo>
                      <a:lnTo>
                        <a:pt x="83" y="370"/>
                      </a:lnTo>
                      <a:lnTo>
                        <a:pt x="90" y="377"/>
                      </a:lnTo>
                      <a:lnTo>
                        <a:pt x="97" y="383"/>
                      </a:lnTo>
                      <a:lnTo>
                        <a:pt x="105" y="388"/>
                      </a:lnTo>
                      <a:lnTo>
                        <a:pt x="111" y="392"/>
                      </a:lnTo>
                      <a:lnTo>
                        <a:pt x="119" y="395"/>
                      </a:lnTo>
                      <a:lnTo>
                        <a:pt x="128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4" y="395"/>
                      </a:lnTo>
                      <a:lnTo>
                        <a:pt x="162" y="392"/>
                      </a:lnTo>
                      <a:lnTo>
                        <a:pt x="169" y="388"/>
                      </a:lnTo>
                      <a:lnTo>
                        <a:pt x="177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6" y="361"/>
                      </a:lnTo>
                      <a:lnTo>
                        <a:pt x="201" y="351"/>
                      </a:lnTo>
                      <a:lnTo>
                        <a:pt x="207" y="340"/>
                      </a:lnTo>
                      <a:lnTo>
                        <a:pt x="210" y="325"/>
                      </a:lnTo>
                      <a:lnTo>
                        <a:pt x="214" y="308"/>
                      </a:lnTo>
                      <a:lnTo>
                        <a:pt x="217" y="289"/>
                      </a:lnTo>
                      <a:lnTo>
                        <a:pt x="218" y="269"/>
                      </a:lnTo>
                      <a:lnTo>
                        <a:pt x="219" y="245"/>
                      </a:lnTo>
                      <a:lnTo>
                        <a:pt x="221" y="220"/>
                      </a:lnTo>
                      <a:lnTo>
                        <a:pt x="219" y="195"/>
                      </a:lnTo>
                      <a:lnTo>
                        <a:pt x="218" y="171"/>
                      </a:lnTo>
                      <a:lnTo>
                        <a:pt x="217" y="151"/>
                      </a:lnTo>
                      <a:lnTo>
                        <a:pt x="214" y="132"/>
                      </a:lnTo>
                      <a:lnTo>
                        <a:pt x="210" y="115"/>
                      </a:lnTo>
                      <a:lnTo>
                        <a:pt x="207" y="100"/>
                      </a:lnTo>
                      <a:lnTo>
                        <a:pt x="201" y="89"/>
                      </a:lnTo>
                      <a:lnTo>
                        <a:pt x="196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7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5" y="52"/>
                      </a:lnTo>
                      <a:lnTo>
                        <a:pt x="98" y="55"/>
                      </a:lnTo>
                      <a:lnTo>
                        <a:pt x="91" y="61"/>
                      </a:lnTo>
                      <a:lnTo>
                        <a:pt x="85" y="67"/>
                      </a:lnTo>
                      <a:lnTo>
                        <a:pt x="80" y="74"/>
                      </a:lnTo>
                      <a:lnTo>
                        <a:pt x="73" y="85"/>
                      </a:lnTo>
                      <a:lnTo>
                        <a:pt x="67" y="98"/>
                      </a:lnTo>
                      <a:lnTo>
                        <a:pt x="63" y="114"/>
                      </a:lnTo>
                      <a:lnTo>
                        <a:pt x="60" y="130"/>
                      </a:lnTo>
                      <a:lnTo>
                        <a:pt x="56" y="150"/>
                      </a:lnTo>
                      <a:lnTo>
                        <a:pt x="55" y="171"/>
                      </a:lnTo>
                      <a:lnTo>
                        <a:pt x="53" y="195"/>
                      </a:lnTo>
                      <a:lnTo>
                        <a:pt x="53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6" name="Freeform 424"/>
                <p:cNvSpPr>
                  <a:spLocks noEditPoints="1"/>
                </p:cNvSpPr>
                <p:nvPr/>
              </p:nvSpPr>
              <p:spPr bwMode="auto">
                <a:xfrm>
                  <a:off x="4498" y="2166"/>
                  <a:ext cx="45" cy="73"/>
                </a:xfrm>
                <a:custGeom>
                  <a:avLst/>
                  <a:gdLst>
                    <a:gd name="T0" fmla="*/ 5 w 274"/>
                    <a:gd name="T1" fmla="*/ 151 h 440"/>
                    <a:gd name="T2" fmla="*/ 13 w 274"/>
                    <a:gd name="T3" fmla="*/ 109 h 440"/>
                    <a:gd name="T4" fmla="*/ 24 w 274"/>
                    <a:gd name="T5" fmla="*/ 75 h 440"/>
                    <a:gd name="T6" fmla="*/ 41 w 274"/>
                    <a:gd name="T7" fmla="*/ 47 h 440"/>
                    <a:gd name="T8" fmla="*/ 61 w 274"/>
                    <a:gd name="T9" fmla="*/ 25 h 440"/>
                    <a:gd name="T10" fmla="*/ 86 w 274"/>
                    <a:gd name="T11" fmla="*/ 9 h 440"/>
                    <a:gd name="T12" fmla="*/ 115 w 274"/>
                    <a:gd name="T13" fmla="*/ 1 h 440"/>
                    <a:gd name="T14" fmla="*/ 153 w 274"/>
                    <a:gd name="T15" fmla="*/ 0 h 440"/>
                    <a:gd name="T16" fmla="*/ 196 w 274"/>
                    <a:gd name="T17" fmla="*/ 13 h 440"/>
                    <a:gd name="T18" fmla="*/ 229 w 274"/>
                    <a:gd name="T19" fmla="*/ 42 h 440"/>
                    <a:gd name="T20" fmla="*/ 252 w 274"/>
                    <a:gd name="T21" fmla="*/ 83 h 440"/>
                    <a:gd name="T22" fmla="*/ 268 w 274"/>
                    <a:gd name="T23" fmla="*/ 138 h 440"/>
                    <a:gd name="T24" fmla="*/ 274 w 274"/>
                    <a:gd name="T25" fmla="*/ 220 h 440"/>
                    <a:gd name="T26" fmla="*/ 267 w 274"/>
                    <a:gd name="T27" fmla="*/ 304 h 440"/>
                    <a:gd name="T28" fmla="*/ 258 w 274"/>
                    <a:gd name="T29" fmla="*/ 343 h 440"/>
                    <a:gd name="T30" fmla="*/ 244 w 274"/>
                    <a:gd name="T31" fmla="*/ 375 h 440"/>
                    <a:gd name="T32" fmla="*/ 228 w 274"/>
                    <a:gd name="T33" fmla="*/ 401 h 440"/>
                    <a:gd name="T34" fmla="*/ 205 w 274"/>
                    <a:gd name="T35" fmla="*/ 421 h 440"/>
                    <a:gd name="T36" fmla="*/ 179 w 274"/>
                    <a:gd name="T37" fmla="*/ 434 h 440"/>
                    <a:gd name="T38" fmla="*/ 148 w 274"/>
                    <a:gd name="T39" fmla="*/ 440 h 440"/>
                    <a:gd name="T40" fmla="*/ 108 w 274"/>
                    <a:gd name="T41" fmla="*/ 438 h 440"/>
                    <a:gd name="T42" fmla="*/ 71 w 274"/>
                    <a:gd name="T43" fmla="*/ 423 h 440"/>
                    <a:gd name="T44" fmla="*/ 42 w 274"/>
                    <a:gd name="T45" fmla="*/ 396 h 440"/>
                    <a:gd name="T46" fmla="*/ 17 w 274"/>
                    <a:gd name="T47" fmla="*/ 345 h 440"/>
                    <a:gd name="T48" fmla="*/ 2 w 274"/>
                    <a:gd name="T49" fmla="*/ 277 h 440"/>
                    <a:gd name="T50" fmla="*/ 53 w 274"/>
                    <a:gd name="T51" fmla="*/ 220 h 440"/>
                    <a:gd name="T52" fmla="*/ 57 w 274"/>
                    <a:gd name="T53" fmla="*/ 290 h 440"/>
                    <a:gd name="T54" fmla="*/ 67 w 274"/>
                    <a:gd name="T55" fmla="*/ 340 h 440"/>
                    <a:gd name="T56" fmla="*/ 84 w 274"/>
                    <a:gd name="T57" fmla="*/ 370 h 440"/>
                    <a:gd name="T58" fmla="*/ 104 w 274"/>
                    <a:gd name="T59" fmla="*/ 388 h 440"/>
                    <a:gd name="T60" fmla="*/ 129 w 274"/>
                    <a:gd name="T61" fmla="*/ 396 h 440"/>
                    <a:gd name="T62" fmla="*/ 154 w 274"/>
                    <a:gd name="T63" fmla="*/ 395 h 440"/>
                    <a:gd name="T64" fmla="*/ 177 w 274"/>
                    <a:gd name="T65" fmla="*/ 383 h 440"/>
                    <a:gd name="T66" fmla="*/ 196 w 274"/>
                    <a:gd name="T67" fmla="*/ 361 h 440"/>
                    <a:gd name="T68" fmla="*/ 211 w 274"/>
                    <a:gd name="T69" fmla="*/ 325 h 440"/>
                    <a:gd name="T70" fmla="*/ 219 w 274"/>
                    <a:gd name="T71" fmla="*/ 269 h 440"/>
                    <a:gd name="T72" fmla="*/ 220 w 274"/>
                    <a:gd name="T73" fmla="*/ 195 h 440"/>
                    <a:gd name="T74" fmla="*/ 214 w 274"/>
                    <a:gd name="T75" fmla="*/ 132 h 440"/>
                    <a:gd name="T76" fmla="*/ 202 w 274"/>
                    <a:gd name="T77" fmla="*/ 89 h 440"/>
                    <a:gd name="T78" fmla="*/ 184 w 274"/>
                    <a:gd name="T79" fmla="*/ 63 h 440"/>
                    <a:gd name="T80" fmla="*/ 161 w 274"/>
                    <a:gd name="T81" fmla="*/ 48 h 440"/>
                    <a:gd name="T82" fmla="*/ 136 w 274"/>
                    <a:gd name="T83" fmla="*/ 44 h 440"/>
                    <a:gd name="T84" fmla="*/ 112 w 274"/>
                    <a:gd name="T85" fmla="*/ 48 h 440"/>
                    <a:gd name="T86" fmla="*/ 91 w 274"/>
                    <a:gd name="T87" fmla="*/ 61 h 440"/>
                    <a:gd name="T88" fmla="*/ 73 w 274"/>
                    <a:gd name="T89" fmla="*/ 85 h 440"/>
                    <a:gd name="T90" fmla="*/ 60 w 274"/>
                    <a:gd name="T91" fmla="*/ 130 h 440"/>
                    <a:gd name="T92" fmla="*/ 53 w 274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4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5" y="151"/>
                      </a:lnTo>
                      <a:lnTo>
                        <a:pt x="6" y="136"/>
                      </a:lnTo>
                      <a:lnTo>
                        <a:pt x="9" y="123"/>
                      </a:lnTo>
                      <a:lnTo>
                        <a:pt x="13" y="109"/>
                      </a:lnTo>
                      <a:lnTo>
                        <a:pt x="16" y="97"/>
                      </a:lnTo>
                      <a:lnTo>
                        <a:pt x="19" y="85"/>
                      </a:lnTo>
                      <a:lnTo>
                        <a:pt x="24" y="75"/>
                      </a:lnTo>
                      <a:lnTo>
                        <a:pt x="30" y="65"/>
                      </a:lnTo>
                      <a:lnTo>
                        <a:pt x="35" y="55"/>
                      </a:lnTo>
                      <a:lnTo>
                        <a:pt x="41" y="47"/>
                      </a:lnTo>
                      <a:lnTo>
                        <a:pt x="48" y="39"/>
                      </a:lnTo>
                      <a:lnTo>
                        <a:pt x="54" y="31"/>
                      </a:lnTo>
                      <a:lnTo>
                        <a:pt x="61" y="25"/>
                      </a:lnTo>
                      <a:lnTo>
                        <a:pt x="69" y="19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5" y="6"/>
                      </a:lnTo>
                      <a:lnTo>
                        <a:pt x="105" y="3"/>
                      </a:lnTo>
                      <a:lnTo>
                        <a:pt x="115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9" y="3"/>
                      </a:lnTo>
                      <a:lnTo>
                        <a:pt x="183" y="8"/>
                      </a:lnTo>
                      <a:lnTo>
                        <a:pt x="196" y="13"/>
                      </a:lnTo>
                      <a:lnTo>
                        <a:pt x="208" y="21"/>
                      </a:lnTo>
                      <a:lnTo>
                        <a:pt x="220" y="30"/>
                      </a:lnTo>
                      <a:lnTo>
                        <a:pt x="229" y="42"/>
                      </a:lnTo>
                      <a:lnTo>
                        <a:pt x="238" y="54"/>
                      </a:lnTo>
                      <a:lnTo>
                        <a:pt x="246" y="67"/>
                      </a:lnTo>
                      <a:lnTo>
                        <a:pt x="252" y="83"/>
                      </a:lnTo>
                      <a:lnTo>
                        <a:pt x="259" y="100"/>
                      </a:lnTo>
                      <a:lnTo>
                        <a:pt x="264" y="118"/>
                      </a:lnTo>
                      <a:lnTo>
                        <a:pt x="268" y="138"/>
                      </a:lnTo>
                      <a:lnTo>
                        <a:pt x="271" y="162"/>
                      </a:lnTo>
                      <a:lnTo>
                        <a:pt x="273" y="190"/>
                      </a:lnTo>
                      <a:lnTo>
                        <a:pt x="274" y="220"/>
                      </a:lnTo>
                      <a:lnTo>
                        <a:pt x="273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5" y="317"/>
                      </a:lnTo>
                      <a:lnTo>
                        <a:pt x="261" y="331"/>
                      </a:lnTo>
                      <a:lnTo>
                        <a:pt x="258" y="343"/>
                      </a:lnTo>
                      <a:lnTo>
                        <a:pt x="255" y="354"/>
                      </a:lnTo>
                      <a:lnTo>
                        <a:pt x="250" y="364"/>
                      </a:lnTo>
                      <a:lnTo>
                        <a:pt x="244" y="375"/>
                      </a:lnTo>
                      <a:lnTo>
                        <a:pt x="239" y="384"/>
                      </a:lnTo>
                      <a:lnTo>
                        <a:pt x="233" y="393"/>
                      </a:lnTo>
                      <a:lnTo>
                        <a:pt x="228" y="401"/>
                      </a:lnTo>
                      <a:lnTo>
                        <a:pt x="220" y="408"/>
                      </a:lnTo>
                      <a:lnTo>
                        <a:pt x="213" y="415"/>
                      </a:lnTo>
                      <a:lnTo>
                        <a:pt x="205" y="421"/>
                      </a:lnTo>
                      <a:lnTo>
                        <a:pt x="197" y="426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7"/>
                      </a:lnTo>
                      <a:lnTo>
                        <a:pt x="159" y="439"/>
                      </a:lnTo>
                      <a:lnTo>
                        <a:pt x="148" y="440"/>
                      </a:lnTo>
                      <a:lnTo>
                        <a:pt x="136" y="440"/>
                      </a:lnTo>
                      <a:lnTo>
                        <a:pt x="122" y="440"/>
                      </a:lnTo>
                      <a:lnTo>
                        <a:pt x="108" y="438"/>
                      </a:lnTo>
                      <a:lnTo>
                        <a:pt x="95" y="434"/>
                      </a:lnTo>
                      <a:lnTo>
                        <a:pt x="82" y="429"/>
                      </a:lnTo>
                      <a:lnTo>
                        <a:pt x="71" y="423"/>
                      </a:lnTo>
                      <a:lnTo>
                        <a:pt x="61" y="415"/>
                      </a:lnTo>
                      <a:lnTo>
                        <a:pt x="51" y="406"/>
                      </a:lnTo>
                      <a:lnTo>
                        <a:pt x="42" y="396"/>
                      </a:lnTo>
                      <a:lnTo>
                        <a:pt x="32" y="381"/>
                      </a:lnTo>
                      <a:lnTo>
                        <a:pt x="24" y="364"/>
                      </a:lnTo>
                      <a:lnTo>
                        <a:pt x="17" y="345"/>
                      </a:lnTo>
                      <a:lnTo>
                        <a:pt x="10" y="325"/>
                      </a:lnTo>
                      <a:lnTo>
                        <a:pt x="6" y="301"/>
                      </a:lnTo>
                      <a:lnTo>
                        <a:pt x="2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3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7" y="290"/>
                      </a:lnTo>
                      <a:lnTo>
                        <a:pt x="59" y="308"/>
                      </a:lnTo>
                      <a:lnTo>
                        <a:pt x="62" y="325"/>
                      </a:lnTo>
                      <a:lnTo>
                        <a:pt x="67" y="340"/>
                      </a:lnTo>
                      <a:lnTo>
                        <a:pt x="72" y="352"/>
                      </a:lnTo>
                      <a:lnTo>
                        <a:pt x="78" y="361"/>
                      </a:lnTo>
                      <a:lnTo>
                        <a:pt x="84" y="370"/>
                      </a:lnTo>
                      <a:lnTo>
                        <a:pt x="90" y="377"/>
                      </a:lnTo>
                      <a:lnTo>
                        <a:pt x="97" y="383"/>
                      </a:lnTo>
                      <a:lnTo>
                        <a:pt x="104" y="388"/>
                      </a:lnTo>
                      <a:lnTo>
                        <a:pt x="112" y="392"/>
                      </a:lnTo>
                      <a:lnTo>
                        <a:pt x="120" y="395"/>
                      </a:lnTo>
                      <a:lnTo>
                        <a:pt x="129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4" y="395"/>
                      </a:lnTo>
                      <a:lnTo>
                        <a:pt x="162" y="392"/>
                      </a:lnTo>
                      <a:lnTo>
                        <a:pt x="169" y="388"/>
                      </a:lnTo>
                      <a:lnTo>
                        <a:pt x="177" y="383"/>
                      </a:lnTo>
                      <a:lnTo>
                        <a:pt x="184" y="377"/>
                      </a:lnTo>
                      <a:lnTo>
                        <a:pt x="190" y="370"/>
                      </a:lnTo>
                      <a:lnTo>
                        <a:pt x="196" y="361"/>
                      </a:lnTo>
                      <a:lnTo>
                        <a:pt x="202" y="351"/>
                      </a:lnTo>
                      <a:lnTo>
                        <a:pt x="207" y="340"/>
                      </a:lnTo>
                      <a:lnTo>
                        <a:pt x="211" y="325"/>
                      </a:lnTo>
                      <a:lnTo>
                        <a:pt x="214" y="308"/>
                      </a:lnTo>
                      <a:lnTo>
                        <a:pt x="217" y="289"/>
                      </a:lnTo>
                      <a:lnTo>
                        <a:pt x="219" y="269"/>
                      </a:lnTo>
                      <a:lnTo>
                        <a:pt x="220" y="245"/>
                      </a:lnTo>
                      <a:lnTo>
                        <a:pt x="221" y="220"/>
                      </a:lnTo>
                      <a:lnTo>
                        <a:pt x="220" y="195"/>
                      </a:lnTo>
                      <a:lnTo>
                        <a:pt x="219" y="171"/>
                      </a:lnTo>
                      <a:lnTo>
                        <a:pt x="217" y="151"/>
                      </a:lnTo>
                      <a:lnTo>
                        <a:pt x="214" y="132"/>
                      </a:lnTo>
                      <a:lnTo>
                        <a:pt x="211" y="115"/>
                      </a:lnTo>
                      <a:lnTo>
                        <a:pt x="207" y="100"/>
                      </a:lnTo>
                      <a:lnTo>
                        <a:pt x="202" y="89"/>
                      </a:lnTo>
                      <a:lnTo>
                        <a:pt x="196" y="79"/>
                      </a:lnTo>
                      <a:lnTo>
                        <a:pt x="190" y="71"/>
                      </a:lnTo>
                      <a:lnTo>
                        <a:pt x="184" y="63"/>
                      </a:lnTo>
                      <a:lnTo>
                        <a:pt x="177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20" y="45"/>
                      </a:lnTo>
                      <a:lnTo>
                        <a:pt x="112" y="48"/>
                      </a:lnTo>
                      <a:lnTo>
                        <a:pt x="105" y="52"/>
                      </a:lnTo>
                      <a:lnTo>
                        <a:pt x="98" y="55"/>
                      </a:lnTo>
                      <a:lnTo>
                        <a:pt x="91" y="61"/>
                      </a:lnTo>
                      <a:lnTo>
                        <a:pt x="86" y="67"/>
                      </a:lnTo>
                      <a:lnTo>
                        <a:pt x="80" y="74"/>
                      </a:lnTo>
                      <a:lnTo>
                        <a:pt x="73" y="85"/>
                      </a:lnTo>
                      <a:lnTo>
                        <a:pt x="68" y="98"/>
                      </a:lnTo>
                      <a:lnTo>
                        <a:pt x="63" y="114"/>
                      </a:lnTo>
                      <a:lnTo>
                        <a:pt x="60" y="130"/>
                      </a:lnTo>
                      <a:lnTo>
                        <a:pt x="57" y="150"/>
                      </a:lnTo>
                      <a:lnTo>
                        <a:pt x="55" y="171"/>
                      </a:lnTo>
                      <a:lnTo>
                        <a:pt x="53" y="195"/>
                      </a:lnTo>
                      <a:lnTo>
                        <a:pt x="53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7" name="Freeform 425"/>
                <p:cNvSpPr>
                  <a:spLocks noEditPoints="1"/>
                </p:cNvSpPr>
                <p:nvPr/>
              </p:nvSpPr>
              <p:spPr bwMode="auto">
                <a:xfrm>
                  <a:off x="4552" y="2166"/>
                  <a:ext cx="45" cy="73"/>
                </a:xfrm>
                <a:custGeom>
                  <a:avLst/>
                  <a:gdLst>
                    <a:gd name="T0" fmla="*/ 3 w 273"/>
                    <a:gd name="T1" fmla="*/ 151 h 440"/>
                    <a:gd name="T2" fmla="*/ 12 w 273"/>
                    <a:gd name="T3" fmla="*/ 109 h 440"/>
                    <a:gd name="T4" fmla="*/ 23 w 273"/>
                    <a:gd name="T5" fmla="*/ 75 h 440"/>
                    <a:gd name="T6" fmla="*/ 40 w 273"/>
                    <a:gd name="T7" fmla="*/ 47 h 440"/>
                    <a:gd name="T8" fmla="*/ 60 w 273"/>
                    <a:gd name="T9" fmla="*/ 25 h 440"/>
                    <a:gd name="T10" fmla="*/ 85 w 273"/>
                    <a:gd name="T11" fmla="*/ 9 h 440"/>
                    <a:gd name="T12" fmla="*/ 114 w 273"/>
                    <a:gd name="T13" fmla="*/ 1 h 440"/>
                    <a:gd name="T14" fmla="*/ 153 w 273"/>
                    <a:gd name="T15" fmla="*/ 0 h 440"/>
                    <a:gd name="T16" fmla="*/ 195 w 273"/>
                    <a:gd name="T17" fmla="*/ 13 h 440"/>
                    <a:gd name="T18" fmla="*/ 228 w 273"/>
                    <a:gd name="T19" fmla="*/ 42 h 440"/>
                    <a:gd name="T20" fmla="*/ 252 w 273"/>
                    <a:gd name="T21" fmla="*/ 83 h 440"/>
                    <a:gd name="T22" fmla="*/ 267 w 273"/>
                    <a:gd name="T23" fmla="*/ 138 h 440"/>
                    <a:gd name="T24" fmla="*/ 273 w 273"/>
                    <a:gd name="T25" fmla="*/ 220 h 440"/>
                    <a:gd name="T26" fmla="*/ 266 w 273"/>
                    <a:gd name="T27" fmla="*/ 304 h 440"/>
                    <a:gd name="T28" fmla="*/ 257 w 273"/>
                    <a:gd name="T29" fmla="*/ 343 h 440"/>
                    <a:gd name="T30" fmla="*/ 244 w 273"/>
                    <a:gd name="T31" fmla="*/ 375 h 440"/>
                    <a:gd name="T32" fmla="*/ 227 w 273"/>
                    <a:gd name="T33" fmla="*/ 401 h 440"/>
                    <a:gd name="T34" fmla="*/ 204 w 273"/>
                    <a:gd name="T35" fmla="*/ 421 h 440"/>
                    <a:gd name="T36" fmla="*/ 178 w 273"/>
                    <a:gd name="T37" fmla="*/ 434 h 440"/>
                    <a:gd name="T38" fmla="*/ 147 w 273"/>
                    <a:gd name="T39" fmla="*/ 440 h 440"/>
                    <a:gd name="T40" fmla="*/ 108 w 273"/>
                    <a:gd name="T41" fmla="*/ 438 h 440"/>
                    <a:gd name="T42" fmla="*/ 70 w 273"/>
                    <a:gd name="T43" fmla="*/ 423 h 440"/>
                    <a:gd name="T44" fmla="*/ 41 w 273"/>
                    <a:gd name="T45" fmla="*/ 396 h 440"/>
                    <a:gd name="T46" fmla="*/ 15 w 273"/>
                    <a:gd name="T47" fmla="*/ 345 h 440"/>
                    <a:gd name="T48" fmla="*/ 2 w 273"/>
                    <a:gd name="T49" fmla="*/ 277 h 440"/>
                    <a:gd name="T50" fmla="*/ 52 w 273"/>
                    <a:gd name="T51" fmla="*/ 220 h 440"/>
                    <a:gd name="T52" fmla="*/ 56 w 273"/>
                    <a:gd name="T53" fmla="*/ 290 h 440"/>
                    <a:gd name="T54" fmla="*/ 66 w 273"/>
                    <a:gd name="T55" fmla="*/ 340 h 440"/>
                    <a:gd name="T56" fmla="*/ 83 w 273"/>
                    <a:gd name="T57" fmla="*/ 370 h 440"/>
                    <a:gd name="T58" fmla="*/ 103 w 273"/>
                    <a:gd name="T59" fmla="*/ 388 h 440"/>
                    <a:gd name="T60" fmla="*/ 128 w 273"/>
                    <a:gd name="T61" fmla="*/ 396 h 440"/>
                    <a:gd name="T62" fmla="*/ 153 w 273"/>
                    <a:gd name="T63" fmla="*/ 395 h 440"/>
                    <a:gd name="T64" fmla="*/ 176 w 273"/>
                    <a:gd name="T65" fmla="*/ 383 h 440"/>
                    <a:gd name="T66" fmla="*/ 195 w 273"/>
                    <a:gd name="T67" fmla="*/ 361 h 440"/>
                    <a:gd name="T68" fmla="*/ 210 w 273"/>
                    <a:gd name="T69" fmla="*/ 325 h 440"/>
                    <a:gd name="T70" fmla="*/ 218 w 273"/>
                    <a:gd name="T71" fmla="*/ 269 h 440"/>
                    <a:gd name="T72" fmla="*/ 219 w 273"/>
                    <a:gd name="T73" fmla="*/ 195 h 440"/>
                    <a:gd name="T74" fmla="*/ 213 w 273"/>
                    <a:gd name="T75" fmla="*/ 132 h 440"/>
                    <a:gd name="T76" fmla="*/ 201 w 273"/>
                    <a:gd name="T77" fmla="*/ 89 h 440"/>
                    <a:gd name="T78" fmla="*/ 183 w 273"/>
                    <a:gd name="T79" fmla="*/ 63 h 440"/>
                    <a:gd name="T80" fmla="*/ 160 w 273"/>
                    <a:gd name="T81" fmla="*/ 48 h 440"/>
                    <a:gd name="T82" fmla="*/ 136 w 273"/>
                    <a:gd name="T83" fmla="*/ 44 h 440"/>
                    <a:gd name="T84" fmla="*/ 111 w 273"/>
                    <a:gd name="T85" fmla="*/ 48 h 440"/>
                    <a:gd name="T86" fmla="*/ 91 w 273"/>
                    <a:gd name="T87" fmla="*/ 61 h 440"/>
                    <a:gd name="T88" fmla="*/ 73 w 273"/>
                    <a:gd name="T89" fmla="*/ 85 h 440"/>
                    <a:gd name="T90" fmla="*/ 59 w 273"/>
                    <a:gd name="T91" fmla="*/ 130 h 440"/>
                    <a:gd name="T92" fmla="*/ 52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3" y="151"/>
                      </a:lnTo>
                      <a:lnTo>
                        <a:pt x="5" y="136"/>
                      </a:lnTo>
                      <a:lnTo>
                        <a:pt x="9" y="123"/>
                      </a:lnTo>
                      <a:lnTo>
                        <a:pt x="12" y="109"/>
                      </a:lnTo>
                      <a:lnTo>
                        <a:pt x="15" y="97"/>
                      </a:lnTo>
                      <a:lnTo>
                        <a:pt x="19" y="85"/>
                      </a:lnTo>
                      <a:lnTo>
                        <a:pt x="23" y="75"/>
                      </a:lnTo>
                      <a:lnTo>
                        <a:pt x="29" y="65"/>
                      </a:lnTo>
                      <a:lnTo>
                        <a:pt x="34" y="55"/>
                      </a:lnTo>
                      <a:lnTo>
                        <a:pt x="40" y="47"/>
                      </a:lnTo>
                      <a:lnTo>
                        <a:pt x="46" y="39"/>
                      </a:lnTo>
                      <a:lnTo>
                        <a:pt x="54" y="31"/>
                      </a:lnTo>
                      <a:lnTo>
                        <a:pt x="60" y="25"/>
                      </a:lnTo>
                      <a:lnTo>
                        <a:pt x="68" y="19"/>
                      </a:lnTo>
                      <a:lnTo>
                        <a:pt x="76" y="13"/>
                      </a:lnTo>
                      <a:lnTo>
                        <a:pt x="85" y="9"/>
                      </a:lnTo>
                      <a:lnTo>
                        <a:pt x="94" y="6"/>
                      </a:lnTo>
                      <a:lnTo>
                        <a:pt x="104" y="3"/>
                      </a:lnTo>
                      <a:lnTo>
                        <a:pt x="114" y="1"/>
                      </a:ln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7" y="3"/>
                      </a:lnTo>
                      <a:lnTo>
                        <a:pt x="182" y="8"/>
                      </a:lnTo>
                      <a:lnTo>
                        <a:pt x="195" y="13"/>
                      </a:lnTo>
                      <a:lnTo>
                        <a:pt x="208" y="21"/>
                      </a:lnTo>
                      <a:lnTo>
                        <a:pt x="219" y="30"/>
                      </a:lnTo>
                      <a:lnTo>
                        <a:pt x="228" y="42"/>
                      </a:lnTo>
                      <a:lnTo>
                        <a:pt x="237" y="54"/>
                      </a:lnTo>
                      <a:lnTo>
                        <a:pt x="245" y="67"/>
                      </a:lnTo>
                      <a:lnTo>
                        <a:pt x="252" y="83"/>
                      </a:lnTo>
                      <a:lnTo>
                        <a:pt x="258" y="100"/>
                      </a:lnTo>
                      <a:lnTo>
                        <a:pt x="263" y="118"/>
                      </a:lnTo>
                      <a:lnTo>
                        <a:pt x="267" y="138"/>
                      </a:lnTo>
                      <a:lnTo>
                        <a:pt x="271" y="162"/>
                      </a:lnTo>
                      <a:lnTo>
                        <a:pt x="272" y="190"/>
                      </a:lnTo>
                      <a:lnTo>
                        <a:pt x="273" y="220"/>
                      </a:lnTo>
                      <a:lnTo>
                        <a:pt x="272" y="256"/>
                      </a:lnTo>
                      <a:lnTo>
                        <a:pt x="269" y="289"/>
                      </a:lnTo>
                      <a:lnTo>
                        <a:pt x="266" y="304"/>
                      </a:lnTo>
                      <a:lnTo>
                        <a:pt x="264" y="317"/>
                      </a:lnTo>
                      <a:lnTo>
                        <a:pt x="261" y="331"/>
                      </a:lnTo>
                      <a:lnTo>
                        <a:pt x="257" y="343"/>
                      </a:lnTo>
                      <a:lnTo>
                        <a:pt x="254" y="354"/>
                      </a:lnTo>
                      <a:lnTo>
                        <a:pt x="249" y="364"/>
                      </a:lnTo>
                      <a:lnTo>
                        <a:pt x="244" y="375"/>
                      </a:lnTo>
                      <a:lnTo>
                        <a:pt x="238" y="384"/>
                      </a:lnTo>
                      <a:lnTo>
                        <a:pt x="233" y="393"/>
                      </a:lnTo>
                      <a:lnTo>
                        <a:pt x="227" y="401"/>
                      </a:lnTo>
                      <a:lnTo>
                        <a:pt x="219" y="408"/>
                      </a:lnTo>
                      <a:lnTo>
                        <a:pt x="212" y="415"/>
                      </a:lnTo>
                      <a:lnTo>
                        <a:pt x="204" y="421"/>
                      </a:lnTo>
                      <a:lnTo>
                        <a:pt x="196" y="426"/>
                      </a:lnTo>
                      <a:lnTo>
                        <a:pt x="187" y="431"/>
                      </a:lnTo>
                      <a:lnTo>
                        <a:pt x="178" y="434"/>
                      </a:lnTo>
                      <a:lnTo>
                        <a:pt x="168" y="437"/>
                      </a:lnTo>
                      <a:lnTo>
                        <a:pt x="158" y="439"/>
                      </a:lnTo>
                      <a:lnTo>
                        <a:pt x="147" y="440"/>
                      </a:lnTo>
                      <a:lnTo>
                        <a:pt x="136" y="440"/>
                      </a:lnTo>
                      <a:lnTo>
                        <a:pt x="121" y="440"/>
                      </a:lnTo>
                      <a:lnTo>
                        <a:pt x="108" y="438"/>
                      </a:lnTo>
                      <a:lnTo>
                        <a:pt x="94" y="434"/>
                      </a:lnTo>
                      <a:lnTo>
                        <a:pt x="82" y="429"/>
                      </a:lnTo>
                      <a:lnTo>
                        <a:pt x="70" y="423"/>
                      </a:lnTo>
                      <a:lnTo>
                        <a:pt x="60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1" y="381"/>
                      </a:lnTo>
                      <a:lnTo>
                        <a:pt x="23" y="364"/>
                      </a:lnTo>
                      <a:lnTo>
                        <a:pt x="15" y="345"/>
                      </a:lnTo>
                      <a:lnTo>
                        <a:pt x="10" y="325"/>
                      </a:lnTo>
                      <a:lnTo>
                        <a:pt x="5" y="301"/>
                      </a:lnTo>
                      <a:lnTo>
                        <a:pt x="2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2" y="220"/>
                      </a:moveTo>
                      <a:lnTo>
                        <a:pt x="52" y="245"/>
                      </a:lnTo>
                      <a:lnTo>
                        <a:pt x="54" y="269"/>
                      </a:lnTo>
                      <a:lnTo>
                        <a:pt x="56" y="290"/>
                      </a:lnTo>
                      <a:lnTo>
                        <a:pt x="58" y="308"/>
                      </a:lnTo>
                      <a:lnTo>
                        <a:pt x="61" y="325"/>
                      </a:lnTo>
                      <a:lnTo>
                        <a:pt x="66" y="340"/>
                      </a:lnTo>
                      <a:lnTo>
                        <a:pt x="70" y="352"/>
                      </a:lnTo>
                      <a:lnTo>
                        <a:pt x="77" y="361"/>
                      </a:lnTo>
                      <a:lnTo>
                        <a:pt x="83" y="370"/>
                      </a:lnTo>
                      <a:lnTo>
                        <a:pt x="90" y="377"/>
                      </a:lnTo>
                      <a:lnTo>
                        <a:pt x="96" y="383"/>
                      </a:lnTo>
                      <a:lnTo>
                        <a:pt x="103" y="388"/>
                      </a:lnTo>
                      <a:lnTo>
                        <a:pt x="111" y="392"/>
                      </a:lnTo>
                      <a:lnTo>
                        <a:pt x="119" y="395"/>
                      </a:lnTo>
                      <a:lnTo>
                        <a:pt x="128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2" y="392"/>
                      </a:lnTo>
                      <a:lnTo>
                        <a:pt x="168" y="388"/>
                      </a:lnTo>
                      <a:lnTo>
                        <a:pt x="176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5" y="361"/>
                      </a:lnTo>
                      <a:lnTo>
                        <a:pt x="201" y="351"/>
                      </a:lnTo>
                      <a:lnTo>
                        <a:pt x="207" y="340"/>
                      </a:lnTo>
                      <a:lnTo>
                        <a:pt x="210" y="325"/>
                      </a:lnTo>
                      <a:lnTo>
                        <a:pt x="213" y="308"/>
                      </a:lnTo>
                      <a:lnTo>
                        <a:pt x="217" y="289"/>
                      </a:lnTo>
                      <a:lnTo>
                        <a:pt x="218" y="269"/>
                      </a:lnTo>
                      <a:lnTo>
                        <a:pt x="219" y="245"/>
                      </a:lnTo>
                      <a:lnTo>
                        <a:pt x="220" y="220"/>
                      </a:lnTo>
                      <a:lnTo>
                        <a:pt x="219" y="195"/>
                      </a:lnTo>
                      <a:lnTo>
                        <a:pt x="218" y="171"/>
                      </a:lnTo>
                      <a:lnTo>
                        <a:pt x="217" y="151"/>
                      </a:lnTo>
                      <a:lnTo>
                        <a:pt x="213" y="132"/>
                      </a:lnTo>
                      <a:lnTo>
                        <a:pt x="210" y="115"/>
                      </a:lnTo>
                      <a:lnTo>
                        <a:pt x="207" y="100"/>
                      </a:lnTo>
                      <a:lnTo>
                        <a:pt x="201" y="89"/>
                      </a:lnTo>
                      <a:lnTo>
                        <a:pt x="195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6" y="57"/>
                      </a:lnTo>
                      <a:lnTo>
                        <a:pt x="168" y="52"/>
                      </a:lnTo>
                      <a:lnTo>
                        <a:pt x="160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4" y="52"/>
                      </a:lnTo>
                      <a:lnTo>
                        <a:pt x="96" y="55"/>
                      </a:lnTo>
                      <a:lnTo>
                        <a:pt x="91" y="61"/>
                      </a:lnTo>
                      <a:lnTo>
                        <a:pt x="84" y="67"/>
                      </a:lnTo>
                      <a:lnTo>
                        <a:pt x="79" y="74"/>
                      </a:lnTo>
                      <a:lnTo>
                        <a:pt x="73" y="85"/>
                      </a:lnTo>
                      <a:lnTo>
                        <a:pt x="67" y="98"/>
                      </a:lnTo>
                      <a:lnTo>
                        <a:pt x="63" y="114"/>
                      </a:lnTo>
                      <a:lnTo>
                        <a:pt x="59" y="130"/>
                      </a:lnTo>
                      <a:lnTo>
                        <a:pt x="56" y="150"/>
                      </a:lnTo>
                      <a:lnTo>
                        <a:pt x="55" y="171"/>
                      </a:lnTo>
                      <a:lnTo>
                        <a:pt x="52" y="195"/>
                      </a:lnTo>
                      <a:lnTo>
                        <a:pt x="52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8" name="Freeform 426"/>
                <p:cNvSpPr>
                  <a:spLocks/>
                </p:cNvSpPr>
                <p:nvPr/>
              </p:nvSpPr>
              <p:spPr bwMode="auto">
                <a:xfrm>
                  <a:off x="4703" y="2166"/>
                  <a:ext cx="46" cy="73"/>
                </a:xfrm>
                <a:custGeom>
                  <a:avLst/>
                  <a:gdLst>
                    <a:gd name="T0" fmla="*/ 54 w 275"/>
                    <a:gd name="T1" fmla="*/ 323 h 441"/>
                    <a:gd name="T2" fmla="*/ 64 w 275"/>
                    <a:gd name="T3" fmla="*/ 351 h 441"/>
                    <a:gd name="T4" fmla="*/ 76 w 275"/>
                    <a:gd name="T5" fmla="*/ 371 h 441"/>
                    <a:gd name="T6" fmla="*/ 93 w 275"/>
                    <a:gd name="T7" fmla="*/ 386 h 441"/>
                    <a:gd name="T8" fmla="*/ 113 w 275"/>
                    <a:gd name="T9" fmla="*/ 394 h 441"/>
                    <a:gd name="T10" fmla="*/ 134 w 275"/>
                    <a:gd name="T11" fmla="*/ 397 h 441"/>
                    <a:gd name="T12" fmla="*/ 160 w 275"/>
                    <a:gd name="T13" fmla="*/ 393 h 441"/>
                    <a:gd name="T14" fmla="*/ 181 w 275"/>
                    <a:gd name="T15" fmla="*/ 383 h 441"/>
                    <a:gd name="T16" fmla="*/ 200 w 275"/>
                    <a:gd name="T17" fmla="*/ 364 h 441"/>
                    <a:gd name="T18" fmla="*/ 214 w 275"/>
                    <a:gd name="T19" fmla="*/ 342 h 441"/>
                    <a:gd name="T20" fmla="*/ 219 w 275"/>
                    <a:gd name="T21" fmla="*/ 316 h 441"/>
                    <a:gd name="T22" fmla="*/ 218 w 275"/>
                    <a:gd name="T23" fmla="*/ 289 h 441"/>
                    <a:gd name="T24" fmla="*/ 210 w 275"/>
                    <a:gd name="T25" fmla="*/ 265 h 441"/>
                    <a:gd name="T26" fmla="*/ 197 w 275"/>
                    <a:gd name="T27" fmla="*/ 246 h 441"/>
                    <a:gd name="T28" fmla="*/ 178 w 275"/>
                    <a:gd name="T29" fmla="*/ 232 h 441"/>
                    <a:gd name="T30" fmla="*/ 155 w 275"/>
                    <a:gd name="T31" fmla="*/ 224 h 441"/>
                    <a:gd name="T32" fmla="*/ 131 w 275"/>
                    <a:gd name="T33" fmla="*/ 223 h 441"/>
                    <a:gd name="T34" fmla="*/ 101 w 275"/>
                    <a:gd name="T35" fmla="*/ 228 h 441"/>
                    <a:gd name="T36" fmla="*/ 116 w 275"/>
                    <a:gd name="T37" fmla="*/ 182 h 441"/>
                    <a:gd name="T38" fmla="*/ 140 w 275"/>
                    <a:gd name="T39" fmla="*/ 180 h 441"/>
                    <a:gd name="T40" fmla="*/ 161 w 275"/>
                    <a:gd name="T41" fmla="*/ 173 h 441"/>
                    <a:gd name="T42" fmla="*/ 181 w 275"/>
                    <a:gd name="T43" fmla="*/ 161 h 441"/>
                    <a:gd name="T44" fmla="*/ 195 w 275"/>
                    <a:gd name="T45" fmla="*/ 143 h 441"/>
                    <a:gd name="T46" fmla="*/ 200 w 275"/>
                    <a:gd name="T47" fmla="*/ 119 h 441"/>
                    <a:gd name="T48" fmla="*/ 200 w 275"/>
                    <a:gd name="T49" fmla="*/ 97 h 441"/>
                    <a:gd name="T50" fmla="*/ 194 w 275"/>
                    <a:gd name="T51" fmla="*/ 78 h 441"/>
                    <a:gd name="T52" fmla="*/ 182 w 275"/>
                    <a:gd name="T53" fmla="*/ 62 h 441"/>
                    <a:gd name="T54" fmla="*/ 165 w 275"/>
                    <a:gd name="T55" fmla="*/ 51 h 441"/>
                    <a:gd name="T56" fmla="*/ 147 w 275"/>
                    <a:gd name="T57" fmla="*/ 44 h 441"/>
                    <a:gd name="T58" fmla="*/ 125 w 275"/>
                    <a:gd name="T59" fmla="*/ 44 h 441"/>
                    <a:gd name="T60" fmla="*/ 105 w 275"/>
                    <a:gd name="T61" fmla="*/ 48 h 441"/>
                    <a:gd name="T62" fmla="*/ 88 w 275"/>
                    <a:gd name="T63" fmla="*/ 58 h 441"/>
                    <a:gd name="T64" fmla="*/ 73 w 275"/>
                    <a:gd name="T65" fmla="*/ 73 h 441"/>
                    <a:gd name="T66" fmla="*/ 63 w 275"/>
                    <a:gd name="T67" fmla="*/ 94 h 441"/>
                    <a:gd name="T68" fmla="*/ 57 w 275"/>
                    <a:gd name="T69" fmla="*/ 121 h 441"/>
                    <a:gd name="T70" fmla="*/ 11 w 275"/>
                    <a:gd name="T71" fmla="*/ 87 h 441"/>
                    <a:gd name="T72" fmla="*/ 27 w 275"/>
                    <a:gd name="T73" fmla="*/ 54 h 441"/>
                    <a:gd name="T74" fmla="*/ 48 w 275"/>
                    <a:gd name="T75" fmla="*/ 29 h 441"/>
                    <a:gd name="T76" fmla="*/ 75 w 275"/>
                    <a:gd name="T77" fmla="*/ 11 h 441"/>
                    <a:gd name="T78" fmla="*/ 108 w 275"/>
                    <a:gd name="T79" fmla="*/ 1 h 441"/>
                    <a:gd name="T80" fmla="*/ 149 w 275"/>
                    <a:gd name="T81" fmla="*/ 0 h 441"/>
                    <a:gd name="T82" fmla="*/ 195 w 275"/>
                    <a:gd name="T83" fmla="*/ 15 h 441"/>
                    <a:gd name="T84" fmla="*/ 230 w 275"/>
                    <a:gd name="T85" fmla="*/ 44 h 441"/>
                    <a:gd name="T86" fmla="*/ 250 w 275"/>
                    <a:gd name="T87" fmla="*/ 83 h 441"/>
                    <a:gd name="T88" fmla="*/ 253 w 275"/>
                    <a:gd name="T89" fmla="*/ 126 h 441"/>
                    <a:gd name="T90" fmla="*/ 240 w 275"/>
                    <a:gd name="T91" fmla="*/ 163 h 441"/>
                    <a:gd name="T92" fmla="*/ 209 w 275"/>
                    <a:gd name="T93" fmla="*/ 192 h 441"/>
                    <a:gd name="T94" fmla="*/ 214 w 275"/>
                    <a:gd name="T95" fmla="*/ 205 h 441"/>
                    <a:gd name="T96" fmla="*/ 236 w 275"/>
                    <a:gd name="T97" fmla="*/ 217 h 441"/>
                    <a:gd name="T98" fmla="*/ 254 w 275"/>
                    <a:gd name="T99" fmla="*/ 236 h 441"/>
                    <a:gd name="T100" fmla="*/ 267 w 275"/>
                    <a:gd name="T101" fmla="*/ 259 h 441"/>
                    <a:gd name="T102" fmla="*/ 273 w 275"/>
                    <a:gd name="T103" fmla="*/ 286 h 441"/>
                    <a:gd name="T104" fmla="*/ 273 w 275"/>
                    <a:gd name="T105" fmla="*/ 319 h 441"/>
                    <a:gd name="T106" fmla="*/ 264 w 275"/>
                    <a:gd name="T107" fmla="*/ 358 h 441"/>
                    <a:gd name="T108" fmla="*/ 244 w 275"/>
                    <a:gd name="T109" fmla="*/ 392 h 441"/>
                    <a:gd name="T110" fmla="*/ 213 w 275"/>
                    <a:gd name="T111" fmla="*/ 419 h 441"/>
                    <a:gd name="T112" fmla="*/ 177 w 275"/>
                    <a:gd name="T113" fmla="*/ 435 h 441"/>
                    <a:gd name="T114" fmla="*/ 133 w 275"/>
                    <a:gd name="T115" fmla="*/ 441 h 441"/>
                    <a:gd name="T116" fmla="*/ 95 w 275"/>
                    <a:gd name="T117" fmla="*/ 435 h 441"/>
                    <a:gd name="T118" fmla="*/ 61 w 275"/>
                    <a:gd name="T119" fmla="*/ 422 h 441"/>
                    <a:gd name="T120" fmla="*/ 34 w 275"/>
                    <a:gd name="T121" fmla="*/ 398 h 441"/>
                    <a:gd name="T122" fmla="*/ 13 w 275"/>
                    <a:gd name="T123" fmla="*/ 368 h 441"/>
                    <a:gd name="T124" fmla="*/ 2 w 275"/>
                    <a:gd name="T125" fmla="*/ 332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75" h="441">
                      <a:moveTo>
                        <a:pt x="0" y="319"/>
                      </a:moveTo>
                      <a:lnTo>
                        <a:pt x="52" y="312"/>
                      </a:lnTo>
                      <a:lnTo>
                        <a:pt x="54" y="323"/>
                      </a:lnTo>
                      <a:lnTo>
                        <a:pt x="57" y="333"/>
                      </a:lnTo>
                      <a:lnTo>
                        <a:pt x="60" y="342"/>
                      </a:lnTo>
                      <a:lnTo>
                        <a:pt x="64" y="351"/>
                      </a:lnTo>
                      <a:lnTo>
                        <a:pt x="67" y="359"/>
                      </a:lnTo>
                      <a:lnTo>
                        <a:pt x="72" y="366"/>
                      </a:lnTo>
                      <a:lnTo>
                        <a:pt x="76" y="371"/>
                      </a:lnTo>
                      <a:lnTo>
                        <a:pt x="82" y="377"/>
                      </a:lnTo>
                      <a:lnTo>
                        <a:pt x="88" y="381"/>
                      </a:lnTo>
                      <a:lnTo>
                        <a:pt x="93" y="386"/>
                      </a:lnTo>
                      <a:lnTo>
                        <a:pt x="99" y="389"/>
                      </a:lnTo>
                      <a:lnTo>
                        <a:pt x="106" y="392"/>
                      </a:lnTo>
                      <a:lnTo>
                        <a:pt x="113" y="394"/>
                      </a:lnTo>
                      <a:lnTo>
                        <a:pt x="119" y="396"/>
                      </a:lnTo>
                      <a:lnTo>
                        <a:pt x="126" y="396"/>
                      </a:lnTo>
                      <a:lnTo>
                        <a:pt x="134" y="397"/>
                      </a:lnTo>
                      <a:lnTo>
                        <a:pt x="143" y="396"/>
                      </a:lnTo>
                      <a:lnTo>
                        <a:pt x="151" y="395"/>
                      </a:lnTo>
                      <a:lnTo>
                        <a:pt x="160" y="393"/>
                      </a:lnTo>
                      <a:lnTo>
                        <a:pt x="167" y="390"/>
                      </a:lnTo>
                      <a:lnTo>
                        <a:pt x="174" y="387"/>
                      </a:lnTo>
                      <a:lnTo>
                        <a:pt x="181" y="383"/>
                      </a:lnTo>
                      <a:lnTo>
                        <a:pt x="189" y="377"/>
                      </a:lnTo>
                      <a:lnTo>
                        <a:pt x="195" y="371"/>
                      </a:lnTo>
                      <a:lnTo>
                        <a:pt x="200" y="364"/>
                      </a:lnTo>
                      <a:lnTo>
                        <a:pt x="206" y="357"/>
                      </a:lnTo>
                      <a:lnTo>
                        <a:pt x="210" y="350"/>
                      </a:lnTo>
                      <a:lnTo>
                        <a:pt x="214" y="342"/>
                      </a:lnTo>
                      <a:lnTo>
                        <a:pt x="216" y="334"/>
                      </a:lnTo>
                      <a:lnTo>
                        <a:pt x="218" y="325"/>
                      </a:lnTo>
                      <a:lnTo>
                        <a:pt x="219" y="316"/>
                      </a:lnTo>
                      <a:lnTo>
                        <a:pt x="219" y="307"/>
                      </a:lnTo>
                      <a:lnTo>
                        <a:pt x="219" y="298"/>
                      </a:lnTo>
                      <a:lnTo>
                        <a:pt x="218" y="289"/>
                      </a:lnTo>
                      <a:lnTo>
                        <a:pt x="216" y="281"/>
                      </a:lnTo>
                      <a:lnTo>
                        <a:pt x="214" y="273"/>
                      </a:lnTo>
                      <a:lnTo>
                        <a:pt x="210" y="265"/>
                      </a:lnTo>
                      <a:lnTo>
                        <a:pt x="207" y="259"/>
                      </a:lnTo>
                      <a:lnTo>
                        <a:pt x="203" y="252"/>
                      </a:lnTo>
                      <a:lnTo>
                        <a:pt x="197" y="246"/>
                      </a:lnTo>
                      <a:lnTo>
                        <a:pt x="191" y="241"/>
                      </a:lnTo>
                      <a:lnTo>
                        <a:pt x="185" y="236"/>
                      </a:lnTo>
                      <a:lnTo>
                        <a:pt x="178" y="232"/>
                      </a:lnTo>
                      <a:lnTo>
                        <a:pt x="170" y="228"/>
                      </a:lnTo>
                      <a:lnTo>
                        <a:pt x="163" y="226"/>
                      </a:lnTo>
                      <a:lnTo>
                        <a:pt x="155" y="224"/>
                      </a:lnTo>
                      <a:lnTo>
                        <a:pt x="146" y="223"/>
                      </a:lnTo>
                      <a:lnTo>
                        <a:pt x="138" y="223"/>
                      </a:lnTo>
                      <a:lnTo>
                        <a:pt x="131" y="223"/>
                      </a:lnTo>
                      <a:lnTo>
                        <a:pt x="122" y="224"/>
                      </a:lnTo>
                      <a:lnTo>
                        <a:pt x="113" y="226"/>
                      </a:lnTo>
                      <a:lnTo>
                        <a:pt x="101" y="228"/>
                      </a:lnTo>
                      <a:lnTo>
                        <a:pt x="107" y="182"/>
                      </a:lnTo>
                      <a:lnTo>
                        <a:pt x="113" y="182"/>
                      </a:lnTo>
                      <a:lnTo>
                        <a:pt x="116" y="182"/>
                      </a:lnTo>
                      <a:lnTo>
                        <a:pt x="124" y="182"/>
                      </a:lnTo>
                      <a:lnTo>
                        <a:pt x="132" y="181"/>
                      </a:lnTo>
                      <a:lnTo>
                        <a:pt x="140" y="180"/>
                      </a:lnTo>
                      <a:lnTo>
                        <a:pt x="146" y="179"/>
                      </a:lnTo>
                      <a:lnTo>
                        <a:pt x="154" y="175"/>
                      </a:lnTo>
                      <a:lnTo>
                        <a:pt x="161" y="173"/>
                      </a:lnTo>
                      <a:lnTo>
                        <a:pt x="168" y="169"/>
                      </a:lnTo>
                      <a:lnTo>
                        <a:pt x="174" y="165"/>
                      </a:lnTo>
                      <a:lnTo>
                        <a:pt x="181" y="161"/>
                      </a:lnTo>
                      <a:lnTo>
                        <a:pt x="187" y="155"/>
                      </a:lnTo>
                      <a:lnTo>
                        <a:pt x="191" y="150"/>
                      </a:lnTo>
                      <a:lnTo>
                        <a:pt x="195" y="143"/>
                      </a:lnTo>
                      <a:lnTo>
                        <a:pt x="197" y="135"/>
                      </a:lnTo>
                      <a:lnTo>
                        <a:pt x="199" y="128"/>
                      </a:lnTo>
                      <a:lnTo>
                        <a:pt x="200" y="119"/>
                      </a:lnTo>
                      <a:lnTo>
                        <a:pt x="201" y="110"/>
                      </a:lnTo>
                      <a:lnTo>
                        <a:pt x="200" y="103"/>
                      </a:lnTo>
                      <a:lnTo>
                        <a:pt x="200" y="97"/>
                      </a:lnTo>
                      <a:lnTo>
                        <a:pt x="198" y="90"/>
                      </a:lnTo>
                      <a:lnTo>
                        <a:pt x="196" y="84"/>
                      </a:lnTo>
                      <a:lnTo>
                        <a:pt x="194" y="78"/>
                      </a:lnTo>
                      <a:lnTo>
                        <a:pt x="190" y="72"/>
                      </a:lnTo>
                      <a:lnTo>
                        <a:pt x="187" y="67"/>
                      </a:lnTo>
                      <a:lnTo>
                        <a:pt x="182" y="62"/>
                      </a:lnTo>
                      <a:lnTo>
                        <a:pt x="177" y="57"/>
                      </a:lnTo>
                      <a:lnTo>
                        <a:pt x="171" y="54"/>
                      </a:lnTo>
                      <a:lnTo>
                        <a:pt x="165" y="51"/>
                      </a:lnTo>
                      <a:lnTo>
                        <a:pt x="160" y="48"/>
                      </a:lnTo>
                      <a:lnTo>
                        <a:pt x="153" y="46"/>
                      </a:lnTo>
                      <a:lnTo>
                        <a:pt x="147" y="44"/>
                      </a:lnTo>
                      <a:lnTo>
                        <a:pt x="140" y="44"/>
                      </a:lnTo>
                      <a:lnTo>
                        <a:pt x="133" y="43"/>
                      </a:lnTo>
                      <a:lnTo>
                        <a:pt x="125" y="44"/>
                      </a:lnTo>
                      <a:lnTo>
                        <a:pt x="118" y="44"/>
                      </a:lnTo>
                      <a:lnTo>
                        <a:pt x="111" y="46"/>
                      </a:lnTo>
                      <a:lnTo>
                        <a:pt x="105" y="48"/>
                      </a:lnTo>
                      <a:lnTo>
                        <a:pt x="99" y="51"/>
                      </a:lnTo>
                      <a:lnTo>
                        <a:pt x="93" y="54"/>
                      </a:lnTo>
                      <a:lnTo>
                        <a:pt x="88" y="58"/>
                      </a:lnTo>
                      <a:lnTo>
                        <a:pt x="82" y="63"/>
                      </a:lnTo>
                      <a:lnTo>
                        <a:pt x="78" y="67"/>
                      </a:lnTo>
                      <a:lnTo>
                        <a:pt x="73" y="73"/>
                      </a:lnTo>
                      <a:lnTo>
                        <a:pt x="70" y="80"/>
                      </a:lnTo>
                      <a:lnTo>
                        <a:pt x="66" y="87"/>
                      </a:lnTo>
                      <a:lnTo>
                        <a:pt x="63" y="94"/>
                      </a:lnTo>
                      <a:lnTo>
                        <a:pt x="61" y="102"/>
                      </a:lnTo>
                      <a:lnTo>
                        <a:pt x="58" y="111"/>
                      </a:lnTo>
                      <a:lnTo>
                        <a:pt x="57" y="121"/>
                      </a:lnTo>
                      <a:lnTo>
                        <a:pt x="6" y="111"/>
                      </a:lnTo>
                      <a:lnTo>
                        <a:pt x="8" y="99"/>
                      </a:lnTo>
                      <a:lnTo>
                        <a:pt x="11" y="87"/>
                      </a:lnTo>
                      <a:lnTo>
                        <a:pt x="16" y="75"/>
                      </a:lnTo>
                      <a:lnTo>
                        <a:pt x="21" y="64"/>
                      </a:lnTo>
                      <a:lnTo>
                        <a:pt x="27" y="54"/>
                      </a:lnTo>
                      <a:lnTo>
                        <a:pt x="33" y="45"/>
                      </a:lnTo>
                      <a:lnTo>
                        <a:pt x="40" y="37"/>
                      </a:lnTo>
                      <a:lnTo>
                        <a:pt x="48" y="29"/>
                      </a:lnTo>
                      <a:lnTo>
                        <a:pt x="57" y="22"/>
                      </a:lnTo>
                      <a:lnTo>
                        <a:pt x="66" y="16"/>
                      </a:lnTo>
                      <a:lnTo>
                        <a:pt x="75" y="11"/>
                      </a:lnTo>
                      <a:lnTo>
                        <a:pt x="86" y="7"/>
                      </a:lnTo>
                      <a:lnTo>
                        <a:pt x="97" y="3"/>
                      </a:lnTo>
                      <a:lnTo>
                        <a:pt x="108" y="1"/>
                      </a:lnTo>
                      <a:lnTo>
                        <a:pt x="119" y="0"/>
                      </a:lnTo>
                      <a:lnTo>
                        <a:pt x="132" y="0"/>
                      </a:lnTo>
                      <a:lnTo>
                        <a:pt x="149" y="0"/>
                      </a:lnTo>
                      <a:lnTo>
                        <a:pt x="164" y="3"/>
                      </a:lnTo>
                      <a:lnTo>
                        <a:pt x="180" y="8"/>
                      </a:lnTo>
                      <a:lnTo>
                        <a:pt x="195" y="15"/>
                      </a:lnTo>
                      <a:lnTo>
                        <a:pt x="208" y="24"/>
                      </a:lnTo>
                      <a:lnTo>
                        <a:pt x="219" y="33"/>
                      </a:lnTo>
                      <a:lnTo>
                        <a:pt x="230" y="44"/>
                      </a:lnTo>
                      <a:lnTo>
                        <a:pt x="239" y="56"/>
                      </a:lnTo>
                      <a:lnTo>
                        <a:pt x="245" y="70"/>
                      </a:lnTo>
                      <a:lnTo>
                        <a:pt x="250" y="83"/>
                      </a:lnTo>
                      <a:lnTo>
                        <a:pt x="253" y="97"/>
                      </a:lnTo>
                      <a:lnTo>
                        <a:pt x="254" y="111"/>
                      </a:lnTo>
                      <a:lnTo>
                        <a:pt x="253" y="126"/>
                      </a:lnTo>
                      <a:lnTo>
                        <a:pt x="250" y="138"/>
                      </a:lnTo>
                      <a:lnTo>
                        <a:pt x="245" y="151"/>
                      </a:lnTo>
                      <a:lnTo>
                        <a:pt x="240" y="163"/>
                      </a:lnTo>
                      <a:lnTo>
                        <a:pt x="231" y="173"/>
                      </a:lnTo>
                      <a:lnTo>
                        <a:pt x="222" y="183"/>
                      </a:lnTo>
                      <a:lnTo>
                        <a:pt x="209" y="192"/>
                      </a:lnTo>
                      <a:lnTo>
                        <a:pt x="196" y="199"/>
                      </a:lnTo>
                      <a:lnTo>
                        <a:pt x="205" y="201"/>
                      </a:lnTo>
                      <a:lnTo>
                        <a:pt x="214" y="205"/>
                      </a:lnTo>
                      <a:lnTo>
                        <a:pt x="222" y="208"/>
                      </a:lnTo>
                      <a:lnTo>
                        <a:pt x="230" y="213"/>
                      </a:lnTo>
                      <a:lnTo>
                        <a:pt x="236" y="217"/>
                      </a:lnTo>
                      <a:lnTo>
                        <a:pt x="243" y="223"/>
                      </a:lnTo>
                      <a:lnTo>
                        <a:pt x="249" y="229"/>
                      </a:lnTo>
                      <a:lnTo>
                        <a:pt x="254" y="236"/>
                      </a:lnTo>
                      <a:lnTo>
                        <a:pt x="259" y="243"/>
                      </a:lnTo>
                      <a:lnTo>
                        <a:pt x="263" y="251"/>
                      </a:lnTo>
                      <a:lnTo>
                        <a:pt x="267" y="259"/>
                      </a:lnTo>
                      <a:lnTo>
                        <a:pt x="269" y="267"/>
                      </a:lnTo>
                      <a:lnTo>
                        <a:pt x="271" y="276"/>
                      </a:lnTo>
                      <a:lnTo>
                        <a:pt x="273" y="286"/>
                      </a:lnTo>
                      <a:lnTo>
                        <a:pt x="273" y="295"/>
                      </a:lnTo>
                      <a:lnTo>
                        <a:pt x="275" y="305"/>
                      </a:lnTo>
                      <a:lnTo>
                        <a:pt x="273" y="319"/>
                      </a:lnTo>
                      <a:lnTo>
                        <a:pt x="272" y="333"/>
                      </a:lnTo>
                      <a:lnTo>
                        <a:pt x="269" y="345"/>
                      </a:lnTo>
                      <a:lnTo>
                        <a:pt x="264" y="358"/>
                      </a:lnTo>
                      <a:lnTo>
                        <a:pt x="259" y="369"/>
                      </a:lnTo>
                      <a:lnTo>
                        <a:pt x="252" y="380"/>
                      </a:lnTo>
                      <a:lnTo>
                        <a:pt x="244" y="392"/>
                      </a:lnTo>
                      <a:lnTo>
                        <a:pt x="234" y="402"/>
                      </a:lnTo>
                      <a:lnTo>
                        <a:pt x="224" y="411"/>
                      </a:lnTo>
                      <a:lnTo>
                        <a:pt x="213" y="419"/>
                      </a:lnTo>
                      <a:lnTo>
                        <a:pt x="201" y="425"/>
                      </a:lnTo>
                      <a:lnTo>
                        <a:pt x="189" y="431"/>
                      </a:lnTo>
                      <a:lnTo>
                        <a:pt x="177" y="435"/>
                      </a:lnTo>
                      <a:lnTo>
                        <a:pt x="162" y="438"/>
                      </a:lnTo>
                      <a:lnTo>
                        <a:pt x="149" y="440"/>
                      </a:lnTo>
                      <a:lnTo>
                        <a:pt x="133" y="441"/>
                      </a:lnTo>
                      <a:lnTo>
                        <a:pt x="119" y="440"/>
                      </a:lnTo>
                      <a:lnTo>
                        <a:pt x="107" y="439"/>
                      </a:lnTo>
                      <a:lnTo>
                        <a:pt x="95" y="435"/>
                      </a:lnTo>
                      <a:lnTo>
                        <a:pt x="83" y="432"/>
                      </a:lnTo>
                      <a:lnTo>
                        <a:pt x="72" y="428"/>
                      </a:lnTo>
                      <a:lnTo>
                        <a:pt x="61" y="422"/>
                      </a:lnTo>
                      <a:lnTo>
                        <a:pt x="51" y="415"/>
                      </a:lnTo>
                      <a:lnTo>
                        <a:pt x="42" y="406"/>
                      </a:lnTo>
                      <a:lnTo>
                        <a:pt x="34" y="398"/>
                      </a:lnTo>
                      <a:lnTo>
                        <a:pt x="26" y="388"/>
                      </a:lnTo>
                      <a:lnTo>
                        <a:pt x="19" y="378"/>
                      </a:lnTo>
                      <a:lnTo>
                        <a:pt x="13" y="368"/>
                      </a:lnTo>
                      <a:lnTo>
                        <a:pt x="9" y="357"/>
                      </a:lnTo>
                      <a:lnTo>
                        <a:pt x="4" y="344"/>
                      </a:lnTo>
                      <a:lnTo>
                        <a:pt x="2" y="332"/>
                      </a:lnTo>
                      <a:lnTo>
                        <a:pt x="0" y="31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39" name="Freeform 427"/>
                <p:cNvSpPr>
                  <a:spLocks noEditPoints="1"/>
                </p:cNvSpPr>
                <p:nvPr/>
              </p:nvSpPr>
              <p:spPr bwMode="auto">
                <a:xfrm>
                  <a:off x="4758" y="2166"/>
                  <a:ext cx="45" cy="73"/>
                </a:xfrm>
                <a:custGeom>
                  <a:avLst/>
                  <a:gdLst>
                    <a:gd name="T0" fmla="*/ 4 w 274"/>
                    <a:gd name="T1" fmla="*/ 151 h 440"/>
                    <a:gd name="T2" fmla="*/ 11 w 274"/>
                    <a:gd name="T3" fmla="*/ 109 h 440"/>
                    <a:gd name="T4" fmla="*/ 24 w 274"/>
                    <a:gd name="T5" fmla="*/ 75 h 440"/>
                    <a:gd name="T6" fmla="*/ 41 w 274"/>
                    <a:gd name="T7" fmla="*/ 47 h 440"/>
                    <a:gd name="T8" fmla="*/ 61 w 274"/>
                    <a:gd name="T9" fmla="*/ 25 h 440"/>
                    <a:gd name="T10" fmla="*/ 86 w 274"/>
                    <a:gd name="T11" fmla="*/ 9 h 440"/>
                    <a:gd name="T12" fmla="*/ 115 w 274"/>
                    <a:gd name="T13" fmla="*/ 1 h 440"/>
                    <a:gd name="T14" fmla="*/ 153 w 274"/>
                    <a:gd name="T15" fmla="*/ 0 h 440"/>
                    <a:gd name="T16" fmla="*/ 196 w 274"/>
                    <a:gd name="T17" fmla="*/ 13 h 440"/>
                    <a:gd name="T18" fmla="*/ 229 w 274"/>
                    <a:gd name="T19" fmla="*/ 42 h 440"/>
                    <a:gd name="T20" fmla="*/ 252 w 274"/>
                    <a:gd name="T21" fmla="*/ 83 h 440"/>
                    <a:gd name="T22" fmla="*/ 268 w 274"/>
                    <a:gd name="T23" fmla="*/ 138 h 440"/>
                    <a:gd name="T24" fmla="*/ 274 w 274"/>
                    <a:gd name="T25" fmla="*/ 220 h 440"/>
                    <a:gd name="T26" fmla="*/ 267 w 274"/>
                    <a:gd name="T27" fmla="*/ 304 h 440"/>
                    <a:gd name="T28" fmla="*/ 258 w 274"/>
                    <a:gd name="T29" fmla="*/ 343 h 440"/>
                    <a:gd name="T30" fmla="*/ 244 w 274"/>
                    <a:gd name="T31" fmla="*/ 375 h 440"/>
                    <a:gd name="T32" fmla="*/ 226 w 274"/>
                    <a:gd name="T33" fmla="*/ 401 h 440"/>
                    <a:gd name="T34" fmla="*/ 205 w 274"/>
                    <a:gd name="T35" fmla="*/ 421 h 440"/>
                    <a:gd name="T36" fmla="*/ 179 w 274"/>
                    <a:gd name="T37" fmla="*/ 434 h 440"/>
                    <a:gd name="T38" fmla="*/ 148 w 274"/>
                    <a:gd name="T39" fmla="*/ 440 h 440"/>
                    <a:gd name="T40" fmla="*/ 108 w 274"/>
                    <a:gd name="T41" fmla="*/ 438 h 440"/>
                    <a:gd name="T42" fmla="*/ 71 w 274"/>
                    <a:gd name="T43" fmla="*/ 423 h 440"/>
                    <a:gd name="T44" fmla="*/ 42 w 274"/>
                    <a:gd name="T45" fmla="*/ 396 h 440"/>
                    <a:gd name="T46" fmla="*/ 16 w 274"/>
                    <a:gd name="T47" fmla="*/ 345 h 440"/>
                    <a:gd name="T48" fmla="*/ 2 w 274"/>
                    <a:gd name="T49" fmla="*/ 277 h 440"/>
                    <a:gd name="T50" fmla="*/ 53 w 274"/>
                    <a:gd name="T51" fmla="*/ 220 h 440"/>
                    <a:gd name="T52" fmla="*/ 57 w 274"/>
                    <a:gd name="T53" fmla="*/ 290 h 440"/>
                    <a:gd name="T54" fmla="*/ 67 w 274"/>
                    <a:gd name="T55" fmla="*/ 340 h 440"/>
                    <a:gd name="T56" fmla="*/ 84 w 274"/>
                    <a:gd name="T57" fmla="*/ 370 h 440"/>
                    <a:gd name="T58" fmla="*/ 104 w 274"/>
                    <a:gd name="T59" fmla="*/ 388 h 440"/>
                    <a:gd name="T60" fmla="*/ 129 w 274"/>
                    <a:gd name="T61" fmla="*/ 396 h 440"/>
                    <a:gd name="T62" fmla="*/ 153 w 274"/>
                    <a:gd name="T63" fmla="*/ 395 h 440"/>
                    <a:gd name="T64" fmla="*/ 177 w 274"/>
                    <a:gd name="T65" fmla="*/ 383 h 440"/>
                    <a:gd name="T66" fmla="*/ 196 w 274"/>
                    <a:gd name="T67" fmla="*/ 361 h 440"/>
                    <a:gd name="T68" fmla="*/ 211 w 274"/>
                    <a:gd name="T69" fmla="*/ 325 h 440"/>
                    <a:gd name="T70" fmla="*/ 219 w 274"/>
                    <a:gd name="T71" fmla="*/ 269 h 440"/>
                    <a:gd name="T72" fmla="*/ 220 w 274"/>
                    <a:gd name="T73" fmla="*/ 195 h 440"/>
                    <a:gd name="T74" fmla="*/ 214 w 274"/>
                    <a:gd name="T75" fmla="*/ 132 h 440"/>
                    <a:gd name="T76" fmla="*/ 202 w 274"/>
                    <a:gd name="T77" fmla="*/ 89 h 440"/>
                    <a:gd name="T78" fmla="*/ 184 w 274"/>
                    <a:gd name="T79" fmla="*/ 63 h 440"/>
                    <a:gd name="T80" fmla="*/ 161 w 274"/>
                    <a:gd name="T81" fmla="*/ 48 h 440"/>
                    <a:gd name="T82" fmla="*/ 136 w 274"/>
                    <a:gd name="T83" fmla="*/ 44 h 440"/>
                    <a:gd name="T84" fmla="*/ 112 w 274"/>
                    <a:gd name="T85" fmla="*/ 48 h 440"/>
                    <a:gd name="T86" fmla="*/ 91 w 274"/>
                    <a:gd name="T87" fmla="*/ 61 h 440"/>
                    <a:gd name="T88" fmla="*/ 73 w 274"/>
                    <a:gd name="T89" fmla="*/ 85 h 440"/>
                    <a:gd name="T90" fmla="*/ 60 w 274"/>
                    <a:gd name="T91" fmla="*/ 130 h 440"/>
                    <a:gd name="T92" fmla="*/ 53 w 274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4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4" y="151"/>
                      </a:lnTo>
                      <a:lnTo>
                        <a:pt x="6" y="136"/>
                      </a:lnTo>
                      <a:lnTo>
                        <a:pt x="9" y="123"/>
                      </a:lnTo>
                      <a:lnTo>
                        <a:pt x="11" y="109"/>
                      </a:lnTo>
                      <a:lnTo>
                        <a:pt x="16" y="97"/>
                      </a:lnTo>
                      <a:lnTo>
                        <a:pt x="19" y="85"/>
                      </a:lnTo>
                      <a:lnTo>
                        <a:pt x="24" y="75"/>
                      </a:lnTo>
                      <a:lnTo>
                        <a:pt x="30" y="65"/>
                      </a:lnTo>
                      <a:lnTo>
                        <a:pt x="34" y="55"/>
                      </a:lnTo>
                      <a:lnTo>
                        <a:pt x="41" y="47"/>
                      </a:lnTo>
                      <a:lnTo>
                        <a:pt x="46" y="39"/>
                      </a:lnTo>
                      <a:lnTo>
                        <a:pt x="53" y="31"/>
                      </a:lnTo>
                      <a:lnTo>
                        <a:pt x="61" y="25"/>
                      </a:lnTo>
                      <a:lnTo>
                        <a:pt x="69" y="19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5" y="6"/>
                      </a:lnTo>
                      <a:lnTo>
                        <a:pt x="105" y="3"/>
                      </a:lnTo>
                      <a:lnTo>
                        <a:pt x="115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8" y="3"/>
                      </a:lnTo>
                      <a:lnTo>
                        <a:pt x="183" y="8"/>
                      </a:lnTo>
                      <a:lnTo>
                        <a:pt x="196" y="13"/>
                      </a:lnTo>
                      <a:lnTo>
                        <a:pt x="208" y="21"/>
                      </a:lnTo>
                      <a:lnTo>
                        <a:pt x="219" y="30"/>
                      </a:lnTo>
                      <a:lnTo>
                        <a:pt x="229" y="42"/>
                      </a:lnTo>
                      <a:lnTo>
                        <a:pt x="238" y="54"/>
                      </a:lnTo>
                      <a:lnTo>
                        <a:pt x="246" y="67"/>
                      </a:lnTo>
                      <a:lnTo>
                        <a:pt x="252" y="83"/>
                      </a:lnTo>
                      <a:lnTo>
                        <a:pt x="259" y="100"/>
                      </a:lnTo>
                      <a:lnTo>
                        <a:pt x="264" y="118"/>
                      </a:lnTo>
                      <a:lnTo>
                        <a:pt x="268" y="138"/>
                      </a:lnTo>
                      <a:lnTo>
                        <a:pt x="270" y="162"/>
                      </a:lnTo>
                      <a:lnTo>
                        <a:pt x="273" y="190"/>
                      </a:lnTo>
                      <a:lnTo>
                        <a:pt x="274" y="220"/>
                      </a:lnTo>
                      <a:lnTo>
                        <a:pt x="273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5" y="317"/>
                      </a:lnTo>
                      <a:lnTo>
                        <a:pt x="261" y="331"/>
                      </a:lnTo>
                      <a:lnTo>
                        <a:pt x="258" y="343"/>
                      </a:lnTo>
                      <a:lnTo>
                        <a:pt x="255" y="354"/>
                      </a:lnTo>
                      <a:lnTo>
                        <a:pt x="250" y="364"/>
                      </a:lnTo>
                      <a:lnTo>
                        <a:pt x="244" y="375"/>
                      </a:lnTo>
                      <a:lnTo>
                        <a:pt x="239" y="384"/>
                      </a:lnTo>
                      <a:lnTo>
                        <a:pt x="233" y="393"/>
                      </a:lnTo>
                      <a:lnTo>
                        <a:pt x="226" y="401"/>
                      </a:lnTo>
                      <a:lnTo>
                        <a:pt x="220" y="408"/>
                      </a:lnTo>
                      <a:lnTo>
                        <a:pt x="213" y="415"/>
                      </a:lnTo>
                      <a:lnTo>
                        <a:pt x="205" y="421"/>
                      </a:lnTo>
                      <a:lnTo>
                        <a:pt x="197" y="426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7"/>
                      </a:lnTo>
                      <a:lnTo>
                        <a:pt x="159" y="439"/>
                      </a:lnTo>
                      <a:lnTo>
                        <a:pt x="148" y="440"/>
                      </a:lnTo>
                      <a:lnTo>
                        <a:pt x="136" y="440"/>
                      </a:lnTo>
                      <a:lnTo>
                        <a:pt x="122" y="440"/>
                      </a:lnTo>
                      <a:lnTo>
                        <a:pt x="108" y="438"/>
                      </a:lnTo>
                      <a:lnTo>
                        <a:pt x="95" y="434"/>
                      </a:lnTo>
                      <a:lnTo>
                        <a:pt x="82" y="429"/>
                      </a:lnTo>
                      <a:lnTo>
                        <a:pt x="71" y="423"/>
                      </a:lnTo>
                      <a:lnTo>
                        <a:pt x="61" y="415"/>
                      </a:lnTo>
                      <a:lnTo>
                        <a:pt x="51" y="406"/>
                      </a:lnTo>
                      <a:lnTo>
                        <a:pt x="42" y="396"/>
                      </a:lnTo>
                      <a:lnTo>
                        <a:pt x="32" y="381"/>
                      </a:lnTo>
                      <a:lnTo>
                        <a:pt x="24" y="364"/>
                      </a:lnTo>
                      <a:lnTo>
                        <a:pt x="16" y="345"/>
                      </a:lnTo>
                      <a:lnTo>
                        <a:pt x="10" y="325"/>
                      </a:lnTo>
                      <a:lnTo>
                        <a:pt x="6" y="301"/>
                      </a:lnTo>
                      <a:lnTo>
                        <a:pt x="2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3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7" y="290"/>
                      </a:lnTo>
                      <a:lnTo>
                        <a:pt x="59" y="308"/>
                      </a:lnTo>
                      <a:lnTo>
                        <a:pt x="62" y="325"/>
                      </a:lnTo>
                      <a:lnTo>
                        <a:pt x="67" y="340"/>
                      </a:lnTo>
                      <a:lnTo>
                        <a:pt x="71" y="352"/>
                      </a:lnTo>
                      <a:lnTo>
                        <a:pt x="77" y="361"/>
                      </a:lnTo>
                      <a:lnTo>
                        <a:pt x="84" y="370"/>
                      </a:lnTo>
                      <a:lnTo>
                        <a:pt x="90" y="377"/>
                      </a:lnTo>
                      <a:lnTo>
                        <a:pt x="97" y="383"/>
                      </a:lnTo>
                      <a:lnTo>
                        <a:pt x="104" y="388"/>
                      </a:lnTo>
                      <a:lnTo>
                        <a:pt x="112" y="392"/>
                      </a:lnTo>
                      <a:lnTo>
                        <a:pt x="120" y="395"/>
                      </a:lnTo>
                      <a:lnTo>
                        <a:pt x="129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1" y="392"/>
                      </a:lnTo>
                      <a:lnTo>
                        <a:pt x="169" y="388"/>
                      </a:lnTo>
                      <a:lnTo>
                        <a:pt x="177" y="383"/>
                      </a:lnTo>
                      <a:lnTo>
                        <a:pt x="184" y="377"/>
                      </a:lnTo>
                      <a:lnTo>
                        <a:pt x="190" y="370"/>
                      </a:lnTo>
                      <a:lnTo>
                        <a:pt x="196" y="361"/>
                      </a:lnTo>
                      <a:lnTo>
                        <a:pt x="202" y="351"/>
                      </a:lnTo>
                      <a:lnTo>
                        <a:pt x="207" y="340"/>
                      </a:lnTo>
                      <a:lnTo>
                        <a:pt x="211" y="325"/>
                      </a:lnTo>
                      <a:lnTo>
                        <a:pt x="214" y="308"/>
                      </a:lnTo>
                      <a:lnTo>
                        <a:pt x="217" y="289"/>
                      </a:lnTo>
                      <a:lnTo>
                        <a:pt x="219" y="269"/>
                      </a:lnTo>
                      <a:lnTo>
                        <a:pt x="220" y="245"/>
                      </a:lnTo>
                      <a:lnTo>
                        <a:pt x="221" y="220"/>
                      </a:lnTo>
                      <a:lnTo>
                        <a:pt x="220" y="195"/>
                      </a:lnTo>
                      <a:lnTo>
                        <a:pt x="219" y="171"/>
                      </a:lnTo>
                      <a:lnTo>
                        <a:pt x="217" y="151"/>
                      </a:lnTo>
                      <a:lnTo>
                        <a:pt x="214" y="132"/>
                      </a:lnTo>
                      <a:lnTo>
                        <a:pt x="211" y="115"/>
                      </a:lnTo>
                      <a:lnTo>
                        <a:pt x="207" y="100"/>
                      </a:lnTo>
                      <a:lnTo>
                        <a:pt x="202" y="89"/>
                      </a:lnTo>
                      <a:lnTo>
                        <a:pt x="196" y="79"/>
                      </a:lnTo>
                      <a:lnTo>
                        <a:pt x="190" y="71"/>
                      </a:lnTo>
                      <a:lnTo>
                        <a:pt x="184" y="63"/>
                      </a:lnTo>
                      <a:lnTo>
                        <a:pt x="177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20" y="45"/>
                      </a:lnTo>
                      <a:lnTo>
                        <a:pt x="112" y="48"/>
                      </a:lnTo>
                      <a:lnTo>
                        <a:pt x="104" y="52"/>
                      </a:lnTo>
                      <a:lnTo>
                        <a:pt x="97" y="55"/>
                      </a:lnTo>
                      <a:lnTo>
                        <a:pt x="91" y="61"/>
                      </a:lnTo>
                      <a:lnTo>
                        <a:pt x="85" y="67"/>
                      </a:lnTo>
                      <a:lnTo>
                        <a:pt x="79" y="74"/>
                      </a:lnTo>
                      <a:lnTo>
                        <a:pt x="73" y="85"/>
                      </a:lnTo>
                      <a:lnTo>
                        <a:pt x="68" y="98"/>
                      </a:lnTo>
                      <a:lnTo>
                        <a:pt x="63" y="114"/>
                      </a:lnTo>
                      <a:lnTo>
                        <a:pt x="60" y="130"/>
                      </a:lnTo>
                      <a:lnTo>
                        <a:pt x="57" y="150"/>
                      </a:lnTo>
                      <a:lnTo>
                        <a:pt x="54" y="171"/>
                      </a:lnTo>
                      <a:lnTo>
                        <a:pt x="53" y="195"/>
                      </a:lnTo>
                      <a:lnTo>
                        <a:pt x="53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0" name="Freeform 428"/>
                <p:cNvSpPr>
                  <a:spLocks noEditPoints="1"/>
                </p:cNvSpPr>
                <p:nvPr/>
              </p:nvSpPr>
              <p:spPr bwMode="auto">
                <a:xfrm>
                  <a:off x="4812" y="2166"/>
                  <a:ext cx="45" cy="73"/>
                </a:xfrm>
                <a:custGeom>
                  <a:avLst/>
                  <a:gdLst>
                    <a:gd name="T0" fmla="*/ 3 w 273"/>
                    <a:gd name="T1" fmla="*/ 151 h 440"/>
                    <a:gd name="T2" fmla="*/ 11 w 273"/>
                    <a:gd name="T3" fmla="*/ 109 h 440"/>
                    <a:gd name="T4" fmla="*/ 23 w 273"/>
                    <a:gd name="T5" fmla="*/ 75 h 440"/>
                    <a:gd name="T6" fmla="*/ 40 w 273"/>
                    <a:gd name="T7" fmla="*/ 47 h 440"/>
                    <a:gd name="T8" fmla="*/ 60 w 273"/>
                    <a:gd name="T9" fmla="*/ 25 h 440"/>
                    <a:gd name="T10" fmla="*/ 85 w 273"/>
                    <a:gd name="T11" fmla="*/ 9 h 440"/>
                    <a:gd name="T12" fmla="*/ 114 w 273"/>
                    <a:gd name="T13" fmla="*/ 1 h 440"/>
                    <a:gd name="T14" fmla="*/ 153 w 273"/>
                    <a:gd name="T15" fmla="*/ 0 h 440"/>
                    <a:gd name="T16" fmla="*/ 195 w 273"/>
                    <a:gd name="T17" fmla="*/ 13 h 440"/>
                    <a:gd name="T18" fmla="*/ 228 w 273"/>
                    <a:gd name="T19" fmla="*/ 42 h 440"/>
                    <a:gd name="T20" fmla="*/ 252 w 273"/>
                    <a:gd name="T21" fmla="*/ 83 h 440"/>
                    <a:gd name="T22" fmla="*/ 267 w 273"/>
                    <a:gd name="T23" fmla="*/ 138 h 440"/>
                    <a:gd name="T24" fmla="*/ 273 w 273"/>
                    <a:gd name="T25" fmla="*/ 220 h 440"/>
                    <a:gd name="T26" fmla="*/ 266 w 273"/>
                    <a:gd name="T27" fmla="*/ 304 h 440"/>
                    <a:gd name="T28" fmla="*/ 257 w 273"/>
                    <a:gd name="T29" fmla="*/ 343 h 440"/>
                    <a:gd name="T30" fmla="*/ 244 w 273"/>
                    <a:gd name="T31" fmla="*/ 375 h 440"/>
                    <a:gd name="T32" fmla="*/ 226 w 273"/>
                    <a:gd name="T33" fmla="*/ 401 h 440"/>
                    <a:gd name="T34" fmla="*/ 204 w 273"/>
                    <a:gd name="T35" fmla="*/ 421 h 440"/>
                    <a:gd name="T36" fmla="*/ 178 w 273"/>
                    <a:gd name="T37" fmla="*/ 434 h 440"/>
                    <a:gd name="T38" fmla="*/ 147 w 273"/>
                    <a:gd name="T39" fmla="*/ 440 h 440"/>
                    <a:gd name="T40" fmla="*/ 108 w 273"/>
                    <a:gd name="T41" fmla="*/ 438 h 440"/>
                    <a:gd name="T42" fmla="*/ 70 w 273"/>
                    <a:gd name="T43" fmla="*/ 423 h 440"/>
                    <a:gd name="T44" fmla="*/ 41 w 273"/>
                    <a:gd name="T45" fmla="*/ 396 h 440"/>
                    <a:gd name="T46" fmla="*/ 15 w 273"/>
                    <a:gd name="T47" fmla="*/ 345 h 440"/>
                    <a:gd name="T48" fmla="*/ 2 w 273"/>
                    <a:gd name="T49" fmla="*/ 277 h 440"/>
                    <a:gd name="T50" fmla="*/ 52 w 273"/>
                    <a:gd name="T51" fmla="*/ 220 h 440"/>
                    <a:gd name="T52" fmla="*/ 56 w 273"/>
                    <a:gd name="T53" fmla="*/ 290 h 440"/>
                    <a:gd name="T54" fmla="*/ 66 w 273"/>
                    <a:gd name="T55" fmla="*/ 340 h 440"/>
                    <a:gd name="T56" fmla="*/ 83 w 273"/>
                    <a:gd name="T57" fmla="*/ 370 h 440"/>
                    <a:gd name="T58" fmla="*/ 103 w 273"/>
                    <a:gd name="T59" fmla="*/ 388 h 440"/>
                    <a:gd name="T60" fmla="*/ 127 w 273"/>
                    <a:gd name="T61" fmla="*/ 396 h 440"/>
                    <a:gd name="T62" fmla="*/ 153 w 273"/>
                    <a:gd name="T63" fmla="*/ 395 h 440"/>
                    <a:gd name="T64" fmla="*/ 176 w 273"/>
                    <a:gd name="T65" fmla="*/ 383 h 440"/>
                    <a:gd name="T66" fmla="*/ 195 w 273"/>
                    <a:gd name="T67" fmla="*/ 361 h 440"/>
                    <a:gd name="T68" fmla="*/ 210 w 273"/>
                    <a:gd name="T69" fmla="*/ 325 h 440"/>
                    <a:gd name="T70" fmla="*/ 218 w 273"/>
                    <a:gd name="T71" fmla="*/ 269 h 440"/>
                    <a:gd name="T72" fmla="*/ 219 w 273"/>
                    <a:gd name="T73" fmla="*/ 195 h 440"/>
                    <a:gd name="T74" fmla="*/ 213 w 273"/>
                    <a:gd name="T75" fmla="*/ 132 h 440"/>
                    <a:gd name="T76" fmla="*/ 201 w 273"/>
                    <a:gd name="T77" fmla="*/ 89 h 440"/>
                    <a:gd name="T78" fmla="*/ 183 w 273"/>
                    <a:gd name="T79" fmla="*/ 63 h 440"/>
                    <a:gd name="T80" fmla="*/ 160 w 273"/>
                    <a:gd name="T81" fmla="*/ 48 h 440"/>
                    <a:gd name="T82" fmla="*/ 136 w 273"/>
                    <a:gd name="T83" fmla="*/ 44 h 440"/>
                    <a:gd name="T84" fmla="*/ 111 w 273"/>
                    <a:gd name="T85" fmla="*/ 48 h 440"/>
                    <a:gd name="T86" fmla="*/ 91 w 273"/>
                    <a:gd name="T87" fmla="*/ 61 h 440"/>
                    <a:gd name="T88" fmla="*/ 73 w 273"/>
                    <a:gd name="T89" fmla="*/ 85 h 440"/>
                    <a:gd name="T90" fmla="*/ 59 w 273"/>
                    <a:gd name="T91" fmla="*/ 130 h 440"/>
                    <a:gd name="T92" fmla="*/ 52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3" y="151"/>
                      </a:lnTo>
                      <a:lnTo>
                        <a:pt x="5" y="136"/>
                      </a:lnTo>
                      <a:lnTo>
                        <a:pt x="9" y="123"/>
                      </a:lnTo>
                      <a:lnTo>
                        <a:pt x="11" y="109"/>
                      </a:lnTo>
                      <a:lnTo>
                        <a:pt x="15" y="97"/>
                      </a:lnTo>
                      <a:lnTo>
                        <a:pt x="19" y="85"/>
                      </a:lnTo>
                      <a:lnTo>
                        <a:pt x="23" y="75"/>
                      </a:lnTo>
                      <a:lnTo>
                        <a:pt x="29" y="65"/>
                      </a:lnTo>
                      <a:lnTo>
                        <a:pt x="33" y="55"/>
                      </a:lnTo>
                      <a:lnTo>
                        <a:pt x="40" y="47"/>
                      </a:lnTo>
                      <a:lnTo>
                        <a:pt x="46" y="39"/>
                      </a:lnTo>
                      <a:lnTo>
                        <a:pt x="52" y="31"/>
                      </a:lnTo>
                      <a:lnTo>
                        <a:pt x="60" y="25"/>
                      </a:lnTo>
                      <a:lnTo>
                        <a:pt x="68" y="19"/>
                      </a:lnTo>
                      <a:lnTo>
                        <a:pt x="76" y="13"/>
                      </a:lnTo>
                      <a:lnTo>
                        <a:pt x="85" y="9"/>
                      </a:lnTo>
                      <a:lnTo>
                        <a:pt x="94" y="6"/>
                      </a:lnTo>
                      <a:lnTo>
                        <a:pt x="104" y="3"/>
                      </a:lnTo>
                      <a:lnTo>
                        <a:pt x="114" y="1"/>
                      </a:ln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7" y="3"/>
                      </a:lnTo>
                      <a:lnTo>
                        <a:pt x="182" y="8"/>
                      </a:lnTo>
                      <a:lnTo>
                        <a:pt x="195" y="13"/>
                      </a:lnTo>
                      <a:lnTo>
                        <a:pt x="208" y="21"/>
                      </a:lnTo>
                      <a:lnTo>
                        <a:pt x="218" y="30"/>
                      </a:lnTo>
                      <a:lnTo>
                        <a:pt x="228" y="42"/>
                      </a:lnTo>
                      <a:lnTo>
                        <a:pt x="237" y="54"/>
                      </a:lnTo>
                      <a:lnTo>
                        <a:pt x="245" y="67"/>
                      </a:lnTo>
                      <a:lnTo>
                        <a:pt x="252" y="83"/>
                      </a:lnTo>
                      <a:lnTo>
                        <a:pt x="258" y="100"/>
                      </a:lnTo>
                      <a:lnTo>
                        <a:pt x="263" y="118"/>
                      </a:lnTo>
                      <a:lnTo>
                        <a:pt x="267" y="138"/>
                      </a:lnTo>
                      <a:lnTo>
                        <a:pt x="270" y="162"/>
                      </a:lnTo>
                      <a:lnTo>
                        <a:pt x="272" y="190"/>
                      </a:lnTo>
                      <a:lnTo>
                        <a:pt x="273" y="220"/>
                      </a:lnTo>
                      <a:lnTo>
                        <a:pt x="272" y="256"/>
                      </a:lnTo>
                      <a:lnTo>
                        <a:pt x="269" y="289"/>
                      </a:lnTo>
                      <a:lnTo>
                        <a:pt x="266" y="304"/>
                      </a:lnTo>
                      <a:lnTo>
                        <a:pt x="264" y="317"/>
                      </a:lnTo>
                      <a:lnTo>
                        <a:pt x="261" y="331"/>
                      </a:lnTo>
                      <a:lnTo>
                        <a:pt x="257" y="343"/>
                      </a:lnTo>
                      <a:lnTo>
                        <a:pt x="253" y="354"/>
                      </a:lnTo>
                      <a:lnTo>
                        <a:pt x="249" y="364"/>
                      </a:lnTo>
                      <a:lnTo>
                        <a:pt x="244" y="375"/>
                      </a:lnTo>
                      <a:lnTo>
                        <a:pt x="238" y="384"/>
                      </a:lnTo>
                      <a:lnTo>
                        <a:pt x="233" y="393"/>
                      </a:lnTo>
                      <a:lnTo>
                        <a:pt x="226" y="401"/>
                      </a:lnTo>
                      <a:lnTo>
                        <a:pt x="219" y="408"/>
                      </a:lnTo>
                      <a:lnTo>
                        <a:pt x="212" y="415"/>
                      </a:lnTo>
                      <a:lnTo>
                        <a:pt x="204" y="421"/>
                      </a:lnTo>
                      <a:lnTo>
                        <a:pt x="196" y="426"/>
                      </a:lnTo>
                      <a:lnTo>
                        <a:pt x="187" y="431"/>
                      </a:lnTo>
                      <a:lnTo>
                        <a:pt x="178" y="434"/>
                      </a:lnTo>
                      <a:lnTo>
                        <a:pt x="168" y="437"/>
                      </a:lnTo>
                      <a:lnTo>
                        <a:pt x="158" y="439"/>
                      </a:lnTo>
                      <a:lnTo>
                        <a:pt x="147" y="440"/>
                      </a:lnTo>
                      <a:lnTo>
                        <a:pt x="136" y="440"/>
                      </a:lnTo>
                      <a:lnTo>
                        <a:pt x="121" y="440"/>
                      </a:lnTo>
                      <a:lnTo>
                        <a:pt x="108" y="438"/>
                      </a:lnTo>
                      <a:lnTo>
                        <a:pt x="94" y="434"/>
                      </a:lnTo>
                      <a:lnTo>
                        <a:pt x="82" y="429"/>
                      </a:lnTo>
                      <a:lnTo>
                        <a:pt x="70" y="423"/>
                      </a:lnTo>
                      <a:lnTo>
                        <a:pt x="60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1" y="381"/>
                      </a:lnTo>
                      <a:lnTo>
                        <a:pt x="23" y="364"/>
                      </a:lnTo>
                      <a:lnTo>
                        <a:pt x="15" y="345"/>
                      </a:lnTo>
                      <a:lnTo>
                        <a:pt x="10" y="325"/>
                      </a:lnTo>
                      <a:lnTo>
                        <a:pt x="5" y="301"/>
                      </a:lnTo>
                      <a:lnTo>
                        <a:pt x="2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2" y="220"/>
                      </a:moveTo>
                      <a:lnTo>
                        <a:pt x="52" y="245"/>
                      </a:lnTo>
                      <a:lnTo>
                        <a:pt x="54" y="269"/>
                      </a:lnTo>
                      <a:lnTo>
                        <a:pt x="56" y="290"/>
                      </a:lnTo>
                      <a:lnTo>
                        <a:pt x="58" y="308"/>
                      </a:lnTo>
                      <a:lnTo>
                        <a:pt x="61" y="325"/>
                      </a:lnTo>
                      <a:lnTo>
                        <a:pt x="66" y="340"/>
                      </a:lnTo>
                      <a:lnTo>
                        <a:pt x="70" y="352"/>
                      </a:lnTo>
                      <a:lnTo>
                        <a:pt x="76" y="361"/>
                      </a:lnTo>
                      <a:lnTo>
                        <a:pt x="83" y="370"/>
                      </a:lnTo>
                      <a:lnTo>
                        <a:pt x="90" y="377"/>
                      </a:lnTo>
                      <a:lnTo>
                        <a:pt x="96" y="383"/>
                      </a:lnTo>
                      <a:lnTo>
                        <a:pt x="103" y="388"/>
                      </a:lnTo>
                      <a:lnTo>
                        <a:pt x="111" y="392"/>
                      </a:lnTo>
                      <a:lnTo>
                        <a:pt x="119" y="395"/>
                      </a:lnTo>
                      <a:lnTo>
                        <a:pt x="127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0" y="392"/>
                      </a:lnTo>
                      <a:lnTo>
                        <a:pt x="168" y="388"/>
                      </a:lnTo>
                      <a:lnTo>
                        <a:pt x="176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5" y="361"/>
                      </a:lnTo>
                      <a:lnTo>
                        <a:pt x="201" y="351"/>
                      </a:lnTo>
                      <a:lnTo>
                        <a:pt x="205" y="340"/>
                      </a:lnTo>
                      <a:lnTo>
                        <a:pt x="210" y="325"/>
                      </a:lnTo>
                      <a:lnTo>
                        <a:pt x="213" y="308"/>
                      </a:lnTo>
                      <a:lnTo>
                        <a:pt x="217" y="289"/>
                      </a:lnTo>
                      <a:lnTo>
                        <a:pt x="218" y="269"/>
                      </a:lnTo>
                      <a:lnTo>
                        <a:pt x="219" y="245"/>
                      </a:lnTo>
                      <a:lnTo>
                        <a:pt x="220" y="220"/>
                      </a:lnTo>
                      <a:lnTo>
                        <a:pt x="219" y="195"/>
                      </a:lnTo>
                      <a:lnTo>
                        <a:pt x="218" y="171"/>
                      </a:lnTo>
                      <a:lnTo>
                        <a:pt x="217" y="151"/>
                      </a:lnTo>
                      <a:lnTo>
                        <a:pt x="213" y="132"/>
                      </a:lnTo>
                      <a:lnTo>
                        <a:pt x="210" y="115"/>
                      </a:lnTo>
                      <a:lnTo>
                        <a:pt x="205" y="100"/>
                      </a:lnTo>
                      <a:lnTo>
                        <a:pt x="201" y="89"/>
                      </a:lnTo>
                      <a:lnTo>
                        <a:pt x="195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6" y="57"/>
                      </a:lnTo>
                      <a:lnTo>
                        <a:pt x="168" y="52"/>
                      </a:lnTo>
                      <a:lnTo>
                        <a:pt x="160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3" y="52"/>
                      </a:lnTo>
                      <a:lnTo>
                        <a:pt x="96" y="55"/>
                      </a:lnTo>
                      <a:lnTo>
                        <a:pt x="91" y="61"/>
                      </a:lnTo>
                      <a:lnTo>
                        <a:pt x="84" y="67"/>
                      </a:lnTo>
                      <a:lnTo>
                        <a:pt x="78" y="74"/>
                      </a:lnTo>
                      <a:lnTo>
                        <a:pt x="73" y="85"/>
                      </a:lnTo>
                      <a:lnTo>
                        <a:pt x="67" y="98"/>
                      </a:lnTo>
                      <a:lnTo>
                        <a:pt x="63" y="114"/>
                      </a:lnTo>
                      <a:lnTo>
                        <a:pt x="59" y="130"/>
                      </a:lnTo>
                      <a:lnTo>
                        <a:pt x="56" y="150"/>
                      </a:lnTo>
                      <a:lnTo>
                        <a:pt x="54" y="171"/>
                      </a:lnTo>
                      <a:lnTo>
                        <a:pt x="52" y="195"/>
                      </a:lnTo>
                      <a:lnTo>
                        <a:pt x="52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1" name="Freeform 429"/>
                <p:cNvSpPr>
                  <a:spLocks noEditPoints="1"/>
                </p:cNvSpPr>
                <p:nvPr/>
              </p:nvSpPr>
              <p:spPr bwMode="auto">
                <a:xfrm>
                  <a:off x="4866" y="2166"/>
                  <a:ext cx="45" cy="73"/>
                </a:xfrm>
                <a:custGeom>
                  <a:avLst/>
                  <a:gdLst>
                    <a:gd name="T0" fmla="*/ 3 w 272"/>
                    <a:gd name="T1" fmla="*/ 151 h 440"/>
                    <a:gd name="T2" fmla="*/ 11 w 272"/>
                    <a:gd name="T3" fmla="*/ 109 h 440"/>
                    <a:gd name="T4" fmla="*/ 23 w 272"/>
                    <a:gd name="T5" fmla="*/ 75 h 440"/>
                    <a:gd name="T6" fmla="*/ 40 w 272"/>
                    <a:gd name="T7" fmla="*/ 47 h 440"/>
                    <a:gd name="T8" fmla="*/ 61 w 272"/>
                    <a:gd name="T9" fmla="*/ 25 h 440"/>
                    <a:gd name="T10" fmla="*/ 85 w 272"/>
                    <a:gd name="T11" fmla="*/ 9 h 440"/>
                    <a:gd name="T12" fmla="*/ 115 w 272"/>
                    <a:gd name="T13" fmla="*/ 1 h 440"/>
                    <a:gd name="T14" fmla="*/ 153 w 272"/>
                    <a:gd name="T15" fmla="*/ 0 h 440"/>
                    <a:gd name="T16" fmla="*/ 196 w 272"/>
                    <a:gd name="T17" fmla="*/ 13 h 440"/>
                    <a:gd name="T18" fmla="*/ 228 w 272"/>
                    <a:gd name="T19" fmla="*/ 42 h 440"/>
                    <a:gd name="T20" fmla="*/ 252 w 272"/>
                    <a:gd name="T21" fmla="*/ 83 h 440"/>
                    <a:gd name="T22" fmla="*/ 268 w 272"/>
                    <a:gd name="T23" fmla="*/ 138 h 440"/>
                    <a:gd name="T24" fmla="*/ 272 w 272"/>
                    <a:gd name="T25" fmla="*/ 220 h 440"/>
                    <a:gd name="T26" fmla="*/ 267 w 272"/>
                    <a:gd name="T27" fmla="*/ 304 h 440"/>
                    <a:gd name="T28" fmla="*/ 258 w 272"/>
                    <a:gd name="T29" fmla="*/ 343 h 440"/>
                    <a:gd name="T30" fmla="*/ 244 w 272"/>
                    <a:gd name="T31" fmla="*/ 375 h 440"/>
                    <a:gd name="T32" fmla="*/ 226 w 272"/>
                    <a:gd name="T33" fmla="*/ 401 h 440"/>
                    <a:gd name="T34" fmla="*/ 205 w 272"/>
                    <a:gd name="T35" fmla="*/ 421 h 440"/>
                    <a:gd name="T36" fmla="*/ 179 w 272"/>
                    <a:gd name="T37" fmla="*/ 434 h 440"/>
                    <a:gd name="T38" fmla="*/ 147 w 272"/>
                    <a:gd name="T39" fmla="*/ 440 h 440"/>
                    <a:gd name="T40" fmla="*/ 108 w 272"/>
                    <a:gd name="T41" fmla="*/ 438 h 440"/>
                    <a:gd name="T42" fmla="*/ 71 w 272"/>
                    <a:gd name="T43" fmla="*/ 423 h 440"/>
                    <a:gd name="T44" fmla="*/ 41 w 272"/>
                    <a:gd name="T45" fmla="*/ 396 h 440"/>
                    <a:gd name="T46" fmla="*/ 16 w 272"/>
                    <a:gd name="T47" fmla="*/ 345 h 440"/>
                    <a:gd name="T48" fmla="*/ 2 w 272"/>
                    <a:gd name="T49" fmla="*/ 277 h 440"/>
                    <a:gd name="T50" fmla="*/ 53 w 272"/>
                    <a:gd name="T51" fmla="*/ 220 h 440"/>
                    <a:gd name="T52" fmla="*/ 56 w 272"/>
                    <a:gd name="T53" fmla="*/ 290 h 440"/>
                    <a:gd name="T54" fmla="*/ 66 w 272"/>
                    <a:gd name="T55" fmla="*/ 340 h 440"/>
                    <a:gd name="T56" fmla="*/ 83 w 272"/>
                    <a:gd name="T57" fmla="*/ 370 h 440"/>
                    <a:gd name="T58" fmla="*/ 103 w 272"/>
                    <a:gd name="T59" fmla="*/ 388 h 440"/>
                    <a:gd name="T60" fmla="*/ 127 w 272"/>
                    <a:gd name="T61" fmla="*/ 396 h 440"/>
                    <a:gd name="T62" fmla="*/ 153 w 272"/>
                    <a:gd name="T63" fmla="*/ 395 h 440"/>
                    <a:gd name="T64" fmla="*/ 177 w 272"/>
                    <a:gd name="T65" fmla="*/ 383 h 440"/>
                    <a:gd name="T66" fmla="*/ 196 w 272"/>
                    <a:gd name="T67" fmla="*/ 361 h 440"/>
                    <a:gd name="T68" fmla="*/ 210 w 272"/>
                    <a:gd name="T69" fmla="*/ 325 h 440"/>
                    <a:gd name="T70" fmla="*/ 218 w 272"/>
                    <a:gd name="T71" fmla="*/ 269 h 440"/>
                    <a:gd name="T72" fmla="*/ 219 w 272"/>
                    <a:gd name="T73" fmla="*/ 195 h 440"/>
                    <a:gd name="T74" fmla="*/ 214 w 272"/>
                    <a:gd name="T75" fmla="*/ 132 h 440"/>
                    <a:gd name="T76" fmla="*/ 201 w 272"/>
                    <a:gd name="T77" fmla="*/ 89 h 440"/>
                    <a:gd name="T78" fmla="*/ 183 w 272"/>
                    <a:gd name="T79" fmla="*/ 63 h 440"/>
                    <a:gd name="T80" fmla="*/ 161 w 272"/>
                    <a:gd name="T81" fmla="*/ 48 h 440"/>
                    <a:gd name="T82" fmla="*/ 136 w 272"/>
                    <a:gd name="T83" fmla="*/ 44 h 440"/>
                    <a:gd name="T84" fmla="*/ 111 w 272"/>
                    <a:gd name="T85" fmla="*/ 48 h 440"/>
                    <a:gd name="T86" fmla="*/ 91 w 272"/>
                    <a:gd name="T87" fmla="*/ 61 h 440"/>
                    <a:gd name="T88" fmla="*/ 73 w 272"/>
                    <a:gd name="T89" fmla="*/ 85 h 440"/>
                    <a:gd name="T90" fmla="*/ 59 w 272"/>
                    <a:gd name="T91" fmla="*/ 130 h 440"/>
                    <a:gd name="T92" fmla="*/ 53 w 272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2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3" y="151"/>
                      </a:lnTo>
                      <a:lnTo>
                        <a:pt x="5" y="136"/>
                      </a:lnTo>
                      <a:lnTo>
                        <a:pt x="9" y="123"/>
                      </a:lnTo>
                      <a:lnTo>
                        <a:pt x="11" y="109"/>
                      </a:lnTo>
                      <a:lnTo>
                        <a:pt x="16" y="97"/>
                      </a:lnTo>
                      <a:lnTo>
                        <a:pt x="19" y="85"/>
                      </a:lnTo>
                      <a:lnTo>
                        <a:pt x="23" y="75"/>
                      </a:lnTo>
                      <a:lnTo>
                        <a:pt x="29" y="65"/>
                      </a:lnTo>
                      <a:lnTo>
                        <a:pt x="34" y="55"/>
                      </a:lnTo>
                      <a:lnTo>
                        <a:pt x="40" y="47"/>
                      </a:lnTo>
                      <a:lnTo>
                        <a:pt x="46" y="39"/>
                      </a:lnTo>
                      <a:lnTo>
                        <a:pt x="53" y="31"/>
                      </a:lnTo>
                      <a:lnTo>
                        <a:pt x="61" y="25"/>
                      </a:lnTo>
                      <a:lnTo>
                        <a:pt x="68" y="19"/>
                      </a:lnTo>
                      <a:lnTo>
                        <a:pt x="76" y="13"/>
                      </a:lnTo>
                      <a:lnTo>
                        <a:pt x="85" y="9"/>
                      </a:lnTo>
                      <a:lnTo>
                        <a:pt x="94" y="6"/>
                      </a:lnTo>
                      <a:lnTo>
                        <a:pt x="104" y="3"/>
                      </a:lnTo>
                      <a:lnTo>
                        <a:pt x="115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3" y="0"/>
                      </a:lnTo>
                      <a:lnTo>
                        <a:pt x="168" y="3"/>
                      </a:lnTo>
                      <a:lnTo>
                        <a:pt x="182" y="8"/>
                      </a:lnTo>
                      <a:lnTo>
                        <a:pt x="196" y="13"/>
                      </a:lnTo>
                      <a:lnTo>
                        <a:pt x="208" y="21"/>
                      </a:lnTo>
                      <a:lnTo>
                        <a:pt x="218" y="30"/>
                      </a:lnTo>
                      <a:lnTo>
                        <a:pt x="228" y="42"/>
                      </a:lnTo>
                      <a:lnTo>
                        <a:pt x="237" y="54"/>
                      </a:lnTo>
                      <a:lnTo>
                        <a:pt x="245" y="67"/>
                      </a:lnTo>
                      <a:lnTo>
                        <a:pt x="252" y="83"/>
                      </a:lnTo>
                      <a:lnTo>
                        <a:pt x="258" y="100"/>
                      </a:lnTo>
                      <a:lnTo>
                        <a:pt x="263" y="118"/>
                      </a:lnTo>
                      <a:lnTo>
                        <a:pt x="268" y="138"/>
                      </a:lnTo>
                      <a:lnTo>
                        <a:pt x="270" y="162"/>
                      </a:lnTo>
                      <a:lnTo>
                        <a:pt x="272" y="190"/>
                      </a:lnTo>
                      <a:lnTo>
                        <a:pt x="272" y="220"/>
                      </a:lnTo>
                      <a:lnTo>
                        <a:pt x="272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4" y="317"/>
                      </a:lnTo>
                      <a:lnTo>
                        <a:pt x="261" y="331"/>
                      </a:lnTo>
                      <a:lnTo>
                        <a:pt x="258" y="343"/>
                      </a:lnTo>
                      <a:lnTo>
                        <a:pt x="253" y="354"/>
                      </a:lnTo>
                      <a:lnTo>
                        <a:pt x="249" y="364"/>
                      </a:lnTo>
                      <a:lnTo>
                        <a:pt x="244" y="375"/>
                      </a:lnTo>
                      <a:lnTo>
                        <a:pt x="238" y="384"/>
                      </a:lnTo>
                      <a:lnTo>
                        <a:pt x="233" y="393"/>
                      </a:lnTo>
                      <a:lnTo>
                        <a:pt x="226" y="401"/>
                      </a:lnTo>
                      <a:lnTo>
                        <a:pt x="219" y="408"/>
                      </a:lnTo>
                      <a:lnTo>
                        <a:pt x="213" y="415"/>
                      </a:lnTo>
                      <a:lnTo>
                        <a:pt x="205" y="421"/>
                      </a:lnTo>
                      <a:lnTo>
                        <a:pt x="197" y="426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9" y="437"/>
                      </a:lnTo>
                      <a:lnTo>
                        <a:pt x="159" y="439"/>
                      </a:lnTo>
                      <a:lnTo>
                        <a:pt x="147" y="440"/>
                      </a:lnTo>
                      <a:lnTo>
                        <a:pt x="136" y="440"/>
                      </a:lnTo>
                      <a:lnTo>
                        <a:pt x="121" y="440"/>
                      </a:lnTo>
                      <a:lnTo>
                        <a:pt x="108" y="438"/>
                      </a:lnTo>
                      <a:lnTo>
                        <a:pt x="94" y="434"/>
                      </a:lnTo>
                      <a:lnTo>
                        <a:pt x="82" y="429"/>
                      </a:lnTo>
                      <a:lnTo>
                        <a:pt x="71" y="423"/>
                      </a:lnTo>
                      <a:lnTo>
                        <a:pt x="59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1" y="381"/>
                      </a:lnTo>
                      <a:lnTo>
                        <a:pt x="23" y="364"/>
                      </a:lnTo>
                      <a:lnTo>
                        <a:pt x="16" y="345"/>
                      </a:lnTo>
                      <a:lnTo>
                        <a:pt x="10" y="325"/>
                      </a:lnTo>
                      <a:lnTo>
                        <a:pt x="5" y="301"/>
                      </a:lnTo>
                      <a:lnTo>
                        <a:pt x="2" y="277"/>
                      </a:lnTo>
                      <a:lnTo>
                        <a:pt x="0" y="250"/>
                      </a:lnTo>
                      <a:lnTo>
                        <a:pt x="0" y="220"/>
                      </a:lnTo>
                      <a:close/>
                      <a:moveTo>
                        <a:pt x="53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6" y="290"/>
                      </a:lnTo>
                      <a:lnTo>
                        <a:pt x="58" y="308"/>
                      </a:lnTo>
                      <a:lnTo>
                        <a:pt x="62" y="325"/>
                      </a:lnTo>
                      <a:lnTo>
                        <a:pt x="66" y="340"/>
                      </a:lnTo>
                      <a:lnTo>
                        <a:pt x="71" y="352"/>
                      </a:lnTo>
                      <a:lnTo>
                        <a:pt x="76" y="361"/>
                      </a:lnTo>
                      <a:lnTo>
                        <a:pt x="83" y="370"/>
                      </a:lnTo>
                      <a:lnTo>
                        <a:pt x="90" y="377"/>
                      </a:lnTo>
                      <a:lnTo>
                        <a:pt x="97" y="383"/>
                      </a:lnTo>
                      <a:lnTo>
                        <a:pt x="103" y="388"/>
                      </a:lnTo>
                      <a:lnTo>
                        <a:pt x="111" y="392"/>
                      </a:lnTo>
                      <a:lnTo>
                        <a:pt x="119" y="395"/>
                      </a:lnTo>
                      <a:lnTo>
                        <a:pt x="127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1" y="392"/>
                      </a:lnTo>
                      <a:lnTo>
                        <a:pt x="169" y="388"/>
                      </a:lnTo>
                      <a:lnTo>
                        <a:pt x="177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6" y="361"/>
                      </a:lnTo>
                      <a:lnTo>
                        <a:pt x="201" y="351"/>
                      </a:lnTo>
                      <a:lnTo>
                        <a:pt x="206" y="340"/>
                      </a:lnTo>
                      <a:lnTo>
                        <a:pt x="210" y="325"/>
                      </a:lnTo>
                      <a:lnTo>
                        <a:pt x="214" y="308"/>
                      </a:lnTo>
                      <a:lnTo>
                        <a:pt x="216" y="289"/>
                      </a:lnTo>
                      <a:lnTo>
                        <a:pt x="218" y="269"/>
                      </a:lnTo>
                      <a:lnTo>
                        <a:pt x="219" y="245"/>
                      </a:lnTo>
                      <a:lnTo>
                        <a:pt x="220" y="220"/>
                      </a:lnTo>
                      <a:lnTo>
                        <a:pt x="219" y="195"/>
                      </a:lnTo>
                      <a:lnTo>
                        <a:pt x="218" y="171"/>
                      </a:lnTo>
                      <a:lnTo>
                        <a:pt x="216" y="151"/>
                      </a:lnTo>
                      <a:lnTo>
                        <a:pt x="214" y="132"/>
                      </a:lnTo>
                      <a:lnTo>
                        <a:pt x="210" y="115"/>
                      </a:lnTo>
                      <a:lnTo>
                        <a:pt x="206" y="100"/>
                      </a:lnTo>
                      <a:lnTo>
                        <a:pt x="201" y="89"/>
                      </a:lnTo>
                      <a:lnTo>
                        <a:pt x="196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7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7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3" y="52"/>
                      </a:lnTo>
                      <a:lnTo>
                        <a:pt x="97" y="55"/>
                      </a:lnTo>
                      <a:lnTo>
                        <a:pt x="91" y="61"/>
                      </a:lnTo>
                      <a:lnTo>
                        <a:pt x="84" y="67"/>
                      </a:lnTo>
                      <a:lnTo>
                        <a:pt x="79" y="74"/>
                      </a:lnTo>
                      <a:lnTo>
                        <a:pt x="73" y="85"/>
                      </a:lnTo>
                      <a:lnTo>
                        <a:pt x="67" y="98"/>
                      </a:lnTo>
                      <a:lnTo>
                        <a:pt x="63" y="114"/>
                      </a:lnTo>
                      <a:lnTo>
                        <a:pt x="59" y="130"/>
                      </a:lnTo>
                      <a:lnTo>
                        <a:pt x="56" y="150"/>
                      </a:lnTo>
                      <a:lnTo>
                        <a:pt x="54" y="171"/>
                      </a:lnTo>
                      <a:lnTo>
                        <a:pt x="53" y="195"/>
                      </a:lnTo>
                      <a:lnTo>
                        <a:pt x="53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2" name="Freeform 430"/>
                <p:cNvSpPr>
                  <a:spLocks noEditPoints="1"/>
                </p:cNvSpPr>
                <p:nvPr/>
              </p:nvSpPr>
              <p:spPr bwMode="auto">
                <a:xfrm>
                  <a:off x="5025" y="2166"/>
                  <a:ext cx="48" cy="72"/>
                </a:xfrm>
                <a:custGeom>
                  <a:avLst/>
                  <a:gdLst>
                    <a:gd name="T0" fmla="*/ 181 w 289"/>
                    <a:gd name="T1" fmla="*/ 432 h 432"/>
                    <a:gd name="T2" fmla="*/ 181 w 289"/>
                    <a:gd name="T3" fmla="*/ 329 h 432"/>
                    <a:gd name="T4" fmla="*/ 0 w 289"/>
                    <a:gd name="T5" fmla="*/ 329 h 432"/>
                    <a:gd name="T6" fmla="*/ 0 w 289"/>
                    <a:gd name="T7" fmla="*/ 280 h 432"/>
                    <a:gd name="T8" fmla="*/ 190 w 289"/>
                    <a:gd name="T9" fmla="*/ 0 h 432"/>
                    <a:gd name="T10" fmla="*/ 233 w 289"/>
                    <a:gd name="T11" fmla="*/ 0 h 432"/>
                    <a:gd name="T12" fmla="*/ 233 w 289"/>
                    <a:gd name="T13" fmla="*/ 280 h 432"/>
                    <a:gd name="T14" fmla="*/ 289 w 289"/>
                    <a:gd name="T15" fmla="*/ 280 h 432"/>
                    <a:gd name="T16" fmla="*/ 289 w 289"/>
                    <a:gd name="T17" fmla="*/ 329 h 432"/>
                    <a:gd name="T18" fmla="*/ 233 w 289"/>
                    <a:gd name="T19" fmla="*/ 329 h 432"/>
                    <a:gd name="T20" fmla="*/ 233 w 289"/>
                    <a:gd name="T21" fmla="*/ 432 h 432"/>
                    <a:gd name="T22" fmla="*/ 181 w 289"/>
                    <a:gd name="T23" fmla="*/ 432 h 432"/>
                    <a:gd name="T24" fmla="*/ 181 w 289"/>
                    <a:gd name="T25" fmla="*/ 280 h 432"/>
                    <a:gd name="T26" fmla="*/ 181 w 289"/>
                    <a:gd name="T27" fmla="*/ 86 h 432"/>
                    <a:gd name="T28" fmla="*/ 51 w 289"/>
                    <a:gd name="T29" fmla="*/ 280 h 432"/>
                    <a:gd name="T30" fmla="*/ 181 w 289"/>
                    <a:gd name="T31" fmla="*/ 28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9" h="432">
                      <a:moveTo>
                        <a:pt x="181" y="432"/>
                      </a:moveTo>
                      <a:lnTo>
                        <a:pt x="181" y="329"/>
                      </a:lnTo>
                      <a:lnTo>
                        <a:pt x="0" y="329"/>
                      </a:lnTo>
                      <a:lnTo>
                        <a:pt x="0" y="280"/>
                      </a:lnTo>
                      <a:lnTo>
                        <a:pt x="190" y="0"/>
                      </a:lnTo>
                      <a:lnTo>
                        <a:pt x="233" y="0"/>
                      </a:lnTo>
                      <a:lnTo>
                        <a:pt x="233" y="280"/>
                      </a:lnTo>
                      <a:lnTo>
                        <a:pt x="289" y="280"/>
                      </a:lnTo>
                      <a:lnTo>
                        <a:pt x="289" y="329"/>
                      </a:lnTo>
                      <a:lnTo>
                        <a:pt x="233" y="329"/>
                      </a:lnTo>
                      <a:lnTo>
                        <a:pt x="233" y="432"/>
                      </a:lnTo>
                      <a:lnTo>
                        <a:pt x="181" y="432"/>
                      </a:lnTo>
                      <a:close/>
                      <a:moveTo>
                        <a:pt x="181" y="280"/>
                      </a:moveTo>
                      <a:lnTo>
                        <a:pt x="181" y="86"/>
                      </a:lnTo>
                      <a:lnTo>
                        <a:pt x="51" y="280"/>
                      </a:lnTo>
                      <a:lnTo>
                        <a:pt x="181" y="28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3" name="Freeform 431"/>
                <p:cNvSpPr>
                  <a:spLocks noEditPoints="1"/>
                </p:cNvSpPr>
                <p:nvPr/>
              </p:nvSpPr>
              <p:spPr bwMode="auto">
                <a:xfrm>
                  <a:off x="5082" y="2166"/>
                  <a:ext cx="45" cy="73"/>
                </a:xfrm>
                <a:custGeom>
                  <a:avLst/>
                  <a:gdLst>
                    <a:gd name="T0" fmla="*/ 4 w 273"/>
                    <a:gd name="T1" fmla="*/ 151 h 440"/>
                    <a:gd name="T2" fmla="*/ 11 w 273"/>
                    <a:gd name="T3" fmla="*/ 109 h 440"/>
                    <a:gd name="T4" fmla="*/ 24 w 273"/>
                    <a:gd name="T5" fmla="*/ 75 h 440"/>
                    <a:gd name="T6" fmla="*/ 40 w 273"/>
                    <a:gd name="T7" fmla="*/ 47 h 440"/>
                    <a:gd name="T8" fmla="*/ 61 w 273"/>
                    <a:gd name="T9" fmla="*/ 25 h 440"/>
                    <a:gd name="T10" fmla="*/ 85 w 273"/>
                    <a:gd name="T11" fmla="*/ 9 h 440"/>
                    <a:gd name="T12" fmla="*/ 114 w 273"/>
                    <a:gd name="T13" fmla="*/ 1 h 440"/>
                    <a:gd name="T14" fmla="*/ 152 w 273"/>
                    <a:gd name="T15" fmla="*/ 0 h 440"/>
                    <a:gd name="T16" fmla="*/ 195 w 273"/>
                    <a:gd name="T17" fmla="*/ 13 h 440"/>
                    <a:gd name="T18" fmla="*/ 229 w 273"/>
                    <a:gd name="T19" fmla="*/ 42 h 440"/>
                    <a:gd name="T20" fmla="*/ 252 w 273"/>
                    <a:gd name="T21" fmla="*/ 83 h 440"/>
                    <a:gd name="T22" fmla="*/ 267 w 273"/>
                    <a:gd name="T23" fmla="*/ 138 h 440"/>
                    <a:gd name="T24" fmla="*/ 273 w 273"/>
                    <a:gd name="T25" fmla="*/ 220 h 440"/>
                    <a:gd name="T26" fmla="*/ 267 w 273"/>
                    <a:gd name="T27" fmla="*/ 304 h 440"/>
                    <a:gd name="T28" fmla="*/ 258 w 273"/>
                    <a:gd name="T29" fmla="*/ 343 h 440"/>
                    <a:gd name="T30" fmla="*/ 244 w 273"/>
                    <a:gd name="T31" fmla="*/ 375 h 440"/>
                    <a:gd name="T32" fmla="*/ 226 w 273"/>
                    <a:gd name="T33" fmla="*/ 401 h 440"/>
                    <a:gd name="T34" fmla="*/ 205 w 273"/>
                    <a:gd name="T35" fmla="*/ 421 h 440"/>
                    <a:gd name="T36" fmla="*/ 178 w 273"/>
                    <a:gd name="T37" fmla="*/ 434 h 440"/>
                    <a:gd name="T38" fmla="*/ 148 w 273"/>
                    <a:gd name="T39" fmla="*/ 440 h 440"/>
                    <a:gd name="T40" fmla="*/ 107 w 273"/>
                    <a:gd name="T41" fmla="*/ 438 h 440"/>
                    <a:gd name="T42" fmla="*/ 71 w 273"/>
                    <a:gd name="T43" fmla="*/ 423 h 440"/>
                    <a:gd name="T44" fmla="*/ 41 w 273"/>
                    <a:gd name="T45" fmla="*/ 396 h 440"/>
                    <a:gd name="T46" fmla="*/ 16 w 273"/>
                    <a:gd name="T47" fmla="*/ 345 h 440"/>
                    <a:gd name="T48" fmla="*/ 2 w 273"/>
                    <a:gd name="T49" fmla="*/ 277 h 440"/>
                    <a:gd name="T50" fmla="*/ 52 w 273"/>
                    <a:gd name="T51" fmla="*/ 220 h 440"/>
                    <a:gd name="T52" fmla="*/ 55 w 273"/>
                    <a:gd name="T53" fmla="*/ 290 h 440"/>
                    <a:gd name="T54" fmla="*/ 67 w 273"/>
                    <a:gd name="T55" fmla="*/ 340 h 440"/>
                    <a:gd name="T56" fmla="*/ 82 w 273"/>
                    <a:gd name="T57" fmla="*/ 370 h 440"/>
                    <a:gd name="T58" fmla="*/ 104 w 273"/>
                    <a:gd name="T59" fmla="*/ 388 h 440"/>
                    <a:gd name="T60" fmla="*/ 127 w 273"/>
                    <a:gd name="T61" fmla="*/ 396 h 440"/>
                    <a:gd name="T62" fmla="*/ 153 w 273"/>
                    <a:gd name="T63" fmla="*/ 395 h 440"/>
                    <a:gd name="T64" fmla="*/ 176 w 273"/>
                    <a:gd name="T65" fmla="*/ 383 h 440"/>
                    <a:gd name="T66" fmla="*/ 196 w 273"/>
                    <a:gd name="T67" fmla="*/ 361 h 440"/>
                    <a:gd name="T68" fmla="*/ 211 w 273"/>
                    <a:gd name="T69" fmla="*/ 325 h 440"/>
                    <a:gd name="T70" fmla="*/ 219 w 273"/>
                    <a:gd name="T71" fmla="*/ 269 h 440"/>
                    <a:gd name="T72" fmla="*/ 220 w 273"/>
                    <a:gd name="T73" fmla="*/ 195 h 440"/>
                    <a:gd name="T74" fmla="*/ 214 w 273"/>
                    <a:gd name="T75" fmla="*/ 132 h 440"/>
                    <a:gd name="T76" fmla="*/ 202 w 273"/>
                    <a:gd name="T77" fmla="*/ 89 h 440"/>
                    <a:gd name="T78" fmla="*/ 183 w 273"/>
                    <a:gd name="T79" fmla="*/ 63 h 440"/>
                    <a:gd name="T80" fmla="*/ 161 w 273"/>
                    <a:gd name="T81" fmla="*/ 48 h 440"/>
                    <a:gd name="T82" fmla="*/ 135 w 273"/>
                    <a:gd name="T83" fmla="*/ 44 h 440"/>
                    <a:gd name="T84" fmla="*/ 110 w 273"/>
                    <a:gd name="T85" fmla="*/ 48 h 440"/>
                    <a:gd name="T86" fmla="*/ 90 w 273"/>
                    <a:gd name="T87" fmla="*/ 61 h 440"/>
                    <a:gd name="T88" fmla="*/ 73 w 273"/>
                    <a:gd name="T89" fmla="*/ 85 h 440"/>
                    <a:gd name="T90" fmla="*/ 59 w 273"/>
                    <a:gd name="T91" fmla="*/ 130 h 440"/>
                    <a:gd name="T92" fmla="*/ 53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0" y="183"/>
                      </a:lnTo>
                      <a:lnTo>
                        <a:pt x="4" y="151"/>
                      </a:lnTo>
                      <a:lnTo>
                        <a:pt x="6" y="136"/>
                      </a:lnTo>
                      <a:lnTo>
                        <a:pt x="8" y="123"/>
                      </a:lnTo>
                      <a:lnTo>
                        <a:pt x="11" y="109"/>
                      </a:lnTo>
                      <a:lnTo>
                        <a:pt x="15" y="97"/>
                      </a:lnTo>
                      <a:lnTo>
                        <a:pt x="19" y="85"/>
                      </a:lnTo>
                      <a:lnTo>
                        <a:pt x="24" y="75"/>
                      </a:lnTo>
                      <a:lnTo>
                        <a:pt x="28" y="65"/>
                      </a:lnTo>
                      <a:lnTo>
                        <a:pt x="34" y="55"/>
                      </a:lnTo>
                      <a:lnTo>
                        <a:pt x="40" y="47"/>
                      </a:lnTo>
                      <a:lnTo>
                        <a:pt x="46" y="39"/>
                      </a:lnTo>
                      <a:lnTo>
                        <a:pt x="53" y="31"/>
                      </a:lnTo>
                      <a:lnTo>
                        <a:pt x="61" y="25"/>
                      </a:lnTo>
                      <a:lnTo>
                        <a:pt x="68" y="19"/>
                      </a:lnTo>
                      <a:lnTo>
                        <a:pt x="77" y="13"/>
                      </a:lnTo>
                      <a:lnTo>
                        <a:pt x="85" y="9"/>
                      </a:lnTo>
                      <a:lnTo>
                        <a:pt x="95" y="6"/>
                      </a:lnTo>
                      <a:lnTo>
                        <a:pt x="104" y="3"/>
                      </a:lnTo>
                      <a:lnTo>
                        <a:pt x="114" y="1"/>
                      </a:lnTo>
                      <a:lnTo>
                        <a:pt x="125" y="0"/>
                      </a:lnTo>
                      <a:lnTo>
                        <a:pt x="136" y="0"/>
                      </a:lnTo>
                      <a:lnTo>
                        <a:pt x="152" y="0"/>
                      </a:lnTo>
                      <a:lnTo>
                        <a:pt x="168" y="3"/>
                      </a:lnTo>
                      <a:lnTo>
                        <a:pt x="183" y="8"/>
                      </a:lnTo>
                      <a:lnTo>
                        <a:pt x="195" y="13"/>
                      </a:lnTo>
                      <a:lnTo>
                        <a:pt x="207" y="21"/>
                      </a:lnTo>
                      <a:lnTo>
                        <a:pt x="219" y="30"/>
                      </a:lnTo>
                      <a:lnTo>
                        <a:pt x="229" y="42"/>
                      </a:lnTo>
                      <a:lnTo>
                        <a:pt x="238" y="54"/>
                      </a:lnTo>
                      <a:lnTo>
                        <a:pt x="246" y="67"/>
                      </a:lnTo>
                      <a:lnTo>
                        <a:pt x="252" y="83"/>
                      </a:lnTo>
                      <a:lnTo>
                        <a:pt x="258" y="100"/>
                      </a:lnTo>
                      <a:lnTo>
                        <a:pt x="264" y="118"/>
                      </a:lnTo>
                      <a:lnTo>
                        <a:pt x="267" y="138"/>
                      </a:lnTo>
                      <a:lnTo>
                        <a:pt x="270" y="162"/>
                      </a:lnTo>
                      <a:lnTo>
                        <a:pt x="273" y="190"/>
                      </a:lnTo>
                      <a:lnTo>
                        <a:pt x="273" y="220"/>
                      </a:lnTo>
                      <a:lnTo>
                        <a:pt x="271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5" y="317"/>
                      </a:lnTo>
                      <a:lnTo>
                        <a:pt x="261" y="331"/>
                      </a:lnTo>
                      <a:lnTo>
                        <a:pt x="258" y="343"/>
                      </a:lnTo>
                      <a:lnTo>
                        <a:pt x="253" y="354"/>
                      </a:lnTo>
                      <a:lnTo>
                        <a:pt x="249" y="364"/>
                      </a:lnTo>
                      <a:lnTo>
                        <a:pt x="244" y="375"/>
                      </a:lnTo>
                      <a:lnTo>
                        <a:pt x="239" y="384"/>
                      </a:lnTo>
                      <a:lnTo>
                        <a:pt x="233" y="393"/>
                      </a:lnTo>
                      <a:lnTo>
                        <a:pt x="226" y="401"/>
                      </a:lnTo>
                      <a:lnTo>
                        <a:pt x="220" y="408"/>
                      </a:lnTo>
                      <a:lnTo>
                        <a:pt x="212" y="415"/>
                      </a:lnTo>
                      <a:lnTo>
                        <a:pt x="205" y="421"/>
                      </a:lnTo>
                      <a:lnTo>
                        <a:pt x="196" y="426"/>
                      </a:lnTo>
                      <a:lnTo>
                        <a:pt x="187" y="431"/>
                      </a:lnTo>
                      <a:lnTo>
                        <a:pt x="178" y="434"/>
                      </a:lnTo>
                      <a:lnTo>
                        <a:pt x="168" y="437"/>
                      </a:lnTo>
                      <a:lnTo>
                        <a:pt x="158" y="439"/>
                      </a:lnTo>
                      <a:lnTo>
                        <a:pt x="148" y="440"/>
                      </a:lnTo>
                      <a:lnTo>
                        <a:pt x="136" y="440"/>
                      </a:lnTo>
                      <a:lnTo>
                        <a:pt x="122" y="440"/>
                      </a:lnTo>
                      <a:lnTo>
                        <a:pt x="107" y="438"/>
                      </a:lnTo>
                      <a:lnTo>
                        <a:pt x="95" y="434"/>
                      </a:lnTo>
                      <a:lnTo>
                        <a:pt x="82" y="429"/>
                      </a:lnTo>
                      <a:lnTo>
                        <a:pt x="71" y="423"/>
                      </a:lnTo>
                      <a:lnTo>
                        <a:pt x="60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2" y="381"/>
                      </a:lnTo>
                      <a:lnTo>
                        <a:pt x="23" y="364"/>
                      </a:lnTo>
                      <a:lnTo>
                        <a:pt x="16" y="345"/>
                      </a:lnTo>
                      <a:lnTo>
                        <a:pt x="10" y="325"/>
                      </a:lnTo>
                      <a:lnTo>
                        <a:pt x="6" y="301"/>
                      </a:lnTo>
                      <a:lnTo>
                        <a:pt x="2" y="277"/>
                      </a:lnTo>
                      <a:lnTo>
                        <a:pt x="0" y="250"/>
                      </a:lnTo>
                      <a:lnTo>
                        <a:pt x="0" y="220"/>
                      </a:lnTo>
                      <a:close/>
                      <a:moveTo>
                        <a:pt x="52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5" y="290"/>
                      </a:lnTo>
                      <a:lnTo>
                        <a:pt x="59" y="308"/>
                      </a:lnTo>
                      <a:lnTo>
                        <a:pt x="62" y="325"/>
                      </a:lnTo>
                      <a:lnTo>
                        <a:pt x="67" y="340"/>
                      </a:lnTo>
                      <a:lnTo>
                        <a:pt x="71" y="352"/>
                      </a:lnTo>
                      <a:lnTo>
                        <a:pt x="77" y="361"/>
                      </a:lnTo>
                      <a:lnTo>
                        <a:pt x="82" y="370"/>
                      </a:lnTo>
                      <a:lnTo>
                        <a:pt x="89" y="377"/>
                      </a:lnTo>
                      <a:lnTo>
                        <a:pt x="96" y="383"/>
                      </a:lnTo>
                      <a:lnTo>
                        <a:pt x="104" y="388"/>
                      </a:lnTo>
                      <a:lnTo>
                        <a:pt x="112" y="392"/>
                      </a:lnTo>
                      <a:lnTo>
                        <a:pt x="119" y="395"/>
                      </a:lnTo>
                      <a:lnTo>
                        <a:pt x="127" y="396"/>
                      </a:lnTo>
                      <a:lnTo>
                        <a:pt x="136" y="397"/>
                      </a:lnTo>
                      <a:lnTo>
                        <a:pt x="145" y="396"/>
                      </a:lnTo>
                      <a:lnTo>
                        <a:pt x="153" y="395"/>
                      </a:lnTo>
                      <a:lnTo>
                        <a:pt x="161" y="392"/>
                      </a:lnTo>
                      <a:lnTo>
                        <a:pt x="169" y="388"/>
                      </a:lnTo>
                      <a:lnTo>
                        <a:pt x="176" y="383"/>
                      </a:lnTo>
                      <a:lnTo>
                        <a:pt x="183" y="377"/>
                      </a:lnTo>
                      <a:lnTo>
                        <a:pt x="189" y="370"/>
                      </a:lnTo>
                      <a:lnTo>
                        <a:pt x="196" y="361"/>
                      </a:lnTo>
                      <a:lnTo>
                        <a:pt x="202" y="351"/>
                      </a:lnTo>
                      <a:lnTo>
                        <a:pt x="206" y="340"/>
                      </a:lnTo>
                      <a:lnTo>
                        <a:pt x="211" y="325"/>
                      </a:lnTo>
                      <a:lnTo>
                        <a:pt x="214" y="308"/>
                      </a:lnTo>
                      <a:lnTo>
                        <a:pt x="216" y="289"/>
                      </a:lnTo>
                      <a:lnTo>
                        <a:pt x="219" y="269"/>
                      </a:lnTo>
                      <a:lnTo>
                        <a:pt x="220" y="245"/>
                      </a:lnTo>
                      <a:lnTo>
                        <a:pt x="220" y="220"/>
                      </a:lnTo>
                      <a:lnTo>
                        <a:pt x="220" y="195"/>
                      </a:lnTo>
                      <a:lnTo>
                        <a:pt x="219" y="171"/>
                      </a:lnTo>
                      <a:lnTo>
                        <a:pt x="216" y="151"/>
                      </a:lnTo>
                      <a:lnTo>
                        <a:pt x="214" y="132"/>
                      </a:lnTo>
                      <a:lnTo>
                        <a:pt x="211" y="115"/>
                      </a:lnTo>
                      <a:lnTo>
                        <a:pt x="206" y="100"/>
                      </a:lnTo>
                      <a:lnTo>
                        <a:pt x="202" y="89"/>
                      </a:lnTo>
                      <a:lnTo>
                        <a:pt x="196" y="79"/>
                      </a:lnTo>
                      <a:lnTo>
                        <a:pt x="189" y="71"/>
                      </a:lnTo>
                      <a:lnTo>
                        <a:pt x="183" y="63"/>
                      </a:lnTo>
                      <a:lnTo>
                        <a:pt x="176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3" y="46"/>
                      </a:lnTo>
                      <a:lnTo>
                        <a:pt x="144" y="44"/>
                      </a:lnTo>
                      <a:lnTo>
                        <a:pt x="135" y="44"/>
                      </a:lnTo>
                      <a:lnTo>
                        <a:pt x="127" y="44"/>
                      </a:lnTo>
                      <a:lnTo>
                        <a:pt x="118" y="45"/>
                      </a:lnTo>
                      <a:lnTo>
                        <a:pt x="110" y="48"/>
                      </a:lnTo>
                      <a:lnTo>
                        <a:pt x="104" y="52"/>
                      </a:lnTo>
                      <a:lnTo>
                        <a:pt x="97" y="55"/>
                      </a:lnTo>
                      <a:lnTo>
                        <a:pt x="90" y="61"/>
                      </a:lnTo>
                      <a:lnTo>
                        <a:pt x="85" y="67"/>
                      </a:lnTo>
                      <a:lnTo>
                        <a:pt x="79" y="74"/>
                      </a:lnTo>
                      <a:lnTo>
                        <a:pt x="73" y="85"/>
                      </a:lnTo>
                      <a:lnTo>
                        <a:pt x="68" y="98"/>
                      </a:lnTo>
                      <a:lnTo>
                        <a:pt x="63" y="114"/>
                      </a:lnTo>
                      <a:lnTo>
                        <a:pt x="59" y="130"/>
                      </a:lnTo>
                      <a:lnTo>
                        <a:pt x="56" y="150"/>
                      </a:lnTo>
                      <a:lnTo>
                        <a:pt x="54" y="171"/>
                      </a:lnTo>
                      <a:lnTo>
                        <a:pt x="53" y="195"/>
                      </a:lnTo>
                      <a:lnTo>
                        <a:pt x="52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4" name="Freeform 432"/>
                <p:cNvSpPr>
                  <a:spLocks noEditPoints="1"/>
                </p:cNvSpPr>
                <p:nvPr/>
              </p:nvSpPr>
              <p:spPr bwMode="auto">
                <a:xfrm>
                  <a:off x="5136" y="2166"/>
                  <a:ext cx="45" cy="73"/>
                </a:xfrm>
                <a:custGeom>
                  <a:avLst/>
                  <a:gdLst>
                    <a:gd name="T0" fmla="*/ 4 w 273"/>
                    <a:gd name="T1" fmla="*/ 151 h 440"/>
                    <a:gd name="T2" fmla="*/ 12 w 273"/>
                    <a:gd name="T3" fmla="*/ 109 h 440"/>
                    <a:gd name="T4" fmla="*/ 24 w 273"/>
                    <a:gd name="T5" fmla="*/ 75 h 440"/>
                    <a:gd name="T6" fmla="*/ 40 w 273"/>
                    <a:gd name="T7" fmla="*/ 47 h 440"/>
                    <a:gd name="T8" fmla="*/ 60 w 273"/>
                    <a:gd name="T9" fmla="*/ 25 h 440"/>
                    <a:gd name="T10" fmla="*/ 85 w 273"/>
                    <a:gd name="T11" fmla="*/ 9 h 440"/>
                    <a:gd name="T12" fmla="*/ 114 w 273"/>
                    <a:gd name="T13" fmla="*/ 1 h 440"/>
                    <a:gd name="T14" fmla="*/ 152 w 273"/>
                    <a:gd name="T15" fmla="*/ 0 h 440"/>
                    <a:gd name="T16" fmla="*/ 195 w 273"/>
                    <a:gd name="T17" fmla="*/ 13 h 440"/>
                    <a:gd name="T18" fmla="*/ 229 w 273"/>
                    <a:gd name="T19" fmla="*/ 42 h 440"/>
                    <a:gd name="T20" fmla="*/ 253 w 273"/>
                    <a:gd name="T21" fmla="*/ 83 h 440"/>
                    <a:gd name="T22" fmla="*/ 267 w 273"/>
                    <a:gd name="T23" fmla="*/ 138 h 440"/>
                    <a:gd name="T24" fmla="*/ 273 w 273"/>
                    <a:gd name="T25" fmla="*/ 220 h 440"/>
                    <a:gd name="T26" fmla="*/ 267 w 273"/>
                    <a:gd name="T27" fmla="*/ 304 h 440"/>
                    <a:gd name="T28" fmla="*/ 258 w 273"/>
                    <a:gd name="T29" fmla="*/ 343 h 440"/>
                    <a:gd name="T30" fmla="*/ 245 w 273"/>
                    <a:gd name="T31" fmla="*/ 375 h 440"/>
                    <a:gd name="T32" fmla="*/ 227 w 273"/>
                    <a:gd name="T33" fmla="*/ 401 h 440"/>
                    <a:gd name="T34" fmla="*/ 204 w 273"/>
                    <a:gd name="T35" fmla="*/ 421 h 440"/>
                    <a:gd name="T36" fmla="*/ 178 w 273"/>
                    <a:gd name="T37" fmla="*/ 434 h 440"/>
                    <a:gd name="T38" fmla="*/ 148 w 273"/>
                    <a:gd name="T39" fmla="*/ 440 h 440"/>
                    <a:gd name="T40" fmla="*/ 107 w 273"/>
                    <a:gd name="T41" fmla="*/ 438 h 440"/>
                    <a:gd name="T42" fmla="*/ 71 w 273"/>
                    <a:gd name="T43" fmla="*/ 423 h 440"/>
                    <a:gd name="T44" fmla="*/ 41 w 273"/>
                    <a:gd name="T45" fmla="*/ 396 h 440"/>
                    <a:gd name="T46" fmla="*/ 16 w 273"/>
                    <a:gd name="T47" fmla="*/ 345 h 440"/>
                    <a:gd name="T48" fmla="*/ 3 w 273"/>
                    <a:gd name="T49" fmla="*/ 277 h 440"/>
                    <a:gd name="T50" fmla="*/ 52 w 273"/>
                    <a:gd name="T51" fmla="*/ 220 h 440"/>
                    <a:gd name="T52" fmla="*/ 56 w 273"/>
                    <a:gd name="T53" fmla="*/ 290 h 440"/>
                    <a:gd name="T54" fmla="*/ 67 w 273"/>
                    <a:gd name="T55" fmla="*/ 340 h 440"/>
                    <a:gd name="T56" fmla="*/ 83 w 273"/>
                    <a:gd name="T57" fmla="*/ 370 h 440"/>
                    <a:gd name="T58" fmla="*/ 104 w 273"/>
                    <a:gd name="T59" fmla="*/ 388 h 440"/>
                    <a:gd name="T60" fmla="*/ 128 w 273"/>
                    <a:gd name="T61" fmla="*/ 396 h 440"/>
                    <a:gd name="T62" fmla="*/ 154 w 273"/>
                    <a:gd name="T63" fmla="*/ 395 h 440"/>
                    <a:gd name="T64" fmla="*/ 176 w 273"/>
                    <a:gd name="T65" fmla="*/ 383 h 440"/>
                    <a:gd name="T66" fmla="*/ 196 w 273"/>
                    <a:gd name="T67" fmla="*/ 361 h 440"/>
                    <a:gd name="T68" fmla="*/ 211 w 273"/>
                    <a:gd name="T69" fmla="*/ 325 h 440"/>
                    <a:gd name="T70" fmla="*/ 219 w 273"/>
                    <a:gd name="T71" fmla="*/ 269 h 440"/>
                    <a:gd name="T72" fmla="*/ 220 w 273"/>
                    <a:gd name="T73" fmla="*/ 195 h 440"/>
                    <a:gd name="T74" fmla="*/ 214 w 273"/>
                    <a:gd name="T75" fmla="*/ 132 h 440"/>
                    <a:gd name="T76" fmla="*/ 202 w 273"/>
                    <a:gd name="T77" fmla="*/ 89 h 440"/>
                    <a:gd name="T78" fmla="*/ 183 w 273"/>
                    <a:gd name="T79" fmla="*/ 63 h 440"/>
                    <a:gd name="T80" fmla="*/ 161 w 273"/>
                    <a:gd name="T81" fmla="*/ 48 h 440"/>
                    <a:gd name="T82" fmla="*/ 136 w 273"/>
                    <a:gd name="T83" fmla="*/ 44 h 440"/>
                    <a:gd name="T84" fmla="*/ 111 w 273"/>
                    <a:gd name="T85" fmla="*/ 48 h 440"/>
                    <a:gd name="T86" fmla="*/ 91 w 273"/>
                    <a:gd name="T87" fmla="*/ 61 h 440"/>
                    <a:gd name="T88" fmla="*/ 72 w 273"/>
                    <a:gd name="T89" fmla="*/ 85 h 440"/>
                    <a:gd name="T90" fmla="*/ 59 w 273"/>
                    <a:gd name="T91" fmla="*/ 130 h 440"/>
                    <a:gd name="T92" fmla="*/ 53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0" y="183"/>
                      </a:lnTo>
                      <a:lnTo>
                        <a:pt x="4" y="151"/>
                      </a:lnTo>
                      <a:lnTo>
                        <a:pt x="6" y="136"/>
                      </a:lnTo>
                      <a:lnTo>
                        <a:pt x="8" y="123"/>
                      </a:lnTo>
                      <a:lnTo>
                        <a:pt x="12" y="109"/>
                      </a:lnTo>
                      <a:lnTo>
                        <a:pt x="15" y="97"/>
                      </a:lnTo>
                      <a:lnTo>
                        <a:pt x="20" y="85"/>
                      </a:lnTo>
                      <a:lnTo>
                        <a:pt x="24" y="75"/>
                      </a:lnTo>
                      <a:lnTo>
                        <a:pt x="29" y="65"/>
                      </a:lnTo>
                      <a:lnTo>
                        <a:pt x="34" y="55"/>
                      </a:lnTo>
                      <a:lnTo>
                        <a:pt x="40" y="47"/>
                      </a:lnTo>
                      <a:lnTo>
                        <a:pt x="47" y="39"/>
                      </a:lnTo>
                      <a:lnTo>
                        <a:pt x="53" y="31"/>
                      </a:lnTo>
                      <a:lnTo>
                        <a:pt x="60" y="25"/>
                      </a:lnTo>
                      <a:lnTo>
                        <a:pt x="68" y="19"/>
                      </a:lnTo>
                      <a:lnTo>
                        <a:pt x="77" y="13"/>
                      </a:lnTo>
                      <a:lnTo>
                        <a:pt x="85" y="9"/>
                      </a:lnTo>
                      <a:lnTo>
                        <a:pt x="95" y="6"/>
                      </a:lnTo>
                      <a:lnTo>
                        <a:pt x="104" y="3"/>
                      </a:lnTo>
                      <a:lnTo>
                        <a:pt x="114" y="1"/>
                      </a:lnTo>
                      <a:lnTo>
                        <a:pt x="125" y="0"/>
                      </a:lnTo>
                      <a:lnTo>
                        <a:pt x="137" y="0"/>
                      </a:lnTo>
                      <a:lnTo>
                        <a:pt x="152" y="0"/>
                      </a:lnTo>
                      <a:lnTo>
                        <a:pt x="168" y="3"/>
                      </a:lnTo>
                      <a:lnTo>
                        <a:pt x="183" y="8"/>
                      </a:lnTo>
                      <a:lnTo>
                        <a:pt x="195" y="13"/>
                      </a:lnTo>
                      <a:lnTo>
                        <a:pt x="208" y="21"/>
                      </a:lnTo>
                      <a:lnTo>
                        <a:pt x="219" y="30"/>
                      </a:lnTo>
                      <a:lnTo>
                        <a:pt x="229" y="42"/>
                      </a:lnTo>
                      <a:lnTo>
                        <a:pt x="238" y="54"/>
                      </a:lnTo>
                      <a:lnTo>
                        <a:pt x="246" y="67"/>
                      </a:lnTo>
                      <a:lnTo>
                        <a:pt x="253" y="83"/>
                      </a:lnTo>
                      <a:lnTo>
                        <a:pt x="258" y="100"/>
                      </a:lnTo>
                      <a:lnTo>
                        <a:pt x="264" y="118"/>
                      </a:lnTo>
                      <a:lnTo>
                        <a:pt x="267" y="138"/>
                      </a:lnTo>
                      <a:lnTo>
                        <a:pt x="271" y="162"/>
                      </a:lnTo>
                      <a:lnTo>
                        <a:pt x="273" y="190"/>
                      </a:lnTo>
                      <a:lnTo>
                        <a:pt x="273" y="220"/>
                      </a:lnTo>
                      <a:lnTo>
                        <a:pt x="272" y="256"/>
                      </a:lnTo>
                      <a:lnTo>
                        <a:pt x="269" y="289"/>
                      </a:lnTo>
                      <a:lnTo>
                        <a:pt x="267" y="304"/>
                      </a:lnTo>
                      <a:lnTo>
                        <a:pt x="264" y="317"/>
                      </a:lnTo>
                      <a:lnTo>
                        <a:pt x="262" y="331"/>
                      </a:lnTo>
                      <a:lnTo>
                        <a:pt x="258" y="343"/>
                      </a:lnTo>
                      <a:lnTo>
                        <a:pt x="254" y="354"/>
                      </a:lnTo>
                      <a:lnTo>
                        <a:pt x="249" y="364"/>
                      </a:lnTo>
                      <a:lnTo>
                        <a:pt x="245" y="375"/>
                      </a:lnTo>
                      <a:lnTo>
                        <a:pt x="239" y="384"/>
                      </a:lnTo>
                      <a:lnTo>
                        <a:pt x="233" y="393"/>
                      </a:lnTo>
                      <a:lnTo>
                        <a:pt x="227" y="401"/>
                      </a:lnTo>
                      <a:lnTo>
                        <a:pt x="220" y="408"/>
                      </a:lnTo>
                      <a:lnTo>
                        <a:pt x="212" y="415"/>
                      </a:lnTo>
                      <a:lnTo>
                        <a:pt x="204" y="421"/>
                      </a:lnTo>
                      <a:lnTo>
                        <a:pt x="196" y="426"/>
                      </a:lnTo>
                      <a:lnTo>
                        <a:pt x="187" y="431"/>
                      </a:lnTo>
                      <a:lnTo>
                        <a:pt x="178" y="434"/>
                      </a:lnTo>
                      <a:lnTo>
                        <a:pt x="168" y="437"/>
                      </a:lnTo>
                      <a:lnTo>
                        <a:pt x="158" y="439"/>
                      </a:lnTo>
                      <a:lnTo>
                        <a:pt x="148" y="440"/>
                      </a:lnTo>
                      <a:lnTo>
                        <a:pt x="137" y="440"/>
                      </a:lnTo>
                      <a:lnTo>
                        <a:pt x="122" y="440"/>
                      </a:lnTo>
                      <a:lnTo>
                        <a:pt x="107" y="438"/>
                      </a:lnTo>
                      <a:lnTo>
                        <a:pt x="95" y="434"/>
                      </a:lnTo>
                      <a:lnTo>
                        <a:pt x="83" y="429"/>
                      </a:lnTo>
                      <a:lnTo>
                        <a:pt x="71" y="423"/>
                      </a:lnTo>
                      <a:lnTo>
                        <a:pt x="60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2" y="381"/>
                      </a:lnTo>
                      <a:lnTo>
                        <a:pt x="23" y="364"/>
                      </a:lnTo>
                      <a:lnTo>
                        <a:pt x="16" y="345"/>
                      </a:lnTo>
                      <a:lnTo>
                        <a:pt x="11" y="325"/>
                      </a:lnTo>
                      <a:lnTo>
                        <a:pt x="6" y="301"/>
                      </a:lnTo>
                      <a:lnTo>
                        <a:pt x="3" y="277"/>
                      </a:lnTo>
                      <a:lnTo>
                        <a:pt x="0" y="250"/>
                      </a:lnTo>
                      <a:lnTo>
                        <a:pt x="0" y="220"/>
                      </a:lnTo>
                      <a:close/>
                      <a:moveTo>
                        <a:pt x="52" y="220"/>
                      </a:moveTo>
                      <a:lnTo>
                        <a:pt x="53" y="245"/>
                      </a:lnTo>
                      <a:lnTo>
                        <a:pt x="54" y="269"/>
                      </a:lnTo>
                      <a:lnTo>
                        <a:pt x="56" y="290"/>
                      </a:lnTo>
                      <a:lnTo>
                        <a:pt x="59" y="308"/>
                      </a:lnTo>
                      <a:lnTo>
                        <a:pt x="62" y="325"/>
                      </a:lnTo>
                      <a:lnTo>
                        <a:pt x="67" y="340"/>
                      </a:lnTo>
                      <a:lnTo>
                        <a:pt x="71" y="352"/>
                      </a:lnTo>
                      <a:lnTo>
                        <a:pt x="77" y="361"/>
                      </a:lnTo>
                      <a:lnTo>
                        <a:pt x="83" y="370"/>
                      </a:lnTo>
                      <a:lnTo>
                        <a:pt x="89" y="377"/>
                      </a:lnTo>
                      <a:lnTo>
                        <a:pt x="96" y="383"/>
                      </a:lnTo>
                      <a:lnTo>
                        <a:pt x="104" y="388"/>
                      </a:lnTo>
                      <a:lnTo>
                        <a:pt x="112" y="392"/>
                      </a:lnTo>
                      <a:lnTo>
                        <a:pt x="120" y="395"/>
                      </a:lnTo>
                      <a:lnTo>
                        <a:pt x="128" y="396"/>
                      </a:lnTo>
                      <a:lnTo>
                        <a:pt x="137" y="397"/>
                      </a:lnTo>
                      <a:lnTo>
                        <a:pt x="145" y="396"/>
                      </a:lnTo>
                      <a:lnTo>
                        <a:pt x="154" y="395"/>
                      </a:lnTo>
                      <a:lnTo>
                        <a:pt x="161" y="392"/>
                      </a:lnTo>
                      <a:lnTo>
                        <a:pt x="169" y="388"/>
                      </a:lnTo>
                      <a:lnTo>
                        <a:pt x="176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6" y="361"/>
                      </a:lnTo>
                      <a:lnTo>
                        <a:pt x="202" y="351"/>
                      </a:lnTo>
                      <a:lnTo>
                        <a:pt x="206" y="340"/>
                      </a:lnTo>
                      <a:lnTo>
                        <a:pt x="211" y="325"/>
                      </a:lnTo>
                      <a:lnTo>
                        <a:pt x="214" y="308"/>
                      </a:lnTo>
                      <a:lnTo>
                        <a:pt x="217" y="289"/>
                      </a:lnTo>
                      <a:lnTo>
                        <a:pt x="219" y="269"/>
                      </a:lnTo>
                      <a:lnTo>
                        <a:pt x="220" y="245"/>
                      </a:lnTo>
                      <a:lnTo>
                        <a:pt x="220" y="220"/>
                      </a:lnTo>
                      <a:lnTo>
                        <a:pt x="220" y="195"/>
                      </a:lnTo>
                      <a:lnTo>
                        <a:pt x="219" y="171"/>
                      </a:lnTo>
                      <a:lnTo>
                        <a:pt x="217" y="151"/>
                      </a:lnTo>
                      <a:lnTo>
                        <a:pt x="214" y="132"/>
                      </a:lnTo>
                      <a:lnTo>
                        <a:pt x="211" y="115"/>
                      </a:lnTo>
                      <a:lnTo>
                        <a:pt x="206" y="100"/>
                      </a:lnTo>
                      <a:lnTo>
                        <a:pt x="202" y="89"/>
                      </a:lnTo>
                      <a:lnTo>
                        <a:pt x="196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6" y="57"/>
                      </a:lnTo>
                      <a:lnTo>
                        <a:pt x="169" y="52"/>
                      </a:lnTo>
                      <a:lnTo>
                        <a:pt x="161" y="48"/>
                      </a:lnTo>
                      <a:lnTo>
                        <a:pt x="154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8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4" y="52"/>
                      </a:lnTo>
                      <a:lnTo>
                        <a:pt x="97" y="55"/>
                      </a:lnTo>
                      <a:lnTo>
                        <a:pt x="91" y="61"/>
                      </a:lnTo>
                      <a:lnTo>
                        <a:pt x="85" y="67"/>
                      </a:lnTo>
                      <a:lnTo>
                        <a:pt x="79" y="74"/>
                      </a:lnTo>
                      <a:lnTo>
                        <a:pt x="72" y="85"/>
                      </a:lnTo>
                      <a:lnTo>
                        <a:pt x="68" y="98"/>
                      </a:lnTo>
                      <a:lnTo>
                        <a:pt x="63" y="114"/>
                      </a:lnTo>
                      <a:lnTo>
                        <a:pt x="59" y="130"/>
                      </a:lnTo>
                      <a:lnTo>
                        <a:pt x="57" y="150"/>
                      </a:lnTo>
                      <a:lnTo>
                        <a:pt x="54" y="171"/>
                      </a:lnTo>
                      <a:lnTo>
                        <a:pt x="53" y="195"/>
                      </a:lnTo>
                      <a:lnTo>
                        <a:pt x="52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5" name="Freeform 433"/>
                <p:cNvSpPr>
                  <a:spLocks noEditPoints="1"/>
                </p:cNvSpPr>
                <p:nvPr/>
              </p:nvSpPr>
              <p:spPr bwMode="auto">
                <a:xfrm>
                  <a:off x="5190" y="2166"/>
                  <a:ext cx="46" cy="73"/>
                </a:xfrm>
                <a:custGeom>
                  <a:avLst/>
                  <a:gdLst>
                    <a:gd name="T0" fmla="*/ 4 w 273"/>
                    <a:gd name="T1" fmla="*/ 151 h 440"/>
                    <a:gd name="T2" fmla="*/ 12 w 273"/>
                    <a:gd name="T3" fmla="*/ 109 h 440"/>
                    <a:gd name="T4" fmla="*/ 24 w 273"/>
                    <a:gd name="T5" fmla="*/ 75 h 440"/>
                    <a:gd name="T6" fmla="*/ 40 w 273"/>
                    <a:gd name="T7" fmla="*/ 47 h 440"/>
                    <a:gd name="T8" fmla="*/ 60 w 273"/>
                    <a:gd name="T9" fmla="*/ 25 h 440"/>
                    <a:gd name="T10" fmla="*/ 85 w 273"/>
                    <a:gd name="T11" fmla="*/ 9 h 440"/>
                    <a:gd name="T12" fmla="*/ 114 w 273"/>
                    <a:gd name="T13" fmla="*/ 1 h 440"/>
                    <a:gd name="T14" fmla="*/ 153 w 273"/>
                    <a:gd name="T15" fmla="*/ 0 h 440"/>
                    <a:gd name="T16" fmla="*/ 195 w 273"/>
                    <a:gd name="T17" fmla="*/ 13 h 440"/>
                    <a:gd name="T18" fmla="*/ 229 w 273"/>
                    <a:gd name="T19" fmla="*/ 42 h 440"/>
                    <a:gd name="T20" fmla="*/ 253 w 273"/>
                    <a:gd name="T21" fmla="*/ 83 h 440"/>
                    <a:gd name="T22" fmla="*/ 267 w 273"/>
                    <a:gd name="T23" fmla="*/ 138 h 440"/>
                    <a:gd name="T24" fmla="*/ 273 w 273"/>
                    <a:gd name="T25" fmla="*/ 220 h 440"/>
                    <a:gd name="T26" fmla="*/ 267 w 273"/>
                    <a:gd name="T27" fmla="*/ 304 h 440"/>
                    <a:gd name="T28" fmla="*/ 258 w 273"/>
                    <a:gd name="T29" fmla="*/ 343 h 440"/>
                    <a:gd name="T30" fmla="*/ 245 w 273"/>
                    <a:gd name="T31" fmla="*/ 375 h 440"/>
                    <a:gd name="T32" fmla="*/ 227 w 273"/>
                    <a:gd name="T33" fmla="*/ 401 h 440"/>
                    <a:gd name="T34" fmla="*/ 204 w 273"/>
                    <a:gd name="T35" fmla="*/ 421 h 440"/>
                    <a:gd name="T36" fmla="*/ 179 w 273"/>
                    <a:gd name="T37" fmla="*/ 434 h 440"/>
                    <a:gd name="T38" fmla="*/ 148 w 273"/>
                    <a:gd name="T39" fmla="*/ 440 h 440"/>
                    <a:gd name="T40" fmla="*/ 108 w 273"/>
                    <a:gd name="T41" fmla="*/ 438 h 440"/>
                    <a:gd name="T42" fmla="*/ 72 w 273"/>
                    <a:gd name="T43" fmla="*/ 423 h 440"/>
                    <a:gd name="T44" fmla="*/ 41 w 273"/>
                    <a:gd name="T45" fmla="*/ 396 h 440"/>
                    <a:gd name="T46" fmla="*/ 16 w 273"/>
                    <a:gd name="T47" fmla="*/ 345 h 440"/>
                    <a:gd name="T48" fmla="*/ 3 w 273"/>
                    <a:gd name="T49" fmla="*/ 277 h 440"/>
                    <a:gd name="T50" fmla="*/ 53 w 273"/>
                    <a:gd name="T51" fmla="*/ 220 h 440"/>
                    <a:gd name="T52" fmla="*/ 56 w 273"/>
                    <a:gd name="T53" fmla="*/ 290 h 440"/>
                    <a:gd name="T54" fmla="*/ 66 w 273"/>
                    <a:gd name="T55" fmla="*/ 340 h 440"/>
                    <a:gd name="T56" fmla="*/ 83 w 273"/>
                    <a:gd name="T57" fmla="*/ 370 h 440"/>
                    <a:gd name="T58" fmla="*/ 104 w 273"/>
                    <a:gd name="T59" fmla="*/ 388 h 440"/>
                    <a:gd name="T60" fmla="*/ 128 w 273"/>
                    <a:gd name="T61" fmla="*/ 396 h 440"/>
                    <a:gd name="T62" fmla="*/ 154 w 273"/>
                    <a:gd name="T63" fmla="*/ 395 h 440"/>
                    <a:gd name="T64" fmla="*/ 176 w 273"/>
                    <a:gd name="T65" fmla="*/ 383 h 440"/>
                    <a:gd name="T66" fmla="*/ 197 w 273"/>
                    <a:gd name="T67" fmla="*/ 361 h 440"/>
                    <a:gd name="T68" fmla="*/ 211 w 273"/>
                    <a:gd name="T69" fmla="*/ 325 h 440"/>
                    <a:gd name="T70" fmla="*/ 219 w 273"/>
                    <a:gd name="T71" fmla="*/ 269 h 440"/>
                    <a:gd name="T72" fmla="*/ 220 w 273"/>
                    <a:gd name="T73" fmla="*/ 195 h 440"/>
                    <a:gd name="T74" fmla="*/ 215 w 273"/>
                    <a:gd name="T75" fmla="*/ 132 h 440"/>
                    <a:gd name="T76" fmla="*/ 202 w 273"/>
                    <a:gd name="T77" fmla="*/ 89 h 440"/>
                    <a:gd name="T78" fmla="*/ 183 w 273"/>
                    <a:gd name="T79" fmla="*/ 63 h 440"/>
                    <a:gd name="T80" fmla="*/ 162 w 273"/>
                    <a:gd name="T81" fmla="*/ 48 h 440"/>
                    <a:gd name="T82" fmla="*/ 136 w 273"/>
                    <a:gd name="T83" fmla="*/ 44 h 440"/>
                    <a:gd name="T84" fmla="*/ 111 w 273"/>
                    <a:gd name="T85" fmla="*/ 48 h 440"/>
                    <a:gd name="T86" fmla="*/ 91 w 273"/>
                    <a:gd name="T87" fmla="*/ 61 h 440"/>
                    <a:gd name="T88" fmla="*/ 73 w 273"/>
                    <a:gd name="T89" fmla="*/ 85 h 440"/>
                    <a:gd name="T90" fmla="*/ 59 w 273"/>
                    <a:gd name="T91" fmla="*/ 130 h 440"/>
                    <a:gd name="T92" fmla="*/ 54 w 273"/>
                    <a:gd name="T93" fmla="*/ 1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73" h="440">
                      <a:moveTo>
                        <a:pt x="0" y="220"/>
                      </a:moveTo>
                      <a:lnTo>
                        <a:pt x="1" y="183"/>
                      </a:lnTo>
                      <a:lnTo>
                        <a:pt x="4" y="151"/>
                      </a:lnTo>
                      <a:lnTo>
                        <a:pt x="6" y="136"/>
                      </a:lnTo>
                      <a:lnTo>
                        <a:pt x="9" y="123"/>
                      </a:lnTo>
                      <a:lnTo>
                        <a:pt x="12" y="109"/>
                      </a:lnTo>
                      <a:lnTo>
                        <a:pt x="15" y="97"/>
                      </a:lnTo>
                      <a:lnTo>
                        <a:pt x="20" y="85"/>
                      </a:lnTo>
                      <a:lnTo>
                        <a:pt x="24" y="75"/>
                      </a:lnTo>
                      <a:lnTo>
                        <a:pt x="29" y="65"/>
                      </a:lnTo>
                      <a:lnTo>
                        <a:pt x="35" y="55"/>
                      </a:lnTo>
                      <a:lnTo>
                        <a:pt x="40" y="47"/>
                      </a:lnTo>
                      <a:lnTo>
                        <a:pt x="47" y="39"/>
                      </a:lnTo>
                      <a:lnTo>
                        <a:pt x="54" y="31"/>
                      </a:lnTo>
                      <a:lnTo>
                        <a:pt x="60" y="25"/>
                      </a:lnTo>
                      <a:lnTo>
                        <a:pt x="68" y="19"/>
                      </a:lnTo>
                      <a:lnTo>
                        <a:pt x="77" y="13"/>
                      </a:lnTo>
                      <a:lnTo>
                        <a:pt x="85" y="9"/>
                      </a:lnTo>
                      <a:lnTo>
                        <a:pt x="95" y="6"/>
                      </a:lnTo>
                      <a:lnTo>
                        <a:pt x="104" y="3"/>
                      </a:lnTo>
                      <a:lnTo>
                        <a:pt x="114" y="1"/>
                      </a:lnTo>
                      <a:lnTo>
                        <a:pt x="126" y="0"/>
                      </a:lnTo>
                      <a:lnTo>
                        <a:pt x="137" y="0"/>
                      </a:lnTo>
                      <a:lnTo>
                        <a:pt x="153" y="0"/>
                      </a:lnTo>
                      <a:lnTo>
                        <a:pt x="168" y="3"/>
                      </a:lnTo>
                      <a:lnTo>
                        <a:pt x="183" y="8"/>
                      </a:lnTo>
                      <a:lnTo>
                        <a:pt x="195" y="13"/>
                      </a:lnTo>
                      <a:lnTo>
                        <a:pt x="208" y="21"/>
                      </a:lnTo>
                      <a:lnTo>
                        <a:pt x="219" y="30"/>
                      </a:lnTo>
                      <a:lnTo>
                        <a:pt x="229" y="42"/>
                      </a:lnTo>
                      <a:lnTo>
                        <a:pt x="238" y="54"/>
                      </a:lnTo>
                      <a:lnTo>
                        <a:pt x="246" y="67"/>
                      </a:lnTo>
                      <a:lnTo>
                        <a:pt x="253" y="83"/>
                      </a:lnTo>
                      <a:lnTo>
                        <a:pt x="258" y="100"/>
                      </a:lnTo>
                      <a:lnTo>
                        <a:pt x="264" y="118"/>
                      </a:lnTo>
                      <a:lnTo>
                        <a:pt x="267" y="138"/>
                      </a:lnTo>
                      <a:lnTo>
                        <a:pt x="271" y="162"/>
                      </a:lnTo>
                      <a:lnTo>
                        <a:pt x="273" y="190"/>
                      </a:lnTo>
                      <a:lnTo>
                        <a:pt x="273" y="220"/>
                      </a:lnTo>
                      <a:lnTo>
                        <a:pt x="272" y="256"/>
                      </a:lnTo>
                      <a:lnTo>
                        <a:pt x="270" y="289"/>
                      </a:lnTo>
                      <a:lnTo>
                        <a:pt x="267" y="304"/>
                      </a:lnTo>
                      <a:lnTo>
                        <a:pt x="264" y="317"/>
                      </a:lnTo>
                      <a:lnTo>
                        <a:pt x="262" y="331"/>
                      </a:lnTo>
                      <a:lnTo>
                        <a:pt x="258" y="343"/>
                      </a:lnTo>
                      <a:lnTo>
                        <a:pt x="254" y="354"/>
                      </a:lnTo>
                      <a:lnTo>
                        <a:pt x="249" y="364"/>
                      </a:lnTo>
                      <a:lnTo>
                        <a:pt x="245" y="375"/>
                      </a:lnTo>
                      <a:lnTo>
                        <a:pt x="239" y="384"/>
                      </a:lnTo>
                      <a:lnTo>
                        <a:pt x="234" y="393"/>
                      </a:lnTo>
                      <a:lnTo>
                        <a:pt x="227" y="401"/>
                      </a:lnTo>
                      <a:lnTo>
                        <a:pt x="220" y="408"/>
                      </a:lnTo>
                      <a:lnTo>
                        <a:pt x="212" y="415"/>
                      </a:lnTo>
                      <a:lnTo>
                        <a:pt x="204" y="421"/>
                      </a:lnTo>
                      <a:lnTo>
                        <a:pt x="197" y="426"/>
                      </a:lnTo>
                      <a:lnTo>
                        <a:pt x="188" y="431"/>
                      </a:lnTo>
                      <a:lnTo>
                        <a:pt x="179" y="434"/>
                      </a:lnTo>
                      <a:lnTo>
                        <a:pt x="168" y="437"/>
                      </a:lnTo>
                      <a:lnTo>
                        <a:pt x="158" y="439"/>
                      </a:lnTo>
                      <a:lnTo>
                        <a:pt x="148" y="440"/>
                      </a:lnTo>
                      <a:lnTo>
                        <a:pt x="137" y="440"/>
                      </a:lnTo>
                      <a:lnTo>
                        <a:pt x="122" y="440"/>
                      </a:lnTo>
                      <a:lnTo>
                        <a:pt x="108" y="438"/>
                      </a:lnTo>
                      <a:lnTo>
                        <a:pt x="95" y="434"/>
                      </a:lnTo>
                      <a:lnTo>
                        <a:pt x="83" y="429"/>
                      </a:lnTo>
                      <a:lnTo>
                        <a:pt x="72" y="423"/>
                      </a:lnTo>
                      <a:lnTo>
                        <a:pt x="60" y="415"/>
                      </a:lnTo>
                      <a:lnTo>
                        <a:pt x="50" y="406"/>
                      </a:lnTo>
                      <a:lnTo>
                        <a:pt x="41" y="396"/>
                      </a:lnTo>
                      <a:lnTo>
                        <a:pt x="32" y="381"/>
                      </a:lnTo>
                      <a:lnTo>
                        <a:pt x="23" y="364"/>
                      </a:lnTo>
                      <a:lnTo>
                        <a:pt x="16" y="345"/>
                      </a:lnTo>
                      <a:lnTo>
                        <a:pt x="11" y="325"/>
                      </a:lnTo>
                      <a:lnTo>
                        <a:pt x="6" y="301"/>
                      </a:lnTo>
                      <a:lnTo>
                        <a:pt x="3" y="277"/>
                      </a:lnTo>
                      <a:lnTo>
                        <a:pt x="1" y="250"/>
                      </a:lnTo>
                      <a:lnTo>
                        <a:pt x="0" y="220"/>
                      </a:lnTo>
                      <a:close/>
                      <a:moveTo>
                        <a:pt x="53" y="220"/>
                      </a:moveTo>
                      <a:lnTo>
                        <a:pt x="54" y="245"/>
                      </a:lnTo>
                      <a:lnTo>
                        <a:pt x="55" y="269"/>
                      </a:lnTo>
                      <a:lnTo>
                        <a:pt x="56" y="290"/>
                      </a:lnTo>
                      <a:lnTo>
                        <a:pt x="59" y="308"/>
                      </a:lnTo>
                      <a:lnTo>
                        <a:pt x="63" y="325"/>
                      </a:lnTo>
                      <a:lnTo>
                        <a:pt x="66" y="340"/>
                      </a:lnTo>
                      <a:lnTo>
                        <a:pt x="72" y="352"/>
                      </a:lnTo>
                      <a:lnTo>
                        <a:pt x="77" y="361"/>
                      </a:lnTo>
                      <a:lnTo>
                        <a:pt x="83" y="370"/>
                      </a:lnTo>
                      <a:lnTo>
                        <a:pt x="90" y="377"/>
                      </a:lnTo>
                      <a:lnTo>
                        <a:pt x="96" y="383"/>
                      </a:lnTo>
                      <a:lnTo>
                        <a:pt x="104" y="388"/>
                      </a:lnTo>
                      <a:lnTo>
                        <a:pt x="112" y="392"/>
                      </a:lnTo>
                      <a:lnTo>
                        <a:pt x="120" y="395"/>
                      </a:lnTo>
                      <a:lnTo>
                        <a:pt x="128" y="396"/>
                      </a:lnTo>
                      <a:lnTo>
                        <a:pt x="137" y="397"/>
                      </a:lnTo>
                      <a:lnTo>
                        <a:pt x="145" y="396"/>
                      </a:lnTo>
                      <a:lnTo>
                        <a:pt x="154" y="395"/>
                      </a:lnTo>
                      <a:lnTo>
                        <a:pt x="162" y="392"/>
                      </a:lnTo>
                      <a:lnTo>
                        <a:pt x="170" y="388"/>
                      </a:lnTo>
                      <a:lnTo>
                        <a:pt x="176" y="383"/>
                      </a:lnTo>
                      <a:lnTo>
                        <a:pt x="183" y="377"/>
                      </a:lnTo>
                      <a:lnTo>
                        <a:pt x="190" y="370"/>
                      </a:lnTo>
                      <a:lnTo>
                        <a:pt x="197" y="361"/>
                      </a:lnTo>
                      <a:lnTo>
                        <a:pt x="202" y="351"/>
                      </a:lnTo>
                      <a:lnTo>
                        <a:pt x="207" y="340"/>
                      </a:lnTo>
                      <a:lnTo>
                        <a:pt x="211" y="325"/>
                      </a:lnTo>
                      <a:lnTo>
                        <a:pt x="215" y="308"/>
                      </a:lnTo>
                      <a:lnTo>
                        <a:pt x="217" y="289"/>
                      </a:lnTo>
                      <a:lnTo>
                        <a:pt x="219" y="269"/>
                      </a:lnTo>
                      <a:lnTo>
                        <a:pt x="220" y="245"/>
                      </a:lnTo>
                      <a:lnTo>
                        <a:pt x="220" y="220"/>
                      </a:lnTo>
                      <a:lnTo>
                        <a:pt x="220" y="195"/>
                      </a:lnTo>
                      <a:lnTo>
                        <a:pt x="219" y="171"/>
                      </a:lnTo>
                      <a:lnTo>
                        <a:pt x="217" y="151"/>
                      </a:lnTo>
                      <a:lnTo>
                        <a:pt x="215" y="132"/>
                      </a:lnTo>
                      <a:lnTo>
                        <a:pt x="211" y="115"/>
                      </a:lnTo>
                      <a:lnTo>
                        <a:pt x="207" y="100"/>
                      </a:lnTo>
                      <a:lnTo>
                        <a:pt x="202" y="89"/>
                      </a:lnTo>
                      <a:lnTo>
                        <a:pt x="197" y="79"/>
                      </a:lnTo>
                      <a:lnTo>
                        <a:pt x="190" y="71"/>
                      </a:lnTo>
                      <a:lnTo>
                        <a:pt x="183" y="63"/>
                      </a:lnTo>
                      <a:lnTo>
                        <a:pt x="176" y="57"/>
                      </a:lnTo>
                      <a:lnTo>
                        <a:pt x="170" y="52"/>
                      </a:lnTo>
                      <a:lnTo>
                        <a:pt x="162" y="48"/>
                      </a:lnTo>
                      <a:lnTo>
                        <a:pt x="154" y="46"/>
                      </a:lnTo>
                      <a:lnTo>
                        <a:pt x="145" y="44"/>
                      </a:lnTo>
                      <a:lnTo>
                        <a:pt x="136" y="44"/>
                      </a:lnTo>
                      <a:lnTo>
                        <a:pt x="128" y="44"/>
                      </a:lnTo>
                      <a:lnTo>
                        <a:pt x="119" y="45"/>
                      </a:lnTo>
                      <a:lnTo>
                        <a:pt x="111" y="48"/>
                      </a:lnTo>
                      <a:lnTo>
                        <a:pt x="104" y="52"/>
                      </a:lnTo>
                      <a:lnTo>
                        <a:pt x="98" y="55"/>
                      </a:lnTo>
                      <a:lnTo>
                        <a:pt x="91" y="61"/>
                      </a:lnTo>
                      <a:lnTo>
                        <a:pt x="85" y="67"/>
                      </a:lnTo>
                      <a:lnTo>
                        <a:pt x="80" y="74"/>
                      </a:lnTo>
                      <a:lnTo>
                        <a:pt x="73" y="85"/>
                      </a:lnTo>
                      <a:lnTo>
                        <a:pt x="68" y="98"/>
                      </a:lnTo>
                      <a:lnTo>
                        <a:pt x="64" y="114"/>
                      </a:lnTo>
                      <a:lnTo>
                        <a:pt x="59" y="130"/>
                      </a:lnTo>
                      <a:lnTo>
                        <a:pt x="57" y="150"/>
                      </a:lnTo>
                      <a:lnTo>
                        <a:pt x="55" y="171"/>
                      </a:lnTo>
                      <a:lnTo>
                        <a:pt x="54" y="195"/>
                      </a:lnTo>
                      <a:lnTo>
                        <a:pt x="53" y="22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46" name="Rectangle 434"/>
                <p:cNvSpPr>
                  <a:spLocks noChangeArrowheads="1"/>
                </p:cNvSpPr>
                <p:nvPr/>
              </p:nvSpPr>
              <p:spPr bwMode="auto">
                <a:xfrm>
                  <a:off x="3767" y="2071"/>
                  <a:ext cx="58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>
                      <a:solidFill>
                        <a:srgbClr val="131516"/>
                      </a:solidFill>
                    </a:rPr>
                    <a:t>0</a:t>
                  </a:r>
                  <a:endParaRPr lang="cs-CZ" sz="1400"/>
                </a:p>
              </p:txBody>
            </p:sp>
            <p:sp>
              <p:nvSpPr>
                <p:cNvPr id="90547" name="Rectangle 435"/>
                <p:cNvSpPr>
                  <a:spLocks noChangeArrowheads="1"/>
                </p:cNvSpPr>
                <p:nvPr/>
              </p:nvSpPr>
              <p:spPr bwMode="auto">
                <a:xfrm>
                  <a:off x="3767" y="1836"/>
                  <a:ext cx="58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>
                      <a:solidFill>
                        <a:srgbClr val="131516"/>
                      </a:solidFill>
                    </a:rPr>
                    <a:t>5</a:t>
                  </a:r>
                  <a:endParaRPr lang="cs-CZ" sz="1400"/>
                </a:p>
              </p:txBody>
            </p:sp>
            <p:sp>
              <p:nvSpPr>
                <p:cNvPr id="90548" name="Rectangle 436"/>
                <p:cNvSpPr>
                  <a:spLocks noChangeArrowheads="1"/>
                </p:cNvSpPr>
                <p:nvPr/>
              </p:nvSpPr>
              <p:spPr bwMode="auto">
                <a:xfrm>
                  <a:off x="3711" y="1602"/>
                  <a:ext cx="116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>
                      <a:solidFill>
                        <a:srgbClr val="131516"/>
                      </a:solidFill>
                    </a:rPr>
                    <a:t>10</a:t>
                  </a:r>
                  <a:endParaRPr lang="cs-CZ" sz="1400"/>
                </a:p>
              </p:txBody>
            </p:sp>
            <p:sp>
              <p:nvSpPr>
                <p:cNvPr id="90549" name="Rectangle 437"/>
                <p:cNvSpPr>
                  <a:spLocks noChangeArrowheads="1"/>
                </p:cNvSpPr>
                <p:nvPr/>
              </p:nvSpPr>
              <p:spPr bwMode="auto">
                <a:xfrm>
                  <a:off x="3710" y="1367"/>
                  <a:ext cx="116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>
                      <a:solidFill>
                        <a:srgbClr val="131516"/>
                      </a:solidFill>
                    </a:rPr>
                    <a:t>15</a:t>
                  </a:r>
                  <a:endParaRPr lang="cs-CZ" sz="1400"/>
                </a:p>
              </p:txBody>
            </p:sp>
            <p:sp>
              <p:nvSpPr>
                <p:cNvPr id="90550" name="Rectangle 438"/>
                <p:cNvSpPr>
                  <a:spLocks noChangeArrowheads="1"/>
                </p:cNvSpPr>
                <p:nvPr/>
              </p:nvSpPr>
              <p:spPr bwMode="auto">
                <a:xfrm>
                  <a:off x="3711" y="1132"/>
                  <a:ext cx="116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>
                      <a:solidFill>
                        <a:srgbClr val="131516"/>
                      </a:solidFill>
                    </a:rPr>
                    <a:t>20</a:t>
                  </a:r>
                  <a:endParaRPr lang="cs-CZ" sz="1400"/>
                </a:p>
              </p:txBody>
            </p:sp>
            <p:sp>
              <p:nvSpPr>
                <p:cNvPr id="90551" name="Rectangle 439"/>
                <p:cNvSpPr>
                  <a:spLocks noChangeArrowheads="1"/>
                </p:cNvSpPr>
                <p:nvPr/>
              </p:nvSpPr>
              <p:spPr bwMode="auto">
                <a:xfrm>
                  <a:off x="3999" y="2135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2" name="Rectangle 440"/>
                <p:cNvSpPr>
                  <a:spLocks noChangeArrowheads="1"/>
                </p:cNvSpPr>
                <p:nvPr/>
              </p:nvSpPr>
              <p:spPr bwMode="auto">
                <a:xfrm>
                  <a:off x="4164" y="2135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3" name="Rectangle 441"/>
                <p:cNvSpPr>
                  <a:spLocks noChangeArrowheads="1"/>
                </p:cNvSpPr>
                <p:nvPr/>
              </p:nvSpPr>
              <p:spPr bwMode="auto">
                <a:xfrm>
                  <a:off x="4323" y="2135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4" name="Rectangle 442"/>
                <p:cNvSpPr>
                  <a:spLocks noChangeArrowheads="1"/>
                </p:cNvSpPr>
                <p:nvPr/>
              </p:nvSpPr>
              <p:spPr bwMode="auto">
                <a:xfrm>
                  <a:off x="4488" y="2135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5" name="Rectangle 443"/>
                <p:cNvSpPr>
                  <a:spLocks noChangeArrowheads="1"/>
                </p:cNvSpPr>
                <p:nvPr/>
              </p:nvSpPr>
              <p:spPr bwMode="auto">
                <a:xfrm>
                  <a:off x="4647" y="2135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6" name="Rectangle 444"/>
                <p:cNvSpPr>
                  <a:spLocks noChangeArrowheads="1"/>
                </p:cNvSpPr>
                <p:nvPr/>
              </p:nvSpPr>
              <p:spPr bwMode="auto">
                <a:xfrm>
                  <a:off x="4812" y="2135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971" y="2135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8" name="Rectangle 446"/>
                <p:cNvSpPr>
                  <a:spLocks noChangeArrowheads="1"/>
                </p:cNvSpPr>
                <p:nvPr/>
              </p:nvSpPr>
              <p:spPr bwMode="auto">
                <a:xfrm>
                  <a:off x="5136" y="2135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59" name="Rectangle 447"/>
                <p:cNvSpPr>
                  <a:spLocks noChangeArrowheads="1"/>
                </p:cNvSpPr>
                <p:nvPr/>
              </p:nvSpPr>
              <p:spPr bwMode="auto">
                <a:xfrm>
                  <a:off x="3844" y="2131"/>
                  <a:ext cx="1376" cy="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0" name="Rectangle 448"/>
                <p:cNvSpPr>
                  <a:spLocks noChangeArrowheads="1"/>
                </p:cNvSpPr>
                <p:nvPr/>
              </p:nvSpPr>
              <p:spPr bwMode="auto">
                <a:xfrm>
                  <a:off x="3906" y="2088"/>
                  <a:ext cx="8" cy="47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1" name="Rectangle 449"/>
                <p:cNvSpPr>
                  <a:spLocks noChangeArrowheads="1"/>
                </p:cNvSpPr>
                <p:nvPr/>
              </p:nvSpPr>
              <p:spPr bwMode="auto">
                <a:xfrm>
                  <a:off x="3840" y="2135"/>
                  <a:ext cx="8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2" name="Rectangle 450"/>
                <p:cNvSpPr>
                  <a:spLocks noChangeArrowheads="1"/>
                </p:cNvSpPr>
                <p:nvPr/>
              </p:nvSpPr>
              <p:spPr bwMode="auto">
                <a:xfrm>
                  <a:off x="3825" y="2131"/>
                  <a:ext cx="19" cy="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3" name="Rectangle 451"/>
                <p:cNvSpPr>
                  <a:spLocks noChangeArrowheads="1"/>
                </p:cNvSpPr>
                <p:nvPr/>
              </p:nvSpPr>
              <p:spPr bwMode="auto">
                <a:xfrm>
                  <a:off x="3835" y="2013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4" name="Rectangle 452"/>
                <p:cNvSpPr>
                  <a:spLocks noChangeArrowheads="1"/>
                </p:cNvSpPr>
                <p:nvPr/>
              </p:nvSpPr>
              <p:spPr bwMode="auto">
                <a:xfrm>
                  <a:off x="3825" y="1896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5" name="Rectangle 453"/>
                <p:cNvSpPr>
                  <a:spLocks noChangeArrowheads="1"/>
                </p:cNvSpPr>
                <p:nvPr/>
              </p:nvSpPr>
              <p:spPr bwMode="auto">
                <a:xfrm>
                  <a:off x="3835" y="1778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6" name="Rectangle 454"/>
                <p:cNvSpPr>
                  <a:spLocks noChangeArrowheads="1"/>
                </p:cNvSpPr>
                <p:nvPr/>
              </p:nvSpPr>
              <p:spPr bwMode="auto">
                <a:xfrm>
                  <a:off x="3825" y="1661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7" name="Rectangle 455"/>
                <p:cNvSpPr>
                  <a:spLocks noChangeArrowheads="1"/>
                </p:cNvSpPr>
                <p:nvPr/>
              </p:nvSpPr>
              <p:spPr bwMode="auto">
                <a:xfrm>
                  <a:off x="3835" y="1544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8" name="Rectangle 456"/>
                <p:cNvSpPr>
                  <a:spLocks noChangeArrowheads="1"/>
                </p:cNvSpPr>
                <p:nvPr/>
              </p:nvSpPr>
              <p:spPr bwMode="auto">
                <a:xfrm>
                  <a:off x="3825" y="1426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69" name="Rectangle 457"/>
                <p:cNvSpPr>
                  <a:spLocks noChangeArrowheads="1"/>
                </p:cNvSpPr>
                <p:nvPr/>
              </p:nvSpPr>
              <p:spPr bwMode="auto">
                <a:xfrm>
                  <a:off x="3835" y="1309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0" name="Rectangle 458"/>
                <p:cNvSpPr>
                  <a:spLocks noChangeArrowheads="1"/>
                </p:cNvSpPr>
                <p:nvPr/>
              </p:nvSpPr>
              <p:spPr bwMode="auto">
                <a:xfrm>
                  <a:off x="3825" y="1191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1" name="Rectangle 459"/>
                <p:cNvSpPr>
                  <a:spLocks noChangeArrowheads="1"/>
                </p:cNvSpPr>
                <p:nvPr/>
              </p:nvSpPr>
              <p:spPr bwMode="auto">
                <a:xfrm>
                  <a:off x="3840" y="1102"/>
                  <a:ext cx="8" cy="1033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2" name="Rectangle 460"/>
                <p:cNvSpPr>
                  <a:spLocks noChangeArrowheads="1"/>
                </p:cNvSpPr>
                <p:nvPr/>
              </p:nvSpPr>
              <p:spPr bwMode="auto">
                <a:xfrm>
                  <a:off x="3840" y="1102"/>
                  <a:ext cx="8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3" name="Rectangle 461"/>
                <p:cNvSpPr>
                  <a:spLocks noChangeArrowheads="1"/>
                </p:cNvSpPr>
                <p:nvPr/>
              </p:nvSpPr>
              <p:spPr bwMode="auto">
                <a:xfrm>
                  <a:off x="3999" y="1102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4" name="Rectangle 462"/>
                <p:cNvSpPr>
                  <a:spLocks noChangeArrowheads="1"/>
                </p:cNvSpPr>
                <p:nvPr/>
              </p:nvSpPr>
              <p:spPr bwMode="auto">
                <a:xfrm>
                  <a:off x="4164" y="1102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5" name="Rectangle 463"/>
                <p:cNvSpPr>
                  <a:spLocks noChangeArrowheads="1"/>
                </p:cNvSpPr>
                <p:nvPr/>
              </p:nvSpPr>
              <p:spPr bwMode="auto">
                <a:xfrm>
                  <a:off x="4323" y="1102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6" name="Rectangle 464"/>
                <p:cNvSpPr>
                  <a:spLocks noChangeArrowheads="1"/>
                </p:cNvSpPr>
                <p:nvPr/>
              </p:nvSpPr>
              <p:spPr bwMode="auto">
                <a:xfrm>
                  <a:off x="4488" y="1102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7" name="Rectangle 465"/>
                <p:cNvSpPr>
                  <a:spLocks noChangeArrowheads="1"/>
                </p:cNvSpPr>
                <p:nvPr/>
              </p:nvSpPr>
              <p:spPr bwMode="auto">
                <a:xfrm>
                  <a:off x="4647" y="1102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8" name="Rectangle 466"/>
                <p:cNvSpPr>
                  <a:spLocks noChangeArrowheads="1"/>
                </p:cNvSpPr>
                <p:nvPr/>
              </p:nvSpPr>
              <p:spPr bwMode="auto">
                <a:xfrm>
                  <a:off x="4812" y="1102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79" name="Rectangle 467"/>
                <p:cNvSpPr>
                  <a:spLocks noChangeArrowheads="1"/>
                </p:cNvSpPr>
                <p:nvPr/>
              </p:nvSpPr>
              <p:spPr bwMode="auto">
                <a:xfrm>
                  <a:off x="4971" y="1102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0" name="Rectangle 468"/>
                <p:cNvSpPr>
                  <a:spLocks noChangeArrowheads="1"/>
                </p:cNvSpPr>
                <p:nvPr/>
              </p:nvSpPr>
              <p:spPr bwMode="auto">
                <a:xfrm>
                  <a:off x="5136" y="1102"/>
                  <a:ext cx="9" cy="1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1" name="Rectangle 469"/>
                <p:cNvSpPr>
                  <a:spLocks noChangeArrowheads="1"/>
                </p:cNvSpPr>
                <p:nvPr/>
              </p:nvSpPr>
              <p:spPr bwMode="auto">
                <a:xfrm>
                  <a:off x="3844" y="1098"/>
                  <a:ext cx="1376" cy="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2" name="Rectangle 470"/>
                <p:cNvSpPr>
                  <a:spLocks noChangeArrowheads="1"/>
                </p:cNvSpPr>
                <p:nvPr/>
              </p:nvSpPr>
              <p:spPr bwMode="auto">
                <a:xfrm>
                  <a:off x="5201" y="2131"/>
                  <a:ext cx="19" cy="8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3" name="Rectangle 471"/>
                <p:cNvSpPr>
                  <a:spLocks noChangeArrowheads="1"/>
                </p:cNvSpPr>
                <p:nvPr/>
              </p:nvSpPr>
              <p:spPr bwMode="auto">
                <a:xfrm>
                  <a:off x="5211" y="2013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4" name="Rectangle 472"/>
                <p:cNvSpPr>
                  <a:spLocks noChangeArrowheads="1"/>
                </p:cNvSpPr>
                <p:nvPr/>
              </p:nvSpPr>
              <p:spPr bwMode="auto">
                <a:xfrm>
                  <a:off x="5201" y="1896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5" name="Rectangle 473"/>
                <p:cNvSpPr>
                  <a:spLocks noChangeArrowheads="1"/>
                </p:cNvSpPr>
                <p:nvPr/>
              </p:nvSpPr>
              <p:spPr bwMode="auto">
                <a:xfrm>
                  <a:off x="5211" y="1778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6" name="Rectangle 474"/>
                <p:cNvSpPr>
                  <a:spLocks noChangeArrowheads="1"/>
                </p:cNvSpPr>
                <p:nvPr/>
              </p:nvSpPr>
              <p:spPr bwMode="auto">
                <a:xfrm>
                  <a:off x="5201" y="1661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7" name="Rectangle 475"/>
                <p:cNvSpPr>
                  <a:spLocks noChangeArrowheads="1"/>
                </p:cNvSpPr>
                <p:nvPr/>
              </p:nvSpPr>
              <p:spPr bwMode="auto">
                <a:xfrm>
                  <a:off x="5211" y="1544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8" name="Rectangle 476"/>
                <p:cNvSpPr>
                  <a:spLocks noChangeArrowheads="1"/>
                </p:cNvSpPr>
                <p:nvPr/>
              </p:nvSpPr>
              <p:spPr bwMode="auto">
                <a:xfrm>
                  <a:off x="5201" y="1426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89" name="Rectangle 477"/>
                <p:cNvSpPr>
                  <a:spLocks noChangeArrowheads="1"/>
                </p:cNvSpPr>
                <p:nvPr/>
              </p:nvSpPr>
              <p:spPr bwMode="auto">
                <a:xfrm>
                  <a:off x="5211" y="1309"/>
                  <a:ext cx="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0" name="Rectangle 478"/>
                <p:cNvSpPr>
                  <a:spLocks noChangeArrowheads="1"/>
                </p:cNvSpPr>
                <p:nvPr/>
              </p:nvSpPr>
              <p:spPr bwMode="auto">
                <a:xfrm>
                  <a:off x="5201" y="1191"/>
                  <a:ext cx="19" cy="9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1" name="Rectangle 479"/>
                <p:cNvSpPr>
                  <a:spLocks noChangeArrowheads="1"/>
                </p:cNvSpPr>
                <p:nvPr/>
              </p:nvSpPr>
              <p:spPr bwMode="auto">
                <a:xfrm>
                  <a:off x="5216" y="1102"/>
                  <a:ext cx="8" cy="1033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2" name="Freeform 480"/>
                <p:cNvSpPr>
                  <a:spLocks/>
                </p:cNvSpPr>
                <p:nvPr/>
              </p:nvSpPr>
              <p:spPr bwMode="auto">
                <a:xfrm>
                  <a:off x="3893" y="2288"/>
                  <a:ext cx="66" cy="90"/>
                </a:xfrm>
                <a:custGeom>
                  <a:avLst/>
                  <a:gdLst>
                    <a:gd name="T0" fmla="*/ 0 w 395"/>
                    <a:gd name="T1" fmla="*/ 539 h 539"/>
                    <a:gd name="T2" fmla="*/ 0 w 395"/>
                    <a:gd name="T3" fmla="*/ 0 h 539"/>
                    <a:gd name="T4" fmla="*/ 385 w 395"/>
                    <a:gd name="T5" fmla="*/ 0 h 539"/>
                    <a:gd name="T6" fmla="*/ 385 w 395"/>
                    <a:gd name="T7" fmla="*/ 91 h 539"/>
                    <a:gd name="T8" fmla="*/ 105 w 395"/>
                    <a:gd name="T9" fmla="*/ 91 h 539"/>
                    <a:gd name="T10" fmla="*/ 105 w 395"/>
                    <a:gd name="T11" fmla="*/ 210 h 539"/>
                    <a:gd name="T12" fmla="*/ 366 w 395"/>
                    <a:gd name="T13" fmla="*/ 210 h 539"/>
                    <a:gd name="T14" fmla="*/ 366 w 395"/>
                    <a:gd name="T15" fmla="*/ 302 h 539"/>
                    <a:gd name="T16" fmla="*/ 105 w 395"/>
                    <a:gd name="T17" fmla="*/ 302 h 539"/>
                    <a:gd name="T18" fmla="*/ 105 w 395"/>
                    <a:gd name="T19" fmla="*/ 448 h 539"/>
                    <a:gd name="T20" fmla="*/ 395 w 395"/>
                    <a:gd name="T21" fmla="*/ 448 h 539"/>
                    <a:gd name="T22" fmla="*/ 395 w 395"/>
                    <a:gd name="T23" fmla="*/ 539 h 539"/>
                    <a:gd name="T24" fmla="*/ 0 w 395"/>
                    <a:gd name="T25" fmla="*/ 539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5" h="539">
                      <a:moveTo>
                        <a:pt x="0" y="539"/>
                      </a:moveTo>
                      <a:lnTo>
                        <a:pt x="0" y="0"/>
                      </a:lnTo>
                      <a:lnTo>
                        <a:pt x="385" y="0"/>
                      </a:lnTo>
                      <a:lnTo>
                        <a:pt x="385" y="91"/>
                      </a:lnTo>
                      <a:lnTo>
                        <a:pt x="105" y="91"/>
                      </a:lnTo>
                      <a:lnTo>
                        <a:pt x="105" y="210"/>
                      </a:lnTo>
                      <a:lnTo>
                        <a:pt x="366" y="210"/>
                      </a:lnTo>
                      <a:lnTo>
                        <a:pt x="366" y="302"/>
                      </a:lnTo>
                      <a:lnTo>
                        <a:pt x="105" y="302"/>
                      </a:lnTo>
                      <a:lnTo>
                        <a:pt x="105" y="448"/>
                      </a:lnTo>
                      <a:lnTo>
                        <a:pt x="395" y="448"/>
                      </a:lnTo>
                      <a:lnTo>
                        <a:pt x="395" y="539"/>
                      </a:lnTo>
                      <a:lnTo>
                        <a:pt x="0" y="53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3" name="Freeform 481"/>
                <p:cNvSpPr>
                  <a:spLocks/>
                </p:cNvSpPr>
                <p:nvPr/>
              </p:nvSpPr>
              <p:spPr bwMode="auto">
                <a:xfrm>
                  <a:off x="3975" y="2289"/>
                  <a:ext cx="60" cy="89"/>
                </a:xfrm>
                <a:custGeom>
                  <a:avLst/>
                  <a:gdLst>
                    <a:gd name="T0" fmla="*/ 0 w 365"/>
                    <a:gd name="T1" fmla="*/ 535 h 535"/>
                    <a:gd name="T2" fmla="*/ 0 w 365"/>
                    <a:gd name="T3" fmla="*/ 0 h 535"/>
                    <a:gd name="T4" fmla="*/ 105 w 365"/>
                    <a:gd name="T5" fmla="*/ 0 h 535"/>
                    <a:gd name="T6" fmla="*/ 105 w 365"/>
                    <a:gd name="T7" fmla="*/ 444 h 535"/>
                    <a:gd name="T8" fmla="*/ 365 w 365"/>
                    <a:gd name="T9" fmla="*/ 444 h 535"/>
                    <a:gd name="T10" fmla="*/ 365 w 365"/>
                    <a:gd name="T11" fmla="*/ 535 h 535"/>
                    <a:gd name="T12" fmla="*/ 0 w 365"/>
                    <a:gd name="T13" fmla="*/ 535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5" h="535">
                      <a:moveTo>
                        <a:pt x="0" y="535"/>
                      </a:moveTo>
                      <a:lnTo>
                        <a:pt x="0" y="0"/>
                      </a:lnTo>
                      <a:lnTo>
                        <a:pt x="105" y="0"/>
                      </a:lnTo>
                      <a:lnTo>
                        <a:pt x="105" y="444"/>
                      </a:lnTo>
                      <a:lnTo>
                        <a:pt x="365" y="444"/>
                      </a:lnTo>
                      <a:lnTo>
                        <a:pt x="365" y="535"/>
                      </a:lnTo>
                      <a:lnTo>
                        <a:pt x="0" y="535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4" name="Freeform 482"/>
                <p:cNvSpPr>
                  <a:spLocks/>
                </p:cNvSpPr>
                <p:nvPr/>
              </p:nvSpPr>
              <p:spPr bwMode="auto">
                <a:xfrm>
                  <a:off x="4075" y="2312"/>
                  <a:ext cx="59" cy="68"/>
                </a:xfrm>
                <a:custGeom>
                  <a:avLst/>
                  <a:gdLst>
                    <a:gd name="T0" fmla="*/ 103 w 351"/>
                    <a:gd name="T1" fmla="*/ 287 h 408"/>
                    <a:gd name="T2" fmla="*/ 117 w 351"/>
                    <a:gd name="T3" fmla="*/ 309 h 408"/>
                    <a:gd name="T4" fmla="*/ 130 w 351"/>
                    <a:gd name="T5" fmla="*/ 321 h 408"/>
                    <a:gd name="T6" fmla="*/ 148 w 351"/>
                    <a:gd name="T7" fmla="*/ 329 h 408"/>
                    <a:gd name="T8" fmla="*/ 198 w 351"/>
                    <a:gd name="T9" fmla="*/ 333 h 408"/>
                    <a:gd name="T10" fmla="*/ 227 w 351"/>
                    <a:gd name="T11" fmla="*/ 325 h 408"/>
                    <a:gd name="T12" fmla="*/ 244 w 351"/>
                    <a:gd name="T13" fmla="*/ 314 h 408"/>
                    <a:gd name="T14" fmla="*/ 251 w 351"/>
                    <a:gd name="T15" fmla="*/ 291 h 408"/>
                    <a:gd name="T16" fmla="*/ 247 w 351"/>
                    <a:gd name="T17" fmla="*/ 275 h 408"/>
                    <a:gd name="T18" fmla="*/ 232 w 351"/>
                    <a:gd name="T19" fmla="*/ 264 h 408"/>
                    <a:gd name="T20" fmla="*/ 182 w 351"/>
                    <a:gd name="T21" fmla="*/ 252 h 408"/>
                    <a:gd name="T22" fmla="*/ 112 w 351"/>
                    <a:gd name="T23" fmla="*/ 231 h 408"/>
                    <a:gd name="T24" fmla="*/ 67 w 351"/>
                    <a:gd name="T25" fmla="*/ 213 h 408"/>
                    <a:gd name="T26" fmla="*/ 38 w 351"/>
                    <a:gd name="T27" fmla="*/ 190 h 408"/>
                    <a:gd name="T28" fmla="*/ 20 w 351"/>
                    <a:gd name="T29" fmla="*/ 158 h 408"/>
                    <a:gd name="T30" fmla="*/ 13 w 351"/>
                    <a:gd name="T31" fmla="*/ 120 h 408"/>
                    <a:gd name="T32" fmla="*/ 19 w 351"/>
                    <a:gd name="T33" fmla="*/ 84 h 408"/>
                    <a:gd name="T34" fmla="*/ 35 w 351"/>
                    <a:gd name="T35" fmla="*/ 52 h 408"/>
                    <a:gd name="T36" fmla="*/ 63 w 351"/>
                    <a:gd name="T37" fmla="*/ 27 h 408"/>
                    <a:gd name="T38" fmla="*/ 101 w 351"/>
                    <a:gd name="T39" fmla="*/ 9 h 408"/>
                    <a:gd name="T40" fmla="*/ 152 w 351"/>
                    <a:gd name="T41" fmla="*/ 1 h 408"/>
                    <a:gd name="T42" fmla="*/ 208 w 351"/>
                    <a:gd name="T43" fmla="*/ 2 h 408"/>
                    <a:gd name="T44" fmla="*/ 253 w 351"/>
                    <a:gd name="T45" fmla="*/ 10 h 408"/>
                    <a:gd name="T46" fmla="*/ 287 w 351"/>
                    <a:gd name="T47" fmla="*/ 25 h 408"/>
                    <a:gd name="T48" fmla="*/ 312 w 351"/>
                    <a:gd name="T49" fmla="*/ 49 h 408"/>
                    <a:gd name="T50" fmla="*/ 330 w 351"/>
                    <a:gd name="T51" fmla="*/ 79 h 408"/>
                    <a:gd name="T52" fmla="*/ 244 w 351"/>
                    <a:gd name="T53" fmla="*/ 121 h 408"/>
                    <a:gd name="T54" fmla="*/ 229 w 351"/>
                    <a:gd name="T55" fmla="*/ 93 h 408"/>
                    <a:gd name="T56" fmla="*/ 201 w 351"/>
                    <a:gd name="T57" fmla="*/ 77 h 408"/>
                    <a:gd name="T58" fmla="*/ 155 w 351"/>
                    <a:gd name="T59" fmla="*/ 75 h 408"/>
                    <a:gd name="T60" fmla="*/ 127 w 351"/>
                    <a:gd name="T61" fmla="*/ 81 h 408"/>
                    <a:gd name="T62" fmla="*/ 112 w 351"/>
                    <a:gd name="T63" fmla="*/ 90 h 408"/>
                    <a:gd name="T64" fmla="*/ 106 w 351"/>
                    <a:gd name="T65" fmla="*/ 106 h 408"/>
                    <a:gd name="T66" fmla="*/ 111 w 351"/>
                    <a:gd name="T67" fmla="*/ 121 h 408"/>
                    <a:gd name="T68" fmla="*/ 127 w 351"/>
                    <a:gd name="T69" fmla="*/ 131 h 408"/>
                    <a:gd name="T70" fmla="*/ 173 w 351"/>
                    <a:gd name="T71" fmla="*/ 146 h 408"/>
                    <a:gd name="T72" fmla="*/ 245 w 351"/>
                    <a:gd name="T73" fmla="*/ 164 h 408"/>
                    <a:gd name="T74" fmla="*/ 289 w 351"/>
                    <a:gd name="T75" fmla="*/ 181 h 408"/>
                    <a:gd name="T76" fmla="*/ 319 w 351"/>
                    <a:gd name="T77" fmla="*/ 200 h 408"/>
                    <a:gd name="T78" fmla="*/ 339 w 351"/>
                    <a:gd name="T79" fmla="*/ 223 h 408"/>
                    <a:gd name="T80" fmla="*/ 349 w 351"/>
                    <a:gd name="T81" fmla="*/ 254 h 408"/>
                    <a:gd name="T82" fmla="*/ 350 w 351"/>
                    <a:gd name="T83" fmla="*/ 290 h 408"/>
                    <a:gd name="T84" fmla="*/ 340 w 351"/>
                    <a:gd name="T85" fmla="*/ 327 h 408"/>
                    <a:gd name="T86" fmla="*/ 317 w 351"/>
                    <a:gd name="T87" fmla="*/ 360 h 408"/>
                    <a:gd name="T88" fmla="*/ 283 w 351"/>
                    <a:gd name="T89" fmla="*/ 387 h 408"/>
                    <a:gd name="T90" fmla="*/ 237 w 351"/>
                    <a:gd name="T91" fmla="*/ 402 h 408"/>
                    <a:gd name="T92" fmla="*/ 180 w 351"/>
                    <a:gd name="T93" fmla="*/ 408 h 408"/>
                    <a:gd name="T94" fmla="*/ 127 w 351"/>
                    <a:gd name="T95" fmla="*/ 404 h 408"/>
                    <a:gd name="T96" fmla="*/ 83 w 351"/>
                    <a:gd name="T97" fmla="*/ 390 h 408"/>
                    <a:gd name="T98" fmla="*/ 47 w 351"/>
                    <a:gd name="T99" fmla="*/ 368 h 408"/>
                    <a:gd name="T100" fmla="*/ 21 w 351"/>
                    <a:gd name="T101" fmla="*/ 337 h 408"/>
                    <a:gd name="T102" fmla="*/ 3 w 351"/>
                    <a:gd name="T103" fmla="*/ 301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51" h="408">
                      <a:moveTo>
                        <a:pt x="0" y="288"/>
                      </a:moveTo>
                      <a:lnTo>
                        <a:pt x="100" y="272"/>
                      </a:lnTo>
                      <a:lnTo>
                        <a:pt x="103" y="287"/>
                      </a:lnTo>
                      <a:lnTo>
                        <a:pt x="109" y="299"/>
                      </a:lnTo>
                      <a:lnTo>
                        <a:pt x="112" y="305"/>
                      </a:lnTo>
                      <a:lnTo>
                        <a:pt x="117" y="309"/>
                      </a:lnTo>
                      <a:lnTo>
                        <a:pt x="120" y="314"/>
                      </a:lnTo>
                      <a:lnTo>
                        <a:pt x="126" y="318"/>
                      </a:lnTo>
                      <a:lnTo>
                        <a:pt x="130" y="321"/>
                      </a:lnTo>
                      <a:lnTo>
                        <a:pt x="136" y="325"/>
                      </a:lnTo>
                      <a:lnTo>
                        <a:pt x="142" y="327"/>
                      </a:lnTo>
                      <a:lnTo>
                        <a:pt x="148" y="329"/>
                      </a:lnTo>
                      <a:lnTo>
                        <a:pt x="163" y="333"/>
                      </a:lnTo>
                      <a:lnTo>
                        <a:pt x="180" y="334"/>
                      </a:lnTo>
                      <a:lnTo>
                        <a:pt x="198" y="333"/>
                      </a:lnTo>
                      <a:lnTo>
                        <a:pt x="214" y="329"/>
                      </a:lnTo>
                      <a:lnTo>
                        <a:pt x="220" y="328"/>
                      </a:lnTo>
                      <a:lnTo>
                        <a:pt x="227" y="325"/>
                      </a:lnTo>
                      <a:lnTo>
                        <a:pt x="233" y="323"/>
                      </a:lnTo>
                      <a:lnTo>
                        <a:pt x="237" y="319"/>
                      </a:lnTo>
                      <a:lnTo>
                        <a:pt x="244" y="314"/>
                      </a:lnTo>
                      <a:lnTo>
                        <a:pt x="247" y="307"/>
                      </a:lnTo>
                      <a:lnTo>
                        <a:pt x="250" y="299"/>
                      </a:lnTo>
                      <a:lnTo>
                        <a:pt x="251" y="291"/>
                      </a:lnTo>
                      <a:lnTo>
                        <a:pt x="251" y="285"/>
                      </a:lnTo>
                      <a:lnTo>
                        <a:pt x="250" y="280"/>
                      </a:lnTo>
                      <a:lnTo>
                        <a:pt x="247" y="275"/>
                      </a:lnTo>
                      <a:lnTo>
                        <a:pt x="244" y="272"/>
                      </a:lnTo>
                      <a:lnTo>
                        <a:pt x="238" y="269"/>
                      </a:lnTo>
                      <a:lnTo>
                        <a:pt x="232" y="264"/>
                      </a:lnTo>
                      <a:lnTo>
                        <a:pt x="223" y="261"/>
                      </a:lnTo>
                      <a:lnTo>
                        <a:pt x="210" y="258"/>
                      </a:lnTo>
                      <a:lnTo>
                        <a:pt x="182" y="252"/>
                      </a:lnTo>
                      <a:lnTo>
                        <a:pt x="156" y="245"/>
                      </a:lnTo>
                      <a:lnTo>
                        <a:pt x="133" y="238"/>
                      </a:lnTo>
                      <a:lnTo>
                        <a:pt x="112" y="231"/>
                      </a:lnTo>
                      <a:lnTo>
                        <a:pt x="94" y="226"/>
                      </a:lnTo>
                      <a:lnTo>
                        <a:pt x="80" y="219"/>
                      </a:lnTo>
                      <a:lnTo>
                        <a:pt x="67" y="213"/>
                      </a:lnTo>
                      <a:lnTo>
                        <a:pt x="58" y="208"/>
                      </a:lnTo>
                      <a:lnTo>
                        <a:pt x="48" y="200"/>
                      </a:lnTo>
                      <a:lnTo>
                        <a:pt x="38" y="190"/>
                      </a:lnTo>
                      <a:lnTo>
                        <a:pt x="31" y="181"/>
                      </a:lnTo>
                      <a:lnTo>
                        <a:pt x="25" y="169"/>
                      </a:lnTo>
                      <a:lnTo>
                        <a:pt x="20" y="158"/>
                      </a:lnTo>
                      <a:lnTo>
                        <a:pt x="17" y="146"/>
                      </a:lnTo>
                      <a:lnTo>
                        <a:pt x="14" y="133"/>
                      </a:lnTo>
                      <a:lnTo>
                        <a:pt x="13" y="120"/>
                      </a:lnTo>
                      <a:lnTo>
                        <a:pt x="14" y="108"/>
                      </a:lnTo>
                      <a:lnTo>
                        <a:pt x="16" y="95"/>
                      </a:lnTo>
                      <a:lnTo>
                        <a:pt x="19" y="84"/>
                      </a:lnTo>
                      <a:lnTo>
                        <a:pt x="23" y="73"/>
                      </a:lnTo>
                      <a:lnTo>
                        <a:pt x="29" y="63"/>
                      </a:lnTo>
                      <a:lnTo>
                        <a:pt x="35" y="52"/>
                      </a:lnTo>
                      <a:lnTo>
                        <a:pt x="43" y="43"/>
                      </a:lnTo>
                      <a:lnTo>
                        <a:pt x="52" y="34"/>
                      </a:lnTo>
                      <a:lnTo>
                        <a:pt x="63" y="27"/>
                      </a:lnTo>
                      <a:lnTo>
                        <a:pt x="74" y="19"/>
                      </a:lnTo>
                      <a:lnTo>
                        <a:pt x="86" y="13"/>
                      </a:lnTo>
                      <a:lnTo>
                        <a:pt x="101" y="9"/>
                      </a:lnTo>
                      <a:lnTo>
                        <a:pt x="117" y="4"/>
                      </a:lnTo>
                      <a:lnTo>
                        <a:pt x="134" y="2"/>
                      </a:lnTo>
                      <a:lnTo>
                        <a:pt x="152" y="1"/>
                      </a:lnTo>
                      <a:lnTo>
                        <a:pt x="172" y="0"/>
                      </a:lnTo>
                      <a:lnTo>
                        <a:pt x="190" y="0"/>
                      </a:lnTo>
                      <a:lnTo>
                        <a:pt x="208" y="2"/>
                      </a:lnTo>
                      <a:lnTo>
                        <a:pt x="224" y="3"/>
                      </a:lnTo>
                      <a:lnTo>
                        <a:pt x="238" y="6"/>
                      </a:lnTo>
                      <a:lnTo>
                        <a:pt x="253" y="10"/>
                      </a:lnTo>
                      <a:lnTo>
                        <a:pt x="265" y="14"/>
                      </a:lnTo>
                      <a:lnTo>
                        <a:pt x="277" y="20"/>
                      </a:lnTo>
                      <a:lnTo>
                        <a:pt x="287" y="25"/>
                      </a:lnTo>
                      <a:lnTo>
                        <a:pt x="296" y="32"/>
                      </a:lnTo>
                      <a:lnTo>
                        <a:pt x="304" y="40"/>
                      </a:lnTo>
                      <a:lnTo>
                        <a:pt x="312" y="49"/>
                      </a:lnTo>
                      <a:lnTo>
                        <a:pt x="318" y="58"/>
                      </a:lnTo>
                      <a:lnTo>
                        <a:pt x="324" y="68"/>
                      </a:lnTo>
                      <a:lnTo>
                        <a:pt x="330" y="79"/>
                      </a:lnTo>
                      <a:lnTo>
                        <a:pt x="334" y="91"/>
                      </a:lnTo>
                      <a:lnTo>
                        <a:pt x="337" y="103"/>
                      </a:lnTo>
                      <a:lnTo>
                        <a:pt x="244" y="121"/>
                      </a:lnTo>
                      <a:lnTo>
                        <a:pt x="241" y="110"/>
                      </a:lnTo>
                      <a:lnTo>
                        <a:pt x="235" y="101"/>
                      </a:lnTo>
                      <a:lnTo>
                        <a:pt x="229" y="93"/>
                      </a:lnTo>
                      <a:lnTo>
                        <a:pt x="222" y="86"/>
                      </a:lnTo>
                      <a:lnTo>
                        <a:pt x="212" y="81"/>
                      </a:lnTo>
                      <a:lnTo>
                        <a:pt x="201" y="77"/>
                      </a:lnTo>
                      <a:lnTo>
                        <a:pt x="188" y="75"/>
                      </a:lnTo>
                      <a:lnTo>
                        <a:pt x="173" y="74"/>
                      </a:lnTo>
                      <a:lnTo>
                        <a:pt x="155" y="75"/>
                      </a:lnTo>
                      <a:lnTo>
                        <a:pt x="139" y="77"/>
                      </a:lnTo>
                      <a:lnTo>
                        <a:pt x="133" y="78"/>
                      </a:lnTo>
                      <a:lnTo>
                        <a:pt x="127" y="81"/>
                      </a:lnTo>
                      <a:lnTo>
                        <a:pt x="121" y="83"/>
                      </a:lnTo>
                      <a:lnTo>
                        <a:pt x="117" y="85"/>
                      </a:lnTo>
                      <a:lnTo>
                        <a:pt x="112" y="90"/>
                      </a:lnTo>
                      <a:lnTo>
                        <a:pt x="109" y="95"/>
                      </a:lnTo>
                      <a:lnTo>
                        <a:pt x="107" y="100"/>
                      </a:lnTo>
                      <a:lnTo>
                        <a:pt x="106" y="106"/>
                      </a:lnTo>
                      <a:lnTo>
                        <a:pt x="107" y="112"/>
                      </a:lnTo>
                      <a:lnTo>
                        <a:pt x="108" y="117"/>
                      </a:lnTo>
                      <a:lnTo>
                        <a:pt x="111" y="121"/>
                      </a:lnTo>
                      <a:lnTo>
                        <a:pt x="116" y="126"/>
                      </a:lnTo>
                      <a:lnTo>
                        <a:pt x="120" y="128"/>
                      </a:lnTo>
                      <a:lnTo>
                        <a:pt x="127" y="131"/>
                      </a:lnTo>
                      <a:lnTo>
                        <a:pt x="135" y="135"/>
                      </a:lnTo>
                      <a:lnTo>
                        <a:pt x="146" y="138"/>
                      </a:lnTo>
                      <a:lnTo>
                        <a:pt x="173" y="146"/>
                      </a:lnTo>
                      <a:lnTo>
                        <a:pt x="209" y="154"/>
                      </a:lnTo>
                      <a:lnTo>
                        <a:pt x="228" y="159"/>
                      </a:lnTo>
                      <a:lnTo>
                        <a:pt x="245" y="164"/>
                      </a:lnTo>
                      <a:lnTo>
                        <a:pt x="261" y="169"/>
                      </a:lnTo>
                      <a:lnTo>
                        <a:pt x="276" y="175"/>
                      </a:lnTo>
                      <a:lnTo>
                        <a:pt x="289" y="181"/>
                      </a:lnTo>
                      <a:lnTo>
                        <a:pt x="300" y="187"/>
                      </a:lnTo>
                      <a:lnTo>
                        <a:pt x="310" y="193"/>
                      </a:lnTo>
                      <a:lnTo>
                        <a:pt x="319" y="200"/>
                      </a:lnTo>
                      <a:lnTo>
                        <a:pt x="327" y="208"/>
                      </a:lnTo>
                      <a:lnTo>
                        <a:pt x="333" y="216"/>
                      </a:lnTo>
                      <a:lnTo>
                        <a:pt x="339" y="223"/>
                      </a:lnTo>
                      <a:lnTo>
                        <a:pt x="343" y="234"/>
                      </a:lnTo>
                      <a:lnTo>
                        <a:pt x="346" y="244"/>
                      </a:lnTo>
                      <a:lnTo>
                        <a:pt x="349" y="254"/>
                      </a:lnTo>
                      <a:lnTo>
                        <a:pt x="350" y="265"/>
                      </a:lnTo>
                      <a:lnTo>
                        <a:pt x="351" y="278"/>
                      </a:lnTo>
                      <a:lnTo>
                        <a:pt x="350" y="290"/>
                      </a:lnTo>
                      <a:lnTo>
                        <a:pt x="348" y="303"/>
                      </a:lnTo>
                      <a:lnTo>
                        <a:pt x="344" y="316"/>
                      </a:lnTo>
                      <a:lnTo>
                        <a:pt x="340" y="327"/>
                      </a:lnTo>
                      <a:lnTo>
                        <a:pt x="334" y="338"/>
                      </a:lnTo>
                      <a:lnTo>
                        <a:pt x="326" y="350"/>
                      </a:lnTo>
                      <a:lnTo>
                        <a:pt x="317" y="360"/>
                      </a:lnTo>
                      <a:lnTo>
                        <a:pt x="307" y="370"/>
                      </a:lnTo>
                      <a:lnTo>
                        <a:pt x="296" y="379"/>
                      </a:lnTo>
                      <a:lnTo>
                        <a:pt x="283" y="387"/>
                      </a:lnTo>
                      <a:lnTo>
                        <a:pt x="269" y="393"/>
                      </a:lnTo>
                      <a:lnTo>
                        <a:pt x="254" y="399"/>
                      </a:lnTo>
                      <a:lnTo>
                        <a:pt x="237" y="402"/>
                      </a:lnTo>
                      <a:lnTo>
                        <a:pt x="219" y="406"/>
                      </a:lnTo>
                      <a:lnTo>
                        <a:pt x="200" y="408"/>
                      </a:lnTo>
                      <a:lnTo>
                        <a:pt x="180" y="408"/>
                      </a:lnTo>
                      <a:lnTo>
                        <a:pt x="161" y="408"/>
                      </a:lnTo>
                      <a:lnTo>
                        <a:pt x="144" y="406"/>
                      </a:lnTo>
                      <a:lnTo>
                        <a:pt x="127" y="404"/>
                      </a:lnTo>
                      <a:lnTo>
                        <a:pt x="111" y="400"/>
                      </a:lnTo>
                      <a:lnTo>
                        <a:pt x="97" y="396"/>
                      </a:lnTo>
                      <a:lnTo>
                        <a:pt x="83" y="390"/>
                      </a:lnTo>
                      <a:lnTo>
                        <a:pt x="70" y="383"/>
                      </a:lnTo>
                      <a:lnTo>
                        <a:pt x="58" y="375"/>
                      </a:lnTo>
                      <a:lnTo>
                        <a:pt x="47" y="368"/>
                      </a:lnTo>
                      <a:lnTo>
                        <a:pt x="38" y="359"/>
                      </a:lnTo>
                      <a:lnTo>
                        <a:pt x="29" y="348"/>
                      </a:lnTo>
                      <a:lnTo>
                        <a:pt x="21" y="337"/>
                      </a:lnTo>
                      <a:lnTo>
                        <a:pt x="14" y="326"/>
                      </a:lnTo>
                      <a:lnTo>
                        <a:pt x="9" y="315"/>
                      </a:lnTo>
                      <a:lnTo>
                        <a:pt x="3" y="301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5" name="Freeform 483"/>
                <p:cNvSpPr>
                  <a:spLocks noEditPoints="1"/>
                </p:cNvSpPr>
                <p:nvPr/>
              </p:nvSpPr>
              <p:spPr bwMode="auto">
                <a:xfrm>
                  <a:off x="4148" y="2288"/>
                  <a:ext cx="17" cy="90"/>
                </a:xfrm>
                <a:custGeom>
                  <a:avLst/>
                  <a:gdLst>
                    <a:gd name="T0" fmla="*/ 0 w 99"/>
                    <a:gd name="T1" fmla="*/ 96 h 539"/>
                    <a:gd name="T2" fmla="*/ 0 w 99"/>
                    <a:gd name="T3" fmla="*/ 0 h 539"/>
                    <a:gd name="T4" fmla="*/ 99 w 99"/>
                    <a:gd name="T5" fmla="*/ 0 h 539"/>
                    <a:gd name="T6" fmla="*/ 99 w 99"/>
                    <a:gd name="T7" fmla="*/ 96 h 539"/>
                    <a:gd name="T8" fmla="*/ 0 w 99"/>
                    <a:gd name="T9" fmla="*/ 96 h 539"/>
                    <a:gd name="T10" fmla="*/ 0 w 99"/>
                    <a:gd name="T11" fmla="*/ 539 h 539"/>
                    <a:gd name="T12" fmla="*/ 0 w 99"/>
                    <a:gd name="T13" fmla="*/ 149 h 539"/>
                    <a:gd name="T14" fmla="*/ 99 w 99"/>
                    <a:gd name="T15" fmla="*/ 149 h 539"/>
                    <a:gd name="T16" fmla="*/ 99 w 99"/>
                    <a:gd name="T17" fmla="*/ 539 h 539"/>
                    <a:gd name="T18" fmla="*/ 0 w 99"/>
                    <a:gd name="T19" fmla="*/ 539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" h="539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99" y="0"/>
                      </a:lnTo>
                      <a:lnTo>
                        <a:pt x="99" y="96"/>
                      </a:lnTo>
                      <a:lnTo>
                        <a:pt x="0" y="96"/>
                      </a:lnTo>
                      <a:close/>
                      <a:moveTo>
                        <a:pt x="0" y="539"/>
                      </a:moveTo>
                      <a:lnTo>
                        <a:pt x="0" y="149"/>
                      </a:lnTo>
                      <a:lnTo>
                        <a:pt x="99" y="149"/>
                      </a:lnTo>
                      <a:lnTo>
                        <a:pt x="99" y="539"/>
                      </a:lnTo>
                      <a:lnTo>
                        <a:pt x="0" y="53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6" name="Freeform 484"/>
                <p:cNvSpPr>
                  <a:spLocks noEditPoints="1"/>
                </p:cNvSpPr>
                <p:nvPr/>
              </p:nvSpPr>
              <p:spPr bwMode="auto">
                <a:xfrm>
                  <a:off x="4178" y="2312"/>
                  <a:ext cx="61" cy="93"/>
                </a:xfrm>
                <a:custGeom>
                  <a:avLst/>
                  <a:gdLst>
                    <a:gd name="T0" fmla="*/ 128 w 366"/>
                    <a:gd name="T1" fmla="*/ 449 h 558"/>
                    <a:gd name="T2" fmla="*/ 139 w 366"/>
                    <a:gd name="T3" fmla="*/ 468 h 558"/>
                    <a:gd name="T4" fmla="*/ 170 w 366"/>
                    <a:gd name="T5" fmla="*/ 478 h 558"/>
                    <a:gd name="T6" fmla="*/ 218 w 366"/>
                    <a:gd name="T7" fmla="*/ 476 h 558"/>
                    <a:gd name="T8" fmla="*/ 237 w 366"/>
                    <a:gd name="T9" fmla="*/ 470 h 558"/>
                    <a:gd name="T10" fmla="*/ 254 w 366"/>
                    <a:gd name="T11" fmla="*/ 456 h 558"/>
                    <a:gd name="T12" fmla="*/ 264 w 366"/>
                    <a:gd name="T13" fmla="*/ 433 h 558"/>
                    <a:gd name="T14" fmla="*/ 266 w 366"/>
                    <a:gd name="T15" fmla="*/ 393 h 558"/>
                    <a:gd name="T16" fmla="*/ 243 w 366"/>
                    <a:gd name="T17" fmla="*/ 364 h 558"/>
                    <a:gd name="T18" fmla="*/ 202 w 366"/>
                    <a:gd name="T19" fmla="*/ 390 h 558"/>
                    <a:gd name="T20" fmla="*/ 154 w 366"/>
                    <a:gd name="T21" fmla="*/ 399 h 558"/>
                    <a:gd name="T22" fmla="*/ 110 w 366"/>
                    <a:gd name="T23" fmla="*/ 392 h 558"/>
                    <a:gd name="T24" fmla="*/ 86 w 366"/>
                    <a:gd name="T25" fmla="*/ 382 h 558"/>
                    <a:gd name="T26" fmla="*/ 65 w 366"/>
                    <a:gd name="T27" fmla="*/ 368 h 558"/>
                    <a:gd name="T28" fmla="*/ 34 w 366"/>
                    <a:gd name="T29" fmla="*/ 333 h 558"/>
                    <a:gd name="T30" fmla="*/ 13 w 366"/>
                    <a:gd name="T31" fmla="*/ 290 h 558"/>
                    <a:gd name="T32" fmla="*/ 2 w 366"/>
                    <a:gd name="T33" fmla="*/ 239 h 558"/>
                    <a:gd name="T34" fmla="*/ 1 w 366"/>
                    <a:gd name="T35" fmla="*/ 177 h 558"/>
                    <a:gd name="T36" fmla="*/ 11 w 366"/>
                    <a:gd name="T37" fmla="*/ 115 h 558"/>
                    <a:gd name="T38" fmla="*/ 34 w 366"/>
                    <a:gd name="T39" fmla="*/ 65 h 558"/>
                    <a:gd name="T40" fmla="*/ 69 w 366"/>
                    <a:gd name="T41" fmla="*/ 29 h 558"/>
                    <a:gd name="T42" fmla="*/ 111 w 366"/>
                    <a:gd name="T43" fmla="*/ 7 h 558"/>
                    <a:gd name="T44" fmla="*/ 158 w 366"/>
                    <a:gd name="T45" fmla="*/ 0 h 558"/>
                    <a:gd name="T46" fmla="*/ 207 w 366"/>
                    <a:gd name="T47" fmla="*/ 9 h 558"/>
                    <a:gd name="T48" fmla="*/ 249 w 366"/>
                    <a:gd name="T49" fmla="*/ 36 h 558"/>
                    <a:gd name="T50" fmla="*/ 273 w 366"/>
                    <a:gd name="T51" fmla="*/ 9 h 558"/>
                    <a:gd name="T52" fmla="*/ 365 w 366"/>
                    <a:gd name="T53" fmla="*/ 391 h 558"/>
                    <a:gd name="T54" fmla="*/ 355 w 366"/>
                    <a:gd name="T55" fmla="*/ 463 h 558"/>
                    <a:gd name="T56" fmla="*/ 334 w 366"/>
                    <a:gd name="T57" fmla="*/ 506 h 558"/>
                    <a:gd name="T58" fmla="*/ 301 w 366"/>
                    <a:gd name="T59" fmla="*/ 534 h 558"/>
                    <a:gd name="T60" fmla="*/ 254 w 366"/>
                    <a:gd name="T61" fmla="*/ 552 h 558"/>
                    <a:gd name="T62" fmla="*/ 188 w 366"/>
                    <a:gd name="T63" fmla="*/ 558 h 558"/>
                    <a:gd name="T64" fmla="*/ 125 w 366"/>
                    <a:gd name="T65" fmla="*/ 553 h 558"/>
                    <a:gd name="T66" fmla="*/ 76 w 366"/>
                    <a:gd name="T67" fmla="*/ 539 h 558"/>
                    <a:gd name="T68" fmla="*/ 43 w 366"/>
                    <a:gd name="T69" fmla="*/ 515 h 558"/>
                    <a:gd name="T70" fmla="*/ 22 w 366"/>
                    <a:gd name="T71" fmla="*/ 486 h 558"/>
                    <a:gd name="T72" fmla="*/ 13 w 366"/>
                    <a:gd name="T73" fmla="*/ 451 h 558"/>
                    <a:gd name="T74" fmla="*/ 13 w 366"/>
                    <a:gd name="T75" fmla="*/ 425 h 558"/>
                    <a:gd name="T76" fmla="*/ 103 w 366"/>
                    <a:gd name="T77" fmla="*/ 225 h 558"/>
                    <a:gd name="T78" fmla="*/ 111 w 366"/>
                    <a:gd name="T79" fmla="*/ 261 h 558"/>
                    <a:gd name="T80" fmla="*/ 125 w 366"/>
                    <a:gd name="T81" fmla="*/ 287 h 558"/>
                    <a:gd name="T82" fmla="*/ 144 w 366"/>
                    <a:gd name="T83" fmla="*/ 305 h 558"/>
                    <a:gd name="T84" fmla="*/ 166 w 366"/>
                    <a:gd name="T85" fmla="*/ 314 h 558"/>
                    <a:gd name="T86" fmla="*/ 191 w 366"/>
                    <a:gd name="T87" fmla="*/ 316 h 558"/>
                    <a:gd name="T88" fmla="*/ 216 w 366"/>
                    <a:gd name="T89" fmla="*/ 308 h 558"/>
                    <a:gd name="T90" fmla="*/ 237 w 366"/>
                    <a:gd name="T91" fmla="*/ 293 h 558"/>
                    <a:gd name="T92" fmla="*/ 254 w 366"/>
                    <a:gd name="T93" fmla="*/ 270 h 558"/>
                    <a:gd name="T94" fmla="*/ 265 w 366"/>
                    <a:gd name="T95" fmla="*/ 238 h 558"/>
                    <a:gd name="T96" fmla="*/ 269 w 366"/>
                    <a:gd name="T97" fmla="*/ 199 h 558"/>
                    <a:gd name="T98" fmla="*/ 265 w 366"/>
                    <a:gd name="T99" fmla="*/ 157 h 558"/>
                    <a:gd name="T100" fmla="*/ 255 w 366"/>
                    <a:gd name="T101" fmla="*/ 124 h 558"/>
                    <a:gd name="T102" fmla="*/ 238 w 366"/>
                    <a:gd name="T103" fmla="*/ 101 h 558"/>
                    <a:gd name="T104" fmla="*/ 217 w 366"/>
                    <a:gd name="T105" fmla="*/ 86 h 558"/>
                    <a:gd name="T106" fmla="*/ 193 w 366"/>
                    <a:gd name="T107" fmla="*/ 79 h 558"/>
                    <a:gd name="T108" fmla="*/ 166 w 366"/>
                    <a:gd name="T109" fmla="*/ 81 h 558"/>
                    <a:gd name="T110" fmla="*/ 144 w 366"/>
                    <a:gd name="T111" fmla="*/ 90 h 558"/>
                    <a:gd name="T112" fmla="*/ 125 w 366"/>
                    <a:gd name="T113" fmla="*/ 108 h 558"/>
                    <a:gd name="T114" fmla="*/ 111 w 366"/>
                    <a:gd name="T115" fmla="*/ 133 h 558"/>
                    <a:gd name="T116" fmla="*/ 103 w 366"/>
                    <a:gd name="T117" fmla="*/ 168 h 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66" h="558">
                      <a:moveTo>
                        <a:pt x="13" y="425"/>
                      </a:moveTo>
                      <a:lnTo>
                        <a:pt x="127" y="440"/>
                      </a:lnTo>
                      <a:lnTo>
                        <a:pt x="128" y="449"/>
                      </a:lnTo>
                      <a:lnTo>
                        <a:pt x="131" y="456"/>
                      </a:lnTo>
                      <a:lnTo>
                        <a:pt x="135" y="463"/>
                      </a:lnTo>
                      <a:lnTo>
                        <a:pt x="139" y="468"/>
                      </a:lnTo>
                      <a:lnTo>
                        <a:pt x="147" y="472"/>
                      </a:lnTo>
                      <a:lnTo>
                        <a:pt x="157" y="476"/>
                      </a:lnTo>
                      <a:lnTo>
                        <a:pt x="170" y="478"/>
                      </a:lnTo>
                      <a:lnTo>
                        <a:pt x="184" y="479"/>
                      </a:lnTo>
                      <a:lnTo>
                        <a:pt x="202" y="478"/>
                      </a:lnTo>
                      <a:lnTo>
                        <a:pt x="218" y="476"/>
                      </a:lnTo>
                      <a:lnTo>
                        <a:pt x="225" y="474"/>
                      </a:lnTo>
                      <a:lnTo>
                        <a:pt x="231" y="472"/>
                      </a:lnTo>
                      <a:lnTo>
                        <a:pt x="237" y="470"/>
                      </a:lnTo>
                      <a:lnTo>
                        <a:pt x="243" y="467"/>
                      </a:lnTo>
                      <a:lnTo>
                        <a:pt x="248" y="462"/>
                      </a:lnTo>
                      <a:lnTo>
                        <a:pt x="254" y="456"/>
                      </a:lnTo>
                      <a:lnTo>
                        <a:pt x="258" y="449"/>
                      </a:lnTo>
                      <a:lnTo>
                        <a:pt x="262" y="441"/>
                      </a:lnTo>
                      <a:lnTo>
                        <a:pt x="264" y="433"/>
                      </a:lnTo>
                      <a:lnTo>
                        <a:pt x="265" y="423"/>
                      </a:lnTo>
                      <a:lnTo>
                        <a:pt x="266" y="409"/>
                      </a:lnTo>
                      <a:lnTo>
                        <a:pt x="266" y="393"/>
                      </a:lnTo>
                      <a:lnTo>
                        <a:pt x="266" y="336"/>
                      </a:lnTo>
                      <a:lnTo>
                        <a:pt x="255" y="351"/>
                      </a:lnTo>
                      <a:lnTo>
                        <a:pt x="243" y="364"/>
                      </a:lnTo>
                      <a:lnTo>
                        <a:pt x="230" y="374"/>
                      </a:lnTo>
                      <a:lnTo>
                        <a:pt x="217" y="383"/>
                      </a:lnTo>
                      <a:lnTo>
                        <a:pt x="202" y="390"/>
                      </a:lnTo>
                      <a:lnTo>
                        <a:pt x="186" y="396"/>
                      </a:lnTo>
                      <a:lnTo>
                        <a:pt x="171" y="398"/>
                      </a:lnTo>
                      <a:lnTo>
                        <a:pt x="154" y="399"/>
                      </a:lnTo>
                      <a:lnTo>
                        <a:pt x="136" y="398"/>
                      </a:lnTo>
                      <a:lnTo>
                        <a:pt x="119" y="396"/>
                      </a:lnTo>
                      <a:lnTo>
                        <a:pt x="110" y="392"/>
                      </a:lnTo>
                      <a:lnTo>
                        <a:pt x="102" y="390"/>
                      </a:lnTo>
                      <a:lnTo>
                        <a:pt x="94" y="387"/>
                      </a:lnTo>
                      <a:lnTo>
                        <a:pt x="86" y="382"/>
                      </a:lnTo>
                      <a:lnTo>
                        <a:pt x="79" y="379"/>
                      </a:lnTo>
                      <a:lnTo>
                        <a:pt x="72" y="373"/>
                      </a:lnTo>
                      <a:lnTo>
                        <a:pt x="65" y="368"/>
                      </a:lnTo>
                      <a:lnTo>
                        <a:pt x="58" y="362"/>
                      </a:lnTo>
                      <a:lnTo>
                        <a:pt x="46" y="348"/>
                      </a:lnTo>
                      <a:lnTo>
                        <a:pt x="34" y="333"/>
                      </a:lnTo>
                      <a:lnTo>
                        <a:pt x="27" y="319"/>
                      </a:lnTo>
                      <a:lnTo>
                        <a:pt x="19" y="305"/>
                      </a:lnTo>
                      <a:lnTo>
                        <a:pt x="13" y="290"/>
                      </a:lnTo>
                      <a:lnTo>
                        <a:pt x="9" y="274"/>
                      </a:lnTo>
                      <a:lnTo>
                        <a:pt x="4" y="257"/>
                      </a:lnTo>
                      <a:lnTo>
                        <a:pt x="2" y="239"/>
                      </a:lnTo>
                      <a:lnTo>
                        <a:pt x="1" y="221"/>
                      </a:lnTo>
                      <a:lnTo>
                        <a:pt x="0" y="202"/>
                      </a:lnTo>
                      <a:lnTo>
                        <a:pt x="1" y="177"/>
                      </a:lnTo>
                      <a:lnTo>
                        <a:pt x="3" y="156"/>
                      </a:lnTo>
                      <a:lnTo>
                        <a:pt x="6" y="135"/>
                      </a:lnTo>
                      <a:lnTo>
                        <a:pt x="11" y="115"/>
                      </a:lnTo>
                      <a:lnTo>
                        <a:pt x="18" y="97"/>
                      </a:lnTo>
                      <a:lnTo>
                        <a:pt x="25" y="81"/>
                      </a:lnTo>
                      <a:lnTo>
                        <a:pt x="34" y="65"/>
                      </a:lnTo>
                      <a:lnTo>
                        <a:pt x="46" y="51"/>
                      </a:lnTo>
                      <a:lnTo>
                        <a:pt x="57" y="39"/>
                      </a:lnTo>
                      <a:lnTo>
                        <a:pt x="69" y="29"/>
                      </a:lnTo>
                      <a:lnTo>
                        <a:pt x="83" y="20"/>
                      </a:lnTo>
                      <a:lnTo>
                        <a:pt x="96" y="13"/>
                      </a:lnTo>
                      <a:lnTo>
                        <a:pt x="111" y="7"/>
                      </a:lnTo>
                      <a:lnTo>
                        <a:pt x="126" y="3"/>
                      </a:lnTo>
                      <a:lnTo>
                        <a:pt x="141" y="1"/>
                      </a:lnTo>
                      <a:lnTo>
                        <a:pt x="158" y="0"/>
                      </a:lnTo>
                      <a:lnTo>
                        <a:pt x="175" y="1"/>
                      </a:lnTo>
                      <a:lnTo>
                        <a:pt x="192" y="4"/>
                      </a:lnTo>
                      <a:lnTo>
                        <a:pt x="207" y="9"/>
                      </a:lnTo>
                      <a:lnTo>
                        <a:pt x="221" y="15"/>
                      </a:lnTo>
                      <a:lnTo>
                        <a:pt x="236" y="24"/>
                      </a:lnTo>
                      <a:lnTo>
                        <a:pt x="249" y="36"/>
                      </a:lnTo>
                      <a:lnTo>
                        <a:pt x="262" y="48"/>
                      </a:lnTo>
                      <a:lnTo>
                        <a:pt x="273" y="64"/>
                      </a:lnTo>
                      <a:lnTo>
                        <a:pt x="273" y="9"/>
                      </a:lnTo>
                      <a:lnTo>
                        <a:pt x="366" y="9"/>
                      </a:lnTo>
                      <a:lnTo>
                        <a:pt x="366" y="360"/>
                      </a:lnTo>
                      <a:lnTo>
                        <a:pt x="365" y="391"/>
                      </a:lnTo>
                      <a:lnTo>
                        <a:pt x="363" y="419"/>
                      </a:lnTo>
                      <a:lnTo>
                        <a:pt x="360" y="443"/>
                      </a:lnTo>
                      <a:lnTo>
                        <a:pt x="355" y="463"/>
                      </a:lnTo>
                      <a:lnTo>
                        <a:pt x="350" y="479"/>
                      </a:lnTo>
                      <a:lnTo>
                        <a:pt x="342" y="494"/>
                      </a:lnTo>
                      <a:lnTo>
                        <a:pt x="334" y="506"/>
                      </a:lnTo>
                      <a:lnTo>
                        <a:pt x="325" y="516"/>
                      </a:lnTo>
                      <a:lnTo>
                        <a:pt x="314" y="525"/>
                      </a:lnTo>
                      <a:lnTo>
                        <a:pt x="301" y="534"/>
                      </a:lnTo>
                      <a:lnTo>
                        <a:pt x="288" y="541"/>
                      </a:lnTo>
                      <a:lnTo>
                        <a:pt x="272" y="546"/>
                      </a:lnTo>
                      <a:lnTo>
                        <a:pt x="254" y="552"/>
                      </a:lnTo>
                      <a:lnTo>
                        <a:pt x="234" y="555"/>
                      </a:lnTo>
                      <a:lnTo>
                        <a:pt x="212" y="558"/>
                      </a:lnTo>
                      <a:lnTo>
                        <a:pt x="188" y="558"/>
                      </a:lnTo>
                      <a:lnTo>
                        <a:pt x="165" y="558"/>
                      </a:lnTo>
                      <a:lnTo>
                        <a:pt x="144" y="555"/>
                      </a:lnTo>
                      <a:lnTo>
                        <a:pt x="125" y="553"/>
                      </a:lnTo>
                      <a:lnTo>
                        <a:pt x="106" y="550"/>
                      </a:lnTo>
                      <a:lnTo>
                        <a:pt x="91" y="544"/>
                      </a:lnTo>
                      <a:lnTo>
                        <a:pt x="76" y="539"/>
                      </a:lnTo>
                      <a:lnTo>
                        <a:pt x="64" y="532"/>
                      </a:lnTo>
                      <a:lnTo>
                        <a:pt x="52" y="524"/>
                      </a:lnTo>
                      <a:lnTo>
                        <a:pt x="43" y="515"/>
                      </a:lnTo>
                      <a:lnTo>
                        <a:pt x="34" y="506"/>
                      </a:lnTo>
                      <a:lnTo>
                        <a:pt x="28" y="496"/>
                      </a:lnTo>
                      <a:lnTo>
                        <a:pt x="22" y="486"/>
                      </a:lnTo>
                      <a:lnTo>
                        <a:pt x="18" y="474"/>
                      </a:lnTo>
                      <a:lnTo>
                        <a:pt x="15" y="462"/>
                      </a:lnTo>
                      <a:lnTo>
                        <a:pt x="13" y="451"/>
                      </a:lnTo>
                      <a:lnTo>
                        <a:pt x="13" y="437"/>
                      </a:lnTo>
                      <a:lnTo>
                        <a:pt x="13" y="432"/>
                      </a:lnTo>
                      <a:lnTo>
                        <a:pt x="13" y="425"/>
                      </a:lnTo>
                      <a:close/>
                      <a:moveTo>
                        <a:pt x="102" y="195"/>
                      </a:moveTo>
                      <a:lnTo>
                        <a:pt x="102" y="211"/>
                      </a:lnTo>
                      <a:lnTo>
                        <a:pt x="103" y="225"/>
                      </a:lnTo>
                      <a:lnTo>
                        <a:pt x="105" y="238"/>
                      </a:lnTo>
                      <a:lnTo>
                        <a:pt x="108" y="249"/>
                      </a:lnTo>
                      <a:lnTo>
                        <a:pt x="111" y="261"/>
                      </a:lnTo>
                      <a:lnTo>
                        <a:pt x="114" y="271"/>
                      </a:lnTo>
                      <a:lnTo>
                        <a:pt x="119" y="279"/>
                      </a:lnTo>
                      <a:lnTo>
                        <a:pt x="125" y="287"/>
                      </a:lnTo>
                      <a:lnTo>
                        <a:pt x="131" y="293"/>
                      </a:lnTo>
                      <a:lnTo>
                        <a:pt x="137" y="300"/>
                      </a:lnTo>
                      <a:lnTo>
                        <a:pt x="144" y="305"/>
                      </a:lnTo>
                      <a:lnTo>
                        <a:pt x="150" y="309"/>
                      </a:lnTo>
                      <a:lnTo>
                        <a:pt x="158" y="311"/>
                      </a:lnTo>
                      <a:lnTo>
                        <a:pt x="166" y="314"/>
                      </a:lnTo>
                      <a:lnTo>
                        <a:pt x="174" y="316"/>
                      </a:lnTo>
                      <a:lnTo>
                        <a:pt x="182" y="316"/>
                      </a:lnTo>
                      <a:lnTo>
                        <a:pt x="191" y="316"/>
                      </a:lnTo>
                      <a:lnTo>
                        <a:pt x="200" y="314"/>
                      </a:lnTo>
                      <a:lnTo>
                        <a:pt x="208" y="311"/>
                      </a:lnTo>
                      <a:lnTo>
                        <a:pt x="216" y="308"/>
                      </a:lnTo>
                      <a:lnTo>
                        <a:pt x="224" y="305"/>
                      </a:lnTo>
                      <a:lnTo>
                        <a:pt x="230" y="299"/>
                      </a:lnTo>
                      <a:lnTo>
                        <a:pt x="237" y="293"/>
                      </a:lnTo>
                      <a:lnTo>
                        <a:pt x="244" y="287"/>
                      </a:lnTo>
                      <a:lnTo>
                        <a:pt x="249" y="279"/>
                      </a:lnTo>
                      <a:lnTo>
                        <a:pt x="254" y="270"/>
                      </a:lnTo>
                      <a:lnTo>
                        <a:pt x="258" y="260"/>
                      </a:lnTo>
                      <a:lnTo>
                        <a:pt x="262" y="249"/>
                      </a:lnTo>
                      <a:lnTo>
                        <a:pt x="265" y="238"/>
                      </a:lnTo>
                      <a:lnTo>
                        <a:pt x="267" y="226"/>
                      </a:lnTo>
                      <a:lnTo>
                        <a:pt x="269" y="212"/>
                      </a:lnTo>
                      <a:lnTo>
                        <a:pt x="269" y="199"/>
                      </a:lnTo>
                      <a:lnTo>
                        <a:pt x="269" y="184"/>
                      </a:lnTo>
                      <a:lnTo>
                        <a:pt x="267" y="169"/>
                      </a:lnTo>
                      <a:lnTo>
                        <a:pt x="265" y="157"/>
                      </a:lnTo>
                      <a:lnTo>
                        <a:pt x="263" y="146"/>
                      </a:lnTo>
                      <a:lnTo>
                        <a:pt x="260" y="135"/>
                      </a:lnTo>
                      <a:lnTo>
                        <a:pt x="255" y="124"/>
                      </a:lnTo>
                      <a:lnTo>
                        <a:pt x="251" y="117"/>
                      </a:lnTo>
                      <a:lnTo>
                        <a:pt x="245" y="109"/>
                      </a:lnTo>
                      <a:lnTo>
                        <a:pt x="238" y="101"/>
                      </a:lnTo>
                      <a:lnTo>
                        <a:pt x="231" y="95"/>
                      </a:lnTo>
                      <a:lnTo>
                        <a:pt x="225" y="91"/>
                      </a:lnTo>
                      <a:lnTo>
                        <a:pt x="217" y="86"/>
                      </a:lnTo>
                      <a:lnTo>
                        <a:pt x="210" y="83"/>
                      </a:lnTo>
                      <a:lnTo>
                        <a:pt x="201" y="81"/>
                      </a:lnTo>
                      <a:lnTo>
                        <a:pt x="193" y="79"/>
                      </a:lnTo>
                      <a:lnTo>
                        <a:pt x="184" y="78"/>
                      </a:lnTo>
                      <a:lnTo>
                        <a:pt x="175" y="79"/>
                      </a:lnTo>
                      <a:lnTo>
                        <a:pt x="166" y="81"/>
                      </a:lnTo>
                      <a:lnTo>
                        <a:pt x="158" y="83"/>
                      </a:lnTo>
                      <a:lnTo>
                        <a:pt x="152" y="86"/>
                      </a:lnTo>
                      <a:lnTo>
                        <a:pt x="144" y="90"/>
                      </a:lnTo>
                      <a:lnTo>
                        <a:pt x="137" y="95"/>
                      </a:lnTo>
                      <a:lnTo>
                        <a:pt x="131" y="101"/>
                      </a:lnTo>
                      <a:lnTo>
                        <a:pt x="125" y="108"/>
                      </a:lnTo>
                      <a:lnTo>
                        <a:pt x="119" y="115"/>
                      </a:lnTo>
                      <a:lnTo>
                        <a:pt x="114" y="124"/>
                      </a:lnTo>
                      <a:lnTo>
                        <a:pt x="111" y="133"/>
                      </a:lnTo>
                      <a:lnTo>
                        <a:pt x="108" y="144"/>
                      </a:lnTo>
                      <a:lnTo>
                        <a:pt x="105" y="156"/>
                      </a:lnTo>
                      <a:lnTo>
                        <a:pt x="103" y="168"/>
                      </a:lnTo>
                      <a:lnTo>
                        <a:pt x="102" y="182"/>
                      </a:lnTo>
                      <a:lnTo>
                        <a:pt x="102" y="195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7" name="Freeform 485"/>
                <p:cNvSpPr>
                  <a:spLocks/>
                </p:cNvSpPr>
                <p:nvPr/>
              </p:nvSpPr>
              <p:spPr bwMode="auto">
                <a:xfrm>
                  <a:off x="4256" y="2312"/>
                  <a:ext cx="57" cy="66"/>
                </a:xfrm>
                <a:custGeom>
                  <a:avLst/>
                  <a:gdLst>
                    <a:gd name="T0" fmla="*/ 343 w 343"/>
                    <a:gd name="T1" fmla="*/ 399 h 399"/>
                    <a:gd name="T2" fmla="*/ 244 w 343"/>
                    <a:gd name="T3" fmla="*/ 399 h 399"/>
                    <a:gd name="T4" fmla="*/ 244 w 343"/>
                    <a:gd name="T5" fmla="*/ 200 h 399"/>
                    <a:gd name="T6" fmla="*/ 242 w 343"/>
                    <a:gd name="T7" fmla="*/ 171 h 399"/>
                    <a:gd name="T8" fmla="*/ 241 w 343"/>
                    <a:gd name="T9" fmla="*/ 148 h 399"/>
                    <a:gd name="T10" fmla="*/ 239 w 343"/>
                    <a:gd name="T11" fmla="*/ 130 h 399"/>
                    <a:gd name="T12" fmla="*/ 237 w 343"/>
                    <a:gd name="T13" fmla="*/ 118 h 399"/>
                    <a:gd name="T14" fmla="*/ 233 w 343"/>
                    <a:gd name="T15" fmla="*/ 109 h 399"/>
                    <a:gd name="T16" fmla="*/ 228 w 343"/>
                    <a:gd name="T17" fmla="*/ 102 h 399"/>
                    <a:gd name="T18" fmla="*/ 222 w 343"/>
                    <a:gd name="T19" fmla="*/ 95 h 399"/>
                    <a:gd name="T20" fmla="*/ 215 w 343"/>
                    <a:gd name="T21" fmla="*/ 90 h 399"/>
                    <a:gd name="T22" fmla="*/ 209 w 343"/>
                    <a:gd name="T23" fmla="*/ 85 h 399"/>
                    <a:gd name="T24" fmla="*/ 200 w 343"/>
                    <a:gd name="T25" fmla="*/ 82 h 399"/>
                    <a:gd name="T26" fmla="*/ 191 w 343"/>
                    <a:gd name="T27" fmla="*/ 79 h 399"/>
                    <a:gd name="T28" fmla="*/ 182 w 343"/>
                    <a:gd name="T29" fmla="*/ 78 h 399"/>
                    <a:gd name="T30" fmla="*/ 169 w 343"/>
                    <a:gd name="T31" fmla="*/ 79 h 399"/>
                    <a:gd name="T32" fmla="*/ 157 w 343"/>
                    <a:gd name="T33" fmla="*/ 83 h 399"/>
                    <a:gd name="T34" fmla="*/ 146 w 343"/>
                    <a:gd name="T35" fmla="*/ 87 h 399"/>
                    <a:gd name="T36" fmla="*/ 135 w 343"/>
                    <a:gd name="T37" fmla="*/ 93 h 399"/>
                    <a:gd name="T38" fmla="*/ 125 w 343"/>
                    <a:gd name="T39" fmla="*/ 102 h 399"/>
                    <a:gd name="T40" fmla="*/ 117 w 343"/>
                    <a:gd name="T41" fmla="*/ 111 h 399"/>
                    <a:gd name="T42" fmla="*/ 112 w 343"/>
                    <a:gd name="T43" fmla="*/ 121 h 399"/>
                    <a:gd name="T44" fmla="*/ 107 w 343"/>
                    <a:gd name="T45" fmla="*/ 132 h 399"/>
                    <a:gd name="T46" fmla="*/ 104 w 343"/>
                    <a:gd name="T47" fmla="*/ 147 h 399"/>
                    <a:gd name="T48" fmla="*/ 102 w 343"/>
                    <a:gd name="T49" fmla="*/ 167 h 399"/>
                    <a:gd name="T50" fmla="*/ 99 w 343"/>
                    <a:gd name="T51" fmla="*/ 192 h 399"/>
                    <a:gd name="T52" fmla="*/ 99 w 343"/>
                    <a:gd name="T53" fmla="*/ 222 h 399"/>
                    <a:gd name="T54" fmla="*/ 99 w 343"/>
                    <a:gd name="T55" fmla="*/ 399 h 399"/>
                    <a:gd name="T56" fmla="*/ 0 w 343"/>
                    <a:gd name="T57" fmla="*/ 399 h 399"/>
                    <a:gd name="T58" fmla="*/ 0 w 343"/>
                    <a:gd name="T59" fmla="*/ 9 h 399"/>
                    <a:gd name="T60" fmla="*/ 93 w 343"/>
                    <a:gd name="T61" fmla="*/ 9 h 399"/>
                    <a:gd name="T62" fmla="*/ 93 w 343"/>
                    <a:gd name="T63" fmla="*/ 66 h 399"/>
                    <a:gd name="T64" fmla="*/ 105 w 343"/>
                    <a:gd name="T65" fmla="*/ 50 h 399"/>
                    <a:gd name="T66" fmla="*/ 119 w 343"/>
                    <a:gd name="T67" fmla="*/ 37 h 399"/>
                    <a:gd name="T68" fmla="*/ 133 w 343"/>
                    <a:gd name="T69" fmla="*/ 25 h 399"/>
                    <a:gd name="T70" fmla="*/ 148 w 343"/>
                    <a:gd name="T71" fmla="*/ 16 h 399"/>
                    <a:gd name="T72" fmla="*/ 164 w 343"/>
                    <a:gd name="T73" fmla="*/ 9 h 399"/>
                    <a:gd name="T74" fmla="*/ 181 w 343"/>
                    <a:gd name="T75" fmla="*/ 4 h 399"/>
                    <a:gd name="T76" fmla="*/ 197 w 343"/>
                    <a:gd name="T77" fmla="*/ 1 h 399"/>
                    <a:gd name="T78" fmla="*/ 217 w 343"/>
                    <a:gd name="T79" fmla="*/ 0 h 399"/>
                    <a:gd name="T80" fmla="*/ 232 w 343"/>
                    <a:gd name="T81" fmla="*/ 1 h 399"/>
                    <a:gd name="T82" fmla="*/ 248 w 343"/>
                    <a:gd name="T83" fmla="*/ 3 h 399"/>
                    <a:gd name="T84" fmla="*/ 263 w 343"/>
                    <a:gd name="T85" fmla="*/ 6 h 399"/>
                    <a:gd name="T86" fmla="*/ 276 w 343"/>
                    <a:gd name="T87" fmla="*/ 12 h 399"/>
                    <a:gd name="T88" fmla="*/ 289 w 343"/>
                    <a:gd name="T89" fmla="*/ 19 h 399"/>
                    <a:gd name="T90" fmla="*/ 300 w 343"/>
                    <a:gd name="T91" fmla="*/ 25 h 399"/>
                    <a:gd name="T92" fmla="*/ 310 w 343"/>
                    <a:gd name="T93" fmla="*/ 34 h 399"/>
                    <a:gd name="T94" fmla="*/ 318 w 343"/>
                    <a:gd name="T95" fmla="*/ 43 h 399"/>
                    <a:gd name="T96" fmla="*/ 323 w 343"/>
                    <a:gd name="T97" fmla="*/ 54 h 399"/>
                    <a:gd name="T98" fmla="*/ 329 w 343"/>
                    <a:gd name="T99" fmla="*/ 64 h 399"/>
                    <a:gd name="T100" fmla="*/ 334 w 343"/>
                    <a:gd name="T101" fmla="*/ 75 h 399"/>
                    <a:gd name="T102" fmla="*/ 337 w 343"/>
                    <a:gd name="T103" fmla="*/ 87 h 399"/>
                    <a:gd name="T104" fmla="*/ 339 w 343"/>
                    <a:gd name="T105" fmla="*/ 101 h 399"/>
                    <a:gd name="T106" fmla="*/ 341 w 343"/>
                    <a:gd name="T107" fmla="*/ 117 h 399"/>
                    <a:gd name="T108" fmla="*/ 343 w 343"/>
                    <a:gd name="T109" fmla="*/ 135 h 399"/>
                    <a:gd name="T110" fmla="*/ 343 w 343"/>
                    <a:gd name="T111" fmla="*/ 156 h 399"/>
                    <a:gd name="T112" fmla="*/ 343 w 343"/>
                    <a:gd name="T113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43" h="399">
                      <a:moveTo>
                        <a:pt x="343" y="399"/>
                      </a:moveTo>
                      <a:lnTo>
                        <a:pt x="244" y="399"/>
                      </a:lnTo>
                      <a:lnTo>
                        <a:pt x="244" y="200"/>
                      </a:lnTo>
                      <a:lnTo>
                        <a:pt x="242" y="171"/>
                      </a:lnTo>
                      <a:lnTo>
                        <a:pt x="241" y="148"/>
                      </a:lnTo>
                      <a:lnTo>
                        <a:pt x="239" y="130"/>
                      </a:lnTo>
                      <a:lnTo>
                        <a:pt x="237" y="118"/>
                      </a:lnTo>
                      <a:lnTo>
                        <a:pt x="233" y="109"/>
                      </a:lnTo>
                      <a:lnTo>
                        <a:pt x="228" y="102"/>
                      </a:lnTo>
                      <a:lnTo>
                        <a:pt x="222" y="95"/>
                      </a:lnTo>
                      <a:lnTo>
                        <a:pt x="215" y="90"/>
                      </a:lnTo>
                      <a:lnTo>
                        <a:pt x="209" y="85"/>
                      </a:lnTo>
                      <a:lnTo>
                        <a:pt x="200" y="82"/>
                      </a:lnTo>
                      <a:lnTo>
                        <a:pt x="191" y="79"/>
                      </a:lnTo>
                      <a:lnTo>
                        <a:pt x="182" y="78"/>
                      </a:lnTo>
                      <a:lnTo>
                        <a:pt x="169" y="79"/>
                      </a:lnTo>
                      <a:lnTo>
                        <a:pt x="157" y="83"/>
                      </a:lnTo>
                      <a:lnTo>
                        <a:pt x="146" y="87"/>
                      </a:lnTo>
                      <a:lnTo>
                        <a:pt x="135" y="93"/>
                      </a:lnTo>
                      <a:lnTo>
                        <a:pt x="125" y="102"/>
                      </a:lnTo>
                      <a:lnTo>
                        <a:pt x="117" y="111"/>
                      </a:lnTo>
                      <a:lnTo>
                        <a:pt x="112" y="121"/>
                      </a:lnTo>
                      <a:lnTo>
                        <a:pt x="107" y="132"/>
                      </a:lnTo>
                      <a:lnTo>
                        <a:pt x="104" y="147"/>
                      </a:lnTo>
                      <a:lnTo>
                        <a:pt x="102" y="167"/>
                      </a:lnTo>
                      <a:lnTo>
                        <a:pt x="99" y="192"/>
                      </a:lnTo>
                      <a:lnTo>
                        <a:pt x="99" y="222"/>
                      </a:lnTo>
                      <a:lnTo>
                        <a:pt x="99" y="399"/>
                      </a:lnTo>
                      <a:lnTo>
                        <a:pt x="0" y="399"/>
                      </a:lnTo>
                      <a:lnTo>
                        <a:pt x="0" y="9"/>
                      </a:lnTo>
                      <a:lnTo>
                        <a:pt x="93" y="9"/>
                      </a:lnTo>
                      <a:lnTo>
                        <a:pt x="93" y="66"/>
                      </a:lnTo>
                      <a:lnTo>
                        <a:pt x="105" y="50"/>
                      </a:lnTo>
                      <a:lnTo>
                        <a:pt x="119" y="37"/>
                      </a:lnTo>
                      <a:lnTo>
                        <a:pt x="133" y="25"/>
                      </a:lnTo>
                      <a:lnTo>
                        <a:pt x="148" y="16"/>
                      </a:lnTo>
                      <a:lnTo>
                        <a:pt x="164" y="9"/>
                      </a:lnTo>
                      <a:lnTo>
                        <a:pt x="181" y="4"/>
                      </a:lnTo>
                      <a:lnTo>
                        <a:pt x="197" y="1"/>
                      </a:lnTo>
                      <a:lnTo>
                        <a:pt x="217" y="0"/>
                      </a:lnTo>
                      <a:lnTo>
                        <a:pt x="232" y="1"/>
                      </a:lnTo>
                      <a:lnTo>
                        <a:pt x="248" y="3"/>
                      </a:lnTo>
                      <a:lnTo>
                        <a:pt x="263" y="6"/>
                      </a:lnTo>
                      <a:lnTo>
                        <a:pt x="276" y="12"/>
                      </a:lnTo>
                      <a:lnTo>
                        <a:pt x="289" y="19"/>
                      </a:lnTo>
                      <a:lnTo>
                        <a:pt x="300" y="25"/>
                      </a:lnTo>
                      <a:lnTo>
                        <a:pt x="310" y="34"/>
                      </a:lnTo>
                      <a:lnTo>
                        <a:pt x="318" y="43"/>
                      </a:lnTo>
                      <a:lnTo>
                        <a:pt x="323" y="54"/>
                      </a:lnTo>
                      <a:lnTo>
                        <a:pt x="329" y="64"/>
                      </a:lnTo>
                      <a:lnTo>
                        <a:pt x="334" y="75"/>
                      </a:lnTo>
                      <a:lnTo>
                        <a:pt x="337" y="87"/>
                      </a:lnTo>
                      <a:lnTo>
                        <a:pt x="339" y="101"/>
                      </a:lnTo>
                      <a:lnTo>
                        <a:pt x="341" y="117"/>
                      </a:lnTo>
                      <a:lnTo>
                        <a:pt x="343" y="135"/>
                      </a:lnTo>
                      <a:lnTo>
                        <a:pt x="343" y="156"/>
                      </a:lnTo>
                      <a:lnTo>
                        <a:pt x="343" y="39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8" name="Freeform 486"/>
                <p:cNvSpPr>
                  <a:spLocks noEditPoints="1"/>
                </p:cNvSpPr>
                <p:nvPr/>
              </p:nvSpPr>
              <p:spPr bwMode="auto">
                <a:xfrm>
                  <a:off x="4325" y="2312"/>
                  <a:ext cx="59" cy="68"/>
                </a:xfrm>
                <a:custGeom>
                  <a:avLst/>
                  <a:gdLst>
                    <a:gd name="T0" fmla="*/ 14 w 353"/>
                    <a:gd name="T1" fmla="*/ 97 h 408"/>
                    <a:gd name="T2" fmla="*/ 31 w 353"/>
                    <a:gd name="T3" fmla="*/ 61 h 408"/>
                    <a:gd name="T4" fmla="*/ 54 w 353"/>
                    <a:gd name="T5" fmla="*/ 34 h 408"/>
                    <a:gd name="T6" fmla="*/ 83 w 353"/>
                    <a:gd name="T7" fmla="*/ 15 h 408"/>
                    <a:gd name="T8" fmla="*/ 124 w 353"/>
                    <a:gd name="T9" fmla="*/ 3 h 408"/>
                    <a:gd name="T10" fmla="*/ 173 w 353"/>
                    <a:gd name="T11" fmla="*/ 0 h 408"/>
                    <a:gd name="T12" fmla="*/ 218 w 353"/>
                    <a:gd name="T13" fmla="*/ 2 h 408"/>
                    <a:gd name="T14" fmla="*/ 254 w 353"/>
                    <a:gd name="T15" fmla="*/ 9 h 408"/>
                    <a:gd name="T16" fmla="*/ 287 w 353"/>
                    <a:gd name="T17" fmla="*/ 24 h 408"/>
                    <a:gd name="T18" fmla="*/ 311 w 353"/>
                    <a:gd name="T19" fmla="*/ 46 h 408"/>
                    <a:gd name="T20" fmla="*/ 321 w 353"/>
                    <a:gd name="T21" fmla="*/ 65 h 408"/>
                    <a:gd name="T22" fmla="*/ 327 w 353"/>
                    <a:gd name="T23" fmla="*/ 93 h 408"/>
                    <a:gd name="T24" fmla="*/ 330 w 353"/>
                    <a:gd name="T25" fmla="*/ 271 h 408"/>
                    <a:gd name="T26" fmla="*/ 333 w 353"/>
                    <a:gd name="T27" fmla="*/ 333 h 408"/>
                    <a:gd name="T28" fmla="*/ 342 w 353"/>
                    <a:gd name="T29" fmla="*/ 372 h 408"/>
                    <a:gd name="T30" fmla="*/ 254 w 353"/>
                    <a:gd name="T31" fmla="*/ 399 h 408"/>
                    <a:gd name="T32" fmla="*/ 243 w 353"/>
                    <a:gd name="T33" fmla="*/ 361 h 408"/>
                    <a:gd name="T34" fmla="*/ 215 w 353"/>
                    <a:gd name="T35" fmla="*/ 379 h 408"/>
                    <a:gd name="T36" fmla="*/ 172 w 353"/>
                    <a:gd name="T37" fmla="*/ 401 h 408"/>
                    <a:gd name="T38" fmla="*/ 125 w 353"/>
                    <a:gd name="T39" fmla="*/ 408 h 408"/>
                    <a:gd name="T40" fmla="*/ 85 w 353"/>
                    <a:gd name="T41" fmla="*/ 404 h 408"/>
                    <a:gd name="T42" fmla="*/ 52 w 353"/>
                    <a:gd name="T43" fmla="*/ 390 h 408"/>
                    <a:gd name="T44" fmla="*/ 26 w 353"/>
                    <a:gd name="T45" fmla="*/ 368 h 408"/>
                    <a:gd name="T46" fmla="*/ 9 w 353"/>
                    <a:gd name="T47" fmla="*/ 338 h 408"/>
                    <a:gd name="T48" fmla="*/ 1 w 353"/>
                    <a:gd name="T49" fmla="*/ 305 h 408"/>
                    <a:gd name="T50" fmla="*/ 4 w 353"/>
                    <a:gd name="T51" fmla="*/ 262 h 408"/>
                    <a:gd name="T52" fmla="*/ 24 w 353"/>
                    <a:gd name="T53" fmla="*/ 221 h 408"/>
                    <a:gd name="T54" fmla="*/ 58 w 353"/>
                    <a:gd name="T55" fmla="*/ 194 h 408"/>
                    <a:gd name="T56" fmla="*/ 112 w 353"/>
                    <a:gd name="T57" fmla="*/ 175 h 408"/>
                    <a:gd name="T58" fmla="*/ 196 w 353"/>
                    <a:gd name="T59" fmla="*/ 156 h 408"/>
                    <a:gd name="T60" fmla="*/ 234 w 353"/>
                    <a:gd name="T61" fmla="*/ 133 h 408"/>
                    <a:gd name="T62" fmla="*/ 228 w 353"/>
                    <a:gd name="T63" fmla="*/ 103 h 408"/>
                    <a:gd name="T64" fmla="*/ 219 w 353"/>
                    <a:gd name="T65" fmla="*/ 92 h 408"/>
                    <a:gd name="T66" fmla="*/ 205 w 353"/>
                    <a:gd name="T67" fmla="*/ 84 h 408"/>
                    <a:gd name="T68" fmla="*/ 166 w 353"/>
                    <a:gd name="T69" fmla="*/ 78 h 408"/>
                    <a:gd name="T70" fmla="*/ 133 w 353"/>
                    <a:gd name="T71" fmla="*/ 85 h 408"/>
                    <a:gd name="T72" fmla="*/ 111 w 353"/>
                    <a:gd name="T73" fmla="*/ 104 h 408"/>
                    <a:gd name="T74" fmla="*/ 234 w 353"/>
                    <a:gd name="T75" fmla="*/ 211 h 408"/>
                    <a:gd name="T76" fmla="*/ 192 w 353"/>
                    <a:gd name="T77" fmla="*/ 223 h 408"/>
                    <a:gd name="T78" fmla="*/ 138 w 353"/>
                    <a:gd name="T79" fmla="*/ 237 h 408"/>
                    <a:gd name="T80" fmla="*/ 115 w 353"/>
                    <a:gd name="T81" fmla="*/ 249 h 408"/>
                    <a:gd name="T82" fmla="*/ 105 w 353"/>
                    <a:gd name="T83" fmla="*/ 262 h 408"/>
                    <a:gd name="T84" fmla="*/ 100 w 353"/>
                    <a:gd name="T85" fmla="*/ 276 h 408"/>
                    <a:gd name="T86" fmla="*/ 103 w 353"/>
                    <a:gd name="T87" fmla="*/ 302 h 408"/>
                    <a:gd name="T88" fmla="*/ 119 w 353"/>
                    <a:gd name="T89" fmla="*/ 324 h 408"/>
                    <a:gd name="T90" fmla="*/ 133 w 353"/>
                    <a:gd name="T91" fmla="*/ 332 h 408"/>
                    <a:gd name="T92" fmla="*/ 161 w 353"/>
                    <a:gd name="T93" fmla="*/ 335 h 408"/>
                    <a:gd name="T94" fmla="*/ 181 w 353"/>
                    <a:gd name="T95" fmla="*/ 330 h 408"/>
                    <a:gd name="T96" fmla="*/ 214 w 353"/>
                    <a:gd name="T97" fmla="*/ 309 h 408"/>
                    <a:gd name="T98" fmla="*/ 229 w 353"/>
                    <a:gd name="T99" fmla="*/ 283 h 408"/>
                    <a:gd name="T100" fmla="*/ 233 w 353"/>
                    <a:gd name="T101" fmla="*/ 249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53" h="408">
                      <a:moveTo>
                        <a:pt x="100" y="128"/>
                      </a:moveTo>
                      <a:lnTo>
                        <a:pt x="10" y="111"/>
                      </a:lnTo>
                      <a:lnTo>
                        <a:pt x="14" y="97"/>
                      </a:lnTo>
                      <a:lnTo>
                        <a:pt x="19" y="84"/>
                      </a:lnTo>
                      <a:lnTo>
                        <a:pt x="25" y="73"/>
                      </a:lnTo>
                      <a:lnTo>
                        <a:pt x="31" y="61"/>
                      </a:lnTo>
                      <a:lnTo>
                        <a:pt x="38" y="51"/>
                      </a:lnTo>
                      <a:lnTo>
                        <a:pt x="45" y="42"/>
                      </a:lnTo>
                      <a:lnTo>
                        <a:pt x="54" y="34"/>
                      </a:lnTo>
                      <a:lnTo>
                        <a:pt x="63" y="27"/>
                      </a:lnTo>
                      <a:lnTo>
                        <a:pt x="73" y="21"/>
                      </a:lnTo>
                      <a:lnTo>
                        <a:pt x="83" y="15"/>
                      </a:lnTo>
                      <a:lnTo>
                        <a:pt x="96" y="11"/>
                      </a:lnTo>
                      <a:lnTo>
                        <a:pt x="109" y="6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5" y="0"/>
                      </a:lnTo>
                      <a:lnTo>
                        <a:pt x="173" y="0"/>
                      </a:lnTo>
                      <a:lnTo>
                        <a:pt x="189" y="0"/>
                      </a:lnTo>
                      <a:lnTo>
                        <a:pt x="205" y="1"/>
                      </a:lnTo>
                      <a:lnTo>
                        <a:pt x="218" y="2"/>
                      </a:lnTo>
                      <a:lnTo>
                        <a:pt x="231" y="4"/>
                      </a:lnTo>
                      <a:lnTo>
                        <a:pt x="243" y="6"/>
                      </a:lnTo>
                      <a:lnTo>
                        <a:pt x="254" y="9"/>
                      </a:lnTo>
                      <a:lnTo>
                        <a:pt x="263" y="12"/>
                      </a:lnTo>
                      <a:lnTo>
                        <a:pt x="272" y="16"/>
                      </a:lnTo>
                      <a:lnTo>
                        <a:pt x="287" y="24"/>
                      </a:lnTo>
                      <a:lnTo>
                        <a:pt x="299" y="34"/>
                      </a:lnTo>
                      <a:lnTo>
                        <a:pt x="305" y="40"/>
                      </a:lnTo>
                      <a:lnTo>
                        <a:pt x="311" y="46"/>
                      </a:lnTo>
                      <a:lnTo>
                        <a:pt x="314" y="51"/>
                      </a:lnTo>
                      <a:lnTo>
                        <a:pt x="318" y="58"/>
                      </a:lnTo>
                      <a:lnTo>
                        <a:pt x="321" y="65"/>
                      </a:lnTo>
                      <a:lnTo>
                        <a:pt x="324" y="73"/>
                      </a:lnTo>
                      <a:lnTo>
                        <a:pt x="326" y="83"/>
                      </a:lnTo>
                      <a:lnTo>
                        <a:pt x="327" y="93"/>
                      </a:lnTo>
                      <a:lnTo>
                        <a:pt x="331" y="119"/>
                      </a:lnTo>
                      <a:lnTo>
                        <a:pt x="331" y="150"/>
                      </a:lnTo>
                      <a:lnTo>
                        <a:pt x="330" y="271"/>
                      </a:lnTo>
                      <a:lnTo>
                        <a:pt x="331" y="296"/>
                      </a:lnTo>
                      <a:lnTo>
                        <a:pt x="331" y="316"/>
                      </a:lnTo>
                      <a:lnTo>
                        <a:pt x="333" y="333"/>
                      </a:lnTo>
                      <a:lnTo>
                        <a:pt x="335" y="347"/>
                      </a:lnTo>
                      <a:lnTo>
                        <a:pt x="338" y="360"/>
                      </a:lnTo>
                      <a:lnTo>
                        <a:pt x="342" y="372"/>
                      </a:lnTo>
                      <a:lnTo>
                        <a:pt x="347" y="386"/>
                      </a:lnTo>
                      <a:lnTo>
                        <a:pt x="353" y="399"/>
                      </a:lnTo>
                      <a:lnTo>
                        <a:pt x="254" y="399"/>
                      </a:lnTo>
                      <a:lnTo>
                        <a:pt x="250" y="387"/>
                      </a:lnTo>
                      <a:lnTo>
                        <a:pt x="245" y="369"/>
                      </a:lnTo>
                      <a:lnTo>
                        <a:pt x="243" y="361"/>
                      </a:lnTo>
                      <a:lnTo>
                        <a:pt x="242" y="356"/>
                      </a:lnTo>
                      <a:lnTo>
                        <a:pt x="228" y="369"/>
                      </a:lnTo>
                      <a:lnTo>
                        <a:pt x="215" y="379"/>
                      </a:lnTo>
                      <a:lnTo>
                        <a:pt x="201" y="388"/>
                      </a:lnTo>
                      <a:lnTo>
                        <a:pt x="187" y="396"/>
                      </a:lnTo>
                      <a:lnTo>
                        <a:pt x="172" y="401"/>
                      </a:lnTo>
                      <a:lnTo>
                        <a:pt x="156" y="405"/>
                      </a:lnTo>
                      <a:lnTo>
                        <a:pt x="142" y="407"/>
                      </a:lnTo>
                      <a:lnTo>
                        <a:pt x="125" y="408"/>
                      </a:lnTo>
                      <a:lnTo>
                        <a:pt x="111" y="408"/>
                      </a:lnTo>
                      <a:lnTo>
                        <a:pt x="98" y="406"/>
                      </a:lnTo>
                      <a:lnTo>
                        <a:pt x="85" y="404"/>
                      </a:lnTo>
                      <a:lnTo>
                        <a:pt x="73" y="400"/>
                      </a:lnTo>
                      <a:lnTo>
                        <a:pt x="62" y="396"/>
                      </a:lnTo>
                      <a:lnTo>
                        <a:pt x="52" y="390"/>
                      </a:lnTo>
                      <a:lnTo>
                        <a:pt x="43" y="383"/>
                      </a:lnTo>
                      <a:lnTo>
                        <a:pt x="34" y="375"/>
                      </a:lnTo>
                      <a:lnTo>
                        <a:pt x="26" y="368"/>
                      </a:lnTo>
                      <a:lnTo>
                        <a:pt x="19" y="359"/>
                      </a:lnTo>
                      <a:lnTo>
                        <a:pt x="13" y="348"/>
                      </a:lnTo>
                      <a:lnTo>
                        <a:pt x="9" y="338"/>
                      </a:lnTo>
                      <a:lnTo>
                        <a:pt x="4" y="328"/>
                      </a:lnTo>
                      <a:lnTo>
                        <a:pt x="2" y="317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1" y="276"/>
                      </a:lnTo>
                      <a:lnTo>
                        <a:pt x="4" y="262"/>
                      </a:lnTo>
                      <a:lnTo>
                        <a:pt x="9" y="247"/>
                      </a:lnTo>
                      <a:lnTo>
                        <a:pt x="16" y="234"/>
                      </a:lnTo>
                      <a:lnTo>
                        <a:pt x="24" y="221"/>
                      </a:lnTo>
                      <a:lnTo>
                        <a:pt x="34" y="211"/>
                      </a:lnTo>
                      <a:lnTo>
                        <a:pt x="45" y="201"/>
                      </a:lnTo>
                      <a:lnTo>
                        <a:pt x="58" y="194"/>
                      </a:lnTo>
                      <a:lnTo>
                        <a:pt x="73" y="187"/>
                      </a:lnTo>
                      <a:lnTo>
                        <a:pt x="91" y="181"/>
                      </a:lnTo>
                      <a:lnTo>
                        <a:pt x="112" y="175"/>
                      </a:lnTo>
                      <a:lnTo>
                        <a:pt x="137" y="169"/>
                      </a:lnTo>
                      <a:lnTo>
                        <a:pt x="169" y="163"/>
                      </a:lnTo>
                      <a:lnTo>
                        <a:pt x="196" y="156"/>
                      </a:lnTo>
                      <a:lnTo>
                        <a:pt x="217" y="150"/>
                      </a:lnTo>
                      <a:lnTo>
                        <a:pt x="234" y="145"/>
                      </a:lnTo>
                      <a:lnTo>
                        <a:pt x="234" y="133"/>
                      </a:lnTo>
                      <a:lnTo>
                        <a:pt x="233" y="120"/>
                      </a:lnTo>
                      <a:lnTo>
                        <a:pt x="229" y="109"/>
                      </a:lnTo>
                      <a:lnTo>
                        <a:pt x="228" y="103"/>
                      </a:lnTo>
                      <a:lnTo>
                        <a:pt x="225" y="99"/>
                      </a:lnTo>
                      <a:lnTo>
                        <a:pt x="223" y="95"/>
                      </a:lnTo>
                      <a:lnTo>
                        <a:pt x="219" y="92"/>
                      </a:lnTo>
                      <a:lnTo>
                        <a:pt x="216" y="88"/>
                      </a:lnTo>
                      <a:lnTo>
                        <a:pt x="210" y="86"/>
                      </a:lnTo>
                      <a:lnTo>
                        <a:pt x="205" y="84"/>
                      </a:lnTo>
                      <a:lnTo>
                        <a:pt x="199" y="82"/>
                      </a:lnTo>
                      <a:lnTo>
                        <a:pt x="184" y="79"/>
                      </a:lnTo>
                      <a:lnTo>
                        <a:pt x="166" y="78"/>
                      </a:lnTo>
                      <a:lnTo>
                        <a:pt x="153" y="79"/>
                      </a:lnTo>
                      <a:lnTo>
                        <a:pt x="143" y="82"/>
                      </a:lnTo>
                      <a:lnTo>
                        <a:pt x="133" y="85"/>
                      </a:lnTo>
                      <a:lnTo>
                        <a:pt x="125" y="90"/>
                      </a:lnTo>
                      <a:lnTo>
                        <a:pt x="117" y="96"/>
                      </a:lnTo>
                      <a:lnTo>
                        <a:pt x="111" y="104"/>
                      </a:lnTo>
                      <a:lnTo>
                        <a:pt x="106" y="115"/>
                      </a:lnTo>
                      <a:lnTo>
                        <a:pt x="100" y="128"/>
                      </a:lnTo>
                      <a:close/>
                      <a:moveTo>
                        <a:pt x="234" y="211"/>
                      </a:moveTo>
                      <a:lnTo>
                        <a:pt x="223" y="216"/>
                      </a:lnTo>
                      <a:lnTo>
                        <a:pt x="209" y="219"/>
                      </a:lnTo>
                      <a:lnTo>
                        <a:pt x="192" y="223"/>
                      </a:lnTo>
                      <a:lnTo>
                        <a:pt x="173" y="228"/>
                      </a:lnTo>
                      <a:lnTo>
                        <a:pt x="154" y="232"/>
                      </a:lnTo>
                      <a:lnTo>
                        <a:pt x="138" y="237"/>
                      </a:lnTo>
                      <a:lnTo>
                        <a:pt x="127" y="241"/>
                      </a:lnTo>
                      <a:lnTo>
                        <a:pt x="119" y="245"/>
                      </a:lnTo>
                      <a:lnTo>
                        <a:pt x="115" y="249"/>
                      </a:lnTo>
                      <a:lnTo>
                        <a:pt x="110" y="253"/>
                      </a:lnTo>
                      <a:lnTo>
                        <a:pt x="107" y="257"/>
                      </a:lnTo>
                      <a:lnTo>
                        <a:pt x="105" y="262"/>
                      </a:lnTo>
                      <a:lnTo>
                        <a:pt x="102" y="266"/>
                      </a:lnTo>
                      <a:lnTo>
                        <a:pt x="101" y="272"/>
                      </a:lnTo>
                      <a:lnTo>
                        <a:pt x="100" y="276"/>
                      </a:lnTo>
                      <a:lnTo>
                        <a:pt x="99" y="282"/>
                      </a:lnTo>
                      <a:lnTo>
                        <a:pt x="100" y="292"/>
                      </a:lnTo>
                      <a:lnTo>
                        <a:pt x="103" y="302"/>
                      </a:lnTo>
                      <a:lnTo>
                        <a:pt x="108" y="311"/>
                      </a:lnTo>
                      <a:lnTo>
                        <a:pt x="115" y="319"/>
                      </a:lnTo>
                      <a:lnTo>
                        <a:pt x="119" y="324"/>
                      </a:lnTo>
                      <a:lnTo>
                        <a:pt x="124" y="326"/>
                      </a:lnTo>
                      <a:lnTo>
                        <a:pt x="128" y="329"/>
                      </a:lnTo>
                      <a:lnTo>
                        <a:pt x="133" y="332"/>
                      </a:lnTo>
                      <a:lnTo>
                        <a:pt x="143" y="334"/>
                      </a:lnTo>
                      <a:lnTo>
                        <a:pt x="155" y="335"/>
                      </a:lnTo>
                      <a:lnTo>
                        <a:pt x="161" y="335"/>
                      </a:lnTo>
                      <a:lnTo>
                        <a:pt x="168" y="334"/>
                      </a:lnTo>
                      <a:lnTo>
                        <a:pt x="174" y="333"/>
                      </a:lnTo>
                      <a:lnTo>
                        <a:pt x="181" y="330"/>
                      </a:lnTo>
                      <a:lnTo>
                        <a:pt x="193" y="325"/>
                      </a:lnTo>
                      <a:lnTo>
                        <a:pt x="206" y="317"/>
                      </a:lnTo>
                      <a:lnTo>
                        <a:pt x="214" y="309"/>
                      </a:lnTo>
                      <a:lnTo>
                        <a:pt x="220" y="301"/>
                      </a:lnTo>
                      <a:lnTo>
                        <a:pt x="226" y="292"/>
                      </a:lnTo>
                      <a:lnTo>
                        <a:pt x="229" y="283"/>
                      </a:lnTo>
                      <a:lnTo>
                        <a:pt x="232" y="274"/>
                      </a:lnTo>
                      <a:lnTo>
                        <a:pt x="233" y="263"/>
                      </a:lnTo>
                      <a:lnTo>
                        <a:pt x="233" y="249"/>
                      </a:lnTo>
                      <a:lnTo>
                        <a:pt x="234" y="232"/>
                      </a:lnTo>
                      <a:lnTo>
                        <a:pt x="234" y="211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599" name="Rectangle 487"/>
                <p:cNvSpPr>
                  <a:spLocks noChangeArrowheads="1"/>
                </p:cNvSpPr>
                <p:nvPr/>
              </p:nvSpPr>
              <p:spPr bwMode="auto">
                <a:xfrm>
                  <a:off x="4397" y="2288"/>
                  <a:ext cx="16" cy="90"/>
                </a:xfrm>
                <a:prstGeom prst="rect">
                  <a:avLst/>
                </a:pr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0" name="Freeform 488"/>
                <p:cNvSpPr>
                  <a:spLocks/>
                </p:cNvSpPr>
                <p:nvPr/>
              </p:nvSpPr>
              <p:spPr bwMode="auto">
                <a:xfrm>
                  <a:off x="4464" y="2288"/>
                  <a:ext cx="29" cy="116"/>
                </a:xfrm>
                <a:custGeom>
                  <a:avLst/>
                  <a:gdLst>
                    <a:gd name="T0" fmla="*/ 0 w 175"/>
                    <a:gd name="T1" fmla="*/ 691 h 691"/>
                    <a:gd name="T2" fmla="*/ 0 w 175"/>
                    <a:gd name="T3" fmla="*/ 0 h 691"/>
                    <a:gd name="T4" fmla="*/ 175 w 175"/>
                    <a:gd name="T5" fmla="*/ 0 h 691"/>
                    <a:gd name="T6" fmla="*/ 175 w 175"/>
                    <a:gd name="T7" fmla="*/ 81 h 691"/>
                    <a:gd name="T8" fmla="*/ 94 w 175"/>
                    <a:gd name="T9" fmla="*/ 81 h 691"/>
                    <a:gd name="T10" fmla="*/ 94 w 175"/>
                    <a:gd name="T11" fmla="*/ 610 h 691"/>
                    <a:gd name="T12" fmla="*/ 175 w 175"/>
                    <a:gd name="T13" fmla="*/ 610 h 691"/>
                    <a:gd name="T14" fmla="*/ 175 w 175"/>
                    <a:gd name="T15" fmla="*/ 691 h 691"/>
                    <a:gd name="T16" fmla="*/ 0 w 175"/>
                    <a:gd name="T17" fmla="*/ 691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" h="691">
                      <a:moveTo>
                        <a:pt x="0" y="691"/>
                      </a:moveTo>
                      <a:lnTo>
                        <a:pt x="0" y="0"/>
                      </a:lnTo>
                      <a:lnTo>
                        <a:pt x="175" y="0"/>
                      </a:lnTo>
                      <a:lnTo>
                        <a:pt x="175" y="81"/>
                      </a:lnTo>
                      <a:lnTo>
                        <a:pt x="94" y="81"/>
                      </a:lnTo>
                      <a:lnTo>
                        <a:pt x="94" y="610"/>
                      </a:lnTo>
                      <a:lnTo>
                        <a:pt x="175" y="610"/>
                      </a:lnTo>
                      <a:lnTo>
                        <a:pt x="175" y="691"/>
                      </a:lnTo>
                      <a:lnTo>
                        <a:pt x="0" y="691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1" name="Freeform 489"/>
                <p:cNvSpPr>
                  <a:spLocks/>
                </p:cNvSpPr>
                <p:nvPr/>
              </p:nvSpPr>
              <p:spPr bwMode="auto">
                <a:xfrm>
                  <a:off x="4500" y="2312"/>
                  <a:ext cx="59" cy="68"/>
                </a:xfrm>
                <a:custGeom>
                  <a:avLst/>
                  <a:gdLst>
                    <a:gd name="T0" fmla="*/ 252 w 355"/>
                    <a:gd name="T1" fmla="*/ 142 h 408"/>
                    <a:gd name="T2" fmla="*/ 243 w 355"/>
                    <a:gd name="T3" fmla="*/ 115 h 408"/>
                    <a:gd name="T4" fmla="*/ 238 w 355"/>
                    <a:gd name="T5" fmla="*/ 105 h 408"/>
                    <a:gd name="T6" fmla="*/ 230 w 355"/>
                    <a:gd name="T7" fmla="*/ 96 h 408"/>
                    <a:gd name="T8" fmla="*/ 220 w 355"/>
                    <a:gd name="T9" fmla="*/ 90 h 408"/>
                    <a:gd name="T10" fmla="*/ 209 w 355"/>
                    <a:gd name="T11" fmla="*/ 85 h 408"/>
                    <a:gd name="T12" fmla="*/ 184 w 355"/>
                    <a:gd name="T13" fmla="*/ 81 h 408"/>
                    <a:gd name="T14" fmla="*/ 167 w 355"/>
                    <a:gd name="T15" fmla="*/ 83 h 408"/>
                    <a:gd name="T16" fmla="*/ 151 w 355"/>
                    <a:gd name="T17" fmla="*/ 87 h 408"/>
                    <a:gd name="T18" fmla="*/ 136 w 355"/>
                    <a:gd name="T19" fmla="*/ 96 h 408"/>
                    <a:gd name="T20" fmla="*/ 125 w 355"/>
                    <a:gd name="T21" fmla="*/ 108 h 408"/>
                    <a:gd name="T22" fmla="*/ 115 w 355"/>
                    <a:gd name="T23" fmla="*/ 123 h 408"/>
                    <a:gd name="T24" fmla="*/ 108 w 355"/>
                    <a:gd name="T25" fmla="*/ 144 h 408"/>
                    <a:gd name="T26" fmla="*/ 104 w 355"/>
                    <a:gd name="T27" fmla="*/ 168 h 408"/>
                    <a:gd name="T28" fmla="*/ 103 w 355"/>
                    <a:gd name="T29" fmla="*/ 196 h 408"/>
                    <a:gd name="T30" fmla="*/ 104 w 355"/>
                    <a:gd name="T31" fmla="*/ 229 h 408"/>
                    <a:gd name="T32" fmla="*/ 108 w 355"/>
                    <a:gd name="T33" fmla="*/ 256 h 408"/>
                    <a:gd name="T34" fmla="*/ 115 w 355"/>
                    <a:gd name="T35" fmla="*/ 279 h 408"/>
                    <a:gd name="T36" fmla="*/ 125 w 355"/>
                    <a:gd name="T37" fmla="*/ 296 h 408"/>
                    <a:gd name="T38" fmla="*/ 137 w 355"/>
                    <a:gd name="T39" fmla="*/ 308 h 408"/>
                    <a:gd name="T40" fmla="*/ 151 w 355"/>
                    <a:gd name="T41" fmla="*/ 317 h 408"/>
                    <a:gd name="T42" fmla="*/ 167 w 355"/>
                    <a:gd name="T43" fmla="*/ 323 h 408"/>
                    <a:gd name="T44" fmla="*/ 185 w 355"/>
                    <a:gd name="T45" fmla="*/ 324 h 408"/>
                    <a:gd name="T46" fmla="*/ 198 w 355"/>
                    <a:gd name="T47" fmla="*/ 323 h 408"/>
                    <a:gd name="T48" fmla="*/ 211 w 355"/>
                    <a:gd name="T49" fmla="*/ 319 h 408"/>
                    <a:gd name="T50" fmla="*/ 222 w 355"/>
                    <a:gd name="T51" fmla="*/ 315 h 408"/>
                    <a:gd name="T52" fmla="*/ 232 w 355"/>
                    <a:gd name="T53" fmla="*/ 307 h 408"/>
                    <a:gd name="T54" fmla="*/ 240 w 355"/>
                    <a:gd name="T55" fmla="*/ 298 h 408"/>
                    <a:gd name="T56" fmla="*/ 247 w 355"/>
                    <a:gd name="T57" fmla="*/ 284 h 408"/>
                    <a:gd name="T58" fmla="*/ 257 w 355"/>
                    <a:gd name="T59" fmla="*/ 249 h 408"/>
                    <a:gd name="T60" fmla="*/ 350 w 355"/>
                    <a:gd name="T61" fmla="*/ 284 h 408"/>
                    <a:gd name="T62" fmla="*/ 339 w 355"/>
                    <a:gd name="T63" fmla="*/ 315 h 408"/>
                    <a:gd name="T64" fmla="*/ 324 w 355"/>
                    <a:gd name="T65" fmla="*/ 341 h 408"/>
                    <a:gd name="T66" fmla="*/ 306 w 355"/>
                    <a:gd name="T67" fmla="*/ 363 h 408"/>
                    <a:gd name="T68" fmla="*/ 285 w 355"/>
                    <a:gd name="T69" fmla="*/ 381 h 408"/>
                    <a:gd name="T70" fmla="*/ 260 w 355"/>
                    <a:gd name="T71" fmla="*/ 395 h 408"/>
                    <a:gd name="T72" fmla="*/ 231 w 355"/>
                    <a:gd name="T73" fmla="*/ 404 h 408"/>
                    <a:gd name="T74" fmla="*/ 198 w 355"/>
                    <a:gd name="T75" fmla="*/ 408 h 408"/>
                    <a:gd name="T76" fmla="*/ 160 w 355"/>
                    <a:gd name="T77" fmla="*/ 407 h 408"/>
                    <a:gd name="T78" fmla="*/ 124 w 355"/>
                    <a:gd name="T79" fmla="*/ 400 h 408"/>
                    <a:gd name="T80" fmla="*/ 90 w 355"/>
                    <a:gd name="T81" fmla="*/ 387 h 408"/>
                    <a:gd name="T82" fmla="*/ 62 w 355"/>
                    <a:gd name="T83" fmla="*/ 366 h 408"/>
                    <a:gd name="T84" fmla="*/ 37 w 355"/>
                    <a:gd name="T85" fmla="*/ 339 h 408"/>
                    <a:gd name="T86" fmla="*/ 19 w 355"/>
                    <a:gd name="T87" fmla="*/ 308 h 408"/>
                    <a:gd name="T88" fmla="*/ 7 w 355"/>
                    <a:gd name="T89" fmla="*/ 271 h 408"/>
                    <a:gd name="T90" fmla="*/ 1 w 355"/>
                    <a:gd name="T91" fmla="*/ 228 h 408"/>
                    <a:gd name="T92" fmla="*/ 1 w 355"/>
                    <a:gd name="T93" fmla="*/ 181 h 408"/>
                    <a:gd name="T94" fmla="*/ 7 w 355"/>
                    <a:gd name="T95" fmla="*/ 138 h 408"/>
                    <a:gd name="T96" fmla="*/ 19 w 355"/>
                    <a:gd name="T97" fmla="*/ 100 h 408"/>
                    <a:gd name="T98" fmla="*/ 37 w 355"/>
                    <a:gd name="T99" fmla="*/ 68 h 408"/>
                    <a:gd name="T100" fmla="*/ 62 w 355"/>
                    <a:gd name="T101" fmla="*/ 41 h 408"/>
                    <a:gd name="T102" fmla="*/ 91 w 355"/>
                    <a:gd name="T103" fmla="*/ 21 h 408"/>
                    <a:gd name="T104" fmla="*/ 124 w 355"/>
                    <a:gd name="T105" fmla="*/ 7 h 408"/>
                    <a:gd name="T106" fmla="*/ 162 w 355"/>
                    <a:gd name="T107" fmla="*/ 1 h 408"/>
                    <a:gd name="T108" fmla="*/ 199 w 355"/>
                    <a:gd name="T109" fmla="*/ 0 h 408"/>
                    <a:gd name="T110" fmla="*/ 230 w 355"/>
                    <a:gd name="T111" fmla="*/ 4 h 408"/>
                    <a:gd name="T112" fmla="*/ 257 w 355"/>
                    <a:gd name="T113" fmla="*/ 12 h 408"/>
                    <a:gd name="T114" fmla="*/ 282 w 355"/>
                    <a:gd name="T115" fmla="*/ 23 h 408"/>
                    <a:gd name="T116" fmla="*/ 302 w 355"/>
                    <a:gd name="T117" fmla="*/ 39 h 408"/>
                    <a:gd name="T118" fmla="*/ 319 w 355"/>
                    <a:gd name="T119" fmla="*/ 58 h 408"/>
                    <a:gd name="T120" fmla="*/ 333 w 355"/>
                    <a:gd name="T121" fmla="*/ 82 h 408"/>
                    <a:gd name="T122" fmla="*/ 345 w 355"/>
                    <a:gd name="T123" fmla="*/ 109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55" h="408">
                      <a:moveTo>
                        <a:pt x="350" y="124"/>
                      </a:moveTo>
                      <a:lnTo>
                        <a:pt x="252" y="142"/>
                      </a:lnTo>
                      <a:lnTo>
                        <a:pt x="249" y="128"/>
                      </a:lnTo>
                      <a:lnTo>
                        <a:pt x="243" y="115"/>
                      </a:lnTo>
                      <a:lnTo>
                        <a:pt x="241" y="110"/>
                      </a:lnTo>
                      <a:lnTo>
                        <a:pt x="238" y="105"/>
                      </a:lnTo>
                      <a:lnTo>
                        <a:pt x="233" y="101"/>
                      </a:lnTo>
                      <a:lnTo>
                        <a:pt x="230" y="96"/>
                      </a:lnTo>
                      <a:lnTo>
                        <a:pt x="225" y="93"/>
                      </a:lnTo>
                      <a:lnTo>
                        <a:pt x="220" y="90"/>
                      </a:lnTo>
                      <a:lnTo>
                        <a:pt x="215" y="87"/>
                      </a:lnTo>
                      <a:lnTo>
                        <a:pt x="209" y="85"/>
                      </a:lnTo>
                      <a:lnTo>
                        <a:pt x="197" y="82"/>
                      </a:lnTo>
                      <a:lnTo>
                        <a:pt x="184" y="81"/>
                      </a:lnTo>
                      <a:lnTo>
                        <a:pt x="175" y="82"/>
                      </a:lnTo>
                      <a:lnTo>
                        <a:pt x="167" y="83"/>
                      </a:lnTo>
                      <a:lnTo>
                        <a:pt x="158" y="85"/>
                      </a:lnTo>
                      <a:lnTo>
                        <a:pt x="151" y="87"/>
                      </a:lnTo>
                      <a:lnTo>
                        <a:pt x="143" y="92"/>
                      </a:lnTo>
                      <a:lnTo>
                        <a:pt x="136" y="96"/>
                      </a:lnTo>
                      <a:lnTo>
                        <a:pt x="131" y="102"/>
                      </a:lnTo>
                      <a:lnTo>
                        <a:pt x="125" y="108"/>
                      </a:lnTo>
                      <a:lnTo>
                        <a:pt x="119" y="115"/>
                      </a:lnTo>
                      <a:lnTo>
                        <a:pt x="115" y="123"/>
                      </a:lnTo>
                      <a:lnTo>
                        <a:pt x="112" y="132"/>
                      </a:lnTo>
                      <a:lnTo>
                        <a:pt x="108" y="144"/>
                      </a:lnTo>
                      <a:lnTo>
                        <a:pt x="106" y="155"/>
                      </a:lnTo>
                      <a:lnTo>
                        <a:pt x="104" y="168"/>
                      </a:lnTo>
                      <a:lnTo>
                        <a:pt x="103" y="182"/>
                      </a:lnTo>
                      <a:lnTo>
                        <a:pt x="103" y="196"/>
                      </a:lnTo>
                      <a:lnTo>
                        <a:pt x="103" y="213"/>
                      </a:lnTo>
                      <a:lnTo>
                        <a:pt x="104" y="229"/>
                      </a:lnTo>
                      <a:lnTo>
                        <a:pt x="106" y="244"/>
                      </a:lnTo>
                      <a:lnTo>
                        <a:pt x="108" y="256"/>
                      </a:lnTo>
                      <a:lnTo>
                        <a:pt x="112" y="267"/>
                      </a:lnTo>
                      <a:lnTo>
                        <a:pt x="115" y="279"/>
                      </a:lnTo>
                      <a:lnTo>
                        <a:pt x="119" y="288"/>
                      </a:lnTo>
                      <a:lnTo>
                        <a:pt x="125" y="296"/>
                      </a:lnTo>
                      <a:lnTo>
                        <a:pt x="131" y="302"/>
                      </a:lnTo>
                      <a:lnTo>
                        <a:pt x="137" y="308"/>
                      </a:lnTo>
                      <a:lnTo>
                        <a:pt x="144" y="312"/>
                      </a:lnTo>
                      <a:lnTo>
                        <a:pt x="151" y="317"/>
                      </a:lnTo>
                      <a:lnTo>
                        <a:pt x="159" y="320"/>
                      </a:lnTo>
                      <a:lnTo>
                        <a:pt x="167" y="323"/>
                      </a:lnTo>
                      <a:lnTo>
                        <a:pt x="176" y="324"/>
                      </a:lnTo>
                      <a:lnTo>
                        <a:pt x="185" y="324"/>
                      </a:lnTo>
                      <a:lnTo>
                        <a:pt x="193" y="324"/>
                      </a:lnTo>
                      <a:lnTo>
                        <a:pt x="198" y="323"/>
                      </a:lnTo>
                      <a:lnTo>
                        <a:pt x="205" y="321"/>
                      </a:lnTo>
                      <a:lnTo>
                        <a:pt x="211" y="319"/>
                      </a:lnTo>
                      <a:lnTo>
                        <a:pt x="216" y="317"/>
                      </a:lnTo>
                      <a:lnTo>
                        <a:pt x="222" y="315"/>
                      </a:lnTo>
                      <a:lnTo>
                        <a:pt x="226" y="311"/>
                      </a:lnTo>
                      <a:lnTo>
                        <a:pt x="232" y="307"/>
                      </a:lnTo>
                      <a:lnTo>
                        <a:pt x="235" y="302"/>
                      </a:lnTo>
                      <a:lnTo>
                        <a:pt x="240" y="298"/>
                      </a:lnTo>
                      <a:lnTo>
                        <a:pt x="243" y="291"/>
                      </a:lnTo>
                      <a:lnTo>
                        <a:pt x="247" y="284"/>
                      </a:lnTo>
                      <a:lnTo>
                        <a:pt x="252" y="269"/>
                      </a:lnTo>
                      <a:lnTo>
                        <a:pt x="257" y="249"/>
                      </a:lnTo>
                      <a:lnTo>
                        <a:pt x="355" y="266"/>
                      </a:lnTo>
                      <a:lnTo>
                        <a:pt x="350" y="284"/>
                      </a:lnTo>
                      <a:lnTo>
                        <a:pt x="346" y="300"/>
                      </a:lnTo>
                      <a:lnTo>
                        <a:pt x="339" y="315"/>
                      </a:lnTo>
                      <a:lnTo>
                        <a:pt x="332" y="328"/>
                      </a:lnTo>
                      <a:lnTo>
                        <a:pt x="324" y="341"/>
                      </a:lnTo>
                      <a:lnTo>
                        <a:pt x="316" y="353"/>
                      </a:lnTo>
                      <a:lnTo>
                        <a:pt x="306" y="363"/>
                      </a:lnTo>
                      <a:lnTo>
                        <a:pt x="296" y="372"/>
                      </a:lnTo>
                      <a:lnTo>
                        <a:pt x="285" y="381"/>
                      </a:lnTo>
                      <a:lnTo>
                        <a:pt x="273" y="388"/>
                      </a:lnTo>
                      <a:lnTo>
                        <a:pt x="260" y="395"/>
                      </a:lnTo>
                      <a:lnTo>
                        <a:pt x="245" y="399"/>
                      </a:lnTo>
                      <a:lnTo>
                        <a:pt x="231" y="404"/>
                      </a:lnTo>
                      <a:lnTo>
                        <a:pt x="215" y="406"/>
                      </a:lnTo>
                      <a:lnTo>
                        <a:pt x="198" y="408"/>
                      </a:lnTo>
                      <a:lnTo>
                        <a:pt x="180" y="408"/>
                      </a:lnTo>
                      <a:lnTo>
                        <a:pt x="160" y="407"/>
                      </a:lnTo>
                      <a:lnTo>
                        <a:pt x="142" y="405"/>
                      </a:lnTo>
                      <a:lnTo>
                        <a:pt x="124" y="400"/>
                      </a:lnTo>
                      <a:lnTo>
                        <a:pt x="107" y="395"/>
                      </a:lnTo>
                      <a:lnTo>
                        <a:pt x="90" y="387"/>
                      </a:lnTo>
                      <a:lnTo>
                        <a:pt x="76" y="378"/>
                      </a:lnTo>
                      <a:lnTo>
                        <a:pt x="62" y="366"/>
                      </a:lnTo>
                      <a:lnTo>
                        <a:pt x="50" y="354"/>
                      </a:lnTo>
                      <a:lnTo>
                        <a:pt x="37" y="339"/>
                      </a:lnTo>
                      <a:lnTo>
                        <a:pt x="28" y="325"/>
                      </a:lnTo>
                      <a:lnTo>
                        <a:pt x="19" y="308"/>
                      </a:lnTo>
                      <a:lnTo>
                        <a:pt x="13" y="290"/>
                      </a:lnTo>
                      <a:lnTo>
                        <a:pt x="7" y="271"/>
                      </a:lnTo>
                      <a:lnTo>
                        <a:pt x="3" y="249"/>
                      </a:lnTo>
                      <a:lnTo>
                        <a:pt x="1" y="228"/>
                      </a:lnTo>
                      <a:lnTo>
                        <a:pt x="0" y="204"/>
                      </a:lnTo>
                      <a:lnTo>
                        <a:pt x="1" y="181"/>
                      </a:lnTo>
                      <a:lnTo>
                        <a:pt x="3" y="158"/>
                      </a:lnTo>
                      <a:lnTo>
                        <a:pt x="7" y="138"/>
                      </a:lnTo>
                      <a:lnTo>
                        <a:pt x="13" y="118"/>
                      </a:lnTo>
                      <a:lnTo>
                        <a:pt x="19" y="100"/>
                      </a:lnTo>
                      <a:lnTo>
                        <a:pt x="28" y="83"/>
                      </a:lnTo>
                      <a:lnTo>
                        <a:pt x="37" y="68"/>
                      </a:lnTo>
                      <a:lnTo>
                        <a:pt x="50" y="54"/>
                      </a:lnTo>
                      <a:lnTo>
                        <a:pt x="62" y="41"/>
                      </a:lnTo>
                      <a:lnTo>
                        <a:pt x="77" y="30"/>
                      </a:lnTo>
                      <a:lnTo>
                        <a:pt x="91" y="21"/>
                      </a:lnTo>
                      <a:lnTo>
                        <a:pt x="107" y="13"/>
                      </a:lnTo>
                      <a:lnTo>
                        <a:pt x="124" y="7"/>
                      </a:lnTo>
                      <a:lnTo>
                        <a:pt x="143" y="3"/>
                      </a:lnTo>
                      <a:lnTo>
                        <a:pt x="162" y="1"/>
                      </a:lnTo>
                      <a:lnTo>
                        <a:pt x="182" y="0"/>
                      </a:lnTo>
                      <a:lnTo>
                        <a:pt x="199" y="0"/>
                      </a:lnTo>
                      <a:lnTo>
                        <a:pt x="215" y="2"/>
                      </a:lnTo>
                      <a:lnTo>
                        <a:pt x="230" y="4"/>
                      </a:lnTo>
                      <a:lnTo>
                        <a:pt x="244" y="7"/>
                      </a:lnTo>
                      <a:lnTo>
                        <a:pt x="257" y="12"/>
                      </a:lnTo>
                      <a:lnTo>
                        <a:pt x="269" y="16"/>
                      </a:lnTo>
                      <a:lnTo>
                        <a:pt x="282" y="23"/>
                      </a:lnTo>
                      <a:lnTo>
                        <a:pt x="292" y="30"/>
                      </a:lnTo>
                      <a:lnTo>
                        <a:pt x="302" y="39"/>
                      </a:lnTo>
                      <a:lnTo>
                        <a:pt x="311" y="48"/>
                      </a:lnTo>
                      <a:lnTo>
                        <a:pt x="319" y="58"/>
                      </a:lnTo>
                      <a:lnTo>
                        <a:pt x="327" y="69"/>
                      </a:lnTo>
                      <a:lnTo>
                        <a:pt x="333" y="82"/>
                      </a:lnTo>
                      <a:lnTo>
                        <a:pt x="340" y="94"/>
                      </a:lnTo>
                      <a:lnTo>
                        <a:pt x="345" y="109"/>
                      </a:lnTo>
                      <a:lnTo>
                        <a:pt x="350" y="124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2" name="Freeform 490"/>
                <p:cNvSpPr>
                  <a:spLocks noEditPoints="1"/>
                </p:cNvSpPr>
                <p:nvPr/>
              </p:nvSpPr>
              <p:spPr bwMode="auto">
                <a:xfrm>
                  <a:off x="4567" y="2312"/>
                  <a:ext cx="65" cy="68"/>
                </a:xfrm>
                <a:custGeom>
                  <a:avLst/>
                  <a:gdLst>
                    <a:gd name="T0" fmla="*/ 1 w 388"/>
                    <a:gd name="T1" fmla="*/ 173 h 408"/>
                    <a:gd name="T2" fmla="*/ 10 w 388"/>
                    <a:gd name="T3" fmla="*/ 136 h 408"/>
                    <a:gd name="T4" fmla="*/ 25 w 388"/>
                    <a:gd name="T5" fmla="*/ 99 h 408"/>
                    <a:gd name="T6" fmla="*/ 46 w 388"/>
                    <a:gd name="T7" fmla="*/ 66 h 408"/>
                    <a:gd name="T8" fmla="*/ 73 w 388"/>
                    <a:gd name="T9" fmla="*/ 39 h 408"/>
                    <a:gd name="T10" fmla="*/ 105 w 388"/>
                    <a:gd name="T11" fmla="*/ 19 h 408"/>
                    <a:gd name="T12" fmla="*/ 141 w 388"/>
                    <a:gd name="T13" fmla="*/ 6 h 408"/>
                    <a:gd name="T14" fmla="*/ 180 w 388"/>
                    <a:gd name="T15" fmla="*/ 0 h 408"/>
                    <a:gd name="T16" fmla="*/ 234 w 388"/>
                    <a:gd name="T17" fmla="*/ 3 h 408"/>
                    <a:gd name="T18" fmla="*/ 288 w 388"/>
                    <a:gd name="T19" fmla="*/ 22 h 408"/>
                    <a:gd name="T20" fmla="*/ 333 w 388"/>
                    <a:gd name="T21" fmla="*/ 57 h 408"/>
                    <a:gd name="T22" fmla="*/ 367 w 388"/>
                    <a:gd name="T23" fmla="*/ 104 h 408"/>
                    <a:gd name="T24" fmla="*/ 385 w 388"/>
                    <a:gd name="T25" fmla="*/ 160 h 408"/>
                    <a:gd name="T26" fmla="*/ 387 w 388"/>
                    <a:gd name="T27" fmla="*/ 225 h 408"/>
                    <a:gd name="T28" fmla="*/ 374 w 388"/>
                    <a:gd name="T29" fmla="*/ 284 h 408"/>
                    <a:gd name="T30" fmla="*/ 345 w 388"/>
                    <a:gd name="T31" fmla="*/ 335 h 408"/>
                    <a:gd name="T32" fmla="*/ 304 w 388"/>
                    <a:gd name="T33" fmla="*/ 375 h 408"/>
                    <a:gd name="T34" fmla="*/ 253 w 388"/>
                    <a:gd name="T35" fmla="*/ 400 h 408"/>
                    <a:gd name="T36" fmla="*/ 195 w 388"/>
                    <a:gd name="T37" fmla="*/ 408 h 408"/>
                    <a:gd name="T38" fmla="*/ 156 w 388"/>
                    <a:gd name="T39" fmla="*/ 405 h 408"/>
                    <a:gd name="T40" fmla="*/ 119 w 388"/>
                    <a:gd name="T41" fmla="*/ 395 h 408"/>
                    <a:gd name="T42" fmla="*/ 84 w 388"/>
                    <a:gd name="T43" fmla="*/ 378 h 408"/>
                    <a:gd name="T44" fmla="*/ 55 w 388"/>
                    <a:gd name="T45" fmla="*/ 354 h 408"/>
                    <a:gd name="T46" fmla="*/ 31 w 388"/>
                    <a:gd name="T47" fmla="*/ 324 h 408"/>
                    <a:gd name="T48" fmla="*/ 13 w 388"/>
                    <a:gd name="T49" fmla="*/ 288 h 408"/>
                    <a:gd name="T50" fmla="*/ 3 w 388"/>
                    <a:gd name="T51" fmla="*/ 246 h 408"/>
                    <a:gd name="T52" fmla="*/ 0 w 388"/>
                    <a:gd name="T53" fmla="*/ 199 h 408"/>
                    <a:gd name="T54" fmla="*/ 103 w 388"/>
                    <a:gd name="T55" fmla="*/ 231 h 408"/>
                    <a:gd name="T56" fmla="*/ 112 w 388"/>
                    <a:gd name="T57" fmla="*/ 266 h 408"/>
                    <a:gd name="T58" fmla="*/ 128 w 388"/>
                    <a:gd name="T59" fmla="*/ 293 h 408"/>
                    <a:gd name="T60" fmla="*/ 150 w 388"/>
                    <a:gd name="T61" fmla="*/ 311 h 408"/>
                    <a:gd name="T62" fmla="*/ 176 w 388"/>
                    <a:gd name="T63" fmla="*/ 321 h 408"/>
                    <a:gd name="T64" fmla="*/ 204 w 388"/>
                    <a:gd name="T65" fmla="*/ 324 h 408"/>
                    <a:gd name="T66" fmla="*/ 230 w 388"/>
                    <a:gd name="T67" fmla="*/ 316 h 408"/>
                    <a:gd name="T68" fmla="*/ 252 w 388"/>
                    <a:gd name="T69" fmla="*/ 300 h 408"/>
                    <a:gd name="T70" fmla="*/ 271 w 388"/>
                    <a:gd name="T71" fmla="*/ 275 h 408"/>
                    <a:gd name="T72" fmla="*/ 282 w 388"/>
                    <a:gd name="T73" fmla="*/ 244 h 408"/>
                    <a:gd name="T74" fmla="*/ 286 w 388"/>
                    <a:gd name="T75" fmla="*/ 203 h 408"/>
                    <a:gd name="T76" fmla="*/ 282 w 388"/>
                    <a:gd name="T77" fmla="*/ 164 h 408"/>
                    <a:gd name="T78" fmla="*/ 271 w 388"/>
                    <a:gd name="T79" fmla="*/ 132 h 408"/>
                    <a:gd name="T80" fmla="*/ 252 w 388"/>
                    <a:gd name="T81" fmla="*/ 108 h 408"/>
                    <a:gd name="T82" fmla="*/ 230 w 388"/>
                    <a:gd name="T83" fmla="*/ 92 h 408"/>
                    <a:gd name="T84" fmla="*/ 204 w 388"/>
                    <a:gd name="T85" fmla="*/ 84 h 408"/>
                    <a:gd name="T86" fmla="*/ 176 w 388"/>
                    <a:gd name="T87" fmla="*/ 86 h 408"/>
                    <a:gd name="T88" fmla="*/ 150 w 388"/>
                    <a:gd name="T89" fmla="*/ 96 h 408"/>
                    <a:gd name="T90" fmla="*/ 128 w 388"/>
                    <a:gd name="T91" fmla="*/ 114 h 408"/>
                    <a:gd name="T92" fmla="*/ 112 w 388"/>
                    <a:gd name="T93" fmla="*/ 141 h 408"/>
                    <a:gd name="T94" fmla="*/ 103 w 388"/>
                    <a:gd name="T95" fmla="*/ 176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88" h="408">
                      <a:moveTo>
                        <a:pt x="0" y="199"/>
                      </a:moveTo>
                      <a:lnTo>
                        <a:pt x="0" y="185"/>
                      </a:lnTo>
                      <a:lnTo>
                        <a:pt x="1" y="173"/>
                      </a:lnTo>
                      <a:lnTo>
                        <a:pt x="3" y="160"/>
                      </a:lnTo>
                      <a:lnTo>
                        <a:pt x="7" y="148"/>
                      </a:lnTo>
                      <a:lnTo>
                        <a:pt x="10" y="136"/>
                      </a:lnTo>
                      <a:lnTo>
                        <a:pt x="13" y="123"/>
                      </a:lnTo>
                      <a:lnTo>
                        <a:pt x="19" y="111"/>
                      </a:lnTo>
                      <a:lnTo>
                        <a:pt x="25" y="99"/>
                      </a:lnTo>
                      <a:lnTo>
                        <a:pt x="30" y="87"/>
                      </a:lnTo>
                      <a:lnTo>
                        <a:pt x="38" y="76"/>
                      </a:lnTo>
                      <a:lnTo>
                        <a:pt x="46" y="66"/>
                      </a:lnTo>
                      <a:lnTo>
                        <a:pt x="54" y="56"/>
                      </a:lnTo>
                      <a:lnTo>
                        <a:pt x="63" y="47"/>
                      </a:lnTo>
                      <a:lnTo>
                        <a:pt x="73" y="39"/>
                      </a:lnTo>
                      <a:lnTo>
                        <a:pt x="83" y="32"/>
                      </a:lnTo>
                      <a:lnTo>
                        <a:pt x="93" y="25"/>
                      </a:lnTo>
                      <a:lnTo>
                        <a:pt x="105" y="19"/>
                      </a:lnTo>
                      <a:lnTo>
                        <a:pt x="117" y="14"/>
                      </a:lnTo>
                      <a:lnTo>
                        <a:pt x="128" y="10"/>
                      </a:lnTo>
                      <a:lnTo>
                        <a:pt x="141" y="6"/>
                      </a:lnTo>
                      <a:lnTo>
                        <a:pt x="154" y="3"/>
                      </a:lnTo>
                      <a:lnTo>
                        <a:pt x="167" y="1"/>
                      </a:lnTo>
                      <a:lnTo>
                        <a:pt x="180" y="0"/>
                      </a:lnTo>
                      <a:lnTo>
                        <a:pt x="194" y="0"/>
                      </a:lnTo>
                      <a:lnTo>
                        <a:pt x="215" y="1"/>
                      </a:lnTo>
                      <a:lnTo>
                        <a:pt x="234" y="3"/>
                      </a:lnTo>
                      <a:lnTo>
                        <a:pt x="253" y="7"/>
                      </a:lnTo>
                      <a:lnTo>
                        <a:pt x="271" y="14"/>
                      </a:lnTo>
                      <a:lnTo>
                        <a:pt x="288" y="22"/>
                      </a:lnTo>
                      <a:lnTo>
                        <a:pt x="304" y="32"/>
                      </a:lnTo>
                      <a:lnTo>
                        <a:pt x="320" y="43"/>
                      </a:lnTo>
                      <a:lnTo>
                        <a:pt x="333" y="57"/>
                      </a:lnTo>
                      <a:lnTo>
                        <a:pt x="347" y="73"/>
                      </a:lnTo>
                      <a:lnTo>
                        <a:pt x="357" y="88"/>
                      </a:lnTo>
                      <a:lnTo>
                        <a:pt x="367" y="104"/>
                      </a:lnTo>
                      <a:lnTo>
                        <a:pt x="375" y="122"/>
                      </a:lnTo>
                      <a:lnTo>
                        <a:pt x="380" y="141"/>
                      </a:lnTo>
                      <a:lnTo>
                        <a:pt x="385" y="160"/>
                      </a:lnTo>
                      <a:lnTo>
                        <a:pt x="387" y="182"/>
                      </a:lnTo>
                      <a:lnTo>
                        <a:pt x="388" y="203"/>
                      </a:lnTo>
                      <a:lnTo>
                        <a:pt x="387" y="225"/>
                      </a:lnTo>
                      <a:lnTo>
                        <a:pt x="385" y="245"/>
                      </a:lnTo>
                      <a:lnTo>
                        <a:pt x="380" y="265"/>
                      </a:lnTo>
                      <a:lnTo>
                        <a:pt x="374" y="284"/>
                      </a:lnTo>
                      <a:lnTo>
                        <a:pt x="367" y="302"/>
                      </a:lnTo>
                      <a:lnTo>
                        <a:pt x="357" y="319"/>
                      </a:lnTo>
                      <a:lnTo>
                        <a:pt x="345" y="335"/>
                      </a:lnTo>
                      <a:lnTo>
                        <a:pt x="333" y="350"/>
                      </a:lnTo>
                      <a:lnTo>
                        <a:pt x="318" y="363"/>
                      </a:lnTo>
                      <a:lnTo>
                        <a:pt x="304" y="375"/>
                      </a:lnTo>
                      <a:lnTo>
                        <a:pt x="288" y="386"/>
                      </a:lnTo>
                      <a:lnTo>
                        <a:pt x="271" y="393"/>
                      </a:lnTo>
                      <a:lnTo>
                        <a:pt x="253" y="400"/>
                      </a:lnTo>
                      <a:lnTo>
                        <a:pt x="234" y="405"/>
                      </a:lnTo>
                      <a:lnTo>
                        <a:pt x="215" y="407"/>
                      </a:lnTo>
                      <a:lnTo>
                        <a:pt x="195" y="408"/>
                      </a:lnTo>
                      <a:lnTo>
                        <a:pt x="181" y="408"/>
                      </a:lnTo>
                      <a:lnTo>
                        <a:pt x="169" y="407"/>
                      </a:lnTo>
                      <a:lnTo>
                        <a:pt x="156" y="405"/>
                      </a:lnTo>
                      <a:lnTo>
                        <a:pt x="144" y="402"/>
                      </a:lnTo>
                      <a:lnTo>
                        <a:pt x="132" y="399"/>
                      </a:lnTo>
                      <a:lnTo>
                        <a:pt x="119" y="395"/>
                      </a:lnTo>
                      <a:lnTo>
                        <a:pt x="108" y="390"/>
                      </a:lnTo>
                      <a:lnTo>
                        <a:pt x="96" y="384"/>
                      </a:lnTo>
                      <a:lnTo>
                        <a:pt x="84" y="378"/>
                      </a:lnTo>
                      <a:lnTo>
                        <a:pt x="74" y="370"/>
                      </a:lnTo>
                      <a:lnTo>
                        <a:pt x="64" y="363"/>
                      </a:lnTo>
                      <a:lnTo>
                        <a:pt x="55" y="354"/>
                      </a:lnTo>
                      <a:lnTo>
                        <a:pt x="46" y="345"/>
                      </a:lnTo>
                      <a:lnTo>
                        <a:pt x="38" y="335"/>
                      </a:lnTo>
                      <a:lnTo>
                        <a:pt x="31" y="324"/>
                      </a:lnTo>
                      <a:lnTo>
                        <a:pt x="25" y="312"/>
                      </a:lnTo>
                      <a:lnTo>
                        <a:pt x="19" y="301"/>
                      </a:lnTo>
                      <a:lnTo>
                        <a:pt x="13" y="288"/>
                      </a:lnTo>
                      <a:lnTo>
                        <a:pt x="10" y="274"/>
                      </a:lnTo>
                      <a:lnTo>
                        <a:pt x="7" y="261"/>
                      </a:lnTo>
                      <a:lnTo>
                        <a:pt x="3" y="246"/>
                      </a:lnTo>
                      <a:lnTo>
                        <a:pt x="1" y="230"/>
                      </a:lnTo>
                      <a:lnTo>
                        <a:pt x="0" y="214"/>
                      </a:lnTo>
                      <a:lnTo>
                        <a:pt x="0" y="199"/>
                      </a:lnTo>
                      <a:close/>
                      <a:moveTo>
                        <a:pt x="102" y="204"/>
                      </a:moveTo>
                      <a:lnTo>
                        <a:pt x="102" y="218"/>
                      </a:lnTo>
                      <a:lnTo>
                        <a:pt x="103" y="231"/>
                      </a:lnTo>
                      <a:lnTo>
                        <a:pt x="106" y="244"/>
                      </a:lnTo>
                      <a:lnTo>
                        <a:pt x="109" y="255"/>
                      </a:lnTo>
                      <a:lnTo>
                        <a:pt x="112" y="266"/>
                      </a:lnTo>
                      <a:lnTo>
                        <a:pt x="117" y="275"/>
                      </a:lnTo>
                      <a:lnTo>
                        <a:pt x="123" y="284"/>
                      </a:lnTo>
                      <a:lnTo>
                        <a:pt x="128" y="293"/>
                      </a:lnTo>
                      <a:lnTo>
                        <a:pt x="135" y="300"/>
                      </a:lnTo>
                      <a:lnTo>
                        <a:pt x="143" y="307"/>
                      </a:lnTo>
                      <a:lnTo>
                        <a:pt x="150" y="311"/>
                      </a:lnTo>
                      <a:lnTo>
                        <a:pt x="159" y="316"/>
                      </a:lnTo>
                      <a:lnTo>
                        <a:pt x="167" y="319"/>
                      </a:lnTo>
                      <a:lnTo>
                        <a:pt x="176" y="321"/>
                      </a:lnTo>
                      <a:lnTo>
                        <a:pt x="185" y="324"/>
                      </a:lnTo>
                      <a:lnTo>
                        <a:pt x="194" y="324"/>
                      </a:lnTo>
                      <a:lnTo>
                        <a:pt x="204" y="324"/>
                      </a:lnTo>
                      <a:lnTo>
                        <a:pt x="213" y="321"/>
                      </a:lnTo>
                      <a:lnTo>
                        <a:pt x="222" y="319"/>
                      </a:lnTo>
                      <a:lnTo>
                        <a:pt x="230" y="316"/>
                      </a:lnTo>
                      <a:lnTo>
                        <a:pt x="237" y="311"/>
                      </a:lnTo>
                      <a:lnTo>
                        <a:pt x="245" y="307"/>
                      </a:lnTo>
                      <a:lnTo>
                        <a:pt x="252" y="300"/>
                      </a:lnTo>
                      <a:lnTo>
                        <a:pt x="259" y="293"/>
                      </a:lnTo>
                      <a:lnTo>
                        <a:pt x="266" y="284"/>
                      </a:lnTo>
                      <a:lnTo>
                        <a:pt x="271" y="275"/>
                      </a:lnTo>
                      <a:lnTo>
                        <a:pt x="276" y="266"/>
                      </a:lnTo>
                      <a:lnTo>
                        <a:pt x="279" y="255"/>
                      </a:lnTo>
                      <a:lnTo>
                        <a:pt x="282" y="244"/>
                      </a:lnTo>
                      <a:lnTo>
                        <a:pt x="284" y="231"/>
                      </a:lnTo>
                      <a:lnTo>
                        <a:pt x="285" y="218"/>
                      </a:lnTo>
                      <a:lnTo>
                        <a:pt x="286" y="203"/>
                      </a:lnTo>
                      <a:lnTo>
                        <a:pt x="285" y="190"/>
                      </a:lnTo>
                      <a:lnTo>
                        <a:pt x="284" y="176"/>
                      </a:lnTo>
                      <a:lnTo>
                        <a:pt x="282" y="164"/>
                      </a:lnTo>
                      <a:lnTo>
                        <a:pt x="279" y="153"/>
                      </a:lnTo>
                      <a:lnTo>
                        <a:pt x="276" y="141"/>
                      </a:lnTo>
                      <a:lnTo>
                        <a:pt x="271" y="132"/>
                      </a:lnTo>
                      <a:lnTo>
                        <a:pt x="266" y="123"/>
                      </a:lnTo>
                      <a:lnTo>
                        <a:pt x="259" y="114"/>
                      </a:lnTo>
                      <a:lnTo>
                        <a:pt x="252" y="108"/>
                      </a:lnTo>
                      <a:lnTo>
                        <a:pt x="245" y="101"/>
                      </a:lnTo>
                      <a:lnTo>
                        <a:pt x="237" y="96"/>
                      </a:lnTo>
                      <a:lnTo>
                        <a:pt x="230" y="92"/>
                      </a:lnTo>
                      <a:lnTo>
                        <a:pt x="222" y="88"/>
                      </a:lnTo>
                      <a:lnTo>
                        <a:pt x="213" y="86"/>
                      </a:lnTo>
                      <a:lnTo>
                        <a:pt x="204" y="84"/>
                      </a:lnTo>
                      <a:lnTo>
                        <a:pt x="194" y="84"/>
                      </a:lnTo>
                      <a:lnTo>
                        <a:pt x="185" y="84"/>
                      </a:lnTo>
                      <a:lnTo>
                        <a:pt x="176" y="86"/>
                      </a:lnTo>
                      <a:lnTo>
                        <a:pt x="167" y="88"/>
                      </a:lnTo>
                      <a:lnTo>
                        <a:pt x="159" y="92"/>
                      </a:lnTo>
                      <a:lnTo>
                        <a:pt x="150" y="96"/>
                      </a:lnTo>
                      <a:lnTo>
                        <a:pt x="143" y="101"/>
                      </a:lnTo>
                      <a:lnTo>
                        <a:pt x="135" y="108"/>
                      </a:lnTo>
                      <a:lnTo>
                        <a:pt x="128" y="114"/>
                      </a:lnTo>
                      <a:lnTo>
                        <a:pt x="123" y="123"/>
                      </a:lnTo>
                      <a:lnTo>
                        <a:pt x="117" y="132"/>
                      </a:lnTo>
                      <a:lnTo>
                        <a:pt x="112" y="141"/>
                      </a:lnTo>
                      <a:lnTo>
                        <a:pt x="109" y="153"/>
                      </a:lnTo>
                      <a:lnTo>
                        <a:pt x="106" y="164"/>
                      </a:lnTo>
                      <a:lnTo>
                        <a:pt x="103" y="176"/>
                      </a:lnTo>
                      <a:lnTo>
                        <a:pt x="102" y="190"/>
                      </a:lnTo>
                      <a:lnTo>
                        <a:pt x="102" y="204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3" name="Freeform 491"/>
                <p:cNvSpPr>
                  <a:spLocks/>
                </p:cNvSpPr>
                <p:nvPr/>
              </p:nvSpPr>
              <p:spPr bwMode="auto">
                <a:xfrm>
                  <a:off x="4645" y="2313"/>
                  <a:ext cx="57" cy="67"/>
                </a:xfrm>
                <a:custGeom>
                  <a:avLst/>
                  <a:gdLst>
                    <a:gd name="T0" fmla="*/ 250 w 342"/>
                    <a:gd name="T1" fmla="*/ 332 h 399"/>
                    <a:gd name="T2" fmla="*/ 238 w 342"/>
                    <a:gd name="T3" fmla="*/ 346 h 399"/>
                    <a:gd name="T4" fmla="*/ 225 w 342"/>
                    <a:gd name="T5" fmla="*/ 360 h 399"/>
                    <a:gd name="T6" fmla="*/ 211 w 342"/>
                    <a:gd name="T7" fmla="*/ 371 h 399"/>
                    <a:gd name="T8" fmla="*/ 196 w 342"/>
                    <a:gd name="T9" fmla="*/ 381 h 399"/>
                    <a:gd name="T10" fmla="*/ 161 w 342"/>
                    <a:gd name="T11" fmla="*/ 395 h 399"/>
                    <a:gd name="T12" fmla="*/ 143 w 342"/>
                    <a:gd name="T13" fmla="*/ 398 h 399"/>
                    <a:gd name="T14" fmla="*/ 125 w 342"/>
                    <a:gd name="T15" fmla="*/ 399 h 399"/>
                    <a:gd name="T16" fmla="*/ 105 w 342"/>
                    <a:gd name="T17" fmla="*/ 398 h 399"/>
                    <a:gd name="T18" fmla="*/ 89 w 342"/>
                    <a:gd name="T19" fmla="*/ 395 h 399"/>
                    <a:gd name="T20" fmla="*/ 72 w 342"/>
                    <a:gd name="T21" fmla="*/ 389 h 399"/>
                    <a:gd name="T22" fmla="*/ 57 w 342"/>
                    <a:gd name="T23" fmla="*/ 382 h 399"/>
                    <a:gd name="T24" fmla="*/ 42 w 342"/>
                    <a:gd name="T25" fmla="*/ 372 h 399"/>
                    <a:gd name="T26" fmla="*/ 31 w 342"/>
                    <a:gd name="T27" fmla="*/ 361 h 399"/>
                    <a:gd name="T28" fmla="*/ 21 w 342"/>
                    <a:gd name="T29" fmla="*/ 348 h 399"/>
                    <a:gd name="T30" fmla="*/ 13 w 342"/>
                    <a:gd name="T31" fmla="*/ 334 h 399"/>
                    <a:gd name="T32" fmla="*/ 8 w 342"/>
                    <a:gd name="T33" fmla="*/ 316 h 399"/>
                    <a:gd name="T34" fmla="*/ 3 w 342"/>
                    <a:gd name="T35" fmla="*/ 296 h 399"/>
                    <a:gd name="T36" fmla="*/ 0 w 342"/>
                    <a:gd name="T37" fmla="*/ 247 h 399"/>
                    <a:gd name="T38" fmla="*/ 99 w 342"/>
                    <a:gd name="T39" fmla="*/ 0 h 399"/>
                    <a:gd name="T40" fmla="*/ 100 w 342"/>
                    <a:gd name="T41" fmla="*/ 217 h 399"/>
                    <a:gd name="T42" fmla="*/ 102 w 342"/>
                    <a:gd name="T43" fmla="*/ 267 h 399"/>
                    <a:gd name="T44" fmla="*/ 108 w 342"/>
                    <a:gd name="T45" fmla="*/ 289 h 399"/>
                    <a:gd name="T46" fmla="*/ 118 w 342"/>
                    <a:gd name="T47" fmla="*/ 303 h 399"/>
                    <a:gd name="T48" fmla="*/ 132 w 342"/>
                    <a:gd name="T49" fmla="*/ 315 h 399"/>
                    <a:gd name="T50" fmla="*/ 150 w 342"/>
                    <a:gd name="T51" fmla="*/ 319 h 399"/>
                    <a:gd name="T52" fmla="*/ 174 w 342"/>
                    <a:gd name="T53" fmla="*/ 319 h 399"/>
                    <a:gd name="T54" fmla="*/ 197 w 342"/>
                    <a:gd name="T55" fmla="*/ 312 h 399"/>
                    <a:gd name="T56" fmla="*/ 216 w 342"/>
                    <a:gd name="T57" fmla="*/ 298 h 399"/>
                    <a:gd name="T58" fmla="*/ 230 w 342"/>
                    <a:gd name="T59" fmla="*/ 280 h 399"/>
                    <a:gd name="T60" fmla="*/ 237 w 342"/>
                    <a:gd name="T61" fmla="*/ 255 h 399"/>
                    <a:gd name="T62" fmla="*/ 242 w 342"/>
                    <a:gd name="T63" fmla="*/ 202 h 399"/>
                    <a:gd name="T64" fmla="*/ 242 w 342"/>
                    <a:gd name="T65" fmla="*/ 0 h 399"/>
                    <a:gd name="T66" fmla="*/ 342 w 342"/>
                    <a:gd name="T67" fmla="*/ 390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42" h="399">
                      <a:moveTo>
                        <a:pt x="250" y="390"/>
                      </a:moveTo>
                      <a:lnTo>
                        <a:pt x="250" y="332"/>
                      </a:lnTo>
                      <a:lnTo>
                        <a:pt x="244" y="339"/>
                      </a:lnTo>
                      <a:lnTo>
                        <a:pt x="238" y="346"/>
                      </a:lnTo>
                      <a:lnTo>
                        <a:pt x="232" y="353"/>
                      </a:lnTo>
                      <a:lnTo>
                        <a:pt x="225" y="360"/>
                      </a:lnTo>
                      <a:lnTo>
                        <a:pt x="218" y="365"/>
                      </a:lnTo>
                      <a:lnTo>
                        <a:pt x="211" y="371"/>
                      </a:lnTo>
                      <a:lnTo>
                        <a:pt x="203" y="377"/>
                      </a:lnTo>
                      <a:lnTo>
                        <a:pt x="196" y="381"/>
                      </a:lnTo>
                      <a:lnTo>
                        <a:pt x="179" y="389"/>
                      </a:lnTo>
                      <a:lnTo>
                        <a:pt x="161" y="395"/>
                      </a:lnTo>
                      <a:lnTo>
                        <a:pt x="152" y="397"/>
                      </a:lnTo>
                      <a:lnTo>
                        <a:pt x="143" y="398"/>
                      </a:lnTo>
                      <a:lnTo>
                        <a:pt x="134" y="399"/>
                      </a:lnTo>
                      <a:lnTo>
                        <a:pt x="125" y="399"/>
                      </a:lnTo>
                      <a:lnTo>
                        <a:pt x="116" y="399"/>
                      </a:lnTo>
                      <a:lnTo>
                        <a:pt x="105" y="398"/>
                      </a:lnTo>
                      <a:lnTo>
                        <a:pt x="98" y="397"/>
                      </a:lnTo>
                      <a:lnTo>
                        <a:pt x="89" y="395"/>
                      </a:lnTo>
                      <a:lnTo>
                        <a:pt x="81" y="392"/>
                      </a:lnTo>
                      <a:lnTo>
                        <a:pt x="72" y="389"/>
                      </a:lnTo>
                      <a:lnTo>
                        <a:pt x="64" y="386"/>
                      </a:lnTo>
                      <a:lnTo>
                        <a:pt x="57" y="382"/>
                      </a:lnTo>
                      <a:lnTo>
                        <a:pt x="49" y="378"/>
                      </a:lnTo>
                      <a:lnTo>
                        <a:pt x="42" y="372"/>
                      </a:lnTo>
                      <a:lnTo>
                        <a:pt x="37" y="366"/>
                      </a:lnTo>
                      <a:lnTo>
                        <a:pt x="31" y="361"/>
                      </a:lnTo>
                      <a:lnTo>
                        <a:pt x="26" y="355"/>
                      </a:lnTo>
                      <a:lnTo>
                        <a:pt x="21" y="348"/>
                      </a:lnTo>
                      <a:lnTo>
                        <a:pt x="17" y="341"/>
                      </a:lnTo>
                      <a:lnTo>
                        <a:pt x="13" y="334"/>
                      </a:lnTo>
                      <a:lnTo>
                        <a:pt x="10" y="325"/>
                      </a:lnTo>
                      <a:lnTo>
                        <a:pt x="8" y="316"/>
                      </a:lnTo>
                      <a:lnTo>
                        <a:pt x="5" y="307"/>
                      </a:lnTo>
                      <a:lnTo>
                        <a:pt x="3" y="296"/>
                      </a:lnTo>
                      <a:lnTo>
                        <a:pt x="1" y="273"/>
                      </a:lnTo>
                      <a:lnTo>
                        <a:pt x="0" y="247"/>
                      </a:lnTo>
                      <a:lnTo>
                        <a:pt x="0" y="0"/>
                      </a:lnTo>
                      <a:lnTo>
                        <a:pt x="99" y="0"/>
                      </a:lnTo>
                      <a:lnTo>
                        <a:pt x="99" y="178"/>
                      </a:lnTo>
                      <a:lnTo>
                        <a:pt x="100" y="217"/>
                      </a:lnTo>
                      <a:lnTo>
                        <a:pt x="100" y="246"/>
                      </a:lnTo>
                      <a:lnTo>
                        <a:pt x="102" y="267"/>
                      </a:lnTo>
                      <a:lnTo>
                        <a:pt x="104" y="280"/>
                      </a:lnTo>
                      <a:lnTo>
                        <a:pt x="108" y="289"/>
                      </a:lnTo>
                      <a:lnTo>
                        <a:pt x="112" y="297"/>
                      </a:lnTo>
                      <a:lnTo>
                        <a:pt x="118" y="303"/>
                      </a:lnTo>
                      <a:lnTo>
                        <a:pt x="125" y="309"/>
                      </a:lnTo>
                      <a:lnTo>
                        <a:pt x="132" y="315"/>
                      </a:lnTo>
                      <a:lnTo>
                        <a:pt x="140" y="318"/>
                      </a:lnTo>
                      <a:lnTo>
                        <a:pt x="150" y="319"/>
                      </a:lnTo>
                      <a:lnTo>
                        <a:pt x="162" y="320"/>
                      </a:lnTo>
                      <a:lnTo>
                        <a:pt x="174" y="319"/>
                      </a:lnTo>
                      <a:lnTo>
                        <a:pt x="185" y="317"/>
                      </a:lnTo>
                      <a:lnTo>
                        <a:pt x="197" y="312"/>
                      </a:lnTo>
                      <a:lnTo>
                        <a:pt x="207" y="306"/>
                      </a:lnTo>
                      <a:lnTo>
                        <a:pt x="216" y="298"/>
                      </a:lnTo>
                      <a:lnTo>
                        <a:pt x="224" y="290"/>
                      </a:lnTo>
                      <a:lnTo>
                        <a:pt x="230" y="280"/>
                      </a:lnTo>
                      <a:lnTo>
                        <a:pt x="235" y="270"/>
                      </a:lnTo>
                      <a:lnTo>
                        <a:pt x="237" y="255"/>
                      </a:lnTo>
                      <a:lnTo>
                        <a:pt x="241" y="232"/>
                      </a:lnTo>
                      <a:lnTo>
                        <a:pt x="242" y="202"/>
                      </a:lnTo>
                      <a:lnTo>
                        <a:pt x="242" y="164"/>
                      </a:lnTo>
                      <a:lnTo>
                        <a:pt x="242" y="0"/>
                      </a:lnTo>
                      <a:lnTo>
                        <a:pt x="342" y="0"/>
                      </a:lnTo>
                      <a:lnTo>
                        <a:pt x="342" y="390"/>
                      </a:lnTo>
                      <a:lnTo>
                        <a:pt x="250" y="39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4" name="Freeform 492"/>
                <p:cNvSpPr>
                  <a:spLocks/>
                </p:cNvSpPr>
                <p:nvPr/>
              </p:nvSpPr>
              <p:spPr bwMode="auto">
                <a:xfrm>
                  <a:off x="4719" y="2312"/>
                  <a:ext cx="57" cy="66"/>
                </a:xfrm>
                <a:custGeom>
                  <a:avLst/>
                  <a:gdLst>
                    <a:gd name="T0" fmla="*/ 343 w 343"/>
                    <a:gd name="T1" fmla="*/ 399 h 399"/>
                    <a:gd name="T2" fmla="*/ 243 w 343"/>
                    <a:gd name="T3" fmla="*/ 399 h 399"/>
                    <a:gd name="T4" fmla="*/ 243 w 343"/>
                    <a:gd name="T5" fmla="*/ 200 h 399"/>
                    <a:gd name="T6" fmla="*/ 243 w 343"/>
                    <a:gd name="T7" fmla="*/ 171 h 399"/>
                    <a:gd name="T8" fmla="*/ 242 w 343"/>
                    <a:gd name="T9" fmla="*/ 148 h 399"/>
                    <a:gd name="T10" fmla="*/ 240 w 343"/>
                    <a:gd name="T11" fmla="*/ 130 h 399"/>
                    <a:gd name="T12" fmla="*/ 238 w 343"/>
                    <a:gd name="T13" fmla="*/ 118 h 399"/>
                    <a:gd name="T14" fmla="*/ 233 w 343"/>
                    <a:gd name="T15" fmla="*/ 109 h 399"/>
                    <a:gd name="T16" fmla="*/ 229 w 343"/>
                    <a:gd name="T17" fmla="*/ 102 h 399"/>
                    <a:gd name="T18" fmla="*/ 223 w 343"/>
                    <a:gd name="T19" fmla="*/ 95 h 399"/>
                    <a:gd name="T20" fmla="*/ 216 w 343"/>
                    <a:gd name="T21" fmla="*/ 90 h 399"/>
                    <a:gd name="T22" fmla="*/ 209 w 343"/>
                    <a:gd name="T23" fmla="*/ 85 h 399"/>
                    <a:gd name="T24" fmla="*/ 200 w 343"/>
                    <a:gd name="T25" fmla="*/ 82 h 399"/>
                    <a:gd name="T26" fmla="*/ 191 w 343"/>
                    <a:gd name="T27" fmla="*/ 79 h 399"/>
                    <a:gd name="T28" fmla="*/ 182 w 343"/>
                    <a:gd name="T29" fmla="*/ 78 h 399"/>
                    <a:gd name="T30" fmla="*/ 169 w 343"/>
                    <a:gd name="T31" fmla="*/ 79 h 399"/>
                    <a:gd name="T32" fmla="*/ 158 w 343"/>
                    <a:gd name="T33" fmla="*/ 83 h 399"/>
                    <a:gd name="T34" fmla="*/ 146 w 343"/>
                    <a:gd name="T35" fmla="*/ 87 h 399"/>
                    <a:gd name="T36" fmla="*/ 135 w 343"/>
                    <a:gd name="T37" fmla="*/ 93 h 399"/>
                    <a:gd name="T38" fmla="*/ 126 w 343"/>
                    <a:gd name="T39" fmla="*/ 102 h 399"/>
                    <a:gd name="T40" fmla="*/ 118 w 343"/>
                    <a:gd name="T41" fmla="*/ 111 h 399"/>
                    <a:gd name="T42" fmla="*/ 113 w 343"/>
                    <a:gd name="T43" fmla="*/ 121 h 399"/>
                    <a:gd name="T44" fmla="*/ 107 w 343"/>
                    <a:gd name="T45" fmla="*/ 132 h 399"/>
                    <a:gd name="T46" fmla="*/ 105 w 343"/>
                    <a:gd name="T47" fmla="*/ 147 h 399"/>
                    <a:gd name="T48" fmla="*/ 101 w 343"/>
                    <a:gd name="T49" fmla="*/ 167 h 399"/>
                    <a:gd name="T50" fmla="*/ 100 w 343"/>
                    <a:gd name="T51" fmla="*/ 192 h 399"/>
                    <a:gd name="T52" fmla="*/ 100 w 343"/>
                    <a:gd name="T53" fmla="*/ 222 h 399"/>
                    <a:gd name="T54" fmla="*/ 100 w 343"/>
                    <a:gd name="T55" fmla="*/ 399 h 399"/>
                    <a:gd name="T56" fmla="*/ 0 w 343"/>
                    <a:gd name="T57" fmla="*/ 399 h 399"/>
                    <a:gd name="T58" fmla="*/ 0 w 343"/>
                    <a:gd name="T59" fmla="*/ 9 h 399"/>
                    <a:gd name="T60" fmla="*/ 92 w 343"/>
                    <a:gd name="T61" fmla="*/ 9 h 399"/>
                    <a:gd name="T62" fmla="*/ 92 w 343"/>
                    <a:gd name="T63" fmla="*/ 66 h 399"/>
                    <a:gd name="T64" fmla="*/ 106 w 343"/>
                    <a:gd name="T65" fmla="*/ 50 h 399"/>
                    <a:gd name="T66" fmla="*/ 119 w 343"/>
                    <a:gd name="T67" fmla="*/ 37 h 399"/>
                    <a:gd name="T68" fmla="*/ 133 w 343"/>
                    <a:gd name="T69" fmla="*/ 25 h 399"/>
                    <a:gd name="T70" fmla="*/ 149 w 343"/>
                    <a:gd name="T71" fmla="*/ 16 h 399"/>
                    <a:gd name="T72" fmla="*/ 164 w 343"/>
                    <a:gd name="T73" fmla="*/ 9 h 399"/>
                    <a:gd name="T74" fmla="*/ 181 w 343"/>
                    <a:gd name="T75" fmla="*/ 4 h 399"/>
                    <a:gd name="T76" fmla="*/ 198 w 343"/>
                    <a:gd name="T77" fmla="*/ 1 h 399"/>
                    <a:gd name="T78" fmla="*/ 216 w 343"/>
                    <a:gd name="T79" fmla="*/ 0 h 399"/>
                    <a:gd name="T80" fmla="*/ 233 w 343"/>
                    <a:gd name="T81" fmla="*/ 1 h 399"/>
                    <a:gd name="T82" fmla="*/ 248 w 343"/>
                    <a:gd name="T83" fmla="*/ 3 h 399"/>
                    <a:gd name="T84" fmla="*/ 262 w 343"/>
                    <a:gd name="T85" fmla="*/ 6 h 399"/>
                    <a:gd name="T86" fmla="*/ 277 w 343"/>
                    <a:gd name="T87" fmla="*/ 12 h 399"/>
                    <a:gd name="T88" fmla="*/ 289 w 343"/>
                    <a:gd name="T89" fmla="*/ 19 h 399"/>
                    <a:gd name="T90" fmla="*/ 301 w 343"/>
                    <a:gd name="T91" fmla="*/ 25 h 399"/>
                    <a:gd name="T92" fmla="*/ 311 w 343"/>
                    <a:gd name="T93" fmla="*/ 34 h 399"/>
                    <a:gd name="T94" fmla="*/ 319 w 343"/>
                    <a:gd name="T95" fmla="*/ 43 h 399"/>
                    <a:gd name="T96" fmla="*/ 324 w 343"/>
                    <a:gd name="T97" fmla="*/ 54 h 399"/>
                    <a:gd name="T98" fmla="*/ 330 w 343"/>
                    <a:gd name="T99" fmla="*/ 64 h 399"/>
                    <a:gd name="T100" fmla="*/ 334 w 343"/>
                    <a:gd name="T101" fmla="*/ 75 h 399"/>
                    <a:gd name="T102" fmla="*/ 338 w 343"/>
                    <a:gd name="T103" fmla="*/ 87 h 399"/>
                    <a:gd name="T104" fmla="*/ 340 w 343"/>
                    <a:gd name="T105" fmla="*/ 101 h 399"/>
                    <a:gd name="T106" fmla="*/ 341 w 343"/>
                    <a:gd name="T107" fmla="*/ 117 h 399"/>
                    <a:gd name="T108" fmla="*/ 342 w 343"/>
                    <a:gd name="T109" fmla="*/ 135 h 399"/>
                    <a:gd name="T110" fmla="*/ 343 w 343"/>
                    <a:gd name="T111" fmla="*/ 156 h 399"/>
                    <a:gd name="T112" fmla="*/ 343 w 343"/>
                    <a:gd name="T113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43" h="399">
                      <a:moveTo>
                        <a:pt x="343" y="399"/>
                      </a:moveTo>
                      <a:lnTo>
                        <a:pt x="243" y="399"/>
                      </a:lnTo>
                      <a:lnTo>
                        <a:pt x="243" y="200"/>
                      </a:lnTo>
                      <a:lnTo>
                        <a:pt x="243" y="171"/>
                      </a:lnTo>
                      <a:lnTo>
                        <a:pt x="242" y="148"/>
                      </a:lnTo>
                      <a:lnTo>
                        <a:pt x="240" y="130"/>
                      </a:lnTo>
                      <a:lnTo>
                        <a:pt x="238" y="118"/>
                      </a:lnTo>
                      <a:lnTo>
                        <a:pt x="233" y="109"/>
                      </a:lnTo>
                      <a:lnTo>
                        <a:pt x="229" y="102"/>
                      </a:lnTo>
                      <a:lnTo>
                        <a:pt x="223" y="95"/>
                      </a:lnTo>
                      <a:lnTo>
                        <a:pt x="216" y="90"/>
                      </a:lnTo>
                      <a:lnTo>
                        <a:pt x="209" y="85"/>
                      </a:lnTo>
                      <a:lnTo>
                        <a:pt x="200" y="82"/>
                      </a:lnTo>
                      <a:lnTo>
                        <a:pt x="191" y="79"/>
                      </a:lnTo>
                      <a:lnTo>
                        <a:pt x="182" y="78"/>
                      </a:lnTo>
                      <a:lnTo>
                        <a:pt x="169" y="79"/>
                      </a:lnTo>
                      <a:lnTo>
                        <a:pt x="158" y="83"/>
                      </a:lnTo>
                      <a:lnTo>
                        <a:pt x="146" y="87"/>
                      </a:lnTo>
                      <a:lnTo>
                        <a:pt x="135" y="93"/>
                      </a:lnTo>
                      <a:lnTo>
                        <a:pt x="126" y="102"/>
                      </a:lnTo>
                      <a:lnTo>
                        <a:pt x="118" y="111"/>
                      </a:lnTo>
                      <a:lnTo>
                        <a:pt x="113" y="121"/>
                      </a:lnTo>
                      <a:lnTo>
                        <a:pt x="107" y="132"/>
                      </a:lnTo>
                      <a:lnTo>
                        <a:pt x="105" y="147"/>
                      </a:lnTo>
                      <a:lnTo>
                        <a:pt x="101" y="167"/>
                      </a:lnTo>
                      <a:lnTo>
                        <a:pt x="100" y="192"/>
                      </a:lnTo>
                      <a:lnTo>
                        <a:pt x="100" y="222"/>
                      </a:lnTo>
                      <a:lnTo>
                        <a:pt x="100" y="399"/>
                      </a:lnTo>
                      <a:lnTo>
                        <a:pt x="0" y="399"/>
                      </a:lnTo>
                      <a:lnTo>
                        <a:pt x="0" y="9"/>
                      </a:lnTo>
                      <a:lnTo>
                        <a:pt x="92" y="9"/>
                      </a:lnTo>
                      <a:lnTo>
                        <a:pt x="92" y="66"/>
                      </a:lnTo>
                      <a:lnTo>
                        <a:pt x="106" y="50"/>
                      </a:lnTo>
                      <a:lnTo>
                        <a:pt x="119" y="37"/>
                      </a:lnTo>
                      <a:lnTo>
                        <a:pt x="133" y="25"/>
                      </a:lnTo>
                      <a:lnTo>
                        <a:pt x="149" y="16"/>
                      </a:lnTo>
                      <a:lnTo>
                        <a:pt x="164" y="9"/>
                      </a:lnTo>
                      <a:lnTo>
                        <a:pt x="181" y="4"/>
                      </a:lnTo>
                      <a:lnTo>
                        <a:pt x="198" y="1"/>
                      </a:lnTo>
                      <a:lnTo>
                        <a:pt x="216" y="0"/>
                      </a:lnTo>
                      <a:lnTo>
                        <a:pt x="233" y="1"/>
                      </a:lnTo>
                      <a:lnTo>
                        <a:pt x="248" y="3"/>
                      </a:lnTo>
                      <a:lnTo>
                        <a:pt x="262" y="6"/>
                      </a:lnTo>
                      <a:lnTo>
                        <a:pt x="277" y="12"/>
                      </a:lnTo>
                      <a:lnTo>
                        <a:pt x="289" y="19"/>
                      </a:lnTo>
                      <a:lnTo>
                        <a:pt x="301" y="25"/>
                      </a:lnTo>
                      <a:lnTo>
                        <a:pt x="311" y="34"/>
                      </a:lnTo>
                      <a:lnTo>
                        <a:pt x="319" y="43"/>
                      </a:lnTo>
                      <a:lnTo>
                        <a:pt x="324" y="54"/>
                      </a:lnTo>
                      <a:lnTo>
                        <a:pt x="330" y="64"/>
                      </a:lnTo>
                      <a:lnTo>
                        <a:pt x="334" y="75"/>
                      </a:lnTo>
                      <a:lnTo>
                        <a:pt x="338" y="87"/>
                      </a:lnTo>
                      <a:lnTo>
                        <a:pt x="340" y="101"/>
                      </a:lnTo>
                      <a:lnTo>
                        <a:pt x="341" y="117"/>
                      </a:lnTo>
                      <a:lnTo>
                        <a:pt x="342" y="135"/>
                      </a:lnTo>
                      <a:lnTo>
                        <a:pt x="343" y="156"/>
                      </a:lnTo>
                      <a:lnTo>
                        <a:pt x="343" y="39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5" name="Freeform 493"/>
                <p:cNvSpPr>
                  <a:spLocks/>
                </p:cNvSpPr>
                <p:nvPr/>
              </p:nvSpPr>
              <p:spPr bwMode="auto">
                <a:xfrm>
                  <a:off x="4786" y="2290"/>
                  <a:ext cx="37" cy="90"/>
                </a:xfrm>
                <a:custGeom>
                  <a:avLst/>
                  <a:gdLst>
                    <a:gd name="T0" fmla="*/ 213 w 222"/>
                    <a:gd name="T1" fmla="*/ 139 h 538"/>
                    <a:gd name="T2" fmla="*/ 213 w 222"/>
                    <a:gd name="T3" fmla="*/ 221 h 538"/>
                    <a:gd name="T4" fmla="*/ 145 w 222"/>
                    <a:gd name="T5" fmla="*/ 221 h 538"/>
                    <a:gd name="T6" fmla="*/ 145 w 222"/>
                    <a:gd name="T7" fmla="*/ 378 h 538"/>
                    <a:gd name="T8" fmla="*/ 145 w 222"/>
                    <a:gd name="T9" fmla="*/ 400 h 538"/>
                    <a:gd name="T10" fmla="*/ 145 w 222"/>
                    <a:gd name="T11" fmla="*/ 417 h 538"/>
                    <a:gd name="T12" fmla="*/ 146 w 222"/>
                    <a:gd name="T13" fmla="*/ 428 h 538"/>
                    <a:gd name="T14" fmla="*/ 148 w 222"/>
                    <a:gd name="T15" fmla="*/ 435 h 538"/>
                    <a:gd name="T16" fmla="*/ 149 w 222"/>
                    <a:gd name="T17" fmla="*/ 438 h 538"/>
                    <a:gd name="T18" fmla="*/ 151 w 222"/>
                    <a:gd name="T19" fmla="*/ 441 h 538"/>
                    <a:gd name="T20" fmla="*/ 153 w 222"/>
                    <a:gd name="T21" fmla="*/ 445 h 538"/>
                    <a:gd name="T22" fmla="*/ 157 w 222"/>
                    <a:gd name="T23" fmla="*/ 447 h 538"/>
                    <a:gd name="T24" fmla="*/ 160 w 222"/>
                    <a:gd name="T25" fmla="*/ 449 h 538"/>
                    <a:gd name="T26" fmla="*/ 163 w 222"/>
                    <a:gd name="T27" fmla="*/ 451 h 538"/>
                    <a:gd name="T28" fmla="*/ 168 w 222"/>
                    <a:gd name="T29" fmla="*/ 453 h 538"/>
                    <a:gd name="T30" fmla="*/ 172 w 222"/>
                    <a:gd name="T31" fmla="*/ 453 h 538"/>
                    <a:gd name="T32" fmla="*/ 180 w 222"/>
                    <a:gd name="T33" fmla="*/ 451 h 538"/>
                    <a:gd name="T34" fmla="*/ 190 w 222"/>
                    <a:gd name="T35" fmla="*/ 450 h 538"/>
                    <a:gd name="T36" fmla="*/ 200 w 222"/>
                    <a:gd name="T37" fmla="*/ 447 h 538"/>
                    <a:gd name="T38" fmla="*/ 213 w 222"/>
                    <a:gd name="T39" fmla="*/ 442 h 538"/>
                    <a:gd name="T40" fmla="*/ 222 w 222"/>
                    <a:gd name="T41" fmla="*/ 522 h 538"/>
                    <a:gd name="T42" fmla="*/ 204 w 222"/>
                    <a:gd name="T43" fmla="*/ 529 h 538"/>
                    <a:gd name="T44" fmla="*/ 185 w 222"/>
                    <a:gd name="T45" fmla="*/ 535 h 538"/>
                    <a:gd name="T46" fmla="*/ 164 w 222"/>
                    <a:gd name="T47" fmla="*/ 537 h 538"/>
                    <a:gd name="T48" fmla="*/ 143 w 222"/>
                    <a:gd name="T49" fmla="*/ 538 h 538"/>
                    <a:gd name="T50" fmla="*/ 130 w 222"/>
                    <a:gd name="T51" fmla="*/ 538 h 538"/>
                    <a:gd name="T52" fmla="*/ 117 w 222"/>
                    <a:gd name="T53" fmla="*/ 536 h 538"/>
                    <a:gd name="T54" fmla="*/ 106 w 222"/>
                    <a:gd name="T55" fmla="*/ 532 h 538"/>
                    <a:gd name="T56" fmla="*/ 95 w 222"/>
                    <a:gd name="T57" fmla="*/ 529 h 538"/>
                    <a:gd name="T58" fmla="*/ 84 w 222"/>
                    <a:gd name="T59" fmla="*/ 523 h 538"/>
                    <a:gd name="T60" fmla="*/ 75 w 222"/>
                    <a:gd name="T61" fmla="*/ 518 h 538"/>
                    <a:gd name="T62" fmla="*/ 69 w 222"/>
                    <a:gd name="T63" fmla="*/ 511 h 538"/>
                    <a:gd name="T64" fmla="*/ 63 w 222"/>
                    <a:gd name="T65" fmla="*/ 504 h 538"/>
                    <a:gd name="T66" fmla="*/ 57 w 222"/>
                    <a:gd name="T67" fmla="*/ 496 h 538"/>
                    <a:gd name="T68" fmla="*/ 54 w 222"/>
                    <a:gd name="T69" fmla="*/ 487 h 538"/>
                    <a:gd name="T70" fmla="*/ 51 w 222"/>
                    <a:gd name="T71" fmla="*/ 476 h 538"/>
                    <a:gd name="T72" fmla="*/ 48 w 222"/>
                    <a:gd name="T73" fmla="*/ 464 h 538"/>
                    <a:gd name="T74" fmla="*/ 47 w 222"/>
                    <a:gd name="T75" fmla="*/ 453 h 538"/>
                    <a:gd name="T76" fmla="*/ 46 w 222"/>
                    <a:gd name="T77" fmla="*/ 437 h 538"/>
                    <a:gd name="T78" fmla="*/ 46 w 222"/>
                    <a:gd name="T79" fmla="*/ 417 h 538"/>
                    <a:gd name="T80" fmla="*/ 45 w 222"/>
                    <a:gd name="T81" fmla="*/ 392 h 538"/>
                    <a:gd name="T82" fmla="*/ 45 w 222"/>
                    <a:gd name="T83" fmla="*/ 221 h 538"/>
                    <a:gd name="T84" fmla="*/ 0 w 222"/>
                    <a:gd name="T85" fmla="*/ 221 h 538"/>
                    <a:gd name="T86" fmla="*/ 0 w 222"/>
                    <a:gd name="T87" fmla="*/ 139 h 538"/>
                    <a:gd name="T88" fmla="*/ 45 w 222"/>
                    <a:gd name="T89" fmla="*/ 139 h 538"/>
                    <a:gd name="T90" fmla="*/ 45 w 222"/>
                    <a:gd name="T91" fmla="*/ 61 h 538"/>
                    <a:gd name="T92" fmla="*/ 145 w 222"/>
                    <a:gd name="T93" fmla="*/ 0 h 538"/>
                    <a:gd name="T94" fmla="*/ 145 w 222"/>
                    <a:gd name="T95" fmla="*/ 139 h 538"/>
                    <a:gd name="T96" fmla="*/ 213 w 222"/>
                    <a:gd name="T97" fmla="*/ 139 h 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22" h="538">
                      <a:moveTo>
                        <a:pt x="213" y="139"/>
                      </a:moveTo>
                      <a:lnTo>
                        <a:pt x="213" y="221"/>
                      </a:lnTo>
                      <a:lnTo>
                        <a:pt x="145" y="221"/>
                      </a:lnTo>
                      <a:lnTo>
                        <a:pt x="145" y="378"/>
                      </a:lnTo>
                      <a:lnTo>
                        <a:pt x="145" y="400"/>
                      </a:lnTo>
                      <a:lnTo>
                        <a:pt x="145" y="417"/>
                      </a:lnTo>
                      <a:lnTo>
                        <a:pt x="146" y="428"/>
                      </a:lnTo>
                      <a:lnTo>
                        <a:pt x="148" y="435"/>
                      </a:lnTo>
                      <a:lnTo>
                        <a:pt x="149" y="438"/>
                      </a:lnTo>
                      <a:lnTo>
                        <a:pt x="151" y="441"/>
                      </a:lnTo>
                      <a:lnTo>
                        <a:pt x="153" y="445"/>
                      </a:lnTo>
                      <a:lnTo>
                        <a:pt x="157" y="447"/>
                      </a:lnTo>
                      <a:lnTo>
                        <a:pt x="160" y="449"/>
                      </a:lnTo>
                      <a:lnTo>
                        <a:pt x="163" y="451"/>
                      </a:lnTo>
                      <a:lnTo>
                        <a:pt x="168" y="453"/>
                      </a:lnTo>
                      <a:lnTo>
                        <a:pt x="172" y="453"/>
                      </a:lnTo>
                      <a:lnTo>
                        <a:pt x="180" y="451"/>
                      </a:lnTo>
                      <a:lnTo>
                        <a:pt x="190" y="450"/>
                      </a:lnTo>
                      <a:lnTo>
                        <a:pt x="200" y="447"/>
                      </a:lnTo>
                      <a:lnTo>
                        <a:pt x="213" y="442"/>
                      </a:lnTo>
                      <a:lnTo>
                        <a:pt x="222" y="522"/>
                      </a:lnTo>
                      <a:lnTo>
                        <a:pt x="204" y="529"/>
                      </a:lnTo>
                      <a:lnTo>
                        <a:pt x="185" y="535"/>
                      </a:lnTo>
                      <a:lnTo>
                        <a:pt x="164" y="537"/>
                      </a:lnTo>
                      <a:lnTo>
                        <a:pt x="143" y="538"/>
                      </a:lnTo>
                      <a:lnTo>
                        <a:pt x="130" y="538"/>
                      </a:lnTo>
                      <a:lnTo>
                        <a:pt x="117" y="536"/>
                      </a:lnTo>
                      <a:lnTo>
                        <a:pt x="106" y="532"/>
                      </a:lnTo>
                      <a:lnTo>
                        <a:pt x="95" y="529"/>
                      </a:lnTo>
                      <a:lnTo>
                        <a:pt x="84" y="523"/>
                      </a:lnTo>
                      <a:lnTo>
                        <a:pt x="75" y="518"/>
                      </a:lnTo>
                      <a:lnTo>
                        <a:pt x="69" y="511"/>
                      </a:lnTo>
                      <a:lnTo>
                        <a:pt x="63" y="504"/>
                      </a:lnTo>
                      <a:lnTo>
                        <a:pt x="57" y="496"/>
                      </a:lnTo>
                      <a:lnTo>
                        <a:pt x="54" y="487"/>
                      </a:lnTo>
                      <a:lnTo>
                        <a:pt x="51" y="476"/>
                      </a:lnTo>
                      <a:lnTo>
                        <a:pt x="48" y="464"/>
                      </a:lnTo>
                      <a:lnTo>
                        <a:pt x="47" y="453"/>
                      </a:lnTo>
                      <a:lnTo>
                        <a:pt x="46" y="437"/>
                      </a:lnTo>
                      <a:lnTo>
                        <a:pt x="46" y="417"/>
                      </a:lnTo>
                      <a:lnTo>
                        <a:pt x="45" y="392"/>
                      </a:lnTo>
                      <a:lnTo>
                        <a:pt x="45" y="221"/>
                      </a:lnTo>
                      <a:lnTo>
                        <a:pt x="0" y="221"/>
                      </a:lnTo>
                      <a:lnTo>
                        <a:pt x="0" y="139"/>
                      </a:lnTo>
                      <a:lnTo>
                        <a:pt x="45" y="139"/>
                      </a:lnTo>
                      <a:lnTo>
                        <a:pt x="45" y="61"/>
                      </a:lnTo>
                      <a:lnTo>
                        <a:pt x="145" y="0"/>
                      </a:lnTo>
                      <a:lnTo>
                        <a:pt x="145" y="139"/>
                      </a:lnTo>
                      <a:lnTo>
                        <a:pt x="213" y="13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6" name="Freeform 494"/>
                <p:cNvSpPr>
                  <a:spLocks/>
                </p:cNvSpPr>
                <p:nvPr/>
              </p:nvSpPr>
              <p:spPr bwMode="auto">
                <a:xfrm>
                  <a:off x="4827" y="2312"/>
                  <a:ext cx="58" cy="68"/>
                </a:xfrm>
                <a:custGeom>
                  <a:avLst/>
                  <a:gdLst>
                    <a:gd name="T0" fmla="*/ 103 w 350"/>
                    <a:gd name="T1" fmla="*/ 287 h 408"/>
                    <a:gd name="T2" fmla="*/ 116 w 350"/>
                    <a:gd name="T3" fmla="*/ 309 h 408"/>
                    <a:gd name="T4" fmla="*/ 130 w 350"/>
                    <a:gd name="T5" fmla="*/ 321 h 408"/>
                    <a:gd name="T6" fmla="*/ 148 w 350"/>
                    <a:gd name="T7" fmla="*/ 329 h 408"/>
                    <a:gd name="T8" fmla="*/ 198 w 350"/>
                    <a:gd name="T9" fmla="*/ 333 h 408"/>
                    <a:gd name="T10" fmla="*/ 226 w 350"/>
                    <a:gd name="T11" fmla="*/ 325 h 408"/>
                    <a:gd name="T12" fmla="*/ 243 w 350"/>
                    <a:gd name="T13" fmla="*/ 314 h 408"/>
                    <a:gd name="T14" fmla="*/ 251 w 350"/>
                    <a:gd name="T15" fmla="*/ 291 h 408"/>
                    <a:gd name="T16" fmla="*/ 246 w 350"/>
                    <a:gd name="T17" fmla="*/ 275 h 408"/>
                    <a:gd name="T18" fmla="*/ 232 w 350"/>
                    <a:gd name="T19" fmla="*/ 264 h 408"/>
                    <a:gd name="T20" fmla="*/ 181 w 350"/>
                    <a:gd name="T21" fmla="*/ 252 h 408"/>
                    <a:gd name="T22" fmla="*/ 112 w 350"/>
                    <a:gd name="T23" fmla="*/ 231 h 408"/>
                    <a:gd name="T24" fmla="*/ 67 w 350"/>
                    <a:gd name="T25" fmla="*/ 213 h 408"/>
                    <a:gd name="T26" fmla="*/ 38 w 350"/>
                    <a:gd name="T27" fmla="*/ 190 h 408"/>
                    <a:gd name="T28" fmla="*/ 19 w 350"/>
                    <a:gd name="T29" fmla="*/ 158 h 408"/>
                    <a:gd name="T30" fmla="*/ 13 w 350"/>
                    <a:gd name="T31" fmla="*/ 120 h 408"/>
                    <a:gd name="T32" fmla="*/ 19 w 350"/>
                    <a:gd name="T33" fmla="*/ 84 h 408"/>
                    <a:gd name="T34" fmla="*/ 35 w 350"/>
                    <a:gd name="T35" fmla="*/ 52 h 408"/>
                    <a:gd name="T36" fmla="*/ 62 w 350"/>
                    <a:gd name="T37" fmla="*/ 27 h 408"/>
                    <a:gd name="T38" fmla="*/ 101 w 350"/>
                    <a:gd name="T39" fmla="*/ 9 h 408"/>
                    <a:gd name="T40" fmla="*/ 152 w 350"/>
                    <a:gd name="T41" fmla="*/ 1 h 408"/>
                    <a:gd name="T42" fmla="*/ 207 w 350"/>
                    <a:gd name="T43" fmla="*/ 2 h 408"/>
                    <a:gd name="T44" fmla="*/ 252 w 350"/>
                    <a:gd name="T45" fmla="*/ 10 h 408"/>
                    <a:gd name="T46" fmla="*/ 286 w 350"/>
                    <a:gd name="T47" fmla="*/ 25 h 408"/>
                    <a:gd name="T48" fmla="*/ 310 w 350"/>
                    <a:gd name="T49" fmla="*/ 49 h 408"/>
                    <a:gd name="T50" fmla="*/ 328 w 350"/>
                    <a:gd name="T51" fmla="*/ 79 h 408"/>
                    <a:gd name="T52" fmla="*/ 244 w 350"/>
                    <a:gd name="T53" fmla="*/ 121 h 408"/>
                    <a:gd name="T54" fmla="*/ 228 w 350"/>
                    <a:gd name="T55" fmla="*/ 93 h 408"/>
                    <a:gd name="T56" fmla="*/ 200 w 350"/>
                    <a:gd name="T57" fmla="*/ 77 h 408"/>
                    <a:gd name="T58" fmla="*/ 155 w 350"/>
                    <a:gd name="T59" fmla="*/ 75 h 408"/>
                    <a:gd name="T60" fmla="*/ 127 w 350"/>
                    <a:gd name="T61" fmla="*/ 81 h 408"/>
                    <a:gd name="T62" fmla="*/ 111 w 350"/>
                    <a:gd name="T63" fmla="*/ 90 h 408"/>
                    <a:gd name="T64" fmla="*/ 105 w 350"/>
                    <a:gd name="T65" fmla="*/ 106 h 408"/>
                    <a:gd name="T66" fmla="*/ 111 w 350"/>
                    <a:gd name="T67" fmla="*/ 121 h 408"/>
                    <a:gd name="T68" fmla="*/ 126 w 350"/>
                    <a:gd name="T69" fmla="*/ 131 h 408"/>
                    <a:gd name="T70" fmla="*/ 173 w 350"/>
                    <a:gd name="T71" fmla="*/ 146 h 408"/>
                    <a:gd name="T72" fmla="*/ 245 w 350"/>
                    <a:gd name="T73" fmla="*/ 164 h 408"/>
                    <a:gd name="T74" fmla="*/ 289 w 350"/>
                    <a:gd name="T75" fmla="*/ 181 h 408"/>
                    <a:gd name="T76" fmla="*/ 319 w 350"/>
                    <a:gd name="T77" fmla="*/ 200 h 408"/>
                    <a:gd name="T78" fmla="*/ 338 w 350"/>
                    <a:gd name="T79" fmla="*/ 223 h 408"/>
                    <a:gd name="T80" fmla="*/ 349 w 350"/>
                    <a:gd name="T81" fmla="*/ 254 h 408"/>
                    <a:gd name="T82" fmla="*/ 350 w 350"/>
                    <a:gd name="T83" fmla="*/ 290 h 408"/>
                    <a:gd name="T84" fmla="*/ 340 w 350"/>
                    <a:gd name="T85" fmla="*/ 327 h 408"/>
                    <a:gd name="T86" fmla="*/ 317 w 350"/>
                    <a:gd name="T87" fmla="*/ 360 h 408"/>
                    <a:gd name="T88" fmla="*/ 282 w 350"/>
                    <a:gd name="T89" fmla="*/ 387 h 408"/>
                    <a:gd name="T90" fmla="*/ 237 w 350"/>
                    <a:gd name="T91" fmla="*/ 402 h 408"/>
                    <a:gd name="T92" fmla="*/ 180 w 350"/>
                    <a:gd name="T93" fmla="*/ 408 h 408"/>
                    <a:gd name="T94" fmla="*/ 126 w 350"/>
                    <a:gd name="T95" fmla="*/ 404 h 408"/>
                    <a:gd name="T96" fmla="*/ 82 w 350"/>
                    <a:gd name="T97" fmla="*/ 390 h 408"/>
                    <a:gd name="T98" fmla="*/ 47 w 350"/>
                    <a:gd name="T99" fmla="*/ 368 h 408"/>
                    <a:gd name="T100" fmla="*/ 21 w 350"/>
                    <a:gd name="T101" fmla="*/ 337 h 408"/>
                    <a:gd name="T102" fmla="*/ 3 w 350"/>
                    <a:gd name="T103" fmla="*/ 301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50" h="408">
                      <a:moveTo>
                        <a:pt x="0" y="288"/>
                      </a:moveTo>
                      <a:lnTo>
                        <a:pt x="99" y="272"/>
                      </a:lnTo>
                      <a:lnTo>
                        <a:pt x="103" y="287"/>
                      </a:lnTo>
                      <a:lnTo>
                        <a:pt x="109" y="299"/>
                      </a:lnTo>
                      <a:lnTo>
                        <a:pt x="112" y="305"/>
                      </a:lnTo>
                      <a:lnTo>
                        <a:pt x="116" y="309"/>
                      </a:lnTo>
                      <a:lnTo>
                        <a:pt x="120" y="314"/>
                      </a:lnTo>
                      <a:lnTo>
                        <a:pt x="125" y="318"/>
                      </a:lnTo>
                      <a:lnTo>
                        <a:pt x="130" y="321"/>
                      </a:lnTo>
                      <a:lnTo>
                        <a:pt x="136" y="325"/>
                      </a:lnTo>
                      <a:lnTo>
                        <a:pt x="142" y="327"/>
                      </a:lnTo>
                      <a:lnTo>
                        <a:pt x="148" y="329"/>
                      </a:lnTo>
                      <a:lnTo>
                        <a:pt x="163" y="333"/>
                      </a:lnTo>
                      <a:lnTo>
                        <a:pt x="180" y="334"/>
                      </a:lnTo>
                      <a:lnTo>
                        <a:pt x="198" y="333"/>
                      </a:lnTo>
                      <a:lnTo>
                        <a:pt x="214" y="329"/>
                      </a:lnTo>
                      <a:lnTo>
                        <a:pt x="220" y="328"/>
                      </a:lnTo>
                      <a:lnTo>
                        <a:pt x="226" y="325"/>
                      </a:lnTo>
                      <a:lnTo>
                        <a:pt x="232" y="323"/>
                      </a:lnTo>
                      <a:lnTo>
                        <a:pt x="237" y="319"/>
                      </a:lnTo>
                      <a:lnTo>
                        <a:pt x="243" y="314"/>
                      </a:lnTo>
                      <a:lnTo>
                        <a:pt x="247" y="307"/>
                      </a:lnTo>
                      <a:lnTo>
                        <a:pt x="250" y="299"/>
                      </a:lnTo>
                      <a:lnTo>
                        <a:pt x="251" y="291"/>
                      </a:lnTo>
                      <a:lnTo>
                        <a:pt x="250" y="285"/>
                      </a:lnTo>
                      <a:lnTo>
                        <a:pt x="248" y="280"/>
                      </a:lnTo>
                      <a:lnTo>
                        <a:pt x="246" y="275"/>
                      </a:lnTo>
                      <a:lnTo>
                        <a:pt x="243" y="272"/>
                      </a:lnTo>
                      <a:lnTo>
                        <a:pt x="238" y="269"/>
                      </a:lnTo>
                      <a:lnTo>
                        <a:pt x="232" y="264"/>
                      </a:lnTo>
                      <a:lnTo>
                        <a:pt x="221" y="261"/>
                      </a:lnTo>
                      <a:lnTo>
                        <a:pt x="210" y="258"/>
                      </a:lnTo>
                      <a:lnTo>
                        <a:pt x="181" y="252"/>
                      </a:lnTo>
                      <a:lnTo>
                        <a:pt x="155" y="245"/>
                      </a:lnTo>
                      <a:lnTo>
                        <a:pt x="133" y="238"/>
                      </a:lnTo>
                      <a:lnTo>
                        <a:pt x="112" y="231"/>
                      </a:lnTo>
                      <a:lnTo>
                        <a:pt x="94" y="226"/>
                      </a:lnTo>
                      <a:lnTo>
                        <a:pt x="80" y="219"/>
                      </a:lnTo>
                      <a:lnTo>
                        <a:pt x="67" y="213"/>
                      </a:lnTo>
                      <a:lnTo>
                        <a:pt x="57" y="208"/>
                      </a:lnTo>
                      <a:lnTo>
                        <a:pt x="47" y="200"/>
                      </a:lnTo>
                      <a:lnTo>
                        <a:pt x="38" y="190"/>
                      </a:lnTo>
                      <a:lnTo>
                        <a:pt x="30" y="181"/>
                      </a:lnTo>
                      <a:lnTo>
                        <a:pt x="24" y="169"/>
                      </a:lnTo>
                      <a:lnTo>
                        <a:pt x="19" y="158"/>
                      </a:lnTo>
                      <a:lnTo>
                        <a:pt x="15" y="146"/>
                      </a:lnTo>
                      <a:lnTo>
                        <a:pt x="13" y="133"/>
                      </a:lnTo>
                      <a:lnTo>
                        <a:pt x="13" y="120"/>
                      </a:lnTo>
                      <a:lnTo>
                        <a:pt x="13" y="108"/>
                      </a:lnTo>
                      <a:lnTo>
                        <a:pt x="15" y="95"/>
                      </a:lnTo>
                      <a:lnTo>
                        <a:pt x="19" y="84"/>
                      </a:lnTo>
                      <a:lnTo>
                        <a:pt x="22" y="73"/>
                      </a:lnTo>
                      <a:lnTo>
                        <a:pt x="28" y="63"/>
                      </a:lnTo>
                      <a:lnTo>
                        <a:pt x="35" y="52"/>
                      </a:lnTo>
                      <a:lnTo>
                        <a:pt x="42" y="43"/>
                      </a:lnTo>
                      <a:lnTo>
                        <a:pt x="51" y="34"/>
                      </a:lnTo>
                      <a:lnTo>
                        <a:pt x="62" y="27"/>
                      </a:lnTo>
                      <a:lnTo>
                        <a:pt x="73" y="19"/>
                      </a:lnTo>
                      <a:lnTo>
                        <a:pt x="86" y="13"/>
                      </a:lnTo>
                      <a:lnTo>
                        <a:pt x="101" y="9"/>
                      </a:lnTo>
                      <a:lnTo>
                        <a:pt x="117" y="4"/>
                      </a:lnTo>
                      <a:lnTo>
                        <a:pt x="134" y="2"/>
                      </a:lnTo>
                      <a:lnTo>
                        <a:pt x="152" y="1"/>
                      </a:lnTo>
                      <a:lnTo>
                        <a:pt x="171" y="0"/>
                      </a:lnTo>
                      <a:lnTo>
                        <a:pt x="190" y="0"/>
                      </a:lnTo>
                      <a:lnTo>
                        <a:pt x="207" y="2"/>
                      </a:lnTo>
                      <a:lnTo>
                        <a:pt x="224" y="3"/>
                      </a:lnTo>
                      <a:lnTo>
                        <a:pt x="238" y="6"/>
                      </a:lnTo>
                      <a:lnTo>
                        <a:pt x="252" y="10"/>
                      </a:lnTo>
                      <a:lnTo>
                        <a:pt x="264" y="14"/>
                      </a:lnTo>
                      <a:lnTo>
                        <a:pt x="275" y="20"/>
                      </a:lnTo>
                      <a:lnTo>
                        <a:pt x="286" y="25"/>
                      </a:lnTo>
                      <a:lnTo>
                        <a:pt x="295" y="32"/>
                      </a:lnTo>
                      <a:lnTo>
                        <a:pt x="304" y="40"/>
                      </a:lnTo>
                      <a:lnTo>
                        <a:pt x="310" y="49"/>
                      </a:lnTo>
                      <a:lnTo>
                        <a:pt x="317" y="58"/>
                      </a:lnTo>
                      <a:lnTo>
                        <a:pt x="324" y="68"/>
                      </a:lnTo>
                      <a:lnTo>
                        <a:pt x="328" y="79"/>
                      </a:lnTo>
                      <a:lnTo>
                        <a:pt x="334" y="91"/>
                      </a:lnTo>
                      <a:lnTo>
                        <a:pt x="337" y="103"/>
                      </a:lnTo>
                      <a:lnTo>
                        <a:pt x="244" y="121"/>
                      </a:lnTo>
                      <a:lnTo>
                        <a:pt x="239" y="110"/>
                      </a:lnTo>
                      <a:lnTo>
                        <a:pt x="235" y="101"/>
                      </a:lnTo>
                      <a:lnTo>
                        <a:pt x="228" y="93"/>
                      </a:lnTo>
                      <a:lnTo>
                        <a:pt x="220" y="86"/>
                      </a:lnTo>
                      <a:lnTo>
                        <a:pt x="211" y="81"/>
                      </a:lnTo>
                      <a:lnTo>
                        <a:pt x="200" y="77"/>
                      </a:lnTo>
                      <a:lnTo>
                        <a:pt x="188" y="75"/>
                      </a:lnTo>
                      <a:lnTo>
                        <a:pt x="173" y="74"/>
                      </a:lnTo>
                      <a:lnTo>
                        <a:pt x="155" y="75"/>
                      </a:lnTo>
                      <a:lnTo>
                        <a:pt x="139" y="77"/>
                      </a:lnTo>
                      <a:lnTo>
                        <a:pt x="133" y="78"/>
                      </a:lnTo>
                      <a:lnTo>
                        <a:pt x="127" y="81"/>
                      </a:lnTo>
                      <a:lnTo>
                        <a:pt x="121" y="83"/>
                      </a:lnTo>
                      <a:lnTo>
                        <a:pt x="117" y="85"/>
                      </a:lnTo>
                      <a:lnTo>
                        <a:pt x="111" y="90"/>
                      </a:lnTo>
                      <a:lnTo>
                        <a:pt x="108" y="95"/>
                      </a:lnTo>
                      <a:lnTo>
                        <a:pt x="105" y="100"/>
                      </a:lnTo>
                      <a:lnTo>
                        <a:pt x="105" y="106"/>
                      </a:lnTo>
                      <a:lnTo>
                        <a:pt x="105" y="112"/>
                      </a:lnTo>
                      <a:lnTo>
                        <a:pt x="108" y="117"/>
                      </a:lnTo>
                      <a:lnTo>
                        <a:pt x="111" y="121"/>
                      </a:lnTo>
                      <a:lnTo>
                        <a:pt x="116" y="126"/>
                      </a:lnTo>
                      <a:lnTo>
                        <a:pt x="120" y="128"/>
                      </a:lnTo>
                      <a:lnTo>
                        <a:pt x="126" y="131"/>
                      </a:lnTo>
                      <a:lnTo>
                        <a:pt x="135" y="135"/>
                      </a:lnTo>
                      <a:lnTo>
                        <a:pt x="145" y="138"/>
                      </a:lnTo>
                      <a:lnTo>
                        <a:pt x="173" y="146"/>
                      </a:lnTo>
                      <a:lnTo>
                        <a:pt x="208" y="154"/>
                      </a:lnTo>
                      <a:lnTo>
                        <a:pt x="227" y="159"/>
                      </a:lnTo>
                      <a:lnTo>
                        <a:pt x="245" y="164"/>
                      </a:lnTo>
                      <a:lnTo>
                        <a:pt x="261" y="169"/>
                      </a:lnTo>
                      <a:lnTo>
                        <a:pt x="275" y="175"/>
                      </a:lnTo>
                      <a:lnTo>
                        <a:pt x="289" y="181"/>
                      </a:lnTo>
                      <a:lnTo>
                        <a:pt x="300" y="187"/>
                      </a:lnTo>
                      <a:lnTo>
                        <a:pt x="310" y="193"/>
                      </a:lnTo>
                      <a:lnTo>
                        <a:pt x="319" y="200"/>
                      </a:lnTo>
                      <a:lnTo>
                        <a:pt x="326" y="208"/>
                      </a:lnTo>
                      <a:lnTo>
                        <a:pt x="333" y="216"/>
                      </a:lnTo>
                      <a:lnTo>
                        <a:pt x="338" y="223"/>
                      </a:lnTo>
                      <a:lnTo>
                        <a:pt x="342" y="234"/>
                      </a:lnTo>
                      <a:lnTo>
                        <a:pt x="345" y="244"/>
                      </a:lnTo>
                      <a:lnTo>
                        <a:pt x="349" y="254"/>
                      </a:lnTo>
                      <a:lnTo>
                        <a:pt x="350" y="265"/>
                      </a:lnTo>
                      <a:lnTo>
                        <a:pt x="350" y="278"/>
                      </a:lnTo>
                      <a:lnTo>
                        <a:pt x="350" y="290"/>
                      </a:lnTo>
                      <a:lnTo>
                        <a:pt x="347" y="303"/>
                      </a:lnTo>
                      <a:lnTo>
                        <a:pt x="344" y="316"/>
                      </a:lnTo>
                      <a:lnTo>
                        <a:pt x="340" y="327"/>
                      </a:lnTo>
                      <a:lnTo>
                        <a:pt x="333" y="338"/>
                      </a:lnTo>
                      <a:lnTo>
                        <a:pt x="326" y="350"/>
                      </a:lnTo>
                      <a:lnTo>
                        <a:pt x="317" y="360"/>
                      </a:lnTo>
                      <a:lnTo>
                        <a:pt x="307" y="370"/>
                      </a:lnTo>
                      <a:lnTo>
                        <a:pt x="296" y="379"/>
                      </a:lnTo>
                      <a:lnTo>
                        <a:pt x="282" y="387"/>
                      </a:lnTo>
                      <a:lnTo>
                        <a:pt x="269" y="393"/>
                      </a:lnTo>
                      <a:lnTo>
                        <a:pt x="253" y="399"/>
                      </a:lnTo>
                      <a:lnTo>
                        <a:pt x="237" y="402"/>
                      </a:lnTo>
                      <a:lnTo>
                        <a:pt x="219" y="406"/>
                      </a:lnTo>
                      <a:lnTo>
                        <a:pt x="200" y="408"/>
                      </a:lnTo>
                      <a:lnTo>
                        <a:pt x="180" y="408"/>
                      </a:lnTo>
                      <a:lnTo>
                        <a:pt x="161" y="408"/>
                      </a:lnTo>
                      <a:lnTo>
                        <a:pt x="143" y="406"/>
                      </a:lnTo>
                      <a:lnTo>
                        <a:pt x="126" y="404"/>
                      </a:lnTo>
                      <a:lnTo>
                        <a:pt x="110" y="400"/>
                      </a:lnTo>
                      <a:lnTo>
                        <a:pt x="95" y="396"/>
                      </a:lnTo>
                      <a:lnTo>
                        <a:pt x="82" y="390"/>
                      </a:lnTo>
                      <a:lnTo>
                        <a:pt x="69" y="383"/>
                      </a:lnTo>
                      <a:lnTo>
                        <a:pt x="57" y="375"/>
                      </a:lnTo>
                      <a:lnTo>
                        <a:pt x="47" y="368"/>
                      </a:lnTo>
                      <a:lnTo>
                        <a:pt x="37" y="359"/>
                      </a:lnTo>
                      <a:lnTo>
                        <a:pt x="29" y="348"/>
                      </a:lnTo>
                      <a:lnTo>
                        <a:pt x="21" y="337"/>
                      </a:lnTo>
                      <a:lnTo>
                        <a:pt x="14" y="326"/>
                      </a:lnTo>
                      <a:lnTo>
                        <a:pt x="8" y="315"/>
                      </a:lnTo>
                      <a:lnTo>
                        <a:pt x="3" y="301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7" name="Freeform 495"/>
                <p:cNvSpPr>
                  <a:spLocks/>
                </p:cNvSpPr>
                <p:nvPr/>
              </p:nvSpPr>
              <p:spPr bwMode="auto">
                <a:xfrm>
                  <a:off x="4891" y="2287"/>
                  <a:ext cx="34" cy="93"/>
                </a:xfrm>
                <a:custGeom>
                  <a:avLst/>
                  <a:gdLst>
                    <a:gd name="T0" fmla="*/ 0 w 202"/>
                    <a:gd name="T1" fmla="*/ 557 h 557"/>
                    <a:gd name="T2" fmla="*/ 128 w 202"/>
                    <a:gd name="T3" fmla="*/ 0 h 557"/>
                    <a:gd name="T4" fmla="*/ 202 w 202"/>
                    <a:gd name="T5" fmla="*/ 0 h 557"/>
                    <a:gd name="T6" fmla="*/ 73 w 202"/>
                    <a:gd name="T7" fmla="*/ 557 h 557"/>
                    <a:gd name="T8" fmla="*/ 0 w 202"/>
                    <a:gd name="T9" fmla="*/ 557 h 5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2" h="557">
                      <a:moveTo>
                        <a:pt x="0" y="557"/>
                      </a:moveTo>
                      <a:lnTo>
                        <a:pt x="128" y="0"/>
                      </a:lnTo>
                      <a:lnTo>
                        <a:pt x="202" y="0"/>
                      </a:lnTo>
                      <a:lnTo>
                        <a:pt x="73" y="557"/>
                      </a:lnTo>
                      <a:lnTo>
                        <a:pt x="0" y="557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8" name="Freeform 496"/>
                <p:cNvSpPr>
                  <a:spLocks/>
                </p:cNvSpPr>
                <p:nvPr/>
              </p:nvSpPr>
              <p:spPr bwMode="auto">
                <a:xfrm>
                  <a:off x="4932" y="2312"/>
                  <a:ext cx="92" cy="66"/>
                </a:xfrm>
                <a:custGeom>
                  <a:avLst/>
                  <a:gdLst>
                    <a:gd name="T0" fmla="*/ 91 w 553"/>
                    <a:gd name="T1" fmla="*/ 9 h 399"/>
                    <a:gd name="T2" fmla="*/ 105 w 553"/>
                    <a:gd name="T3" fmla="*/ 47 h 399"/>
                    <a:gd name="T4" fmla="*/ 131 w 553"/>
                    <a:gd name="T5" fmla="*/ 24 h 399"/>
                    <a:gd name="T6" fmla="*/ 160 w 553"/>
                    <a:gd name="T7" fmla="*/ 9 h 399"/>
                    <a:gd name="T8" fmla="*/ 193 w 553"/>
                    <a:gd name="T9" fmla="*/ 1 h 399"/>
                    <a:gd name="T10" fmla="*/ 226 w 553"/>
                    <a:gd name="T11" fmla="*/ 1 h 399"/>
                    <a:gd name="T12" fmla="*/ 258 w 553"/>
                    <a:gd name="T13" fmla="*/ 9 h 399"/>
                    <a:gd name="T14" fmla="*/ 278 w 553"/>
                    <a:gd name="T15" fmla="*/ 19 h 399"/>
                    <a:gd name="T16" fmla="*/ 291 w 553"/>
                    <a:gd name="T17" fmla="*/ 29 h 399"/>
                    <a:gd name="T18" fmla="*/ 306 w 553"/>
                    <a:gd name="T19" fmla="*/ 47 h 399"/>
                    <a:gd name="T20" fmla="*/ 328 w 553"/>
                    <a:gd name="T21" fmla="*/ 47 h 399"/>
                    <a:gd name="T22" fmla="*/ 355 w 553"/>
                    <a:gd name="T23" fmla="*/ 24 h 399"/>
                    <a:gd name="T24" fmla="*/ 383 w 553"/>
                    <a:gd name="T25" fmla="*/ 9 h 399"/>
                    <a:gd name="T26" fmla="*/ 413 w 553"/>
                    <a:gd name="T27" fmla="*/ 1 h 399"/>
                    <a:gd name="T28" fmla="*/ 440 w 553"/>
                    <a:gd name="T29" fmla="*/ 0 h 399"/>
                    <a:gd name="T30" fmla="*/ 459 w 553"/>
                    <a:gd name="T31" fmla="*/ 2 h 399"/>
                    <a:gd name="T32" fmla="*/ 476 w 553"/>
                    <a:gd name="T33" fmla="*/ 6 h 399"/>
                    <a:gd name="T34" fmla="*/ 492 w 553"/>
                    <a:gd name="T35" fmla="*/ 13 h 399"/>
                    <a:gd name="T36" fmla="*/ 507 w 553"/>
                    <a:gd name="T37" fmla="*/ 22 h 399"/>
                    <a:gd name="T38" fmla="*/ 519 w 553"/>
                    <a:gd name="T39" fmla="*/ 32 h 399"/>
                    <a:gd name="T40" fmla="*/ 530 w 553"/>
                    <a:gd name="T41" fmla="*/ 46 h 399"/>
                    <a:gd name="T42" fmla="*/ 538 w 553"/>
                    <a:gd name="T43" fmla="*/ 60 h 399"/>
                    <a:gd name="T44" fmla="*/ 547 w 553"/>
                    <a:gd name="T45" fmla="*/ 83 h 399"/>
                    <a:gd name="T46" fmla="*/ 552 w 553"/>
                    <a:gd name="T47" fmla="*/ 123 h 399"/>
                    <a:gd name="T48" fmla="*/ 553 w 553"/>
                    <a:gd name="T49" fmla="*/ 399 h 399"/>
                    <a:gd name="T50" fmla="*/ 454 w 553"/>
                    <a:gd name="T51" fmla="*/ 176 h 399"/>
                    <a:gd name="T52" fmla="*/ 450 w 553"/>
                    <a:gd name="T53" fmla="*/ 128 h 399"/>
                    <a:gd name="T54" fmla="*/ 447 w 553"/>
                    <a:gd name="T55" fmla="*/ 112 h 399"/>
                    <a:gd name="T56" fmla="*/ 442 w 553"/>
                    <a:gd name="T57" fmla="*/ 101 h 399"/>
                    <a:gd name="T58" fmla="*/ 436 w 553"/>
                    <a:gd name="T59" fmla="*/ 91 h 399"/>
                    <a:gd name="T60" fmla="*/ 426 w 553"/>
                    <a:gd name="T61" fmla="*/ 84 h 399"/>
                    <a:gd name="T62" fmla="*/ 414 w 553"/>
                    <a:gd name="T63" fmla="*/ 81 h 399"/>
                    <a:gd name="T64" fmla="*/ 401 w 553"/>
                    <a:gd name="T65" fmla="*/ 78 h 399"/>
                    <a:gd name="T66" fmla="*/ 381 w 553"/>
                    <a:gd name="T67" fmla="*/ 82 h 399"/>
                    <a:gd name="T68" fmla="*/ 361 w 553"/>
                    <a:gd name="T69" fmla="*/ 92 h 399"/>
                    <a:gd name="T70" fmla="*/ 346 w 553"/>
                    <a:gd name="T71" fmla="*/ 109 h 399"/>
                    <a:gd name="T72" fmla="*/ 334 w 553"/>
                    <a:gd name="T73" fmla="*/ 131 h 399"/>
                    <a:gd name="T74" fmla="*/ 329 w 553"/>
                    <a:gd name="T75" fmla="*/ 164 h 399"/>
                    <a:gd name="T76" fmla="*/ 327 w 553"/>
                    <a:gd name="T77" fmla="*/ 211 h 399"/>
                    <a:gd name="T78" fmla="*/ 227 w 553"/>
                    <a:gd name="T79" fmla="*/ 399 h 399"/>
                    <a:gd name="T80" fmla="*/ 226 w 553"/>
                    <a:gd name="T81" fmla="*/ 159 h 399"/>
                    <a:gd name="T82" fmla="*/ 224 w 553"/>
                    <a:gd name="T83" fmla="*/ 122 h 399"/>
                    <a:gd name="T84" fmla="*/ 218 w 553"/>
                    <a:gd name="T85" fmla="*/ 104 h 399"/>
                    <a:gd name="T86" fmla="*/ 211 w 553"/>
                    <a:gd name="T87" fmla="*/ 92 h 399"/>
                    <a:gd name="T88" fmla="*/ 199 w 553"/>
                    <a:gd name="T89" fmla="*/ 83 h 399"/>
                    <a:gd name="T90" fmla="*/ 185 w 553"/>
                    <a:gd name="T91" fmla="*/ 79 h 399"/>
                    <a:gd name="T92" fmla="*/ 164 w 553"/>
                    <a:gd name="T93" fmla="*/ 79 h 399"/>
                    <a:gd name="T94" fmla="*/ 143 w 553"/>
                    <a:gd name="T95" fmla="*/ 86 h 399"/>
                    <a:gd name="T96" fmla="*/ 125 w 553"/>
                    <a:gd name="T97" fmla="*/ 99 h 399"/>
                    <a:gd name="T98" fmla="*/ 112 w 553"/>
                    <a:gd name="T99" fmla="*/ 118 h 399"/>
                    <a:gd name="T100" fmla="*/ 104 w 553"/>
                    <a:gd name="T101" fmla="*/ 142 h 399"/>
                    <a:gd name="T102" fmla="*/ 100 w 553"/>
                    <a:gd name="T103" fmla="*/ 183 h 399"/>
                    <a:gd name="T104" fmla="*/ 99 w 553"/>
                    <a:gd name="T105" fmla="*/ 399 h 399"/>
                    <a:gd name="T106" fmla="*/ 0 w 553"/>
                    <a:gd name="T107" fmla="*/ 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53" h="399">
                      <a:moveTo>
                        <a:pt x="0" y="9"/>
                      </a:moveTo>
                      <a:lnTo>
                        <a:pt x="91" y="9"/>
                      </a:lnTo>
                      <a:lnTo>
                        <a:pt x="91" y="61"/>
                      </a:lnTo>
                      <a:lnTo>
                        <a:pt x="105" y="47"/>
                      </a:lnTo>
                      <a:lnTo>
                        <a:pt x="117" y="34"/>
                      </a:lnTo>
                      <a:lnTo>
                        <a:pt x="131" y="24"/>
                      </a:lnTo>
                      <a:lnTo>
                        <a:pt x="145" y="15"/>
                      </a:lnTo>
                      <a:lnTo>
                        <a:pt x="160" y="9"/>
                      </a:lnTo>
                      <a:lnTo>
                        <a:pt x="176" y="4"/>
                      </a:lnTo>
                      <a:lnTo>
                        <a:pt x="193" y="1"/>
                      </a:lnTo>
                      <a:lnTo>
                        <a:pt x="208" y="0"/>
                      </a:lnTo>
                      <a:lnTo>
                        <a:pt x="226" y="1"/>
                      </a:lnTo>
                      <a:lnTo>
                        <a:pt x="242" y="3"/>
                      </a:lnTo>
                      <a:lnTo>
                        <a:pt x="258" y="9"/>
                      </a:lnTo>
                      <a:lnTo>
                        <a:pt x="271" y="15"/>
                      </a:lnTo>
                      <a:lnTo>
                        <a:pt x="278" y="19"/>
                      </a:lnTo>
                      <a:lnTo>
                        <a:pt x="284" y="24"/>
                      </a:lnTo>
                      <a:lnTo>
                        <a:pt x="291" y="29"/>
                      </a:lnTo>
                      <a:lnTo>
                        <a:pt x="296" y="34"/>
                      </a:lnTo>
                      <a:lnTo>
                        <a:pt x="306" y="47"/>
                      </a:lnTo>
                      <a:lnTo>
                        <a:pt x="315" y="61"/>
                      </a:lnTo>
                      <a:lnTo>
                        <a:pt x="328" y="47"/>
                      </a:lnTo>
                      <a:lnTo>
                        <a:pt x="341" y="34"/>
                      </a:lnTo>
                      <a:lnTo>
                        <a:pt x="355" y="24"/>
                      </a:lnTo>
                      <a:lnTo>
                        <a:pt x="368" y="15"/>
                      </a:lnTo>
                      <a:lnTo>
                        <a:pt x="383" y="9"/>
                      </a:lnTo>
                      <a:lnTo>
                        <a:pt x="397" y="3"/>
                      </a:lnTo>
                      <a:lnTo>
                        <a:pt x="413" y="1"/>
                      </a:lnTo>
                      <a:lnTo>
                        <a:pt x="430" y="0"/>
                      </a:lnTo>
                      <a:lnTo>
                        <a:pt x="440" y="0"/>
                      </a:lnTo>
                      <a:lnTo>
                        <a:pt x="449" y="1"/>
                      </a:lnTo>
                      <a:lnTo>
                        <a:pt x="459" y="2"/>
                      </a:lnTo>
                      <a:lnTo>
                        <a:pt x="467" y="4"/>
                      </a:lnTo>
                      <a:lnTo>
                        <a:pt x="476" y="6"/>
                      </a:lnTo>
                      <a:lnTo>
                        <a:pt x="484" y="10"/>
                      </a:lnTo>
                      <a:lnTo>
                        <a:pt x="492" y="13"/>
                      </a:lnTo>
                      <a:lnTo>
                        <a:pt x="500" y="18"/>
                      </a:lnTo>
                      <a:lnTo>
                        <a:pt x="507" y="22"/>
                      </a:lnTo>
                      <a:lnTo>
                        <a:pt x="513" y="27"/>
                      </a:lnTo>
                      <a:lnTo>
                        <a:pt x="519" y="32"/>
                      </a:lnTo>
                      <a:lnTo>
                        <a:pt x="525" y="39"/>
                      </a:lnTo>
                      <a:lnTo>
                        <a:pt x="530" y="46"/>
                      </a:lnTo>
                      <a:lnTo>
                        <a:pt x="535" y="52"/>
                      </a:lnTo>
                      <a:lnTo>
                        <a:pt x="538" y="60"/>
                      </a:lnTo>
                      <a:lnTo>
                        <a:pt x="543" y="68"/>
                      </a:lnTo>
                      <a:lnTo>
                        <a:pt x="547" y="83"/>
                      </a:lnTo>
                      <a:lnTo>
                        <a:pt x="551" y="101"/>
                      </a:lnTo>
                      <a:lnTo>
                        <a:pt x="552" y="123"/>
                      </a:lnTo>
                      <a:lnTo>
                        <a:pt x="553" y="149"/>
                      </a:lnTo>
                      <a:lnTo>
                        <a:pt x="553" y="399"/>
                      </a:lnTo>
                      <a:lnTo>
                        <a:pt x="454" y="399"/>
                      </a:lnTo>
                      <a:lnTo>
                        <a:pt x="454" y="176"/>
                      </a:lnTo>
                      <a:lnTo>
                        <a:pt x="453" y="149"/>
                      </a:lnTo>
                      <a:lnTo>
                        <a:pt x="450" y="128"/>
                      </a:lnTo>
                      <a:lnTo>
                        <a:pt x="449" y="119"/>
                      </a:lnTo>
                      <a:lnTo>
                        <a:pt x="447" y="112"/>
                      </a:lnTo>
                      <a:lnTo>
                        <a:pt x="446" y="105"/>
                      </a:lnTo>
                      <a:lnTo>
                        <a:pt x="442" y="101"/>
                      </a:lnTo>
                      <a:lnTo>
                        <a:pt x="439" y="95"/>
                      </a:lnTo>
                      <a:lnTo>
                        <a:pt x="436" y="91"/>
                      </a:lnTo>
                      <a:lnTo>
                        <a:pt x="430" y="87"/>
                      </a:lnTo>
                      <a:lnTo>
                        <a:pt x="426" y="84"/>
                      </a:lnTo>
                      <a:lnTo>
                        <a:pt x="420" y="82"/>
                      </a:lnTo>
                      <a:lnTo>
                        <a:pt x="414" y="81"/>
                      </a:lnTo>
                      <a:lnTo>
                        <a:pt x="408" y="79"/>
                      </a:lnTo>
                      <a:lnTo>
                        <a:pt x="401" y="78"/>
                      </a:lnTo>
                      <a:lnTo>
                        <a:pt x="391" y="79"/>
                      </a:lnTo>
                      <a:lnTo>
                        <a:pt x="381" y="82"/>
                      </a:lnTo>
                      <a:lnTo>
                        <a:pt x="370" y="86"/>
                      </a:lnTo>
                      <a:lnTo>
                        <a:pt x="361" y="92"/>
                      </a:lnTo>
                      <a:lnTo>
                        <a:pt x="352" y="100"/>
                      </a:lnTo>
                      <a:lnTo>
                        <a:pt x="346" y="109"/>
                      </a:lnTo>
                      <a:lnTo>
                        <a:pt x="340" y="119"/>
                      </a:lnTo>
                      <a:lnTo>
                        <a:pt x="334" y="131"/>
                      </a:lnTo>
                      <a:lnTo>
                        <a:pt x="331" y="146"/>
                      </a:lnTo>
                      <a:lnTo>
                        <a:pt x="329" y="164"/>
                      </a:lnTo>
                      <a:lnTo>
                        <a:pt x="327" y="186"/>
                      </a:lnTo>
                      <a:lnTo>
                        <a:pt x="327" y="211"/>
                      </a:lnTo>
                      <a:lnTo>
                        <a:pt x="327" y="399"/>
                      </a:lnTo>
                      <a:lnTo>
                        <a:pt x="227" y="399"/>
                      </a:lnTo>
                      <a:lnTo>
                        <a:pt x="227" y="185"/>
                      </a:lnTo>
                      <a:lnTo>
                        <a:pt x="226" y="159"/>
                      </a:lnTo>
                      <a:lnTo>
                        <a:pt x="226" y="138"/>
                      </a:lnTo>
                      <a:lnTo>
                        <a:pt x="224" y="122"/>
                      </a:lnTo>
                      <a:lnTo>
                        <a:pt x="222" y="112"/>
                      </a:lnTo>
                      <a:lnTo>
                        <a:pt x="218" y="104"/>
                      </a:lnTo>
                      <a:lnTo>
                        <a:pt x="215" y="97"/>
                      </a:lnTo>
                      <a:lnTo>
                        <a:pt x="211" y="92"/>
                      </a:lnTo>
                      <a:lnTo>
                        <a:pt x="205" y="87"/>
                      </a:lnTo>
                      <a:lnTo>
                        <a:pt x="199" y="83"/>
                      </a:lnTo>
                      <a:lnTo>
                        <a:pt x="193" y="81"/>
                      </a:lnTo>
                      <a:lnTo>
                        <a:pt x="185" y="79"/>
                      </a:lnTo>
                      <a:lnTo>
                        <a:pt x="176" y="78"/>
                      </a:lnTo>
                      <a:lnTo>
                        <a:pt x="164" y="79"/>
                      </a:lnTo>
                      <a:lnTo>
                        <a:pt x="153" y="82"/>
                      </a:lnTo>
                      <a:lnTo>
                        <a:pt x="143" y="86"/>
                      </a:lnTo>
                      <a:lnTo>
                        <a:pt x="134" y="92"/>
                      </a:lnTo>
                      <a:lnTo>
                        <a:pt x="125" y="99"/>
                      </a:lnTo>
                      <a:lnTo>
                        <a:pt x="118" y="108"/>
                      </a:lnTo>
                      <a:lnTo>
                        <a:pt x="112" y="118"/>
                      </a:lnTo>
                      <a:lnTo>
                        <a:pt x="107" y="129"/>
                      </a:lnTo>
                      <a:lnTo>
                        <a:pt x="104" y="142"/>
                      </a:lnTo>
                      <a:lnTo>
                        <a:pt x="101" y="162"/>
                      </a:lnTo>
                      <a:lnTo>
                        <a:pt x="100" y="183"/>
                      </a:lnTo>
                      <a:lnTo>
                        <a:pt x="99" y="209"/>
                      </a:lnTo>
                      <a:lnTo>
                        <a:pt x="99" y="399"/>
                      </a:lnTo>
                      <a:lnTo>
                        <a:pt x="0" y="39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09" name="Freeform 497"/>
                <p:cNvSpPr>
                  <a:spLocks noEditPoints="1"/>
                </p:cNvSpPr>
                <p:nvPr/>
              </p:nvSpPr>
              <p:spPr bwMode="auto">
                <a:xfrm>
                  <a:off x="5041" y="2288"/>
                  <a:ext cx="16" cy="90"/>
                </a:xfrm>
                <a:custGeom>
                  <a:avLst/>
                  <a:gdLst>
                    <a:gd name="T0" fmla="*/ 0 w 99"/>
                    <a:gd name="T1" fmla="*/ 96 h 539"/>
                    <a:gd name="T2" fmla="*/ 0 w 99"/>
                    <a:gd name="T3" fmla="*/ 0 h 539"/>
                    <a:gd name="T4" fmla="*/ 99 w 99"/>
                    <a:gd name="T5" fmla="*/ 0 h 539"/>
                    <a:gd name="T6" fmla="*/ 99 w 99"/>
                    <a:gd name="T7" fmla="*/ 96 h 539"/>
                    <a:gd name="T8" fmla="*/ 0 w 99"/>
                    <a:gd name="T9" fmla="*/ 96 h 539"/>
                    <a:gd name="T10" fmla="*/ 0 w 99"/>
                    <a:gd name="T11" fmla="*/ 539 h 539"/>
                    <a:gd name="T12" fmla="*/ 0 w 99"/>
                    <a:gd name="T13" fmla="*/ 149 h 539"/>
                    <a:gd name="T14" fmla="*/ 99 w 99"/>
                    <a:gd name="T15" fmla="*/ 149 h 539"/>
                    <a:gd name="T16" fmla="*/ 99 w 99"/>
                    <a:gd name="T17" fmla="*/ 539 h 539"/>
                    <a:gd name="T18" fmla="*/ 0 w 99"/>
                    <a:gd name="T19" fmla="*/ 539 h 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" h="539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99" y="0"/>
                      </a:lnTo>
                      <a:lnTo>
                        <a:pt x="99" y="96"/>
                      </a:lnTo>
                      <a:lnTo>
                        <a:pt x="0" y="96"/>
                      </a:lnTo>
                      <a:close/>
                      <a:moveTo>
                        <a:pt x="0" y="539"/>
                      </a:moveTo>
                      <a:lnTo>
                        <a:pt x="0" y="149"/>
                      </a:lnTo>
                      <a:lnTo>
                        <a:pt x="99" y="149"/>
                      </a:lnTo>
                      <a:lnTo>
                        <a:pt x="99" y="539"/>
                      </a:lnTo>
                      <a:lnTo>
                        <a:pt x="0" y="53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10" name="Freeform 498"/>
                <p:cNvSpPr>
                  <a:spLocks/>
                </p:cNvSpPr>
                <p:nvPr/>
              </p:nvSpPr>
              <p:spPr bwMode="auto">
                <a:xfrm>
                  <a:off x="5074" y="2312"/>
                  <a:ext cx="57" cy="66"/>
                </a:xfrm>
                <a:custGeom>
                  <a:avLst/>
                  <a:gdLst>
                    <a:gd name="T0" fmla="*/ 342 w 342"/>
                    <a:gd name="T1" fmla="*/ 399 h 399"/>
                    <a:gd name="T2" fmla="*/ 243 w 342"/>
                    <a:gd name="T3" fmla="*/ 399 h 399"/>
                    <a:gd name="T4" fmla="*/ 243 w 342"/>
                    <a:gd name="T5" fmla="*/ 200 h 399"/>
                    <a:gd name="T6" fmla="*/ 243 w 342"/>
                    <a:gd name="T7" fmla="*/ 171 h 399"/>
                    <a:gd name="T8" fmla="*/ 242 w 342"/>
                    <a:gd name="T9" fmla="*/ 148 h 399"/>
                    <a:gd name="T10" fmla="*/ 240 w 342"/>
                    <a:gd name="T11" fmla="*/ 130 h 399"/>
                    <a:gd name="T12" fmla="*/ 237 w 342"/>
                    <a:gd name="T13" fmla="*/ 118 h 399"/>
                    <a:gd name="T14" fmla="*/ 233 w 342"/>
                    <a:gd name="T15" fmla="*/ 109 h 399"/>
                    <a:gd name="T16" fmla="*/ 229 w 342"/>
                    <a:gd name="T17" fmla="*/ 102 h 399"/>
                    <a:gd name="T18" fmla="*/ 223 w 342"/>
                    <a:gd name="T19" fmla="*/ 95 h 399"/>
                    <a:gd name="T20" fmla="*/ 216 w 342"/>
                    <a:gd name="T21" fmla="*/ 90 h 399"/>
                    <a:gd name="T22" fmla="*/ 208 w 342"/>
                    <a:gd name="T23" fmla="*/ 85 h 399"/>
                    <a:gd name="T24" fmla="*/ 201 w 342"/>
                    <a:gd name="T25" fmla="*/ 82 h 399"/>
                    <a:gd name="T26" fmla="*/ 191 w 342"/>
                    <a:gd name="T27" fmla="*/ 79 h 399"/>
                    <a:gd name="T28" fmla="*/ 181 w 342"/>
                    <a:gd name="T29" fmla="*/ 78 h 399"/>
                    <a:gd name="T30" fmla="*/ 169 w 342"/>
                    <a:gd name="T31" fmla="*/ 79 h 399"/>
                    <a:gd name="T32" fmla="*/ 158 w 342"/>
                    <a:gd name="T33" fmla="*/ 83 h 399"/>
                    <a:gd name="T34" fmla="*/ 146 w 342"/>
                    <a:gd name="T35" fmla="*/ 87 h 399"/>
                    <a:gd name="T36" fmla="*/ 135 w 342"/>
                    <a:gd name="T37" fmla="*/ 93 h 399"/>
                    <a:gd name="T38" fmla="*/ 126 w 342"/>
                    <a:gd name="T39" fmla="*/ 102 h 399"/>
                    <a:gd name="T40" fmla="*/ 118 w 342"/>
                    <a:gd name="T41" fmla="*/ 111 h 399"/>
                    <a:gd name="T42" fmla="*/ 112 w 342"/>
                    <a:gd name="T43" fmla="*/ 121 h 399"/>
                    <a:gd name="T44" fmla="*/ 107 w 342"/>
                    <a:gd name="T45" fmla="*/ 132 h 399"/>
                    <a:gd name="T46" fmla="*/ 104 w 342"/>
                    <a:gd name="T47" fmla="*/ 147 h 399"/>
                    <a:gd name="T48" fmla="*/ 101 w 342"/>
                    <a:gd name="T49" fmla="*/ 167 h 399"/>
                    <a:gd name="T50" fmla="*/ 100 w 342"/>
                    <a:gd name="T51" fmla="*/ 192 h 399"/>
                    <a:gd name="T52" fmla="*/ 99 w 342"/>
                    <a:gd name="T53" fmla="*/ 222 h 399"/>
                    <a:gd name="T54" fmla="*/ 99 w 342"/>
                    <a:gd name="T55" fmla="*/ 399 h 399"/>
                    <a:gd name="T56" fmla="*/ 0 w 342"/>
                    <a:gd name="T57" fmla="*/ 399 h 399"/>
                    <a:gd name="T58" fmla="*/ 0 w 342"/>
                    <a:gd name="T59" fmla="*/ 9 h 399"/>
                    <a:gd name="T60" fmla="*/ 92 w 342"/>
                    <a:gd name="T61" fmla="*/ 9 h 399"/>
                    <a:gd name="T62" fmla="*/ 92 w 342"/>
                    <a:gd name="T63" fmla="*/ 66 h 399"/>
                    <a:gd name="T64" fmla="*/ 105 w 342"/>
                    <a:gd name="T65" fmla="*/ 50 h 399"/>
                    <a:gd name="T66" fmla="*/ 118 w 342"/>
                    <a:gd name="T67" fmla="*/ 37 h 399"/>
                    <a:gd name="T68" fmla="*/ 133 w 342"/>
                    <a:gd name="T69" fmla="*/ 25 h 399"/>
                    <a:gd name="T70" fmla="*/ 149 w 342"/>
                    <a:gd name="T71" fmla="*/ 16 h 399"/>
                    <a:gd name="T72" fmla="*/ 164 w 342"/>
                    <a:gd name="T73" fmla="*/ 9 h 399"/>
                    <a:gd name="T74" fmla="*/ 180 w 342"/>
                    <a:gd name="T75" fmla="*/ 4 h 399"/>
                    <a:gd name="T76" fmla="*/ 198 w 342"/>
                    <a:gd name="T77" fmla="*/ 1 h 399"/>
                    <a:gd name="T78" fmla="*/ 216 w 342"/>
                    <a:gd name="T79" fmla="*/ 0 h 399"/>
                    <a:gd name="T80" fmla="*/ 233 w 342"/>
                    <a:gd name="T81" fmla="*/ 1 h 399"/>
                    <a:gd name="T82" fmla="*/ 248 w 342"/>
                    <a:gd name="T83" fmla="*/ 3 h 399"/>
                    <a:gd name="T84" fmla="*/ 262 w 342"/>
                    <a:gd name="T85" fmla="*/ 6 h 399"/>
                    <a:gd name="T86" fmla="*/ 277 w 342"/>
                    <a:gd name="T87" fmla="*/ 12 h 399"/>
                    <a:gd name="T88" fmla="*/ 289 w 342"/>
                    <a:gd name="T89" fmla="*/ 19 h 399"/>
                    <a:gd name="T90" fmla="*/ 301 w 342"/>
                    <a:gd name="T91" fmla="*/ 25 h 399"/>
                    <a:gd name="T92" fmla="*/ 310 w 342"/>
                    <a:gd name="T93" fmla="*/ 34 h 399"/>
                    <a:gd name="T94" fmla="*/ 318 w 342"/>
                    <a:gd name="T95" fmla="*/ 43 h 399"/>
                    <a:gd name="T96" fmla="*/ 324 w 342"/>
                    <a:gd name="T97" fmla="*/ 54 h 399"/>
                    <a:gd name="T98" fmla="*/ 330 w 342"/>
                    <a:gd name="T99" fmla="*/ 64 h 399"/>
                    <a:gd name="T100" fmla="*/ 334 w 342"/>
                    <a:gd name="T101" fmla="*/ 75 h 399"/>
                    <a:gd name="T102" fmla="*/ 338 w 342"/>
                    <a:gd name="T103" fmla="*/ 87 h 399"/>
                    <a:gd name="T104" fmla="*/ 340 w 342"/>
                    <a:gd name="T105" fmla="*/ 101 h 399"/>
                    <a:gd name="T106" fmla="*/ 341 w 342"/>
                    <a:gd name="T107" fmla="*/ 117 h 399"/>
                    <a:gd name="T108" fmla="*/ 342 w 342"/>
                    <a:gd name="T109" fmla="*/ 135 h 399"/>
                    <a:gd name="T110" fmla="*/ 342 w 342"/>
                    <a:gd name="T111" fmla="*/ 156 h 399"/>
                    <a:gd name="T112" fmla="*/ 342 w 342"/>
                    <a:gd name="T113" fmla="*/ 39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42" h="399">
                      <a:moveTo>
                        <a:pt x="342" y="399"/>
                      </a:moveTo>
                      <a:lnTo>
                        <a:pt x="243" y="399"/>
                      </a:lnTo>
                      <a:lnTo>
                        <a:pt x="243" y="200"/>
                      </a:lnTo>
                      <a:lnTo>
                        <a:pt x="243" y="171"/>
                      </a:lnTo>
                      <a:lnTo>
                        <a:pt x="242" y="148"/>
                      </a:lnTo>
                      <a:lnTo>
                        <a:pt x="240" y="130"/>
                      </a:lnTo>
                      <a:lnTo>
                        <a:pt x="237" y="118"/>
                      </a:lnTo>
                      <a:lnTo>
                        <a:pt x="233" y="109"/>
                      </a:lnTo>
                      <a:lnTo>
                        <a:pt x="229" y="102"/>
                      </a:lnTo>
                      <a:lnTo>
                        <a:pt x="223" y="95"/>
                      </a:lnTo>
                      <a:lnTo>
                        <a:pt x="216" y="90"/>
                      </a:lnTo>
                      <a:lnTo>
                        <a:pt x="208" y="85"/>
                      </a:lnTo>
                      <a:lnTo>
                        <a:pt x="201" y="82"/>
                      </a:lnTo>
                      <a:lnTo>
                        <a:pt x="191" y="79"/>
                      </a:lnTo>
                      <a:lnTo>
                        <a:pt x="181" y="78"/>
                      </a:lnTo>
                      <a:lnTo>
                        <a:pt x="169" y="79"/>
                      </a:lnTo>
                      <a:lnTo>
                        <a:pt x="158" y="83"/>
                      </a:lnTo>
                      <a:lnTo>
                        <a:pt x="146" y="87"/>
                      </a:lnTo>
                      <a:lnTo>
                        <a:pt x="135" y="93"/>
                      </a:lnTo>
                      <a:lnTo>
                        <a:pt x="126" y="102"/>
                      </a:lnTo>
                      <a:lnTo>
                        <a:pt x="118" y="111"/>
                      </a:lnTo>
                      <a:lnTo>
                        <a:pt x="112" y="121"/>
                      </a:lnTo>
                      <a:lnTo>
                        <a:pt x="107" y="132"/>
                      </a:lnTo>
                      <a:lnTo>
                        <a:pt x="104" y="147"/>
                      </a:lnTo>
                      <a:lnTo>
                        <a:pt x="101" y="167"/>
                      </a:lnTo>
                      <a:lnTo>
                        <a:pt x="100" y="192"/>
                      </a:lnTo>
                      <a:lnTo>
                        <a:pt x="99" y="222"/>
                      </a:lnTo>
                      <a:lnTo>
                        <a:pt x="99" y="399"/>
                      </a:lnTo>
                      <a:lnTo>
                        <a:pt x="0" y="399"/>
                      </a:lnTo>
                      <a:lnTo>
                        <a:pt x="0" y="9"/>
                      </a:lnTo>
                      <a:lnTo>
                        <a:pt x="92" y="9"/>
                      </a:lnTo>
                      <a:lnTo>
                        <a:pt x="92" y="66"/>
                      </a:lnTo>
                      <a:lnTo>
                        <a:pt x="105" y="50"/>
                      </a:lnTo>
                      <a:lnTo>
                        <a:pt x="118" y="37"/>
                      </a:lnTo>
                      <a:lnTo>
                        <a:pt x="133" y="25"/>
                      </a:lnTo>
                      <a:lnTo>
                        <a:pt x="149" y="16"/>
                      </a:lnTo>
                      <a:lnTo>
                        <a:pt x="164" y="9"/>
                      </a:lnTo>
                      <a:lnTo>
                        <a:pt x="180" y="4"/>
                      </a:lnTo>
                      <a:lnTo>
                        <a:pt x="198" y="1"/>
                      </a:lnTo>
                      <a:lnTo>
                        <a:pt x="216" y="0"/>
                      </a:lnTo>
                      <a:lnTo>
                        <a:pt x="233" y="1"/>
                      </a:lnTo>
                      <a:lnTo>
                        <a:pt x="248" y="3"/>
                      </a:lnTo>
                      <a:lnTo>
                        <a:pt x="262" y="6"/>
                      </a:lnTo>
                      <a:lnTo>
                        <a:pt x="277" y="12"/>
                      </a:lnTo>
                      <a:lnTo>
                        <a:pt x="289" y="19"/>
                      </a:lnTo>
                      <a:lnTo>
                        <a:pt x="301" y="25"/>
                      </a:lnTo>
                      <a:lnTo>
                        <a:pt x="310" y="34"/>
                      </a:lnTo>
                      <a:lnTo>
                        <a:pt x="318" y="43"/>
                      </a:lnTo>
                      <a:lnTo>
                        <a:pt x="324" y="54"/>
                      </a:lnTo>
                      <a:lnTo>
                        <a:pt x="330" y="64"/>
                      </a:lnTo>
                      <a:lnTo>
                        <a:pt x="334" y="75"/>
                      </a:lnTo>
                      <a:lnTo>
                        <a:pt x="338" y="87"/>
                      </a:lnTo>
                      <a:lnTo>
                        <a:pt x="340" y="101"/>
                      </a:lnTo>
                      <a:lnTo>
                        <a:pt x="341" y="117"/>
                      </a:lnTo>
                      <a:lnTo>
                        <a:pt x="342" y="135"/>
                      </a:lnTo>
                      <a:lnTo>
                        <a:pt x="342" y="156"/>
                      </a:lnTo>
                      <a:lnTo>
                        <a:pt x="342" y="399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11" name="Freeform 499"/>
                <p:cNvSpPr>
                  <a:spLocks/>
                </p:cNvSpPr>
                <p:nvPr/>
              </p:nvSpPr>
              <p:spPr bwMode="auto">
                <a:xfrm>
                  <a:off x="5142" y="2288"/>
                  <a:ext cx="29" cy="116"/>
                </a:xfrm>
                <a:custGeom>
                  <a:avLst/>
                  <a:gdLst>
                    <a:gd name="T0" fmla="*/ 176 w 176"/>
                    <a:gd name="T1" fmla="*/ 0 h 691"/>
                    <a:gd name="T2" fmla="*/ 176 w 176"/>
                    <a:gd name="T3" fmla="*/ 691 h 691"/>
                    <a:gd name="T4" fmla="*/ 0 w 176"/>
                    <a:gd name="T5" fmla="*/ 691 h 691"/>
                    <a:gd name="T6" fmla="*/ 0 w 176"/>
                    <a:gd name="T7" fmla="*/ 610 h 691"/>
                    <a:gd name="T8" fmla="*/ 81 w 176"/>
                    <a:gd name="T9" fmla="*/ 610 h 691"/>
                    <a:gd name="T10" fmla="*/ 81 w 176"/>
                    <a:gd name="T11" fmla="*/ 80 h 691"/>
                    <a:gd name="T12" fmla="*/ 0 w 176"/>
                    <a:gd name="T13" fmla="*/ 80 h 691"/>
                    <a:gd name="T14" fmla="*/ 0 w 176"/>
                    <a:gd name="T15" fmla="*/ 0 h 691"/>
                    <a:gd name="T16" fmla="*/ 176 w 176"/>
                    <a:gd name="T1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6" h="691">
                      <a:moveTo>
                        <a:pt x="176" y="0"/>
                      </a:moveTo>
                      <a:lnTo>
                        <a:pt x="176" y="691"/>
                      </a:lnTo>
                      <a:lnTo>
                        <a:pt x="0" y="691"/>
                      </a:lnTo>
                      <a:lnTo>
                        <a:pt x="0" y="610"/>
                      </a:lnTo>
                      <a:lnTo>
                        <a:pt x="81" y="610"/>
                      </a:lnTo>
                      <a:lnTo>
                        <a:pt x="81" y="80"/>
                      </a:lnTo>
                      <a:lnTo>
                        <a:pt x="0" y="80"/>
                      </a:lnTo>
                      <a:lnTo>
                        <a:pt x="0" y="0"/>
                      </a:lnTo>
                      <a:lnTo>
                        <a:pt x="176" y="0"/>
                      </a:lnTo>
                      <a:close/>
                    </a:path>
                  </a:pathLst>
                </a:custGeom>
                <a:solidFill>
                  <a:srgbClr val="1315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cs-CZ"/>
                </a:p>
              </p:txBody>
            </p:sp>
            <p:sp>
              <p:nvSpPr>
                <p:cNvPr id="90612" name="Rectangle 500"/>
                <p:cNvSpPr>
                  <a:spLocks noChangeArrowheads="1"/>
                </p:cNvSpPr>
                <p:nvPr/>
              </p:nvSpPr>
              <p:spPr bwMode="auto">
                <a:xfrm>
                  <a:off x="4490" y="1129"/>
                  <a:ext cx="714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sz="1300" b="1" i="1">
                      <a:solidFill>
                        <a:srgbClr val="1F1A17"/>
                      </a:solidFill>
                    </a:rPr>
                    <a:t>Lorentzian fits</a:t>
                  </a:r>
                  <a:endParaRPr lang="cs-CZ" sz="1400"/>
                </a:p>
              </p:txBody>
            </p:sp>
            <p:sp>
              <p:nvSpPr>
                <p:cNvPr id="90613" name="Rectangle 501"/>
                <p:cNvSpPr>
                  <a:spLocks noChangeArrowheads="1"/>
                </p:cNvSpPr>
                <p:nvPr/>
              </p:nvSpPr>
              <p:spPr bwMode="auto">
                <a:xfrm rot="16200000">
                  <a:off x="3531" y="1846"/>
                  <a:ext cx="112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O</a:t>
                  </a:r>
                  <a:endParaRPr lang="cs-CZ" sz="1400"/>
                </a:p>
              </p:txBody>
            </p:sp>
            <p:sp>
              <p:nvSpPr>
                <p:cNvPr id="90614" name="Rectangle 502"/>
                <p:cNvSpPr>
                  <a:spLocks noChangeArrowheads="1"/>
                </p:cNvSpPr>
                <p:nvPr/>
              </p:nvSpPr>
              <p:spPr bwMode="auto">
                <a:xfrm rot="16200000">
                  <a:off x="3547" y="1749"/>
                  <a:ext cx="80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c</a:t>
                  </a:r>
                  <a:endParaRPr lang="cs-CZ" sz="1400"/>
                </a:p>
              </p:txBody>
            </p:sp>
            <p:sp>
              <p:nvSpPr>
                <p:cNvPr id="90615" name="Rectangle 503"/>
                <p:cNvSpPr>
                  <a:spLocks noChangeArrowheads="1"/>
                </p:cNvSpPr>
                <p:nvPr/>
              </p:nvSpPr>
              <p:spPr bwMode="auto">
                <a:xfrm rot="16200000">
                  <a:off x="3547" y="1669"/>
                  <a:ext cx="80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c</a:t>
                  </a:r>
                  <a:endParaRPr lang="cs-CZ" sz="1400"/>
                </a:p>
              </p:txBody>
            </p:sp>
            <p:sp>
              <p:nvSpPr>
                <p:cNvPr id="90616" name="Rectangle 504"/>
                <p:cNvSpPr>
                  <a:spLocks noChangeArrowheads="1"/>
                </p:cNvSpPr>
                <p:nvPr/>
              </p:nvSpPr>
              <p:spPr bwMode="auto">
                <a:xfrm rot="16200000">
                  <a:off x="3543" y="1584"/>
                  <a:ext cx="88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u</a:t>
                  </a:r>
                  <a:endParaRPr lang="cs-CZ" sz="1400"/>
                </a:p>
              </p:txBody>
            </p:sp>
            <p:sp>
              <p:nvSpPr>
                <p:cNvPr id="90617" name="Rectangle 505"/>
                <p:cNvSpPr>
                  <a:spLocks noChangeArrowheads="1"/>
                </p:cNvSpPr>
                <p:nvPr/>
              </p:nvSpPr>
              <p:spPr bwMode="auto">
                <a:xfrm rot="16200000">
                  <a:off x="3559" y="1512"/>
                  <a:ext cx="56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r</a:t>
                  </a:r>
                  <a:endParaRPr lang="cs-CZ" sz="1400"/>
                </a:p>
              </p:txBody>
            </p:sp>
            <p:sp>
              <p:nvSpPr>
                <p:cNvPr id="90618" name="Rectangle 506"/>
                <p:cNvSpPr>
                  <a:spLocks noChangeArrowheads="1"/>
                </p:cNvSpPr>
                <p:nvPr/>
              </p:nvSpPr>
              <p:spPr bwMode="auto">
                <a:xfrm rot="16200000">
                  <a:off x="3559" y="1455"/>
                  <a:ext cx="56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r</a:t>
                  </a:r>
                  <a:endParaRPr lang="cs-CZ" sz="1400"/>
                </a:p>
              </p:txBody>
            </p:sp>
            <p:sp>
              <p:nvSpPr>
                <p:cNvPr id="90619" name="Rectangle 507"/>
                <p:cNvSpPr>
                  <a:spLocks noChangeArrowheads="1"/>
                </p:cNvSpPr>
                <p:nvPr/>
              </p:nvSpPr>
              <p:spPr bwMode="auto">
                <a:xfrm rot="16200000">
                  <a:off x="3547" y="1387"/>
                  <a:ext cx="80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e</a:t>
                  </a:r>
                  <a:endParaRPr lang="cs-CZ" sz="1400"/>
                </a:p>
              </p:txBody>
            </p:sp>
            <p:sp>
              <p:nvSpPr>
                <p:cNvPr id="90620" name="Rectangle 508"/>
                <p:cNvSpPr>
                  <a:spLocks noChangeArrowheads="1"/>
                </p:cNvSpPr>
                <p:nvPr/>
              </p:nvSpPr>
              <p:spPr bwMode="auto">
                <a:xfrm rot="16200000">
                  <a:off x="3543" y="1302"/>
                  <a:ext cx="88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n</a:t>
                  </a:r>
                  <a:endParaRPr lang="cs-CZ" sz="1400"/>
                </a:p>
              </p:txBody>
            </p:sp>
            <p:sp>
              <p:nvSpPr>
                <p:cNvPr id="90621" name="Rectangle 509"/>
                <p:cNvSpPr>
                  <a:spLocks noChangeArrowheads="1"/>
                </p:cNvSpPr>
                <p:nvPr/>
              </p:nvSpPr>
              <p:spPr bwMode="auto">
                <a:xfrm rot="16200000">
                  <a:off x="3547" y="1218"/>
                  <a:ext cx="80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c</a:t>
                  </a:r>
                  <a:endParaRPr lang="cs-CZ" sz="1400"/>
                </a:p>
              </p:txBody>
            </p:sp>
            <p:sp>
              <p:nvSpPr>
                <p:cNvPr id="90622" name="Rectangle 510"/>
                <p:cNvSpPr>
                  <a:spLocks noChangeArrowheads="1"/>
                </p:cNvSpPr>
                <p:nvPr/>
              </p:nvSpPr>
              <p:spPr bwMode="auto">
                <a:xfrm rot="16200000">
                  <a:off x="3547" y="1137"/>
                  <a:ext cx="80" cy="1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>
                    <a:spcBef>
                      <a:spcPct val="20000"/>
                    </a:spcBef>
                  </a:pPr>
                  <a:r>
                    <a:rPr lang="cs-CZ" b="1">
                      <a:solidFill>
                        <a:srgbClr val="1F1A17"/>
                      </a:solidFill>
                    </a:rPr>
                    <a:t>e</a:t>
                  </a:r>
                  <a:endParaRPr lang="cs-CZ" sz="1400"/>
                </a:p>
              </p:txBody>
            </p:sp>
          </p:grpSp>
          <p:sp>
            <p:nvSpPr>
              <p:cNvPr id="90623" name="Text Box 511"/>
              <p:cNvSpPr txBox="1">
                <a:spLocks noChangeArrowheads="1"/>
              </p:cNvSpPr>
              <p:nvPr/>
            </p:nvSpPr>
            <p:spPr bwMode="auto">
              <a:xfrm>
                <a:off x="3264" y="2592"/>
                <a:ext cx="2430" cy="1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"/>
                  </a:spcBef>
                </a:pPr>
                <a:r>
                  <a:rPr lang="cs-CZ" sz="1400" b="1" i="1"/>
                  <a:t>EL signál z jednotlivých jasných bodů</a:t>
                </a:r>
                <a:endParaRPr lang="cs-CZ" sz="1400"/>
              </a:p>
              <a:p>
                <a:pPr algn="ctr">
                  <a:spcBef>
                    <a:spcPct val="5000"/>
                  </a:spcBef>
                </a:pPr>
                <a:r>
                  <a:rPr lang="cs-CZ" sz="1400"/>
                  <a:t>má tendenci </a:t>
                </a:r>
                <a:r>
                  <a:rPr lang="cs-CZ" sz="1400" i="1"/>
                  <a:t>koncentrovat se kolem</a:t>
                </a:r>
              </a:p>
              <a:p>
                <a:pPr algn="ctr">
                  <a:spcBef>
                    <a:spcPct val="5000"/>
                  </a:spcBef>
                </a:pPr>
                <a:r>
                  <a:rPr lang="cs-CZ" sz="1400" i="1"/>
                  <a:t>diskrétních hladin 1500 a 3000 cpm</a:t>
                </a:r>
                <a:endParaRPr lang="cs-CZ" sz="1400"/>
              </a:p>
              <a:p>
                <a:pPr algn="ctr">
                  <a:spcBef>
                    <a:spcPct val="5000"/>
                  </a:spcBef>
                </a:pPr>
                <a:r>
                  <a:rPr lang="cs-CZ" sz="1400"/>
                  <a:t>- vysvětlujeme jako </a:t>
                </a:r>
                <a:r>
                  <a:rPr lang="cs-CZ" sz="1400" b="1"/>
                  <a:t>přítomnost 1 nebo 2</a:t>
                </a:r>
              </a:p>
              <a:p>
                <a:pPr algn="ctr">
                  <a:spcBef>
                    <a:spcPct val="5000"/>
                  </a:spcBef>
                </a:pPr>
                <a:r>
                  <a:rPr lang="cs-CZ" sz="1400" b="1"/>
                  <a:t>účinně emitujících NK v difrakčním kroužku</a:t>
                </a:r>
                <a:endParaRPr lang="cs-CZ" sz="1400"/>
              </a:p>
              <a:p>
                <a:pPr algn="ctr">
                  <a:spcBef>
                    <a:spcPct val="5000"/>
                  </a:spcBef>
                </a:pPr>
                <a:endParaRPr lang="cs-CZ" sz="1400"/>
              </a:p>
              <a:p>
                <a:pPr algn="ctr">
                  <a:spcBef>
                    <a:spcPct val="5000"/>
                  </a:spcBef>
                </a:pPr>
                <a:r>
                  <a:rPr lang="cs-CZ" sz="1400"/>
                  <a:t>Při </a:t>
                </a:r>
                <a:r>
                  <a:rPr lang="cs-CZ" sz="1400" i="1"/>
                  <a:t>vyšším napětí</a:t>
                </a:r>
                <a:r>
                  <a:rPr lang="cs-CZ" sz="1400"/>
                  <a:t> probíhají fluktuace</a:t>
                </a:r>
              </a:p>
              <a:p>
                <a:pPr algn="ctr">
                  <a:spcBef>
                    <a:spcPct val="5000"/>
                  </a:spcBef>
                </a:pPr>
                <a:r>
                  <a:rPr lang="cs-CZ" sz="1400"/>
                  <a:t>mezi více hladinami - rozmazaný histogram</a:t>
                </a: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/>
              <a:t>Experimentální zařízení pro single NK spektroskopii</a:t>
            </a:r>
            <a:endParaRPr lang="cs-CZ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4582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cs-CZ"/>
              <a:t>V zásadě se neliší od SMS.</a:t>
            </a:r>
          </a:p>
          <a:p>
            <a:pPr>
              <a:spcBef>
                <a:spcPct val="20000"/>
              </a:spcBef>
            </a:pPr>
            <a:r>
              <a:rPr lang="cs-CZ"/>
              <a:t>Podobné techniky se užívaly již delší dobu pro </a:t>
            </a:r>
            <a:r>
              <a:rPr lang="cs-CZ" b="1" i="1"/>
              <a:t>nedestruktivní charakterizaci polovodičů</a:t>
            </a:r>
            <a:r>
              <a:rPr lang="cs-CZ"/>
              <a:t> - někdy označované jako </a:t>
            </a:r>
            <a:r>
              <a:rPr lang="cs-CZ" b="1" u="sng"/>
              <a:t>techniky lokální sondy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914400" y="1981200"/>
            <a:ext cx="6629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/>
              <a:t>(dobré review: Gustafsson et al., </a:t>
            </a:r>
            <a:r>
              <a:rPr lang="cs-CZ" sz="1600" i="1"/>
              <a:t>J. Appl. Phys.</a:t>
            </a:r>
            <a:r>
              <a:rPr lang="cs-CZ" sz="1600"/>
              <a:t> </a:t>
            </a:r>
            <a:r>
              <a:rPr lang="cs-CZ" sz="1600" b="1"/>
              <a:t>84</a:t>
            </a:r>
            <a:r>
              <a:rPr lang="cs-CZ" sz="1600"/>
              <a:t> (1998) 1715-1775)</a:t>
            </a:r>
          </a:p>
        </p:txBody>
      </p:sp>
      <p:pic>
        <p:nvPicPr>
          <p:cNvPr id="49163" name="Picture 11" descr="C:\Jan\Figures\Transparenty\d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2200"/>
            <a:ext cx="7772400" cy="446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Fluktuace EL intenzity - animace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7696200" y="990600"/>
            <a:ext cx="1295400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i="1"/>
              <a:t>Sekvence 50ti EL obrázků </a:t>
            </a:r>
          </a:p>
          <a:p>
            <a:pPr algn="ctr">
              <a:spcBef>
                <a:spcPct val="50000"/>
              </a:spcBef>
            </a:pPr>
            <a:r>
              <a:rPr lang="cs-CZ" sz="1600" i="1"/>
              <a:t>(1 min expozice)</a:t>
            </a:r>
          </a:p>
          <a:p>
            <a:pPr algn="ctr">
              <a:spcBef>
                <a:spcPct val="50000"/>
              </a:spcBef>
            </a:pPr>
            <a:endParaRPr lang="cs-CZ" sz="1600" i="1"/>
          </a:p>
          <a:p>
            <a:pPr algn="ctr">
              <a:spcBef>
                <a:spcPct val="50000"/>
              </a:spcBef>
            </a:pPr>
            <a:r>
              <a:rPr lang="cs-CZ" sz="1600" i="1"/>
              <a:t>Stále stejná oblast vzorku</a:t>
            </a:r>
          </a:p>
          <a:p>
            <a:pPr algn="ctr">
              <a:spcBef>
                <a:spcPct val="50000"/>
              </a:spcBef>
            </a:pPr>
            <a:r>
              <a:rPr lang="cs-CZ" sz="1600" i="1"/>
              <a:t>27x27 mikronů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457200" y="990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/>
              <a:t>8 V</a:t>
            </a:r>
            <a:endParaRPr lang="cs-CZ" sz="1400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191000" y="99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/>
              <a:t>10 V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81000" y="3733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/>
              <a:t>12 V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191000" y="3733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400" b="1"/>
              <a:t>14 V</a:t>
            </a:r>
          </a:p>
        </p:txBody>
      </p:sp>
      <p:pic>
        <p:nvPicPr>
          <p:cNvPr id="91144" name="Seq020131A.avi">
            <a:hlinkClick r:id="" action="ppaction://ole?verb=0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262096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5" name="Seq020131B.avi">
            <a:hlinkClick r:id="" action="ppaction://ole?verb=0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990600"/>
            <a:ext cx="262096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6" name="Seq020131C.avi">
            <a:hlinkClick r:id="" action="ppaction://ole?verb=0"/>
          </p:cNvPr>
          <p:cNvPicPr>
            <a:picLocks noChangeAspect="1" noChangeArrowheads="1"/>
          </p:cNvPicPr>
          <p:nvPr>
            <a:vide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10000"/>
            <a:ext cx="262096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7" name="Seq020131D.avi">
            <a:hlinkClick r:id="" action="ppaction://ole?verb=0"/>
          </p:cNvPr>
          <p:cNvPicPr>
            <a:picLocks noChangeAspect="1" noChangeArrowheads="1"/>
          </p:cNvPicPr>
          <p:nvPr>
            <a:videoFile r:link="rId8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810000"/>
            <a:ext cx="262096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1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911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4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9114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381000" y="304800"/>
            <a:ext cx="82296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Spektroskopie jednotlivých Si nanokrystalů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2209800" y="6096000"/>
            <a:ext cx="480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/>
              <a:t>[</a:t>
            </a:r>
            <a:r>
              <a:rPr lang="cs-CZ" sz="1400"/>
              <a:t>J. Valenta et al., </a:t>
            </a:r>
            <a:r>
              <a:rPr lang="cs-CZ" sz="1400" i="1"/>
              <a:t>NATO Sci. Series, </a:t>
            </a:r>
            <a:r>
              <a:rPr lang="cs-CZ" sz="1400"/>
              <a:t>2003]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1182688" y="838200"/>
            <a:ext cx="65468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cs-CZ" sz="1400" b="1" i="1"/>
              <a:t>- koloidní Si nanokrystaly dostatečně řídce rozmístěné na substrátu</a:t>
            </a:r>
          </a:p>
          <a:p>
            <a:pPr algn="ctr"/>
            <a:r>
              <a:rPr lang="cs-CZ" sz="1400" b="1" i="1"/>
              <a:t>- Konfokální řádkovací mikroskop spojený se zobrazovacím spektrometrem</a:t>
            </a:r>
          </a:p>
        </p:txBody>
      </p:sp>
      <p:grpSp>
        <p:nvGrpSpPr>
          <p:cNvPr id="92165" name="Group 5"/>
          <p:cNvGrpSpPr>
            <a:grpSpLocks/>
          </p:cNvGrpSpPr>
          <p:nvPr/>
        </p:nvGrpSpPr>
        <p:grpSpPr bwMode="auto">
          <a:xfrm>
            <a:off x="4800600" y="2057400"/>
            <a:ext cx="4191000" cy="3843338"/>
            <a:chOff x="3024" y="1056"/>
            <a:chExt cx="2640" cy="2421"/>
          </a:xfrm>
        </p:grpSpPr>
        <p:sp>
          <p:nvSpPr>
            <p:cNvPr id="92166" name="AutoShape 6"/>
            <p:cNvSpPr>
              <a:spLocks noChangeArrowheads="1"/>
            </p:cNvSpPr>
            <p:nvPr/>
          </p:nvSpPr>
          <p:spPr bwMode="auto">
            <a:xfrm>
              <a:off x="3024" y="1056"/>
              <a:ext cx="480" cy="192"/>
            </a:xfrm>
            <a:prstGeom prst="rightArrow">
              <a:avLst>
                <a:gd name="adj1" fmla="val 50000"/>
                <a:gd name="adj2" fmla="val 62500"/>
              </a:avLst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cs-CZ"/>
            </a:p>
          </p:txBody>
        </p:sp>
        <p:pic>
          <p:nvPicPr>
            <p:cNvPr id="92167" name="Picture 7" descr="C:\Jan\text\PapersAbstracts\OASIS\SingleFig15col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1488"/>
              <a:ext cx="2640" cy="1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68" name="Text Box 8"/>
            <p:cNvSpPr txBox="1">
              <a:spLocks noChangeArrowheads="1"/>
            </p:cNvSpPr>
            <p:nvPr/>
          </p:nvSpPr>
          <p:spPr bwMode="auto">
            <a:xfrm>
              <a:off x="3336" y="1296"/>
              <a:ext cx="227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400"/>
                <a:t>Pozorování </a:t>
              </a:r>
              <a:r>
                <a:rPr lang="cs-CZ" sz="1400" b="1" i="1"/>
                <a:t>intermitence PL</a:t>
              </a:r>
              <a:r>
                <a:rPr lang="cs-CZ" sz="1400"/>
                <a:t> při cw excitaci</a:t>
              </a:r>
            </a:p>
          </p:txBody>
        </p:sp>
      </p:grpSp>
      <p:grpSp>
        <p:nvGrpSpPr>
          <p:cNvPr id="92169" name="Group 9"/>
          <p:cNvGrpSpPr>
            <a:grpSpLocks/>
          </p:cNvGrpSpPr>
          <p:nvPr/>
        </p:nvGrpSpPr>
        <p:grpSpPr bwMode="auto">
          <a:xfrm>
            <a:off x="228600" y="1447800"/>
            <a:ext cx="4572000" cy="4591050"/>
            <a:chOff x="144" y="912"/>
            <a:chExt cx="2880" cy="2892"/>
          </a:xfrm>
        </p:grpSpPr>
        <p:grpSp>
          <p:nvGrpSpPr>
            <p:cNvPr id="92170" name="Group 10"/>
            <p:cNvGrpSpPr>
              <a:grpSpLocks/>
            </p:cNvGrpSpPr>
            <p:nvPr/>
          </p:nvGrpSpPr>
          <p:grpSpPr bwMode="auto">
            <a:xfrm>
              <a:off x="144" y="912"/>
              <a:ext cx="2880" cy="2304"/>
              <a:chOff x="240" y="832"/>
              <a:chExt cx="3600" cy="2960"/>
            </a:xfrm>
          </p:grpSpPr>
          <p:pic>
            <p:nvPicPr>
              <p:cNvPr id="92171" name="Picture 11" descr="C:\JanV\Text\PapersAbstracts\OASIS\SingleFig15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832"/>
                <a:ext cx="3600" cy="29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2172" name="Text Box 12"/>
              <p:cNvSpPr txBox="1">
                <a:spLocks noChangeArrowheads="1"/>
              </p:cNvSpPr>
              <p:nvPr/>
            </p:nvSpPr>
            <p:spPr bwMode="auto">
              <a:xfrm>
                <a:off x="2976" y="3216"/>
                <a:ext cx="720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CCFFCC">
                            <a:gamma/>
                            <a:tint val="34510"/>
                            <a:invGamma/>
                          </a:srgbClr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cs-CZ" sz="1600" b="1">
                    <a:solidFill>
                      <a:schemeClr val="accent2"/>
                    </a:solidFill>
                  </a:rPr>
                  <a:t>Details</a:t>
                </a:r>
                <a:endParaRPr lang="cs-CZ" sz="1400"/>
              </a:p>
            </p:txBody>
          </p:sp>
          <p:sp>
            <p:nvSpPr>
              <p:cNvPr id="92173" name="Text Box 13"/>
              <p:cNvSpPr txBox="1">
                <a:spLocks noChangeArrowheads="1"/>
              </p:cNvSpPr>
              <p:nvPr/>
            </p:nvSpPr>
            <p:spPr bwMode="auto">
              <a:xfrm>
                <a:off x="1440" y="3216"/>
                <a:ext cx="720" cy="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rgbClr val="CCFFCC">
                            <a:gamma/>
                            <a:tint val="34510"/>
                            <a:invGamma/>
                          </a:srgbClr>
                        </a:gs>
                        <a:gs pos="100000">
                          <a:srgbClr val="CCFFCC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cs-CZ" sz="1600" b="1">
                    <a:solidFill>
                      <a:schemeClr val="accent2"/>
                    </a:solidFill>
                  </a:rPr>
                  <a:t>6 x 6 </a:t>
                </a:r>
                <a:r>
                  <a:rPr lang="cs-CZ" sz="1600" b="1">
                    <a:solidFill>
                      <a:schemeClr val="accent2"/>
                    </a:solidFill>
                    <a:latin typeface="Symbol" pitchFamily="18" charset="2"/>
                  </a:rPr>
                  <a:t>m</a:t>
                </a:r>
                <a:r>
                  <a:rPr lang="cs-CZ" sz="1600" b="1">
                    <a:solidFill>
                      <a:schemeClr val="accent2"/>
                    </a:solidFill>
                  </a:rPr>
                  <a:t>m</a:t>
                </a:r>
              </a:p>
            </p:txBody>
          </p:sp>
        </p:grpSp>
        <p:sp>
          <p:nvSpPr>
            <p:cNvPr id="92174" name="Text Box 14"/>
            <p:cNvSpPr txBox="1">
              <a:spLocks noChangeArrowheads="1"/>
            </p:cNvSpPr>
            <p:nvPr/>
          </p:nvSpPr>
          <p:spPr bwMode="auto">
            <a:xfrm>
              <a:off x="192" y="3216"/>
              <a:ext cx="2592" cy="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cs-CZ" sz="1200" i="1"/>
                <a:t>Excitace: </a:t>
              </a:r>
              <a:r>
                <a:rPr lang="cs-CZ" sz="1200"/>
                <a:t>cw 514 nm, 20 kW/cm</a:t>
              </a:r>
              <a:r>
                <a:rPr lang="cs-CZ" sz="1200" baseline="30000"/>
                <a:t>2</a:t>
              </a:r>
              <a:endParaRPr lang="cs-CZ" sz="1200"/>
            </a:p>
            <a:p>
              <a:pPr algn="ctr">
                <a:spcBef>
                  <a:spcPct val="30000"/>
                </a:spcBef>
              </a:pPr>
              <a:r>
                <a:rPr lang="cs-CZ" sz="1200" i="1"/>
                <a:t>Rozlišení</a:t>
              </a:r>
              <a:r>
                <a:rPr lang="cs-CZ" sz="1200"/>
                <a:t>: ~350 nm, oblast 6 x 6 </a:t>
              </a:r>
              <a:r>
                <a:rPr lang="cs-CZ" sz="1200">
                  <a:latin typeface="Symbol" pitchFamily="18" charset="2"/>
                </a:rPr>
                <a:t>m</a:t>
              </a:r>
              <a:r>
                <a:rPr lang="cs-CZ" sz="1200"/>
                <a:t>m = 256 x 256 bodů, měření bodu 10 ms</a:t>
              </a:r>
            </a:p>
            <a:p>
              <a:pPr algn="ctr">
                <a:spcBef>
                  <a:spcPct val="30000"/>
                </a:spcBef>
              </a:pPr>
              <a:r>
                <a:rPr lang="cs-CZ" sz="1200"/>
                <a:t>15 řádků skenu na jednom rozptylovém kroužku</a:t>
              </a:r>
              <a:endParaRPr lang="cs-CZ" sz="14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sz="2400">
                <a:solidFill>
                  <a:srgbClr val="FFFFFF"/>
                </a:solidFill>
                <a:latin typeface="Arial Black" pitchFamily="34" charset="0"/>
              </a:rPr>
              <a:t>PL bleaching - vybělování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838200" y="969963"/>
            <a:ext cx="6629400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GB" sz="1600" i="1"/>
              <a:t>Under strong excitation - </a:t>
            </a:r>
            <a:r>
              <a:rPr lang="en-GB" sz="1600" b="1" i="1"/>
              <a:t>quenching of emission is observed</a:t>
            </a:r>
          </a:p>
          <a:p>
            <a:pPr algn="ctr">
              <a:spcBef>
                <a:spcPct val="30000"/>
              </a:spcBef>
            </a:pPr>
            <a:r>
              <a:rPr lang="en-GB" sz="1600" i="1"/>
              <a:t>			- analogy to bleaching in dye molecules</a:t>
            </a:r>
            <a:endParaRPr lang="cs-CZ" sz="1600" b="1"/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066800" y="5410200"/>
            <a:ext cx="1828800" cy="6302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 b="1"/>
              <a:t>Power law</a:t>
            </a:r>
          </a:p>
          <a:p>
            <a:pPr algn="ctr">
              <a:spcBef>
                <a:spcPct val="20000"/>
              </a:spcBef>
            </a:pPr>
            <a:r>
              <a:rPr lang="cs-CZ" sz="1600" b="1"/>
              <a:t>dependence</a:t>
            </a:r>
          </a:p>
        </p:txBody>
      </p:sp>
      <p:grpSp>
        <p:nvGrpSpPr>
          <p:cNvPr id="94213" name="Group 5"/>
          <p:cNvGrpSpPr>
            <a:grpSpLocks/>
          </p:cNvGrpSpPr>
          <p:nvPr/>
        </p:nvGrpSpPr>
        <p:grpSpPr bwMode="auto">
          <a:xfrm>
            <a:off x="6172200" y="3560763"/>
            <a:ext cx="2743200" cy="609600"/>
            <a:chOff x="3648" y="2112"/>
            <a:chExt cx="1728" cy="384"/>
          </a:xfrm>
        </p:grpSpPr>
        <p:sp>
          <p:nvSpPr>
            <p:cNvPr id="94214" name="AutoShape 6"/>
            <p:cNvSpPr>
              <a:spLocks noChangeArrowheads="1"/>
            </p:cNvSpPr>
            <p:nvPr/>
          </p:nvSpPr>
          <p:spPr bwMode="auto">
            <a:xfrm>
              <a:off x="3648" y="2352"/>
              <a:ext cx="576" cy="144"/>
            </a:xfrm>
            <a:prstGeom prst="leftArrow">
              <a:avLst>
                <a:gd name="adj1" fmla="val 50000"/>
                <a:gd name="adj2" fmla="val 100000"/>
              </a:avLst>
            </a:prstGeom>
            <a:solidFill>
              <a:srgbClr val="33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cs-CZ"/>
            </a:p>
          </p:txBody>
        </p:sp>
        <p:sp>
          <p:nvSpPr>
            <p:cNvPr id="94215" name="Text Box 7"/>
            <p:cNvSpPr txBox="1">
              <a:spLocks noChangeArrowheads="1"/>
            </p:cNvSpPr>
            <p:nvPr/>
          </p:nvSpPr>
          <p:spPr bwMode="auto">
            <a:xfrm>
              <a:off x="3936" y="2112"/>
              <a:ext cx="144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s-CZ" sz="1600" i="1"/>
                <a:t>Effect is partially reversible</a:t>
              </a:r>
              <a:endParaRPr lang="cs-CZ" sz="1400"/>
            </a:p>
          </p:txBody>
        </p:sp>
      </p:grp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5943600" y="4800600"/>
            <a:ext cx="2895600" cy="11557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i="1"/>
              <a:t>Mechanism ???</a:t>
            </a:r>
            <a:endParaRPr lang="en-US" sz="1400"/>
          </a:p>
          <a:p>
            <a:pPr algn="ctr">
              <a:spcBef>
                <a:spcPct val="50000"/>
              </a:spcBef>
            </a:pPr>
            <a:r>
              <a:rPr lang="en-US" sz="1400"/>
              <a:t>Amans et al. JAP 91, 5334 (2002)</a:t>
            </a:r>
          </a:p>
          <a:p>
            <a:pPr algn="ctr">
              <a:spcBef>
                <a:spcPct val="50000"/>
              </a:spcBef>
            </a:pPr>
            <a:r>
              <a:rPr lang="en-US" sz="1400"/>
              <a:t>proposed: accumulation of charge </a:t>
            </a:r>
            <a:r>
              <a:rPr lang="en-US" sz="1400">
                <a:sym typeface="Symbol" pitchFamily="18" charset="2"/>
              </a:rPr>
              <a:t></a:t>
            </a:r>
            <a:r>
              <a:rPr lang="en-US" sz="1400"/>
              <a:t> breaking of chemical bonds ...</a:t>
            </a:r>
            <a:endParaRPr lang="cs-CZ" sz="1400"/>
          </a:p>
        </p:txBody>
      </p:sp>
      <p:pic>
        <p:nvPicPr>
          <p:cNvPr id="94217" name="Picture 9" descr="C:\Jan\text\PapersAbstracts\OASIS\SingleFig17col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5067300" cy="4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220" name="Group 12"/>
          <p:cNvGrpSpPr>
            <a:grpSpLocks/>
          </p:cNvGrpSpPr>
          <p:nvPr/>
        </p:nvGrpSpPr>
        <p:grpSpPr bwMode="auto">
          <a:xfrm>
            <a:off x="5029200" y="6019800"/>
            <a:ext cx="3352800" cy="838200"/>
            <a:chOff x="3168" y="3792"/>
            <a:chExt cx="2112" cy="528"/>
          </a:xfrm>
        </p:grpSpPr>
        <p:sp>
          <p:nvSpPr>
            <p:cNvPr id="94218" name="AutoShape 10"/>
            <p:cNvSpPr>
              <a:spLocks noChangeArrowheads="1"/>
            </p:cNvSpPr>
            <p:nvPr/>
          </p:nvSpPr>
          <p:spPr bwMode="auto">
            <a:xfrm>
              <a:off x="3168" y="3792"/>
              <a:ext cx="2112" cy="528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94219" name="Text Box 11"/>
            <p:cNvSpPr txBox="1">
              <a:spLocks noChangeArrowheads="1"/>
            </p:cNvSpPr>
            <p:nvPr/>
          </p:nvSpPr>
          <p:spPr bwMode="auto">
            <a:xfrm>
              <a:off x="3168" y="3936"/>
              <a:ext cx="20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 b="1"/>
                <a:t>Video Outside</a:t>
              </a:r>
              <a:r>
                <a:rPr lang="cs-CZ"/>
                <a:t> (1000x 0,2 s)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nimBg="1" autoUpdateAnimBg="0"/>
      <p:bldP spid="94216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sz="2400">
                <a:solidFill>
                  <a:srgbClr val="FFFFFF"/>
                </a:solidFill>
                <a:latin typeface="Arial Black" pitchFamily="34" charset="0"/>
              </a:rPr>
              <a:t>Měření PL autokorelace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838200" y="1143000"/>
            <a:ext cx="7315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en-GB" sz="1600" b="1" i="1"/>
              <a:t>Colloidal Si nanocrystals</a:t>
            </a:r>
            <a:r>
              <a:rPr lang="en-GB" sz="1600"/>
              <a:t> on quartz substrate, </a:t>
            </a:r>
            <a:r>
              <a:rPr lang="en-GB" sz="1600" b="1" i="1"/>
              <a:t>excitation</a:t>
            </a:r>
            <a:r>
              <a:rPr lang="en-GB" sz="1600"/>
              <a:t> by the cw 514 nm </a:t>
            </a:r>
            <a:endParaRPr lang="cs-CZ" sz="1400"/>
          </a:p>
        </p:txBody>
      </p:sp>
      <p:pic>
        <p:nvPicPr>
          <p:cNvPr id="95236" name="Picture 4" descr="C:\Jan\Figures\Science\SetUpChem_res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47875"/>
            <a:ext cx="3001963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7" name="Picture 5" descr="C:\Jan\Figures\Science\SetUpChem_res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57400"/>
            <a:ext cx="2871788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609600" y="1752600"/>
            <a:ext cx="5334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b="1">
                <a:solidFill>
                  <a:srgbClr val="008080"/>
                </a:solidFill>
              </a:rPr>
              <a:t>PL time trace		PL autocorrelation</a:t>
            </a: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6629400" y="2209800"/>
            <a:ext cx="1905000" cy="36576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en-GB" sz="1600"/>
              <a:t>- </a:t>
            </a:r>
            <a:r>
              <a:rPr lang="en-GB" sz="1600" b="1" i="1"/>
              <a:t>bunching</a:t>
            </a:r>
            <a:r>
              <a:rPr lang="en-GB" sz="1600"/>
              <a:t> is effect of blinking</a:t>
            </a:r>
          </a:p>
          <a:p>
            <a:pPr algn="ctr">
              <a:spcBef>
                <a:spcPct val="10000"/>
              </a:spcBef>
            </a:pPr>
            <a:endParaRPr lang="en-GB" sz="1600"/>
          </a:p>
          <a:p>
            <a:pPr algn="ctr">
              <a:spcBef>
                <a:spcPct val="10000"/>
              </a:spcBef>
            </a:pPr>
            <a:r>
              <a:rPr lang="en-GB" sz="1600"/>
              <a:t>g</a:t>
            </a:r>
            <a:r>
              <a:rPr lang="en-GB" sz="1600" baseline="30000"/>
              <a:t>(2)</a:t>
            </a:r>
            <a:r>
              <a:rPr lang="en-GB" sz="1600"/>
              <a:t> increases with pumping</a:t>
            </a:r>
          </a:p>
          <a:p>
            <a:pPr algn="ctr">
              <a:spcBef>
                <a:spcPct val="10000"/>
              </a:spcBef>
            </a:pPr>
            <a:r>
              <a:rPr lang="en-GB" sz="1600"/>
              <a:t>- values g</a:t>
            </a:r>
            <a:r>
              <a:rPr lang="en-GB" sz="1600" baseline="30000"/>
              <a:t>(2)</a:t>
            </a:r>
            <a:r>
              <a:rPr lang="en-GB" sz="1600"/>
              <a:t> &gt; 1 indicates the </a:t>
            </a:r>
            <a:r>
              <a:rPr lang="en-GB" sz="1600" i="1"/>
              <a:t>single quantum emitter</a:t>
            </a:r>
          </a:p>
          <a:p>
            <a:pPr algn="ctr">
              <a:spcBef>
                <a:spcPct val="10000"/>
              </a:spcBef>
            </a:pPr>
            <a:endParaRPr lang="en-GB" sz="1600"/>
          </a:p>
          <a:p>
            <a:pPr algn="ctr">
              <a:spcBef>
                <a:spcPct val="10000"/>
              </a:spcBef>
            </a:pPr>
            <a:r>
              <a:rPr lang="en-GB" sz="1600"/>
              <a:t>- attempt to see </a:t>
            </a:r>
            <a:r>
              <a:rPr lang="en-GB" sz="1600" i="1"/>
              <a:t>antibunching</a:t>
            </a:r>
            <a:r>
              <a:rPr lang="en-GB" sz="1600"/>
              <a:t> was </a:t>
            </a:r>
            <a:r>
              <a:rPr lang="en-GB" sz="1600" i="1"/>
              <a:t>not successful</a:t>
            </a:r>
            <a:r>
              <a:rPr lang="en-GB" sz="1600"/>
              <a:t> </a:t>
            </a:r>
          </a:p>
          <a:p>
            <a:pPr algn="ctr">
              <a:spcBef>
                <a:spcPct val="10000"/>
              </a:spcBef>
            </a:pPr>
            <a:r>
              <a:rPr lang="en-GB" sz="1600"/>
              <a:t>(low emission rate)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 autoUpdateAnimBg="0"/>
      <p:bldP spid="95239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Experimentální výsledky odjinud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04800" y="1371600"/>
            <a:ext cx="5486400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 - obdivuhodné experimenty na II-V nanokrystalech</a:t>
            </a:r>
          </a:p>
          <a:p>
            <a:pPr>
              <a:spcBef>
                <a:spcPct val="50000"/>
              </a:spcBef>
            </a:pPr>
            <a:r>
              <a:rPr lang="cs-CZ" b="1" i="1"/>
              <a:t>Identifikace atomu-podobných stavů v NK pomocí tunelovací spektroskopie a PLE</a:t>
            </a:r>
            <a:r>
              <a:rPr lang="cs-CZ"/>
              <a:t> [U. Banin et al., Nature 400 (1998) 542]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81000" y="990600"/>
            <a:ext cx="3886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u="sng"/>
              <a:t>Nanokrystaly jako umělé atomy</a:t>
            </a:r>
            <a:endParaRPr lang="cs-CZ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381000" y="2819400"/>
            <a:ext cx="4495800" cy="380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i="1"/>
              <a:t>InAs nanokrystaly</a:t>
            </a:r>
            <a:r>
              <a:rPr lang="cs-CZ"/>
              <a:t> připravené v roztoku pyrolitickou reakcí organokovových prekurzorů - pasivované na povrchu org. ligandy a pro STM deponované na zlatém filmu</a:t>
            </a:r>
          </a:p>
          <a:p>
            <a:pPr>
              <a:spcBef>
                <a:spcPct val="50000"/>
              </a:spcBef>
            </a:pPr>
            <a:r>
              <a:rPr lang="cs-CZ"/>
              <a:t>- </a:t>
            </a:r>
            <a:r>
              <a:rPr lang="cs-CZ" i="1"/>
              <a:t>experiment</a:t>
            </a:r>
            <a:r>
              <a:rPr lang="cs-CZ"/>
              <a:t> : nízkoteplotní STM (4,2 K)</a:t>
            </a:r>
          </a:p>
          <a:p>
            <a:pPr>
              <a:spcBef>
                <a:spcPct val="50000"/>
              </a:spcBef>
            </a:pPr>
            <a:r>
              <a:rPr lang="cs-CZ"/>
              <a:t>Závislost tunel. proudu na napětí ukazuje schodovitou strukturu</a:t>
            </a:r>
          </a:p>
          <a:p>
            <a:pPr>
              <a:spcBef>
                <a:spcPct val="50000"/>
              </a:spcBef>
            </a:pPr>
            <a:r>
              <a:rPr lang="cs-CZ"/>
              <a:t>- derivace dI/dV pak ukazuje bohatou strukturu </a:t>
            </a:r>
            <a:r>
              <a:rPr lang="cs-CZ" b="1" i="1"/>
              <a:t>single elektronových tunelovacích píků</a:t>
            </a:r>
            <a:r>
              <a:rPr lang="cs-CZ"/>
              <a:t> - odpovídá to </a:t>
            </a:r>
            <a:r>
              <a:rPr lang="cs-CZ" b="1"/>
              <a:t>tunelovací hustotě stavů</a:t>
            </a:r>
            <a:r>
              <a:rPr lang="cs-CZ"/>
              <a:t> (DOS)</a:t>
            </a:r>
          </a:p>
        </p:txBody>
      </p:sp>
      <p:pic>
        <p:nvPicPr>
          <p:cNvPr id="53256" name="Picture 8" descr="C:\Honza\obrazky\science\SingleNClectures\BaninNature99\Fi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2600"/>
            <a:ext cx="3589338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Umělé atomy</a:t>
            </a:r>
          </a:p>
        </p:txBody>
      </p:sp>
      <p:pic>
        <p:nvPicPr>
          <p:cNvPr id="54278" name="Picture 6" descr="C:\Honza\obrazky\science\SingleNClectures\BaninNature99\Fi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700" y="990600"/>
            <a:ext cx="3208338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7" descr="C:\Honza\obrazky\science\SingleNClectures\BaninNature99\Fig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3" y="990600"/>
            <a:ext cx="318452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0" y="1066800"/>
            <a:ext cx="2819400" cy="561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sz="1600" b="1" i="1"/>
              <a:t>Vzdálenost píků</a:t>
            </a:r>
            <a:r>
              <a:rPr lang="cs-CZ" sz="1600"/>
              <a:t> závisí na:</a:t>
            </a:r>
          </a:p>
          <a:p>
            <a:pPr>
              <a:spcBef>
                <a:spcPct val="10000"/>
              </a:spcBef>
            </a:pPr>
            <a:r>
              <a:rPr lang="cs-CZ" sz="1600"/>
              <a:t>- single elektron nabíjecí (charging) energii E</a:t>
            </a:r>
            <a:r>
              <a:rPr lang="cs-CZ" sz="1600" baseline="-25000"/>
              <a:t>c</a:t>
            </a:r>
            <a:r>
              <a:rPr lang="cs-CZ" sz="1600"/>
              <a:t>=0,11 eV</a:t>
            </a:r>
          </a:p>
          <a:p>
            <a:pPr>
              <a:spcBef>
                <a:spcPct val="10000"/>
              </a:spcBef>
            </a:pPr>
            <a:r>
              <a:rPr lang="cs-CZ" sz="1600"/>
              <a:t>- energetickém rozdílu mezi diskrétními stavy</a:t>
            </a:r>
          </a:p>
          <a:p>
            <a:pPr>
              <a:spcBef>
                <a:spcPct val="10000"/>
              </a:spcBef>
            </a:pPr>
            <a:endParaRPr lang="cs-CZ" sz="1600"/>
          </a:p>
          <a:p>
            <a:pPr>
              <a:spcBef>
                <a:spcPct val="10000"/>
              </a:spcBef>
            </a:pPr>
            <a:r>
              <a:rPr lang="cs-CZ" sz="1600" b="1" i="1"/>
              <a:t>Vodivostní pás</a:t>
            </a:r>
            <a:r>
              <a:rPr lang="cs-CZ" sz="1600"/>
              <a:t> má </a:t>
            </a:r>
            <a:r>
              <a:rPr lang="cs-CZ" sz="1600" b="1" i="1"/>
              <a:t>nejnižší stav rozštěpený na dublet</a:t>
            </a:r>
            <a:r>
              <a:rPr lang="cs-CZ" sz="1600"/>
              <a:t>, </a:t>
            </a:r>
            <a:r>
              <a:rPr lang="cs-CZ" sz="1600" b="1" i="1"/>
              <a:t>vyšší stav tvoří šest píků</a:t>
            </a:r>
            <a:r>
              <a:rPr lang="cs-CZ" sz="1600"/>
              <a:t> - to odpovídá </a:t>
            </a:r>
            <a:r>
              <a:rPr lang="cs-CZ" sz="1600" b="1"/>
              <a:t>s</a:t>
            </a:r>
            <a:r>
              <a:rPr lang="cs-CZ" sz="1600"/>
              <a:t> resp.</a:t>
            </a:r>
            <a:r>
              <a:rPr lang="cs-CZ" sz="1600" b="1"/>
              <a:t> p</a:t>
            </a:r>
            <a:r>
              <a:rPr lang="cs-CZ" sz="1600"/>
              <a:t> stavu</a:t>
            </a:r>
          </a:p>
          <a:p>
            <a:pPr>
              <a:spcBef>
                <a:spcPct val="10000"/>
              </a:spcBef>
            </a:pPr>
            <a:endParaRPr lang="cs-CZ" sz="1600"/>
          </a:p>
          <a:p>
            <a:pPr>
              <a:spcBef>
                <a:spcPct val="10000"/>
              </a:spcBef>
            </a:pPr>
            <a:r>
              <a:rPr lang="cs-CZ" sz="1600" b="1" i="1"/>
              <a:t>Valenční pás nemá tak jasnou strukturu</a:t>
            </a:r>
            <a:r>
              <a:rPr lang="cs-CZ" sz="1600"/>
              <a:t> - pravděpodobně je nejnižší stav pomíchaný s a p stav (šlo by rozhodnout pomocí měření v mag. poli - Zeeman. štěpení) - usuzuje se tak z porovnání s PLE spektry, kde se uplatňují jen povolené přechody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Excitonické umělé atomy</a:t>
            </a:r>
          </a:p>
        </p:txBody>
      </p:sp>
      <p:pic>
        <p:nvPicPr>
          <p:cNvPr id="55304" name="Picture 8" descr="C:\Honza\obrazky\science\SingleNClectures\BayerNature00\Fi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90600"/>
            <a:ext cx="3581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304800" y="990600"/>
            <a:ext cx="464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[Bayer et al., Nature 405 (2000) 923]</a:t>
            </a: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304800" y="1828800"/>
            <a:ext cx="4495800" cy="448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- </a:t>
            </a:r>
            <a:r>
              <a:rPr lang="cs-CZ" b="1"/>
              <a:t>stavy s více elektrony</a:t>
            </a:r>
            <a:r>
              <a:rPr lang="cs-CZ"/>
              <a:t> - tvoří se komplexy, které jsou </a:t>
            </a:r>
            <a:r>
              <a:rPr lang="cs-CZ" b="1" i="1"/>
              <a:t>analogií atomů vodíku, helia, lithia, berilia, bóru a uhlíku</a:t>
            </a:r>
            <a:endParaRPr lang="cs-CZ"/>
          </a:p>
          <a:p>
            <a:pPr>
              <a:spcBef>
                <a:spcPct val="50000"/>
              </a:spcBef>
            </a:pPr>
            <a:r>
              <a:rPr lang="cs-CZ"/>
              <a:t>- při </a:t>
            </a:r>
            <a:r>
              <a:rPr lang="cs-CZ" b="1" i="1"/>
              <a:t>obsazování stavů</a:t>
            </a:r>
            <a:r>
              <a:rPr lang="cs-CZ"/>
              <a:t> platí </a:t>
            </a:r>
            <a:r>
              <a:rPr lang="cs-CZ" b="1" i="1"/>
              <a:t>analogie s Pauliho principem</a:t>
            </a:r>
          </a:p>
          <a:p>
            <a:pPr>
              <a:spcBef>
                <a:spcPct val="50000"/>
              </a:spcBef>
            </a:pPr>
            <a:r>
              <a:rPr lang="cs-CZ"/>
              <a:t>- v každé degenerované slupce nastává </a:t>
            </a:r>
            <a:r>
              <a:rPr lang="cs-CZ" b="1" i="1"/>
              <a:t>kondenzace do kolektivního mnohaexcitonového základního stavu</a:t>
            </a:r>
            <a:r>
              <a:rPr lang="cs-CZ"/>
              <a:t>, to je důsledek tzv. </a:t>
            </a:r>
            <a:r>
              <a:rPr lang="cs-CZ" i="1"/>
              <a:t>skrytých symetrií</a:t>
            </a:r>
            <a:r>
              <a:rPr lang="cs-CZ"/>
              <a:t> - analogie </a:t>
            </a:r>
            <a:r>
              <a:rPr lang="cs-CZ" b="1" i="1"/>
              <a:t>Hundova pravidla</a:t>
            </a:r>
            <a:r>
              <a:rPr lang="cs-CZ"/>
              <a:t> </a:t>
            </a:r>
          </a:p>
          <a:p>
            <a:pPr>
              <a:spcBef>
                <a:spcPct val="50000"/>
              </a:spcBef>
            </a:pPr>
            <a:endParaRPr lang="cs-CZ"/>
          </a:p>
          <a:p>
            <a:pPr>
              <a:spcBef>
                <a:spcPct val="50000"/>
              </a:spcBef>
            </a:pPr>
            <a:r>
              <a:rPr lang="cs-CZ"/>
              <a:t>Vzorky: InGaAs NC v GaAs - vyleptaná mesa struktura (&lt; 100 nm)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Excitonické umělé atomy</a:t>
            </a:r>
          </a:p>
        </p:txBody>
      </p:sp>
      <p:pic>
        <p:nvPicPr>
          <p:cNvPr id="56323" name="Picture 3" descr="C:\Honza\obrazky\science\SingleNClectures\BayerNature00\Fi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510540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4" descr="C:\Honza\obrazky\science\SingleNClectures\BayerNature00\Fig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00400"/>
            <a:ext cx="38100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228600" y="990600"/>
            <a:ext cx="5334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b="1" i="1"/>
              <a:t>Zaplňování stavů</a:t>
            </a:r>
            <a:r>
              <a:rPr lang="cs-CZ" sz="1600"/>
              <a:t> při rostoucí intenzitě excitace - pro soubor NK - nehomogenní rozšíření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609600" y="5105400"/>
            <a:ext cx="45720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b="1" i="1"/>
              <a:t>Měření jednotlivých NK umožňuje pozorovat velmi úzké spektrální čáry</a:t>
            </a:r>
            <a:endParaRPr lang="cs-CZ" sz="1600"/>
          </a:p>
          <a:p>
            <a:pPr>
              <a:spcBef>
                <a:spcPct val="50000"/>
              </a:spcBef>
            </a:pPr>
            <a:r>
              <a:rPr lang="cs-CZ" sz="1600"/>
              <a:t>- excitační intenzita mezi 50 nW a 50 mW (X</a:t>
            </a:r>
            <a:r>
              <a:rPr lang="cs-CZ" sz="1600" baseline="-25000"/>
              <a:t>i</a:t>
            </a:r>
            <a:r>
              <a:rPr lang="cs-CZ" sz="1600"/>
              <a:t> značí střední počet excitonů)</a:t>
            </a:r>
          </a:p>
          <a:p>
            <a:pPr>
              <a:spcBef>
                <a:spcPct val="50000"/>
              </a:spcBef>
            </a:pPr>
            <a:r>
              <a:rPr lang="cs-CZ" sz="1600"/>
              <a:t>- chování s a p stavů je poměrně složité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Excitonické umělé atomy</a:t>
            </a:r>
          </a:p>
        </p:txBody>
      </p:sp>
      <p:pic>
        <p:nvPicPr>
          <p:cNvPr id="57347" name="Picture 3" descr="C:\Honza\obrazky\science\SingleNClectures\BayerNature00\Fi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39401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 descr="C:\JanV\Figures\Transparenty\PrednSingleNC\BayerNature00\Fi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38623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81000" y="990600"/>
            <a:ext cx="800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Některá spektra z předchozího obrázku		Teoretický výpočet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382000" cy="457200"/>
          </a:xfrm>
        </p:spPr>
        <p:txBody>
          <a:bodyPr/>
          <a:lstStyle/>
          <a:p>
            <a:r>
              <a:rPr lang="cs-CZ" sz="2000"/>
              <a:t>Pozorování intermitence v emisi jednotlivých nanokrystalů</a:t>
            </a:r>
            <a:endParaRPr lang="cs-CZ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861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Překvapivý jev - označován mnoha názvy: </a:t>
            </a:r>
            <a:r>
              <a:rPr lang="cs-CZ" b="1" i="1"/>
              <a:t>Fluorescence intermittency, blinking, on-off dynamics, photon bunching, random telegraph (noise) signal, ...</a:t>
            </a:r>
            <a:endParaRPr lang="cs-CZ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52400" y="1676400"/>
            <a:ext cx="88392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b="1" i="1"/>
              <a:t>Prakticky při všech měřeních jednotlivých NK/molekul je pozorováno přeskakování intenzity emise</a:t>
            </a:r>
            <a:r>
              <a:rPr lang="cs-CZ" sz="1600"/>
              <a:t> (integrované v jisté spektr. oblasti) </a:t>
            </a:r>
            <a:r>
              <a:rPr lang="cs-CZ" sz="1600" b="1" i="1"/>
              <a:t>mezi několika nebo jen dvěma úrovněmi</a:t>
            </a:r>
            <a:r>
              <a:rPr lang="cs-CZ" sz="1600"/>
              <a:t> (on-off) = jedinečný jev, který </a:t>
            </a:r>
            <a:r>
              <a:rPr lang="cs-CZ" sz="1600" i="1"/>
              <a:t>nemá obdobu při měření souborů NK/molekul</a:t>
            </a:r>
            <a:r>
              <a:rPr lang="cs-CZ" sz="1600"/>
              <a:t> (poprvé pozorováno u single iontů v radiofrekvenční pasti - 1987)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152400" y="2819400"/>
            <a:ext cx="8839200" cy="136207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sz="1600" b="1" u="sng"/>
              <a:t>Experimentální požadavky</a:t>
            </a:r>
            <a:endParaRPr lang="cs-CZ" sz="1600"/>
          </a:p>
          <a:p>
            <a:pPr>
              <a:spcBef>
                <a:spcPct val="10000"/>
              </a:spcBef>
            </a:pPr>
            <a:r>
              <a:rPr lang="cs-CZ" sz="1600"/>
              <a:t>- sledovaný objekt musí mít </a:t>
            </a:r>
            <a:r>
              <a:rPr lang="cs-CZ" sz="1600" b="1" i="1"/>
              <a:t>stabilní polohu</a:t>
            </a:r>
            <a:r>
              <a:rPr lang="cs-CZ" sz="1600"/>
              <a:t> (excit. stabilním laserem) - dlouhotrvající detekce (nejčastěji konfok. mikroskop - někdy s "automated positioning")</a:t>
            </a:r>
          </a:p>
          <a:p>
            <a:pPr>
              <a:spcBef>
                <a:spcPct val="10000"/>
              </a:spcBef>
            </a:pPr>
            <a:r>
              <a:rPr lang="cs-CZ" sz="1600"/>
              <a:t>- </a:t>
            </a:r>
            <a:r>
              <a:rPr lang="cs-CZ" sz="1600" b="1" i="1"/>
              <a:t>časový interval odečítání signálu musí být kratší než typická doba mezi přeskoky</a:t>
            </a:r>
            <a:r>
              <a:rPr lang="cs-CZ" sz="1600"/>
              <a:t> on-off (obvyklé detektory APD nebo PMT)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52400" y="4267200"/>
            <a:ext cx="89916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 u="sng"/>
              <a:t>Možné příčiny / mechanismy intermitence</a:t>
            </a:r>
            <a:endParaRPr lang="cs-CZ"/>
          </a:p>
          <a:p>
            <a:pPr>
              <a:spcBef>
                <a:spcPct val="10000"/>
              </a:spcBef>
            </a:pPr>
            <a:r>
              <a:rPr lang="cs-CZ" sz="1600" i="1"/>
              <a:t>(krátký přehled T. Bashé, J. Luminescence 76-77 (1998) 263)</a:t>
            </a:r>
            <a:endParaRPr lang="cs-CZ"/>
          </a:p>
          <a:p>
            <a:pPr>
              <a:spcBef>
                <a:spcPct val="10000"/>
              </a:spcBef>
            </a:pPr>
            <a:r>
              <a:rPr lang="cs-CZ"/>
              <a:t>1. </a:t>
            </a:r>
            <a:r>
              <a:rPr lang="cs-CZ" b="1">
                <a:solidFill>
                  <a:srgbClr val="0000FF"/>
                </a:solidFill>
              </a:rPr>
              <a:t>Vnitřní kvantové přechody</a:t>
            </a:r>
            <a:r>
              <a:rPr lang="cs-CZ"/>
              <a:t> - </a:t>
            </a:r>
            <a:r>
              <a:rPr lang="cs-CZ" i="1"/>
              <a:t>singlet-triplet = intersystem crossing</a:t>
            </a:r>
            <a:r>
              <a:rPr lang="cs-CZ"/>
              <a:t> (spinově zak.) - z distribuce on, off časů lze určit dynamiku populace/depopulace tripletu (monoexp.fce)</a:t>
            </a:r>
          </a:p>
          <a:p>
            <a:pPr>
              <a:spcBef>
                <a:spcPct val="10000"/>
              </a:spcBef>
            </a:pPr>
            <a:r>
              <a:rPr lang="cs-CZ"/>
              <a:t>2. </a:t>
            </a:r>
            <a:r>
              <a:rPr lang="cs-CZ" b="1">
                <a:solidFill>
                  <a:srgbClr val="0000FF"/>
                </a:solidFill>
              </a:rPr>
              <a:t>Spektrální posuvy emise</a:t>
            </a:r>
            <a:r>
              <a:rPr lang="cs-CZ"/>
              <a:t> - objekt se dostává z rezonance s exc. laserem</a:t>
            </a:r>
          </a:p>
          <a:p>
            <a:pPr>
              <a:spcBef>
                <a:spcPct val="10000"/>
              </a:spcBef>
            </a:pPr>
            <a:r>
              <a:rPr lang="cs-CZ"/>
              <a:t>- </a:t>
            </a:r>
            <a:r>
              <a:rPr lang="cs-CZ" b="1" i="1"/>
              <a:t>pokud je blikání nezávislé na intenzitě exc</a:t>
            </a:r>
            <a:r>
              <a:rPr lang="cs-CZ"/>
              <a:t>.: </a:t>
            </a:r>
            <a:r>
              <a:rPr lang="cs-CZ" b="1"/>
              <a:t>spontánní fluktuace matrice okolo objektu</a:t>
            </a:r>
            <a:r>
              <a:rPr lang="cs-CZ"/>
              <a:t> - spektrální difúze (distribuce on,off časů je neexponenciální)</a:t>
            </a:r>
          </a:p>
          <a:p>
            <a:pPr>
              <a:spcBef>
                <a:spcPct val="10000"/>
              </a:spcBef>
            </a:pPr>
            <a:r>
              <a:rPr lang="cs-CZ"/>
              <a:t>- </a:t>
            </a:r>
            <a:r>
              <a:rPr lang="cs-CZ" b="1" i="1"/>
              <a:t>pokud je blikání závislé na int. excitace</a:t>
            </a:r>
            <a:r>
              <a:rPr lang="cs-CZ"/>
              <a:t> - </a:t>
            </a:r>
            <a:r>
              <a:rPr lang="cs-CZ" b="1"/>
              <a:t>spektrální hole burning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 autoUpdateAnimBg="0"/>
      <p:bldP spid="5837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Techniky „Local Luminescence Probe“ II.</a:t>
            </a:r>
          </a:p>
        </p:txBody>
      </p:sp>
      <p:pic>
        <p:nvPicPr>
          <p:cNvPr id="66563" name="Picture 3" descr="C:\Jan\Figures\Transparenty\e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74750"/>
            <a:ext cx="8991600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735513" y="5257800"/>
            <a:ext cx="3946525" cy="8382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25000"/>
              </a:spcBef>
            </a:pPr>
            <a:r>
              <a:rPr lang="cs-CZ" sz="1400" b="1" i="1"/>
              <a:t>Konstrukce aparatury pro STM luminiscenci </a:t>
            </a:r>
          </a:p>
          <a:p>
            <a:pPr algn="ctr">
              <a:spcBef>
                <a:spcPct val="25000"/>
              </a:spcBef>
            </a:pPr>
            <a:r>
              <a:rPr lang="cs-CZ" sz="1400" b="1" i="1"/>
              <a:t>a první experimenty jsou v současnosti</a:t>
            </a:r>
          </a:p>
          <a:p>
            <a:pPr algn="ctr">
              <a:spcBef>
                <a:spcPct val="25000"/>
              </a:spcBef>
            </a:pPr>
            <a:r>
              <a:rPr lang="cs-CZ" sz="1400" b="1" i="1"/>
              <a:t>prováděny na FÚ AV ČR v Praze</a:t>
            </a:r>
            <a:endParaRPr lang="cs-CZ" sz="1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Pozorování intermitence</a:t>
            </a:r>
          </a:p>
        </p:txBody>
      </p:sp>
      <p:pic>
        <p:nvPicPr>
          <p:cNvPr id="59395" name="Picture 3" descr="C:\Honza\obrazky\science\SingleNClectures\NirmalNature96\Fig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332898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 descr="C:\Honza\obrazky\science\SingleNClectures\NirmalNature96\Fi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00200"/>
            <a:ext cx="4419600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228600" y="1066800"/>
            <a:ext cx="86868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 u="sng"/>
              <a:t>A - První pozorování u koloidních CdSe NK</a:t>
            </a:r>
            <a:r>
              <a:rPr lang="cs-CZ"/>
              <a:t> (pasivovaných příp. pokrytých ZnS)</a:t>
            </a:r>
          </a:p>
          <a:p>
            <a:pPr>
              <a:spcBef>
                <a:spcPct val="10000"/>
              </a:spcBef>
            </a:pPr>
            <a:r>
              <a:rPr lang="cs-CZ" sz="1600"/>
              <a:t>[M. Nirmal et al., Nature 383 (1996) 802]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152400" y="5867400"/>
            <a:ext cx="8763000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sz="1600" b="1" i="1"/>
              <a:t>Distribuce (neexponenciální) ON časů</a:t>
            </a:r>
            <a:r>
              <a:rPr lang="cs-CZ" sz="1600"/>
              <a:t> závisí intenzitě excitace a na stavu povrchu (pokrytí)</a:t>
            </a:r>
          </a:p>
          <a:p>
            <a:pPr>
              <a:spcBef>
                <a:spcPct val="10000"/>
              </a:spcBef>
            </a:pPr>
            <a:r>
              <a:rPr lang="cs-CZ" sz="1600" b="1"/>
              <a:t>Navržené vysvětlení - fotoionizace</a:t>
            </a:r>
            <a:r>
              <a:rPr lang="cs-CZ" sz="1600"/>
              <a:t> - zachycení náboje v povrchové pasti umožněné </a:t>
            </a:r>
            <a:r>
              <a:rPr lang="cs-CZ" sz="1600" b="1" i="1"/>
              <a:t>Augerovou rekombinací</a:t>
            </a:r>
            <a:endParaRPr lang="cs-CZ" sz="16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Pozorování intermitence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609600" y="990600"/>
            <a:ext cx="82296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 u="sng"/>
              <a:t>B - Termální příspěvek k intermitenci - CdSe/CdS koloidní NK</a:t>
            </a:r>
            <a:endParaRPr lang="cs-CZ"/>
          </a:p>
          <a:p>
            <a:pPr>
              <a:spcBef>
                <a:spcPct val="10000"/>
              </a:spcBef>
            </a:pPr>
            <a:r>
              <a:rPr lang="cs-CZ" sz="1600"/>
              <a:t>[Banin et al., </a:t>
            </a:r>
            <a:r>
              <a:rPr lang="cs-CZ" sz="1600" i="1"/>
              <a:t>J. Chem. Phys</a:t>
            </a:r>
            <a:r>
              <a:rPr lang="cs-CZ" sz="1600"/>
              <a:t>. </a:t>
            </a:r>
            <a:r>
              <a:rPr lang="cs-CZ" sz="1600" b="1"/>
              <a:t>110</a:t>
            </a:r>
            <a:r>
              <a:rPr lang="cs-CZ" sz="1600"/>
              <a:t> (1999) 1195]</a:t>
            </a:r>
          </a:p>
        </p:txBody>
      </p:sp>
      <p:pic>
        <p:nvPicPr>
          <p:cNvPr id="60422" name="Picture 6" descr="C:\Honza\obrazky\science\SingleNClectures\BaninJChP99\Fi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258603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26" name="Group 10"/>
          <p:cNvGrpSpPr>
            <a:grpSpLocks/>
          </p:cNvGrpSpPr>
          <p:nvPr/>
        </p:nvGrpSpPr>
        <p:grpSpPr bwMode="auto">
          <a:xfrm>
            <a:off x="3048000" y="1752600"/>
            <a:ext cx="5791200" cy="4908550"/>
            <a:chOff x="1920" y="1104"/>
            <a:chExt cx="3648" cy="3092"/>
          </a:xfrm>
        </p:grpSpPr>
        <p:pic>
          <p:nvPicPr>
            <p:cNvPr id="60423" name="Picture 7" descr="C:\Honza\obrazky\science\SingleNClectures\BaninJChP99\Fig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1392"/>
              <a:ext cx="3504" cy="2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4" name="Text Box 8"/>
            <p:cNvSpPr txBox="1">
              <a:spLocks noChangeArrowheads="1"/>
            </p:cNvSpPr>
            <p:nvPr/>
          </p:nvSpPr>
          <p:spPr bwMode="auto">
            <a:xfrm>
              <a:off x="1920" y="1104"/>
              <a:ext cx="364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/>
                <a:t>Histogramy ON i OFF časů jsou neexponenciální</a:t>
              </a:r>
            </a:p>
          </p:txBody>
        </p:sp>
        <p:sp>
          <p:nvSpPr>
            <p:cNvPr id="60425" name="Text Box 9"/>
            <p:cNvSpPr txBox="1">
              <a:spLocks noChangeArrowheads="1"/>
            </p:cNvSpPr>
            <p:nvPr/>
          </p:nvSpPr>
          <p:spPr bwMode="auto">
            <a:xfrm>
              <a:off x="1920" y="3792"/>
              <a:ext cx="36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 b="1"/>
                <a:t>Závislost na intenzitě excitace</a:t>
              </a:r>
              <a:r>
                <a:rPr lang="cs-CZ"/>
                <a:t>: OFF časy nezávisí, </a:t>
              </a:r>
              <a:r>
                <a:rPr lang="cs-CZ" b="1" i="1"/>
                <a:t>ON časy se zkracují s rostoucí intenzitou</a:t>
              </a:r>
              <a:r>
                <a:rPr lang="cs-CZ"/>
                <a:t> (~1/I)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Pozorování intermitence</a:t>
            </a:r>
          </a:p>
        </p:txBody>
      </p:sp>
      <p:pic>
        <p:nvPicPr>
          <p:cNvPr id="61443" name="Picture 3" descr="C:\Honza\obrazky\science\SingleNClectures\BaninJChP99\Fi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2546350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4" descr="C:\Honza\obrazky\science\SingleNClectures\BaninJChP99\Fi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90600"/>
            <a:ext cx="27908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48" name="Group 8"/>
          <p:cNvGrpSpPr>
            <a:grpSpLocks/>
          </p:cNvGrpSpPr>
          <p:nvPr/>
        </p:nvGrpSpPr>
        <p:grpSpPr bwMode="auto">
          <a:xfrm>
            <a:off x="304800" y="990600"/>
            <a:ext cx="8458200" cy="5773738"/>
            <a:chOff x="192" y="624"/>
            <a:chExt cx="5328" cy="3637"/>
          </a:xfrm>
        </p:grpSpPr>
        <p:pic>
          <p:nvPicPr>
            <p:cNvPr id="61445" name="Picture 5" descr="C:\Honza\obrazky\science\SingleNClectures\BaninJChP99\Fig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" y="624"/>
              <a:ext cx="1583" cy="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46" name="Text Box 6"/>
            <p:cNvSpPr txBox="1">
              <a:spLocks noChangeArrowheads="1"/>
            </p:cNvSpPr>
            <p:nvPr/>
          </p:nvSpPr>
          <p:spPr bwMode="auto">
            <a:xfrm>
              <a:off x="192" y="3840"/>
              <a:ext cx="5328" cy="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10000"/>
                </a:spcBef>
              </a:pPr>
              <a:r>
                <a:rPr lang="cs-CZ" b="1"/>
                <a:t>Závislost na teplotě</a:t>
              </a:r>
              <a:r>
                <a:rPr lang="cs-CZ"/>
                <a:t>: - počet ON-OFF cyklů je podstatně snížen při nízké teplotě</a:t>
              </a:r>
            </a:p>
            <a:p>
              <a:pPr>
                <a:spcBef>
                  <a:spcPct val="10000"/>
                </a:spcBef>
              </a:pPr>
              <a:r>
                <a:rPr lang="cs-CZ"/>
                <a:t>	- ON časy vykazují Arrheniovskou tepelnou aktivaci mezi 50 K a RT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Pozorování intermitence</a:t>
            </a:r>
          </a:p>
        </p:txBody>
      </p:sp>
      <p:pic>
        <p:nvPicPr>
          <p:cNvPr id="62467" name="Picture 3" descr="C:\Honza\obrazky\science\SingleNClectures\BaninJChP99\Fi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90600"/>
            <a:ext cx="30480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81000" y="1143000"/>
            <a:ext cx="457200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u="sng"/>
              <a:t>Vysvětlení pozorovaných efektů - mechanismus intermitence</a:t>
            </a:r>
            <a:r>
              <a:rPr lang="cs-CZ"/>
              <a:t>:</a:t>
            </a:r>
          </a:p>
          <a:p>
            <a:pPr>
              <a:spcBef>
                <a:spcPct val="50000"/>
              </a:spcBef>
            </a:pPr>
            <a:r>
              <a:rPr lang="cs-CZ"/>
              <a:t>- </a:t>
            </a:r>
            <a:r>
              <a:rPr lang="cs-CZ" b="1" i="1"/>
              <a:t>ionizace NK</a:t>
            </a:r>
            <a:r>
              <a:rPr lang="cs-CZ"/>
              <a:t> je možná jak </a:t>
            </a:r>
            <a:r>
              <a:rPr lang="cs-CZ" b="1" i="1"/>
              <a:t>Augerovskou rekombinací</a:t>
            </a:r>
            <a:r>
              <a:rPr lang="cs-CZ"/>
              <a:t> dvou e-d párů, tak </a:t>
            </a:r>
            <a:r>
              <a:rPr lang="cs-CZ" b="1" i="1"/>
              <a:t>teplotním mechanismem zachycení nosiče náboje v pastech</a:t>
            </a:r>
            <a:endParaRPr lang="cs-CZ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52400" y="3276600"/>
            <a:ext cx="60960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 u="sng"/>
              <a:t>C - Dynamika OFF časů - CdSe/ZnS core-shell NK</a:t>
            </a:r>
            <a:endParaRPr lang="cs-CZ"/>
          </a:p>
          <a:p>
            <a:pPr>
              <a:spcBef>
                <a:spcPct val="10000"/>
              </a:spcBef>
            </a:pPr>
            <a:r>
              <a:rPr lang="cs-CZ" sz="1600"/>
              <a:t>[M. Kuno et al., </a:t>
            </a:r>
            <a:r>
              <a:rPr lang="cs-CZ" sz="1600" i="1"/>
              <a:t>J. Chem. Phys</a:t>
            </a:r>
            <a:r>
              <a:rPr lang="cs-CZ" sz="1600"/>
              <a:t>. </a:t>
            </a:r>
            <a:r>
              <a:rPr lang="cs-CZ" sz="1600" b="1"/>
              <a:t>112</a:t>
            </a:r>
            <a:r>
              <a:rPr lang="cs-CZ" sz="1600"/>
              <a:t> (2000) 3117]</a:t>
            </a: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04800" y="3048000"/>
            <a:ext cx="8791575" cy="3733800"/>
            <a:chOff x="192" y="1920"/>
            <a:chExt cx="5538" cy="2352"/>
          </a:xfrm>
        </p:grpSpPr>
        <p:sp>
          <p:nvSpPr>
            <p:cNvPr id="62473" name="Text Box 9"/>
            <p:cNvSpPr txBox="1">
              <a:spLocks noChangeArrowheads="1"/>
            </p:cNvSpPr>
            <p:nvPr/>
          </p:nvSpPr>
          <p:spPr bwMode="auto">
            <a:xfrm>
              <a:off x="192" y="2640"/>
              <a:ext cx="3216" cy="10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s-CZ"/>
                <a:t>- každý NK vykazoval blikání !!!</a:t>
              </a:r>
            </a:p>
            <a:p>
              <a:pPr>
                <a:spcBef>
                  <a:spcPct val="50000"/>
                </a:spcBef>
              </a:pPr>
              <a:r>
                <a:rPr lang="cs-CZ"/>
                <a:t>- </a:t>
              </a:r>
              <a:r>
                <a:rPr lang="cs-CZ" b="1" i="1"/>
                <a:t>značný dynamický rozsah blikání</a:t>
              </a:r>
              <a:r>
                <a:rPr lang="cs-CZ"/>
                <a:t> s intervaly méně než </a:t>
              </a:r>
              <a:r>
                <a:rPr lang="cs-CZ" b="1" i="1"/>
                <a:t>ms až po stovky sekund</a:t>
              </a:r>
              <a:r>
                <a:rPr lang="cs-CZ"/>
                <a:t> (5 řádů)</a:t>
              </a:r>
            </a:p>
            <a:p>
              <a:pPr>
                <a:spcBef>
                  <a:spcPct val="50000"/>
                </a:spcBef>
              </a:pPr>
              <a:r>
                <a:rPr lang="cs-CZ"/>
                <a:t>- signál "</a:t>
              </a:r>
              <a:r>
                <a:rPr lang="cs-CZ" b="1"/>
                <a:t>náhodného telegrafu</a:t>
              </a:r>
              <a:r>
                <a:rPr lang="cs-CZ"/>
                <a:t>" vykazuje překvapivou </a:t>
              </a:r>
              <a:r>
                <a:rPr lang="cs-CZ" b="1" i="1"/>
                <a:t>samopodobnost - self-similarity</a:t>
              </a:r>
              <a:endParaRPr lang="cs-CZ"/>
            </a:p>
          </p:txBody>
        </p:sp>
        <p:pic>
          <p:nvPicPr>
            <p:cNvPr id="62474" name="Picture 10" descr="C:\Honza\obrazky\science\SingleNClectures\KunoJChP00\Fig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920"/>
              <a:ext cx="2178" cy="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Pozorování intermitence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152400" y="1143000"/>
            <a:ext cx="5486400" cy="491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2">
              <a:buFont typeface="Symbol" pitchFamily="18" charset="2"/>
              <a:buChar char="¨"/>
            </a:pPr>
            <a:r>
              <a:rPr lang="cs-CZ" b="1"/>
              <a:t>distribuce off-časů</a:t>
            </a:r>
            <a:r>
              <a:rPr lang="cs-CZ"/>
              <a:t> (není závislá na intenzitě excitace) lze popsat univerzálně jednoduchou </a:t>
            </a:r>
            <a:r>
              <a:rPr lang="cs-CZ" b="1" i="1"/>
              <a:t>inverzní mocninnou funkcí</a:t>
            </a:r>
            <a:r>
              <a:rPr lang="cs-CZ" b="1"/>
              <a:t> </a:t>
            </a:r>
          </a:p>
          <a:p>
            <a:pPr lvl="2">
              <a:buFont typeface="Symbol" pitchFamily="18" charset="2"/>
              <a:buChar char="¨"/>
            </a:pPr>
            <a:endParaRPr lang="cs-CZ" b="1"/>
          </a:p>
          <a:p>
            <a:r>
              <a:rPr lang="cs-CZ" b="1"/>
              <a:t>P(</a:t>
            </a:r>
            <a:r>
              <a:rPr lang="cs-CZ" b="1">
                <a:latin typeface="Symbol" pitchFamily="18" charset="2"/>
              </a:rPr>
              <a:t>t</a:t>
            </a:r>
            <a:r>
              <a:rPr lang="en-US" b="1" baseline="-25000"/>
              <a:t>off</a:t>
            </a:r>
            <a:r>
              <a:rPr lang="cs-CZ" b="1"/>
              <a:t>)</a:t>
            </a:r>
            <a:r>
              <a:rPr lang="en-US" b="1"/>
              <a:t>~1/</a:t>
            </a:r>
            <a:r>
              <a:rPr lang="en-US" b="1">
                <a:latin typeface="Symbol" pitchFamily="18" charset="2"/>
              </a:rPr>
              <a:t>t</a:t>
            </a:r>
            <a:r>
              <a:rPr lang="en-US" b="1" baseline="-25000"/>
              <a:t> off</a:t>
            </a:r>
            <a:r>
              <a:rPr lang="en-US" b="1"/>
              <a:t> ^(1+</a:t>
            </a:r>
            <a:r>
              <a:rPr lang="en-US" b="1">
                <a:latin typeface="Symbol" pitchFamily="18" charset="2"/>
              </a:rPr>
              <a:t>a</a:t>
            </a:r>
            <a:r>
              <a:rPr lang="en-US" b="1"/>
              <a:t>)   </a:t>
            </a:r>
            <a:r>
              <a:rPr lang="en-US"/>
              <a:t>,</a:t>
            </a:r>
          </a:p>
          <a:p>
            <a:r>
              <a:rPr lang="en-US" sz="1600"/>
              <a:t>kde </a:t>
            </a:r>
            <a:r>
              <a:rPr lang="en-US" sz="1600">
                <a:latin typeface="Symbol" pitchFamily="18" charset="2"/>
              </a:rPr>
              <a:t>a </a:t>
            </a:r>
            <a:r>
              <a:rPr lang="en-US" sz="1600"/>
              <a:t>~ 0,6 (prakticky konstantní ve všech měřených NK!!)</a:t>
            </a:r>
          </a:p>
          <a:p>
            <a:endParaRPr lang="en-US"/>
          </a:p>
          <a:p>
            <a:r>
              <a:rPr lang="cs-CZ" sz="1600"/>
              <a:t>Takové chování indikuje </a:t>
            </a:r>
            <a:r>
              <a:rPr lang="cs-CZ" sz="1600" b="1"/>
              <a:t>exponenciální rozložení kinetiky = </a:t>
            </a:r>
            <a:r>
              <a:rPr lang="cs-CZ" sz="1600" b="1" i="1"/>
              <a:t>disperzní kinetika</a:t>
            </a:r>
          </a:p>
          <a:p>
            <a:r>
              <a:rPr lang="cs-CZ" sz="1600" i="1"/>
              <a:t>- možné příčiny:</a:t>
            </a:r>
          </a:p>
          <a:p>
            <a:endParaRPr lang="cs-CZ" sz="1600"/>
          </a:p>
          <a:p>
            <a:r>
              <a:rPr lang="cs-CZ" sz="1600" b="1" i="1"/>
              <a:t>a/ exponenciální distribuce hloubky pastí </a:t>
            </a:r>
          </a:p>
          <a:p>
            <a:r>
              <a:rPr lang="cs-CZ" sz="1600" b="1"/>
              <a:t>P(</a:t>
            </a:r>
            <a:r>
              <a:rPr lang="cs-CZ" sz="1600" b="1">
                <a:latin typeface="Symbol" pitchFamily="18" charset="2"/>
              </a:rPr>
              <a:t>t</a:t>
            </a:r>
            <a:r>
              <a:rPr lang="en-US" sz="1600" b="1" baseline="-25000"/>
              <a:t>off</a:t>
            </a:r>
            <a:r>
              <a:rPr lang="cs-CZ" sz="1600" b="1"/>
              <a:t>)=dN(</a:t>
            </a:r>
            <a:r>
              <a:rPr lang="cs-CZ" sz="1600" b="1">
                <a:latin typeface="Symbol" pitchFamily="18" charset="2"/>
              </a:rPr>
              <a:t>t</a:t>
            </a:r>
            <a:r>
              <a:rPr lang="en-US" sz="1600" b="1" baseline="-25000"/>
              <a:t>off</a:t>
            </a:r>
            <a:r>
              <a:rPr lang="cs-CZ" sz="1600" b="1"/>
              <a:t>)/d</a:t>
            </a:r>
            <a:r>
              <a:rPr lang="cs-CZ" sz="1600" b="1">
                <a:latin typeface="Symbol" pitchFamily="18" charset="2"/>
              </a:rPr>
              <a:t>t</a:t>
            </a:r>
            <a:r>
              <a:rPr lang="en-US" sz="1600" b="1" baseline="-25000"/>
              <a:t>off</a:t>
            </a:r>
            <a:r>
              <a:rPr lang="en-US" sz="1600" b="1"/>
              <a:t>=</a:t>
            </a:r>
            <a:r>
              <a:rPr lang="en-US" sz="1600" b="1">
                <a:latin typeface="Symbol" pitchFamily="18" charset="2"/>
              </a:rPr>
              <a:t>g</a:t>
            </a:r>
            <a:r>
              <a:rPr lang="en-US" sz="1600" b="1" baseline="-25000"/>
              <a:t>Arr</a:t>
            </a:r>
            <a:r>
              <a:rPr lang="en-US" sz="1600" b="1"/>
              <a:t> exp(-</a:t>
            </a:r>
            <a:r>
              <a:rPr lang="en-US" sz="1600" b="1">
                <a:latin typeface="Symbol" pitchFamily="18" charset="2"/>
              </a:rPr>
              <a:t>g</a:t>
            </a:r>
            <a:r>
              <a:rPr lang="en-US" sz="1600" b="1" baseline="-25000"/>
              <a:t>Arr</a:t>
            </a:r>
            <a:r>
              <a:rPr lang="en-US" sz="1600" b="1"/>
              <a:t> /</a:t>
            </a:r>
            <a:r>
              <a:rPr lang="cs-CZ" sz="1600" b="1">
                <a:latin typeface="Symbol" pitchFamily="18" charset="2"/>
              </a:rPr>
              <a:t>t</a:t>
            </a:r>
            <a:r>
              <a:rPr lang="en-US" sz="1600" b="1" baseline="-25000"/>
              <a:t>off</a:t>
            </a:r>
            <a:r>
              <a:rPr lang="en-US" sz="1600" b="1"/>
              <a:t>)~1/</a:t>
            </a:r>
            <a:r>
              <a:rPr lang="en-US" sz="1600" b="1">
                <a:latin typeface="Symbol" pitchFamily="18" charset="2"/>
              </a:rPr>
              <a:t>t</a:t>
            </a:r>
            <a:r>
              <a:rPr lang="en-US" sz="1600" b="1" baseline="-25000"/>
              <a:t> off</a:t>
            </a:r>
            <a:r>
              <a:rPr lang="en-US" sz="1600" b="1"/>
              <a:t> ^(1+</a:t>
            </a:r>
            <a:r>
              <a:rPr lang="en-US" sz="1600" b="1">
                <a:latin typeface="Symbol" pitchFamily="18" charset="2"/>
              </a:rPr>
              <a:t>a</a:t>
            </a:r>
            <a:r>
              <a:rPr lang="en-US" sz="1600" b="1"/>
              <a:t>),</a:t>
            </a:r>
          </a:p>
          <a:p>
            <a:r>
              <a:rPr lang="en-US" sz="1600"/>
              <a:t>kde ”recovery rate”    </a:t>
            </a:r>
            <a:r>
              <a:rPr lang="en-US" sz="1600">
                <a:latin typeface="Symbol" pitchFamily="18" charset="2"/>
              </a:rPr>
              <a:t>g</a:t>
            </a:r>
            <a:r>
              <a:rPr lang="en-US" sz="1600" baseline="-25000"/>
              <a:t>Arr</a:t>
            </a:r>
            <a:r>
              <a:rPr lang="en-US" sz="1600"/>
              <a:t>=A exp(-E</a:t>
            </a:r>
            <a:r>
              <a:rPr lang="en-US" sz="1600" baseline="-25000"/>
              <a:t>trap</a:t>
            </a:r>
            <a:r>
              <a:rPr lang="en-US" sz="1600"/>
              <a:t>/kT) </a:t>
            </a:r>
          </a:p>
          <a:p>
            <a:r>
              <a:rPr lang="en-US" sz="1600"/>
              <a:t>s distribucí hloubky pastí    </a:t>
            </a:r>
            <a:r>
              <a:rPr lang="en-US" sz="1600">
                <a:latin typeface="Symbol" pitchFamily="18" charset="2"/>
              </a:rPr>
              <a:t>r</a:t>
            </a:r>
            <a:r>
              <a:rPr lang="en-US" sz="1600"/>
              <a:t>(E</a:t>
            </a:r>
            <a:r>
              <a:rPr lang="en-US" sz="1600" baseline="-25000"/>
              <a:t>trap</a:t>
            </a:r>
            <a:r>
              <a:rPr lang="en-US" sz="1600"/>
              <a:t>)=</a:t>
            </a:r>
            <a:r>
              <a:rPr lang="en-US" sz="1600">
                <a:latin typeface="Symbol" pitchFamily="18" charset="2"/>
              </a:rPr>
              <a:t>b</a:t>
            </a:r>
            <a:r>
              <a:rPr lang="en-US" sz="1600"/>
              <a:t> exp(-</a:t>
            </a:r>
            <a:r>
              <a:rPr lang="en-US" sz="1600">
                <a:latin typeface="Symbol" pitchFamily="18" charset="2"/>
              </a:rPr>
              <a:t>b</a:t>
            </a:r>
            <a:r>
              <a:rPr lang="en-US" sz="1600"/>
              <a:t> E</a:t>
            </a:r>
            <a:r>
              <a:rPr lang="en-US" sz="1600" baseline="-25000"/>
              <a:t>trap</a:t>
            </a:r>
            <a:r>
              <a:rPr lang="en-US" sz="1600"/>
              <a:t>)</a:t>
            </a:r>
          </a:p>
          <a:p>
            <a:endParaRPr lang="en-US" sz="1600"/>
          </a:p>
          <a:p>
            <a:r>
              <a:rPr lang="cs-CZ" sz="1600" i="1"/>
              <a:t>b/ </a:t>
            </a:r>
            <a:r>
              <a:rPr lang="cs-CZ" sz="1600" b="1" i="1"/>
              <a:t>distribuce parametrů tunelování mezi core-shell stavy</a:t>
            </a:r>
            <a:r>
              <a:rPr lang="cs-CZ" sz="1600"/>
              <a:t> (na rozdíl od předchozího by neměl být tento mechanismus teplotně závislý)</a:t>
            </a:r>
          </a:p>
        </p:txBody>
      </p:sp>
      <p:pic>
        <p:nvPicPr>
          <p:cNvPr id="63492" name="Picture 4" descr="C:\Honza\obrazky\science\SingleNClectures\KunoJChP00\Fi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914400"/>
            <a:ext cx="31718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DC Starkův jev v jednotlivých NK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52400" y="1752600"/>
            <a:ext cx="40386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s-CZ" sz="1600"/>
              <a:t>vrstva CdSe NK na skle (část pokryta vrstvou ZnS) + fotolitograficky vytvořené Ti-Au elektrody (interdigitated, 5 </a:t>
            </a:r>
            <a:r>
              <a:rPr lang="cs-CZ" sz="1600">
                <a:latin typeface="Symbol" pitchFamily="18" charset="2"/>
              </a:rPr>
              <a:t>m</a:t>
            </a:r>
            <a:r>
              <a:rPr lang="cs-CZ" sz="1600"/>
              <a:t>m spacing) na skle</a:t>
            </a:r>
          </a:p>
          <a:p>
            <a:r>
              <a:rPr lang="cs-CZ" sz="1600"/>
              <a:t>Epi-fluorescenční mikroskop (far-field),10K</a:t>
            </a:r>
          </a:p>
        </p:txBody>
      </p:sp>
      <p:pic>
        <p:nvPicPr>
          <p:cNvPr id="64517" name="Picture 5" descr="C:\JanV\Figures\Transparenty\PrednSingleNC\EmpedoScience97\Fi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00200"/>
            <a:ext cx="464343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60960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cs-CZ" b="1" u="sng"/>
              <a:t>CdSe nanokrystaly s ohromnou polarizovatelností</a:t>
            </a:r>
            <a:endParaRPr lang="cs-CZ"/>
          </a:p>
          <a:p>
            <a:pPr>
              <a:spcBef>
                <a:spcPct val="10000"/>
              </a:spcBef>
            </a:pPr>
            <a:r>
              <a:rPr lang="cs-CZ" sz="1600"/>
              <a:t>[Empedocles + Bawendi, </a:t>
            </a:r>
            <a:r>
              <a:rPr lang="cs-CZ" sz="1600" i="1"/>
              <a:t>Science</a:t>
            </a:r>
            <a:r>
              <a:rPr lang="cs-CZ" sz="1600"/>
              <a:t> </a:t>
            </a:r>
            <a:r>
              <a:rPr lang="cs-CZ" sz="1600" b="1"/>
              <a:t>278</a:t>
            </a:r>
            <a:r>
              <a:rPr lang="cs-CZ" sz="1600"/>
              <a:t> (1997) 2114]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228600" y="3276600"/>
            <a:ext cx="41148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i="1"/>
              <a:t>Posuv emisní čáry</a:t>
            </a:r>
            <a:r>
              <a:rPr lang="cs-CZ"/>
              <a:t> jako funkce elektro statického pole lze fitovat </a:t>
            </a:r>
            <a:r>
              <a:rPr lang="cs-CZ" b="1" i="1"/>
              <a:t>kombinací lineární a kvadratické složky</a:t>
            </a:r>
            <a:r>
              <a:rPr lang="cs-CZ"/>
              <a:t>:</a:t>
            </a:r>
          </a:p>
          <a:p>
            <a:endParaRPr lang="cs-CZ"/>
          </a:p>
          <a:p>
            <a:r>
              <a:rPr lang="cs-CZ" b="1">
                <a:latin typeface="Symbol" pitchFamily="18" charset="2"/>
              </a:rPr>
              <a:t>D</a:t>
            </a:r>
            <a:r>
              <a:rPr lang="cs-CZ" b="1"/>
              <a:t>E = </a:t>
            </a:r>
            <a:r>
              <a:rPr lang="cs-CZ" b="1">
                <a:latin typeface="Symbol" pitchFamily="18" charset="2"/>
              </a:rPr>
              <a:t>me</a:t>
            </a:r>
            <a:r>
              <a:rPr lang="cs-CZ" b="1"/>
              <a:t> + 1/2 </a:t>
            </a:r>
            <a:r>
              <a:rPr lang="cs-CZ" b="1">
                <a:latin typeface="Symbol" pitchFamily="18" charset="2"/>
              </a:rPr>
              <a:t>a e</a:t>
            </a:r>
            <a:r>
              <a:rPr lang="cs-CZ" b="1" baseline="30000"/>
              <a:t>2</a:t>
            </a:r>
            <a:endParaRPr lang="cs-CZ" b="1"/>
          </a:p>
          <a:p>
            <a:r>
              <a:rPr lang="cs-CZ"/>
              <a:t>Kde </a:t>
            </a:r>
            <a:r>
              <a:rPr lang="cs-CZ">
                <a:latin typeface="Symbol" pitchFamily="18" charset="2"/>
              </a:rPr>
              <a:t>e</a:t>
            </a:r>
            <a:r>
              <a:rPr lang="cs-CZ"/>
              <a:t> je intenzita el. pole, </a:t>
            </a:r>
            <a:r>
              <a:rPr lang="cs-CZ">
                <a:latin typeface="Symbol" pitchFamily="18" charset="2"/>
              </a:rPr>
              <a:t>m</a:t>
            </a:r>
            <a:r>
              <a:rPr lang="cs-CZ">
                <a:latin typeface="Times New Roman" pitchFamily="18" charset="-18"/>
              </a:rPr>
              <a:t> a </a:t>
            </a:r>
            <a:r>
              <a:rPr lang="cs-CZ">
                <a:latin typeface="Symbol" pitchFamily="18" charset="2"/>
              </a:rPr>
              <a:t>a</a:t>
            </a:r>
            <a:r>
              <a:rPr lang="cs-CZ">
                <a:latin typeface="Times New Roman" pitchFamily="18" charset="-18"/>
              </a:rPr>
              <a:t> </a:t>
            </a:r>
            <a:r>
              <a:rPr lang="cs-CZ"/>
              <a:t>jsou projekce </a:t>
            </a:r>
            <a:r>
              <a:rPr lang="cs-CZ" i="1"/>
              <a:t>dipól. momentu exc. stavu </a:t>
            </a:r>
            <a:r>
              <a:rPr lang="cs-CZ"/>
              <a:t>a </a:t>
            </a:r>
            <a:r>
              <a:rPr lang="cs-CZ" i="1"/>
              <a:t>polarizovatelnosti </a:t>
            </a:r>
            <a:r>
              <a:rPr lang="cs-CZ"/>
              <a:t>do směru el. pole</a:t>
            </a:r>
          </a:p>
          <a:p>
            <a:endParaRPr lang="cs-CZ"/>
          </a:p>
          <a:p>
            <a:r>
              <a:rPr lang="cs-CZ"/>
              <a:t>Při měření </a:t>
            </a:r>
            <a:r>
              <a:rPr lang="cs-CZ" i="1"/>
              <a:t>souboru NC je pozorován čistě kvadratický Starkův jev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DC Starkův jev a spektrální difúze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28600" y="990600"/>
            <a:ext cx="87630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/>
              <a:t>Průměrná hodnota </a:t>
            </a:r>
            <a:r>
              <a:rPr lang="cs-CZ" b="1" i="1"/>
              <a:t>polarizovatelnosti je překvapivě velká</a:t>
            </a:r>
            <a:r>
              <a:rPr lang="cs-CZ"/>
              <a:t> – kolem 10</a:t>
            </a:r>
            <a:r>
              <a:rPr lang="cs-CZ" baseline="30000"/>
              <a:t>5</a:t>
            </a:r>
            <a:r>
              <a:rPr lang="cs-CZ"/>
              <a:t> A</a:t>
            </a:r>
            <a:r>
              <a:rPr lang="cs-CZ" baseline="30000"/>
              <a:t>3</a:t>
            </a:r>
            <a:r>
              <a:rPr lang="cs-CZ"/>
              <a:t> (to je srovnatelné s fyzickým objemem NC), kdežto molekuly mívají 10-100 A</a:t>
            </a:r>
            <a:r>
              <a:rPr lang="cs-CZ" baseline="30000"/>
              <a:t>3</a:t>
            </a:r>
            <a:r>
              <a:rPr lang="cs-CZ"/>
              <a:t>. </a:t>
            </a:r>
          </a:p>
          <a:p>
            <a:r>
              <a:rPr lang="cs-CZ"/>
              <a:t>- konkrétní hodnoty </a:t>
            </a:r>
            <a:r>
              <a:rPr lang="cs-CZ">
                <a:latin typeface="Symbol" pitchFamily="18" charset="2"/>
              </a:rPr>
              <a:t>a </a:t>
            </a:r>
            <a:r>
              <a:rPr lang="cs-CZ"/>
              <a:t>i</a:t>
            </a:r>
            <a:r>
              <a:rPr lang="cs-CZ">
                <a:latin typeface="Symbol" pitchFamily="18" charset="2"/>
              </a:rPr>
              <a:t> m</a:t>
            </a:r>
            <a:r>
              <a:rPr lang="cs-CZ"/>
              <a:t> </a:t>
            </a:r>
            <a:r>
              <a:rPr lang="cs-CZ" i="1"/>
              <a:t>se liší pro jednotlivé NC</a:t>
            </a:r>
            <a:r>
              <a:rPr lang="cs-CZ"/>
              <a:t> (průměrná velikost </a:t>
            </a:r>
            <a:r>
              <a:rPr lang="cs-CZ">
                <a:latin typeface="Symbol" pitchFamily="18" charset="2"/>
              </a:rPr>
              <a:t>a</a:t>
            </a:r>
            <a:r>
              <a:rPr lang="cs-CZ"/>
              <a:t> je 88 Debye)</a:t>
            </a:r>
          </a:p>
          <a:p>
            <a:r>
              <a:rPr lang="cs-CZ" i="1"/>
              <a:t>- dipólové momenty </a:t>
            </a:r>
            <a:r>
              <a:rPr lang="cs-CZ"/>
              <a:t>mají různou orientaci vůči poli </a:t>
            </a:r>
            <a:r>
              <a:rPr lang="cs-CZ" i="1"/>
              <a:t>– integrovaná hodnota je 0</a:t>
            </a:r>
            <a:endParaRPr lang="cs-CZ"/>
          </a:p>
          <a:p>
            <a:endParaRPr lang="cs-CZ" sz="800"/>
          </a:p>
          <a:p>
            <a:r>
              <a:rPr lang="cs-CZ"/>
              <a:t>Jak </a:t>
            </a:r>
            <a:r>
              <a:rPr lang="cs-CZ" i="1"/>
              <a:t>souvisí DC Stark. jev s pozorovanou spektrální difúzí,</a:t>
            </a:r>
            <a:r>
              <a:rPr lang="cs-CZ"/>
              <a:t> která je také ohromná?</a:t>
            </a:r>
          </a:p>
        </p:txBody>
      </p:sp>
      <p:pic>
        <p:nvPicPr>
          <p:cNvPr id="65540" name="Picture 4" descr="C:\JanV\Figures\Transparenty\PrednSingleNC\EmpedoScience97\Fi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43200"/>
            <a:ext cx="594360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28600" y="3124200"/>
            <a:ext cx="2286000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 i="1"/>
              <a:t>Dlouhodobé měření spekter při přepínání pole</a:t>
            </a:r>
            <a:r>
              <a:rPr lang="cs-CZ" sz="1600"/>
              <a:t> 0, +350, 0, -350, 0 kV/cm atd. (30s na spektrum) – mění se klidová poloha spektra (nulové přiložené pole) i zastoupení</a:t>
            </a:r>
            <a:endParaRPr lang="cs-CZ" sz="1600" noProof="1"/>
          </a:p>
          <a:p>
            <a:r>
              <a:rPr lang="cs-CZ" sz="1600"/>
              <a:t>lineární a kvadratické složky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DC Starkův jev a spektrální difúze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609600" y="1295400"/>
            <a:ext cx="79248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/>
              <a:t>Příčinou </a:t>
            </a:r>
            <a:r>
              <a:rPr lang="cs-CZ" b="1" i="1"/>
              <a:t>spektrální difúze</a:t>
            </a:r>
            <a:r>
              <a:rPr lang="cs-CZ"/>
              <a:t> by mohly být </a:t>
            </a:r>
            <a:r>
              <a:rPr lang="cs-CZ" b="1" i="1"/>
              <a:t>změny lokálního el. pole</a:t>
            </a:r>
            <a:r>
              <a:rPr lang="cs-CZ"/>
              <a:t> kolem NC</a:t>
            </a:r>
          </a:p>
          <a:p>
            <a:r>
              <a:rPr lang="cs-CZ"/>
              <a:t>(změna orientace celého NC je nepravděpodobná) – tato pole jsou řádově </a:t>
            </a:r>
            <a:r>
              <a:rPr lang="cs-CZ" b="1"/>
              <a:t>10</a:t>
            </a:r>
            <a:r>
              <a:rPr lang="cs-CZ" b="1" baseline="30000"/>
              <a:t>5</a:t>
            </a:r>
            <a:r>
              <a:rPr lang="cs-CZ" b="1"/>
              <a:t> V/cm</a:t>
            </a:r>
          </a:p>
          <a:p>
            <a:endParaRPr lang="cs-CZ" sz="800"/>
          </a:p>
          <a:p>
            <a:r>
              <a:rPr lang="cs-CZ"/>
              <a:t> -pozorovaná </a:t>
            </a:r>
            <a:r>
              <a:rPr lang="cs-CZ" i="1"/>
              <a:t>spektr. difúze svědčí o </a:t>
            </a:r>
            <a:r>
              <a:rPr lang="cs-CZ" b="1" i="1"/>
              <a:t>změnách lok. el. pole v rozmezí 10</a:t>
            </a:r>
            <a:r>
              <a:rPr lang="cs-CZ" b="1" i="1" baseline="30000"/>
              <a:t>5 </a:t>
            </a:r>
            <a:r>
              <a:rPr lang="cs-CZ" b="1" i="1"/>
              <a:t>- 10</a:t>
            </a:r>
            <a:r>
              <a:rPr lang="cs-CZ" b="1" i="1" baseline="30000"/>
              <a:t>6</a:t>
            </a:r>
            <a:r>
              <a:rPr lang="cs-CZ" b="1" i="1"/>
              <a:t> </a:t>
            </a:r>
            <a:r>
              <a:rPr lang="cs-CZ" b="1"/>
              <a:t>V/cm</a:t>
            </a:r>
            <a:r>
              <a:rPr lang="cs-CZ"/>
              <a:t>, což odpovídá </a:t>
            </a:r>
            <a:r>
              <a:rPr lang="cs-CZ" i="1"/>
              <a:t>přidání či odebrání jednoho elektronu na povrch NC</a:t>
            </a:r>
          </a:p>
          <a:p>
            <a:endParaRPr lang="cs-CZ" sz="800"/>
          </a:p>
          <a:p>
            <a:r>
              <a:rPr lang="cs-CZ"/>
              <a:t>- tyto náboje asi vznikají </a:t>
            </a:r>
            <a:r>
              <a:rPr lang="cs-CZ" b="1" i="1"/>
              <a:t>fotoionizací NC</a:t>
            </a:r>
            <a:r>
              <a:rPr lang="cs-CZ"/>
              <a:t> (Auger či termalní)</a:t>
            </a:r>
          </a:p>
          <a:p>
            <a:endParaRPr lang="cs-CZ" sz="800"/>
          </a:p>
          <a:p>
            <a:endParaRPr lang="cs-CZ" sz="800"/>
          </a:p>
          <a:p>
            <a:r>
              <a:rPr lang="cs-CZ"/>
              <a:t>Emise NC je tedy ovlivněna </a:t>
            </a:r>
            <a:r>
              <a:rPr lang="cs-CZ" i="1"/>
              <a:t>silným (fluktuujícím) a náhodně orientovaným lokál. el. polem</a:t>
            </a:r>
            <a:r>
              <a:rPr lang="cs-CZ"/>
              <a:t> – to způsobuje </a:t>
            </a:r>
            <a:r>
              <a:rPr lang="cs-CZ" b="1" i="1"/>
              <a:t>nehomogenní rozšíření</a:t>
            </a:r>
            <a:r>
              <a:rPr lang="cs-CZ"/>
              <a:t>, které nelze eliminovat zlepšením distribuce velikostí a tvaru NC – mohlo by pomoct modifikovat matrici</a:t>
            </a:r>
          </a:p>
          <a:p>
            <a:endParaRPr lang="cs-CZ" sz="800"/>
          </a:p>
          <a:p>
            <a:endParaRPr lang="cs-CZ" sz="800"/>
          </a:p>
          <a:p>
            <a:r>
              <a:rPr lang="cs-CZ" b="1" i="1"/>
              <a:t>Šířka spektrální čáry ovlivněná spektrální difúzí</a:t>
            </a:r>
            <a:r>
              <a:rPr lang="cs-CZ"/>
              <a:t> bude záviset na celkovém poli okolo NC – posuv k vyšší energii (tj. menší celkové pole) je tedy doprovázen užšími čárami       </a:t>
            </a:r>
            <a:r>
              <a:rPr lang="cs-CZ" b="1">
                <a:latin typeface="Symbol" pitchFamily="18" charset="2"/>
              </a:rPr>
              <a:t>D(D</a:t>
            </a:r>
            <a:r>
              <a:rPr lang="cs-CZ" b="1"/>
              <a:t>E) = 2 </a:t>
            </a:r>
            <a:r>
              <a:rPr lang="cs-CZ" b="1">
                <a:latin typeface="Symbol" pitchFamily="18" charset="2"/>
              </a:rPr>
              <a:t>a(e</a:t>
            </a:r>
            <a:r>
              <a:rPr lang="cs-CZ" b="1" baseline="-25000"/>
              <a:t>int</a:t>
            </a:r>
            <a:r>
              <a:rPr lang="cs-CZ" b="1"/>
              <a:t> + </a:t>
            </a:r>
            <a:r>
              <a:rPr lang="cs-CZ" b="1">
                <a:latin typeface="Symbol" pitchFamily="18" charset="2"/>
              </a:rPr>
              <a:t>e</a:t>
            </a:r>
            <a:r>
              <a:rPr lang="cs-CZ" b="1" baseline="-25000"/>
              <a:t>applied</a:t>
            </a:r>
            <a:r>
              <a:rPr lang="cs-CZ" b="1"/>
              <a:t> ) </a:t>
            </a:r>
            <a:r>
              <a:rPr lang="cs-CZ" b="1">
                <a:latin typeface="Symbol" pitchFamily="18" charset="2"/>
              </a:rPr>
              <a:t>De</a:t>
            </a:r>
            <a:r>
              <a:rPr lang="cs-CZ" b="1" baseline="-25000"/>
              <a:t>int</a:t>
            </a:r>
            <a:endParaRPr lang="cs-CZ">
              <a:latin typeface="Times New Roman" pitchFamily="18" charset="-18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Spektrální difúze a šířka spektrální čáry</a:t>
            </a: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228600" y="990600"/>
            <a:ext cx="86106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600"/>
              <a:t>[</a:t>
            </a:r>
            <a:r>
              <a:rPr lang="cs-CZ" sz="1600"/>
              <a:t>Empedocles + Bawendi, </a:t>
            </a:r>
            <a:r>
              <a:rPr lang="cs-CZ" sz="1600" i="1"/>
              <a:t>J. Phys. Chem</a:t>
            </a:r>
            <a:r>
              <a:rPr lang="cs-CZ" sz="1600"/>
              <a:t>. B </a:t>
            </a:r>
            <a:r>
              <a:rPr lang="cs-CZ" sz="1600" b="1"/>
              <a:t>103</a:t>
            </a:r>
            <a:r>
              <a:rPr lang="cs-CZ" sz="1600"/>
              <a:t>,1826 (1999)</a:t>
            </a:r>
            <a:r>
              <a:rPr lang="en-US" sz="1600"/>
              <a:t>]</a:t>
            </a:r>
            <a:endParaRPr lang="en-US"/>
          </a:p>
          <a:p>
            <a:r>
              <a:rPr lang="cs-CZ"/>
              <a:t>- koloidně připravené </a:t>
            </a:r>
            <a:r>
              <a:rPr lang="cs-CZ" b="1" i="1"/>
              <a:t>CdSe</a:t>
            </a:r>
            <a:r>
              <a:rPr lang="cs-CZ"/>
              <a:t> NK, některé pokryté ZnS</a:t>
            </a:r>
          </a:p>
          <a:p>
            <a:r>
              <a:rPr lang="cs-CZ" i="1"/>
              <a:t>Vzorky</a:t>
            </a:r>
            <a:r>
              <a:rPr lang="cs-CZ"/>
              <a:t> - nízká koncentrace NK (asi 1 na </a:t>
            </a:r>
            <a:r>
              <a:rPr lang="cs-CZ">
                <a:latin typeface="Symbol" pitchFamily="18" charset="2"/>
              </a:rPr>
              <a:t>m</a:t>
            </a:r>
            <a:r>
              <a:rPr lang="cs-CZ"/>
              <a:t>m</a:t>
            </a:r>
            <a:r>
              <a:rPr lang="cs-CZ" baseline="30000"/>
              <a:t>2</a:t>
            </a:r>
            <a:r>
              <a:rPr lang="cs-CZ"/>
              <a:t>) zabudované do PMMA - spin-coated na skle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28600" y="2362200"/>
            <a:ext cx="2819400" cy="201453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b="1" i="1"/>
              <a:t>Pozorovaná šířka PL čáry</a:t>
            </a:r>
            <a:r>
              <a:rPr lang="cs-CZ"/>
              <a:t> silně závisí na době akvizice signálu (T=10 K)</a:t>
            </a:r>
          </a:p>
          <a:p>
            <a:r>
              <a:rPr lang="cs-CZ"/>
              <a:t>- už pro detekci dlouhou </a:t>
            </a:r>
            <a:r>
              <a:rPr lang="cs-CZ" i="1"/>
              <a:t>několik sekund </a:t>
            </a:r>
            <a:r>
              <a:rPr lang="cs-CZ"/>
              <a:t>je </a:t>
            </a:r>
            <a:r>
              <a:rPr lang="cs-CZ" i="1"/>
              <a:t>šířka čáry určena především </a:t>
            </a:r>
            <a:r>
              <a:rPr lang="cs-CZ" b="1" i="1"/>
              <a:t>spektr.difúzí</a:t>
            </a:r>
            <a:endParaRPr lang="cs-CZ" b="1"/>
          </a:p>
        </p:txBody>
      </p:sp>
      <p:pic>
        <p:nvPicPr>
          <p:cNvPr id="97285" name="Picture 5" descr="C:\Honza\obrazky\science\SingleNClectures\EmpedoJChP99\Fi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981200"/>
            <a:ext cx="2741613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6" descr="C:\Honza\obrazky\science\SingleNClectures\EmpedoJChP99\Fi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33600"/>
            <a:ext cx="2962275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Spektrální difúze a šířka spektrální čáry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89154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 i="1"/>
              <a:t>Šířka emisní čáry jednoho NC dále závisí</a:t>
            </a:r>
            <a:r>
              <a:rPr lang="cs-CZ" sz="1600"/>
              <a:t> na:</a:t>
            </a:r>
          </a:p>
          <a:p>
            <a:r>
              <a:rPr lang="cs-CZ" sz="1600" b="1" i="1"/>
              <a:t>excitační intenzitě a vln. délce, </a:t>
            </a:r>
            <a:r>
              <a:rPr lang="cs-CZ" sz="1600"/>
              <a:t>teplotě ... a dalších podmínkách experimentu a přípravy vzorku</a:t>
            </a:r>
          </a:p>
          <a:p>
            <a:r>
              <a:rPr lang="cs-CZ" sz="1600" b="1"/>
              <a:t>Pro </a:t>
            </a:r>
            <a:r>
              <a:rPr lang="cs-CZ" sz="1600" b="1" i="1"/>
              <a:t>nejkratší integrační dobu a nejnižší int. excitace</a:t>
            </a:r>
            <a:r>
              <a:rPr lang="cs-CZ" sz="1600" b="1"/>
              <a:t> je </a:t>
            </a:r>
            <a:r>
              <a:rPr lang="cs-CZ" sz="1600" b="1" i="1"/>
              <a:t>šířka čáry menší než rozlišení </a:t>
            </a:r>
            <a:r>
              <a:rPr lang="cs-CZ" sz="1600" b="1"/>
              <a:t>aparatury, tedy </a:t>
            </a:r>
            <a:r>
              <a:rPr lang="en-US" sz="1600" b="1"/>
              <a:t>&lt;</a:t>
            </a:r>
            <a:r>
              <a:rPr lang="cs-CZ" sz="1600" b="1"/>
              <a:t> 0.4 meV</a:t>
            </a:r>
          </a:p>
        </p:txBody>
      </p:sp>
      <p:pic>
        <p:nvPicPr>
          <p:cNvPr id="98309" name="Picture 5" descr="C:\Honza\obrazky\science\SingleNClectures\EmpedoJChP99\Fi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971800"/>
            <a:ext cx="368935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8313" name="Group 9"/>
          <p:cNvGrpSpPr>
            <a:grpSpLocks/>
          </p:cNvGrpSpPr>
          <p:nvPr/>
        </p:nvGrpSpPr>
        <p:grpSpPr bwMode="auto">
          <a:xfrm>
            <a:off x="457200" y="2057400"/>
            <a:ext cx="7924800" cy="2314575"/>
            <a:chOff x="288" y="1296"/>
            <a:chExt cx="4992" cy="1458"/>
          </a:xfrm>
        </p:grpSpPr>
        <p:pic>
          <p:nvPicPr>
            <p:cNvPr id="98308" name="Picture 4" descr="C:\Honza\obrazky\science\SingleNClectures\EmpedoJChP99\Fig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96"/>
              <a:ext cx="1920" cy="1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310" name="Text Box 6"/>
            <p:cNvSpPr txBox="1">
              <a:spLocks noChangeArrowheads="1"/>
            </p:cNvSpPr>
            <p:nvPr/>
          </p:nvSpPr>
          <p:spPr bwMode="auto">
            <a:xfrm>
              <a:off x="2256" y="1296"/>
              <a:ext cx="3024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cs-CZ"/>
                <a:t>Uvedené závislosti se navzájem podstatně liší v různých individuálních nanokrystalech</a:t>
              </a:r>
            </a:p>
            <a:p>
              <a:r>
                <a:rPr lang="cs-CZ"/>
                <a:t>( </a:t>
              </a:r>
              <a:r>
                <a:rPr lang="cs-CZ">
                  <a:sym typeface="Symbol" pitchFamily="18" charset="2"/>
                </a:rPr>
                <a:t></a:t>
              </a:r>
              <a:r>
                <a:rPr lang="cs-CZ"/>
                <a:t> zde pro 2 různé NC)</a:t>
              </a:r>
            </a:p>
          </p:txBody>
        </p:sp>
      </p:grp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152400" y="4572000"/>
            <a:ext cx="5029200" cy="11906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 i="1"/>
              <a:t>Spektrální difúze je důsledkem fluktuujícího lokálního el. pole</a:t>
            </a:r>
            <a:r>
              <a:rPr lang="cs-CZ" b="1"/>
              <a:t>,</a:t>
            </a:r>
            <a:r>
              <a:rPr lang="cs-CZ"/>
              <a:t> které je vyvoláno </a:t>
            </a:r>
            <a:r>
              <a:rPr lang="cs-CZ" i="1"/>
              <a:t>náboji zachycenými blízko povrchu</a:t>
            </a:r>
            <a:r>
              <a:rPr lang="cs-CZ"/>
              <a:t> (vytvořenými při ionizaci - foto či termální - NC)</a:t>
            </a: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152400" y="5867400"/>
            <a:ext cx="5257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 b="1" i="1"/>
              <a:t>Fluktuace </a:t>
            </a:r>
            <a:r>
              <a:rPr lang="cs-CZ" sz="1600"/>
              <a:t>se vysvětluje</a:t>
            </a:r>
            <a:r>
              <a:rPr lang="cs-CZ" sz="1600" i="1"/>
              <a:t> přechodem nábojů mezi různými záchytnými centry</a:t>
            </a:r>
            <a:r>
              <a:rPr lang="cs-CZ" sz="1600"/>
              <a:t> - </a:t>
            </a:r>
            <a:r>
              <a:rPr lang="cs-CZ" sz="1600" i="1"/>
              <a:t>analogické dvouhladinovým systémům (používaným k popisu amorfních pev. látek)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 animBg="1" autoUpdateAnimBg="0"/>
      <p:bldP spid="983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400" dirty="0" smtClean="0">
                <a:solidFill>
                  <a:srgbClr val="FFFFFF"/>
                </a:solidFill>
                <a:latin typeface="Arial Black" pitchFamily="34" charset="0"/>
              </a:rPr>
              <a:t>Příklad experimentálního </a:t>
            </a:r>
            <a:r>
              <a:rPr lang="cs-CZ" sz="2400" dirty="0">
                <a:solidFill>
                  <a:srgbClr val="FFFFFF"/>
                </a:solidFill>
                <a:latin typeface="Arial Black" pitchFamily="34" charset="0"/>
              </a:rPr>
              <a:t>zařízení</a:t>
            </a:r>
          </a:p>
        </p:txBody>
      </p:sp>
      <p:pic>
        <p:nvPicPr>
          <p:cNvPr id="67587" name="Picture 3" descr="C:\Jan\Figures\Transparenty\f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534400" cy="504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5486400" y="6019800"/>
            <a:ext cx="2817813" cy="650875"/>
            <a:chOff x="3243" y="106"/>
            <a:chExt cx="1775" cy="410"/>
          </a:xfrm>
        </p:grpSpPr>
        <p:sp>
          <p:nvSpPr>
            <p:cNvPr id="67590" name="Freeform 6"/>
            <p:cNvSpPr>
              <a:spLocks/>
            </p:cNvSpPr>
            <p:nvPr/>
          </p:nvSpPr>
          <p:spPr bwMode="auto">
            <a:xfrm>
              <a:off x="3243" y="106"/>
              <a:ext cx="1775" cy="410"/>
            </a:xfrm>
            <a:custGeom>
              <a:avLst/>
              <a:gdLst>
                <a:gd name="T0" fmla="*/ 3912 w 7100"/>
                <a:gd name="T1" fmla="*/ 1637 h 1642"/>
                <a:gd name="T2" fmla="*/ 4435 w 7100"/>
                <a:gd name="T3" fmla="*/ 1616 h 1642"/>
                <a:gd name="T4" fmla="*/ 4930 w 7100"/>
                <a:gd name="T5" fmla="*/ 1577 h 1642"/>
                <a:gd name="T6" fmla="*/ 5389 w 7100"/>
                <a:gd name="T7" fmla="*/ 1523 h 1642"/>
                <a:gd name="T8" fmla="*/ 5805 w 7100"/>
                <a:gd name="T9" fmla="*/ 1454 h 1642"/>
                <a:gd name="T10" fmla="*/ 6175 w 7100"/>
                <a:gd name="T11" fmla="*/ 1372 h 1642"/>
                <a:gd name="T12" fmla="*/ 6493 w 7100"/>
                <a:gd name="T13" fmla="*/ 1279 h 1642"/>
                <a:gd name="T14" fmla="*/ 6749 w 7100"/>
                <a:gd name="T15" fmla="*/ 1176 h 1642"/>
                <a:gd name="T16" fmla="*/ 6939 w 7100"/>
                <a:gd name="T17" fmla="*/ 1064 h 1642"/>
                <a:gd name="T18" fmla="*/ 7059 w 7100"/>
                <a:gd name="T19" fmla="*/ 946 h 1642"/>
                <a:gd name="T20" fmla="*/ 7100 w 7100"/>
                <a:gd name="T21" fmla="*/ 822 h 1642"/>
                <a:gd name="T22" fmla="*/ 7059 w 7100"/>
                <a:gd name="T23" fmla="*/ 696 h 1642"/>
                <a:gd name="T24" fmla="*/ 6939 w 7100"/>
                <a:gd name="T25" fmla="*/ 578 h 1642"/>
                <a:gd name="T26" fmla="*/ 6749 w 7100"/>
                <a:gd name="T27" fmla="*/ 466 h 1642"/>
                <a:gd name="T28" fmla="*/ 6493 w 7100"/>
                <a:gd name="T29" fmla="*/ 363 h 1642"/>
                <a:gd name="T30" fmla="*/ 6175 w 7100"/>
                <a:gd name="T31" fmla="*/ 270 h 1642"/>
                <a:gd name="T32" fmla="*/ 5805 w 7100"/>
                <a:gd name="T33" fmla="*/ 189 h 1642"/>
                <a:gd name="T34" fmla="*/ 5389 w 7100"/>
                <a:gd name="T35" fmla="*/ 120 h 1642"/>
                <a:gd name="T36" fmla="*/ 4930 w 7100"/>
                <a:gd name="T37" fmla="*/ 66 h 1642"/>
                <a:gd name="T38" fmla="*/ 4435 w 7100"/>
                <a:gd name="T39" fmla="*/ 27 h 1642"/>
                <a:gd name="T40" fmla="*/ 3912 w 7100"/>
                <a:gd name="T41" fmla="*/ 5 h 1642"/>
                <a:gd name="T42" fmla="*/ 3368 w 7100"/>
                <a:gd name="T43" fmla="*/ 2 h 1642"/>
                <a:gd name="T44" fmla="*/ 2836 w 7100"/>
                <a:gd name="T45" fmla="*/ 18 h 1642"/>
                <a:gd name="T46" fmla="*/ 2332 w 7100"/>
                <a:gd name="T47" fmla="*/ 51 h 1642"/>
                <a:gd name="T48" fmla="*/ 1860 w 7100"/>
                <a:gd name="T49" fmla="*/ 100 h 1642"/>
                <a:gd name="T50" fmla="*/ 1428 w 7100"/>
                <a:gd name="T51" fmla="*/ 164 h 1642"/>
                <a:gd name="T52" fmla="*/ 1042 w 7100"/>
                <a:gd name="T53" fmla="*/ 242 h 1642"/>
                <a:gd name="T54" fmla="*/ 707 w 7100"/>
                <a:gd name="T55" fmla="*/ 331 h 1642"/>
                <a:gd name="T56" fmla="*/ 430 w 7100"/>
                <a:gd name="T57" fmla="*/ 431 h 1642"/>
                <a:gd name="T58" fmla="*/ 215 w 7100"/>
                <a:gd name="T59" fmla="*/ 539 h 1642"/>
                <a:gd name="T60" fmla="*/ 72 w 7100"/>
                <a:gd name="T61" fmla="*/ 656 h 1642"/>
                <a:gd name="T62" fmla="*/ 5 w 7100"/>
                <a:gd name="T63" fmla="*/ 779 h 1642"/>
                <a:gd name="T64" fmla="*/ 18 w 7100"/>
                <a:gd name="T65" fmla="*/ 905 h 1642"/>
                <a:gd name="T66" fmla="*/ 112 w 7100"/>
                <a:gd name="T67" fmla="*/ 1025 h 1642"/>
                <a:gd name="T68" fmla="*/ 279 w 7100"/>
                <a:gd name="T69" fmla="*/ 1140 h 1642"/>
                <a:gd name="T70" fmla="*/ 515 w 7100"/>
                <a:gd name="T71" fmla="*/ 1247 h 1642"/>
                <a:gd name="T72" fmla="*/ 812 w 7100"/>
                <a:gd name="T73" fmla="*/ 1343 h 1642"/>
                <a:gd name="T74" fmla="*/ 1165 w 7100"/>
                <a:gd name="T75" fmla="*/ 1429 h 1642"/>
                <a:gd name="T76" fmla="*/ 1568 w 7100"/>
                <a:gd name="T77" fmla="*/ 1502 h 1642"/>
                <a:gd name="T78" fmla="*/ 2013 w 7100"/>
                <a:gd name="T79" fmla="*/ 1561 h 1642"/>
                <a:gd name="T80" fmla="*/ 2496 w 7100"/>
                <a:gd name="T81" fmla="*/ 1605 h 1642"/>
                <a:gd name="T82" fmla="*/ 3010 w 7100"/>
                <a:gd name="T83" fmla="*/ 1632 h 1642"/>
                <a:gd name="T84" fmla="*/ 3550 w 7100"/>
                <a:gd name="T85" fmla="*/ 1642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00" h="1642">
                  <a:moveTo>
                    <a:pt x="3550" y="1642"/>
                  </a:moveTo>
                  <a:lnTo>
                    <a:pt x="3732" y="1641"/>
                  </a:lnTo>
                  <a:lnTo>
                    <a:pt x="3912" y="1637"/>
                  </a:lnTo>
                  <a:lnTo>
                    <a:pt x="4089" y="1632"/>
                  </a:lnTo>
                  <a:lnTo>
                    <a:pt x="4264" y="1625"/>
                  </a:lnTo>
                  <a:lnTo>
                    <a:pt x="4435" y="1616"/>
                  </a:lnTo>
                  <a:lnTo>
                    <a:pt x="4604" y="1605"/>
                  </a:lnTo>
                  <a:lnTo>
                    <a:pt x="4768" y="1592"/>
                  </a:lnTo>
                  <a:lnTo>
                    <a:pt x="4930" y="1577"/>
                  </a:lnTo>
                  <a:lnTo>
                    <a:pt x="5087" y="1561"/>
                  </a:lnTo>
                  <a:lnTo>
                    <a:pt x="5240" y="1543"/>
                  </a:lnTo>
                  <a:lnTo>
                    <a:pt x="5389" y="1523"/>
                  </a:lnTo>
                  <a:lnTo>
                    <a:pt x="5532" y="1502"/>
                  </a:lnTo>
                  <a:lnTo>
                    <a:pt x="5671" y="1479"/>
                  </a:lnTo>
                  <a:lnTo>
                    <a:pt x="5805" y="1454"/>
                  </a:lnTo>
                  <a:lnTo>
                    <a:pt x="5935" y="1429"/>
                  </a:lnTo>
                  <a:lnTo>
                    <a:pt x="6059" y="1401"/>
                  </a:lnTo>
                  <a:lnTo>
                    <a:pt x="6175" y="1372"/>
                  </a:lnTo>
                  <a:lnTo>
                    <a:pt x="6287" y="1343"/>
                  </a:lnTo>
                  <a:lnTo>
                    <a:pt x="6394" y="1312"/>
                  </a:lnTo>
                  <a:lnTo>
                    <a:pt x="6493" y="1279"/>
                  </a:lnTo>
                  <a:lnTo>
                    <a:pt x="6584" y="1247"/>
                  </a:lnTo>
                  <a:lnTo>
                    <a:pt x="6671" y="1211"/>
                  </a:lnTo>
                  <a:lnTo>
                    <a:pt x="6749" y="1176"/>
                  </a:lnTo>
                  <a:lnTo>
                    <a:pt x="6820" y="1140"/>
                  </a:lnTo>
                  <a:lnTo>
                    <a:pt x="6884" y="1103"/>
                  </a:lnTo>
                  <a:lnTo>
                    <a:pt x="6939" y="1064"/>
                  </a:lnTo>
                  <a:lnTo>
                    <a:pt x="6988" y="1025"/>
                  </a:lnTo>
                  <a:lnTo>
                    <a:pt x="7027" y="987"/>
                  </a:lnTo>
                  <a:lnTo>
                    <a:pt x="7059" y="946"/>
                  </a:lnTo>
                  <a:lnTo>
                    <a:pt x="7081" y="905"/>
                  </a:lnTo>
                  <a:lnTo>
                    <a:pt x="7095" y="863"/>
                  </a:lnTo>
                  <a:lnTo>
                    <a:pt x="7100" y="822"/>
                  </a:lnTo>
                  <a:lnTo>
                    <a:pt x="7095" y="779"/>
                  </a:lnTo>
                  <a:lnTo>
                    <a:pt x="7081" y="738"/>
                  </a:lnTo>
                  <a:lnTo>
                    <a:pt x="7059" y="696"/>
                  </a:lnTo>
                  <a:lnTo>
                    <a:pt x="7027" y="656"/>
                  </a:lnTo>
                  <a:lnTo>
                    <a:pt x="6988" y="617"/>
                  </a:lnTo>
                  <a:lnTo>
                    <a:pt x="6939" y="578"/>
                  </a:lnTo>
                  <a:lnTo>
                    <a:pt x="6884" y="539"/>
                  </a:lnTo>
                  <a:lnTo>
                    <a:pt x="6820" y="503"/>
                  </a:lnTo>
                  <a:lnTo>
                    <a:pt x="6749" y="466"/>
                  </a:lnTo>
                  <a:lnTo>
                    <a:pt x="6671" y="431"/>
                  </a:lnTo>
                  <a:lnTo>
                    <a:pt x="6584" y="396"/>
                  </a:lnTo>
                  <a:lnTo>
                    <a:pt x="6493" y="363"/>
                  </a:lnTo>
                  <a:lnTo>
                    <a:pt x="6394" y="331"/>
                  </a:lnTo>
                  <a:lnTo>
                    <a:pt x="6287" y="299"/>
                  </a:lnTo>
                  <a:lnTo>
                    <a:pt x="6175" y="270"/>
                  </a:lnTo>
                  <a:lnTo>
                    <a:pt x="6059" y="242"/>
                  </a:lnTo>
                  <a:lnTo>
                    <a:pt x="5935" y="214"/>
                  </a:lnTo>
                  <a:lnTo>
                    <a:pt x="5805" y="189"/>
                  </a:lnTo>
                  <a:lnTo>
                    <a:pt x="5671" y="164"/>
                  </a:lnTo>
                  <a:lnTo>
                    <a:pt x="5532" y="141"/>
                  </a:lnTo>
                  <a:lnTo>
                    <a:pt x="5389" y="120"/>
                  </a:lnTo>
                  <a:lnTo>
                    <a:pt x="5240" y="100"/>
                  </a:lnTo>
                  <a:lnTo>
                    <a:pt x="5087" y="82"/>
                  </a:lnTo>
                  <a:lnTo>
                    <a:pt x="4930" y="66"/>
                  </a:lnTo>
                  <a:lnTo>
                    <a:pt x="4768" y="51"/>
                  </a:lnTo>
                  <a:lnTo>
                    <a:pt x="4604" y="38"/>
                  </a:lnTo>
                  <a:lnTo>
                    <a:pt x="4435" y="27"/>
                  </a:lnTo>
                  <a:lnTo>
                    <a:pt x="4264" y="18"/>
                  </a:lnTo>
                  <a:lnTo>
                    <a:pt x="4089" y="10"/>
                  </a:lnTo>
                  <a:lnTo>
                    <a:pt x="3912" y="5"/>
                  </a:lnTo>
                  <a:lnTo>
                    <a:pt x="3732" y="2"/>
                  </a:lnTo>
                  <a:lnTo>
                    <a:pt x="3550" y="0"/>
                  </a:lnTo>
                  <a:lnTo>
                    <a:pt x="3368" y="2"/>
                  </a:lnTo>
                  <a:lnTo>
                    <a:pt x="3187" y="5"/>
                  </a:lnTo>
                  <a:lnTo>
                    <a:pt x="3010" y="10"/>
                  </a:lnTo>
                  <a:lnTo>
                    <a:pt x="2836" y="18"/>
                  </a:lnTo>
                  <a:lnTo>
                    <a:pt x="2664" y="27"/>
                  </a:lnTo>
                  <a:lnTo>
                    <a:pt x="2496" y="38"/>
                  </a:lnTo>
                  <a:lnTo>
                    <a:pt x="2332" y="51"/>
                  </a:lnTo>
                  <a:lnTo>
                    <a:pt x="2170" y="66"/>
                  </a:lnTo>
                  <a:lnTo>
                    <a:pt x="2013" y="82"/>
                  </a:lnTo>
                  <a:lnTo>
                    <a:pt x="1860" y="100"/>
                  </a:lnTo>
                  <a:lnTo>
                    <a:pt x="1712" y="120"/>
                  </a:lnTo>
                  <a:lnTo>
                    <a:pt x="1568" y="141"/>
                  </a:lnTo>
                  <a:lnTo>
                    <a:pt x="1428" y="164"/>
                  </a:lnTo>
                  <a:lnTo>
                    <a:pt x="1294" y="189"/>
                  </a:lnTo>
                  <a:lnTo>
                    <a:pt x="1165" y="214"/>
                  </a:lnTo>
                  <a:lnTo>
                    <a:pt x="1042" y="242"/>
                  </a:lnTo>
                  <a:lnTo>
                    <a:pt x="924" y="270"/>
                  </a:lnTo>
                  <a:lnTo>
                    <a:pt x="812" y="299"/>
                  </a:lnTo>
                  <a:lnTo>
                    <a:pt x="707" y="331"/>
                  </a:lnTo>
                  <a:lnTo>
                    <a:pt x="608" y="363"/>
                  </a:lnTo>
                  <a:lnTo>
                    <a:pt x="515" y="396"/>
                  </a:lnTo>
                  <a:lnTo>
                    <a:pt x="430" y="431"/>
                  </a:lnTo>
                  <a:lnTo>
                    <a:pt x="351" y="466"/>
                  </a:lnTo>
                  <a:lnTo>
                    <a:pt x="279" y="503"/>
                  </a:lnTo>
                  <a:lnTo>
                    <a:pt x="215" y="539"/>
                  </a:lnTo>
                  <a:lnTo>
                    <a:pt x="160" y="578"/>
                  </a:lnTo>
                  <a:lnTo>
                    <a:pt x="112" y="617"/>
                  </a:lnTo>
                  <a:lnTo>
                    <a:pt x="72" y="656"/>
                  </a:lnTo>
                  <a:lnTo>
                    <a:pt x="41" y="696"/>
                  </a:lnTo>
                  <a:lnTo>
                    <a:pt x="18" y="738"/>
                  </a:lnTo>
                  <a:lnTo>
                    <a:pt x="5" y="779"/>
                  </a:lnTo>
                  <a:lnTo>
                    <a:pt x="0" y="822"/>
                  </a:lnTo>
                  <a:lnTo>
                    <a:pt x="5" y="863"/>
                  </a:lnTo>
                  <a:lnTo>
                    <a:pt x="18" y="905"/>
                  </a:lnTo>
                  <a:lnTo>
                    <a:pt x="41" y="946"/>
                  </a:lnTo>
                  <a:lnTo>
                    <a:pt x="72" y="987"/>
                  </a:lnTo>
                  <a:lnTo>
                    <a:pt x="112" y="1025"/>
                  </a:lnTo>
                  <a:lnTo>
                    <a:pt x="160" y="1064"/>
                  </a:lnTo>
                  <a:lnTo>
                    <a:pt x="215" y="1103"/>
                  </a:lnTo>
                  <a:lnTo>
                    <a:pt x="279" y="1140"/>
                  </a:lnTo>
                  <a:lnTo>
                    <a:pt x="351" y="1176"/>
                  </a:lnTo>
                  <a:lnTo>
                    <a:pt x="430" y="1211"/>
                  </a:lnTo>
                  <a:lnTo>
                    <a:pt x="515" y="1247"/>
                  </a:lnTo>
                  <a:lnTo>
                    <a:pt x="608" y="1279"/>
                  </a:lnTo>
                  <a:lnTo>
                    <a:pt x="707" y="1312"/>
                  </a:lnTo>
                  <a:lnTo>
                    <a:pt x="812" y="1343"/>
                  </a:lnTo>
                  <a:lnTo>
                    <a:pt x="924" y="1372"/>
                  </a:lnTo>
                  <a:lnTo>
                    <a:pt x="1042" y="1401"/>
                  </a:lnTo>
                  <a:lnTo>
                    <a:pt x="1165" y="1429"/>
                  </a:lnTo>
                  <a:lnTo>
                    <a:pt x="1294" y="1454"/>
                  </a:lnTo>
                  <a:lnTo>
                    <a:pt x="1428" y="1479"/>
                  </a:lnTo>
                  <a:lnTo>
                    <a:pt x="1568" y="1502"/>
                  </a:lnTo>
                  <a:lnTo>
                    <a:pt x="1712" y="1523"/>
                  </a:lnTo>
                  <a:lnTo>
                    <a:pt x="1860" y="1543"/>
                  </a:lnTo>
                  <a:lnTo>
                    <a:pt x="2013" y="1561"/>
                  </a:lnTo>
                  <a:lnTo>
                    <a:pt x="2170" y="1577"/>
                  </a:lnTo>
                  <a:lnTo>
                    <a:pt x="2332" y="1592"/>
                  </a:lnTo>
                  <a:lnTo>
                    <a:pt x="2496" y="1605"/>
                  </a:lnTo>
                  <a:lnTo>
                    <a:pt x="2664" y="1616"/>
                  </a:lnTo>
                  <a:lnTo>
                    <a:pt x="2836" y="1625"/>
                  </a:lnTo>
                  <a:lnTo>
                    <a:pt x="3010" y="1632"/>
                  </a:lnTo>
                  <a:lnTo>
                    <a:pt x="3187" y="1637"/>
                  </a:lnTo>
                  <a:lnTo>
                    <a:pt x="3368" y="1641"/>
                  </a:lnTo>
                  <a:lnTo>
                    <a:pt x="3550" y="1642"/>
                  </a:lnTo>
                  <a:close/>
                </a:path>
              </a:pathLst>
            </a:custGeom>
            <a:solidFill>
              <a:srgbClr val="FFF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7591" name="Rectangle 7"/>
            <p:cNvSpPr>
              <a:spLocks noChangeArrowheads="1"/>
            </p:cNvSpPr>
            <p:nvPr/>
          </p:nvSpPr>
          <p:spPr bwMode="auto">
            <a:xfrm>
              <a:off x="3428" y="135"/>
              <a:ext cx="132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000" b="1" i="1">
                  <a:solidFill>
                    <a:srgbClr val="1F1A17"/>
                  </a:solidFill>
                </a:rPr>
                <a:t>Celková účinnost</a:t>
              </a:r>
              <a:endParaRPr lang="cs-CZ" sz="1400"/>
            </a:p>
          </p:txBody>
        </p:sp>
        <p:sp>
          <p:nvSpPr>
            <p:cNvPr id="67592" name="Rectangle 8"/>
            <p:cNvSpPr>
              <a:spLocks noChangeArrowheads="1"/>
            </p:cNvSpPr>
            <p:nvPr/>
          </p:nvSpPr>
          <p:spPr bwMode="auto">
            <a:xfrm>
              <a:off x="3598" y="313"/>
              <a:ext cx="6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000" b="1" i="1">
                  <a:solidFill>
                    <a:srgbClr val="1F1A17"/>
                  </a:solidFill>
                </a:rPr>
                <a:t>detekce </a:t>
              </a:r>
              <a:endParaRPr lang="cs-CZ" sz="1400"/>
            </a:p>
          </p:txBody>
        </p:sp>
        <p:sp>
          <p:nvSpPr>
            <p:cNvPr id="67593" name="Rectangle 9"/>
            <p:cNvSpPr>
              <a:spLocks noChangeArrowheads="1"/>
            </p:cNvSpPr>
            <p:nvPr/>
          </p:nvSpPr>
          <p:spPr bwMode="auto">
            <a:xfrm>
              <a:off x="4388" y="313"/>
              <a:ext cx="50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cs-CZ" sz="2000" b="1" i="1">
                  <a:solidFill>
                    <a:srgbClr val="1F1A17"/>
                  </a:solidFill>
                </a:rPr>
                <a:t>~2,6 %</a:t>
              </a:r>
              <a:endParaRPr lang="cs-CZ" sz="14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 jednotlivých fotonů</a:t>
            </a: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83820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i="1"/>
              <a:t>K čemu ? </a:t>
            </a:r>
            <a:r>
              <a:rPr lang="cs-CZ"/>
              <a:t>	- měření s nízkým šumem</a:t>
            </a:r>
          </a:p>
          <a:p>
            <a:r>
              <a:rPr lang="cs-CZ"/>
              <a:t>		- optická komunikace</a:t>
            </a:r>
          </a:p>
          <a:p>
            <a:r>
              <a:rPr lang="cs-CZ"/>
              <a:t>		- distribuce kvant. klíče pro kvantovou kryptografii</a:t>
            </a:r>
          </a:p>
          <a:p>
            <a:r>
              <a:rPr lang="cs-CZ"/>
              <a:t>		- test kvantové teorie .....</a:t>
            </a:r>
          </a:p>
          <a:p>
            <a:r>
              <a:rPr lang="cs-CZ" i="1"/>
              <a:t>Co musí splňovat?</a:t>
            </a:r>
            <a:r>
              <a:rPr lang="cs-CZ"/>
              <a:t> - jednomódovost (prostorová i polarizační), vysoká účinnost</a:t>
            </a:r>
          </a:p>
          <a:p>
            <a:pPr lvl="2"/>
            <a:r>
              <a:rPr lang="cs-CZ"/>
              <a:t>                úzké spektrum, časová pravidelnost</a:t>
            </a:r>
          </a:p>
          <a:p>
            <a:r>
              <a:rPr lang="cs-CZ" i="1"/>
              <a:t>Jak se běžně realizuje?  Z</a:t>
            </a:r>
            <a:r>
              <a:rPr lang="cs-CZ"/>
              <a:t>eslabené laserové pulsy </a:t>
            </a:r>
          </a:p>
          <a:p>
            <a:r>
              <a:rPr lang="cs-CZ"/>
              <a:t>                                 či parametrická down-konverze</a:t>
            </a:r>
          </a:p>
        </p:txBody>
      </p:sp>
      <p:pic>
        <p:nvPicPr>
          <p:cNvPr id="99333" name="Picture 5" descr="C:\JanV\Figures\Transparenty\PrednSingleNC\MichlerScience00\FigComm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90800"/>
            <a:ext cx="3279775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337" name="Group 9"/>
          <p:cNvGrpSpPr>
            <a:grpSpLocks/>
          </p:cNvGrpSpPr>
          <p:nvPr/>
        </p:nvGrpSpPr>
        <p:grpSpPr bwMode="auto">
          <a:xfrm>
            <a:off x="0" y="3200400"/>
            <a:ext cx="5715000" cy="1266825"/>
            <a:chOff x="0" y="2016"/>
            <a:chExt cx="3600" cy="798"/>
          </a:xfrm>
        </p:grpSpPr>
        <p:sp>
          <p:nvSpPr>
            <p:cNvPr id="99332" name="Text Box 4"/>
            <p:cNvSpPr txBox="1">
              <a:spLocks noChangeArrowheads="1"/>
            </p:cNvSpPr>
            <p:nvPr/>
          </p:nvSpPr>
          <p:spPr bwMode="auto">
            <a:xfrm>
              <a:off x="51" y="2016"/>
              <a:ext cx="3501" cy="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10000"/>
                </a:spcBef>
              </a:pPr>
              <a:r>
                <a:rPr lang="cs-CZ" b="1" u="sng"/>
                <a:t>Polovodičový nanokrystal jako zdroj </a:t>
              </a:r>
            </a:p>
            <a:p>
              <a:pPr>
                <a:spcBef>
                  <a:spcPct val="10000"/>
                </a:spcBef>
              </a:pPr>
              <a:r>
                <a:rPr lang="cs-CZ" b="1" u="sng"/>
                <a:t>jednotlivých fotonů</a:t>
              </a:r>
              <a:endParaRPr lang="cs-CZ" sz="2000" b="1" u="sng"/>
            </a:p>
          </p:txBody>
        </p:sp>
        <p:sp>
          <p:nvSpPr>
            <p:cNvPr id="99334" name="Text Box 6"/>
            <p:cNvSpPr txBox="1">
              <a:spLocks noChangeArrowheads="1"/>
            </p:cNvSpPr>
            <p:nvPr/>
          </p:nvSpPr>
          <p:spPr bwMode="auto">
            <a:xfrm>
              <a:off x="0" y="2448"/>
              <a:ext cx="360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cs-CZ" sz="1600"/>
                <a:t>[P. Michler et al.: </a:t>
              </a:r>
              <a:r>
                <a:rPr lang="cs-CZ" sz="1600" b="1" i="1"/>
                <a:t>A Quantum Dot Single-Photon Turnstile Device, </a:t>
              </a:r>
              <a:r>
                <a:rPr lang="cs-CZ" sz="1600"/>
                <a:t>Science </a:t>
              </a:r>
              <a:r>
                <a:rPr lang="cs-CZ" sz="1600" b="1"/>
                <a:t>290</a:t>
              </a:r>
              <a:r>
                <a:rPr lang="cs-CZ" sz="1600"/>
                <a:t>, 2282 (2000)]</a:t>
              </a:r>
            </a:p>
          </p:txBody>
        </p:sp>
      </p:grp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152400" y="4495800"/>
            <a:ext cx="57150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1600" b="1" i="1"/>
              <a:t>Mikrodisk</a:t>
            </a:r>
            <a:r>
              <a:rPr lang="cs-CZ" sz="1600" i="1"/>
              <a:t> s několika NK </a:t>
            </a:r>
            <a:r>
              <a:rPr lang="cs-CZ" sz="1600"/>
              <a:t>InAs v matrici GaAs (samoorganizovaný růst) - struktura tvoří </a:t>
            </a:r>
            <a:r>
              <a:rPr lang="cs-CZ" sz="1600" b="1" i="1"/>
              <a:t>kruhový mikrorezonátor</a:t>
            </a:r>
            <a:r>
              <a:rPr lang="cs-CZ" sz="1600"/>
              <a:t> (whispering gallery modes)</a:t>
            </a:r>
          </a:p>
          <a:p>
            <a:r>
              <a:rPr lang="cs-CZ" sz="1600"/>
              <a:t>- </a:t>
            </a:r>
            <a:r>
              <a:rPr lang="cs-CZ" sz="1600" i="1"/>
              <a:t>excitace</a:t>
            </a:r>
            <a:r>
              <a:rPr lang="cs-CZ" sz="1600"/>
              <a:t>: 250 fs pulsy Ti:Sa, 750 nm</a:t>
            </a:r>
          </a:p>
          <a:p>
            <a:r>
              <a:rPr lang="cs-CZ" sz="1600"/>
              <a:t>- vzorek v </a:t>
            </a:r>
            <a:r>
              <a:rPr lang="cs-CZ" sz="1600" i="1"/>
              <a:t>He kryostatu</a:t>
            </a:r>
            <a:r>
              <a:rPr lang="cs-CZ" sz="1600"/>
              <a:t>, excitace a sběr světla </a:t>
            </a:r>
            <a:r>
              <a:rPr lang="cs-CZ" sz="1600" i="1"/>
              <a:t>mikroskop. objektivem </a:t>
            </a:r>
            <a:r>
              <a:rPr lang="cs-CZ" sz="1600"/>
              <a:t>vně kryostatu (NA 0,55)</a:t>
            </a:r>
          </a:p>
          <a:p>
            <a:r>
              <a:rPr lang="cs-CZ" sz="1600"/>
              <a:t>- detekce: spektrální selekce monochromátorem</a:t>
            </a:r>
          </a:p>
          <a:p>
            <a:r>
              <a:rPr lang="cs-CZ" sz="1600"/>
              <a:t>zbytek je </a:t>
            </a:r>
            <a:r>
              <a:rPr lang="cs-CZ" sz="1600" i="1"/>
              <a:t>klasický HBT korelační interferometr</a:t>
            </a:r>
          </a:p>
          <a:p>
            <a:r>
              <a:rPr lang="cs-CZ" sz="1600" i="1"/>
              <a:t>- Rozlišení: </a:t>
            </a:r>
            <a:r>
              <a:rPr lang="cs-CZ" sz="1600"/>
              <a:t>prostor.1,7 </a:t>
            </a:r>
            <a:r>
              <a:rPr lang="cs-CZ" sz="1600">
                <a:latin typeface="Symbol" pitchFamily="18" charset="2"/>
              </a:rPr>
              <a:t>m</a:t>
            </a:r>
            <a:r>
              <a:rPr lang="cs-CZ" sz="1600"/>
              <a:t>m, spektál. 70 </a:t>
            </a:r>
            <a:r>
              <a:rPr lang="cs-CZ" sz="1600">
                <a:latin typeface="Symbol" pitchFamily="18" charset="2"/>
              </a:rPr>
              <a:t>m</a:t>
            </a:r>
            <a:r>
              <a:rPr lang="cs-CZ" sz="1600"/>
              <a:t>eV, časové 420 ps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 jednotlivých fotonů</a:t>
            </a:r>
          </a:p>
        </p:txBody>
      </p:sp>
      <p:pic>
        <p:nvPicPr>
          <p:cNvPr id="100355" name="Picture 3" descr="C:\JanV\Figures\Transparenty\PrednSingleNC\MichlerScience00\Fi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66800"/>
            <a:ext cx="3951288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228600" y="1219200"/>
            <a:ext cx="42672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/>
              <a:t>- excituje se GaAs, přenos en. do InAs NC, vytvoření jednoho či více excitonů</a:t>
            </a:r>
          </a:p>
          <a:p>
            <a:r>
              <a:rPr lang="cs-CZ"/>
              <a:t>- doba živ. exc. 2,2 ns </a:t>
            </a:r>
            <a:r>
              <a:rPr lang="en-US"/>
              <a:t>&gt; </a:t>
            </a:r>
            <a:r>
              <a:rPr lang="cs-CZ"/>
              <a:t>délka pulsu</a:t>
            </a:r>
          </a:p>
          <a:p>
            <a:r>
              <a:rPr lang="cs-CZ"/>
              <a:t>- spektrální selekcí emise 1 excitonu</a:t>
            </a:r>
          </a:p>
          <a:p>
            <a:r>
              <a:rPr lang="cs-CZ" b="1" i="1"/>
              <a:t>praktické vyloučení emise dvou a více fotonů v jednom pulsu</a:t>
            </a:r>
          </a:p>
          <a:p>
            <a:endParaRPr lang="cs-CZ"/>
          </a:p>
          <a:p>
            <a:r>
              <a:rPr lang="cs-CZ"/>
              <a:t>- pokud je </a:t>
            </a:r>
            <a:r>
              <a:rPr lang="cs-CZ" i="1"/>
              <a:t>přechod 1X v rezonanci s módem rezonátoru</a:t>
            </a:r>
            <a:r>
              <a:rPr lang="cs-CZ"/>
              <a:t> (naladí se změnou teploty) - "</a:t>
            </a:r>
            <a:r>
              <a:rPr lang="cs-CZ" b="1"/>
              <a:t>Purcell effect"</a:t>
            </a:r>
          </a:p>
          <a:p>
            <a:r>
              <a:rPr lang="cs-CZ" b="1"/>
              <a:t>- </a:t>
            </a:r>
            <a:r>
              <a:rPr lang="cs-CZ" i="1"/>
              <a:t>zvýšení pravděpodobnosti zářivé rekombinace </a:t>
            </a:r>
            <a:r>
              <a:rPr lang="cs-CZ"/>
              <a:t>oproti nezářivé</a:t>
            </a:r>
          </a:p>
          <a:p>
            <a:r>
              <a:rPr lang="cs-CZ"/>
              <a:t>- zkrácení doby života - snížení "time-jitter"</a:t>
            </a:r>
          </a:p>
          <a:p>
            <a:endParaRPr lang="cs-CZ"/>
          </a:p>
          <a:p>
            <a:r>
              <a:rPr lang="cs-CZ"/>
              <a:t>- předpoklad: zvýšení pracovní teploty na 77 K a opakovací frekv. až na 1 GHz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 jednotlivých fotonů</a:t>
            </a:r>
          </a:p>
        </p:txBody>
      </p:sp>
      <p:pic>
        <p:nvPicPr>
          <p:cNvPr id="101379" name="Picture 3" descr="C:\JanV\Figures\Transparenty\PrednSingleNC\MichlerScience00\Fi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19200"/>
            <a:ext cx="24320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4" descr="C:\JanV\Figures\Transparenty\PrednSingleNC\MichlerScience00\Fi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19200"/>
            <a:ext cx="2611438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Molekulární zdroj jednotlivých fotonů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152400" y="1143000"/>
            <a:ext cx="88392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[demonstrován Orrittovou skupinou: </a:t>
            </a:r>
            <a:r>
              <a:rPr lang="cs-CZ"/>
              <a:t>Ch.Brunel et al., </a:t>
            </a:r>
            <a:r>
              <a:rPr lang="cs-CZ" i="1"/>
              <a:t>Phys. Rev. Lett. </a:t>
            </a:r>
            <a:r>
              <a:rPr lang="cs-CZ" b="1"/>
              <a:t>83</a:t>
            </a:r>
            <a:r>
              <a:rPr lang="cs-CZ"/>
              <a:t>, 2722 (</a:t>
            </a:r>
            <a:r>
              <a:rPr lang="en-US"/>
              <a:t>1999)]</a:t>
            </a:r>
            <a:r>
              <a:rPr lang="cs-CZ"/>
              <a:t> </a:t>
            </a:r>
          </a:p>
          <a:p>
            <a:r>
              <a:rPr lang="cs-CZ"/>
              <a:t> - </a:t>
            </a:r>
            <a:r>
              <a:rPr lang="cs-CZ" i="1"/>
              <a:t>periodický Starkův posun </a:t>
            </a:r>
            <a:r>
              <a:rPr lang="cs-CZ"/>
              <a:t>absorpční hladiny, která je v rezonanci s laserem při nulovém poli</a:t>
            </a:r>
          </a:p>
          <a:p>
            <a:r>
              <a:rPr lang="cs-CZ"/>
              <a:t>- excitování fluorescence opticky laserem, při T=1,8 K</a:t>
            </a:r>
          </a:p>
        </p:txBody>
      </p:sp>
      <p:pic>
        <p:nvPicPr>
          <p:cNvPr id="102404" name="Picture 4" descr="C:\Honza\Texty\VesmirAJ\SingPhSc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71800"/>
            <a:ext cx="4572000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SMS v biologii</a:t>
            </a:r>
            <a:endParaRPr lang="cs-CZ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84213" y="1700213"/>
            <a:ext cx="80645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71463" indent="-271463">
              <a:defRPr>
                <a:solidFill>
                  <a:schemeClr val="tx1"/>
                </a:solidFill>
                <a:latin typeface="Arial" charset="0"/>
              </a:defRPr>
            </a:lvl1pPr>
            <a:lvl2pPr marL="534988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spcBef>
                <a:spcPct val="80000"/>
              </a:spcBef>
            </a:pPr>
            <a:r>
              <a:rPr lang="cs-CZ" sz="2400" b="1" i="1" dirty="0"/>
              <a:t>Využití v biologickém výzkumu</a:t>
            </a:r>
          </a:p>
          <a:p>
            <a:pPr eaLnBrk="0" hangingPunct="0">
              <a:spcBef>
                <a:spcPct val="80000"/>
              </a:spcBef>
              <a:buFontTx/>
              <a:buChar char="•"/>
            </a:pPr>
            <a:r>
              <a:rPr lang="cs-CZ" sz="2400" dirty="0"/>
              <a:t>Konformační změny – SM spektroskopie, </a:t>
            </a:r>
            <a:r>
              <a:rPr lang="cs-CZ" sz="2400" dirty="0" err="1"/>
              <a:t>spFRET</a:t>
            </a:r>
            <a:endParaRPr lang="cs-CZ" sz="2400" dirty="0"/>
          </a:p>
          <a:p>
            <a:pPr eaLnBrk="0" hangingPunct="0">
              <a:spcBef>
                <a:spcPct val="80000"/>
              </a:spcBef>
              <a:buFontTx/>
              <a:buChar char="•"/>
            </a:pPr>
            <a:r>
              <a:rPr lang="cs-CZ" sz="2400" dirty="0"/>
              <a:t>Protein </a:t>
            </a:r>
            <a:r>
              <a:rPr lang="cs-CZ" sz="2400" dirty="0" err="1"/>
              <a:t>folding</a:t>
            </a:r>
            <a:r>
              <a:rPr lang="cs-CZ" sz="2400" dirty="0"/>
              <a:t> – </a:t>
            </a:r>
            <a:r>
              <a:rPr lang="cs-CZ" sz="2400" dirty="0" err="1"/>
              <a:t>spFRET</a:t>
            </a:r>
            <a:endParaRPr lang="cs-CZ" sz="2400" dirty="0"/>
          </a:p>
          <a:p>
            <a:pPr eaLnBrk="0" hangingPunct="0">
              <a:spcBef>
                <a:spcPct val="80000"/>
              </a:spcBef>
              <a:buFontTx/>
              <a:buChar char="•"/>
            </a:pPr>
            <a:r>
              <a:rPr lang="cs-CZ" sz="2400" dirty="0" err="1"/>
              <a:t>Mezimolekulové</a:t>
            </a:r>
            <a:r>
              <a:rPr lang="cs-CZ" sz="2400" dirty="0"/>
              <a:t> interakce – </a:t>
            </a:r>
            <a:r>
              <a:rPr lang="cs-CZ" sz="2400" dirty="0" err="1"/>
              <a:t>spFRET</a:t>
            </a:r>
            <a:r>
              <a:rPr lang="cs-CZ" sz="2400" dirty="0"/>
              <a:t> </a:t>
            </a:r>
          </a:p>
          <a:p>
            <a:pPr eaLnBrk="0" hangingPunct="0">
              <a:spcBef>
                <a:spcPct val="80000"/>
              </a:spcBef>
              <a:buFontTx/>
              <a:buChar char="•"/>
            </a:pPr>
            <a:r>
              <a:rPr lang="cs-CZ" sz="2400" dirty="0"/>
              <a:t>Pohyb molekul – SM detekce, fluorescenční korelační spektroskopie FCS, FRET</a:t>
            </a:r>
          </a:p>
          <a:p>
            <a:pPr eaLnBrk="0" hangingPunct="0">
              <a:spcBef>
                <a:spcPct val="80000"/>
              </a:spcBef>
              <a:buFontTx/>
              <a:buChar char="•"/>
            </a:pPr>
            <a:r>
              <a:rPr lang="cs-CZ" sz="2400" dirty="0"/>
              <a:t>Spektrální charakteristika molekul – SM spektroskopie</a:t>
            </a:r>
          </a:p>
        </p:txBody>
      </p:sp>
    </p:spTree>
    <p:extLst>
      <p:ext uri="{BB962C8B-B14F-4D97-AF65-F5344CB8AC3E}">
        <p14:creationId xmlns:p14="http://schemas.microsoft.com/office/powerpoint/2010/main" val="411670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FRET - </a:t>
            </a:r>
            <a:r>
              <a:rPr lang="cs-CZ" dirty="0" err="1" smtClean="0"/>
              <a:t>Förster</a:t>
            </a:r>
            <a:r>
              <a:rPr lang="cs-CZ" dirty="0" smtClean="0"/>
              <a:t> (fluorescence) resonance </a:t>
            </a:r>
            <a:r>
              <a:rPr lang="cs-CZ" dirty="0" err="1" smtClean="0"/>
              <a:t>energy</a:t>
            </a:r>
            <a:r>
              <a:rPr lang="cs-CZ" dirty="0" smtClean="0"/>
              <a:t> transfer</a:t>
            </a:r>
            <a:endParaRPr lang="cs-CZ" dirty="0"/>
          </a:p>
        </p:txBody>
      </p:sp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708400" y="4335463"/>
          <a:ext cx="3527425" cy="240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3" name="Image" r:id="rId3" imgW="4076190" imgH="2780952" progId="Photoshop.Image.10">
                  <p:embed/>
                </p:oleObj>
              </mc:Choice>
              <mc:Fallback>
                <p:oleObj name="Image" r:id="rId3" imgW="4076190" imgH="2780952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335463"/>
                        <a:ext cx="3527425" cy="240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2" descr="absemiss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8" b="8481"/>
          <a:stretch>
            <a:fillRect/>
          </a:stretch>
        </p:blipFill>
        <p:spPr bwMode="auto">
          <a:xfrm>
            <a:off x="2339975" y="1700213"/>
            <a:ext cx="3455988" cy="249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fo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26147" r="19545" b="16402"/>
          <a:stretch>
            <a:fillRect/>
          </a:stretch>
        </p:blipFill>
        <p:spPr bwMode="auto">
          <a:xfrm>
            <a:off x="468313" y="3716338"/>
            <a:ext cx="15367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7191375" y="5345113"/>
            <a:ext cx="1843088" cy="831850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Pozorovan</a:t>
            </a:r>
            <a:r>
              <a:rPr lang="cs-CZ" sz="2400">
                <a:solidFill>
                  <a:srgbClr val="FF0000"/>
                </a:solidFill>
                <a:latin typeface="Times New Roman" pitchFamily="18" charset="0"/>
              </a:rPr>
              <a:t>á fluorescence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6353175" y="3641725"/>
            <a:ext cx="2611438" cy="838200"/>
          </a:xfrm>
          <a:prstGeom prst="rect">
            <a:avLst/>
          </a:prstGeom>
          <a:noFill/>
          <a:ln w="1587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</a:rPr>
              <a:t>Interakce S</a:t>
            </a:r>
            <a:r>
              <a:rPr lang="en-US" sz="2400" baseline="-25000">
                <a:latin typeface="Times New Roman" pitchFamily="18" charset="0"/>
              </a:rPr>
              <a:t>1</a:t>
            </a:r>
            <a:r>
              <a:rPr lang="en-US" sz="2400">
                <a:latin typeface="Times New Roman" pitchFamily="18" charset="0"/>
              </a:rPr>
              <a:t> stavu s druhou molekulou</a:t>
            </a:r>
          </a:p>
        </p:txBody>
      </p:sp>
    </p:spTree>
    <p:extLst>
      <p:ext uri="{BB962C8B-B14F-4D97-AF65-F5344CB8AC3E}">
        <p14:creationId xmlns:p14="http://schemas.microsoft.com/office/powerpoint/2010/main" val="2476676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FRET</a:t>
            </a:r>
            <a:endParaRPr lang="cs-CZ" dirty="0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11188" y="1628775"/>
            <a:ext cx="5975350" cy="3462338"/>
            <a:chOff x="930" y="1207"/>
            <a:chExt cx="3764" cy="2181"/>
          </a:xfrm>
        </p:grpSpPr>
        <p:graphicFrame>
          <p:nvGraphicFramePr>
            <p:cNvPr id="4" name="Object 5"/>
            <p:cNvGraphicFramePr>
              <a:graphicFrameLocks noChangeAspect="1"/>
            </p:cNvGraphicFramePr>
            <p:nvPr/>
          </p:nvGraphicFramePr>
          <p:xfrm>
            <a:off x="930" y="1207"/>
            <a:ext cx="3764" cy="2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77" name="Image" r:id="rId3" imgW="14463492" imgH="8380952" progId="Photoshop.Image.10">
                    <p:embed/>
                  </p:oleObj>
                </mc:Choice>
                <mc:Fallback>
                  <p:oleObj name="Image" r:id="rId3" imgW="14463492" imgH="8380952" progId="Photoshop.Image.10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0" y="1207"/>
                          <a:ext cx="3764" cy="2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Picture 6" descr=" {R_0}^6 = \frac{9\,Q_0 \,(\ln 10) \kappa^2 \, J}{128 \, \pi^5 \,n^4 \, N_A} 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1" y="2660"/>
              <a:ext cx="1128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7" descr="absemiss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8" b="8481"/>
          <a:stretch>
            <a:fillRect/>
          </a:stretch>
        </p:blipFill>
        <p:spPr bwMode="auto">
          <a:xfrm>
            <a:off x="6156325" y="4830763"/>
            <a:ext cx="2541588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8695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FRET SMS v biologii</a:t>
            </a:r>
            <a:endParaRPr lang="cs-CZ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95288" y="3805238"/>
            <a:ext cx="2360612" cy="1784350"/>
            <a:chOff x="504" y="1979"/>
            <a:chExt cx="2156" cy="1629"/>
          </a:xfrm>
        </p:grpSpPr>
        <p:pic>
          <p:nvPicPr>
            <p:cNvPr id="4" name="Picture 9" descr="C:\Documents and Settings\tomi\Plocha\cyl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1979"/>
              <a:ext cx="1186" cy="1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C:\Documents and Settings\tomi\Plocha\model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" y="2088"/>
              <a:ext cx="852" cy="1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684213" y="1052513"/>
          <a:ext cx="3240087" cy="131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3" name="Image" r:id="rId5" imgW="11580952" imgH="4711111" progId="Photoshop.Image.10">
                  <p:embed/>
                </p:oleObj>
              </mc:Choice>
              <mc:Fallback>
                <p:oleObj name="Image" r:id="rId5" imgW="11580952" imgH="4711111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052513"/>
                        <a:ext cx="3240087" cy="1317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7" descr="Graph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3" r="12459"/>
          <a:stretch>
            <a:fillRect/>
          </a:stretch>
        </p:blipFill>
        <p:spPr bwMode="auto">
          <a:xfrm>
            <a:off x="5364163" y="3729038"/>
            <a:ext cx="3313112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12"/>
          <p:cNvGraphicFramePr>
            <a:graphicFrameLocks noChangeAspect="1"/>
          </p:cNvGraphicFramePr>
          <p:nvPr/>
        </p:nvGraphicFramePr>
        <p:xfrm>
          <a:off x="7381875" y="874713"/>
          <a:ext cx="10064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4" name="Image" r:id="rId8" imgW="2996825" imgH="2552381" progId="Photoshop.Image.10">
                  <p:embed/>
                </p:oleObj>
              </mc:Choice>
              <mc:Fallback>
                <p:oleObj name="Image" r:id="rId8" imgW="2996825" imgH="2552381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875" y="874713"/>
                        <a:ext cx="100647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323850" y="2565400"/>
            <a:ext cx="40322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/>
              <a:t>Různě dlouhé oligonukleotidy, ideální materiál pro FRET experimenty</a:t>
            </a:r>
          </a:p>
        </p:txBody>
      </p:sp>
      <p:pic>
        <p:nvPicPr>
          <p:cNvPr id="10" name="Picture 10" descr="C:\Documents and Settings\tomi\Plocha\cyl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206875"/>
            <a:ext cx="728663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68313" y="6092825"/>
            <a:ext cx="84248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/>
              <a:t>Efektivní vzdálenost však nezávisí jen na počtu nukleotidů ale i na jejich vzájemné orientaci a interakci s fluorescenční značkou</a:t>
            </a:r>
          </a:p>
        </p:txBody>
      </p:sp>
      <p:pic>
        <p:nvPicPr>
          <p:cNvPr id="12" name="Picture 13" descr="Defaultm4"/>
          <p:cNvPicPr>
            <a:picLocks noChangeAspect="1" noChangeArrowheads="1"/>
          </p:cNvPicPr>
          <p:nvPr/>
        </p:nvPicPr>
        <p:blipFill>
          <a:blip r:embed="rId11">
            <a:lum bright="-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7" t="20670" r="19742" b="17717"/>
          <a:stretch>
            <a:fillRect/>
          </a:stretch>
        </p:blipFill>
        <p:spPr bwMode="auto">
          <a:xfrm>
            <a:off x="5694363" y="1789113"/>
            <a:ext cx="3095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Defaultm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7" t="20670" r="19742" b="17717"/>
          <a:stretch>
            <a:fillRect/>
          </a:stretch>
        </p:blipFill>
        <p:spPr bwMode="auto">
          <a:xfrm>
            <a:off x="5318125" y="1789113"/>
            <a:ext cx="30956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 descr="Defaultm14"/>
          <p:cNvPicPr>
            <a:picLocks noChangeAspect="1" noChangeArrowheads="1"/>
          </p:cNvPicPr>
          <p:nvPr/>
        </p:nvPicPr>
        <p:blipFill>
          <a:blip r:embed="rId1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7" t="16240" r="18729" b="16240"/>
          <a:stretch>
            <a:fillRect/>
          </a:stretch>
        </p:blipFill>
        <p:spPr bwMode="auto">
          <a:xfrm>
            <a:off x="6084888" y="2649538"/>
            <a:ext cx="3190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Defaultm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7" t="16240" r="18729" b="16240"/>
          <a:stretch>
            <a:fillRect/>
          </a:stretch>
        </p:blipFill>
        <p:spPr bwMode="auto">
          <a:xfrm>
            <a:off x="5692775" y="2649538"/>
            <a:ext cx="3190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9"/>
          <p:cNvSpPr>
            <a:spLocks noChangeShapeType="1"/>
          </p:cNvSpPr>
          <p:nvPr/>
        </p:nvSpPr>
        <p:spPr bwMode="auto">
          <a:xfrm flipV="1">
            <a:off x="6070600" y="1597025"/>
            <a:ext cx="1035050" cy="441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 flipV="1">
            <a:off x="6445250" y="2103438"/>
            <a:ext cx="914400" cy="687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013325" y="1419225"/>
            <a:ext cx="129063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900"/>
              <a:t>Jedna molekula ATTO 680</a:t>
            </a:r>
            <a:r>
              <a:rPr lang="en-US" sz="900"/>
              <a:t> </a:t>
            </a:r>
            <a:r>
              <a:rPr lang="cs-CZ" sz="900"/>
              <a:t>na</a:t>
            </a:r>
            <a:r>
              <a:rPr lang="en-US" sz="900"/>
              <a:t> dsDNA</a:t>
            </a:r>
            <a:endParaRPr lang="cs-CZ" sz="900"/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759325" y="2455863"/>
            <a:ext cx="1295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900"/>
              <a:t>ATTO 680 zhášené ATTO 740</a:t>
            </a: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6804025" y="2674938"/>
            <a:ext cx="22320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600"/>
              <a:t>Efekt FRETu měřený na jedné molekule DNA </a:t>
            </a:r>
            <a:r>
              <a:rPr lang="cs-CZ" sz="1600" i="1"/>
              <a:t>in vivo</a:t>
            </a:r>
            <a:r>
              <a:rPr lang="cs-CZ" sz="1600"/>
              <a:t> v buňce</a:t>
            </a:r>
          </a:p>
        </p:txBody>
      </p:sp>
      <p:sp>
        <p:nvSpPr>
          <p:cNvPr id="21" name="Line 28"/>
          <p:cNvSpPr>
            <a:spLocks noChangeShapeType="1"/>
          </p:cNvSpPr>
          <p:nvPr/>
        </p:nvSpPr>
        <p:spPr bwMode="auto">
          <a:xfrm>
            <a:off x="4283075" y="4797425"/>
            <a:ext cx="865188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grpSp>
        <p:nvGrpSpPr>
          <p:cNvPr id="22" name="Group 30"/>
          <p:cNvGrpSpPr>
            <a:grpSpLocks noChangeAspect="1"/>
          </p:cNvGrpSpPr>
          <p:nvPr/>
        </p:nvGrpSpPr>
        <p:grpSpPr bwMode="auto">
          <a:xfrm>
            <a:off x="6011863" y="820738"/>
            <a:ext cx="2479675" cy="1752600"/>
            <a:chOff x="3701" y="584"/>
            <a:chExt cx="1562" cy="1104"/>
          </a:xfrm>
        </p:grpSpPr>
        <p:sp>
          <p:nvSpPr>
            <p:cNvPr id="23" name="AutoShape 29"/>
            <p:cNvSpPr>
              <a:spLocks noChangeAspect="1" noChangeArrowheads="1" noTextEdit="1"/>
            </p:cNvSpPr>
            <p:nvPr/>
          </p:nvSpPr>
          <p:spPr bwMode="auto">
            <a:xfrm>
              <a:off x="3701" y="584"/>
              <a:ext cx="1562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3972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1</a:t>
              </a:r>
              <a:endParaRPr lang="cs-CZ"/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4124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2</a:t>
              </a:r>
              <a:endParaRPr lang="cs-CZ"/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4277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3</a:t>
              </a:r>
              <a:endParaRPr lang="cs-CZ"/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4429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4</a:t>
              </a:r>
              <a:endParaRPr lang="cs-CZ"/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4581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5</a:t>
              </a:r>
              <a:endParaRPr lang="cs-CZ"/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4733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6</a:t>
              </a:r>
              <a:endParaRPr lang="cs-CZ"/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4885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7</a:t>
              </a:r>
              <a:endParaRPr lang="cs-CZ"/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5038" y="1526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8</a:t>
              </a:r>
              <a:endParaRPr lang="cs-CZ"/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3913" y="1485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0,0</a:t>
              </a:r>
              <a:endParaRPr lang="cs-CZ"/>
            </a:p>
          </p:txBody>
        </p:sp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3913" y="1327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0,2</a:t>
              </a:r>
              <a:endParaRPr lang="cs-CZ"/>
            </a:p>
          </p:txBody>
        </p:sp>
        <p:sp>
          <p:nvSpPr>
            <p:cNvPr id="34" name="Rectangle 41"/>
            <p:cNvSpPr>
              <a:spLocks noChangeArrowheads="1"/>
            </p:cNvSpPr>
            <p:nvPr/>
          </p:nvSpPr>
          <p:spPr bwMode="auto">
            <a:xfrm>
              <a:off x="3913" y="1169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0,4</a:t>
              </a:r>
              <a:endParaRPr lang="cs-CZ"/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>
              <a:off x="3913" y="1010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0,6</a:t>
              </a:r>
              <a:endParaRPr lang="cs-CZ"/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3913" y="851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0,8</a:t>
              </a:r>
              <a:endParaRPr lang="cs-CZ"/>
            </a:p>
          </p:txBody>
        </p:sp>
        <p:sp>
          <p:nvSpPr>
            <p:cNvPr id="37" name="Rectangle 44"/>
            <p:cNvSpPr>
              <a:spLocks noChangeArrowheads="1"/>
            </p:cNvSpPr>
            <p:nvPr/>
          </p:nvSpPr>
          <p:spPr bwMode="auto">
            <a:xfrm>
              <a:off x="3913" y="693"/>
              <a:ext cx="4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400">
                  <a:solidFill>
                    <a:srgbClr val="000000"/>
                  </a:solidFill>
                </a:rPr>
                <a:t>1,0</a:t>
              </a:r>
              <a:endParaRPr lang="cs-CZ"/>
            </a:p>
          </p:txBody>
        </p:sp>
        <p:sp>
          <p:nvSpPr>
            <p:cNvPr id="38" name="Line 45"/>
            <p:cNvSpPr>
              <a:spLocks noChangeShapeType="1"/>
            </p:cNvSpPr>
            <p:nvPr/>
          </p:nvSpPr>
          <p:spPr bwMode="auto">
            <a:xfrm flipV="1">
              <a:off x="3981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39" name="Line 46"/>
            <p:cNvSpPr>
              <a:spLocks noChangeShapeType="1"/>
            </p:cNvSpPr>
            <p:nvPr/>
          </p:nvSpPr>
          <p:spPr bwMode="auto">
            <a:xfrm flipV="1">
              <a:off x="4057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0" name="Line 47"/>
            <p:cNvSpPr>
              <a:spLocks noChangeShapeType="1"/>
            </p:cNvSpPr>
            <p:nvPr/>
          </p:nvSpPr>
          <p:spPr bwMode="auto">
            <a:xfrm flipV="1">
              <a:off x="4133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1" name="Line 48"/>
            <p:cNvSpPr>
              <a:spLocks noChangeShapeType="1"/>
            </p:cNvSpPr>
            <p:nvPr/>
          </p:nvSpPr>
          <p:spPr bwMode="auto">
            <a:xfrm flipV="1">
              <a:off x="4209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2" name="Line 49"/>
            <p:cNvSpPr>
              <a:spLocks noChangeShapeType="1"/>
            </p:cNvSpPr>
            <p:nvPr/>
          </p:nvSpPr>
          <p:spPr bwMode="auto">
            <a:xfrm flipV="1">
              <a:off x="4285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3" name="Line 50"/>
            <p:cNvSpPr>
              <a:spLocks noChangeShapeType="1"/>
            </p:cNvSpPr>
            <p:nvPr/>
          </p:nvSpPr>
          <p:spPr bwMode="auto">
            <a:xfrm flipV="1">
              <a:off x="4361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4" name="Line 51"/>
            <p:cNvSpPr>
              <a:spLocks noChangeShapeType="1"/>
            </p:cNvSpPr>
            <p:nvPr/>
          </p:nvSpPr>
          <p:spPr bwMode="auto">
            <a:xfrm flipV="1">
              <a:off x="4437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5" name="Line 52"/>
            <p:cNvSpPr>
              <a:spLocks noChangeShapeType="1"/>
            </p:cNvSpPr>
            <p:nvPr/>
          </p:nvSpPr>
          <p:spPr bwMode="auto">
            <a:xfrm flipV="1">
              <a:off x="4514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6" name="Line 53"/>
            <p:cNvSpPr>
              <a:spLocks noChangeShapeType="1"/>
            </p:cNvSpPr>
            <p:nvPr/>
          </p:nvSpPr>
          <p:spPr bwMode="auto">
            <a:xfrm flipV="1">
              <a:off x="4589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7" name="Line 54"/>
            <p:cNvSpPr>
              <a:spLocks noChangeShapeType="1"/>
            </p:cNvSpPr>
            <p:nvPr/>
          </p:nvSpPr>
          <p:spPr bwMode="auto">
            <a:xfrm flipV="1">
              <a:off x="4665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8" name="Line 55"/>
            <p:cNvSpPr>
              <a:spLocks noChangeShapeType="1"/>
            </p:cNvSpPr>
            <p:nvPr/>
          </p:nvSpPr>
          <p:spPr bwMode="auto">
            <a:xfrm flipV="1">
              <a:off x="4742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49" name="Line 56"/>
            <p:cNvSpPr>
              <a:spLocks noChangeShapeType="1"/>
            </p:cNvSpPr>
            <p:nvPr/>
          </p:nvSpPr>
          <p:spPr bwMode="auto">
            <a:xfrm flipV="1">
              <a:off x="4818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0" name="Line 57"/>
            <p:cNvSpPr>
              <a:spLocks noChangeShapeType="1"/>
            </p:cNvSpPr>
            <p:nvPr/>
          </p:nvSpPr>
          <p:spPr bwMode="auto">
            <a:xfrm flipV="1">
              <a:off x="4894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1" name="Line 58"/>
            <p:cNvSpPr>
              <a:spLocks noChangeShapeType="1"/>
            </p:cNvSpPr>
            <p:nvPr/>
          </p:nvSpPr>
          <p:spPr bwMode="auto">
            <a:xfrm flipV="1">
              <a:off x="4970" y="1505"/>
              <a:ext cx="1" cy="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2" name="Line 59"/>
            <p:cNvSpPr>
              <a:spLocks noChangeShapeType="1"/>
            </p:cNvSpPr>
            <p:nvPr/>
          </p:nvSpPr>
          <p:spPr bwMode="auto">
            <a:xfrm flipV="1">
              <a:off x="5046" y="1505"/>
              <a:ext cx="1" cy="15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3" name="Line 60"/>
            <p:cNvSpPr>
              <a:spLocks noChangeShapeType="1"/>
            </p:cNvSpPr>
            <p:nvPr/>
          </p:nvSpPr>
          <p:spPr bwMode="auto">
            <a:xfrm>
              <a:off x="3981" y="1505"/>
              <a:ext cx="1065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4" name="Line 61"/>
            <p:cNvSpPr>
              <a:spLocks noChangeShapeType="1"/>
            </p:cNvSpPr>
            <p:nvPr/>
          </p:nvSpPr>
          <p:spPr bwMode="auto">
            <a:xfrm>
              <a:off x="3965" y="1505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5" name="Line 62"/>
            <p:cNvSpPr>
              <a:spLocks noChangeShapeType="1"/>
            </p:cNvSpPr>
            <p:nvPr/>
          </p:nvSpPr>
          <p:spPr bwMode="auto">
            <a:xfrm>
              <a:off x="3973" y="1426"/>
              <a:ext cx="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6" name="Line 63"/>
            <p:cNvSpPr>
              <a:spLocks noChangeShapeType="1"/>
            </p:cNvSpPr>
            <p:nvPr/>
          </p:nvSpPr>
          <p:spPr bwMode="auto">
            <a:xfrm>
              <a:off x="3965" y="1347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7" name="Line 64"/>
            <p:cNvSpPr>
              <a:spLocks noChangeShapeType="1"/>
            </p:cNvSpPr>
            <p:nvPr/>
          </p:nvSpPr>
          <p:spPr bwMode="auto">
            <a:xfrm>
              <a:off x="3973" y="1267"/>
              <a:ext cx="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8" name="Line 65"/>
            <p:cNvSpPr>
              <a:spLocks noChangeShapeType="1"/>
            </p:cNvSpPr>
            <p:nvPr/>
          </p:nvSpPr>
          <p:spPr bwMode="auto">
            <a:xfrm>
              <a:off x="3965" y="1188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59" name="Line 66"/>
            <p:cNvSpPr>
              <a:spLocks noChangeShapeType="1"/>
            </p:cNvSpPr>
            <p:nvPr/>
          </p:nvSpPr>
          <p:spPr bwMode="auto">
            <a:xfrm>
              <a:off x="3973" y="1109"/>
              <a:ext cx="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0" name="Line 67"/>
            <p:cNvSpPr>
              <a:spLocks noChangeShapeType="1"/>
            </p:cNvSpPr>
            <p:nvPr/>
          </p:nvSpPr>
          <p:spPr bwMode="auto">
            <a:xfrm>
              <a:off x="3965" y="1029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1" name="Line 68"/>
            <p:cNvSpPr>
              <a:spLocks noChangeShapeType="1"/>
            </p:cNvSpPr>
            <p:nvPr/>
          </p:nvSpPr>
          <p:spPr bwMode="auto">
            <a:xfrm>
              <a:off x="3973" y="950"/>
              <a:ext cx="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2" name="Line 69"/>
            <p:cNvSpPr>
              <a:spLocks noChangeShapeType="1"/>
            </p:cNvSpPr>
            <p:nvPr/>
          </p:nvSpPr>
          <p:spPr bwMode="auto">
            <a:xfrm>
              <a:off x="3965" y="871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3" name="Line 70"/>
            <p:cNvSpPr>
              <a:spLocks noChangeShapeType="1"/>
            </p:cNvSpPr>
            <p:nvPr/>
          </p:nvSpPr>
          <p:spPr bwMode="auto">
            <a:xfrm>
              <a:off x="3973" y="791"/>
              <a:ext cx="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4" name="Line 71"/>
            <p:cNvSpPr>
              <a:spLocks noChangeShapeType="1"/>
            </p:cNvSpPr>
            <p:nvPr/>
          </p:nvSpPr>
          <p:spPr bwMode="auto">
            <a:xfrm>
              <a:off x="3965" y="712"/>
              <a:ext cx="16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5" name="Line 72"/>
            <p:cNvSpPr>
              <a:spLocks noChangeShapeType="1"/>
            </p:cNvSpPr>
            <p:nvPr/>
          </p:nvSpPr>
          <p:spPr bwMode="auto">
            <a:xfrm flipV="1">
              <a:off x="3981" y="712"/>
              <a:ext cx="1" cy="793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3981" y="712"/>
              <a:ext cx="1068" cy="777"/>
            </a:xfrm>
            <a:custGeom>
              <a:avLst/>
              <a:gdLst>
                <a:gd name="T0" fmla="*/ 39 w 3204"/>
                <a:gd name="T1" fmla="*/ 2259 h 2330"/>
                <a:gd name="T2" fmla="*/ 92 w 3204"/>
                <a:gd name="T3" fmla="*/ 2299 h 2330"/>
                <a:gd name="T4" fmla="*/ 144 w 3204"/>
                <a:gd name="T5" fmla="*/ 2291 h 2330"/>
                <a:gd name="T6" fmla="*/ 196 w 3204"/>
                <a:gd name="T7" fmla="*/ 2243 h 2330"/>
                <a:gd name="T8" fmla="*/ 250 w 3204"/>
                <a:gd name="T9" fmla="*/ 2267 h 2330"/>
                <a:gd name="T10" fmla="*/ 302 w 3204"/>
                <a:gd name="T11" fmla="*/ 2235 h 2330"/>
                <a:gd name="T12" fmla="*/ 354 w 3204"/>
                <a:gd name="T13" fmla="*/ 2243 h 2330"/>
                <a:gd name="T14" fmla="*/ 407 w 3204"/>
                <a:gd name="T15" fmla="*/ 2267 h 2330"/>
                <a:gd name="T16" fmla="*/ 459 w 3204"/>
                <a:gd name="T17" fmla="*/ 2140 h 2330"/>
                <a:gd name="T18" fmla="*/ 511 w 3204"/>
                <a:gd name="T19" fmla="*/ 1896 h 2330"/>
                <a:gd name="T20" fmla="*/ 565 w 3204"/>
                <a:gd name="T21" fmla="*/ 1367 h 2330"/>
                <a:gd name="T22" fmla="*/ 617 w 3204"/>
                <a:gd name="T23" fmla="*/ 861 h 2330"/>
                <a:gd name="T24" fmla="*/ 669 w 3204"/>
                <a:gd name="T25" fmla="*/ 324 h 2330"/>
                <a:gd name="T26" fmla="*/ 723 w 3204"/>
                <a:gd name="T27" fmla="*/ 110 h 2330"/>
                <a:gd name="T28" fmla="*/ 775 w 3204"/>
                <a:gd name="T29" fmla="*/ 126 h 2330"/>
                <a:gd name="T30" fmla="*/ 827 w 3204"/>
                <a:gd name="T31" fmla="*/ 237 h 2330"/>
                <a:gd name="T32" fmla="*/ 880 w 3204"/>
                <a:gd name="T33" fmla="*/ 474 h 2330"/>
                <a:gd name="T34" fmla="*/ 932 w 3204"/>
                <a:gd name="T35" fmla="*/ 411 h 2330"/>
                <a:gd name="T36" fmla="*/ 984 w 3204"/>
                <a:gd name="T37" fmla="*/ 458 h 2330"/>
                <a:gd name="T38" fmla="*/ 1038 w 3204"/>
                <a:gd name="T39" fmla="*/ 679 h 2330"/>
                <a:gd name="T40" fmla="*/ 1090 w 3204"/>
                <a:gd name="T41" fmla="*/ 647 h 2330"/>
                <a:gd name="T42" fmla="*/ 1142 w 3204"/>
                <a:gd name="T43" fmla="*/ 956 h 2330"/>
                <a:gd name="T44" fmla="*/ 1195 w 3204"/>
                <a:gd name="T45" fmla="*/ 861 h 2330"/>
                <a:gd name="T46" fmla="*/ 1248 w 3204"/>
                <a:gd name="T47" fmla="*/ 1121 h 2330"/>
                <a:gd name="T48" fmla="*/ 1300 w 3204"/>
                <a:gd name="T49" fmla="*/ 1264 h 2330"/>
                <a:gd name="T50" fmla="*/ 1353 w 3204"/>
                <a:gd name="T51" fmla="*/ 1105 h 2330"/>
                <a:gd name="T52" fmla="*/ 1405 w 3204"/>
                <a:gd name="T53" fmla="*/ 1208 h 2330"/>
                <a:gd name="T54" fmla="*/ 1457 w 3204"/>
                <a:gd name="T55" fmla="*/ 1359 h 2330"/>
                <a:gd name="T56" fmla="*/ 1511 w 3204"/>
                <a:gd name="T57" fmla="*/ 1248 h 2330"/>
                <a:gd name="T58" fmla="*/ 1563 w 3204"/>
                <a:gd name="T59" fmla="*/ 1430 h 2330"/>
                <a:gd name="T60" fmla="*/ 1615 w 3204"/>
                <a:gd name="T61" fmla="*/ 1446 h 2330"/>
                <a:gd name="T62" fmla="*/ 1668 w 3204"/>
                <a:gd name="T63" fmla="*/ 1501 h 2330"/>
                <a:gd name="T64" fmla="*/ 1720 w 3204"/>
                <a:gd name="T65" fmla="*/ 1604 h 2330"/>
                <a:gd name="T66" fmla="*/ 1772 w 3204"/>
                <a:gd name="T67" fmla="*/ 1565 h 2330"/>
                <a:gd name="T68" fmla="*/ 1825 w 3204"/>
                <a:gd name="T69" fmla="*/ 1541 h 2330"/>
                <a:gd name="T70" fmla="*/ 1878 w 3204"/>
                <a:gd name="T71" fmla="*/ 1636 h 2330"/>
                <a:gd name="T72" fmla="*/ 1930 w 3204"/>
                <a:gd name="T73" fmla="*/ 1714 h 2330"/>
                <a:gd name="T74" fmla="*/ 1982 w 3204"/>
                <a:gd name="T75" fmla="*/ 1565 h 2330"/>
                <a:gd name="T76" fmla="*/ 2036 w 3204"/>
                <a:gd name="T77" fmla="*/ 1754 h 2330"/>
                <a:gd name="T78" fmla="*/ 2088 w 3204"/>
                <a:gd name="T79" fmla="*/ 1588 h 2330"/>
                <a:gd name="T80" fmla="*/ 2140 w 3204"/>
                <a:gd name="T81" fmla="*/ 1588 h 2330"/>
                <a:gd name="T82" fmla="*/ 2193 w 3204"/>
                <a:gd name="T83" fmla="*/ 1849 h 2330"/>
                <a:gd name="T84" fmla="*/ 2245 w 3204"/>
                <a:gd name="T85" fmla="*/ 1777 h 2330"/>
                <a:gd name="T86" fmla="*/ 2297 w 3204"/>
                <a:gd name="T87" fmla="*/ 1825 h 2330"/>
                <a:gd name="T88" fmla="*/ 2351 w 3204"/>
                <a:gd name="T89" fmla="*/ 1777 h 2330"/>
                <a:gd name="T90" fmla="*/ 2403 w 3204"/>
                <a:gd name="T91" fmla="*/ 1912 h 2330"/>
                <a:gd name="T92" fmla="*/ 2455 w 3204"/>
                <a:gd name="T93" fmla="*/ 1951 h 2330"/>
                <a:gd name="T94" fmla="*/ 2509 w 3204"/>
                <a:gd name="T95" fmla="*/ 1896 h 2330"/>
                <a:gd name="T96" fmla="*/ 2561 w 3204"/>
                <a:gd name="T97" fmla="*/ 1817 h 2330"/>
                <a:gd name="T98" fmla="*/ 2613 w 3204"/>
                <a:gd name="T99" fmla="*/ 1936 h 2330"/>
                <a:gd name="T100" fmla="*/ 2666 w 3204"/>
                <a:gd name="T101" fmla="*/ 1888 h 2330"/>
                <a:gd name="T102" fmla="*/ 2718 w 3204"/>
                <a:gd name="T103" fmla="*/ 1944 h 2330"/>
                <a:gd name="T104" fmla="*/ 2770 w 3204"/>
                <a:gd name="T105" fmla="*/ 2015 h 2330"/>
                <a:gd name="T106" fmla="*/ 2824 w 3204"/>
                <a:gd name="T107" fmla="*/ 1849 h 2330"/>
                <a:gd name="T108" fmla="*/ 2876 w 3204"/>
                <a:gd name="T109" fmla="*/ 1856 h 2330"/>
                <a:gd name="T110" fmla="*/ 2928 w 3204"/>
                <a:gd name="T111" fmla="*/ 1959 h 2330"/>
                <a:gd name="T112" fmla="*/ 2981 w 3204"/>
                <a:gd name="T113" fmla="*/ 2023 h 2330"/>
                <a:gd name="T114" fmla="*/ 3033 w 3204"/>
                <a:gd name="T115" fmla="*/ 2015 h 2330"/>
                <a:gd name="T116" fmla="*/ 3086 w 3204"/>
                <a:gd name="T117" fmla="*/ 1920 h 2330"/>
                <a:gd name="T118" fmla="*/ 3139 w 3204"/>
                <a:gd name="T119" fmla="*/ 2078 h 2330"/>
                <a:gd name="T120" fmla="*/ 3191 w 3204"/>
                <a:gd name="T121" fmla="*/ 2086 h 2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04" h="2330">
                  <a:moveTo>
                    <a:pt x="0" y="2330"/>
                  </a:moveTo>
                  <a:lnTo>
                    <a:pt x="13" y="2330"/>
                  </a:lnTo>
                  <a:lnTo>
                    <a:pt x="27" y="2299"/>
                  </a:lnTo>
                  <a:lnTo>
                    <a:pt x="39" y="2259"/>
                  </a:lnTo>
                  <a:lnTo>
                    <a:pt x="52" y="2259"/>
                  </a:lnTo>
                  <a:lnTo>
                    <a:pt x="65" y="2307"/>
                  </a:lnTo>
                  <a:lnTo>
                    <a:pt x="79" y="2283"/>
                  </a:lnTo>
                  <a:lnTo>
                    <a:pt x="92" y="2299"/>
                  </a:lnTo>
                  <a:lnTo>
                    <a:pt x="105" y="2259"/>
                  </a:lnTo>
                  <a:lnTo>
                    <a:pt x="117" y="2307"/>
                  </a:lnTo>
                  <a:lnTo>
                    <a:pt x="131" y="2229"/>
                  </a:lnTo>
                  <a:lnTo>
                    <a:pt x="144" y="2291"/>
                  </a:lnTo>
                  <a:lnTo>
                    <a:pt x="158" y="2251"/>
                  </a:lnTo>
                  <a:lnTo>
                    <a:pt x="171" y="2299"/>
                  </a:lnTo>
                  <a:lnTo>
                    <a:pt x="184" y="2283"/>
                  </a:lnTo>
                  <a:lnTo>
                    <a:pt x="196" y="2243"/>
                  </a:lnTo>
                  <a:lnTo>
                    <a:pt x="210" y="2307"/>
                  </a:lnTo>
                  <a:lnTo>
                    <a:pt x="223" y="2251"/>
                  </a:lnTo>
                  <a:lnTo>
                    <a:pt x="236" y="2275"/>
                  </a:lnTo>
                  <a:lnTo>
                    <a:pt x="250" y="2267"/>
                  </a:lnTo>
                  <a:lnTo>
                    <a:pt x="263" y="2205"/>
                  </a:lnTo>
                  <a:lnTo>
                    <a:pt x="275" y="2267"/>
                  </a:lnTo>
                  <a:lnTo>
                    <a:pt x="288" y="2243"/>
                  </a:lnTo>
                  <a:lnTo>
                    <a:pt x="302" y="2235"/>
                  </a:lnTo>
                  <a:lnTo>
                    <a:pt x="315" y="2205"/>
                  </a:lnTo>
                  <a:lnTo>
                    <a:pt x="328" y="2267"/>
                  </a:lnTo>
                  <a:lnTo>
                    <a:pt x="342" y="2267"/>
                  </a:lnTo>
                  <a:lnTo>
                    <a:pt x="354" y="2243"/>
                  </a:lnTo>
                  <a:lnTo>
                    <a:pt x="367" y="2213"/>
                  </a:lnTo>
                  <a:lnTo>
                    <a:pt x="381" y="2229"/>
                  </a:lnTo>
                  <a:lnTo>
                    <a:pt x="394" y="2164"/>
                  </a:lnTo>
                  <a:lnTo>
                    <a:pt x="407" y="2267"/>
                  </a:lnTo>
                  <a:lnTo>
                    <a:pt x="421" y="2251"/>
                  </a:lnTo>
                  <a:lnTo>
                    <a:pt x="433" y="2172"/>
                  </a:lnTo>
                  <a:lnTo>
                    <a:pt x="446" y="2148"/>
                  </a:lnTo>
                  <a:lnTo>
                    <a:pt x="459" y="2140"/>
                  </a:lnTo>
                  <a:lnTo>
                    <a:pt x="473" y="2078"/>
                  </a:lnTo>
                  <a:lnTo>
                    <a:pt x="486" y="2023"/>
                  </a:lnTo>
                  <a:lnTo>
                    <a:pt x="499" y="1880"/>
                  </a:lnTo>
                  <a:lnTo>
                    <a:pt x="511" y="1896"/>
                  </a:lnTo>
                  <a:lnTo>
                    <a:pt x="525" y="1620"/>
                  </a:lnTo>
                  <a:lnTo>
                    <a:pt x="538" y="1636"/>
                  </a:lnTo>
                  <a:lnTo>
                    <a:pt x="552" y="1454"/>
                  </a:lnTo>
                  <a:lnTo>
                    <a:pt x="565" y="1367"/>
                  </a:lnTo>
                  <a:lnTo>
                    <a:pt x="578" y="1280"/>
                  </a:lnTo>
                  <a:lnTo>
                    <a:pt x="590" y="1248"/>
                  </a:lnTo>
                  <a:lnTo>
                    <a:pt x="604" y="893"/>
                  </a:lnTo>
                  <a:lnTo>
                    <a:pt x="617" y="861"/>
                  </a:lnTo>
                  <a:lnTo>
                    <a:pt x="630" y="742"/>
                  </a:lnTo>
                  <a:lnTo>
                    <a:pt x="644" y="623"/>
                  </a:lnTo>
                  <a:lnTo>
                    <a:pt x="657" y="544"/>
                  </a:lnTo>
                  <a:lnTo>
                    <a:pt x="669" y="324"/>
                  </a:lnTo>
                  <a:lnTo>
                    <a:pt x="682" y="260"/>
                  </a:lnTo>
                  <a:lnTo>
                    <a:pt x="696" y="411"/>
                  </a:lnTo>
                  <a:lnTo>
                    <a:pt x="709" y="482"/>
                  </a:lnTo>
                  <a:lnTo>
                    <a:pt x="723" y="110"/>
                  </a:lnTo>
                  <a:lnTo>
                    <a:pt x="736" y="48"/>
                  </a:lnTo>
                  <a:lnTo>
                    <a:pt x="748" y="316"/>
                  </a:lnTo>
                  <a:lnTo>
                    <a:pt x="761" y="70"/>
                  </a:lnTo>
                  <a:lnTo>
                    <a:pt x="775" y="126"/>
                  </a:lnTo>
                  <a:lnTo>
                    <a:pt x="788" y="221"/>
                  </a:lnTo>
                  <a:lnTo>
                    <a:pt x="801" y="0"/>
                  </a:lnTo>
                  <a:lnTo>
                    <a:pt x="815" y="403"/>
                  </a:lnTo>
                  <a:lnTo>
                    <a:pt x="827" y="237"/>
                  </a:lnTo>
                  <a:lnTo>
                    <a:pt x="840" y="260"/>
                  </a:lnTo>
                  <a:lnTo>
                    <a:pt x="853" y="189"/>
                  </a:lnTo>
                  <a:lnTo>
                    <a:pt x="867" y="339"/>
                  </a:lnTo>
                  <a:lnTo>
                    <a:pt x="880" y="474"/>
                  </a:lnTo>
                  <a:lnTo>
                    <a:pt x="892" y="102"/>
                  </a:lnTo>
                  <a:lnTo>
                    <a:pt x="906" y="379"/>
                  </a:lnTo>
                  <a:lnTo>
                    <a:pt x="919" y="292"/>
                  </a:lnTo>
                  <a:lnTo>
                    <a:pt x="932" y="411"/>
                  </a:lnTo>
                  <a:lnTo>
                    <a:pt x="946" y="403"/>
                  </a:lnTo>
                  <a:lnTo>
                    <a:pt x="959" y="252"/>
                  </a:lnTo>
                  <a:lnTo>
                    <a:pt x="971" y="577"/>
                  </a:lnTo>
                  <a:lnTo>
                    <a:pt x="984" y="458"/>
                  </a:lnTo>
                  <a:lnTo>
                    <a:pt x="998" y="593"/>
                  </a:lnTo>
                  <a:lnTo>
                    <a:pt x="1011" y="806"/>
                  </a:lnTo>
                  <a:lnTo>
                    <a:pt x="1024" y="553"/>
                  </a:lnTo>
                  <a:lnTo>
                    <a:pt x="1038" y="679"/>
                  </a:lnTo>
                  <a:lnTo>
                    <a:pt x="1050" y="569"/>
                  </a:lnTo>
                  <a:lnTo>
                    <a:pt x="1063" y="609"/>
                  </a:lnTo>
                  <a:lnTo>
                    <a:pt x="1077" y="948"/>
                  </a:lnTo>
                  <a:lnTo>
                    <a:pt x="1090" y="647"/>
                  </a:lnTo>
                  <a:lnTo>
                    <a:pt x="1103" y="877"/>
                  </a:lnTo>
                  <a:lnTo>
                    <a:pt x="1117" y="1019"/>
                  </a:lnTo>
                  <a:lnTo>
                    <a:pt x="1129" y="695"/>
                  </a:lnTo>
                  <a:lnTo>
                    <a:pt x="1142" y="956"/>
                  </a:lnTo>
                  <a:lnTo>
                    <a:pt x="1155" y="940"/>
                  </a:lnTo>
                  <a:lnTo>
                    <a:pt x="1169" y="996"/>
                  </a:lnTo>
                  <a:lnTo>
                    <a:pt x="1182" y="964"/>
                  </a:lnTo>
                  <a:lnTo>
                    <a:pt x="1195" y="861"/>
                  </a:lnTo>
                  <a:lnTo>
                    <a:pt x="1207" y="956"/>
                  </a:lnTo>
                  <a:lnTo>
                    <a:pt x="1221" y="1011"/>
                  </a:lnTo>
                  <a:lnTo>
                    <a:pt x="1234" y="956"/>
                  </a:lnTo>
                  <a:lnTo>
                    <a:pt x="1248" y="1121"/>
                  </a:lnTo>
                  <a:lnTo>
                    <a:pt x="1261" y="1192"/>
                  </a:lnTo>
                  <a:lnTo>
                    <a:pt x="1274" y="1153"/>
                  </a:lnTo>
                  <a:lnTo>
                    <a:pt x="1286" y="1091"/>
                  </a:lnTo>
                  <a:lnTo>
                    <a:pt x="1300" y="1264"/>
                  </a:lnTo>
                  <a:lnTo>
                    <a:pt x="1313" y="1224"/>
                  </a:lnTo>
                  <a:lnTo>
                    <a:pt x="1326" y="1192"/>
                  </a:lnTo>
                  <a:lnTo>
                    <a:pt x="1340" y="1170"/>
                  </a:lnTo>
                  <a:lnTo>
                    <a:pt x="1353" y="1105"/>
                  </a:lnTo>
                  <a:lnTo>
                    <a:pt x="1365" y="1178"/>
                  </a:lnTo>
                  <a:lnTo>
                    <a:pt x="1378" y="1264"/>
                  </a:lnTo>
                  <a:lnTo>
                    <a:pt x="1392" y="1145"/>
                  </a:lnTo>
                  <a:lnTo>
                    <a:pt x="1405" y="1208"/>
                  </a:lnTo>
                  <a:lnTo>
                    <a:pt x="1419" y="1272"/>
                  </a:lnTo>
                  <a:lnTo>
                    <a:pt x="1432" y="1430"/>
                  </a:lnTo>
                  <a:lnTo>
                    <a:pt x="1444" y="1311"/>
                  </a:lnTo>
                  <a:lnTo>
                    <a:pt x="1457" y="1359"/>
                  </a:lnTo>
                  <a:lnTo>
                    <a:pt x="1471" y="1390"/>
                  </a:lnTo>
                  <a:lnTo>
                    <a:pt x="1484" y="1359"/>
                  </a:lnTo>
                  <a:lnTo>
                    <a:pt x="1497" y="1208"/>
                  </a:lnTo>
                  <a:lnTo>
                    <a:pt x="1511" y="1248"/>
                  </a:lnTo>
                  <a:lnTo>
                    <a:pt x="1523" y="1145"/>
                  </a:lnTo>
                  <a:lnTo>
                    <a:pt x="1536" y="1375"/>
                  </a:lnTo>
                  <a:lnTo>
                    <a:pt x="1549" y="1414"/>
                  </a:lnTo>
                  <a:lnTo>
                    <a:pt x="1563" y="1430"/>
                  </a:lnTo>
                  <a:lnTo>
                    <a:pt x="1576" y="1406"/>
                  </a:lnTo>
                  <a:lnTo>
                    <a:pt x="1589" y="1470"/>
                  </a:lnTo>
                  <a:lnTo>
                    <a:pt x="1602" y="1406"/>
                  </a:lnTo>
                  <a:lnTo>
                    <a:pt x="1615" y="1446"/>
                  </a:lnTo>
                  <a:lnTo>
                    <a:pt x="1628" y="1477"/>
                  </a:lnTo>
                  <a:lnTo>
                    <a:pt x="1642" y="1454"/>
                  </a:lnTo>
                  <a:lnTo>
                    <a:pt x="1655" y="1454"/>
                  </a:lnTo>
                  <a:lnTo>
                    <a:pt x="1668" y="1501"/>
                  </a:lnTo>
                  <a:lnTo>
                    <a:pt x="1680" y="1477"/>
                  </a:lnTo>
                  <a:lnTo>
                    <a:pt x="1694" y="1525"/>
                  </a:lnTo>
                  <a:lnTo>
                    <a:pt x="1707" y="1470"/>
                  </a:lnTo>
                  <a:lnTo>
                    <a:pt x="1720" y="1604"/>
                  </a:lnTo>
                  <a:lnTo>
                    <a:pt x="1734" y="1454"/>
                  </a:lnTo>
                  <a:lnTo>
                    <a:pt x="1746" y="1612"/>
                  </a:lnTo>
                  <a:lnTo>
                    <a:pt x="1759" y="1533"/>
                  </a:lnTo>
                  <a:lnTo>
                    <a:pt x="1772" y="1565"/>
                  </a:lnTo>
                  <a:lnTo>
                    <a:pt x="1786" y="1636"/>
                  </a:lnTo>
                  <a:lnTo>
                    <a:pt x="1799" y="1517"/>
                  </a:lnTo>
                  <a:lnTo>
                    <a:pt x="1813" y="1682"/>
                  </a:lnTo>
                  <a:lnTo>
                    <a:pt x="1825" y="1541"/>
                  </a:lnTo>
                  <a:lnTo>
                    <a:pt x="1838" y="1596"/>
                  </a:lnTo>
                  <a:lnTo>
                    <a:pt x="1851" y="1644"/>
                  </a:lnTo>
                  <a:lnTo>
                    <a:pt x="1865" y="1604"/>
                  </a:lnTo>
                  <a:lnTo>
                    <a:pt x="1878" y="1636"/>
                  </a:lnTo>
                  <a:lnTo>
                    <a:pt x="1891" y="1666"/>
                  </a:lnTo>
                  <a:lnTo>
                    <a:pt x="1903" y="1588"/>
                  </a:lnTo>
                  <a:lnTo>
                    <a:pt x="1917" y="1666"/>
                  </a:lnTo>
                  <a:lnTo>
                    <a:pt x="1930" y="1714"/>
                  </a:lnTo>
                  <a:lnTo>
                    <a:pt x="1943" y="1422"/>
                  </a:lnTo>
                  <a:lnTo>
                    <a:pt x="1957" y="1674"/>
                  </a:lnTo>
                  <a:lnTo>
                    <a:pt x="1970" y="1698"/>
                  </a:lnTo>
                  <a:lnTo>
                    <a:pt x="1982" y="1565"/>
                  </a:lnTo>
                  <a:lnTo>
                    <a:pt x="1996" y="1738"/>
                  </a:lnTo>
                  <a:lnTo>
                    <a:pt x="2009" y="1817"/>
                  </a:lnTo>
                  <a:lnTo>
                    <a:pt x="2022" y="1674"/>
                  </a:lnTo>
                  <a:lnTo>
                    <a:pt x="2036" y="1754"/>
                  </a:lnTo>
                  <a:lnTo>
                    <a:pt x="2049" y="1652"/>
                  </a:lnTo>
                  <a:lnTo>
                    <a:pt x="2061" y="1660"/>
                  </a:lnTo>
                  <a:lnTo>
                    <a:pt x="2074" y="1714"/>
                  </a:lnTo>
                  <a:lnTo>
                    <a:pt x="2088" y="1588"/>
                  </a:lnTo>
                  <a:lnTo>
                    <a:pt x="2101" y="1722"/>
                  </a:lnTo>
                  <a:lnTo>
                    <a:pt x="2114" y="1525"/>
                  </a:lnTo>
                  <a:lnTo>
                    <a:pt x="2128" y="1690"/>
                  </a:lnTo>
                  <a:lnTo>
                    <a:pt x="2140" y="1588"/>
                  </a:lnTo>
                  <a:lnTo>
                    <a:pt x="2153" y="1682"/>
                  </a:lnTo>
                  <a:lnTo>
                    <a:pt x="2167" y="1730"/>
                  </a:lnTo>
                  <a:lnTo>
                    <a:pt x="2180" y="1793"/>
                  </a:lnTo>
                  <a:lnTo>
                    <a:pt x="2193" y="1849"/>
                  </a:lnTo>
                  <a:lnTo>
                    <a:pt x="2207" y="1738"/>
                  </a:lnTo>
                  <a:lnTo>
                    <a:pt x="2219" y="1571"/>
                  </a:lnTo>
                  <a:lnTo>
                    <a:pt x="2232" y="1777"/>
                  </a:lnTo>
                  <a:lnTo>
                    <a:pt x="2245" y="1777"/>
                  </a:lnTo>
                  <a:lnTo>
                    <a:pt x="2259" y="1841"/>
                  </a:lnTo>
                  <a:lnTo>
                    <a:pt x="2272" y="1730"/>
                  </a:lnTo>
                  <a:lnTo>
                    <a:pt x="2285" y="1856"/>
                  </a:lnTo>
                  <a:lnTo>
                    <a:pt x="2297" y="1825"/>
                  </a:lnTo>
                  <a:lnTo>
                    <a:pt x="2311" y="1698"/>
                  </a:lnTo>
                  <a:lnTo>
                    <a:pt x="2324" y="1833"/>
                  </a:lnTo>
                  <a:lnTo>
                    <a:pt x="2338" y="1849"/>
                  </a:lnTo>
                  <a:lnTo>
                    <a:pt x="2351" y="1777"/>
                  </a:lnTo>
                  <a:lnTo>
                    <a:pt x="2364" y="1833"/>
                  </a:lnTo>
                  <a:lnTo>
                    <a:pt x="2376" y="1825"/>
                  </a:lnTo>
                  <a:lnTo>
                    <a:pt x="2390" y="1801"/>
                  </a:lnTo>
                  <a:lnTo>
                    <a:pt x="2403" y="1912"/>
                  </a:lnTo>
                  <a:lnTo>
                    <a:pt x="2416" y="1896"/>
                  </a:lnTo>
                  <a:lnTo>
                    <a:pt x="2430" y="1856"/>
                  </a:lnTo>
                  <a:lnTo>
                    <a:pt x="2443" y="1738"/>
                  </a:lnTo>
                  <a:lnTo>
                    <a:pt x="2455" y="1951"/>
                  </a:lnTo>
                  <a:lnTo>
                    <a:pt x="2468" y="1841"/>
                  </a:lnTo>
                  <a:lnTo>
                    <a:pt x="2482" y="1833"/>
                  </a:lnTo>
                  <a:lnTo>
                    <a:pt x="2495" y="1896"/>
                  </a:lnTo>
                  <a:lnTo>
                    <a:pt x="2509" y="1896"/>
                  </a:lnTo>
                  <a:lnTo>
                    <a:pt x="2522" y="1904"/>
                  </a:lnTo>
                  <a:lnTo>
                    <a:pt x="2534" y="1801"/>
                  </a:lnTo>
                  <a:lnTo>
                    <a:pt x="2547" y="1801"/>
                  </a:lnTo>
                  <a:lnTo>
                    <a:pt x="2561" y="1817"/>
                  </a:lnTo>
                  <a:lnTo>
                    <a:pt x="2574" y="1856"/>
                  </a:lnTo>
                  <a:lnTo>
                    <a:pt x="2587" y="1777"/>
                  </a:lnTo>
                  <a:lnTo>
                    <a:pt x="2599" y="1896"/>
                  </a:lnTo>
                  <a:lnTo>
                    <a:pt x="2613" y="1936"/>
                  </a:lnTo>
                  <a:lnTo>
                    <a:pt x="2626" y="1904"/>
                  </a:lnTo>
                  <a:lnTo>
                    <a:pt x="2639" y="1920"/>
                  </a:lnTo>
                  <a:lnTo>
                    <a:pt x="2653" y="1959"/>
                  </a:lnTo>
                  <a:lnTo>
                    <a:pt x="2666" y="1888"/>
                  </a:lnTo>
                  <a:lnTo>
                    <a:pt x="2678" y="1888"/>
                  </a:lnTo>
                  <a:lnTo>
                    <a:pt x="2692" y="1864"/>
                  </a:lnTo>
                  <a:lnTo>
                    <a:pt x="2705" y="2007"/>
                  </a:lnTo>
                  <a:lnTo>
                    <a:pt x="2718" y="1944"/>
                  </a:lnTo>
                  <a:lnTo>
                    <a:pt x="2732" y="1896"/>
                  </a:lnTo>
                  <a:lnTo>
                    <a:pt x="2745" y="1864"/>
                  </a:lnTo>
                  <a:lnTo>
                    <a:pt x="2757" y="1872"/>
                  </a:lnTo>
                  <a:lnTo>
                    <a:pt x="2770" y="2015"/>
                  </a:lnTo>
                  <a:lnTo>
                    <a:pt x="2784" y="1967"/>
                  </a:lnTo>
                  <a:lnTo>
                    <a:pt x="2797" y="1944"/>
                  </a:lnTo>
                  <a:lnTo>
                    <a:pt x="2810" y="1904"/>
                  </a:lnTo>
                  <a:lnTo>
                    <a:pt x="2824" y="1849"/>
                  </a:lnTo>
                  <a:lnTo>
                    <a:pt x="2836" y="1864"/>
                  </a:lnTo>
                  <a:lnTo>
                    <a:pt x="2849" y="2039"/>
                  </a:lnTo>
                  <a:lnTo>
                    <a:pt x="2863" y="1991"/>
                  </a:lnTo>
                  <a:lnTo>
                    <a:pt x="2876" y="1856"/>
                  </a:lnTo>
                  <a:lnTo>
                    <a:pt x="2889" y="1880"/>
                  </a:lnTo>
                  <a:lnTo>
                    <a:pt x="2903" y="1999"/>
                  </a:lnTo>
                  <a:lnTo>
                    <a:pt x="2915" y="1967"/>
                  </a:lnTo>
                  <a:lnTo>
                    <a:pt x="2928" y="1959"/>
                  </a:lnTo>
                  <a:lnTo>
                    <a:pt x="2941" y="1951"/>
                  </a:lnTo>
                  <a:lnTo>
                    <a:pt x="2955" y="1936"/>
                  </a:lnTo>
                  <a:lnTo>
                    <a:pt x="2968" y="1951"/>
                  </a:lnTo>
                  <a:lnTo>
                    <a:pt x="2981" y="2023"/>
                  </a:lnTo>
                  <a:lnTo>
                    <a:pt x="2993" y="1951"/>
                  </a:lnTo>
                  <a:lnTo>
                    <a:pt x="3007" y="1983"/>
                  </a:lnTo>
                  <a:lnTo>
                    <a:pt x="3020" y="1896"/>
                  </a:lnTo>
                  <a:lnTo>
                    <a:pt x="3033" y="2015"/>
                  </a:lnTo>
                  <a:lnTo>
                    <a:pt x="3047" y="1951"/>
                  </a:lnTo>
                  <a:lnTo>
                    <a:pt x="3060" y="1967"/>
                  </a:lnTo>
                  <a:lnTo>
                    <a:pt x="3072" y="1936"/>
                  </a:lnTo>
                  <a:lnTo>
                    <a:pt x="3086" y="1920"/>
                  </a:lnTo>
                  <a:lnTo>
                    <a:pt x="3099" y="1888"/>
                  </a:lnTo>
                  <a:lnTo>
                    <a:pt x="3112" y="1920"/>
                  </a:lnTo>
                  <a:lnTo>
                    <a:pt x="3126" y="2023"/>
                  </a:lnTo>
                  <a:lnTo>
                    <a:pt x="3139" y="2078"/>
                  </a:lnTo>
                  <a:lnTo>
                    <a:pt x="3151" y="1944"/>
                  </a:lnTo>
                  <a:lnTo>
                    <a:pt x="3164" y="1999"/>
                  </a:lnTo>
                  <a:lnTo>
                    <a:pt x="3178" y="2046"/>
                  </a:lnTo>
                  <a:lnTo>
                    <a:pt x="3191" y="2086"/>
                  </a:lnTo>
                  <a:lnTo>
                    <a:pt x="3204" y="1936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3981" y="712"/>
              <a:ext cx="1068" cy="761"/>
            </a:xfrm>
            <a:custGeom>
              <a:avLst/>
              <a:gdLst>
                <a:gd name="T0" fmla="*/ 39 w 3204"/>
                <a:gd name="T1" fmla="*/ 2271 h 2282"/>
                <a:gd name="T2" fmla="*/ 92 w 3204"/>
                <a:gd name="T3" fmla="*/ 2282 h 2282"/>
                <a:gd name="T4" fmla="*/ 144 w 3204"/>
                <a:gd name="T5" fmla="*/ 2223 h 2282"/>
                <a:gd name="T6" fmla="*/ 196 w 3204"/>
                <a:gd name="T7" fmla="*/ 2271 h 2282"/>
                <a:gd name="T8" fmla="*/ 250 w 3204"/>
                <a:gd name="T9" fmla="*/ 2250 h 2282"/>
                <a:gd name="T10" fmla="*/ 302 w 3204"/>
                <a:gd name="T11" fmla="*/ 2223 h 2282"/>
                <a:gd name="T12" fmla="*/ 354 w 3204"/>
                <a:gd name="T13" fmla="*/ 2255 h 2282"/>
                <a:gd name="T14" fmla="*/ 407 w 3204"/>
                <a:gd name="T15" fmla="*/ 2209 h 2282"/>
                <a:gd name="T16" fmla="*/ 459 w 3204"/>
                <a:gd name="T17" fmla="*/ 2035 h 2282"/>
                <a:gd name="T18" fmla="*/ 511 w 3204"/>
                <a:gd name="T19" fmla="*/ 1816 h 2282"/>
                <a:gd name="T20" fmla="*/ 565 w 3204"/>
                <a:gd name="T21" fmla="*/ 1276 h 2282"/>
                <a:gd name="T22" fmla="*/ 617 w 3204"/>
                <a:gd name="T23" fmla="*/ 946 h 2282"/>
                <a:gd name="T24" fmla="*/ 669 w 3204"/>
                <a:gd name="T25" fmla="*/ 544 h 2282"/>
                <a:gd name="T26" fmla="*/ 723 w 3204"/>
                <a:gd name="T27" fmla="*/ 225 h 2282"/>
                <a:gd name="T28" fmla="*/ 775 w 3204"/>
                <a:gd name="T29" fmla="*/ 94 h 2282"/>
                <a:gd name="T30" fmla="*/ 827 w 3204"/>
                <a:gd name="T31" fmla="*/ 141 h 2282"/>
                <a:gd name="T32" fmla="*/ 880 w 3204"/>
                <a:gd name="T33" fmla="*/ 455 h 2282"/>
                <a:gd name="T34" fmla="*/ 932 w 3204"/>
                <a:gd name="T35" fmla="*/ 419 h 2282"/>
                <a:gd name="T36" fmla="*/ 984 w 3204"/>
                <a:gd name="T37" fmla="*/ 607 h 2282"/>
                <a:gd name="T38" fmla="*/ 1038 w 3204"/>
                <a:gd name="T39" fmla="*/ 926 h 2282"/>
                <a:gd name="T40" fmla="*/ 1090 w 3204"/>
                <a:gd name="T41" fmla="*/ 1036 h 2282"/>
                <a:gd name="T42" fmla="*/ 1142 w 3204"/>
                <a:gd name="T43" fmla="*/ 1251 h 2282"/>
                <a:gd name="T44" fmla="*/ 1195 w 3204"/>
                <a:gd name="T45" fmla="*/ 1328 h 2282"/>
                <a:gd name="T46" fmla="*/ 1248 w 3204"/>
                <a:gd name="T47" fmla="*/ 1355 h 2282"/>
                <a:gd name="T48" fmla="*/ 1300 w 3204"/>
                <a:gd name="T49" fmla="*/ 1533 h 2282"/>
                <a:gd name="T50" fmla="*/ 1353 w 3204"/>
                <a:gd name="T51" fmla="*/ 1638 h 2282"/>
                <a:gd name="T52" fmla="*/ 1405 w 3204"/>
                <a:gd name="T53" fmla="*/ 1800 h 2282"/>
                <a:gd name="T54" fmla="*/ 1457 w 3204"/>
                <a:gd name="T55" fmla="*/ 1706 h 2282"/>
                <a:gd name="T56" fmla="*/ 1511 w 3204"/>
                <a:gd name="T57" fmla="*/ 1778 h 2282"/>
                <a:gd name="T58" fmla="*/ 1563 w 3204"/>
                <a:gd name="T59" fmla="*/ 1847 h 2282"/>
                <a:gd name="T60" fmla="*/ 1615 w 3204"/>
                <a:gd name="T61" fmla="*/ 1847 h 2282"/>
                <a:gd name="T62" fmla="*/ 1668 w 3204"/>
                <a:gd name="T63" fmla="*/ 1983 h 2282"/>
                <a:gd name="T64" fmla="*/ 1720 w 3204"/>
                <a:gd name="T65" fmla="*/ 1832 h 2282"/>
                <a:gd name="T66" fmla="*/ 1772 w 3204"/>
                <a:gd name="T67" fmla="*/ 2020 h 2282"/>
                <a:gd name="T68" fmla="*/ 1825 w 3204"/>
                <a:gd name="T69" fmla="*/ 1993 h 2282"/>
                <a:gd name="T70" fmla="*/ 1878 w 3204"/>
                <a:gd name="T71" fmla="*/ 1915 h 2282"/>
                <a:gd name="T72" fmla="*/ 1930 w 3204"/>
                <a:gd name="T73" fmla="*/ 1972 h 2282"/>
                <a:gd name="T74" fmla="*/ 1982 w 3204"/>
                <a:gd name="T75" fmla="*/ 1963 h 2282"/>
                <a:gd name="T76" fmla="*/ 2036 w 3204"/>
                <a:gd name="T77" fmla="*/ 2030 h 2282"/>
                <a:gd name="T78" fmla="*/ 2088 w 3204"/>
                <a:gd name="T79" fmla="*/ 1993 h 2282"/>
                <a:gd name="T80" fmla="*/ 2140 w 3204"/>
                <a:gd name="T81" fmla="*/ 1999 h 2282"/>
                <a:gd name="T82" fmla="*/ 2193 w 3204"/>
                <a:gd name="T83" fmla="*/ 1999 h 2282"/>
                <a:gd name="T84" fmla="*/ 2245 w 3204"/>
                <a:gd name="T85" fmla="*/ 2026 h 2282"/>
                <a:gd name="T86" fmla="*/ 2297 w 3204"/>
                <a:gd name="T87" fmla="*/ 2072 h 2282"/>
                <a:gd name="T88" fmla="*/ 2351 w 3204"/>
                <a:gd name="T89" fmla="*/ 2072 h 2282"/>
                <a:gd name="T90" fmla="*/ 2403 w 3204"/>
                <a:gd name="T91" fmla="*/ 2114 h 2282"/>
                <a:gd name="T92" fmla="*/ 2455 w 3204"/>
                <a:gd name="T93" fmla="*/ 2072 h 2282"/>
                <a:gd name="T94" fmla="*/ 2509 w 3204"/>
                <a:gd name="T95" fmla="*/ 2072 h 2282"/>
                <a:gd name="T96" fmla="*/ 2561 w 3204"/>
                <a:gd name="T97" fmla="*/ 2103 h 2282"/>
                <a:gd name="T98" fmla="*/ 2613 w 3204"/>
                <a:gd name="T99" fmla="*/ 2114 h 2282"/>
                <a:gd name="T100" fmla="*/ 2666 w 3204"/>
                <a:gd name="T101" fmla="*/ 2130 h 2282"/>
                <a:gd name="T102" fmla="*/ 2718 w 3204"/>
                <a:gd name="T103" fmla="*/ 2176 h 2282"/>
                <a:gd name="T104" fmla="*/ 2770 w 3204"/>
                <a:gd name="T105" fmla="*/ 2103 h 2282"/>
                <a:gd name="T106" fmla="*/ 2824 w 3204"/>
                <a:gd name="T107" fmla="*/ 2098 h 2282"/>
                <a:gd name="T108" fmla="*/ 2876 w 3204"/>
                <a:gd name="T109" fmla="*/ 2103 h 2282"/>
                <a:gd name="T110" fmla="*/ 2928 w 3204"/>
                <a:gd name="T111" fmla="*/ 2171 h 2282"/>
                <a:gd name="T112" fmla="*/ 2981 w 3204"/>
                <a:gd name="T113" fmla="*/ 2130 h 2282"/>
                <a:gd name="T114" fmla="*/ 3033 w 3204"/>
                <a:gd name="T115" fmla="*/ 2140 h 2282"/>
                <a:gd name="T116" fmla="*/ 3086 w 3204"/>
                <a:gd name="T117" fmla="*/ 2151 h 2282"/>
                <a:gd name="T118" fmla="*/ 3139 w 3204"/>
                <a:gd name="T119" fmla="*/ 2171 h 2282"/>
                <a:gd name="T120" fmla="*/ 3191 w 3204"/>
                <a:gd name="T121" fmla="*/ 2094 h 2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04" h="2282">
                  <a:moveTo>
                    <a:pt x="0" y="2277"/>
                  </a:moveTo>
                  <a:lnTo>
                    <a:pt x="13" y="2266"/>
                  </a:lnTo>
                  <a:lnTo>
                    <a:pt x="27" y="2266"/>
                  </a:lnTo>
                  <a:lnTo>
                    <a:pt x="39" y="2271"/>
                  </a:lnTo>
                  <a:lnTo>
                    <a:pt x="52" y="2255"/>
                  </a:lnTo>
                  <a:lnTo>
                    <a:pt x="65" y="2255"/>
                  </a:lnTo>
                  <a:lnTo>
                    <a:pt x="79" y="2250"/>
                  </a:lnTo>
                  <a:lnTo>
                    <a:pt x="92" y="2282"/>
                  </a:lnTo>
                  <a:lnTo>
                    <a:pt x="105" y="2250"/>
                  </a:lnTo>
                  <a:lnTo>
                    <a:pt x="117" y="2255"/>
                  </a:lnTo>
                  <a:lnTo>
                    <a:pt x="131" y="2266"/>
                  </a:lnTo>
                  <a:lnTo>
                    <a:pt x="144" y="2223"/>
                  </a:lnTo>
                  <a:lnTo>
                    <a:pt x="158" y="2255"/>
                  </a:lnTo>
                  <a:lnTo>
                    <a:pt x="171" y="2277"/>
                  </a:lnTo>
                  <a:lnTo>
                    <a:pt x="184" y="2250"/>
                  </a:lnTo>
                  <a:lnTo>
                    <a:pt x="196" y="2271"/>
                  </a:lnTo>
                  <a:lnTo>
                    <a:pt x="210" y="2266"/>
                  </a:lnTo>
                  <a:lnTo>
                    <a:pt x="223" y="2261"/>
                  </a:lnTo>
                  <a:lnTo>
                    <a:pt x="236" y="2261"/>
                  </a:lnTo>
                  <a:lnTo>
                    <a:pt x="250" y="2250"/>
                  </a:lnTo>
                  <a:lnTo>
                    <a:pt x="263" y="2245"/>
                  </a:lnTo>
                  <a:lnTo>
                    <a:pt x="275" y="2266"/>
                  </a:lnTo>
                  <a:lnTo>
                    <a:pt x="288" y="2255"/>
                  </a:lnTo>
                  <a:lnTo>
                    <a:pt x="302" y="2223"/>
                  </a:lnTo>
                  <a:lnTo>
                    <a:pt x="315" y="2255"/>
                  </a:lnTo>
                  <a:lnTo>
                    <a:pt x="328" y="2250"/>
                  </a:lnTo>
                  <a:lnTo>
                    <a:pt x="342" y="2255"/>
                  </a:lnTo>
                  <a:lnTo>
                    <a:pt x="354" y="2255"/>
                  </a:lnTo>
                  <a:lnTo>
                    <a:pt x="367" y="2234"/>
                  </a:lnTo>
                  <a:lnTo>
                    <a:pt x="381" y="2250"/>
                  </a:lnTo>
                  <a:lnTo>
                    <a:pt x="394" y="2255"/>
                  </a:lnTo>
                  <a:lnTo>
                    <a:pt x="407" y="2209"/>
                  </a:lnTo>
                  <a:lnTo>
                    <a:pt x="421" y="2219"/>
                  </a:lnTo>
                  <a:lnTo>
                    <a:pt x="433" y="2160"/>
                  </a:lnTo>
                  <a:lnTo>
                    <a:pt x="446" y="2103"/>
                  </a:lnTo>
                  <a:lnTo>
                    <a:pt x="459" y="2035"/>
                  </a:lnTo>
                  <a:lnTo>
                    <a:pt x="473" y="1983"/>
                  </a:lnTo>
                  <a:lnTo>
                    <a:pt x="486" y="1900"/>
                  </a:lnTo>
                  <a:lnTo>
                    <a:pt x="499" y="1909"/>
                  </a:lnTo>
                  <a:lnTo>
                    <a:pt x="511" y="1816"/>
                  </a:lnTo>
                  <a:lnTo>
                    <a:pt x="525" y="1685"/>
                  </a:lnTo>
                  <a:lnTo>
                    <a:pt x="538" y="1502"/>
                  </a:lnTo>
                  <a:lnTo>
                    <a:pt x="552" y="1382"/>
                  </a:lnTo>
                  <a:lnTo>
                    <a:pt x="565" y="1276"/>
                  </a:lnTo>
                  <a:lnTo>
                    <a:pt x="578" y="1104"/>
                  </a:lnTo>
                  <a:lnTo>
                    <a:pt x="590" y="1109"/>
                  </a:lnTo>
                  <a:lnTo>
                    <a:pt x="604" y="984"/>
                  </a:lnTo>
                  <a:lnTo>
                    <a:pt x="617" y="946"/>
                  </a:lnTo>
                  <a:lnTo>
                    <a:pt x="630" y="785"/>
                  </a:lnTo>
                  <a:lnTo>
                    <a:pt x="644" y="711"/>
                  </a:lnTo>
                  <a:lnTo>
                    <a:pt x="657" y="586"/>
                  </a:lnTo>
                  <a:lnTo>
                    <a:pt x="669" y="544"/>
                  </a:lnTo>
                  <a:lnTo>
                    <a:pt x="682" y="544"/>
                  </a:lnTo>
                  <a:lnTo>
                    <a:pt x="696" y="209"/>
                  </a:lnTo>
                  <a:lnTo>
                    <a:pt x="709" y="360"/>
                  </a:lnTo>
                  <a:lnTo>
                    <a:pt x="723" y="225"/>
                  </a:lnTo>
                  <a:lnTo>
                    <a:pt x="736" y="84"/>
                  </a:lnTo>
                  <a:lnTo>
                    <a:pt x="748" y="177"/>
                  </a:lnTo>
                  <a:lnTo>
                    <a:pt x="761" y="188"/>
                  </a:lnTo>
                  <a:lnTo>
                    <a:pt x="775" y="94"/>
                  </a:lnTo>
                  <a:lnTo>
                    <a:pt x="788" y="32"/>
                  </a:lnTo>
                  <a:lnTo>
                    <a:pt x="801" y="183"/>
                  </a:lnTo>
                  <a:lnTo>
                    <a:pt x="815" y="104"/>
                  </a:lnTo>
                  <a:lnTo>
                    <a:pt x="827" y="141"/>
                  </a:lnTo>
                  <a:lnTo>
                    <a:pt x="840" y="0"/>
                  </a:lnTo>
                  <a:lnTo>
                    <a:pt x="853" y="32"/>
                  </a:lnTo>
                  <a:lnTo>
                    <a:pt x="867" y="267"/>
                  </a:lnTo>
                  <a:lnTo>
                    <a:pt x="880" y="455"/>
                  </a:lnTo>
                  <a:lnTo>
                    <a:pt x="892" y="251"/>
                  </a:lnTo>
                  <a:lnTo>
                    <a:pt x="906" y="414"/>
                  </a:lnTo>
                  <a:lnTo>
                    <a:pt x="919" y="428"/>
                  </a:lnTo>
                  <a:lnTo>
                    <a:pt x="932" y="419"/>
                  </a:lnTo>
                  <a:lnTo>
                    <a:pt x="946" y="502"/>
                  </a:lnTo>
                  <a:lnTo>
                    <a:pt x="959" y="670"/>
                  </a:lnTo>
                  <a:lnTo>
                    <a:pt x="971" y="371"/>
                  </a:lnTo>
                  <a:lnTo>
                    <a:pt x="984" y="607"/>
                  </a:lnTo>
                  <a:lnTo>
                    <a:pt x="998" y="738"/>
                  </a:lnTo>
                  <a:lnTo>
                    <a:pt x="1011" y="1004"/>
                  </a:lnTo>
                  <a:lnTo>
                    <a:pt x="1024" y="790"/>
                  </a:lnTo>
                  <a:lnTo>
                    <a:pt x="1038" y="926"/>
                  </a:lnTo>
                  <a:lnTo>
                    <a:pt x="1050" y="1009"/>
                  </a:lnTo>
                  <a:lnTo>
                    <a:pt x="1063" y="1036"/>
                  </a:lnTo>
                  <a:lnTo>
                    <a:pt x="1077" y="1099"/>
                  </a:lnTo>
                  <a:lnTo>
                    <a:pt x="1090" y="1036"/>
                  </a:lnTo>
                  <a:lnTo>
                    <a:pt x="1103" y="1140"/>
                  </a:lnTo>
                  <a:lnTo>
                    <a:pt x="1117" y="1203"/>
                  </a:lnTo>
                  <a:lnTo>
                    <a:pt x="1129" y="1161"/>
                  </a:lnTo>
                  <a:lnTo>
                    <a:pt x="1142" y="1251"/>
                  </a:lnTo>
                  <a:lnTo>
                    <a:pt x="1155" y="1260"/>
                  </a:lnTo>
                  <a:lnTo>
                    <a:pt x="1169" y="1465"/>
                  </a:lnTo>
                  <a:lnTo>
                    <a:pt x="1182" y="1303"/>
                  </a:lnTo>
                  <a:lnTo>
                    <a:pt x="1195" y="1328"/>
                  </a:lnTo>
                  <a:lnTo>
                    <a:pt x="1207" y="1314"/>
                  </a:lnTo>
                  <a:lnTo>
                    <a:pt x="1221" y="1308"/>
                  </a:lnTo>
                  <a:lnTo>
                    <a:pt x="1234" y="1445"/>
                  </a:lnTo>
                  <a:lnTo>
                    <a:pt x="1248" y="1355"/>
                  </a:lnTo>
                  <a:lnTo>
                    <a:pt x="1261" y="1470"/>
                  </a:lnTo>
                  <a:lnTo>
                    <a:pt x="1274" y="1454"/>
                  </a:lnTo>
                  <a:lnTo>
                    <a:pt x="1286" y="1513"/>
                  </a:lnTo>
                  <a:lnTo>
                    <a:pt x="1300" y="1533"/>
                  </a:lnTo>
                  <a:lnTo>
                    <a:pt x="1313" y="1596"/>
                  </a:lnTo>
                  <a:lnTo>
                    <a:pt x="1326" y="1559"/>
                  </a:lnTo>
                  <a:lnTo>
                    <a:pt x="1340" y="1585"/>
                  </a:lnTo>
                  <a:lnTo>
                    <a:pt x="1353" y="1638"/>
                  </a:lnTo>
                  <a:lnTo>
                    <a:pt x="1365" y="1726"/>
                  </a:lnTo>
                  <a:lnTo>
                    <a:pt x="1378" y="1579"/>
                  </a:lnTo>
                  <a:lnTo>
                    <a:pt x="1392" y="1732"/>
                  </a:lnTo>
                  <a:lnTo>
                    <a:pt x="1405" y="1800"/>
                  </a:lnTo>
                  <a:lnTo>
                    <a:pt x="1419" y="1769"/>
                  </a:lnTo>
                  <a:lnTo>
                    <a:pt x="1432" y="1617"/>
                  </a:lnTo>
                  <a:lnTo>
                    <a:pt x="1444" y="1716"/>
                  </a:lnTo>
                  <a:lnTo>
                    <a:pt x="1457" y="1706"/>
                  </a:lnTo>
                  <a:lnTo>
                    <a:pt x="1471" y="1847"/>
                  </a:lnTo>
                  <a:lnTo>
                    <a:pt x="1484" y="1821"/>
                  </a:lnTo>
                  <a:lnTo>
                    <a:pt x="1497" y="1789"/>
                  </a:lnTo>
                  <a:lnTo>
                    <a:pt x="1511" y="1778"/>
                  </a:lnTo>
                  <a:lnTo>
                    <a:pt x="1523" y="1805"/>
                  </a:lnTo>
                  <a:lnTo>
                    <a:pt x="1536" y="1841"/>
                  </a:lnTo>
                  <a:lnTo>
                    <a:pt x="1549" y="1873"/>
                  </a:lnTo>
                  <a:lnTo>
                    <a:pt x="1563" y="1847"/>
                  </a:lnTo>
                  <a:lnTo>
                    <a:pt x="1576" y="1816"/>
                  </a:lnTo>
                  <a:lnTo>
                    <a:pt x="1589" y="1710"/>
                  </a:lnTo>
                  <a:lnTo>
                    <a:pt x="1602" y="1784"/>
                  </a:lnTo>
                  <a:lnTo>
                    <a:pt x="1615" y="1847"/>
                  </a:lnTo>
                  <a:lnTo>
                    <a:pt x="1628" y="1847"/>
                  </a:lnTo>
                  <a:lnTo>
                    <a:pt x="1642" y="1900"/>
                  </a:lnTo>
                  <a:lnTo>
                    <a:pt x="1655" y="1847"/>
                  </a:lnTo>
                  <a:lnTo>
                    <a:pt x="1668" y="1983"/>
                  </a:lnTo>
                  <a:lnTo>
                    <a:pt x="1680" y="1811"/>
                  </a:lnTo>
                  <a:lnTo>
                    <a:pt x="1694" y="1915"/>
                  </a:lnTo>
                  <a:lnTo>
                    <a:pt x="1707" y="1963"/>
                  </a:lnTo>
                  <a:lnTo>
                    <a:pt x="1720" y="1832"/>
                  </a:lnTo>
                  <a:lnTo>
                    <a:pt x="1734" y="1920"/>
                  </a:lnTo>
                  <a:lnTo>
                    <a:pt x="1746" y="1941"/>
                  </a:lnTo>
                  <a:lnTo>
                    <a:pt x="1759" y="1909"/>
                  </a:lnTo>
                  <a:lnTo>
                    <a:pt x="1772" y="2020"/>
                  </a:lnTo>
                  <a:lnTo>
                    <a:pt x="1786" y="1941"/>
                  </a:lnTo>
                  <a:lnTo>
                    <a:pt x="1799" y="1852"/>
                  </a:lnTo>
                  <a:lnTo>
                    <a:pt x="1813" y="1920"/>
                  </a:lnTo>
                  <a:lnTo>
                    <a:pt x="1825" y="1993"/>
                  </a:lnTo>
                  <a:lnTo>
                    <a:pt x="1838" y="2020"/>
                  </a:lnTo>
                  <a:lnTo>
                    <a:pt x="1851" y="1983"/>
                  </a:lnTo>
                  <a:lnTo>
                    <a:pt x="1865" y="1947"/>
                  </a:lnTo>
                  <a:lnTo>
                    <a:pt x="1878" y="1915"/>
                  </a:lnTo>
                  <a:lnTo>
                    <a:pt x="1891" y="1963"/>
                  </a:lnTo>
                  <a:lnTo>
                    <a:pt x="1903" y="1941"/>
                  </a:lnTo>
                  <a:lnTo>
                    <a:pt x="1917" y="1967"/>
                  </a:lnTo>
                  <a:lnTo>
                    <a:pt x="1930" y="1972"/>
                  </a:lnTo>
                  <a:lnTo>
                    <a:pt x="1943" y="1947"/>
                  </a:lnTo>
                  <a:lnTo>
                    <a:pt x="1957" y="1963"/>
                  </a:lnTo>
                  <a:lnTo>
                    <a:pt x="1970" y="1972"/>
                  </a:lnTo>
                  <a:lnTo>
                    <a:pt x="1982" y="1963"/>
                  </a:lnTo>
                  <a:lnTo>
                    <a:pt x="1996" y="1972"/>
                  </a:lnTo>
                  <a:lnTo>
                    <a:pt x="2009" y="2035"/>
                  </a:lnTo>
                  <a:lnTo>
                    <a:pt x="2022" y="1999"/>
                  </a:lnTo>
                  <a:lnTo>
                    <a:pt x="2036" y="2030"/>
                  </a:lnTo>
                  <a:lnTo>
                    <a:pt x="2049" y="2040"/>
                  </a:lnTo>
                  <a:lnTo>
                    <a:pt x="2061" y="1999"/>
                  </a:lnTo>
                  <a:lnTo>
                    <a:pt x="2074" y="2004"/>
                  </a:lnTo>
                  <a:lnTo>
                    <a:pt x="2088" y="1993"/>
                  </a:lnTo>
                  <a:lnTo>
                    <a:pt x="2101" y="2020"/>
                  </a:lnTo>
                  <a:lnTo>
                    <a:pt x="2114" y="1963"/>
                  </a:lnTo>
                  <a:lnTo>
                    <a:pt x="2128" y="1963"/>
                  </a:lnTo>
                  <a:lnTo>
                    <a:pt x="2140" y="1999"/>
                  </a:lnTo>
                  <a:lnTo>
                    <a:pt x="2153" y="2083"/>
                  </a:lnTo>
                  <a:lnTo>
                    <a:pt x="2167" y="2040"/>
                  </a:lnTo>
                  <a:lnTo>
                    <a:pt x="2180" y="2051"/>
                  </a:lnTo>
                  <a:lnTo>
                    <a:pt x="2193" y="1999"/>
                  </a:lnTo>
                  <a:lnTo>
                    <a:pt x="2207" y="1972"/>
                  </a:lnTo>
                  <a:lnTo>
                    <a:pt x="2219" y="2072"/>
                  </a:lnTo>
                  <a:lnTo>
                    <a:pt x="2232" y="1993"/>
                  </a:lnTo>
                  <a:lnTo>
                    <a:pt x="2245" y="2026"/>
                  </a:lnTo>
                  <a:lnTo>
                    <a:pt x="2259" y="2088"/>
                  </a:lnTo>
                  <a:lnTo>
                    <a:pt x="2272" y="2062"/>
                  </a:lnTo>
                  <a:lnTo>
                    <a:pt x="2285" y="2051"/>
                  </a:lnTo>
                  <a:lnTo>
                    <a:pt x="2297" y="2072"/>
                  </a:lnTo>
                  <a:lnTo>
                    <a:pt x="2311" y="2098"/>
                  </a:lnTo>
                  <a:lnTo>
                    <a:pt x="2324" y="2088"/>
                  </a:lnTo>
                  <a:lnTo>
                    <a:pt x="2338" y="2114"/>
                  </a:lnTo>
                  <a:lnTo>
                    <a:pt x="2351" y="2072"/>
                  </a:lnTo>
                  <a:lnTo>
                    <a:pt x="2364" y="2072"/>
                  </a:lnTo>
                  <a:lnTo>
                    <a:pt x="2376" y="2078"/>
                  </a:lnTo>
                  <a:lnTo>
                    <a:pt x="2390" y="2046"/>
                  </a:lnTo>
                  <a:lnTo>
                    <a:pt x="2403" y="2114"/>
                  </a:lnTo>
                  <a:lnTo>
                    <a:pt x="2416" y="2103"/>
                  </a:lnTo>
                  <a:lnTo>
                    <a:pt x="2430" y="2026"/>
                  </a:lnTo>
                  <a:lnTo>
                    <a:pt x="2443" y="2056"/>
                  </a:lnTo>
                  <a:lnTo>
                    <a:pt x="2455" y="2072"/>
                  </a:lnTo>
                  <a:lnTo>
                    <a:pt x="2468" y="2040"/>
                  </a:lnTo>
                  <a:lnTo>
                    <a:pt x="2482" y="2088"/>
                  </a:lnTo>
                  <a:lnTo>
                    <a:pt x="2495" y="2067"/>
                  </a:lnTo>
                  <a:lnTo>
                    <a:pt x="2509" y="2072"/>
                  </a:lnTo>
                  <a:lnTo>
                    <a:pt x="2522" y="2078"/>
                  </a:lnTo>
                  <a:lnTo>
                    <a:pt x="2534" y="2062"/>
                  </a:lnTo>
                  <a:lnTo>
                    <a:pt x="2547" y="2072"/>
                  </a:lnTo>
                  <a:lnTo>
                    <a:pt x="2561" y="2103"/>
                  </a:lnTo>
                  <a:lnTo>
                    <a:pt x="2574" y="2083"/>
                  </a:lnTo>
                  <a:lnTo>
                    <a:pt x="2587" y="2114"/>
                  </a:lnTo>
                  <a:lnTo>
                    <a:pt x="2599" y="2030"/>
                  </a:lnTo>
                  <a:lnTo>
                    <a:pt x="2613" y="2114"/>
                  </a:lnTo>
                  <a:lnTo>
                    <a:pt x="2626" y="2067"/>
                  </a:lnTo>
                  <a:lnTo>
                    <a:pt x="2639" y="2146"/>
                  </a:lnTo>
                  <a:lnTo>
                    <a:pt x="2653" y="2156"/>
                  </a:lnTo>
                  <a:lnTo>
                    <a:pt x="2666" y="2130"/>
                  </a:lnTo>
                  <a:lnTo>
                    <a:pt x="2678" y="2056"/>
                  </a:lnTo>
                  <a:lnTo>
                    <a:pt x="2692" y="2056"/>
                  </a:lnTo>
                  <a:lnTo>
                    <a:pt x="2705" y="2046"/>
                  </a:lnTo>
                  <a:lnTo>
                    <a:pt x="2718" y="2176"/>
                  </a:lnTo>
                  <a:lnTo>
                    <a:pt x="2732" y="2108"/>
                  </a:lnTo>
                  <a:lnTo>
                    <a:pt x="2745" y="2130"/>
                  </a:lnTo>
                  <a:lnTo>
                    <a:pt x="2757" y="2067"/>
                  </a:lnTo>
                  <a:lnTo>
                    <a:pt x="2770" y="2103"/>
                  </a:lnTo>
                  <a:lnTo>
                    <a:pt x="2784" y="2146"/>
                  </a:lnTo>
                  <a:lnTo>
                    <a:pt x="2797" y="2130"/>
                  </a:lnTo>
                  <a:lnTo>
                    <a:pt x="2810" y="2119"/>
                  </a:lnTo>
                  <a:lnTo>
                    <a:pt x="2824" y="2098"/>
                  </a:lnTo>
                  <a:lnTo>
                    <a:pt x="2836" y="2114"/>
                  </a:lnTo>
                  <a:lnTo>
                    <a:pt x="2849" y="2067"/>
                  </a:lnTo>
                  <a:lnTo>
                    <a:pt x="2863" y="2108"/>
                  </a:lnTo>
                  <a:lnTo>
                    <a:pt x="2876" y="2103"/>
                  </a:lnTo>
                  <a:lnTo>
                    <a:pt x="2889" y="2119"/>
                  </a:lnTo>
                  <a:lnTo>
                    <a:pt x="2903" y="2124"/>
                  </a:lnTo>
                  <a:lnTo>
                    <a:pt x="2915" y="2146"/>
                  </a:lnTo>
                  <a:lnTo>
                    <a:pt x="2928" y="2171"/>
                  </a:lnTo>
                  <a:lnTo>
                    <a:pt x="2941" y="2151"/>
                  </a:lnTo>
                  <a:lnTo>
                    <a:pt x="2955" y="2166"/>
                  </a:lnTo>
                  <a:lnTo>
                    <a:pt x="2968" y="2135"/>
                  </a:lnTo>
                  <a:lnTo>
                    <a:pt x="2981" y="2130"/>
                  </a:lnTo>
                  <a:lnTo>
                    <a:pt x="2993" y="2146"/>
                  </a:lnTo>
                  <a:lnTo>
                    <a:pt x="3007" y="2124"/>
                  </a:lnTo>
                  <a:lnTo>
                    <a:pt x="3020" y="2160"/>
                  </a:lnTo>
                  <a:lnTo>
                    <a:pt x="3033" y="2140"/>
                  </a:lnTo>
                  <a:lnTo>
                    <a:pt x="3047" y="2160"/>
                  </a:lnTo>
                  <a:lnTo>
                    <a:pt x="3060" y="2130"/>
                  </a:lnTo>
                  <a:lnTo>
                    <a:pt x="3072" y="2140"/>
                  </a:lnTo>
                  <a:lnTo>
                    <a:pt x="3086" y="2151"/>
                  </a:lnTo>
                  <a:lnTo>
                    <a:pt x="3099" y="2146"/>
                  </a:lnTo>
                  <a:lnTo>
                    <a:pt x="3112" y="2114"/>
                  </a:lnTo>
                  <a:lnTo>
                    <a:pt x="3126" y="2146"/>
                  </a:lnTo>
                  <a:lnTo>
                    <a:pt x="3139" y="2171"/>
                  </a:lnTo>
                  <a:lnTo>
                    <a:pt x="3151" y="2160"/>
                  </a:lnTo>
                  <a:lnTo>
                    <a:pt x="3164" y="2160"/>
                  </a:lnTo>
                  <a:lnTo>
                    <a:pt x="3178" y="2160"/>
                  </a:lnTo>
                  <a:lnTo>
                    <a:pt x="3191" y="2094"/>
                  </a:lnTo>
                  <a:lnTo>
                    <a:pt x="3204" y="2187"/>
                  </a:lnTo>
                </a:path>
              </a:pathLst>
            </a:custGeom>
            <a:noFill/>
            <a:ln w="1588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4252" y="712"/>
              <a:ext cx="796" cy="646"/>
            </a:xfrm>
            <a:custGeom>
              <a:avLst/>
              <a:gdLst>
                <a:gd name="T0" fmla="*/ 0 w 2387"/>
                <a:gd name="T1" fmla="*/ 0 h 1937"/>
                <a:gd name="T2" fmla="*/ 40 w 2387"/>
                <a:gd name="T3" fmla="*/ 114 h 1937"/>
                <a:gd name="T4" fmla="*/ 81 w 2387"/>
                <a:gd name="T5" fmla="*/ 223 h 1937"/>
                <a:gd name="T6" fmla="*/ 123 w 2387"/>
                <a:gd name="T7" fmla="*/ 324 h 1937"/>
                <a:gd name="T8" fmla="*/ 164 w 2387"/>
                <a:gd name="T9" fmla="*/ 420 h 1937"/>
                <a:gd name="T10" fmla="*/ 205 w 2387"/>
                <a:gd name="T11" fmla="*/ 511 h 1937"/>
                <a:gd name="T12" fmla="*/ 246 w 2387"/>
                <a:gd name="T13" fmla="*/ 597 h 1937"/>
                <a:gd name="T14" fmla="*/ 287 w 2387"/>
                <a:gd name="T15" fmla="*/ 677 h 1937"/>
                <a:gd name="T16" fmla="*/ 328 w 2387"/>
                <a:gd name="T17" fmla="*/ 753 h 1937"/>
                <a:gd name="T18" fmla="*/ 370 w 2387"/>
                <a:gd name="T19" fmla="*/ 824 h 1937"/>
                <a:gd name="T20" fmla="*/ 411 w 2387"/>
                <a:gd name="T21" fmla="*/ 892 h 1937"/>
                <a:gd name="T22" fmla="*/ 453 w 2387"/>
                <a:gd name="T23" fmla="*/ 954 h 1937"/>
                <a:gd name="T24" fmla="*/ 493 w 2387"/>
                <a:gd name="T25" fmla="*/ 1015 h 1937"/>
                <a:gd name="T26" fmla="*/ 534 w 2387"/>
                <a:gd name="T27" fmla="*/ 1072 h 1937"/>
                <a:gd name="T28" fmla="*/ 575 w 2387"/>
                <a:gd name="T29" fmla="*/ 1125 h 1937"/>
                <a:gd name="T30" fmla="*/ 617 w 2387"/>
                <a:gd name="T31" fmla="*/ 1175 h 1937"/>
                <a:gd name="T32" fmla="*/ 658 w 2387"/>
                <a:gd name="T33" fmla="*/ 1223 h 1937"/>
                <a:gd name="T34" fmla="*/ 700 w 2387"/>
                <a:gd name="T35" fmla="*/ 1267 h 1937"/>
                <a:gd name="T36" fmla="*/ 740 w 2387"/>
                <a:gd name="T37" fmla="*/ 1310 h 1937"/>
                <a:gd name="T38" fmla="*/ 781 w 2387"/>
                <a:gd name="T39" fmla="*/ 1348 h 1937"/>
                <a:gd name="T40" fmla="*/ 823 w 2387"/>
                <a:gd name="T41" fmla="*/ 1386 h 1937"/>
                <a:gd name="T42" fmla="*/ 864 w 2387"/>
                <a:gd name="T43" fmla="*/ 1422 h 1937"/>
                <a:gd name="T44" fmla="*/ 905 w 2387"/>
                <a:gd name="T45" fmla="*/ 1455 h 1937"/>
                <a:gd name="T46" fmla="*/ 945 w 2387"/>
                <a:gd name="T47" fmla="*/ 1486 h 1937"/>
                <a:gd name="T48" fmla="*/ 987 w 2387"/>
                <a:gd name="T49" fmla="*/ 1515 h 1937"/>
                <a:gd name="T50" fmla="*/ 1028 w 2387"/>
                <a:gd name="T51" fmla="*/ 1543 h 1937"/>
                <a:gd name="T52" fmla="*/ 1070 w 2387"/>
                <a:gd name="T53" fmla="*/ 1570 h 1937"/>
                <a:gd name="T54" fmla="*/ 1111 w 2387"/>
                <a:gd name="T55" fmla="*/ 1594 h 1937"/>
                <a:gd name="T56" fmla="*/ 1153 w 2387"/>
                <a:gd name="T57" fmla="*/ 1618 h 1937"/>
                <a:gd name="T58" fmla="*/ 1193 w 2387"/>
                <a:gd name="T59" fmla="*/ 1640 h 1937"/>
                <a:gd name="T60" fmla="*/ 1234 w 2387"/>
                <a:gd name="T61" fmla="*/ 1661 h 1937"/>
                <a:gd name="T62" fmla="*/ 1275 w 2387"/>
                <a:gd name="T63" fmla="*/ 1680 h 1937"/>
                <a:gd name="T64" fmla="*/ 1317 w 2387"/>
                <a:gd name="T65" fmla="*/ 1698 h 1937"/>
                <a:gd name="T66" fmla="*/ 1358 w 2387"/>
                <a:gd name="T67" fmla="*/ 1716 h 1937"/>
                <a:gd name="T68" fmla="*/ 1400 w 2387"/>
                <a:gd name="T69" fmla="*/ 1733 h 1937"/>
                <a:gd name="T70" fmla="*/ 1440 w 2387"/>
                <a:gd name="T71" fmla="*/ 1748 h 1937"/>
                <a:gd name="T72" fmla="*/ 1481 w 2387"/>
                <a:gd name="T73" fmla="*/ 1762 h 1937"/>
                <a:gd name="T74" fmla="*/ 1523 w 2387"/>
                <a:gd name="T75" fmla="*/ 1776 h 1937"/>
                <a:gd name="T76" fmla="*/ 1564 w 2387"/>
                <a:gd name="T77" fmla="*/ 1789 h 1937"/>
                <a:gd name="T78" fmla="*/ 1605 w 2387"/>
                <a:gd name="T79" fmla="*/ 1801 h 1937"/>
                <a:gd name="T80" fmla="*/ 1647 w 2387"/>
                <a:gd name="T81" fmla="*/ 1813 h 1937"/>
                <a:gd name="T82" fmla="*/ 1687 w 2387"/>
                <a:gd name="T83" fmla="*/ 1824 h 1937"/>
                <a:gd name="T84" fmla="*/ 1728 w 2387"/>
                <a:gd name="T85" fmla="*/ 1835 h 1937"/>
                <a:gd name="T86" fmla="*/ 1770 w 2387"/>
                <a:gd name="T87" fmla="*/ 1844 h 1937"/>
                <a:gd name="T88" fmla="*/ 1811 w 2387"/>
                <a:gd name="T89" fmla="*/ 1853 h 1937"/>
                <a:gd name="T90" fmla="*/ 1852 w 2387"/>
                <a:gd name="T91" fmla="*/ 1861 h 1937"/>
                <a:gd name="T92" fmla="*/ 1893 w 2387"/>
                <a:gd name="T93" fmla="*/ 1869 h 1937"/>
                <a:gd name="T94" fmla="*/ 1934 w 2387"/>
                <a:gd name="T95" fmla="*/ 1877 h 1937"/>
                <a:gd name="T96" fmla="*/ 1975 w 2387"/>
                <a:gd name="T97" fmla="*/ 1884 h 1937"/>
                <a:gd name="T98" fmla="*/ 2017 w 2387"/>
                <a:gd name="T99" fmla="*/ 1891 h 1937"/>
                <a:gd name="T100" fmla="*/ 2058 w 2387"/>
                <a:gd name="T101" fmla="*/ 1897 h 1937"/>
                <a:gd name="T102" fmla="*/ 2100 w 2387"/>
                <a:gd name="T103" fmla="*/ 1904 h 1937"/>
                <a:gd name="T104" fmla="*/ 2140 w 2387"/>
                <a:gd name="T105" fmla="*/ 1909 h 1937"/>
                <a:gd name="T106" fmla="*/ 2181 w 2387"/>
                <a:gd name="T107" fmla="*/ 1915 h 1937"/>
                <a:gd name="T108" fmla="*/ 2223 w 2387"/>
                <a:gd name="T109" fmla="*/ 1920 h 1937"/>
                <a:gd name="T110" fmla="*/ 2264 w 2387"/>
                <a:gd name="T111" fmla="*/ 1924 h 1937"/>
                <a:gd name="T112" fmla="*/ 2305 w 2387"/>
                <a:gd name="T113" fmla="*/ 1929 h 1937"/>
                <a:gd name="T114" fmla="*/ 2347 w 2387"/>
                <a:gd name="T115" fmla="*/ 1933 h 1937"/>
                <a:gd name="T116" fmla="*/ 2387 w 2387"/>
                <a:gd name="T117" fmla="*/ 1937 h 1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7" h="1937">
                  <a:moveTo>
                    <a:pt x="0" y="0"/>
                  </a:moveTo>
                  <a:lnTo>
                    <a:pt x="40" y="114"/>
                  </a:lnTo>
                  <a:lnTo>
                    <a:pt x="81" y="223"/>
                  </a:lnTo>
                  <a:lnTo>
                    <a:pt x="123" y="324"/>
                  </a:lnTo>
                  <a:lnTo>
                    <a:pt x="164" y="420"/>
                  </a:lnTo>
                  <a:lnTo>
                    <a:pt x="205" y="511"/>
                  </a:lnTo>
                  <a:lnTo>
                    <a:pt x="246" y="597"/>
                  </a:lnTo>
                  <a:lnTo>
                    <a:pt x="287" y="677"/>
                  </a:lnTo>
                  <a:lnTo>
                    <a:pt x="328" y="753"/>
                  </a:lnTo>
                  <a:lnTo>
                    <a:pt x="370" y="824"/>
                  </a:lnTo>
                  <a:lnTo>
                    <a:pt x="411" y="892"/>
                  </a:lnTo>
                  <a:lnTo>
                    <a:pt x="453" y="954"/>
                  </a:lnTo>
                  <a:lnTo>
                    <a:pt x="493" y="1015"/>
                  </a:lnTo>
                  <a:lnTo>
                    <a:pt x="534" y="1072"/>
                  </a:lnTo>
                  <a:lnTo>
                    <a:pt x="575" y="1125"/>
                  </a:lnTo>
                  <a:lnTo>
                    <a:pt x="617" y="1175"/>
                  </a:lnTo>
                  <a:lnTo>
                    <a:pt x="658" y="1223"/>
                  </a:lnTo>
                  <a:lnTo>
                    <a:pt x="700" y="1267"/>
                  </a:lnTo>
                  <a:lnTo>
                    <a:pt x="740" y="1310"/>
                  </a:lnTo>
                  <a:lnTo>
                    <a:pt x="781" y="1348"/>
                  </a:lnTo>
                  <a:lnTo>
                    <a:pt x="823" y="1386"/>
                  </a:lnTo>
                  <a:lnTo>
                    <a:pt x="864" y="1422"/>
                  </a:lnTo>
                  <a:lnTo>
                    <a:pt x="905" y="1455"/>
                  </a:lnTo>
                  <a:lnTo>
                    <a:pt x="945" y="1486"/>
                  </a:lnTo>
                  <a:lnTo>
                    <a:pt x="987" y="1515"/>
                  </a:lnTo>
                  <a:lnTo>
                    <a:pt x="1028" y="1543"/>
                  </a:lnTo>
                  <a:lnTo>
                    <a:pt x="1070" y="1570"/>
                  </a:lnTo>
                  <a:lnTo>
                    <a:pt x="1111" y="1594"/>
                  </a:lnTo>
                  <a:lnTo>
                    <a:pt x="1153" y="1618"/>
                  </a:lnTo>
                  <a:lnTo>
                    <a:pt x="1193" y="1640"/>
                  </a:lnTo>
                  <a:lnTo>
                    <a:pt x="1234" y="1661"/>
                  </a:lnTo>
                  <a:lnTo>
                    <a:pt x="1275" y="1680"/>
                  </a:lnTo>
                  <a:lnTo>
                    <a:pt x="1317" y="1698"/>
                  </a:lnTo>
                  <a:lnTo>
                    <a:pt x="1358" y="1716"/>
                  </a:lnTo>
                  <a:lnTo>
                    <a:pt x="1400" y="1733"/>
                  </a:lnTo>
                  <a:lnTo>
                    <a:pt x="1440" y="1748"/>
                  </a:lnTo>
                  <a:lnTo>
                    <a:pt x="1481" y="1762"/>
                  </a:lnTo>
                  <a:lnTo>
                    <a:pt x="1523" y="1776"/>
                  </a:lnTo>
                  <a:lnTo>
                    <a:pt x="1564" y="1789"/>
                  </a:lnTo>
                  <a:lnTo>
                    <a:pt x="1605" y="1801"/>
                  </a:lnTo>
                  <a:lnTo>
                    <a:pt x="1647" y="1813"/>
                  </a:lnTo>
                  <a:lnTo>
                    <a:pt x="1687" y="1824"/>
                  </a:lnTo>
                  <a:lnTo>
                    <a:pt x="1728" y="1835"/>
                  </a:lnTo>
                  <a:lnTo>
                    <a:pt x="1770" y="1844"/>
                  </a:lnTo>
                  <a:lnTo>
                    <a:pt x="1811" y="1853"/>
                  </a:lnTo>
                  <a:lnTo>
                    <a:pt x="1852" y="1861"/>
                  </a:lnTo>
                  <a:lnTo>
                    <a:pt x="1893" y="1869"/>
                  </a:lnTo>
                  <a:lnTo>
                    <a:pt x="1934" y="1877"/>
                  </a:lnTo>
                  <a:lnTo>
                    <a:pt x="1975" y="1884"/>
                  </a:lnTo>
                  <a:lnTo>
                    <a:pt x="2017" y="1891"/>
                  </a:lnTo>
                  <a:lnTo>
                    <a:pt x="2058" y="1897"/>
                  </a:lnTo>
                  <a:lnTo>
                    <a:pt x="2100" y="1904"/>
                  </a:lnTo>
                  <a:lnTo>
                    <a:pt x="2140" y="1909"/>
                  </a:lnTo>
                  <a:lnTo>
                    <a:pt x="2181" y="1915"/>
                  </a:lnTo>
                  <a:lnTo>
                    <a:pt x="2223" y="1920"/>
                  </a:lnTo>
                  <a:lnTo>
                    <a:pt x="2264" y="1924"/>
                  </a:lnTo>
                  <a:lnTo>
                    <a:pt x="2305" y="1929"/>
                  </a:lnTo>
                  <a:lnTo>
                    <a:pt x="2347" y="1933"/>
                  </a:lnTo>
                  <a:lnTo>
                    <a:pt x="2387" y="1937"/>
                  </a:lnTo>
                </a:path>
              </a:pathLst>
            </a:custGeom>
            <a:noFill/>
            <a:ln w="1588">
              <a:solidFill>
                <a:srgbClr val="00F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4265" y="712"/>
              <a:ext cx="792" cy="700"/>
            </a:xfrm>
            <a:custGeom>
              <a:avLst/>
              <a:gdLst>
                <a:gd name="T0" fmla="*/ 0 w 2377"/>
                <a:gd name="T1" fmla="*/ 0 h 2099"/>
                <a:gd name="T2" fmla="*/ 41 w 2377"/>
                <a:gd name="T3" fmla="*/ 219 h 2099"/>
                <a:gd name="T4" fmla="*/ 81 w 2377"/>
                <a:gd name="T5" fmla="*/ 414 h 2099"/>
                <a:gd name="T6" fmla="*/ 121 w 2377"/>
                <a:gd name="T7" fmla="*/ 589 h 2099"/>
                <a:gd name="T8" fmla="*/ 162 w 2377"/>
                <a:gd name="T9" fmla="*/ 746 h 2099"/>
                <a:gd name="T10" fmla="*/ 202 w 2377"/>
                <a:gd name="T11" fmla="*/ 888 h 2099"/>
                <a:gd name="T12" fmla="*/ 242 w 2377"/>
                <a:gd name="T13" fmla="*/ 1013 h 2099"/>
                <a:gd name="T14" fmla="*/ 282 w 2377"/>
                <a:gd name="T15" fmla="*/ 1127 h 2099"/>
                <a:gd name="T16" fmla="*/ 322 w 2377"/>
                <a:gd name="T17" fmla="*/ 1228 h 2099"/>
                <a:gd name="T18" fmla="*/ 362 w 2377"/>
                <a:gd name="T19" fmla="*/ 1319 h 2099"/>
                <a:gd name="T20" fmla="*/ 404 w 2377"/>
                <a:gd name="T21" fmla="*/ 1401 h 2099"/>
                <a:gd name="T22" fmla="*/ 444 w 2377"/>
                <a:gd name="T23" fmla="*/ 1473 h 2099"/>
                <a:gd name="T24" fmla="*/ 484 w 2377"/>
                <a:gd name="T25" fmla="*/ 1538 h 2099"/>
                <a:gd name="T26" fmla="*/ 524 w 2377"/>
                <a:gd name="T27" fmla="*/ 1597 h 2099"/>
                <a:gd name="T28" fmla="*/ 564 w 2377"/>
                <a:gd name="T29" fmla="*/ 1650 h 2099"/>
                <a:gd name="T30" fmla="*/ 604 w 2377"/>
                <a:gd name="T31" fmla="*/ 1697 h 2099"/>
                <a:gd name="T32" fmla="*/ 646 w 2377"/>
                <a:gd name="T33" fmla="*/ 1738 h 2099"/>
                <a:gd name="T34" fmla="*/ 686 w 2377"/>
                <a:gd name="T35" fmla="*/ 1777 h 2099"/>
                <a:gd name="T36" fmla="*/ 726 w 2377"/>
                <a:gd name="T37" fmla="*/ 1811 h 2099"/>
                <a:gd name="T38" fmla="*/ 766 w 2377"/>
                <a:gd name="T39" fmla="*/ 1841 h 2099"/>
                <a:gd name="T40" fmla="*/ 806 w 2377"/>
                <a:gd name="T41" fmla="*/ 1868 h 2099"/>
                <a:gd name="T42" fmla="*/ 846 w 2377"/>
                <a:gd name="T43" fmla="*/ 1892 h 2099"/>
                <a:gd name="T44" fmla="*/ 886 w 2377"/>
                <a:gd name="T45" fmla="*/ 1915 h 2099"/>
                <a:gd name="T46" fmla="*/ 928 w 2377"/>
                <a:gd name="T47" fmla="*/ 1933 h 2099"/>
                <a:gd name="T48" fmla="*/ 968 w 2377"/>
                <a:gd name="T49" fmla="*/ 1951 h 2099"/>
                <a:gd name="T50" fmla="*/ 1008 w 2377"/>
                <a:gd name="T51" fmla="*/ 1967 h 2099"/>
                <a:gd name="T52" fmla="*/ 1048 w 2377"/>
                <a:gd name="T53" fmla="*/ 1981 h 2099"/>
                <a:gd name="T54" fmla="*/ 1088 w 2377"/>
                <a:gd name="T55" fmla="*/ 1993 h 2099"/>
                <a:gd name="T56" fmla="*/ 1128 w 2377"/>
                <a:gd name="T57" fmla="*/ 2006 h 2099"/>
                <a:gd name="T58" fmla="*/ 1169 w 2377"/>
                <a:gd name="T59" fmla="*/ 2015 h 2099"/>
                <a:gd name="T60" fmla="*/ 1209 w 2377"/>
                <a:gd name="T61" fmla="*/ 2024 h 2099"/>
                <a:gd name="T62" fmla="*/ 1249 w 2377"/>
                <a:gd name="T63" fmla="*/ 2032 h 2099"/>
                <a:gd name="T64" fmla="*/ 1290 w 2377"/>
                <a:gd name="T65" fmla="*/ 2040 h 2099"/>
                <a:gd name="T66" fmla="*/ 1330 w 2377"/>
                <a:gd name="T67" fmla="*/ 2046 h 2099"/>
                <a:gd name="T68" fmla="*/ 1370 w 2377"/>
                <a:gd name="T69" fmla="*/ 2052 h 2099"/>
                <a:gd name="T70" fmla="*/ 1411 w 2377"/>
                <a:gd name="T71" fmla="*/ 2058 h 2099"/>
                <a:gd name="T72" fmla="*/ 1451 w 2377"/>
                <a:gd name="T73" fmla="*/ 2062 h 2099"/>
                <a:gd name="T74" fmla="*/ 1491 w 2377"/>
                <a:gd name="T75" fmla="*/ 2066 h 2099"/>
                <a:gd name="T76" fmla="*/ 1531 w 2377"/>
                <a:gd name="T77" fmla="*/ 2070 h 2099"/>
                <a:gd name="T78" fmla="*/ 1571 w 2377"/>
                <a:gd name="T79" fmla="*/ 2074 h 2099"/>
                <a:gd name="T80" fmla="*/ 1611 w 2377"/>
                <a:gd name="T81" fmla="*/ 2076 h 2099"/>
                <a:gd name="T82" fmla="*/ 1653 w 2377"/>
                <a:gd name="T83" fmla="*/ 2079 h 2099"/>
                <a:gd name="T84" fmla="*/ 1693 w 2377"/>
                <a:gd name="T85" fmla="*/ 2082 h 2099"/>
                <a:gd name="T86" fmla="*/ 1733 w 2377"/>
                <a:gd name="T87" fmla="*/ 2084 h 2099"/>
                <a:gd name="T88" fmla="*/ 1773 w 2377"/>
                <a:gd name="T89" fmla="*/ 2086 h 2099"/>
                <a:gd name="T90" fmla="*/ 1813 w 2377"/>
                <a:gd name="T91" fmla="*/ 2087 h 2099"/>
                <a:gd name="T92" fmla="*/ 1853 w 2377"/>
                <a:gd name="T93" fmla="*/ 2090 h 2099"/>
                <a:gd name="T94" fmla="*/ 1893 w 2377"/>
                <a:gd name="T95" fmla="*/ 2091 h 2099"/>
                <a:gd name="T96" fmla="*/ 1935 w 2377"/>
                <a:gd name="T97" fmla="*/ 2092 h 2099"/>
                <a:gd name="T98" fmla="*/ 1975 w 2377"/>
                <a:gd name="T99" fmla="*/ 2092 h 2099"/>
                <a:gd name="T100" fmla="*/ 2015 w 2377"/>
                <a:gd name="T101" fmla="*/ 2094 h 2099"/>
                <a:gd name="T102" fmla="*/ 2055 w 2377"/>
                <a:gd name="T103" fmla="*/ 2095 h 2099"/>
                <a:gd name="T104" fmla="*/ 2095 w 2377"/>
                <a:gd name="T105" fmla="*/ 2095 h 2099"/>
                <a:gd name="T106" fmla="*/ 2135 w 2377"/>
                <a:gd name="T107" fmla="*/ 2096 h 2099"/>
                <a:gd name="T108" fmla="*/ 2176 w 2377"/>
                <a:gd name="T109" fmla="*/ 2096 h 2099"/>
                <a:gd name="T110" fmla="*/ 2217 w 2377"/>
                <a:gd name="T111" fmla="*/ 2098 h 2099"/>
                <a:gd name="T112" fmla="*/ 2257 w 2377"/>
                <a:gd name="T113" fmla="*/ 2098 h 2099"/>
                <a:gd name="T114" fmla="*/ 2297 w 2377"/>
                <a:gd name="T115" fmla="*/ 2099 h 2099"/>
                <a:gd name="T116" fmla="*/ 2337 w 2377"/>
                <a:gd name="T117" fmla="*/ 2099 h 2099"/>
                <a:gd name="T118" fmla="*/ 2377 w 2377"/>
                <a:gd name="T119" fmla="*/ 2099 h 2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7" h="2099">
                  <a:moveTo>
                    <a:pt x="0" y="0"/>
                  </a:moveTo>
                  <a:lnTo>
                    <a:pt x="41" y="219"/>
                  </a:lnTo>
                  <a:lnTo>
                    <a:pt x="81" y="414"/>
                  </a:lnTo>
                  <a:lnTo>
                    <a:pt x="121" y="589"/>
                  </a:lnTo>
                  <a:lnTo>
                    <a:pt x="162" y="746"/>
                  </a:lnTo>
                  <a:lnTo>
                    <a:pt x="202" y="888"/>
                  </a:lnTo>
                  <a:lnTo>
                    <a:pt x="242" y="1013"/>
                  </a:lnTo>
                  <a:lnTo>
                    <a:pt x="282" y="1127"/>
                  </a:lnTo>
                  <a:lnTo>
                    <a:pt x="322" y="1228"/>
                  </a:lnTo>
                  <a:lnTo>
                    <a:pt x="362" y="1319"/>
                  </a:lnTo>
                  <a:lnTo>
                    <a:pt x="404" y="1401"/>
                  </a:lnTo>
                  <a:lnTo>
                    <a:pt x="444" y="1473"/>
                  </a:lnTo>
                  <a:lnTo>
                    <a:pt x="484" y="1538"/>
                  </a:lnTo>
                  <a:lnTo>
                    <a:pt x="524" y="1597"/>
                  </a:lnTo>
                  <a:lnTo>
                    <a:pt x="564" y="1650"/>
                  </a:lnTo>
                  <a:lnTo>
                    <a:pt x="604" y="1697"/>
                  </a:lnTo>
                  <a:lnTo>
                    <a:pt x="646" y="1738"/>
                  </a:lnTo>
                  <a:lnTo>
                    <a:pt x="686" y="1777"/>
                  </a:lnTo>
                  <a:lnTo>
                    <a:pt x="726" y="1811"/>
                  </a:lnTo>
                  <a:lnTo>
                    <a:pt x="766" y="1841"/>
                  </a:lnTo>
                  <a:lnTo>
                    <a:pt x="806" y="1868"/>
                  </a:lnTo>
                  <a:lnTo>
                    <a:pt x="846" y="1892"/>
                  </a:lnTo>
                  <a:lnTo>
                    <a:pt x="886" y="1915"/>
                  </a:lnTo>
                  <a:lnTo>
                    <a:pt x="928" y="1933"/>
                  </a:lnTo>
                  <a:lnTo>
                    <a:pt x="968" y="1951"/>
                  </a:lnTo>
                  <a:lnTo>
                    <a:pt x="1008" y="1967"/>
                  </a:lnTo>
                  <a:lnTo>
                    <a:pt x="1048" y="1981"/>
                  </a:lnTo>
                  <a:lnTo>
                    <a:pt x="1088" y="1993"/>
                  </a:lnTo>
                  <a:lnTo>
                    <a:pt x="1128" y="2006"/>
                  </a:lnTo>
                  <a:lnTo>
                    <a:pt x="1169" y="2015"/>
                  </a:lnTo>
                  <a:lnTo>
                    <a:pt x="1209" y="2024"/>
                  </a:lnTo>
                  <a:lnTo>
                    <a:pt x="1249" y="2032"/>
                  </a:lnTo>
                  <a:lnTo>
                    <a:pt x="1290" y="2040"/>
                  </a:lnTo>
                  <a:lnTo>
                    <a:pt x="1330" y="2046"/>
                  </a:lnTo>
                  <a:lnTo>
                    <a:pt x="1370" y="2052"/>
                  </a:lnTo>
                  <a:lnTo>
                    <a:pt x="1411" y="2058"/>
                  </a:lnTo>
                  <a:lnTo>
                    <a:pt x="1451" y="2062"/>
                  </a:lnTo>
                  <a:lnTo>
                    <a:pt x="1491" y="2066"/>
                  </a:lnTo>
                  <a:lnTo>
                    <a:pt x="1531" y="2070"/>
                  </a:lnTo>
                  <a:lnTo>
                    <a:pt x="1571" y="2074"/>
                  </a:lnTo>
                  <a:lnTo>
                    <a:pt x="1611" y="2076"/>
                  </a:lnTo>
                  <a:lnTo>
                    <a:pt x="1653" y="2079"/>
                  </a:lnTo>
                  <a:lnTo>
                    <a:pt x="1693" y="2082"/>
                  </a:lnTo>
                  <a:lnTo>
                    <a:pt x="1733" y="2084"/>
                  </a:lnTo>
                  <a:lnTo>
                    <a:pt x="1773" y="2086"/>
                  </a:lnTo>
                  <a:lnTo>
                    <a:pt x="1813" y="2087"/>
                  </a:lnTo>
                  <a:lnTo>
                    <a:pt x="1853" y="2090"/>
                  </a:lnTo>
                  <a:lnTo>
                    <a:pt x="1893" y="2091"/>
                  </a:lnTo>
                  <a:lnTo>
                    <a:pt x="1935" y="2092"/>
                  </a:lnTo>
                  <a:lnTo>
                    <a:pt x="1975" y="2092"/>
                  </a:lnTo>
                  <a:lnTo>
                    <a:pt x="2015" y="2094"/>
                  </a:lnTo>
                  <a:lnTo>
                    <a:pt x="2055" y="2095"/>
                  </a:lnTo>
                  <a:lnTo>
                    <a:pt x="2095" y="2095"/>
                  </a:lnTo>
                  <a:lnTo>
                    <a:pt x="2135" y="2096"/>
                  </a:lnTo>
                  <a:lnTo>
                    <a:pt x="2176" y="2096"/>
                  </a:lnTo>
                  <a:lnTo>
                    <a:pt x="2217" y="2098"/>
                  </a:lnTo>
                  <a:lnTo>
                    <a:pt x="2257" y="2098"/>
                  </a:lnTo>
                  <a:lnTo>
                    <a:pt x="2297" y="2099"/>
                  </a:lnTo>
                  <a:lnTo>
                    <a:pt x="2337" y="2099"/>
                  </a:lnTo>
                  <a:lnTo>
                    <a:pt x="2377" y="2099"/>
                  </a:lnTo>
                </a:path>
              </a:pathLst>
            </a:custGeom>
            <a:noFill/>
            <a:ln w="1588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cs-CZ"/>
            </a:p>
          </p:txBody>
        </p:sp>
        <p:sp>
          <p:nvSpPr>
            <p:cNvPr id="70" name="Rectangle 77"/>
            <p:cNvSpPr>
              <a:spLocks noChangeArrowheads="1"/>
            </p:cNvSpPr>
            <p:nvPr/>
          </p:nvSpPr>
          <p:spPr bwMode="auto">
            <a:xfrm rot="16200000">
              <a:off x="3789" y="1064"/>
              <a:ext cx="11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500">
                  <a:solidFill>
                    <a:srgbClr val="000000"/>
                  </a:solidFill>
                </a:rPr>
                <a:t>counts</a:t>
              </a:r>
              <a:endParaRPr lang="cs-CZ"/>
            </a:p>
          </p:txBody>
        </p:sp>
        <p:sp>
          <p:nvSpPr>
            <p:cNvPr id="71" name="Rectangle 78"/>
            <p:cNvSpPr>
              <a:spLocks noChangeArrowheads="1"/>
            </p:cNvSpPr>
            <p:nvPr/>
          </p:nvSpPr>
          <p:spPr bwMode="auto">
            <a:xfrm>
              <a:off x="4442" y="1581"/>
              <a:ext cx="15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cs-CZ" sz="500">
                  <a:solidFill>
                    <a:srgbClr val="000000"/>
                  </a:solidFill>
                </a:rPr>
                <a:t>time [ns]</a:t>
              </a:r>
              <a:endParaRPr lang="cs-CZ"/>
            </a:p>
          </p:txBody>
        </p:sp>
      </p:grpSp>
      <p:sp>
        <p:nvSpPr>
          <p:cNvPr id="72" name="Text Box 80"/>
          <p:cNvSpPr txBox="1">
            <a:spLocks noChangeArrowheads="1"/>
          </p:cNvSpPr>
          <p:nvPr/>
        </p:nvSpPr>
        <p:spPr bwMode="auto">
          <a:xfrm>
            <a:off x="6443663" y="6550025"/>
            <a:ext cx="266541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cs-CZ" sz="1000" dirty="0" err="1" smtClean="0"/>
              <a:t>Fessl</a:t>
            </a:r>
            <a:r>
              <a:rPr lang="cs-CZ" sz="1000" dirty="0" smtClean="0"/>
              <a:t>, NAR 2012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533494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/>
      <p:bldP spid="19" grpId="0"/>
      <p:bldP spid="20" grpId="0"/>
      <p:bldP spid="21" grpId="0" animBg="1"/>
      <p:bldP spid="7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Korelace mezi strukturou a funkcí jedné molekuly</a:t>
            </a:r>
            <a:endParaRPr lang="cs-CZ" dirty="0"/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821743"/>
              </p:ext>
            </p:extLst>
          </p:nvPr>
        </p:nvGraphicFramePr>
        <p:xfrm>
          <a:off x="1009650" y="4265553"/>
          <a:ext cx="3275013" cy="249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9" name="Image" r:id="rId3" imgW="6552381" imgH="4990476" progId="Photoshop.Image.10">
                  <p:embed/>
                </p:oleObj>
              </mc:Choice>
              <mc:Fallback>
                <p:oleObj name="Image" r:id="rId3" imgW="6552381" imgH="4990476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650" y="4265553"/>
                        <a:ext cx="3275013" cy="249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356475" y="6594415"/>
            <a:ext cx="1752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Zhuang et al. Science, 2002</a:t>
            </a:r>
          </a:p>
        </p:txBody>
      </p:sp>
      <p:graphicFrame>
        <p:nvGraphicFramePr>
          <p:cNvPr id="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629613"/>
              </p:ext>
            </p:extLst>
          </p:nvPr>
        </p:nvGraphicFramePr>
        <p:xfrm>
          <a:off x="4356100" y="1096903"/>
          <a:ext cx="3827463" cy="238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0" name="Image" r:id="rId5" imgW="9815873" imgH="6107937" progId="Photoshop.Image.10">
                  <p:embed/>
                </p:oleObj>
              </mc:Choice>
              <mc:Fallback>
                <p:oleObj name="Image" r:id="rId5" imgW="9815873" imgH="6107937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096903"/>
                        <a:ext cx="3827463" cy="2382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682625" y="952440"/>
            <a:ext cx="2305050" cy="2597150"/>
            <a:chOff x="249" y="572"/>
            <a:chExt cx="1452" cy="1636"/>
          </a:xfrm>
        </p:grpSpPr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249" y="1842"/>
              <a:ext cx="145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cs-CZ" sz="1600"/>
                <a:t>Ribozym je katalyticky aktivní molekula RNA</a:t>
              </a:r>
            </a:p>
          </p:txBody>
        </p:sp>
        <p:graphicFrame>
          <p:nvGraphicFramePr>
            <p:cNvPr id="8" name="Object 11"/>
            <p:cNvGraphicFramePr>
              <a:graphicFrameLocks noChangeAspect="1"/>
            </p:cNvGraphicFramePr>
            <p:nvPr/>
          </p:nvGraphicFramePr>
          <p:xfrm>
            <a:off x="249" y="572"/>
            <a:ext cx="1316" cy="12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531" name="Image" r:id="rId7" imgW="4469841" imgH="4114286" progId="Photoshop.Image.10">
                    <p:embed/>
                  </p:oleObj>
                </mc:Choice>
                <mc:Fallback>
                  <p:oleObj name="Image" r:id="rId7" imgW="4469841" imgH="4114286" progId="Photoshop.Image.10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" y="572"/>
                          <a:ext cx="1316" cy="12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500563" y="3473390"/>
            <a:ext cx="38877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/>
              <a:t>Konformační změny molekuly ribozymu lze pozorovat pomocí FRET technik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572000" y="4841815"/>
            <a:ext cx="36004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Výsledkem je zjištění několika konformačních stavů, které nelze detekovat stejnou metodou na „hromadném“ vzorku </a:t>
            </a:r>
          </a:p>
        </p:txBody>
      </p:sp>
    </p:spTree>
    <p:extLst>
      <p:ext uri="{BB962C8B-B14F-4D97-AF65-F5344CB8AC3E}">
        <p14:creationId xmlns:p14="http://schemas.microsoft.com/office/powerpoint/2010/main" val="2829779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Pohyb jednotlivých molekul </a:t>
            </a:r>
            <a:r>
              <a:rPr lang="cs-CZ" dirty="0" err="1" smtClean="0"/>
              <a:t>myosinu</a:t>
            </a:r>
            <a:r>
              <a:rPr lang="cs-CZ" dirty="0" smtClean="0"/>
              <a:t> V</a:t>
            </a:r>
            <a:endParaRPr lang="cs-CZ" dirty="0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95288" y="1093788"/>
          <a:ext cx="4391025" cy="212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3" name="Image" r:id="rId3" imgW="12774603" imgH="6184127" progId="Photoshop.Image.10">
                  <p:embed/>
                </p:oleObj>
              </mc:Choice>
              <mc:Fallback>
                <p:oleObj name="Image" r:id="rId3" imgW="12774603" imgH="6184127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093788"/>
                        <a:ext cx="4391025" cy="2125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3800" y="1524000"/>
            <a:ext cx="38877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/>
              <a:t>Jednotlivé molekuly značeného myosinu. Fitování peaků umožňuje určit jejich polohu s přesností na 1,3 nm 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8313" y="4365625"/>
            <a:ext cx="3598862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/>
              <a:t>Znázornění pohybu myosinu po aktinovém vláknu:</a:t>
            </a:r>
          </a:p>
          <a:p>
            <a:pPr algn="ctr">
              <a:spcBef>
                <a:spcPct val="5000"/>
              </a:spcBef>
            </a:pPr>
            <a:r>
              <a:rPr lang="cs-CZ" sz="1600"/>
              <a:t>křivky jednotlivých kroků několika myosinových molekul s průměrnou délkou kroku 73 nm. </a:t>
            </a:r>
          </a:p>
        </p:txBody>
      </p:sp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4500563" y="3213100"/>
          <a:ext cx="436245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4" name="Image" r:id="rId5" imgW="12266667" imgH="9282540" progId="Photoshop.Image.10">
                  <p:embed/>
                </p:oleObj>
              </mc:Choice>
              <mc:Fallback>
                <p:oleObj name="Image" r:id="rId5" imgW="12266667" imgH="9282540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3213100"/>
                        <a:ext cx="436245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5292725" y="3357563"/>
            <a:ext cx="793750" cy="792162"/>
            <a:chOff x="1745" y="3566"/>
            <a:chExt cx="500" cy="499"/>
          </a:xfrm>
        </p:grpSpPr>
        <p:pic>
          <p:nvPicPr>
            <p:cNvPr id="8" name="Picture 9" descr="JTD_400uM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3566"/>
              <a:ext cx="432" cy="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745" y="3793"/>
              <a:ext cx="500" cy="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  <p:graphicFrame>
        <p:nvGraphicFramePr>
          <p:cNvPr id="10" name="Object 13"/>
          <p:cNvGraphicFramePr>
            <a:graphicFrameLocks noChangeAspect="1"/>
          </p:cNvGraphicFramePr>
          <p:nvPr/>
        </p:nvGraphicFramePr>
        <p:xfrm>
          <a:off x="5219700" y="3790950"/>
          <a:ext cx="9810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55" name="Image" r:id="rId8" imgW="2996825" imgH="1307937" progId="Photoshop.Image.10">
                  <p:embed/>
                </p:oleObj>
              </mc:Choice>
              <mc:Fallback>
                <p:oleObj name="Image" r:id="rId8" imgW="2996825" imgH="1307937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790950"/>
                        <a:ext cx="98107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7356475" y="6550025"/>
            <a:ext cx="1628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Yildiz et al. Science, 2003</a:t>
            </a:r>
          </a:p>
        </p:txBody>
      </p:sp>
    </p:spTree>
    <p:extLst>
      <p:ext uri="{BB962C8B-B14F-4D97-AF65-F5344CB8AC3E}">
        <p14:creationId xmlns:p14="http://schemas.microsoft.com/office/powerpoint/2010/main" val="108480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sz="2000">
                <a:solidFill>
                  <a:srgbClr val="FFFFFF"/>
                </a:solidFill>
                <a:latin typeface="Arial Black" pitchFamily="34" charset="0"/>
              </a:rPr>
              <a:t>Zařízení pro zobrazovací spektroskopii na KTH</a:t>
            </a:r>
            <a:endParaRPr lang="cs-CZ" sz="20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68611" name="Picture 3" descr="C:\Jan\Figures\Transparenty\h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7189788" cy="478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33400" y="5943600"/>
            <a:ext cx="8153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1200" i="1"/>
              <a:t>Department of Microelectronics &amp; Information Technology, </a:t>
            </a:r>
            <a:r>
              <a:rPr lang="en-GB" sz="1200"/>
              <a:t>Royal Institute of Technology, Kista - Stockholm, Sweden</a:t>
            </a:r>
            <a:endParaRPr lang="cs-CZ" sz="2400">
              <a:latin typeface="Times New Roman" pitchFamily="18" charset="-18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Rotační pohyb jedné molekuly </a:t>
            </a:r>
            <a:r>
              <a:rPr lang="cs-CZ" dirty="0" err="1" smtClean="0"/>
              <a:t>ATPasy</a:t>
            </a:r>
            <a:endParaRPr lang="cs-CZ" dirty="0"/>
          </a:p>
        </p:txBody>
      </p:sp>
      <p:pic>
        <p:nvPicPr>
          <p:cNvPr id="3" name="Picture 7" descr="F1Stp2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213100"/>
            <a:ext cx="12954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F1lon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157788"/>
            <a:ext cx="12954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F1middl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157788"/>
            <a:ext cx="12954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F1shor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157788"/>
            <a:ext cx="1270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 descr="F1Prop4C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38" y="1260475"/>
            <a:ext cx="1285875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22"/>
          <p:cNvGraphicFramePr>
            <a:graphicFrameLocks noChangeAspect="1"/>
          </p:cNvGraphicFramePr>
          <p:nvPr/>
        </p:nvGraphicFramePr>
        <p:xfrm>
          <a:off x="395288" y="981075"/>
          <a:ext cx="2592387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5" name="Image" r:id="rId10" imgW="11200000" imgH="8279365" progId="Photoshop.Image.10">
                  <p:embed/>
                </p:oleObj>
              </mc:Choice>
              <mc:Fallback>
                <p:oleObj name="Image" r:id="rId10" imgW="11200000" imgH="8279365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981075"/>
                        <a:ext cx="2592387" cy="191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6575425" y="6569075"/>
            <a:ext cx="25336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a-DK" sz="1000"/>
              <a:t>Noji, H. et al., Nature 386, 299-302 (1997)</a:t>
            </a:r>
            <a:endParaRPr lang="cs-CZ" sz="1000"/>
          </a:p>
        </p:txBody>
      </p:sp>
      <p:graphicFrame>
        <p:nvGraphicFramePr>
          <p:cNvPr id="10" name="Object 27"/>
          <p:cNvGraphicFramePr>
            <a:graphicFrameLocks noChangeAspect="1"/>
          </p:cNvGraphicFramePr>
          <p:nvPr/>
        </p:nvGraphicFramePr>
        <p:xfrm>
          <a:off x="6804025" y="3068638"/>
          <a:ext cx="1392238" cy="160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6" name="Image" r:id="rId12" imgW="2158730" imgH="2488889" progId="Photoshop.Image.10">
                  <p:embed/>
                </p:oleObj>
              </mc:Choice>
              <mc:Fallback>
                <p:oleObj name="Image" r:id="rId12" imgW="2158730" imgH="248888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3068638"/>
                        <a:ext cx="1392238" cy="160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5795963" y="4868863"/>
            <a:ext cx="20875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200"/>
              <a:t>Actine length </a:t>
            </a:r>
            <a:r>
              <a:rPr lang="en-US" sz="1200"/>
              <a:t>~ </a:t>
            </a:r>
            <a:r>
              <a:rPr lang="cs-CZ" sz="1200"/>
              <a:t>3</a:t>
            </a:r>
            <a:r>
              <a:rPr lang="en-US" sz="1200"/>
              <a:t>, 2, </a:t>
            </a:r>
            <a:r>
              <a:rPr lang="cs-CZ" sz="1200"/>
              <a:t>1</a:t>
            </a:r>
            <a:r>
              <a:rPr lang="en-US" sz="1200"/>
              <a:t> </a:t>
            </a:r>
            <a:r>
              <a:rPr lang="en-US" sz="1200">
                <a:cs typeface="Arial" charset="0"/>
              </a:rPr>
              <a:t>µm</a:t>
            </a:r>
          </a:p>
        </p:txBody>
      </p:sp>
      <p:sp>
        <p:nvSpPr>
          <p:cNvPr id="12" name="Text Box 31"/>
          <p:cNvSpPr txBox="1">
            <a:spLocks noChangeArrowheads="1"/>
          </p:cNvSpPr>
          <p:nvPr/>
        </p:nvSpPr>
        <p:spPr bwMode="auto">
          <a:xfrm>
            <a:off x="539750" y="5373688"/>
            <a:ext cx="40322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cs-CZ" sz="1600"/>
              <a:t>Rychlost rotace F</a:t>
            </a:r>
            <a:r>
              <a:rPr lang="cs-CZ" sz="1600" baseline="-25000"/>
              <a:t>1</a:t>
            </a:r>
            <a:r>
              <a:rPr lang="cs-CZ" sz="1600"/>
              <a:t> závisí na délce aktinového raménka a viskozitě prostředí. Krouticí moment F</a:t>
            </a:r>
            <a:r>
              <a:rPr lang="cs-CZ" sz="1600" baseline="-25000"/>
              <a:t>1</a:t>
            </a:r>
            <a:r>
              <a:rPr lang="cs-CZ" sz="1600"/>
              <a:t> je </a:t>
            </a:r>
            <a:r>
              <a:rPr lang="en-US" sz="1600"/>
              <a:t>~ </a:t>
            </a:r>
            <a:r>
              <a:rPr lang="cs-CZ" sz="1600"/>
              <a:t>40 pN nm. </a:t>
            </a:r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971550" y="3500438"/>
            <a:ext cx="38877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/>
              <a:t>Krokov</a:t>
            </a:r>
            <a:r>
              <a:rPr lang="cs-CZ" sz="1600"/>
              <a:t>ý</a:t>
            </a:r>
            <a:r>
              <a:rPr lang="en-US" sz="1600"/>
              <a:t> pr</a:t>
            </a:r>
            <a:r>
              <a:rPr lang="cs-CZ" sz="1600"/>
              <a:t>ů</a:t>
            </a:r>
            <a:r>
              <a:rPr lang="en-US" sz="1600"/>
              <a:t>b</a:t>
            </a:r>
            <a:r>
              <a:rPr lang="cs-CZ" sz="1600"/>
              <a:t>ě</a:t>
            </a:r>
            <a:r>
              <a:rPr lang="en-US" sz="1600"/>
              <a:t>h rota</a:t>
            </a:r>
            <a:r>
              <a:rPr lang="cs-CZ" sz="1600"/>
              <a:t>č</a:t>
            </a:r>
            <a:r>
              <a:rPr lang="en-US" sz="1600"/>
              <a:t>n</a:t>
            </a:r>
            <a:r>
              <a:rPr lang="cs-CZ" sz="1600"/>
              <a:t>í</a:t>
            </a:r>
            <a:r>
              <a:rPr lang="en-US" sz="1600"/>
              <a:t>ho pohyb</a:t>
            </a:r>
            <a:r>
              <a:rPr lang="cs-CZ" sz="1600"/>
              <a:t>u s jedním krokem 120°, měřeno při nízkých koncentracích ATP (</a:t>
            </a:r>
            <a:r>
              <a:rPr lang="en-US" sz="1600"/>
              <a:t>~ </a:t>
            </a:r>
            <a:r>
              <a:rPr lang="cs-CZ" sz="1600"/>
              <a:t>0,2 </a:t>
            </a:r>
            <a:r>
              <a:rPr lang="en-US" sz="1600">
                <a:cs typeface="Arial" charset="0"/>
              </a:rPr>
              <a:t>µ</a:t>
            </a:r>
            <a:r>
              <a:rPr lang="cs-CZ" sz="1600">
                <a:cs typeface="Arial" charset="0"/>
              </a:rPr>
              <a:t>M</a:t>
            </a:r>
            <a:r>
              <a:rPr lang="en-US" sz="1600">
                <a:cs typeface="Arial" charset="0"/>
              </a:rPr>
              <a:t>)</a:t>
            </a:r>
            <a:r>
              <a:rPr lang="cs-CZ" sz="1600"/>
              <a:t>.</a:t>
            </a:r>
          </a:p>
        </p:txBody>
      </p:sp>
      <p:pic>
        <p:nvPicPr>
          <p:cNvPr id="14" name="f1rot_3.mpeg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1260475"/>
            <a:ext cx="17399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34"/>
          <p:cNvSpPr txBox="1">
            <a:spLocks noChangeArrowheads="1"/>
          </p:cNvSpPr>
          <p:nvPr/>
        </p:nvSpPr>
        <p:spPr bwMode="auto">
          <a:xfrm>
            <a:off x="3059113" y="1268413"/>
            <a:ext cx="2160587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/>
              <a:t>Rotační pohyb F</a:t>
            </a:r>
            <a:r>
              <a:rPr lang="cs-CZ" sz="1600" baseline="-25000"/>
              <a:t>1</a:t>
            </a:r>
            <a:r>
              <a:rPr lang="cs-CZ" sz="1600"/>
              <a:t> podjednotky ATPasy pozorovaný pomocí značeného aktinového vlákna</a:t>
            </a:r>
          </a:p>
        </p:txBody>
      </p:sp>
    </p:spTree>
    <p:extLst>
      <p:ext uri="{BB962C8B-B14F-4D97-AF65-F5344CB8AC3E}">
        <p14:creationId xmlns:p14="http://schemas.microsoft.com/office/powerpoint/2010/main" val="203507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9" grpId="0"/>
      <p:bldP spid="11" grpId="0"/>
      <p:bldP spid="12" grpId="0"/>
      <p:bldP spid="13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Spektroskopie jedné molekuly </a:t>
            </a:r>
            <a:r>
              <a:rPr lang="cs-CZ" dirty="0" err="1" smtClean="0"/>
              <a:t>světlosběrné</a:t>
            </a:r>
            <a:r>
              <a:rPr lang="cs-CZ" dirty="0" smtClean="0"/>
              <a:t> antény LHII</a:t>
            </a:r>
            <a:endParaRPr lang="cs-CZ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7" b="17342"/>
          <a:stretch>
            <a:fillRect/>
          </a:stretch>
        </p:blipFill>
        <p:spPr bwMode="auto">
          <a:xfrm>
            <a:off x="395288" y="4797425"/>
            <a:ext cx="1368425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268538" y="5013325"/>
            <a:ext cx="381635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1400"/>
              <a:t>Široké pásy ve fluorescenčním excitačním spektru při </a:t>
            </a:r>
            <a:r>
              <a:rPr lang="en-US" sz="1400"/>
              <a:t>850 nm </a:t>
            </a:r>
            <a:r>
              <a:rPr lang="cs-CZ" sz="1400"/>
              <a:t>značí silnou exiconovou interakci </a:t>
            </a:r>
            <a:r>
              <a:rPr lang="en-US" sz="1400"/>
              <a:t>Bchl mole</a:t>
            </a:r>
            <a:r>
              <a:rPr lang="cs-CZ" sz="1400"/>
              <a:t>kul.</a:t>
            </a:r>
            <a:r>
              <a:rPr lang="en-US" sz="1400"/>
              <a:t> </a:t>
            </a:r>
          </a:p>
          <a:p>
            <a:pPr>
              <a:spcBef>
                <a:spcPct val="50000"/>
              </a:spcBef>
            </a:pPr>
            <a:r>
              <a:rPr lang="cs-CZ" sz="1400"/>
              <a:t>Úzké pásy v excitačním spektru při </a:t>
            </a:r>
            <a:r>
              <a:rPr lang="en-US" sz="1400"/>
              <a:t>800</a:t>
            </a:r>
            <a:r>
              <a:rPr lang="cs-CZ" sz="1400"/>
              <a:t> </a:t>
            </a:r>
            <a:r>
              <a:rPr lang="en-US" sz="1400"/>
              <a:t>nm </a:t>
            </a:r>
            <a:r>
              <a:rPr lang="cs-CZ" sz="1400"/>
              <a:t>jsou dány přechody jednotlivých Bchl molekul.</a:t>
            </a: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971550" y="1989138"/>
            <a:ext cx="4608513" cy="2206625"/>
            <a:chOff x="385" y="754"/>
            <a:chExt cx="2903" cy="1390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754"/>
              <a:ext cx="2903" cy="1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1020" y="1117"/>
              <a:ext cx="48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/>
                <a:t>850 nm</a:t>
              </a:r>
              <a:endParaRPr lang="cs-CZ" sz="1400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020" y="1797"/>
              <a:ext cx="488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/>
                <a:t>800 nm</a:t>
              </a:r>
              <a:endParaRPr lang="cs-CZ" sz="1400"/>
            </a:p>
          </p:txBody>
        </p:sp>
      </p:grpSp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5724525" y="1412875"/>
          <a:ext cx="3213100" cy="436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7" name="Image" r:id="rId5" imgW="4431746" imgH="6019048" progId="Photoshop.Image.6">
                  <p:embed/>
                </p:oleObj>
              </mc:Choice>
              <mc:Fallback>
                <p:oleObj name="Image" r:id="rId5" imgW="4431746" imgH="6019048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412875"/>
                        <a:ext cx="3213100" cy="436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539750" y="1125538"/>
            <a:ext cx="2519363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Pigment-protein</a:t>
            </a:r>
            <a:r>
              <a:rPr lang="cs-CZ" sz="1400"/>
              <a:t>ový</a:t>
            </a:r>
            <a:r>
              <a:rPr lang="en-US" sz="1400"/>
              <a:t> </a:t>
            </a:r>
            <a:r>
              <a:rPr lang="cs-CZ" sz="1400"/>
              <a:t>k</a:t>
            </a:r>
            <a:r>
              <a:rPr lang="en-US" sz="1400"/>
              <a:t>omplex </a:t>
            </a:r>
            <a:r>
              <a:rPr lang="cs-CZ" sz="1400"/>
              <a:t>tvořený dvěma bakterio-chlorofylovými</a:t>
            </a:r>
            <a:r>
              <a:rPr lang="en-US" sz="1400"/>
              <a:t> </a:t>
            </a:r>
            <a:r>
              <a:rPr lang="cs-CZ" sz="1400"/>
              <a:t>kruhy</a:t>
            </a:r>
            <a:r>
              <a:rPr lang="en-US" sz="1400"/>
              <a:t>. 9</a:t>
            </a:r>
            <a:r>
              <a:rPr lang="cs-CZ" sz="1400"/>
              <a:t>ti</a:t>
            </a:r>
            <a:r>
              <a:rPr lang="en-US" sz="1400"/>
              <a:t> Bchl </a:t>
            </a:r>
            <a:r>
              <a:rPr lang="cs-CZ" sz="1400"/>
              <a:t>kruh absorbující při </a:t>
            </a:r>
            <a:r>
              <a:rPr lang="en-US" sz="1400"/>
              <a:t>800 </a:t>
            </a:r>
            <a:r>
              <a:rPr lang="cs-CZ" sz="1400"/>
              <a:t>nm </a:t>
            </a:r>
            <a:r>
              <a:rPr lang="en-US" sz="1400"/>
              <a:t>a 18</a:t>
            </a:r>
            <a:r>
              <a:rPr lang="cs-CZ" sz="1400"/>
              <a:t>ti</a:t>
            </a:r>
            <a:r>
              <a:rPr lang="en-US" sz="1400"/>
              <a:t> Bchl </a:t>
            </a:r>
            <a:r>
              <a:rPr lang="cs-CZ" sz="1400"/>
              <a:t>kruh</a:t>
            </a:r>
            <a:r>
              <a:rPr lang="en-US" sz="1400"/>
              <a:t> </a:t>
            </a:r>
            <a:r>
              <a:rPr lang="cs-CZ" sz="1400"/>
              <a:t>absorbující při</a:t>
            </a:r>
            <a:r>
              <a:rPr lang="en-US" sz="1400"/>
              <a:t> 850 nm. </a:t>
            </a:r>
            <a:endParaRPr lang="cs-CZ" sz="140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7164388" y="6589713"/>
            <a:ext cx="1992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sz="1000"/>
              <a:t>Ketelaars et al. Biophys. J. 2001</a:t>
            </a:r>
            <a:endParaRPr lang="cs-CZ" sz="1000"/>
          </a:p>
        </p:txBody>
      </p:sp>
    </p:spTree>
    <p:extLst>
      <p:ext uri="{BB962C8B-B14F-4D97-AF65-F5344CB8AC3E}">
        <p14:creationId xmlns:p14="http://schemas.microsoft.com/office/powerpoint/2010/main" val="1279563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Spektroskopie jedné molekuly </a:t>
            </a:r>
            <a:r>
              <a:rPr lang="cs-CZ" dirty="0" err="1" smtClean="0"/>
              <a:t>světlosběrné</a:t>
            </a:r>
            <a:r>
              <a:rPr lang="cs-CZ" dirty="0" smtClean="0"/>
              <a:t> antény LHII</a:t>
            </a:r>
            <a:endParaRPr lang="cs-CZ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8313" y="1228725"/>
            <a:ext cx="3743325" cy="284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Časově závislé spektrální změny ve fluorescenčních excitačních spektrech při </a:t>
            </a:r>
            <a:r>
              <a:rPr lang="en-US"/>
              <a:t>800 nm </a:t>
            </a:r>
            <a:r>
              <a:rPr lang="cs-CZ"/>
              <a:t>komplexu </a:t>
            </a:r>
            <a:r>
              <a:rPr lang="en-US"/>
              <a:t>LH2 </a:t>
            </a:r>
            <a:r>
              <a:rPr lang="cs-CZ"/>
              <a:t>z</a:t>
            </a:r>
            <a:r>
              <a:rPr lang="en-US"/>
              <a:t> </a:t>
            </a:r>
            <a:r>
              <a:rPr lang="cs-CZ"/>
              <a:t>bakterie </a:t>
            </a:r>
            <a:r>
              <a:rPr lang="en-US" i="1"/>
              <a:t>Rhodospirillum molischianum</a:t>
            </a:r>
            <a:r>
              <a:rPr lang="en-US"/>
              <a:t>. </a:t>
            </a:r>
            <a:endParaRPr lang="cs-CZ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r>
              <a:rPr lang="cs-CZ"/>
              <a:t>Spektrální změny jsou dány fluktuacemi proteinu v místě vazby chromoforu</a:t>
            </a:r>
            <a:r>
              <a:rPr lang="en-US"/>
              <a:t>. </a:t>
            </a:r>
            <a:endParaRPr lang="cs-CZ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24"/>
          <a:stretch>
            <a:fillRect/>
          </a:stretch>
        </p:blipFill>
        <p:spPr bwMode="auto">
          <a:xfrm>
            <a:off x="611188" y="4252913"/>
            <a:ext cx="3240087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 descr="LH2ti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44625"/>
            <a:ext cx="4597400" cy="444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11"/>
          <p:cNvSpPr>
            <a:spLocks noChangeShapeType="1"/>
          </p:cNvSpPr>
          <p:nvPr/>
        </p:nvSpPr>
        <p:spPr bwMode="auto">
          <a:xfrm flipH="1">
            <a:off x="7524750" y="4797425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7667625" y="4797425"/>
            <a:ext cx="730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H="1">
            <a:off x="6861175" y="4981575"/>
            <a:ext cx="730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412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SMS a ELEKTRONOVÁ MIKROSKOPIE</a:t>
            </a:r>
            <a:endParaRPr lang="cs-CZ" dirty="0"/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2635250"/>
            <a:ext cx="238125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 descr="uhvem_colum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1492250"/>
            <a:ext cx="3702050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2482850"/>
            <a:ext cx="1928813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95288" y="1693863"/>
            <a:ext cx="446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Transmisní elektronová mikroskopie TEM</a:t>
            </a:r>
          </a:p>
        </p:txBody>
      </p:sp>
    </p:spTree>
    <p:extLst>
      <p:ext uri="{BB962C8B-B14F-4D97-AF65-F5344CB8AC3E}">
        <p14:creationId xmlns:p14="http://schemas.microsoft.com/office/powerpoint/2010/main" val="179401448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85800" y="1117600"/>
            <a:ext cx="78486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cs-CZ" sz="2400" i="1"/>
              <a:t>d = </a:t>
            </a:r>
            <a:r>
              <a:rPr lang="el-GR" sz="2400" i="1"/>
              <a:t>λ</a:t>
            </a:r>
            <a:r>
              <a:rPr lang="cs-CZ" sz="2400" i="1"/>
              <a:t> / n.sin</a:t>
            </a:r>
            <a:r>
              <a:rPr lang="el-GR" sz="2400" i="1"/>
              <a:t>α</a:t>
            </a:r>
            <a:endParaRPr lang="cs-CZ" sz="2400" i="1"/>
          </a:p>
          <a:p>
            <a:pPr marL="342900" indent="-342900">
              <a:spcBef>
                <a:spcPct val="20000"/>
              </a:spcBef>
            </a:pPr>
            <a:r>
              <a:rPr lang="el-GR"/>
              <a:t>λ</a:t>
            </a:r>
            <a:r>
              <a:rPr lang="cs-CZ"/>
              <a:t> = vlnová délka záření</a:t>
            </a:r>
          </a:p>
          <a:p>
            <a:pPr marL="342900" indent="-342900"/>
            <a:r>
              <a:rPr lang="cs-CZ"/>
              <a:t>n.sin</a:t>
            </a:r>
            <a:r>
              <a:rPr lang="el-GR"/>
              <a:t>α</a:t>
            </a:r>
            <a:r>
              <a:rPr lang="cs-CZ"/>
              <a:t> = numerická apertura N.A.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5800" y="2209800"/>
            <a:ext cx="762000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cs-CZ" sz="2400"/>
              <a:t>de Broglieho vztah   </a:t>
            </a:r>
          </a:p>
          <a:p>
            <a:r>
              <a:rPr lang="el-GR" sz="2400" i="1">
                <a:cs typeface="Arial" charset="0"/>
              </a:rPr>
              <a:t>λ</a:t>
            </a:r>
            <a:r>
              <a:rPr lang="cs-CZ" sz="2400" i="1"/>
              <a:t> = h / mv</a:t>
            </a:r>
            <a:r>
              <a:rPr lang="cs-CZ" sz="3200" b="1">
                <a:cs typeface="Arial" charset="0"/>
              </a:rPr>
              <a:t> </a:t>
            </a:r>
          </a:p>
          <a:p>
            <a:r>
              <a:rPr lang="cs-CZ"/>
              <a:t>h  = Plankova konst.</a:t>
            </a:r>
          </a:p>
          <a:p>
            <a:r>
              <a:rPr lang="cs-CZ"/>
              <a:t>m = hmotnost částice</a:t>
            </a:r>
          </a:p>
          <a:p>
            <a:r>
              <a:rPr lang="cs-CZ"/>
              <a:t>v  = rychlost částice 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00200" y="4114800"/>
            <a:ext cx="6096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cs-CZ"/>
              <a:t>pro V = 100,000 V (typická hodnota) </a:t>
            </a:r>
            <a:r>
              <a:rPr lang="el-GR"/>
              <a:t>λ</a:t>
            </a:r>
            <a:r>
              <a:rPr lang="cs-CZ"/>
              <a:t> = 0.037 nm </a:t>
            </a:r>
          </a:p>
          <a:p>
            <a:r>
              <a:rPr lang="cs-CZ"/>
              <a:t>pro V = 1,000,000 V (vysokonapěťové EM) </a:t>
            </a:r>
            <a:r>
              <a:rPr lang="el-GR"/>
              <a:t>λ</a:t>
            </a:r>
            <a:r>
              <a:rPr lang="cs-CZ"/>
              <a:t> = 0.0087 nm </a:t>
            </a:r>
          </a:p>
          <a:p>
            <a:endParaRPr lang="cs-CZ" b="1"/>
          </a:p>
          <a:p>
            <a:r>
              <a:rPr lang="cs-CZ"/>
              <a:t>čočky EM mají velmi malou N.A. ~ 0.02 (n.sin</a:t>
            </a:r>
            <a:r>
              <a:rPr lang="el-GR"/>
              <a:t>α</a:t>
            </a:r>
            <a:r>
              <a:rPr lang="cs-CZ"/>
              <a:t>)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611188" y="5562600"/>
            <a:ext cx="78470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cs-CZ" sz="3200">
                <a:solidFill>
                  <a:srgbClr val="993300"/>
                </a:solidFill>
                <a:latin typeface="Comic Sans MS" pitchFamily="66" charset="0"/>
              </a:rPr>
              <a:t>Teoretické rozlišení EM je tedy 2 - 4 Å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Rozlišení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9854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1619250" y="2708275"/>
            <a:ext cx="590550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cs-CZ" sz="2000" b="1"/>
              <a:t>díky snížené stabilitě biologických vzorků je nutné používat nižší urychlovací napětí EM</a:t>
            </a:r>
          </a:p>
          <a:p>
            <a:pPr>
              <a:spcBef>
                <a:spcPct val="20000"/>
              </a:spcBef>
            </a:pPr>
            <a:endParaRPr lang="cs-CZ" sz="2000"/>
          </a:p>
          <a:p>
            <a:pPr>
              <a:spcBef>
                <a:spcPct val="20000"/>
              </a:spcBef>
            </a:pPr>
            <a:r>
              <a:rPr lang="el-GR"/>
              <a:t>λ</a:t>
            </a:r>
            <a:r>
              <a:rPr lang="cs-CZ"/>
              <a:t> pro urychlovací napětí EM </a:t>
            </a:r>
            <a:r>
              <a:rPr lang="en-US"/>
              <a:t>~</a:t>
            </a:r>
            <a:r>
              <a:rPr lang="cs-CZ"/>
              <a:t> 80 000 V = 0,037 nm</a:t>
            </a:r>
          </a:p>
          <a:p>
            <a:r>
              <a:rPr lang="cs-CZ"/>
              <a:t>N.A. = numerická apertura 0,02</a:t>
            </a:r>
          </a:p>
          <a:p>
            <a:endParaRPr lang="cs-CZ"/>
          </a:p>
          <a:p>
            <a:endParaRPr lang="cs-CZ"/>
          </a:p>
          <a:p>
            <a:pPr algn="ctr"/>
            <a:r>
              <a:rPr lang="cs-CZ" sz="3200">
                <a:solidFill>
                  <a:srgbClr val="993300"/>
                </a:solidFill>
                <a:latin typeface="Comic Sans MS" pitchFamily="66" charset="0"/>
              </a:rPr>
              <a:t>rozlišení je </a:t>
            </a:r>
            <a:r>
              <a:rPr lang="en-US" sz="3200">
                <a:solidFill>
                  <a:srgbClr val="993300"/>
                </a:solidFill>
                <a:latin typeface="Comic Sans MS" pitchFamily="66" charset="0"/>
              </a:rPr>
              <a:t>~</a:t>
            </a:r>
            <a:r>
              <a:rPr lang="cs-CZ" sz="3200">
                <a:solidFill>
                  <a:srgbClr val="993300"/>
                </a:solidFill>
                <a:latin typeface="Comic Sans MS" pitchFamily="66" charset="0"/>
              </a:rPr>
              <a:t> 15 - 20 Å</a:t>
            </a:r>
            <a:endParaRPr lang="cs-CZ">
              <a:latin typeface="Comic Sans MS" pitchFamily="66" charset="0"/>
            </a:endParaRPr>
          </a:p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Rozlišení EM při pozorování biologických vzorků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0142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7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941145"/>
              </p:ext>
            </p:extLst>
          </p:nvPr>
        </p:nvGraphicFramePr>
        <p:xfrm>
          <a:off x="3946451" y="4497089"/>
          <a:ext cx="4810125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3" name="Image" r:id="rId3" imgW="4809754" imgH="2020828" progId="Photoshop.Image.10">
                  <p:embed/>
                </p:oleObj>
              </mc:Choice>
              <mc:Fallback>
                <p:oleObj name="Image" r:id="rId3" imgW="4809754" imgH="2020828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6451" y="4497089"/>
                        <a:ext cx="4810125" cy="202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539750" y="260350"/>
            <a:ext cx="842486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cs-CZ" dirty="0">
              <a:latin typeface="Comic Sans MS" pitchFamily="66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885751" y="3454102"/>
            <a:ext cx="728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cs-CZ" sz="2400" b="1">
                <a:solidFill>
                  <a:srgbClr val="993300"/>
                </a:solidFill>
              </a:rPr>
              <a:t>Negativní barvení uranyl acetátem</a:t>
            </a:r>
          </a:p>
        </p:txBody>
      </p:sp>
      <p:pic>
        <p:nvPicPr>
          <p:cNvPr id="66569" name="Picture 9" descr="Sample carbon gr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88" y="1077614"/>
            <a:ext cx="4810125" cy="20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emicron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01" y="1661814"/>
            <a:ext cx="1295400" cy="12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72" name="Line 12"/>
          <p:cNvSpPr>
            <a:spLocks noChangeShapeType="1"/>
          </p:cNvSpPr>
          <p:nvPr/>
        </p:nvSpPr>
        <p:spPr bwMode="auto">
          <a:xfrm>
            <a:off x="5797476" y="4763789"/>
            <a:ext cx="431800" cy="431800"/>
          </a:xfrm>
          <a:prstGeom prst="line">
            <a:avLst/>
          </a:prstGeom>
          <a:noFill/>
          <a:ln w="38100">
            <a:solidFill>
              <a:srgbClr val="6633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4573513" y="4397077"/>
            <a:ext cx="1492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>
                <a:solidFill>
                  <a:srgbClr val="663300"/>
                </a:solidFill>
              </a:rPr>
              <a:t>uranyl acetát</a:t>
            </a:r>
          </a:p>
        </p:txBody>
      </p:sp>
      <p:graphicFrame>
        <p:nvGraphicFramePr>
          <p:cNvPr id="6657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297174"/>
              </p:ext>
            </p:extLst>
          </p:nvPr>
        </p:nvGraphicFramePr>
        <p:xfrm>
          <a:off x="755576" y="4462164"/>
          <a:ext cx="2376487" cy="213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4" name="Image" r:id="rId7" imgW="4012698" imgH="3606349" progId="Photoshop.Image.10">
                  <p:embed/>
                </p:oleObj>
              </mc:Choice>
              <mc:Fallback>
                <p:oleObj name="Image" r:id="rId7" imgW="4012698" imgH="360634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462164"/>
                        <a:ext cx="2376487" cy="213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vzorků  molekuly zviditelněny obarvením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0243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72" grpId="0" animBg="1"/>
      <p:bldP spid="6657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9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648955"/>
              </p:ext>
            </p:extLst>
          </p:nvPr>
        </p:nvGraphicFramePr>
        <p:xfrm>
          <a:off x="3851275" y="4720481"/>
          <a:ext cx="4810125" cy="202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7" name="Image" r:id="rId3" imgW="4809754" imgH="2020828" progId="Photoshop.Image.10">
                  <p:embed/>
                </p:oleObj>
              </mc:Choice>
              <mc:Fallback>
                <p:oleObj name="Image" r:id="rId3" imgW="4809754" imgH="2020828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4720481"/>
                        <a:ext cx="4810125" cy="2020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79388" y="260350"/>
            <a:ext cx="87852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cs-CZ" dirty="0">
              <a:latin typeface="Comic Sans MS" pitchFamily="66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957263" y="3425081"/>
            <a:ext cx="728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cs-CZ" sz="2400" b="1">
                <a:solidFill>
                  <a:srgbClr val="993300"/>
                </a:solidFill>
              </a:rPr>
              <a:t>Cryo-elektronová mikroskopie</a:t>
            </a:r>
          </a:p>
        </p:txBody>
      </p:sp>
      <p:pic>
        <p:nvPicPr>
          <p:cNvPr id="30729" name="Picture 9" descr="Sample carbon gr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048593"/>
            <a:ext cx="4810125" cy="20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1" name="Picture 11" descr="emicron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632793"/>
            <a:ext cx="1295400" cy="12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5219700" y="4799856"/>
            <a:ext cx="431800" cy="431800"/>
          </a:xfrm>
          <a:prstGeom prst="line">
            <a:avLst/>
          </a:prstGeom>
          <a:noFill/>
          <a:ln w="38100">
            <a:solidFill>
              <a:srgbClr val="6633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575175" y="4433143"/>
            <a:ext cx="717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>
                <a:solidFill>
                  <a:srgbClr val="663300"/>
                </a:solidFill>
              </a:rPr>
              <a:t>Voda</a:t>
            </a:r>
          </a:p>
        </p:txBody>
      </p:sp>
      <p:graphicFrame>
        <p:nvGraphicFramePr>
          <p:cNvPr id="3073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826714"/>
              </p:ext>
            </p:extLst>
          </p:nvPr>
        </p:nvGraphicFramePr>
        <p:xfrm>
          <a:off x="827088" y="4355356"/>
          <a:ext cx="2303462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8" name="Image" r:id="rId7" imgW="3885714" imgH="3606349" progId="Photoshop.Image.10">
                  <p:embed/>
                </p:oleObj>
              </mc:Choice>
              <mc:Fallback>
                <p:oleObj name="Image" r:id="rId7" imgW="3885714" imgH="360634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355356"/>
                        <a:ext cx="2303462" cy="213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Vzorek je zmražen ponořením do tekutého </a:t>
            </a:r>
            <a:r>
              <a:rPr lang="cs-CZ" dirty="0" err="1" smtClean="0"/>
              <a:t>ethanu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8651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5" grpId="0" animBg="1"/>
      <p:bldP spid="3073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323850" y="1557338"/>
            <a:ext cx="45354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Vzorek je v přirozeném vodném prostředí</a:t>
            </a:r>
          </a:p>
          <a:p>
            <a:pPr>
              <a:spcBef>
                <a:spcPct val="50000"/>
              </a:spcBef>
            </a:pPr>
            <a:r>
              <a:rPr lang="cs-CZ"/>
              <a:t>Nízké dávky záření</a:t>
            </a:r>
          </a:p>
          <a:p>
            <a:pPr>
              <a:spcBef>
                <a:spcPct val="50000"/>
              </a:spcBef>
            </a:pPr>
            <a:r>
              <a:rPr lang="cs-CZ"/>
              <a:t>Špatný kontrast</a:t>
            </a:r>
          </a:p>
          <a:p>
            <a:pPr>
              <a:spcBef>
                <a:spcPct val="50000"/>
              </a:spcBef>
            </a:pPr>
            <a:r>
              <a:rPr lang="cs-CZ"/>
              <a:t>Instrumentálně náročné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4948238" y="1557338"/>
            <a:ext cx="3944937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cs-CZ"/>
              <a:t>Menší instrumentální náročnost</a:t>
            </a:r>
          </a:p>
          <a:p>
            <a:pPr algn="r">
              <a:spcBef>
                <a:spcPct val="50000"/>
              </a:spcBef>
            </a:pPr>
            <a:r>
              <a:rPr lang="cs-CZ"/>
              <a:t>Lepší kontrast</a:t>
            </a:r>
          </a:p>
          <a:p>
            <a:pPr algn="r">
              <a:spcBef>
                <a:spcPct val="50000"/>
              </a:spcBef>
            </a:pPr>
            <a:r>
              <a:rPr lang="cs-CZ"/>
              <a:t>Vyšší dávky záření</a:t>
            </a:r>
          </a:p>
          <a:p>
            <a:pPr algn="r">
              <a:spcBef>
                <a:spcPct val="50000"/>
              </a:spcBef>
            </a:pPr>
            <a:r>
              <a:rPr lang="cs-CZ"/>
              <a:t>Vzorek je ve vysušeném stavu</a:t>
            </a:r>
          </a:p>
        </p:txBody>
      </p:sp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900113" y="3500438"/>
          <a:ext cx="297497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1" name="Image" r:id="rId3" imgW="3911111" imgH="3606349" progId="Photoshop.Image.10">
                  <p:embed/>
                </p:oleObj>
              </mc:Choice>
              <mc:Fallback>
                <p:oleObj name="Image" r:id="rId3" imgW="3911111" imgH="360634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500438"/>
                        <a:ext cx="2974975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5292725" y="3500438"/>
          <a:ext cx="306228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2" name="Image" r:id="rId5" imgW="4025397" imgH="3606349" progId="Photoshop.Image.10">
                  <p:embed/>
                </p:oleObj>
              </mc:Choice>
              <mc:Fallback>
                <p:oleObj name="Image" r:id="rId5" imgW="4025397" imgH="3606349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500438"/>
                        <a:ext cx="3062288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75215" y="404664"/>
            <a:ext cx="8077200" cy="457200"/>
          </a:xfrm>
        </p:spPr>
        <p:txBody>
          <a:bodyPr/>
          <a:lstStyle/>
          <a:p>
            <a:r>
              <a:rPr lang="cs-CZ" dirty="0" err="1" smtClean="0"/>
              <a:t>Cryo</a:t>
            </a:r>
            <a:r>
              <a:rPr lang="cs-CZ" dirty="0" smtClean="0"/>
              <a:t>-mikroskopie                  Negativní barvení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04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80" name="Group 12"/>
          <p:cNvGrpSpPr>
            <a:grpSpLocks/>
          </p:cNvGrpSpPr>
          <p:nvPr/>
        </p:nvGrpSpPr>
        <p:grpSpPr bwMode="auto">
          <a:xfrm>
            <a:off x="381000" y="1268413"/>
            <a:ext cx="4800600" cy="2014537"/>
            <a:chOff x="240" y="960"/>
            <a:chExt cx="3024" cy="1269"/>
          </a:xfrm>
        </p:grpSpPr>
        <p:pic>
          <p:nvPicPr>
            <p:cNvPr id="32771" name="Picture 3" descr="negsta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1248"/>
              <a:ext cx="3024" cy="981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240" y="960"/>
              <a:ext cx="3024" cy="2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cs-CZ" sz="2000" b="1">
                  <a:solidFill>
                    <a:schemeClr val="bg1"/>
                  </a:solidFill>
                  <a:latin typeface="Trebuchet MS" pitchFamily="34" charset="0"/>
                </a:rPr>
                <a:t>Negativní barvení</a:t>
              </a:r>
              <a:endParaRPr lang="cs-CZ" sz="2000" b="1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781" name="Group 13"/>
          <p:cNvGrpSpPr>
            <a:grpSpLocks/>
          </p:cNvGrpSpPr>
          <p:nvPr/>
        </p:nvGrpSpPr>
        <p:grpSpPr bwMode="auto">
          <a:xfrm>
            <a:off x="381000" y="4365625"/>
            <a:ext cx="4800600" cy="1606550"/>
            <a:chOff x="240" y="2902"/>
            <a:chExt cx="3024" cy="1012"/>
          </a:xfrm>
        </p:grpSpPr>
        <p:sp>
          <p:nvSpPr>
            <p:cNvPr id="32773" name="Text Box 5"/>
            <p:cNvSpPr txBox="1">
              <a:spLocks noChangeArrowheads="1"/>
            </p:cNvSpPr>
            <p:nvPr/>
          </p:nvSpPr>
          <p:spPr bwMode="auto">
            <a:xfrm>
              <a:off x="864" y="3312"/>
              <a:ext cx="21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2400">
                  <a:solidFill>
                    <a:srgbClr val="CC3300"/>
                  </a:solidFill>
                  <a:latin typeface="Trebuchet MS" pitchFamily="34" charset="0"/>
                </a:rPr>
                <a:t>software </a:t>
              </a:r>
              <a:r>
                <a:rPr lang="cs-CZ" sz="2400" b="1">
                  <a:solidFill>
                    <a:srgbClr val="CC3300"/>
                  </a:solidFill>
                  <a:latin typeface="Trebuchet MS" pitchFamily="34" charset="0"/>
                </a:rPr>
                <a:t>SPIDER</a:t>
              </a:r>
              <a:r>
                <a:rPr lang="en-US" sz="2400" b="1">
                  <a:solidFill>
                    <a:srgbClr val="CC3300"/>
                  </a:solidFill>
                  <a:latin typeface="Trebuchet MS" pitchFamily="34" charset="0"/>
                </a:rPr>
                <a:t> &amp; </a:t>
              </a:r>
              <a:r>
                <a:rPr lang="cs-CZ" sz="2400" b="1">
                  <a:solidFill>
                    <a:srgbClr val="CC3300"/>
                  </a:solidFill>
                  <a:latin typeface="Trebuchet MS" pitchFamily="34" charset="0"/>
                </a:rPr>
                <a:t>WEB</a:t>
              </a:r>
            </a:p>
          </p:txBody>
        </p:sp>
        <p:sp>
          <p:nvSpPr>
            <p:cNvPr id="32774" name="Rectangle 6"/>
            <p:cNvSpPr>
              <a:spLocks noChangeArrowheads="1"/>
            </p:cNvSpPr>
            <p:nvPr/>
          </p:nvSpPr>
          <p:spPr bwMode="auto">
            <a:xfrm>
              <a:off x="288" y="2902"/>
              <a:ext cx="2976" cy="25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Trebuchet MS" pitchFamily="34" charset="0"/>
                </a:rPr>
                <a:t>Single particle image analysis</a:t>
              </a:r>
              <a:endParaRPr lang="cs-CZ" sz="2000" b="1">
                <a:solidFill>
                  <a:schemeClr val="bg1"/>
                </a:solidFill>
                <a:latin typeface="Trebuchet MS" pitchFamily="34" charset="0"/>
              </a:endParaRPr>
            </a:p>
          </p:txBody>
        </p:sp>
        <p:pic>
          <p:nvPicPr>
            <p:cNvPr id="32775" name="Picture 7" descr="spider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3216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776" name="Rectangle 8"/>
            <p:cNvSpPr>
              <a:spLocks noChangeArrowheads="1"/>
            </p:cNvSpPr>
            <p:nvPr/>
          </p:nvSpPr>
          <p:spPr bwMode="auto">
            <a:xfrm>
              <a:off x="240" y="3702"/>
              <a:ext cx="293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s-CZ" sz="1600" b="1">
                  <a:latin typeface="Trebuchet MS" pitchFamily="34" charset="0"/>
                </a:rPr>
                <a:t>http://www.wadsworth.org/spider_doc/spider/</a:t>
              </a:r>
              <a:endParaRPr lang="cs-CZ" sz="1600">
                <a:latin typeface="Trebuchet MS" pitchFamily="34" charset="0"/>
              </a:endParaRPr>
            </a:p>
          </p:txBody>
        </p:sp>
      </p:grpSp>
      <p:graphicFrame>
        <p:nvGraphicFramePr>
          <p:cNvPr id="327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47203"/>
              </p:ext>
            </p:extLst>
          </p:nvPr>
        </p:nvGraphicFramePr>
        <p:xfrm>
          <a:off x="5730056" y="1257347"/>
          <a:ext cx="2946400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3" name="Image" r:id="rId6" imgW="7276190" imgH="12419048" progId="Photoshop.Image.6">
                  <p:embed/>
                </p:oleObj>
              </mc:Choice>
              <mc:Fallback>
                <p:oleObj name="Image" r:id="rId6" imgW="7276190" imgH="12419048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056" y="1257347"/>
                        <a:ext cx="2946400" cy="50292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953720" y="6286547"/>
            <a:ext cx="25892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CC3300"/>
                </a:solidFill>
                <a:latin typeface="Trebuchet MS" pitchFamily="34" charset="0"/>
              </a:rPr>
              <a:t>EM </a:t>
            </a:r>
            <a:r>
              <a:rPr lang="cs-CZ" sz="2000">
                <a:solidFill>
                  <a:srgbClr val="CC3300"/>
                </a:solidFill>
                <a:latin typeface="Trebuchet MS" pitchFamily="34" charset="0"/>
              </a:rPr>
              <a:t>snímek</a:t>
            </a:r>
            <a:r>
              <a:rPr lang="en-US" sz="2000">
                <a:solidFill>
                  <a:srgbClr val="CC3300"/>
                </a:solidFill>
                <a:latin typeface="Trebuchet MS" pitchFamily="34" charset="0"/>
              </a:rPr>
              <a:t> PSII </a:t>
            </a:r>
            <a:r>
              <a:rPr lang="cs-CZ" sz="2000">
                <a:solidFill>
                  <a:srgbClr val="CC3300"/>
                </a:solidFill>
                <a:latin typeface="Trebuchet MS" pitchFamily="34" charset="0"/>
              </a:rPr>
              <a:t>částic</a:t>
            </a:r>
            <a:endParaRPr lang="en-US" sz="2000">
              <a:solidFill>
                <a:srgbClr val="CC3300"/>
              </a:solidFill>
              <a:latin typeface="Trebuchet MS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Analýza obrazu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0738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400">
                <a:solidFill>
                  <a:srgbClr val="FFFFFF"/>
                </a:solidFill>
                <a:latin typeface="Arial Black" pitchFamily="34" charset="0"/>
              </a:rPr>
              <a:t>Principy zobrazovací spektroskopie</a:t>
            </a: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2233613"/>
            <a:ext cx="1344613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863600" y="1682750"/>
            <a:ext cx="1104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b="1" i="1">
                <a:solidFill>
                  <a:srgbClr val="009240"/>
                </a:solidFill>
              </a:rPr>
              <a:t>Reflection</a:t>
            </a:r>
            <a:endParaRPr lang="cs-CZ" sz="1400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865188" y="1936750"/>
            <a:ext cx="660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b="1" i="1">
                <a:solidFill>
                  <a:srgbClr val="009240"/>
                </a:solidFill>
              </a:rPr>
              <a:t>image</a:t>
            </a:r>
            <a:endParaRPr lang="cs-CZ" sz="1400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796925" y="5530850"/>
            <a:ext cx="12509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>
                <a:solidFill>
                  <a:srgbClr val="1F1A17"/>
                </a:solidFill>
                <a:latin typeface="Arial Black" pitchFamily="34" charset="0"/>
              </a:rPr>
              <a:t>Slit opened</a:t>
            </a:r>
            <a:endParaRPr lang="cs-CZ" sz="1400"/>
          </a:p>
        </p:txBody>
      </p:sp>
      <p:sp>
        <p:nvSpPr>
          <p:cNvPr id="69639" name="Freeform 7"/>
          <p:cNvSpPr>
            <a:spLocks/>
          </p:cNvSpPr>
          <p:nvPr/>
        </p:nvSpPr>
        <p:spPr bwMode="auto">
          <a:xfrm>
            <a:off x="493713" y="2305050"/>
            <a:ext cx="46037" cy="61913"/>
          </a:xfrm>
          <a:custGeom>
            <a:avLst/>
            <a:gdLst>
              <a:gd name="T0" fmla="*/ 0 w 175"/>
              <a:gd name="T1" fmla="*/ 0 h 232"/>
              <a:gd name="T2" fmla="*/ 44 w 175"/>
              <a:gd name="T3" fmla="*/ 0 h 232"/>
              <a:gd name="T4" fmla="*/ 175 w 175"/>
              <a:gd name="T5" fmla="*/ 204 h 232"/>
              <a:gd name="T6" fmla="*/ 132 w 175"/>
              <a:gd name="T7" fmla="*/ 232 h 232"/>
              <a:gd name="T8" fmla="*/ 0 w 175"/>
              <a:gd name="T9" fmla="*/ 29 h 232"/>
              <a:gd name="T10" fmla="*/ 44 w 175"/>
              <a:gd name="T11" fmla="*/ 29 h 232"/>
              <a:gd name="T12" fmla="*/ 0 w 175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232">
                <a:moveTo>
                  <a:pt x="0" y="0"/>
                </a:moveTo>
                <a:lnTo>
                  <a:pt x="44" y="0"/>
                </a:lnTo>
                <a:lnTo>
                  <a:pt x="175" y="204"/>
                </a:lnTo>
                <a:lnTo>
                  <a:pt x="132" y="232"/>
                </a:lnTo>
                <a:lnTo>
                  <a:pt x="0" y="29"/>
                </a:lnTo>
                <a:lnTo>
                  <a:pt x="44" y="29"/>
                </a:lnTo>
                <a:lnTo>
                  <a:pt x="0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0" name="Freeform 8"/>
          <p:cNvSpPr>
            <a:spLocks/>
          </p:cNvSpPr>
          <p:nvPr/>
        </p:nvSpPr>
        <p:spPr bwMode="auto">
          <a:xfrm>
            <a:off x="493713" y="2295525"/>
            <a:ext cx="11112" cy="9525"/>
          </a:xfrm>
          <a:custGeom>
            <a:avLst/>
            <a:gdLst>
              <a:gd name="T0" fmla="*/ 0 w 44"/>
              <a:gd name="T1" fmla="*/ 33 h 33"/>
              <a:gd name="T2" fmla="*/ 22 w 44"/>
              <a:gd name="T3" fmla="*/ 0 h 33"/>
              <a:gd name="T4" fmla="*/ 44 w 44"/>
              <a:gd name="T5" fmla="*/ 33 h 33"/>
              <a:gd name="T6" fmla="*/ 0 w 44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33">
                <a:moveTo>
                  <a:pt x="0" y="33"/>
                </a:moveTo>
                <a:lnTo>
                  <a:pt x="22" y="0"/>
                </a:lnTo>
                <a:lnTo>
                  <a:pt x="44" y="33"/>
                </a:lnTo>
                <a:lnTo>
                  <a:pt x="0" y="3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1" name="Freeform 9"/>
          <p:cNvSpPr>
            <a:spLocks/>
          </p:cNvSpPr>
          <p:nvPr/>
        </p:nvSpPr>
        <p:spPr bwMode="auto">
          <a:xfrm>
            <a:off x="458788" y="2305050"/>
            <a:ext cx="46037" cy="61913"/>
          </a:xfrm>
          <a:custGeom>
            <a:avLst/>
            <a:gdLst>
              <a:gd name="T0" fmla="*/ 21 w 175"/>
              <a:gd name="T1" fmla="*/ 218 h 232"/>
              <a:gd name="T2" fmla="*/ 0 w 175"/>
              <a:gd name="T3" fmla="*/ 204 h 232"/>
              <a:gd name="T4" fmla="*/ 131 w 175"/>
              <a:gd name="T5" fmla="*/ 0 h 232"/>
              <a:gd name="T6" fmla="*/ 175 w 175"/>
              <a:gd name="T7" fmla="*/ 29 h 232"/>
              <a:gd name="T8" fmla="*/ 43 w 175"/>
              <a:gd name="T9" fmla="*/ 232 h 232"/>
              <a:gd name="T10" fmla="*/ 21 w 175"/>
              <a:gd name="T11" fmla="*/ 21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32">
                <a:moveTo>
                  <a:pt x="21" y="218"/>
                </a:moveTo>
                <a:lnTo>
                  <a:pt x="0" y="204"/>
                </a:lnTo>
                <a:lnTo>
                  <a:pt x="131" y="0"/>
                </a:lnTo>
                <a:lnTo>
                  <a:pt x="175" y="29"/>
                </a:lnTo>
                <a:lnTo>
                  <a:pt x="43" y="232"/>
                </a:lnTo>
                <a:lnTo>
                  <a:pt x="21" y="218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2" name="Rectangle 10"/>
          <p:cNvSpPr>
            <a:spLocks noChangeArrowheads="1"/>
          </p:cNvSpPr>
          <p:nvPr/>
        </p:nvSpPr>
        <p:spPr bwMode="auto">
          <a:xfrm>
            <a:off x="492125" y="2319338"/>
            <a:ext cx="14288" cy="3152775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3" name="Freeform 11"/>
          <p:cNvSpPr>
            <a:spLocks/>
          </p:cNvSpPr>
          <p:nvPr/>
        </p:nvSpPr>
        <p:spPr bwMode="auto">
          <a:xfrm>
            <a:off x="493713" y="5426075"/>
            <a:ext cx="46037" cy="60325"/>
          </a:xfrm>
          <a:custGeom>
            <a:avLst/>
            <a:gdLst>
              <a:gd name="T0" fmla="*/ 0 w 175"/>
              <a:gd name="T1" fmla="*/ 231 h 231"/>
              <a:gd name="T2" fmla="*/ 44 w 175"/>
              <a:gd name="T3" fmla="*/ 231 h 231"/>
              <a:gd name="T4" fmla="*/ 175 w 175"/>
              <a:gd name="T5" fmla="*/ 28 h 231"/>
              <a:gd name="T6" fmla="*/ 132 w 175"/>
              <a:gd name="T7" fmla="*/ 0 h 231"/>
              <a:gd name="T8" fmla="*/ 0 w 175"/>
              <a:gd name="T9" fmla="*/ 203 h 231"/>
              <a:gd name="T10" fmla="*/ 44 w 175"/>
              <a:gd name="T11" fmla="*/ 203 h 231"/>
              <a:gd name="T12" fmla="*/ 0 w 175"/>
              <a:gd name="T13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231">
                <a:moveTo>
                  <a:pt x="0" y="231"/>
                </a:moveTo>
                <a:lnTo>
                  <a:pt x="44" y="231"/>
                </a:lnTo>
                <a:lnTo>
                  <a:pt x="175" y="28"/>
                </a:lnTo>
                <a:lnTo>
                  <a:pt x="132" y="0"/>
                </a:lnTo>
                <a:lnTo>
                  <a:pt x="0" y="203"/>
                </a:lnTo>
                <a:lnTo>
                  <a:pt x="44" y="203"/>
                </a:lnTo>
                <a:lnTo>
                  <a:pt x="0" y="231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4" name="Freeform 12"/>
          <p:cNvSpPr>
            <a:spLocks/>
          </p:cNvSpPr>
          <p:nvPr/>
        </p:nvSpPr>
        <p:spPr bwMode="auto">
          <a:xfrm>
            <a:off x="493713" y="5486400"/>
            <a:ext cx="11112" cy="9525"/>
          </a:xfrm>
          <a:custGeom>
            <a:avLst/>
            <a:gdLst>
              <a:gd name="T0" fmla="*/ 0 w 44"/>
              <a:gd name="T1" fmla="*/ 0 h 34"/>
              <a:gd name="T2" fmla="*/ 22 w 44"/>
              <a:gd name="T3" fmla="*/ 34 h 34"/>
              <a:gd name="T4" fmla="*/ 44 w 44"/>
              <a:gd name="T5" fmla="*/ 0 h 34"/>
              <a:gd name="T6" fmla="*/ 0 w 44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34">
                <a:moveTo>
                  <a:pt x="0" y="0"/>
                </a:moveTo>
                <a:lnTo>
                  <a:pt x="22" y="34"/>
                </a:lnTo>
                <a:lnTo>
                  <a:pt x="44" y="0"/>
                </a:lnTo>
                <a:lnTo>
                  <a:pt x="0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5" name="Freeform 13"/>
          <p:cNvSpPr>
            <a:spLocks/>
          </p:cNvSpPr>
          <p:nvPr/>
        </p:nvSpPr>
        <p:spPr bwMode="auto">
          <a:xfrm>
            <a:off x="458788" y="5426075"/>
            <a:ext cx="46037" cy="60325"/>
          </a:xfrm>
          <a:custGeom>
            <a:avLst/>
            <a:gdLst>
              <a:gd name="T0" fmla="*/ 21 w 175"/>
              <a:gd name="T1" fmla="*/ 13 h 231"/>
              <a:gd name="T2" fmla="*/ 0 w 175"/>
              <a:gd name="T3" fmla="*/ 28 h 231"/>
              <a:gd name="T4" fmla="*/ 131 w 175"/>
              <a:gd name="T5" fmla="*/ 231 h 231"/>
              <a:gd name="T6" fmla="*/ 175 w 175"/>
              <a:gd name="T7" fmla="*/ 203 h 231"/>
              <a:gd name="T8" fmla="*/ 43 w 175"/>
              <a:gd name="T9" fmla="*/ 0 h 231"/>
              <a:gd name="T10" fmla="*/ 21 w 175"/>
              <a:gd name="T11" fmla="*/ 1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5" h="231">
                <a:moveTo>
                  <a:pt x="21" y="13"/>
                </a:moveTo>
                <a:lnTo>
                  <a:pt x="0" y="28"/>
                </a:lnTo>
                <a:lnTo>
                  <a:pt x="131" y="231"/>
                </a:lnTo>
                <a:lnTo>
                  <a:pt x="175" y="203"/>
                </a:lnTo>
                <a:lnTo>
                  <a:pt x="43" y="0"/>
                </a:lnTo>
                <a:lnTo>
                  <a:pt x="21" y="1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46" name="Rectangle 14"/>
          <p:cNvSpPr>
            <a:spLocks noChangeArrowheads="1"/>
          </p:cNvSpPr>
          <p:nvPr/>
        </p:nvSpPr>
        <p:spPr bwMode="auto">
          <a:xfrm rot="16200000">
            <a:off x="296863" y="3938588"/>
            <a:ext cx="211137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 b="1">
                <a:solidFill>
                  <a:srgbClr val="1F1A17"/>
                </a:solidFill>
              </a:rPr>
              <a:t>6</a:t>
            </a:r>
            <a:endParaRPr lang="cs-CZ" sz="1400"/>
          </a:p>
        </p:txBody>
      </p:sp>
      <p:sp>
        <p:nvSpPr>
          <p:cNvPr id="69647" name="Rectangle 15"/>
          <p:cNvSpPr>
            <a:spLocks noChangeArrowheads="1"/>
          </p:cNvSpPr>
          <p:nvPr/>
        </p:nvSpPr>
        <p:spPr bwMode="auto">
          <a:xfrm rot="16200000">
            <a:off x="296863" y="3825875"/>
            <a:ext cx="2111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 b="1">
                <a:solidFill>
                  <a:srgbClr val="1F1A17"/>
                </a:solidFill>
              </a:rPr>
              <a:t>0</a:t>
            </a:r>
            <a:endParaRPr lang="cs-CZ" sz="1400"/>
          </a:p>
        </p:txBody>
      </p:sp>
      <p:sp>
        <p:nvSpPr>
          <p:cNvPr id="69648" name="Rectangle 16"/>
          <p:cNvSpPr>
            <a:spLocks noChangeArrowheads="1"/>
          </p:cNvSpPr>
          <p:nvPr/>
        </p:nvSpPr>
        <p:spPr bwMode="auto">
          <a:xfrm rot="16200000">
            <a:off x="324644" y="3740944"/>
            <a:ext cx="15557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 b="1">
                <a:solidFill>
                  <a:srgbClr val="1F1A17"/>
                </a:solidFill>
              </a:rPr>
              <a:t> </a:t>
            </a:r>
            <a:endParaRPr lang="cs-CZ" sz="1400"/>
          </a:p>
        </p:txBody>
      </p:sp>
      <p:sp>
        <p:nvSpPr>
          <p:cNvPr id="69649" name="Rectangle 17"/>
          <p:cNvSpPr>
            <a:spLocks noChangeArrowheads="1"/>
          </p:cNvSpPr>
          <p:nvPr/>
        </p:nvSpPr>
        <p:spPr bwMode="auto">
          <a:xfrm rot="16200000">
            <a:off x="262732" y="3504406"/>
            <a:ext cx="2794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 b="1">
                <a:solidFill>
                  <a:srgbClr val="1F1A17"/>
                </a:solidFill>
              </a:rPr>
              <a:t>m</a:t>
            </a:r>
            <a:endParaRPr lang="cs-CZ" sz="1400"/>
          </a:p>
        </p:txBody>
      </p:sp>
      <p:sp>
        <p:nvSpPr>
          <p:cNvPr id="69650" name="Rectangle 18"/>
          <p:cNvSpPr>
            <a:spLocks noChangeArrowheads="1"/>
          </p:cNvSpPr>
          <p:nvPr/>
        </p:nvSpPr>
        <p:spPr bwMode="auto">
          <a:xfrm rot="16200000">
            <a:off x="273843" y="3628232"/>
            <a:ext cx="239713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1600">
                <a:solidFill>
                  <a:srgbClr val="1F1A17"/>
                </a:solidFill>
                <a:latin typeface="Symbol" pitchFamily="18" charset="2"/>
              </a:rPr>
              <a:t>m</a:t>
            </a:r>
            <a:endParaRPr lang="cs-CZ" sz="1400"/>
          </a:p>
        </p:txBody>
      </p:sp>
      <p:sp>
        <p:nvSpPr>
          <p:cNvPr id="69651" name="Freeform 19"/>
          <p:cNvSpPr>
            <a:spLocks/>
          </p:cNvSpPr>
          <p:nvPr/>
        </p:nvSpPr>
        <p:spPr bwMode="auto">
          <a:xfrm>
            <a:off x="371475" y="1766888"/>
            <a:ext cx="341313" cy="342900"/>
          </a:xfrm>
          <a:custGeom>
            <a:avLst/>
            <a:gdLst>
              <a:gd name="T0" fmla="*/ 713 w 1294"/>
              <a:gd name="T1" fmla="*/ 3 h 1294"/>
              <a:gd name="T2" fmla="*/ 808 w 1294"/>
              <a:gd name="T3" fmla="*/ 20 h 1294"/>
              <a:gd name="T4" fmla="*/ 898 w 1294"/>
              <a:gd name="T5" fmla="*/ 51 h 1294"/>
              <a:gd name="T6" fmla="*/ 981 w 1294"/>
              <a:gd name="T7" fmla="*/ 94 h 1294"/>
              <a:gd name="T8" fmla="*/ 1057 w 1294"/>
              <a:gd name="T9" fmla="*/ 148 h 1294"/>
              <a:gd name="T10" fmla="*/ 1125 w 1294"/>
              <a:gd name="T11" fmla="*/ 213 h 1294"/>
              <a:gd name="T12" fmla="*/ 1183 w 1294"/>
              <a:gd name="T13" fmla="*/ 285 h 1294"/>
              <a:gd name="T14" fmla="*/ 1229 w 1294"/>
              <a:gd name="T15" fmla="*/ 367 h 1294"/>
              <a:gd name="T16" fmla="*/ 1264 w 1294"/>
              <a:gd name="T17" fmla="*/ 455 h 1294"/>
              <a:gd name="T18" fmla="*/ 1286 w 1294"/>
              <a:gd name="T19" fmla="*/ 549 h 1294"/>
              <a:gd name="T20" fmla="*/ 1294 w 1294"/>
              <a:gd name="T21" fmla="*/ 646 h 1294"/>
              <a:gd name="T22" fmla="*/ 1286 w 1294"/>
              <a:gd name="T23" fmla="*/ 745 h 1294"/>
              <a:gd name="T24" fmla="*/ 1264 w 1294"/>
              <a:gd name="T25" fmla="*/ 839 h 1294"/>
              <a:gd name="T26" fmla="*/ 1229 w 1294"/>
              <a:gd name="T27" fmla="*/ 927 h 1294"/>
              <a:gd name="T28" fmla="*/ 1183 w 1294"/>
              <a:gd name="T29" fmla="*/ 1008 h 1294"/>
              <a:gd name="T30" fmla="*/ 1125 w 1294"/>
              <a:gd name="T31" fmla="*/ 1081 h 1294"/>
              <a:gd name="T32" fmla="*/ 1057 w 1294"/>
              <a:gd name="T33" fmla="*/ 1146 h 1294"/>
              <a:gd name="T34" fmla="*/ 981 w 1294"/>
              <a:gd name="T35" fmla="*/ 1200 h 1294"/>
              <a:gd name="T36" fmla="*/ 898 w 1294"/>
              <a:gd name="T37" fmla="*/ 1243 h 1294"/>
              <a:gd name="T38" fmla="*/ 808 w 1294"/>
              <a:gd name="T39" fmla="*/ 1274 h 1294"/>
              <a:gd name="T40" fmla="*/ 713 w 1294"/>
              <a:gd name="T41" fmla="*/ 1291 h 1294"/>
              <a:gd name="T42" fmla="*/ 613 w 1294"/>
              <a:gd name="T43" fmla="*/ 1293 h 1294"/>
              <a:gd name="T44" fmla="*/ 517 w 1294"/>
              <a:gd name="T45" fmla="*/ 1280 h 1294"/>
              <a:gd name="T46" fmla="*/ 424 w 1294"/>
              <a:gd name="T47" fmla="*/ 1254 h 1294"/>
              <a:gd name="T48" fmla="*/ 338 w 1294"/>
              <a:gd name="T49" fmla="*/ 1216 h 1294"/>
              <a:gd name="T50" fmla="*/ 260 w 1294"/>
              <a:gd name="T51" fmla="*/ 1165 h 1294"/>
              <a:gd name="T52" fmla="*/ 190 w 1294"/>
              <a:gd name="T53" fmla="*/ 1104 h 1294"/>
              <a:gd name="T54" fmla="*/ 129 w 1294"/>
              <a:gd name="T55" fmla="*/ 1034 h 1294"/>
              <a:gd name="T56" fmla="*/ 78 w 1294"/>
              <a:gd name="T57" fmla="*/ 954 h 1294"/>
              <a:gd name="T58" fmla="*/ 40 w 1294"/>
              <a:gd name="T59" fmla="*/ 868 h 1294"/>
              <a:gd name="T60" fmla="*/ 14 w 1294"/>
              <a:gd name="T61" fmla="*/ 777 h 1294"/>
              <a:gd name="T62" fmla="*/ 1 w 1294"/>
              <a:gd name="T63" fmla="*/ 680 h 1294"/>
              <a:gd name="T64" fmla="*/ 3 w 1294"/>
              <a:gd name="T65" fmla="*/ 581 h 1294"/>
              <a:gd name="T66" fmla="*/ 20 w 1294"/>
              <a:gd name="T67" fmla="*/ 486 h 1294"/>
              <a:gd name="T68" fmla="*/ 51 w 1294"/>
              <a:gd name="T69" fmla="*/ 395 h 1294"/>
              <a:gd name="T70" fmla="*/ 94 w 1294"/>
              <a:gd name="T71" fmla="*/ 312 h 1294"/>
              <a:gd name="T72" fmla="*/ 148 w 1294"/>
              <a:gd name="T73" fmla="*/ 235 h 1294"/>
              <a:gd name="T74" fmla="*/ 213 w 1294"/>
              <a:gd name="T75" fmla="*/ 169 h 1294"/>
              <a:gd name="T76" fmla="*/ 285 w 1294"/>
              <a:gd name="T77" fmla="*/ 111 h 1294"/>
              <a:gd name="T78" fmla="*/ 367 w 1294"/>
              <a:gd name="T79" fmla="*/ 64 h 1294"/>
              <a:gd name="T80" fmla="*/ 455 w 1294"/>
              <a:gd name="T81" fmla="*/ 29 h 1294"/>
              <a:gd name="T82" fmla="*/ 549 w 1294"/>
              <a:gd name="T83" fmla="*/ 8 h 1294"/>
              <a:gd name="T84" fmla="*/ 646 w 1294"/>
              <a:gd name="T85" fmla="*/ 0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94" h="1294">
                <a:moveTo>
                  <a:pt x="646" y="0"/>
                </a:moveTo>
                <a:lnTo>
                  <a:pt x="680" y="1"/>
                </a:lnTo>
                <a:lnTo>
                  <a:pt x="713" y="3"/>
                </a:lnTo>
                <a:lnTo>
                  <a:pt x="745" y="8"/>
                </a:lnTo>
                <a:lnTo>
                  <a:pt x="776" y="14"/>
                </a:lnTo>
                <a:lnTo>
                  <a:pt x="808" y="20"/>
                </a:lnTo>
                <a:lnTo>
                  <a:pt x="839" y="29"/>
                </a:lnTo>
                <a:lnTo>
                  <a:pt x="869" y="40"/>
                </a:lnTo>
                <a:lnTo>
                  <a:pt x="898" y="51"/>
                </a:lnTo>
                <a:lnTo>
                  <a:pt x="927" y="64"/>
                </a:lnTo>
                <a:lnTo>
                  <a:pt x="954" y="78"/>
                </a:lnTo>
                <a:lnTo>
                  <a:pt x="981" y="94"/>
                </a:lnTo>
                <a:lnTo>
                  <a:pt x="1008" y="111"/>
                </a:lnTo>
                <a:lnTo>
                  <a:pt x="1033" y="129"/>
                </a:lnTo>
                <a:lnTo>
                  <a:pt x="1057" y="148"/>
                </a:lnTo>
                <a:lnTo>
                  <a:pt x="1081" y="169"/>
                </a:lnTo>
                <a:lnTo>
                  <a:pt x="1104" y="190"/>
                </a:lnTo>
                <a:lnTo>
                  <a:pt x="1125" y="213"/>
                </a:lnTo>
                <a:lnTo>
                  <a:pt x="1145" y="235"/>
                </a:lnTo>
                <a:lnTo>
                  <a:pt x="1165" y="260"/>
                </a:lnTo>
                <a:lnTo>
                  <a:pt x="1183" y="285"/>
                </a:lnTo>
                <a:lnTo>
                  <a:pt x="1200" y="312"/>
                </a:lnTo>
                <a:lnTo>
                  <a:pt x="1216" y="338"/>
                </a:lnTo>
                <a:lnTo>
                  <a:pt x="1229" y="367"/>
                </a:lnTo>
                <a:lnTo>
                  <a:pt x="1243" y="395"/>
                </a:lnTo>
                <a:lnTo>
                  <a:pt x="1254" y="424"/>
                </a:lnTo>
                <a:lnTo>
                  <a:pt x="1264" y="455"/>
                </a:lnTo>
                <a:lnTo>
                  <a:pt x="1273" y="486"/>
                </a:lnTo>
                <a:lnTo>
                  <a:pt x="1280" y="516"/>
                </a:lnTo>
                <a:lnTo>
                  <a:pt x="1286" y="549"/>
                </a:lnTo>
                <a:lnTo>
                  <a:pt x="1290" y="581"/>
                </a:lnTo>
                <a:lnTo>
                  <a:pt x="1293" y="614"/>
                </a:lnTo>
                <a:lnTo>
                  <a:pt x="1294" y="646"/>
                </a:lnTo>
                <a:lnTo>
                  <a:pt x="1293" y="680"/>
                </a:lnTo>
                <a:lnTo>
                  <a:pt x="1290" y="713"/>
                </a:lnTo>
                <a:lnTo>
                  <a:pt x="1286" y="745"/>
                </a:lnTo>
                <a:lnTo>
                  <a:pt x="1280" y="777"/>
                </a:lnTo>
                <a:lnTo>
                  <a:pt x="1273" y="808"/>
                </a:lnTo>
                <a:lnTo>
                  <a:pt x="1264" y="839"/>
                </a:lnTo>
                <a:lnTo>
                  <a:pt x="1254" y="868"/>
                </a:lnTo>
                <a:lnTo>
                  <a:pt x="1243" y="898"/>
                </a:lnTo>
                <a:lnTo>
                  <a:pt x="1229" y="927"/>
                </a:lnTo>
                <a:lnTo>
                  <a:pt x="1216" y="954"/>
                </a:lnTo>
                <a:lnTo>
                  <a:pt x="1200" y="981"/>
                </a:lnTo>
                <a:lnTo>
                  <a:pt x="1183" y="1008"/>
                </a:lnTo>
                <a:lnTo>
                  <a:pt x="1165" y="1034"/>
                </a:lnTo>
                <a:lnTo>
                  <a:pt x="1145" y="1057"/>
                </a:lnTo>
                <a:lnTo>
                  <a:pt x="1125" y="1081"/>
                </a:lnTo>
                <a:lnTo>
                  <a:pt x="1104" y="1104"/>
                </a:lnTo>
                <a:lnTo>
                  <a:pt x="1081" y="1125"/>
                </a:lnTo>
                <a:lnTo>
                  <a:pt x="1057" y="1146"/>
                </a:lnTo>
                <a:lnTo>
                  <a:pt x="1033" y="1165"/>
                </a:lnTo>
                <a:lnTo>
                  <a:pt x="1008" y="1183"/>
                </a:lnTo>
                <a:lnTo>
                  <a:pt x="981" y="1200"/>
                </a:lnTo>
                <a:lnTo>
                  <a:pt x="954" y="1216"/>
                </a:lnTo>
                <a:lnTo>
                  <a:pt x="927" y="1229"/>
                </a:lnTo>
                <a:lnTo>
                  <a:pt x="898" y="1243"/>
                </a:lnTo>
                <a:lnTo>
                  <a:pt x="869" y="1254"/>
                </a:lnTo>
                <a:lnTo>
                  <a:pt x="839" y="1265"/>
                </a:lnTo>
                <a:lnTo>
                  <a:pt x="808" y="1274"/>
                </a:lnTo>
                <a:lnTo>
                  <a:pt x="776" y="1280"/>
                </a:lnTo>
                <a:lnTo>
                  <a:pt x="745" y="1286"/>
                </a:lnTo>
                <a:lnTo>
                  <a:pt x="713" y="1291"/>
                </a:lnTo>
                <a:lnTo>
                  <a:pt x="680" y="1293"/>
                </a:lnTo>
                <a:lnTo>
                  <a:pt x="646" y="1294"/>
                </a:lnTo>
                <a:lnTo>
                  <a:pt x="613" y="1293"/>
                </a:lnTo>
                <a:lnTo>
                  <a:pt x="581" y="1291"/>
                </a:lnTo>
                <a:lnTo>
                  <a:pt x="549" y="1286"/>
                </a:lnTo>
                <a:lnTo>
                  <a:pt x="517" y="1280"/>
                </a:lnTo>
                <a:lnTo>
                  <a:pt x="486" y="1274"/>
                </a:lnTo>
                <a:lnTo>
                  <a:pt x="455" y="1265"/>
                </a:lnTo>
                <a:lnTo>
                  <a:pt x="424" y="1254"/>
                </a:lnTo>
                <a:lnTo>
                  <a:pt x="395" y="1243"/>
                </a:lnTo>
                <a:lnTo>
                  <a:pt x="367" y="1229"/>
                </a:lnTo>
                <a:lnTo>
                  <a:pt x="338" y="1216"/>
                </a:lnTo>
                <a:lnTo>
                  <a:pt x="312" y="1200"/>
                </a:lnTo>
                <a:lnTo>
                  <a:pt x="285" y="1183"/>
                </a:lnTo>
                <a:lnTo>
                  <a:pt x="260" y="1165"/>
                </a:lnTo>
                <a:lnTo>
                  <a:pt x="235" y="1146"/>
                </a:lnTo>
                <a:lnTo>
                  <a:pt x="213" y="1125"/>
                </a:lnTo>
                <a:lnTo>
                  <a:pt x="190" y="1104"/>
                </a:lnTo>
                <a:lnTo>
                  <a:pt x="169" y="1081"/>
                </a:lnTo>
                <a:lnTo>
                  <a:pt x="148" y="1057"/>
                </a:lnTo>
                <a:lnTo>
                  <a:pt x="129" y="1034"/>
                </a:lnTo>
                <a:lnTo>
                  <a:pt x="111" y="1008"/>
                </a:lnTo>
                <a:lnTo>
                  <a:pt x="94" y="981"/>
                </a:lnTo>
                <a:lnTo>
                  <a:pt x="78" y="954"/>
                </a:lnTo>
                <a:lnTo>
                  <a:pt x="65" y="927"/>
                </a:lnTo>
                <a:lnTo>
                  <a:pt x="51" y="898"/>
                </a:lnTo>
                <a:lnTo>
                  <a:pt x="40" y="868"/>
                </a:lnTo>
                <a:lnTo>
                  <a:pt x="29" y="839"/>
                </a:lnTo>
                <a:lnTo>
                  <a:pt x="20" y="808"/>
                </a:lnTo>
                <a:lnTo>
                  <a:pt x="14" y="777"/>
                </a:lnTo>
                <a:lnTo>
                  <a:pt x="8" y="745"/>
                </a:lnTo>
                <a:lnTo>
                  <a:pt x="3" y="713"/>
                </a:lnTo>
                <a:lnTo>
                  <a:pt x="1" y="680"/>
                </a:lnTo>
                <a:lnTo>
                  <a:pt x="0" y="646"/>
                </a:lnTo>
                <a:lnTo>
                  <a:pt x="1" y="614"/>
                </a:lnTo>
                <a:lnTo>
                  <a:pt x="3" y="581"/>
                </a:lnTo>
                <a:lnTo>
                  <a:pt x="8" y="549"/>
                </a:lnTo>
                <a:lnTo>
                  <a:pt x="14" y="516"/>
                </a:lnTo>
                <a:lnTo>
                  <a:pt x="20" y="486"/>
                </a:lnTo>
                <a:lnTo>
                  <a:pt x="29" y="455"/>
                </a:lnTo>
                <a:lnTo>
                  <a:pt x="40" y="424"/>
                </a:lnTo>
                <a:lnTo>
                  <a:pt x="51" y="395"/>
                </a:lnTo>
                <a:lnTo>
                  <a:pt x="65" y="367"/>
                </a:lnTo>
                <a:lnTo>
                  <a:pt x="78" y="338"/>
                </a:lnTo>
                <a:lnTo>
                  <a:pt x="94" y="312"/>
                </a:lnTo>
                <a:lnTo>
                  <a:pt x="111" y="285"/>
                </a:lnTo>
                <a:lnTo>
                  <a:pt x="129" y="260"/>
                </a:lnTo>
                <a:lnTo>
                  <a:pt x="148" y="235"/>
                </a:lnTo>
                <a:lnTo>
                  <a:pt x="169" y="213"/>
                </a:lnTo>
                <a:lnTo>
                  <a:pt x="190" y="190"/>
                </a:lnTo>
                <a:lnTo>
                  <a:pt x="213" y="169"/>
                </a:lnTo>
                <a:lnTo>
                  <a:pt x="235" y="148"/>
                </a:lnTo>
                <a:lnTo>
                  <a:pt x="260" y="129"/>
                </a:lnTo>
                <a:lnTo>
                  <a:pt x="285" y="111"/>
                </a:lnTo>
                <a:lnTo>
                  <a:pt x="312" y="94"/>
                </a:lnTo>
                <a:lnTo>
                  <a:pt x="338" y="78"/>
                </a:lnTo>
                <a:lnTo>
                  <a:pt x="367" y="64"/>
                </a:lnTo>
                <a:lnTo>
                  <a:pt x="395" y="51"/>
                </a:lnTo>
                <a:lnTo>
                  <a:pt x="424" y="40"/>
                </a:lnTo>
                <a:lnTo>
                  <a:pt x="455" y="29"/>
                </a:lnTo>
                <a:lnTo>
                  <a:pt x="486" y="20"/>
                </a:lnTo>
                <a:lnTo>
                  <a:pt x="517" y="14"/>
                </a:lnTo>
                <a:lnTo>
                  <a:pt x="549" y="8"/>
                </a:lnTo>
                <a:lnTo>
                  <a:pt x="581" y="3"/>
                </a:lnTo>
                <a:lnTo>
                  <a:pt x="613" y="1"/>
                </a:lnTo>
                <a:lnTo>
                  <a:pt x="646" y="0"/>
                </a:lnTo>
                <a:close/>
              </a:path>
            </a:pathLst>
          </a:custGeom>
          <a:solidFill>
            <a:srgbClr val="FFF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2" name="Freeform 20"/>
          <p:cNvSpPr>
            <a:spLocks/>
          </p:cNvSpPr>
          <p:nvPr/>
        </p:nvSpPr>
        <p:spPr bwMode="auto">
          <a:xfrm>
            <a:off x="541338" y="1760538"/>
            <a:ext cx="177800" cy="177800"/>
          </a:xfrm>
          <a:custGeom>
            <a:avLst/>
            <a:gdLst>
              <a:gd name="T0" fmla="*/ 674 w 674"/>
              <a:gd name="T1" fmla="*/ 672 h 672"/>
              <a:gd name="T2" fmla="*/ 669 w 674"/>
              <a:gd name="T3" fmla="*/ 604 h 672"/>
              <a:gd name="T4" fmla="*/ 659 w 674"/>
              <a:gd name="T5" fmla="*/ 538 h 672"/>
              <a:gd name="T6" fmla="*/ 643 w 674"/>
              <a:gd name="T7" fmla="*/ 473 h 672"/>
              <a:gd name="T8" fmla="*/ 620 w 674"/>
              <a:gd name="T9" fmla="*/ 412 h 672"/>
              <a:gd name="T10" fmla="*/ 592 w 674"/>
              <a:gd name="T11" fmla="*/ 353 h 672"/>
              <a:gd name="T12" fmla="*/ 558 w 674"/>
              <a:gd name="T13" fmla="*/ 298 h 672"/>
              <a:gd name="T14" fmla="*/ 520 w 674"/>
              <a:gd name="T15" fmla="*/ 246 h 672"/>
              <a:gd name="T16" fmla="*/ 476 w 674"/>
              <a:gd name="T17" fmla="*/ 198 h 672"/>
              <a:gd name="T18" fmla="*/ 428 w 674"/>
              <a:gd name="T19" fmla="*/ 154 h 672"/>
              <a:gd name="T20" fmla="*/ 376 w 674"/>
              <a:gd name="T21" fmla="*/ 115 h 672"/>
              <a:gd name="T22" fmla="*/ 321 w 674"/>
              <a:gd name="T23" fmla="*/ 81 h 672"/>
              <a:gd name="T24" fmla="*/ 262 w 674"/>
              <a:gd name="T25" fmla="*/ 53 h 672"/>
              <a:gd name="T26" fmla="*/ 201 w 674"/>
              <a:gd name="T27" fmla="*/ 30 h 672"/>
              <a:gd name="T28" fmla="*/ 136 w 674"/>
              <a:gd name="T29" fmla="*/ 13 h 672"/>
              <a:gd name="T30" fmla="*/ 69 w 674"/>
              <a:gd name="T31" fmla="*/ 3 h 672"/>
              <a:gd name="T32" fmla="*/ 0 w 674"/>
              <a:gd name="T33" fmla="*/ 0 h 672"/>
              <a:gd name="T34" fmla="*/ 33 w 674"/>
              <a:gd name="T35" fmla="*/ 52 h 672"/>
              <a:gd name="T36" fmla="*/ 95 w 674"/>
              <a:gd name="T37" fmla="*/ 59 h 672"/>
              <a:gd name="T38" fmla="*/ 155 w 674"/>
              <a:gd name="T39" fmla="*/ 71 h 672"/>
              <a:gd name="T40" fmla="*/ 214 w 674"/>
              <a:gd name="T41" fmla="*/ 89 h 672"/>
              <a:gd name="T42" fmla="*/ 270 w 674"/>
              <a:gd name="T43" fmla="*/ 113 h 672"/>
              <a:gd name="T44" fmla="*/ 322 w 674"/>
              <a:gd name="T45" fmla="*/ 141 h 672"/>
              <a:gd name="T46" fmla="*/ 371 w 674"/>
              <a:gd name="T47" fmla="*/ 175 h 672"/>
              <a:gd name="T48" fmla="*/ 418 w 674"/>
              <a:gd name="T49" fmla="*/ 214 h 672"/>
              <a:gd name="T50" fmla="*/ 460 w 674"/>
              <a:gd name="T51" fmla="*/ 256 h 672"/>
              <a:gd name="T52" fmla="*/ 498 w 674"/>
              <a:gd name="T53" fmla="*/ 302 h 672"/>
              <a:gd name="T54" fmla="*/ 531 w 674"/>
              <a:gd name="T55" fmla="*/ 351 h 672"/>
              <a:gd name="T56" fmla="*/ 560 w 674"/>
              <a:gd name="T57" fmla="*/ 404 h 672"/>
              <a:gd name="T58" fmla="*/ 584 w 674"/>
              <a:gd name="T59" fmla="*/ 460 h 672"/>
              <a:gd name="T60" fmla="*/ 602 w 674"/>
              <a:gd name="T61" fmla="*/ 518 h 672"/>
              <a:gd name="T62" fmla="*/ 615 w 674"/>
              <a:gd name="T63" fmla="*/ 578 h 672"/>
              <a:gd name="T64" fmla="*/ 620 w 674"/>
              <a:gd name="T65" fmla="*/ 641 h 672"/>
              <a:gd name="T66" fmla="*/ 622 w 674"/>
              <a:gd name="T67" fmla="*/ 67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4" h="672">
                <a:moveTo>
                  <a:pt x="674" y="672"/>
                </a:moveTo>
                <a:lnTo>
                  <a:pt x="674" y="672"/>
                </a:lnTo>
                <a:lnTo>
                  <a:pt x="673" y="638"/>
                </a:lnTo>
                <a:lnTo>
                  <a:pt x="669" y="604"/>
                </a:lnTo>
                <a:lnTo>
                  <a:pt x="666" y="570"/>
                </a:lnTo>
                <a:lnTo>
                  <a:pt x="659" y="538"/>
                </a:lnTo>
                <a:lnTo>
                  <a:pt x="652" y="505"/>
                </a:lnTo>
                <a:lnTo>
                  <a:pt x="643" y="473"/>
                </a:lnTo>
                <a:lnTo>
                  <a:pt x="632" y="441"/>
                </a:lnTo>
                <a:lnTo>
                  <a:pt x="620" y="412"/>
                </a:lnTo>
                <a:lnTo>
                  <a:pt x="607" y="381"/>
                </a:lnTo>
                <a:lnTo>
                  <a:pt x="592" y="353"/>
                </a:lnTo>
                <a:lnTo>
                  <a:pt x="575" y="325"/>
                </a:lnTo>
                <a:lnTo>
                  <a:pt x="558" y="298"/>
                </a:lnTo>
                <a:lnTo>
                  <a:pt x="539" y="270"/>
                </a:lnTo>
                <a:lnTo>
                  <a:pt x="520" y="246"/>
                </a:lnTo>
                <a:lnTo>
                  <a:pt x="498" y="221"/>
                </a:lnTo>
                <a:lnTo>
                  <a:pt x="476" y="198"/>
                </a:lnTo>
                <a:lnTo>
                  <a:pt x="453" y="175"/>
                </a:lnTo>
                <a:lnTo>
                  <a:pt x="428" y="154"/>
                </a:lnTo>
                <a:lnTo>
                  <a:pt x="402" y="135"/>
                </a:lnTo>
                <a:lnTo>
                  <a:pt x="376" y="115"/>
                </a:lnTo>
                <a:lnTo>
                  <a:pt x="349" y="98"/>
                </a:lnTo>
                <a:lnTo>
                  <a:pt x="321" y="81"/>
                </a:lnTo>
                <a:lnTo>
                  <a:pt x="292" y="67"/>
                </a:lnTo>
                <a:lnTo>
                  <a:pt x="262" y="53"/>
                </a:lnTo>
                <a:lnTo>
                  <a:pt x="231" y="41"/>
                </a:lnTo>
                <a:lnTo>
                  <a:pt x="201" y="30"/>
                </a:lnTo>
                <a:lnTo>
                  <a:pt x="169" y="21"/>
                </a:lnTo>
                <a:lnTo>
                  <a:pt x="136" y="13"/>
                </a:lnTo>
                <a:lnTo>
                  <a:pt x="103" y="8"/>
                </a:lnTo>
                <a:lnTo>
                  <a:pt x="69" y="3"/>
                </a:lnTo>
                <a:lnTo>
                  <a:pt x="35" y="1"/>
                </a:lnTo>
                <a:lnTo>
                  <a:pt x="0" y="0"/>
                </a:lnTo>
                <a:lnTo>
                  <a:pt x="0" y="52"/>
                </a:lnTo>
                <a:lnTo>
                  <a:pt x="33" y="52"/>
                </a:lnTo>
                <a:lnTo>
                  <a:pt x="64" y="55"/>
                </a:lnTo>
                <a:lnTo>
                  <a:pt x="95" y="59"/>
                </a:lnTo>
                <a:lnTo>
                  <a:pt x="126" y="64"/>
                </a:lnTo>
                <a:lnTo>
                  <a:pt x="155" y="71"/>
                </a:lnTo>
                <a:lnTo>
                  <a:pt x="185" y="79"/>
                </a:lnTo>
                <a:lnTo>
                  <a:pt x="214" y="89"/>
                </a:lnTo>
                <a:lnTo>
                  <a:pt x="242" y="101"/>
                </a:lnTo>
                <a:lnTo>
                  <a:pt x="270" y="113"/>
                </a:lnTo>
                <a:lnTo>
                  <a:pt x="297" y="127"/>
                </a:lnTo>
                <a:lnTo>
                  <a:pt x="322" y="141"/>
                </a:lnTo>
                <a:lnTo>
                  <a:pt x="348" y="158"/>
                </a:lnTo>
                <a:lnTo>
                  <a:pt x="371" y="175"/>
                </a:lnTo>
                <a:lnTo>
                  <a:pt x="395" y="194"/>
                </a:lnTo>
                <a:lnTo>
                  <a:pt x="418" y="214"/>
                </a:lnTo>
                <a:lnTo>
                  <a:pt x="439" y="234"/>
                </a:lnTo>
                <a:lnTo>
                  <a:pt x="460" y="256"/>
                </a:lnTo>
                <a:lnTo>
                  <a:pt x="480" y="278"/>
                </a:lnTo>
                <a:lnTo>
                  <a:pt x="498" y="302"/>
                </a:lnTo>
                <a:lnTo>
                  <a:pt x="515" y="326"/>
                </a:lnTo>
                <a:lnTo>
                  <a:pt x="531" y="351"/>
                </a:lnTo>
                <a:lnTo>
                  <a:pt x="547" y="377"/>
                </a:lnTo>
                <a:lnTo>
                  <a:pt x="560" y="404"/>
                </a:lnTo>
                <a:lnTo>
                  <a:pt x="573" y="431"/>
                </a:lnTo>
                <a:lnTo>
                  <a:pt x="584" y="460"/>
                </a:lnTo>
                <a:lnTo>
                  <a:pt x="593" y="489"/>
                </a:lnTo>
                <a:lnTo>
                  <a:pt x="602" y="518"/>
                </a:lnTo>
                <a:lnTo>
                  <a:pt x="609" y="548"/>
                </a:lnTo>
                <a:lnTo>
                  <a:pt x="615" y="578"/>
                </a:lnTo>
                <a:lnTo>
                  <a:pt x="618" y="609"/>
                </a:lnTo>
                <a:lnTo>
                  <a:pt x="620" y="641"/>
                </a:lnTo>
                <a:lnTo>
                  <a:pt x="622" y="672"/>
                </a:lnTo>
                <a:lnTo>
                  <a:pt x="622" y="672"/>
                </a:lnTo>
                <a:lnTo>
                  <a:pt x="674" y="672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3" name="Freeform 21"/>
          <p:cNvSpPr>
            <a:spLocks/>
          </p:cNvSpPr>
          <p:nvPr/>
        </p:nvSpPr>
        <p:spPr bwMode="auto">
          <a:xfrm>
            <a:off x="541338" y="1938338"/>
            <a:ext cx="177800" cy="177800"/>
          </a:xfrm>
          <a:custGeom>
            <a:avLst/>
            <a:gdLst>
              <a:gd name="T0" fmla="*/ 0 w 674"/>
              <a:gd name="T1" fmla="*/ 673 h 673"/>
              <a:gd name="T2" fmla="*/ 69 w 674"/>
              <a:gd name="T3" fmla="*/ 669 h 673"/>
              <a:gd name="T4" fmla="*/ 136 w 674"/>
              <a:gd name="T5" fmla="*/ 659 h 673"/>
              <a:gd name="T6" fmla="*/ 201 w 674"/>
              <a:gd name="T7" fmla="*/ 643 h 673"/>
              <a:gd name="T8" fmla="*/ 262 w 674"/>
              <a:gd name="T9" fmla="*/ 621 h 673"/>
              <a:gd name="T10" fmla="*/ 321 w 674"/>
              <a:gd name="T11" fmla="*/ 591 h 673"/>
              <a:gd name="T12" fmla="*/ 376 w 674"/>
              <a:gd name="T13" fmla="*/ 559 h 673"/>
              <a:gd name="T14" fmla="*/ 428 w 674"/>
              <a:gd name="T15" fmla="*/ 519 h 673"/>
              <a:gd name="T16" fmla="*/ 476 w 674"/>
              <a:gd name="T17" fmla="*/ 476 h 673"/>
              <a:gd name="T18" fmla="*/ 520 w 674"/>
              <a:gd name="T19" fmla="*/ 428 h 673"/>
              <a:gd name="T20" fmla="*/ 558 w 674"/>
              <a:gd name="T21" fmla="*/ 376 h 673"/>
              <a:gd name="T22" fmla="*/ 592 w 674"/>
              <a:gd name="T23" fmla="*/ 321 h 673"/>
              <a:gd name="T24" fmla="*/ 620 w 674"/>
              <a:gd name="T25" fmla="*/ 262 h 673"/>
              <a:gd name="T26" fmla="*/ 643 w 674"/>
              <a:gd name="T27" fmla="*/ 201 h 673"/>
              <a:gd name="T28" fmla="*/ 659 w 674"/>
              <a:gd name="T29" fmla="*/ 136 h 673"/>
              <a:gd name="T30" fmla="*/ 669 w 674"/>
              <a:gd name="T31" fmla="*/ 69 h 673"/>
              <a:gd name="T32" fmla="*/ 674 w 674"/>
              <a:gd name="T33" fmla="*/ 0 h 673"/>
              <a:gd name="T34" fmla="*/ 620 w 674"/>
              <a:gd name="T35" fmla="*/ 33 h 673"/>
              <a:gd name="T36" fmla="*/ 615 w 674"/>
              <a:gd name="T37" fmla="*/ 95 h 673"/>
              <a:gd name="T38" fmla="*/ 602 w 674"/>
              <a:gd name="T39" fmla="*/ 155 h 673"/>
              <a:gd name="T40" fmla="*/ 584 w 674"/>
              <a:gd name="T41" fmla="*/ 214 h 673"/>
              <a:gd name="T42" fmla="*/ 560 w 674"/>
              <a:gd name="T43" fmla="*/ 270 h 673"/>
              <a:gd name="T44" fmla="*/ 531 w 674"/>
              <a:gd name="T45" fmla="*/ 322 h 673"/>
              <a:gd name="T46" fmla="*/ 498 w 674"/>
              <a:gd name="T47" fmla="*/ 372 h 673"/>
              <a:gd name="T48" fmla="*/ 460 w 674"/>
              <a:gd name="T49" fmla="*/ 418 h 673"/>
              <a:gd name="T50" fmla="*/ 418 w 674"/>
              <a:gd name="T51" fmla="*/ 460 h 673"/>
              <a:gd name="T52" fmla="*/ 371 w 674"/>
              <a:gd name="T53" fmla="*/ 499 h 673"/>
              <a:gd name="T54" fmla="*/ 322 w 674"/>
              <a:gd name="T55" fmla="*/ 531 h 673"/>
              <a:gd name="T56" fmla="*/ 270 w 674"/>
              <a:gd name="T57" fmla="*/ 561 h 673"/>
              <a:gd name="T58" fmla="*/ 214 w 674"/>
              <a:gd name="T59" fmla="*/ 585 h 673"/>
              <a:gd name="T60" fmla="*/ 155 w 674"/>
              <a:gd name="T61" fmla="*/ 603 h 673"/>
              <a:gd name="T62" fmla="*/ 95 w 674"/>
              <a:gd name="T63" fmla="*/ 615 h 673"/>
              <a:gd name="T64" fmla="*/ 33 w 674"/>
              <a:gd name="T65" fmla="*/ 621 h 673"/>
              <a:gd name="T66" fmla="*/ 0 w 674"/>
              <a:gd name="T67" fmla="*/ 622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4" h="673">
                <a:moveTo>
                  <a:pt x="0" y="673"/>
                </a:moveTo>
                <a:lnTo>
                  <a:pt x="0" y="673"/>
                </a:lnTo>
                <a:lnTo>
                  <a:pt x="35" y="673"/>
                </a:lnTo>
                <a:lnTo>
                  <a:pt x="69" y="669"/>
                </a:lnTo>
                <a:lnTo>
                  <a:pt x="103" y="666"/>
                </a:lnTo>
                <a:lnTo>
                  <a:pt x="136" y="659"/>
                </a:lnTo>
                <a:lnTo>
                  <a:pt x="169" y="652"/>
                </a:lnTo>
                <a:lnTo>
                  <a:pt x="201" y="643"/>
                </a:lnTo>
                <a:lnTo>
                  <a:pt x="231" y="632"/>
                </a:lnTo>
                <a:lnTo>
                  <a:pt x="262" y="621"/>
                </a:lnTo>
                <a:lnTo>
                  <a:pt x="292" y="607"/>
                </a:lnTo>
                <a:lnTo>
                  <a:pt x="321" y="591"/>
                </a:lnTo>
                <a:lnTo>
                  <a:pt x="349" y="575"/>
                </a:lnTo>
                <a:lnTo>
                  <a:pt x="376" y="559"/>
                </a:lnTo>
                <a:lnTo>
                  <a:pt x="402" y="539"/>
                </a:lnTo>
                <a:lnTo>
                  <a:pt x="428" y="519"/>
                </a:lnTo>
                <a:lnTo>
                  <a:pt x="453" y="499"/>
                </a:lnTo>
                <a:lnTo>
                  <a:pt x="476" y="476"/>
                </a:lnTo>
                <a:lnTo>
                  <a:pt x="498" y="452"/>
                </a:lnTo>
                <a:lnTo>
                  <a:pt x="520" y="428"/>
                </a:lnTo>
                <a:lnTo>
                  <a:pt x="539" y="402"/>
                </a:lnTo>
                <a:lnTo>
                  <a:pt x="558" y="376"/>
                </a:lnTo>
                <a:lnTo>
                  <a:pt x="575" y="349"/>
                </a:lnTo>
                <a:lnTo>
                  <a:pt x="592" y="321"/>
                </a:lnTo>
                <a:lnTo>
                  <a:pt x="607" y="292"/>
                </a:lnTo>
                <a:lnTo>
                  <a:pt x="620" y="262"/>
                </a:lnTo>
                <a:lnTo>
                  <a:pt x="632" y="231"/>
                </a:lnTo>
                <a:lnTo>
                  <a:pt x="643" y="201"/>
                </a:lnTo>
                <a:lnTo>
                  <a:pt x="652" y="169"/>
                </a:lnTo>
                <a:lnTo>
                  <a:pt x="659" y="136"/>
                </a:lnTo>
                <a:lnTo>
                  <a:pt x="666" y="103"/>
                </a:lnTo>
                <a:lnTo>
                  <a:pt x="669" y="69"/>
                </a:lnTo>
                <a:lnTo>
                  <a:pt x="673" y="35"/>
                </a:lnTo>
                <a:lnTo>
                  <a:pt x="674" y="0"/>
                </a:lnTo>
                <a:lnTo>
                  <a:pt x="622" y="0"/>
                </a:lnTo>
                <a:lnTo>
                  <a:pt x="620" y="33"/>
                </a:lnTo>
                <a:lnTo>
                  <a:pt x="618" y="64"/>
                </a:lnTo>
                <a:lnTo>
                  <a:pt x="615" y="95"/>
                </a:lnTo>
                <a:lnTo>
                  <a:pt x="609" y="126"/>
                </a:lnTo>
                <a:lnTo>
                  <a:pt x="602" y="155"/>
                </a:lnTo>
                <a:lnTo>
                  <a:pt x="593" y="185"/>
                </a:lnTo>
                <a:lnTo>
                  <a:pt x="584" y="214"/>
                </a:lnTo>
                <a:lnTo>
                  <a:pt x="573" y="243"/>
                </a:lnTo>
                <a:lnTo>
                  <a:pt x="560" y="270"/>
                </a:lnTo>
                <a:lnTo>
                  <a:pt x="547" y="296"/>
                </a:lnTo>
                <a:lnTo>
                  <a:pt x="531" y="322"/>
                </a:lnTo>
                <a:lnTo>
                  <a:pt x="515" y="348"/>
                </a:lnTo>
                <a:lnTo>
                  <a:pt x="498" y="372"/>
                </a:lnTo>
                <a:lnTo>
                  <a:pt x="480" y="395"/>
                </a:lnTo>
                <a:lnTo>
                  <a:pt x="460" y="418"/>
                </a:lnTo>
                <a:lnTo>
                  <a:pt x="439" y="440"/>
                </a:lnTo>
                <a:lnTo>
                  <a:pt x="418" y="460"/>
                </a:lnTo>
                <a:lnTo>
                  <a:pt x="395" y="479"/>
                </a:lnTo>
                <a:lnTo>
                  <a:pt x="371" y="499"/>
                </a:lnTo>
                <a:lnTo>
                  <a:pt x="348" y="515"/>
                </a:lnTo>
                <a:lnTo>
                  <a:pt x="322" y="531"/>
                </a:lnTo>
                <a:lnTo>
                  <a:pt x="297" y="547"/>
                </a:lnTo>
                <a:lnTo>
                  <a:pt x="270" y="561"/>
                </a:lnTo>
                <a:lnTo>
                  <a:pt x="242" y="573"/>
                </a:lnTo>
                <a:lnTo>
                  <a:pt x="214" y="585"/>
                </a:lnTo>
                <a:lnTo>
                  <a:pt x="185" y="594"/>
                </a:lnTo>
                <a:lnTo>
                  <a:pt x="155" y="603"/>
                </a:lnTo>
                <a:lnTo>
                  <a:pt x="126" y="609"/>
                </a:lnTo>
                <a:lnTo>
                  <a:pt x="95" y="615"/>
                </a:lnTo>
                <a:lnTo>
                  <a:pt x="64" y="619"/>
                </a:lnTo>
                <a:lnTo>
                  <a:pt x="33" y="621"/>
                </a:lnTo>
                <a:lnTo>
                  <a:pt x="0" y="622"/>
                </a:lnTo>
                <a:lnTo>
                  <a:pt x="0" y="622"/>
                </a:lnTo>
                <a:lnTo>
                  <a:pt x="0" y="673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4" name="Freeform 22"/>
          <p:cNvSpPr>
            <a:spLocks/>
          </p:cNvSpPr>
          <p:nvPr/>
        </p:nvSpPr>
        <p:spPr bwMode="auto">
          <a:xfrm>
            <a:off x="363538" y="1938338"/>
            <a:ext cx="177800" cy="177800"/>
          </a:xfrm>
          <a:custGeom>
            <a:avLst/>
            <a:gdLst>
              <a:gd name="T0" fmla="*/ 0 w 672"/>
              <a:gd name="T1" fmla="*/ 0 h 673"/>
              <a:gd name="T2" fmla="*/ 5 w 672"/>
              <a:gd name="T3" fmla="*/ 69 h 673"/>
              <a:gd name="T4" fmla="*/ 15 w 672"/>
              <a:gd name="T5" fmla="*/ 136 h 673"/>
              <a:gd name="T6" fmla="*/ 31 w 672"/>
              <a:gd name="T7" fmla="*/ 201 h 673"/>
              <a:gd name="T8" fmla="*/ 53 w 672"/>
              <a:gd name="T9" fmla="*/ 262 h 673"/>
              <a:gd name="T10" fmla="*/ 82 w 672"/>
              <a:gd name="T11" fmla="*/ 321 h 673"/>
              <a:gd name="T12" fmla="*/ 115 w 672"/>
              <a:gd name="T13" fmla="*/ 376 h 673"/>
              <a:gd name="T14" fmla="*/ 154 w 672"/>
              <a:gd name="T15" fmla="*/ 428 h 673"/>
              <a:gd name="T16" fmla="*/ 198 w 672"/>
              <a:gd name="T17" fmla="*/ 476 h 673"/>
              <a:gd name="T18" fmla="*/ 246 w 672"/>
              <a:gd name="T19" fmla="*/ 519 h 673"/>
              <a:gd name="T20" fmla="*/ 298 w 672"/>
              <a:gd name="T21" fmla="*/ 559 h 673"/>
              <a:gd name="T22" fmla="*/ 353 w 672"/>
              <a:gd name="T23" fmla="*/ 591 h 673"/>
              <a:gd name="T24" fmla="*/ 412 w 672"/>
              <a:gd name="T25" fmla="*/ 621 h 673"/>
              <a:gd name="T26" fmla="*/ 473 w 672"/>
              <a:gd name="T27" fmla="*/ 643 h 673"/>
              <a:gd name="T28" fmla="*/ 538 w 672"/>
              <a:gd name="T29" fmla="*/ 659 h 673"/>
              <a:gd name="T30" fmla="*/ 604 w 672"/>
              <a:gd name="T31" fmla="*/ 669 h 673"/>
              <a:gd name="T32" fmla="*/ 672 w 672"/>
              <a:gd name="T33" fmla="*/ 673 h 673"/>
              <a:gd name="T34" fmla="*/ 641 w 672"/>
              <a:gd name="T35" fmla="*/ 621 h 673"/>
              <a:gd name="T36" fmla="*/ 578 w 672"/>
              <a:gd name="T37" fmla="*/ 615 h 673"/>
              <a:gd name="T38" fmla="*/ 518 w 672"/>
              <a:gd name="T39" fmla="*/ 603 h 673"/>
              <a:gd name="T40" fmla="*/ 460 w 672"/>
              <a:gd name="T41" fmla="*/ 585 h 673"/>
              <a:gd name="T42" fmla="*/ 404 w 672"/>
              <a:gd name="T43" fmla="*/ 561 h 673"/>
              <a:gd name="T44" fmla="*/ 351 w 672"/>
              <a:gd name="T45" fmla="*/ 531 h 673"/>
              <a:gd name="T46" fmla="*/ 302 w 672"/>
              <a:gd name="T47" fmla="*/ 499 h 673"/>
              <a:gd name="T48" fmla="*/ 256 w 672"/>
              <a:gd name="T49" fmla="*/ 460 h 673"/>
              <a:gd name="T50" fmla="*/ 214 w 672"/>
              <a:gd name="T51" fmla="*/ 418 h 673"/>
              <a:gd name="T52" fmla="*/ 175 w 672"/>
              <a:gd name="T53" fmla="*/ 372 h 673"/>
              <a:gd name="T54" fmla="*/ 141 w 672"/>
              <a:gd name="T55" fmla="*/ 322 h 673"/>
              <a:gd name="T56" fmla="*/ 113 w 672"/>
              <a:gd name="T57" fmla="*/ 270 h 673"/>
              <a:gd name="T58" fmla="*/ 89 w 672"/>
              <a:gd name="T59" fmla="*/ 214 h 673"/>
              <a:gd name="T60" fmla="*/ 71 w 672"/>
              <a:gd name="T61" fmla="*/ 155 h 673"/>
              <a:gd name="T62" fmla="*/ 59 w 672"/>
              <a:gd name="T63" fmla="*/ 95 h 673"/>
              <a:gd name="T64" fmla="*/ 53 w 672"/>
              <a:gd name="T65" fmla="*/ 33 h 673"/>
              <a:gd name="T66" fmla="*/ 52 w 672"/>
              <a:gd name="T67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2" h="673">
                <a:moveTo>
                  <a:pt x="0" y="0"/>
                </a:moveTo>
                <a:lnTo>
                  <a:pt x="0" y="0"/>
                </a:lnTo>
                <a:lnTo>
                  <a:pt x="1" y="35"/>
                </a:lnTo>
                <a:lnTo>
                  <a:pt x="5" y="69"/>
                </a:lnTo>
                <a:lnTo>
                  <a:pt x="8" y="103"/>
                </a:lnTo>
                <a:lnTo>
                  <a:pt x="15" y="136"/>
                </a:lnTo>
                <a:lnTo>
                  <a:pt x="22" y="168"/>
                </a:lnTo>
                <a:lnTo>
                  <a:pt x="31" y="201"/>
                </a:lnTo>
                <a:lnTo>
                  <a:pt x="42" y="231"/>
                </a:lnTo>
                <a:lnTo>
                  <a:pt x="53" y="262"/>
                </a:lnTo>
                <a:lnTo>
                  <a:pt x="67" y="292"/>
                </a:lnTo>
                <a:lnTo>
                  <a:pt x="82" y="321"/>
                </a:lnTo>
                <a:lnTo>
                  <a:pt x="98" y="349"/>
                </a:lnTo>
                <a:lnTo>
                  <a:pt x="115" y="376"/>
                </a:lnTo>
                <a:lnTo>
                  <a:pt x="135" y="402"/>
                </a:lnTo>
                <a:lnTo>
                  <a:pt x="154" y="428"/>
                </a:lnTo>
                <a:lnTo>
                  <a:pt x="175" y="452"/>
                </a:lnTo>
                <a:lnTo>
                  <a:pt x="198" y="476"/>
                </a:lnTo>
                <a:lnTo>
                  <a:pt x="221" y="499"/>
                </a:lnTo>
                <a:lnTo>
                  <a:pt x="246" y="519"/>
                </a:lnTo>
                <a:lnTo>
                  <a:pt x="271" y="539"/>
                </a:lnTo>
                <a:lnTo>
                  <a:pt x="298" y="559"/>
                </a:lnTo>
                <a:lnTo>
                  <a:pt x="325" y="575"/>
                </a:lnTo>
                <a:lnTo>
                  <a:pt x="353" y="591"/>
                </a:lnTo>
                <a:lnTo>
                  <a:pt x="381" y="607"/>
                </a:lnTo>
                <a:lnTo>
                  <a:pt x="412" y="621"/>
                </a:lnTo>
                <a:lnTo>
                  <a:pt x="443" y="632"/>
                </a:lnTo>
                <a:lnTo>
                  <a:pt x="473" y="643"/>
                </a:lnTo>
                <a:lnTo>
                  <a:pt x="505" y="652"/>
                </a:lnTo>
                <a:lnTo>
                  <a:pt x="538" y="659"/>
                </a:lnTo>
                <a:lnTo>
                  <a:pt x="570" y="666"/>
                </a:lnTo>
                <a:lnTo>
                  <a:pt x="604" y="669"/>
                </a:lnTo>
                <a:lnTo>
                  <a:pt x="638" y="673"/>
                </a:lnTo>
                <a:lnTo>
                  <a:pt x="672" y="673"/>
                </a:lnTo>
                <a:lnTo>
                  <a:pt x="672" y="622"/>
                </a:lnTo>
                <a:lnTo>
                  <a:pt x="641" y="621"/>
                </a:lnTo>
                <a:lnTo>
                  <a:pt x="609" y="619"/>
                </a:lnTo>
                <a:lnTo>
                  <a:pt x="578" y="615"/>
                </a:lnTo>
                <a:lnTo>
                  <a:pt x="548" y="609"/>
                </a:lnTo>
                <a:lnTo>
                  <a:pt x="518" y="603"/>
                </a:lnTo>
                <a:lnTo>
                  <a:pt x="489" y="594"/>
                </a:lnTo>
                <a:lnTo>
                  <a:pt x="460" y="585"/>
                </a:lnTo>
                <a:lnTo>
                  <a:pt x="431" y="573"/>
                </a:lnTo>
                <a:lnTo>
                  <a:pt x="404" y="561"/>
                </a:lnTo>
                <a:lnTo>
                  <a:pt x="377" y="547"/>
                </a:lnTo>
                <a:lnTo>
                  <a:pt x="351" y="531"/>
                </a:lnTo>
                <a:lnTo>
                  <a:pt x="326" y="515"/>
                </a:lnTo>
                <a:lnTo>
                  <a:pt x="302" y="499"/>
                </a:lnTo>
                <a:lnTo>
                  <a:pt x="278" y="479"/>
                </a:lnTo>
                <a:lnTo>
                  <a:pt x="256" y="460"/>
                </a:lnTo>
                <a:lnTo>
                  <a:pt x="234" y="440"/>
                </a:lnTo>
                <a:lnTo>
                  <a:pt x="214" y="418"/>
                </a:lnTo>
                <a:lnTo>
                  <a:pt x="194" y="395"/>
                </a:lnTo>
                <a:lnTo>
                  <a:pt x="175" y="372"/>
                </a:lnTo>
                <a:lnTo>
                  <a:pt x="158" y="348"/>
                </a:lnTo>
                <a:lnTo>
                  <a:pt x="141" y="322"/>
                </a:lnTo>
                <a:lnTo>
                  <a:pt x="127" y="296"/>
                </a:lnTo>
                <a:lnTo>
                  <a:pt x="113" y="270"/>
                </a:lnTo>
                <a:lnTo>
                  <a:pt x="101" y="243"/>
                </a:lnTo>
                <a:lnTo>
                  <a:pt x="89" y="214"/>
                </a:lnTo>
                <a:lnTo>
                  <a:pt x="80" y="185"/>
                </a:lnTo>
                <a:lnTo>
                  <a:pt x="71" y="155"/>
                </a:lnTo>
                <a:lnTo>
                  <a:pt x="65" y="126"/>
                </a:lnTo>
                <a:lnTo>
                  <a:pt x="59" y="95"/>
                </a:lnTo>
                <a:lnTo>
                  <a:pt x="55" y="64"/>
                </a:lnTo>
                <a:lnTo>
                  <a:pt x="53" y="33"/>
                </a:lnTo>
                <a:lnTo>
                  <a:pt x="52" y="0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5" name="Freeform 23"/>
          <p:cNvSpPr>
            <a:spLocks/>
          </p:cNvSpPr>
          <p:nvPr/>
        </p:nvSpPr>
        <p:spPr bwMode="auto">
          <a:xfrm>
            <a:off x="363538" y="1760538"/>
            <a:ext cx="177800" cy="177800"/>
          </a:xfrm>
          <a:custGeom>
            <a:avLst/>
            <a:gdLst>
              <a:gd name="T0" fmla="*/ 672 w 672"/>
              <a:gd name="T1" fmla="*/ 0 h 672"/>
              <a:gd name="T2" fmla="*/ 604 w 672"/>
              <a:gd name="T3" fmla="*/ 3 h 672"/>
              <a:gd name="T4" fmla="*/ 538 w 672"/>
              <a:gd name="T5" fmla="*/ 13 h 672"/>
              <a:gd name="T6" fmla="*/ 473 w 672"/>
              <a:gd name="T7" fmla="*/ 30 h 672"/>
              <a:gd name="T8" fmla="*/ 412 w 672"/>
              <a:gd name="T9" fmla="*/ 53 h 672"/>
              <a:gd name="T10" fmla="*/ 353 w 672"/>
              <a:gd name="T11" fmla="*/ 81 h 672"/>
              <a:gd name="T12" fmla="*/ 298 w 672"/>
              <a:gd name="T13" fmla="*/ 115 h 672"/>
              <a:gd name="T14" fmla="*/ 246 w 672"/>
              <a:gd name="T15" fmla="*/ 154 h 672"/>
              <a:gd name="T16" fmla="*/ 198 w 672"/>
              <a:gd name="T17" fmla="*/ 198 h 672"/>
              <a:gd name="T18" fmla="*/ 154 w 672"/>
              <a:gd name="T19" fmla="*/ 246 h 672"/>
              <a:gd name="T20" fmla="*/ 115 w 672"/>
              <a:gd name="T21" fmla="*/ 298 h 672"/>
              <a:gd name="T22" fmla="*/ 82 w 672"/>
              <a:gd name="T23" fmla="*/ 353 h 672"/>
              <a:gd name="T24" fmla="*/ 53 w 672"/>
              <a:gd name="T25" fmla="*/ 412 h 672"/>
              <a:gd name="T26" fmla="*/ 31 w 672"/>
              <a:gd name="T27" fmla="*/ 473 h 672"/>
              <a:gd name="T28" fmla="*/ 15 w 672"/>
              <a:gd name="T29" fmla="*/ 538 h 672"/>
              <a:gd name="T30" fmla="*/ 5 w 672"/>
              <a:gd name="T31" fmla="*/ 604 h 672"/>
              <a:gd name="T32" fmla="*/ 0 w 672"/>
              <a:gd name="T33" fmla="*/ 672 h 672"/>
              <a:gd name="T34" fmla="*/ 53 w 672"/>
              <a:gd name="T35" fmla="*/ 641 h 672"/>
              <a:gd name="T36" fmla="*/ 59 w 672"/>
              <a:gd name="T37" fmla="*/ 578 h 672"/>
              <a:gd name="T38" fmla="*/ 71 w 672"/>
              <a:gd name="T39" fmla="*/ 517 h 672"/>
              <a:gd name="T40" fmla="*/ 89 w 672"/>
              <a:gd name="T41" fmla="*/ 460 h 672"/>
              <a:gd name="T42" fmla="*/ 113 w 672"/>
              <a:gd name="T43" fmla="*/ 404 h 672"/>
              <a:gd name="T44" fmla="*/ 141 w 672"/>
              <a:gd name="T45" fmla="*/ 351 h 672"/>
              <a:gd name="T46" fmla="*/ 175 w 672"/>
              <a:gd name="T47" fmla="*/ 302 h 672"/>
              <a:gd name="T48" fmla="*/ 214 w 672"/>
              <a:gd name="T49" fmla="*/ 256 h 672"/>
              <a:gd name="T50" fmla="*/ 256 w 672"/>
              <a:gd name="T51" fmla="*/ 214 h 672"/>
              <a:gd name="T52" fmla="*/ 302 w 672"/>
              <a:gd name="T53" fmla="*/ 175 h 672"/>
              <a:gd name="T54" fmla="*/ 351 w 672"/>
              <a:gd name="T55" fmla="*/ 141 h 672"/>
              <a:gd name="T56" fmla="*/ 404 w 672"/>
              <a:gd name="T57" fmla="*/ 113 h 672"/>
              <a:gd name="T58" fmla="*/ 460 w 672"/>
              <a:gd name="T59" fmla="*/ 89 h 672"/>
              <a:gd name="T60" fmla="*/ 518 w 672"/>
              <a:gd name="T61" fmla="*/ 71 h 672"/>
              <a:gd name="T62" fmla="*/ 578 w 672"/>
              <a:gd name="T63" fmla="*/ 59 h 672"/>
              <a:gd name="T64" fmla="*/ 641 w 672"/>
              <a:gd name="T65" fmla="*/ 52 h 672"/>
              <a:gd name="T66" fmla="*/ 672 w 672"/>
              <a:gd name="T67" fmla="*/ 5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2" h="672">
                <a:moveTo>
                  <a:pt x="672" y="0"/>
                </a:moveTo>
                <a:lnTo>
                  <a:pt x="672" y="0"/>
                </a:lnTo>
                <a:lnTo>
                  <a:pt x="638" y="1"/>
                </a:lnTo>
                <a:lnTo>
                  <a:pt x="604" y="3"/>
                </a:lnTo>
                <a:lnTo>
                  <a:pt x="570" y="8"/>
                </a:lnTo>
                <a:lnTo>
                  <a:pt x="538" y="13"/>
                </a:lnTo>
                <a:lnTo>
                  <a:pt x="505" y="21"/>
                </a:lnTo>
                <a:lnTo>
                  <a:pt x="473" y="30"/>
                </a:lnTo>
                <a:lnTo>
                  <a:pt x="443" y="41"/>
                </a:lnTo>
                <a:lnTo>
                  <a:pt x="412" y="53"/>
                </a:lnTo>
                <a:lnTo>
                  <a:pt x="381" y="67"/>
                </a:lnTo>
                <a:lnTo>
                  <a:pt x="353" y="81"/>
                </a:lnTo>
                <a:lnTo>
                  <a:pt x="325" y="98"/>
                </a:lnTo>
                <a:lnTo>
                  <a:pt x="298" y="115"/>
                </a:lnTo>
                <a:lnTo>
                  <a:pt x="271" y="135"/>
                </a:lnTo>
                <a:lnTo>
                  <a:pt x="246" y="154"/>
                </a:lnTo>
                <a:lnTo>
                  <a:pt x="221" y="175"/>
                </a:lnTo>
                <a:lnTo>
                  <a:pt x="198" y="198"/>
                </a:lnTo>
                <a:lnTo>
                  <a:pt x="175" y="221"/>
                </a:lnTo>
                <a:lnTo>
                  <a:pt x="154" y="246"/>
                </a:lnTo>
                <a:lnTo>
                  <a:pt x="135" y="270"/>
                </a:lnTo>
                <a:lnTo>
                  <a:pt x="115" y="298"/>
                </a:lnTo>
                <a:lnTo>
                  <a:pt x="98" y="325"/>
                </a:lnTo>
                <a:lnTo>
                  <a:pt x="82" y="353"/>
                </a:lnTo>
                <a:lnTo>
                  <a:pt x="67" y="381"/>
                </a:lnTo>
                <a:lnTo>
                  <a:pt x="53" y="412"/>
                </a:lnTo>
                <a:lnTo>
                  <a:pt x="42" y="441"/>
                </a:lnTo>
                <a:lnTo>
                  <a:pt x="31" y="473"/>
                </a:lnTo>
                <a:lnTo>
                  <a:pt x="22" y="505"/>
                </a:lnTo>
                <a:lnTo>
                  <a:pt x="15" y="538"/>
                </a:lnTo>
                <a:lnTo>
                  <a:pt x="8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52" y="672"/>
                </a:lnTo>
                <a:lnTo>
                  <a:pt x="53" y="641"/>
                </a:lnTo>
                <a:lnTo>
                  <a:pt x="55" y="609"/>
                </a:lnTo>
                <a:lnTo>
                  <a:pt x="59" y="578"/>
                </a:lnTo>
                <a:lnTo>
                  <a:pt x="65" y="548"/>
                </a:lnTo>
                <a:lnTo>
                  <a:pt x="71" y="517"/>
                </a:lnTo>
                <a:lnTo>
                  <a:pt x="80" y="489"/>
                </a:lnTo>
                <a:lnTo>
                  <a:pt x="89" y="460"/>
                </a:lnTo>
                <a:lnTo>
                  <a:pt x="101" y="431"/>
                </a:lnTo>
                <a:lnTo>
                  <a:pt x="113" y="404"/>
                </a:lnTo>
                <a:lnTo>
                  <a:pt x="127" y="377"/>
                </a:lnTo>
                <a:lnTo>
                  <a:pt x="141" y="351"/>
                </a:lnTo>
                <a:lnTo>
                  <a:pt x="158" y="326"/>
                </a:lnTo>
                <a:lnTo>
                  <a:pt x="175" y="302"/>
                </a:lnTo>
                <a:lnTo>
                  <a:pt x="194" y="278"/>
                </a:lnTo>
                <a:lnTo>
                  <a:pt x="214" y="256"/>
                </a:lnTo>
                <a:lnTo>
                  <a:pt x="234" y="234"/>
                </a:lnTo>
                <a:lnTo>
                  <a:pt x="256" y="214"/>
                </a:lnTo>
                <a:lnTo>
                  <a:pt x="278" y="194"/>
                </a:lnTo>
                <a:lnTo>
                  <a:pt x="302" y="175"/>
                </a:lnTo>
                <a:lnTo>
                  <a:pt x="326" y="158"/>
                </a:lnTo>
                <a:lnTo>
                  <a:pt x="351" y="141"/>
                </a:lnTo>
                <a:lnTo>
                  <a:pt x="377" y="127"/>
                </a:lnTo>
                <a:lnTo>
                  <a:pt x="404" y="113"/>
                </a:lnTo>
                <a:lnTo>
                  <a:pt x="431" y="101"/>
                </a:lnTo>
                <a:lnTo>
                  <a:pt x="460" y="89"/>
                </a:lnTo>
                <a:lnTo>
                  <a:pt x="489" y="79"/>
                </a:lnTo>
                <a:lnTo>
                  <a:pt x="518" y="71"/>
                </a:lnTo>
                <a:lnTo>
                  <a:pt x="548" y="64"/>
                </a:lnTo>
                <a:lnTo>
                  <a:pt x="578" y="59"/>
                </a:lnTo>
                <a:lnTo>
                  <a:pt x="609" y="55"/>
                </a:lnTo>
                <a:lnTo>
                  <a:pt x="641" y="52"/>
                </a:lnTo>
                <a:lnTo>
                  <a:pt x="672" y="52"/>
                </a:lnTo>
                <a:lnTo>
                  <a:pt x="672" y="52"/>
                </a:lnTo>
                <a:lnTo>
                  <a:pt x="672" y="0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6" name="Rectangle 24"/>
          <p:cNvSpPr>
            <a:spLocks noChangeArrowheads="1"/>
          </p:cNvSpPr>
          <p:nvPr/>
        </p:nvSpPr>
        <p:spPr bwMode="auto">
          <a:xfrm>
            <a:off x="454025" y="1736725"/>
            <a:ext cx="33337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2200">
                <a:solidFill>
                  <a:srgbClr val="1F1A17"/>
                </a:solidFill>
                <a:latin typeface="Arial Black" pitchFamily="34" charset="0"/>
              </a:rPr>
              <a:t>1</a:t>
            </a:r>
            <a:endParaRPr lang="cs-CZ" sz="1400"/>
          </a:p>
        </p:txBody>
      </p:sp>
      <p:sp>
        <p:nvSpPr>
          <p:cNvPr id="69657" name="Rectangle 25"/>
          <p:cNvSpPr>
            <a:spLocks noChangeArrowheads="1"/>
          </p:cNvSpPr>
          <p:nvPr/>
        </p:nvSpPr>
        <p:spPr bwMode="auto">
          <a:xfrm>
            <a:off x="1220788" y="1217613"/>
            <a:ext cx="1943100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cs-CZ" sz="2200" b="1">
                <a:solidFill>
                  <a:srgbClr val="1F1A17"/>
                </a:solidFill>
              </a:rPr>
              <a:t>Postup měření</a:t>
            </a:r>
            <a:endParaRPr lang="cs-CZ" sz="1400"/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4386263" y="1349375"/>
            <a:ext cx="438150" cy="33338"/>
          </a:xfrm>
          <a:prstGeom prst="rect">
            <a:avLst/>
          </a:pr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9659" name="Freeform 27"/>
          <p:cNvSpPr>
            <a:spLocks/>
          </p:cNvSpPr>
          <p:nvPr/>
        </p:nvSpPr>
        <p:spPr bwMode="auto">
          <a:xfrm>
            <a:off x="4705350" y="1263650"/>
            <a:ext cx="238125" cy="204788"/>
          </a:xfrm>
          <a:custGeom>
            <a:avLst/>
            <a:gdLst>
              <a:gd name="T0" fmla="*/ 0 w 901"/>
              <a:gd name="T1" fmla="*/ 0 h 773"/>
              <a:gd name="T2" fmla="*/ 6 w 901"/>
              <a:gd name="T3" fmla="*/ 12 h 773"/>
              <a:gd name="T4" fmla="*/ 17 w 901"/>
              <a:gd name="T5" fmla="*/ 36 h 773"/>
              <a:gd name="T6" fmla="*/ 27 w 901"/>
              <a:gd name="T7" fmla="*/ 60 h 773"/>
              <a:gd name="T8" fmla="*/ 37 w 901"/>
              <a:gd name="T9" fmla="*/ 85 h 773"/>
              <a:gd name="T10" fmla="*/ 47 w 901"/>
              <a:gd name="T11" fmla="*/ 109 h 773"/>
              <a:gd name="T12" fmla="*/ 54 w 901"/>
              <a:gd name="T13" fmla="*/ 132 h 773"/>
              <a:gd name="T14" fmla="*/ 62 w 901"/>
              <a:gd name="T15" fmla="*/ 157 h 773"/>
              <a:gd name="T16" fmla="*/ 69 w 901"/>
              <a:gd name="T17" fmla="*/ 181 h 773"/>
              <a:gd name="T18" fmla="*/ 75 w 901"/>
              <a:gd name="T19" fmla="*/ 205 h 773"/>
              <a:gd name="T20" fmla="*/ 80 w 901"/>
              <a:gd name="T21" fmla="*/ 230 h 773"/>
              <a:gd name="T22" fmla="*/ 85 w 901"/>
              <a:gd name="T23" fmla="*/ 254 h 773"/>
              <a:gd name="T24" fmla="*/ 88 w 901"/>
              <a:gd name="T25" fmla="*/ 277 h 773"/>
              <a:gd name="T26" fmla="*/ 92 w 901"/>
              <a:gd name="T27" fmla="*/ 302 h 773"/>
              <a:gd name="T28" fmla="*/ 94 w 901"/>
              <a:gd name="T29" fmla="*/ 326 h 773"/>
              <a:gd name="T30" fmla="*/ 95 w 901"/>
              <a:gd name="T31" fmla="*/ 350 h 773"/>
              <a:gd name="T32" fmla="*/ 96 w 901"/>
              <a:gd name="T33" fmla="*/ 375 h 773"/>
              <a:gd name="T34" fmla="*/ 96 w 901"/>
              <a:gd name="T35" fmla="*/ 399 h 773"/>
              <a:gd name="T36" fmla="*/ 95 w 901"/>
              <a:gd name="T37" fmla="*/ 422 h 773"/>
              <a:gd name="T38" fmla="*/ 94 w 901"/>
              <a:gd name="T39" fmla="*/ 447 h 773"/>
              <a:gd name="T40" fmla="*/ 92 w 901"/>
              <a:gd name="T41" fmla="*/ 471 h 773"/>
              <a:gd name="T42" fmla="*/ 88 w 901"/>
              <a:gd name="T43" fmla="*/ 495 h 773"/>
              <a:gd name="T44" fmla="*/ 85 w 901"/>
              <a:gd name="T45" fmla="*/ 520 h 773"/>
              <a:gd name="T46" fmla="*/ 80 w 901"/>
              <a:gd name="T47" fmla="*/ 543 h 773"/>
              <a:gd name="T48" fmla="*/ 75 w 901"/>
              <a:gd name="T49" fmla="*/ 567 h 773"/>
              <a:gd name="T50" fmla="*/ 69 w 901"/>
              <a:gd name="T51" fmla="*/ 592 h 773"/>
              <a:gd name="T52" fmla="*/ 62 w 901"/>
              <a:gd name="T53" fmla="*/ 616 h 773"/>
              <a:gd name="T54" fmla="*/ 54 w 901"/>
              <a:gd name="T55" fmla="*/ 640 h 773"/>
              <a:gd name="T56" fmla="*/ 47 w 901"/>
              <a:gd name="T57" fmla="*/ 665 h 773"/>
              <a:gd name="T58" fmla="*/ 37 w 901"/>
              <a:gd name="T59" fmla="*/ 688 h 773"/>
              <a:gd name="T60" fmla="*/ 27 w 901"/>
              <a:gd name="T61" fmla="*/ 712 h 773"/>
              <a:gd name="T62" fmla="*/ 17 w 901"/>
              <a:gd name="T63" fmla="*/ 737 h 773"/>
              <a:gd name="T64" fmla="*/ 6 w 901"/>
              <a:gd name="T65" fmla="*/ 761 h 773"/>
              <a:gd name="T66" fmla="*/ 901 w 901"/>
              <a:gd name="T67" fmla="*/ 386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1" h="773">
                <a:moveTo>
                  <a:pt x="901" y="386"/>
                </a:moveTo>
                <a:lnTo>
                  <a:pt x="0" y="0"/>
                </a:lnTo>
                <a:lnTo>
                  <a:pt x="0" y="0"/>
                </a:lnTo>
                <a:lnTo>
                  <a:pt x="6" y="12"/>
                </a:lnTo>
                <a:lnTo>
                  <a:pt x="11" y="24"/>
                </a:lnTo>
                <a:lnTo>
                  <a:pt x="17" y="36"/>
                </a:lnTo>
                <a:lnTo>
                  <a:pt x="23" y="49"/>
                </a:lnTo>
                <a:lnTo>
                  <a:pt x="27" y="60"/>
                </a:lnTo>
                <a:lnTo>
                  <a:pt x="33" y="72"/>
                </a:lnTo>
                <a:lnTo>
                  <a:pt x="37" y="85"/>
                </a:lnTo>
                <a:lnTo>
                  <a:pt x="42" y="96"/>
                </a:lnTo>
                <a:lnTo>
                  <a:pt x="47" y="109"/>
                </a:lnTo>
                <a:lnTo>
                  <a:pt x="51" y="121"/>
                </a:lnTo>
                <a:lnTo>
                  <a:pt x="54" y="132"/>
                </a:lnTo>
                <a:lnTo>
                  <a:pt x="59" y="145"/>
                </a:lnTo>
                <a:lnTo>
                  <a:pt x="62" y="157"/>
                </a:lnTo>
                <a:lnTo>
                  <a:pt x="66" y="169"/>
                </a:lnTo>
                <a:lnTo>
                  <a:pt x="69" y="181"/>
                </a:lnTo>
                <a:lnTo>
                  <a:pt x="73" y="194"/>
                </a:lnTo>
                <a:lnTo>
                  <a:pt x="75" y="205"/>
                </a:lnTo>
                <a:lnTo>
                  <a:pt x="78" y="217"/>
                </a:lnTo>
                <a:lnTo>
                  <a:pt x="80" y="230"/>
                </a:lnTo>
                <a:lnTo>
                  <a:pt x="83" y="241"/>
                </a:lnTo>
                <a:lnTo>
                  <a:pt x="85" y="254"/>
                </a:lnTo>
                <a:lnTo>
                  <a:pt x="87" y="266"/>
                </a:lnTo>
                <a:lnTo>
                  <a:pt x="88" y="277"/>
                </a:lnTo>
                <a:lnTo>
                  <a:pt x="91" y="290"/>
                </a:lnTo>
                <a:lnTo>
                  <a:pt x="92" y="302"/>
                </a:lnTo>
                <a:lnTo>
                  <a:pt x="93" y="314"/>
                </a:lnTo>
                <a:lnTo>
                  <a:pt x="94" y="326"/>
                </a:lnTo>
                <a:lnTo>
                  <a:pt x="95" y="339"/>
                </a:lnTo>
                <a:lnTo>
                  <a:pt x="95" y="350"/>
                </a:lnTo>
                <a:lnTo>
                  <a:pt x="96" y="362"/>
                </a:lnTo>
                <a:lnTo>
                  <a:pt x="96" y="375"/>
                </a:lnTo>
                <a:lnTo>
                  <a:pt x="96" y="386"/>
                </a:lnTo>
                <a:lnTo>
                  <a:pt x="96" y="399"/>
                </a:lnTo>
                <a:lnTo>
                  <a:pt x="96" y="411"/>
                </a:lnTo>
                <a:lnTo>
                  <a:pt x="95" y="422"/>
                </a:lnTo>
                <a:lnTo>
                  <a:pt x="95" y="435"/>
                </a:lnTo>
                <a:lnTo>
                  <a:pt x="94" y="447"/>
                </a:lnTo>
                <a:lnTo>
                  <a:pt x="93" y="459"/>
                </a:lnTo>
                <a:lnTo>
                  <a:pt x="92" y="471"/>
                </a:lnTo>
                <a:lnTo>
                  <a:pt x="91" y="483"/>
                </a:lnTo>
                <a:lnTo>
                  <a:pt x="88" y="495"/>
                </a:lnTo>
                <a:lnTo>
                  <a:pt x="87" y="507"/>
                </a:lnTo>
                <a:lnTo>
                  <a:pt x="85" y="520"/>
                </a:lnTo>
                <a:lnTo>
                  <a:pt x="83" y="531"/>
                </a:lnTo>
                <a:lnTo>
                  <a:pt x="80" y="543"/>
                </a:lnTo>
                <a:lnTo>
                  <a:pt x="78" y="556"/>
                </a:lnTo>
                <a:lnTo>
                  <a:pt x="75" y="567"/>
                </a:lnTo>
                <a:lnTo>
                  <a:pt x="73" y="580"/>
                </a:lnTo>
                <a:lnTo>
                  <a:pt x="69" y="592"/>
                </a:lnTo>
                <a:lnTo>
                  <a:pt x="66" y="603"/>
                </a:lnTo>
                <a:lnTo>
                  <a:pt x="62" y="616"/>
                </a:lnTo>
                <a:lnTo>
                  <a:pt x="59" y="628"/>
                </a:lnTo>
                <a:lnTo>
                  <a:pt x="54" y="640"/>
                </a:lnTo>
                <a:lnTo>
                  <a:pt x="51" y="652"/>
                </a:lnTo>
                <a:lnTo>
                  <a:pt x="47" y="665"/>
                </a:lnTo>
                <a:lnTo>
                  <a:pt x="42" y="676"/>
                </a:lnTo>
                <a:lnTo>
                  <a:pt x="37" y="688"/>
                </a:lnTo>
                <a:lnTo>
                  <a:pt x="33" y="701"/>
                </a:lnTo>
                <a:lnTo>
                  <a:pt x="27" y="712"/>
                </a:lnTo>
                <a:lnTo>
                  <a:pt x="23" y="725"/>
                </a:lnTo>
                <a:lnTo>
                  <a:pt x="17" y="737"/>
                </a:lnTo>
                <a:lnTo>
                  <a:pt x="11" y="748"/>
                </a:lnTo>
                <a:lnTo>
                  <a:pt x="6" y="761"/>
                </a:lnTo>
                <a:lnTo>
                  <a:pt x="0" y="773"/>
                </a:lnTo>
                <a:lnTo>
                  <a:pt x="901" y="386"/>
                </a:lnTo>
                <a:lnTo>
                  <a:pt x="901" y="386"/>
                </a:lnTo>
                <a:close/>
              </a:path>
            </a:pathLst>
          </a:custGeom>
          <a:solidFill>
            <a:srgbClr val="1F1A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cs-CZ"/>
          </a:p>
        </p:txBody>
      </p:sp>
      <p:pic>
        <p:nvPicPr>
          <p:cNvPr id="69660" name="Picture 28" descr="C:\Jan\Figures\Transparenty\g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720850"/>
            <a:ext cx="1468438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C:\Jan\Figures\Transparenty\g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735138"/>
            <a:ext cx="5410200" cy="414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C:\Jan\Figures\Transparenty\g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6138"/>
            <a:ext cx="4343400" cy="433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2667000" y="6019800"/>
            <a:ext cx="411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[</a:t>
            </a:r>
            <a:r>
              <a:rPr lang="cs-CZ" sz="1400"/>
              <a:t>J. Valenta et al., </a:t>
            </a:r>
            <a:r>
              <a:rPr lang="cs-CZ" sz="1400" i="1"/>
              <a:t>J. Luminescence</a:t>
            </a:r>
            <a:r>
              <a:rPr lang="cs-CZ" sz="1400"/>
              <a:t> </a:t>
            </a:r>
            <a:r>
              <a:rPr lang="cs-CZ" sz="1400" b="1"/>
              <a:t>98 </a:t>
            </a:r>
            <a:r>
              <a:rPr lang="cs-CZ" sz="1400"/>
              <a:t>(2002) 15]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838200" y="260350"/>
            <a:ext cx="73342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cs-CZ" sz="1600" dirty="0">
              <a:latin typeface="Comic Sans MS" pitchFamily="66" charset="0"/>
            </a:endParaRPr>
          </a:p>
        </p:txBody>
      </p:sp>
      <p:pic>
        <p:nvPicPr>
          <p:cNvPr id="33796" name="Picture 4" descr="projection_obje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68413"/>
            <a:ext cx="28575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495800" y="1954213"/>
            <a:ext cx="3752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/>
              <a:t>Poloha </a:t>
            </a:r>
            <a:r>
              <a:rPr lang="cs-CZ"/>
              <a:t>částic na uhlíkové podložce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4495800" y="3402013"/>
            <a:ext cx="3689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/>
              <a:t>Ideální projekce částice na stínítku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495800" y="4926013"/>
            <a:ext cx="4235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/>
              <a:t>Skutečný obraz částice na stínítku v EM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Image </a:t>
            </a:r>
            <a:r>
              <a:rPr lang="cs-CZ" dirty="0" err="1" smtClean="0"/>
              <a:t>processing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3802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topchos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7239000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219200" y="4419600"/>
            <a:ext cx="7086600" cy="11430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295400" y="4724400"/>
            <a:ext cx="6858000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>
                <a:solidFill>
                  <a:srgbClr val="996633"/>
                </a:solidFill>
                <a:latin typeface="Trebuchet MS" pitchFamily="34" charset="0"/>
              </a:rPr>
              <a:t>- </a:t>
            </a:r>
            <a:r>
              <a:rPr lang="cs-CZ" sz="2400">
                <a:solidFill>
                  <a:srgbClr val="996633"/>
                </a:solidFill>
                <a:latin typeface="Trebuchet MS" pitchFamily="34" charset="0"/>
              </a:rPr>
              <a:t>výběr částic z elektronmikroskopických snímků</a:t>
            </a:r>
            <a:endParaRPr lang="cs-CZ" sz="2400"/>
          </a:p>
        </p:txBody>
      </p:sp>
      <p:sp>
        <p:nvSpPr>
          <p:cNvPr id="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Image </a:t>
            </a:r>
            <a:r>
              <a:rPr lang="cs-CZ" dirty="0" err="1" smtClean="0"/>
              <a:t>processing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8522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1143000" y="1143000"/>
          <a:ext cx="7239000" cy="542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7" name="Image" r:id="rId3" imgW="13003175" imgH="9752381" progId="Photoshop.Image.6">
                  <p:embed/>
                </p:oleObj>
              </mc:Choice>
              <mc:Fallback>
                <p:oleObj name="Image" r:id="rId3" imgW="13003175" imgH="9752381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7239000" cy="542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676400" y="1752600"/>
            <a:ext cx="3124200" cy="7620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905000" y="1905000"/>
            <a:ext cx="2667000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cs-CZ" sz="2400">
                <a:solidFill>
                  <a:srgbClr val="996633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996633"/>
                </a:solidFill>
                <a:latin typeface="Trebuchet MS" pitchFamily="34" charset="0"/>
              </a:rPr>
              <a:t>- </a:t>
            </a:r>
            <a:r>
              <a:rPr lang="cs-CZ" sz="2400">
                <a:solidFill>
                  <a:srgbClr val="996633"/>
                </a:solidFill>
                <a:latin typeface="Trebuchet MS" pitchFamily="34" charset="0"/>
                <a:cs typeface="Times New Roman" pitchFamily="18" charset="0"/>
              </a:rPr>
              <a:t>klasifikace</a:t>
            </a:r>
            <a:endParaRPr lang="cs-CZ" sz="240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Image </a:t>
            </a:r>
            <a:r>
              <a:rPr lang="cs-CZ" dirty="0" err="1" smtClean="0"/>
              <a:t>processing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6593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276600" y="1286346"/>
            <a:ext cx="2806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3200" b="1">
                <a:solidFill>
                  <a:srgbClr val="CC3300"/>
                </a:solidFill>
                <a:latin typeface="Comic Sans MS" pitchFamily="66" charset="0"/>
              </a:rPr>
              <a:t>F</a:t>
            </a:r>
            <a:r>
              <a:rPr lang="en-US" sz="3200" b="1">
                <a:solidFill>
                  <a:srgbClr val="CC3300"/>
                </a:solidFill>
                <a:latin typeface="Comic Sans MS" pitchFamily="66" charset="0"/>
              </a:rPr>
              <a:t>otosyst</a:t>
            </a:r>
            <a:r>
              <a:rPr lang="cs-CZ" sz="3200" b="1">
                <a:solidFill>
                  <a:srgbClr val="CC3300"/>
                </a:solidFill>
                <a:latin typeface="Comic Sans MS" pitchFamily="66" charset="0"/>
              </a:rPr>
              <a:t>é</a:t>
            </a:r>
            <a:r>
              <a:rPr lang="en-US" sz="3200" b="1">
                <a:solidFill>
                  <a:srgbClr val="CC3300"/>
                </a:solidFill>
                <a:latin typeface="Comic Sans MS" pitchFamily="66" charset="0"/>
              </a:rPr>
              <a:t>m I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50825" y="2853209"/>
            <a:ext cx="7877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rebuchet MS" pitchFamily="34" charset="0"/>
              </a:rPr>
              <a:t>top-view proje</a:t>
            </a:r>
            <a:r>
              <a:rPr lang="cs-CZ" sz="2400">
                <a:latin typeface="Trebuchet MS" pitchFamily="34" charset="0"/>
              </a:rPr>
              <a:t>kce</a:t>
            </a:r>
            <a:r>
              <a:rPr lang="en-US" sz="2400">
                <a:latin typeface="Trebuchet MS" pitchFamily="34" charset="0"/>
              </a:rPr>
              <a:t>	  -  X-ray stru</a:t>
            </a:r>
            <a:r>
              <a:rPr lang="cs-CZ" sz="2400">
                <a:latin typeface="Trebuchet MS" pitchFamily="34" charset="0"/>
              </a:rPr>
              <a:t>k</a:t>
            </a:r>
            <a:r>
              <a:rPr lang="en-US" sz="2400">
                <a:latin typeface="Trebuchet MS" pitchFamily="34" charset="0"/>
              </a:rPr>
              <a:t>tur</a:t>
            </a:r>
            <a:r>
              <a:rPr lang="cs-CZ" sz="2400">
                <a:latin typeface="Trebuchet MS" pitchFamily="34" charset="0"/>
              </a:rPr>
              <a:t>a</a:t>
            </a:r>
            <a:r>
              <a:rPr lang="en-US" sz="2400">
                <a:latin typeface="Trebuchet MS" pitchFamily="34" charset="0"/>
              </a:rPr>
              <a:t>   </a:t>
            </a:r>
            <a:r>
              <a:rPr lang="cs-CZ" sz="2400">
                <a:latin typeface="Trebuchet MS" pitchFamily="34" charset="0"/>
              </a:rPr>
              <a:t> </a:t>
            </a:r>
            <a:r>
              <a:rPr lang="en-US" sz="2400">
                <a:latin typeface="Trebuchet MS" pitchFamily="34" charset="0"/>
              </a:rPr>
              <a:t> -  </a:t>
            </a:r>
            <a:r>
              <a:rPr lang="cs-CZ" sz="2400">
                <a:latin typeface="Trebuchet MS" pitchFamily="34" charset="0"/>
              </a:rPr>
              <a:t>  k</a:t>
            </a:r>
            <a:r>
              <a:rPr lang="en-US" sz="2400">
                <a:latin typeface="Trebuchet MS" pitchFamily="34" charset="0"/>
              </a:rPr>
              <a:t>ombina</a:t>
            </a:r>
            <a:r>
              <a:rPr lang="cs-CZ" sz="2400">
                <a:latin typeface="Trebuchet MS" pitchFamily="34" charset="0"/>
              </a:rPr>
              <a:t>ce</a:t>
            </a:r>
            <a:endParaRPr lang="en-US" sz="2400">
              <a:latin typeface="Trebuchet MS" pitchFamily="34" charset="0"/>
            </a:endParaRPr>
          </a:p>
        </p:txBody>
      </p:sp>
      <p:graphicFrame>
        <p:nvGraphicFramePr>
          <p:cNvPr id="409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026871"/>
              </p:ext>
            </p:extLst>
          </p:nvPr>
        </p:nvGraphicFramePr>
        <p:xfrm>
          <a:off x="3276600" y="3645371"/>
          <a:ext cx="2403475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3" name="Image" r:id="rId3" imgW="2730159" imgH="2780952" progId="Photoshop.Image.6">
                  <p:embed/>
                </p:oleObj>
              </mc:Choice>
              <mc:Fallback>
                <p:oleObj name="Image" r:id="rId3" imgW="2730159" imgH="2780952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645371"/>
                        <a:ext cx="2403475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698407"/>
              </p:ext>
            </p:extLst>
          </p:nvPr>
        </p:nvGraphicFramePr>
        <p:xfrm>
          <a:off x="6516688" y="3789834"/>
          <a:ext cx="16510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4" name="Image" r:id="rId5" imgW="1650794" imgH="2158730" progId="Photoshop.Image.6">
                  <p:embed/>
                </p:oleObj>
              </mc:Choice>
              <mc:Fallback>
                <p:oleObj name="Image" r:id="rId5" imgW="1650794" imgH="2158730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3789834"/>
                        <a:ext cx="16510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789834"/>
            <a:ext cx="1579562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5727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002945"/>
              </p:ext>
            </p:extLst>
          </p:nvPr>
        </p:nvGraphicFramePr>
        <p:xfrm>
          <a:off x="457200" y="3989412"/>
          <a:ext cx="8296275" cy="222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5" name="Image" r:id="rId3" imgW="5400000" imgH="1449799" progId="Photoshop.Image.6">
                  <p:embed/>
                </p:oleObj>
              </mc:Choice>
              <mc:Fallback>
                <p:oleObj name="Image" r:id="rId3" imgW="5400000" imgH="1449799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989412"/>
                        <a:ext cx="8296275" cy="222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200400" y="1173187"/>
            <a:ext cx="2806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3200" b="1">
                <a:solidFill>
                  <a:srgbClr val="CC3300"/>
                </a:solidFill>
                <a:latin typeface="Comic Sans MS" pitchFamily="66" charset="0"/>
              </a:rPr>
              <a:t>F</a:t>
            </a:r>
            <a:r>
              <a:rPr lang="en-US" sz="3200" b="1">
                <a:solidFill>
                  <a:srgbClr val="CC3300"/>
                </a:solidFill>
                <a:latin typeface="Comic Sans MS" pitchFamily="66" charset="0"/>
              </a:rPr>
              <a:t>otosyst</a:t>
            </a:r>
            <a:r>
              <a:rPr lang="cs-CZ" sz="3200" b="1">
                <a:solidFill>
                  <a:srgbClr val="CC3300"/>
                </a:solidFill>
                <a:latin typeface="Comic Sans MS" pitchFamily="66" charset="0"/>
              </a:rPr>
              <a:t>é</a:t>
            </a:r>
            <a:r>
              <a:rPr lang="en-US" sz="3200" b="1">
                <a:solidFill>
                  <a:srgbClr val="CC3300"/>
                </a:solidFill>
                <a:latin typeface="Comic Sans MS" pitchFamily="66" charset="0"/>
              </a:rPr>
              <a:t>m I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098800" y="3151212"/>
            <a:ext cx="1593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Fe defici</a:t>
            </a:r>
            <a:r>
              <a:rPr lang="cs-CZ" b="1">
                <a:solidFill>
                  <a:srgbClr val="FF0000"/>
                </a:solidFill>
              </a:rPr>
              <a:t>t</a:t>
            </a:r>
            <a:r>
              <a:rPr lang="en-US" b="1">
                <a:solidFill>
                  <a:srgbClr val="FF0000"/>
                </a:solidFill>
              </a:rPr>
              <a:t> </a:t>
            </a:r>
            <a:endParaRPr lang="cs-CZ" b="1">
              <a:solidFill>
                <a:srgbClr val="FF0000"/>
              </a:solidFill>
            </a:endParaRPr>
          </a:p>
          <a:p>
            <a:pPr algn="ctr"/>
            <a:r>
              <a:rPr lang="en-US" b="1">
                <a:solidFill>
                  <a:srgbClr val="333333"/>
                </a:solidFill>
              </a:rPr>
              <a:t>(IsiA protein)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876800" y="2236812"/>
            <a:ext cx="396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b="1" i="1"/>
              <a:t>Prochlorophyta</a:t>
            </a:r>
            <a:r>
              <a:rPr lang="en-US" sz="3200" b="1"/>
              <a:t>  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791200" y="3303612"/>
            <a:ext cx="203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3300"/>
                </a:solidFill>
              </a:rPr>
              <a:t>PSI</a:t>
            </a:r>
            <a:r>
              <a:rPr lang="en-US" b="1"/>
              <a:t>-</a:t>
            </a:r>
            <a:r>
              <a:rPr lang="en-US" b="1">
                <a:solidFill>
                  <a:srgbClr val="339933"/>
                </a:solidFill>
              </a:rPr>
              <a:t>Pcb</a:t>
            </a:r>
            <a:r>
              <a:rPr lang="en-US" b="1"/>
              <a:t> complex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762000" y="2236812"/>
            <a:ext cx="396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cs-CZ" sz="3200" b="1" i="1"/>
              <a:t>Cyanobacteria</a:t>
            </a:r>
            <a:r>
              <a:rPr lang="en-US" sz="3200" b="1" i="1"/>
              <a:t> 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7275513" y="5992837"/>
            <a:ext cx="15287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Bumba </a:t>
            </a:r>
            <a:r>
              <a:rPr lang="da-DK" sz="1000"/>
              <a:t>et al., </a:t>
            </a:r>
            <a:r>
              <a:rPr lang="cs-CZ" sz="1000"/>
              <a:t>BBA 2005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7846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49824"/>
              </p:ext>
            </p:extLst>
          </p:nvPr>
        </p:nvGraphicFramePr>
        <p:xfrm>
          <a:off x="900113" y="2132409"/>
          <a:ext cx="6985000" cy="447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9" name="Image" r:id="rId3" imgW="19669841" imgH="12609524" progId="Photoshop.Image.10">
                  <p:embed/>
                </p:oleObj>
              </mc:Choice>
              <mc:Fallback>
                <p:oleObj name="Image" r:id="rId3" imgW="19669841" imgH="12609524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132409"/>
                        <a:ext cx="6985000" cy="447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168650" y="833339"/>
            <a:ext cx="2806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3200" b="1" dirty="0">
                <a:solidFill>
                  <a:srgbClr val="CC3300"/>
                </a:solidFill>
                <a:latin typeface="Comic Sans MS" pitchFamily="66" charset="0"/>
              </a:rPr>
              <a:t>F</a:t>
            </a:r>
            <a:r>
              <a:rPr lang="en-US" sz="3200" b="1" dirty="0" err="1">
                <a:solidFill>
                  <a:srgbClr val="CC3300"/>
                </a:solidFill>
                <a:latin typeface="Comic Sans MS" pitchFamily="66" charset="0"/>
              </a:rPr>
              <a:t>otosyst</a:t>
            </a:r>
            <a:r>
              <a:rPr lang="cs-CZ" sz="3200" b="1" dirty="0">
                <a:solidFill>
                  <a:srgbClr val="CC3300"/>
                </a:solidFill>
                <a:latin typeface="Comic Sans MS" pitchFamily="66" charset="0"/>
              </a:rPr>
              <a:t>é</a:t>
            </a:r>
            <a:r>
              <a:rPr lang="en-US" sz="3200" b="1" dirty="0">
                <a:solidFill>
                  <a:srgbClr val="CC3300"/>
                </a:solidFill>
                <a:latin typeface="Comic Sans MS" pitchFamily="66" charset="0"/>
              </a:rPr>
              <a:t>m I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68313" y="1412776"/>
            <a:ext cx="8207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dirty="0"/>
              <a:t>Lokalizace a množství </a:t>
            </a:r>
            <a:r>
              <a:rPr lang="cs-CZ" dirty="0" err="1"/>
              <a:t>světlosběrných</a:t>
            </a:r>
            <a:r>
              <a:rPr lang="cs-CZ" dirty="0"/>
              <a:t> komplexů LHCI v závislosti na intenzitě osvětlení během růstu červené řasy </a:t>
            </a:r>
            <a:r>
              <a:rPr lang="cs-CZ" i="1" dirty="0" err="1"/>
              <a:t>Cyanidium</a:t>
            </a:r>
            <a:r>
              <a:rPr lang="cs-CZ" i="1" dirty="0"/>
              <a:t> </a:t>
            </a:r>
            <a:r>
              <a:rPr lang="cs-CZ" i="1" dirty="0" err="1"/>
              <a:t>caldarium</a:t>
            </a:r>
            <a:endParaRPr lang="cs-CZ" i="1" dirty="0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7524750" y="6640909"/>
            <a:ext cx="15779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Gardián </a:t>
            </a:r>
            <a:r>
              <a:rPr lang="da-DK" sz="1000"/>
              <a:t>et al., </a:t>
            </a:r>
            <a:r>
              <a:rPr lang="cs-CZ" sz="1000"/>
              <a:t>BBA</a:t>
            </a:r>
            <a:r>
              <a:rPr lang="da-DK" sz="1000"/>
              <a:t> </a:t>
            </a:r>
            <a:r>
              <a:rPr lang="cs-CZ" sz="1000"/>
              <a:t>2007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60648"/>
            <a:ext cx="8077200" cy="457200"/>
          </a:xfrm>
        </p:spPr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726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892678"/>
              </p:ext>
            </p:extLst>
          </p:nvPr>
        </p:nvGraphicFramePr>
        <p:xfrm>
          <a:off x="935037" y="2579687"/>
          <a:ext cx="7273925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3" name="Image" r:id="rId3" imgW="5404115" imgH="1810516" progId="Photoshop.Image.6">
                  <p:embed/>
                </p:oleObj>
              </mc:Choice>
              <mc:Fallback>
                <p:oleObj name="Image" r:id="rId3" imgW="5404115" imgH="1810516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037" y="2579687"/>
                        <a:ext cx="7273925" cy="243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009900"/>
                                </a:gs>
                                <a:gs pos="100000">
                                  <a:schemeClr val="bg1"/>
                                </a:gs>
                              </a:gsLst>
                              <a:path path="rect">
                                <a:fillToRect r="100000" b="100000"/>
                              </a:path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043362" y="5246687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/>
              <a:t>- RNA</a:t>
            </a:r>
            <a:endParaRPr lang="cs-CZ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592262" y="5246687"/>
            <a:ext cx="86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/>
              <a:t>+ RNA</a:t>
            </a:r>
            <a:endParaRPr lang="cs-CZ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269037" y="5246687"/>
            <a:ext cx="1670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/>
              <a:t>model overlaid</a:t>
            </a:r>
            <a:endParaRPr lang="cs-CZ"/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533400" y="1268760"/>
            <a:ext cx="792480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9900"/>
                    </a:gs>
                    <a:gs pos="100000">
                      <a:schemeClr val="bg1"/>
                    </a:gs>
                  </a:gsLst>
                  <a:path path="rect">
                    <a:fillToRect r="100000" b="10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>
                <a:solidFill>
                  <a:srgbClr val="993300"/>
                </a:solidFill>
                <a:latin typeface="Comic Sans MS" pitchFamily="66" charset="0"/>
              </a:rPr>
              <a:t>MRP1/MRP2 complex</a:t>
            </a:r>
          </a:p>
          <a:p>
            <a:pPr algn="ctr"/>
            <a:r>
              <a:rPr lang="en-US" sz="2000" dirty="0"/>
              <a:t>(</a:t>
            </a:r>
            <a:r>
              <a:rPr lang="en-US" sz="2000" b="1" dirty="0"/>
              <a:t>m</a:t>
            </a:r>
            <a:r>
              <a:rPr lang="en-US" sz="2000" dirty="0"/>
              <a:t>itochondrial </a:t>
            </a:r>
            <a:r>
              <a:rPr lang="en-US" sz="2000" b="1" dirty="0"/>
              <a:t>R</a:t>
            </a:r>
            <a:r>
              <a:rPr lang="en-US" sz="2000" dirty="0"/>
              <a:t>NA binding </a:t>
            </a:r>
            <a:r>
              <a:rPr lang="en-US" sz="2000" b="1" dirty="0"/>
              <a:t>p</a:t>
            </a:r>
            <a:r>
              <a:rPr lang="en-US" sz="2000" dirty="0"/>
              <a:t>rotein </a:t>
            </a:r>
            <a:r>
              <a:rPr lang="cs-CZ" sz="2000" dirty="0"/>
              <a:t>z</a:t>
            </a:r>
            <a:r>
              <a:rPr lang="en-US" sz="2000" dirty="0"/>
              <a:t> </a:t>
            </a:r>
            <a:r>
              <a:rPr lang="cs-CZ" sz="2000" i="1" dirty="0"/>
              <a:t>Trypanosoma </a:t>
            </a:r>
            <a:r>
              <a:rPr lang="cs-CZ" sz="2000" i="1" dirty="0" err="1"/>
              <a:t>brucei</a:t>
            </a:r>
            <a:r>
              <a:rPr lang="en-US" sz="2000" dirty="0"/>
              <a:t>)</a:t>
            </a:r>
            <a:endParaRPr lang="cs-CZ" sz="2000" i="1" dirty="0"/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6804025" y="6569075"/>
            <a:ext cx="22796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Zíková A. </a:t>
            </a:r>
            <a:r>
              <a:rPr lang="da-DK" sz="1000"/>
              <a:t>et al., </a:t>
            </a:r>
            <a:r>
              <a:rPr lang="cs-CZ" sz="1000"/>
              <a:t>Int. J. Parasitol. 2008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014537" y="5905500"/>
            <a:ext cx="5016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cs-CZ" sz="1600"/>
              <a:t>Regulační role při editování a dalším zpracování RNA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7767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7" y="2060848"/>
            <a:ext cx="3492500" cy="461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780005" y="2637111"/>
            <a:ext cx="40386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9875" indent="-269875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cs-CZ" sz="2400">
                <a:solidFill>
                  <a:srgbClr val="CC3300"/>
                </a:solidFill>
                <a:latin typeface="Trebuchet MS" pitchFamily="34" charset="0"/>
              </a:rPr>
              <a:t>Ni </a:t>
            </a:r>
            <a:r>
              <a:rPr lang="cs-CZ" sz="2400" baseline="30000">
                <a:solidFill>
                  <a:srgbClr val="CC3300"/>
                </a:solidFill>
                <a:latin typeface="Trebuchet MS" pitchFamily="34" charset="0"/>
              </a:rPr>
              <a:t>2+</a:t>
            </a:r>
            <a:r>
              <a:rPr lang="cs-CZ" sz="2400">
                <a:solidFill>
                  <a:srgbClr val="CC3300"/>
                </a:solidFill>
                <a:latin typeface="Trebuchet MS" pitchFamily="34" charset="0"/>
              </a:rPr>
              <a:t> -NTA Nanogold</a:t>
            </a:r>
          </a:p>
          <a:p>
            <a:pPr algn="ctr"/>
            <a:r>
              <a:rPr lang="cs-CZ" sz="1600">
                <a:latin typeface="Trebuchet MS" pitchFamily="34" charset="0"/>
              </a:rPr>
              <a:t>www.nanoprobes.com</a:t>
            </a:r>
          </a:p>
          <a:p>
            <a:endParaRPr lang="cs-CZ" sz="2400">
              <a:latin typeface="Trebuchet MS" pitchFamily="34" charset="0"/>
            </a:endParaRPr>
          </a:p>
          <a:p>
            <a:r>
              <a:rPr lang="cs-CZ" sz="2400">
                <a:latin typeface="Trebuchet MS" pitchFamily="34" charset="0"/>
              </a:rPr>
              <a:t>- His-tagged protein</a:t>
            </a:r>
          </a:p>
          <a:p>
            <a:pPr>
              <a:buFontTx/>
              <a:buChar char="-"/>
            </a:pPr>
            <a:endParaRPr lang="cs-CZ" sz="2400">
              <a:latin typeface="Trebuchet MS" pitchFamily="34" charset="0"/>
            </a:endParaRPr>
          </a:p>
          <a:p>
            <a:r>
              <a:rPr lang="cs-CZ" sz="2400">
                <a:latin typeface="Trebuchet MS" pitchFamily="34" charset="0"/>
              </a:rPr>
              <a:t>- vysoká vazebná afinita</a:t>
            </a:r>
          </a:p>
          <a:p>
            <a:pPr>
              <a:buFontTx/>
              <a:buChar char="-"/>
            </a:pPr>
            <a:endParaRPr lang="cs-CZ" sz="2400">
              <a:latin typeface="Trebuchet MS" pitchFamily="34" charset="0"/>
            </a:endParaRPr>
          </a:p>
          <a:p>
            <a:r>
              <a:rPr lang="cs-CZ" sz="2400">
                <a:latin typeface="Trebuchet MS" pitchFamily="34" charset="0"/>
              </a:rPr>
              <a:t>- minimální vzdálenost od vazebného místa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03479" y="1196752"/>
            <a:ext cx="87137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Comic Sans MS" pitchFamily="66" charset="0"/>
              </a:rPr>
              <a:t>Lo</a:t>
            </a:r>
            <a:r>
              <a:rPr lang="cs-CZ" sz="2000" dirty="0">
                <a:latin typeface="Comic Sans MS" pitchFamily="66" charset="0"/>
              </a:rPr>
              <a:t>k</a:t>
            </a:r>
            <a:r>
              <a:rPr lang="en-US" sz="2000" dirty="0" err="1">
                <a:latin typeface="Comic Sans MS" pitchFamily="66" charset="0"/>
              </a:rPr>
              <a:t>aliza</a:t>
            </a:r>
            <a:r>
              <a:rPr lang="cs-CZ" sz="2000" dirty="0" err="1">
                <a:latin typeface="Comic Sans MS" pitchFamily="66" charset="0"/>
              </a:rPr>
              <a:t>ce</a:t>
            </a:r>
            <a:r>
              <a:rPr lang="cs-CZ" sz="2000" dirty="0">
                <a:latin typeface="Comic Sans MS" pitchFamily="66" charset="0"/>
              </a:rPr>
              <a:t> jednotlivých podjednotek proteinových komplexů pomocí </a:t>
            </a:r>
            <a:r>
              <a:rPr lang="cs-CZ" sz="2000" dirty="0" err="1">
                <a:latin typeface="Comic Sans MS" pitchFamily="66" charset="0"/>
              </a:rPr>
              <a:t>elektonové</a:t>
            </a:r>
            <a:r>
              <a:rPr lang="cs-CZ" sz="2000" dirty="0">
                <a:latin typeface="Comic Sans MS" pitchFamily="66" charset="0"/>
              </a:rPr>
              <a:t> mikroskopie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3597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-24660" y="1027771"/>
            <a:ext cx="9144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Comic Sans MS" pitchFamily="66" charset="0"/>
              </a:rPr>
              <a:t>Lo</a:t>
            </a:r>
            <a:r>
              <a:rPr lang="cs-CZ" sz="2000" dirty="0">
                <a:latin typeface="Comic Sans MS" pitchFamily="66" charset="0"/>
              </a:rPr>
              <a:t>k</a:t>
            </a:r>
            <a:r>
              <a:rPr lang="en-US" sz="2000" dirty="0" err="1">
                <a:latin typeface="Comic Sans MS" pitchFamily="66" charset="0"/>
              </a:rPr>
              <a:t>aliza</a:t>
            </a:r>
            <a:r>
              <a:rPr lang="cs-CZ" sz="2000" dirty="0" err="1">
                <a:latin typeface="Comic Sans MS" pitchFamily="66" charset="0"/>
              </a:rPr>
              <a:t>ce</a:t>
            </a:r>
            <a:r>
              <a:rPr lang="en-US" sz="2000" dirty="0">
                <a:latin typeface="Comic Sans MS" pitchFamily="66" charset="0"/>
              </a:rPr>
              <a:t> </a:t>
            </a:r>
            <a:r>
              <a:rPr lang="en-US" sz="2000" dirty="0" err="1">
                <a:latin typeface="Comic Sans MS" pitchFamily="66" charset="0"/>
              </a:rPr>
              <a:t>PsbH</a:t>
            </a:r>
            <a:r>
              <a:rPr lang="en-US" sz="2000" dirty="0">
                <a:latin typeface="Comic Sans MS" pitchFamily="66" charset="0"/>
              </a:rPr>
              <a:t> </a:t>
            </a:r>
            <a:r>
              <a:rPr lang="cs-CZ" sz="2000" dirty="0">
                <a:latin typeface="Comic Sans MS" pitchFamily="66" charset="0"/>
              </a:rPr>
              <a:t>podjednotky v komplexu </a:t>
            </a:r>
            <a:r>
              <a:rPr lang="en-US" sz="2000" dirty="0">
                <a:latin typeface="Comic Sans MS" pitchFamily="66" charset="0"/>
              </a:rPr>
              <a:t>PSII</a:t>
            </a:r>
          </a:p>
        </p:txBody>
      </p:sp>
      <p:pic>
        <p:nvPicPr>
          <p:cNvPr id="47108" name="Picture 4" descr="Fi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27881"/>
            <a:ext cx="38227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 descr="Fig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27881"/>
            <a:ext cx="414655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68313" y="6152281"/>
            <a:ext cx="3597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Trebuchet MS" pitchFamily="34" charset="0"/>
              </a:rPr>
              <a:t>EM </a:t>
            </a:r>
            <a:r>
              <a:rPr lang="cs-CZ">
                <a:latin typeface="Trebuchet MS" pitchFamily="34" charset="0"/>
              </a:rPr>
              <a:t>snímek</a:t>
            </a:r>
            <a:r>
              <a:rPr lang="en-US">
                <a:latin typeface="Trebuchet MS" pitchFamily="34" charset="0"/>
              </a:rPr>
              <a:t> Ni-NTA </a:t>
            </a:r>
            <a:r>
              <a:rPr lang="cs-CZ">
                <a:latin typeface="Trebuchet MS" pitchFamily="34" charset="0"/>
              </a:rPr>
              <a:t>značených</a:t>
            </a:r>
            <a:r>
              <a:rPr lang="en-US">
                <a:latin typeface="Trebuchet MS" pitchFamily="34" charset="0"/>
              </a:rPr>
              <a:t> PSII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148263" y="6158631"/>
            <a:ext cx="316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latin typeface="Trebuchet MS" pitchFamily="34" charset="0"/>
              </a:rPr>
              <a:t>Lo</a:t>
            </a:r>
            <a:r>
              <a:rPr lang="cs-CZ">
                <a:latin typeface="Trebuchet MS" pitchFamily="34" charset="0"/>
              </a:rPr>
              <a:t>k</a:t>
            </a:r>
            <a:r>
              <a:rPr lang="en-US">
                <a:latin typeface="Trebuchet MS" pitchFamily="34" charset="0"/>
              </a:rPr>
              <a:t>aliza</a:t>
            </a:r>
            <a:r>
              <a:rPr lang="cs-CZ">
                <a:latin typeface="Trebuchet MS" pitchFamily="34" charset="0"/>
              </a:rPr>
              <a:t>ce</a:t>
            </a:r>
            <a:r>
              <a:rPr lang="en-US">
                <a:latin typeface="Trebuchet MS" pitchFamily="34" charset="0"/>
              </a:rPr>
              <a:t> PsbH </a:t>
            </a:r>
            <a:r>
              <a:rPr lang="cs-CZ">
                <a:latin typeface="Trebuchet MS" pitchFamily="34" charset="0"/>
              </a:rPr>
              <a:t>podjednotky</a:t>
            </a:r>
            <a:endParaRPr lang="en-US">
              <a:latin typeface="Trebuchet MS" pitchFamily="34" charset="0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7221538" y="6569075"/>
            <a:ext cx="18875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000"/>
              <a:t>Bumba</a:t>
            </a:r>
            <a:r>
              <a:rPr lang="da-DK" sz="1000"/>
              <a:t> et al., </a:t>
            </a:r>
            <a:r>
              <a:rPr lang="cs-CZ" sz="1000"/>
              <a:t>J. Str. Biol. 2005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SMS – EM v biologii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2987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1258888" y="2205038"/>
            <a:ext cx="6769100" cy="323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9875" indent="-269875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40000"/>
              </a:spcBef>
              <a:buFontTx/>
              <a:buChar char="•"/>
            </a:pPr>
            <a:r>
              <a:rPr lang="cs-CZ" sz="2400" dirty="0"/>
              <a:t>relativně jednoduchá metoda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cs-CZ" sz="2400" dirty="0"/>
              <a:t>určování celkové struktury biologických makromolekul (100 </a:t>
            </a:r>
            <a:r>
              <a:rPr lang="cs-CZ" sz="2400" dirty="0" err="1"/>
              <a:t>kDa</a:t>
            </a:r>
            <a:r>
              <a:rPr lang="cs-CZ" sz="2400" dirty="0"/>
              <a:t> limit)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cs-CZ" sz="2400" dirty="0"/>
              <a:t>lokalizace podjednotek v proteinových komplexech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cs-CZ" sz="2400" dirty="0"/>
              <a:t>kontrola homogenity izolovaných vzorků</a:t>
            </a:r>
          </a:p>
          <a:p>
            <a:pPr>
              <a:spcBef>
                <a:spcPct val="40000"/>
              </a:spcBef>
              <a:buFontTx/>
              <a:buChar char="•"/>
            </a:pPr>
            <a:r>
              <a:rPr lang="cs-CZ" sz="2400" dirty="0"/>
              <a:t>změny ve proteinovém složení preparátů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143056" cy="883568"/>
          </a:xfrm>
        </p:spPr>
        <p:txBody>
          <a:bodyPr/>
          <a:lstStyle/>
          <a:p>
            <a:r>
              <a:rPr lang="cs-CZ" dirty="0" smtClean="0"/>
              <a:t>Single molekulární – </a:t>
            </a:r>
            <a:r>
              <a:rPr lang="cs-CZ" dirty="0" err="1" smtClean="0"/>
              <a:t>jednočásticové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techniky založené na elektronové mikroskopii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7222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cs-CZ" sz="2000">
                <a:solidFill>
                  <a:srgbClr val="FFFFFF"/>
                </a:solidFill>
                <a:latin typeface="Arial Black" pitchFamily="34" charset="0"/>
              </a:rPr>
              <a:t>Laserový řádkovací konfokální mikroskop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8382000" cy="87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b="1" i="1"/>
              <a:t>Detekce lavinovými fotodiodami</a:t>
            </a:r>
            <a:r>
              <a:rPr lang="cs-CZ" sz="1600"/>
              <a:t> </a:t>
            </a:r>
          </a:p>
          <a:p>
            <a:pPr algn="ctr">
              <a:spcBef>
                <a:spcPct val="10000"/>
              </a:spcBef>
            </a:pPr>
            <a:r>
              <a:rPr lang="cs-CZ" sz="1600"/>
              <a:t>- účinná a rychlá detekce (temné pulsy ~50cps) ale měří se bod po bodu</a:t>
            </a:r>
          </a:p>
          <a:p>
            <a:pPr algn="ctr">
              <a:spcBef>
                <a:spcPct val="10000"/>
              </a:spcBef>
            </a:pPr>
            <a:r>
              <a:rPr lang="cs-CZ" sz="1600"/>
              <a:t>- souhrnná kvantová účinnost detekce ~5 %, použit objektiv 100x/0.9</a:t>
            </a:r>
            <a:endParaRPr lang="en-GB" sz="1600"/>
          </a:p>
        </p:txBody>
      </p:sp>
      <p:pic>
        <p:nvPicPr>
          <p:cNvPr id="70660" name="Picture 4" descr="C:\Jan\Figures\Science\SetUpChem_conf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8" y="1889125"/>
            <a:ext cx="4132262" cy="424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1" name="Picture 5" descr="C:\Jan\Figures\Science\SetUpChem_conf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2244725"/>
            <a:ext cx="3152775" cy="289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C:\Jan\Figures\Science\SetUpChem_conf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767138"/>
            <a:ext cx="3462338" cy="263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52400" y="7620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TU Chemnitz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GraphS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236788"/>
            <a:ext cx="5903913" cy="414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 descr="TheNanoWorld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76475"/>
            <a:ext cx="2209800" cy="171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071048" cy="1315616"/>
          </a:xfrm>
        </p:spPr>
        <p:txBody>
          <a:bodyPr/>
          <a:lstStyle/>
          <a:p>
            <a:r>
              <a:rPr lang="cs-CZ" dirty="0" smtClean="0"/>
              <a:t>Single molekulární techniky mají v dnešní době již své pevné místo v biochemickém a molekulárně biologickém  výzkumu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0495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533400" y="304800"/>
            <a:ext cx="8077200" cy="457200"/>
          </a:xfrm>
          <a:prstGeom prst="rect">
            <a:avLst/>
          </a:prstGeom>
          <a:solidFill>
            <a:srgbClr val="0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GB" sz="2400">
                <a:solidFill>
                  <a:srgbClr val="FFFFFF"/>
                </a:solidFill>
                <a:latin typeface="Arial Black" pitchFamily="34" charset="0"/>
              </a:rPr>
              <a:t>Detection of Spectral Fluctuations</a:t>
            </a:r>
            <a:endParaRPr lang="cs-CZ" sz="240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73731" name="Picture 3" descr="C:\Jan\Figures\Science\SetUpChem_iCCD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77963"/>
            <a:ext cx="57912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52400" y="990600"/>
            <a:ext cx="8686800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CFFCC">
                        <a:gamma/>
                        <a:tint val="34510"/>
                        <a:invGamma/>
                      </a:srgbClr>
                    </a:gs>
                    <a:gs pos="100000">
                      <a:srgbClr val="CCFFC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GB"/>
              <a:t>Using </a:t>
            </a:r>
            <a:r>
              <a:rPr lang="en-GB" b="1" i="1"/>
              <a:t>i-CCD </a:t>
            </a:r>
            <a:r>
              <a:rPr lang="en-GB"/>
              <a:t>(good time resolution) + simple </a:t>
            </a:r>
            <a:r>
              <a:rPr lang="en-GB" b="1" i="1"/>
              <a:t>transmission grating</a:t>
            </a:r>
            <a:r>
              <a:rPr lang="en-GB"/>
              <a:t> (low dispersion)</a:t>
            </a:r>
          </a:p>
          <a:p>
            <a:pPr>
              <a:spcBef>
                <a:spcPct val="25000"/>
              </a:spcBef>
            </a:pPr>
            <a:r>
              <a:rPr lang="en-GB"/>
              <a:t> (TU Chemnitz)</a:t>
            </a:r>
            <a:endParaRPr lang="cs-CZ"/>
          </a:p>
        </p:txBody>
      </p:sp>
      <p:grpSp>
        <p:nvGrpSpPr>
          <p:cNvPr id="73733" name="Group 5"/>
          <p:cNvGrpSpPr>
            <a:grpSpLocks/>
          </p:cNvGrpSpPr>
          <p:nvPr/>
        </p:nvGrpSpPr>
        <p:grpSpPr bwMode="auto">
          <a:xfrm>
            <a:off x="609600" y="4019550"/>
            <a:ext cx="6019800" cy="2076450"/>
            <a:chOff x="384" y="2436"/>
            <a:chExt cx="3792" cy="1308"/>
          </a:xfrm>
        </p:grpSpPr>
        <p:pic>
          <p:nvPicPr>
            <p:cNvPr id="73734" name="Picture 6" descr="C:\Jan\ExpData\Chemnitz\iCamera\020612\02061204_5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" y="2436"/>
              <a:ext cx="2664" cy="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735" name="Text Box 7"/>
            <p:cNvSpPr txBox="1">
              <a:spLocks noChangeArrowheads="1"/>
            </p:cNvSpPr>
            <p:nvPr/>
          </p:nvSpPr>
          <p:spPr bwMode="auto">
            <a:xfrm>
              <a:off x="384" y="2448"/>
              <a:ext cx="1056" cy="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25000"/>
                </a:spcBef>
              </a:pPr>
              <a:r>
                <a:rPr lang="en-GB" sz="1600" b="1" i="1"/>
                <a:t>CCD image</a:t>
              </a:r>
            </a:p>
            <a:p>
              <a:pPr algn="ctr">
                <a:spcBef>
                  <a:spcPct val="25000"/>
                </a:spcBef>
              </a:pPr>
              <a:r>
                <a:rPr lang="en-GB" sz="1600" b="1" i="1"/>
                <a:t>of diffraction</a:t>
              </a:r>
              <a:endParaRPr lang="cs-CZ" sz="1400"/>
            </a:p>
          </p:txBody>
        </p:sp>
      </p:grpSp>
      <p:pic>
        <p:nvPicPr>
          <p:cNvPr id="73736" name="Picture 8" descr="C:\Jan\Figures\Science\SetUpChem_iCCDb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4017963"/>
            <a:ext cx="4240212" cy="230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737" name="Group 9"/>
          <p:cNvGrpSpPr>
            <a:grpSpLocks/>
          </p:cNvGrpSpPr>
          <p:nvPr/>
        </p:nvGrpSpPr>
        <p:grpSpPr bwMode="auto">
          <a:xfrm>
            <a:off x="3200400" y="5181600"/>
            <a:ext cx="4572000" cy="336550"/>
            <a:chOff x="2016" y="3168"/>
            <a:chExt cx="2880" cy="212"/>
          </a:xfrm>
        </p:grpSpPr>
        <p:pic>
          <p:nvPicPr>
            <p:cNvPr id="73738" name="Picture 10" descr="C:\Jan\Figures\Science\SetUpChem_iCCDc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3168"/>
              <a:ext cx="1724" cy="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739" name="Text Box 11"/>
            <p:cNvSpPr txBox="1">
              <a:spLocks noChangeArrowheads="1"/>
            </p:cNvSpPr>
            <p:nvPr/>
          </p:nvSpPr>
          <p:spPr bwMode="auto">
            <a:xfrm>
              <a:off x="4224" y="3168"/>
              <a:ext cx="6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CCFFCC">
                          <a:gamma/>
                          <a:tint val="34510"/>
                          <a:invGamma/>
                        </a:srgbClr>
                      </a:gs>
                      <a:gs pos="100000">
                        <a:srgbClr val="CCFFC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 i="1"/>
                <a:t>spectrum</a:t>
              </a:r>
              <a:endParaRPr lang="en-GB" sz="16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Jan2.pot">
  <a:themeElements>
    <a:clrScheme name="Došky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Jan2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n2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an2.pot 8">
        <a:dk1>
          <a:srgbClr val="000000"/>
        </a:dk1>
        <a:lt1>
          <a:srgbClr val="99FFCC"/>
        </a:lt1>
        <a:dk2>
          <a:srgbClr val="000000"/>
        </a:dk2>
        <a:lt2>
          <a:srgbClr val="969696"/>
        </a:lt2>
        <a:accent1>
          <a:srgbClr val="008080"/>
        </a:accent1>
        <a:accent2>
          <a:srgbClr val="FFFF00"/>
        </a:accent2>
        <a:accent3>
          <a:srgbClr val="CAFFE2"/>
        </a:accent3>
        <a:accent4>
          <a:srgbClr val="000000"/>
        </a:accent4>
        <a:accent5>
          <a:srgbClr val="AAC0C0"/>
        </a:accent5>
        <a:accent6>
          <a:srgbClr val="E7E700"/>
        </a:accent6>
        <a:hlink>
          <a:srgbClr val="FFFF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4191</Words>
  <Application>Microsoft Macintosh PowerPoint</Application>
  <PresentationFormat>On-screen Show (4:3)</PresentationFormat>
  <Paragraphs>697</Paragraphs>
  <Slides>80</Slides>
  <Notes>1</Notes>
  <HiddenSlides>0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80</vt:i4>
      </vt:variant>
    </vt:vector>
  </HeadingPairs>
  <TitlesOfParts>
    <vt:vector size="83" baseType="lpstr">
      <vt:lpstr>Jan2.pot</vt:lpstr>
      <vt:lpstr>CorelDRAW</vt:lpstr>
      <vt:lpstr>Image</vt:lpstr>
      <vt:lpstr>PowerPoint Presentation</vt:lpstr>
      <vt:lpstr>SMS aplikovaná na nanokrystaly</vt:lpstr>
      <vt:lpstr>Experimentální zařízení pro single NK spektroskopii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Studované materiály</vt:lpstr>
      <vt:lpstr>Studované materiály</vt:lpstr>
      <vt:lpstr>Z „experimentálního deníku“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Experimentální výsledky odjinud</vt:lpstr>
      <vt:lpstr>Umělé atomy</vt:lpstr>
      <vt:lpstr>Excitonické umělé atomy</vt:lpstr>
      <vt:lpstr>Excitonické umělé atomy</vt:lpstr>
      <vt:lpstr>Excitonické umělé atomy</vt:lpstr>
      <vt:lpstr>Pozorování intermitence v emisi jednotlivých nanokrystalů</vt:lpstr>
      <vt:lpstr>Pozorování intermitence</vt:lpstr>
      <vt:lpstr>Pozorování intermitence</vt:lpstr>
      <vt:lpstr>Pozorování intermitence</vt:lpstr>
      <vt:lpstr>Pozorování intermitence</vt:lpstr>
      <vt:lpstr>Pozorování intermitence</vt:lpstr>
      <vt:lpstr>DC Starkův jev v jednotlivých NK</vt:lpstr>
      <vt:lpstr>DC Starkův jev a spektrální difúze</vt:lpstr>
      <vt:lpstr>DC Starkův jev a spektrální difúze</vt:lpstr>
      <vt:lpstr>Spektrální difúze a šířka spektrální čáry</vt:lpstr>
      <vt:lpstr>Spektrální difúze a šířka spektrální čáry</vt:lpstr>
      <vt:lpstr>Zdroje jednotlivých fotonů</vt:lpstr>
      <vt:lpstr>Zdroje jednotlivých fotonů</vt:lpstr>
      <vt:lpstr>Zdroje jednotlivých fotonů</vt:lpstr>
      <vt:lpstr>Molekulární zdroj jednotlivých fotonů</vt:lpstr>
      <vt:lpstr>SMS v biologii</vt:lpstr>
      <vt:lpstr>FRET - Förster (fluorescence) resonance energy transfer</vt:lpstr>
      <vt:lpstr>FRET</vt:lpstr>
      <vt:lpstr>FRET SMS v biologii</vt:lpstr>
      <vt:lpstr>Korelace mezi strukturou a funkcí jedné molekuly</vt:lpstr>
      <vt:lpstr>Pohyb jednotlivých molekul myosinu V</vt:lpstr>
      <vt:lpstr>Rotační pohyb jedné molekuly ATPasy</vt:lpstr>
      <vt:lpstr>Spektroskopie jedné molekuly světlosběrné antény LHII</vt:lpstr>
      <vt:lpstr>Spektroskopie jedné molekuly světlosběrné antény LHII</vt:lpstr>
      <vt:lpstr>SMS a ELEKTRONOVÁ MIKROSKOPIE</vt:lpstr>
      <vt:lpstr>Rozlišení</vt:lpstr>
      <vt:lpstr>Rozlišení EM při pozorování biologických vzorků</vt:lpstr>
      <vt:lpstr>Příprava vzorků  molekuly zviditelněny obarvením</vt:lpstr>
      <vt:lpstr>Vzorek je zmražen ponořením do tekutého ethanu</vt:lpstr>
      <vt:lpstr>Cryo-mikroskopie                  Negativní barvení   </vt:lpstr>
      <vt:lpstr>Analýza obrazu</vt:lpstr>
      <vt:lpstr>Image processing</vt:lpstr>
      <vt:lpstr>Image processing</vt:lpstr>
      <vt:lpstr>Image processing</vt:lpstr>
      <vt:lpstr>Příklady SMS – EM v biologii</vt:lpstr>
      <vt:lpstr>Příklady SMS – EM v biologii</vt:lpstr>
      <vt:lpstr>Příklady SMS – EM v biologii</vt:lpstr>
      <vt:lpstr>Příklady SMS – EM v biologii</vt:lpstr>
      <vt:lpstr>Příklady SMS – EM v biologii</vt:lpstr>
      <vt:lpstr>Příklady SMS – EM v biologii</vt:lpstr>
      <vt:lpstr>Single molekulární – jednočásticové techniky založené na elektronové mikroskopii</vt:lpstr>
      <vt:lpstr>Single molekulární techniky mají v dnešní době již své pevné místo v biochemickém a molekulárně biologickém  výzkumu </vt:lpstr>
    </vt:vector>
  </TitlesOfParts>
  <Company>MFF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Přednáška BCM 101</dc:title>
  <dc:creator>doma</dc:creator>
  <cp:lastModifiedBy>Karel Kubicek</cp:lastModifiedBy>
  <cp:revision>56</cp:revision>
  <dcterms:created xsi:type="dcterms:W3CDTF">2004-02-07T23:54:34Z</dcterms:created>
  <dcterms:modified xsi:type="dcterms:W3CDTF">2014-02-26T21:28:54Z</dcterms:modified>
</cp:coreProperties>
</file>