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7"/>
  </p:notesMasterIdLst>
  <p:handoutMasterIdLst>
    <p:handoutMasterId r:id="rId58"/>
  </p:handoutMasterIdLst>
  <p:sldIdLst>
    <p:sldId id="314" r:id="rId2"/>
    <p:sldId id="256" r:id="rId3"/>
    <p:sldId id="263" r:id="rId4"/>
    <p:sldId id="284" r:id="rId5"/>
    <p:sldId id="278" r:id="rId6"/>
    <p:sldId id="262" r:id="rId7"/>
    <p:sldId id="265" r:id="rId8"/>
    <p:sldId id="264" r:id="rId9"/>
    <p:sldId id="283" r:id="rId10"/>
    <p:sldId id="258" r:id="rId11"/>
    <p:sldId id="261" r:id="rId12"/>
    <p:sldId id="285" r:id="rId13"/>
    <p:sldId id="288" r:id="rId14"/>
    <p:sldId id="286" r:id="rId15"/>
    <p:sldId id="287" r:id="rId16"/>
    <p:sldId id="259" r:id="rId17"/>
    <p:sldId id="296" r:id="rId18"/>
    <p:sldId id="260" r:id="rId19"/>
    <p:sldId id="257" r:id="rId20"/>
    <p:sldId id="267" r:id="rId21"/>
    <p:sldId id="268" r:id="rId22"/>
    <p:sldId id="269" r:id="rId23"/>
    <p:sldId id="270" r:id="rId24"/>
    <p:sldId id="271" r:id="rId25"/>
    <p:sldId id="272" r:id="rId26"/>
    <p:sldId id="273" r:id="rId27"/>
    <p:sldId id="274" r:id="rId28"/>
    <p:sldId id="297" r:id="rId29"/>
    <p:sldId id="275" r:id="rId30"/>
    <p:sldId id="276" r:id="rId31"/>
    <p:sldId id="279" r:id="rId32"/>
    <p:sldId id="289" r:id="rId33"/>
    <p:sldId id="280" r:id="rId34"/>
    <p:sldId id="310" r:id="rId35"/>
    <p:sldId id="309" r:id="rId36"/>
    <p:sldId id="311" r:id="rId37"/>
    <p:sldId id="308" r:id="rId38"/>
    <p:sldId id="298" r:id="rId39"/>
    <p:sldId id="299" r:id="rId40"/>
    <p:sldId id="307" r:id="rId41"/>
    <p:sldId id="300" r:id="rId42"/>
    <p:sldId id="301" r:id="rId43"/>
    <p:sldId id="302" r:id="rId44"/>
    <p:sldId id="303" r:id="rId45"/>
    <p:sldId id="304" r:id="rId46"/>
    <p:sldId id="305" r:id="rId47"/>
    <p:sldId id="306" r:id="rId48"/>
    <p:sldId id="281" r:id="rId49"/>
    <p:sldId id="291" r:id="rId50"/>
    <p:sldId id="313" r:id="rId51"/>
    <p:sldId id="312" r:id="rId52"/>
    <p:sldId id="294" r:id="rId53"/>
    <p:sldId id="293" r:id="rId54"/>
    <p:sldId id="295" r:id="rId55"/>
    <p:sldId id="282" r:id="rId5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9900"/>
    <a:srgbClr val="0000FF"/>
    <a:srgbClr val="006666"/>
    <a:srgbClr val="00808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928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300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notesMaster" Target="notesMasters/notesMaster1.xml"/><Relationship Id="rId58" Type="http://schemas.openxmlformats.org/officeDocument/2006/relationships/handoutMaster" Target="handoutMasters/handoutMaster1.xml"/><Relationship Id="rId59" Type="http://schemas.openxmlformats.org/officeDocument/2006/relationships/printerSettings" Target="printerSettings/printerSettings1.bin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presProps" Target="presProps.xml"/><Relationship Id="rId61" Type="http://schemas.openxmlformats.org/officeDocument/2006/relationships/viewProps" Target="viewProps.xml"/><Relationship Id="rId62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Relationship Id="rId2" Type="http://schemas.openxmlformats.org/officeDocument/2006/relationships/image" Target="../media/image3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wmf"/><Relationship Id="rId2" Type="http://schemas.openxmlformats.org/officeDocument/2006/relationships/image" Target="../media/image5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Relationship Id="rId2" Type="http://schemas.openxmlformats.org/officeDocument/2006/relationships/image" Target="../media/image5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-18"/>
              </a:defRPr>
            </a:lvl1pPr>
          </a:lstStyle>
          <a:p>
            <a:endParaRPr lang="cs-CZ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-18"/>
              </a:defRPr>
            </a:lvl1pPr>
          </a:lstStyle>
          <a:p>
            <a:endParaRPr lang="cs-CZ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-18"/>
              </a:defRPr>
            </a:lvl1pPr>
          </a:lstStyle>
          <a:p>
            <a:endParaRPr lang="cs-CZ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-18"/>
              </a:defRPr>
            </a:lvl1pPr>
          </a:lstStyle>
          <a:p>
            <a:fld id="{EB99921D-07DB-45BE-A601-C83684BADC20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65452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-18"/>
              </a:defRPr>
            </a:lvl1pPr>
          </a:lstStyle>
          <a:p>
            <a:endParaRPr lang="cs-CZ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-18"/>
              </a:defRPr>
            </a:lvl1pPr>
          </a:lstStyle>
          <a:p>
            <a:endParaRPr lang="cs-CZ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-18"/>
              </a:defRPr>
            </a:lvl1pPr>
          </a:lstStyle>
          <a:p>
            <a:endParaRPr lang="cs-CZ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-18"/>
              </a:defRPr>
            </a:lvl1pPr>
          </a:lstStyle>
          <a:p>
            <a:fld id="{9AE685C0-5305-497F-88F9-B937D663EC2D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60139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-18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-18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-18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-18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-18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34688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7258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91300" y="457200"/>
            <a:ext cx="2019300" cy="579120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33400" y="457200"/>
            <a:ext cx="5905500" cy="579120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5700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16821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118255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33400" y="1066800"/>
            <a:ext cx="39624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9624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9502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4485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0635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8472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3688197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609274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85490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8549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457200"/>
            <a:ext cx="8077200" cy="457200"/>
          </a:xfrm>
          <a:prstGeom prst="rect">
            <a:avLst/>
          </a:prstGeom>
          <a:solidFill>
            <a:srgbClr val="0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Klepnutím upravíte styl předlohy.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Klepnutím upravíte styly předlohy textu.</a:t>
            </a:r>
          </a:p>
          <a:p>
            <a:pPr lvl="1"/>
            <a:r>
              <a:rPr lang="en-CA" smtClean="0"/>
              <a:t>Druhá úroveň</a:t>
            </a:r>
          </a:p>
          <a:p>
            <a:pPr lvl="2"/>
            <a:r>
              <a:rPr lang="en-CA" smtClean="0"/>
              <a:t>Třetí úroveň</a:t>
            </a:r>
          </a:p>
          <a:p>
            <a:pPr lvl="3"/>
            <a:r>
              <a:rPr lang="en-CA" smtClean="0"/>
              <a:t>Čtvrtá úroveň</a:t>
            </a:r>
          </a:p>
          <a:p>
            <a:pPr lvl="4"/>
            <a:r>
              <a:rPr lang="en-CA" smtClean="0"/>
              <a:t>Pátá úroveň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FFFF"/>
          </a:solidFill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FFFF"/>
          </a:solidFill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FFFF"/>
          </a:solidFill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FFFF"/>
          </a:solidFill>
          <a:latin typeface="Arial Black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FFFF"/>
          </a:solidFill>
          <a:latin typeface="Arial Black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FFFF"/>
          </a:solidFill>
          <a:latin typeface="Arial Black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FFFF"/>
          </a:solidFill>
          <a:latin typeface="Arial Black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FFFF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i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i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i="1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defRPr i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defRPr i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defRPr i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defRPr i="1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wmf"/><Relationship Id="rId3" Type="http://schemas.openxmlformats.org/officeDocument/2006/relationships/image" Target="../media/image16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wmf"/><Relationship Id="rId3" Type="http://schemas.openxmlformats.org/officeDocument/2006/relationships/image" Target="../media/image19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wmf"/><Relationship Id="rId3" Type="http://schemas.openxmlformats.org/officeDocument/2006/relationships/image" Target="../media/image21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jpeg"/><Relationship Id="rId3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26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27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4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32.wmf"/><Relationship Id="rId5" Type="http://schemas.openxmlformats.org/officeDocument/2006/relationships/oleObject" Target="../embeddings/oleObject4.bin"/><Relationship Id="rId6" Type="http://schemas.openxmlformats.org/officeDocument/2006/relationships/image" Target="../media/image33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w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7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8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9.jpeg"/><Relationship Id="rId3" Type="http://schemas.openxmlformats.org/officeDocument/2006/relationships/image" Target="../media/image40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4" Type="http://schemas.openxmlformats.org/officeDocument/2006/relationships/oleObject" Target="../embeddings/oleObject5.bin"/><Relationship Id="rId5" Type="http://schemas.openxmlformats.org/officeDocument/2006/relationships/image" Target="../media/image41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4" Type="http://schemas.openxmlformats.org/officeDocument/2006/relationships/image" Target="../media/image45.w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3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6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7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8.w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4" Type="http://schemas.openxmlformats.org/officeDocument/2006/relationships/image" Target="../media/image49.wmf"/><Relationship Id="rId5" Type="http://schemas.openxmlformats.org/officeDocument/2006/relationships/oleObject" Target="../embeddings/oleObject7.bin"/><Relationship Id="rId6" Type="http://schemas.openxmlformats.org/officeDocument/2006/relationships/image" Target="../media/image50.w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4" Type="http://schemas.openxmlformats.org/officeDocument/2006/relationships/image" Target="../media/image51.wmf"/><Relationship Id="rId5" Type="http://schemas.openxmlformats.org/officeDocument/2006/relationships/oleObject" Target="../embeddings/oleObject9.bin"/><Relationship Id="rId6" Type="http://schemas.openxmlformats.org/officeDocument/2006/relationships/image" Target="../media/image52.w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w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3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4" Type="http://schemas.openxmlformats.org/officeDocument/2006/relationships/image" Target="../media/image54.w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5.jpeg"/><Relationship Id="rId3" Type="http://schemas.openxmlformats.org/officeDocument/2006/relationships/image" Target="../media/image56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7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4" Type="http://schemas.openxmlformats.org/officeDocument/2006/relationships/image" Target="../media/image58.w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4" Type="http://schemas.openxmlformats.org/officeDocument/2006/relationships/image" Target="../media/image59.wmf"/><Relationship Id="rId5" Type="http://schemas.openxmlformats.org/officeDocument/2006/relationships/image" Target="../media/image60.wmf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1.wmf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2.jpeg"/><Relationship Id="rId3" Type="http://schemas.openxmlformats.org/officeDocument/2006/relationships/image" Target="../media/image63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4.jpeg"/><Relationship Id="rId3" Type="http://schemas.openxmlformats.org/officeDocument/2006/relationships/image" Target="../media/image6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4" Type="http://schemas.openxmlformats.org/officeDocument/2006/relationships/image" Target="../media/image5.wmf"/><Relationship Id="rId5" Type="http://schemas.openxmlformats.org/officeDocument/2006/relationships/image" Target="../media/image6.w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wmf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4" Type="http://schemas.openxmlformats.org/officeDocument/2006/relationships/image" Target="../media/image68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6.jpe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9.jpe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0.jpe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1.jpeg"/><Relationship Id="rId3" Type="http://schemas.openxmlformats.org/officeDocument/2006/relationships/image" Target="../media/image72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4" Type="http://schemas.openxmlformats.org/officeDocument/2006/relationships/image" Target="../media/image73.wmf"/><Relationship Id="rId5" Type="http://schemas.openxmlformats.org/officeDocument/2006/relationships/image" Target="../media/image74.jpeg"/><Relationship Id="rId6" Type="http://schemas.openxmlformats.org/officeDocument/2006/relationships/image" Target="../media/image75.jpeg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4" Type="http://schemas.openxmlformats.org/officeDocument/2006/relationships/image" Target="../media/image10.wmf"/><Relationship Id="rId5" Type="http://schemas.openxmlformats.org/officeDocument/2006/relationships/image" Target="../media/image11.w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3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edulka_na_futra_na_we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556792"/>
            <a:ext cx="5821292" cy="3175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0124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Proč studovat jednotlivé molekuly?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381000" y="1066800"/>
            <a:ext cx="3276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sz="2000" b="1">
                <a:solidFill>
                  <a:srgbClr val="0000FF"/>
                </a:solidFill>
              </a:rPr>
              <a:t>Jak studujeme molekuly?</a:t>
            </a:r>
            <a:endParaRPr lang="cs-CZ" sz="2000" b="1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381000" y="1524000"/>
            <a:ext cx="861060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/>
              <a:t>- </a:t>
            </a:r>
            <a:r>
              <a:rPr lang="cs-CZ" b="1" i="1"/>
              <a:t>obvykle máme velký soubor molekul v roztoku nebo v pevnolátkové matrici</a:t>
            </a:r>
            <a:r>
              <a:rPr lang="cs-CZ"/>
              <a:t> (na rozdíl od atomů / iontů se nedají snadno studovat v plynné fázi nebo dokonce zachycené v magneto-optické pasti)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3505200" y="6248400"/>
            <a:ext cx="5486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sz="2000" b="1">
                <a:solidFill>
                  <a:srgbClr val="0000FF"/>
                </a:solidFill>
              </a:rPr>
              <a:t>Jak se zbavit nehomogenního rozšíření?</a:t>
            </a:r>
            <a:endParaRPr lang="cs-CZ" sz="2000" b="1"/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304800" y="2514600"/>
            <a:ext cx="8610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/>
              <a:t>- </a:t>
            </a:r>
            <a:r>
              <a:rPr lang="cs-CZ" b="1" i="1"/>
              <a:t>molekuly se mohou nacházet ve velkém množství stavů: </a:t>
            </a:r>
            <a:r>
              <a:rPr lang="cs-CZ" i="1"/>
              <a:t>elektronové, vibrační, rotační +</a:t>
            </a:r>
            <a:r>
              <a:rPr lang="cs-CZ" b="1" i="1"/>
              <a:t> posuny hladin v důsledku interakce s okolím</a:t>
            </a:r>
            <a:endParaRPr lang="cs-CZ"/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304800" y="3276600"/>
            <a:ext cx="8610600" cy="1328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/>
              <a:t>- </a:t>
            </a:r>
            <a:r>
              <a:rPr lang="cs-CZ" b="1" i="1"/>
              <a:t>energetické hladiny souboru molekul </a:t>
            </a:r>
            <a:r>
              <a:rPr lang="cs-CZ" i="1"/>
              <a:t>(a tedy i pozorovaná spektra)</a:t>
            </a:r>
            <a:r>
              <a:rPr lang="cs-CZ" b="1" i="1"/>
              <a:t> jsou rozmyty tzv. </a:t>
            </a:r>
            <a:r>
              <a:rPr lang="cs-CZ" b="1"/>
              <a:t>nehomogenním rozšířením</a:t>
            </a:r>
            <a:r>
              <a:rPr lang="cs-CZ" b="1" i="1"/>
              <a:t> </a:t>
            </a:r>
          </a:p>
          <a:p>
            <a:pPr>
              <a:spcBef>
                <a:spcPct val="50000"/>
              </a:spcBef>
            </a:pPr>
            <a:r>
              <a:rPr lang="cs-CZ"/>
              <a:t>(samozřejmě máme i další zdroje rozšiřování spektrálních čar - Dopplerovské - různé směry a rychlosti pohybu, homogenní - v důsledku konečné doby života, …)</a:t>
            </a: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228600" y="4645025"/>
            <a:ext cx="8763000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/>
              <a:t>- </a:t>
            </a:r>
            <a:r>
              <a:rPr lang="cs-CZ" b="1" i="1"/>
              <a:t>nehomogenním rozšířením se ztrácí zajímavé informace: </a:t>
            </a:r>
            <a:r>
              <a:rPr lang="cs-CZ" i="1"/>
              <a:t>šířka bezfononové čáry - určená dobou života excitovaného stavu, fononová křídla - nesoucí informaci o síle elektron-fononové vazby atd.</a:t>
            </a:r>
          </a:p>
          <a:p>
            <a:pPr>
              <a:spcBef>
                <a:spcPct val="50000"/>
              </a:spcBef>
            </a:pPr>
            <a:r>
              <a:rPr lang="cs-CZ" i="1"/>
              <a:t>- chtěli bychom </a:t>
            </a:r>
            <a:r>
              <a:rPr lang="cs-CZ" b="1" i="1"/>
              <a:t>poznat "INDIVIDUALITU" molekuly</a:t>
            </a:r>
            <a:r>
              <a:rPr lang="cs-CZ" i="1"/>
              <a:t> a </a:t>
            </a:r>
            <a:r>
              <a:rPr lang="cs-CZ" b="1" i="1"/>
              <a:t>místo průměrných vlastností, znát jejich celou distribuci</a:t>
            </a:r>
            <a:endParaRPr lang="cs-CZ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utoUpdateAnimBg="0"/>
      <p:bldP spid="13317" grpId="0" autoUpdateAnimBg="0"/>
      <p:bldP spid="13318" grpId="0" autoUpdateAnimBg="0"/>
      <p:bldP spid="13319" grpId="0" autoUpdateAnimBg="0"/>
      <p:bldP spid="13320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Nehomogenní spektrální rozšíření</a:t>
            </a:r>
          </a:p>
        </p:txBody>
      </p:sp>
      <p:sp>
        <p:nvSpPr>
          <p:cNvPr id="16580" name="Rectangle 196"/>
          <p:cNvSpPr>
            <a:spLocks noChangeArrowheads="1"/>
          </p:cNvSpPr>
          <p:nvPr/>
        </p:nvSpPr>
        <p:spPr bwMode="auto">
          <a:xfrm>
            <a:off x="838200" y="1077913"/>
            <a:ext cx="73152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cs-CZ" b="1" i="1">
                <a:solidFill>
                  <a:srgbClr val="1F1A17"/>
                </a:solidFill>
              </a:rPr>
              <a:t>SOUBOR MOLEKUL nebo NANOKRYSTALU v pevnolátkové matrici</a:t>
            </a:r>
          </a:p>
        </p:txBody>
      </p:sp>
      <p:pic>
        <p:nvPicPr>
          <p:cNvPr id="17333" name="Picture 949" descr="C:\Jan\text\PrednaskyMFF\SingleMolSp2004\NehomRozsir2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733800"/>
            <a:ext cx="7010400" cy="2522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338" name="Picture 954" descr="C:\Jan\text\PrednaskyMFF\SingleMolSp2004\NehomRozsir1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600200"/>
            <a:ext cx="6415088" cy="1760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339" name="Text Box 955"/>
          <p:cNvSpPr txBox="1">
            <a:spLocks noChangeArrowheads="1"/>
          </p:cNvSpPr>
          <p:nvPr/>
        </p:nvSpPr>
        <p:spPr bwMode="auto">
          <a:xfrm>
            <a:off x="7239000" y="1981200"/>
            <a:ext cx="1371600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sz="1200"/>
              <a:t>- pro emisi platí také, spektrum je zrcadlový obraz)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Selektivní spektroskopie</a:t>
            </a:r>
          </a:p>
        </p:txBody>
      </p:sp>
      <p:sp>
        <p:nvSpPr>
          <p:cNvPr id="41015" name="Rectangle 55"/>
          <p:cNvSpPr>
            <a:spLocks noChangeArrowheads="1"/>
          </p:cNvSpPr>
          <p:nvPr/>
        </p:nvSpPr>
        <p:spPr bwMode="auto">
          <a:xfrm>
            <a:off x="5072063" y="2824163"/>
            <a:ext cx="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spcBef>
                <a:spcPct val="20000"/>
              </a:spcBef>
            </a:pPr>
            <a:endParaRPr lang="cs-CZ" sz="1400"/>
          </a:p>
        </p:txBody>
      </p:sp>
      <p:sp>
        <p:nvSpPr>
          <p:cNvPr id="41033" name="Rectangle 73"/>
          <p:cNvSpPr>
            <a:spLocks noChangeArrowheads="1"/>
          </p:cNvSpPr>
          <p:nvPr/>
        </p:nvSpPr>
        <p:spPr bwMode="auto">
          <a:xfrm>
            <a:off x="5132388" y="3657600"/>
            <a:ext cx="1508125" cy="4763"/>
          </a:xfrm>
          <a:prstGeom prst="rect">
            <a:avLst/>
          </a:prstGeom>
          <a:solidFill>
            <a:srgbClr val="C3C3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034" name="Rectangle 74"/>
          <p:cNvSpPr>
            <a:spLocks noChangeArrowheads="1"/>
          </p:cNvSpPr>
          <p:nvPr/>
        </p:nvSpPr>
        <p:spPr bwMode="auto">
          <a:xfrm>
            <a:off x="5132388" y="3654425"/>
            <a:ext cx="1508125" cy="7938"/>
          </a:xfrm>
          <a:prstGeom prst="rect">
            <a:avLst/>
          </a:prstGeom>
          <a:solidFill>
            <a:srgbClr val="C3C3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037" name="Rectangle 77"/>
          <p:cNvSpPr>
            <a:spLocks noChangeArrowheads="1"/>
          </p:cNvSpPr>
          <p:nvPr/>
        </p:nvSpPr>
        <p:spPr bwMode="auto">
          <a:xfrm>
            <a:off x="5132388" y="3643313"/>
            <a:ext cx="1508125" cy="7937"/>
          </a:xfrm>
          <a:prstGeom prst="rect">
            <a:avLst/>
          </a:prstGeom>
          <a:solidFill>
            <a:srgbClr val="ABAB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038" name="Rectangle 78"/>
          <p:cNvSpPr>
            <a:spLocks noChangeArrowheads="1"/>
          </p:cNvSpPr>
          <p:nvPr/>
        </p:nvSpPr>
        <p:spPr bwMode="auto">
          <a:xfrm>
            <a:off x="5132388" y="3640138"/>
            <a:ext cx="1508125" cy="7937"/>
          </a:xfrm>
          <a:prstGeom prst="rect">
            <a:avLst/>
          </a:prstGeom>
          <a:solidFill>
            <a:srgbClr val="A6A5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041" name="Rectangle 81"/>
          <p:cNvSpPr>
            <a:spLocks noChangeArrowheads="1"/>
          </p:cNvSpPr>
          <p:nvPr/>
        </p:nvSpPr>
        <p:spPr bwMode="auto">
          <a:xfrm>
            <a:off x="5132388" y="3629025"/>
            <a:ext cx="1508125" cy="7938"/>
          </a:xfrm>
          <a:prstGeom prst="rect">
            <a:avLst/>
          </a:prstGeom>
          <a:solidFill>
            <a:srgbClr val="9190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044" name="Rectangle 84"/>
          <p:cNvSpPr>
            <a:spLocks noChangeArrowheads="1"/>
          </p:cNvSpPr>
          <p:nvPr/>
        </p:nvSpPr>
        <p:spPr bwMode="auto">
          <a:xfrm>
            <a:off x="5132388" y="3617913"/>
            <a:ext cx="1508125" cy="7937"/>
          </a:xfrm>
          <a:prstGeom prst="rect">
            <a:avLst/>
          </a:prstGeom>
          <a:solidFill>
            <a:srgbClr val="8180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047" name="Rectangle 87"/>
          <p:cNvSpPr>
            <a:spLocks noChangeArrowheads="1"/>
          </p:cNvSpPr>
          <p:nvPr/>
        </p:nvSpPr>
        <p:spPr bwMode="auto">
          <a:xfrm>
            <a:off x="5132388" y="3608388"/>
            <a:ext cx="1508125" cy="6350"/>
          </a:xfrm>
          <a:prstGeom prst="rect">
            <a:avLst/>
          </a:prstGeom>
          <a:solidFill>
            <a:srgbClr val="706E6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050" name="Rectangle 90"/>
          <p:cNvSpPr>
            <a:spLocks noChangeArrowheads="1"/>
          </p:cNvSpPr>
          <p:nvPr/>
        </p:nvSpPr>
        <p:spPr bwMode="auto">
          <a:xfrm>
            <a:off x="5132388" y="3597275"/>
            <a:ext cx="1508125" cy="6350"/>
          </a:xfrm>
          <a:prstGeom prst="rect">
            <a:avLst/>
          </a:prstGeom>
          <a:solidFill>
            <a:srgbClr val="5E5C5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051" name="Rectangle 91"/>
          <p:cNvSpPr>
            <a:spLocks noChangeArrowheads="1"/>
          </p:cNvSpPr>
          <p:nvPr/>
        </p:nvSpPr>
        <p:spPr bwMode="auto">
          <a:xfrm>
            <a:off x="5132388" y="3594100"/>
            <a:ext cx="1508125" cy="6350"/>
          </a:xfrm>
          <a:prstGeom prst="rect">
            <a:avLst/>
          </a:prstGeom>
          <a:solidFill>
            <a:srgbClr val="5957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054" name="Rectangle 94"/>
          <p:cNvSpPr>
            <a:spLocks noChangeArrowheads="1"/>
          </p:cNvSpPr>
          <p:nvPr/>
        </p:nvSpPr>
        <p:spPr bwMode="auto">
          <a:xfrm>
            <a:off x="5132388" y="3582988"/>
            <a:ext cx="1508125" cy="6350"/>
          </a:xfrm>
          <a:prstGeom prst="rect">
            <a:avLst/>
          </a:prstGeom>
          <a:solidFill>
            <a:srgbClr val="4643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057" name="Rectangle 97"/>
          <p:cNvSpPr>
            <a:spLocks noChangeArrowheads="1"/>
          </p:cNvSpPr>
          <p:nvPr/>
        </p:nvSpPr>
        <p:spPr bwMode="auto">
          <a:xfrm>
            <a:off x="5132388" y="3571875"/>
            <a:ext cx="1508125" cy="7938"/>
          </a:xfrm>
          <a:prstGeom prst="rect">
            <a:avLst/>
          </a:prstGeom>
          <a:solidFill>
            <a:srgbClr val="322E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060" name="Rectangle 100"/>
          <p:cNvSpPr>
            <a:spLocks noChangeArrowheads="1"/>
          </p:cNvSpPr>
          <p:nvPr/>
        </p:nvSpPr>
        <p:spPr bwMode="auto">
          <a:xfrm>
            <a:off x="5132388" y="3560763"/>
            <a:ext cx="1508125" cy="7937"/>
          </a:xfrm>
          <a:prstGeom prst="rect">
            <a:avLst/>
          </a:prstGeom>
          <a:solidFill>
            <a:srgbClr val="2A252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061" name="Rectangle 101"/>
          <p:cNvSpPr>
            <a:spLocks noChangeArrowheads="1"/>
          </p:cNvSpPr>
          <p:nvPr/>
        </p:nvSpPr>
        <p:spPr bwMode="auto">
          <a:xfrm>
            <a:off x="5132388" y="3557588"/>
            <a:ext cx="1508125" cy="7937"/>
          </a:xfrm>
          <a:prstGeom prst="rect">
            <a:avLst/>
          </a:prstGeom>
          <a:solidFill>
            <a:srgbClr val="322E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064" name="Rectangle 104"/>
          <p:cNvSpPr>
            <a:spLocks noChangeArrowheads="1"/>
          </p:cNvSpPr>
          <p:nvPr/>
        </p:nvSpPr>
        <p:spPr bwMode="auto">
          <a:xfrm>
            <a:off x="5132388" y="3546475"/>
            <a:ext cx="1508125" cy="7938"/>
          </a:xfrm>
          <a:prstGeom prst="rect">
            <a:avLst/>
          </a:prstGeom>
          <a:solidFill>
            <a:srgbClr val="4542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067" name="Rectangle 107"/>
          <p:cNvSpPr>
            <a:spLocks noChangeArrowheads="1"/>
          </p:cNvSpPr>
          <p:nvPr/>
        </p:nvSpPr>
        <p:spPr bwMode="auto">
          <a:xfrm>
            <a:off x="5132388" y="3535363"/>
            <a:ext cx="1508125" cy="7937"/>
          </a:xfrm>
          <a:prstGeom prst="rect">
            <a:avLst/>
          </a:prstGeom>
          <a:solidFill>
            <a:srgbClr val="5856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070" name="Rectangle 110"/>
          <p:cNvSpPr>
            <a:spLocks noChangeArrowheads="1"/>
          </p:cNvSpPr>
          <p:nvPr/>
        </p:nvSpPr>
        <p:spPr bwMode="auto">
          <a:xfrm>
            <a:off x="5132388" y="3525838"/>
            <a:ext cx="1508125" cy="6350"/>
          </a:xfrm>
          <a:prstGeom prst="rect">
            <a:avLst/>
          </a:prstGeom>
          <a:solidFill>
            <a:srgbClr val="6A68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073" name="Rectangle 113"/>
          <p:cNvSpPr>
            <a:spLocks noChangeArrowheads="1"/>
          </p:cNvSpPr>
          <p:nvPr/>
        </p:nvSpPr>
        <p:spPr bwMode="auto">
          <a:xfrm>
            <a:off x="5132388" y="3514725"/>
            <a:ext cx="1508125" cy="6350"/>
          </a:xfrm>
          <a:prstGeom prst="rect">
            <a:avLst/>
          </a:prstGeom>
          <a:solidFill>
            <a:srgbClr val="7A797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074" name="Rectangle 114"/>
          <p:cNvSpPr>
            <a:spLocks noChangeArrowheads="1"/>
          </p:cNvSpPr>
          <p:nvPr/>
        </p:nvSpPr>
        <p:spPr bwMode="auto">
          <a:xfrm>
            <a:off x="5132388" y="3511550"/>
            <a:ext cx="1508125" cy="6350"/>
          </a:xfrm>
          <a:prstGeom prst="rect">
            <a:avLst/>
          </a:prstGeom>
          <a:solidFill>
            <a:srgbClr val="807F7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077" name="Rectangle 117"/>
          <p:cNvSpPr>
            <a:spLocks noChangeArrowheads="1"/>
          </p:cNvSpPr>
          <p:nvPr/>
        </p:nvSpPr>
        <p:spPr bwMode="auto">
          <a:xfrm>
            <a:off x="5132388" y="3500438"/>
            <a:ext cx="1508125" cy="6350"/>
          </a:xfrm>
          <a:prstGeom prst="rect">
            <a:avLst/>
          </a:prstGeom>
          <a:solidFill>
            <a:srgbClr val="908F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080" name="Rectangle 120"/>
          <p:cNvSpPr>
            <a:spLocks noChangeArrowheads="1"/>
          </p:cNvSpPr>
          <p:nvPr/>
        </p:nvSpPr>
        <p:spPr bwMode="auto">
          <a:xfrm>
            <a:off x="5132388" y="3489325"/>
            <a:ext cx="1508125" cy="7938"/>
          </a:xfrm>
          <a:prstGeom prst="rect">
            <a:avLst/>
          </a:prstGeom>
          <a:solidFill>
            <a:srgbClr val="A5A4A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083" name="Rectangle 123"/>
          <p:cNvSpPr>
            <a:spLocks noChangeArrowheads="1"/>
          </p:cNvSpPr>
          <p:nvPr/>
        </p:nvSpPr>
        <p:spPr bwMode="auto">
          <a:xfrm>
            <a:off x="5132388" y="3482975"/>
            <a:ext cx="1508125" cy="3175"/>
          </a:xfrm>
          <a:prstGeom prst="rect">
            <a:avLst/>
          </a:prstGeom>
          <a:solidFill>
            <a:srgbClr val="C3C3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084" name="Rectangle 124"/>
          <p:cNvSpPr>
            <a:spLocks noChangeArrowheads="1"/>
          </p:cNvSpPr>
          <p:nvPr/>
        </p:nvSpPr>
        <p:spPr bwMode="auto">
          <a:xfrm>
            <a:off x="5132388" y="3482975"/>
            <a:ext cx="1508125" cy="0"/>
          </a:xfrm>
          <a:prstGeom prst="rect">
            <a:avLst/>
          </a:prstGeom>
          <a:solidFill>
            <a:srgbClr val="C3C3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086" name="Rectangle 126"/>
          <p:cNvSpPr>
            <a:spLocks noChangeArrowheads="1"/>
          </p:cNvSpPr>
          <p:nvPr/>
        </p:nvSpPr>
        <p:spPr bwMode="auto">
          <a:xfrm>
            <a:off x="5121275" y="3330575"/>
            <a:ext cx="1506538" cy="1588"/>
          </a:xfrm>
          <a:prstGeom prst="rect">
            <a:avLst/>
          </a:prstGeom>
          <a:solidFill>
            <a:srgbClr val="C3C3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087" name="Rectangle 127"/>
          <p:cNvSpPr>
            <a:spLocks noChangeArrowheads="1"/>
          </p:cNvSpPr>
          <p:nvPr/>
        </p:nvSpPr>
        <p:spPr bwMode="auto">
          <a:xfrm>
            <a:off x="5121275" y="3327400"/>
            <a:ext cx="1506538" cy="4763"/>
          </a:xfrm>
          <a:prstGeom prst="rect">
            <a:avLst/>
          </a:prstGeom>
          <a:solidFill>
            <a:srgbClr val="C3C3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088" name="Rectangle 128"/>
          <p:cNvSpPr>
            <a:spLocks noChangeArrowheads="1"/>
          </p:cNvSpPr>
          <p:nvPr/>
        </p:nvSpPr>
        <p:spPr bwMode="auto">
          <a:xfrm>
            <a:off x="5121275" y="3325813"/>
            <a:ext cx="1506538" cy="4762"/>
          </a:xfrm>
          <a:prstGeom prst="rect">
            <a:avLst/>
          </a:prstGeom>
          <a:solidFill>
            <a:srgbClr val="BBBB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089" name="Rectangle 129"/>
          <p:cNvSpPr>
            <a:spLocks noChangeArrowheads="1"/>
          </p:cNvSpPr>
          <p:nvPr/>
        </p:nvSpPr>
        <p:spPr bwMode="auto">
          <a:xfrm>
            <a:off x="5121275" y="3322638"/>
            <a:ext cx="1506538" cy="4762"/>
          </a:xfrm>
          <a:prstGeom prst="rect">
            <a:avLst/>
          </a:prstGeom>
          <a:solidFill>
            <a:srgbClr val="B3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092" name="Rectangle 132"/>
          <p:cNvSpPr>
            <a:spLocks noChangeArrowheads="1"/>
          </p:cNvSpPr>
          <p:nvPr/>
        </p:nvSpPr>
        <p:spPr bwMode="auto">
          <a:xfrm>
            <a:off x="5121275" y="3316288"/>
            <a:ext cx="1506538" cy="4762"/>
          </a:xfrm>
          <a:prstGeom prst="rect">
            <a:avLst/>
          </a:prstGeom>
          <a:solidFill>
            <a:srgbClr val="9F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093" name="Rectangle 133"/>
          <p:cNvSpPr>
            <a:spLocks noChangeArrowheads="1"/>
          </p:cNvSpPr>
          <p:nvPr/>
        </p:nvSpPr>
        <p:spPr bwMode="auto">
          <a:xfrm>
            <a:off x="5121275" y="3314700"/>
            <a:ext cx="1506538" cy="3175"/>
          </a:xfrm>
          <a:prstGeom prst="rect">
            <a:avLst/>
          </a:prstGeom>
          <a:solidFill>
            <a:srgbClr val="9998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094" name="Rectangle 134"/>
          <p:cNvSpPr>
            <a:spLocks noChangeArrowheads="1"/>
          </p:cNvSpPr>
          <p:nvPr/>
        </p:nvSpPr>
        <p:spPr bwMode="auto">
          <a:xfrm>
            <a:off x="5121275" y="3311525"/>
            <a:ext cx="1506538" cy="4763"/>
          </a:xfrm>
          <a:prstGeom prst="rect">
            <a:avLst/>
          </a:prstGeom>
          <a:solidFill>
            <a:srgbClr val="9190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097" name="Rectangle 137"/>
          <p:cNvSpPr>
            <a:spLocks noChangeArrowheads="1"/>
          </p:cNvSpPr>
          <p:nvPr/>
        </p:nvSpPr>
        <p:spPr bwMode="auto">
          <a:xfrm>
            <a:off x="5121275" y="3305175"/>
            <a:ext cx="1506538" cy="4763"/>
          </a:xfrm>
          <a:prstGeom prst="rect">
            <a:avLst/>
          </a:prstGeom>
          <a:solidFill>
            <a:srgbClr val="8180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098" name="Rectangle 138"/>
          <p:cNvSpPr>
            <a:spLocks noChangeArrowheads="1"/>
          </p:cNvSpPr>
          <p:nvPr/>
        </p:nvSpPr>
        <p:spPr bwMode="auto">
          <a:xfrm>
            <a:off x="5121275" y="3302000"/>
            <a:ext cx="1506538" cy="4763"/>
          </a:xfrm>
          <a:prstGeom prst="rect">
            <a:avLst/>
          </a:prstGeom>
          <a:solidFill>
            <a:srgbClr val="7B7A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099" name="Rectangle 139"/>
          <p:cNvSpPr>
            <a:spLocks noChangeArrowheads="1"/>
          </p:cNvSpPr>
          <p:nvPr/>
        </p:nvSpPr>
        <p:spPr bwMode="auto">
          <a:xfrm>
            <a:off x="5121275" y="3300413"/>
            <a:ext cx="1506538" cy="4762"/>
          </a:xfrm>
          <a:prstGeom prst="rect">
            <a:avLst/>
          </a:prstGeom>
          <a:solidFill>
            <a:srgbClr val="7574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102" name="Rectangle 142"/>
          <p:cNvSpPr>
            <a:spLocks noChangeArrowheads="1"/>
          </p:cNvSpPr>
          <p:nvPr/>
        </p:nvSpPr>
        <p:spPr bwMode="auto">
          <a:xfrm>
            <a:off x="5121275" y="3292475"/>
            <a:ext cx="1506538" cy="4763"/>
          </a:xfrm>
          <a:prstGeom prst="rect">
            <a:avLst/>
          </a:prstGeom>
          <a:solidFill>
            <a:srgbClr val="6562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103" name="Rectangle 143"/>
          <p:cNvSpPr>
            <a:spLocks noChangeArrowheads="1"/>
          </p:cNvSpPr>
          <p:nvPr/>
        </p:nvSpPr>
        <p:spPr bwMode="auto">
          <a:xfrm>
            <a:off x="5121275" y="3290888"/>
            <a:ext cx="1506538" cy="4762"/>
          </a:xfrm>
          <a:prstGeom prst="rect">
            <a:avLst/>
          </a:prstGeom>
          <a:solidFill>
            <a:srgbClr val="5E5C5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104" name="Rectangle 144"/>
          <p:cNvSpPr>
            <a:spLocks noChangeArrowheads="1"/>
          </p:cNvSpPr>
          <p:nvPr/>
        </p:nvSpPr>
        <p:spPr bwMode="auto">
          <a:xfrm>
            <a:off x="5121275" y="3289300"/>
            <a:ext cx="1506538" cy="3175"/>
          </a:xfrm>
          <a:prstGeom prst="rect">
            <a:avLst/>
          </a:prstGeom>
          <a:solidFill>
            <a:srgbClr val="5957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107" name="Rectangle 147"/>
          <p:cNvSpPr>
            <a:spLocks noChangeArrowheads="1"/>
          </p:cNvSpPr>
          <p:nvPr/>
        </p:nvSpPr>
        <p:spPr bwMode="auto">
          <a:xfrm>
            <a:off x="5121275" y="3281363"/>
            <a:ext cx="1506538" cy="4762"/>
          </a:xfrm>
          <a:prstGeom prst="rect">
            <a:avLst/>
          </a:prstGeom>
          <a:solidFill>
            <a:srgbClr val="4643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108" name="Rectangle 148"/>
          <p:cNvSpPr>
            <a:spLocks noChangeArrowheads="1"/>
          </p:cNvSpPr>
          <p:nvPr/>
        </p:nvSpPr>
        <p:spPr bwMode="auto">
          <a:xfrm>
            <a:off x="5121275" y="3279775"/>
            <a:ext cx="1506538" cy="4763"/>
          </a:xfrm>
          <a:prstGeom prst="rect">
            <a:avLst/>
          </a:prstGeom>
          <a:solidFill>
            <a:srgbClr val="3F3C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109" name="Rectangle 149"/>
          <p:cNvSpPr>
            <a:spLocks noChangeArrowheads="1"/>
          </p:cNvSpPr>
          <p:nvPr/>
        </p:nvSpPr>
        <p:spPr bwMode="auto">
          <a:xfrm>
            <a:off x="5121275" y="3276600"/>
            <a:ext cx="1506538" cy="4763"/>
          </a:xfrm>
          <a:prstGeom prst="rect">
            <a:avLst/>
          </a:prstGeom>
          <a:solidFill>
            <a:srgbClr val="3936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112" name="Rectangle 152"/>
          <p:cNvSpPr>
            <a:spLocks noChangeArrowheads="1"/>
          </p:cNvSpPr>
          <p:nvPr/>
        </p:nvSpPr>
        <p:spPr bwMode="auto">
          <a:xfrm>
            <a:off x="5121275" y="3270250"/>
            <a:ext cx="1506538" cy="4763"/>
          </a:xfrm>
          <a:prstGeom prst="rect">
            <a:avLst/>
          </a:prstGeom>
          <a:solidFill>
            <a:srgbClr val="1F1A1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113" name="Rectangle 153"/>
          <p:cNvSpPr>
            <a:spLocks noChangeArrowheads="1"/>
          </p:cNvSpPr>
          <p:nvPr/>
        </p:nvSpPr>
        <p:spPr bwMode="auto">
          <a:xfrm>
            <a:off x="5121275" y="3268663"/>
            <a:ext cx="1506538" cy="4762"/>
          </a:xfrm>
          <a:prstGeom prst="rect">
            <a:avLst/>
          </a:prstGeom>
          <a:solidFill>
            <a:srgbClr val="2A252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114" name="Rectangle 154"/>
          <p:cNvSpPr>
            <a:spLocks noChangeArrowheads="1"/>
          </p:cNvSpPr>
          <p:nvPr/>
        </p:nvSpPr>
        <p:spPr bwMode="auto">
          <a:xfrm>
            <a:off x="5121275" y="3265488"/>
            <a:ext cx="1506538" cy="4762"/>
          </a:xfrm>
          <a:prstGeom prst="rect">
            <a:avLst/>
          </a:prstGeom>
          <a:solidFill>
            <a:srgbClr val="322E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115" name="Rectangle 155"/>
          <p:cNvSpPr>
            <a:spLocks noChangeArrowheads="1"/>
          </p:cNvSpPr>
          <p:nvPr/>
        </p:nvSpPr>
        <p:spPr bwMode="auto">
          <a:xfrm>
            <a:off x="5121275" y="3263900"/>
            <a:ext cx="1506538" cy="4763"/>
          </a:xfrm>
          <a:prstGeom prst="rect">
            <a:avLst/>
          </a:prstGeom>
          <a:solidFill>
            <a:srgbClr val="3935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118" name="Rectangle 158"/>
          <p:cNvSpPr>
            <a:spLocks noChangeArrowheads="1"/>
          </p:cNvSpPr>
          <p:nvPr/>
        </p:nvSpPr>
        <p:spPr bwMode="auto">
          <a:xfrm>
            <a:off x="5121275" y="3255963"/>
            <a:ext cx="1506538" cy="4762"/>
          </a:xfrm>
          <a:prstGeom prst="rect">
            <a:avLst/>
          </a:prstGeom>
          <a:solidFill>
            <a:srgbClr val="4C49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119" name="Rectangle 159"/>
          <p:cNvSpPr>
            <a:spLocks noChangeArrowheads="1"/>
          </p:cNvSpPr>
          <p:nvPr/>
        </p:nvSpPr>
        <p:spPr bwMode="auto">
          <a:xfrm>
            <a:off x="5121275" y="3254375"/>
            <a:ext cx="1506538" cy="4763"/>
          </a:xfrm>
          <a:prstGeom prst="rect">
            <a:avLst/>
          </a:prstGeom>
          <a:solidFill>
            <a:srgbClr val="53504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122" name="Rectangle 162"/>
          <p:cNvSpPr>
            <a:spLocks noChangeArrowheads="1"/>
          </p:cNvSpPr>
          <p:nvPr/>
        </p:nvSpPr>
        <p:spPr bwMode="auto">
          <a:xfrm>
            <a:off x="5121275" y="3248025"/>
            <a:ext cx="1506538" cy="3175"/>
          </a:xfrm>
          <a:prstGeom prst="rect">
            <a:avLst/>
          </a:prstGeom>
          <a:solidFill>
            <a:srgbClr val="6462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123" name="Rectangle 163"/>
          <p:cNvSpPr>
            <a:spLocks noChangeArrowheads="1"/>
          </p:cNvSpPr>
          <p:nvPr/>
        </p:nvSpPr>
        <p:spPr bwMode="auto">
          <a:xfrm>
            <a:off x="5121275" y="3244850"/>
            <a:ext cx="1506538" cy="4763"/>
          </a:xfrm>
          <a:prstGeom prst="rect">
            <a:avLst/>
          </a:prstGeom>
          <a:solidFill>
            <a:srgbClr val="6A68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124" name="Rectangle 164"/>
          <p:cNvSpPr>
            <a:spLocks noChangeArrowheads="1"/>
          </p:cNvSpPr>
          <p:nvPr/>
        </p:nvSpPr>
        <p:spPr bwMode="auto">
          <a:xfrm>
            <a:off x="5121275" y="3243263"/>
            <a:ext cx="1506538" cy="4762"/>
          </a:xfrm>
          <a:prstGeom prst="rect">
            <a:avLst/>
          </a:prstGeom>
          <a:solidFill>
            <a:srgbClr val="6F6D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125" name="Rectangle 165"/>
          <p:cNvSpPr>
            <a:spLocks noChangeArrowheads="1"/>
          </p:cNvSpPr>
          <p:nvPr/>
        </p:nvSpPr>
        <p:spPr bwMode="auto">
          <a:xfrm>
            <a:off x="5121275" y="3240088"/>
            <a:ext cx="1506538" cy="4762"/>
          </a:xfrm>
          <a:prstGeom prst="rect">
            <a:avLst/>
          </a:prstGeom>
          <a:solidFill>
            <a:srgbClr val="75737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128" name="Rectangle 168"/>
          <p:cNvSpPr>
            <a:spLocks noChangeArrowheads="1"/>
          </p:cNvSpPr>
          <p:nvPr/>
        </p:nvSpPr>
        <p:spPr bwMode="auto">
          <a:xfrm>
            <a:off x="5121275" y="3233738"/>
            <a:ext cx="1506538" cy="4762"/>
          </a:xfrm>
          <a:prstGeom prst="rect">
            <a:avLst/>
          </a:prstGeom>
          <a:solidFill>
            <a:srgbClr val="8685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129" name="Rectangle 169"/>
          <p:cNvSpPr>
            <a:spLocks noChangeArrowheads="1"/>
          </p:cNvSpPr>
          <p:nvPr/>
        </p:nvSpPr>
        <p:spPr bwMode="auto">
          <a:xfrm>
            <a:off x="5121275" y="3232150"/>
            <a:ext cx="1506538" cy="3175"/>
          </a:xfrm>
          <a:prstGeom prst="rect">
            <a:avLst/>
          </a:prstGeom>
          <a:solidFill>
            <a:srgbClr val="8B8A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130" name="Rectangle 170"/>
          <p:cNvSpPr>
            <a:spLocks noChangeArrowheads="1"/>
          </p:cNvSpPr>
          <p:nvPr/>
        </p:nvSpPr>
        <p:spPr bwMode="auto">
          <a:xfrm>
            <a:off x="5121275" y="3228975"/>
            <a:ext cx="1506538" cy="4763"/>
          </a:xfrm>
          <a:prstGeom prst="rect">
            <a:avLst/>
          </a:prstGeom>
          <a:solidFill>
            <a:srgbClr val="908F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133" name="Rectangle 173"/>
          <p:cNvSpPr>
            <a:spLocks noChangeArrowheads="1"/>
          </p:cNvSpPr>
          <p:nvPr/>
        </p:nvSpPr>
        <p:spPr bwMode="auto">
          <a:xfrm>
            <a:off x="5121275" y="3222625"/>
            <a:ext cx="1506538" cy="4763"/>
          </a:xfrm>
          <a:prstGeom prst="rect">
            <a:avLst/>
          </a:prstGeom>
          <a:solidFill>
            <a:srgbClr val="A5A4A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134" name="Rectangle 174"/>
          <p:cNvSpPr>
            <a:spLocks noChangeArrowheads="1"/>
          </p:cNvSpPr>
          <p:nvPr/>
        </p:nvSpPr>
        <p:spPr bwMode="auto">
          <a:xfrm>
            <a:off x="5121275" y="3219450"/>
            <a:ext cx="1506538" cy="4763"/>
          </a:xfrm>
          <a:prstGeom prst="rect">
            <a:avLst/>
          </a:prstGeom>
          <a:solidFill>
            <a:srgbClr val="ABAA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135" name="Rectangle 175"/>
          <p:cNvSpPr>
            <a:spLocks noChangeArrowheads="1"/>
          </p:cNvSpPr>
          <p:nvPr/>
        </p:nvSpPr>
        <p:spPr bwMode="auto">
          <a:xfrm>
            <a:off x="5121275" y="3217863"/>
            <a:ext cx="1506538" cy="4762"/>
          </a:xfrm>
          <a:prstGeom prst="rect">
            <a:avLst/>
          </a:prstGeom>
          <a:solidFill>
            <a:srgbClr val="B2B1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136" name="Rectangle 176"/>
          <p:cNvSpPr>
            <a:spLocks noChangeArrowheads="1"/>
          </p:cNvSpPr>
          <p:nvPr/>
        </p:nvSpPr>
        <p:spPr bwMode="auto">
          <a:xfrm>
            <a:off x="5121275" y="3217863"/>
            <a:ext cx="1506538" cy="1587"/>
          </a:xfrm>
          <a:prstGeom prst="rect">
            <a:avLst/>
          </a:prstGeom>
          <a:solidFill>
            <a:srgbClr val="C3C3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137" name="Rectangle 177"/>
          <p:cNvSpPr>
            <a:spLocks noChangeArrowheads="1"/>
          </p:cNvSpPr>
          <p:nvPr/>
        </p:nvSpPr>
        <p:spPr bwMode="auto">
          <a:xfrm>
            <a:off x="5121275" y="3217863"/>
            <a:ext cx="1506538" cy="0"/>
          </a:xfrm>
          <a:prstGeom prst="rect">
            <a:avLst/>
          </a:prstGeom>
          <a:solidFill>
            <a:srgbClr val="C3C3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grpSp>
        <p:nvGrpSpPr>
          <p:cNvPr id="41630" name="Group 670"/>
          <p:cNvGrpSpPr>
            <a:grpSpLocks/>
          </p:cNvGrpSpPr>
          <p:nvPr/>
        </p:nvGrpSpPr>
        <p:grpSpPr bwMode="auto">
          <a:xfrm>
            <a:off x="381000" y="1371600"/>
            <a:ext cx="2790825" cy="1571625"/>
            <a:chOff x="3030" y="2004"/>
            <a:chExt cx="1457" cy="785"/>
          </a:xfrm>
        </p:grpSpPr>
        <p:sp>
          <p:nvSpPr>
            <p:cNvPr id="41016" name="Freeform 56"/>
            <p:cNvSpPr>
              <a:spLocks noEditPoints="1"/>
            </p:cNvSpPr>
            <p:nvPr/>
          </p:nvSpPr>
          <p:spPr bwMode="auto">
            <a:xfrm>
              <a:off x="3030" y="2452"/>
              <a:ext cx="70" cy="92"/>
            </a:xfrm>
            <a:custGeom>
              <a:avLst/>
              <a:gdLst>
                <a:gd name="T0" fmla="*/ 0 w 420"/>
                <a:gd name="T1" fmla="*/ 0 h 549"/>
                <a:gd name="T2" fmla="*/ 233 w 420"/>
                <a:gd name="T3" fmla="*/ 0 h 549"/>
                <a:gd name="T4" fmla="*/ 275 w 420"/>
                <a:gd name="T5" fmla="*/ 3 h 549"/>
                <a:gd name="T6" fmla="*/ 310 w 420"/>
                <a:gd name="T7" fmla="*/ 9 h 549"/>
                <a:gd name="T8" fmla="*/ 345 w 420"/>
                <a:gd name="T9" fmla="*/ 22 h 549"/>
                <a:gd name="T10" fmla="*/ 366 w 420"/>
                <a:gd name="T11" fmla="*/ 35 h 549"/>
                <a:gd name="T12" fmla="*/ 378 w 420"/>
                <a:gd name="T13" fmla="*/ 48 h 549"/>
                <a:gd name="T14" fmla="*/ 393 w 420"/>
                <a:gd name="T15" fmla="*/ 68 h 549"/>
                <a:gd name="T16" fmla="*/ 406 w 420"/>
                <a:gd name="T17" fmla="*/ 93 h 549"/>
                <a:gd name="T18" fmla="*/ 413 w 420"/>
                <a:gd name="T19" fmla="*/ 111 h 549"/>
                <a:gd name="T20" fmla="*/ 419 w 420"/>
                <a:gd name="T21" fmla="*/ 139 h 549"/>
                <a:gd name="T22" fmla="*/ 419 w 420"/>
                <a:gd name="T23" fmla="*/ 176 h 549"/>
                <a:gd name="T24" fmla="*/ 413 w 420"/>
                <a:gd name="T25" fmla="*/ 208 h 549"/>
                <a:gd name="T26" fmla="*/ 402 w 420"/>
                <a:gd name="T27" fmla="*/ 238 h 549"/>
                <a:gd name="T28" fmla="*/ 385 w 420"/>
                <a:gd name="T29" fmla="*/ 265 h 549"/>
                <a:gd name="T30" fmla="*/ 369 w 420"/>
                <a:gd name="T31" fmla="*/ 283 h 549"/>
                <a:gd name="T32" fmla="*/ 356 w 420"/>
                <a:gd name="T33" fmla="*/ 294 h 549"/>
                <a:gd name="T34" fmla="*/ 340 w 420"/>
                <a:gd name="T35" fmla="*/ 303 h 549"/>
                <a:gd name="T36" fmla="*/ 322 w 420"/>
                <a:gd name="T37" fmla="*/ 311 h 549"/>
                <a:gd name="T38" fmla="*/ 290 w 420"/>
                <a:gd name="T39" fmla="*/ 319 h 549"/>
                <a:gd name="T40" fmla="*/ 242 w 420"/>
                <a:gd name="T41" fmla="*/ 325 h 549"/>
                <a:gd name="T42" fmla="*/ 73 w 420"/>
                <a:gd name="T43" fmla="*/ 326 h 549"/>
                <a:gd name="T44" fmla="*/ 0 w 420"/>
                <a:gd name="T45" fmla="*/ 549 h 549"/>
                <a:gd name="T46" fmla="*/ 215 w 420"/>
                <a:gd name="T47" fmla="*/ 261 h 549"/>
                <a:gd name="T48" fmla="*/ 247 w 420"/>
                <a:gd name="T49" fmla="*/ 260 h 549"/>
                <a:gd name="T50" fmla="*/ 275 w 420"/>
                <a:gd name="T51" fmla="*/ 254 h 549"/>
                <a:gd name="T52" fmla="*/ 297 w 420"/>
                <a:gd name="T53" fmla="*/ 247 h 549"/>
                <a:gd name="T54" fmla="*/ 315 w 420"/>
                <a:gd name="T55" fmla="*/ 234 h 549"/>
                <a:gd name="T56" fmla="*/ 328 w 420"/>
                <a:gd name="T57" fmla="*/ 220 h 549"/>
                <a:gd name="T58" fmla="*/ 337 w 420"/>
                <a:gd name="T59" fmla="*/ 203 h 549"/>
                <a:gd name="T60" fmla="*/ 342 w 420"/>
                <a:gd name="T61" fmla="*/ 184 h 549"/>
                <a:gd name="T62" fmla="*/ 345 w 420"/>
                <a:gd name="T63" fmla="*/ 161 h 549"/>
                <a:gd name="T64" fmla="*/ 343 w 420"/>
                <a:gd name="T65" fmla="*/ 145 h 549"/>
                <a:gd name="T66" fmla="*/ 340 w 420"/>
                <a:gd name="T67" fmla="*/ 129 h 549"/>
                <a:gd name="T68" fmla="*/ 335 w 420"/>
                <a:gd name="T69" fmla="*/ 115 h 549"/>
                <a:gd name="T70" fmla="*/ 327 w 420"/>
                <a:gd name="T71" fmla="*/ 102 h 549"/>
                <a:gd name="T72" fmla="*/ 318 w 420"/>
                <a:gd name="T73" fmla="*/ 91 h 549"/>
                <a:gd name="T74" fmla="*/ 307 w 420"/>
                <a:gd name="T75" fmla="*/ 82 h 549"/>
                <a:gd name="T76" fmla="*/ 295 w 420"/>
                <a:gd name="T77" fmla="*/ 75 h 549"/>
                <a:gd name="T78" fmla="*/ 282 w 420"/>
                <a:gd name="T79" fmla="*/ 70 h 549"/>
                <a:gd name="T80" fmla="*/ 255 w 420"/>
                <a:gd name="T81" fmla="*/ 66 h 549"/>
                <a:gd name="T82" fmla="*/ 213 w 420"/>
                <a:gd name="T83" fmla="*/ 65 h 549"/>
                <a:gd name="T84" fmla="*/ 73 w 420"/>
                <a:gd name="T85" fmla="*/ 261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20" h="549">
                  <a:moveTo>
                    <a:pt x="0" y="549"/>
                  </a:moveTo>
                  <a:lnTo>
                    <a:pt x="0" y="0"/>
                  </a:lnTo>
                  <a:lnTo>
                    <a:pt x="207" y="0"/>
                  </a:lnTo>
                  <a:lnTo>
                    <a:pt x="233" y="0"/>
                  </a:lnTo>
                  <a:lnTo>
                    <a:pt x="255" y="1"/>
                  </a:lnTo>
                  <a:lnTo>
                    <a:pt x="275" y="3"/>
                  </a:lnTo>
                  <a:lnTo>
                    <a:pt x="290" y="6"/>
                  </a:lnTo>
                  <a:lnTo>
                    <a:pt x="310" y="9"/>
                  </a:lnTo>
                  <a:lnTo>
                    <a:pt x="328" y="16"/>
                  </a:lnTo>
                  <a:lnTo>
                    <a:pt x="345" y="22"/>
                  </a:lnTo>
                  <a:lnTo>
                    <a:pt x="359" y="31"/>
                  </a:lnTo>
                  <a:lnTo>
                    <a:pt x="366" y="35"/>
                  </a:lnTo>
                  <a:lnTo>
                    <a:pt x="371" y="41"/>
                  </a:lnTo>
                  <a:lnTo>
                    <a:pt x="378" y="48"/>
                  </a:lnTo>
                  <a:lnTo>
                    <a:pt x="383" y="54"/>
                  </a:lnTo>
                  <a:lnTo>
                    <a:pt x="393" y="68"/>
                  </a:lnTo>
                  <a:lnTo>
                    <a:pt x="403" y="84"/>
                  </a:lnTo>
                  <a:lnTo>
                    <a:pt x="406" y="93"/>
                  </a:lnTo>
                  <a:lnTo>
                    <a:pt x="410" y="102"/>
                  </a:lnTo>
                  <a:lnTo>
                    <a:pt x="413" y="111"/>
                  </a:lnTo>
                  <a:lnTo>
                    <a:pt x="415" y="119"/>
                  </a:lnTo>
                  <a:lnTo>
                    <a:pt x="419" y="139"/>
                  </a:lnTo>
                  <a:lnTo>
                    <a:pt x="420" y="159"/>
                  </a:lnTo>
                  <a:lnTo>
                    <a:pt x="419" y="176"/>
                  </a:lnTo>
                  <a:lnTo>
                    <a:pt x="416" y="192"/>
                  </a:lnTo>
                  <a:lnTo>
                    <a:pt x="413" y="208"/>
                  </a:lnTo>
                  <a:lnTo>
                    <a:pt x="408" y="223"/>
                  </a:lnTo>
                  <a:lnTo>
                    <a:pt x="402" y="238"/>
                  </a:lnTo>
                  <a:lnTo>
                    <a:pt x="394" y="252"/>
                  </a:lnTo>
                  <a:lnTo>
                    <a:pt x="385" y="265"/>
                  </a:lnTo>
                  <a:lnTo>
                    <a:pt x="374" y="277"/>
                  </a:lnTo>
                  <a:lnTo>
                    <a:pt x="369" y="283"/>
                  </a:lnTo>
                  <a:lnTo>
                    <a:pt x="362" y="289"/>
                  </a:lnTo>
                  <a:lnTo>
                    <a:pt x="356" y="294"/>
                  </a:lnTo>
                  <a:lnTo>
                    <a:pt x="348" y="298"/>
                  </a:lnTo>
                  <a:lnTo>
                    <a:pt x="340" y="303"/>
                  </a:lnTo>
                  <a:lnTo>
                    <a:pt x="331" y="307"/>
                  </a:lnTo>
                  <a:lnTo>
                    <a:pt x="322" y="311"/>
                  </a:lnTo>
                  <a:lnTo>
                    <a:pt x="312" y="314"/>
                  </a:lnTo>
                  <a:lnTo>
                    <a:pt x="290" y="319"/>
                  </a:lnTo>
                  <a:lnTo>
                    <a:pt x="267" y="323"/>
                  </a:lnTo>
                  <a:lnTo>
                    <a:pt x="242" y="325"/>
                  </a:lnTo>
                  <a:lnTo>
                    <a:pt x="214" y="326"/>
                  </a:lnTo>
                  <a:lnTo>
                    <a:pt x="73" y="326"/>
                  </a:lnTo>
                  <a:lnTo>
                    <a:pt x="73" y="549"/>
                  </a:lnTo>
                  <a:lnTo>
                    <a:pt x="0" y="549"/>
                  </a:lnTo>
                  <a:close/>
                  <a:moveTo>
                    <a:pt x="73" y="261"/>
                  </a:moveTo>
                  <a:lnTo>
                    <a:pt x="215" y="261"/>
                  </a:lnTo>
                  <a:lnTo>
                    <a:pt x="232" y="261"/>
                  </a:lnTo>
                  <a:lnTo>
                    <a:pt x="247" y="260"/>
                  </a:lnTo>
                  <a:lnTo>
                    <a:pt x="262" y="258"/>
                  </a:lnTo>
                  <a:lnTo>
                    <a:pt x="275" y="254"/>
                  </a:lnTo>
                  <a:lnTo>
                    <a:pt x="287" y="251"/>
                  </a:lnTo>
                  <a:lnTo>
                    <a:pt x="297" y="247"/>
                  </a:lnTo>
                  <a:lnTo>
                    <a:pt x="307" y="241"/>
                  </a:lnTo>
                  <a:lnTo>
                    <a:pt x="315" y="234"/>
                  </a:lnTo>
                  <a:lnTo>
                    <a:pt x="321" y="228"/>
                  </a:lnTo>
                  <a:lnTo>
                    <a:pt x="328" y="220"/>
                  </a:lnTo>
                  <a:lnTo>
                    <a:pt x="332" y="212"/>
                  </a:lnTo>
                  <a:lnTo>
                    <a:pt x="337" y="203"/>
                  </a:lnTo>
                  <a:lnTo>
                    <a:pt x="340" y="193"/>
                  </a:lnTo>
                  <a:lnTo>
                    <a:pt x="342" y="184"/>
                  </a:lnTo>
                  <a:lnTo>
                    <a:pt x="343" y="172"/>
                  </a:lnTo>
                  <a:lnTo>
                    <a:pt x="345" y="161"/>
                  </a:lnTo>
                  <a:lnTo>
                    <a:pt x="345" y="153"/>
                  </a:lnTo>
                  <a:lnTo>
                    <a:pt x="343" y="145"/>
                  </a:lnTo>
                  <a:lnTo>
                    <a:pt x="342" y="137"/>
                  </a:lnTo>
                  <a:lnTo>
                    <a:pt x="340" y="129"/>
                  </a:lnTo>
                  <a:lnTo>
                    <a:pt x="338" y="122"/>
                  </a:lnTo>
                  <a:lnTo>
                    <a:pt x="335" y="115"/>
                  </a:lnTo>
                  <a:lnTo>
                    <a:pt x="331" y="108"/>
                  </a:lnTo>
                  <a:lnTo>
                    <a:pt x="327" y="102"/>
                  </a:lnTo>
                  <a:lnTo>
                    <a:pt x="322" y="96"/>
                  </a:lnTo>
                  <a:lnTo>
                    <a:pt x="318" y="91"/>
                  </a:lnTo>
                  <a:lnTo>
                    <a:pt x="312" y="86"/>
                  </a:lnTo>
                  <a:lnTo>
                    <a:pt x="307" y="82"/>
                  </a:lnTo>
                  <a:lnTo>
                    <a:pt x="300" y="77"/>
                  </a:lnTo>
                  <a:lnTo>
                    <a:pt x="295" y="75"/>
                  </a:lnTo>
                  <a:lnTo>
                    <a:pt x="288" y="72"/>
                  </a:lnTo>
                  <a:lnTo>
                    <a:pt x="282" y="70"/>
                  </a:lnTo>
                  <a:lnTo>
                    <a:pt x="269" y="68"/>
                  </a:lnTo>
                  <a:lnTo>
                    <a:pt x="255" y="66"/>
                  </a:lnTo>
                  <a:lnTo>
                    <a:pt x="236" y="65"/>
                  </a:lnTo>
                  <a:lnTo>
                    <a:pt x="213" y="65"/>
                  </a:lnTo>
                  <a:lnTo>
                    <a:pt x="73" y="65"/>
                  </a:lnTo>
                  <a:lnTo>
                    <a:pt x="73" y="261"/>
                  </a:lnTo>
                  <a:close/>
                </a:path>
              </a:pathLst>
            </a:custGeom>
            <a:solidFill>
              <a:srgbClr val="6D61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17" name="Freeform 57"/>
            <p:cNvSpPr>
              <a:spLocks/>
            </p:cNvSpPr>
            <p:nvPr/>
          </p:nvSpPr>
          <p:spPr bwMode="auto">
            <a:xfrm>
              <a:off x="3114" y="2478"/>
              <a:ext cx="54" cy="67"/>
            </a:xfrm>
            <a:custGeom>
              <a:avLst/>
              <a:gdLst>
                <a:gd name="T0" fmla="*/ 262 w 322"/>
                <a:gd name="T1" fmla="*/ 340 h 407"/>
                <a:gd name="T2" fmla="*/ 236 w 322"/>
                <a:gd name="T3" fmla="*/ 370 h 407"/>
                <a:gd name="T4" fmla="*/ 223 w 322"/>
                <a:gd name="T5" fmla="*/ 381 h 407"/>
                <a:gd name="T6" fmla="*/ 207 w 322"/>
                <a:gd name="T7" fmla="*/ 391 h 407"/>
                <a:gd name="T8" fmla="*/ 191 w 322"/>
                <a:gd name="T9" fmla="*/ 397 h 407"/>
                <a:gd name="T10" fmla="*/ 173 w 322"/>
                <a:gd name="T11" fmla="*/ 403 h 407"/>
                <a:gd name="T12" fmla="*/ 135 w 322"/>
                <a:gd name="T13" fmla="*/ 407 h 407"/>
                <a:gd name="T14" fmla="*/ 101 w 322"/>
                <a:gd name="T15" fmla="*/ 404 h 407"/>
                <a:gd name="T16" fmla="*/ 70 w 322"/>
                <a:gd name="T17" fmla="*/ 394 h 407"/>
                <a:gd name="T18" fmla="*/ 44 w 322"/>
                <a:gd name="T19" fmla="*/ 378 h 407"/>
                <a:gd name="T20" fmla="*/ 25 w 322"/>
                <a:gd name="T21" fmla="*/ 360 h 407"/>
                <a:gd name="T22" fmla="*/ 12 w 322"/>
                <a:gd name="T23" fmla="*/ 336 h 407"/>
                <a:gd name="T24" fmla="*/ 4 w 322"/>
                <a:gd name="T25" fmla="*/ 310 h 407"/>
                <a:gd name="T26" fmla="*/ 1 w 322"/>
                <a:gd name="T27" fmla="*/ 284 h 407"/>
                <a:gd name="T28" fmla="*/ 0 w 322"/>
                <a:gd name="T29" fmla="*/ 247 h 407"/>
                <a:gd name="T30" fmla="*/ 67 w 322"/>
                <a:gd name="T31" fmla="*/ 0 h 407"/>
                <a:gd name="T32" fmla="*/ 67 w 322"/>
                <a:gd name="T33" fmla="*/ 245 h 407"/>
                <a:gd name="T34" fmla="*/ 69 w 322"/>
                <a:gd name="T35" fmla="*/ 281 h 407"/>
                <a:gd name="T36" fmla="*/ 76 w 322"/>
                <a:gd name="T37" fmla="*/ 304 h 407"/>
                <a:gd name="T38" fmla="*/ 85 w 322"/>
                <a:gd name="T39" fmla="*/ 321 h 407"/>
                <a:gd name="T40" fmla="*/ 93 w 322"/>
                <a:gd name="T41" fmla="*/ 330 h 407"/>
                <a:gd name="T42" fmla="*/ 103 w 322"/>
                <a:gd name="T43" fmla="*/ 338 h 407"/>
                <a:gd name="T44" fmla="*/ 114 w 322"/>
                <a:gd name="T45" fmla="*/ 343 h 407"/>
                <a:gd name="T46" fmla="*/ 134 w 322"/>
                <a:gd name="T47" fmla="*/ 347 h 407"/>
                <a:gd name="T48" fmla="*/ 164 w 322"/>
                <a:gd name="T49" fmla="*/ 347 h 407"/>
                <a:gd name="T50" fmla="*/ 193 w 322"/>
                <a:gd name="T51" fmla="*/ 340 h 407"/>
                <a:gd name="T52" fmla="*/ 213 w 322"/>
                <a:gd name="T53" fmla="*/ 330 h 407"/>
                <a:gd name="T54" fmla="*/ 224 w 322"/>
                <a:gd name="T55" fmla="*/ 320 h 407"/>
                <a:gd name="T56" fmla="*/ 233 w 322"/>
                <a:gd name="T57" fmla="*/ 310 h 407"/>
                <a:gd name="T58" fmla="*/ 241 w 322"/>
                <a:gd name="T59" fmla="*/ 298 h 407"/>
                <a:gd name="T60" fmla="*/ 248 w 322"/>
                <a:gd name="T61" fmla="*/ 277 h 407"/>
                <a:gd name="T62" fmla="*/ 254 w 322"/>
                <a:gd name="T63" fmla="*/ 237 h 407"/>
                <a:gd name="T64" fmla="*/ 255 w 322"/>
                <a:gd name="T65" fmla="*/ 0 h 407"/>
                <a:gd name="T66" fmla="*/ 322 w 322"/>
                <a:gd name="T67" fmla="*/ 398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22" h="407">
                  <a:moveTo>
                    <a:pt x="262" y="398"/>
                  </a:moveTo>
                  <a:lnTo>
                    <a:pt x="262" y="340"/>
                  </a:lnTo>
                  <a:lnTo>
                    <a:pt x="249" y="355"/>
                  </a:lnTo>
                  <a:lnTo>
                    <a:pt x="236" y="370"/>
                  </a:lnTo>
                  <a:lnTo>
                    <a:pt x="229" y="375"/>
                  </a:lnTo>
                  <a:lnTo>
                    <a:pt x="223" y="381"/>
                  </a:lnTo>
                  <a:lnTo>
                    <a:pt x="215" y="386"/>
                  </a:lnTo>
                  <a:lnTo>
                    <a:pt x="207" y="391"/>
                  </a:lnTo>
                  <a:lnTo>
                    <a:pt x="198" y="394"/>
                  </a:lnTo>
                  <a:lnTo>
                    <a:pt x="191" y="397"/>
                  </a:lnTo>
                  <a:lnTo>
                    <a:pt x="182" y="400"/>
                  </a:lnTo>
                  <a:lnTo>
                    <a:pt x="173" y="403"/>
                  </a:lnTo>
                  <a:lnTo>
                    <a:pt x="155" y="406"/>
                  </a:lnTo>
                  <a:lnTo>
                    <a:pt x="135" y="407"/>
                  </a:lnTo>
                  <a:lnTo>
                    <a:pt x="118" y="406"/>
                  </a:lnTo>
                  <a:lnTo>
                    <a:pt x="101" y="404"/>
                  </a:lnTo>
                  <a:lnTo>
                    <a:pt x="86" y="399"/>
                  </a:lnTo>
                  <a:lnTo>
                    <a:pt x="70" y="394"/>
                  </a:lnTo>
                  <a:lnTo>
                    <a:pt x="56" y="386"/>
                  </a:lnTo>
                  <a:lnTo>
                    <a:pt x="44" y="378"/>
                  </a:lnTo>
                  <a:lnTo>
                    <a:pt x="33" y="370"/>
                  </a:lnTo>
                  <a:lnTo>
                    <a:pt x="25" y="360"/>
                  </a:lnTo>
                  <a:lnTo>
                    <a:pt x="17" y="349"/>
                  </a:lnTo>
                  <a:lnTo>
                    <a:pt x="12" y="336"/>
                  </a:lnTo>
                  <a:lnTo>
                    <a:pt x="7" y="324"/>
                  </a:lnTo>
                  <a:lnTo>
                    <a:pt x="4" y="310"/>
                  </a:lnTo>
                  <a:lnTo>
                    <a:pt x="2" y="298"/>
                  </a:lnTo>
                  <a:lnTo>
                    <a:pt x="1" y="284"/>
                  </a:lnTo>
                  <a:lnTo>
                    <a:pt x="0" y="267"/>
                  </a:lnTo>
                  <a:lnTo>
                    <a:pt x="0" y="247"/>
                  </a:lnTo>
                  <a:lnTo>
                    <a:pt x="0" y="0"/>
                  </a:lnTo>
                  <a:lnTo>
                    <a:pt x="67" y="0"/>
                  </a:lnTo>
                  <a:lnTo>
                    <a:pt x="67" y="220"/>
                  </a:lnTo>
                  <a:lnTo>
                    <a:pt x="67" y="245"/>
                  </a:lnTo>
                  <a:lnTo>
                    <a:pt x="68" y="265"/>
                  </a:lnTo>
                  <a:lnTo>
                    <a:pt x="69" y="281"/>
                  </a:lnTo>
                  <a:lnTo>
                    <a:pt x="71" y="292"/>
                  </a:lnTo>
                  <a:lnTo>
                    <a:pt x="76" y="304"/>
                  </a:lnTo>
                  <a:lnTo>
                    <a:pt x="81" y="315"/>
                  </a:lnTo>
                  <a:lnTo>
                    <a:pt x="85" y="321"/>
                  </a:lnTo>
                  <a:lnTo>
                    <a:pt x="89" y="325"/>
                  </a:lnTo>
                  <a:lnTo>
                    <a:pt x="93" y="330"/>
                  </a:lnTo>
                  <a:lnTo>
                    <a:pt x="98" y="334"/>
                  </a:lnTo>
                  <a:lnTo>
                    <a:pt x="103" y="338"/>
                  </a:lnTo>
                  <a:lnTo>
                    <a:pt x="109" y="341"/>
                  </a:lnTo>
                  <a:lnTo>
                    <a:pt x="114" y="343"/>
                  </a:lnTo>
                  <a:lnTo>
                    <a:pt x="121" y="345"/>
                  </a:lnTo>
                  <a:lnTo>
                    <a:pt x="134" y="347"/>
                  </a:lnTo>
                  <a:lnTo>
                    <a:pt x="149" y="349"/>
                  </a:lnTo>
                  <a:lnTo>
                    <a:pt x="164" y="347"/>
                  </a:lnTo>
                  <a:lnTo>
                    <a:pt x="179" y="345"/>
                  </a:lnTo>
                  <a:lnTo>
                    <a:pt x="193" y="340"/>
                  </a:lnTo>
                  <a:lnTo>
                    <a:pt x="206" y="333"/>
                  </a:lnTo>
                  <a:lnTo>
                    <a:pt x="213" y="330"/>
                  </a:lnTo>
                  <a:lnTo>
                    <a:pt x="218" y="325"/>
                  </a:lnTo>
                  <a:lnTo>
                    <a:pt x="224" y="320"/>
                  </a:lnTo>
                  <a:lnTo>
                    <a:pt x="228" y="315"/>
                  </a:lnTo>
                  <a:lnTo>
                    <a:pt x="233" y="310"/>
                  </a:lnTo>
                  <a:lnTo>
                    <a:pt x="237" y="304"/>
                  </a:lnTo>
                  <a:lnTo>
                    <a:pt x="241" y="298"/>
                  </a:lnTo>
                  <a:lnTo>
                    <a:pt x="244" y="291"/>
                  </a:lnTo>
                  <a:lnTo>
                    <a:pt x="248" y="277"/>
                  </a:lnTo>
                  <a:lnTo>
                    <a:pt x="252" y="258"/>
                  </a:lnTo>
                  <a:lnTo>
                    <a:pt x="254" y="237"/>
                  </a:lnTo>
                  <a:lnTo>
                    <a:pt x="255" y="214"/>
                  </a:lnTo>
                  <a:lnTo>
                    <a:pt x="255" y="0"/>
                  </a:lnTo>
                  <a:lnTo>
                    <a:pt x="322" y="0"/>
                  </a:lnTo>
                  <a:lnTo>
                    <a:pt x="322" y="398"/>
                  </a:lnTo>
                  <a:lnTo>
                    <a:pt x="262" y="398"/>
                  </a:lnTo>
                  <a:close/>
                </a:path>
              </a:pathLst>
            </a:custGeom>
            <a:solidFill>
              <a:srgbClr val="6D61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18" name="Freeform 58"/>
            <p:cNvSpPr>
              <a:spLocks/>
            </p:cNvSpPr>
            <p:nvPr/>
          </p:nvSpPr>
          <p:spPr bwMode="auto">
            <a:xfrm>
              <a:off x="3185" y="2476"/>
              <a:ext cx="90" cy="68"/>
            </a:xfrm>
            <a:custGeom>
              <a:avLst/>
              <a:gdLst>
                <a:gd name="T0" fmla="*/ 61 w 540"/>
                <a:gd name="T1" fmla="*/ 8 h 406"/>
                <a:gd name="T2" fmla="*/ 83 w 540"/>
                <a:gd name="T3" fmla="*/ 38 h 406"/>
                <a:gd name="T4" fmla="*/ 119 w 540"/>
                <a:gd name="T5" fmla="*/ 13 h 406"/>
                <a:gd name="T6" fmla="*/ 144 w 540"/>
                <a:gd name="T7" fmla="*/ 4 h 406"/>
                <a:gd name="T8" fmla="*/ 172 w 540"/>
                <a:gd name="T9" fmla="*/ 0 h 406"/>
                <a:gd name="T10" fmla="*/ 203 w 540"/>
                <a:gd name="T11" fmla="*/ 1 h 406"/>
                <a:gd name="T12" fmla="*/ 230 w 540"/>
                <a:gd name="T13" fmla="*/ 6 h 406"/>
                <a:gd name="T14" fmla="*/ 255 w 540"/>
                <a:gd name="T15" fmla="*/ 17 h 406"/>
                <a:gd name="T16" fmla="*/ 273 w 540"/>
                <a:gd name="T17" fmla="*/ 34 h 406"/>
                <a:gd name="T18" fmla="*/ 287 w 540"/>
                <a:gd name="T19" fmla="*/ 54 h 406"/>
                <a:gd name="T20" fmla="*/ 307 w 540"/>
                <a:gd name="T21" fmla="*/ 53 h 406"/>
                <a:gd name="T22" fmla="*/ 333 w 540"/>
                <a:gd name="T23" fmla="*/ 26 h 406"/>
                <a:gd name="T24" fmla="*/ 356 w 540"/>
                <a:gd name="T25" fmla="*/ 13 h 406"/>
                <a:gd name="T26" fmla="*/ 381 w 540"/>
                <a:gd name="T27" fmla="*/ 4 h 406"/>
                <a:gd name="T28" fmla="*/ 407 w 540"/>
                <a:gd name="T29" fmla="*/ 0 h 406"/>
                <a:gd name="T30" fmla="*/ 445 w 540"/>
                <a:gd name="T31" fmla="*/ 2 h 406"/>
                <a:gd name="T32" fmla="*/ 480 w 540"/>
                <a:gd name="T33" fmla="*/ 12 h 406"/>
                <a:gd name="T34" fmla="*/ 508 w 540"/>
                <a:gd name="T35" fmla="*/ 32 h 406"/>
                <a:gd name="T36" fmla="*/ 528 w 540"/>
                <a:gd name="T37" fmla="*/ 62 h 406"/>
                <a:gd name="T38" fmla="*/ 538 w 540"/>
                <a:gd name="T39" fmla="*/ 101 h 406"/>
                <a:gd name="T40" fmla="*/ 540 w 540"/>
                <a:gd name="T41" fmla="*/ 406 h 406"/>
                <a:gd name="T42" fmla="*/ 472 w 540"/>
                <a:gd name="T43" fmla="*/ 137 h 406"/>
                <a:gd name="T44" fmla="*/ 466 w 540"/>
                <a:gd name="T45" fmla="*/ 97 h 406"/>
                <a:gd name="T46" fmla="*/ 450 w 540"/>
                <a:gd name="T47" fmla="*/ 75 h 406"/>
                <a:gd name="T48" fmla="*/ 424 w 540"/>
                <a:gd name="T49" fmla="*/ 60 h 406"/>
                <a:gd name="T50" fmla="*/ 392 w 540"/>
                <a:gd name="T51" fmla="*/ 58 h 406"/>
                <a:gd name="T52" fmla="*/ 364 w 540"/>
                <a:gd name="T53" fmla="*/ 65 h 406"/>
                <a:gd name="T54" fmla="*/ 340 w 540"/>
                <a:gd name="T55" fmla="*/ 79 h 406"/>
                <a:gd name="T56" fmla="*/ 320 w 540"/>
                <a:gd name="T57" fmla="*/ 101 h 406"/>
                <a:gd name="T58" fmla="*/ 309 w 540"/>
                <a:gd name="T59" fmla="*/ 133 h 406"/>
                <a:gd name="T60" fmla="*/ 304 w 540"/>
                <a:gd name="T61" fmla="*/ 175 h 406"/>
                <a:gd name="T62" fmla="*/ 237 w 540"/>
                <a:gd name="T63" fmla="*/ 148 h 406"/>
                <a:gd name="T64" fmla="*/ 235 w 540"/>
                <a:gd name="T65" fmla="*/ 117 h 406"/>
                <a:gd name="T66" fmla="*/ 228 w 540"/>
                <a:gd name="T67" fmla="*/ 92 h 406"/>
                <a:gd name="T68" fmla="*/ 216 w 540"/>
                <a:gd name="T69" fmla="*/ 75 h 406"/>
                <a:gd name="T70" fmla="*/ 199 w 540"/>
                <a:gd name="T71" fmla="*/ 64 h 406"/>
                <a:gd name="T72" fmla="*/ 176 w 540"/>
                <a:gd name="T73" fmla="*/ 58 h 406"/>
                <a:gd name="T74" fmla="*/ 140 w 540"/>
                <a:gd name="T75" fmla="*/ 62 h 406"/>
                <a:gd name="T76" fmla="*/ 109 w 540"/>
                <a:gd name="T77" fmla="*/ 77 h 406"/>
                <a:gd name="T78" fmla="*/ 93 w 540"/>
                <a:gd name="T79" fmla="*/ 91 h 406"/>
                <a:gd name="T80" fmla="*/ 82 w 540"/>
                <a:gd name="T81" fmla="*/ 109 h 406"/>
                <a:gd name="T82" fmla="*/ 71 w 540"/>
                <a:gd name="T83" fmla="*/ 152 h 406"/>
                <a:gd name="T84" fmla="*/ 68 w 540"/>
                <a:gd name="T85" fmla="*/ 406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40" h="406">
                  <a:moveTo>
                    <a:pt x="0" y="406"/>
                  </a:moveTo>
                  <a:lnTo>
                    <a:pt x="0" y="8"/>
                  </a:lnTo>
                  <a:lnTo>
                    <a:pt x="61" y="8"/>
                  </a:lnTo>
                  <a:lnTo>
                    <a:pt x="61" y="64"/>
                  </a:lnTo>
                  <a:lnTo>
                    <a:pt x="71" y="50"/>
                  </a:lnTo>
                  <a:lnTo>
                    <a:pt x="83" y="38"/>
                  </a:lnTo>
                  <a:lnTo>
                    <a:pt x="97" y="27"/>
                  </a:lnTo>
                  <a:lnTo>
                    <a:pt x="111" y="17"/>
                  </a:lnTo>
                  <a:lnTo>
                    <a:pt x="119" y="13"/>
                  </a:lnTo>
                  <a:lnTo>
                    <a:pt x="127" y="10"/>
                  </a:lnTo>
                  <a:lnTo>
                    <a:pt x="135" y="6"/>
                  </a:lnTo>
                  <a:lnTo>
                    <a:pt x="144" y="4"/>
                  </a:lnTo>
                  <a:lnTo>
                    <a:pt x="153" y="2"/>
                  </a:lnTo>
                  <a:lnTo>
                    <a:pt x="163" y="1"/>
                  </a:lnTo>
                  <a:lnTo>
                    <a:pt x="17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03" y="1"/>
                  </a:lnTo>
                  <a:lnTo>
                    <a:pt x="213" y="2"/>
                  </a:lnTo>
                  <a:lnTo>
                    <a:pt x="221" y="4"/>
                  </a:lnTo>
                  <a:lnTo>
                    <a:pt x="230" y="6"/>
                  </a:lnTo>
                  <a:lnTo>
                    <a:pt x="239" y="10"/>
                  </a:lnTo>
                  <a:lnTo>
                    <a:pt x="247" y="13"/>
                  </a:lnTo>
                  <a:lnTo>
                    <a:pt x="255" y="17"/>
                  </a:lnTo>
                  <a:lnTo>
                    <a:pt x="261" y="23"/>
                  </a:lnTo>
                  <a:lnTo>
                    <a:pt x="267" y="28"/>
                  </a:lnTo>
                  <a:lnTo>
                    <a:pt x="273" y="34"/>
                  </a:lnTo>
                  <a:lnTo>
                    <a:pt x="278" y="39"/>
                  </a:lnTo>
                  <a:lnTo>
                    <a:pt x="283" y="46"/>
                  </a:lnTo>
                  <a:lnTo>
                    <a:pt x="287" y="54"/>
                  </a:lnTo>
                  <a:lnTo>
                    <a:pt x="291" y="62"/>
                  </a:lnTo>
                  <a:lnTo>
                    <a:pt x="294" y="69"/>
                  </a:lnTo>
                  <a:lnTo>
                    <a:pt x="307" y="53"/>
                  </a:lnTo>
                  <a:lnTo>
                    <a:pt x="320" y="38"/>
                  </a:lnTo>
                  <a:lnTo>
                    <a:pt x="326" y="33"/>
                  </a:lnTo>
                  <a:lnTo>
                    <a:pt x="333" y="26"/>
                  </a:lnTo>
                  <a:lnTo>
                    <a:pt x="341" y="22"/>
                  </a:lnTo>
                  <a:lnTo>
                    <a:pt x="349" y="17"/>
                  </a:lnTo>
                  <a:lnTo>
                    <a:pt x="356" y="13"/>
                  </a:lnTo>
                  <a:lnTo>
                    <a:pt x="364" y="10"/>
                  </a:lnTo>
                  <a:lnTo>
                    <a:pt x="373" y="6"/>
                  </a:lnTo>
                  <a:lnTo>
                    <a:pt x="381" y="4"/>
                  </a:lnTo>
                  <a:lnTo>
                    <a:pt x="389" y="2"/>
                  </a:lnTo>
                  <a:lnTo>
                    <a:pt x="398" y="1"/>
                  </a:lnTo>
                  <a:lnTo>
                    <a:pt x="407" y="0"/>
                  </a:lnTo>
                  <a:lnTo>
                    <a:pt x="417" y="0"/>
                  </a:lnTo>
                  <a:lnTo>
                    <a:pt x="431" y="0"/>
                  </a:lnTo>
                  <a:lnTo>
                    <a:pt x="445" y="2"/>
                  </a:lnTo>
                  <a:lnTo>
                    <a:pt x="457" y="4"/>
                  </a:lnTo>
                  <a:lnTo>
                    <a:pt x="469" y="7"/>
                  </a:lnTo>
                  <a:lnTo>
                    <a:pt x="480" y="12"/>
                  </a:lnTo>
                  <a:lnTo>
                    <a:pt x="490" y="17"/>
                  </a:lnTo>
                  <a:lnTo>
                    <a:pt x="500" y="25"/>
                  </a:lnTo>
                  <a:lnTo>
                    <a:pt x="508" y="32"/>
                  </a:lnTo>
                  <a:lnTo>
                    <a:pt x="515" y="41"/>
                  </a:lnTo>
                  <a:lnTo>
                    <a:pt x="522" y="50"/>
                  </a:lnTo>
                  <a:lnTo>
                    <a:pt x="528" y="62"/>
                  </a:lnTo>
                  <a:lnTo>
                    <a:pt x="532" y="74"/>
                  </a:lnTo>
                  <a:lnTo>
                    <a:pt x="535" y="87"/>
                  </a:lnTo>
                  <a:lnTo>
                    <a:pt x="538" y="101"/>
                  </a:lnTo>
                  <a:lnTo>
                    <a:pt x="539" y="117"/>
                  </a:lnTo>
                  <a:lnTo>
                    <a:pt x="540" y="133"/>
                  </a:lnTo>
                  <a:lnTo>
                    <a:pt x="540" y="406"/>
                  </a:lnTo>
                  <a:lnTo>
                    <a:pt x="472" y="406"/>
                  </a:lnTo>
                  <a:lnTo>
                    <a:pt x="472" y="155"/>
                  </a:lnTo>
                  <a:lnTo>
                    <a:pt x="472" y="137"/>
                  </a:lnTo>
                  <a:lnTo>
                    <a:pt x="471" y="121"/>
                  </a:lnTo>
                  <a:lnTo>
                    <a:pt x="469" y="108"/>
                  </a:lnTo>
                  <a:lnTo>
                    <a:pt x="466" y="97"/>
                  </a:lnTo>
                  <a:lnTo>
                    <a:pt x="462" y="89"/>
                  </a:lnTo>
                  <a:lnTo>
                    <a:pt x="457" y="81"/>
                  </a:lnTo>
                  <a:lnTo>
                    <a:pt x="450" y="75"/>
                  </a:lnTo>
                  <a:lnTo>
                    <a:pt x="443" y="68"/>
                  </a:lnTo>
                  <a:lnTo>
                    <a:pt x="434" y="64"/>
                  </a:lnTo>
                  <a:lnTo>
                    <a:pt x="424" y="60"/>
                  </a:lnTo>
                  <a:lnTo>
                    <a:pt x="413" y="58"/>
                  </a:lnTo>
                  <a:lnTo>
                    <a:pt x="402" y="58"/>
                  </a:lnTo>
                  <a:lnTo>
                    <a:pt x="392" y="58"/>
                  </a:lnTo>
                  <a:lnTo>
                    <a:pt x="382" y="59"/>
                  </a:lnTo>
                  <a:lnTo>
                    <a:pt x="373" y="62"/>
                  </a:lnTo>
                  <a:lnTo>
                    <a:pt x="364" y="65"/>
                  </a:lnTo>
                  <a:lnTo>
                    <a:pt x="355" y="68"/>
                  </a:lnTo>
                  <a:lnTo>
                    <a:pt x="347" y="74"/>
                  </a:lnTo>
                  <a:lnTo>
                    <a:pt x="340" y="79"/>
                  </a:lnTo>
                  <a:lnTo>
                    <a:pt x="332" y="86"/>
                  </a:lnTo>
                  <a:lnTo>
                    <a:pt x="325" y="94"/>
                  </a:lnTo>
                  <a:lnTo>
                    <a:pt x="320" y="101"/>
                  </a:lnTo>
                  <a:lnTo>
                    <a:pt x="315" y="111"/>
                  </a:lnTo>
                  <a:lnTo>
                    <a:pt x="311" y="122"/>
                  </a:lnTo>
                  <a:lnTo>
                    <a:pt x="309" y="133"/>
                  </a:lnTo>
                  <a:lnTo>
                    <a:pt x="307" y="147"/>
                  </a:lnTo>
                  <a:lnTo>
                    <a:pt x="305" y="160"/>
                  </a:lnTo>
                  <a:lnTo>
                    <a:pt x="304" y="175"/>
                  </a:lnTo>
                  <a:lnTo>
                    <a:pt x="304" y="406"/>
                  </a:lnTo>
                  <a:lnTo>
                    <a:pt x="237" y="406"/>
                  </a:lnTo>
                  <a:lnTo>
                    <a:pt x="237" y="148"/>
                  </a:lnTo>
                  <a:lnTo>
                    <a:pt x="237" y="137"/>
                  </a:lnTo>
                  <a:lnTo>
                    <a:pt x="236" y="127"/>
                  </a:lnTo>
                  <a:lnTo>
                    <a:pt x="235" y="117"/>
                  </a:lnTo>
                  <a:lnTo>
                    <a:pt x="232" y="108"/>
                  </a:lnTo>
                  <a:lnTo>
                    <a:pt x="230" y="100"/>
                  </a:lnTo>
                  <a:lnTo>
                    <a:pt x="228" y="92"/>
                  </a:lnTo>
                  <a:lnTo>
                    <a:pt x="225" y="86"/>
                  </a:lnTo>
                  <a:lnTo>
                    <a:pt x="220" y="80"/>
                  </a:lnTo>
                  <a:lnTo>
                    <a:pt x="216" y="75"/>
                  </a:lnTo>
                  <a:lnTo>
                    <a:pt x="211" y="70"/>
                  </a:lnTo>
                  <a:lnTo>
                    <a:pt x="205" y="67"/>
                  </a:lnTo>
                  <a:lnTo>
                    <a:pt x="199" y="64"/>
                  </a:lnTo>
                  <a:lnTo>
                    <a:pt x="192" y="60"/>
                  </a:lnTo>
                  <a:lnTo>
                    <a:pt x="184" y="59"/>
                  </a:lnTo>
                  <a:lnTo>
                    <a:pt x="176" y="58"/>
                  </a:lnTo>
                  <a:lnTo>
                    <a:pt x="166" y="58"/>
                  </a:lnTo>
                  <a:lnTo>
                    <a:pt x="153" y="58"/>
                  </a:lnTo>
                  <a:lnTo>
                    <a:pt x="140" y="62"/>
                  </a:lnTo>
                  <a:lnTo>
                    <a:pt x="126" y="66"/>
                  </a:lnTo>
                  <a:lnTo>
                    <a:pt x="114" y="73"/>
                  </a:lnTo>
                  <a:lnTo>
                    <a:pt x="109" y="77"/>
                  </a:lnTo>
                  <a:lnTo>
                    <a:pt x="103" y="81"/>
                  </a:lnTo>
                  <a:lnTo>
                    <a:pt x="98" y="86"/>
                  </a:lnTo>
                  <a:lnTo>
                    <a:pt x="93" y="91"/>
                  </a:lnTo>
                  <a:lnTo>
                    <a:pt x="89" y="97"/>
                  </a:lnTo>
                  <a:lnTo>
                    <a:pt x="85" y="104"/>
                  </a:lnTo>
                  <a:lnTo>
                    <a:pt x="82" y="109"/>
                  </a:lnTo>
                  <a:lnTo>
                    <a:pt x="79" y="117"/>
                  </a:lnTo>
                  <a:lnTo>
                    <a:pt x="74" y="132"/>
                  </a:lnTo>
                  <a:lnTo>
                    <a:pt x="71" y="152"/>
                  </a:lnTo>
                  <a:lnTo>
                    <a:pt x="69" y="174"/>
                  </a:lnTo>
                  <a:lnTo>
                    <a:pt x="68" y="200"/>
                  </a:lnTo>
                  <a:lnTo>
                    <a:pt x="68" y="406"/>
                  </a:lnTo>
                  <a:lnTo>
                    <a:pt x="0" y="406"/>
                  </a:lnTo>
                  <a:close/>
                </a:path>
              </a:pathLst>
            </a:custGeom>
            <a:solidFill>
              <a:srgbClr val="6D61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19" name="Freeform 59"/>
            <p:cNvSpPr>
              <a:spLocks noEditPoints="1"/>
            </p:cNvSpPr>
            <p:nvPr/>
          </p:nvSpPr>
          <p:spPr bwMode="auto">
            <a:xfrm>
              <a:off x="3292" y="2476"/>
              <a:ext cx="57" cy="93"/>
            </a:xfrm>
            <a:custGeom>
              <a:avLst/>
              <a:gdLst>
                <a:gd name="T0" fmla="*/ 62 w 346"/>
                <a:gd name="T1" fmla="*/ 8 h 559"/>
                <a:gd name="T2" fmla="*/ 85 w 346"/>
                <a:gd name="T3" fmla="*/ 34 h 559"/>
                <a:gd name="T4" fmla="*/ 119 w 346"/>
                <a:gd name="T5" fmla="*/ 11 h 559"/>
                <a:gd name="T6" fmla="*/ 142 w 346"/>
                <a:gd name="T7" fmla="*/ 3 h 559"/>
                <a:gd name="T8" fmla="*/ 190 w 346"/>
                <a:gd name="T9" fmla="*/ 0 h 559"/>
                <a:gd name="T10" fmla="*/ 226 w 346"/>
                <a:gd name="T11" fmla="*/ 6 h 559"/>
                <a:gd name="T12" fmla="*/ 258 w 346"/>
                <a:gd name="T13" fmla="*/ 20 h 559"/>
                <a:gd name="T14" fmla="*/ 286 w 346"/>
                <a:gd name="T15" fmla="*/ 41 h 559"/>
                <a:gd name="T16" fmla="*/ 309 w 346"/>
                <a:gd name="T17" fmla="*/ 67 h 559"/>
                <a:gd name="T18" fmla="*/ 326 w 346"/>
                <a:gd name="T19" fmla="*/ 99 h 559"/>
                <a:gd name="T20" fmla="*/ 339 w 346"/>
                <a:gd name="T21" fmla="*/ 137 h 559"/>
                <a:gd name="T22" fmla="*/ 345 w 346"/>
                <a:gd name="T23" fmla="*/ 176 h 559"/>
                <a:gd name="T24" fmla="*/ 346 w 346"/>
                <a:gd name="T25" fmla="*/ 220 h 559"/>
                <a:gd name="T26" fmla="*/ 341 w 346"/>
                <a:gd name="T27" fmla="*/ 263 h 559"/>
                <a:gd name="T28" fmla="*/ 330 w 346"/>
                <a:gd name="T29" fmla="*/ 301 h 559"/>
                <a:gd name="T30" fmla="*/ 312 w 346"/>
                <a:gd name="T31" fmla="*/ 337 h 559"/>
                <a:gd name="T32" fmla="*/ 289 w 346"/>
                <a:gd name="T33" fmla="*/ 367 h 559"/>
                <a:gd name="T34" fmla="*/ 260 w 346"/>
                <a:gd name="T35" fmla="*/ 389 h 559"/>
                <a:gd name="T36" fmla="*/ 228 w 346"/>
                <a:gd name="T37" fmla="*/ 405 h 559"/>
                <a:gd name="T38" fmla="*/ 195 w 346"/>
                <a:gd name="T39" fmla="*/ 413 h 559"/>
                <a:gd name="T40" fmla="*/ 156 w 346"/>
                <a:gd name="T41" fmla="*/ 414 h 559"/>
                <a:gd name="T42" fmla="*/ 112 w 346"/>
                <a:gd name="T43" fmla="*/ 401 h 559"/>
                <a:gd name="T44" fmla="*/ 78 w 346"/>
                <a:gd name="T45" fmla="*/ 375 h 559"/>
                <a:gd name="T46" fmla="*/ 0 w 346"/>
                <a:gd name="T47" fmla="*/ 559 h 559"/>
                <a:gd name="T48" fmla="*/ 63 w 346"/>
                <a:gd name="T49" fmla="*/ 245 h 559"/>
                <a:gd name="T50" fmla="*/ 74 w 346"/>
                <a:gd name="T51" fmla="*/ 290 h 559"/>
                <a:gd name="T52" fmla="*/ 93 w 346"/>
                <a:gd name="T53" fmla="*/ 323 h 559"/>
                <a:gd name="T54" fmla="*/ 119 w 346"/>
                <a:gd name="T55" fmla="*/ 346 h 559"/>
                <a:gd name="T56" fmla="*/ 147 w 346"/>
                <a:gd name="T57" fmla="*/ 358 h 559"/>
                <a:gd name="T58" fmla="*/ 179 w 346"/>
                <a:gd name="T59" fmla="*/ 359 h 559"/>
                <a:gd name="T60" fmla="*/ 210 w 346"/>
                <a:gd name="T61" fmla="*/ 350 h 559"/>
                <a:gd name="T62" fmla="*/ 237 w 346"/>
                <a:gd name="T63" fmla="*/ 330 h 559"/>
                <a:gd name="T64" fmla="*/ 259 w 346"/>
                <a:gd name="T65" fmla="*/ 300 h 559"/>
                <a:gd name="T66" fmla="*/ 272 w 346"/>
                <a:gd name="T67" fmla="*/ 258 h 559"/>
                <a:gd name="T68" fmla="*/ 278 w 346"/>
                <a:gd name="T69" fmla="*/ 204 h 559"/>
                <a:gd name="T70" fmla="*/ 273 w 346"/>
                <a:gd name="T71" fmla="*/ 152 h 559"/>
                <a:gd name="T72" fmla="*/ 260 w 346"/>
                <a:gd name="T73" fmla="*/ 111 h 559"/>
                <a:gd name="T74" fmla="*/ 238 w 346"/>
                <a:gd name="T75" fmla="*/ 81 h 559"/>
                <a:gd name="T76" fmla="*/ 211 w 346"/>
                <a:gd name="T77" fmla="*/ 62 h 559"/>
                <a:gd name="T78" fmla="*/ 182 w 346"/>
                <a:gd name="T79" fmla="*/ 53 h 559"/>
                <a:gd name="T80" fmla="*/ 151 w 346"/>
                <a:gd name="T81" fmla="*/ 55 h 559"/>
                <a:gd name="T82" fmla="*/ 121 w 346"/>
                <a:gd name="T83" fmla="*/ 68 h 559"/>
                <a:gd name="T84" fmla="*/ 95 w 346"/>
                <a:gd name="T85" fmla="*/ 92 h 559"/>
                <a:gd name="T86" fmla="*/ 74 w 346"/>
                <a:gd name="T87" fmla="*/ 128 h 559"/>
                <a:gd name="T88" fmla="*/ 64 w 346"/>
                <a:gd name="T89" fmla="*/ 173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46" h="559">
                  <a:moveTo>
                    <a:pt x="0" y="559"/>
                  </a:moveTo>
                  <a:lnTo>
                    <a:pt x="0" y="8"/>
                  </a:lnTo>
                  <a:lnTo>
                    <a:pt x="62" y="8"/>
                  </a:lnTo>
                  <a:lnTo>
                    <a:pt x="62" y="60"/>
                  </a:lnTo>
                  <a:lnTo>
                    <a:pt x="73" y="46"/>
                  </a:lnTo>
                  <a:lnTo>
                    <a:pt x="85" y="34"/>
                  </a:lnTo>
                  <a:lnTo>
                    <a:pt x="98" y="23"/>
                  </a:lnTo>
                  <a:lnTo>
                    <a:pt x="111" y="14"/>
                  </a:lnTo>
                  <a:lnTo>
                    <a:pt x="119" y="11"/>
                  </a:lnTo>
                  <a:lnTo>
                    <a:pt x="125" y="7"/>
                  </a:lnTo>
                  <a:lnTo>
                    <a:pt x="133" y="5"/>
                  </a:lnTo>
                  <a:lnTo>
                    <a:pt x="142" y="3"/>
                  </a:lnTo>
                  <a:lnTo>
                    <a:pt x="158" y="1"/>
                  </a:lnTo>
                  <a:lnTo>
                    <a:pt x="177" y="0"/>
                  </a:lnTo>
                  <a:lnTo>
                    <a:pt x="190" y="0"/>
                  </a:lnTo>
                  <a:lnTo>
                    <a:pt x="203" y="1"/>
                  </a:lnTo>
                  <a:lnTo>
                    <a:pt x="214" y="3"/>
                  </a:lnTo>
                  <a:lnTo>
                    <a:pt x="226" y="6"/>
                  </a:lnTo>
                  <a:lnTo>
                    <a:pt x="237" y="10"/>
                  </a:lnTo>
                  <a:lnTo>
                    <a:pt x="247" y="14"/>
                  </a:lnTo>
                  <a:lnTo>
                    <a:pt x="258" y="20"/>
                  </a:lnTo>
                  <a:lnTo>
                    <a:pt x="268" y="25"/>
                  </a:lnTo>
                  <a:lnTo>
                    <a:pt x="277" y="33"/>
                  </a:lnTo>
                  <a:lnTo>
                    <a:pt x="286" y="41"/>
                  </a:lnTo>
                  <a:lnTo>
                    <a:pt x="294" y="48"/>
                  </a:lnTo>
                  <a:lnTo>
                    <a:pt x="302" y="57"/>
                  </a:lnTo>
                  <a:lnTo>
                    <a:pt x="309" y="67"/>
                  </a:lnTo>
                  <a:lnTo>
                    <a:pt x="315" y="77"/>
                  </a:lnTo>
                  <a:lnTo>
                    <a:pt x="321" y="88"/>
                  </a:lnTo>
                  <a:lnTo>
                    <a:pt x="326" y="99"/>
                  </a:lnTo>
                  <a:lnTo>
                    <a:pt x="331" y="111"/>
                  </a:lnTo>
                  <a:lnTo>
                    <a:pt x="335" y="125"/>
                  </a:lnTo>
                  <a:lnTo>
                    <a:pt x="339" y="137"/>
                  </a:lnTo>
                  <a:lnTo>
                    <a:pt x="341" y="150"/>
                  </a:lnTo>
                  <a:lnTo>
                    <a:pt x="343" y="163"/>
                  </a:lnTo>
                  <a:lnTo>
                    <a:pt x="345" y="176"/>
                  </a:lnTo>
                  <a:lnTo>
                    <a:pt x="346" y="190"/>
                  </a:lnTo>
                  <a:lnTo>
                    <a:pt x="346" y="204"/>
                  </a:lnTo>
                  <a:lnTo>
                    <a:pt x="346" y="220"/>
                  </a:lnTo>
                  <a:lnTo>
                    <a:pt x="345" y="234"/>
                  </a:lnTo>
                  <a:lnTo>
                    <a:pt x="343" y="248"/>
                  </a:lnTo>
                  <a:lnTo>
                    <a:pt x="341" y="263"/>
                  </a:lnTo>
                  <a:lnTo>
                    <a:pt x="337" y="276"/>
                  </a:lnTo>
                  <a:lnTo>
                    <a:pt x="334" y="289"/>
                  </a:lnTo>
                  <a:lnTo>
                    <a:pt x="330" y="301"/>
                  </a:lnTo>
                  <a:lnTo>
                    <a:pt x="324" y="315"/>
                  </a:lnTo>
                  <a:lnTo>
                    <a:pt x="319" y="326"/>
                  </a:lnTo>
                  <a:lnTo>
                    <a:pt x="312" y="337"/>
                  </a:lnTo>
                  <a:lnTo>
                    <a:pt x="305" y="348"/>
                  </a:lnTo>
                  <a:lnTo>
                    <a:pt x="298" y="358"/>
                  </a:lnTo>
                  <a:lnTo>
                    <a:pt x="289" y="367"/>
                  </a:lnTo>
                  <a:lnTo>
                    <a:pt x="280" y="374"/>
                  </a:lnTo>
                  <a:lnTo>
                    <a:pt x="271" y="382"/>
                  </a:lnTo>
                  <a:lnTo>
                    <a:pt x="260" y="389"/>
                  </a:lnTo>
                  <a:lnTo>
                    <a:pt x="250" y="395"/>
                  </a:lnTo>
                  <a:lnTo>
                    <a:pt x="239" y="401"/>
                  </a:lnTo>
                  <a:lnTo>
                    <a:pt x="228" y="405"/>
                  </a:lnTo>
                  <a:lnTo>
                    <a:pt x="218" y="408"/>
                  </a:lnTo>
                  <a:lnTo>
                    <a:pt x="207" y="412"/>
                  </a:lnTo>
                  <a:lnTo>
                    <a:pt x="195" y="413"/>
                  </a:lnTo>
                  <a:lnTo>
                    <a:pt x="184" y="414"/>
                  </a:lnTo>
                  <a:lnTo>
                    <a:pt x="173" y="415"/>
                  </a:lnTo>
                  <a:lnTo>
                    <a:pt x="156" y="414"/>
                  </a:lnTo>
                  <a:lnTo>
                    <a:pt x="141" y="412"/>
                  </a:lnTo>
                  <a:lnTo>
                    <a:pt x="126" y="407"/>
                  </a:lnTo>
                  <a:lnTo>
                    <a:pt x="112" y="401"/>
                  </a:lnTo>
                  <a:lnTo>
                    <a:pt x="100" y="393"/>
                  </a:lnTo>
                  <a:lnTo>
                    <a:pt x="88" y="384"/>
                  </a:lnTo>
                  <a:lnTo>
                    <a:pt x="78" y="375"/>
                  </a:lnTo>
                  <a:lnTo>
                    <a:pt x="68" y="364"/>
                  </a:lnTo>
                  <a:lnTo>
                    <a:pt x="68" y="559"/>
                  </a:lnTo>
                  <a:lnTo>
                    <a:pt x="0" y="559"/>
                  </a:lnTo>
                  <a:close/>
                  <a:moveTo>
                    <a:pt x="62" y="210"/>
                  </a:moveTo>
                  <a:lnTo>
                    <a:pt x="62" y="228"/>
                  </a:lnTo>
                  <a:lnTo>
                    <a:pt x="63" y="245"/>
                  </a:lnTo>
                  <a:lnTo>
                    <a:pt x="67" y="262"/>
                  </a:lnTo>
                  <a:lnTo>
                    <a:pt x="70" y="276"/>
                  </a:lnTo>
                  <a:lnTo>
                    <a:pt x="74" y="290"/>
                  </a:lnTo>
                  <a:lnTo>
                    <a:pt x="79" y="302"/>
                  </a:lnTo>
                  <a:lnTo>
                    <a:pt x="85" y="313"/>
                  </a:lnTo>
                  <a:lnTo>
                    <a:pt x="93" y="323"/>
                  </a:lnTo>
                  <a:lnTo>
                    <a:pt x="101" y="331"/>
                  </a:lnTo>
                  <a:lnTo>
                    <a:pt x="110" y="339"/>
                  </a:lnTo>
                  <a:lnTo>
                    <a:pt x="119" y="346"/>
                  </a:lnTo>
                  <a:lnTo>
                    <a:pt x="127" y="350"/>
                  </a:lnTo>
                  <a:lnTo>
                    <a:pt x="137" y="354"/>
                  </a:lnTo>
                  <a:lnTo>
                    <a:pt x="147" y="358"/>
                  </a:lnTo>
                  <a:lnTo>
                    <a:pt x="157" y="359"/>
                  </a:lnTo>
                  <a:lnTo>
                    <a:pt x="168" y="360"/>
                  </a:lnTo>
                  <a:lnTo>
                    <a:pt x="179" y="359"/>
                  </a:lnTo>
                  <a:lnTo>
                    <a:pt x="189" y="358"/>
                  </a:lnTo>
                  <a:lnTo>
                    <a:pt x="200" y="354"/>
                  </a:lnTo>
                  <a:lnTo>
                    <a:pt x="210" y="350"/>
                  </a:lnTo>
                  <a:lnTo>
                    <a:pt x="219" y="344"/>
                  </a:lnTo>
                  <a:lnTo>
                    <a:pt x="228" y="338"/>
                  </a:lnTo>
                  <a:lnTo>
                    <a:pt x="237" y="330"/>
                  </a:lnTo>
                  <a:lnTo>
                    <a:pt x="245" y="321"/>
                  </a:lnTo>
                  <a:lnTo>
                    <a:pt x="252" y="311"/>
                  </a:lnTo>
                  <a:lnTo>
                    <a:pt x="259" y="300"/>
                  </a:lnTo>
                  <a:lnTo>
                    <a:pt x="265" y="287"/>
                  </a:lnTo>
                  <a:lnTo>
                    <a:pt x="269" y="273"/>
                  </a:lnTo>
                  <a:lnTo>
                    <a:pt x="272" y="258"/>
                  </a:lnTo>
                  <a:lnTo>
                    <a:pt x="276" y="242"/>
                  </a:lnTo>
                  <a:lnTo>
                    <a:pt x="277" y="223"/>
                  </a:lnTo>
                  <a:lnTo>
                    <a:pt x="278" y="204"/>
                  </a:lnTo>
                  <a:lnTo>
                    <a:pt x="277" y="185"/>
                  </a:lnTo>
                  <a:lnTo>
                    <a:pt x="276" y="169"/>
                  </a:lnTo>
                  <a:lnTo>
                    <a:pt x="273" y="152"/>
                  </a:lnTo>
                  <a:lnTo>
                    <a:pt x="269" y="138"/>
                  </a:lnTo>
                  <a:lnTo>
                    <a:pt x="265" y="123"/>
                  </a:lnTo>
                  <a:lnTo>
                    <a:pt x="260" y="111"/>
                  </a:lnTo>
                  <a:lnTo>
                    <a:pt x="253" y="100"/>
                  </a:lnTo>
                  <a:lnTo>
                    <a:pt x="246" y="90"/>
                  </a:lnTo>
                  <a:lnTo>
                    <a:pt x="238" y="81"/>
                  </a:lnTo>
                  <a:lnTo>
                    <a:pt x="229" y="74"/>
                  </a:lnTo>
                  <a:lnTo>
                    <a:pt x="220" y="67"/>
                  </a:lnTo>
                  <a:lnTo>
                    <a:pt x="211" y="62"/>
                  </a:lnTo>
                  <a:lnTo>
                    <a:pt x="203" y="57"/>
                  </a:lnTo>
                  <a:lnTo>
                    <a:pt x="193" y="55"/>
                  </a:lnTo>
                  <a:lnTo>
                    <a:pt x="182" y="53"/>
                  </a:lnTo>
                  <a:lnTo>
                    <a:pt x="172" y="52"/>
                  </a:lnTo>
                  <a:lnTo>
                    <a:pt x="161" y="53"/>
                  </a:lnTo>
                  <a:lnTo>
                    <a:pt x="151" y="55"/>
                  </a:lnTo>
                  <a:lnTo>
                    <a:pt x="141" y="58"/>
                  </a:lnTo>
                  <a:lnTo>
                    <a:pt x="131" y="63"/>
                  </a:lnTo>
                  <a:lnTo>
                    <a:pt x="121" y="68"/>
                  </a:lnTo>
                  <a:lnTo>
                    <a:pt x="112" y="75"/>
                  </a:lnTo>
                  <a:lnTo>
                    <a:pt x="103" y="83"/>
                  </a:lnTo>
                  <a:lnTo>
                    <a:pt x="95" y="92"/>
                  </a:lnTo>
                  <a:lnTo>
                    <a:pt x="88" y="104"/>
                  </a:lnTo>
                  <a:lnTo>
                    <a:pt x="80" y="115"/>
                  </a:lnTo>
                  <a:lnTo>
                    <a:pt x="74" y="128"/>
                  </a:lnTo>
                  <a:lnTo>
                    <a:pt x="70" y="142"/>
                  </a:lnTo>
                  <a:lnTo>
                    <a:pt x="67" y="157"/>
                  </a:lnTo>
                  <a:lnTo>
                    <a:pt x="64" y="173"/>
                  </a:lnTo>
                  <a:lnTo>
                    <a:pt x="62" y="191"/>
                  </a:lnTo>
                  <a:lnTo>
                    <a:pt x="62" y="210"/>
                  </a:lnTo>
                  <a:close/>
                </a:path>
              </a:pathLst>
            </a:custGeom>
            <a:solidFill>
              <a:srgbClr val="6D61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20" name="Freeform 60"/>
            <p:cNvSpPr>
              <a:spLocks/>
            </p:cNvSpPr>
            <p:nvPr/>
          </p:nvSpPr>
          <p:spPr bwMode="auto">
            <a:xfrm>
              <a:off x="3030" y="2452"/>
              <a:ext cx="70" cy="92"/>
            </a:xfrm>
            <a:custGeom>
              <a:avLst/>
              <a:gdLst>
                <a:gd name="T0" fmla="*/ 0 w 420"/>
                <a:gd name="T1" fmla="*/ 549 h 549"/>
                <a:gd name="T2" fmla="*/ 0 w 420"/>
                <a:gd name="T3" fmla="*/ 0 h 549"/>
                <a:gd name="T4" fmla="*/ 207 w 420"/>
                <a:gd name="T5" fmla="*/ 0 h 549"/>
                <a:gd name="T6" fmla="*/ 233 w 420"/>
                <a:gd name="T7" fmla="*/ 0 h 549"/>
                <a:gd name="T8" fmla="*/ 255 w 420"/>
                <a:gd name="T9" fmla="*/ 1 h 549"/>
                <a:gd name="T10" fmla="*/ 275 w 420"/>
                <a:gd name="T11" fmla="*/ 3 h 549"/>
                <a:gd name="T12" fmla="*/ 290 w 420"/>
                <a:gd name="T13" fmla="*/ 6 h 549"/>
                <a:gd name="T14" fmla="*/ 310 w 420"/>
                <a:gd name="T15" fmla="*/ 9 h 549"/>
                <a:gd name="T16" fmla="*/ 328 w 420"/>
                <a:gd name="T17" fmla="*/ 16 h 549"/>
                <a:gd name="T18" fmla="*/ 345 w 420"/>
                <a:gd name="T19" fmla="*/ 22 h 549"/>
                <a:gd name="T20" fmla="*/ 359 w 420"/>
                <a:gd name="T21" fmla="*/ 31 h 549"/>
                <a:gd name="T22" fmla="*/ 366 w 420"/>
                <a:gd name="T23" fmla="*/ 35 h 549"/>
                <a:gd name="T24" fmla="*/ 371 w 420"/>
                <a:gd name="T25" fmla="*/ 41 h 549"/>
                <a:gd name="T26" fmla="*/ 378 w 420"/>
                <a:gd name="T27" fmla="*/ 48 h 549"/>
                <a:gd name="T28" fmla="*/ 383 w 420"/>
                <a:gd name="T29" fmla="*/ 54 h 549"/>
                <a:gd name="T30" fmla="*/ 393 w 420"/>
                <a:gd name="T31" fmla="*/ 68 h 549"/>
                <a:gd name="T32" fmla="*/ 403 w 420"/>
                <a:gd name="T33" fmla="*/ 84 h 549"/>
                <a:gd name="T34" fmla="*/ 406 w 420"/>
                <a:gd name="T35" fmla="*/ 93 h 549"/>
                <a:gd name="T36" fmla="*/ 410 w 420"/>
                <a:gd name="T37" fmla="*/ 102 h 549"/>
                <a:gd name="T38" fmla="*/ 413 w 420"/>
                <a:gd name="T39" fmla="*/ 111 h 549"/>
                <a:gd name="T40" fmla="*/ 415 w 420"/>
                <a:gd name="T41" fmla="*/ 119 h 549"/>
                <a:gd name="T42" fmla="*/ 419 w 420"/>
                <a:gd name="T43" fmla="*/ 139 h 549"/>
                <a:gd name="T44" fmla="*/ 420 w 420"/>
                <a:gd name="T45" fmla="*/ 159 h 549"/>
                <a:gd name="T46" fmla="*/ 419 w 420"/>
                <a:gd name="T47" fmla="*/ 176 h 549"/>
                <a:gd name="T48" fmla="*/ 416 w 420"/>
                <a:gd name="T49" fmla="*/ 192 h 549"/>
                <a:gd name="T50" fmla="*/ 413 w 420"/>
                <a:gd name="T51" fmla="*/ 208 h 549"/>
                <a:gd name="T52" fmla="*/ 408 w 420"/>
                <a:gd name="T53" fmla="*/ 223 h 549"/>
                <a:gd name="T54" fmla="*/ 402 w 420"/>
                <a:gd name="T55" fmla="*/ 238 h 549"/>
                <a:gd name="T56" fmla="*/ 394 w 420"/>
                <a:gd name="T57" fmla="*/ 252 h 549"/>
                <a:gd name="T58" fmla="*/ 385 w 420"/>
                <a:gd name="T59" fmla="*/ 265 h 549"/>
                <a:gd name="T60" fmla="*/ 374 w 420"/>
                <a:gd name="T61" fmla="*/ 277 h 549"/>
                <a:gd name="T62" fmla="*/ 369 w 420"/>
                <a:gd name="T63" fmla="*/ 283 h 549"/>
                <a:gd name="T64" fmla="*/ 362 w 420"/>
                <a:gd name="T65" fmla="*/ 289 h 549"/>
                <a:gd name="T66" fmla="*/ 356 w 420"/>
                <a:gd name="T67" fmla="*/ 294 h 549"/>
                <a:gd name="T68" fmla="*/ 348 w 420"/>
                <a:gd name="T69" fmla="*/ 298 h 549"/>
                <a:gd name="T70" fmla="*/ 340 w 420"/>
                <a:gd name="T71" fmla="*/ 303 h 549"/>
                <a:gd name="T72" fmla="*/ 331 w 420"/>
                <a:gd name="T73" fmla="*/ 307 h 549"/>
                <a:gd name="T74" fmla="*/ 322 w 420"/>
                <a:gd name="T75" fmla="*/ 311 h 549"/>
                <a:gd name="T76" fmla="*/ 312 w 420"/>
                <a:gd name="T77" fmla="*/ 314 h 549"/>
                <a:gd name="T78" fmla="*/ 290 w 420"/>
                <a:gd name="T79" fmla="*/ 319 h 549"/>
                <a:gd name="T80" fmla="*/ 267 w 420"/>
                <a:gd name="T81" fmla="*/ 323 h 549"/>
                <a:gd name="T82" fmla="*/ 242 w 420"/>
                <a:gd name="T83" fmla="*/ 325 h 549"/>
                <a:gd name="T84" fmla="*/ 214 w 420"/>
                <a:gd name="T85" fmla="*/ 326 h 549"/>
                <a:gd name="T86" fmla="*/ 73 w 420"/>
                <a:gd name="T87" fmla="*/ 326 h 549"/>
                <a:gd name="T88" fmla="*/ 73 w 420"/>
                <a:gd name="T89" fmla="*/ 549 h 549"/>
                <a:gd name="T90" fmla="*/ 0 w 420"/>
                <a:gd name="T91" fmla="*/ 549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20" h="549">
                  <a:moveTo>
                    <a:pt x="0" y="549"/>
                  </a:moveTo>
                  <a:lnTo>
                    <a:pt x="0" y="0"/>
                  </a:lnTo>
                  <a:lnTo>
                    <a:pt x="207" y="0"/>
                  </a:lnTo>
                  <a:lnTo>
                    <a:pt x="233" y="0"/>
                  </a:lnTo>
                  <a:lnTo>
                    <a:pt x="255" y="1"/>
                  </a:lnTo>
                  <a:lnTo>
                    <a:pt x="275" y="3"/>
                  </a:lnTo>
                  <a:lnTo>
                    <a:pt x="290" y="6"/>
                  </a:lnTo>
                  <a:lnTo>
                    <a:pt x="310" y="9"/>
                  </a:lnTo>
                  <a:lnTo>
                    <a:pt x="328" y="16"/>
                  </a:lnTo>
                  <a:lnTo>
                    <a:pt x="345" y="22"/>
                  </a:lnTo>
                  <a:lnTo>
                    <a:pt x="359" y="31"/>
                  </a:lnTo>
                  <a:lnTo>
                    <a:pt x="366" y="35"/>
                  </a:lnTo>
                  <a:lnTo>
                    <a:pt x="371" y="41"/>
                  </a:lnTo>
                  <a:lnTo>
                    <a:pt x="378" y="48"/>
                  </a:lnTo>
                  <a:lnTo>
                    <a:pt x="383" y="54"/>
                  </a:lnTo>
                  <a:lnTo>
                    <a:pt x="393" y="68"/>
                  </a:lnTo>
                  <a:lnTo>
                    <a:pt x="403" y="84"/>
                  </a:lnTo>
                  <a:lnTo>
                    <a:pt x="406" y="93"/>
                  </a:lnTo>
                  <a:lnTo>
                    <a:pt x="410" y="102"/>
                  </a:lnTo>
                  <a:lnTo>
                    <a:pt x="413" y="111"/>
                  </a:lnTo>
                  <a:lnTo>
                    <a:pt x="415" y="119"/>
                  </a:lnTo>
                  <a:lnTo>
                    <a:pt x="419" y="139"/>
                  </a:lnTo>
                  <a:lnTo>
                    <a:pt x="420" y="159"/>
                  </a:lnTo>
                  <a:lnTo>
                    <a:pt x="419" y="176"/>
                  </a:lnTo>
                  <a:lnTo>
                    <a:pt x="416" y="192"/>
                  </a:lnTo>
                  <a:lnTo>
                    <a:pt x="413" y="208"/>
                  </a:lnTo>
                  <a:lnTo>
                    <a:pt x="408" y="223"/>
                  </a:lnTo>
                  <a:lnTo>
                    <a:pt x="402" y="238"/>
                  </a:lnTo>
                  <a:lnTo>
                    <a:pt x="394" y="252"/>
                  </a:lnTo>
                  <a:lnTo>
                    <a:pt x="385" y="265"/>
                  </a:lnTo>
                  <a:lnTo>
                    <a:pt x="374" y="277"/>
                  </a:lnTo>
                  <a:lnTo>
                    <a:pt x="369" y="283"/>
                  </a:lnTo>
                  <a:lnTo>
                    <a:pt x="362" y="289"/>
                  </a:lnTo>
                  <a:lnTo>
                    <a:pt x="356" y="294"/>
                  </a:lnTo>
                  <a:lnTo>
                    <a:pt x="348" y="298"/>
                  </a:lnTo>
                  <a:lnTo>
                    <a:pt x="340" y="303"/>
                  </a:lnTo>
                  <a:lnTo>
                    <a:pt x="331" y="307"/>
                  </a:lnTo>
                  <a:lnTo>
                    <a:pt x="322" y="311"/>
                  </a:lnTo>
                  <a:lnTo>
                    <a:pt x="312" y="314"/>
                  </a:lnTo>
                  <a:lnTo>
                    <a:pt x="290" y="319"/>
                  </a:lnTo>
                  <a:lnTo>
                    <a:pt x="267" y="323"/>
                  </a:lnTo>
                  <a:lnTo>
                    <a:pt x="242" y="325"/>
                  </a:lnTo>
                  <a:lnTo>
                    <a:pt x="214" y="326"/>
                  </a:lnTo>
                  <a:lnTo>
                    <a:pt x="73" y="326"/>
                  </a:lnTo>
                  <a:lnTo>
                    <a:pt x="73" y="549"/>
                  </a:lnTo>
                  <a:lnTo>
                    <a:pt x="0" y="549"/>
                  </a:lnTo>
                </a:path>
              </a:pathLst>
            </a:custGeom>
            <a:noFill/>
            <a:ln w="1588">
              <a:solidFill>
                <a:srgbClr val="29166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21" name="Freeform 61"/>
            <p:cNvSpPr>
              <a:spLocks/>
            </p:cNvSpPr>
            <p:nvPr/>
          </p:nvSpPr>
          <p:spPr bwMode="auto">
            <a:xfrm>
              <a:off x="3042" y="2463"/>
              <a:ext cx="46" cy="33"/>
            </a:xfrm>
            <a:custGeom>
              <a:avLst/>
              <a:gdLst>
                <a:gd name="T0" fmla="*/ 0 w 272"/>
                <a:gd name="T1" fmla="*/ 196 h 196"/>
                <a:gd name="T2" fmla="*/ 142 w 272"/>
                <a:gd name="T3" fmla="*/ 196 h 196"/>
                <a:gd name="T4" fmla="*/ 159 w 272"/>
                <a:gd name="T5" fmla="*/ 196 h 196"/>
                <a:gd name="T6" fmla="*/ 174 w 272"/>
                <a:gd name="T7" fmla="*/ 195 h 196"/>
                <a:gd name="T8" fmla="*/ 189 w 272"/>
                <a:gd name="T9" fmla="*/ 193 h 196"/>
                <a:gd name="T10" fmla="*/ 202 w 272"/>
                <a:gd name="T11" fmla="*/ 189 h 196"/>
                <a:gd name="T12" fmla="*/ 214 w 272"/>
                <a:gd name="T13" fmla="*/ 186 h 196"/>
                <a:gd name="T14" fmla="*/ 224 w 272"/>
                <a:gd name="T15" fmla="*/ 182 h 196"/>
                <a:gd name="T16" fmla="*/ 234 w 272"/>
                <a:gd name="T17" fmla="*/ 176 h 196"/>
                <a:gd name="T18" fmla="*/ 242 w 272"/>
                <a:gd name="T19" fmla="*/ 169 h 196"/>
                <a:gd name="T20" fmla="*/ 248 w 272"/>
                <a:gd name="T21" fmla="*/ 163 h 196"/>
                <a:gd name="T22" fmla="*/ 255 w 272"/>
                <a:gd name="T23" fmla="*/ 155 h 196"/>
                <a:gd name="T24" fmla="*/ 259 w 272"/>
                <a:gd name="T25" fmla="*/ 147 h 196"/>
                <a:gd name="T26" fmla="*/ 264 w 272"/>
                <a:gd name="T27" fmla="*/ 138 h 196"/>
                <a:gd name="T28" fmla="*/ 267 w 272"/>
                <a:gd name="T29" fmla="*/ 128 h 196"/>
                <a:gd name="T30" fmla="*/ 269 w 272"/>
                <a:gd name="T31" fmla="*/ 119 h 196"/>
                <a:gd name="T32" fmla="*/ 270 w 272"/>
                <a:gd name="T33" fmla="*/ 107 h 196"/>
                <a:gd name="T34" fmla="*/ 272 w 272"/>
                <a:gd name="T35" fmla="*/ 96 h 196"/>
                <a:gd name="T36" fmla="*/ 272 w 272"/>
                <a:gd name="T37" fmla="*/ 88 h 196"/>
                <a:gd name="T38" fmla="*/ 270 w 272"/>
                <a:gd name="T39" fmla="*/ 80 h 196"/>
                <a:gd name="T40" fmla="*/ 269 w 272"/>
                <a:gd name="T41" fmla="*/ 72 h 196"/>
                <a:gd name="T42" fmla="*/ 267 w 272"/>
                <a:gd name="T43" fmla="*/ 64 h 196"/>
                <a:gd name="T44" fmla="*/ 265 w 272"/>
                <a:gd name="T45" fmla="*/ 57 h 196"/>
                <a:gd name="T46" fmla="*/ 262 w 272"/>
                <a:gd name="T47" fmla="*/ 50 h 196"/>
                <a:gd name="T48" fmla="*/ 258 w 272"/>
                <a:gd name="T49" fmla="*/ 43 h 196"/>
                <a:gd name="T50" fmla="*/ 254 w 272"/>
                <a:gd name="T51" fmla="*/ 37 h 196"/>
                <a:gd name="T52" fmla="*/ 249 w 272"/>
                <a:gd name="T53" fmla="*/ 31 h 196"/>
                <a:gd name="T54" fmla="*/ 245 w 272"/>
                <a:gd name="T55" fmla="*/ 26 h 196"/>
                <a:gd name="T56" fmla="*/ 239 w 272"/>
                <a:gd name="T57" fmla="*/ 21 h 196"/>
                <a:gd name="T58" fmla="*/ 234 w 272"/>
                <a:gd name="T59" fmla="*/ 17 h 196"/>
                <a:gd name="T60" fmla="*/ 227 w 272"/>
                <a:gd name="T61" fmla="*/ 12 h 196"/>
                <a:gd name="T62" fmla="*/ 222 w 272"/>
                <a:gd name="T63" fmla="*/ 10 h 196"/>
                <a:gd name="T64" fmla="*/ 215 w 272"/>
                <a:gd name="T65" fmla="*/ 7 h 196"/>
                <a:gd name="T66" fmla="*/ 209 w 272"/>
                <a:gd name="T67" fmla="*/ 5 h 196"/>
                <a:gd name="T68" fmla="*/ 196 w 272"/>
                <a:gd name="T69" fmla="*/ 3 h 196"/>
                <a:gd name="T70" fmla="*/ 182 w 272"/>
                <a:gd name="T71" fmla="*/ 1 h 196"/>
                <a:gd name="T72" fmla="*/ 163 w 272"/>
                <a:gd name="T73" fmla="*/ 0 h 196"/>
                <a:gd name="T74" fmla="*/ 140 w 272"/>
                <a:gd name="T75" fmla="*/ 0 h 196"/>
                <a:gd name="T76" fmla="*/ 0 w 272"/>
                <a:gd name="T77" fmla="*/ 0 h 196"/>
                <a:gd name="T78" fmla="*/ 0 w 272"/>
                <a:gd name="T79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72" h="196">
                  <a:moveTo>
                    <a:pt x="0" y="196"/>
                  </a:moveTo>
                  <a:lnTo>
                    <a:pt x="142" y="196"/>
                  </a:lnTo>
                  <a:lnTo>
                    <a:pt x="159" y="196"/>
                  </a:lnTo>
                  <a:lnTo>
                    <a:pt x="174" y="195"/>
                  </a:lnTo>
                  <a:lnTo>
                    <a:pt x="189" y="193"/>
                  </a:lnTo>
                  <a:lnTo>
                    <a:pt x="202" y="189"/>
                  </a:lnTo>
                  <a:lnTo>
                    <a:pt x="214" y="186"/>
                  </a:lnTo>
                  <a:lnTo>
                    <a:pt x="224" y="182"/>
                  </a:lnTo>
                  <a:lnTo>
                    <a:pt x="234" y="176"/>
                  </a:lnTo>
                  <a:lnTo>
                    <a:pt x="242" y="169"/>
                  </a:lnTo>
                  <a:lnTo>
                    <a:pt x="248" y="163"/>
                  </a:lnTo>
                  <a:lnTo>
                    <a:pt x="255" y="155"/>
                  </a:lnTo>
                  <a:lnTo>
                    <a:pt x="259" y="147"/>
                  </a:lnTo>
                  <a:lnTo>
                    <a:pt x="264" y="138"/>
                  </a:lnTo>
                  <a:lnTo>
                    <a:pt x="267" y="128"/>
                  </a:lnTo>
                  <a:lnTo>
                    <a:pt x="269" y="119"/>
                  </a:lnTo>
                  <a:lnTo>
                    <a:pt x="270" y="107"/>
                  </a:lnTo>
                  <a:lnTo>
                    <a:pt x="272" y="96"/>
                  </a:lnTo>
                  <a:lnTo>
                    <a:pt x="272" y="88"/>
                  </a:lnTo>
                  <a:lnTo>
                    <a:pt x="270" y="80"/>
                  </a:lnTo>
                  <a:lnTo>
                    <a:pt x="269" y="72"/>
                  </a:lnTo>
                  <a:lnTo>
                    <a:pt x="267" y="64"/>
                  </a:lnTo>
                  <a:lnTo>
                    <a:pt x="265" y="57"/>
                  </a:lnTo>
                  <a:lnTo>
                    <a:pt x="262" y="50"/>
                  </a:lnTo>
                  <a:lnTo>
                    <a:pt x="258" y="43"/>
                  </a:lnTo>
                  <a:lnTo>
                    <a:pt x="254" y="37"/>
                  </a:lnTo>
                  <a:lnTo>
                    <a:pt x="249" y="31"/>
                  </a:lnTo>
                  <a:lnTo>
                    <a:pt x="245" y="26"/>
                  </a:lnTo>
                  <a:lnTo>
                    <a:pt x="239" y="21"/>
                  </a:lnTo>
                  <a:lnTo>
                    <a:pt x="234" y="17"/>
                  </a:lnTo>
                  <a:lnTo>
                    <a:pt x="227" y="12"/>
                  </a:lnTo>
                  <a:lnTo>
                    <a:pt x="222" y="10"/>
                  </a:lnTo>
                  <a:lnTo>
                    <a:pt x="215" y="7"/>
                  </a:lnTo>
                  <a:lnTo>
                    <a:pt x="209" y="5"/>
                  </a:lnTo>
                  <a:lnTo>
                    <a:pt x="196" y="3"/>
                  </a:lnTo>
                  <a:lnTo>
                    <a:pt x="182" y="1"/>
                  </a:lnTo>
                  <a:lnTo>
                    <a:pt x="163" y="0"/>
                  </a:lnTo>
                  <a:lnTo>
                    <a:pt x="140" y="0"/>
                  </a:lnTo>
                  <a:lnTo>
                    <a:pt x="0" y="0"/>
                  </a:lnTo>
                  <a:lnTo>
                    <a:pt x="0" y="196"/>
                  </a:lnTo>
                </a:path>
              </a:pathLst>
            </a:custGeom>
            <a:noFill/>
            <a:ln w="1588">
              <a:solidFill>
                <a:srgbClr val="29166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22" name="Freeform 62"/>
            <p:cNvSpPr>
              <a:spLocks/>
            </p:cNvSpPr>
            <p:nvPr/>
          </p:nvSpPr>
          <p:spPr bwMode="auto">
            <a:xfrm>
              <a:off x="3114" y="2478"/>
              <a:ext cx="54" cy="67"/>
            </a:xfrm>
            <a:custGeom>
              <a:avLst/>
              <a:gdLst>
                <a:gd name="T0" fmla="*/ 262 w 322"/>
                <a:gd name="T1" fmla="*/ 340 h 407"/>
                <a:gd name="T2" fmla="*/ 236 w 322"/>
                <a:gd name="T3" fmla="*/ 370 h 407"/>
                <a:gd name="T4" fmla="*/ 223 w 322"/>
                <a:gd name="T5" fmla="*/ 381 h 407"/>
                <a:gd name="T6" fmla="*/ 207 w 322"/>
                <a:gd name="T7" fmla="*/ 391 h 407"/>
                <a:gd name="T8" fmla="*/ 191 w 322"/>
                <a:gd name="T9" fmla="*/ 397 h 407"/>
                <a:gd name="T10" fmla="*/ 173 w 322"/>
                <a:gd name="T11" fmla="*/ 403 h 407"/>
                <a:gd name="T12" fmla="*/ 135 w 322"/>
                <a:gd name="T13" fmla="*/ 407 h 407"/>
                <a:gd name="T14" fmla="*/ 101 w 322"/>
                <a:gd name="T15" fmla="*/ 404 h 407"/>
                <a:gd name="T16" fmla="*/ 70 w 322"/>
                <a:gd name="T17" fmla="*/ 394 h 407"/>
                <a:gd name="T18" fmla="*/ 44 w 322"/>
                <a:gd name="T19" fmla="*/ 378 h 407"/>
                <a:gd name="T20" fmla="*/ 25 w 322"/>
                <a:gd name="T21" fmla="*/ 360 h 407"/>
                <a:gd name="T22" fmla="*/ 12 w 322"/>
                <a:gd name="T23" fmla="*/ 336 h 407"/>
                <a:gd name="T24" fmla="*/ 4 w 322"/>
                <a:gd name="T25" fmla="*/ 310 h 407"/>
                <a:gd name="T26" fmla="*/ 1 w 322"/>
                <a:gd name="T27" fmla="*/ 284 h 407"/>
                <a:gd name="T28" fmla="*/ 0 w 322"/>
                <a:gd name="T29" fmla="*/ 247 h 407"/>
                <a:gd name="T30" fmla="*/ 67 w 322"/>
                <a:gd name="T31" fmla="*/ 0 h 407"/>
                <a:gd name="T32" fmla="*/ 67 w 322"/>
                <a:gd name="T33" fmla="*/ 245 h 407"/>
                <a:gd name="T34" fmla="*/ 69 w 322"/>
                <a:gd name="T35" fmla="*/ 281 h 407"/>
                <a:gd name="T36" fmla="*/ 76 w 322"/>
                <a:gd name="T37" fmla="*/ 304 h 407"/>
                <a:gd name="T38" fmla="*/ 85 w 322"/>
                <a:gd name="T39" fmla="*/ 321 h 407"/>
                <a:gd name="T40" fmla="*/ 93 w 322"/>
                <a:gd name="T41" fmla="*/ 330 h 407"/>
                <a:gd name="T42" fmla="*/ 103 w 322"/>
                <a:gd name="T43" fmla="*/ 338 h 407"/>
                <a:gd name="T44" fmla="*/ 114 w 322"/>
                <a:gd name="T45" fmla="*/ 343 h 407"/>
                <a:gd name="T46" fmla="*/ 134 w 322"/>
                <a:gd name="T47" fmla="*/ 347 h 407"/>
                <a:gd name="T48" fmla="*/ 164 w 322"/>
                <a:gd name="T49" fmla="*/ 347 h 407"/>
                <a:gd name="T50" fmla="*/ 193 w 322"/>
                <a:gd name="T51" fmla="*/ 340 h 407"/>
                <a:gd name="T52" fmla="*/ 213 w 322"/>
                <a:gd name="T53" fmla="*/ 330 h 407"/>
                <a:gd name="T54" fmla="*/ 224 w 322"/>
                <a:gd name="T55" fmla="*/ 320 h 407"/>
                <a:gd name="T56" fmla="*/ 233 w 322"/>
                <a:gd name="T57" fmla="*/ 310 h 407"/>
                <a:gd name="T58" fmla="*/ 241 w 322"/>
                <a:gd name="T59" fmla="*/ 298 h 407"/>
                <a:gd name="T60" fmla="*/ 248 w 322"/>
                <a:gd name="T61" fmla="*/ 277 h 407"/>
                <a:gd name="T62" fmla="*/ 254 w 322"/>
                <a:gd name="T63" fmla="*/ 237 h 407"/>
                <a:gd name="T64" fmla="*/ 255 w 322"/>
                <a:gd name="T65" fmla="*/ 0 h 407"/>
                <a:gd name="T66" fmla="*/ 322 w 322"/>
                <a:gd name="T67" fmla="*/ 398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22" h="407">
                  <a:moveTo>
                    <a:pt x="262" y="398"/>
                  </a:moveTo>
                  <a:lnTo>
                    <a:pt x="262" y="340"/>
                  </a:lnTo>
                  <a:lnTo>
                    <a:pt x="249" y="355"/>
                  </a:lnTo>
                  <a:lnTo>
                    <a:pt x="236" y="370"/>
                  </a:lnTo>
                  <a:lnTo>
                    <a:pt x="229" y="375"/>
                  </a:lnTo>
                  <a:lnTo>
                    <a:pt x="223" y="381"/>
                  </a:lnTo>
                  <a:lnTo>
                    <a:pt x="215" y="386"/>
                  </a:lnTo>
                  <a:lnTo>
                    <a:pt x="207" y="391"/>
                  </a:lnTo>
                  <a:lnTo>
                    <a:pt x="198" y="394"/>
                  </a:lnTo>
                  <a:lnTo>
                    <a:pt x="191" y="397"/>
                  </a:lnTo>
                  <a:lnTo>
                    <a:pt x="182" y="400"/>
                  </a:lnTo>
                  <a:lnTo>
                    <a:pt x="173" y="403"/>
                  </a:lnTo>
                  <a:lnTo>
                    <a:pt x="155" y="406"/>
                  </a:lnTo>
                  <a:lnTo>
                    <a:pt x="135" y="407"/>
                  </a:lnTo>
                  <a:lnTo>
                    <a:pt x="118" y="406"/>
                  </a:lnTo>
                  <a:lnTo>
                    <a:pt x="101" y="404"/>
                  </a:lnTo>
                  <a:lnTo>
                    <a:pt x="86" y="399"/>
                  </a:lnTo>
                  <a:lnTo>
                    <a:pt x="70" y="394"/>
                  </a:lnTo>
                  <a:lnTo>
                    <a:pt x="56" y="386"/>
                  </a:lnTo>
                  <a:lnTo>
                    <a:pt x="44" y="378"/>
                  </a:lnTo>
                  <a:lnTo>
                    <a:pt x="33" y="370"/>
                  </a:lnTo>
                  <a:lnTo>
                    <a:pt x="25" y="360"/>
                  </a:lnTo>
                  <a:lnTo>
                    <a:pt x="17" y="349"/>
                  </a:lnTo>
                  <a:lnTo>
                    <a:pt x="12" y="336"/>
                  </a:lnTo>
                  <a:lnTo>
                    <a:pt x="7" y="324"/>
                  </a:lnTo>
                  <a:lnTo>
                    <a:pt x="4" y="310"/>
                  </a:lnTo>
                  <a:lnTo>
                    <a:pt x="2" y="298"/>
                  </a:lnTo>
                  <a:lnTo>
                    <a:pt x="1" y="284"/>
                  </a:lnTo>
                  <a:lnTo>
                    <a:pt x="0" y="267"/>
                  </a:lnTo>
                  <a:lnTo>
                    <a:pt x="0" y="247"/>
                  </a:lnTo>
                  <a:lnTo>
                    <a:pt x="0" y="0"/>
                  </a:lnTo>
                  <a:lnTo>
                    <a:pt x="67" y="0"/>
                  </a:lnTo>
                  <a:lnTo>
                    <a:pt x="67" y="220"/>
                  </a:lnTo>
                  <a:lnTo>
                    <a:pt x="67" y="245"/>
                  </a:lnTo>
                  <a:lnTo>
                    <a:pt x="68" y="265"/>
                  </a:lnTo>
                  <a:lnTo>
                    <a:pt x="69" y="281"/>
                  </a:lnTo>
                  <a:lnTo>
                    <a:pt x="71" y="292"/>
                  </a:lnTo>
                  <a:lnTo>
                    <a:pt x="76" y="304"/>
                  </a:lnTo>
                  <a:lnTo>
                    <a:pt x="81" y="315"/>
                  </a:lnTo>
                  <a:lnTo>
                    <a:pt x="85" y="321"/>
                  </a:lnTo>
                  <a:lnTo>
                    <a:pt x="89" y="325"/>
                  </a:lnTo>
                  <a:lnTo>
                    <a:pt x="93" y="330"/>
                  </a:lnTo>
                  <a:lnTo>
                    <a:pt x="98" y="334"/>
                  </a:lnTo>
                  <a:lnTo>
                    <a:pt x="103" y="338"/>
                  </a:lnTo>
                  <a:lnTo>
                    <a:pt x="109" y="341"/>
                  </a:lnTo>
                  <a:lnTo>
                    <a:pt x="114" y="343"/>
                  </a:lnTo>
                  <a:lnTo>
                    <a:pt x="121" y="345"/>
                  </a:lnTo>
                  <a:lnTo>
                    <a:pt x="134" y="347"/>
                  </a:lnTo>
                  <a:lnTo>
                    <a:pt x="149" y="349"/>
                  </a:lnTo>
                  <a:lnTo>
                    <a:pt x="164" y="347"/>
                  </a:lnTo>
                  <a:lnTo>
                    <a:pt x="179" y="345"/>
                  </a:lnTo>
                  <a:lnTo>
                    <a:pt x="193" y="340"/>
                  </a:lnTo>
                  <a:lnTo>
                    <a:pt x="206" y="333"/>
                  </a:lnTo>
                  <a:lnTo>
                    <a:pt x="213" y="330"/>
                  </a:lnTo>
                  <a:lnTo>
                    <a:pt x="218" y="325"/>
                  </a:lnTo>
                  <a:lnTo>
                    <a:pt x="224" y="320"/>
                  </a:lnTo>
                  <a:lnTo>
                    <a:pt x="228" y="315"/>
                  </a:lnTo>
                  <a:lnTo>
                    <a:pt x="233" y="310"/>
                  </a:lnTo>
                  <a:lnTo>
                    <a:pt x="237" y="304"/>
                  </a:lnTo>
                  <a:lnTo>
                    <a:pt x="241" y="298"/>
                  </a:lnTo>
                  <a:lnTo>
                    <a:pt x="244" y="291"/>
                  </a:lnTo>
                  <a:lnTo>
                    <a:pt x="248" y="277"/>
                  </a:lnTo>
                  <a:lnTo>
                    <a:pt x="252" y="258"/>
                  </a:lnTo>
                  <a:lnTo>
                    <a:pt x="254" y="237"/>
                  </a:lnTo>
                  <a:lnTo>
                    <a:pt x="255" y="214"/>
                  </a:lnTo>
                  <a:lnTo>
                    <a:pt x="255" y="0"/>
                  </a:lnTo>
                  <a:lnTo>
                    <a:pt x="322" y="0"/>
                  </a:lnTo>
                  <a:lnTo>
                    <a:pt x="322" y="398"/>
                  </a:lnTo>
                  <a:lnTo>
                    <a:pt x="262" y="398"/>
                  </a:lnTo>
                </a:path>
              </a:pathLst>
            </a:custGeom>
            <a:noFill/>
            <a:ln w="1588">
              <a:solidFill>
                <a:srgbClr val="29166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23" name="Freeform 63"/>
            <p:cNvSpPr>
              <a:spLocks/>
            </p:cNvSpPr>
            <p:nvPr/>
          </p:nvSpPr>
          <p:spPr bwMode="auto">
            <a:xfrm>
              <a:off x="3185" y="2476"/>
              <a:ext cx="90" cy="68"/>
            </a:xfrm>
            <a:custGeom>
              <a:avLst/>
              <a:gdLst>
                <a:gd name="T0" fmla="*/ 61 w 540"/>
                <a:gd name="T1" fmla="*/ 8 h 406"/>
                <a:gd name="T2" fmla="*/ 83 w 540"/>
                <a:gd name="T3" fmla="*/ 38 h 406"/>
                <a:gd name="T4" fmla="*/ 119 w 540"/>
                <a:gd name="T5" fmla="*/ 13 h 406"/>
                <a:gd name="T6" fmla="*/ 144 w 540"/>
                <a:gd name="T7" fmla="*/ 4 h 406"/>
                <a:gd name="T8" fmla="*/ 172 w 540"/>
                <a:gd name="T9" fmla="*/ 0 h 406"/>
                <a:gd name="T10" fmla="*/ 203 w 540"/>
                <a:gd name="T11" fmla="*/ 1 h 406"/>
                <a:gd name="T12" fmla="*/ 230 w 540"/>
                <a:gd name="T13" fmla="*/ 6 h 406"/>
                <a:gd name="T14" fmla="*/ 255 w 540"/>
                <a:gd name="T15" fmla="*/ 17 h 406"/>
                <a:gd name="T16" fmla="*/ 273 w 540"/>
                <a:gd name="T17" fmla="*/ 34 h 406"/>
                <a:gd name="T18" fmla="*/ 287 w 540"/>
                <a:gd name="T19" fmla="*/ 54 h 406"/>
                <a:gd name="T20" fmla="*/ 307 w 540"/>
                <a:gd name="T21" fmla="*/ 53 h 406"/>
                <a:gd name="T22" fmla="*/ 333 w 540"/>
                <a:gd name="T23" fmla="*/ 26 h 406"/>
                <a:gd name="T24" fmla="*/ 356 w 540"/>
                <a:gd name="T25" fmla="*/ 13 h 406"/>
                <a:gd name="T26" fmla="*/ 381 w 540"/>
                <a:gd name="T27" fmla="*/ 4 h 406"/>
                <a:gd name="T28" fmla="*/ 407 w 540"/>
                <a:gd name="T29" fmla="*/ 0 h 406"/>
                <a:gd name="T30" fmla="*/ 445 w 540"/>
                <a:gd name="T31" fmla="*/ 2 h 406"/>
                <a:gd name="T32" fmla="*/ 480 w 540"/>
                <a:gd name="T33" fmla="*/ 12 h 406"/>
                <a:gd name="T34" fmla="*/ 508 w 540"/>
                <a:gd name="T35" fmla="*/ 32 h 406"/>
                <a:gd name="T36" fmla="*/ 528 w 540"/>
                <a:gd name="T37" fmla="*/ 62 h 406"/>
                <a:gd name="T38" fmla="*/ 538 w 540"/>
                <a:gd name="T39" fmla="*/ 101 h 406"/>
                <a:gd name="T40" fmla="*/ 540 w 540"/>
                <a:gd name="T41" fmla="*/ 406 h 406"/>
                <a:gd name="T42" fmla="*/ 472 w 540"/>
                <a:gd name="T43" fmla="*/ 137 h 406"/>
                <a:gd name="T44" fmla="*/ 466 w 540"/>
                <a:gd name="T45" fmla="*/ 97 h 406"/>
                <a:gd name="T46" fmla="*/ 450 w 540"/>
                <a:gd name="T47" fmla="*/ 75 h 406"/>
                <a:gd name="T48" fmla="*/ 424 w 540"/>
                <a:gd name="T49" fmla="*/ 60 h 406"/>
                <a:gd name="T50" fmla="*/ 392 w 540"/>
                <a:gd name="T51" fmla="*/ 58 h 406"/>
                <a:gd name="T52" fmla="*/ 364 w 540"/>
                <a:gd name="T53" fmla="*/ 65 h 406"/>
                <a:gd name="T54" fmla="*/ 340 w 540"/>
                <a:gd name="T55" fmla="*/ 79 h 406"/>
                <a:gd name="T56" fmla="*/ 320 w 540"/>
                <a:gd name="T57" fmla="*/ 101 h 406"/>
                <a:gd name="T58" fmla="*/ 309 w 540"/>
                <a:gd name="T59" fmla="*/ 133 h 406"/>
                <a:gd name="T60" fmla="*/ 304 w 540"/>
                <a:gd name="T61" fmla="*/ 175 h 406"/>
                <a:gd name="T62" fmla="*/ 237 w 540"/>
                <a:gd name="T63" fmla="*/ 148 h 406"/>
                <a:gd name="T64" fmla="*/ 235 w 540"/>
                <a:gd name="T65" fmla="*/ 117 h 406"/>
                <a:gd name="T66" fmla="*/ 228 w 540"/>
                <a:gd name="T67" fmla="*/ 92 h 406"/>
                <a:gd name="T68" fmla="*/ 216 w 540"/>
                <a:gd name="T69" fmla="*/ 75 h 406"/>
                <a:gd name="T70" fmla="*/ 199 w 540"/>
                <a:gd name="T71" fmla="*/ 64 h 406"/>
                <a:gd name="T72" fmla="*/ 176 w 540"/>
                <a:gd name="T73" fmla="*/ 58 h 406"/>
                <a:gd name="T74" fmla="*/ 140 w 540"/>
                <a:gd name="T75" fmla="*/ 62 h 406"/>
                <a:gd name="T76" fmla="*/ 109 w 540"/>
                <a:gd name="T77" fmla="*/ 77 h 406"/>
                <a:gd name="T78" fmla="*/ 93 w 540"/>
                <a:gd name="T79" fmla="*/ 91 h 406"/>
                <a:gd name="T80" fmla="*/ 82 w 540"/>
                <a:gd name="T81" fmla="*/ 109 h 406"/>
                <a:gd name="T82" fmla="*/ 71 w 540"/>
                <a:gd name="T83" fmla="*/ 152 h 406"/>
                <a:gd name="T84" fmla="*/ 68 w 540"/>
                <a:gd name="T85" fmla="*/ 406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40" h="406">
                  <a:moveTo>
                    <a:pt x="0" y="406"/>
                  </a:moveTo>
                  <a:lnTo>
                    <a:pt x="0" y="8"/>
                  </a:lnTo>
                  <a:lnTo>
                    <a:pt x="61" y="8"/>
                  </a:lnTo>
                  <a:lnTo>
                    <a:pt x="61" y="64"/>
                  </a:lnTo>
                  <a:lnTo>
                    <a:pt x="71" y="50"/>
                  </a:lnTo>
                  <a:lnTo>
                    <a:pt x="83" y="38"/>
                  </a:lnTo>
                  <a:lnTo>
                    <a:pt x="97" y="27"/>
                  </a:lnTo>
                  <a:lnTo>
                    <a:pt x="111" y="17"/>
                  </a:lnTo>
                  <a:lnTo>
                    <a:pt x="119" y="13"/>
                  </a:lnTo>
                  <a:lnTo>
                    <a:pt x="127" y="10"/>
                  </a:lnTo>
                  <a:lnTo>
                    <a:pt x="135" y="6"/>
                  </a:lnTo>
                  <a:lnTo>
                    <a:pt x="144" y="4"/>
                  </a:lnTo>
                  <a:lnTo>
                    <a:pt x="153" y="2"/>
                  </a:lnTo>
                  <a:lnTo>
                    <a:pt x="163" y="1"/>
                  </a:lnTo>
                  <a:lnTo>
                    <a:pt x="17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03" y="1"/>
                  </a:lnTo>
                  <a:lnTo>
                    <a:pt x="213" y="2"/>
                  </a:lnTo>
                  <a:lnTo>
                    <a:pt x="221" y="4"/>
                  </a:lnTo>
                  <a:lnTo>
                    <a:pt x="230" y="6"/>
                  </a:lnTo>
                  <a:lnTo>
                    <a:pt x="239" y="10"/>
                  </a:lnTo>
                  <a:lnTo>
                    <a:pt x="247" y="13"/>
                  </a:lnTo>
                  <a:lnTo>
                    <a:pt x="255" y="17"/>
                  </a:lnTo>
                  <a:lnTo>
                    <a:pt x="261" y="23"/>
                  </a:lnTo>
                  <a:lnTo>
                    <a:pt x="267" y="28"/>
                  </a:lnTo>
                  <a:lnTo>
                    <a:pt x="273" y="34"/>
                  </a:lnTo>
                  <a:lnTo>
                    <a:pt x="278" y="39"/>
                  </a:lnTo>
                  <a:lnTo>
                    <a:pt x="283" y="46"/>
                  </a:lnTo>
                  <a:lnTo>
                    <a:pt x="287" y="54"/>
                  </a:lnTo>
                  <a:lnTo>
                    <a:pt x="291" y="62"/>
                  </a:lnTo>
                  <a:lnTo>
                    <a:pt x="294" y="69"/>
                  </a:lnTo>
                  <a:lnTo>
                    <a:pt x="307" y="53"/>
                  </a:lnTo>
                  <a:lnTo>
                    <a:pt x="320" y="38"/>
                  </a:lnTo>
                  <a:lnTo>
                    <a:pt x="326" y="33"/>
                  </a:lnTo>
                  <a:lnTo>
                    <a:pt x="333" y="26"/>
                  </a:lnTo>
                  <a:lnTo>
                    <a:pt x="341" y="22"/>
                  </a:lnTo>
                  <a:lnTo>
                    <a:pt x="349" y="17"/>
                  </a:lnTo>
                  <a:lnTo>
                    <a:pt x="356" y="13"/>
                  </a:lnTo>
                  <a:lnTo>
                    <a:pt x="364" y="10"/>
                  </a:lnTo>
                  <a:lnTo>
                    <a:pt x="373" y="6"/>
                  </a:lnTo>
                  <a:lnTo>
                    <a:pt x="381" y="4"/>
                  </a:lnTo>
                  <a:lnTo>
                    <a:pt x="389" y="2"/>
                  </a:lnTo>
                  <a:lnTo>
                    <a:pt x="398" y="1"/>
                  </a:lnTo>
                  <a:lnTo>
                    <a:pt x="407" y="0"/>
                  </a:lnTo>
                  <a:lnTo>
                    <a:pt x="417" y="0"/>
                  </a:lnTo>
                  <a:lnTo>
                    <a:pt x="431" y="0"/>
                  </a:lnTo>
                  <a:lnTo>
                    <a:pt x="445" y="2"/>
                  </a:lnTo>
                  <a:lnTo>
                    <a:pt x="457" y="4"/>
                  </a:lnTo>
                  <a:lnTo>
                    <a:pt x="469" y="7"/>
                  </a:lnTo>
                  <a:lnTo>
                    <a:pt x="480" y="12"/>
                  </a:lnTo>
                  <a:lnTo>
                    <a:pt x="490" y="17"/>
                  </a:lnTo>
                  <a:lnTo>
                    <a:pt x="500" y="25"/>
                  </a:lnTo>
                  <a:lnTo>
                    <a:pt x="508" y="32"/>
                  </a:lnTo>
                  <a:lnTo>
                    <a:pt x="515" y="41"/>
                  </a:lnTo>
                  <a:lnTo>
                    <a:pt x="522" y="50"/>
                  </a:lnTo>
                  <a:lnTo>
                    <a:pt x="528" y="62"/>
                  </a:lnTo>
                  <a:lnTo>
                    <a:pt x="532" y="74"/>
                  </a:lnTo>
                  <a:lnTo>
                    <a:pt x="535" y="87"/>
                  </a:lnTo>
                  <a:lnTo>
                    <a:pt x="538" y="101"/>
                  </a:lnTo>
                  <a:lnTo>
                    <a:pt x="539" y="117"/>
                  </a:lnTo>
                  <a:lnTo>
                    <a:pt x="540" y="133"/>
                  </a:lnTo>
                  <a:lnTo>
                    <a:pt x="540" y="406"/>
                  </a:lnTo>
                  <a:lnTo>
                    <a:pt x="472" y="406"/>
                  </a:lnTo>
                  <a:lnTo>
                    <a:pt x="472" y="155"/>
                  </a:lnTo>
                  <a:lnTo>
                    <a:pt x="472" y="137"/>
                  </a:lnTo>
                  <a:lnTo>
                    <a:pt x="471" y="121"/>
                  </a:lnTo>
                  <a:lnTo>
                    <a:pt x="469" y="108"/>
                  </a:lnTo>
                  <a:lnTo>
                    <a:pt x="466" y="97"/>
                  </a:lnTo>
                  <a:lnTo>
                    <a:pt x="462" y="89"/>
                  </a:lnTo>
                  <a:lnTo>
                    <a:pt x="457" y="81"/>
                  </a:lnTo>
                  <a:lnTo>
                    <a:pt x="450" y="75"/>
                  </a:lnTo>
                  <a:lnTo>
                    <a:pt x="443" y="68"/>
                  </a:lnTo>
                  <a:lnTo>
                    <a:pt x="434" y="64"/>
                  </a:lnTo>
                  <a:lnTo>
                    <a:pt x="424" y="60"/>
                  </a:lnTo>
                  <a:lnTo>
                    <a:pt x="413" y="58"/>
                  </a:lnTo>
                  <a:lnTo>
                    <a:pt x="402" y="58"/>
                  </a:lnTo>
                  <a:lnTo>
                    <a:pt x="392" y="58"/>
                  </a:lnTo>
                  <a:lnTo>
                    <a:pt x="382" y="59"/>
                  </a:lnTo>
                  <a:lnTo>
                    <a:pt x="373" y="62"/>
                  </a:lnTo>
                  <a:lnTo>
                    <a:pt x="364" y="65"/>
                  </a:lnTo>
                  <a:lnTo>
                    <a:pt x="355" y="68"/>
                  </a:lnTo>
                  <a:lnTo>
                    <a:pt x="347" y="74"/>
                  </a:lnTo>
                  <a:lnTo>
                    <a:pt x="340" y="79"/>
                  </a:lnTo>
                  <a:lnTo>
                    <a:pt x="332" y="86"/>
                  </a:lnTo>
                  <a:lnTo>
                    <a:pt x="325" y="94"/>
                  </a:lnTo>
                  <a:lnTo>
                    <a:pt x="320" y="101"/>
                  </a:lnTo>
                  <a:lnTo>
                    <a:pt x="315" y="111"/>
                  </a:lnTo>
                  <a:lnTo>
                    <a:pt x="311" y="122"/>
                  </a:lnTo>
                  <a:lnTo>
                    <a:pt x="309" y="133"/>
                  </a:lnTo>
                  <a:lnTo>
                    <a:pt x="307" y="147"/>
                  </a:lnTo>
                  <a:lnTo>
                    <a:pt x="305" y="160"/>
                  </a:lnTo>
                  <a:lnTo>
                    <a:pt x="304" y="175"/>
                  </a:lnTo>
                  <a:lnTo>
                    <a:pt x="304" y="406"/>
                  </a:lnTo>
                  <a:lnTo>
                    <a:pt x="237" y="406"/>
                  </a:lnTo>
                  <a:lnTo>
                    <a:pt x="237" y="148"/>
                  </a:lnTo>
                  <a:lnTo>
                    <a:pt x="237" y="137"/>
                  </a:lnTo>
                  <a:lnTo>
                    <a:pt x="236" y="127"/>
                  </a:lnTo>
                  <a:lnTo>
                    <a:pt x="235" y="117"/>
                  </a:lnTo>
                  <a:lnTo>
                    <a:pt x="232" y="108"/>
                  </a:lnTo>
                  <a:lnTo>
                    <a:pt x="230" y="100"/>
                  </a:lnTo>
                  <a:lnTo>
                    <a:pt x="228" y="92"/>
                  </a:lnTo>
                  <a:lnTo>
                    <a:pt x="225" y="86"/>
                  </a:lnTo>
                  <a:lnTo>
                    <a:pt x="220" y="80"/>
                  </a:lnTo>
                  <a:lnTo>
                    <a:pt x="216" y="75"/>
                  </a:lnTo>
                  <a:lnTo>
                    <a:pt x="211" y="70"/>
                  </a:lnTo>
                  <a:lnTo>
                    <a:pt x="205" y="67"/>
                  </a:lnTo>
                  <a:lnTo>
                    <a:pt x="199" y="64"/>
                  </a:lnTo>
                  <a:lnTo>
                    <a:pt x="192" y="60"/>
                  </a:lnTo>
                  <a:lnTo>
                    <a:pt x="184" y="59"/>
                  </a:lnTo>
                  <a:lnTo>
                    <a:pt x="176" y="58"/>
                  </a:lnTo>
                  <a:lnTo>
                    <a:pt x="166" y="58"/>
                  </a:lnTo>
                  <a:lnTo>
                    <a:pt x="153" y="58"/>
                  </a:lnTo>
                  <a:lnTo>
                    <a:pt x="140" y="62"/>
                  </a:lnTo>
                  <a:lnTo>
                    <a:pt x="126" y="66"/>
                  </a:lnTo>
                  <a:lnTo>
                    <a:pt x="114" y="73"/>
                  </a:lnTo>
                  <a:lnTo>
                    <a:pt x="109" y="77"/>
                  </a:lnTo>
                  <a:lnTo>
                    <a:pt x="103" y="81"/>
                  </a:lnTo>
                  <a:lnTo>
                    <a:pt x="98" y="86"/>
                  </a:lnTo>
                  <a:lnTo>
                    <a:pt x="93" y="91"/>
                  </a:lnTo>
                  <a:lnTo>
                    <a:pt x="89" y="97"/>
                  </a:lnTo>
                  <a:lnTo>
                    <a:pt x="85" y="104"/>
                  </a:lnTo>
                  <a:lnTo>
                    <a:pt x="82" y="109"/>
                  </a:lnTo>
                  <a:lnTo>
                    <a:pt x="79" y="117"/>
                  </a:lnTo>
                  <a:lnTo>
                    <a:pt x="74" y="132"/>
                  </a:lnTo>
                  <a:lnTo>
                    <a:pt x="71" y="152"/>
                  </a:lnTo>
                  <a:lnTo>
                    <a:pt x="69" y="174"/>
                  </a:lnTo>
                  <a:lnTo>
                    <a:pt x="68" y="200"/>
                  </a:lnTo>
                  <a:lnTo>
                    <a:pt x="68" y="406"/>
                  </a:lnTo>
                  <a:lnTo>
                    <a:pt x="0" y="406"/>
                  </a:lnTo>
                </a:path>
              </a:pathLst>
            </a:custGeom>
            <a:noFill/>
            <a:ln w="1588">
              <a:solidFill>
                <a:srgbClr val="29166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24" name="Freeform 64"/>
            <p:cNvSpPr>
              <a:spLocks/>
            </p:cNvSpPr>
            <p:nvPr/>
          </p:nvSpPr>
          <p:spPr bwMode="auto">
            <a:xfrm>
              <a:off x="3292" y="2476"/>
              <a:ext cx="57" cy="93"/>
            </a:xfrm>
            <a:custGeom>
              <a:avLst/>
              <a:gdLst>
                <a:gd name="T0" fmla="*/ 0 w 346"/>
                <a:gd name="T1" fmla="*/ 8 h 559"/>
                <a:gd name="T2" fmla="*/ 62 w 346"/>
                <a:gd name="T3" fmla="*/ 60 h 559"/>
                <a:gd name="T4" fmla="*/ 85 w 346"/>
                <a:gd name="T5" fmla="*/ 34 h 559"/>
                <a:gd name="T6" fmla="*/ 111 w 346"/>
                <a:gd name="T7" fmla="*/ 14 h 559"/>
                <a:gd name="T8" fmla="*/ 125 w 346"/>
                <a:gd name="T9" fmla="*/ 7 h 559"/>
                <a:gd name="T10" fmla="*/ 142 w 346"/>
                <a:gd name="T11" fmla="*/ 3 h 559"/>
                <a:gd name="T12" fmla="*/ 177 w 346"/>
                <a:gd name="T13" fmla="*/ 0 h 559"/>
                <a:gd name="T14" fmla="*/ 203 w 346"/>
                <a:gd name="T15" fmla="*/ 1 h 559"/>
                <a:gd name="T16" fmla="*/ 226 w 346"/>
                <a:gd name="T17" fmla="*/ 6 h 559"/>
                <a:gd name="T18" fmla="*/ 247 w 346"/>
                <a:gd name="T19" fmla="*/ 14 h 559"/>
                <a:gd name="T20" fmla="*/ 268 w 346"/>
                <a:gd name="T21" fmla="*/ 25 h 559"/>
                <a:gd name="T22" fmla="*/ 286 w 346"/>
                <a:gd name="T23" fmla="*/ 41 h 559"/>
                <a:gd name="T24" fmla="*/ 302 w 346"/>
                <a:gd name="T25" fmla="*/ 57 h 559"/>
                <a:gd name="T26" fmla="*/ 315 w 346"/>
                <a:gd name="T27" fmla="*/ 77 h 559"/>
                <a:gd name="T28" fmla="*/ 326 w 346"/>
                <a:gd name="T29" fmla="*/ 99 h 559"/>
                <a:gd name="T30" fmla="*/ 335 w 346"/>
                <a:gd name="T31" fmla="*/ 125 h 559"/>
                <a:gd name="T32" fmla="*/ 341 w 346"/>
                <a:gd name="T33" fmla="*/ 150 h 559"/>
                <a:gd name="T34" fmla="*/ 345 w 346"/>
                <a:gd name="T35" fmla="*/ 176 h 559"/>
                <a:gd name="T36" fmla="*/ 346 w 346"/>
                <a:gd name="T37" fmla="*/ 204 h 559"/>
                <a:gd name="T38" fmla="*/ 345 w 346"/>
                <a:gd name="T39" fmla="*/ 234 h 559"/>
                <a:gd name="T40" fmla="*/ 341 w 346"/>
                <a:gd name="T41" fmla="*/ 263 h 559"/>
                <a:gd name="T42" fmla="*/ 334 w 346"/>
                <a:gd name="T43" fmla="*/ 289 h 559"/>
                <a:gd name="T44" fmla="*/ 324 w 346"/>
                <a:gd name="T45" fmla="*/ 315 h 559"/>
                <a:gd name="T46" fmla="*/ 312 w 346"/>
                <a:gd name="T47" fmla="*/ 337 h 559"/>
                <a:gd name="T48" fmla="*/ 298 w 346"/>
                <a:gd name="T49" fmla="*/ 358 h 559"/>
                <a:gd name="T50" fmla="*/ 280 w 346"/>
                <a:gd name="T51" fmla="*/ 374 h 559"/>
                <a:gd name="T52" fmla="*/ 260 w 346"/>
                <a:gd name="T53" fmla="*/ 389 h 559"/>
                <a:gd name="T54" fmla="*/ 239 w 346"/>
                <a:gd name="T55" fmla="*/ 401 h 559"/>
                <a:gd name="T56" fmla="*/ 218 w 346"/>
                <a:gd name="T57" fmla="*/ 408 h 559"/>
                <a:gd name="T58" fmla="*/ 195 w 346"/>
                <a:gd name="T59" fmla="*/ 413 h 559"/>
                <a:gd name="T60" fmla="*/ 173 w 346"/>
                <a:gd name="T61" fmla="*/ 415 h 559"/>
                <a:gd name="T62" fmla="*/ 141 w 346"/>
                <a:gd name="T63" fmla="*/ 412 h 559"/>
                <a:gd name="T64" fmla="*/ 112 w 346"/>
                <a:gd name="T65" fmla="*/ 401 h 559"/>
                <a:gd name="T66" fmla="*/ 88 w 346"/>
                <a:gd name="T67" fmla="*/ 384 h 559"/>
                <a:gd name="T68" fmla="*/ 68 w 346"/>
                <a:gd name="T69" fmla="*/ 364 h 559"/>
                <a:gd name="T70" fmla="*/ 0 w 346"/>
                <a:gd name="T71" fmla="*/ 559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46" h="559">
                  <a:moveTo>
                    <a:pt x="0" y="559"/>
                  </a:moveTo>
                  <a:lnTo>
                    <a:pt x="0" y="8"/>
                  </a:lnTo>
                  <a:lnTo>
                    <a:pt x="62" y="8"/>
                  </a:lnTo>
                  <a:lnTo>
                    <a:pt x="62" y="60"/>
                  </a:lnTo>
                  <a:lnTo>
                    <a:pt x="73" y="46"/>
                  </a:lnTo>
                  <a:lnTo>
                    <a:pt x="85" y="34"/>
                  </a:lnTo>
                  <a:lnTo>
                    <a:pt x="98" y="23"/>
                  </a:lnTo>
                  <a:lnTo>
                    <a:pt x="111" y="14"/>
                  </a:lnTo>
                  <a:lnTo>
                    <a:pt x="119" y="11"/>
                  </a:lnTo>
                  <a:lnTo>
                    <a:pt x="125" y="7"/>
                  </a:lnTo>
                  <a:lnTo>
                    <a:pt x="133" y="5"/>
                  </a:lnTo>
                  <a:lnTo>
                    <a:pt x="142" y="3"/>
                  </a:lnTo>
                  <a:lnTo>
                    <a:pt x="158" y="1"/>
                  </a:lnTo>
                  <a:lnTo>
                    <a:pt x="177" y="0"/>
                  </a:lnTo>
                  <a:lnTo>
                    <a:pt x="190" y="0"/>
                  </a:lnTo>
                  <a:lnTo>
                    <a:pt x="203" y="1"/>
                  </a:lnTo>
                  <a:lnTo>
                    <a:pt x="214" y="3"/>
                  </a:lnTo>
                  <a:lnTo>
                    <a:pt x="226" y="6"/>
                  </a:lnTo>
                  <a:lnTo>
                    <a:pt x="237" y="10"/>
                  </a:lnTo>
                  <a:lnTo>
                    <a:pt x="247" y="14"/>
                  </a:lnTo>
                  <a:lnTo>
                    <a:pt x="258" y="20"/>
                  </a:lnTo>
                  <a:lnTo>
                    <a:pt x="268" y="25"/>
                  </a:lnTo>
                  <a:lnTo>
                    <a:pt x="277" y="33"/>
                  </a:lnTo>
                  <a:lnTo>
                    <a:pt x="286" y="41"/>
                  </a:lnTo>
                  <a:lnTo>
                    <a:pt x="294" y="48"/>
                  </a:lnTo>
                  <a:lnTo>
                    <a:pt x="302" y="57"/>
                  </a:lnTo>
                  <a:lnTo>
                    <a:pt x="309" y="67"/>
                  </a:lnTo>
                  <a:lnTo>
                    <a:pt x="315" y="77"/>
                  </a:lnTo>
                  <a:lnTo>
                    <a:pt x="321" y="88"/>
                  </a:lnTo>
                  <a:lnTo>
                    <a:pt x="326" y="99"/>
                  </a:lnTo>
                  <a:lnTo>
                    <a:pt x="331" y="111"/>
                  </a:lnTo>
                  <a:lnTo>
                    <a:pt x="335" y="125"/>
                  </a:lnTo>
                  <a:lnTo>
                    <a:pt x="339" y="137"/>
                  </a:lnTo>
                  <a:lnTo>
                    <a:pt x="341" y="150"/>
                  </a:lnTo>
                  <a:lnTo>
                    <a:pt x="343" y="163"/>
                  </a:lnTo>
                  <a:lnTo>
                    <a:pt x="345" y="176"/>
                  </a:lnTo>
                  <a:lnTo>
                    <a:pt x="346" y="190"/>
                  </a:lnTo>
                  <a:lnTo>
                    <a:pt x="346" y="204"/>
                  </a:lnTo>
                  <a:lnTo>
                    <a:pt x="346" y="220"/>
                  </a:lnTo>
                  <a:lnTo>
                    <a:pt x="345" y="234"/>
                  </a:lnTo>
                  <a:lnTo>
                    <a:pt x="343" y="248"/>
                  </a:lnTo>
                  <a:lnTo>
                    <a:pt x="341" y="263"/>
                  </a:lnTo>
                  <a:lnTo>
                    <a:pt x="337" y="276"/>
                  </a:lnTo>
                  <a:lnTo>
                    <a:pt x="334" y="289"/>
                  </a:lnTo>
                  <a:lnTo>
                    <a:pt x="330" y="301"/>
                  </a:lnTo>
                  <a:lnTo>
                    <a:pt x="324" y="315"/>
                  </a:lnTo>
                  <a:lnTo>
                    <a:pt x="319" y="326"/>
                  </a:lnTo>
                  <a:lnTo>
                    <a:pt x="312" y="337"/>
                  </a:lnTo>
                  <a:lnTo>
                    <a:pt x="305" y="348"/>
                  </a:lnTo>
                  <a:lnTo>
                    <a:pt x="298" y="358"/>
                  </a:lnTo>
                  <a:lnTo>
                    <a:pt x="289" y="367"/>
                  </a:lnTo>
                  <a:lnTo>
                    <a:pt x="280" y="374"/>
                  </a:lnTo>
                  <a:lnTo>
                    <a:pt x="271" y="382"/>
                  </a:lnTo>
                  <a:lnTo>
                    <a:pt x="260" y="389"/>
                  </a:lnTo>
                  <a:lnTo>
                    <a:pt x="250" y="395"/>
                  </a:lnTo>
                  <a:lnTo>
                    <a:pt x="239" y="401"/>
                  </a:lnTo>
                  <a:lnTo>
                    <a:pt x="228" y="405"/>
                  </a:lnTo>
                  <a:lnTo>
                    <a:pt x="218" y="408"/>
                  </a:lnTo>
                  <a:lnTo>
                    <a:pt x="207" y="412"/>
                  </a:lnTo>
                  <a:lnTo>
                    <a:pt x="195" y="413"/>
                  </a:lnTo>
                  <a:lnTo>
                    <a:pt x="184" y="414"/>
                  </a:lnTo>
                  <a:lnTo>
                    <a:pt x="173" y="415"/>
                  </a:lnTo>
                  <a:lnTo>
                    <a:pt x="156" y="414"/>
                  </a:lnTo>
                  <a:lnTo>
                    <a:pt x="141" y="412"/>
                  </a:lnTo>
                  <a:lnTo>
                    <a:pt x="126" y="407"/>
                  </a:lnTo>
                  <a:lnTo>
                    <a:pt x="112" y="401"/>
                  </a:lnTo>
                  <a:lnTo>
                    <a:pt x="100" y="393"/>
                  </a:lnTo>
                  <a:lnTo>
                    <a:pt x="88" y="384"/>
                  </a:lnTo>
                  <a:lnTo>
                    <a:pt x="78" y="375"/>
                  </a:lnTo>
                  <a:lnTo>
                    <a:pt x="68" y="364"/>
                  </a:lnTo>
                  <a:lnTo>
                    <a:pt x="68" y="559"/>
                  </a:lnTo>
                  <a:lnTo>
                    <a:pt x="0" y="559"/>
                  </a:lnTo>
                </a:path>
              </a:pathLst>
            </a:custGeom>
            <a:noFill/>
            <a:ln w="1588">
              <a:solidFill>
                <a:srgbClr val="29166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25" name="Freeform 65"/>
            <p:cNvSpPr>
              <a:spLocks/>
            </p:cNvSpPr>
            <p:nvPr/>
          </p:nvSpPr>
          <p:spPr bwMode="auto">
            <a:xfrm>
              <a:off x="3302" y="2485"/>
              <a:ext cx="36" cy="51"/>
            </a:xfrm>
            <a:custGeom>
              <a:avLst/>
              <a:gdLst>
                <a:gd name="T0" fmla="*/ 0 w 216"/>
                <a:gd name="T1" fmla="*/ 176 h 308"/>
                <a:gd name="T2" fmla="*/ 5 w 216"/>
                <a:gd name="T3" fmla="*/ 210 h 308"/>
                <a:gd name="T4" fmla="*/ 12 w 216"/>
                <a:gd name="T5" fmla="*/ 238 h 308"/>
                <a:gd name="T6" fmla="*/ 23 w 216"/>
                <a:gd name="T7" fmla="*/ 261 h 308"/>
                <a:gd name="T8" fmla="*/ 39 w 216"/>
                <a:gd name="T9" fmla="*/ 279 h 308"/>
                <a:gd name="T10" fmla="*/ 57 w 216"/>
                <a:gd name="T11" fmla="*/ 294 h 308"/>
                <a:gd name="T12" fmla="*/ 75 w 216"/>
                <a:gd name="T13" fmla="*/ 302 h 308"/>
                <a:gd name="T14" fmla="*/ 95 w 216"/>
                <a:gd name="T15" fmla="*/ 307 h 308"/>
                <a:gd name="T16" fmla="*/ 117 w 216"/>
                <a:gd name="T17" fmla="*/ 307 h 308"/>
                <a:gd name="T18" fmla="*/ 138 w 216"/>
                <a:gd name="T19" fmla="*/ 302 h 308"/>
                <a:gd name="T20" fmla="*/ 157 w 216"/>
                <a:gd name="T21" fmla="*/ 292 h 308"/>
                <a:gd name="T22" fmla="*/ 175 w 216"/>
                <a:gd name="T23" fmla="*/ 278 h 308"/>
                <a:gd name="T24" fmla="*/ 190 w 216"/>
                <a:gd name="T25" fmla="*/ 259 h 308"/>
                <a:gd name="T26" fmla="*/ 203 w 216"/>
                <a:gd name="T27" fmla="*/ 235 h 308"/>
                <a:gd name="T28" fmla="*/ 210 w 216"/>
                <a:gd name="T29" fmla="*/ 206 h 308"/>
                <a:gd name="T30" fmla="*/ 215 w 216"/>
                <a:gd name="T31" fmla="*/ 171 h 308"/>
                <a:gd name="T32" fmla="*/ 215 w 216"/>
                <a:gd name="T33" fmla="*/ 133 h 308"/>
                <a:gd name="T34" fmla="*/ 211 w 216"/>
                <a:gd name="T35" fmla="*/ 100 h 308"/>
                <a:gd name="T36" fmla="*/ 203 w 216"/>
                <a:gd name="T37" fmla="*/ 71 h 308"/>
                <a:gd name="T38" fmla="*/ 191 w 216"/>
                <a:gd name="T39" fmla="*/ 48 h 308"/>
                <a:gd name="T40" fmla="*/ 176 w 216"/>
                <a:gd name="T41" fmla="*/ 29 h 308"/>
                <a:gd name="T42" fmla="*/ 158 w 216"/>
                <a:gd name="T43" fmla="*/ 15 h 308"/>
                <a:gd name="T44" fmla="*/ 141 w 216"/>
                <a:gd name="T45" fmla="*/ 5 h 308"/>
                <a:gd name="T46" fmla="*/ 120 w 216"/>
                <a:gd name="T47" fmla="*/ 1 h 308"/>
                <a:gd name="T48" fmla="*/ 99 w 216"/>
                <a:gd name="T49" fmla="*/ 1 h 308"/>
                <a:gd name="T50" fmla="*/ 79 w 216"/>
                <a:gd name="T51" fmla="*/ 6 h 308"/>
                <a:gd name="T52" fmla="*/ 59 w 216"/>
                <a:gd name="T53" fmla="*/ 16 h 308"/>
                <a:gd name="T54" fmla="*/ 41 w 216"/>
                <a:gd name="T55" fmla="*/ 31 h 308"/>
                <a:gd name="T56" fmla="*/ 26 w 216"/>
                <a:gd name="T57" fmla="*/ 52 h 308"/>
                <a:gd name="T58" fmla="*/ 12 w 216"/>
                <a:gd name="T59" fmla="*/ 76 h 308"/>
                <a:gd name="T60" fmla="*/ 5 w 216"/>
                <a:gd name="T61" fmla="*/ 105 h 308"/>
                <a:gd name="T62" fmla="*/ 0 w 216"/>
                <a:gd name="T63" fmla="*/ 139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6" h="308">
                  <a:moveTo>
                    <a:pt x="0" y="158"/>
                  </a:moveTo>
                  <a:lnTo>
                    <a:pt x="0" y="176"/>
                  </a:lnTo>
                  <a:lnTo>
                    <a:pt x="1" y="193"/>
                  </a:lnTo>
                  <a:lnTo>
                    <a:pt x="5" y="210"/>
                  </a:lnTo>
                  <a:lnTo>
                    <a:pt x="8" y="224"/>
                  </a:lnTo>
                  <a:lnTo>
                    <a:pt x="12" y="238"/>
                  </a:lnTo>
                  <a:lnTo>
                    <a:pt x="17" y="250"/>
                  </a:lnTo>
                  <a:lnTo>
                    <a:pt x="23" y="261"/>
                  </a:lnTo>
                  <a:lnTo>
                    <a:pt x="31" y="271"/>
                  </a:lnTo>
                  <a:lnTo>
                    <a:pt x="39" y="279"/>
                  </a:lnTo>
                  <a:lnTo>
                    <a:pt x="48" y="287"/>
                  </a:lnTo>
                  <a:lnTo>
                    <a:pt x="57" y="294"/>
                  </a:lnTo>
                  <a:lnTo>
                    <a:pt x="65" y="298"/>
                  </a:lnTo>
                  <a:lnTo>
                    <a:pt x="75" y="302"/>
                  </a:lnTo>
                  <a:lnTo>
                    <a:pt x="85" y="306"/>
                  </a:lnTo>
                  <a:lnTo>
                    <a:pt x="95" y="307"/>
                  </a:lnTo>
                  <a:lnTo>
                    <a:pt x="106" y="308"/>
                  </a:lnTo>
                  <a:lnTo>
                    <a:pt x="117" y="307"/>
                  </a:lnTo>
                  <a:lnTo>
                    <a:pt x="127" y="306"/>
                  </a:lnTo>
                  <a:lnTo>
                    <a:pt x="138" y="302"/>
                  </a:lnTo>
                  <a:lnTo>
                    <a:pt x="148" y="298"/>
                  </a:lnTo>
                  <a:lnTo>
                    <a:pt x="157" y="292"/>
                  </a:lnTo>
                  <a:lnTo>
                    <a:pt x="166" y="286"/>
                  </a:lnTo>
                  <a:lnTo>
                    <a:pt x="175" y="278"/>
                  </a:lnTo>
                  <a:lnTo>
                    <a:pt x="183" y="269"/>
                  </a:lnTo>
                  <a:lnTo>
                    <a:pt x="190" y="259"/>
                  </a:lnTo>
                  <a:lnTo>
                    <a:pt x="197" y="248"/>
                  </a:lnTo>
                  <a:lnTo>
                    <a:pt x="203" y="235"/>
                  </a:lnTo>
                  <a:lnTo>
                    <a:pt x="207" y="221"/>
                  </a:lnTo>
                  <a:lnTo>
                    <a:pt x="210" y="206"/>
                  </a:lnTo>
                  <a:lnTo>
                    <a:pt x="214" y="190"/>
                  </a:lnTo>
                  <a:lnTo>
                    <a:pt x="215" y="171"/>
                  </a:lnTo>
                  <a:lnTo>
                    <a:pt x="216" y="152"/>
                  </a:lnTo>
                  <a:lnTo>
                    <a:pt x="215" y="133"/>
                  </a:lnTo>
                  <a:lnTo>
                    <a:pt x="214" y="117"/>
                  </a:lnTo>
                  <a:lnTo>
                    <a:pt x="211" y="100"/>
                  </a:lnTo>
                  <a:lnTo>
                    <a:pt x="207" y="86"/>
                  </a:lnTo>
                  <a:lnTo>
                    <a:pt x="203" y="71"/>
                  </a:lnTo>
                  <a:lnTo>
                    <a:pt x="198" y="59"/>
                  </a:lnTo>
                  <a:lnTo>
                    <a:pt x="191" y="48"/>
                  </a:lnTo>
                  <a:lnTo>
                    <a:pt x="184" y="38"/>
                  </a:lnTo>
                  <a:lnTo>
                    <a:pt x="176" y="29"/>
                  </a:lnTo>
                  <a:lnTo>
                    <a:pt x="167" y="22"/>
                  </a:lnTo>
                  <a:lnTo>
                    <a:pt x="158" y="15"/>
                  </a:lnTo>
                  <a:lnTo>
                    <a:pt x="149" y="10"/>
                  </a:lnTo>
                  <a:lnTo>
                    <a:pt x="141" y="5"/>
                  </a:lnTo>
                  <a:lnTo>
                    <a:pt x="131" y="3"/>
                  </a:lnTo>
                  <a:lnTo>
                    <a:pt x="120" y="1"/>
                  </a:lnTo>
                  <a:lnTo>
                    <a:pt x="110" y="0"/>
                  </a:lnTo>
                  <a:lnTo>
                    <a:pt x="99" y="1"/>
                  </a:lnTo>
                  <a:lnTo>
                    <a:pt x="89" y="3"/>
                  </a:lnTo>
                  <a:lnTo>
                    <a:pt x="79" y="6"/>
                  </a:lnTo>
                  <a:lnTo>
                    <a:pt x="69" y="11"/>
                  </a:lnTo>
                  <a:lnTo>
                    <a:pt x="59" y="16"/>
                  </a:lnTo>
                  <a:lnTo>
                    <a:pt x="50" y="23"/>
                  </a:lnTo>
                  <a:lnTo>
                    <a:pt x="41" y="31"/>
                  </a:lnTo>
                  <a:lnTo>
                    <a:pt x="33" y="40"/>
                  </a:lnTo>
                  <a:lnTo>
                    <a:pt x="26" y="52"/>
                  </a:lnTo>
                  <a:lnTo>
                    <a:pt x="18" y="63"/>
                  </a:lnTo>
                  <a:lnTo>
                    <a:pt x="12" y="76"/>
                  </a:lnTo>
                  <a:lnTo>
                    <a:pt x="8" y="90"/>
                  </a:lnTo>
                  <a:lnTo>
                    <a:pt x="5" y="105"/>
                  </a:lnTo>
                  <a:lnTo>
                    <a:pt x="2" y="121"/>
                  </a:lnTo>
                  <a:lnTo>
                    <a:pt x="0" y="139"/>
                  </a:lnTo>
                  <a:lnTo>
                    <a:pt x="0" y="158"/>
                  </a:lnTo>
                </a:path>
              </a:pathLst>
            </a:custGeom>
            <a:noFill/>
            <a:ln w="1588">
              <a:solidFill>
                <a:srgbClr val="29166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26" name="Rectangle 66"/>
            <p:cNvSpPr>
              <a:spLocks noChangeArrowheads="1"/>
            </p:cNvSpPr>
            <p:nvPr/>
          </p:nvSpPr>
          <p:spPr bwMode="auto">
            <a:xfrm>
              <a:off x="3648" y="2447"/>
              <a:ext cx="300" cy="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1600" b="1">
                  <a:solidFill>
                    <a:srgbClr val="667BB4"/>
                  </a:solidFill>
                </a:rPr>
                <a:t>Probe</a:t>
              </a:r>
              <a:endParaRPr lang="cs-CZ" sz="1400"/>
            </a:p>
          </p:txBody>
        </p:sp>
        <p:sp>
          <p:nvSpPr>
            <p:cNvPr id="41027" name="Rectangle 67"/>
            <p:cNvSpPr>
              <a:spLocks noChangeArrowheads="1"/>
            </p:cNvSpPr>
            <p:nvPr/>
          </p:nvSpPr>
          <p:spPr bwMode="auto">
            <a:xfrm>
              <a:off x="4134" y="2448"/>
              <a:ext cx="135" cy="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1600" b="1">
                  <a:solidFill>
                    <a:srgbClr val="DA251D"/>
                  </a:solidFill>
                </a:rPr>
                <a:t>PL</a:t>
              </a:r>
              <a:endParaRPr lang="cs-CZ" sz="1400"/>
            </a:p>
          </p:txBody>
        </p:sp>
        <p:sp>
          <p:nvSpPr>
            <p:cNvPr id="41028" name="Freeform 68"/>
            <p:cNvSpPr>
              <a:spLocks/>
            </p:cNvSpPr>
            <p:nvPr/>
          </p:nvSpPr>
          <p:spPr bwMode="auto">
            <a:xfrm>
              <a:off x="3602" y="2090"/>
              <a:ext cx="34" cy="31"/>
            </a:xfrm>
            <a:custGeom>
              <a:avLst/>
              <a:gdLst>
                <a:gd name="T0" fmla="*/ 202 w 202"/>
                <a:gd name="T1" fmla="*/ 80 h 188"/>
                <a:gd name="T2" fmla="*/ 139 w 202"/>
                <a:gd name="T3" fmla="*/ 188 h 188"/>
                <a:gd name="T4" fmla="*/ 0 w 202"/>
                <a:gd name="T5" fmla="*/ 107 h 188"/>
                <a:gd name="T6" fmla="*/ 62 w 202"/>
                <a:gd name="T7" fmla="*/ 0 h 188"/>
                <a:gd name="T8" fmla="*/ 202 w 202"/>
                <a:gd name="T9" fmla="*/ 8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188">
                  <a:moveTo>
                    <a:pt x="202" y="80"/>
                  </a:moveTo>
                  <a:lnTo>
                    <a:pt x="139" y="188"/>
                  </a:lnTo>
                  <a:lnTo>
                    <a:pt x="0" y="107"/>
                  </a:lnTo>
                  <a:lnTo>
                    <a:pt x="62" y="0"/>
                  </a:lnTo>
                  <a:lnTo>
                    <a:pt x="202" y="80"/>
                  </a:lnTo>
                  <a:close/>
                </a:path>
              </a:pathLst>
            </a:custGeom>
            <a:solidFill>
              <a:srgbClr val="667B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29" name="Freeform 69"/>
            <p:cNvSpPr>
              <a:spLocks/>
            </p:cNvSpPr>
            <p:nvPr/>
          </p:nvSpPr>
          <p:spPr bwMode="auto">
            <a:xfrm>
              <a:off x="3637" y="2110"/>
              <a:ext cx="34" cy="32"/>
            </a:xfrm>
            <a:custGeom>
              <a:avLst/>
              <a:gdLst>
                <a:gd name="T0" fmla="*/ 202 w 202"/>
                <a:gd name="T1" fmla="*/ 81 h 189"/>
                <a:gd name="T2" fmla="*/ 140 w 202"/>
                <a:gd name="T3" fmla="*/ 189 h 189"/>
                <a:gd name="T4" fmla="*/ 0 w 202"/>
                <a:gd name="T5" fmla="*/ 108 h 189"/>
                <a:gd name="T6" fmla="*/ 63 w 202"/>
                <a:gd name="T7" fmla="*/ 0 h 189"/>
                <a:gd name="T8" fmla="*/ 202 w 202"/>
                <a:gd name="T9" fmla="*/ 81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189">
                  <a:moveTo>
                    <a:pt x="202" y="81"/>
                  </a:moveTo>
                  <a:lnTo>
                    <a:pt x="140" y="189"/>
                  </a:lnTo>
                  <a:lnTo>
                    <a:pt x="0" y="108"/>
                  </a:lnTo>
                  <a:lnTo>
                    <a:pt x="63" y="0"/>
                  </a:lnTo>
                  <a:lnTo>
                    <a:pt x="202" y="81"/>
                  </a:lnTo>
                  <a:close/>
                </a:path>
              </a:pathLst>
            </a:custGeom>
            <a:solidFill>
              <a:srgbClr val="667B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30" name="Freeform 70"/>
            <p:cNvSpPr>
              <a:spLocks/>
            </p:cNvSpPr>
            <p:nvPr/>
          </p:nvSpPr>
          <p:spPr bwMode="auto">
            <a:xfrm>
              <a:off x="3672" y="2130"/>
              <a:ext cx="34" cy="32"/>
            </a:xfrm>
            <a:custGeom>
              <a:avLst/>
              <a:gdLst>
                <a:gd name="T0" fmla="*/ 202 w 202"/>
                <a:gd name="T1" fmla="*/ 80 h 188"/>
                <a:gd name="T2" fmla="*/ 139 w 202"/>
                <a:gd name="T3" fmla="*/ 188 h 188"/>
                <a:gd name="T4" fmla="*/ 0 w 202"/>
                <a:gd name="T5" fmla="*/ 107 h 188"/>
                <a:gd name="T6" fmla="*/ 62 w 202"/>
                <a:gd name="T7" fmla="*/ 0 h 188"/>
                <a:gd name="T8" fmla="*/ 202 w 202"/>
                <a:gd name="T9" fmla="*/ 8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188">
                  <a:moveTo>
                    <a:pt x="202" y="80"/>
                  </a:moveTo>
                  <a:lnTo>
                    <a:pt x="139" y="188"/>
                  </a:lnTo>
                  <a:lnTo>
                    <a:pt x="0" y="107"/>
                  </a:lnTo>
                  <a:lnTo>
                    <a:pt x="62" y="0"/>
                  </a:lnTo>
                  <a:lnTo>
                    <a:pt x="202" y="80"/>
                  </a:lnTo>
                  <a:close/>
                </a:path>
              </a:pathLst>
            </a:custGeom>
            <a:solidFill>
              <a:srgbClr val="667B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31" name="Freeform 71"/>
            <p:cNvSpPr>
              <a:spLocks/>
            </p:cNvSpPr>
            <p:nvPr/>
          </p:nvSpPr>
          <p:spPr bwMode="auto">
            <a:xfrm>
              <a:off x="3707" y="2151"/>
              <a:ext cx="21" cy="24"/>
            </a:xfrm>
            <a:custGeom>
              <a:avLst/>
              <a:gdLst>
                <a:gd name="T0" fmla="*/ 126 w 126"/>
                <a:gd name="T1" fmla="*/ 37 h 145"/>
                <a:gd name="T2" fmla="*/ 62 w 126"/>
                <a:gd name="T3" fmla="*/ 0 h 145"/>
                <a:gd name="T4" fmla="*/ 0 w 126"/>
                <a:gd name="T5" fmla="*/ 108 h 145"/>
                <a:gd name="T6" fmla="*/ 63 w 126"/>
                <a:gd name="T7" fmla="*/ 145 h 145"/>
                <a:gd name="T8" fmla="*/ 126 w 126"/>
                <a:gd name="T9" fmla="*/ 3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145">
                  <a:moveTo>
                    <a:pt x="126" y="37"/>
                  </a:moveTo>
                  <a:lnTo>
                    <a:pt x="62" y="0"/>
                  </a:lnTo>
                  <a:lnTo>
                    <a:pt x="0" y="108"/>
                  </a:lnTo>
                  <a:lnTo>
                    <a:pt x="63" y="145"/>
                  </a:lnTo>
                  <a:lnTo>
                    <a:pt x="126" y="37"/>
                  </a:lnTo>
                  <a:close/>
                </a:path>
              </a:pathLst>
            </a:custGeom>
            <a:solidFill>
              <a:srgbClr val="667B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32" name="Freeform 72"/>
            <p:cNvSpPr>
              <a:spLocks/>
            </p:cNvSpPr>
            <p:nvPr/>
          </p:nvSpPr>
          <p:spPr bwMode="auto">
            <a:xfrm>
              <a:off x="3629" y="2076"/>
              <a:ext cx="157" cy="126"/>
            </a:xfrm>
            <a:custGeom>
              <a:avLst/>
              <a:gdLst>
                <a:gd name="T0" fmla="*/ 375 w 943"/>
                <a:gd name="T1" fmla="*/ 0 h 761"/>
                <a:gd name="T2" fmla="*/ 374 w 943"/>
                <a:gd name="T3" fmla="*/ 14 h 761"/>
                <a:gd name="T4" fmla="*/ 372 w 943"/>
                <a:gd name="T5" fmla="*/ 39 h 761"/>
                <a:gd name="T6" fmla="*/ 369 w 943"/>
                <a:gd name="T7" fmla="*/ 64 h 761"/>
                <a:gd name="T8" fmla="*/ 365 w 943"/>
                <a:gd name="T9" fmla="*/ 90 h 761"/>
                <a:gd name="T10" fmla="*/ 361 w 943"/>
                <a:gd name="T11" fmla="*/ 114 h 761"/>
                <a:gd name="T12" fmla="*/ 356 w 943"/>
                <a:gd name="T13" fmla="*/ 139 h 761"/>
                <a:gd name="T14" fmla="*/ 351 w 943"/>
                <a:gd name="T15" fmla="*/ 162 h 761"/>
                <a:gd name="T16" fmla="*/ 345 w 943"/>
                <a:gd name="T17" fmla="*/ 186 h 761"/>
                <a:gd name="T18" fmla="*/ 339 w 943"/>
                <a:gd name="T19" fmla="*/ 209 h 761"/>
                <a:gd name="T20" fmla="*/ 331 w 943"/>
                <a:gd name="T21" fmla="*/ 231 h 761"/>
                <a:gd name="T22" fmla="*/ 323 w 943"/>
                <a:gd name="T23" fmla="*/ 255 h 761"/>
                <a:gd name="T24" fmla="*/ 314 w 943"/>
                <a:gd name="T25" fmla="*/ 276 h 761"/>
                <a:gd name="T26" fmla="*/ 305 w 943"/>
                <a:gd name="T27" fmla="*/ 298 h 761"/>
                <a:gd name="T28" fmla="*/ 296 w 943"/>
                <a:gd name="T29" fmla="*/ 319 h 761"/>
                <a:gd name="T30" fmla="*/ 286 w 943"/>
                <a:gd name="T31" fmla="*/ 340 h 761"/>
                <a:gd name="T32" fmla="*/ 275 w 943"/>
                <a:gd name="T33" fmla="*/ 361 h 761"/>
                <a:gd name="T34" fmla="*/ 262 w 943"/>
                <a:gd name="T35" fmla="*/ 380 h 761"/>
                <a:gd name="T36" fmla="*/ 250 w 943"/>
                <a:gd name="T37" fmla="*/ 400 h 761"/>
                <a:gd name="T38" fmla="*/ 237 w 943"/>
                <a:gd name="T39" fmla="*/ 420 h 761"/>
                <a:gd name="T40" fmla="*/ 224 w 943"/>
                <a:gd name="T41" fmla="*/ 439 h 761"/>
                <a:gd name="T42" fmla="*/ 209 w 943"/>
                <a:gd name="T43" fmla="*/ 458 h 761"/>
                <a:gd name="T44" fmla="*/ 195 w 943"/>
                <a:gd name="T45" fmla="*/ 477 h 761"/>
                <a:gd name="T46" fmla="*/ 179 w 943"/>
                <a:gd name="T47" fmla="*/ 494 h 761"/>
                <a:gd name="T48" fmla="*/ 163 w 943"/>
                <a:gd name="T49" fmla="*/ 512 h 761"/>
                <a:gd name="T50" fmla="*/ 146 w 943"/>
                <a:gd name="T51" fmla="*/ 530 h 761"/>
                <a:gd name="T52" fmla="*/ 129 w 943"/>
                <a:gd name="T53" fmla="*/ 546 h 761"/>
                <a:gd name="T54" fmla="*/ 111 w 943"/>
                <a:gd name="T55" fmla="*/ 563 h 761"/>
                <a:gd name="T56" fmla="*/ 92 w 943"/>
                <a:gd name="T57" fmla="*/ 579 h 761"/>
                <a:gd name="T58" fmla="*/ 73 w 943"/>
                <a:gd name="T59" fmla="*/ 595 h 761"/>
                <a:gd name="T60" fmla="*/ 53 w 943"/>
                <a:gd name="T61" fmla="*/ 610 h 761"/>
                <a:gd name="T62" fmla="*/ 32 w 943"/>
                <a:gd name="T63" fmla="*/ 626 h 761"/>
                <a:gd name="T64" fmla="*/ 11 w 943"/>
                <a:gd name="T65" fmla="*/ 640 h 761"/>
                <a:gd name="T66" fmla="*/ 943 w 943"/>
                <a:gd name="T67" fmla="*/ 761 h 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43" h="761">
                  <a:moveTo>
                    <a:pt x="943" y="761"/>
                  </a:moveTo>
                  <a:lnTo>
                    <a:pt x="375" y="0"/>
                  </a:lnTo>
                  <a:lnTo>
                    <a:pt x="375" y="0"/>
                  </a:lnTo>
                  <a:lnTo>
                    <a:pt x="374" y="14"/>
                  </a:lnTo>
                  <a:lnTo>
                    <a:pt x="373" y="27"/>
                  </a:lnTo>
                  <a:lnTo>
                    <a:pt x="372" y="39"/>
                  </a:lnTo>
                  <a:lnTo>
                    <a:pt x="371" y="52"/>
                  </a:lnTo>
                  <a:lnTo>
                    <a:pt x="369" y="64"/>
                  </a:lnTo>
                  <a:lnTo>
                    <a:pt x="367" y="77"/>
                  </a:lnTo>
                  <a:lnTo>
                    <a:pt x="365" y="90"/>
                  </a:lnTo>
                  <a:lnTo>
                    <a:pt x="363" y="102"/>
                  </a:lnTo>
                  <a:lnTo>
                    <a:pt x="361" y="114"/>
                  </a:lnTo>
                  <a:lnTo>
                    <a:pt x="359" y="126"/>
                  </a:lnTo>
                  <a:lnTo>
                    <a:pt x="356" y="139"/>
                  </a:lnTo>
                  <a:lnTo>
                    <a:pt x="354" y="151"/>
                  </a:lnTo>
                  <a:lnTo>
                    <a:pt x="351" y="162"/>
                  </a:lnTo>
                  <a:lnTo>
                    <a:pt x="349" y="174"/>
                  </a:lnTo>
                  <a:lnTo>
                    <a:pt x="345" y="186"/>
                  </a:lnTo>
                  <a:lnTo>
                    <a:pt x="342" y="197"/>
                  </a:lnTo>
                  <a:lnTo>
                    <a:pt x="339" y="209"/>
                  </a:lnTo>
                  <a:lnTo>
                    <a:pt x="335" y="220"/>
                  </a:lnTo>
                  <a:lnTo>
                    <a:pt x="331" y="231"/>
                  </a:lnTo>
                  <a:lnTo>
                    <a:pt x="328" y="242"/>
                  </a:lnTo>
                  <a:lnTo>
                    <a:pt x="323" y="255"/>
                  </a:lnTo>
                  <a:lnTo>
                    <a:pt x="319" y="266"/>
                  </a:lnTo>
                  <a:lnTo>
                    <a:pt x="314" y="276"/>
                  </a:lnTo>
                  <a:lnTo>
                    <a:pt x="310" y="287"/>
                  </a:lnTo>
                  <a:lnTo>
                    <a:pt x="305" y="298"/>
                  </a:lnTo>
                  <a:lnTo>
                    <a:pt x="301" y="309"/>
                  </a:lnTo>
                  <a:lnTo>
                    <a:pt x="296" y="319"/>
                  </a:lnTo>
                  <a:lnTo>
                    <a:pt x="291" y="330"/>
                  </a:lnTo>
                  <a:lnTo>
                    <a:pt x="286" y="340"/>
                  </a:lnTo>
                  <a:lnTo>
                    <a:pt x="280" y="351"/>
                  </a:lnTo>
                  <a:lnTo>
                    <a:pt x="275" y="361"/>
                  </a:lnTo>
                  <a:lnTo>
                    <a:pt x="269" y="371"/>
                  </a:lnTo>
                  <a:lnTo>
                    <a:pt x="262" y="380"/>
                  </a:lnTo>
                  <a:lnTo>
                    <a:pt x="257" y="390"/>
                  </a:lnTo>
                  <a:lnTo>
                    <a:pt x="250" y="400"/>
                  </a:lnTo>
                  <a:lnTo>
                    <a:pt x="244" y="410"/>
                  </a:lnTo>
                  <a:lnTo>
                    <a:pt x="237" y="420"/>
                  </a:lnTo>
                  <a:lnTo>
                    <a:pt x="230" y="430"/>
                  </a:lnTo>
                  <a:lnTo>
                    <a:pt x="224" y="439"/>
                  </a:lnTo>
                  <a:lnTo>
                    <a:pt x="217" y="449"/>
                  </a:lnTo>
                  <a:lnTo>
                    <a:pt x="209" y="458"/>
                  </a:lnTo>
                  <a:lnTo>
                    <a:pt x="203" y="467"/>
                  </a:lnTo>
                  <a:lnTo>
                    <a:pt x="195" y="477"/>
                  </a:lnTo>
                  <a:lnTo>
                    <a:pt x="187" y="485"/>
                  </a:lnTo>
                  <a:lnTo>
                    <a:pt x="179" y="494"/>
                  </a:lnTo>
                  <a:lnTo>
                    <a:pt x="172" y="503"/>
                  </a:lnTo>
                  <a:lnTo>
                    <a:pt x="163" y="512"/>
                  </a:lnTo>
                  <a:lnTo>
                    <a:pt x="155" y="521"/>
                  </a:lnTo>
                  <a:lnTo>
                    <a:pt x="146" y="530"/>
                  </a:lnTo>
                  <a:lnTo>
                    <a:pt x="137" y="537"/>
                  </a:lnTo>
                  <a:lnTo>
                    <a:pt x="129" y="546"/>
                  </a:lnTo>
                  <a:lnTo>
                    <a:pt x="120" y="555"/>
                  </a:lnTo>
                  <a:lnTo>
                    <a:pt x="111" y="563"/>
                  </a:lnTo>
                  <a:lnTo>
                    <a:pt x="102" y="571"/>
                  </a:lnTo>
                  <a:lnTo>
                    <a:pt x="92" y="579"/>
                  </a:lnTo>
                  <a:lnTo>
                    <a:pt x="83" y="587"/>
                  </a:lnTo>
                  <a:lnTo>
                    <a:pt x="73" y="595"/>
                  </a:lnTo>
                  <a:lnTo>
                    <a:pt x="63" y="603"/>
                  </a:lnTo>
                  <a:lnTo>
                    <a:pt x="53" y="610"/>
                  </a:lnTo>
                  <a:lnTo>
                    <a:pt x="43" y="618"/>
                  </a:lnTo>
                  <a:lnTo>
                    <a:pt x="32" y="626"/>
                  </a:lnTo>
                  <a:lnTo>
                    <a:pt x="22" y="632"/>
                  </a:lnTo>
                  <a:lnTo>
                    <a:pt x="11" y="640"/>
                  </a:lnTo>
                  <a:lnTo>
                    <a:pt x="0" y="648"/>
                  </a:lnTo>
                  <a:lnTo>
                    <a:pt x="943" y="761"/>
                  </a:lnTo>
                  <a:lnTo>
                    <a:pt x="943" y="761"/>
                  </a:lnTo>
                  <a:close/>
                </a:path>
              </a:pathLst>
            </a:custGeom>
            <a:solidFill>
              <a:srgbClr val="667B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35" name="Rectangle 75"/>
            <p:cNvSpPr>
              <a:spLocks noChangeArrowheads="1"/>
            </p:cNvSpPr>
            <p:nvPr/>
          </p:nvSpPr>
          <p:spPr bwMode="auto">
            <a:xfrm>
              <a:off x="3233" y="2300"/>
              <a:ext cx="950" cy="4"/>
            </a:xfrm>
            <a:prstGeom prst="rect">
              <a:avLst/>
            </a:prstGeom>
            <a:solidFill>
              <a:srgbClr val="BBB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36" name="Rectangle 76"/>
            <p:cNvSpPr>
              <a:spLocks noChangeArrowheads="1"/>
            </p:cNvSpPr>
            <p:nvPr/>
          </p:nvSpPr>
          <p:spPr bwMode="auto">
            <a:xfrm>
              <a:off x="3233" y="2298"/>
              <a:ext cx="950" cy="4"/>
            </a:xfrm>
            <a:prstGeom prst="rect">
              <a:avLst/>
            </a:prstGeom>
            <a:solidFill>
              <a:srgbClr val="B3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39" name="Rectangle 79"/>
            <p:cNvSpPr>
              <a:spLocks noChangeArrowheads="1"/>
            </p:cNvSpPr>
            <p:nvPr/>
          </p:nvSpPr>
          <p:spPr bwMode="auto">
            <a:xfrm>
              <a:off x="3233" y="2291"/>
              <a:ext cx="950" cy="4"/>
            </a:xfrm>
            <a:prstGeom prst="rect">
              <a:avLst/>
            </a:prstGeom>
            <a:solidFill>
              <a:srgbClr val="9F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40" name="Rectangle 80"/>
            <p:cNvSpPr>
              <a:spLocks noChangeArrowheads="1"/>
            </p:cNvSpPr>
            <p:nvPr/>
          </p:nvSpPr>
          <p:spPr bwMode="auto">
            <a:xfrm>
              <a:off x="3233" y="2288"/>
              <a:ext cx="950" cy="5"/>
            </a:xfrm>
            <a:prstGeom prst="rect">
              <a:avLst/>
            </a:prstGeom>
            <a:solidFill>
              <a:srgbClr val="9998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42" name="Rectangle 82"/>
            <p:cNvSpPr>
              <a:spLocks noChangeArrowheads="1"/>
            </p:cNvSpPr>
            <p:nvPr/>
          </p:nvSpPr>
          <p:spPr bwMode="auto">
            <a:xfrm>
              <a:off x="3233" y="2284"/>
              <a:ext cx="950" cy="4"/>
            </a:xfrm>
            <a:prstGeom prst="rect">
              <a:avLst/>
            </a:prstGeom>
            <a:solidFill>
              <a:srgbClr val="8C8B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43" name="Rectangle 83"/>
            <p:cNvSpPr>
              <a:spLocks noChangeArrowheads="1"/>
            </p:cNvSpPr>
            <p:nvPr/>
          </p:nvSpPr>
          <p:spPr bwMode="auto">
            <a:xfrm>
              <a:off x="3233" y="2282"/>
              <a:ext cx="950" cy="4"/>
            </a:xfrm>
            <a:prstGeom prst="rect">
              <a:avLst/>
            </a:prstGeom>
            <a:solidFill>
              <a:srgbClr val="87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45" name="Rectangle 85"/>
            <p:cNvSpPr>
              <a:spLocks noChangeArrowheads="1"/>
            </p:cNvSpPr>
            <p:nvPr/>
          </p:nvSpPr>
          <p:spPr bwMode="auto">
            <a:xfrm>
              <a:off x="3233" y="2277"/>
              <a:ext cx="950" cy="5"/>
            </a:xfrm>
            <a:prstGeom prst="rect">
              <a:avLst/>
            </a:prstGeom>
            <a:solidFill>
              <a:srgbClr val="7B7A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46" name="Rectangle 86"/>
            <p:cNvSpPr>
              <a:spLocks noChangeArrowheads="1"/>
            </p:cNvSpPr>
            <p:nvPr/>
          </p:nvSpPr>
          <p:spPr bwMode="auto">
            <a:xfrm>
              <a:off x="3233" y="2275"/>
              <a:ext cx="950" cy="4"/>
            </a:xfrm>
            <a:prstGeom prst="rect">
              <a:avLst/>
            </a:prstGeom>
            <a:solidFill>
              <a:srgbClr val="7574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48" name="Rectangle 88"/>
            <p:cNvSpPr>
              <a:spLocks noChangeArrowheads="1"/>
            </p:cNvSpPr>
            <p:nvPr/>
          </p:nvSpPr>
          <p:spPr bwMode="auto">
            <a:xfrm>
              <a:off x="3233" y="2270"/>
              <a:ext cx="950" cy="5"/>
            </a:xfrm>
            <a:prstGeom prst="rect">
              <a:avLst/>
            </a:prstGeom>
            <a:solidFill>
              <a:srgbClr val="6A68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49" name="Rectangle 89"/>
            <p:cNvSpPr>
              <a:spLocks noChangeArrowheads="1"/>
            </p:cNvSpPr>
            <p:nvPr/>
          </p:nvSpPr>
          <p:spPr bwMode="auto">
            <a:xfrm>
              <a:off x="3233" y="2268"/>
              <a:ext cx="950" cy="5"/>
            </a:xfrm>
            <a:prstGeom prst="rect">
              <a:avLst/>
            </a:prstGeom>
            <a:solidFill>
              <a:srgbClr val="65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52" name="Rectangle 92"/>
            <p:cNvSpPr>
              <a:spLocks noChangeArrowheads="1"/>
            </p:cNvSpPr>
            <p:nvPr/>
          </p:nvSpPr>
          <p:spPr bwMode="auto">
            <a:xfrm>
              <a:off x="3233" y="2261"/>
              <a:ext cx="950" cy="5"/>
            </a:xfrm>
            <a:prstGeom prst="rect">
              <a:avLst/>
            </a:prstGeom>
            <a:solidFill>
              <a:srgbClr val="535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53" name="Rectangle 93"/>
            <p:cNvSpPr>
              <a:spLocks noChangeArrowheads="1"/>
            </p:cNvSpPr>
            <p:nvPr/>
          </p:nvSpPr>
          <p:spPr bwMode="auto">
            <a:xfrm>
              <a:off x="3233" y="2259"/>
              <a:ext cx="950" cy="5"/>
            </a:xfrm>
            <a:prstGeom prst="rect">
              <a:avLst/>
            </a:prstGeom>
            <a:solidFill>
              <a:srgbClr val="4D4A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55" name="Rectangle 95"/>
            <p:cNvSpPr>
              <a:spLocks noChangeArrowheads="1"/>
            </p:cNvSpPr>
            <p:nvPr/>
          </p:nvSpPr>
          <p:spPr bwMode="auto">
            <a:xfrm>
              <a:off x="3233" y="2255"/>
              <a:ext cx="950" cy="4"/>
            </a:xfrm>
            <a:prstGeom prst="rect">
              <a:avLst/>
            </a:prstGeom>
            <a:solidFill>
              <a:srgbClr val="3F3C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56" name="Rectangle 96"/>
            <p:cNvSpPr>
              <a:spLocks noChangeArrowheads="1"/>
            </p:cNvSpPr>
            <p:nvPr/>
          </p:nvSpPr>
          <p:spPr bwMode="auto">
            <a:xfrm>
              <a:off x="3233" y="2252"/>
              <a:ext cx="950" cy="5"/>
            </a:xfrm>
            <a:prstGeom prst="rect">
              <a:avLst/>
            </a:prstGeom>
            <a:solidFill>
              <a:srgbClr val="39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58" name="Rectangle 98"/>
            <p:cNvSpPr>
              <a:spLocks noChangeArrowheads="1"/>
            </p:cNvSpPr>
            <p:nvPr/>
          </p:nvSpPr>
          <p:spPr bwMode="auto">
            <a:xfrm>
              <a:off x="3233" y="2248"/>
              <a:ext cx="950" cy="4"/>
            </a:xfrm>
            <a:prstGeom prst="rect">
              <a:avLst/>
            </a:prstGeom>
            <a:solidFill>
              <a:srgbClr val="2A26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59" name="Rectangle 99"/>
            <p:cNvSpPr>
              <a:spLocks noChangeArrowheads="1"/>
            </p:cNvSpPr>
            <p:nvPr/>
          </p:nvSpPr>
          <p:spPr bwMode="auto">
            <a:xfrm>
              <a:off x="3233" y="2246"/>
              <a:ext cx="950" cy="4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62" name="Rectangle 102"/>
            <p:cNvSpPr>
              <a:spLocks noChangeArrowheads="1"/>
            </p:cNvSpPr>
            <p:nvPr/>
          </p:nvSpPr>
          <p:spPr bwMode="auto">
            <a:xfrm>
              <a:off x="3233" y="2239"/>
              <a:ext cx="950" cy="4"/>
            </a:xfrm>
            <a:prstGeom prst="rect">
              <a:avLst/>
            </a:prstGeom>
            <a:solidFill>
              <a:srgbClr val="393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63" name="Rectangle 103"/>
            <p:cNvSpPr>
              <a:spLocks noChangeArrowheads="1"/>
            </p:cNvSpPr>
            <p:nvPr/>
          </p:nvSpPr>
          <p:spPr bwMode="auto">
            <a:xfrm>
              <a:off x="3233" y="2237"/>
              <a:ext cx="950" cy="4"/>
            </a:xfrm>
            <a:prstGeom prst="rect">
              <a:avLst/>
            </a:prstGeom>
            <a:solidFill>
              <a:srgbClr val="3E3B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65" name="Rectangle 105"/>
            <p:cNvSpPr>
              <a:spLocks noChangeArrowheads="1"/>
            </p:cNvSpPr>
            <p:nvPr/>
          </p:nvSpPr>
          <p:spPr bwMode="auto">
            <a:xfrm>
              <a:off x="3233" y="2232"/>
              <a:ext cx="950" cy="5"/>
            </a:xfrm>
            <a:prstGeom prst="rect">
              <a:avLst/>
            </a:prstGeom>
            <a:solidFill>
              <a:srgbClr val="4C49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66" name="Rectangle 106"/>
            <p:cNvSpPr>
              <a:spLocks noChangeArrowheads="1"/>
            </p:cNvSpPr>
            <p:nvPr/>
          </p:nvSpPr>
          <p:spPr bwMode="auto">
            <a:xfrm>
              <a:off x="3233" y="2230"/>
              <a:ext cx="950" cy="4"/>
            </a:xfrm>
            <a:prstGeom prst="rect">
              <a:avLst/>
            </a:prstGeom>
            <a:solidFill>
              <a:srgbClr val="53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68" name="Rectangle 108"/>
            <p:cNvSpPr>
              <a:spLocks noChangeArrowheads="1"/>
            </p:cNvSpPr>
            <p:nvPr/>
          </p:nvSpPr>
          <p:spPr bwMode="auto">
            <a:xfrm>
              <a:off x="3233" y="2225"/>
              <a:ext cx="950" cy="5"/>
            </a:xfrm>
            <a:prstGeom prst="rect">
              <a:avLst/>
            </a:prstGeom>
            <a:solidFill>
              <a:srgbClr val="5D5B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69" name="Rectangle 109"/>
            <p:cNvSpPr>
              <a:spLocks noChangeArrowheads="1"/>
            </p:cNvSpPr>
            <p:nvPr/>
          </p:nvSpPr>
          <p:spPr bwMode="auto">
            <a:xfrm>
              <a:off x="3233" y="2223"/>
              <a:ext cx="950" cy="4"/>
            </a:xfrm>
            <a:prstGeom prst="rect">
              <a:avLst/>
            </a:prstGeom>
            <a:solidFill>
              <a:srgbClr val="6462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71" name="Rectangle 111"/>
            <p:cNvSpPr>
              <a:spLocks noChangeArrowheads="1"/>
            </p:cNvSpPr>
            <p:nvPr/>
          </p:nvSpPr>
          <p:spPr bwMode="auto">
            <a:xfrm>
              <a:off x="3233" y="2218"/>
              <a:ext cx="950" cy="5"/>
            </a:xfrm>
            <a:prstGeom prst="rect">
              <a:avLst/>
            </a:prstGeom>
            <a:solidFill>
              <a:srgbClr val="6F6D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72" name="Rectangle 112"/>
            <p:cNvSpPr>
              <a:spLocks noChangeArrowheads="1"/>
            </p:cNvSpPr>
            <p:nvPr/>
          </p:nvSpPr>
          <p:spPr bwMode="auto">
            <a:xfrm>
              <a:off x="3233" y="2216"/>
              <a:ext cx="950" cy="5"/>
            </a:xfrm>
            <a:prstGeom prst="rect">
              <a:avLst/>
            </a:prstGeom>
            <a:solidFill>
              <a:srgbClr val="757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75" name="Rectangle 115"/>
            <p:cNvSpPr>
              <a:spLocks noChangeArrowheads="1"/>
            </p:cNvSpPr>
            <p:nvPr/>
          </p:nvSpPr>
          <p:spPr bwMode="auto">
            <a:xfrm>
              <a:off x="3233" y="2209"/>
              <a:ext cx="950" cy="5"/>
            </a:xfrm>
            <a:prstGeom prst="rect">
              <a:avLst/>
            </a:prstGeom>
            <a:solidFill>
              <a:srgbClr val="8685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76" name="Rectangle 116"/>
            <p:cNvSpPr>
              <a:spLocks noChangeArrowheads="1"/>
            </p:cNvSpPr>
            <p:nvPr/>
          </p:nvSpPr>
          <p:spPr bwMode="auto">
            <a:xfrm>
              <a:off x="3233" y="2207"/>
              <a:ext cx="950" cy="5"/>
            </a:xfrm>
            <a:prstGeom prst="rect">
              <a:avLst/>
            </a:prstGeom>
            <a:solidFill>
              <a:srgbClr val="8B8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78" name="Rectangle 118"/>
            <p:cNvSpPr>
              <a:spLocks noChangeArrowheads="1"/>
            </p:cNvSpPr>
            <p:nvPr/>
          </p:nvSpPr>
          <p:spPr bwMode="auto">
            <a:xfrm>
              <a:off x="3233" y="2203"/>
              <a:ext cx="950" cy="4"/>
            </a:xfrm>
            <a:prstGeom prst="rect">
              <a:avLst/>
            </a:prstGeom>
            <a:solidFill>
              <a:srgbClr val="9897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79" name="Rectangle 119"/>
            <p:cNvSpPr>
              <a:spLocks noChangeArrowheads="1"/>
            </p:cNvSpPr>
            <p:nvPr/>
          </p:nvSpPr>
          <p:spPr bwMode="auto">
            <a:xfrm>
              <a:off x="3233" y="2200"/>
              <a:ext cx="950" cy="5"/>
            </a:xfrm>
            <a:prstGeom prst="rect">
              <a:avLst/>
            </a:prstGeom>
            <a:solidFill>
              <a:srgbClr val="9F9E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81" name="Rectangle 121"/>
            <p:cNvSpPr>
              <a:spLocks noChangeArrowheads="1"/>
            </p:cNvSpPr>
            <p:nvPr/>
          </p:nvSpPr>
          <p:spPr bwMode="auto">
            <a:xfrm>
              <a:off x="3233" y="2196"/>
              <a:ext cx="950" cy="4"/>
            </a:xfrm>
            <a:prstGeom prst="rect">
              <a:avLst/>
            </a:prstGeom>
            <a:solidFill>
              <a:srgbClr val="ABAA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82" name="Rectangle 122"/>
            <p:cNvSpPr>
              <a:spLocks noChangeArrowheads="1"/>
            </p:cNvSpPr>
            <p:nvPr/>
          </p:nvSpPr>
          <p:spPr bwMode="auto">
            <a:xfrm>
              <a:off x="3233" y="2194"/>
              <a:ext cx="950" cy="4"/>
            </a:xfrm>
            <a:prstGeom prst="rect">
              <a:avLst/>
            </a:prstGeom>
            <a:solidFill>
              <a:srgbClr val="B2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85" name="Rectangle 125"/>
            <p:cNvSpPr>
              <a:spLocks noChangeArrowheads="1"/>
            </p:cNvSpPr>
            <p:nvPr/>
          </p:nvSpPr>
          <p:spPr bwMode="auto">
            <a:xfrm>
              <a:off x="3233" y="2194"/>
              <a:ext cx="950" cy="113"/>
            </a:xfrm>
            <a:prstGeom prst="rect">
              <a:avLst/>
            </a:prstGeom>
            <a:noFill/>
            <a:ln w="1588">
              <a:solidFill>
                <a:srgbClr val="1F1A1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90" name="Rectangle 130"/>
            <p:cNvSpPr>
              <a:spLocks noChangeArrowheads="1"/>
            </p:cNvSpPr>
            <p:nvPr/>
          </p:nvSpPr>
          <p:spPr bwMode="auto">
            <a:xfrm>
              <a:off x="3226" y="2092"/>
              <a:ext cx="949" cy="3"/>
            </a:xfrm>
            <a:prstGeom prst="rect">
              <a:avLst/>
            </a:prstGeom>
            <a:solidFill>
              <a:srgbClr val="ABAB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91" name="Rectangle 131"/>
            <p:cNvSpPr>
              <a:spLocks noChangeArrowheads="1"/>
            </p:cNvSpPr>
            <p:nvPr/>
          </p:nvSpPr>
          <p:spPr bwMode="auto">
            <a:xfrm>
              <a:off x="3226" y="2090"/>
              <a:ext cx="949" cy="3"/>
            </a:xfrm>
            <a:prstGeom prst="rect">
              <a:avLst/>
            </a:prstGeom>
            <a:solidFill>
              <a:srgbClr val="A6A5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95" name="Rectangle 135"/>
            <p:cNvSpPr>
              <a:spLocks noChangeArrowheads="1"/>
            </p:cNvSpPr>
            <p:nvPr/>
          </p:nvSpPr>
          <p:spPr bwMode="auto">
            <a:xfrm>
              <a:off x="3226" y="2085"/>
              <a:ext cx="949" cy="3"/>
            </a:xfrm>
            <a:prstGeom prst="rect">
              <a:avLst/>
            </a:prstGeom>
            <a:solidFill>
              <a:srgbClr val="8C8B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96" name="Rectangle 136"/>
            <p:cNvSpPr>
              <a:spLocks noChangeArrowheads="1"/>
            </p:cNvSpPr>
            <p:nvPr/>
          </p:nvSpPr>
          <p:spPr bwMode="auto">
            <a:xfrm>
              <a:off x="3226" y="2083"/>
              <a:ext cx="949" cy="3"/>
            </a:xfrm>
            <a:prstGeom prst="rect">
              <a:avLst/>
            </a:prstGeom>
            <a:solidFill>
              <a:srgbClr val="87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100" name="Rectangle 140"/>
            <p:cNvSpPr>
              <a:spLocks noChangeArrowheads="1"/>
            </p:cNvSpPr>
            <p:nvPr/>
          </p:nvSpPr>
          <p:spPr bwMode="auto">
            <a:xfrm>
              <a:off x="3226" y="2077"/>
              <a:ext cx="949" cy="3"/>
            </a:xfrm>
            <a:prstGeom prst="rect">
              <a:avLst/>
            </a:prstGeom>
            <a:solidFill>
              <a:srgbClr val="706E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101" name="Rectangle 141"/>
            <p:cNvSpPr>
              <a:spLocks noChangeArrowheads="1"/>
            </p:cNvSpPr>
            <p:nvPr/>
          </p:nvSpPr>
          <p:spPr bwMode="auto">
            <a:xfrm>
              <a:off x="3226" y="2076"/>
              <a:ext cx="949" cy="3"/>
            </a:xfrm>
            <a:prstGeom prst="rect">
              <a:avLst/>
            </a:prstGeom>
            <a:solidFill>
              <a:srgbClr val="6A68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105" name="Rectangle 145"/>
            <p:cNvSpPr>
              <a:spLocks noChangeArrowheads="1"/>
            </p:cNvSpPr>
            <p:nvPr/>
          </p:nvSpPr>
          <p:spPr bwMode="auto">
            <a:xfrm>
              <a:off x="3226" y="2070"/>
              <a:ext cx="949" cy="3"/>
            </a:xfrm>
            <a:prstGeom prst="rect">
              <a:avLst/>
            </a:prstGeom>
            <a:solidFill>
              <a:srgbClr val="535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106" name="Rectangle 146"/>
            <p:cNvSpPr>
              <a:spLocks noChangeArrowheads="1"/>
            </p:cNvSpPr>
            <p:nvPr/>
          </p:nvSpPr>
          <p:spPr bwMode="auto">
            <a:xfrm>
              <a:off x="3226" y="2069"/>
              <a:ext cx="949" cy="3"/>
            </a:xfrm>
            <a:prstGeom prst="rect">
              <a:avLst/>
            </a:prstGeom>
            <a:solidFill>
              <a:srgbClr val="4D4A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110" name="Rectangle 150"/>
            <p:cNvSpPr>
              <a:spLocks noChangeArrowheads="1"/>
            </p:cNvSpPr>
            <p:nvPr/>
          </p:nvSpPr>
          <p:spPr bwMode="auto">
            <a:xfrm>
              <a:off x="3226" y="2063"/>
              <a:ext cx="949" cy="3"/>
            </a:xfrm>
            <a:prstGeom prst="rect">
              <a:avLst/>
            </a:prstGeom>
            <a:solidFill>
              <a:srgbClr val="322E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111" name="Rectangle 151"/>
            <p:cNvSpPr>
              <a:spLocks noChangeArrowheads="1"/>
            </p:cNvSpPr>
            <p:nvPr/>
          </p:nvSpPr>
          <p:spPr bwMode="auto">
            <a:xfrm>
              <a:off x="3226" y="2062"/>
              <a:ext cx="949" cy="2"/>
            </a:xfrm>
            <a:prstGeom prst="rect">
              <a:avLst/>
            </a:prstGeom>
            <a:solidFill>
              <a:srgbClr val="2A26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116" name="Rectangle 156"/>
            <p:cNvSpPr>
              <a:spLocks noChangeArrowheads="1"/>
            </p:cNvSpPr>
            <p:nvPr/>
          </p:nvSpPr>
          <p:spPr bwMode="auto">
            <a:xfrm>
              <a:off x="3226" y="2054"/>
              <a:ext cx="949" cy="3"/>
            </a:xfrm>
            <a:prstGeom prst="rect">
              <a:avLst/>
            </a:prstGeom>
            <a:solidFill>
              <a:srgbClr val="3E3B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117" name="Rectangle 157"/>
            <p:cNvSpPr>
              <a:spLocks noChangeArrowheads="1"/>
            </p:cNvSpPr>
            <p:nvPr/>
          </p:nvSpPr>
          <p:spPr bwMode="auto">
            <a:xfrm>
              <a:off x="3226" y="2053"/>
              <a:ext cx="949" cy="3"/>
            </a:xfrm>
            <a:prstGeom prst="rect">
              <a:avLst/>
            </a:prstGeom>
            <a:solidFill>
              <a:srgbClr val="4542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120" name="Rectangle 160"/>
            <p:cNvSpPr>
              <a:spLocks noChangeArrowheads="1"/>
            </p:cNvSpPr>
            <p:nvPr/>
          </p:nvSpPr>
          <p:spPr bwMode="auto">
            <a:xfrm>
              <a:off x="3226" y="2048"/>
              <a:ext cx="949" cy="3"/>
            </a:xfrm>
            <a:prstGeom prst="rect">
              <a:avLst/>
            </a:prstGeom>
            <a:solidFill>
              <a:srgbClr val="5856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121" name="Rectangle 161"/>
            <p:cNvSpPr>
              <a:spLocks noChangeArrowheads="1"/>
            </p:cNvSpPr>
            <p:nvPr/>
          </p:nvSpPr>
          <p:spPr bwMode="auto">
            <a:xfrm>
              <a:off x="3226" y="2047"/>
              <a:ext cx="949" cy="3"/>
            </a:xfrm>
            <a:prstGeom prst="rect">
              <a:avLst/>
            </a:prstGeom>
            <a:solidFill>
              <a:srgbClr val="5D5B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126" name="Rectangle 166"/>
            <p:cNvSpPr>
              <a:spLocks noChangeArrowheads="1"/>
            </p:cNvSpPr>
            <p:nvPr/>
          </p:nvSpPr>
          <p:spPr bwMode="auto">
            <a:xfrm>
              <a:off x="3226" y="2040"/>
              <a:ext cx="949" cy="3"/>
            </a:xfrm>
            <a:prstGeom prst="rect">
              <a:avLst/>
            </a:prstGeom>
            <a:solidFill>
              <a:srgbClr val="7A79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127" name="Rectangle 167"/>
            <p:cNvSpPr>
              <a:spLocks noChangeArrowheads="1"/>
            </p:cNvSpPr>
            <p:nvPr/>
          </p:nvSpPr>
          <p:spPr bwMode="auto">
            <a:xfrm>
              <a:off x="3226" y="2038"/>
              <a:ext cx="949" cy="3"/>
            </a:xfrm>
            <a:prstGeom prst="rect">
              <a:avLst/>
            </a:prstGeom>
            <a:solidFill>
              <a:srgbClr val="807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131" name="Rectangle 171"/>
            <p:cNvSpPr>
              <a:spLocks noChangeArrowheads="1"/>
            </p:cNvSpPr>
            <p:nvPr/>
          </p:nvSpPr>
          <p:spPr bwMode="auto">
            <a:xfrm>
              <a:off x="3226" y="2033"/>
              <a:ext cx="949" cy="3"/>
            </a:xfrm>
            <a:prstGeom prst="rect">
              <a:avLst/>
            </a:prstGeom>
            <a:solidFill>
              <a:srgbClr val="9897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132" name="Rectangle 172"/>
            <p:cNvSpPr>
              <a:spLocks noChangeArrowheads="1"/>
            </p:cNvSpPr>
            <p:nvPr/>
          </p:nvSpPr>
          <p:spPr bwMode="auto">
            <a:xfrm>
              <a:off x="3226" y="2031"/>
              <a:ext cx="949" cy="3"/>
            </a:xfrm>
            <a:prstGeom prst="rect">
              <a:avLst/>
            </a:prstGeom>
            <a:solidFill>
              <a:srgbClr val="9F9E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138" name="Rectangle 178"/>
            <p:cNvSpPr>
              <a:spLocks noChangeArrowheads="1"/>
            </p:cNvSpPr>
            <p:nvPr/>
          </p:nvSpPr>
          <p:spPr bwMode="auto">
            <a:xfrm>
              <a:off x="3226" y="2027"/>
              <a:ext cx="949" cy="72"/>
            </a:xfrm>
            <a:prstGeom prst="rect">
              <a:avLst/>
            </a:prstGeom>
            <a:noFill/>
            <a:ln w="1588">
              <a:solidFill>
                <a:srgbClr val="1F1A1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139" name="Rectangle 179"/>
            <p:cNvSpPr>
              <a:spLocks noChangeArrowheads="1"/>
            </p:cNvSpPr>
            <p:nvPr/>
          </p:nvSpPr>
          <p:spPr bwMode="auto">
            <a:xfrm>
              <a:off x="3241" y="2726"/>
              <a:ext cx="951" cy="24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140" name="Rectangle 180"/>
            <p:cNvSpPr>
              <a:spLocks noChangeArrowheads="1"/>
            </p:cNvSpPr>
            <p:nvPr/>
          </p:nvSpPr>
          <p:spPr bwMode="auto">
            <a:xfrm>
              <a:off x="3139" y="2666"/>
              <a:ext cx="57" cy="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1300">
                  <a:solidFill>
                    <a:srgbClr val="1F1A17"/>
                  </a:solidFill>
                </a:rPr>
                <a:t>E</a:t>
              </a:r>
              <a:endParaRPr lang="cs-CZ" sz="1400"/>
            </a:p>
          </p:txBody>
        </p:sp>
        <p:sp>
          <p:nvSpPr>
            <p:cNvPr id="41141" name="Rectangle 181"/>
            <p:cNvSpPr>
              <a:spLocks noChangeArrowheads="1"/>
            </p:cNvSpPr>
            <p:nvPr/>
          </p:nvSpPr>
          <p:spPr bwMode="auto">
            <a:xfrm>
              <a:off x="3193" y="2736"/>
              <a:ext cx="26" cy="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700">
                  <a:solidFill>
                    <a:srgbClr val="1F1A17"/>
                  </a:solidFill>
                </a:rPr>
                <a:t>0</a:t>
              </a:r>
              <a:endParaRPr lang="cs-CZ" sz="1400"/>
            </a:p>
          </p:txBody>
        </p:sp>
        <p:sp>
          <p:nvSpPr>
            <p:cNvPr id="41142" name="Rectangle 182"/>
            <p:cNvSpPr>
              <a:spLocks noChangeArrowheads="1"/>
            </p:cNvSpPr>
            <p:nvPr/>
          </p:nvSpPr>
          <p:spPr bwMode="auto">
            <a:xfrm>
              <a:off x="3134" y="2203"/>
              <a:ext cx="57" cy="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1300">
                  <a:solidFill>
                    <a:srgbClr val="1F1A17"/>
                  </a:solidFill>
                </a:rPr>
                <a:t>E</a:t>
              </a:r>
              <a:endParaRPr lang="cs-CZ" sz="1400"/>
            </a:p>
          </p:txBody>
        </p:sp>
        <p:sp>
          <p:nvSpPr>
            <p:cNvPr id="41143" name="Rectangle 183"/>
            <p:cNvSpPr>
              <a:spLocks noChangeArrowheads="1"/>
            </p:cNvSpPr>
            <p:nvPr/>
          </p:nvSpPr>
          <p:spPr bwMode="auto">
            <a:xfrm>
              <a:off x="3188" y="2272"/>
              <a:ext cx="26" cy="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700">
                  <a:solidFill>
                    <a:srgbClr val="1F1A17"/>
                  </a:solidFill>
                </a:rPr>
                <a:t>1</a:t>
              </a:r>
              <a:endParaRPr lang="cs-CZ" sz="1400"/>
            </a:p>
          </p:txBody>
        </p:sp>
        <p:sp>
          <p:nvSpPr>
            <p:cNvPr id="41144" name="Rectangle 184"/>
            <p:cNvSpPr>
              <a:spLocks noChangeArrowheads="1"/>
            </p:cNvSpPr>
            <p:nvPr/>
          </p:nvSpPr>
          <p:spPr bwMode="auto">
            <a:xfrm>
              <a:off x="3126" y="2004"/>
              <a:ext cx="57" cy="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1300">
                  <a:solidFill>
                    <a:srgbClr val="1F1A17"/>
                  </a:solidFill>
                </a:rPr>
                <a:t>E</a:t>
              </a:r>
              <a:endParaRPr lang="cs-CZ" sz="1400"/>
            </a:p>
          </p:txBody>
        </p:sp>
        <p:sp>
          <p:nvSpPr>
            <p:cNvPr id="41145" name="Rectangle 185"/>
            <p:cNvSpPr>
              <a:spLocks noChangeArrowheads="1"/>
            </p:cNvSpPr>
            <p:nvPr/>
          </p:nvSpPr>
          <p:spPr bwMode="auto">
            <a:xfrm>
              <a:off x="3181" y="2073"/>
              <a:ext cx="26" cy="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700">
                  <a:solidFill>
                    <a:srgbClr val="1F1A17"/>
                  </a:solidFill>
                </a:rPr>
                <a:t>2</a:t>
              </a:r>
              <a:endParaRPr lang="cs-CZ" sz="1400"/>
            </a:p>
          </p:txBody>
        </p:sp>
        <p:sp>
          <p:nvSpPr>
            <p:cNvPr id="41146" name="Rectangle 186"/>
            <p:cNvSpPr>
              <a:spLocks noChangeArrowheads="1"/>
            </p:cNvSpPr>
            <p:nvPr/>
          </p:nvSpPr>
          <p:spPr bwMode="auto">
            <a:xfrm>
              <a:off x="4040" y="2267"/>
              <a:ext cx="21" cy="397"/>
            </a:xfrm>
            <a:prstGeom prst="rect">
              <a:avLst/>
            </a:prstGeom>
            <a:solidFill>
              <a:srgbClr val="DA25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147" name="Freeform 187"/>
            <p:cNvSpPr>
              <a:spLocks/>
            </p:cNvSpPr>
            <p:nvPr/>
          </p:nvSpPr>
          <p:spPr bwMode="auto">
            <a:xfrm>
              <a:off x="3988" y="2592"/>
              <a:ext cx="125" cy="145"/>
            </a:xfrm>
            <a:custGeom>
              <a:avLst/>
              <a:gdLst>
                <a:gd name="T0" fmla="*/ 748 w 748"/>
                <a:gd name="T1" fmla="*/ 0 h 874"/>
                <a:gd name="T2" fmla="*/ 737 w 748"/>
                <a:gd name="T3" fmla="*/ 6 h 874"/>
                <a:gd name="T4" fmla="*/ 714 w 748"/>
                <a:gd name="T5" fmla="*/ 17 h 874"/>
                <a:gd name="T6" fmla="*/ 691 w 748"/>
                <a:gd name="T7" fmla="*/ 27 h 874"/>
                <a:gd name="T8" fmla="*/ 667 w 748"/>
                <a:gd name="T9" fmla="*/ 37 h 874"/>
                <a:gd name="T10" fmla="*/ 643 w 748"/>
                <a:gd name="T11" fmla="*/ 46 h 874"/>
                <a:gd name="T12" fmla="*/ 620 w 748"/>
                <a:gd name="T13" fmla="*/ 54 h 874"/>
                <a:gd name="T14" fmla="*/ 597 w 748"/>
                <a:gd name="T15" fmla="*/ 61 h 874"/>
                <a:gd name="T16" fmla="*/ 574 w 748"/>
                <a:gd name="T17" fmla="*/ 68 h 874"/>
                <a:gd name="T18" fmla="*/ 549 w 748"/>
                <a:gd name="T19" fmla="*/ 73 h 874"/>
                <a:gd name="T20" fmla="*/ 526 w 748"/>
                <a:gd name="T21" fmla="*/ 79 h 874"/>
                <a:gd name="T22" fmla="*/ 503 w 748"/>
                <a:gd name="T23" fmla="*/ 83 h 874"/>
                <a:gd name="T24" fmla="*/ 480 w 748"/>
                <a:gd name="T25" fmla="*/ 87 h 874"/>
                <a:gd name="T26" fmla="*/ 457 w 748"/>
                <a:gd name="T27" fmla="*/ 90 h 874"/>
                <a:gd name="T28" fmla="*/ 432 w 748"/>
                <a:gd name="T29" fmla="*/ 92 h 874"/>
                <a:gd name="T30" fmla="*/ 409 w 748"/>
                <a:gd name="T31" fmla="*/ 93 h 874"/>
                <a:gd name="T32" fmla="*/ 386 w 748"/>
                <a:gd name="T33" fmla="*/ 94 h 874"/>
                <a:gd name="T34" fmla="*/ 363 w 748"/>
                <a:gd name="T35" fmla="*/ 94 h 874"/>
                <a:gd name="T36" fmla="*/ 339 w 748"/>
                <a:gd name="T37" fmla="*/ 93 h 874"/>
                <a:gd name="T38" fmla="*/ 316 w 748"/>
                <a:gd name="T39" fmla="*/ 92 h 874"/>
                <a:gd name="T40" fmla="*/ 292 w 748"/>
                <a:gd name="T41" fmla="*/ 90 h 874"/>
                <a:gd name="T42" fmla="*/ 269 w 748"/>
                <a:gd name="T43" fmla="*/ 87 h 874"/>
                <a:gd name="T44" fmla="*/ 245 w 748"/>
                <a:gd name="T45" fmla="*/ 83 h 874"/>
                <a:gd name="T46" fmla="*/ 222 w 748"/>
                <a:gd name="T47" fmla="*/ 79 h 874"/>
                <a:gd name="T48" fmla="*/ 199 w 748"/>
                <a:gd name="T49" fmla="*/ 73 h 874"/>
                <a:gd name="T50" fmla="*/ 176 w 748"/>
                <a:gd name="T51" fmla="*/ 68 h 874"/>
                <a:gd name="T52" fmla="*/ 151 w 748"/>
                <a:gd name="T53" fmla="*/ 61 h 874"/>
                <a:gd name="T54" fmla="*/ 128 w 748"/>
                <a:gd name="T55" fmla="*/ 54 h 874"/>
                <a:gd name="T56" fmla="*/ 105 w 748"/>
                <a:gd name="T57" fmla="*/ 46 h 874"/>
                <a:gd name="T58" fmla="*/ 82 w 748"/>
                <a:gd name="T59" fmla="*/ 37 h 874"/>
                <a:gd name="T60" fmla="*/ 59 w 748"/>
                <a:gd name="T61" fmla="*/ 27 h 874"/>
                <a:gd name="T62" fmla="*/ 34 w 748"/>
                <a:gd name="T63" fmla="*/ 17 h 874"/>
                <a:gd name="T64" fmla="*/ 11 w 748"/>
                <a:gd name="T65" fmla="*/ 6 h 874"/>
                <a:gd name="T66" fmla="*/ 375 w 748"/>
                <a:gd name="T67" fmla="*/ 874 h 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48" h="874">
                  <a:moveTo>
                    <a:pt x="375" y="874"/>
                  </a:moveTo>
                  <a:lnTo>
                    <a:pt x="748" y="0"/>
                  </a:lnTo>
                  <a:lnTo>
                    <a:pt x="748" y="0"/>
                  </a:lnTo>
                  <a:lnTo>
                    <a:pt x="737" y="6"/>
                  </a:lnTo>
                  <a:lnTo>
                    <a:pt x="725" y="12"/>
                  </a:lnTo>
                  <a:lnTo>
                    <a:pt x="714" y="17"/>
                  </a:lnTo>
                  <a:lnTo>
                    <a:pt x="702" y="23"/>
                  </a:lnTo>
                  <a:lnTo>
                    <a:pt x="691" y="27"/>
                  </a:lnTo>
                  <a:lnTo>
                    <a:pt x="679" y="33"/>
                  </a:lnTo>
                  <a:lnTo>
                    <a:pt x="667" y="37"/>
                  </a:lnTo>
                  <a:lnTo>
                    <a:pt x="656" y="41"/>
                  </a:lnTo>
                  <a:lnTo>
                    <a:pt x="643" y="46"/>
                  </a:lnTo>
                  <a:lnTo>
                    <a:pt x="632" y="50"/>
                  </a:lnTo>
                  <a:lnTo>
                    <a:pt x="620" y="54"/>
                  </a:lnTo>
                  <a:lnTo>
                    <a:pt x="608" y="58"/>
                  </a:lnTo>
                  <a:lnTo>
                    <a:pt x="597" y="61"/>
                  </a:lnTo>
                  <a:lnTo>
                    <a:pt x="585" y="65"/>
                  </a:lnTo>
                  <a:lnTo>
                    <a:pt x="574" y="68"/>
                  </a:lnTo>
                  <a:lnTo>
                    <a:pt x="562" y="71"/>
                  </a:lnTo>
                  <a:lnTo>
                    <a:pt x="549" y="73"/>
                  </a:lnTo>
                  <a:lnTo>
                    <a:pt x="538" y="77"/>
                  </a:lnTo>
                  <a:lnTo>
                    <a:pt x="526" y="79"/>
                  </a:lnTo>
                  <a:lnTo>
                    <a:pt x="515" y="81"/>
                  </a:lnTo>
                  <a:lnTo>
                    <a:pt x="503" y="83"/>
                  </a:lnTo>
                  <a:lnTo>
                    <a:pt x="491" y="86"/>
                  </a:lnTo>
                  <a:lnTo>
                    <a:pt x="480" y="87"/>
                  </a:lnTo>
                  <a:lnTo>
                    <a:pt x="468" y="88"/>
                  </a:lnTo>
                  <a:lnTo>
                    <a:pt x="457" y="90"/>
                  </a:lnTo>
                  <a:lnTo>
                    <a:pt x="444" y="91"/>
                  </a:lnTo>
                  <a:lnTo>
                    <a:pt x="432" y="92"/>
                  </a:lnTo>
                  <a:lnTo>
                    <a:pt x="421" y="92"/>
                  </a:lnTo>
                  <a:lnTo>
                    <a:pt x="409" y="93"/>
                  </a:lnTo>
                  <a:lnTo>
                    <a:pt x="398" y="93"/>
                  </a:lnTo>
                  <a:lnTo>
                    <a:pt x="386" y="94"/>
                  </a:lnTo>
                  <a:lnTo>
                    <a:pt x="375" y="94"/>
                  </a:lnTo>
                  <a:lnTo>
                    <a:pt x="363" y="94"/>
                  </a:lnTo>
                  <a:lnTo>
                    <a:pt x="350" y="93"/>
                  </a:lnTo>
                  <a:lnTo>
                    <a:pt x="339" y="93"/>
                  </a:lnTo>
                  <a:lnTo>
                    <a:pt x="327" y="92"/>
                  </a:lnTo>
                  <a:lnTo>
                    <a:pt x="316" y="92"/>
                  </a:lnTo>
                  <a:lnTo>
                    <a:pt x="304" y="91"/>
                  </a:lnTo>
                  <a:lnTo>
                    <a:pt x="292" y="90"/>
                  </a:lnTo>
                  <a:lnTo>
                    <a:pt x="281" y="88"/>
                  </a:lnTo>
                  <a:lnTo>
                    <a:pt x="269" y="87"/>
                  </a:lnTo>
                  <a:lnTo>
                    <a:pt x="258" y="86"/>
                  </a:lnTo>
                  <a:lnTo>
                    <a:pt x="245" y="83"/>
                  </a:lnTo>
                  <a:lnTo>
                    <a:pt x="233" y="81"/>
                  </a:lnTo>
                  <a:lnTo>
                    <a:pt x="222" y="79"/>
                  </a:lnTo>
                  <a:lnTo>
                    <a:pt x="210" y="77"/>
                  </a:lnTo>
                  <a:lnTo>
                    <a:pt x="199" y="73"/>
                  </a:lnTo>
                  <a:lnTo>
                    <a:pt x="187" y="71"/>
                  </a:lnTo>
                  <a:lnTo>
                    <a:pt x="176" y="68"/>
                  </a:lnTo>
                  <a:lnTo>
                    <a:pt x="164" y="65"/>
                  </a:lnTo>
                  <a:lnTo>
                    <a:pt x="151" y="61"/>
                  </a:lnTo>
                  <a:lnTo>
                    <a:pt x="140" y="58"/>
                  </a:lnTo>
                  <a:lnTo>
                    <a:pt x="128" y="54"/>
                  </a:lnTo>
                  <a:lnTo>
                    <a:pt x="117" y="50"/>
                  </a:lnTo>
                  <a:lnTo>
                    <a:pt x="105" y="46"/>
                  </a:lnTo>
                  <a:lnTo>
                    <a:pt x="93" y="41"/>
                  </a:lnTo>
                  <a:lnTo>
                    <a:pt x="82" y="37"/>
                  </a:lnTo>
                  <a:lnTo>
                    <a:pt x="70" y="33"/>
                  </a:lnTo>
                  <a:lnTo>
                    <a:pt x="59" y="27"/>
                  </a:lnTo>
                  <a:lnTo>
                    <a:pt x="46" y="23"/>
                  </a:lnTo>
                  <a:lnTo>
                    <a:pt x="34" y="17"/>
                  </a:lnTo>
                  <a:lnTo>
                    <a:pt x="23" y="12"/>
                  </a:lnTo>
                  <a:lnTo>
                    <a:pt x="11" y="6"/>
                  </a:lnTo>
                  <a:lnTo>
                    <a:pt x="0" y="0"/>
                  </a:lnTo>
                  <a:lnTo>
                    <a:pt x="375" y="874"/>
                  </a:lnTo>
                  <a:lnTo>
                    <a:pt x="375" y="874"/>
                  </a:lnTo>
                  <a:close/>
                </a:path>
              </a:pathLst>
            </a:custGeom>
            <a:solidFill>
              <a:srgbClr val="DA25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148" name="Freeform 188"/>
            <p:cNvSpPr>
              <a:spLocks/>
            </p:cNvSpPr>
            <p:nvPr/>
          </p:nvSpPr>
          <p:spPr bwMode="auto">
            <a:xfrm>
              <a:off x="3352" y="2266"/>
              <a:ext cx="108" cy="478"/>
            </a:xfrm>
            <a:custGeom>
              <a:avLst/>
              <a:gdLst>
                <a:gd name="T0" fmla="*/ 153 w 651"/>
                <a:gd name="T1" fmla="*/ 2866 h 2866"/>
                <a:gd name="T2" fmla="*/ 153 w 651"/>
                <a:gd name="T3" fmla="*/ 726 h 2866"/>
                <a:gd name="T4" fmla="*/ 0 w 651"/>
                <a:gd name="T5" fmla="*/ 726 h 2866"/>
                <a:gd name="T6" fmla="*/ 330 w 651"/>
                <a:gd name="T7" fmla="*/ 0 h 2866"/>
                <a:gd name="T8" fmla="*/ 651 w 651"/>
                <a:gd name="T9" fmla="*/ 713 h 2866"/>
                <a:gd name="T10" fmla="*/ 496 w 651"/>
                <a:gd name="T11" fmla="*/ 711 h 2866"/>
                <a:gd name="T12" fmla="*/ 496 w 651"/>
                <a:gd name="T13" fmla="*/ 2866 h 2866"/>
                <a:gd name="T14" fmla="*/ 153 w 651"/>
                <a:gd name="T15" fmla="*/ 2866 h 2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1" h="2866">
                  <a:moveTo>
                    <a:pt x="153" y="2866"/>
                  </a:moveTo>
                  <a:lnTo>
                    <a:pt x="153" y="726"/>
                  </a:lnTo>
                  <a:lnTo>
                    <a:pt x="0" y="726"/>
                  </a:lnTo>
                  <a:lnTo>
                    <a:pt x="330" y="0"/>
                  </a:lnTo>
                  <a:lnTo>
                    <a:pt x="651" y="713"/>
                  </a:lnTo>
                  <a:lnTo>
                    <a:pt x="496" y="711"/>
                  </a:lnTo>
                  <a:lnTo>
                    <a:pt x="496" y="2866"/>
                  </a:lnTo>
                  <a:lnTo>
                    <a:pt x="153" y="2866"/>
                  </a:lnTo>
                  <a:close/>
                </a:path>
              </a:pathLst>
            </a:custGeom>
            <a:solidFill>
              <a:srgbClr val="6D61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149" name="Freeform 189"/>
            <p:cNvSpPr>
              <a:spLocks/>
            </p:cNvSpPr>
            <p:nvPr/>
          </p:nvSpPr>
          <p:spPr bwMode="auto">
            <a:xfrm>
              <a:off x="3352" y="2266"/>
              <a:ext cx="108" cy="478"/>
            </a:xfrm>
            <a:custGeom>
              <a:avLst/>
              <a:gdLst>
                <a:gd name="T0" fmla="*/ 153 w 651"/>
                <a:gd name="T1" fmla="*/ 2866 h 2866"/>
                <a:gd name="T2" fmla="*/ 153 w 651"/>
                <a:gd name="T3" fmla="*/ 726 h 2866"/>
                <a:gd name="T4" fmla="*/ 0 w 651"/>
                <a:gd name="T5" fmla="*/ 726 h 2866"/>
                <a:gd name="T6" fmla="*/ 330 w 651"/>
                <a:gd name="T7" fmla="*/ 0 h 2866"/>
                <a:gd name="T8" fmla="*/ 651 w 651"/>
                <a:gd name="T9" fmla="*/ 713 h 2866"/>
                <a:gd name="T10" fmla="*/ 496 w 651"/>
                <a:gd name="T11" fmla="*/ 711 h 2866"/>
                <a:gd name="T12" fmla="*/ 496 w 651"/>
                <a:gd name="T13" fmla="*/ 2866 h 2866"/>
                <a:gd name="T14" fmla="*/ 153 w 651"/>
                <a:gd name="T15" fmla="*/ 2866 h 2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1" h="2866">
                  <a:moveTo>
                    <a:pt x="153" y="2866"/>
                  </a:moveTo>
                  <a:lnTo>
                    <a:pt x="153" y="726"/>
                  </a:lnTo>
                  <a:lnTo>
                    <a:pt x="0" y="726"/>
                  </a:lnTo>
                  <a:lnTo>
                    <a:pt x="330" y="0"/>
                  </a:lnTo>
                  <a:lnTo>
                    <a:pt x="651" y="713"/>
                  </a:lnTo>
                  <a:lnTo>
                    <a:pt x="496" y="711"/>
                  </a:lnTo>
                  <a:lnTo>
                    <a:pt x="496" y="2866"/>
                  </a:lnTo>
                  <a:lnTo>
                    <a:pt x="153" y="2866"/>
                  </a:lnTo>
                  <a:close/>
                </a:path>
              </a:pathLst>
            </a:custGeom>
            <a:noFill/>
            <a:ln w="1588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150" name="Freeform 190"/>
            <p:cNvSpPr>
              <a:spLocks/>
            </p:cNvSpPr>
            <p:nvPr/>
          </p:nvSpPr>
          <p:spPr bwMode="auto">
            <a:xfrm>
              <a:off x="3519" y="2022"/>
              <a:ext cx="75" cy="701"/>
            </a:xfrm>
            <a:custGeom>
              <a:avLst/>
              <a:gdLst>
                <a:gd name="T0" fmla="*/ 107 w 456"/>
                <a:gd name="T1" fmla="*/ 4206 h 4206"/>
                <a:gd name="T2" fmla="*/ 107 w 456"/>
                <a:gd name="T3" fmla="*/ 1066 h 4206"/>
                <a:gd name="T4" fmla="*/ 0 w 456"/>
                <a:gd name="T5" fmla="*/ 1066 h 4206"/>
                <a:gd name="T6" fmla="*/ 231 w 456"/>
                <a:gd name="T7" fmla="*/ 0 h 4206"/>
                <a:gd name="T8" fmla="*/ 456 w 456"/>
                <a:gd name="T9" fmla="*/ 1047 h 4206"/>
                <a:gd name="T10" fmla="*/ 347 w 456"/>
                <a:gd name="T11" fmla="*/ 1046 h 4206"/>
                <a:gd name="T12" fmla="*/ 347 w 456"/>
                <a:gd name="T13" fmla="*/ 4206 h 4206"/>
                <a:gd name="T14" fmla="*/ 107 w 456"/>
                <a:gd name="T15" fmla="*/ 4206 h 4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6" h="4206">
                  <a:moveTo>
                    <a:pt x="107" y="4206"/>
                  </a:moveTo>
                  <a:lnTo>
                    <a:pt x="107" y="1066"/>
                  </a:lnTo>
                  <a:lnTo>
                    <a:pt x="0" y="1066"/>
                  </a:lnTo>
                  <a:lnTo>
                    <a:pt x="231" y="0"/>
                  </a:lnTo>
                  <a:lnTo>
                    <a:pt x="456" y="1047"/>
                  </a:lnTo>
                  <a:lnTo>
                    <a:pt x="347" y="1046"/>
                  </a:lnTo>
                  <a:lnTo>
                    <a:pt x="347" y="4206"/>
                  </a:lnTo>
                  <a:lnTo>
                    <a:pt x="107" y="4206"/>
                  </a:lnTo>
                  <a:close/>
                </a:path>
              </a:pathLst>
            </a:custGeom>
            <a:solidFill>
              <a:srgbClr val="667B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151" name="Freeform 191"/>
            <p:cNvSpPr>
              <a:spLocks/>
            </p:cNvSpPr>
            <p:nvPr/>
          </p:nvSpPr>
          <p:spPr bwMode="auto">
            <a:xfrm>
              <a:off x="3519" y="2022"/>
              <a:ext cx="75" cy="701"/>
            </a:xfrm>
            <a:custGeom>
              <a:avLst/>
              <a:gdLst>
                <a:gd name="T0" fmla="*/ 107 w 456"/>
                <a:gd name="T1" fmla="*/ 4206 h 4206"/>
                <a:gd name="T2" fmla="*/ 107 w 456"/>
                <a:gd name="T3" fmla="*/ 1066 h 4206"/>
                <a:gd name="T4" fmla="*/ 0 w 456"/>
                <a:gd name="T5" fmla="*/ 1066 h 4206"/>
                <a:gd name="T6" fmla="*/ 231 w 456"/>
                <a:gd name="T7" fmla="*/ 0 h 4206"/>
                <a:gd name="T8" fmla="*/ 456 w 456"/>
                <a:gd name="T9" fmla="*/ 1047 h 4206"/>
                <a:gd name="T10" fmla="*/ 347 w 456"/>
                <a:gd name="T11" fmla="*/ 1046 h 4206"/>
                <a:gd name="T12" fmla="*/ 347 w 456"/>
                <a:gd name="T13" fmla="*/ 4206 h 4206"/>
                <a:gd name="T14" fmla="*/ 107 w 456"/>
                <a:gd name="T15" fmla="*/ 4206 h 4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6" h="4206">
                  <a:moveTo>
                    <a:pt x="107" y="4206"/>
                  </a:moveTo>
                  <a:lnTo>
                    <a:pt x="107" y="1066"/>
                  </a:lnTo>
                  <a:lnTo>
                    <a:pt x="0" y="1066"/>
                  </a:lnTo>
                  <a:lnTo>
                    <a:pt x="231" y="0"/>
                  </a:lnTo>
                  <a:lnTo>
                    <a:pt x="456" y="1047"/>
                  </a:lnTo>
                  <a:lnTo>
                    <a:pt x="347" y="1046"/>
                  </a:lnTo>
                  <a:lnTo>
                    <a:pt x="347" y="4206"/>
                  </a:lnTo>
                  <a:lnTo>
                    <a:pt x="107" y="4206"/>
                  </a:lnTo>
                  <a:close/>
                </a:path>
              </a:pathLst>
            </a:custGeom>
            <a:noFill/>
            <a:ln w="1588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152" name="Rectangle 192"/>
            <p:cNvSpPr>
              <a:spLocks noChangeArrowheads="1"/>
            </p:cNvSpPr>
            <p:nvPr/>
          </p:nvSpPr>
          <p:spPr bwMode="auto">
            <a:xfrm>
              <a:off x="4176" y="2094"/>
              <a:ext cx="14" cy="81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153" name="Freeform 193"/>
            <p:cNvSpPr>
              <a:spLocks/>
            </p:cNvSpPr>
            <p:nvPr/>
          </p:nvSpPr>
          <p:spPr bwMode="auto">
            <a:xfrm>
              <a:off x="4177" y="2127"/>
              <a:ext cx="47" cy="62"/>
            </a:xfrm>
            <a:custGeom>
              <a:avLst/>
              <a:gdLst>
                <a:gd name="T0" fmla="*/ 0 w 283"/>
                <a:gd name="T1" fmla="*/ 373 h 373"/>
                <a:gd name="T2" fmla="*/ 70 w 283"/>
                <a:gd name="T3" fmla="*/ 373 h 373"/>
                <a:gd name="T4" fmla="*/ 283 w 283"/>
                <a:gd name="T5" fmla="*/ 45 h 373"/>
                <a:gd name="T6" fmla="*/ 213 w 283"/>
                <a:gd name="T7" fmla="*/ 0 h 373"/>
                <a:gd name="T8" fmla="*/ 0 w 283"/>
                <a:gd name="T9" fmla="*/ 328 h 373"/>
                <a:gd name="T10" fmla="*/ 70 w 283"/>
                <a:gd name="T11" fmla="*/ 328 h 373"/>
                <a:gd name="T12" fmla="*/ 0 w 283"/>
                <a:gd name="T13" fmla="*/ 373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3" h="373">
                  <a:moveTo>
                    <a:pt x="0" y="373"/>
                  </a:moveTo>
                  <a:lnTo>
                    <a:pt x="70" y="373"/>
                  </a:lnTo>
                  <a:lnTo>
                    <a:pt x="283" y="45"/>
                  </a:lnTo>
                  <a:lnTo>
                    <a:pt x="213" y="0"/>
                  </a:lnTo>
                  <a:lnTo>
                    <a:pt x="0" y="328"/>
                  </a:lnTo>
                  <a:lnTo>
                    <a:pt x="70" y="328"/>
                  </a:lnTo>
                  <a:lnTo>
                    <a:pt x="0" y="373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154" name="Freeform 194"/>
            <p:cNvSpPr>
              <a:spLocks/>
            </p:cNvSpPr>
            <p:nvPr/>
          </p:nvSpPr>
          <p:spPr bwMode="auto">
            <a:xfrm>
              <a:off x="4177" y="2189"/>
              <a:ext cx="11" cy="9"/>
            </a:xfrm>
            <a:custGeom>
              <a:avLst/>
              <a:gdLst>
                <a:gd name="T0" fmla="*/ 0 w 70"/>
                <a:gd name="T1" fmla="*/ 0 h 53"/>
                <a:gd name="T2" fmla="*/ 36 w 70"/>
                <a:gd name="T3" fmla="*/ 53 h 53"/>
                <a:gd name="T4" fmla="*/ 70 w 70"/>
                <a:gd name="T5" fmla="*/ 0 h 53"/>
                <a:gd name="T6" fmla="*/ 0 w 70"/>
                <a:gd name="T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53">
                  <a:moveTo>
                    <a:pt x="0" y="0"/>
                  </a:moveTo>
                  <a:lnTo>
                    <a:pt x="36" y="53"/>
                  </a:lnTo>
                  <a:lnTo>
                    <a:pt x="7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155" name="Freeform 195"/>
            <p:cNvSpPr>
              <a:spLocks/>
            </p:cNvSpPr>
            <p:nvPr/>
          </p:nvSpPr>
          <p:spPr bwMode="auto">
            <a:xfrm>
              <a:off x="4141" y="2127"/>
              <a:ext cx="47" cy="62"/>
            </a:xfrm>
            <a:custGeom>
              <a:avLst/>
              <a:gdLst>
                <a:gd name="T0" fmla="*/ 35 w 283"/>
                <a:gd name="T1" fmla="*/ 22 h 373"/>
                <a:gd name="T2" fmla="*/ 0 w 283"/>
                <a:gd name="T3" fmla="*/ 45 h 373"/>
                <a:gd name="T4" fmla="*/ 213 w 283"/>
                <a:gd name="T5" fmla="*/ 373 h 373"/>
                <a:gd name="T6" fmla="*/ 283 w 283"/>
                <a:gd name="T7" fmla="*/ 328 h 373"/>
                <a:gd name="T8" fmla="*/ 69 w 283"/>
                <a:gd name="T9" fmla="*/ 0 h 373"/>
                <a:gd name="T10" fmla="*/ 35 w 283"/>
                <a:gd name="T11" fmla="*/ 22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3" h="373">
                  <a:moveTo>
                    <a:pt x="35" y="22"/>
                  </a:moveTo>
                  <a:lnTo>
                    <a:pt x="0" y="45"/>
                  </a:lnTo>
                  <a:lnTo>
                    <a:pt x="213" y="373"/>
                  </a:lnTo>
                  <a:lnTo>
                    <a:pt x="283" y="328"/>
                  </a:lnTo>
                  <a:lnTo>
                    <a:pt x="69" y="0"/>
                  </a:lnTo>
                  <a:lnTo>
                    <a:pt x="35" y="22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156" name="Rectangle 196"/>
            <p:cNvSpPr>
              <a:spLocks noChangeArrowheads="1"/>
            </p:cNvSpPr>
            <p:nvPr/>
          </p:nvSpPr>
          <p:spPr bwMode="auto">
            <a:xfrm>
              <a:off x="4177" y="2316"/>
              <a:ext cx="13" cy="80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157" name="Freeform 197"/>
            <p:cNvSpPr>
              <a:spLocks/>
            </p:cNvSpPr>
            <p:nvPr/>
          </p:nvSpPr>
          <p:spPr bwMode="auto">
            <a:xfrm>
              <a:off x="4142" y="2301"/>
              <a:ext cx="47" cy="62"/>
            </a:xfrm>
            <a:custGeom>
              <a:avLst/>
              <a:gdLst>
                <a:gd name="T0" fmla="*/ 283 w 283"/>
                <a:gd name="T1" fmla="*/ 0 h 373"/>
                <a:gd name="T2" fmla="*/ 214 w 283"/>
                <a:gd name="T3" fmla="*/ 0 h 373"/>
                <a:gd name="T4" fmla="*/ 0 w 283"/>
                <a:gd name="T5" fmla="*/ 328 h 373"/>
                <a:gd name="T6" fmla="*/ 70 w 283"/>
                <a:gd name="T7" fmla="*/ 373 h 373"/>
                <a:gd name="T8" fmla="*/ 283 w 283"/>
                <a:gd name="T9" fmla="*/ 45 h 373"/>
                <a:gd name="T10" fmla="*/ 214 w 283"/>
                <a:gd name="T11" fmla="*/ 45 h 373"/>
                <a:gd name="T12" fmla="*/ 283 w 283"/>
                <a:gd name="T13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3" h="373">
                  <a:moveTo>
                    <a:pt x="283" y="0"/>
                  </a:moveTo>
                  <a:lnTo>
                    <a:pt x="214" y="0"/>
                  </a:lnTo>
                  <a:lnTo>
                    <a:pt x="0" y="328"/>
                  </a:lnTo>
                  <a:lnTo>
                    <a:pt x="70" y="373"/>
                  </a:lnTo>
                  <a:lnTo>
                    <a:pt x="283" y="45"/>
                  </a:lnTo>
                  <a:lnTo>
                    <a:pt x="214" y="45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158" name="Freeform 198"/>
            <p:cNvSpPr>
              <a:spLocks/>
            </p:cNvSpPr>
            <p:nvPr/>
          </p:nvSpPr>
          <p:spPr bwMode="auto">
            <a:xfrm>
              <a:off x="4178" y="2292"/>
              <a:ext cx="11" cy="9"/>
            </a:xfrm>
            <a:custGeom>
              <a:avLst/>
              <a:gdLst>
                <a:gd name="T0" fmla="*/ 69 w 69"/>
                <a:gd name="T1" fmla="*/ 54 h 54"/>
                <a:gd name="T2" fmla="*/ 34 w 69"/>
                <a:gd name="T3" fmla="*/ 0 h 54"/>
                <a:gd name="T4" fmla="*/ 0 w 69"/>
                <a:gd name="T5" fmla="*/ 54 h 54"/>
                <a:gd name="T6" fmla="*/ 69 w 69"/>
                <a:gd name="T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54">
                  <a:moveTo>
                    <a:pt x="69" y="54"/>
                  </a:moveTo>
                  <a:lnTo>
                    <a:pt x="34" y="0"/>
                  </a:lnTo>
                  <a:lnTo>
                    <a:pt x="0" y="54"/>
                  </a:lnTo>
                  <a:lnTo>
                    <a:pt x="69" y="54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159" name="Freeform 199"/>
            <p:cNvSpPr>
              <a:spLocks/>
            </p:cNvSpPr>
            <p:nvPr/>
          </p:nvSpPr>
          <p:spPr bwMode="auto">
            <a:xfrm>
              <a:off x="4178" y="2301"/>
              <a:ext cx="47" cy="62"/>
            </a:xfrm>
            <a:custGeom>
              <a:avLst/>
              <a:gdLst>
                <a:gd name="T0" fmla="*/ 247 w 283"/>
                <a:gd name="T1" fmla="*/ 350 h 373"/>
                <a:gd name="T2" fmla="*/ 283 w 283"/>
                <a:gd name="T3" fmla="*/ 328 h 373"/>
                <a:gd name="T4" fmla="*/ 69 w 283"/>
                <a:gd name="T5" fmla="*/ 0 h 373"/>
                <a:gd name="T6" fmla="*/ 0 w 283"/>
                <a:gd name="T7" fmla="*/ 45 h 373"/>
                <a:gd name="T8" fmla="*/ 213 w 283"/>
                <a:gd name="T9" fmla="*/ 373 h 373"/>
                <a:gd name="T10" fmla="*/ 247 w 283"/>
                <a:gd name="T11" fmla="*/ 35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3" h="373">
                  <a:moveTo>
                    <a:pt x="247" y="350"/>
                  </a:moveTo>
                  <a:lnTo>
                    <a:pt x="283" y="328"/>
                  </a:lnTo>
                  <a:lnTo>
                    <a:pt x="69" y="0"/>
                  </a:lnTo>
                  <a:lnTo>
                    <a:pt x="0" y="45"/>
                  </a:lnTo>
                  <a:lnTo>
                    <a:pt x="213" y="373"/>
                  </a:lnTo>
                  <a:lnTo>
                    <a:pt x="247" y="35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160" name="Rectangle 200"/>
            <p:cNvSpPr>
              <a:spLocks noChangeArrowheads="1"/>
            </p:cNvSpPr>
            <p:nvPr/>
          </p:nvSpPr>
          <p:spPr bwMode="auto">
            <a:xfrm>
              <a:off x="4281" y="2164"/>
              <a:ext cx="64" cy="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1600">
                  <a:solidFill>
                    <a:srgbClr val="1F1A17"/>
                  </a:solidFill>
                  <a:latin typeface="Symbol" pitchFamily="18" charset="2"/>
                </a:rPr>
                <a:t>G</a:t>
              </a:r>
              <a:endParaRPr lang="cs-CZ" sz="1400"/>
            </a:p>
          </p:txBody>
        </p:sp>
        <p:sp>
          <p:nvSpPr>
            <p:cNvPr id="41161" name="Rectangle 201"/>
            <p:cNvSpPr>
              <a:spLocks noChangeArrowheads="1"/>
            </p:cNvSpPr>
            <p:nvPr/>
          </p:nvSpPr>
          <p:spPr bwMode="auto">
            <a:xfrm>
              <a:off x="4342" y="2261"/>
              <a:ext cx="145" cy="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800">
                  <a:solidFill>
                    <a:srgbClr val="1F1A17"/>
                  </a:solidFill>
                </a:rPr>
                <a:t>inhom</a:t>
              </a:r>
              <a:endParaRPr lang="cs-CZ" sz="1400"/>
            </a:p>
          </p:txBody>
        </p:sp>
      </p:grpSp>
      <p:sp>
        <p:nvSpPr>
          <p:cNvPr id="41174" name="Rectangle 214"/>
          <p:cNvSpPr>
            <a:spLocks noChangeArrowheads="1"/>
          </p:cNvSpPr>
          <p:nvPr/>
        </p:nvSpPr>
        <p:spPr bwMode="auto">
          <a:xfrm>
            <a:off x="5319713" y="5326063"/>
            <a:ext cx="0" cy="0"/>
          </a:xfrm>
          <a:prstGeom prst="rect">
            <a:avLst/>
          </a:prstGeom>
          <a:solidFill>
            <a:srgbClr val="13151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175" name="Rectangle 215"/>
          <p:cNvSpPr>
            <a:spLocks noChangeArrowheads="1"/>
          </p:cNvSpPr>
          <p:nvPr/>
        </p:nvSpPr>
        <p:spPr bwMode="auto">
          <a:xfrm>
            <a:off x="5319713" y="4821238"/>
            <a:ext cx="0" cy="0"/>
          </a:xfrm>
          <a:prstGeom prst="rect">
            <a:avLst/>
          </a:prstGeom>
          <a:solidFill>
            <a:srgbClr val="13151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177" name="Rectangle 217"/>
          <p:cNvSpPr>
            <a:spLocks noChangeArrowheads="1"/>
          </p:cNvSpPr>
          <p:nvPr/>
        </p:nvSpPr>
        <p:spPr bwMode="auto">
          <a:xfrm>
            <a:off x="5586413" y="5826125"/>
            <a:ext cx="0" cy="0"/>
          </a:xfrm>
          <a:prstGeom prst="rect">
            <a:avLst/>
          </a:prstGeom>
          <a:solidFill>
            <a:srgbClr val="13151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179" name="Rectangle 219"/>
          <p:cNvSpPr>
            <a:spLocks noChangeArrowheads="1"/>
          </p:cNvSpPr>
          <p:nvPr/>
        </p:nvSpPr>
        <p:spPr bwMode="auto">
          <a:xfrm>
            <a:off x="6248400" y="5826125"/>
            <a:ext cx="0" cy="0"/>
          </a:xfrm>
          <a:prstGeom prst="rect">
            <a:avLst/>
          </a:prstGeom>
          <a:solidFill>
            <a:srgbClr val="13151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180" name="Rectangle 220"/>
          <p:cNvSpPr>
            <a:spLocks noChangeArrowheads="1"/>
          </p:cNvSpPr>
          <p:nvPr/>
        </p:nvSpPr>
        <p:spPr bwMode="auto">
          <a:xfrm>
            <a:off x="6786563" y="5826125"/>
            <a:ext cx="0" cy="0"/>
          </a:xfrm>
          <a:prstGeom prst="rect">
            <a:avLst/>
          </a:prstGeom>
          <a:solidFill>
            <a:srgbClr val="13151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186" name="Rectangle 226"/>
          <p:cNvSpPr>
            <a:spLocks noChangeArrowheads="1"/>
          </p:cNvSpPr>
          <p:nvPr/>
        </p:nvSpPr>
        <p:spPr bwMode="auto">
          <a:xfrm>
            <a:off x="5286375" y="5624513"/>
            <a:ext cx="0" cy="0"/>
          </a:xfrm>
          <a:prstGeom prst="rect">
            <a:avLst/>
          </a:prstGeom>
          <a:solidFill>
            <a:srgbClr val="13151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187" name="Rectangle 227"/>
          <p:cNvSpPr>
            <a:spLocks noChangeArrowheads="1"/>
          </p:cNvSpPr>
          <p:nvPr/>
        </p:nvSpPr>
        <p:spPr bwMode="auto">
          <a:xfrm>
            <a:off x="5286375" y="5218113"/>
            <a:ext cx="0" cy="0"/>
          </a:xfrm>
          <a:prstGeom prst="rect">
            <a:avLst/>
          </a:prstGeom>
          <a:solidFill>
            <a:srgbClr val="13151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41188" name="Rectangle 228"/>
          <p:cNvSpPr>
            <a:spLocks noChangeArrowheads="1"/>
          </p:cNvSpPr>
          <p:nvPr/>
        </p:nvSpPr>
        <p:spPr bwMode="auto">
          <a:xfrm>
            <a:off x="5286375" y="4813300"/>
            <a:ext cx="0" cy="0"/>
          </a:xfrm>
          <a:prstGeom prst="rect">
            <a:avLst/>
          </a:prstGeom>
          <a:solidFill>
            <a:srgbClr val="13151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grpSp>
        <p:nvGrpSpPr>
          <p:cNvPr id="41632" name="Group 672"/>
          <p:cNvGrpSpPr>
            <a:grpSpLocks/>
          </p:cNvGrpSpPr>
          <p:nvPr/>
        </p:nvGrpSpPr>
        <p:grpSpPr bwMode="auto">
          <a:xfrm>
            <a:off x="5791200" y="1600200"/>
            <a:ext cx="3074988" cy="1541463"/>
            <a:chOff x="2871" y="2862"/>
            <a:chExt cx="1937" cy="971"/>
          </a:xfrm>
        </p:grpSpPr>
        <p:sp>
          <p:nvSpPr>
            <p:cNvPr id="41162" name="Rectangle 202"/>
            <p:cNvSpPr>
              <a:spLocks noChangeArrowheads="1"/>
            </p:cNvSpPr>
            <p:nvPr/>
          </p:nvSpPr>
          <p:spPr bwMode="auto">
            <a:xfrm rot="16200000">
              <a:off x="3192" y="3361"/>
              <a:ext cx="7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1600" i="1">
                  <a:solidFill>
                    <a:srgbClr val="1F1A17"/>
                  </a:solidFill>
                </a:rPr>
                <a:t>F</a:t>
              </a:r>
              <a:endParaRPr lang="cs-CZ" sz="1400"/>
            </a:p>
          </p:txBody>
        </p:sp>
        <p:sp>
          <p:nvSpPr>
            <p:cNvPr id="41163" name="Rectangle 203"/>
            <p:cNvSpPr>
              <a:spLocks noChangeArrowheads="1"/>
            </p:cNvSpPr>
            <p:nvPr/>
          </p:nvSpPr>
          <p:spPr bwMode="auto">
            <a:xfrm rot="16200000">
              <a:off x="3196" y="3282"/>
              <a:ext cx="7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1600" i="1">
                  <a:solidFill>
                    <a:srgbClr val="1F1A17"/>
                  </a:solidFill>
                </a:rPr>
                <a:t>L</a:t>
              </a:r>
              <a:endParaRPr lang="cs-CZ" sz="1400"/>
            </a:p>
          </p:txBody>
        </p:sp>
        <p:sp>
          <p:nvSpPr>
            <p:cNvPr id="41164" name="Rectangle 204"/>
            <p:cNvSpPr>
              <a:spLocks noChangeArrowheads="1"/>
            </p:cNvSpPr>
            <p:nvPr/>
          </p:nvSpPr>
          <p:spPr bwMode="auto">
            <a:xfrm rot="16200000">
              <a:off x="3214" y="3229"/>
              <a:ext cx="3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1600" i="1">
                  <a:solidFill>
                    <a:srgbClr val="1F1A17"/>
                  </a:solidFill>
                </a:rPr>
                <a:t> </a:t>
              </a:r>
              <a:endParaRPr lang="cs-CZ" sz="1400"/>
            </a:p>
          </p:txBody>
        </p:sp>
        <p:sp>
          <p:nvSpPr>
            <p:cNvPr id="41165" name="Rectangle 205"/>
            <p:cNvSpPr>
              <a:spLocks noChangeArrowheads="1"/>
            </p:cNvSpPr>
            <p:nvPr/>
          </p:nvSpPr>
          <p:spPr bwMode="auto">
            <a:xfrm rot="16200000">
              <a:off x="3218" y="3197"/>
              <a:ext cx="2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1600" i="1">
                  <a:solidFill>
                    <a:srgbClr val="1F1A17"/>
                  </a:solidFill>
                </a:rPr>
                <a:t>i</a:t>
              </a:r>
              <a:endParaRPr lang="cs-CZ" sz="1400"/>
            </a:p>
          </p:txBody>
        </p:sp>
        <p:sp>
          <p:nvSpPr>
            <p:cNvPr id="41166" name="Rectangle 206"/>
            <p:cNvSpPr>
              <a:spLocks noChangeArrowheads="1"/>
            </p:cNvSpPr>
            <p:nvPr/>
          </p:nvSpPr>
          <p:spPr bwMode="auto">
            <a:xfrm rot="16200000">
              <a:off x="3196" y="3147"/>
              <a:ext cx="7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1600" i="1">
                  <a:solidFill>
                    <a:srgbClr val="1F1A17"/>
                  </a:solidFill>
                </a:rPr>
                <a:t>n</a:t>
              </a:r>
              <a:endParaRPr lang="cs-CZ" sz="1400"/>
            </a:p>
          </p:txBody>
        </p:sp>
        <p:sp>
          <p:nvSpPr>
            <p:cNvPr id="41167" name="Rectangle 207"/>
            <p:cNvSpPr>
              <a:spLocks noChangeArrowheads="1"/>
            </p:cNvSpPr>
            <p:nvPr/>
          </p:nvSpPr>
          <p:spPr bwMode="auto">
            <a:xfrm rot="16200000">
              <a:off x="3214" y="3094"/>
              <a:ext cx="3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1600" i="1">
                  <a:solidFill>
                    <a:srgbClr val="1F1A17"/>
                  </a:solidFill>
                </a:rPr>
                <a:t>t</a:t>
              </a:r>
              <a:endParaRPr lang="cs-CZ" sz="1400"/>
            </a:p>
          </p:txBody>
        </p:sp>
        <p:sp>
          <p:nvSpPr>
            <p:cNvPr id="41168" name="Rectangle 208"/>
            <p:cNvSpPr>
              <a:spLocks noChangeArrowheads="1"/>
            </p:cNvSpPr>
            <p:nvPr/>
          </p:nvSpPr>
          <p:spPr bwMode="auto">
            <a:xfrm rot="16200000">
              <a:off x="3214" y="3059"/>
              <a:ext cx="3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1600" i="1">
                  <a:solidFill>
                    <a:srgbClr val="1F1A17"/>
                  </a:solidFill>
                </a:rPr>
                <a:t>.</a:t>
              </a:r>
              <a:endParaRPr lang="cs-CZ" sz="1400"/>
            </a:p>
          </p:txBody>
        </p:sp>
        <p:sp>
          <p:nvSpPr>
            <p:cNvPr id="41169" name="Rectangle 209"/>
            <p:cNvSpPr>
              <a:spLocks noChangeArrowheads="1"/>
            </p:cNvSpPr>
            <p:nvPr/>
          </p:nvSpPr>
          <p:spPr bwMode="auto">
            <a:xfrm>
              <a:off x="3778" y="3679"/>
              <a:ext cx="7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1600">
                  <a:solidFill>
                    <a:srgbClr val="1F1A17"/>
                  </a:solidFill>
                </a:rPr>
                <a:t>h</a:t>
              </a:r>
              <a:endParaRPr lang="cs-CZ" sz="1400"/>
            </a:p>
          </p:txBody>
        </p:sp>
        <p:sp>
          <p:nvSpPr>
            <p:cNvPr id="41170" name="Rectangle 210"/>
            <p:cNvSpPr>
              <a:spLocks noChangeArrowheads="1"/>
            </p:cNvSpPr>
            <p:nvPr/>
          </p:nvSpPr>
          <p:spPr bwMode="auto">
            <a:xfrm>
              <a:off x="3866" y="3662"/>
              <a:ext cx="8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1600">
                  <a:solidFill>
                    <a:srgbClr val="1F1A17"/>
                  </a:solidFill>
                  <a:latin typeface="Symbol" pitchFamily="18" charset="2"/>
                </a:rPr>
                <a:t>w</a:t>
              </a:r>
              <a:endParaRPr lang="cs-CZ" sz="1400"/>
            </a:p>
          </p:txBody>
        </p:sp>
        <p:sp>
          <p:nvSpPr>
            <p:cNvPr id="41171" name="Rectangle 211"/>
            <p:cNvSpPr>
              <a:spLocks noChangeArrowheads="1"/>
            </p:cNvSpPr>
            <p:nvPr/>
          </p:nvSpPr>
          <p:spPr bwMode="auto">
            <a:xfrm>
              <a:off x="3928" y="3760"/>
              <a:ext cx="31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700">
                  <a:solidFill>
                    <a:srgbClr val="1F1A17"/>
                  </a:solidFill>
                </a:rPr>
                <a:t>L</a:t>
              </a:r>
              <a:endParaRPr lang="cs-CZ" sz="1400"/>
            </a:p>
          </p:txBody>
        </p:sp>
        <p:sp>
          <p:nvSpPr>
            <p:cNvPr id="41172" name="Rectangle 212"/>
            <p:cNvSpPr>
              <a:spLocks noChangeArrowheads="1"/>
            </p:cNvSpPr>
            <p:nvPr/>
          </p:nvSpPr>
          <p:spPr bwMode="auto">
            <a:xfrm>
              <a:off x="4235" y="3675"/>
              <a:ext cx="7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1600">
                  <a:solidFill>
                    <a:srgbClr val="1F1A17"/>
                  </a:solidFill>
                </a:rPr>
                <a:t>h</a:t>
              </a:r>
              <a:endParaRPr lang="cs-CZ" sz="1400"/>
            </a:p>
          </p:txBody>
        </p:sp>
        <p:sp>
          <p:nvSpPr>
            <p:cNvPr id="41173" name="Rectangle 213"/>
            <p:cNvSpPr>
              <a:spLocks noChangeArrowheads="1"/>
            </p:cNvSpPr>
            <p:nvPr/>
          </p:nvSpPr>
          <p:spPr bwMode="auto">
            <a:xfrm>
              <a:off x="4332" y="3665"/>
              <a:ext cx="8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1600">
                  <a:solidFill>
                    <a:srgbClr val="1F1A17"/>
                  </a:solidFill>
                  <a:latin typeface="Symbol" pitchFamily="18" charset="2"/>
                </a:rPr>
                <a:t>w</a:t>
              </a:r>
              <a:endParaRPr lang="cs-CZ" sz="1400"/>
            </a:p>
          </p:txBody>
        </p:sp>
        <p:sp>
          <p:nvSpPr>
            <p:cNvPr id="41176" name="Rectangle 216"/>
            <p:cNvSpPr>
              <a:spLocks noChangeArrowheads="1"/>
            </p:cNvSpPr>
            <p:nvPr/>
          </p:nvSpPr>
          <p:spPr bwMode="auto">
            <a:xfrm>
              <a:off x="3323" y="3657"/>
              <a:ext cx="14" cy="26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178" name="Rectangle 218"/>
            <p:cNvSpPr>
              <a:spLocks noChangeArrowheads="1"/>
            </p:cNvSpPr>
            <p:nvPr/>
          </p:nvSpPr>
          <p:spPr bwMode="auto">
            <a:xfrm>
              <a:off x="3840" y="3657"/>
              <a:ext cx="14" cy="26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181" name="Rectangle 221"/>
            <p:cNvSpPr>
              <a:spLocks noChangeArrowheads="1"/>
            </p:cNvSpPr>
            <p:nvPr/>
          </p:nvSpPr>
          <p:spPr bwMode="auto">
            <a:xfrm>
              <a:off x="3330" y="3663"/>
              <a:ext cx="976" cy="14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182" name="Freeform 222"/>
            <p:cNvSpPr>
              <a:spLocks/>
            </p:cNvSpPr>
            <p:nvPr/>
          </p:nvSpPr>
          <p:spPr bwMode="auto">
            <a:xfrm>
              <a:off x="4258" y="3629"/>
              <a:ext cx="62" cy="47"/>
            </a:xfrm>
            <a:custGeom>
              <a:avLst/>
              <a:gdLst>
                <a:gd name="T0" fmla="*/ 374 w 374"/>
                <a:gd name="T1" fmla="*/ 282 h 282"/>
                <a:gd name="T2" fmla="*/ 374 w 374"/>
                <a:gd name="T3" fmla="*/ 213 h 282"/>
                <a:gd name="T4" fmla="*/ 45 w 374"/>
                <a:gd name="T5" fmla="*/ 0 h 282"/>
                <a:gd name="T6" fmla="*/ 0 w 374"/>
                <a:gd name="T7" fmla="*/ 69 h 282"/>
                <a:gd name="T8" fmla="*/ 329 w 374"/>
                <a:gd name="T9" fmla="*/ 282 h 282"/>
                <a:gd name="T10" fmla="*/ 329 w 374"/>
                <a:gd name="T11" fmla="*/ 213 h 282"/>
                <a:gd name="T12" fmla="*/ 374 w 374"/>
                <a:gd name="T13" fmla="*/ 28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4" h="282">
                  <a:moveTo>
                    <a:pt x="374" y="282"/>
                  </a:moveTo>
                  <a:lnTo>
                    <a:pt x="374" y="213"/>
                  </a:lnTo>
                  <a:lnTo>
                    <a:pt x="45" y="0"/>
                  </a:lnTo>
                  <a:lnTo>
                    <a:pt x="0" y="69"/>
                  </a:lnTo>
                  <a:lnTo>
                    <a:pt x="329" y="282"/>
                  </a:lnTo>
                  <a:lnTo>
                    <a:pt x="329" y="213"/>
                  </a:lnTo>
                  <a:lnTo>
                    <a:pt x="374" y="282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183" name="Freeform 223"/>
            <p:cNvSpPr>
              <a:spLocks/>
            </p:cNvSpPr>
            <p:nvPr/>
          </p:nvSpPr>
          <p:spPr bwMode="auto">
            <a:xfrm>
              <a:off x="4320" y="3664"/>
              <a:ext cx="9" cy="12"/>
            </a:xfrm>
            <a:custGeom>
              <a:avLst/>
              <a:gdLst>
                <a:gd name="T0" fmla="*/ 0 w 53"/>
                <a:gd name="T1" fmla="*/ 69 h 69"/>
                <a:gd name="T2" fmla="*/ 53 w 53"/>
                <a:gd name="T3" fmla="*/ 34 h 69"/>
                <a:gd name="T4" fmla="*/ 0 w 53"/>
                <a:gd name="T5" fmla="*/ 0 h 69"/>
                <a:gd name="T6" fmla="*/ 0 w 53"/>
                <a:gd name="T7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69">
                  <a:moveTo>
                    <a:pt x="0" y="69"/>
                  </a:moveTo>
                  <a:lnTo>
                    <a:pt x="53" y="34"/>
                  </a:lnTo>
                  <a:lnTo>
                    <a:pt x="0" y="0"/>
                  </a:lnTo>
                  <a:lnTo>
                    <a:pt x="0" y="69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184" name="Freeform 224"/>
            <p:cNvSpPr>
              <a:spLocks/>
            </p:cNvSpPr>
            <p:nvPr/>
          </p:nvSpPr>
          <p:spPr bwMode="auto">
            <a:xfrm>
              <a:off x="4258" y="3664"/>
              <a:ext cx="62" cy="47"/>
            </a:xfrm>
            <a:custGeom>
              <a:avLst/>
              <a:gdLst>
                <a:gd name="T0" fmla="*/ 23 w 374"/>
                <a:gd name="T1" fmla="*/ 247 h 283"/>
                <a:gd name="T2" fmla="*/ 45 w 374"/>
                <a:gd name="T3" fmla="*/ 283 h 283"/>
                <a:gd name="T4" fmla="*/ 374 w 374"/>
                <a:gd name="T5" fmla="*/ 69 h 283"/>
                <a:gd name="T6" fmla="*/ 329 w 374"/>
                <a:gd name="T7" fmla="*/ 0 h 283"/>
                <a:gd name="T8" fmla="*/ 0 w 374"/>
                <a:gd name="T9" fmla="*/ 213 h 283"/>
                <a:gd name="T10" fmla="*/ 23 w 374"/>
                <a:gd name="T11" fmla="*/ 247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4" h="283">
                  <a:moveTo>
                    <a:pt x="23" y="247"/>
                  </a:moveTo>
                  <a:lnTo>
                    <a:pt x="45" y="283"/>
                  </a:lnTo>
                  <a:lnTo>
                    <a:pt x="374" y="69"/>
                  </a:lnTo>
                  <a:lnTo>
                    <a:pt x="329" y="0"/>
                  </a:lnTo>
                  <a:lnTo>
                    <a:pt x="0" y="213"/>
                  </a:lnTo>
                  <a:lnTo>
                    <a:pt x="23" y="247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185" name="Rectangle 225"/>
            <p:cNvSpPr>
              <a:spLocks noChangeArrowheads="1"/>
            </p:cNvSpPr>
            <p:nvPr/>
          </p:nvSpPr>
          <p:spPr bwMode="auto">
            <a:xfrm>
              <a:off x="3317" y="3663"/>
              <a:ext cx="26" cy="14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189" name="Rectangle 229"/>
            <p:cNvSpPr>
              <a:spLocks noChangeArrowheads="1"/>
            </p:cNvSpPr>
            <p:nvPr/>
          </p:nvSpPr>
          <p:spPr bwMode="auto">
            <a:xfrm>
              <a:off x="3323" y="3008"/>
              <a:ext cx="14" cy="662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190" name="Freeform 230"/>
            <p:cNvSpPr>
              <a:spLocks/>
            </p:cNvSpPr>
            <p:nvPr/>
          </p:nvSpPr>
          <p:spPr bwMode="auto">
            <a:xfrm>
              <a:off x="3289" y="2994"/>
              <a:ext cx="47" cy="62"/>
            </a:xfrm>
            <a:custGeom>
              <a:avLst/>
              <a:gdLst>
                <a:gd name="T0" fmla="*/ 283 w 283"/>
                <a:gd name="T1" fmla="*/ 0 h 373"/>
                <a:gd name="T2" fmla="*/ 213 w 283"/>
                <a:gd name="T3" fmla="*/ 0 h 373"/>
                <a:gd name="T4" fmla="*/ 0 w 283"/>
                <a:gd name="T5" fmla="*/ 328 h 373"/>
                <a:gd name="T6" fmla="*/ 69 w 283"/>
                <a:gd name="T7" fmla="*/ 373 h 373"/>
                <a:gd name="T8" fmla="*/ 283 w 283"/>
                <a:gd name="T9" fmla="*/ 45 h 373"/>
                <a:gd name="T10" fmla="*/ 213 w 283"/>
                <a:gd name="T11" fmla="*/ 45 h 373"/>
                <a:gd name="T12" fmla="*/ 283 w 283"/>
                <a:gd name="T13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3" h="373">
                  <a:moveTo>
                    <a:pt x="283" y="0"/>
                  </a:moveTo>
                  <a:lnTo>
                    <a:pt x="213" y="0"/>
                  </a:lnTo>
                  <a:lnTo>
                    <a:pt x="0" y="328"/>
                  </a:lnTo>
                  <a:lnTo>
                    <a:pt x="69" y="373"/>
                  </a:lnTo>
                  <a:lnTo>
                    <a:pt x="283" y="45"/>
                  </a:lnTo>
                  <a:lnTo>
                    <a:pt x="213" y="45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191" name="Freeform 231"/>
            <p:cNvSpPr>
              <a:spLocks/>
            </p:cNvSpPr>
            <p:nvPr/>
          </p:nvSpPr>
          <p:spPr bwMode="auto">
            <a:xfrm>
              <a:off x="3324" y="2985"/>
              <a:ext cx="12" cy="9"/>
            </a:xfrm>
            <a:custGeom>
              <a:avLst/>
              <a:gdLst>
                <a:gd name="T0" fmla="*/ 70 w 70"/>
                <a:gd name="T1" fmla="*/ 54 h 54"/>
                <a:gd name="T2" fmla="*/ 34 w 70"/>
                <a:gd name="T3" fmla="*/ 0 h 54"/>
                <a:gd name="T4" fmla="*/ 0 w 70"/>
                <a:gd name="T5" fmla="*/ 54 h 54"/>
                <a:gd name="T6" fmla="*/ 70 w 70"/>
                <a:gd name="T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54">
                  <a:moveTo>
                    <a:pt x="70" y="54"/>
                  </a:moveTo>
                  <a:lnTo>
                    <a:pt x="34" y="0"/>
                  </a:lnTo>
                  <a:lnTo>
                    <a:pt x="0" y="54"/>
                  </a:lnTo>
                  <a:lnTo>
                    <a:pt x="70" y="5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192" name="Freeform 232"/>
            <p:cNvSpPr>
              <a:spLocks/>
            </p:cNvSpPr>
            <p:nvPr/>
          </p:nvSpPr>
          <p:spPr bwMode="auto">
            <a:xfrm>
              <a:off x="3324" y="2994"/>
              <a:ext cx="47" cy="62"/>
            </a:xfrm>
            <a:custGeom>
              <a:avLst/>
              <a:gdLst>
                <a:gd name="T0" fmla="*/ 248 w 283"/>
                <a:gd name="T1" fmla="*/ 351 h 373"/>
                <a:gd name="T2" fmla="*/ 283 w 283"/>
                <a:gd name="T3" fmla="*/ 328 h 373"/>
                <a:gd name="T4" fmla="*/ 70 w 283"/>
                <a:gd name="T5" fmla="*/ 0 h 373"/>
                <a:gd name="T6" fmla="*/ 0 w 283"/>
                <a:gd name="T7" fmla="*/ 45 h 373"/>
                <a:gd name="T8" fmla="*/ 213 w 283"/>
                <a:gd name="T9" fmla="*/ 373 h 373"/>
                <a:gd name="T10" fmla="*/ 248 w 283"/>
                <a:gd name="T11" fmla="*/ 351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3" h="373">
                  <a:moveTo>
                    <a:pt x="248" y="351"/>
                  </a:moveTo>
                  <a:lnTo>
                    <a:pt x="283" y="328"/>
                  </a:lnTo>
                  <a:lnTo>
                    <a:pt x="70" y="0"/>
                  </a:lnTo>
                  <a:lnTo>
                    <a:pt x="0" y="45"/>
                  </a:lnTo>
                  <a:lnTo>
                    <a:pt x="213" y="373"/>
                  </a:lnTo>
                  <a:lnTo>
                    <a:pt x="248" y="351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193" name="Rectangle 233"/>
            <p:cNvSpPr>
              <a:spLocks noChangeArrowheads="1"/>
            </p:cNvSpPr>
            <p:nvPr/>
          </p:nvSpPr>
          <p:spPr bwMode="auto">
            <a:xfrm>
              <a:off x="3673" y="3281"/>
              <a:ext cx="90" cy="13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194" name="Freeform 234"/>
            <p:cNvSpPr>
              <a:spLocks/>
            </p:cNvSpPr>
            <p:nvPr/>
          </p:nvSpPr>
          <p:spPr bwMode="auto">
            <a:xfrm>
              <a:off x="3715" y="3246"/>
              <a:ext cx="62" cy="47"/>
            </a:xfrm>
            <a:custGeom>
              <a:avLst/>
              <a:gdLst>
                <a:gd name="T0" fmla="*/ 373 w 373"/>
                <a:gd name="T1" fmla="*/ 283 h 283"/>
                <a:gd name="T2" fmla="*/ 373 w 373"/>
                <a:gd name="T3" fmla="*/ 214 h 283"/>
                <a:gd name="T4" fmla="*/ 45 w 373"/>
                <a:gd name="T5" fmla="*/ 0 h 283"/>
                <a:gd name="T6" fmla="*/ 0 w 373"/>
                <a:gd name="T7" fmla="*/ 71 h 283"/>
                <a:gd name="T8" fmla="*/ 328 w 373"/>
                <a:gd name="T9" fmla="*/ 283 h 283"/>
                <a:gd name="T10" fmla="*/ 328 w 373"/>
                <a:gd name="T11" fmla="*/ 214 h 283"/>
                <a:gd name="T12" fmla="*/ 373 w 373"/>
                <a:gd name="T13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3" h="283">
                  <a:moveTo>
                    <a:pt x="373" y="283"/>
                  </a:moveTo>
                  <a:lnTo>
                    <a:pt x="373" y="214"/>
                  </a:lnTo>
                  <a:lnTo>
                    <a:pt x="45" y="0"/>
                  </a:lnTo>
                  <a:lnTo>
                    <a:pt x="0" y="71"/>
                  </a:lnTo>
                  <a:lnTo>
                    <a:pt x="328" y="283"/>
                  </a:lnTo>
                  <a:lnTo>
                    <a:pt x="328" y="214"/>
                  </a:lnTo>
                  <a:lnTo>
                    <a:pt x="373" y="283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195" name="Freeform 235"/>
            <p:cNvSpPr>
              <a:spLocks/>
            </p:cNvSpPr>
            <p:nvPr/>
          </p:nvSpPr>
          <p:spPr bwMode="auto">
            <a:xfrm>
              <a:off x="3777" y="3282"/>
              <a:ext cx="9" cy="11"/>
            </a:xfrm>
            <a:custGeom>
              <a:avLst/>
              <a:gdLst>
                <a:gd name="T0" fmla="*/ 0 w 54"/>
                <a:gd name="T1" fmla="*/ 69 h 69"/>
                <a:gd name="T2" fmla="*/ 54 w 54"/>
                <a:gd name="T3" fmla="*/ 35 h 69"/>
                <a:gd name="T4" fmla="*/ 0 w 54"/>
                <a:gd name="T5" fmla="*/ 0 h 69"/>
                <a:gd name="T6" fmla="*/ 0 w 54"/>
                <a:gd name="T7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69">
                  <a:moveTo>
                    <a:pt x="0" y="69"/>
                  </a:moveTo>
                  <a:lnTo>
                    <a:pt x="54" y="35"/>
                  </a:lnTo>
                  <a:lnTo>
                    <a:pt x="0" y="0"/>
                  </a:lnTo>
                  <a:lnTo>
                    <a:pt x="0" y="6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196" name="Freeform 236"/>
            <p:cNvSpPr>
              <a:spLocks/>
            </p:cNvSpPr>
            <p:nvPr/>
          </p:nvSpPr>
          <p:spPr bwMode="auto">
            <a:xfrm>
              <a:off x="3715" y="3282"/>
              <a:ext cx="62" cy="47"/>
            </a:xfrm>
            <a:custGeom>
              <a:avLst/>
              <a:gdLst>
                <a:gd name="T0" fmla="*/ 22 w 373"/>
                <a:gd name="T1" fmla="*/ 247 h 283"/>
                <a:gd name="T2" fmla="*/ 45 w 373"/>
                <a:gd name="T3" fmla="*/ 283 h 283"/>
                <a:gd name="T4" fmla="*/ 373 w 373"/>
                <a:gd name="T5" fmla="*/ 69 h 283"/>
                <a:gd name="T6" fmla="*/ 328 w 373"/>
                <a:gd name="T7" fmla="*/ 0 h 283"/>
                <a:gd name="T8" fmla="*/ 0 w 373"/>
                <a:gd name="T9" fmla="*/ 213 h 283"/>
                <a:gd name="T10" fmla="*/ 22 w 373"/>
                <a:gd name="T11" fmla="*/ 247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3" h="283">
                  <a:moveTo>
                    <a:pt x="22" y="247"/>
                  </a:moveTo>
                  <a:lnTo>
                    <a:pt x="45" y="283"/>
                  </a:lnTo>
                  <a:lnTo>
                    <a:pt x="373" y="69"/>
                  </a:lnTo>
                  <a:lnTo>
                    <a:pt x="328" y="0"/>
                  </a:lnTo>
                  <a:lnTo>
                    <a:pt x="0" y="213"/>
                  </a:lnTo>
                  <a:lnTo>
                    <a:pt x="22" y="247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197" name="Rectangle 237"/>
            <p:cNvSpPr>
              <a:spLocks noChangeArrowheads="1"/>
            </p:cNvSpPr>
            <p:nvPr/>
          </p:nvSpPr>
          <p:spPr bwMode="auto">
            <a:xfrm>
              <a:off x="3445" y="3354"/>
              <a:ext cx="112" cy="13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198" name="Freeform 238"/>
            <p:cNvSpPr>
              <a:spLocks/>
            </p:cNvSpPr>
            <p:nvPr/>
          </p:nvSpPr>
          <p:spPr bwMode="auto">
            <a:xfrm>
              <a:off x="3509" y="3319"/>
              <a:ext cx="62" cy="47"/>
            </a:xfrm>
            <a:custGeom>
              <a:avLst/>
              <a:gdLst>
                <a:gd name="T0" fmla="*/ 373 w 373"/>
                <a:gd name="T1" fmla="*/ 283 h 283"/>
                <a:gd name="T2" fmla="*/ 373 w 373"/>
                <a:gd name="T3" fmla="*/ 213 h 283"/>
                <a:gd name="T4" fmla="*/ 45 w 373"/>
                <a:gd name="T5" fmla="*/ 0 h 283"/>
                <a:gd name="T6" fmla="*/ 0 w 373"/>
                <a:gd name="T7" fmla="*/ 70 h 283"/>
                <a:gd name="T8" fmla="*/ 328 w 373"/>
                <a:gd name="T9" fmla="*/ 283 h 283"/>
                <a:gd name="T10" fmla="*/ 328 w 373"/>
                <a:gd name="T11" fmla="*/ 213 h 283"/>
                <a:gd name="T12" fmla="*/ 373 w 373"/>
                <a:gd name="T13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3" h="283">
                  <a:moveTo>
                    <a:pt x="373" y="283"/>
                  </a:moveTo>
                  <a:lnTo>
                    <a:pt x="373" y="213"/>
                  </a:lnTo>
                  <a:lnTo>
                    <a:pt x="45" y="0"/>
                  </a:lnTo>
                  <a:lnTo>
                    <a:pt x="0" y="70"/>
                  </a:lnTo>
                  <a:lnTo>
                    <a:pt x="328" y="283"/>
                  </a:lnTo>
                  <a:lnTo>
                    <a:pt x="328" y="213"/>
                  </a:lnTo>
                  <a:lnTo>
                    <a:pt x="373" y="283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199" name="Freeform 239"/>
            <p:cNvSpPr>
              <a:spLocks/>
            </p:cNvSpPr>
            <p:nvPr/>
          </p:nvSpPr>
          <p:spPr bwMode="auto">
            <a:xfrm>
              <a:off x="3571" y="3355"/>
              <a:ext cx="9" cy="11"/>
            </a:xfrm>
            <a:custGeom>
              <a:avLst/>
              <a:gdLst>
                <a:gd name="T0" fmla="*/ 0 w 53"/>
                <a:gd name="T1" fmla="*/ 70 h 70"/>
                <a:gd name="T2" fmla="*/ 53 w 53"/>
                <a:gd name="T3" fmla="*/ 35 h 70"/>
                <a:gd name="T4" fmla="*/ 0 w 53"/>
                <a:gd name="T5" fmla="*/ 0 h 70"/>
                <a:gd name="T6" fmla="*/ 0 w 53"/>
                <a:gd name="T7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70">
                  <a:moveTo>
                    <a:pt x="0" y="70"/>
                  </a:moveTo>
                  <a:lnTo>
                    <a:pt x="53" y="35"/>
                  </a:lnTo>
                  <a:lnTo>
                    <a:pt x="0" y="0"/>
                  </a:lnTo>
                  <a:lnTo>
                    <a:pt x="0" y="7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00" name="Freeform 240"/>
            <p:cNvSpPr>
              <a:spLocks/>
            </p:cNvSpPr>
            <p:nvPr/>
          </p:nvSpPr>
          <p:spPr bwMode="auto">
            <a:xfrm>
              <a:off x="3509" y="3355"/>
              <a:ext cx="62" cy="47"/>
            </a:xfrm>
            <a:custGeom>
              <a:avLst/>
              <a:gdLst>
                <a:gd name="T0" fmla="*/ 22 w 373"/>
                <a:gd name="T1" fmla="*/ 248 h 283"/>
                <a:gd name="T2" fmla="*/ 45 w 373"/>
                <a:gd name="T3" fmla="*/ 283 h 283"/>
                <a:gd name="T4" fmla="*/ 373 w 373"/>
                <a:gd name="T5" fmla="*/ 70 h 283"/>
                <a:gd name="T6" fmla="*/ 328 w 373"/>
                <a:gd name="T7" fmla="*/ 0 h 283"/>
                <a:gd name="T8" fmla="*/ 0 w 373"/>
                <a:gd name="T9" fmla="*/ 214 h 283"/>
                <a:gd name="T10" fmla="*/ 22 w 373"/>
                <a:gd name="T11" fmla="*/ 248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3" h="283">
                  <a:moveTo>
                    <a:pt x="22" y="248"/>
                  </a:moveTo>
                  <a:lnTo>
                    <a:pt x="45" y="283"/>
                  </a:lnTo>
                  <a:lnTo>
                    <a:pt x="373" y="70"/>
                  </a:lnTo>
                  <a:lnTo>
                    <a:pt x="328" y="0"/>
                  </a:lnTo>
                  <a:lnTo>
                    <a:pt x="0" y="214"/>
                  </a:lnTo>
                  <a:lnTo>
                    <a:pt x="22" y="24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01" name="Rectangle 241"/>
            <p:cNvSpPr>
              <a:spLocks noChangeArrowheads="1"/>
            </p:cNvSpPr>
            <p:nvPr/>
          </p:nvSpPr>
          <p:spPr bwMode="auto">
            <a:xfrm>
              <a:off x="4011" y="3362"/>
              <a:ext cx="111" cy="14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02" name="Freeform 242"/>
            <p:cNvSpPr>
              <a:spLocks/>
            </p:cNvSpPr>
            <p:nvPr/>
          </p:nvSpPr>
          <p:spPr bwMode="auto">
            <a:xfrm>
              <a:off x="3996" y="3363"/>
              <a:ext cx="63" cy="47"/>
            </a:xfrm>
            <a:custGeom>
              <a:avLst/>
              <a:gdLst>
                <a:gd name="T0" fmla="*/ 0 w 374"/>
                <a:gd name="T1" fmla="*/ 0 h 283"/>
                <a:gd name="T2" fmla="*/ 0 w 374"/>
                <a:gd name="T3" fmla="*/ 70 h 283"/>
                <a:gd name="T4" fmla="*/ 329 w 374"/>
                <a:gd name="T5" fmla="*/ 283 h 283"/>
                <a:gd name="T6" fmla="*/ 374 w 374"/>
                <a:gd name="T7" fmla="*/ 213 h 283"/>
                <a:gd name="T8" fmla="*/ 45 w 374"/>
                <a:gd name="T9" fmla="*/ 0 h 283"/>
                <a:gd name="T10" fmla="*/ 45 w 374"/>
                <a:gd name="T11" fmla="*/ 70 h 283"/>
                <a:gd name="T12" fmla="*/ 0 w 374"/>
                <a:gd name="T13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4" h="283">
                  <a:moveTo>
                    <a:pt x="0" y="0"/>
                  </a:moveTo>
                  <a:lnTo>
                    <a:pt x="0" y="70"/>
                  </a:lnTo>
                  <a:lnTo>
                    <a:pt x="329" y="283"/>
                  </a:lnTo>
                  <a:lnTo>
                    <a:pt x="374" y="213"/>
                  </a:lnTo>
                  <a:lnTo>
                    <a:pt x="45" y="0"/>
                  </a:lnTo>
                  <a:lnTo>
                    <a:pt x="45" y="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03" name="Freeform 243"/>
            <p:cNvSpPr>
              <a:spLocks/>
            </p:cNvSpPr>
            <p:nvPr/>
          </p:nvSpPr>
          <p:spPr bwMode="auto">
            <a:xfrm>
              <a:off x="3987" y="3363"/>
              <a:ext cx="9" cy="12"/>
            </a:xfrm>
            <a:custGeom>
              <a:avLst/>
              <a:gdLst>
                <a:gd name="T0" fmla="*/ 53 w 53"/>
                <a:gd name="T1" fmla="*/ 0 h 70"/>
                <a:gd name="T2" fmla="*/ 0 w 53"/>
                <a:gd name="T3" fmla="*/ 35 h 70"/>
                <a:gd name="T4" fmla="*/ 53 w 53"/>
                <a:gd name="T5" fmla="*/ 70 h 70"/>
                <a:gd name="T6" fmla="*/ 53 w 53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70">
                  <a:moveTo>
                    <a:pt x="53" y="0"/>
                  </a:moveTo>
                  <a:lnTo>
                    <a:pt x="0" y="35"/>
                  </a:lnTo>
                  <a:lnTo>
                    <a:pt x="53" y="7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04" name="Freeform 244"/>
            <p:cNvSpPr>
              <a:spLocks/>
            </p:cNvSpPr>
            <p:nvPr/>
          </p:nvSpPr>
          <p:spPr bwMode="auto">
            <a:xfrm>
              <a:off x="3996" y="3327"/>
              <a:ext cx="63" cy="48"/>
            </a:xfrm>
            <a:custGeom>
              <a:avLst/>
              <a:gdLst>
                <a:gd name="T0" fmla="*/ 351 w 374"/>
                <a:gd name="T1" fmla="*/ 35 h 283"/>
                <a:gd name="T2" fmla="*/ 329 w 374"/>
                <a:gd name="T3" fmla="*/ 0 h 283"/>
                <a:gd name="T4" fmla="*/ 0 w 374"/>
                <a:gd name="T5" fmla="*/ 213 h 283"/>
                <a:gd name="T6" fmla="*/ 45 w 374"/>
                <a:gd name="T7" fmla="*/ 283 h 283"/>
                <a:gd name="T8" fmla="*/ 374 w 374"/>
                <a:gd name="T9" fmla="*/ 69 h 283"/>
                <a:gd name="T10" fmla="*/ 351 w 374"/>
                <a:gd name="T11" fmla="*/ 35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4" h="283">
                  <a:moveTo>
                    <a:pt x="351" y="35"/>
                  </a:moveTo>
                  <a:lnTo>
                    <a:pt x="329" y="0"/>
                  </a:lnTo>
                  <a:lnTo>
                    <a:pt x="0" y="213"/>
                  </a:lnTo>
                  <a:lnTo>
                    <a:pt x="45" y="283"/>
                  </a:lnTo>
                  <a:lnTo>
                    <a:pt x="374" y="69"/>
                  </a:lnTo>
                  <a:lnTo>
                    <a:pt x="351" y="35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05" name="Rectangle 245"/>
            <p:cNvSpPr>
              <a:spLocks noChangeArrowheads="1"/>
            </p:cNvSpPr>
            <p:nvPr/>
          </p:nvSpPr>
          <p:spPr bwMode="auto">
            <a:xfrm>
              <a:off x="3853" y="3279"/>
              <a:ext cx="66" cy="14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06" name="Freeform 246"/>
            <p:cNvSpPr>
              <a:spLocks/>
            </p:cNvSpPr>
            <p:nvPr/>
          </p:nvSpPr>
          <p:spPr bwMode="auto">
            <a:xfrm>
              <a:off x="3838" y="3281"/>
              <a:ext cx="62" cy="47"/>
            </a:xfrm>
            <a:custGeom>
              <a:avLst/>
              <a:gdLst>
                <a:gd name="T0" fmla="*/ 0 w 374"/>
                <a:gd name="T1" fmla="*/ 0 h 283"/>
                <a:gd name="T2" fmla="*/ 0 w 374"/>
                <a:gd name="T3" fmla="*/ 70 h 283"/>
                <a:gd name="T4" fmla="*/ 328 w 374"/>
                <a:gd name="T5" fmla="*/ 283 h 283"/>
                <a:gd name="T6" fmla="*/ 374 w 374"/>
                <a:gd name="T7" fmla="*/ 213 h 283"/>
                <a:gd name="T8" fmla="*/ 45 w 374"/>
                <a:gd name="T9" fmla="*/ 0 h 283"/>
                <a:gd name="T10" fmla="*/ 45 w 374"/>
                <a:gd name="T11" fmla="*/ 70 h 283"/>
                <a:gd name="T12" fmla="*/ 0 w 374"/>
                <a:gd name="T13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4" h="283">
                  <a:moveTo>
                    <a:pt x="0" y="0"/>
                  </a:moveTo>
                  <a:lnTo>
                    <a:pt x="0" y="70"/>
                  </a:lnTo>
                  <a:lnTo>
                    <a:pt x="328" y="283"/>
                  </a:lnTo>
                  <a:lnTo>
                    <a:pt x="374" y="213"/>
                  </a:lnTo>
                  <a:lnTo>
                    <a:pt x="45" y="0"/>
                  </a:lnTo>
                  <a:lnTo>
                    <a:pt x="45" y="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07" name="Freeform 247"/>
            <p:cNvSpPr>
              <a:spLocks/>
            </p:cNvSpPr>
            <p:nvPr/>
          </p:nvSpPr>
          <p:spPr bwMode="auto">
            <a:xfrm>
              <a:off x="3829" y="3281"/>
              <a:ext cx="9" cy="11"/>
            </a:xfrm>
            <a:custGeom>
              <a:avLst/>
              <a:gdLst>
                <a:gd name="T0" fmla="*/ 54 w 54"/>
                <a:gd name="T1" fmla="*/ 0 h 70"/>
                <a:gd name="T2" fmla="*/ 0 w 54"/>
                <a:gd name="T3" fmla="*/ 34 h 70"/>
                <a:gd name="T4" fmla="*/ 54 w 54"/>
                <a:gd name="T5" fmla="*/ 70 h 70"/>
                <a:gd name="T6" fmla="*/ 54 w 54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70">
                  <a:moveTo>
                    <a:pt x="54" y="0"/>
                  </a:moveTo>
                  <a:lnTo>
                    <a:pt x="0" y="34"/>
                  </a:lnTo>
                  <a:lnTo>
                    <a:pt x="54" y="7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08" name="Freeform 248"/>
            <p:cNvSpPr>
              <a:spLocks/>
            </p:cNvSpPr>
            <p:nvPr/>
          </p:nvSpPr>
          <p:spPr bwMode="auto">
            <a:xfrm>
              <a:off x="3838" y="3245"/>
              <a:ext cx="62" cy="47"/>
            </a:xfrm>
            <a:custGeom>
              <a:avLst/>
              <a:gdLst>
                <a:gd name="T0" fmla="*/ 351 w 374"/>
                <a:gd name="T1" fmla="*/ 35 h 283"/>
                <a:gd name="T2" fmla="*/ 328 w 374"/>
                <a:gd name="T3" fmla="*/ 0 h 283"/>
                <a:gd name="T4" fmla="*/ 0 w 374"/>
                <a:gd name="T5" fmla="*/ 213 h 283"/>
                <a:gd name="T6" fmla="*/ 45 w 374"/>
                <a:gd name="T7" fmla="*/ 283 h 283"/>
                <a:gd name="T8" fmla="*/ 374 w 374"/>
                <a:gd name="T9" fmla="*/ 69 h 283"/>
                <a:gd name="T10" fmla="*/ 351 w 374"/>
                <a:gd name="T11" fmla="*/ 35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4" h="283">
                  <a:moveTo>
                    <a:pt x="351" y="35"/>
                  </a:moveTo>
                  <a:lnTo>
                    <a:pt x="328" y="0"/>
                  </a:lnTo>
                  <a:lnTo>
                    <a:pt x="0" y="213"/>
                  </a:lnTo>
                  <a:lnTo>
                    <a:pt x="45" y="283"/>
                  </a:lnTo>
                  <a:lnTo>
                    <a:pt x="374" y="69"/>
                  </a:lnTo>
                  <a:lnTo>
                    <a:pt x="351" y="35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09" name="Rectangle 249"/>
            <p:cNvSpPr>
              <a:spLocks noChangeArrowheads="1"/>
            </p:cNvSpPr>
            <p:nvPr/>
          </p:nvSpPr>
          <p:spPr bwMode="auto">
            <a:xfrm>
              <a:off x="4173" y="3276"/>
              <a:ext cx="7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1600">
                  <a:solidFill>
                    <a:srgbClr val="1F1A17"/>
                  </a:solidFill>
                  <a:latin typeface="Symbol" pitchFamily="18" charset="2"/>
                </a:rPr>
                <a:t>G</a:t>
              </a:r>
              <a:endParaRPr lang="cs-CZ" sz="1400"/>
            </a:p>
          </p:txBody>
        </p:sp>
        <p:sp>
          <p:nvSpPr>
            <p:cNvPr id="41210" name="Rectangle 250"/>
            <p:cNvSpPr>
              <a:spLocks noChangeArrowheads="1"/>
            </p:cNvSpPr>
            <p:nvPr/>
          </p:nvSpPr>
          <p:spPr bwMode="auto">
            <a:xfrm>
              <a:off x="4225" y="3373"/>
              <a:ext cx="175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800">
                  <a:solidFill>
                    <a:srgbClr val="1F1A17"/>
                  </a:solidFill>
                </a:rPr>
                <a:t>inhom</a:t>
              </a:r>
              <a:endParaRPr lang="cs-CZ" sz="1400"/>
            </a:p>
          </p:txBody>
        </p:sp>
        <p:sp>
          <p:nvSpPr>
            <p:cNvPr id="41211" name="Rectangle 251"/>
            <p:cNvSpPr>
              <a:spLocks noChangeArrowheads="1"/>
            </p:cNvSpPr>
            <p:nvPr/>
          </p:nvSpPr>
          <p:spPr bwMode="auto">
            <a:xfrm>
              <a:off x="3971" y="3106"/>
              <a:ext cx="7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1600">
                  <a:solidFill>
                    <a:srgbClr val="1F1A17"/>
                  </a:solidFill>
                </a:rPr>
                <a:t>2</a:t>
              </a:r>
              <a:endParaRPr lang="cs-CZ" sz="1400"/>
            </a:p>
          </p:txBody>
        </p:sp>
        <p:sp>
          <p:nvSpPr>
            <p:cNvPr id="41212" name="Rectangle 252"/>
            <p:cNvSpPr>
              <a:spLocks noChangeArrowheads="1"/>
            </p:cNvSpPr>
            <p:nvPr/>
          </p:nvSpPr>
          <p:spPr bwMode="auto">
            <a:xfrm>
              <a:off x="4053" y="3093"/>
              <a:ext cx="53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1600">
                  <a:solidFill>
                    <a:srgbClr val="1F1A17"/>
                  </a:solidFill>
                  <a:latin typeface="Symbol" pitchFamily="18" charset="2"/>
                </a:rPr>
                <a:t>g</a:t>
              </a:r>
              <a:endParaRPr lang="cs-CZ" sz="1400"/>
            </a:p>
          </p:txBody>
        </p:sp>
        <p:sp>
          <p:nvSpPr>
            <p:cNvPr id="41213" name="Rectangle 253"/>
            <p:cNvSpPr>
              <a:spLocks noChangeArrowheads="1"/>
            </p:cNvSpPr>
            <p:nvPr/>
          </p:nvSpPr>
          <p:spPr bwMode="auto">
            <a:xfrm>
              <a:off x="4080" y="3190"/>
              <a:ext cx="125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800">
                  <a:solidFill>
                    <a:srgbClr val="1F1A17"/>
                  </a:solidFill>
                </a:rPr>
                <a:t>hom</a:t>
              </a:r>
              <a:endParaRPr lang="cs-CZ" sz="1400"/>
            </a:p>
          </p:txBody>
        </p:sp>
        <p:sp>
          <p:nvSpPr>
            <p:cNvPr id="41215" name="Rectangle 255"/>
            <p:cNvSpPr>
              <a:spLocks noChangeArrowheads="1"/>
            </p:cNvSpPr>
            <p:nvPr/>
          </p:nvSpPr>
          <p:spPr bwMode="auto">
            <a:xfrm>
              <a:off x="2871" y="2862"/>
              <a:ext cx="1937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1500" b="1">
                  <a:solidFill>
                    <a:srgbClr val="1F1A17"/>
                  </a:solidFill>
                </a:rPr>
                <a:t>Spektrální hole-burning (abs.,em.)</a:t>
              </a:r>
              <a:endParaRPr lang="cs-CZ" sz="1400"/>
            </a:p>
          </p:txBody>
        </p:sp>
        <p:sp>
          <p:nvSpPr>
            <p:cNvPr id="41216" name="Freeform 256"/>
            <p:cNvSpPr>
              <a:spLocks/>
            </p:cNvSpPr>
            <p:nvPr/>
          </p:nvSpPr>
          <p:spPr bwMode="auto">
            <a:xfrm>
              <a:off x="3310" y="3657"/>
              <a:ext cx="7" cy="14"/>
            </a:xfrm>
            <a:custGeom>
              <a:avLst/>
              <a:gdLst>
                <a:gd name="T0" fmla="*/ 42 w 42"/>
                <a:gd name="T1" fmla="*/ 82 h 87"/>
                <a:gd name="T2" fmla="*/ 28 w 42"/>
                <a:gd name="T3" fmla="*/ 0 h 87"/>
                <a:gd name="T4" fmla="*/ 0 w 42"/>
                <a:gd name="T5" fmla="*/ 5 h 87"/>
                <a:gd name="T6" fmla="*/ 13 w 42"/>
                <a:gd name="T7" fmla="*/ 87 h 87"/>
                <a:gd name="T8" fmla="*/ 42 w 42"/>
                <a:gd name="T9" fmla="*/ 82 h 87"/>
                <a:gd name="T10" fmla="*/ 42 w 42"/>
                <a:gd name="T11" fmla="*/ 82 h 87"/>
                <a:gd name="T12" fmla="*/ 28 w 42"/>
                <a:gd name="T13" fmla="*/ 0 h 87"/>
                <a:gd name="T14" fmla="*/ 28 w 42"/>
                <a:gd name="T15" fmla="*/ 0 h 87"/>
                <a:gd name="T16" fmla="*/ 28 w 42"/>
                <a:gd name="T17" fmla="*/ 0 h 87"/>
                <a:gd name="T18" fmla="*/ 42 w 42"/>
                <a:gd name="T19" fmla="*/ 8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87">
                  <a:moveTo>
                    <a:pt x="42" y="82"/>
                  </a:moveTo>
                  <a:lnTo>
                    <a:pt x="28" y="0"/>
                  </a:lnTo>
                  <a:lnTo>
                    <a:pt x="0" y="5"/>
                  </a:lnTo>
                  <a:lnTo>
                    <a:pt x="13" y="87"/>
                  </a:lnTo>
                  <a:lnTo>
                    <a:pt x="42" y="82"/>
                  </a:lnTo>
                  <a:lnTo>
                    <a:pt x="42" y="82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42" y="82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17" name="Freeform 257"/>
            <p:cNvSpPr>
              <a:spLocks/>
            </p:cNvSpPr>
            <p:nvPr/>
          </p:nvSpPr>
          <p:spPr bwMode="auto">
            <a:xfrm>
              <a:off x="3314" y="3656"/>
              <a:ext cx="7" cy="14"/>
            </a:xfrm>
            <a:custGeom>
              <a:avLst/>
              <a:gdLst>
                <a:gd name="T0" fmla="*/ 29 w 42"/>
                <a:gd name="T1" fmla="*/ 0 h 87"/>
                <a:gd name="T2" fmla="*/ 28 w 42"/>
                <a:gd name="T3" fmla="*/ 0 h 87"/>
                <a:gd name="T4" fmla="*/ 0 w 42"/>
                <a:gd name="T5" fmla="*/ 5 h 87"/>
                <a:gd name="T6" fmla="*/ 14 w 42"/>
                <a:gd name="T7" fmla="*/ 87 h 87"/>
                <a:gd name="T8" fmla="*/ 42 w 42"/>
                <a:gd name="T9" fmla="*/ 83 h 87"/>
                <a:gd name="T10" fmla="*/ 29 w 42"/>
                <a:gd name="T11" fmla="*/ 0 h 87"/>
                <a:gd name="T12" fmla="*/ 29 w 42"/>
                <a:gd name="T13" fmla="*/ 0 h 87"/>
                <a:gd name="T14" fmla="*/ 29 w 42"/>
                <a:gd name="T15" fmla="*/ 0 h 87"/>
                <a:gd name="T16" fmla="*/ 28 w 42"/>
                <a:gd name="T17" fmla="*/ 0 h 87"/>
                <a:gd name="T18" fmla="*/ 29 w 42"/>
                <a:gd name="T19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87">
                  <a:moveTo>
                    <a:pt x="29" y="0"/>
                  </a:moveTo>
                  <a:lnTo>
                    <a:pt x="28" y="0"/>
                  </a:lnTo>
                  <a:lnTo>
                    <a:pt x="0" y="5"/>
                  </a:lnTo>
                  <a:lnTo>
                    <a:pt x="14" y="87"/>
                  </a:lnTo>
                  <a:lnTo>
                    <a:pt x="42" y="83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8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18" name="Freeform 258"/>
            <p:cNvSpPr>
              <a:spLocks/>
            </p:cNvSpPr>
            <p:nvPr/>
          </p:nvSpPr>
          <p:spPr bwMode="auto">
            <a:xfrm>
              <a:off x="3319" y="3655"/>
              <a:ext cx="8" cy="14"/>
            </a:xfrm>
            <a:custGeom>
              <a:avLst/>
              <a:gdLst>
                <a:gd name="T0" fmla="*/ 45 w 45"/>
                <a:gd name="T1" fmla="*/ 82 h 88"/>
                <a:gd name="T2" fmla="*/ 33 w 45"/>
                <a:gd name="T3" fmla="*/ 0 h 88"/>
                <a:gd name="T4" fmla="*/ 0 w 45"/>
                <a:gd name="T5" fmla="*/ 5 h 88"/>
                <a:gd name="T6" fmla="*/ 12 w 45"/>
                <a:gd name="T7" fmla="*/ 88 h 88"/>
                <a:gd name="T8" fmla="*/ 45 w 45"/>
                <a:gd name="T9" fmla="*/ 82 h 88"/>
                <a:gd name="T10" fmla="*/ 45 w 45"/>
                <a:gd name="T11" fmla="*/ 82 h 88"/>
                <a:gd name="T12" fmla="*/ 45 w 45"/>
                <a:gd name="T13" fmla="*/ 82 h 88"/>
                <a:gd name="T14" fmla="*/ 45 w 45"/>
                <a:gd name="T15" fmla="*/ 82 h 88"/>
                <a:gd name="T16" fmla="*/ 45 w 45"/>
                <a:gd name="T17" fmla="*/ 8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88">
                  <a:moveTo>
                    <a:pt x="45" y="82"/>
                  </a:moveTo>
                  <a:lnTo>
                    <a:pt x="33" y="0"/>
                  </a:lnTo>
                  <a:lnTo>
                    <a:pt x="0" y="5"/>
                  </a:lnTo>
                  <a:lnTo>
                    <a:pt x="12" y="88"/>
                  </a:lnTo>
                  <a:lnTo>
                    <a:pt x="45" y="82"/>
                  </a:lnTo>
                  <a:lnTo>
                    <a:pt x="45" y="82"/>
                  </a:lnTo>
                  <a:lnTo>
                    <a:pt x="45" y="82"/>
                  </a:lnTo>
                  <a:lnTo>
                    <a:pt x="45" y="82"/>
                  </a:lnTo>
                  <a:lnTo>
                    <a:pt x="45" y="82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19" name="Freeform 259"/>
            <p:cNvSpPr>
              <a:spLocks/>
            </p:cNvSpPr>
            <p:nvPr/>
          </p:nvSpPr>
          <p:spPr bwMode="auto">
            <a:xfrm>
              <a:off x="3325" y="3654"/>
              <a:ext cx="7" cy="15"/>
            </a:xfrm>
            <a:custGeom>
              <a:avLst/>
              <a:gdLst>
                <a:gd name="T0" fmla="*/ 42 w 42"/>
                <a:gd name="T1" fmla="*/ 82 h 86"/>
                <a:gd name="T2" fmla="*/ 29 w 42"/>
                <a:gd name="T3" fmla="*/ 0 h 86"/>
                <a:gd name="T4" fmla="*/ 0 w 42"/>
                <a:gd name="T5" fmla="*/ 4 h 86"/>
                <a:gd name="T6" fmla="*/ 13 w 42"/>
                <a:gd name="T7" fmla="*/ 86 h 86"/>
                <a:gd name="T8" fmla="*/ 42 w 42"/>
                <a:gd name="T9" fmla="*/ 82 h 86"/>
                <a:gd name="T10" fmla="*/ 42 w 42"/>
                <a:gd name="T11" fmla="*/ 82 h 86"/>
                <a:gd name="T12" fmla="*/ 29 w 42"/>
                <a:gd name="T13" fmla="*/ 0 h 86"/>
                <a:gd name="T14" fmla="*/ 29 w 42"/>
                <a:gd name="T15" fmla="*/ 0 h 86"/>
                <a:gd name="T16" fmla="*/ 29 w 42"/>
                <a:gd name="T17" fmla="*/ 0 h 86"/>
                <a:gd name="T18" fmla="*/ 42 w 42"/>
                <a:gd name="T19" fmla="*/ 8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86">
                  <a:moveTo>
                    <a:pt x="42" y="82"/>
                  </a:moveTo>
                  <a:lnTo>
                    <a:pt x="29" y="0"/>
                  </a:lnTo>
                  <a:lnTo>
                    <a:pt x="0" y="4"/>
                  </a:lnTo>
                  <a:lnTo>
                    <a:pt x="13" y="86"/>
                  </a:lnTo>
                  <a:lnTo>
                    <a:pt x="42" y="82"/>
                  </a:lnTo>
                  <a:lnTo>
                    <a:pt x="42" y="82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42" y="82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20" name="Freeform 260"/>
            <p:cNvSpPr>
              <a:spLocks/>
            </p:cNvSpPr>
            <p:nvPr/>
          </p:nvSpPr>
          <p:spPr bwMode="auto">
            <a:xfrm>
              <a:off x="3329" y="3653"/>
              <a:ext cx="7" cy="15"/>
            </a:xfrm>
            <a:custGeom>
              <a:avLst/>
              <a:gdLst>
                <a:gd name="T0" fmla="*/ 42 w 42"/>
                <a:gd name="T1" fmla="*/ 81 h 86"/>
                <a:gd name="T2" fmla="*/ 27 w 42"/>
                <a:gd name="T3" fmla="*/ 0 h 86"/>
                <a:gd name="T4" fmla="*/ 0 w 42"/>
                <a:gd name="T5" fmla="*/ 4 h 86"/>
                <a:gd name="T6" fmla="*/ 13 w 42"/>
                <a:gd name="T7" fmla="*/ 86 h 86"/>
                <a:gd name="T8" fmla="*/ 42 w 42"/>
                <a:gd name="T9" fmla="*/ 81 h 86"/>
                <a:gd name="T10" fmla="*/ 42 w 42"/>
                <a:gd name="T11" fmla="*/ 81 h 86"/>
                <a:gd name="T12" fmla="*/ 27 w 42"/>
                <a:gd name="T13" fmla="*/ 0 h 86"/>
                <a:gd name="T14" fmla="*/ 27 w 42"/>
                <a:gd name="T15" fmla="*/ 0 h 86"/>
                <a:gd name="T16" fmla="*/ 27 w 42"/>
                <a:gd name="T17" fmla="*/ 0 h 86"/>
                <a:gd name="T18" fmla="*/ 42 w 42"/>
                <a:gd name="T19" fmla="*/ 8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86">
                  <a:moveTo>
                    <a:pt x="42" y="81"/>
                  </a:moveTo>
                  <a:lnTo>
                    <a:pt x="27" y="0"/>
                  </a:lnTo>
                  <a:lnTo>
                    <a:pt x="0" y="4"/>
                  </a:lnTo>
                  <a:lnTo>
                    <a:pt x="13" y="86"/>
                  </a:lnTo>
                  <a:lnTo>
                    <a:pt x="42" y="81"/>
                  </a:lnTo>
                  <a:lnTo>
                    <a:pt x="42" y="81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42" y="81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21" name="Freeform 261"/>
            <p:cNvSpPr>
              <a:spLocks/>
            </p:cNvSpPr>
            <p:nvPr/>
          </p:nvSpPr>
          <p:spPr bwMode="auto">
            <a:xfrm>
              <a:off x="3334" y="3653"/>
              <a:ext cx="7" cy="14"/>
            </a:xfrm>
            <a:custGeom>
              <a:avLst/>
              <a:gdLst>
                <a:gd name="T0" fmla="*/ 42 w 42"/>
                <a:gd name="T1" fmla="*/ 83 h 87"/>
                <a:gd name="T2" fmla="*/ 29 w 42"/>
                <a:gd name="T3" fmla="*/ 0 h 87"/>
                <a:gd name="T4" fmla="*/ 0 w 42"/>
                <a:gd name="T5" fmla="*/ 6 h 87"/>
                <a:gd name="T6" fmla="*/ 15 w 42"/>
                <a:gd name="T7" fmla="*/ 87 h 87"/>
                <a:gd name="T8" fmla="*/ 42 w 42"/>
                <a:gd name="T9" fmla="*/ 83 h 87"/>
                <a:gd name="T10" fmla="*/ 42 w 42"/>
                <a:gd name="T11" fmla="*/ 83 h 87"/>
                <a:gd name="T12" fmla="*/ 29 w 42"/>
                <a:gd name="T13" fmla="*/ 0 h 87"/>
                <a:gd name="T14" fmla="*/ 29 w 42"/>
                <a:gd name="T15" fmla="*/ 0 h 87"/>
                <a:gd name="T16" fmla="*/ 29 w 42"/>
                <a:gd name="T17" fmla="*/ 0 h 87"/>
                <a:gd name="T18" fmla="*/ 42 w 42"/>
                <a:gd name="T19" fmla="*/ 8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87">
                  <a:moveTo>
                    <a:pt x="42" y="83"/>
                  </a:moveTo>
                  <a:lnTo>
                    <a:pt x="29" y="0"/>
                  </a:lnTo>
                  <a:lnTo>
                    <a:pt x="0" y="6"/>
                  </a:lnTo>
                  <a:lnTo>
                    <a:pt x="15" y="87"/>
                  </a:lnTo>
                  <a:lnTo>
                    <a:pt x="42" y="83"/>
                  </a:lnTo>
                  <a:lnTo>
                    <a:pt x="42" y="83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42" y="8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22" name="Freeform 262"/>
            <p:cNvSpPr>
              <a:spLocks/>
            </p:cNvSpPr>
            <p:nvPr/>
          </p:nvSpPr>
          <p:spPr bwMode="auto">
            <a:xfrm>
              <a:off x="3339" y="3652"/>
              <a:ext cx="7" cy="14"/>
            </a:xfrm>
            <a:custGeom>
              <a:avLst/>
              <a:gdLst>
                <a:gd name="T0" fmla="*/ 42 w 42"/>
                <a:gd name="T1" fmla="*/ 81 h 87"/>
                <a:gd name="T2" fmla="*/ 28 w 42"/>
                <a:gd name="T3" fmla="*/ 0 h 87"/>
                <a:gd name="T4" fmla="*/ 0 w 42"/>
                <a:gd name="T5" fmla="*/ 4 h 87"/>
                <a:gd name="T6" fmla="*/ 13 w 42"/>
                <a:gd name="T7" fmla="*/ 87 h 87"/>
                <a:gd name="T8" fmla="*/ 42 w 42"/>
                <a:gd name="T9" fmla="*/ 81 h 87"/>
                <a:gd name="T10" fmla="*/ 42 w 42"/>
                <a:gd name="T11" fmla="*/ 81 h 87"/>
                <a:gd name="T12" fmla="*/ 28 w 42"/>
                <a:gd name="T13" fmla="*/ 0 h 87"/>
                <a:gd name="T14" fmla="*/ 28 w 42"/>
                <a:gd name="T15" fmla="*/ 0 h 87"/>
                <a:gd name="T16" fmla="*/ 28 w 42"/>
                <a:gd name="T17" fmla="*/ 0 h 87"/>
                <a:gd name="T18" fmla="*/ 42 w 42"/>
                <a:gd name="T19" fmla="*/ 8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87">
                  <a:moveTo>
                    <a:pt x="42" y="81"/>
                  </a:moveTo>
                  <a:lnTo>
                    <a:pt x="28" y="0"/>
                  </a:lnTo>
                  <a:lnTo>
                    <a:pt x="0" y="4"/>
                  </a:lnTo>
                  <a:lnTo>
                    <a:pt x="13" y="87"/>
                  </a:lnTo>
                  <a:lnTo>
                    <a:pt x="42" y="81"/>
                  </a:lnTo>
                  <a:lnTo>
                    <a:pt x="42" y="81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42" y="81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23" name="Freeform 263"/>
            <p:cNvSpPr>
              <a:spLocks/>
            </p:cNvSpPr>
            <p:nvPr/>
          </p:nvSpPr>
          <p:spPr bwMode="auto">
            <a:xfrm>
              <a:off x="3343" y="3651"/>
              <a:ext cx="8" cy="14"/>
            </a:xfrm>
            <a:custGeom>
              <a:avLst/>
              <a:gdLst>
                <a:gd name="T0" fmla="*/ 48 w 48"/>
                <a:gd name="T1" fmla="*/ 81 h 86"/>
                <a:gd name="T2" fmla="*/ 29 w 48"/>
                <a:gd name="T3" fmla="*/ 0 h 86"/>
                <a:gd name="T4" fmla="*/ 0 w 48"/>
                <a:gd name="T5" fmla="*/ 5 h 86"/>
                <a:gd name="T6" fmla="*/ 14 w 48"/>
                <a:gd name="T7" fmla="*/ 86 h 86"/>
                <a:gd name="T8" fmla="*/ 42 w 48"/>
                <a:gd name="T9" fmla="*/ 82 h 86"/>
                <a:gd name="T10" fmla="*/ 48 w 48"/>
                <a:gd name="T11" fmla="*/ 81 h 86"/>
                <a:gd name="T12" fmla="*/ 42 w 48"/>
                <a:gd name="T13" fmla="*/ 82 h 86"/>
                <a:gd name="T14" fmla="*/ 45 w 48"/>
                <a:gd name="T15" fmla="*/ 82 h 86"/>
                <a:gd name="T16" fmla="*/ 48 w 48"/>
                <a:gd name="T17" fmla="*/ 8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86">
                  <a:moveTo>
                    <a:pt x="48" y="81"/>
                  </a:moveTo>
                  <a:lnTo>
                    <a:pt x="29" y="0"/>
                  </a:lnTo>
                  <a:lnTo>
                    <a:pt x="0" y="5"/>
                  </a:lnTo>
                  <a:lnTo>
                    <a:pt x="14" y="86"/>
                  </a:lnTo>
                  <a:lnTo>
                    <a:pt x="42" y="82"/>
                  </a:lnTo>
                  <a:lnTo>
                    <a:pt x="48" y="81"/>
                  </a:lnTo>
                  <a:lnTo>
                    <a:pt x="42" y="82"/>
                  </a:lnTo>
                  <a:lnTo>
                    <a:pt x="45" y="82"/>
                  </a:lnTo>
                  <a:lnTo>
                    <a:pt x="48" y="81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24" name="Freeform 264"/>
            <p:cNvSpPr>
              <a:spLocks/>
            </p:cNvSpPr>
            <p:nvPr/>
          </p:nvSpPr>
          <p:spPr bwMode="auto">
            <a:xfrm>
              <a:off x="3347" y="3649"/>
              <a:ext cx="9" cy="15"/>
            </a:xfrm>
            <a:custGeom>
              <a:avLst/>
              <a:gdLst>
                <a:gd name="T0" fmla="*/ 35 w 55"/>
                <a:gd name="T1" fmla="*/ 0 h 91"/>
                <a:gd name="T2" fmla="*/ 29 w 55"/>
                <a:gd name="T3" fmla="*/ 3 h 91"/>
                <a:gd name="T4" fmla="*/ 0 w 55"/>
                <a:gd name="T5" fmla="*/ 11 h 91"/>
                <a:gd name="T6" fmla="*/ 26 w 55"/>
                <a:gd name="T7" fmla="*/ 91 h 91"/>
                <a:gd name="T8" fmla="*/ 55 w 55"/>
                <a:gd name="T9" fmla="*/ 81 h 91"/>
                <a:gd name="T10" fmla="*/ 35 w 55"/>
                <a:gd name="T11" fmla="*/ 0 h 91"/>
                <a:gd name="T12" fmla="*/ 35 w 55"/>
                <a:gd name="T13" fmla="*/ 0 h 91"/>
                <a:gd name="T14" fmla="*/ 32 w 55"/>
                <a:gd name="T15" fmla="*/ 1 h 91"/>
                <a:gd name="T16" fmla="*/ 29 w 55"/>
                <a:gd name="T17" fmla="*/ 3 h 91"/>
                <a:gd name="T18" fmla="*/ 35 w 55"/>
                <a:gd name="T1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91">
                  <a:moveTo>
                    <a:pt x="35" y="0"/>
                  </a:moveTo>
                  <a:lnTo>
                    <a:pt x="29" y="3"/>
                  </a:lnTo>
                  <a:lnTo>
                    <a:pt x="0" y="11"/>
                  </a:lnTo>
                  <a:lnTo>
                    <a:pt x="26" y="91"/>
                  </a:lnTo>
                  <a:lnTo>
                    <a:pt x="55" y="81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2" y="1"/>
                  </a:lnTo>
                  <a:lnTo>
                    <a:pt x="29" y="3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25" name="Freeform 265"/>
            <p:cNvSpPr>
              <a:spLocks/>
            </p:cNvSpPr>
            <p:nvPr/>
          </p:nvSpPr>
          <p:spPr bwMode="auto">
            <a:xfrm>
              <a:off x="3353" y="3649"/>
              <a:ext cx="8" cy="14"/>
            </a:xfrm>
            <a:custGeom>
              <a:avLst/>
              <a:gdLst>
                <a:gd name="T0" fmla="*/ 48 w 48"/>
                <a:gd name="T1" fmla="*/ 81 h 86"/>
                <a:gd name="T2" fmla="*/ 28 w 48"/>
                <a:gd name="T3" fmla="*/ 0 h 86"/>
                <a:gd name="T4" fmla="*/ 0 w 48"/>
                <a:gd name="T5" fmla="*/ 4 h 86"/>
                <a:gd name="T6" fmla="*/ 14 w 48"/>
                <a:gd name="T7" fmla="*/ 86 h 86"/>
                <a:gd name="T8" fmla="*/ 42 w 48"/>
                <a:gd name="T9" fmla="*/ 82 h 86"/>
                <a:gd name="T10" fmla="*/ 48 w 48"/>
                <a:gd name="T11" fmla="*/ 81 h 86"/>
                <a:gd name="T12" fmla="*/ 42 w 48"/>
                <a:gd name="T13" fmla="*/ 82 h 86"/>
                <a:gd name="T14" fmla="*/ 45 w 48"/>
                <a:gd name="T15" fmla="*/ 82 h 86"/>
                <a:gd name="T16" fmla="*/ 48 w 48"/>
                <a:gd name="T17" fmla="*/ 8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86">
                  <a:moveTo>
                    <a:pt x="48" y="81"/>
                  </a:moveTo>
                  <a:lnTo>
                    <a:pt x="28" y="0"/>
                  </a:lnTo>
                  <a:lnTo>
                    <a:pt x="0" y="4"/>
                  </a:lnTo>
                  <a:lnTo>
                    <a:pt x="14" y="86"/>
                  </a:lnTo>
                  <a:lnTo>
                    <a:pt x="42" y="82"/>
                  </a:lnTo>
                  <a:lnTo>
                    <a:pt x="48" y="81"/>
                  </a:lnTo>
                  <a:lnTo>
                    <a:pt x="42" y="82"/>
                  </a:lnTo>
                  <a:lnTo>
                    <a:pt x="45" y="82"/>
                  </a:lnTo>
                  <a:lnTo>
                    <a:pt x="48" y="81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26" name="Freeform 266"/>
            <p:cNvSpPr>
              <a:spLocks/>
            </p:cNvSpPr>
            <p:nvPr/>
          </p:nvSpPr>
          <p:spPr bwMode="auto">
            <a:xfrm>
              <a:off x="3357" y="3647"/>
              <a:ext cx="9" cy="15"/>
            </a:xfrm>
            <a:custGeom>
              <a:avLst/>
              <a:gdLst>
                <a:gd name="T0" fmla="*/ 55 w 55"/>
                <a:gd name="T1" fmla="*/ 79 h 89"/>
                <a:gd name="T2" fmla="*/ 28 w 55"/>
                <a:gd name="T3" fmla="*/ 0 h 89"/>
                <a:gd name="T4" fmla="*/ 0 w 55"/>
                <a:gd name="T5" fmla="*/ 10 h 89"/>
                <a:gd name="T6" fmla="*/ 26 w 55"/>
                <a:gd name="T7" fmla="*/ 89 h 89"/>
                <a:gd name="T8" fmla="*/ 55 w 55"/>
                <a:gd name="T9" fmla="*/ 79 h 89"/>
                <a:gd name="T10" fmla="*/ 55 w 55"/>
                <a:gd name="T11" fmla="*/ 79 h 89"/>
                <a:gd name="T12" fmla="*/ 28 w 55"/>
                <a:gd name="T13" fmla="*/ 0 h 89"/>
                <a:gd name="T14" fmla="*/ 28 w 55"/>
                <a:gd name="T15" fmla="*/ 0 h 89"/>
                <a:gd name="T16" fmla="*/ 28 w 55"/>
                <a:gd name="T17" fmla="*/ 0 h 89"/>
                <a:gd name="T18" fmla="*/ 55 w 55"/>
                <a:gd name="T19" fmla="*/ 7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89">
                  <a:moveTo>
                    <a:pt x="55" y="79"/>
                  </a:moveTo>
                  <a:lnTo>
                    <a:pt x="28" y="0"/>
                  </a:lnTo>
                  <a:lnTo>
                    <a:pt x="0" y="10"/>
                  </a:lnTo>
                  <a:lnTo>
                    <a:pt x="26" y="89"/>
                  </a:lnTo>
                  <a:lnTo>
                    <a:pt x="55" y="79"/>
                  </a:lnTo>
                  <a:lnTo>
                    <a:pt x="55" y="79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55" y="79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27" name="Freeform 267"/>
            <p:cNvSpPr>
              <a:spLocks/>
            </p:cNvSpPr>
            <p:nvPr/>
          </p:nvSpPr>
          <p:spPr bwMode="auto">
            <a:xfrm>
              <a:off x="3361" y="3646"/>
              <a:ext cx="9" cy="14"/>
            </a:xfrm>
            <a:custGeom>
              <a:avLst/>
              <a:gdLst>
                <a:gd name="T0" fmla="*/ 54 w 54"/>
                <a:gd name="T1" fmla="*/ 80 h 89"/>
                <a:gd name="T2" fmla="*/ 29 w 54"/>
                <a:gd name="T3" fmla="*/ 0 h 89"/>
                <a:gd name="T4" fmla="*/ 0 w 54"/>
                <a:gd name="T5" fmla="*/ 10 h 89"/>
                <a:gd name="T6" fmla="*/ 27 w 54"/>
                <a:gd name="T7" fmla="*/ 89 h 89"/>
                <a:gd name="T8" fmla="*/ 54 w 54"/>
                <a:gd name="T9" fmla="*/ 80 h 89"/>
                <a:gd name="T10" fmla="*/ 54 w 54"/>
                <a:gd name="T11" fmla="*/ 80 h 89"/>
                <a:gd name="T12" fmla="*/ 29 w 54"/>
                <a:gd name="T13" fmla="*/ 0 h 89"/>
                <a:gd name="T14" fmla="*/ 29 w 54"/>
                <a:gd name="T15" fmla="*/ 0 h 89"/>
                <a:gd name="T16" fmla="*/ 29 w 54"/>
                <a:gd name="T17" fmla="*/ 0 h 89"/>
                <a:gd name="T18" fmla="*/ 54 w 54"/>
                <a:gd name="T19" fmla="*/ 8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89">
                  <a:moveTo>
                    <a:pt x="54" y="80"/>
                  </a:moveTo>
                  <a:lnTo>
                    <a:pt x="29" y="0"/>
                  </a:lnTo>
                  <a:lnTo>
                    <a:pt x="0" y="10"/>
                  </a:lnTo>
                  <a:lnTo>
                    <a:pt x="27" y="89"/>
                  </a:lnTo>
                  <a:lnTo>
                    <a:pt x="54" y="80"/>
                  </a:lnTo>
                  <a:lnTo>
                    <a:pt x="54" y="8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54" y="8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28" name="Freeform 268"/>
            <p:cNvSpPr>
              <a:spLocks/>
            </p:cNvSpPr>
            <p:nvPr/>
          </p:nvSpPr>
          <p:spPr bwMode="auto">
            <a:xfrm>
              <a:off x="3366" y="3644"/>
              <a:ext cx="9" cy="15"/>
            </a:xfrm>
            <a:custGeom>
              <a:avLst/>
              <a:gdLst>
                <a:gd name="T0" fmla="*/ 30 w 54"/>
                <a:gd name="T1" fmla="*/ 0 h 90"/>
                <a:gd name="T2" fmla="*/ 27 w 54"/>
                <a:gd name="T3" fmla="*/ 1 h 90"/>
                <a:gd name="T4" fmla="*/ 0 w 54"/>
                <a:gd name="T5" fmla="*/ 10 h 90"/>
                <a:gd name="T6" fmla="*/ 25 w 54"/>
                <a:gd name="T7" fmla="*/ 90 h 90"/>
                <a:gd name="T8" fmla="*/ 54 w 54"/>
                <a:gd name="T9" fmla="*/ 80 h 90"/>
                <a:gd name="T10" fmla="*/ 30 w 54"/>
                <a:gd name="T11" fmla="*/ 0 h 90"/>
                <a:gd name="T12" fmla="*/ 30 w 54"/>
                <a:gd name="T13" fmla="*/ 0 h 90"/>
                <a:gd name="T14" fmla="*/ 29 w 54"/>
                <a:gd name="T15" fmla="*/ 1 h 90"/>
                <a:gd name="T16" fmla="*/ 27 w 54"/>
                <a:gd name="T17" fmla="*/ 1 h 90"/>
                <a:gd name="T18" fmla="*/ 30 w 54"/>
                <a:gd name="T1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90">
                  <a:moveTo>
                    <a:pt x="30" y="0"/>
                  </a:moveTo>
                  <a:lnTo>
                    <a:pt x="27" y="1"/>
                  </a:lnTo>
                  <a:lnTo>
                    <a:pt x="0" y="10"/>
                  </a:lnTo>
                  <a:lnTo>
                    <a:pt x="25" y="90"/>
                  </a:lnTo>
                  <a:lnTo>
                    <a:pt x="54" y="8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9" y="1"/>
                  </a:lnTo>
                  <a:lnTo>
                    <a:pt x="27" y="1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29" name="Freeform 269"/>
            <p:cNvSpPr>
              <a:spLocks/>
            </p:cNvSpPr>
            <p:nvPr/>
          </p:nvSpPr>
          <p:spPr bwMode="auto">
            <a:xfrm>
              <a:off x="3371" y="3643"/>
              <a:ext cx="10" cy="14"/>
            </a:xfrm>
            <a:custGeom>
              <a:avLst/>
              <a:gdLst>
                <a:gd name="T0" fmla="*/ 57 w 57"/>
                <a:gd name="T1" fmla="*/ 80 h 90"/>
                <a:gd name="T2" fmla="*/ 33 w 57"/>
                <a:gd name="T3" fmla="*/ 0 h 90"/>
                <a:gd name="T4" fmla="*/ 0 w 57"/>
                <a:gd name="T5" fmla="*/ 9 h 90"/>
                <a:gd name="T6" fmla="*/ 22 w 57"/>
                <a:gd name="T7" fmla="*/ 90 h 90"/>
                <a:gd name="T8" fmla="*/ 55 w 57"/>
                <a:gd name="T9" fmla="*/ 80 h 90"/>
                <a:gd name="T10" fmla="*/ 57 w 57"/>
                <a:gd name="T11" fmla="*/ 80 h 90"/>
                <a:gd name="T12" fmla="*/ 55 w 57"/>
                <a:gd name="T13" fmla="*/ 80 h 90"/>
                <a:gd name="T14" fmla="*/ 56 w 57"/>
                <a:gd name="T15" fmla="*/ 80 h 90"/>
                <a:gd name="T16" fmla="*/ 57 w 57"/>
                <a:gd name="T17" fmla="*/ 8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90">
                  <a:moveTo>
                    <a:pt x="57" y="80"/>
                  </a:moveTo>
                  <a:lnTo>
                    <a:pt x="33" y="0"/>
                  </a:lnTo>
                  <a:lnTo>
                    <a:pt x="0" y="9"/>
                  </a:lnTo>
                  <a:lnTo>
                    <a:pt x="22" y="90"/>
                  </a:lnTo>
                  <a:lnTo>
                    <a:pt x="55" y="80"/>
                  </a:lnTo>
                  <a:lnTo>
                    <a:pt x="57" y="80"/>
                  </a:lnTo>
                  <a:lnTo>
                    <a:pt x="55" y="80"/>
                  </a:lnTo>
                  <a:lnTo>
                    <a:pt x="56" y="80"/>
                  </a:lnTo>
                  <a:lnTo>
                    <a:pt x="57" y="8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30" name="Freeform 270"/>
            <p:cNvSpPr>
              <a:spLocks/>
            </p:cNvSpPr>
            <p:nvPr/>
          </p:nvSpPr>
          <p:spPr bwMode="auto">
            <a:xfrm>
              <a:off x="3376" y="3641"/>
              <a:ext cx="9" cy="15"/>
            </a:xfrm>
            <a:custGeom>
              <a:avLst/>
              <a:gdLst>
                <a:gd name="T0" fmla="*/ 54 w 54"/>
                <a:gd name="T1" fmla="*/ 78 h 88"/>
                <a:gd name="T2" fmla="*/ 28 w 54"/>
                <a:gd name="T3" fmla="*/ 0 h 88"/>
                <a:gd name="T4" fmla="*/ 0 w 54"/>
                <a:gd name="T5" fmla="*/ 8 h 88"/>
                <a:gd name="T6" fmla="*/ 26 w 54"/>
                <a:gd name="T7" fmla="*/ 88 h 88"/>
                <a:gd name="T8" fmla="*/ 54 w 54"/>
                <a:gd name="T9" fmla="*/ 78 h 88"/>
                <a:gd name="T10" fmla="*/ 54 w 54"/>
                <a:gd name="T11" fmla="*/ 78 h 88"/>
                <a:gd name="T12" fmla="*/ 28 w 54"/>
                <a:gd name="T13" fmla="*/ 0 h 88"/>
                <a:gd name="T14" fmla="*/ 28 w 54"/>
                <a:gd name="T15" fmla="*/ 0 h 88"/>
                <a:gd name="T16" fmla="*/ 28 w 54"/>
                <a:gd name="T17" fmla="*/ 0 h 88"/>
                <a:gd name="T18" fmla="*/ 54 w 54"/>
                <a:gd name="T19" fmla="*/ 7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88">
                  <a:moveTo>
                    <a:pt x="54" y="78"/>
                  </a:moveTo>
                  <a:lnTo>
                    <a:pt x="28" y="0"/>
                  </a:lnTo>
                  <a:lnTo>
                    <a:pt x="0" y="8"/>
                  </a:lnTo>
                  <a:lnTo>
                    <a:pt x="26" y="88"/>
                  </a:lnTo>
                  <a:lnTo>
                    <a:pt x="54" y="78"/>
                  </a:lnTo>
                  <a:lnTo>
                    <a:pt x="54" y="78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54" y="78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31" name="Freeform 271"/>
            <p:cNvSpPr>
              <a:spLocks/>
            </p:cNvSpPr>
            <p:nvPr/>
          </p:nvSpPr>
          <p:spPr bwMode="auto">
            <a:xfrm>
              <a:off x="3381" y="3639"/>
              <a:ext cx="10" cy="15"/>
            </a:xfrm>
            <a:custGeom>
              <a:avLst/>
              <a:gdLst>
                <a:gd name="T0" fmla="*/ 60 w 60"/>
                <a:gd name="T1" fmla="*/ 76 h 88"/>
                <a:gd name="T2" fmla="*/ 28 w 60"/>
                <a:gd name="T3" fmla="*/ 0 h 88"/>
                <a:gd name="T4" fmla="*/ 0 w 60"/>
                <a:gd name="T5" fmla="*/ 10 h 88"/>
                <a:gd name="T6" fmla="*/ 26 w 60"/>
                <a:gd name="T7" fmla="*/ 88 h 88"/>
                <a:gd name="T8" fmla="*/ 55 w 60"/>
                <a:gd name="T9" fmla="*/ 79 h 88"/>
                <a:gd name="T10" fmla="*/ 60 w 60"/>
                <a:gd name="T11" fmla="*/ 76 h 88"/>
                <a:gd name="T12" fmla="*/ 55 w 60"/>
                <a:gd name="T13" fmla="*/ 79 h 88"/>
                <a:gd name="T14" fmla="*/ 57 w 60"/>
                <a:gd name="T15" fmla="*/ 78 h 88"/>
                <a:gd name="T16" fmla="*/ 60 w 60"/>
                <a:gd name="T17" fmla="*/ 7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88">
                  <a:moveTo>
                    <a:pt x="60" y="76"/>
                  </a:moveTo>
                  <a:lnTo>
                    <a:pt x="28" y="0"/>
                  </a:lnTo>
                  <a:lnTo>
                    <a:pt x="0" y="10"/>
                  </a:lnTo>
                  <a:lnTo>
                    <a:pt x="26" y="88"/>
                  </a:lnTo>
                  <a:lnTo>
                    <a:pt x="55" y="79"/>
                  </a:lnTo>
                  <a:lnTo>
                    <a:pt x="60" y="76"/>
                  </a:lnTo>
                  <a:lnTo>
                    <a:pt x="55" y="79"/>
                  </a:lnTo>
                  <a:lnTo>
                    <a:pt x="57" y="78"/>
                  </a:lnTo>
                  <a:lnTo>
                    <a:pt x="60" y="76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32" name="Freeform 272"/>
            <p:cNvSpPr>
              <a:spLocks/>
            </p:cNvSpPr>
            <p:nvPr/>
          </p:nvSpPr>
          <p:spPr bwMode="auto">
            <a:xfrm>
              <a:off x="3385" y="3638"/>
              <a:ext cx="11" cy="14"/>
            </a:xfrm>
            <a:custGeom>
              <a:avLst/>
              <a:gdLst>
                <a:gd name="T0" fmla="*/ 67 w 67"/>
                <a:gd name="T1" fmla="*/ 74 h 87"/>
                <a:gd name="T2" fmla="*/ 29 w 67"/>
                <a:gd name="T3" fmla="*/ 0 h 87"/>
                <a:gd name="T4" fmla="*/ 0 w 67"/>
                <a:gd name="T5" fmla="*/ 13 h 87"/>
                <a:gd name="T6" fmla="*/ 38 w 67"/>
                <a:gd name="T7" fmla="*/ 87 h 87"/>
                <a:gd name="T8" fmla="*/ 67 w 67"/>
                <a:gd name="T9" fmla="*/ 74 h 87"/>
                <a:gd name="T10" fmla="*/ 67 w 67"/>
                <a:gd name="T11" fmla="*/ 74 h 87"/>
                <a:gd name="T12" fmla="*/ 29 w 67"/>
                <a:gd name="T13" fmla="*/ 0 h 87"/>
                <a:gd name="T14" fmla="*/ 29 w 67"/>
                <a:gd name="T15" fmla="*/ 0 h 87"/>
                <a:gd name="T16" fmla="*/ 29 w 67"/>
                <a:gd name="T17" fmla="*/ 0 h 87"/>
                <a:gd name="T18" fmla="*/ 67 w 67"/>
                <a:gd name="T19" fmla="*/ 7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" h="87">
                  <a:moveTo>
                    <a:pt x="67" y="74"/>
                  </a:moveTo>
                  <a:lnTo>
                    <a:pt x="29" y="0"/>
                  </a:lnTo>
                  <a:lnTo>
                    <a:pt x="0" y="13"/>
                  </a:lnTo>
                  <a:lnTo>
                    <a:pt x="38" y="87"/>
                  </a:lnTo>
                  <a:lnTo>
                    <a:pt x="67" y="74"/>
                  </a:lnTo>
                  <a:lnTo>
                    <a:pt x="67" y="74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67" y="7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33" name="Freeform 273"/>
            <p:cNvSpPr>
              <a:spLocks/>
            </p:cNvSpPr>
            <p:nvPr/>
          </p:nvSpPr>
          <p:spPr bwMode="auto">
            <a:xfrm>
              <a:off x="3389" y="3635"/>
              <a:ext cx="11" cy="15"/>
            </a:xfrm>
            <a:custGeom>
              <a:avLst/>
              <a:gdLst>
                <a:gd name="T0" fmla="*/ 29 w 65"/>
                <a:gd name="T1" fmla="*/ 0 h 89"/>
                <a:gd name="T2" fmla="*/ 29 w 65"/>
                <a:gd name="T3" fmla="*/ 0 h 89"/>
                <a:gd name="T4" fmla="*/ 0 w 65"/>
                <a:gd name="T5" fmla="*/ 15 h 89"/>
                <a:gd name="T6" fmla="*/ 38 w 65"/>
                <a:gd name="T7" fmla="*/ 89 h 89"/>
                <a:gd name="T8" fmla="*/ 65 w 65"/>
                <a:gd name="T9" fmla="*/ 74 h 89"/>
                <a:gd name="T10" fmla="*/ 29 w 65"/>
                <a:gd name="T11" fmla="*/ 0 h 89"/>
                <a:gd name="T12" fmla="*/ 29 w 65"/>
                <a:gd name="T13" fmla="*/ 0 h 89"/>
                <a:gd name="T14" fmla="*/ 29 w 65"/>
                <a:gd name="T15" fmla="*/ 0 h 89"/>
                <a:gd name="T16" fmla="*/ 29 w 65"/>
                <a:gd name="T17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89">
                  <a:moveTo>
                    <a:pt x="29" y="0"/>
                  </a:moveTo>
                  <a:lnTo>
                    <a:pt x="29" y="0"/>
                  </a:lnTo>
                  <a:lnTo>
                    <a:pt x="0" y="15"/>
                  </a:lnTo>
                  <a:lnTo>
                    <a:pt x="38" y="89"/>
                  </a:lnTo>
                  <a:lnTo>
                    <a:pt x="65" y="74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34" name="Freeform 274"/>
            <p:cNvSpPr>
              <a:spLocks/>
            </p:cNvSpPr>
            <p:nvPr/>
          </p:nvSpPr>
          <p:spPr bwMode="auto">
            <a:xfrm>
              <a:off x="3394" y="3633"/>
              <a:ext cx="11" cy="15"/>
            </a:xfrm>
            <a:custGeom>
              <a:avLst/>
              <a:gdLst>
                <a:gd name="T0" fmla="*/ 65 w 65"/>
                <a:gd name="T1" fmla="*/ 74 h 88"/>
                <a:gd name="T2" fmla="*/ 28 w 65"/>
                <a:gd name="T3" fmla="*/ 0 h 88"/>
                <a:gd name="T4" fmla="*/ 0 w 65"/>
                <a:gd name="T5" fmla="*/ 14 h 88"/>
                <a:gd name="T6" fmla="*/ 36 w 65"/>
                <a:gd name="T7" fmla="*/ 88 h 88"/>
                <a:gd name="T8" fmla="*/ 65 w 65"/>
                <a:gd name="T9" fmla="*/ 74 h 88"/>
                <a:gd name="T10" fmla="*/ 65 w 65"/>
                <a:gd name="T11" fmla="*/ 74 h 88"/>
                <a:gd name="T12" fmla="*/ 65 w 65"/>
                <a:gd name="T13" fmla="*/ 74 h 88"/>
                <a:gd name="T14" fmla="*/ 65 w 65"/>
                <a:gd name="T15" fmla="*/ 74 h 88"/>
                <a:gd name="T16" fmla="*/ 65 w 65"/>
                <a:gd name="T17" fmla="*/ 7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88">
                  <a:moveTo>
                    <a:pt x="65" y="74"/>
                  </a:moveTo>
                  <a:lnTo>
                    <a:pt x="28" y="0"/>
                  </a:lnTo>
                  <a:lnTo>
                    <a:pt x="0" y="14"/>
                  </a:lnTo>
                  <a:lnTo>
                    <a:pt x="36" y="88"/>
                  </a:lnTo>
                  <a:lnTo>
                    <a:pt x="65" y="74"/>
                  </a:lnTo>
                  <a:lnTo>
                    <a:pt x="65" y="74"/>
                  </a:lnTo>
                  <a:lnTo>
                    <a:pt x="65" y="74"/>
                  </a:lnTo>
                  <a:lnTo>
                    <a:pt x="65" y="74"/>
                  </a:lnTo>
                  <a:lnTo>
                    <a:pt x="65" y="7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35" name="Freeform 275"/>
            <p:cNvSpPr>
              <a:spLocks/>
            </p:cNvSpPr>
            <p:nvPr/>
          </p:nvSpPr>
          <p:spPr bwMode="auto">
            <a:xfrm>
              <a:off x="3399" y="3630"/>
              <a:ext cx="11" cy="15"/>
            </a:xfrm>
            <a:custGeom>
              <a:avLst/>
              <a:gdLst>
                <a:gd name="T0" fmla="*/ 65 w 65"/>
                <a:gd name="T1" fmla="*/ 74 h 88"/>
                <a:gd name="T2" fmla="*/ 28 w 65"/>
                <a:gd name="T3" fmla="*/ 0 h 88"/>
                <a:gd name="T4" fmla="*/ 0 w 65"/>
                <a:gd name="T5" fmla="*/ 14 h 88"/>
                <a:gd name="T6" fmla="*/ 37 w 65"/>
                <a:gd name="T7" fmla="*/ 88 h 88"/>
                <a:gd name="T8" fmla="*/ 65 w 65"/>
                <a:gd name="T9" fmla="*/ 74 h 88"/>
                <a:gd name="T10" fmla="*/ 65 w 65"/>
                <a:gd name="T11" fmla="*/ 74 h 88"/>
                <a:gd name="T12" fmla="*/ 28 w 65"/>
                <a:gd name="T13" fmla="*/ 0 h 88"/>
                <a:gd name="T14" fmla="*/ 28 w 65"/>
                <a:gd name="T15" fmla="*/ 0 h 88"/>
                <a:gd name="T16" fmla="*/ 28 w 65"/>
                <a:gd name="T17" fmla="*/ 0 h 88"/>
                <a:gd name="T18" fmla="*/ 65 w 65"/>
                <a:gd name="T19" fmla="*/ 7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88">
                  <a:moveTo>
                    <a:pt x="65" y="74"/>
                  </a:moveTo>
                  <a:lnTo>
                    <a:pt x="28" y="0"/>
                  </a:lnTo>
                  <a:lnTo>
                    <a:pt x="0" y="14"/>
                  </a:lnTo>
                  <a:lnTo>
                    <a:pt x="37" y="88"/>
                  </a:lnTo>
                  <a:lnTo>
                    <a:pt x="65" y="74"/>
                  </a:lnTo>
                  <a:lnTo>
                    <a:pt x="65" y="74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65" y="7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36" name="Freeform 276"/>
            <p:cNvSpPr>
              <a:spLocks/>
            </p:cNvSpPr>
            <p:nvPr/>
          </p:nvSpPr>
          <p:spPr bwMode="auto">
            <a:xfrm>
              <a:off x="3404" y="3628"/>
              <a:ext cx="10" cy="15"/>
            </a:xfrm>
            <a:custGeom>
              <a:avLst/>
              <a:gdLst>
                <a:gd name="T0" fmla="*/ 66 w 66"/>
                <a:gd name="T1" fmla="*/ 74 h 89"/>
                <a:gd name="T2" fmla="*/ 28 w 66"/>
                <a:gd name="T3" fmla="*/ 0 h 89"/>
                <a:gd name="T4" fmla="*/ 0 w 66"/>
                <a:gd name="T5" fmla="*/ 15 h 89"/>
                <a:gd name="T6" fmla="*/ 37 w 66"/>
                <a:gd name="T7" fmla="*/ 89 h 89"/>
                <a:gd name="T8" fmla="*/ 66 w 66"/>
                <a:gd name="T9" fmla="*/ 74 h 89"/>
                <a:gd name="T10" fmla="*/ 66 w 66"/>
                <a:gd name="T11" fmla="*/ 74 h 89"/>
                <a:gd name="T12" fmla="*/ 28 w 66"/>
                <a:gd name="T13" fmla="*/ 0 h 89"/>
                <a:gd name="T14" fmla="*/ 28 w 66"/>
                <a:gd name="T15" fmla="*/ 0 h 89"/>
                <a:gd name="T16" fmla="*/ 28 w 66"/>
                <a:gd name="T17" fmla="*/ 0 h 89"/>
                <a:gd name="T18" fmla="*/ 66 w 66"/>
                <a:gd name="T19" fmla="*/ 7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89">
                  <a:moveTo>
                    <a:pt x="66" y="74"/>
                  </a:moveTo>
                  <a:lnTo>
                    <a:pt x="28" y="0"/>
                  </a:lnTo>
                  <a:lnTo>
                    <a:pt x="0" y="15"/>
                  </a:lnTo>
                  <a:lnTo>
                    <a:pt x="37" y="89"/>
                  </a:lnTo>
                  <a:lnTo>
                    <a:pt x="66" y="74"/>
                  </a:lnTo>
                  <a:lnTo>
                    <a:pt x="66" y="74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66" y="7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37" name="Freeform 277"/>
            <p:cNvSpPr>
              <a:spLocks/>
            </p:cNvSpPr>
            <p:nvPr/>
          </p:nvSpPr>
          <p:spPr bwMode="auto">
            <a:xfrm>
              <a:off x="3408" y="3626"/>
              <a:ext cx="12" cy="14"/>
            </a:xfrm>
            <a:custGeom>
              <a:avLst/>
              <a:gdLst>
                <a:gd name="T0" fmla="*/ 70 w 70"/>
                <a:gd name="T1" fmla="*/ 71 h 87"/>
                <a:gd name="T2" fmla="*/ 29 w 70"/>
                <a:gd name="T3" fmla="*/ 0 h 87"/>
                <a:gd name="T4" fmla="*/ 0 w 70"/>
                <a:gd name="T5" fmla="*/ 13 h 87"/>
                <a:gd name="T6" fmla="*/ 38 w 70"/>
                <a:gd name="T7" fmla="*/ 87 h 87"/>
                <a:gd name="T8" fmla="*/ 65 w 70"/>
                <a:gd name="T9" fmla="*/ 74 h 87"/>
                <a:gd name="T10" fmla="*/ 70 w 70"/>
                <a:gd name="T11" fmla="*/ 71 h 87"/>
                <a:gd name="T12" fmla="*/ 65 w 70"/>
                <a:gd name="T13" fmla="*/ 74 h 87"/>
                <a:gd name="T14" fmla="*/ 69 w 70"/>
                <a:gd name="T15" fmla="*/ 73 h 87"/>
                <a:gd name="T16" fmla="*/ 70 w 70"/>
                <a:gd name="T17" fmla="*/ 7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87">
                  <a:moveTo>
                    <a:pt x="70" y="71"/>
                  </a:moveTo>
                  <a:lnTo>
                    <a:pt x="29" y="0"/>
                  </a:lnTo>
                  <a:lnTo>
                    <a:pt x="0" y="13"/>
                  </a:lnTo>
                  <a:lnTo>
                    <a:pt x="38" y="87"/>
                  </a:lnTo>
                  <a:lnTo>
                    <a:pt x="65" y="74"/>
                  </a:lnTo>
                  <a:lnTo>
                    <a:pt x="70" y="71"/>
                  </a:lnTo>
                  <a:lnTo>
                    <a:pt x="65" y="74"/>
                  </a:lnTo>
                  <a:lnTo>
                    <a:pt x="69" y="73"/>
                  </a:lnTo>
                  <a:lnTo>
                    <a:pt x="70" y="71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38" name="Freeform 278"/>
            <p:cNvSpPr>
              <a:spLocks/>
            </p:cNvSpPr>
            <p:nvPr/>
          </p:nvSpPr>
          <p:spPr bwMode="auto">
            <a:xfrm>
              <a:off x="3412" y="3623"/>
              <a:ext cx="13" cy="15"/>
            </a:xfrm>
            <a:custGeom>
              <a:avLst/>
              <a:gdLst>
                <a:gd name="T0" fmla="*/ 31 w 74"/>
                <a:gd name="T1" fmla="*/ 0 h 90"/>
                <a:gd name="T2" fmla="*/ 29 w 74"/>
                <a:gd name="T3" fmla="*/ 2 h 90"/>
                <a:gd name="T4" fmla="*/ 0 w 74"/>
                <a:gd name="T5" fmla="*/ 21 h 90"/>
                <a:gd name="T6" fmla="*/ 46 w 74"/>
                <a:gd name="T7" fmla="*/ 90 h 90"/>
                <a:gd name="T8" fmla="*/ 74 w 74"/>
                <a:gd name="T9" fmla="*/ 71 h 90"/>
                <a:gd name="T10" fmla="*/ 31 w 74"/>
                <a:gd name="T11" fmla="*/ 0 h 90"/>
                <a:gd name="T12" fmla="*/ 31 w 74"/>
                <a:gd name="T13" fmla="*/ 0 h 90"/>
                <a:gd name="T14" fmla="*/ 30 w 74"/>
                <a:gd name="T15" fmla="*/ 1 h 90"/>
                <a:gd name="T16" fmla="*/ 29 w 74"/>
                <a:gd name="T17" fmla="*/ 2 h 90"/>
                <a:gd name="T18" fmla="*/ 31 w 74"/>
                <a:gd name="T1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" h="90">
                  <a:moveTo>
                    <a:pt x="31" y="0"/>
                  </a:moveTo>
                  <a:lnTo>
                    <a:pt x="29" y="2"/>
                  </a:lnTo>
                  <a:lnTo>
                    <a:pt x="0" y="21"/>
                  </a:lnTo>
                  <a:lnTo>
                    <a:pt x="46" y="90"/>
                  </a:lnTo>
                  <a:lnTo>
                    <a:pt x="74" y="71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0" y="1"/>
                  </a:lnTo>
                  <a:lnTo>
                    <a:pt x="29" y="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39" name="Freeform 279"/>
            <p:cNvSpPr>
              <a:spLocks/>
            </p:cNvSpPr>
            <p:nvPr/>
          </p:nvSpPr>
          <p:spPr bwMode="auto">
            <a:xfrm>
              <a:off x="3417" y="3620"/>
              <a:ext cx="13" cy="15"/>
            </a:xfrm>
            <a:custGeom>
              <a:avLst/>
              <a:gdLst>
                <a:gd name="T0" fmla="*/ 77 w 77"/>
                <a:gd name="T1" fmla="*/ 71 h 92"/>
                <a:gd name="T2" fmla="*/ 32 w 77"/>
                <a:gd name="T3" fmla="*/ 0 h 92"/>
                <a:gd name="T4" fmla="*/ 0 w 77"/>
                <a:gd name="T5" fmla="*/ 19 h 92"/>
                <a:gd name="T6" fmla="*/ 41 w 77"/>
                <a:gd name="T7" fmla="*/ 92 h 92"/>
                <a:gd name="T8" fmla="*/ 74 w 77"/>
                <a:gd name="T9" fmla="*/ 73 h 92"/>
                <a:gd name="T10" fmla="*/ 77 w 77"/>
                <a:gd name="T11" fmla="*/ 71 h 92"/>
                <a:gd name="T12" fmla="*/ 74 w 77"/>
                <a:gd name="T13" fmla="*/ 73 h 92"/>
                <a:gd name="T14" fmla="*/ 75 w 77"/>
                <a:gd name="T15" fmla="*/ 72 h 92"/>
                <a:gd name="T16" fmla="*/ 77 w 77"/>
                <a:gd name="T17" fmla="*/ 71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92">
                  <a:moveTo>
                    <a:pt x="77" y="71"/>
                  </a:moveTo>
                  <a:lnTo>
                    <a:pt x="32" y="0"/>
                  </a:lnTo>
                  <a:lnTo>
                    <a:pt x="0" y="19"/>
                  </a:lnTo>
                  <a:lnTo>
                    <a:pt x="41" y="92"/>
                  </a:lnTo>
                  <a:lnTo>
                    <a:pt x="74" y="73"/>
                  </a:lnTo>
                  <a:lnTo>
                    <a:pt x="77" y="71"/>
                  </a:lnTo>
                  <a:lnTo>
                    <a:pt x="74" y="73"/>
                  </a:lnTo>
                  <a:lnTo>
                    <a:pt x="75" y="72"/>
                  </a:lnTo>
                  <a:lnTo>
                    <a:pt x="77" y="71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40" name="Freeform 280"/>
            <p:cNvSpPr>
              <a:spLocks/>
            </p:cNvSpPr>
            <p:nvPr/>
          </p:nvSpPr>
          <p:spPr bwMode="auto">
            <a:xfrm>
              <a:off x="3422" y="3617"/>
              <a:ext cx="13" cy="14"/>
            </a:xfrm>
            <a:custGeom>
              <a:avLst/>
              <a:gdLst>
                <a:gd name="T0" fmla="*/ 79 w 79"/>
                <a:gd name="T1" fmla="*/ 66 h 87"/>
                <a:gd name="T2" fmla="*/ 29 w 79"/>
                <a:gd name="T3" fmla="*/ 0 h 87"/>
                <a:gd name="T4" fmla="*/ 0 w 79"/>
                <a:gd name="T5" fmla="*/ 19 h 87"/>
                <a:gd name="T6" fmla="*/ 47 w 79"/>
                <a:gd name="T7" fmla="*/ 87 h 87"/>
                <a:gd name="T8" fmla="*/ 75 w 79"/>
                <a:gd name="T9" fmla="*/ 68 h 87"/>
                <a:gd name="T10" fmla="*/ 79 w 79"/>
                <a:gd name="T11" fmla="*/ 66 h 87"/>
                <a:gd name="T12" fmla="*/ 75 w 79"/>
                <a:gd name="T13" fmla="*/ 68 h 87"/>
                <a:gd name="T14" fmla="*/ 76 w 79"/>
                <a:gd name="T15" fmla="*/ 67 h 87"/>
                <a:gd name="T16" fmla="*/ 79 w 79"/>
                <a:gd name="T17" fmla="*/ 6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" h="87">
                  <a:moveTo>
                    <a:pt x="79" y="66"/>
                  </a:moveTo>
                  <a:lnTo>
                    <a:pt x="29" y="0"/>
                  </a:lnTo>
                  <a:lnTo>
                    <a:pt x="0" y="19"/>
                  </a:lnTo>
                  <a:lnTo>
                    <a:pt x="47" y="87"/>
                  </a:lnTo>
                  <a:lnTo>
                    <a:pt x="75" y="68"/>
                  </a:lnTo>
                  <a:lnTo>
                    <a:pt x="79" y="66"/>
                  </a:lnTo>
                  <a:lnTo>
                    <a:pt x="75" y="68"/>
                  </a:lnTo>
                  <a:lnTo>
                    <a:pt x="76" y="67"/>
                  </a:lnTo>
                  <a:lnTo>
                    <a:pt x="79" y="66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41" name="Freeform 281"/>
            <p:cNvSpPr>
              <a:spLocks/>
            </p:cNvSpPr>
            <p:nvPr/>
          </p:nvSpPr>
          <p:spPr bwMode="auto">
            <a:xfrm>
              <a:off x="3427" y="3613"/>
              <a:ext cx="13" cy="15"/>
            </a:xfrm>
            <a:custGeom>
              <a:avLst/>
              <a:gdLst>
                <a:gd name="T0" fmla="*/ 30 w 80"/>
                <a:gd name="T1" fmla="*/ 0 h 91"/>
                <a:gd name="T2" fmla="*/ 27 w 80"/>
                <a:gd name="T3" fmla="*/ 4 h 91"/>
                <a:gd name="T4" fmla="*/ 0 w 80"/>
                <a:gd name="T5" fmla="*/ 27 h 91"/>
                <a:gd name="T6" fmla="*/ 53 w 80"/>
                <a:gd name="T7" fmla="*/ 91 h 91"/>
                <a:gd name="T8" fmla="*/ 80 w 80"/>
                <a:gd name="T9" fmla="*/ 67 h 91"/>
                <a:gd name="T10" fmla="*/ 30 w 80"/>
                <a:gd name="T11" fmla="*/ 0 h 91"/>
                <a:gd name="T12" fmla="*/ 30 w 80"/>
                <a:gd name="T13" fmla="*/ 0 h 91"/>
                <a:gd name="T14" fmla="*/ 29 w 80"/>
                <a:gd name="T15" fmla="*/ 2 h 91"/>
                <a:gd name="T16" fmla="*/ 27 w 80"/>
                <a:gd name="T17" fmla="*/ 4 h 91"/>
                <a:gd name="T18" fmla="*/ 30 w 80"/>
                <a:gd name="T1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91">
                  <a:moveTo>
                    <a:pt x="30" y="0"/>
                  </a:moveTo>
                  <a:lnTo>
                    <a:pt x="27" y="4"/>
                  </a:lnTo>
                  <a:lnTo>
                    <a:pt x="0" y="27"/>
                  </a:lnTo>
                  <a:lnTo>
                    <a:pt x="53" y="91"/>
                  </a:lnTo>
                  <a:lnTo>
                    <a:pt x="80" y="67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9" y="2"/>
                  </a:lnTo>
                  <a:lnTo>
                    <a:pt x="27" y="4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42" name="Freeform 282"/>
            <p:cNvSpPr>
              <a:spLocks/>
            </p:cNvSpPr>
            <p:nvPr/>
          </p:nvSpPr>
          <p:spPr bwMode="auto">
            <a:xfrm>
              <a:off x="3432" y="3610"/>
              <a:ext cx="13" cy="14"/>
            </a:xfrm>
            <a:custGeom>
              <a:avLst/>
              <a:gdLst>
                <a:gd name="T0" fmla="*/ 79 w 79"/>
                <a:gd name="T1" fmla="*/ 66 h 88"/>
                <a:gd name="T2" fmla="*/ 29 w 79"/>
                <a:gd name="T3" fmla="*/ 0 h 88"/>
                <a:gd name="T4" fmla="*/ 0 w 79"/>
                <a:gd name="T5" fmla="*/ 18 h 88"/>
                <a:gd name="T6" fmla="*/ 47 w 79"/>
                <a:gd name="T7" fmla="*/ 88 h 88"/>
                <a:gd name="T8" fmla="*/ 76 w 79"/>
                <a:gd name="T9" fmla="*/ 69 h 88"/>
                <a:gd name="T10" fmla="*/ 79 w 79"/>
                <a:gd name="T11" fmla="*/ 66 h 88"/>
                <a:gd name="T12" fmla="*/ 76 w 79"/>
                <a:gd name="T13" fmla="*/ 69 h 88"/>
                <a:gd name="T14" fmla="*/ 77 w 79"/>
                <a:gd name="T15" fmla="*/ 68 h 88"/>
                <a:gd name="T16" fmla="*/ 79 w 79"/>
                <a:gd name="T17" fmla="*/ 6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" h="88">
                  <a:moveTo>
                    <a:pt x="79" y="66"/>
                  </a:moveTo>
                  <a:lnTo>
                    <a:pt x="29" y="0"/>
                  </a:lnTo>
                  <a:lnTo>
                    <a:pt x="0" y="18"/>
                  </a:lnTo>
                  <a:lnTo>
                    <a:pt x="47" y="88"/>
                  </a:lnTo>
                  <a:lnTo>
                    <a:pt x="76" y="69"/>
                  </a:lnTo>
                  <a:lnTo>
                    <a:pt x="79" y="66"/>
                  </a:lnTo>
                  <a:lnTo>
                    <a:pt x="76" y="69"/>
                  </a:lnTo>
                  <a:lnTo>
                    <a:pt x="77" y="68"/>
                  </a:lnTo>
                  <a:lnTo>
                    <a:pt x="79" y="66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43" name="Freeform 283"/>
            <p:cNvSpPr>
              <a:spLocks/>
            </p:cNvSpPr>
            <p:nvPr/>
          </p:nvSpPr>
          <p:spPr bwMode="auto">
            <a:xfrm>
              <a:off x="3436" y="3606"/>
              <a:ext cx="14" cy="15"/>
            </a:xfrm>
            <a:custGeom>
              <a:avLst/>
              <a:gdLst>
                <a:gd name="T0" fmla="*/ 82 w 82"/>
                <a:gd name="T1" fmla="*/ 64 h 87"/>
                <a:gd name="T2" fmla="*/ 29 w 82"/>
                <a:gd name="T3" fmla="*/ 0 h 87"/>
                <a:gd name="T4" fmla="*/ 0 w 82"/>
                <a:gd name="T5" fmla="*/ 24 h 87"/>
                <a:gd name="T6" fmla="*/ 53 w 82"/>
                <a:gd name="T7" fmla="*/ 87 h 87"/>
                <a:gd name="T8" fmla="*/ 82 w 82"/>
                <a:gd name="T9" fmla="*/ 64 h 87"/>
                <a:gd name="T10" fmla="*/ 82 w 82"/>
                <a:gd name="T11" fmla="*/ 64 h 87"/>
                <a:gd name="T12" fmla="*/ 29 w 82"/>
                <a:gd name="T13" fmla="*/ 0 h 87"/>
                <a:gd name="T14" fmla="*/ 29 w 82"/>
                <a:gd name="T15" fmla="*/ 0 h 87"/>
                <a:gd name="T16" fmla="*/ 29 w 82"/>
                <a:gd name="T17" fmla="*/ 0 h 87"/>
                <a:gd name="T18" fmla="*/ 82 w 82"/>
                <a:gd name="T19" fmla="*/ 6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7">
                  <a:moveTo>
                    <a:pt x="82" y="64"/>
                  </a:moveTo>
                  <a:lnTo>
                    <a:pt x="29" y="0"/>
                  </a:lnTo>
                  <a:lnTo>
                    <a:pt x="0" y="24"/>
                  </a:lnTo>
                  <a:lnTo>
                    <a:pt x="53" y="87"/>
                  </a:lnTo>
                  <a:lnTo>
                    <a:pt x="82" y="64"/>
                  </a:lnTo>
                  <a:lnTo>
                    <a:pt x="82" y="64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82" y="6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44" name="Freeform 284"/>
            <p:cNvSpPr>
              <a:spLocks/>
            </p:cNvSpPr>
            <p:nvPr/>
          </p:nvSpPr>
          <p:spPr bwMode="auto">
            <a:xfrm>
              <a:off x="3441" y="3602"/>
              <a:ext cx="14" cy="15"/>
            </a:xfrm>
            <a:custGeom>
              <a:avLst/>
              <a:gdLst>
                <a:gd name="T0" fmla="*/ 84 w 84"/>
                <a:gd name="T1" fmla="*/ 62 h 88"/>
                <a:gd name="T2" fmla="*/ 27 w 84"/>
                <a:gd name="T3" fmla="*/ 0 h 88"/>
                <a:gd name="T4" fmla="*/ 0 w 84"/>
                <a:gd name="T5" fmla="*/ 24 h 88"/>
                <a:gd name="T6" fmla="*/ 53 w 84"/>
                <a:gd name="T7" fmla="*/ 88 h 88"/>
                <a:gd name="T8" fmla="*/ 80 w 84"/>
                <a:gd name="T9" fmla="*/ 65 h 88"/>
                <a:gd name="T10" fmla="*/ 84 w 84"/>
                <a:gd name="T11" fmla="*/ 62 h 88"/>
                <a:gd name="T12" fmla="*/ 80 w 84"/>
                <a:gd name="T13" fmla="*/ 65 h 88"/>
                <a:gd name="T14" fmla="*/ 81 w 84"/>
                <a:gd name="T15" fmla="*/ 63 h 88"/>
                <a:gd name="T16" fmla="*/ 84 w 84"/>
                <a:gd name="T17" fmla="*/ 6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88">
                  <a:moveTo>
                    <a:pt x="84" y="62"/>
                  </a:moveTo>
                  <a:lnTo>
                    <a:pt x="27" y="0"/>
                  </a:lnTo>
                  <a:lnTo>
                    <a:pt x="0" y="24"/>
                  </a:lnTo>
                  <a:lnTo>
                    <a:pt x="53" y="88"/>
                  </a:lnTo>
                  <a:lnTo>
                    <a:pt x="80" y="65"/>
                  </a:lnTo>
                  <a:lnTo>
                    <a:pt x="84" y="62"/>
                  </a:lnTo>
                  <a:lnTo>
                    <a:pt x="80" y="65"/>
                  </a:lnTo>
                  <a:lnTo>
                    <a:pt x="81" y="63"/>
                  </a:lnTo>
                  <a:lnTo>
                    <a:pt x="84" y="62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45" name="Freeform 285"/>
            <p:cNvSpPr>
              <a:spLocks/>
            </p:cNvSpPr>
            <p:nvPr/>
          </p:nvSpPr>
          <p:spPr bwMode="auto">
            <a:xfrm>
              <a:off x="3445" y="3598"/>
              <a:ext cx="14" cy="15"/>
            </a:xfrm>
            <a:custGeom>
              <a:avLst/>
              <a:gdLst>
                <a:gd name="T0" fmla="*/ 87 w 87"/>
                <a:gd name="T1" fmla="*/ 59 h 87"/>
                <a:gd name="T2" fmla="*/ 29 w 87"/>
                <a:gd name="T3" fmla="*/ 0 h 87"/>
                <a:gd name="T4" fmla="*/ 0 w 87"/>
                <a:gd name="T5" fmla="*/ 28 h 87"/>
                <a:gd name="T6" fmla="*/ 60 w 87"/>
                <a:gd name="T7" fmla="*/ 87 h 87"/>
                <a:gd name="T8" fmla="*/ 87 w 87"/>
                <a:gd name="T9" fmla="*/ 59 h 87"/>
                <a:gd name="T10" fmla="*/ 87 w 87"/>
                <a:gd name="T11" fmla="*/ 59 h 87"/>
                <a:gd name="T12" fmla="*/ 29 w 87"/>
                <a:gd name="T13" fmla="*/ 0 h 87"/>
                <a:gd name="T14" fmla="*/ 29 w 87"/>
                <a:gd name="T15" fmla="*/ 0 h 87"/>
                <a:gd name="T16" fmla="*/ 29 w 87"/>
                <a:gd name="T17" fmla="*/ 0 h 87"/>
                <a:gd name="T18" fmla="*/ 87 w 87"/>
                <a:gd name="T19" fmla="*/ 5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87">
                  <a:moveTo>
                    <a:pt x="87" y="59"/>
                  </a:moveTo>
                  <a:lnTo>
                    <a:pt x="29" y="0"/>
                  </a:lnTo>
                  <a:lnTo>
                    <a:pt x="0" y="28"/>
                  </a:lnTo>
                  <a:lnTo>
                    <a:pt x="60" y="87"/>
                  </a:lnTo>
                  <a:lnTo>
                    <a:pt x="87" y="59"/>
                  </a:lnTo>
                  <a:lnTo>
                    <a:pt x="87" y="59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87" y="59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46" name="Freeform 286"/>
            <p:cNvSpPr>
              <a:spLocks/>
            </p:cNvSpPr>
            <p:nvPr/>
          </p:nvSpPr>
          <p:spPr bwMode="auto">
            <a:xfrm>
              <a:off x="3450" y="3593"/>
              <a:ext cx="14" cy="15"/>
            </a:xfrm>
            <a:custGeom>
              <a:avLst/>
              <a:gdLst>
                <a:gd name="T0" fmla="*/ 87 w 87"/>
                <a:gd name="T1" fmla="*/ 59 h 88"/>
                <a:gd name="T2" fmla="*/ 28 w 87"/>
                <a:gd name="T3" fmla="*/ 0 h 88"/>
                <a:gd name="T4" fmla="*/ 0 w 87"/>
                <a:gd name="T5" fmla="*/ 29 h 88"/>
                <a:gd name="T6" fmla="*/ 58 w 87"/>
                <a:gd name="T7" fmla="*/ 88 h 88"/>
                <a:gd name="T8" fmla="*/ 87 w 87"/>
                <a:gd name="T9" fmla="*/ 59 h 88"/>
                <a:gd name="T10" fmla="*/ 87 w 87"/>
                <a:gd name="T11" fmla="*/ 59 h 88"/>
                <a:gd name="T12" fmla="*/ 28 w 87"/>
                <a:gd name="T13" fmla="*/ 0 h 88"/>
                <a:gd name="T14" fmla="*/ 28 w 87"/>
                <a:gd name="T15" fmla="*/ 0 h 88"/>
                <a:gd name="T16" fmla="*/ 28 w 87"/>
                <a:gd name="T17" fmla="*/ 0 h 88"/>
                <a:gd name="T18" fmla="*/ 87 w 87"/>
                <a:gd name="T19" fmla="*/ 5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88">
                  <a:moveTo>
                    <a:pt x="87" y="59"/>
                  </a:moveTo>
                  <a:lnTo>
                    <a:pt x="28" y="0"/>
                  </a:lnTo>
                  <a:lnTo>
                    <a:pt x="0" y="29"/>
                  </a:lnTo>
                  <a:lnTo>
                    <a:pt x="58" y="88"/>
                  </a:lnTo>
                  <a:lnTo>
                    <a:pt x="87" y="59"/>
                  </a:lnTo>
                  <a:lnTo>
                    <a:pt x="87" y="59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87" y="59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47" name="Freeform 287"/>
            <p:cNvSpPr>
              <a:spLocks/>
            </p:cNvSpPr>
            <p:nvPr/>
          </p:nvSpPr>
          <p:spPr bwMode="auto">
            <a:xfrm>
              <a:off x="3454" y="3589"/>
              <a:ext cx="15" cy="14"/>
            </a:xfrm>
            <a:custGeom>
              <a:avLst/>
              <a:gdLst>
                <a:gd name="T0" fmla="*/ 88 w 88"/>
                <a:gd name="T1" fmla="*/ 58 h 86"/>
                <a:gd name="T2" fmla="*/ 28 w 88"/>
                <a:gd name="T3" fmla="*/ 0 h 86"/>
                <a:gd name="T4" fmla="*/ 0 w 88"/>
                <a:gd name="T5" fmla="*/ 27 h 86"/>
                <a:gd name="T6" fmla="*/ 59 w 88"/>
                <a:gd name="T7" fmla="*/ 86 h 86"/>
                <a:gd name="T8" fmla="*/ 88 w 88"/>
                <a:gd name="T9" fmla="*/ 58 h 86"/>
                <a:gd name="T10" fmla="*/ 88 w 88"/>
                <a:gd name="T11" fmla="*/ 58 h 86"/>
                <a:gd name="T12" fmla="*/ 28 w 88"/>
                <a:gd name="T13" fmla="*/ 0 h 86"/>
                <a:gd name="T14" fmla="*/ 28 w 88"/>
                <a:gd name="T15" fmla="*/ 0 h 86"/>
                <a:gd name="T16" fmla="*/ 28 w 88"/>
                <a:gd name="T17" fmla="*/ 0 h 86"/>
                <a:gd name="T18" fmla="*/ 88 w 88"/>
                <a:gd name="T19" fmla="*/ 5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86">
                  <a:moveTo>
                    <a:pt x="88" y="58"/>
                  </a:moveTo>
                  <a:lnTo>
                    <a:pt x="28" y="0"/>
                  </a:lnTo>
                  <a:lnTo>
                    <a:pt x="0" y="27"/>
                  </a:lnTo>
                  <a:lnTo>
                    <a:pt x="59" y="86"/>
                  </a:lnTo>
                  <a:lnTo>
                    <a:pt x="88" y="58"/>
                  </a:lnTo>
                  <a:lnTo>
                    <a:pt x="88" y="58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88" y="58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48" name="Freeform 288"/>
            <p:cNvSpPr>
              <a:spLocks/>
            </p:cNvSpPr>
            <p:nvPr/>
          </p:nvSpPr>
          <p:spPr bwMode="auto">
            <a:xfrm>
              <a:off x="3459" y="3584"/>
              <a:ext cx="15" cy="14"/>
            </a:xfrm>
            <a:custGeom>
              <a:avLst/>
              <a:gdLst>
                <a:gd name="T0" fmla="*/ 90 w 90"/>
                <a:gd name="T1" fmla="*/ 56 h 87"/>
                <a:gd name="T2" fmla="*/ 29 w 90"/>
                <a:gd name="T3" fmla="*/ 0 h 87"/>
                <a:gd name="T4" fmla="*/ 0 w 90"/>
                <a:gd name="T5" fmla="*/ 29 h 87"/>
                <a:gd name="T6" fmla="*/ 60 w 90"/>
                <a:gd name="T7" fmla="*/ 87 h 87"/>
                <a:gd name="T8" fmla="*/ 87 w 90"/>
                <a:gd name="T9" fmla="*/ 59 h 87"/>
                <a:gd name="T10" fmla="*/ 90 w 90"/>
                <a:gd name="T11" fmla="*/ 56 h 87"/>
                <a:gd name="T12" fmla="*/ 87 w 90"/>
                <a:gd name="T13" fmla="*/ 59 h 87"/>
                <a:gd name="T14" fmla="*/ 89 w 90"/>
                <a:gd name="T15" fmla="*/ 57 h 87"/>
                <a:gd name="T16" fmla="*/ 90 w 90"/>
                <a:gd name="T17" fmla="*/ 5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87">
                  <a:moveTo>
                    <a:pt x="90" y="56"/>
                  </a:moveTo>
                  <a:lnTo>
                    <a:pt x="29" y="0"/>
                  </a:lnTo>
                  <a:lnTo>
                    <a:pt x="0" y="29"/>
                  </a:lnTo>
                  <a:lnTo>
                    <a:pt x="60" y="87"/>
                  </a:lnTo>
                  <a:lnTo>
                    <a:pt x="87" y="59"/>
                  </a:lnTo>
                  <a:lnTo>
                    <a:pt x="90" y="56"/>
                  </a:lnTo>
                  <a:lnTo>
                    <a:pt x="87" y="59"/>
                  </a:lnTo>
                  <a:lnTo>
                    <a:pt x="89" y="57"/>
                  </a:lnTo>
                  <a:lnTo>
                    <a:pt x="90" y="56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49" name="Freeform 289"/>
            <p:cNvSpPr>
              <a:spLocks/>
            </p:cNvSpPr>
            <p:nvPr/>
          </p:nvSpPr>
          <p:spPr bwMode="auto">
            <a:xfrm>
              <a:off x="3463" y="3578"/>
              <a:ext cx="16" cy="15"/>
            </a:xfrm>
            <a:custGeom>
              <a:avLst/>
              <a:gdLst>
                <a:gd name="T0" fmla="*/ 29 w 91"/>
                <a:gd name="T1" fmla="*/ 0 h 89"/>
                <a:gd name="T2" fmla="*/ 28 w 91"/>
                <a:gd name="T3" fmla="*/ 2 h 89"/>
                <a:gd name="T4" fmla="*/ 0 w 91"/>
                <a:gd name="T5" fmla="*/ 35 h 89"/>
                <a:gd name="T6" fmla="*/ 63 w 91"/>
                <a:gd name="T7" fmla="*/ 89 h 89"/>
                <a:gd name="T8" fmla="*/ 91 w 91"/>
                <a:gd name="T9" fmla="*/ 56 h 89"/>
                <a:gd name="T10" fmla="*/ 29 w 91"/>
                <a:gd name="T11" fmla="*/ 0 h 89"/>
                <a:gd name="T12" fmla="*/ 29 w 91"/>
                <a:gd name="T13" fmla="*/ 0 h 89"/>
                <a:gd name="T14" fmla="*/ 28 w 91"/>
                <a:gd name="T15" fmla="*/ 1 h 89"/>
                <a:gd name="T16" fmla="*/ 28 w 91"/>
                <a:gd name="T17" fmla="*/ 2 h 89"/>
                <a:gd name="T18" fmla="*/ 29 w 91"/>
                <a:gd name="T1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89">
                  <a:moveTo>
                    <a:pt x="29" y="0"/>
                  </a:moveTo>
                  <a:lnTo>
                    <a:pt x="28" y="2"/>
                  </a:lnTo>
                  <a:lnTo>
                    <a:pt x="0" y="35"/>
                  </a:lnTo>
                  <a:lnTo>
                    <a:pt x="63" y="89"/>
                  </a:lnTo>
                  <a:lnTo>
                    <a:pt x="91" y="56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8" y="1"/>
                  </a:lnTo>
                  <a:lnTo>
                    <a:pt x="28" y="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50" name="Freeform 290"/>
            <p:cNvSpPr>
              <a:spLocks/>
            </p:cNvSpPr>
            <p:nvPr/>
          </p:nvSpPr>
          <p:spPr bwMode="auto">
            <a:xfrm>
              <a:off x="3468" y="3573"/>
              <a:ext cx="16" cy="15"/>
            </a:xfrm>
            <a:custGeom>
              <a:avLst/>
              <a:gdLst>
                <a:gd name="T0" fmla="*/ 94 w 94"/>
                <a:gd name="T1" fmla="*/ 56 h 91"/>
                <a:gd name="T2" fmla="*/ 34 w 94"/>
                <a:gd name="T3" fmla="*/ 0 h 91"/>
                <a:gd name="T4" fmla="*/ 0 w 94"/>
                <a:gd name="T5" fmla="*/ 33 h 91"/>
                <a:gd name="T6" fmla="*/ 60 w 94"/>
                <a:gd name="T7" fmla="*/ 91 h 91"/>
                <a:gd name="T8" fmla="*/ 93 w 94"/>
                <a:gd name="T9" fmla="*/ 58 h 91"/>
                <a:gd name="T10" fmla="*/ 94 w 94"/>
                <a:gd name="T11" fmla="*/ 56 h 91"/>
                <a:gd name="T12" fmla="*/ 93 w 94"/>
                <a:gd name="T13" fmla="*/ 58 h 91"/>
                <a:gd name="T14" fmla="*/ 94 w 94"/>
                <a:gd name="T15" fmla="*/ 57 h 91"/>
                <a:gd name="T16" fmla="*/ 94 w 94"/>
                <a:gd name="T17" fmla="*/ 5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91">
                  <a:moveTo>
                    <a:pt x="94" y="56"/>
                  </a:moveTo>
                  <a:lnTo>
                    <a:pt x="34" y="0"/>
                  </a:lnTo>
                  <a:lnTo>
                    <a:pt x="0" y="33"/>
                  </a:lnTo>
                  <a:lnTo>
                    <a:pt x="60" y="91"/>
                  </a:lnTo>
                  <a:lnTo>
                    <a:pt x="93" y="58"/>
                  </a:lnTo>
                  <a:lnTo>
                    <a:pt x="94" y="56"/>
                  </a:lnTo>
                  <a:lnTo>
                    <a:pt x="93" y="58"/>
                  </a:lnTo>
                  <a:lnTo>
                    <a:pt x="94" y="57"/>
                  </a:lnTo>
                  <a:lnTo>
                    <a:pt x="94" y="56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51" name="Freeform 291"/>
            <p:cNvSpPr>
              <a:spLocks/>
            </p:cNvSpPr>
            <p:nvPr/>
          </p:nvSpPr>
          <p:spPr bwMode="auto">
            <a:xfrm>
              <a:off x="3474" y="3568"/>
              <a:ext cx="15" cy="14"/>
            </a:xfrm>
            <a:custGeom>
              <a:avLst/>
              <a:gdLst>
                <a:gd name="T0" fmla="*/ 92 w 92"/>
                <a:gd name="T1" fmla="*/ 53 h 86"/>
                <a:gd name="T2" fmla="*/ 29 w 92"/>
                <a:gd name="T3" fmla="*/ 0 h 86"/>
                <a:gd name="T4" fmla="*/ 0 w 92"/>
                <a:gd name="T5" fmla="*/ 32 h 86"/>
                <a:gd name="T6" fmla="*/ 63 w 92"/>
                <a:gd name="T7" fmla="*/ 86 h 86"/>
                <a:gd name="T8" fmla="*/ 92 w 92"/>
                <a:gd name="T9" fmla="*/ 53 h 86"/>
                <a:gd name="T10" fmla="*/ 92 w 92"/>
                <a:gd name="T11" fmla="*/ 53 h 86"/>
                <a:gd name="T12" fmla="*/ 29 w 92"/>
                <a:gd name="T13" fmla="*/ 0 h 86"/>
                <a:gd name="T14" fmla="*/ 29 w 92"/>
                <a:gd name="T15" fmla="*/ 0 h 86"/>
                <a:gd name="T16" fmla="*/ 29 w 92"/>
                <a:gd name="T17" fmla="*/ 0 h 86"/>
                <a:gd name="T18" fmla="*/ 92 w 92"/>
                <a:gd name="T19" fmla="*/ 5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86">
                  <a:moveTo>
                    <a:pt x="92" y="53"/>
                  </a:moveTo>
                  <a:lnTo>
                    <a:pt x="29" y="0"/>
                  </a:lnTo>
                  <a:lnTo>
                    <a:pt x="0" y="32"/>
                  </a:lnTo>
                  <a:lnTo>
                    <a:pt x="63" y="86"/>
                  </a:lnTo>
                  <a:lnTo>
                    <a:pt x="92" y="53"/>
                  </a:lnTo>
                  <a:lnTo>
                    <a:pt x="92" y="53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92" y="5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52" name="Freeform 292"/>
            <p:cNvSpPr>
              <a:spLocks/>
            </p:cNvSpPr>
            <p:nvPr/>
          </p:nvSpPr>
          <p:spPr bwMode="auto">
            <a:xfrm>
              <a:off x="3478" y="3562"/>
              <a:ext cx="16" cy="15"/>
            </a:xfrm>
            <a:custGeom>
              <a:avLst/>
              <a:gdLst>
                <a:gd name="T0" fmla="*/ 93 w 93"/>
                <a:gd name="T1" fmla="*/ 52 h 86"/>
                <a:gd name="T2" fmla="*/ 29 w 93"/>
                <a:gd name="T3" fmla="*/ 0 h 86"/>
                <a:gd name="T4" fmla="*/ 0 w 93"/>
                <a:gd name="T5" fmla="*/ 33 h 86"/>
                <a:gd name="T6" fmla="*/ 63 w 93"/>
                <a:gd name="T7" fmla="*/ 86 h 86"/>
                <a:gd name="T8" fmla="*/ 92 w 93"/>
                <a:gd name="T9" fmla="*/ 54 h 86"/>
                <a:gd name="T10" fmla="*/ 93 w 93"/>
                <a:gd name="T11" fmla="*/ 52 h 86"/>
                <a:gd name="T12" fmla="*/ 92 w 93"/>
                <a:gd name="T13" fmla="*/ 54 h 86"/>
                <a:gd name="T14" fmla="*/ 92 w 93"/>
                <a:gd name="T15" fmla="*/ 53 h 86"/>
                <a:gd name="T16" fmla="*/ 93 w 93"/>
                <a:gd name="T17" fmla="*/ 5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86">
                  <a:moveTo>
                    <a:pt x="93" y="52"/>
                  </a:moveTo>
                  <a:lnTo>
                    <a:pt x="29" y="0"/>
                  </a:lnTo>
                  <a:lnTo>
                    <a:pt x="0" y="33"/>
                  </a:lnTo>
                  <a:lnTo>
                    <a:pt x="63" y="86"/>
                  </a:lnTo>
                  <a:lnTo>
                    <a:pt x="92" y="54"/>
                  </a:lnTo>
                  <a:lnTo>
                    <a:pt x="93" y="52"/>
                  </a:lnTo>
                  <a:lnTo>
                    <a:pt x="92" y="54"/>
                  </a:lnTo>
                  <a:lnTo>
                    <a:pt x="92" y="53"/>
                  </a:lnTo>
                  <a:lnTo>
                    <a:pt x="93" y="52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53" name="Freeform 293"/>
            <p:cNvSpPr>
              <a:spLocks/>
            </p:cNvSpPr>
            <p:nvPr/>
          </p:nvSpPr>
          <p:spPr bwMode="auto">
            <a:xfrm>
              <a:off x="3483" y="3556"/>
              <a:ext cx="16" cy="15"/>
            </a:xfrm>
            <a:custGeom>
              <a:avLst/>
              <a:gdLst>
                <a:gd name="T0" fmla="*/ 96 w 96"/>
                <a:gd name="T1" fmla="*/ 48 h 88"/>
                <a:gd name="T2" fmla="*/ 28 w 96"/>
                <a:gd name="T3" fmla="*/ 0 h 88"/>
                <a:gd name="T4" fmla="*/ 0 w 96"/>
                <a:gd name="T5" fmla="*/ 38 h 88"/>
                <a:gd name="T6" fmla="*/ 66 w 96"/>
                <a:gd name="T7" fmla="*/ 88 h 88"/>
                <a:gd name="T8" fmla="*/ 95 w 96"/>
                <a:gd name="T9" fmla="*/ 50 h 88"/>
                <a:gd name="T10" fmla="*/ 96 w 96"/>
                <a:gd name="T11" fmla="*/ 48 h 88"/>
                <a:gd name="T12" fmla="*/ 95 w 96"/>
                <a:gd name="T13" fmla="*/ 50 h 88"/>
                <a:gd name="T14" fmla="*/ 95 w 96"/>
                <a:gd name="T15" fmla="*/ 49 h 88"/>
                <a:gd name="T16" fmla="*/ 96 w 96"/>
                <a:gd name="T17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88">
                  <a:moveTo>
                    <a:pt x="96" y="48"/>
                  </a:moveTo>
                  <a:lnTo>
                    <a:pt x="28" y="0"/>
                  </a:lnTo>
                  <a:lnTo>
                    <a:pt x="0" y="38"/>
                  </a:lnTo>
                  <a:lnTo>
                    <a:pt x="66" y="88"/>
                  </a:lnTo>
                  <a:lnTo>
                    <a:pt x="95" y="50"/>
                  </a:lnTo>
                  <a:lnTo>
                    <a:pt x="96" y="48"/>
                  </a:lnTo>
                  <a:lnTo>
                    <a:pt x="95" y="50"/>
                  </a:lnTo>
                  <a:lnTo>
                    <a:pt x="95" y="49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54" name="Freeform 294"/>
            <p:cNvSpPr>
              <a:spLocks/>
            </p:cNvSpPr>
            <p:nvPr/>
          </p:nvSpPr>
          <p:spPr bwMode="auto">
            <a:xfrm>
              <a:off x="3487" y="3549"/>
              <a:ext cx="17" cy="15"/>
            </a:xfrm>
            <a:custGeom>
              <a:avLst/>
              <a:gdLst>
                <a:gd name="T0" fmla="*/ 30 w 99"/>
                <a:gd name="T1" fmla="*/ 0 h 91"/>
                <a:gd name="T2" fmla="*/ 29 w 99"/>
                <a:gd name="T3" fmla="*/ 2 h 91"/>
                <a:gd name="T4" fmla="*/ 0 w 99"/>
                <a:gd name="T5" fmla="*/ 44 h 91"/>
                <a:gd name="T6" fmla="*/ 70 w 99"/>
                <a:gd name="T7" fmla="*/ 91 h 91"/>
                <a:gd name="T8" fmla="*/ 99 w 99"/>
                <a:gd name="T9" fmla="*/ 49 h 91"/>
                <a:gd name="T10" fmla="*/ 30 w 99"/>
                <a:gd name="T11" fmla="*/ 0 h 91"/>
                <a:gd name="T12" fmla="*/ 30 w 99"/>
                <a:gd name="T13" fmla="*/ 0 h 91"/>
                <a:gd name="T14" fmla="*/ 30 w 99"/>
                <a:gd name="T15" fmla="*/ 1 h 91"/>
                <a:gd name="T16" fmla="*/ 29 w 99"/>
                <a:gd name="T17" fmla="*/ 2 h 91"/>
                <a:gd name="T18" fmla="*/ 30 w 99"/>
                <a:gd name="T1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91">
                  <a:moveTo>
                    <a:pt x="30" y="0"/>
                  </a:moveTo>
                  <a:lnTo>
                    <a:pt x="29" y="2"/>
                  </a:lnTo>
                  <a:lnTo>
                    <a:pt x="0" y="44"/>
                  </a:lnTo>
                  <a:lnTo>
                    <a:pt x="70" y="91"/>
                  </a:lnTo>
                  <a:lnTo>
                    <a:pt x="99" y="49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1"/>
                  </a:lnTo>
                  <a:lnTo>
                    <a:pt x="29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55" name="Freeform 295"/>
            <p:cNvSpPr>
              <a:spLocks/>
            </p:cNvSpPr>
            <p:nvPr/>
          </p:nvSpPr>
          <p:spPr bwMode="auto">
            <a:xfrm>
              <a:off x="3492" y="3543"/>
              <a:ext cx="16" cy="14"/>
            </a:xfrm>
            <a:custGeom>
              <a:avLst/>
              <a:gdLst>
                <a:gd name="T0" fmla="*/ 96 w 96"/>
                <a:gd name="T1" fmla="*/ 47 h 87"/>
                <a:gd name="T2" fmla="*/ 29 w 96"/>
                <a:gd name="T3" fmla="*/ 0 h 87"/>
                <a:gd name="T4" fmla="*/ 0 w 96"/>
                <a:gd name="T5" fmla="*/ 37 h 87"/>
                <a:gd name="T6" fmla="*/ 66 w 96"/>
                <a:gd name="T7" fmla="*/ 87 h 87"/>
                <a:gd name="T8" fmla="*/ 95 w 96"/>
                <a:gd name="T9" fmla="*/ 49 h 87"/>
                <a:gd name="T10" fmla="*/ 96 w 96"/>
                <a:gd name="T11" fmla="*/ 47 h 87"/>
                <a:gd name="T12" fmla="*/ 95 w 96"/>
                <a:gd name="T13" fmla="*/ 49 h 87"/>
                <a:gd name="T14" fmla="*/ 95 w 96"/>
                <a:gd name="T15" fmla="*/ 48 h 87"/>
                <a:gd name="T16" fmla="*/ 96 w 96"/>
                <a:gd name="T17" fmla="*/ 4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87">
                  <a:moveTo>
                    <a:pt x="96" y="47"/>
                  </a:moveTo>
                  <a:lnTo>
                    <a:pt x="29" y="0"/>
                  </a:lnTo>
                  <a:lnTo>
                    <a:pt x="0" y="37"/>
                  </a:lnTo>
                  <a:lnTo>
                    <a:pt x="66" y="87"/>
                  </a:lnTo>
                  <a:lnTo>
                    <a:pt x="95" y="49"/>
                  </a:lnTo>
                  <a:lnTo>
                    <a:pt x="96" y="47"/>
                  </a:lnTo>
                  <a:lnTo>
                    <a:pt x="95" y="49"/>
                  </a:lnTo>
                  <a:lnTo>
                    <a:pt x="95" y="48"/>
                  </a:lnTo>
                  <a:lnTo>
                    <a:pt x="96" y="47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56" name="Freeform 296"/>
            <p:cNvSpPr>
              <a:spLocks/>
            </p:cNvSpPr>
            <p:nvPr/>
          </p:nvSpPr>
          <p:spPr bwMode="auto">
            <a:xfrm>
              <a:off x="3497" y="3536"/>
              <a:ext cx="16" cy="15"/>
            </a:xfrm>
            <a:custGeom>
              <a:avLst/>
              <a:gdLst>
                <a:gd name="T0" fmla="*/ 97 w 97"/>
                <a:gd name="T1" fmla="*/ 46 h 88"/>
                <a:gd name="T2" fmla="*/ 27 w 97"/>
                <a:gd name="T3" fmla="*/ 0 h 88"/>
                <a:gd name="T4" fmla="*/ 0 w 97"/>
                <a:gd name="T5" fmla="*/ 43 h 88"/>
                <a:gd name="T6" fmla="*/ 68 w 97"/>
                <a:gd name="T7" fmla="*/ 88 h 88"/>
                <a:gd name="T8" fmla="*/ 97 w 97"/>
                <a:gd name="T9" fmla="*/ 46 h 88"/>
                <a:gd name="T10" fmla="*/ 97 w 97"/>
                <a:gd name="T11" fmla="*/ 46 h 88"/>
                <a:gd name="T12" fmla="*/ 97 w 97"/>
                <a:gd name="T13" fmla="*/ 46 h 88"/>
                <a:gd name="T14" fmla="*/ 97 w 97"/>
                <a:gd name="T15" fmla="*/ 46 h 88"/>
                <a:gd name="T16" fmla="*/ 97 w 97"/>
                <a:gd name="T17" fmla="*/ 4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88">
                  <a:moveTo>
                    <a:pt x="97" y="46"/>
                  </a:moveTo>
                  <a:lnTo>
                    <a:pt x="27" y="0"/>
                  </a:lnTo>
                  <a:lnTo>
                    <a:pt x="0" y="43"/>
                  </a:lnTo>
                  <a:lnTo>
                    <a:pt x="68" y="88"/>
                  </a:lnTo>
                  <a:lnTo>
                    <a:pt x="97" y="46"/>
                  </a:lnTo>
                  <a:lnTo>
                    <a:pt x="97" y="46"/>
                  </a:lnTo>
                  <a:lnTo>
                    <a:pt x="97" y="46"/>
                  </a:lnTo>
                  <a:lnTo>
                    <a:pt x="97" y="46"/>
                  </a:lnTo>
                  <a:lnTo>
                    <a:pt x="97" y="46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57" name="Freeform 297"/>
            <p:cNvSpPr>
              <a:spLocks/>
            </p:cNvSpPr>
            <p:nvPr/>
          </p:nvSpPr>
          <p:spPr bwMode="auto">
            <a:xfrm>
              <a:off x="3501" y="3529"/>
              <a:ext cx="17" cy="15"/>
            </a:xfrm>
            <a:custGeom>
              <a:avLst/>
              <a:gdLst>
                <a:gd name="T0" fmla="*/ 99 w 99"/>
                <a:gd name="T1" fmla="*/ 44 h 88"/>
                <a:gd name="T2" fmla="*/ 29 w 99"/>
                <a:gd name="T3" fmla="*/ 0 h 88"/>
                <a:gd name="T4" fmla="*/ 0 w 99"/>
                <a:gd name="T5" fmla="*/ 42 h 88"/>
                <a:gd name="T6" fmla="*/ 70 w 99"/>
                <a:gd name="T7" fmla="*/ 88 h 88"/>
                <a:gd name="T8" fmla="*/ 98 w 99"/>
                <a:gd name="T9" fmla="*/ 45 h 88"/>
                <a:gd name="T10" fmla="*/ 99 w 99"/>
                <a:gd name="T11" fmla="*/ 44 h 88"/>
                <a:gd name="T12" fmla="*/ 98 w 99"/>
                <a:gd name="T13" fmla="*/ 45 h 88"/>
                <a:gd name="T14" fmla="*/ 99 w 99"/>
                <a:gd name="T15" fmla="*/ 45 h 88"/>
                <a:gd name="T16" fmla="*/ 99 w 99"/>
                <a:gd name="T17" fmla="*/ 4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88">
                  <a:moveTo>
                    <a:pt x="99" y="44"/>
                  </a:moveTo>
                  <a:lnTo>
                    <a:pt x="29" y="0"/>
                  </a:lnTo>
                  <a:lnTo>
                    <a:pt x="0" y="42"/>
                  </a:lnTo>
                  <a:lnTo>
                    <a:pt x="70" y="88"/>
                  </a:lnTo>
                  <a:lnTo>
                    <a:pt x="98" y="45"/>
                  </a:lnTo>
                  <a:lnTo>
                    <a:pt x="99" y="44"/>
                  </a:lnTo>
                  <a:lnTo>
                    <a:pt x="98" y="45"/>
                  </a:lnTo>
                  <a:lnTo>
                    <a:pt x="99" y="45"/>
                  </a:lnTo>
                  <a:lnTo>
                    <a:pt x="99" y="4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58" name="Freeform 298"/>
            <p:cNvSpPr>
              <a:spLocks/>
            </p:cNvSpPr>
            <p:nvPr/>
          </p:nvSpPr>
          <p:spPr bwMode="auto">
            <a:xfrm>
              <a:off x="3506" y="3522"/>
              <a:ext cx="17" cy="14"/>
            </a:xfrm>
            <a:custGeom>
              <a:avLst/>
              <a:gdLst>
                <a:gd name="T0" fmla="*/ 100 w 100"/>
                <a:gd name="T1" fmla="*/ 42 h 90"/>
                <a:gd name="T2" fmla="*/ 28 w 100"/>
                <a:gd name="T3" fmla="*/ 0 h 90"/>
                <a:gd name="T4" fmla="*/ 0 w 100"/>
                <a:gd name="T5" fmla="*/ 47 h 90"/>
                <a:gd name="T6" fmla="*/ 71 w 100"/>
                <a:gd name="T7" fmla="*/ 90 h 90"/>
                <a:gd name="T8" fmla="*/ 100 w 100"/>
                <a:gd name="T9" fmla="*/ 42 h 90"/>
                <a:gd name="T10" fmla="*/ 100 w 100"/>
                <a:gd name="T11" fmla="*/ 42 h 90"/>
                <a:gd name="T12" fmla="*/ 28 w 100"/>
                <a:gd name="T13" fmla="*/ 0 h 90"/>
                <a:gd name="T14" fmla="*/ 28 w 100"/>
                <a:gd name="T15" fmla="*/ 0 h 90"/>
                <a:gd name="T16" fmla="*/ 28 w 100"/>
                <a:gd name="T17" fmla="*/ 0 h 90"/>
                <a:gd name="T18" fmla="*/ 100 w 100"/>
                <a:gd name="T19" fmla="*/ 4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0" h="90">
                  <a:moveTo>
                    <a:pt x="100" y="42"/>
                  </a:moveTo>
                  <a:lnTo>
                    <a:pt x="28" y="0"/>
                  </a:lnTo>
                  <a:lnTo>
                    <a:pt x="0" y="47"/>
                  </a:lnTo>
                  <a:lnTo>
                    <a:pt x="71" y="90"/>
                  </a:lnTo>
                  <a:lnTo>
                    <a:pt x="100" y="42"/>
                  </a:lnTo>
                  <a:lnTo>
                    <a:pt x="100" y="42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100" y="42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59" name="Freeform 299"/>
            <p:cNvSpPr>
              <a:spLocks/>
            </p:cNvSpPr>
            <p:nvPr/>
          </p:nvSpPr>
          <p:spPr bwMode="auto">
            <a:xfrm>
              <a:off x="3511" y="3513"/>
              <a:ext cx="16" cy="16"/>
            </a:xfrm>
            <a:custGeom>
              <a:avLst/>
              <a:gdLst>
                <a:gd name="T0" fmla="*/ 31 w 99"/>
                <a:gd name="T1" fmla="*/ 0 h 91"/>
                <a:gd name="T2" fmla="*/ 28 w 99"/>
                <a:gd name="T3" fmla="*/ 2 h 91"/>
                <a:gd name="T4" fmla="*/ 0 w 99"/>
                <a:gd name="T5" fmla="*/ 49 h 91"/>
                <a:gd name="T6" fmla="*/ 72 w 99"/>
                <a:gd name="T7" fmla="*/ 91 h 91"/>
                <a:gd name="T8" fmla="*/ 99 w 99"/>
                <a:gd name="T9" fmla="*/ 45 h 91"/>
                <a:gd name="T10" fmla="*/ 31 w 99"/>
                <a:gd name="T11" fmla="*/ 0 h 91"/>
                <a:gd name="T12" fmla="*/ 31 w 99"/>
                <a:gd name="T13" fmla="*/ 0 h 91"/>
                <a:gd name="T14" fmla="*/ 29 w 99"/>
                <a:gd name="T15" fmla="*/ 1 h 91"/>
                <a:gd name="T16" fmla="*/ 28 w 99"/>
                <a:gd name="T17" fmla="*/ 2 h 91"/>
                <a:gd name="T18" fmla="*/ 31 w 99"/>
                <a:gd name="T1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91">
                  <a:moveTo>
                    <a:pt x="31" y="0"/>
                  </a:moveTo>
                  <a:lnTo>
                    <a:pt x="28" y="2"/>
                  </a:lnTo>
                  <a:lnTo>
                    <a:pt x="0" y="49"/>
                  </a:lnTo>
                  <a:lnTo>
                    <a:pt x="72" y="91"/>
                  </a:lnTo>
                  <a:lnTo>
                    <a:pt x="99" y="45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9" y="1"/>
                  </a:lnTo>
                  <a:lnTo>
                    <a:pt x="28" y="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60" name="Freeform 300"/>
            <p:cNvSpPr>
              <a:spLocks/>
            </p:cNvSpPr>
            <p:nvPr/>
          </p:nvSpPr>
          <p:spPr bwMode="auto">
            <a:xfrm>
              <a:off x="3516" y="3505"/>
              <a:ext cx="17" cy="16"/>
            </a:xfrm>
            <a:custGeom>
              <a:avLst/>
              <a:gdLst>
                <a:gd name="T0" fmla="*/ 102 w 102"/>
                <a:gd name="T1" fmla="*/ 44 h 95"/>
                <a:gd name="T2" fmla="*/ 32 w 102"/>
                <a:gd name="T3" fmla="*/ 0 h 95"/>
                <a:gd name="T4" fmla="*/ 0 w 102"/>
                <a:gd name="T5" fmla="*/ 48 h 95"/>
                <a:gd name="T6" fmla="*/ 67 w 102"/>
                <a:gd name="T7" fmla="*/ 95 h 95"/>
                <a:gd name="T8" fmla="*/ 100 w 102"/>
                <a:gd name="T9" fmla="*/ 48 h 95"/>
                <a:gd name="T10" fmla="*/ 102 w 102"/>
                <a:gd name="T11" fmla="*/ 44 h 95"/>
                <a:gd name="T12" fmla="*/ 100 w 102"/>
                <a:gd name="T13" fmla="*/ 48 h 95"/>
                <a:gd name="T14" fmla="*/ 101 w 102"/>
                <a:gd name="T15" fmla="*/ 46 h 95"/>
                <a:gd name="T16" fmla="*/ 102 w 102"/>
                <a:gd name="T17" fmla="*/ 4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95">
                  <a:moveTo>
                    <a:pt x="102" y="44"/>
                  </a:moveTo>
                  <a:lnTo>
                    <a:pt x="32" y="0"/>
                  </a:lnTo>
                  <a:lnTo>
                    <a:pt x="0" y="48"/>
                  </a:lnTo>
                  <a:lnTo>
                    <a:pt x="67" y="95"/>
                  </a:lnTo>
                  <a:lnTo>
                    <a:pt x="100" y="48"/>
                  </a:lnTo>
                  <a:lnTo>
                    <a:pt x="102" y="44"/>
                  </a:lnTo>
                  <a:lnTo>
                    <a:pt x="100" y="48"/>
                  </a:lnTo>
                  <a:lnTo>
                    <a:pt x="101" y="46"/>
                  </a:lnTo>
                  <a:lnTo>
                    <a:pt x="102" y="4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61" name="Freeform 301"/>
            <p:cNvSpPr>
              <a:spLocks/>
            </p:cNvSpPr>
            <p:nvPr/>
          </p:nvSpPr>
          <p:spPr bwMode="auto">
            <a:xfrm>
              <a:off x="3521" y="3497"/>
              <a:ext cx="17" cy="16"/>
            </a:xfrm>
            <a:custGeom>
              <a:avLst/>
              <a:gdLst>
                <a:gd name="T0" fmla="*/ 102 w 102"/>
                <a:gd name="T1" fmla="*/ 40 h 91"/>
                <a:gd name="T2" fmla="*/ 29 w 102"/>
                <a:gd name="T3" fmla="*/ 0 h 91"/>
                <a:gd name="T4" fmla="*/ 0 w 102"/>
                <a:gd name="T5" fmla="*/ 52 h 91"/>
                <a:gd name="T6" fmla="*/ 73 w 102"/>
                <a:gd name="T7" fmla="*/ 91 h 91"/>
                <a:gd name="T8" fmla="*/ 102 w 102"/>
                <a:gd name="T9" fmla="*/ 40 h 91"/>
                <a:gd name="T10" fmla="*/ 102 w 102"/>
                <a:gd name="T11" fmla="*/ 40 h 91"/>
                <a:gd name="T12" fmla="*/ 29 w 102"/>
                <a:gd name="T13" fmla="*/ 0 h 91"/>
                <a:gd name="T14" fmla="*/ 29 w 102"/>
                <a:gd name="T15" fmla="*/ 0 h 91"/>
                <a:gd name="T16" fmla="*/ 29 w 102"/>
                <a:gd name="T17" fmla="*/ 0 h 91"/>
                <a:gd name="T18" fmla="*/ 102 w 102"/>
                <a:gd name="T19" fmla="*/ 4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" h="91">
                  <a:moveTo>
                    <a:pt x="102" y="40"/>
                  </a:moveTo>
                  <a:lnTo>
                    <a:pt x="29" y="0"/>
                  </a:lnTo>
                  <a:lnTo>
                    <a:pt x="0" y="52"/>
                  </a:lnTo>
                  <a:lnTo>
                    <a:pt x="73" y="91"/>
                  </a:lnTo>
                  <a:lnTo>
                    <a:pt x="102" y="40"/>
                  </a:lnTo>
                  <a:lnTo>
                    <a:pt x="102" y="4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102" y="4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62" name="Freeform 302"/>
            <p:cNvSpPr>
              <a:spLocks/>
            </p:cNvSpPr>
            <p:nvPr/>
          </p:nvSpPr>
          <p:spPr bwMode="auto">
            <a:xfrm>
              <a:off x="3526" y="3489"/>
              <a:ext cx="16" cy="15"/>
            </a:xfrm>
            <a:custGeom>
              <a:avLst/>
              <a:gdLst>
                <a:gd name="T0" fmla="*/ 101 w 101"/>
                <a:gd name="T1" fmla="*/ 40 h 92"/>
                <a:gd name="T2" fmla="*/ 28 w 101"/>
                <a:gd name="T3" fmla="*/ 0 h 92"/>
                <a:gd name="T4" fmla="*/ 0 w 101"/>
                <a:gd name="T5" fmla="*/ 52 h 92"/>
                <a:gd name="T6" fmla="*/ 73 w 101"/>
                <a:gd name="T7" fmla="*/ 92 h 92"/>
                <a:gd name="T8" fmla="*/ 101 w 101"/>
                <a:gd name="T9" fmla="*/ 40 h 92"/>
                <a:gd name="T10" fmla="*/ 101 w 101"/>
                <a:gd name="T11" fmla="*/ 40 h 92"/>
                <a:gd name="T12" fmla="*/ 28 w 101"/>
                <a:gd name="T13" fmla="*/ 0 h 92"/>
                <a:gd name="T14" fmla="*/ 28 w 101"/>
                <a:gd name="T15" fmla="*/ 0 h 92"/>
                <a:gd name="T16" fmla="*/ 28 w 101"/>
                <a:gd name="T17" fmla="*/ 0 h 92"/>
                <a:gd name="T18" fmla="*/ 101 w 101"/>
                <a:gd name="T19" fmla="*/ 4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1" h="92">
                  <a:moveTo>
                    <a:pt x="101" y="40"/>
                  </a:moveTo>
                  <a:lnTo>
                    <a:pt x="28" y="0"/>
                  </a:lnTo>
                  <a:lnTo>
                    <a:pt x="0" y="52"/>
                  </a:lnTo>
                  <a:lnTo>
                    <a:pt x="73" y="92"/>
                  </a:lnTo>
                  <a:lnTo>
                    <a:pt x="101" y="40"/>
                  </a:lnTo>
                  <a:lnTo>
                    <a:pt x="101" y="4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101" y="4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63" name="Freeform 303"/>
            <p:cNvSpPr>
              <a:spLocks/>
            </p:cNvSpPr>
            <p:nvPr/>
          </p:nvSpPr>
          <p:spPr bwMode="auto">
            <a:xfrm>
              <a:off x="3530" y="3480"/>
              <a:ext cx="17" cy="15"/>
            </a:xfrm>
            <a:custGeom>
              <a:avLst/>
              <a:gdLst>
                <a:gd name="T0" fmla="*/ 102 w 102"/>
                <a:gd name="T1" fmla="*/ 39 h 92"/>
                <a:gd name="T2" fmla="*/ 29 w 102"/>
                <a:gd name="T3" fmla="*/ 0 h 92"/>
                <a:gd name="T4" fmla="*/ 0 w 102"/>
                <a:gd name="T5" fmla="*/ 52 h 92"/>
                <a:gd name="T6" fmla="*/ 73 w 102"/>
                <a:gd name="T7" fmla="*/ 92 h 92"/>
                <a:gd name="T8" fmla="*/ 102 w 102"/>
                <a:gd name="T9" fmla="*/ 40 h 92"/>
                <a:gd name="T10" fmla="*/ 102 w 102"/>
                <a:gd name="T11" fmla="*/ 39 h 92"/>
                <a:gd name="T12" fmla="*/ 102 w 102"/>
                <a:gd name="T13" fmla="*/ 40 h 92"/>
                <a:gd name="T14" fmla="*/ 102 w 102"/>
                <a:gd name="T15" fmla="*/ 39 h 92"/>
                <a:gd name="T16" fmla="*/ 102 w 102"/>
                <a:gd name="T17" fmla="*/ 3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92">
                  <a:moveTo>
                    <a:pt x="102" y="39"/>
                  </a:moveTo>
                  <a:lnTo>
                    <a:pt x="29" y="0"/>
                  </a:lnTo>
                  <a:lnTo>
                    <a:pt x="0" y="52"/>
                  </a:lnTo>
                  <a:lnTo>
                    <a:pt x="73" y="92"/>
                  </a:lnTo>
                  <a:lnTo>
                    <a:pt x="102" y="40"/>
                  </a:lnTo>
                  <a:lnTo>
                    <a:pt x="102" y="39"/>
                  </a:lnTo>
                  <a:lnTo>
                    <a:pt x="102" y="40"/>
                  </a:lnTo>
                  <a:lnTo>
                    <a:pt x="102" y="39"/>
                  </a:lnTo>
                  <a:lnTo>
                    <a:pt x="102" y="39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64" name="Freeform 304"/>
            <p:cNvSpPr>
              <a:spLocks/>
            </p:cNvSpPr>
            <p:nvPr/>
          </p:nvSpPr>
          <p:spPr bwMode="auto">
            <a:xfrm>
              <a:off x="3535" y="3471"/>
              <a:ext cx="17" cy="16"/>
            </a:xfrm>
            <a:custGeom>
              <a:avLst/>
              <a:gdLst>
                <a:gd name="T0" fmla="*/ 103 w 103"/>
                <a:gd name="T1" fmla="*/ 37 h 94"/>
                <a:gd name="T2" fmla="*/ 29 w 103"/>
                <a:gd name="T3" fmla="*/ 0 h 94"/>
                <a:gd name="T4" fmla="*/ 0 w 103"/>
                <a:gd name="T5" fmla="*/ 56 h 94"/>
                <a:gd name="T6" fmla="*/ 75 w 103"/>
                <a:gd name="T7" fmla="*/ 94 h 94"/>
                <a:gd name="T8" fmla="*/ 103 w 103"/>
                <a:gd name="T9" fmla="*/ 37 h 94"/>
                <a:gd name="T10" fmla="*/ 103 w 103"/>
                <a:gd name="T11" fmla="*/ 37 h 94"/>
                <a:gd name="T12" fmla="*/ 103 w 103"/>
                <a:gd name="T13" fmla="*/ 37 h 94"/>
                <a:gd name="T14" fmla="*/ 103 w 103"/>
                <a:gd name="T15" fmla="*/ 37 h 94"/>
                <a:gd name="T16" fmla="*/ 103 w 103"/>
                <a:gd name="T17" fmla="*/ 3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" h="94">
                  <a:moveTo>
                    <a:pt x="103" y="37"/>
                  </a:moveTo>
                  <a:lnTo>
                    <a:pt x="29" y="0"/>
                  </a:lnTo>
                  <a:lnTo>
                    <a:pt x="0" y="56"/>
                  </a:lnTo>
                  <a:lnTo>
                    <a:pt x="75" y="94"/>
                  </a:lnTo>
                  <a:lnTo>
                    <a:pt x="103" y="37"/>
                  </a:lnTo>
                  <a:lnTo>
                    <a:pt x="103" y="37"/>
                  </a:lnTo>
                  <a:lnTo>
                    <a:pt x="103" y="37"/>
                  </a:lnTo>
                  <a:lnTo>
                    <a:pt x="103" y="37"/>
                  </a:lnTo>
                  <a:lnTo>
                    <a:pt x="103" y="37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65" name="Freeform 305"/>
            <p:cNvSpPr>
              <a:spLocks/>
            </p:cNvSpPr>
            <p:nvPr/>
          </p:nvSpPr>
          <p:spPr bwMode="auto">
            <a:xfrm>
              <a:off x="3540" y="3462"/>
              <a:ext cx="17" cy="15"/>
            </a:xfrm>
            <a:custGeom>
              <a:avLst/>
              <a:gdLst>
                <a:gd name="T0" fmla="*/ 29 w 103"/>
                <a:gd name="T1" fmla="*/ 0 h 94"/>
                <a:gd name="T2" fmla="*/ 28 w 103"/>
                <a:gd name="T3" fmla="*/ 0 h 94"/>
                <a:gd name="T4" fmla="*/ 0 w 103"/>
                <a:gd name="T5" fmla="*/ 57 h 94"/>
                <a:gd name="T6" fmla="*/ 74 w 103"/>
                <a:gd name="T7" fmla="*/ 94 h 94"/>
                <a:gd name="T8" fmla="*/ 103 w 103"/>
                <a:gd name="T9" fmla="*/ 37 h 94"/>
                <a:gd name="T10" fmla="*/ 29 w 103"/>
                <a:gd name="T11" fmla="*/ 0 h 94"/>
                <a:gd name="T12" fmla="*/ 29 w 103"/>
                <a:gd name="T13" fmla="*/ 0 h 94"/>
                <a:gd name="T14" fmla="*/ 28 w 103"/>
                <a:gd name="T15" fmla="*/ 0 h 94"/>
                <a:gd name="T16" fmla="*/ 28 w 103"/>
                <a:gd name="T17" fmla="*/ 0 h 94"/>
                <a:gd name="T18" fmla="*/ 29 w 103"/>
                <a:gd name="T1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94">
                  <a:moveTo>
                    <a:pt x="29" y="0"/>
                  </a:moveTo>
                  <a:lnTo>
                    <a:pt x="28" y="0"/>
                  </a:lnTo>
                  <a:lnTo>
                    <a:pt x="0" y="57"/>
                  </a:lnTo>
                  <a:lnTo>
                    <a:pt x="74" y="94"/>
                  </a:lnTo>
                  <a:lnTo>
                    <a:pt x="103" y="37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66" name="Freeform 306"/>
            <p:cNvSpPr>
              <a:spLocks/>
            </p:cNvSpPr>
            <p:nvPr/>
          </p:nvSpPr>
          <p:spPr bwMode="auto">
            <a:xfrm>
              <a:off x="3544" y="3452"/>
              <a:ext cx="17" cy="16"/>
            </a:xfrm>
            <a:custGeom>
              <a:avLst/>
              <a:gdLst>
                <a:gd name="T0" fmla="*/ 103 w 103"/>
                <a:gd name="T1" fmla="*/ 35 h 93"/>
                <a:gd name="T2" fmla="*/ 28 w 103"/>
                <a:gd name="T3" fmla="*/ 0 h 93"/>
                <a:gd name="T4" fmla="*/ 0 w 103"/>
                <a:gd name="T5" fmla="*/ 56 h 93"/>
                <a:gd name="T6" fmla="*/ 74 w 103"/>
                <a:gd name="T7" fmla="*/ 93 h 93"/>
                <a:gd name="T8" fmla="*/ 102 w 103"/>
                <a:gd name="T9" fmla="*/ 36 h 93"/>
                <a:gd name="T10" fmla="*/ 103 w 103"/>
                <a:gd name="T11" fmla="*/ 35 h 93"/>
                <a:gd name="T12" fmla="*/ 102 w 103"/>
                <a:gd name="T13" fmla="*/ 36 h 93"/>
                <a:gd name="T14" fmla="*/ 102 w 103"/>
                <a:gd name="T15" fmla="*/ 36 h 93"/>
                <a:gd name="T16" fmla="*/ 103 w 103"/>
                <a:gd name="T17" fmla="*/ 3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" h="93">
                  <a:moveTo>
                    <a:pt x="103" y="35"/>
                  </a:moveTo>
                  <a:lnTo>
                    <a:pt x="28" y="0"/>
                  </a:lnTo>
                  <a:lnTo>
                    <a:pt x="0" y="56"/>
                  </a:lnTo>
                  <a:lnTo>
                    <a:pt x="74" y="93"/>
                  </a:lnTo>
                  <a:lnTo>
                    <a:pt x="102" y="36"/>
                  </a:lnTo>
                  <a:lnTo>
                    <a:pt x="103" y="35"/>
                  </a:lnTo>
                  <a:lnTo>
                    <a:pt x="102" y="36"/>
                  </a:lnTo>
                  <a:lnTo>
                    <a:pt x="102" y="36"/>
                  </a:lnTo>
                  <a:lnTo>
                    <a:pt x="103" y="35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67" name="Freeform 307"/>
            <p:cNvSpPr>
              <a:spLocks/>
            </p:cNvSpPr>
            <p:nvPr/>
          </p:nvSpPr>
          <p:spPr bwMode="auto">
            <a:xfrm>
              <a:off x="3549" y="3442"/>
              <a:ext cx="17" cy="16"/>
            </a:xfrm>
            <a:custGeom>
              <a:avLst/>
              <a:gdLst>
                <a:gd name="T0" fmla="*/ 102 w 102"/>
                <a:gd name="T1" fmla="*/ 36 h 96"/>
                <a:gd name="T2" fmla="*/ 27 w 102"/>
                <a:gd name="T3" fmla="*/ 0 h 96"/>
                <a:gd name="T4" fmla="*/ 0 w 102"/>
                <a:gd name="T5" fmla="*/ 62 h 96"/>
                <a:gd name="T6" fmla="*/ 75 w 102"/>
                <a:gd name="T7" fmla="*/ 96 h 96"/>
                <a:gd name="T8" fmla="*/ 102 w 102"/>
                <a:gd name="T9" fmla="*/ 36 h 96"/>
                <a:gd name="T10" fmla="*/ 102 w 102"/>
                <a:gd name="T11" fmla="*/ 36 h 96"/>
                <a:gd name="T12" fmla="*/ 27 w 102"/>
                <a:gd name="T13" fmla="*/ 0 h 96"/>
                <a:gd name="T14" fmla="*/ 27 w 102"/>
                <a:gd name="T15" fmla="*/ 0 h 96"/>
                <a:gd name="T16" fmla="*/ 27 w 102"/>
                <a:gd name="T17" fmla="*/ 0 h 96"/>
                <a:gd name="T18" fmla="*/ 102 w 102"/>
                <a:gd name="T19" fmla="*/ 3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" h="96">
                  <a:moveTo>
                    <a:pt x="102" y="36"/>
                  </a:moveTo>
                  <a:lnTo>
                    <a:pt x="27" y="0"/>
                  </a:lnTo>
                  <a:lnTo>
                    <a:pt x="0" y="62"/>
                  </a:lnTo>
                  <a:lnTo>
                    <a:pt x="75" y="96"/>
                  </a:lnTo>
                  <a:lnTo>
                    <a:pt x="102" y="36"/>
                  </a:lnTo>
                  <a:lnTo>
                    <a:pt x="102" y="36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02" y="36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68" name="Freeform 308"/>
            <p:cNvSpPr>
              <a:spLocks/>
            </p:cNvSpPr>
            <p:nvPr/>
          </p:nvSpPr>
          <p:spPr bwMode="auto">
            <a:xfrm>
              <a:off x="3554" y="3432"/>
              <a:ext cx="17" cy="16"/>
            </a:xfrm>
            <a:custGeom>
              <a:avLst/>
              <a:gdLst>
                <a:gd name="T0" fmla="*/ 104 w 104"/>
                <a:gd name="T1" fmla="*/ 35 h 97"/>
                <a:gd name="T2" fmla="*/ 29 w 104"/>
                <a:gd name="T3" fmla="*/ 0 h 97"/>
                <a:gd name="T4" fmla="*/ 0 w 104"/>
                <a:gd name="T5" fmla="*/ 61 h 97"/>
                <a:gd name="T6" fmla="*/ 75 w 104"/>
                <a:gd name="T7" fmla="*/ 97 h 97"/>
                <a:gd name="T8" fmla="*/ 104 w 104"/>
                <a:gd name="T9" fmla="*/ 35 h 97"/>
                <a:gd name="T10" fmla="*/ 104 w 104"/>
                <a:gd name="T11" fmla="*/ 35 h 97"/>
                <a:gd name="T12" fmla="*/ 29 w 104"/>
                <a:gd name="T13" fmla="*/ 0 h 97"/>
                <a:gd name="T14" fmla="*/ 29 w 104"/>
                <a:gd name="T15" fmla="*/ 0 h 97"/>
                <a:gd name="T16" fmla="*/ 29 w 104"/>
                <a:gd name="T17" fmla="*/ 0 h 97"/>
                <a:gd name="T18" fmla="*/ 104 w 104"/>
                <a:gd name="T19" fmla="*/ 3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97">
                  <a:moveTo>
                    <a:pt x="104" y="35"/>
                  </a:moveTo>
                  <a:lnTo>
                    <a:pt x="29" y="0"/>
                  </a:lnTo>
                  <a:lnTo>
                    <a:pt x="0" y="61"/>
                  </a:lnTo>
                  <a:lnTo>
                    <a:pt x="75" y="97"/>
                  </a:lnTo>
                  <a:lnTo>
                    <a:pt x="104" y="35"/>
                  </a:lnTo>
                  <a:lnTo>
                    <a:pt x="104" y="35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104" y="35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69" name="Freeform 309"/>
            <p:cNvSpPr>
              <a:spLocks/>
            </p:cNvSpPr>
            <p:nvPr/>
          </p:nvSpPr>
          <p:spPr bwMode="auto">
            <a:xfrm>
              <a:off x="3558" y="3422"/>
              <a:ext cx="18" cy="16"/>
            </a:xfrm>
            <a:custGeom>
              <a:avLst/>
              <a:gdLst>
                <a:gd name="T0" fmla="*/ 104 w 104"/>
                <a:gd name="T1" fmla="*/ 36 h 97"/>
                <a:gd name="T2" fmla="*/ 28 w 104"/>
                <a:gd name="T3" fmla="*/ 0 h 97"/>
                <a:gd name="T4" fmla="*/ 0 w 104"/>
                <a:gd name="T5" fmla="*/ 62 h 97"/>
                <a:gd name="T6" fmla="*/ 75 w 104"/>
                <a:gd name="T7" fmla="*/ 97 h 97"/>
                <a:gd name="T8" fmla="*/ 104 w 104"/>
                <a:gd name="T9" fmla="*/ 36 h 97"/>
                <a:gd name="T10" fmla="*/ 104 w 104"/>
                <a:gd name="T11" fmla="*/ 36 h 97"/>
                <a:gd name="T12" fmla="*/ 28 w 104"/>
                <a:gd name="T13" fmla="*/ 0 h 97"/>
                <a:gd name="T14" fmla="*/ 28 w 104"/>
                <a:gd name="T15" fmla="*/ 0 h 97"/>
                <a:gd name="T16" fmla="*/ 28 w 104"/>
                <a:gd name="T17" fmla="*/ 0 h 97"/>
                <a:gd name="T18" fmla="*/ 104 w 104"/>
                <a:gd name="T19" fmla="*/ 3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97">
                  <a:moveTo>
                    <a:pt x="104" y="36"/>
                  </a:moveTo>
                  <a:lnTo>
                    <a:pt x="28" y="0"/>
                  </a:lnTo>
                  <a:lnTo>
                    <a:pt x="0" y="62"/>
                  </a:lnTo>
                  <a:lnTo>
                    <a:pt x="75" y="97"/>
                  </a:lnTo>
                  <a:lnTo>
                    <a:pt x="104" y="36"/>
                  </a:lnTo>
                  <a:lnTo>
                    <a:pt x="104" y="36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104" y="36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70" name="Freeform 310"/>
            <p:cNvSpPr>
              <a:spLocks/>
            </p:cNvSpPr>
            <p:nvPr/>
          </p:nvSpPr>
          <p:spPr bwMode="auto">
            <a:xfrm>
              <a:off x="3563" y="3411"/>
              <a:ext cx="17" cy="16"/>
            </a:xfrm>
            <a:custGeom>
              <a:avLst/>
              <a:gdLst>
                <a:gd name="T0" fmla="*/ 28 w 104"/>
                <a:gd name="T1" fmla="*/ 0 h 97"/>
                <a:gd name="T2" fmla="*/ 28 w 104"/>
                <a:gd name="T3" fmla="*/ 1 h 97"/>
                <a:gd name="T4" fmla="*/ 0 w 104"/>
                <a:gd name="T5" fmla="*/ 61 h 97"/>
                <a:gd name="T6" fmla="*/ 76 w 104"/>
                <a:gd name="T7" fmla="*/ 97 h 97"/>
                <a:gd name="T8" fmla="*/ 104 w 104"/>
                <a:gd name="T9" fmla="*/ 35 h 97"/>
                <a:gd name="T10" fmla="*/ 28 w 104"/>
                <a:gd name="T11" fmla="*/ 0 h 97"/>
                <a:gd name="T12" fmla="*/ 28 w 104"/>
                <a:gd name="T13" fmla="*/ 0 h 97"/>
                <a:gd name="T14" fmla="*/ 28 w 104"/>
                <a:gd name="T15" fmla="*/ 0 h 97"/>
                <a:gd name="T16" fmla="*/ 28 w 104"/>
                <a:gd name="T17" fmla="*/ 1 h 97"/>
                <a:gd name="T18" fmla="*/ 28 w 104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97">
                  <a:moveTo>
                    <a:pt x="28" y="0"/>
                  </a:moveTo>
                  <a:lnTo>
                    <a:pt x="28" y="1"/>
                  </a:lnTo>
                  <a:lnTo>
                    <a:pt x="0" y="61"/>
                  </a:lnTo>
                  <a:lnTo>
                    <a:pt x="76" y="97"/>
                  </a:lnTo>
                  <a:lnTo>
                    <a:pt x="104" y="35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1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71" name="Freeform 311"/>
            <p:cNvSpPr>
              <a:spLocks/>
            </p:cNvSpPr>
            <p:nvPr/>
          </p:nvSpPr>
          <p:spPr bwMode="auto">
            <a:xfrm>
              <a:off x="3568" y="3400"/>
              <a:ext cx="18" cy="17"/>
            </a:xfrm>
            <a:custGeom>
              <a:avLst/>
              <a:gdLst>
                <a:gd name="T0" fmla="*/ 109 w 109"/>
                <a:gd name="T1" fmla="*/ 36 h 103"/>
                <a:gd name="T2" fmla="*/ 34 w 109"/>
                <a:gd name="T3" fmla="*/ 0 h 103"/>
                <a:gd name="T4" fmla="*/ 0 w 109"/>
                <a:gd name="T5" fmla="*/ 67 h 103"/>
                <a:gd name="T6" fmla="*/ 76 w 109"/>
                <a:gd name="T7" fmla="*/ 103 h 103"/>
                <a:gd name="T8" fmla="*/ 108 w 109"/>
                <a:gd name="T9" fmla="*/ 38 h 103"/>
                <a:gd name="T10" fmla="*/ 109 w 109"/>
                <a:gd name="T11" fmla="*/ 36 h 103"/>
                <a:gd name="T12" fmla="*/ 108 w 109"/>
                <a:gd name="T13" fmla="*/ 38 h 103"/>
                <a:gd name="T14" fmla="*/ 109 w 109"/>
                <a:gd name="T15" fmla="*/ 37 h 103"/>
                <a:gd name="T16" fmla="*/ 109 w 109"/>
                <a:gd name="T17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103">
                  <a:moveTo>
                    <a:pt x="109" y="36"/>
                  </a:moveTo>
                  <a:lnTo>
                    <a:pt x="34" y="0"/>
                  </a:lnTo>
                  <a:lnTo>
                    <a:pt x="0" y="67"/>
                  </a:lnTo>
                  <a:lnTo>
                    <a:pt x="76" y="103"/>
                  </a:lnTo>
                  <a:lnTo>
                    <a:pt x="108" y="38"/>
                  </a:lnTo>
                  <a:lnTo>
                    <a:pt x="109" y="36"/>
                  </a:lnTo>
                  <a:lnTo>
                    <a:pt x="108" y="38"/>
                  </a:lnTo>
                  <a:lnTo>
                    <a:pt x="109" y="37"/>
                  </a:lnTo>
                  <a:lnTo>
                    <a:pt x="109" y="36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72" name="Freeform 312"/>
            <p:cNvSpPr>
              <a:spLocks/>
            </p:cNvSpPr>
            <p:nvPr/>
          </p:nvSpPr>
          <p:spPr bwMode="auto">
            <a:xfrm>
              <a:off x="3573" y="3390"/>
              <a:ext cx="18" cy="16"/>
            </a:xfrm>
            <a:custGeom>
              <a:avLst/>
              <a:gdLst>
                <a:gd name="T0" fmla="*/ 105 w 105"/>
                <a:gd name="T1" fmla="*/ 32 h 99"/>
                <a:gd name="T2" fmla="*/ 29 w 105"/>
                <a:gd name="T3" fmla="*/ 0 h 99"/>
                <a:gd name="T4" fmla="*/ 0 w 105"/>
                <a:gd name="T5" fmla="*/ 66 h 99"/>
                <a:gd name="T6" fmla="*/ 77 w 105"/>
                <a:gd name="T7" fmla="*/ 99 h 99"/>
                <a:gd name="T8" fmla="*/ 105 w 105"/>
                <a:gd name="T9" fmla="*/ 32 h 99"/>
                <a:gd name="T10" fmla="*/ 105 w 105"/>
                <a:gd name="T11" fmla="*/ 32 h 99"/>
                <a:gd name="T12" fmla="*/ 29 w 105"/>
                <a:gd name="T13" fmla="*/ 0 h 99"/>
                <a:gd name="T14" fmla="*/ 29 w 105"/>
                <a:gd name="T15" fmla="*/ 0 h 99"/>
                <a:gd name="T16" fmla="*/ 29 w 105"/>
                <a:gd name="T17" fmla="*/ 0 h 99"/>
                <a:gd name="T18" fmla="*/ 105 w 105"/>
                <a:gd name="T19" fmla="*/ 3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" h="99">
                  <a:moveTo>
                    <a:pt x="105" y="32"/>
                  </a:moveTo>
                  <a:lnTo>
                    <a:pt x="29" y="0"/>
                  </a:lnTo>
                  <a:lnTo>
                    <a:pt x="0" y="66"/>
                  </a:lnTo>
                  <a:lnTo>
                    <a:pt x="77" y="99"/>
                  </a:lnTo>
                  <a:lnTo>
                    <a:pt x="105" y="32"/>
                  </a:lnTo>
                  <a:lnTo>
                    <a:pt x="105" y="32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105" y="32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73" name="Freeform 313"/>
            <p:cNvSpPr>
              <a:spLocks/>
            </p:cNvSpPr>
            <p:nvPr/>
          </p:nvSpPr>
          <p:spPr bwMode="auto">
            <a:xfrm>
              <a:off x="3578" y="3379"/>
              <a:ext cx="17" cy="16"/>
            </a:xfrm>
            <a:custGeom>
              <a:avLst/>
              <a:gdLst>
                <a:gd name="T0" fmla="*/ 105 w 105"/>
                <a:gd name="T1" fmla="*/ 32 h 98"/>
                <a:gd name="T2" fmla="*/ 28 w 105"/>
                <a:gd name="T3" fmla="*/ 0 h 98"/>
                <a:gd name="T4" fmla="*/ 0 w 105"/>
                <a:gd name="T5" fmla="*/ 66 h 98"/>
                <a:gd name="T6" fmla="*/ 76 w 105"/>
                <a:gd name="T7" fmla="*/ 98 h 98"/>
                <a:gd name="T8" fmla="*/ 105 w 105"/>
                <a:gd name="T9" fmla="*/ 32 h 98"/>
                <a:gd name="T10" fmla="*/ 105 w 105"/>
                <a:gd name="T11" fmla="*/ 32 h 98"/>
                <a:gd name="T12" fmla="*/ 28 w 105"/>
                <a:gd name="T13" fmla="*/ 0 h 98"/>
                <a:gd name="T14" fmla="*/ 28 w 105"/>
                <a:gd name="T15" fmla="*/ 0 h 98"/>
                <a:gd name="T16" fmla="*/ 28 w 105"/>
                <a:gd name="T17" fmla="*/ 0 h 98"/>
                <a:gd name="T18" fmla="*/ 105 w 105"/>
                <a:gd name="T19" fmla="*/ 3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" h="98">
                  <a:moveTo>
                    <a:pt x="105" y="32"/>
                  </a:moveTo>
                  <a:lnTo>
                    <a:pt x="28" y="0"/>
                  </a:lnTo>
                  <a:lnTo>
                    <a:pt x="0" y="66"/>
                  </a:lnTo>
                  <a:lnTo>
                    <a:pt x="76" y="98"/>
                  </a:lnTo>
                  <a:lnTo>
                    <a:pt x="105" y="32"/>
                  </a:lnTo>
                  <a:lnTo>
                    <a:pt x="105" y="32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105" y="32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74" name="Freeform 314"/>
            <p:cNvSpPr>
              <a:spLocks/>
            </p:cNvSpPr>
            <p:nvPr/>
          </p:nvSpPr>
          <p:spPr bwMode="auto">
            <a:xfrm>
              <a:off x="3582" y="3368"/>
              <a:ext cx="18" cy="16"/>
            </a:xfrm>
            <a:custGeom>
              <a:avLst/>
              <a:gdLst>
                <a:gd name="T0" fmla="*/ 106 w 106"/>
                <a:gd name="T1" fmla="*/ 32 h 98"/>
                <a:gd name="T2" fmla="*/ 29 w 106"/>
                <a:gd name="T3" fmla="*/ 0 h 98"/>
                <a:gd name="T4" fmla="*/ 0 w 106"/>
                <a:gd name="T5" fmla="*/ 66 h 98"/>
                <a:gd name="T6" fmla="*/ 77 w 106"/>
                <a:gd name="T7" fmla="*/ 98 h 98"/>
                <a:gd name="T8" fmla="*/ 105 w 106"/>
                <a:gd name="T9" fmla="*/ 33 h 98"/>
                <a:gd name="T10" fmla="*/ 106 w 106"/>
                <a:gd name="T11" fmla="*/ 32 h 98"/>
                <a:gd name="T12" fmla="*/ 105 w 106"/>
                <a:gd name="T13" fmla="*/ 33 h 98"/>
                <a:gd name="T14" fmla="*/ 105 w 106"/>
                <a:gd name="T15" fmla="*/ 32 h 98"/>
                <a:gd name="T16" fmla="*/ 106 w 106"/>
                <a:gd name="T17" fmla="*/ 3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98">
                  <a:moveTo>
                    <a:pt x="106" y="32"/>
                  </a:moveTo>
                  <a:lnTo>
                    <a:pt x="29" y="0"/>
                  </a:lnTo>
                  <a:lnTo>
                    <a:pt x="0" y="66"/>
                  </a:lnTo>
                  <a:lnTo>
                    <a:pt x="77" y="98"/>
                  </a:lnTo>
                  <a:lnTo>
                    <a:pt x="105" y="33"/>
                  </a:lnTo>
                  <a:lnTo>
                    <a:pt x="106" y="32"/>
                  </a:lnTo>
                  <a:lnTo>
                    <a:pt x="105" y="33"/>
                  </a:lnTo>
                  <a:lnTo>
                    <a:pt x="105" y="32"/>
                  </a:lnTo>
                  <a:lnTo>
                    <a:pt x="106" y="32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75" name="Freeform 315"/>
            <p:cNvSpPr>
              <a:spLocks/>
            </p:cNvSpPr>
            <p:nvPr/>
          </p:nvSpPr>
          <p:spPr bwMode="auto">
            <a:xfrm>
              <a:off x="3587" y="3356"/>
              <a:ext cx="18" cy="17"/>
            </a:xfrm>
            <a:custGeom>
              <a:avLst/>
              <a:gdLst>
                <a:gd name="T0" fmla="*/ 28 w 105"/>
                <a:gd name="T1" fmla="*/ 0 h 103"/>
                <a:gd name="T2" fmla="*/ 27 w 105"/>
                <a:gd name="T3" fmla="*/ 1 h 103"/>
                <a:gd name="T4" fmla="*/ 0 w 105"/>
                <a:gd name="T5" fmla="*/ 72 h 103"/>
                <a:gd name="T6" fmla="*/ 77 w 105"/>
                <a:gd name="T7" fmla="*/ 103 h 103"/>
                <a:gd name="T8" fmla="*/ 105 w 105"/>
                <a:gd name="T9" fmla="*/ 32 h 103"/>
                <a:gd name="T10" fmla="*/ 28 w 105"/>
                <a:gd name="T11" fmla="*/ 0 h 103"/>
                <a:gd name="T12" fmla="*/ 28 w 105"/>
                <a:gd name="T13" fmla="*/ 0 h 103"/>
                <a:gd name="T14" fmla="*/ 28 w 105"/>
                <a:gd name="T15" fmla="*/ 1 h 103"/>
                <a:gd name="T16" fmla="*/ 27 w 105"/>
                <a:gd name="T17" fmla="*/ 1 h 103"/>
                <a:gd name="T18" fmla="*/ 28 w 105"/>
                <a:gd name="T1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" h="103">
                  <a:moveTo>
                    <a:pt x="28" y="0"/>
                  </a:moveTo>
                  <a:lnTo>
                    <a:pt x="27" y="1"/>
                  </a:lnTo>
                  <a:lnTo>
                    <a:pt x="0" y="72"/>
                  </a:lnTo>
                  <a:lnTo>
                    <a:pt x="77" y="103"/>
                  </a:lnTo>
                  <a:lnTo>
                    <a:pt x="105" y="32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1"/>
                  </a:lnTo>
                  <a:lnTo>
                    <a:pt x="27" y="1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76" name="Freeform 316"/>
            <p:cNvSpPr>
              <a:spLocks/>
            </p:cNvSpPr>
            <p:nvPr/>
          </p:nvSpPr>
          <p:spPr bwMode="auto">
            <a:xfrm>
              <a:off x="3592" y="3345"/>
              <a:ext cx="18" cy="16"/>
            </a:xfrm>
            <a:custGeom>
              <a:avLst/>
              <a:gdLst>
                <a:gd name="T0" fmla="*/ 105 w 105"/>
                <a:gd name="T1" fmla="*/ 32 h 99"/>
                <a:gd name="T2" fmla="*/ 28 w 105"/>
                <a:gd name="T3" fmla="*/ 0 h 99"/>
                <a:gd name="T4" fmla="*/ 0 w 105"/>
                <a:gd name="T5" fmla="*/ 66 h 99"/>
                <a:gd name="T6" fmla="*/ 77 w 105"/>
                <a:gd name="T7" fmla="*/ 99 h 99"/>
                <a:gd name="T8" fmla="*/ 104 w 105"/>
                <a:gd name="T9" fmla="*/ 33 h 99"/>
                <a:gd name="T10" fmla="*/ 105 w 105"/>
                <a:gd name="T11" fmla="*/ 32 h 99"/>
                <a:gd name="T12" fmla="*/ 104 w 105"/>
                <a:gd name="T13" fmla="*/ 33 h 99"/>
                <a:gd name="T14" fmla="*/ 105 w 105"/>
                <a:gd name="T15" fmla="*/ 32 h 99"/>
                <a:gd name="T16" fmla="*/ 105 w 105"/>
                <a:gd name="T17" fmla="*/ 3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" h="99">
                  <a:moveTo>
                    <a:pt x="105" y="32"/>
                  </a:moveTo>
                  <a:lnTo>
                    <a:pt x="28" y="0"/>
                  </a:lnTo>
                  <a:lnTo>
                    <a:pt x="0" y="66"/>
                  </a:lnTo>
                  <a:lnTo>
                    <a:pt x="77" y="99"/>
                  </a:lnTo>
                  <a:lnTo>
                    <a:pt x="104" y="33"/>
                  </a:lnTo>
                  <a:lnTo>
                    <a:pt x="105" y="32"/>
                  </a:lnTo>
                  <a:lnTo>
                    <a:pt x="104" y="33"/>
                  </a:lnTo>
                  <a:lnTo>
                    <a:pt x="105" y="32"/>
                  </a:lnTo>
                  <a:lnTo>
                    <a:pt x="105" y="32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77" name="Freeform 317"/>
            <p:cNvSpPr>
              <a:spLocks/>
            </p:cNvSpPr>
            <p:nvPr/>
          </p:nvSpPr>
          <p:spPr bwMode="auto">
            <a:xfrm>
              <a:off x="3597" y="3333"/>
              <a:ext cx="17" cy="17"/>
            </a:xfrm>
            <a:custGeom>
              <a:avLst/>
              <a:gdLst>
                <a:gd name="T0" fmla="*/ 105 w 105"/>
                <a:gd name="T1" fmla="*/ 31 h 102"/>
                <a:gd name="T2" fmla="*/ 29 w 105"/>
                <a:gd name="T3" fmla="*/ 0 h 102"/>
                <a:gd name="T4" fmla="*/ 0 w 105"/>
                <a:gd name="T5" fmla="*/ 71 h 102"/>
                <a:gd name="T6" fmla="*/ 77 w 105"/>
                <a:gd name="T7" fmla="*/ 102 h 102"/>
                <a:gd name="T8" fmla="*/ 105 w 105"/>
                <a:gd name="T9" fmla="*/ 31 h 102"/>
                <a:gd name="T10" fmla="*/ 105 w 105"/>
                <a:gd name="T11" fmla="*/ 31 h 102"/>
                <a:gd name="T12" fmla="*/ 29 w 105"/>
                <a:gd name="T13" fmla="*/ 0 h 102"/>
                <a:gd name="T14" fmla="*/ 29 w 105"/>
                <a:gd name="T15" fmla="*/ 0 h 102"/>
                <a:gd name="T16" fmla="*/ 29 w 105"/>
                <a:gd name="T17" fmla="*/ 0 h 102"/>
                <a:gd name="T18" fmla="*/ 105 w 105"/>
                <a:gd name="T19" fmla="*/ 3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" h="102">
                  <a:moveTo>
                    <a:pt x="105" y="31"/>
                  </a:moveTo>
                  <a:lnTo>
                    <a:pt x="29" y="0"/>
                  </a:lnTo>
                  <a:lnTo>
                    <a:pt x="0" y="71"/>
                  </a:lnTo>
                  <a:lnTo>
                    <a:pt x="77" y="102"/>
                  </a:lnTo>
                  <a:lnTo>
                    <a:pt x="105" y="31"/>
                  </a:lnTo>
                  <a:lnTo>
                    <a:pt x="105" y="31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105" y="31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78" name="Freeform 318"/>
            <p:cNvSpPr>
              <a:spLocks/>
            </p:cNvSpPr>
            <p:nvPr/>
          </p:nvSpPr>
          <p:spPr bwMode="auto">
            <a:xfrm>
              <a:off x="3601" y="3321"/>
              <a:ext cx="18" cy="17"/>
            </a:xfrm>
            <a:custGeom>
              <a:avLst/>
              <a:gdLst>
                <a:gd name="T0" fmla="*/ 105 w 105"/>
                <a:gd name="T1" fmla="*/ 31 h 102"/>
                <a:gd name="T2" fmla="*/ 27 w 105"/>
                <a:gd name="T3" fmla="*/ 0 h 102"/>
                <a:gd name="T4" fmla="*/ 0 w 105"/>
                <a:gd name="T5" fmla="*/ 71 h 102"/>
                <a:gd name="T6" fmla="*/ 76 w 105"/>
                <a:gd name="T7" fmla="*/ 102 h 102"/>
                <a:gd name="T8" fmla="*/ 105 w 105"/>
                <a:gd name="T9" fmla="*/ 31 h 102"/>
                <a:gd name="T10" fmla="*/ 105 w 105"/>
                <a:gd name="T11" fmla="*/ 31 h 102"/>
                <a:gd name="T12" fmla="*/ 27 w 105"/>
                <a:gd name="T13" fmla="*/ 0 h 102"/>
                <a:gd name="T14" fmla="*/ 27 w 105"/>
                <a:gd name="T15" fmla="*/ 0 h 102"/>
                <a:gd name="T16" fmla="*/ 27 w 105"/>
                <a:gd name="T17" fmla="*/ 0 h 102"/>
                <a:gd name="T18" fmla="*/ 105 w 105"/>
                <a:gd name="T19" fmla="*/ 3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" h="102">
                  <a:moveTo>
                    <a:pt x="105" y="31"/>
                  </a:moveTo>
                  <a:lnTo>
                    <a:pt x="27" y="0"/>
                  </a:lnTo>
                  <a:lnTo>
                    <a:pt x="0" y="71"/>
                  </a:lnTo>
                  <a:lnTo>
                    <a:pt x="76" y="102"/>
                  </a:lnTo>
                  <a:lnTo>
                    <a:pt x="105" y="31"/>
                  </a:lnTo>
                  <a:lnTo>
                    <a:pt x="105" y="31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05" y="31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79" name="Freeform 319"/>
            <p:cNvSpPr>
              <a:spLocks/>
            </p:cNvSpPr>
            <p:nvPr/>
          </p:nvSpPr>
          <p:spPr bwMode="auto">
            <a:xfrm>
              <a:off x="3606" y="3310"/>
              <a:ext cx="18" cy="17"/>
            </a:xfrm>
            <a:custGeom>
              <a:avLst/>
              <a:gdLst>
                <a:gd name="T0" fmla="*/ 105 w 105"/>
                <a:gd name="T1" fmla="*/ 31 h 101"/>
                <a:gd name="T2" fmla="*/ 29 w 105"/>
                <a:gd name="T3" fmla="*/ 0 h 101"/>
                <a:gd name="T4" fmla="*/ 0 w 105"/>
                <a:gd name="T5" fmla="*/ 70 h 101"/>
                <a:gd name="T6" fmla="*/ 78 w 105"/>
                <a:gd name="T7" fmla="*/ 101 h 101"/>
                <a:gd name="T8" fmla="*/ 105 w 105"/>
                <a:gd name="T9" fmla="*/ 31 h 101"/>
                <a:gd name="T10" fmla="*/ 105 w 105"/>
                <a:gd name="T11" fmla="*/ 31 h 101"/>
                <a:gd name="T12" fmla="*/ 29 w 105"/>
                <a:gd name="T13" fmla="*/ 0 h 101"/>
                <a:gd name="T14" fmla="*/ 29 w 105"/>
                <a:gd name="T15" fmla="*/ 0 h 101"/>
                <a:gd name="T16" fmla="*/ 29 w 105"/>
                <a:gd name="T17" fmla="*/ 0 h 101"/>
                <a:gd name="T18" fmla="*/ 105 w 105"/>
                <a:gd name="T19" fmla="*/ 3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" h="101">
                  <a:moveTo>
                    <a:pt x="105" y="31"/>
                  </a:moveTo>
                  <a:lnTo>
                    <a:pt x="29" y="0"/>
                  </a:lnTo>
                  <a:lnTo>
                    <a:pt x="0" y="70"/>
                  </a:lnTo>
                  <a:lnTo>
                    <a:pt x="78" y="101"/>
                  </a:lnTo>
                  <a:lnTo>
                    <a:pt x="105" y="31"/>
                  </a:lnTo>
                  <a:lnTo>
                    <a:pt x="105" y="31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105" y="31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80" name="Freeform 320"/>
            <p:cNvSpPr>
              <a:spLocks/>
            </p:cNvSpPr>
            <p:nvPr/>
          </p:nvSpPr>
          <p:spPr bwMode="auto">
            <a:xfrm>
              <a:off x="3611" y="3298"/>
              <a:ext cx="17" cy="17"/>
            </a:xfrm>
            <a:custGeom>
              <a:avLst/>
              <a:gdLst>
                <a:gd name="T0" fmla="*/ 105 w 105"/>
                <a:gd name="T1" fmla="*/ 31 h 102"/>
                <a:gd name="T2" fmla="*/ 28 w 105"/>
                <a:gd name="T3" fmla="*/ 0 h 102"/>
                <a:gd name="T4" fmla="*/ 0 w 105"/>
                <a:gd name="T5" fmla="*/ 71 h 102"/>
                <a:gd name="T6" fmla="*/ 76 w 105"/>
                <a:gd name="T7" fmla="*/ 102 h 102"/>
                <a:gd name="T8" fmla="*/ 105 w 105"/>
                <a:gd name="T9" fmla="*/ 31 h 102"/>
                <a:gd name="T10" fmla="*/ 105 w 105"/>
                <a:gd name="T11" fmla="*/ 31 h 102"/>
                <a:gd name="T12" fmla="*/ 28 w 105"/>
                <a:gd name="T13" fmla="*/ 0 h 102"/>
                <a:gd name="T14" fmla="*/ 28 w 105"/>
                <a:gd name="T15" fmla="*/ 0 h 102"/>
                <a:gd name="T16" fmla="*/ 28 w 105"/>
                <a:gd name="T17" fmla="*/ 0 h 102"/>
                <a:gd name="T18" fmla="*/ 105 w 105"/>
                <a:gd name="T19" fmla="*/ 3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" h="102">
                  <a:moveTo>
                    <a:pt x="105" y="31"/>
                  </a:moveTo>
                  <a:lnTo>
                    <a:pt x="28" y="0"/>
                  </a:lnTo>
                  <a:lnTo>
                    <a:pt x="0" y="71"/>
                  </a:lnTo>
                  <a:lnTo>
                    <a:pt x="76" y="102"/>
                  </a:lnTo>
                  <a:lnTo>
                    <a:pt x="105" y="31"/>
                  </a:lnTo>
                  <a:lnTo>
                    <a:pt x="105" y="31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105" y="31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81" name="Freeform 321"/>
            <p:cNvSpPr>
              <a:spLocks/>
            </p:cNvSpPr>
            <p:nvPr/>
          </p:nvSpPr>
          <p:spPr bwMode="auto">
            <a:xfrm>
              <a:off x="3615" y="3286"/>
              <a:ext cx="18" cy="17"/>
            </a:xfrm>
            <a:custGeom>
              <a:avLst/>
              <a:gdLst>
                <a:gd name="T0" fmla="*/ 30 w 106"/>
                <a:gd name="T1" fmla="*/ 0 h 104"/>
                <a:gd name="T2" fmla="*/ 28 w 106"/>
                <a:gd name="T3" fmla="*/ 2 h 104"/>
                <a:gd name="T4" fmla="*/ 0 w 106"/>
                <a:gd name="T5" fmla="*/ 73 h 104"/>
                <a:gd name="T6" fmla="*/ 77 w 106"/>
                <a:gd name="T7" fmla="*/ 104 h 104"/>
                <a:gd name="T8" fmla="*/ 106 w 106"/>
                <a:gd name="T9" fmla="*/ 33 h 104"/>
                <a:gd name="T10" fmla="*/ 30 w 106"/>
                <a:gd name="T11" fmla="*/ 0 h 104"/>
                <a:gd name="T12" fmla="*/ 30 w 106"/>
                <a:gd name="T13" fmla="*/ 0 h 104"/>
                <a:gd name="T14" fmla="*/ 28 w 106"/>
                <a:gd name="T15" fmla="*/ 1 h 104"/>
                <a:gd name="T16" fmla="*/ 28 w 106"/>
                <a:gd name="T17" fmla="*/ 2 h 104"/>
                <a:gd name="T18" fmla="*/ 30 w 106"/>
                <a:gd name="T1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04">
                  <a:moveTo>
                    <a:pt x="30" y="0"/>
                  </a:moveTo>
                  <a:lnTo>
                    <a:pt x="28" y="2"/>
                  </a:lnTo>
                  <a:lnTo>
                    <a:pt x="0" y="73"/>
                  </a:lnTo>
                  <a:lnTo>
                    <a:pt x="77" y="104"/>
                  </a:lnTo>
                  <a:lnTo>
                    <a:pt x="106" y="33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8" y="1"/>
                  </a:lnTo>
                  <a:lnTo>
                    <a:pt x="28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82" name="Freeform 322"/>
            <p:cNvSpPr>
              <a:spLocks/>
            </p:cNvSpPr>
            <p:nvPr/>
          </p:nvSpPr>
          <p:spPr bwMode="auto">
            <a:xfrm>
              <a:off x="3620" y="3274"/>
              <a:ext cx="19" cy="18"/>
            </a:xfrm>
            <a:custGeom>
              <a:avLst/>
              <a:gdLst>
                <a:gd name="T0" fmla="*/ 109 w 109"/>
                <a:gd name="T1" fmla="*/ 33 h 106"/>
                <a:gd name="T2" fmla="*/ 33 w 109"/>
                <a:gd name="T3" fmla="*/ 0 h 106"/>
                <a:gd name="T4" fmla="*/ 0 w 109"/>
                <a:gd name="T5" fmla="*/ 71 h 106"/>
                <a:gd name="T6" fmla="*/ 75 w 109"/>
                <a:gd name="T7" fmla="*/ 106 h 106"/>
                <a:gd name="T8" fmla="*/ 108 w 109"/>
                <a:gd name="T9" fmla="*/ 36 h 106"/>
                <a:gd name="T10" fmla="*/ 109 w 109"/>
                <a:gd name="T11" fmla="*/ 33 h 106"/>
                <a:gd name="T12" fmla="*/ 108 w 109"/>
                <a:gd name="T13" fmla="*/ 36 h 106"/>
                <a:gd name="T14" fmla="*/ 108 w 109"/>
                <a:gd name="T15" fmla="*/ 35 h 106"/>
                <a:gd name="T16" fmla="*/ 109 w 109"/>
                <a:gd name="T17" fmla="*/ 3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106">
                  <a:moveTo>
                    <a:pt x="109" y="33"/>
                  </a:moveTo>
                  <a:lnTo>
                    <a:pt x="33" y="0"/>
                  </a:lnTo>
                  <a:lnTo>
                    <a:pt x="0" y="71"/>
                  </a:lnTo>
                  <a:lnTo>
                    <a:pt x="75" y="106"/>
                  </a:lnTo>
                  <a:lnTo>
                    <a:pt x="108" y="36"/>
                  </a:lnTo>
                  <a:lnTo>
                    <a:pt x="109" y="33"/>
                  </a:lnTo>
                  <a:lnTo>
                    <a:pt x="108" y="36"/>
                  </a:lnTo>
                  <a:lnTo>
                    <a:pt x="108" y="35"/>
                  </a:lnTo>
                  <a:lnTo>
                    <a:pt x="109" y="3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83" name="Freeform 323"/>
            <p:cNvSpPr>
              <a:spLocks/>
            </p:cNvSpPr>
            <p:nvPr/>
          </p:nvSpPr>
          <p:spPr bwMode="auto">
            <a:xfrm>
              <a:off x="3626" y="3262"/>
              <a:ext cx="17" cy="17"/>
            </a:xfrm>
            <a:custGeom>
              <a:avLst/>
              <a:gdLst>
                <a:gd name="T0" fmla="*/ 105 w 105"/>
                <a:gd name="T1" fmla="*/ 31 h 101"/>
                <a:gd name="T2" fmla="*/ 27 w 105"/>
                <a:gd name="T3" fmla="*/ 0 h 101"/>
                <a:gd name="T4" fmla="*/ 0 w 105"/>
                <a:gd name="T5" fmla="*/ 71 h 101"/>
                <a:gd name="T6" fmla="*/ 77 w 105"/>
                <a:gd name="T7" fmla="*/ 101 h 101"/>
                <a:gd name="T8" fmla="*/ 105 w 105"/>
                <a:gd name="T9" fmla="*/ 31 h 101"/>
                <a:gd name="T10" fmla="*/ 105 w 105"/>
                <a:gd name="T11" fmla="*/ 31 h 101"/>
                <a:gd name="T12" fmla="*/ 27 w 105"/>
                <a:gd name="T13" fmla="*/ 0 h 101"/>
                <a:gd name="T14" fmla="*/ 27 w 105"/>
                <a:gd name="T15" fmla="*/ 0 h 101"/>
                <a:gd name="T16" fmla="*/ 27 w 105"/>
                <a:gd name="T17" fmla="*/ 0 h 101"/>
                <a:gd name="T18" fmla="*/ 105 w 105"/>
                <a:gd name="T19" fmla="*/ 3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" h="101">
                  <a:moveTo>
                    <a:pt x="105" y="31"/>
                  </a:moveTo>
                  <a:lnTo>
                    <a:pt x="27" y="0"/>
                  </a:lnTo>
                  <a:lnTo>
                    <a:pt x="0" y="71"/>
                  </a:lnTo>
                  <a:lnTo>
                    <a:pt x="77" y="101"/>
                  </a:lnTo>
                  <a:lnTo>
                    <a:pt x="105" y="31"/>
                  </a:lnTo>
                  <a:lnTo>
                    <a:pt x="105" y="31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05" y="31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84" name="Freeform 324"/>
            <p:cNvSpPr>
              <a:spLocks/>
            </p:cNvSpPr>
            <p:nvPr/>
          </p:nvSpPr>
          <p:spPr bwMode="auto">
            <a:xfrm>
              <a:off x="3630" y="3251"/>
              <a:ext cx="18" cy="17"/>
            </a:xfrm>
            <a:custGeom>
              <a:avLst/>
              <a:gdLst>
                <a:gd name="T0" fmla="*/ 106 w 106"/>
                <a:gd name="T1" fmla="*/ 31 h 102"/>
                <a:gd name="T2" fmla="*/ 29 w 106"/>
                <a:gd name="T3" fmla="*/ 0 h 102"/>
                <a:gd name="T4" fmla="*/ 0 w 106"/>
                <a:gd name="T5" fmla="*/ 71 h 102"/>
                <a:gd name="T6" fmla="*/ 78 w 106"/>
                <a:gd name="T7" fmla="*/ 102 h 102"/>
                <a:gd name="T8" fmla="*/ 106 w 106"/>
                <a:gd name="T9" fmla="*/ 31 h 102"/>
                <a:gd name="T10" fmla="*/ 106 w 106"/>
                <a:gd name="T11" fmla="*/ 31 h 102"/>
                <a:gd name="T12" fmla="*/ 29 w 106"/>
                <a:gd name="T13" fmla="*/ 0 h 102"/>
                <a:gd name="T14" fmla="*/ 29 w 106"/>
                <a:gd name="T15" fmla="*/ 0 h 102"/>
                <a:gd name="T16" fmla="*/ 29 w 106"/>
                <a:gd name="T17" fmla="*/ 0 h 102"/>
                <a:gd name="T18" fmla="*/ 106 w 106"/>
                <a:gd name="T19" fmla="*/ 3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02">
                  <a:moveTo>
                    <a:pt x="106" y="31"/>
                  </a:moveTo>
                  <a:lnTo>
                    <a:pt x="29" y="0"/>
                  </a:lnTo>
                  <a:lnTo>
                    <a:pt x="0" y="71"/>
                  </a:lnTo>
                  <a:lnTo>
                    <a:pt x="78" y="102"/>
                  </a:lnTo>
                  <a:lnTo>
                    <a:pt x="106" y="31"/>
                  </a:lnTo>
                  <a:lnTo>
                    <a:pt x="106" y="31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106" y="31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85" name="Freeform 325"/>
            <p:cNvSpPr>
              <a:spLocks/>
            </p:cNvSpPr>
            <p:nvPr/>
          </p:nvSpPr>
          <p:spPr bwMode="auto">
            <a:xfrm>
              <a:off x="3635" y="3239"/>
              <a:ext cx="18" cy="17"/>
            </a:xfrm>
            <a:custGeom>
              <a:avLst/>
              <a:gdLst>
                <a:gd name="T0" fmla="*/ 29 w 105"/>
                <a:gd name="T1" fmla="*/ 0 h 102"/>
                <a:gd name="T2" fmla="*/ 29 w 105"/>
                <a:gd name="T3" fmla="*/ 0 h 102"/>
                <a:gd name="T4" fmla="*/ 0 w 105"/>
                <a:gd name="T5" fmla="*/ 71 h 102"/>
                <a:gd name="T6" fmla="*/ 77 w 105"/>
                <a:gd name="T7" fmla="*/ 102 h 102"/>
                <a:gd name="T8" fmla="*/ 105 w 105"/>
                <a:gd name="T9" fmla="*/ 31 h 102"/>
                <a:gd name="T10" fmla="*/ 29 w 105"/>
                <a:gd name="T11" fmla="*/ 0 h 102"/>
                <a:gd name="T12" fmla="*/ 29 w 105"/>
                <a:gd name="T13" fmla="*/ 0 h 102"/>
                <a:gd name="T14" fmla="*/ 29 w 105"/>
                <a:gd name="T15" fmla="*/ 0 h 102"/>
                <a:gd name="T16" fmla="*/ 29 w 105"/>
                <a:gd name="T17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" h="102">
                  <a:moveTo>
                    <a:pt x="29" y="0"/>
                  </a:moveTo>
                  <a:lnTo>
                    <a:pt x="29" y="0"/>
                  </a:lnTo>
                  <a:lnTo>
                    <a:pt x="0" y="71"/>
                  </a:lnTo>
                  <a:lnTo>
                    <a:pt x="77" y="102"/>
                  </a:lnTo>
                  <a:lnTo>
                    <a:pt x="105" y="31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86" name="Freeform 326"/>
            <p:cNvSpPr>
              <a:spLocks/>
            </p:cNvSpPr>
            <p:nvPr/>
          </p:nvSpPr>
          <p:spPr bwMode="auto">
            <a:xfrm>
              <a:off x="3640" y="3228"/>
              <a:ext cx="17" cy="16"/>
            </a:xfrm>
            <a:custGeom>
              <a:avLst/>
              <a:gdLst>
                <a:gd name="T0" fmla="*/ 105 w 105"/>
                <a:gd name="T1" fmla="*/ 32 h 98"/>
                <a:gd name="T2" fmla="*/ 27 w 105"/>
                <a:gd name="T3" fmla="*/ 0 h 98"/>
                <a:gd name="T4" fmla="*/ 0 w 105"/>
                <a:gd name="T5" fmla="*/ 66 h 98"/>
                <a:gd name="T6" fmla="*/ 76 w 105"/>
                <a:gd name="T7" fmla="*/ 98 h 98"/>
                <a:gd name="T8" fmla="*/ 105 w 105"/>
                <a:gd name="T9" fmla="*/ 32 h 98"/>
                <a:gd name="T10" fmla="*/ 105 w 105"/>
                <a:gd name="T11" fmla="*/ 32 h 98"/>
                <a:gd name="T12" fmla="*/ 105 w 105"/>
                <a:gd name="T13" fmla="*/ 32 h 98"/>
                <a:gd name="T14" fmla="*/ 105 w 105"/>
                <a:gd name="T15" fmla="*/ 32 h 98"/>
                <a:gd name="T16" fmla="*/ 105 w 105"/>
                <a:gd name="T17" fmla="*/ 3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" h="98">
                  <a:moveTo>
                    <a:pt x="105" y="32"/>
                  </a:moveTo>
                  <a:lnTo>
                    <a:pt x="27" y="0"/>
                  </a:lnTo>
                  <a:lnTo>
                    <a:pt x="0" y="66"/>
                  </a:lnTo>
                  <a:lnTo>
                    <a:pt x="76" y="98"/>
                  </a:lnTo>
                  <a:lnTo>
                    <a:pt x="105" y="32"/>
                  </a:lnTo>
                  <a:lnTo>
                    <a:pt x="105" y="32"/>
                  </a:lnTo>
                  <a:lnTo>
                    <a:pt x="105" y="32"/>
                  </a:lnTo>
                  <a:lnTo>
                    <a:pt x="105" y="32"/>
                  </a:lnTo>
                  <a:lnTo>
                    <a:pt x="105" y="32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87" name="Freeform 327"/>
            <p:cNvSpPr>
              <a:spLocks/>
            </p:cNvSpPr>
            <p:nvPr/>
          </p:nvSpPr>
          <p:spPr bwMode="auto">
            <a:xfrm>
              <a:off x="3645" y="3216"/>
              <a:ext cx="17" cy="17"/>
            </a:xfrm>
            <a:custGeom>
              <a:avLst/>
              <a:gdLst>
                <a:gd name="T0" fmla="*/ 29 w 105"/>
                <a:gd name="T1" fmla="*/ 0 h 103"/>
                <a:gd name="T2" fmla="*/ 29 w 105"/>
                <a:gd name="T3" fmla="*/ 1 h 103"/>
                <a:gd name="T4" fmla="*/ 0 w 105"/>
                <a:gd name="T5" fmla="*/ 72 h 103"/>
                <a:gd name="T6" fmla="*/ 78 w 105"/>
                <a:gd name="T7" fmla="*/ 103 h 103"/>
                <a:gd name="T8" fmla="*/ 105 w 105"/>
                <a:gd name="T9" fmla="*/ 32 h 103"/>
                <a:gd name="T10" fmla="*/ 29 w 105"/>
                <a:gd name="T11" fmla="*/ 0 h 103"/>
                <a:gd name="T12" fmla="*/ 29 w 105"/>
                <a:gd name="T13" fmla="*/ 0 h 103"/>
                <a:gd name="T14" fmla="*/ 29 w 105"/>
                <a:gd name="T15" fmla="*/ 0 h 103"/>
                <a:gd name="T16" fmla="*/ 29 w 105"/>
                <a:gd name="T17" fmla="*/ 1 h 103"/>
                <a:gd name="T18" fmla="*/ 29 w 105"/>
                <a:gd name="T1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" h="103">
                  <a:moveTo>
                    <a:pt x="29" y="0"/>
                  </a:moveTo>
                  <a:lnTo>
                    <a:pt x="29" y="1"/>
                  </a:lnTo>
                  <a:lnTo>
                    <a:pt x="0" y="72"/>
                  </a:lnTo>
                  <a:lnTo>
                    <a:pt x="78" y="103"/>
                  </a:lnTo>
                  <a:lnTo>
                    <a:pt x="105" y="32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1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88" name="Freeform 328"/>
            <p:cNvSpPr>
              <a:spLocks/>
            </p:cNvSpPr>
            <p:nvPr/>
          </p:nvSpPr>
          <p:spPr bwMode="auto">
            <a:xfrm>
              <a:off x="3649" y="3205"/>
              <a:ext cx="18" cy="16"/>
            </a:xfrm>
            <a:custGeom>
              <a:avLst/>
              <a:gdLst>
                <a:gd name="T0" fmla="*/ 105 w 105"/>
                <a:gd name="T1" fmla="*/ 33 h 98"/>
                <a:gd name="T2" fmla="*/ 29 w 105"/>
                <a:gd name="T3" fmla="*/ 0 h 98"/>
                <a:gd name="T4" fmla="*/ 0 w 105"/>
                <a:gd name="T5" fmla="*/ 66 h 98"/>
                <a:gd name="T6" fmla="*/ 76 w 105"/>
                <a:gd name="T7" fmla="*/ 98 h 98"/>
                <a:gd name="T8" fmla="*/ 105 w 105"/>
                <a:gd name="T9" fmla="*/ 33 h 98"/>
                <a:gd name="T10" fmla="*/ 105 w 105"/>
                <a:gd name="T11" fmla="*/ 33 h 98"/>
                <a:gd name="T12" fmla="*/ 29 w 105"/>
                <a:gd name="T13" fmla="*/ 0 h 98"/>
                <a:gd name="T14" fmla="*/ 29 w 105"/>
                <a:gd name="T15" fmla="*/ 0 h 98"/>
                <a:gd name="T16" fmla="*/ 29 w 105"/>
                <a:gd name="T17" fmla="*/ 0 h 98"/>
                <a:gd name="T18" fmla="*/ 105 w 105"/>
                <a:gd name="T19" fmla="*/ 33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" h="98">
                  <a:moveTo>
                    <a:pt x="105" y="33"/>
                  </a:moveTo>
                  <a:lnTo>
                    <a:pt x="29" y="0"/>
                  </a:lnTo>
                  <a:lnTo>
                    <a:pt x="0" y="66"/>
                  </a:lnTo>
                  <a:lnTo>
                    <a:pt x="76" y="98"/>
                  </a:lnTo>
                  <a:lnTo>
                    <a:pt x="105" y="33"/>
                  </a:lnTo>
                  <a:lnTo>
                    <a:pt x="105" y="33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105" y="3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89" name="Freeform 329"/>
            <p:cNvSpPr>
              <a:spLocks/>
            </p:cNvSpPr>
            <p:nvPr/>
          </p:nvSpPr>
          <p:spPr bwMode="auto">
            <a:xfrm>
              <a:off x="3654" y="3194"/>
              <a:ext cx="17" cy="17"/>
            </a:xfrm>
            <a:custGeom>
              <a:avLst/>
              <a:gdLst>
                <a:gd name="T0" fmla="*/ 104 w 104"/>
                <a:gd name="T1" fmla="*/ 33 h 99"/>
                <a:gd name="T2" fmla="*/ 27 w 104"/>
                <a:gd name="T3" fmla="*/ 0 h 99"/>
                <a:gd name="T4" fmla="*/ 0 w 104"/>
                <a:gd name="T5" fmla="*/ 66 h 99"/>
                <a:gd name="T6" fmla="*/ 76 w 104"/>
                <a:gd name="T7" fmla="*/ 99 h 99"/>
                <a:gd name="T8" fmla="*/ 104 w 104"/>
                <a:gd name="T9" fmla="*/ 33 h 99"/>
                <a:gd name="T10" fmla="*/ 104 w 104"/>
                <a:gd name="T11" fmla="*/ 33 h 99"/>
                <a:gd name="T12" fmla="*/ 27 w 104"/>
                <a:gd name="T13" fmla="*/ 0 h 99"/>
                <a:gd name="T14" fmla="*/ 27 w 104"/>
                <a:gd name="T15" fmla="*/ 0 h 99"/>
                <a:gd name="T16" fmla="*/ 27 w 104"/>
                <a:gd name="T17" fmla="*/ 0 h 99"/>
                <a:gd name="T18" fmla="*/ 104 w 104"/>
                <a:gd name="T19" fmla="*/ 33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99">
                  <a:moveTo>
                    <a:pt x="104" y="33"/>
                  </a:moveTo>
                  <a:lnTo>
                    <a:pt x="27" y="0"/>
                  </a:lnTo>
                  <a:lnTo>
                    <a:pt x="0" y="66"/>
                  </a:lnTo>
                  <a:lnTo>
                    <a:pt x="76" y="99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04" y="3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90" name="Freeform 330"/>
            <p:cNvSpPr>
              <a:spLocks/>
            </p:cNvSpPr>
            <p:nvPr/>
          </p:nvSpPr>
          <p:spPr bwMode="auto">
            <a:xfrm>
              <a:off x="3659" y="3183"/>
              <a:ext cx="17" cy="16"/>
            </a:xfrm>
            <a:custGeom>
              <a:avLst/>
              <a:gdLst>
                <a:gd name="T0" fmla="*/ 29 w 105"/>
                <a:gd name="T1" fmla="*/ 0 h 100"/>
                <a:gd name="T2" fmla="*/ 29 w 105"/>
                <a:gd name="T3" fmla="*/ 2 h 100"/>
                <a:gd name="T4" fmla="*/ 0 w 105"/>
                <a:gd name="T5" fmla="*/ 67 h 100"/>
                <a:gd name="T6" fmla="*/ 77 w 105"/>
                <a:gd name="T7" fmla="*/ 100 h 100"/>
                <a:gd name="T8" fmla="*/ 105 w 105"/>
                <a:gd name="T9" fmla="*/ 34 h 100"/>
                <a:gd name="T10" fmla="*/ 29 w 105"/>
                <a:gd name="T11" fmla="*/ 0 h 100"/>
                <a:gd name="T12" fmla="*/ 29 w 105"/>
                <a:gd name="T13" fmla="*/ 0 h 100"/>
                <a:gd name="T14" fmla="*/ 29 w 105"/>
                <a:gd name="T15" fmla="*/ 0 h 100"/>
                <a:gd name="T16" fmla="*/ 29 w 105"/>
                <a:gd name="T17" fmla="*/ 2 h 100"/>
                <a:gd name="T18" fmla="*/ 29 w 105"/>
                <a:gd name="T1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" h="100">
                  <a:moveTo>
                    <a:pt x="29" y="0"/>
                  </a:moveTo>
                  <a:lnTo>
                    <a:pt x="29" y="2"/>
                  </a:lnTo>
                  <a:lnTo>
                    <a:pt x="0" y="67"/>
                  </a:lnTo>
                  <a:lnTo>
                    <a:pt x="77" y="100"/>
                  </a:lnTo>
                  <a:lnTo>
                    <a:pt x="105" y="34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91" name="Freeform 331"/>
            <p:cNvSpPr>
              <a:spLocks/>
            </p:cNvSpPr>
            <p:nvPr/>
          </p:nvSpPr>
          <p:spPr bwMode="auto">
            <a:xfrm>
              <a:off x="3664" y="3172"/>
              <a:ext cx="17" cy="17"/>
            </a:xfrm>
            <a:custGeom>
              <a:avLst/>
              <a:gdLst>
                <a:gd name="T0" fmla="*/ 30 w 104"/>
                <a:gd name="T1" fmla="*/ 0 h 99"/>
                <a:gd name="T2" fmla="*/ 29 w 104"/>
                <a:gd name="T3" fmla="*/ 3 h 99"/>
                <a:gd name="T4" fmla="*/ 0 w 104"/>
                <a:gd name="T5" fmla="*/ 64 h 99"/>
                <a:gd name="T6" fmla="*/ 75 w 104"/>
                <a:gd name="T7" fmla="*/ 99 h 99"/>
                <a:gd name="T8" fmla="*/ 104 w 104"/>
                <a:gd name="T9" fmla="*/ 38 h 99"/>
                <a:gd name="T10" fmla="*/ 30 w 104"/>
                <a:gd name="T11" fmla="*/ 0 h 99"/>
                <a:gd name="T12" fmla="*/ 30 w 104"/>
                <a:gd name="T13" fmla="*/ 0 h 99"/>
                <a:gd name="T14" fmla="*/ 29 w 104"/>
                <a:gd name="T15" fmla="*/ 1 h 99"/>
                <a:gd name="T16" fmla="*/ 29 w 104"/>
                <a:gd name="T17" fmla="*/ 3 h 99"/>
                <a:gd name="T18" fmla="*/ 30 w 104"/>
                <a:gd name="T1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99">
                  <a:moveTo>
                    <a:pt x="30" y="0"/>
                  </a:moveTo>
                  <a:lnTo>
                    <a:pt x="29" y="3"/>
                  </a:lnTo>
                  <a:lnTo>
                    <a:pt x="0" y="64"/>
                  </a:lnTo>
                  <a:lnTo>
                    <a:pt x="75" y="99"/>
                  </a:lnTo>
                  <a:lnTo>
                    <a:pt x="104" y="38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9" y="1"/>
                  </a:lnTo>
                  <a:lnTo>
                    <a:pt x="29" y="3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92" name="Freeform 332"/>
            <p:cNvSpPr>
              <a:spLocks/>
            </p:cNvSpPr>
            <p:nvPr/>
          </p:nvSpPr>
          <p:spPr bwMode="auto">
            <a:xfrm>
              <a:off x="3669" y="3162"/>
              <a:ext cx="17" cy="17"/>
            </a:xfrm>
            <a:custGeom>
              <a:avLst/>
              <a:gdLst>
                <a:gd name="T0" fmla="*/ 107 w 107"/>
                <a:gd name="T1" fmla="*/ 36 h 100"/>
                <a:gd name="T2" fmla="*/ 33 w 107"/>
                <a:gd name="T3" fmla="*/ 0 h 100"/>
                <a:gd name="T4" fmla="*/ 0 w 107"/>
                <a:gd name="T5" fmla="*/ 60 h 100"/>
                <a:gd name="T6" fmla="*/ 73 w 107"/>
                <a:gd name="T7" fmla="*/ 100 h 100"/>
                <a:gd name="T8" fmla="*/ 106 w 107"/>
                <a:gd name="T9" fmla="*/ 38 h 100"/>
                <a:gd name="T10" fmla="*/ 107 w 107"/>
                <a:gd name="T11" fmla="*/ 36 h 100"/>
                <a:gd name="T12" fmla="*/ 106 w 107"/>
                <a:gd name="T13" fmla="*/ 38 h 100"/>
                <a:gd name="T14" fmla="*/ 107 w 107"/>
                <a:gd name="T15" fmla="*/ 37 h 100"/>
                <a:gd name="T16" fmla="*/ 107 w 107"/>
                <a:gd name="T17" fmla="*/ 3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100">
                  <a:moveTo>
                    <a:pt x="107" y="36"/>
                  </a:moveTo>
                  <a:lnTo>
                    <a:pt x="33" y="0"/>
                  </a:lnTo>
                  <a:lnTo>
                    <a:pt x="0" y="60"/>
                  </a:lnTo>
                  <a:lnTo>
                    <a:pt x="73" y="100"/>
                  </a:lnTo>
                  <a:lnTo>
                    <a:pt x="106" y="38"/>
                  </a:lnTo>
                  <a:lnTo>
                    <a:pt x="107" y="36"/>
                  </a:lnTo>
                  <a:lnTo>
                    <a:pt x="106" y="38"/>
                  </a:lnTo>
                  <a:lnTo>
                    <a:pt x="107" y="37"/>
                  </a:lnTo>
                  <a:lnTo>
                    <a:pt x="107" y="36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93" name="Freeform 333"/>
            <p:cNvSpPr>
              <a:spLocks/>
            </p:cNvSpPr>
            <p:nvPr/>
          </p:nvSpPr>
          <p:spPr bwMode="auto">
            <a:xfrm>
              <a:off x="3674" y="3152"/>
              <a:ext cx="17" cy="16"/>
            </a:xfrm>
            <a:custGeom>
              <a:avLst/>
              <a:gdLst>
                <a:gd name="T0" fmla="*/ 29 w 104"/>
                <a:gd name="T1" fmla="*/ 0 h 97"/>
                <a:gd name="T2" fmla="*/ 28 w 104"/>
                <a:gd name="T3" fmla="*/ 1 h 97"/>
                <a:gd name="T4" fmla="*/ 0 w 104"/>
                <a:gd name="T5" fmla="*/ 63 h 97"/>
                <a:gd name="T6" fmla="*/ 75 w 104"/>
                <a:gd name="T7" fmla="*/ 97 h 97"/>
                <a:gd name="T8" fmla="*/ 104 w 104"/>
                <a:gd name="T9" fmla="*/ 36 h 97"/>
                <a:gd name="T10" fmla="*/ 29 w 104"/>
                <a:gd name="T11" fmla="*/ 0 h 97"/>
                <a:gd name="T12" fmla="*/ 29 w 104"/>
                <a:gd name="T13" fmla="*/ 0 h 97"/>
                <a:gd name="T14" fmla="*/ 29 w 104"/>
                <a:gd name="T15" fmla="*/ 1 h 97"/>
                <a:gd name="T16" fmla="*/ 28 w 104"/>
                <a:gd name="T17" fmla="*/ 1 h 97"/>
                <a:gd name="T18" fmla="*/ 29 w 104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97">
                  <a:moveTo>
                    <a:pt x="29" y="0"/>
                  </a:moveTo>
                  <a:lnTo>
                    <a:pt x="28" y="1"/>
                  </a:lnTo>
                  <a:lnTo>
                    <a:pt x="0" y="63"/>
                  </a:lnTo>
                  <a:lnTo>
                    <a:pt x="75" y="97"/>
                  </a:lnTo>
                  <a:lnTo>
                    <a:pt x="104" y="36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1"/>
                  </a:lnTo>
                  <a:lnTo>
                    <a:pt x="28" y="1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94" name="Freeform 334"/>
            <p:cNvSpPr>
              <a:spLocks/>
            </p:cNvSpPr>
            <p:nvPr/>
          </p:nvSpPr>
          <p:spPr bwMode="auto">
            <a:xfrm>
              <a:off x="3679" y="3143"/>
              <a:ext cx="17" cy="15"/>
            </a:xfrm>
            <a:custGeom>
              <a:avLst/>
              <a:gdLst>
                <a:gd name="T0" fmla="*/ 27 w 103"/>
                <a:gd name="T1" fmla="*/ 0 h 94"/>
                <a:gd name="T2" fmla="*/ 27 w 103"/>
                <a:gd name="T3" fmla="*/ 0 h 94"/>
                <a:gd name="T4" fmla="*/ 0 w 103"/>
                <a:gd name="T5" fmla="*/ 57 h 94"/>
                <a:gd name="T6" fmla="*/ 74 w 103"/>
                <a:gd name="T7" fmla="*/ 94 h 94"/>
                <a:gd name="T8" fmla="*/ 103 w 103"/>
                <a:gd name="T9" fmla="*/ 38 h 94"/>
                <a:gd name="T10" fmla="*/ 27 w 103"/>
                <a:gd name="T11" fmla="*/ 0 h 94"/>
                <a:gd name="T12" fmla="*/ 27 w 103"/>
                <a:gd name="T13" fmla="*/ 0 h 94"/>
                <a:gd name="T14" fmla="*/ 27 w 103"/>
                <a:gd name="T15" fmla="*/ 0 h 94"/>
                <a:gd name="T16" fmla="*/ 27 w 103"/>
                <a:gd name="T1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" h="94">
                  <a:moveTo>
                    <a:pt x="27" y="0"/>
                  </a:moveTo>
                  <a:lnTo>
                    <a:pt x="27" y="0"/>
                  </a:lnTo>
                  <a:lnTo>
                    <a:pt x="0" y="57"/>
                  </a:lnTo>
                  <a:lnTo>
                    <a:pt x="74" y="94"/>
                  </a:lnTo>
                  <a:lnTo>
                    <a:pt x="103" y="38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95" name="Freeform 335"/>
            <p:cNvSpPr>
              <a:spLocks/>
            </p:cNvSpPr>
            <p:nvPr/>
          </p:nvSpPr>
          <p:spPr bwMode="auto">
            <a:xfrm>
              <a:off x="3683" y="3133"/>
              <a:ext cx="17" cy="16"/>
            </a:xfrm>
            <a:custGeom>
              <a:avLst/>
              <a:gdLst>
                <a:gd name="T0" fmla="*/ 30 w 103"/>
                <a:gd name="T1" fmla="*/ 0 h 95"/>
                <a:gd name="T2" fmla="*/ 29 w 103"/>
                <a:gd name="T3" fmla="*/ 1 h 95"/>
                <a:gd name="T4" fmla="*/ 0 w 103"/>
                <a:gd name="T5" fmla="*/ 57 h 95"/>
                <a:gd name="T6" fmla="*/ 76 w 103"/>
                <a:gd name="T7" fmla="*/ 95 h 95"/>
                <a:gd name="T8" fmla="*/ 103 w 103"/>
                <a:gd name="T9" fmla="*/ 39 h 95"/>
                <a:gd name="T10" fmla="*/ 30 w 103"/>
                <a:gd name="T11" fmla="*/ 0 h 95"/>
                <a:gd name="T12" fmla="*/ 30 w 103"/>
                <a:gd name="T13" fmla="*/ 0 h 95"/>
                <a:gd name="T14" fmla="*/ 29 w 103"/>
                <a:gd name="T15" fmla="*/ 0 h 95"/>
                <a:gd name="T16" fmla="*/ 29 w 103"/>
                <a:gd name="T17" fmla="*/ 1 h 95"/>
                <a:gd name="T18" fmla="*/ 30 w 103"/>
                <a:gd name="T19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95">
                  <a:moveTo>
                    <a:pt x="30" y="0"/>
                  </a:moveTo>
                  <a:lnTo>
                    <a:pt x="29" y="1"/>
                  </a:lnTo>
                  <a:lnTo>
                    <a:pt x="0" y="57"/>
                  </a:lnTo>
                  <a:lnTo>
                    <a:pt x="76" y="95"/>
                  </a:lnTo>
                  <a:lnTo>
                    <a:pt x="103" y="39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9" y="0"/>
                  </a:lnTo>
                  <a:lnTo>
                    <a:pt x="29" y="1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96" name="Freeform 336"/>
            <p:cNvSpPr>
              <a:spLocks/>
            </p:cNvSpPr>
            <p:nvPr/>
          </p:nvSpPr>
          <p:spPr bwMode="auto">
            <a:xfrm>
              <a:off x="3688" y="3124"/>
              <a:ext cx="17" cy="16"/>
            </a:xfrm>
            <a:custGeom>
              <a:avLst/>
              <a:gdLst>
                <a:gd name="T0" fmla="*/ 29 w 101"/>
                <a:gd name="T1" fmla="*/ 0 h 93"/>
                <a:gd name="T2" fmla="*/ 28 w 101"/>
                <a:gd name="T3" fmla="*/ 1 h 93"/>
                <a:gd name="T4" fmla="*/ 0 w 101"/>
                <a:gd name="T5" fmla="*/ 53 h 93"/>
                <a:gd name="T6" fmla="*/ 73 w 101"/>
                <a:gd name="T7" fmla="*/ 93 h 93"/>
                <a:gd name="T8" fmla="*/ 101 w 101"/>
                <a:gd name="T9" fmla="*/ 41 h 93"/>
                <a:gd name="T10" fmla="*/ 29 w 101"/>
                <a:gd name="T11" fmla="*/ 0 h 93"/>
                <a:gd name="T12" fmla="*/ 29 w 101"/>
                <a:gd name="T13" fmla="*/ 0 h 93"/>
                <a:gd name="T14" fmla="*/ 29 w 101"/>
                <a:gd name="T15" fmla="*/ 0 h 93"/>
                <a:gd name="T16" fmla="*/ 28 w 101"/>
                <a:gd name="T17" fmla="*/ 1 h 93"/>
                <a:gd name="T18" fmla="*/ 29 w 101"/>
                <a:gd name="T1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1" h="93">
                  <a:moveTo>
                    <a:pt x="29" y="0"/>
                  </a:moveTo>
                  <a:lnTo>
                    <a:pt x="28" y="1"/>
                  </a:lnTo>
                  <a:lnTo>
                    <a:pt x="0" y="53"/>
                  </a:lnTo>
                  <a:lnTo>
                    <a:pt x="73" y="93"/>
                  </a:lnTo>
                  <a:lnTo>
                    <a:pt x="101" y="41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8" y="1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97" name="Freeform 337"/>
            <p:cNvSpPr>
              <a:spLocks/>
            </p:cNvSpPr>
            <p:nvPr/>
          </p:nvSpPr>
          <p:spPr bwMode="auto">
            <a:xfrm>
              <a:off x="3693" y="3116"/>
              <a:ext cx="17" cy="15"/>
            </a:xfrm>
            <a:custGeom>
              <a:avLst/>
              <a:gdLst>
                <a:gd name="T0" fmla="*/ 100 w 100"/>
                <a:gd name="T1" fmla="*/ 42 h 90"/>
                <a:gd name="T2" fmla="*/ 29 w 100"/>
                <a:gd name="T3" fmla="*/ 0 h 90"/>
                <a:gd name="T4" fmla="*/ 0 w 100"/>
                <a:gd name="T5" fmla="*/ 48 h 90"/>
                <a:gd name="T6" fmla="*/ 71 w 100"/>
                <a:gd name="T7" fmla="*/ 90 h 90"/>
                <a:gd name="T8" fmla="*/ 100 w 100"/>
                <a:gd name="T9" fmla="*/ 42 h 90"/>
                <a:gd name="T10" fmla="*/ 100 w 100"/>
                <a:gd name="T11" fmla="*/ 42 h 90"/>
                <a:gd name="T12" fmla="*/ 29 w 100"/>
                <a:gd name="T13" fmla="*/ 0 h 90"/>
                <a:gd name="T14" fmla="*/ 29 w 100"/>
                <a:gd name="T15" fmla="*/ 0 h 90"/>
                <a:gd name="T16" fmla="*/ 29 w 100"/>
                <a:gd name="T17" fmla="*/ 0 h 90"/>
                <a:gd name="T18" fmla="*/ 100 w 100"/>
                <a:gd name="T19" fmla="*/ 4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0" h="90">
                  <a:moveTo>
                    <a:pt x="100" y="42"/>
                  </a:moveTo>
                  <a:lnTo>
                    <a:pt x="29" y="0"/>
                  </a:lnTo>
                  <a:lnTo>
                    <a:pt x="0" y="48"/>
                  </a:lnTo>
                  <a:lnTo>
                    <a:pt x="71" y="90"/>
                  </a:lnTo>
                  <a:lnTo>
                    <a:pt x="100" y="42"/>
                  </a:lnTo>
                  <a:lnTo>
                    <a:pt x="100" y="42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100" y="42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98" name="Freeform 338"/>
            <p:cNvSpPr>
              <a:spLocks/>
            </p:cNvSpPr>
            <p:nvPr/>
          </p:nvSpPr>
          <p:spPr bwMode="auto">
            <a:xfrm>
              <a:off x="3698" y="3108"/>
              <a:ext cx="16" cy="15"/>
            </a:xfrm>
            <a:custGeom>
              <a:avLst/>
              <a:gdLst>
                <a:gd name="T0" fmla="*/ 30 w 99"/>
                <a:gd name="T1" fmla="*/ 0 h 92"/>
                <a:gd name="T2" fmla="*/ 27 w 99"/>
                <a:gd name="T3" fmla="*/ 3 h 92"/>
                <a:gd name="T4" fmla="*/ 0 w 99"/>
                <a:gd name="T5" fmla="*/ 50 h 92"/>
                <a:gd name="T6" fmla="*/ 71 w 99"/>
                <a:gd name="T7" fmla="*/ 92 h 92"/>
                <a:gd name="T8" fmla="*/ 99 w 99"/>
                <a:gd name="T9" fmla="*/ 46 h 92"/>
                <a:gd name="T10" fmla="*/ 30 w 99"/>
                <a:gd name="T11" fmla="*/ 0 h 92"/>
                <a:gd name="T12" fmla="*/ 30 w 99"/>
                <a:gd name="T13" fmla="*/ 0 h 92"/>
                <a:gd name="T14" fmla="*/ 29 w 99"/>
                <a:gd name="T15" fmla="*/ 2 h 92"/>
                <a:gd name="T16" fmla="*/ 27 w 99"/>
                <a:gd name="T17" fmla="*/ 3 h 92"/>
                <a:gd name="T18" fmla="*/ 30 w 99"/>
                <a:gd name="T1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92">
                  <a:moveTo>
                    <a:pt x="30" y="0"/>
                  </a:moveTo>
                  <a:lnTo>
                    <a:pt x="27" y="3"/>
                  </a:lnTo>
                  <a:lnTo>
                    <a:pt x="0" y="50"/>
                  </a:lnTo>
                  <a:lnTo>
                    <a:pt x="71" y="92"/>
                  </a:lnTo>
                  <a:lnTo>
                    <a:pt x="99" y="46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9" y="2"/>
                  </a:lnTo>
                  <a:lnTo>
                    <a:pt x="27" y="3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299" name="Freeform 339"/>
            <p:cNvSpPr>
              <a:spLocks/>
            </p:cNvSpPr>
            <p:nvPr/>
          </p:nvSpPr>
          <p:spPr bwMode="auto">
            <a:xfrm>
              <a:off x="3703" y="3102"/>
              <a:ext cx="16" cy="14"/>
            </a:xfrm>
            <a:custGeom>
              <a:avLst/>
              <a:gdLst>
                <a:gd name="T0" fmla="*/ 96 w 96"/>
                <a:gd name="T1" fmla="*/ 48 h 87"/>
                <a:gd name="T2" fmla="*/ 28 w 96"/>
                <a:gd name="T3" fmla="*/ 0 h 87"/>
                <a:gd name="T4" fmla="*/ 0 w 96"/>
                <a:gd name="T5" fmla="*/ 38 h 87"/>
                <a:gd name="T6" fmla="*/ 66 w 96"/>
                <a:gd name="T7" fmla="*/ 87 h 87"/>
                <a:gd name="T8" fmla="*/ 95 w 96"/>
                <a:gd name="T9" fmla="*/ 50 h 87"/>
                <a:gd name="T10" fmla="*/ 96 w 96"/>
                <a:gd name="T11" fmla="*/ 48 h 87"/>
                <a:gd name="T12" fmla="*/ 95 w 96"/>
                <a:gd name="T13" fmla="*/ 50 h 87"/>
                <a:gd name="T14" fmla="*/ 96 w 96"/>
                <a:gd name="T15" fmla="*/ 49 h 87"/>
                <a:gd name="T16" fmla="*/ 96 w 96"/>
                <a:gd name="T17" fmla="*/ 4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87">
                  <a:moveTo>
                    <a:pt x="96" y="48"/>
                  </a:moveTo>
                  <a:lnTo>
                    <a:pt x="28" y="0"/>
                  </a:lnTo>
                  <a:lnTo>
                    <a:pt x="0" y="38"/>
                  </a:lnTo>
                  <a:lnTo>
                    <a:pt x="66" y="87"/>
                  </a:lnTo>
                  <a:lnTo>
                    <a:pt x="95" y="50"/>
                  </a:lnTo>
                  <a:lnTo>
                    <a:pt x="96" y="48"/>
                  </a:lnTo>
                  <a:lnTo>
                    <a:pt x="95" y="50"/>
                  </a:lnTo>
                  <a:lnTo>
                    <a:pt x="96" y="49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00" name="Freeform 340"/>
            <p:cNvSpPr>
              <a:spLocks/>
            </p:cNvSpPr>
            <p:nvPr/>
          </p:nvSpPr>
          <p:spPr bwMode="auto">
            <a:xfrm>
              <a:off x="3707" y="3094"/>
              <a:ext cx="17" cy="15"/>
            </a:xfrm>
            <a:custGeom>
              <a:avLst/>
              <a:gdLst>
                <a:gd name="T0" fmla="*/ 31 w 98"/>
                <a:gd name="T1" fmla="*/ 0 h 92"/>
                <a:gd name="T2" fmla="*/ 28 w 98"/>
                <a:gd name="T3" fmla="*/ 3 h 92"/>
                <a:gd name="T4" fmla="*/ 0 w 98"/>
                <a:gd name="T5" fmla="*/ 46 h 92"/>
                <a:gd name="T6" fmla="*/ 69 w 98"/>
                <a:gd name="T7" fmla="*/ 92 h 92"/>
                <a:gd name="T8" fmla="*/ 98 w 98"/>
                <a:gd name="T9" fmla="*/ 50 h 92"/>
                <a:gd name="T10" fmla="*/ 31 w 98"/>
                <a:gd name="T11" fmla="*/ 0 h 92"/>
                <a:gd name="T12" fmla="*/ 31 w 98"/>
                <a:gd name="T13" fmla="*/ 0 h 92"/>
                <a:gd name="T14" fmla="*/ 30 w 98"/>
                <a:gd name="T15" fmla="*/ 1 h 92"/>
                <a:gd name="T16" fmla="*/ 28 w 98"/>
                <a:gd name="T17" fmla="*/ 3 h 92"/>
                <a:gd name="T18" fmla="*/ 31 w 98"/>
                <a:gd name="T1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" h="92">
                  <a:moveTo>
                    <a:pt x="31" y="0"/>
                  </a:moveTo>
                  <a:lnTo>
                    <a:pt x="28" y="3"/>
                  </a:lnTo>
                  <a:lnTo>
                    <a:pt x="0" y="46"/>
                  </a:lnTo>
                  <a:lnTo>
                    <a:pt x="69" y="92"/>
                  </a:lnTo>
                  <a:lnTo>
                    <a:pt x="98" y="5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0" y="1"/>
                  </a:lnTo>
                  <a:lnTo>
                    <a:pt x="28" y="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01" name="Freeform 341"/>
            <p:cNvSpPr>
              <a:spLocks/>
            </p:cNvSpPr>
            <p:nvPr/>
          </p:nvSpPr>
          <p:spPr bwMode="auto">
            <a:xfrm>
              <a:off x="3713" y="3088"/>
              <a:ext cx="15" cy="15"/>
            </a:xfrm>
            <a:custGeom>
              <a:avLst/>
              <a:gdLst>
                <a:gd name="T0" fmla="*/ 31 w 92"/>
                <a:gd name="T1" fmla="*/ 0 h 88"/>
                <a:gd name="T2" fmla="*/ 29 w 92"/>
                <a:gd name="T3" fmla="*/ 2 h 88"/>
                <a:gd name="T4" fmla="*/ 0 w 92"/>
                <a:gd name="T5" fmla="*/ 35 h 88"/>
                <a:gd name="T6" fmla="*/ 63 w 92"/>
                <a:gd name="T7" fmla="*/ 88 h 88"/>
                <a:gd name="T8" fmla="*/ 92 w 92"/>
                <a:gd name="T9" fmla="*/ 56 h 88"/>
                <a:gd name="T10" fmla="*/ 31 w 92"/>
                <a:gd name="T11" fmla="*/ 0 h 88"/>
                <a:gd name="T12" fmla="*/ 31 w 92"/>
                <a:gd name="T13" fmla="*/ 0 h 88"/>
                <a:gd name="T14" fmla="*/ 29 w 92"/>
                <a:gd name="T15" fmla="*/ 1 h 88"/>
                <a:gd name="T16" fmla="*/ 29 w 92"/>
                <a:gd name="T17" fmla="*/ 2 h 88"/>
                <a:gd name="T18" fmla="*/ 31 w 92"/>
                <a:gd name="T19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88">
                  <a:moveTo>
                    <a:pt x="31" y="0"/>
                  </a:moveTo>
                  <a:lnTo>
                    <a:pt x="29" y="2"/>
                  </a:lnTo>
                  <a:lnTo>
                    <a:pt x="0" y="35"/>
                  </a:lnTo>
                  <a:lnTo>
                    <a:pt x="63" y="88"/>
                  </a:lnTo>
                  <a:lnTo>
                    <a:pt x="92" y="56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9" y="1"/>
                  </a:lnTo>
                  <a:lnTo>
                    <a:pt x="29" y="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02" name="Freeform 342"/>
            <p:cNvSpPr>
              <a:spLocks/>
            </p:cNvSpPr>
            <p:nvPr/>
          </p:nvSpPr>
          <p:spPr bwMode="auto">
            <a:xfrm>
              <a:off x="3718" y="3083"/>
              <a:ext cx="14" cy="15"/>
            </a:xfrm>
            <a:custGeom>
              <a:avLst/>
              <a:gdLst>
                <a:gd name="T0" fmla="*/ 33 w 86"/>
                <a:gd name="T1" fmla="*/ 0 h 92"/>
                <a:gd name="T2" fmla="*/ 28 w 86"/>
                <a:gd name="T3" fmla="*/ 5 h 92"/>
                <a:gd name="T4" fmla="*/ 0 w 86"/>
                <a:gd name="T5" fmla="*/ 34 h 92"/>
                <a:gd name="T6" fmla="*/ 59 w 86"/>
                <a:gd name="T7" fmla="*/ 92 h 92"/>
                <a:gd name="T8" fmla="*/ 86 w 86"/>
                <a:gd name="T9" fmla="*/ 63 h 92"/>
                <a:gd name="T10" fmla="*/ 33 w 86"/>
                <a:gd name="T11" fmla="*/ 0 h 92"/>
                <a:gd name="T12" fmla="*/ 33 w 86"/>
                <a:gd name="T13" fmla="*/ 0 h 92"/>
                <a:gd name="T14" fmla="*/ 30 w 86"/>
                <a:gd name="T15" fmla="*/ 3 h 92"/>
                <a:gd name="T16" fmla="*/ 28 w 86"/>
                <a:gd name="T17" fmla="*/ 5 h 92"/>
                <a:gd name="T18" fmla="*/ 33 w 86"/>
                <a:gd name="T1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" h="92">
                  <a:moveTo>
                    <a:pt x="33" y="0"/>
                  </a:moveTo>
                  <a:lnTo>
                    <a:pt x="28" y="5"/>
                  </a:lnTo>
                  <a:lnTo>
                    <a:pt x="0" y="34"/>
                  </a:lnTo>
                  <a:lnTo>
                    <a:pt x="59" y="92"/>
                  </a:lnTo>
                  <a:lnTo>
                    <a:pt x="86" y="63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0" y="3"/>
                  </a:lnTo>
                  <a:lnTo>
                    <a:pt x="28" y="5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03" name="Freeform 343"/>
            <p:cNvSpPr>
              <a:spLocks/>
            </p:cNvSpPr>
            <p:nvPr/>
          </p:nvSpPr>
          <p:spPr bwMode="auto">
            <a:xfrm>
              <a:off x="3723" y="3079"/>
              <a:ext cx="14" cy="15"/>
            </a:xfrm>
            <a:custGeom>
              <a:avLst/>
              <a:gdLst>
                <a:gd name="T0" fmla="*/ 35 w 81"/>
                <a:gd name="T1" fmla="*/ 0 h 92"/>
                <a:gd name="T2" fmla="*/ 34 w 81"/>
                <a:gd name="T3" fmla="*/ 1 h 92"/>
                <a:gd name="T4" fmla="*/ 0 w 81"/>
                <a:gd name="T5" fmla="*/ 24 h 92"/>
                <a:gd name="T6" fmla="*/ 49 w 81"/>
                <a:gd name="T7" fmla="*/ 92 h 92"/>
                <a:gd name="T8" fmla="*/ 81 w 81"/>
                <a:gd name="T9" fmla="*/ 69 h 92"/>
                <a:gd name="T10" fmla="*/ 35 w 81"/>
                <a:gd name="T11" fmla="*/ 0 h 92"/>
                <a:gd name="T12" fmla="*/ 35 w 81"/>
                <a:gd name="T13" fmla="*/ 0 h 92"/>
                <a:gd name="T14" fmla="*/ 34 w 81"/>
                <a:gd name="T15" fmla="*/ 0 h 92"/>
                <a:gd name="T16" fmla="*/ 34 w 81"/>
                <a:gd name="T17" fmla="*/ 1 h 92"/>
                <a:gd name="T18" fmla="*/ 35 w 81"/>
                <a:gd name="T1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92">
                  <a:moveTo>
                    <a:pt x="35" y="0"/>
                  </a:moveTo>
                  <a:lnTo>
                    <a:pt x="34" y="1"/>
                  </a:lnTo>
                  <a:lnTo>
                    <a:pt x="0" y="24"/>
                  </a:lnTo>
                  <a:lnTo>
                    <a:pt x="49" y="92"/>
                  </a:lnTo>
                  <a:lnTo>
                    <a:pt x="81" y="69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4" y="0"/>
                  </a:lnTo>
                  <a:lnTo>
                    <a:pt x="34" y="1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04" name="Freeform 344"/>
            <p:cNvSpPr>
              <a:spLocks/>
            </p:cNvSpPr>
            <p:nvPr/>
          </p:nvSpPr>
          <p:spPr bwMode="auto">
            <a:xfrm>
              <a:off x="3729" y="3075"/>
              <a:ext cx="12" cy="15"/>
            </a:xfrm>
            <a:custGeom>
              <a:avLst/>
              <a:gdLst>
                <a:gd name="T0" fmla="*/ 37 w 74"/>
                <a:gd name="T1" fmla="*/ 0 h 93"/>
                <a:gd name="T2" fmla="*/ 27 w 74"/>
                <a:gd name="T3" fmla="*/ 4 h 93"/>
                <a:gd name="T4" fmla="*/ 0 w 74"/>
                <a:gd name="T5" fmla="*/ 23 h 93"/>
                <a:gd name="T6" fmla="*/ 45 w 74"/>
                <a:gd name="T7" fmla="*/ 93 h 93"/>
                <a:gd name="T8" fmla="*/ 74 w 74"/>
                <a:gd name="T9" fmla="*/ 73 h 93"/>
                <a:gd name="T10" fmla="*/ 37 w 74"/>
                <a:gd name="T11" fmla="*/ 0 h 93"/>
                <a:gd name="T12" fmla="*/ 37 w 74"/>
                <a:gd name="T13" fmla="*/ 0 h 93"/>
                <a:gd name="T14" fmla="*/ 33 w 74"/>
                <a:gd name="T15" fmla="*/ 1 h 93"/>
                <a:gd name="T16" fmla="*/ 27 w 74"/>
                <a:gd name="T17" fmla="*/ 4 h 93"/>
                <a:gd name="T18" fmla="*/ 37 w 74"/>
                <a:gd name="T1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" h="93">
                  <a:moveTo>
                    <a:pt x="37" y="0"/>
                  </a:moveTo>
                  <a:lnTo>
                    <a:pt x="27" y="4"/>
                  </a:lnTo>
                  <a:lnTo>
                    <a:pt x="0" y="23"/>
                  </a:lnTo>
                  <a:lnTo>
                    <a:pt x="45" y="93"/>
                  </a:lnTo>
                  <a:lnTo>
                    <a:pt x="74" y="73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33" y="1"/>
                  </a:lnTo>
                  <a:lnTo>
                    <a:pt x="27" y="4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05" name="Freeform 345"/>
            <p:cNvSpPr>
              <a:spLocks/>
            </p:cNvSpPr>
            <p:nvPr/>
          </p:nvSpPr>
          <p:spPr bwMode="auto">
            <a:xfrm>
              <a:off x="3735" y="3073"/>
              <a:ext cx="9" cy="15"/>
            </a:xfrm>
            <a:custGeom>
              <a:avLst/>
              <a:gdLst>
                <a:gd name="T0" fmla="*/ 42 w 56"/>
                <a:gd name="T1" fmla="*/ 0 h 90"/>
                <a:gd name="T2" fmla="*/ 29 w 56"/>
                <a:gd name="T3" fmla="*/ 2 h 90"/>
                <a:gd name="T4" fmla="*/ 0 w 56"/>
                <a:gd name="T5" fmla="*/ 12 h 90"/>
                <a:gd name="T6" fmla="*/ 27 w 56"/>
                <a:gd name="T7" fmla="*/ 90 h 90"/>
                <a:gd name="T8" fmla="*/ 56 w 56"/>
                <a:gd name="T9" fmla="*/ 80 h 90"/>
                <a:gd name="T10" fmla="*/ 42 w 56"/>
                <a:gd name="T11" fmla="*/ 0 h 90"/>
                <a:gd name="T12" fmla="*/ 42 w 56"/>
                <a:gd name="T13" fmla="*/ 0 h 90"/>
                <a:gd name="T14" fmla="*/ 36 w 56"/>
                <a:gd name="T15" fmla="*/ 0 h 90"/>
                <a:gd name="T16" fmla="*/ 29 w 56"/>
                <a:gd name="T17" fmla="*/ 2 h 90"/>
                <a:gd name="T18" fmla="*/ 42 w 56"/>
                <a:gd name="T1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90">
                  <a:moveTo>
                    <a:pt x="42" y="0"/>
                  </a:moveTo>
                  <a:lnTo>
                    <a:pt x="29" y="2"/>
                  </a:lnTo>
                  <a:lnTo>
                    <a:pt x="0" y="12"/>
                  </a:lnTo>
                  <a:lnTo>
                    <a:pt x="27" y="90"/>
                  </a:lnTo>
                  <a:lnTo>
                    <a:pt x="56" y="8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29" y="2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06" name="Freeform 346"/>
            <p:cNvSpPr>
              <a:spLocks/>
            </p:cNvSpPr>
            <p:nvPr/>
          </p:nvSpPr>
          <p:spPr bwMode="auto">
            <a:xfrm>
              <a:off x="3742" y="3073"/>
              <a:ext cx="6" cy="14"/>
            </a:xfrm>
            <a:custGeom>
              <a:avLst/>
              <a:gdLst>
                <a:gd name="T0" fmla="*/ 36 w 36"/>
                <a:gd name="T1" fmla="*/ 1 h 83"/>
                <a:gd name="T2" fmla="*/ 28 w 36"/>
                <a:gd name="T3" fmla="*/ 0 h 83"/>
                <a:gd name="T4" fmla="*/ 0 w 36"/>
                <a:gd name="T5" fmla="*/ 0 h 83"/>
                <a:gd name="T6" fmla="*/ 0 w 36"/>
                <a:gd name="T7" fmla="*/ 83 h 83"/>
                <a:gd name="T8" fmla="*/ 28 w 36"/>
                <a:gd name="T9" fmla="*/ 83 h 83"/>
                <a:gd name="T10" fmla="*/ 36 w 36"/>
                <a:gd name="T11" fmla="*/ 1 h 83"/>
                <a:gd name="T12" fmla="*/ 36 w 36"/>
                <a:gd name="T13" fmla="*/ 1 h 83"/>
                <a:gd name="T14" fmla="*/ 31 w 36"/>
                <a:gd name="T15" fmla="*/ 0 h 83"/>
                <a:gd name="T16" fmla="*/ 28 w 36"/>
                <a:gd name="T17" fmla="*/ 0 h 83"/>
                <a:gd name="T18" fmla="*/ 36 w 36"/>
                <a:gd name="T19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83">
                  <a:moveTo>
                    <a:pt x="36" y="1"/>
                  </a:moveTo>
                  <a:lnTo>
                    <a:pt x="28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28" y="83"/>
                  </a:lnTo>
                  <a:lnTo>
                    <a:pt x="36" y="1"/>
                  </a:lnTo>
                  <a:lnTo>
                    <a:pt x="36" y="1"/>
                  </a:lnTo>
                  <a:lnTo>
                    <a:pt x="31" y="0"/>
                  </a:lnTo>
                  <a:lnTo>
                    <a:pt x="28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07" name="Freeform 347"/>
            <p:cNvSpPr>
              <a:spLocks/>
            </p:cNvSpPr>
            <p:nvPr/>
          </p:nvSpPr>
          <p:spPr bwMode="auto">
            <a:xfrm>
              <a:off x="3746" y="3073"/>
              <a:ext cx="9" cy="14"/>
            </a:xfrm>
            <a:custGeom>
              <a:avLst/>
              <a:gdLst>
                <a:gd name="T0" fmla="*/ 59 w 59"/>
                <a:gd name="T1" fmla="*/ 11 h 86"/>
                <a:gd name="T2" fmla="*/ 42 w 59"/>
                <a:gd name="T3" fmla="*/ 4 h 86"/>
                <a:gd name="T4" fmla="*/ 15 w 59"/>
                <a:gd name="T5" fmla="*/ 0 h 86"/>
                <a:gd name="T6" fmla="*/ 0 w 59"/>
                <a:gd name="T7" fmla="*/ 82 h 86"/>
                <a:gd name="T8" fmla="*/ 29 w 59"/>
                <a:gd name="T9" fmla="*/ 86 h 86"/>
                <a:gd name="T10" fmla="*/ 59 w 59"/>
                <a:gd name="T11" fmla="*/ 11 h 86"/>
                <a:gd name="T12" fmla="*/ 59 w 59"/>
                <a:gd name="T13" fmla="*/ 11 h 86"/>
                <a:gd name="T14" fmla="*/ 51 w 59"/>
                <a:gd name="T15" fmla="*/ 5 h 86"/>
                <a:gd name="T16" fmla="*/ 42 w 59"/>
                <a:gd name="T17" fmla="*/ 4 h 86"/>
                <a:gd name="T18" fmla="*/ 59 w 59"/>
                <a:gd name="T19" fmla="*/ 1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86">
                  <a:moveTo>
                    <a:pt x="59" y="11"/>
                  </a:moveTo>
                  <a:lnTo>
                    <a:pt x="42" y="4"/>
                  </a:lnTo>
                  <a:lnTo>
                    <a:pt x="15" y="0"/>
                  </a:lnTo>
                  <a:lnTo>
                    <a:pt x="0" y="82"/>
                  </a:lnTo>
                  <a:lnTo>
                    <a:pt x="29" y="86"/>
                  </a:lnTo>
                  <a:lnTo>
                    <a:pt x="59" y="11"/>
                  </a:lnTo>
                  <a:lnTo>
                    <a:pt x="59" y="11"/>
                  </a:lnTo>
                  <a:lnTo>
                    <a:pt x="51" y="5"/>
                  </a:lnTo>
                  <a:lnTo>
                    <a:pt x="42" y="4"/>
                  </a:lnTo>
                  <a:lnTo>
                    <a:pt x="59" y="11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08" name="Freeform 348"/>
            <p:cNvSpPr>
              <a:spLocks/>
            </p:cNvSpPr>
            <p:nvPr/>
          </p:nvSpPr>
          <p:spPr bwMode="auto">
            <a:xfrm>
              <a:off x="3748" y="3075"/>
              <a:ext cx="14" cy="14"/>
            </a:xfrm>
            <a:custGeom>
              <a:avLst/>
              <a:gdLst>
                <a:gd name="T0" fmla="*/ 83 w 83"/>
                <a:gd name="T1" fmla="*/ 26 h 87"/>
                <a:gd name="T2" fmla="*/ 74 w 83"/>
                <a:gd name="T3" fmla="*/ 19 h 87"/>
                <a:gd name="T4" fmla="*/ 47 w 83"/>
                <a:gd name="T5" fmla="*/ 0 h 87"/>
                <a:gd name="T6" fmla="*/ 0 w 83"/>
                <a:gd name="T7" fmla="*/ 68 h 87"/>
                <a:gd name="T8" fmla="*/ 29 w 83"/>
                <a:gd name="T9" fmla="*/ 87 h 87"/>
                <a:gd name="T10" fmla="*/ 83 w 83"/>
                <a:gd name="T11" fmla="*/ 26 h 87"/>
                <a:gd name="T12" fmla="*/ 83 w 83"/>
                <a:gd name="T13" fmla="*/ 26 h 87"/>
                <a:gd name="T14" fmla="*/ 80 w 83"/>
                <a:gd name="T15" fmla="*/ 22 h 87"/>
                <a:gd name="T16" fmla="*/ 74 w 83"/>
                <a:gd name="T17" fmla="*/ 19 h 87"/>
                <a:gd name="T18" fmla="*/ 83 w 83"/>
                <a:gd name="T19" fmla="*/ 2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" h="87">
                  <a:moveTo>
                    <a:pt x="83" y="26"/>
                  </a:moveTo>
                  <a:lnTo>
                    <a:pt x="74" y="19"/>
                  </a:lnTo>
                  <a:lnTo>
                    <a:pt x="47" y="0"/>
                  </a:lnTo>
                  <a:lnTo>
                    <a:pt x="0" y="68"/>
                  </a:lnTo>
                  <a:lnTo>
                    <a:pt x="29" y="87"/>
                  </a:lnTo>
                  <a:lnTo>
                    <a:pt x="83" y="26"/>
                  </a:lnTo>
                  <a:lnTo>
                    <a:pt x="83" y="26"/>
                  </a:lnTo>
                  <a:lnTo>
                    <a:pt x="80" y="22"/>
                  </a:lnTo>
                  <a:lnTo>
                    <a:pt x="74" y="19"/>
                  </a:lnTo>
                  <a:lnTo>
                    <a:pt x="83" y="26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09" name="Freeform 349"/>
            <p:cNvSpPr>
              <a:spLocks/>
            </p:cNvSpPr>
            <p:nvPr/>
          </p:nvSpPr>
          <p:spPr bwMode="auto">
            <a:xfrm>
              <a:off x="3751" y="3079"/>
              <a:ext cx="16" cy="15"/>
            </a:xfrm>
            <a:custGeom>
              <a:avLst/>
              <a:gdLst>
                <a:gd name="T0" fmla="*/ 96 w 96"/>
                <a:gd name="T1" fmla="*/ 40 h 87"/>
                <a:gd name="T2" fmla="*/ 92 w 96"/>
                <a:gd name="T3" fmla="*/ 32 h 87"/>
                <a:gd name="T4" fmla="*/ 63 w 96"/>
                <a:gd name="T5" fmla="*/ 0 h 87"/>
                <a:gd name="T6" fmla="*/ 0 w 96"/>
                <a:gd name="T7" fmla="*/ 53 h 87"/>
                <a:gd name="T8" fmla="*/ 29 w 96"/>
                <a:gd name="T9" fmla="*/ 87 h 87"/>
                <a:gd name="T10" fmla="*/ 96 w 96"/>
                <a:gd name="T11" fmla="*/ 40 h 87"/>
                <a:gd name="T12" fmla="*/ 96 w 96"/>
                <a:gd name="T13" fmla="*/ 40 h 87"/>
                <a:gd name="T14" fmla="*/ 94 w 96"/>
                <a:gd name="T15" fmla="*/ 36 h 87"/>
                <a:gd name="T16" fmla="*/ 92 w 96"/>
                <a:gd name="T17" fmla="*/ 32 h 87"/>
                <a:gd name="T18" fmla="*/ 96 w 96"/>
                <a:gd name="T19" fmla="*/ 4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87">
                  <a:moveTo>
                    <a:pt x="96" y="40"/>
                  </a:moveTo>
                  <a:lnTo>
                    <a:pt x="92" y="32"/>
                  </a:lnTo>
                  <a:lnTo>
                    <a:pt x="63" y="0"/>
                  </a:lnTo>
                  <a:lnTo>
                    <a:pt x="0" y="53"/>
                  </a:lnTo>
                  <a:lnTo>
                    <a:pt x="29" y="87"/>
                  </a:lnTo>
                  <a:lnTo>
                    <a:pt x="96" y="40"/>
                  </a:lnTo>
                  <a:lnTo>
                    <a:pt x="96" y="40"/>
                  </a:lnTo>
                  <a:lnTo>
                    <a:pt x="94" y="36"/>
                  </a:lnTo>
                  <a:lnTo>
                    <a:pt x="92" y="32"/>
                  </a:lnTo>
                  <a:lnTo>
                    <a:pt x="96" y="4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10" name="Freeform 350"/>
            <p:cNvSpPr>
              <a:spLocks/>
            </p:cNvSpPr>
            <p:nvPr/>
          </p:nvSpPr>
          <p:spPr bwMode="auto">
            <a:xfrm>
              <a:off x="3755" y="3086"/>
              <a:ext cx="17" cy="15"/>
            </a:xfrm>
            <a:custGeom>
              <a:avLst/>
              <a:gdLst>
                <a:gd name="T0" fmla="*/ 103 w 103"/>
                <a:gd name="T1" fmla="*/ 58 h 92"/>
                <a:gd name="T2" fmla="*/ 101 w 103"/>
                <a:gd name="T3" fmla="*/ 52 h 92"/>
                <a:gd name="T4" fmla="*/ 72 w 103"/>
                <a:gd name="T5" fmla="*/ 0 h 92"/>
                <a:gd name="T6" fmla="*/ 0 w 103"/>
                <a:gd name="T7" fmla="*/ 40 h 92"/>
                <a:gd name="T8" fmla="*/ 28 w 103"/>
                <a:gd name="T9" fmla="*/ 92 h 92"/>
                <a:gd name="T10" fmla="*/ 103 w 103"/>
                <a:gd name="T11" fmla="*/ 58 h 92"/>
                <a:gd name="T12" fmla="*/ 103 w 103"/>
                <a:gd name="T13" fmla="*/ 58 h 92"/>
                <a:gd name="T14" fmla="*/ 102 w 103"/>
                <a:gd name="T15" fmla="*/ 54 h 92"/>
                <a:gd name="T16" fmla="*/ 101 w 103"/>
                <a:gd name="T17" fmla="*/ 52 h 92"/>
                <a:gd name="T18" fmla="*/ 103 w 103"/>
                <a:gd name="T19" fmla="*/ 5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92">
                  <a:moveTo>
                    <a:pt x="103" y="58"/>
                  </a:moveTo>
                  <a:lnTo>
                    <a:pt x="101" y="52"/>
                  </a:lnTo>
                  <a:lnTo>
                    <a:pt x="72" y="0"/>
                  </a:lnTo>
                  <a:lnTo>
                    <a:pt x="0" y="40"/>
                  </a:lnTo>
                  <a:lnTo>
                    <a:pt x="28" y="92"/>
                  </a:lnTo>
                  <a:lnTo>
                    <a:pt x="103" y="58"/>
                  </a:lnTo>
                  <a:lnTo>
                    <a:pt x="103" y="58"/>
                  </a:lnTo>
                  <a:lnTo>
                    <a:pt x="102" y="54"/>
                  </a:lnTo>
                  <a:lnTo>
                    <a:pt x="101" y="52"/>
                  </a:lnTo>
                  <a:lnTo>
                    <a:pt x="103" y="58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11" name="Freeform 351"/>
            <p:cNvSpPr>
              <a:spLocks/>
            </p:cNvSpPr>
            <p:nvPr/>
          </p:nvSpPr>
          <p:spPr bwMode="auto">
            <a:xfrm>
              <a:off x="3759" y="3095"/>
              <a:ext cx="18" cy="18"/>
            </a:xfrm>
            <a:custGeom>
              <a:avLst/>
              <a:gdLst>
                <a:gd name="T0" fmla="*/ 107 w 107"/>
                <a:gd name="T1" fmla="*/ 79 h 103"/>
                <a:gd name="T2" fmla="*/ 105 w 107"/>
                <a:gd name="T3" fmla="*/ 75 h 103"/>
                <a:gd name="T4" fmla="*/ 77 w 107"/>
                <a:gd name="T5" fmla="*/ 0 h 103"/>
                <a:gd name="T6" fmla="*/ 0 w 107"/>
                <a:gd name="T7" fmla="*/ 28 h 103"/>
                <a:gd name="T8" fmla="*/ 28 w 107"/>
                <a:gd name="T9" fmla="*/ 103 h 103"/>
                <a:gd name="T10" fmla="*/ 107 w 107"/>
                <a:gd name="T11" fmla="*/ 79 h 103"/>
                <a:gd name="T12" fmla="*/ 107 w 107"/>
                <a:gd name="T13" fmla="*/ 79 h 103"/>
                <a:gd name="T14" fmla="*/ 106 w 107"/>
                <a:gd name="T15" fmla="*/ 77 h 103"/>
                <a:gd name="T16" fmla="*/ 105 w 107"/>
                <a:gd name="T17" fmla="*/ 75 h 103"/>
                <a:gd name="T18" fmla="*/ 107 w 107"/>
                <a:gd name="T19" fmla="*/ 7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" h="103">
                  <a:moveTo>
                    <a:pt x="107" y="79"/>
                  </a:moveTo>
                  <a:lnTo>
                    <a:pt x="105" y="75"/>
                  </a:lnTo>
                  <a:lnTo>
                    <a:pt x="77" y="0"/>
                  </a:lnTo>
                  <a:lnTo>
                    <a:pt x="0" y="28"/>
                  </a:lnTo>
                  <a:lnTo>
                    <a:pt x="28" y="103"/>
                  </a:lnTo>
                  <a:lnTo>
                    <a:pt x="107" y="79"/>
                  </a:lnTo>
                  <a:lnTo>
                    <a:pt x="107" y="79"/>
                  </a:lnTo>
                  <a:lnTo>
                    <a:pt x="106" y="77"/>
                  </a:lnTo>
                  <a:lnTo>
                    <a:pt x="105" y="75"/>
                  </a:lnTo>
                  <a:lnTo>
                    <a:pt x="107" y="79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12" name="Freeform 352"/>
            <p:cNvSpPr>
              <a:spLocks/>
            </p:cNvSpPr>
            <p:nvPr/>
          </p:nvSpPr>
          <p:spPr bwMode="auto">
            <a:xfrm>
              <a:off x="3764" y="3109"/>
              <a:ext cx="18" cy="21"/>
            </a:xfrm>
            <a:custGeom>
              <a:avLst/>
              <a:gdLst>
                <a:gd name="T0" fmla="*/ 109 w 109"/>
                <a:gd name="T1" fmla="*/ 110 h 129"/>
                <a:gd name="T2" fmla="*/ 108 w 109"/>
                <a:gd name="T3" fmla="*/ 108 h 129"/>
                <a:gd name="T4" fmla="*/ 80 w 109"/>
                <a:gd name="T5" fmla="*/ 0 h 129"/>
                <a:gd name="T6" fmla="*/ 0 w 109"/>
                <a:gd name="T7" fmla="*/ 20 h 129"/>
                <a:gd name="T8" fmla="*/ 28 w 109"/>
                <a:gd name="T9" fmla="*/ 129 h 129"/>
                <a:gd name="T10" fmla="*/ 109 w 109"/>
                <a:gd name="T11" fmla="*/ 110 h 129"/>
                <a:gd name="T12" fmla="*/ 109 w 109"/>
                <a:gd name="T13" fmla="*/ 110 h 129"/>
                <a:gd name="T14" fmla="*/ 109 w 109"/>
                <a:gd name="T15" fmla="*/ 108 h 129"/>
                <a:gd name="T16" fmla="*/ 108 w 109"/>
                <a:gd name="T17" fmla="*/ 108 h 129"/>
                <a:gd name="T18" fmla="*/ 109 w 109"/>
                <a:gd name="T19" fmla="*/ 11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9" h="129">
                  <a:moveTo>
                    <a:pt x="109" y="110"/>
                  </a:moveTo>
                  <a:lnTo>
                    <a:pt x="108" y="108"/>
                  </a:lnTo>
                  <a:lnTo>
                    <a:pt x="80" y="0"/>
                  </a:lnTo>
                  <a:lnTo>
                    <a:pt x="0" y="20"/>
                  </a:lnTo>
                  <a:lnTo>
                    <a:pt x="28" y="129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9" y="108"/>
                  </a:lnTo>
                  <a:lnTo>
                    <a:pt x="108" y="108"/>
                  </a:lnTo>
                  <a:lnTo>
                    <a:pt x="109" y="11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13" name="Freeform 353"/>
            <p:cNvSpPr>
              <a:spLocks/>
            </p:cNvSpPr>
            <p:nvPr/>
          </p:nvSpPr>
          <p:spPr bwMode="auto">
            <a:xfrm>
              <a:off x="3768" y="3127"/>
              <a:ext cx="20" cy="28"/>
            </a:xfrm>
            <a:custGeom>
              <a:avLst/>
              <a:gdLst>
                <a:gd name="T0" fmla="*/ 115 w 115"/>
                <a:gd name="T1" fmla="*/ 153 h 169"/>
                <a:gd name="T2" fmla="*/ 115 w 115"/>
                <a:gd name="T3" fmla="*/ 151 h 169"/>
                <a:gd name="T4" fmla="*/ 82 w 115"/>
                <a:gd name="T5" fmla="*/ 0 h 169"/>
                <a:gd name="T6" fmla="*/ 0 w 115"/>
                <a:gd name="T7" fmla="*/ 17 h 169"/>
                <a:gd name="T8" fmla="*/ 33 w 115"/>
                <a:gd name="T9" fmla="*/ 169 h 169"/>
                <a:gd name="T10" fmla="*/ 115 w 115"/>
                <a:gd name="T11" fmla="*/ 153 h 169"/>
                <a:gd name="T12" fmla="*/ 115 w 115"/>
                <a:gd name="T13" fmla="*/ 153 h 169"/>
                <a:gd name="T14" fmla="*/ 115 w 115"/>
                <a:gd name="T15" fmla="*/ 152 h 169"/>
                <a:gd name="T16" fmla="*/ 115 w 115"/>
                <a:gd name="T17" fmla="*/ 151 h 169"/>
                <a:gd name="T18" fmla="*/ 115 w 115"/>
                <a:gd name="T19" fmla="*/ 153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5" h="169">
                  <a:moveTo>
                    <a:pt x="115" y="153"/>
                  </a:moveTo>
                  <a:lnTo>
                    <a:pt x="115" y="151"/>
                  </a:lnTo>
                  <a:lnTo>
                    <a:pt x="82" y="0"/>
                  </a:lnTo>
                  <a:lnTo>
                    <a:pt x="0" y="17"/>
                  </a:lnTo>
                  <a:lnTo>
                    <a:pt x="33" y="169"/>
                  </a:lnTo>
                  <a:lnTo>
                    <a:pt x="115" y="153"/>
                  </a:lnTo>
                  <a:lnTo>
                    <a:pt x="115" y="153"/>
                  </a:lnTo>
                  <a:lnTo>
                    <a:pt x="115" y="152"/>
                  </a:lnTo>
                  <a:lnTo>
                    <a:pt x="115" y="151"/>
                  </a:lnTo>
                  <a:lnTo>
                    <a:pt x="115" y="15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14" name="Freeform 354"/>
            <p:cNvSpPr>
              <a:spLocks/>
            </p:cNvSpPr>
            <p:nvPr/>
          </p:nvSpPr>
          <p:spPr bwMode="auto">
            <a:xfrm>
              <a:off x="3774" y="3153"/>
              <a:ext cx="18" cy="35"/>
            </a:xfrm>
            <a:custGeom>
              <a:avLst/>
              <a:gdLst>
                <a:gd name="T0" fmla="*/ 111 w 111"/>
                <a:gd name="T1" fmla="*/ 205 h 215"/>
                <a:gd name="T2" fmla="*/ 111 w 111"/>
                <a:gd name="T3" fmla="*/ 203 h 215"/>
                <a:gd name="T4" fmla="*/ 82 w 111"/>
                <a:gd name="T5" fmla="*/ 0 h 215"/>
                <a:gd name="T6" fmla="*/ 0 w 111"/>
                <a:gd name="T7" fmla="*/ 12 h 215"/>
                <a:gd name="T8" fmla="*/ 28 w 111"/>
                <a:gd name="T9" fmla="*/ 215 h 215"/>
                <a:gd name="T10" fmla="*/ 111 w 111"/>
                <a:gd name="T11" fmla="*/ 205 h 215"/>
                <a:gd name="T12" fmla="*/ 111 w 111"/>
                <a:gd name="T13" fmla="*/ 205 h 215"/>
                <a:gd name="T14" fmla="*/ 111 w 111"/>
                <a:gd name="T15" fmla="*/ 205 h 215"/>
                <a:gd name="T16" fmla="*/ 111 w 111"/>
                <a:gd name="T17" fmla="*/ 203 h 215"/>
                <a:gd name="T18" fmla="*/ 111 w 111"/>
                <a:gd name="T19" fmla="*/ 20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215">
                  <a:moveTo>
                    <a:pt x="111" y="205"/>
                  </a:moveTo>
                  <a:lnTo>
                    <a:pt x="111" y="203"/>
                  </a:lnTo>
                  <a:lnTo>
                    <a:pt x="82" y="0"/>
                  </a:lnTo>
                  <a:lnTo>
                    <a:pt x="0" y="12"/>
                  </a:lnTo>
                  <a:lnTo>
                    <a:pt x="28" y="215"/>
                  </a:lnTo>
                  <a:lnTo>
                    <a:pt x="111" y="205"/>
                  </a:lnTo>
                  <a:lnTo>
                    <a:pt x="111" y="205"/>
                  </a:lnTo>
                  <a:lnTo>
                    <a:pt x="111" y="205"/>
                  </a:lnTo>
                  <a:lnTo>
                    <a:pt x="111" y="203"/>
                  </a:lnTo>
                  <a:lnTo>
                    <a:pt x="111" y="205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15" name="Freeform 355"/>
            <p:cNvSpPr>
              <a:spLocks/>
            </p:cNvSpPr>
            <p:nvPr/>
          </p:nvSpPr>
          <p:spPr bwMode="auto">
            <a:xfrm>
              <a:off x="3779" y="3187"/>
              <a:ext cx="18" cy="47"/>
            </a:xfrm>
            <a:custGeom>
              <a:avLst/>
              <a:gdLst>
                <a:gd name="T0" fmla="*/ 111 w 111"/>
                <a:gd name="T1" fmla="*/ 279 h 286"/>
                <a:gd name="T2" fmla="*/ 111 w 111"/>
                <a:gd name="T3" fmla="*/ 278 h 286"/>
                <a:gd name="T4" fmla="*/ 83 w 111"/>
                <a:gd name="T5" fmla="*/ 0 h 286"/>
                <a:gd name="T6" fmla="*/ 0 w 111"/>
                <a:gd name="T7" fmla="*/ 8 h 286"/>
                <a:gd name="T8" fmla="*/ 29 w 111"/>
                <a:gd name="T9" fmla="*/ 286 h 286"/>
                <a:gd name="T10" fmla="*/ 111 w 111"/>
                <a:gd name="T11" fmla="*/ 279 h 286"/>
                <a:gd name="T12" fmla="*/ 111 w 111"/>
                <a:gd name="T13" fmla="*/ 279 h 286"/>
                <a:gd name="T14" fmla="*/ 111 w 111"/>
                <a:gd name="T15" fmla="*/ 278 h 286"/>
                <a:gd name="T16" fmla="*/ 111 w 111"/>
                <a:gd name="T17" fmla="*/ 278 h 286"/>
                <a:gd name="T18" fmla="*/ 111 w 111"/>
                <a:gd name="T19" fmla="*/ 279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286">
                  <a:moveTo>
                    <a:pt x="111" y="279"/>
                  </a:moveTo>
                  <a:lnTo>
                    <a:pt x="111" y="278"/>
                  </a:lnTo>
                  <a:lnTo>
                    <a:pt x="83" y="0"/>
                  </a:lnTo>
                  <a:lnTo>
                    <a:pt x="0" y="8"/>
                  </a:lnTo>
                  <a:lnTo>
                    <a:pt x="29" y="286"/>
                  </a:lnTo>
                  <a:lnTo>
                    <a:pt x="111" y="279"/>
                  </a:lnTo>
                  <a:lnTo>
                    <a:pt x="111" y="279"/>
                  </a:lnTo>
                  <a:lnTo>
                    <a:pt x="111" y="278"/>
                  </a:lnTo>
                  <a:lnTo>
                    <a:pt x="111" y="278"/>
                  </a:lnTo>
                  <a:lnTo>
                    <a:pt x="111" y="279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16" name="Freeform 356"/>
            <p:cNvSpPr>
              <a:spLocks/>
            </p:cNvSpPr>
            <p:nvPr/>
          </p:nvSpPr>
          <p:spPr bwMode="auto">
            <a:xfrm>
              <a:off x="3783" y="3233"/>
              <a:ext cx="19" cy="61"/>
            </a:xfrm>
            <a:custGeom>
              <a:avLst/>
              <a:gdLst>
                <a:gd name="T0" fmla="*/ 111 w 111"/>
                <a:gd name="T1" fmla="*/ 358 h 365"/>
                <a:gd name="T2" fmla="*/ 111 w 111"/>
                <a:gd name="T3" fmla="*/ 358 h 365"/>
                <a:gd name="T4" fmla="*/ 83 w 111"/>
                <a:gd name="T5" fmla="*/ 0 h 365"/>
                <a:gd name="T6" fmla="*/ 0 w 111"/>
                <a:gd name="T7" fmla="*/ 7 h 365"/>
                <a:gd name="T8" fmla="*/ 28 w 111"/>
                <a:gd name="T9" fmla="*/ 365 h 365"/>
                <a:gd name="T10" fmla="*/ 111 w 111"/>
                <a:gd name="T11" fmla="*/ 358 h 365"/>
                <a:gd name="T12" fmla="*/ 111 w 111"/>
                <a:gd name="T13" fmla="*/ 358 h 365"/>
                <a:gd name="T14" fmla="*/ 111 w 111"/>
                <a:gd name="T15" fmla="*/ 358 h 365"/>
                <a:gd name="T16" fmla="*/ 111 w 111"/>
                <a:gd name="T17" fmla="*/ 358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365">
                  <a:moveTo>
                    <a:pt x="111" y="358"/>
                  </a:moveTo>
                  <a:lnTo>
                    <a:pt x="111" y="358"/>
                  </a:lnTo>
                  <a:lnTo>
                    <a:pt x="83" y="0"/>
                  </a:lnTo>
                  <a:lnTo>
                    <a:pt x="0" y="7"/>
                  </a:lnTo>
                  <a:lnTo>
                    <a:pt x="28" y="365"/>
                  </a:lnTo>
                  <a:lnTo>
                    <a:pt x="111" y="358"/>
                  </a:lnTo>
                  <a:lnTo>
                    <a:pt x="111" y="358"/>
                  </a:lnTo>
                  <a:lnTo>
                    <a:pt x="111" y="358"/>
                  </a:lnTo>
                  <a:lnTo>
                    <a:pt x="111" y="358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17" name="Freeform 357"/>
            <p:cNvSpPr>
              <a:spLocks/>
            </p:cNvSpPr>
            <p:nvPr/>
          </p:nvSpPr>
          <p:spPr bwMode="auto">
            <a:xfrm>
              <a:off x="3788" y="3293"/>
              <a:ext cx="19" cy="70"/>
            </a:xfrm>
            <a:custGeom>
              <a:avLst/>
              <a:gdLst>
                <a:gd name="T0" fmla="*/ 29 w 112"/>
                <a:gd name="T1" fmla="*/ 421 h 421"/>
                <a:gd name="T2" fmla="*/ 112 w 112"/>
                <a:gd name="T3" fmla="*/ 416 h 421"/>
                <a:gd name="T4" fmla="*/ 83 w 112"/>
                <a:gd name="T5" fmla="*/ 0 h 421"/>
                <a:gd name="T6" fmla="*/ 0 w 112"/>
                <a:gd name="T7" fmla="*/ 6 h 421"/>
                <a:gd name="T8" fmla="*/ 29 w 112"/>
                <a:gd name="T9" fmla="*/ 421 h 421"/>
                <a:gd name="T10" fmla="*/ 29 w 112"/>
                <a:gd name="T11" fmla="*/ 421 h 421"/>
                <a:gd name="T12" fmla="*/ 29 w 112"/>
                <a:gd name="T13" fmla="*/ 421 h 421"/>
                <a:gd name="T14" fmla="*/ 29 w 112"/>
                <a:gd name="T15" fmla="*/ 421 h 421"/>
                <a:gd name="T16" fmla="*/ 29 w 112"/>
                <a:gd name="T17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" h="421">
                  <a:moveTo>
                    <a:pt x="29" y="421"/>
                  </a:moveTo>
                  <a:lnTo>
                    <a:pt x="112" y="416"/>
                  </a:lnTo>
                  <a:lnTo>
                    <a:pt x="83" y="0"/>
                  </a:lnTo>
                  <a:lnTo>
                    <a:pt x="0" y="6"/>
                  </a:lnTo>
                  <a:lnTo>
                    <a:pt x="29" y="421"/>
                  </a:lnTo>
                  <a:lnTo>
                    <a:pt x="29" y="421"/>
                  </a:lnTo>
                  <a:lnTo>
                    <a:pt x="29" y="421"/>
                  </a:lnTo>
                  <a:lnTo>
                    <a:pt x="29" y="421"/>
                  </a:lnTo>
                  <a:lnTo>
                    <a:pt x="29" y="421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18" name="Freeform 358"/>
            <p:cNvSpPr>
              <a:spLocks/>
            </p:cNvSpPr>
            <p:nvPr/>
          </p:nvSpPr>
          <p:spPr bwMode="auto">
            <a:xfrm>
              <a:off x="3793" y="3362"/>
              <a:ext cx="18" cy="63"/>
            </a:xfrm>
            <a:custGeom>
              <a:avLst/>
              <a:gdLst>
                <a:gd name="T0" fmla="*/ 29 w 111"/>
                <a:gd name="T1" fmla="*/ 378 h 378"/>
                <a:gd name="T2" fmla="*/ 111 w 111"/>
                <a:gd name="T3" fmla="*/ 368 h 378"/>
                <a:gd name="T4" fmla="*/ 83 w 111"/>
                <a:gd name="T5" fmla="*/ 0 h 378"/>
                <a:gd name="T6" fmla="*/ 0 w 111"/>
                <a:gd name="T7" fmla="*/ 7 h 378"/>
                <a:gd name="T8" fmla="*/ 28 w 111"/>
                <a:gd name="T9" fmla="*/ 375 h 378"/>
                <a:gd name="T10" fmla="*/ 29 w 111"/>
                <a:gd name="T11" fmla="*/ 378 h 378"/>
                <a:gd name="T12" fmla="*/ 28 w 111"/>
                <a:gd name="T13" fmla="*/ 375 h 378"/>
                <a:gd name="T14" fmla="*/ 28 w 111"/>
                <a:gd name="T15" fmla="*/ 376 h 378"/>
                <a:gd name="T16" fmla="*/ 29 w 111"/>
                <a:gd name="T17" fmla="*/ 378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378">
                  <a:moveTo>
                    <a:pt x="29" y="378"/>
                  </a:moveTo>
                  <a:lnTo>
                    <a:pt x="111" y="368"/>
                  </a:lnTo>
                  <a:lnTo>
                    <a:pt x="83" y="0"/>
                  </a:lnTo>
                  <a:lnTo>
                    <a:pt x="0" y="7"/>
                  </a:lnTo>
                  <a:lnTo>
                    <a:pt x="28" y="375"/>
                  </a:lnTo>
                  <a:lnTo>
                    <a:pt x="29" y="378"/>
                  </a:lnTo>
                  <a:lnTo>
                    <a:pt x="28" y="375"/>
                  </a:lnTo>
                  <a:lnTo>
                    <a:pt x="28" y="376"/>
                  </a:lnTo>
                  <a:lnTo>
                    <a:pt x="29" y="378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19" name="Freeform 359"/>
            <p:cNvSpPr>
              <a:spLocks/>
            </p:cNvSpPr>
            <p:nvPr/>
          </p:nvSpPr>
          <p:spPr bwMode="auto">
            <a:xfrm>
              <a:off x="3797" y="3423"/>
              <a:ext cx="19" cy="62"/>
            </a:xfrm>
            <a:custGeom>
              <a:avLst/>
              <a:gdLst>
                <a:gd name="T0" fmla="*/ 109 w 109"/>
                <a:gd name="T1" fmla="*/ 180 h 374"/>
                <a:gd name="T2" fmla="*/ 109 w 109"/>
                <a:gd name="T3" fmla="*/ 165 h 374"/>
                <a:gd name="T4" fmla="*/ 82 w 109"/>
                <a:gd name="T5" fmla="*/ 0 h 374"/>
                <a:gd name="T6" fmla="*/ 0 w 109"/>
                <a:gd name="T7" fmla="*/ 13 h 374"/>
                <a:gd name="T8" fmla="*/ 28 w 109"/>
                <a:gd name="T9" fmla="*/ 178 h 374"/>
                <a:gd name="T10" fmla="*/ 109 w 109"/>
                <a:gd name="T11" fmla="*/ 180 h 374"/>
                <a:gd name="T12" fmla="*/ 28 w 109"/>
                <a:gd name="T13" fmla="*/ 178 h 374"/>
                <a:gd name="T14" fmla="*/ 63 w 109"/>
                <a:gd name="T15" fmla="*/ 374 h 374"/>
                <a:gd name="T16" fmla="*/ 109 w 109"/>
                <a:gd name="T17" fmla="*/ 18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374">
                  <a:moveTo>
                    <a:pt x="109" y="180"/>
                  </a:moveTo>
                  <a:lnTo>
                    <a:pt x="109" y="165"/>
                  </a:lnTo>
                  <a:lnTo>
                    <a:pt x="82" y="0"/>
                  </a:lnTo>
                  <a:lnTo>
                    <a:pt x="0" y="13"/>
                  </a:lnTo>
                  <a:lnTo>
                    <a:pt x="28" y="178"/>
                  </a:lnTo>
                  <a:lnTo>
                    <a:pt x="109" y="180"/>
                  </a:lnTo>
                  <a:lnTo>
                    <a:pt x="28" y="178"/>
                  </a:lnTo>
                  <a:lnTo>
                    <a:pt x="63" y="374"/>
                  </a:lnTo>
                  <a:lnTo>
                    <a:pt x="109" y="18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20" name="Freeform 360"/>
            <p:cNvSpPr>
              <a:spLocks/>
            </p:cNvSpPr>
            <p:nvPr/>
          </p:nvSpPr>
          <p:spPr bwMode="auto">
            <a:xfrm>
              <a:off x="3802" y="3429"/>
              <a:ext cx="19" cy="24"/>
            </a:xfrm>
            <a:custGeom>
              <a:avLst/>
              <a:gdLst>
                <a:gd name="T0" fmla="*/ 109 w 109"/>
                <a:gd name="T1" fmla="*/ 13 h 145"/>
                <a:gd name="T2" fmla="*/ 27 w 109"/>
                <a:gd name="T3" fmla="*/ 0 h 145"/>
                <a:gd name="T4" fmla="*/ 0 w 109"/>
                <a:gd name="T5" fmla="*/ 128 h 145"/>
                <a:gd name="T6" fmla="*/ 80 w 109"/>
                <a:gd name="T7" fmla="*/ 145 h 145"/>
                <a:gd name="T8" fmla="*/ 109 w 109"/>
                <a:gd name="T9" fmla="*/ 18 h 145"/>
                <a:gd name="T10" fmla="*/ 109 w 109"/>
                <a:gd name="T11" fmla="*/ 13 h 145"/>
                <a:gd name="T12" fmla="*/ 109 w 109"/>
                <a:gd name="T13" fmla="*/ 18 h 145"/>
                <a:gd name="T14" fmla="*/ 109 w 109"/>
                <a:gd name="T15" fmla="*/ 16 h 145"/>
                <a:gd name="T16" fmla="*/ 109 w 109"/>
                <a:gd name="T17" fmla="*/ 1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145">
                  <a:moveTo>
                    <a:pt x="109" y="13"/>
                  </a:moveTo>
                  <a:lnTo>
                    <a:pt x="27" y="0"/>
                  </a:lnTo>
                  <a:lnTo>
                    <a:pt x="0" y="128"/>
                  </a:lnTo>
                  <a:lnTo>
                    <a:pt x="80" y="145"/>
                  </a:lnTo>
                  <a:lnTo>
                    <a:pt x="109" y="18"/>
                  </a:lnTo>
                  <a:lnTo>
                    <a:pt x="109" y="13"/>
                  </a:lnTo>
                  <a:lnTo>
                    <a:pt x="109" y="18"/>
                  </a:lnTo>
                  <a:lnTo>
                    <a:pt x="109" y="16"/>
                  </a:lnTo>
                  <a:lnTo>
                    <a:pt x="109" y="1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21" name="Freeform 361"/>
            <p:cNvSpPr>
              <a:spLocks/>
            </p:cNvSpPr>
            <p:nvPr/>
          </p:nvSpPr>
          <p:spPr bwMode="auto">
            <a:xfrm>
              <a:off x="3807" y="3374"/>
              <a:ext cx="18" cy="57"/>
            </a:xfrm>
            <a:custGeom>
              <a:avLst/>
              <a:gdLst>
                <a:gd name="T0" fmla="*/ 112 w 112"/>
                <a:gd name="T1" fmla="*/ 7 h 342"/>
                <a:gd name="T2" fmla="*/ 29 w 112"/>
                <a:gd name="T3" fmla="*/ 0 h 342"/>
                <a:gd name="T4" fmla="*/ 0 w 112"/>
                <a:gd name="T5" fmla="*/ 335 h 342"/>
                <a:gd name="T6" fmla="*/ 83 w 112"/>
                <a:gd name="T7" fmla="*/ 342 h 342"/>
                <a:gd name="T8" fmla="*/ 112 w 112"/>
                <a:gd name="T9" fmla="*/ 7 h 342"/>
                <a:gd name="T10" fmla="*/ 112 w 112"/>
                <a:gd name="T11" fmla="*/ 7 h 342"/>
                <a:gd name="T12" fmla="*/ 112 w 112"/>
                <a:gd name="T13" fmla="*/ 7 h 342"/>
                <a:gd name="T14" fmla="*/ 112 w 112"/>
                <a:gd name="T15" fmla="*/ 7 h 342"/>
                <a:gd name="T16" fmla="*/ 112 w 112"/>
                <a:gd name="T17" fmla="*/ 7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" h="342">
                  <a:moveTo>
                    <a:pt x="112" y="7"/>
                  </a:moveTo>
                  <a:lnTo>
                    <a:pt x="29" y="0"/>
                  </a:lnTo>
                  <a:lnTo>
                    <a:pt x="0" y="335"/>
                  </a:lnTo>
                  <a:lnTo>
                    <a:pt x="83" y="342"/>
                  </a:lnTo>
                  <a:lnTo>
                    <a:pt x="112" y="7"/>
                  </a:lnTo>
                  <a:lnTo>
                    <a:pt x="112" y="7"/>
                  </a:lnTo>
                  <a:lnTo>
                    <a:pt x="112" y="7"/>
                  </a:lnTo>
                  <a:lnTo>
                    <a:pt x="112" y="7"/>
                  </a:lnTo>
                  <a:lnTo>
                    <a:pt x="112" y="7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22" name="Freeform 362"/>
            <p:cNvSpPr>
              <a:spLocks/>
            </p:cNvSpPr>
            <p:nvPr/>
          </p:nvSpPr>
          <p:spPr bwMode="auto">
            <a:xfrm>
              <a:off x="3811" y="3311"/>
              <a:ext cx="19" cy="64"/>
            </a:xfrm>
            <a:custGeom>
              <a:avLst/>
              <a:gdLst>
                <a:gd name="T0" fmla="*/ 29 w 112"/>
                <a:gd name="T1" fmla="*/ 0 h 384"/>
                <a:gd name="T2" fmla="*/ 29 w 112"/>
                <a:gd name="T3" fmla="*/ 0 h 384"/>
                <a:gd name="T4" fmla="*/ 0 w 112"/>
                <a:gd name="T5" fmla="*/ 377 h 384"/>
                <a:gd name="T6" fmla="*/ 83 w 112"/>
                <a:gd name="T7" fmla="*/ 384 h 384"/>
                <a:gd name="T8" fmla="*/ 112 w 112"/>
                <a:gd name="T9" fmla="*/ 7 h 384"/>
                <a:gd name="T10" fmla="*/ 29 w 112"/>
                <a:gd name="T11" fmla="*/ 0 h 384"/>
                <a:gd name="T12" fmla="*/ 29 w 112"/>
                <a:gd name="T13" fmla="*/ 0 h 384"/>
                <a:gd name="T14" fmla="*/ 29 w 112"/>
                <a:gd name="T15" fmla="*/ 0 h 384"/>
                <a:gd name="T16" fmla="*/ 29 w 112"/>
                <a:gd name="T17" fmla="*/ 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" h="384">
                  <a:moveTo>
                    <a:pt x="29" y="0"/>
                  </a:moveTo>
                  <a:lnTo>
                    <a:pt x="29" y="0"/>
                  </a:lnTo>
                  <a:lnTo>
                    <a:pt x="0" y="377"/>
                  </a:lnTo>
                  <a:lnTo>
                    <a:pt x="83" y="384"/>
                  </a:lnTo>
                  <a:lnTo>
                    <a:pt x="112" y="7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23" name="Freeform 363"/>
            <p:cNvSpPr>
              <a:spLocks/>
            </p:cNvSpPr>
            <p:nvPr/>
          </p:nvSpPr>
          <p:spPr bwMode="auto">
            <a:xfrm>
              <a:off x="3816" y="3257"/>
              <a:ext cx="19" cy="55"/>
            </a:xfrm>
            <a:custGeom>
              <a:avLst/>
              <a:gdLst>
                <a:gd name="T0" fmla="*/ 27 w 110"/>
                <a:gd name="T1" fmla="*/ 0 h 329"/>
                <a:gd name="T2" fmla="*/ 27 w 110"/>
                <a:gd name="T3" fmla="*/ 2 h 329"/>
                <a:gd name="T4" fmla="*/ 0 w 110"/>
                <a:gd name="T5" fmla="*/ 322 h 329"/>
                <a:gd name="T6" fmla="*/ 83 w 110"/>
                <a:gd name="T7" fmla="*/ 329 h 329"/>
                <a:gd name="T8" fmla="*/ 110 w 110"/>
                <a:gd name="T9" fmla="*/ 9 h 329"/>
                <a:gd name="T10" fmla="*/ 27 w 110"/>
                <a:gd name="T11" fmla="*/ 0 h 329"/>
                <a:gd name="T12" fmla="*/ 27 w 110"/>
                <a:gd name="T13" fmla="*/ 0 h 329"/>
                <a:gd name="T14" fmla="*/ 27 w 110"/>
                <a:gd name="T15" fmla="*/ 1 h 329"/>
                <a:gd name="T16" fmla="*/ 27 w 110"/>
                <a:gd name="T17" fmla="*/ 2 h 329"/>
                <a:gd name="T18" fmla="*/ 27 w 110"/>
                <a:gd name="T1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329">
                  <a:moveTo>
                    <a:pt x="27" y="0"/>
                  </a:moveTo>
                  <a:lnTo>
                    <a:pt x="27" y="2"/>
                  </a:lnTo>
                  <a:lnTo>
                    <a:pt x="0" y="322"/>
                  </a:lnTo>
                  <a:lnTo>
                    <a:pt x="83" y="329"/>
                  </a:lnTo>
                  <a:lnTo>
                    <a:pt x="110" y="9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1"/>
                  </a:lnTo>
                  <a:lnTo>
                    <a:pt x="2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24" name="Freeform 364"/>
            <p:cNvSpPr>
              <a:spLocks/>
            </p:cNvSpPr>
            <p:nvPr/>
          </p:nvSpPr>
          <p:spPr bwMode="auto">
            <a:xfrm>
              <a:off x="3821" y="3216"/>
              <a:ext cx="19" cy="43"/>
            </a:xfrm>
            <a:custGeom>
              <a:avLst/>
              <a:gdLst>
                <a:gd name="T0" fmla="*/ 33 w 116"/>
                <a:gd name="T1" fmla="*/ 0 h 258"/>
                <a:gd name="T2" fmla="*/ 33 w 116"/>
                <a:gd name="T3" fmla="*/ 1 h 258"/>
                <a:gd name="T4" fmla="*/ 0 w 116"/>
                <a:gd name="T5" fmla="*/ 247 h 258"/>
                <a:gd name="T6" fmla="*/ 83 w 116"/>
                <a:gd name="T7" fmla="*/ 258 h 258"/>
                <a:gd name="T8" fmla="*/ 116 w 116"/>
                <a:gd name="T9" fmla="*/ 13 h 258"/>
                <a:gd name="T10" fmla="*/ 33 w 116"/>
                <a:gd name="T11" fmla="*/ 0 h 258"/>
                <a:gd name="T12" fmla="*/ 33 w 116"/>
                <a:gd name="T13" fmla="*/ 0 h 258"/>
                <a:gd name="T14" fmla="*/ 33 w 116"/>
                <a:gd name="T15" fmla="*/ 0 h 258"/>
                <a:gd name="T16" fmla="*/ 33 w 116"/>
                <a:gd name="T17" fmla="*/ 1 h 258"/>
                <a:gd name="T18" fmla="*/ 33 w 116"/>
                <a:gd name="T19" fmla="*/ 0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6" h="258">
                  <a:moveTo>
                    <a:pt x="33" y="0"/>
                  </a:moveTo>
                  <a:lnTo>
                    <a:pt x="33" y="1"/>
                  </a:lnTo>
                  <a:lnTo>
                    <a:pt x="0" y="247"/>
                  </a:lnTo>
                  <a:lnTo>
                    <a:pt x="83" y="258"/>
                  </a:lnTo>
                  <a:lnTo>
                    <a:pt x="116" y="13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1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25" name="Freeform 365"/>
            <p:cNvSpPr>
              <a:spLocks/>
            </p:cNvSpPr>
            <p:nvPr/>
          </p:nvSpPr>
          <p:spPr bwMode="auto">
            <a:xfrm>
              <a:off x="3826" y="3187"/>
              <a:ext cx="19" cy="31"/>
            </a:xfrm>
            <a:custGeom>
              <a:avLst/>
              <a:gdLst>
                <a:gd name="T0" fmla="*/ 30 w 111"/>
                <a:gd name="T1" fmla="*/ 0 h 187"/>
                <a:gd name="T2" fmla="*/ 29 w 111"/>
                <a:gd name="T3" fmla="*/ 3 h 187"/>
                <a:gd name="T4" fmla="*/ 0 w 111"/>
                <a:gd name="T5" fmla="*/ 173 h 187"/>
                <a:gd name="T6" fmla="*/ 83 w 111"/>
                <a:gd name="T7" fmla="*/ 187 h 187"/>
                <a:gd name="T8" fmla="*/ 111 w 111"/>
                <a:gd name="T9" fmla="*/ 18 h 187"/>
                <a:gd name="T10" fmla="*/ 30 w 111"/>
                <a:gd name="T11" fmla="*/ 0 h 187"/>
                <a:gd name="T12" fmla="*/ 30 w 111"/>
                <a:gd name="T13" fmla="*/ 0 h 187"/>
                <a:gd name="T14" fmla="*/ 29 w 111"/>
                <a:gd name="T15" fmla="*/ 2 h 187"/>
                <a:gd name="T16" fmla="*/ 29 w 111"/>
                <a:gd name="T17" fmla="*/ 3 h 187"/>
                <a:gd name="T18" fmla="*/ 30 w 111"/>
                <a:gd name="T1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187">
                  <a:moveTo>
                    <a:pt x="30" y="0"/>
                  </a:moveTo>
                  <a:lnTo>
                    <a:pt x="29" y="3"/>
                  </a:lnTo>
                  <a:lnTo>
                    <a:pt x="0" y="173"/>
                  </a:lnTo>
                  <a:lnTo>
                    <a:pt x="83" y="187"/>
                  </a:lnTo>
                  <a:lnTo>
                    <a:pt x="111" y="18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9" y="2"/>
                  </a:lnTo>
                  <a:lnTo>
                    <a:pt x="29" y="3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26" name="Freeform 366"/>
            <p:cNvSpPr>
              <a:spLocks/>
            </p:cNvSpPr>
            <p:nvPr/>
          </p:nvSpPr>
          <p:spPr bwMode="auto">
            <a:xfrm>
              <a:off x="3831" y="3168"/>
              <a:ext cx="18" cy="23"/>
            </a:xfrm>
            <a:custGeom>
              <a:avLst/>
              <a:gdLst>
                <a:gd name="T0" fmla="*/ 30 w 109"/>
                <a:gd name="T1" fmla="*/ 0 h 138"/>
                <a:gd name="T2" fmla="*/ 28 w 109"/>
                <a:gd name="T3" fmla="*/ 4 h 138"/>
                <a:gd name="T4" fmla="*/ 0 w 109"/>
                <a:gd name="T5" fmla="*/ 117 h 138"/>
                <a:gd name="T6" fmla="*/ 81 w 109"/>
                <a:gd name="T7" fmla="*/ 138 h 138"/>
                <a:gd name="T8" fmla="*/ 109 w 109"/>
                <a:gd name="T9" fmla="*/ 24 h 138"/>
                <a:gd name="T10" fmla="*/ 30 w 109"/>
                <a:gd name="T11" fmla="*/ 0 h 138"/>
                <a:gd name="T12" fmla="*/ 30 w 109"/>
                <a:gd name="T13" fmla="*/ 0 h 138"/>
                <a:gd name="T14" fmla="*/ 29 w 109"/>
                <a:gd name="T15" fmla="*/ 2 h 138"/>
                <a:gd name="T16" fmla="*/ 28 w 109"/>
                <a:gd name="T17" fmla="*/ 4 h 138"/>
                <a:gd name="T18" fmla="*/ 30 w 109"/>
                <a:gd name="T1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9" h="138">
                  <a:moveTo>
                    <a:pt x="30" y="0"/>
                  </a:moveTo>
                  <a:lnTo>
                    <a:pt x="28" y="4"/>
                  </a:lnTo>
                  <a:lnTo>
                    <a:pt x="0" y="117"/>
                  </a:lnTo>
                  <a:lnTo>
                    <a:pt x="81" y="138"/>
                  </a:lnTo>
                  <a:lnTo>
                    <a:pt x="109" y="24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9" y="2"/>
                  </a:lnTo>
                  <a:lnTo>
                    <a:pt x="28" y="4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27" name="Freeform 367"/>
            <p:cNvSpPr>
              <a:spLocks/>
            </p:cNvSpPr>
            <p:nvPr/>
          </p:nvSpPr>
          <p:spPr bwMode="auto">
            <a:xfrm>
              <a:off x="3836" y="3154"/>
              <a:ext cx="18" cy="18"/>
            </a:xfrm>
            <a:custGeom>
              <a:avLst/>
              <a:gdLst>
                <a:gd name="T0" fmla="*/ 32 w 105"/>
                <a:gd name="T1" fmla="*/ 0 h 112"/>
                <a:gd name="T2" fmla="*/ 28 w 105"/>
                <a:gd name="T3" fmla="*/ 9 h 112"/>
                <a:gd name="T4" fmla="*/ 0 w 105"/>
                <a:gd name="T5" fmla="*/ 84 h 112"/>
                <a:gd name="T6" fmla="*/ 78 w 105"/>
                <a:gd name="T7" fmla="*/ 112 h 112"/>
                <a:gd name="T8" fmla="*/ 105 w 105"/>
                <a:gd name="T9" fmla="*/ 37 h 112"/>
                <a:gd name="T10" fmla="*/ 32 w 105"/>
                <a:gd name="T11" fmla="*/ 0 h 112"/>
                <a:gd name="T12" fmla="*/ 32 w 105"/>
                <a:gd name="T13" fmla="*/ 0 h 112"/>
                <a:gd name="T14" fmla="*/ 30 w 105"/>
                <a:gd name="T15" fmla="*/ 4 h 112"/>
                <a:gd name="T16" fmla="*/ 28 w 105"/>
                <a:gd name="T17" fmla="*/ 9 h 112"/>
                <a:gd name="T18" fmla="*/ 32 w 105"/>
                <a:gd name="T1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" h="112">
                  <a:moveTo>
                    <a:pt x="32" y="0"/>
                  </a:moveTo>
                  <a:lnTo>
                    <a:pt x="28" y="9"/>
                  </a:lnTo>
                  <a:lnTo>
                    <a:pt x="0" y="84"/>
                  </a:lnTo>
                  <a:lnTo>
                    <a:pt x="78" y="112"/>
                  </a:lnTo>
                  <a:lnTo>
                    <a:pt x="105" y="37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0" y="4"/>
                  </a:lnTo>
                  <a:lnTo>
                    <a:pt x="28" y="9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28" name="Freeform 368"/>
            <p:cNvSpPr>
              <a:spLocks/>
            </p:cNvSpPr>
            <p:nvPr/>
          </p:nvSpPr>
          <p:spPr bwMode="auto">
            <a:xfrm>
              <a:off x="3842" y="3145"/>
              <a:ext cx="16" cy="16"/>
            </a:xfrm>
            <a:custGeom>
              <a:avLst/>
              <a:gdLst>
                <a:gd name="T0" fmla="*/ 40 w 98"/>
                <a:gd name="T1" fmla="*/ 0 h 100"/>
                <a:gd name="T2" fmla="*/ 29 w 98"/>
                <a:gd name="T3" fmla="*/ 12 h 100"/>
                <a:gd name="T4" fmla="*/ 0 w 98"/>
                <a:gd name="T5" fmla="*/ 54 h 100"/>
                <a:gd name="T6" fmla="*/ 69 w 98"/>
                <a:gd name="T7" fmla="*/ 100 h 100"/>
                <a:gd name="T8" fmla="*/ 98 w 98"/>
                <a:gd name="T9" fmla="*/ 57 h 100"/>
                <a:gd name="T10" fmla="*/ 40 w 98"/>
                <a:gd name="T11" fmla="*/ 0 h 100"/>
                <a:gd name="T12" fmla="*/ 40 w 98"/>
                <a:gd name="T13" fmla="*/ 0 h 100"/>
                <a:gd name="T14" fmla="*/ 33 w 98"/>
                <a:gd name="T15" fmla="*/ 4 h 100"/>
                <a:gd name="T16" fmla="*/ 29 w 98"/>
                <a:gd name="T17" fmla="*/ 12 h 100"/>
                <a:gd name="T18" fmla="*/ 40 w 98"/>
                <a:gd name="T1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" h="100">
                  <a:moveTo>
                    <a:pt x="40" y="0"/>
                  </a:moveTo>
                  <a:lnTo>
                    <a:pt x="29" y="12"/>
                  </a:lnTo>
                  <a:lnTo>
                    <a:pt x="0" y="54"/>
                  </a:lnTo>
                  <a:lnTo>
                    <a:pt x="69" y="100"/>
                  </a:lnTo>
                  <a:lnTo>
                    <a:pt x="98" y="57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33" y="4"/>
                  </a:lnTo>
                  <a:lnTo>
                    <a:pt x="29" y="12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29" name="Freeform 369"/>
            <p:cNvSpPr>
              <a:spLocks/>
            </p:cNvSpPr>
            <p:nvPr/>
          </p:nvSpPr>
          <p:spPr bwMode="auto">
            <a:xfrm>
              <a:off x="3848" y="3140"/>
              <a:ext cx="13" cy="16"/>
            </a:xfrm>
            <a:custGeom>
              <a:avLst/>
              <a:gdLst>
                <a:gd name="T0" fmla="*/ 44 w 74"/>
                <a:gd name="T1" fmla="*/ 0 h 95"/>
                <a:gd name="T2" fmla="*/ 29 w 74"/>
                <a:gd name="T3" fmla="*/ 7 h 95"/>
                <a:gd name="T4" fmla="*/ 0 w 74"/>
                <a:gd name="T5" fmla="*/ 26 h 95"/>
                <a:gd name="T6" fmla="*/ 46 w 74"/>
                <a:gd name="T7" fmla="*/ 95 h 95"/>
                <a:gd name="T8" fmla="*/ 74 w 74"/>
                <a:gd name="T9" fmla="*/ 76 h 95"/>
                <a:gd name="T10" fmla="*/ 44 w 74"/>
                <a:gd name="T11" fmla="*/ 0 h 95"/>
                <a:gd name="T12" fmla="*/ 44 w 74"/>
                <a:gd name="T13" fmla="*/ 0 h 95"/>
                <a:gd name="T14" fmla="*/ 35 w 74"/>
                <a:gd name="T15" fmla="*/ 2 h 95"/>
                <a:gd name="T16" fmla="*/ 29 w 74"/>
                <a:gd name="T17" fmla="*/ 7 h 95"/>
                <a:gd name="T18" fmla="*/ 44 w 74"/>
                <a:gd name="T19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" h="95">
                  <a:moveTo>
                    <a:pt x="44" y="0"/>
                  </a:moveTo>
                  <a:lnTo>
                    <a:pt x="29" y="7"/>
                  </a:lnTo>
                  <a:lnTo>
                    <a:pt x="0" y="26"/>
                  </a:lnTo>
                  <a:lnTo>
                    <a:pt x="46" y="95"/>
                  </a:lnTo>
                  <a:lnTo>
                    <a:pt x="74" y="76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5" y="2"/>
                  </a:lnTo>
                  <a:lnTo>
                    <a:pt x="29" y="7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30" name="Freeform 370"/>
            <p:cNvSpPr>
              <a:spLocks/>
            </p:cNvSpPr>
            <p:nvPr/>
          </p:nvSpPr>
          <p:spPr bwMode="auto">
            <a:xfrm>
              <a:off x="3856" y="3139"/>
              <a:ext cx="8" cy="15"/>
            </a:xfrm>
            <a:custGeom>
              <a:avLst/>
              <a:gdLst>
                <a:gd name="T0" fmla="*/ 49 w 49"/>
                <a:gd name="T1" fmla="*/ 3 h 88"/>
                <a:gd name="T2" fmla="*/ 29 w 49"/>
                <a:gd name="T3" fmla="*/ 1 h 88"/>
                <a:gd name="T4" fmla="*/ 0 w 49"/>
                <a:gd name="T5" fmla="*/ 5 h 88"/>
                <a:gd name="T6" fmla="*/ 15 w 49"/>
                <a:gd name="T7" fmla="*/ 88 h 88"/>
                <a:gd name="T8" fmla="*/ 42 w 49"/>
                <a:gd name="T9" fmla="*/ 83 h 88"/>
                <a:gd name="T10" fmla="*/ 49 w 49"/>
                <a:gd name="T11" fmla="*/ 3 h 88"/>
                <a:gd name="T12" fmla="*/ 49 w 49"/>
                <a:gd name="T13" fmla="*/ 3 h 88"/>
                <a:gd name="T14" fmla="*/ 39 w 49"/>
                <a:gd name="T15" fmla="*/ 0 h 88"/>
                <a:gd name="T16" fmla="*/ 29 w 49"/>
                <a:gd name="T17" fmla="*/ 1 h 88"/>
                <a:gd name="T18" fmla="*/ 49 w 49"/>
                <a:gd name="T19" fmla="*/ 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" h="88">
                  <a:moveTo>
                    <a:pt x="49" y="3"/>
                  </a:moveTo>
                  <a:lnTo>
                    <a:pt x="29" y="1"/>
                  </a:lnTo>
                  <a:lnTo>
                    <a:pt x="0" y="5"/>
                  </a:lnTo>
                  <a:lnTo>
                    <a:pt x="15" y="88"/>
                  </a:lnTo>
                  <a:lnTo>
                    <a:pt x="42" y="83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39" y="0"/>
                  </a:lnTo>
                  <a:lnTo>
                    <a:pt x="29" y="1"/>
                  </a:lnTo>
                  <a:lnTo>
                    <a:pt x="49" y="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31" name="Freeform 371"/>
            <p:cNvSpPr>
              <a:spLocks/>
            </p:cNvSpPr>
            <p:nvPr/>
          </p:nvSpPr>
          <p:spPr bwMode="auto">
            <a:xfrm>
              <a:off x="3859" y="3140"/>
              <a:ext cx="12" cy="15"/>
            </a:xfrm>
            <a:custGeom>
              <a:avLst/>
              <a:gdLst>
                <a:gd name="T0" fmla="*/ 69 w 69"/>
                <a:gd name="T1" fmla="*/ 17 h 87"/>
                <a:gd name="T2" fmla="*/ 55 w 69"/>
                <a:gd name="T3" fmla="*/ 9 h 87"/>
                <a:gd name="T4" fmla="*/ 27 w 69"/>
                <a:gd name="T5" fmla="*/ 0 h 87"/>
                <a:gd name="T6" fmla="*/ 0 w 69"/>
                <a:gd name="T7" fmla="*/ 78 h 87"/>
                <a:gd name="T8" fmla="*/ 29 w 69"/>
                <a:gd name="T9" fmla="*/ 87 h 87"/>
                <a:gd name="T10" fmla="*/ 69 w 69"/>
                <a:gd name="T11" fmla="*/ 17 h 87"/>
                <a:gd name="T12" fmla="*/ 69 w 69"/>
                <a:gd name="T13" fmla="*/ 17 h 87"/>
                <a:gd name="T14" fmla="*/ 62 w 69"/>
                <a:gd name="T15" fmla="*/ 11 h 87"/>
                <a:gd name="T16" fmla="*/ 55 w 69"/>
                <a:gd name="T17" fmla="*/ 9 h 87"/>
                <a:gd name="T18" fmla="*/ 69 w 69"/>
                <a:gd name="T19" fmla="*/ 1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87">
                  <a:moveTo>
                    <a:pt x="69" y="17"/>
                  </a:moveTo>
                  <a:lnTo>
                    <a:pt x="55" y="9"/>
                  </a:lnTo>
                  <a:lnTo>
                    <a:pt x="27" y="0"/>
                  </a:lnTo>
                  <a:lnTo>
                    <a:pt x="0" y="78"/>
                  </a:lnTo>
                  <a:lnTo>
                    <a:pt x="29" y="8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2" y="11"/>
                  </a:lnTo>
                  <a:lnTo>
                    <a:pt x="55" y="9"/>
                  </a:lnTo>
                  <a:lnTo>
                    <a:pt x="69" y="17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32" name="Freeform 372"/>
            <p:cNvSpPr>
              <a:spLocks/>
            </p:cNvSpPr>
            <p:nvPr/>
          </p:nvSpPr>
          <p:spPr bwMode="auto">
            <a:xfrm>
              <a:off x="3862" y="3143"/>
              <a:ext cx="14" cy="14"/>
            </a:xfrm>
            <a:custGeom>
              <a:avLst/>
              <a:gdLst>
                <a:gd name="T0" fmla="*/ 84 w 84"/>
                <a:gd name="T1" fmla="*/ 25 h 87"/>
                <a:gd name="T2" fmla="*/ 81 w 84"/>
                <a:gd name="T3" fmla="*/ 23 h 87"/>
                <a:gd name="T4" fmla="*/ 53 w 84"/>
                <a:gd name="T5" fmla="*/ 0 h 87"/>
                <a:gd name="T6" fmla="*/ 0 w 84"/>
                <a:gd name="T7" fmla="*/ 64 h 87"/>
                <a:gd name="T8" fmla="*/ 27 w 84"/>
                <a:gd name="T9" fmla="*/ 87 h 87"/>
                <a:gd name="T10" fmla="*/ 84 w 84"/>
                <a:gd name="T11" fmla="*/ 25 h 87"/>
                <a:gd name="T12" fmla="*/ 84 w 84"/>
                <a:gd name="T13" fmla="*/ 25 h 87"/>
                <a:gd name="T14" fmla="*/ 83 w 84"/>
                <a:gd name="T15" fmla="*/ 24 h 87"/>
                <a:gd name="T16" fmla="*/ 81 w 84"/>
                <a:gd name="T17" fmla="*/ 23 h 87"/>
                <a:gd name="T18" fmla="*/ 84 w 84"/>
                <a:gd name="T19" fmla="*/ 2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87">
                  <a:moveTo>
                    <a:pt x="84" y="25"/>
                  </a:moveTo>
                  <a:lnTo>
                    <a:pt x="81" y="23"/>
                  </a:lnTo>
                  <a:lnTo>
                    <a:pt x="53" y="0"/>
                  </a:lnTo>
                  <a:lnTo>
                    <a:pt x="0" y="64"/>
                  </a:lnTo>
                  <a:lnTo>
                    <a:pt x="27" y="87"/>
                  </a:lnTo>
                  <a:lnTo>
                    <a:pt x="84" y="25"/>
                  </a:lnTo>
                  <a:lnTo>
                    <a:pt x="84" y="25"/>
                  </a:lnTo>
                  <a:lnTo>
                    <a:pt x="83" y="24"/>
                  </a:lnTo>
                  <a:lnTo>
                    <a:pt x="81" y="23"/>
                  </a:lnTo>
                  <a:lnTo>
                    <a:pt x="84" y="25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33" name="Freeform 373"/>
            <p:cNvSpPr>
              <a:spLocks/>
            </p:cNvSpPr>
            <p:nvPr/>
          </p:nvSpPr>
          <p:spPr bwMode="auto">
            <a:xfrm>
              <a:off x="3866" y="3147"/>
              <a:ext cx="15" cy="15"/>
            </a:xfrm>
            <a:custGeom>
              <a:avLst/>
              <a:gdLst>
                <a:gd name="T0" fmla="*/ 89 w 89"/>
                <a:gd name="T1" fmla="*/ 31 h 87"/>
                <a:gd name="T2" fmla="*/ 86 w 89"/>
                <a:gd name="T3" fmla="*/ 29 h 87"/>
                <a:gd name="T4" fmla="*/ 59 w 89"/>
                <a:gd name="T5" fmla="*/ 0 h 87"/>
                <a:gd name="T6" fmla="*/ 0 w 89"/>
                <a:gd name="T7" fmla="*/ 60 h 87"/>
                <a:gd name="T8" fmla="*/ 28 w 89"/>
                <a:gd name="T9" fmla="*/ 87 h 87"/>
                <a:gd name="T10" fmla="*/ 89 w 89"/>
                <a:gd name="T11" fmla="*/ 31 h 87"/>
                <a:gd name="T12" fmla="*/ 89 w 89"/>
                <a:gd name="T13" fmla="*/ 31 h 87"/>
                <a:gd name="T14" fmla="*/ 88 w 89"/>
                <a:gd name="T15" fmla="*/ 30 h 87"/>
                <a:gd name="T16" fmla="*/ 86 w 89"/>
                <a:gd name="T17" fmla="*/ 29 h 87"/>
                <a:gd name="T18" fmla="*/ 89 w 89"/>
                <a:gd name="T19" fmla="*/ 3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87">
                  <a:moveTo>
                    <a:pt x="89" y="31"/>
                  </a:moveTo>
                  <a:lnTo>
                    <a:pt x="86" y="29"/>
                  </a:lnTo>
                  <a:lnTo>
                    <a:pt x="59" y="0"/>
                  </a:lnTo>
                  <a:lnTo>
                    <a:pt x="0" y="60"/>
                  </a:lnTo>
                  <a:lnTo>
                    <a:pt x="28" y="87"/>
                  </a:lnTo>
                  <a:lnTo>
                    <a:pt x="89" y="31"/>
                  </a:lnTo>
                  <a:lnTo>
                    <a:pt x="89" y="31"/>
                  </a:lnTo>
                  <a:lnTo>
                    <a:pt x="88" y="30"/>
                  </a:lnTo>
                  <a:lnTo>
                    <a:pt x="86" y="29"/>
                  </a:lnTo>
                  <a:lnTo>
                    <a:pt x="89" y="31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34" name="Freeform 374"/>
            <p:cNvSpPr>
              <a:spLocks/>
            </p:cNvSpPr>
            <p:nvPr/>
          </p:nvSpPr>
          <p:spPr bwMode="auto">
            <a:xfrm>
              <a:off x="3871" y="3152"/>
              <a:ext cx="16" cy="15"/>
            </a:xfrm>
            <a:custGeom>
              <a:avLst/>
              <a:gdLst>
                <a:gd name="T0" fmla="*/ 98 w 98"/>
                <a:gd name="T1" fmla="*/ 42 h 92"/>
                <a:gd name="T2" fmla="*/ 95 w 98"/>
                <a:gd name="T3" fmla="*/ 38 h 92"/>
                <a:gd name="T4" fmla="*/ 62 w 98"/>
                <a:gd name="T5" fmla="*/ 0 h 92"/>
                <a:gd name="T6" fmla="*/ 0 w 98"/>
                <a:gd name="T7" fmla="*/ 54 h 92"/>
                <a:gd name="T8" fmla="*/ 32 w 98"/>
                <a:gd name="T9" fmla="*/ 92 h 92"/>
                <a:gd name="T10" fmla="*/ 98 w 98"/>
                <a:gd name="T11" fmla="*/ 42 h 92"/>
                <a:gd name="T12" fmla="*/ 98 w 98"/>
                <a:gd name="T13" fmla="*/ 42 h 92"/>
                <a:gd name="T14" fmla="*/ 97 w 98"/>
                <a:gd name="T15" fmla="*/ 40 h 92"/>
                <a:gd name="T16" fmla="*/ 95 w 98"/>
                <a:gd name="T17" fmla="*/ 38 h 92"/>
                <a:gd name="T18" fmla="*/ 98 w 98"/>
                <a:gd name="T19" fmla="*/ 4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" h="92">
                  <a:moveTo>
                    <a:pt x="98" y="42"/>
                  </a:moveTo>
                  <a:lnTo>
                    <a:pt x="95" y="38"/>
                  </a:lnTo>
                  <a:lnTo>
                    <a:pt x="62" y="0"/>
                  </a:lnTo>
                  <a:lnTo>
                    <a:pt x="0" y="54"/>
                  </a:lnTo>
                  <a:lnTo>
                    <a:pt x="32" y="92"/>
                  </a:lnTo>
                  <a:lnTo>
                    <a:pt x="98" y="42"/>
                  </a:lnTo>
                  <a:lnTo>
                    <a:pt x="98" y="42"/>
                  </a:lnTo>
                  <a:lnTo>
                    <a:pt x="97" y="40"/>
                  </a:lnTo>
                  <a:lnTo>
                    <a:pt x="95" y="38"/>
                  </a:lnTo>
                  <a:lnTo>
                    <a:pt x="98" y="42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35" name="Freeform 375"/>
            <p:cNvSpPr>
              <a:spLocks/>
            </p:cNvSpPr>
            <p:nvPr/>
          </p:nvSpPr>
          <p:spPr bwMode="auto">
            <a:xfrm>
              <a:off x="3875" y="3159"/>
              <a:ext cx="17" cy="15"/>
            </a:xfrm>
            <a:custGeom>
              <a:avLst/>
              <a:gdLst>
                <a:gd name="T0" fmla="*/ 99 w 99"/>
                <a:gd name="T1" fmla="*/ 44 h 88"/>
                <a:gd name="T2" fmla="*/ 98 w 99"/>
                <a:gd name="T3" fmla="*/ 42 h 88"/>
                <a:gd name="T4" fmla="*/ 69 w 99"/>
                <a:gd name="T5" fmla="*/ 0 h 88"/>
                <a:gd name="T6" fmla="*/ 0 w 99"/>
                <a:gd name="T7" fmla="*/ 46 h 88"/>
                <a:gd name="T8" fmla="*/ 28 w 99"/>
                <a:gd name="T9" fmla="*/ 88 h 88"/>
                <a:gd name="T10" fmla="*/ 99 w 99"/>
                <a:gd name="T11" fmla="*/ 44 h 88"/>
                <a:gd name="T12" fmla="*/ 99 w 99"/>
                <a:gd name="T13" fmla="*/ 44 h 88"/>
                <a:gd name="T14" fmla="*/ 98 w 99"/>
                <a:gd name="T15" fmla="*/ 43 h 88"/>
                <a:gd name="T16" fmla="*/ 98 w 99"/>
                <a:gd name="T17" fmla="*/ 42 h 88"/>
                <a:gd name="T18" fmla="*/ 99 w 99"/>
                <a:gd name="T19" fmla="*/ 4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88">
                  <a:moveTo>
                    <a:pt x="99" y="44"/>
                  </a:moveTo>
                  <a:lnTo>
                    <a:pt x="98" y="42"/>
                  </a:lnTo>
                  <a:lnTo>
                    <a:pt x="69" y="0"/>
                  </a:lnTo>
                  <a:lnTo>
                    <a:pt x="0" y="46"/>
                  </a:lnTo>
                  <a:lnTo>
                    <a:pt x="28" y="88"/>
                  </a:lnTo>
                  <a:lnTo>
                    <a:pt x="99" y="44"/>
                  </a:lnTo>
                  <a:lnTo>
                    <a:pt x="99" y="44"/>
                  </a:lnTo>
                  <a:lnTo>
                    <a:pt x="98" y="43"/>
                  </a:lnTo>
                  <a:lnTo>
                    <a:pt x="98" y="42"/>
                  </a:lnTo>
                  <a:lnTo>
                    <a:pt x="99" y="4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36" name="Freeform 376"/>
            <p:cNvSpPr>
              <a:spLocks/>
            </p:cNvSpPr>
            <p:nvPr/>
          </p:nvSpPr>
          <p:spPr bwMode="auto">
            <a:xfrm>
              <a:off x="3880" y="3167"/>
              <a:ext cx="17" cy="14"/>
            </a:xfrm>
            <a:custGeom>
              <a:avLst/>
              <a:gdLst>
                <a:gd name="T0" fmla="*/ 101 w 101"/>
                <a:gd name="T1" fmla="*/ 49 h 90"/>
                <a:gd name="T2" fmla="*/ 100 w 101"/>
                <a:gd name="T3" fmla="*/ 48 h 90"/>
                <a:gd name="T4" fmla="*/ 72 w 101"/>
                <a:gd name="T5" fmla="*/ 0 h 90"/>
                <a:gd name="T6" fmla="*/ 0 w 101"/>
                <a:gd name="T7" fmla="*/ 42 h 90"/>
                <a:gd name="T8" fmla="*/ 29 w 101"/>
                <a:gd name="T9" fmla="*/ 90 h 90"/>
                <a:gd name="T10" fmla="*/ 101 w 101"/>
                <a:gd name="T11" fmla="*/ 49 h 90"/>
                <a:gd name="T12" fmla="*/ 101 w 101"/>
                <a:gd name="T13" fmla="*/ 49 h 90"/>
                <a:gd name="T14" fmla="*/ 101 w 101"/>
                <a:gd name="T15" fmla="*/ 48 h 90"/>
                <a:gd name="T16" fmla="*/ 100 w 101"/>
                <a:gd name="T17" fmla="*/ 48 h 90"/>
                <a:gd name="T18" fmla="*/ 101 w 101"/>
                <a:gd name="T19" fmla="*/ 4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1" h="90">
                  <a:moveTo>
                    <a:pt x="101" y="49"/>
                  </a:moveTo>
                  <a:lnTo>
                    <a:pt x="100" y="48"/>
                  </a:lnTo>
                  <a:lnTo>
                    <a:pt x="72" y="0"/>
                  </a:lnTo>
                  <a:lnTo>
                    <a:pt x="0" y="42"/>
                  </a:lnTo>
                  <a:lnTo>
                    <a:pt x="29" y="90"/>
                  </a:lnTo>
                  <a:lnTo>
                    <a:pt x="101" y="49"/>
                  </a:lnTo>
                  <a:lnTo>
                    <a:pt x="101" y="49"/>
                  </a:lnTo>
                  <a:lnTo>
                    <a:pt x="101" y="48"/>
                  </a:lnTo>
                  <a:lnTo>
                    <a:pt x="100" y="48"/>
                  </a:lnTo>
                  <a:lnTo>
                    <a:pt x="101" y="49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37" name="Freeform 377"/>
            <p:cNvSpPr>
              <a:spLocks/>
            </p:cNvSpPr>
            <p:nvPr/>
          </p:nvSpPr>
          <p:spPr bwMode="auto">
            <a:xfrm>
              <a:off x="3885" y="3175"/>
              <a:ext cx="17" cy="15"/>
            </a:xfrm>
            <a:custGeom>
              <a:avLst/>
              <a:gdLst>
                <a:gd name="T0" fmla="*/ 102 w 102"/>
                <a:gd name="T1" fmla="*/ 53 h 91"/>
                <a:gd name="T2" fmla="*/ 100 w 102"/>
                <a:gd name="T3" fmla="*/ 52 h 91"/>
                <a:gd name="T4" fmla="*/ 73 w 102"/>
                <a:gd name="T5" fmla="*/ 0 h 91"/>
                <a:gd name="T6" fmla="*/ 0 w 102"/>
                <a:gd name="T7" fmla="*/ 40 h 91"/>
                <a:gd name="T8" fmla="*/ 29 w 102"/>
                <a:gd name="T9" fmla="*/ 91 h 91"/>
                <a:gd name="T10" fmla="*/ 102 w 102"/>
                <a:gd name="T11" fmla="*/ 53 h 91"/>
                <a:gd name="T12" fmla="*/ 102 w 102"/>
                <a:gd name="T13" fmla="*/ 53 h 91"/>
                <a:gd name="T14" fmla="*/ 102 w 102"/>
                <a:gd name="T15" fmla="*/ 52 h 91"/>
                <a:gd name="T16" fmla="*/ 100 w 102"/>
                <a:gd name="T17" fmla="*/ 52 h 91"/>
                <a:gd name="T18" fmla="*/ 102 w 102"/>
                <a:gd name="T19" fmla="*/ 5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" h="91">
                  <a:moveTo>
                    <a:pt x="102" y="53"/>
                  </a:moveTo>
                  <a:lnTo>
                    <a:pt x="100" y="52"/>
                  </a:lnTo>
                  <a:lnTo>
                    <a:pt x="73" y="0"/>
                  </a:lnTo>
                  <a:lnTo>
                    <a:pt x="0" y="40"/>
                  </a:lnTo>
                  <a:lnTo>
                    <a:pt x="29" y="91"/>
                  </a:lnTo>
                  <a:lnTo>
                    <a:pt x="102" y="53"/>
                  </a:lnTo>
                  <a:lnTo>
                    <a:pt x="102" y="53"/>
                  </a:lnTo>
                  <a:lnTo>
                    <a:pt x="102" y="52"/>
                  </a:lnTo>
                  <a:lnTo>
                    <a:pt x="100" y="52"/>
                  </a:lnTo>
                  <a:lnTo>
                    <a:pt x="102" y="5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38" name="Freeform 378"/>
            <p:cNvSpPr>
              <a:spLocks/>
            </p:cNvSpPr>
            <p:nvPr/>
          </p:nvSpPr>
          <p:spPr bwMode="auto">
            <a:xfrm>
              <a:off x="3889" y="3183"/>
              <a:ext cx="17" cy="16"/>
            </a:xfrm>
            <a:custGeom>
              <a:avLst/>
              <a:gdLst>
                <a:gd name="T0" fmla="*/ 29 w 103"/>
                <a:gd name="T1" fmla="*/ 94 h 94"/>
                <a:gd name="T2" fmla="*/ 103 w 103"/>
                <a:gd name="T3" fmla="*/ 56 h 94"/>
                <a:gd name="T4" fmla="*/ 75 w 103"/>
                <a:gd name="T5" fmla="*/ 0 h 94"/>
                <a:gd name="T6" fmla="*/ 0 w 103"/>
                <a:gd name="T7" fmla="*/ 36 h 94"/>
                <a:gd name="T8" fmla="*/ 29 w 103"/>
                <a:gd name="T9" fmla="*/ 94 h 94"/>
                <a:gd name="T10" fmla="*/ 29 w 103"/>
                <a:gd name="T11" fmla="*/ 94 h 94"/>
                <a:gd name="T12" fmla="*/ 103 w 103"/>
                <a:gd name="T13" fmla="*/ 56 h 94"/>
                <a:gd name="T14" fmla="*/ 103 w 103"/>
                <a:gd name="T15" fmla="*/ 56 h 94"/>
                <a:gd name="T16" fmla="*/ 103 w 103"/>
                <a:gd name="T17" fmla="*/ 56 h 94"/>
                <a:gd name="T18" fmla="*/ 29 w 103"/>
                <a:gd name="T19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94">
                  <a:moveTo>
                    <a:pt x="29" y="94"/>
                  </a:moveTo>
                  <a:lnTo>
                    <a:pt x="103" y="56"/>
                  </a:lnTo>
                  <a:lnTo>
                    <a:pt x="75" y="0"/>
                  </a:lnTo>
                  <a:lnTo>
                    <a:pt x="0" y="36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103" y="56"/>
                  </a:lnTo>
                  <a:lnTo>
                    <a:pt x="103" y="56"/>
                  </a:lnTo>
                  <a:lnTo>
                    <a:pt x="103" y="56"/>
                  </a:lnTo>
                  <a:lnTo>
                    <a:pt x="29" y="9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39" name="Freeform 379"/>
            <p:cNvSpPr>
              <a:spLocks/>
            </p:cNvSpPr>
            <p:nvPr/>
          </p:nvSpPr>
          <p:spPr bwMode="auto">
            <a:xfrm>
              <a:off x="3894" y="3193"/>
              <a:ext cx="17" cy="16"/>
            </a:xfrm>
            <a:custGeom>
              <a:avLst/>
              <a:gdLst>
                <a:gd name="T0" fmla="*/ 103 w 103"/>
                <a:gd name="T1" fmla="*/ 58 h 94"/>
                <a:gd name="T2" fmla="*/ 102 w 103"/>
                <a:gd name="T3" fmla="*/ 56 h 94"/>
                <a:gd name="T4" fmla="*/ 74 w 103"/>
                <a:gd name="T5" fmla="*/ 0 h 94"/>
                <a:gd name="T6" fmla="*/ 0 w 103"/>
                <a:gd name="T7" fmla="*/ 38 h 94"/>
                <a:gd name="T8" fmla="*/ 28 w 103"/>
                <a:gd name="T9" fmla="*/ 94 h 94"/>
                <a:gd name="T10" fmla="*/ 103 w 103"/>
                <a:gd name="T11" fmla="*/ 58 h 94"/>
                <a:gd name="T12" fmla="*/ 103 w 103"/>
                <a:gd name="T13" fmla="*/ 58 h 94"/>
                <a:gd name="T14" fmla="*/ 103 w 103"/>
                <a:gd name="T15" fmla="*/ 58 h 94"/>
                <a:gd name="T16" fmla="*/ 102 w 103"/>
                <a:gd name="T17" fmla="*/ 56 h 94"/>
                <a:gd name="T18" fmla="*/ 103 w 103"/>
                <a:gd name="T19" fmla="*/ 5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94">
                  <a:moveTo>
                    <a:pt x="103" y="58"/>
                  </a:moveTo>
                  <a:lnTo>
                    <a:pt x="102" y="56"/>
                  </a:lnTo>
                  <a:lnTo>
                    <a:pt x="74" y="0"/>
                  </a:lnTo>
                  <a:lnTo>
                    <a:pt x="0" y="38"/>
                  </a:lnTo>
                  <a:lnTo>
                    <a:pt x="28" y="94"/>
                  </a:lnTo>
                  <a:lnTo>
                    <a:pt x="103" y="58"/>
                  </a:lnTo>
                  <a:lnTo>
                    <a:pt x="103" y="58"/>
                  </a:lnTo>
                  <a:lnTo>
                    <a:pt x="103" y="58"/>
                  </a:lnTo>
                  <a:lnTo>
                    <a:pt x="102" y="56"/>
                  </a:lnTo>
                  <a:lnTo>
                    <a:pt x="103" y="58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40" name="Freeform 380"/>
            <p:cNvSpPr>
              <a:spLocks/>
            </p:cNvSpPr>
            <p:nvPr/>
          </p:nvSpPr>
          <p:spPr bwMode="auto">
            <a:xfrm>
              <a:off x="3899" y="3202"/>
              <a:ext cx="17" cy="16"/>
            </a:xfrm>
            <a:custGeom>
              <a:avLst/>
              <a:gdLst>
                <a:gd name="T0" fmla="*/ 27 w 103"/>
                <a:gd name="T1" fmla="*/ 96 h 96"/>
                <a:gd name="T2" fmla="*/ 103 w 103"/>
                <a:gd name="T3" fmla="*/ 61 h 96"/>
                <a:gd name="T4" fmla="*/ 75 w 103"/>
                <a:gd name="T5" fmla="*/ 0 h 96"/>
                <a:gd name="T6" fmla="*/ 0 w 103"/>
                <a:gd name="T7" fmla="*/ 35 h 96"/>
                <a:gd name="T8" fmla="*/ 27 w 103"/>
                <a:gd name="T9" fmla="*/ 96 h 96"/>
                <a:gd name="T10" fmla="*/ 27 w 103"/>
                <a:gd name="T11" fmla="*/ 96 h 96"/>
                <a:gd name="T12" fmla="*/ 103 w 103"/>
                <a:gd name="T13" fmla="*/ 61 h 96"/>
                <a:gd name="T14" fmla="*/ 103 w 103"/>
                <a:gd name="T15" fmla="*/ 61 h 96"/>
                <a:gd name="T16" fmla="*/ 103 w 103"/>
                <a:gd name="T17" fmla="*/ 61 h 96"/>
                <a:gd name="T18" fmla="*/ 27 w 103"/>
                <a:gd name="T19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96">
                  <a:moveTo>
                    <a:pt x="27" y="96"/>
                  </a:moveTo>
                  <a:lnTo>
                    <a:pt x="103" y="61"/>
                  </a:lnTo>
                  <a:lnTo>
                    <a:pt x="75" y="0"/>
                  </a:lnTo>
                  <a:lnTo>
                    <a:pt x="0" y="35"/>
                  </a:lnTo>
                  <a:lnTo>
                    <a:pt x="27" y="96"/>
                  </a:lnTo>
                  <a:lnTo>
                    <a:pt x="27" y="96"/>
                  </a:lnTo>
                  <a:lnTo>
                    <a:pt x="103" y="61"/>
                  </a:lnTo>
                  <a:lnTo>
                    <a:pt x="103" y="61"/>
                  </a:lnTo>
                  <a:lnTo>
                    <a:pt x="103" y="61"/>
                  </a:lnTo>
                  <a:lnTo>
                    <a:pt x="27" y="96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41" name="Freeform 381"/>
            <p:cNvSpPr>
              <a:spLocks/>
            </p:cNvSpPr>
            <p:nvPr/>
          </p:nvSpPr>
          <p:spPr bwMode="auto">
            <a:xfrm>
              <a:off x="3903" y="3213"/>
              <a:ext cx="18" cy="16"/>
            </a:xfrm>
            <a:custGeom>
              <a:avLst/>
              <a:gdLst>
                <a:gd name="T0" fmla="*/ 29 w 104"/>
                <a:gd name="T1" fmla="*/ 97 h 97"/>
                <a:gd name="T2" fmla="*/ 104 w 104"/>
                <a:gd name="T3" fmla="*/ 61 h 97"/>
                <a:gd name="T4" fmla="*/ 76 w 104"/>
                <a:gd name="T5" fmla="*/ 0 h 97"/>
                <a:gd name="T6" fmla="*/ 0 w 104"/>
                <a:gd name="T7" fmla="*/ 35 h 97"/>
                <a:gd name="T8" fmla="*/ 29 w 104"/>
                <a:gd name="T9" fmla="*/ 97 h 97"/>
                <a:gd name="T10" fmla="*/ 29 w 104"/>
                <a:gd name="T11" fmla="*/ 97 h 97"/>
                <a:gd name="T12" fmla="*/ 104 w 104"/>
                <a:gd name="T13" fmla="*/ 61 h 97"/>
                <a:gd name="T14" fmla="*/ 104 w 104"/>
                <a:gd name="T15" fmla="*/ 61 h 97"/>
                <a:gd name="T16" fmla="*/ 104 w 104"/>
                <a:gd name="T17" fmla="*/ 61 h 97"/>
                <a:gd name="T18" fmla="*/ 29 w 104"/>
                <a:gd name="T1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97">
                  <a:moveTo>
                    <a:pt x="29" y="97"/>
                  </a:moveTo>
                  <a:lnTo>
                    <a:pt x="104" y="61"/>
                  </a:lnTo>
                  <a:lnTo>
                    <a:pt x="76" y="0"/>
                  </a:lnTo>
                  <a:lnTo>
                    <a:pt x="0" y="35"/>
                  </a:lnTo>
                  <a:lnTo>
                    <a:pt x="29" y="97"/>
                  </a:lnTo>
                  <a:lnTo>
                    <a:pt x="29" y="97"/>
                  </a:lnTo>
                  <a:lnTo>
                    <a:pt x="104" y="61"/>
                  </a:lnTo>
                  <a:lnTo>
                    <a:pt x="104" y="61"/>
                  </a:lnTo>
                  <a:lnTo>
                    <a:pt x="104" y="61"/>
                  </a:lnTo>
                  <a:lnTo>
                    <a:pt x="29" y="97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42" name="Freeform 382"/>
            <p:cNvSpPr>
              <a:spLocks/>
            </p:cNvSpPr>
            <p:nvPr/>
          </p:nvSpPr>
          <p:spPr bwMode="auto">
            <a:xfrm>
              <a:off x="3908" y="3223"/>
              <a:ext cx="17" cy="16"/>
            </a:xfrm>
            <a:custGeom>
              <a:avLst/>
              <a:gdLst>
                <a:gd name="T0" fmla="*/ 104 w 104"/>
                <a:gd name="T1" fmla="*/ 63 h 96"/>
                <a:gd name="T2" fmla="*/ 104 w 104"/>
                <a:gd name="T3" fmla="*/ 62 h 96"/>
                <a:gd name="T4" fmla="*/ 75 w 104"/>
                <a:gd name="T5" fmla="*/ 0 h 96"/>
                <a:gd name="T6" fmla="*/ 0 w 104"/>
                <a:gd name="T7" fmla="*/ 36 h 96"/>
                <a:gd name="T8" fmla="*/ 28 w 104"/>
                <a:gd name="T9" fmla="*/ 96 h 96"/>
                <a:gd name="T10" fmla="*/ 104 w 104"/>
                <a:gd name="T11" fmla="*/ 63 h 96"/>
                <a:gd name="T12" fmla="*/ 104 w 104"/>
                <a:gd name="T13" fmla="*/ 63 h 96"/>
                <a:gd name="T14" fmla="*/ 104 w 104"/>
                <a:gd name="T15" fmla="*/ 62 h 96"/>
                <a:gd name="T16" fmla="*/ 104 w 104"/>
                <a:gd name="T17" fmla="*/ 62 h 96"/>
                <a:gd name="T18" fmla="*/ 104 w 104"/>
                <a:gd name="T19" fmla="*/ 6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96">
                  <a:moveTo>
                    <a:pt x="104" y="63"/>
                  </a:moveTo>
                  <a:lnTo>
                    <a:pt x="104" y="62"/>
                  </a:lnTo>
                  <a:lnTo>
                    <a:pt x="75" y="0"/>
                  </a:lnTo>
                  <a:lnTo>
                    <a:pt x="0" y="36"/>
                  </a:lnTo>
                  <a:lnTo>
                    <a:pt x="28" y="96"/>
                  </a:lnTo>
                  <a:lnTo>
                    <a:pt x="104" y="63"/>
                  </a:lnTo>
                  <a:lnTo>
                    <a:pt x="104" y="63"/>
                  </a:lnTo>
                  <a:lnTo>
                    <a:pt x="104" y="62"/>
                  </a:lnTo>
                  <a:lnTo>
                    <a:pt x="104" y="62"/>
                  </a:lnTo>
                  <a:lnTo>
                    <a:pt x="104" y="6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43" name="Freeform 383"/>
            <p:cNvSpPr>
              <a:spLocks/>
            </p:cNvSpPr>
            <p:nvPr/>
          </p:nvSpPr>
          <p:spPr bwMode="auto">
            <a:xfrm>
              <a:off x="3913" y="3233"/>
              <a:ext cx="17" cy="17"/>
            </a:xfrm>
            <a:custGeom>
              <a:avLst/>
              <a:gdLst>
                <a:gd name="T0" fmla="*/ 27 w 105"/>
                <a:gd name="T1" fmla="*/ 99 h 99"/>
                <a:gd name="T2" fmla="*/ 105 w 105"/>
                <a:gd name="T3" fmla="*/ 65 h 99"/>
                <a:gd name="T4" fmla="*/ 76 w 105"/>
                <a:gd name="T5" fmla="*/ 0 h 99"/>
                <a:gd name="T6" fmla="*/ 0 w 105"/>
                <a:gd name="T7" fmla="*/ 32 h 99"/>
                <a:gd name="T8" fmla="*/ 27 w 105"/>
                <a:gd name="T9" fmla="*/ 99 h 99"/>
                <a:gd name="T10" fmla="*/ 27 w 105"/>
                <a:gd name="T11" fmla="*/ 99 h 99"/>
                <a:gd name="T12" fmla="*/ 105 w 105"/>
                <a:gd name="T13" fmla="*/ 65 h 99"/>
                <a:gd name="T14" fmla="*/ 105 w 105"/>
                <a:gd name="T15" fmla="*/ 65 h 99"/>
                <a:gd name="T16" fmla="*/ 105 w 105"/>
                <a:gd name="T17" fmla="*/ 65 h 99"/>
                <a:gd name="T18" fmla="*/ 27 w 105"/>
                <a:gd name="T19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" h="99">
                  <a:moveTo>
                    <a:pt x="27" y="99"/>
                  </a:moveTo>
                  <a:lnTo>
                    <a:pt x="105" y="65"/>
                  </a:lnTo>
                  <a:lnTo>
                    <a:pt x="76" y="0"/>
                  </a:lnTo>
                  <a:lnTo>
                    <a:pt x="0" y="32"/>
                  </a:lnTo>
                  <a:lnTo>
                    <a:pt x="27" y="99"/>
                  </a:lnTo>
                  <a:lnTo>
                    <a:pt x="27" y="99"/>
                  </a:lnTo>
                  <a:lnTo>
                    <a:pt x="105" y="65"/>
                  </a:lnTo>
                  <a:lnTo>
                    <a:pt x="105" y="65"/>
                  </a:lnTo>
                  <a:lnTo>
                    <a:pt x="105" y="65"/>
                  </a:lnTo>
                  <a:lnTo>
                    <a:pt x="27" y="99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44" name="Freeform 384"/>
            <p:cNvSpPr>
              <a:spLocks/>
            </p:cNvSpPr>
            <p:nvPr/>
          </p:nvSpPr>
          <p:spPr bwMode="auto">
            <a:xfrm>
              <a:off x="3917" y="3244"/>
              <a:ext cx="18" cy="17"/>
            </a:xfrm>
            <a:custGeom>
              <a:avLst/>
              <a:gdLst>
                <a:gd name="T0" fmla="*/ 30 w 106"/>
                <a:gd name="T1" fmla="*/ 101 h 101"/>
                <a:gd name="T2" fmla="*/ 106 w 106"/>
                <a:gd name="T3" fmla="*/ 67 h 101"/>
                <a:gd name="T4" fmla="*/ 78 w 106"/>
                <a:gd name="T5" fmla="*/ 0 h 101"/>
                <a:gd name="T6" fmla="*/ 0 w 106"/>
                <a:gd name="T7" fmla="*/ 34 h 101"/>
                <a:gd name="T8" fmla="*/ 29 w 106"/>
                <a:gd name="T9" fmla="*/ 100 h 101"/>
                <a:gd name="T10" fmla="*/ 30 w 106"/>
                <a:gd name="T11" fmla="*/ 101 h 101"/>
                <a:gd name="T12" fmla="*/ 29 w 106"/>
                <a:gd name="T13" fmla="*/ 100 h 101"/>
                <a:gd name="T14" fmla="*/ 29 w 106"/>
                <a:gd name="T15" fmla="*/ 100 h 101"/>
                <a:gd name="T16" fmla="*/ 30 w 106"/>
                <a:gd name="T17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101">
                  <a:moveTo>
                    <a:pt x="30" y="101"/>
                  </a:moveTo>
                  <a:lnTo>
                    <a:pt x="106" y="67"/>
                  </a:lnTo>
                  <a:lnTo>
                    <a:pt x="78" y="0"/>
                  </a:lnTo>
                  <a:lnTo>
                    <a:pt x="0" y="34"/>
                  </a:lnTo>
                  <a:lnTo>
                    <a:pt x="29" y="100"/>
                  </a:lnTo>
                  <a:lnTo>
                    <a:pt x="30" y="101"/>
                  </a:lnTo>
                  <a:lnTo>
                    <a:pt x="29" y="100"/>
                  </a:lnTo>
                  <a:lnTo>
                    <a:pt x="29" y="100"/>
                  </a:lnTo>
                  <a:lnTo>
                    <a:pt x="30" y="101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45" name="Freeform 385"/>
            <p:cNvSpPr>
              <a:spLocks/>
            </p:cNvSpPr>
            <p:nvPr/>
          </p:nvSpPr>
          <p:spPr bwMode="auto">
            <a:xfrm>
              <a:off x="3922" y="3255"/>
              <a:ext cx="18" cy="18"/>
            </a:xfrm>
            <a:custGeom>
              <a:avLst/>
              <a:gdLst>
                <a:gd name="T0" fmla="*/ 109 w 109"/>
                <a:gd name="T1" fmla="*/ 71 h 106"/>
                <a:gd name="T2" fmla="*/ 109 w 109"/>
                <a:gd name="T3" fmla="*/ 70 h 106"/>
                <a:gd name="T4" fmla="*/ 76 w 109"/>
                <a:gd name="T5" fmla="*/ 0 h 106"/>
                <a:gd name="T6" fmla="*/ 0 w 109"/>
                <a:gd name="T7" fmla="*/ 35 h 106"/>
                <a:gd name="T8" fmla="*/ 32 w 109"/>
                <a:gd name="T9" fmla="*/ 106 h 106"/>
                <a:gd name="T10" fmla="*/ 109 w 109"/>
                <a:gd name="T11" fmla="*/ 71 h 106"/>
                <a:gd name="T12" fmla="*/ 109 w 109"/>
                <a:gd name="T13" fmla="*/ 71 h 106"/>
                <a:gd name="T14" fmla="*/ 109 w 109"/>
                <a:gd name="T15" fmla="*/ 71 h 106"/>
                <a:gd name="T16" fmla="*/ 109 w 109"/>
                <a:gd name="T17" fmla="*/ 70 h 106"/>
                <a:gd name="T18" fmla="*/ 109 w 109"/>
                <a:gd name="T19" fmla="*/ 71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9" h="106">
                  <a:moveTo>
                    <a:pt x="109" y="71"/>
                  </a:moveTo>
                  <a:lnTo>
                    <a:pt x="109" y="70"/>
                  </a:lnTo>
                  <a:lnTo>
                    <a:pt x="76" y="0"/>
                  </a:lnTo>
                  <a:lnTo>
                    <a:pt x="0" y="35"/>
                  </a:lnTo>
                  <a:lnTo>
                    <a:pt x="32" y="106"/>
                  </a:lnTo>
                  <a:lnTo>
                    <a:pt x="109" y="71"/>
                  </a:lnTo>
                  <a:lnTo>
                    <a:pt x="109" y="71"/>
                  </a:lnTo>
                  <a:lnTo>
                    <a:pt x="109" y="71"/>
                  </a:lnTo>
                  <a:lnTo>
                    <a:pt x="109" y="70"/>
                  </a:lnTo>
                  <a:lnTo>
                    <a:pt x="109" y="71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46" name="Freeform 386"/>
            <p:cNvSpPr>
              <a:spLocks/>
            </p:cNvSpPr>
            <p:nvPr/>
          </p:nvSpPr>
          <p:spPr bwMode="auto">
            <a:xfrm>
              <a:off x="3928" y="3267"/>
              <a:ext cx="17" cy="16"/>
            </a:xfrm>
            <a:custGeom>
              <a:avLst/>
              <a:gdLst>
                <a:gd name="T0" fmla="*/ 105 w 105"/>
                <a:gd name="T1" fmla="*/ 68 h 99"/>
                <a:gd name="T2" fmla="*/ 105 w 105"/>
                <a:gd name="T3" fmla="*/ 67 h 99"/>
                <a:gd name="T4" fmla="*/ 77 w 105"/>
                <a:gd name="T5" fmla="*/ 0 h 99"/>
                <a:gd name="T6" fmla="*/ 0 w 105"/>
                <a:gd name="T7" fmla="*/ 34 h 99"/>
                <a:gd name="T8" fmla="*/ 29 w 105"/>
                <a:gd name="T9" fmla="*/ 99 h 99"/>
                <a:gd name="T10" fmla="*/ 105 w 105"/>
                <a:gd name="T11" fmla="*/ 68 h 99"/>
                <a:gd name="T12" fmla="*/ 105 w 105"/>
                <a:gd name="T13" fmla="*/ 68 h 99"/>
                <a:gd name="T14" fmla="*/ 105 w 105"/>
                <a:gd name="T15" fmla="*/ 67 h 99"/>
                <a:gd name="T16" fmla="*/ 105 w 105"/>
                <a:gd name="T17" fmla="*/ 67 h 99"/>
                <a:gd name="T18" fmla="*/ 105 w 105"/>
                <a:gd name="T19" fmla="*/ 6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" h="99">
                  <a:moveTo>
                    <a:pt x="105" y="68"/>
                  </a:moveTo>
                  <a:lnTo>
                    <a:pt x="105" y="67"/>
                  </a:lnTo>
                  <a:lnTo>
                    <a:pt x="77" y="0"/>
                  </a:lnTo>
                  <a:lnTo>
                    <a:pt x="0" y="34"/>
                  </a:lnTo>
                  <a:lnTo>
                    <a:pt x="29" y="99"/>
                  </a:lnTo>
                  <a:lnTo>
                    <a:pt x="105" y="68"/>
                  </a:lnTo>
                  <a:lnTo>
                    <a:pt x="105" y="68"/>
                  </a:lnTo>
                  <a:lnTo>
                    <a:pt x="105" y="67"/>
                  </a:lnTo>
                  <a:lnTo>
                    <a:pt x="105" y="67"/>
                  </a:lnTo>
                  <a:lnTo>
                    <a:pt x="105" y="68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47" name="Freeform 387"/>
            <p:cNvSpPr>
              <a:spLocks/>
            </p:cNvSpPr>
            <p:nvPr/>
          </p:nvSpPr>
          <p:spPr bwMode="auto">
            <a:xfrm>
              <a:off x="3932" y="3278"/>
              <a:ext cx="18" cy="17"/>
            </a:xfrm>
            <a:custGeom>
              <a:avLst/>
              <a:gdLst>
                <a:gd name="T0" fmla="*/ 29 w 106"/>
                <a:gd name="T1" fmla="*/ 101 h 101"/>
                <a:gd name="T2" fmla="*/ 106 w 106"/>
                <a:gd name="T3" fmla="*/ 71 h 101"/>
                <a:gd name="T4" fmla="*/ 77 w 106"/>
                <a:gd name="T5" fmla="*/ 0 h 101"/>
                <a:gd name="T6" fmla="*/ 0 w 106"/>
                <a:gd name="T7" fmla="*/ 31 h 101"/>
                <a:gd name="T8" fmla="*/ 29 w 106"/>
                <a:gd name="T9" fmla="*/ 101 h 101"/>
                <a:gd name="T10" fmla="*/ 29 w 106"/>
                <a:gd name="T11" fmla="*/ 101 h 101"/>
                <a:gd name="T12" fmla="*/ 29 w 106"/>
                <a:gd name="T13" fmla="*/ 101 h 101"/>
                <a:gd name="T14" fmla="*/ 29 w 106"/>
                <a:gd name="T15" fmla="*/ 101 h 101"/>
                <a:gd name="T16" fmla="*/ 29 w 106"/>
                <a:gd name="T17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101">
                  <a:moveTo>
                    <a:pt x="29" y="101"/>
                  </a:moveTo>
                  <a:lnTo>
                    <a:pt x="106" y="71"/>
                  </a:lnTo>
                  <a:lnTo>
                    <a:pt x="77" y="0"/>
                  </a:lnTo>
                  <a:lnTo>
                    <a:pt x="0" y="31"/>
                  </a:lnTo>
                  <a:lnTo>
                    <a:pt x="29" y="101"/>
                  </a:lnTo>
                  <a:lnTo>
                    <a:pt x="29" y="101"/>
                  </a:lnTo>
                  <a:lnTo>
                    <a:pt x="29" y="101"/>
                  </a:lnTo>
                  <a:lnTo>
                    <a:pt x="29" y="101"/>
                  </a:lnTo>
                  <a:lnTo>
                    <a:pt x="29" y="101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48" name="Freeform 388"/>
            <p:cNvSpPr>
              <a:spLocks/>
            </p:cNvSpPr>
            <p:nvPr/>
          </p:nvSpPr>
          <p:spPr bwMode="auto">
            <a:xfrm>
              <a:off x="3937" y="3290"/>
              <a:ext cx="17" cy="16"/>
            </a:xfrm>
            <a:custGeom>
              <a:avLst/>
              <a:gdLst>
                <a:gd name="T0" fmla="*/ 105 w 105"/>
                <a:gd name="T1" fmla="*/ 67 h 99"/>
                <a:gd name="T2" fmla="*/ 105 w 105"/>
                <a:gd name="T3" fmla="*/ 67 h 99"/>
                <a:gd name="T4" fmla="*/ 76 w 105"/>
                <a:gd name="T5" fmla="*/ 0 h 99"/>
                <a:gd name="T6" fmla="*/ 0 w 105"/>
                <a:gd name="T7" fmla="*/ 32 h 99"/>
                <a:gd name="T8" fmla="*/ 29 w 105"/>
                <a:gd name="T9" fmla="*/ 99 h 99"/>
                <a:gd name="T10" fmla="*/ 105 w 105"/>
                <a:gd name="T11" fmla="*/ 67 h 99"/>
                <a:gd name="T12" fmla="*/ 105 w 105"/>
                <a:gd name="T13" fmla="*/ 67 h 99"/>
                <a:gd name="T14" fmla="*/ 105 w 105"/>
                <a:gd name="T15" fmla="*/ 67 h 99"/>
                <a:gd name="T16" fmla="*/ 105 w 105"/>
                <a:gd name="T17" fmla="*/ 6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" h="99">
                  <a:moveTo>
                    <a:pt x="105" y="67"/>
                  </a:moveTo>
                  <a:lnTo>
                    <a:pt x="105" y="67"/>
                  </a:lnTo>
                  <a:lnTo>
                    <a:pt x="76" y="0"/>
                  </a:lnTo>
                  <a:lnTo>
                    <a:pt x="0" y="32"/>
                  </a:lnTo>
                  <a:lnTo>
                    <a:pt x="29" y="99"/>
                  </a:lnTo>
                  <a:lnTo>
                    <a:pt x="105" y="67"/>
                  </a:lnTo>
                  <a:lnTo>
                    <a:pt x="105" y="67"/>
                  </a:lnTo>
                  <a:lnTo>
                    <a:pt x="105" y="67"/>
                  </a:lnTo>
                  <a:lnTo>
                    <a:pt x="105" y="67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49" name="Freeform 389"/>
            <p:cNvSpPr>
              <a:spLocks/>
            </p:cNvSpPr>
            <p:nvPr/>
          </p:nvSpPr>
          <p:spPr bwMode="auto">
            <a:xfrm>
              <a:off x="3942" y="3301"/>
              <a:ext cx="17" cy="17"/>
            </a:xfrm>
            <a:custGeom>
              <a:avLst/>
              <a:gdLst>
                <a:gd name="T0" fmla="*/ 29 w 107"/>
                <a:gd name="T1" fmla="*/ 101 h 101"/>
                <a:gd name="T2" fmla="*/ 107 w 107"/>
                <a:gd name="T3" fmla="*/ 70 h 101"/>
                <a:gd name="T4" fmla="*/ 78 w 107"/>
                <a:gd name="T5" fmla="*/ 0 h 101"/>
                <a:gd name="T6" fmla="*/ 0 w 107"/>
                <a:gd name="T7" fmla="*/ 31 h 101"/>
                <a:gd name="T8" fmla="*/ 29 w 107"/>
                <a:gd name="T9" fmla="*/ 101 h 101"/>
                <a:gd name="T10" fmla="*/ 29 w 107"/>
                <a:gd name="T11" fmla="*/ 101 h 101"/>
                <a:gd name="T12" fmla="*/ 107 w 107"/>
                <a:gd name="T13" fmla="*/ 70 h 101"/>
                <a:gd name="T14" fmla="*/ 107 w 107"/>
                <a:gd name="T15" fmla="*/ 70 h 101"/>
                <a:gd name="T16" fmla="*/ 107 w 107"/>
                <a:gd name="T17" fmla="*/ 70 h 101"/>
                <a:gd name="T18" fmla="*/ 29 w 107"/>
                <a:gd name="T1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" h="101">
                  <a:moveTo>
                    <a:pt x="29" y="101"/>
                  </a:moveTo>
                  <a:lnTo>
                    <a:pt x="107" y="70"/>
                  </a:lnTo>
                  <a:lnTo>
                    <a:pt x="78" y="0"/>
                  </a:lnTo>
                  <a:lnTo>
                    <a:pt x="0" y="31"/>
                  </a:lnTo>
                  <a:lnTo>
                    <a:pt x="29" y="101"/>
                  </a:lnTo>
                  <a:lnTo>
                    <a:pt x="29" y="101"/>
                  </a:lnTo>
                  <a:lnTo>
                    <a:pt x="107" y="70"/>
                  </a:lnTo>
                  <a:lnTo>
                    <a:pt x="107" y="70"/>
                  </a:lnTo>
                  <a:lnTo>
                    <a:pt x="107" y="70"/>
                  </a:lnTo>
                  <a:lnTo>
                    <a:pt x="29" y="101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50" name="Freeform 390"/>
            <p:cNvSpPr>
              <a:spLocks/>
            </p:cNvSpPr>
            <p:nvPr/>
          </p:nvSpPr>
          <p:spPr bwMode="auto">
            <a:xfrm>
              <a:off x="3946" y="3313"/>
              <a:ext cx="18" cy="17"/>
            </a:xfrm>
            <a:custGeom>
              <a:avLst/>
              <a:gdLst>
                <a:gd name="T0" fmla="*/ 29 w 105"/>
                <a:gd name="T1" fmla="*/ 103 h 103"/>
                <a:gd name="T2" fmla="*/ 105 w 105"/>
                <a:gd name="T3" fmla="*/ 71 h 103"/>
                <a:gd name="T4" fmla="*/ 78 w 105"/>
                <a:gd name="T5" fmla="*/ 0 h 103"/>
                <a:gd name="T6" fmla="*/ 0 w 105"/>
                <a:gd name="T7" fmla="*/ 31 h 103"/>
                <a:gd name="T8" fmla="*/ 29 w 105"/>
                <a:gd name="T9" fmla="*/ 102 h 103"/>
                <a:gd name="T10" fmla="*/ 29 w 105"/>
                <a:gd name="T11" fmla="*/ 103 h 103"/>
                <a:gd name="T12" fmla="*/ 29 w 105"/>
                <a:gd name="T13" fmla="*/ 102 h 103"/>
                <a:gd name="T14" fmla="*/ 29 w 105"/>
                <a:gd name="T15" fmla="*/ 102 h 103"/>
                <a:gd name="T16" fmla="*/ 29 w 105"/>
                <a:gd name="T17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" h="103">
                  <a:moveTo>
                    <a:pt x="29" y="103"/>
                  </a:moveTo>
                  <a:lnTo>
                    <a:pt x="105" y="71"/>
                  </a:lnTo>
                  <a:lnTo>
                    <a:pt x="78" y="0"/>
                  </a:lnTo>
                  <a:lnTo>
                    <a:pt x="0" y="31"/>
                  </a:lnTo>
                  <a:lnTo>
                    <a:pt x="29" y="102"/>
                  </a:lnTo>
                  <a:lnTo>
                    <a:pt x="29" y="103"/>
                  </a:lnTo>
                  <a:lnTo>
                    <a:pt x="29" y="102"/>
                  </a:lnTo>
                  <a:lnTo>
                    <a:pt x="29" y="102"/>
                  </a:lnTo>
                  <a:lnTo>
                    <a:pt x="29" y="10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51" name="Freeform 391"/>
            <p:cNvSpPr>
              <a:spLocks/>
            </p:cNvSpPr>
            <p:nvPr/>
          </p:nvSpPr>
          <p:spPr bwMode="auto">
            <a:xfrm>
              <a:off x="3951" y="3325"/>
              <a:ext cx="18" cy="16"/>
            </a:xfrm>
            <a:custGeom>
              <a:avLst/>
              <a:gdLst>
                <a:gd name="T0" fmla="*/ 105 w 105"/>
                <a:gd name="T1" fmla="*/ 66 h 99"/>
                <a:gd name="T2" fmla="*/ 105 w 105"/>
                <a:gd name="T3" fmla="*/ 65 h 99"/>
                <a:gd name="T4" fmla="*/ 76 w 105"/>
                <a:gd name="T5" fmla="*/ 0 h 99"/>
                <a:gd name="T6" fmla="*/ 0 w 105"/>
                <a:gd name="T7" fmla="*/ 32 h 99"/>
                <a:gd name="T8" fmla="*/ 28 w 105"/>
                <a:gd name="T9" fmla="*/ 99 h 99"/>
                <a:gd name="T10" fmla="*/ 105 w 105"/>
                <a:gd name="T11" fmla="*/ 66 h 99"/>
                <a:gd name="T12" fmla="*/ 105 w 105"/>
                <a:gd name="T13" fmla="*/ 66 h 99"/>
                <a:gd name="T14" fmla="*/ 105 w 105"/>
                <a:gd name="T15" fmla="*/ 66 h 99"/>
                <a:gd name="T16" fmla="*/ 105 w 105"/>
                <a:gd name="T17" fmla="*/ 65 h 99"/>
                <a:gd name="T18" fmla="*/ 105 w 105"/>
                <a:gd name="T19" fmla="*/ 6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" h="99">
                  <a:moveTo>
                    <a:pt x="105" y="66"/>
                  </a:moveTo>
                  <a:lnTo>
                    <a:pt x="105" y="65"/>
                  </a:lnTo>
                  <a:lnTo>
                    <a:pt x="76" y="0"/>
                  </a:lnTo>
                  <a:lnTo>
                    <a:pt x="0" y="32"/>
                  </a:lnTo>
                  <a:lnTo>
                    <a:pt x="28" y="99"/>
                  </a:lnTo>
                  <a:lnTo>
                    <a:pt x="105" y="66"/>
                  </a:lnTo>
                  <a:lnTo>
                    <a:pt x="105" y="66"/>
                  </a:lnTo>
                  <a:lnTo>
                    <a:pt x="105" y="66"/>
                  </a:lnTo>
                  <a:lnTo>
                    <a:pt x="105" y="65"/>
                  </a:lnTo>
                  <a:lnTo>
                    <a:pt x="105" y="66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52" name="Freeform 392"/>
            <p:cNvSpPr>
              <a:spLocks/>
            </p:cNvSpPr>
            <p:nvPr/>
          </p:nvSpPr>
          <p:spPr bwMode="auto">
            <a:xfrm>
              <a:off x="3956" y="3336"/>
              <a:ext cx="17" cy="17"/>
            </a:xfrm>
            <a:custGeom>
              <a:avLst/>
              <a:gdLst>
                <a:gd name="T0" fmla="*/ 28 w 105"/>
                <a:gd name="T1" fmla="*/ 103 h 103"/>
                <a:gd name="T2" fmla="*/ 105 w 105"/>
                <a:gd name="T3" fmla="*/ 71 h 103"/>
                <a:gd name="T4" fmla="*/ 77 w 105"/>
                <a:gd name="T5" fmla="*/ 0 h 103"/>
                <a:gd name="T6" fmla="*/ 0 w 105"/>
                <a:gd name="T7" fmla="*/ 31 h 103"/>
                <a:gd name="T8" fmla="*/ 28 w 105"/>
                <a:gd name="T9" fmla="*/ 102 h 103"/>
                <a:gd name="T10" fmla="*/ 28 w 105"/>
                <a:gd name="T11" fmla="*/ 103 h 103"/>
                <a:gd name="T12" fmla="*/ 28 w 105"/>
                <a:gd name="T13" fmla="*/ 102 h 103"/>
                <a:gd name="T14" fmla="*/ 28 w 105"/>
                <a:gd name="T15" fmla="*/ 102 h 103"/>
                <a:gd name="T16" fmla="*/ 28 w 105"/>
                <a:gd name="T17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" h="103">
                  <a:moveTo>
                    <a:pt x="28" y="103"/>
                  </a:moveTo>
                  <a:lnTo>
                    <a:pt x="105" y="71"/>
                  </a:lnTo>
                  <a:lnTo>
                    <a:pt x="77" y="0"/>
                  </a:lnTo>
                  <a:lnTo>
                    <a:pt x="0" y="31"/>
                  </a:lnTo>
                  <a:lnTo>
                    <a:pt x="28" y="102"/>
                  </a:lnTo>
                  <a:lnTo>
                    <a:pt x="28" y="103"/>
                  </a:lnTo>
                  <a:lnTo>
                    <a:pt x="28" y="102"/>
                  </a:lnTo>
                  <a:lnTo>
                    <a:pt x="28" y="102"/>
                  </a:lnTo>
                  <a:lnTo>
                    <a:pt x="28" y="10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53" name="Freeform 393"/>
            <p:cNvSpPr>
              <a:spLocks/>
            </p:cNvSpPr>
            <p:nvPr/>
          </p:nvSpPr>
          <p:spPr bwMode="auto">
            <a:xfrm>
              <a:off x="3961" y="3347"/>
              <a:ext cx="17" cy="17"/>
            </a:xfrm>
            <a:custGeom>
              <a:avLst/>
              <a:gdLst>
                <a:gd name="T0" fmla="*/ 29 w 105"/>
                <a:gd name="T1" fmla="*/ 98 h 98"/>
                <a:gd name="T2" fmla="*/ 105 w 105"/>
                <a:gd name="T3" fmla="*/ 66 h 98"/>
                <a:gd name="T4" fmla="*/ 77 w 105"/>
                <a:gd name="T5" fmla="*/ 0 h 98"/>
                <a:gd name="T6" fmla="*/ 0 w 105"/>
                <a:gd name="T7" fmla="*/ 33 h 98"/>
                <a:gd name="T8" fmla="*/ 29 w 105"/>
                <a:gd name="T9" fmla="*/ 98 h 98"/>
                <a:gd name="T10" fmla="*/ 29 w 105"/>
                <a:gd name="T11" fmla="*/ 98 h 98"/>
                <a:gd name="T12" fmla="*/ 105 w 105"/>
                <a:gd name="T13" fmla="*/ 66 h 98"/>
                <a:gd name="T14" fmla="*/ 105 w 105"/>
                <a:gd name="T15" fmla="*/ 66 h 98"/>
                <a:gd name="T16" fmla="*/ 105 w 105"/>
                <a:gd name="T17" fmla="*/ 66 h 98"/>
                <a:gd name="T18" fmla="*/ 29 w 105"/>
                <a:gd name="T19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" h="98">
                  <a:moveTo>
                    <a:pt x="29" y="98"/>
                  </a:moveTo>
                  <a:lnTo>
                    <a:pt x="105" y="66"/>
                  </a:lnTo>
                  <a:lnTo>
                    <a:pt x="77" y="0"/>
                  </a:lnTo>
                  <a:lnTo>
                    <a:pt x="0" y="33"/>
                  </a:lnTo>
                  <a:lnTo>
                    <a:pt x="29" y="98"/>
                  </a:lnTo>
                  <a:lnTo>
                    <a:pt x="29" y="98"/>
                  </a:lnTo>
                  <a:lnTo>
                    <a:pt x="105" y="66"/>
                  </a:lnTo>
                  <a:lnTo>
                    <a:pt x="105" y="66"/>
                  </a:lnTo>
                  <a:lnTo>
                    <a:pt x="105" y="66"/>
                  </a:lnTo>
                  <a:lnTo>
                    <a:pt x="29" y="98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54" name="Freeform 394"/>
            <p:cNvSpPr>
              <a:spLocks/>
            </p:cNvSpPr>
            <p:nvPr/>
          </p:nvSpPr>
          <p:spPr bwMode="auto">
            <a:xfrm>
              <a:off x="3965" y="3358"/>
              <a:ext cx="18" cy="17"/>
            </a:xfrm>
            <a:custGeom>
              <a:avLst/>
              <a:gdLst>
                <a:gd name="T0" fmla="*/ 29 w 104"/>
                <a:gd name="T1" fmla="*/ 100 h 100"/>
                <a:gd name="T2" fmla="*/ 104 w 104"/>
                <a:gd name="T3" fmla="*/ 67 h 100"/>
                <a:gd name="T4" fmla="*/ 76 w 104"/>
                <a:gd name="T5" fmla="*/ 0 h 100"/>
                <a:gd name="T6" fmla="*/ 0 w 104"/>
                <a:gd name="T7" fmla="*/ 32 h 100"/>
                <a:gd name="T8" fmla="*/ 28 w 104"/>
                <a:gd name="T9" fmla="*/ 99 h 100"/>
                <a:gd name="T10" fmla="*/ 29 w 104"/>
                <a:gd name="T11" fmla="*/ 100 h 100"/>
                <a:gd name="T12" fmla="*/ 28 w 104"/>
                <a:gd name="T13" fmla="*/ 99 h 100"/>
                <a:gd name="T14" fmla="*/ 29 w 104"/>
                <a:gd name="T15" fmla="*/ 100 h 100"/>
                <a:gd name="T16" fmla="*/ 29 w 104"/>
                <a:gd name="T17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100">
                  <a:moveTo>
                    <a:pt x="29" y="100"/>
                  </a:moveTo>
                  <a:lnTo>
                    <a:pt x="104" y="67"/>
                  </a:lnTo>
                  <a:lnTo>
                    <a:pt x="76" y="0"/>
                  </a:lnTo>
                  <a:lnTo>
                    <a:pt x="0" y="32"/>
                  </a:lnTo>
                  <a:lnTo>
                    <a:pt x="28" y="99"/>
                  </a:lnTo>
                  <a:lnTo>
                    <a:pt x="29" y="100"/>
                  </a:lnTo>
                  <a:lnTo>
                    <a:pt x="28" y="99"/>
                  </a:lnTo>
                  <a:lnTo>
                    <a:pt x="29" y="100"/>
                  </a:lnTo>
                  <a:lnTo>
                    <a:pt x="29" y="10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55" name="Freeform 395"/>
            <p:cNvSpPr>
              <a:spLocks/>
            </p:cNvSpPr>
            <p:nvPr/>
          </p:nvSpPr>
          <p:spPr bwMode="auto">
            <a:xfrm>
              <a:off x="3970" y="3369"/>
              <a:ext cx="18" cy="18"/>
            </a:xfrm>
            <a:custGeom>
              <a:avLst/>
              <a:gdLst>
                <a:gd name="T0" fmla="*/ 108 w 108"/>
                <a:gd name="T1" fmla="*/ 72 h 107"/>
                <a:gd name="T2" fmla="*/ 108 w 108"/>
                <a:gd name="T3" fmla="*/ 71 h 107"/>
                <a:gd name="T4" fmla="*/ 75 w 108"/>
                <a:gd name="T5" fmla="*/ 0 h 107"/>
                <a:gd name="T6" fmla="*/ 0 w 108"/>
                <a:gd name="T7" fmla="*/ 36 h 107"/>
                <a:gd name="T8" fmla="*/ 33 w 108"/>
                <a:gd name="T9" fmla="*/ 107 h 107"/>
                <a:gd name="T10" fmla="*/ 108 w 108"/>
                <a:gd name="T11" fmla="*/ 72 h 107"/>
                <a:gd name="T12" fmla="*/ 108 w 108"/>
                <a:gd name="T13" fmla="*/ 72 h 107"/>
                <a:gd name="T14" fmla="*/ 108 w 108"/>
                <a:gd name="T15" fmla="*/ 72 h 107"/>
                <a:gd name="T16" fmla="*/ 108 w 108"/>
                <a:gd name="T17" fmla="*/ 71 h 107"/>
                <a:gd name="T18" fmla="*/ 108 w 108"/>
                <a:gd name="T19" fmla="*/ 7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07">
                  <a:moveTo>
                    <a:pt x="108" y="72"/>
                  </a:moveTo>
                  <a:lnTo>
                    <a:pt x="108" y="71"/>
                  </a:lnTo>
                  <a:lnTo>
                    <a:pt x="75" y="0"/>
                  </a:lnTo>
                  <a:lnTo>
                    <a:pt x="0" y="36"/>
                  </a:lnTo>
                  <a:lnTo>
                    <a:pt x="33" y="107"/>
                  </a:lnTo>
                  <a:lnTo>
                    <a:pt x="108" y="72"/>
                  </a:lnTo>
                  <a:lnTo>
                    <a:pt x="108" y="72"/>
                  </a:lnTo>
                  <a:lnTo>
                    <a:pt x="108" y="72"/>
                  </a:lnTo>
                  <a:lnTo>
                    <a:pt x="108" y="71"/>
                  </a:lnTo>
                  <a:lnTo>
                    <a:pt x="108" y="72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56" name="Freeform 396"/>
            <p:cNvSpPr>
              <a:spLocks/>
            </p:cNvSpPr>
            <p:nvPr/>
          </p:nvSpPr>
          <p:spPr bwMode="auto">
            <a:xfrm>
              <a:off x="3976" y="3381"/>
              <a:ext cx="17" cy="16"/>
            </a:xfrm>
            <a:custGeom>
              <a:avLst/>
              <a:gdLst>
                <a:gd name="T0" fmla="*/ 104 w 104"/>
                <a:gd name="T1" fmla="*/ 62 h 95"/>
                <a:gd name="T2" fmla="*/ 103 w 104"/>
                <a:gd name="T3" fmla="*/ 61 h 95"/>
                <a:gd name="T4" fmla="*/ 75 w 104"/>
                <a:gd name="T5" fmla="*/ 0 h 95"/>
                <a:gd name="T6" fmla="*/ 0 w 104"/>
                <a:gd name="T7" fmla="*/ 35 h 95"/>
                <a:gd name="T8" fmla="*/ 28 w 104"/>
                <a:gd name="T9" fmla="*/ 95 h 95"/>
                <a:gd name="T10" fmla="*/ 104 w 104"/>
                <a:gd name="T11" fmla="*/ 62 h 95"/>
                <a:gd name="T12" fmla="*/ 104 w 104"/>
                <a:gd name="T13" fmla="*/ 62 h 95"/>
                <a:gd name="T14" fmla="*/ 104 w 104"/>
                <a:gd name="T15" fmla="*/ 62 h 95"/>
                <a:gd name="T16" fmla="*/ 103 w 104"/>
                <a:gd name="T17" fmla="*/ 61 h 95"/>
                <a:gd name="T18" fmla="*/ 104 w 104"/>
                <a:gd name="T19" fmla="*/ 6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95">
                  <a:moveTo>
                    <a:pt x="104" y="62"/>
                  </a:moveTo>
                  <a:lnTo>
                    <a:pt x="103" y="61"/>
                  </a:lnTo>
                  <a:lnTo>
                    <a:pt x="75" y="0"/>
                  </a:lnTo>
                  <a:lnTo>
                    <a:pt x="0" y="35"/>
                  </a:lnTo>
                  <a:lnTo>
                    <a:pt x="28" y="95"/>
                  </a:lnTo>
                  <a:lnTo>
                    <a:pt x="104" y="62"/>
                  </a:lnTo>
                  <a:lnTo>
                    <a:pt x="104" y="62"/>
                  </a:lnTo>
                  <a:lnTo>
                    <a:pt x="104" y="62"/>
                  </a:lnTo>
                  <a:lnTo>
                    <a:pt x="103" y="61"/>
                  </a:lnTo>
                  <a:lnTo>
                    <a:pt x="104" y="62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57" name="Freeform 397"/>
            <p:cNvSpPr>
              <a:spLocks/>
            </p:cNvSpPr>
            <p:nvPr/>
          </p:nvSpPr>
          <p:spPr bwMode="auto">
            <a:xfrm>
              <a:off x="3980" y="3391"/>
              <a:ext cx="18" cy="17"/>
            </a:xfrm>
            <a:custGeom>
              <a:avLst/>
              <a:gdLst>
                <a:gd name="T0" fmla="*/ 27 w 103"/>
                <a:gd name="T1" fmla="*/ 99 h 99"/>
                <a:gd name="T2" fmla="*/ 103 w 103"/>
                <a:gd name="T3" fmla="*/ 66 h 99"/>
                <a:gd name="T4" fmla="*/ 76 w 103"/>
                <a:gd name="T5" fmla="*/ 0 h 99"/>
                <a:gd name="T6" fmla="*/ 0 w 103"/>
                <a:gd name="T7" fmla="*/ 32 h 99"/>
                <a:gd name="T8" fmla="*/ 27 w 103"/>
                <a:gd name="T9" fmla="*/ 99 h 99"/>
                <a:gd name="T10" fmla="*/ 27 w 103"/>
                <a:gd name="T11" fmla="*/ 99 h 99"/>
                <a:gd name="T12" fmla="*/ 103 w 103"/>
                <a:gd name="T13" fmla="*/ 66 h 99"/>
                <a:gd name="T14" fmla="*/ 103 w 103"/>
                <a:gd name="T15" fmla="*/ 66 h 99"/>
                <a:gd name="T16" fmla="*/ 103 w 103"/>
                <a:gd name="T17" fmla="*/ 66 h 99"/>
                <a:gd name="T18" fmla="*/ 27 w 103"/>
                <a:gd name="T19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99">
                  <a:moveTo>
                    <a:pt x="27" y="99"/>
                  </a:moveTo>
                  <a:lnTo>
                    <a:pt x="103" y="66"/>
                  </a:lnTo>
                  <a:lnTo>
                    <a:pt x="76" y="0"/>
                  </a:lnTo>
                  <a:lnTo>
                    <a:pt x="0" y="32"/>
                  </a:lnTo>
                  <a:lnTo>
                    <a:pt x="27" y="99"/>
                  </a:lnTo>
                  <a:lnTo>
                    <a:pt x="27" y="99"/>
                  </a:lnTo>
                  <a:lnTo>
                    <a:pt x="103" y="66"/>
                  </a:lnTo>
                  <a:lnTo>
                    <a:pt x="103" y="66"/>
                  </a:lnTo>
                  <a:lnTo>
                    <a:pt x="103" y="66"/>
                  </a:lnTo>
                  <a:lnTo>
                    <a:pt x="27" y="99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58" name="Freeform 398"/>
            <p:cNvSpPr>
              <a:spLocks/>
            </p:cNvSpPr>
            <p:nvPr/>
          </p:nvSpPr>
          <p:spPr bwMode="auto">
            <a:xfrm>
              <a:off x="3985" y="3402"/>
              <a:ext cx="17" cy="17"/>
            </a:xfrm>
            <a:custGeom>
              <a:avLst/>
              <a:gdLst>
                <a:gd name="T0" fmla="*/ 29 w 105"/>
                <a:gd name="T1" fmla="*/ 100 h 100"/>
                <a:gd name="T2" fmla="*/ 105 w 105"/>
                <a:gd name="T3" fmla="*/ 66 h 100"/>
                <a:gd name="T4" fmla="*/ 76 w 105"/>
                <a:gd name="T5" fmla="*/ 0 h 100"/>
                <a:gd name="T6" fmla="*/ 0 w 105"/>
                <a:gd name="T7" fmla="*/ 33 h 100"/>
                <a:gd name="T8" fmla="*/ 29 w 105"/>
                <a:gd name="T9" fmla="*/ 99 h 100"/>
                <a:gd name="T10" fmla="*/ 29 w 105"/>
                <a:gd name="T11" fmla="*/ 100 h 100"/>
                <a:gd name="T12" fmla="*/ 29 w 105"/>
                <a:gd name="T13" fmla="*/ 99 h 100"/>
                <a:gd name="T14" fmla="*/ 29 w 105"/>
                <a:gd name="T15" fmla="*/ 99 h 100"/>
                <a:gd name="T16" fmla="*/ 29 w 105"/>
                <a:gd name="T17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" h="100">
                  <a:moveTo>
                    <a:pt x="29" y="100"/>
                  </a:moveTo>
                  <a:lnTo>
                    <a:pt x="105" y="66"/>
                  </a:lnTo>
                  <a:lnTo>
                    <a:pt x="76" y="0"/>
                  </a:lnTo>
                  <a:lnTo>
                    <a:pt x="0" y="33"/>
                  </a:lnTo>
                  <a:lnTo>
                    <a:pt x="29" y="99"/>
                  </a:lnTo>
                  <a:lnTo>
                    <a:pt x="29" y="100"/>
                  </a:lnTo>
                  <a:lnTo>
                    <a:pt x="29" y="99"/>
                  </a:lnTo>
                  <a:lnTo>
                    <a:pt x="29" y="99"/>
                  </a:lnTo>
                  <a:lnTo>
                    <a:pt x="29" y="10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59" name="Freeform 399"/>
            <p:cNvSpPr>
              <a:spLocks/>
            </p:cNvSpPr>
            <p:nvPr/>
          </p:nvSpPr>
          <p:spPr bwMode="auto">
            <a:xfrm>
              <a:off x="3990" y="3413"/>
              <a:ext cx="17" cy="16"/>
            </a:xfrm>
            <a:custGeom>
              <a:avLst/>
              <a:gdLst>
                <a:gd name="T0" fmla="*/ 29 w 104"/>
                <a:gd name="T1" fmla="*/ 96 h 96"/>
                <a:gd name="T2" fmla="*/ 104 w 104"/>
                <a:gd name="T3" fmla="*/ 61 h 96"/>
                <a:gd name="T4" fmla="*/ 76 w 104"/>
                <a:gd name="T5" fmla="*/ 0 h 96"/>
                <a:gd name="T6" fmla="*/ 0 w 104"/>
                <a:gd name="T7" fmla="*/ 35 h 96"/>
                <a:gd name="T8" fmla="*/ 29 w 104"/>
                <a:gd name="T9" fmla="*/ 96 h 96"/>
                <a:gd name="T10" fmla="*/ 29 w 104"/>
                <a:gd name="T11" fmla="*/ 96 h 96"/>
                <a:gd name="T12" fmla="*/ 104 w 104"/>
                <a:gd name="T13" fmla="*/ 61 h 96"/>
                <a:gd name="T14" fmla="*/ 104 w 104"/>
                <a:gd name="T15" fmla="*/ 61 h 96"/>
                <a:gd name="T16" fmla="*/ 104 w 104"/>
                <a:gd name="T17" fmla="*/ 61 h 96"/>
                <a:gd name="T18" fmla="*/ 29 w 104"/>
                <a:gd name="T19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96">
                  <a:moveTo>
                    <a:pt x="29" y="96"/>
                  </a:moveTo>
                  <a:lnTo>
                    <a:pt x="104" y="61"/>
                  </a:lnTo>
                  <a:lnTo>
                    <a:pt x="76" y="0"/>
                  </a:lnTo>
                  <a:lnTo>
                    <a:pt x="0" y="35"/>
                  </a:lnTo>
                  <a:lnTo>
                    <a:pt x="29" y="96"/>
                  </a:lnTo>
                  <a:lnTo>
                    <a:pt x="29" y="96"/>
                  </a:lnTo>
                  <a:lnTo>
                    <a:pt x="104" y="61"/>
                  </a:lnTo>
                  <a:lnTo>
                    <a:pt x="104" y="61"/>
                  </a:lnTo>
                  <a:lnTo>
                    <a:pt x="104" y="61"/>
                  </a:lnTo>
                  <a:lnTo>
                    <a:pt x="29" y="96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60" name="Freeform 400"/>
            <p:cNvSpPr>
              <a:spLocks/>
            </p:cNvSpPr>
            <p:nvPr/>
          </p:nvSpPr>
          <p:spPr bwMode="auto">
            <a:xfrm>
              <a:off x="3994" y="3423"/>
              <a:ext cx="18" cy="16"/>
            </a:xfrm>
            <a:custGeom>
              <a:avLst/>
              <a:gdLst>
                <a:gd name="T0" fmla="*/ 28 w 104"/>
                <a:gd name="T1" fmla="*/ 97 h 97"/>
                <a:gd name="T2" fmla="*/ 104 w 104"/>
                <a:gd name="T3" fmla="*/ 61 h 97"/>
                <a:gd name="T4" fmla="*/ 75 w 104"/>
                <a:gd name="T5" fmla="*/ 0 h 97"/>
                <a:gd name="T6" fmla="*/ 0 w 104"/>
                <a:gd name="T7" fmla="*/ 35 h 97"/>
                <a:gd name="T8" fmla="*/ 28 w 104"/>
                <a:gd name="T9" fmla="*/ 97 h 97"/>
                <a:gd name="T10" fmla="*/ 28 w 104"/>
                <a:gd name="T11" fmla="*/ 97 h 97"/>
                <a:gd name="T12" fmla="*/ 104 w 104"/>
                <a:gd name="T13" fmla="*/ 61 h 97"/>
                <a:gd name="T14" fmla="*/ 104 w 104"/>
                <a:gd name="T15" fmla="*/ 61 h 97"/>
                <a:gd name="T16" fmla="*/ 104 w 104"/>
                <a:gd name="T17" fmla="*/ 61 h 97"/>
                <a:gd name="T18" fmla="*/ 28 w 104"/>
                <a:gd name="T1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97">
                  <a:moveTo>
                    <a:pt x="28" y="97"/>
                  </a:moveTo>
                  <a:lnTo>
                    <a:pt x="104" y="61"/>
                  </a:lnTo>
                  <a:lnTo>
                    <a:pt x="75" y="0"/>
                  </a:lnTo>
                  <a:lnTo>
                    <a:pt x="0" y="35"/>
                  </a:lnTo>
                  <a:lnTo>
                    <a:pt x="28" y="97"/>
                  </a:lnTo>
                  <a:lnTo>
                    <a:pt x="28" y="97"/>
                  </a:lnTo>
                  <a:lnTo>
                    <a:pt x="104" y="61"/>
                  </a:lnTo>
                  <a:lnTo>
                    <a:pt x="104" y="61"/>
                  </a:lnTo>
                  <a:lnTo>
                    <a:pt x="104" y="61"/>
                  </a:lnTo>
                  <a:lnTo>
                    <a:pt x="28" y="97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61" name="Freeform 401"/>
            <p:cNvSpPr>
              <a:spLocks/>
            </p:cNvSpPr>
            <p:nvPr/>
          </p:nvSpPr>
          <p:spPr bwMode="auto">
            <a:xfrm>
              <a:off x="3999" y="3433"/>
              <a:ext cx="17" cy="17"/>
            </a:xfrm>
            <a:custGeom>
              <a:avLst/>
              <a:gdLst>
                <a:gd name="T0" fmla="*/ 29 w 103"/>
                <a:gd name="T1" fmla="*/ 97 h 97"/>
                <a:gd name="T2" fmla="*/ 103 w 103"/>
                <a:gd name="T3" fmla="*/ 62 h 97"/>
                <a:gd name="T4" fmla="*/ 76 w 103"/>
                <a:gd name="T5" fmla="*/ 0 h 97"/>
                <a:gd name="T6" fmla="*/ 0 w 103"/>
                <a:gd name="T7" fmla="*/ 36 h 97"/>
                <a:gd name="T8" fmla="*/ 28 w 103"/>
                <a:gd name="T9" fmla="*/ 96 h 97"/>
                <a:gd name="T10" fmla="*/ 29 w 103"/>
                <a:gd name="T11" fmla="*/ 97 h 97"/>
                <a:gd name="T12" fmla="*/ 28 w 103"/>
                <a:gd name="T13" fmla="*/ 96 h 97"/>
                <a:gd name="T14" fmla="*/ 28 w 103"/>
                <a:gd name="T15" fmla="*/ 97 h 97"/>
                <a:gd name="T16" fmla="*/ 29 w 103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" h="97">
                  <a:moveTo>
                    <a:pt x="29" y="97"/>
                  </a:moveTo>
                  <a:lnTo>
                    <a:pt x="103" y="62"/>
                  </a:lnTo>
                  <a:lnTo>
                    <a:pt x="76" y="0"/>
                  </a:lnTo>
                  <a:lnTo>
                    <a:pt x="0" y="36"/>
                  </a:lnTo>
                  <a:lnTo>
                    <a:pt x="28" y="96"/>
                  </a:lnTo>
                  <a:lnTo>
                    <a:pt x="29" y="97"/>
                  </a:lnTo>
                  <a:lnTo>
                    <a:pt x="28" y="96"/>
                  </a:lnTo>
                  <a:lnTo>
                    <a:pt x="28" y="97"/>
                  </a:lnTo>
                  <a:lnTo>
                    <a:pt x="29" y="97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62" name="Freeform 402"/>
            <p:cNvSpPr>
              <a:spLocks/>
            </p:cNvSpPr>
            <p:nvPr/>
          </p:nvSpPr>
          <p:spPr bwMode="auto">
            <a:xfrm>
              <a:off x="4004" y="3443"/>
              <a:ext cx="17" cy="16"/>
            </a:xfrm>
            <a:custGeom>
              <a:avLst/>
              <a:gdLst>
                <a:gd name="T0" fmla="*/ 103 w 103"/>
                <a:gd name="T1" fmla="*/ 57 h 93"/>
                <a:gd name="T2" fmla="*/ 102 w 103"/>
                <a:gd name="T3" fmla="*/ 56 h 93"/>
                <a:gd name="T4" fmla="*/ 74 w 103"/>
                <a:gd name="T5" fmla="*/ 0 h 93"/>
                <a:gd name="T6" fmla="*/ 0 w 103"/>
                <a:gd name="T7" fmla="*/ 36 h 93"/>
                <a:gd name="T8" fmla="*/ 28 w 103"/>
                <a:gd name="T9" fmla="*/ 93 h 93"/>
                <a:gd name="T10" fmla="*/ 103 w 103"/>
                <a:gd name="T11" fmla="*/ 57 h 93"/>
                <a:gd name="T12" fmla="*/ 103 w 103"/>
                <a:gd name="T13" fmla="*/ 57 h 93"/>
                <a:gd name="T14" fmla="*/ 103 w 103"/>
                <a:gd name="T15" fmla="*/ 57 h 93"/>
                <a:gd name="T16" fmla="*/ 102 w 103"/>
                <a:gd name="T17" fmla="*/ 56 h 93"/>
                <a:gd name="T18" fmla="*/ 103 w 103"/>
                <a:gd name="T19" fmla="*/ 5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93">
                  <a:moveTo>
                    <a:pt x="103" y="57"/>
                  </a:moveTo>
                  <a:lnTo>
                    <a:pt x="102" y="56"/>
                  </a:lnTo>
                  <a:lnTo>
                    <a:pt x="74" y="0"/>
                  </a:lnTo>
                  <a:lnTo>
                    <a:pt x="0" y="36"/>
                  </a:lnTo>
                  <a:lnTo>
                    <a:pt x="28" y="93"/>
                  </a:lnTo>
                  <a:lnTo>
                    <a:pt x="103" y="57"/>
                  </a:lnTo>
                  <a:lnTo>
                    <a:pt x="103" y="57"/>
                  </a:lnTo>
                  <a:lnTo>
                    <a:pt x="103" y="57"/>
                  </a:lnTo>
                  <a:lnTo>
                    <a:pt x="102" y="56"/>
                  </a:lnTo>
                  <a:lnTo>
                    <a:pt x="103" y="57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63" name="Freeform 403"/>
            <p:cNvSpPr>
              <a:spLocks/>
            </p:cNvSpPr>
            <p:nvPr/>
          </p:nvSpPr>
          <p:spPr bwMode="auto">
            <a:xfrm>
              <a:off x="4009" y="3453"/>
              <a:ext cx="17" cy="16"/>
            </a:xfrm>
            <a:custGeom>
              <a:avLst/>
              <a:gdLst>
                <a:gd name="T0" fmla="*/ 29 w 104"/>
                <a:gd name="T1" fmla="*/ 99 h 99"/>
                <a:gd name="T2" fmla="*/ 104 w 104"/>
                <a:gd name="T3" fmla="*/ 61 h 99"/>
                <a:gd name="T4" fmla="*/ 75 w 104"/>
                <a:gd name="T5" fmla="*/ 0 h 99"/>
                <a:gd name="T6" fmla="*/ 0 w 104"/>
                <a:gd name="T7" fmla="*/ 35 h 99"/>
                <a:gd name="T8" fmla="*/ 27 w 104"/>
                <a:gd name="T9" fmla="*/ 97 h 99"/>
                <a:gd name="T10" fmla="*/ 29 w 104"/>
                <a:gd name="T11" fmla="*/ 99 h 99"/>
                <a:gd name="T12" fmla="*/ 27 w 104"/>
                <a:gd name="T13" fmla="*/ 97 h 99"/>
                <a:gd name="T14" fmla="*/ 29 w 104"/>
                <a:gd name="T15" fmla="*/ 98 h 99"/>
                <a:gd name="T16" fmla="*/ 29 w 104"/>
                <a:gd name="T17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99">
                  <a:moveTo>
                    <a:pt x="29" y="99"/>
                  </a:moveTo>
                  <a:lnTo>
                    <a:pt x="104" y="61"/>
                  </a:lnTo>
                  <a:lnTo>
                    <a:pt x="75" y="0"/>
                  </a:lnTo>
                  <a:lnTo>
                    <a:pt x="0" y="35"/>
                  </a:lnTo>
                  <a:lnTo>
                    <a:pt x="27" y="97"/>
                  </a:lnTo>
                  <a:lnTo>
                    <a:pt x="29" y="99"/>
                  </a:lnTo>
                  <a:lnTo>
                    <a:pt x="27" y="97"/>
                  </a:lnTo>
                  <a:lnTo>
                    <a:pt x="29" y="98"/>
                  </a:lnTo>
                  <a:lnTo>
                    <a:pt x="29" y="99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64" name="Freeform 404"/>
            <p:cNvSpPr>
              <a:spLocks/>
            </p:cNvSpPr>
            <p:nvPr/>
          </p:nvSpPr>
          <p:spPr bwMode="auto">
            <a:xfrm>
              <a:off x="4013" y="3463"/>
              <a:ext cx="18" cy="15"/>
            </a:xfrm>
            <a:custGeom>
              <a:avLst/>
              <a:gdLst>
                <a:gd name="T0" fmla="*/ 102 w 102"/>
                <a:gd name="T1" fmla="*/ 53 h 92"/>
                <a:gd name="T2" fmla="*/ 101 w 102"/>
                <a:gd name="T3" fmla="*/ 52 h 92"/>
                <a:gd name="T4" fmla="*/ 73 w 102"/>
                <a:gd name="T5" fmla="*/ 0 h 92"/>
                <a:gd name="T6" fmla="*/ 0 w 102"/>
                <a:gd name="T7" fmla="*/ 40 h 92"/>
                <a:gd name="T8" fmla="*/ 28 w 102"/>
                <a:gd name="T9" fmla="*/ 92 h 92"/>
                <a:gd name="T10" fmla="*/ 102 w 102"/>
                <a:gd name="T11" fmla="*/ 53 h 92"/>
                <a:gd name="T12" fmla="*/ 102 w 102"/>
                <a:gd name="T13" fmla="*/ 53 h 92"/>
                <a:gd name="T14" fmla="*/ 101 w 102"/>
                <a:gd name="T15" fmla="*/ 53 h 92"/>
                <a:gd name="T16" fmla="*/ 101 w 102"/>
                <a:gd name="T17" fmla="*/ 52 h 92"/>
                <a:gd name="T18" fmla="*/ 102 w 102"/>
                <a:gd name="T19" fmla="*/ 53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" h="92">
                  <a:moveTo>
                    <a:pt x="102" y="53"/>
                  </a:moveTo>
                  <a:lnTo>
                    <a:pt x="101" y="52"/>
                  </a:lnTo>
                  <a:lnTo>
                    <a:pt x="73" y="0"/>
                  </a:lnTo>
                  <a:lnTo>
                    <a:pt x="0" y="40"/>
                  </a:lnTo>
                  <a:lnTo>
                    <a:pt x="28" y="92"/>
                  </a:lnTo>
                  <a:lnTo>
                    <a:pt x="102" y="53"/>
                  </a:lnTo>
                  <a:lnTo>
                    <a:pt x="102" y="53"/>
                  </a:lnTo>
                  <a:lnTo>
                    <a:pt x="101" y="53"/>
                  </a:lnTo>
                  <a:lnTo>
                    <a:pt x="101" y="52"/>
                  </a:lnTo>
                  <a:lnTo>
                    <a:pt x="102" y="5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65" name="Freeform 405"/>
            <p:cNvSpPr>
              <a:spLocks/>
            </p:cNvSpPr>
            <p:nvPr/>
          </p:nvSpPr>
          <p:spPr bwMode="auto">
            <a:xfrm>
              <a:off x="4018" y="3472"/>
              <a:ext cx="17" cy="16"/>
            </a:xfrm>
            <a:custGeom>
              <a:avLst/>
              <a:gdLst>
                <a:gd name="T0" fmla="*/ 31 w 103"/>
                <a:gd name="T1" fmla="*/ 97 h 97"/>
                <a:gd name="T2" fmla="*/ 103 w 103"/>
                <a:gd name="T3" fmla="*/ 58 h 97"/>
                <a:gd name="T4" fmla="*/ 75 w 103"/>
                <a:gd name="T5" fmla="*/ 0 h 97"/>
                <a:gd name="T6" fmla="*/ 0 w 103"/>
                <a:gd name="T7" fmla="*/ 38 h 97"/>
                <a:gd name="T8" fmla="*/ 29 w 103"/>
                <a:gd name="T9" fmla="*/ 94 h 97"/>
                <a:gd name="T10" fmla="*/ 31 w 103"/>
                <a:gd name="T11" fmla="*/ 97 h 97"/>
                <a:gd name="T12" fmla="*/ 29 w 103"/>
                <a:gd name="T13" fmla="*/ 94 h 97"/>
                <a:gd name="T14" fmla="*/ 30 w 103"/>
                <a:gd name="T15" fmla="*/ 96 h 97"/>
                <a:gd name="T16" fmla="*/ 31 w 103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" h="97">
                  <a:moveTo>
                    <a:pt x="31" y="97"/>
                  </a:moveTo>
                  <a:lnTo>
                    <a:pt x="103" y="58"/>
                  </a:lnTo>
                  <a:lnTo>
                    <a:pt x="75" y="0"/>
                  </a:lnTo>
                  <a:lnTo>
                    <a:pt x="0" y="38"/>
                  </a:lnTo>
                  <a:lnTo>
                    <a:pt x="29" y="94"/>
                  </a:lnTo>
                  <a:lnTo>
                    <a:pt x="31" y="97"/>
                  </a:lnTo>
                  <a:lnTo>
                    <a:pt x="29" y="94"/>
                  </a:lnTo>
                  <a:lnTo>
                    <a:pt x="30" y="96"/>
                  </a:lnTo>
                  <a:lnTo>
                    <a:pt x="31" y="97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66" name="Freeform 406"/>
            <p:cNvSpPr>
              <a:spLocks/>
            </p:cNvSpPr>
            <p:nvPr/>
          </p:nvSpPr>
          <p:spPr bwMode="auto">
            <a:xfrm>
              <a:off x="4023" y="3481"/>
              <a:ext cx="18" cy="16"/>
            </a:xfrm>
            <a:custGeom>
              <a:avLst/>
              <a:gdLst>
                <a:gd name="T0" fmla="*/ 104 w 104"/>
                <a:gd name="T1" fmla="*/ 54 h 96"/>
                <a:gd name="T2" fmla="*/ 103 w 104"/>
                <a:gd name="T3" fmla="*/ 52 h 96"/>
                <a:gd name="T4" fmla="*/ 70 w 104"/>
                <a:gd name="T5" fmla="*/ 0 h 96"/>
                <a:gd name="T6" fmla="*/ 0 w 104"/>
                <a:gd name="T7" fmla="*/ 44 h 96"/>
                <a:gd name="T8" fmla="*/ 33 w 104"/>
                <a:gd name="T9" fmla="*/ 96 h 96"/>
                <a:gd name="T10" fmla="*/ 104 w 104"/>
                <a:gd name="T11" fmla="*/ 54 h 96"/>
                <a:gd name="T12" fmla="*/ 104 w 104"/>
                <a:gd name="T13" fmla="*/ 54 h 96"/>
                <a:gd name="T14" fmla="*/ 104 w 104"/>
                <a:gd name="T15" fmla="*/ 53 h 96"/>
                <a:gd name="T16" fmla="*/ 103 w 104"/>
                <a:gd name="T17" fmla="*/ 52 h 96"/>
                <a:gd name="T18" fmla="*/ 104 w 104"/>
                <a:gd name="T19" fmla="*/ 5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96">
                  <a:moveTo>
                    <a:pt x="104" y="54"/>
                  </a:moveTo>
                  <a:lnTo>
                    <a:pt x="103" y="52"/>
                  </a:lnTo>
                  <a:lnTo>
                    <a:pt x="70" y="0"/>
                  </a:lnTo>
                  <a:lnTo>
                    <a:pt x="0" y="44"/>
                  </a:lnTo>
                  <a:lnTo>
                    <a:pt x="33" y="96"/>
                  </a:lnTo>
                  <a:lnTo>
                    <a:pt x="104" y="54"/>
                  </a:lnTo>
                  <a:lnTo>
                    <a:pt x="104" y="54"/>
                  </a:lnTo>
                  <a:lnTo>
                    <a:pt x="104" y="53"/>
                  </a:lnTo>
                  <a:lnTo>
                    <a:pt x="103" y="52"/>
                  </a:lnTo>
                  <a:lnTo>
                    <a:pt x="104" y="5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67" name="Freeform 407"/>
            <p:cNvSpPr>
              <a:spLocks/>
            </p:cNvSpPr>
            <p:nvPr/>
          </p:nvSpPr>
          <p:spPr bwMode="auto">
            <a:xfrm>
              <a:off x="4028" y="3490"/>
              <a:ext cx="17" cy="15"/>
            </a:xfrm>
            <a:custGeom>
              <a:avLst/>
              <a:gdLst>
                <a:gd name="T0" fmla="*/ 29 w 102"/>
                <a:gd name="T1" fmla="*/ 92 h 92"/>
                <a:gd name="T2" fmla="*/ 102 w 102"/>
                <a:gd name="T3" fmla="*/ 52 h 92"/>
                <a:gd name="T4" fmla="*/ 73 w 102"/>
                <a:gd name="T5" fmla="*/ 0 h 92"/>
                <a:gd name="T6" fmla="*/ 0 w 102"/>
                <a:gd name="T7" fmla="*/ 40 h 92"/>
                <a:gd name="T8" fmla="*/ 29 w 102"/>
                <a:gd name="T9" fmla="*/ 92 h 92"/>
                <a:gd name="T10" fmla="*/ 29 w 102"/>
                <a:gd name="T11" fmla="*/ 92 h 92"/>
                <a:gd name="T12" fmla="*/ 102 w 102"/>
                <a:gd name="T13" fmla="*/ 52 h 92"/>
                <a:gd name="T14" fmla="*/ 102 w 102"/>
                <a:gd name="T15" fmla="*/ 52 h 92"/>
                <a:gd name="T16" fmla="*/ 102 w 102"/>
                <a:gd name="T17" fmla="*/ 52 h 92"/>
                <a:gd name="T18" fmla="*/ 29 w 102"/>
                <a:gd name="T1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" h="92">
                  <a:moveTo>
                    <a:pt x="29" y="92"/>
                  </a:moveTo>
                  <a:lnTo>
                    <a:pt x="102" y="52"/>
                  </a:lnTo>
                  <a:lnTo>
                    <a:pt x="73" y="0"/>
                  </a:lnTo>
                  <a:lnTo>
                    <a:pt x="0" y="40"/>
                  </a:lnTo>
                  <a:lnTo>
                    <a:pt x="29" y="92"/>
                  </a:lnTo>
                  <a:lnTo>
                    <a:pt x="29" y="92"/>
                  </a:lnTo>
                  <a:lnTo>
                    <a:pt x="102" y="52"/>
                  </a:lnTo>
                  <a:lnTo>
                    <a:pt x="102" y="52"/>
                  </a:lnTo>
                  <a:lnTo>
                    <a:pt x="102" y="52"/>
                  </a:lnTo>
                  <a:lnTo>
                    <a:pt x="29" y="92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68" name="Freeform 408"/>
            <p:cNvSpPr>
              <a:spLocks/>
            </p:cNvSpPr>
            <p:nvPr/>
          </p:nvSpPr>
          <p:spPr bwMode="auto">
            <a:xfrm>
              <a:off x="4033" y="3498"/>
              <a:ext cx="17" cy="16"/>
            </a:xfrm>
            <a:custGeom>
              <a:avLst/>
              <a:gdLst>
                <a:gd name="T0" fmla="*/ 29 w 102"/>
                <a:gd name="T1" fmla="*/ 93 h 93"/>
                <a:gd name="T2" fmla="*/ 102 w 102"/>
                <a:gd name="T3" fmla="*/ 52 h 93"/>
                <a:gd name="T4" fmla="*/ 73 w 102"/>
                <a:gd name="T5" fmla="*/ 0 h 93"/>
                <a:gd name="T6" fmla="*/ 0 w 102"/>
                <a:gd name="T7" fmla="*/ 40 h 93"/>
                <a:gd name="T8" fmla="*/ 29 w 102"/>
                <a:gd name="T9" fmla="*/ 92 h 93"/>
                <a:gd name="T10" fmla="*/ 29 w 102"/>
                <a:gd name="T11" fmla="*/ 93 h 93"/>
                <a:gd name="T12" fmla="*/ 29 w 102"/>
                <a:gd name="T13" fmla="*/ 92 h 93"/>
                <a:gd name="T14" fmla="*/ 29 w 102"/>
                <a:gd name="T15" fmla="*/ 93 h 93"/>
                <a:gd name="T16" fmla="*/ 29 w 102"/>
                <a:gd name="T17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93">
                  <a:moveTo>
                    <a:pt x="29" y="93"/>
                  </a:moveTo>
                  <a:lnTo>
                    <a:pt x="102" y="52"/>
                  </a:lnTo>
                  <a:lnTo>
                    <a:pt x="73" y="0"/>
                  </a:lnTo>
                  <a:lnTo>
                    <a:pt x="0" y="40"/>
                  </a:lnTo>
                  <a:lnTo>
                    <a:pt x="29" y="92"/>
                  </a:lnTo>
                  <a:lnTo>
                    <a:pt x="29" y="93"/>
                  </a:lnTo>
                  <a:lnTo>
                    <a:pt x="29" y="92"/>
                  </a:lnTo>
                  <a:lnTo>
                    <a:pt x="29" y="93"/>
                  </a:lnTo>
                  <a:lnTo>
                    <a:pt x="29" y="9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69" name="Freeform 409"/>
            <p:cNvSpPr>
              <a:spLocks/>
            </p:cNvSpPr>
            <p:nvPr/>
          </p:nvSpPr>
          <p:spPr bwMode="auto">
            <a:xfrm>
              <a:off x="4038" y="3507"/>
              <a:ext cx="17" cy="15"/>
            </a:xfrm>
            <a:custGeom>
              <a:avLst/>
              <a:gdLst>
                <a:gd name="T0" fmla="*/ 28 w 99"/>
                <a:gd name="T1" fmla="*/ 89 h 89"/>
                <a:gd name="T2" fmla="*/ 99 w 99"/>
                <a:gd name="T3" fmla="*/ 46 h 89"/>
                <a:gd name="T4" fmla="*/ 71 w 99"/>
                <a:gd name="T5" fmla="*/ 0 h 89"/>
                <a:gd name="T6" fmla="*/ 0 w 99"/>
                <a:gd name="T7" fmla="*/ 42 h 89"/>
                <a:gd name="T8" fmla="*/ 28 w 99"/>
                <a:gd name="T9" fmla="*/ 89 h 89"/>
                <a:gd name="T10" fmla="*/ 28 w 99"/>
                <a:gd name="T11" fmla="*/ 89 h 89"/>
                <a:gd name="T12" fmla="*/ 99 w 99"/>
                <a:gd name="T13" fmla="*/ 46 h 89"/>
                <a:gd name="T14" fmla="*/ 99 w 99"/>
                <a:gd name="T15" fmla="*/ 46 h 89"/>
                <a:gd name="T16" fmla="*/ 99 w 99"/>
                <a:gd name="T17" fmla="*/ 46 h 89"/>
                <a:gd name="T18" fmla="*/ 28 w 99"/>
                <a:gd name="T19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89">
                  <a:moveTo>
                    <a:pt x="28" y="89"/>
                  </a:moveTo>
                  <a:lnTo>
                    <a:pt x="99" y="46"/>
                  </a:lnTo>
                  <a:lnTo>
                    <a:pt x="71" y="0"/>
                  </a:lnTo>
                  <a:lnTo>
                    <a:pt x="0" y="42"/>
                  </a:lnTo>
                  <a:lnTo>
                    <a:pt x="28" y="89"/>
                  </a:lnTo>
                  <a:lnTo>
                    <a:pt x="28" y="89"/>
                  </a:lnTo>
                  <a:lnTo>
                    <a:pt x="99" y="46"/>
                  </a:lnTo>
                  <a:lnTo>
                    <a:pt x="99" y="46"/>
                  </a:lnTo>
                  <a:lnTo>
                    <a:pt x="99" y="46"/>
                  </a:lnTo>
                  <a:lnTo>
                    <a:pt x="28" y="89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70" name="Freeform 410"/>
            <p:cNvSpPr>
              <a:spLocks/>
            </p:cNvSpPr>
            <p:nvPr/>
          </p:nvSpPr>
          <p:spPr bwMode="auto">
            <a:xfrm>
              <a:off x="4043" y="3514"/>
              <a:ext cx="16" cy="15"/>
            </a:xfrm>
            <a:custGeom>
              <a:avLst/>
              <a:gdLst>
                <a:gd name="T0" fmla="*/ 29 w 100"/>
                <a:gd name="T1" fmla="*/ 91 h 91"/>
                <a:gd name="T2" fmla="*/ 100 w 100"/>
                <a:gd name="T3" fmla="*/ 48 h 91"/>
                <a:gd name="T4" fmla="*/ 71 w 100"/>
                <a:gd name="T5" fmla="*/ 0 h 91"/>
                <a:gd name="T6" fmla="*/ 0 w 100"/>
                <a:gd name="T7" fmla="*/ 43 h 91"/>
                <a:gd name="T8" fmla="*/ 29 w 100"/>
                <a:gd name="T9" fmla="*/ 91 h 91"/>
                <a:gd name="T10" fmla="*/ 29 w 100"/>
                <a:gd name="T11" fmla="*/ 91 h 91"/>
                <a:gd name="T12" fmla="*/ 100 w 100"/>
                <a:gd name="T13" fmla="*/ 48 h 91"/>
                <a:gd name="T14" fmla="*/ 100 w 100"/>
                <a:gd name="T15" fmla="*/ 48 h 91"/>
                <a:gd name="T16" fmla="*/ 100 w 100"/>
                <a:gd name="T17" fmla="*/ 48 h 91"/>
                <a:gd name="T18" fmla="*/ 29 w 100"/>
                <a:gd name="T1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0" h="91">
                  <a:moveTo>
                    <a:pt x="29" y="91"/>
                  </a:moveTo>
                  <a:lnTo>
                    <a:pt x="100" y="48"/>
                  </a:lnTo>
                  <a:lnTo>
                    <a:pt x="71" y="0"/>
                  </a:lnTo>
                  <a:lnTo>
                    <a:pt x="0" y="43"/>
                  </a:lnTo>
                  <a:lnTo>
                    <a:pt x="29" y="91"/>
                  </a:lnTo>
                  <a:lnTo>
                    <a:pt x="29" y="91"/>
                  </a:lnTo>
                  <a:lnTo>
                    <a:pt x="100" y="48"/>
                  </a:lnTo>
                  <a:lnTo>
                    <a:pt x="100" y="48"/>
                  </a:lnTo>
                  <a:lnTo>
                    <a:pt x="100" y="48"/>
                  </a:lnTo>
                  <a:lnTo>
                    <a:pt x="29" y="91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71" name="Freeform 411"/>
            <p:cNvSpPr>
              <a:spLocks/>
            </p:cNvSpPr>
            <p:nvPr/>
          </p:nvSpPr>
          <p:spPr bwMode="auto">
            <a:xfrm>
              <a:off x="4048" y="3522"/>
              <a:ext cx="16" cy="16"/>
            </a:xfrm>
            <a:custGeom>
              <a:avLst/>
              <a:gdLst>
                <a:gd name="T0" fmla="*/ 29 w 100"/>
                <a:gd name="T1" fmla="*/ 92 h 92"/>
                <a:gd name="T2" fmla="*/ 100 w 100"/>
                <a:gd name="T3" fmla="*/ 47 h 92"/>
                <a:gd name="T4" fmla="*/ 71 w 100"/>
                <a:gd name="T5" fmla="*/ 0 h 92"/>
                <a:gd name="T6" fmla="*/ 0 w 100"/>
                <a:gd name="T7" fmla="*/ 43 h 92"/>
                <a:gd name="T8" fmla="*/ 28 w 100"/>
                <a:gd name="T9" fmla="*/ 89 h 92"/>
                <a:gd name="T10" fmla="*/ 29 w 100"/>
                <a:gd name="T11" fmla="*/ 92 h 92"/>
                <a:gd name="T12" fmla="*/ 28 w 100"/>
                <a:gd name="T13" fmla="*/ 89 h 92"/>
                <a:gd name="T14" fmla="*/ 29 w 100"/>
                <a:gd name="T15" fmla="*/ 91 h 92"/>
                <a:gd name="T16" fmla="*/ 29 w 100"/>
                <a:gd name="T17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92">
                  <a:moveTo>
                    <a:pt x="29" y="92"/>
                  </a:moveTo>
                  <a:lnTo>
                    <a:pt x="100" y="47"/>
                  </a:lnTo>
                  <a:lnTo>
                    <a:pt x="71" y="0"/>
                  </a:lnTo>
                  <a:lnTo>
                    <a:pt x="0" y="43"/>
                  </a:lnTo>
                  <a:lnTo>
                    <a:pt x="28" y="89"/>
                  </a:lnTo>
                  <a:lnTo>
                    <a:pt x="29" y="92"/>
                  </a:lnTo>
                  <a:lnTo>
                    <a:pt x="28" y="89"/>
                  </a:lnTo>
                  <a:lnTo>
                    <a:pt x="29" y="91"/>
                  </a:lnTo>
                  <a:lnTo>
                    <a:pt x="29" y="92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72" name="Freeform 412"/>
            <p:cNvSpPr>
              <a:spLocks/>
            </p:cNvSpPr>
            <p:nvPr/>
          </p:nvSpPr>
          <p:spPr bwMode="auto">
            <a:xfrm>
              <a:off x="4052" y="3530"/>
              <a:ext cx="17" cy="15"/>
            </a:xfrm>
            <a:custGeom>
              <a:avLst/>
              <a:gdLst>
                <a:gd name="T0" fmla="*/ 97 w 97"/>
                <a:gd name="T1" fmla="*/ 43 h 89"/>
                <a:gd name="T2" fmla="*/ 97 w 97"/>
                <a:gd name="T3" fmla="*/ 42 h 89"/>
                <a:gd name="T4" fmla="*/ 69 w 97"/>
                <a:gd name="T5" fmla="*/ 0 h 89"/>
                <a:gd name="T6" fmla="*/ 0 w 97"/>
                <a:gd name="T7" fmla="*/ 47 h 89"/>
                <a:gd name="T8" fmla="*/ 29 w 97"/>
                <a:gd name="T9" fmla="*/ 89 h 89"/>
                <a:gd name="T10" fmla="*/ 97 w 97"/>
                <a:gd name="T11" fmla="*/ 43 h 89"/>
                <a:gd name="T12" fmla="*/ 97 w 97"/>
                <a:gd name="T13" fmla="*/ 43 h 89"/>
                <a:gd name="T14" fmla="*/ 97 w 97"/>
                <a:gd name="T15" fmla="*/ 43 h 89"/>
                <a:gd name="T16" fmla="*/ 97 w 97"/>
                <a:gd name="T17" fmla="*/ 42 h 89"/>
                <a:gd name="T18" fmla="*/ 97 w 97"/>
                <a:gd name="T19" fmla="*/ 43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7" h="89">
                  <a:moveTo>
                    <a:pt x="97" y="43"/>
                  </a:moveTo>
                  <a:lnTo>
                    <a:pt x="97" y="42"/>
                  </a:lnTo>
                  <a:lnTo>
                    <a:pt x="69" y="0"/>
                  </a:lnTo>
                  <a:lnTo>
                    <a:pt x="0" y="47"/>
                  </a:lnTo>
                  <a:lnTo>
                    <a:pt x="29" y="89"/>
                  </a:lnTo>
                  <a:lnTo>
                    <a:pt x="97" y="43"/>
                  </a:lnTo>
                  <a:lnTo>
                    <a:pt x="97" y="43"/>
                  </a:lnTo>
                  <a:lnTo>
                    <a:pt x="97" y="43"/>
                  </a:lnTo>
                  <a:lnTo>
                    <a:pt x="97" y="42"/>
                  </a:lnTo>
                  <a:lnTo>
                    <a:pt x="97" y="4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73" name="Freeform 413"/>
            <p:cNvSpPr>
              <a:spLocks/>
            </p:cNvSpPr>
            <p:nvPr/>
          </p:nvSpPr>
          <p:spPr bwMode="auto">
            <a:xfrm>
              <a:off x="4057" y="3537"/>
              <a:ext cx="16" cy="15"/>
            </a:xfrm>
            <a:custGeom>
              <a:avLst/>
              <a:gdLst>
                <a:gd name="T0" fmla="*/ 29 w 97"/>
                <a:gd name="T1" fmla="*/ 90 h 90"/>
                <a:gd name="T2" fmla="*/ 97 w 97"/>
                <a:gd name="T3" fmla="*/ 42 h 90"/>
                <a:gd name="T4" fmla="*/ 68 w 97"/>
                <a:gd name="T5" fmla="*/ 0 h 90"/>
                <a:gd name="T6" fmla="*/ 0 w 97"/>
                <a:gd name="T7" fmla="*/ 46 h 90"/>
                <a:gd name="T8" fmla="*/ 27 w 97"/>
                <a:gd name="T9" fmla="*/ 89 h 90"/>
                <a:gd name="T10" fmla="*/ 29 w 97"/>
                <a:gd name="T11" fmla="*/ 90 h 90"/>
                <a:gd name="T12" fmla="*/ 27 w 97"/>
                <a:gd name="T13" fmla="*/ 89 h 90"/>
                <a:gd name="T14" fmla="*/ 28 w 97"/>
                <a:gd name="T15" fmla="*/ 89 h 90"/>
                <a:gd name="T16" fmla="*/ 29 w 97"/>
                <a:gd name="T1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0">
                  <a:moveTo>
                    <a:pt x="29" y="90"/>
                  </a:moveTo>
                  <a:lnTo>
                    <a:pt x="97" y="42"/>
                  </a:lnTo>
                  <a:lnTo>
                    <a:pt x="68" y="0"/>
                  </a:lnTo>
                  <a:lnTo>
                    <a:pt x="0" y="46"/>
                  </a:lnTo>
                  <a:lnTo>
                    <a:pt x="27" y="89"/>
                  </a:lnTo>
                  <a:lnTo>
                    <a:pt x="29" y="90"/>
                  </a:lnTo>
                  <a:lnTo>
                    <a:pt x="27" y="89"/>
                  </a:lnTo>
                  <a:lnTo>
                    <a:pt x="28" y="89"/>
                  </a:lnTo>
                  <a:lnTo>
                    <a:pt x="29" y="9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74" name="Freeform 414"/>
            <p:cNvSpPr>
              <a:spLocks/>
            </p:cNvSpPr>
            <p:nvPr/>
          </p:nvSpPr>
          <p:spPr bwMode="auto">
            <a:xfrm>
              <a:off x="4062" y="3544"/>
              <a:ext cx="16" cy="14"/>
            </a:xfrm>
            <a:custGeom>
              <a:avLst/>
              <a:gdLst>
                <a:gd name="T0" fmla="*/ 28 w 94"/>
                <a:gd name="T1" fmla="*/ 87 h 87"/>
                <a:gd name="T2" fmla="*/ 94 w 94"/>
                <a:gd name="T3" fmla="*/ 38 h 87"/>
                <a:gd name="T4" fmla="*/ 67 w 94"/>
                <a:gd name="T5" fmla="*/ 0 h 87"/>
                <a:gd name="T6" fmla="*/ 0 w 94"/>
                <a:gd name="T7" fmla="*/ 50 h 87"/>
                <a:gd name="T8" fmla="*/ 28 w 94"/>
                <a:gd name="T9" fmla="*/ 87 h 87"/>
                <a:gd name="T10" fmla="*/ 28 w 94"/>
                <a:gd name="T11" fmla="*/ 87 h 87"/>
                <a:gd name="T12" fmla="*/ 94 w 94"/>
                <a:gd name="T13" fmla="*/ 38 h 87"/>
                <a:gd name="T14" fmla="*/ 94 w 94"/>
                <a:gd name="T15" fmla="*/ 38 h 87"/>
                <a:gd name="T16" fmla="*/ 94 w 94"/>
                <a:gd name="T17" fmla="*/ 38 h 87"/>
                <a:gd name="T18" fmla="*/ 28 w 94"/>
                <a:gd name="T19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87">
                  <a:moveTo>
                    <a:pt x="28" y="87"/>
                  </a:moveTo>
                  <a:lnTo>
                    <a:pt x="94" y="38"/>
                  </a:lnTo>
                  <a:lnTo>
                    <a:pt x="67" y="0"/>
                  </a:lnTo>
                  <a:lnTo>
                    <a:pt x="0" y="50"/>
                  </a:lnTo>
                  <a:lnTo>
                    <a:pt x="28" y="87"/>
                  </a:lnTo>
                  <a:lnTo>
                    <a:pt x="28" y="87"/>
                  </a:lnTo>
                  <a:lnTo>
                    <a:pt x="94" y="38"/>
                  </a:lnTo>
                  <a:lnTo>
                    <a:pt x="94" y="38"/>
                  </a:lnTo>
                  <a:lnTo>
                    <a:pt x="94" y="38"/>
                  </a:lnTo>
                  <a:lnTo>
                    <a:pt x="28" y="87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75" name="Freeform 415"/>
            <p:cNvSpPr>
              <a:spLocks/>
            </p:cNvSpPr>
            <p:nvPr/>
          </p:nvSpPr>
          <p:spPr bwMode="auto">
            <a:xfrm>
              <a:off x="4067" y="3550"/>
              <a:ext cx="16" cy="15"/>
            </a:xfrm>
            <a:custGeom>
              <a:avLst/>
              <a:gdLst>
                <a:gd name="T0" fmla="*/ 31 w 95"/>
                <a:gd name="T1" fmla="*/ 90 h 90"/>
                <a:gd name="T2" fmla="*/ 95 w 95"/>
                <a:gd name="T3" fmla="*/ 38 h 90"/>
                <a:gd name="T4" fmla="*/ 66 w 95"/>
                <a:gd name="T5" fmla="*/ 0 h 90"/>
                <a:gd name="T6" fmla="*/ 0 w 95"/>
                <a:gd name="T7" fmla="*/ 49 h 90"/>
                <a:gd name="T8" fmla="*/ 29 w 95"/>
                <a:gd name="T9" fmla="*/ 88 h 90"/>
                <a:gd name="T10" fmla="*/ 31 w 95"/>
                <a:gd name="T11" fmla="*/ 90 h 90"/>
                <a:gd name="T12" fmla="*/ 29 w 95"/>
                <a:gd name="T13" fmla="*/ 88 h 90"/>
                <a:gd name="T14" fmla="*/ 30 w 95"/>
                <a:gd name="T15" fmla="*/ 89 h 90"/>
                <a:gd name="T16" fmla="*/ 31 w 95"/>
                <a:gd name="T1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5" h="90">
                  <a:moveTo>
                    <a:pt x="31" y="90"/>
                  </a:moveTo>
                  <a:lnTo>
                    <a:pt x="95" y="38"/>
                  </a:lnTo>
                  <a:lnTo>
                    <a:pt x="66" y="0"/>
                  </a:lnTo>
                  <a:lnTo>
                    <a:pt x="0" y="49"/>
                  </a:lnTo>
                  <a:lnTo>
                    <a:pt x="29" y="88"/>
                  </a:lnTo>
                  <a:lnTo>
                    <a:pt x="31" y="90"/>
                  </a:lnTo>
                  <a:lnTo>
                    <a:pt x="29" y="88"/>
                  </a:lnTo>
                  <a:lnTo>
                    <a:pt x="30" y="89"/>
                  </a:lnTo>
                  <a:lnTo>
                    <a:pt x="31" y="9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76" name="Freeform 416"/>
            <p:cNvSpPr>
              <a:spLocks/>
            </p:cNvSpPr>
            <p:nvPr/>
          </p:nvSpPr>
          <p:spPr bwMode="auto">
            <a:xfrm>
              <a:off x="4072" y="3556"/>
              <a:ext cx="16" cy="15"/>
            </a:xfrm>
            <a:custGeom>
              <a:avLst/>
              <a:gdLst>
                <a:gd name="T0" fmla="*/ 97 w 97"/>
                <a:gd name="T1" fmla="*/ 41 h 93"/>
                <a:gd name="T2" fmla="*/ 95 w 97"/>
                <a:gd name="T3" fmla="*/ 38 h 93"/>
                <a:gd name="T4" fmla="*/ 62 w 97"/>
                <a:gd name="T5" fmla="*/ 0 h 93"/>
                <a:gd name="T6" fmla="*/ 0 w 97"/>
                <a:gd name="T7" fmla="*/ 55 h 93"/>
                <a:gd name="T8" fmla="*/ 32 w 97"/>
                <a:gd name="T9" fmla="*/ 93 h 93"/>
                <a:gd name="T10" fmla="*/ 97 w 97"/>
                <a:gd name="T11" fmla="*/ 41 h 93"/>
                <a:gd name="T12" fmla="*/ 97 w 97"/>
                <a:gd name="T13" fmla="*/ 41 h 93"/>
                <a:gd name="T14" fmla="*/ 96 w 97"/>
                <a:gd name="T15" fmla="*/ 39 h 93"/>
                <a:gd name="T16" fmla="*/ 95 w 97"/>
                <a:gd name="T17" fmla="*/ 38 h 93"/>
                <a:gd name="T18" fmla="*/ 97 w 97"/>
                <a:gd name="T19" fmla="*/ 4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7" h="93">
                  <a:moveTo>
                    <a:pt x="97" y="41"/>
                  </a:moveTo>
                  <a:lnTo>
                    <a:pt x="95" y="38"/>
                  </a:lnTo>
                  <a:lnTo>
                    <a:pt x="62" y="0"/>
                  </a:lnTo>
                  <a:lnTo>
                    <a:pt x="0" y="55"/>
                  </a:lnTo>
                  <a:lnTo>
                    <a:pt x="32" y="93"/>
                  </a:lnTo>
                  <a:lnTo>
                    <a:pt x="97" y="41"/>
                  </a:lnTo>
                  <a:lnTo>
                    <a:pt x="97" y="41"/>
                  </a:lnTo>
                  <a:lnTo>
                    <a:pt x="96" y="39"/>
                  </a:lnTo>
                  <a:lnTo>
                    <a:pt x="95" y="38"/>
                  </a:lnTo>
                  <a:lnTo>
                    <a:pt x="97" y="41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77" name="Freeform 417"/>
            <p:cNvSpPr>
              <a:spLocks/>
            </p:cNvSpPr>
            <p:nvPr/>
          </p:nvSpPr>
          <p:spPr bwMode="auto">
            <a:xfrm>
              <a:off x="4077" y="3563"/>
              <a:ext cx="16" cy="15"/>
            </a:xfrm>
            <a:custGeom>
              <a:avLst/>
              <a:gdLst>
                <a:gd name="T0" fmla="*/ 30 w 94"/>
                <a:gd name="T1" fmla="*/ 89 h 89"/>
                <a:gd name="T2" fmla="*/ 94 w 94"/>
                <a:gd name="T3" fmla="*/ 37 h 89"/>
                <a:gd name="T4" fmla="*/ 66 w 94"/>
                <a:gd name="T5" fmla="*/ 0 h 89"/>
                <a:gd name="T6" fmla="*/ 0 w 94"/>
                <a:gd name="T7" fmla="*/ 50 h 89"/>
                <a:gd name="T8" fmla="*/ 28 w 94"/>
                <a:gd name="T9" fmla="*/ 87 h 89"/>
                <a:gd name="T10" fmla="*/ 30 w 94"/>
                <a:gd name="T11" fmla="*/ 89 h 89"/>
                <a:gd name="T12" fmla="*/ 28 w 94"/>
                <a:gd name="T13" fmla="*/ 87 h 89"/>
                <a:gd name="T14" fmla="*/ 29 w 94"/>
                <a:gd name="T15" fmla="*/ 88 h 89"/>
                <a:gd name="T16" fmla="*/ 30 w 94"/>
                <a:gd name="T1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89">
                  <a:moveTo>
                    <a:pt x="30" y="89"/>
                  </a:moveTo>
                  <a:lnTo>
                    <a:pt x="94" y="37"/>
                  </a:lnTo>
                  <a:lnTo>
                    <a:pt x="66" y="0"/>
                  </a:lnTo>
                  <a:lnTo>
                    <a:pt x="0" y="50"/>
                  </a:lnTo>
                  <a:lnTo>
                    <a:pt x="28" y="87"/>
                  </a:lnTo>
                  <a:lnTo>
                    <a:pt x="30" y="89"/>
                  </a:lnTo>
                  <a:lnTo>
                    <a:pt x="28" y="87"/>
                  </a:lnTo>
                  <a:lnTo>
                    <a:pt x="29" y="88"/>
                  </a:lnTo>
                  <a:lnTo>
                    <a:pt x="30" y="89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78" name="Freeform 418"/>
            <p:cNvSpPr>
              <a:spLocks/>
            </p:cNvSpPr>
            <p:nvPr/>
          </p:nvSpPr>
          <p:spPr bwMode="auto">
            <a:xfrm>
              <a:off x="4082" y="3569"/>
              <a:ext cx="15" cy="14"/>
            </a:xfrm>
            <a:custGeom>
              <a:avLst/>
              <a:gdLst>
                <a:gd name="T0" fmla="*/ 27 w 90"/>
                <a:gd name="T1" fmla="*/ 88 h 88"/>
                <a:gd name="T2" fmla="*/ 90 w 90"/>
                <a:gd name="T3" fmla="*/ 33 h 88"/>
                <a:gd name="T4" fmla="*/ 63 w 90"/>
                <a:gd name="T5" fmla="*/ 0 h 88"/>
                <a:gd name="T6" fmla="*/ 0 w 90"/>
                <a:gd name="T7" fmla="*/ 54 h 88"/>
                <a:gd name="T8" fmla="*/ 27 w 90"/>
                <a:gd name="T9" fmla="*/ 88 h 88"/>
                <a:gd name="T10" fmla="*/ 27 w 90"/>
                <a:gd name="T11" fmla="*/ 88 h 88"/>
                <a:gd name="T12" fmla="*/ 90 w 90"/>
                <a:gd name="T13" fmla="*/ 33 h 88"/>
                <a:gd name="T14" fmla="*/ 90 w 90"/>
                <a:gd name="T15" fmla="*/ 33 h 88"/>
                <a:gd name="T16" fmla="*/ 90 w 90"/>
                <a:gd name="T17" fmla="*/ 33 h 88"/>
                <a:gd name="T18" fmla="*/ 27 w 90"/>
                <a:gd name="T19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0" h="88">
                  <a:moveTo>
                    <a:pt x="27" y="88"/>
                  </a:moveTo>
                  <a:lnTo>
                    <a:pt x="90" y="33"/>
                  </a:lnTo>
                  <a:lnTo>
                    <a:pt x="63" y="0"/>
                  </a:lnTo>
                  <a:lnTo>
                    <a:pt x="0" y="54"/>
                  </a:lnTo>
                  <a:lnTo>
                    <a:pt x="27" y="88"/>
                  </a:lnTo>
                  <a:lnTo>
                    <a:pt x="27" y="88"/>
                  </a:lnTo>
                  <a:lnTo>
                    <a:pt x="90" y="33"/>
                  </a:lnTo>
                  <a:lnTo>
                    <a:pt x="90" y="33"/>
                  </a:lnTo>
                  <a:lnTo>
                    <a:pt x="90" y="33"/>
                  </a:lnTo>
                  <a:lnTo>
                    <a:pt x="27" y="88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79" name="Freeform 419"/>
            <p:cNvSpPr>
              <a:spLocks/>
            </p:cNvSpPr>
            <p:nvPr/>
          </p:nvSpPr>
          <p:spPr bwMode="auto">
            <a:xfrm>
              <a:off x="4087" y="3574"/>
              <a:ext cx="15" cy="14"/>
            </a:xfrm>
            <a:custGeom>
              <a:avLst/>
              <a:gdLst>
                <a:gd name="T0" fmla="*/ 29 w 92"/>
                <a:gd name="T1" fmla="*/ 87 h 87"/>
                <a:gd name="T2" fmla="*/ 92 w 92"/>
                <a:gd name="T3" fmla="*/ 34 h 87"/>
                <a:gd name="T4" fmla="*/ 63 w 92"/>
                <a:gd name="T5" fmla="*/ 0 h 87"/>
                <a:gd name="T6" fmla="*/ 0 w 92"/>
                <a:gd name="T7" fmla="*/ 55 h 87"/>
                <a:gd name="T8" fmla="*/ 29 w 92"/>
                <a:gd name="T9" fmla="*/ 87 h 87"/>
                <a:gd name="T10" fmla="*/ 29 w 92"/>
                <a:gd name="T11" fmla="*/ 87 h 87"/>
                <a:gd name="T12" fmla="*/ 92 w 92"/>
                <a:gd name="T13" fmla="*/ 34 h 87"/>
                <a:gd name="T14" fmla="*/ 92 w 92"/>
                <a:gd name="T15" fmla="*/ 34 h 87"/>
                <a:gd name="T16" fmla="*/ 92 w 92"/>
                <a:gd name="T17" fmla="*/ 34 h 87"/>
                <a:gd name="T18" fmla="*/ 29 w 92"/>
                <a:gd name="T19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87">
                  <a:moveTo>
                    <a:pt x="29" y="87"/>
                  </a:moveTo>
                  <a:lnTo>
                    <a:pt x="92" y="34"/>
                  </a:lnTo>
                  <a:lnTo>
                    <a:pt x="63" y="0"/>
                  </a:lnTo>
                  <a:lnTo>
                    <a:pt x="0" y="55"/>
                  </a:lnTo>
                  <a:lnTo>
                    <a:pt x="29" y="87"/>
                  </a:lnTo>
                  <a:lnTo>
                    <a:pt x="29" y="87"/>
                  </a:lnTo>
                  <a:lnTo>
                    <a:pt x="92" y="34"/>
                  </a:lnTo>
                  <a:lnTo>
                    <a:pt x="92" y="34"/>
                  </a:lnTo>
                  <a:lnTo>
                    <a:pt x="92" y="34"/>
                  </a:lnTo>
                  <a:lnTo>
                    <a:pt x="29" y="87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80" name="Freeform 420"/>
            <p:cNvSpPr>
              <a:spLocks/>
            </p:cNvSpPr>
            <p:nvPr/>
          </p:nvSpPr>
          <p:spPr bwMode="auto">
            <a:xfrm>
              <a:off x="4091" y="3580"/>
              <a:ext cx="16" cy="14"/>
            </a:xfrm>
            <a:custGeom>
              <a:avLst/>
              <a:gdLst>
                <a:gd name="T0" fmla="*/ 30 w 92"/>
                <a:gd name="T1" fmla="*/ 88 h 88"/>
                <a:gd name="T2" fmla="*/ 92 w 92"/>
                <a:gd name="T3" fmla="*/ 32 h 88"/>
                <a:gd name="T4" fmla="*/ 63 w 92"/>
                <a:gd name="T5" fmla="*/ 0 h 88"/>
                <a:gd name="T6" fmla="*/ 0 w 92"/>
                <a:gd name="T7" fmla="*/ 53 h 88"/>
                <a:gd name="T8" fmla="*/ 28 w 92"/>
                <a:gd name="T9" fmla="*/ 86 h 88"/>
                <a:gd name="T10" fmla="*/ 30 w 92"/>
                <a:gd name="T11" fmla="*/ 88 h 88"/>
                <a:gd name="T12" fmla="*/ 28 w 92"/>
                <a:gd name="T13" fmla="*/ 86 h 88"/>
                <a:gd name="T14" fmla="*/ 29 w 92"/>
                <a:gd name="T15" fmla="*/ 87 h 88"/>
                <a:gd name="T16" fmla="*/ 30 w 92"/>
                <a:gd name="T1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88">
                  <a:moveTo>
                    <a:pt x="30" y="88"/>
                  </a:moveTo>
                  <a:lnTo>
                    <a:pt x="92" y="32"/>
                  </a:lnTo>
                  <a:lnTo>
                    <a:pt x="63" y="0"/>
                  </a:lnTo>
                  <a:lnTo>
                    <a:pt x="0" y="53"/>
                  </a:lnTo>
                  <a:lnTo>
                    <a:pt x="28" y="86"/>
                  </a:lnTo>
                  <a:lnTo>
                    <a:pt x="30" y="88"/>
                  </a:lnTo>
                  <a:lnTo>
                    <a:pt x="28" y="86"/>
                  </a:lnTo>
                  <a:lnTo>
                    <a:pt x="29" y="87"/>
                  </a:lnTo>
                  <a:lnTo>
                    <a:pt x="30" y="88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81" name="Freeform 421"/>
            <p:cNvSpPr>
              <a:spLocks/>
            </p:cNvSpPr>
            <p:nvPr/>
          </p:nvSpPr>
          <p:spPr bwMode="auto">
            <a:xfrm>
              <a:off x="4096" y="3585"/>
              <a:ext cx="15" cy="14"/>
            </a:xfrm>
            <a:custGeom>
              <a:avLst/>
              <a:gdLst>
                <a:gd name="T0" fmla="*/ 29 w 87"/>
                <a:gd name="T1" fmla="*/ 88 h 88"/>
                <a:gd name="T2" fmla="*/ 87 w 87"/>
                <a:gd name="T3" fmla="*/ 29 h 88"/>
                <a:gd name="T4" fmla="*/ 60 w 87"/>
                <a:gd name="T5" fmla="*/ 0 h 88"/>
                <a:gd name="T6" fmla="*/ 0 w 87"/>
                <a:gd name="T7" fmla="*/ 59 h 88"/>
                <a:gd name="T8" fmla="*/ 29 w 87"/>
                <a:gd name="T9" fmla="*/ 88 h 88"/>
                <a:gd name="T10" fmla="*/ 29 w 87"/>
                <a:gd name="T11" fmla="*/ 88 h 88"/>
                <a:gd name="T12" fmla="*/ 87 w 87"/>
                <a:gd name="T13" fmla="*/ 29 h 88"/>
                <a:gd name="T14" fmla="*/ 87 w 87"/>
                <a:gd name="T15" fmla="*/ 29 h 88"/>
                <a:gd name="T16" fmla="*/ 87 w 87"/>
                <a:gd name="T17" fmla="*/ 29 h 88"/>
                <a:gd name="T18" fmla="*/ 29 w 87"/>
                <a:gd name="T19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88">
                  <a:moveTo>
                    <a:pt x="29" y="88"/>
                  </a:moveTo>
                  <a:lnTo>
                    <a:pt x="87" y="29"/>
                  </a:lnTo>
                  <a:lnTo>
                    <a:pt x="60" y="0"/>
                  </a:lnTo>
                  <a:lnTo>
                    <a:pt x="0" y="59"/>
                  </a:lnTo>
                  <a:lnTo>
                    <a:pt x="29" y="88"/>
                  </a:lnTo>
                  <a:lnTo>
                    <a:pt x="29" y="88"/>
                  </a:lnTo>
                  <a:lnTo>
                    <a:pt x="87" y="29"/>
                  </a:lnTo>
                  <a:lnTo>
                    <a:pt x="87" y="29"/>
                  </a:lnTo>
                  <a:lnTo>
                    <a:pt x="87" y="29"/>
                  </a:lnTo>
                  <a:lnTo>
                    <a:pt x="29" y="88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82" name="Freeform 422"/>
            <p:cNvSpPr>
              <a:spLocks/>
            </p:cNvSpPr>
            <p:nvPr/>
          </p:nvSpPr>
          <p:spPr bwMode="auto">
            <a:xfrm>
              <a:off x="4101" y="3589"/>
              <a:ext cx="15" cy="15"/>
            </a:xfrm>
            <a:custGeom>
              <a:avLst/>
              <a:gdLst>
                <a:gd name="T0" fmla="*/ 29 w 87"/>
                <a:gd name="T1" fmla="*/ 87 h 87"/>
                <a:gd name="T2" fmla="*/ 87 w 87"/>
                <a:gd name="T3" fmla="*/ 28 h 87"/>
                <a:gd name="T4" fmla="*/ 58 w 87"/>
                <a:gd name="T5" fmla="*/ 0 h 87"/>
                <a:gd name="T6" fmla="*/ 0 w 87"/>
                <a:gd name="T7" fmla="*/ 59 h 87"/>
                <a:gd name="T8" fmla="*/ 29 w 87"/>
                <a:gd name="T9" fmla="*/ 87 h 87"/>
                <a:gd name="T10" fmla="*/ 29 w 87"/>
                <a:gd name="T11" fmla="*/ 87 h 87"/>
                <a:gd name="T12" fmla="*/ 87 w 87"/>
                <a:gd name="T13" fmla="*/ 28 h 87"/>
                <a:gd name="T14" fmla="*/ 87 w 87"/>
                <a:gd name="T15" fmla="*/ 28 h 87"/>
                <a:gd name="T16" fmla="*/ 87 w 87"/>
                <a:gd name="T17" fmla="*/ 28 h 87"/>
                <a:gd name="T18" fmla="*/ 29 w 87"/>
                <a:gd name="T19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87">
                  <a:moveTo>
                    <a:pt x="29" y="87"/>
                  </a:moveTo>
                  <a:lnTo>
                    <a:pt x="87" y="28"/>
                  </a:lnTo>
                  <a:lnTo>
                    <a:pt x="58" y="0"/>
                  </a:lnTo>
                  <a:lnTo>
                    <a:pt x="0" y="59"/>
                  </a:lnTo>
                  <a:lnTo>
                    <a:pt x="29" y="87"/>
                  </a:lnTo>
                  <a:lnTo>
                    <a:pt x="29" y="87"/>
                  </a:lnTo>
                  <a:lnTo>
                    <a:pt x="87" y="28"/>
                  </a:lnTo>
                  <a:lnTo>
                    <a:pt x="87" y="28"/>
                  </a:lnTo>
                  <a:lnTo>
                    <a:pt x="87" y="28"/>
                  </a:lnTo>
                  <a:lnTo>
                    <a:pt x="29" y="87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83" name="Freeform 423"/>
            <p:cNvSpPr>
              <a:spLocks/>
            </p:cNvSpPr>
            <p:nvPr/>
          </p:nvSpPr>
          <p:spPr bwMode="auto">
            <a:xfrm>
              <a:off x="4106" y="3594"/>
              <a:ext cx="14" cy="15"/>
            </a:xfrm>
            <a:custGeom>
              <a:avLst/>
              <a:gdLst>
                <a:gd name="T0" fmla="*/ 30 w 86"/>
                <a:gd name="T1" fmla="*/ 89 h 89"/>
                <a:gd name="T2" fmla="*/ 86 w 86"/>
                <a:gd name="T3" fmla="*/ 28 h 89"/>
                <a:gd name="T4" fmla="*/ 58 w 86"/>
                <a:gd name="T5" fmla="*/ 0 h 89"/>
                <a:gd name="T6" fmla="*/ 0 w 86"/>
                <a:gd name="T7" fmla="*/ 59 h 89"/>
                <a:gd name="T8" fmla="*/ 27 w 86"/>
                <a:gd name="T9" fmla="*/ 87 h 89"/>
                <a:gd name="T10" fmla="*/ 30 w 86"/>
                <a:gd name="T11" fmla="*/ 89 h 89"/>
                <a:gd name="T12" fmla="*/ 27 w 86"/>
                <a:gd name="T13" fmla="*/ 87 h 89"/>
                <a:gd name="T14" fmla="*/ 28 w 86"/>
                <a:gd name="T15" fmla="*/ 88 h 89"/>
                <a:gd name="T16" fmla="*/ 30 w 86"/>
                <a:gd name="T1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89">
                  <a:moveTo>
                    <a:pt x="30" y="89"/>
                  </a:moveTo>
                  <a:lnTo>
                    <a:pt x="86" y="28"/>
                  </a:lnTo>
                  <a:lnTo>
                    <a:pt x="58" y="0"/>
                  </a:lnTo>
                  <a:lnTo>
                    <a:pt x="0" y="59"/>
                  </a:lnTo>
                  <a:lnTo>
                    <a:pt x="27" y="87"/>
                  </a:lnTo>
                  <a:lnTo>
                    <a:pt x="30" y="89"/>
                  </a:lnTo>
                  <a:lnTo>
                    <a:pt x="27" y="87"/>
                  </a:lnTo>
                  <a:lnTo>
                    <a:pt x="28" y="88"/>
                  </a:lnTo>
                  <a:lnTo>
                    <a:pt x="30" y="89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84" name="Freeform 424"/>
            <p:cNvSpPr>
              <a:spLocks/>
            </p:cNvSpPr>
            <p:nvPr/>
          </p:nvSpPr>
          <p:spPr bwMode="auto">
            <a:xfrm>
              <a:off x="4111" y="3598"/>
              <a:ext cx="14" cy="15"/>
            </a:xfrm>
            <a:custGeom>
              <a:avLst/>
              <a:gdLst>
                <a:gd name="T0" fmla="*/ 28 w 81"/>
                <a:gd name="T1" fmla="*/ 88 h 88"/>
                <a:gd name="T2" fmla="*/ 81 w 81"/>
                <a:gd name="T3" fmla="*/ 23 h 88"/>
                <a:gd name="T4" fmla="*/ 54 w 81"/>
                <a:gd name="T5" fmla="*/ 0 h 88"/>
                <a:gd name="T6" fmla="*/ 0 w 81"/>
                <a:gd name="T7" fmla="*/ 63 h 88"/>
                <a:gd name="T8" fmla="*/ 28 w 81"/>
                <a:gd name="T9" fmla="*/ 88 h 88"/>
                <a:gd name="T10" fmla="*/ 28 w 81"/>
                <a:gd name="T11" fmla="*/ 88 h 88"/>
                <a:gd name="T12" fmla="*/ 81 w 81"/>
                <a:gd name="T13" fmla="*/ 23 h 88"/>
                <a:gd name="T14" fmla="*/ 81 w 81"/>
                <a:gd name="T15" fmla="*/ 23 h 88"/>
                <a:gd name="T16" fmla="*/ 81 w 81"/>
                <a:gd name="T17" fmla="*/ 23 h 88"/>
                <a:gd name="T18" fmla="*/ 28 w 81"/>
                <a:gd name="T19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8">
                  <a:moveTo>
                    <a:pt x="28" y="88"/>
                  </a:moveTo>
                  <a:lnTo>
                    <a:pt x="81" y="23"/>
                  </a:lnTo>
                  <a:lnTo>
                    <a:pt x="54" y="0"/>
                  </a:lnTo>
                  <a:lnTo>
                    <a:pt x="0" y="63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81" y="23"/>
                  </a:lnTo>
                  <a:lnTo>
                    <a:pt x="81" y="23"/>
                  </a:lnTo>
                  <a:lnTo>
                    <a:pt x="81" y="23"/>
                  </a:lnTo>
                  <a:lnTo>
                    <a:pt x="28" y="88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85" name="Freeform 425"/>
            <p:cNvSpPr>
              <a:spLocks/>
            </p:cNvSpPr>
            <p:nvPr/>
          </p:nvSpPr>
          <p:spPr bwMode="auto">
            <a:xfrm>
              <a:off x="4116" y="3602"/>
              <a:ext cx="13" cy="15"/>
            </a:xfrm>
            <a:custGeom>
              <a:avLst/>
              <a:gdLst>
                <a:gd name="T0" fmla="*/ 29 w 82"/>
                <a:gd name="T1" fmla="*/ 88 h 88"/>
                <a:gd name="T2" fmla="*/ 82 w 82"/>
                <a:gd name="T3" fmla="*/ 24 h 88"/>
                <a:gd name="T4" fmla="*/ 53 w 82"/>
                <a:gd name="T5" fmla="*/ 0 h 88"/>
                <a:gd name="T6" fmla="*/ 0 w 82"/>
                <a:gd name="T7" fmla="*/ 65 h 88"/>
                <a:gd name="T8" fmla="*/ 29 w 82"/>
                <a:gd name="T9" fmla="*/ 88 h 88"/>
                <a:gd name="T10" fmla="*/ 29 w 82"/>
                <a:gd name="T11" fmla="*/ 88 h 88"/>
                <a:gd name="T12" fmla="*/ 82 w 82"/>
                <a:gd name="T13" fmla="*/ 24 h 88"/>
                <a:gd name="T14" fmla="*/ 82 w 82"/>
                <a:gd name="T15" fmla="*/ 24 h 88"/>
                <a:gd name="T16" fmla="*/ 82 w 82"/>
                <a:gd name="T17" fmla="*/ 24 h 88"/>
                <a:gd name="T18" fmla="*/ 29 w 82"/>
                <a:gd name="T19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8">
                  <a:moveTo>
                    <a:pt x="29" y="88"/>
                  </a:moveTo>
                  <a:lnTo>
                    <a:pt x="82" y="24"/>
                  </a:lnTo>
                  <a:lnTo>
                    <a:pt x="53" y="0"/>
                  </a:lnTo>
                  <a:lnTo>
                    <a:pt x="0" y="65"/>
                  </a:lnTo>
                  <a:lnTo>
                    <a:pt x="29" y="88"/>
                  </a:lnTo>
                  <a:lnTo>
                    <a:pt x="29" y="88"/>
                  </a:lnTo>
                  <a:lnTo>
                    <a:pt x="82" y="24"/>
                  </a:lnTo>
                  <a:lnTo>
                    <a:pt x="82" y="24"/>
                  </a:lnTo>
                  <a:lnTo>
                    <a:pt x="82" y="24"/>
                  </a:lnTo>
                  <a:lnTo>
                    <a:pt x="29" y="88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86" name="Freeform 426"/>
            <p:cNvSpPr>
              <a:spLocks/>
            </p:cNvSpPr>
            <p:nvPr/>
          </p:nvSpPr>
          <p:spPr bwMode="auto">
            <a:xfrm>
              <a:off x="4120" y="3606"/>
              <a:ext cx="14" cy="15"/>
            </a:xfrm>
            <a:custGeom>
              <a:avLst/>
              <a:gdLst>
                <a:gd name="T0" fmla="*/ 31 w 82"/>
                <a:gd name="T1" fmla="*/ 89 h 89"/>
                <a:gd name="T2" fmla="*/ 82 w 82"/>
                <a:gd name="T3" fmla="*/ 24 h 89"/>
                <a:gd name="T4" fmla="*/ 53 w 82"/>
                <a:gd name="T5" fmla="*/ 0 h 89"/>
                <a:gd name="T6" fmla="*/ 0 w 82"/>
                <a:gd name="T7" fmla="*/ 64 h 89"/>
                <a:gd name="T8" fmla="*/ 29 w 82"/>
                <a:gd name="T9" fmla="*/ 87 h 89"/>
                <a:gd name="T10" fmla="*/ 31 w 82"/>
                <a:gd name="T11" fmla="*/ 89 h 89"/>
                <a:gd name="T12" fmla="*/ 29 w 82"/>
                <a:gd name="T13" fmla="*/ 87 h 89"/>
                <a:gd name="T14" fmla="*/ 30 w 82"/>
                <a:gd name="T15" fmla="*/ 88 h 89"/>
                <a:gd name="T16" fmla="*/ 31 w 82"/>
                <a:gd name="T1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" h="89">
                  <a:moveTo>
                    <a:pt x="31" y="89"/>
                  </a:moveTo>
                  <a:lnTo>
                    <a:pt x="82" y="24"/>
                  </a:lnTo>
                  <a:lnTo>
                    <a:pt x="53" y="0"/>
                  </a:lnTo>
                  <a:lnTo>
                    <a:pt x="0" y="64"/>
                  </a:lnTo>
                  <a:lnTo>
                    <a:pt x="29" y="87"/>
                  </a:lnTo>
                  <a:lnTo>
                    <a:pt x="31" y="89"/>
                  </a:lnTo>
                  <a:lnTo>
                    <a:pt x="29" y="87"/>
                  </a:lnTo>
                  <a:lnTo>
                    <a:pt x="30" y="88"/>
                  </a:lnTo>
                  <a:lnTo>
                    <a:pt x="31" y="89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87" name="Freeform 427"/>
            <p:cNvSpPr>
              <a:spLocks/>
            </p:cNvSpPr>
            <p:nvPr/>
          </p:nvSpPr>
          <p:spPr bwMode="auto">
            <a:xfrm>
              <a:off x="4126" y="3610"/>
              <a:ext cx="13" cy="15"/>
            </a:xfrm>
            <a:custGeom>
              <a:avLst/>
              <a:gdLst>
                <a:gd name="T0" fmla="*/ 34 w 81"/>
                <a:gd name="T1" fmla="*/ 91 h 91"/>
                <a:gd name="T2" fmla="*/ 81 w 81"/>
                <a:gd name="T3" fmla="*/ 23 h 91"/>
                <a:gd name="T4" fmla="*/ 47 w 81"/>
                <a:gd name="T5" fmla="*/ 0 h 91"/>
                <a:gd name="T6" fmla="*/ 0 w 81"/>
                <a:gd name="T7" fmla="*/ 67 h 91"/>
                <a:gd name="T8" fmla="*/ 33 w 81"/>
                <a:gd name="T9" fmla="*/ 91 h 91"/>
                <a:gd name="T10" fmla="*/ 34 w 81"/>
                <a:gd name="T11" fmla="*/ 91 h 91"/>
                <a:gd name="T12" fmla="*/ 33 w 81"/>
                <a:gd name="T13" fmla="*/ 91 h 91"/>
                <a:gd name="T14" fmla="*/ 33 w 81"/>
                <a:gd name="T15" fmla="*/ 91 h 91"/>
                <a:gd name="T16" fmla="*/ 34 w 81"/>
                <a:gd name="T17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91">
                  <a:moveTo>
                    <a:pt x="34" y="91"/>
                  </a:moveTo>
                  <a:lnTo>
                    <a:pt x="81" y="23"/>
                  </a:lnTo>
                  <a:lnTo>
                    <a:pt x="47" y="0"/>
                  </a:lnTo>
                  <a:lnTo>
                    <a:pt x="0" y="67"/>
                  </a:lnTo>
                  <a:lnTo>
                    <a:pt x="33" y="91"/>
                  </a:lnTo>
                  <a:lnTo>
                    <a:pt x="34" y="91"/>
                  </a:lnTo>
                  <a:lnTo>
                    <a:pt x="33" y="91"/>
                  </a:lnTo>
                  <a:lnTo>
                    <a:pt x="33" y="91"/>
                  </a:lnTo>
                  <a:lnTo>
                    <a:pt x="34" y="91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88" name="Freeform 428"/>
            <p:cNvSpPr>
              <a:spLocks/>
            </p:cNvSpPr>
            <p:nvPr/>
          </p:nvSpPr>
          <p:spPr bwMode="auto">
            <a:xfrm>
              <a:off x="4131" y="3614"/>
              <a:ext cx="13" cy="14"/>
            </a:xfrm>
            <a:custGeom>
              <a:avLst/>
              <a:gdLst>
                <a:gd name="T0" fmla="*/ 28 w 74"/>
                <a:gd name="T1" fmla="*/ 87 h 87"/>
                <a:gd name="T2" fmla="*/ 74 w 74"/>
                <a:gd name="T3" fmla="*/ 19 h 87"/>
                <a:gd name="T4" fmla="*/ 45 w 74"/>
                <a:gd name="T5" fmla="*/ 0 h 87"/>
                <a:gd name="T6" fmla="*/ 0 w 74"/>
                <a:gd name="T7" fmla="*/ 68 h 87"/>
                <a:gd name="T8" fmla="*/ 28 w 74"/>
                <a:gd name="T9" fmla="*/ 87 h 87"/>
                <a:gd name="T10" fmla="*/ 28 w 74"/>
                <a:gd name="T11" fmla="*/ 87 h 87"/>
                <a:gd name="T12" fmla="*/ 28 w 74"/>
                <a:gd name="T13" fmla="*/ 87 h 87"/>
                <a:gd name="T14" fmla="*/ 28 w 74"/>
                <a:gd name="T15" fmla="*/ 87 h 87"/>
                <a:gd name="T16" fmla="*/ 28 w 74"/>
                <a:gd name="T17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7">
                  <a:moveTo>
                    <a:pt x="28" y="87"/>
                  </a:moveTo>
                  <a:lnTo>
                    <a:pt x="74" y="19"/>
                  </a:lnTo>
                  <a:lnTo>
                    <a:pt x="45" y="0"/>
                  </a:lnTo>
                  <a:lnTo>
                    <a:pt x="0" y="68"/>
                  </a:lnTo>
                  <a:lnTo>
                    <a:pt x="28" y="87"/>
                  </a:lnTo>
                  <a:lnTo>
                    <a:pt x="28" y="87"/>
                  </a:lnTo>
                  <a:lnTo>
                    <a:pt x="28" y="87"/>
                  </a:lnTo>
                  <a:lnTo>
                    <a:pt x="28" y="87"/>
                  </a:lnTo>
                  <a:lnTo>
                    <a:pt x="28" y="87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89" name="Freeform 429"/>
            <p:cNvSpPr>
              <a:spLocks/>
            </p:cNvSpPr>
            <p:nvPr/>
          </p:nvSpPr>
          <p:spPr bwMode="auto">
            <a:xfrm>
              <a:off x="4136" y="3617"/>
              <a:ext cx="12" cy="14"/>
            </a:xfrm>
            <a:custGeom>
              <a:avLst/>
              <a:gdLst>
                <a:gd name="T0" fmla="*/ 74 w 74"/>
                <a:gd name="T1" fmla="*/ 19 h 87"/>
                <a:gd name="T2" fmla="*/ 74 w 74"/>
                <a:gd name="T3" fmla="*/ 19 h 87"/>
                <a:gd name="T4" fmla="*/ 46 w 74"/>
                <a:gd name="T5" fmla="*/ 0 h 87"/>
                <a:gd name="T6" fmla="*/ 0 w 74"/>
                <a:gd name="T7" fmla="*/ 68 h 87"/>
                <a:gd name="T8" fmla="*/ 28 w 74"/>
                <a:gd name="T9" fmla="*/ 87 h 87"/>
                <a:gd name="T10" fmla="*/ 74 w 74"/>
                <a:gd name="T11" fmla="*/ 19 h 87"/>
                <a:gd name="T12" fmla="*/ 74 w 74"/>
                <a:gd name="T13" fmla="*/ 19 h 87"/>
                <a:gd name="T14" fmla="*/ 74 w 74"/>
                <a:gd name="T15" fmla="*/ 19 h 87"/>
                <a:gd name="T16" fmla="*/ 74 w 74"/>
                <a:gd name="T17" fmla="*/ 1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7">
                  <a:moveTo>
                    <a:pt x="74" y="19"/>
                  </a:moveTo>
                  <a:lnTo>
                    <a:pt x="74" y="19"/>
                  </a:lnTo>
                  <a:lnTo>
                    <a:pt x="46" y="0"/>
                  </a:lnTo>
                  <a:lnTo>
                    <a:pt x="0" y="68"/>
                  </a:lnTo>
                  <a:lnTo>
                    <a:pt x="28" y="87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4" y="19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90" name="Freeform 430"/>
            <p:cNvSpPr>
              <a:spLocks/>
            </p:cNvSpPr>
            <p:nvPr/>
          </p:nvSpPr>
          <p:spPr bwMode="auto">
            <a:xfrm>
              <a:off x="4141" y="3620"/>
              <a:ext cx="12" cy="14"/>
            </a:xfrm>
            <a:custGeom>
              <a:avLst/>
              <a:gdLst>
                <a:gd name="T0" fmla="*/ 28 w 75"/>
                <a:gd name="T1" fmla="*/ 87 h 87"/>
                <a:gd name="T2" fmla="*/ 75 w 75"/>
                <a:gd name="T3" fmla="*/ 18 h 87"/>
                <a:gd name="T4" fmla="*/ 46 w 75"/>
                <a:gd name="T5" fmla="*/ 0 h 87"/>
                <a:gd name="T6" fmla="*/ 0 w 75"/>
                <a:gd name="T7" fmla="*/ 68 h 87"/>
                <a:gd name="T8" fmla="*/ 28 w 75"/>
                <a:gd name="T9" fmla="*/ 87 h 87"/>
                <a:gd name="T10" fmla="*/ 28 w 75"/>
                <a:gd name="T11" fmla="*/ 87 h 87"/>
                <a:gd name="T12" fmla="*/ 75 w 75"/>
                <a:gd name="T13" fmla="*/ 18 h 87"/>
                <a:gd name="T14" fmla="*/ 75 w 75"/>
                <a:gd name="T15" fmla="*/ 18 h 87"/>
                <a:gd name="T16" fmla="*/ 75 w 75"/>
                <a:gd name="T17" fmla="*/ 18 h 87"/>
                <a:gd name="T18" fmla="*/ 28 w 75"/>
                <a:gd name="T19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87">
                  <a:moveTo>
                    <a:pt x="28" y="87"/>
                  </a:moveTo>
                  <a:lnTo>
                    <a:pt x="75" y="18"/>
                  </a:lnTo>
                  <a:lnTo>
                    <a:pt x="46" y="0"/>
                  </a:lnTo>
                  <a:lnTo>
                    <a:pt x="0" y="68"/>
                  </a:lnTo>
                  <a:lnTo>
                    <a:pt x="28" y="87"/>
                  </a:lnTo>
                  <a:lnTo>
                    <a:pt x="28" y="87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28" y="87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91" name="Freeform 431"/>
            <p:cNvSpPr>
              <a:spLocks/>
            </p:cNvSpPr>
            <p:nvPr/>
          </p:nvSpPr>
          <p:spPr bwMode="auto">
            <a:xfrm>
              <a:off x="4145" y="3623"/>
              <a:ext cx="13" cy="15"/>
            </a:xfrm>
            <a:custGeom>
              <a:avLst/>
              <a:gdLst>
                <a:gd name="T0" fmla="*/ 33 w 75"/>
                <a:gd name="T1" fmla="*/ 91 h 91"/>
                <a:gd name="T2" fmla="*/ 75 w 75"/>
                <a:gd name="T3" fmla="*/ 19 h 91"/>
                <a:gd name="T4" fmla="*/ 47 w 75"/>
                <a:gd name="T5" fmla="*/ 0 h 91"/>
                <a:gd name="T6" fmla="*/ 0 w 75"/>
                <a:gd name="T7" fmla="*/ 69 h 91"/>
                <a:gd name="T8" fmla="*/ 29 w 75"/>
                <a:gd name="T9" fmla="*/ 88 h 91"/>
                <a:gd name="T10" fmla="*/ 33 w 75"/>
                <a:gd name="T11" fmla="*/ 91 h 91"/>
                <a:gd name="T12" fmla="*/ 29 w 75"/>
                <a:gd name="T13" fmla="*/ 88 h 91"/>
                <a:gd name="T14" fmla="*/ 31 w 75"/>
                <a:gd name="T15" fmla="*/ 90 h 91"/>
                <a:gd name="T16" fmla="*/ 33 w 75"/>
                <a:gd name="T17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91">
                  <a:moveTo>
                    <a:pt x="33" y="91"/>
                  </a:moveTo>
                  <a:lnTo>
                    <a:pt x="75" y="19"/>
                  </a:lnTo>
                  <a:lnTo>
                    <a:pt x="47" y="0"/>
                  </a:lnTo>
                  <a:lnTo>
                    <a:pt x="0" y="69"/>
                  </a:lnTo>
                  <a:lnTo>
                    <a:pt x="29" y="88"/>
                  </a:lnTo>
                  <a:lnTo>
                    <a:pt x="33" y="91"/>
                  </a:lnTo>
                  <a:lnTo>
                    <a:pt x="29" y="88"/>
                  </a:lnTo>
                  <a:lnTo>
                    <a:pt x="31" y="90"/>
                  </a:lnTo>
                  <a:lnTo>
                    <a:pt x="33" y="91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92" name="Freeform 432"/>
            <p:cNvSpPr>
              <a:spLocks/>
            </p:cNvSpPr>
            <p:nvPr/>
          </p:nvSpPr>
          <p:spPr bwMode="auto">
            <a:xfrm>
              <a:off x="4151" y="3626"/>
              <a:ext cx="11" cy="14"/>
            </a:xfrm>
            <a:custGeom>
              <a:avLst/>
              <a:gdLst>
                <a:gd name="T0" fmla="*/ 70 w 70"/>
                <a:gd name="T1" fmla="*/ 16 h 87"/>
                <a:gd name="T2" fmla="*/ 65 w 70"/>
                <a:gd name="T3" fmla="*/ 13 h 87"/>
                <a:gd name="T4" fmla="*/ 38 w 70"/>
                <a:gd name="T5" fmla="*/ 0 h 87"/>
                <a:gd name="T6" fmla="*/ 0 w 70"/>
                <a:gd name="T7" fmla="*/ 74 h 87"/>
                <a:gd name="T8" fmla="*/ 29 w 70"/>
                <a:gd name="T9" fmla="*/ 87 h 87"/>
                <a:gd name="T10" fmla="*/ 70 w 70"/>
                <a:gd name="T11" fmla="*/ 16 h 87"/>
                <a:gd name="T12" fmla="*/ 70 w 70"/>
                <a:gd name="T13" fmla="*/ 16 h 87"/>
                <a:gd name="T14" fmla="*/ 68 w 70"/>
                <a:gd name="T15" fmla="*/ 14 h 87"/>
                <a:gd name="T16" fmla="*/ 65 w 70"/>
                <a:gd name="T17" fmla="*/ 13 h 87"/>
                <a:gd name="T18" fmla="*/ 70 w 70"/>
                <a:gd name="T19" fmla="*/ 1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87">
                  <a:moveTo>
                    <a:pt x="70" y="16"/>
                  </a:moveTo>
                  <a:lnTo>
                    <a:pt x="65" y="13"/>
                  </a:lnTo>
                  <a:lnTo>
                    <a:pt x="38" y="0"/>
                  </a:lnTo>
                  <a:lnTo>
                    <a:pt x="0" y="74"/>
                  </a:lnTo>
                  <a:lnTo>
                    <a:pt x="29" y="87"/>
                  </a:lnTo>
                  <a:lnTo>
                    <a:pt x="70" y="16"/>
                  </a:lnTo>
                  <a:lnTo>
                    <a:pt x="70" y="16"/>
                  </a:lnTo>
                  <a:lnTo>
                    <a:pt x="68" y="14"/>
                  </a:lnTo>
                  <a:lnTo>
                    <a:pt x="65" y="13"/>
                  </a:lnTo>
                  <a:lnTo>
                    <a:pt x="70" y="16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93" name="Freeform 433"/>
            <p:cNvSpPr>
              <a:spLocks/>
            </p:cNvSpPr>
            <p:nvPr/>
          </p:nvSpPr>
          <p:spPr bwMode="auto">
            <a:xfrm>
              <a:off x="4155" y="3629"/>
              <a:ext cx="12" cy="15"/>
            </a:xfrm>
            <a:custGeom>
              <a:avLst/>
              <a:gdLst>
                <a:gd name="T0" fmla="*/ 32 w 74"/>
                <a:gd name="T1" fmla="*/ 91 h 91"/>
                <a:gd name="T2" fmla="*/ 74 w 74"/>
                <a:gd name="T3" fmla="*/ 19 h 91"/>
                <a:gd name="T4" fmla="*/ 45 w 74"/>
                <a:gd name="T5" fmla="*/ 0 h 91"/>
                <a:gd name="T6" fmla="*/ 0 w 74"/>
                <a:gd name="T7" fmla="*/ 69 h 91"/>
                <a:gd name="T8" fmla="*/ 27 w 74"/>
                <a:gd name="T9" fmla="*/ 88 h 91"/>
                <a:gd name="T10" fmla="*/ 32 w 74"/>
                <a:gd name="T11" fmla="*/ 91 h 91"/>
                <a:gd name="T12" fmla="*/ 27 w 74"/>
                <a:gd name="T13" fmla="*/ 88 h 91"/>
                <a:gd name="T14" fmla="*/ 29 w 74"/>
                <a:gd name="T15" fmla="*/ 90 h 91"/>
                <a:gd name="T16" fmla="*/ 32 w 74"/>
                <a:gd name="T17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91">
                  <a:moveTo>
                    <a:pt x="32" y="91"/>
                  </a:moveTo>
                  <a:lnTo>
                    <a:pt x="74" y="19"/>
                  </a:lnTo>
                  <a:lnTo>
                    <a:pt x="45" y="0"/>
                  </a:lnTo>
                  <a:lnTo>
                    <a:pt x="0" y="69"/>
                  </a:lnTo>
                  <a:lnTo>
                    <a:pt x="27" y="88"/>
                  </a:lnTo>
                  <a:lnTo>
                    <a:pt x="32" y="91"/>
                  </a:lnTo>
                  <a:lnTo>
                    <a:pt x="27" y="88"/>
                  </a:lnTo>
                  <a:lnTo>
                    <a:pt x="29" y="90"/>
                  </a:lnTo>
                  <a:lnTo>
                    <a:pt x="32" y="91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94" name="Freeform 434"/>
            <p:cNvSpPr>
              <a:spLocks/>
            </p:cNvSpPr>
            <p:nvPr/>
          </p:nvSpPr>
          <p:spPr bwMode="auto">
            <a:xfrm>
              <a:off x="4160" y="3631"/>
              <a:ext cx="11" cy="15"/>
            </a:xfrm>
            <a:custGeom>
              <a:avLst/>
              <a:gdLst>
                <a:gd name="T0" fmla="*/ 28 w 65"/>
                <a:gd name="T1" fmla="*/ 88 h 88"/>
                <a:gd name="T2" fmla="*/ 65 w 65"/>
                <a:gd name="T3" fmla="*/ 14 h 88"/>
                <a:gd name="T4" fmla="*/ 37 w 65"/>
                <a:gd name="T5" fmla="*/ 0 h 88"/>
                <a:gd name="T6" fmla="*/ 0 w 65"/>
                <a:gd name="T7" fmla="*/ 75 h 88"/>
                <a:gd name="T8" fmla="*/ 28 w 65"/>
                <a:gd name="T9" fmla="*/ 88 h 88"/>
                <a:gd name="T10" fmla="*/ 28 w 65"/>
                <a:gd name="T11" fmla="*/ 88 h 88"/>
                <a:gd name="T12" fmla="*/ 65 w 65"/>
                <a:gd name="T13" fmla="*/ 14 h 88"/>
                <a:gd name="T14" fmla="*/ 65 w 65"/>
                <a:gd name="T15" fmla="*/ 14 h 88"/>
                <a:gd name="T16" fmla="*/ 65 w 65"/>
                <a:gd name="T17" fmla="*/ 14 h 88"/>
                <a:gd name="T18" fmla="*/ 28 w 65"/>
                <a:gd name="T19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88">
                  <a:moveTo>
                    <a:pt x="28" y="88"/>
                  </a:moveTo>
                  <a:lnTo>
                    <a:pt x="65" y="14"/>
                  </a:lnTo>
                  <a:lnTo>
                    <a:pt x="37" y="0"/>
                  </a:lnTo>
                  <a:lnTo>
                    <a:pt x="0" y="75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65" y="14"/>
                  </a:lnTo>
                  <a:lnTo>
                    <a:pt x="65" y="14"/>
                  </a:lnTo>
                  <a:lnTo>
                    <a:pt x="65" y="14"/>
                  </a:lnTo>
                  <a:lnTo>
                    <a:pt x="28" y="88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95" name="Freeform 435"/>
            <p:cNvSpPr>
              <a:spLocks/>
            </p:cNvSpPr>
            <p:nvPr/>
          </p:nvSpPr>
          <p:spPr bwMode="auto">
            <a:xfrm>
              <a:off x="4165" y="3634"/>
              <a:ext cx="11" cy="15"/>
            </a:xfrm>
            <a:custGeom>
              <a:avLst/>
              <a:gdLst>
                <a:gd name="T0" fmla="*/ 34 w 66"/>
                <a:gd name="T1" fmla="*/ 91 h 91"/>
                <a:gd name="T2" fmla="*/ 66 w 66"/>
                <a:gd name="T3" fmla="*/ 15 h 91"/>
                <a:gd name="T4" fmla="*/ 37 w 66"/>
                <a:gd name="T5" fmla="*/ 0 h 91"/>
                <a:gd name="T6" fmla="*/ 0 w 66"/>
                <a:gd name="T7" fmla="*/ 74 h 91"/>
                <a:gd name="T8" fmla="*/ 28 w 66"/>
                <a:gd name="T9" fmla="*/ 89 h 91"/>
                <a:gd name="T10" fmla="*/ 34 w 66"/>
                <a:gd name="T11" fmla="*/ 91 h 91"/>
                <a:gd name="T12" fmla="*/ 28 w 66"/>
                <a:gd name="T13" fmla="*/ 89 h 91"/>
                <a:gd name="T14" fmla="*/ 31 w 66"/>
                <a:gd name="T15" fmla="*/ 90 h 91"/>
                <a:gd name="T16" fmla="*/ 34 w 66"/>
                <a:gd name="T17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91">
                  <a:moveTo>
                    <a:pt x="34" y="91"/>
                  </a:moveTo>
                  <a:lnTo>
                    <a:pt x="66" y="15"/>
                  </a:lnTo>
                  <a:lnTo>
                    <a:pt x="37" y="0"/>
                  </a:lnTo>
                  <a:lnTo>
                    <a:pt x="0" y="74"/>
                  </a:lnTo>
                  <a:lnTo>
                    <a:pt x="28" y="89"/>
                  </a:lnTo>
                  <a:lnTo>
                    <a:pt x="34" y="91"/>
                  </a:lnTo>
                  <a:lnTo>
                    <a:pt x="28" y="89"/>
                  </a:lnTo>
                  <a:lnTo>
                    <a:pt x="31" y="90"/>
                  </a:lnTo>
                  <a:lnTo>
                    <a:pt x="34" y="91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96" name="Freeform 436"/>
            <p:cNvSpPr>
              <a:spLocks/>
            </p:cNvSpPr>
            <p:nvPr/>
          </p:nvSpPr>
          <p:spPr bwMode="auto">
            <a:xfrm>
              <a:off x="4171" y="3636"/>
              <a:ext cx="10" cy="14"/>
            </a:xfrm>
            <a:custGeom>
              <a:avLst/>
              <a:gdLst>
                <a:gd name="T0" fmla="*/ 59 w 59"/>
                <a:gd name="T1" fmla="*/ 13 h 89"/>
                <a:gd name="T2" fmla="*/ 54 w 59"/>
                <a:gd name="T3" fmla="*/ 10 h 89"/>
                <a:gd name="T4" fmla="*/ 26 w 59"/>
                <a:gd name="T5" fmla="*/ 0 h 89"/>
                <a:gd name="T6" fmla="*/ 0 w 59"/>
                <a:gd name="T7" fmla="*/ 79 h 89"/>
                <a:gd name="T8" fmla="*/ 28 w 59"/>
                <a:gd name="T9" fmla="*/ 89 h 89"/>
                <a:gd name="T10" fmla="*/ 59 w 59"/>
                <a:gd name="T11" fmla="*/ 13 h 89"/>
                <a:gd name="T12" fmla="*/ 59 w 59"/>
                <a:gd name="T13" fmla="*/ 13 h 89"/>
                <a:gd name="T14" fmla="*/ 57 w 59"/>
                <a:gd name="T15" fmla="*/ 10 h 89"/>
                <a:gd name="T16" fmla="*/ 54 w 59"/>
                <a:gd name="T17" fmla="*/ 10 h 89"/>
                <a:gd name="T18" fmla="*/ 59 w 59"/>
                <a:gd name="T19" fmla="*/ 13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89">
                  <a:moveTo>
                    <a:pt x="59" y="13"/>
                  </a:moveTo>
                  <a:lnTo>
                    <a:pt x="54" y="10"/>
                  </a:lnTo>
                  <a:lnTo>
                    <a:pt x="26" y="0"/>
                  </a:lnTo>
                  <a:lnTo>
                    <a:pt x="0" y="79"/>
                  </a:lnTo>
                  <a:lnTo>
                    <a:pt x="28" y="89"/>
                  </a:lnTo>
                  <a:lnTo>
                    <a:pt x="59" y="13"/>
                  </a:lnTo>
                  <a:lnTo>
                    <a:pt x="59" y="13"/>
                  </a:lnTo>
                  <a:lnTo>
                    <a:pt x="57" y="10"/>
                  </a:lnTo>
                  <a:lnTo>
                    <a:pt x="54" y="10"/>
                  </a:lnTo>
                  <a:lnTo>
                    <a:pt x="59" y="1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97" name="Freeform 437"/>
            <p:cNvSpPr>
              <a:spLocks/>
            </p:cNvSpPr>
            <p:nvPr/>
          </p:nvSpPr>
          <p:spPr bwMode="auto">
            <a:xfrm>
              <a:off x="4174" y="3638"/>
              <a:ext cx="11" cy="15"/>
            </a:xfrm>
            <a:custGeom>
              <a:avLst/>
              <a:gdLst>
                <a:gd name="T0" fmla="*/ 35 w 65"/>
                <a:gd name="T1" fmla="*/ 90 h 90"/>
                <a:gd name="T2" fmla="*/ 65 w 65"/>
                <a:gd name="T3" fmla="*/ 13 h 90"/>
                <a:gd name="T4" fmla="*/ 36 w 65"/>
                <a:gd name="T5" fmla="*/ 0 h 90"/>
                <a:gd name="T6" fmla="*/ 0 w 65"/>
                <a:gd name="T7" fmla="*/ 74 h 90"/>
                <a:gd name="T8" fmla="*/ 29 w 65"/>
                <a:gd name="T9" fmla="*/ 87 h 90"/>
                <a:gd name="T10" fmla="*/ 35 w 65"/>
                <a:gd name="T11" fmla="*/ 90 h 90"/>
                <a:gd name="T12" fmla="*/ 29 w 65"/>
                <a:gd name="T13" fmla="*/ 87 h 90"/>
                <a:gd name="T14" fmla="*/ 32 w 65"/>
                <a:gd name="T15" fmla="*/ 89 h 90"/>
                <a:gd name="T16" fmla="*/ 35 w 65"/>
                <a:gd name="T1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90">
                  <a:moveTo>
                    <a:pt x="35" y="90"/>
                  </a:moveTo>
                  <a:lnTo>
                    <a:pt x="65" y="13"/>
                  </a:lnTo>
                  <a:lnTo>
                    <a:pt x="36" y="0"/>
                  </a:lnTo>
                  <a:lnTo>
                    <a:pt x="0" y="74"/>
                  </a:lnTo>
                  <a:lnTo>
                    <a:pt x="29" y="87"/>
                  </a:lnTo>
                  <a:lnTo>
                    <a:pt x="35" y="90"/>
                  </a:lnTo>
                  <a:lnTo>
                    <a:pt x="29" y="87"/>
                  </a:lnTo>
                  <a:lnTo>
                    <a:pt x="32" y="89"/>
                  </a:lnTo>
                  <a:lnTo>
                    <a:pt x="35" y="9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98" name="Freeform 438"/>
            <p:cNvSpPr>
              <a:spLocks/>
            </p:cNvSpPr>
            <p:nvPr/>
          </p:nvSpPr>
          <p:spPr bwMode="auto">
            <a:xfrm>
              <a:off x="4180" y="3639"/>
              <a:ext cx="10" cy="15"/>
            </a:xfrm>
            <a:custGeom>
              <a:avLst/>
              <a:gdLst>
                <a:gd name="T0" fmla="*/ 58 w 58"/>
                <a:gd name="T1" fmla="*/ 10 h 89"/>
                <a:gd name="T2" fmla="*/ 55 w 58"/>
                <a:gd name="T3" fmla="*/ 8 h 89"/>
                <a:gd name="T4" fmla="*/ 23 w 58"/>
                <a:gd name="T5" fmla="*/ 0 h 89"/>
                <a:gd name="T6" fmla="*/ 0 w 58"/>
                <a:gd name="T7" fmla="*/ 79 h 89"/>
                <a:gd name="T8" fmla="*/ 33 w 58"/>
                <a:gd name="T9" fmla="*/ 89 h 89"/>
                <a:gd name="T10" fmla="*/ 58 w 58"/>
                <a:gd name="T11" fmla="*/ 10 h 89"/>
                <a:gd name="T12" fmla="*/ 58 w 58"/>
                <a:gd name="T13" fmla="*/ 10 h 89"/>
                <a:gd name="T14" fmla="*/ 57 w 58"/>
                <a:gd name="T15" fmla="*/ 10 h 89"/>
                <a:gd name="T16" fmla="*/ 55 w 58"/>
                <a:gd name="T17" fmla="*/ 8 h 89"/>
                <a:gd name="T18" fmla="*/ 58 w 58"/>
                <a:gd name="T19" fmla="*/ 1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89">
                  <a:moveTo>
                    <a:pt x="58" y="10"/>
                  </a:moveTo>
                  <a:lnTo>
                    <a:pt x="55" y="8"/>
                  </a:lnTo>
                  <a:lnTo>
                    <a:pt x="23" y="0"/>
                  </a:lnTo>
                  <a:lnTo>
                    <a:pt x="0" y="79"/>
                  </a:lnTo>
                  <a:lnTo>
                    <a:pt x="33" y="89"/>
                  </a:lnTo>
                  <a:lnTo>
                    <a:pt x="58" y="10"/>
                  </a:lnTo>
                  <a:lnTo>
                    <a:pt x="58" y="10"/>
                  </a:lnTo>
                  <a:lnTo>
                    <a:pt x="57" y="10"/>
                  </a:lnTo>
                  <a:lnTo>
                    <a:pt x="55" y="8"/>
                  </a:lnTo>
                  <a:lnTo>
                    <a:pt x="58" y="1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399" name="Freeform 439"/>
            <p:cNvSpPr>
              <a:spLocks/>
            </p:cNvSpPr>
            <p:nvPr/>
          </p:nvSpPr>
          <p:spPr bwMode="auto">
            <a:xfrm>
              <a:off x="4186" y="3641"/>
              <a:ext cx="9" cy="15"/>
            </a:xfrm>
            <a:custGeom>
              <a:avLst/>
              <a:gdLst>
                <a:gd name="T0" fmla="*/ 55 w 55"/>
                <a:gd name="T1" fmla="*/ 8 h 88"/>
                <a:gd name="T2" fmla="*/ 55 w 55"/>
                <a:gd name="T3" fmla="*/ 8 h 88"/>
                <a:gd name="T4" fmla="*/ 27 w 55"/>
                <a:gd name="T5" fmla="*/ 0 h 88"/>
                <a:gd name="T6" fmla="*/ 0 w 55"/>
                <a:gd name="T7" fmla="*/ 78 h 88"/>
                <a:gd name="T8" fmla="*/ 29 w 55"/>
                <a:gd name="T9" fmla="*/ 88 h 88"/>
                <a:gd name="T10" fmla="*/ 55 w 55"/>
                <a:gd name="T11" fmla="*/ 8 h 88"/>
                <a:gd name="T12" fmla="*/ 55 w 55"/>
                <a:gd name="T13" fmla="*/ 8 h 88"/>
                <a:gd name="T14" fmla="*/ 55 w 55"/>
                <a:gd name="T15" fmla="*/ 8 h 88"/>
                <a:gd name="T16" fmla="*/ 55 w 55"/>
                <a:gd name="T17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88">
                  <a:moveTo>
                    <a:pt x="55" y="8"/>
                  </a:moveTo>
                  <a:lnTo>
                    <a:pt x="55" y="8"/>
                  </a:lnTo>
                  <a:lnTo>
                    <a:pt x="27" y="0"/>
                  </a:lnTo>
                  <a:lnTo>
                    <a:pt x="0" y="78"/>
                  </a:lnTo>
                  <a:lnTo>
                    <a:pt x="29" y="88"/>
                  </a:lnTo>
                  <a:lnTo>
                    <a:pt x="55" y="8"/>
                  </a:lnTo>
                  <a:lnTo>
                    <a:pt x="55" y="8"/>
                  </a:lnTo>
                  <a:lnTo>
                    <a:pt x="55" y="8"/>
                  </a:lnTo>
                  <a:lnTo>
                    <a:pt x="55" y="8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00" name="Freeform 440"/>
            <p:cNvSpPr>
              <a:spLocks/>
            </p:cNvSpPr>
            <p:nvPr/>
          </p:nvSpPr>
          <p:spPr bwMode="auto">
            <a:xfrm>
              <a:off x="4190" y="3643"/>
              <a:ext cx="9" cy="14"/>
            </a:xfrm>
            <a:custGeom>
              <a:avLst/>
              <a:gdLst>
                <a:gd name="T0" fmla="*/ 29 w 54"/>
                <a:gd name="T1" fmla="*/ 89 h 89"/>
                <a:gd name="T2" fmla="*/ 54 w 54"/>
                <a:gd name="T3" fmla="*/ 10 h 89"/>
                <a:gd name="T4" fmla="*/ 26 w 54"/>
                <a:gd name="T5" fmla="*/ 0 h 89"/>
                <a:gd name="T6" fmla="*/ 0 w 54"/>
                <a:gd name="T7" fmla="*/ 80 h 89"/>
                <a:gd name="T8" fmla="*/ 27 w 54"/>
                <a:gd name="T9" fmla="*/ 89 h 89"/>
                <a:gd name="T10" fmla="*/ 29 w 54"/>
                <a:gd name="T11" fmla="*/ 89 h 89"/>
                <a:gd name="T12" fmla="*/ 27 w 54"/>
                <a:gd name="T13" fmla="*/ 89 h 89"/>
                <a:gd name="T14" fmla="*/ 29 w 54"/>
                <a:gd name="T15" fmla="*/ 89 h 89"/>
                <a:gd name="T16" fmla="*/ 29 w 54"/>
                <a:gd name="T1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89">
                  <a:moveTo>
                    <a:pt x="29" y="89"/>
                  </a:moveTo>
                  <a:lnTo>
                    <a:pt x="54" y="10"/>
                  </a:lnTo>
                  <a:lnTo>
                    <a:pt x="26" y="0"/>
                  </a:lnTo>
                  <a:lnTo>
                    <a:pt x="0" y="80"/>
                  </a:lnTo>
                  <a:lnTo>
                    <a:pt x="27" y="89"/>
                  </a:lnTo>
                  <a:lnTo>
                    <a:pt x="29" y="89"/>
                  </a:lnTo>
                  <a:lnTo>
                    <a:pt x="27" y="89"/>
                  </a:lnTo>
                  <a:lnTo>
                    <a:pt x="29" y="89"/>
                  </a:lnTo>
                  <a:lnTo>
                    <a:pt x="29" y="89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01" name="Freeform 441"/>
            <p:cNvSpPr>
              <a:spLocks/>
            </p:cNvSpPr>
            <p:nvPr/>
          </p:nvSpPr>
          <p:spPr bwMode="auto">
            <a:xfrm>
              <a:off x="4195" y="3644"/>
              <a:ext cx="9" cy="15"/>
            </a:xfrm>
            <a:custGeom>
              <a:avLst/>
              <a:gdLst>
                <a:gd name="T0" fmla="*/ 27 w 54"/>
                <a:gd name="T1" fmla="*/ 89 h 89"/>
                <a:gd name="T2" fmla="*/ 54 w 54"/>
                <a:gd name="T3" fmla="*/ 9 h 89"/>
                <a:gd name="T4" fmla="*/ 25 w 54"/>
                <a:gd name="T5" fmla="*/ 0 h 89"/>
                <a:gd name="T6" fmla="*/ 0 w 54"/>
                <a:gd name="T7" fmla="*/ 79 h 89"/>
                <a:gd name="T8" fmla="*/ 27 w 54"/>
                <a:gd name="T9" fmla="*/ 89 h 89"/>
                <a:gd name="T10" fmla="*/ 27 w 54"/>
                <a:gd name="T11" fmla="*/ 89 h 89"/>
                <a:gd name="T12" fmla="*/ 54 w 54"/>
                <a:gd name="T13" fmla="*/ 9 h 89"/>
                <a:gd name="T14" fmla="*/ 54 w 54"/>
                <a:gd name="T15" fmla="*/ 9 h 89"/>
                <a:gd name="T16" fmla="*/ 54 w 54"/>
                <a:gd name="T17" fmla="*/ 9 h 89"/>
                <a:gd name="T18" fmla="*/ 27 w 54"/>
                <a:gd name="T19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89">
                  <a:moveTo>
                    <a:pt x="27" y="89"/>
                  </a:moveTo>
                  <a:lnTo>
                    <a:pt x="54" y="9"/>
                  </a:lnTo>
                  <a:lnTo>
                    <a:pt x="25" y="0"/>
                  </a:lnTo>
                  <a:lnTo>
                    <a:pt x="0" y="79"/>
                  </a:lnTo>
                  <a:lnTo>
                    <a:pt x="27" y="89"/>
                  </a:lnTo>
                  <a:lnTo>
                    <a:pt x="27" y="8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27" y="89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02" name="Freeform 442"/>
            <p:cNvSpPr>
              <a:spLocks/>
            </p:cNvSpPr>
            <p:nvPr/>
          </p:nvSpPr>
          <p:spPr bwMode="auto">
            <a:xfrm>
              <a:off x="4200" y="3646"/>
              <a:ext cx="9" cy="14"/>
            </a:xfrm>
            <a:custGeom>
              <a:avLst/>
              <a:gdLst>
                <a:gd name="T0" fmla="*/ 29 w 54"/>
                <a:gd name="T1" fmla="*/ 89 h 89"/>
                <a:gd name="T2" fmla="*/ 54 w 54"/>
                <a:gd name="T3" fmla="*/ 10 h 89"/>
                <a:gd name="T4" fmla="*/ 27 w 54"/>
                <a:gd name="T5" fmla="*/ 0 h 89"/>
                <a:gd name="T6" fmla="*/ 0 w 54"/>
                <a:gd name="T7" fmla="*/ 80 h 89"/>
                <a:gd name="T8" fmla="*/ 29 w 54"/>
                <a:gd name="T9" fmla="*/ 89 h 89"/>
                <a:gd name="T10" fmla="*/ 29 w 54"/>
                <a:gd name="T11" fmla="*/ 89 h 89"/>
                <a:gd name="T12" fmla="*/ 54 w 54"/>
                <a:gd name="T13" fmla="*/ 10 h 89"/>
                <a:gd name="T14" fmla="*/ 54 w 54"/>
                <a:gd name="T15" fmla="*/ 10 h 89"/>
                <a:gd name="T16" fmla="*/ 54 w 54"/>
                <a:gd name="T17" fmla="*/ 10 h 89"/>
                <a:gd name="T18" fmla="*/ 29 w 54"/>
                <a:gd name="T19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89">
                  <a:moveTo>
                    <a:pt x="29" y="89"/>
                  </a:moveTo>
                  <a:lnTo>
                    <a:pt x="54" y="10"/>
                  </a:lnTo>
                  <a:lnTo>
                    <a:pt x="27" y="0"/>
                  </a:lnTo>
                  <a:lnTo>
                    <a:pt x="0" y="80"/>
                  </a:lnTo>
                  <a:lnTo>
                    <a:pt x="29" y="89"/>
                  </a:lnTo>
                  <a:lnTo>
                    <a:pt x="29" y="89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29" y="89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03" name="Freeform 443"/>
            <p:cNvSpPr>
              <a:spLocks/>
            </p:cNvSpPr>
            <p:nvPr/>
          </p:nvSpPr>
          <p:spPr bwMode="auto">
            <a:xfrm>
              <a:off x="4204" y="3647"/>
              <a:ext cx="10" cy="15"/>
            </a:xfrm>
            <a:custGeom>
              <a:avLst/>
              <a:gdLst>
                <a:gd name="T0" fmla="*/ 34 w 54"/>
                <a:gd name="T1" fmla="*/ 90 h 90"/>
                <a:gd name="T2" fmla="*/ 54 w 54"/>
                <a:gd name="T3" fmla="*/ 10 h 90"/>
                <a:gd name="T4" fmla="*/ 25 w 54"/>
                <a:gd name="T5" fmla="*/ 0 h 90"/>
                <a:gd name="T6" fmla="*/ 0 w 54"/>
                <a:gd name="T7" fmla="*/ 79 h 90"/>
                <a:gd name="T8" fmla="*/ 28 w 54"/>
                <a:gd name="T9" fmla="*/ 89 h 90"/>
                <a:gd name="T10" fmla="*/ 34 w 54"/>
                <a:gd name="T11" fmla="*/ 90 h 90"/>
                <a:gd name="T12" fmla="*/ 28 w 54"/>
                <a:gd name="T13" fmla="*/ 89 h 90"/>
                <a:gd name="T14" fmla="*/ 31 w 54"/>
                <a:gd name="T15" fmla="*/ 90 h 90"/>
                <a:gd name="T16" fmla="*/ 34 w 54"/>
                <a:gd name="T1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90">
                  <a:moveTo>
                    <a:pt x="34" y="90"/>
                  </a:moveTo>
                  <a:lnTo>
                    <a:pt x="54" y="10"/>
                  </a:lnTo>
                  <a:lnTo>
                    <a:pt x="25" y="0"/>
                  </a:lnTo>
                  <a:lnTo>
                    <a:pt x="0" y="79"/>
                  </a:lnTo>
                  <a:lnTo>
                    <a:pt x="28" y="89"/>
                  </a:lnTo>
                  <a:lnTo>
                    <a:pt x="34" y="90"/>
                  </a:lnTo>
                  <a:lnTo>
                    <a:pt x="28" y="89"/>
                  </a:lnTo>
                  <a:lnTo>
                    <a:pt x="31" y="90"/>
                  </a:lnTo>
                  <a:lnTo>
                    <a:pt x="34" y="9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04" name="Freeform 444"/>
            <p:cNvSpPr>
              <a:spLocks/>
            </p:cNvSpPr>
            <p:nvPr/>
          </p:nvSpPr>
          <p:spPr bwMode="auto">
            <a:xfrm>
              <a:off x="4210" y="3649"/>
              <a:ext cx="8" cy="14"/>
            </a:xfrm>
            <a:custGeom>
              <a:avLst/>
              <a:gdLst>
                <a:gd name="T0" fmla="*/ 48 w 48"/>
                <a:gd name="T1" fmla="*/ 7 h 86"/>
                <a:gd name="T2" fmla="*/ 42 w 48"/>
                <a:gd name="T3" fmla="*/ 4 h 86"/>
                <a:gd name="T4" fmla="*/ 13 w 48"/>
                <a:gd name="T5" fmla="*/ 0 h 86"/>
                <a:gd name="T6" fmla="*/ 0 w 48"/>
                <a:gd name="T7" fmla="*/ 82 h 86"/>
                <a:gd name="T8" fmla="*/ 29 w 48"/>
                <a:gd name="T9" fmla="*/ 86 h 86"/>
                <a:gd name="T10" fmla="*/ 48 w 48"/>
                <a:gd name="T11" fmla="*/ 7 h 86"/>
                <a:gd name="T12" fmla="*/ 48 w 48"/>
                <a:gd name="T13" fmla="*/ 7 h 86"/>
                <a:gd name="T14" fmla="*/ 46 w 48"/>
                <a:gd name="T15" fmla="*/ 5 h 86"/>
                <a:gd name="T16" fmla="*/ 42 w 48"/>
                <a:gd name="T17" fmla="*/ 4 h 86"/>
                <a:gd name="T18" fmla="*/ 48 w 48"/>
                <a:gd name="T19" fmla="*/ 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86">
                  <a:moveTo>
                    <a:pt x="48" y="7"/>
                  </a:moveTo>
                  <a:lnTo>
                    <a:pt x="42" y="4"/>
                  </a:lnTo>
                  <a:lnTo>
                    <a:pt x="13" y="0"/>
                  </a:lnTo>
                  <a:lnTo>
                    <a:pt x="0" y="82"/>
                  </a:lnTo>
                  <a:lnTo>
                    <a:pt x="29" y="86"/>
                  </a:lnTo>
                  <a:lnTo>
                    <a:pt x="48" y="7"/>
                  </a:lnTo>
                  <a:lnTo>
                    <a:pt x="48" y="7"/>
                  </a:lnTo>
                  <a:lnTo>
                    <a:pt x="46" y="5"/>
                  </a:lnTo>
                  <a:lnTo>
                    <a:pt x="42" y="4"/>
                  </a:lnTo>
                  <a:lnTo>
                    <a:pt x="48" y="7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05" name="Freeform 445"/>
            <p:cNvSpPr>
              <a:spLocks/>
            </p:cNvSpPr>
            <p:nvPr/>
          </p:nvSpPr>
          <p:spPr bwMode="auto">
            <a:xfrm>
              <a:off x="4214" y="3650"/>
              <a:ext cx="9" cy="15"/>
            </a:xfrm>
            <a:custGeom>
              <a:avLst/>
              <a:gdLst>
                <a:gd name="T0" fmla="*/ 35 w 55"/>
                <a:gd name="T1" fmla="*/ 89 h 89"/>
                <a:gd name="T2" fmla="*/ 55 w 55"/>
                <a:gd name="T3" fmla="*/ 8 h 89"/>
                <a:gd name="T4" fmla="*/ 26 w 55"/>
                <a:gd name="T5" fmla="*/ 0 h 89"/>
                <a:gd name="T6" fmla="*/ 0 w 55"/>
                <a:gd name="T7" fmla="*/ 78 h 89"/>
                <a:gd name="T8" fmla="*/ 29 w 55"/>
                <a:gd name="T9" fmla="*/ 88 h 89"/>
                <a:gd name="T10" fmla="*/ 35 w 55"/>
                <a:gd name="T11" fmla="*/ 89 h 89"/>
                <a:gd name="T12" fmla="*/ 29 w 55"/>
                <a:gd name="T13" fmla="*/ 88 h 89"/>
                <a:gd name="T14" fmla="*/ 31 w 55"/>
                <a:gd name="T15" fmla="*/ 89 h 89"/>
                <a:gd name="T16" fmla="*/ 35 w 55"/>
                <a:gd name="T1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89">
                  <a:moveTo>
                    <a:pt x="35" y="89"/>
                  </a:moveTo>
                  <a:lnTo>
                    <a:pt x="55" y="8"/>
                  </a:lnTo>
                  <a:lnTo>
                    <a:pt x="26" y="0"/>
                  </a:lnTo>
                  <a:lnTo>
                    <a:pt x="0" y="78"/>
                  </a:lnTo>
                  <a:lnTo>
                    <a:pt x="29" y="88"/>
                  </a:lnTo>
                  <a:lnTo>
                    <a:pt x="35" y="89"/>
                  </a:lnTo>
                  <a:lnTo>
                    <a:pt x="29" y="88"/>
                  </a:lnTo>
                  <a:lnTo>
                    <a:pt x="31" y="89"/>
                  </a:lnTo>
                  <a:lnTo>
                    <a:pt x="35" y="89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06" name="Freeform 446"/>
            <p:cNvSpPr>
              <a:spLocks/>
            </p:cNvSpPr>
            <p:nvPr/>
          </p:nvSpPr>
          <p:spPr bwMode="auto">
            <a:xfrm>
              <a:off x="4220" y="3651"/>
              <a:ext cx="7" cy="14"/>
            </a:xfrm>
            <a:custGeom>
              <a:avLst/>
              <a:gdLst>
                <a:gd name="T0" fmla="*/ 28 w 42"/>
                <a:gd name="T1" fmla="*/ 86 h 86"/>
                <a:gd name="T2" fmla="*/ 42 w 42"/>
                <a:gd name="T3" fmla="*/ 5 h 86"/>
                <a:gd name="T4" fmla="*/ 13 w 42"/>
                <a:gd name="T5" fmla="*/ 0 h 86"/>
                <a:gd name="T6" fmla="*/ 0 w 42"/>
                <a:gd name="T7" fmla="*/ 82 h 86"/>
                <a:gd name="T8" fmla="*/ 28 w 42"/>
                <a:gd name="T9" fmla="*/ 86 h 86"/>
                <a:gd name="T10" fmla="*/ 28 w 42"/>
                <a:gd name="T11" fmla="*/ 86 h 86"/>
                <a:gd name="T12" fmla="*/ 42 w 42"/>
                <a:gd name="T13" fmla="*/ 5 h 86"/>
                <a:gd name="T14" fmla="*/ 42 w 42"/>
                <a:gd name="T15" fmla="*/ 5 h 86"/>
                <a:gd name="T16" fmla="*/ 42 w 42"/>
                <a:gd name="T17" fmla="*/ 5 h 86"/>
                <a:gd name="T18" fmla="*/ 28 w 42"/>
                <a:gd name="T19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86">
                  <a:moveTo>
                    <a:pt x="28" y="86"/>
                  </a:moveTo>
                  <a:lnTo>
                    <a:pt x="42" y="5"/>
                  </a:lnTo>
                  <a:lnTo>
                    <a:pt x="13" y="0"/>
                  </a:lnTo>
                  <a:lnTo>
                    <a:pt x="0" y="82"/>
                  </a:lnTo>
                  <a:lnTo>
                    <a:pt x="28" y="86"/>
                  </a:lnTo>
                  <a:lnTo>
                    <a:pt x="28" y="86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28" y="86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07" name="Freeform 447"/>
            <p:cNvSpPr>
              <a:spLocks/>
            </p:cNvSpPr>
            <p:nvPr/>
          </p:nvSpPr>
          <p:spPr bwMode="auto">
            <a:xfrm>
              <a:off x="4224" y="3652"/>
              <a:ext cx="7" cy="14"/>
            </a:xfrm>
            <a:custGeom>
              <a:avLst/>
              <a:gdLst>
                <a:gd name="T0" fmla="*/ 29 w 42"/>
                <a:gd name="T1" fmla="*/ 87 h 87"/>
                <a:gd name="T2" fmla="*/ 42 w 42"/>
                <a:gd name="T3" fmla="*/ 4 h 87"/>
                <a:gd name="T4" fmla="*/ 14 w 42"/>
                <a:gd name="T5" fmla="*/ 0 h 87"/>
                <a:gd name="T6" fmla="*/ 0 w 42"/>
                <a:gd name="T7" fmla="*/ 81 h 87"/>
                <a:gd name="T8" fmla="*/ 28 w 42"/>
                <a:gd name="T9" fmla="*/ 87 h 87"/>
                <a:gd name="T10" fmla="*/ 29 w 42"/>
                <a:gd name="T11" fmla="*/ 87 h 87"/>
                <a:gd name="T12" fmla="*/ 28 w 42"/>
                <a:gd name="T13" fmla="*/ 87 h 87"/>
                <a:gd name="T14" fmla="*/ 29 w 42"/>
                <a:gd name="T15" fmla="*/ 87 h 87"/>
                <a:gd name="T16" fmla="*/ 29 w 42"/>
                <a:gd name="T17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87">
                  <a:moveTo>
                    <a:pt x="29" y="87"/>
                  </a:moveTo>
                  <a:lnTo>
                    <a:pt x="42" y="4"/>
                  </a:lnTo>
                  <a:lnTo>
                    <a:pt x="14" y="0"/>
                  </a:lnTo>
                  <a:lnTo>
                    <a:pt x="0" y="81"/>
                  </a:lnTo>
                  <a:lnTo>
                    <a:pt x="28" y="87"/>
                  </a:lnTo>
                  <a:lnTo>
                    <a:pt x="29" y="87"/>
                  </a:lnTo>
                  <a:lnTo>
                    <a:pt x="28" y="87"/>
                  </a:lnTo>
                  <a:lnTo>
                    <a:pt x="29" y="87"/>
                  </a:lnTo>
                  <a:lnTo>
                    <a:pt x="29" y="87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08" name="Freeform 448"/>
            <p:cNvSpPr>
              <a:spLocks/>
            </p:cNvSpPr>
            <p:nvPr/>
          </p:nvSpPr>
          <p:spPr bwMode="auto">
            <a:xfrm>
              <a:off x="4229" y="3653"/>
              <a:ext cx="9" cy="14"/>
            </a:xfrm>
            <a:custGeom>
              <a:avLst/>
              <a:gdLst>
                <a:gd name="T0" fmla="*/ 52 w 52"/>
                <a:gd name="T1" fmla="*/ 7 h 87"/>
                <a:gd name="T2" fmla="*/ 45 w 52"/>
                <a:gd name="T3" fmla="*/ 6 h 87"/>
                <a:gd name="T4" fmla="*/ 12 w 52"/>
                <a:gd name="T5" fmla="*/ 0 h 87"/>
                <a:gd name="T6" fmla="*/ 0 w 52"/>
                <a:gd name="T7" fmla="*/ 83 h 87"/>
                <a:gd name="T8" fmla="*/ 33 w 52"/>
                <a:gd name="T9" fmla="*/ 87 h 87"/>
                <a:gd name="T10" fmla="*/ 52 w 52"/>
                <a:gd name="T11" fmla="*/ 7 h 87"/>
                <a:gd name="T12" fmla="*/ 52 w 52"/>
                <a:gd name="T13" fmla="*/ 7 h 87"/>
                <a:gd name="T14" fmla="*/ 49 w 52"/>
                <a:gd name="T15" fmla="*/ 6 h 87"/>
                <a:gd name="T16" fmla="*/ 45 w 52"/>
                <a:gd name="T17" fmla="*/ 6 h 87"/>
                <a:gd name="T18" fmla="*/ 52 w 52"/>
                <a:gd name="T19" fmla="*/ 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" h="87">
                  <a:moveTo>
                    <a:pt x="52" y="7"/>
                  </a:moveTo>
                  <a:lnTo>
                    <a:pt x="45" y="6"/>
                  </a:lnTo>
                  <a:lnTo>
                    <a:pt x="12" y="0"/>
                  </a:lnTo>
                  <a:lnTo>
                    <a:pt x="0" y="83"/>
                  </a:lnTo>
                  <a:lnTo>
                    <a:pt x="33" y="87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49" y="6"/>
                  </a:lnTo>
                  <a:lnTo>
                    <a:pt x="45" y="6"/>
                  </a:lnTo>
                  <a:lnTo>
                    <a:pt x="52" y="7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09" name="Freeform 449"/>
            <p:cNvSpPr>
              <a:spLocks/>
            </p:cNvSpPr>
            <p:nvPr/>
          </p:nvSpPr>
          <p:spPr bwMode="auto">
            <a:xfrm>
              <a:off x="4234" y="3654"/>
              <a:ext cx="9" cy="15"/>
            </a:xfrm>
            <a:custGeom>
              <a:avLst/>
              <a:gdLst>
                <a:gd name="T0" fmla="*/ 34 w 54"/>
                <a:gd name="T1" fmla="*/ 89 h 89"/>
                <a:gd name="T2" fmla="*/ 54 w 54"/>
                <a:gd name="T3" fmla="*/ 10 h 89"/>
                <a:gd name="T4" fmla="*/ 25 w 54"/>
                <a:gd name="T5" fmla="*/ 0 h 89"/>
                <a:gd name="T6" fmla="*/ 0 w 54"/>
                <a:gd name="T7" fmla="*/ 78 h 89"/>
                <a:gd name="T8" fmla="*/ 27 w 54"/>
                <a:gd name="T9" fmla="*/ 88 h 89"/>
                <a:gd name="T10" fmla="*/ 34 w 54"/>
                <a:gd name="T11" fmla="*/ 89 h 89"/>
                <a:gd name="T12" fmla="*/ 27 w 54"/>
                <a:gd name="T13" fmla="*/ 88 h 89"/>
                <a:gd name="T14" fmla="*/ 31 w 54"/>
                <a:gd name="T15" fmla="*/ 89 h 89"/>
                <a:gd name="T16" fmla="*/ 34 w 54"/>
                <a:gd name="T1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89">
                  <a:moveTo>
                    <a:pt x="34" y="89"/>
                  </a:moveTo>
                  <a:lnTo>
                    <a:pt x="54" y="10"/>
                  </a:lnTo>
                  <a:lnTo>
                    <a:pt x="25" y="0"/>
                  </a:lnTo>
                  <a:lnTo>
                    <a:pt x="0" y="78"/>
                  </a:lnTo>
                  <a:lnTo>
                    <a:pt x="27" y="88"/>
                  </a:lnTo>
                  <a:lnTo>
                    <a:pt x="34" y="89"/>
                  </a:lnTo>
                  <a:lnTo>
                    <a:pt x="27" y="88"/>
                  </a:lnTo>
                  <a:lnTo>
                    <a:pt x="31" y="89"/>
                  </a:lnTo>
                  <a:lnTo>
                    <a:pt x="34" y="89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10" name="Freeform 450"/>
            <p:cNvSpPr>
              <a:spLocks/>
            </p:cNvSpPr>
            <p:nvPr/>
          </p:nvSpPr>
          <p:spPr bwMode="auto">
            <a:xfrm>
              <a:off x="4239" y="3655"/>
              <a:ext cx="7" cy="14"/>
            </a:xfrm>
            <a:custGeom>
              <a:avLst/>
              <a:gdLst>
                <a:gd name="T0" fmla="*/ 35 w 42"/>
                <a:gd name="T1" fmla="*/ 88 h 88"/>
                <a:gd name="T2" fmla="*/ 42 w 42"/>
                <a:gd name="T3" fmla="*/ 5 h 88"/>
                <a:gd name="T4" fmla="*/ 13 w 42"/>
                <a:gd name="T5" fmla="*/ 0 h 88"/>
                <a:gd name="T6" fmla="*/ 0 w 42"/>
                <a:gd name="T7" fmla="*/ 82 h 88"/>
                <a:gd name="T8" fmla="*/ 28 w 42"/>
                <a:gd name="T9" fmla="*/ 88 h 88"/>
                <a:gd name="T10" fmla="*/ 35 w 42"/>
                <a:gd name="T11" fmla="*/ 88 h 88"/>
                <a:gd name="T12" fmla="*/ 28 w 42"/>
                <a:gd name="T13" fmla="*/ 88 h 88"/>
                <a:gd name="T14" fmla="*/ 31 w 42"/>
                <a:gd name="T15" fmla="*/ 88 h 88"/>
                <a:gd name="T16" fmla="*/ 35 w 42"/>
                <a:gd name="T1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88">
                  <a:moveTo>
                    <a:pt x="35" y="88"/>
                  </a:moveTo>
                  <a:lnTo>
                    <a:pt x="42" y="5"/>
                  </a:lnTo>
                  <a:lnTo>
                    <a:pt x="13" y="0"/>
                  </a:lnTo>
                  <a:lnTo>
                    <a:pt x="0" y="82"/>
                  </a:lnTo>
                  <a:lnTo>
                    <a:pt x="28" y="88"/>
                  </a:lnTo>
                  <a:lnTo>
                    <a:pt x="35" y="88"/>
                  </a:lnTo>
                  <a:lnTo>
                    <a:pt x="28" y="88"/>
                  </a:lnTo>
                  <a:lnTo>
                    <a:pt x="31" y="88"/>
                  </a:lnTo>
                  <a:lnTo>
                    <a:pt x="35" y="88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11" name="Freeform 451"/>
            <p:cNvSpPr>
              <a:spLocks/>
            </p:cNvSpPr>
            <p:nvPr/>
          </p:nvSpPr>
          <p:spPr bwMode="auto">
            <a:xfrm>
              <a:off x="4245" y="3656"/>
              <a:ext cx="6" cy="13"/>
            </a:xfrm>
            <a:custGeom>
              <a:avLst/>
              <a:gdLst>
                <a:gd name="T0" fmla="*/ 35 w 35"/>
                <a:gd name="T1" fmla="*/ 0 h 83"/>
                <a:gd name="T2" fmla="*/ 28 w 35"/>
                <a:gd name="T3" fmla="*/ 0 h 83"/>
                <a:gd name="T4" fmla="*/ 0 w 35"/>
                <a:gd name="T5" fmla="*/ 0 h 83"/>
                <a:gd name="T6" fmla="*/ 0 w 35"/>
                <a:gd name="T7" fmla="*/ 83 h 83"/>
                <a:gd name="T8" fmla="*/ 28 w 35"/>
                <a:gd name="T9" fmla="*/ 83 h 83"/>
                <a:gd name="T10" fmla="*/ 35 w 35"/>
                <a:gd name="T11" fmla="*/ 0 h 83"/>
                <a:gd name="T12" fmla="*/ 35 w 35"/>
                <a:gd name="T13" fmla="*/ 0 h 83"/>
                <a:gd name="T14" fmla="*/ 31 w 35"/>
                <a:gd name="T15" fmla="*/ 0 h 83"/>
                <a:gd name="T16" fmla="*/ 28 w 35"/>
                <a:gd name="T17" fmla="*/ 0 h 83"/>
                <a:gd name="T18" fmla="*/ 35 w 35"/>
                <a:gd name="T1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83">
                  <a:moveTo>
                    <a:pt x="35" y="0"/>
                  </a:moveTo>
                  <a:lnTo>
                    <a:pt x="28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28" y="83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8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12" name="Freeform 452"/>
            <p:cNvSpPr>
              <a:spLocks/>
            </p:cNvSpPr>
            <p:nvPr/>
          </p:nvSpPr>
          <p:spPr bwMode="auto">
            <a:xfrm>
              <a:off x="4249" y="3656"/>
              <a:ext cx="7" cy="14"/>
            </a:xfrm>
            <a:custGeom>
              <a:avLst/>
              <a:gdLst>
                <a:gd name="T0" fmla="*/ 29 w 42"/>
                <a:gd name="T1" fmla="*/ 87 h 87"/>
                <a:gd name="T2" fmla="*/ 42 w 42"/>
                <a:gd name="T3" fmla="*/ 5 h 87"/>
                <a:gd name="T4" fmla="*/ 14 w 42"/>
                <a:gd name="T5" fmla="*/ 0 h 87"/>
                <a:gd name="T6" fmla="*/ 0 w 42"/>
                <a:gd name="T7" fmla="*/ 83 h 87"/>
                <a:gd name="T8" fmla="*/ 29 w 42"/>
                <a:gd name="T9" fmla="*/ 87 h 87"/>
                <a:gd name="T10" fmla="*/ 29 w 42"/>
                <a:gd name="T11" fmla="*/ 87 h 87"/>
                <a:gd name="T12" fmla="*/ 42 w 42"/>
                <a:gd name="T13" fmla="*/ 5 h 87"/>
                <a:gd name="T14" fmla="*/ 42 w 42"/>
                <a:gd name="T15" fmla="*/ 5 h 87"/>
                <a:gd name="T16" fmla="*/ 42 w 42"/>
                <a:gd name="T17" fmla="*/ 5 h 87"/>
                <a:gd name="T18" fmla="*/ 29 w 42"/>
                <a:gd name="T19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87">
                  <a:moveTo>
                    <a:pt x="29" y="87"/>
                  </a:moveTo>
                  <a:lnTo>
                    <a:pt x="42" y="5"/>
                  </a:lnTo>
                  <a:lnTo>
                    <a:pt x="14" y="0"/>
                  </a:lnTo>
                  <a:lnTo>
                    <a:pt x="0" y="83"/>
                  </a:lnTo>
                  <a:lnTo>
                    <a:pt x="29" y="87"/>
                  </a:lnTo>
                  <a:lnTo>
                    <a:pt x="29" y="87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29" y="87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13" name="Freeform 453"/>
            <p:cNvSpPr>
              <a:spLocks/>
            </p:cNvSpPr>
            <p:nvPr/>
          </p:nvSpPr>
          <p:spPr bwMode="auto">
            <a:xfrm>
              <a:off x="4254" y="3657"/>
              <a:ext cx="6" cy="14"/>
            </a:xfrm>
            <a:custGeom>
              <a:avLst/>
              <a:gdLst>
                <a:gd name="T0" fmla="*/ 28 w 41"/>
                <a:gd name="T1" fmla="*/ 87 h 87"/>
                <a:gd name="T2" fmla="*/ 41 w 41"/>
                <a:gd name="T3" fmla="*/ 5 h 87"/>
                <a:gd name="T4" fmla="*/ 13 w 41"/>
                <a:gd name="T5" fmla="*/ 0 h 87"/>
                <a:gd name="T6" fmla="*/ 0 w 41"/>
                <a:gd name="T7" fmla="*/ 82 h 87"/>
                <a:gd name="T8" fmla="*/ 28 w 41"/>
                <a:gd name="T9" fmla="*/ 87 h 87"/>
                <a:gd name="T10" fmla="*/ 28 w 41"/>
                <a:gd name="T11" fmla="*/ 87 h 87"/>
                <a:gd name="T12" fmla="*/ 41 w 41"/>
                <a:gd name="T13" fmla="*/ 5 h 87"/>
                <a:gd name="T14" fmla="*/ 41 w 41"/>
                <a:gd name="T15" fmla="*/ 5 h 87"/>
                <a:gd name="T16" fmla="*/ 41 w 41"/>
                <a:gd name="T17" fmla="*/ 5 h 87"/>
                <a:gd name="T18" fmla="*/ 28 w 41"/>
                <a:gd name="T19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87">
                  <a:moveTo>
                    <a:pt x="28" y="87"/>
                  </a:moveTo>
                  <a:lnTo>
                    <a:pt x="41" y="5"/>
                  </a:lnTo>
                  <a:lnTo>
                    <a:pt x="13" y="0"/>
                  </a:lnTo>
                  <a:lnTo>
                    <a:pt x="0" y="82"/>
                  </a:lnTo>
                  <a:lnTo>
                    <a:pt x="28" y="87"/>
                  </a:lnTo>
                  <a:lnTo>
                    <a:pt x="28" y="87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28" y="87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14" name="Freeform 454"/>
            <p:cNvSpPr>
              <a:spLocks/>
            </p:cNvSpPr>
            <p:nvPr/>
          </p:nvSpPr>
          <p:spPr bwMode="auto">
            <a:xfrm>
              <a:off x="4258" y="3657"/>
              <a:ext cx="7" cy="15"/>
            </a:xfrm>
            <a:custGeom>
              <a:avLst/>
              <a:gdLst>
                <a:gd name="T0" fmla="*/ 35 w 42"/>
                <a:gd name="T1" fmla="*/ 87 h 87"/>
                <a:gd name="T2" fmla="*/ 42 w 42"/>
                <a:gd name="T3" fmla="*/ 4 h 87"/>
                <a:gd name="T4" fmla="*/ 13 w 42"/>
                <a:gd name="T5" fmla="*/ 0 h 87"/>
                <a:gd name="T6" fmla="*/ 0 w 42"/>
                <a:gd name="T7" fmla="*/ 82 h 87"/>
                <a:gd name="T8" fmla="*/ 28 w 42"/>
                <a:gd name="T9" fmla="*/ 86 h 87"/>
                <a:gd name="T10" fmla="*/ 35 w 42"/>
                <a:gd name="T11" fmla="*/ 87 h 87"/>
                <a:gd name="T12" fmla="*/ 28 w 42"/>
                <a:gd name="T13" fmla="*/ 86 h 87"/>
                <a:gd name="T14" fmla="*/ 32 w 42"/>
                <a:gd name="T15" fmla="*/ 87 h 87"/>
                <a:gd name="T16" fmla="*/ 35 w 42"/>
                <a:gd name="T17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87">
                  <a:moveTo>
                    <a:pt x="35" y="87"/>
                  </a:moveTo>
                  <a:lnTo>
                    <a:pt x="42" y="4"/>
                  </a:lnTo>
                  <a:lnTo>
                    <a:pt x="13" y="0"/>
                  </a:lnTo>
                  <a:lnTo>
                    <a:pt x="0" y="82"/>
                  </a:lnTo>
                  <a:lnTo>
                    <a:pt x="28" y="86"/>
                  </a:lnTo>
                  <a:lnTo>
                    <a:pt x="35" y="87"/>
                  </a:lnTo>
                  <a:lnTo>
                    <a:pt x="28" y="86"/>
                  </a:lnTo>
                  <a:lnTo>
                    <a:pt x="32" y="87"/>
                  </a:lnTo>
                  <a:lnTo>
                    <a:pt x="35" y="87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16" name="Rectangle 456"/>
            <p:cNvSpPr>
              <a:spLocks noChangeArrowheads="1"/>
            </p:cNvSpPr>
            <p:nvPr/>
          </p:nvSpPr>
          <p:spPr bwMode="auto">
            <a:xfrm>
              <a:off x="4052" y="3658"/>
              <a:ext cx="5" cy="14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</p:grpSp>
      <p:sp>
        <p:nvSpPr>
          <p:cNvPr id="41456" name="Rectangle 496"/>
          <p:cNvSpPr>
            <a:spLocks noChangeArrowheads="1"/>
          </p:cNvSpPr>
          <p:nvPr/>
        </p:nvSpPr>
        <p:spPr bwMode="auto">
          <a:xfrm>
            <a:off x="3533775" y="5832475"/>
            <a:ext cx="0" cy="0"/>
          </a:xfrm>
          <a:prstGeom prst="rect">
            <a:avLst/>
          </a:prstGeom>
          <a:solidFill>
            <a:srgbClr val="13151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/>
          </a:p>
        </p:txBody>
      </p:sp>
      <p:grpSp>
        <p:nvGrpSpPr>
          <p:cNvPr id="41631" name="Group 671"/>
          <p:cNvGrpSpPr>
            <a:grpSpLocks/>
          </p:cNvGrpSpPr>
          <p:nvPr/>
        </p:nvGrpSpPr>
        <p:grpSpPr bwMode="auto">
          <a:xfrm>
            <a:off x="3200400" y="1295400"/>
            <a:ext cx="2417763" cy="1874838"/>
            <a:chOff x="1392" y="2640"/>
            <a:chExt cx="1523" cy="1181"/>
          </a:xfrm>
        </p:grpSpPr>
        <p:sp>
          <p:nvSpPr>
            <p:cNvPr id="40964" name="Freeform 4"/>
            <p:cNvSpPr>
              <a:spLocks/>
            </p:cNvSpPr>
            <p:nvPr/>
          </p:nvSpPr>
          <p:spPr bwMode="auto">
            <a:xfrm>
              <a:off x="2208" y="3682"/>
              <a:ext cx="5" cy="14"/>
            </a:xfrm>
            <a:custGeom>
              <a:avLst/>
              <a:gdLst>
                <a:gd name="T0" fmla="*/ 28 w 28"/>
                <a:gd name="T1" fmla="*/ 5 h 83"/>
                <a:gd name="T2" fmla="*/ 10 w 28"/>
                <a:gd name="T3" fmla="*/ 0 h 83"/>
                <a:gd name="T4" fmla="*/ 0 w 28"/>
                <a:gd name="T5" fmla="*/ 0 h 83"/>
                <a:gd name="T6" fmla="*/ 0 w 28"/>
                <a:gd name="T7" fmla="*/ 83 h 83"/>
                <a:gd name="T8" fmla="*/ 10 w 28"/>
                <a:gd name="T9" fmla="*/ 83 h 83"/>
                <a:gd name="T10" fmla="*/ 28 w 28"/>
                <a:gd name="T11" fmla="*/ 5 h 83"/>
                <a:gd name="T12" fmla="*/ 28 w 28"/>
                <a:gd name="T13" fmla="*/ 5 h 83"/>
                <a:gd name="T14" fmla="*/ 19 w 28"/>
                <a:gd name="T15" fmla="*/ 0 h 83"/>
                <a:gd name="T16" fmla="*/ 10 w 28"/>
                <a:gd name="T17" fmla="*/ 0 h 83"/>
                <a:gd name="T18" fmla="*/ 28 w 28"/>
                <a:gd name="T19" fmla="*/ 5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83">
                  <a:moveTo>
                    <a:pt x="28" y="5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10" y="83"/>
                  </a:lnTo>
                  <a:lnTo>
                    <a:pt x="28" y="5"/>
                  </a:lnTo>
                  <a:lnTo>
                    <a:pt x="28" y="5"/>
                  </a:lnTo>
                  <a:lnTo>
                    <a:pt x="19" y="0"/>
                  </a:lnTo>
                  <a:lnTo>
                    <a:pt x="10" y="0"/>
                  </a:lnTo>
                  <a:lnTo>
                    <a:pt x="28" y="5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0965" name="Freeform 5"/>
            <p:cNvSpPr>
              <a:spLocks/>
            </p:cNvSpPr>
            <p:nvPr/>
          </p:nvSpPr>
          <p:spPr bwMode="auto">
            <a:xfrm>
              <a:off x="2207" y="3683"/>
              <a:ext cx="7" cy="14"/>
            </a:xfrm>
            <a:custGeom>
              <a:avLst/>
              <a:gdLst>
                <a:gd name="T0" fmla="*/ 28 w 46"/>
                <a:gd name="T1" fmla="*/ 84 h 84"/>
                <a:gd name="T2" fmla="*/ 46 w 46"/>
                <a:gd name="T3" fmla="*/ 4 h 84"/>
                <a:gd name="T4" fmla="*/ 36 w 46"/>
                <a:gd name="T5" fmla="*/ 0 h 84"/>
                <a:gd name="T6" fmla="*/ 0 w 46"/>
                <a:gd name="T7" fmla="*/ 75 h 84"/>
                <a:gd name="T8" fmla="*/ 9 w 46"/>
                <a:gd name="T9" fmla="*/ 79 h 84"/>
                <a:gd name="T10" fmla="*/ 28 w 46"/>
                <a:gd name="T11" fmla="*/ 84 h 84"/>
                <a:gd name="T12" fmla="*/ 9 w 46"/>
                <a:gd name="T13" fmla="*/ 79 h 84"/>
                <a:gd name="T14" fmla="*/ 18 w 46"/>
                <a:gd name="T15" fmla="*/ 84 h 84"/>
                <a:gd name="T16" fmla="*/ 28 w 46"/>
                <a:gd name="T17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84">
                  <a:moveTo>
                    <a:pt x="28" y="84"/>
                  </a:moveTo>
                  <a:lnTo>
                    <a:pt x="46" y="4"/>
                  </a:lnTo>
                  <a:lnTo>
                    <a:pt x="36" y="0"/>
                  </a:lnTo>
                  <a:lnTo>
                    <a:pt x="0" y="75"/>
                  </a:lnTo>
                  <a:lnTo>
                    <a:pt x="9" y="79"/>
                  </a:lnTo>
                  <a:lnTo>
                    <a:pt x="28" y="84"/>
                  </a:lnTo>
                  <a:lnTo>
                    <a:pt x="9" y="79"/>
                  </a:lnTo>
                  <a:lnTo>
                    <a:pt x="18" y="84"/>
                  </a:lnTo>
                  <a:lnTo>
                    <a:pt x="28" y="8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0966" name="Freeform 6"/>
            <p:cNvSpPr>
              <a:spLocks/>
            </p:cNvSpPr>
            <p:nvPr/>
          </p:nvSpPr>
          <p:spPr bwMode="auto">
            <a:xfrm>
              <a:off x="2211" y="3683"/>
              <a:ext cx="5" cy="14"/>
            </a:xfrm>
            <a:custGeom>
              <a:avLst/>
              <a:gdLst>
                <a:gd name="T0" fmla="*/ 26 w 26"/>
                <a:gd name="T1" fmla="*/ 3 h 84"/>
                <a:gd name="T2" fmla="*/ 10 w 26"/>
                <a:gd name="T3" fmla="*/ 0 h 84"/>
                <a:gd name="T4" fmla="*/ 0 w 26"/>
                <a:gd name="T5" fmla="*/ 0 h 84"/>
                <a:gd name="T6" fmla="*/ 0 w 26"/>
                <a:gd name="T7" fmla="*/ 84 h 84"/>
                <a:gd name="T8" fmla="*/ 10 w 26"/>
                <a:gd name="T9" fmla="*/ 84 h 84"/>
                <a:gd name="T10" fmla="*/ 26 w 26"/>
                <a:gd name="T11" fmla="*/ 3 h 84"/>
                <a:gd name="T12" fmla="*/ 26 w 26"/>
                <a:gd name="T13" fmla="*/ 3 h 84"/>
                <a:gd name="T14" fmla="*/ 18 w 26"/>
                <a:gd name="T15" fmla="*/ 0 h 84"/>
                <a:gd name="T16" fmla="*/ 10 w 26"/>
                <a:gd name="T17" fmla="*/ 0 h 84"/>
                <a:gd name="T18" fmla="*/ 26 w 26"/>
                <a:gd name="T19" fmla="*/ 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84">
                  <a:moveTo>
                    <a:pt x="26" y="3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4"/>
                  </a:lnTo>
                  <a:lnTo>
                    <a:pt x="10" y="84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18" y="0"/>
                  </a:lnTo>
                  <a:lnTo>
                    <a:pt x="10" y="0"/>
                  </a:lnTo>
                  <a:lnTo>
                    <a:pt x="26" y="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0967" name="Freeform 7"/>
            <p:cNvSpPr>
              <a:spLocks/>
            </p:cNvSpPr>
            <p:nvPr/>
          </p:nvSpPr>
          <p:spPr bwMode="auto">
            <a:xfrm>
              <a:off x="2210" y="3684"/>
              <a:ext cx="7" cy="14"/>
            </a:xfrm>
            <a:custGeom>
              <a:avLst/>
              <a:gdLst>
                <a:gd name="T0" fmla="*/ 26 w 42"/>
                <a:gd name="T1" fmla="*/ 85 h 85"/>
                <a:gd name="T2" fmla="*/ 42 w 42"/>
                <a:gd name="T3" fmla="*/ 5 h 85"/>
                <a:gd name="T4" fmla="*/ 31 w 42"/>
                <a:gd name="T5" fmla="*/ 0 h 85"/>
                <a:gd name="T6" fmla="*/ 0 w 42"/>
                <a:gd name="T7" fmla="*/ 77 h 85"/>
                <a:gd name="T8" fmla="*/ 11 w 42"/>
                <a:gd name="T9" fmla="*/ 82 h 85"/>
                <a:gd name="T10" fmla="*/ 26 w 42"/>
                <a:gd name="T11" fmla="*/ 85 h 85"/>
                <a:gd name="T12" fmla="*/ 11 w 42"/>
                <a:gd name="T13" fmla="*/ 82 h 85"/>
                <a:gd name="T14" fmla="*/ 18 w 42"/>
                <a:gd name="T15" fmla="*/ 85 h 85"/>
                <a:gd name="T16" fmla="*/ 26 w 42"/>
                <a:gd name="T1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85">
                  <a:moveTo>
                    <a:pt x="26" y="85"/>
                  </a:moveTo>
                  <a:lnTo>
                    <a:pt x="42" y="5"/>
                  </a:lnTo>
                  <a:lnTo>
                    <a:pt x="31" y="0"/>
                  </a:lnTo>
                  <a:lnTo>
                    <a:pt x="0" y="77"/>
                  </a:lnTo>
                  <a:lnTo>
                    <a:pt x="11" y="82"/>
                  </a:lnTo>
                  <a:lnTo>
                    <a:pt x="26" y="85"/>
                  </a:lnTo>
                  <a:lnTo>
                    <a:pt x="11" y="82"/>
                  </a:lnTo>
                  <a:lnTo>
                    <a:pt x="18" y="85"/>
                  </a:lnTo>
                  <a:lnTo>
                    <a:pt x="26" y="85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0968" name="Freeform 8"/>
            <p:cNvSpPr>
              <a:spLocks/>
            </p:cNvSpPr>
            <p:nvPr/>
          </p:nvSpPr>
          <p:spPr bwMode="auto">
            <a:xfrm>
              <a:off x="2215" y="3684"/>
              <a:ext cx="2" cy="14"/>
            </a:xfrm>
            <a:custGeom>
              <a:avLst/>
              <a:gdLst>
                <a:gd name="T0" fmla="*/ 10 w 10"/>
                <a:gd name="T1" fmla="*/ 83 h 83"/>
                <a:gd name="T2" fmla="*/ 10 w 10"/>
                <a:gd name="T3" fmla="*/ 0 h 83"/>
                <a:gd name="T4" fmla="*/ 0 w 10"/>
                <a:gd name="T5" fmla="*/ 0 h 83"/>
                <a:gd name="T6" fmla="*/ 0 w 10"/>
                <a:gd name="T7" fmla="*/ 83 h 83"/>
                <a:gd name="T8" fmla="*/ 10 w 10"/>
                <a:gd name="T9" fmla="*/ 83 h 83"/>
                <a:gd name="T10" fmla="*/ 10 w 10"/>
                <a:gd name="T11" fmla="*/ 83 h 83"/>
                <a:gd name="T12" fmla="*/ 10 w 10"/>
                <a:gd name="T13" fmla="*/ 0 h 83"/>
                <a:gd name="T14" fmla="*/ 10 w 10"/>
                <a:gd name="T15" fmla="*/ 0 h 83"/>
                <a:gd name="T16" fmla="*/ 10 w 10"/>
                <a:gd name="T17" fmla="*/ 0 h 83"/>
                <a:gd name="T18" fmla="*/ 10 w 10"/>
                <a:gd name="T1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83">
                  <a:moveTo>
                    <a:pt x="10" y="83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8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0969" name="Freeform 9"/>
            <p:cNvSpPr>
              <a:spLocks/>
            </p:cNvSpPr>
            <p:nvPr/>
          </p:nvSpPr>
          <p:spPr bwMode="auto">
            <a:xfrm>
              <a:off x="2217" y="3684"/>
              <a:ext cx="4" cy="14"/>
            </a:xfrm>
            <a:custGeom>
              <a:avLst/>
              <a:gdLst>
                <a:gd name="T0" fmla="*/ 29 w 29"/>
                <a:gd name="T1" fmla="*/ 5 h 83"/>
                <a:gd name="T2" fmla="*/ 10 w 29"/>
                <a:gd name="T3" fmla="*/ 0 h 83"/>
                <a:gd name="T4" fmla="*/ 0 w 29"/>
                <a:gd name="T5" fmla="*/ 0 h 83"/>
                <a:gd name="T6" fmla="*/ 0 w 29"/>
                <a:gd name="T7" fmla="*/ 83 h 83"/>
                <a:gd name="T8" fmla="*/ 10 w 29"/>
                <a:gd name="T9" fmla="*/ 83 h 83"/>
                <a:gd name="T10" fmla="*/ 29 w 29"/>
                <a:gd name="T11" fmla="*/ 5 h 83"/>
                <a:gd name="T12" fmla="*/ 29 w 29"/>
                <a:gd name="T13" fmla="*/ 5 h 83"/>
                <a:gd name="T14" fmla="*/ 20 w 29"/>
                <a:gd name="T15" fmla="*/ 0 h 83"/>
                <a:gd name="T16" fmla="*/ 10 w 29"/>
                <a:gd name="T17" fmla="*/ 0 h 83"/>
                <a:gd name="T18" fmla="*/ 29 w 29"/>
                <a:gd name="T19" fmla="*/ 5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83">
                  <a:moveTo>
                    <a:pt x="29" y="5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10" y="83"/>
                  </a:lnTo>
                  <a:lnTo>
                    <a:pt x="29" y="5"/>
                  </a:lnTo>
                  <a:lnTo>
                    <a:pt x="29" y="5"/>
                  </a:lnTo>
                  <a:lnTo>
                    <a:pt x="20" y="0"/>
                  </a:lnTo>
                  <a:lnTo>
                    <a:pt x="10" y="0"/>
                  </a:lnTo>
                  <a:lnTo>
                    <a:pt x="29" y="5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0970" name="Freeform 10"/>
            <p:cNvSpPr>
              <a:spLocks/>
            </p:cNvSpPr>
            <p:nvPr/>
          </p:nvSpPr>
          <p:spPr bwMode="auto">
            <a:xfrm>
              <a:off x="2215" y="3685"/>
              <a:ext cx="8" cy="13"/>
            </a:xfrm>
            <a:custGeom>
              <a:avLst/>
              <a:gdLst>
                <a:gd name="T0" fmla="*/ 28 w 46"/>
                <a:gd name="T1" fmla="*/ 83 h 83"/>
                <a:gd name="T2" fmla="*/ 46 w 46"/>
                <a:gd name="T3" fmla="*/ 4 h 83"/>
                <a:gd name="T4" fmla="*/ 37 w 46"/>
                <a:gd name="T5" fmla="*/ 0 h 83"/>
                <a:gd name="T6" fmla="*/ 0 w 46"/>
                <a:gd name="T7" fmla="*/ 74 h 83"/>
                <a:gd name="T8" fmla="*/ 10 w 46"/>
                <a:gd name="T9" fmla="*/ 78 h 83"/>
                <a:gd name="T10" fmla="*/ 28 w 46"/>
                <a:gd name="T11" fmla="*/ 83 h 83"/>
                <a:gd name="T12" fmla="*/ 10 w 46"/>
                <a:gd name="T13" fmla="*/ 78 h 83"/>
                <a:gd name="T14" fmla="*/ 19 w 46"/>
                <a:gd name="T15" fmla="*/ 83 h 83"/>
                <a:gd name="T16" fmla="*/ 28 w 46"/>
                <a:gd name="T1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83">
                  <a:moveTo>
                    <a:pt x="28" y="83"/>
                  </a:moveTo>
                  <a:lnTo>
                    <a:pt x="46" y="4"/>
                  </a:lnTo>
                  <a:lnTo>
                    <a:pt x="37" y="0"/>
                  </a:lnTo>
                  <a:lnTo>
                    <a:pt x="0" y="74"/>
                  </a:lnTo>
                  <a:lnTo>
                    <a:pt x="10" y="78"/>
                  </a:lnTo>
                  <a:lnTo>
                    <a:pt x="28" y="83"/>
                  </a:lnTo>
                  <a:lnTo>
                    <a:pt x="10" y="78"/>
                  </a:lnTo>
                  <a:lnTo>
                    <a:pt x="19" y="83"/>
                  </a:lnTo>
                  <a:lnTo>
                    <a:pt x="28" y="8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0971" name="Freeform 11"/>
            <p:cNvSpPr>
              <a:spLocks/>
            </p:cNvSpPr>
            <p:nvPr/>
          </p:nvSpPr>
          <p:spPr bwMode="auto">
            <a:xfrm>
              <a:off x="2220" y="3685"/>
              <a:ext cx="1" cy="13"/>
            </a:xfrm>
            <a:custGeom>
              <a:avLst/>
              <a:gdLst>
                <a:gd name="T0" fmla="*/ 10 w 10"/>
                <a:gd name="T1" fmla="*/ 83 h 83"/>
                <a:gd name="T2" fmla="*/ 10 w 10"/>
                <a:gd name="T3" fmla="*/ 0 h 83"/>
                <a:gd name="T4" fmla="*/ 0 w 10"/>
                <a:gd name="T5" fmla="*/ 0 h 83"/>
                <a:gd name="T6" fmla="*/ 0 w 10"/>
                <a:gd name="T7" fmla="*/ 83 h 83"/>
                <a:gd name="T8" fmla="*/ 10 w 10"/>
                <a:gd name="T9" fmla="*/ 83 h 83"/>
                <a:gd name="T10" fmla="*/ 10 w 10"/>
                <a:gd name="T11" fmla="*/ 83 h 83"/>
                <a:gd name="T12" fmla="*/ 10 w 10"/>
                <a:gd name="T13" fmla="*/ 0 h 83"/>
                <a:gd name="T14" fmla="*/ 10 w 10"/>
                <a:gd name="T15" fmla="*/ 0 h 83"/>
                <a:gd name="T16" fmla="*/ 10 w 10"/>
                <a:gd name="T17" fmla="*/ 0 h 83"/>
                <a:gd name="T18" fmla="*/ 10 w 10"/>
                <a:gd name="T1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83">
                  <a:moveTo>
                    <a:pt x="10" y="83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8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0972" name="Freeform 12"/>
            <p:cNvSpPr>
              <a:spLocks/>
            </p:cNvSpPr>
            <p:nvPr/>
          </p:nvSpPr>
          <p:spPr bwMode="auto">
            <a:xfrm>
              <a:off x="2221" y="3685"/>
              <a:ext cx="5" cy="13"/>
            </a:xfrm>
            <a:custGeom>
              <a:avLst/>
              <a:gdLst>
                <a:gd name="T0" fmla="*/ 28 w 28"/>
                <a:gd name="T1" fmla="*/ 4 h 83"/>
                <a:gd name="T2" fmla="*/ 10 w 28"/>
                <a:gd name="T3" fmla="*/ 0 h 83"/>
                <a:gd name="T4" fmla="*/ 0 w 28"/>
                <a:gd name="T5" fmla="*/ 0 h 83"/>
                <a:gd name="T6" fmla="*/ 0 w 28"/>
                <a:gd name="T7" fmla="*/ 83 h 83"/>
                <a:gd name="T8" fmla="*/ 10 w 28"/>
                <a:gd name="T9" fmla="*/ 83 h 83"/>
                <a:gd name="T10" fmla="*/ 28 w 28"/>
                <a:gd name="T11" fmla="*/ 4 h 83"/>
                <a:gd name="T12" fmla="*/ 28 w 28"/>
                <a:gd name="T13" fmla="*/ 4 h 83"/>
                <a:gd name="T14" fmla="*/ 19 w 28"/>
                <a:gd name="T15" fmla="*/ 0 h 83"/>
                <a:gd name="T16" fmla="*/ 10 w 28"/>
                <a:gd name="T17" fmla="*/ 0 h 83"/>
                <a:gd name="T18" fmla="*/ 28 w 28"/>
                <a:gd name="T19" fmla="*/ 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83">
                  <a:moveTo>
                    <a:pt x="28" y="4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10" y="83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19" y="0"/>
                  </a:lnTo>
                  <a:lnTo>
                    <a:pt x="10" y="0"/>
                  </a:lnTo>
                  <a:lnTo>
                    <a:pt x="28" y="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0973" name="Freeform 13"/>
            <p:cNvSpPr>
              <a:spLocks/>
            </p:cNvSpPr>
            <p:nvPr/>
          </p:nvSpPr>
          <p:spPr bwMode="auto">
            <a:xfrm>
              <a:off x="2220" y="3685"/>
              <a:ext cx="8" cy="14"/>
            </a:xfrm>
            <a:custGeom>
              <a:avLst/>
              <a:gdLst>
                <a:gd name="T0" fmla="*/ 28 w 45"/>
                <a:gd name="T1" fmla="*/ 84 h 84"/>
                <a:gd name="T2" fmla="*/ 45 w 45"/>
                <a:gd name="T3" fmla="*/ 5 h 84"/>
                <a:gd name="T4" fmla="*/ 36 w 45"/>
                <a:gd name="T5" fmla="*/ 0 h 84"/>
                <a:gd name="T6" fmla="*/ 0 w 45"/>
                <a:gd name="T7" fmla="*/ 74 h 84"/>
                <a:gd name="T8" fmla="*/ 9 w 45"/>
                <a:gd name="T9" fmla="*/ 80 h 84"/>
                <a:gd name="T10" fmla="*/ 28 w 45"/>
                <a:gd name="T11" fmla="*/ 84 h 84"/>
                <a:gd name="T12" fmla="*/ 9 w 45"/>
                <a:gd name="T13" fmla="*/ 80 h 84"/>
                <a:gd name="T14" fmla="*/ 18 w 45"/>
                <a:gd name="T15" fmla="*/ 84 h 84"/>
                <a:gd name="T16" fmla="*/ 28 w 45"/>
                <a:gd name="T17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84">
                  <a:moveTo>
                    <a:pt x="28" y="84"/>
                  </a:moveTo>
                  <a:lnTo>
                    <a:pt x="45" y="5"/>
                  </a:lnTo>
                  <a:lnTo>
                    <a:pt x="36" y="0"/>
                  </a:lnTo>
                  <a:lnTo>
                    <a:pt x="0" y="74"/>
                  </a:lnTo>
                  <a:lnTo>
                    <a:pt x="9" y="80"/>
                  </a:lnTo>
                  <a:lnTo>
                    <a:pt x="28" y="84"/>
                  </a:lnTo>
                  <a:lnTo>
                    <a:pt x="9" y="80"/>
                  </a:lnTo>
                  <a:lnTo>
                    <a:pt x="18" y="84"/>
                  </a:lnTo>
                  <a:lnTo>
                    <a:pt x="28" y="8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0974" name="Freeform 14"/>
            <p:cNvSpPr>
              <a:spLocks/>
            </p:cNvSpPr>
            <p:nvPr/>
          </p:nvSpPr>
          <p:spPr bwMode="auto">
            <a:xfrm>
              <a:off x="2225" y="3685"/>
              <a:ext cx="2" cy="14"/>
            </a:xfrm>
            <a:custGeom>
              <a:avLst/>
              <a:gdLst>
                <a:gd name="T0" fmla="*/ 11 w 11"/>
                <a:gd name="T1" fmla="*/ 84 h 84"/>
                <a:gd name="T2" fmla="*/ 11 w 11"/>
                <a:gd name="T3" fmla="*/ 0 h 84"/>
                <a:gd name="T4" fmla="*/ 0 w 11"/>
                <a:gd name="T5" fmla="*/ 0 h 84"/>
                <a:gd name="T6" fmla="*/ 0 w 11"/>
                <a:gd name="T7" fmla="*/ 84 h 84"/>
                <a:gd name="T8" fmla="*/ 11 w 11"/>
                <a:gd name="T9" fmla="*/ 84 h 84"/>
                <a:gd name="T10" fmla="*/ 11 w 11"/>
                <a:gd name="T11" fmla="*/ 84 h 84"/>
                <a:gd name="T12" fmla="*/ 11 w 11"/>
                <a:gd name="T13" fmla="*/ 0 h 84"/>
                <a:gd name="T14" fmla="*/ 11 w 11"/>
                <a:gd name="T15" fmla="*/ 0 h 84"/>
                <a:gd name="T16" fmla="*/ 11 w 11"/>
                <a:gd name="T17" fmla="*/ 0 h 84"/>
                <a:gd name="T18" fmla="*/ 11 w 11"/>
                <a:gd name="T1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84">
                  <a:moveTo>
                    <a:pt x="11" y="84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84"/>
                  </a:lnTo>
                  <a:lnTo>
                    <a:pt x="11" y="84"/>
                  </a:lnTo>
                  <a:lnTo>
                    <a:pt x="11" y="84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8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0975" name="Freeform 15"/>
            <p:cNvSpPr>
              <a:spLocks/>
            </p:cNvSpPr>
            <p:nvPr/>
          </p:nvSpPr>
          <p:spPr bwMode="auto">
            <a:xfrm>
              <a:off x="2227" y="3685"/>
              <a:ext cx="4" cy="14"/>
            </a:xfrm>
            <a:custGeom>
              <a:avLst/>
              <a:gdLst>
                <a:gd name="T0" fmla="*/ 29 w 29"/>
                <a:gd name="T1" fmla="*/ 5 h 84"/>
                <a:gd name="T2" fmla="*/ 10 w 29"/>
                <a:gd name="T3" fmla="*/ 0 h 84"/>
                <a:gd name="T4" fmla="*/ 0 w 29"/>
                <a:gd name="T5" fmla="*/ 0 h 84"/>
                <a:gd name="T6" fmla="*/ 0 w 29"/>
                <a:gd name="T7" fmla="*/ 84 h 84"/>
                <a:gd name="T8" fmla="*/ 10 w 29"/>
                <a:gd name="T9" fmla="*/ 84 h 84"/>
                <a:gd name="T10" fmla="*/ 29 w 29"/>
                <a:gd name="T11" fmla="*/ 5 h 84"/>
                <a:gd name="T12" fmla="*/ 29 w 29"/>
                <a:gd name="T13" fmla="*/ 5 h 84"/>
                <a:gd name="T14" fmla="*/ 20 w 29"/>
                <a:gd name="T15" fmla="*/ 0 h 84"/>
                <a:gd name="T16" fmla="*/ 10 w 29"/>
                <a:gd name="T17" fmla="*/ 0 h 84"/>
                <a:gd name="T18" fmla="*/ 29 w 29"/>
                <a:gd name="T19" fmla="*/ 5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84">
                  <a:moveTo>
                    <a:pt x="29" y="5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4"/>
                  </a:lnTo>
                  <a:lnTo>
                    <a:pt x="10" y="84"/>
                  </a:lnTo>
                  <a:lnTo>
                    <a:pt x="29" y="5"/>
                  </a:lnTo>
                  <a:lnTo>
                    <a:pt x="29" y="5"/>
                  </a:lnTo>
                  <a:lnTo>
                    <a:pt x="20" y="0"/>
                  </a:lnTo>
                  <a:lnTo>
                    <a:pt x="10" y="0"/>
                  </a:lnTo>
                  <a:lnTo>
                    <a:pt x="29" y="5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0976" name="Freeform 16"/>
            <p:cNvSpPr>
              <a:spLocks/>
            </p:cNvSpPr>
            <p:nvPr/>
          </p:nvSpPr>
          <p:spPr bwMode="auto">
            <a:xfrm>
              <a:off x="2225" y="3686"/>
              <a:ext cx="8" cy="14"/>
            </a:xfrm>
            <a:custGeom>
              <a:avLst/>
              <a:gdLst>
                <a:gd name="T0" fmla="*/ 28 w 47"/>
                <a:gd name="T1" fmla="*/ 84 h 84"/>
                <a:gd name="T2" fmla="*/ 47 w 47"/>
                <a:gd name="T3" fmla="*/ 4 h 84"/>
                <a:gd name="T4" fmla="*/ 37 w 47"/>
                <a:gd name="T5" fmla="*/ 0 h 84"/>
                <a:gd name="T6" fmla="*/ 0 w 47"/>
                <a:gd name="T7" fmla="*/ 75 h 84"/>
                <a:gd name="T8" fmla="*/ 10 w 47"/>
                <a:gd name="T9" fmla="*/ 79 h 84"/>
                <a:gd name="T10" fmla="*/ 28 w 47"/>
                <a:gd name="T11" fmla="*/ 84 h 84"/>
                <a:gd name="T12" fmla="*/ 10 w 47"/>
                <a:gd name="T13" fmla="*/ 79 h 84"/>
                <a:gd name="T14" fmla="*/ 19 w 47"/>
                <a:gd name="T15" fmla="*/ 84 h 84"/>
                <a:gd name="T16" fmla="*/ 28 w 47"/>
                <a:gd name="T17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84">
                  <a:moveTo>
                    <a:pt x="28" y="84"/>
                  </a:moveTo>
                  <a:lnTo>
                    <a:pt x="47" y="4"/>
                  </a:lnTo>
                  <a:lnTo>
                    <a:pt x="37" y="0"/>
                  </a:lnTo>
                  <a:lnTo>
                    <a:pt x="0" y="75"/>
                  </a:lnTo>
                  <a:lnTo>
                    <a:pt x="10" y="79"/>
                  </a:lnTo>
                  <a:lnTo>
                    <a:pt x="28" y="84"/>
                  </a:lnTo>
                  <a:lnTo>
                    <a:pt x="10" y="79"/>
                  </a:lnTo>
                  <a:lnTo>
                    <a:pt x="19" y="84"/>
                  </a:lnTo>
                  <a:lnTo>
                    <a:pt x="28" y="8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0977" name="Freeform 17"/>
            <p:cNvSpPr>
              <a:spLocks/>
            </p:cNvSpPr>
            <p:nvPr/>
          </p:nvSpPr>
          <p:spPr bwMode="auto">
            <a:xfrm>
              <a:off x="2230" y="3686"/>
              <a:ext cx="2" cy="14"/>
            </a:xfrm>
            <a:custGeom>
              <a:avLst/>
              <a:gdLst>
                <a:gd name="T0" fmla="*/ 10 w 10"/>
                <a:gd name="T1" fmla="*/ 83 h 83"/>
                <a:gd name="T2" fmla="*/ 10 w 10"/>
                <a:gd name="T3" fmla="*/ 0 h 83"/>
                <a:gd name="T4" fmla="*/ 0 w 10"/>
                <a:gd name="T5" fmla="*/ 0 h 83"/>
                <a:gd name="T6" fmla="*/ 0 w 10"/>
                <a:gd name="T7" fmla="*/ 83 h 83"/>
                <a:gd name="T8" fmla="*/ 10 w 10"/>
                <a:gd name="T9" fmla="*/ 83 h 83"/>
                <a:gd name="T10" fmla="*/ 10 w 10"/>
                <a:gd name="T11" fmla="*/ 83 h 83"/>
                <a:gd name="T12" fmla="*/ 10 w 10"/>
                <a:gd name="T13" fmla="*/ 0 h 83"/>
                <a:gd name="T14" fmla="*/ 10 w 10"/>
                <a:gd name="T15" fmla="*/ 0 h 83"/>
                <a:gd name="T16" fmla="*/ 10 w 10"/>
                <a:gd name="T17" fmla="*/ 0 h 83"/>
                <a:gd name="T18" fmla="*/ 10 w 10"/>
                <a:gd name="T1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83">
                  <a:moveTo>
                    <a:pt x="10" y="83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8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0978" name="Freeform 18"/>
            <p:cNvSpPr>
              <a:spLocks/>
            </p:cNvSpPr>
            <p:nvPr/>
          </p:nvSpPr>
          <p:spPr bwMode="auto">
            <a:xfrm>
              <a:off x="2232" y="3686"/>
              <a:ext cx="1" cy="14"/>
            </a:xfrm>
            <a:custGeom>
              <a:avLst/>
              <a:gdLst>
                <a:gd name="T0" fmla="*/ 10 w 10"/>
                <a:gd name="T1" fmla="*/ 83 h 83"/>
                <a:gd name="T2" fmla="*/ 10 w 10"/>
                <a:gd name="T3" fmla="*/ 0 h 83"/>
                <a:gd name="T4" fmla="*/ 0 w 10"/>
                <a:gd name="T5" fmla="*/ 0 h 83"/>
                <a:gd name="T6" fmla="*/ 0 w 10"/>
                <a:gd name="T7" fmla="*/ 83 h 83"/>
                <a:gd name="T8" fmla="*/ 10 w 10"/>
                <a:gd name="T9" fmla="*/ 83 h 83"/>
                <a:gd name="T10" fmla="*/ 10 w 10"/>
                <a:gd name="T11" fmla="*/ 83 h 83"/>
                <a:gd name="T12" fmla="*/ 10 w 10"/>
                <a:gd name="T13" fmla="*/ 0 h 83"/>
                <a:gd name="T14" fmla="*/ 10 w 10"/>
                <a:gd name="T15" fmla="*/ 0 h 83"/>
                <a:gd name="T16" fmla="*/ 10 w 10"/>
                <a:gd name="T17" fmla="*/ 0 h 83"/>
                <a:gd name="T18" fmla="*/ 10 w 10"/>
                <a:gd name="T1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83">
                  <a:moveTo>
                    <a:pt x="10" y="83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8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0979" name="Freeform 19"/>
            <p:cNvSpPr>
              <a:spLocks/>
            </p:cNvSpPr>
            <p:nvPr/>
          </p:nvSpPr>
          <p:spPr bwMode="auto">
            <a:xfrm>
              <a:off x="2233" y="3686"/>
              <a:ext cx="5" cy="14"/>
            </a:xfrm>
            <a:custGeom>
              <a:avLst/>
              <a:gdLst>
                <a:gd name="T0" fmla="*/ 27 w 27"/>
                <a:gd name="T1" fmla="*/ 3 h 83"/>
                <a:gd name="T2" fmla="*/ 10 w 27"/>
                <a:gd name="T3" fmla="*/ 0 h 83"/>
                <a:gd name="T4" fmla="*/ 0 w 27"/>
                <a:gd name="T5" fmla="*/ 0 h 83"/>
                <a:gd name="T6" fmla="*/ 0 w 27"/>
                <a:gd name="T7" fmla="*/ 83 h 83"/>
                <a:gd name="T8" fmla="*/ 10 w 27"/>
                <a:gd name="T9" fmla="*/ 83 h 83"/>
                <a:gd name="T10" fmla="*/ 27 w 27"/>
                <a:gd name="T11" fmla="*/ 3 h 83"/>
                <a:gd name="T12" fmla="*/ 27 w 27"/>
                <a:gd name="T13" fmla="*/ 3 h 83"/>
                <a:gd name="T14" fmla="*/ 20 w 27"/>
                <a:gd name="T15" fmla="*/ 0 h 83"/>
                <a:gd name="T16" fmla="*/ 10 w 27"/>
                <a:gd name="T17" fmla="*/ 0 h 83"/>
                <a:gd name="T18" fmla="*/ 27 w 27"/>
                <a:gd name="T19" fmla="*/ 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83">
                  <a:moveTo>
                    <a:pt x="27" y="3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10" y="83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20" y="0"/>
                  </a:lnTo>
                  <a:lnTo>
                    <a:pt x="10" y="0"/>
                  </a:lnTo>
                  <a:lnTo>
                    <a:pt x="27" y="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0980" name="Freeform 20"/>
            <p:cNvSpPr>
              <a:spLocks/>
            </p:cNvSpPr>
            <p:nvPr/>
          </p:nvSpPr>
          <p:spPr bwMode="auto">
            <a:xfrm>
              <a:off x="2232" y="3687"/>
              <a:ext cx="8" cy="14"/>
            </a:xfrm>
            <a:custGeom>
              <a:avLst/>
              <a:gdLst>
                <a:gd name="T0" fmla="*/ 28 w 45"/>
                <a:gd name="T1" fmla="*/ 84 h 84"/>
                <a:gd name="T2" fmla="*/ 45 w 45"/>
                <a:gd name="T3" fmla="*/ 6 h 84"/>
                <a:gd name="T4" fmla="*/ 35 w 45"/>
                <a:gd name="T5" fmla="*/ 0 h 84"/>
                <a:gd name="T6" fmla="*/ 0 w 45"/>
                <a:gd name="T7" fmla="*/ 75 h 84"/>
                <a:gd name="T8" fmla="*/ 10 w 45"/>
                <a:gd name="T9" fmla="*/ 80 h 84"/>
                <a:gd name="T10" fmla="*/ 28 w 45"/>
                <a:gd name="T11" fmla="*/ 84 h 84"/>
                <a:gd name="T12" fmla="*/ 10 w 45"/>
                <a:gd name="T13" fmla="*/ 80 h 84"/>
                <a:gd name="T14" fmla="*/ 18 w 45"/>
                <a:gd name="T15" fmla="*/ 84 h 84"/>
                <a:gd name="T16" fmla="*/ 28 w 45"/>
                <a:gd name="T17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84">
                  <a:moveTo>
                    <a:pt x="28" y="84"/>
                  </a:moveTo>
                  <a:lnTo>
                    <a:pt x="45" y="6"/>
                  </a:lnTo>
                  <a:lnTo>
                    <a:pt x="35" y="0"/>
                  </a:lnTo>
                  <a:lnTo>
                    <a:pt x="0" y="75"/>
                  </a:lnTo>
                  <a:lnTo>
                    <a:pt x="10" y="80"/>
                  </a:lnTo>
                  <a:lnTo>
                    <a:pt x="28" y="84"/>
                  </a:lnTo>
                  <a:lnTo>
                    <a:pt x="10" y="80"/>
                  </a:lnTo>
                  <a:lnTo>
                    <a:pt x="18" y="84"/>
                  </a:lnTo>
                  <a:lnTo>
                    <a:pt x="28" y="8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0981" name="Freeform 21"/>
            <p:cNvSpPr>
              <a:spLocks/>
            </p:cNvSpPr>
            <p:nvPr/>
          </p:nvSpPr>
          <p:spPr bwMode="auto">
            <a:xfrm>
              <a:off x="2237" y="3687"/>
              <a:ext cx="2" cy="14"/>
            </a:xfrm>
            <a:custGeom>
              <a:avLst/>
              <a:gdLst>
                <a:gd name="T0" fmla="*/ 12 w 12"/>
                <a:gd name="T1" fmla="*/ 83 h 83"/>
                <a:gd name="T2" fmla="*/ 12 w 12"/>
                <a:gd name="T3" fmla="*/ 0 h 83"/>
                <a:gd name="T4" fmla="*/ 0 w 12"/>
                <a:gd name="T5" fmla="*/ 0 h 83"/>
                <a:gd name="T6" fmla="*/ 0 w 12"/>
                <a:gd name="T7" fmla="*/ 83 h 83"/>
                <a:gd name="T8" fmla="*/ 12 w 12"/>
                <a:gd name="T9" fmla="*/ 83 h 83"/>
                <a:gd name="T10" fmla="*/ 12 w 12"/>
                <a:gd name="T11" fmla="*/ 83 h 83"/>
                <a:gd name="T12" fmla="*/ 12 w 12"/>
                <a:gd name="T13" fmla="*/ 0 h 83"/>
                <a:gd name="T14" fmla="*/ 12 w 12"/>
                <a:gd name="T15" fmla="*/ 0 h 83"/>
                <a:gd name="T16" fmla="*/ 12 w 12"/>
                <a:gd name="T17" fmla="*/ 0 h 83"/>
                <a:gd name="T18" fmla="*/ 12 w 12"/>
                <a:gd name="T1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83">
                  <a:moveTo>
                    <a:pt x="12" y="83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12" y="83"/>
                  </a:lnTo>
                  <a:lnTo>
                    <a:pt x="12" y="83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8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0982" name="Freeform 22"/>
            <p:cNvSpPr>
              <a:spLocks/>
            </p:cNvSpPr>
            <p:nvPr/>
          </p:nvSpPr>
          <p:spPr bwMode="auto">
            <a:xfrm>
              <a:off x="2239" y="3687"/>
              <a:ext cx="1" cy="14"/>
            </a:xfrm>
            <a:custGeom>
              <a:avLst/>
              <a:gdLst>
                <a:gd name="T0" fmla="*/ 10 w 10"/>
                <a:gd name="T1" fmla="*/ 83 h 83"/>
                <a:gd name="T2" fmla="*/ 10 w 10"/>
                <a:gd name="T3" fmla="*/ 0 h 83"/>
                <a:gd name="T4" fmla="*/ 0 w 10"/>
                <a:gd name="T5" fmla="*/ 0 h 83"/>
                <a:gd name="T6" fmla="*/ 0 w 10"/>
                <a:gd name="T7" fmla="*/ 83 h 83"/>
                <a:gd name="T8" fmla="*/ 10 w 10"/>
                <a:gd name="T9" fmla="*/ 83 h 83"/>
                <a:gd name="T10" fmla="*/ 10 w 10"/>
                <a:gd name="T11" fmla="*/ 83 h 83"/>
                <a:gd name="T12" fmla="*/ 10 w 10"/>
                <a:gd name="T13" fmla="*/ 0 h 83"/>
                <a:gd name="T14" fmla="*/ 10 w 10"/>
                <a:gd name="T15" fmla="*/ 0 h 83"/>
                <a:gd name="T16" fmla="*/ 10 w 10"/>
                <a:gd name="T17" fmla="*/ 0 h 83"/>
                <a:gd name="T18" fmla="*/ 10 w 10"/>
                <a:gd name="T1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83">
                  <a:moveTo>
                    <a:pt x="10" y="83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8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0983" name="Freeform 23"/>
            <p:cNvSpPr>
              <a:spLocks/>
            </p:cNvSpPr>
            <p:nvPr/>
          </p:nvSpPr>
          <p:spPr bwMode="auto">
            <a:xfrm>
              <a:off x="2240" y="3687"/>
              <a:ext cx="2" cy="14"/>
            </a:xfrm>
            <a:custGeom>
              <a:avLst/>
              <a:gdLst>
                <a:gd name="T0" fmla="*/ 8 w 8"/>
                <a:gd name="T1" fmla="*/ 83 h 83"/>
                <a:gd name="T2" fmla="*/ 8 w 8"/>
                <a:gd name="T3" fmla="*/ 0 h 83"/>
                <a:gd name="T4" fmla="*/ 0 w 8"/>
                <a:gd name="T5" fmla="*/ 0 h 83"/>
                <a:gd name="T6" fmla="*/ 0 w 8"/>
                <a:gd name="T7" fmla="*/ 83 h 83"/>
                <a:gd name="T8" fmla="*/ 8 w 8"/>
                <a:gd name="T9" fmla="*/ 83 h 83"/>
                <a:gd name="T10" fmla="*/ 8 w 8"/>
                <a:gd name="T11" fmla="*/ 83 h 83"/>
                <a:gd name="T12" fmla="*/ 8 w 8"/>
                <a:gd name="T13" fmla="*/ 0 h 83"/>
                <a:gd name="T14" fmla="*/ 8 w 8"/>
                <a:gd name="T15" fmla="*/ 0 h 83"/>
                <a:gd name="T16" fmla="*/ 8 w 8"/>
                <a:gd name="T17" fmla="*/ 0 h 83"/>
                <a:gd name="T18" fmla="*/ 8 w 8"/>
                <a:gd name="T1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83">
                  <a:moveTo>
                    <a:pt x="8" y="83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8" y="83"/>
                  </a:lnTo>
                  <a:lnTo>
                    <a:pt x="8" y="83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8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0984" name="Freeform 24"/>
            <p:cNvSpPr>
              <a:spLocks/>
            </p:cNvSpPr>
            <p:nvPr/>
          </p:nvSpPr>
          <p:spPr bwMode="auto">
            <a:xfrm>
              <a:off x="2242" y="3687"/>
              <a:ext cx="5" cy="14"/>
            </a:xfrm>
            <a:custGeom>
              <a:avLst/>
              <a:gdLst>
                <a:gd name="T0" fmla="*/ 29 w 29"/>
                <a:gd name="T1" fmla="*/ 5 h 83"/>
                <a:gd name="T2" fmla="*/ 10 w 29"/>
                <a:gd name="T3" fmla="*/ 0 h 83"/>
                <a:gd name="T4" fmla="*/ 0 w 29"/>
                <a:gd name="T5" fmla="*/ 0 h 83"/>
                <a:gd name="T6" fmla="*/ 0 w 29"/>
                <a:gd name="T7" fmla="*/ 83 h 83"/>
                <a:gd name="T8" fmla="*/ 10 w 29"/>
                <a:gd name="T9" fmla="*/ 83 h 83"/>
                <a:gd name="T10" fmla="*/ 29 w 29"/>
                <a:gd name="T11" fmla="*/ 5 h 83"/>
                <a:gd name="T12" fmla="*/ 29 w 29"/>
                <a:gd name="T13" fmla="*/ 5 h 83"/>
                <a:gd name="T14" fmla="*/ 20 w 29"/>
                <a:gd name="T15" fmla="*/ 0 h 83"/>
                <a:gd name="T16" fmla="*/ 10 w 29"/>
                <a:gd name="T17" fmla="*/ 0 h 83"/>
                <a:gd name="T18" fmla="*/ 29 w 29"/>
                <a:gd name="T19" fmla="*/ 5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83">
                  <a:moveTo>
                    <a:pt x="29" y="5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10" y="83"/>
                  </a:lnTo>
                  <a:lnTo>
                    <a:pt x="29" y="5"/>
                  </a:lnTo>
                  <a:lnTo>
                    <a:pt x="29" y="5"/>
                  </a:lnTo>
                  <a:lnTo>
                    <a:pt x="20" y="0"/>
                  </a:lnTo>
                  <a:lnTo>
                    <a:pt x="10" y="0"/>
                  </a:lnTo>
                  <a:lnTo>
                    <a:pt x="29" y="5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0985" name="Freeform 25"/>
            <p:cNvSpPr>
              <a:spLocks/>
            </p:cNvSpPr>
            <p:nvPr/>
          </p:nvSpPr>
          <p:spPr bwMode="auto">
            <a:xfrm>
              <a:off x="2240" y="3688"/>
              <a:ext cx="8" cy="14"/>
            </a:xfrm>
            <a:custGeom>
              <a:avLst/>
              <a:gdLst>
                <a:gd name="T0" fmla="*/ 27 w 46"/>
                <a:gd name="T1" fmla="*/ 82 h 82"/>
                <a:gd name="T2" fmla="*/ 46 w 46"/>
                <a:gd name="T3" fmla="*/ 4 h 82"/>
                <a:gd name="T4" fmla="*/ 36 w 46"/>
                <a:gd name="T5" fmla="*/ 0 h 82"/>
                <a:gd name="T6" fmla="*/ 0 w 46"/>
                <a:gd name="T7" fmla="*/ 74 h 82"/>
                <a:gd name="T8" fmla="*/ 10 w 46"/>
                <a:gd name="T9" fmla="*/ 79 h 82"/>
                <a:gd name="T10" fmla="*/ 27 w 46"/>
                <a:gd name="T11" fmla="*/ 82 h 82"/>
                <a:gd name="T12" fmla="*/ 10 w 46"/>
                <a:gd name="T13" fmla="*/ 79 h 82"/>
                <a:gd name="T14" fmla="*/ 19 w 46"/>
                <a:gd name="T15" fmla="*/ 82 h 82"/>
                <a:gd name="T16" fmla="*/ 27 w 46"/>
                <a:gd name="T17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82">
                  <a:moveTo>
                    <a:pt x="27" y="82"/>
                  </a:moveTo>
                  <a:lnTo>
                    <a:pt x="46" y="4"/>
                  </a:lnTo>
                  <a:lnTo>
                    <a:pt x="36" y="0"/>
                  </a:lnTo>
                  <a:lnTo>
                    <a:pt x="0" y="74"/>
                  </a:lnTo>
                  <a:lnTo>
                    <a:pt x="10" y="79"/>
                  </a:lnTo>
                  <a:lnTo>
                    <a:pt x="27" y="82"/>
                  </a:lnTo>
                  <a:lnTo>
                    <a:pt x="10" y="79"/>
                  </a:lnTo>
                  <a:lnTo>
                    <a:pt x="19" y="82"/>
                  </a:lnTo>
                  <a:lnTo>
                    <a:pt x="27" y="82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0986" name="Freeform 26"/>
            <p:cNvSpPr>
              <a:spLocks/>
            </p:cNvSpPr>
            <p:nvPr/>
          </p:nvSpPr>
          <p:spPr bwMode="auto">
            <a:xfrm>
              <a:off x="2245" y="3688"/>
              <a:ext cx="2" cy="14"/>
            </a:xfrm>
            <a:custGeom>
              <a:avLst/>
              <a:gdLst>
                <a:gd name="T0" fmla="*/ 10 w 10"/>
                <a:gd name="T1" fmla="*/ 82 h 82"/>
                <a:gd name="T2" fmla="*/ 10 w 10"/>
                <a:gd name="T3" fmla="*/ 0 h 82"/>
                <a:gd name="T4" fmla="*/ 0 w 10"/>
                <a:gd name="T5" fmla="*/ 0 h 82"/>
                <a:gd name="T6" fmla="*/ 0 w 10"/>
                <a:gd name="T7" fmla="*/ 82 h 82"/>
                <a:gd name="T8" fmla="*/ 10 w 10"/>
                <a:gd name="T9" fmla="*/ 82 h 82"/>
                <a:gd name="T10" fmla="*/ 10 w 10"/>
                <a:gd name="T11" fmla="*/ 82 h 82"/>
                <a:gd name="T12" fmla="*/ 10 w 10"/>
                <a:gd name="T13" fmla="*/ 0 h 82"/>
                <a:gd name="T14" fmla="*/ 10 w 10"/>
                <a:gd name="T15" fmla="*/ 0 h 82"/>
                <a:gd name="T16" fmla="*/ 10 w 10"/>
                <a:gd name="T17" fmla="*/ 0 h 82"/>
                <a:gd name="T18" fmla="*/ 10 w 10"/>
                <a:gd name="T1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82">
                  <a:moveTo>
                    <a:pt x="10" y="82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2"/>
                  </a:lnTo>
                  <a:lnTo>
                    <a:pt x="10" y="82"/>
                  </a:lnTo>
                  <a:lnTo>
                    <a:pt x="10" y="8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82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0987" name="Freeform 27"/>
            <p:cNvSpPr>
              <a:spLocks/>
            </p:cNvSpPr>
            <p:nvPr/>
          </p:nvSpPr>
          <p:spPr bwMode="auto">
            <a:xfrm>
              <a:off x="2247" y="3688"/>
              <a:ext cx="1" cy="14"/>
            </a:xfrm>
            <a:custGeom>
              <a:avLst/>
              <a:gdLst>
                <a:gd name="T0" fmla="*/ 10 w 10"/>
                <a:gd name="T1" fmla="*/ 82 h 82"/>
                <a:gd name="T2" fmla="*/ 10 w 10"/>
                <a:gd name="T3" fmla="*/ 0 h 82"/>
                <a:gd name="T4" fmla="*/ 0 w 10"/>
                <a:gd name="T5" fmla="*/ 0 h 82"/>
                <a:gd name="T6" fmla="*/ 0 w 10"/>
                <a:gd name="T7" fmla="*/ 82 h 82"/>
                <a:gd name="T8" fmla="*/ 10 w 10"/>
                <a:gd name="T9" fmla="*/ 82 h 82"/>
                <a:gd name="T10" fmla="*/ 10 w 10"/>
                <a:gd name="T11" fmla="*/ 82 h 82"/>
                <a:gd name="T12" fmla="*/ 10 w 10"/>
                <a:gd name="T13" fmla="*/ 0 h 82"/>
                <a:gd name="T14" fmla="*/ 10 w 10"/>
                <a:gd name="T15" fmla="*/ 0 h 82"/>
                <a:gd name="T16" fmla="*/ 10 w 10"/>
                <a:gd name="T17" fmla="*/ 0 h 82"/>
                <a:gd name="T18" fmla="*/ 10 w 10"/>
                <a:gd name="T1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82">
                  <a:moveTo>
                    <a:pt x="10" y="82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2"/>
                  </a:lnTo>
                  <a:lnTo>
                    <a:pt x="10" y="82"/>
                  </a:lnTo>
                  <a:lnTo>
                    <a:pt x="10" y="8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82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0988" name="Freeform 28"/>
            <p:cNvSpPr>
              <a:spLocks/>
            </p:cNvSpPr>
            <p:nvPr/>
          </p:nvSpPr>
          <p:spPr bwMode="auto">
            <a:xfrm>
              <a:off x="2248" y="3688"/>
              <a:ext cx="2" cy="14"/>
            </a:xfrm>
            <a:custGeom>
              <a:avLst/>
              <a:gdLst>
                <a:gd name="T0" fmla="*/ 10 w 10"/>
                <a:gd name="T1" fmla="*/ 82 h 82"/>
                <a:gd name="T2" fmla="*/ 10 w 10"/>
                <a:gd name="T3" fmla="*/ 0 h 82"/>
                <a:gd name="T4" fmla="*/ 0 w 10"/>
                <a:gd name="T5" fmla="*/ 0 h 82"/>
                <a:gd name="T6" fmla="*/ 0 w 10"/>
                <a:gd name="T7" fmla="*/ 82 h 82"/>
                <a:gd name="T8" fmla="*/ 10 w 10"/>
                <a:gd name="T9" fmla="*/ 82 h 82"/>
                <a:gd name="T10" fmla="*/ 10 w 10"/>
                <a:gd name="T11" fmla="*/ 82 h 82"/>
                <a:gd name="T12" fmla="*/ 10 w 10"/>
                <a:gd name="T13" fmla="*/ 0 h 82"/>
                <a:gd name="T14" fmla="*/ 10 w 10"/>
                <a:gd name="T15" fmla="*/ 0 h 82"/>
                <a:gd name="T16" fmla="*/ 10 w 10"/>
                <a:gd name="T17" fmla="*/ 0 h 82"/>
                <a:gd name="T18" fmla="*/ 10 w 10"/>
                <a:gd name="T1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82">
                  <a:moveTo>
                    <a:pt x="10" y="82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2"/>
                  </a:lnTo>
                  <a:lnTo>
                    <a:pt x="10" y="82"/>
                  </a:lnTo>
                  <a:lnTo>
                    <a:pt x="10" y="8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82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0989" name="Freeform 29"/>
            <p:cNvSpPr>
              <a:spLocks/>
            </p:cNvSpPr>
            <p:nvPr/>
          </p:nvSpPr>
          <p:spPr bwMode="auto">
            <a:xfrm>
              <a:off x="2250" y="3688"/>
              <a:ext cx="2" cy="14"/>
            </a:xfrm>
            <a:custGeom>
              <a:avLst/>
              <a:gdLst>
                <a:gd name="T0" fmla="*/ 12 w 12"/>
                <a:gd name="T1" fmla="*/ 82 h 82"/>
                <a:gd name="T2" fmla="*/ 12 w 12"/>
                <a:gd name="T3" fmla="*/ 0 h 82"/>
                <a:gd name="T4" fmla="*/ 0 w 12"/>
                <a:gd name="T5" fmla="*/ 0 h 82"/>
                <a:gd name="T6" fmla="*/ 0 w 12"/>
                <a:gd name="T7" fmla="*/ 82 h 82"/>
                <a:gd name="T8" fmla="*/ 12 w 12"/>
                <a:gd name="T9" fmla="*/ 82 h 82"/>
                <a:gd name="T10" fmla="*/ 12 w 12"/>
                <a:gd name="T11" fmla="*/ 82 h 82"/>
                <a:gd name="T12" fmla="*/ 12 w 12"/>
                <a:gd name="T13" fmla="*/ 0 h 82"/>
                <a:gd name="T14" fmla="*/ 12 w 12"/>
                <a:gd name="T15" fmla="*/ 0 h 82"/>
                <a:gd name="T16" fmla="*/ 12 w 12"/>
                <a:gd name="T17" fmla="*/ 0 h 82"/>
                <a:gd name="T18" fmla="*/ 12 w 12"/>
                <a:gd name="T1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82">
                  <a:moveTo>
                    <a:pt x="12" y="82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82"/>
                  </a:lnTo>
                  <a:lnTo>
                    <a:pt x="12" y="82"/>
                  </a:lnTo>
                  <a:lnTo>
                    <a:pt x="12" y="8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82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0990" name="Freeform 30"/>
            <p:cNvSpPr>
              <a:spLocks/>
            </p:cNvSpPr>
            <p:nvPr/>
          </p:nvSpPr>
          <p:spPr bwMode="auto">
            <a:xfrm>
              <a:off x="2252" y="3688"/>
              <a:ext cx="5" cy="14"/>
            </a:xfrm>
            <a:custGeom>
              <a:avLst/>
              <a:gdLst>
                <a:gd name="T0" fmla="*/ 28 w 28"/>
                <a:gd name="T1" fmla="*/ 4 h 82"/>
                <a:gd name="T2" fmla="*/ 10 w 28"/>
                <a:gd name="T3" fmla="*/ 0 h 82"/>
                <a:gd name="T4" fmla="*/ 0 w 28"/>
                <a:gd name="T5" fmla="*/ 0 h 82"/>
                <a:gd name="T6" fmla="*/ 0 w 28"/>
                <a:gd name="T7" fmla="*/ 82 h 82"/>
                <a:gd name="T8" fmla="*/ 10 w 28"/>
                <a:gd name="T9" fmla="*/ 82 h 82"/>
                <a:gd name="T10" fmla="*/ 28 w 28"/>
                <a:gd name="T11" fmla="*/ 4 h 82"/>
                <a:gd name="T12" fmla="*/ 28 w 28"/>
                <a:gd name="T13" fmla="*/ 4 h 82"/>
                <a:gd name="T14" fmla="*/ 19 w 28"/>
                <a:gd name="T15" fmla="*/ 0 h 82"/>
                <a:gd name="T16" fmla="*/ 10 w 28"/>
                <a:gd name="T17" fmla="*/ 0 h 82"/>
                <a:gd name="T18" fmla="*/ 28 w 28"/>
                <a:gd name="T19" fmla="*/ 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82">
                  <a:moveTo>
                    <a:pt x="28" y="4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2"/>
                  </a:lnTo>
                  <a:lnTo>
                    <a:pt x="10" y="82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19" y="0"/>
                  </a:lnTo>
                  <a:lnTo>
                    <a:pt x="10" y="0"/>
                  </a:lnTo>
                  <a:lnTo>
                    <a:pt x="28" y="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0991" name="Freeform 31"/>
            <p:cNvSpPr>
              <a:spLocks/>
            </p:cNvSpPr>
            <p:nvPr/>
          </p:nvSpPr>
          <p:spPr bwMode="auto">
            <a:xfrm>
              <a:off x="2251" y="3688"/>
              <a:ext cx="7" cy="14"/>
            </a:xfrm>
            <a:custGeom>
              <a:avLst/>
              <a:gdLst>
                <a:gd name="T0" fmla="*/ 27 w 46"/>
                <a:gd name="T1" fmla="*/ 84 h 84"/>
                <a:gd name="T2" fmla="*/ 46 w 46"/>
                <a:gd name="T3" fmla="*/ 4 h 84"/>
                <a:gd name="T4" fmla="*/ 36 w 46"/>
                <a:gd name="T5" fmla="*/ 0 h 84"/>
                <a:gd name="T6" fmla="*/ 0 w 46"/>
                <a:gd name="T7" fmla="*/ 75 h 84"/>
                <a:gd name="T8" fmla="*/ 10 w 46"/>
                <a:gd name="T9" fmla="*/ 80 h 84"/>
                <a:gd name="T10" fmla="*/ 27 w 46"/>
                <a:gd name="T11" fmla="*/ 84 h 84"/>
                <a:gd name="T12" fmla="*/ 10 w 46"/>
                <a:gd name="T13" fmla="*/ 80 h 84"/>
                <a:gd name="T14" fmla="*/ 18 w 46"/>
                <a:gd name="T15" fmla="*/ 84 h 84"/>
                <a:gd name="T16" fmla="*/ 27 w 46"/>
                <a:gd name="T17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84">
                  <a:moveTo>
                    <a:pt x="27" y="84"/>
                  </a:moveTo>
                  <a:lnTo>
                    <a:pt x="46" y="4"/>
                  </a:lnTo>
                  <a:lnTo>
                    <a:pt x="36" y="0"/>
                  </a:lnTo>
                  <a:lnTo>
                    <a:pt x="0" y="75"/>
                  </a:lnTo>
                  <a:lnTo>
                    <a:pt x="10" y="80"/>
                  </a:lnTo>
                  <a:lnTo>
                    <a:pt x="27" y="84"/>
                  </a:lnTo>
                  <a:lnTo>
                    <a:pt x="10" y="80"/>
                  </a:lnTo>
                  <a:lnTo>
                    <a:pt x="18" y="84"/>
                  </a:lnTo>
                  <a:lnTo>
                    <a:pt x="27" y="8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0992" name="Freeform 32"/>
            <p:cNvSpPr>
              <a:spLocks/>
            </p:cNvSpPr>
            <p:nvPr/>
          </p:nvSpPr>
          <p:spPr bwMode="auto">
            <a:xfrm>
              <a:off x="2255" y="3688"/>
              <a:ext cx="2" cy="14"/>
            </a:xfrm>
            <a:custGeom>
              <a:avLst/>
              <a:gdLst>
                <a:gd name="T0" fmla="*/ 10 w 10"/>
                <a:gd name="T1" fmla="*/ 84 h 84"/>
                <a:gd name="T2" fmla="*/ 10 w 10"/>
                <a:gd name="T3" fmla="*/ 0 h 84"/>
                <a:gd name="T4" fmla="*/ 0 w 10"/>
                <a:gd name="T5" fmla="*/ 0 h 84"/>
                <a:gd name="T6" fmla="*/ 0 w 10"/>
                <a:gd name="T7" fmla="*/ 84 h 84"/>
                <a:gd name="T8" fmla="*/ 10 w 10"/>
                <a:gd name="T9" fmla="*/ 84 h 84"/>
                <a:gd name="T10" fmla="*/ 10 w 10"/>
                <a:gd name="T11" fmla="*/ 84 h 84"/>
                <a:gd name="T12" fmla="*/ 10 w 10"/>
                <a:gd name="T13" fmla="*/ 0 h 84"/>
                <a:gd name="T14" fmla="*/ 10 w 10"/>
                <a:gd name="T15" fmla="*/ 0 h 84"/>
                <a:gd name="T16" fmla="*/ 10 w 10"/>
                <a:gd name="T17" fmla="*/ 0 h 84"/>
                <a:gd name="T18" fmla="*/ 10 w 10"/>
                <a:gd name="T1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84">
                  <a:moveTo>
                    <a:pt x="10" y="84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4"/>
                  </a:lnTo>
                  <a:lnTo>
                    <a:pt x="10" y="84"/>
                  </a:lnTo>
                  <a:lnTo>
                    <a:pt x="10" y="8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8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0993" name="Freeform 33"/>
            <p:cNvSpPr>
              <a:spLocks/>
            </p:cNvSpPr>
            <p:nvPr/>
          </p:nvSpPr>
          <p:spPr bwMode="auto">
            <a:xfrm>
              <a:off x="2257" y="3688"/>
              <a:ext cx="2" cy="14"/>
            </a:xfrm>
            <a:custGeom>
              <a:avLst/>
              <a:gdLst>
                <a:gd name="T0" fmla="*/ 10 w 10"/>
                <a:gd name="T1" fmla="*/ 84 h 84"/>
                <a:gd name="T2" fmla="*/ 10 w 10"/>
                <a:gd name="T3" fmla="*/ 0 h 84"/>
                <a:gd name="T4" fmla="*/ 0 w 10"/>
                <a:gd name="T5" fmla="*/ 0 h 84"/>
                <a:gd name="T6" fmla="*/ 0 w 10"/>
                <a:gd name="T7" fmla="*/ 84 h 84"/>
                <a:gd name="T8" fmla="*/ 10 w 10"/>
                <a:gd name="T9" fmla="*/ 84 h 84"/>
                <a:gd name="T10" fmla="*/ 10 w 10"/>
                <a:gd name="T11" fmla="*/ 84 h 84"/>
                <a:gd name="T12" fmla="*/ 10 w 10"/>
                <a:gd name="T13" fmla="*/ 0 h 84"/>
                <a:gd name="T14" fmla="*/ 10 w 10"/>
                <a:gd name="T15" fmla="*/ 0 h 84"/>
                <a:gd name="T16" fmla="*/ 10 w 10"/>
                <a:gd name="T17" fmla="*/ 0 h 84"/>
                <a:gd name="T18" fmla="*/ 10 w 10"/>
                <a:gd name="T1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84">
                  <a:moveTo>
                    <a:pt x="10" y="84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4"/>
                  </a:lnTo>
                  <a:lnTo>
                    <a:pt x="10" y="84"/>
                  </a:lnTo>
                  <a:lnTo>
                    <a:pt x="10" y="8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8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0994" name="Freeform 34"/>
            <p:cNvSpPr>
              <a:spLocks/>
            </p:cNvSpPr>
            <p:nvPr/>
          </p:nvSpPr>
          <p:spPr bwMode="auto">
            <a:xfrm>
              <a:off x="2259" y="3688"/>
              <a:ext cx="1" cy="14"/>
            </a:xfrm>
            <a:custGeom>
              <a:avLst/>
              <a:gdLst>
                <a:gd name="T0" fmla="*/ 10 w 10"/>
                <a:gd name="T1" fmla="*/ 84 h 84"/>
                <a:gd name="T2" fmla="*/ 10 w 10"/>
                <a:gd name="T3" fmla="*/ 0 h 84"/>
                <a:gd name="T4" fmla="*/ 0 w 10"/>
                <a:gd name="T5" fmla="*/ 0 h 84"/>
                <a:gd name="T6" fmla="*/ 0 w 10"/>
                <a:gd name="T7" fmla="*/ 84 h 84"/>
                <a:gd name="T8" fmla="*/ 10 w 10"/>
                <a:gd name="T9" fmla="*/ 84 h 84"/>
                <a:gd name="T10" fmla="*/ 10 w 10"/>
                <a:gd name="T11" fmla="*/ 84 h 84"/>
                <a:gd name="T12" fmla="*/ 10 w 10"/>
                <a:gd name="T13" fmla="*/ 0 h 84"/>
                <a:gd name="T14" fmla="*/ 10 w 10"/>
                <a:gd name="T15" fmla="*/ 0 h 84"/>
                <a:gd name="T16" fmla="*/ 10 w 10"/>
                <a:gd name="T17" fmla="*/ 0 h 84"/>
                <a:gd name="T18" fmla="*/ 10 w 10"/>
                <a:gd name="T1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84">
                  <a:moveTo>
                    <a:pt x="10" y="84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4"/>
                  </a:lnTo>
                  <a:lnTo>
                    <a:pt x="10" y="84"/>
                  </a:lnTo>
                  <a:lnTo>
                    <a:pt x="10" y="8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8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0995" name="Freeform 35"/>
            <p:cNvSpPr>
              <a:spLocks/>
            </p:cNvSpPr>
            <p:nvPr/>
          </p:nvSpPr>
          <p:spPr bwMode="auto">
            <a:xfrm>
              <a:off x="2260" y="3688"/>
              <a:ext cx="2" cy="14"/>
            </a:xfrm>
            <a:custGeom>
              <a:avLst/>
              <a:gdLst>
                <a:gd name="T0" fmla="*/ 10 w 10"/>
                <a:gd name="T1" fmla="*/ 84 h 84"/>
                <a:gd name="T2" fmla="*/ 10 w 10"/>
                <a:gd name="T3" fmla="*/ 0 h 84"/>
                <a:gd name="T4" fmla="*/ 0 w 10"/>
                <a:gd name="T5" fmla="*/ 0 h 84"/>
                <a:gd name="T6" fmla="*/ 0 w 10"/>
                <a:gd name="T7" fmla="*/ 84 h 84"/>
                <a:gd name="T8" fmla="*/ 10 w 10"/>
                <a:gd name="T9" fmla="*/ 84 h 84"/>
                <a:gd name="T10" fmla="*/ 10 w 10"/>
                <a:gd name="T11" fmla="*/ 84 h 84"/>
                <a:gd name="T12" fmla="*/ 10 w 10"/>
                <a:gd name="T13" fmla="*/ 0 h 84"/>
                <a:gd name="T14" fmla="*/ 10 w 10"/>
                <a:gd name="T15" fmla="*/ 0 h 84"/>
                <a:gd name="T16" fmla="*/ 10 w 10"/>
                <a:gd name="T17" fmla="*/ 0 h 84"/>
                <a:gd name="T18" fmla="*/ 10 w 10"/>
                <a:gd name="T1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84">
                  <a:moveTo>
                    <a:pt x="10" y="84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4"/>
                  </a:lnTo>
                  <a:lnTo>
                    <a:pt x="10" y="84"/>
                  </a:lnTo>
                  <a:lnTo>
                    <a:pt x="10" y="8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8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0996" name="Freeform 36"/>
            <p:cNvSpPr>
              <a:spLocks/>
            </p:cNvSpPr>
            <p:nvPr/>
          </p:nvSpPr>
          <p:spPr bwMode="auto">
            <a:xfrm>
              <a:off x="2262" y="3688"/>
              <a:ext cx="2" cy="14"/>
            </a:xfrm>
            <a:custGeom>
              <a:avLst/>
              <a:gdLst>
                <a:gd name="T0" fmla="*/ 12 w 12"/>
                <a:gd name="T1" fmla="*/ 84 h 84"/>
                <a:gd name="T2" fmla="*/ 12 w 12"/>
                <a:gd name="T3" fmla="*/ 0 h 84"/>
                <a:gd name="T4" fmla="*/ 0 w 12"/>
                <a:gd name="T5" fmla="*/ 0 h 84"/>
                <a:gd name="T6" fmla="*/ 0 w 12"/>
                <a:gd name="T7" fmla="*/ 84 h 84"/>
                <a:gd name="T8" fmla="*/ 12 w 12"/>
                <a:gd name="T9" fmla="*/ 84 h 84"/>
                <a:gd name="T10" fmla="*/ 12 w 12"/>
                <a:gd name="T11" fmla="*/ 84 h 84"/>
                <a:gd name="T12" fmla="*/ 12 w 12"/>
                <a:gd name="T13" fmla="*/ 0 h 84"/>
                <a:gd name="T14" fmla="*/ 12 w 12"/>
                <a:gd name="T15" fmla="*/ 0 h 84"/>
                <a:gd name="T16" fmla="*/ 12 w 12"/>
                <a:gd name="T17" fmla="*/ 0 h 84"/>
                <a:gd name="T18" fmla="*/ 12 w 12"/>
                <a:gd name="T1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84">
                  <a:moveTo>
                    <a:pt x="12" y="84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84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8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0997" name="Freeform 37"/>
            <p:cNvSpPr>
              <a:spLocks/>
            </p:cNvSpPr>
            <p:nvPr/>
          </p:nvSpPr>
          <p:spPr bwMode="auto">
            <a:xfrm>
              <a:off x="2264" y="3688"/>
              <a:ext cx="2" cy="14"/>
            </a:xfrm>
            <a:custGeom>
              <a:avLst/>
              <a:gdLst>
                <a:gd name="T0" fmla="*/ 10 w 10"/>
                <a:gd name="T1" fmla="*/ 84 h 84"/>
                <a:gd name="T2" fmla="*/ 10 w 10"/>
                <a:gd name="T3" fmla="*/ 0 h 84"/>
                <a:gd name="T4" fmla="*/ 0 w 10"/>
                <a:gd name="T5" fmla="*/ 0 h 84"/>
                <a:gd name="T6" fmla="*/ 0 w 10"/>
                <a:gd name="T7" fmla="*/ 84 h 84"/>
                <a:gd name="T8" fmla="*/ 10 w 10"/>
                <a:gd name="T9" fmla="*/ 84 h 84"/>
                <a:gd name="T10" fmla="*/ 10 w 10"/>
                <a:gd name="T11" fmla="*/ 84 h 84"/>
                <a:gd name="T12" fmla="*/ 10 w 10"/>
                <a:gd name="T13" fmla="*/ 0 h 84"/>
                <a:gd name="T14" fmla="*/ 10 w 10"/>
                <a:gd name="T15" fmla="*/ 0 h 84"/>
                <a:gd name="T16" fmla="*/ 10 w 10"/>
                <a:gd name="T17" fmla="*/ 0 h 84"/>
                <a:gd name="T18" fmla="*/ 10 w 10"/>
                <a:gd name="T1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84">
                  <a:moveTo>
                    <a:pt x="10" y="84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4"/>
                  </a:lnTo>
                  <a:lnTo>
                    <a:pt x="10" y="84"/>
                  </a:lnTo>
                  <a:lnTo>
                    <a:pt x="10" y="8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8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0998" name="Freeform 38"/>
            <p:cNvSpPr>
              <a:spLocks/>
            </p:cNvSpPr>
            <p:nvPr/>
          </p:nvSpPr>
          <p:spPr bwMode="auto">
            <a:xfrm>
              <a:off x="2266" y="3688"/>
              <a:ext cx="4" cy="14"/>
            </a:xfrm>
            <a:custGeom>
              <a:avLst/>
              <a:gdLst>
                <a:gd name="T0" fmla="*/ 28 w 28"/>
                <a:gd name="T1" fmla="*/ 4 h 84"/>
                <a:gd name="T2" fmla="*/ 10 w 28"/>
                <a:gd name="T3" fmla="*/ 0 h 84"/>
                <a:gd name="T4" fmla="*/ 0 w 28"/>
                <a:gd name="T5" fmla="*/ 0 h 84"/>
                <a:gd name="T6" fmla="*/ 0 w 28"/>
                <a:gd name="T7" fmla="*/ 84 h 84"/>
                <a:gd name="T8" fmla="*/ 10 w 28"/>
                <a:gd name="T9" fmla="*/ 84 h 84"/>
                <a:gd name="T10" fmla="*/ 28 w 28"/>
                <a:gd name="T11" fmla="*/ 4 h 84"/>
                <a:gd name="T12" fmla="*/ 28 w 28"/>
                <a:gd name="T13" fmla="*/ 4 h 84"/>
                <a:gd name="T14" fmla="*/ 19 w 28"/>
                <a:gd name="T15" fmla="*/ 0 h 84"/>
                <a:gd name="T16" fmla="*/ 10 w 28"/>
                <a:gd name="T17" fmla="*/ 0 h 84"/>
                <a:gd name="T18" fmla="*/ 28 w 28"/>
                <a:gd name="T19" fmla="*/ 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84">
                  <a:moveTo>
                    <a:pt x="28" y="4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4"/>
                  </a:lnTo>
                  <a:lnTo>
                    <a:pt x="10" y="8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19" y="0"/>
                  </a:lnTo>
                  <a:lnTo>
                    <a:pt x="10" y="0"/>
                  </a:lnTo>
                  <a:lnTo>
                    <a:pt x="28" y="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0999" name="Freeform 39"/>
            <p:cNvSpPr>
              <a:spLocks/>
            </p:cNvSpPr>
            <p:nvPr/>
          </p:nvSpPr>
          <p:spPr bwMode="auto">
            <a:xfrm>
              <a:off x="2264" y="3689"/>
              <a:ext cx="8" cy="14"/>
            </a:xfrm>
            <a:custGeom>
              <a:avLst/>
              <a:gdLst>
                <a:gd name="T0" fmla="*/ 28 w 47"/>
                <a:gd name="T1" fmla="*/ 84 h 84"/>
                <a:gd name="T2" fmla="*/ 47 w 47"/>
                <a:gd name="T3" fmla="*/ 6 h 84"/>
                <a:gd name="T4" fmla="*/ 37 w 47"/>
                <a:gd name="T5" fmla="*/ 0 h 84"/>
                <a:gd name="T6" fmla="*/ 0 w 47"/>
                <a:gd name="T7" fmla="*/ 76 h 84"/>
                <a:gd name="T8" fmla="*/ 10 w 47"/>
                <a:gd name="T9" fmla="*/ 80 h 84"/>
                <a:gd name="T10" fmla="*/ 28 w 47"/>
                <a:gd name="T11" fmla="*/ 84 h 84"/>
                <a:gd name="T12" fmla="*/ 10 w 47"/>
                <a:gd name="T13" fmla="*/ 80 h 84"/>
                <a:gd name="T14" fmla="*/ 19 w 47"/>
                <a:gd name="T15" fmla="*/ 84 h 84"/>
                <a:gd name="T16" fmla="*/ 28 w 47"/>
                <a:gd name="T17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84">
                  <a:moveTo>
                    <a:pt x="28" y="84"/>
                  </a:moveTo>
                  <a:lnTo>
                    <a:pt x="47" y="6"/>
                  </a:lnTo>
                  <a:lnTo>
                    <a:pt x="37" y="0"/>
                  </a:lnTo>
                  <a:lnTo>
                    <a:pt x="0" y="76"/>
                  </a:lnTo>
                  <a:lnTo>
                    <a:pt x="10" y="80"/>
                  </a:lnTo>
                  <a:lnTo>
                    <a:pt x="28" y="84"/>
                  </a:lnTo>
                  <a:lnTo>
                    <a:pt x="10" y="80"/>
                  </a:lnTo>
                  <a:lnTo>
                    <a:pt x="19" y="84"/>
                  </a:lnTo>
                  <a:lnTo>
                    <a:pt x="28" y="8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00" name="Freeform 40"/>
            <p:cNvSpPr>
              <a:spLocks/>
            </p:cNvSpPr>
            <p:nvPr/>
          </p:nvSpPr>
          <p:spPr bwMode="auto">
            <a:xfrm>
              <a:off x="2269" y="3689"/>
              <a:ext cx="1" cy="14"/>
            </a:xfrm>
            <a:custGeom>
              <a:avLst/>
              <a:gdLst>
                <a:gd name="T0" fmla="*/ 10 w 10"/>
                <a:gd name="T1" fmla="*/ 83 h 83"/>
                <a:gd name="T2" fmla="*/ 10 w 10"/>
                <a:gd name="T3" fmla="*/ 0 h 83"/>
                <a:gd name="T4" fmla="*/ 0 w 10"/>
                <a:gd name="T5" fmla="*/ 0 h 83"/>
                <a:gd name="T6" fmla="*/ 0 w 10"/>
                <a:gd name="T7" fmla="*/ 83 h 83"/>
                <a:gd name="T8" fmla="*/ 10 w 10"/>
                <a:gd name="T9" fmla="*/ 83 h 83"/>
                <a:gd name="T10" fmla="*/ 10 w 10"/>
                <a:gd name="T11" fmla="*/ 83 h 83"/>
                <a:gd name="T12" fmla="*/ 10 w 10"/>
                <a:gd name="T13" fmla="*/ 0 h 83"/>
                <a:gd name="T14" fmla="*/ 10 w 10"/>
                <a:gd name="T15" fmla="*/ 0 h 83"/>
                <a:gd name="T16" fmla="*/ 10 w 10"/>
                <a:gd name="T17" fmla="*/ 0 h 83"/>
                <a:gd name="T18" fmla="*/ 10 w 10"/>
                <a:gd name="T1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83">
                  <a:moveTo>
                    <a:pt x="10" y="83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8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01" name="Freeform 41"/>
            <p:cNvSpPr>
              <a:spLocks/>
            </p:cNvSpPr>
            <p:nvPr/>
          </p:nvSpPr>
          <p:spPr bwMode="auto">
            <a:xfrm>
              <a:off x="2270" y="3689"/>
              <a:ext cx="2" cy="14"/>
            </a:xfrm>
            <a:custGeom>
              <a:avLst/>
              <a:gdLst>
                <a:gd name="T0" fmla="*/ 10 w 10"/>
                <a:gd name="T1" fmla="*/ 83 h 83"/>
                <a:gd name="T2" fmla="*/ 10 w 10"/>
                <a:gd name="T3" fmla="*/ 0 h 83"/>
                <a:gd name="T4" fmla="*/ 0 w 10"/>
                <a:gd name="T5" fmla="*/ 0 h 83"/>
                <a:gd name="T6" fmla="*/ 0 w 10"/>
                <a:gd name="T7" fmla="*/ 83 h 83"/>
                <a:gd name="T8" fmla="*/ 10 w 10"/>
                <a:gd name="T9" fmla="*/ 83 h 83"/>
                <a:gd name="T10" fmla="*/ 10 w 10"/>
                <a:gd name="T11" fmla="*/ 83 h 83"/>
                <a:gd name="T12" fmla="*/ 10 w 10"/>
                <a:gd name="T13" fmla="*/ 0 h 83"/>
                <a:gd name="T14" fmla="*/ 10 w 10"/>
                <a:gd name="T15" fmla="*/ 0 h 83"/>
                <a:gd name="T16" fmla="*/ 10 w 10"/>
                <a:gd name="T17" fmla="*/ 0 h 83"/>
                <a:gd name="T18" fmla="*/ 10 w 10"/>
                <a:gd name="T1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83">
                  <a:moveTo>
                    <a:pt x="10" y="83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8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02" name="Freeform 42"/>
            <p:cNvSpPr>
              <a:spLocks/>
            </p:cNvSpPr>
            <p:nvPr/>
          </p:nvSpPr>
          <p:spPr bwMode="auto">
            <a:xfrm>
              <a:off x="2272" y="3689"/>
              <a:ext cx="2" cy="14"/>
            </a:xfrm>
            <a:custGeom>
              <a:avLst/>
              <a:gdLst>
                <a:gd name="T0" fmla="*/ 10 w 10"/>
                <a:gd name="T1" fmla="*/ 83 h 83"/>
                <a:gd name="T2" fmla="*/ 10 w 10"/>
                <a:gd name="T3" fmla="*/ 0 h 83"/>
                <a:gd name="T4" fmla="*/ 0 w 10"/>
                <a:gd name="T5" fmla="*/ 0 h 83"/>
                <a:gd name="T6" fmla="*/ 0 w 10"/>
                <a:gd name="T7" fmla="*/ 83 h 83"/>
                <a:gd name="T8" fmla="*/ 10 w 10"/>
                <a:gd name="T9" fmla="*/ 83 h 83"/>
                <a:gd name="T10" fmla="*/ 10 w 10"/>
                <a:gd name="T11" fmla="*/ 83 h 83"/>
                <a:gd name="T12" fmla="*/ 10 w 10"/>
                <a:gd name="T13" fmla="*/ 0 h 83"/>
                <a:gd name="T14" fmla="*/ 10 w 10"/>
                <a:gd name="T15" fmla="*/ 0 h 83"/>
                <a:gd name="T16" fmla="*/ 10 w 10"/>
                <a:gd name="T17" fmla="*/ 0 h 83"/>
                <a:gd name="T18" fmla="*/ 10 w 10"/>
                <a:gd name="T1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83">
                  <a:moveTo>
                    <a:pt x="10" y="83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8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03" name="Freeform 43"/>
            <p:cNvSpPr>
              <a:spLocks/>
            </p:cNvSpPr>
            <p:nvPr/>
          </p:nvSpPr>
          <p:spPr bwMode="auto">
            <a:xfrm>
              <a:off x="2274" y="3689"/>
              <a:ext cx="2" cy="14"/>
            </a:xfrm>
            <a:custGeom>
              <a:avLst/>
              <a:gdLst>
                <a:gd name="T0" fmla="*/ 12 w 12"/>
                <a:gd name="T1" fmla="*/ 83 h 83"/>
                <a:gd name="T2" fmla="*/ 12 w 12"/>
                <a:gd name="T3" fmla="*/ 0 h 83"/>
                <a:gd name="T4" fmla="*/ 0 w 12"/>
                <a:gd name="T5" fmla="*/ 0 h 83"/>
                <a:gd name="T6" fmla="*/ 0 w 12"/>
                <a:gd name="T7" fmla="*/ 83 h 83"/>
                <a:gd name="T8" fmla="*/ 12 w 12"/>
                <a:gd name="T9" fmla="*/ 83 h 83"/>
                <a:gd name="T10" fmla="*/ 12 w 12"/>
                <a:gd name="T11" fmla="*/ 83 h 83"/>
                <a:gd name="T12" fmla="*/ 12 w 12"/>
                <a:gd name="T13" fmla="*/ 0 h 83"/>
                <a:gd name="T14" fmla="*/ 12 w 12"/>
                <a:gd name="T15" fmla="*/ 0 h 83"/>
                <a:gd name="T16" fmla="*/ 12 w 12"/>
                <a:gd name="T17" fmla="*/ 0 h 83"/>
                <a:gd name="T18" fmla="*/ 12 w 12"/>
                <a:gd name="T1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83">
                  <a:moveTo>
                    <a:pt x="12" y="83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12" y="83"/>
                  </a:lnTo>
                  <a:lnTo>
                    <a:pt x="12" y="83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8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04" name="Freeform 44"/>
            <p:cNvSpPr>
              <a:spLocks/>
            </p:cNvSpPr>
            <p:nvPr/>
          </p:nvSpPr>
          <p:spPr bwMode="auto">
            <a:xfrm>
              <a:off x="2276" y="3689"/>
              <a:ext cx="1" cy="14"/>
            </a:xfrm>
            <a:custGeom>
              <a:avLst/>
              <a:gdLst>
                <a:gd name="T0" fmla="*/ 10 w 10"/>
                <a:gd name="T1" fmla="*/ 83 h 83"/>
                <a:gd name="T2" fmla="*/ 10 w 10"/>
                <a:gd name="T3" fmla="*/ 0 h 83"/>
                <a:gd name="T4" fmla="*/ 0 w 10"/>
                <a:gd name="T5" fmla="*/ 0 h 83"/>
                <a:gd name="T6" fmla="*/ 0 w 10"/>
                <a:gd name="T7" fmla="*/ 83 h 83"/>
                <a:gd name="T8" fmla="*/ 10 w 10"/>
                <a:gd name="T9" fmla="*/ 83 h 83"/>
                <a:gd name="T10" fmla="*/ 10 w 10"/>
                <a:gd name="T11" fmla="*/ 83 h 83"/>
                <a:gd name="T12" fmla="*/ 10 w 10"/>
                <a:gd name="T13" fmla="*/ 0 h 83"/>
                <a:gd name="T14" fmla="*/ 10 w 10"/>
                <a:gd name="T15" fmla="*/ 0 h 83"/>
                <a:gd name="T16" fmla="*/ 10 w 10"/>
                <a:gd name="T17" fmla="*/ 0 h 83"/>
                <a:gd name="T18" fmla="*/ 10 w 10"/>
                <a:gd name="T1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83">
                  <a:moveTo>
                    <a:pt x="10" y="83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8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05" name="Freeform 45"/>
            <p:cNvSpPr>
              <a:spLocks/>
            </p:cNvSpPr>
            <p:nvPr/>
          </p:nvSpPr>
          <p:spPr bwMode="auto">
            <a:xfrm>
              <a:off x="2277" y="3689"/>
              <a:ext cx="2" cy="14"/>
            </a:xfrm>
            <a:custGeom>
              <a:avLst/>
              <a:gdLst>
                <a:gd name="T0" fmla="*/ 10 w 10"/>
                <a:gd name="T1" fmla="*/ 83 h 83"/>
                <a:gd name="T2" fmla="*/ 10 w 10"/>
                <a:gd name="T3" fmla="*/ 0 h 83"/>
                <a:gd name="T4" fmla="*/ 0 w 10"/>
                <a:gd name="T5" fmla="*/ 0 h 83"/>
                <a:gd name="T6" fmla="*/ 0 w 10"/>
                <a:gd name="T7" fmla="*/ 83 h 83"/>
                <a:gd name="T8" fmla="*/ 10 w 10"/>
                <a:gd name="T9" fmla="*/ 83 h 83"/>
                <a:gd name="T10" fmla="*/ 10 w 10"/>
                <a:gd name="T11" fmla="*/ 83 h 83"/>
                <a:gd name="T12" fmla="*/ 10 w 10"/>
                <a:gd name="T13" fmla="*/ 0 h 83"/>
                <a:gd name="T14" fmla="*/ 10 w 10"/>
                <a:gd name="T15" fmla="*/ 0 h 83"/>
                <a:gd name="T16" fmla="*/ 10 w 10"/>
                <a:gd name="T17" fmla="*/ 0 h 83"/>
                <a:gd name="T18" fmla="*/ 10 w 10"/>
                <a:gd name="T1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83">
                  <a:moveTo>
                    <a:pt x="10" y="83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8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06" name="Freeform 46"/>
            <p:cNvSpPr>
              <a:spLocks/>
            </p:cNvSpPr>
            <p:nvPr/>
          </p:nvSpPr>
          <p:spPr bwMode="auto">
            <a:xfrm>
              <a:off x="2279" y="3689"/>
              <a:ext cx="2" cy="14"/>
            </a:xfrm>
            <a:custGeom>
              <a:avLst/>
              <a:gdLst>
                <a:gd name="T0" fmla="*/ 10 w 10"/>
                <a:gd name="T1" fmla="*/ 83 h 83"/>
                <a:gd name="T2" fmla="*/ 10 w 10"/>
                <a:gd name="T3" fmla="*/ 0 h 83"/>
                <a:gd name="T4" fmla="*/ 0 w 10"/>
                <a:gd name="T5" fmla="*/ 0 h 83"/>
                <a:gd name="T6" fmla="*/ 0 w 10"/>
                <a:gd name="T7" fmla="*/ 83 h 83"/>
                <a:gd name="T8" fmla="*/ 10 w 10"/>
                <a:gd name="T9" fmla="*/ 83 h 83"/>
                <a:gd name="T10" fmla="*/ 10 w 10"/>
                <a:gd name="T11" fmla="*/ 83 h 83"/>
                <a:gd name="T12" fmla="*/ 10 w 10"/>
                <a:gd name="T13" fmla="*/ 0 h 83"/>
                <a:gd name="T14" fmla="*/ 10 w 10"/>
                <a:gd name="T15" fmla="*/ 0 h 83"/>
                <a:gd name="T16" fmla="*/ 10 w 10"/>
                <a:gd name="T17" fmla="*/ 0 h 83"/>
                <a:gd name="T18" fmla="*/ 10 w 10"/>
                <a:gd name="T1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83">
                  <a:moveTo>
                    <a:pt x="10" y="83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8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07" name="Freeform 47"/>
            <p:cNvSpPr>
              <a:spLocks/>
            </p:cNvSpPr>
            <p:nvPr/>
          </p:nvSpPr>
          <p:spPr bwMode="auto">
            <a:xfrm>
              <a:off x="2281" y="3689"/>
              <a:ext cx="1" cy="14"/>
            </a:xfrm>
            <a:custGeom>
              <a:avLst/>
              <a:gdLst>
                <a:gd name="T0" fmla="*/ 9 w 9"/>
                <a:gd name="T1" fmla="*/ 83 h 83"/>
                <a:gd name="T2" fmla="*/ 9 w 9"/>
                <a:gd name="T3" fmla="*/ 0 h 83"/>
                <a:gd name="T4" fmla="*/ 0 w 9"/>
                <a:gd name="T5" fmla="*/ 0 h 83"/>
                <a:gd name="T6" fmla="*/ 0 w 9"/>
                <a:gd name="T7" fmla="*/ 83 h 83"/>
                <a:gd name="T8" fmla="*/ 9 w 9"/>
                <a:gd name="T9" fmla="*/ 83 h 83"/>
                <a:gd name="T10" fmla="*/ 9 w 9"/>
                <a:gd name="T11" fmla="*/ 83 h 83"/>
                <a:gd name="T12" fmla="*/ 9 w 9"/>
                <a:gd name="T13" fmla="*/ 0 h 83"/>
                <a:gd name="T14" fmla="*/ 9 w 9"/>
                <a:gd name="T15" fmla="*/ 0 h 83"/>
                <a:gd name="T16" fmla="*/ 9 w 9"/>
                <a:gd name="T17" fmla="*/ 0 h 83"/>
                <a:gd name="T18" fmla="*/ 9 w 9"/>
                <a:gd name="T1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83">
                  <a:moveTo>
                    <a:pt x="9" y="83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8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08" name="Freeform 48"/>
            <p:cNvSpPr>
              <a:spLocks/>
            </p:cNvSpPr>
            <p:nvPr/>
          </p:nvSpPr>
          <p:spPr bwMode="auto">
            <a:xfrm>
              <a:off x="2282" y="3689"/>
              <a:ext cx="2" cy="14"/>
            </a:xfrm>
            <a:custGeom>
              <a:avLst/>
              <a:gdLst>
                <a:gd name="T0" fmla="*/ 10 w 10"/>
                <a:gd name="T1" fmla="*/ 83 h 83"/>
                <a:gd name="T2" fmla="*/ 10 w 10"/>
                <a:gd name="T3" fmla="*/ 0 h 83"/>
                <a:gd name="T4" fmla="*/ 0 w 10"/>
                <a:gd name="T5" fmla="*/ 0 h 83"/>
                <a:gd name="T6" fmla="*/ 0 w 10"/>
                <a:gd name="T7" fmla="*/ 83 h 83"/>
                <a:gd name="T8" fmla="*/ 10 w 10"/>
                <a:gd name="T9" fmla="*/ 83 h 83"/>
                <a:gd name="T10" fmla="*/ 10 w 10"/>
                <a:gd name="T11" fmla="*/ 83 h 83"/>
                <a:gd name="T12" fmla="*/ 10 w 10"/>
                <a:gd name="T13" fmla="*/ 0 h 83"/>
                <a:gd name="T14" fmla="*/ 10 w 10"/>
                <a:gd name="T15" fmla="*/ 0 h 83"/>
                <a:gd name="T16" fmla="*/ 10 w 10"/>
                <a:gd name="T17" fmla="*/ 0 h 83"/>
                <a:gd name="T18" fmla="*/ 10 w 10"/>
                <a:gd name="T1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83">
                  <a:moveTo>
                    <a:pt x="10" y="83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8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09" name="Freeform 49"/>
            <p:cNvSpPr>
              <a:spLocks/>
            </p:cNvSpPr>
            <p:nvPr/>
          </p:nvSpPr>
          <p:spPr bwMode="auto">
            <a:xfrm>
              <a:off x="2284" y="3689"/>
              <a:ext cx="1" cy="14"/>
            </a:xfrm>
            <a:custGeom>
              <a:avLst/>
              <a:gdLst>
                <a:gd name="T0" fmla="*/ 9 w 9"/>
                <a:gd name="T1" fmla="*/ 83 h 83"/>
                <a:gd name="T2" fmla="*/ 9 w 9"/>
                <a:gd name="T3" fmla="*/ 0 h 83"/>
                <a:gd name="T4" fmla="*/ 0 w 9"/>
                <a:gd name="T5" fmla="*/ 0 h 83"/>
                <a:gd name="T6" fmla="*/ 0 w 9"/>
                <a:gd name="T7" fmla="*/ 83 h 83"/>
                <a:gd name="T8" fmla="*/ 9 w 9"/>
                <a:gd name="T9" fmla="*/ 83 h 83"/>
                <a:gd name="T10" fmla="*/ 9 w 9"/>
                <a:gd name="T11" fmla="*/ 83 h 83"/>
                <a:gd name="T12" fmla="*/ 9 w 9"/>
                <a:gd name="T13" fmla="*/ 0 h 83"/>
                <a:gd name="T14" fmla="*/ 9 w 9"/>
                <a:gd name="T15" fmla="*/ 0 h 83"/>
                <a:gd name="T16" fmla="*/ 9 w 9"/>
                <a:gd name="T17" fmla="*/ 0 h 83"/>
                <a:gd name="T18" fmla="*/ 9 w 9"/>
                <a:gd name="T1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83">
                  <a:moveTo>
                    <a:pt x="9" y="83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8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010" name="Freeform 50"/>
            <p:cNvSpPr>
              <a:spLocks/>
            </p:cNvSpPr>
            <p:nvPr/>
          </p:nvSpPr>
          <p:spPr bwMode="auto">
            <a:xfrm>
              <a:off x="2285" y="3689"/>
              <a:ext cx="5" cy="14"/>
            </a:xfrm>
            <a:custGeom>
              <a:avLst/>
              <a:gdLst>
                <a:gd name="T0" fmla="*/ 26 w 26"/>
                <a:gd name="T1" fmla="*/ 4 h 83"/>
                <a:gd name="T2" fmla="*/ 10 w 26"/>
                <a:gd name="T3" fmla="*/ 0 h 83"/>
                <a:gd name="T4" fmla="*/ 0 w 26"/>
                <a:gd name="T5" fmla="*/ 0 h 83"/>
                <a:gd name="T6" fmla="*/ 0 w 26"/>
                <a:gd name="T7" fmla="*/ 83 h 83"/>
                <a:gd name="T8" fmla="*/ 10 w 26"/>
                <a:gd name="T9" fmla="*/ 83 h 83"/>
                <a:gd name="T10" fmla="*/ 26 w 26"/>
                <a:gd name="T11" fmla="*/ 4 h 83"/>
                <a:gd name="T12" fmla="*/ 26 w 26"/>
                <a:gd name="T13" fmla="*/ 4 h 83"/>
                <a:gd name="T14" fmla="*/ 18 w 26"/>
                <a:gd name="T15" fmla="*/ 0 h 83"/>
                <a:gd name="T16" fmla="*/ 10 w 26"/>
                <a:gd name="T17" fmla="*/ 0 h 83"/>
                <a:gd name="T18" fmla="*/ 26 w 26"/>
                <a:gd name="T19" fmla="*/ 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83">
                  <a:moveTo>
                    <a:pt x="26" y="4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10" y="83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18" y="0"/>
                  </a:lnTo>
                  <a:lnTo>
                    <a:pt x="10" y="0"/>
                  </a:lnTo>
                  <a:lnTo>
                    <a:pt x="26" y="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17" name="Rectangle 457"/>
            <p:cNvSpPr>
              <a:spLocks noChangeArrowheads="1"/>
            </p:cNvSpPr>
            <p:nvPr/>
          </p:nvSpPr>
          <p:spPr bwMode="auto">
            <a:xfrm rot="16200000">
              <a:off x="1430" y="3352"/>
              <a:ext cx="7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1600" i="1">
                  <a:solidFill>
                    <a:srgbClr val="1F1A17"/>
                  </a:solidFill>
                </a:rPr>
                <a:t>F</a:t>
              </a:r>
              <a:endParaRPr lang="cs-CZ" sz="1400"/>
            </a:p>
          </p:txBody>
        </p:sp>
        <p:sp>
          <p:nvSpPr>
            <p:cNvPr id="41418" name="Rectangle 458"/>
            <p:cNvSpPr>
              <a:spLocks noChangeArrowheads="1"/>
            </p:cNvSpPr>
            <p:nvPr/>
          </p:nvSpPr>
          <p:spPr bwMode="auto">
            <a:xfrm rot="16200000">
              <a:off x="1434" y="3274"/>
              <a:ext cx="7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1600" i="1">
                  <a:solidFill>
                    <a:srgbClr val="1F1A17"/>
                  </a:solidFill>
                </a:rPr>
                <a:t>L</a:t>
              </a:r>
              <a:endParaRPr lang="cs-CZ" sz="1400"/>
            </a:p>
          </p:txBody>
        </p:sp>
        <p:sp>
          <p:nvSpPr>
            <p:cNvPr id="41419" name="Rectangle 459"/>
            <p:cNvSpPr>
              <a:spLocks noChangeArrowheads="1"/>
            </p:cNvSpPr>
            <p:nvPr/>
          </p:nvSpPr>
          <p:spPr bwMode="auto">
            <a:xfrm rot="16200000">
              <a:off x="1452" y="3221"/>
              <a:ext cx="3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1600" i="1">
                  <a:solidFill>
                    <a:srgbClr val="1F1A17"/>
                  </a:solidFill>
                </a:rPr>
                <a:t> </a:t>
              </a:r>
              <a:endParaRPr lang="cs-CZ" sz="1400"/>
            </a:p>
          </p:txBody>
        </p:sp>
        <p:sp>
          <p:nvSpPr>
            <p:cNvPr id="41420" name="Rectangle 460"/>
            <p:cNvSpPr>
              <a:spLocks noChangeArrowheads="1"/>
            </p:cNvSpPr>
            <p:nvPr/>
          </p:nvSpPr>
          <p:spPr bwMode="auto">
            <a:xfrm rot="16200000">
              <a:off x="1456" y="3188"/>
              <a:ext cx="2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1600" i="1">
                  <a:solidFill>
                    <a:srgbClr val="1F1A17"/>
                  </a:solidFill>
                </a:rPr>
                <a:t>i</a:t>
              </a:r>
              <a:endParaRPr lang="cs-CZ" sz="1400"/>
            </a:p>
          </p:txBody>
        </p:sp>
        <p:sp>
          <p:nvSpPr>
            <p:cNvPr id="41421" name="Rectangle 461"/>
            <p:cNvSpPr>
              <a:spLocks noChangeArrowheads="1"/>
            </p:cNvSpPr>
            <p:nvPr/>
          </p:nvSpPr>
          <p:spPr bwMode="auto">
            <a:xfrm rot="16200000">
              <a:off x="1434" y="3139"/>
              <a:ext cx="7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1600" i="1">
                  <a:solidFill>
                    <a:srgbClr val="1F1A17"/>
                  </a:solidFill>
                </a:rPr>
                <a:t>n</a:t>
              </a:r>
              <a:endParaRPr lang="cs-CZ" sz="1400"/>
            </a:p>
          </p:txBody>
        </p:sp>
        <p:sp>
          <p:nvSpPr>
            <p:cNvPr id="41422" name="Rectangle 462"/>
            <p:cNvSpPr>
              <a:spLocks noChangeArrowheads="1"/>
            </p:cNvSpPr>
            <p:nvPr/>
          </p:nvSpPr>
          <p:spPr bwMode="auto">
            <a:xfrm rot="16200000">
              <a:off x="1452" y="3086"/>
              <a:ext cx="3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1600" i="1">
                  <a:solidFill>
                    <a:srgbClr val="1F1A17"/>
                  </a:solidFill>
                </a:rPr>
                <a:t>t</a:t>
              </a:r>
              <a:endParaRPr lang="cs-CZ" sz="1400"/>
            </a:p>
          </p:txBody>
        </p:sp>
        <p:sp>
          <p:nvSpPr>
            <p:cNvPr id="41423" name="Rectangle 463"/>
            <p:cNvSpPr>
              <a:spLocks noChangeArrowheads="1"/>
            </p:cNvSpPr>
            <p:nvPr/>
          </p:nvSpPr>
          <p:spPr bwMode="auto">
            <a:xfrm rot="16200000">
              <a:off x="1452" y="3050"/>
              <a:ext cx="3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1600" i="1">
                  <a:solidFill>
                    <a:srgbClr val="1F1A17"/>
                  </a:solidFill>
                </a:rPr>
                <a:t>.</a:t>
              </a:r>
              <a:endParaRPr lang="cs-CZ" sz="1400"/>
            </a:p>
          </p:txBody>
        </p:sp>
        <p:sp>
          <p:nvSpPr>
            <p:cNvPr id="41424" name="Freeform 464"/>
            <p:cNvSpPr>
              <a:spLocks/>
            </p:cNvSpPr>
            <p:nvPr/>
          </p:nvSpPr>
          <p:spPr bwMode="auto">
            <a:xfrm>
              <a:off x="1689" y="3625"/>
              <a:ext cx="46" cy="33"/>
            </a:xfrm>
            <a:custGeom>
              <a:avLst/>
              <a:gdLst>
                <a:gd name="T0" fmla="*/ 216 w 274"/>
                <a:gd name="T1" fmla="*/ 0 h 200"/>
                <a:gd name="T2" fmla="*/ 212 w 274"/>
                <a:gd name="T3" fmla="*/ 3 h 200"/>
                <a:gd name="T4" fmla="*/ 187 w 274"/>
                <a:gd name="T5" fmla="*/ 16 h 200"/>
                <a:gd name="T6" fmla="*/ 160 w 274"/>
                <a:gd name="T7" fmla="*/ 28 h 200"/>
                <a:gd name="T8" fmla="*/ 134 w 274"/>
                <a:gd name="T9" fmla="*/ 39 h 200"/>
                <a:gd name="T10" fmla="*/ 107 w 274"/>
                <a:gd name="T11" fmla="*/ 49 h 200"/>
                <a:gd name="T12" fmla="*/ 80 w 274"/>
                <a:gd name="T13" fmla="*/ 58 h 200"/>
                <a:gd name="T14" fmla="*/ 53 w 274"/>
                <a:gd name="T15" fmla="*/ 66 h 200"/>
                <a:gd name="T16" fmla="*/ 27 w 274"/>
                <a:gd name="T17" fmla="*/ 72 h 200"/>
                <a:gd name="T18" fmla="*/ 0 w 274"/>
                <a:gd name="T19" fmla="*/ 78 h 200"/>
                <a:gd name="T20" fmla="*/ 21 w 274"/>
                <a:gd name="T21" fmla="*/ 200 h 200"/>
                <a:gd name="T22" fmla="*/ 53 w 274"/>
                <a:gd name="T23" fmla="*/ 194 h 200"/>
                <a:gd name="T24" fmla="*/ 85 w 274"/>
                <a:gd name="T25" fmla="*/ 186 h 200"/>
                <a:gd name="T26" fmla="*/ 117 w 274"/>
                <a:gd name="T27" fmla="*/ 177 h 200"/>
                <a:gd name="T28" fmla="*/ 148 w 274"/>
                <a:gd name="T29" fmla="*/ 167 h 200"/>
                <a:gd name="T30" fmla="*/ 179 w 274"/>
                <a:gd name="T31" fmla="*/ 155 h 200"/>
                <a:gd name="T32" fmla="*/ 210 w 274"/>
                <a:gd name="T33" fmla="*/ 142 h 200"/>
                <a:gd name="T34" fmla="*/ 241 w 274"/>
                <a:gd name="T35" fmla="*/ 127 h 200"/>
                <a:gd name="T36" fmla="*/ 271 w 274"/>
                <a:gd name="T37" fmla="*/ 113 h 200"/>
                <a:gd name="T38" fmla="*/ 274 w 274"/>
                <a:gd name="T39" fmla="*/ 111 h 200"/>
                <a:gd name="T40" fmla="*/ 216 w 274"/>
                <a:gd name="T41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4" h="200">
                  <a:moveTo>
                    <a:pt x="216" y="0"/>
                  </a:moveTo>
                  <a:lnTo>
                    <a:pt x="212" y="3"/>
                  </a:lnTo>
                  <a:lnTo>
                    <a:pt x="187" y="16"/>
                  </a:lnTo>
                  <a:lnTo>
                    <a:pt x="160" y="28"/>
                  </a:lnTo>
                  <a:lnTo>
                    <a:pt x="134" y="39"/>
                  </a:lnTo>
                  <a:lnTo>
                    <a:pt x="107" y="49"/>
                  </a:lnTo>
                  <a:lnTo>
                    <a:pt x="80" y="58"/>
                  </a:lnTo>
                  <a:lnTo>
                    <a:pt x="53" y="66"/>
                  </a:lnTo>
                  <a:lnTo>
                    <a:pt x="27" y="72"/>
                  </a:lnTo>
                  <a:lnTo>
                    <a:pt x="0" y="78"/>
                  </a:lnTo>
                  <a:lnTo>
                    <a:pt x="21" y="200"/>
                  </a:lnTo>
                  <a:lnTo>
                    <a:pt x="53" y="194"/>
                  </a:lnTo>
                  <a:lnTo>
                    <a:pt x="85" y="186"/>
                  </a:lnTo>
                  <a:lnTo>
                    <a:pt x="117" y="177"/>
                  </a:lnTo>
                  <a:lnTo>
                    <a:pt x="148" y="167"/>
                  </a:lnTo>
                  <a:lnTo>
                    <a:pt x="179" y="155"/>
                  </a:lnTo>
                  <a:lnTo>
                    <a:pt x="210" y="142"/>
                  </a:lnTo>
                  <a:lnTo>
                    <a:pt x="241" y="127"/>
                  </a:lnTo>
                  <a:lnTo>
                    <a:pt x="271" y="113"/>
                  </a:lnTo>
                  <a:lnTo>
                    <a:pt x="274" y="111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25" name="Freeform 465"/>
            <p:cNvSpPr>
              <a:spLocks/>
            </p:cNvSpPr>
            <p:nvPr/>
          </p:nvSpPr>
          <p:spPr bwMode="auto">
            <a:xfrm>
              <a:off x="1742" y="3589"/>
              <a:ext cx="45" cy="43"/>
            </a:xfrm>
            <a:custGeom>
              <a:avLst/>
              <a:gdLst>
                <a:gd name="T0" fmla="*/ 183 w 269"/>
                <a:gd name="T1" fmla="*/ 0 h 256"/>
                <a:gd name="T2" fmla="*/ 182 w 269"/>
                <a:gd name="T3" fmla="*/ 1 h 256"/>
                <a:gd name="T4" fmla="*/ 155 w 269"/>
                <a:gd name="T5" fmla="*/ 25 h 256"/>
                <a:gd name="T6" fmla="*/ 130 w 269"/>
                <a:gd name="T7" fmla="*/ 49 h 256"/>
                <a:gd name="T8" fmla="*/ 104 w 269"/>
                <a:gd name="T9" fmla="*/ 72 h 256"/>
                <a:gd name="T10" fmla="*/ 79 w 269"/>
                <a:gd name="T11" fmla="*/ 93 h 256"/>
                <a:gd name="T12" fmla="*/ 52 w 269"/>
                <a:gd name="T13" fmla="*/ 114 h 256"/>
                <a:gd name="T14" fmla="*/ 27 w 269"/>
                <a:gd name="T15" fmla="*/ 134 h 256"/>
                <a:gd name="T16" fmla="*/ 0 w 269"/>
                <a:gd name="T17" fmla="*/ 152 h 256"/>
                <a:gd name="T18" fmla="*/ 0 w 269"/>
                <a:gd name="T19" fmla="*/ 152 h 256"/>
                <a:gd name="T20" fmla="*/ 69 w 269"/>
                <a:gd name="T21" fmla="*/ 256 h 256"/>
                <a:gd name="T22" fmla="*/ 72 w 269"/>
                <a:gd name="T23" fmla="*/ 254 h 256"/>
                <a:gd name="T24" fmla="*/ 101 w 269"/>
                <a:gd name="T25" fmla="*/ 234 h 256"/>
                <a:gd name="T26" fmla="*/ 130 w 269"/>
                <a:gd name="T27" fmla="*/ 212 h 256"/>
                <a:gd name="T28" fmla="*/ 157 w 269"/>
                <a:gd name="T29" fmla="*/ 190 h 256"/>
                <a:gd name="T30" fmla="*/ 185 w 269"/>
                <a:gd name="T31" fmla="*/ 166 h 256"/>
                <a:gd name="T32" fmla="*/ 214 w 269"/>
                <a:gd name="T33" fmla="*/ 141 h 256"/>
                <a:gd name="T34" fmla="*/ 241 w 269"/>
                <a:gd name="T35" fmla="*/ 116 h 256"/>
                <a:gd name="T36" fmla="*/ 268 w 269"/>
                <a:gd name="T37" fmla="*/ 91 h 256"/>
                <a:gd name="T38" fmla="*/ 269 w 269"/>
                <a:gd name="T39" fmla="*/ 90 h 256"/>
                <a:gd name="T40" fmla="*/ 183 w 269"/>
                <a:gd name="T41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9" h="256">
                  <a:moveTo>
                    <a:pt x="183" y="0"/>
                  </a:moveTo>
                  <a:lnTo>
                    <a:pt x="182" y="1"/>
                  </a:lnTo>
                  <a:lnTo>
                    <a:pt x="155" y="25"/>
                  </a:lnTo>
                  <a:lnTo>
                    <a:pt x="130" y="49"/>
                  </a:lnTo>
                  <a:lnTo>
                    <a:pt x="104" y="72"/>
                  </a:lnTo>
                  <a:lnTo>
                    <a:pt x="79" y="93"/>
                  </a:lnTo>
                  <a:lnTo>
                    <a:pt x="52" y="114"/>
                  </a:lnTo>
                  <a:lnTo>
                    <a:pt x="27" y="134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69" y="256"/>
                  </a:lnTo>
                  <a:lnTo>
                    <a:pt x="72" y="254"/>
                  </a:lnTo>
                  <a:lnTo>
                    <a:pt x="101" y="234"/>
                  </a:lnTo>
                  <a:lnTo>
                    <a:pt x="130" y="212"/>
                  </a:lnTo>
                  <a:lnTo>
                    <a:pt x="157" y="190"/>
                  </a:lnTo>
                  <a:lnTo>
                    <a:pt x="185" y="166"/>
                  </a:lnTo>
                  <a:lnTo>
                    <a:pt x="214" y="141"/>
                  </a:lnTo>
                  <a:lnTo>
                    <a:pt x="241" y="116"/>
                  </a:lnTo>
                  <a:lnTo>
                    <a:pt x="268" y="91"/>
                  </a:lnTo>
                  <a:lnTo>
                    <a:pt x="269" y="90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26" name="Freeform 466"/>
            <p:cNvSpPr>
              <a:spLocks/>
            </p:cNvSpPr>
            <p:nvPr/>
          </p:nvSpPr>
          <p:spPr bwMode="auto">
            <a:xfrm>
              <a:off x="1786" y="3543"/>
              <a:ext cx="43" cy="46"/>
            </a:xfrm>
            <a:custGeom>
              <a:avLst/>
              <a:gdLst>
                <a:gd name="T0" fmla="*/ 153 w 253"/>
                <a:gd name="T1" fmla="*/ 0 h 273"/>
                <a:gd name="T2" fmla="*/ 139 w 253"/>
                <a:gd name="T3" fmla="*/ 21 h 273"/>
                <a:gd name="T4" fmla="*/ 115 w 253"/>
                <a:gd name="T5" fmla="*/ 52 h 273"/>
                <a:gd name="T6" fmla="*/ 89 w 253"/>
                <a:gd name="T7" fmla="*/ 83 h 273"/>
                <a:gd name="T8" fmla="*/ 65 w 253"/>
                <a:gd name="T9" fmla="*/ 112 h 273"/>
                <a:gd name="T10" fmla="*/ 40 w 253"/>
                <a:gd name="T11" fmla="*/ 142 h 273"/>
                <a:gd name="T12" fmla="*/ 15 w 253"/>
                <a:gd name="T13" fmla="*/ 171 h 273"/>
                <a:gd name="T14" fmla="*/ 0 w 253"/>
                <a:gd name="T15" fmla="*/ 189 h 273"/>
                <a:gd name="T16" fmla="*/ 92 w 253"/>
                <a:gd name="T17" fmla="*/ 273 h 273"/>
                <a:gd name="T18" fmla="*/ 108 w 253"/>
                <a:gd name="T19" fmla="*/ 253 h 273"/>
                <a:gd name="T20" fmla="*/ 135 w 253"/>
                <a:gd name="T21" fmla="*/ 223 h 273"/>
                <a:gd name="T22" fmla="*/ 161 w 253"/>
                <a:gd name="T23" fmla="*/ 192 h 273"/>
                <a:gd name="T24" fmla="*/ 187 w 253"/>
                <a:gd name="T25" fmla="*/ 161 h 273"/>
                <a:gd name="T26" fmla="*/ 212 w 253"/>
                <a:gd name="T27" fmla="*/ 129 h 273"/>
                <a:gd name="T28" fmla="*/ 239 w 253"/>
                <a:gd name="T29" fmla="*/ 96 h 273"/>
                <a:gd name="T30" fmla="*/ 253 w 253"/>
                <a:gd name="T31" fmla="*/ 75 h 273"/>
                <a:gd name="T32" fmla="*/ 153 w 253"/>
                <a:gd name="T33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3" h="273">
                  <a:moveTo>
                    <a:pt x="153" y="0"/>
                  </a:moveTo>
                  <a:lnTo>
                    <a:pt x="139" y="21"/>
                  </a:lnTo>
                  <a:lnTo>
                    <a:pt x="115" y="52"/>
                  </a:lnTo>
                  <a:lnTo>
                    <a:pt x="89" y="83"/>
                  </a:lnTo>
                  <a:lnTo>
                    <a:pt x="65" y="112"/>
                  </a:lnTo>
                  <a:lnTo>
                    <a:pt x="40" y="142"/>
                  </a:lnTo>
                  <a:lnTo>
                    <a:pt x="15" y="171"/>
                  </a:lnTo>
                  <a:lnTo>
                    <a:pt x="0" y="189"/>
                  </a:lnTo>
                  <a:lnTo>
                    <a:pt x="92" y="273"/>
                  </a:lnTo>
                  <a:lnTo>
                    <a:pt x="108" y="253"/>
                  </a:lnTo>
                  <a:lnTo>
                    <a:pt x="135" y="223"/>
                  </a:lnTo>
                  <a:lnTo>
                    <a:pt x="161" y="192"/>
                  </a:lnTo>
                  <a:lnTo>
                    <a:pt x="187" y="161"/>
                  </a:lnTo>
                  <a:lnTo>
                    <a:pt x="212" y="129"/>
                  </a:lnTo>
                  <a:lnTo>
                    <a:pt x="239" y="96"/>
                  </a:lnTo>
                  <a:lnTo>
                    <a:pt x="253" y="75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27" name="Freeform 467"/>
            <p:cNvSpPr>
              <a:spLocks/>
            </p:cNvSpPr>
            <p:nvPr/>
          </p:nvSpPr>
          <p:spPr bwMode="auto">
            <a:xfrm>
              <a:off x="1824" y="3492"/>
              <a:ext cx="40" cy="47"/>
            </a:xfrm>
            <a:custGeom>
              <a:avLst/>
              <a:gdLst>
                <a:gd name="T0" fmla="*/ 136 w 241"/>
                <a:gd name="T1" fmla="*/ 0 h 278"/>
                <a:gd name="T2" fmla="*/ 105 w 241"/>
                <a:gd name="T3" fmla="*/ 50 h 278"/>
                <a:gd name="T4" fmla="*/ 58 w 241"/>
                <a:gd name="T5" fmla="*/ 121 h 278"/>
                <a:gd name="T6" fmla="*/ 10 w 241"/>
                <a:gd name="T7" fmla="*/ 192 h 278"/>
                <a:gd name="T8" fmla="*/ 0 w 241"/>
                <a:gd name="T9" fmla="*/ 205 h 278"/>
                <a:gd name="T10" fmla="*/ 101 w 241"/>
                <a:gd name="T11" fmla="*/ 278 h 278"/>
                <a:gd name="T12" fmla="*/ 112 w 241"/>
                <a:gd name="T13" fmla="*/ 263 h 278"/>
                <a:gd name="T14" fmla="*/ 162 w 241"/>
                <a:gd name="T15" fmla="*/ 191 h 278"/>
                <a:gd name="T16" fmla="*/ 210 w 241"/>
                <a:gd name="T17" fmla="*/ 116 h 278"/>
                <a:gd name="T18" fmla="*/ 241 w 241"/>
                <a:gd name="T19" fmla="*/ 67 h 278"/>
                <a:gd name="T20" fmla="*/ 136 w 241"/>
                <a:gd name="T21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1" h="278">
                  <a:moveTo>
                    <a:pt x="136" y="0"/>
                  </a:moveTo>
                  <a:lnTo>
                    <a:pt x="105" y="50"/>
                  </a:lnTo>
                  <a:lnTo>
                    <a:pt x="58" y="121"/>
                  </a:lnTo>
                  <a:lnTo>
                    <a:pt x="10" y="192"/>
                  </a:lnTo>
                  <a:lnTo>
                    <a:pt x="0" y="205"/>
                  </a:lnTo>
                  <a:lnTo>
                    <a:pt x="101" y="278"/>
                  </a:lnTo>
                  <a:lnTo>
                    <a:pt x="112" y="263"/>
                  </a:lnTo>
                  <a:lnTo>
                    <a:pt x="162" y="191"/>
                  </a:lnTo>
                  <a:lnTo>
                    <a:pt x="210" y="116"/>
                  </a:lnTo>
                  <a:lnTo>
                    <a:pt x="241" y="67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28" name="Freeform 468"/>
            <p:cNvSpPr>
              <a:spLocks/>
            </p:cNvSpPr>
            <p:nvPr/>
          </p:nvSpPr>
          <p:spPr bwMode="auto">
            <a:xfrm>
              <a:off x="1858" y="3439"/>
              <a:ext cx="38" cy="46"/>
            </a:xfrm>
            <a:custGeom>
              <a:avLst/>
              <a:gdLst>
                <a:gd name="T0" fmla="*/ 122 w 232"/>
                <a:gd name="T1" fmla="*/ 0 h 280"/>
                <a:gd name="T2" fmla="*/ 89 w 232"/>
                <a:gd name="T3" fmla="*/ 62 h 280"/>
                <a:gd name="T4" fmla="*/ 44 w 232"/>
                <a:gd name="T5" fmla="*/ 141 h 280"/>
                <a:gd name="T6" fmla="*/ 0 w 232"/>
                <a:gd name="T7" fmla="*/ 216 h 280"/>
                <a:gd name="T8" fmla="*/ 106 w 232"/>
                <a:gd name="T9" fmla="*/ 280 h 280"/>
                <a:gd name="T10" fmla="*/ 151 w 232"/>
                <a:gd name="T11" fmla="*/ 204 h 280"/>
                <a:gd name="T12" fmla="*/ 197 w 232"/>
                <a:gd name="T13" fmla="*/ 123 h 280"/>
                <a:gd name="T14" fmla="*/ 232 w 232"/>
                <a:gd name="T15" fmla="*/ 62 h 280"/>
                <a:gd name="T16" fmla="*/ 122 w 232"/>
                <a:gd name="T17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280">
                  <a:moveTo>
                    <a:pt x="122" y="0"/>
                  </a:moveTo>
                  <a:lnTo>
                    <a:pt x="89" y="62"/>
                  </a:lnTo>
                  <a:lnTo>
                    <a:pt x="44" y="141"/>
                  </a:lnTo>
                  <a:lnTo>
                    <a:pt x="0" y="216"/>
                  </a:lnTo>
                  <a:lnTo>
                    <a:pt x="106" y="280"/>
                  </a:lnTo>
                  <a:lnTo>
                    <a:pt x="151" y="204"/>
                  </a:lnTo>
                  <a:lnTo>
                    <a:pt x="197" y="123"/>
                  </a:lnTo>
                  <a:lnTo>
                    <a:pt x="232" y="62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29" name="Freeform 469"/>
            <p:cNvSpPr>
              <a:spLocks/>
            </p:cNvSpPr>
            <p:nvPr/>
          </p:nvSpPr>
          <p:spPr bwMode="auto">
            <a:xfrm>
              <a:off x="1888" y="3384"/>
              <a:ext cx="38" cy="47"/>
            </a:xfrm>
            <a:custGeom>
              <a:avLst/>
              <a:gdLst>
                <a:gd name="T0" fmla="*/ 115 w 225"/>
                <a:gd name="T1" fmla="*/ 0 h 280"/>
                <a:gd name="T2" fmla="*/ 84 w 225"/>
                <a:gd name="T3" fmla="*/ 61 h 280"/>
                <a:gd name="T4" fmla="*/ 41 w 225"/>
                <a:gd name="T5" fmla="*/ 144 h 280"/>
                <a:gd name="T6" fmla="*/ 0 w 225"/>
                <a:gd name="T7" fmla="*/ 220 h 280"/>
                <a:gd name="T8" fmla="*/ 109 w 225"/>
                <a:gd name="T9" fmla="*/ 280 h 280"/>
                <a:gd name="T10" fmla="*/ 150 w 225"/>
                <a:gd name="T11" fmla="*/ 202 h 280"/>
                <a:gd name="T12" fmla="*/ 195 w 225"/>
                <a:gd name="T13" fmla="*/ 117 h 280"/>
                <a:gd name="T14" fmla="*/ 225 w 225"/>
                <a:gd name="T15" fmla="*/ 57 h 280"/>
                <a:gd name="T16" fmla="*/ 115 w 225"/>
                <a:gd name="T17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5" h="280">
                  <a:moveTo>
                    <a:pt x="115" y="0"/>
                  </a:moveTo>
                  <a:lnTo>
                    <a:pt x="84" y="61"/>
                  </a:lnTo>
                  <a:lnTo>
                    <a:pt x="41" y="144"/>
                  </a:lnTo>
                  <a:lnTo>
                    <a:pt x="0" y="220"/>
                  </a:lnTo>
                  <a:lnTo>
                    <a:pt x="109" y="280"/>
                  </a:lnTo>
                  <a:lnTo>
                    <a:pt x="150" y="202"/>
                  </a:lnTo>
                  <a:lnTo>
                    <a:pt x="195" y="117"/>
                  </a:lnTo>
                  <a:lnTo>
                    <a:pt x="225" y="57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30" name="Freeform 470"/>
            <p:cNvSpPr>
              <a:spLocks/>
            </p:cNvSpPr>
            <p:nvPr/>
          </p:nvSpPr>
          <p:spPr bwMode="auto">
            <a:xfrm>
              <a:off x="1917" y="3328"/>
              <a:ext cx="37" cy="47"/>
            </a:xfrm>
            <a:custGeom>
              <a:avLst/>
              <a:gdLst>
                <a:gd name="T0" fmla="*/ 111 w 222"/>
                <a:gd name="T1" fmla="*/ 0 h 280"/>
                <a:gd name="T2" fmla="*/ 83 w 222"/>
                <a:gd name="T3" fmla="*/ 57 h 280"/>
                <a:gd name="T4" fmla="*/ 0 w 222"/>
                <a:gd name="T5" fmla="*/ 225 h 280"/>
                <a:gd name="T6" fmla="*/ 112 w 222"/>
                <a:gd name="T7" fmla="*/ 280 h 280"/>
                <a:gd name="T8" fmla="*/ 195 w 222"/>
                <a:gd name="T9" fmla="*/ 112 h 280"/>
                <a:gd name="T10" fmla="*/ 222 w 222"/>
                <a:gd name="T11" fmla="*/ 56 h 280"/>
                <a:gd name="T12" fmla="*/ 111 w 222"/>
                <a:gd name="T13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2" h="280">
                  <a:moveTo>
                    <a:pt x="111" y="0"/>
                  </a:moveTo>
                  <a:lnTo>
                    <a:pt x="83" y="57"/>
                  </a:lnTo>
                  <a:lnTo>
                    <a:pt x="0" y="225"/>
                  </a:lnTo>
                  <a:lnTo>
                    <a:pt x="112" y="280"/>
                  </a:lnTo>
                  <a:lnTo>
                    <a:pt x="195" y="112"/>
                  </a:lnTo>
                  <a:lnTo>
                    <a:pt x="222" y="56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31" name="Freeform 471"/>
            <p:cNvSpPr>
              <a:spLocks/>
            </p:cNvSpPr>
            <p:nvPr/>
          </p:nvSpPr>
          <p:spPr bwMode="auto">
            <a:xfrm>
              <a:off x="1944" y="3272"/>
              <a:ext cx="37" cy="47"/>
            </a:xfrm>
            <a:custGeom>
              <a:avLst/>
              <a:gdLst>
                <a:gd name="T0" fmla="*/ 108 w 221"/>
                <a:gd name="T1" fmla="*/ 0 h 280"/>
                <a:gd name="T2" fmla="*/ 82 w 221"/>
                <a:gd name="T3" fmla="*/ 56 h 280"/>
                <a:gd name="T4" fmla="*/ 0 w 221"/>
                <a:gd name="T5" fmla="*/ 224 h 280"/>
                <a:gd name="T6" fmla="*/ 0 w 221"/>
                <a:gd name="T7" fmla="*/ 225 h 280"/>
                <a:gd name="T8" fmla="*/ 112 w 221"/>
                <a:gd name="T9" fmla="*/ 280 h 280"/>
                <a:gd name="T10" fmla="*/ 113 w 221"/>
                <a:gd name="T11" fmla="*/ 278 h 280"/>
                <a:gd name="T12" fmla="*/ 194 w 221"/>
                <a:gd name="T13" fmla="*/ 111 h 280"/>
                <a:gd name="T14" fmla="*/ 221 w 221"/>
                <a:gd name="T15" fmla="*/ 55 h 280"/>
                <a:gd name="T16" fmla="*/ 108 w 221"/>
                <a:gd name="T17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1" h="280">
                  <a:moveTo>
                    <a:pt x="108" y="0"/>
                  </a:moveTo>
                  <a:lnTo>
                    <a:pt x="82" y="56"/>
                  </a:lnTo>
                  <a:lnTo>
                    <a:pt x="0" y="224"/>
                  </a:lnTo>
                  <a:lnTo>
                    <a:pt x="0" y="225"/>
                  </a:lnTo>
                  <a:lnTo>
                    <a:pt x="112" y="280"/>
                  </a:lnTo>
                  <a:lnTo>
                    <a:pt x="113" y="278"/>
                  </a:lnTo>
                  <a:lnTo>
                    <a:pt x="194" y="111"/>
                  </a:lnTo>
                  <a:lnTo>
                    <a:pt x="221" y="55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32" name="Freeform 472"/>
            <p:cNvSpPr>
              <a:spLocks/>
            </p:cNvSpPr>
            <p:nvPr/>
          </p:nvSpPr>
          <p:spPr bwMode="auto">
            <a:xfrm>
              <a:off x="1971" y="3216"/>
              <a:ext cx="38" cy="47"/>
            </a:xfrm>
            <a:custGeom>
              <a:avLst/>
              <a:gdLst>
                <a:gd name="T0" fmla="*/ 111 w 223"/>
                <a:gd name="T1" fmla="*/ 0 h 278"/>
                <a:gd name="T2" fmla="*/ 76 w 223"/>
                <a:gd name="T3" fmla="*/ 68 h 278"/>
                <a:gd name="T4" fmla="*/ 0 w 223"/>
                <a:gd name="T5" fmla="*/ 223 h 278"/>
                <a:gd name="T6" fmla="*/ 111 w 223"/>
                <a:gd name="T7" fmla="*/ 278 h 278"/>
                <a:gd name="T8" fmla="*/ 188 w 223"/>
                <a:gd name="T9" fmla="*/ 123 h 278"/>
                <a:gd name="T10" fmla="*/ 223 w 223"/>
                <a:gd name="T11" fmla="*/ 55 h 278"/>
                <a:gd name="T12" fmla="*/ 111 w 223"/>
                <a:gd name="T13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278">
                  <a:moveTo>
                    <a:pt x="111" y="0"/>
                  </a:moveTo>
                  <a:lnTo>
                    <a:pt x="76" y="68"/>
                  </a:lnTo>
                  <a:lnTo>
                    <a:pt x="0" y="223"/>
                  </a:lnTo>
                  <a:lnTo>
                    <a:pt x="111" y="278"/>
                  </a:lnTo>
                  <a:lnTo>
                    <a:pt x="188" y="123"/>
                  </a:lnTo>
                  <a:lnTo>
                    <a:pt x="223" y="55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33" name="Freeform 473"/>
            <p:cNvSpPr>
              <a:spLocks/>
            </p:cNvSpPr>
            <p:nvPr/>
          </p:nvSpPr>
          <p:spPr bwMode="auto">
            <a:xfrm>
              <a:off x="1999" y="3161"/>
              <a:ext cx="39" cy="46"/>
            </a:xfrm>
            <a:custGeom>
              <a:avLst/>
              <a:gdLst>
                <a:gd name="T0" fmla="*/ 119 w 229"/>
                <a:gd name="T1" fmla="*/ 0 h 278"/>
                <a:gd name="T2" fmla="*/ 100 w 229"/>
                <a:gd name="T3" fmla="*/ 34 h 278"/>
                <a:gd name="T4" fmla="*/ 62 w 229"/>
                <a:gd name="T5" fmla="*/ 103 h 278"/>
                <a:gd name="T6" fmla="*/ 24 w 229"/>
                <a:gd name="T7" fmla="*/ 176 h 278"/>
                <a:gd name="T8" fmla="*/ 0 w 229"/>
                <a:gd name="T9" fmla="*/ 222 h 278"/>
                <a:gd name="T10" fmla="*/ 111 w 229"/>
                <a:gd name="T11" fmla="*/ 278 h 278"/>
                <a:gd name="T12" fmla="*/ 135 w 229"/>
                <a:gd name="T13" fmla="*/ 233 h 278"/>
                <a:gd name="T14" fmla="*/ 172 w 229"/>
                <a:gd name="T15" fmla="*/ 162 h 278"/>
                <a:gd name="T16" fmla="*/ 209 w 229"/>
                <a:gd name="T17" fmla="*/ 94 h 278"/>
                <a:gd name="T18" fmla="*/ 229 w 229"/>
                <a:gd name="T19" fmla="*/ 60 h 278"/>
                <a:gd name="T20" fmla="*/ 119 w 229"/>
                <a:gd name="T21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9" h="278">
                  <a:moveTo>
                    <a:pt x="119" y="0"/>
                  </a:moveTo>
                  <a:lnTo>
                    <a:pt x="100" y="34"/>
                  </a:lnTo>
                  <a:lnTo>
                    <a:pt x="62" y="103"/>
                  </a:lnTo>
                  <a:lnTo>
                    <a:pt x="24" y="176"/>
                  </a:lnTo>
                  <a:lnTo>
                    <a:pt x="0" y="222"/>
                  </a:lnTo>
                  <a:lnTo>
                    <a:pt x="111" y="278"/>
                  </a:lnTo>
                  <a:lnTo>
                    <a:pt x="135" y="233"/>
                  </a:lnTo>
                  <a:lnTo>
                    <a:pt x="172" y="162"/>
                  </a:lnTo>
                  <a:lnTo>
                    <a:pt x="209" y="94"/>
                  </a:lnTo>
                  <a:lnTo>
                    <a:pt x="229" y="60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34" name="Freeform 474"/>
            <p:cNvSpPr>
              <a:spLocks/>
            </p:cNvSpPr>
            <p:nvPr/>
          </p:nvSpPr>
          <p:spPr bwMode="auto">
            <a:xfrm>
              <a:off x="2030" y="3107"/>
              <a:ext cx="40" cy="46"/>
            </a:xfrm>
            <a:custGeom>
              <a:avLst/>
              <a:gdLst>
                <a:gd name="T0" fmla="*/ 138 w 241"/>
                <a:gd name="T1" fmla="*/ 0 h 276"/>
                <a:gd name="T2" fmla="*/ 105 w 241"/>
                <a:gd name="T3" fmla="*/ 48 h 276"/>
                <a:gd name="T4" fmla="*/ 68 w 241"/>
                <a:gd name="T5" fmla="*/ 104 h 276"/>
                <a:gd name="T6" fmla="*/ 30 w 241"/>
                <a:gd name="T7" fmla="*/ 163 h 276"/>
                <a:gd name="T8" fmla="*/ 0 w 241"/>
                <a:gd name="T9" fmla="*/ 213 h 276"/>
                <a:gd name="T10" fmla="*/ 107 w 241"/>
                <a:gd name="T11" fmla="*/ 276 h 276"/>
                <a:gd name="T12" fmla="*/ 136 w 241"/>
                <a:gd name="T13" fmla="*/ 228 h 276"/>
                <a:gd name="T14" fmla="*/ 173 w 241"/>
                <a:gd name="T15" fmla="*/ 172 h 276"/>
                <a:gd name="T16" fmla="*/ 208 w 241"/>
                <a:gd name="T17" fmla="*/ 117 h 276"/>
                <a:gd name="T18" fmla="*/ 241 w 241"/>
                <a:gd name="T19" fmla="*/ 70 h 276"/>
                <a:gd name="T20" fmla="*/ 138 w 241"/>
                <a:gd name="T21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1" h="276">
                  <a:moveTo>
                    <a:pt x="138" y="0"/>
                  </a:moveTo>
                  <a:lnTo>
                    <a:pt x="105" y="48"/>
                  </a:lnTo>
                  <a:lnTo>
                    <a:pt x="68" y="104"/>
                  </a:lnTo>
                  <a:lnTo>
                    <a:pt x="30" y="163"/>
                  </a:lnTo>
                  <a:lnTo>
                    <a:pt x="0" y="213"/>
                  </a:lnTo>
                  <a:lnTo>
                    <a:pt x="107" y="276"/>
                  </a:lnTo>
                  <a:lnTo>
                    <a:pt x="136" y="228"/>
                  </a:lnTo>
                  <a:lnTo>
                    <a:pt x="173" y="172"/>
                  </a:lnTo>
                  <a:lnTo>
                    <a:pt x="208" y="117"/>
                  </a:lnTo>
                  <a:lnTo>
                    <a:pt x="241" y="70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35" name="Freeform 475"/>
            <p:cNvSpPr>
              <a:spLocks/>
            </p:cNvSpPr>
            <p:nvPr/>
          </p:nvSpPr>
          <p:spPr bwMode="auto">
            <a:xfrm>
              <a:off x="2066" y="3060"/>
              <a:ext cx="45" cy="43"/>
            </a:xfrm>
            <a:custGeom>
              <a:avLst/>
              <a:gdLst>
                <a:gd name="T0" fmla="*/ 203 w 266"/>
                <a:gd name="T1" fmla="*/ 0 h 257"/>
                <a:gd name="T2" fmla="*/ 190 w 266"/>
                <a:gd name="T3" fmla="*/ 7 h 257"/>
                <a:gd name="T4" fmla="*/ 170 w 266"/>
                <a:gd name="T5" fmla="*/ 19 h 257"/>
                <a:gd name="T6" fmla="*/ 150 w 266"/>
                <a:gd name="T7" fmla="*/ 33 h 257"/>
                <a:gd name="T8" fmla="*/ 130 w 266"/>
                <a:gd name="T9" fmla="*/ 47 h 257"/>
                <a:gd name="T10" fmla="*/ 112 w 266"/>
                <a:gd name="T11" fmla="*/ 64 h 257"/>
                <a:gd name="T12" fmla="*/ 92 w 266"/>
                <a:gd name="T13" fmla="*/ 80 h 257"/>
                <a:gd name="T14" fmla="*/ 73 w 266"/>
                <a:gd name="T15" fmla="*/ 98 h 257"/>
                <a:gd name="T16" fmla="*/ 54 w 266"/>
                <a:gd name="T17" fmla="*/ 117 h 257"/>
                <a:gd name="T18" fmla="*/ 35 w 266"/>
                <a:gd name="T19" fmla="*/ 137 h 257"/>
                <a:gd name="T20" fmla="*/ 17 w 266"/>
                <a:gd name="T21" fmla="*/ 158 h 257"/>
                <a:gd name="T22" fmla="*/ 0 w 266"/>
                <a:gd name="T23" fmla="*/ 176 h 257"/>
                <a:gd name="T24" fmla="*/ 95 w 266"/>
                <a:gd name="T25" fmla="*/ 257 h 257"/>
                <a:gd name="T26" fmla="*/ 111 w 266"/>
                <a:gd name="T27" fmla="*/ 239 h 257"/>
                <a:gd name="T28" fmla="*/ 127 w 266"/>
                <a:gd name="T29" fmla="*/ 222 h 257"/>
                <a:gd name="T30" fmla="*/ 144 w 266"/>
                <a:gd name="T31" fmla="*/ 204 h 257"/>
                <a:gd name="T32" fmla="*/ 160 w 266"/>
                <a:gd name="T33" fmla="*/ 187 h 257"/>
                <a:gd name="T34" fmla="*/ 176 w 266"/>
                <a:gd name="T35" fmla="*/ 172 h 257"/>
                <a:gd name="T36" fmla="*/ 192 w 266"/>
                <a:gd name="T37" fmla="*/ 159 h 257"/>
                <a:gd name="T38" fmla="*/ 208 w 266"/>
                <a:gd name="T39" fmla="*/ 145 h 257"/>
                <a:gd name="T40" fmla="*/ 223 w 266"/>
                <a:gd name="T41" fmla="*/ 134 h 257"/>
                <a:gd name="T42" fmla="*/ 238 w 266"/>
                <a:gd name="T43" fmla="*/ 123 h 257"/>
                <a:gd name="T44" fmla="*/ 253 w 266"/>
                <a:gd name="T45" fmla="*/ 114 h 257"/>
                <a:gd name="T46" fmla="*/ 266 w 266"/>
                <a:gd name="T47" fmla="*/ 107 h 257"/>
                <a:gd name="T48" fmla="*/ 203 w 266"/>
                <a:gd name="T49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6" h="257">
                  <a:moveTo>
                    <a:pt x="203" y="0"/>
                  </a:moveTo>
                  <a:lnTo>
                    <a:pt x="190" y="7"/>
                  </a:lnTo>
                  <a:lnTo>
                    <a:pt x="170" y="19"/>
                  </a:lnTo>
                  <a:lnTo>
                    <a:pt x="150" y="33"/>
                  </a:lnTo>
                  <a:lnTo>
                    <a:pt x="130" y="47"/>
                  </a:lnTo>
                  <a:lnTo>
                    <a:pt x="112" y="64"/>
                  </a:lnTo>
                  <a:lnTo>
                    <a:pt x="92" y="80"/>
                  </a:lnTo>
                  <a:lnTo>
                    <a:pt x="73" y="98"/>
                  </a:lnTo>
                  <a:lnTo>
                    <a:pt x="54" y="117"/>
                  </a:lnTo>
                  <a:lnTo>
                    <a:pt x="35" y="137"/>
                  </a:lnTo>
                  <a:lnTo>
                    <a:pt x="17" y="158"/>
                  </a:lnTo>
                  <a:lnTo>
                    <a:pt x="0" y="176"/>
                  </a:lnTo>
                  <a:lnTo>
                    <a:pt x="95" y="257"/>
                  </a:lnTo>
                  <a:lnTo>
                    <a:pt x="111" y="239"/>
                  </a:lnTo>
                  <a:lnTo>
                    <a:pt x="127" y="222"/>
                  </a:lnTo>
                  <a:lnTo>
                    <a:pt x="144" y="204"/>
                  </a:lnTo>
                  <a:lnTo>
                    <a:pt x="160" y="187"/>
                  </a:lnTo>
                  <a:lnTo>
                    <a:pt x="176" y="172"/>
                  </a:lnTo>
                  <a:lnTo>
                    <a:pt x="192" y="159"/>
                  </a:lnTo>
                  <a:lnTo>
                    <a:pt x="208" y="145"/>
                  </a:lnTo>
                  <a:lnTo>
                    <a:pt x="223" y="134"/>
                  </a:lnTo>
                  <a:lnTo>
                    <a:pt x="238" y="123"/>
                  </a:lnTo>
                  <a:lnTo>
                    <a:pt x="253" y="114"/>
                  </a:lnTo>
                  <a:lnTo>
                    <a:pt x="266" y="107"/>
                  </a:lnTo>
                  <a:lnTo>
                    <a:pt x="203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36" name="Freeform 476"/>
            <p:cNvSpPr>
              <a:spLocks/>
            </p:cNvSpPr>
            <p:nvPr/>
          </p:nvSpPr>
          <p:spPr bwMode="auto">
            <a:xfrm>
              <a:off x="2124" y="3053"/>
              <a:ext cx="31" cy="27"/>
            </a:xfrm>
            <a:custGeom>
              <a:avLst/>
              <a:gdLst>
                <a:gd name="T0" fmla="*/ 183 w 183"/>
                <a:gd name="T1" fmla="*/ 58 h 160"/>
                <a:gd name="T2" fmla="*/ 183 w 183"/>
                <a:gd name="T3" fmla="*/ 58 h 160"/>
                <a:gd name="T4" fmla="*/ 162 w 183"/>
                <a:gd name="T5" fmla="*/ 45 h 160"/>
                <a:gd name="T6" fmla="*/ 141 w 183"/>
                <a:gd name="T7" fmla="*/ 33 h 160"/>
                <a:gd name="T8" fmla="*/ 120 w 183"/>
                <a:gd name="T9" fmla="*/ 23 h 160"/>
                <a:gd name="T10" fmla="*/ 99 w 183"/>
                <a:gd name="T11" fmla="*/ 15 h 160"/>
                <a:gd name="T12" fmla="*/ 77 w 183"/>
                <a:gd name="T13" fmla="*/ 8 h 160"/>
                <a:gd name="T14" fmla="*/ 54 w 183"/>
                <a:gd name="T15" fmla="*/ 4 h 160"/>
                <a:gd name="T16" fmla="*/ 32 w 183"/>
                <a:gd name="T17" fmla="*/ 2 h 160"/>
                <a:gd name="T18" fmla="*/ 10 w 183"/>
                <a:gd name="T19" fmla="*/ 0 h 160"/>
                <a:gd name="T20" fmla="*/ 0 w 183"/>
                <a:gd name="T21" fmla="*/ 0 h 160"/>
                <a:gd name="T22" fmla="*/ 9 w 183"/>
                <a:gd name="T23" fmla="*/ 125 h 160"/>
                <a:gd name="T24" fmla="*/ 10 w 183"/>
                <a:gd name="T25" fmla="*/ 125 h 160"/>
                <a:gd name="T26" fmla="*/ 22 w 183"/>
                <a:gd name="T27" fmla="*/ 125 h 160"/>
                <a:gd name="T28" fmla="*/ 35 w 183"/>
                <a:gd name="T29" fmla="*/ 126 h 160"/>
                <a:gd name="T30" fmla="*/ 47 w 183"/>
                <a:gd name="T31" fmla="*/ 130 h 160"/>
                <a:gd name="T32" fmla="*/ 59 w 183"/>
                <a:gd name="T33" fmla="*/ 133 h 160"/>
                <a:gd name="T34" fmla="*/ 72 w 183"/>
                <a:gd name="T35" fmla="*/ 137 h 160"/>
                <a:gd name="T36" fmla="*/ 85 w 183"/>
                <a:gd name="T37" fmla="*/ 144 h 160"/>
                <a:gd name="T38" fmla="*/ 98 w 183"/>
                <a:gd name="T39" fmla="*/ 151 h 160"/>
                <a:gd name="T40" fmla="*/ 112 w 183"/>
                <a:gd name="T41" fmla="*/ 160 h 160"/>
                <a:gd name="T42" fmla="*/ 112 w 183"/>
                <a:gd name="T43" fmla="*/ 160 h 160"/>
                <a:gd name="T44" fmla="*/ 183 w 183"/>
                <a:gd name="T45" fmla="*/ 5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3" h="160">
                  <a:moveTo>
                    <a:pt x="183" y="58"/>
                  </a:moveTo>
                  <a:lnTo>
                    <a:pt x="183" y="58"/>
                  </a:lnTo>
                  <a:lnTo>
                    <a:pt x="162" y="45"/>
                  </a:lnTo>
                  <a:lnTo>
                    <a:pt x="141" y="33"/>
                  </a:lnTo>
                  <a:lnTo>
                    <a:pt x="120" y="23"/>
                  </a:lnTo>
                  <a:lnTo>
                    <a:pt x="99" y="15"/>
                  </a:lnTo>
                  <a:lnTo>
                    <a:pt x="77" y="8"/>
                  </a:lnTo>
                  <a:lnTo>
                    <a:pt x="54" y="4"/>
                  </a:lnTo>
                  <a:lnTo>
                    <a:pt x="32" y="2"/>
                  </a:lnTo>
                  <a:lnTo>
                    <a:pt x="10" y="0"/>
                  </a:lnTo>
                  <a:lnTo>
                    <a:pt x="0" y="0"/>
                  </a:lnTo>
                  <a:lnTo>
                    <a:pt x="9" y="125"/>
                  </a:lnTo>
                  <a:lnTo>
                    <a:pt x="10" y="125"/>
                  </a:lnTo>
                  <a:lnTo>
                    <a:pt x="22" y="125"/>
                  </a:lnTo>
                  <a:lnTo>
                    <a:pt x="35" y="126"/>
                  </a:lnTo>
                  <a:lnTo>
                    <a:pt x="47" y="130"/>
                  </a:lnTo>
                  <a:lnTo>
                    <a:pt x="59" y="133"/>
                  </a:lnTo>
                  <a:lnTo>
                    <a:pt x="72" y="137"/>
                  </a:lnTo>
                  <a:lnTo>
                    <a:pt x="85" y="144"/>
                  </a:lnTo>
                  <a:lnTo>
                    <a:pt x="98" y="151"/>
                  </a:lnTo>
                  <a:lnTo>
                    <a:pt x="112" y="160"/>
                  </a:lnTo>
                  <a:lnTo>
                    <a:pt x="112" y="160"/>
                  </a:lnTo>
                  <a:lnTo>
                    <a:pt x="183" y="5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37" name="Freeform 477"/>
            <p:cNvSpPr>
              <a:spLocks/>
            </p:cNvSpPr>
            <p:nvPr/>
          </p:nvSpPr>
          <p:spPr bwMode="auto">
            <a:xfrm>
              <a:off x="2143" y="3063"/>
              <a:ext cx="25" cy="26"/>
            </a:xfrm>
            <a:custGeom>
              <a:avLst/>
              <a:gdLst>
                <a:gd name="T0" fmla="*/ 153 w 153"/>
                <a:gd name="T1" fmla="*/ 66 h 158"/>
                <a:gd name="T2" fmla="*/ 144 w 153"/>
                <a:gd name="T3" fmla="*/ 59 h 158"/>
                <a:gd name="T4" fmla="*/ 126 w 153"/>
                <a:gd name="T5" fmla="*/ 42 h 158"/>
                <a:gd name="T6" fmla="*/ 107 w 153"/>
                <a:gd name="T7" fmla="*/ 28 h 158"/>
                <a:gd name="T8" fmla="*/ 89 w 153"/>
                <a:gd name="T9" fmla="*/ 13 h 158"/>
                <a:gd name="T10" fmla="*/ 71 w 153"/>
                <a:gd name="T11" fmla="*/ 0 h 158"/>
                <a:gd name="T12" fmla="*/ 0 w 153"/>
                <a:gd name="T13" fmla="*/ 102 h 158"/>
                <a:gd name="T14" fmla="*/ 14 w 153"/>
                <a:gd name="T15" fmla="*/ 113 h 158"/>
                <a:gd name="T16" fmla="*/ 30 w 153"/>
                <a:gd name="T17" fmla="*/ 124 h 158"/>
                <a:gd name="T18" fmla="*/ 45 w 153"/>
                <a:gd name="T19" fmla="*/ 137 h 158"/>
                <a:gd name="T20" fmla="*/ 60 w 153"/>
                <a:gd name="T21" fmla="*/ 150 h 158"/>
                <a:gd name="T22" fmla="*/ 68 w 153"/>
                <a:gd name="T23" fmla="*/ 158 h 158"/>
                <a:gd name="T24" fmla="*/ 153 w 153"/>
                <a:gd name="T25" fmla="*/ 66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" h="158">
                  <a:moveTo>
                    <a:pt x="153" y="66"/>
                  </a:moveTo>
                  <a:lnTo>
                    <a:pt x="144" y="59"/>
                  </a:lnTo>
                  <a:lnTo>
                    <a:pt x="126" y="42"/>
                  </a:lnTo>
                  <a:lnTo>
                    <a:pt x="107" y="28"/>
                  </a:lnTo>
                  <a:lnTo>
                    <a:pt x="89" y="13"/>
                  </a:lnTo>
                  <a:lnTo>
                    <a:pt x="71" y="0"/>
                  </a:lnTo>
                  <a:lnTo>
                    <a:pt x="0" y="102"/>
                  </a:lnTo>
                  <a:lnTo>
                    <a:pt x="14" y="113"/>
                  </a:lnTo>
                  <a:lnTo>
                    <a:pt x="30" y="124"/>
                  </a:lnTo>
                  <a:lnTo>
                    <a:pt x="45" y="137"/>
                  </a:lnTo>
                  <a:lnTo>
                    <a:pt x="60" y="150"/>
                  </a:lnTo>
                  <a:lnTo>
                    <a:pt x="68" y="158"/>
                  </a:lnTo>
                  <a:lnTo>
                    <a:pt x="153" y="6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38" name="Freeform 478"/>
            <p:cNvSpPr>
              <a:spLocks/>
            </p:cNvSpPr>
            <p:nvPr/>
          </p:nvSpPr>
          <p:spPr bwMode="auto">
            <a:xfrm>
              <a:off x="2168" y="3090"/>
              <a:ext cx="40" cy="46"/>
            </a:xfrm>
            <a:custGeom>
              <a:avLst/>
              <a:gdLst>
                <a:gd name="T0" fmla="*/ 242 w 242"/>
                <a:gd name="T1" fmla="*/ 214 h 279"/>
                <a:gd name="T2" fmla="*/ 231 w 242"/>
                <a:gd name="T3" fmla="*/ 194 h 279"/>
                <a:gd name="T4" fmla="*/ 199 w 242"/>
                <a:gd name="T5" fmla="*/ 143 h 279"/>
                <a:gd name="T6" fmla="*/ 166 w 242"/>
                <a:gd name="T7" fmla="*/ 95 h 279"/>
                <a:gd name="T8" fmla="*/ 134 w 242"/>
                <a:gd name="T9" fmla="*/ 50 h 279"/>
                <a:gd name="T10" fmla="*/ 100 w 242"/>
                <a:gd name="T11" fmla="*/ 7 h 279"/>
                <a:gd name="T12" fmla="*/ 94 w 242"/>
                <a:gd name="T13" fmla="*/ 0 h 279"/>
                <a:gd name="T14" fmla="*/ 0 w 242"/>
                <a:gd name="T15" fmla="*/ 82 h 279"/>
                <a:gd name="T16" fmla="*/ 3 w 242"/>
                <a:gd name="T17" fmla="*/ 86 h 279"/>
                <a:gd name="T18" fmla="*/ 33 w 242"/>
                <a:gd name="T19" fmla="*/ 124 h 279"/>
                <a:gd name="T20" fmla="*/ 64 w 242"/>
                <a:gd name="T21" fmla="*/ 166 h 279"/>
                <a:gd name="T22" fmla="*/ 94 w 242"/>
                <a:gd name="T23" fmla="*/ 212 h 279"/>
                <a:gd name="T24" fmla="*/ 125 w 242"/>
                <a:gd name="T25" fmla="*/ 259 h 279"/>
                <a:gd name="T26" fmla="*/ 137 w 242"/>
                <a:gd name="T27" fmla="*/ 279 h 279"/>
                <a:gd name="T28" fmla="*/ 242 w 242"/>
                <a:gd name="T29" fmla="*/ 214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2" h="279">
                  <a:moveTo>
                    <a:pt x="242" y="214"/>
                  </a:moveTo>
                  <a:lnTo>
                    <a:pt x="231" y="194"/>
                  </a:lnTo>
                  <a:lnTo>
                    <a:pt x="199" y="143"/>
                  </a:lnTo>
                  <a:lnTo>
                    <a:pt x="166" y="95"/>
                  </a:lnTo>
                  <a:lnTo>
                    <a:pt x="134" y="50"/>
                  </a:lnTo>
                  <a:lnTo>
                    <a:pt x="100" y="7"/>
                  </a:lnTo>
                  <a:lnTo>
                    <a:pt x="94" y="0"/>
                  </a:lnTo>
                  <a:lnTo>
                    <a:pt x="0" y="82"/>
                  </a:lnTo>
                  <a:lnTo>
                    <a:pt x="3" y="86"/>
                  </a:lnTo>
                  <a:lnTo>
                    <a:pt x="33" y="124"/>
                  </a:lnTo>
                  <a:lnTo>
                    <a:pt x="64" y="166"/>
                  </a:lnTo>
                  <a:lnTo>
                    <a:pt x="94" y="212"/>
                  </a:lnTo>
                  <a:lnTo>
                    <a:pt x="125" y="259"/>
                  </a:lnTo>
                  <a:lnTo>
                    <a:pt x="137" y="279"/>
                  </a:lnTo>
                  <a:lnTo>
                    <a:pt x="242" y="214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39" name="Freeform 479"/>
            <p:cNvSpPr>
              <a:spLocks/>
            </p:cNvSpPr>
            <p:nvPr/>
          </p:nvSpPr>
          <p:spPr bwMode="auto">
            <a:xfrm>
              <a:off x="2201" y="3144"/>
              <a:ext cx="37" cy="46"/>
            </a:xfrm>
            <a:custGeom>
              <a:avLst/>
              <a:gdLst>
                <a:gd name="T0" fmla="*/ 224 w 224"/>
                <a:gd name="T1" fmla="*/ 226 h 281"/>
                <a:gd name="T2" fmla="*/ 220 w 224"/>
                <a:gd name="T3" fmla="*/ 218 h 281"/>
                <a:gd name="T4" fmla="*/ 189 w 224"/>
                <a:gd name="T5" fmla="*/ 155 h 281"/>
                <a:gd name="T6" fmla="*/ 158 w 224"/>
                <a:gd name="T7" fmla="*/ 94 h 281"/>
                <a:gd name="T8" fmla="*/ 127 w 224"/>
                <a:gd name="T9" fmla="*/ 35 h 281"/>
                <a:gd name="T10" fmla="*/ 108 w 224"/>
                <a:gd name="T11" fmla="*/ 0 h 281"/>
                <a:gd name="T12" fmla="*/ 0 w 224"/>
                <a:gd name="T13" fmla="*/ 62 h 281"/>
                <a:gd name="T14" fmla="*/ 18 w 224"/>
                <a:gd name="T15" fmla="*/ 94 h 281"/>
                <a:gd name="T16" fmla="*/ 48 w 224"/>
                <a:gd name="T17" fmla="*/ 151 h 281"/>
                <a:gd name="T18" fmla="*/ 78 w 224"/>
                <a:gd name="T19" fmla="*/ 211 h 281"/>
                <a:gd name="T20" fmla="*/ 108 w 224"/>
                <a:gd name="T21" fmla="*/ 272 h 281"/>
                <a:gd name="T22" fmla="*/ 112 w 224"/>
                <a:gd name="T23" fmla="*/ 281 h 281"/>
                <a:gd name="T24" fmla="*/ 224 w 224"/>
                <a:gd name="T25" fmla="*/ 226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4" h="281">
                  <a:moveTo>
                    <a:pt x="224" y="226"/>
                  </a:moveTo>
                  <a:lnTo>
                    <a:pt x="220" y="218"/>
                  </a:lnTo>
                  <a:lnTo>
                    <a:pt x="189" y="155"/>
                  </a:lnTo>
                  <a:lnTo>
                    <a:pt x="158" y="94"/>
                  </a:lnTo>
                  <a:lnTo>
                    <a:pt x="127" y="35"/>
                  </a:lnTo>
                  <a:lnTo>
                    <a:pt x="108" y="0"/>
                  </a:lnTo>
                  <a:lnTo>
                    <a:pt x="0" y="62"/>
                  </a:lnTo>
                  <a:lnTo>
                    <a:pt x="18" y="94"/>
                  </a:lnTo>
                  <a:lnTo>
                    <a:pt x="48" y="151"/>
                  </a:lnTo>
                  <a:lnTo>
                    <a:pt x="78" y="211"/>
                  </a:lnTo>
                  <a:lnTo>
                    <a:pt x="108" y="272"/>
                  </a:lnTo>
                  <a:lnTo>
                    <a:pt x="112" y="281"/>
                  </a:lnTo>
                  <a:lnTo>
                    <a:pt x="224" y="226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40" name="Freeform 480"/>
            <p:cNvSpPr>
              <a:spLocks/>
            </p:cNvSpPr>
            <p:nvPr/>
          </p:nvSpPr>
          <p:spPr bwMode="auto">
            <a:xfrm>
              <a:off x="2228" y="3200"/>
              <a:ext cx="36" cy="47"/>
            </a:xfrm>
            <a:custGeom>
              <a:avLst/>
              <a:gdLst>
                <a:gd name="T0" fmla="*/ 216 w 216"/>
                <a:gd name="T1" fmla="*/ 229 h 280"/>
                <a:gd name="T2" fmla="*/ 210 w 216"/>
                <a:gd name="T3" fmla="*/ 214 h 280"/>
                <a:gd name="T4" fmla="*/ 148 w 216"/>
                <a:gd name="T5" fmla="*/ 75 h 280"/>
                <a:gd name="T6" fmla="*/ 112 w 216"/>
                <a:gd name="T7" fmla="*/ 0 h 280"/>
                <a:gd name="T8" fmla="*/ 0 w 216"/>
                <a:gd name="T9" fmla="*/ 53 h 280"/>
                <a:gd name="T10" fmla="*/ 34 w 216"/>
                <a:gd name="T11" fmla="*/ 127 h 280"/>
                <a:gd name="T12" fmla="*/ 96 w 216"/>
                <a:gd name="T13" fmla="*/ 264 h 280"/>
                <a:gd name="T14" fmla="*/ 103 w 216"/>
                <a:gd name="T15" fmla="*/ 280 h 280"/>
                <a:gd name="T16" fmla="*/ 216 w 216"/>
                <a:gd name="T17" fmla="*/ 229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6" h="280">
                  <a:moveTo>
                    <a:pt x="216" y="229"/>
                  </a:moveTo>
                  <a:lnTo>
                    <a:pt x="210" y="214"/>
                  </a:lnTo>
                  <a:lnTo>
                    <a:pt x="148" y="75"/>
                  </a:lnTo>
                  <a:lnTo>
                    <a:pt x="112" y="0"/>
                  </a:lnTo>
                  <a:lnTo>
                    <a:pt x="0" y="53"/>
                  </a:lnTo>
                  <a:lnTo>
                    <a:pt x="34" y="127"/>
                  </a:lnTo>
                  <a:lnTo>
                    <a:pt x="96" y="264"/>
                  </a:lnTo>
                  <a:lnTo>
                    <a:pt x="103" y="280"/>
                  </a:lnTo>
                  <a:lnTo>
                    <a:pt x="216" y="22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41" name="Freeform 481"/>
            <p:cNvSpPr>
              <a:spLocks/>
            </p:cNvSpPr>
            <p:nvPr/>
          </p:nvSpPr>
          <p:spPr bwMode="auto">
            <a:xfrm>
              <a:off x="2254" y="3257"/>
              <a:ext cx="35" cy="47"/>
            </a:xfrm>
            <a:custGeom>
              <a:avLst/>
              <a:gdLst>
                <a:gd name="T0" fmla="*/ 214 w 214"/>
                <a:gd name="T1" fmla="*/ 230 h 278"/>
                <a:gd name="T2" fmla="*/ 183 w 214"/>
                <a:gd name="T3" fmla="*/ 158 h 278"/>
                <a:gd name="T4" fmla="*/ 120 w 214"/>
                <a:gd name="T5" fmla="*/ 12 h 278"/>
                <a:gd name="T6" fmla="*/ 114 w 214"/>
                <a:gd name="T7" fmla="*/ 0 h 278"/>
                <a:gd name="T8" fmla="*/ 0 w 214"/>
                <a:gd name="T9" fmla="*/ 50 h 278"/>
                <a:gd name="T10" fmla="*/ 6 w 214"/>
                <a:gd name="T11" fmla="*/ 62 h 278"/>
                <a:gd name="T12" fmla="*/ 69 w 214"/>
                <a:gd name="T13" fmla="*/ 207 h 278"/>
                <a:gd name="T14" fmla="*/ 100 w 214"/>
                <a:gd name="T15" fmla="*/ 278 h 278"/>
                <a:gd name="T16" fmla="*/ 214 w 214"/>
                <a:gd name="T17" fmla="*/ 23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4" h="278">
                  <a:moveTo>
                    <a:pt x="214" y="230"/>
                  </a:moveTo>
                  <a:lnTo>
                    <a:pt x="183" y="158"/>
                  </a:lnTo>
                  <a:lnTo>
                    <a:pt x="120" y="12"/>
                  </a:lnTo>
                  <a:lnTo>
                    <a:pt x="114" y="0"/>
                  </a:lnTo>
                  <a:lnTo>
                    <a:pt x="0" y="50"/>
                  </a:lnTo>
                  <a:lnTo>
                    <a:pt x="6" y="62"/>
                  </a:lnTo>
                  <a:lnTo>
                    <a:pt x="69" y="207"/>
                  </a:lnTo>
                  <a:lnTo>
                    <a:pt x="100" y="278"/>
                  </a:lnTo>
                  <a:lnTo>
                    <a:pt x="214" y="23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42" name="Freeform 482"/>
            <p:cNvSpPr>
              <a:spLocks/>
            </p:cNvSpPr>
            <p:nvPr/>
          </p:nvSpPr>
          <p:spPr bwMode="auto">
            <a:xfrm>
              <a:off x="2278" y="3315"/>
              <a:ext cx="36" cy="46"/>
            </a:xfrm>
            <a:custGeom>
              <a:avLst/>
              <a:gdLst>
                <a:gd name="T0" fmla="*/ 215 w 215"/>
                <a:gd name="T1" fmla="*/ 227 h 278"/>
                <a:gd name="T2" fmla="*/ 163 w 215"/>
                <a:gd name="T3" fmla="*/ 111 h 278"/>
                <a:gd name="T4" fmla="*/ 114 w 215"/>
                <a:gd name="T5" fmla="*/ 0 h 278"/>
                <a:gd name="T6" fmla="*/ 0 w 215"/>
                <a:gd name="T7" fmla="*/ 49 h 278"/>
                <a:gd name="T8" fmla="*/ 49 w 215"/>
                <a:gd name="T9" fmla="*/ 161 h 278"/>
                <a:gd name="T10" fmla="*/ 101 w 215"/>
                <a:gd name="T11" fmla="*/ 278 h 278"/>
                <a:gd name="T12" fmla="*/ 215 w 215"/>
                <a:gd name="T13" fmla="*/ 227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5" h="278">
                  <a:moveTo>
                    <a:pt x="215" y="227"/>
                  </a:moveTo>
                  <a:lnTo>
                    <a:pt x="163" y="111"/>
                  </a:lnTo>
                  <a:lnTo>
                    <a:pt x="114" y="0"/>
                  </a:lnTo>
                  <a:lnTo>
                    <a:pt x="0" y="49"/>
                  </a:lnTo>
                  <a:lnTo>
                    <a:pt x="49" y="161"/>
                  </a:lnTo>
                  <a:lnTo>
                    <a:pt x="101" y="278"/>
                  </a:lnTo>
                  <a:lnTo>
                    <a:pt x="215" y="227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43" name="Freeform 483"/>
            <p:cNvSpPr>
              <a:spLocks/>
            </p:cNvSpPr>
            <p:nvPr/>
          </p:nvSpPr>
          <p:spPr bwMode="auto">
            <a:xfrm>
              <a:off x="2304" y="3372"/>
              <a:ext cx="36" cy="46"/>
            </a:xfrm>
            <a:custGeom>
              <a:avLst/>
              <a:gdLst>
                <a:gd name="T0" fmla="*/ 219 w 219"/>
                <a:gd name="T1" fmla="*/ 224 h 279"/>
                <a:gd name="T2" fmla="*/ 216 w 219"/>
                <a:gd name="T3" fmla="*/ 217 h 279"/>
                <a:gd name="T4" fmla="*/ 180 w 219"/>
                <a:gd name="T5" fmla="*/ 143 h 279"/>
                <a:gd name="T6" fmla="*/ 145 w 219"/>
                <a:gd name="T7" fmla="*/ 69 h 279"/>
                <a:gd name="T8" fmla="*/ 114 w 219"/>
                <a:gd name="T9" fmla="*/ 0 h 279"/>
                <a:gd name="T10" fmla="*/ 0 w 219"/>
                <a:gd name="T11" fmla="*/ 51 h 279"/>
                <a:gd name="T12" fmla="*/ 32 w 219"/>
                <a:gd name="T13" fmla="*/ 122 h 279"/>
                <a:gd name="T14" fmla="*/ 67 w 219"/>
                <a:gd name="T15" fmla="*/ 196 h 279"/>
                <a:gd name="T16" fmla="*/ 103 w 219"/>
                <a:gd name="T17" fmla="*/ 271 h 279"/>
                <a:gd name="T18" fmla="*/ 107 w 219"/>
                <a:gd name="T19" fmla="*/ 279 h 279"/>
                <a:gd name="T20" fmla="*/ 219 w 219"/>
                <a:gd name="T21" fmla="*/ 224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9" h="279">
                  <a:moveTo>
                    <a:pt x="219" y="224"/>
                  </a:moveTo>
                  <a:lnTo>
                    <a:pt x="216" y="217"/>
                  </a:lnTo>
                  <a:lnTo>
                    <a:pt x="180" y="143"/>
                  </a:lnTo>
                  <a:lnTo>
                    <a:pt x="145" y="69"/>
                  </a:lnTo>
                  <a:lnTo>
                    <a:pt x="114" y="0"/>
                  </a:lnTo>
                  <a:lnTo>
                    <a:pt x="0" y="51"/>
                  </a:lnTo>
                  <a:lnTo>
                    <a:pt x="32" y="122"/>
                  </a:lnTo>
                  <a:lnTo>
                    <a:pt x="67" y="196"/>
                  </a:lnTo>
                  <a:lnTo>
                    <a:pt x="103" y="271"/>
                  </a:lnTo>
                  <a:lnTo>
                    <a:pt x="107" y="279"/>
                  </a:lnTo>
                  <a:lnTo>
                    <a:pt x="219" y="224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44" name="Freeform 484"/>
            <p:cNvSpPr>
              <a:spLocks/>
            </p:cNvSpPr>
            <p:nvPr/>
          </p:nvSpPr>
          <p:spPr bwMode="auto">
            <a:xfrm>
              <a:off x="2331" y="3427"/>
              <a:ext cx="38" cy="47"/>
            </a:xfrm>
            <a:custGeom>
              <a:avLst/>
              <a:gdLst>
                <a:gd name="T0" fmla="*/ 227 w 227"/>
                <a:gd name="T1" fmla="*/ 219 h 278"/>
                <a:gd name="T2" fmla="*/ 200 w 227"/>
                <a:gd name="T3" fmla="*/ 168 h 278"/>
                <a:gd name="T4" fmla="*/ 162 w 227"/>
                <a:gd name="T5" fmla="*/ 98 h 278"/>
                <a:gd name="T6" fmla="*/ 124 w 227"/>
                <a:gd name="T7" fmla="*/ 26 h 278"/>
                <a:gd name="T8" fmla="*/ 111 w 227"/>
                <a:gd name="T9" fmla="*/ 0 h 278"/>
                <a:gd name="T10" fmla="*/ 0 w 227"/>
                <a:gd name="T11" fmla="*/ 56 h 278"/>
                <a:gd name="T12" fmla="*/ 14 w 227"/>
                <a:gd name="T13" fmla="*/ 83 h 278"/>
                <a:gd name="T14" fmla="*/ 52 w 227"/>
                <a:gd name="T15" fmla="*/ 156 h 278"/>
                <a:gd name="T16" fmla="*/ 90 w 227"/>
                <a:gd name="T17" fmla="*/ 227 h 278"/>
                <a:gd name="T18" fmla="*/ 118 w 227"/>
                <a:gd name="T19" fmla="*/ 278 h 278"/>
                <a:gd name="T20" fmla="*/ 227 w 227"/>
                <a:gd name="T21" fmla="*/ 21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278">
                  <a:moveTo>
                    <a:pt x="227" y="219"/>
                  </a:moveTo>
                  <a:lnTo>
                    <a:pt x="200" y="168"/>
                  </a:lnTo>
                  <a:lnTo>
                    <a:pt x="162" y="98"/>
                  </a:lnTo>
                  <a:lnTo>
                    <a:pt x="124" y="26"/>
                  </a:lnTo>
                  <a:lnTo>
                    <a:pt x="111" y="0"/>
                  </a:lnTo>
                  <a:lnTo>
                    <a:pt x="0" y="56"/>
                  </a:lnTo>
                  <a:lnTo>
                    <a:pt x="14" y="83"/>
                  </a:lnTo>
                  <a:lnTo>
                    <a:pt x="52" y="156"/>
                  </a:lnTo>
                  <a:lnTo>
                    <a:pt x="90" y="227"/>
                  </a:lnTo>
                  <a:lnTo>
                    <a:pt x="118" y="278"/>
                  </a:lnTo>
                  <a:lnTo>
                    <a:pt x="227" y="21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45" name="Freeform 485"/>
            <p:cNvSpPr>
              <a:spLocks/>
            </p:cNvSpPr>
            <p:nvPr/>
          </p:nvSpPr>
          <p:spPr bwMode="auto">
            <a:xfrm>
              <a:off x="2361" y="3482"/>
              <a:ext cx="40" cy="46"/>
            </a:xfrm>
            <a:custGeom>
              <a:avLst/>
              <a:gdLst>
                <a:gd name="T0" fmla="*/ 239 w 239"/>
                <a:gd name="T1" fmla="*/ 208 h 276"/>
                <a:gd name="T2" fmla="*/ 217 w 239"/>
                <a:gd name="T3" fmla="*/ 174 h 276"/>
                <a:gd name="T4" fmla="*/ 176 w 239"/>
                <a:gd name="T5" fmla="*/ 111 h 276"/>
                <a:gd name="T6" fmla="*/ 136 w 239"/>
                <a:gd name="T7" fmla="*/ 46 h 276"/>
                <a:gd name="T8" fmla="*/ 108 w 239"/>
                <a:gd name="T9" fmla="*/ 0 h 276"/>
                <a:gd name="T10" fmla="*/ 0 w 239"/>
                <a:gd name="T11" fmla="*/ 63 h 276"/>
                <a:gd name="T12" fmla="*/ 29 w 239"/>
                <a:gd name="T13" fmla="*/ 110 h 276"/>
                <a:gd name="T14" fmla="*/ 71 w 239"/>
                <a:gd name="T15" fmla="*/ 178 h 276"/>
                <a:gd name="T16" fmla="*/ 113 w 239"/>
                <a:gd name="T17" fmla="*/ 243 h 276"/>
                <a:gd name="T18" fmla="*/ 135 w 239"/>
                <a:gd name="T19" fmla="*/ 276 h 276"/>
                <a:gd name="T20" fmla="*/ 239 w 239"/>
                <a:gd name="T21" fmla="*/ 208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9" h="276">
                  <a:moveTo>
                    <a:pt x="239" y="208"/>
                  </a:moveTo>
                  <a:lnTo>
                    <a:pt x="217" y="174"/>
                  </a:lnTo>
                  <a:lnTo>
                    <a:pt x="176" y="111"/>
                  </a:lnTo>
                  <a:lnTo>
                    <a:pt x="136" y="46"/>
                  </a:lnTo>
                  <a:lnTo>
                    <a:pt x="108" y="0"/>
                  </a:lnTo>
                  <a:lnTo>
                    <a:pt x="0" y="63"/>
                  </a:lnTo>
                  <a:lnTo>
                    <a:pt x="29" y="110"/>
                  </a:lnTo>
                  <a:lnTo>
                    <a:pt x="71" y="178"/>
                  </a:lnTo>
                  <a:lnTo>
                    <a:pt x="113" y="243"/>
                  </a:lnTo>
                  <a:lnTo>
                    <a:pt x="135" y="276"/>
                  </a:lnTo>
                  <a:lnTo>
                    <a:pt x="239" y="20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46" name="Freeform 486"/>
            <p:cNvSpPr>
              <a:spLocks/>
            </p:cNvSpPr>
            <p:nvPr/>
          </p:nvSpPr>
          <p:spPr bwMode="auto">
            <a:xfrm>
              <a:off x="2396" y="3533"/>
              <a:ext cx="42" cy="45"/>
            </a:xfrm>
            <a:custGeom>
              <a:avLst/>
              <a:gdLst>
                <a:gd name="T0" fmla="*/ 254 w 254"/>
                <a:gd name="T1" fmla="*/ 190 h 273"/>
                <a:gd name="T2" fmla="*/ 247 w 254"/>
                <a:gd name="T3" fmla="*/ 183 h 273"/>
                <a:gd name="T4" fmla="*/ 225 w 254"/>
                <a:gd name="T5" fmla="*/ 158 h 273"/>
                <a:gd name="T6" fmla="*/ 180 w 254"/>
                <a:gd name="T7" fmla="*/ 104 h 273"/>
                <a:gd name="T8" fmla="*/ 136 w 254"/>
                <a:gd name="T9" fmla="*/ 48 h 273"/>
                <a:gd name="T10" fmla="*/ 100 w 254"/>
                <a:gd name="T11" fmla="*/ 0 h 273"/>
                <a:gd name="T12" fmla="*/ 0 w 254"/>
                <a:gd name="T13" fmla="*/ 74 h 273"/>
                <a:gd name="T14" fmla="*/ 37 w 254"/>
                <a:gd name="T15" fmla="*/ 124 h 273"/>
                <a:gd name="T16" fmla="*/ 84 w 254"/>
                <a:gd name="T17" fmla="*/ 182 h 273"/>
                <a:gd name="T18" fmla="*/ 130 w 254"/>
                <a:gd name="T19" fmla="*/ 238 h 273"/>
                <a:gd name="T20" fmla="*/ 155 w 254"/>
                <a:gd name="T21" fmla="*/ 266 h 273"/>
                <a:gd name="T22" fmla="*/ 160 w 254"/>
                <a:gd name="T23" fmla="*/ 273 h 273"/>
                <a:gd name="T24" fmla="*/ 254 w 254"/>
                <a:gd name="T25" fmla="*/ 19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4" h="273">
                  <a:moveTo>
                    <a:pt x="254" y="190"/>
                  </a:moveTo>
                  <a:lnTo>
                    <a:pt x="247" y="183"/>
                  </a:lnTo>
                  <a:lnTo>
                    <a:pt x="225" y="158"/>
                  </a:lnTo>
                  <a:lnTo>
                    <a:pt x="180" y="104"/>
                  </a:lnTo>
                  <a:lnTo>
                    <a:pt x="136" y="48"/>
                  </a:lnTo>
                  <a:lnTo>
                    <a:pt x="100" y="0"/>
                  </a:lnTo>
                  <a:lnTo>
                    <a:pt x="0" y="74"/>
                  </a:lnTo>
                  <a:lnTo>
                    <a:pt x="37" y="124"/>
                  </a:lnTo>
                  <a:lnTo>
                    <a:pt x="84" y="182"/>
                  </a:lnTo>
                  <a:lnTo>
                    <a:pt x="130" y="238"/>
                  </a:lnTo>
                  <a:lnTo>
                    <a:pt x="155" y="266"/>
                  </a:lnTo>
                  <a:lnTo>
                    <a:pt x="160" y="273"/>
                  </a:lnTo>
                  <a:lnTo>
                    <a:pt x="254" y="19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47" name="Freeform 487"/>
            <p:cNvSpPr>
              <a:spLocks/>
            </p:cNvSpPr>
            <p:nvPr/>
          </p:nvSpPr>
          <p:spPr bwMode="auto">
            <a:xfrm>
              <a:off x="2437" y="3579"/>
              <a:ext cx="46" cy="43"/>
            </a:xfrm>
            <a:custGeom>
              <a:avLst/>
              <a:gdLst>
                <a:gd name="T0" fmla="*/ 271 w 271"/>
                <a:gd name="T1" fmla="*/ 155 h 256"/>
                <a:gd name="T2" fmla="*/ 264 w 271"/>
                <a:gd name="T3" fmla="*/ 150 h 256"/>
                <a:gd name="T4" fmla="*/ 238 w 271"/>
                <a:gd name="T5" fmla="*/ 131 h 256"/>
                <a:gd name="T6" fmla="*/ 214 w 271"/>
                <a:gd name="T7" fmla="*/ 111 h 256"/>
                <a:gd name="T8" fmla="*/ 189 w 271"/>
                <a:gd name="T9" fmla="*/ 91 h 256"/>
                <a:gd name="T10" fmla="*/ 164 w 271"/>
                <a:gd name="T11" fmla="*/ 70 h 256"/>
                <a:gd name="T12" fmla="*/ 140 w 271"/>
                <a:gd name="T13" fmla="*/ 49 h 256"/>
                <a:gd name="T14" fmla="*/ 116 w 271"/>
                <a:gd name="T15" fmla="*/ 27 h 256"/>
                <a:gd name="T16" fmla="*/ 92 w 271"/>
                <a:gd name="T17" fmla="*/ 4 h 256"/>
                <a:gd name="T18" fmla="*/ 89 w 271"/>
                <a:gd name="T19" fmla="*/ 0 h 256"/>
                <a:gd name="T20" fmla="*/ 0 w 271"/>
                <a:gd name="T21" fmla="*/ 88 h 256"/>
                <a:gd name="T22" fmla="*/ 5 w 271"/>
                <a:gd name="T23" fmla="*/ 93 h 256"/>
                <a:gd name="T24" fmla="*/ 30 w 271"/>
                <a:gd name="T25" fmla="*/ 117 h 256"/>
                <a:gd name="T26" fmla="*/ 57 w 271"/>
                <a:gd name="T27" fmla="*/ 142 h 256"/>
                <a:gd name="T28" fmla="*/ 84 w 271"/>
                <a:gd name="T29" fmla="*/ 165 h 256"/>
                <a:gd name="T30" fmla="*/ 110 w 271"/>
                <a:gd name="T31" fmla="*/ 187 h 256"/>
                <a:gd name="T32" fmla="*/ 137 w 271"/>
                <a:gd name="T33" fmla="*/ 209 h 256"/>
                <a:gd name="T34" fmla="*/ 164 w 271"/>
                <a:gd name="T35" fmla="*/ 230 h 256"/>
                <a:gd name="T36" fmla="*/ 192 w 271"/>
                <a:gd name="T37" fmla="*/ 250 h 256"/>
                <a:gd name="T38" fmla="*/ 199 w 271"/>
                <a:gd name="T39" fmla="*/ 256 h 256"/>
                <a:gd name="T40" fmla="*/ 271 w 271"/>
                <a:gd name="T41" fmla="*/ 155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1" h="256">
                  <a:moveTo>
                    <a:pt x="271" y="155"/>
                  </a:moveTo>
                  <a:lnTo>
                    <a:pt x="264" y="150"/>
                  </a:lnTo>
                  <a:lnTo>
                    <a:pt x="238" y="131"/>
                  </a:lnTo>
                  <a:lnTo>
                    <a:pt x="214" y="111"/>
                  </a:lnTo>
                  <a:lnTo>
                    <a:pt x="189" y="91"/>
                  </a:lnTo>
                  <a:lnTo>
                    <a:pt x="164" y="70"/>
                  </a:lnTo>
                  <a:lnTo>
                    <a:pt x="140" y="49"/>
                  </a:lnTo>
                  <a:lnTo>
                    <a:pt x="116" y="27"/>
                  </a:lnTo>
                  <a:lnTo>
                    <a:pt x="92" y="4"/>
                  </a:lnTo>
                  <a:lnTo>
                    <a:pt x="89" y="0"/>
                  </a:lnTo>
                  <a:lnTo>
                    <a:pt x="0" y="88"/>
                  </a:lnTo>
                  <a:lnTo>
                    <a:pt x="5" y="93"/>
                  </a:lnTo>
                  <a:lnTo>
                    <a:pt x="30" y="117"/>
                  </a:lnTo>
                  <a:lnTo>
                    <a:pt x="57" y="142"/>
                  </a:lnTo>
                  <a:lnTo>
                    <a:pt x="84" y="165"/>
                  </a:lnTo>
                  <a:lnTo>
                    <a:pt x="110" y="187"/>
                  </a:lnTo>
                  <a:lnTo>
                    <a:pt x="137" y="209"/>
                  </a:lnTo>
                  <a:lnTo>
                    <a:pt x="164" y="230"/>
                  </a:lnTo>
                  <a:lnTo>
                    <a:pt x="192" y="250"/>
                  </a:lnTo>
                  <a:lnTo>
                    <a:pt x="199" y="256"/>
                  </a:lnTo>
                  <a:lnTo>
                    <a:pt x="271" y="155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48" name="Freeform 488"/>
            <p:cNvSpPr>
              <a:spLocks/>
            </p:cNvSpPr>
            <p:nvPr/>
          </p:nvSpPr>
          <p:spPr bwMode="auto">
            <a:xfrm>
              <a:off x="2489" y="3616"/>
              <a:ext cx="46" cy="35"/>
            </a:xfrm>
            <a:custGeom>
              <a:avLst/>
              <a:gdLst>
                <a:gd name="T0" fmla="*/ 278 w 278"/>
                <a:gd name="T1" fmla="*/ 94 h 213"/>
                <a:gd name="T2" fmla="*/ 278 w 278"/>
                <a:gd name="T3" fmla="*/ 94 h 213"/>
                <a:gd name="T4" fmla="*/ 249 w 278"/>
                <a:gd name="T5" fmla="*/ 85 h 213"/>
                <a:gd name="T6" fmla="*/ 221 w 278"/>
                <a:gd name="T7" fmla="*/ 75 h 213"/>
                <a:gd name="T8" fmla="*/ 194 w 278"/>
                <a:gd name="T9" fmla="*/ 64 h 213"/>
                <a:gd name="T10" fmla="*/ 166 w 278"/>
                <a:gd name="T11" fmla="*/ 53 h 213"/>
                <a:gd name="T12" fmla="*/ 138 w 278"/>
                <a:gd name="T13" fmla="*/ 40 h 213"/>
                <a:gd name="T14" fmla="*/ 112 w 278"/>
                <a:gd name="T15" fmla="*/ 27 h 213"/>
                <a:gd name="T16" fmla="*/ 85 w 278"/>
                <a:gd name="T17" fmla="*/ 13 h 213"/>
                <a:gd name="T18" fmla="*/ 62 w 278"/>
                <a:gd name="T19" fmla="*/ 0 h 213"/>
                <a:gd name="T20" fmla="*/ 0 w 278"/>
                <a:gd name="T21" fmla="*/ 108 h 213"/>
                <a:gd name="T22" fmla="*/ 26 w 278"/>
                <a:gd name="T23" fmla="*/ 123 h 213"/>
                <a:gd name="T24" fmla="*/ 55 w 278"/>
                <a:gd name="T25" fmla="*/ 138 h 213"/>
                <a:gd name="T26" fmla="*/ 85 w 278"/>
                <a:gd name="T27" fmla="*/ 152 h 213"/>
                <a:gd name="T28" fmla="*/ 116 w 278"/>
                <a:gd name="T29" fmla="*/ 167 h 213"/>
                <a:gd name="T30" fmla="*/ 147 w 278"/>
                <a:gd name="T31" fmla="*/ 180 h 213"/>
                <a:gd name="T32" fmla="*/ 178 w 278"/>
                <a:gd name="T33" fmla="*/ 192 h 213"/>
                <a:gd name="T34" fmla="*/ 209 w 278"/>
                <a:gd name="T35" fmla="*/ 203 h 213"/>
                <a:gd name="T36" fmla="*/ 242 w 278"/>
                <a:gd name="T37" fmla="*/ 213 h 213"/>
                <a:gd name="T38" fmla="*/ 242 w 278"/>
                <a:gd name="T39" fmla="*/ 213 h 213"/>
                <a:gd name="T40" fmla="*/ 278 w 278"/>
                <a:gd name="T41" fmla="*/ 94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8" h="213">
                  <a:moveTo>
                    <a:pt x="278" y="94"/>
                  </a:moveTo>
                  <a:lnTo>
                    <a:pt x="278" y="94"/>
                  </a:lnTo>
                  <a:lnTo>
                    <a:pt x="249" y="85"/>
                  </a:lnTo>
                  <a:lnTo>
                    <a:pt x="221" y="75"/>
                  </a:lnTo>
                  <a:lnTo>
                    <a:pt x="194" y="64"/>
                  </a:lnTo>
                  <a:lnTo>
                    <a:pt x="166" y="53"/>
                  </a:lnTo>
                  <a:lnTo>
                    <a:pt x="138" y="40"/>
                  </a:lnTo>
                  <a:lnTo>
                    <a:pt x="112" y="27"/>
                  </a:lnTo>
                  <a:lnTo>
                    <a:pt x="85" y="13"/>
                  </a:lnTo>
                  <a:lnTo>
                    <a:pt x="62" y="0"/>
                  </a:lnTo>
                  <a:lnTo>
                    <a:pt x="0" y="108"/>
                  </a:lnTo>
                  <a:lnTo>
                    <a:pt x="26" y="123"/>
                  </a:lnTo>
                  <a:lnTo>
                    <a:pt x="55" y="138"/>
                  </a:lnTo>
                  <a:lnTo>
                    <a:pt x="85" y="152"/>
                  </a:lnTo>
                  <a:lnTo>
                    <a:pt x="116" y="167"/>
                  </a:lnTo>
                  <a:lnTo>
                    <a:pt x="147" y="180"/>
                  </a:lnTo>
                  <a:lnTo>
                    <a:pt x="178" y="192"/>
                  </a:lnTo>
                  <a:lnTo>
                    <a:pt x="209" y="203"/>
                  </a:lnTo>
                  <a:lnTo>
                    <a:pt x="242" y="213"/>
                  </a:lnTo>
                  <a:lnTo>
                    <a:pt x="242" y="213"/>
                  </a:lnTo>
                  <a:lnTo>
                    <a:pt x="278" y="94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49" name="Freeform 489"/>
            <p:cNvSpPr>
              <a:spLocks/>
            </p:cNvSpPr>
            <p:nvPr/>
          </p:nvSpPr>
          <p:spPr bwMode="auto">
            <a:xfrm>
              <a:off x="2551" y="3636"/>
              <a:ext cx="24" cy="22"/>
            </a:xfrm>
            <a:custGeom>
              <a:avLst/>
              <a:gdLst>
                <a:gd name="T0" fmla="*/ 146 w 146"/>
                <a:gd name="T1" fmla="*/ 13 h 137"/>
                <a:gd name="T2" fmla="*/ 115 w 146"/>
                <a:gd name="T3" fmla="*/ 12 h 137"/>
                <a:gd name="T4" fmla="*/ 84 w 146"/>
                <a:gd name="T5" fmla="*/ 9 h 137"/>
                <a:gd name="T6" fmla="*/ 54 w 146"/>
                <a:gd name="T7" fmla="*/ 5 h 137"/>
                <a:gd name="T8" fmla="*/ 25 w 146"/>
                <a:gd name="T9" fmla="*/ 0 h 137"/>
                <a:gd name="T10" fmla="*/ 25 w 146"/>
                <a:gd name="T11" fmla="*/ 0 h 137"/>
                <a:gd name="T12" fmla="*/ 0 w 146"/>
                <a:gd name="T13" fmla="*/ 123 h 137"/>
                <a:gd name="T14" fmla="*/ 4 w 146"/>
                <a:gd name="T15" fmla="*/ 124 h 137"/>
                <a:gd name="T16" fmla="*/ 38 w 146"/>
                <a:gd name="T17" fmla="*/ 129 h 137"/>
                <a:gd name="T18" fmla="*/ 72 w 146"/>
                <a:gd name="T19" fmla="*/ 133 h 137"/>
                <a:gd name="T20" fmla="*/ 106 w 146"/>
                <a:gd name="T21" fmla="*/ 135 h 137"/>
                <a:gd name="T22" fmla="*/ 142 w 146"/>
                <a:gd name="T23" fmla="*/ 137 h 137"/>
                <a:gd name="T24" fmla="*/ 146 w 146"/>
                <a:gd name="T25" fmla="*/ 1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6" h="137">
                  <a:moveTo>
                    <a:pt x="146" y="13"/>
                  </a:moveTo>
                  <a:lnTo>
                    <a:pt x="115" y="12"/>
                  </a:lnTo>
                  <a:lnTo>
                    <a:pt x="84" y="9"/>
                  </a:lnTo>
                  <a:lnTo>
                    <a:pt x="54" y="5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0" y="123"/>
                  </a:lnTo>
                  <a:lnTo>
                    <a:pt x="4" y="124"/>
                  </a:lnTo>
                  <a:lnTo>
                    <a:pt x="38" y="129"/>
                  </a:lnTo>
                  <a:lnTo>
                    <a:pt x="72" y="133"/>
                  </a:lnTo>
                  <a:lnTo>
                    <a:pt x="106" y="135"/>
                  </a:lnTo>
                  <a:lnTo>
                    <a:pt x="142" y="137"/>
                  </a:lnTo>
                  <a:lnTo>
                    <a:pt x="146" y="13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50" name="Rectangle 490"/>
            <p:cNvSpPr>
              <a:spLocks noChangeArrowheads="1"/>
            </p:cNvSpPr>
            <p:nvPr/>
          </p:nvSpPr>
          <p:spPr bwMode="auto">
            <a:xfrm>
              <a:off x="2102" y="3662"/>
              <a:ext cx="7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1600">
                  <a:solidFill>
                    <a:srgbClr val="1F1A17"/>
                  </a:solidFill>
                </a:rPr>
                <a:t>h</a:t>
              </a:r>
              <a:endParaRPr lang="cs-CZ" sz="1400"/>
            </a:p>
          </p:txBody>
        </p:sp>
        <p:sp>
          <p:nvSpPr>
            <p:cNvPr id="41451" name="Rectangle 491"/>
            <p:cNvSpPr>
              <a:spLocks noChangeArrowheads="1"/>
            </p:cNvSpPr>
            <p:nvPr/>
          </p:nvSpPr>
          <p:spPr bwMode="auto">
            <a:xfrm>
              <a:off x="2190" y="3645"/>
              <a:ext cx="8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1600">
                  <a:solidFill>
                    <a:srgbClr val="1F1A17"/>
                  </a:solidFill>
                  <a:latin typeface="Symbol" pitchFamily="18" charset="2"/>
                </a:rPr>
                <a:t>w</a:t>
              </a:r>
              <a:endParaRPr lang="cs-CZ" sz="1400"/>
            </a:p>
          </p:txBody>
        </p:sp>
        <p:sp>
          <p:nvSpPr>
            <p:cNvPr id="41452" name="Rectangle 492"/>
            <p:cNvSpPr>
              <a:spLocks noChangeArrowheads="1"/>
            </p:cNvSpPr>
            <p:nvPr/>
          </p:nvSpPr>
          <p:spPr bwMode="auto">
            <a:xfrm>
              <a:off x="2252" y="3743"/>
              <a:ext cx="31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700">
                  <a:solidFill>
                    <a:srgbClr val="1F1A17"/>
                  </a:solidFill>
                </a:rPr>
                <a:t>L</a:t>
              </a:r>
              <a:endParaRPr lang="cs-CZ" sz="1400"/>
            </a:p>
          </p:txBody>
        </p:sp>
        <p:sp>
          <p:nvSpPr>
            <p:cNvPr id="41453" name="Rectangle 493"/>
            <p:cNvSpPr>
              <a:spLocks noChangeArrowheads="1"/>
            </p:cNvSpPr>
            <p:nvPr/>
          </p:nvSpPr>
          <p:spPr bwMode="auto">
            <a:xfrm>
              <a:off x="2639" y="3667"/>
              <a:ext cx="7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1600">
                  <a:solidFill>
                    <a:srgbClr val="1F1A17"/>
                  </a:solidFill>
                </a:rPr>
                <a:t>h</a:t>
              </a:r>
              <a:endParaRPr lang="cs-CZ" sz="1400"/>
            </a:p>
          </p:txBody>
        </p:sp>
        <p:sp>
          <p:nvSpPr>
            <p:cNvPr id="41454" name="Rectangle 494"/>
            <p:cNvSpPr>
              <a:spLocks noChangeArrowheads="1"/>
            </p:cNvSpPr>
            <p:nvPr/>
          </p:nvSpPr>
          <p:spPr bwMode="auto">
            <a:xfrm>
              <a:off x="2735" y="3656"/>
              <a:ext cx="8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1600">
                  <a:solidFill>
                    <a:srgbClr val="1F1A17"/>
                  </a:solidFill>
                  <a:latin typeface="Symbol" pitchFamily="18" charset="2"/>
                </a:rPr>
                <a:t>w</a:t>
              </a:r>
              <a:endParaRPr lang="cs-CZ" sz="1400"/>
            </a:p>
          </p:txBody>
        </p:sp>
        <p:sp>
          <p:nvSpPr>
            <p:cNvPr id="41455" name="Rectangle 495"/>
            <p:cNvSpPr>
              <a:spLocks noChangeArrowheads="1"/>
            </p:cNvSpPr>
            <p:nvPr/>
          </p:nvSpPr>
          <p:spPr bwMode="auto">
            <a:xfrm>
              <a:off x="2130" y="3661"/>
              <a:ext cx="14" cy="27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57" name="Rectangle 497"/>
            <p:cNvSpPr>
              <a:spLocks noChangeArrowheads="1"/>
            </p:cNvSpPr>
            <p:nvPr/>
          </p:nvSpPr>
          <p:spPr bwMode="auto">
            <a:xfrm>
              <a:off x="1557" y="3659"/>
              <a:ext cx="1173" cy="14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58" name="Freeform 498"/>
            <p:cNvSpPr>
              <a:spLocks/>
            </p:cNvSpPr>
            <p:nvPr/>
          </p:nvSpPr>
          <p:spPr bwMode="auto">
            <a:xfrm>
              <a:off x="2682" y="3625"/>
              <a:ext cx="62" cy="47"/>
            </a:xfrm>
            <a:custGeom>
              <a:avLst/>
              <a:gdLst>
                <a:gd name="T0" fmla="*/ 373 w 373"/>
                <a:gd name="T1" fmla="*/ 283 h 283"/>
                <a:gd name="T2" fmla="*/ 373 w 373"/>
                <a:gd name="T3" fmla="*/ 214 h 283"/>
                <a:gd name="T4" fmla="*/ 45 w 373"/>
                <a:gd name="T5" fmla="*/ 0 h 283"/>
                <a:gd name="T6" fmla="*/ 0 w 373"/>
                <a:gd name="T7" fmla="*/ 70 h 283"/>
                <a:gd name="T8" fmla="*/ 328 w 373"/>
                <a:gd name="T9" fmla="*/ 283 h 283"/>
                <a:gd name="T10" fmla="*/ 328 w 373"/>
                <a:gd name="T11" fmla="*/ 214 h 283"/>
                <a:gd name="T12" fmla="*/ 373 w 373"/>
                <a:gd name="T13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3" h="283">
                  <a:moveTo>
                    <a:pt x="373" y="283"/>
                  </a:moveTo>
                  <a:lnTo>
                    <a:pt x="373" y="214"/>
                  </a:lnTo>
                  <a:lnTo>
                    <a:pt x="45" y="0"/>
                  </a:lnTo>
                  <a:lnTo>
                    <a:pt x="0" y="70"/>
                  </a:lnTo>
                  <a:lnTo>
                    <a:pt x="328" y="283"/>
                  </a:lnTo>
                  <a:lnTo>
                    <a:pt x="328" y="214"/>
                  </a:lnTo>
                  <a:lnTo>
                    <a:pt x="373" y="28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59" name="Freeform 499"/>
            <p:cNvSpPr>
              <a:spLocks/>
            </p:cNvSpPr>
            <p:nvPr/>
          </p:nvSpPr>
          <p:spPr bwMode="auto">
            <a:xfrm>
              <a:off x="2744" y="3660"/>
              <a:ext cx="9" cy="12"/>
            </a:xfrm>
            <a:custGeom>
              <a:avLst/>
              <a:gdLst>
                <a:gd name="T0" fmla="*/ 0 w 54"/>
                <a:gd name="T1" fmla="*/ 69 h 69"/>
                <a:gd name="T2" fmla="*/ 54 w 54"/>
                <a:gd name="T3" fmla="*/ 34 h 69"/>
                <a:gd name="T4" fmla="*/ 0 w 54"/>
                <a:gd name="T5" fmla="*/ 0 h 69"/>
                <a:gd name="T6" fmla="*/ 0 w 54"/>
                <a:gd name="T7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69">
                  <a:moveTo>
                    <a:pt x="0" y="69"/>
                  </a:moveTo>
                  <a:lnTo>
                    <a:pt x="54" y="34"/>
                  </a:lnTo>
                  <a:lnTo>
                    <a:pt x="0" y="0"/>
                  </a:lnTo>
                  <a:lnTo>
                    <a:pt x="0" y="69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60" name="Freeform 500"/>
            <p:cNvSpPr>
              <a:spLocks/>
            </p:cNvSpPr>
            <p:nvPr/>
          </p:nvSpPr>
          <p:spPr bwMode="auto">
            <a:xfrm>
              <a:off x="2682" y="3660"/>
              <a:ext cx="62" cy="48"/>
            </a:xfrm>
            <a:custGeom>
              <a:avLst/>
              <a:gdLst>
                <a:gd name="T0" fmla="*/ 22 w 373"/>
                <a:gd name="T1" fmla="*/ 247 h 282"/>
                <a:gd name="T2" fmla="*/ 45 w 373"/>
                <a:gd name="T3" fmla="*/ 282 h 282"/>
                <a:gd name="T4" fmla="*/ 373 w 373"/>
                <a:gd name="T5" fmla="*/ 69 h 282"/>
                <a:gd name="T6" fmla="*/ 328 w 373"/>
                <a:gd name="T7" fmla="*/ 0 h 282"/>
                <a:gd name="T8" fmla="*/ 0 w 373"/>
                <a:gd name="T9" fmla="*/ 213 h 282"/>
                <a:gd name="T10" fmla="*/ 22 w 373"/>
                <a:gd name="T11" fmla="*/ 247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3" h="282">
                  <a:moveTo>
                    <a:pt x="22" y="247"/>
                  </a:moveTo>
                  <a:lnTo>
                    <a:pt x="45" y="282"/>
                  </a:lnTo>
                  <a:lnTo>
                    <a:pt x="373" y="69"/>
                  </a:lnTo>
                  <a:lnTo>
                    <a:pt x="328" y="0"/>
                  </a:lnTo>
                  <a:lnTo>
                    <a:pt x="0" y="213"/>
                  </a:lnTo>
                  <a:lnTo>
                    <a:pt x="22" y="247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61" name="Rectangle 501"/>
            <p:cNvSpPr>
              <a:spLocks noChangeArrowheads="1"/>
            </p:cNvSpPr>
            <p:nvPr/>
          </p:nvSpPr>
          <p:spPr bwMode="auto">
            <a:xfrm>
              <a:off x="1555" y="3004"/>
              <a:ext cx="14" cy="662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62" name="Freeform 502"/>
            <p:cNvSpPr>
              <a:spLocks/>
            </p:cNvSpPr>
            <p:nvPr/>
          </p:nvSpPr>
          <p:spPr bwMode="auto">
            <a:xfrm>
              <a:off x="1521" y="2990"/>
              <a:ext cx="47" cy="62"/>
            </a:xfrm>
            <a:custGeom>
              <a:avLst/>
              <a:gdLst>
                <a:gd name="T0" fmla="*/ 283 w 283"/>
                <a:gd name="T1" fmla="*/ 0 h 374"/>
                <a:gd name="T2" fmla="*/ 213 w 283"/>
                <a:gd name="T3" fmla="*/ 0 h 374"/>
                <a:gd name="T4" fmla="*/ 0 w 283"/>
                <a:gd name="T5" fmla="*/ 329 h 374"/>
                <a:gd name="T6" fmla="*/ 70 w 283"/>
                <a:gd name="T7" fmla="*/ 374 h 374"/>
                <a:gd name="T8" fmla="*/ 283 w 283"/>
                <a:gd name="T9" fmla="*/ 46 h 374"/>
                <a:gd name="T10" fmla="*/ 213 w 283"/>
                <a:gd name="T11" fmla="*/ 46 h 374"/>
                <a:gd name="T12" fmla="*/ 283 w 283"/>
                <a:gd name="T13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3" h="374">
                  <a:moveTo>
                    <a:pt x="283" y="0"/>
                  </a:moveTo>
                  <a:lnTo>
                    <a:pt x="213" y="0"/>
                  </a:lnTo>
                  <a:lnTo>
                    <a:pt x="0" y="329"/>
                  </a:lnTo>
                  <a:lnTo>
                    <a:pt x="70" y="374"/>
                  </a:lnTo>
                  <a:lnTo>
                    <a:pt x="283" y="46"/>
                  </a:lnTo>
                  <a:lnTo>
                    <a:pt x="213" y="46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63" name="Freeform 503"/>
            <p:cNvSpPr>
              <a:spLocks/>
            </p:cNvSpPr>
            <p:nvPr/>
          </p:nvSpPr>
          <p:spPr bwMode="auto">
            <a:xfrm>
              <a:off x="1556" y="2981"/>
              <a:ext cx="12" cy="9"/>
            </a:xfrm>
            <a:custGeom>
              <a:avLst/>
              <a:gdLst>
                <a:gd name="T0" fmla="*/ 70 w 70"/>
                <a:gd name="T1" fmla="*/ 54 h 54"/>
                <a:gd name="T2" fmla="*/ 35 w 70"/>
                <a:gd name="T3" fmla="*/ 0 h 54"/>
                <a:gd name="T4" fmla="*/ 0 w 70"/>
                <a:gd name="T5" fmla="*/ 54 h 54"/>
                <a:gd name="T6" fmla="*/ 70 w 70"/>
                <a:gd name="T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54">
                  <a:moveTo>
                    <a:pt x="70" y="54"/>
                  </a:moveTo>
                  <a:lnTo>
                    <a:pt x="35" y="0"/>
                  </a:lnTo>
                  <a:lnTo>
                    <a:pt x="0" y="54"/>
                  </a:lnTo>
                  <a:lnTo>
                    <a:pt x="70" y="5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64" name="Freeform 504"/>
            <p:cNvSpPr>
              <a:spLocks/>
            </p:cNvSpPr>
            <p:nvPr/>
          </p:nvSpPr>
          <p:spPr bwMode="auto">
            <a:xfrm>
              <a:off x="1556" y="2990"/>
              <a:ext cx="48" cy="62"/>
            </a:xfrm>
            <a:custGeom>
              <a:avLst/>
              <a:gdLst>
                <a:gd name="T0" fmla="*/ 248 w 283"/>
                <a:gd name="T1" fmla="*/ 352 h 374"/>
                <a:gd name="T2" fmla="*/ 283 w 283"/>
                <a:gd name="T3" fmla="*/ 329 h 374"/>
                <a:gd name="T4" fmla="*/ 70 w 283"/>
                <a:gd name="T5" fmla="*/ 0 h 374"/>
                <a:gd name="T6" fmla="*/ 0 w 283"/>
                <a:gd name="T7" fmla="*/ 46 h 374"/>
                <a:gd name="T8" fmla="*/ 213 w 283"/>
                <a:gd name="T9" fmla="*/ 374 h 374"/>
                <a:gd name="T10" fmla="*/ 248 w 283"/>
                <a:gd name="T11" fmla="*/ 352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3" h="374">
                  <a:moveTo>
                    <a:pt x="248" y="352"/>
                  </a:moveTo>
                  <a:lnTo>
                    <a:pt x="283" y="329"/>
                  </a:lnTo>
                  <a:lnTo>
                    <a:pt x="70" y="0"/>
                  </a:lnTo>
                  <a:lnTo>
                    <a:pt x="0" y="46"/>
                  </a:lnTo>
                  <a:lnTo>
                    <a:pt x="213" y="374"/>
                  </a:lnTo>
                  <a:lnTo>
                    <a:pt x="248" y="352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65" name="Freeform 505"/>
            <p:cNvSpPr>
              <a:spLocks/>
            </p:cNvSpPr>
            <p:nvPr/>
          </p:nvSpPr>
          <p:spPr bwMode="auto">
            <a:xfrm>
              <a:off x="1954" y="3651"/>
              <a:ext cx="1" cy="14"/>
            </a:xfrm>
            <a:custGeom>
              <a:avLst/>
              <a:gdLst>
                <a:gd name="T0" fmla="*/ 10 w 10"/>
                <a:gd name="T1" fmla="*/ 83 h 83"/>
                <a:gd name="T2" fmla="*/ 10 w 10"/>
                <a:gd name="T3" fmla="*/ 0 h 83"/>
                <a:gd name="T4" fmla="*/ 0 w 10"/>
                <a:gd name="T5" fmla="*/ 0 h 83"/>
                <a:gd name="T6" fmla="*/ 0 w 10"/>
                <a:gd name="T7" fmla="*/ 83 h 83"/>
                <a:gd name="T8" fmla="*/ 10 w 10"/>
                <a:gd name="T9" fmla="*/ 83 h 83"/>
                <a:gd name="T10" fmla="*/ 10 w 10"/>
                <a:gd name="T11" fmla="*/ 83 h 83"/>
                <a:gd name="T12" fmla="*/ 10 w 10"/>
                <a:gd name="T13" fmla="*/ 0 h 83"/>
                <a:gd name="T14" fmla="*/ 10 w 10"/>
                <a:gd name="T15" fmla="*/ 0 h 83"/>
                <a:gd name="T16" fmla="*/ 10 w 10"/>
                <a:gd name="T17" fmla="*/ 0 h 83"/>
                <a:gd name="T18" fmla="*/ 10 w 10"/>
                <a:gd name="T1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83">
                  <a:moveTo>
                    <a:pt x="10" y="83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8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66" name="Freeform 506"/>
            <p:cNvSpPr>
              <a:spLocks/>
            </p:cNvSpPr>
            <p:nvPr/>
          </p:nvSpPr>
          <p:spPr bwMode="auto">
            <a:xfrm>
              <a:off x="1955" y="3651"/>
              <a:ext cx="2" cy="14"/>
            </a:xfrm>
            <a:custGeom>
              <a:avLst/>
              <a:gdLst>
                <a:gd name="T0" fmla="*/ 8 w 8"/>
                <a:gd name="T1" fmla="*/ 83 h 83"/>
                <a:gd name="T2" fmla="*/ 8 w 8"/>
                <a:gd name="T3" fmla="*/ 0 h 83"/>
                <a:gd name="T4" fmla="*/ 0 w 8"/>
                <a:gd name="T5" fmla="*/ 0 h 83"/>
                <a:gd name="T6" fmla="*/ 0 w 8"/>
                <a:gd name="T7" fmla="*/ 83 h 83"/>
                <a:gd name="T8" fmla="*/ 8 w 8"/>
                <a:gd name="T9" fmla="*/ 83 h 83"/>
                <a:gd name="T10" fmla="*/ 8 w 8"/>
                <a:gd name="T11" fmla="*/ 83 h 83"/>
                <a:gd name="T12" fmla="*/ 8 w 8"/>
                <a:gd name="T13" fmla="*/ 0 h 83"/>
                <a:gd name="T14" fmla="*/ 8 w 8"/>
                <a:gd name="T15" fmla="*/ 0 h 83"/>
                <a:gd name="T16" fmla="*/ 8 w 8"/>
                <a:gd name="T17" fmla="*/ 0 h 83"/>
                <a:gd name="T18" fmla="*/ 8 w 8"/>
                <a:gd name="T1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83">
                  <a:moveTo>
                    <a:pt x="8" y="83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8" y="83"/>
                  </a:lnTo>
                  <a:lnTo>
                    <a:pt x="8" y="83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8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67" name="Freeform 507"/>
            <p:cNvSpPr>
              <a:spLocks/>
            </p:cNvSpPr>
            <p:nvPr/>
          </p:nvSpPr>
          <p:spPr bwMode="auto">
            <a:xfrm>
              <a:off x="1957" y="3651"/>
              <a:ext cx="2" cy="14"/>
            </a:xfrm>
            <a:custGeom>
              <a:avLst/>
              <a:gdLst>
                <a:gd name="T0" fmla="*/ 10 w 10"/>
                <a:gd name="T1" fmla="*/ 83 h 83"/>
                <a:gd name="T2" fmla="*/ 10 w 10"/>
                <a:gd name="T3" fmla="*/ 0 h 83"/>
                <a:gd name="T4" fmla="*/ 0 w 10"/>
                <a:gd name="T5" fmla="*/ 0 h 83"/>
                <a:gd name="T6" fmla="*/ 0 w 10"/>
                <a:gd name="T7" fmla="*/ 83 h 83"/>
                <a:gd name="T8" fmla="*/ 10 w 10"/>
                <a:gd name="T9" fmla="*/ 83 h 83"/>
                <a:gd name="T10" fmla="*/ 10 w 10"/>
                <a:gd name="T11" fmla="*/ 83 h 83"/>
                <a:gd name="T12" fmla="*/ 10 w 10"/>
                <a:gd name="T13" fmla="*/ 0 h 83"/>
                <a:gd name="T14" fmla="*/ 10 w 10"/>
                <a:gd name="T15" fmla="*/ 0 h 83"/>
                <a:gd name="T16" fmla="*/ 10 w 10"/>
                <a:gd name="T17" fmla="*/ 0 h 83"/>
                <a:gd name="T18" fmla="*/ 10 w 10"/>
                <a:gd name="T1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83">
                  <a:moveTo>
                    <a:pt x="10" y="83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8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68" name="Freeform 508"/>
            <p:cNvSpPr>
              <a:spLocks/>
            </p:cNvSpPr>
            <p:nvPr/>
          </p:nvSpPr>
          <p:spPr bwMode="auto">
            <a:xfrm>
              <a:off x="1959" y="3651"/>
              <a:ext cx="1" cy="14"/>
            </a:xfrm>
            <a:custGeom>
              <a:avLst/>
              <a:gdLst>
                <a:gd name="T0" fmla="*/ 10 w 10"/>
                <a:gd name="T1" fmla="*/ 83 h 83"/>
                <a:gd name="T2" fmla="*/ 10 w 10"/>
                <a:gd name="T3" fmla="*/ 0 h 83"/>
                <a:gd name="T4" fmla="*/ 0 w 10"/>
                <a:gd name="T5" fmla="*/ 0 h 83"/>
                <a:gd name="T6" fmla="*/ 0 w 10"/>
                <a:gd name="T7" fmla="*/ 83 h 83"/>
                <a:gd name="T8" fmla="*/ 10 w 10"/>
                <a:gd name="T9" fmla="*/ 83 h 83"/>
                <a:gd name="T10" fmla="*/ 10 w 10"/>
                <a:gd name="T11" fmla="*/ 83 h 83"/>
                <a:gd name="T12" fmla="*/ 10 w 10"/>
                <a:gd name="T13" fmla="*/ 0 h 83"/>
                <a:gd name="T14" fmla="*/ 10 w 10"/>
                <a:gd name="T15" fmla="*/ 0 h 83"/>
                <a:gd name="T16" fmla="*/ 10 w 10"/>
                <a:gd name="T17" fmla="*/ 0 h 83"/>
                <a:gd name="T18" fmla="*/ 10 w 10"/>
                <a:gd name="T1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83">
                  <a:moveTo>
                    <a:pt x="10" y="83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8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69" name="Freeform 509"/>
            <p:cNvSpPr>
              <a:spLocks/>
            </p:cNvSpPr>
            <p:nvPr/>
          </p:nvSpPr>
          <p:spPr bwMode="auto">
            <a:xfrm>
              <a:off x="1960" y="3651"/>
              <a:ext cx="2" cy="14"/>
            </a:xfrm>
            <a:custGeom>
              <a:avLst/>
              <a:gdLst>
                <a:gd name="T0" fmla="*/ 10 w 10"/>
                <a:gd name="T1" fmla="*/ 83 h 83"/>
                <a:gd name="T2" fmla="*/ 10 w 10"/>
                <a:gd name="T3" fmla="*/ 0 h 83"/>
                <a:gd name="T4" fmla="*/ 0 w 10"/>
                <a:gd name="T5" fmla="*/ 0 h 83"/>
                <a:gd name="T6" fmla="*/ 0 w 10"/>
                <a:gd name="T7" fmla="*/ 83 h 83"/>
                <a:gd name="T8" fmla="*/ 10 w 10"/>
                <a:gd name="T9" fmla="*/ 83 h 83"/>
                <a:gd name="T10" fmla="*/ 10 w 10"/>
                <a:gd name="T11" fmla="*/ 83 h 83"/>
                <a:gd name="T12" fmla="*/ 10 w 10"/>
                <a:gd name="T13" fmla="*/ 0 h 83"/>
                <a:gd name="T14" fmla="*/ 10 w 10"/>
                <a:gd name="T15" fmla="*/ 0 h 83"/>
                <a:gd name="T16" fmla="*/ 10 w 10"/>
                <a:gd name="T17" fmla="*/ 0 h 83"/>
                <a:gd name="T18" fmla="*/ 10 w 10"/>
                <a:gd name="T1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83">
                  <a:moveTo>
                    <a:pt x="10" y="83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8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70" name="Freeform 510"/>
            <p:cNvSpPr>
              <a:spLocks/>
            </p:cNvSpPr>
            <p:nvPr/>
          </p:nvSpPr>
          <p:spPr bwMode="auto">
            <a:xfrm>
              <a:off x="1962" y="3651"/>
              <a:ext cx="2" cy="14"/>
            </a:xfrm>
            <a:custGeom>
              <a:avLst/>
              <a:gdLst>
                <a:gd name="T0" fmla="*/ 10 w 10"/>
                <a:gd name="T1" fmla="*/ 83 h 83"/>
                <a:gd name="T2" fmla="*/ 10 w 10"/>
                <a:gd name="T3" fmla="*/ 0 h 83"/>
                <a:gd name="T4" fmla="*/ 0 w 10"/>
                <a:gd name="T5" fmla="*/ 0 h 83"/>
                <a:gd name="T6" fmla="*/ 0 w 10"/>
                <a:gd name="T7" fmla="*/ 83 h 83"/>
                <a:gd name="T8" fmla="*/ 10 w 10"/>
                <a:gd name="T9" fmla="*/ 83 h 83"/>
                <a:gd name="T10" fmla="*/ 10 w 10"/>
                <a:gd name="T11" fmla="*/ 83 h 83"/>
                <a:gd name="T12" fmla="*/ 10 w 10"/>
                <a:gd name="T13" fmla="*/ 0 h 83"/>
                <a:gd name="T14" fmla="*/ 10 w 10"/>
                <a:gd name="T15" fmla="*/ 0 h 83"/>
                <a:gd name="T16" fmla="*/ 10 w 10"/>
                <a:gd name="T17" fmla="*/ 0 h 83"/>
                <a:gd name="T18" fmla="*/ 10 w 10"/>
                <a:gd name="T1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83">
                  <a:moveTo>
                    <a:pt x="10" y="83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8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71" name="Freeform 511"/>
            <p:cNvSpPr>
              <a:spLocks/>
            </p:cNvSpPr>
            <p:nvPr/>
          </p:nvSpPr>
          <p:spPr bwMode="auto">
            <a:xfrm>
              <a:off x="1964" y="3651"/>
              <a:ext cx="1" cy="14"/>
            </a:xfrm>
            <a:custGeom>
              <a:avLst/>
              <a:gdLst>
                <a:gd name="T0" fmla="*/ 10 w 10"/>
                <a:gd name="T1" fmla="*/ 83 h 83"/>
                <a:gd name="T2" fmla="*/ 10 w 10"/>
                <a:gd name="T3" fmla="*/ 0 h 83"/>
                <a:gd name="T4" fmla="*/ 0 w 10"/>
                <a:gd name="T5" fmla="*/ 0 h 83"/>
                <a:gd name="T6" fmla="*/ 0 w 10"/>
                <a:gd name="T7" fmla="*/ 83 h 83"/>
                <a:gd name="T8" fmla="*/ 10 w 10"/>
                <a:gd name="T9" fmla="*/ 83 h 83"/>
                <a:gd name="T10" fmla="*/ 10 w 10"/>
                <a:gd name="T11" fmla="*/ 83 h 83"/>
                <a:gd name="T12" fmla="*/ 10 w 10"/>
                <a:gd name="T13" fmla="*/ 0 h 83"/>
                <a:gd name="T14" fmla="*/ 10 w 10"/>
                <a:gd name="T15" fmla="*/ 0 h 83"/>
                <a:gd name="T16" fmla="*/ 10 w 10"/>
                <a:gd name="T17" fmla="*/ 0 h 83"/>
                <a:gd name="T18" fmla="*/ 10 w 10"/>
                <a:gd name="T1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83">
                  <a:moveTo>
                    <a:pt x="10" y="83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8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72" name="Freeform 512"/>
            <p:cNvSpPr>
              <a:spLocks/>
            </p:cNvSpPr>
            <p:nvPr/>
          </p:nvSpPr>
          <p:spPr bwMode="auto">
            <a:xfrm>
              <a:off x="1965" y="3651"/>
              <a:ext cx="2" cy="14"/>
            </a:xfrm>
            <a:custGeom>
              <a:avLst/>
              <a:gdLst>
                <a:gd name="T0" fmla="*/ 12 w 12"/>
                <a:gd name="T1" fmla="*/ 83 h 83"/>
                <a:gd name="T2" fmla="*/ 12 w 12"/>
                <a:gd name="T3" fmla="*/ 0 h 83"/>
                <a:gd name="T4" fmla="*/ 0 w 12"/>
                <a:gd name="T5" fmla="*/ 0 h 83"/>
                <a:gd name="T6" fmla="*/ 0 w 12"/>
                <a:gd name="T7" fmla="*/ 83 h 83"/>
                <a:gd name="T8" fmla="*/ 12 w 12"/>
                <a:gd name="T9" fmla="*/ 83 h 83"/>
                <a:gd name="T10" fmla="*/ 12 w 12"/>
                <a:gd name="T11" fmla="*/ 83 h 83"/>
                <a:gd name="T12" fmla="*/ 12 w 12"/>
                <a:gd name="T13" fmla="*/ 0 h 83"/>
                <a:gd name="T14" fmla="*/ 12 w 12"/>
                <a:gd name="T15" fmla="*/ 0 h 83"/>
                <a:gd name="T16" fmla="*/ 12 w 12"/>
                <a:gd name="T17" fmla="*/ 0 h 83"/>
                <a:gd name="T18" fmla="*/ 12 w 12"/>
                <a:gd name="T1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83">
                  <a:moveTo>
                    <a:pt x="12" y="83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12" y="83"/>
                  </a:lnTo>
                  <a:lnTo>
                    <a:pt x="12" y="83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8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73" name="Freeform 513"/>
            <p:cNvSpPr>
              <a:spLocks/>
            </p:cNvSpPr>
            <p:nvPr/>
          </p:nvSpPr>
          <p:spPr bwMode="auto">
            <a:xfrm>
              <a:off x="1967" y="3651"/>
              <a:ext cx="2" cy="14"/>
            </a:xfrm>
            <a:custGeom>
              <a:avLst/>
              <a:gdLst>
                <a:gd name="T0" fmla="*/ 10 w 10"/>
                <a:gd name="T1" fmla="*/ 83 h 83"/>
                <a:gd name="T2" fmla="*/ 10 w 10"/>
                <a:gd name="T3" fmla="*/ 0 h 83"/>
                <a:gd name="T4" fmla="*/ 0 w 10"/>
                <a:gd name="T5" fmla="*/ 0 h 83"/>
                <a:gd name="T6" fmla="*/ 0 w 10"/>
                <a:gd name="T7" fmla="*/ 83 h 83"/>
                <a:gd name="T8" fmla="*/ 10 w 10"/>
                <a:gd name="T9" fmla="*/ 83 h 83"/>
                <a:gd name="T10" fmla="*/ 10 w 10"/>
                <a:gd name="T11" fmla="*/ 83 h 83"/>
                <a:gd name="T12" fmla="*/ 10 w 10"/>
                <a:gd name="T13" fmla="*/ 0 h 83"/>
                <a:gd name="T14" fmla="*/ 10 w 10"/>
                <a:gd name="T15" fmla="*/ 0 h 83"/>
                <a:gd name="T16" fmla="*/ 10 w 10"/>
                <a:gd name="T17" fmla="*/ 0 h 83"/>
                <a:gd name="T18" fmla="*/ 10 w 10"/>
                <a:gd name="T1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83">
                  <a:moveTo>
                    <a:pt x="10" y="83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8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74" name="Freeform 514"/>
            <p:cNvSpPr>
              <a:spLocks/>
            </p:cNvSpPr>
            <p:nvPr/>
          </p:nvSpPr>
          <p:spPr bwMode="auto">
            <a:xfrm>
              <a:off x="1969" y="3651"/>
              <a:ext cx="1" cy="14"/>
            </a:xfrm>
            <a:custGeom>
              <a:avLst/>
              <a:gdLst>
                <a:gd name="T0" fmla="*/ 9 w 9"/>
                <a:gd name="T1" fmla="*/ 83 h 83"/>
                <a:gd name="T2" fmla="*/ 9 w 9"/>
                <a:gd name="T3" fmla="*/ 0 h 83"/>
                <a:gd name="T4" fmla="*/ 0 w 9"/>
                <a:gd name="T5" fmla="*/ 0 h 83"/>
                <a:gd name="T6" fmla="*/ 0 w 9"/>
                <a:gd name="T7" fmla="*/ 83 h 83"/>
                <a:gd name="T8" fmla="*/ 9 w 9"/>
                <a:gd name="T9" fmla="*/ 83 h 83"/>
                <a:gd name="T10" fmla="*/ 9 w 9"/>
                <a:gd name="T11" fmla="*/ 83 h 83"/>
                <a:gd name="T12" fmla="*/ 9 w 9"/>
                <a:gd name="T13" fmla="*/ 0 h 83"/>
                <a:gd name="T14" fmla="*/ 9 w 9"/>
                <a:gd name="T15" fmla="*/ 0 h 83"/>
                <a:gd name="T16" fmla="*/ 9 w 9"/>
                <a:gd name="T17" fmla="*/ 0 h 83"/>
                <a:gd name="T18" fmla="*/ 9 w 9"/>
                <a:gd name="T1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83">
                  <a:moveTo>
                    <a:pt x="9" y="83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8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75" name="Freeform 515"/>
            <p:cNvSpPr>
              <a:spLocks/>
            </p:cNvSpPr>
            <p:nvPr/>
          </p:nvSpPr>
          <p:spPr bwMode="auto">
            <a:xfrm>
              <a:off x="1970" y="3651"/>
              <a:ext cx="5" cy="14"/>
            </a:xfrm>
            <a:custGeom>
              <a:avLst/>
              <a:gdLst>
                <a:gd name="T0" fmla="*/ 29 w 29"/>
                <a:gd name="T1" fmla="*/ 79 h 83"/>
                <a:gd name="T2" fmla="*/ 10 w 29"/>
                <a:gd name="T3" fmla="*/ 0 h 83"/>
                <a:gd name="T4" fmla="*/ 0 w 29"/>
                <a:gd name="T5" fmla="*/ 0 h 83"/>
                <a:gd name="T6" fmla="*/ 0 w 29"/>
                <a:gd name="T7" fmla="*/ 83 h 83"/>
                <a:gd name="T8" fmla="*/ 10 w 29"/>
                <a:gd name="T9" fmla="*/ 83 h 83"/>
                <a:gd name="T10" fmla="*/ 29 w 29"/>
                <a:gd name="T11" fmla="*/ 79 h 83"/>
                <a:gd name="T12" fmla="*/ 10 w 29"/>
                <a:gd name="T13" fmla="*/ 83 h 83"/>
                <a:gd name="T14" fmla="*/ 20 w 29"/>
                <a:gd name="T15" fmla="*/ 83 h 83"/>
                <a:gd name="T16" fmla="*/ 29 w 29"/>
                <a:gd name="T17" fmla="*/ 79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83">
                  <a:moveTo>
                    <a:pt x="29" y="79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10" y="83"/>
                  </a:lnTo>
                  <a:lnTo>
                    <a:pt x="29" y="79"/>
                  </a:lnTo>
                  <a:lnTo>
                    <a:pt x="10" y="83"/>
                  </a:lnTo>
                  <a:lnTo>
                    <a:pt x="20" y="83"/>
                  </a:lnTo>
                  <a:lnTo>
                    <a:pt x="29" y="79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76" name="Freeform 516"/>
            <p:cNvSpPr>
              <a:spLocks/>
            </p:cNvSpPr>
            <p:nvPr/>
          </p:nvSpPr>
          <p:spPr bwMode="auto">
            <a:xfrm>
              <a:off x="1969" y="3650"/>
              <a:ext cx="8" cy="14"/>
            </a:xfrm>
            <a:custGeom>
              <a:avLst/>
              <a:gdLst>
                <a:gd name="T0" fmla="*/ 28 w 47"/>
                <a:gd name="T1" fmla="*/ 0 h 84"/>
                <a:gd name="T2" fmla="*/ 10 w 47"/>
                <a:gd name="T3" fmla="*/ 4 h 84"/>
                <a:gd name="T4" fmla="*/ 0 w 47"/>
                <a:gd name="T5" fmla="*/ 10 h 84"/>
                <a:gd name="T6" fmla="*/ 37 w 47"/>
                <a:gd name="T7" fmla="*/ 84 h 84"/>
                <a:gd name="T8" fmla="*/ 47 w 47"/>
                <a:gd name="T9" fmla="*/ 80 h 84"/>
                <a:gd name="T10" fmla="*/ 28 w 47"/>
                <a:gd name="T11" fmla="*/ 0 h 84"/>
                <a:gd name="T12" fmla="*/ 28 w 47"/>
                <a:gd name="T13" fmla="*/ 0 h 84"/>
                <a:gd name="T14" fmla="*/ 19 w 47"/>
                <a:gd name="T15" fmla="*/ 0 h 84"/>
                <a:gd name="T16" fmla="*/ 10 w 47"/>
                <a:gd name="T17" fmla="*/ 4 h 84"/>
                <a:gd name="T18" fmla="*/ 28 w 47"/>
                <a:gd name="T1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84">
                  <a:moveTo>
                    <a:pt x="28" y="0"/>
                  </a:moveTo>
                  <a:lnTo>
                    <a:pt x="10" y="4"/>
                  </a:lnTo>
                  <a:lnTo>
                    <a:pt x="0" y="10"/>
                  </a:lnTo>
                  <a:lnTo>
                    <a:pt x="37" y="84"/>
                  </a:lnTo>
                  <a:lnTo>
                    <a:pt x="47" y="8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19" y="0"/>
                  </a:lnTo>
                  <a:lnTo>
                    <a:pt x="10" y="4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77" name="Freeform 517"/>
            <p:cNvSpPr>
              <a:spLocks/>
            </p:cNvSpPr>
            <p:nvPr/>
          </p:nvSpPr>
          <p:spPr bwMode="auto">
            <a:xfrm>
              <a:off x="1974" y="3650"/>
              <a:ext cx="1" cy="14"/>
            </a:xfrm>
            <a:custGeom>
              <a:avLst/>
              <a:gdLst>
                <a:gd name="T0" fmla="*/ 10 w 10"/>
                <a:gd name="T1" fmla="*/ 84 h 84"/>
                <a:gd name="T2" fmla="*/ 10 w 10"/>
                <a:gd name="T3" fmla="*/ 0 h 84"/>
                <a:gd name="T4" fmla="*/ 0 w 10"/>
                <a:gd name="T5" fmla="*/ 0 h 84"/>
                <a:gd name="T6" fmla="*/ 0 w 10"/>
                <a:gd name="T7" fmla="*/ 84 h 84"/>
                <a:gd name="T8" fmla="*/ 10 w 10"/>
                <a:gd name="T9" fmla="*/ 84 h 84"/>
                <a:gd name="T10" fmla="*/ 10 w 10"/>
                <a:gd name="T11" fmla="*/ 84 h 84"/>
                <a:gd name="T12" fmla="*/ 10 w 10"/>
                <a:gd name="T13" fmla="*/ 0 h 84"/>
                <a:gd name="T14" fmla="*/ 10 w 10"/>
                <a:gd name="T15" fmla="*/ 0 h 84"/>
                <a:gd name="T16" fmla="*/ 10 w 10"/>
                <a:gd name="T17" fmla="*/ 0 h 84"/>
                <a:gd name="T18" fmla="*/ 10 w 10"/>
                <a:gd name="T1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84">
                  <a:moveTo>
                    <a:pt x="10" y="84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4"/>
                  </a:lnTo>
                  <a:lnTo>
                    <a:pt x="10" y="84"/>
                  </a:lnTo>
                  <a:lnTo>
                    <a:pt x="10" y="8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8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78" name="Freeform 518"/>
            <p:cNvSpPr>
              <a:spLocks/>
            </p:cNvSpPr>
            <p:nvPr/>
          </p:nvSpPr>
          <p:spPr bwMode="auto">
            <a:xfrm>
              <a:off x="1975" y="3650"/>
              <a:ext cx="2" cy="14"/>
            </a:xfrm>
            <a:custGeom>
              <a:avLst/>
              <a:gdLst>
                <a:gd name="T0" fmla="*/ 10 w 10"/>
                <a:gd name="T1" fmla="*/ 84 h 84"/>
                <a:gd name="T2" fmla="*/ 10 w 10"/>
                <a:gd name="T3" fmla="*/ 0 h 84"/>
                <a:gd name="T4" fmla="*/ 0 w 10"/>
                <a:gd name="T5" fmla="*/ 0 h 84"/>
                <a:gd name="T6" fmla="*/ 0 w 10"/>
                <a:gd name="T7" fmla="*/ 84 h 84"/>
                <a:gd name="T8" fmla="*/ 10 w 10"/>
                <a:gd name="T9" fmla="*/ 84 h 84"/>
                <a:gd name="T10" fmla="*/ 10 w 10"/>
                <a:gd name="T11" fmla="*/ 84 h 84"/>
                <a:gd name="T12" fmla="*/ 10 w 10"/>
                <a:gd name="T13" fmla="*/ 0 h 84"/>
                <a:gd name="T14" fmla="*/ 10 w 10"/>
                <a:gd name="T15" fmla="*/ 0 h 84"/>
                <a:gd name="T16" fmla="*/ 10 w 10"/>
                <a:gd name="T17" fmla="*/ 0 h 84"/>
                <a:gd name="T18" fmla="*/ 10 w 10"/>
                <a:gd name="T1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84">
                  <a:moveTo>
                    <a:pt x="10" y="84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4"/>
                  </a:lnTo>
                  <a:lnTo>
                    <a:pt x="10" y="84"/>
                  </a:lnTo>
                  <a:lnTo>
                    <a:pt x="10" y="8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8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79" name="Freeform 519"/>
            <p:cNvSpPr>
              <a:spLocks/>
            </p:cNvSpPr>
            <p:nvPr/>
          </p:nvSpPr>
          <p:spPr bwMode="auto">
            <a:xfrm>
              <a:off x="1977" y="3650"/>
              <a:ext cx="2" cy="14"/>
            </a:xfrm>
            <a:custGeom>
              <a:avLst/>
              <a:gdLst>
                <a:gd name="T0" fmla="*/ 12 w 12"/>
                <a:gd name="T1" fmla="*/ 84 h 84"/>
                <a:gd name="T2" fmla="*/ 12 w 12"/>
                <a:gd name="T3" fmla="*/ 0 h 84"/>
                <a:gd name="T4" fmla="*/ 0 w 12"/>
                <a:gd name="T5" fmla="*/ 0 h 84"/>
                <a:gd name="T6" fmla="*/ 0 w 12"/>
                <a:gd name="T7" fmla="*/ 84 h 84"/>
                <a:gd name="T8" fmla="*/ 12 w 12"/>
                <a:gd name="T9" fmla="*/ 84 h 84"/>
                <a:gd name="T10" fmla="*/ 12 w 12"/>
                <a:gd name="T11" fmla="*/ 84 h 84"/>
                <a:gd name="T12" fmla="*/ 12 w 12"/>
                <a:gd name="T13" fmla="*/ 0 h 84"/>
                <a:gd name="T14" fmla="*/ 12 w 12"/>
                <a:gd name="T15" fmla="*/ 0 h 84"/>
                <a:gd name="T16" fmla="*/ 12 w 12"/>
                <a:gd name="T17" fmla="*/ 0 h 84"/>
                <a:gd name="T18" fmla="*/ 12 w 12"/>
                <a:gd name="T1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84">
                  <a:moveTo>
                    <a:pt x="12" y="84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84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8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80" name="Freeform 520"/>
            <p:cNvSpPr>
              <a:spLocks/>
            </p:cNvSpPr>
            <p:nvPr/>
          </p:nvSpPr>
          <p:spPr bwMode="auto">
            <a:xfrm>
              <a:off x="1979" y="3650"/>
              <a:ext cx="2" cy="14"/>
            </a:xfrm>
            <a:custGeom>
              <a:avLst/>
              <a:gdLst>
                <a:gd name="T0" fmla="*/ 10 w 10"/>
                <a:gd name="T1" fmla="*/ 84 h 84"/>
                <a:gd name="T2" fmla="*/ 10 w 10"/>
                <a:gd name="T3" fmla="*/ 0 h 84"/>
                <a:gd name="T4" fmla="*/ 0 w 10"/>
                <a:gd name="T5" fmla="*/ 0 h 84"/>
                <a:gd name="T6" fmla="*/ 0 w 10"/>
                <a:gd name="T7" fmla="*/ 84 h 84"/>
                <a:gd name="T8" fmla="*/ 10 w 10"/>
                <a:gd name="T9" fmla="*/ 84 h 84"/>
                <a:gd name="T10" fmla="*/ 10 w 10"/>
                <a:gd name="T11" fmla="*/ 84 h 84"/>
                <a:gd name="T12" fmla="*/ 10 w 10"/>
                <a:gd name="T13" fmla="*/ 0 h 84"/>
                <a:gd name="T14" fmla="*/ 10 w 10"/>
                <a:gd name="T15" fmla="*/ 0 h 84"/>
                <a:gd name="T16" fmla="*/ 10 w 10"/>
                <a:gd name="T17" fmla="*/ 0 h 84"/>
                <a:gd name="T18" fmla="*/ 10 w 10"/>
                <a:gd name="T1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84">
                  <a:moveTo>
                    <a:pt x="10" y="84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4"/>
                  </a:lnTo>
                  <a:lnTo>
                    <a:pt x="10" y="84"/>
                  </a:lnTo>
                  <a:lnTo>
                    <a:pt x="10" y="8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8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81" name="Freeform 521"/>
            <p:cNvSpPr>
              <a:spLocks/>
            </p:cNvSpPr>
            <p:nvPr/>
          </p:nvSpPr>
          <p:spPr bwMode="auto">
            <a:xfrm>
              <a:off x="1981" y="3650"/>
              <a:ext cx="1" cy="14"/>
            </a:xfrm>
            <a:custGeom>
              <a:avLst/>
              <a:gdLst>
                <a:gd name="T0" fmla="*/ 10 w 10"/>
                <a:gd name="T1" fmla="*/ 84 h 84"/>
                <a:gd name="T2" fmla="*/ 10 w 10"/>
                <a:gd name="T3" fmla="*/ 0 h 84"/>
                <a:gd name="T4" fmla="*/ 0 w 10"/>
                <a:gd name="T5" fmla="*/ 0 h 84"/>
                <a:gd name="T6" fmla="*/ 0 w 10"/>
                <a:gd name="T7" fmla="*/ 84 h 84"/>
                <a:gd name="T8" fmla="*/ 10 w 10"/>
                <a:gd name="T9" fmla="*/ 84 h 84"/>
                <a:gd name="T10" fmla="*/ 10 w 10"/>
                <a:gd name="T11" fmla="*/ 84 h 84"/>
                <a:gd name="T12" fmla="*/ 10 w 10"/>
                <a:gd name="T13" fmla="*/ 0 h 84"/>
                <a:gd name="T14" fmla="*/ 10 w 10"/>
                <a:gd name="T15" fmla="*/ 0 h 84"/>
                <a:gd name="T16" fmla="*/ 10 w 10"/>
                <a:gd name="T17" fmla="*/ 0 h 84"/>
                <a:gd name="T18" fmla="*/ 10 w 10"/>
                <a:gd name="T1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84">
                  <a:moveTo>
                    <a:pt x="10" y="84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4"/>
                  </a:lnTo>
                  <a:lnTo>
                    <a:pt x="10" y="84"/>
                  </a:lnTo>
                  <a:lnTo>
                    <a:pt x="10" y="8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8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82" name="Freeform 522"/>
            <p:cNvSpPr>
              <a:spLocks/>
            </p:cNvSpPr>
            <p:nvPr/>
          </p:nvSpPr>
          <p:spPr bwMode="auto">
            <a:xfrm>
              <a:off x="1982" y="3650"/>
              <a:ext cx="2" cy="14"/>
            </a:xfrm>
            <a:custGeom>
              <a:avLst/>
              <a:gdLst>
                <a:gd name="T0" fmla="*/ 10 w 10"/>
                <a:gd name="T1" fmla="*/ 84 h 84"/>
                <a:gd name="T2" fmla="*/ 10 w 10"/>
                <a:gd name="T3" fmla="*/ 0 h 84"/>
                <a:gd name="T4" fmla="*/ 0 w 10"/>
                <a:gd name="T5" fmla="*/ 0 h 84"/>
                <a:gd name="T6" fmla="*/ 0 w 10"/>
                <a:gd name="T7" fmla="*/ 84 h 84"/>
                <a:gd name="T8" fmla="*/ 10 w 10"/>
                <a:gd name="T9" fmla="*/ 84 h 84"/>
                <a:gd name="T10" fmla="*/ 10 w 10"/>
                <a:gd name="T11" fmla="*/ 84 h 84"/>
                <a:gd name="T12" fmla="*/ 10 w 10"/>
                <a:gd name="T13" fmla="*/ 0 h 84"/>
                <a:gd name="T14" fmla="*/ 10 w 10"/>
                <a:gd name="T15" fmla="*/ 0 h 84"/>
                <a:gd name="T16" fmla="*/ 10 w 10"/>
                <a:gd name="T17" fmla="*/ 0 h 84"/>
                <a:gd name="T18" fmla="*/ 10 w 10"/>
                <a:gd name="T1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84">
                  <a:moveTo>
                    <a:pt x="10" y="84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4"/>
                  </a:lnTo>
                  <a:lnTo>
                    <a:pt x="10" y="84"/>
                  </a:lnTo>
                  <a:lnTo>
                    <a:pt x="10" y="8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8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83" name="Freeform 523"/>
            <p:cNvSpPr>
              <a:spLocks/>
            </p:cNvSpPr>
            <p:nvPr/>
          </p:nvSpPr>
          <p:spPr bwMode="auto">
            <a:xfrm>
              <a:off x="1984" y="3650"/>
              <a:ext cx="5" cy="14"/>
            </a:xfrm>
            <a:custGeom>
              <a:avLst/>
              <a:gdLst>
                <a:gd name="T0" fmla="*/ 28 w 28"/>
                <a:gd name="T1" fmla="*/ 80 h 84"/>
                <a:gd name="T2" fmla="*/ 9 w 28"/>
                <a:gd name="T3" fmla="*/ 0 h 84"/>
                <a:gd name="T4" fmla="*/ 0 w 28"/>
                <a:gd name="T5" fmla="*/ 0 h 84"/>
                <a:gd name="T6" fmla="*/ 0 w 28"/>
                <a:gd name="T7" fmla="*/ 84 h 84"/>
                <a:gd name="T8" fmla="*/ 9 w 28"/>
                <a:gd name="T9" fmla="*/ 84 h 84"/>
                <a:gd name="T10" fmla="*/ 28 w 28"/>
                <a:gd name="T11" fmla="*/ 80 h 84"/>
                <a:gd name="T12" fmla="*/ 9 w 28"/>
                <a:gd name="T13" fmla="*/ 84 h 84"/>
                <a:gd name="T14" fmla="*/ 19 w 28"/>
                <a:gd name="T15" fmla="*/ 84 h 84"/>
                <a:gd name="T16" fmla="*/ 28 w 28"/>
                <a:gd name="T17" fmla="*/ 8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84">
                  <a:moveTo>
                    <a:pt x="28" y="8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0" y="84"/>
                  </a:lnTo>
                  <a:lnTo>
                    <a:pt x="9" y="84"/>
                  </a:lnTo>
                  <a:lnTo>
                    <a:pt x="28" y="80"/>
                  </a:lnTo>
                  <a:lnTo>
                    <a:pt x="9" y="84"/>
                  </a:lnTo>
                  <a:lnTo>
                    <a:pt x="19" y="84"/>
                  </a:lnTo>
                  <a:lnTo>
                    <a:pt x="28" y="8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84" name="Freeform 524"/>
            <p:cNvSpPr>
              <a:spLocks/>
            </p:cNvSpPr>
            <p:nvPr/>
          </p:nvSpPr>
          <p:spPr bwMode="auto">
            <a:xfrm>
              <a:off x="1983" y="3650"/>
              <a:ext cx="7" cy="14"/>
            </a:xfrm>
            <a:custGeom>
              <a:avLst/>
              <a:gdLst>
                <a:gd name="T0" fmla="*/ 28 w 46"/>
                <a:gd name="T1" fmla="*/ 0 h 84"/>
                <a:gd name="T2" fmla="*/ 10 w 46"/>
                <a:gd name="T3" fmla="*/ 4 h 84"/>
                <a:gd name="T4" fmla="*/ 0 w 46"/>
                <a:gd name="T5" fmla="*/ 8 h 84"/>
                <a:gd name="T6" fmla="*/ 37 w 46"/>
                <a:gd name="T7" fmla="*/ 84 h 84"/>
                <a:gd name="T8" fmla="*/ 46 w 46"/>
                <a:gd name="T9" fmla="*/ 79 h 84"/>
                <a:gd name="T10" fmla="*/ 28 w 46"/>
                <a:gd name="T11" fmla="*/ 0 h 84"/>
                <a:gd name="T12" fmla="*/ 28 w 46"/>
                <a:gd name="T13" fmla="*/ 0 h 84"/>
                <a:gd name="T14" fmla="*/ 19 w 46"/>
                <a:gd name="T15" fmla="*/ 0 h 84"/>
                <a:gd name="T16" fmla="*/ 10 w 46"/>
                <a:gd name="T17" fmla="*/ 4 h 84"/>
                <a:gd name="T18" fmla="*/ 28 w 46"/>
                <a:gd name="T1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84">
                  <a:moveTo>
                    <a:pt x="28" y="0"/>
                  </a:moveTo>
                  <a:lnTo>
                    <a:pt x="10" y="4"/>
                  </a:lnTo>
                  <a:lnTo>
                    <a:pt x="0" y="8"/>
                  </a:lnTo>
                  <a:lnTo>
                    <a:pt x="37" y="84"/>
                  </a:lnTo>
                  <a:lnTo>
                    <a:pt x="46" y="79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19" y="0"/>
                  </a:lnTo>
                  <a:lnTo>
                    <a:pt x="10" y="4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85" name="Freeform 525"/>
            <p:cNvSpPr>
              <a:spLocks/>
            </p:cNvSpPr>
            <p:nvPr/>
          </p:nvSpPr>
          <p:spPr bwMode="auto">
            <a:xfrm>
              <a:off x="1987" y="3650"/>
              <a:ext cx="2" cy="14"/>
            </a:xfrm>
            <a:custGeom>
              <a:avLst/>
              <a:gdLst>
                <a:gd name="T0" fmla="*/ 10 w 10"/>
                <a:gd name="T1" fmla="*/ 82 h 82"/>
                <a:gd name="T2" fmla="*/ 10 w 10"/>
                <a:gd name="T3" fmla="*/ 0 h 82"/>
                <a:gd name="T4" fmla="*/ 0 w 10"/>
                <a:gd name="T5" fmla="*/ 0 h 82"/>
                <a:gd name="T6" fmla="*/ 0 w 10"/>
                <a:gd name="T7" fmla="*/ 82 h 82"/>
                <a:gd name="T8" fmla="*/ 10 w 10"/>
                <a:gd name="T9" fmla="*/ 82 h 82"/>
                <a:gd name="T10" fmla="*/ 10 w 10"/>
                <a:gd name="T11" fmla="*/ 82 h 82"/>
                <a:gd name="T12" fmla="*/ 10 w 10"/>
                <a:gd name="T13" fmla="*/ 0 h 82"/>
                <a:gd name="T14" fmla="*/ 10 w 10"/>
                <a:gd name="T15" fmla="*/ 0 h 82"/>
                <a:gd name="T16" fmla="*/ 10 w 10"/>
                <a:gd name="T17" fmla="*/ 0 h 82"/>
                <a:gd name="T18" fmla="*/ 10 w 10"/>
                <a:gd name="T1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82">
                  <a:moveTo>
                    <a:pt x="10" y="82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2"/>
                  </a:lnTo>
                  <a:lnTo>
                    <a:pt x="10" y="82"/>
                  </a:lnTo>
                  <a:lnTo>
                    <a:pt x="10" y="8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82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86" name="Freeform 526"/>
            <p:cNvSpPr>
              <a:spLocks/>
            </p:cNvSpPr>
            <p:nvPr/>
          </p:nvSpPr>
          <p:spPr bwMode="auto">
            <a:xfrm>
              <a:off x="1989" y="3650"/>
              <a:ext cx="2" cy="14"/>
            </a:xfrm>
            <a:custGeom>
              <a:avLst/>
              <a:gdLst>
                <a:gd name="T0" fmla="*/ 12 w 12"/>
                <a:gd name="T1" fmla="*/ 82 h 82"/>
                <a:gd name="T2" fmla="*/ 12 w 12"/>
                <a:gd name="T3" fmla="*/ 0 h 82"/>
                <a:gd name="T4" fmla="*/ 0 w 12"/>
                <a:gd name="T5" fmla="*/ 0 h 82"/>
                <a:gd name="T6" fmla="*/ 0 w 12"/>
                <a:gd name="T7" fmla="*/ 82 h 82"/>
                <a:gd name="T8" fmla="*/ 12 w 12"/>
                <a:gd name="T9" fmla="*/ 82 h 82"/>
                <a:gd name="T10" fmla="*/ 12 w 12"/>
                <a:gd name="T11" fmla="*/ 82 h 82"/>
                <a:gd name="T12" fmla="*/ 12 w 12"/>
                <a:gd name="T13" fmla="*/ 0 h 82"/>
                <a:gd name="T14" fmla="*/ 12 w 12"/>
                <a:gd name="T15" fmla="*/ 0 h 82"/>
                <a:gd name="T16" fmla="*/ 12 w 12"/>
                <a:gd name="T17" fmla="*/ 0 h 82"/>
                <a:gd name="T18" fmla="*/ 12 w 12"/>
                <a:gd name="T1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82">
                  <a:moveTo>
                    <a:pt x="12" y="82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82"/>
                  </a:lnTo>
                  <a:lnTo>
                    <a:pt x="12" y="82"/>
                  </a:lnTo>
                  <a:lnTo>
                    <a:pt x="12" y="8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82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87" name="Freeform 527"/>
            <p:cNvSpPr>
              <a:spLocks/>
            </p:cNvSpPr>
            <p:nvPr/>
          </p:nvSpPr>
          <p:spPr bwMode="auto">
            <a:xfrm>
              <a:off x="1991" y="3650"/>
              <a:ext cx="1" cy="14"/>
            </a:xfrm>
            <a:custGeom>
              <a:avLst/>
              <a:gdLst>
                <a:gd name="T0" fmla="*/ 10 w 10"/>
                <a:gd name="T1" fmla="*/ 82 h 82"/>
                <a:gd name="T2" fmla="*/ 10 w 10"/>
                <a:gd name="T3" fmla="*/ 0 h 82"/>
                <a:gd name="T4" fmla="*/ 0 w 10"/>
                <a:gd name="T5" fmla="*/ 0 h 82"/>
                <a:gd name="T6" fmla="*/ 0 w 10"/>
                <a:gd name="T7" fmla="*/ 82 h 82"/>
                <a:gd name="T8" fmla="*/ 10 w 10"/>
                <a:gd name="T9" fmla="*/ 82 h 82"/>
                <a:gd name="T10" fmla="*/ 10 w 10"/>
                <a:gd name="T11" fmla="*/ 82 h 82"/>
                <a:gd name="T12" fmla="*/ 10 w 10"/>
                <a:gd name="T13" fmla="*/ 0 h 82"/>
                <a:gd name="T14" fmla="*/ 10 w 10"/>
                <a:gd name="T15" fmla="*/ 0 h 82"/>
                <a:gd name="T16" fmla="*/ 10 w 10"/>
                <a:gd name="T17" fmla="*/ 0 h 82"/>
                <a:gd name="T18" fmla="*/ 10 w 10"/>
                <a:gd name="T1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82">
                  <a:moveTo>
                    <a:pt x="10" y="82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2"/>
                  </a:lnTo>
                  <a:lnTo>
                    <a:pt x="10" y="82"/>
                  </a:lnTo>
                  <a:lnTo>
                    <a:pt x="10" y="8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82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88" name="Freeform 528"/>
            <p:cNvSpPr>
              <a:spLocks/>
            </p:cNvSpPr>
            <p:nvPr/>
          </p:nvSpPr>
          <p:spPr bwMode="auto">
            <a:xfrm>
              <a:off x="1992" y="3650"/>
              <a:ext cx="2" cy="14"/>
            </a:xfrm>
            <a:custGeom>
              <a:avLst/>
              <a:gdLst>
                <a:gd name="T0" fmla="*/ 10 w 10"/>
                <a:gd name="T1" fmla="*/ 82 h 82"/>
                <a:gd name="T2" fmla="*/ 10 w 10"/>
                <a:gd name="T3" fmla="*/ 0 h 82"/>
                <a:gd name="T4" fmla="*/ 0 w 10"/>
                <a:gd name="T5" fmla="*/ 0 h 82"/>
                <a:gd name="T6" fmla="*/ 0 w 10"/>
                <a:gd name="T7" fmla="*/ 82 h 82"/>
                <a:gd name="T8" fmla="*/ 10 w 10"/>
                <a:gd name="T9" fmla="*/ 82 h 82"/>
                <a:gd name="T10" fmla="*/ 10 w 10"/>
                <a:gd name="T11" fmla="*/ 82 h 82"/>
                <a:gd name="T12" fmla="*/ 10 w 10"/>
                <a:gd name="T13" fmla="*/ 0 h 82"/>
                <a:gd name="T14" fmla="*/ 10 w 10"/>
                <a:gd name="T15" fmla="*/ 0 h 82"/>
                <a:gd name="T16" fmla="*/ 10 w 10"/>
                <a:gd name="T17" fmla="*/ 0 h 82"/>
                <a:gd name="T18" fmla="*/ 10 w 10"/>
                <a:gd name="T1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82">
                  <a:moveTo>
                    <a:pt x="10" y="82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2"/>
                  </a:lnTo>
                  <a:lnTo>
                    <a:pt x="10" y="82"/>
                  </a:lnTo>
                  <a:lnTo>
                    <a:pt x="10" y="8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82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89" name="Freeform 529"/>
            <p:cNvSpPr>
              <a:spLocks/>
            </p:cNvSpPr>
            <p:nvPr/>
          </p:nvSpPr>
          <p:spPr bwMode="auto">
            <a:xfrm>
              <a:off x="1994" y="3650"/>
              <a:ext cx="5" cy="14"/>
            </a:xfrm>
            <a:custGeom>
              <a:avLst/>
              <a:gdLst>
                <a:gd name="T0" fmla="*/ 27 w 27"/>
                <a:gd name="T1" fmla="*/ 79 h 82"/>
                <a:gd name="T2" fmla="*/ 10 w 27"/>
                <a:gd name="T3" fmla="*/ 0 h 82"/>
                <a:gd name="T4" fmla="*/ 0 w 27"/>
                <a:gd name="T5" fmla="*/ 0 h 82"/>
                <a:gd name="T6" fmla="*/ 0 w 27"/>
                <a:gd name="T7" fmla="*/ 82 h 82"/>
                <a:gd name="T8" fmla="*/ 10 w 27"/>
                <a:gd name="T9" fmla="*/ 82 h 82"/>
                <a:gd name="T10" fmla="*/ 27 w 27"/>
                <a:gd name="T11" fmla="*/ 79 h 82"/>
                <a:gd name="T12" fmla="*/ 10 w 27"/>
                <a:gd name="T13" fmla="*/ 82 h 82"/>
                <a:gd name="T14" fmla="*/ 18 w 27"/>
                <a:gd name="T15" fmla="*/ 82 h 82"/>
                <a:gd name="T16" fmla="*/ 27 w 27"/>
                <a:gd name="T17" fmla="*/ 79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82">
                  <a:moveTo>
                    <a:pt x="27" y="79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2"/>
                  </a:lnTo>
                  <a:lnTo>
                    <a:pt x="10" y="82"/>
                  </a:lnTo>
                  <a:lnTo>
                    <a:pt x="27" y="79"/>
                  </a:lnTo>
                  <a:lnTo>
                    <a:pt x="10" y="82"/>
                  </a:lnTo>
                  <a:lnTo>
                    <a:pt x="18" y="82"/>
                  </a:lnTo>
                  <a:lnTo>
                    <a:pt x="27" y="79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90" name="Freeform 530"/>
            <p:cNvSpPr>
              <a:spLocks/>
            </p:cNvSpPr>
            <p:nvPr/>
          </p:nvSpPr>
          <p:spPr bwMode="auto">
            <a:xfrm>
              <a:off x="1993" y="3649"/>
              <a:ext cx="7" cy="14"/>
            </a:xfrm>
            <a:custGeom>
              <a:avLst/>
              <a:gdLst>
                <a:gd name="T0" fmla="*/ 29 w 46"/>
                <a:gd name="T1" fmla="*/ 0 h 84"/>
                <a:gd name="T2" fmla="*/ 10 w 46"/>
                <a:gd name="T3" fmla="*/ 5 h 84"/>
                <a:gd name="T4" fmla="*/ 0 w 46"/>
                <a:gd name="T5" fmla="*/ 9 h 84"/>
                <a:gd name="T6" fmla="*/ 36 w 46"/>
                <a:gd name="T7" fmla="*/ 84 h 84"/>
                <a:gd name="T8" fmla="*/ 46 w 46"/>
                <a:gd name="T9" fmla="*/ 79 h 84"/>
                <a:gd name="T10" fmla="*/ 29 w 46"/>
                <a:gd name="T11" fmla="*/ 0 h 84"/>
                <a:gd name="T12" fmla="*/ 29 w 46"/>
                <a:gd name="T13" fmla="*/ 0 h 84"/>
                <a:gd name="T14" fmla="*/ 19 w 46"/>
                <a:gd name="T15" fmla="*/ 0 h 84"/>
                <a:gd name="T16" fmla="*/ 10 w 46"/>
                <a:gd name="T17" fmla="*/ 5 h 84"/>
                <a:gd name="T18" fmla="*/ 29 w 46"/>
                <a:gd name="T1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84">
                  <a:moveTo>
                    <a:pt x="29" y="0"/>
                  </a:moveTo>
                  <a:lnTo>
                    <a:pt x="10" y="5"/>
                  </a:lnTo>
                  <a:lnTo>
                    <a:pt x="0" y="9"/>
                  </a:lnTo>
                  <a:lnTo>
                    <a:pt x="36" y="84"/>
                  </a:lnTo>
                  <a:lnTo>
                    <a:pt x="46" y="79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19" y="0"/>
                  </a:lnTo>
                  <a:lnTo>
                    <a:pt x="10" y="5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91" name="Freeform 531"/>
            <p:cNvSpPr>
              <a:spLocks/>
            </p:cNvSpPr>
            <p:nvPr/>
          </p:nvSpPr>
          <p:spPr bwMode="auto">
            <a:xfrm>
              <a:off x="1997" y="3649"/>
              <a:ext cx="2" cy="14"/>
            </a:xfrm>
            <a:custGeom>
              <a:avLst/>
              <a:gdLst>
                <a:gd name="T0" fmla="*/ 8 w 8"/>
                <a:gd name="T1" fmla="*/ 83 h 83"/>
                <a:gd name="T2" fmla="*/ 8 w 8"/>
                <a:gd name="T3" fmla="*/ 0 h 83"/>
                <a:gd name="T4" fmla="*/ 0 w 8"/>
                <a:gd name="T5" fmla="*/ 0 h 83"/>
                <a:gd name="T6" fmla="*/ 0 w 8"/>
                <a:gd name="T7" fmla="*/ 83 h 83"/>
                <a:gd name="T8" fmla="*/ 8 w 8"/>
                <a:gd name="T9" fmla="*/ 83 h 83"/>
                <a:gd name="T10" fmla="*/ 8 w 8"/>
                <a:gd name="T11" fmla="*/ 83 h 83"/>
                <a:gd name="T12" fmla="*/ 8 w 8"/>
                <a:gd name="T13" fmla="*/ 0 h 83"/>
                <a:gd name="T14" fmla="*/ 8 w 8"/>
                <a:gd name="T15" fmla="*/ 0 h 83"/>
                <a:gd name="T16" fmla="*/ 8 w 8"/>
                <a:gd name="T17" fmla="*/ 0 h 83"/>
                <a:gd name="T18" fmla="*/ 8 w 8"/>
                <a:gd name="T1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83">
                  <a:moveTo>
                    <a:pt x="8" y="83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8" y="83"/>
                  </a:lnTo>
                  <a:lnTo>
                    <a:pt x="8" y="83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8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92" name="Freeform 532"/>
            <p:cNvSpPr>
              <a:spLocks/>
            </p:cNvSpPr>
            <p:nvPr/>
          </p:nvSpPr>
          <p:spPr bwMode="auto">
            <a:xfrm>
              <a:off x="1999" y="3649"/>
              <a:ext cx="2" cy="14"/>
            </a:xfrm>
            <a:custGeom>
              <a:avLst/>
              <a:gdLst>
                <a:gd name="T0" fmla="*/ 10 w 10"/>
                <a:gd name="T1" fmla="*/ 83 h 83"/>
                <a:gd name="T2" fmla="*/ 10 w 10"/>
                <a:gd name="T3" fmla="*/ 0 h 83"/>
                <a:gd name="T4" fmla="*/ 0 w 10"/>
                <a:gd name="T5" fmla="*/ 0 h 83"/>
                <a:gd name="T6" fmla="*/ 0 w 10"/>
                <a:gd name="T7" fmla="*/ 83 h 83"/>
                <a:gd name="T8" fmla="*/ 10 w 10"/>
                <a:gd name="T9" fmla="*/ 83 h 83"/>
                <a:gd name="T10" fmla="*/ 10 w 10"/>
                <a:gd name="T11" fmla="*/ 83 h 83"/>
                <a:gd name="T12" fmla="*/ 10 w 10"/>
                <a:gd name="T13" fmla="*/ 0 h 83"/>
                <a:gd name="T14" fmla="*/ 10 w 10"/>
                <a:gd name="T15" fmla="*/ 0 h 83"/>
                <a:gd name="T16" fmla="*/ 10 w 10"/>
                <a:gd name="T17" fmla="*/ 0 h 83"/>
                <a:gd name="T18" fmla="*/ 10 w 10"/>
                <a:gd name="T1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83">
                  <a:moveTo>
                    <a:pt x="10" y="83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8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93" name="Freeform 533"/>
            <p:cNvSpPr>
              <a:spLocks/>
            </p:cNvSpPr>
            <p:nvPr/>
          </p:nvSpPr>
          <p:spPr bwMode="auto">
            <a:xfrm>
              <a:off x="2001" y="3649"/>
              <a:ext cx="1" cy="14"/>
            </a:xfrm>
            <a:custGeom>
              <a:avLst/>
              <a:gdLst>
                <a:gd name="T0" fmla="*/ 10 w 10"/>
                <a:gd name="T1" fmla="*/ 83 h 83"/>
                <a:gd name="T2" fmla="*/ 10 w 10"/>
                <a:gd name="T3" fmla="*/ 0 h 83"/>
                <a:gd name="T4" fmla="*/ 0 w 10"/>
                <a:gd name="T5" fmla="*/ 0 h 83"/>
                <a:gd name="T6" fmla="*/ 0 w 10"/>
                <a:gd name="T7" fmla="*/ 83 h 83"/>
                <a:gd name="T8" fmla="*/ 10 w 10"/>
                <a:gd name="T9" fmla="*/ 83 h 83"/>
                <a:gd name="T10" fmla="*/ 10 w 10"/>
                <a:gd name="T11" fmla="*/ 83 h 83"/>
                <a:gd name="T12" fmla="*/ 10 w 10"/>
                <a:gd name="T13" fmla="*/ 0 h 83"/>
                <a:gd name="T14" fmla="*/ 10 w 10"/>
                <a:gd name="T15" fmla="*/ 0 h 83"/>
                <a:gd name="T16" fmla="*/ 10 w 10"/>
                <a:gd name="T17" fmla="*/ 0 h 83"/>
                <a:gd name="T18" fmla="*/ 10 w 10"/>
                <a:gd name="T1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83">
                  <a:moveTo>
                    <a:pt x="10" y="83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8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94" name="Freeform 534"/>
            <p:cNvSpPr>
              <a:spLocks/>
            </p:cNvSpPr>
            <p:nvPr/>
          </p:nvSpPr>
          <p:spPr bwMode="auto">
            <a:xfrm>
              <a:off x="2002" y="3649"/>
              <a:ext cx="5" cy="14"/>
            </a:xfrm>
            <a:custGeom>
              <a:avLst/>
              <a:gdLst>
                <a:gd name="T0" fmla="*/ 30 w 30"/>
                <a:gd name="T1" fmla="*/ 79 h 83"/>
                <a:gd name="T2" fmla="*/ 13 w 30"/>
                <a:gd name="T3" fmla="*/ 0 h 83"/>
                <a:gd name="T4" fmla="*/ 0 w 30"/>
                <a:gd name="T5" fmla="*/ 0 h 83"/>
                <a:gd name="T6" fmla="*/ 0 w 30"/>
                <a:gd name="T7" fmla="*/ 83 h 83"/>
                <a:gd name="T8" fmla="*/ 13 w 30"/>
                <a:gd name="T9" fmla="*/ 83 h 83"/>
                <a:gd name="T10" fmla="*/ 30 w 30"/>
                <a:gd name="T11" fmla="*/ 79 h 83"/>
                <a:gd name="T12" fmla="*/ 13 w 30"/>
                <a:gd name="T13" fmla="*/ 83 h 83"/>
                <a:gd name="T14" fmla="*/ 21 w 30"/>
                <a:gd name="T15" fmla="*/ 83 h 83"/>
                <a:gd name="T16" fmla="*/ 30 w 30"/>
                <a:gd name="T17" fmla="*/ 79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83">
                  <a:moveTo>
                    <a:pt x="30" y="79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13" y="83"/>
                  </a:lnTo>
                  <a:lnTo>
                    <a:pt x="30" y="79"/>
                  </a:lnTo>
                  <a:lnTo>
                    <a:pt x="13" y="83"/>
                  </a:lnTo>
                  <a:lnTo>
                    <a:pt x="21" y="83"/>
                  </a:lnTo>
                  <a:lnTo>
                    <a:pt x="30" y="79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95" name="Freeform 535"/>
            <p:cNvSpPr>
              <a:spLocks/>
            </p:cNvSpPr>
            <p:nvPr/>
          </p:nvSpPr>
          <p:spPr bwMode="auto">
            <a:xfrm>
              <a:off x="2001" y="3648"/>
              <a:ext cx="8" cy="14"/>
            </a:xfrm>
            <a:custGeom>
              <a:avLst/>
              <a:gdLst>
                <a:gd name="T0" fmla="*/ 27 w 45"/>
                <a:gd name="T1" fmla="*/ 0 h 83"/>
                <a:gd name="T2" fmla="*/ 10 w 45"/>
                <a:gd name="T3" fmla="*/ 3 h 83"/>
                <a:gd name="T4" fmla="*/ 0 w 45"/>
                <a:gd name="T5" fmla="*/ 9 h 83"/>
                <a:gd name="T6" fmla="*/ 35 w 45"/>
                <a:gd name="T7" fmla="*/ 83 h 83"/>
                <a:gd name="T8" fmla="*/ 45 w 45"/>
                <a:gd name="T9" fmla="*/ 78 h 83"/>
                <a:gd name="T10" fmla="*/ 27 w 45"/>
                <a:gd name="T11" fmla="*/ 0 h 83"/>
                <a:gd name="T12" fmla="*/ 27 w 45"/>
                <a:gd name="T13" fmla="*/ 0 h 83"/>
                <a:gd name="T14" fmla="*/ 18 w 45"/>
                <a:gd name="T15" fmla="*/ 0 h 83"/>
                <a:gd name="T16" fmla="*/ 10 w 45"/>
                <a:gd name="T17" fmla="*/ 3 h 83"/>
                <a:gd name="T18" fmla="*/ 27 w 45"/>
                <a:gd name="T1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83">
                  <a:moveTo>
                    <a:pt x="27" y="0"/>
                  </a:moveTo>
                  <a:lnTo>
                    <a:pt x="10" y="3"/>
                  </a:lnTo>
                  <a:lnTo>
                    <a:pt x="0" y="9"/>
                  </a:lnTo>
                  <a:lnTo>
                    <a:pt x="35" y="83"/>
                  </a:lnTo>
                  <a:lnTo>
                    <a:pt x="45" y="78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8" y="0"/>
                  </a:lnTo>
                  <a:lnTo>
                    <a:pt x="10" y="3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96" name="Freeform 536"/>
            <p:cNvSpPr>
              <a:spLocks/>
            </p:cNvSpPr>
            <p:nvPr/>
          </p:nvSpPr>
          <p:spPr bwMode="auto">
            <a:xfrm>
              <a:off x="2006" y="3648"/>
              <a:ext cx="2" cy="14"/>
            </a:xfrm>
            <a:custGeom>
              <a:avLst/>
              <a:gdLst>
                <a:gd name="T0" fmla="*/ 10 w 10"/>
                <a:gd name="T1" fmla="*/ 83 h 83"/>
                <a:gd name="T2" fmla="*/ 10 w 10"/>
                <a:gd name="T3" fmla="*/ 0 h 83"/>
                <a:gd name="T4" fmla="*/ 0 w 10"/>
                <a:gd name="T5" fmla="*/ 0 h 83"/>
                <a:gd name="T6" fmla="*/ 0 w 10"/>
                <a:gd name="T7" fmla="*/ 83 h 83"/>
                <a:gd name="T8" fmla="*/ 10 w 10"/>
                <a:gd name="T9" fmla="*/ 83 h 83"/>
                <a:gd name="T10" fmla="*/ 10 w 10"/>
                <a:gd name="T11" fmla="*/ 83 h 83"/>
                <a:gd name="T12" fmla="*/ 10 w 10"/>
                <a:gd name="T13" fmla="*/ 0 h 83"/>
                <a:gd name="T14" fmla="*/ 10 w 10"/>
                <a:gd name="T15" fmla="*/ 0 h 83"/>
                <a:gd name="T16" fmla="*/ 10 w 10"/>
                <a:gd name="T17" fmla="*/ 0 h 83"/>
                <a:gd name="T18" fmla="*/ 10 w 10"/>
                <a:gd name="T1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83">
                  <a:moveTo>
                    <a:pt x="10" y="83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8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97" name="Freeform 537"/>
            <p:cNvSpPr>
              <a:spLocks/>
            </p:cNvSpPr>
            <p:nvPr/>
          </p:nvSpPr>
          <p:spPr bwMode="auto">
            <a:xfrm>
              <a:off x="2008" y="3648"/>
              <a:ext cx="1" cy="14"/>
            </a:xfrm>
            <a:custGeom>
              <a:avLst/>
              <a:gdLst>
                <a:gd name="T0" fmla="*/ 10 w 10"/>
                <a:gd name="T1" fmla="*/ 83 h 83"/>
                <a:gd name="T2" fmla="*/ 10 w 10"/>
                <a:gd name="T3" fmla="*/ 0 h 83"/>
                <a:gd name="T4" fmla="*/ 0 w 10"/>
                <a:gd name="T5" fmla="*/ 0 h 83"/>
                <a:gd name="T6" fmla="*/ 0 w 10"/>
                <a:gd name="T7" fmla="*/ 83 h 83"/>
                <a:gd name="T8" fmla="*/ 10 w 10"/>
                <a:gd name="T9" fmla="*/ 83 h 83"/>
                <a:gd name="T10" fmla="*/ 10 w 10"/>
                <a:gd name="T11" fmla="*/ 83 h 83"/>
                <a:gd name="T12" fmla="*/ 10 w 10"/>
                <a:gd name="T13" fmla="*/ 0 h 83"/>
                <a:gd name="T14" fmla="*/ 10 w 10"/>
                <a:gd name="T15" fmla="*/ 0 h 83"/>
                <a:gd name="T16" fmla="*/ 10 w 10"/>
                <a:gd name="T17" fmla="*/ 0 h 83"/>
                <a:gd name="T18" fmla="*/ 10 w 10"/>
                <a:gd name="T1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83">
                  <a:moveTo>
                    <a:pt x="10" y="83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8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98" name="Freeform 538"/>
            <p:cNvSpPr>
              <a:spLocks/>
            </p:cNvSpPr>
            <p:nvPr/>
          </p:nvSpPr>
          <p:spPr bwMode="auto">
            <a:xfrm>
              <a:off x="2009" y="3648"/>
              <a:ext cx="5" cy="14"/>
            </a:xfrm>
            <a:custGeom>
              <a:avLst/>
              <a:gdLst>
                <a:gd name="T0" fmla="*/ 28 w 28"/>
                <a:gd name="T1" fmla="*/ 78 h 83"/>
                <a:gd name="T2" fmla="*/ 10 w 28"/>
                <a:gd name="T3" fmla="*/ 0 h 83"/>
                <a:gd name="T4" fmla="*/ 0 w 28"/>
                <a:gd name="T5" fmla="*/ 0 h 83"/>
                <a:gd name="T6" fmla="*/ 0 w 28"/>
                <a:gd name="T7" fmla="*/ 83 h 83"/>
                <a:gd name="T8" fmla="*/ 10 w 28"/>
                <a:gd name="T9" fmla="*/ 83 h 83"/>
                <a:gd name="T10" fmla="*/ 28 w 28"/>
                <a:gd name="T11" fmla="*/ 78 h 83"/>
                <a:gd name="T12" fmla="*/ 10 w 28"/>
                <a:gd name="T13" fmla="*/ 83 h 83"/>
                <a:gd name="T14" fmla="*/ 19 w 28"/>
                <a:gd name="T15" fmla="*/ 83 h 83"/>
                <a:gd name="T16" fmla="*/ 28 w 28"/>
                <a:gd name="T17" fmla="*/ 7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83">
                  <a:moveTo>
                    <a:pt x="28" y="78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10" y="83"/>
                  </a:lnTo>
                  <a:lnTo>
                    <a:pt x="28" y="78"/>
                  </a:lnTo>
                  <a:lnTo>
                    <a:pt x="10" y="83"/>
                  </a:lnTo>
                  <a:lnTo>
                    <a:pt x="19" y="83"/>
                  </a:lnTo>
                  <a:lnTo>
                    <a:pt x="28" y="78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499" name="Freeform 539"/>
            <p:cNvSpPr>
              <a:spLocks/>
            </p:cNvSpPr>
            <p:nvPr/>
          </p:nvSpPr>
          <p:spPr bwMode="auto">
            <a:xfrm>
              <a:off x="2008" y="3647"/>
              <a:ext cx="7" cy="14"/>
            </a:xfrm>
            <a:custGeom>
              <a:avLst/>
              <a:gdLst>
                <a:gd name="T0" fmla="*/ 27 w 46"/>
                <a:gd name="T1" fmla="*/ 0 h 84"/>
                <a:gd name="T2" fmla="*/ 9 w 46"/>
                <a:gd name="T3" fmla="*/ 5 h 84"/>
                <a:gd name="T4" fmla="*/ 0 w 46"/>
                <a:gd name="T5" fmla="*/ 9 h 84"/>
                <a:gd name="T6" fmla="*/ 36 w 46"/>
                <a:gd name="T7" fmla="*/ 84 h 84"/>
                <a:gd name="T8" fmla="*/ 46 w 46"/>
                <a:gd name="T9" fmla="*/ 80 h 84"/>
                <a:gd name="T10" fmla="*/ 27 w 46"/>
                <a:gd name="T11" fmla="*/ 0 h 84"/>
                <a:gd name="T12" fmla="*/ 27 w 46"/>
                <a:gd name="T13" fmla="*/ 0 h 84"/>
                <a:gd name="T14" fmla="*/ 18 w 46"/>
                <a:gd name="T15" fmla="*/ 0 h 84"/>
                <a:gd name="T16" fmla="*/ 9 w 46"/>
                <a:gd name="T17" fmla="*/ 5 h 84"/>
                <a:gd name="T18" fmla="*/ 27 w 46"/>
                <a:gd name="T1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84">
                  <a:moveTo>
                    <a:pt x="27" y="0"/>
                  </a:moveTo>
                  <a:lnTo>
                    <a:pt x="9" y="5"/>
                  </a:lnTo>
                  <a:lnTo>
                    <a:pt x="0" y="9"/>
                  </a:lnTo>
                  <a:lnTo>
                    <a:pt x="36" y="84"/>
                  </a:lnTo>
                  <a:lnTo>
                    <a:pt x="46" y="8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8" y="0"/>
                  </a:lnTo>
                  <a:lnTo>
                    <a:pt x="9" y="5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00" name="Freeform 540"/>
            <p:cNvSpPr>
              <a:spLocks/>
            </p:cNvSpPr>
            <p:nvPr/>
          </p:nvSpPr>
          <p:spPr bwMode="auto">
            <a:xfrm>
              <a:off x="2012" y="3647"/>
              <a:ext cx="2" cy="14"/>
            </a:xfrm>
            <a:custGeom>
              <a:avLst/>
              <a:gdLst>
                <a:gd name="T0" fmla="*/ 10 w 10"/>
                <a:gd name="T1" fmla="*/ 84 h 84"/>
                <a:gd name="T2" fmla="*/ 10 w 10"/>
                <a:gd name="T3" fmla="*/ 0 h 84"/>
                <a:gd name="T4" fmla="*/ 0 w 10"/>
                <a:gd name="T5" fmla="*/ 0 h 84"/>
                <a:gd name="T6" fmla="*/ 0 w 10"/>
                <a:gd name="T7" fmla="*/ 84 h 84"/>
                <a:gd name="T8" fmla="*/ 10 w 10"/>
                <a:gd name="T9" fmla="*/ 84 h 84"/>
                <a:gd name="T10" fmla="*/ 10 w 10"/>
                <a:gd name="T11" fmla="*/ 84 h 84"/>
                <a:gd name="T12" fmla="*/ 10 w 10"/>
                <a:gd name="T13" fmla="*/ 0 h 84"/>
                <a:gd name="T14" fmla="*/ 10 w 10"/>
                <a:gd name="T15" fmla="*/ 0 h 84"/>
                <a:gd name="T16" fmla="*/ 10 w 10"/>
                <a:gd name="T17" fmla="*/ 0 h 84"/>
                <a:gd name="T18" fmla="*/ 10 w 10"/>
                <a:gd name="T1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84">
                  <a:moveTo>
                    <a:pt x="10" y="84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4"/>
                  </a:lnTo>
                  <a:lnTo>
                    <a:pt x="10" y="84"/>
                  </a:lnTo>
                  <a:lnTo>
                    <a:pt x="10" y="8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8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01" name="Freeform 541"/>
            <p:cNvSpPr>
              <a:spLocks/>
            </p:cNvSpPr>
            <p:nvPr/>
          </p:nvSpPr>
          <p:spPr bwMode="auto">
            <a:xfrm>
              <a:off x="2014" y="3647"/>
              <a:ext cx="5" cy="14"/>
            </a:xfrm>
            <a:custGeom>
              <a:avLst/>
              <a:gdLst>
                <a:gd name="T0" fmla="*/ 30 w 30"/>
                <a:gd name="T1" fmla="*/ 80 h 84"/>
                <a:gd name="T2" fmla="*/ 12 w 30"/>
                <a:gd name="T3" fmla="*/ 0 h 84"/>
                <a:gd name="T4" fmla="*/ 0 w 30"/>
                <a:gd name="T5" fmla="*/ 0 h 84"/>
                <a:gd name="T6" fmla="*/ 0 w 30"/>
                <a:gd name="T7" fmla="*/ 84 h 84"/>
                <a:gd name="T8" fmla="*/ 12 w 30"/>
                <a:gd name="T9" fmla="*/ 84 h 84"/>
                <a:gd name="T10" fmla="*/ 30 w 30"/>
                <a:gd name="T11" fmla="*/ 80 h 84"/>
                <a:gd name="T12" fmla="*/ 12 w 30"/>
                <a:gd name="T13" fmla="*/ 84 h 84"/>
                <a:gd name="T14" fmla="*/ 22 w 30"/>
                <a:gd name="T15" fmla="*/ 84 h 84"/>
                <a:gd name="T16" fmla="*/ 30 w 30"/>
                <a:gd name="T17" fmla="*/ 8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84">
                  <a:moveTo>
                    <a:pt x="30" y="8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84"/>
                  </a:lnTo>
                  <a:lnTo>
                    <a:pt x="12" y="84"/>
                  </a:lnTo>
                  <a:lnTo>
                    <a:pt x="30" y="80"/>
                  </a:lnTo>
                  <a:lnTo>
                    <a:pt x="12" y="84"/>
                  </a:lnTo>
                  <a:lnTo>
                    <a:pt x="22" y="84"/>
                  </a:lnTo>
                  <a:lnTo>
                    <a:pt x="30" y="8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02" name="Freeform 542"/>
            <p:cNvSpPr>
              <a:spLocks/>
            </p:cNvSpPr>
            <p:nvPr/>
          </p:nvSpPr>
          <p:spPr bwMode="auto">
            <a:xfrm>
              <a:off x="2013" y="3647"/>
              <a:ext cx="8" cy="14"/>
            </a:xfrm>
            <a:custGeom>
              <a:avLst/>
              <a:gdLst>
                <a:gd name="T0" fmla="*/ 27 w 45"/>
                <a:gd name="T1" fmla="*/ 0 h 84"/>
                <a:gd name="T2" fmla="*/ 10 w 45"/>
                <a:gd name="T3" fmla="*/ 4 h 84"/>
                <a:gd name="T4" fmla="*/ 0 w 45"/>
                <a:gd name="T5" fmla="*/ 9 h 84"/>
                <a:gd name="T6" fmla="*/ 35 w 45"/>
                <a:gd name="T7" fmla="*/ 84 h 84"/>
                <a:gd name="T8" fmla="*/ 45 w 45"/>
                <a:gd name="T9" fmla="*/ 78 h 84"/>
                <a:gd name="T10" fmla="*/ 27 w 45"/>
                <a:gd name="T11" fmla="*/ 0 h 84"/>
                <a:gd name="T12" fmla="*/ 27 w 45"/>
                <a:gd name="T13" fmla="*/ 0 h 84"/>
                <a:gd name="T14" fmla="*/ 17 w 45"/>
                <a:gd name="T15" fmla="*/ 0 h 84"/>
                <a:gd name="T16" fmla="*/ 10 w 45"/>
                <a:gd name="T17" fmla="*/ 4 h 84"/>
                <a:gd name="T18" fmla="*/ 27 w 45"/>
                <a:gd name="T1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84">
                  <a:moveTo>
                    <a:pt x="27" y="0"/>
                  </a:moveTo>
                  <a:lnTo>
                    <a:pt x="10" y="4"/>
                  </a:lnTo>
                  <a:lnTo>
                    <a:pt x="0" y="9"/>
                  </a:lnTo>
                  <a:lnTo>
                    <a:pt x="35" y="84"/>
                  </a:lnTo>
                  <a:lnTo>
                    <a:pt x="45" y="78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7" y="0"/>
                  </a:lnTo>
                  <a:lnTo>
                    <a:pt x="10" y="4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03" name="Freeform 543"/>
            <p:cNvSpPr>
              <a:spLocks/>
            </p:cNvSpPr>
            <p:nvPr/>
          </p:nvSpPr>
          <p:spPr bwMode="auto">
            <a:xfrm>
              <a:off x="2018" y="3647"/>
              <a:ext cx="1" cy="13"/>
            </a:xfrm>
            <a:custGeom>
              <a:avLst/>
              <a:gdLst>
                <a:gd name="T0" fmla="*/ 10 w 10"/>
                <a:gd name="T1" fmla="*/ 83 h 83"/>
                <a:gd name="T2" fmla="*/ 10 w 10"/>
                <a:gd name="T3" fmla="*/ 0 h 83"/>
                <a:gd name="T4" fmla="*/ 0 w 10"/>
                <a:gd name="T5" fmla="*/ 0 h 83"/>
                <a:gd name="T6" fmla="*/ 0 w 10"/>
                <a:gd name="T7" fmla="*/ 83 h 83"/>
                <a:gd name="T8" fmla="*/ 10 w 10"/>
                <a:gd name="T9" fmla="*/ 83 h 83"/>
                <a:gd name="T10" fmla="*/ 10 w 10"/>
                <a:gd name="T11" fmla="*/ 83 h 83"/>
                <a:gd name="T12" fmla="*/ 10 w 10"/>
                <a:gd name="T13" fmla="*/ 0 h 83"/>
                <a:gd name="T14" fmla="*/ 10 w 10"/>
                <a:gd name="T15" fmla="*/ 0 h 83"/>
                <a:gd name="T16" fmla="*/ 10 w 10"/>
                <a:gd name="T17" fmla="*/ 0 h 83"/>
                <a:gd name="T18" fmla="*/ 10 w 10"/>
                <a:gd name="T1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83">
                  <a:moveTo>
                    <a:pt x="10" y="83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8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04" name="Freeform 544"/>
            <p:cNvSpPr>
              <a:spLocks/>
            </p:cNvSpPr>
            <p:nvPr/>
          </p:nvSpPr>
          <p:spPr bwMode="auto">
            <a:xfrm>
              <a:off x="2019" y="3647"/>
              <a:ext cx="5" cy="13"/>
            </a:xfrm>
            <a:custGeom>
              <a:avLst/>
              <a:gdLst>
                <a:gd name="T0" fmla="*/ 28 w 28"/>
                <a:gd name="T1" fmla="*/ 78 h 83"/>
                <a:gd name="T2" fmla="*/ 10 w 28"/>
                <a:gd name="T3" fmla="*/ 0 h 83"/>
                <a:gd name="T4" fmla="*/ 0 w 28"/>
                <a:gd name="T5" fmla="*/ 0 h 83"/>
                <a:gd name="T6" fmla="*/ 0 w 28"/>
                <a:gd name="T7" fmla="*/ 83 h 83"/>
                <a:gd name="T8" fmla="*/ 10 w 28"/>
                <a:gd name="T9" fmla="*/ 83 h 83"/>
                <a:gd name="T10" fmla="*/ 28 w 28"/>
                <a:gd name="T11" fmla="*/ 78 h 83"/>
                <a:gd name="T12" fmla="*/ 10 w 28"/>
                <a:gd name="T13" fmla="*/ 83 h 83"/>
                <a:gd name="T14" fmla="*/ 19 w 28"/>
                <a:gd name="T15" fmla="*/ 83 h 83"/>
                <a:gd name="T16" fmla="*/ 28 w 28"/>
                <a:gd name="T17" fmla="*/ 7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83">
                  <a:moveTo>
                    <a:pt x="28" y="78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10" y="83"/>
                  </a:lnTo>
                  <a:lnTo>
                    <a:pt x="28" y="78"/>
                  </a:lnTo>
                  <a:lnTo>
                    <a:pt x="10" y="83"/>
                  </a:lnTo>
                  <a:lnTo>
                    <a:pt x="19" y="83"/>
                  </a:lnTo>
                  <a:lnTo>
                    <a:pt x="28" y="78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05" name="Freeform 545"/>
            <p:cNvSpPr>
              <a:spLocks/>
            </p:cNvSpPr>
            <p:nvPr/>
          </p:nvSpPr>
          <p:spPr bwMode="auto">
            <a:xfrm>
              <a:off x="2018" y="3646"/>
              <a:ext cx="8" cy="14"/>
            </a:xfrm>
            <a:custGeom>
              <a:avLst/>
              <a:gdLst>
                <a:gd name="T0" fmla="*/ 29 w 47"/>
                <a:gd name="T1" fmla="*/ 0 h 83"/>
                <a:gd name="T2" fmla="*/ 10 w 47"/>
                <a:gd name="T3" fmla="*/ 5 h 83"/>
                <a:gd name="T4" fmla="*/ 0 w 47"/>
                <a:gd name="T5" fmla="*/ 9 h 83"/>
                <a:gd name="T6" fmla="*/ 37 w 47"/>
                <a:gd name="T7" fmla="*/ 83 h 83"/>
                <a:gd name="T8" fmla="*/ 47 w 47"/>
                <a:gd name="T9" fmla="*/ 79 h 83"/>
                <a:gd name="T10" fmla="*/ 29 w 47"/>
                <a:gd name="T11" fmla="*/ 0 h 83"/>
                <a:gd name="T12" fmla="*/ 29 w 47"/>
                <a:gd name="T13" fmla="*/ 0 h 83"/>
                <a:gd name="T14" fmla="*/ 19 w 47"/>
                <a:gd name="T15" fmla="*/ 0 h 83"/>
                <a:gd name="T16" fmla="*/ 10 w 47"/>
                <a:gd name="T17" fmla="*/ 5 h 83"/>
                <a:gd name="T18" fmla="*/ 29 w 47"/>
                <a:gd name="T1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83">
                  <a:moveTo>
                    <a:pt x="29" y="0"/>
                  </a:moveTo>
                  <a:lnTo>
                    <a:pt x="10" y="5"/>
                  </a:lnTo>
                  <a:lnTo>
                    <a:pt x="0" y="9"/>
                  </a:lnTo>
                  <a:lnTo>
                    <a:pt x="37" y="83"/>
                  </a:lnTo>
                  <a:lnTo>
                    <a:pt x="47" y="79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19" y="0"/>
                  </a:lnTo>
                  <a:lnTo>
                    <a:pt x="10" y="5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06" name="Freeform 546"/>
            <p:cNvSpPr>
              <a:spLocks/>
            </p:cNvSpPr>
            <p:nvPr/>
          </p:nvSpPr>
          <p:spPr bwMode="auto">
            <a:xfrm>
              <a:off x="2023" y="3646"/>
              <a:ext cx="1" cy="14"/>
            </a:xfrm>
            <a:custGeom>
              <a:avLst/>
              <a:gdLst>
                <a:gd name="T0" fmla="*/ 10 w 10"/>
                <a:gd name="T1" fmla="*/ 83 h 83"/>
                <a:gd name="T2" fmla="*/ 10 w 10"/>
                <a:gd name="T3" fmla="*/ 0 h 83"/>
                <a:gd name="T4" fmla="*/ 0 w 10"/>
                <a:gd name="T5" fmla="*/ 0 h 83"/>
                <a:gd name="T6" fmla="*/ 0 w 10"/>
                <a:gd name="T7" fmla="*/ 83 h 83"/>
                <a:gd name="T8" fmla="*/ 10 w 10"/>
                <a:gd name="T9" fmla="*/ 83 h 83"/>
                <a:gd name="T10" fmla="*/ 10 w 10"/>
                <a:gd name="T11" fmla="*/ 83 h 83"/>
                <a:gd name="T12" fmla="*/ 10 w 10"/>
                <a:gd name="T13" fmla="*/ 0 h 83"/>
                <a:gd name="T14" fmla="*/ 10 w 10"/>
                <a:gd name="T15" fmla="*/ 0 h 83"/>
                <a:gd name="T16" fmla="*/ 10 w 10"/>
                <a:gd name="T17" fmla="*/ 0 h 83"/>
                <a:gd name="T18" fmla="*/ 10 w 10"/>
                <a:gd name="T1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83">
                  <a:moveTo>
                    <a:pt x="10" y="83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8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07" name="Freeform 547"/>
            <p:cNvSpPr>
              <a:spLocks/>
            </p:cNvSpPr>
            <p:nvPr/>
          </p:nvSpPr>
          <p:spPr bwMode="auto">
            <a:xfrm>
              <a:off x="2024" y="3646"/>
              <a:ext cx="4" cy="14"/>
            </a:xfrm>
            <a:custGeom>
              <a:avLst/>
              <a:gdLst>
                <a:gd name="T0" fmla="*/ 24 w 24"/>
                <a:gd name="T1" fmla="*/ 80 h 83"/>
                <a:gd name="T2" fmla="*/ 9 w 24"/>
                <a:gd name="T3" fmla="*/ 0 h 83"/>
                <a:gd name="T4" fmla="*/ 0 w 24"/>
                <a:gd name="T5" fmla="*/ 0 h 83"/>
                <a:gd name="T6" fmla="*/ 0 w 24"/>
                <a:gd name="T7" fmla="*/ 83 h 83"/>
                <a:gd name="T8" fmla="*/ 9 w 24"/>
                <a:gd name="T9" fmla="*/ 83 h 83"/>
                <a:gd name="T10" fmla="*/ 24 w 24"/>
                <a:gd name="T11" fmla="*/ 80 h 83"/>
                <a:gd name="T12" fmla="*/ 9 w 24"/>
                <a:gd name="T13" fmla="*/ 83 h 83"/>
                <a:gd name="T14" fmla="*/ 18 w 24"/>
                <a:gd name="T15" fmla="*/ 83 h 83"/>
                <a:gd name="T16" fmla="*/ 24 w 24"/>
                <a:gd name="T17" fmla="*/ 8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83">
                  <a:moveTo>
                    <a:pt x="24" y="8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9" y="83"/>
                  </a:lnTo>
                  <a:lnTo>
                    <a:pt x="24" y="80"/>
                  </a:lnTo>
                  <a:lnTo>
                    <a:pt x="9" y="83"/>
                  </a:lnTo>
                  <a:lnTo>
                    <a:pt x="18" y="83"/>
                  </a:lnTo>
                  <a:lnTo>
                    <a:pt x="24" y="8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08" name="Freeform 548"/>
            <p:cNvSpPr>
              <a:spLocks/>
            </p:cNvSpPr>
            <p:nvPr/>
          </p:nvSpPr>
          <p:spPr bwMode="auto">
            <a:xfrm>
              <a:off x="2023" y="3645"/>
              <a:ext cx="7" cy="14"/>
            </a:xfrm>
            <a:custGeom>
              <a:avLst/>
              <a:gdLst>
                <a:gd name="T0" fmla="*/ 27 w 42"/>
                <a:gd name="T1" fmla="*/ 0 h 85"/>
                <a:gd name="T2" fmla="*/ 12 w 42"/>
                <a:gd name="T3" fmla="*/ 3 h 85"/>
                <a:gd name="T4" fmla="*/ 0 w 42"/>
                <a:gd name="T5" fmla="*/ 8 h 85"/>
                <a:gd name="T6" fmla="*/ 30 w 42"/>
                <a:gd name="T7" fmla="*/ 85 h 85"/>
                <a:gd name="T8" fmla="*/ 42 w 42"/>
                <a:gd name="T9" fmla="*/ 80 h 85"/>
                <a:gd name="T10" fmla="*/ 27 w 42"/>
                <a:gd name="T11" fmla="*/ 0 h 85"/>
                <a:gd name="T12" fmla="*/ 27 w 42"/>
                <a:gd name="T13" fmla="*/ 0 h 85"/>
                <a:gd name="T14" fmla="*/ 19 w 42"/>
                <a:gd name="T15" fmla="*/ 0 h 85"/>
                <a:gd name="T16" fmla="*/ 12 w 42"/>
                <a:gd name="T17" fmla="*/ 3 h 85"/>
                <a:gd name="T18" fmla="*/ 27 w 42"/>
                <a:gd name="T1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85">
                  <a:moveTo>
                    <a:pt x="27" y="0"/>
                  </a:moveTo>
                  <a:lnTo>
                    <a:pt x="12" y="3"/>
                  </a:lnTo>
                  <a:lnTo>
                    <a:pt x="0" y="8"/>
                  </a:lnTo>
                  <a:lnTo>
                    <a:pt x="30" y="85"/>
                  </a:lnTo>
                  <a:lnTo>
                    <a:pt x="42" y="8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9" y="0"/>
                  </a:lnTo>
                  <a:lnTo>
                    <a:pt x="12" y="3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09" name="Freeform 549"/>
            <p:cNvSpPr>
              <a:spLocks/>
            </p:cNvSpPr>
            <p:nvPr/>
          </p:nvSpPr>
          <p:spPr bwMode="auto">
            <a:xfrm>
              <a:off x="2028" y="3645"/>
              <a:ext cx="4" cy="14"/>
            </a:xfrm>
            <a:custGeom>
              <a:avLst/>
              <a:gdLst>
                <a:gd name="T0" fmla="*/ 28 w 28"/>
                <a:gd name="T1" fmla="*/ 79 h 84"/>
                <a:gd name="T2" fmla="*/ 10 w 28"/>
                <a:gd name="T3" fmla="*/ 0 h 84"/>
                <a:gd name="T4" fmla="*/ 0 w 28"/>
                <a:gd name="T5" fmla="*/ 0 h 84"/>
                <a:gd name="T6" fmla="*/ 0 w 28"/>
                <a:gd name="T7" fmla="*/ 84 h 84"/>
                <a:gd name="T8" fmla="*/ 10 w 28"/>
                <a:gd name="T9" fmla="*/ 84 h 84"/>
                <a:gd name="T10" fmla="*/ 28 w 28"/>
                <a:gd name="T11" fmla="*/ 79 h 84"/>
                <a:gd name="T12" fmla="*/ 10 w 28"/>
                <a:gd name="T13" fmla="*/ 84 h 84"/>
                <a:gd name="T14" fmla="*/ 20 w 28"/>
                <a:gd name="T15" fmla="*/ 84 h 84"/>
                <a:gd name="T16" fmla="*/ 28 w 28"/>
                <a:gd name="T17" fmla="*/ 7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84">
                  <a:moveTo>
                    <a:pt x="28" y="79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4"/>
                  </a:lnTo>
                  <a:lnTo>
                    <a:pt x="10" y="84"/>
                  </a:lnTo>
                  <a:lnTo>
                    <a:pt x="28" y="79"/>
                  </a:lnTo>
                  <a:lnTo>
                    <a:pt x="10" y="84"/>
                  </a:lnTo>
                  <a:lnTo>
                    <a:pt x="20" y="84"/>
                  </a:lnTo>
                  <a:lnTo>
                    <a:pt x="28" y="79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10" name="Freeform 550"/>
            <p:cNvSpPr>
              <a:spLocks/>
            </p:cNvSpPr>
            <p:nvPr/>
          </p:nvSpPr>
          <p:spPr bwMode="auto">
            <a:xfrm>
              <a:off x="2027" y="3644"/>
              <a:ext cx="7" cy="14"/>
            </a:xfrm>
            <a:custGeom>
              <a:avLst/>
              <a:gdLst>
                <a:gd name="T0" fmla="*/ 28 w 46"/>
                <a:gd name="T1" fmla="*/ 0 h 84"/>
                <a:gd name="T2" fmla="*/ 10 w 46"/>
                <a:gd name="T3" fmla="*/ 5 h 84"/>
                <a:gd name="T4" fmla="*/ 0 w 46"/>
                <a:gd name="T5" fmla="*/ 9 h 84"/>
                <a:gd name="T6" fmla="*/ 36 w 46"/>
                <a:gd name="T7" fmla="*/ 84 h 84"/>
                <a:gd name="T8" fmla="*/ 46 w 46"/>
                <a:gd name="T9" fmla="*/ 80 h 84"/>
                <a:gd name="T10" fmla="*/ 28 w 46"/>
                <a:gd name="T11" fmla="*/ 0 h 84"/>
                <a:gd name="T12" fmla="*/ 28 w 46"/>
                <a:gd name="T13" fmla="*/ 0 h 84"/>
                <a:gd name="T14" fmla="*/ 18 w 46"/>
                <a:gd name="T15" fmla="*/ 0 h 84"/>
                <a:gd name="T16" fmla="*/ 10 w 46"/>
                <a:gd name="T17" fmla="*/ 5 h 84"/>
                <a:gd name="T18" fmla="*/ 28 w 46"/>
                <a:gd name="T1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84">
                  <a:moveTo>
                    <a:pt x="28" y="0"/>
                  </a:moveTo>
                  <a:lnTo>
                    <a:pt x="10" y="5"/>
                  </a:lnTo>
                  <a:lnTo>
                    <a:pt x="0" y="9"/>
                  </a:lnTo>
                  <a:lnTo>
                    <a:pt x="36" y="84"/>
                  </a:lnTo>
                  <a:lnTo>
                    <a:pt x="46" y="8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18" y="0"/>
                  </a:lnTo>
                  <a:lnTo>
                    <a:pt x="10" y="5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11" name="Freeform 551"/>
            <p:cNvSpPr>
              <a:spLocks/>
            </p:cNvSpPr>
            <p:nvPr/>
          </p:nvSpPr>
          <p:spPr bwMode="auto">
            <a:xfrm>
              <a:off x="2031" y="3644"/>
              <a:ext cx="5" cy="14"/>
            </a:xfrm>
            <a:custGeom>
              <a:avLst/>
              <a:gdLst>
                <a:gd name="T0" fmla="*/ 28 w 28"/>
                <a:gd name="T1" fmla="*/ 80 h 83"/>
                <a:gd name="T2" fmla="*/ 10 w 28"/>
                <a:gd name="T3" fmla="*/ 0 h 83"/>
                <a:gd name="T4" fmla="*/ 0 w 28"/>
                <a:gd name="T5" fmla="*/ 0 h 83"/>
                <a:gd name="T6" fmla="*/ 0 w 28"/>
                <a:gd name="T7" fmla="*/ 83 h 83"/>
                <a:gd name="T8" fmla="*/ 10 w 28"/>
                <a:gd name="T9" fmla="*/ 83 h 83"/>
                <a:gd name="T10" fmla="*/ 28 w 28"/>
                <a:gd name="T11" fmla="*/ 80 h 83"/>
                <a:gd name="T12" fmla="*/ 10 w 28"/>
                <a:gd name="T13" fmla="*/ 83 h 83"/>
                <a:gd name="T14" fmla="*/ 19 w 28"/>
                <a:gd name="T15" fmla="*/ 83 h 83"/>
                <a:gd name="T16" fmla="*/ 28 w 28"/>
                <a:gd name="T17" fmla="*/ 8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83">
                  <a:moveTo>
                    <a:pt x="28" y="80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10" y="83"/>
                  </a:lnTo>
                  <a:lnTo>
                    <a:pt x="28" y="80"/>
                  </a:lnTo>
                  <a:lnTo>
                    <a:pt x="10" y="83"/>
                  </a:lnTo>
                  <a:lnTo>
                    <a:pt x="19" y="83"/>
                  </a:lnTo>
                  <a:lnTo>
                    <a:pt x="28" y="8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12" name="Freeform 552"/>
            <p:cNvSpPr>
              <a:spLocks/>
            </p:cNvSpPr>
            <p:nvPr/>
          </p:nvSpPr>
          <p:spPr bwMode="auto">
            <a:xfrm>
              <a:off x="2030" y="3643"/>
              <a:ext cx="7" cy="14"/>
            </a:xfrm>
            <a:custGeom>
              <a:avLst/>
              <a:gdLst>
                <a:gd name="T0" fmla="*/ 28 w 45"/>
                <a:gd name="T1" fmla="*/ 0 h 84"/>
                <a:gd name="T2" fmla="*/ 9 w 45"/>
                <a:gd name="T3" fmla="*/ 4 h 84"/>
                <a:gd name="T4" fmla="*/ 0 w 45"/>
                <a:gd name="T5" fmla="*/ 9 h 84"/>
                <a:gd name="T6" fmla="*/ 36 w 45"/>
                <a:gd name="T7" fmla="*/ 84 h 84"/>
                <a:gd name="T8" fmla="*/ 45 w 45"/>
                <a:gd name="T9" fmla="*/ 78 h 84"/>
                <a:gd name="T10" fmla="*/ 28 w 45"/>
                <a:gd name="T11" fmla="*/ 0 h 84"/>
                <a:gd name="T12" fmla="*/ 28 w 45"/>
                <a:gd name="T13" fmla="*/ 0 h 84"/>
                <a:gd name="T14" fmla="*/ 18 w 45"/>
                <a:gd name="T15" fmla="*/ 0 h 84"/>
                <a:gd name="T16" fmla="*/ 9 w 45"/>
                <a:gd name="T17" fmla="*/ 4 h 84"/>
                <a:gd name="T18" fmla="*/ 28 w 45"/>
                <a:gd name="T1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84">
                  <a:moveTo>
                    <a:pt x="28" y="0"/>
                  </a:moveTo>
                  <a:lnTo>
                    <a:pt x="9" y="4"/>
                  </a:lnTo>
                  <a:lnTo>
                    <a:pt x="0" y="9"/>
                  </a:lnTo>
                  <a:lnTo>
                    <a:pt x="36" y="84"/>
                  </a:lnTo>
                  <a:lnTo>
                    <a:pt x="45" y="78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18" y="0"/>
                  </a:lnTo>
                  <a:lnTo>
                    <a:pt x="9" y="4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13" name="Freeform 553"/>
            <p:cNvSpPr>
              <a:spLocks/>
            </p:cNvSpPr>
            <p:nvPr/>
          </p:nvSpPr>
          <p:spPr bwMode="auto">
            <a:xfrm>
              <a:off x="2034" y="3643"/>
              <a:ext cx="5" cy="14"/>
            </a:xfrm>
            <a:custGeom>
              <a:avLst/>
              <a:gdLst>
                <a:gd name="T0" fmla="*/ 27 w 27"/>
                <a:gd name="T1" fmla="*/ 78 h 83"/>
                <a:gd name="T2" fmla="*/ 10 w 27"/>
                <a:gd name="T3" fmla="*/ 0 h 83"/>
                <a:gd name="T4" fmla="*/ 0 w 27"/>
                <a:gd name="T5" fmla="*/ 0 h 83"/>
                <a:gd name="T6" fmla="*/ 0 w 27"/>
                <a:gd name="T7" fmla="*/ 83 h 83"/>
                <a:gd name="T8" fmla="*/ 10 w 27"/>
                <a:gd name="T9" fmla="*/ 83 h 83"/>
                <a:gd name="T10" fmla="*/ 27 w 27"/>
                <a:gd name="T11" fmla="*/ 78 h 83"/>
                <a:gd name="T12" fmla="*/ 10 w 27"/>
                <a:gd name="T13" fmla="*/ 83 h 83"/>
                <a:gd name="T14" fmla="*/ 19 w 27"/>
                <a:gd name="T15" fmla="*/ 83 h 83"/>
                <a:gd name="T16" fmla="*/ 27 w 27"/>
                <a:gd name="T17" fmla="*/ 7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83">
                  <a:moveTo>
                    <a:pt x="27" y="78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10" y="83"/>
                  </a:lnTo>
                  <a:lnTo>
                    <a:pt x="27" y="78"/>
                  </a:lnTo>
                  <a:lnTo>
                    <a:pt x="10" y="83"/>
                  </a:lnTo>
                  <a:lnTo>
                    <a:pt x="19" y="83"/>
                  </a:lnTo>
                  <a:lnTo>
                    <a:pt x="27" y="78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14" name="Freeform 554"/>
            <p:cNvSpPr>
              <a:spLocks/>
            </p:cNvSpPr>
            <p:nvPr/>
          </p:nvSpPr>
          <p:spPr bwMode="auto">
            <a:xfrm>
              <a:off x="2033" y="3643"/>
              <a:ext cx="8" cy="14"/>
            </a:xfrm>
            <a:custGeom>
              <a:avLst/>
              <a:gdLst>
                <a:gd name="T0" fmla="*/ 29 w 46"/>
                <a:gd name="T1" fmla="*/ 0 h 84"/>
                <a:gd name="T2" fmla="*/ 10 w 46"/>
                <a:gd name="T3" fmla="*/ 5 h 84"/>
                <a:gd name="T4" fmla="*/ 0 w 46"/>
                <a:gd name="T5" fmla="*/ 10 h 84"/>
                <a:gd name="T6" fmla="*/ 36 w 46"/>
                <a:gd name="T7" fmla="*/ 84 h 84"/>
                <a:gd name="T8" fmla="*/ 46 w 46"/>
                <a:gd name="T9" fmla="*/ 80 h 84"/>
                <a:gd name="T10" fmla="*/ 29 w 46"/>
                <a:gd name="T11" fmla="*/ 0 h 84"/>
                <a:gd name="T12" fmla="*/ 29 w 46"/>
                <a:gd name="T13" fmla="*/ 0 h 84"/>
                <a:gd name="T14" fmla="*/ 19 w 46"/>
                <a:gd name="T15" fmla="*/ 0 h 84"/>
                <a:gd name="T16" fmla="*/ 10 w 46"/>
                <a:gd name="T17" fmla="*/ 5 h 84"/>
                <a:gd name="T18" fmla="*/ 29 w 46"/>
                <a:gd name="T1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84">
                  <a:moveTo>
                    <a:pt x="29" y="0"/>
                  </a:moveTo>
                  <a:lnTo>
                    <a:pt x="10" y="5"/>
                  </a:lnTo>
                  <a:lnTo>
                    <a:pt x="0" y="10"/>
                  </a:lnTo>
                  <a:lnTo>
                    <a:pt x="36" y="84"/>
                  </a:lnTo>
                  <a:lnTo>
                    <a:pt x="46" y="8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19" y="0"/>
                  </a:lnTo>
                  <a:lnTo>
                    <a:pt x="10" y="5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15" name="Freeform 555"/>
            <p:cNvSpPr>
              <a:spLocks/>
            </p:cNvSpPr>
            <p:nvPr/>
          </p:nvSpPr>
          <p:spPr bwMode="auto">
            <a:xfrm>
              <a:off x="2038" y="3643"/>
              <a:ext cx="4" cy="14"/>
            </a:xfrm>
            <a:custGeom>
              <a:avLst/>
              <a:gdLst>
                <a:gd name="T0" fmla="*/ 24 w 24"/>
                <a:gd name="T1" fmla="*/ 81 h 84"/>
                <a:gd name="T2" fmla="*/ 10 w 24"/>
                <a:gd name="T3" fmla="*/ 0 h 84"/>
                <a:gd name="T4" fmla="*/ 0 w 24"/>
                <a:gd name="T5" fmla="*/ 0 h 84"/>
                <a:gd name="T6" fmla="*/ 0 w 24"/>
                <a:gd name="T7" fmla="*/ 84 h 84"/>
                <a:gd name="T8" fmla="*/ 10 w 24"/>
                <a:gd name="T9" fmla="*/ 84 h 84"/>
                <a:gd name="T10" fmla="*/ 24 w 24"/>
                <a:gd name="T11" fmla="*/ 81 h 84"/>
                <a:gd name="T12" fmla="*/ 10 w 24"/>
                <a:gd name="T13" fmla="*/ 84 h 84"/>
                <a:gd name="T14" fmla="*/ 17 w 24"/>
                <a:gd name="T15" fmla="*/ 84 h 84"/>
                <a:gd name="T16" fmla="*/ 24 w 24"/>
                <a:gd name="T17" fmla="*/ 8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84">
                  <a:moveTo>
                    <a:pt x="24" y="81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4"/>
                  </a:lnTo>
                  <a:lnTo>
                    <a:pt x="10" y="84"/>
                  </a:lnTo>
                  <a:lnTo>
                    <a:pt x="24" y="81"/>
                  </a:lnTo>
                  <a:lnTo>
                    <a:pt x="10" y="84"/>
                  </a:lnTo>
                  <a:lnTo>
                    <a:pt x="17" y="84"/>
                  </a:lnTo>
                  <a:lnTo>
                    <a:pt x="24" y="81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16" name="Freeform 556"/>
            <p:cNvSpPr>
              <a:spLocks/>
            </p:cNvSpPr>
            <p:nvPr/>
          </p:nvSpPr>
          <p:spPr bwMode="auto">
            <a:xfrm>
              <a:off x="2037" y="3642"/>
              <a:ext cx="7" cy="14"/>
            </a:xfrm>
            <a:custGeom>
              <a:avLst/>
              <a:gdLst>
                <a:gd name="T0" fmla="*/ 46 w 46"/>
                <a:gd name="T1" fmla="*/ 77 h 82"/>
                <a:gd name="T2" fmla="*/ 11 w 46"/>
                <a:gd name="T3" fmla="*/ 0 h 82"/>
                <a:gd name="T4" fmla="*/ 0 w 46"/>
                <a:gd name="T5" fmla="*/ 5 h 82"/>
                <a:gd name="T6" fmla="*/ 30 w 46"/>
                <a:gd name="T7" fmla="*/ 82 h 82"/>
                <a:gd name="T8" fmla="*/ 42 w 46"/>
                <a:gd name="T9" fmla="*/ 78 h 82"/>
                <a:gd name="T10" fmla="*/ 46 w 46"/>
                <a:gd name="T11" fmla="*/ 77 h 82"/>
                <a:gd name="T12" fmla="*/ 42 w 46"/>
                <a:gd name="T13" fmla="*/ 78 h 82"/>
                <a:gd name="T14" fmla="*/ 43 w 46"/>
                <a:gd name="T15" fmla="*/ 77 h 82"/>
                <a:gd name="T16" fmla="*/ 46 w 46"/>
                <a:gd name="T17" fmla="*/ 7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82">
                  <a:moveTo>
                    <a:pt x="46" y="77"/>
                  </a:moveTo>
                  <a:lnTo>
                    <a:pt x="11" y="0"/>
                  </a:lnTo>
                  <a:lnTo>
                    <a:pt x="0" y="5"/>
                  </a:lnTo>
                  <a:lnTo>
                    <a:pt x="30" y="82"/>
                  </a:lnTo>
                  <a:lnTo>
                    <a:pt x="42" y="78"/>
                  </a:lnTo>
                  <a:lnTo>
                    <a:pt x="46" y="77"/>
                  </a:lnTo>
                  <a:lnTo>
                    <a:pt x="42" y="78"/>
                  </a:lnTo>
                  <a:lnTo>
                    <a:pt x="43" y="77"/>
                  </a:lnTo>
                  <a:lnTo>
                    <a:pt x="46" y="77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17" name="Freeform 557"/>
            <p:cNvSpPr>
              <a:spLocks/>
            </p:cNvSpPr>
            <p:nvPr/>
          </p:nvSpPr>
          <p:spPr bwMode="auto">
            <a:xfrm>
              <a:off x="2038" y="3642"/>
              <a:ext cx="8" cy="13"/>
            </a:xfrm>
            <a:custGeom>
              <a:avLst/>
              <a:gdLst>
                <a:gd name="T0" fmla="*/ 45 w 45"/>
                <a:gd name="T1" fmla="*/ 74 h 80"/>
                <a:gd name="T2" fmla="*/ 10 w 45"/>
                <a:gd name="T3" fmla="*/ 0 h 80"/>
                <a:gd name="T4" fmla="*/ 0 w 45"/>
                <a:gd name="T5" fmla="*/ 4 h 80"/>
                <a:gd name="T6" fmla="*/ 37 w 45"/>
                <a:gd name="T7" fmla="*/ 80 h 80"/>
                <a:gd name="T8" fmla="*/ 45 w 45"/>
                <a:gd name="T9" fmla="*/ 74 h 80"/>
                <a:gd name="T10" fmla="*/ 45 w 45"/>
                <a:gd name="T11" fmla="*/ 74 h 80"/>
                <a:gd name="T12" fmla="*/ 10 w 45"/>
                <a:gd name="T13" fmla="*/ 0 h 80"/>
                <a:gd name="T14" fmla="*/ 10 w 45"/>
                <a:gd name="T15" fmla="*/ 0 h 80"/>
                <a:gd name="T16" fmla="*/ 10 w 45"/>
                <a:gd name="T17" fmla="*/ 0 h 80"/>
                <a:gd name="T18" fmla="*/ 45 w 45"/>
                <a:gd name="T19" fmla="*/ 7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80">
                  <a:moveTo>
                    <a:pt x="45" y="74"/>
                  </a:moveTo>
                  <a:lnTo>
                    <a:pt x="10" y="0"/>
                  </a:lnTo>
                  <a:lnTo>
                    <a:pt x="0" y="4"/>
                  </a:lnTo>
                  <a:lnTo>
                    <a:pt x="37" y="80"/>
                  </a:lnTo>
                  <a:lnTo>
                    <a:pt x="45" y="74"/>
                  </a:lnTo>
                  <a:lnTo>
                    <a:pt x="45" y="7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5" y="7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18" name="Freeform 558"/>
            <p:cNvSpPr>
              <a:spLocks/>
            </p:cNvSpPr>
            <p:nvPr/>
          </p:nvSpPr>
          <p:spPr bwMode="auto">
            <a:xfrm>
              <a:off x="2040" y="3640"/>
              <a:ext cx="8" cy="14"/>
            </a:xfrm>
            <a:custGeom>
              <a:avLst/>
              <a:gdLst>
                <a:gd name="T0" fmla="*/ 28 w 45"/>
                <a:gd name="T1" fmla="*/ 0 h 83"/>
                <a:gd name="T2" fmla="*/ 10 w 45"/>
                <a:gd name="T3" fmla="*/ 3 h 83"/>
                <a:gd name="T4" fmla="*/ 0 w 45"/>
                <a:gd name="T5" fmla="*/ 9 h 83"/>
                <a:gd name="T6" fmla="*/ 35 w 45"/>
                <a:gd name="T7" fmla="*/ 83 h 83"/>
                <a:gd name="T8" fmla="*/ 45 w 45"/>
                <a:gd name="T9" fmla="*/ 79 h 83"/>
                <a:gd name="T10" fmla="*/ 28 w 45"/>
                <a:gd name="T11" fmla="*/ 0 h 83"/>
                <a:gd name="T12" fmla="*/ 28 w 45"/>
                <a:gd name="T13" fmla="*/ 0 h 83"/>
                <a:gd name="T14" fmla="*/ 18 w 45"/>
                <a:gd name="T15" fmla="*/ 0 h 83"/>
                <a:gd name="T16" fmla="*/ 10 w 45"/>
                <a:gd name="T17" fmla="*/ 3 h 83"/>
                <a:gd name="T18" fmla="*/ 28 w 45"/>
                <a:gd name="T1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83">
                  <a:moveTo>
                    <a:pt x="28" y="0"/>
                  </a:moveTo>
                  <a:lnTo>
                    <a:pt x="10" y="3"/>
                  </a:lnTo>
                  <a:lnTo>
                    <a:pt x="0" y="9"/>
                  </a:lnTo>
                  <a:lnTo>
                    <a:pt x="35" y="83"/>
                  </a:lnTo>
                  <a:lnTo>
                    <a:pt x="45" y="79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18" y="0"/>
                  </a:lnTo>
                  <a:lnTo>
                    <a:pt x="10" y="3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19" name="Freeform 559"/>
            <p:cNvSpPr>
              <a:spLocks/>
            </p:cNvSpPr>
            <p:nvPr/>
          </p:nvSpPr>
          <p:spPr bwMode="auto">
            <a:xfrm>
              <a:off x="2045" y="3640"/>
              <a:ext cx="4" cy="14"/>
            </a:xfrm>
            <a:custGeom>
              <a:avLst/>
              <a:gdLst>
                <a:gd name="T0" fmla="*/ 27 w 27"/>
                <a:gd name="T1" fmla="*/ 79 h 83"/>
                <a:gd name="T2" fmla="*/ 10 w 27"/>
                <a:gd name="T3" fmla="*/ 0 h 83"/>
                <a:gd name="T4" fmla="*/ 0 w 27"/>
                <a:gd name="T5" fmla="*/ 0 h 83"/>
                <a:gd name="T6" fmla="*/ 0 w 27"/>
                <a:gd name="T7" fmla="*/ 83 h 83"/>
                <a:gd name="T8" fmla="*/ 10 w 27"/>
                <a:gd name="T9" fmla="*/ 83 h 83"/>
                <a:gd name="T10" fmla="*/ 27 w 27"/>
                <a:gd name="T11" fmla="*/ 79 h 83"/>
                <a:gd name="T12" fmla="*/ 10 w 27"/>
                <a:gd name="T13" fmla="*/ 83 h 83"/>
                <a:gd name="T14" fmla="*/ 18 w 27"/>
                <a:gd name="T15" fmla="*/ 83 h 83"/>
                <a:gd name="T16" fmla="*/ 27 w 27"/>
                <a:gd name="T17" fmla="*/ 79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83">
                  <a:moveTo>
                    <a:pt x="27" y="79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10" y="83"/>
                  </a:lnTo>
                  <a:lnTo>
                    <a:pt x="27" y="79"/>
                  </a:lnTo>
                  <a:lnTo>
                    <a:pt x="10" y="83"/>
                  </a:lnTo>
                  <a:lnTo>
                    <a:pt x="18" y="83"/>
                  </a:lnTo>
                  <a:lnTo>
                    <a:pt x="27" y="79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20" name="Freeform 560"/>
            <p:cNvSpPr>
              <a:spLocks/>
            </p:cNvSpPr>
            <p:nvPr/>
          </p:nvSpPr>
          <p:spPr bwMode="auto">
            <a:xfrm>
              <a:off x="2043" y="3640"/>
              <a:ext cx="8" cy="13"/>
            </a:xfrm>
            <a:custGeom>
              <a:avLst/>
              <a:gdLst>
                <a:gd name="T0" fmla="*/ 45 w 45"/>
                <a:gd name="T1" fmla="*/ 75 h 80"/>
                <a:gd name="T2" fmla="*/ 9 w 45"/>
                <a:gd name="T3" fmla="*/ 0 h 80"/>
                <a:gd name="T4" fmla="*/ 0 w 45"/>
                <a:gd name="T5" fmla="*/ 4 h 80"/>
                <a:gd name="T6" fmla="*/ 35 w 45"/>
                <a:gd name="T7" fmla="*/ 80 h 80"/>
                <a:gd name="T8" fmla="*/ 45 w 45"/>
                <a:gd name="T9" fmla="*/ 75 h 80"/>
                <a:gd name="T10" fmla="*/ 45 w 45"/>
                <a:gd name="T11" fmla="*/ 75 h 80"/>
                <a:gd name="T12" fmla="*/ 9 w 45"/>
                <a:gd name="T13" fmla="*/ 0 h 80"/>
                <a:gd name="T14" fmla="*/ 9 w 45"/>
                <a:gd name="T15" fmla="*/ 0 h 80"/>
                <a:gd name="T16" fmla="*/ 9 w 45"/>
                <a:gd name="T17" fmla="*/ 0 h 80"/>
                <a:gd name="T18" fmla="*/ 45 w 45"/>
                <a:gd name="T19" fmla="*/ 7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80">
                  <a:moveTo>
                    <a:pt x="45" y="75"/>
                  </a:moveTo>
                  <a:lnTo>
                    <a:pt x="9" y="0"/>
                  </a:lnTo>
                  <a:lnTo>
                    <a:pt x="0" y="4"/>
                  </a:lnTo>
                  <a:lnTo>
                    <a:pt x="35" y="80"/>
                  </a:lnTo>
                  <a:lnTo>
                    <a:pt x="45" y="75"/>
                  </a:lnTo>
                  <a:lnTo>
                    <a:pt x="45" y="75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45" y="75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21" name="Freeform 561"/>
            <p:cNvSpPr>
              <a:spLocks/>
            </p:cNvSpPr>
            <p:nvPr/>
          </p:nvSpPr>
          <p:spPr bwMode="auto">
            <a:xfrm>
              <a:off x="2045" y="3639"/>
              <a:ext cx="8" cy="14"/>
            </a:xfrm>
            <a:custGeom>
              <a:avLst/>
              <a:gdLst>
                <a:gd name="T0" fmla="*/ 46 w 46"/>
                <a:gd name="T1" fmla="*/ 74 h 79"/>
                <a:gd name="T2" fmla="*/ 10 w 46"/>
                <a:gd name="T3" fmla="*/ 0 h 79"/>
                <a:gd name="T4" fmla="*/ 0 w 46"/>
                <a:gd name="T5" fmla="*/ 4 h 79"/>
                <a:gd name="T6" fmla="*/ 36 w 46"/>
                <a:gd name="T7" fmla="*/ 79 h 79"/>
                <a:gd name="T8" fmla="*/ 46 w 46"/>
                <a:gd name="T9" fmla="*/ 74 h 79"/>
                <a:gd name="T10" fmla="*/ 46 w 46"/>
                <a:gd name="T11" fmla="*/ 74 h 79"/>
                <a:gd name="T12" fmla="*/ 10 w 46"/>
                <a:gd name="T13" fmla="*/ 0 h 79"/>
                <a:gd name="T14" fmla="*/ 10 w 46"/>
                <a:gd name="T15" fmla="*/ 0 h 79"/>
                <a:gd name="T16" fmla="*/ 10 w 46"/>
                <a:gd name="T17" fmla="*/ 0 h 79"/>
                <a:gd name="T18" fmla="*/ 46 w 46"/>
                <a:gd name="T19" fmla="*/ 7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79">
                  <a:moveTo>
                    <a:pt x="46" y="74"/>
                  </a:moveTo>
                  <a:lnTo>
                    <a:pt x="10" y="0"/>
                  </a:lnTo>
                  <a:lnTo>
                    <a:pt x="0" y="4"/>
                  </a:lnTo>
                  <a:lnTo>
                    <a:pt x="36" y="79"/>
                  </a:lnTo>
                  <a:lnTo>
                    <a:pt x="46" y="74"/>
                  </a:lnTo>
                  <a:lnTo>
                    <a:pt x="46" y="7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6" y="7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22" name="Freeform 562"/>
            <p:cNvSpPr>
              <a:spLocks/>
            </p:cNvSpPr>
            <p:nvPr/>
          </p:nvSpPr>
          <p:spPr bwMode="auto">
            <a:xfrm>
              <a:off x="2046" y="3638"/>
              <a:ext cx="8" cy="14"/>
            </a:xfrm>
            <a:custGeom>
              <a:avLst/>
              <a:gdLst>
                <a:gd name="T0" fmla="*/ 13 w 46"/>
                <a:gd name="T1" fmla="*/ 0 h 81"/>
                <a:gd name="T2" fmla="*/ 10 w 46"/>
                <a:gd name="T3" fmla="*/ 2 h 81"/>
                <a:gd name="T4" fmla="*/ 0 w 46"/>
                <a:gd name="T5" fmla="*/ 7 h 81"/>
                <a:gd name="T6" fmla="*/ 36 w 46"/>
                <a:gd name="T7" fmla="*/ 81 h 81"/>
                <a:gd name="T8" fmla="*/ 46 w 46"/>
                <a:gd name="T9" fmla="*/ 76 h 81"/>
                <a:gd name="T10" fmla="*/ 13 w 46"/>
                <a:gd name="T11" fmla="*/ 0 h 81"/>
                <a:gd name="T12" fmla="*/ 13 w 46"/>
                <a:gd name="T13" fmla="*/ 0 h 81"/>
                <a:gd name="T14" fmla="*/ 11 w 46"/>
                <a:gd name="T15" fmla="*/ 1 h 81"/>
                <a:gd name="T16" fmla="*/ 10 w 46"/>
                <a:gd name="T17" fmla="*/ 2 h 81"/>
                <a:gd name="T18" fmla="*/ 13 w 46"/>
                <a:gd name="T1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81">
                  <a:moveTo>
                    <a:pt x="13" y="0"/>
                  </a:moveTo>
                  <a:lnTo>
                    <a:pt x="10" y="2"/>
                  </a:lnTo>
                  <a:lnTo>
                    <a:pt x="0" y="7"/>
                  </a:lnTo>
                  <a:lnTo>
                    <a:pt x="36" y="81"/>
                  </a:lnTo>
                  <a:lnTo>
                    <a:pt x="46" y="76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1" y="1"/>
                  </a:lnTo>
                  <a:lnTo>
                    <a:pt x="10" y="2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23" name="Freeform 563"/>
            <p:cNvSpPr>
              <a:spLocks/>
            </p:cNvSpPr>
            <p:nvPr/>
          </p:nvSpPr>
          <p:spPr bwMode="auto">
            <a:xfrm>
              <a:off x="2049" y="3638"/>
              <a:ext cx="7" cy="13"/>
            </a:xfrm>
            <a:custGeom>
              <a:avLst/>
              <a:gdLst>
                <a:gd name="T0" fmla="*/ 45 w 45"/>
                <a:gd name="T1" fmla="*/ 76 h 81"/>
                <a:gd name="T2" fmla="*/ 11 w 45"/>
                <a:gd name="T3" fmla="*/ 0 h 81"/>
                <a:gd name="T4" fmla="*/ 0 w 45"/>
                <a:gd name="T5" fmla="*/ 4 h 81"/>
                <a:gd name="T6" fmla="*/ 31 w 45"/>
                <a:gd name="T7" fmla="*/ 81 h 81"/>
                <a:gd name="T8" fmla="*/ 42 w 45"/>
                <a:gd name="T9" fmla="*/ 77 h 81"/>
                <a:gd name="T10" fmla="*/ 45 w 45"/>
                <a:gd name="T11" fmla="*/ 76 h 81"/>
                <a:gd name="T12" fmla="*/ 42 w 45"/>
                <a:gd name="T13" fmla="*/ 77 h 81"/>
                <a:gd name="T14" fmla="*/ 43 w 45"/>
                <a:gd name="T15" fmla="*/ 76 h 81"/>
                <a:gd name="T16" fmla="*/ 45 w 45"/>
                <a:gd name="T17" fmla="*/ 76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81">
                  <a:moveTo>
                    <a:pt x="45" y="76"/>
                  </a:moveTo>
                  <a:lnTo>
                    <a:pt x="11" y="0"/>
                  </a:lnTo>
                  <a:lnTo>
                    <a:pt x="0" y="4"/>
                  </a:lnTo>
                  <a:lnTo>
                    <a:pt x="31" y="81"/>
                  </a:lnTo>
                  <a:lnTo>
                    <a:pt x="42" y="77"/>
                  </a:lnTo>
                  <a:lnTo>
                    <a:pt x="45" y="76"/>
                  </a:lnTo>
                  <a:lnTo>
                    <a:pt x="42" y="77"/>
                  </a:lnTo>
                  <a:lnTo>
                    <a:pt x="43" y="76"/>
                  </a:lnTo>
                  <a:lnTo>
                    <a:pt x="45" y="76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24" name="Freeform 564"/>
            <p:cNvSpPr>
              <a:spLocks/>
            </p:cNvSpPr>
            <p:nvPr/>
          </p:nvSpPr>
          <p:spPr bwMode="auto">
            <a:xfrm>
              <a:off x="2050" y="3637"/>
              <a:ext cx="8" cy="13"/>
            </a:xfrm>
            <a:custGeom>
              <a:avLst/>
              <a:gdLst>
                <a:gd name="T0" fmla="*/ 46 w 46"/>
                <a:gd name="T1" fmla="*/ 75 h 80"/>
                <a:gd name="T2" fmla="*/ 10 w 46"/>
                <a:gd name="T3" fmla="*/ 0 h 80"/>
                <a:gd name="T4" fmla="*/ 0 w 46"/>
                <a:gd name="T5" fmla="*/ 5 h 80"/>
                <a:gd name="T6" fmla="*/ 36 w 46"/>
                <a:gd name="T7" fmla="*/ 80 h 80"/>
                <a:gd name="T8" fmla="*/ 46 w 46"/>
                <a:gd name="T9" fmla="*/ 75 h 80"/>
                <a:gd name="T10" fmla="*/ 46 w 46"/>
                <a:gd name="T11" fmla="*/ 75 h 80"/>
                <a:gd name="T12" fmla="*/ 10 w 46"/>
                <a:gd name="T13" fmla="*/ 0 h 80"/>
                <a:gd name="T14" fmla="*/ 10 w 46"/>
                <a:gd name="T15" fmla="*/ 0 h 80"/>
                <a:gd name="T16" fmla="*/ 10 w 46"/>
                <a:gd name="T17" fmla="*/ 0 h 80"/>
                <a:gd name="T18" fmla="*/ 46 w 46"/>
                <a:gd name="T19" fmla="*/ 7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80">
                  <a:moveTo>
                    <a:pt x="46" y="75"/>
                  </a:moveTo>
                  <a:lnTo>
                    <a:pt x="10" y="0"/>
                  </a:lnTo>
                  <a:lnTo>
                    <a:pt x="0" y="5"/>
                  </a:lnTo>
                  <a:lnTo>
                    <a:pt x="36" y="80"/>
                  </a:lnTo>
                  <a:lnTo>
                    <a:pt x="46" y="75"/>
                  </a:lnTo>
                  <a:lnTo>
                    <a:pt x="46" y="75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6" y="75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25" name="Freeform 565"/>
            <p:cNvSpPr>
              <a:spLocks/>
            </p:cNvSpPr>
            <p:nvPr/>
          </p:nvSpPr>
          <p:spPr bwMode="auto">
            <a:xfrm>
              <a:off x="2052" y="3636"/>
              <a:ext cx="9" cy="14"/>
            </a:xfrm>
            <a:custGeom>
              <a:avLst/>
              <a:gdLst>
                <a:gd name="T0" fmla="*/ 56 w 56"/>
                <a:gd name="T1" fmla="*/ 67 h 79"/>
                <a:gd name="T2" fmla="*/ 10 w 56"/>
                <a:gd name="T3" fmla="*/ 0 h 79"/>
                <a:gd name="T4" fmla="*/ 0 w 56"/>
                <a:gd name="T5" fmla="*/ 4 h 79"/>
                <a:gd name="T6" fmla="*/ 36 w 56"/>
                <a:gd name="T7" fmla="*/ 79 h 79"/>
                <a:gd name="T8" fmla="*/ 45 w 56"/>
                <a:gd name="T9" fmla="*/ 74 h 79"/>
                <a:gd name="T10" fmla="*/ 56 w 56"/>
                <a:gd name="T11" fmla="*/ 67 h 79"/>
                <a:gd name="T12" fmla="*/ 45 w 56"/>
                <a:gd name="T13" fmla="*/ 74 h 79"/>
                <a:gd name="T14" fmla="*/ 52 w 56"/>
                <a:gd name="T15" fmla="*/ 72 h 79"/>
                <a:gd name="T16" fmla="*/ 56 w 56"/>
                <a:gd name="T17" fmla="*/ 6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79">
                  <a:moveTo>
                    <a:pt x="56" y="67"/>
                  </a:moveTo>
                  <a:lnTo>
                    <a:pt x="10" y="0"/>
                  </a:lnTo>
                  <a:lnTo>
                    <a:pt x="0" y="4"/>
                  </a:lnTo>
                  <a:lnTo>
                    <a:pt x="36" y="79"/>
                  </a:lnTo>
                  <a:lnTo>
                    <a:pt x="45" y="74"/>
                  </a:lnTo>
                  <a:lnTo>
                    <a:pt x="56" y="67"/>
                  </a:lnTo>
                  <a:lnTo>
                    <a:pt x="45" y="74"/>
                  </a:lnTo>
                  <a:lnTo>
                    <a:pt x="52" y="72"/>
                  </a:lnTo>
                  <a:lnTo>
                    <a:pt x="56" y="67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26" name="Freeform 566"/>
            <p:cNvSpPr>
              <a:spLocks/>
            </p:cNvSpPr>
            <p:nvPr/>
          </p:nvSpPr>
          <p:spPr bwMode="auto">
            <a:xfrm>
              <a:off x="2052" y="3635"/>
              <a:ext cx="11" cy="13"/>
            </a:xfrm>
            <a:custGeom>
              <a:avLst/>
              <a:gdLst>
                <a:gd name="T0" fmla="*/ 21 w 67"/>
                <a:gd name="T1" fmla="*/ 0 h 77"/>
                <a:gd name="T2" fmla="*/ 10 w 67"/>
                <a:gd name="T3" fmla="*/ 8 h 77"/>
                <a:gd name="T4" fmla="*/ 0 w 67"/>
                <a:gd name="T5" fmla="*/ 17 h 77"/>
                <a:gd name="T6" fmla="*/ 57 w 67"/>
                <a:gd name="T7" fmla="*/ 77 h 77"/>
                <a:gd name="T8" fmla="*/ 67 w 67"/>
                <a:gd name="T9" fmla="*/ 67 h 77"/>
                <a:gd name="T10" fmla="*/ 21 w 67"/>
                <a:gd name="T11" fmla="*/ 0 h 77"/>
                <a:gd name="T12" fmla="*/ 21 w 67"/>
                <a:gd name="T13" fmla="*/ 0 h 77"/>
                <a:gd name="T14" fmla="*/ 14 w 67"/>
                <a:gd name="T15" fmla="*/ 3 h 77"/>
                <a:gd name="T16" fmla="*/ 10 w 67"/>
                <a:gd name="T17" fmla="*/ 8 h 77"/>
                <a:gd name="T18" fmla="*/ 21 w 67"/>
                <a:gd name="T1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" h="77">
                  <a:moveTo>
                    <a:pt x="21" y="0"/>
                  </a:moveTo>
                  <a:lnTo>
                    <a:pt x="10" y="8"/>
                  </a:lnTo>
                  <a:lnTo>
                    <a:pt x="0" y="17"/>
                  </a:lnTo>
                  <a:lnTo>
                    <a:pt x="57" y="77"/>
                  </a:lnTo>
                  <a:lnTo>
                    <a:pt x="67" y="67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14" y="3"/>
                  </a:lnTo>
                  <a:lnTo>
                    <a:pt x="10" y="8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27" name="Freeform 567"/>
            <p:cNvSpPr>
              <a:spLocks/>
            </p:cNvSpPr>
            <p:nvPr/>
          </p:nvSpPr>
          <p:spPr bwMode="auto">
            <a:xfrm>
              <a:off x="2055" y="3634"/>
              <a:ext cx="10" cy="13"/>
            </a:xfrm>
            <a:custGeom>
              <a:avLst/>
              <a:gdLst>
                <a:gd name="T0" fmla="*/ 56 w 56"/>
                <a:gd name="T1" fmla="*/ 67 h 79"/>
                <a:gd name="T2" fmla="*/ 10 w 56"/>
                <a:gd name="T3" fmla="*/ 0 h 79"/>
                <a:gd name="T4" fmla="*/ 0 w 56"/>
                <a:gd name="T5" fmla="*/ 4 h 79"/>
                <a:gd name="T6" fmla="*/ 35 w 56"/>
                <a:gd name="T7" fmla="*/ 79 h 79"/>
                <a:gd name="T8" fmla="*/ 45 w 56"/>
                <a:gd name="T9" fmla="*/ 74 h 79"/>
                <a:gd name="T10" fmla="*/ 56 w 56"/>
                <a:gd name="T11" fmla="*/ 67 h 79"/>
                <a:gd name="T12" fmla="*/ 45 w 56"/>
                <a:gd name="T13" fmla="*/ 74 h 79"/>
                <a:gd name="T14" fmla="*/ 52 w 56"/>
                <a:gd name="T15" fmla="*/ 71 h 79"/>
                <a:gd name="T16" fmla="*/ 56 w 56"/>
                <a:gd name="T17" fmla="*/ 6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79">
                  <a:moveTo>
                    <a:pt x="56" y="67"/>
                  </a:moveTo>
                  <a:lnTo>
                    <a:pt x="10" y="0"/>
                  </a:lnTo>
                  <a:lnTo>
                    <a:pt x="0" y="4"/>
                  </a:lnTo>
                  <a:lnTo>
                    <a:pt x="35" y="79"/>
                  </a:lnTo>
                  <a:lnTo>
                    <a:pt x="45" y="74"/>
                  </a:lnTo>
                  <a:lnTo>
                    <a:pt x="56" y="67"/>
                  </a:lnTo>
                  <a:lnTo>
                    <a:pt x="45" y="74"/>
                  </a:lnTo>
                  <a:lnTo>
                    <a:pt x="52" y="71"/>
                  </a:lnTo>
                  <a:lnTo>
                    <a:pt x="56" y="67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28" name="Freeform 568"/>
            <p:cNvSpPr>
              <a:spLocks/>
            </p:cNvSpPr>
            <p:nvPr/>
          </p:nvSpPr>
          <p:spPr bwMode="auto">
            <a:xfrm>
              <a:off x="2055" y="3632"/>
              <a:ext cx="11" cy="13"/>
            </a:xfrm>
            <a:custGeom>
              <a:avLst/>
              <a:gdLst>
                <a:gd name="T0" fmla="*/ 21 w 67"/>
                <a:gd name="T1" fmla="*/ 0 h 77"/>
                <a:gd name="T2" fmla="*/ 9 w 67"/>
                <a:gd name="T3" fmla="*/ 7 h 77"/>
                <a:gd name="T4" fmla="*/ 0 w 67"/>
                <a:gd name="T5" fmla="*/ 17 h 77"/>
                <a:gd name="T6" fmla="*/ 57 w 67"/>
                <a:gd name="T7" fmla="*/ 77 h 77"/>
                <a:gd name="T8" fmla="*/ 67 w 67"/>
                <a:gd name="T9" fmla="*/ 67 h 77"/>
                <a:gd name="T10" fmla="*/ 21 w 67"/>
                <a:gd name="T11" fmla="*/ 0 h 77"/>
                <a:gd name="T12" fmla="*/ 21 w 67"/>
                <a:gd name="T13" fmla="*/ 0 h 77"/>
                <a:gd name="T14" fmla="*/ 14 w 67"/>
                <a:gd name="T15" fmla="*/ 3 h 77"/>
                <a:gd name="T16" fmla="*/ 9 w 67"/>
                <a:gd name="T17" fmla="*/ 7 h 77"/>
                <a:gd name="T18" fmla="*/ 21 w 67"/>
                <a:gd name="T1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" h="77">
                  <a:moveTo>
                    <a:pt x="21" y="0"/>
                  </a:moveTo>
                  <a:lnTo>
                    <a:pt x="9" y="7"/>
                  </a:lnTo>
                  <a:lnTo>
                    <a:pt x="0" y="17"/>
                  </a:lnTo>
                  <a:lnTo>
                    <a:pt x="57" y="77"/>
                  </a:lnTo>
                  <a:lnTo>
                    <a:pt x="67" y="67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14" y="3"/>
                  </a:lnTo>
                  <a:lnTo>
                    <a:pt x="9" y="7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29" name="Freeform 569"/>
            <p:cNvSpPr>
              <a:spLocks/>
            </p:cNvSpPr>
            <p:nvPr/>
          </p:nvSpPr>
          <p:spPr bwMode="auto">
            <a:xfrm>
              <a:off x="2058" y="3632"/>
              <a:ext cx="9" cy="13"/>
            </a:xfrm>
            <a:custGeom>
              <a:avLst/>
              <a:gdLst>
                <a:gd name="T0" fmla="*/ 53 w 53"/>
                <a:gd name="T1" fmla="*/ 70 h 80"/>
                <a:gd name="T2" fmla="*/ 8 w 53"/>
                <a:gd name="T3" fmla="*/ 0 h 80"/>
                <a:gd name="T4" fmla="*/ 0 w 53"/>
                <a:gd name="T5" fmla="*/ 5 h 80"/>
                <a:gd name="T6" fmla="*/ 35 w 53"/>
                <a:gd name="T7" fmla="*/ 80 h 80"/>
                <a:gd name="T8" fmla="*/ 45 w 53"/>
                <a:gd name="T9" fmla="*/ 75 h 80"/>
                <a:gd name="T10" fmla="*/ 53 w 53"/>
                <a:gd name="T11" fmla="*/ 70 h 80"/>
                <a:gd name="T12" fmla="*/ 45 w 53"/>
                <a:gd name="T13" fmla="*/ 75 h 80"/>
                <a:gd name="T14" fmla="*/ 49 w 53"/>
                <a:gd name="T15" fmla="*/ 73 h 80"/>
                <a:gd name="T16" fmla="*/ 53 w 53"/>
                <a:gd name="T17" fmla="*/ 7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80">
                  <a:moveTo>
                    <a:pt x="53" y="70"/>
                  </a:moveTo>
                  <a:lnTo>
                    <a:pt x="8" y="0"/>
                  </a:lnTo>
                  <a:lnTo>
                    <a:pt x="0" y="5"/>
                  </a:lnTo>
                  <a:lnTo>
                    <a:pt x="35" y="80"/>
                  </a:lnTo>
                  <a:lnTo>
                    <a:pt x="45" y="75"/>
                  </a:lnTo>
                  <a:lnTo>
                    <a:pt x="53" y="70"/>
                  </a:lnTo>
                  <a:lnTo>
                    <a:pt x="45" y="75"/>
                  </a:lnTo>
                  <a:lnTo>
                    <a:pt x="49" y="73"/>
                  </a:lnTo>
                  <a:lnTo>
                    <a:pt x="53" y="7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30" name="Freeform 570"/>
            <p:cNvSpPr>
              <a:spLocks/>
            </p:cNvSpPr>
            <p:nvPr/>
          </p:nvSpPr>
          <p:spPr bwMode="auto">
            <a:xfrm>
              <a:off x="2059" y="3631"/>
              <a:ext cx="11" cy="12"/>
            </a:xfrm>
            <a:custGeom>
              <a:avLst/>
              <a:gdLst>
                <a:gd name="T0" fmla="*/ 66 w 66"/>
                <a:gd name="T1" fmla="*/ 62 h 74"/>
                <a:gd name="T2" fmla="*/ 12 w 66"/>
                <a:gd name="T3" fmla="*/ 0 h 74"/>
                <a:gd name="T4" fmla="*/ 0 w 66"/>
                <a:gd name="T5" fmla="*/ 9 h 74"/>
                <a:gd name="T6" fmla="*/ 52 w 66"/>
                <a:gd name="T7" fmla="*/ 74 h 74"/>
                <a:gd name="T8" fmla="*/ 64 w 66"/>
                <a:gd name="T9" fmla="*/ 64 h 74"/>
                <a:gd name="T10" fmla="*/ 66 w 66"/>
                <a:gd name="T11" fmla="*/ 62 h 74"/>
                <a:gd name="T12" fmla="*/ 64 w 66"/>
                <a:gd name="T13" fmla="*/ 64 h 74"/>
                <a:gd name="T14" fmla="*/ 65 w 66"/>
                <a:gd name="T15" fmla="*/ 63 h 74"/>
                <a:gd name="T16" fmla="*/ 66 w 66"/>
                <a:gd name="T17" fmla="*/ 6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74">
                  <a:moveTo>
                    <a:pt x="66" y="62"/>
                  </a:moveTo>
                  <a:lnTo>
                    <a:pt x="12" y="0"/>
                  </a:lnTo>
                  <a:lnTo>
                    <a:pt x="0" y="9"/>
                  </a:lnTo>
                  <a:lnTo>
                    <a:pt x="52" y="74"/>
                  </a:lnTo>
                  <a:lnTo>
                    <a:pt x="64" y="64"/>
                  </a:lnTo>
                  <a:lnTo>
                    <a:pt x="66" y="62"/>
                  </a:lnTo>
                  <a:lnTo>
                    <a:pt x="64" y="64"/>
                  </a:lnTo>
                  <a:lnTo>
                    <a:pt x="65" y="63"/>
                  </a:lnTo>
                  <a:lnTo>
                    <a:pt x="66" y="62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31" name="Freeform 571"/>
            <p:cNvSpPr>
              <a:spLocks/>
            </p:cNvSpPr>
            <p:nvPr/>
          </p:nvSpPr>
          <p:spPr bwMode="auto">
            <a:xfrm>
              <a:off x="2060" y="3629"/>
              <a:ext cx="11" cy="12"/>
            </a:xfrm>
            <a:custGeom>
              <a:avLst/>
              <a:gdLst>
                <a:gd name="T0" fmla="*/ 68 w 68"/>
                <a:gd name="T1" fmla="*/ 61 h 70"/>
                <a:gd name="T2" fmla="*/ 10 w 68"/>
                <a:gd name="T3" fmla="*/ 0 h 70"/>
                <a:gd name="T4" fmla="*/ 0 w 68"/>
                <a:gd name="T5" fmla="*/ 10 h 70"/>
                <a:gd name="T6" fmla="*/ 58 w 68"/>
                <a:gd name="T7" fmla="*/ 70 h 70"/>
                <a:gd name="T8" fmla="*/ 68 w 68"/>
                <a:gd name="T9" fmla="*/ 61 h 70"/>
                <a:gd name="T10" fmla="*/ 68 w 68"/>
                <a:gd name="T11" fmla="*/ 61 h 70"/>
                <a:gd name="T12" fmla="*/ 10 w 68"/>
                <a:gd name="T13" fmla="*/ 0 h 70"/>
                <a:gd name="T14" fmla="*/ 10 w 68"/>
                <a:gd name="T15" fmla="*/ 0 h 70"/>
                <a:gd name="T16" fmla="*/ 10 w 68"/>
                <a:gd name="T17" fmla="*/ 0 h 70"/>
                <a:gd name="T18" fmla="*/ 68 w 68"/>
                <a:gd name="T19" fmla="*/ 6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" h="70">
                  <a:moveTo>
                    <a:pt x="68" y="61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58" y="70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8" y="61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32" name="Freeform 572"/>
            <p:cNvSpPr>
              <a:spLocks/>
            </p:cNvSpPr>
            <p:nvPr/>
          </p:nvSpPr>
          <p:spPr bwMode="auto">
            <a:xfrm>
              <a:off x="2062" y="3628"/>
              <a:ext cx="11" cy="12"/>
            </a:xfrm>
            <a:custGeom>
              <a:avLst/>
              <a:gdLst>
                <a:gd name="T0" fmla="*/ 68 w 68"/>
                <a:gd name="T1" fmla="*/ 60 h 70"/>
                <a:gd name="T2" fmla="*/ 10 w 68"/>
                <a:gd name="T3" fmla="*/ 0 h 70"/>
                <a:gd name="T4" fmla="*/ 0 w 68"/>
                <a:gd name="T5" fmla="*/ 9 h 70"/>
                <a:gd name="T6" fmla="*/ 58 w 68"/>
                <a:gd name="T7" fmla="*/ 70 h 70"/>
                <a:gd name="T8" fmla="*/ 68 w 68"/>
                <a:gd name="T9" fmla="*/ 60 h 70"/>
                <a:gd name="T10" fmla="*/ 68 w 68"/>
                <a:gd name="T11" fmla="*/ 60 h 70"/>
                <a:gd name="T12" fmla="*/ 10 w 68"/>
                <a:gd name="T13" fmla="*/ 0 h 70"/>
                <a:gd name="T14" fmla="*/ 10 w 68"/>
                <a:gd name="T15" fmla="*/ 0 h 70"/>
                <a:gd name="T16" fmla="*/ 10 w 68"/>
                <a:gd name="T17" fmla="*/ 0 h 70"/>
                <a:gd name="T18" fmla="*/ 68 w 68"/>
                <a:gd name="T19" fmla="*/ 6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" h="70">
                  <a:moveTo>
                    <a:pt x="68" y="6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8" y="7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8" y="6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33" name="Freeform 573"/>
            <p:cNvSpPr>
              <a:spLocks/>
            </p:cNvSpPr>
            <p:nvPr/>
          </p:nvSpPr>
          <p:spPr bwMode="auto">
            <a:xfrm>
              <a:off x="2063" y="3626"/>
              <a:ext cx="13" cy="12"/>
            </a:xfrm>
            <a:custGeom>
              <a:avLst/>
              <a:gdLst>
                <a:gd name="T0" fmla="*/ 73 w 73"/>
                <a:gd name="T1" fmla="*/ 54 h 70"/>
                <a:gd name="T2" fmla="*/ 10 w 73"/>
                <a:gd name="T3" fmla="*/ 0 h 70"/>
                <a:gd name="T4" fmla="*/ 0 w 73"/>
                <a:gd name="T5" fmla="*/ 10 h 70"/>
                <a:gd name="T6" fmla="*/ 58 w 73"/>
                <a:gd name="T7" fmla="*/ 70 h 70"/>
                <a:gd name="T8" fmla="*/ 68 w 73"/>
                <a:gd name="T9" fmla="*/ 60 h 70"/>
                <a:gd name="T10" fmla="*/ 73 w 73"/>
                <a:gd name="T11" fmla="*/ 54 h 70"/>
                <a:gd name="T12" fmla="*/ 68 w 73"/>
                <a:gd name="T13" fmla="*/ 60 h 70"/>
                <a:gd name="T14" fmla="*/ 71 w 73"/>
                <a:gd name="T15" fmla="*/ 58 h 70"/>
                <a:gd name="T16" fmla="*/ 73 w 73"/>
                <a:gd name="T17" fmla="*/ 5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70">
                  <a:moveTo>
                    <a:pt x="73" y="54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58" y="70"/>
                  </a:lnTo>
                  <a:lnTo>
                    <a:pt x="68" y="60"/>
                  </a:lnTo>
                  <a:lnTo>
                    <a:pt x="73" y="54"/>
                  </a:lnTo>
                  <a:lnTo>
                    <a:pt x="68" y="60"/>
                  </a:lnTo>
                  <a:lnTo>
                    <a:pt x="71" y="58"/>
                  </a:lnTo>
                  <a:lnTo>
                    <a:pt x="73" y="5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34" name="Freeform 574"/>
            <p:cNvSpPr>
              <a:spLocks/>
            </p:cNvSpPr>
            <p:nvPr/>
          </p:nvSpPr>
          <p:spPr bwMode="auto">
            <a:xfrm>
              <a:off x="2064" y="3625"/>
              <a:ext cx="13" cy="10"/>
            </a:xfrm>
            <a:custGeom>
              <a:avLst/>
              <a:gdLst>
                <a:gd name="T0" fmla="*/ 78 w 78"/>
                <a:gd name="T1" fmla="*/ 48 h 62"/>
                <a:gd name="T2" fmla="*/ 10 w 78"/>
                <a:gd name="T3" fmla="*/ 0 h 62"/>
                <a:gd name="T4" fmla="*/ 0 w 78"/>
                <a:gd name="T5" fmla="*/ 15 h 62"/>
                <a:gd name="T6" fmla="*/ 68 w 78"/>
                <a:gd name="T7" fmla="*/ 62 h 62"/>
                <a:gd name="T8" fmla="*/ 78 w 78"/>
                <a:gd name="T9" fmla="*/ 48 h 62"/>
                <a:gd name="T10" fmla="*/ 78 w 78"/>
                <a:gd name="T11" fmla="*/ 48 h 62"/>
                <a:gd name="T12" fmla="*/ 10 w 78"/>
                <a:gd name="T13" fmla="*/ 0 h 62"/>
                <a:gd name="T14" fmla="*/ 10 w 78"/>
                <a:gd name="T15" fmla="*/ 0 h 62"/>
                <a:gd name="T16" fmla="*/ 10 w 78"/>
                <a:gd name="T17" fmla="*/ 0 h 62"/>
                <a:gd name="T18" fmla="*/ 78 w 78"/>
                <a:gd name="T19" fmla="*/ 4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8" h="62">
                  <a:moveTo>
                    <a:pt x="78" y="48"/>
                  </a:moveTo>
                  <a:lnTo>
                    <a:pt x="10" y="0"/>
                  </a:lnTo>
                  <a:lnTo>
                    <a:pt x="0" y="15"/>
                  </a:lnTo>
                  <a:lnTo>
                    <a:pt x="68" y="62"/>
                  </a:lnTo>
                  <a:lnTo>
                    <a:pt x="78" y="48"/>
                  </a:lnTo>
                  <a:lnTo>
                    <a:pt x="78" y="48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78" y="48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35" name="Freeform 575"/>
            <p:cNvSpPr>
              <a:spLocks/>
            </p:cNvSpPr>
            <p:nvPr/>
          </p:nvSpPr>
          <p:spPr bwMode="auto">
            <a:xfrm>
              <a:off x="2066" y="3623"/>
              <a:ext cx="13" cy="10"/>
            </a:xfrm>
            <a:custGeom>
              <a:avLst/>
              <a:gdLst>
                <a:gd name="T0" fmla="*/ 78 w 78"/>
                <a:gd name="T1" fmla="*/ 48 h 62"/>
                <a:gd name="T2" fmla="*/ 10 w 78"/>
                <a:gd name="T3" fmla="*/ 0 h 62"/>
                <a:gd name="T4" fmla="*/ 0 w 78"/>
                <a:gd name="T5" fmla="*/ 14 h 62"/>
                <a:gd name="T6" fmla="*/ 68 w 78"/>
                <a:gd name="T7" fmla="*/ 62 h 62"/>
                <a:gd name="T8" fmla="*/ 78 w 78"/>
                <a:gd name="T9" fmla="*/ 48 h 62"/>
                <a:gd name="T10" fmla="*/ 78 w 78"/>
                <a:gd name="T11" fmla="*/ 48 h 62"/>
                <a:gd name="T12" fmla="*/ 10 w 78"/>
                <a:gd name="T13" fmla="*/ 0 h 62"/>
                <a:gd name="T14" fmla="*/ 10 w 78"/>
                <a:gd name="T15" fmla="*/ 0 h 62"/>
                <a:gd name="T16" fmla="*/ 10 w 78"/>
                <a:gd name="T17" fmla="*/ 0 h 62"/>
                <a:gd name="T18" fmla="*/ 78 w 78"/>
                <a:gd name="T19" fmla="*/ 4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8" h="62">
                  <a:moveTo>
                    <a:pt x="78" y="48"/>
                  </a:moveTo>
                  <a:lnTo>
                    <a:pt x="10" y="0"/>
                  </a:lnTo>
                  <a:lnTo>
                    <a:pt x="0" y="14"/>
                  </a:lnTo>
                  <a:lnTo>
                    <a:pt x="68" y="62"/>
                  </a:lnTo>
                  <a:lnTo>
                    <a:pt x="78" y="48"/>
                  </a:lnTo>
                  <a:lnTo>
                    <a:pt x="78" y="48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78" y="48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36" name="Freeform 576"/>
            <p:cNvSpPr>
              <a:spLocks/>
            </p:cNvSpPr>
            <p:nvPr/>
          </p:nvSpPr>
          <p:spPr bwMode="auto">
            <a:xfrm>
              <a:off x="2067" y="3620"/>
              <a:ext cx="14" cy="11"/>
            </a:xfrm>
            <a:custGeom>
              <a:avLst/>
              <a:gdLst>
                <a:gd name="T0" fmla="*/ 78 w 78"/>
                <a:gd name="T1" fmla="*/ 47 h 62"/>
                <a:gd name="T2" fmla="*/ 10 w 78"/>
                <a:gd name="T3" fmla="*/ 0 h 62"/>
                <a:gd name="T4" fmla="*/ 0 w 78"/>
                <a:gd name="T5" fmla="*/ 14 h 62"/>
                <a:gd name="T6" fmla="*/ 68 w 78"/>
                <a:gd name="T7" fmla="*/ 62 h 62"/>
                <a:gd name="T8" fmla="*/ 78 w 78"/>
                <a:gd name="T9" fmla="*/ 47 h 62"/>
                <a:gd name="T10" fmla="*/ 78 w 78"/>
                <a:gd name="T11" fmla="*/ 47 h 62"/>
                <a:gd name="T12" fmla="*/ 10 w 78"/>
                <a:gd name="T13" fmla="*/ 0 h 62"/>
                <a:gd name="T14" fmla="*/ 10 w 78"/>
                <a:gd name="T15" fmla="*/ 0 h 62"/>
                <a:gd name="T16" fmla="*/ 10 w 78"/>
                <a:gd name="T17" fmla="*/ 0 h 62"/>
                <a:gd name="T18" fmla="*/ 78 w 78"/>
                <a:gd name="T19" fmla="*/ 4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8" h="62">
                  <a:moveTo>
                    <a:pt x="78" y="47"/>
                  </a:moveTo>
                  <a:lnTo>
                    <a:pt x="10" y="0"/>
                  </a:lnTo>
                  <a:lnTo>
                    <a:pt x="0" y="14"/>
                  </a:lnTo>
                  <a:lnTo>
                    <a:pt x="68" y="62"/>
                  </a:lnTo>
                  <a:lnTo>
                    <a:pt x="78" y="47"/>
                  </a:lnTo>
                  <a:lnTo>
                    <a:pt x="78" y="47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78" y="47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37" name="Freeform 577"/>
            <p:cNvSpPr>
              <a:spLocks/>
            </p:cNvSpPr>
            <p:nvPr/>
          </p:nvSpPr>
          <p:spPr bwMode="auto">
            <a:xfrm>
              <a:off x="2069" y="3618"/>
              <a:ext cx="13" cy="10"/>
            </a:xfrm>
            <a:custGeom>
              <a:avLst/>
              <a:gdLst>
                <a:gd name="T0" fmla="*/ 79 w 79"/>
                <a:gd name="T1" fmla="*/ 47 h 62"/>
                <a:gd name="T2" fmla="*/ 10 w 79"/>
                <a:gd name="T3" fmla="*/ 0 h 62"/>
                <a:gd name="T4" fmla="*/ 0 w 79"/>
                <a:gd name="T5" fmla="*/ 15 h 62"/>
                <a:gd name="T6" fmla="*/ 68 w 79"/>
                <a:gd name="T7" fmla="*/ 62 h 62"/>
                <a:gd name="T8" fmla="*/ 78 w 79"/>
                <a:gd name="T9" fmla="*/ 48 h 62"/>
                <a:gd name="T10" fmla="*/ 79 w 79"/>
                <a:gd name="T11" fmla="*/ 47 h 62"/>
                <a:gd name="T12" fmla="*/ 78 w 79"/>
                <a:gd name="T13" fmla="*/ 48 h 62"/>
                <a:gd name="T14" fmla="*/ 78 w 79"/>
                <a:gd name="T15" fmla="*/ 47 h 62"/>
                <a:gd name="T16" fmla="*/ 79 w 79"/>
                <a:gd name="T17" fmla="*/ 4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" h="62">
                  <a:moveTo>
                    <a:pt x="79" y="47"/>
                  </a:moveTo>
                  <a:lnTo>
                    <a:pt x="10" y="0"/>
                  </a:lnTo>
                  <a:lnTo>
                    <a:pt x="0" y="15"/>
                  </a:lnTo>
                  <a:lnTo>
                    <a:pt x="68" y="62"/>
                  </a:lnTo>
                  <a:lnTo>
                    <a:pt x="78" y="48"/>
                  </a:lnTo>
                  <a:lnTo>
                    <a:pt x="79" y="47"/>
                  </a:lnTo>
                  <a:lnTo>
                    <a:pt x="78" y="48"/>
                  </a:lnTo>
                  <a:lnTo>
                    <a:pt x="78" y="47"/>
                  </a:lnTo>
                  <a:lnTo>
                    <a:pt x="79" y="47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38" name="Freeform 578"/>
            <p:cNvSpPr>
              <a:spLocks/>
            </p:cNvSpPr>
            <p:nvPr/>
          </p:nvSpPr>
          <p:spPr bwMode="auto">
            <a:xfrm>
              <a:off x="2071" y="3615"/>
              <a:ext cx="14" cy="11"/>
            </a:xfrm>
            <a:custGeom>
              <a:avLst/>
              <a:gdLst>
                <a:gd name="T0" fmla="*/ 85 w 85"/>
                <a:gd name="T1" fmla="*/ 41 h 63"/>
                <a:gd name="T2" fmla="*/ 13 w 85"/>
                <a:gd name="T3" fmla="*/ 0 h 63"/>
                <a:gd name="T4" fmla="*/ 0 w 85"/>
                <a:gd name="T5" fmla="*/ 19 h 63"/>
                <a:gd name="T6" fmla="*/ 71 w 85"/>
                <a:gd name="T7" fmla="*/ 63 h 63"/>
                <a:gd name="T8" fmla="*/ 82 w 85"/>
                <a:gd name="T9" fmla="*/ 43 h 63"/>
                <a:gd name="T10" fmla="*/ 85 w 85"/>
                <a:gd name="T11" fmla="*/ 41 h 63"/>
                <a:gd name="T12" fmla="*/ 82 w 85"/>
                <a:gd name="T13" fmla="*/ 43 h 63"/>
                <a:gd name="T14" fmla="*/ 83 w 85"/>
                <a:gd name="T15" fmla="*/ 42 h 63"/>
                <a:gd name="T16" fmla="*/ 85 w 85"/>
                <a:gd name="T17" fmla="*/ 4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63">
                  <a:moveTo>
                    <a:pt x="85" y="41"/>
                  </a:moveTo>
                  <a:lnTo>
                    <a:pt x="13" y="0"/>
                  </a:lnTo>
                  <a:lnTo>
                    <a:pt x="0" y="19"/>
                  </a:lnTo>
                  <a:lnTo>
                    <a:pt x="71" y="63"/>
                  </a:lnTo>
                  <a:lnTo>
                    <a:pt x="82" y="43"/>
                  </a:lnTo>
                  <a:lnTo>
                    <a:pt x="85" y="41"/>
                  </a:lnTo>
                  <a:lnTo>
                    <a:pt x="82" y="43"/>
                  </a:lnTo>
                  <a:lnTo>
                    <a:pt x="83" y="42"/>
                  </a:lnTo>
                  <a:lnTo>
                    <a:pt x="85" y="41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39" name="Freeform 579"/>
            <p:cNvSpPr>
              <a:spLocks/>
            </p:cNvSpPr>
            <p:nvPr/>
          </p:nvSpPr>
          <p:spPr bwMode="auto">
            <a:xfrm>
              <a:off x="2072" y="3612"/>
              <a:ext cx="14" cy="10"/>
            </a:xfrm>
            <a:custGeom>
              <a:avLst/>
              <a:gdLst>
                <a:gd name="T0" fmla="*/ 86 w 86"/>
                <a:gd name="T1" fmla="*/ 36 h 58"/>
                <a:gd name="T2" fmla="*/ 10 w 86"/>
                <a:gd name="T3" fmla="*/ 0 h 58"/>
                <a:gd name="T4" fmla="*/ 0 w 86"/>
                <a:gd name="T5" fmla="*/ 19 h 58"/>
                <a:gd name="T6" fmla="*/ 75 w 86"/>
                <a:gd name="T7" fmla="*/ 58 h 58"/>
                <a:gd name="T8" fmla="*/ 84 w 86"/>
                <a:gd name="T9" fmla="*/ 39 h 58"/>
                <a:gd name="T10" fmla="*/ 86 w 86"/>
                <a:gd name="T11" fmla="*/ 36 h 58"/>
                <a:gd name="T12" fmla="*/ 84 w 86"/>
                <a:gd name="T13" fmla="*/ 39 h 58"/>
                <a:gd name="T14" fmla="*/ 84 w 86"/>
                <a:gd name="T15" fmla="*/ 37 h 58"/>
                <a:gd name="T16" fmla="*/ 86 w 86"/>
                <a:gd name="T17" fmla="*/ 3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58">
                  <a:moveTo>
                    <a:pt x="86" y="36"/>
                  </a:moveTo>
                  <a:lnTo>
                    <a:pt x="10" y="0"/>
                  </a:lnTo>
                  <a:lnTo>
                    <a:pt x="0" y="19"/>
                  </a:lnTo>
                  <a:lnTo>
                    <a:pt x="75" y="58"/>
                  </a:lnTo>
                  <a:lnTo>
                    <a:pt x="84" y="39"/>
                  </a:lnTo>
                  <a:lnTo>
                    <a:pt x="86" y="36"/>
                  </a:lnTo>
                  <a:lnTo>
                    <a:pt x="84" y="39"/>
                  </a:lnTo>
                  <a:lnTo>
                    <a:pt x="84" y="37"/>
                  </a:lnTo>
                  <a:lnTo>
                    <a:pt x="86" y="36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40" name="Freeform 580"/>
            <p:cNvSpPr>
              <a:spLocks/>
            </p:cNvSpPr>
            <p:nvPr/>
          </p:nvSpPr>
          <p:spPr bwMode="auto">
            <a:xfrm>
              <a:off x="2074" y="3609"/>
              <a:ext cx="14" cy="9"/>
            </a:xfrm>
            <a:custGeom>
              <a:avLst/>
              <a:gdLst>
                <a:gd name="T0" fmla="*/ 87 w 87"/>
                <a:gd name="T1" fmla="*/ 32 h 57"/>
                <a:gd name="T2" fmla="*/ 10 w 87"/>
                <a:gd name="T3" fmla="*/ 0 h 57"/>
                <a:gd name="T4" fmla="*/ 0 w 87"/>
                <a:gd name="T5" fmla="*/ 25 h 57"/>
                <a:gd name="T6" fmla="*/ 77 w 87"/>
                <a:gd name="T7" fmla="*/ 57 h 57"/>
                <a:gd name="T8" fmla="*/ 87 w 87"/>
                <a:gd name="T9" fmla="*/ 32 h 57"/>
                <a:gd name="T10" fmla="*/ 87 w 87"/>
                <a:gd name="T11" fmla="*/ 32 h 57"/>
                <a:gd name="T12" fmla="*/ 10 w 87"/>
                <a:gd name="T13" fmla="*/ 0 h 57"/>
                <a:gd name="T14" fmla="*/ 10 w 87"/>
                <a:gd name="T15" fmla="*/ 0 h 57"/>
                <a:gd name="T16" fmla="*/ 10 w 87"/>
                <a:gd name="T17" fmla="*/ 0 h 57"/>
                <a:gd name="T18" fmla="*/ 87 w 87"/>
                <a:gd name="T19" fmla="*/ 3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57">
                  <a:moveTo>
                    <a:pt x="87" y="32"/>
                  </a:moveTo>
                  <a:lnTo>
                    <a:pt x="10" y="0"/>
                  </a:lnTo>
                  <a:lnTo>
                    <a:pt x="0" y="25"/>
                  </a:lnTo>
                  <a:lnTo>
                    <a:pt x="77" y="57"/>
                  </a:lnTo>
                  <a:lnTo>
                    <a:pt x="87" y="32"/>
                  </a:lnTo>
                  <a:lnTo>
                    <a:pt x="87" y="3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87" y="32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41" name="Freeform 581"/>
            <p:cNvSpPr>
              <a:spLocks/>
            </p:cNvSpPr>
            <p:nvPr/>
          </p:nvSpPr>
          <p:spPr bwMode="auto">
            <a:xfrm>
              <a:off x="2075" y="3605"/>
              <a:ext cx="15" cy="9"/>
            </a:xfrm>
            <a:custGeom>
              <a:avLst/>
              <a:gdLst>
                <a:gd name="T0" fmla="*/ 88 w 88"/>
                <a:gd name="T1" fmla="*/ 30 h 55"/>
                <a:gd name="T2" fmla="*/ 9 w 88"/>
                <a:gd name="T3" fmla="*/ 0 h 55"/>
                <a:gd name="T4" fmla="*/ 0 w 88"/>
                <a:gd name="T5" fmla="*/ 23 h 55"/>
                <a:gd name="T6" fmla="*/ 77 w 88"/>
                <a:gd name="T7" fmla="*/ 55 h 55"/>
                <a:gd name="T8" fmla="*/ 86 w 88"/>
                <a:gd name="T9" fmla="*/ 32 h 55"/>
                <a:gd name="T10" fmla="*/ 88 w 88"/>
                <a:gd name="T11" fmla="*/ 30 h 55"/>
                <a:gd name="T12" fmla="*/ 86 w 88"/>
                <a:gd name="T13" fmla="*/ 32 h 55"/>
                <a:gd name="T14" fmla="*/ 86 w 88"/>
                <a:gd name="T15" fmla="*/ 31 h 55"/>
                <a:gd name="T16" fmla="*/ 88 w 88"/>
                <a:gd name="T17" fmla="*/ 3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55">
                  <a:moveTo>
                    <a:pt x="88" y="30"/>
                  </a:moveTo>
                  <a:lnTo>
                    <a:pt x="9" y="0"/>
                  </a:lnTo>
                  <a:lnTo>
                    <a:pt x="0" y="23"/>
                  </a:lnTo>
                  <a:lnTo>
                    <a:pt x="77" y="55"/>
                  </a:lnTo>
                  <a:lnTo>
                    <a:pt x="86" y="32"/>
                  </a:lnTo>
                  <a:lnTo>
                    <a:pt x="88" y="30"/>
                  </a:lnTo>
                  <a:lnTo>
                    <a:pt x="86" y="32"/>
                  </a:lnTo>
                  <a:lnTo>
                    <a:pt x="86" y="31"/>
                  </a:lnTo>
                  <a:lnTo>
                    <a:pt x="88" y="3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42" name="Freeform 582"/>
            <p:cNvSpPr>
              <a:spLocks/>
            </p:cNvSpPr>
            <p:nvPr/>
          </p:nvSpPr>
          <p:spPr bwMode="auto">
            <a:xfrm>
              <a:off x="2077" y="3601"/>
              <a:ext cx="15" cy="9"/>
            </a:xfrm>
            <a:custGeom>
              <a:avLst/>
              <a:gdLst>
                <a:gd name="T0" fmla="*/ 10 w 89"/>
                <a:gd name="T1" fmla="*/ 0 h 56"/>
                <a:gd name="T2" fmla="*/ 9 w 89"/>
                <a:gd name="T3" fmla="*/ 0 h 56"/>
                <a:gd name="T4" fmla="*/ 0 w 89"/>
                <a:gd name="T5" fmla="*/ 28 h 56"/>
                <a:gd name="T6" fmla="*/ 79 w 89"/>
                <a:gd name="T7" fmla="*/ 56 h 56"/>
                <a:gd name="T8" fmla="*/ 89 w 89"/>
                <a:gd name="T9" fmla="*/ 27 h 56"/>
                <a:gd name="T10" fmla="*/ 10 w 89"/>
                <a:gd name="T11" fmla="*/ 0 h 56"/>
                <a:gd name="T12" fmla="*/ 10 w 89"/>
                <a:gd name="T13" fmla="*/ 0 h 56"/>
                <a:gd name="T14" fmla="*/ 9 w 89"/>
                <a:gd name="T15" fmla="*/ 0 h 56"/>
                <a:gd name="T16" fmla="*/ 9 w 89"/>
                <a:gd name="T17" fmla="*/ 0 h 56"/>
                <a:gd name="T18" fmla="*/ 10 w 89"/>
                <a:gd name="T1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56">
                  <a:moveTo>
                    <a:pt x="10" y="0"/>
                  </a:moveTo>
                  <a:lnTo>
                    <a:pt x="9" y="0"/>
                  </a:lnTo>
                  <a:lnTo>
                    <a:pt x="0" y="28"/>
                  </a:lnTo>
                  <a:lnTo>
                    <a:pt x="79" y="56"/>
                  </a:lnTo>
                  <a:lnTo>
                    <a:pt x="89" y="27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43" name="Freeform 583"/>
            <p:cNvSpPr>
              <a:spLocks/>
            </p:cNvSpPr>
            <p:nvPr/>
          </p:nvSpPr>
          <p:spPr bwMode="auto">
            <a:xfrm>
              <a:off x="2079" y="3596"/>
              <a:ext cx="14" cy="9"/>
            </a:xfrm>
            <a:custGeom>
              <a:avLst/>
              <a:gdLst>
                <a:gd name="T0" fmla="*/ 88 w 88"/>
                <a:gd name="T1" fmla="*/ 23 h 55"/>
                <a:gd name="T2" fmla="*/ 10 w 88"/>
                <a:gd name="T3" fmla="*/ 0 h 55"/>
                <a:gd name="T4" fmla="*/ 0 w 88"/>
                <a:gd name="T5" fmla="*/ 28 h 55"/>
                <a:gd name="T6" fmla="*/ 79 w 88"/>
                <a:gd name="T7" fmla="*/ 55 h 55"/>
                <a:gd name="T8" fmla="*/ 87 w 88"/>
                <a:gd name="T9" fmla="*/ 26 h 55"/>
                <a:gd name="T10" fmla="*/ 88 w 88"/>
                <a:gd name="T11" fmla="*/ 23 h 55"/>
                <a:gd name="T12" fmla="*/ 87 w 88"/>
                <a:gd name="T13" fmla="*/ 26 h 55"/>
                <a:gd name="T14" fmla="*/ 88 w 88"/>
                <a:gd name="T15" fmla="*/ 25 h 55"/>
                <a:gd name="T16" fmla="*/ 88 w 88"/>
                <a:gd name="T17" fmla="*/ 2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55">
                  <a:moveTo>
                    <a:pt x="88" y="23"/>
                  </a:moveTo>
                  <a:lnTo>
                    <a:pt x="10" y="0"/>
                  </a:lnTo>
                  <a:lnTo>
                    <a:pt x="0" y="28"/>
                  </a:lnTo>
                  <a:lnTo>
                    <a:pt x="79" y="55"/>
                  </a:lnTo>
                  <a:lnTo>
                    <a:pt x="87" y="26"/>
                  </a:lnTo>
                  <a:lnTo>
                    <a:pt x="88" y="23"/>
                  </a:lnTo>
                  <a:lnTo>
                    <a:pt x="87" y="26"/>
                  </a:lnTo>
                  <a:lnTo>
                    <a:pt x="88" y="25"/>
                  </a:lnTo>
                  <a:lnTo>
                    <a:pt x="88" y="2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44" name="Freeform 584"/>
            <p:cNvSpPr>
              <a:spLocks/>
            </p:cNvSpPr>
            <p:nvPr/>
          </p:nvSpPr>
          <p:spPr bwMode="auto">
            <a:xfrm>
              <a:off x="2080" y="3590"/>
              <a:ext cx="15" cy="10"/>
            </a:xfrm>
            <a:custGeom>
              <a:avLst/>
              <a:gdLst>
                <a:gd name="T0" fmla="*/ 10 w 89"/>
                <a:gd name="T1" fmla="*/ 0 h 61"/>
                <a:gd name="T2" fmla="*/ 10 w 89"/>
                <a:gd name="T3" fmla="*/ 3 h 61"/>
                <a:gd name="T4" fmla="*/ 0 w 89"/>
                <a:gd name="T5" fmla="*/ 40 h 61"/>
                <a:gd name="T6" fmla="*/ 79 w 89"/>
                <a:gd name="T7" fmla="*/ 61 h 61"/>
                <a:gd name="T8" fmla="*/ 89 w 89"/>
                <a:gd name="T9" fmla="*/ 24 h 61"/>
                <a:gd name="T10" fmla="*/ 10 w 89"/>
                <a:gd name="T11" fmla="*/ 0 h 61"/>
                <a:gd name="T12" fmla="*/ 10 w 89"/>
                <a:gd name="T13" fmla="*/ 0 h 61"/>
                <a:gd name="T14" fmla="*/ 10 w 89"/>
                <a:gd name="T15" fmla="*/ 1 h 61"/>
                <a:gd name="T16" fmla="*/ 10 w 89"/>
                <a:gd name="T17" fmla="*/ 3 h 61"/>
                <a:gd name="T18" fmla="*/ 10 w 89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61">
                  <a:moveTo>
                    <a:pt x="10" y="0"/>
                  </a:moveTo>
                  <a:lnTo>
                    <a:pt x="10" y="3"/>
                  </a:lnTo>
                  <a:lnTo>
                    <a:pt x="0" y="40"/>
                  </a:lnTo>
                  <a:lnTo>
                    <a:pt x="79" y="61"/>
                  </a:lnTo>
                  <a:lnTo>
                    <a:pt x="89" y="2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1"/>
                  </a:lnTo>
                  <a:lnTo>
                    <a:pt x="10" y="3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45" name="Freeform 585"/>
            <p:cNvSpPr>
              <a:spLocks/>
            </p:cNvSpPr>
            <p:nvPr/>
          </p:nvSpPr>
          <p:spPr bwMode="auto">
            <a:xfrm>
              <a:off x="2082" y="3583"/>
              <a:ext cx="15" cy="11"/>
            </a:xfrm>
            <a:custGeom>
              <a:avLst/>
              <a:gdLst>
                <a:gd name="T0" fmla="*/ 92 w 92"/>
                <a:gd name="T1" fmla="*/ 21 h 62"/>
                <a:gd name="T2" fmla="*/ 12 w 92"/>
                <a:gd name="T3" fmla="*/ 0 h 62"/>
                <a:gd name="T4" fmla="*/ 0 w 92"/>
                <a:gd name="T5" fmla="*/ 37 h 62"/>
                <a:gd name="T6" fmla="*/ 79 w 92"/>
                <a:gd name="T7" fmla="*/ 62 h 62"/>
                <a:gd name="T8" fmla="*/ 90 w 92"/>
                <a:gd name="T9" fmla="*/ 24 h 62"/>
                <a:gd name="T10" fmla="*/ 92 w 92"/>
                <a:gd name="T11" fmla="*/ 21 h 62"/>
                <a:gd name="T12" fmla="*/ 90 w 92"/>
                <a:gd name="T13" fmla="*/ 24 h 62"/>
                <a:gd name="T14" fmla="*/ 92 w 92"/>
                <a:gd name="T15" fmla="*/ 22 h 62"/>
                <a:gd name="T16" fmla="*/ 92 w 92"/>
                <a:gd name="T17" fmla="*/ 2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62">
                  <a:moveTo>
                    <a:pt x="92" y="21"/>
                  </a:moveTo>
                  <a:lnTo>
                    <a:pt x="12" y="0"/>
                  </a:lnTo>
                  <a:lnTo>
                    <a:pt x="0" y="37"/>
                  </a:lnTo>
                  <a:lnTo>
                    <a:pt x="79" y="62"/>
                  </a:lnTo>
                  <a:lnTo>
                    <a:pt x="90" y="24"/>
                  </a:lnTo>
                  <a:lnTo>
                    <a:pt x="92" y="21"/>
                  </a:lnTo>
                  <a:lnTo>
                    <a:pt x="90" y="24"/>
                  </a:lnTo>
                  <a:lnTo>
                    <a:pt x="92" y="22"/>
                  </a:lnTo>
                  <a:lnTo>
                    <a:pt x="92" y="21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46" name="Freeform 586"/>
            <p:cNvSpPr>
              <a:spLocks/>
            </p:cNvSpPr>
            <p:nvPr/>
          </p:nvSpPr>
          <p:spPr bwMode="auto">
            <a:xfrm>
              <a:off x="2083" y="3576"/>
              <a:ext cx="16" cy="11"/>
            </a:xfrm>
            <a:custGeom>
              <a:avLst/>
              <a:gdLst>
                <a:gd name="T0" fmla="*/ 91 w 91"/>
                <a:gd name="T1" fmla="*/ 16 h 64"/>
                <a:gd name="T2" fmla="*/ 10 w 91"/>
                <a:gd name="T3" fmla="*/ 0 h 64"/>
                <a:gd name="T4" fmla="*/ 0 w 91"/>
                <a:gd name="T5" fmla="*/ 47 h 64"/>
                <a:gd name="T6" fmla="*/ 81 w 91"/>
                <a:gd name="T7" fmla="*/ 64 h 64"/>
                <a:gd name="T8" fmla="*/ 91 w 91"/>
                <a:gd name="T9" fmla="*/ 16 h 64"/>
                <a:gd name="T10" fmla="*/ 91 w 91"/>
                <a:gd name="T11" fmla="*/ 16 h 64"/>
                <a:gd name="T12" fmla="*/ 10 w 91"/>
                <a:gd name="T13" fmla="*/ 0 h 64"/>
                <a:gd name="T14" fmla="*/ 10 w 91"/>
                <a:gd name="T15" fmla="*/ 0 h 64"/>
                <a:gd name="T16" fmla="*/ 10 w 91"/>
                <a:gd name="T17" fmla="*/ 0 h 64"/>
                <a:gd name="T18" fmla="*/ 91 w 91"/>
                <a:gd name="T19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64">
                  <a:moveTo>
                    <a:pt x="91" y="16"/>
                  </a:moveTo>
                  <a:lnTo>
                    <a:pt x="10" y="0"/>
                  </a:lnTo>
                  <a:lnTo>
                    <a:pt x="0" y="47"/>
                  </a:lnTo>
                  <a:lnTo>
                    <a:pt x="81" y="64"/>
                  </a:lnTo>
                  <a:lnTo>
                    <a:pt x="91" y="16"/>
                  </a:lnTo>
                  <a:lnTo>
                    <a:pt x="91" y="16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91" y="16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47" name="Freeform 587"/>
            <p:cNvSpPr>
              <a:spLocks/>
            </p:cNvSpPr>
            <p:nvPr/>
          </p:nvSpPr>
          <p:spPr bwMode="auto">
            <a:xfrm>
              <a:off x="2085" y="3568"/>
              <a:ext cx="15" cy="11"/>
            </a:xfrm>
            <a:custGeom>
              <a:avLst/>
              <a:gdLst>
                <a:gd name="T0" fmla="*/ 90 w 90"/>
                <a:gd name="T1" fmla="*/ 15 h 64"/>
                <a:gd name="T2" fmla="*/ 10 w 90"/>
                <a:gd name="T3" fmla="*/ 0 h 64"/>
                <a:gd name="T4" fmla="*/ 0 w 90"/>
                <a:gd name="T5" fmla="*/ 48 h 64"/>
                <a:gd name="T6" fmla="*/ 81 w 90"/>
                <a:gd name="T7" fmla="*/ 64 h 64"/>
                <a:gd name="T8" fmla="*/ 90 w 90"/>
                <a:gd name="T9" fmla="*/ 17 h 64"/>
                <a:gd name="T10" fmla="*/ 90 w 90"/>
                <a:gd name="T11" fmla="*/ 15 h 64"/>
                <a:gd name="T12" fmla="*/ 90 w 90"/>
                <a:gd name="T13" fmla="*/ 17 h 64"/>
                <a:gd name="T14" fmla="*/ 90 w 90"/>
                <a:gd name="T15" fmla="*/ 16 h 64"/>
                <a:gd name="T16" fmla="*/ 90 w 90"/>
                <a:gd name="T17" fmla="*/ 1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4">
                  <a:moveTo>
                    <a:pt x="90" y="15"/>
                  </a:moveTo>
                  <a:lnTo>
                    <a:pt x="10" y="0"/>
                  </a:lnTo>
                  <a:lnTo>
                    <a:pt x="0" y="48"/>
                  </a:lnTo>
                  <a:lnTo>
                    <a:pt x="81" y="64"/>
                  </a:lnTo>
                  <a:lnTo>
                    <a:pt x="90" y="17"/>
                  </a:lnTo>
                  <a:lnTo>
                    <a:pt x="90" y="15"/>
                  </a:lnTo>
                  <a:lnTo>
                    <a:pt x="90" y="17"/>
                  </a:lnTo>
                  <a:lnTo>
                    <a:pt x="90" y="16"/>
                  </a:lnTo>
                  <a:lnTo>
                    <a:pt x="90" y="15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48" name="Freeform 588"/>
            <p:cNvSpPr>
              <a:spLocks/>
            </p:cNvSpPr>
            <p:nvPr/>
          </p:nvSpPr>
          <p:spPr bwMode="auto">
            <a:xfrm>
              <a:off x="2087" y="3558"/>
              <a:ext cx="15" cy="13"/>
            </a:xfrm>
            <a:custGeom>
              <a:avLst/>
              <a:gdLst>
                <a:gd name="T0" fmla="*/ 91 w 91"/>
                <a:gd name="T1" fmla="*/ 14 h 76"/>
                <a:gd name="T2" fmla="*/ 10 w 91"/>
                <a:gd name="T3" fmla="*/ 0 h 76"/>
                <a:gd name="T4" fmla="*/ 0 w 91"/>
                <a:gd name="T5" fmla="*/ 62 h 76"/>
                <a:gd name="T6" fmla="*/ 81 w 91"/>
                <a:gd name="T7" fmla="*/ 76 h 76"/>
                <a:gd name="T8" fmla="*/ 91 w 91"/>
                <a:gd name="T9" fmla="*/ 14 h 76"/>
                <a:gd name="T10" fmla="*/ 91 w 91"/>
                <a:gd name="T11" fmla="*/ 14 h 76"/>
                <a:gd name="T12" fmla="*/ 91 w 91"/>
                <a:gd name="T13" fmla="*/ 14 h 76"/>
                <a:gd name="T14" fmla="*/ 91 w 91"/>
                <a:gd name="T15" fmla="*/ 14 h 76"/>
                <a:gd name="T16" fmla="*/ 91 w 91"/>
                <a:gd name="T17" fmla="*/ 1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76">
                  <a:moveTo>
                    <a:pt x="91" y="14"/>
                  </a:moveTo>
                  <a:lnTo>
                    <a:pt x="10" y="0"/>
                  </a:lnTo>
                  <a:lnTo>
                    <a:pt x="0" y="62"/>
                  </a:lnTo>
                  <a:lnTo>
                    <a:pt x="81" y="76"/>
                  </a:lnTo>
                  <a:lnTo>
                    <a:pt x="91" y="14"/>
                  </a:lnTo>
                  <a:lnTo>
                    <a:pt x="91" y="14"/>
                  </a:lnTo>
                  <a:lnTo>
                    <a:pt x="91" y="14"/>
                  </a:lnTo>
                  <a:lnTo>
                    <a:pt x="91" y="14"/>
                  </a:lnTo>
                  <a:lnTo>
                    <a:pt x="91" y="1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49" name="Freeform 589"/>
            <p:cNvSpPr>
              <a:spLocks/>
            </p:cNvSpPr>
            <p:nvPr/>
          </p:nvSpPr>
          <p:spPr bwMode="auto">
            <a:xfrm>
              <a:off x="2088" y="3547"/>
              <a:ext cx="16" cy="13"/>
            </a:xfrm>
            <a:custGeom>
              <a:avLst/>
              <a:gdLst>
                <a:gd name="T0" fmla="*/ 92 w 92"/>
                <a:gd name="T1" fmla="*/ 11 h 79"/>
                <a:gd name="T2" fmla="*/ 10 w 92"/>
                <a:gd name="T3" fmla="*/ 0 h 79"/>
                <a:gd name="T4" fmla="*/ 0 w 92"/>
                <a:gd name="T5" fmla="*/ 66 h 79"/>
                <a:gd name="T6" fmla="*/ 81 w 92"/>
                <a:gd name="T7" fmla="*/ 79 h 79"/>
                <a:gd name="T8" fmla="*/ 91 w 92"/>
                <a:gd name="T9" fmla="*/ 12 h 79"/>
                <a:gd name="T10" fmla="*/ 92 w 92"/>
                <a:gd name="T11" fmla="*/ 11 h 79"/>
                <a:gd name="T12" fmla="*/ 91 w 92"/>
                <a:gd name="T13" fmla="*/ 12 h 79"/>
                <a:gd name="T14" fmla="*/ 91 w 92"/>
                <a:gd name="T15" fmla="*/ 11 h 79"/>
                <a:gd name="T16" fmla="*/ 92 w 92"/>
                <a:gd name="T17" fmla="*/ 11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79">
                  <a:moveTo>
                    <a:pt x="92" y="11"/>
                  </a:moveTo>
                  <a:lnTo>
                    <a:pt x="10" y="0"/>
                  </a:lnTo>
                  <a:lnTo>
                    <a:pt x="0" y="66"/>
                  </a:lnTo>
                  <a:lnTo>
                    <a:pt x="81" y="79"/>
                  </a:lnTo>
                  <a:lnTo>
                    <a:pt x="91" y="12"/>
                  </a:lnTo>
                  <a:lnTo>
                    <a:pt x="92" y="11"/>
                  </a:lnTo>
                  <a:lnTo>
                    <a:pt x="91" y="12"/>
                  </a:lnTo>
                  <a:lnTo>
                    <a:pt x="91" y="11"/>
                  </a:lnTo>
                  <a:lnTo>
                    <a:pt x="92" y="11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50" name="Freeform 590"/>
            <p:cNvSpPr>
              <a:spLocks/>
            </p:cNvSpPr>
            <p:nvPr/>
          </p:nvSpPr>
          <p:spPr bwMode="auto">
            <a:xfrm>
              <a:off x="2090" y="3534"/>
              <a:ext cx="15" cy="15"/>
            </a:xfrm>
            <a:custGeom>
              <a:avLst/>
              <a:gdLst>
                <a:gd name="T0" fmla="*/ 91 w 91"/>
                <a:gd name="T1" fmla="*/ 9 h 91"/>
                <a:gd name="T2" fmla="*/ 10 w 91"/>
                <a:gd name="T3" fmla="*/ 0 h 91"/>
                <a:gd name="T4" fmla="*/ 0 w 91"/>
                <a:gd name="T5" fmla="*/ 80 h 91"/>
                <a:gd name="T6" fmla="*/ 82 w 91"/>
                <a:gd name="T7" fmla="*/ 91 h 91"/>
                <a:gd name="T8" fmla="*/ 91 w 91"/>
                <a:gd name="T9" fmla="*/ 11 h 91"/>
                <a:gd name="T10" fmla="*/ 91 w 91"/>
                <a:gd name="T11" fmla="*/ 9 h 91"/>
                <a:gd name="T12" fmla="*/ 91 w 91"/>
                <a:gd name="T13" fmla="*/ 11 h 91"/>
                <a:gd name="T14" fmla="*/ 91 w 91"/>
                <a:gd name="T15" fmla="*/ 9 h 91"/>
                <a:gd name="T16" fmla="*/ 91 w 91"/>
                <a:gd name="T17" fmla="*/ 9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91">
                  <a:moveTo>
                    <a:pt x="91" y="9"/>
                  </a:moveTo>
                  <a:lnTo>
                    <a:pt x="10" y="0"/>
                  </a:lnTo>
                  <a:lnTo>
                    <a:pt x="0" y="80"/>
                  </a:lnTo>
                  <a:lnTo>
                    <a:pt x="82" y="91"/>
                  </a:lnTo>
                  <a:lnTo>
                    <a:pt x="91" y="11"/>
                  </a:lnTo>
                  <a:lnTo>
                    <a:pt x="91" y="9"/>
                  </a:lnTo>
                  <a:lnTo>
                    <a:pt x="91" y="11"/>
                  </a:lnTo>
                  <a:lnTo>
                    <a:pt x="91" y="9"/>
                  </a:lnTo>
                  <a:lnTo>
                    <a:pt x="91" y="9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51" name="Freeform 591"/>
            <p:cNvSpPr>
              <a:spLocks/>
            </p:cNvSpPr>
            <p:nvPr/>
          </p:nvSpPr>
          <p:spPr bwMode="auto">
            <a:xfrm>
              <a:off x="2092" y="3519"/>
              <a:ext cx="15" cy="17"/>
            </a:xfrm>
            <a:custGeom>
              <a:avLst/>
              <a:gdLst>
                <a:gd name="T0" fmla="*/ 91 w 91"/>
                <a:gd name="T1" fmla="*/ 9 h 99"/>
                <a:gd name="T2" fmla="*/ 9 w 91"/>
                <a:gd name="T3" fmla="*/ 0 h 99"/>
                <a:gd name="T4" fmla="*/ 0 w 91"/>
                <a:gd name="T5" fmla="*/ 91 h 99"/>
                <a:gd name="T6" fmla="*/ 81 w 91"/>
                <a:gd name="T7" fmla="*/ 99 h 99"/>
                <a:gd name="T8" fmla="*/ 91 w 91"/>
                <a:gd name="T9" fmla="*/ 9 h 99"/>
                <a:gd name="T10" fmla="*/ 91 w 91"/>
                <a:gd name="T11" fmla="*/ 9 h 99"/>
                <a:gd name="T12" fmla="*/ 9 w 91"/>
                <a:gd name="T13" fmla="*/ 0 h 99"/>
                <a:gd name="T14" fmla="*/ 9 w 91"/>
                <a:gd name="T15" fmla="*/ 0 h 99"/>
                <a:gd name="T16" fmla="*/ 9 w 91"/>
                <a:gd name="T17" fmla="*/ 0 h 99"/>
                <a:gd name="T18" fmla="*/ 91 w 91"/>
                <a:gd name="T19" fmla="*/ 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99">
                  <a:moveTo>
                    <a:pt x="91" y="9"/>
                  </a:moveTo>
                  <a:lnTo>
                    <a:pt x="9" y="0"/>
                  </a:lnTo>
                  <a:lnTo>
                    <a:pt x="0" y="91"/>
                  </a:lnTo>
                  <a:lnTo>
                    <a:pt x="81" y="99"/>
                  </a:lnTo>
                  <a:lnTo>
                    <a:pt x="91" y="9"/>
                  </a:lnTo>
                  <a:lnTo>
                    <a:pt x="91" y="9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1" y="9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52" name="Freeform 592"/>
            <p:cNvSpPr>
              <a:spLocks/>
            </p:cNvSpPr>
            <p:nvPr/>
          </p:nvSpPr>
          <p:spPr bwMode="auto">
            <a:xfrm>
              <a:off x="2093" y="3501"/>
              <a:ext cx="16" cy="19"/>
            </a:xfrm>
            <a:custGeom>
              <a:avLst/>
              <a:gdLst>
                <a:gd name="T0" fmla="*/ 94 w 94"/>
                <a:gd name="T1" fmla="*/ 7 h 117"/>
                <a:gd name="T2" fmla="*/ 12 w 94"/>
                <a:gd name="T3" fmla="*/ 0 h 117"/>
                <a:gd name="T4" fmla="*/ 0 w 94"/>
                <a:gd name="T5" fmla="*/ 108 h 117"/>
                <a:gd name="T6" fmla="*/ 82 w 94"/>
                <a:gd name="T7" fmla="*/ 117 h 117"/>
                <a:gd name="T8" fmla="*/ 94 w 94"/>
                <a:gd name="T9" fmla="*/ 7 h 117"/>
                <a:gd name="T10" fmla="*/ 94 w 94"/>
                <a:gd name="T11" fmla="*/ 7 h 117"/>
                <a:gd name="T12" fmla="*/ 94 w 94"/>
                <a:gd name="T13" fmla="*/ 7 h 117"/>
                <a:gd name="T14" fmla="*/ 94 w 94"/>
                <a:gd name="T15" fmla="*/ 7 h 117"/>
                <a:gd name="T16" fmla="*/ 94 w 94"/>
                <a:gd name="T17" fmla="*/ 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117">
                  <a:moveTo>
                    <a:pt x="94" y="7"/>
                  </a:moveTo>
                  <a:lnTo>
                    <a:pt x="12" y="0"/>
                  </a:lnTo>
                  <a:lnTo>
                    <a:pt x="0" y="108"/>
                  </a:lnTo>
                  <a:lnTo>
                    <a:pt x="82" y="117"/>
                  </a:lnTo>
                  <a:lnTo>
                    <a:pt x="94" y="7"/>
                  </a:lnTo>
                  <a:lnTo>
                    <a:pt x="94" y="7"/>
                  </a:lnTo>
                  <a:lnTo>
                    <a:pt x="94" y="7"/>
                  </a:lnTo>
                  <a:lnTo>
                    <a:pt x="94" y="7"/>
                  </a:lnTo>
                  <a:lnTo>
                    <a:pt x="94" y="7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53" name="Freeform 593"/>
            <p:cNvSpPr>
              <a:spLocks/>
            </p:cNvSpPr>
            <p:nvPr/>
          </p:nvSpPr>
          <p:spPr bwMode="auto">
            <a:xfrm>
              <a:off x="2095" y="3481"/>
              <a:ext cx="16" cy="21"/>
            </a:xfrm>
            <a:custGeom>
              <a:avLst/>
              <a:gdLst>
                <a:gd name="T0" fmla="*/ 92 w 92"/>
                <a:gd name="T1" fmla="*/ 6 h 125"/>
                <a:gd name="T2" fmla="*/ 9 w 92"/>
                <a:gd name="T3" fmla="*/ 0 h 125"/>
                <a:gd name="T4" fmla="*/ 0 w 92"/>
                <a:gd name="T5" fmla="*/ 118 h 125"/>
                <a:gd name="T6" fmla="*/ 82 w 92"/>
                <a:gd name="T7" fmla="*/ 125 h 125"/>
                <a:gd name="T8" fmla="*/ 92 w 92"/>
                <a:gd name="T9" fmla="*/ 6 h 125"/>
                <a:gd name="T10" fmla="*/ 92 w 92"/>
                <a:gd name="T11" fmla="*/ 6 h 125"/>
                <a:gd name="T12" fmla="*/ 92 w 92"/>
                <a:gd name="T13" fmla="*/ 6 h 125"/>
                <a:gd name="T14" fmla="*/ 92 w 92"/>
                <a:gd name="T15" fmla="*/ 6 h 125"/>
                <a:gd name="T16" fmla="*/ 92 w 92"/>
                <a:gd name="T17" fmla="*/ 6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125">
                  <a:moveTo>
                    <a:pt x="92" y="6"/>
                  </a:moveTo>
                  <a:lnTo>
                    <a:pt x="9" y="0"/>
                  </a:lnTo>
                  <a:lnTo>
                    <a:pt x="0" y="118"/>
                  </a:lnTo>
                  <a:lnTo>
                    <a:pt x="82" y="125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54" name="Freeform 594"/>
            <p:cNvSpPr>
              <a:spLocks/>
            </p:cNvSpPr>
            <p:nvPr/>
          </p:nvSpPr>
          <p:spPr bwMode="auto">
            <a:xfrm>
              <a:off x="2097" y="3458"/>
              <a:ext cx="15" cy="24"/>
            </a:xfrm>
            <a:custGeom>
              <a:avLst/>
              <a:gdLst>
                <a:gd name="T0" fmla="*/ 93 w 93"/>
                <a:gd name="T1" fmla="*/ 4 h 148"/>
                <a:gd name="T2" fmla="*/ 10 w 93"/>
                <a:gd name="T3" fmla="*/ 0 h 148"/>
                <a:gd name="T4" fmla="*/ 0 w 93"/>
                <a:gd name="T5" fmla="*/ 143 h 148"/>
                <a:gd name="T6" fmla="*/ 83 w 93"/>
                <a:gd name="T7" fmla="*/ 148 h 148"/>
                <a:gd name="T8" fmla="*/ 93 w 93"/>
                <a:gd name="T9" fmla="*/ 6 h 148"/>
                <a:gd name="T10" fmla="*/ 93 w 93"/>
                <a:gd name="T11" fmla="*/ 4 h 148"/>
                <a:gd name="T12" fmla="*/ 93 w 93"/>
                <a:gd name="T13" fmla="*/ 6 h 148"/>
                <a:gd name="T14" fmla="*/ 93 w 93"/>
                <a:gd name="T15" fmla="*/ 4 h 148"/>
                <a:gd name="T16" fmla="*/ 93 w 93"/>
                <a:gd name="T17" fmla="*/ 4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148">
                  <a:moveTo>
                    <a:pt x="93" y="4"/>
                  </a:moveTo>
                  <a:lnTo>
                    <a:pt x="10" y="0"/>
                  </a:lnTo>
                  <a:lnTo>
                    <a:pt x="0" y="143"/>
                  </a:lnTo>
                  <a:lnTo>
                    <a:pt x="83" y="148"/>
                  </a:lnTo>
                  <a:lnTo>
                    <a:pt x="93" y="6"/>
                  </a:lnTo>
                  <a:lnTo>
                    <a:pt x="93" y="4"/>
                  </a:lnTo>
                  <a:lnTo>
                    <a:pt x="93" y="6"/>
                  </a:lnTo>
                  <a:lnTo>
                    <a:pt x="93" y="4"/>
                  </a:lnTo>
                  <a:lnTo>
                    <a:pt x="93" y="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55" name="Freeform 595"/>
            <p:cNvSpPr>
              <a:spLocks/>
            </p:cNvSpPr>
            <p:nvPr/>
          </p:nvSpPr>
          <p:spPr bwMode="auto">
            <a:xfrm>
              <a:off x="2098" y="3431"/>
              <a:ext cx="16" cy="27"/>
            </a:xfrm>
            <a:custGeom>
              <a:avLst/>
              <a:gdLst>
                <a:gd name="T0" fmla="*/ 93 w 93"/>
                <a:gd name="T1" fmla="*/ 4 h 165"/>
                <a:gd name="T2" fmla="*/ 10 w 93"/>
                <a:gd name="T3" fmla="*/ 0 h 165"/>
                <a:gd name="T4" fmla="*/ 0 w 93"/>
                <a:gd name="T5" fmla="*/ 161 h 165"/>
                <a:gd name="T6" fmla="*/ 83 w 93"/>
                <a:gd name="T7" fmla="*/ 165 h 165"/>
                <a:gd name="T8" fmla="*/ 93 w 93"/>
                <a:gd name="T9" fmla="*/ 4 h 165"/>
                <a:gd name="T10" fmla="*/ 93 w 93"/>
                <a:gd name="T11" fmla="*/ 4 h 165"/>
                <a:gd name="T12" fmla="*/ 93 w 93"/>
                <a:gd name="T13" fmla="*/ 4 h 165"/>
                <a:gd name="T14" fmla="*/ 93 w 93"/>
                <a:gd name="T15" fmla="*/ 4 h 165"/>
                <a:gd name="T16" fmla="*/ 93 w 93"/>
                <a:gd name="T17" fmla="*/ 4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165">
                  <a:moveTo>
                    <a:pt x="93" y="4"/>
                  </a:moveTo>
                  <a:lnTo>
                    <a:pt x="10" y="0"/>
                  </a:lnTo>
                  <a:lnTo>
                    <a:pt x="0" y="161"/>
                  </a:lnTo>
                  <a:lnTo>
                    <a:pt x="83" y="165"/>
                  </a:lnTo>
                  <a:lnTo>
                    <a:pt x="93" y="4"/>
                  </a:lnTo>
                  <a:lnTo>
                    <a:pt x="93" y="4"/>
                  </a:lnTo>
                  <a:lnTo>
                    <a:pt x="93" y="4"/>
                  </a:lnTo>
                  <a:lnTo>
                    <a:pt x="93" y="4"/>
                  </a:lnTo>
                  <a:lnTo>
                    <a:pt x="93" y="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56" name="Freeform 596"/>
            <p:cNvSpPr>
              <a:spLocks/>
            </p:cNvSpPr>
            <p:nvPr/>
          </p:nvSpPr>
          <p:spPr bwMode="auto">
            <a:xfrm>
              <a:off x="2100" y="3400"/>
              <a:ext cx="16" cy="32"/>
            </a:xfrm>
            <a:custGeom>
              <a:avLst/>
              <a:gdLst>
                <a:gd name="T0" fmla="*/ 93 w 93"/>
                <a:gd name="T1" fmla="*/ 4 h 189"/>
                <a:gd name="T2" fmla="*/ 10 w 93"/>
                <a:gd name="T3" fmla="*/ 0 h 189"/>
                <a:gd name="T4" fmla="*/ 0 w 93"/>
                <a:gd name="T5" fmla="*/ 185 h 189"/>
                <a:gd name="T6" fmla="*/ 83 w 93"/>
                <a:gd name="T7" fmla="*/ 189 h 189"/>
                <a:gd name="T8" fmla="*/ 93 w 93"/>
                <a:gd name="T9" fmla="*/ 4 h 189"/>
                <a:gd name="T10" fmla="*/ 93 w 93"/>
                <a:gd name="T11" fmla="*/ 4 h 189"/>
                <a:gd name="T12" fmla="*/ 93 w 93"/>
                <a:gd name="T13" fmla="*/ 4 h 189"/>
                <a:gd name="T14" fmla="*/ 93 w 93"/>
                <a:gd name="T15" fmla="*/ 4 h 189"/>
                <a:gd name="T16" fmla="*/ 93 w 93"/>
                <a:gd name="T17" fmla="*/ 4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189">
                  <a:moveTo>
                    <a:pt x="93" y="4"/>
                  </a:moveTo>
                  <a:lnTo>
                    <a:pt x="10" y="0"/>
                  </a:lnTo>
                  <a:lnTo>
                    <a:pt x="0" y="185"/>
                  </a:lnTo>
                  <a:lnTo>
                    <a:pt x="83" y="189"/>
                  </a:lnTo>
                  <a:lnTo>
                    <a:pt x="93" y="4"/>
                  </a:lnTo>
                  <a:lnTo>
                    <a:pt x="93" y="4"/>
                  </a:lnTo>
                  <a:lnTo>
                    <a:pt x="93" y="4"/>
                  </a:lnTo>
                  <a:lnTo>
                    <a:pt x="93" y="4"/>
                  </a:lnTo>
                  <a:lnTo>
                    <a:pt x="93" y="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57" name="Freeform 597"/>
            <p:cNvSpPr>
              <a:spLocks/>
            </p:cNvSpPr>
            <p:nvPr/>
          </p:nvSpPr>
          <p:spPr bwMode="auto">
            <a:xfrm>
              <a:off x="2102" y="3366"/>
              <a:ext cx="15" cy="35"/>
            </a:xfrm>
            <a:custGeom>
              <a:avLst/>
              <a:gdLst>
                <a:gd name="T0" fmla="*/ 93 w 93"/>
                <a:gd name="T1" fmla="*/ 3 h 208"/>
                <a:gd name="T2" fmla="*/ 10 w 93"/>
                <a:gd name="T3" fmla="*/ 0 h 208"/>
                <a:gd name="T4" fmla="*/ 0 w 93"/>
                <a:gd name="T5" fmla="*/ 204 h 208"/>
                <a:gd name="T6" fmla="*/ 83 w 93"/>
                <a:gd name="T7" fmla="*/ 208 h 208"/>
                <a:gd name="T8" fmla="*/ 93 w 93"/>
                <a:gd name="T9" fmla="*/ 3 h 208"/>
                <a:gd name="T10" fmla="*/ 93 w 93"/>
                <a:gd name="T11" fmla="*/ 3 h 208"/>
                <a:gd name="T12" fmla="*/ 93 w 93"/>
                <a:gd name="T13" fmla="*/ 3 h 208"/>
                <a:gd name="T14" fmla="*/ 93 w 93"/>
                <a:gd name="T15" fmla="*/ 3 h 208"/>
                <a:gd name="T16" fmla="*/ 93 w 93"/>
                <a:gd name="T17" fmla="*/ 3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208">
                  <a:moveTo>
                    <a:pt x="93" y="3"/>
                  </a:moveTo>
                  <a:lnTo>
                    <a:pt x="10" y="0"/>
                  </a:lnTo>
                  <a:lnTo>
                    <a:pt x="0" y="204"/>
                  </a:lnTo>
                  <a:lnTo>
                    <a:pt x="83" y="208"/>
                  </a:lnTo>
                  <a:lnTo>
                    <a:pt x="93" y="3"/>
                  </a:lnTo>
                  <a:lnTo>
                    <a:pt x="93" y="3"/>
                  </a:lnTo>
                  <a:lnTo>
                    <a:pt x="93" y="3"/>
                  </a:lnTo>
                  <a:lnTo>
                    <a:pt x="93" y="3"/>
                  </a:lnTo>
                  <a:lnTo>
                    <a:pt x="93" y="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58" name="Freeform 598"/>
            <p:cNvSpPr>
              <a:spLocks/>
            </p:cNvSpPr>
            <p:nvPr/>
          </p:nvSpPr>
          <p:spPr bwMode="auto">
            <a:xfrm>
              <a:off x="2103" y="3330"/>
              <a:ext cx="16" cy="37"/>
            </a:xfrm>
            <a:custGeom>
              <a:avLst/>
              <a:gdLst>
                <a:gd name="T0" fmla="*/ 93 w 93"/>
                <a:gd name="T1" fmla="*/ 4 h 222"/>
                <a:gd name="T2" fmla="*/ 10 w 93"/>
                <a:gd name="T3" fmla="*/ 0 h 222"/>
                <a:gd name="T4" fmla="*/ 0 w 93"/>
                <a:gd name="T5" fmla="*/ 219 h 222"/>
                <a:gd name="T6" fmla="*/ 83 w 93"/>
                <a:gd name="T7" fmla="*/ 222 h 222"/>
                <a:gd name="T8" fmla="*/ 93 w 93"/>
                <a:gd name="T9" fmla="*/ 4 h 222"/>
                <a:gd name="T10" fmla="*/ 93 w 93"/>
                <a:gd name="T11" fmla="*/ 4 h 222"/>
                <a:gd name="T12" fmla="*/ 10 w 93"/>
                <a:gd name="T13" fmla="*/ 0 h 222"/>
                <a:gd name="T14" fmla="*/ 10 w 93"/>
                <a:gd name="T15" fmla="*/ 0 h 222"/>
                <a:gd name="T16" fmla="*/ 10 w 93"/>
                <a:gd name="T17" fmla="*/ 0 h 222"/>
                <a:gd name="T18" fmla="*/ 93 w 93"/>
                <a:gd name="T19" fmla="*/ 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222">
                  <a:moveTo>
                    <a:pt x="93" y="4"/>
                  </a:moveTo>
                  <a:lnTo>
                    <a:pt x="10" y="0"/>
                  </a:lnTo>
                  <a:lnTo>
                    <a:pt x="0" y="219"/>
                  </a:lnTo>
                  <a:lnTo>
                    <a:pt x="83" y="222"/>
                  </a:lnTo>
                  <a:lnTo>
                    <a:pt x="93" y="4"/>
                  </a:lnTo>
                  <a:lnTo>
                    <a:pt x="93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93" y="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59" name="Freeform 599"/>
            <p:cNvSpPr>
              <a:spLocks/>
            </p:cNvSpPr>
            <p:nvPr/>
          </p:nvSpPr>
          <p:spPr bwMode="auto">
            <a:xfrm>
              <a:off x="2105" y="3292"/>
              <a:ext cx="16" cy="38"/>
            </a:xfrm>
            <a:custGeom>
              <a:avLst/>
              <a:gdLst>
                <a:gd name="T0" fmla="*/ 10 w 93"/>
                <a:gd name="T1" fmla="*/ 0 h 232"/>
                <a:gd name="T2" fmla="*/ 10 w 93"/>
                <a:gd name="T3" fmla="*/ 0 h 232"/>
                <a:gd name="T4" fmla="*/ 0 w 93"/>
                <a:gd name="T5" fmla="*/ 228 h 232"/>
                <a:gd name="T6" fmla="*/ 83 w 93"/>
                <a:gd name="T7" fmla="*/ 232 h 232"/>
                <a:gd name="T8" fmla="*/ 93 w 93"/>
                <a:gd name="T9" fmla="*/ 4 h 232"/>
                <a:gd name="T10" fmla="*/ 10 w 93"/>
                <a:gd name="T11" fmla="*/ 0 h 232"/>
                <a:gd name="T12" fmla="*/ 10 w 93"/>
                <a:gd name="T13" fmla="*/ 0 h 232"/>
                <a:gd name="T14" fmla="*/ 10 w 93"/>
                <a:gd name="T15" fmla="*/ 0 h 232"/>
                <a:gd name="T16" fmla="*/ 10 w 93"/>
                <a:gd name="T17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232">
                  <a:moveTo>
                    <a:pt x="10" y="0"/>
                  </a:moveTo>
                  <a:lnTo>
                    <a:pt x="10" y="0"/>
                  </a:lnTo>
                  <a:lnTo>
                    <a:pt x="0" y="228"/>
                  </a:lnTo>
                  <a:lnTo>
                    <a:pt x="83" y="232"/>
                  </a:lnTo>
                  <a:lnTo>
                    <a:pt x="93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60" name="Freeform 600"/>
            <p:cNvSpPr>
              <a:spLocks/>
            </p:cNvSpPr>
            <p:nvPr/>
          </p:nvSpPr>
          <p:spPr bwMode="auto">
            <a:xfrm>
              <a:off x="2107" y="3257"/>
              <a:ext cx="15" cy="35"/>
            </a:xfrm>
            <a:custGeom>
              <a:avLst/>
              <a:gdLst>
                <a:gd name="T0" fmla="*/ 94 w 94"/>
                <a:gd name="T1" fmla="*/ 3 h 213"/>
                <a:gd name="T2" fmla="*/ 11 w 94"/>
                <a:gd name="T3" fmla="*/ 0 h 213"/>
                <a:gd name="T4" fmla="*/ 0 w 94"/>
                <a:gd name="T5" fmla="*/ 208 h 213"/>
                <a:gd name="T6" fmla="*/ 83 w 94"/>
                <a:gd name="T7" fmla="*/ 213 h 213"/>
                <a:gd name="T8" fmla="*/ 94 w 94"/>
                <a:gd name="T9" fmla="*/ 4 h 213"/>
                <a:gd name="T10" fmla="*/ 94 w 94"/>
                <a:gd name="T11" fmla="*/ 3 h 213"/>
                <a:gd name="T12" fmla="*/ 94 w 94"/>
                <a:gd name="T13" fmla="*/ 4 h 213"/>
                <a:gd name="T14" fmla="*/ 94 w 94"/>
                <a:gd name="T15" fmla="*/ 3 h 213"/>
                <a:gd name="T16" fmla="*/ 94 w 94"/>
                <a:gd name="T17" fmla="*/ 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213">
                  <a:moveTo>
                    <a:pt x="94" y="3"/>
                  </a:moveTo>
                  <a:lnTo>
                    <a:pt x="11" y="0"/>
                  </a:lnTo>
                  <a:lnTo>
                    <a:pt x="0" y="208"/>
                  </a:lnTo>
                  <a:lnTo>
                    <a:pt x="83" y="213"/>
                  </a:lnTo>
                  <a:lnTo>
                    <a:pt x="94" y="4"/>
                  </a:lnTo>
                  <a:lnTo>
                    <a:pt x="94" y="3"/>
                  </a:lnTo>
                  <a:lnTo>
                    <a:pt x="94" y="4"/>
                  </a:lnTo>
                  <a:lnTo>
                    <a:pt x="94" y="3"/>
                  </a:lnTo>
                  <a:lnTo>
                    <a:pt x="94" y="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61" name="Freeform 601"/>
            <p:cNvSpPr>
              <a:spLocks/>
            </p:cNvSpPr>
            <p:nvPr/>
          </p:nvSpPr>
          <p:spPr bwMode="auto">
            <a:xfrm>
              <a:off x="2109" y="3226"/>
              <a:ext cx="15" cy="31"/>
            </a:xfrm>
            <a:custGeom>
              <a:avLst/>
              <a:gdLst>
                <a:gd name="T0" fmla="*/ 10 w 93"/>
                <a:gd name="T1" fmla="*/ 0 h 186"/>
                <a:gd name="T2" fmla="*/ 10 w 93"/>
                <a:gd name="T3" fmla="*/ 1 h 186"/>
                <a:gd name="T4" fmla="*/ 0 w 93"/>
                <a:gd name="T5" fmla="*/ 183 h 186"/>
                <a:gd name="T6" fmla="*/ 83 w 93"/>
                <a:gd name="T7" fmla="*/ 186 h 186"/>
                <a:gd name="T8" fmla="*/ 93 w 93"/>
                <a:gd name="T9" fmla="*/ 6 h 186"/>
                <a:gd name="T10" fmla="*/ 10 w 93"/>
                <a:gd name="T11" fmla="*/ 0 h 186"/>
                <a:gd name="T12" fmla="*/ 10 w 93"/>
                <a:gd name="T13" fmla="*/ 0 h 186"/>
                <a:gd name="T14" fmla="*/ 10 w 93"/>
                <a:gd name="T15" fmla="*/ 1 h 186"/>
                <a:gd name="T16" fmla="*/ 10 w 93"/>
                <a:gd name="T17" fmla="*/ 1 h 186"/>
                <a:gd name="T18" fmla="*/ 10 w 93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186">
                  <a:moveTo>
                    <a:pt x="10" y="0"/>
                  </a:moveTo>
                  <a:lnTo>
                    <a:pt x="10" y="1"/>
                  </a:lnTo>
                  <a:lnTo>
                    <a:pt x="0" y="183"/>
                  </a:lnTo>
                  <a:lnTo>
                    <a:pt x="83" y="186"/>
                  </a:lnTo>
                  <a:lnTo>
                    <a:pt x="93" y="6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62" name="Freeform 602"/>
            <p:cNvSpPr>
              <a:spLocks/>
            </p:cNvSpPr>
            <p:nvPr/>
          </p:nvSpPr>
          <p:spPr bwMode="auto">
            <a:xfrm>
              <a:off x="2110" y="3206"/>
              <a:ext cx="16" cy="21"/>
            </a:xfrm>
            <a:custGeom>
              <a:avLst/>
              <a:gdLst>
                <a:gd name="T0" fmla="*/ 11 w 93"/>
                <a:gd name="T1" fmla="*/ 0 h 132"/>
                <a:gd name="T2" fmla="*/ 10 w 93"/>
                <a:gd name="T3" fmla="*/ 7 h 132"/>
                <a:gd name="T4" fmla="*/ 0 w 93"/>
                <a:gd name="T5" fmla="*/ 125 h 132"/>
                <a:gd name="T6" fmla="*/ 83 w 93"/>
                <a:gd name="T7" fmla="*/ 132 h 132"/>
                <a:gd name="T8" fmla="*/ 93 w 93"/>
                <a:gd name="T9" fmla="*/ 14 h 132"/>
                <a:gd name="T10" fmla="*/ 11 w 93"/>
                <a:gd name="T11" fmla="*/ 0 h 132"/>
                <a:gd name="T12" fmla="*/ 11 w 93"/>
                <a:gd name="T13" fmla="*/ 0 h 132"/>
                <a:gd name="T14" fmla="*/ 10 w 93"/>
                <a:gd name="T15" fmla="*/ 4 h 132"/>
                <a:gd name="T16" fmla="*/ 10 w 93"/>
                <a:gd name="T17" fmla="*/ 7 h 132"/>
                <a:gd name="T18" fmla="*/ 11 w 93"/>
                <a:gd name="T19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132">
                  <a:moveTo>
                    <a:pt x="11" y="0"/>
                  </a:moveTo>
                  <a:lnTo>
                    <a:pt x="10" y="7"/>
                  </a:lnTo>
                  <a:lnTo>
                    <a:pt x="0" y="125"/>
                  </a:lnTo>
                  <a:lnTo>
                    <a:pt x="83" y="132"/>
                  </a:lnTo>
                  <a:lnTo>
                    <a:pt x="93" y="14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0" y="4"/>
                  </a:lnTo>
                  <a:lnTo>
                    <a:pt x="10" y="7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63" name="Freeform 603"/>
            <p:cNvSpPr>
              <a:spLocks/>
            </p:cNvSpPr>
            <p:nvPr/>
          </p:nvSpPr>
          <p:spPr bwMode="auto">
            <a:xfrm>
              <a:off x="2112" y="3170"/>
              <a:ext cx="15" cy="39"/>
            </a:xfrm>
            <a:custGeom>
              <a:avLst/>
              <a:gdLst>
                <a:gd name="T0" fmla="*/ 91 w 91"/>
                <a:gd name="T1" fmla="*/ 170 h 231"/>
                <a:gd name="T2" fmla="*/ 10 w 91"/>
                <a:gd name="T3" fmla="*/ 170 h 231"/>
                <a:gd name="T4" fmla="*/ 0 w 91"/>
                <a:gd name="T5" fmla="*/ 212 h 231"/>
                <a:gd name="T6" fmla="*/ 81 w 91"/>
                <a:gd name="T7" fmla="*/ 231 h 231"/>
                <a:gd name="T8" fmla="*/ 91 w 91"/>
                <a:gd name="T9" fmla="*/ 189 h 231"/>
                <a:gd name="T10" fmla="*/ 91 w 91"/>
                <a:gd name="T11" fmla="*/ 170 h 231"/>
                <a:gd name="T12" fmla="*/ 91 w 91"/>
                <a:gd name="T13" fmla="*/ 170 h 231"/>
                <a:gd name="T14" fmla="*/ 50 w 91"/>
                <a:gd name="T15" fmla="*/ 0 h 231"/>
                <a:gd name="T16" fmla="*/ 10 w 91"/>
                <a:gd name="T17" fmla="*/ 170 h 231"/>
                <a:gd name="T18" fmla="*/ 91 w 91"/>
                <a:gd name="T19" fmla="*/ 17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231">
                  <a:moveTo>
                    <a:pt x="91" y="170"/>
                  </a:moveTo>
                  <a:lnTo>
                    <a:pt x="10" y="170"/>
                  </a:lnTo>
                  <a:lnTo>
                    <a:pt x="0" y="212"/>
                  </a:lnTo>
                  <a:lnTo>
                    <a:pt x="81" y="231"/>
                  </a:lnTo>
                  <a:lnTo>
                    <a:pt x="91" y="189"/>
                  </a:lnTo>
                  <a:lnTo>
                    <a:pt x="91" y="170"/>
                  </a:lnTo>
                  <a:lnTo>
                    <a:pt x="91" y="170"/>
                  </a:lnTo>
                  <a:lnTo>
                    <a:pt x="50" y="0"/>
                  </a:lnTo>
                  <a:lnTo>
                    <a:pt x="10" y="170"/>
                  </a:lnTo>
                  <a:lnTo>
                    <a:pt x="91" y="17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64" name="Freeform 604"/>
            <p:cNvSpPr>
              <a:spLocks/>
            </p:cNvSpPr>
            <p:nvPr/>
          </p:nvSpPr>
          <p:spPr bwMode="auto">
            <a:xfrm>
              <a:off x="2114" y="3199"/>
              <a:ext cx="15" cy="10"/>
            </a:xfrm>
            <a:custGeom>
              <a:avLst/>
              <a:gdLst>
                <a:gd name="T0" fmla="*/ 92 w 92"/>
                <a:gd name="T1" fmla="*/ 49 h 61"/>
                <a:gd name="T2" fmla="*/ 91 w 92"/>
                <a:gd name="T3" fmla="*/ 42 h 61"/>
                <a:gd name="T4" fmla="*/ 81 w 92"/>
                <a:gd name="T5" fmla="*/ 0 h 61"/>
                <a:gd name="T6" fmla="*/ 0 w 92"/>
                <a:gd name="T7" fmla="*/ 19 h 61"/>
                <a:gd name="T8" fmla="*/ 10 w 92"/>
                <a:gd name="T9" fmla="*/ 61 h 61"/>
                <a:gd name="T10" fmla="*/ 92 w 92"/>
                <a:gd name="T11" fmla="*/ 49 h 61"/>
                <a:gd name="T12" fmla="*/ 92 w 92"/>
                <a:gd name="T13" fmla="*/ 49 h 61"/>
                <a:gd name="T14" fmla="*/ 92 w 92"/>
                <a:gd name="T15" fmla="*/ 46 h 61"/>
                <a:gd name="T16" fmla="*/ 91 w 92"/>
                <a:gd name="T17" fmla="*/ 42 h 61"/>
                <a:gd name="T18" fmla="*/ 92 w 92"/>
                <a:gd name="T19" fmla="*/ 4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61">
                  <a:moveTo>
                    <a:pt x="92" y="49"/>
                  </a:moveTo>
                  <a:lnTo>
                    <a:pt x="91" y="42"/>
                  </a:lnTo>
                  <a:lnTo>
                    <a:pt x="81" y="0"/>
                  </a:lnTo>
                  <a:lnTo>
                    <a:pt x="0" y="19"/>
                  </a:lnTo>
                  <a:lnTo>
                    <a:pt x="10" y="61"/>
                  </a:lnTo>
                  <a:lnTo>
                    <a:pt x="92" y="49"/>
                  </a:lnTo>
                  <a:lnTo>
                    <a:pt x="92" y="49"/>
                  </a:lnTo>
                  <a:lnTo>
                    <a:pt x="92" y="46"/>
                  </a:lnTo>
                  <a:lnTo>
                    <a:pt x="91" y="42"/>
                  </a:lnTo>
                  <a:lnTo>
                    <a:pt x="92" y="49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65" name="Freeform 605"/>
            <p:cNvSpPr>
              <a:spLocks/>
            </p:cNvSpPr>
            <p:nvPr/>
          </p:nvSpPr>
          <p:spPr bwMode="auto">
            <a:xfrm>
              <a:off x="2115" y="3207"/>
              <a:ext cx="16" cy="20"/>
            </a:xfrm>
            <a:custGeom>
              <a:avLst/>
              <a:gdLst>
                <a:gd name="T0" fmla="*/ 93 w 93"/>
                <a:gd name="T1" fmla="*/ 119 h 125"/>
                <a:gd name="T2" fmla="*/ 93 w 93"/>
                <a:gd name="T3" fmla="*/ 118 h 125"/>
                <a:gd name="T4" fmla="*/ 83 w 93"/>
                <a:gd name="T5" fmla="*/ 0 h 125"/>
                <a:gd name="T6" fmla="*/ 0 w 93"/>
                <a:gd name="T7" fmla="*/ 7 h 125"/>
                <a:gd name="T8" fmla="*/ 10 w 93"/>
                <a:gd name="T9" fmla="*/ 125 h 125"/>
                <a:gd name="T10" fmla="*/ 93 w 93"/>
                <a:gd name="T11" fmla="*/ 119 h 125"/>
                <a:gd name="T12" fmla="*/ 93 w 93"/>
                <a:gd name="T13" fmla="*/ 119 h 125"/>
                <a:gd name="T14" fmla="*/ 93 w 93"/>
                <a:gd name="T15" fmla="*/ 119 h 125"/>
                <a:gd name="T16" fmla="*/ 93 w 93"/>
                <a:gd name="T17" fmla="*/ 118 h 125"/>
                <a:gd name="T18" fmla="*/ 93 w 93"/>
                <a:gd name="T19" fmla="*/ 11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125">
                  <a:moveTo>
                    <a:pt x="93" y="119"/>
                  </a:moveTo>
                  <a:lnTo>
                    <a:pt x="93" y="118"/>
                  </a:lnTo>
                  <a:lnTo>
                    <a:pt x="83" y="0"/>
                  </a:lnTo>
                  <a:lnTo>
                    <a:pt x="0" y="7"/>
                  </a:lnTo>
                  <a:lnTo>
                    <a:pt x="10" y="125"/>
                  </a:lnTo>
                  <a:lnTo>
                    <a:pt x="93" y="119"/>
                  </a:lnTo>
                  <a:lnTo>
                    <a:pt x="93" y="119"/>
                  </a:lnTo>
                  <a:lnTo>
                    <a:pt x="93" y="119"/>
                  </a:lnTo>
                  <a:lnTo>
                    <a:pt x="93" y="118"/>
                  </a:lnTo>
                  <a:lnTo>
                    <a:pt x="93" y="119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66" name="Freeform 606"/>
            <p:cNvSpPr>
              <a:spLocks/>
            </p:cNvSpPr>
            <p:nvPr/>
          </p:nvSpPr>
          <p:spPr bwMode="auto">
            <a:xfrm>
              <a:off x="2117" y="3227"/>
              <a:ext cx="15" cy="30"/>
            </a:xfrm>
            <a:custGeom>
              <a:avLst/>
              <a:gdLst>
                <a:gd name="T0" fmla="*/ 10 w 93"/>
                <a:gd name="T1" fmla="*/ 186 h 186"/>
                <a:gd name="T2" fmla="*/ 93 w 93"/>
                <a:gd name="T3" fmla="*/ 182 h 186"/>
                <a:gd name="T4" fmla="*/ 83 w 93"/>
                <a:gd name="T5" fmla="*/ 0 h 186"/>
                <a:gd name="T6" fmla="*/ 0 w 93"/>
                <a:gd name="T7" fmla="*/ 5 h 186"/>
                <a:gd name="T8" fmla="*/ 10 w 93"/>
                <a:gd name="T9" fmla="*/ 185 h 186"/>
                <a:gd name="T10" fmla="*/ 10 w 93"/>
                <a:gd name="T11" fmla="*/ 186 h 186"/>
                <a:gd name="T12" fmla="*/ 10 w 93"/>
                <a:gd name="T13" fmla="*/ 185 h 186"/>
                <a:gd name="T14" fmla="*/ 10 w 93"/>
                <a:gd name="T15" fmla="*/ 185 h 186"/>
                <a:gd name="T16" fmla="*/ 10 w 9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186">
                  <a:moveTo>
                    <a:pt x="10" y="186"/>
                  </a:moveTo>
                  <a:lnTo>
                    <a:pt x="93" y="182"/>
                  </a:lnTo>
                  <a:lnTo>
                    <a:pt x="83" y="0"/>
                  </a:lnTo>
                  <a:lnTo>
                    <a:pt x="0" y="5"/>
                  </a:lnTo>
                  <a:lnTo>
                    <a:pt x="10" y="185"/>
                  </a:lnTo>
                  <a:lnTo>
                    <a:pt x="10" y="186"/>
                  </a:lnTo>
                  <a:lnTo>
                    <a:pt x="10" y="185"/>
                  </a:lnTo>
                  <a:lnTo>
                    <a:pt x="10" y="185"/>
                  </a:lnTo>
                  <a:lnTo>
                    <a:pt x="10" y="186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67" name="Freeform 607"/>
            <p:cNvSpPr>
              <a:spLocks/>
            </p:cNvSpPr>
            <p:nvPr/>
          </p:nvSpPr>
          <p:spPr bwMode="auto">
            <a:xfrm>
              <a:off x="2118" y="3257"/>
              <a:ext cx="16" cy="35"/>
            </a:xfrm>
            <a:custGeom>
              <a:avLst/>
              <a:gdLst>
                <a:gd name="T0" fmla="*/ 94 w 94"/>
                <a:gd name="T1" fmla="*/ 208 h 213"/>
                <a:gd name="T2" fmla="*/ 94 w 94"/>
                <a:gd name="T3" fmla="*/ 208 h 213"/>
                <a:gd name="T4" fmla="*/ 83 w 94"/>
                <a:gd name="T5" fmla="*/ 0 h 213"/>
                <a:gd name="T6" fmla="*/ 0 w 94"/>
                <a:gd name="T7" fmla="*/ 4 h 213"/>
                <a:gd name="T8" fmla="*/ 11 w 94"/>
                <a:gd name="T9" fmla="*/ 213 h 213"/>
                <a:gd name="T10" fmla="*/ 94 w 94"/>
                <a:gd name="T11" fmla="*/ 208 h 213"/>
                <a:gd name="T12" fmla="*/ 94 w 94"/>
                <a:gd name="T13" fmla="*/ 208 h 213"/>
                <a:gd name="T14" fmla="*/ 94 w 94"/>
                <a:gd name="T15" fmla="*/ 208 h 213"/>
                <a:gd name="T16" fmla="*/ 94 w 94"/>
                <a:gd name="T17" fmla="*/ 208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213">
                  <a:moveTo>
                    <a:pt x="94" y="208"/>
                  </a:moveTo>
                  <a:lnTo>
                    <a:pt x="94" y="208"/>
                  </a:lnTo>
                  <a:lnTo>
                    <a:pt x="83" y="0"/>
                  </a:lnTo>
                  <a:lnTo>
                    <a:pt x="0" y="4"/>
                  </a:lnTo>
                  <a:lnTo>
                    <a:pt x="11" y="213"/>
                  </a:lnTo>
                  <a:lnTo>
                    <a:pt x="94" y="208"/>
                  </a:lnTo>
                  <a:lnTo>
                    <a:pt x="94" y="208"/>
                  </a:lnTo>
                  <a:lnTo>
                    <a:pt x="94" y="208"/>
                  </a:lnTo>
                  <a:lnTo>
                    <a:pt x="94" y="208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68" name="Freeform 608"/>
            <p:cNvSpPr>
              <a:spLocks/>
            </p:cNvSpPr>
            <p:nvPr/>
          </p:nvSpPr>
          <p:spPr bwMode="auto">
            <a:xfrm>
              <a:off x="2120" y="3292"/>
              <a:ext cx="16" cy="38"/>
            </a:xfrm>
            <a:custGeom>
              <a:avLst/>
              <a:gdLst>
                <a:gd name="T0" fmla="*/ 10 w 93"/>
                <a:gd name="T1" fmla="*/ 232 h 232"/>
                <a:gd name="T2" fmla="*/ 93 w 93"/>
                <a:gd name="T3" fmla="*/ 228 h 232"/>
                <a:gd name="T4" fmla="*/ 83 w 93"/>
                <a:gd name="T5" fmla="*/ 0 h 232"/>
                <a:gd name="T6" fmla="*/ 0 w 93"/>
                <a:gd name="T7" fmla="*/ 4 h 232"/>
                <a:gd name="T8" fmla="*/ 10 w 93"/>
                <a:gd name="T9" fmla="*/ 232 h 232"/>
                <a:gd name="T10" fmla="*/ 10 w 93"/>
                <a:gd name="T11" fmla="*/ 232 h 232"/>
                <a:gd name="T12" fmla="*/ 93 w 93"/>
                <a:gd name="T13" fmla="*/ 228 h 232"/>
                <a:gd name="T14" fmla="*/ 93 w 93"/>
                <a:gd name="T15" fmla="*/ 228 h 232"/>
                <a:gd name="T16" fmla="*/ 93 w 93"/>
                <a:gd name="T17" fmla="*/ 228 h 232"/>
                <a:gd name="T18" fmla="*/ 10 w 93"/>
                <a:gd name="T19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232">
                  <a:moveTo>
                    <a:pt x="10" y="232"/>
                  </a:moveTo>
                  <a:lnTo>
                    <a:pt x="93" y="228"/>
                  </a:lnTo>
                  <a:lnTo>
                    <a:pt x="83" y="0"/>
                  </a:lnTo>
                  <a:lnTo>
                    <a:pt x="0" y="4"/>
                  </a:lnTo>
                  <a:lnTo>
                    <a:pt x="10" y="232"/>
                  </a:lnTo>
                  <a:lnTo>
                    <a:pt x="10" y="232"/>
                  </a:lnTo>
                  <a:lnTo>
                    <a:pt x="93" y="228"/>
                  </a:lnTo>
                  <a:lnTo>
                    <a:pt x="93" y="228"/>
                  </a:lnTo>
                  <a:lnTo>
                    <a:pt x="93" y="228"/>
                  </a:lnTo>
                  <a:lnTo>
                    <a:pt x="10" y="232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69" name="Freeform 609"/>
            <p:cNvSpPr>
              <a:spLocks/>
            </p:cNvSpPr>
            <p:nvPr/>
          </p:nvSpPr>
          <p:spPr bwMode="auto">
            <a:xfrm>
              <a:off x="2122" y="3330"/>
              <a:ext cx="15" cy="37"/>
            </a:xfrm>
            <a:custGeom>
              <a:avLst/>
              <a:gdLst>
                <a:gd name="T0" fmla="*/ 10 w 93"/>
                <a:gd name="T1" fmla="*/ 222 h 222"/>
                <a:gd name="T2" fmla="*/ 93 w 93"/>
                <a:gd name="T3" fmla="*/ 219 h 222"/>
                <a:gd name="T4" fmla="*/ 83 w 93"/>
                <a:gd name="T5" fmla="*/ 0 h 222"/>
                <a:gd name="T6" fmla="*/ 0 w 93"/>
                <a:gd name="T7" fmla="*/ 4 h 222"/>
                <a:gd name="T8" fmla="*/ 10 w 93"/>
                <a:gd name="T9" fmla="*/ 222 h 222"/>
                <a:gd name="T10" fmla="*/ 10 w 93"/>
                <a:gd name="T11" fmla="*/ 222 h 222"/>
                <a:gd name="T12" fmla="*/ 10 w 93"/>
                <a:gd name="T13" fmla="*/ 222 h 222"/>
                <a:gd name="T14" fmla="*/ 10 w 93"/>
                <a:gd name="T15" fmla="*/ 222 h 222"/>
                <a:gd name="T16" fmla="*/ 10 w 93"/>
                <a:gd name="T17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222">
                  <a:moveTo>
                    <a:pt x="10" y="222"/>
                  </a:moveTo>
                  <a:lnTo>
                    <a:pt x="93" y="219"/>
                  </a:lnTo>
                  <a:lnTo>
                    <a:pt x="83" y="0"/>
                  </a:lnTo>
                  <a:lnTo>
                    <a:pt x="0" y="4"/>
                  </a:lnTo>
                  <a:lnTo>
                    <a:pt x="10" y="222"/>
                  </a:lnTo>
                  <a:lnTo>
                    <a:pt x="10" y="222"/>
                  </a:lnTo>
                  <a:lnTo>
                    <a:pt x="10" y="222"/>
                  </a:lnTo>
                  <a:lnTo>
                    <a:pt x="10" y="222"/>
                  </a:lnTo>
                  <a:lnTo>
                    <a:pt x="10" y="222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70" name="Freeform 610"/>
            <p:cNvSpPr>
              <a:spLocks/>
            </p:cNvSpPr>
            <p:nvPr/>
          </p:nvSpPr>
          <p:spPr bwMode="auto">
            <a:xfrm>
              <a:off x="2124" y="3366"/>
              <a:ext cx="15" cy="35"/>
            </a:xfrm>
            <a:custGeom>
              <a:avLst/>
              <a:gdLst>
                <a:gd name="T0" fmla="*/ 10 w 93"/>
                <a:gd name="T1" fmla="*/ 208 h 208"/>
                <a:gd name="T2" fmla="*/ 93 w 93"/>
                <a:gd name="T3" fmla="*/ 204 h 208"/>
                <a:gd name="T4" fmla="*/ 83 w 93"/>
                <a:gd name="T5" fmla="*/ 0 h 208"/>
                <a:gd name="T6" fmla="*/ 0 w 93"/>
                <a:gd name="T7" fmla="*/ 3 h 208"/>
                <a:gd name="T8" fmla="*/ 10 w 93"/>
                <a:gd name="T9" fmla="*/ 208 h 208"/>
                <a:gd name="T10" fmla="*/ 10 w 93"/>
                <a:gd name="T11" fmla="*/ 208 h 208"/>
                <a:gd name="T12" fmla="*/ 10 w 93"/>
                <a:gd name="T13" fmla="*/ 208 h 208"/>
                <a:gd name="T14" fmla="*/ 10 w 93"/>
                <a:gd name="T15" fmla="*/ 208 h 208"/>
                <a:gd name="T16" fmla="*/ 10 w 93"/>
                <a:gd name="T17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208">
                  <a:moveTo>
                    <a:pt x="10" y="208"/>
                  </a:moveTo>
                  <a:lnTo>
                    <a:pt x="93" y="204"/>
                  </a:lnTo>
                  <a:lnTo>
                    <a:pt x="83" y="0"/>
                  </a:lnTo>
                  <a:lnTo>
                    <a:pt x="0" y="3"/>
                  </a:lnTo>
                  <a:lnTo>
                    <a:pt x="10" y="208"/>
                  </a:lnTo>
                  <a:lnTo>
                    <a:pt x="10" y="208"/>
                  </a:lnTo>
                  <a:lnTo>
                    <a:pt x="10" y="208"/>
                  </a:lnTo>
                  <a:lnTo>
                    <a:pt x="10" y="208"/>
                  </a:lnTo>
                  <a:lnTo>
                    <a:pt x="10" y="208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71" name="Freeform 611"/>
            <p:cNvSpPr>
              <a:spLocks/>
            </p:cNvSpPr>
            <p:nvPr/>
          </p:nvSpPr>
          <p:spPr bwMode="auto">
            <a:xfrm>
              <a:off x="2125" y="3400"/>
              <a:ext cx="16" cy="32"/>
            </a:xfrm>
            <a:custGeom>
              <a:avLst/>
              <a:gdLst>
                <a:gd name="T0" fmla="*/ 10 w 93"/>
                <a:gd name="T1" fmla="*/ 189 h 189"/>
                <a:gd name="T2" fmla="*/ 93 w 93"/>
                <a:gd name="T3" fmla="*/ 185 h 189"/>
                <a:gd name="T4" fmla="*/ 83 w 93"/>
                <a:gd name="T5" fmla="*/ 0 h 189"/>
                <a:gd name="T6" fmla="*/ 0 w 93"/>
                <a:gd name="T7" fmla="*/ 4 h 189"/>
                <a:gd name="T8" fmla="*/ 10 w 93"/>
                <a:gd name="T9" fmla="*/ 189 h 189"/>
                <a:gd name="T10" fmla="*/ 10 w 93"/>
                <a:gd name="T11" fmla="*/ 189 h 189"/>
                <a:gd name="T12" fmla="*/ 10 w 93"/>
                <a:gd name="T13" fmla="*/ 189 h 189"/>
                <a:gd name="T14" fmla="*/ 10 w 93"/>
                <a:gd name="T15" fmla="*/ 189 h 189"/>
                <a:gd name="T16" fmla="*/ 10 w 93"/>
                <a:gd name="T17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189">
                  <a:moveTo>
                    <a:pt x="10" y="189"/>
                  </a:moveTo>
                  <a:lnTo>
                    <a:pt x="93" y="185"/>
                  </a:lnTo>
                  <a:lnTo>
                    <a:pt x="83" y="0"/>
                  </a:lnTo>
                  <a:lnTo>
                    <a:pt x="0" y="4"/>
                  </a:lnTo>
                  <a:lnTo>
                    <a:pt x="10" y="189"/>
                  </a:lnTo>
                  <a:lnTo>
                    <a:pt x="10" y="189"/>
                  </a:lnTo>
                  <a:lnTo>
                    <a:pt x="10" y="189"/>
                  </a:lnTo>
                  <a:lnTo>
                    <a:pt x="10" y="189"/>
                  </a:lnTo>
                  <a:lnTo>
                    <a:pt x="10" y="189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72" name="Freeform 612"/>
            <p:cNvSpPr>
              <a:spLocks/>
            </p:cNvSpPr>
            <p:nvPr/>
          </p:nvSpPr>
          <p:spPr bwMode="auto">
            <a:xfrm>
              <a:off x="2127" y="3431"/>
              <a:ext cx="15" cy="28"/>
            </a:xfrm>
            <a:custGeom>
              <a:avLst/>
              <a:gdLst>
                <a:gd name="T0" fmla="*/ 10 w 93"/>
                <a:gd name="T1" fmla="*/ 167 h 167"/>
                <a:gd name="T2" fmla="*/ 93 w 93"/>
                <a:gd name="T3" fmla="*/ 161 h 167"/>
                <a:gd name="T4" fmla="*/ 83 w 93"/>
                <a:gd name="T5" fmla="*/ 0 h 167"/>
                <a:gd name="T6" fmla="*/ 0 w 93"/>
                <a:gd name="T7" fmla="*/ 4 h 167"/>
                <a:gd name="T8" fmla="*/ 10 w 93"/>
                <a:gd name="T9" fmla="*/ 165 h 167"/>
                <a:gd name="T10" fmla="*/ 10 w 93"/>
                <a:gd name="T11" fmla="*/ 167 h 167"/>
                <a:gd name="T12" fmla="*/ 10 w 93"/>
                <a:gd name="T13" fmla="*/ 165 h 167"/>
                <a:gd name="T14" fmla="*/ 10 w 93"/>
                <a:gd name="T15" fmla="*/ 165 h 167"/>
                <a:gd name="T16" fmla="*/ 10 w 93"/>
                <a:gd name="T17" fmla="*/ 16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167">
                  <a:moveTo>
                    <a:pt x="10" y="167"/>
                  </a:moveTo>
                  <a:lnTo>
                    <a:pt x="93" y="161"/>
                  </a:lnTo>
                  <a:lnTo>
                    <a:pt x="83" y="0"/>
                  </a:lnTo>
                  <a:lnTo>
                    <a:pt x="0" y="4"/>
                  </a:lnTo>
                  <a:lnTo>
                    <a:pt x="10" y="165"/>
                  </a:lnTo>
                  <a:lnTo>
                    <a:pt x="10" y="167"/>
                  </a:lnTo>
                  <a:lnTo>
                    <a:pt x="10" y="165"/>
                  </a:lnTo>
                  <a:lnTo>
                    <a:pt x="10" y="165"/>
                  </a:lnTo>
                  <a:lnTo>
                    <a:pt x="10" y="167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73" name="Freeform 613"/>
            <p:cNvSpPr>
              <a:spLocks/>
            </p:cNvSpPr>
            <p:nvPr/>
          </p:nvSpPr>
          <p:spPr bwMode="auto">
            <a:xfrm>
              <a:off x="2129" y="3458"/>
              <a:ext cx="15" cy="24"/>
            </a:xfrm>
            <a:custGeom>
              <a:avLst/>
              <a:gdLst>
                <a:gd name="T0" fmla="*/ 10 w 93"/>
                <a:gd name="T1" fmla="*/ 148 h 148"/>
                <a:gd name="T2" fmla="*/ 93 w 93"/>
                <a:gd name="T3" fmla="*/ 143 h 148"/>
                <a:gd name="T4" fmla="*/ 83 w 93"/>
                <a:gd name="T5" fmla="*/ 0 h 148"/>
                <a:gd name="T6" fmla="*/ 0 w 93"/>
                <a:gd name="T7" fmla="*/ 6 h 148"/>
                <a:gd name="T8" fmla="*/ 10 w 93"/>
                <a:gd name="T9" fmla="*/ 148 h 148"/>
                <a:gd name="T10" fmla="*/ 10 w 93"/>
                <a:gd name="T11" fmla="*/ 148 h 148"/>
                <a:gd name="T12" fmla="*/ 10 w 93"/>
                <a:gd name="T13" fmla="*/ 148 h 148"/>
                <a:gd name="T14" fmla="*/ 10 w 93"/>
                <a:gd name="T15" fmla="*/ 148 h 148"/>
                <a:gd name="T16" fmla="*/ 10 w 93"/>
                <a:gd name="T17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148">
                  <a:moveTo>
                    <a:pt x="10" y="148"/>
                  </a:moveTo>
                  <a:lnTo>
                    <a:pt x="93" y="143"/>
                  </a:lnTo>
                  <a:lnTo>
                    <a:pt x="83" y="0"/>
                  </a:lnTo>
                  <a:lnTo>
                    <a:pt x="0" y="6"/>
                  </a:lnTo>
                  <a:lnTo>
                    <a:pt x="10" y="148"/>
                  </a:lnTo>
                  <a:lnTo>
                    <a:pt x="10" y="148"/>
                  </a:lnTo>
                  <a:lnTo>
                    <a:pt x="10" y="148"/>
                  </a:lnTo>
                  <a:lnTo>
                    <a:pt x="10" y="148"/>
                  </a:lnTo>
                  <a:lnTo>
                    <a:pt x="10" y="148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74" name="Freeform 614"/>
            <p:cNvSpPr>
              <a:spLocks/>
            </p:cNvSpPr>
            <p:nvPr/>
          </p:nvSpPr>
          <p:spPr bwMode="auto">
            <a:xfrm>
              <a:off x="2130" y="3481"/>
              <a:ext cx="16" cy="21"/>
            </a:xfrm>
            <a:custGeom>
              <a:avLst/>
              <a:gdLst>
                <a:gd name="T0" fmla="*/ 10 w 93"/>
                <a:gd name="T1" fmla="*/ 125 h 125"/>
                <a:gd name="T2" fmla="*/ 93 w 93"/>
                <a:gd name="T3" fmla="*/ 118 h 125"/>
                <a:gd name="T4" fmla="*/ 83 w 93"/>
                <a:gd name="T5" fmla="*/ 0 h 125"/>
                <a:gd name="T6" fmla="*/ 0 w 93"/>
                <a:gd name="T7" fmla="*/ 6 h 125"/>
                <a:gd name="T8" fmla="*/ 10 w 93"/>
                <a:gd name="T9" fmla="*/ 125 h 125"/>
                <a:gd name="T10" fmla="*/ 10 w 93"/>
                <a:gd name="T11" fmla="*/ 125 h 125"/>
                <a:gd name="T12" fmla="*/ 10 w 93"/>
                <a:gd name="T13" fmla="*/ 125 h 125"/>
                <a:gd name="T14" fmla="*/ 10 w 93"/>
                <a:gd name="T15" fmla="*/ 125 h 125"/>
                <a:gd name="T16" fmla="*/ 10 w 93"/>
                <a:gd name="T17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125">
                  <a:moveTo>
                    <a:pt x="10" y="125"/>
                  </a:moveTo>
                  <a:lnTo>
                    <a:pt x="93" y="118"/>
                  </a:lnTo>
                  <a:lnTo>
                    <a:pt x="83" y="0"/>
                  </a:lnTo>
                  <a:lnTo>
                    <a:pt x="0" y="6"/>
                  </a:lnTo>
                  <a:lnTo>
                    <a:pt x="10" y="125"/>
                  </a:lnTo>
                  <a:lnTo>
                    <a:pt x="10" y="125"/>
                  </a:lnTo>
                  <a:lnTo>
                    <a:pt x="10" y="125"/>
                  </a:lnTo>
                  <a:lnTo>
                    <a:pt x="10" y="125"/>
                  </a:lnTo>
                  <a:lnTo>
                    <a:pt x="10" y="125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75" name="Freeform 615"/>
            <p:cNvSpPr>
              <a:spLocks/>
            </p:cNvSpPr>
            <p:nvPr/>
          </p:nvSpPr>
          <p:spPr bwMode="auto">
            <a:xfrm>
              <a:off x="2132" y="3501"/>
              <a:ext cx="16" cy="19"/>
            </a:xfrm>
            <a:custGeom>
              <a:avLst/>
              <a:gdLst>
                <a:gd name="T0" fmla="*/ 12 w 94"/>
                <a:gd name="T1" fmla="*/ 117 h 117"/>
                <a:gd name="T2" fmla="*/ 94 w 94"/>
                <a:gd name="T3" fmla="*/ 108 h 117"/>
                <a:gd name="T4" fmla="*/ 83 w 94"/>
                <a:gd name="T5" fmla="*/ 0 h 117"/>
                <a:gd name="T6" fmla="*/ 0 w 94"/>
                <a:gd name="T7" fmla="*/ 7 h 117"/>
                <a:gd name="T8" fmla="*/ 12 w 94"/>
                <a:gd name="T9" fmla="*/ 117 h 117"/>
                <a:gd name="T10" fmla="*/ 12 w 94"/>
                <a:gd name="T11" fmla="*/ 117 h 117"/>
                <a:gd name="T12" fmla="*/ 94 w 94"/>
                <a:gd name="T13" fmla="*/ 108 h 117"/>
                <a:gd name="T14" fmla="*/ 94 w 94"/>
                <a:gd name="T15" fmla="*/ 108 h 117"/>
                <a:gd name="T16" fmla="*/ 94 w 94"/>
                <a:gd name="T17" fmla="*/ 108 h 117"/>
                <a:gd name="T18" fmla="*/ 12 w 94"/>
                <a:gd name="T19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17">
                  <a:moveTo>
                    <a:pt x="12" y="117"/>
                  </a:moveTo>
                  <a:lnTo>
                    <a:pt x="94" y="108"/>
                  </a:lnTo>
                  <a:lnTo>
                    <a:pt x="83" y="0"/>
                  </a:lnTo>
                  <a:lnTo>
                    <a:pt x="0" y="7"/>
                  </a:lnTo>
                  <a:lnTo>
                    <a:pt x="12" y="117"/>
                  </a:lnTo>
                  <a:lnTo>
                    <a:pt x="12" y="117"/>
                  </a:lnTo>
                  <a:lnTo>
                    <a:pt x="94" y="108"/>
                  </a:lnTo>
                  <a:lnTo>
                    <a:pt x="94" y="108"/>
                  </a:lnTo>
                  <a:lnTo>
                    <a:pt x="94" y="108"/>
                  </a:lnTo>
                  <a:lnTo>
                    <a:pt x="12" y="117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76" name="Freeform 616"/>
            <p:cNvSpPr>
              <a:spLocks/>
            </p:cNvSpPr>
            <p:nvPr/>
          </p:nvSpPr>
          <p:spPr bwMode="auto">
            <a:xfrm>
              <a:off x="2134" y="3519"/>
              <a:ext cx="15" cy="17"/>
            </a:xfrm>
            <a:custGeom>
              <a:avLst/>
              <a:gdLst>
                <a:gd name="T0" fmla="*/ 9 w 92"/>
                <a:gd name="T1" fmla="*/ 99 h 99"/>
                <a:gd name="T2" fmla="*/ 92 w 92"/>
                <a:gd name="T3" fmla="*/ 91 h 99"/>
                <a:gd name="T4" fmla="*/ 82 w 92"/>
                <a:gd name="T5" fmla="*/ 0 h 99"/>
                <a:gd name="T6" fmla="*/ 0 w 92"/>
                <a:gd name="T7" fmla="*/ 9 h 99"/>
                <a:gd name="T8" fmla="*/ 9 w 92"/>
                <a:gd name="T9" fmla="*/ 99 h 99"/>
                <a:gd name="T10" fmla="*/ 9 w 92"/>
                <a:gd name="T11" fmla="*/ 99 h 99"/>
                <a:gd name="T12" fmla="*/ 9 w 92"/>
                <a:gd name="T13" fmla="*/ 99 h 99"/>
                <a:gd name="T14" fmla="*/ 9 w 92"/>
                <a:gd name="T15" fmla="*/ 99 h 99"/>
                <a:gd name="T16" fmla="*/ 9 w 92"/>
                <a:gd name="T17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99">
                  <a:moveTo>
                    <a:pt x="9" y="99"/>
                  </a:moveTo>
                  <a:lnTo>
                    <a:pt x="92" y="91"/>
                  </a:lnTo>
                  <a:lnTo>
                    <a:pt x="82" y="0"/>
                  </a:lnTo>
                  <a:lnTo>
                    <a:pt x="0" y="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77" name="Freeform 617"/>
            <p:cNvSpPr>
              <a:spLocks/>
            </p:cNvSpPr>
            <p:nvPr/>
          </p:nvSpPr>
          <p:spPr bwMode="auto">
            <a:xfrm>
              <a:off x="2135" y="3534"/>
              <a:ext cx="16" cy="15"/>
            </a:xfrm>
            <a:custGeom>
              <a:avLst/>
              <a:gdLst>
                <a:gd name="T0" fmla="*/ 10 w 92"/>
                <a:gd name="T1" fmla="*/ 91 h 91"/>
                <a:gd name="T2" fmla="*/ 92 w 92"/>
                <a:gd name="T3" fmla="*/ 80 h 91"/>
                <a:gd name="T4" fmla="*/ 83 w 92"/>
                <a:gd name="T5" fmla="*/ 0 h 91"/>
                <a:gd name="T6" fmla="*/ 0 w 92"/>
                <a:gd name="T7" fmla="*/ 8 h 91"/>
                <a:gd name="T8" fmla="*/ 10 w 92"/>
                <a:gd name="T9" fmla="*/ 89 h 91"/>
                <a:gd name="T10" fmla="*/ 10 w 92"/>
                <a:gd name="T11" fmla="*/ 91 h 91"/>
                <a:gd name="T12" fmla="*/ 10 w 92"/>
                <a:gd name="T13" fmla="*/ 89 h 91"/>
                <a:gd name="T14" fmla="*/ 10 w 92"/>
                <a:gd name="T15" fmla="*/ 90 h 91"/>
                <a:gd name="T16" fmla="*/ 10 w 92"/>
                <a:gd name="T17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91">
                  <a:moveTo>
                    <a:pt x="10" y="91"/>
                  </a:moveTo>
                  <a:lnTo>
                    <a:pt x="92" y="80"/>
                  </a:lnTo>
                  <a:lnTo>
                    <a:pt x="83" y="0"/>
                  </a:lnTo>
                  <a:lnTo>
                    <a:pt x="0" y="8"/>
                  </a:lnTo>
                  <a:lnTo>
                    <a:pt x="10" y="89"/>
                  </a:lnTo>
                  <a:lnTo>
                    <a:pt x="10" y="91"/>
                  </a:lnTo>
                  <a:lnTo>
                    <a:pt x="10" y="89"/>
                  </a:lnTo>
                  <a:lnTo>
                    <a:pt x="10" y="90"/>
                  </a:lnTo>
                  <a:lnTo>
                    <a:pt x="10" y="91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78" name="Freeform 618"/>
            <p:cNvSpPr>
              <a:spLocks/>
            </p:cNvSpPr>
            <p:nvPr/>
          </p:nvSpPr>
          <p:spPr bwMode="auto">
            <a:xfrm>
              <a:off x="2137" y="3547"/>
              <a:ext cx="16" cy="13"/>
            </a:xfrm>
            <a:custGeom>
              <a:avLst/>
              <a:gdLst>
                <a:gd name="T0" fmla="*/ 11 w 92"/>
                <a:gd name="T1" fmla="*/ 79 h 79"/>
                <a:gd name="T2" fmla="*/ 92 w 92"/>
                <a:gd name="T3" fmla="*/ 66 h 79"/>
                <a:gd name="T4" fmla="*/ 82 w 92"/>
                <a:gd name="T5" fmla="*/ 0 h 79"/>
                <a:gd name="T6" fmla="*/ 0 w 92"/>
                <a:gd name="T7" fmla="*/ 12 h 79"/>
                <a:gd name="T8" fmla="*/ 10 w 92"/>
                <a:gd name="T9" fmla="*/ 79 h 79"/>
                <a:gd name="T10" fmla="*/ 11 w 92"/>
                <a:gd name="T11" fmla="*/ 79 h 79"/>
                <a:gd name="T12" fmla="*/ 10 w 92"/>
                <a:gd name="T13" fmla="*/ 79 h 79"/>
                <a:gd name="T14" fmla="*/ 10 w 92"/>
                <a:gd name="T15" fmla="*/ 79 h 79"/>
                <a:gd name="T16" fmla="*/ 11 w 92"/>
                <a:gd name="T17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79">
                  <a:moveTo>
                    <a:pt x="11" y="79"/>
                  </a:moveTo>
                  <a:lnTo>
                    <a:pt x="92" y="66"/>
                  </a:lnTo>
                  <a:lnTo>
                    <a:pt x="82" y="0"/>
                  </a:lnTo>
                  <a:lnTo>
                    <a:pt x="0" y="12"/>
                  </a:lnTo>
                  <a:lnTo>
                    <a:pt x="10" y="79"/>
                  </a:lnTo>
                  <a:lnTo>
                    <a:pt x="11" y="79"/>
                  </a:lnTo>
                  <a:lnTo>
                    <a:pt x="10" y="79"/>
                  </a:lnTo>
                  <a:lnTo>
                    <a:pt x="10" y="79"/>
                  </a:lnTo>
                  <a:lnTo>
                    <a:pt x="11" y="79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79" name="Freeform 619"/>
            <p:cNvSpPr>
              <a:spLocks/>
            </p:cNvSpPr>
            <p:nvPr/>
          </p:nvSpPr>
          <p:spPr bwMode="auto">
            <a:xfrm>
              <a:off x="2139" y="3558"/>
              <a:ext cx="15" cy="13"/>
            </a:xfrm>
            <a:custGeom>
              <a:avLst/>
              <a:gdLst>
                <a:gd name="T0" fmla="*/ 10 w 91"/>
                <a:gd name="T1" fmla="*/ 78 h 78"/>
                <a:gd name="T2" fmla="*/ 91 w 91"/>
                <a:gd name="T3" fmla="*/ 62 h 78"/>
                <a:gd name="T4" fmla="*/ 81 w 91"/>
                <a:gd name="T5" fmla="*/ 0 h 78"/>
                <a:gd name="T6" fmla="*/ 0 w 91"/>
                <a:gd name="T7" fmla="*/ 14 h 78"/>
                <a:gd name="T8" fmla="*/ 8 w 91"/>
                <a:gd name="T9" fmla="*/ 76 h 78"/>
                <a:gd name="T10" fmla="*/ 10 w 91"/>
                <a:gd name="T11" fmla="*/ 78 h 78"/>
                <a:gd name="T12" fmla="*/ 8 w 91"/>
                <a:gd name="T13" fmla="*/ 76 h 78"/>
                <a:gd name="T14" fmla="*/ 10 w 91"/>
                <a:gd name="T15" fmla="*/ 77 h 78"/>
                <a:gd name="T16" fmla="*/ 10 w 91"/>
                <a:gd name="T17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78">
                  <a:moveTo>
                    <a:pt x="10" y="78"/>
                  </a:moveTo>
                  <a:lnTo>
                    <a:pt x="91" y="62"/>
                  </a:lnTo>
                  <a:lnTo>
                    <a:pt x="81" y="0"/>
                  </a:lnTo>
                  <a:lnTo>
                    <a:pt x="0" y="14"/>
                  </a:lnTo>
                  <a:lnTo>
                    <a:pt x="8" y="76"/>
                  </a:lnTo>
                  <a:lnTo>
                    <a:pt x="10" y="78"/>
                  </a:lnTo>
                  <a:lnTo>
                    <a:pt x="8" y="76"/>
                  </a:lnTo>
                  <a:lnTo>
                    <a:pt x="10" y="77"/>
                  </a:lnTo>
                  <a:lnTo>
                    <a:pt x="10" y="78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80" name="Freeform 620"/>
            <p:cNvSpPr>
              <a:spLocks/>
            </p:cNvSpPr>
            <p:nvPr/>
          </p:nvSpPr>
          <p:spPr bwMode="auto">
            <a:xfrm>
              <a:off x="2141" y="3568"/>
              <a:ext cx="15" cy="11"/>
            </a:xfrm>
            <a:custGeom>
              <a:avLst/>
              <a:gdLst>
                <a:gd name="T0" fmla="*/ 10 w 90"/>
                <a:gd name="T1" fmla="*/ 64 h 64"/>
                <a:gd name="T2" fmla="*/ 90 w 90"/>
                <a:gd name="T3" fmla="*/ 48 h 64"/>
                <a:gd name="T4" fmla="*/ 80 w 90"/>
                <a:gd name="T5" fmla="*/ 0 h 64"/>
                <a:gd name="T6" fmla="*/ 0 w 90"/>
                <a:gd name="T7" fmla="*/ 17 h 64"/>
                <a:gd name="T8" fmla="*/ 10 w 90"/>
                <a:gd name="T9" fmla="*/ 64 h 64"/>
                <a:gd name="T10" fmla="*/ 10 w 90"/>
                <a:gd name="T11" fmla="*/ 64 h 64"/>
                <a:gd name="T12" fmla="*/ 90 w 90"/>
                <a:gd name="T13" fmla="*/ 48 h 64"/>
                <a:gd name="T14" fmla="*/ 90 w 90"/>
                <a:gd name="T15" fmla="*/ 48 h 64"/>
                <a:gd name="T16" fmla="*/ 90 w 90"/>
                <a:gd name="T17" fmla="*/ 48 h 64"/>
                <a:gd name="T18" fmla="*/ 10 w 90"/>
                <a:gd name="T1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0" h="64">
                  <a:moveTo>
                    <a:pt x="10" y="64"/>
                  </a:moveTo>
                  <a:lnTo>
                    <a:pt x="90" y="48"/>
                  </a:lnTo>
                  <a:lnTo>
                    <a:pt x="80" y="0"/>
                  </a:lnTo>
                  <a:lnTo>
                    <a:pt x="0" y="17"/>
                  </a:lnTo>
                  <a:lnTo>
                    <a:pt x="10" y="64"/>
                  </a:lnTo>
                  <a:lnTo>
                    <a:pt x="10" y="64"/>
                  </a:lnTo>
                  <a:lnTo>
                    <a:pt x="90" y="48"/>
                  </a:lnTo>
                  <a:lnTo>
                    <a:pt x="90" y="48"/>
                  </a:lnTo>
                  <a:lnTo>
                    <a:pt x="90" y="48"/>
                  </a:lnTo>
                  <a:lnTo>
                    <a:pt x="10" y="6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81" name="Freeform 621"/>
            <p:cNvSpPr>
              <a:spLocks/>
            </p:cNvSpPr>
            <p:nvPr/>
          </p:nvSpPr>
          <p:spPr bwMode="auto">
            <a:xfrm>
              <a:off x="2142" y="3576"/>
              <a:ext cx="15" cy="12"/>
            </a:xfrm>
            <a:custGeom>
              <a:avLst/>
              <a:gdLst>
                <a:gd name="T0" fmla="*/ 9 w 90"/>
                <a:gd name="T1" fmla="*/ 67 h 67"/>
                <a:gd name="T2" fmla="*/ 90 w 90"/>
                <a:gd name="T3" fmla="*/ 47 h 67"/>
                <a:gd name="T4" fmla="*/ 80 w 90"/>
                <a:gd name="T5" fmla="*/ 0 h 67"/>
                <a:gd name="T6" fmla="*/ 0 w 90"/>
                <a:gd name="T7" fmla="*/ 16 h 67"/>
                <a:gd name="T8" fmla="*/ 9 w 90"/>
                <a:gd name="T9" fmla="*/ 64 h 67"/>
                <a:gd name="T10" fmla="*/ 9 w 90"/>
                <a:gd name="T11" fmla="*/ 67 h 67"/>
                <a:gd name="T12" fmla="*/ 9 w 90"/>
                <a:gd name="T13" fmla="*/ 64 h 67"/>
                <a:gd name="T14" fmla="*/ 9 w 90"/>
                <a:gd name="T15" fmla="*/ 65 h 67"/>
                <a:gd name="T16" fmla="*/ 9 w 90"/>
                <a:gd name="T1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7">
                  <a:moveTo>
                    <a:pt x="9" y="67"/>
                  </a:moveTo>
                  <a:lnTo>
                    <a:pt x="90" y="47"/>
                  </a:lnTo>
                  <a:lnTo>
                    <a:pt x="80" y="0"/>
                  </a:lnTo>
                  <a:lnTo>
                    <a:pt x="0" y="16"/>
                  </a:lnTo>
                  <a:lnTo>
                    <a:pt x="9" y="64"/>
                  </a:lnTo>
                  <a:lnTo>
                    <a:pt x="9" y="67"/>
                  </a:lnTo>
                  <a:lnTo>
                    <a:pt x="9" y="64"/>
                  </a:lnTo>
                  <a:lnTo>
                    <a:pt x="9" y="65"/>
                  </a:lnTo>
                  <a:lnTo>
                    <a:pt x="9" y="67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82" name="Freeform 622"/>
            <p:cNvSpPr>
              <a:spLocks/>
            </p:cNvSpPr>
            <p:nvPr/>
          </p:nvSpPr>
          <p:spPr bwMode="auto">
            <a:xfrm>
              <a:off x="2144" y="3583"/>
              <a:ext cx="15" cy="11"/>
            </a:xfrm>
            <a:custGeom>
              <a:avLst/>
              <a:gdLst>
                <a:gd name="T0" fmla="*/ 92 w 92"/>
                <a:gd name="T1" fmla="*/ 40 h 62"/>
                <a:gd name="T2" fmla="*/ 92 w 92"/>
                <a:gd name="T3" fmla="*/ 37 h 62"/>
                <a:gd name="T4" fmla="*/ 80 w 92"/>
                <a:gd name="T5" fmla="*/ 0 h 62"/>
                <a:gd name="T6" fmla="*/ 0 w 92"/>
                <a:gd name="T7" fmla="*/ 24 h 62"/>
                <a:gd name="T8" fmla="*/ 13 w 92"/>
                <a:gd name="T9" fmla="*/ 62 h 62"/>
                <a:gd name="T10" fmla="*/ 92 w 92"/>
                <a:gd name="T11" fmla="*/ 40 h 62"/>
                <a:gd name="T12" fmla="*/ 92 w 92"/>
                <a:gd name="T13" fmla="*/ 40 h 62"/>
                <a:gd name="T14" fmla="*/ 92 w 92"/>
                <a:gd name="T15" fmla="*/ 38 h 62"/>
                <a:gd name="T16" fmla="*/ 92 w 92"/>
                <a:gd name="T17" fmla="*/ 37 h 62"/>
                <a:gd name="T18" fmla="*/ 92 w 92"/>
                <a:gd name="T19" fmla="*/ 4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62">
                  <a:moveTo>
                    <a:pt x="92" y="40"/>
                  </a:moveTo>
                  <a:lnTo>
                    <a:pt x="92" y="37"/>
                  </a:lnTo>
                  <a:lnTo>
                    <a:pt x="80" y="0"/>
                  </a:lnTo>
                  <a:lnTo>
                    <a:pt x="0" y="24"/>
                  </a:lnTo>
                  <a:lnTo>
                    <a:pt x="13" y="62"/>
                  </a:lnTo>
                  <a:lnTo>
                    <a:pt x="92" y="40"/>
                  </a:lnTo>
                  <a:lnTo>
                    <a:pt x="92" y="40"/>
                  </a:lnTo>
                  <a:lnTo>
                    <a:pt x="92" y="38"/>
                  </a:lnTo>
                  <a:lnTo>
                    <a:pt x="92" y="37"/>
                  </a:lnTo>
                  <a:lnTo>
                    <a:pt x="92" y="4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83" name="Freeform 623"/>
            <p:cNvSpPr>
              <a:spLocks/>
            </p:cNvSpPr>
            <p:nvPr/>
          </p:nvSpPr>
          <p:spPr bwMode="auto">
            <a:xfrm>
              <a:off x="2146" y="3590"/>
              <a:ext cx="15" cy="10"/>
            </a:xfrm>
            <a:custGeom>
              <a:avLst/>
              <a:gdLst>
                <a:gd name="T0" fmla="*/ 10 w 89"/>
                <a:gd name="T1" fmla="*/ 61 h 61"/>
                <a:gd name="T2" fmla="*/ 89 w 89"/>
                <a:gd name="T3" fmla="*/ 37 h 61"/>
                <a:gd name="T4" fmla="*/ 79 w 89"/>
                <a:gd name="T5" fmla="*/ 0 h 61"/>
                <a:gd name="T6" fmla="*/ 0 w 89"/>
                <a:gd name="T7" fmla="*/ 21 h 61"/>
                <a:gd name="T8" fmla="*/ 10 w 89"/>
                <a:gd name="T9" fmla="*/ 58 h 61"/>
                <a:gd name="T10" fmla="*/ 10 w 89"/>
                <a:gd name="T11" fmla="*/ 61 h 61"/>
                <a:gd name="T12" fmla="*/ 10 w 89"/>
                <a:gd name="T13" fmla="*/ 58 h 61"/>
                <a:gd name="T14" fmla="*/ 10 w 89"/>
                <a:gd name="T15" fmla="*/ 60 h 61"/>
                <a:gd name="T16" fmla="*/ 10 w 89"/>
                <a:gd name="T17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61">
                  <a:moveTo>
                    <a:pt x="10" y="61"/>
                  </a:moveTo>
                  <a:lnTo>
                    <a:pt x="89" y="37"/>
                  </a:lnTo>
                  <a:lnTo>
                    <a:pt x="79" y="0"/>
                  </a:lnTo>
                  <a:lnTo>
                    <a:pt x="0" y="21"/>
                  </a:lnTo>
                  <a:lnTo>
                    <a:pt x="10" y="58"/>
                  </a:lnTo>
                  <a:lnTo>
                    <a:pt x="10" y="61"/>
                  </a:lnTo>
                  <a:lnTo>
                    <a:pt x="10" y="58"/>
                  </a:lnTo>
                  <a:lnTo>
                    <a:pt x="10" y="60"/>
                  </a:lnTo>
                  <a:lnTo>
                    <a:pt x="10" y="61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84" name="Freeform 624"/>
            <p:cNvSpPr>
              <a:spLocks/>
            </p:cNvSpPr>
            <p:nvPr/>
          </p:nvSpPr>
          <p:spPr bwMode="auto">
            <a:xfrm>
              <a:off x="2148" y="3596"/>
              <a:ext cx="14" cy="9"/>
            </a:xfrm>
            <a:custGeom>
              <a:avLst/>
              <a:gdLst>
                <a:gd name="T0" fmla="*/ 88 w 88"/>
                <a:gd name="T1" fmla="*/ 28 h 55"/>
                <a:gd name="T2" fmla="*/ 88 w 88"/>
                <a:gd name="T3" fmla="*/ 28 h 55"/>
                <a:gd name="T4" fmla="*/ 78 w 88"/>
                <a:gd name="T5" fmla="*/ 0 h 55"/>
                <a:gd name="T6" fmla="*/ 0 w 88"/>
                <a:gd name="T7" fmla="*/ 26 h 55"/>
                <a:gd name="T8" fmla="*/ 10 w 88"/>
                <a:gd name="T9" fmla="*/ 55 h 55"/>
                <a:gd name="T10" fmla="*/ 88 w 88"/>
                <a:gd name="T11" fmla="*/ 28 h 55"/>
                <a:gd name="T12" fmla="*/ 88 w 88"/>
                <a:gd name="T13" fmla="*/ 28 h 55"/>
                <a:gd name="T14" fmla="*/ 88 w 88"/>
                <a:gd name="T15" fmla="*/ 28 h 55"/>
                <a:gd name="T16" fmla="*/ 88 w 88"/>
                <a:gd name="T17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55">
                  <a:moveTo>
                    <a:pt x="88" y="28"/>
                  </a:moveTo>
                  <a:lnTo>
                    <a:pt x="88" y="28"/>
                  </a:lnTo>
                  <a:lnTo>
                    <a:pt x="78" y="0"/>
                  </a:lnTo>
                  <a:lnTo>
                    <a:pt x="0" y="26"/>
                  </a:lnTo>
                  <a:lnTo>
                    <a:pt x="10" y="55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8" y="28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85" name="Freeform 625"/>
            <p:cNvSpPr>
              <a:spLocks/>
            </p:cNvSpPr>
            <p:nvPr/>
          </p:nvSpPr>
          <p:spPr bwMode="auto">
            <a:xfrm>
              <a:off x="2149" y="3601"/>
              <a:ext cx="15" cy="9"/>
            </a:xfrm>
            <a:custGeom>
              <a:avLst/>
              <a:gdLst>
                <a:gd name="T0" fmla="*/ 11 w 88"/>
                <a:gd name="T1" fmla="*/ 58 h 58"/>
                <a:gd name="T2" fmla="*/ 88 w 88"/>
                <a:gd name="T3" fmla="*/ 28 h 58"/>
                <a:gd name="T4" fmla="*/ 78 w 88"/>
                <a:gd name="T5" fmla="*/ 0 h 58"/>
                <a:gd name="T6" fmla="*/ 0 w 88"/>
                <a:gd name="T7" fmla="*/ 27 h 58"/>
                <a:gd name="T8" fmla="*/ 9 w 88"/>
                <a:gd name="T9" fmla="*/ 56 h 58"/>
                <a:gd name="T10" fmla="*/ 11 w 88"/>
                <a:gd name="T11" fmla="*/ 58 h 58"/>
                <a:gd name="T12" fmla="*/ 9 w 88"/>
                <a:gd name="T13" fmla="*/ 56 h 58"/>
                <a:gd name="T14" fmla="*/ 11 w 88"/>
                <a:gd name="T15" fmla="*/ 57 h 58"/>
                <a:gd name="T16" fmla="*/ 11 w 88"/>
                <a:gd name="T17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58">
                  <a:moveTo>
                    <a:pt x="11" y="58"/>
                  </a:moveTo>
                  <a:lnTo>
                    <a:pt x="88" y="28"/>
                  </a:lnTo>
                  <a:lnTo>
                    <a:pt x="78" y="0"/>
                  </a:lnTo>
                  <a:lnTo>
                    <a:pt x="0" y="27"/>
                  </a:lnTo>
                  <a:lnTo>
                    <a:pt x="9" y="56"/>
                  </a:lnTo>
                  <a:lnTo>
                    <a:pt x="11" y="58"/>
                  </a:lnTo>
                  <a:lnTo>
                    <a:pt x="9" y="56"/>
                  </a:lnTo>
                  <a:lnTo>
                    <a:pt x="11" y="57"/>
                  </a:lnTo>
                  <a:lnTo>
                    <a:pt x="11" y="58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86" name="Freeform 626"/>
            <p:cNvSpPr>
              <a:spLocks/>
            </p:cNvSpPr>
            <p:nvPr/>
          </p:nvSpPr>
          <p:spPr bwMode="auto">
            <a:xfrm>
              <a:off x="2151" y="3605"/>
              <a:ext cx="14" cy="9"/>
            </a:xfrm>
            <a:custGeom>
              <a:avLst/>
              <a:gdLst>
                <a:gd name="T0" fmla="*/ 10 w 86"/>
                <a:gd name="T1" fmla="*/ 55 h 55"/>
                <a:gd name="T2" fmla="*/ 86 w 86"/>
                <a:gd name="T3" fmla="*/ 23 h 55"/>
                <a:gd name="T4" fmla="*/ 76 w 86"/>
                <a:gd name="T5" fmla="*/ 0 h 55"/>
                <a:gd name="T6" fmla="*/ 0 w 86"/>
                <a:gd name="T7" fmla="*/ 32 h 55"/>
                <a:gd name="T8" fmla="*/ 10 w 86"/>
                <a:gd name="T9" fmla="*/ 55 h 55"/>
                <a:gd name="T10" fmla="*/ 10 w 86"/>
                <a:gd name="T11" fmla="*/ 55 h 55"/>
                <a:gd name="T12" fmla="*/ 86 w 86"/>
                <a:gd name="T13" fmla="*/ 23 h 55"/>
                <a:gd name="T14" fmla="*/ 86 w 86"/>
                <a:gd name="T15" fmla="*/ 23 h 55"/>
                <a:gd name="T16" fmla="*/ 86 w 86"/>
                <a:gd name="T17" fmla="*/ 23 h 55"/>
                <a:gd name="T18" fmla="*/ 10 w 86"/>
                <a:gd name="T19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" h="55">
                  <a:moveTo>
                    <a:pt x="10" y="55"/>
                  </a:moveTo>
                  <a:lnTo>
                    <a:pt x="86" y="23"/>
                  </a:lnTo>
                  <a:lnTo>
                    <a:pt x="76" y="0"/>
                  </a:lnTo>
                  <a:lnTo>
                    <a:pt x="0" y="32"/>
                  </a:lnTo>
                  <a:lnTo>
                    <a:pt x="10" y="55"/>
                  </a:lnTo>
                  <a:lnTo>
                    <a:pt x="10" y="55"/>
                  </a:lnTo>
                  <a:lnTo>
                    <a:pt x="86" y="23"/>
                  </a:lnTo>
                  <a:lnTo>
                    <a:pt x="86" y="23"/>
                  </a:lnTo>
                  <a:lnTo>
                    <a:pt x="86" y="23"/>
                  </a:lnTo>
                  <a:lnTo>
                    <a:pt x="10" y="55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87" name="Freeform 627"/>
            <p:cNvSpPr>
              <a:spLocks/>
            </p:cNvSpPr>
            <p:nvPr/>
          </p:nvSpPr>
          <p:spPr bwMode="auto">
            <a:xfrm>
              <a:off x="2153" y="3609"/>
              <a:ext cx="14" cy="10"/>
            </a:xfrm>
            <a:custGeom>
              <a:avLst/>
              <a:gdLst>
                <a:gd name="T0" fmla="*/ 11 w 86"/>
                <a:gd name="T1" fmla="*/ 60 h 60"/>
                <a:gd name="T2" fmla="*/ 86 w 86"/>
                <a:gd name="T3" fmla="*/ 25 h 60"/>
                <a:gd name="T4" fmla="*/ 76 w 86"/>
                <a:gd name="T5" fmla="*/ 0 h 60"/>
                <a:gd name="T6" fmla="*/ 0 w 86"/>
                <a:gd name="T7" fmla="*/ 32 h 60"/>
                <a:gd name="T8" fmla="*/ 9 w 86"/>
                <a:gd name="T9" fmla="*/ 57 h 60"/>
                <a:gd name="T10" fmla="*/ 11 w 86"/>
                <a:gd name="T11" fmla="*/ 60 h 60"/>
                <a:gd name="T12" fmla="*/ 9 w 86"/>
                <a:gd name="T13" fmla="*/ 57 h 60"/>
                <a:gd name="T14" fmla="*/ 9 w 86"/>
                <a:gd name="T15" fmla="*/ 58 h 60"/>
                <a:gd name="T16" fmla="*/ 11 w 86"/>
                <a:gd name="T17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60">
                  <a:moveTo>
                    <a:pt x="11" y="60"/>
                  </a:moveTo>
                  <a:lnTo>
                    <a:pt x="86" y="25"/>
                  </a:lnTo>
                  <a:lnTo>
                    <a:pt x="76" y="0"/>
                  </a:lnTo>
                  <a:lnTo>
                    <a:pt x="0" y="32"/>
                  </a:lnTo>
                  <a:lnTo>
                    <a:pt x="9" y="57"/>
                  </a:lnTo>
                  <a:lnTo>
                    <a:pt x="11" y="60"/>
                  </a:lnTo>
                  <a:lnTo>
                    <a:pt x="9" y="57"/>
                  </a:lnTo>
                  <a:lnTo>
                    <a:pt x="9" y="58"/>
                  </a:lnTo>
                  <a:lnTo>
                    <a:pt x="11" y="6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88" name="Freeform 628"/>
            <p:cNvSpPr>
              <a:spLocks/>
            </p:cNvSpPr>
            <p:nvPr/>
          </p:nvSpPr>
          <p:spPr bwMode="auto">
            <a:xfrm>
              <a:off x="2155" y="3612"/>
              <a:ext cx="14" cy="10"/>
            </a:xfrm>
            <a:custGeom>
              <a:avLst/>
              <a:gdLst>
                <a:gd name="T0" fmla="*/ 11 w 84"/>
                <a:gd name="T1" fmla="*/ 60 h 60"/>
                <a:gd name="T2" fmla="*/ 84 w 84"/>
                <a:gd name="T3" fmla="*/ 19 h 60"/>
                <a:gd name="T4" fmla="*/ 74 w 84"/>
                <a:gd name="T5" fmla="*/ 0 h 60"/>
                <a:gd name="T6" fmla="*/ 0 w 84"/>
                <a:gd name="T7" fmla="*/ 39 h 60"/>
                <a:gd name="T8" fmla="*/ 10 w 84"/>
                <a:gd name="T9" fmla="*/ 58 h 60"/>
                <a:gd name="T10" fmla="*/ 11 w 84"/>
                <a:gd name="T11" fmla="*/ 60 h 60"/>
                <a:gd name="T12" fmla="*/ 10 w 84"/>
                <a:gd name="T13" fmla="*/ 58 h 60"/>
                <a:gd name="T14" fmla="*/ 11 w 84"/>
                <a:gd name="T15" fmla="*/ 59 h 60"/>
                <a:gd name="T16" fmla="*/ 11 w 84"/>
                <a:gd name="T17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60">
                  <a:moveTo>
                    <a:pt x="11" y="60"/>
                  </a:moveTo>
                  <a:lnTo>
                    <a:pt x="84" y="19"/>
                  </a:lnTo>
                  <a:lnTo>
                    <a:pt x="74" y="0"/>
                  </a:lnTo>
                  <a:lnTo>
                    <a:pt x="0" y="39"/>
                  </a:lnTo>
                  <a:lnTo>
                    <a:pt x="10" y="58"/>
                  </a:lnTo>
                  <a:lnTo>
                    <a:pt x="11" y="60"/>
                  </a:lnTo>
                  <a:lnTo>
                    <a:pt x="10" y="58"/>
                  </a:lnTo>
                  <a:lnTo>
                    <a:pt x="11" y="59"/>
                  </a:lnTo>
                  <a:lnTo>
                    <a:pt x="11" y="6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89" name="Freeform 629"/>
            <p:cNvSpPr>
              <a:spLocks/>
            </p:cNvSpPr>
            <p:nvPr/>
          </p:nvSpPr>
          <p:spPr bwMode="auto">
            <a:xfrm>
              <a:off x="2156" y="3615"/>
              <a:ext cx="14" cy="11"/>
            </a:xfrm>
            <a:custGeom>
              <a:avLst/>
              <a:gdLst>
                <a:gd name="T0" fmla="*/ 13 w 83"/>
                <a:gd name="T1" fmla="*/ 64 h 64"/>
                <a:gd name="T2" fmla="*/ 83 w 83"/>
                <a:gd name="T3" fmla="*/ 19 h 64"/>
                <a:gd name="T4" fmla="*/ 70 w 83"/>
                <a:gd name="T5" fmla="*/ 0 h 64"/>
                <a:gd name="T6" fmla="*/ 0 w 83"/>
                <a:gd name="T7" fmla="*/ 43 h 64"/>
                <a:gd name="T8" fmla="*/ 12 w 83"/>
                <a:gd name="T9" fmla="*/ 63 h 64"/>
                <a:gd name="T10" fmla="*/ 13 w 83"/>
                <a:gd name="T11" fmla="*/ 64 h 64"/>
                <a:gd name="T12" fmla="*/ 12 w 83"/>
                <a:gd name="T13" fmla="*/ 63 h 64"/>
                <a:gd name="T14" fmla="*/ 13 w 83"/>
                <a:gd name="T15" fmla="*/ 63 h 64"/>
                <a:gd name="T16" fmla="*/ 13 w 83"/>
                <a:gd name="T1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64">
                  <a:moveTo>
                    <a:pt x="13" y="64"/>
                  </a:moveTo>
                  <a:lnTo>
                    <a:pt x="83" y="19"/>
                  </a:lnTo>
                  <a:lnTo>
                    <a:pt x="70" y="0"/>
                  </a:lnTo>
                  <a:lnTo>
                    <a:pt x="0" y="43"/>
                  </a:lnTo>
                  <a:lnTo>
                    <a:pt x="12" y="63"/>
                  </a:lnTo>
                  <a:lnTo>
                    <a:pt x="13" y="64"/>
                  </a:lnTo>
                  <a:lnTo>
                    <a:pt x="12" y="63"/>
                  </a:lnTo>
                  <a:lnTo>
                    <a:pt x="13" y="63"/>
                  </a:lnTo>
                  <a:lnTo>
                    <a:pt x="13" y="6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90" name="Freeform 630"/>
            <p:cNvSpPr>
              <a:spLocks/>
            </p:cNvSpPr>
            <p:nvPr/>
          </p:nvSpPr>
          <p:spPr bwMode="auto">
            <a:xfrm>
              <a:off x="2159" y="3618"/>
              <a:ext cx="13" cy="10"/>
            </a:xfrm>
            <a:custGeom>
              <a:avLst/>
              <a:gdLst>
                <a:gd name="T0" fmla="*/ 10 w 78"/>
                <a:gd name="T1" fmla="*/ 62 h 62"/>
                <a:gd name="T2" fmla="*/ 78 w 78"/>
                <a:gd name="T3" fmla="*/ 15 h 62"/>
                <a:gd name="T4" fmla="*/ 68 w 78"/>
                <a:gd name="T5" fmla="*/ 0 h 62"/>
                <a:gd name="T6" fmla="*/ 0 w 78"/>
                <a:gd name="T7" fmla="*/ 48 h 62"/>
                <a:gd name="T8" fmla="*/ 10 w 78"/>
                <a:gd name="T9" fmla="*/ 62 h 62"/>
                <a:gd name="T10" fmla="*/ 10 w 78"/>
                <a:gd name="T11" fmla="*/ 62 h 62"/>
                <a:gd name="T12" fmla="*/ 78 w 78"/>
                <a:gd name="T13" fmla="*/ 15 h 62"/>
                <a:gd name="T14" fmla="*/ 78 w 78"/>
                <a:gd name="T15" fmla="*/ 15 h 62"/>
                <a:gd name="T16" fmla="*/ 78 w 78"/>
                <a:gd name="T17" fmla="*/ 15 h 62"/>
                <a:gd name="T18" fmla="*/ 10 w 78"/>
                <a:gd name="T19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8" h="62">
                  <a:moveTo>
                    <a:pt x="10" y="62"/>
                  </a:moveTo>
                  <a:lnTo>
                    <a:pt x="78" y="15"/>
                  </a:lnTo>
                  <a:lnTo>
                    <a:pt x="68" y="0"/>
                  </a:lnTo>
                  <a:lnTo>
                    <a:pt x="0" y="48"/>
                  </a:lnTo>
                  <a:lnTo>
                    <a:pt x="10" y="62"/>
                  </a:lnTo>
                  <a:lnTo>
                    <a:pt x="10" y="62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10" y="62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91" name="Freeform 631"/>
            <p:cNvSpPr>
              <a:spLocks/>
            </p:cNvSpPr>
            <p:nvPr/>
          </p:nvSpPr>
          <p:spPr bwMode="auto">
            <a:xfrm>
              <a:off x="2160" y="3620"/>
              <a:ext cx="13" cy="11"/>
            </a:xfrm>
            <a:custGeom>
              <a:avLst/>
              <a:gdLst>
                <a:gd name="T0" fmla="*/ 10 w 78"/>
                <a:gd name="T1" fmla="*/ 62 h 62"/>
                <a:gd name="T2" fmla="*/ 78 w 78"/>
                <a:gd name="T3" fmla="*/ 14 h 62"/>
                <a:gd name="T4" fmla="*/ 68 w 78"/>
                <a:gd name="T5" fmla="*/ 0 h 62"/>
                <a:gd name="T6" fmla="*/ 0 w 78"/>
                <a:gd name="T7" fmla="*/ 47 h 62"/>
                <a:gd name="T8" fmla="*/ 10 w 78"/>
                <a:gd name="T9" fmla="*/ 62 h 62"/>
                <a:gd name="T10" fmla="*/ 10 w 78"/>
                <a:gd name="T11" fmla="*/ 62 h 62"/>
                <a:gd name="T12" fmla="*/ 78 w 78"/>
                <a:gd name="T13" fmla="*/ 14 h 62"/>
                <a:gd name="T14" fmla="*/ 78 w 78"/>
                <a:gd name="T15" fmla="*/ 14 h 62"/>
                <a:gd name="T16" fmla="*/ 78 w 78"/>
                <a:gd name="T17" fmla="*/ 14 h 62"/>
                <a:gd name="T18" fmla="*/ 10 w 78"/>
                <a:gd name="T19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8" h="62">
                  <a:moveTo>
                    <a:pt x="10" y="62"/>
                  </a:moveTo>
                  <a:lnTo>
                    <a:pt x="78" y="14"/>
                  </a:lnTo>
                  <a:lnTo>
                    <a:pt x="68" y="0"/>
                  </a:lnTo>
                  <a:lnTo>
                    <a:pt x="0" y="47"/>
                  </a:lnTo>
                  <a:lnTo>
                    <a:pt x="10" y="62"/>
                  </a:lnTo>
                  <a:lnTo>
                    <a:pt x="10" y="62"/>
                  </a:lnTo>
                  <a:lnTo>
                    <a:pt x="78" y="14"/>
                  </a:lnTo>
                  <a:lnTo>
                    <a:pt x="78" y="14"/>
                  </a:lnTo>
                  <a:lnTo>
                    <a:pt x="78" y="14"/>
                  </a:lnTo>
                  <a:lnTo>
                    <a:pt x="10" y="62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92" name="Freeform 632"/>
            <p:cNvSpPr>
              <a:spLocks/>
            </p:cNvSpPr>
            <p:nvPr/>
          </p:nvSpPr>
          <p:spPr bwMode="auto">
            <a:xfrm>
              <a:off x="2162" y="3623"/>
              <a:ext cx="13" cy="10"/>
            </a:xfrm>
            <a:custGeom>
              <a:avLst/>
              <a:gdLst>
                <a:gd name="T0" fmla="*/ 10 w 78"/>
                <a:gd name="T1" fmla="*/ 62 h 62"/>
                <a:gd name="T2" fmla="*/ 78 w 78"/>
                <a:gd name="T3" fmla="*/ 14 h 62"/>
                <a:gd name="T4" fmla="*/ 68 w 78"/>
                <a:gd name="T5" fmla="*/ 0 h 62"/>
                <a:gd name="T6" fmla="*/ 0 w 78"/>
                <a:gd name="T7" fmla="*/ 48 h 62"/>
                <a:gd name="T8" fmla="*/ 10 w 78"/>
                <a:gd name="T9" fmla="*/ 62 h 62"/>
                <a:gd name="T10" fmla="*/ 10 w 78"/>
                <a:gd name="T11" fmla="*/ 62 h 62"/>
                <a:gd name="T12" fmla="*/ 78 w 78"/>
                <a:gd name="T13" fmla="*/ 14 h 62"/>
                <a:gd name="T14" fmla="*/ 78 w 78"/>
                <a:gd name="T15" fmla="*/ 14 h 62"/>
                <a:gd name="T16" fmla="*/ 78 w 78"/>
                <a:gd name="T17" fmla="*/ 14 h 62"/>
                <a:gd name="T18" fmla="*/ 10 w 78"/>
                <a:gd name="T19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8" h="62">
                  <a:moveTo>
                    <a:pt x="10" y="62"/>
                  </a:moveTo>
                  <a:lnTo>
                    <a:pt x="78" y="14"/>
                  </a:lnTo>
                  <a:lnTo>
                    <a:pt x="68" y="0"/>
                  </a:lnTo>
                  <a:lnTo>
                    <a:pt x="0" y="48"/>
                  </a:lnTo>
                  <a:lnTo>
                    <a:pt x="10" y="62"/>
                  </a:lnTo>
                  <a:lnTo>
                    <a:pt x="10" y="62"/>
                  </a:lnTo>
                  <a:lnTo>
                    <a:pt x="78" y="14"/>
                  </a:lnTo>
                  <a:lnTo>
                    <a:pt x="78" y="14"/>
                  </a:lnTo>
                  <a:lnTo>
                    <a:pt x="78" y="14"/>
                  </a:lnTo>
                  <a:lnTo>
                    <a:pt x="10" y="62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93" name="Freeform 633"/>
            <p:cNvSpPr>
              <a:spLocks/>
            </p:cNvSpPr>
            <p:nvPr/>
          </p:nvSpPr>
          <p:spPr bwMode="auto">
            <a:xfrm>
              <a:off x="2164" y="3625"/>
              <a:ext cx="13" cy="11"/>
            </a:xfrm>
            <a:custGeom>
              <a:avLst/>
              <a:gdLst>
                <a:gd name="T0" fmla="*/ 15 w 78"/>
                <a:gd name="T1" fmla="*/ 68 h 68"/>
                <a:gd name="T2" fmla="*/ 78 w 78"/>
                <a:gd name="T3" fmla="*/ 15 h 68"/>
                <a:gd name="T4" fmla="*/ 68 w 78"/>
                <a:gd name="T5" fmla="*/ 0 h 68"/>
                <a:gd name="T6" fmla="*/ 0 w 78"/>
                <a:gd name="T7" fmla="*/ 48 h 68"/>
                <a:gd name="T8" fmla="*/ 10 w 78"/>
                <a:gd name="T9" fmla="*/ 62 h 68"/>
                <a:gd name="T10" fmla="*/ 15 w 78"/>
                <a:gd name="T11" fmla="*/ 68 h 68"/>
                <a:gd name="T12" fmla="*/ 10 w 78"/>
                <a:gd name="T13" fmla="*/ 62 h 68"/>
                <a:gd name="T14" fmla="*/ 12 w 78"/>
                <a:gd name="T15" fmla="*/ 66 h 68"/>
                <a:gd name="T16" fmla="*/ 15 w 78"/>
                <a:gd name="T17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68">
                  <a:moveTo>
                    <a:pt x="15" y="68"/>
                  </a:moveTo>
                  <a:lnTo>
                    <a:pt x="78" y="15"/>
                  </a:lnTo>
                  <a:lnTo>
                    <a:pt x="68" y="0"/>
                  </a:lnTo>
                  <a:lnTo>
                    <a:pt x="0" y="48"/>
                  </a:lnTo>
                  <a:lnTo>
                    <a:pt x="10" y="62"/>
                  </a:lnTo>
                  <a:lnTo>
                    <a:pt x="15" y="68"/>
                  </a:lnTo>
                  <a:lnTo>
                    <a:pt x="10" y="62"/>
                  </a:lnTo>
                  <a:lnTo>
                    <a:pt x="12" y="66"/>
                  </a:lnTo>
                  <a:lnTo>
                    <a:pt x="15" y="68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94" name="Freeform 634"/>
            <p:cNvSpPr>
              <a:spLocks/>
            </p:cNvSpPr>
            <p:nvPr/>
          </p:nvSpPr>
          <p:spPr bwMode="auto">
            <a:xfrm>
              <a:off x="2166" y="3626"/>
              <a:ext cx="11" cy="12"/>
            </a:xfrm>
            <a:custGeom>
              <a:avLst/>
              <a:gdLst>
                <a:gd name="T0" fmla="*/ 10 w 68"/>
                <a:gd name="T1" fmla="*/ 70 h 70"/>
                <a:gd name="T2" fmla="*/ 68 w 68"/>
                <a:gd name="T3" fmla="*/ 10 h 70"/>
                <a:gd name="T4" fmla="*/ 58 w 68"/>
                <a:gd name="T5" fmla="*/ 0 h 70"/>
                <a:gd name="T6" fmla="*/ 0 w 68"/>
                <a:gd name="T7" fmla="*/ 60 h 70"/>
                <a:gd name="T8" fmla="*/ 10 w 68"/>
                <a:gd name="T9" fmla="*/ 70 h 70"/>
                <a:gd name="T10" fmla="*/ 10 w 68"/>
                <a:gd name="T11" fmla="*/ 70 h 70"/>
                <a:gd name="T12" fmla="*/ 68 w 68"/>
                <a:gd name="T13" fmla="*/ 10 h 70"/>
                <a:gd name="T14" fmla="*/ 68 w 68"/>
                <a:gd name="T15" fmla="*/ 10 h 70"/>
                <a:gd name="T16" fmla="*/ 68 w 68"/>
                <a:gd name="T17" fmla="*/ 10 h 70"/>
                <a:gd name="T18" fmla="*/ 10 w 68"/>
                <a:gd name="T19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" h="70">
                  <a:moveTo>
                    <a:pt x="10" y="70"/>
                  </a:moveTo>
                  <a:lnTo>
                    <a:pt x="68" y="10"/>
                  </a:lnTo>
                  <a:lnTo>
                    <a:pt x="58" y="0"/>
                  </a:lnTo>
                  <a:lnTo>
                    <a:pt x="0" y="60"/>
                  </a:lnTo>
                  <a:lnTo>
                    <a:pt x="10" y="70"/>
                  </a:lnTo>
                  <a:lnTo>
                    <a:pt x="10" y="70"/>
                  </a:lnTo>
                  <a:lnTo>
                    <a:pt x="68" y="10"/>
                  </a:lnTo>
                  <a:lnTo>
                    <a:pt x="68" y="10"/>
                  </a:lnTo>
                  <a:lnTo>
                    <a:pt x="68" y="10"/>
                  </a:lnTo>
                  <a:lnTo>
                    <a:pt x="10" y="7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95" name="Freeform 635"/>
            <p:cNvSpPr>
              <a:spLocks/>
            </p:cNvSpPr>
            <p:nvPr/>
          </p:nvSpPr>
          <p:spPr bwMode="auto">
            <a:xfrm>
              <a:off x="2168" y="3628"/>
              <a:ext cx="11" cy="12"/>
            </a:xfrm>
            <a:custGeom>
              <a:avLst/>
              <a:gdLst>
                <a:gd name="T0" fmla="*/ 9 w 68"/>
                <a:gd name="T1" fmla="*/ 70 h 70"/>
                <a:gd name="T2" fmla="*/ 68 w 68"/>
                <a:gd name="T3" fmla="*/ 9 h 70"/>
                <a:gd name="T4" fmla="*/ 58 w 68"/>
                <a:gd name="T5" fmla="*/ 0 h 70"/>
                <a:gd name="T6" fmla="*/ 0 w 68"/>
                <a:gd name="T7" fmla="*/ 60 h 70"/>
                <a:gd name="T8" fmla="*/ 9 w 68"/>
                <a:gd name="T9" fmla="*/ 70 h 70"/>
                <a:gd name="T10" fmla="*/ 9 w 68"/>
                <a:gd name="T11" fmla="*/ 70 h 70"/>
                <a:gd name="T12" fmla="*/ 68 w 68"/>
                <a:gd name="T13" fmla="*/ 9 h 70"/>
                <a:gd name="T14" fmla="*/ 68 w 68"/>
                <a:gd name="T15" fmla="*/ 9 h 70"/>
                <a:gd name="T16" fmla="*/ 68 w 68"/>
                <a:gd name="T17" fmla="*/ 9 h 70"/>
                <a:gd name="T18" fmla="*/ 9 w 68"/>
                <a:gd name="T19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" h="70">
                  <a:moveTo>
                    <a:pt x="9" y="70"/>
                  </a:moveTo>
                  <a:lnTo>
                    <a:pt x="68" y="9"/>
                  </a:lnTo>
                  <a:lnTo>
                    <a:pt x="58" y="0"/>
                  </a:lnTo>
                  <a:lnTo>
                    <a:pt x="0" y="60"/>
                  </a:lnTo>
                  <a:lnTo>
                    <a:pt x="9" y="70"/>
                  </a:lnTo>
                  <a:lnTo>
                    <a:pt x="9" y="70"/>
                  </a:lnTo>
                  <a:lnTo>
                    <a:pt x="68" y="9"/>
                  </a:lnTo>
                  <a:lnTo>
                    <a:pt x="68" y="9"/>
                  </a:lnTo>
                  <a:lnTo>
                    <a:pt x="68" y="9"/>
                  </a:lnTo>
                  <a:lnTo>
                    <a:pt x="9" y="7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96" name="Freeform 636"/>
            <p:cNvSpPr>
              <a:spLocks/>
            </p:cNvSpPr>
            <p:nvPr/>
          </p:nvSpPr>
          <p:spPr bwMode="auto">
            <a:xfrm>
              <a:off x="2169" y="3629"/>
              <a:ext cx="12" cy="12"/>
            </a:xfrm>
            <a:custGeom>
              <a:avLst/>
              <a:gdLst>
                <a:gd name="T0" fmla="*/ 13 w 67"/>
                <a:gd name="T1" fmla="*/ 72 h 72"/>
                <a:gd name="T2" fmla="*/ 67 w 67"/>
                <a:gd name="T3" fmla="*/ 10 h 72"/>
                <a:gd name="T4" fmla="*/ 59 w 67"/>
                <a:gd name="T5" fmla="*/ 0 h 72"/>
                <a:gd name="T6" fmla="*/ 0 w 67"/>
                <a:gd name="T7" fmla="*/ 61 h 72"/>
                <a:gd name="T8" fmla="*/ 10 w 67"/>
                <a:gd name="T9" fmla="*/ 70 h 72"/>
                <a:gd name="T10" fmla="*/ 13 w 67"/>
                <a:gd name="T11" fmla="*/ 72 h 72"/>
                <a:gd name="T12" fmla="*/ 10 w 67"/>
                <a:gd name="T13" fmla="*/ 70 h 72"/>
                <a:gd name="T14" fmla="*/ 12 w 67"/>
                <a:gd name="T15" fmla="*/ 71 h 72"/>
                <a:gd name="T16" fmla="*/ 13 w 67"/>
                <a:gd name="T17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72">
                  <a:moveTo>
                    <a:pt x="13" y="72"/>
                  </a:moveTo>
                  <a:lnTo>
                    <a:pt x="67" y="10"/>
                  </a:lnTo>
                  <a:lnTo>
                    <a:pt x="59" y="0"/>
                  </a:lnTo>
                  <a:lnTo>
                    <a:pt x="0" y="61"/>
                  </a:lnTo>
                  <a:lnTo>
                    <a:pt x="10" y="70"/>
                  </a:lnTo>
                  <a:lnTo>
                    <a:pt x="13" y="72"/>
                  </a:lnTo>
                  <a:lnTo>
                    <a:pt x="10" y="70"/>
                  </a:lnTo>
                  <a:lnTo>
                    <a:pt x="12" y="71"/>
                  </a:lnTo>
                  <a:lnTo>
                    <a:pt x="13" y="72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97" name="Freeform 637"/>
            <p:cNvSpPr>
              <a:spLocks/>
            </p:cNvSpPr>
            <p:nvPr/>
          </p:nvSpPr>
          <p:spPr bwMode="auto">
            <a:xfrm>
              <a:off x="2172" y="3631"/>
              <a:ext cx="10" cy="13"/>
            </a:xfrm>
            <a:custGeom>
              <a:avLst/>
              <a:gdLst>
                <a:gd name="T0" fmla="*/ 20 w 64"/>
                <a:gd name="T1" fmla="*/ 79 h 79"/>
                <a:gd name="T2" fmla="*/ 64 w 64"/>
                <a:gd name="T3" fmla="*/ 9 h 79"/>
                <a:gd name="T4" fmla="*/ 52 w 64"/>
                <a:gd name="T5" fmla="*/ 0 h 79"/>
                <a:gd name="T6" fmla="*/ 0 w 64"/>
                <a:gd name="T7" fmla="*/ 64 h 79"/>
                <a:gd name="T8" fmla="*/ 12 w 64"/>
                <a:gd name="T9" fmla="*/ 74 h 79"/>
                <a:gd name="T10" fmla="*/ 20 w 64"/>
                <a:gd name="T11" fmla="*/ 79 h 79"/>
                <a:gd name="T12" fmla="*/ 12 w 64"/>
                <a:gd name="T13" fmla="*/ 74 h 79"/>
                <a:gd name="T14" fmla="*/ 16 w 64"/>
                <a:gd name="T15" fmla="*/ 77 h 79"/>
                <a:gd name="T16" fmla="*/ 20 w 64"/>
                <a:gd name="T17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79">
                  <a:moveTo>
                    <a:pt x="20" y="79"/>
                  </a:moveTo>
                  <a:lnTo>
                    <a:pt x="64" y="9"/>
                  </a:lnTo>
                  <a:lnTo>
                    <a:pt x="52" y="0"/>
                  </a:lnTo>
                  <a:lnTo>
                    <a:pt x="0" y="64"/>
                  </a:lnTo>
                  <a:lnTo>
                    <a:pt x="12" y="74"/>
                  </a:lnTo>
                  <a:lnTo>
                    <a:pt x="20" y="79"/>
                  </a:lnTo>
                  <a:lnTo>
                    <a:pt x="12" y="74"/>
                  </a:lnTo>
                  <a:lnTo>
                    <a:pt x="16" y="77"/>
                  </a:lnTo>
                  <a:lnTo>
                    <a:pt x="20" y="79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98" name="Freeform 638"/>
            <p:cNvSpPr>
              <a:spLocks/>
            </p:cNvSpPr>
            <p:nvPr/>
          </p:nvSpPr>
          <p:spPr bwMode="auto">
            <a:xfrm>
              <a:off x="2175" y="3632"/>
              <a:ext cx="9" cy="13"/>
            </a:xfrm>
            <a:custGeom>
              <a:avLst/>
              <a:gdLst>
                <a:gd name="T0" fmla="*/ 57 w 57"/>
                <a:gd name="T1" fmla="*/ 12 h 80"/>
                <a:gd name="T2" fmla="*/ 46 w 57"/>
                <a:gd name="T3" fmla="*/ 5 h 80"/>
                <a:gd name="T4" fmla="*/ 36 w 57"/>
                <a:gd name="T5" fmla="*/ 0 h 80"/>
                <a:gd name="T6" fmla="*/ 0 w 57"/>
                <a:gd name="T7" fmla="*/ 75 h 80"/>
                <a:gd name="T8" fmla="*/ 10 w 57"/>
                <a:gd name="T9" fmla="*/ 80 h 80"/>
                <a:gd name="T10" fmla="*/ 57 w 57"/>
                <a:gd name="T11" fmla="*/ 12 h 80"/>
                <a:gd name="T12" fmla="*/ 57 w 57"/>
                <a:gd name="T13" fmla="*/ 12 h 80"/>
                <a:gd name="T14" fmla="*/ 52 w 57"/>
                <a:gd name="T15" fmla="*/ 8 h 80"/>
                <a:gd name="T16" fmla="*/ 46 w 57"/>
                <a:gd name="T17" fmla="*/ 5 h 80"/>
                <a:gd name="T18" fmla="*/ 57 w 57"/>
                <a:gd name="T19" fmla="*/ 1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80">
                  <a:moveTo>
                    <a:pt x="57" y="12"/>
                  </a:moveTo>
                  <a:lnTo>
                    <a:pt x="46" y="5"/>
                  </a:lnTo>
                  <a:lnTo>
                    <a:pt x="36" y="0"/>
                  </a:lnTo>
                  <a:lnTo>
                    <a:pt x="0" y="75"/>
                  </a:lnTo>
                  <a:lnTo>
                    <a:pt x="10" y="80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2" y="8"/>
                  </a:lnTo>
                  <a:lnTo>
                    <a:pt x="46" y="5"/>
                  </a:lnTo>
                  <a:lnTo>
                    <a:pt x="57" y="12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599" name="Freeform 639"/>
            <p:cNvSpPr>
              <a:spLocks/>
            </p:cNvSpPr>
            <p:nvPr/>
          </p:nvSpPr>
          <p:spPr bwMode="auto">
            <a:xfrm>
              <a:off x="2175" y="3634"/>
              <a:ext cx="11" cy="12"/>
            </a:xfrm>
            <a:custGeom>
              <a:avLst/>
              <a:gdLst>
                <a:gd name="T0" fmla="*/ 21 w 68"/>
                <a:gd name="T1" fmla="*/ 77 h 77"/>
                <a:gd name="T2" fmla="*/ 68 w 68"/>
                <a:gd name="T3" fmla="*/ 10 h 77"/>
                <a:gd name="T4" fmla="*/ 58 w 68"/>
                <a:gd name="T5" fmla="*/ 0 h 77"/>
                <a:gd name="T6" fmla="*/ 0 w 68"/>
                <a:gd name="T7" fmla="*/ 60 h 77"/>
                <a:gd name="T8" fmla="*/ 10 w 68"/>
                <a:gd name="T9" fmla="*/ 70 h 77"/>
                <a:gd name="T10" fmla="*/ 21 w 68"/>
                <a:gd name="T11" fmla="*/ 77 h 77"/>
                <a:gd name="T12" fmla="*/ 10 w 68"/>
                <a:gd name="T13" fmla="*/ 70 h 77"/>
                <a:gd name="T14" fmla="*/ 14 w 68"/>
                <a:gd name="T15" fmla="*/ 74 h 77"/>
                <a:gd name="T16" fmla="*/ 21 w 68"/>
                <a:gd name="T17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77">
                  <a:moveTo>
                    <a:pt x="21" y="77"/>
                  </a:moveTo>
                  <a:lnTo>
                    <a:pt x="68" y="10"/>
                  </a:lnTo>
                  <a:lnTo>
                    <a:pt x="58" y="0"/>
                  </a:lnTo>
                  <a:lnTo>
                    <a:pt x="0" y="60"/>
                  </a:lnTo>
                  <a:lnTo>
                    <a:pt x="10" y="70"/>
                  </a:lnTo>
                  <a:lnTo>
                    <a:pt x="21" y="77"/>
                  </a:lnTo>
                  <a:lnTo>
                    <a:pt x="10" y="70"/>
                  </a:lnTo>
                  <a:lnTo>
                    <a:pt x="14" y="74"/>
                  </a:lnTo>
                  <a:lnTo>
                    <a:pt x="21" y="77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600" name="Freeform 640"/>
            <p:cNvSpPr>
              <a:spLocks/>
            </p:cNvSpPr>
            <p:nvPr/>
          </p:nvSpPr>
          <p:spPr bwMode="auto">
            <a:xfrm>
              <a:off x="2178" y="3634"/>
              <a:ext cx="10" cy="13"/>
            </a:xfrm>
            <a:custGeom>
              <a:avLst/>
              <a:gdLst>
                <a:gd name="T0" fmla="*/ 56 w 56"/>
                <a:gd name="T1" fmla="*/ 12 h 79"/>
                <a:gd name="T2" fmla="*/ 45 w 56"/>
                <a:gd name="T3" fmla="*/ 4 h 79"/>
                <a:gd name="T4" fmla="*/ 35 w 56"/>
                <a:gd name="T5" fmla="*/ 0 h 79"/>
                <a:gd name="T6" fmla="*/ 0 w 56"/>
                <a:gd name="T7" fmla="*/ 74 h 79"/>
                <a:gd name="T8" fmla="*/ 10 w 56"/>
                <a:gd name="T9" fmla="*/ 79 h 79"/>
                <a:gd name="T10" fmla="*/ 56 w 56"/>
                <a:gd name="T11" fmla="*/ 12 h 79"/>
                <a:gd name="T12" fmla="*/ 56 w 56"/>
                <a:gd name="T13" fmla="*/ 12 h 79"/>
                <a:gd name="T14" fmla="*/ 52 w 56"/>
                <a:gd name="T15" fmla="*/ 7 h 79"/>
                <a:gd name="T16" fmla="*/ 45 w 56"/>
                <a:gd name="T17" fmla="*/ 4 h 79"/>
                <a:gd name="T18" fmla="*/ 56 w 56"/>
                <a:gd name="T19" fmla="*/ 1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79">
                  <a:moveTo>
                    <a:pt x="56" y="12"/>
                  </a:moveTo>
                  <a:lnTo>
                    <a:pt x="45" y="4"/>
                  </a:lnTo>
                  <a:lnTo>
                    <a:pt x="35" y="0"/>
                  </a:lnTo>
                  <a:lnTo>
                    <a:pt x="0" y="74"/>
                  </a:lnTo>
                  <a:lnTo>
                    <a:pt x="10" y="79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52" y="7"/>
                  </a:lnTo>
                  <a:lnTo>
                    <a:pt x="45" y="4"/>
                  </a:lnTo>
                  <a:lnTo>
                    <a:pt x="56" y="12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601" name="Freeform 641"/>
            <p:cNvSpPr>
              <a:spLocks/>
            </p:cNvSpPr>
            <p:nvPr/>
          </p:nvSpPr>
          <p:spPr bwMode="auto">
            <a:xfrm>
              <a:off x="2178" y="3636"/>
              <a:ext cx="11" cy="13"/>
            </a:xfrm>
            <a:custGeom>
              <a:avLst/>
              <a:gdLst>
                <a:gd name="T0" fmla="*/ 20 w 67"/>
                <a:gd name="T1" fmla="*/ 76 h 76"/>
                <a:gd name="T2" fmla="*/ 67 w 67"/>
                <a:gd name="T3" fmla="*/ 9 h 76"/>
                <a:gd name="T4" fmla="*/ 57 w 67"/>
                <a:gd name="T5" fmla="*/ 0 h 76"/>
                <a:gd name="T6" fmla="*/ 0 w 67"/>
                <a:gd name="T7" fmla="*/ 59 h 76"/>
                <a:gd name="T8" fmla="*/ 10 w 67"/>
                <a:gd name="T9" fmla="*/ 69 h 76"/>
                <a:gd name="T10" fmla="*/ 20 w 67"/>
                <a:gd name="T11" fmla="*/ 76 h 76"/>
                <a:gd name="T12" fmla="*/ 10 w 67"/>
                <a:gd name="T13" fmla="*/ 69 h 76"/>
                <a:gd name="T14" fmla="*/ 14 w 67"/>
                <a:gd name="T15" fmla="*/ 74 h 76"/>
                <a:gd name="T16" fmla="*/ 20 w 67"/>
                <a:gd name="T17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76">
                  <a:moveTo>
                    <a:pt x="20" y="76"/>
                  </a:moveTo>
                  <a:lnTo>
                    <a:pt x="67" y="9"/>
                  </a:lnTo>
                  <a:lnTo>
                    <a:pt x="57" y="0"/>
                  </a:lnTo>
                  <a:lnTo>
                    <a:pt x="0" y="59"/>
                  </a:lnTo>
                  <a:lnTo>
                    <a:pt x="10" y="69"/>
                  </a:lnTo>
                  <a:lnTo>
                    <a:pt x="20" y="76"/>
                  </a:lnTo>
                  <a:lnTo>
                    <a:pt x="10" y="69"/>
                  </a:lnTo>
                  <a:lnTo>
                    <a:pt x="14" y="74"/>
                  </a:lnTo>
                  <a:lnTo>
                    <a:pt x="20" y="76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602" name="Freeform 642"/>
            <p:cNvSpPr>
              <a:spLocks/>
            </p:cNvSpPr>
            <p:nvPr/>
          </p:nvSpPr>
          <p:spPr bwMode="auto">
            <a:xfrm>
              <a:off x="2181" y="3636"/>
              <a:ext cx="8" cy="14"/>
            </a:xfrm>
            <a:custGeom>
              <a:avLst/>
              <a:gdLst>
                <a:gd name="T0" fmla="*/ 10 w 46"/>
                <a:gd name="T1" fmla="*/ 79 h 79"/>
                <a:gd name="T2" fmla="*/ 46 w 46"/>
                <a:gd name="T3" fmla="*/ 4 h 79"/>
                <a:gd name="T4" fmla="*/ 36 w 46"/>
                <a:gd name="T5" fmla="*/ 0 h 79"/>
                <a:gd name="T6" fmla="*/ 0 w 46"/>
                <a:gd name="T7" fmla="*/ 74 h 79"/>
                <a:gd name="T8" fmla="*/ 10 w 46"/>
                <a:gd name="T9" fmla="*/ 79 h 79"/>
                <a:gd name="T10" fmla="*/ 10 w 46"/>
                <a:gd name="T11" fmla="*/ 79 h 79"/>
                <a:gd name="T12" fmla="*/ 46 w 46"/>
                <a:gd name="T13" fmla="*/ 4 h 79"/>
                <a:gd name="T14" fmla="*/ 46 w 46"/>
                <a:gd name="T15" fmla="*/ 4 h 79"/>
                <a:gd name="T16" fmla="*/ 46 w 46"/>
                <a:gd name="T17" fmla="*/ 4 h 79"/>
                <a:gd name="T18" fmla="*/ 10 w 46"/>
                <a:gd name="T19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79">
                  <a:moveTo>
                    <a:pt x="10" y="79"/>
                  </a:moveTo>
                  <a:lnTo>
                    <a:pt x="46" y="4"/>
                  </a:lnTo>
                  <a:lnTo>
                    <a:pt x="36" y="0"/>
                  </a:lnTo>
                  <a:lnTo>
                    <a:pt x="0" y="74"/>
                  </a:lnTo>
                  <a:lnTo>
                    <a:pt x="10" y="79"/>
                  </a:lnTo>
                  <a:lnTo>
                    <a:pt x="10" y="79"/>
                  </a:lnTo>
                  <a:lnTo>
                    <a:pt x="46" y="4"/>
                  </a:lnTo>
                  <a:lnTo>
                    <a:pt x="46" y="4"/>
                  </a:lnTo>
                  <a:lnTo>
                    <a:pt x="46" y="4"/>
                  </a:lnTo>
                  <a:lnTo>
                    <a:pt x="10" y="79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603" name="Freeform 643"/>
            <p:cNvSpPr>
              <a:spLocks/>
            </p:cNvSpPr>
            <p:nvPr/>
          </p:nvSpPr>
          <p:spPr bwMode="auto">
            <a:xfrm>
              <a:off x="2183" y="3637"/>
              <a:ext cx="8" cy="13"/>
            </a:xfrm>
            <a:custGeom>
              <a:avLst/>
              <a:gdLst>
                <a:gd name="T0" fmla="*/ 13 w 46"/>
                <a:gd name="T1" fmla="*/ 81 h 81"/>
                <a:gd name="T2" fmla="*/ 46 w 46"/>
                <a:gd name="T3" fmla="*/ 5 h 81"/>
                <a:gd name="T4" fmla="*/ 36 w 46"/>
                <a:gd name="T5" fmla="*/ 0 h 81"/>
                <a:gd name="T6" fmla="*/ 0 w 46"/>
                <a:gd name="T7" fmla="*/ 75 h 81"/>
                <a:gd name="T8" fmla="*/ 10 w 46"/>
                <a:gd name="T9" fmla="*/ 80 h 81"/>
                <a:gd name="T10" fmla="*/ 13 w 46"/>
                <a:gd name="T11" fmla="*/ 81 h 81"/>
                <a:gd name="T12" fmla="*/ 10 w 46"/>
                <a:gd name="T13" fmla="*/ 80 h 81"/>
                <a:gd name="T14" fmla="*/ 11 w 46"/>
                <a:gd name="T15" fmla="*/ 80 h 81"/>
                <a:gd name="T16" fmla="*/ 13 w 46"/>
                <a:gd name="T17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81">
                  <a:moveTo>
                    <a:pt x="13" y="81"/>
                  </a:moveTo>
                  <a:lnTo>
                    <a:pt x="46" y="5"/>
                  </a:lnTo>
                  <a:lnTo>
                    <a:pt x="36" y="0"/>
                  </a:lnTo>
                  <a:lnTo>
                    <a:pt x="0" y="75"/>
                  </a:lnTo>
                  <a:lnTo>
                    <a:pt x="10" y="80"/>
                  </a:lnTo>
                  <a:lnTo>
                    <a:pt x="13" y="81"/>
                  </a:lnTo>
                  <a:lnTo>
                    <a:pt x="10" y="80"/>
                  </a:lnTo>
                  <a:lnTo>
                    <a:pt x="11" y="80"/>
                  </a:lnTo>
                  <a:lnTo>
                    <a:pt x="13" y="81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604" name="Freeform 644"/>
            <p:cNvSpPr>
              <a:spLocks/>
            </p:cNvSpPr>
            <p:nvPr/>
          </p:nvSpPr>
          <p:spPr bwMode="auto">
            <a:xfrm>
              <a:off x="2185" y="3638"/>
              <a:ext cx="8" cy="13"/>
            </a:xfrm>
            <a:custGeom>
              <a:avLst/>
              <a:gdLst>
                <a:gd name="T0" fmla="*/ 45 w 45"/>
                <a:gd name="T1" fmla="*/ 6 h 81"/>
                <a:gd name="T2" fmla="*/ 42 w 45"/>
                <a:gd name="T3" fmla="*/ 4 h 81"/>
                <a:gd name="T4" fmla="*/ 31 w 45"/>
                <a:gd name="T5" fmla="*/ 0 h 81"/>
                <a:gd name="T6" fmla="*/ 0 w 45"/>
                <a:gd name="T7" fmla="*/ 77 h 81"/>
                <a:gd name="T8" fmla="*/ 11 w 45"/>
                <a:gd name="T9" fmla="*/ 81 h 81"/>
                <a:gd name="T10" fmla="*/ 45 w 45"/>
                <a:gd name="T11" fmla="*/ 6 h 81"/>
                <a:gd name="T12" fmla="*/ 45 w 45"/>
                <a:gd name="T13" fmla="*/ 6 h 81"/>
                <a:gd name="T14" fmla="*/ 43 w 45"/>
                <a:gd name="T15" fmla="*/ 5 h 81"/>
                <a:gd name="T16" fmla="*/ 42 w 45"/>
                <a:gd name="T17" fmla="*/ 4 h 81"/>
                <a:gd name="T18" fmla="*/ 45 w 45"/>
                <a:gd name="T19" fmla="*/ 6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81">
                  <a:moveTo>
                    <a:pt x="45" y="6"/>
                  </a:moveTo>
                  <a:lnTo>
                    <a:pt x="42" y="4"/>
                  </a:lnTo>
                  <a:lnTo>
                    <a:pt x="31" y="0"/>
                  </a:lnTo>
                  <a:lnTo>
                    <a:pt x="0" y="77"/>
                  </a:lnTo>
                  <a:lnTo>
                    <a:pt x="11" y="81"/>
                  </a:lnTo>
                  <a:lnTo>
                    <a:pt x="45" y="6"/>
                  </a:lnTo>
                  <a:lnTo>
                    <a:pt x="45" y="6"/>
                  </a:lnTo>
                  <a:lnTo>
                    <a:pt x="43" y="5"/>
                  </a:lnTo>
                  <a:lnTo>
                    <a:pt x="42" y="4"/>
                  </a:lnTo>
                  <a:lnTo>
                    <a:pt x="45" y="6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605" name="Freeform 645"/>
            <p:cNvSpPr>
              <a:spLocks/>
            </p:cNvSpPr>
            <p:nvPr/>
          </p:nvSpPr>
          <p:spPr bwMode="auto">
            <a:xfrm>
              <a:off x="2187" y="3639"/>
              <a:ext cx="7" cy="13"/>
            </a:xfrm>
            <a:custGeom>
              <a:avLst/>
              <a:gdLst>
                <a:gd name="T0" fmla="*/ 10 w 45"/>
                <a:gd name="T1" fmla="*/ 79 h 79"/>
                <a:gd name="T2" fmla="*/ 45 w 45"/>
                <a:gd name="T3" fmla="*/ 5 h 79"/>
                <a:gd name="T4" fmla="*/ 36 w 45"/>
                <a:gd name="T5" fmla="*/ 0 h 79"/>
                <a:gd name="T6" fmla="*/ 0 w 45"/>
                <a:gd name="T7" fmla="*/ 74 h 79"/>
                <a:gd name="T8" fmla="*/ 10 w 45"/>
                <a:gd name="T9" fmla="*/ 79 h 79"/>
                <a:gd name="T10" fmla="*/ 10 w 45"/>
                <a:gd name="T11" fmla="*/ 79 h 79"/>
                <a:gd name="T12" fmla="*/ 45 w 45"/>
                <a:gd name="T13" fmla="*/ 5 h 79"/>
                <a:gd name="T14" fmla="*/ 45 w 45"/>
                <a:gd name="T15" fmla="*/ 5 h 79"/>
                <a:gd name="T16" fmla="*/ 45 w 45"/>
                <a:gd name="T17" fmla="*/ 5 h 79"/>
                <a:gd name="T18" fmla="*/ 10 w 45"/>
                <a:gd name="T19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79">
                  <a:moveTo>
                    <a:pt x="10" y="79"/>
                  </a:moveTo>
                  <a:lnTo>
                    <a:pt x="45" y="5"/>
                  </a:lnTo>
                  <a:lnTo>
                    <a:pt x="36" y="0"/>
                  </a:lnTo>
                  <a:lnTo>
                    <a:pt x="0" y="74"/>
                  </a:lnTo>
                  <a:lnTo>
                    <a:pt x="10" y="79"/>
                  </a:lnTo>
                  <a:lnTo>
                    <a:pt x="10" y="79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10" y="79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606" name="Freeform 646"/>
            <p:cNvSpPr>
              <a:spLocks/>
            </p:cNvSpPr>
            <p:nvPr/>
          </p:nvSpPr>
          <p:spPr bwMode="auto">
            <a:xfrm>
              <a:off x="2188" y="3639"/>
              <a:ext cx="8" cy="14"/>
            </a:xfrm>
            <a:custGeom>
              <a:avLst/>
              <a:gdLst>
                <a:gd name="T0" fmla="*/ 10 w 45"/>
                <a:gd name="T1" fmla="*/ 79 h 79"/>
                <a:gd name="T2" fmla="*/ 45 w 45"/>
                <a:gd name="T3" fmla="*/ 4 h 79"/>
                <a:gd name="T4" fmla="*/ 35 w 45"/>
                <a:gd name="T5" fmla="*/ 0 h 79"/>
                <a:gd name="T6" fmla="*/ 0 w 45"/>
                <a:gd name="T7" fmla="*/ 74 h 79"/>
                <a:gd name="T8" fmla="*/ 10 w 45"/>
                <a:gd name="T9" fmla="*/ 79 h 79"/>
                <a:gd name="T10" fmla="*/ 10 w 45"/>
                <a:gd name="T11" fmla="*/ 79 h 79"/>
                <a:gd name="T12" fmla="*/ 45 w 45"/>
                <a:gd name="T13" fmla="*/ 4 h 79"/>
                <a:gd name="T14" fmla="*/ 45 w 45"/>
                <a:gd name="T15" fmla="*/ 4 h 79"/>
                <a:gd name="T16" fmla="*/ 45 w 45"/>
                <a:gd name="T17" fmla="*/ 4 h 79"/>
                <a:gd name="T18" fmla="*/ 10 w 45"/>
                <a:gd name="T19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79">
                  <a:moveTo>
                    <a:pt x="10" y="79"/>
                  </a:moveTo>
                  <a:lnTo>
                    <a:pt x="45" y="4"/>
                  </a:lnTo>
                  <a:lnTo>
                    <a:pt x="35" y="0"/>
                  </a:lnTo>
                  <a:lnTo>
                    <a:pt x="0" y="74"/>
                  </a:lnTo>
                  <a:lnTo>
                    <a:pt x="10" y="79"/>
                  </a:lnTo>
                  <a:lnTo>
                    <a:pt x="10" y="79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10" y="79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607" name="Freeform 647"/>
            <p:cNvSpPr>
              <a:spLocks/>
            </p:cNvSpPr>
            <p:nvPr/>
          </p:nvSpPr>
          <p:spPr bwMode="auto">
            <a:xfrm>
              <a:off x="2190" y="3640"/>
              <a:ext cx="8" cy="14"/>
            </a:xfrm>
            <a:custGeom>
              <a:avLst/>
              <a:gdLst>
                <a:gd name="T0" fmla="*/ 27 w 45"/>
                <a:gd name="T1" fmla="*/ 84 h 84"/>
                <a:gd name="T2" fmla="*/ 45 w 45"/>
                <a:gd name="T3" fmla="*/ 4 h 84"/>
                <a:gd name="T4" fmla="*/ 35 w 45"/>
                <a:gd name="T5" fmla="*/ 0 h 84"/>
                <a:gd name="T6" fmla="*/ 0 w 45"/>
                <a:gd name="T7" fmla="*/ 75 h 84"/>
                <a:gd name="T8" fmla="*/ 10 w 45"/>
                <a:gd name="T9" fmla="*/ 80 h 84"/>
                <a:gd name="T10" fmla="*/ 27 w 45"/>
                <a:gd name="T11" fmla="*/ 84 h 84"/>
                <a:gd name="T12" fmla="*/ 10 w 45"/>
                <a:gd name="T13" fmla="*/ 80 h 84"/>
                <a:gd name="T14" fmla="*/ 18 w 45"/>
                <a:gd name="T15" fmla="*/ 84 h 84"/>
                <a:gd name="T16" fmla="*/ 27 w 45"/>
                <a:gd name="T17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84">
                  <a:moveTo>
                    <a:pt x="27" y="84"/>
                  </a:moveTo>
                  <a:lnTo>
                    <a:pt x="45" y="4"/>
                  </a:lnTo>
                  <a:lnTo>
                    <a:pt x="35" y="0"/>
                  </a:lnTo>
                  <a:lnTo>
                    <a:pt x="0" y="75"/>
                  </a:lnTo>
                  <a:lnTo>
                    <a:pt x="10" y="80"/>
                  </a:lnTo>
                  <a:lnTo>
                    <a:pt x="27" y="84"/>
                  </a:lnTo>
                  <a:lnTo>
                    <a:pt x="10" y="80"/>
                  </a:lnTo>
                  <a:lnTo>
                    <a:pt x="18" y="84"/>
                  </a:lnTo>
                  <a:lnTo>
                    <a:pt x="27" y="8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608" name="Freeform 648"/>
            <p:cNvSpPr>
              <a:spLocks/>
            </p:cNvSpPr>
            <p:nvPr/>
          </p:nvSpPr>
          <p:spPr bwMode="auto">
            <a:xfrm>
              <a:off x="2195" y="3640"/>
              <a:ext cx="4" cy="14"/>
            </a:xfrm>
            <a:custGeom>
              <a:avLst/>
              <a:gdLst>
                <a:gd name="T0" fmla="*/ 28 w 28"/>
                <a:gd name="T1" fmla="*/ 3 h 83"/>
                <a:gd name="T2" fmla="*/ 10 w 28"/>
                <a:gd name="T3" fmla="*/ 0 h 83"/>
                <a:gd name="T4" fmla="*/ 0 w 28"/>
                <a:gd name="T5" fmla="*/ 0 h 83"/>
                <a:gd name="T6" fmla="*/ 0 w 28"/>
                <a:gd name="T7" fmla="*/ 83 h 83"/>
                <a:gd name="T8" fmla="*/ 10 w 28"/>
                <a:gd name="T9" fmla="*/ 83 h 83"/>
                <a:gd name="T10" fmla="*/ 28 w 28"/>
                <a:gd name="T11" fmla="*/ 3 h 83"/>
                <a:gd name="T12" fmla="*/ 28 w 28"/>
                <a:gd name="T13" fmla="*/ 3 h 83"/>
                <a:gd name="T14" fmla="*/ 19 w 28"/>
                <a:gd name="T15" fmla="*/ 0 h 83"/>
                <a:gd name="T16" fmla="*/ 10 w 28"/>
                <a:gd name="T17" fmla="*/ 0 h 83"/>
                <a:gd name="T18" fmla="*/ 28 w 28"/>
                <a:gd name="T19" fmla="*/ 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83">
                  <a:moveTo>
                    <a:pt x="28" y="3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10" y="8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19" y="0"/>
                  </a:lnTo>
                  <a:lnTo>
                    <a:pt x="10" y="0"/>
                  </a:lnTo>
                  <a:lnTo>
                    <a:pt x="28" y="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609" name="Freeform 649"/>
            <p:cNvSpPr>
              <a:spLocks/>
            </p:cNvSpPr>
            <p:nvPr/>
          </p:nvSpPr>
          <p:spPr bwMode="auto">
            <a:xfrm>
              <a:off x="2193" y="3641"/>
              <a:ext cx="8" cy="13"/>
            </a:xfrm>
            <a:custGeom>
              <a:avLst/>
              <a:gdLst>
                <a:gd name="T0" fmla="*/ 9 w 45"/>
                <a:gd name="T1" fmla="*/ 80 h 80"/>
                <a:gd name="T2" fmla="*/ 45 w 45"/>
                <a:gd name="T3" fmla="*/ 6 h 80"/>
                <a:gd name="T4" fmla="*/ 35 w 45"/>
                <a:gd name="T5" fmla="*/ 0 h 80"/>
                <a:gd name="T6" fmla="*/ 0 w 45"/>
                <a:gd name="T7" fmla="*/ 76 h 80"/>
                <a:gd name="T8" fmla="*/ 9 w 45"/>
                <a:gd name="T9" fmla="*/ 80 h 80"/>
                <a:gd name="T10" fmla="*/ 9 w 45"/>
                <a:gd name="T11" fmla="*/ 80 h 80"/>
                <a:gd name="T12" fmla="*/ 45 w 45"/>
                <a:gd name="T13" fmla="*/ 6 h 80"/>
                <a:gd name="T14" fmla="*/ 45 w 45"/>
                <a:gd name="T15" fmla="*/ 6 h 80"/>
                <a:gd name="T16" fmla="*/ 45 w 45"/>
                <a:gd name="T17" fmla="*/ 6 h 80"/>
                <a:gd name="T18" fmla="*/ 9 w 45"/>
                <a:gd name="T1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80">
                  <a:moveTo>
                    <a:pt x="9" y="80"/>
                  </a:moveTo>
                  <a:lnTo>
                    <a:pt x="45" y="6"/>
                  </a:lnTo>
                  <a:lnTo>
                    <a:pt x="35" y="0"/>
                  </a:lnTo>
                  <a:lnTo>
                    <a:pt x="0" y="76"/>
                  </a:lnTo>
                  <a:lnTo>
                    <a:pt x="9" y="80"/>
                  </a:lnTo>
                  <a:lnTo>
                    <a:pt x="9" y="80"/>
                  </a:lnTo>
                  <a:lnTo>
                    <a:pt x="45" y="6"/>
                  </a:lnTo>
                  <a:lnTo>
                    <a:pt x="45" y="6"/>
                  </a:lnTo>
                  <a:lnTo>
                    <a:pt x="45" y="6"/>
                  </a:lnTo>
                  <a:lnTo>
                    <a:pt x="9" y="8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610" name="Freeform 650"/>
            <p:cNvSpPr>
              <a:spLocks/>
            </p:cNvSpPr>
            <p:nvPr/>
          </p:nvSpPr>
          <p:spPr bwMode="auto">
            <a:xfrm>
              <a:off x="2195" y="3642"/>
              <a:ext cx="8" cy="13"/>
            </a:xfrm>
            <a:custGeom>
              <a:avLst/>
              <a:gdLst>
                <a:gd name="T0" fmla="*/ 13 w 46"/>
                <a:gd name="T1" fmla="*/ 81 h 81"/>
                <a:gd name="T2" fmla="*/ 46 w 46"/>
                <a:gd name="T3" fmla="*/ 4 h 81"/>
                <a:gd name="T4" fmla="*/ 36 w 46"/>
                <a:gd name="T5" fmla="*/ 0 h 81"/>
                <a:gd name="T6" fmla="*/ 0 w 46"/>
                <a:gd name="T7" fmla="*/ 74 h 81"/>
                <a:gd name="T8" fmla="*/ 10 w 46"/>
                <a:gd name="T9" fmla="*/ 80 h 81"/>
                <a:gd name="T10" fmla="*/ 13 w 46"/>
                <a:gd name="T11" fmla="*/ 81 h 81"/>
                <a:gd name="T12" fmla="*/ 10 w 46"/>
                <a:gd name="T13" fmla="*/ 80 h 81"/>
                <a:gd name="T14" fmla="*/ 12 w 46"/>
                <a:gd name="T15" fmla="*/ 80 h 81"/>
                <a:gd name="T16" fmla="*/ 13 w 46"/>
                <a:gd name="T17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81">
                  <a:moveTo>
                    <a:pt x="13" y="81"/>
                  </a:moveTo>
                  <a:lnTo>
                    <a:pt x="46" y="4"/>
                  </a:lnTo>
                  <a:lnTo>
                    <a:pt x="36" y="0"/>
                  </a:lnTo>
                  <a:lnTo>
                    <a:pt x="0" y="74"/>
                  </a:lnTo>
                  <a:lnTo>
                    <a:pt x="10" y="80"/>
                  </a:lnTo>
                  <a:lnTo>
                    <a:pt x="13" y="81"/>
                  </a:lnTo>
                  <a:lnTo>
                    <a:pt x="10" y="80"/>
                  </a:lnTo>
                  <a:lnTo>
                    <a:pt x="12" y="80"/>
                  </a:lnTo>
                  <a:lnTo>
                    <a:pt x="13" y="81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611" name="Freeform 651"/>
            <p:cNvSpPr>
              <a:spLocks/>
            </p:cNvSpPr>
            <p:nvPr/>
          </p:nvSpPr>
          <p:spPr bwMode="auto">
            <a:xfrm>
              <a:off x="2197" y="3642"/>
              <a:ext cx="7" cy="15"/>
            </a:xfrm>
            <a:custGeom>
              <a:avLst/>
              <a:gdLst>
                <a:gd name="T0" fmla="*/ 26 w 42"/>
                <a:gd name="T1" fmla="*/ 85 h 85"/>
                <a:gd name="T2" fmla="*/ 42 w 42"/>
                <a:gd name="T3" fmla="*/ 5 h 85"/>
                <a:gd name="T4" fmla="*/ 31 w 42"/>
                <a:gd name="T5" fmla="*/ 0 h 85"/>
                <a:gd name="T6" fmla="*/ 0 w 42"/>
                <a:gd name="T7" fmla="*/ 78 h 85"/>
                <a:gd name="T8" fmla="*/ 11 w 42"/>
                <a:gd name="T9" fmla="*/ 82 h 85"/>
                <a:gd name="T10" fmla="*/ 26 w 42"/>
                <a:gd name="T11" fmla="*/ 85 h 85"/>
                <a:gd name="T12" fmla="*/ 11 w 42"/>
                <a:gd name="T13" fmla="*/ 82 h 85"/>
                <a:gd name="T14" fmla="*/ 19 w 42"/>
                <a:gd name="T15" fmla="*/ 85 h 85"/>
                <a:gd name="T16" fmla="*/ 26 w 42"/>
                <a:gd name="T1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85">
                  <a:moveTo>
                    <a:pt x="26" y="85"/>
                  </a:moveTo>
                  <a:lnTo>
                    <a:pt x="42" y="5"/>
                  </a:lnTo>
                  <a:lnTo>
                    <a:pt x="31" y="0"/>
                  </a:lnTo>
                  <a:lnTo>
                    <a:pt x="0" y="78"/>
                  </a:lnTo>
                  <a:lnTo>
                    <a:pt x="11" y="82"/>
                  </a:lnTo>
                  <a:lnTo>
                    <a:pt x="26" y="85"/>
                  </a:lnTo>
                  <a:lnTo>
                    <a:pt x="11" y="82"/>
                  </a:lnTo>
                  <a:lnTo>
                    <a:pt x="19" y="85"/>
                  </a:lnTo>
                  <a:lnTo>
                    <a:pt x="26" y="85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612" name="Freeform 652"/>
            <p:cNvSpPr>
              <a:spLocks/>
            </p:cNvSpPr>
            <p:nvPr/>
          </p:nvSpPr>
          <p:spPr bwMode="auto">
            <a:xfrm>
              <a:off x="2201" y="3643"/>
              <a:ext cx="5" cy="14"/>
            </a:xfrm>
            <a:custGeom>
              <a:avLst/>
              <a:gdLst>
                <a:gd name="T0" fmla="*/ 29 w 29"/>
                <a:gd name="T1" fmla="*/ 5 h 84"/>
                <a:gd name="T2" fmla="*/ 10 w 29"/>
                <a:gd name="T3" fmla="*/ 0 h 84"/>
                <a:gd name="T4" fmla="*/ 0 w 29"/>
                <a:gd name="T5" fmla="*/ 0 h 84"/>
                <a:gd name="T6" fmla="*/ 0 w 29"/>
                <a:gd name="T7" fmla="*/ 84 h 84"/>
                <a:gd name="T8" fmla="*/ 10 w 29"/>
                <a:gd name="T9" fmla="*/ 84 h 84"/>
                <a:gd name="T10" fmla="*/ 29 w 29"/>
                <a:gd name="T11" fmla="*/ 5 h 84"/>
                <a:gd name="T12" fmla="*/ 29 w 29"/>
                <a:gd name="T13" fmla="*/ 5 h 84"/>
                <a:gd name="T14" fmla="*/ 20 w 29"/>
                <a:gd name="T15" fmla="*/ 0 h 84"/>
                <a:gd name="T16" fmla="*/ 10 w 29"/>
                <a:gd name="T17" fmla="*/ 0 h 84"/>
                <a:gd name="T18" fmla="*/ 29 w 29"/>
                <a:gd name="T19" fmla="*/ 5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84">
                  <a:moveTo>
                    <a:pt x="29" y="5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4"/>
                  </a:lnTo>
                  <a:lnTo>
                    <a:pt x="10" y="84"/>
                  </a:lnTo>
                  <a:lnTo>
                    <a:pt x="29" y="5"/>
                  </a:lnTo>
                  <a:lnTo>
                    <a:pt x="29" y="5"/>
                  </a:lnTo>
                  <a:lnTo>
                    <a:pt x="20" y="0"/>
                  </a:lnTo>
                  <a:lnTo>
                    <a:pt x="10" y="0"/>
                  </a:lnTo>
                  <a:lnTo>
                    <a:pt x="29" y="5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613" name="Freeform 653"/>
            <p:cNvSpPr>
              <a:spLocks/>
            </p:cNvSpPr>
            <p:nvPr/>
          </p:nvSpPr>
          <p:spPr bwMode="auto">
            <a:xfrm>
              <a:off x="2200" y="3643"/>
              <a:ext cx="8" cy="14"/>
            </a:xfrm>
            <a:custGeom>
              <a:avLst/>
              <a:gdLst>
                <a:gd name="T0" fmla="*/ 27 w 45"/>
                <a:gd name="T1" fmla="*/ 84 h 84"/>
                <a:gd name="T2" fmla="*/ 45 w 45"/>
                <a:gd name="T3" fmla="*/ 5 h 84"/>
                <a:gd name="T4" fmla="*/ 36 w 45"/>
                <a:gd name="T5" fmla="*/ 0 h 84"/>
                <a:gd name="T6" fmla="*/ 0 w 45"/>
                <a:gd name="T7" fmla="*/ 75 h 84"/>
                <a:gd name="T8" fmla="*/ 10 w 45"/>
                <a:gd name="T9" fmla="*/ 79 h 84"/>
                <a:gd name="T10" fmla="*/ 27 w 45"/>
                <a:gd name="T11" fmla="*/ 84 h 84"/>
                <a:gd name="T12" fmla="*/ 10 w 45"/>
                <a:gd name="T13" fmla="*/ 79 h 84"/>
                <a:gd name="T14" fmla="*/ 18 w 45"/>
                <a:gd name="T15" fmla="*/ 84 h 84"/>
                <a:gd name="T16" fmla="*/ 27 w 45"/>
                <a:gd name="T17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84">
                  <a:moveTo>
                    <a:pt x="27" y="84"/>
                  </a:moveTo>
                  <a:lnTo>
                    <a:pt x="45" y="5"/>
                  </a:lnTo>
                  <a:lnTo>
                    <a:pt x="36" y="0"/>
                  </a:lnTo>
                  <a:lnTo>
                    <a:pt x="0" y="75"/>
                  </a:lnTo>
                  <a:lnTo>
                    <a:pt x="10" y="79"/>
                  </a:lnTo>
                  <a:lnTo>
                    <a:pt x="27" y="84"/>
                  </a:lnTo>
                  <a:lnTo>
                    <a:pt x="10" y="79"/>
                  </a:lnTo>
                  <a:lnTo>
                    <a:pt x="18" y="84"/>
                  </a:lnTo>
                  <a:lnTo>
                    <a:pt x="27" y="8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614" name="Freeform 654"/>
            <p:cNvSpPr>
              <a:spLocks/>
            </p:cNvSpPr>
            <p:nvPr/>
          </p:nvSpPr>
          <p:spPr bwMode="auto">
            <a:xfrm>
              <a:off x="2205" y="3643"/>
              <a:ext cx="4" cy="14"/>
            </a:xfrm>
            <a:custGeom>
              <a:avLst/>
              <a:gdLst>
                <a:gd name="T0" fmla="*/ 28 w 28"/>
                <a:gd name="T1" fmla="*/ 4 h 83"/>
                <a:gd name="T2" fmla="*/ 10 w 28"/>
                <a:gd name="T3" fmla="*/ 0 h 83"/>
                <a:gd name="T4" fmla="*/ 0 w 28"/>
                <a:gd name="T5" fmla="*/ 0 h 83"/>
                <a:gd name="T6" fmla="*/ 0 w 28"/>
                <a:gd name="T7" fmla="*/ 83 h 83"/>
                <a:gd name="T8" fmla="*/ 10 w 28"/>
                <a:gd name="T9" fmla="*/ 83 h 83"/>
                <a:gd name="T10" fmla="*/ 28 w 28"/>
                <a:gd name="T11" fmla="*/ 4 h 83"/>
                <a:gd name="T12" fmla="*/ 28 w 28"/>
                <a:gd name="T13" fmla="*/ 4 h 83"/>
                <a:gd name="T14" fmla="*/ 20 w 28"/>
                <a:gd name="T15" fmla="*/ 0 h 83"/>
                <a:gd name="T16" fmla="*/ 10 w 28"/>
                <a:gd name="T17" fmla="*/ 0 h 83"/>
                <a:gd name="T18" fmla="*/ 28 w 28"/>
                <a:gd name="T19" fmla="*/ 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83">
                  <a:moveTo>
                    <a:pt x="28" y="4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10" y="83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0" y="0"/>
                  </a:lnTo>
                  <a:lnTo>
                    <a:pt x="10" y="0"/>
                  </a:lnTo>
                  <a:lnTo>
                    <a:pt x="28" y="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615" name="Freeform 655"/>
            <p:cNvSpPr>
              <a:spLocks/>
            </p:cNvSpPr>
            <p:nvPr/>
          </p:nvSpPr>
          <p:spPr bwMode="auto">
            <a:xfrm>
              <a:off x="2203" y="3644"/>
              <a:ext cx="8" cy="14"/>
            </a:xfrm>
            <a:custGeom>
              <a:avLst/>
              <a:gdLst>
                <a:gd name="T0" fmla="*/ 27 w 45"/>
                <a:gd name="T1" fmla="*/ 83 h 83"/>
                <a:gd name="T2" fmla="*/ 45 w 45"/>
                <a:gd name="T3" fmla="*/ 5 h 83"/>
                <a:gd name="T4" fmla="*/ 35 w 45"/>
                <a:gd name="T5" fmla="*/ 0 h 83"/>
                <a:gd name="T6" fmla="*/ 0 w 45"/>
                <a:gd name="T7" fmla="*/ 74 h 83"/>
                <a:gd name="T8" fmla="*/ 10 w 45"/>
                <a:gd name="T9" fmla="*/ 80 h 83"/>
                <a:gd name="T10" fmla="*/ 27 w 45"/>
                <a:gd name="T11" fmla="*/ 83 h 83"/>
                <a:gd name="T12" fmla="*/ 10 w 45"/>
                <a:gd name="T13" fmla="*/ 80 h 83"/>
                <a:gd name="T14" fmla="*/ 17 w 45"/>
                <a:gd name="T15" fmla="*/ 83 h 83"/>
                <a:gd name="T16" fmla="*/ 27 w 45"/>
                <a:gd name="T1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83">
                  <a:moveTo>
                    <a:pt x="27" y="83"/>
                  </a:moveTo>
                  <a:lnTo>
                    <a:pt x="45" y="5"/>
                  </a:lnTo>
                  <a:lnTo>
                    <a:pt x="35" y="0"/>
                  </a:lnTo>
                  <a:lnTo>
                    <a:pt x="0" y="74"/>
                  </a:lnTo>
                  <a:lnTo>
                    <a:pt x="10" y="80"/>
                  </a:lnTo>
                  <a:lnTo>
                    <a:pt x="27" y="83"/>
                  </a:lnTo>
                  <a:lnTo>
                    <a:pt x="10" y="80"/>
                  </a:lnTo>
                  <a:lnTo>
                    <a:pt x="17" y="83"/>
                  </a:lnTo>
                  <a:lnTo>
                    <a:pt x="27" y="8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1616" name="Rectangle 656"/>
            <p:cNvSpPr>
              <a:spLocks noChangeArrowheads="1"/>
            </p:cNvSpPr>
            <p:nvPr/>
          </p:nvSpPr>
          <p:spPr bwMode="auto">
            <a:xfrm>
              <a:off x="1488" y="2640"/>
              <a:ext cx="1427" cy="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1500" b="1">
                  <a:solidFill>
                    <a:srgbClr val="1F1A17"/>
                  </a:solidFill>
                </a:rPr>
                <a:t>Selektivně excitovaná FL</a:t>
              </a:r>
            </a:p>
            <a:p>
              <a:pPr algn="ctr">
                <a:spcBef>
                  <a:spcPct val="20000"/>
                </a:spcBef>
              </a:pPr>
              <a:r>
                <a:rPr lang="cs-CZ" sz="1500" b="1">
                  <a:solidFill>
                    <a:srgbClr val="1F1A17"/>
                  </a:solidFill>
                </a:rPr>
                <a:t>(site-selective spectr.)</a:t>
              </a:r>
              <a:endParaRPr lang="cs-CZ" sz="1400"/>
            </a:p>
          </p:txBody>
        </p:sp>
      </p:grpSp>
      <p:sp>
        <p:nvSpPr>
          <p:cNvPr id="41628" name="Text Box 668"/>
          <p:cNvSpPr txBox="1">
            <a:spLocks noChangeArrowheads="1"/>
          </p:cNvSpPr>
          <p:nvPr/>
        </p:nvSpPr>
        <p:spPr bwMode="auto">
          <a:xfrm>
            <a:off x="1295400" y="914400"/>
            <a:ext cx="5791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sz="1400"/>
              <a:t>Jak obejít nehomogenní rozšíření a získat informace skryté pod ním ?</a:t>
            </a:r>
          </a:p>
        </p:txBody>
      </p:sp>
      <p:sp>
        <p:nvSpPr>
          <p:cNvPr id="41633" name="Text Box 673"/>
          <p:cNvSpPr txBox="1">
            <a:spLocks noChangeArrowheads="1"/>
          </p:cNvSpPr>
          <p:nvPr/>
        </p:nvSpPr>
        <p:spPr bwMode="auto">
          <a:xfrm>
            <a:off x="381000" y="3581400"/>
            <a:ext cx="7620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sz="2000" b="1">
                <a:solidFill>
                  <a:srgbClr val="0000FF"/>
                </a:solidFill>
              </a:rPr>
              <a:t>Spektroskopie vypalování děr - Spectral hole-burning (SHB)</a:t>
            </a:r>
            <a:endParaRPr lang="cs-CZ" sz="2000">
              <a:solidFill>
                <a:srgbClr val="0000FF"/>
              </a:solidFill>
            </a:endParaRPr>
          </a:p>
        </p:txBody>
      </p:sp>
      <p:pic>
        <p:nvPicPr>
          <p:cNvPr id="41634" name="Picture 674" descr="C:\Jan\text\PrednaskyMFF\SingleMolSp2004\SHBmechan1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038600"/>
            <a:ext cx="7100888" cy="2697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633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Mechanismy vypalování spektrálních děr</a:t>
            </a:r>
          </a:p>
        </p:txBody>
      </p:sp>
      <p:pic>
        <p:nvPicPr>
          <p:cNvPr id="44035" name="Picture 1027" descr="C:\Jan\text\PrednaskyMFF\SingleMolSp2004\SHBmechan2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990600"/>
            <a:ext cx="6172200" cy="254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036" name="Picture 1028" descr="C:\Jan\text\PrednaskyMFF\SingleMolSp2004\SHBmechan3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681413"/>
            <a:ext cx="5562600" cy="3024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Homogenní šířka spektrální čáry</a:t>
            </a:r>
          </a:p>
        </p:txBody>
      </p:sp>
      <p:pic>
        <p:nvPicPr>
          <p:cNvPr id="41988" name="Picture 4" descr="C:\Jan\text\PrednaskyMFF\SingleMolSp2004\DvouhlSyst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419600"/>
            <a:ext cx="6967538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990" name="Picture 6" descr="C:\Jan\text\PrednaskyMFF\SingleMolSp2004\SirkaCaryVsDobaZiv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066800"/>
            <a:ext cx="5943600" cy="323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Spektrální hole-burning</a:t>
            </a:r>
          </a:p>
        </p:txBody>
      </p:sp>
      <p:grpSp>
        <p:nvGrpSpPr>
          <p:cNvPr id="43011" name="Group 3"/>
          <p:cNvGrpSpPr>
            <a:grpSpLocks/>
          </p:cNvGrpSpPr>
          <p:nvPr/>
        </p:nvGrpSpPr>
        <p:grpSpPr bwMode="auto">
          <a:xfrm>
            <a:off x="654050" y="6335713"/>
            <a:ext cx="7880350" cy="293687"/>
            <a:chOff x="316" y="3840"/>
            <a:chExt cx="4964" cy="185"/>
          </a:xfrm>
        </p:grpSpPr>
        <p:sp>
          <p:nvSpPr>
            <p:cNvPr id="43012" name="Rectangle 4"/>
            <p:cNvSpPr>
              <a:spLocks noChangeArrowheads="1"/>
            </p:cNvSpPr>
            <p:nvPr/>
          </p:nvSpPr>
          <p:spPr bwMode="auto">
            <a:xfrm>
              <a:off x="316" y="3842"/>
              <a:ext cx="444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b="1" i="1">
                  <a:solidFill>
                    <a:srgbClr val="1F1A17"/>
                  </a:solidFill>
                </a:rPr>
                <a:t>Jiná možnost SPEKTROSKOPIE JEDNOTLIVÝCH MOLEKUL (NK)</a:t>
              </a:r>
              <a:endParaRPr lang="cs-CZ" sz="1400"/>
            </a:p>
          </p:txBody>
        </p:sp>
        <p:sp>
          <p:nvSpPr>
            <p:cNvPr id="43013" name="Rectangle 5"/>
            <p:cNvSpPr>
              <a:spLocks noChangeArrowheads="1"/>
            </p:cNvSpPr>
            <p:nvPr/>
          </p:nvSpPr>
          <p:spPr bwMode="auto">
            <a:xfrm>
              <a:off x="4906" y="3917"/>
              <a:ext cx="182" cy="31"/>
            </a:xfrm>
            <a:prstGeom prst="rect">
              <a:avLst/>
            </a:prstGeom>
            <a:solidFill>
              <a:srgbClr val="E77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43014" name="Freeform 6"/>
            <p:cNvSpPr>
              <a:spLocks/>
            </p:cNvSpPr>
            <p:nvPr/>
          </p:nvSpPr>
          <p:spPr bwMode="auto">
            <a:xfrm>
              <a:off x="5063" y="3840"/>
              <a:ext cx="217" cy="185"/>
            </a:xfrm>
            <a:custGeom>
              <a:avLst/>
              <a:gdLst>
                <a:gd name="T0" fmla="*/ 0 w 868"/>
                <a:gd name="T1" fmla="*/ 0 h 740"/>
                <a:gd name="T2" fmla="*/ 5 w 868"/>
                <a:gd name="T3" fmla="*/ 11 h 740"/>
                <a:gd name="T4" fmla="*/ 15 w 868"/>
                <a:gd name="T5" fmla="*/ 35 h 740"/>
                <a:gd name="T6" fmla="*/ 26 w 868"/>
                <a:gd name="T7" fmla="*/ 58 h 740"/>
                <a:gd name="T8" fmla="*/ 36 w 868"/>
                <a:gd name="T9" fmla="*/ 80 h 740"/>
                <a:gd name="T10" fmla="*/ 44 w 868"/>
                <a:gd name="T11" fmla="*/ 104 h 740"/>
                <a:gd name="T12" fmla="*/ 52 w 868"/>
                <a:gd name="T13" fmla="*/ 127 h 740"/>
                <a:gd name="T14" fmla="*/ 60 w 868"/>
                <a:gd name="T15" fmla="*/ 151 h 740"/>
                <a:gd name="T16" fmla="*/ 66 w 868"/>
                <a:gd name="T17" fmla="*/ 173 h 740"/>
                <a:gd name="T18" fmla="*/ 71 w 868"/>
                <a:gd name="T19" fmla="*/ 196 h 740"/>
                <a:gd name="T20" fmla="*/ 77 w 868"/>
                <a:gd name="T21" fmla="*/ 220 h 740"/>
                <a:gd name="T22" fmla="*/ 82 w 868"/>
                <a:gd name="T23" fmla="*/ 243 h 740"/>
                <a:gd name="T24" fmla="*/ 85 w 868"/>
                <a:gd name="T25" fmla="*/ 266 h 740"/>
                <a:gd name="T26" fmla="*/ 88 w 868"/>
                <a:gd name="T27" fmla="*/ 289 h 740"/>
                <a:gd name="T28" fmla="*/ 90 w 868"/>
                <a:gd name="T29" fmla="*/ 312 h 740"/>
                <a:gd name="T30" fmla="*/ 92 w 868"/>
                <a:gd name="T31" fmla="*/ 335 h 740"/>
                <a:gd name="T32" fmla="*/ 92 w 868"/>
                <a:gd name="T33" fmla="*/ 358 h 740"/>
                <a:gd name="T34" fmla="*/ 92 w 868"/>
                <a:gd name="T35" fmla="*/ 382 h 740"/>
                <a:gd name="T36" fmla="*/ 92 w 868"/>
                <a:gd name="T37" fmla="*/ 405 h 740"/>
                <a:gd name="T38" fmla="*/ 90 w 868"/>
                <a:gd name="T39" fmla="*/ 428 h 740"/>
                <a:gd name="T40" fmla="*/ 88 w 868"/>
                <a:gd name="T41" fmla="*/ 451 h 740"/>
                <a:gd name="T42" fmla="*/ 85 w 868"/>
                <a:gd name="T43" fmla="*/ 474 h 740"/>
                <a:gd name="T44" fmla="*/ 82 w 868"/>
                <a:gd name="T45" fmla="*/ 497 h 740"/>
                <a:gd name="T46" fmla="*/ 77 w 868"/>
                <a:gd name="T47" fmla="*/ 520 h 740"/>
                <a:gd name="T48" fmla="*/ 71 w 868"/>
                <a:gd name="T49" fmla="*/ 544 h 740"/>
                <a:gd name="T50" fmla="*/ 66 w 868"/>
                <a:gd name="T51" fmla="*/ 567 h 740"/>
                <a:gd name="T52" fmla="*/ 60 w 868"/>
                <a:gd name="T53" fmla="*/ 589 h 740"/>
                <a:gd name="T54" fmla="*/ 52 w 868"/>
                <a:gd name="T55" fmla="*/ 613 h 740"/>
                <a:gd name="T56" fmla="*/ 44 w 868"/>
                <a:gd name="T57" fmla="*/ 636 h 740"/>
                <a:gd name="T58" fmla="*/ 36 w 868"/>
                <a:gd name="T59" fmla="*/ 660 h 740"/>
                <a:gd name="T60" fmla="*/ 26 w 868"/>
                <a:gd name="T61" fmla="*/ 682 h 740"/>
                <a:gd name="T62" fmla="*/ 15 w 868"/>
                <a:gd name="T63" fmla="*/ 705 h 740"/>
                <a:gd name="T64" fmla="*/ 5 w 868"/>
                <a:gd name="T65" fmla="*/ 729 h 740"/>
                <a:gd name="T66" fmla="*/ 868 w 868"/>
                <a:gd name="T67" fmla="*/ 3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68" h="740">
                  <a:moveTo>
                    <a:pt x="868" y="371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5" y="11"/>
                  </a:lnTo>
                  <a:lnTo>
                    <a:pt x="11" y="23"/>
                  </a:lnTo>
                  <a:lnTo>
                    <a:pt x="15" y="35"/>
                  </a:lnTo>
                  <a:lnTo>
                    <a:pt x="21" y="46"/>
                  </a:lnTo>
                  <a:lnTo>
                    <a:pt x="26" y="58"/>
                  </a:lnTo>
                  <a:lnTo>
                    <a:pt x="31" y="69"/>
                  </a:lnTo>
                  <a:lnTo>
                    <a:pt x="36" y="80"/>
                  </a:lnTo>
                  <a:lnTo>
                    <a:pt x="39" y="93"/>
                  </a:lnTo>
                  <a:lnTo>
                    <a:pt x="44" y="104"/>
                  </a:lnTo>
                  <a:lnTo>
                    <a:pt x="49" y="116"/>
                  </a:lnTo>
                  <a:lnTo>
                    <a:pt x="52" y="127"/>
                  </a:lnTo>
                  <a:lnTo>
                    <a:pt x="56" y="138"/>
                  </a:lnTo>
                  <a:lnTo>
                    <a:pt x="60" y="151"/>
                  </a:lnTo>
                  <a:lnTo>
                    <a:pt x="63" y="162"/>
                  </a:lnTo>
                  <a:lnTo>
                    <a:pt x="66" y="173"/>
                  </a:lnTo>
                  <a:lnTo>
                    <a:pt x="69" y="185"/>
                  </a:lnTo>
                  <a:lnTo>
                    <a:pt x="71" y="196"/>
                  </a:lnTo>
                  <a:lnTo>
                    <a:pt x="75" y="209"/>
                  </a:lnTo>
                  <a:lnTo>
                    <a:pt x="77" y="220"/>
                  </a:lnTo>
                  <a:lnTo>
                    <a:pt x="79" y="231"/>
                  </a:lnTo>
                  <a:lnTo>
                    <a:pt x="82" y="243"/>
                  </a:lnTo>
                  <a:lnTo>
                    <a:pt x="83" y="254"/>
                  </a:lnTo>
                  <a:lnTo>
                    <a:pt x="85" y="266"/>
                  </a:lnTo>
                  <a:lnTo>
                    <a:pt x="86" y="278"/>
                  </a:lnTo>
                  <a:lnTo>
                    <a:pt x="88" y="289"/>
                  </a:lnTo>
                  <a:lnTo>
                    <a:pt x="90" y="300"/>
                  </a:lnTo>
                  <a:lnTo>
                    <a:pt x="90" y="312"/>
                  </a:lnTo>
                  <a:lnTo>
                    <a:pt x="91" y="324"/>
                  </a:lnTo>
                  <a:lnTo>
                    <a:pt x="92" y="335"/>
                  </a:lnTo>
                  <a:lnTo>
                    <a:pt x="92" y="347"/>
                  </a:lnTo>
                  <a:lnTo>
                    <a:pt x="92" y="358"/>
                  </a:lnTo>
                  <a:lnTo>
                    <a:pt x="92" y="371"/>
                  </a:lnTo>
                  <a:lnTo>
                    <a:pt x="92" y="382"/>
                  </a:lnTo>
                  <a:lnTo>
                    <a:pt x="92" y="393"/>
                  </a:lnTo>
                  <a:lnTo>
                    <a:pt x="92" y="405"/>
                  </a:lnTo>
                  <a:lnTo>
                    <a:pt x="91" y="416"/>
                  </a:lnTo>
                  <a:lnTo>
                    <a:pt x="90" y="428"/>
                  </a:lnTo>
                  <a:lnTo>
                    <a:pt x="90" y="440"/>
                  </a:lnTo>
                  <a:lnTo>
                    <a:pt x="88" y="451"/>
                  </a:lnTo>
                  <a:lnTo>
                    <a:pt x="86" y="462"/>
                  </a:lnTo>
                  <a:lnTo>
                    <a:pt x="85" y="474"/>
                  </a:lnTo>
                  <a:lnTo>
                    <a:pt x="83" y="486"/>
                  </a:lnTo>
                  <a:lnTo>
                    <a:pt x="82" y="497"/>
                  </a:lnTo>
                  <a:lnTo>
                    <a:pt x="79" y="509"/>
                  </a:lnTo>
                  <a:lnTo>
                    <a:pt x="77" y="520"/>
                  </a:lnTo>
                  <a:lnTo>
                    <a:pt x="75" y="531"/>
                  </a:lnTo>
                  <a:lnTo>
                    <a:pt x="71" y="544"/>
                  </a:lnTo>
                  <a:lnTo>
                    <a:pt x="69" y="555"/>
                  </a:lnTo>
                  <a:lnTo>
                    <a:pt x="66" y="567"/>
                  </a:lnTo>
                  <a:lnTo>
                    <a:pt x="63" y="578"/>
                  </a:lnTo>
                  <a:lnTo>
                    <a:pt x="60" y="589"/>
                  </a:lnTo>
                  <a:lnTo>
                    <a:pt x="56" y="602"/>
                  </a:lnTo>
                  <a:lnTo>
                    <a:pt x="52" y="613"/>
                  </a:lnTo>
                  <a:lnTo>
                    <a:pt x="49" y="624"/>
                  </a:lnTo>
                  <a:lnTo>
                    <a:pt x="44" y="636"/>
                  </a:lnTo>
                  <a:lnTo>
                    <a:pt x="39" y="647"/>
                  </a:lnTo>
                  <a:lnTo>
                    <a:pt x="36" y="660"/>
                  </a:lnTo>
                  <a:lnTo>
                    <a:pt x="31" y="671"/>
                  </a:lnTo>
                  <a:lnTo>
                    <a:pt x="26" y="682"/>
                  </a:lnTo>
                  <a:lnTo>
                    <a:pt x="21" y="694"/>
                  </a:lnTo>
                  <a:lnTo>
                    <a:pt x="15" y="705"/>
                  </a:lnTo>
                  <a:lnTo>
                    <a:pt x="11" y="717"/>
                  </a:lnTo>
                  <a:lnTo>
                    <a:pt x="5" y="729"/>
                  </a:lnTo>
                  <a:lnTo>
                    <a:pt x="0" y="740"/>
                  </a:lnTo>
                  <a:lnTo>
                    <a:pt x="868" y="371"/>
                  </a:lnTo>
                  <a:lnTo>
                    <a:pt x="868" y="371"/>
                  </a:lnTo>
                  <a:close/>
                </a:path>
              </a:pathLst>
            </a:custGeom>
            <a:solidFill>
              <a:srgbClr val="E77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</p:grpSp>
      <p:pic>
        <p:nvPicPr>
          <p:cNvPr id="43017" name="Picture 9" descr="C:\Jan\text\PrednaskyMFF\SingleMolSp2004\NehomRozsir2hlad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143000"/>
            <a:ext cx="6497638" cy="4164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019" name="Text Box 11"/>
          <p:cNvSpPr txBox="1">
            <a:spLocks noChangeArrowheads="1"/>
          </p:cNvSpPr>
          <p:nvPr/>
        </p:nvSpPr>
        <p:spPr bwMode="auto">
          <a:xfrm>
            <a:off x="609600" y="5486400"/>
            <a:ext cx="7848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b="1" i="1"/>
              <a:t>SHB a další metody selekt. spektr. mají omezené použití i vypovídací schopnost</a:t>
            </a:r>
            <a:r>
              <a:rPr lang="cs-CZ"/>
              <a:t> (nízké T, speciální lasery, vysoký výkon, fotochem. změny ...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9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Trocha historie ...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304800" y="990600"/>
            <a:ext cx="861060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/>
              <a:t>- </a:t>
            </a:r>
            <a:r>
              <a:rPr lang="cs-CZ" b="1" i="1"/>
              <a:t>Studium jednotlivých iontů zachycených v elektromagnetických pastech</a:t>
            </a:r>
            <a:r>
              <a:rPr lang="cs-CZ"/>
              <a:t> (pozorování velmi úzkých spektr. čar, kvantových skoků, antishlukování fotonů, krystalizace iontů a pod. ) - Nobel.c. za fyziku 1989 Dehmelt, Paul  a Ramsey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381000" y="6019800"/>
            <a:ext cx="8534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/>
              <a:t>- </a:t>
            </a:r>
            <a:r>
              <a:rPr lang="cs-CZ" b="1" i="1"/>
              <a:t>STM</a:t>
            </a:r>
            <a:r>
              <a:rPr lang="cs-CZ"/>
              <a:t> (scanning tunneling  microscopy) umožnilo zobrazit single atomy a molekulu - Nobelova cena 1986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304800" y="5334000"/>
            <a:ext cx="8305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/>
              <a:t>- 1976 </a:t>
            </a:r>
            <a:r>
              <a:rPr lang="cs-CZ" b="1" i="1"/>
              <a:t>fluorescenční detekce velkých makromolekul označených stovkou barvivových molekul</a:t>
            </a:r>
          </a:p>
        </p:txBody>
      </p:sp>
      <p:pic>
        <p:nvPicPr>
          <p:cNvPr id="14346" name="Picture 10" descr="C:\Jan\text\PrednaskyMFF\SingleMolSp2004\MagnOptPast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963738"/>
            <a:ext cx="426720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autoUpdateAnimBg="0"/>
      <p:bldP spid="14342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a ještě trochu historie</a:t>
            </a:r>
          </a:p>
        </p:txBody>
      </p:sp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228600" y="990600"/>
            <a:ext cx="8610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/>
              <a:t>- 1989 uveřejněn článek </a:t>
            </a:r>
            <a:r>
              <a:rPr lang="cs-CZ" b="1" i="1"/>
              <a:t>Moernera a Kadora</a:t>
            </a:r>
            <a:r>
              <a:rPr lang="cs-CZ"/>
              <a:t> o pozorování </a:t>
            </a:r>
            <a:r>
              <a:rPr lang="cs-CZ" b="1" i="1"/>
              <a:t>absorpce jedné molekuly pomocí dvojité modulační techniky</a:t>
            </a:r>
          </a:p>
        </p:txBody>
      </p:sp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228600" y="1600200"/>
            <a:ext cx="8686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/>
              <a:t>- 1990 článek skupiny </a:t>
            </a:r>
            <a:r>
              <a:rPr lang="cs-CZ" b="1"/>
              <a:t>M. Orrit</a:t>
            </a:r>
            <a:r>
              <a:rPr lang="cs-CZ"/>
              <a:t>a (Bordeaux) o </a:t>
            </a:r>
            <a:r>
              <a:rPr lang="cs-CZ" b="1" i="1"/>
              <a:t>excitační fluorescenční spektroskopii jedné molekuly</a:t>
            </a:r>
            <a:r>
              <a:rPr lang="cs-CZ"/>
              <a:t> v amorfní matrici</a:t>
            </a:r>
          </a:p>
        </p:txBody>
      </p:sp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228600" y="4419600"/>
            <a:ext cx="8686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/>
              <a:t>- 1992 první publikace o </a:t>
            </a:r>
            <a:r>
              <a:rPr lang="cs-CZ" b="1" i="1"/>
              <a:t>SMS spektroskopii jednotlivých polovodičových NK</a:t>
            </a:r>
          </a:p>
        </p:txBody>
      </p:sp>
      <p:sp>
        <p:nvSpPr>
          <p:cNvPr id="53254" name="Text Box 6"/>
          <p:cNvSpPr txBox="1">
            <a:spLocks noChangeArrowheads="1"/>
          </p:cNvSpPr>
          <p:nvPr/>
        </p:nvSpPr>
        <p:spPr bwMode="auto">
          <a:xfrm>
            <a:off x="228600" y="4800600"/>
            <a:ext cx="8763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10000"/>
              </a:spcBef>
            </a:pPr>
            <a:r>
              <a:rPr lang="cs-CZ" b="1" i="1"/>
              <a:t>- </a:t>
            </a:r>
            <a:r>
              <a:rPr lang="cs-CZ"/>
              <a:t>v 90. letech udělány základní práce na nízkoteplotní SMS (omezený počet vhodných molekul - téma se vyčerpalo) </a:t>
            </a:r>
          </a:p>
        </p:txBody>
      </p:sp>
      <p:sp>
        <p:nvSpPr>
          <p:cNvPr id="53255" name="Text Box 7"/>
          <p:cNvSpPr txBox="1">
            <a:spLocks noChangeArrowheads="1"/>
          </p:cNvSpPr>
          <p:nvPr/>
        </p:nvSpPr>
        <p:spPr bwMode="auto">
          <a:xfrm>
            <a:off x="228600" y="5486400"/>
            <a:ext cx="8610600" cy="1217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10000"/>
              </a:spcBef>
            </a:pPr>
            <a:r>
              <a:rPr lang="cs-CZ"/>
              <a:t>- 1993 - </a:t>
            </a:r>
            <a:r>
              <a:rPr lang="cs-CZ" b="1" i="1"/>
              <a:t>první zobrazení fluorescence single molekul při pokojové teplotě</a:t>
            </a:r>
            <a:r>
              <a:rPr lang="cs-CZ"/>
              <a:t> - pomocí SNOM, Betzig a Chichester (skenující mikroskop blízkého pole) a později pomocí konfokálních mikroskopů</a:t>
            </a:r>
          </a:p>
          <a:p>
            <a:pPr>
              <a:spcBef>
                <a:spcPct val="10000"/>
              </a:spcBef>
            </a:pPr>
            <a:r>
              <a:rPr lang="cs-CZ"/>
              <a:t>- tyto metody se začaly aplikovat především na biologické materiály</a:t>
            </a:r>
          </a:p>
        </p:txBody>
      </p:sp>
      <p:grpSp>
        <p:nvGrpSpPr>
          <p:cNvPr id="53261" name="Group 13"/>
          <p:cNvGrpSpPr>
            <a:grpSpLocks/>
          </p:cNvGrpSpPr>
          <p:nvPr/>
        </p:nvGrpSpPr>
        <p:grpSpPr bwMode="auto">
          <a:xfrm>
            <a:off x="609600" y="1981200"/>
            <a:ext cx="8001000" cy="2435225"/>
            <a:chOff x="384" y="1248"/>
            <a:chExt cx="5040" cy="1534"/>
          </a:xfrm>
        </p:grpSpPr>
        <p:pic>
          <p:nvPicPr>
            <p:cNvPr id="53256" name="Picture 8" descr="C:\Jan\text\PrednaskyMFF\SingleMolSp2004\KadorTai01sm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" y="1440"/>
              <a:ext cx="1920" cy="13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3258" name="Picture 10" descr="C:\Jan\text\PrednaskyMFF\SingleMolSp2004\Orrit99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04" y="1248"/>
              <a:ext cx="1920" cy="14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3259" name="Text Box 11"/>
            <p:cNvSpPr txBox="1">
              <a:spLocks noChangeArrowheads="1"/>
            </p:cNvSpPr>
            <p:nvPr/>
          </p:nvSpPr>
          <p:spPr bwMode="auto">
            <a:xfrm>
              <a:off x="2352" y="1536"/>
              <a:ext cx="60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cs-CZ" sz="1600" i="1"/>
                <a:t>L. Kador</a:t>
              </a:r>
            </a:p>
          </p:txBody>
        </p:sp>
        <p:sp>
          <p:nvSpPr>
            <p:cNvPr id="53260" name="Text Box 12"/>
            <p:cNvSpPr txBox="1">
              <a:spLocks noChangeArrowheads="1"/>
            </p:cNvSpPr>
            <p:nvPr/>
          </p:nvSpPr>
          <p:spPr bwMode="auto">
            <a:xfrm>
              <a:off x="2880" y="2496"/>
              <a:ext cx="545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cs-CZ" sz="1600" i="1"/>
                <a:t>M. Orrit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2" grpId="0" autoUpdateAnimBg="0"/>
      <p:bldP spid="53253" grpId="0" autoUpdateAnimBg="0"/>
      <p:bldP spid="53254" grpId="0" autoUpdateAnimBg="0"/>
      <p:bldP spid="53255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Fyzikální principy SMS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381000" y="5181600"/>
            <a:ext cx="8229600" cy="1439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/>
              <a:t>1 mol látky = 6,02 x 10</a:t>
            </a:r>
            <a:r>
              <a:rPr lang="cs-CZ" baseline="30000"/>
              <a:t>23</a:t>
            </a:r>
            <a:r>
              <a:rPr lang="cs-CZ"/>
              <a:t> molekul; v 1 cm</a:t>
            </a:r>
            <a:r>
              <a:rPr lang="cs-CZ" baseline="30000"/>
              <a:t>3</a:t>
            </a:r>
            <a:r>
              <a:rPr lang="cs-CZ"/>
              <a:t> NaCl je 2,24 10</a:t>
            </a:r>
            <a:r>
              <a:rPr lang="cs-CZ" baseline="30000"/>
              <a:t>22</a:t>
            </a:r>
            <a:r>
              <a:rPr lang="cs-CZ"/>
              <a:t> x (NaCl)</a:t>
            </a:r>
          </a:p>
          <a:p>
            <a:pPr>
              <a:spcBef>
                <a:spcPct val="50000"/>
              </a:spcBef>
            </a:pPr>
            <a:r>
              <a:rPr lang="cs-CZ"/>
              <a:t>1 mol/l </a:t>
            </a:r>
            <a:r>
              <a:rPr lang="cs-CZ">
                <a:sym typeface="Symbol" pitchFamily="18" charset="2"/>
              </a:rPr>
              <a:t> v </a:t>
            </a:r>
            <a:r>
              <a:rPr lang="cs-CZ"/>
              <a:t>1 </a:t>
            </a:r>
            <a:r>
              <a:rPr lang="cs-CZ">
                <a:latin typeface="Symbol" pitchFamily="18" charset="2"/>
              </a:rPr>
              <a:t>m</a:t>
            </a:r>
            <a:r>
              <a:rPr lang="cs-CZ"/>
              <a:t>m</a:t>
            </a:r>
            <a:r>
              <a:rPr lang="cs-CZ" baseline="30000"/>
              <a:t>3</a:t>
            </a:r>
            <a:r>
              <a:rPr lang="cs-CZ"/>
              <a:t> je 6 x 10</a:t>
            </a:r>
            <a:r>
              <a:rPr lang="cs-CZ" baseline="30000"/>
              <a:t>8</a:t>
            </a:r>
            <a:r>
              <a:rPr lang="cs-CZ"/>
              <a:t> molekul, 1 nmol/l </a:t>
            </a:r>
            <a:r>
              <a:rPr lang="cs-CZ">
                <a:sym typeface="Symbol" pitchFamily="18" charset="2"/>
              </a:rPr>
              <a:t> v </a:t>
            </a:r>
            <a:r>
              <a:rPr lang="cs-CZ"/>
              <a:t>1 </a:t>
            </a:r>
            <a:r>
              <a:rPr lang="cs-CZ">
                <a:latin typeface="Symbol" pitchFamily="18" charset="2"/>
              </a:rPr>
              <a:t>m</a:t>
            </a:r>
            <a:r>
              <a:rPr lang="cs-CZ"/>
              <a:t>m</a:t>
            </a:r>
            <a:r>
              <a:rPr lang="cs-CZ" baseline="30000"/>
              <a:t>3</a:t>
            </a:r>
            <a:r>
              <a:rPr lang="cs-CZ"/>
              <a:t> je 0,6 molekuly</a:t>
            </a:r>
          </a:p>
          <a:p>
            <a:pPr>
              <a:spcBef>
                <a:spcPct val="20000"/>
              </a:spcBef>
            </a:pPr>
            <a:r>
              <a:rPr lang="cs-CZ"/>
              <a:t>Obvykle vyžaduje střední vzdálenost aktivních molekul alespoň několik </a:t>
            </a:r>
            <a:r>
              <a:rPr lang="cs-CZ">
                <a:latin typeface="Symbol" pitchFamily="18" charset="2"/>
              </a:rPr>
              <a:t>m</a:t>
            </a:r>
            <a:r>
              <a:rPr lang="cs-CZ"/>
              <a:t>m,</a:t>
            </a:r>
          </a:p>
          <a:p>
            <a:pPr>
              <a:spcBef>
                <a:spcPct val="20000"/>
              </a:spcBef>
            </a:pPr>
            <a:r>
              <a:rPr lang="cs-CZ"/>
              <a:t>proto je třeba koncentraci ~pmol i méně (pokud není další selekce, viz dále)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381000" y="914400"/>
            <a:ext cx="8534400" cy="2454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b="1"/>
              <a:t>Základní metody</a:t>
            </a:r>
            <a:r>
              <a:rPr lang="cs-CZ"/>
              <a:t>:</a:t>
            </a:r>
          </a:p>
          <a:p>
            <a:pPr>
              <a:spcBef>
                <a:spcPct val="15000"/>
              </a:spcBef>
            </a:pPr>
            <a:r>
              <a:rPr lang="cs-CZ"/>
              <a:t>- </a:t>
            </a:r>
            <a:r>
              <a:rPr lang="cs-CZ" b="1" i="1"/>
              <a:t>absorpce jedné molekuly</a:t>
            </a:r>
            <a:r>
              <a:rPr lang="cs-CZ"/>
              <a:t> - velmi obtížná modulační technika (demonstrováno, ale nevyužíváno)</a:t>
            </a:r>
          </a:p>
          <a:p>
            <a:pPr>
              <a:spcBef>
                <a:spcPct val="15000"/>
              </a:spcBef>
            </a:pPr>
            <a:r>
              <a:rPr lang="cs-CZ"/>
              <a:t>- </a:t>
            </a:r>
            <a:r>
              <a:rPr lang="cs-CZ" b="1" i="1"/>
              <a:t>fluorescenční excitační spektra</a:t>
            </a:r>
            <a:r>
              <a:rPr lang="cs-CZ"/>
              <a:t> jednotlivých molekul - při nízkých teplotách, potřeba stabilizovaného laditelného cw laseru (barvivový)</a:t>
            </a:r>
          </a:p>
          <a:p>
            <a:pPr>
              <a:spcBef>
                <a:spcPct val="15000"/>
              </a:spcBef>
            </a:pPr>
            <a:r>
              <a:rPr lang="cs-CZ"/>
              <a:t>- </a:t>
            </a:r>
            <a:r>
              <a:rPr lang="cs-CZ" b="1" i="1"/>
              <a:t>detekce a spektroskopie fluorescence</a:t>
            </a:r>
            <a:r>
              <a:rPr lang="cs-CZ"/>
              <a:t> jednotlivých molekul - nejvíce rozšířené</a:t>
            </a:r>
          </a:p>
          <a:p>
            <a:pPr>
              <a:spcBef>
                <a:spcPct val="15000"/>
              </a:spcBef>
            </a:pPr>
            <a:r>
              <a:rPr lang="cs-CZ" b="1"/>
              <a:t>Další (neoptické) metody</a:t>
            </a:r>
            <a:r>
              <a:rPr lang="cs-CZ"/>
              <a:t> - STM a AFM mikroskopie, elektrická měření (např. kapacitní)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228600" y="3429000"/>
            <a:ext cx="8610600" cy="1671638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i="1"/>
              <a:t>Tvrzení</a:t>
            </a:r>
            <a:r>
              <a:rPr lang="cs-CZ"/>
              <a:t> = fluorescence jedné molekuly je často dostatečně silná, aby mohla být současnými detektory snadno zaznamenána</a:t>
            </a:r>
          </a:p>
          <a:p>
            <a:pPr>
              <a:spcBef>
                <a:spcPct val="50000"/>
              </a:spcBef>
            </a:pPr>
            <a:r>
              <a:rPr lang="cs-CZ" b="1" i="1">
                <a:solidFill>
                  <a:srgbClr val="0000FF"/>
                </a:solidFill>
              </a:rPr>
              <a:t>Hlavní problém tkví v jejím</a:t>
            </a:r>
            <a:r>
              <a:rPr lang="cs-CZ">
                <a:solidFill>
                  <a:srgbClr val="0000FF"/>
                </a:solidFill>
              </a:rPr>
              <a:t> </a:t>
            </a:r>
            <a:r>
              <a:rPr lang="cs-CZ" b="1">
                <a:solidFill>
                  <a:srgbClr val="0000FF"/>
                </a:solidFill>
              </a:rPr>
              <a:t>odlišení od ostatního signálu</a:t>
            </a:r>
            <a:r>
              <a:rPr lang="cs-CZ">
                <a:solidFill>
                  <a:srgbClr val="0000FF"/>
                </a:solidFill>
              </a:rPr>
              <a:t> </a:t>
            </a:r>
          </a:p>
          <a:p>
            <a:pPr>
              <a:spcBef>
                <a:spcPct val="25000"/>
              </a:spcBef>
            </a:pPr>
            <a:r>
              <a:rPr lang="cs-CZ"/>
              <a:t>(rozptyl, fluorescence apod.) stejných molekul, okolního materiálu a různých příměsí, nečistot atd.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autoUpdateAnimBg="0"/>
      <p:bldP spid="15365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/>
              <a:t>Principy spektroskopie jednotlivých molekul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990600"/>
            <a:ext cx="6781800" cy="381000"/>
          </a:xfrm>
        </p:spPr>
        <p:txBody>
          <a:bodyPr/>
          <a:lstStyle/>
          <a:p>
            <a:r>
              <a:rPr lang="cs-CZ"/>
              <a:t>Jak detekovat dostatečný signál z jedné molekuly ?</a:t>
            </a:r>
          </a:p>
        </p:txBody>
      </p:sp>
      <p:grpSp>
        <p:nvGrpSpPr>
          <p:cNvPr id="9608" name="Group 392"/>
          <p:cNvGrpSpPr>
            <a:grpSpLocks/>
          </p:cNvGrpSpPr>
          <p:nvPr/>
        </p:nvGrpSpPr>
        <p:grpSpPr bwMode="auto">
          <a:xfrm>
            <a:off x="207963" y="3276600"/>
            <a:ext cx="8643937" cy="1828800"/>
            <a:chOff x="315" y="2016"/>
            <a:chExt cx="5445" cy="1152"/>
          </a:xfrm>
        </p:grpSpPr>
        <p:sp>
          <p:nvSpPr>
            <p:cNvPr id="9220" name="Rectangle 4"/>
            <p:cNvSpPr>
              <a:spLocks noChangeArrowheads="1"/>
            </p:cNvSpPr>
            <p:nvPr/>
          </p:nvSpPr>
          <p:spPr bwMode="auto">
            <a:xfrm>
              <a:off x="494" y="2075"/>
              <a:ext cx="8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2000" i="1">
                  <a:solidFill>
                    <a:srgbClr val="1F1A17"/>
                  </a:solidFill>
                </a:rPr>
                <a:t>  </a:t>
              </a:r>
              <a:endParaRPr lang="cs-CZ" sz="1400"/>
            </a:p>
          </p:txBody>
        </p:sp>
        <p:sp>
          <p:nvSpPr>
            <p:cNvPr id="9221" name="Rectangle 5"/>
            <p:cNvSpPr>
              <a:spLocks noChangeArrowheads="1"/>
            </p:cNvSpPr>
            <p:nvPr/>
          </p:nvSpPr>
          <p:spPr bwMode="auto">
            <a:xfrm>
              <a:off x="925" y="2257"/>
              <a:ext cx="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2000" i="1">
                  <a:solidFill>
                    <a:srgbClr val="1F1A17"/>
                  </a:solidFill>
                </a:rPr>
                <a:t> </a:t>
              </a:r>
              <a:endParaRPr lang="cs-CZ" sz="1400"/>
            </a:p>
          </p:txBody>
        </p:sp>
        <p:sp>
          <p:nvSpPr>
            <p:cNvPr id="9223" name="Freeform 7"/>
            <p:cNvSpPr>
              <a:spLocks/>
            </p:cNvSpPr>
            <p:nvPr/>
          </p:nvSpPr>
          <p:spPr bwMode="auto">
            <a:xfrm>
              <a:off x="577" y="2016"/>
              <a:ext cx="1361" cy="302"/>
            </a:xfrm>
            <a:custGeom>
              <a:avLst/>
              <a:gdLst>
                <a:gd name="T0" fmla="*/ 3000 w 5444"/>
                <a:gd name="T1" fmla="*/ 1202 h 1206"/>
                <a:gd name="T2" fmla="*/ 3402 w 5444"/>
                <a:gd name="T3" fmla="*/ 1187 h 1206"/>
                <a:gd name="T4" fmla="*/ 3780 w 5444"/>
                <a:gd name="T5" fmla="*/ 1158 h 1206"/>
                <a:gd name="T6" fmla="*/ 4133 w 5444"/>
                <a:gd name="T7" fmla="*/ 1118 h 1206"/>
                <a:gd name="T8" fmla="*/ 4453 w 5444"/>
                <a:gd name="T9" fmla="*/ 1068 h 1206"/>
                <a:gd name="T10" fmla="*/ 4737 w 5444"/>
                <a:gd name="T11" fmla="*/ 1008 h 1206"/>
                <a:gd name="T12" fmla="*/ 4979 w 5444"/>
                <a:gd name="T13" fmla="*/ 939 h 1206"/>
                <a:gd name="T14" fmla="*/ 5176 w 5444"/>
                <a:gd name="T15" fmla="*/ 863 h 1206"/>
                <a:gd name="T16" fmla="*/ 5323 w 5444"/>
                <a:gd name="T17" fmla="*/ 782 h 1206"/>
                <a:gd name="T18" fmla="*/ 5413 w 5444"/>
                <a:gd name="T19" fmla="*/ 695 h 1206"/>
                <a:gd name="T20" fmla="*/ 5444 w 5444"/>
                <a:gd name="T21" fmla="*/ 603 h 1206"/>
                <a:gd name="T22" fmla="*/ 5413 w 5444"/>
                <a:gd name="T23" fmla="*/ 511 h 1206"/>
                <a:gd name="T24" fmla="*/ 5323 w 5444"/>
                <a:gd name="T25" fmla="*/ 424 h 1206"/>
                <a:gd name="T26" fmla="*/ 5176 w 5444"/>
                <a:gd name="T27" fmla="*/ 342 h 1206"/>
                <a:gd name="T28" fmla="*/ 4979 w 5444"/>
                <a:gd name="T29" fmla="*/ 267 h 1206"/>
                <a:gd name="T30" fmla="*/ 4737 w 5444"/>
                <a:gd name="T31" fmla="*/ 198 h 1206"/>
                <a:gd name="T32" fmla="*/ 4453 w 5444"/>
                <a:gd name="T33" fmla="*/ 138 h 1206"/>
                <a:gd name="T34" fmla="*/ 4133 w 5444"/>
                <a:gd name="T35" fmla="*/ 88 h 1206"/>
                <a:gd name="T36" fmla="*/ 3780 w 5444"/>
                <a:gd name="T37" fmla="*/ 48 h 1206"/>
                <a:gd name="T38" fmla="*/ 3402 w 5444"/>
                <a:gd name="T39" fmla="*/ 19 h 1206"/>
                <a:gd name="T40" fmla="*/ 3000 w 5444"/>
                <a:gd name="T41" fmla="*/ 3 h 1206"/>
                <a:gd name="T42" fmla="*/ 2583 w 5444"/>
                <a:gd name="T43" fmla="*/ 1 h 1206"/>
                <a:gd name="T44" fmla="*/ 2175 w 5444"/>
                <a:gd name="T45" fmla="*/ 12 h 1206"/>
                <a:gd name="T46" fmla="*/ 1788 w 5444"/>
                <a:gd name="T47" fmla="*/ 36 h 1206"/>
                <a:gd name="T48" fmla="*/ 1427 w 5444"/>
                <a:gd name="T49" fmla="*/ 72 h 1206"/>
                <a:gd name="T50" fmla="*/ 1095 w 5444"/>
                <a:gd name="T51" fmla="*/ 120 h 1206"/>
                <a:gd name="T52" fmla="*/ 798 w 5444"/>
                <a:gd name="T53" fmla="*/ 177 h 1206"/>
                <a:gd name="T54" fmla="*/ 542 w 5444"/>
                <a:gd name="T55" fmla="*/ 242 h 1206"/>
                <a:gd name="T56" fmla="*/ 329 w 5444"/>
                <a:gd name="T57" fmla="*/ 316 h 1206"/>
                <a:gd name="T58" fmla="*/ 166 w 5444"/>
                <a:gd name="T59" fmla="*/ 396 h 1206"/>
                <a:gd name="T60" fmla="*/ 56 w 5444"/>
                <a:gd name="T61" fmla="*/ 481 h 1206"/>
                <a:gd name="T62" fmla="*/ 4 w 5444"/>
                <a:gd name="T63" fmla="*/ 572 h 1206"/>
                <a:gd name="T64" fmla="*/ 14 w 5444"/>
                <a:gd name="T65" fmla="*/ 664 h 1206"/>
                <a:gd name="T66" fmla="*/ 86 w 5444"/>
                <a:gd name="T67" fmla="*/ 753 h 1206"/>
                <a:gd name="T68" fmla="*/ 215 w 5444"/>
                <a:gd name="T69" fmla="*/ 837 h 1206"/>
                <a:gd name="T70" fmla="*/ 395 w 5444"/>
                <a:gd name="T71" fmla="*/ 915 h 1206"/>
                <a:gd name="T72" fmla="*/ 623 w 5444"/>
                <a:gd name="T73" fmla="*/ 986 h 1206"/>
                <a:gd name="T74" fmla="*/ 893 w 5444"/>
                <a:gd name="T75" fmla="*/ 1048 h 1206"/>
                <a:gd name="T76" fmla="*/ 1203 w 5444"/>
                <a:gd name="T77" fmla="*/ 1103 h 1206"/>
                <a:gd name="T78" fmla="*/ 1544 w 5444"/>
                <a:gd name="T79" fmla="*/ 1147 h 1206"/>
                <a:gd name="T80" fmla="*/ 1914 w 5444"/>
                <a:gd name="T81" fmla="*/ 1179 h 1206"/>
                <a:gd name="T82" fmla="*/ 2309 w 5444"/>
                <a:gd name="T83" fmla="*/ 1198 h 1206"/>
                <a:gd name="T84" fmla="*/ 2723 w 5444"/>
                <a:gd name="T85" fmla="*/ 1206 h 1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444" h="1206">
                  <a:moveTo>
                    <a:pt x="2723" y="1206"/>
                  </a:moveTo>
                  <a:lnTo>
                    <a:pt x="2863" y="1205"/>
                  </a:lnTo>
                  <a:lnTo>
                    <a:pt x="3000" y="1202"/>
                  </a:lnTo>
                  <a:lnTo>
                    <a:pt x="3136" y="1198"/>
                  </a:lnTo>
                  <a:lnTo>
                    <a:pt x="3270" y="1193"/>
                  </a:lnTo>
                  <a:lnTo>
                    <a:pt x="3402" y="1187"/>
                  </a:lnTo>
                  <a:lnTo>
                    <a:pt x="3530" y="1179"/>
                  </a:lnTo>
                  <a:lnTo>
                    <a:pt x="3657" y="1169"/>
                  </a:lnTo>
                  <a:lnTo>
                    <a:pt x="3780" y="1158"/>
                  </a:lnTo>
                  <a:lnTo>
                    <a:pt x="3901" y="1147"/>
                  </a:lnTo>
                  <a:lnTo>
                    <a:pt x="4019" y="1132"/>
                  </a:lnTo>
                  <a:lnTo>
                    <a:pt x="4133" y="1118"/>
                  </a:lnTo>
                  <a:lnTo>
                    <a:pt x="4243" y="1103"/>
                  </a:lnTo>
                  <a:lnTo>
                    <a:pt x="4349" y="1086"/>
                  </a:lnTo>
                  <a:lnTo>
                    <a:pt x="4453" y="1068"/>
                  </a:lnTo>
                  <a:lnTo>
                    <a:pt x="4552" y="1048"/>
                  </a:lnTo>
                  <a:lnTo>
                    <a:pt x="4646" y="1029"/>
                  </a:lnTo>
                  <a:lnTo>
                    <a:pt x="4737" y="1008"/>
                  </a:lnTo>
                  <a:lnTo>
                    <a:pt x="4822" y="986"/>
                  </a:lnTo>
                  <a:lnTo>
                    <a:pt x="4903" y="963"/>
                  </a:lnTo>
                  <a:lnTo>
                    <a:pt x="4979" y="939"/>
                  </a:lnTo>
                  <a:lnTo>
                    <a:pt x="5051" y="915"/>
                  </a:lnTo>
                  <a:lnTo>
                    <a:pt x="5115" y="890"/>
                  </a:lnTo>
                  <a:lnTo>
                    <a:pt x="5176" y="863"/>
                  </a:lnTo>
                  <a:lnTo>
                    <a:pt x="5231" y="837"/>
                  </a:lnTo>
                  <a:lnTo>
                    <a:pt x="5280" y="810"/>
                  </a:lnTo>
                  <a:lnTo>
                    <a:pt x="5323" y="782"/>
                  </a:lnTo>
                  <a:lnTo>
                    <a:pt x="5359" y="753"/>
                  </a:lnTo>
                  <a:lnTo>
                    <a:pt x="5390" y="723"/>
                  </a:lnTo>
                  <a:lnTo>
                    <a:pt x="5413" y="695"/>
                  </a:lnTo>
                  <a:lnTo>
                    <a:pt x="5432" y="664"/>
                  </a:lnTo>
                  <a:lnTo>
                    <a:pt x="5442" y="634"/>
                  </a:lnTo>
                  <a:lnTo>
                    <a:pt x="5444" y="603"/>
                  </a:lnTo>
                  <a:lnTo>
                    <a:pt x="5442" y="572"/>
                  </a:lnTo>
                  <a:lnTo>
                    <a:pt x="5432" y="541"/>
                  </a:lnTo>
                  <a:lnTo>
                    <a:pt x="5413" y="511"/>
                  </a:lnTo>
                  <a:lnTo>
                    <a:pt x="5390" y="481"/>
                  </a:lnTo>
                  <a:lnTo>
                    <a:pt x="5359" y="453"/>
                  </a:lnTo>
                  <a:lnTo>
                    <a:pt x="5323" y="424"/>
                  </a:lnTo>
                  <a:lnTo>
                    <a:pt x="5280" y="396"/>
                  </a:lnTo>
                  <a:lnTo>
                    <a:pt x="5231" y="369"/>
                  </a:lnTo>
                  <a:lnTo>
                    <a:pt x="5176" y="342"/>
                  </a:lnTo>
                  <a:lnTo>
                    <a:pt x="5115" y="316"/>
                  </a:lnTo>
                  <a:lnTo>
                    <a:pt x="5051" y="291"/>
                  </a:lnTo>
                  <a:lnTo>
                    <a:pt x="4979" y="267"/>
                  </a:lnTo>
                  <a:lnTo>
                    <a:pt x="4903" y="242"/>
                  </a:lnTo>
                  <a:lnTo>
                    <a:pt x="4822" y="220"/>
                  </a:lnTo>
                  <a:lnTo>
                    <a:pt x="4737" y="198"/>
                  </a:lnTo>
                  <a:lnTo>
                    <a:pt x="4646" y="177"/>
                  </a:lnTo>
                  <a:lnTo>
                    <a:pt x="4552" y="157"/>
                  </a:lnTo>
                  <a:lnTo>
                    <a:pt x="4453" y="138"/>
                  </a:lnTo>
                  <a:lnTo>
                    <a:pt x="4349" y="120"/>
                  </a:lnTo>
                  <a:lnTo>
                    <a:pt x="4243" y="104"/>
                  </a:lnTo>
                  <a:lnTo>
                    <a:pt x="4133" y="88"/>
                  </a:lnTo>
                  <a:lnTo>
                    <a:pt x="4019" y="72"/>
                  </a:lnTo>
                  <a:lnTo>
                    <a:pt x="3901" y="60"/>
                  </a:lnTo>
                  <a:lnTo>
                    <a:pt x="3780" y="48"/>
                  </a:lnTo>
                  <a:lnTo>
                    <a:pt x="3657" y="36"/>
                  </a:lnTo>
                  <a:lnTo>
                    <a:pt x="3530" y="27"/>
                  </a:lnTo>
                  <a:lnTo>
                    <a:pt x="3402" y="19"/>
                  </a:lnTo>
                  <a:lnTo>
                    <a:pt x="3270" y="12"/>
                  </a:lnTo>
                  <a:lnTo>
                    <a:pt x="3136" y="6"/>
                  </a:lnTo>
                  <a:lnTo>
                    <a:pt x="3000" y="3"/>
                  </a:lnTo>
                  <a:lnTo>
                    <a:pt x="2863" y="1"/>
                  </a:lnTo>
                  <a:lnTo>
                    <a:pt x="2723" y="0"/>
                  </a:lnTo>
                  <a:lnTo>
                    <a:pt x="2583" y="1"/>
                  </a:lnTo>
                  <a:lnTo>
                    <a:pt x="2444" y="3"/>
                  </a:lnTo>
                  <a:lnTo>
                    <a:pt x="2309" y="6"/>
                  </a:lnTo>
                  <a:lnTo>
                    <a:pt x="2175" y="12"/>
                  </a:lnTo>
                  <a:lnTo>
                    <a:pt x="2044" y="19"/>
                  </a:lnTo>
                  <a:lnTo>
                    <a:pt x="1914" y="27"/>
                  </a:lnTo>
                  <a:lnTo>
                    <a:pt x="1788" y="36"/>
                  </a:lnTo>
                  <a:lnTo>
                    <a:pt x="1664" y="48"/>
                  </a:lnTo>
                  <a:lnTo>
                    <a:pt x="1544" y="60"/>
                  </a:lnTo>
                  <a:lnTo>
                    <a:pt x="1427" y="72"/>
                  </a:lnTo>
                  <a:lnTo>
                    <a:pt x="1313" y="88"/>
                  </a:lnTo>
                  <a:lnTo>
                    <a:pt x="1203" y="104"/>
                  </a:lnTo>
                  <a:lnTo>
                    <a:pt x="1095" y="120"/>
                  </a:lnTo>
                  <a:lnTo>
                    <a:pt x="993" y="138"/>
                  </a:lnTo>
                  <a:lnTo>
                    <a:pt x="893" y="157"/>
                  </a:lnTo>
                  <a:lnTo>
                    <a:pt x="798" y="177"/>
                  </a:lnTo>
                  <a:lnTo>
                    <a:pt x="709" y="198"/>
                  </a:lnTo>
                  <a:lnTo>
                    <a:pt x="623" y="220"/>
                  </a:lnTo>
                  <a:lnTo>
                    <a:pt x="542" y="242"/>
                  </a:lnTo>
                  <a:lnTo>
                    <a:pt x="467" y="267"/>
                  </a:lnTo>
                  <a:lnTo>
                    <a:pt x="395" y="291"/>
                  </a:lnTo>
                  <a:lnTo>
                    <a:pt x="329" y="316"/>
                  </a:lnTo>
                  <a:lnTo>
                    <a:pt x="270" y="342"/>
                  </a:lnTo>
                  <a:lnTo>
                    <a:pt x="215" y="369"/>
                  </a:lnTo>
                  <a:lnTo>
                    <a:pt x="166" y="396"/>
                  </a:lnTo>
                  <a:lnTo>
                    <a:pt x="123" y="424"/>
                  </a:lnTo>
                  <a:lnTo>
                    <a:pt x="86" y="453"/>
                  </a:lnTo>
                  <a:lnTo>
                    <a:pt x="56" y="481"/>
                  </a:lnTo>
                  <a:lnTo>
                    <a:pt x="31" y="511"/>
                  </a:lnTo>
                  <a:lnTo>
                    <a:pt x="14" y="541"/>
                  </a:lnTo>
                  <a:lnTo>
                    <a:pt x="4" y="572"/>
                  </a:lnTo>
                  <a:lnTo>
                    <a:pt x="0" y="603"/>
                  </a:lnTo>
                  <a:lnTo>
                    <a:pt x="4" y="634"/>
                  </a:lnTo>
                  <a:lnTo>
                    <a:pt x="14" y="664"/>
                  </a:lnTo>
                  <a:lnTo>
                    <a:pt x="31" y="695"/>
                  </a:lnTo>
                  <a:lnTo>
                    <a:pt x="56" y="723"/>
                  </a:lnTo>
                  <a:lnTo>
                    <a:pt x="86" y="753"/>
                  </a:lnTo>
                  <a:lnTo>
                    <a:pt x="123" y="782"/>
                  </a:lnTo>
                  <a:lnTo>
                    <a:pt x="166" y="810"/>
                  </a:lnTo>
                  <a:lnTo>
                    <a:pt x="215" y="837"/>
                  </a:lnTo>
                  <a:lnTo>
                    <a:pt x="270" y="863"/>
                  </a:lnTo>
                  <a:lnTo>
                    <a:pt x="329" y="890"/>
                  </a:lnTo>
                  <a:lnTo>
                    <a:pt x="395" y="915"/>
                  </a:lnTo>
                  <a:lnTo>
                    <a:pt x="467" y="939"/>
                  </a:lnTo>
                  <a:lnTo>
                    <a:pt x="542" y="963"/>
                  </a:lnTo>
                  <a:lnTo>
                    <a:pt x="623" y="986"/>
                  </a:lnTo>
                  <a:lnTo>
                    <a:pt x="709" y="1008"/>
                  </a:lnTo>
                  <a:lnTo>
                    <a:pt x="798" y="1029"/>
                  </a:lnTo>
                  <a:lnTo>
                    <a:pt x="893" y="1048"/>
                  </a:lnTo>
                  <a:lnTo>
                    <a:pt x="993" y="1068"/>
                  </a:lnTo>
                  <a:lnTo>
                    <a:pt x="1095" y="1086"/>
                  </a:lnTo>
                  <a:lnTo>
                    <a:pt x="1203" y="1103"/>
                  </a:lnTo>
                  <a:lnTo>
                    <a:pt x="1313" y="1118"/>
                  </a:lnTo>
                  <a:lnTo>
                    <a:pt x="1427" y="1132"/>
                  </a:lnTo>
                  <a:lnTo>
                    <a:pt x="1544" y="1147"/>
                  </a:lnTo>
                  <a:lnTo>
                    <a:pt x="1664" y="1158"/>
                  </a:lnTo>
                  <a:lnTo>
                    <a:pt x="1788" y="1169"/>
                  </a:lnTo>
                  <a:lnTo>
                    <a:pt x="1914" y="1179"/>
                  </a:lnTo>
                  <a:lnTo>
                    <a:pt x="2044" y="1187"/>
                  </a:lnTo>
                  <a:lnTo>
                    <a:pt x="2175" y="1193"/>
                  </a:lnTo>
                  <a:lnTo>
                    <a:pt x="2309" y="1198"/>
                  </a:lnTo>
                  <a:lnTo>
                    <a:pt x="2444" y="1202"/>
                  </a:lnTo>
                  <a:lnTo>
                    <a:pt x="2583" y="1205"/>
                  </a:lnTo>
                  <a:lnTo>
                    <a:pt x="2723" y="1206"/>
                  </a:lnTo>
                  <a:close/>
                </a:path>
              </a:pathLst>
            </a:custGeom>
            <a:solidFill>
              <a:srgbClr val="FFF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9224" name="Rectangle 8"/>
            <p:cNvSpPr>
              <a:spLocks noChangeArrowheads="1"/>
            </p:cNvSpPr>
            <p:nvPr/>
          </p:nvSpPr>
          <p:spPr bwMode="auto">
            <a:xfrm>
              <a:off x="735" y="2080"/>
              <a:ext cx="1029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2200" b="1" i="1">
                  <a:solidFill>
                    <a:srgbClr val="1F1A17"/>
                  </a:solidFill>
                </a:rPr>
                <a:t>2-Selektivita</a:t>
              </a:r>
              <a:endParaRPr lang="cs-CZ" sz="1400"/>
            </a:p>
          </p:txBody>
        </p:sp>
        <p:sp>
          <p:nvSpPr>
            <p:cNvPr id="9225" name="Rectangle 9"/>
            <p:cNvSpPr>
              <a:spLocks noChangeArrowheads="1"/>
            </p:cNvSpPr>
            <p:nvPr/>
          </p:nvSpPr>
          <p:spPr bwMode="auto">
            <a:xfrm>
              <a:off x="315" y="2454"/>
              <a:ext cx="526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2000" i="1">
                  <a:solidFill>
                    <a:srgbClr val="1F1A17"/>
                  </a:solidFill>
                </a:rPr>
                <a:t>    - mikroskopická excitace / detekce </a:t>
              </a:r>
              <a:r>
                <a:rPr lang="cs-CZ" i="1">
                  <a:solidFill>
                    <a:srgbClr val="1F1A17"/>
                  </a:solidFill>
                </a:rPr>
                <a:t>(pozorování emise) - lze excitovat ~1</a:t>
              </a:r>
              <a:r>
                <a:rPr lang="cs-CZ" i="1">
                  <a:solidFill>
                    <a:srgbClr val="1F1A17"/>
                  </a:solidFill>
                  <a:latin typeface="Symbol" pitchFamily="18" charset="2"/>
                </a:rPr>
                <a:t>m</a:t>
              </a:r>
              <a:r>
                <a:rPr lang="cs-CZ" i="1">
                  <a:solidFill>
                    <a:srgbClr val="1F1A17"/>
                  </a:solidFill>
                </a:rPr>
                <a:t>m</a:t>
              </a:r>
              <a:r>
                <a:rPr lang="cs-CZ" i="1" baseline="30000">
                  <a:solidFill>
                    <a:srgbClr val="1F1A17"/>
                  </a:solidFill>
                </a:rPr>
                <a:t>3</a:t>
              </a:r>
              <a:endParaRPr lang="cs-CZ"/>
            </a:p>
          </p:txBody>
        </p:sp>
        <p:sp>
          <p:nvSpPr>
            <p:cNvPr id="9226" name="Rectangle 10"/>
            <p:cNvSpPr>
              <a:spLocks noChangeArrowheads="1"/>
            </p:cNvSpPr>
            <p:nvPr/>
          </p:nvSpPr>
          <p:spPr bwMode="auto">
            <a:xfrm>
              <a:off x="561" y="2274"/>
              <a:ext cx="1661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2000" b="1" i="1">
                  <a:solidFill>
                    <a:srgbClr val="1F1A17"/>
                  </a:solidFill>
                </a:rPr>
                <a:t>Prostorová selektivita</a:t>
              </a:r>
              <a:endParaRPr lang="cs-CZ" sz="1400"/>
            </a:p>
          </p:txBody>
        </p:sp>
        <p:sp>
          <p:nvSpPr>
            <p:cNvPr id="9227" name="Rectangle 11"/>
            <p:cNvSpPr>
              <a:spLocks noChangeArrowheads="1"/>
            </p:cNvSpPr>
            <p:nvPr/>
          </p:nvSpPr>
          <p:spPr bwMode="auto">
            <a:xfrm>
              <a:off x="835" y="2690"/>
              <a:ext cx="217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1600" i="1">
                  <a:solidFill>
                    <a:srgbClr val="1F1A17"/>
                  </a:solidFill>
                </a:rPr>
                <a:t>- použít dobré mikroskopické objektivy</a:t>
              </a:r>
              <a:endParaRPr lang="cs-CZ" sz="1400"/>
            </a:p>
          </p:txBody>
        </p:sp>
        <p:sp>
          <p:nvSpPr>
            <p:cNvPr id="9228" name="Rectangle 12"/>
            <p:cNvSpPr>
              <a:spLocks noChangeArrowheads="1"/>
            </p:cNvSpPr>
            <p:nvPr/>
          </p:nvSpPr>
          <p:spPr bwMode="auto">
            <a:xfrm>
              <a:off x="529" y="2844"/>
              <a:ext cx="280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1600" i="1">
                  <a:solidFill>
                    <a:srgbClr val="1F1A17"/>
                  </a:solidFill>
                </a:rPr>
                <a:t>  nebo čočky s grad. indexem lomu (stopy &lt; 1  m)</a:t>
              </a:r>
              <a:endParaRPr lang="cs-CZ" sz="1400"/>
            </a:p>
          </p:txBody>
        </p:sp>
        <p:sp>
          <p:nvSpPr>
            <p:cNvPr id="9229" name="Rectangle 13"/>
            <p:cNvSpPr>
              <a:spLocks noChangeArrowheads="1"/>
            </p:cNvSpPr>
            <p:nvPr/>
          </p:nvSpPr>
          <p:spPr bwMode="auto">
            <a:xfrm>
              <a:off x="3121" y="2836"/>
              <a:ext cx="7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1600">
                  <a:solidFill>
                    <a:srgbClr val="1F1A17"/>
                  </a:solidFill>
                  <a:latin typeface="Symbol" pitchFamily="18" charset="2"/>
                </a:rPr>
                <a:t>m</a:t>
              </a:r>
              <a:endParaRPr lang="cs-CZ" sz="1400"/>
            </a:p>
          </p:txBody>
        </p:sp>
        <p:sp>
          <p:nvSpPr>
            <p:cNvPr id="9230" name="Rectangle 14"/>
            <p:cNvSpPr>
              <a:spLocks noChangeArrowheads="1"/>
            </p:cNvSpPr>
            <p:nvPr/>
          </p:nvSpPr>
          <p:spPr bwMode="auto">
            <a:xfrm>
              <a:off x="4320" y="3024"/>
              <a:ext cx="354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1500" i="1">
                  <a:solidFill>
                    <a:srgbClr val="1F1A17"/>
                  </a:solidFill>
                </a:rPr>
                <a:t>vzorek</a:t>
              </a:r>
              <a:endParaRPr lang="cs-CZ" sz="1400"/>
            </a:p>
          </p:txBody>
        </p:sp>
        <p:grpSp>
          <p:nvGrpSpPr>
            <p:cNvPr id="9231" name="Group 15"/>
            <p:cNvGrpSpPr>
              <a:grpSpLocks/>
            </p:cNvGrpSpPr>
            <p:nvPr/>
          </p:nvGrpSpPr>
          <p:grpSpPr bwMode="auto">
            <a:xfrm>
              <a:off x="3306" y="2687"/>
              <a:ext cx="987" cy="391"/>
              <a:chOff x="2969" y="2531"/>
              <a:chExt cx="987" cy="391"/>
            </a:xfrm>
          </p:grpSpPr>
          <p:sp>
            <p:nvSpPr>
              <p:cNvPr id="9232" name="Rectangle 16"/>
              <p:cNvSpPr>
                <a:spLocks noChangeArrowheads="1"/>
              </p:cNvSpPr>
              <p:nvPr/>
            </p:nvSpPr>
            <p:spPr bwMode="auto">
              <a:xfrm>
                <a:off x="3885" y="2573"/>
                <a:ext cx="71" cy="297"/>
              </a:xfrm>
              <a:prstGeom prst="rect">
                <a:avLst/>
              </a:prstGeom>
              <a:solidFill>
                <a:srgbClr val="6D61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233" name="Rectangle 17"/>
              <p:cNvSpPr>
                <a:spLocks noChangeArrowheads="1"/>
              </p:cNvSpPr>
              <p:nvPr/>
            </p:nvSpPr>
            <p:spPr bwMode="auto">
              <a:xfrm>
                <a:off x="3885" y="2573"/>
                <a:ext cx="71" cy="297"/>
              </a:xfrm>
              <a:prstGeom prst="rect">
                <a:avLst/>
              </a:prstGeom>
              <a:noFill/>
              <a:ln w="3175">
                <a:solidFill>
                  <a:srgbClr val="1F1A17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234" name="Freeform 18"/>
              <p:cNvSpPr>
                <a:spLocks/>
              </p:cNvSpPr>
              <p:nvPr/>
            </p:nvSpPr>
            <p:spPr bwMode="auto">
              <a:xfrm>
                <a:off x="3307" y="2541"/>
                <a:ext cx="555" cy="371"/>
              </a:xfrm>
              <a:custGeom>
                <a:avLst/>
                <a:gdLst>
                  <a:gd name="T0" fmla="*/ 0 w 2218"/>
                  <a:gd name="T1" fmla="*/ 0 h 1484"/>
                  <a:gd name="T2" fmla="*/ 1813 w 2218"/>
                  <a:gd name="T3" fmla="*/ 0 h 1484"/>
                  <a:gd name="T4" fmla="*/ 2218 w 2218"/>
                  <a:gd name="T5" fmla="*/ 458 h 1484"/>
                  <a:gd name="T6" fmla="*/ 2218 w 2218"/>
                  <a:gd name="T7" fmla="*/ 1025 h 1484"/>
                  <a:gd name="T8" fmla="*/ 1813 w 2218"/>
                  <a:gd name="T9" fmla="*/ 1484 h 1484"/>
                  <a:gd name="T10" fmla="*/ 0 w 2218"/>
                  <a:gd name="T11" fmla="*/ 1484 h 1484"/>
                  <a:gd name="T12" fmla="*/ 0 w 2218"/>
                  <a:gd name="T13" fmla="*/ 0 h 1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18" h="1484">
                    <a:moveTo>
                      <a:pt x="0" y="0"/>
                    </a:moveTo>
                    <a:lnTo>
                      <a:pt x="1813" y="0"/>
                    </a:lnTo>
                    <a:lnTo>
                      <a:pt x="2218" y="458"/>
                    </a:lnTo>
                    <a:lnTo>
                      <a:pt x="2218" y="1025"/>
                    </a:lnTo>
                    <a:lnTo>
                      <a:pt x="1813" y="1484"/>
                    </a:lnTo>
                    <a:lnTo>
                      <a:pt x="0" y="14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3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235" name="Freeform 19"/>
              <p:cNvSpPr>
                <a:spLocks/>
              </p:cNvSpPr>
              <p:nvPr/>
            </p:nvSpPr>
            <p:spPr bwMode="auto">
              <a:xfrm>
                <a:off x="3307" y="2531"/>
                <a:ext cx="461" cy="20"/>
              </a:xfrm>
              <a:custGeom>
                <a:avLst/>
                <a:gdLst>
                  <a:gd name="T0" fmla="*/ 1843 w 1843"/>
                  <a:gd name="T1" fmla="*/ 14 h 80"/>
                  <a:gd name="T2" fmla="*/ 1813 w 1843"/>
                  <a:gd name="T3" fmla="*/ 0 h 80"/>
                  <a:gd name="T4" fmla="*/ 0 w 1843"/>
                  <a:gd name="T5" fmla="*/ 0 h 80"/>
                  <a:gd name="T6" fmla="*/ 0 w 1843"/>
                  <a:gd name="T7" fmla="*/ 80 h 80"/>
                  <a:gd name="T8" fmla="*/ 1813 w 1843"/>
                  <a:gd name="T9" fmla="*/ 80 h 80"/>
                  <a:gd name="T10" fmla="*/ 1843 w 1843"/>
                  <a:gd name="T11" fmla="*/ 14 h 80"/>
                  <a:gd name="T12" fmla="*/ 1843 w 1843"/>
                  <a:gd name="T13" fmla="*/ 14 h 80"/>
                  <a:gd name="T14" fmla="*/ 1830 w 1843"/>
                  <a:gd name="T15" fmla="*/ 1 h 80"/>
                  <a:gd name="T16" fmla="*/ 1813 w 1843"/>
                  <a:gd name="T17" fmla="*/ 0 h 80"/>
                  <a:gd name="T18" fmla="*/ 1843 w 1843"/>
                  <a:gd name="T19" fmla="*/ 14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43" h="80">
                    <a:moveTo>
                      <a:pt x="1843" y="14"/>
                    </a:moveTo>
                    <a:lnTo>
                      <a:pt x="1813" y="0"/>
                    </a:lnTo>
                    <a:lnTo>
                      <a:pt x="0" y="0"/>
                    </a:lnTo>
                    <a:lnTo>
                      <a:pt x="0" y="80"/>
                    </a:lnTo>
                    <a:lnTo>
                      <a:pt x="1813" y="80"/>
                    </a:lnTo>
                    <a:lnTo>
                      <a:pt x="1843" y="14"/>
                    </a:lnTo>
                    <a:lnTo>
                      <a:pt x="1843" y="14"/>
                    </a:lnTo>
                    <a:lnTo>
                      <a:pt x="1830" y="1"/>
                    </a:lnTo>
                    <a:lnTo>
                      <a:pt x="1813" y="0"/>
                    </a:lnTo>
                    <a:lnTo>
                      <a:pt x="1843" y="1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236" name="Freeform 20"/>
              <p:cNvSpPr>
                <a:spLocks/>
              </p:cNvSpPr>
              <p:nvPr/>
            </p:nvSpPr>
            <p:spPr bwMode="auto">
              <a:xfrm>
                <a:off x="3753" y="2534"/>
                <a:ext cx="118" cy="128"/>
              </a:xfrm>
              <a:custGeom>
                <a:avLst/>
                <a:gdLst>
                  <a:gd name="T0" fmla="*/ 473 w 473"/>
                  <a:gd name="T1" fmla="*/ 484 h 511"/>
                  <a:gd name="T2" fmla="*/ 463 w 473"/>
                  <a:gd name="T3" fmla="*/ 458 h 511"/>
                  <a:gd name="T4" fmla="*/ 59 w 473"/>
                  <a:gd name="T5" fmla="*/ 0 h 511"/>
                  <a:gd name="T6" fmla="*/ 0 w 473"/>
                  <a:gd name="T7" fmla="*/ 52 h 511"/>
                  <a:gd name="T8" fmla="*/ 404 w 473"/>
                  <a:gd name="T9" fmla="*/ 511 h 511"/>
                  <a:gd name="T10" fmla="*/ 473 w 473"/>
                  <a:gd name="T11" fmla="*/ 484 h 511"/>
                  <a:gd name="T12" fmla="*/ 473 w 473"/>
                  <a:gd name="T13" fmla="*/ 484 h 511"/>
                  <a:gd name="T14" fmla="*/ 473 w 473"/>
                  <a:gd name="T15" fmla="*/ 470 h 511"/>
                  <a:gd name="T16" fmla="*/ 463 w 473"/>
                  <a:gd name="T17" fmla="*/ 458 h 511"/>
                  <a:gd name="T18" fmla="*/ 473 w 473"/>
                  <a:gd name="T19" fmla="*/ 484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73" h="511">
                    <a:moveTo>
                      <a:pt x="473" y="484"/>
                    </a:moveTo>
                    <a:lnTo>
                      <a:pt x="463" y="458"/>
                    </a:lnTo>
                    <a:lnTo>
                      <a:pt x="59" y="0"/>
                    </a:lnTo>
                    <a:lnTo>
                      <a:pt x="0" y="52"/>
                    </a:lnTo>
                    <a:lnTo>
                      <a:pt x="404" y="511"/>
                    </a:lnTo>
                    <a:lnTo>
                      <a:pt x="473" y="484"/>
                    </a:lnTo>
                    <a:lnTo>
                      <a:pt x="473" y="484"/>
                    </a:lnTo>
                    <a:lnTo>
                      <a:pt x="473" y="470"/>
                    </a:lnTo>
                    <a:lnTo>
                      <a:pt x="463" y="458"/>
                    </a:lnTo>
                    <a:lnTo>
                      <a:pt x="473" y="48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237" name="Freeform 21"/>
              <p:cNvSpPr>
                <a:spLocks/>
              </p:cNvSpPr>
              <p:nvPr/>
            </p:nvSpPr>
            <p:spPr bwMode="auto">
              <a:xfrm>
                <a:off x="3852" y="2655"/>
                <a:ext cx="19" cy="148"/>
              </a:xfrm>
              <a:custGeom>
                <a:avLst/>
                <a:gdLst>
                  <a:gd name="T0" fmla="*/ 69 w 79"/>
                  <a:gd name="T1" fmla="*/ 592 h 592"/>
                  <a:gd name="T2" fmla="*/ 79 w 79"/>
                  <a:gd name="T3" fmla="*/ 567 h 592"/>
                  <a:gd name="T4" fmla="*/ 79 w 79"/>
                  <a:gd name="T5" fmla="*/ 0 h 592"/>
                  <a:gd name="T6" fmla="*/ 0 w 79"/>
                  <a:gd name="T7" fmla="*/ 0 h 592"/>
                  <a:gd name="T8" fmla="*/ 0 w 79"/>
                  <a:gd name="T9" fmla="*/ 567 h 592"/>
                  <a:gd name="T10" fmla="*/ 69 w 79"/>
                  <a:gd name="T11" fmla="*/ 592 h 592"/>
                  <a:gd name="T12" fmla="*/ 69 w 79"/>
                  <a:gd name="T13" fmla="*/ 592 h 592"/>
                  <a:gd name="T14" fmla="*/ 79 w 79"/>
                  <a:gd name="T15" fmla="*/ 581 h 592"/>
                  <a:gd name="T16" fmla="*/ 79 w 79"/>
                  <a:gd name="T17" fmla="*/ 567 h 592"/>
                  <a:gd name="T18" fmla="*/ 69 w 79"/>
                  <a:gd name="T19" fmla="*/ 592 h 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9" h="592">
                    <a:moveTo>
                      <a:pt x="69" y="592"/>
                    </a:moveTo>
                    <a:lnTo>
                      <a:pt x="79" y="567"/>
                    </a:lnTo>
                    <a:lnTo>
                      <a:pt x="79" y="0"/>
                    </a:lnTo>
                    <a:lnTo>
                      <a:pt x="0" y="0"/>
                    </a:lnTo>
                    <a:lnTo>
                      <a:pt x="0" y="567"/>
                    </a:lnTo>
                    <a:lnTo>
                      <a:pt x="69" y="592"/>
                    </a:lnTo>
                    <a:lnTo>
                      <a:pt x="69" y="592"/>
                    </a:lnTo>
                    <a:lnTo>
                      <a:pt x="79" y="581"/>
                    </a:lnTo>
                    <a:lnTo>
                      <a:pt x="79" y="567"/>
                    </a:lnTo>
                    <a:lnTo>
                      <a:pt x="69" y="59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238" name="Freeform 22"/>
              <p:cNvSpPr>
                <a:spLocks/>
              </p:cNvSpPr>
              <p:nvPr/>
            </p:nvSpPr>
            <p:spPr bwMode="auto">
              <a:xfrm>
                <a:off x="3753" y="2790"/>
                <a:ext cx="116" cy="132"/>
              </a:xfrm>
              <a:custGeom>
                <a:avLst/>
                <a:gdLst>
                  <a:gd name="T0" fmla="*/ 29 w 463"/>
                  <a:gd name="T1" fmla="*/ 525 h 525"/>
                  <a:gd name="T2" fmla="*/ 59 w 463"/>
                  <a:gd name="T3" fmla="*/ 511 h 525"/>
                  <a:gd name="T4" fmla="*/ 463 w 463"/>
                  <a:gd name="T5" fmla="*/ 51 h 525"/>
                  <a:gd name="T6" fmla="*/ 404 w 463"/>
                  <a:gd name="T7" fmla="*/ 0 h 525"/>
                  <a:gd name="T8" fmla="*/ 0 w 463"/>
                  <a:gd name="T9" fmla="*/ 459 h 525"/>
                  <a:gd name="T10" fmla="*/ 29 w 463"/>
                  <a:gd name="T11" fmla="*/ 525 h 525"/>
                  <a:gd name="T12" fmla="*/ 29 w 463"/>
                  <a:gd name="T13" fmla="*/ 525 h 525"/>
                  <a:gd name="T14" fmla="*/ 46 w 463"/>
                  <a:gd name="T15" fmla="*/ 525 h 525"/>
                  <a:gd name="T16" fmla="*/ 59 w 463"/>
                  <a:gd name="T17" fmla="*/ 511 h 525"/>
                  <a:gd name="T18" fmla="*/ 29 w 463"/>
                  <a:gd name="T19" fmla="*/ 525 h 5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3" h="525">
                    <a:moveTo>
                      <a:pt x="29" y="525"/>
                    </a:moveTo>
                    <a:lnTo>
                      <a:pt x="59" y="511"/>
                    </a:lnTo>
                    <a:lnTo>
                      <a:pt x="463" y="51"/>
                    </a:lnTo>
                    <a:lnTo>
                      <a:pt x="404" y="0"/>
                    </a:lnTo>
                    <a:lnTo>
                      <a:pt x="0" y="459"/>
                    </a:lnTo>
                    <a:lnTo>
                      <a:pt x="29" y="525"/>
                    </a:lnTo>
                    <a:lnTo>
                      <a:pt x="29" y="525"/>
                    </a:lnTo>
                    <a:lnTo>
                      <a:pt x="46" y="525"/>
                    </a:lnTo>
                    <a:lnTo>
                      <a:pt x="59" y="511"/>
                    </a:lnTo>
                    <a:lnTo>
                      <a:pt x="29" y="525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239" name="Freeform 23"/>
              <p:cNvSpPr>
                <a:spLocks/>
              </p:cNvSpPr>
              <p:nvPr/>
            </p:nvSpPr>
            <p:spPr bwMode="auto">
              <a:xfrm>
                <a:off x="3297" y="2902"/>
                <a:ext cx="464" cy="20"/>
              </a:xfrm>
              <a:custGeom>
                <a:avLst/>
                <a:gdLst>
                  <a:gd name="T0" fmla="*/ 0 w 1853"/>
                  <a:gd name="T1" fmla="*/ 40 h 80"/>
                  <a:gd name="T2" fmla="*/ 40 w 1853"/>
                  <a:gd name="T3" fmla="*/ 80 h 80"/>
                  <a:gd name="T4" fmla="*/ 1853 w 1853"/>
                  <a:gd name="T5" fmla="*/ 80 h 80"/>
                  <a:gd name="T6" fmla="*/ 1853 w 1853"/>
                  <a:gd name="T7" fmla="*/ 0 h 80"/>
                  <a:gd name="T8" fmla="*/ 40 w 1853"/>
                  <a:gd name="T9" fmla="*/ 0 h 80"/>
                  <a:gd name="T10" fmla="*/ 0 w 1853"/>
                  <a:gd name="T11" fmla="*/ 40 h 80"/>
                  <a:gd name="T12" fmla="*/ 0 w 1853"/>
                  <a:gd name="T13" fmla="*/ 40 h 80"/>
                  <a:gd name="T14" fmla="*/ 0 w 1853"/>
                  <a:gd name="T15" fmla="*/ 80 h 80"/>
                  <a:gd name="T16" fmla="*/ 40 w 1853"/>
                  <a:gd name="T17" fmla="*/ 80 h 80"/>
                  <a:gd name="T18" fmla="*/ 0 w 1853"/>
                  <a:gd name="T19" fmla="*/ 4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3" h="80">
                    <a:moveTo>
                      <a:pt x="0" y="40"/>
                    </a:moveTo>
                    <a:lnTo>
                      <a:pt x="40" y="80"/>
                    </a:lnTo>
                    <a:lnTo>
                      <a:pt x="1853" y="80"/>
                    </a:lnTo>
                    <a:lnTo>
                      <a:pt x="1853" y="0"/>
                    </a:lnTo>
                    <a:lnTo>
                      <a:pt x="40" y="0"/>
                    </a:lnTo>
                    <a:lnTo>
                      <a:pt x="0" y="40"/>
                    </a:lnTo>
                    <a:lnTo>
                      <a:pt x="0" y="40"/>
                    </a:lnTo>
                    <a:lnTo>
                      <a:pt x="0" y="80"/>
                    </a:lnTo>
                    <a:lnTo>
                      <a:pt x="40" y="80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240" name="Freeform 24"/>
              <p:cNvSpPr>
                <a:spLocks/>
              </p:cNvSpPr>
              <p:nvPr/>
            </p:nvSpPr>
            <p:spPr bwMode="auto">
              <a:xfrm>
                <a:off x="3297" y="2531"/>
                <a:ext cx="20" cy="381"/>
              </a:xfrm>
              <a:custGeom>
                <a:avLst/>
                <a:gdLst>
                  <a:gd name="T0" fmla="*/ 40 w 79"/>
                  <a:gd name="T1" fmla="*/ 0 h 1524"/>
                  <a:gd name="T2" fmla="*/ 0 w 79"/>
                  <a:gd name="T3" fmla="*/ 40 h 1524"/>
                  <a:gd name="T4" fmla="*/ 0 w 79"/>
                  <a:gd name="T5" fmla="*/ 1524 h 1524"/>
                  <a:gd name="T6" fmla="*/ 79 w 79"/>
                  <a:gd name="T7" fmla="*/ 1524 h 1524"/>
                  <a:gd name="T8" fmla="*/ 79 w 79"/>
                  <a:gd name="T9" fmla="*/ 40 h 1524"/>
                  <a:gd name="T10" fmla="*/ 40 w 79"/>
                  <a:gd name="T11" fmla="*/ 0 h 1524"/>
                  <a:gd name="T12" fmla="*/ 40 w 79"/>
                  <a:gd name="T13" fmla="*/ 0 h 1524"/>
                  <a:gd name="T14" fmla="*/ 0 w 79"/>
                  <a:gd name="T15" fmla="*/ 0 h 1524"/>
                  <a:gd name="T16" fmla="*/ 0 w 79"/>
                  <a:gd name="T17" fmla="*/ 40 h 1524"/>
                  <a:gd name="T18" fmla="*/ 40 w 79"/>
                  <a:gd name="T19" fmla="*/ 0 h 15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9" h="1524">
                    <a:moveTo>
                      <a:pt x="40" y="0"/>
                    </a:moveTo>
                    <a:lnTo>
                      <a:pt x="0" y="40"/>
                    </a:lnTo>
                    <a:lnTo>
                      <a:pt x="0" y="1524"/>
                    </a:lnTo>
                    <a:lnTo>
                      <a:pt x="79" y="1524"/>
                    </a:lnTo>
                    <a:lnTo>
                      <a:pt x="79" y="40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0" y="0"/>
                    </a:lnTo>
                    <a:lnTo>
                      <a:pt x="0" y="40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241" name="Freeform 25"/>
              <p:cNvSpPr>
                <a:spLocks/>
              </p:cNvSpPr>
              <p:nvPr/>
            </p:nvSpPr>
            <p:spPr bwMode="auto">
              <a:xfrm>
                <a:off x="3267" y="2541"/>
                <a:ext cx="89" cy="369"/>
              </a:xfrm>
              <a:custGeom>
                <a:avLst/>
                <a:gdLst>
                  <a:gd name="T0" fmla="*/ 188 w 357"/>
                  <a:gd name="T1" fmla="*/ 1479 h 1479"/>
                  <a:gd name="T2" fmla="*/ 206 w 357"/>
                  <a:gd name="T3" fmla="*/ 1471 h 1479"/>
                  <a:gd name="T4" fmla="*/ 223 w 357"/>
                  <a:gd name="T5" fmla="*/ 1455 h 1479"/>
                  <a:gd name="T6" fmla="*/ 240 w 357"/>
                  <a:gd name="T7" fmla="*/ 1435 h 1479"/>
                  <a:gd name="T8" fmla="*/ 256 w 357"/>
                  <a:gd name="T9" fmla="*/ 1406 h 1479"/>
                  <a:gd name="T10" fmla="*/ 271 w 357"/>
                  <a:gd name="T11" fmla="*/ 1371 h 1479"/>
                  <a:gd name="T12" fmla="*/ 292 w 357"/>
                  <a:gd name="T13" fmla="*/ 1311 h 1479"/>
                  <a:gd name="T14" fmla="*/ 316 w 357"/>
                  <a:gd name="T15" fmla="*/ 1210 h 1479"/>
                  <a:gd name="T16" fmla="*/ 335 w 357"/>
                  <a:gd name="T17" fmla="*/ 1092 h 1479"/>
                  <a:gd name="T18" fmla="*/ 349 w 357"/>
                  <a:gd name="T19" fmla="*/ 959 h 1479"/>
                  <a:gd name="T20" fmla="*/ 355 w 357"/>
                  <a:gd name="T21" fmla="*/ 815 h 1479"/>
                  <a:gd name="T22" fmla="*/ 355 w 357"/>
                  <a:gd name="T23" fmla="*/ 664 h 1479"/>
                  <a:gd name="T24" fmla="*/ 349 w 357"/>
                  <a:gd name="T25" fmla="*/ 520 h 1479"/>
                  <a:gd name="T26" fmla="*/ 335 w 357"/>
                  <a:gd name="T27" fmla="*/ 388 h 1479"/>
                  <a:gd name="T28" fmla="*/ 316 w 357"/>
                  <a:gd name="T29" fmla="*/ 269 h 1479"/>
                  <a:gd name="T30" fmla="*/ 292 w 357"/>
                  <a:gd name="T31" fmla="*/ 169 h 1479"/>
                  <a:gd name="T32" fmla="*/ 271 w 357"/>
                  <a:gd name="T33" fmla="*/ 107 h 1479"/>
                  <a:gd name="T34" fmla="*/ 256 w 357"/>
                  <a:gd name="T35" fmla="*/ 73 h 1479"/>
                  <a:gd name="T36" fmla="*/ 240 w 357"/>
                  <a:gd name="T37" fmla="*/ 45 h 1479"/>
                  <a:gd name="T38" fmla="*/ 223 w 357"/>
                  <a:gd name="T39" fmla="*/ 23 h 1479"/>
                  <a:gd name="T40" fmla="*/ 206 w 357"/>
                  <a:gd name="T41" fmla="*/ 9 h 1479"/>
                  <a:gd name="T42" fmla="*/ 188 w 357"/>
                  <a:gd name="T43" fmla="*/ 1 h 1479"/>
                  <a:gd name="T44" fmla="*/ 170 w 357"/>
                  <a:gd name="T45" fmla="*/ 1 h 1479"/>
                  <a:gd name="T46" fmla="*/ 152 w 357"/>
                  <a:gd name="T47" fmla="*/ 9 h 1479"/>
                  <a:gd name="T48" fmla="*/ 134 w 357"/>
                  <a:gd name="T49" fmla="*/ 23 h 1479"/>
                  <a:gd name="T50" fmla="*/ 118 w 357"/>
                  <a:gd name="T51" fmla="*/ 45 h 1479"/>
                  <a:gd name="T52" fmla="*/ 101 w 357"/>
                  <a:gd name="T53" fmla="*/ 73 h 1479"/>
                  <a:gd name="T54" fmla="*/ 87 w 357"/>
                  <a:gd name="T55" fmla="*/ 107 h 1479"/>
                  <a:gd name="T56" fmla="*/ 65 w 357"/>
                  <a:gd name="T57" fmla="*/ 169 h 1479"/>
                  <a:gd name="T58" fmla="*/ 42 w 357"/>
                  <a:gd name="T59" fmla="*/ 269 h 1479"/>
                  <a:gd name="T60" fmla="*/ 22 w 357"/>
                  <a:gd name="T61" fmla="*/ 388 h 1479"/>
                  <a:gd name="T62" fmla="*/ 9 w 357"/>
                  <a:gd name="T63" fmla="*/ 520 h 1479"/>
                  <a:gd name="T64" fmla="*/ 2 w 357"/>
                  <a:gd name="T65" fmla="*/ 664 h 1479"/>
                  <a:gd name="T66" fmla="*/ 2 w 357"/>
                  <a:gd name="T67" fmla="*/ 815 h 1479"/>
                  <a:gd name="T68" fmla="*/ 9 w 357"/>
                  <a:gd name="T69" fmla="*/ 959 h 1479"/>
                  <a:gd name="T70" fmla="*/ 22 w 357"/>
                  <a:gd name="T71" fmla="*/ 1092 h 1479"/>
                  <a:gd name="T72" fmla="*/ 42 w 357"/>
                  <a:gd name="T73" fmla="*/ 1210 h 1479"/>
                  <a:gd name="T74" fmla="*/ 65 w 357"/>
                  <a:gd name="T75" fmla="*/ 1311 h 1479"/>
                  <a:gd name="T76" fmla="*/ 87 w 357"/>
                  <a:gd name="T77" fmla="*/ 1371 h 1479"/>
                  <a:gd name="T78" fmla="*/ 101 w 357"/>
                  <a:gd name="T79" fmla="*/ 1406 h 1479"/>
                  <a:gd name="T80" fmla="*/ 118 w 357"/>
                  <a:gd name="T81" fmla="*/ 1435 h 1479"/>
                  <a:gd name="T82" fmla="*/ 134 w 357"/>
                  <a:gd name="T83" fmla="*/ 1455 h 1479"/>
                  <a:gd name="T84" fmla="*/ 152 w 357"/>
                  <a:gd name="T85" fmla="*/ 1471 h 1479"/>
                  <a:gd name="T86" fmla="*/ 170 w 357"/>
                  <a:gd name="T87" fmla="*/ 1479 h 1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57" h="1479">
                    <a:moveTo>
                      <a:pt x="179" y="1479"/>
                    </a:moveTo>
                    <a:lnTo>
                      <a:pt x="188" y="1479"/>
                    </a:lnTo>
                    <a:lnTo>
                      <a:pt x="197" y="1475"/>
                    </a:lnTo>
                    <a:lnTo>
                      <a:pt x="206" y="1471"/>
                    </a:lnTo>
                    <a:lnTo>
                      <a:pt x="214" y="1465"/>
                    </a:lnTo>
                    <a:lnTo>
                      <a:pt x="223" y="1455"/>
                    </a:lnTo>
                    <a:lnTo>
                      <a:pt x="231" y="1446"/>
                    </a:lnTo>
                    <a:lnTo>
                      <a:pt x="240" y="1435"/>
                    </a:lnTo>
                    <a:lnTo>
                      <a:pt x="248" y="1421"/>
                    </a:lnTo>
                    <a:lnTo>
                      <a:pt x="256" y="1406"/>
                    </a:lnTo>
                    <a:lnTo>
                      <a:pt x="263" y="1389"/>
                    </a:lnTo>
                    <a:lnTo>
                      <a:pt x="271" y="1371"/>
                    </a:lnTo>
                    <a:lnTo>
                      <a:pt x="278" y="1353"/>
                    </a:lnTo>
                    <a:lnTo>
                      <a:pt x="292" y="1311"/>
                    </a:lnTo>
                    <a:lnTo>
                      <a:pt x="305" y="1263"/>
                    </a:lnTo>
                    <a:lnTo>
                      <a:pt x="316" y="1210"/>
                    </a:lnTo>
                    <a:lnTo>
                      <a:pt x="327" y="1153"/>
                    </a:lnTo>
                    <a:lnTo>
                      <a:pt x="335" y="1092"/>
                    </a:lnTo>
                    <a:lnTo>
                      <a:pt x="342" y="1027"/>
                    </a:lnTo>
                    <a:lnTo>
                      <a:pt x="349" y="959"/>
                    </a:lnTo>
                    <a:lnTo>
                      <a:pt x="353" y="889"/>
                    </a:lnTo>
                    <a:lnTo>
                      <a:pt x="355" y="815"/>
                    </a:lnTo>
                    <a:lnTo>
                      <a:pt x="357" y="740"/>
                    </a:lnTo>
                    <a:lnTo>
                      <a:pt x="355" y="664"/>
                    </a:lnTo>
                    <a:lnTo>
                      <a:pt x="353" y="591"/>
                    </a:lnTo>
                    <a:lnTo>
                      <a:pt x="349" y="520"/>
                    </a:lnTo>
                    <a:lnTo>
                      <a:pt x="342" y="453"/>
                    </a:lnTo>
                    <a:lnTo>
                      <a:pt x="335" y="388"/>
                    </a:lnTo>
                    <a:lnTo>
                      <a:pt x="327" y="326"/>
                    </a:lnTo>
                    <a:lnTo>
                      <a:pt x="316" y="269"/>
                    </a:lnTo>
                    <a:lnTo>
                      <a:pt x="305" y="217"/>
                    </a:lnTo>
                    <a:lnTo>
                      <a:pt x="292" y="169"/>
                    </a:lnTo>
                    <a:lnTo>
                      <a:pt x="278" y="127"/>
                    </a:lnTo>
                    <a:lnTo>
                      <a:pt x="271" y="107"/>
                    </a:lnTo>
                    <a:lnTo>
                      <a:pt x="263" y="89"/>
                    </a:lnTo>
                    <a:lnTo>
                      <a:pt x="256" y="73"/>
                    </a:lnTo>
                    <a:lnTo>
                      <a:pt x="248" y="58"/>
                    </a:lnTo>
                    <a:lnTo>
                      <a:pt x="240" y="45"/>
                    </a:lnTo>
                    <a:lnTo>
                      <a:pt x="231" y="33"/>
                    </a:lnTo>
                    <a:lnTo>
                      <a:pt x="223" y="23"/>
                    </a:lnTo>
                    <a:lnTo>
                      <a:pt x="214" y="15"/>
                    </a:lnTo>
                    <a:lnTo>
                      <a:pt x="206" y="9"/>
                    </a:lnTo>
                    <a:lnTo>
                      <a:pt x="197" y="4"/>
                    </a:lnTo>
                    <a:lnTo>
                      <a:pt x="188" y="1"/>
                    </a:lnTo>
                    <a:lnTo>
                      <a:pt x="179" y="0"/>
                    </a:lnTo>
                    <a:lnTo>
                      <a:pt x="170" y="1"/>
                    </a:lnTo>
                    <a:lnTo>
                      <a:pt x="161" y="4"/>
                    </a:lnTo>
                    <a:lnTo>
                      <a:pt x="152" y="9"/>
                    </a:lnTo>
                    <a:lnTo>
                      <a:pt x="143" y="15"/>
                    </a:lnTo>
                    <a:lnTo>
                      <a:pt x="134" y="23"/>
                    </a:lnTo>
                    <a:lnTo>
                      <a:pt x="126" y="33"/>
                    </a:lnTo>
                    <a:lnTo>
                      <a:pt x="118" y="45"/>
                    </a:lnTo>
                    <a:lnTo>
                      <a:pt x="109" y="58"/>
                    </a:lnTo>
                    <a:lnTo>
                      <a:pt x="101" y="73"/>
                    </a:lnTo>
                    <a:lnTo>
                      <a:pt x="94" y="89"/>
                    </a:lnTo>
                    <a:lnTo>
                      <a:pt x="87" y="107"/>
                    </a:lnTo>
                    <a:lnTo>
                      <a:pt x="79" y="127"/>
                    </a:lnTo>
                    <a:lnTo>
                      <a:pt x="65" y="169"/>
                    </a:lnTo>
                    <a:lnTo>
                      <a:pt x="53" y="217"/>
                    </a:lnTo>
                    <a:lnTo>
                      <a:pt x="42" y="269"/>
                    </a:lnTo>
                    <a:lnTo>
                      <a:pt x="31" y="326"/>
                    </a:lnTo>
                    <a:lnTo>
                      <a:pt x="22" y="388"/>
                    </a:lnTo>
                    <a:lnTo>
                      <a:pt x="14" y="453"/>
                    </a:lnTo>
                    <a:lnTo>
                      <a:pt x="9" y="520"/>
                    </a:lnTo>
                    <a:lnTo>
                      <a:pt x="4" y="591"/>
                    </a:lnTo>
                    <a:lnTo>
                      <a:pt x="2" y="664"/>
                    </a:lnTo>
                    <a:lnTo>
                      <a:pt x="0" y="740"/>
                    </a:lnTo>
                    <a:lnTo>
                      <a:pt x="2" y="815"/>
                    </a:lnTo>
                    <a:lnTo>
                      <a:pt x="4" y="889"/>
                    </a:lnTo>
                    <a:lnTo>
                      <a:pt x="9" y="959"/>
                    </a:lnTo>
                    <a:lnTo>
                      <a:pt x="14" y="1027"/>
                    </a:lnTo>
                    <a:lnTo>
                      <a:pt x="22" y="1092"/>
                    </a:lnTo>
                    <a:lnTo>
                      <a:pt x="31" y="1153"/>
                    </a:lnTo>
                    <a:lnTo>
                      <a:pt x="42" y="1210"/>
                    </a:lnTo>
                    <a:lnTo>
                      <a:pt x="53" y="1263"/>
                    </a:lnTo>
                    <a:lnTo>
                      <a:pt x="65" y="1311"/>
                    </a:lnTo>
                    <a:lnTo>
                      <a:pt x="79" y="1353"/>
                    </a:lnTo>
                    <a:lnTo>
                      <a:pt x="87" y="1371"/>
                    </a:lnTo>
                    <a:lnTo>
                      <a:pt x="94" y="1389"/>
                    </a:lnTo>
                    <a:lnTo>
                      <a:pt x="101" y="1406"/>
                    </a:lnTo>
                    <a:lnTo>
                      <a:pt x="109" y="1421"/>
                    </a:lnTo>
                    <a:lnTo>
                      <a:pt x="118" y="1435"/>
                    </a:lnTo>
                    <a:lnTo>
                      <a:pt x="126" y="1446"/>
                    </a:lnTo>
                    <a:lnTo>
                      <a:pt x="134" y="1455"/>
                    </a:lnTo>
                    <a:lnTo>
                      <a:pt x="143" y="1465"/>
                    </a:lnTo>
                    <a:lnTo>
                      <a:pt x="152" y="1471"/>
                    </a:lnTo>
                    <a:lnTo>
                      <a:pt x="161" y="1475"/>
                    </a:lnTo>
                    <a:lnTo>
                      <a:pt x="170" y="1479"/>
                    </a:lnTo>
                    <a:lnTo>
                      <a:pt x="179" y="1479"/>
                    </a:lnTo>
                    <a:close/>
                  </a:path>
                </a:pathLst>
              </a:custGeom>
              <a:solidFill>
                <a:srgbClr val="0093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242" name="Freeform 26"/>
              <p:cNvSpPr>
                <a:spLocks/>
              </p:cNvSpPr>
              <p:nvPr/>
            </p:nvSpPr>
            <p:spPr bwMode="auto">
              <a:xfrm>
                <a:off x="3312" y="2726"/>
                <a:ext cx="54" cy="194"/>
              </a:xfrm>
              <a:custGeom>
                <a:avLst/>
                <a:gdLst>
                  <a:gd name="T0" fmla="*/ 137 w 218"/>
                  <a:gd name="T1" fmla="*/ 0 h 779"/>
                  <a:gd name="T2" fmla="*/ 137 w 218"/>
                  <a:gd name="T3" fmla="*/ 0 h 779"/>
                  <a:gd name="T4" fmla="*/ 137 w 218"/>
                  <a:gd name="T5" fmla="*/ 74 h 779"/>
                  <a:gd name="T6" fmla="*/ 135 w 218"/>
                  <a:gd name="T7" fmla="*/ 146 h 779"/>
                  <a:gd name="T8" fmla="*/ 130 w 218"/>
                  <a:gd name="T9" fmla="*/ 216 h 779"/>
                  <a:gd name="T10" fmla="*/ 124 w 218"/>
                  <a:gd name="T11" fmla="*/ 283 h 779"/>
                  <a:gd name="T12" fmla="*/ 117 w 218"/>
                  <a:gd name="T13" fmla="*/ 347 h 779"/>
                  <a:gd name="T14" fmla="*/ 108 w 218"/>
                  <a:gd name="T15" fmla="*/ 406 h 779"/>
                  <a:gd name="T16" fmla="*/ 99 w 218"/>
                  <a:gd name="T17" fmla="*/ 462 h 779"/>
                  <a:gd name="T18" fmla="*/ 87 w 218"/>
                  <a:gd name="T19" fmla="*/ 514 h 779"/>
                  <a:gd name="T20" fmla="*/ 75 w 218"/>
                  <a:gd name="T21" fmla="*/ 559 h 779"/>
                  <a:gd name="T22" fmla="*/ 61 w 218"/>
                  <a:gd name="T23" fmla="*/ 600 h 779"/>
                  <a:gd name="T24" fmla="*/ 55 w 218"/>
                  <a:gd name="T25" fmla="*/ 617 h 779"/>
                  <a:gd name="T26" fmla="*/ 48 w 218"/>
                  <a:gd name="T27" fmla="*/ 634 h 779"/>
                  <a:gd name="T28" fmla="*/ 42 w 218"/>
                  <a:gd name="T29" fmla="*/ 648 h 779"/>
                  <a:gd name="T30" fmla="*/ 35 w 218"/>
                  <a:gd name="T31" fmla="*/ 661 h 779"/>
                  <a:gd name="T32" fmla="*/ 27 w 218"/>
                  <a:gd name="T33" fmla="*/ 673 h 779"/>
                  <a:gd name="T34" fmla="*/ 21 w 218"/>
                  <a:gd name="T35" fmla="*/ 682 h 779"/>
                  <a:gd name="T36" fmla="*/ 16 w 218"/>
                  <a:gd name="T37" fmla="*/ 690 h 779"/>
                  <a:gd name="T38" fmla="*/ 9 w 218"/>
                  <a:gd name="T39" fmla="*/ 695 h 779"/>
                  <a:gd name="T40" fmla="*/ 5 w 218"/>
                  <a:gd name="T41" fmla="*/ 697 h 779"/>
                  <a:gd name="T42" fmla="*/ 3 w 218"/>
                  <a:gd name="T43" fmla="*/ 699 h 779"/>
                  <a:gd name="T44" fmla="*/ 1 w 218"/>
                  <a:gd name="T45" fmla="*/ 700 h 779"/>
                  <a:gd name="T46" fmla="*/ 0 w 218"/>
                  <a:gd name="T47" fmla="*/ 700 h 779"/>
                  <a:gd name="T48" fmla="*/ 0 w 218"/>
                  <a:gd name="T49" fmla="*/ 779 h 779"/>
                  <a:gd name="T50" fmla="*/ 17 w 218"/>
                  <a:gd name="T51" fmla="*/ 778 h 779"/>
                  <a:gd name="T52" fmla="*/ 34 w 218"/>
                  <a:gd name="T53" fmla="*/ 772 h 779"/>
                  <a:gd name="T54" fmla="*/ 48 w 218"/>
                  <a:gd name="T55" fmla="*/ 765 h 779"/>
                  <a:gd name="T56" fmla="*/ 61 w 218"/>
                  <a:gd name="T57" fmla="*/ 754 h 779"/>
                  <a:gd name="T58" fmla="*/ 73 w 218"/>
                  <a:gd name="T59" fmla="*/ 743 h 779"/>
                  <a:gd name="T60" fmla="*/ 84 w 218"/>
                  <a:gd name="T61" fmla="*/ 730 h 779"/>
                  <a:gd name="T62" fmla="*/ 93 w 218"/>
                  <a:gd name="T63" fmla="*/ 715 h 779"/>
                  <a:gd name="T64" fmla="*/ 104 w 218"/>
                  <a:gd name="T65" fmla="*/ 700 h 779"/>
                  <a:gd name="T66" fmla="*/ 113 w 218"/>
                  <a:gd name="T67" fmla="*/ 684 h 779"/>
                  <a:gd name="T68" fmla="*/ 121 w 218"/>
                  <a:gd name="T69" fmla="*/ 666 h 779"/>
                  <a:gd name="T70" fmla="*/ 128 w 218"/>
                  <a:gd name="T71" fmla="*/ 647 h 779"/>
                  <a:gd name="T72" fmla="*/ 136 w 218"/>
                  <a:gd name="T73" fmla="*/ 625 h 779"/>
                  <a:gd name="T74" fmla="*/ 150 w 218"/>
                  <a:gd name="T75" fmla="*/ 581 h 779"/>
                  <a:gd name="T76" fmla="*/ 163 w 218"/>
                  <a:gd name="T77" fmla="*/ 532 h 779"/>
                  <a:gd name="T78" fmla="*/ 176 w 218"/>
                  <a:gd name="T79" fmla="*/ 477 h 779"/>
                  <a:gd name="T80" fmla="*/ 187 w 218"/>
                  <a:gd name="T81" fmla="*/ 419 h 779"/>
                  <a:gd name="T82" fmla="*/ 196 w 218"/>
                  <a:gd name="T83" fmla="*/ 357 h 779"/>
                  <a:gd name="T84" fmla="*/ 204 w 218"/>
                  <a:gd name="T85" fmla="*/ 291 h 779"/>
                  <a:gd name="T86" fmla="*/ 209 w 218"/>
                  <a:gd name="T87" fmla="*/ 222 h 779"/>
                  <a:gd name="T88" fmla="*/ 214 w 218"/>
                  <a:gd name="T89" fmla="*/ 150 h 779"/>
                  <a:gd name="T90" fmla="*/ 217 w 218"/>
                  <a:gd name="T91" fmla="*/ 76 h 779"/>
                  <a:gd name="T92" fmla="*/ 218 w 218"/>
                  <a:gd name="T93" fmla="*/ 0 h 779"/>
                  <a:gd name="T94" fmla="*/ 218 w 218"/>
                  <a:gd name="T95" fmla="*/ 0 h 779"/>
                  <a:gd name="T96" fmla="*/ 137 w 218"/>
                  <a:gd name="T97" fmla="*/ 0 h 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18" h="779">
                    <a:moveTo>
                      <a:pt x="137" y="0"/>
                    </a:moveTo>
                    <a:lnTo>
                      <a:pt x="137" y="0"/>
                    </a:lnTo>
                    <a:lnTo>
                      <a:pt x="137" y="74"/>
                    </a:lnTo>
                    <a:lnTo>
                      <a:pt x="135" y="146"/>
                    </a:lnTo>
                    <a:lnTo>
                      <a:pt x="130" y="216"/>
                    </a:lnTo>
                    <a:lnTo>
                      <a:pt x="124" y="283"/>
                    </a:lnTo>
                    <a:lnTo>
                      <a:pt x="117" y="347"/>
                    </a:lnTo>
                    <a:lnTo>
                      <a:pt x="108" y="406"/>
                    </a:lnTo>
                    <a:lnTo>
                      <a:pt x="99" y="462"/>
                    </a:lnTo>
                    <a:lnTo>
                      <a:pt x="87" y="514"/>
                    </a:lnTo>
                    <a:lnTo>
                      <a:pt x="75" y="559"/>
                    </a:lnTo>
                    <a:lnTo>
                      <a:pt x="61" y="600"/>
                    </a:lnTo>
                    <a:lnTo>
                      <a:pt x="55" y="617"/>
                    </a:lnTo>
                    <a:lnTo>
                      <a:pt x="48" y="634"/>
                    </a:lnTo>
                    <a:lnTo>
                      <a:pt x="42" y="648"/>
                    </a:lnTo>
                    <a:lnTo>
                      <a:pt x="35" y="661"/>
                    </a:lnTo>
                    <a:lnTo>
                      <a:pt x="27" y="673"/>
                    </a:lnTo>
                    <a:lnTo>
                      <a:pt x="21" y="682"/>
                    </a:lnTo>
                    <a:lnTo>
                      <a:pt x="16" y="690"/>
                    </a:lnTo>
                    <a:lnTo>
                      <a:pt x="9" y="695"/>
                    </a:lnTo>
                    <a:lnTo>
                      <a:pt x="5" y="697"/>
                    </a:lnTo>
                    <a:lnTo>
                      <a:pt x="3" y="699"/>
                    </a:lnTo>
                    <a:lnTo>
                      <a:pt x="1" y="700"/>
                    </a:lnTo>
                    <a:lnTo>
                      <a:pt x="0" y="700"/>
                    </a:lnTo>
                    <a:lnTo>
                      <a:pt x="0" y="779"/>
                    </a:lnTo>
                    <a:lnTo>
                      <a:pt x="17" y="778"/>
                    </a:lnTo>
                    <a:lnTo>
                      <a:pt x="34" y="772"/>
                    </a:lnTo>
                    <a:lnTo>
                      <a:pt x="48" y="765"/>
                    </a:lnTo>
                    <a:lnTo>
                      <a:pt x="61" y="754"/>
                    </a:lnTo>
                    <a:lnTo>
                      <a:pt x="73" y="743"/>
                    </a:lnTo>
                    <a:lnTo>
                      <a:pt x="84" y="730"/>
                    </a:lnTo>
                    <a:lnTo>
                      <a:pt x="93" y="715"/>
                    </a:lnTo>
                    <a:lnTo>
                      <a:pt x="104" y="700"/>
                    </a:lnTo>
                    <a:lnTo>
                      <a:pt x="113" y="684"/>
                    </a:lnTo>
                    <a:lnTo>
                      <a:pt x="121" y="666"/>
                    </a:lnTo>
                    <a:lnTo>
                      <a:pt x="128" y="647"/>
                    </a:lnTo>
                    <a:lnTo>
                      <a:pt x="136" y="625"/>
                    </a:lnTo>
                    <a:lnTo>
                      <a:pt x="150" y="581"/>
                    </a:lnTo>
                    <a:lnTo>
                      <a:pt x="163" y="532"/>
                    </a:lnTo>
                    <a:lnTo>
                      <a:pt x="176" y="477"/>
                    </a:lnTo>
                    <a:lnTo>
                      <a:pt x="187" y="419"/>
                    </a:lnTo>
                    <a:lnTo>
                      <a:pt x="196" y="357"/>
                    </a:lnTo>
                    <a:lnTo>
                      <a:pt x="204" y="291"/>
                    </a:lnTo>
                    <a:lnTo>
                      <a:pt x="209" y="222"/>
                    </a:lnTo>
                    <a:lnTo>
                      <a:pt x="214" y="150"/>
                    </a:lnTo>
                    <a:lnTo>
                      <a:pt x="217" y="76"/>
                    </a:lnTo>
                    <a:lnTo>
                      <a:pt x="218" y="0"/>
                    </a:lnTo>
                    <a:lnTo>
                      <a:pt x="218" y="0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243" name="Freeform 27"/>
              <p:cNvSpPr>
                <a:spLocks/>
              </p:cNvSpPr>
              <p:nvPr/>
            </p:nvSpPr>
            <p:spPr bwMode="auto">
              <a:xfrm>
                <a:off x="3312" y="2531"/>
                <a:ext cx="54" cy="195"/>
              </a:xfrm>
              <a:custGeom>
                <a:avLst/>
                <a:gdLst>
                  <a:gd name="T0" fmla="*/ 0 w 218"/>
                  <a:gd name="T1" fmla="*/ 80 h 780"/>
                  <a:gd name="T2" fmla="*/ 0 w 218"/>
                  <a:gd name="T3" fmla="*/ 80 h 780"/>
                  <a:gd name="T4" fmla="*/ 0 w 218"/>
                  <a:gd name="T5" fmla="*/ 80 h 780"/>
                  <a:gd name="T6" fmla="*/ 3 w 218"/>
                  <a:gd name="T7" fmla="*/ 80 h 780"/>
                  <a:gd name="T8" fmla="*/ 5 w 218"/>
                  <a:gd name="T9" fmla="*/ 81 h 780"/>
                  <a:gd name="T10" fmla="*/ 9 w 218"/>
                  <a:gd name="T11" fmla="*/ 85 h 780"/>
                  <a:gd name="T12" fmla="*/ 16 w 218"/>
                  <a:gd name="T13" fmla="*/ 90 h 780"/>
                  <a:gd name="T14" fmla="*/ 21 w 218"/>
                  <a:gd name="T15" fmla="*/ 97 h 780"/>
                  <a:gd name="T16" fmla="*/ 27 w 218"/>
                  <a:gd name="T17" fmla="*/ 107 h 780"/>
                  <a:gd name="T18" fmla="*/ 35 w 218"/>
                  <a:gd name="T19" fmla="*/ 117 h 780"/>
                  <a:gd name="T20" fmla="*/ 42 w 218"/>
                  <a:gd name="T21" fmla="*/ 130 h 780"/>
                  <a:gd name="T22" fmla="*/ 48 w 218"/>
                  <a:gd name="T23" fmla="*/ 145 h 780"/>
                  <a:gd name="T24" fmla="*/ 55 w 218"/>
                  <a:gd name="T25" fmla="*/ 161 h 780"/>
                  <a:gd name="T26" fmla="*/ 61 w 218"/>
                  <a:gd name="T27" fmla="*/ 179 h 780"/>
                  <a:gd name="T28" fmla="*/ 75 w 218"/>
                  <a:gd name="T29" fmla="*/ 220 h 780"/>
                  <a:gd name="T30" fmla="*/ 87 w 218"/>
                  <a:gd name="T31" fmla="*/ 266 h 780"/>
                  <a:gd name="T32" fmla="*/ 99 w 218"/>
                  <a:gd name="T33" fmla="*/ 317 h 780"/>
                  <a:gd name="T34" fmla="*/ 108 w 218"/>
                  <a:gd name="T35" fmla="*/ 372 h 780"/>
                  <a:gd name="T36" fmla="*/ 117 w 218"/>
                  <a:gd name="T37" fmla="*/ 433 h 780"/>
                  <a:gd name="T38" fmla="*/ 124 w 218"/>
                  <a:gd name="T39" fmla="*/ 496 h 780"/>
                  <a:gd name="T40" fmla="*/ 130 w 218"/>
                  <a:gd name="T41" fmla="*/ 562 h 780"/>
                  <a:gd name="T42" fmla="*/ 135 w 218"/>
                  <a:gd name="T43" fmla="*/ 632 h 780"/>
                  <a:gd name="T44" fmla="*/ 137 w 218"/>
                  <a:gd name="T45" fmla="*/ 705 h 780"/>
                  <a:gd name="T46" fmla="*/ 137 w 218"/>
                  <a:gd name="T47" fmla="*/ 780 h 780"/>
                  <a:gd name="T48" fmla="*/ 218 w 218"/>
                  <a:gd name="T49" fmla="*/ 780 h 780"/>
                  <a:gd name="T50" fmla="*/ 217 w 218"/>
                  <a:gd name="T51" fmla="*/ 704 h 780"/>
                  <a:gd name="T52" fmla="*/ 214 w 218"/>
                  <a:gd name="T53" fmla="*/ 628 h 780"/>
                  <a:gd name="T54" fmla="*/ 209 w 218"/>
                  <a:gd name="T55" fmla="*/ 557 h 780"/>
                  <a:gd name="T56" fmla="*/ 204 w 218"/>
                  <a:gd name="T57" fmla="*/ 489 h 780"/>
                  <a:gd name="T58" fmla="*/ 196 w 218"/>
                  <a:gd name="T59" fmla="*/ 423 h 780"/>
                  <a:gd name="T60" fmla="*/ 187 w 218"/>
                  <a:gd name="T61" fmla="*/ 361 h 780"/>
                  <a:gd name="T62" fmla="*/ 176 w 218"/>
                  <a:gd name="T63" fmla="*/ 302 h 780"/>
                  <a:gd name="T64" fmla="*/ 163 w 218"/>
                  <a:gd name="T65" fmla="*/ 248 h 780"/>
                  <a:gd name="T66" fmla="*/ 150 w 218"/>
                  <a:gd name="T67" fmla="*/ 198 h 780"/>
                  <a:gd name="T68" fmla="*/ 136 w 218"/>
                  <a:gd name="T69" fmla="*/ 154 h 780"/>
                  <a:gd name="T70" fmla="*/ 128 w 218"/>
                  <a:gd name="T71" fmla="*/ 133 h 780"/>
                  <a:gd name="T72" fmla="*/ 121 w 218"/>
                  <a:gd name="T73" fmla="*/ 113 h 780"/>
                  <a:gd name="T74" fmla="*/ 113 w 218"/>
                  <a:gd name="T75" fmla="*/ 95 h 780"/>
                  <a:gd name="T76" fmla="*/ 104 w 218"/>
                  <a:gd name="T77" fmla="*/ 79 h 780"/>
                  <a:gd name="T78" fmla="*/ 93 w 218"/>
                  <a:gd name="T79" fmla="*/ 63 h 780"/>
                  <a:gd name="T80" fmla="*/ 84 w 218"/>
                  <a:gd name="T81" fmla="*/ 49 h 780"/>
                  <a:gd name="T82" fmla="*/ 73 w 218"/>
                  <a:gd name="T83" fmla="*/ 36 h 780"/>
                  <a:gd name="T84" fmla="*/ 61 w 218"/>
                  <a:gd name="T85" fmla="*/ 24 h 780"/>
                  <a:gd name="T86" fmla="*/ 48 w 218"/>
                  <a:gd name="T87" fmla="*/ 15 h 780"/>
                  <a:gd name="T88" fmla="*/ 34 w 218"/>
                  <a:gd name="T89" fmla="*/ 7 h 780"/>
                  <a:gd name="T90" fmla="*/ 17 w 218"/>
                  <a:gd name="T91" fmla="*/ 2 h 780"/>
                  <a:gd name="T92" fmla="*/ 0 w 218"/>
                  <a:gd name="T93" fmla="*/ 0 h 780"/>
                  <a:gd name="T94" fmla="*/ 0 w 218"/>
                  <a:gd name="T95" fmla="*/ 0 h 780"/>
                  <a:gd name="T96" fmla="*/ 0 w 218"/>
                  <a:gd name="T97" fmla="*/ 80 h 7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18" h="780">
                    <a:moveTo>
                      <a:pt x="0" y="80"/>
                    </a:moveTo>
                    <a:lnTo>
                      <a:pt x="0" y="80"/>
                    </a:lnTo>
                    <a:lnTo>
                      <a:pt x="0" y="80"/>
                    </a:lnTo>
                    <a:lnTo>
                      <a:pt x="3" y="80"/>
                    </a:lnTo>
                    <a:lnTo>
                      <a:pt x="5" y="81"/>
                    </a:lnTo>
                    <a:lnTo>
                      <a:pt x="9" y="85"/>
                    </a:lnTo>
                    <a:lnTo>
                      <a:pt x="16" y="90"/>
                    </a:lnTo>
                    <a:lnTo>
                      <a:pt x="21" y="97"/>
                    </a:lnTo>
                    <a:lnTo>
                      <a:pt x="27" y="107"/>
                    </a:lnTo>
                    <a:lnTo>
                      <a:pt x="35" y="117"/>
                    </a:lnTo>
                    <a:lnTo>
                      <a:pt x="42" y="130"/>
                    </a:lnTo>
                    <a:lnTo>
                      <a:pt x="48" y="145"/>
                    </a:lnTo>
                    <a:lnTo>
                      <a:pt x="55" y="161"/>
                    </a:lnTo>
                    <a:lnTo>
                      <a:pt x="61" y="179"/>
                    </a:lnTo>
                    <a:lnTo>
                      <a:pt x="75" y="220"/>
                    </a:lnTo>
                    <a:lnTo>
                      <a:pt x="87" y="266"/>
                    </a:lnTo>
                    <a:lnTo>
                      <a:pt x="99" y="317"/>
                    </a:lnTo>
                    <a:lnTo>
                      <a:pt x="108" y="372"/>
                    </a:lnTo>
                    <a:lnTo>
                      <a:pt x="117" y="433"/>
                    </a:lnTo>
                    <a:lnTo>
                      <a:pt x="124" y="496"/>
                    </a:lnTo>
                    <a:lnTo>
                      <a:pt x="130" y="562"/>
                    </a:lnTo>
                    <a:lnTo>
                      <a:pt x="135" y="632"/>
                    </a:lnTo>
                    <a:lnTo>
                      <a:pt x="137" y="705"/>
                    </a:lnTo>
                    <a:lnTo>
                      <a:pt x="137" y="780"/>
                    </a:lnTo>
                    <a:lnTo>
                      <a:pt x="218" y="780"/>
                    </a:lnTo>
                    <a:lnTo>
                      <a:pt x="217" y="704"/>
                    </a:lnTo>
                    <a:lnTo>
                      <a:pt x="214" y="628"/>
                    </a:lnTo>
                    <a:lnTo>
                      <a:pt x="209" y="557"/>
                    </a:lnTo>
                    <a:lnTo>
                      <a:pt x="204" y="489"/>
                    </a:lnTo>
                    <a:lnTo>
                      <a:pt x="196" y="423"/>
                    </a:lnTo>
                    <a:lnTo>
                      <a:pt x="187" y="361"/>
                    </a:lnTo>
                    <a:lnTo>
                      <a:pt x="176" y="302"/>
                    </a:lnTo>
                    <a:lnTo>
                      <a:pt x="163" y="248"/>
                    </a:lnTo>
                    <a:lnTo>
                      <a:pt x="150" y="198"/>
                    </a:lnTo>
                    <a:lnTo>
                      <a:pt x="136" y="154"/>
                    </a:lnTo>
                    <a:lnTo>
                      <a:pt x="128" y="133"/>
                    </a:lnTo>
                    <a:lnTo>
                      <a:pt x="121" y="113"/>
                    </a:lnTo>
                    <a:lnTo>
                      <a:pt x="113" y="95"/>
                    </a:lnTo>
                    <a:lnTo>
                      <a:pt x="104" y="79"/>
                    </a:lnTo>
                    <a:lnTo>
                      <a:pt x="93" y="63"/>
                    </a:lnTo>
                    <a:lnTo>
                      <a:pt x="84" y="49"/>
                    </a:lnTo>
                    <a:lnTo>
                      <a:pt x="73" y="36"/>
                    </a:lnTo>
                    <a:lnTo>
                      <a:pt x="61" y="24"/>
                    </a:lnTo>
                    <a:lnTo>
                      <a:pt x="48" y="15"/>
                    </a:lnTo>
                    <a:lnTo>
                      <a:pt x="34" y="7"/>
                    </a:lnTo>
                    <a:lnTo>
                      <a:pt x="17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244" name="Freeform 28"/>
              <p:cNvSpPr>
                <a:spLocks/>
              </p:cNvSpPr>
              <p:nvPr/>
            </p:nvSpPr>
            <p:spPr bwMode="auto">
              <a:xfrm>
                <a:off x="3257" y="2531"/>
                <a:ext cx="55" cy="195"/>
              </a:xfrm>
              <a:custGeom>
                <a:avLst/>
                <a:gdLst>
                  <a:gd name="T0" fmla="*/ 79 w 218"/>
                  <a:gd name="T1" fmla="*/ 780 h 780"/>
                  <a:gd name="T2" fmla="*/ 79 w 218"/>
                  <a:gd name="T3" fmla="*/ 780 h 780"/>
                  <a:gd name="T4" fmla="*/ 81 w 218"/>
                  <a:gd name="T5" fmla="*/ 705 h 780"/>
                  <a:gd name="T6" fmla="*/ 83 w 218"/>
                  <a:gd name="T7" fmla="*/ 632 h 780"/>
                  <a:gd name="T8" fmla="*/ 87 w 218"/>
                  <a:gd name="T9" fmla="*/ 562 h 780"/>
                  <a:gd name="T10" fmla="*/ 94 w 218"/>
                  <a:gd name="T11" fmla="*/ 496 h 780"/>
                  <a:gd name="T12" fmla="*/ 100 w 218"/>
                  <a:gd name="T13" fmla="*/ 433 h 780"/>
                  <a:gd name="T14" fmla="*/ 109 w 218"/>
                  <a:gd name="T15" fmla="*/ 372 h 780"/>
                  <a:gd name="T16" fmla="*/ 120 w 218"/>
                  <a:gd name="T17" fmla="*/ 317 h 780"/>
                  <a:gd name="T18" fmla="*/ 130 w 218"/>
                  <a:gd name="T19" fmla="*/ 266 h 780"/>
                  <a:gd name="T20" fmla="*/ 143 w 218"/>
                  <a:gd name="T21" fmla="*/ 220 h 780"/>
                  <a:gd name="T22" fmla="*/ 156 w 218"/>
                  <a:gd name="T23" fmla="*/ 179 h 780"/>
                  <a:gd name="T24" fmla="*/ 162 w 218"/>
                  <a:gd name="T25" fmla="*/ 161 h 780"/>
                  <a:gd name="T26" fmla="*/ 169 w 218"/>
                  <a:gd name="T27" fmla="*/ 145 h 780"/>
                  <a:gd name="T28" fmla="*/ 177 w 218"/>
                  <a:gd name="T29" fmla="*/ 130 h 780"/>
                  <a:gd name="T30" fmla="*/ 183 w 218"/>
                  <a:gd name="T31" fmla="*/ 117 h 780"/>
                  <a:gd name="T32" fmla="*/ 190 w 218"/>
                  <a:gd name="T33" fmla="*/ 107 h 780"/>
                  <a:gd name="T34" fmla="*/ 196 w 218"/>
                  <a:gd name="T35" fmla="*/ 97 h 780"/>
                  <a:gd name="T36" fmla="*/ 203 w 218"/>
                  <a:gd name="T37" fmla="*/ 90 h 780"/>
                  <a:gd name="T38" fmla="*/ 208 w 218"/>
                  <a:gd name="T39" fmla="*/ 85 h 780"/>
                  <a:gd name="T40" fmla="*/ 212 w 218"/>
                  <a:gd name="T41" fmla="*/ 81 h 780"/>
                  <a:gd name="T42" fmla="*/ 215 w 218"/>
                  <a:gd name="T43" fmla="*/ 80 h 780"/>
                  <a:gd name="T44" fmla="*/ 217 w 218"/>
                  <a:gd name="T45" fmla="*/ 80 h 780"/>
                  <a:gd name="T46" fmla="*/ 218 w 218"/>
                  <a:gd name="T47" fmla="*/ 80 h 780"/>
                  <a:gd name="T48" fmla="*/ 218 w 218"/>
                  <a:gd name="T49" fmla="*/ 0 h 780"/>
                  <a:gd name="T50" fmla="*/ 200 w 218"/>
                  <a:gd name="T51" fmla="*/ 2 h 780"/>
                  <a:gd name="T52" fmla="*/ 184 w 218"/>
                  <a:gd name="T53" fmla="*/ 7 h 780"/>
                  <a:gd name="T54" fmla="*/ 169 w 218"/>
                  <a:gd name="T55" fmla="*/ 15 h 780"/>
                  <a:gd name="T56" fmla="*/ 156 w 218"/>
                  <a:gd name="T57" fmla="*/ 24 h 780"/>
                  <a:gd name="T58" fmla="*/ 144 w 218"/>
                  <a:gd name="T59" fmla="*/ 36 h 780"/>
                  <a:gd name="T60" fmla="*/ 134 w 218"/>
                  <a:gd name="T61" fmla="*/ 49 h 780"/>
                  <a:gd name="T62" fmla="*/ 123 w 218"/>
                  <a:gd name="T63" fmla="*/ 63 h 780"/>
                  <a:gd name="T64" fmla="*/ 114 w 218"/>
                  <a:gd name="T65" fmla="*/ 79 h 780"/>
                  <a:gd name="T66" fmla="*/ 105 w 218"/>
                  <a:gd name="T67" fmla="*/ 95 h 780"/>
                  <a:gd name="T68" fmla="*/ 96 w 218"/>
                  <a:gd name="T69" fmla="*/ 113 h 780"/>
                  <a:gd name="T70" fmla="*/ 88 w 218"/>
                  <a:gd name="T71" fmla="*/ 133 h 780"/>
                  <a:gd name="T72" fmla="*/ 81 w 218"/>
                  <a:gd name="T73" fmla="*/ 154 h 780"/>
                  <a:gd name="T74" fmla="*/ 66 w 218"/>
                  <a:gd name="T75" fmla="*/ 198 h 780"/>
                  <a:gd name="T76" fmla="*/ 53 w 218"/>
                  <a:gd name="T77" fmla="*/ 248 h 780"/>
                  <a:gd name="T78" fmla="*/ 42 w 218"/>
                  <a:gd name="T79" fmla="*/ 302 h 780"/>
                  <a:gd name="T80" fmla="*/ 31 w 218"/>
                  <a:gd name="T81" fmla="*/ 361 h 780"/>
                  <a:gd name="T82" fmla="*/ 22 w 218"/>
                  <a:gd name="T83" fmla="*/ 423 h 780"/>
                  <a:gd name="T84" fmla="*/ 15 w 218"/>
                  <a:gd name="T85" fmla="*/ 489 h 780"/>
                  <a:gd name="T86" fmla="*/ 8 w 218"/>
                  <a:gd name="T87" fmla="*/ 557 h 780"/>
                  <a:gd name="T88" fmla="*/ 4 w 218"/>
                  <a:gd name="T89" fmla="*/ 628 h 780"/>
                  <a:gd name="T90" fmla="*/ 2 w 218"/>
                  <a:gd name="T91" fmla="*/ 704 h 780"/>
                  <a:gd name="T92" fmla="*/ 0 w 218"/>
                  <a:gd name="T93" fmla="*/ 780 h 780"/>
                  <a:gd name="T94" fmla="*/ 0 w 218"/>
                  <a:gd name="T95" fmla="*/ 780 h 780"/>
                  <a:gd name="T96" fmla="*/ 79 w 218"/>
                  <a:gd name="T97" fmla="*/ 780 h 7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18" h="780">
                    <a:moveTo>
                      <a:pt x="79" y="780"/>
                    </a:moveTo>
                    <a:lnTo>
                      <a:pt x="79" y="780"/>
                    </a:lnTo>
                    <a:lnTo>
                      <a:pt x="81" y="705"/>
                    </a:lnTo>
                    <a:lnTo>
                      <a:pt x="83" y="632"/>
                    </a:lnTo>
                    <a:lnTo>
                      <a:pt x="87" y="562"/>
                    </a:lnTo>
                    <a:lnTo>
                      <a:pt x="94" y="496"/>
                    </a:lnTo>
                    <a:lnTo>
                      <a:pt x="100" y="433"/>
                    </a:lnTo>
                    <a:lnTo>
                      <a:pt x="109" y="372"/>
                    </a:lnTo>
                    <a:lnTo>
                      <a:pt x="120" y="317"/>
                    </a:lnTo>
                    <a:lnTo>
                      <a:pt x="130" y="266"/>
                    </a:lnTo>
                    <a:lnTo>
                      <a:pt x="143" y="220"/>
                    </a:lnTo>
                    <a:lnTo>
                      <a:pt x="156" y="179"/>
                    </a:lnTo>
                    <a:lnTo>
                      <a:pt x="162" y="161"/>
                    </a:lnTo>
                    <a:lnTo>
                      <a:pt x="169" y="145"/>
                    </a:lnTo>
                    <a:lnTo>
                      <a:pt x="177" y="130"/>
                    </a:lnTo>
                    <a:lnTo>
                      <a:pt x="183" y="117"/>
                    </a:lnTo>
                    <a:lnTo>
                      <a:pt x="190" y="107"/>
                    </a:lnTo>
                    <a:lnTo>
                      <a:pt x="196" y="97"/>
                    </a:lnTo>
                    <a:lnTo>
                      <a:pt x="203" y="90"/>
                    </a:lnTo>
                    <a:lnTo>
                      <a:pt x="208" y="85"/>
                    </a:lnTo>
                    <a:lnTo>
                      <a:pt x="212" y="81"/>
                    </a:lnTo>
                    <a:lnTo>
                      <a:pt x="215" y="80"/>
                    </a:lnTo>
                    <a:lnTo>
                      <a:pt x="217" y="80"/>
                    </a:lnTo>
                    <a:lnTo>
                      <a:pt x="218" y="80"/>
                    </a:lnTo>
                    <a:lnTo>
                      <a:pt x="218" y="0"/>
                    </a:lnTo>
                    <a:lnTo>
                      <a:pt x="200" y="2"/>
                    </a:lnTo>
                    <a:lnTo>
                      <a:pt x="184" y="7"/>
                    </a:lnTo>
                    <a:lnTo>
                      <a:pt x="169" y="15"/>
                    </a:lnTo>
                    <a:lnTo>
                      <a:pt x="156" y="24"/>
                    </a:lnTo>
                    <a:lnTo>
                      <a:pt x="144" y="36"/>
                    </a:lnTo>
                    <a:lnTo>
                      <a:pt x="134" y="49"/>
                    </a:lnTo>
                    <a:lnTo>
                      <a:pt x="123" y="63"/>
                    </a:lnTo>
                    <a:lnTo>
                      <a:pt x="114" y="79"/>
                    </a:lnTo>
                    <a:lnTo>
                      <a:pt x="105" y="95"/>
                    </a:lnTo>
                    <a:lnTo>
                      <a:pt x="96" y="113"/>
                    </a:lnTo>
                    <a:lnTo>
                      <a:pt x="88" y="133"/>
                    </a:lnTo>
                    <a:lnTo>
                      <a:pt x="81" y="154"/>
                    </a:lnTo>
                    <a:lnTo>
                      <a:pt x="66" y="198"/>
                    </a:lnTo>
                    <a:lnTo>
                      <a:pt x="53" y="248"/>
                    </a:lnTo>
                    <a:lnTo>
                      <a:pt x="42" y="302"/>
                    </a:lnTo>
                    <a:lnTo>
                      <a:pt x="31" y="361"/>
                    </a:lnTo>
                    <a:lnTo>
                      <a:pt x="22" y="423"/>
                    </a:lnTo>
                    <a:lnTo>
                      <a:pt x="15" y="489"/>
                    </a:lnTo>
                    <a:lnTo>
                      <a:pt x="8" y="557"/>
                    </a:lnTo>
                    <a:lnTo>
                      <a:pt x="4" y="628"/>
                    </a:lnTo>
                    <a:lnTo>
                      <a:pt x="2" y="704"/>
                    </a:lnTo>
                    <a:lnTo>
                      <a:pt x="0" y="780"/>
                    </a:lnTo>
                    <a:lnTo>
                      <a:pt x="0" y="780"/>
                    </a:lnTo>
                    <a:lnTo>
                      <a:pt x="79" y="78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245" name="Freeform 29"/>
              <p:cNvSpPr>
                <a:spLocks/>
              </p:cNvSpPr>
              <p:nvPr/>
            </p:nvSpPr>
            <p:spPr bwMode="auto">
              <a:xfrm>
                <a:off x="3257" y="2726"/>
                <a:ext cx="55" cy="194"/>
              </a:xfrm>
              <a:custGeom>
                <a:avLst/>
                <a:gdLst>
                  <a:gd name="T0" fmla="*/ 218 w 218"/>
                  <a:gd name="T1" fmla="*/ 700 h 779"/>
                  <a:gd name="T2" fmla="*/ 218 w 218"/>
                  <a:gd name="T3" fmla="*/ 700 h 779"/>
                  <a:gd name="T4" fmla="*/ 217 w 218"/>
                  <a:gd name="T5" fmla="*/ 700 h 779"/>
                  <a:gd name="T6" fmla="*/ 215 w 218"/>
                  <a:gd name="T7" fmla="*/ 699 h 779"/>
                  <a:gd name="T8" fmla="*/ 212 w 218"/>
                  <a:gd name="T9" fmla="*/ 697 h 779"/>
                  <a:gd name="T10" fmla="*/ 208 w 218"/>
                  <a:gd name="T11" fmla="*/ 695 h 779"/>
                  <a:gd name="T12" fmla="*/ 203 w 218"/>
                  <a:gd name="T13" fmla="*/ 690 h 779"/>
                  <a:gd name="T14" fmla="*/ 196 w 218"/>
                  <a:gd name="T15" fmla="*/ 682 h 779"/>
                  <a:gd name="T16" fmla="*/ 190 w 218"/>
                  <a:gd name="T17" fmla="*/ 673 h 779"/>
                  <a:gd name="T18" fmla="*/ 183 w 218"/>
                  <a:gd name="T19" fmla="*/ 661 h 779"/>
                  <a:gd name="T20" fmla="*/ 177 w 218"/>
                  <a:gd name="T21" fmla="*/ 648 h 779"/>
                  <a:gd name="T22" fmla="*/ 169 w 218"/>
                  <a:gd name="T23" fmla="*/ 634 h 779"/>
                  <a:gd name="T24" fmla="*/ 162 w 218"/>
                  <a:gd name="T25" fmla="*/ 617 h 779"/>
                  <a:gd name="T26" fmla="*/ 156 w 218"/>
                  <a:gd name="T27" fmla="*/ 600 h 779"/>
                  <a:gd name="T28" fmla="*/ 143 w 218"/>
                  <a:gd name="T29" fmla="*/ 559 h 779"/>
                  <a:gd name="T30" fmla="*/ 130 w 218"/>
                  <a:gd name="T31" fmla="*/ 514 h 779"/>
                  <a:gd name="T32" fmla="*/ 120 w 218"/>
                  <a:gd name="T33" fmla="*/ 462 h 779"/>
                  <a:gd name="T34" fmla="*/ 109 w 218"/>
                  <a:gd name="T35" fmla="*/ 406 h 779"/>
                  <a:gd name="T36" fmla="*/ 100 w 218"/>
                  <a:gd name="T37" fmla="*/ 347 h 779"/>
                  <a:gd name="T38" fmla="*/ 94 w 218"/>
                  <a:gd name="T39" fmla="*/ 283 h 779"/>
                  <a:gd name="T40" fmla="*/ 87 w 218"/>
                  <a:gd name="T41" fmla="*/ 216 h 779"/>
                  <a:gd name="T42" fmla="*/ 83 w 218"/>
                  <a:gd name="T43" fmla="*/ 146 h 779"/>
                  <a:gd name="T44" fmla="*/ 81 w 218"/>
                  <a:gd name="T45" fmla="*/ 74 h 779"/>
                  <a:gd name="T46" fmla="*/ 79 w 218"/>
                  <a:gd name="T47" fmla="*/ 0 h 779"/>
                  <a:gd name="T48" fmla="*/ 0 w 218"/>
                  <a:gd name="T49" fmla="*/ 0 h 779"/>
                  <a:gd name="T50" fmla="*/ 2 w 218"/>
                  <a:gd name="T51" fmla="*/ 76 h 779"/>
                  <a:gd name="T52" fmla="*/ 4 w 218"/>
                  <a:gd name="T53" fmla="*/ 150 h 779"/>
                  <a:gd name="T54" fmla="*/ 8 w 218"/>
                  <a:gd name="T55" fmla="*/ 222 h 779"/>
                  <a:gd name="T56" fmla="*/ 15 w 218"/>
                  <a:gd name="T57" fmla="*/ 291 h 779"/>
                  <a:gd name="T58" fmla="*/ 22 w 218"/>
                  <a:gd name="T59" fmla="*/ 357 h 779"/>
                  <a:gd name="T60" fmla="*/ 31 w 218"/>
                  <a:gd name="T61" fmla="*/ 419 h 779"/>
                  <a:gd name="T62" fmla="*/ 42 w 218"/>
                  <a:gd name="T63" fmla="*/ 477 h 779"/>
                  <a:gd name="T64" fmla="*/ 53 w 218"/>
                  <a:gd name="T65" fmla="*/ 532 h 779"/>
                  <a:gd name="T66" fmla="*/ 66 w 218"/>
                  <a:gd name="T67" fmla="*/ 581 h 779"/>
                  <a:gd name="T68" fmla="*/ 81 w 218"/>
                  <a:gd name="T69" fmla="*/ 625 h 779"/>
                  <a:gd name="T70" fmla="*/ 88 w 218"/>
                  <a:gd name="T71" fmla="*/ 647 h 779"/>
                  <a:gd name="T72" fmla="*/ 96 w 218"/>
                  <a:gd name="T73" fmla="*/ 666 h 779"/>
                  <a:gd name="T74" fmla="*/ 105 w 218"/>
                  <a:gd name="T75" fmla="*/ 684 h 779"/>
                  <a:gd name="T76" fmla="*/ 114 w 218"/>
                  <a:gd name="T77" fmla="*/ 700 h 779"/>
                  <a:gd name="T78" fmla="*/ 123 w 218"/>
                  <a:gd name="T79" fmla="*/ 715 h 779"/>
                  <a:gd name="T80" fmla="*/ 134 w 218"/>
                  <a:gd name="T81" fmla="*/ 730 h 779"/>
                  <a:gd name="T82" fmla="*/ 144 w 218"/>
                  <a:gd name="T83" fmla="*/ 743 h 779"/>
                  <a:gd name="T84" fmla="*/ 156 w 218"/>
                  <a:gd name="T85" fmla="*/ 754 h 779"/>
                  <a:gd name="T86" fmla="*/ 169 w 218"/>
                  <a:gd name="T87" fmla="*/ 765 h 779"/>
                  <a:gd name="T88" fmla="*/ 184 w 218"/>
                  <a:gd name="T89" fmla="*/ 772 h 779"/>
                  <a:gd name="T90" fmla="*/ 200 w 218"/>
                  <a:gd name="T91" fmla="*/ 778 h 779"/>
                  <a:gd name="T92" fmla="*/ 218 w 218"/>
                  <a:gd name="T93" fmla="*/ 779 h 779"/>
                  <a:gd name="T94" fmla="*/ 218 w 218"/>
                  <a:gd name="T95" fmla="*/ 779 h 779"/>
                  <a:gd name="T96" fmla="*/ 218 w 218"/>
                  <a:gd name="T97" fmla="*/ 700 h 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18" h="779">
                    <a:moveTo>
                      <a:pt x="218" y="700"/>
                    </a:moveTo>
                    <a:lnTo>
                      <a:pt x="218" y="700"/>
                    </a:lnTo>
                    <a:lnTo>
                      <a:pt x="217" y="700"/>
                    </a:lnTo>
                    <a:lnTo>
                      <a:pt x="215" y="699"/>
                    </a:lnTo>
                    <a:lnTo>
                      <a:pt x="212" y="697"/>
                    </a:lnTo>
                    <a:lnTo>
                      <a:pt x="208" y="695"/>
                    </a:lnTo>
                    <a:lnTo>
                      <a:pt x="203" y="690"/>
                    </a:lnTo>
                    <a:lnTo>
                      <a:pt x="196" y="682"/>
                    </a:lnTo>
                    <a:lnTo>
                      <a:pt x="190" y="673"/>
                    </a:lnTo>
                    <a:lnTo>
                      <a:pt x="183" y="661"/>
                    </a:lnTo>
                    <a:lnTo>
                      <a:pt x="177" y="648"/>
                    </a:lnTo>
                    <a:lnTo>
                      <a:pt x="169" y="634"/>
                    </a:lnTo>
                    <a:lnTo>
                      <a:pt x="162" y="617"/>
                    </a:lnTo>
                    <a:lnTo>
                      <a:pt x="156" y="600"/>
                    </a:lnTo>
                    <a:lnTo>
                      <a:pt x="143" y="559"/>
                    </a:lnTo>
                    <a:lnTo>
                      <a:pt x="130" y="514"/>
                    </a:lnTo>
                    <a:lnTo>
                      <a:pt x="120" y="462"/>
                    </a:lnTo>
                    <a:lnTo>
                      <a:pt x="109" y="406"/>
                    </a:lnTo>
                    <a:lnTo>
                      <a:pt x="100" y="347"/>
                    </a:lnTo>
                    <a:lnTo>
                      <a:pt x="94" y="283"/>
                    </a:lnTo>
                    <a:lnTo>
                      <a:pt x="87" y="216"/>
                    </a:lnTo>
                    <a:lnTo>
                      <a:pt x="83" y="146"/>
                    </a:lnTo>
                    <a:lnTo>
                      <a:pt x="81" y="74"/>
                    </a:lnTo>
                    <a:lnTo>
                      <a:pt x="79" y="0"/>
                    </a:lnTo>
                    <a:lnTo>
                      <a:pt x="0" y="0"/>
                    </a:lnTo>
                    <a:lnTo>
                      <a:pt x="2" y="76"/>
                    </a:lnTo>
                    <a:lnTo>
                      <a:pt x="4" y="150"/>
                    </a:lnTo>
                    <a:lnTo>
                      <a:pt x="8" y="222"/>
                    </a:lnTo>
                    <a:lnTo>
                      <a:pt x="15" y="291"/>
                    </a:lnTo>
                    <a:lnTo>
                      <a:pt x="22" y="357"/>
                    </a:lnTo>
                    <a:lnTo>
                      <a:pt x="31" y="419"/>
                    </a:lnTo>
                    <a:lnTo>
                      <a:pt x="42" y="477"/>
                    </a:lnTo>
                    <a:lnTo>
                      <a:pt x="53" y="532"/>
                    </a:lnTo>
                    <a:lnTo>
                      <a:pt x="66" y="581"/>
                    </a:lnTo>
                    <a:lnTo>
                      <a:pt x="81" y="625"/>
                    </a:lnTo>
                    <a:lnTo>
                      <a:pt x="88" y="647"/>
                    </a:lnTo>
                    <a:lnTo>
                      <a:pt x="96" y="666"/>
                    </a:lnTo>
                    <a:lnTo>
                      <a:pt x="105" y="684"/>
                    </a:lnTo>
                    <a:lnTo>
                      <a:pt x="114" y="700"/>
                    </a:lnTo>
                    <a:lnTo>
                      <a:pt x="123" y="715"/>
                    </a:lnTo>
                    <a:lnTo>
                      <a:pt x="134" y="730"/>
                    </a:lnTo>
                    <a:lnTo>
                      <a:pt x="144" y="743"/>
                    </a:lnTo>
                    <a:lnTo>
                      <a:pt x="156" y="754"/>
                    </a:lnTo>
                    <a:lnTo>
                      <a:pt x="169" y="765"/>
                    </a:lnTo>
                    <a:lnTo>
                      <a:pt x="184" y="772"/>
                    </a:lnTo>
                    <a:lnTo>
                      <a:pt x="200" y="778"/>
                    </a:lnTo>
                    <a:lnTo>
                      <a:pt x="218" y="779"/>
                    </a:lnTo>
                    <a:lnTo>
                      <a:pt x="218" y="779"/>
                    </a:lnTo>
                    <a:lnTo>
                      <a:pt x="218" y="70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246" name="Freeform 30"/>
              <p:cNvSpPr>
                <a:spLocks/>
              </p:cNvSpPr>
              <p:nvPr/>
            </p:nvSpPr>
            <p:spPr bwMode="auto">
              <a:xfrm>
                <a:off x="3805" y="2650"/>
                <a:ext cx="57" cy="149"/>
              </a:xfrm>
              <a:custGeom>
                <a:avLst/>
                <a:gdLst>
                  <a:gd name="T0" fmla="*/ 228 w 228"/>
                  <a:gd name="T1" fmla="*/ 0 h 598"/>
                  <a:gd name="T2" fmla="*/ 217 w 228"/>
                  <a:gd name="T3" fmla="*/ 0 h 598"/>
                  <a:gd name="T4" fmla="*/ 208 w 228"/>
                  <a:gd name="T5" fmla="*/ 1 h 598"/>
                  <a:gd name="T6" fmla="*/ 199 w 228"/>
                  <a:gd name="T7" fmla="*/ 3 h 598"/>
                  <a:gd name="T8" fmla="*/ 189 w 228"/>
                  <a:gd name="T9" fmla="*/ 7 h 598"/>
                  <a:gd name="T10" fmla="*/ 169 w 228"/>
                  <a:gd name="T11" fmla="*/ 13 h 598"/>
                  <a:gd name="T12" fmla="*/ 150 w 228"/>
                  <a:gd name="T13" fmla="*/ 23 h 598"/>
                  <a:gd name="T14" fmla="*/ 130 w 228"/>
                  <a:gd name="T15" fmla="*/ 36 h 598"/>
                  <a:gd name="T16" fmla="*/ 112 w 228"/>
                  <a:gd name="T17" fmla="*/ 51 h 598"/>
                  <a:gd name="T18" fmla="*/ 94 w 228"/>
                  <a:gd name="T19" fmla="*/ 69 h 598"/>
                  <a:gd name="T20" fmla="*/ 77 w 228"/>
                  <a:gd name="T21" fmla="*/ 88 h 598"/>
                  <a:gd name="T22" fmla="*/ 61 w 228"/>
                  <a:gd name="T23" fmla="*/ 109 h 598"/>
                  <a:gd name="T24" fmla="*/ 46 w 228"/>
                  <a:gd name="T25" fmla="*/ 132 h 598"/>
                  <a:gd name="T26" fmla="*/ 33 w 228"/>
                  <a:gd name="T27" fmla="*/ 157 h 598"/>
                  <a:gd name="T28" fmla="*/ 22 w 228"/>
                  <a:gd name="T29" fmla="*/ 183 h 598"/>
                  <a:gd name="T30" fmla="*/ 13 w 228"/>
                  <a:gd name="T31" fmla="*/ 210 h 598"/>
                  <a:gd name="T32" fmla="*/ 5 w 228"/>
                  <a:gd name="T33" fmla="*/ 238 h 598"/>
                  <a:gd name="T34" fmla="*/ 3 w 228"/>
                  <a:gd name="T35" fmla="*/ 254 h 598"/>
                  <a:gd name="T36" fmla="*/ 1 w 228"/>
                  <a:gd name="T37" fmla="*/ 268 h 598"/>
                  <a:gd name="T38" fmla="*/ 0 w 228"/>
                  <a:gd name="T39" fmla="*/ 283 h 598"/>
                  <a:gd name="T40" fmla="*/ 0 w 228"/>
                  <a:gd name="T41" fmla="*/ 299 h 598"/>
                  <a:gd name="T42" fmla="*/ 0 w 228"/>
                  <a:gd name="T43" fmla="*/ 315 h 598"/>
                  <a:gd name="T44" fmla="*/ 1 w 228"/>
                  <a:gd name="T45" fmla="*/ 330 h 598"/>
                  <a:gd name="T46" fmla="*/ 3 w 228"/>
                  <a:gd name="T47" fmla="*/ 344 h 598"/>
                  <a:gd name="T48" fmla="*/ 5 w 228"/>
                  <a:gd name="T49" fmla="*/ 359 h 598"/>
                  <a:gd name="T50" fmla="*/ 13 w 228"/>
                  <a:gd name="T51" fmla="*/ 388 h 598"/>
                  <a:gd name="T52" fmla="*/ 22 w 228"/>
                  <a:gd name="T53" fmla="*/ 415 h 598"/>
                  <a:gd name="T54" fmla="*/ 33 w 228"/>
                  <a:gd name="T55" fmla="*/ 441 h 598"/>
                  <a:gd name="T56" fmla="*/ 46 w 228"/>
                  <a:gd name="T57" fmla="*/ 466 h 598"/>
                  <a:gd name="T58" fmla="*/ 61 w 228"/>
                  <a:gd name="T59" fmla="*/ 489 h 598"/>
                  <a:gd name="T60" fmla="*/ 77 w 228"/>
                  <a:gd name="T61" fmla="*/ 510 h 598"/>
                  <a:gd name="T62" fmla="*/ 94 w 228"/>
                  <a:gd name="T63" fmla="*/ 529 h 598"/>
                  <a:gd name="T64" fmla="*/ 112 w 228"/>
                  <a:gd name="T65" fmla="*/ 547 h 598"/>
                  <a:gd name="T66" fmla="*/ 130 w 228"/>
                  <a:gd name="T67" fmla="*/ 562 h 598"/>
                  <a:gd name="T68" fmla="*/ 150 w 228"/>
                  <a:gd name="T69" fmla="*/ 575 h 598"/>
                  <a:gd name="T70" fmla="*/ 169 w 228"/>
                  <a:gd name="T71" fmla="*/ 585 h 598"/>
                  <a:gd name="T72" fmla="*/ 189 w 228"/>
                  <a:gd name="T73" fmla="*/ 591 h 598"/>
                  <a:gd name="T74" fmla="*/ 199 w 228"/>
                  <a:gd name="T75" fmla="*/ 594 h 598"/>
                  <a:gd name="T76" fmla="*/ 208 w 228"/>
                  <a:gd name="T77" fmla="*/ 597 h 598"/>
                  <a:gd name="T78" fmla="*/ 217 w 228"/>
                  <a:gd name="T79" fmla="*/ 598 h 598"/>
                  <a:gd name="T80" fmla="*/ 228 w 228"/>
                  <a:gd name="T81" fmla="*/ 598 h 598"/>
                  <a:gd name="T82" fmla="*/ 226 w 228"/>
                  <a:gd name="T83" fmla="*/ 520 h 598"/>
                  <a:gd name="T84" fmla="*/ 226 w 228"/>
                  <a:gd name="T85" fmla="*/ 445 h 598"/>
                  <a:gd name="T86" fmla="*/ 225 w 228"/>
                  <a:gd name="T87" fmla="*/ 371 h 598"/>
                  <a:gd name="T88" fmla="*/ 225 w 228"/>
                  <a:gd name="T89" fmla="*/ 299 h 598"/>
                  <a:gd name="T90" fmla="*/ 225 w 228"/>
                  <a:gd name="T91" fmla="*/ 227 h 598"/>
                  <a:gd name="T92" fmla="*/ 226 w 228"/>
                  <a:gd name="T93" fmla="*/ 153 h 598"/>
                  <a:gd name="T94" fmla="*/ 226 w 228"/>
                  <a:gd name="T95" fmla="*/ 78 h 598"/>
                  <a:gd name="T96" fmla="*/ 228 w 228"/>
                  <a:gd name="T97" fmla="*/ 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28" h="598">
                    <a:moveTo>
                      <a:pt x="228" y="0"/>
                    </a:moveTo>
                    <a:lnTo>
                      <a:pt x="217" y="0"/>
                    </a:lnTo>
                    <a:lnTo>
                      <a:pt x="208" y="1"/>
                    </a:lnTo>
                    <a:lnTo>
                      <a:pt x="199" y="3"/>
                    </a:lnTo>
                    <a:lnTo>
                      <a:pt x="189" y="7"/>
                    </a:lnTo>
                    <a:lnTo>
                      <a:pt x="169" y="13"/>
                    </a:lnTo>
                    <a:lnTo>
                      <a:pt x="150" y="23"/>
                    </a:lnTo>
                    <a:lnTo>
                      <a:pt x="130" y="36"/>
                    </a:lnTo>
                    <a:lnTo>
                      <a:pt x="112" y="51"/>
                    </a:lnTo>
                    <a:lnTo>
                      <a:pt x="94" y="69"/>
                    </a:lnTo>
                    <a:lnTo>
                      <a:pt x="77" y="88"/>
                    </a:lnTo>
                    <a:lnTo>
                      <a:pt x="61" y="109"/>
                    </a:lnTo>
                    <a:lnTo>
                      <a:pt x="46" y="132"/>
                    </a:lnTo>
                    <a:lnTo>
                      <a:pt x="33" y="157"/>
                    </a:lnTo>
                    <a:lnTo>
                      <a:pt x="22" y="183"/>
                    </a:lnTo>
                    <a:lnTo>
                      <a:pt x="13" y="210"/>
                    </a:lnTo>
                    <a:lnTo>
                      <a:pt x="5" y="238"/>
                    </a:lnTo>
                    <a:lnTo>
                      <a:pt x="3" y="254"/>
                    </a:lnTo>
                    <a:lnTo>
                      <a:pt x="1" y="268"/>
                    </a:lnTo>
                    <a:lnTo>
                      <a:pt x="0" y="283"/>
                    </a:lnTo>
                    <a:lnTo>
                      <a:pt x="0" y="299"/>
                    </a:lnTo>
                    <a:lnTo>
                      <a:pt x="0" y="315"/>
                    </a:lnTo>
                    <a:lnTo>
                      <a:pt x="1" y="330"/>
                    </a:lnTo>
                    <a:lnTo>
                      <a:pt x="3" y="344"/>
                    </a:lnTo>
                    <a:lnTo>
                      <a:pt x="5" y="359"/>
                    </a:lnTo>
                    <a:lnTo>
                      <a:pt x="13" y="388"/>
                    </a:lnTo>
                    <a:lnTo>
                      <a:pt x="22" y="415"/>
                    </a:lnTo>
                    <a:lnTo>
                      <a:pt x="33" y="441"/>
                    </a:lnTo>
                    <a:lnTo>
                      <a:pt x="46" y="466"/>
                    </a:lnTo>
                    <a:lnTo>
                      <a:pt x="61" y="489"/>
                    </a:lnTo>
                    <a:lnTo>
                      <a:pt x="77" y="510"/>
                    </a:lnTo>
                    <a:lnTo>
                      <a:pt x="94" y="529"/>
                    </a:lnTo>
                    <a:lnTo>
                      <a:pt x="112" y="547"/>
                    </a:lnTo>
                    <a:lnTo>
                      <a:pt x="130" y="562"/>
                    </a:lnTo>
                    <a:lnTo>
                      <a:pt x="150" y="575"/>
                    </a:lnTo>
                    <a:lnTo>
                      <a:pt x="169" y="585"/>
                    </a:lnTo>
                    <a:lnTo>
                      <a:pt x="189" y="591"/>
                    </a:lnTo>
                    <a:lnTo>
                      <a:pt x="199" y="594"/>
                    </a:lnTo>
                    <a:lnTo>
                      <a:pt x="208" y="597"/>
                    </a:lnTo>
                    <a:lnTo>
                      <a:pt x="217" y="598"/>
                    </a:lnTo>
                    <a:lnTo>
                      <a:pt x="228" y="598"/>
                    </a:lnTo>
                    <a:lnTo>
                      <a:pt x="226" y="520"/>
                    </a:lnTo>
                    <a:lnTo>
                      <a:pt x="226" y="445"/>
                    </a:lnTo>
                    <a:lnTo>
                      <a:pt x="225" y="371"/>
                    </a:lnTo>
                    <a:lnTo>
                      <a:pt x="225" y="299"/>
                    </a:lnTo>
                    <a:lnTo>
                      <a:pt x="225" y="227"/>
                    </a:lnTo>
                    <a:lnTo>
                      <a:pt x="226" y="153"/>
                    </a:lnTo>
                    <a:lnTo>
                      <a:pt x="226" y="78"/>
                    </a:lnTo>
                    <a:lnTo>
                      <a:pt x="228" y="0"/>
                    </a:lnTo>
                    <a:close/>
                  </a:path>
                </a:pathLst>
              </a:custGeom>
              <a:solidFill>
                <a:srgbClr val="0093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247" name="Freeform 31"/>
              <p:cNvSpPr>
                <a:spLocks/>
              </p:cNvSpPr>
              <p:nvPr/>
            </p:nvSpPr>
            <p:spPr bwMode="auto">
              <a:xfrm>
                <a:off x="3795" y="2640"/>
                <a:ext cx="67" cy="85"/>
              </a:xfrm>
              <a:custGeom>
                <a:avLst/>
                <a:gdLst>
                  <a:gd name="T0" fmla="*/ 81 w 269"/>
                  <a:gd name="T1" fmla="*/ 339 h 339"/>
                  <a:gd name="T2" fmla="*/ 81 w 269"/>
                  <a:gd name="T3" fmla="*/ 339 h 339"/>
                  <a:gd name="T4" fmla="*/ 81 w 269"/>
                  <a:gd name="T5" fmla="*/ 326 h 339"/>
                  <a:gd name="T6" fmla="*/ 81 w 269"/>
                  <a:gd name="T7" fmla="*/ 312 h 339"/>
                  <a:gd name="T8" fmla="*/ 83 w 269"/>
                  <a:gd name="T9" fmla="*/ 299 h 339"/>
                  <a:gd name="T10" fmla="*/ 85 w 269"/>
                  <a:gd name="T11" fmla="*/ 287 h 339"/>
                  <a:gd name="T12" fmla="*/ 91 w 269"/>
                  <a:gd name="T13" fmla="*/ 261 h 339"/>
                  <a:gd name="T14" fmla="*/ 99 w 269"/>
                  <a:gd name="T15" fmla="*/ 237 h 339"/>
                  <a:gd name="T16" fmla="*/ 109 w 269"/>
                  <a:gd name="T17" fmla="*/ 213 h 339"/>
                  <a:gd name="T18" fmla="*/ 121 w 269"/>
                  <a:gd name="T19" fmla="*/ 191 h 339"/>
                  <a:gd name="T20" fmla="*/ 134 w 269"/>
                  <a:gd name="T21" fmla="*/ 172 h 339"/>
                  <a:gd name="T22" fmla="*/ 148 w 269"/>
                  <a:gd name="T23" fmla="*/ 153 h 339"/>
                  <a:gd name="T24" fmla="*/ 164 w 269"/>
                  <a:gd name="T25" fmla="*/ 136 h 339"/>
                  <a:gd name="T26" fmla="*/ 179 w 269"/>
                  <a:gd name="T27" fmla="*/ 120 h 339"/>
                  <a:gd name="T28" fmla="*/ 195 w 269"/>
                  <a:gd name="T29" fmla="*/ 109 h 339"/>
                  <a:gd name="T30" fmla="*/ 212 w 269"/>
                  <a:gd name="T31" fmla="*/ 97 h 339"/>
                  <a:gd name="T32" fmla="*/ 227 w 269"/>
                  <a:gd name="T33" fmla="*/ 89 h 339"/>
                  <a:gd name="T34" fmla="*/ 243 w 269"/>
                  <a:gd name="T35" fmla="*/ 83 h 339"/>
                  <a:gd name="T36" fmla="*/ 249 w 269"/>
                  <a:gd name="T37" fmla="*/ 81 h 339"/>
                  <a:gd name="T38" fmla="*/ 256 w 269"/>
                  <a:gd name="T39" fmla="*/ 80 h 339"/>
                  <a:gd name="T40" fmla="*/ 262 w 269"/>
                  <a:gd name="T41" fmla="*/ 80 h 339"/>
                  <a:gd name="T42" fmla="*/ 269 w 269"/>
                  <a:gd name="T43" fmla="*/ 79 h 339"/>
                  <a:gd name="T44" fmla="*/ 269 w 269"/>
                  <a:gd name="T45" fmla="*/ 0 h 339"/>
                  <a:gd name="T46" fmla="*/ 256 w 269"/>
                  <a:gd name="T47" fmla="*/ 1 h 339"/>
                  <a:gd name="T48" fmla="*/ 243 w 269"/>
                  <a:gd name="T49" fmla="*/ 3 h 339"/>
                  <a:gd name="T50" fmla="*/ 231 w 269"/>
                  <a:gd name="T51" fmla="*/ 5 h 339"/>
                  <a:gd name="T52" fmla="*/ 217 w 269"/>
                  <a:gd name="T53" fmla="*/ 9 h 339"/>
                  <a:gd name="T54" fmla="*/ 195 w 269"/>
                  <a:gd name="T55" fmla="*/ 17 h 339"/>
                  <a:gd name="T56" fmla="*/ 171 w 269"/>
                  <a:gd name="T57" fmla="*/ 30 h 339"/>
                  <a:gd name="T58" fmla="*/ 149 w 269"/>
                  <a:gd name="T59" fmla="*/ 44 h 339"/>
                  <a:gd name="T60" fmla="*/ 127 w 269"/>
                  <a:gd name="T61" fmla="*/ 61 h 339"/>
                  <a:gd name="T62" fmla="*/ 107 w 269"/>
                  <a:gd name="T63" fmla="*/ 80 h 339"/>
                  <a:gd name="T64" fmla="*/ 87 w 269"/>
                  <a:gd name="T65" fmla="*/ 102 h 339"/>
                  <a:gd name="T66" fmla="*/ 69 w 269"/>
                  <a:gd name="T67" fmla="*/ 127 h 339"/>
                  <a:gd name="T68" fmla="*/ 52 w 269"/>
                  <a:gd name="T69" fmla="*/ 151 h 339"/>
                  <a:gd name="T70" fmla="*/ 38 w 269"/>
                  <a:gd name="T71" fmla="*/ 180 h 339"/>
                  <a:gd name="T72" fmla="*/ 25 w 269"/>
                  <a:gd name="T73" fmla="*/ 208 h 339"/>
                  <a:gd name="T74" fmla="*/ 15 w 269"/>
                  <a:gd name="T75" fmla="*/ 239 h 339"/>
                  <a:gd name="T76" fmla="*/ 8 w 269"/>
                  <a:gd name="T77" fmla="*/ 270 h 339"/>
                  <a:gd name="T78" fmla="*/ 4 w 269"/>
                  <a:gd name="T79" fmla="*/ 289 h 339"/>
                  <a:gd name="T80" fmla="*/ 3 w 269"/>
                  <a:gd name="T81" fmla="*/ 305 h 339"/>
                  <a:gd name="T82" fmla="*/ 2 w 269"/>
                  <a:gd name="T83" fmla="*/ 322 h 339"/>
                  <a:gd name="T84" fmla="*/ 0 w 269"/>
                  <a:gd name="T85" fmla="*/ 339 h 339"/>
                  <a:gd name="T86" fmla="*/ 0 w 269"/>
                  <a:gd name="T87" fmla="*/ 339 h 339"/>
                  <a:gd name="T88" fmla="*/ 81 w 269"/>
                  <a:gd name="T89" fmla="*/ 339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69" h="339">
                    <a:moveTo>
                      <a:pt x="81" y="339"/>
                    </a:moveTo>
                    <a:lnTo>
                      <a:pt x="81" y="339"/>
                    </a:lnTo>
                    <a:lnTo>
                      <a:pt x="81" y="326"/>
                    </a:lnTo>
                    <a:lnTo>
                      <a:pt x="81" y="312"/>
                    </a:lnTo>
                    <a:lnTo>
                      <a:pt x="83" y="299"/>
                    </a:lnTo>
                    <a:lnTo>
                      <a:pt x="85" y="287"/>
                    </a:lnTo>
                    <a:lnTo>
                      <a:pt x="91" y="261"/>
                    </a:lnTo>
                    <a:lnTo>
                      <a:pt x="99" y="237"/>
                    </a:lnTo>
                    <a:lnTo>
                      <a:pt x="109" y="213"/>
                    </a:lnTo>
                    <a:lnTo>
                      <a:pt x="121" y="191"/>
                    </a:lnTo>
                    <a:lnTo>
                      <a:pt x="134" y="172"/>
                    </a:lnTo>
                    <a:lnTo>
                      <a:pt x="148" y="153"/>
                    </a:lnTo>
                    <a:lnTo>
                      <a:pt x="164" y="136"/>
                    </a:lnTo>
                    <a:lnTo>
                      <a:pt x="179" y="120"/>
                    </a:lnTo>
                    <a:lnTo>
                      <a:pt x="195" y="109"/>
                    </a:lnTo>
                    <a:lnTo>
                      <a:pt x="212" y="97"/>
                    </a:lnTo>
                    <a:lnTo>
                      <a:pt x="227" y="89"/>
                    </a:lnTo>
                    <a:lnTo>
                      <a:pt x="243" y="83"/>
                    </a:lnTo>
                    <a:lnTo>
                      <a:pt x="249" y="81"/>
                    </a:lnTo>
                    <a:lnTo>
                      <a:pt x="256" y="80"/>
                    </a:lnTo>
                    <a:lnTo>
                      <a:pt x="262" y="80"/>
                    </a:lnTo>
                    <a:lnTo>
                      <a:pt x="269" y="79"/>
                    </a:lnTo>
                    <a:lnTo>
                      <a:pt x="269" y="0"/>
                    </a:lnTo>
                    <a:lnTo>
                      <a:pt x="256" y="1"/>
                    </a:lnTo>
                    <a:lnTo>
                      <a:pt x="243" y="3"/>
                    </a:lnTo>
                    <a:lnTo>
                      <a:pt x="231" y="5"/>
                    </a:lnTo>
                    <a:lnTo>
                      <a:pt x="217" y="9"/>
                    </a:lnTo>
                    <a:lnTo>
                      <a:pt x="195" y="17"/>
                    </a:lnTo>
                    <a:lnTo>
                      <a:pt x="171" y="30"/>
                    </a:lnTo>
                    <a:lnTo>
                      <a:pt x="149" y="44"/>
                    </a:lnTo>
                    <a:lnTo>
                      <a:pt x="127" y="61"/>
                    </a:lnTo>
                    <a:lnTo>
                      <a:pt x="107" y="80"/>
                    </a:lnTo>
                    <a:lnTo>
                      <a:pt x="87" y="102"/>
                    </a:lnTo>
                    <a:lnTo>
                      <a:pt x="69" y="127"/>
                    </a:lnTo>
                    <a:lnTo>
                      <a:pt x="52" y="151"/>
                    </a:lnTo>
                    <a:lnTo>
                      <a:pt x="38" y="180"/>
                    </a:lnTo>
                    <a:lnTo>
                      <a:pt x="25" y="208"/>
                    </a:lnTo>
                    <a:lnTo>
                      <a:pt x="15" y="239"/>
                    </a:lnTo>
                    <a:lnTo>
                      <a:pt x="8" y="270"/>
                    </a:lnTo>
                    <a:lnTo>
                      <a:pt x="4" y="289"/>
                    </a:lnTo>
                    <a:lnTo>
                      <a:pt x="3" y="305"/>
                    </a:lnTo>
                    <a:lnTo>
                      <a:pt x="2" y="322"/>
                    </a:lnTo>
                    <a:lnTo>
                      <a:pt x="0" y="339"/>
                    </a:lnTo>
                    <a:lnTo>
                      <a:pt x="0" y="339"/>
                    </a:lnTo>
                    <a:lnTo>
                      <a:pt x="81" y="33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248" name="Freeform 32"/>
              <p:cNvSpPr>
                <a:spLocks/>
              </p:cNvSpPr>
              <p:nvPr/>
            </p:nvSpPr>
            <p:spPr bwMode="auto">
              <a:xfrm>
                <a:off x="3795" y="2725"/>
                <a:ext cx="76" cy="85"/>
              </a:xfrm>
              <a:custGeom>
                <a:avLst/>
                <a:gdLst>
                  <a:gd name="T0" fmla="*/ 229 w 308"/>
                  <a:gd name="T1" fmla="*/ 299 h 339"/>
                  <a:gd name="T2" fmla="*/ 269 w 308"/>
                  <a:gd name="T3" fmla="*/ 260 h 339"/>
                  <a:gd name="T4" fmla="*/ 262 w 308"/>
                  <a:gd name="T5" fmla="*/ 259 h 339"/>
                  <a:gd name="T6" fmla="*/ 256 w 308"/>
                  <a:gd name="T7" fmla="*/ 259 h 339"/>
                  <a:gd name="T8" fmla="*/ 249 w 308"/>
                  <a:gd name="T9" fmla="*/ 258 h 339"/>
                  <a:gd name="T10" fmla="*/ 243 w 308"/>
                  <a:gd name="T11" fmla="*/ 256 h 339"/>
                  <a:gd name="T12" fmla="*/ 227 w 308"/>
                  <a:gd name="T13" fmla="*/ 250 h 339"/>
                  <a:gd name="T14" fmla="*/ 212 w 308"/>
                  <a:gd name="T15" fmla="*/ 242 h 339"/>
                  <a:gd name="T16" fmla="*/ 195 w 308"/>
                  <a:gd name="T17" fmla="*/ 230 h 339"/>
                  <a:gd name="T18" fmla="*/ 179 w 308"/>
                  <a:gd name="T19" fmla="*/ 219 h 339"/>
                  <a:gd name="T20" fmla="*/ 164 w 308"/>
                  <a:gd name="T21" fmla="*/ 203 h 339"/>
                  <a:gd name="T22" fmla="*/ 148 w 308"/>
                  <a:gd name="T23" fmla="*/ 186 h 339"/>
                  <a:gd name="T24" fmla="*/ 134 w 308"/>
                  <a:gd name="T25" fmla="*/ 167 h 339"/>
                  <a:gd name="T26" fmla="*/ 121 w 308"/>
                  <a:gd name="T27" fmla="*/ 148 h 339"/>
                  <a:gd name="T28" fmla="*/ 109 w 308"/>
                  <a:gd name="T29" fmla="*/ 126 h 339"/>
                  <a:gd name="T30" fmla="*/ 99 w 308"/>
                  <a:gd name="T31" fmla="*/ 102 h 339"/>
                  <a:gd name="T32" fmla="*/ 91 w 308"/>
                  <a:gd name="T33" fmla="*/ 78 h 339"/>
                  <a:gd name="T34" fmla="*/ 85 w 308"/>
                  <a:gd name="T35" fmla="*/ 52 h 339"/>
                  <a:gd name="T36" fmla="*/ 83 w 308"/>
                  <a:gd name="T37" fmla="*/ 40 h 339"/>
                  <a:gd name="T38" fmla="*/ 81 w 308"/>
                  <a:gd name="T39" fmla="*/ 27 h 339"/>
                  <a:gd name="T40" fmla="*/ 81 w 308"/>
                  <a:gd name="T41" fmla="*/ 13 h 339"/>
                  <a:gd name="T42" fmla="*/ 81 w 308"/>
                  <a:gd name="T43" fmla="*/ 0 h 339"/>
                  <a:gd name="T44" fmla="*/ 0 w 308"/>
                  <a:gd name="T45" fmla="*/ 0 h 339"/>
                  <a:gd name="T46" fmla="*/ 2 w 308"/>
                  <a:gd name="T47" fmla="*/ 17 h 339"/>
                  <a:gd name="T48" fmla="*/ 3 w 308"/>
                  <a:gd name="T49" fmla="*/ 34 h 339"/>
                  <a:gd name="T50" fmla="*/ 4 w 308"/>
                  <a:gd name="T51" fmla="*/ 50 h 339"/>
                  <a:gd name="T52" fmla="*/ 8 w 308"/>
                  <a:gd name="T53" fmla="*/ 69 h 339"/>
                  <a:gd name="T54" fmla="*/ 15 w 308"/>
                  <a:gd name="T55" fmla="*/ 100 h 339"/>
                  <a:gd name="T56" fmla="*/ 25 w 308"/>
                  <a:gd name="T57" fmla="*/ 131 h 339"/>
                  <a:gd name="T58" fmla="*/ 38 w 308"/>
                  <a:gd name="T59" fmla="*/ 159 h 339"/>
                  <a:gd name="T60" fmla="*/ 52 w 308"/>
                  <a:gd name="T61" fmla="*/ 186 h 339"/>
                  <a:gd name="T62" fmla="*/ 69 w 308"/>
                  <a:gd name="T63" fmla="*/ 212 h 339"/>
                  <a:gd name="T64" fmla="*/ 87 w 308"/>
                  <a:gd name="T65" fmla="*/ 237 h 339"/>
                  <a:gd name="T66" fmla="*/ 107 w 308"/>
                  <a:gd name="T67" fmla="*/ 259 h 339"/>
                  <a:gd name="T68" fmla="*/ 127 w 308"/>
                  <a:gd name="T69" fmla="*/ 278 h 339"/>
                  <a:gd name="T70" fmla="*/ 149 w 308"/>
                  <a:gd name="T71" fmla="*/ 295 h 339"/>
                  <a:gd name="T72" fmla="*/ 171 w 308"/>
                  <a:gd name="T73" fmla="*/ 309 h 339"/>
                  <a:gd name="T74" fmla="*/ 195 w 308"/>
                  <a:gd name="T75" fmla="*/ 322 h 339"/>
                  <a:gd name="T76" fmla="*/ 217 w 308"/>
                  <a:gd name="T77" fmla="*/ 330 h 339"/>
                  <a:gd name="T78" fmla="*/ 231 w 308"/>
                  <a:gd name="T79" fmla="*/ 334 h 339"/>
                  <a:gd name="T80" fmla="*/ 243 w 308"/>
                  <a:gd name="T81" fmla="*/ 336 h 339"/>
                  <a:gd name="T82" fmla="*/ 256 w 308"/>
                  <a:gd name="T83" fmla="*/ 338 h 339"/>
                  <a:gd name="T84" fmla="*/ 269 w 308"/>
                  <a:gd name="T85" fmla="*/ 339 h 339"/>
                  <a:gd name="T86" fmla="*/ 308 w 308"/>
                  <a:gd name="T87" fmla="*/ 299 h 339"/>
                  <a:gd name="T88" fmla="*/ 269 w 308"/>
                  <a:gd name="T89" fmla="*/ 339 h 339"/>
                  <a:gd name="T90" fmla="*/ 308 w 308"/>
                  <a:gd name="T91" fmla="*/ 339 h 339"/>
                  <a:gd name="T92" fmla="*/ 308 w 308"/>
                  <a:gd name="T93" fmla="*/ 299 h 339"/>
                  <a:gd name="T94" fmla="*/ 229 w 308"/>
                  <a:gd name="T95" fmla="*/ 299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08" h="339">
                    <a:moveTo>
                      <a:pt x="229" y="299"/>
                    </a:moveTo>
                    <a:lnTo>
                      <a:pt x="269" y="260"/>
                    </a:lnTo>
                    <a:lnTo>
                      <a:pt x="262" y="259"/>
                    </a:lnTo>
                    <a:lnTo>
                      <a:pt x="256" y="259"/>
                    </a:lnTo>
                    <a:lnTo>
                      <a:pt x="249" y="258"/>
                    </a:lnTo>
                    <a:lnTo>
                      <a:pt x="243" y="256"/>
                    </a:lnTo>
                    <a:lnTo>
                      <a:pt x="227" y="250"/>
                    </a:lnTo>
                    <a:lnTo>
                      <a:pt x="212" y="242"/>
                    </a:lnTo>
                    <a:lnTo>
                      <a:pt x="195" y="230"/>
                    </a:lnTo>
                    <a:lnTo>
                      <a:pt x="179" y="219"/>
                    </a:lnTo>
                    <a:lnTo>
                      <a:pt x="164" y="203"/>
                    </a:lnTo>
                    <a:lnTo>
                      <a:pt x="148" y="186"/>
                    </a:lnTo>
                    <a:lnTo>
                      <a:pt x="134" y="167"/>
                    </a:lnTo>
                    <a:lnTo>
                      <a:pt x="121" y="148"/>
                    </a:lnTo>
                    <a:lnTo>
                      <a:pt x="109" y="126"/>
                    </a:lnTo>
                    <a:lnTo>
                      <a:pt x="99" y="102"/>
                    </a:lnTo>
                    <a:lnTo>
                      <a:pt x="91" y="78"/>
                    </a:lnTo>
                    <a:lnTo>
                      <a:pt x="85" y="52"/>
                    </a:lnTo>
                    <a:lnTo>
                      <a:pt x="83" y="40"/>
                    </a:lnTo>
                    <a:lnTo>
                      <a:pt x="81" y="27"/>
                    </a:lnTo>
                    <a:lnTo>
                      <a:pt x="81" y="13"/>
                    </a:lnTo>
                    <a:lnTo>
                      <a:pt x="81" y="0"/>
                    </a:lnTo>
                    <a:lnTo>
                      <a:pt x="0" y="0"/>
                    </a:lnTo>
                    <a:lnTo>
                      <a:pt x="2" y="17"/>
                    </a:lnTo>
                    <a:lnTo>
                      <a:pt x="3" y="34"/>
                    </a:lnTo>
                    <a:lnTo>
                      <a:pt x="4" y="50"/>
                    </a:lnTo>
                    <a:lnTo>
                      <a:pt x="8" y="69"/>
                    </a:lnTo>
                    <a:lnTo>
                      <a:pt x="15" y="100"/>
                    </a:lnTo>
                    <a:lnTo>
                      <a:pt x="25" y="131"/>
                    </a:lnTo>
                    <a:lnTo>
                      <a:pt x="38" y="159"/>
                    </a:lnTo>
                    <a:lnTo>
                      <a:pt x="52" y="186"/>
                    </a:lnTo>
                    <a:lnTo>
                      <a:pt x="69" y="212"/>
                    </a:lnTo>
                    <a:lnTo>
                      <a:pt x="87" y="237"/>
                    </a:lnTo>
                    <a:lnTo>
                      <a:pt x="107" y="259"/>
                    </a:lnTo>
                    <a:lnTo>
                      <a:pt x="127" y="278"/>
                    </a:lnTo>
                    <a:lnTo>
                      <a:pt x="149" y="295"/>
                    </a:lnTo>
                    <a:lnTo>
                      <a:pt x="171" y="309"/>
                    </a:lnTo>
                    <a:lnTo>
                      <a:pt x="195" y="322"/>
                    </a:lnTo>
                    <a:lnTo>
                      <a:pt x="217" y="330"/>
                    </a:lnTo>
                    <a:lnTo>
                      <a:pt x="231" y="334"/>
                    </a:lnTo>
                    <a:lnTo>
                      <a:pt x="243" y="336"/>
                    </a:lnTo>
                    <a:lnTo>
                      <a:pt x="256" y="338"/>
                    </a:lnTo>
                    <a:lnTo>
                      <a:pt x="269" y="339"/>
                    </a:lnTo>
                    <a:lnTo>
                      <a:pt x="308" y="299"/>
                    </a:lnTo>
                    <a:lnTo>
                      <a:pt x="269" y="339"/>
                    </a:lnTo>
                    <a:lnTo>
                      <a:pt x="308" y="339"/>
                    </a:lnTo>
                    <a:lnTo>
                      <a:pt x="308" y="299"/>
                    </a:lnTo>
                    <a:lnTo>
                      <a:pt x="229" y="29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249" name="Freeform 33"/>
              <p:cNvSpPr>
                <a:spLocks/>
              </p:cNvSpPr>
              <p:nvPr/>
            </p:nvSpPr>
            <p:spPr bwMode="auto">
              <a:xfrm>
                <a:off x="3851" y="2640"/>
                <a:ext cx="20" cy="159"/>
              </a:xfrm>
              <a:custGeom>
                <a:avLst/>
                <a:gdLst>
                  <a:gd name="T0" fmla="*/ 42 w 81"/>
                  <a:gd name="T1" fmla="*/ 79 h 638"/>
                  <a:gd name="T2" fmla="*/ 2 w 81"/>
                  <a:gd name="T3" fmla="*/ 40 h 638"/>
                  <a:gd name="T4" fmla="*/ 0 w 81"/>
                  <a:gd name="T5" fmla="*/ 116 h 638"/>
                  <a:gd name="T6" fmla="*/ 0 w 81"/>
                  <a:gd name="T7" fmla="*/ 193 h 638"/>
                  <a:gd name="T8" fmla="*/ 0 w 81"/>
                  <a:gd name="T9" fmla="*/ 267 h 638"/>
                  <a:gd name="T10" fmla="*/ 0 w 81"/>
                  <a:gd name="T11" fmla="*/ 339 h 638"/>
                  <a:gd name="T12" fmla="*/ 0 w 81"/>
                  <a:gd name="T13" fmla="*/ 411 h 638"/>
                  <a:gd name="T14" fmla="*/ 0 w 81"/>
                  <a:gd name="T15" fmla="*/ 485 h 638"/>
                  <a:gd name="T16" fmla="*/ 0 w 81"/>
                  <a:gd name="T17" fmla="*/ 562 h 638"/>
                  <a:gd name="T18" fmla="*/ 2 w 81"/>
                  <a:gd name="T19" fmla="*/ 638 h 638"/>
                  <a:gd name="T20" fmla="*/ 81 w 81"/>
                  <a:gd name="T21" fmla="*/ 638 h 638"/>
                  <a:gd name="T22" fmla="*/ 81 w 81"/>
                  <a:gd name="T23" fmla="*/ 560 h 638"/>
                  <a:gd name="T24" fmla="*/ 79 w 81"/>
                  <a:gd name="T25" fmla="*/ 485 h 638"/>
                  <a:gd name="T26" fmla="*/ 79 w 81"/>
                  <a:gd name="T27" fmla="*/ 411 h 638"/>
                  <a:gd name="T28" fmla="*/ 79 w 81"/>
                  <a:gd name="T29" fmla="*/ 339 h 638"/>
                  <a:gd name="T30" fmla="*/ 79 w 81"/>
                  <a:gd name="T31" fmla="*/ 267 h 638"/>
                  <a:gd name="T32" fmla="*/ 79 w 81"/>
                  <a:gd name="T33" fmla="*/ 193 h 638"/>
                  <a:gd name="T34" fmla="*/ 81 w 81"/>
                  <a:gd name="T35" fmla="*/ 118 h 638"/>
                  <a:gd name="T36" fmla="*/ 81 w 81"/>
                  <a:gd name="T37" fmla="*/ 40 h 638"/>
                  <a:gd name="T38" fmla="*/ 42 w 81"/>
                  <a:gd name="T39" fmla="*/ 0 h 638"/>
                  <a:gd name="T40" fmla="*/ 81 w 81"/>
                  <a:gd name="T41" fmla="*/ 40 h 638"/>
                  <a:gd name="T42" fmla="*/ 81 w 81"/>
                  <a:gd name="T43" fmla="*/ 0 h 638"/>
                  <a:gd name="T44" fmla="*/ 42 w 81"/>
                  <a:gd name="T45" fmla="*/ 0 h 638"/>
                  <a:gd name="T46" fmla="*/ 42 w 81"/>
                  <a:gd name="T47" fmla="*/ 79 h 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1" h="638">
                    <a:moveTo>
                      <a:pt x="42" y="79"/>
                    </a:moveTo>
                    <a:lnTo>
                      <a:pt x="2" y="40"/>
                    </a:lnTo>
                    <a:lnTo>
                      <a:pt x="0" y="116"/>
                    </a:lnTo>
                    <a:lnTo>
                      <a:pt x="0" y="193"/>
                    </a:lnTo>
                    <a:lnTo>
                      <a:pt x="0" y="267"/>
                    </a:lnTo>
                    <a:lnTo>
                      <a:pt x="0" y="339"/>
                    </a:lnTo>
                    <a:lnTo>
                      <a:pt x="0" y="411"/>
                    </a:lnTo>
                    <a:lnTo>
                      <a:pt x="0" y="485"/>
                    </a:lnTo>
                    <a:lnTo>
                      <a:pt x="0" y="562"/>
                    </a:lnTo>
                    <a:lnTo>
                      <a:pt x="2" y="638"/>
                    </a:lnTo>
                    <a:lnTo>
                      <a:pt x="81" y="638"/>
                    </a:lnTo>
                    <a:lnTo>
                      <a:pt x="81" y="560"/>
                    </a:lnTo>
                    <a:lnTo>
                      <a:pt x="79" y="485"/>
                    </a:lnTo>
                    <a:lnTo>
                      <a:pt x="79" y="411"/>
                    </a:lnTo>
                    <a:lnTo>
                      <a:pt x="79" y="339"/>
                    </a:lnTo>
                    <a:lnTo>
                      <a:pt x="79" y="267"/>
                    </a:lnTo>
                    <a:lnTo>
                      <a:pt x="79" y="193"/>
                    </a:lnTo>
                    <a:lnTo>
                      <a:pt x="81" y="118"/>
                    </a:lnTo>
                    <a:lnTo>
                      <a:pt x="81" y="40"/>
                    </a:lnTo>
                    <a:lnTo>
                      <a:pt x="42" y="0"/>
                    </a:lnTo>
                    <a:lnTo>
                      <a:pt x="81" y="40"/>
                    </a:lnTo>
                    <a:lnTo>
                      <a:pt x="81" y="0"/>
                    </a:lnTo>
                    <a:lnTo>
                      <a:pt x="42" y="0"/>
                    </a:lnTo>
                    <a:lnTo>
                      <a:pt x="42" y="7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250" name="Rectangle 34"/>
              <p:cNvSpPr>
                <a:spLocks noChangeArrowheads="1"/>
              </p:cNvSpPr>
              <p:nvPr/>
            </p:nvSpPr>
            <p:spPr bwMode="auto">
              <a:xfrm>
                <a:off x="2978" y="2592"/>
                <a:ext cx="334" cy="25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251" name="Rectangle 35"/>
              <p:cNvSpPr>
                <a:spLocks noChangeArrowheads="1"/>
              </p:cNvSpPr>
              <p:nvPr/>
            </p:nvSpPr>
            <p:spPr bwMode="auto">
              <a:xfrm>
                <a:off x="2969" y="2832"/>
                <a:ext cx="333" cy="25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252" name="Freeform 36"/>
              <p:cNvSpPr>
                <a:spLocks/>
              </p:cNvSpPr>
              <p:nvPr/>
            </p:nvSpPr>
            <p:spPr bwMode="auto">
              <a:xfrm>
                <a:off x="3667" y="2606"/>
                <a:ext cx="232" cy="100"/>
              </a:xfrm>
              <a:custGeom>
                <a:avLst/>
                <a:gdLst>
                  <a:gd name="T0" fmla="*/ 930 w 930"/>
                  <a:gd name="T1" fmla="*/ 306 h 401"/>
                  <a:gd name="T2" fmla="*/ 33 w 930"/>
                  <a:gd name="T3" fmla="*/ 0 h 401"/>
                  <a:gd name="T4" fmla="*/ 0 w 930"/>
                  <a:gd name="T5" fmla="*/ 94 h 401"/>
                  <a:gd name="T6" fmla="*/ 897 w 930"/>
                  <a:gd name="T7" fmla="*/ 401 h 401"/>
                  <a:gd name="T8" fmla="*/ 930 w 930"/>
                  <a:gd name="T9" fmla="*/ 306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0" h="401">
                    <a:moveTo>
                      <a:pt x="930" y="306"/>
                    </a:moveTo>
                    <a:lnTo>
                      <a:pt x="33" y="0"/>
                    </a:lnTo>
                    <a:lnTo>
                      <a:pt x="0" y="94"/>
                    </a:lnTo>
                    <a:lnTo>
                      <a:pt x="897" y="401"/>
                    </a:lnTo>
                    <a:lnTo>
                      <a:pt x="930" y="30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253" name="Freeform 37"/>
              <p:cNvSpPr>
                <a:spLocks/>
              </p:cNvSpPr>
              <p:nvPr/>
            </p:nvSpPr>
            <p:spPr bwMode="auto">
              <a:xfrm>
                <a:off x="3657" y="2743"/>
                <a:ext cx="233" cy="100"/>
              </a:xfrm>
              <a:custGeom>
                <a:avLst/>
                <a:gdLst>
                  <a:gd name="T0" fmla="*/ 896 w 930"/>
                  <a:gd name="T1" fmla="*/ 0 h 401"/>
                  <a:gd name="T2" fmla="*/ 0 w 930"/>
                  <a:gd name="T3" fmla="*/ 306 h 401"/>
                  <a:gd name="T4" fmla="*/ 32 w 930"/>
                  <a:gd name="T5" fmla="*/ 401 h 401"/>
                  <a:gd name="T6" fmla="*/ 930 w 930"/>
                  <a:gd name="T7" fmla="*/ 94 h 401"/>
                  <a:gd name="T8" fmla="*/ 896 w 930"/>
                  <a:gd name="T9" fmla="*/ 0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0" h="401">
                    <a:moveTo>
                      <a:pt x="896" y="0"/>
                    </a:moveTo>
                    <a:lnTo>
                      <a:pt x="0" y="306"/>
                    </a:lnTo>
                    <a:lnTo>
                      <a:pt x="32" y="401"/>
                    </a:lnTo>
                    <a:lnTo>
                      <a:pt x="930" y="94"/>
                    </a:lnTo>
                    <a:lnTo>
                      <a:pt x="896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254" name="Freeform 38"/>
              <p:cNvSpPr>
                <a:spLocks/>
              </p:cNvSpPr>
              <p:nvPr/>
            </p:nvSpPr>
            <p:spPr bwMode="auto">
              <a:xfrm>
                <a:off x="3061" y="2593"/>
                <a:ext cx="115" cy="25"/>
              </a:xfrm>
              <a:custGeom>
                <a:avLst/>
                <a:gdLst>
                  <a:gd name="T0" fmla="*/ 458 w 458"/>
                  <a:gd name="T1" fmla="*/ 21 h 100"/>
                  <a:gd name="T2" fmla="*/ 3 w 458"/>
                  <a:gd name="T3" fmla="*/ 0 h 100"/>
                  <a:gd name="T4" fmla="*/ 0 w 458"/>
                  <a:gd name="T5" fmla="*/ 79 h 100"/>
                  <a:gd name="T6" fmla="*/ 456 w 458"/>
                  <a:gd name="T7" fmla="*/ 100 h 100"/>
                  <a:gd name="T8" fmla="*/ 458 w 458"/>
                  <a:gd name="T9" fmla="*/ 21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8" h="100">
                    <a:moveTo>
                      <a:pt x="458" y="21"/>
                    </a:moveTo>
                    <a:lnTo>
                      <a:pt x="3" y="0"/>
                    </a:lnTo>
                    <a:lnTo>
                      <a:pt x="0" y="79"/>
                    </a:lnTo>
                    <a:lnTo>
                      <a:pt x="456" y="100"/>
                    </a:lnTo>
                    <a:lnTo>
                      <a:pt x="458" y="2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255" name="Freeform 39"/>
              <p:cNvSpPr>
                <a:spLocks/>
              </p:cNvSpPr>
              <p:nvPr/>
            </p:nvSpPr>
            <p:spPr bwMode="auto">
              <a:xfrm>
                <a:off x="3110" y="2546"/>
                <a:ext cx="87" cy="71"/>
              </a:xfrm>
              <a:custGeom>
                <a:avLst/>
                <a:gdLst>
                  <a:gd name="T0" fmla="*/ 346 w 348"/>
                  <a:gd name="T1" fmla="*/ 282 h 282"/>
                  <a:gd name="T2" fmla="*/ 348 w 348"/>
                  <a:gd name="T3" fmla="*/ 216 h 282"/>
                  <a:gd name="T4" fmla="*/ 46 w 348"/>
                  <a:gd name="T5" fmla="*/ 0 h 282"/>
                  <a:gd name="T6" fmla="*/ 0 w 348"/>
                  <a:gd name="T7" fmla="*/ 63 h 282"/>
                  <a:gd name="T8" fmla="*/ 303 w 348"/>
                  <a:gd name="T9" fmla="*/ 279 h 282"/>
                  <a:gd name="T10" fmla="*/ 306 w 348"/>
                  <a:gd name="T11" fmla="*/ 213 h 282"/>
                  <a:gd name="T12" fmla="*/ 346 w 348"/>
                  <a:gd name="T13" fmla="*/ 282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8" h="282">
                    <a:moveTo>
                      <a:pt x="346" y="282"/>
                    </a:moveTo>
                    <a:lnTo>
                      <a:pt x="348" y="216"/>
                    </a:lnTo>
                    <a:lnTo>
                      <a:pt x="46" y="0"/>
                    </a:lnTo>
                    <a:lnTo>
                      <a:pt x="0" y="63"/>
                    </a:lnTo>
                    <a:lnTo>
                      <a:pt x="303" y="279"/>
                    </a:lnTo>
                    <a:lnTo>
                      <a:pt x="306" y="213"/>
                    </a:lnTo>
                    <a:lnTo>
                      <a:pt x="346" y="28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256" name="Freeform 40"/>
              <p:cNvSpPr>
                <a:spLocks/>
              </p:cNvSpPr>
              <p:nvPr/>
            </p:nvSpPr>
            <p:spPr bwMode="auto">
              <a:xfrm>
                <a:off x="3196" y="2601"/>
                <a:ext cx="13" cy="16"/>
              </a:xfrm>
              <a:custGeom>
                <a:avLst/>
                <a:gdLst>
                  <a:gd name="T0" fmla="*/ 0 w 52"/>
                  <a:gd name="T1" fmla="*/ 66 h 66"/>
                  <a:gd name="T2" fmla="*/ 52 w 52"/>
                  <a:gd name="T3" fmla="*/ 35 h 66"/>
                  <a:gd name="T4" fmla="*/ 2 w 52"/>
                  <a:gd name="T5" fmla="*/ 0 h 66"/>
                  <a:gd name="T6" fmla="*/ 0 w 52"/>
                  <a:gd name="T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66">
                    <a:moveTo>
                      <a:pt x="0" y="66"/>
                    </a:moveTo>
                    <a:lnTo>
                      <a:pt x="52" y="35"/>
                    </a:lnTo>
                    <a:lnTo>
                      <a:pt x="2" y="0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257" name="Freeform 41"/>
              <p:cNvSpPr>
                <a:spLocks/>
              </p:cNvSpPr>
              <p:nvPr/>
            </p:nvSpPr>
            <p:spPr bwMode="auto">
              <a:xfrm>
                <a:off x="3106" y="2600"/>
                <a:ext cx="90" cy="64"/>
              </a:xfrm>
              <a:custGeom>
                <a:avLst/>
                <a:gdLst>
                  <a:gd name="T0" fmla="*/ 21 w 362"/>
                  <a:gd name="T1" fmla="*/ 222 h 257"/>
                  <a:gd name="T2" fmla="*/ 40 w 362"/>
                  <a:gd name="T3" fmla="*/ 257 h 257"/>
                  <a:gd name="T4" fmla="*/ 362 w 362"/>
                  <a:gd name="T5" fmla="*/ 69 h 257"/>
                  <a:gd name="T6" fmla="*/ 322 w 362"/>
                  <a:gd name="T7" fmla="*/ 0 h 257"/>
                  <a:gd name="T8" fmla="*/ 0 w 362"/>
                  <a:gd name="T9" fmla="*/ 188 h 257"/>
                  <a:gd name="T10" fmla="*/ 21 w 362"/>
                  <a:gd name="T11" fmla="*/ 222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2" h="257">
                    <a:moveTo>
                      <a:pt x="21" y="222"/>
                    </a:moveTo>
                    <a:lnTo>
                      <a:pt x="40" y="257"/>
                    </a:lnTo>
                    <a:lnTo>
                      <a:pt x="362" y="69"/>
                    </a:lnTo>
                    <a:lnTo>
                      <a:pt x="322" y="0"/>
                    </a:lnTo>
                    <a:lnTo>
                      <a:pt x="0" y="188"/>
                    </a:lnTo>
                    <a:lnTo>
                      <a:pt x="21" y="22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258" name="Freeform 42"/>
              <p:cNvSpPr>
                <a:spLocks/>
              </p:cNvSpPr>
              <p:nvPr/>
            </p:nvSpPr>
            <p:spPr bwMode="auto">
              <a:xfrm>
                <a:off x="3043" y="2831"/>
                <a:ext cx="115" cy="24"/>
              </a:xfrm>
              <a:custGeom>
                <a:avLst/>
                <a:gdLst>
                  <a:gd name="T0" fmla="*/ 460 w 460"/>
                  <a:gd name="T1" fmla="*/ 21 h 100"/>
                  <a:gd name="T2" fmla="*/ 4 w 460"/>
                  <a:gd name="T3" fmla="*/ 0 h 100"/>
                  <a:gd name="T4" fmla="*/ 0 w 460"/>
                  <a:gd name="T5" fmla="*/ 79 h 100"/>
                  <a:gd name="T6" fmla="*/ 456 w 460"/>
                  <a:gd name="T7" fmla="*/ 100 h 100"/>
                  <a:gd name="T8" fmla="*/ 460 w 460"/>
                  <a:gd name="T9" fmla="*/ 21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0" h="100">
                    <a:moveTo>
                      <a:pt x="460" y="21"/>
                    </a:moveTo>
                    <a:lnTo>
                      <a:pt x="4" y="0"/>
                    </a:lnTo>
                    <a:lnTo>
                      <a:pt x="0" y="79"/>
                    </a:lnTo>
                    <a:lnTo>
                      <a:pt x="456" y="100"/>
                    </a:lnTo>
                    <a:lnTo>
                      <a:pt x="460" y="2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259" name="Freeform 43"/>
              <p:cNvSpPr>
                <a:spLocks/>
              </p:cNvSpPr>
              <p:nvPr/>
            </p:nvSpPr>
            <p:spPr bwMode="auto">
              <a:xfrm>
                <a:off x="3092" y="2784"/>
                <a:ext cx="87" cy="71"/>
              </a:xfrm>
              <a:custGeom>
                <a:avLst/>
                <a:gdLst>
                  <a:gd name="T0" fmla="*/ 346 w 349"/>
                  <a:gd name="T1" fmla="*/ 282 h 282"/>
                  <a:gd name="T2" fmla="*/ 349 w 349"/>
                  <a:gd name="T3" fmla="*/ 216 h 282"/>
                  <a:gd name="T4" fmla="*/ 47 w 349"/>
                  <a:gd name="T5" fmla="*/ 0 h 282"/>
                  <a:gd name="T6" fmla="*/ 0 w 349"/>
                  <a:gd name="T7" fmla="*/ 64 h 282"/>
                  <a:gd name="T8" fmla="*/ 303 w 349"/>
                  <a:gd name="T9" fmla="*/ 280 h 282"/>
                  <a:gd name="T10" fmla="*/ 306 w 349"/>
                  <a:gd name="T11" fmla="*/ 214 h 282"/>
                  <a:gd name="T12" fmla="*/ 346 w 349"/>
                  <a:gd name="T13" fmla="*/ 282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9" h="282">
                    <a:moveTo>
                      <a:pt x="346" y="282"/>
                    </a:moveTo>
                    <a:lnTo>
                      <a:pt x="349" y="216"/>
                    </a:lnTo>
                    <a:lnTo>
                      <a:pt x="47" y="0"/>
                    </a:lnTo>
                    <a:lnTo>
                      <a:pt x="0" y="64"/>
                    </a:lnTo>
                    <a:lnTo>
                      <a:pt x="303" y="280"/>
                    </a:lnTo>
                    <a:lnTo>
                      <a:pt x="306" y="214"/>
                    </a:lnTo>
                    <a:lnTo>
                      <a:pt x="346" y="28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260" name="Freeform 44"/>
              <p:cNvSpPr>
                <a:spLocks/>
              </p:cNvSpPr>
              <p:nvPr/>
            </p:nvSpPr>
            <p:spPr bwMode="auto">
              <a:xfrm>
                <a:off x="3178" y="2838"/>
                <a:ext cx="13" cy="17"/>
              </a:xfrm>
              <a:custGeom>
                <a:avLst/>
                <a:gdLst>
                  <a:gd name="T0" fmla="*/ 0 w 53"/>
                  <a:gd name="T1" fmla="*/ 66 h 66"/>
                  <a:gd name="T2" fmla="*/ 53 w 53"/>
                  <a:gd name="T3" fmla="*/ 35 h 66"/>
                  <a:gd name="T4" fmla="*/ 3 w 53"/>
                  <a:gd name="T5" fmla="*/ 0 h 66"/>
                  <a:gd name="T6" fmla="*/ 0 w 53"/>
                  <a:gd name="T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" h="66">
                    <a:moveTo>
                      <a:pt x="0" y="66"/>
                    </a:moveTo>
                    <a:lnTo>
                      <a:pt x="53" y="35"/>
                    </a:lnTo>
                    <a:lnTo>
                      <a:pt x="3" y="0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261" name="Freeform 45"/>
              <p:cNvSpPr>
                <a:spLocks/>
              </p:cNvSpPr>
              <p:nvPr/>
            </p:nvSpPr>
            <p:spPr bwMode="auto">
              <a:xfrm>
                <a:off x="3088" y="2838"/>
                <a:ext cx="90" cy="64"/>
              </a:xfrm>
              <a:custGeom>
                <a:avLst/>
                <a:gdLst>
                  <a:gd name="T0" fmla="*/ 19 w 360"/>
                  <a:gd name="T1" fmla="*/ 221 h 256"/>
                  <a:gd name="T2" fmla="*/ 39 w 360"/>
                  <a:gd name="T3" fmla="*/ 256 h 256"/>
                  <a:gd name="T4" fmla="*/ 360 w 360"/>
                  <a:gd name="T5" fmla="*/ 68 h 256"/>
                  <a:gd name="T6" fmla="*/ 320 w 360"/>
                  <a:gd name="T7" fmla="*/ 0 h 256"/>
                  <a:gd name="T8" fmla="*/ 0 w 360"/>
                  <a:gd name="T9" fmla="*/ 187 h 256"/>
                  <a:gd name="T10" fmla="*/ 19 w 360"/>
                  <a:gd name="T11" fmla="*/ 221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0" h="256">
                    <a:moveTo>
                      <a:pt x="19" y="221"/>
                    </a:moveTo>
                    <a:lnTo>
                      <a:pt x="39" y="256"/>
                    </a:lnTo>
                    <a:lnTo>
                      <a:pt x="360" y="68"/>
                    </a:lnTo>
                    <a:lnTo>
                      <a:pt x="320" y="0"/>
                    </a:lnTo>
                    <a:lnTo>
                      <a:pt x="0" y="187"/>
                    </a:lnTo>
                    <a:lnTo>
                      <a:pt x="19" y="22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262" name="Freeform 46"/>
              <p:cNvSpPr>
                <a:spLocks/>
              </p:cNvSpPr>
              <p:nvPr/>
            </p:nvSpPr>
            <p:spPr bwMode="auto">
              <a:xfrm>
                <a:off x="3697" y="2620"/>
                <a:ext cx="62" cy="36"/>
              </a:xfrm>
              <a:custGeom>
                <a:avLst/>
                <a:gdLst>
                  <a:gd name="T0" fmla="*/ 247 w 247"/>
                  <a:gd name="T1" fmla="*/ 70 h 145"/>
                  <a:gd name="T2" fmla="*/ 24 w 247"/>
                  <a:gd name="T3" fmla="*/ 0 h 145"/>
                  <a:gd name="T4" fmla="*/ 0 w 247"/>
                  <a:gd name="T5" fmla="*/ 75 h 145"/>
                  <a:gd name="T6" fmla="*/ 222 w 247"/>
                  <a:gd name="T7" fmla="*/ 145 h 145"/>
                  <a:gd name="T8" fmla="*/ 247 w 247"/>
                  <a:gd name="T9" fmla="*/ 7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" h="145">
                    <a:moveTo>
                      <a:pt x="247" y="70"/>
                    </a:moveTo>
                    <a:lnTo>
                      <a:pt x="24" y="0"/>
                    </a:lnTo>
                    <a:lnTo>
                      <a:pt x="0" y="75"/>
                    </a:lnTo>
                    <a:lnTo>
                      <a:pt x="222" y="145"/>
                    </a:lnTo>
                    <a:lnTo>
                      <a:pt x="247" y="7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263" name="Freeform 47"/>
              <p:cNvSpPr>
                <a:spLocks/>
              </p:cNvSpPr>
              <p:nvPr/>
            </p:nvSpPr>
            <p:spPr bwMode="auto">
              <a:xfrm>
                <a:off x="3703" y="2574"/>
                <a:ext cx="75" cy="87"/>
              </a:xfrm>
              <a:custGeom>
                <a:avLst/>
                <a:gdLst>
                  <a:gd name="T0" fmla="*/ 279 w 299"/>
                  <a:gd name="T1" fmla="*/ 350 h 350"/>
                  <a:gd name="T2" fmla="*/ 299 w 299"/>
                  <a:gd name="T3" fmla="*/ 287 h 350"/>
                  <a:gd name="T4" fmla="*/ 62 w 299"/>
                  <a:gd name="T5" fmla="*/ 0 h 350"/>
                  <a:gd name="T6" fmla="*/ 0 w 299"/>
                  <a:gd name="T7" fmla="*/ 50 h 350"/>
                  <a:gd name="T8" fmla="*/ 237 w 299"/>
                  <a:gd name="T9" fmla="*/ 337 h 350"/>
                  <a:gd name="T10" fmla="*/ 258 w 299"/>
                  <a:gd name="T11" fmla="*/ 274 h 350"/>
                  <a:gd name="T12" fmla="*/ 279 w 299"/>
                  <a:gd name="T13" fmla="*/ 350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9" h="350">
                    <a:moveTo>
                      <a:pt x="279" y="350"/>
                    </a:moveTo>
                    <a:lnTo>
                      <a:pt x="299" y="287"/>
                    </a:lnTo>
                    <a:lnTo>
                      <a:pt x="62" y="0"/>
                    </a:lnTo>
                    <a:lnTo>
                      <a:pt x="0" y="50"/>
                    </a:lnTo>
                    <a:lnTo>
                      <a:pt x="237" y="337"/>
                    </a:lnTo>
                    <a:lnTo>
                      <a:pt x="258" y="274"/>
                    </a:lnTo>
                    <a:lnTo>
                      <a:pt x="279" y="35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264" name="Freeform 48"/>
              <p:cNvSpPr>
                <a:spLocks/>
              </p:cNvSpPr>
              <p:nvPr/>
            </p:nvSpPr>
            <p:spPr bwMode="auto">
              <a:xfrm>
                <a:off x="3773" y="2645"/>
                <a:ext cx="15" cy="16"/>
              </a:xfrm>
              <a:custGeom>
                <a:avLst/>
                <a:gdLst>
                  <a:gd name="T0" fmla="*/ 0 w 59"/>
                  <a:gd name="T1" fmla="*/ 63 h 63"/>
                  <a:gd name="T2" fmla="*/ 59 w 59"/>
                  <a:gd name="T3" fmla="*/ 47 h 63"/>
                  <a:gd name="T4" fmla="*/ 20 w 59"/>
                  <a:gd name="T5" fmla="*/ 0 h 63"/>
                  <a:gd name="T6" fmla="*/ 0 w 59"/>
                  <a:gd name="T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63">
                    <a:moveTo>
                      <a:pt x="0" y="63"/>
                    </a:moveTo>
                    <a:lnTo>
                      <a:pt x="59" y="47"/>
                    </a:lnTo>
                    <a:lnTo>
                      <a:pt x="20" y="0"/>
                    </a:lnTo>
                    <a:lnTo>
                      <a:pt x="0" y="63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265" name="Freeform 49"/>
              <p:cNvSpPr>
                <a:spLocks/>
              </p:cNvSpPr>
              <p:nvPr/>
            </p:nvSpPr>
            <p:spPr bwMode="auto">
              <a:xfrm>
                <a:off x="3678" y="2642"/>
                <a:ext cx="95" cy="44"/>
              </a:xfrm>
              <a:custGeom>
                <a:avLst/>
                <a:gdLst>
                  <a:gd name="T0" fmla="*/ 10 w 380"/>
                  <a:gd name="T1" fmla="*/ 137 h 176"/>
                  <a:gd name="T2" fmla="*/ 21 w 380"/>
                  <a:gd name="T3" fmla="*/ 176 h 176"/>
                  <a:gd name="T4" fmla="*/ 380 w 380"/>
                  <a:gd name="T5" fmla="*/ 76 h 176"/>
                  <a:gd name="T6" fmla="*/ 359 w 380"/>
                  <a:gd name="T7" fmla="*/ 0 h 176"/>
                  <a:gd name="T8" fmla="*/ 0 w 380"/>
                  <a:gd name="T9" fmla="*/ 100 h 176"/>
                  <a:gd name="T10" fmla="*/ 10 w 380"/>
                  <a:gd name="T11" fmla="*/ 13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0" h="176">
                    <a:moveTo>
                      <a:pt x="10" y="137"/>
                    </a:moveTo>
                    <a:lnTo>
                      <a:pt x="21" y="176"/>
                    </a:lnTo>
                    <a:lnTo>
                      <a:pt x="380" y="76"/>
                    </a:lnTo>
                    <a:lnTo>
                      <a:pt x="359" y="0"/>
                    </a:lnTo>
                    <a:lnTo>
                      <a:pt x="0" y="100"/>
                    </a:lnTo>
                    <a:lnTo>
                      <a:pt x="10" y="13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266" name="Freeform 50"/>
              <p:cNvSpPr>
                <a:spLocks/>
              </p:cNvSpPr>
              <p:nvPr/>
            </p:nvSpPr>
            <p:spPr bwMode="auto">
              <a:xfrm>
                <a:off x="3687" y="2790"/>
                <a:ext cx="62" cy="37"/>
              </a:xfrm>
              <a:custGeom>
                <a:avLst/>
                <a:gdLst>
                  <a:gd name="T0" fmla="*/ 223 w 246"/>
                  <a:gd name="T1" fmla="*/ 0 h 145"/>
                  <a:gd name="T2" fmla="*/ 0 w 246"/>
                  <a:gd name="T3" fmla="*/ 70 h 145"/>
                  <a:gd name="T4" fmla="*/ 25 w 246"/>
                  <a:gd name="T5" fmla="*/ 145 h 145"/>
                  <a:gd name="T6" fmla="*/ 246 w 246"/>
                  <a:gd name="T7" fmla="*/ 75 h 145"/>
                  <a:gd name="T8" fmla="*/ 223 w 246"/>
                  <a:gd name="T9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6" h="145">
                    <a:moveTo>
                      <a:pt x="223" y="0"/>
                    </a:moveTo>
                    <a:lnTo>
                      <a:pt x="0" y="70"/>
                    </a:lnTo>
                    <a:lnTo>
                      <a:pt x="25" y="145"/>
                    </a:lnTo>
                    <a:lnTo>
                      <a:pt x="246" y="75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267" name="Freeform 51"/>
              <p:cNvSpPr>
                <a:spLocks/>
              </p:cNvSpPr>
              <p:nvPr/>
            </p:nvSpPr>
            <p:spPr bwMode="auto">
              <a:xfrm>
                <a:off x="3668" y="2761"/>
                <a:ext cx="100" cy="44"/>
              </a:xfrm>
              <a:custGeom>
                <a:avLst/>
                <a:gdLst>
                  <a:gd name="T0" fmla="*/ 400 w 400"/>
                  <a:gd name="T1" fmla="*/ 162 h 175"/>
                  <a:gd name="T2" fmla="*/ 379 w 400"/>
                  <a:gd name="T3" fmla="*/ 98 h 175"/>
                  <a:gd name="T4" fmla="*/ 20 w 400"/>
                  <a:gd name="T5" fmla="*/ 0 h 175"/>
                  <a:gd name="T6" fmla="*/ 0 w 400"/>
                  <a:gd name="T7" fmla="*/ 76 h 175"/>
                  <a:gd name="T8" fmla="*/ 359 w 400"/>
                  <a:gd name="T9" fmla="*/ 175 h 175"/>
                  <a:gd name="T10" fmla="*/ 339 w 400"/>
                  <a:gd name="T11" fmla="*/ 111 h 175"/>
                  <a:gd name="T12" fmla="*/ 400 w 400"/>
                  <a:gd name="T13" fmla="*/ 162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0" h="175">
                    <a:moveTo>
                      <a:pt x="400" y="162"/>
                    </a:moveTo>
                    <a:lnTo>
                      <a:pt x="379" y="98"/>
                    </a:lnTo>
                    <a:lnTo>
                      <a:pt x="20" y="0"/>
                    </a:lnTo>
                    <a:lnTo>
                      <a:pt x="0" y="76"/>
                    </a:lnTo>
                    <a:lnTo>
                      <a:pt x="359" y="175"/>
                    </a:lnTo>
                    <a:lnTo>
                      <a:pt x="339" y="111"/>
                    </a:lnTo>
                    <a:lnTo>
                      <a:pt x="400" y="16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268" name="Freeform 52"/>
              <p:cNvSpPr>
                <a:spLocks/>
              </p:cNvSpPr>
              <p:nvPr/>
            </p:nvSpPr>
            <p:spPr bwMode="auto">
              <a:xfrm>
                <a:off x="3763" y="2786"/>
                <a:ext cx="15" cy="15"/>
              </a:xfrm>
              <a:custGeom>
                <a:avLst/>
                <a:gdLst>
                  <a:gd name="T0" fmla="*/ 21 w 60"/>
                  <a:gd name="T1" fmla="*/ 64 h 64"/>
                  <a:gd name="T2" fmla="*/ 60 w 60"/>
                  <a:gd name="T3" fmla="*/ 17 h 64"/>
                  <a:gd name="T4" fmla="*/ 0 w 60"/>
                  <a:gd name="T5" fmla="*/ 0 h 64"/>
                  <a:gd name="T6" fmla="*/ 21 w 60"/>
                  <a:gd name="T7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64">
                    <a:moveTo>
                      <a:pt x="21" y="64"/>
                    </a:moveTo>
                    <a:lnTo>
                      <a:pt x="60" y="17"/>
                    </a:lnTo>
                    <a:lnTo>
                      <a:pt x="0" y="0"/>
                    </a:lnTo>
                    <a:lnTo>
                      <a:pt x="21" y="6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269" name="Freeform 53"/>
              <p:cNvSpPr>
                <a:spLocks/>
              </p:cNvSpPr>
              <p:nvPr/>
            </p:nvSpPr>
            <p:spPr bwMode="auto">
              <a:xfrm>
                <a:off x="3694" y="2789"/>
                <a:ext cx="74" cy="84"/>
              </a:xfrm>
              <a:custGeom>
                <a:avLst/>
                <a:gdLst>
                  <a:gd name="T0" fmla="*/ 30 w 298"/>
                  <a:gd name="T1" fmla="*/ 313 h 338"/>
                  <a:gd name="T2" fmla="*/ 61 w 298"/>
                  <a:gd name="T3" fmla="*/ 338 h 338"/>
                  <a:gd name="T4" fmla="*/ 298 w 298"/>
                  <a:gd name="T5" fmla="*/ 51 h 338"/>
                  <a:gd name="T6" fmla="*/ 237 w 298"/>
                  <a:gd name="T7" fmla="*/ 0 h 338"/>
                  <a:gd name="T8" fmla="*/ 0 w 298"/>
                  <a:gd name="T9" fmla="*/ 288 h 338"/>
                  <a:gd name="T10" fmla="*/ 30 w 298"/>
                  <a:gd name="T11" fmla="*/ 313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8" h="338">
                    <a:moveTo>
                      <a:pt x="30" y="313"/>
                    </a:moveTo>
                    <a:lnTo>
                      <a:pt x="61" y="338"/>
                    </a:lnTo>
                    <a:lnTo>
                      <a:pt x="298" y="51"/>
                    </a:lnTo>
                    <a:lnTo>
                      <a:pt x="237" y="0"/>
                    </a:lnTo>
                    <a:lnTo>
                      <a:pt x="0" y="288"/>
                    </a:lnTo>
                    <a:lnTo>
                      <a:pt x="30" y="313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270" name="Freeform 54"/>
              <p:cNvSpPr>
                <a:spLocks/>
              </p:cNvSpPr>
              <p:nvPr/>
            </p:nvSpPr>
            <p:spPr bwMode="auto">
              <a:xfrm>
                <a:off x="3347" y="2596"/>
                <a:ext cx="36" cy="19"/>
              </a:xfrm>
              <a:custGeom>
                <a:avLst/>
                <a:gdLst>
                  <a:gd name="T0" fmla="*/ 148 w 148"/>
                  <a:gd name="T1" fmla="*/ 4 h 76"/>
                  <a:gd name="T2" fmla="*/ 146 w 148"/>
                  <a:gd name="T3" fmla="*/ 76 h 76"/>
                  <a:gd name="T4" fmla="*/ 0 w 148"/>
                  <a:gd name="T5" fmla="*/ 72 h 76"/>
                  <a:gd name="T6" fmla="*/ 3 w 148"/>
                  <a:gd name="T7" fmla="*/ 0 h 76"/>
                  <a:gd name="T8" fmla="*/ 148 w 148"/>
                  <a:gd name="T9" fmla="*/ 4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" h="76">
                    <a:moveTo>
                      <a:pt x="148" y="4"/>
                    </a:moveTo>
                    <a:lnTo>
                      <a:pt x="146" y="76"/>
                    </a:lnTo>
                    <a:lnTo>
                      <a:pt x="0" y="72"/>
                    </a:lnTo>
                    <a:lnTo>
                      <a:pt x="3" y="0"/>
                    </a:lnTo>
                    <a:lnTo>
                      <a:pt x="148" y="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271" name="Freeform 55"/>
              <p:cNvSpPr>
                <a:spLocks/>
              </p:cNvSpPr>
              <p:nvPr/>
            </p:nvSpPr>
            <p:spPr bwMode="auto">
              <a:xfrm>
                <a:off x="3401" y="2597"/>
                <a:ext cx="37" cy="19"/>
              </a:xfrm>
              <a:custGeom>
                <a:avLst/>
                <a:gdLst>
                  <a:gd name="T0" fmla="*/ 148 w 148"/>
                  <a:gd name="T1" fmla="*/ 4 h 76"/>
                  <a:gd name="T2" fmla="*/ 145 w 148"/>
                  <a:gd name="T3" fmla="*/ 76 h 76"/>
                  <a:gd name="T4" fmla="*/ 0 w 148"/>
                  <a:gd name="T5" fmla="*/ 72 h 76"/>
                  <a:gd name="T6" fmla="*/ 1 w 148"/>
                  <a:gd name="T7" fmla="*/ 0 h 76"/>
                  <a:gd name="T8" fmla="*/ 148 w 148"/>
                  <a:gd name="T9" fmla="*/ 4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" h="76">
                    <a:moveTo>
                      <a:pt x="148" y="4"/>
                    </a:moveTo>
                    <a:lnTo>
                      <a:pt x="145" y="76"/>
                    </a:lnTo>
                    <a:lnTo>
                      <a:pt x="0" y="72"/>
                    </a:lnTo>
                    <a:lnTo>
                      <a:pt x="1" y="0"/>
                    </a:lnTo>
                    <a:lnTo>
                      <a:pt x="148" y="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272" name="Freeform 56"/>
              <p:cNvSpPr>
                <a:spLocks/>
              </p:cNvSpPr>
              <p:nvPr/>
            </p:nvSpPr>
            <p:spPr bwMode="auto">
              <a:xfrm>
                <a:off x="3456" y="2598"/>
                <a:ext cx="37" cy="19"/>
              </a:xfrm>
              <a:custGeom>
                <a:avLst/>
                <a:gdLst>
                  <a:gd name="T0" fmla="*/ 147 w 147"/>
                  <a:gd name="T1" fmla="*/ 4 h 76"/>
                  <a:gd name="T2" fmla="*/ 145 w 147"/>
                  <a:gd name="T3" fmla="*/ 76 h 76"/>
                  <a:gd name="T4" fmla="*/ 0 w 147"/>
                  <a:gd name="T5" fmla="*/ 72 h 76"/>
                  <a:gd name="T6" fmla="*/ 1 w 147"/>
                  <a:gd name="T7" fmla="*/ 0 h 76"/>
                  <a:gd name="T8" fmla="*/ 147 w 147"/>
                  <a:gd name="T9" fmla="*/ 4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76">
                    <a:moveTo>
                      <a:pt x="147" y="4"/>
                    </a:moveTo>
                    <a:lnTo>
                      <a:pt x="145" y="76"/>
                    </a:lnTo>
                    <a:lnTo>
                      <a:pt x="0" y="72"/>
                    </a:lnTo>
                    <a:lnTo>
                      <a:pt x="1" y="0"/>
                    </a:lnTo>
                    <a:lnTo>
                      <a:pt x="147" y="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273" name="Freeform 57"/>
              <p:cNvSpPr>
                <a:spLocks/>
              </p:cNvSpPr>
              <p:nvPr/>
            </p:nvSpPr>
            <p:spPr bwMode="auto">
              <a:xfrm>
                <a:off x="3510" y="2600"/>
                <a:ext cx="37" cy="19"/>
              </a:xfrm>
              <a:custGeom>
                <a:avLst/>
                <a:gdLst>
                  <a:gd name="T0" fmla="*/ 148 w 148"/>
                  <a:gd name="T1" fmla="*/ 4 h 77"/>
                  <a:gd name="T2" fmla="*/ 146 w 148"/>
                  <a:gd name="T3" fmla="*/ 77 h 77"/>
                  <a:gd name="T4" fmla="*/ 0 w 148"/>
                  <a:gd name="T5" fmla="*/ 73 h 77"/>
                  <a:gd name="T6" fmla="*/ 2 w 148"/>
                  <a:gd name="T7" fmla="*/ 0 h 77"/>
                  <a:gd name="T8" fmla="*/ 148 w 148"/>
                  <a:gd name="T9" fmla="*/ 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" h="77">
                    <a:moveTo>
                      <a:pt x="148" y="4"/>
                    </a:moveTo>
                    <a:lnTo>
                      <a:pt x="146" y="77"/>
                    </a:lnTo>
                    <a:lnTo>
                      <a:pt x="0" y="73"/>
                    </a:lnTo>
                    <a:lnTo>
                      <a:pt x="2" y="0"/>
                    </a:lnTo>
                    <a:lnTo>
                      <a:pt x="148" y="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274" name="Freeform 58"/>
              <p:cNvSpPr>
                <a:spLocks/>
              </p:cNvSpPr>
              <p:nvPr/>
            </p:nvSpPr>
            <p:spPr bwMode="auto">
              <a:xfrm>
                <a:off x="3565" y="2601"/>
                <a:ext cx="37" cy="19"/>
              </a:xfrm>
              <a:custGeom>
                <a:avLst/>
                <a:gdLst>
                  <a:gd name="T0" fmla="*/ 148 w 148"/>
                  <a:gd name="T1" fmla="*/ 4 h 77"/>
                  <a:gd name="T2" fmla="*/ 145 w 148"/>
                  <a:gd name="T3" fmla="*/ 77 h 77"/>
                  <a:gd name="T4" fmla="*/ 0 w 148"/>
                  <a:gd name="T5" fmla="*/ 73 h 77"/>
                  <a:gd name="T6" fmla="*/ 1 w 148"/>
                  <a:gd name="T7" fmla="*/ 0 h 77"/>
                  <a:gd name="T8" fmla="*/ 148 w 148"/>
                  <a:gd name="T9" fmla="*/ 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" h="77">
                    <a:moveTo>
                      <a:pt x="148" y="4"/>
                    </a:moveTo>
                    <a:lnTo>
                      <a:pt x="145" y="77"/>
                    </a:lnTo>
                    <a:lnTo>
                      <a:pt x="0" y="73"/>
                    </a:lnTo>
                    <a:lnTo>
                      <a:pt x="1" y="0"/>
                    </a:lnTo>
                    <a:lnTo>
                      <a:pt x="148" y="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275" name="Freeform 59"/>
              <p:cNvSpPr>
                <a:spLocks/>
              </p:cNvSpPr>
              <p:nvPr/>
            </p:nvSpPr>
            <p:spPr bwMode="auto">
              <a:xfrm>
                <a:off x="3620" y="2602"/>
                <a:ext cx="37" cy="19"/>
              </a:xfrm>
              <a:custGeom>
                <a:avLst/>
                <a:gdLst>
                  <a:gd name="T0" fmla="*/ 146 w 146"/>
                  <a:gd name="T1" fmla="*/ 2 h 75"/>
                  <a:gd name="T2" fmla="*/ 145 w 146"/>
                  <a:gd name="T3" fmla="*/ 75 h 75"/>
                  <a:gd name="T4" fmla="*/ 0 w 146"/>
                  <a:gd name="T5" fmla="*/ 72 h 75"/>
                  <a:gd name="T6" fmla="*/ 1 w 146"/>
                  <a:gd name="T7" fmla="*/ 0 h 75"/>
                  <a:gd name="T8" fmla="*/ 146 w 146"/>
                  <a:gd name="T9" fmla="*/ 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6" h="75">
                    <a:moveTo>
                      <a:pt x="146" y="2"/>
                    </a:moveTo>
                    <a:lnTo>
                      <a:pt x="145" y="75"/>
                    </a:lnTo>
                    <a:lnTo>
                      <a:pt x="0" y="72"/>
                    </a:lnTo>
                    <a:lnTo>
                      <a:pt x="1" y="0"/>
                    </a:lnTo>
                    <a:lnTo>
                      <a:pt x="146" y="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276" name="Freeform 60"/>
              <p:cNvSpPr>
                <a:spLocks/>
              </p:cNvSpPr>
              <p:nvPr/>
            </p:nvSpPr>
            <p:spPr bwMode="auto">
              <a:xfrm>
                <a:off x="3361" y="2839"/>
                <a:ext cx="36" cy="19"/>
              </a:xfrm>
              <a:custGeom>
                <a:avLst/>
                <a:gdLst>
                  <a:gd name="T0" fmla="*/ 145 w 147"/>
                  <a:gd name="T1" fmla="*/ 0 h 76"/>
                  <a:gd name="T2" fmla="*/ 147 w 147"/>
                  <a:gd name="T3" fmla="*/ 72 h 76"/>
                  <a:gd name="T4" fmla="*/ 1 w 147"/>
                  <a:gd name="T5" fmla="*/ 76 h 76"/>
                  <a:gd name="T6" fmla="*/ 0 w 147"/>
                  <a:gd name="T7" fmla="*/ 4 h 76"/>
                  <a:gd name="T8" fmla="*/ 145 w 147"/>
                  <a:gd name="T9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76">
                    <a:moveTo>
                      <a:pt x="145" y="0"/>
                    </a:moveTo>
                    <a:lnTo>
                      <a:pt x="147" y="72"/>
                    </a:lnTo>
                    <a:lnTo>
                      <a:pt x="1" y="76"/>
                    </a:lnTo>
                    <a:lnTo>
                      <a:pt x="0" y="4"/>
                    </a:lnTo>
                    <a:lnTo>
                      <a:pt x="145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277" name="Freeform 61"/>
              <p:cNvSpPr>
                <a:spLocks/>
              </p:cNvSpPr>
              <p:nvPr/>
            </p:nvSpPr>
            <p:spPr bwMode="auto">
              <a:xfrm>
                <a:off x="3415" y="2837"/>
                <a:ext cx="37" cy="19"/>
              </a:xfrm>
              <a:custGeom>
                <a:avLst/>
                <a:gdLst>
                  <a:gd name="T0" fmla="*/ 146 w 148"/>
                  <a:gd name="T1" fmla="*/ 0 h 77"/>
                  <a:gd name="T2" fmla="*/ 148 w 148"/>
                  <a:gd name="T3" fmla="*/ 73 h 77"/>
                  <a:gd name="T4" fmla="*/ 2 w 148"/>
                  <a:gd name="T5" fmla="*/ 77 h 77"/>
                  <a:gd name="T6" fmla="*/ 0 w 148"/>
                  <a:gd name="T7" fmla="*/ 4 h 77"/>
                  <a:gd name="T8" fmla="*/ 146 w 148"/>
                  <a:gd name="T9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" h="77">
                    <a:moveTo>
                      <a:pt x="146" y="0"/>
                    </a:moveTo>
                    <a:lnTo>
                      <a:pt x="148" y="73"/>
                    </a:lnTo>
                    <a:lnTo>
                      <a:pt x="2" y="77"/>
                    </a:lnTo>
                    <a:lnTo>
                      <a:pt x="0" y="4"/>
                    </a:lnTo>
                    <a:lnTo>
                      <a:pt x="146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278" name="Freeform 62"/>
              <p:cNvSpPr>
                <a:spLocks/>
              </p:cNvSpPr>
              <p:nvPr/>
            </p:nvSpPr>
            <p:spPr bwMode="auto">
              <a:xfrm>
                <a:off x="3470" y="2836"/>
                <a:ext cx="37" cy="19"/>
              </a:xfrm>
              <a:custGeom>
                <a:avLst/>
                <a:gdLst>
                  <a:gd name="T0" fmla="*/ 145 w 148"/>
                  <a:gd name="T1" fmla="*/ 0 h 77"/>
                  <a:gd name="T2" fmla="*/ 148 w 148"/>
                  <a:gd name="T3" fmla="*/ 73 h 77"/>
                  <a:gd name="T4" fmla="*/ 1 w 148"/>
                  <a:gd name="T5" fmla="*/ 77 h 77"/>
                  <a:gd name="T6" fmla="*/ 0 w 148"/>
                  <a:gd name="T7" fmla="*/ 4 h 77"/>
                  <a:gd name="T8" fmla="*/ 145 w 148"/>
                  <a:gd name="T9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" h="77">
                    <a:moveTo>
                      <a:pt x="145" y="0"/>
                    </a:moveTo>
                    <a:lnTo>
                      <a:pt x="148" y="73"/>
                    </a:lnTo>
                    <a:lnTo>
                      <a:pt x="1" y="77"/>
                    </a:lnTo>
                    <a:lnTo>
                      <a:pt x="0" y="4"/>
                    </a:lnTo>
                    <a:lnTo>
                      <a:pt x="145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279" name="Freeform 63"/>
              <p:cNvSpPr>
                <a:spLocks/>
              </p:cNvSpPr>
              <p:nvPr/>
            </p:nvSpPr>
            <p:spPr bwMode="auto">
              <a:xfrm>
                <a:off x="3524" y="2834"/>
                <a:ext cx="37" cy="20"/>
              </a:xfrm>
              <a:custGeom>
                <a:avLst/>
                <a:gdLst>
                  <a:gd name="T0" fmla="*/ 146 w 147"/>
                  <a:gd name="T1" fmla="*/ 0 h 76"/>
                  <a:gd name="T2" fmla="*/ 147 w 147"/>
                  <a:gd name="T3" fmla="*/ 72 h 76"/>
                  <a:gd name="T4" fmla="*/ 2 w 147"/>
                  <a:gd name="T5" fmla="*/ 76 h 76"/>
                  <a:gd name="T6" fmla="*/ 0 w 147"/>
                  <a:gd name="T7" fmla="*/ 4 h 76"/>
                  <a:gd name="T8" fmla="*/ 146 w 147"/>
                  <a:gd name="T9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76">
                    <a:moveTo>
                      <a:pt x="146" y="0"/>
                    </a:moveTo>
                    <a:lnTo>
                      <a:pt x="147" y="72"/>
                    </a:lnTo>
                    <a:lnTo>
                      <a:pt x="2" y="76"/>
                    </a:lnTo>
                    <a:lnTo>
                      <a:pt x="0" y="4"/>
                    </a:lnTo>
                    <a:lnTo>
                      <a:pt x="146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280" name="Freeform 64"/>
              <p:cNvSpPr>
                <a:spLocks/>
              </p:cNvSpPr>
              <p:nvPr/>
            </p:nvSpPr>
            <p:spPr bwMode="auto">
              <a:xfrm>
                <a:off x="3579" y="2833"/>
                <a:ext cx="37" cy="19"/>
              </a:xfrm>
              <a:custGeom>
                <a:avLst/>
                <a:gdLst>
                  <a:gd name="T0" fmla="*/ 145 w 147"/>
                  <a:gd name="T1" fmla="*/ 0 h 77"/>
                  <a:gd name="T2" fmla="*/ 147 w 147"/>
                  <a:gd name="T3" fmla="*/ 73 h 77"/>
                  <a:gd name="T4" fmla="*/ 2 w 147"/>
                  <a:gd name="T5" fmla="*/ 77 h 77"/>
                  <a:gd name="T6" fmla="*/ 0 w 147"/>
                  <a:gd name="T7" fmla="*/ 4 h 77"/>
                  <a:gd name="T8" fmla="*/ 145 w 147"/>
                  <a:gd name="T9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77">
                    <a:moveTo>
                      <a:pt x="145" y="0"/>
                    </a:moveTo>
                    <a:lnTo>
                      <a:pt x="147" y="73"/>
                    </a:lnTo>
                    <a:lnTo>
                      <a:pt x="2" y="77"/>
                    </a:lnTo>
                    <a:lnTo>
                      <a:pt x="0" y="4"/>
                    </a:lnTo>
                    <a:lnTo>
                      <a:pt x="145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281" name="Freeform 65"/>
              <p:cNvSpPr>
                <a:spLocks/>
              </p:cNvSpPr>
              <p:nvPr/>
            </p:nvSpPr>
            <p:spPr bwMode="auto">
              <a:xfrm>
                <a:off x="3634" y="2832"/>
                <a:ext cx="4" cy="19"/>
              </a:xfrm>
              <a:custGeom>
                <a:avLst/>
                <a:gdLst>
                  <a:gd name="T0" fmla="*/ 15 w 18"/>
                  <a:gd name="T1" fmla="*/ 0 h 73"/>
                  <a:gd name="T2" fmla="*/ 0 w 18"/>
                  <a:gd name="T3" fmla="*/ 1 h 73"/>
                  <a:gd name="T4" fmla="*/ 1 w 18"/>
                  <a:gd name="T5" fmla="*/ 73 h 73"/>
                  <a:gd name="T6" fmla="*/ 18 w 18"/>
                  <a:gd name="T7" fmla="*/ 72 h 73"/>
                  <a:gd name="T8" fmla="*/ 15 w 18"/>
                  <a:gd name="T9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73">
                    <a:moveTo>
                      <a:pt x="15" y="0"/>
                    </a:moveTo>
                    <a:lnTo>
                      <a:pt x="0" y="1"/>
                    </a:lnTo>
                    <a:lnTo>
                      <a:pt x="1" y="73"/>
                    </a:lnTo>
                    <a:lnTo>
                      <a:pt x="18" y="72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</p:grpSp>
        <p:grpSp>
          <p:nvGrpSpPr>
            <p:cNvPr id="9282" name="Group 66"/>
            <p:cNvGrpSpPr>
              <a:grpSpLocks/>
            </p:cNvGrpSpPr>
            <p:nvPr/>
          </p:nvGrpSpPr>
          <p:grpSpPr bwMode="auto">
            <a:xfrm>
              <a:off x="4690" y="2652"/>
              <a:ext cx="1070" cy="397"/>
              <a:chOff x="4353" y="2496"/>
              <a:chExt cx="1070" cy="397"/>
            </a:xfrm>
          </p:grpSpPr>
          <p:sp>
            <p:nvSpPr>
              <p:cNvPr id="9283" name="Freeform 67"/>
              <p:cNvSpPr>
                <a:spLocks/>
              </p:cNvSpPr>
              <p:nvPr/>
            </p:nvSpPr>
            <p:spPr bwMode="auto">
              <a:xfrm>
                <a:off x="4368" y="2592"/>
                <a:ext cx="234" cy="23"/>
              </a:xfrm>
              <a:custGeom>
                <a:avLst/>
                <a:gdLst>
                  <a:gd name="T0" fmla="*/ 937 w 937"/>
                  <a:gd name="T1" fmla="*/ 79 h 92"/>
                  <a:gd name="T2" fmla="*/ 936 w 937"/>
                  <a:gd name="T3" fmla="*/ 0 h 92"/>
                  <a:gd name="T4" fmla="*/ 0 w 937"/>
                  <a:gd name="T5" fmla="*/ 13 h 92"/>
                  <a:gd name="T6" fmla="*/ 2 w 937"/>
                  <a:gd name="T7" fmla="*/ 92 h 92"/>
                  <a:gd name="T8" fmla="*/ 937 w 937"/>
                  <a:gd name="T9" fmla="*/ 79 h 92"/>
                  <a:gd name="T10" fmla="*/ 937 w 937"/>
                  <a:gd name="T11" fmla="*/ 79 h 92"/>
                  <a:gd name="T12" fmla="*/ 937 w 937"/>
                  <a:gd name="T13" fmla="*/ 79 h 92"/>
                  <a:gd name="T14" fmla="*/ 937 w 937"/>
                  <a:gd name="T15" fmla="*/ 79 h 92"/>
                  <a:gd name="T16" fmla="*/ 937 w 937"/>
                  <a:gd name="T17" fmla="*/ 79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37" h="92">
                    <a:moveTo>
                      <a:pt x="937" y="79"/>
                    </a:moveTo>
                    <a:lnTo>
                      <a:pt x="936" y="0"/>
                    </a:lnTo>
                    <a:lnTo>
                      <a:pt x="0" y="13"/>
                    </a:lnTo>
                    <a:lnTo>
                      <a:pt x="2" y="92"/>
                    </a:lnTo>
                    <a:lnTo>
                      <a:pt x="937" y="79"/>
                    </a:lnTo>
                    <a:lnTo>
                      <a:pt x="937" y="79"/>
                    </a:lnTo>
                    <a:lnTo>
                      <a:pt x="937" y="79"/>
                    </a:lnTo>
                    <a:lnTo>
                      <a:pt x="937" y="79"/>
                    </a:lnTo>
                    <a:lnTo>
                      <a:pt x="937" y="7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284" name="Freeform 68"/>
              <p:cNvSpPr>
                <a:spLocks/>
              </p:cNvSpPr>
              <p:nvPr/>
            </p:nvSpPr>
            <p:spPr bwMode="auto">
              <a:xfrm>
                <a:off x="4353" y="2784"/>
                <a:ext cx="244" cy="23"/>
              </a:xfrm>
              <a:custGeom>
                <a:avLst/>
                <a:gdLst>
                  <a:gd name="T0" fmla="*/ 0 w 974"/>
                  <a:gd name="T1" fmla="*/ 79 h 92"/>
                  <a:gd name="T2" fmla="*/ 973 w 974"/>
                  <a:gd name="T3" fmla="*/ 92 h 92"/>
                  <a:gd name="T4" fmla="*/ 974 w 974"/>
                  <a:gd name="T5" fmla="*/ 13 h 92"/>
                  <a:gd name="T6" fmla="*/ 1 w 974"/>
                  <a:gd name="T7" fmla="*/ 0 h 92"/>
                  <a:gd name="T8" fmla="*/ 0 w 974"/>
                  <a:gd name="T9" fmla="*/ 79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4" h="92">
                    <a:moveTo>
                      <a:pt x="0" y="79"/>
                    </a:moveTo>
                    <a:lnTo>
                      <a:pt x="973" y="92"/>
                    </a:lnTo>
                    <a:lnTo>
                      <a:pt x="974" y="13"/>
                    </a:lnTo>
                    <a:lnTo>
                      <a:pt x="1" y="0"/>
                    </a:lnTo>
                    <a:lnTo>
                      <a:pt x="0" y="7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grpSp>
            <p:nvGrpSpPr>
              <p:cNvPr id="9285" name="Group 69"/>
              <p:cNvGrpSpPr>
                <a:grpSpLocks/>
              </p:cNvGrpSpPr>
              <p:nvPr/>
            </p:nvGrpSpPr>
            <p:grpSpPr bwMode="auto">
              <a:xfrm>
                <a:off x="4399" y="2496"/>
                <a:ext cx="1024" cy="397"/>
                <a:chOff x="4399" y="2512"/>
                <a:chExt cx="1024" cy="397"/>
              </a:xfrm>
            </p:grpSpPr>
            <p:sp>
              <p:nvSpPr>
                <p:cNvPr id="9286" name="Rectangle 70"/>
                <p:cNvSpPr>
                  <a:spLocks noChangeArrowheads="1"/>
                </p:cNvSpPr>
                <p:nvPr/>
              </p:nvSpPr>
              <p:spPr bwMode="auto">
                <a:xfrm>
                  <a:off x="4590" y="2870"/>
                  <a:ext cx="750" cy="7"/>
                </a:xfrm>
                <a:prstGeom prst="rect">
                  <a:avLst/>
                </a:prstGeom>
                <a:solidFill>
                  <a:srgbClr val="0093D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287" name="Rectangle 71"/>
                <p:cNvSpPr>
                  <a:spLocks noChangeArrowheads="1"/>
                </p:cNvSpPr>
                <p:nvPr/>
              </p:nvSpPr>
              <p:spPr bwMode="auto">
                <a:xfrm>
                  <a:off x="4590" y="2864"/>
                  <a:ext cx="750" cy="13"/>
                </a:xfrm>
                <a:prstGeom prst="rect">
                  <a:avLst/>
                </a:prstGeom>
                <a:solidFill>
                  <a:srgbClr val="0093D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288" name="Rectangle 72"/>
                <p:cNvSpPr>
                  <a:spLocks noChangeArrowheads="1"/>
                </p:cNvSpPr>
                <p:nvPr/>
              </p:nvSpPr>
              <p:spPr bwMode="auto">
                <a:xfrm>
                  <a:off x="4590" y="2857"/>
                  <a:ext cx="750" cy="13"/>
                </a:xfrm>
                <a:prstGeom prst="rect">
                  <a:avLst/>
                </a:prstGeom>
                <a:solidFill>
                  <a:srgbClr val="0096D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289" name="Rectangle 73"/>
                <p:cNvSpPr>
                  <a:spLocks noChangeArrowheads="1"/>
                </p:cNvSpPr>
                <p:nvPr/>
              </p:nvSpPr>
              <p:spPr bwMode="auto">
                <a:xfrm>
                  <a:off x="4590" y="2851"/>
                  <a:ext cx="750" cy="13"/>
                </a:xfrm>
                <a:prstGeom prst="rect">
                  <a:avLst/>
                </a:prstGeom>
                <a:solidFill>
                  <a:srgbClr val="0099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290" name="Rectangle 74"/>
                <p:cNvSpPr>
                  <a:spLocks noChangeArrowheads="1"/>
                </p:cNvSpPr>
                <p:nvPr/>
              </p:nvSpPr>
              <p:spPr bwMode="auto">
                <a:xfrm>
                  <a:off x="4590" y="2845"/>
                  <a:ext cx="750" cy="12"/>
                </a:xfrm>
                <a:prstGeom prst="rect">
                  <a:avLst/>
                </a:prstGeom>
                <a:solidFill>
                  <a:srgbClr val="009DE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291" name="Rectangle 75"/>
                <p:cNvSpPr>
                  <a:spLocks noChangeArrowheads="1"/>
                </p:cNvSpPr>
                <p:nvPr/>
              </p:nvSpPr>
              <p:spPr bwMode="auto">
                <a:xfrm>
                  <a:off x="4590" y="2838"/>
                  <a:ext cx="750" cy="13"/>
                </a:xfrm>
                <a:prstGeom prst="rect">
                  <a:avLst/>
                </a:prstGeom>
                <a:solidFill>
                  <a:srgbClr val="00A0E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292" name="Rectangle 76"/>
                <p:cNvSpPr>
                  <a:spLocks noChangeArrowheads="1"/>
                </p:cNvSpPr>
                <p:nvPr/>
              </p:nvSpPr>
              <p:spPr bwMode="auto">
                <a:xfrm>
                  <a:off x="4590" y="2832"/>
                  <a:ext cx="750" cy="13"/>
                </a:xfrm>
                <a:prstGeom prst="rect">
                  <a:avLst/>
                </a:prstGeom>
                <a:solidFill>
                  <a:srgbClr val="00A3E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293" name="Rectangle 77"/>
                <p:cNvSpPr>
                  <a:spLocks noChangeArrowheads="1"/>
                </p:cNvSpPr>
                <p:nvPr/>
              </p:nvSpPr>
              <p:spPr bwMode="auto">
                <a:xfrm>
                  <a:off x="4590" y="2825"/>
                  <a:ext cx="750" cy="13"/>
                </a:xfrm>
                <a:prstGeom prst="rect">
                  <a:avLst/>
                </a:prstGeom>
                <a:solidFill>
                  <a:srgbClr val="00A6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294" name="Rectangle 78"/>
                <p:cNvSpPr>
                  <a:spLocks noChangeArrowheads="1"/>
                </p:cNvSpPr>
                <p:nvPr/>
              </p:nvSpPr>
              <p:spPr bwMode="auto">
                <a:xfrm>
                  <a:off x="4590" y="2819"/>
                  <a:ext cx="750" cy="13"/>
                </a:xfrm>
                <a:prstGeom prst="rect">
                  <a:avLst/>
                </a:prstGeom>
                <a:solidFill>
                  <a:srgbClr val="00A9E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295" name="Rectangle 79"/>
                <p:cNvSpPr>
                  <a:spLocks noChangeArrowheads="1"/>
                </p:cNvSpPr>
                <p:nvPr/>
              </p:nvSpPr>
              <p:spPr bwMode="auto">
                <a:xfrm>
                  <a:off x="4590" y="2813"/>
                  <a:ext cx="750" cy="12"/>
                </a:xfrm>
                <a:prstGeom prst="rect">
                  <a:avLst/>
                </a:prstGeom>
                <a:solidFill>
                  <a:srgbClr val="00AC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296" name="Rectangle 80"/>
                <p:cNvSpPr>
                  <a:spLocks noChangeArrowheads="1"/>
                </p:cNvSpPr>
                <p:nvPr/>
              </p:nvSpPr>
              <p:spPr bwMode="auto">
                <a:xfrm>
                  <a:off x="4590" y="2806"/>
                  <a:ext cx="750" cy="13"/>
                </a:xfrm>
                <a:prstGeom prst="rect">
                  <a:avLst/>
                </a:prstGeom>
                <a:solidFill>
                  <a:srgbClr val="1FB0E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297" name="Rectangle 81"/>
                <p:cNvSpPr>
                  <a:spLocks noChangeArrowheads="1"/>
                </p:cNvSpPr>
                <p:nvPr/>
              </p:nvSpPr>
              <p:spPr bwMode="auto">
                <a:xfrm>
                  <a:off x="4590" y="2800"/>
                  <a:ext cx="750" cy="13"/>
                </a:xfrm>
                <a:prstGeom prst="rect">
                  <a:avLst/>
                </a:prstGeom>
                <a:solidFill>
                  <a:srgbClr val="35B3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298" name="Rectangle 82"/>
                <p:cNvSpPr>
                  <a:spLocks noChangeArrowheads="1"/>
                </p:cNvSpPr>
                <p:nvPr/>
              </p:nvSpPr>
              <p:spPr bwMode="auto">
                <a:xfrm>
                  <a:off x="4590" y="2793"/>
                  <a:ext cx="750" cy="13"/>
                </a:xfrm>
                <a:prstGeom prst="rect">
                  <a:avLst/>
                </a:prstGeom>
                <a:solidFill>
                  <a:srgbClr val="44B6E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299" name="Rectangle 83"/>
                <p:cNvSpPr>
                  <a:spLocks noChangeArrowheads="1"/>
                </p:cNvSpPr>
                <p:nvPr/>
              </p:nvSpPr>
              <p:spPr bwMode="auto">
                <a:xfrm>
                  <a:off x="4590" y="2787"/>
                  <a:ext cx="750" cy="13"/>
                </a:xfrm>
                <a:prstGeom prst="rect">
                  <a:avLst/>
                </a:prstGeom>
                <a:solidFill>
                  <a:srgbClr val="53BAE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00" name="Rectangle 84"/>
                <p:cNvSpPr>
                  <a:spLocks noChangeArrowheads="1"/>
                </p:cNvSpPr>
                <p:nvPr/>
              </p:nvSpPr>
              <p:spPr bwMode="auto">
                <a:xfrm>
                  <a:off x="4590" y="2781"/>
                  <a:ext cx="750" cy="12"/>
                </a:xfrm>
                <a:prstGeom prst="rect">
                  <a:avLst/>
                </a:prstGeom>
                <a:solidFill>
                  <a:srgbClr val="60BEE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01" name="Rectangle 85"/>
                <p:cNvSpPr>
                  <a:spLocks noChangeArrowheads="1"/>
                </p:cNvSpPr>
                <p:nvPr/>
              </p:nvSpPr>
              <p:spPr bwMode="auto">
                <a:xfrm>
                  <a:off x="4590" y="2774"/>
                  <a:ext cx="750" cy="13"/>
                </a:xfrm>
                <a:prstGeom prst="rect">
                  <a:avLst/>
                </a:prstGeom>
                <a:solidFill>
                  <a:srgbClr val="6AC1E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02" name="Rectangle 86"/>
                <p:cNvSpPr>
                  <a:spLocks noChangeArrowheads="1"/>
                </p:cNvSpPr>
                <p:nvPr/>
              </p:nvSpPr>
              <p:spPr bwMode="auto">
                <a:xfrm>
                  <a:off x="4590" y="2768"/>
                  <a:ext cx="750" cy="13"/>
                </a:xfrm>
                <a:prstGeom prst="rect">
                  <a:avLst/>
                </a:prstGeom>
                <a:solidFill>
                  <a:srgbClr val="79C6F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03" name="Rectangle 87"/>
                <p:cNvSpPr>
                  <a:spLocks noChangeArrowheads="1"/>
                </p:cNvSpPr>
                <p:nvPr/>
              </p:nvSpPr>
              <p:spPr bwMode="auto">
                <a:xfrm>
                  <a:off x="4590" y="2762"/>
                  <a:ext cx="750" cy="12"/>
                </a:xfrm>
                <a:prstGeom prst="rect">
                  <a:avLst/>
                </a:prstGeom>
                <a:solidFill>
                  <a:srgbClr val="85CB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04" name="Rectangle 88"/>
                <p:cNvSpPr>
                  <a:spLocks noChangeArrowheads="1"/>
                </p:cNvSpPr>
                <p:nvPr/>
              </p:nvSpPr>
              <p:spPr bwMode="auto">
                <a:xfrm>
                  <a:off x="4590" y="2755"/>
                  <a:ext cx="750" cy="13"/>
                </a:xfrm>
                <a:prstGeom prst="rect">
                  <a:avLst/>
                </a:prstGeom>
                <a:solidFill>
                  <a:srgbClr val="90CFF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05" name="Rectangle 89"/>
                <p:cNvSpPr>
                  <a:spLocks noChangeArrowheads="1"/>
                </p:cNvSpPr>
                <p:nvPr/>
              </p:nvSpPr>
              <p:spPr bwMode="auto">
                <a:xfrm>
                  <a:off x="4590" y="2749"/>
                  <a:ext cx="750" cy="13"/>
                </a:xfrm>
                <a:prstGeom prst="rect">
                  <a:avLst/>
                </a:prstGeom>
                <a:solidFill>
                  <a:srgbClr val="9ED4F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06" name="Rectangle 90"/>
                <p:cNvSpPr>
                  <a:spLocks noChangeArrowheads="1"/>
                </p:cNvSpPr>
                <p:nvPr/>
              </p:nvSpPr>
              <p:spPr bwMode="auto">
                <a:xfrm>
                  <a:off x="4590" y="2742"/>
                  <a:ext cx="750" cy="13"/>
                </a:xfrm>
                <a:prstGeom prst="rect">
                  <a:avLst/>
                </a:prstGeom>
                <a:solidFill>
                  <a:srgbClr val="ACDAF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07" name="Rectangle 91"/>
                <p:cNvSpPr>
                  <a:spLocks noChangeArrowheads="1"/>
                </p:cNvSpPr>
                <p:nvPr/>
              </p:nvSpPr>
              <p:spPr bwMode="auto">
                <a:xfrm>
                  <a:off x="4590" y="2736"/>
                  <a:ext cx="750" cy="13"/>
                </a:xfrm>
                <a:prstGeom prst="rect">
                  <a:avLst/>
                </a:prstGeom>
                <a:solidFill>
                  <a:srgbClr val="BAE0F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08" name="Rectangle 92"/>
                <p:cNvSpPr>
                  <a:spLocks noChangeArrowheads="1"/>
                </p:cNvSpPr>
                <p:nvPr/>
              </p:nvSpPr>
              <p:spPr bwMode="auto">
                <a:xfrm>
                  <a:off x="4590" y="2730"/>
                  <a:ext cx="750" cy="12"/>
                </a:xfrm>
                <a:prstGeom prst="rect">
                  <a:avLst/>
                </a:prstGeom>
                <a:solidFill>
                  <a:srgbClr val="C5E5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09" name="Rectangle 93"/>
                <p:cNvSpPr>
                  <a:spLocks noChangeArrowheads="1"/>
                </p:cNvSpPr>
                <p:nvPr/>
              </p:nvSpPr>
              <p:spPr bwMode="auto">
                <a:xfrm>
                  <a:off x="4590" y="2723"/>
                  <a:ext cx="750" cy="13"/>
                </a:xfrm>
                <a:prstGeom prst="rect">
                  <a:avLst/>
                </a:prstGeom>
                <a:solidFill>
                  <a:srgbClr val="D6EDF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10" name="Rectangle 94"/>
                <p:cNvSpPr>
                  <a:spLocks noChangeArrowheads="1"/>
                </p:cNvSpPr>
                <p:nvPr/>
              </p:nvSpPr>
              <p:spPr bwMode="auto">
                <a:xfrm>
                  <a:off x="4590" y="2717"/>
                  <a:ext cx="750" cy="13"/>
                </a:xfrm>
                <a:prstGeom prst="rect">
                  <a:avLst/>
                </a:prstGeom>
                <a:solidFill>
                  <a:srgbClr val="E8F4F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11" name="Rectangle 95"/>
                <p:cNvSpPr>
                  <a:spLocks noChangeArrowheads="1"/>
                </p:cNvSpPr>
                <p:nvPr/>
              </p:nvSpPr>
              <p:spPr bwMode="auto">
                <a:xfrm>
                  <a:off x="4590" y="2710"/>
                  <a:ext cx="750" cy="13"/>
                </a:xfrm>
                <a:prstGeom prst="rect">
                  <a:avLst/>
                </a:prstGeom>
                <a:solidFill>
                  <a:srgbClr val="F7FBF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12" name="Rectangle 96"/>
                <p:cNvSpPr>
                  <a:spLocks noChangeArrowheads="1"/>
                </p:cNvSpPr>
                <p:nvPr/>
              </p:nvSpPr>
              <p:spPr bwMode="auto">
                <a:xfrm>
                  <a:off x="4590" y="2704"/>
                  <a:ext cx="750" cy="13"/>
                </a:xfrm>
                <a:prstGeom prst="rect">
                  <a:avLst/>
                </a:prstGeom>
                <a:solidFill>
                  <a:srgbClr val="F8FCF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13" name="Rectangle 97"/>
                <p:cNvSpPr>
                  <a:spLocks noChangeArrowheads="1"/>
                </p:cNvSpPr>
                <p:nvPr/>
              </p:nvSpPr>
              <p:spPr bwMode="auto">
                <a:xfrm>
                  <a:off x="4590" y="2698"/>
                  <a:ext cx="750" cy="12"/>
                </a:xfrm>
                <a:prstGeom prst="rect">
                  <a:avLst/>
                </a:prstGeom>
                <a:solidFill>
                  <a:srgbClr val="EAF5F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14" name="Rectangle 98"/>
                <p:cNvSpPr>
                  <a:spLocks noChangeArrowheads="1"/>
                </p:cNvSpPr>
                <p:nvPr/>
              </p:nvSpPr>
              <p:spPr bwMode="auto">
                <a:xfrm>
                  <a:off x="4590" y="2691"/>
                  <a:ext cx="750" cy="13"/>
                </a:xfrm>
                <a:prstGeom prst="rect">
                  <a:avLst/>
                </a:prstGeom>
                <a:solidFill>
                  <a:srgbClr val="DAEEF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15" name="Rectangle 99"/>
                <p:cNvSpPr>
                  <a:spLocks noChangeArrowheads="1"/>
                </p:cNvSpPr>
                <p:nvPr/>
              </p:nvSpPr>
              <p:spPr bwMode="auto">
                <a:xfrm>
                  <a:off x="4590" y="2685"/>
                  <a:ext cx="750" cy="13"/>
                </a:xfrm>
                <a:prstGeom prst="rect">
                  <a:avLst/>
                </a:prstGeom>
                <a:solidFill>
                  <a:srgbClr val="C8E7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16" name="Rectangle 100"/>
                <p:cNvSpPr>
                  <a:spLocks noChangeArrowheads="1"/>
                </p:cNvSpPr>
                <p:nvPr/>
              </p:nvSpPr>
              <p:spPr bwMode="auto">
                <a:xfrm>
                  <a:off x="4590" y="2678"/>
                  <a:ext cx="750" cy="13"/>
                </a:xfrm>
                <a:prstGeom prst="rect">
                  <a:avLst/>
                </a:prstGeom>
                <a:solidFill>
                  <a:srgbClr val="BCE1F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17" name="Rectangle 101"/>
                <p:cNvSpPr>
                  <a:spLocks noChangeArrowheads="1"/>
                </p:cNvSpPr>
                <p:nvPr/>
              </p:nvSpPr>
              <p:spPr bwMode="auto">
                <a:xfrm>
                  <a:off x="4590" y="2672"/>
                  <a:ext cx="750" cy="13"/>
                </a:xfrm>
                <a:prstGeom prst="rect">
                  <a:avLst/>
                </a:prstGeom>
                <a:solidFill>
                  <a:srgbClr val="B0DCF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18" name="Rectangle 102"/>
                <p:cNvSpPr>
                  <a:spLocks noChangeArrowheads="1"/>
                </p:cNvSpPr>
                <p:nvPr/>
              </p:nvSpPr>
              <p:spPr bwMode="auto">
                <a:xfrm>
                  <a:off x="4590" y="2666"/>
                  <a:ext cx="750" cy="12"/>
                </a:xfrm>
                <a:prstGeom prst="rect">
                  <a:avLst/>
                </a:prstGeom>
                <a:solidFill>
                  <a:srgbClr val="A2D6F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19" name="Rectangle 103"/>
                <p:cNvSpPr>
                  <a:spLocks noChangeArrowheads="1"/>
                </p:cNvSpPr>
                <p:nvPr/>
              </p:nvSpPr>
              <p:spPr bwMode="auto">
                <a:xfrm>
                  <a:off x="4590" y="2659"/>
                  <a:ext cx="750" cy="13"/>
                </a:xfrm>
                <a:prstGeom prst="rect">
                  <a:avLst/>
                </a:prstGeom>
                <a:solidFill>
                  <a:srgbClr val="94D1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20" name="Rectangle 104"/>
                <p:cNvSpPr>
                  <a:spLocks noChangeArrowheads="1"/>
                </p:cNvSpPr>
                <p:nvPr/>
              </p:nvSpPr>
              <p:spPr bwMode="auto">
                <a:xfrm>
                  <a:off x="4590" y="2653"/>
                  <a:ext cx="750" cy="13"/>
                </a:xfrm>
                <a:prstGeom prst="rect">
                  <a:avLst/>
                </a:prstGeom>
                <a:solidFill>
                  <a:srgbClr val="8ACCF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21" name="Rectangle 105"/>
                <p:cNvSpPr>
                  <a:spLocks noChangeArrowheads="1"/>
                </p:cNvSpPr>
                <p:nvPr/>
              </p:nvSpPr>
              <p:spPr bwMode="auto">
                <a:xfrm>
                  <a:off x="4590" y="2646"/>
                  <a:ext cx="750" cy="13"/>
                </a:xfrm>
                <a:prstGeom prst="rect">
                  <a:avLst/>
                </a:prstGeom>
                <a:solidFill>
                  <a:srgbClr val="7EC8F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22" name="Rectangle 106"/>
                <p:cNvSpPr>
                  <a:spLocks noChangeArrowheads="1"/>
                </p:cNvSpPr>
                <p:nvPr/>
              </p:nvSpPr>
              <p:spPr bwMode="auto">
                <a:xfrm>
                  <a:off x="4590" y="2640"/>
                  <a:ext cx="750" cy="13"/>
                </a:xfrm>
                <a:prstGeom prst="rect">
                  <a:avLst/>
                </a:prstGeom>
                <a:solidFill>
                  <a:srgbClr val="71C3F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23" name="Rectangle 107"/>
                <p:cNvSpPr>
                  <a:spLocks noChangeArrowheads="1"/>
                </p:cNvSpPr>
                <p:nvPr/>
              </p:nvSpPr>
              <p:spPr bwMode="auto">
                <a:xfrm>
                  <a:off x="4590" y="2634"/>
                  <a:ext cx="750" cy="12"/>
                </a:xfrm>
                <a:prstGeom prst="rect">
                  <a:avLst/>
                </a:prstGeom>
                <a:solidFill>
                  <a:srgbClr val="65C0E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24" name="Rectangle 108"/>
                <p:cNvSpPr>
                  <a:spLocks noChangeArrowheads="1"/>
                </p:cNvSpPr>
                <p:nvPr/>
              </p:nvSpPr>
              <p:spPr bwMode="auto">
                <a:xfrm>
                  <a:off x="4590" y="2627"/>
                  <a:ext cx="750" cy="13"/>
                </a:xfrm>
                <a:prstGeom prst="rect">
                  <a:avLst/>
                </a:prstGeom>
                <a:solidFill>
                  <a:srgbClr val="5ABCE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25" name="Rectangle 109"/>
                <p:cNvSpPr>
                  <a:spLocks noChangeArrowheads="1"/>
                </p:cNvSpPr>
                <p:nvPr/>
              </p:nvSpPr>
              <p:spPr bwMode="auto">
                <a:xfrm>
                  <a:off x="4590" y="2621"/>
                  <a:ext cx="750" cy="13"/>
                </a:xfrm>
                <a:prstGeom prst="rect">
                  <a:avLst/>
                </a:prstGeom>
                <a:solidFill>
                  <a:srgbClr val="4DB9E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26" name="Rectangle 110"/>
                <p:cNvSpPr>
                  <a:spLocks noChangeArrowheads="1"/>
                </p:cNvSpPr>
                <p:nvPr/>
              </p:nvSpPr>
              <p:spPr bwMode="auto">
                <a:xfrm>
                  <a:off x="4590" y="2614"/>
                  <a:ext cx="750" cy="13"/>
                </a:xfrm>
                <a:prstGeom prst="rect">
                  <a:avLst/>
                </a:prstGeom>
                <a:solidFill>
                  <a:srgbClr val="3DB5E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27" name="Rectangle 111"/>
                <p:cNvSpPr>
                  <a:spLocks noChangeArrowheads="1"/>
                </p:cNvSpPr>
                <p:nvPr/>
              </p:nvSpPr>
              <p:spPr bwMode="auto">
                <a:xfrm>
                  <a:off x="4590" y="2608"/>
                  <a:ext cx="750" cy="13"/>
                </a:xfrm>
                <a:prstGeom prst="rect">
                  <a:avLst/>
                </a:prstGeom>
                <a:solidFill>
                  <a:srgbClr val="2EB2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28" name="Rectangle 112"/>
                <p:cNvSpPr>
                  <a:spLocks noChangeArrowheads="1"/>
                </p:cNvSpPr>
                <p:nvPr/>
              </p:nvSpPr>
              <p:spPr bwMode="auto">
                <a:xfrm>
                  <a:off x="4590" y="2601"/>
                  <a:ext cx="750" cy="13"/>
                </a:xfrm>
                <a:prstGeom prst="rect">
                  <a:avLst/>
                </a:prstGeom>
                <a:solidFill>
                  <a:srgbClr val="17AFE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29" name="Rectangle 113"/>
                <p:cNvSpPr>
                  <a:spLocks noChangeArrowheads="1"/>
                </p:cNvSpPr>
                <p:nvPr/>
              </p:nvSpPr>
              <p:spPr bwMode="auto">
                <a:xfrm>
                  <a:off x="4590" y="2595"/>
                  <a:ext cx="750" cy="13"/>
                </a:xfrm>
                <a:prstGeom prst="rect">
                  <a:avLst/>
                </a:prstGeom>
                <a:solidFill>
                  <a:srgbClr val="00AB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30" name="Rectangle 114"/>
                <p:cNvSpPr>
                  <a:spLocks noChangeArrowheads="1"/>
                </p:cNvSpPr>
                <p:nvPr/>
              </p:nvSpPr>
              <p:spPr bwMode="auto">
                <a:xfrm>
                  <a:off x="4590" y="2589"/>
                  <a:ext cx="750" cy="12"/>
                </a:xfrm>
                <a:prstGeom prst="rect">
                  <a:avLst/>
                </a:prstGeom>
                <a:solidFill>
                  <a:srgbClr val="00A8E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31" name="Rectangle 115"/>
                <p:cNvSpPr>
                  <a:spLocks noChangeArrowheads="1"/>
                </p:cNvSpPr>
                <p:nvPr/>
              </p:nvSpPr>
              <p:spPr bwMode="auto">
                <a:xfrm>
                  <a:off x="4590" y="2582"/>
                  <a:ext cx="750" cy="13"/>
                </a:xfrm>
                <a:prstGeom prst="rect">
                  <a:avLst/>
                </a:prstGeom>
                <a:solidFill>
                  <a:srgbClr val="00A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32" name="Rectangle 116"/>
                <p:cNvSpPr>
                  <a:spLocks noChangeArrowheads="1"/>
                </p:cNvSpPr>
                <p:nvPr/>
              </p:nvSpPr>
              <p:spPr bwMode="auto">
                <a:xfrm>
                  <a:off x="4590" y="2576"/>
                  <a:ext cx="750" cy="13"/>
                </a:xfrm>
                <a:prstGeom prst="rect">
                  <a:avLst/>
                </a:prstGeom>
                <a:solidFill>
                  <a:srgbClr val="00A2E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33" name="Rectangle 117"/>
                <p:cNvSpPr>
                  <a:spLocks noChangeArrowheads="1"/>
                </p:cNvSpPr>
                <p:nvPr/>
              </p:nvSpPr>
              <p:spPr bwMode="auto">
                <a:xfrm>
                  <a:off x="4590" y="2569"/>
                  <a:ext cx="750" cy="13"/>
                </a:xfrm>
                <a:prstGeom prst="rect">
                  <a:avLst/>
                </a:prstGeom>
                <a:solidFill>
                  <a:srgbClr val="00A0E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34" name="Rectangle 118"/>
                <p:cNvSpPr>
                  <a:spLocks noChangeArrowheads="1"/>
                </p:cNvSpPr>
                <p:nvPr/>
              </p:nvSpPr>
              <p:spPr bwMode="auto">
                <a:xfrm>
                  <a:off x="4590" y="2563"/>
                  <a:ext cx="750" cy="13"/>
                </a:xfrm>
                <a:prstGeom prst="rect">
                  <a:avLst/>
                </a:prstGeom>
                <a:solidFill>
                  <a:srgbClr val="009DE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35" name="Rectangle 119"/>
                <p:cNvSpPr>
                  <a:spLocks noChangeArrowheads="1"/>
                </p:cNvSpPr>
                <p:nvPr/>
              </p:nvSpPr>
              <p:spPr bwMode="auto">
                <a:xfrm>
                  <a:off x="4590" y="2557"/>
                  <a:ext cx="750" cy="12"/>
                </a:xfrm>
                <a:prstGeom prst="rect">
                  <a:avLst/>
                </a:prstGeom>
                <a:solidFill>
                  <a:srgbClr val="0099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36" name="Rectangle 120"/>
                <p:cNvSpPr>
                  <a:spLocks noChangeArrowheads="1"/>
                </p:cNvSpPr>
                <p:nvPr/>
              </p:nvSpPr>
              <p:spPr bwMode="auto">
                <a:xfrm>
                  <a:off x="4590" y="2557"/>
                  <a:ext cx="750" cy="6"/>
                </a:xfrm>
                <a:prstGeom prst="rect">
                  <a:avLst/>
                </a:prstGeom>
                <a:solidFill>
                  <a:srgbClr val="0093D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37" name="Rectangle 121"/>
                <p:cNvSpPr>
                  <a:spLocks noChangeArrowheads="1"/>
                </p:cNvSpPr>
                <p:nvPr/>
              </p:nvSpPr>
              <p:spPr bwMode="auto">
                <a:xfrm>
                  <a:off x="4590" y="2557"/>
                  <a:ext cx="750" cy="320"/>
                </a:xfrm>
                <a:prstGeom prst="rect">
                  <a:avLst/>
                </a:prstGeom>
                <a:noFill/>
                <a:ln w="3175">
                  <a:solidFill>
                    <a:srgbClr val="1F1A17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38" name="Freeform 122"/>
                <p:cNvSpPr>
                  <a:spLocks/>
                </p:cNvSpPr>
                <p:nvPr/>
              </p:nvSpPr>
              <p:spPr bwMode="auto">
                <a:xfrm>
                  <a:off x="4590" y="2617"/>
                  <a:ext cx="792" cy="103"/>
                </a:xfrm>
                <a:custGeom>
                  <a:avLst/>
                  <a:gdLst>
                    <a:gd name="T0" fmla="*/ 3035 w 3166"/>
                    <a:gd name="T1" fmla="*/ 334 h 411"/>
                    <a:gd name="T2" fmla="*/ 2851 w 3166"/>
                    <a:gd name="T3" fmla="*/ 290 h 411"/>
                    <a:gd name="T4" fmla="*/ 2669 w 3166"/>
                    <a:gd name="T5" fmla="*/ 249 h 411"/>
                    <a:gd name="T6" fmla="*/ 2485 w 3166"/>
                    <a:gd name="T7" fmla="*/ 211 h 411"/>
                    <a:gd name="T8" fmla="*/ 2300 w 3166"/>
                    <a:gd name="T9" fmla="*/ 178 h 411"/>
                    <a:gd name="T10" fmla="*/ 2115 w 3166"/>
                    <a:gd name="T11" fmla="*/ 147 h 411"/>
                    <a:gd name="T12" fmla="*/ 1929 w 3166"/>
                    <a:gd name="T13" fmla="*/ 118 h 411"/>
                    <a:gd name="T14" fmla="*/ 1742 w 3166"/>
                    <a:gd name="T15" fmla="*/ 92 h 411"/>
                    <a:gd name="T16" fmla="*/ 1554 w 3166"/>
                    <a:gd name="T17" fmla="*/ 70 h 411"/>
                    <a:gd name="T18" fmla="*/ 1365 w 3166"/>
                    <a:gd name="T19" fmla="*/ 52 h 411"/>
                    <a:gd name="T20" fmla="*/ 1174 w 3166"/>
                    <a:gd name="T21" fmla="*/ 35 h 411"/>
                    <a:gd name="T22" fmla="*/ 982 w 3166"/>
                    <a:gd name="T23" fmla="*/ 22 h 411"/>
                    <a:gd name="T24" fmla="*/ 789 w 3166"/>
                    <a:gd name="T25" fmla="*/ 12 h 411"/>
                    <a:gd name="T26" fmla="*/ 595 w 3166"/>
                    <a:gd name="T27" fmla="*/ 6 h 411"/>
                    <a:gd name="T28" fmla="*/ 398 w 3166"/>
                    <a:gd name="T29" fmla="*/ 2 h 411"/>
                    <a:gd name="T30" fmla="*/ 201 w 3166"/>
                    <a:gd name="T31" fmla="*/ 0 h 411"/>
                    <a:gd name="T32" fmla="*/ 0 w 3166"/>
                    <a:gd name="T33" fmla="*/ 2 h 411"/>
                    <a:gd name="T34" fmla="*/ 101 w 3166"/>
                    <a:gd name="T35" fmla="*/ 79 h 411"/>
                    <a:gd name="T36" fmla="*/ 299 w 3166"/>
                    <a:gd name="T37" fmla="*/ 79 h 411"/>
                    <a:gd name="T38" fmla="*/ 495 w 3166"/>
                    <a:gd name="T39" fmla="*/ 82 h 411"/>
                    <a:gd name="T40" fmla="*/ 690 w 3166"/>
                    <a:gd name="T41" fmla="*/ 87 h 411"/>
                    <a:gd name="T42" fmla="*/ 883 w 3166"/>
                    <a:gd name="T43" fmla="*/ 96 h 411"/>
                    <a:gd name="T44" fmla="*/ 1073 w 3166"/>
                    <a:gd name="T45" fmla="*/ 108 h 411"/>
                    <a:gd name="T46" fmla="*/ 1264 w 3166"/>
                    <a:gd name="T47" fmla="*/ 122 h 411"/>
                    <a:gd name="T48" fmla="*/ 1452 w 3166"/>
                    <a:gd name="T49" fmla="*/ 139 h 411"/>
                    <a:gd name="T50" fmla="*/ 1640 w 3166"/>
                    <a:gd name="T51" fmla="*/ 160 h 411"/>
                    <a:gd name="T52" fmla="*/ 1825 w 3166"/>
                    <a:gd name="T53" fmla="*/ 183 h 411"/>
                    <a:gd name="T54" fmla="*/ 2010 w 3166"/>
                    <a:gd name="T55" fmla="*/ 210 h 411"/>
                    <a:gd name="T56" fmla="*/ 2194 w 3166"/>
                    <a:gd name="T57" fmla="*/ 240 h 411"/>
                    <a:gd name="T58" fmla="*/ 2378 w 3166"/>
                    <a:gd name="T59" fmla="*/ 272 h 411"/>
                    <a:gd name="T60" fmla="*/ 2561 w 3166"/>
                    <a:gd name="T61" fmla="*/ 307 h 411"/>
                    <a:gd name="T62" fmla="*/ 2744 w 3166"/>
                    <a:gd name="T63" fmla="*/ 346 h 411"/>
                    <a:gd name="T64" fmla="*/ 2925 w 3166"/>
                    <a:gd name="T65" fmla="*/ 389 h 411"/>
                    <a:gd name="T66" fmla="*/ 3013 w 3166"/>
                    <a:gd name="T67" fmla="*/ 334 h 411"/>
                    <a:gd name="T68" fmla="*/ 3166 w 3166"/>
                    <a:gd name="T69" fmla="*/ 368 h 411"/>
                    <a:gd name="T70" fmla="*/ 3037 w 3166"/>
                    <a:gd name="T71" fmla="*/ 409 h 4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3166" h="411">
                      <a:moveTo>
                        <a:pt x="3037" y="409"/>
                      </a:moveTo>
                      <a:lnTo>
                        <a:pt x="3035" y="334"/>
                      </a:lnTo>
                      <a:lnTo>
                        <a:pt x="2943" y="312"/>
                      </a:lnTo>
                      <a:lnTo>
                        <a:pt x="2851" y="290"/>
                      </a:lnTo>
                      <a:lnTo>
                        <a:pt x="2761" y="270"/>
                      </a:lnTo>
                      <a:lnTo>
                        <a:pt x="2669" y="249"/>
                      </a:lnTo>
                      <a:lnTo>
                        <a:pt x="2577" y="231"/>
                      </a:lnTo>
                      <a:lnTo>
                        <a:pt x="2485" y="211"/>
                      </a:lnTo>
                      <a:lnTo>
                        <a:pt x="2393" y="194"/>
                      </a:lnTo>
                      <a:lnTo>
                        <a:pt x="2300" y="178"/>
                      </a:lnTo>
                      <a:lnTo>
                        <a:pt x="2207" y="161"/>
                      </a:lnTo>
                      <a:lnTo>
                        <a:pt x="2115" y="147"/>
                      </a:lnTo>
                      <a:lnTo>
                        <a:pt x="2022" y="131"/>
                      </a:lnTo>
                      <a:lnTo>
                        <a:pt x="1929" y="118"/>
                      </a:lnTo>
                      <a:lnTo>
                        <a:pt x="1835" y="105"/>
                      </a:lnTo>
                      <a:lnTo>
                        <a:pt x="1742" y="92"/>
                      </a:lnTo>
                      <a:lnTo>
                        <a:pt x="1649" y="81"/>
                      </a:lnTo>
                      <a:lnTo>
                        <a:pt x="1554" y="70"/>
                      </a:lnTo>
                      <a:lnTo>
                        <a:pt x="1459" y="61"/>
                      </a:lnTo>
                      <a:lnTo>
                        <a:pt x="1365" y="52"/>
                      </a:lnTo>
                      <a:lnTo>
                        <a:pt x="1270" y="43"/>
                      </a:lnTo>
                      <a:lnTo>
                        <a:pt x="1174" y="35"/>
                      </a:lnTo>
                      <a:lnTo>
                        <a:pt x="1080" y="29"/>
                      </a:lnTo>
                      <a:lnTo>
                        <a:pt x="982" y="22"/>
                      </a:lnTo>
                      <a:lnTo>
                        <a:pt x="887" y="17"/>
                      </a:lnTo>
                      <a:lnTo>
                        <a:pt x="789" y="12"/>
                      </a:lnTo>
                      <a:lnTo>
                        <a:pt x="692" y="8"/>
                      </a:lnTo>
                      <a:lnTo>
                        <a:pt x="595" y="6"/>
                      </a:lnTo>
                      <a:lnTo>
                        <a:pt x="496" y="3"/>
                      </a:lnTo>
                      <a:lnTo>
                        <a:pt x="398" y="2"/>
                      </a:lnTo>
                      <a:lnTo>
                        <a:pt x="299" y="0"/>
                      </a:lnTo>
                      <a:lnTo>
                        <a:pt x="201" y="0"/>
                      </a:lnTo>
                      <a:lnTo>
                        <a:pt x="101" y="0"/>
                      </a:lnTo>
                      <a:lnTo>
                        <a:pt x="0" y="2"/>
                      </a:lnTo>
                      <a:lnTo>
                        <a:pt x="1" y="81"/>
                      </a:lnTo>
                      <a:lnTo>
                        <a:pt x="101" y="79"/>
                      </a:lnTo>
                      <a:lnTo>
                        <a:pt x="201" y="79"/>
                      </a:lnTo>
                      <a:lnTo>
                        <a:pt x="299" y="79"/>
                      </a:lnTo>
                      <a:lnTo>
                        <a:pt x="398" y="81"/>
                      </a:lnTo>
                      <a:lnTo>
                        <a:pt x="495" y="82"/>
                      </a:lnTo>
                      <a:lnTo>
                        <a:pt x="592" y="84"/>
                      </a:lnTo>
                      <a:lnTo>
                        <a:pt x="690" y="87"/>
                      </a:lnTo>
                      <a:lnTo>
                        <a:pt x="787" y="91"/>
                      </a:lnTo>
                      <a:lnTo>
                        <a:pt x="883" y="96"/>
                      </a:lnTo>
                      <a:lnTo>
                        <a:pt x="979" y="101"/>
                      </a:lnTo>
                      <a:lnTo>
                        <a:pt x="1073" y="108"/>
                      </a:lnTo>
                      <a:lnTo>
                        <a:pt x="1169" y="114"/>
                      </a:lnTo>
                      <a:lnTo>
                        <a:pt x="1264" y="122"/>
                      </a:lnTo>
                      <a:lnTo>
                        <a:pt x="1358" y="130"/>
                      </a:lnTo>
                      <a:lnTo>
                        <a:pt x="1452" y="139"/>
                      </a:lnTo>
                      <a:lnTo>
                        <a:pt x="1546" y="149"/>
                      </a:lnTo>
                      <a:lnTo>
                        <a:pt x="1640" y="160"/>
                      </a:lnTo>
                      <a:lnTo>
                        <a:pt x="1733" y="171"/>
                      </a:lnTo>
                      <a:lnTo>
                        <a:pt x="1825" y="183"/>
                      </a:lnTo>
                      <a:lnTo>
                        <a:pt x="1918" y="196"/>
                      </a:lnTo>
                      <a:lnTo>
                        <a:pt x="2010" y="210"/>
                      </a:lnTo>
                      <a:lnTo>
                        <a:pt x="2102" y="224"/>
                      </a:lnTo>
                      <a:lnTo>
                        <a:pt x="2194" y="240"/>
                      </a:lnTo>
                      <a:lnTo>
                        <a:pt x="2286" y="255"/>
                      </a:lnTo>
                      <a:lnTo>
                        <a:pt x="2378" y="272"/>
                      </a:lnTo>
                      <a:lnTo>
                        <a:pt x="2469" y="289"/>
                      </a:lnTo>
                      <a:lnTo>
                        <a:pt x="2561" y="307"/>
                      </a:lnTo>
                      <a:lnTo>
                        <a:pt x="2652" y="326"/>
                      </a:lnTo>
                      <a:lnTo>
                        <a:pt x="2744" y="346"/>
                      </a:lnTo>
                      <a:lnTo>
                        <a:pt x="2834" y="367"/>
                      </a:lnTo>
                      <a:lnTo>
                        <a:pt x="2925" y="389"/>
                      </a:lnTo>
                      <a:lnTo>
                        <a:pt x="3016" y="411"/>
                      </a:lnTo>
                      <a:lnTo>
                        <a:pt x="3013" y="334"/>
                      </a:lnTo>
                      <a:lnTo>
                        <a:pt x="3037" y="409"/>
                      </a:lnTo>
                      <a:lnTo>
                        <a:pt x="3166" y="368"/>
                      </a:lnTo>
                      <a:lnTo>
                        <a:pt x="3035" y="334"/>
                      </a:lnTo>
                      <a:lnTo>
                        <a:pt x="3037" y="409"/>
                      </a:lnTo>
                      <a:close/>
                    </a:path>
                  </a:pathLst>
                </a:custGeom>
                <a:solidFill>
                  <a:srgbClr val="1F1A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39" name="Freeform 123"/>
                <p:cNvSpPr>
                  <a:spLocks/>
                </p:cNvSpPr>
                <p:nvPr/>
              </p:nvSpPr>
              <p:spPr bwMode="auto">
                <a:xfrm>
                  <a:off x="4597" y="2701"/>
                  <a:ext cx="752" cy="125"/>
                </a:xfrm>
                <a:custGeom>
                  <a:avLst/>
                  <a:gdLst>
                    <a:gd name="T0" fmla="*/ 1 w 3011"/>
                    <a:gd name="T1" fmla="*/ 500 h 500"/>
                    <a:gd name="T2" fmla="*/ 384 w 3011"/>
                    <a:gd name="T3" fmla="*/ 491 h 500"/>
                    <a:gd name="T4" fmla="*/ 761 w 3011"/>
                    <a:gd name="T5" fmla="*/ 473 h 500"/>
                    <a:gd name="T6" fmla="*/ 949 w 3011"/>
                    <a:gd name="T7" fmla="*/ 461 h 500"/>
                    <a:gd name="T8" fmla="*/ 1137 w 3011"/>
                    <a:gd name="T9" fmla="*/ 444 h 500"/>
                    <a:gd name="T10" fmla="*/ 1323 w 3011"/>
                    <a:gd name="T11" fmla="*/ 426 h 500"/>
                    <a:gd name="T12" fmla="*/ 1510 w 3011"/>
                    <a:gd name="T13" fmla="*/ 404 h 500"/>
                    <a:gd name="T14" fmla="*/ 1696 w 3011"/>
                    <a:gd name="T15" fmla="*/ 378 h 500"/>
                    <a:gd name="T16" fmla="*/ 1882 w 3011"/>
                    <a:gd name="T17" fmla="*/ 348 h 500"/>
                    <a:gd name="T18" fmla="*/ 2068 w 3011"/>
                    <a:gd name="T19" fmla="*/ 315 h 500"/>
                    <a:gd name="T20" fmla="*/ 2256 w 3011"/>
                    <a:gd name="T21" fmla="*/ 276 h 500"/>
                    <a:gd name="T22" fmla="*/ 2444 w 3011"/>
                    <a:gd name="T23" fmla="*/ 233 h 500"/>
                    <a:gd name="T24" fmla="*/ 2632 w 3011"/>
                    <a:gd name="T25" fmla="*/ 187 h 500"/>
                    <a:gd name="T26" fmla="*/ 2821 w 3011"/>
                    <a:gd name="T27" fmla="*/ 134 h 500"/>
                    <a:gd name="T28" fmla="*/ 3011 w 3011"/>
                    <a:gd name="T29" fmla="*/ 75 h 500"/>
                    <a:gd name="T30" fmla="*/ 2893 w 3011"/>
                    <a:gd name="T31" fmla="*/ 30 h 500"/>
                    <a:gd name="T32" fmla="*/ 2705 w 3011"/>
                    <a:gd name="T33" fmla="*/ 84 h 500"/>
                    <a:gd name="T34" fmla="*/ 2518 w 3011"/>
                    <a:gd name="T35" fmla="*/ 134 h 500"/>
                    <a:gd name="T36" fmla="*/ 2333 w 3011"/>
                    <a:gd name="T37" fmla="*/ 179 h 500"/>
                    <a:gd name="T38" fmla="*/ 2146 w 3011"/>
                    <a:gd name="T39" fmla="*/ 219 h 500"/>
                    <a:gd name="T40" fmla="*/ 1962 w 3011"/>
                    <a:gd name="T41" fmla="*/ 254 h 500"/>
                    <a:gd name="T42" fmla="*/ 1777 w 3011"/>
                    <a:gd name="T43" fmla="*/ 286 h 500"/>
                    <a:gd name="T44" fmla="*/ 1592 w 3011"/>
                    <a:gd name="T45" fmla="*/ 313 h 500"/>
                    <a:gd name="T46" fmla="*/ 1407 w 3011"/>
                    <a:gd name="T47" fmla="*/ 337 h 500"/>
                    <a:gd name="T48" fmla="*/ 1222 w 3011"/>
                    <a:gd name="T49" fmla="*/ 357 h 500"/>
                    <a:gd name="T50" fmla="*/ 1036 w 3011"/>
                    <a:gd name="T51" fmla="*/ 374 h 500"/>
                    <a:gd name="T52" fmla="*/ 850 w 3011"/>
                    <a:gd name="T53" fmla="*/ 388 h 500"/>
                    <a:gd name="T54" fmla="*/ 569 w 3011"/>
                    <a:gd name="T55" fmla="*/ 404 h 500"/>
                    <a:gd name="T56" fmla="*/ 191 w 3011"/>
                    <a:gd name="T57" fmla="*/ 417 h 500"/>
                    <a:gd name="T58" fmla="*/ 1 w 3011"/>
                    <a:gd name="T59" fmla="*/ 421 h 500"/>
                    <a:gd name="T60" fmla="*/ 0 w 3011"/>
                    <a:gd name="T61" fmla="*/ 500 h 500"/>
                    <a:gd name="T62" fmla="*/ 0 w 3011"/>
                    <a:gd name="T63" fmla="*/ 500 h 5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3011" h="500">
                      <a:moveTo>
                        <a:pt x="0" y="500"/>
                      </a:moveTo>
                      <a:lnTo>
                        <a:pt x="1" y="500"/>
                      </a:lnTo>
                      <a:lnTo>
                        <a:pt x="193" y="496"/>
                      </a:lnTo>
                      <a:lnTo>
                        <a:pt x="384" y="491"/>
                      </a:lnTo>
                      <a:lnTo>
                        <a:pt x="573" y="483"/>
                      </a:lnTo>
                      <a:lnTo>
                        <a:pt x="761" y="473"/>
                      </a:lnTo>
                      <a:lnTo>
                        <a:pt x="855" y="467"/>
                      </a:lnTo>
                      <a:lnTo>
                        <a:pt x="949" y="461"/>
                      </a:lnTo>
                      <a:lnTo>
                        <a:pt x="1042" y="453"/>
                      </a:lnTo>
                      <a:lnTo>
                        <a:pt x="1137" y="444"/>
                      </a:lnTo>
                      <a:lnTo>
                        <a:pt x="1230" y="436"/>
                      </a:lnTo>
                      <a:lnTo>
                        <a:pt x="1323" y="426"/>
                      </a:lnTo>
                      <a:lnTo>
                        <a:pt x="1417" y="416"/>
                      </a:lnTo>
                      <a:lnTo>
                        <a:pt x="1510" y="404"/>
                      </a:lnTo>
                      <a:lnTo>
                        <a:pt x="1603" y="391"/>
                      </a:lnTo>
                      <a:lnTo>
                        <a:pt x="1696" y="378"/>
                      </a:lnTo>
                      <a:lnTo>
                        <a:pt x="1788" y="364"/>
                      </a:lnTo>
                      <a:lnTo>
                        <a:pt x="1882" y="348"/>
                      </a:lnTo>
                      <a:lnTo>
                        <a:pt x="1975" y="332"/>
                      </a:lnTo>
                      <a:lnTo>
                        <a:pt x="2068" y="315"/>
                      </a:lnTo>
                      <a:lnTo>
                        <a:pt x="2163" y="297"/>
                      </a:lnTo>
                      <a:lnTo>
                        <a:pt x="2256" y="276"/>
                      </a:lnTo>
                      <a:lnTo>
                        <a:pt x="2350" y="255"/>
                      </a:lnTo>
                      <a:lnTo>
                        <a:pt x="2444" y="233"/>
                      </a:lnTo>
                      <a:lnTo>
                        <a:pt x="2538" y="211"/>
                      </a:lnTo>
                      <a:lnTo>
                        <a:pt x="2632" y="187"/>
                      </a:lnTo>
                      <a:lnTo>
                        <a:pt x="2727" y="161"/>
                      </a:lnTo>
                      <a:lnTo>
                        <a:pt x="2821" y="134"/>
                      </a:lnTo>
                      <a:lnTo>
                        <a:pt x="2916" y="105"/>
                      </a:lnTo>
                      <a:lnTo>
                        <a:pt x="3011" y="75"/>
                      </a:lnTo>
                      <a:lnTo>
                        <a:pt x="2987" y="0"/>
                      </a:lnTo>
                      <a:lnTo>
                        <a:pt x="2893" y="30"/>
                      </a:lnTo>
                      <a:lnTo>
                        <a:pt x="2799" y="58"/>
                      </a:lnTo>
                      <a:lnTo>
                        <a:pt x="2705" y="84"/>
                      </a:lnTo>
                      <a:lnTo>
                        <a:pt x="2611" y="110"/>
                      </a:lnTo>
                      <a:lnTo>
                        <a:pt x="2518" y="134"/>
                      </a:lnTo>
                      <a:lnTo>
                        <a:pt x="2425" y="157"/>
                      </a:lnTo>
                      <a:lnTo>
                        <a:pt x="2333" y="179"/>
                      </a:lnTo>
                      <a:lnTo>
                        <a:pt x="2240" y="200"/>
                      </a:lnTo>
                      <a:lnTo>
                        <a:pt x="2146" y="219"/>
                      </a:lnTo>
                      <a:lnTo>
                        <a:pt x="2054" y="237"/>
                      </a:lnTo>
                      <a:lnTo>
                        <a:pt x="1962" y="254"/>
                      </a:lnTo>
                      <a:lnTo>
                        <a:pt x="1869" y="271"/>
                      </a:lnTo>
                      <a:lnTo>
                        <a:pt x="1777" y="286"/>
                      </a:lnTo>
                      <a:lnTo>
                        <a:pt x="1685" y="299"/>
                      </a:lnTo>
                      <a:lnTo>
                        <a:pt x="1592" y="313"/>
                      </a:lnTo>
                      <a:lnTo>
                        <a:pt x="1499" y="325"/>
                      </a:lnTo>
                      <a:lnTo>
                        <a:pt x="1407" y="337"/>
                      </a:lnTo>
                      <a:lnTo>
                        <a:pt x="1314" y="347"/>
                      </a:lnTo>
                      <a:lnTo>
                        <a:pt x="1222" y="357"/>
                      </a:lnTo>
                      <a:lnTo>
                        <a:pt x="1129" y="366"/>
                      </a:lnTo>
                      <a:lnTo>
                        <a:pt x="1036" y="374"/>
                      </a:lnTo>
                      <a:lnTo>
                        <a:pt x="944" y="382"/>
                      </a:lnTo>
                      <a:lnTo>
                        <a:pt x="850" y="388"/>
                      </a:lnTo>
                      <a:lnTo>
                        <a:pt x="757" y="394"/>
                      </a:lnTo>
                      <a:lnTo>
                        <a:pt x="569" y="404"/>
                      </a:lnTo>
                      <a:lnTo>
                        <a:pt x="381" y="412"/>
                      </a:lnTo>
                      <a:lnTo>
                        <a:pt x="191" y="417"/>
                      </a:lnTo>
                      <a:lnTo>
                        <a:pt x="0" y="421"/>
                      </a:lnTo>
                      <a:lnTo>
                        <a:pt x="1" y="421"/>
                      </a:lnTo>
                      <a:lnTo>
                        <a:pt x="0" y="500"/>
                      </a:lnTo>
                      <a:lnTo>
                        <a:pt x="0" y="500"/>
                      </a:lnTo>
                      <a:lnTo>
                        <a:pt x="1" y="500"/>
                      </a:lnTo>
                      <a:lnTo>
                        <a:pt x="0" y="500"/>
                      </a:lnTo>
                      <a:close/>
                    </a:path>
                  </a:pathLst>
                </a:custGeom>
                <a:solidFill>
                  <a:srgbClr val="1F1A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40" name="Freeform 124"/>
                <p:cNvSpPr>
                  <a:spLocks/>
                </p:cNvSpPr>
                <p:nvPr/>
              </p:nvSpPr>
              <p:spPr bwMode="auto">
                <a:xfrm>
                  <a:off x="4851" y="2629"/>
                  <a:ext cx="138" cy="22"/>
                </a:xfrm>
                <a:custGeom>
                  <a:avLst/>
                  <a:gdLst>
                    <a:gd name="T0" fmla="*/ 552 w 552"/>
                    <a:gd name="T1" fmla="*/ 32 h 90"/>
                    <a:gd name="T2" fmla="*/ 4 w 552"/>
                    <a:gd name="T3" fmla="*/ 0 h 90"/>
                    <a:gd name="T4" fmla="*/ 0 w 552"/>
                    <a:gd name="T5" fmla="*/ 58 h 90"/>
                    <a:gd name="T6" fmla="*/ 550 w 552"/>
                    <a:gd name="T7" fmla="*/ 90 h 90"/>
                    <a:gd name="T8" fmla="*/ 552 w 552"/>
                    <a:gd name="T9" fmla="*/ 32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2" h="90">
                      <a:moveTo>
                        <a:pt x="552" y="32"/>
                      </a:moveTo>
                      <a:lnTo>
                        <a:pt x="4" y="0"/>
                      </a:lnTo>
                      <a:lnTo>
                        <a:pt x="0" y="58"/>
                      </a:lnTo>
                      <a:lnTo>
                        <a:pt x="550" y="90"/>
                      </a:lnTo>
                      <a:lnTo>
                        <a:pt x="552" y="32"/>
                      </a:lnTo>
                      <a:close/>
                    </a:path>
                  </a:pathLst>
                </a:custGeom>
                <a:solidFill>
                  <a:srgbClr val="1F1A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41" name="Freeform 125"/>
                <p:cNvSpPr>
                  <a:spLocks/>
                </p:cNvSpPr>
                <p:nvPr/>
              </p:nvSpPr>
              <p:spPr bwMode="auto">
                <a:xfrm>
                  <a:off x="4941" y="2599"/>
                  <a:ext cx="63" cy="52"/>
                </a:xfrm>
                <a:custGeom>
                  <a:avLst/>
                  <a:gdLst>
                    <a:gd name="T0" fmla="*/ 252 w 254"/>
                    <a:gd name="T1" fmla="*/ 210 h 210"/>
                    <a:gd name="T2" fmla="*/ 254 w 254"/>
                    <a:gd name="T3" fmla="*/ 162 h 210"/>
                    <a:gd name="T4" fmla="*/ 34 w 254"/>
                    <a:gd name="T5" fmla="*/ 0 h 210"/>
                    <a:gd name="T6" fmla="*/ 0 w 254"/>
                    <a:gd name="T7" fmla="*/ 47 h 210"/>
                    <a:gd name="T8" fmla="*/ 221 w 254"/>
                    <a:gd name="T9" fmla="*/ 209 h 210"/>
                    <a:gd name="T10" fmla="*/ 223 w 254"/>
                    <a:gd name="T11" fmla="*/ 159 h 210"/>
                    <a:gd name="T12" fmla="*/ 252 w 254"/>
                    <a:gd name="T13" fmla="*/ 210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54" h="210">
                      <a:moveTo>
                        <a:pt x="252" y="210"/>
                      </a:moveTo>
                      <a:lnTo>
                        <a:pt x="254" y="162"/>
                      </a:lnTo>
                      <a:lnTo>
                        <a:pt x="34" y="0"/>
                      </a:lnTo>
                      <a:lnTo>
                        <a:pt x="0" y="47"/>
                      </a:lnTo>
                      <a:lnTo>
                        <a:pt x="221" y="209"/>
                      </a:lnTo>
                      <a:lnTo>
                        <a:pt x="223" y="159"/>
                      </a:lnTo>
                      <a:lnTo>
                        <a:pt x="252" y="210"/>
                      </a:lnTo>
                      <a:close/>
                    </a:path>
                  </a:pathLst>
                </a:custGeom>
                <a:solidFill>
                  <a:srgbClr val="1F1A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42" name="Freeform 126"/>
                <p:cNvSpPr>
                  <a:spLocks/>
                </p:cNvSpPr>
                <p:nvPr/>
              </p:nvSpPr>
              <p:spPr bwMode="auto">
                <a:xfrm>
                  <a:off x="5003" y="2639"/>
                  <a:ext cx="10" cy="12"/>
                </a:xfrm>
                <a:custGeom>
                  <a:avLst/>
                  <a:gdLst>
                    <a:gd name="T0" fmla="*/ 0 w 39"/>
                    <a:gd name="T1" fmla="*/ 48 h 48"/>
                    <a:gd name="T2" fmla="*/ 39 w 39"/>
                    <a:gd name="T3" fmla="*/ 26 h 48"/>
                    <a:gd name="T4" fmla="*/ 2 w 39"/>
                    <a:gd name="T5" fmla="*/ 0 h 48"/>
                    <a:gd name="T6" fmla="*/ 0 w 39"/>
                    <a:gd name="T7" fmla="*/ 4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9" h="48">
                      <a:moveTo>
                        <a:pt x="0" y="48"/>
                      </a:moveTo>
                      <a:lnTo>
                        <a:pt x="39" y="26"/>
                      </a:lnTo>
                      <a:lnTo>
                        <a:pt x="2" y="0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1F1A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43" name="Freeform 127"/>
                <p:cNvSpPr>
                  <a:spLocks/>
                </p:cNvSpPr>
                <p:nvPr/>
              </p:nvSpPr>
              <p:spPr bwMode="auto">
                <a:xfrm>
                  <a:off x="4937" y="2638"/>
                  <a:ext cx="66" cy="47"/>
                </a:xfrm>
                <a:custGeom>
                  <a:avLst/>
                  <a:gdLst>
                    <a:gd name="T0" fmla="*/ 14 w 267"/>
                    <a:gd name="T1" fmla="*/ 161 h 187"/>
                    <a:gd name="T2" fmla="*/ 28 w 267"/>
                    <a:gd name="T3" fmla="*/ 187 h 187"/>
                    <a:gd name="T4" fmla="*/ 267 w 267"/>
                    <a:gd name="T5" fmla="*/ 51 h 187"/>
                    <a:gd name="T6" fmla="*/ 238 w 267"/>
                    <a:gd name="T7" fmla="*/ 0 h 187"/>
                    <a:gd name="T8" fmla="*/ 0 w 267"/>
                    <a:gd name="T9" fmla="*/ 136 h 187"/>
                    <a:gd name="T10" fmla="*/ 14 w 267"/>
                    <a:gd name="T11" fmla="*/ 161 h 1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67" h="187">
                      <a:moveTo>
                        <a:pt x="14" y="161"/>
                      </a:moveTo>
                      <a:lnTo>
                        <a:pt x="28" y="187"/>
                      </a:lnTo>
                      <a:lnTo>
                        <a:pt x="267" y="51"/>
                      </a:lnTo>
                      <a:lnTo>
                        <a:pt x="238" y="0"/>
                      </a:lnTo>
                      <a:lnTo>
                        <a:pt x="0" y="136"/>
                      </a:lnTo>
                      <a:lnTo>
                        <a:pt x="14" y="161"/>
                      </a:lnTo>
                      <a:close/>
                    </a:path>
                  </a:pathLst>
                </a:custGeom>
                <a:solidFill>
                  <a:srgbClr val="1F1A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44" name="Rectangle 128"/>
                <p:cNvSpPr>
                  <a:spLocks noChangeArrowheads="1"/>
                </p:cNvSpPr>
                <p:nvPr/>
              </p:nvSpPr>
              <p:spPr bwMode="auto">
                <a:xfrm>
                  <a:off x="4399" y="2622"/>
                  <a:ext cx="100" cy="14"/>
                </a:xfrm>
                <a:prstGeom prst="rect">
                  <a:avLst/>
                </a:prstGeom>
                <a:solidFill>
                  <a:srgbClr val="1F1A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45" name="Freeform 129"/>
                <p:cNvSpPr>
                  <a:spLocks/>
                </p:cNvSpPr>
                <p:nvPr/>
              </p:nvSpPr>
              <p:spPr bwMode="auto">
                <a:xfrm>
                  <a:off x="4449" y="2586"/>
                  <a:ext cx="66" cy="49"/>
                </a:xfrm>
                <a:custGeom>
                  <a:avLst/>
                  <a:gdLst>
                    <a:gd name="T0" fmla="*/ 262 w 262"/>
                    <a:gd name="T1" fmla="*/ 198 h 198"/>
                    <a:gd name="T2" fmla="*/ 262 w 262"/>
                    <a:gd name="T3" fmla="*/ 148 h 198"/>
                    <a:gd name="T4" fmla="*/ 31 w 262"/>
                    <a:gd name="T5" fmla="*/ 0 h 198"/>
                    <a:gd name="T6" fmla="*/ 0 w 262"/>
                    <a:gd name="T7" fmla="*/ 49 h 198"/>
                    <a:gd name="T8" fmla="*/ 231 w 262"/>
                    <a:gd name="T9" fmla="*/ 198 h 198"/>
                    <a:gd name="T10" fmla="*/ 230 w 262"/>
                    <a:gd name="T11" fmla="*/ 148 h 198"/>
                    <a:gd name="T12" fmla="*/ 262 w 262"/>
                    <a:gd name="T13" fmla="*/ 19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62" h="198">
                      <a:moveTo>
                        <a:pt x="262" y="198"/>
                      </a:moveTo>
                      <a:lnTo>
                        <a:pt x="262" y="148"/>
                      </a:lnTo>
                      <a:lnTo>
                        <a:pt x="31" y="0"/>
                      </a:lnTo>
                      <a:lnTo>
                        <a:pt x="0" y="49"/>
                      </a:lnTo>
                      <a:lnTo>
                        <a:pt x="231" y="198"/>
                      </a:lnTo>
                      <a:lnTo>
                        <a:pt x="230" y="148"/>
                      </a:lnTo>
                      <a:lnTo>
                        <a:pt x="262" y="198"/>
                      </a:lnTo>
                      <a:close/>
                    </a:path>
                  </a:pathLst>
                </a:custGeom>
                <a:solidFill>
                  <a:srgbClr val="1F1A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46" name="Freeform 130"/>
                <p:cNvSpPr>
                  <a:spLocks/>
                </p:cNvSpPr>
                <p:nvPr/>
              </p:nvSpPr>
              <p:spPr bwMode="auto">
                <a:xfrm>
                  <a:off x="4515" y="2623"/>
                  <a:ext cx="9" cy="12"/>
                </a:xfrm>
                <a:custGeom>
                  <a:avLst/>
                  <a:gdLst>
                    <a:gd name="T0" fmla="*/ 0 w 38"/>
                    <a:gd name="T1" fmla="*/ 50 h 50"/>
                    <a:gd name="T2" fmla="*/ 38 w 38"/>
                    <a:gd name="T3" fmla="*/ 25 h 50"/>
                    <a:gd name="T4" fmla="*/ 0 w 38"/>
                    <a:gd name="T5" fmla="*/ 0 h 50"/>
                    <a:gd name="T6" fmla="*/ 0 w 38"/>
                    <a:gd name="T7" fmla="*/ 5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0">
                      <a:moveTo>
                        <a:pt x="0" y="50"/>
                      </a:moveTo>
                      <a:lnTo>
                        <a:pt x="38" y="25"/>
                      </a:lnTo>
                      <a:lnTo>
                        <a:pt x="0" y="0"/>
                      </a:lnTo>
                      <a:lnTo>
                        <a:pt x="0" y="50"/>
                      </a:lnTo>
                      <a:close/>
                    </a:path>
                  </a:pathLst>
                </a:custGeom>
                <a:solidFill>
                  <a:srgbClr val="1F1A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47" name="Freeform 131"/>
                <p:cNvSpPr>
                  <a:spLocks/>
                </p:cNvSpPr>
                <p:nvPr/>
              </p:nvSpPr>
              <p:spPr bwMode="auto">
                <a:xfrm>
                  <a:off x="4449" y="2623"/>
                  <a:ext cx="66" cy="49"/>
                </a:xfrm>
                <a:custGeom>
                  <a:avLst/>
                  <a:gdLst>
                    <a:gd name="T0" fmla="*/ 16 w 262"/>
                    <a:gd name="T1" fmla="*/ 174 h 198"/>
                    <a:gd name="T2" fmla="*/ 31 w 262"/>
                    <a:gd name="T3" fmla="*/ 198 h 198"/>
                    <a:gd name="T4" fmla="*/ 262 w 262"/>
                    <a:gd name="T5" fmla="*/ 50 h 198"/>
                    <a:gd name="T6" fmla="*/ 230 w 262"/>
                    <a:gd name="T7" fmla="*/ 0 h 198"/>
                    <a:gd name="T8" fmla="*/ 0 w 262"/>
                    <a:gd name="T9" fmla="*/ 149 h 198"/>
                    <a:gd name="T10" fmla="*/ 16 w 262"/>
                    <a:gd name="T11" fmla="*/ 174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62" h="198">
                      <a:moveTo>
                        <a:pt x="16" y="174"/>
                      </a:moveTo>
                      <a:lnTo>
                        <a:pt x="31" y="198"/>
                      </a:lnTo>
                      <a:lnTo>
                        <a:pt x="262" y="50"/>
                      </a:lnTo>
                      <a:lnTo>
                        <a:pt x="230" y="0"/>
                      </a:lnTo>
                      <a:lnTo>
                        <a:pt x="0" y="149"/>
                      </a:lnTo>
                      <a:lnTo>
                        <a:pt x="16" y="174"/>
                      </a:lnTo>
                      <a:close/>
                    </a:path>
                  </a:pathLst>
                </a:custGeom>
                <a:solidFill>
                  <a:srgbClr val="1F1A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48" name="Rectangle 132"/>
                <p:cNvSpPr>
                  <a:spLocks noChangeArrowheads="1"/>
                </p:cNvSpPr>
                <p:nvPr/>
              </p:nvSpPr>
              <p:spPr bwMode="auto">
                <a:xfrm>
                  <a:off x="4403" y="2809"/>
                  <a:ext cx="100" cy="14"/>
                </a:xfrm>
                <a:prstGeom prst="rect">
                  <a:avLst/>
                </a:prstGeom>
                <a:solidFill>
                  <a:srgbClr val="1F1A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49" name="Freeform 133"/>
                <p:cNvSpPr>
                  <a:spLocks/>
                </p:cNvSpPr>
                <p:nvPr/>
              </p:nvSpPr>
              <p:spPr bwMode="auto">
                <a:xfrm>
                  <a:off x="4453" y="2773"/>
                  <a:ext cx="65" cy="49"/>
                </a:xfrm>
                <a:custGeom>
                  <a:avLst/>
                  <a:gdLst>
                    <a:gd name="T0" fmla="*/ 262 w 262"/>
                    <a:gd name="T1" fmla="*/ 196 h 196"/>
                    <a:gd name="T2" fmla="*/ 262 w 262"/>
                    <a:gd name="T3" fmla="*/ 148 h 196"/>
                    <a:gd name="T4" fmla="*/ 32 w 262"/>
                    <a:gd name="T5" fmla="*/ 0 h 196"/>
                    <a:gd name="T6" fmla="*/ 0 w 262"/>
                    <a:gd name="T7" fmla="*/ 47 h 196"/>
                    <a:gd name="T8" fmla="*/ 231 w 262"/>
                    <a:gd name="T9" fmla="*/ 196 h 196"/>
                    <a:gd name="T10" fmla="*/ 231 w 262"/>
                    <a:gd name="T11" fmla="*/ 148 h 196"/>
                    <a:gd name="T12" fmla="*/ 262 w 262"/>
                    <a:gd name="T13" fmla="*/ 196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62" h="196">
                      <a:moveTo>
                        <a:pt x="262" y="196"/>
                      </a:moveTo>
                      <a:lnTo>
                        <a:pt x="262" y="148"/>
                      </a:lnTo>
                      <a:lnTo>
                        <a:pt x="32" y="0"/>
                      </a:lnTo>
                      <a:lnTo>
                        <a:pt x="0" y="47"/>
                      </a:lnTo>
                      <a:lnTo>
                        <a:pt x="231" y="196"/>
                      </a:lnTo>
                      <a:lnTo>
                        <a:pt x="231" y="148"/>
                      </a:lnTo>
                      <a:lnTo>
                        <a:pt x="262" y="196"/>
                      </a:lnTo>
                      <a:close/>
                    </a:path>
                  </a:pathLst>
                </a:custGeom>
                <a:solidFill>
                  <a:srgbClr val="1F1A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50" name="Freeform 134"/>
                <p:cNvSpPr>
                  <a:spLocks/>
                </p:cNvSpPr>
                <p:nvPr/>
              </p:nvSpPr>
              <p:spPr bwMode="auto">
                <a:xfrm>
                  <a:off x="4518" y="2810"/>
                  <a:ext cx="10" cy="12"/>
                </a:xfrm>
                <a:custGeom>
                  <a:avLst/>
                  <a:gdLst>
                    <a:gd name="T0" fmla="*/ 0 w 37"/>
                    <a:gd name="T1" fmla="*/ 48 h 48"/>
                    <a:gd name="T2" fmla="*/ 37 w 37"/>
                    <a:gd name="T3" fmla="*/ 25 h 48"/>
                    <a:gd name="T4" fmla="*/ 0 w 37"/>
                    <a:gd name="T5" fmla="*/ 0 h 48"/>
                    <a:gd name="T6" fmla="*/ 0 w 37"/>
                    <a:gd name="T7" fmla="*/ 4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7" h="48">
                      <a:moveTo>
                        <a:pt x="0" y="48"/>
                      </a:moveTo>
                      <a:lnTo>
                        <a:pt x="37" y="25"/>
                      </a:lnTo>
                      <a:lnTo>
                        <a:pt x="0" y="0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1F1A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51" name="Freeform 135"/>
                <p:cNvSpPr>
                  <a:spLocks/>
                </p:cNvSpPr>
                <p:nvPr/>
              </p:nvSpPr>
              <p:spPr bwMode="auto">
                <a:xfrm>
                  <a:off x="4453" y="2810"/>
                  <a:ext cx="65" cy="49"/>
                </a:xfrm>
                <a:custGeom>
                  <a:avLst/>
                  <a:gdLst>
                    <a:gd name="T0" fmla="*/ 17 w 262"/>
                    <a:gd name="T1" fmla="*/ 174 h 198"/>
                    <a:gd name="T2" fmla="*/ 32 w 262"/>
                    <a:gd name="T3" fmla="*/ 198 h 198"/>
                    <a:gd name="T4" fmla="*/ 262 w 262"/>
                    <a:gd name="T5" fmla="*/ 48 h 198"/>
                    <a:gd name="T6" fmla="*/ 231 w 262"/>
                    <a:gd name="T7" fmla="*/ 0 h 198"/>
                    <a:gd name="T8" fmla="*/ 0 w 262"/>
                    <a:gd name="T9" fmla="*/ 149 h 198"/>
                    <a:gd name="T10" fmla="*/ 17 w 262"/>
                    <a:gd name="T11" fmla="*/ 174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62" h="198">
                      <a:moveTo>
                        <a:pt x="17" y="174"/>
                      </a:moveTo>
                      <a:lnTo>
                        <a:pt x="32" y="198"/>
                      </a:lnTo>
                      <a:lnTo>
                        <a:pt x="262" y="48"/>
                      </a:lnTo>
                      <a:lnTo>
                        <a:pt x="231" y="0"/>
                      </a:lnTo>
                      <a:lnTo>
                        <a:pt x="0" y="149"/>
                      </a:lnTo>
                      <a:lnTo>
                        <a:pt x="17" y="174"/>
                      </a:lnTo>
                      <a:close/>
                    </a:path>
                  </a:pathLst>
                </a:custGeom>
                <a:solidFill>
                  <a:srgbClr val="1F1A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52" name="Freeform 136"/>
                <p:cNvSpPr>
                  <a:spLocks/>
                </p:cNvSpPr>
                <p:nvPr/>
              </p:nvSpPr>
              <p:spPr bwMode="auto">
                <a:xfrm>
                  <a:off x="4870" y="2778"/>
                  <a:ext cx="139" cy="31"/>
                </a:xfrm>
                <a:custGeom>
                  <a:avLst/>
                  <a:gdLst>
                    <a:gd name="T0" fmla="*/ 549 w 556"/>
                    <a:gd name="T1" fmla="*/ 0 h 121"/>
                    <a:gd name="T2" fmla="*/ 0 w 556"/>
                    <a:gd name="T3" fmla="*/ 64 h 121"/>
                    <a:gd name="T4" fmla="*/ 6 w 556"/>
                    <a:gd name="T5" fmla="*/ 121 h 121"/>
                    <a:gd name="T6" fmla="*/ 556 w 556"/>
                    <a:gd name="T7" fmla="*/ 56 h 121"/>
                    <a:gd name="T8" fmla="*/ 549 w 556"/>
                    <a:gd name="T9" fmla="*/ 0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6" h="121">
                      <a:moveTo>
                        <a:pt x="549" y="0"/>
                      </a:moveTo>
                      <a:lnTo>
                        <a:pt x="0" y="64"/>
                      </a:lnTo>
                      <a:lnTo>
                        <a:pt x="6" y="121"/>
                      </a:lnTo>
                      <a:lnTo>
                        <a:pt x="556" y="56"/>
                      </a:lnTo>
                      <a:lnTo>
                        <a:pt x="549" y="0"/>
                      </a:lnTo>
                      <a:close/>
                    </a:path>
                  </a:pathLst>
                </a:custGeom>
                <a:solidFill>
                  <a:srgbClr val="1F1A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53" name="Freeform 137"/>
                <p:cNvSpPr>
                  <a:spLocks/>
                </p:cNvSpPr>
                <p:nvPr/>
              </p:nvSpPr>
              <p:spPr bwMode="auto">
                <a:xfrm>
                  <a:off x="4955" y="2747"/>
                  <a:ext cx="69" cy="43"/>
                </a:xfrm>
                <a:custGeom>
                  <a:avLst/>
                  <a:gdLst>
                    <a:gd name="T0" fmla="*/ 276 w 276"/>
                    <a:gd name="T1" fmla="*/ 170 h 174"/>
                    <a:gd name="T2" fmla="*/ 271 w 276"/>
                    <a:gd name="T3" fmla="*/ 122 h 174"/>
                    <a:gd name="T4" fmla="*/ 26 w 276"/>
                    <a:gd name="T5" fmla="*/ 0 h 174"/>
                    <a:gd name="T6" fmla="*/ 0 w 276"/>
                    <a:gd name="T7" fmla="*/ 53 h 174"/>
                    <a:gd name="T8" fmla="*/ 245 w 276"/>
                    <a:gd name="T9" fmla="*/ 174 h 174"/>
                    <a:gd name="T10" fmla="*/ 240 w 276"/>
                    <a:gd name="T11" fmla="*/ 126 h 174"/>
                    <a:gd name="T12" fmla="*/ 276 w 276"/>
                    <a:gd name="T13" fmla="*/ 170 h 1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76" h="174">
                      <a:moveTo>
                        <a:pt x="276" y="170"/>
                      </a:moveTo>
                      <a:lnTo>
                        <a:pt x="271" y="122"/>
                      </a:lnTo>
                      <a:lnTo>
                        <a:pt x="26" y="0"/>
                      </a:lnTo>
                      <a:lnTo>
                        <a:pt x="0" y="53"/>
                      </a:lnTo>
                      <a:lnTo>
                        <a:pt x="245" y="174"/>
                      </a:lnTo>
                      <a:lnTo>
                        <a:pt x="240" y="126"/>
                      </a:lnTo>
                      <a:lnTo>
                        <a:pt x="276" y="170"/>
                      </a:lnTo>
                      <a:close/>
                    </a:path>
                  </a:pathLst>
                </a:custGeom>
                <a:solidFill>
                  <a:srgbClr val="1F1A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54" name="Freeform 138"/>
                <p:cNvSpPr>
                  <a:spLocks/>
                </p:cNvSpPr>
                <p:nvPr/>
              </p:nvSpPr>
              <p:spPr bwMode="auto">
                <a:xfrm>
                  <a:off x="5023" y="2777"/>
                  <a:ext cx="10" cy="12"/>
                </a:xfrm>
                <a:custGeom>
                  <a:avLst/>
                  <a:gdLst>
                    <a:gd name="T0" fmla="*/ 5 w 40"/>
                    <a:gd name="T1" fmla="*/ 48 h 48"/>
                    <a:gd name="T2" fmla="*/ 40 w 40"/>
                    <a:gd name="T3" fmla="*/ 19 h 48"/>
                    <a:gd name="T4" fmla="*/ 0 w 40"/>
                    <a:gd name="T5" fmla="*/ 0 h 48"/>
                    <a:gd name="T6" fmla="*/ 5 w 40"/>
                    <a:gd name="T7" fmla="*/ 4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48">
                      <a:moveTo>
                        <a:pt x="5" y="48"/>
                      </a:moveTo>
                      <a:lnTo>
                        <a:pt x="40" y="19"/>
                      </a:lnTo>
                      <a:lnTo>
                        <a:pt x="0" y="0"/>
                      </a:lnTo>
                      <a:lnTo>
                        <a:pt x="5" y="48"/>
                      </a:lnTo>
                      <a:close/>
                    </a:path>
                  </a:pathLst>
                </a:custGeom>
                <a:solidFill>
                  <a:srgbClr val="1F1A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55" name="Freeform 139"/>
                <p:cNvSpPr>
                  <a:spLocks/>
                </p:cNvSpPr>
                <p:nvPr/>
              </p:nvSpPr>
              <p:spPr bwMode="auto">
                <a:xfrm>
                  <a:off x="4962" y="2778"/>
                  <a:ext cx="62" cy="55"/>
                </a:xfrm>
                <a:custGeom>
                  <a:avLst/>
                  <a:gdLst>
                    <a:gd name="T0" fmla="*/ 18 w 247"/>
                    <a:gd name="T1" fmla="*/ 197 h 219"/>
                    <a:gd name="T2" fmla="*/ 37 w 247"/>
                    <a:gd name="T3" fmla="*/ 219 h 219"/>
                    <a:gd name="T4" fmla="*/ 247 w 247"/>
                    <a:gd name="T5" fmla="*/ 44 h 219"/>
                    <a:gd name="T6" fmla="*/ 211 w 247"/>
                    <a:gd name="T7" fmla="*/ 0 h 219"/>
                    <a:gd name="T8" fmla="*/ 0 w 247"/>
                    <a:gd name="T9" fmla="*/ 175 h 219"/>
                    <a:gd name="T10" fmla="*/ 18 w 247"/>
                    <a:gd name="T11" fmla="*/ 197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47" h="219">
                      <a:moveTo>
                        <a:pt x="18" y="197"/>
                      </a:moveTo>
                      <a:lnTo>
                        <a:pt x="37" y="219"/>
                      </a:lnTo>
                      <a:lnTo>
                        <a:pt x="247" y="44"/>
                      </a:lnTo>
                      <a:lnTo>
                        <a:pt x="211" y="0"/>
                      </a:lnTo>
                      <a:lnTo>
                        <a:pt x="0" y="175"/>
                      </a:lnTo>
                      <a:lnTo>
                        <a:pt x="18" y="197"/>
                      </a:lnTo>
                      <a:close/>
                    </a:path>
                  </a:pathLst>
                </a:custGeom>
                <a:solidFill>
                  <a:srgbClr val="1F1A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56" name="Rectangle 140"/>
                <p:cNvSpPr>
                  <a:spLocks noChangeArrowheads="1"/>
                </p:cNvSpPr>
                <p:nvPr/>
              </p:nvSpPr>
              <p:spPr bwMode="auto">
                <a:xfrm>
                  <a:off x="5353" y="2512"/>
                  <a:ext cx="70" cy="397"/>
                </a:xfrm>
                <a:prstGeom prst="rect">
                  <a:avLst/>
                </a:prstGeom>
                <a:solidFill>
                  <a:srgbClr val="6D619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57" name="Rectangle 141"/>
                <p:cNvSpPr>
                  <a:spLocks noChangeArrowheads="1"/>
                </p:cNvSpPr>
                <p:nvPr/>
              </p:nvSpPr>
              <p:spPr bwMode="auto">
                <a:xfrm>
                  <a:off x="5353" y="2512"/>
                  <a:ext cx="70" cy="397"/>
                </a:xfrm>
                <a:prstGeom prst="rect">
                  <a:avLst/>
                </a:prstGeom>
                <a:noFill/>
                <a:ln w="3175">
                  <a:solidFill>
                    <a:srgbClr val="1F1A17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</p:grpSp>
      </p:grpSp>
      <p:grpSp>
        <p:nvGrpSpPr>
          <p:cNvPr id="9610" name="Group 394"/>
          <p:cNvGrpSpPr>
            <a:grpSpLocks/>
          </p:cNvGrpSpPr>
          <p:nvPr/>
        </p:nvGrpSpPr>
        <p:grpSpPr bwMode="auto">
          <a:xfrm>
            <a:off x="304800" y="1371600"/>
            <a:ext cx="8458200" cy="1860550"/>
            <a:chOff x="192" y="864"/>
            <a:chExt cx="5328" cy="1172"/>
          </a:xfrm>
        </p:grpSpPr>
        <p:sp>
          <p:nvSpPr>
            <p:cNvPr id="9387" name="Freeform 171"/>
            <p:cNvSpPr>
              <a:spLocks/>
            </p:cNvSpPr>
            <p:nvPr/>
          </p:nvSpPr>
          <p:spPr bwMode="auto">
            <a:xfrm>
              <a:off x="5393" y="1541"/>
              <a:ext cx="70" cy="70"/>
            </a:xfrm>
            <a:custGeom>
              <a:avLst/>
              <a:gdLst>
                <a:gd name="T0" fmla="*/ 156 w 282"/>
                <a:gd name="T1" fmla="*/ 281 h 281"/>
                <a:gd name="T2" fmla="*/ 183 w 282"/>
                <a:gd name="T3" fmla="*/ 276 h 281"/>
                <a:gd name="T4" fmla="*/ 208 w 282"/>
                <a:gd name="T5" fmla="*/ 264 h 281"/>
                <a:gd name="T6" fmla="*/ 230 w 282"/>
                <a:gd name="T7" fmla="*/ 250 h 281"/>
                <a:gd name="T8" fmla="*/ 250 w 282"/>
                <a:gd name="T9" fmla="*/ 230 h 281"/>
                <a:gd name="T10" fmla="*/ 264 w 282"/>
                <a:gd name="T11" fmla="*/ 207 h 281"/>
                <a:gd name="T12" fmla="*/ 275 w 282"/>
                <a:gd name="T13" fmla="*/ 182 h 281"/>
                <a:gd name="T14" fmla="*/ 282 w 282"/>
                <a:gd name="T15" fmla="*/ 156 h 281"/>
                <a:gd name="T16" fmla="*/ 282 w 282"/>
                <a:gd name="T17" fmla="*/ 127 h 281"/>
                <a:gd name="T18" fmla="*/ 275 w 282"/>
                <a:gd name="T19" fmla="*/ 99 h 281"/>
                <a:gd name="T20" fmla="*/ 264 w 282"/>
                <a:gd name="T21" fmla="*/ 74 h 281"/>
                <a:gd name="T22" fmla="*/ 250 w 282"/>
                <a:gd name="T23" fmla="*/ 52 h 281"/>
                <a:gd name="T24" fmla="*/ 230 w 282"/>
                <a:gd name="T25" fmla="*/ 33 h 281"/>
                <a:gd name="T26" fmla="*/ 208 w 282"/>
                <a:gd name="T27" fmla="*/ 17 h 281"/>
                <a:gd name="T28" fmla="*/ 183 w 282"/>
                <a:gd name="T29" fmla="*/ 7 h 281"/>
                <a:gd name="T30" fmla="*/ 156 w 282"/>
                <a:gd name="T31" fmla="*/ 2 h 281"/>
                <a:gd name="T32" fmla="*/ 127 w 282"/>
                <a:gd name="T33" fmla="*/ 2 h 281"/>
                <a:gd name="T34" fmla="*/ 99 w 282"/>
                <a:gd name="T35" fmla="*/ 7 h 281"/>
                <a:gd name="T36" fmla="*/ 74 w 282"/>
                <a:gd name="T37" fmla="*/ 17 h 281"/>
                <a:gd name="T38" fmla="*/ 52 w 282"/>
                <a:gd name="T39" fmla="*/ 33 h 281"/>
                <a:gd name="T40" fmla="*/ 33 w 282"/>
                <a:gd name="T41" fmla="*/ 52 h 281"/>
                <a:gd name="T42" fmla="*/ 18 w 282"/>
                <a:gd name="T43" fmla="*/ 74 h 281"/>
                <a:gd name="T44" fmla="*/ 7 w 282"/>
                <a:gd name="T45" fmla="*/ 99 h 281"/>
                <a:gd name="T46" fmla="*/ 2 w 282"/>
                <a:gd name="T47" fmla="*/ 127 h 281"/>
                <a:gd name="T48" fmla="*/ 2 w 282"/>
                <a:gd name="T49" fmla="*/ 156 h 281"/>
                <a:gd name="T50" fmla="*/ 7 w 282"/>
                <a:gd name="T51" fmla="*/ 182 h 281"/>
                <a:gd name="T52" fmla="*/ 18 w 282"/>
                <a:gd name="T53" fmla="*/ 207 h 281"/>
                <a:gd name="T54" fmla="*/ 33 w 282"/>
                <a:gd name="T55" fmla="*/ 230 h 281"/>
                <a:gd name="T56" fmla="*/ 52 w 282"/>
                <a:gd name="T57" fmla="*/ 250 h 281"/>
                <a:gd name="T58" fmla="*/ 74 w 282"/>
                <a:gd name="T59" fmla="*/ 264 h 281"/>
                <a:gd name="T60" fmla="*/ 99 w 282"/>
                <a:gd name="T61" fmla="*/ 276 h 281"/>
                <a:gd name="T62" fmla="*/ 127 w 282"/>
                <a:gd name="T63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81">
                  <a:moveTo>
                    <a:pt x="142" y="281"/>
                  </a:moveTo>
                  <a:lnTo>
                    <a:pt x="156" y="281"/>
                  </a:lnTo>
                  <a:lnTo>
                    <a:pt x="169" y="279"/>
                  </a:lnTo>
                  <a:lnTo>
                    <a:pt x="183" y="276"/>
                  </a:lnTo>
                  <a:lnTo>
                    <a:pt x="196" y="271"/>
                  </a:lnTo>
                  <a:lnTo>
                    <a:pt x="208" y="264"/>
                  </a:lnTo>
                  <a:lnTo>
                    <a:pt x="220" y="257"/>
                  </a:lnTo>
                  <a:lnTo>
                    <a:pt x="230" y="250"/>
                  </a:lnTo>
                  <a:lnTo>
                    <a:pt x="241" y="240"/>
                  </a:lnTo>
                  <a:lnTo>
                    <a:pt x="250" y="230"/>
                  </a:lnTo>
                  <a:lnTo>
                    <a:pt x="258" y="219"/>
                  </a:lnTo>
                  <a:lnTo>
                    <a:pt x="264" y="207"/>
                  </a:lnTo>
                  <a:lnTo>
                    <a:pt x="271" y="195"/>
                  </a:lnTo>
                  <a:lnTo>
                    <a:pt x="275" y="182"/>
                  </a:lnTo>
                  <a:lnTo>
                    <a:pt x="279" y="169"/>
                  </a:lnTo>
                  <a:lnTo>
                    <a:pt x="282" y="156"/>
                  </a:lnTo>
                  <a:lnTo>
                    <a:pt x="282" y="141"/>
                  </a:lnTo>
                  <a:lnTo>
                    <a:pt x="282" y="127"/>
                  </a:lnTo>
                  <a:lnTo>
                    <a:pt x="279" y="112"/>
                  </a:lnTo>
                  <a:lnTo>
                    <a:pt x="275" y="99"/>
                  </a:lnTo>
                  <a:lnTo>
                    <a:pt x="271" y="86"/>
                  </a:lnTo>
                  <a:lnTo>
                    <a:pt x="264" y="74"/>
                  </a:lnTo>
                  <a:lnTo>
                    <a:pt x="258" y="62"/>
                  </a:lnTo>
                  <a:lnTo>
                    <a:pt x="250" y="52"/>
                  </a:lnTo>
                  <a:lnTo>
                    <a:pt x="241" y="41"/>
                  </a:lnTo>
                  <a:lnTo>
                    <a:pt x="230" y="33"/>
                  </a:lnTo>
                  <a:lnTo>
                    <a:pt x="220" y="24"/>
                  </a:lnTo>
                  <a:lnTo>
                    <a:pt x="208" y="17"/>
                  </a:lnTo>
                  <a:lnTo>
                    <a:pt x="196" y="12"/>
                  </a:lnTo>
                  <a:lnTo>
                    <a:pt x="183" y="7"/>
                  </a:lnTo>
                  <a:lnTo>
                    <a:pt x="169" y="3"/>
                  </a:lnTo>
                  <a:lnTo>
                    <a:pt x="156" y="2"/>
                  </a:lnTo>
                  <a:lnTo>
                    <a:pt x="142" y="0"/>
                  </a:lnTo>
                  <a:lnTo>
                    <a:pt x="127" y="2"/>
                  </a:lnTo>
                  <a:lnTo>
                    <a:pt x="113" y="3"/>
                  </a:lnTo>
                  <a:lnTo>
                    <a:pt x="99" y="7"/>
                  </a:lnTo>
                  <a:lnTo>
                    <a:pt x="86" y="12"/>
                  </a:lnTo>
                  <a:lnTo>
                    <a:pt x="74" y="17"/>
                  </a:lnTo>
                  <a:lnTo>
                    <a:pt x="63" y="24"/>
                  </a:lnTo>
                  <a:lnTo>
                    <a:pt x="52" y="33"/>
                  </a:lnTo>
                  <a:lnTo>
                    <a:pt x="41" y="41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6"/>
                  </a:lnTo>
                  <a:lnTo>
                    <a:pt x="7" y="99"/>
                  </a:lnTo>
                  <a:lnTo>
                    <a:pt x="3" y="112"/>
                  </a:lnTo>
                  <a:lnTo>
                    <a:pt x="2" y="127"/>
                  </a:lnTo>
                  <a:lnTo>
                    <a:pt x="0" y="141"/>
                  </a:lnTo>
                  <a:lnTo>
                    <a:pt x="2" y="156"/>
                  </a:lnTo>
                  <a:lnTo>
                    <a:pt x="3" y="169"/>
                  </a:lnTo>
                  <a:lnTo>
                    <a:pt x="7" y="182"/>
                  </a:lnTo>
                  <a:lnTo>
                    <a:pt x="12" y="195"/>
                  </a:lnTo>
                  <a:lnTo>
                    <a:pt x="18" y="207"/>
                  </a:lnTo>
                  <a:lnTo>
                    <a:pt x="24" y="219"/>
                  </a:lnTo>
                  <a:lnTo>
                    <a:pt x="33" y="230"/>
                  </a:lnTo>
                  <a:lnTo>
                    <a:pt x="41" y="240"/>
                  </a:lnTo>
                  <a:lnTo>
                    <a:pt x="52" y="250"/>
                  </a:lnTo>
                  <a:lnTo>
                    <a:pt x="63" y="257"/>
                  </a:lnTo>
                  <a:lnTo>
                    <a:pt x="74" y="264"/>
                  </a:lnTo>
                  <a:lnTo>
                    <a:pt x="86" y="271"/>
                  </a:lnTo>
                  <a:lnTo>
                    <a:pt x="99" y="276"/>
                  </a:lnTo>
                  <a:lnTo>
                    <a:pt x="113" y="279"/>
                  </a:lnTo>
                  <a:lnTo>
                    <a:pt x="127" y="281"/>
                  </a:lnTo>
                  <a:lnTo>
                    <a:pt x="142" y="281"/>
                  </a:lnTo>
                </a:path>
              </a:pathLst>
            </a:custGeom>
            <a:noFill/>
            <a:ln w="3175">
              <a:solidFill>
                <a:srgbClr val="1F1A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9388" name="Freeform 172"/>
            <p:cNvSpPr>
              <a:spLocks/>
            </p:cNvSpPr>
            <p:nvPr/>
          </p:nvSpPr>
          <p:spPr bwMode="auto">
            <a:xfrm>
              <a:off x="5393" y="1663"/>
              <a:ext cx="20" cy="21"/>
            </a:xfrm>
            <a:custGeom>
              <a:avLst/>
              <a:gdLst>
                <a:gd name="T0" fmla="*/ 41 w 82"/>
                <a:gd name="T1" fmla="*/ 81 h 81"/>
                <a:gd name="T2" fmla="*/ 49 w 82"/>
                <a:gd name="T3" fmla="*/ 81 h 81"/>
                <a:gd name="T4" fmla="*/ 57 w 82"/>
                <a:gd name="T5" fmla="*/ 79 h 81"/>
                <a:gd name="T6" fmla="*/ 64 w 82"/>
                <a:gd name="T7" fmla="*/ 75 h 81"/>
                <a:gd name="T8" fmla="*/ 70 w 82"/>
                <a:gd name="T9" fmla="*/ 69 h 81"/>
                <a:gd name="T10" fmla="*/ 76 w 82"/>
                <a:gd name="T11" fmla="*/ 64 h 81"/>
                <a:gd name="T12" fmla="*/ 80 w 82"/>
                <a:gd name="T13" fmla="*/ 56 h 81"/>
                <a:gd name="T14" fmla="*/ 81 w 82"/>
                <a:gd name="T15" fmla="*/ 50 h 81"/>
                <a:gd name="T16" fmla="*/ 82 w 82"/>
                <a:gd name="T17" fmla="*/ 40 h 81"/>
                <a:gd name="T18" fmla="*/ 81 w 82"/>
                <a:gd name="T19" fmla="*/ 32 h 81"/>
                <a:gd name="T20" fmla="*/ 80 w 82"/>
                <a:gd name="T21" fmla="*/ 25 h 81"/>
                <a:gd name="T22" fmla="*/ 76 w 82"/>
                <a:gd name="T23" fmla="*/ 18 h 81"/>
                <a:gd name="T24" fmla="*/ 70 w 82"/>
                <a:gd name="T25" fmla="*/ 11 h 81"/>
                <a:gd name="T26" fmla="*/ 64 w 82"/>
                <a:gd name="T27" fmla="*/ 7 h 81"/>
                <a:gd name="T28" fmla="*/ 57 w 82"/>
                <a:gd name="T29" fmla="*/ 3 h 81"/>
                <a:gd name="T30" fmla="*/ 49 w 82"/>
                <a:gd name="T31" fmla="*/ 1 h 81"/>
                <a:gd name="T32" fmla="*/ 41 w 82"/>
                <a:gd name="T33" fmla="*/ 0 h 81"/>
                <a:gd name="T34" fmla="*/ 33 w 82"/>
                <a:gd name="T35" fmla="*/ 1 h 81"/>
                <a:gd name="T36" fmla="*/ 26 w 82"/>
                <a:gd name="T37" fmla="*/ 3 h 81"/>
                <a:gd name="T38" fmla="*/ 19 w 82"/>
                <a:gd name="T39" fmla="*/ 7 h 81"/>
                <a:gd name="T40" fmla="*/ 12 w 82"/>
                <a:gd name="T41" fmla="*/ 11 h 81"/>
                <a:gd name="T42" fmla="*/ 7 w 82"/>
                <a:gd name="T43" fmla="*/ 18 h 81"/>
                <a:gd name="T44" fmla="*/ 4 w 82"/>
                <a:gd name="T45" fmla="*/ 25 h 81"/>
                <a:gd name="T46" fmla="*/ 2 w 82"/>
                <a:gd name="T47" fmla="*/ 32 h 81"/>
                <a:gd name="T48" fmla="*/ 0 w 82"/>
                <a:gd name="T49" fmla="*/ 40 h 81"/>
                <a:gd name="T50" fmla="*/ 2 w 82"/>
                <a:gd name="T51" fmla="*/ 50 h 81"/>
                <a:gd name="T52" fmla="*/ 4 w 82"/>
                <a:gd name="T53" fmla="*/ 56 h 81"/>
                <a:gd name="T54" fmla="*/ 7 w 82"/>
                <a:gd name="T55" fmla="*/ 64 h 81"/>
                <a:gd name="T56" fmla="*/ 12 w 82"/>
                <a:gd name="T57" fmla="*/ 69 h 81"/>
                <a:gd name="T58" fmla="*/ 19 w 82"/>
                <a:gd name="T59" fmla="*/ 75 h 81"/>
                <a:gd name="T60" fmla="*/ 26 w 82"/>
                <a:gd name="T61" fmla="*/ 79 h 81"/>
                <a:gd name="T62" fmla="*/ 33 w 82"/>
                <a:gd name="T63" fmla="*/ 81 h 81"/>
                <a:gd name="T64" fmla="*/ 41 w 82"/>
                <a:gd name="T65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2" h="81">
                  <a:moveTo>
                    <a:pt x="41" y="81"/>
                  </a:moveTo>
                  <a:lnTo>
                    <a:pt x="49" y="81"/>
                  </a:lnTo>
                  <a:lnTo>
                    <a:pt x="57" y="79"/>
                  </a:lnTo>
                  <a:lnTo>
                    <a:pt x="64" y="75"/>
                  </a:lnTo>
                  <a:lnTo>
                    <a:pt x="70" y="69"/>
                  </a:lnTo>
                  <a:lnTo>
                    <a:pt x="76" y="64"/>
                  </a:lnTo>
                  <a:lnTo>
                    <a:pt x="80" y="56"/>
                  </a:lnTo>
                  <a:lnTo>
                    <a:pt x="81" y="50"/>
                  </a:lnTo>
                  <a:lnTo>
                    <a:pt x="82" y="40"/>
                  </a:lnTo>
                  <a:lnTo>
                    <a:pt x="81" y="32"/>
                  </a:lnTo>
                  <a:lnTo>
                    <a:pt x="80" y="25"/>
                  </a:lnTo>
                  <a:lnTo>
                    <a:pt x="76" y="18"/>
                  </a:lnTo>
                  <a:lnTo>
                    <a:pt x="70" y="11"/>
                  </a:lnTo>
                  <a:lnTo>
                    <a:pt x="64" y="7"/>
                  </a:lnTo>
                  <a:lnTo>
                    <a:pt x="57" y="3"/>
                  </a:lnTo>
                  <a:lnTo>
                    <a:pt x="49" y="1"/>
                  </a:lnTo>
                  <a:lnTo>
                    <a:pt x="41" y="0"/>
                  </a:lnTo>
                  <a:lnTo>
                    <a:pt x="33" y="1"/>
                  </a:lnTo>
                  <a:lnTo>
                    <a:pt x="26" y="3"/>
                  </a:lnTo>
                  <a:lnTo>
                    <a:pt x="19" y="7"/>
                  </a:lnTo>
                  <a:lnTo>
                    <a:pt x="12" y="11"/>
                  </a:lnTo>
                  <a:lnTo>
                    <a:pt x="7" y="18"/>
                  </a:lnTo>
                  <a:lnTo>
                    <a:pt x="4" y="25"/>
                  </a:lnTo>
                  <a:lnTo>
                    <a:pt x="2" y="32"/>
                  </a:lnTo>
                  <a:lnTo>
                    <a:pt x="0" y="40"/>
                  </a:lnTo>
                  <a:lnTo>
                    <a:pt x="2" y="50"/>
                  </a:lnTo>
                  <a:lnTo>
                    <a:pt x="4" y="56"/>
                  </a:lnTo>
                  <a:lnTo>
                    <a:pt x="7" y="64"/>
                  </a:lnTo>
                  <a:lnTo>
                    <a:pt x="12" y="69"/>
                  </a:lnTo>
                  <a:lnTo>
                    <a:pt x="19" y="75"/>
                  </a:lnTo>
                  <a:lnTo>
                    <a:pt x="26" y="79"/>
                  </a:lnTo>
                  <a:lnTo>
                    <a:pt x="33" y="81"/>
                  </a:lnTo>
                  <a:lnTo>
                    <a:pt x="41" y="81"/>
                  </a:lnTo>
                  <a:close/>
                </a:path>
              </a:pathLst>
            </a:custGeom>
            <a:solidFill>
              <a:srgbClr val="667B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9389" name="Freeform 173"/>
            <p:cNvSpPr>
              <a:spLocks/>
            </p:cNvSpPr>
            <p:nvPr/>
          </p:nvSpPr>
          <p:spPr bwMode="auto">
            <a:xfrm>
              <a:off x="5393" y="1663"/>
              <a:ext cx="20" cy="21"/>
            </a:xfrm>
            <a:custGeom>
              <a:avLst/>
              <a:gdLst>
                <a:gd name="T0" fmla="*/ 41 w 82"/>
                <a:gd name="T1" fmla="*/ 81 h 81"/>
                <a:gd name="T2" fmla="*/ 49 w 82"/>
                <a:gd name="T3" fmla="*/ 81 h 81"/>
                <a:gd name="T4" fmla="*/ 57 w 82"/>
                <a:gd name="T5" fmla="*/ 79 h 81"/>
                <a:gd name="T6" fmla="*/ 64 w 82"/>
                <a:gd name="T7" fmla="*/ 75 h 81"/>
                <a:gd name="T8" fmla="*/ 70 w 82"/>
                <a:gd name="T9" fmla="*/ 69 h 81"/>
                <a:gd name="T10" fmla="*/ 76 w 82"/>
                <a:gd name="T11" fmla="*/ 64 h 81"/>
                <a:gd name="T12" fmla="*/ 80 w 82"/>
                <a:gd name="T13" fmla="*/ 56 h 81"/>
                <a:gd name="T14" fmla="*/ 81 w 82"/>
                <a:gd name="T15" fmla="*/ 50 h 81"/>
                <a:gd name="T16" fmla="*/ 82 w 82"/>
                <a:gd name="T17" fmla="*/ 40 h 81"/>
                <a:gd name="T18" fmla="*/ 81 w 82"/>
                <a:gd name="T19" fmla="*/ 32 h 81"/>
                <a:gd name="T20" fmla="*/ 80 w 82"/>
                <a:gd name="T21" fmla="*/ 25 h 81"/>
                <a:gd name="T22" fmla="*/ 76 w 82"/>
                <a:gd name="T23" fmla="*/ 18 h 81"/>
                <a:gd name="T24" fmla="*/ 70 w 82"/>
                <a:gd name="T25" fmla="*/ 11 h 81"/>
                <a:gd name="T26" fmla="*/ 64 w 82"/>
                <a:gd name="T27" fmla="*/ 7 h 81"/>
                <a:gd name="T28" fmla="*/ 57 w 82"/>
                <a:gd name="T29" fmla="*/ 3 h 81"/>
                <a:gd name="T30" fmla="*/ 49 w 82"/>
                <a:gd name="T31" fmla="*/ 1 h 81"/>
                <a:gd name="T32" fmla="*/ 41 w 82"/>
                <a:gd name="T33" fmla="*/ 0 h 81"/>
                <a:gd name="T34" fmla="*/ 33 w 82"/>
                <a:gd name="T35" fmla="*/ 1 h 81"/>
                <a:gd name="T36" fmla="*/ 26 w 82"/>
                <a:gd name="T37" fmla="*/ 3 h 81"/>
                <a:gd name="T38" fmla="*/ 19 w 82"/>
                <a:gd name="T39" fmla="*/ 7 h 81"/>
                <a:gd name="T40" fmla="*/ 12 w 82"/>
                <a:gd name="T41" fmla="*/ 11 h 81"/>
                <a:gd name="T42" fmla="*/ 7 w 82"/>
                <a:gd name="T43" fmla="*/ 18 h 81"/>
                <a:gd name="T44" fmla="*/ 4 w 82"/>
                <a:gd name="T45" fmla="*/ 25 h 81"/>
                <a:gd name="T46" fmla="*/ 2 w 82"/>
                <a:gd name="T47" fmla="*/ 32 h 81"/>
                <a:gd name="T48" fmla="*/ 0 w 82"/>
                <a:gd name="T49" fmla="*/ 40 h 81"/>
                <a:gd name="T50" fmla="*/ 2 w 82"/>
                <a:gd name="T51" fmla="*/ 50 h 81"/>
                <a:gd name="T52" fmla="*/ 4 w 82"/>
                <a:gd name="T53" fmla="*/ 56 h 81"/>
                <a:gd name="T54" fmla="*/ 7 w 82"/>
                <a:gd name="T55" fmla="*/ 64 h 81"/>
                <a:gd name="T56" fmla="*/ 12 w 82"/>
                <a:gd name="T57" fmla="*/ 69 h 81"/>
                <a:gd name="T58" fmla="*/ 19 w 82"/>
                <a:gd name="T59" fmla="*/ 75 h 81"/>
                <a:gd name="T60" fmla="*/ 26 w 82"/>
                <a:gd name="T61" fmla="*/ 79 h 81"/>
                <a:gd name="T62" fmla="*/ 33 w 82"/>
                <a:gd name="T63" fmla="*/ 81 h 81"/>
                <a:gd name="T64" fmla="*/ 41 w 82"/>
                <a:gd name="T65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2" h="81">
                  <a:moveTo>
                    <a:pt x="41" y="81"/>
                  </a:moveTo>
                  <a:lnTo>
                    <a:pt x="49" y="81"/>
                  </a:lnTo>
                  <a:lnTo>
                    <a:pt x="57" y="79"/>
                  </a:lnTo>
                  <a:lnTo>
                    <a:pt x="64" y="75"/>
                  </a:lnTo>
                  <a:lnTo>
                    <a:pt x="70" y="69"/>
                  </a:lnTo>
                  <a:lnTo>
                    <a:pt x="76" y="64"/>
                  </a:lnTo>
                  <a:lnTo>
                    <a:pt x="80" y="56"/>
                  </a:lnTo>
                  <a:lnTo>
                    <a:pt x="81" y="50"/>
                  </a:lnTo>
                  <a:lnTo>
                    <a:pt x="82" y="40"/>
                  </a:lnTo>
                  <a:lnTo>
                    <a:pt x="81" y="32"/>
                  </a:lnTo>
                  <a:lnTo>
                    <a:pt x="80" y="25"/>
                  </a:lnTo>
                  <a:lnTo>
                    <a:pt x="76" y="18"/>
                  </a:lnTo>
                  <a:lnTo>
                    <a:pt x="70" y="11"/>
                  </a:lnTo>
                  <a:lnTo>
                    <a:pt x="64" y="7"/>
                  </a:lnTo>
                  <a:lnTo>
                    <a:pt x="57" y="3"/>
                  </a:lnTo>
                  <a:lnTo>
                    <a:pt x="49" y="1"/>
                  </a:lnTo>
                  <a:lnTo>
                    <a:pt x="41" y="0"/>
                  </a:lnTo>
                  <a:lnTo>
                    <a:pt x="33" y="1"/>
                  </a:lnTo>
                  <a:lnTo>
                    <a:pt x="26" y="3"/>
                  </a:lnTo>
                  <a:lnTo>
                    <a:pt x="19" y="7"/>
                  </a:lnTo>
                  <a:lnTo>
                    <a:pt x="12" y="11"/>
                  </a:lnTo>
                  <a:lnTo>
                    <a:pt x="7" y="18"/>
                  </a:lnTo>
                  <a:lnTo>
                    <a:pt x="4" y="25"/>
                  </a:lnTo>
                  <a:lnTo>
                    <a:pt x="2" y="32"/>
                  </a:lnTo>
                  <a:lnTo>
                    <a:pt x="0" y="40"/>
                  </a:lnTo>
                  <a:lnTo>
                    <a:pt x="2" y="50"/>
                  </a:lnTo>
                  <a:lnTo>
                    <a:pt x="4" y="56"/>
                  </a:lnTo>
                  <a:lnTo>
                    <a:pt x="7" y="64"/>
                  </a:lnTo>
                  <a:lnTo>
                    <a:pt x="12" y="69"/>
                  </a:lnTo>
                  <a:lnTo>
                    <a:pt x="19" y="75"/>
                  </a:lnTo>
                  <a:lnTo>
                    <a:pt x="26" y="79"/>
                  </a:lnTo>
                  <a:lnTo>
                    <a:pt x="33" y="81"/>
                  </a:lnTo>
                  <a:lnTo>
                    <a:pt x="41" y="81"/>
                  </a:lnTo>
                  <a:close/>
                </a:path>
              </a:pathLst>
            </a:custGeom>
            <a:noFill/>
            <a:ln w="3175">
              <a:solidFill>
                <a:srgbClr val="1F1A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9390" name="Freeform 174"/>
            <p:cNvSpPr>
              <a:spLocks/>
            </p:cNvSpPr>
            <p:nvPr/>
          </p:nvSpPr>
          <p:spPr bwMode="auto">
            <a:xfrm>
              <a:off x="5150" y="1706"/>
              <a:ext cx="25" cy="25"/>
            </a:xfrm>
            <a:custGeom>
              <a:avLst/>
              <a:gdLst>
                <a:gd name="T0" fmla="*/ 50 w 99"/>
                <a:gd name="T1" fmla="*/ 100 h 100"/>
                <a:gd name="T2" fmla="*/ 60 w 99"/>
                <a:gd name="T3" fmla="*/ 99 h 100"/>
                <a:gd name="T4" fmla="*/ 69 w 99"/>
                <a:gd name="T5" fmla="*/ 97 h 100"/>
                <a:gd name="T6" fmla="*/ 78 w 99"/>
                <a:gd name="T7" fmla="*/ 91 h 100"/>
                <a:gd name="T8" fmla="*/ 85 w 99"/>
                <a:gd name="T9" fmla="*/ 86 h 100"/>
                <a:gd name="T10" fmla="*/ 91 w 99"/>
                <a:gd name="T11" fmla="*/ 78 h 100"/>
                <a:gd name="T12" fmla="*/ 95 w 99"/>
                <a:gd name="T13" fmla="*/ 70 h 100"/>
                <a:gd name="T14" fmla="*/ 99 w 99"/>
                <a:gd name="T15" fmla="*/ 60 h 100"/>
                <a:gd name="T16" fmla="*/ 99 w 99"/>
                <a:gd name="T17" fmla="*/ 50 h 100"/>
                <a:gd name="T18" fmla="*/ 99 w 99"/>
                <a:gd name="T19" fmla="*/ 40 h 100"/>
                <a:gd name="T20" fmla="*/ 95 w 99"/>
                <a:gd name="T21" fmla="*/ 31 h 100"/>
                <a:gd name="T22" fmla="*/ 91 w 99"/>
                <a:gd name="T23" fmla="*/ 23 h 100"/>
                <a:gd name="T24" fmla="*/ 85 w 99"/>
                <a:gd name="T25" fmla="*/ 15 h 100"/>
                <a:gd name="T26" fmla="*/ 78 w 99"/>
                <a:gd name="T27" fmla="*/ 8 h 100"/>
                <a:gd name="T28" fmla="*/ 69 w 99"/>
                <a:gd name="T29" fmla="*/ 4 h 100"/>
                <a:gd name="T30" fmla="*/ 60 w 99"/>
                <a:gd name="T31" fmla="*/ 2 h 100"/>
                <a:gd name="T32" fmla="*/ 50 w 99"/>
                <a:gd name="T33" fmla="*/ 0 h 100"/>
                <a:gd name="T34" fmla="*/ 40 w 99"/>
                <a:gd name="T35" fmla="*/ 2 h 100"/>
                <a:gd name="T36" fmla="*/ 31 w 99"/>
                <a:gd name="T37" fmla="*/ 4 h 100"/>
                <a:gd name="T38" fmla="*/ 21 w 99"/>
                <a:gd name="T39" fmla="*/ 8 h 100"/>
                <a:gd name="T40" fmla="*/ 15 w 99"/>
                <a:gd name="T41" fmla="*/ 15 h 100"/>
                <a:gd name="T42" fmla="*/ 8 w 99"/>
                <a:gd name="T43" fmla="*/ 23 h 100"/>
                <a:gd name="T44" fmla="*/ 4 w 99"/>
                <a:gd name="T45" fmla="*/ 31 h 100"/>
                <a:gd name="T46" fmla="*/ 0 w 99"/>
                <a:gd name="T47" fmla="*/ 40 h 100"/>
                <a:gd name="T48" fmla="*/ 0 w 99"/>
                <a:gd name="T49" fmla="*/ 50 h 100"/>
                <a:gd name="T50" fmla="*/ 0 w 99"/>
                <a:gd name="T51" fmla="*/ 60 h 100"/>
                <a:gd name="T52" fmla="*/ 4 w 99"/>
                <a:gd name="T53" fmla="*/ 70 h 100"/>
                <a:gd name="T54" fmla="*/ 8 w 99"/>
                <a:gd name="T55" fmla="*/ 78 h 100"/>
                <a:gd name="T56" fmla="*/ 15 w 99"/>
                <a:gd name="T57" fmla="*/ 86 h 100"/>
                <a:gd name="T58" fmla="*/ 21 w 99"/>
                <a:gd name="T59" fmla="*/ 91 h 100"/>
                <a:gd name="T60" fmla="*/ 31 w 99"/>
                <a:gd name="T61" fmla="*/ 97 h 100"/>
                <a:gd name="T62" fmla="*/ 40 w 99"/>
                <a:gd name="T63" fmla="*/ 99 h 100"/>
                <a:gd name="T64" fmla="*/ 50 w 99"/>
                <a:gd name="T65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" h="100">
                  <a:moveTo>
                    <a:pt x="50" y="100"/>
                  </a:moveTo>
                  <a:lnTo>
                    <a:pt x="60" y="99"/>
                  </a:lnTo>
                  <a:lnTo>
                    <a:pt x="69" y="97"/>
                  </a:lnTo>
                  <a:lnTo>
                    <a:pt x="78" y="91"/>
                  </a:lnTo>
                  <a:lnTo>
                    <a:pt x="85" y="86"/>
                  </a:lnTo>
                  <a:lnTo>
                    <a:pt x="91" y="78"/>
                  </a:lnTo>
                  <a:lnTo>
                    <a:pt x="95" y="70"/>
                  </a:lnTo>
                  <a:lnTo>
                    <a:pt x="99" y="60"/>
                  </a:lnTo>
                  <a:lnTo>
                    <a:pt x="99" y="50"/>
                  </a:lnTo>
                  <a:lnTo>
                    <a:pt x="99" y="40"/>
                  </a:lnTo>
                  <a:lnTo>
                    <a:pt x="95" y="31"/>
                  </a:lnTo>
                  <a:lnTo>
                    <a:pt x="91" y="23"/>
                  </a:lnTo>
                  <a:lnTo>
                    <a:pt x="85" y="15"/>
                  </a:lnTo>
                  <a:lnTo>
                    <a:pt x="78" y="8"/>
                  </a:lnTo>
                  <a:lnTo>
                    <a:pt x="69" y="4"/>
                  </a:lnTo>
                  <a:lnTo>
                    <a:pt x="60" y="2"/>
                  </a:lnTo>
                  <a:lnTo>
                    <a:pt x="50" y="0"/>
                  </a:lnTo>
                  <a:lnTo>
                    <a:pt x="40" y="2"/>
                  </a:lnTo>
                  <a:lnTo>
                    <a:pt x="31" y="4"/>
                  </a:lnTo>
                  <a:lnTo>
                    <a:pt x="21" y="8"/>
                  </a:lnTo>
                  <a:lnTo>
                    <a:pt x="15" y="15"/>
                  </a:lnTo>
                  <a:lnTo>
                    <a:pt x="8" y="23"/>
                  </a:lnTo>
                  <a:lnTo>
                    <a:pt x="4" y="31"/>
                  </a:lnTo>
                  <a:lnTo>
                    <a:pt x="0" y="40"/>
                  </a:lnTo>
                  <a:lnTo>
                    <a:pt x="0" y="50"/>
                  </a:lnTo>
                  <a:lnTo>
                    <a:pt x="0" y="60"/>
                  </a:lnTo>
                  <a:lnTo>
                    <a:pt x="4" y="70"/>
                  </a:lnTo>
                  <a:lnTo>
                    <a:pt x="8" y="78"/>
                  </a:lnTo>
                  <a:lnTo>
                    <a:pt x="15" y="86"/>
                  </a:lnTo>
                  <a:lnTo>
                    <a:pt x="21" y="91"/>
                  </a:lnTo>
                  <a:lnTo>
                    <a:pt x="31" y="97"/>
                  </a:lnTo>
                  <a:lnTo>
                    <a:pt x="40" y="99"/>
                  </a:lnTo>
                  <a:lnTo>
                    <a:pt x="50" y="100"/>
                  </a:lnTo>
                  <a:close/>
                </a:path>
              </a:pathLst>
            </a:custGeom>
            <a:solidFill>
              <a:srgbClr val="667B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9391" name="Freeform 175"/>
            <p:cNvSpPr>
              <a:spLocks/>
            </p:cNvSpPr>
            <p:nvPr/>
          </p:nvSpPr>
          <p:spPr bwMode="auto">
            <a:xfrm>
              <a:off x="5150" y="1706"/>
              <a:ext cx="25" cy="25"/>
            </a:xfrm>
            <a:custGeom>
              <a:avLst/>
              <a:gdLst>
                <a:gd name="T0" fmla="*/ 50 w 99"/>
                <a:gd name="T1" fmla="*/ 100 h 100"/>
                <a:gd name="T2" fmla="*/ 60 w 99"/>
                <a:gd name="T3" fmla="*/ 99 h 100"/>
                <a:gd name="T4" fmla="*/ 69 w 99"/>
                <a:gd name="T5" fmla="*/ 97 h 100"/>
                <a:gd name="T6" fmla="*/ 78 w 99"/>
                <a:gd name="T7" fmla="*/ 91 h 100"/>
                <a:gd name="T8" fmla="*/ 85 w 99"/>
                <a:gd name="T9" fmla="*/ 86 h 100"/>
                <a:gd name="T10" fmla="*/ 91 w 99"/>
                <a:gd name="T11" fmla="*/ 78 h 100"/>
                <a:gd name="T12" fmla="*/ 95 w 99"/>
                <a:gd name="T13" fmla="*/ 70 h 100"/>
                <a:gd name="T14" fmla="*/ 99 w 99"/>
                <a:gd name="T15" fmla="*/ 60 h 100"/>
                <a:gd name="T16" fmla="*/ 99 w 99"/>
                <a:gd name="T17" fmla="*/ 50 h 100"/>
                <a:gd name="T18" fmla="*/ 99 w 99"/>
                <a:gd name="T19" fmla="*/ 40 h 100"/>
                <a:gd name="T20" fmla="*/ 95 w 99"/>
                <a:gd name="T21" fmla="*/ 31 h 100"/>
                <a:gd name="T22" fmla="*/ 91 w 99"/>
                <a:gd name="T23" fmla="*/ 23 h 100"/>
                <a:gd name="T24" fmla="*/ 85 w 99"/>
                <a:gd name="T25" fmla="*/ 15 h 100"/>
                <a:gd name="T26" fmla="*/ 78 w 99"/>
                <a:gd name="T27" fmla="*/ 8 h 100"/>
                <a:gd name="T28" fmla="*/ 69 w 99"/>
                <a:gd name="T29" fmla="*/ 4 h 100"/>
                <a:gd name="T30" fmla="*/ 60 w 99"/>
                <a:gd name="T31" fmla="*/ 2 h 100"/>
                <a:gd name="T32" fmla="*/ 50 w 99"/>
                <a:gd name="T33" fmla="*/ 0 h 100"/>
                <a:gd name="T34" fmla="*/ 40 w 99"/>
                <a:gd name="T35" fmla="*/ 2 h 100"/>
                <a:gd name="T36" fmla="*/ 31 w 99"/>
                <a:gd name="T37" fmla="*/ 4 h 100"/>
                <a:gd name="T38" fmla="*/ 21 w 99"/>
                <a:gd name="T39" fmla="*/ 8 h 100"/>
                <a:gd name="T40" fmla="*/ 15 w 99"/>
                <a:gd name="T41" fmla="*/ 15 h 100"/>
                <a:gd name="T42" fmla="*/ 8 w 99"/>
                <a:gd name="T43" fmla="*/ 23 h 100"/>
                <a:gd name="T44" fmla="*/ 4 w 99"/>
                <a:gd name="T45" fmla="*/ 31 h 100"/>
                <a:gd name="T46" fmla="*/ 0 w 99"/>
                <a:gd name="T47" fmla="*/ 40 h 100"/>
                <a:gd name="T48" fmla="*/ 0 w 99"/>
                <a:gd name="T49" fmla="*/ 50 h 100"/>
                <a:gd name="T50" fmla="*/ 0 w 99"/>
                <a:gd name="T51" fmla="*/ 60 h 100"/>
                <a:gd name="T52" fmla="*/ 4 w 99"/>
                <a:gd name="T53" fmla="*/ 70 h 100"/>
                <a:gd name="T54" fmla="*/ 8 w 99"/>
                <a:gd name="T55" fmla="*/ 78 h 100"/>
                <a:gd name="T56" fmla="*/ 15 w 99"/>
                <a:gd name="T57" fmla="*/ 86 h 100"/>
                <a:gd name="T58" fmla="*/ 21 w 99"/>
                <a:gd name="T59" fmla="*/ 91 h 100"/>
                <a:gd name="T60" fmla="*/ 31 w 99"/>
                <a:gd name="T61" fmla="*/ 97 h 100"/>
                <a:gd name="T62" fmla="*/ 40 w 99"/>
                <a:gd name="T63" fmla="*/ 99 h 100"/>
                <a:gd name="T64" fmla="*/ 50 w 99"/>
                <a:gd name="T65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" h="100">
                  <a:moveTo>
                    <a:pt x="50" y="100"/>
                  </a:moveTo>
                  <a:lnTo>
                    <a:pt x="60" y="99"/>
                  </a:lnTo>
                  <a:lnTo>
                    <a:pt x="69" y="97"/>
                  </a:lnTo>
                  <a:lnTo>
                    <a:pt x="78" y="91"/>
                  </a:lnTo>
                  <a:lnTo>
                    <a:pt x="85" y="86"/>
                  </a:lnTo>
                  <a:lnTo>
                    <a:pt x="91" y="78"/>
                  </a:lnTo>
                  <a:lnTo>
                    <a:pt x="95" y="70"/>
                  </a:lnTo>
                  <a:lnTo>
                    <a:pt x="99" y="60"/>
                  </a:lnTo>
                  <a:lnTo>
                    <a:pt x="99" y="50"/>
                  </a:lnTo>
                  <a:lnTo>
                    <a:pt x="99" y="40"/>
                  </a:lnTo>
                  <a:lnTo>
                    <a:pt x="95" y="31"/>
                  </a:lnTo>
                  <a:lnTo>
                    <a:pt x="91" y="23"/>
                  </a:lnTo>
                  <a:lnTo>
                    <a:pt x="85" y="15"/>
                  </a:lnTo>
                  <a:lnTo>
                    <a:pt x="78" y="8"/>
                  </a:lnTo>
                  <a:lnTo>
                    <a:pt x="69" y="4"/>
                  </a:lnTo>
                  <a:lnTo>
                    <a:pt x="60" y="2"/>
                  </a:lnTo>
                  <a:lnTo>
                    <a:pt x="50" y="0"/>
                  </a:lnTo>
                  <a:lnTo>
                    <a:pt x="40" y="2"/>
                  </a:lnTo>
                  <a:lnTo>
                    <a:pt x="31" y="4"/>
                  </a:lnTo>
                  <a:lnTo>
                    <a:pt x="21" y="8"/>
                  </a:lnTo>
                  <a:lnTo>
                    <a:pt x="15" y="15"/>
                  </a:lnTo>
                  <a:lnTo>
                    <a:pt x="8" y="23"/>
                  </a:lnTo>
                  <a:lnTo>
                    <a:pt x="4" y="31"/>
                  </a:lnTo>
                  <a:lnTo>
                    <a:pt x="0" y="40"/>
                  </a:lnTo>
                  <a:lnTo>
                    <a:pt x="0" y="50"/>
                  </a:lnTo>
                  <a:lnTo>
                    <a:pt x="0" y="60"/>
                  </a:lnTo>
                  <a:lnTo>
                    <a:pt x="4" y="70"/>
                  </a:lnTo>
                  <a:lnTo>
                    <a:pt x="8" y="78"/>
                  </a:lnTo>
                  <a:lnTo>
                    <a:pt x="15" y="86"/>
                  </a:lnTo>
                  <a:lnTo>
                    <a:pt x="21" y="91"/>
                  </a:lnTo>
                  <a:lnTo>
                    <a:pt x="31" y="97"/>
                  </a:lnTo>
                  <a:lnTo>
                    <a:pt x="40" y="99"/>
                  </a:lnTo>
                  <a:lnTo>
                    <a:pt x="50" y="100"/>
                  </a:lnTo>
                  <a:close/>
                </a:path>
              </a:pathLst>
            </a:custGeom>
            <a:noFill/>
            <a:ln w="3175">
              <a:solidFill>
                <a:srgbClr val="1F1A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9392" name="Freeform 176"/>
            <p:cNvSpPr>
              <a:spLocks/>
            </p:cNvSpPr>
            <p:nvPr/>
          </p:nvSpPr>
          <p:spPr bwMode="auto">
            <a:xfrm>
              <a:off x="5089" y="1663"/>
              <a:ext cx="38" cy="39"/>
            </a:xfrm>
            <a:custGeom>
              <a:avLst/>
              <a:gdLst>
                <a:gd name="T0" fmla="*/ 86 w 154"/>
                <a:gd name="T1" fmla="*/ 154 h 154"/>
                <a:gd name="T2" fmla="*/ 100 w 154"/>
                <a:gd name="T3" fmla="*/ 151 h 154"/>
                <a:gd name="T4" fmla="*/ 113 w 154"/>
                <a:gd name="T5" fmla="*/ 145 h 154"/>
                <a:gd name="T6" fmla="*/ 126 w 154"/>
                <a:gd name="T7" fmla="*/ 137 h 154"/>
                <a:gd name="T8" fmla="*/ 137 w 154"/>
                <a:gd name="T9" fmla="*/ 126 h 154"/>
                <a:gd name="T10" fmla="*/ 145 w 154"/>
                <a:gd name="T11" fmla="*/ 114 h 154"/>
                <a:gd name="T12" fmla="*/ 150 w 154"/>
                <a:gd name="T13" fmla="*/ 100 h 154"/>
                <a:gd name="T14" fmla="*/ 154 w 154"/>
                <a:gd name="T15" fmla="*/ 85 h 154"/>
                <a:gd name="T16" fmla="*/ 154 w 154"/>
                <a:gd name="T17" fmla="*/ 69 h 154"/>
                <a:gd name="T18" fmla="*/ 150 w 154"/>
                <a:gd name="T19" fmla="*/ 55 h 154"/>
                <a:gd name="T20" fmla="*/ 145 w 154"/>
                <a:gd name="T21" fmla="*/ 40 h 154"/>
                <a:gd name="T22" fmla="*/ 137 w 154"/>
                <a:gd name="T23" fmla="*/ 29 h 154"/>
                <a:gd name="T24" fmla="*/ 126 w 154"/>
                <a:gd name="T25" fmla="*/ 18 h 154"/>
                <a:gd name="T26" fmla="*/ 113 w 154"/>
                <a:gd name="T27" fmla="*/ 9 h 154"/>
                <a:gd name="T28" fmla="*/ 100 w 154"/>
                <a:gd name="T29" fmla="*/ 3 h 154"/>
                <a:gd name="T30" fmla="*/ 86 w 154"/>
                <a:gd name="T31" fmla="*/ 1 h 154"/>
                <a:gd name="T32" fmla="*/ 70 w 154"/>
                <a:gd name="T33" fmla="*/ 1 h 154"/>
                <a:gd name="T34" fmla="*/ 54 w 154"/>
                <a:gd name="T35" fmla="*/ 3 h 154"/>
                <a:gd name="T36" fmla="*/ 41 w 154"/>
                <a:gd name="T37" fmla="*/ 9 h 154"/>
                <a:gd name="T38" fmla="*/ 27 w 154"/>
                <a:gd name="T39" fmla="*/ 18 h 154"/>
                <a:gd name="T40" fmla="*/ 17 w 154"/>
                <a:gd name="T41" fmla="*/ 29 h 154"/>
                <a:gd name="T42" fmla="*/ 9 w 154"/>
                <a:gd name="T43" fmla="*/ 40 h 154"/>
                <a:gd name="T44" fmla="*/ 4 w 154"/>
                <a:gd name="T45" fmla="*/ 55 h 154"/>
                <a:gd name="T46" fmla="*/ 0 w 154"/>
                <a:gd name="T47" fmla="*/ 69 h 154"/>
                <a:gd name="T48" fmla="*/ 0 w 154"/>
                <a:gd name="T49" fmla="*/ 85 h 154"/>
                <a:gd name="T50" fmla="*/ 4 w 154"/>
                <a:gd name="T51" fmla="*/ 100 h 154"/>
                <a:gd name="T52" fmla="*/ 9 w 154"/>
                <a:gd name="T53" fmla="*/ 114 h 154"/>
                <a:gd name="T54" fmla="*/ 17 w 154"/>
                <a:gd name="T55" fmla="*/ 126 h 154"/>
                <a:gd name="T56" fmla="*/ 27 w 154"/>
                <a:gd name="T57" fmla="*/ 137 h 154"/>
                <a:gd name="T58" fmla="*/ 41 w 154"/>
                <a:gd name="T59" fmla="*/ 145 h 154"/>
                <a:gd name="T60" fmla="*/ 54 w 154"/>
                <a:gd name="T61" fmla="*/ 151 h 154"/>
                <a:gd name="T62" fmla="*/ 70 w 154"/>
                <a:gd name="T63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4" h="154">
                  <a:moveTo>
                    <a:pt x="78" y="154"/>
                  </a:moveTo>
                  <a:lnTo>
                    <a:pt x="86" y="154"/>
                  </a:lnTo>
                  <a:lnTo>
                    <a:pt x="92" y="152"/>
                  </a:lnTo>
                  <a:lnTo>
                    <a:pt x="100" y="151"/>
                  </a:lnTo>
                  <a:lnTo>
                    <a:pt x="107" y="149"/>
                  </a:lnTo>
                  <a:lnTo>
                    <a:pt x="113" y="145"/>
                  </a:lnTo>
                  <a:lnTo>
                    <a:pt x="120" y="141"/>
                  </a:lnTo>
                  <a:lnTo>
                    <a:pt x="126" y="137"/>
                  </a:lnTo>
                  <a:lnTo>
                    <a:pt x="132" y="131"/>
                  </a:lnTo>
                  <a:lnTo>
                    <a:pt x="137" y="126"/>
                  </a:lnTo>
                  <a:lnTo>
                    <a:pt x="141" y="120"/>
                  </a:lnTo>
                  <a:lnTo>
                    <a:pt x="145" y="114"/>
                  </a:lnTo>
                  <a:lnTo>
                    <a:pt x="148" y="108"/>
                  </a:lnTo>
                  <a:lnTo>
                    <a:pt x="150" y="100"/>
                  </a:lnTo>
                  <a:lnTo>
                    <a:pt x="153" y="93"/>
                  </a:lnTo>
                  <a:lnTo>
                    <a:pt x="154" y="85"/>
                  </a:lnTo>
                  <a:lnTo>
                    <a:pt x="154" y="77"/>
                  </a:lnTo>
                  <a:lnTo>
                    <a:pt x="154" y="69"/>
                  </a:lnTo>
                  <a:lnTo>
                    <a:pt x="153" y="61"/>
                  </a:lnTo>
                  <a:lnTo>
                    <a:pt x="150" y="55"/>
                  </a:lnTo>
                  <a:lnTo>
                    <a:pt x="148" y="47"/>
                  </a:lnTo>
                  <a:lnTo>
                    <a:pt x="145" y="40"/>
                  </a:lnTo>
                  <a:lnTo>
                    <a:pt x="141" y="34"/>
                  </a:lnTo>
                  <a:lnTo>
                    <a:pt x="137" y="29"/>
                  </a:lnTo>
                  <a:lnTo>
                    <a:pt x="132" y="23"/>
                  </a:lnTo>
                  <a:lnTo>
                    <a:pt x="126" y="18"/>
                  </a:lnTo>
                  <a:lnTo>
                    <a:pt x="120" y="13"/>
                  </a:lnTo>
                  <a:lnTo>
                    <a:pt x="113" y="9"/>
                  </a:lnTo>
                  <a:lnTo>
                    <a:pt x="107" y="6"/>
                  </a:lnTo>
                  <a:lnTo>
                    <a:pt x="100" y="3"/>
                  </a:lnTo>
                  <a:lnTo>
                    <a:pt x="92" y="2"/>
                  </a:lnTo>
                  <a:lnTo>
                    <a:pt x="86" y="1"/>
                  </a:lnTo>
                  <a:lnTo>
                    <a:pt x="78" y="0"/>
                  </a:lnTo>
                  <a:lnTo>
                    <a:pt x="70" y="1"/>
                  </a:lnTo>
                  <a:lnTo>
                    <a:pt x="62" y="2"/>
                  </a:lnTo>
                  <a:lnTo>
                    <a:pt x="54" y="3"/>
                  </a:lnTo>
                  <a:lnTo>
                    <a:pt x="47" y="6"/>
                  </a:lnTo>
                  <a:lnTo>
                    <a:pt x="41" y="9"/>
                  </a:lnTo>
                  <a:lnTo>
                    <a:pt x="34" y="13"/>
                  </a:lnTo>
                  <a:lnTo>
                    <a:pt x="27" y="18"/>
                  </a:lnTo>
                  <a:lnTo>
                    <a:pt x="22" y="23"/>
                  </a:lnTo>
                  <a:lnTo>
                    <a:pt x="17" y="29"/>
                  </a:lnTo>
                  <a:lnTo>
                    <a:pt x="13" y="34"/>
                  </a:lnTo>
                  <a:lnTo>
                    <a:pt x="9" y="40"/>
                  </a:lnTo>
                  <a:lnTo>
                    <a:pt x="6" y="47"/>
                  </a:lnTo>
                  <a:lnTo>
                    <a:pt x="4" y="55"/>
                  </a:lnTo>
                  <a:lnTo>
                    <a:pt x="1" y="61"/>
                  </a:lnTo>
                  <a:lnTo>
                    <a:pt x="0" y="69"/>
                  </a:lnTo>
                  <a:lnTo>
                    <a:pt x="0" y="77"/>
                  </a:lnTo>
                  <a:lnTo>
                    <a:pt x="0" y="85"/>
                  </a:lnTo>
                  <a:lnTo>
                    <a:pt x="1" y="93"/>
                  </a:lnTo>
                  <a:lnTo>
                    <a:pt x="4" y="100"/>
                  </a:lnTo>
                  <a:lnTo>
                    <a:pt x="6" y="108"/>
                  </a:lnTo>
                  <a:lnTo>
                    <a:pt x="9" y="114"/>
                  </a:lnTo>
                  <a:lnTo>
                    <a:pt x="13" y="120"/>
                  </a:lnTo>
                  <a:lnTo>
                    <a:pt x="17" y="126"/>
                  </a:lnTo>
                  <a:lnTo>
                    <a:pt x="22" y="131"/>
                  </a:lnTo>
                  <a:lnTo>
                    <a:pt x="27" y="137"/>
                  </a:lnTo>
                  <a:lnTo>
                    <a:pt x="34" y="141"/>
                  </a:lnTo>
                  <a:lnTo>
                    <a:pt x="41" y="145"/>
                  </a:lnTo>
                  <a:lnTo>
                    <a:pt x="47" y="149"/>
                  </a:lnTo>
                  <a:lnTo>
                    <a:pt x="54" y="151"/>
                  </a:lnTo>
                  <a:lnTo>
                    <a:pt x="62" y="152"/>
                  </a:lnTo>
                  <a:lnTo>
                    <a:pt x="70" y="154"/>
                  </a:lnTo>
                  <a:lnTo>
                    <a:pt x="78" y="154"/>
                  </a:lnTo>
                  <a:close/>
                </a:path>
              </a:pathLst>
            </a:custGeom>
            <a:solidFill>
              <a:srgbClr val="667B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9393" name="Freeform 177"/>
            <p:cNvSpPr>
              <a:spLocks/>
            </p:cNvSpPr>
            <p:nvPr/>
          </p:nvSpPr>
          <p:spPr bwMode="auto">
            <a:xfrm>
              <a:off x="5089" y="1663"/>
              <a:ext cx="38" cy="39"/>
            </a:xfrm>
            <a:custGeom>
              <a:avLst/>
              <a:gdLst>
                <a:gd name="T0" fmla="*/ 86 w 154"/>
                <a:gd name="T1" fmla="*/ 154 h 154"/>
                <a:gd name="T2" fmla="*/ 100 w 154"/>
                <a:gd name="T3" fmla="*/ 151 h 154"/>
                <a:gd name="T4" fmla="*/ 113 w 154"/>
                <a:gd name="T5" fmla="*/ 145 h 154"/>
                <a:gd name="T6" fmla="*/ 126 w 154"/>
                <a:gd name="T7" fmla="*/ 137 h 154"/>
                <a:gd name="T8" fmla="*/ 137 w 154"/>
                <a:gd name="T9" fmla="*/ 126 h 154"/>
                <a:gd name="T10" fmla="*/ 145 w 154"/>
                <a:gd name="T11" fmla="*/ 114 h 154"/>
                <a:gd name="T12" fmla="*/ 150 w 154"/>
                <a:gd name="T13" fmla="*/ 100 h 154"/>
                <a:gd name="T14" fmla="*/ 154 w 154"/>
                <a:gd name="T15" fmla="*/ 85 h 154"/>
                <a:gd name="T16" fmla="*/ 154 w 154"/>
                <a:gd name="T17" fmla="*/ 69 h 154"/>
                <a:gd name="T18" fmla="*/ 150 w 154"/>
                <a:gd name="T19" fmla="*/ 55 h 154"/>
                <a:gd name="T20" fmla="*/ 145 w 154"/>
                <a:gd name="T21" fmla="*/ 40 h 154"/>
                <a:gd name="T22" fmla="*/ 137 w 154"/>
                <a:gd name="T23" fmla="*/ 29 h 154"/>
                <a:gd name="T24" fmla="*/ 126 w 154"/>
                <a:gd name="T25" fmla="*/ 18 h 154"/>
                <a:gd name="T26" fmla="*/ 113 w 154"/>
                <a:gd name="T27" fmla="*/ 9 h 154"/>
                <a:gd name="T28" fmla="*/ 100 w 154"/>
                <a:gd name="T29" fmla="*/ 3 h 154"/>
                <a:gd name="T30" fmla="*/ 86 w 154"/>
                <a:gd name="T31" fmla="*/ 1 h 154"/>
                <a:gd name="T32" fmla="*/ 70 w 154"/>
                <a:gd name="T33" fmla="*/ 1 h 154"/>
                <a:gd name="T34" fmla="*/ 54 w 154"/>
                <a:gd name="T35" fmla="*/ 3 h 154"/>
                <a:gd name="T36" fmla="*/ 41 w 154"/>
                <a:gd name="T37" fmla="*/ 9 h 154"/>
                <a:gd name="T38" fmla="*/ 27 w 154"/>
                <a:gd name="T39" fmla="*/ 18 h 154"/>
                <a:gd name="T40" fmla="*/ 17 w 154"/>
                <a:gd name="T41" fmla="*/ 29 h 154"/>
                <a:gd name="T42" fmla="*/ 9 w 154"/>
                <a:gd name="T43" fmla="*/ 40 h 154"/>
                <a:gd name="T44" fmla="*/ 4 w 154"/>
                <a:gd name="T45" fmla="*/ 55 h 154"/>
                <a:gd name="T46" fmla="*/ 0 w 154"/>
                <a:gd name="T47" fmla="*/ 69 h 154"/>
                <a:gd name="T48" fmla="*/ 0 w 154"/>
                <a:gd name="T49" fmla="*/ 85 h 154"/>
                <a:gd name="T50" fmla="*/ 4 w 154"/>
                <a:gd name="T51" fmla="*/ 100 h 154"/>
                <a:gd name="T52" fmla="*/ 9 w 154"/>
                <a:gd name="T53" fmla="*/ 114 h 154"/>
                <a:gd name="T54" fmla="*/ 17 w 154"/>
                <a:gd name="T55" fmla="*/ 126 h 154"/>
                <a:gd name="T56" fmla="*/ 27 w 154"/>
                <a:gd name="T57" fmla="*/ 137 h 154"/>
                <a:gd name="T58" fmla="*/ 41 w 154"/>
                <a:gd name="T59" fmla="*/ 145 h 154"/>
                <a:gd name="T60" fmla="*/ 54 w 154"/>
                <a:gd name="T61" fmla="*/ 151 h 154"/>
                <a:gd name="T62" fmla="*/ 70 w 154"/>
                <a:gd name="T63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4" h="154">
                  <a:moveTo>
                    <a:pt x="78" y="154"/>
                  </a:moveTo>
                  <a:lnTo>
                    <a:pt x="86" y="154"/>
                  </a:lnTo>
                  <a:lnTo>
                    <a:pt x="92" y="152"/>
                  </a:lnTo>
                  <a:lnTo>
                    <a:pt x="100" y="151"/>
                  </a:lnTo>
                  <a:lnTo>
                    <a:pt x="107" y="149"/>
                  </a:lnTo>
                  <a:lnTo>
                    <a:pt x="113" y="145"/>
                  </a:lnTo>
                  <a:lnTo>
                    <a:pt x="120" y="141"/>
                  </a:lnTo>
                  <a:lnTo>
                    <a:pt x="126" y="137"/>
                  </a:lnTo>
                  <a:lnTo>
                    <a:pt x="132" y="131"/>
                  </a:lnTo>
                  <a:lnTo>
                    <a:pt x="137" y="126"/>
                  </a:lnTo>
                  <a:lnTo>
                    <a:pt x="141" y="120"/>
                  </a:lnTo>
                  <a:lnTo>
                    <a:pt x="145" y="114"/>
                  </a:lnTo>
                  <a:lnTo>
                    <a:pt x="148" y="108"/>
                  </a:lnTo>
                  <a:lnTo>
                    <a:pt x="150" y="100"/>
                  </a:lnTo>
                  <a:lnTo>
                    <a:pt x="153" y="93"/>
                  </a:lnTo>
                  <a:lnTo>
                    <a:pt x="154" y="85"/>
                  </a:lnTo>
                  <a:lnTo>
                    <a:pt x="154" y="77"/>
                  </a:lnTo>
                  <a:lnTo>
                    <a:pt x="154" y="69"/>
                  </a:lnTo>
                  <a:lnTo>
                    <a:pt x="153" y="61"/>
                  </a:lnTo>
                  <a:lnTo>
                    <a:pt x="150" y="55"/>
                  </a:lnTo>
                  <a:lnTo>
                    <a:pt x="148" y="47"/>
                  </a:lnTo>
                  <a:lnTo>
                    <a:pt x="145" y="40"/>
                  </a:lnTo>
                  <a:lnTo>
                    <a:pt x="141" y="34"/>
                  </a:lnTo>
                  <a:lnTo>
                    <a:pt x="137" y="29"/>
                  </a:lnTo>
                  <a:lnTo>
                    <a:pt x="132" y="23"/>
                  </a:lnTo>
                  <a:lnTo>
                    <a:pt x="126" y="18"/>
                  </a:lnTo>
                  <a:lnTo>
                    <a:pt x="120" y="13"/>
                  </a:lnTo>
                  <a:lnTo>
                    <a:pt x="113" y="9"/>
                  </a:lnTo>
                  <a:lnTo>
                    <a:pt x="107" y="6"/>
                  </a:lnTo>
                  <a:lnTo>
                    <a:pt x="100" y="3"/>
                  </a:lnTo>
                  <a:lnTo>
                    <a:pt x="92" y="2"/>
                  </a:lnTo>
                  <a:lnTo>
                    <a:pt x="86" y="1"/>
                  </a:lnTo>
                  <a:lnTo>
                    <a:pt x="78" y="0"/>
                  </a:lnTo>
                  <a:lnTo>
                    <a:pt x="70" y="1"/>
                  </a:lnTo>
                  <a:lnTo>
                    <a:pt x="62" y="2"/>
                  </a:lnTo>
                  <a:lnTo>
                    <a:pt x="54" y="3"/>
                  </a:lnTo>
                  <a:lnTo>
                    <a:pt x="47" y="6"/>
                  </a:lnTo>
                  <a:lnTo>
                    <a:pt x="41" y="9"/>
                  </a:lnTo>
                  <a:lnTo>
                    <a:pt x="34" y="13"/>
                  </a:lnTo>
                  <a:lnTo>
                    <a:pt x="27" y="18"/>
                  </a:lnTo>
                  <a:lnTo>
                    <a:pt x="22" y="23"/>
                  </a:lnTo>
                  <a:lnTo>
                    <a:pt x="17" y="29"/>
                  </a:lnTo>
                  <a:lnTo>
                    <a:pt x="13" y="34"/>
                  </a:lnTo>
                  <a:lnTo>
                    <a:pt x="9" y="40"/>
                  </a:lnTo>
                  <a:lnTo>
                    <a:pt x="6" y="47"/>
                  </a:lnTo>
                  <a:lnTo>
                    <a:pt x="4" y="55"/>
                  </a:lnTo>
                  <a:lnTo>
                    <a:pt x="1" y="61"/>
                  </a:lnTo>
                  <a:lnTo>
                    <a:pt x="0" y="69"/>
                  </a:lnTo>
                  <a:lnTo>
                    <a:pt x="0" y="77"/>
                  </a:lnTo>
                  <a:lnTo>
                    <a:pt x="0" y="85"/>
                  </a:lnTo>
                  <a:lnTo>
                    <a:pt x="1" y="93"/>
                  </a:lnTo>
                  <a:lnTo>
                    <a:pt x="4" y="100"/>
                  </a:lnTo>
                  <a:lnTo>
                    <a:pt x="6" y="108"/>
                  </a:lnTo>
                  <a:lnTo>
                    <a:pt x="9" y="114"/>
                  </a:lnTo>
                  <a:lnTo>
                    <a:pt x="13" y="120"/>
                  </a:lnTo>
                  <a:lnTo>
                    <a:pt x="17" y="126"/>
                  </a:lnTo>
                  <a:lnTo>
                    <a:pt x="22" y="131"/>
                  </a:lnTo>
                  <a:lnTo>
                    <a:pt x="27" y="137"/>
                  </a:lnTo>
                  <a:lnTo>
                    <a:pt x="34" y="141"/>
                  </a:lnTo>
                  <a:lnTo>
                    <a:pt x="41" y="145"/>
                  </a:lnTo>
                  <a:lnTo>
                    <a:pt x="47" y="149"/>
                  </a:lnTo>
                  <a:lnTo>
                    <a:pt x="54" y="151"/>
                  </a:lnTo>
                  <a:lnTo>
                    <a:pt x="62" y="152"/>
                  </a:lnTo>
                  <a:lnTo>
                    <a:pt x="70" y="154"/>
                  </a:lnTo>
                  <a:lnTo>
                    <a:pt x="78" y="154"/>
                  </a:lnTo>
                </a:path>
              </a:pathLst>
            </a:custGeom>
            <a:noFill/>
            <a:ln w="3175">
              <a:solidFill>
                <a:srgbClr val="1F1A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9394" name="Freeform 178"/>
            <p:cNvSpPr>
              <a:spLocks/>
            </p:cNvSpPr>
            <p:nvPr/>
          </p:nvSpPr>
          <p:spPr bwMode="auto">
            <a:xfrm>
              <a:off x="5303" y="1665"/>
              <a:ext cx="34" cy="34"/>
            </a:xfrm>
            <a:custGeom>
              <a:avLst/>
              <a:gdLst>
                <a:gd name="T0" fmla="*/ 67 w 136"/>
                <a:gd name="T1" fmla="*/ 136 h 136"/>
                <a:gd name="T2" fmla="*/ 74 w 136"/>
                <a:gd name="T3" fmla="*/ 136 h 136"/>
                <a:gd name="T4" fmla="*/ 82 w 136"/>
                <a:gd name="T5" fmla="*/ 135 h 136"/>
                <a:gd name="T6" fmla="*/ 87 w 136"/>
                <a:gd name="T7" fmla="*/ 133 h 136"/>
                <a:gd name="T8" fmla="*/ 94 w 136"/>
                <a:gd name="T9" fmla="*/ 131 h 136"/>
                <a:gd name="T10" fmla="*/ 106 w 136"/>
                <a:gd name="T11" fmla="*/ 125 h 136"/>
                <a:gd name="T12" fmla="*/ 116 w 136"/>
                <a:gd name="T13" fmla="*/ 116 h 136"/>
                <a:gd name="T14" fmla="*/ 124 w 136"/>
                <a:gd name="T15" fmla="*/ 107 h 136"/>
                <a:gd name="T16" fmla="*/ 131 w 136"/>
                <a:gd name="T17" fmla="*/ 95 h 136"/>
                <a:gd name="T18" fmla="*/ 132 w 136"/>
                <a:gd name="T19" fmla="*/ 88 h 136"/>
                <a:gd name="T20" fmla="*/ 135 w 136"/>
                <a:gd name="T21" fmla="*/ 82 h 136"/>
                <a:gd name="T22" fmla="*/ 135 w 136"/>
                <a:gd name="T23" fmla="*/ 75 h 136"/>
                <a:gd name="T24" fmla="*/ 136 w 136"/>
                <a:gd name="T25" fmla="*/ 69 h 136"/>
                <a:gd name="T26" fmla="*/ 135 w 136"/>
                <a:gd name="T27" fmla="*/ 62 h 136"/>
                <a:gd name="T28" fmla="*/ 135 w 136"/>
                <a:gd name="T29" fmla="*/ 54 h 136"/>
                <a:gd name="T30" fmla="*/ 132 w 136"/>
                <a:gd name="T31" fmla="*/ 49 h 136"/>
                <a:gd name="T32" fmla="*/ 131 w 136"/>
                <a:gd name="T33" fmla="*/ 42 h 136"/>
                <a:gd name="T34" fmla="*/ 124 w 136"/>
                <a:gd name="T35" fmla="*/ 30 h 136"/>
                <a:gd name="T36" fmla="*/ 116 w 136"/>
                <a:gd name="T37" fmla="*/ 20 h 136"/>
                <a:gd name="T38" fmla="*/ 106 w 136"/>
                <a:gd name="T39" fmla="*/ 12 h 136"/>
                <a:gd name="T40" fmla="*/ 94 w 136"/>
                <a:gd name="T41" fmla="*/ 5 h 136"/>
                <a:gd name="T42" fmla="*/ 87 w 136"/>
                <a:gd name="T43" fmla="*/ 4 h 136"/>
                <a:gd name="T44" fmla="*/ 82 w 136"/>
                <a:gd name="T45" fmla="*/ 1 h 136"/>
                <a:gd name="T46" fmla="*/ 74 w 136"/>
                <a:gd name="T47" fmla="*/ 1 h 136"/>
                <a:gd name="T48" fmla="*/ 67 w 136"/>
                <a:gd name="T49" fmla="*/ 0 h 136"/>
                <a:gd name="T50" fmla="*/ 61 w 136"/>
                <a:gd name="T51" fmla="*/ 1 h 136"/>
                <a:gd name="T52" fmla="*/ 54 w 136"/>
                <a:gd name="T53" fmla="*/ 1 h 136"/>
                <a:gd name="T54" fmla="*/ 48 w 136"/>
                <a:gd name="T55" fmla="*/ 4 h 136"/>
                <a:gd name="T56" fmla="*/ 41 w 136"/>
                <a:gd name="T57" fmla="*/ 5 h 136"/>
                <a:gd name="T58" fmla="*/ 29 w 136"/>
                <a:gd name="T59" fmla="*/ 12 h 136"/>
                <a:gd name="T60" fmla="*/ 20 w 136"/>
                <a:gd name="T61" fmla="*/ 20 h 136"/>
                <a:gd name="T62" fmla="*/ 11 w 136"/>
                <a:gd name="T63" fmla="*/ 30 h 136"/>
                <a:gd name="T64" fmla="*/ 5 w 136"/>
                <a:gd name="T65" fmla="*/ 42 h 136"/>
                <a:gd name="T66" fmla="*/ 3 w 136"/>
                <a:gd name="T67" fmla="*/ 49 h 136"/>
                <a:gd name="T68" fmla="*/ 1 w 136"/>
                <a:gd name="T69" fmla="*/ 54 h 136"/>
                <a:gd name="T70" fmla="*/ 0 w 136"/>
                <a:gd name="T71" fmla="*/ 62 h 136"/>
                <a:gd name="T72" fmla="*/ 0 w 136"/>
                <a:gd name="T73" fmla="*/ 69 h 136"/>
                <a:gd name="T74" fmla="*/ 0 w 136"/>
                <a:gd name="T75" fmla="*/ 75 h 136"/>
                <a:gd name="T76" fmla="*/ 1 w 136"/>
                <a:gd name="T77" fmla="*/ 82 h 136"/>
                <a:gd name="T78" fmla="*/ 3 w 136"/>
                <a:gd name="T79" fmla="*/ 88 h 136"/>
                <a:gd name="T80" fmla="*/ 5 w 136"/>
                <a:gd name="T81" fmla="*/ 95 h 136"/>
                <a:gd name="T82" fmla="*/ 11 w 136"/>
                <a:gd name="T83" fmla="*/ 107 h 136"/>
                <a:gd name="T84" fmla="*/ 20 w 136"/>
                <a:gd name="T85" fmla="*/ 116 h 136"/>
                <a:gd name="T86" fmla="*/ 29 w 136"/>
                <a:gd name="T87" fmla="*/ 125 h 136"/>
                <a:gd name="T88" fmla="*/ 41 w 136"/>
                <a:gd name="T89" fmla="*/ 131 h 136"/>
                <a:gd name="T90" fmla="*/ 48 w 136"/>
                <a:gd name="T91" fmla="*/ 133 h 136"/>
                <a:gd name="T92" fmla="*/ 54 w 136"/>
                <a:gd name="T93" fmla="*/ 135 h 136"/>
                <a:gd name="T94" fmla="*/ 61 w 136"/>
                <a:gd name="T95" fmla="*/ 136 h 136"/>
                <a:gd name="T96" fmla="*/ 67 w 136"/>
                <a:gd name="T9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6" h="136">
                  <a:moveTo>
                    <a:pt x="67" y="136"/>
                  </a:moveTo>
                  <a:lnTo>
                    <a:pt x="74" y="136"/>
                  </a:lnTo>
                  <a:lnTo>
                    <a:pt x="82" y="135"/>
                  </a:lnTo>
                  <a:lnTo>
                    <a:pt x="87" y="133"/>
                  </a:lnTo>
                  <a:lnTo>
                    <a:pt x="94" y="131"/>
                  </a:lnTo>
                  <a:lnTo>
                    <a:pt x="106" y="125"/>
                  </a:lnTo>
                  <a:lnTo>
                    <a:pt x="116" y="116"/>
                  </a:lnTo>
                  <a:lnTo>
                    <a:pt x="124" y="107"/>
                  </a:lnTo>
                  <a:lnTo>
                    <a:pt x="131" y="95"/>
                  </a:lnTo>
                  <a:lnTo>
                    <a:pt x="132" y="88"/>
                  </a:lnTo>
                  <a:lnTo>
                    <a:pt x="135" y="82"/>
                  </a:lnTo>
                  <a:lnTo>
                    <a:pt x="135" y="75"/>
                  </a:lnTo>
                  <a:lnTo>
                    <a:pt x="136" y="69"/>
                  </a:lnTo>
                  <a:lnTo>
                    <a:pt x="135" y="62"/>
                  </a:lnTo>
                  <a:lnTo>
                    <a:pt x="135" y="54"/>
                  </a:lnTo>
                  <a:lnTo>
                    <a:pt x="132" y="49"/>
                  </a:lnTo>
                  <a:lnTo>
                    <a:pt x="131" y="42"/>
                  </a:lnTo>
                  <a:lnTo>
                    <a:pt x="124" y="30"/>
                  </a:lnTo>
                  <a:lnTo>
                    <a:pt x="116" y="20"/>
                  </a:lnTo>
                  <a:lnTo>
                    <a:pt x="106" y="12"/>
                  </a:lnTo>
                  <a:lnTo>
                    <a:pt x="94" y="5"/>
                  </a:lnTo>
                  <a:lnTo>
                    <a:pt x="87" y="4"/>
                  </a:lnTo>
                  <a:lnTo>
                    <a:pt x="82" y="1"/>
                  </a:lnTo>
                  <a:lnTo>
                    <a:pt x="74" y="1"/>
                  </a:lnTo>
                  <a:lnTo>
                    <a:pt x="67" y="0"/>
                  </a:lnTo>
                  <a:lnTo>
                    <a:pt x="61" y="1"/>
                  </a:lnTo>
                  <a:lnTo>
                    <a:pt x="54" y="1"/>
                  </a:lnTo>
                  <a:lnTo>
                    <a:pt x="48" y="4"/>
                  </a:lnTo>
                  <a:lnTo>
                    <a:pt x="41" y="5"/>
                  </a:lnTo>
                  <a:lnTo>
                    <a:pt x="29" y="12"/>
                  </a:lnTo>
                  <a:lnTo>
                    <a:pt x="20" y="20"/>
                  </a:lnTo>
                  <a:lnTo>
                    <a:pt x="11" y="30"/>
                  </a:lnTo>
                  <a:lnTo>
                    <a:pt x="5" y="42"/>
                  </a:lnTo>
                  <a:lnTo>
                    <a:pt x="3" y="49"/>
                  </a:lnTo>
                  <a:lnTo>
                    <a:pt x="1" y="54"/>
                  </a:lnTo>
                  <a:lnTo>
                    <a:pt x="0" y="62"/>
                  </a:lnTo>
                  <a:lnTo>
                    <a:pt x="0" y="69"/>
                  </a:lnTo>
                  <a:lnTo>
                    <a:pt x="0" y="75"/>
                  </a:lnTo>
                  <a:lnTo>
                    <a:pt x="1" y="82"/>
                  </a:lnTo>
                  <a:lnTo>
                    <a:pt x="3" y="88"/>
                  </a:lnTo>
                  <a:lnTo>
                    <a:pt x="5" y="95"/>
                  </a:lnTo>
                  <a:lnTo>
                    <a:pt x="11" y="107"/>
                  </a:lnTo>
                  <a:lnTo>
                    <a:pt x="20" y="116"/>
                  </a:lnTo>
                  <a:lnTo>
                    <a:pt x="29" y="125"/>
                  </a:lnTo>
                  <a:lnTo>
                    <a:pt x="41" y="131"/>
                  </a:lnTo>
                  <a:lnTo>
                    <a:pt x="48" y="133"/>
                  </a:lnTo>
                  <a:lnTo>
                    <a:pt x="54" y="135"/>
                  </a:lnTo>
                  <a:lnTo>
                    <a:pt x="61" y="136"/>
                  </a:lnTo>
                  <a:lnTo>
                    <a:pt x="67" y="136"/>
                  </a:lnTo>
                  <a:close/>
                </a:path>
              </a:pathLst>
            </a:custGeom>
            <a:solidFill>
              <a:srgbClr val="667B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9395" name="Freeform 179"/>
            <p:cNvSpPr>
              <a:spLocks/>
            </p:cNvSpPr>
            <p:nvPr/>
          </p:nvSpPr>
          <p:spPr bwMode="auto">
            <a:xfrm>
              <a:off x="5303" y="1665"/>
              <a:ext cx="34" cy="34"/>
            </a:xfrm>
            <a:custGeom>
              <a:avLst/>
              <a:gdLst>
                <a:gd name="T0" fmla="*/ 67 w 136"/>
                <a:gd name="T1" fmla="*/ 136 h 136"/>
                <a:gd name="T2" fmla="*/ 74 w 136"/>
                <a:gd name="T3" fmla="*/ 136 h 136"/>
                <a:gd name="T4" fmla="*/ 82 w 136"/>
                <a:gd name="T5" fmla="*/ 135 h 136"/>
                <a:gd name="T6" fmla="*/ 87 w 136"/>
                <a:gd name="T7" fmla="*/ 133 h 136"/>
                <a:gd name="T8" fmla="*/ 94 w 136"/>
                <a:gd name="T9" fmla="*/ 131 h 136"/>
                <a:gd name="T10" fmla="*/ 106 w 136"/>
                <a:gd name="T11" fmla="*/ 125 h 136"/>
                <a:gd name="T12" fmla="*/ 116 w 136"/>
                <a:gd name="T13" fmla="*/ 116 h 136"/>
                <a:gd name="T14" fmla="*/ 124 w 136"/>
                <a:gd name="T15" fmla="*/ 107 h 136"/>
                <a:gd name="T16" fmla="*/ 131 w 136"/>
                <a:gd name="T17" fmla="*/ 95 h 136"/>
                <a:gd name="T18" fmla="*/ 132 w 136"/>
                <a:gd name="T19" fmla="*/ 88 h 136"/>
                <a:gd name="T20" fmla="*/ 135 w 136"/>
                <a:gd name="T21" fmla="*/ 82 h 136"/>
                <a:gd name="T22" fmla="*/ 135 w 136"/>
                <a:gd name="T23" fmla="*/ 75 h 136"/>
                <a:gd name="T24" fmla="*/ 136 w 136"/>
                <a:gd name="T25" fmla="*/ 69 h 136"/>
                <a:gd name="T26" fmla="*/ 135 w 136"/>
                <a:gd name="T27" fmla="*/ 62 h 136"/>
                <a:gd name="T28" fmla="*/ 135 w 136"/>
                <a:gd name="T29" fmla="*/ 54 h 136"/>
                <a:gd name="T30" fmla="*/ 132 w 136"/>
                <a:gd name="T31" fmla="*/ 49 h 136"/>
                <a:gd name="T32" fmla="*/ 131 w 136"/>
                <a:gd name="T33" fmla="*/ 42 h 136"/>
                <a:gd name="T34" fmla="*/ 124 w 136"/>
                <a:gd name="T35" fmla="*/ 30 h 136"/>
                <a:gd name="T36" fmla="*/ 116 w 136"/>
                <a:gd name="T37" fmla="*/ 20 h 136"/>
                <a:gd name="T38" fmla="*/ 106 w 136"/>
                <a:gd name="T39" fmla="*/ 12 h 136"/>
                <a:gd name="T40" fmla="*/ 94 w 136"/>
                <a:gd name="T41" fmla="*/ 5 h 136"/>
                <a:gd name="T42" fmla="*/ 87 w 136"/>
                <a:gd name="T43" fmla="*/ 4 h 136"/>
                <a:gd name="T44" fmla="*/ 82 w 136"/>
                <a:gd name="T45" fmla="*/ 1 h 136"/>
                <a:gd name="T46" fmla="*/ 74 w 136"/>
                <a:gd name="T47" fmla="*/ 1 h 136"/>
                <a:gd name="T48" fmla="*/ 67 w 136"/>
                <a:gd name="T49" fmla="*/ 0 h 136"/>
                <a:gd name="T50" fmla="*/ 61 w 136"/>
                <a:gd name="T51" fmla="*/ 1 h 136"/>
                <a:gd name="T52" fmla="*/ 54 w 136"/>
                <a:gd name="T53" fmla="*/ 1 h 136"/>
                <a:gd name="T54" fmla="*/ 48 w 136"/>
                <a:gd name="T55" fmla="*/ 4 h 136"/>
                <a:gd name="T56" fmla="*/ 41 w 136"/>
                <a:gd name="T57" fmla="*/ 5 h 136"/>
                <a:gd name="T58" fmla="*/ 29 w 136"/>
                <a:gd name="T59" fmla="*/ 12 h 136"/>
                <a:gd name="T60" fmla="*/ 20 w 136"/>
                <a:gd name="T61" fmla="*/ 20 h 136"/>
                <a:gd name="T62" fmla="*/ 11 w 136"/>
                <a:gd name="T63" fmla="*/ 30 h 136"/>
                <a:gd name="T64" fmla="*/ 5 w 136"/>
                <a:gd name="T65" fmla="*/ 42 h 136"/>
                <a:gd name="T66" fmla="*/ 3 w 136"/>
                <a:gd name="T67" fmla="*/ 49 h 136"/>
                <a:gd name="T68" fmla="*/ 1 w 136"/>
                <a:gd name="T69" fmla="*/ 54 h 136"/>
                <a:gd name="T70" fmla="*/ 0 w 136"/>
                <a:gd name="T71" fmla="*/ 62 h 136"/>
                <a:gd name="T72" fmla="*/ 0 w 136"/>
                <a:gd name="T73" fmla="*/ 69 h 136"/>
                <a:gd name="T74" fmla="*/ 0 w 136"/>
                <a:gd name="T75" fmla="*/ 75 h 136"/>
                <a:gd name="T76" fmla="*/ 1 w 136"/>
                <a:gd name="T77" fmla="*/ 82 h 136"/>
                <a:gd name="T78" fmla="*/ 3 w 136"/>
                <a:gd name="T79" fmla="*/ 88 h 136"/>
                <a:gd name="T80" fmla="*/ 5 w 136"/>
                <a:gd name="T81" fmla="*/ 95 h 136"/>
                <a:gd name="T82" fmla="*/ 11 w 136"/>
                <a:gd name="T83" fmla="*/ 107 h 136"/>
                <a:gd name="T84" fmla="*/ 20 w 136"/>
                <a:gd name="T85" fmla="*/ 116 h 136"/>
                <a:gd name="T86" fmla="*/ 29 w 136"/>
                <a:gd name="T87" fmla="*/ 125 h 136"/>
                <a:gd name="T88" fmla="*/ 41 w 136"/>
                <a:gd name="T89" fmla="*/ 131 h 136"/>
                <a:gd name="T90" fmla="*/ 48 w 136"/>
                <a:gd name="T91" fmla="*/ 133 h 136"/>
                <a:gd name="T92" fmla="*/ 54 w 136"/>
                <a:gd name="T93" fmla="*/ 135 h 136"/>
                <a:gd name="T94" fmla="*/ 61 w 136"/>
                <a:gd name="T95" fmla="*/ 136 h 136"/>
                <a:gd name="T96" fmla="*/ 67 w 136"/>
                <a:gd name="T9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6" h="136">
                  <a:moveTo>
                    <a:pt x="67" y="136"/>
                  </a:moveTo>
                  <a:lnTo>
                    <a:pt x="74" y="136"/>
                  </a:lnTo>
                  <a:lnTo>
                    <a:pt x="82" y="135"/>
                  </a:lnTo>
                  <a:lnTo>
                    <a:pt x="87" y="133"/>
                  </a:lnTo>
                  <a:lnTo>
                    <a:pt x="94" y="131"/>
                  </a:lnTo>
                  <a:lnTo>
                    <a:pt x="106" y="125"/>
                  </a:lnTo>
                  <a:lnTo>
                    <a:pt x="116" y="116"/>
                  </a:lnTo>
                  <a:lnTo>
                    <a:pt x="124" y="107"/>
                  </a:lnTo>
                  <a:lnTo>
                    <a:pt x="131" y="95"/>
                  </a:lnTo>
                  <a:lnTo>
                    <a:pt x="132" y="88"/>
                  </a:lnTo>
                  <a:lnTo>
                    <a:pt x="135" y="82"/>
                  </a:lnTo>
                  <a:lnTo>
                    <a:pt x="135" y="75"/>
                  </a:lnTo>
                  <a:lnTo>
                    <a:pt x="136" y="69"/>
                  </a:lnTo>
                  <a:lnTo>
                    <a:pt x="135" y="62"/>
                  </a:lnTo>
                  <a:lnTo>
                    <a:pt x="135" y="54"/>
                  </a:lnTo>
                  <a:lnTo>
                    <a:pt x="132" y="49"/>
                  </a:lnTo>
                  <a:lnTo>
                    <a:pt x="131" y="42"/>
                  </a:lnTo>
                  <a:lnTo>
                    <a:pt x="124" y="30"/>
                  </a:lnTo>
                  <a:lnTo>
                    <a:pt x="116" y="20"/>
                  </a:lnTo>
                  <a:lnTo>
                    <a:pt x="106" y="12"/>
                  </a:lnTo>
                  <a:lnTo>
                    <a:pt x="94" y="5"/>
                  </a:lnTo>
                  <a:lnTo>
                    <a:pt x="87" y="4"/>
                  </a:lnTo>
                  <a:lnTo>
                    <a:pt x="82" y="1"/>
                  </a:lnTo>
                  <a:lnTo>
                    <a:pt x="74" y="1"/>
                  </a:lnTo>
                  <a:lnTo>
                    <a:pt x="67" y="0"/>
                  </a:lnTo>
                  <a:lnTo>
                    <a:pt x="61" y="1"/>
                  </a:lnTo>
                  <a:lnTo>
                    <a:pt x="54" y="1"/>
                  </a:lnTo>
                  <a:lnTo>
                    <a:pt x="48" y="4"/>
                  </a:lnTo>
                  <a:lnTo>
                    <a:pt x="41" y="5"/>
                  </a:lnTo>
                  <a:lnTo>
                    <a:pt x="29" y="12"/>
                  </a:lnTo>
                  <a:lnTo>
                    <a:pt x="20" y="20"/>
                  </a:lnTo>
                  <a:lnTo>
                    <a:pt x="11" y="30"/>
                  </a:lnTo>
                  <a:lnTo>
                    <a:pt x="5" y="42"/>
                  </a:lnTo>
                  <a:lnTo>
                    <a:pt x="3" y="49"/>
                  </a:lnTo>
                  <a:lnTo>
                    <a:pt x="1" y="54"/>
                  </a:lnTo>
                  <a:lnTo>
                    <a:pt x="0" y="62"/>
                  </a:lnTo>
                  <a:lnTo>
                    <a:pt x="0" y="69"/>
                  </a:lnTo>
                  <a:lnTo>
                    <a:pt x="0" y="75"/>
                  </a:lnTo>
                  <a:lnTo>
                    <a:pt x="1" y="82"/>
                  </a:lnTo>
                  <a:lnTo>
                    <a:pt x="3" y="88"/>
                  </a:lnTo>
                  <a:lnTo>
                    <a:pt x="5" y="95"/>
                  </a:lnTo>
                  <a:lnTo>
                    <a:pt x="11" y="107"/>
                  </a:lnTo>
                  <a:lnTo>
                    <a:pt x="20" y="116"/>
                  </a:lnTo>
                  <a:lnTo>
                    <a:pt x="29" y="125"/>
                  </a:lnTo>
                  <a:lnTo>
                    <a:pt x="41" y="131"/>
                  </a:lnTo>
                  <a:lnTo>
                    <a:pt x="48" y="133"/>
                  </a:lnTo>
                  <a:lnTo>
                    <a:pt x="54" y="135"/>
                  </a:lnTo>
                  <a:lnTo>
                    <a:pt x="61" y="136"/>
                  </a:lnTo>
                  <a:lnTo>
                    <a:pt x="67" y="136"/>
                  </a:lnTo>
                </a:path>
              </a:pathLst>
            </a:custGeom>
            <a:noFill/>
            <a:ln w="3175">
              <a:solidFill>
                <a:srgbClr val="1F1A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9396" name="Freeform 180"/>
            <p:cNvSpPr>
              <a:spLocks/>
            </p:cNvSpPr>
            <p:nvPr/>
          </p:nvSpPr>
          <p:spPr bwMode="auto">
            <a:xfrm>
              <a:off x="5470" y="1180"/>
              <a:ext cx="49" cy="40"/>
            </a:xfrm>
            <a:custGeom>
              <a:avLst/>
              <a:gdLst>
                <a:gd name="T0" fmla="*/ 164 w 197"/>
                <a:gd name="T1" fmla="*/ 0 h 160"/>
                <a:gd name="T2" fmla="*/ 0 w 197"/>
                <a:gd name="T3" fmla="*/ 112 h 160"/>
                <a:gd name="T4" fmla="*/ 33 w 197"/>
                <a:gd name="T5" fmla="*/ 160 h 160"/>
                <a:gd name="T6" fmla="*/ 197 w 197"/>
                <a:gd name="T7" fmla="*/ 47 h 160"/>
                <a:gd name="T8" fmla="*/ 164 w 197"/>
                <a:gd name="T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60">
                  <a:moveTo>
                    <a:pt x="164" y="0"/>
                  </a:moveTo>
                  <a:lnTo>
                    <a:pt x="0" y="112"/>
                  </a:lnTo>
                  <a:lnTo>
                    <a:pt x="33" y="160"/>
                  </a:lnTo>
                  <a:lnTo>
                    <a:pt x="197" y="47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9397" name="Rectangle 181"/>
            <p:cNvSpPr>
              <a:spLocks noChangeArrowheads="1"/>
            </p:cNvSpPr>
            <p:nvPr/>
          </p:nvSpPr>
          <p:spPr bwMode="auto">
            <a:xfrm>
              <a:off x="466" y="941"/>
              <a:ext cx="8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2000" i="1">
                  <a:solidFill>
                    <a:srgbClr val="1F1A17"/>
                  </a:solidFill>
                </a:rPr>
                <a:t>  </a:t>
              </a:r>
              <a:endParaRPr lang="cs-CZ" sz="1400"/>
            </a:p>
          </p:txBody>
        </p:sp>
        <p:grpSp>
          <p:nvGrpSpPr>
            <p:cNvPr id="9398" name="Group 182"/>
            <p:cNvGrpSpPr>
              <a:grpSpLocks/>
            </p:cNvGrpSpPr>
            <p:nvPr/>
          </p:nvGrpSpPr>
          <p:grpSpPr bwMode="auto">
            <a:xfrm>
              <a:off x="192" y="864"/>
              <a:ext cx="5328" cy="1104"/>
              <a:chOff x="192" y="816"/>
              <a:chExt cx="5328" cy="1104"/>
            </a:xfrm>
          </p:grpSpPr>
          <p:grpSp>
            <p:nvGrpSpPr>
              <p:cNvPr id="9399" name="Group 183"/>
              <p:cNvGrpSpPr>
                <a:grpSpLocks/>
              </p:cNvGrpSpPr>
              <p:nvPr/>
            </p:nvGrpSpPr>
            <p:grpSpPr bwMode="auto">
              <a:xfrm>
                <a:off x="192" y="816"/>
                <a:ext cx="5328" cy="977"/>
                <a:chOff x="192" y="816"/>
                <a:chExt cx="5328" cy="977"/>
              </a:xfrm>
            </p:grpSpPr>
            <p:grpSp>
              <p:nvGrpSpPr>
                <p:cNvPr id="9400" name="Group 184"/>
                <p:cNvGrpSpPr>
                  <a:grpSpLocks/>
                </p:cNvGrpSpPr>
                <p:nvPr/>
              </p:nvGrpSpPr>
              <p:grpSpPr bwMode="auto">
                <a:xfrm>
                  <a:off x="2394" y="1123"/>
                  <a:ext cx="3126" cy="622"/>
                  <a:chOff x="2394" y="1123"/>
                  <a:chExt cx="3126" cy="622"/>
                </a:xfrm>
              </p:grpSpPr>
              <p:sp>
                <p:nvSpPr>
                  <p:cNvPr id="9401" name="Freeform 185"/>
                  <p:cNvSpPr>
                    <a:spLocks/>
                  </p:cNvSpPr>
                  <p:nvPr/>
                </p:nvSpPr>
                <p:spPr bwMode="auto">
                  <a:xfrm>
                    <a:off x="3392" y="1288"/>
                    <a:ext cx="27" cy="82"/>
                  </a:xfrm>
                  <a:custGeom>
                    <a:avLst/>
                    <a:gdLst>
                      <a:gd name="T0" fmla="*/ 75 w 108"/>
                      <a:gd name="T1" fmla="*/ 290 h 327"/>
                      <a:gd name="T2" fmla="*/ 69 w 108"/>
                      <a:gd name="T3" fmla="*/ 323 h 327"/>
                      <a:gd name="T4" fmla="*/ 57 w 108"/>
                      <a:gd name="T5" fmla="*/ 326 h 327"/>
                      <a:gd name="T6" fmla="*/ 44 w 108"/>
                      <a:gd name="T7" fmla="*/ 327 h 327"/>
                      <a:gd name="T8" fmla="*/ 34 w 108"/>
                      <a:gd name="T9" fmla="*/ 327 h 327"/>
                      <a:gd name="T10" fmla="*/ 25 w 108"/>
                      <a:gd name="T11" fmla="*/ 324 h 327"/>
                      <a:gd name="T12" fmla="*/ 17 w 108"/>
                      <a:gd name="T13" fmla="*/ 320 h 327"/>
                      <a:gd name="T14" fmla="*/ 9 w 108"/>
                      <a:gd name="T15" fmla="*/ 315 h 327"/>
                      <a:gd name="T16" fmla="*/ 5 w 108"/>
                      <a:gd name="T17" fmla="*/ 311 h 327"/>
                      <a:gd name="T18" fmla="*/ 3 w 108"/>
                      <a:gd name="T19" fmla="*/ 305 h 327"/>
                      <a:gd name="T20" fmla="*/ 1 w 108"/>
                      <a:gd name="T21" fmla="*/ 298 h 327"/>
                      <a:gd name="T22" fmla="*/ 0 w 108"/>
                      <a:gd name="T23" fmla="*/ 291 h 327"/>
                      <a:gd name="T24" fmla="*/ 1 w 108"/>
                      <a:gd name="T25" fmla="*/ 278 h 327"/>
                      <a:gd name="T26" fmla="*/ 5 w 108"/>
                      <a:gd name="T27" fmla="*/ 256 h 327"/>
                      <a:gd name="T28" fmla="*/ 30 w 108"/>
                      <a:gd name="T29" fmla="*/ 117 h 327"/>
                      <a:gd name="T30" fmla="*/ 3 w 108"/>
                      <a:gd name="T31" fmla="*/ 117 h 327"/>
                      <a:gd name="T32" fmla="*/ 8 w 108"/>
                      <a:gd name="T33" fmla="*/ 86 h 327"/>
                      <a:gd name="T34" fmla="*/ 37 w 108"/>
                      <a:gd name="T35" fmla="*/ 86 h 327"/>
                      <a:gd name="T36" fmla="*/ 48 w 108"/>
                      <a:gd name="T37" fmla="*/ 28 h 327"/>
                      <a:gd name="T38" fmla="*/ 88 w 108"/>
                      <a:gd name="T39" fmla="*/ 0 h 327"/>
                      <a:gd name="T40" fmla="*/ 73 w 108"/>
                      <a:gd name="T41" fmla="*/ 86 h 327"/>
                      <a:gd name="T42" fmla="*/ 108 w 108"/>
                      <a:gd name="T43" fmla="*/ 86 h 327"/>
                      <a:gd name="T44" fmla="*/ 102 w 108"/>
                      <a:gd name="T45" fmla="*/ 117 h 327"/>
                      <a:gd name="T46" fmla="*/ 67 w 108"/>
                      <a:gd name="T47" fmla="*/ 117 h 327"/>
                      <a:gd name="T48" fmla="*/ 42 w 108"/>
                      <a:gd name="T49" fmla="*/ 248 h 327"/>
                      <a:gd name="T50" fmla="*/ 40 w 108"/>
                      <a:gd name="T51" fmla="*/ 269 h 327"/>
                      <a:gd name="T52" fmla="*/ 38 w 108"/>
                      <a:gd name="T53" fmla="*/ 278 h 327"/>
                      <a:gd name="T54" fmla="*/ 38 w 108"/>
                      <a:gd name="T55" fmla="*/ 285 h 327"/>
                      <a:gd name="T56" fmla="*/ 42 w 108"/>
                      <a:gd name="T57" fmla="*/ 289 h 327"/>
                      <a:gd name="T58" fmla="*/ 46 w 108"/>
                      <a:gd name="T59" fmla="*/ 293 h 327"/>
                      <a:gd name="T60" fmla="*/ 54 w 108"/>
                      <a:gd name="T61" fmla="*/ 293 h 327"/>
                      <a:gd name="T62" fmla="*/ 65 w 108"/>
                      <a:gd name="T63" fmla="*/ 293 h 327"/>
                      <a:gd name="T64" fmla="*/ 75 w 108"/>
                      <a:gd name="T65" fmla="*/ 290 h 3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108" h="327">
                        <a:moveTo>
                          <a:pt x="75" y="290"/>
                        </a:moveTo>
                        <a:lnTo>
                          <a:pt x="69" y="323"/>
                        </a:lnTo>
                        <a:lnTo>
                          <a:pt x="57" y="326"/>
                        </a:lnTo>
                        <a:lnTo>
                          <a:pt x="44" y="327"/>
                        </a:lnTo>
                        <a:lnTo>
                          <a:pt x="34" y="327"/>
                        </a:lnTo>
                        <a:lnTo>
                          <a:pt x="25" y="324"/>
                        </a:lnTo>
                        <a:lnTo>
                          <a:pt x="17" y="320"/>
                        </a:lnTo>
                        <a:lnTo>
                          <a:pt x="9" y="315"/>
                        </a:lnTo>
                        <a:lnTo>
                          <a:pt x="5" y="311"/>
                        </a:lnTo>
                        <a:lnTo>
                          <a:pt x="3" y="305"/>
                        </a:lnTo>
                        <a:lnTo>
                          <a:pt x="1" y="298"/>
                        </a:lnTo>
                        <a:lnTo>
                          <a:pt x="0" y="291"/>
                        </a:lnTo>
                        <a:lnTo>
                          <a:pt x="1" y="278"/>
                        </a:lnTo>
                        <a:lnTo>
                          <a:pt x="5" y="256"/>
                        </a:lnTo>
                        <a:lnTo>
                          <a:pt x="30" y="117"/>
                        </a:lnTo>
                        <a:lnTo>
                          <a:pt x="3" y="117"/>
                        </a:lnTo>
                        <a:lnTo>
                          <a:pt x="8" y="86"/>
                        </a:lnTo>
                        <a:lnTo>
                          <a:pt x="37" y="86"/>
                        </a:lnTo>
                        <a:lnTo>
                          <a:pt x="48" y="28"/>
                        </a:lnTo>
                        <a:lnTo>
                          <a:pt x="88" y="0"/>
                        </a:lnTo>
                        <a:lnTo>
                          <a:pt x="73" y="86"/>
                        </a:lnTo>
                        <a:lnTo>
                          <a:pt x="108" y="86"/>
                        </a:lnTo>
                        <a:lnTo>
                          <a:pt x="102" y="117"/>
                        </a:lnTo>
                        <a:lnTo>
                          <a:pt x="67" y="117"/>
                        </a:lnTo>
                        <a:lnTo>
                          <a:pt x="42" y="248"/>
                        </a:lnTo>
                        <a:lnTo>
                          <a:pt x="40" y="269"/>
                        </a:lnTo>
                        <a:lnTo>
                          <a:pt x="38" y="278"/>
                        </a:lnTo>
                        <a:lnTo>
                          <a:pt x="38" y="285"/>
                        </a:lnTo>
                        <a:lnTo>
                          <a:pt x="42" y="289"/>
                        </a:lnTo>
                        <a:lnTo>
                          <a:pt x="46" y="293"/>
                        </a:lnTo>
                        <a:lnTo>
                          <a:pt x="54" y="293"/>
                        </a:lnTo>
                        <a:lnTo>
                          <a:pt x="65" y="293"/>
                        </a:lnTo>
                        <a:lnTo>
                          <a:pt x="75" y="290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02" name="Freeform 186"/>
                  <p:cNvSpPr>
                    <a:spLocks/>
                  </p:cNvSpPr>
                  <p:nvPr/>
                </p:nvSpPr>
                <p:spPr bwMode="auto">
                  <a:xfrm>
                    <a:off x="3418" y="1287"/>
                    <a:ext cx="50" cy="82"/>
                  </a:xfrm>
                  <a:custGeom>
                    <a:avLst/>
                    <a:gdLst>
                      <a:gd name="T0" fmla="*/ 0 w 201"/>
                      <a:gd name="T1" fmla="*/ 327 h 327"/>
                      <a:gd name="T2" fmla="*/ 61 w 201"/>
                      <a:gd name="T3" fmla="*/ 0 h 327"/>
                      <a:gd name="T4" fmla="*/ 97 w 201"/>
                      <a:gd name="T5" fmla="*/ 0 h 327"/>
                      <a:gd name="T6" fmla="*/ 73 w 201"/>
                      <a:gd name="T7" fmla="*/ 125 h 327"/>
                      <a:gd name="T8" fmla="*/ 83 w 201"/>
                      <a:gd name="T9" fmla="*/ 116 h 327"/>
                      <a:gd name="T10" fmla="*/ 93 w 201"/>
                      <a:gd name="T11" fmla="*/ 107 h 327"/>
                      <a:gd name="T12" fmla="*/ 102 w 201"/>
                      <a:gd name="T13" fmla="*/ 100 h 327"/>
                      <a:gd name="T14" fmla="*/ 110 w 201"/>
                      <a:gd name="T15" fmla="*/ 95 h 327"/>
                      <a:gd name="T16" fmla="*/ 119 w 201"/>
                      <a:gd name="T17" fmla="*/ 90 h 327"/>
                      <a:gd name="T18" fmla="*/ 128 w 201"/>
                      <a:gd name="T19" fmla="*/ 87 h 327"/>
                      <a:gd name="T20" fmla="*/ 136 w 201"/>
                      <a:gd name="T21" fmla="*/ 86 h 327"/>
                      <a:gd name="T22" fmla="*/ 145 w 201"/>
                      <a:gd name="T23" fmla="*/ 84 h 327"/>
                      <a:gd name="T24" fmla="*/ 159 w 201"/>
                      <a:gd name="T25" fmla="*/ 86 h 327"/>
                      <a:gd name="T26" fmla="*/ 169 w 201"/>
                      <a:gd name="T27" fmla="*/ 88 h 327"/>
                      <a:gd name="T28" fmla="*/ 178 w 201"/>
                      <a:gd name="T29" fmla="*/ 94 h 327"/>
                      <a:gd name="T30" fmla="*/ 186 w 201"/>
                      <a:gd name="T31" fmla="*/ 100 h 327"/>
                      <a:gd name="T32" fmla="*/ 193 w 201"/>
                      <a:gd name="T33" fmla="*/ 110 h 327"/>
                      <a:gd name="T34" fmla="*/ 197 w 201"/>
                      <a:gd name="T35" fmla="*/ 119 h 327"/>
                      <a:gd name="T36" fmla="*/ 200 w 201"/>
                      <a:gd name="T37" fmla="*/ 129 h 327"/>
                      <a:gd name="T38" fmla="*/ 201 w 201"/>
                      <a:gd name="T39" fmla="*/ 141 h 327"/>
                      <a:gd name="T40" fmla="*/ 201 w 201"/>
                      <a:gd name="T41" fmla="*/ 149 h 327"/>
                      <a:gd name="T42" fmla="*/ 200 w 201"/>
                      <a:gd name="T43" fmla="*/ 160 h 327"/>
                      <a:gd name="T44" fmla="*/ 197 w 201"/>
                      <a:gd name="T45" fmla="*/ 172 h 327"/>
                      <a:gd name="T46" fmla="*/ 194 w 201"/>
                      <a:gd name="T47" fmla="*/ 187 h 327"/>
                      <a:gd name="T48" fmla="*/ 168 w 201"/>
                      <a:gd name="T49" fmla="*/ 327 h 327"/>
                      <a:gd name="T50" fmla="*/ 132 w 201"/>
                      <a:gd name="T51" fmla="*/ 327 h 327"/>
                      <a:gd name="T52" fmla="*/ 160 w 201"/>
                      <a:gd name="T53" fmla="*/ 183 h 327"/>
                      <a:gd name="T54" fmla="*/ 164 w 201"/>
                      <a:gd name="T55" fmla="*/ 158 h 327"/>
                      <a:gd name="T56" fmla="*/ 165 w 201"/>
                      <a:gd name="T57" fmla="*/ 145 h 327"/>
                      <a:gd name="T58" fmla="*/ 165 w 201"/>
                      <a:gd name="T59" fmla="*/ 139 h 327"/>
                      <a:gd name="T60" fmla="*/ 164 w 201"/>
                      <a:gd name="T61" fmla="*/ 135 h 327"/>
                      <a:gd name="T62" fmla="*/ 161 w 201"/>
                      <a:gd name="T63" fmla="*/ 129 h 327"/>
                      <a:gd name="T64" fmla="*/ 157 w 201"/>
                      <a:gd name="T65" fmla="*/ 125 h 327"/>
                      <a:gd name="T66" fmla="*/ 153 w 201"/>
                      <a:gd name="T67" fmla="*/ 123 h 327"/>
                      <a:gd name="T68" fmla="*/ 149 w 201"/>
                      <a:gd name="T69" fmla="*/ 120 h 327"/>
                      <a:gd name="T70" fmla="*/ 144 w 201"/>
                      <a:gd name="T71" fmla="*/ 119 h 327"/>
                      <a:gd name="T72" fmla="*/ 138 w 201"/>
                      <a:gd name="T73" fmla="*/ 119 h 327"/>
                      <a:gd name="T74" fmla="*/ 128 w 201"/>
                      <a:gd name="T75" fmla="*/ 119 h 327"/>
                      <a:gd name="T76" fmla="*/ 119 w 201"/>
                      <a:gd name="T77" fmla="*/ 121 h 327"/>
                      <a:gd name="T78" fmla="*/ 110 w 201"/>
                      <a:gd name="T79" fmla="*/ 125 h 327"/>
                      <a:gd name="T80" fmla="*/ 101 w 201"/>
                      <a:gd name="T81" fmla="*/ 129 h 327"/>
                      <a:gd name="T82" fmla="*/ 93 w 201"/>
                      <a:gd name="T83" fmla="*/ 136 h 327"/>
                      <a:gd name="T84" fmla="*/ 85 w 201"/>
                      <a:gd name="T85" fmla="*/ 144 h 327"/>
                      <a:gd name="T86" fmla="*/ 78 w 201"/>
                      <a:gd name="T87" fmla="*/ 152 h 327"/>
                      <a:gd name="T88" fmla="*/ 73 w 201"/>
                      <a:gd name="T89" fmla="*/ 161 h 327"/>
                      <a:gd name="T90" fmla="*/ 68 w 201"/>
                      <a:gd name="T91" fmla="*/ 173 h 327"/>
                      <a:gd name="T92" fmla="*/ 64 w 201"/>
                      <a:gd name="T93" fmla="*/ 187 h 327"/>
                      <a:gd name="T94" fmla="*/ 58 w 201"/>
                      <a:gd name="T95" fmla="*/ 204 h 327"/>
                      <a:gd name="T96" fmla="*/ 54 w 201"/>
                      <a:gd name="T97" fmla="*/ 226 h 327"/>
                      <a:gd name="T98" fmla="*/ 36 w 201"/>
                      <a:gd name="T99" fmla="*/ 327 h 327"/>
                      <a:gd name="T100" fmla="*/ 0 w 201"/>
                      <a:gd name="T101" fmla="*/ 327 h 3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201" h="327">
                        <a:moveTo>
                          <a:pt x="0" y="327"/>
                        </a:moveTo>
                        <a:lnTo>
                          <a:pt x="61" y="0"/>
                        </a:lnTo>
                        <a:lnTo>
                          <a:pt x="97" y="0"/>
                        </a:lnTo>
                        <a:lnTo>
                          <a:pt x="73" y="125"/>
                        </a:lnTo>
                        <a:lnTo>
                          <a:pt x="83" y="116"/>
                        </a:lnTo>
                        <a:lnTo>
                          <a:pt x="93" y="107"/>
                        </a:lnTo>
                        <a:lnTo>
                          <a:pt x="102" y="100"/>
                        </a:lnTo>
                        <a:lnTo>
                          <a:pt x="110" y="95"/>
                        </a:lnTo>
                        <a:lnTo>
                          <a:pt x="119" y="90"/>
                        </a:lnTo>
                        <a:lnTo>
                          <a:pt x="128" y="87"/>
                        </a:lnTo>
                        <a:lnTo>
                          <a:pt x="136" y="86"/>
                        </a:lnTo>
                        <a:lnTo>
                          <a:pt x="145" y="84"/>
                        </a:lnTo>
                        <a:lnTo>
                          <a:pt x="159" y="86"/>
                        </a:lnTo>
                        <a:lnTo>
                          <a:pt x="169" y="88"/>
                        </a:lnTo>
                        <a:lnTo>
                          <a:pt x="178" y="94"/>
                        </a:lnTo>
                        <a:lnTo>
                          <a:pt x="186" y="100"/>
                        </a:lnTo>
                        <a:lnTo>
                          <a:pt x="193" y="110"/>
                        </a:lnTo>
                        <a:lnTo>
                          <a:pt x="197" y="119"/>
                        </a:lnTo>
                        <a:lnTo>
                          <a:pt x="200" y="129"/>
                        </a:lnTo>
                        <a:lnTo>
                          <a:pt x="201" y="141"/>
                        </a:lnTo>
                        <a:lnTo>
                          <a:pt x="201" y="149"/>
                        </a:lnTo>
                        <a:lnTo>
                          <a:pt x="200" y="160"/>
                        </a:lnTo>
                        <a:lnTo>
                          <a:pt x="197" y="172"/>
                        </a:lnTo>
                        <a:lnTo>
                          <a:pt x="194" y="187"/>
                        </a:lnTo>
                        <a:lnTo>
                          <a:pt x="168" y="327"/>
                        </a:lnTo>
                        <a:lnTo>
                          <a:pt x="132" y="327"/>
                        </a:lnTo>
                        <a:lnTo>
                          <a:pt x="160" y="183"/>
                        </a:lnTo>
                        <a:lnTo>
                          <a:pt x="164" y="158"/>
                        </a:lnTo>
                        <a:lnTo>
                          <a:pt x="165" y="145"/>
                        </a:lnTo>
                        <a:lnTo>
                          <a:pt x="165" y="139"/>
                        </a:lnTo>
                        <a:lnTo>
                          <a:pt x="164" y="135"/>
                        </a:lnTo>
                        <a:lnTo>
                          <a:pt x="161" y="129"/>
                        </a:lnTo>
                        <a:lnTo>
                          <a:pt x="157" y="125"/>
                        </a:lnTo>
                        <a:lnTo>
                          <a:pt x="153" y="123"/>
                        </a:lnTo>
                        <a:lnTo>
                          <a:pt x="149" y="120"/>
                        </a:lnTo>
                        <a:lnTo>
                          <a:pt x="144" y="119"/>
                        </a:lnTo>
                        <a:lnTo>
                          <a:pt x="138" y="119"/>
                        </a:lnTo>
                        <a:lnTo>
                          <a:pt x="128" y="119"/>
                        </a:lnTo>
                        <a:lnTo>
                          <a:pt x="119" y="121"/>
                        </a:lnTo>
                        <a:lnTo>
                          <a:pt x="110" y="125"/>
                        </a:lnTo>
                        <a:lnTo>
                          <a:pt x="101" y="129"/>
                        </a:lnTo>
                        <a:lnTo>
                          <a:pt x="93" y="136"/>
                        </a:lnTo>
                        <a:lnTo>
                          <a:pt x="85" y="144"/>
                        </a:lnTo>
                        <a:lnTo>
                          <a:pt x="78" y="152"/>
                        </a:lnTo>
                        <a:lnTo>
                          <a:pt x="73" y="161"/>
                        </a:lnTo>
                        <a:lnTo>
                          <a:pt x="68" y="173"/>
                        </a:lnTo>
                        <a:lnTo>
                          <a:pt x="64" y="187"/>
                        </a:lnTo>
                        <a:lnTo>
                          <a:pt x="58" y="204"/>
                        </a:lnTo>
                        <a:lnTo>
                          <a:pt x="54" y="226"/>
                        </a:lnTo>
                        <a:lnTo>
                          <a:pt x="36" y="327"/>
                        </a:lnTo>
                        <a:lnTo>
                          <a:pt x="0" y="327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03" name="Freeform 187"/>
                  <p:cNvSpPr>
                    <a:spLocks noEditPoints="1"/>
                  </p:cNvSpPr>
                  <p:nvPr/>
                </p:nvSpPr>
                <p:spPr bwMode="auto">
                  <a:xfrm>
                    <a:off x="3474" y="1287"/>
                    <a:ext cx="24" cy="82"/>
                  </a:xfrm>
                  <a:custGeom>
                    <a:avLst/>
                    <a:gdLst>
                      <a:gd name="T0" fmla="*/ 51 w 96"/>
                      <a:gd name="T1" fmla="*/ 46 h 327"/>
                      <a:gd name="T2" fmla="*/ 60 w 96"/>
                      <a:gd name="T3" fmla="*/ 0 h 327"/>
                      <a:gd name="T4" fmla="*/ 96 w 96"/>
                      <a:gd name="T5" fmla="*/ 0 h 327"/>
                      <a:gd name="T6" fmla="*/ 87 w 96"/>
                      <a:gd name="T7" fmla="*/ 46 h 327"/>
                      <a:gd name="T8" fmla="*/ 51 w 96"/>
                      <a:gd name="T9" fmla="*/ 46 h 327"/>
                      <a:gd name="T10" fmla="*/ 0 w 96"/>
                      <a:gd name="T11" fmla="*/ 327 h 327"/>
                      <a:gd name="T12" fmla="*/ 43 w 96"/>
                      <a:gd name="T13" fmla="*/ 90 h 327"/>
                      <a:gd name="T14" fmla="*/ 79 w 96"/>
                      <a:gd name="T15" fmla="*/ 90 h 327"/>
                      <a:gd name="T16" fmla="*/ 35 w 96"/>
                      <a:gd name="T17" fmla="*/ 327 h 327"/>
                      <a:gd name="T18" fmla="*/ 0 w 96"/>
                      <a:gd name="T19" fmla="*/ 327 h 3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96" h="327">
                        <a:moveTo>
                          <a:pt x="51" y="46"/>
                        </a:moveTo>
                        <a:lnTo>
                          <a:pt x="60" y="0"/>
                        </a:lnTo>
                        <a:lnTo>
                          <a:pt x="96" y="0"/>
                        </a:lnTo>
                        <a:lnTo>
                          <a:pt x="87" y="46"/>
                        </a:lnTo>
                        <a:lnTo>
                          <a:pt x="51" y="46"/>
                        </a:lnTo>
                        <a:close/>
                        <a:moveTo>
                          <a:pt x="0" y="327"/>
                        </a:moveTo>
                        <a:lnTo>
                          <a:pt x="43" y="90"/>
                        </a:lnTo>
                        <a:lnTo>
                          <a:pt x="79" y="90"/>
                        </a:lnTo>
                        <a:lnTo>
                          <a:pt x="35" y="327"/>
                        </a:lnTo>
                        <a:lnTo>
                          <a:pt x="0" y="327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04" name="Freeform 188"/>
                  <p:cNvSpPr>
                    <a:spLocks/>
                  </p:cNvSpPr>
                  <p:nvPr/>
                </p:nvSpPr>
                <p:spPr bwMode="auto">
                  <a:xfrm>
                    <a:off x="3496" y="1308"/>
                    <a:ext cx="51" cy="61"/>
                  </a:xfrm>
                  <a:custGeom>
                    <a:avLst/>
                    <a:gdLst>
                      <a:gd name="T0" fmla="*/ 0 w 200"/>
                      <a:gd name="T1" fmla="*/ 243 h 243"/>
                      <a:gd name="T2" fmla="*/ 43 w 200"/>
                      <a:gd name="T3" fmla="*/ 6 h 243"/>
                      <a:gd name="T4" fmla="*/ 76 w 200"/>
                      <a:gd name="T5" fmla="*/ 6 h 243"/>
                      <a:gd name="T6" fmla="*/ 68 w 200"/>
                      <a:gd name="T7" fmla="*/ 48 h 243"/>
                      <a:gd name="T8" fmla="*/ 79 w 200"/>
                      <a:gd name="T9" fmla="*/ 36 h 243"/>
                      <a:gd name="T10" fmla="*/ 88 w 200"/>
                      <a:gd name="T11" fmla="*/ 27 h 243"/>
                      <a:gd name="T12" fmla="*/ 99 w 200"/>
                      <a:gd name="T13" fmla="*/ 19 h 243"/>
                      <a:gd name="T14" fmla="*/ 108 w 200"/>
                      <a:gd name="T15" fmla="*/ 12 h 243"/>
                      <a:gd name="T16" fmla="*/ 117 w 200"/>
                      <a:gd name="T17" fmla="*/ 7 h 243"/>
                      <a:gd name="T18" fmla="*/ 126 w 200"/>
                      <a:gd name="T19" fmla="*/ 4 h 243"/>
                      <a:gd name="T20" fmla="*/ 136 w 200"/>
                      <a:gd name="T21" fmla="*/ 2 h 243"/>
                      <a:gd name="T22" fmla="*/ 145 w 200"/>
                      <a:gd name="T23" fmla="*/ 0 h 243"/>
                      <a:gd name="T24" fmla="*/ 158 w 200"/>
                      <a:gd name="T25" fmla="*/ 2 h 243"/>
                      <a:gd name="T26" fmla="*/ 169 w 200"/>
                      <a:gd name="T27" fmla="*/ 4 h 243"/>
                      <a:gd name="T28" fmla="*/ 178 w 200"/>
                      <a:gd name="T29" fmla="*/ 10 h 243"/>
                      <a:gd name="T30" fmla="*/ 186 w 200"/>
                      <a:gd name="T31" fmla="*/ 16 h 243"/>
                      <a:gd name="T32" fmla="*/ 192 w 200"/>
                      <a:gd name="T33" fmla="*/ 26 h 243"/>
                      <a:gd name="T34" fmla="*/ 196 w 200"/>
                      <a:gd name="T35" fmla="*/ 35 h 243"/>
                      <a:gd name="T36" fmla="*/ 199 w 200"/>
                      <a:gd name="T37" fmla="*/ 45 h 243"/>
                      <a:gd name="T38" fmla="*/ 200 w 200"/>
                      <a:gd name="T39" fmla="*/ 59 h 243"/>
                      <a:gd name="T40" fmla="*/ 200 w 200"/>
                      <a:gd name="T41" fmla="*/ 66 h 243"/>
                      <a:gd name="T42" fmla="*/ 199 w 200"/>
                      <a:gd name="T43" fmla="*/ 76 h 243"/>
                      <a:gd name="T44" fmla="*/ 198 w 200"/>
                      <a:gd name="T45" fmla="*/ 86 h 243"/>
                      <a:gd name="T46" fmla="*/ 195 w 200"/>
                      <a:gd name="T47" fmla="*/ 99 h 243"/>
                      <a:gd name="T48" fmla="*/ 169 w 200"/>
                      <a:gd name="T49" fmla="*/ 243 h 243"/>
                      <a:gd name="T50" fmla="*/ 133 w 200"/>
                      <a:gd name="T51" fmla="*/ 243 h 243"/>
                      <a:gd name="T52" fmla="*/ 161 w 200"/>
                      <a:gd name="T53" fmla="*/ 93 h 243"/>
                      <a:gd name="T54" fmla="*/ 163 w 200"/>
                      <a:gd name="T55" fmla="*/ 74 h 243"/>
                      <a:gd name="T56" fmla="*/ 165 w 200"/>
                      <a:gd name="T57" fmla="*/ 61 h 243"/>
                      <a:gd name="T58" fmla="*/ 165 w 200"/>
                      <a:gd name="T59" fmla="*/ 55 h 243"/>
                      <a:gd name="T60" fmla="*/ 163 w 200"/>
                      <a:gd name="T61" fmla="*/ 51 h 243"/>
                      <a:gd name="T62" fmla="*/ 161 w 200"/>
                      <a:gd name="T63" fmla="*/ 45 h 243"/>
                      <a:gd name="T64" fmla="*/ 157 w 200"/>
                      <a:gd name="T65" fmla="*/ 41 h 243"/>
                      <a:gd name="T66" fmla="*/ 153 w 200"/>
                      <a:gd name="T67" fmla="*/ 39 h 243"/>
                      <a:gd name="T68" fmla="*/ 149 w 200"/>
                      <a:gd name="T69" fmla="*/ 36 h 243"/>
                      <a:gd name="T70" fmla="*/ 142 w 200"/>
                      <a:gd name="T71" fmla="*/ 35 h 243"/>
                      <a:gd name="T72" fmla="*/ 137 w 200"/>
                      <a:gd name="T73" fmla="*/ 35 h 243"/>
                      <a:gd name="T74" fmla="*/ 129 w 200"/>
                      <a:gd name="T75" fmla="*/ 35 h 243"/>
                      <a:gd name="T76" fmla="*/ 123 w 200"/>
                      <a:gd name="T77" fmla="*/ 36 h 243"/>
                      <a:gd name="T78" fmla="*/ 117 w 200"/>
                      <a:gd name="T79" fmla="*/ 37 h 243"/>
                      <a:gd name="T80" fmla="*/ 111 w 200"/>
                      <a:gd name="T81" fmla="*/ 40 h 243"/>
                      <a:gd name="T82" fmla="*/ 104 w 200"/>
                      <a:gd name="T83" fmla="*/ 43 h 243"/>
                      <a:gd name="T84" fmla="*/ 99 w 200"/>
                      <a:gd name="T85" fmla="*/ 47 h 243"/>
                      <a:gd name="T86" fmla="*/ 93 w 200"/>
                      <a:gd name="T87" fmla="*/ 52 h 243"/>
                      <a:gd name="T88" fmla="*/ 87 w 200"/>
                      <a:gd name="T89" fmla="*/ 57 h 243"/>
                      <a:gd name="T90" fmla="*/ 82 w 200"/>
                      <a:gd name="T91" fmla="*/ 62 h 243"/>
                      <a:gd name="T92" fmla="*/ 78 w 200"/>
                      <a:gd name="T93" fmla="*/ 70 h 243"/>
                      <a:gd name="T94" fmla="*/ 72 w 200"/>
                      <a:gd name="T95" fmla="*/ 78 h 243"/>
                      <a:gd name="T96" fmla="*/ 68 w 200"/>
                      <a:gd name="T97" fmla="*/ 86 h 243"/>
                      <a:gd name="T98" fmla="*/ 62 w 200"/>
                      <a:gd name="T99" fmla="*/ 109 h 243"/>
                      <a:gd name="T100" fmla="*/ 55 w 200"/>
                      <a:gd name="T101" fmla="*/ 134 h 243"/>
                      <a:gd name="T102" fmla="*/ 35 w 200"/>
                      <a:gd name="T103" fmla="*/ 243 h 243"/>
                      <a:gd name="T104" fmla="*/ 0 w 200"/>
                      <a:gd name="T105" fmla="*/ 243 h 2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</a:cxnLst>
                    <a:rect l="0" t="0" r="r" b="b"/>
                    <a:pathLst>
                      <a:path w="200" h="243">
                        <a:moveTo>
                          <a:pt x="0" y="243"/>
                        </a:moveTo>
                        <a:lnTo>
                          <a:pt x="43" y="6"/>
                        </a:lnTo>
                        <a:lnTo>
                          <a:pt x="76" y="6"/>
                        </a:lnTo>
                        <a:lnTo>
                          <a:pt x="68" y="48"/>
                        </a:lnTo>
                        <a:lnTo>
                          <a:pt x="79" y="36"/>
                        </a:lnTo>
                        <a:lnTo>
                          <a:pt x="88" y="27"/>
                        </a:lnTo>
                        <a:lnTo>
                          <a:pt x="99" y="19"/>
                        </a:lnTo>
                        <a:lnTo>
                          <a:pt x="108" y="12"/>
                        </a:lnTo>
                        <a:lnTo>
                          <a:pt x="117" y="7"/>
                        </a:lnTo>
                        <a:lnTo>
                          <a:pt x="126" y="4"/>
                        </a:lnTo>
                        <a:lnTo>
                          <a:pt x="136" y="2"/>
                        </a:lnTo>
                        <a:lnTo>
                          <a:pt x="145" y="0"/>
                        </a:lnTo>
                        <a:lnTo>
                          <a:pt x="158" y="2"/>
                        </a:lnTo>
                        <a:lnTo>
                          <a:pt x="169" y="4"/>
                        </a:lnTo>
                        <a:lnTo>
                          <a:pt x="178" y="10"/>
                        </a:lnTo>
                        <a:lnTo>
                          <a:pt x="186" y="16"/>
                        </a:lnTo>
                        <a:lnTo>
                          <a:pt x="192" y="26"/>
                        </a:lnTo>
                        <a:lnTo>
                          <a:pt x="196" y="35"/>
                        </a:lnTo>
                        <a:lnTo>
                          <a:pt x="199" y="45"/>
                        </a:lnTo>
                        <a:lnTo>
                          <a:pt x="200" y="59"/>
                        </a:lnTo>
                        <a:lnTo>
                          <a:pt x="200" y="66"/>
                        </a:lnTo>
                        <a:lnTo>
                          <a:pt x="199" y="76"/>
                        </a:lnTo>
                        <a:lnTo>
                          <a:pt x="198" y="86"/>
                        </a:lnTo>
                        <a:lnTo>
                          <a:pt x="195" y="99"/>
                        </a:lnTo>
                        <a:lnTo>
                          <a:pt x="169" y="243"/>
                        </a:lnTo>
                        <a:lnTo>
                          <a:pt x="133" y="243"/>
                        </a:lnTo>
                        <a:lnTo>
                          <a:pt x="161" y="93"/>
                        </a:lnTo>
                        <a:lnTo>
                          <a:pt x="163" y="74"/>
                        </a:lnTo>
                        <a:lnTo>
                          <a:pt x="165" y="61"/>
                        </a:lnTo>
                        <a:lnTo>
                          <a:pt x="165" y="55"/>
                        </a:lnTo>
                        <a:lnTo>
                          <a:pt x="163" y="51"/>
                        </a:lnTo>
                        <a:lnTo>
                          <a:pt x="161" y="45"/>
                        </a:lnTo>
                        <a:lnTo>
                          <a:pt x="157" y="41"/>
                        </a:lnTo>
                        <a:lnTo>
                          <a:pt x="153" y="39"/>
                        </a:lnTo>
                        <a:lnTo>
                          <a:pt x="149" y="36"/>
                        </a:lnTo>
                        <a:lnTo>
                          <a:pt x="142" y="35"/>
                        </a:lnTo>
                        <a:lnTo>
                          <a:pt x="137" y="35"/>
                        </a:lnTo>
                        <a:lnTo>
                          <a:pt x="129" y="35"/>
                        </a:lnTo>
                        <a:lnTo>
                          <a:pt x="123" y="36"/>
                        </a:lnTo>
                        <a:lnTo>
                          <a:pt x="117" y="37"/>
                        </a:lnTo>
                        <a:lnTo>
                          <a:pt x="111" y="40"/>
                        </a:lnTo>
                        <a:lnTo>
                          <a:pt x="104" y="43"/>
                        </a:lnTo>
                        <a:lnTo>
                          <a:pt x="99" y="47"/>
                        </a:lnTo>
                        <a:lnTo>
                          <a:pt x="93" y="52"/>
                        </a:lnTo>
                        <a:lnTo>
                          <a:pt x="87" y="57"/>
                        </a:lnTo>
                        <a:lnTo>
                          <a:pt x="82" y="62"/>
                        </a:lnTo>
                        <a:lnTo>
                          <a:pt x="78" y="70"/>
                        </a:lnTo>
                        <a:lnTo>
                          <a:pt x="72" y="78"/>
                        </a:lnTo>
                        <a:lnTo>
                          <a:pt x="68" y="86"/>
                        </a:lnTo>
                        <a:lnTo>
                          <a:pt x="62" y="109"/>
                        </a:lnTo>
                        <a:lnTo>
                          <a:pt x="55" y="134"/>
                        </a:lnTo>
                        <a:lnTo>
                          <a:pt x="35" y="243"/>
                        </a:lnTo>
                        <a:lnTo>
                          <a:pt x="0" y="243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05" name="Freeform 189"/>
                  <p:cNvSpPr>
                    <a:spLocks/>
                  </p:cNvSpPr>
                  <p:nvPr/>
                </p:nvSpPr>
                <p:spPr bwMode="auto">
                  <a:xfrm>
                    <a:off x="3553" y="1308"/>
                    <a:ext cx="50" cy="61"/>
                  </a:xfrm>
                  <a:custGeom>
                    <a:avLst/>
                    <a:gdLst>
                      <a:gd name="T0" fmla="*/ 0 w 201"/>
                      <a:gd name="T1" fmla="*/ 243 h 243"/>
                      <a:gd name="T2" fmla="*/ 44 w 201"/>
                      <a:gd name="T3" fmla="*/ 6 h 243"/>
                      <a:gd name="T4" fmla="*/ 77 w 201"/>
                      <a:gd name="T5" fmla="*/ 6 h 243"/>
                      <a:gd name="T6" fmla="*/ 69 w 201"/>
                      <a:gd name="T7" fmla="*/ 48 h 243"/>
                      <a:gd name="T8" fmla="*/ 80 w 201"/>
                      <a:gd name="T9" fmla="*/ 36 h 243"/>
                      <a:gd name="T10" fmla="*/ 89 w 201"/>
                      <a:gd name="T11" fmla="*/ 27 h 243"/>
                      <a:gd name="T12" fmla="*/ 99 w 201"/>
                      <a:gd name="T13" fmla="*/ 19 h 243"/>
                      <a:gd name="T14" fmla="*/ 109 w 201"/>
                      <a:gd name="T15" fmla="*/ 12 h 243"/>
                      <a:gd name="T16" fmla="*/ 118 w 201"/>
                      <a:gd name="T17" fmla="*/ 7 h 243"/>
                      <a:gd name="T18" fmla="*/ 127 w 201"/>
                      <a:gd name="T19" fmla="*/ 4 h 243"/>
                      <a:gd name="T20" fmla="*/ 136 w 201"/>
                      <a:gd name="T21" fmla="*/ 2 h 243"/>
                      <a:gd name="T22" fmla="*/ 146 w 201"/>
                      <a:gd name="T23" fmla="*/ 0 h 243"/>
                      <a:gd name="T24" fmla="*/ 159 w 201"/>
                      <a:gd name="T25" fmla="*/ 2 h 243"/>
                      <a:gd name="T26" fmla="*/ 169 w 201"/>
                      <a:gd name="T27" fmla="*/ 4 h 243"/>
                      <a:gd name="T28" fmla="*/ 179 w 201"/>
                      <a:gd name="T29" fmla="*/ 10 h 243"/>
                      <a:gd name="T30" fmla="*/ 187 w 201"/>
                      <a:gd name="T31" fmla="*/ 16 h 243"/>
                      <a:gd name="T32" fmla="*/ 193 w 201"/>
                      <a:gd name="T33" fmla="*/ 26 h 243"/>
                      <a:gd name="T34" fmla="*/ 197 w 201"/>
                      <a:gd name="T35" fmla="*/ 35 h 243"/>
                      <a:gd name="T36" fmla="*/ 200 w 201"/>
                      <a:gd name="T37" fmla="*/ 45 h 243"/>
                      <a:gd name="T38" fmla="*/ 201 w 201"/>
                      <a:gd name="T39" fmla="*/ 59 h 243"/>
                      <a:gd name="T40" fmla="*/ 201 w 201"/>
                      <a:gd name="T41" fmla="*/ 66 h 243"/>
                      <a:gd name="T42" fmla="*/ 200 w 201"/>
                      <a:gd name="T43" fmla="*/ 76 h 243"/>
                      <a:gd name="T44" fmla="*/ 198 w 201"/>
                      <a:gd name="T45" fmla="*/ 86 h 243"/>
                      <a:gd name="T46" fmla="*/ 196 w 201"/>
                      <a:gd name="T47" fmla="*/ 99 h 243"/>
                      <a:gd name="T48" fmla="*/ 169 w 201"/>
                      <a:gd name="T49" fmla="*/ 243 h 243"/>
                      <a:gd name="T50" fmla="*/ 134 w 201"/>
                      <a:gd name="T51" fmla="*/ 243 h 243"/>
                      <a:gd name="T52" fmla="*/ 162 w 201"/>
                      <a:gd name="T53" fmla="*/ 93 h 243"/>
                      <a:gd name="T54" fmla="*/ 164 w 201"/>
                      <a:gd name="T55" fmla="*/ 74 h 243"/>
                      <a:gd name="T56" fmla="*/ 165 w 201"/>
                      <a:gd name="T57" fmla="*/ 61 h 243"/>
                      <a:gd name="T58" fmla="*/ 165 w 201"/>
                      <a:gd name="T59" fmla="*/ 55 h 243"/>
                      <a:gd name="T60" fmla="*/ 163 w 201"/>
                      <a:gd name="T61" fmla="*/ 51 h 243"/>
                      <a:gd name="T62" fmla="*/ 162 w 201"/>
                      <a:gd name="T63" fmla="*/ 45 h 243"/>
                      <a:gd name="T64" fmla="*/ 158 w 201"/>
                      <a:gd name="T65" fmla="*/ 41 h 243"/>
                      <a:gd name="T66" fmla="*/ 154 w 201"/>
                      <a:gd name="T67" fmla="*/ 39 h 243"/>
                      <a:gd name="T68" fmla="*/ 150 w 201"/>
                      <a:gd name="T69" fmla="*/ 36 h 243"/>
                      <a:gd name="T70" fmla="*/ 143 w 201"/>
                      <a:gd name="T71" fmla="*/ 35 h 243"/>
                      <a:gd name="T72" fmla="*/ 138 w 201"/>
                      <a:gd name="T73" fmla="*/ 35 h 243"/>
                      <a:gd name="T74" fmla="*/ 130 w 201"/>
                      <a:gd name="T75" fmla="*/ 35 h 243"/>
                      <a:gd name="T76" fmla="*/ 123 w 201"/>
                      <a:gd name="T77" fmla="*/ 36 h 243"/>
                      <a:gd name="T78" fmla="*/ 118 w 201"/>
                      <a:gd name="T79" fmla="*/ 37 h 243"/>
                      <a:gd name="T80" fmla="*/ 111 w 201"/>
                      <a:gd name="T81" fmla="*/ 40 h 243"/>
                      <a:gd name="T82" fmla="*/ 105 w 201"/>
                      <a:gd name="T83" fmla="*/ 43 h 243"/>
                      <a:gd name="T84" fmla="*/ 99 w 201"/>
                      <a:gd name="T85" fmla="*/ 47 h 243"/>
                      <a:gd name="T86" fmla="*/ 94 w 201"/>
                      <a:gd name="T87" fmla="*/ 52 h 243"/>
                      <a:gd name="T88" fmla="*/ 88 w 201"/>
                      <a:gd name="T89" fmla="*/ 57 h 243"/>
                      <a:gd name="T90" fmla="*/ 82 w 201"/>
                      <a:gd name="T91" fmla="*/ 62 h 243"/>
                      <a:gd name="T92" fmla="*/ 78 w 201"/>
                      <a:gd name="T93" fmla="*/ 70 h 243"/>
                      <a:gd name="T94" fmla="*/ 73 w 201"/>
                      <a:gd name="T95" fmla="*/ 78 h 243"/>
                      <a:gd name="T96" fmla="*/ 69 w 201"/>
                      <a:gd name="T97" fmla="*/ 86 h 243"/>
                      <a:gd name="T98" fmla="*/ 63 w 201"/>
                      <a:gd name="T99" fmla="*/ 109 h 243"/>
                      <a:gd name="T100" fmla="*/ 56 w 201"/>
                      <a:gd name="T101" fmla="*/ 134 h 243"/>
                      <a:gd name="T102" fmla="*/ 36 w 201"/>
                      <a:gd name="T103" fmla="*/ 243 h 243"/>
                      <a:gd name="T104" fmla="*/ 0 w 201"/>
                      <a:gd name="T105" fmla="*/ 243 h 2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</a:cxnLst>
                    <a:rect l="0" t="0" r="r" b="b"/>
                    <a:pathLst>
                      <a:path w="201" h="243">
                        <a:moveTo>
                          <a:pt x="0" y="243"/>
                        </a:moveTo>
                        <a:lnTo>
                          <a:pt x="44" y="6"/>
                        </a:lnTo>
                        <a:lnTo>
                          <a:pt x="77" y="6"/>
                        </a:lnTo>
                        <a:lnTo>
                          <a:pt x="69" y="48"/>
                        </a:lnTo>
                        <a:lnTo>
                          <a:pt x="80" y="36"/>
                        </a:lnTo>
                        <a:lnTo>
                          <a:pt x="89" y="27"/>
                        </a:lnTo>
                        <a:lnTo>
                          <a:pt x="99" y="19"/>
                        </a:lnTo>
                        <a:lnTo>
                          <a:pt x="109" y="12"/>
                        </a:lnTo>
                        <a:lnTo>
                          <a:pt x="118" y="7"/>
                        </a:lnTo>
                        <a:lnTo>
                          <a:pt x="127" y="4"/>
                        </a:lnTo>
                        <a:lnTo>
                          <a:pt x="136" y="2"/>
                        </a:lnTo>
                        <a:lnTo>
                          <a:pt x="146" y="0"/>
                        </a:lnTo>
                        <a:lnTo>
                          <a:pt x="159" y="2"/>
                        </a:lnTo>
                        <a:lnTo>
                          <a:pt x="169" y="4"/>
                        </a:lnTo>
                        <a:lnTo>
                          <a:pt x="179" y="10"/>
                        </a:lnTo>
                        <a:lnTo>
                          <a:pt x="187" y="16"/>
                        </a:lnTo>
                        <a:lnTo>
                          <a:pt x="193" y="26"/>
                        </a:lnTo>
                        <a:lnTo>
                          <a:pt x="197" y="35"/>
                        </a:lnTo>
                        <a:lnTo>
                          <a:pt x="200" y="45"/>
                        </a:lnTo>
                        <a:lnTo>
                          <a:pt x="201" y="59"/>
                        </a:lnTo>
                        <a:lnTo>
                          <a:pt x="201" y="66"/>
                        </a:lnTo>
                        <a:lnTo>
                          <a:pt x="200" y="76"/>
                        </a:lnTo>
                        <a:lnTo>
                          <a:pt x="198" y="86"/>
                        </a:lnTo>
                        <a:lnTo>
                          <a:pt x="196" y="99"/>
                        </a:lnTo>
                        <a:lnTo>
                          <a:pt x="169" y="243"/>
                        </a:lnTo>
                        <a:lnTo>
                          <a:pt x="134" y="243"/>
                        </a:lnTo>
                        <a:lnTo>
                          <a:pt x="162" y="93"/>
                        </a:lnTo>
                        <a:lnTo>
                          <a:pt x="164" y="74"/>
                        </a:lnTo>
                        <a:lnTo>
                          <a:pt x="165" y="61"/>
                        </a:lnTo>
                        <a:lnTo>
                          <a:pt x="165" y="55"/>
                        </a:lnTo>
                        <a:lnTo>
                          <a:pt x="163" y="51"/>
                        </a:lnTo>
                        <a:lnTo>
                          <a:pt x="162" y="45"/>
                        </a:lnTo>
                        <a:lnTo>
                          <a:pt x="158" y="41"/>
                        </a:lnTo>
                        <a:lnTo>
                          <a:pt x="154" y="39"/>
                        </a:lnTo>
                        <a:lnTo>
                          <a:pt x="150" y="36"/>
                        </a:lnTo>
                        <a:lnTo>
                          <a:pt x="143" y="35"/>
                        </a:lnTo>
                        <a:lnTo>
                          <a:pt x="138" y="35"/>
                        </a:lnTo>
                        <a:lnTo>
                          <a:pt x="130" y="35"/>
                        </a:lnTo>
                        <a:lnTo>
                          <a:pt x="123" y="36"/>
                        </a:lnTo>
                        <a:lnTo>
                          <a:pt x="118" y="37"/>
                        </a:lnTo>
                        <a:lnTo>
                          <a:pt x="111" y="40"/>
                        </a:lnTo>
                        <a:lnTo>
                          <a:pt x="105" y="43"/>
                        </a:lnTo>
                        <a:lnTo>
                          <a:pt x="99" y="47"/>
                        </a:lnTo>
                        <a:lnTo>
                          <a:pt x="94" y="52"/>
                        </a:lnTo>
                        <a:lnTo>
                          <a:pt x="88" y="57"/>
                        </a:lnTo>
                        <a:lnTo>
                          <a:pt x="82" y="62"/>
                        </a:lnTo>
                        <a:lnTo>
                          <a:pt x="78" y="70"/>
                        </a:lnTo>
                        <a:lnTo>
                          <a:pt x="73" y="78"/>
                        </a:lnTo>
                        <a:lnTo>
                          <a:pt x="69" y="86"/>
                        </a:lnTo>
                        <a:lnTo>
                          <a:pt x="63" y="109"/>
                        </a:lnTo>
                        <a:lnTo>
                          <a:pt x="56" y="134"/>
                        </a:lnTo>
                        <a:lnTo>
                          <a:pt x="36" y="243"/>
                        </a:lnTo>
                        <a:lnTo>
                          <a:pt x="0" y="243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06" name="Freeform 190"/>
                  <p:cNvSpPr>
                    <a:spLocks noEditPoints="1"/>
                  </p:cNvSpPr>
                  <p:nvPr/>
                </p:nvSpPr>
                <p:spPr bwMode="auto">
                  <a:xfrm>
                    <a:off x="3611" y="1308"/>
                    <a:ext cx="49" cy="62"/>
                  </a:xfrm>
                  <a:custGeom>
                    <a:avLst/>
                    <a:gdLst>
                      <a:gd name="T0" fmla="*/ 181 w 194"/>
                      <a:gd name="T1" fmla="*/ 167 h 248"/>
                      <a:gd name="T2" fmla="*/ 169 w 194"/>
                      <a:gd name="T3" fmla="*/ 196 h 248"/>
                      <a:gd name="T4" fmla="*/ 147 w 194"/>
                      <a:gd name="T5" fmla="*/ 222 h 248"/>
                      <a:gd name="T6" fmla="*/ 132 w 194"/>
                      <a:gd name="T7" fmla="*/ 234 h 248"/>
                      <a:gd name="T8" fmla="*/ 118 w 194"/>
                      <a:gd name="T9" fmla="*/ 242 h 248"/>
                      <a:gd name="T10" fmla="*/ 100 w 194"/>
                      <a:gd name="T11" fmla="*/ 247 h 248"/>
                      <a:gd name="T12" fmla="*/ 82 w 194"/>
                      <a:gd name="T13" fmla="*/ 248 h 248"/>
                      <a:gd name="T14" fmla="*/ 60 w 194"/>
                      <a:gd name="T15" fmla="*/ 246 h 248"/>
                      <a:gd name="T16" fmla="*/ 40 w 194"/>
                      <a:gd name="T17" fmla="*/ 237 h 248"/>
                      <a:gd name="T18" fmla="*/ 23 w 194"/>
                      <a:gd name="T19" fmla="*/ 222 h 248"/>
                      <a:gd name="T20" fmla="*/ 9 w 194"/>
                      <a:gd name="T21" fmla="*/ 201 h 248"/>
                      <a:gd name="T22" fmla="*/ 1 w 194"/>
                      <a:gd name="T23" fmla="*/ 176 h 248"/>
                      <a:gd name="T24" fmla="*/ 0 w 194"/>
                      <a:gd name="T25" fmla="*/ 148 h 248"/>
                      <a:gd name="T26" fmla="*/ 3 w 194"/>
                      <a:gd name="T27" fmla="*/ 110 h 248"/>
                      <a:gd name="T28" fmla="*/ 16 w 194"/>
                      <a:gd name="T29" fmla="*/ 73 h 248"/>
                      <a:gd name="T30" fmla="*/ 33 w 194"/>
                      <a:gd name="T31" fmla="*/ 41 h 248"/>
                      <a:gd name="T32" fmla="*/ 57 w 194"/>
                      <a:gd name="T33" fmla="*/ 19 h 248"/>
                      <a:gd name="T34" fmla="*/ 83 w 194"/>
                      <a:gd name="T35" fmla="*/ 6 h 248"/>
                      <a:gd name="T36" fmla="*/ 111 w 194"/>
                      <a:gd name="T37" fmla="*/ 0 h 248"/>
                      <a:gd name="T38" fmla="*/ 129 w 194"/>
                      <a:gd name="T39" fmla="*/ 3 h 248"/>
                      <a:gd name="T40" fmla="*/ 145 w 194"/>
                      <a:gd name="T41" fmla="*/ 7 h 248"/>
                      <a:gd name="T42" fmla="*/ 160 w 194"/>
                      <a:gd name="T43" fmla="*/ 16 h 248"/>
                      <a:gd name="T44" fmla="*/ 172 w 194"/>
                      <a:gd name="T45" fmla="*/ 27 h 248"/>
                      <a:gd name="T46" fmla="*/ 181 w 194"/>
                      <a:gd name="T47" fmla="*/ 41 h 248"/>
                      <a:gd name="T48" fmla="*/ 189 w 194"/>
                      <a:gd name="T49" fmla="*/ 59 h 248"/>
                      <a:gd name="T50" fmla="*/ 193 w 194"/>
                      <a:gd name="T51" fmla="*/ 77 h 248"/>
                      <a:gd name="T52" fmla="*/ 194 w 194"/>
                      <a:gd name="T53" fmla="*/ 99 h 248"/>
                      <a:gd name="T54" fmla="*/ 192 w 194"/>
                      <a:gd name="T55" fmla="*/ 135 h 248"/>
                      <a:gd name="T56" fmla="*/ 36 w 194"/>
                      <a:gd name="T57" fmla="*/ 142 h 248"/>
                      <a:gd name="T58" fmla="*/ 37 w 194"/>
                      <a:gd name="T59" fmla="*/ 163 h 248"/>
                      <a:gd name="T60" fmla="*/ 44 w 194"/>
                      <a:gd name="T61" fmla="*/ 188 h 248"/>
                      <a:gd name="T62" fmla="*/ 57 w 194"/>
                      <a:gd name="T63" fmla="*/ 206 h 248"/>
                      <a:gd name="T64" fmla="*/ 73 w 194"/>
                      <a:gd name="T65" fmla="*/ 214 h 248"/>
                      <a:gd name="T66" fmla="*/ 91 w 194"/>
                      <a:gd name="T67" fmla="*/ 215 h 248"/>
                      <a:gd name="T68" fmla="*/ 110 w 194"/>
                      <a:gd name="T69" fmla="*/ 208 h 248"/>
                      <a:gd name="T70" fmla="*/ 127 w 194"/>
                      <a:gd name="T71" fmla="*/ 194 h 248"/>
                      <a:gd name="T72" fmla="*/ 141 w 194"/>
                      <a:gd name="T73" fmla="*/ 175 h 248"/>
                      <a:gd name="T74" fmla="*/ 42 w 194"/>
                      <a:gd name="T75" fmla="*/ 105 h 248"/>
                      <a:gd name="T76" fmla="*/ 160 w 194"/>
                      <a:gd name="T77" fmla="*/ 99 h 248"/>
                      <a:gd name="T78" fmla="*/ 160 w 194"/>
                      <a:gd name="T79" fmla="*/ 81 h 248"/>
                      <a:gd name="T80" fmla="*/ 153 w 194"/>
                      <a:gd name="T81" fmla="*/ 57 h 248"/>
                      <a:gd name="T82" fmla="*/ 140 w 194"/>
                      <a:gd name="T83" fmla="*/ 41 h 248"/>
                      <a:gd name="T84" fmla="*/ 123 w 194"/>
                      <a:gd name="T85" fmla="*/ 33 h 248"/>
                      <a:gd name="T86" fmla="*/ 102 w 194"/>
                      <a:gd name="T87" fmla="*/ 33 h 248"/>
                      <a:gd name="T88" fmla="*/ 81 w 194"/>
                      <a:gd name="T89" fmla="*/ 43 h 248"/>
                      <a:gd name="T90" fmla="*/ 62 w 194"/>
                      <a:gd name="T91" fmla="*/ 60 h 248"/>
                      <a:gd name="T92" fmla="*/ 48 w 194"/>
                      <a:gd name="T93" fmla="*/ 88 h 2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194" h="248">
                        <a:moveTo>
                          <a:pt x="147" y="163"/>
                        </a:moveTo>
                        <a:lnTo>
                          <a:pt x="181" y="167"/>
                        </a:lnTo>
                        <a:lnTo>
                          <a:pt x="176" y="181"/>
                        </a:lnTo>
                        <a:lnTo>
                          <a:pt x="169" y="196"/>
                        </a:lnTo>
                        <a:lnTo>
                          <a:pt x="159" y="209"/>
                        </a:lnTo>
                        <a:lnTo>
                          <a:pt x="147" y="222"/>
                        </a:lnTo>
                        <a:lnTo>
                          <a:pt x="140" y="229"/>
                        </a:lnTo>
                        <a:lnTo>
                          <a:pt x="132" y="234"/>
                        </a:lnTo>
                        <a:lnTo>
                          <a:pt x="126" y="238"/>
                        </a:lnTo>
                        <a:lnTo>
                          <a:pt x="118" y="242"/>
                        </a:lnTo>
                        <a:lnTo>
                          <a:pt x="108" y="244"/>
                        </a:lnTo>
                        <a:lnTo>
                          <a:pt x="100" y="247"/>
                        </a:lnTo>
                        <a:lnTo>
                          <a:pt x="91" y="248"/>
                        </a:lnTo>
                        <a:lnTo>
                          <a:pt x="82" y="248"/>
                        </a:lnTo>
                        <a:lnTo>
                          <a:pt x="71" y="248"/>
                        </a:lnTo>
                        <a:lnTo>
                          <a:pt x="60" y="246"/>
                        </a:lnTo>
                        <a:lnTo>
                          <a:pt x="49" y="242"/>
                        </a:lnTo>
                        <a:lnTo>
                          <a:pt x="40" y="237"/>
                        </a:lnTo>
                        <a:lnTo>
                          <a:pt x="30" y="230"/>
                        </a:lnTo>
                        <a:lnTo>
                          <a:pt x="23" y="222"/>
                        </a:lnTo>
                        <a:lnTo>
                          <a:pt x="15" y="211"/>
                        </a:lnTo>
                        <a:lnTo>
                          <a:pt x="9" y="201"/>
                        </a:lnTo>
                        <a:lnTo>
                          <a:pt x="5" y="189"/>
                        </a:lnTo>
                        <a:lnTo>
                          <a:pt x="1" y="176"/>
                        </a:lnTo>
                        <a:lnTo>
                          <a:pt x="0" y="163"/>
                        </a:lnTo>
                        <a:lnTo>
                          <a:pt x="0" y="148"/>
                        </a:lnTo>
                        <a:lnTo>
                          <a:pt x="0" y="128"/>
                        </a:lnTo>
                        <a:lnTo>
                          <a:pt x="3" y="110"/>
                        </a:lnTo>
                        <a:lnTo>
                          <a:pt x="8" y="91"/>
                        </a:lnTo>
                        <a:lnTo>
                          <a:pt x="16" y="73"/>
                        </a:lnTo>
                        <a:lnTo>
                          <a:pt x="24" y="56"/>
                        </a:lnTo>
                        <a:lnTo>
                          <a:pt x="33" y="41"/>
                        </a:lnTo>
                        <a:lnTo>
                          <a:pt x="45" y="28"/>
                        </a:lnTo>
                        <a:lnTo>
                          <a:pt x="57" y="19"/>
                        </a:lnTo>
                        <a:lnTo>
                          <a:pt x="70" y="11"/>
                        </a:lnTo>
                        <a:lnTo>
                          <a:pt x="83" y="6"/>
                        </a:lnTo>
                        <a:lnTo>
                          <a:pt x="96" y="2"/>
                        </a:lnTo>
                        <a:lnTo>
                          <a:pt x="111" y="0"/>
                        </a:lnTo>
                        <a:lnTo>
                          <a:pt x="120" y="2"/>
                        </a:lnTo>
                        <a:lnTo>
                          <a:pt x="129" y="3"/>
                        </a:lnTo>
                        <a:lnTo>
                          <a:pt x="137" y="4"/>
                        </a:lnTo>
                        <a:lnTo>
                          <a:pt x="145" y="7"/>
                        </a:lnTo>
                        <a:lnTo>
                          <a:pt x="153" y="11"/>
                        </a:lnTo>
                        <a:lnTo>
                          <a:pt x="160" y="16"/>
                        </a:lnTo>
                        <a:lnTo>
                          <a:pt x="166" y="22"/>
                        </a:lnTo>
                        <a:lnTo>
                          <a:pt x="172" y="27"/>
                        </a:lnTo>
                        <a:lnTo>
                          <a:pt x="177" y="35"/>
                        </a:lnTo>
                        <a:lnTo>
                          <a:pt x="181" y="41"/>
                        </a:lnTo>
                        <a:lnTo>
                          <a:pt x="185" y="49"/>
                        </a:lnTo>
                        <a:lnTo>
                          <a:pt x="189" y="59"/>
                        </a:lnTo>
                        <a:lnTo>
                          <a:pt x="192" y="68"/>
                        </a:lnTo>
                        <a:lnTo>
                          <a:pt x="193" y="77"/>
                        </a:lnTo>
                        <a:lnTo>
                          <a:pt x="194" y="88"/>
                        </a:lnTo>
                        <a:lnTo>
                          <a:pt x="194" y="99"/>
                        </a:lnTo>
                        <a:lnTo>
                          <a:pt x="193" y="117"/>
                        </a:lnTo>
                        <a:lnTo>
                          <a:pt x="192" y="135"/>
                        </a:lnTo>
                        <a:lnTo>
                          <a:pt x="37" y="135"/>
                        </a:lnTo>
                        <a:lnTo>
                          <a:pt x="36" y="142"/>
                        </a:lnTo>
                        <a:lnTo>
                          <a:pt x="36" y="147"/>
                        </a:lnTo>
                        <a:lnTo>
                          <a:pt x="37" y="163"/>
                        </a:lnTo>
                        <a:lnTo>
                          <a:pt x="40" y="177"/>
                        </a:lnTo>
                        <a:lnTo>
                          <a:pt x="44" y="188"/>
                        </a:lnTo>
                        <a:lnTo>
                          <a:pt x="49" y="198"/>
                        </a:lnTo>
                        <a:lnTo>
                          <a:pt x="57" y="206"/>
                        </a:lnTo>
                        <a:lnTo>
                          <a:pt x="65" y="211"/>
                        </a:lnTo>
                        <a:lnTo>
                          <a:pt x="73" y="214"/>
                        </a:lnTo>
                        <a:lnTo>
                          <a:pt x="82" y="215"/>
                        </a:lnTo>
                        <a:lnTo>
                          <a:pt x="91" y="215"/>
                        </a:lnTo>
                        <a:lnTo>
                          <a:pt x="100" y="213"/>
                        </a:lnTo>
                        <a:lnTo>
                          <a:pt x="110" y="208"/>
                        </a:lnTo>
                        <a:lnTo>
                          <a:pt x="119" y="202"/>
                        </a:lnTo>
                        <a:lnTo>
                          <a:pt x="127" y="194"/>
                        </a:lnTo>
                        <a:lnTo>
                          <a:pt x="135" y="185"/>
                        </a:lnTo>
                        <a:lnTo>
                          <a:pt x="141" y="175"/>
                        </a:lnTo>
                        <a:lnTo>
                          <a:pt x="147" y="163"/>
                        </a:lnTo>
                        <a:close/>
                        <a:moveTo>
                          <a:pt x="42" y="105"/>
                        </a:moveTo>
                        <a:lnTo>
                          <a:pt x="160" y="105"/>
                        </a:lnTo>
                        <a:lnTo>
                          <a:pt x="160" y="99"/>
                        </a:lnTo>
                        <a:lnTo>
                          <a:pt x="160" y="95"/>
                        </a:lnTo>
                        <a:lnTo>
                          <a:pt x="160" y="81"/>
                        </a:lnTo>
                        <a:lnTo>
                          <a:pt x="157" y="68"/>
                        </a:lnTo>
                        <a:lnTo>
                          <a:pt x="153" y="57"/>
                        </a:lnTo>
                        <a:lnTo>
                          <a:pt x="147" y="49"/>
                        </a:lnTo>
                        <a:lnTo>
                          <a:pt x="140" y="41"/>
                        </a:lnTo>
                        <a:lnTo>
                          <a:pt x="132" y="36"/>
                        </a:lnTo>
                        <a:lnTo>
                          <a:pt x="123" y="33"/>
                        </a:lnTo>
                        <a:lnTo>
                          <a:pt x="112" y="32"/>
                        </a:lnTo>
                        <a:lnTo>
                          <a:pt x="102" y="33"/>
                        </a:lnTo>
                        <a:lnTo>
                          <a:pt x="90" y="37"/>
                        </a:lnTo>
                        <a:lnTo>
                          <a:pt x="81" y="43"/>
                        </a:lnTo>
                        <a:lnTo>
                          <a:pt x="70" y="51"/>
                        </a:lnTo>
                        <a:lnTo>
                          <a:pt x="62" y="60"/>
                        </a:lnTo>
                        <a:lnTo>
                          <a:pt x="54" y="73"/>
                        </a:lnTo>
                        <a:lnTo>
                          <a:pt x="48" y="88"/>
                        </a:lnTo>
                        <a:lnTo>
                          <a:pt x="42" y="105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07" name="Freeform 191"/>
                  <p:cNvSpPr>
                    <a:spLocks/>
                  </p:cNvSpPr>
                  <p:nvPr/>
                </p:nvSpPr>
                <p:spPr bwMode="auto">
                  <a:xfrm>
                    <a:off x="3666" y="1308"/>
                    <a:ext cx="39" cy="61"/>
                  </a:xfrm>
                  <a:custGeom>
                    <a:avLst/>
                    <a:gdLst>
                      <a:gd name="T0" fmla="*/ 0 w 156"/>
                      <a:gd name="T1" fmla="*/ 243 h 243"/>
                      <a:gd name="T2" fmla="*/ 43 w 156"/>
                      <a:gd name="T3" fmla="*/ 6 h 243"/>
                      <a:gd name="T4" fmla="*/ 75 w 156"/>
                      <a:gd name="T5" fmla="*/ 6 h 243"/>
                      <a:gd name="T6" fmla="*/ 66 w 156"/>
                      <a:gd name="T7" fmla="*/ 55 h 243"/>
                      <a:gd name="T8" fmla="*/ 74 w 156"/>
                      <a:gd name="T9" fmla="*/ 41 h 243"/>
                      <a:gd name="T10" fmla="*/ 83 w 156"/>
                      <a:gd name="T11" fmla="*/ 31 h 243"/>
                      <a:gd name="T12" fmla="*/ 90 w 156"/>
                      <a:gd name="T13" fmla="*/ 22 h 243"/>
                      <a:gd name="T14" fmla="*/ 98 w 156"/>
                      <a:gd name="T15" fmla="*/ 14 h 243"/>
                      <a:gd name="T16" fmla="*/ 106 w 156"/>
                      <a:gd name="T17" fmla="*/ 8 h 243"/>
                      <a:gd name="T18" fmla="*/ 113 w 156"/>
                      <a:gd name="T19" fmla="*/ 4 h 243"/>
                      <a:gd name="T20" fmla="*/ 121 w 156"/>
                      <a:gd name="T21" fmla="*/ 2 h 243"/>
                      <a:gd name="T22" fmla="*/ 131 w 156"/>
                      <a:gd name="T23" fmla="*/ 0 h 243"/>
                      <a:gd name="T24" fmla="*/ 136 w 156"/>
                      <a:gd name="T25" fmla="*/ 2 h 243"/>
                      <a:gd name="T26" fmla="*/ 142 w 156"/>
                      <a:gd name="T27" fmla="*/ 3 h 243"/>
                      <a:gd name="T28" fmla="*/ 149 w 156"/>
                      <a:gd name="T29" fmla="*/ 6 h 243"/>
                      <a:gd name="T30" fmla="*/ 156 w 156"/>
                      <a:gd name="T31" fmla="*/ 10 h 243"/>
                      <a:gd name="T32" fmla="*/ 141 w 156"/>
                      <a:gd name="T33" fmla="*/ 47 h 243"/>
                      <a:gd name="T34" fmla="*/ 137 w 156"/>
                      <a:gd name="T35" fmla="*/ 44 h 243"/>
                      <a:gd name="T36" fmla="*/ 132 w 156"/>
                      <a:gd name="T37" fmla="*/ 41 h 243"/>
                      <a:gd name="T38" fmla="*/ 127 w 156"/>
                      <a:gd name="T39" fmla="*/ 40 h 243"/>
                      <a:gd name="T40" fmla="*/ 121 w 156"/>
                      <a:gd name="T41" fmla="*/ 40 h 243"/>
                      <a:gd name="T42" fmla="*/ 116 w 156"/>
                      <a:gd name="T43" fmla="*/ 40 h 243"/>
                      <a:gd name="T44" fmla="*/ 112 w 156"/>
                      <a:gd name="T45" fmla="*/ 41 h 243"/>
                      <a:gd name="T46" fmla="*/ 107 w 156"/>
                      <a:gd name="T47" fmla="*/ 43 h 243"/>
                      <a:gd name="T48" fmla="*/ 102 w 156"/>
                      <a:gd name="T49" fmla="*/ 45 h 243"/>
                      <a:gd name="T50" fmla="*/ 92 w 156"/>
                      <a:gd name="T51" fmla="*/ 53 h 243"/>
                      <a:gd name="T52" fmla="*/ 83 w 156"/>
                      <a:gd name="T53" fmla="*/ 64 h 243"/>
                      <a:gd name="T54" fmla="*/ 78 w 156"/>
                      <a:gd name="T55" fmla="*/ 70 h 243"/>
                      <a:gd name="T56" fmla="*/ 74 w 156"/>
                      <a:gd name="T57" fmla="*/ 77 h 243"/>
                      <a:gd name="T58" fmla="*/ 69 w 156"/>
                      <a:gd name="T59" fmla="*/ 86 h 243"/>
                      <a:gd name="T60" fmla="*/ 65 w 156"/>
                      <a:gd name="T61" fmla="*/ 97 h 243"/>
                      <a:gd name="T62" fmla="*/ 58 w 156"/>
                      <a:gd name="T63" fmla="*/ 120 h 243"/>
                      <a:gd name="T64" fmla="*/ 51 w 156"/>
                      <a:gd name="T65" fmla="*/ 148 h 243"/>
                      <a:gd name="T66" fmla="*/ 34 w 156"/>
                      <a:gd name="T67" fmla="*/ 243 h 243"/>
                      <a:gd name="T68" fmla="*/ 0 w 156"/>
                      <a:gd name="T69" fmla="*/ 243 h 2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56" h="243">
                        <a:moveTo>
                          <a:pt x="0" y="243"/>
                        </a:moveTo>
                        <a:lnTo>
                          <a:pt x="43" y="6"/>
                        </a:lnTo>
                        <a:lnTo>
                          <a:pt x="75" y="6"/>
                        </a:lnTo>
                        <a:lnTo>
                          <a:pt x="66" y="55"/>
                        </a:lnTo>
                        <a:lnTo>
                          <a:pt x="74" y="41"/>
                        </a:lnTo>
                        <a:lnTo>
                          <a:pt x="83" y="31"/>
                        </a:lnTo>
                        <a:lnTo>
                          <a:pt x="90" y="22"/>
                        </a:lnTo>
                        <a:lnTo>
                          <a:pt x="98" y="14"/>
                        </a:lnTo>
                        <a:lnTo>
                          <a:pt x="106" y="8"/>
                        </a:lnTo>
                        <a:lnTo>
                          <a:pt x="113" y="4"/>
                        </a:lnTo>
                        <a:lnTo>
                          <a:pt x="121" y="2"/>
                        </a:lnTo>
                        <a:lnTo>
                          <a:pt x="131" y="0"/>
                        </a:lnTo>
                        <a:lnTo>
                          <a:pt x="136" y="2"/>
                        </a:lnTo>
                        <a:lnTo>
                          <a:pt x="142" y="3"/>
                        </a:lnTo>
                        <a:lnTo>
                          <a:pt x="149" y="6"/>
                        </a:lnTo>
                        <a:lnTo>
                          <a:pt x="156" y="10"/>
                        </a:lnTo>
                        <a:lnTo>
                          <a:pt x="141" y="47"/>
                        </a:lnTo>
                        <a:lnTo>
                          <a:pt x="137" y="44"/>
                        </a:lnTo>
                        <a:lnTo>
                          <a:pt x="132" y="41"/>
                        </a:lnTo>
                        <a:lnTo>
                          <a:pt x="127" y="40"/>
                        </a:lnTo>
                        <a:lnTo>
                          <a:pt x="121" y="40"/>
                        </a:lnTo>
                        <a:lnTo>
                          <a:pt x="116" y="40"/>
                        </a:lnTo>
                        <a:lnTo>
                          <a:pt x="112" y="41"/>
                        </a:lnTo>
                        <a:lnTo>
                          <a:pt x="107" y="43"/>
                        </a:lnTo>
                        <a:lnTo>
                          <a:pt x="102" y="45"/>
                        </a:lnTo>
                        <a:lnTo>
                          <a:pt x="92" y="53"/>
                        </a:lnTo>
                        <a:lnTo>
                          <a:pt x="83" y="64"/>
                        </a:lnTo>
                        <a:lnTo>
                          <a:pt x="78" y="70"/>
                        </a:lnTo>
                        <a:lnTo>
                          <a:pt x="74" y="77"/>
                        </a:lnTo>
                        <a:lnTo>
                          <a:pt x="69" y="86"/>
                        </a:lnTo>
                        <a:lnTo>
                          <a:pt x="65" y="97"/>
                        </a:lnTo>
                        <a:lnTo>
                          <a:pt x="58" y="120"/>
                        </a:lnTo>
                        <a:lnTo>
                          <a:pt x="51" y="148"/>
                        </a:lnTo>
                        <a:lnTo>
                          <a:pt x="34" y="243"/>
                        </a:lnTo>
                        <a:lnTo>
                          <a:pt x="0" y="243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08" name="Freeform 192"/>
                  <p:cNvSpPr>
                    <a:spLocks noEditPoints="1"/>
                  </p:cNvSpPr>
                  <p:nvPr/>
                </p:nvSpPr>
                <p:spPr bwMode="auto">
                  <a:xfrm>
                    <a:off x="3729" y="1308"/>
                    <a:ext cx="49" cy="62"/>
                  </a:xfrm>
                  <a:custGeom>
                    <a:avLst/>
                    <a:gdLst>
                      <a:gd name="T0" fmla="*/ 119 w 195"/>
                      <a:gd name="T1" fmla="*/ 230 h 248"/>
                      <a:gd name="T2" fmla="*/ 92 w 195"/>
                      <a:gd name="T3" fmla="*/ 244 h 248"/>
                      <a:gd name="T4" fmla="*/ 65 w 195"/>
                      <a:gd name="T5" fmla="*/ 248 h 248"/>
                      <a:gd name="T6" fmla="*/ 33 w 195"/>
                      <a:gd name="T7" fmla="*/ 240 h 248"/>
                      <a:gd name="T8" fmla="*/ 17 w 195"/>
                      <a:gd name="T9" fmla="*/ 230 h 248"/>
                      <a:gd name="T10" fmla="*/ 1 w 195"/>
                      <a:gd name="T11" fmla="*/ 194 h 248"/>
                      <a:gd name="T12" fmla="*/ 1 w 195"/>
                      <a:gd name="T13" fmla="*/ 161 h 248"/>
                      <a:gd name="T14" fmla="*/ 12 w 195"/>
                      <a:gd name="T15" fmla="*/ 138 h 248"/>
                      <a:gd name="T16" fmla="*/ 29 w 195"/>
                      <a:gd name="T17" fmla="*/ 120 h 248"/>
                      <a:gd name="T18" fmla="*/ 53 w 195"/>
                      <a:gd name="T19" fmla="*/ 110 h 248"/>
                      <a:gd name="T20" fmla="*/ 79 w 195"/>
                      <a:gd name="T21" fmla="*/ 105 h 248"/>
                      <a:gd name="T22" fmla="*/ 123 w 195"/>
                      <a:gd name="T23" fmla="*/ 102 h 248"/>
                      <a:gd name="T24" fmla="*/ 156 w 195"/>
                      <a:gd name="T25" fmla="*/ 94 h 248"/>
                      <a:gd name="T26" fmla="*/ 160 w 195"/>
                      <a:gd name="T27" fmla="*/ 61 h 248"/>
                      <a:gd name="T28" fmla="*/ 151 w 195"/>
                      <a:gd name="T29" fmla="*/ 45 h 248"/>
                      <a:gd name="T30" fmla="*/ 125 w 195"/>
                      <a:gd name="T31" fmla="*/ 35 h 248"/>
                      <a:gd name="T32" fmla="*/ 94 w 195"/>
                      <a:gd name="T33" fmla="*/ 37 h 248"/>
                      <a:gd name="T34" fmla="*/ 71 w 195"/>
                      <a:gd name="T35" fmla="*/ 52 h 248"/>
                      <a:gd name="T36" fmla="*/ 57 w 195"/>
                      <a:gd name="T37" fmla="*/ 77 h 248"/>
                      <a:gd name="T38" fmla="*/ 34 w 195"/>
                      <a:gd name="T39" fmla="*/ 43 h 248"/>
                      <a:gd name="T40" fmla="*/ 62 w 195"/>
                      <a:gd name="T41" fmla="*/ 15 h 248"/>
                      <a:gd name="T42" fmla="*/ 83 w 195"/>
                      <a:gd name="T43" fmla="*/ 6 h 248"/>
                      <a:gd name="T44" fmla="*/ 125 w 195"/>
                      <a:gd name="T45" fmla="*/ 2 h 248"/>
                      <a:gd name="T46" fmla="*/ 152 w 195"/>
                      <a:gd name="T47" fmla="*/ 6 h 248"/>
                      <a:gd name="T48" fmla="*/ 172 w 195"/>
                      <a:gd name="T49" fmla="*/ 18 h 248"/>
                      <a:gd name="T50" fmla="*/ 191 w 195"/>
                      <a:gd name="T51" fmla="*/ 40 h 248"/>
                      <a:gd name="T52" fmla="*/ 195 w 195"/>
                      <a:gd name="T53" fmla="*/ 73 h 248"/>
                      <a:gd name="T54" fmla="*/ 190 w 195"/>
                      <a:gd name="T55" fmla="*/ 106 h 248"/>
                      <a:gd name="T56" fmla="*/ 174 w 195"/>
                      <a:gd name="T57" fmla="*/ 190 h 248"/>
                      <a:gd name="T58" fmla="*/ 174 w 195"/>
                      <a:gd name="T59" fmla="*/ 225 h 248"/>
                      <a:gd name="T60" fmla="*/ 139 w 195"/>
                      <a:gd name="T61" fmla="*/ 230 h 248"/>
                      <a:gd name="T62" fmla="*/ 143 w 195"/>
                      <a:gd name="T63" fmla="*/ 126 h 248"/>
                      <a:gd name="T64" fmla="*/ 106 w 195"/>
                      <a:gd name="T65" fmla="*/ 132 h 248"/>
                      <a:gd name="T66" fmla="*/ 69 w 195"/>
                      <a:gd name="T67" fmla="*/ 138 h 248"/>
                      <a:gd name="T68" fmla="*/ 50 w 195"/>
                      <a:gd name="T69" fmla="*/ 147 h 248"/>
                      <a:gd name="T70" fmla="*/ 40 w 195"/>
                      <a:gd name="T71" fmla="*/ 161 h 248"/>
                      <a:gd name="T72" fmla="*/ 36 w 195"/>
                      <a:gd name="T73" fmla="*/ 179 h 248"/>
                      <a:gd name="T74" fmla="*/ 41 w 195"/>
                      <a:gd name="T75" fmla="*/ 201 h 248"/>
                      <a:gd name="T76" fmla="*/ 58 w 195"/>
                      <a:gd name="T77" fmla="*/ 214 h 248"/>
                      <a:gd name="T78" fmla="*/ 85 w 195"/>
                      <a:gd name="T79" fmla="*/ 217 h 248"/>
                      <a:gd name="T80" fmla="*/ 110 w 195"/>
                      <a:gd name="T81" fmla="*/ 206 h 248"/>
                      <a:gd name="T82" fmla="*/ 131 w 195"/>
                      <a:gd name="T83" fmla="*/ 186 h 248"/>
                      <a:gd name="T84" fmla="*/ 144 w 195"/>
                      <a:gd name="T85" fmla="*/ 155 h 2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195" h="248">
                        <a:moveTo>
                          <a:pt x="137" y="214"/>
                        </a:moveTo>
                        <a:lnTo>
                          <a:pt x="128" y="222"/>
                        </a:lnTo>
                        <a:lnTo>
                          <a:pt x="119" y="230"/>
                        </a:lnTo>
                        <a:lnTo>
                          <a:pt x="110" y="235"/>
                        </a:lnTo>
                        <a:lnTo>
                          <a:pt x="102" y="240"/>
                        </a:lnTo>
                        <a:lnTo>
                          <a:pt x="92" y="244"/>
                        </a:lnTo>
                        <a:lnTo>
                          <a:pt x="83" y="247"/>
                        </a:lnTo>
                        <a:lnTo>
                          <a:pt x="74" y="248"/>
                        </a:lnTo>
                        <a:lnTo>
                          <a:pt x="65" y="248"/>
                        </a:lnTo>
                        <a:lnTo>
                          <a:pt x="50" y="247"/>
                        </a:lnTo>
                        <a:lnTo>
                          <a:pt x="38" y="244"/>
                        </a:lnTo>
                        <a:lnTo>
                          <a:pt x="33" y="240"/>
                        </a:lnTo>
                        <a:lnTo>
                          <a:pt x="28" y="238"/>
                        </a:lnTo>
                        <a:lnTo>
                          <a:pt x="22" y="234"/>
                        </a:lnTo>
                        <a:lnTo>
                          <a:pt x="17" y="230"/>
                        </a:lnTo>
                        <a:lnTo>
                          <a:pt x="9" y="219"/>
                        </a:lnTo>
                        <a:lnTo>
                          <a:pt x="4" y="208"/>
                        </a:lnTo>
                        <a:lnTo>
                          <a:pt x="1" y="194"/>
                        </a:lnTo>
                        <a:lnTo>
                          <a:pt x="0" y="180"/>
                        </a:lnTo>
                        <a:lnTo>
                          <a:pt x="0" y="171"/>
                        </a:lnTo>
                        <a:lnTo>
                          <a:pt x="1" y="161"/>
                        </a:lnTo>
                        <a:lnTo>
                          <a:pt x="4" y="152"/>
                        </a:lnTo>
                        <a:lnTo>
                          <a:pt x="8" y="144"/>
                        </a:lnTo>
                        <a:lnTo>
                          <a:pt x="12" y="138"/>
                        </a:lnTo>
                        <a:lnTo>
                          <a:pt x="17" y="131"/>
                        </a:lnTo>
                        <a:lnTo>
                          <a:pt x="22" y="126"/>
                        </a:lnTo>
                        <a:lnTo>
                          <a:pt x="29" y="120"/>
                        </a:lnTo>
                        <a:lnTo>
                          <a:pt x="36" y="117"/>
                        </a:lnTo>
                        <a:lnTo>
                          <a:pt x="44" y="113"/>
                        </a:lnTo>
                        <a:lnTo>
                          <a:pt x="53" y="110"/>
                        </a:lnTo>
                        <a:lnTo>
                          <a:pt x="62" y="107"/>
                        </a:lnTo>
                        <a:lnTo>
                          <a:pt x="69" y="106"/>
                        </a:lnTo>
                        <a:lnTo>
                          <a:pt x="79" y="105"/>
                        </a:lnTo>
                        <a:lnTo>
                          <a:pt x="92" y="103"/>
                        </a:lnTo>
                        <a:lnTo>
                          <a:pt x="107" y="103"/>
                        </a:lnTo>
                        <a:lnTo>
                          <a:pt x="123" y="102"/>
                        </a:lnTo>
                        <a:lnTo>
                          <a:pt x="136" y="99"/>
                        </a:lnTo>
                        <a:lnTo>
                          <a:pt x="148" y="98"/>
                        </a:lnTo>
                        <a:lnTo>
                          <a:pt x="156" y="94"/>
                        </a:lnTo>
                        <a:lnTo>
                          <a:pt x="158" y="80"/>
                        </a:lnTo>
                        <a:lnTo>
                          <a:pt x="160" y="68"/>
                        </a:lnTo>
                        <a:lnTo>
                          <a:pt x="160" y="61"/>
                        </a:lnTo>
                        <a:lnTo>
                          <a:pt x="158" y="55"/>
                        </a:lnTo>
                        <a:lnTo>
                          <a:pt x="154" y="49"/>
                        </a:lnTo>
                        <a:lnTo>
                          <a:pt x="151" y="45"/>
                        </a:lnTo>
                        <a:lnTo>
                          <a:pt x="144" y="40"/>
                        </a:lnTo>
                        <a:lnTo>
                          <a:pt x="136" y="37"/>
                        </a:lnTo>
                        <a:lnTo>
                          <a:pt x="125" y="35"/>
                        </a:lnTo>
                        <a:lnTo>
                          <a:pt x="115" y="33"/>
                        </a:lnTo>
                        <a:lnTo>
                          <a:pt x="104" y="35"/>
                        </a:lnTo>
                        <a:lnTo>
                          <a:pt x="94" y="37"/>
                        </a:lnTo>
                        <a:lnTo>
                          <a:pt x="86" y="40"/>
                        </a:lnTo>
                        <a:lnTo>
                          <a:pt x="78" y="45"/>
                        </a:lnTo>
                        <a:lnTo>
                          <a:pt x="71" y="52"/>
                        </a:lnTo>
                        <a:lnTo>
                          <a:pt x="65" y="59"/>
                        </a:lnTo>
                        <a:lnTo>
                          <a:pt x="61" y="68"/>
                        </a:lnTo>
                        <a:lnTo>
                          <a:pt x="57" y="77"/>
                        </a:lnTo>
                        <a:lnTo>
                          <a:pt x="20" y="74"/>
                        </a:lnTo>
                        <a:lnTo>
                          <a:pt x="26" y="57"/>
                        </a:lnTo>
                        <a:lnTo>
                          <a:pt x="34" y="43"/>
                        </a:lnTo>
                        <a:lnTo>
                          <a:pt x="45" y="31"/>
                        </a:lnTo>
                        <a:lnTo>
                          <a:pt x="55" y="20"/>
                        </a:lnTo>
                        <a:lnTo>
                          <a:pt x="62" y="15"/>
                        </a:lnTo>
                        <a:lnTo>
                          <a:pt x="69" y="11"/>
                        </a:lnTo>
                        <a:lnTo>
                          <a:pt x="75" y="8"/>
                        </a:lnTo>
                        <a:lnTo>
                          <a:pt x="83" y="6"/>
                        </a:lnTo>
                        <a:lnTo>
                          <a:pt x="99" y="2"/>
                        </a:lnTo>
                        <a:lnTo>
                          <a:pt x="116" y="0"/>
                        </a:lnTo>
                        <a:lnTo>
                          <a:pt x="125" y="2"/>
                        </a:lnTo>
                        <a:lnTo>
                          <a:pt x="135" y="2"/>
                        </a:lnTo>
                        <a:lnTo>
                          <a:pt x="144" y="4"/>
                        </a:lnTo>
                        <a:lnTo>
                          <a:pt x="152" y="6"/>
                        </a:lnTo>
                        <a:lnTo>
                          <a:pt x="158" y="10"/>
                        </a:lnTo>
                        <a:lnTo>
                          <a:pt x="165" y="12"/>
                        </a:lnTo>
                        <a:lnTo>
                          <a:pt x="172" y="18"/>
                        </a:lnTo>
                        <a:lnTo>
                          <a:pt x="178" y="22"/>
                        </a:lnTo>
                        <a:lnTo>
                          <a:pt x="186" y="31"/>
                        </a:lnTo>
                        <a:lnTo>
                          <a:pt x="191" y="40"/>
                        </a:lnTo>
                        <a:lnTo>
                          <a:pt x="194" y="51"/>
                        </a:lnTo>
                        <a:lnTo>
                          <a:pt x="195" y="62"/>
                        </a:lnTo>
                        <a:lnTo>
                          <a:pt x="195" y="73"/>
                        </a:lnTo>
                        <a:lnTo>
                          <a:pt x="194" y="84"/>
                        </a:lnTo>
                        <a:lnTo>
                          <a:pt x="193" y="94"/>
                        </a:lnTo>
                        <a:lnTo>
                          <a:pt x="190" y="106"/>
                        </a:lnTo>
                        <a:lnTo>
                          <a:pt x="180" y="165"/>
                        </a:lnTo>
                        <a:lnTo>
                          <a:pt x="177" y="179"/>
                        </a:lnTo>
                        <a:lnTo>
                          <a:pt x="174" y="190"/>
                        </a:lnTo>
                        <a:lnTo>
                          <a:pt x="174" y="202"/>
                        </a:lnTo>
                        <a:lnTo>
                          <a:pt x="173" y="211"/>
                        </a:lnTo>
                        <a:lnTo>
                          <a:pt x="174" y="225"/>
                        </a:lnTo>
                        <a:lnTo>
                          <a:pt x="178" y="243"/>
                        </a:lnTo>
                        <a:lnTo>
                          <a:pt x="141" y="243"/>
                        </a:lnTo>
                        <a:lnTo>
                          <a:pt x="139" y="230"/>
                        </a:lnTo>
                        <a:lnTo>
                          <a:pt x="137" y="214"/>
                        </a:lnTo>
                        <a:close/>
                        <a:moveTo>
                          <a:pt x="151" y="123"/>
                        </a:moveTo>
                        <a:lnTo>
                          <a:pt x="143" y="126"/>
                        </a:lnTo>
                        <a:lnTo>
                          <a:pt x="135" y="128"/>
                        </a:lnTo>
                        <a:lnTo>
                          <a:pt x="123" y="130"/>
                        </a:lnTo>
                        <a:lnTo>
                          <a:pt x="106" y="132"/>
                        </a:lnTo>
                        <a:lnTo>
                          <a:pt x="91" y="134"/>
                        </a:lnTo>
                        <a:lnTo>
                          <a:pt x="79" y="136"/>
                        </a:lnTo>
                        <a:lnTo>
                          <a:pt x="69" y="138"/>
                        </a:lnTo>
                        <a:lnTo>
                          <a:pt x="62" y="140"/>
                        </a:lnTo>
                        <a:lnTo>
                          <a:pt x="55" y="143"/>
                        </a:lnTo>
                        <a:lnTo>
                          <a:pt x="50" y="147"/>
                        </a:lnTo>
                        <a:lnTo>
                          <a:pt x="46" y="151"/>
                        </a:lnTo>
                        <a:lnTo>
                          <a:pt x="42" y="155"/>
                        </a:lnTo>
                        <a:lnTo>
                          <a:pt x="40" y="161"/>
                        </a:lnTo>
                        <a:lnTo>
                          <a:pt x="37" y="167"/>
                        </a:lnTo>
                        <a:lnTo>
                          <a:pt x="36" y="172"/>
                        </a:lnTo>
                        <a:lnTo>
                          <a:pt x="36" y="179"/>
                        </a:lnTo>
                        <a:lnTo>
                          <a:pt x="36" y="186"/>
                        </a:lnTo>
                        <a:lnTo>
                          <a:pt x="38" y="194"/>
                        </a:lnTo>
                        <a:lnTo>
                          <a:pt x="41" y="201"/>
                        </a:lnTo>
                        <a:lnTo>
                          <a:pt x="46" y="206"/>
                        </a:lnTo>
                        <a:lnTo>
                          <a:pt x="52" y="211"/>
                        </a:lnTo>
                        <a:lnTo>
                          <a:pt x="58" y="214"/>
                        </a:lnTo>
                        <a:lnTo>
                          <a:pt x="66" y="217"/>
                        </a:lnTo>
                        <a:lnTo>
                          <a:pt x="75" y="217"/>
                        </a:lnTo>
                        <a:lnTo>
                          <a:pt x="85" y="217"/>
                        </a:lnTo>
                        <a:lnTo>
                          <a:pt x="92" y="215"/>
                        </a:lnTo>
                        <a:lnTo>
                          <a:pt x="102" y="211"/>
                        </a:lnTo>
                        <a:lnTo>
                          <a:pt x="110" y="206"/>
                        </a:lnTo>
                        <a:lnTo>
                          <a:pt x="118" y="201"/>
                        </a:lnTo>
                        <a:lnTo>
                          <a:pt x="124" y="194"/>
                        </a:lnTo>
                        <a:lnTo>
                          <a:pt x="131" y="186"/>
                        </a:lnTo>
                        <a:lnTo>
                          <a:pt x="136" y="177"/>
                        </a:lnTo>
                        <a:lnTo>
                          <a:pt x="140" y="167"/>
                        </a:lnTo>
                        <a:lnTo>
                          <a:pt x="144" y="155"/>
                        </a:lnTo>
                        <a:lnTo>
                          <a:pt x="148" y="140"/>
                        </a:lnTo>
                        <a:lnTo>
                          <a:pt x="151" y="123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09" name="Freeform 193"/>
                  <p:cNvSpPr>
                    <a:spLocks/>
                  </p:cNvSpPr>
                  <p:nvPr/>
                </p:nvSpPr>
                <p:spPr bwMode="auto">
                  <a:xfrm>
                    <a:off x="3784" y="1308"/>
                    <a:ext cx="50" cy="61"/>
                  </a:xfrm>
                  <a:custGeom>
                    <a:avLst/>
                    <a:gdLst>
                      <a:gd name="T0" fmla="*/ 0 w 202"/>
                      <a:gd name="T1" fmla="*/ 243 h 243"/>
                      <a:gd name="T2" fmla="*/ 45 w 202"/>
                      <a:gd name="T3" fmla="*/ 6 h 243"/>
                      <a:gd name="T4" fmla="*/ 77 w 202"/>
                      <a:gd name="T5" fmla="*/ 6 h 243"/>
                      <a:gd name="T6" fmla="*/ 70 w 202"/>
                      <a:gd name="T7" fmla="*/ 48 h 243"/>
                      <a:gd name="T8" fmla="*/ 80 w 202"/>
                      <a:gd name="T9" fmla="*/ 36 h 243"/>
                      <a:gd name="T10" fmla="*/ 90 w 202"/>
                      <a:gd name="T11" fmla="*/ 27 h 243"/>
                      <a:gd name="T12" fmla="*/ 99 w 202"/>
                      <a:gd name="T13" fmla="*/ 19 h 243"/>
                      <a:gd name="T14" fmla="*/ 110 w 202"/>
                      <a:gd name="T15" fmla="*/ 12 h 243"/>
                      <a:gd name="T16" fmla="*/ 119 w 202"/>
                      <a:gd name="T17" fmla="*/ 7 h 243"/>
                      <a:gd name="T18" fmla="*/ 129 w 202"/>
                      <a:gd name="T19" fmla="*/ 4 h 243"/>
                      <a:gd name="T20" fmla="*/ 138 w 202"/>
                      <a:gd name="T21" fmla="*/ 2 h 243"/>
                      <a:gd name="T22" fmla="*/ 147 w 202"/>
                      <a:gd name="T23" fmla="*/ 0 h 243"/>
                      <a:gd name="T24" fmla="*/ 159 w 202"/>
                      <a:gd name="T25" fmla="*/ 2 h 243"/>
                      <a:gd name="T26" fmla="*/ 169 w 202"/>
                      <a:gd name="T27" fmla="*/ 4 h 243"/>
                      <a:gd name="T28" fmla="*/ 179 w 202"/>
                      <a:gd name="T29" fmla="*/ 10 h 243"/>
                      <a:gd name="T30" fmla="*/ 188 w 202"/>
                      <a:gd name="T31" fmla="*/ 16 h 243"/>
                      <a:gd name="T32" fmla="*/ 193 w 202"/>
                      <a:gd name="T33" fmla="*/ 26 h 243"/>
                      <a:gd name="T34" fmla="*/ 198 w 202"/>
                      <a:gd name="T35" fmla="*/ 35 h 243"/>
                      <a:gd name="T36" fmla="*/ 201 w 202"/>
                      <a:gd name="T37" fmla="*/ 45 h 243"/>
                      <a:gd name="T38" fmla="*/ 202 w 202"/>
                      <a:gd name="T39" fmla="*/ 59 h 243"/>
                      <a:gd name="T40" fmla="*/ 201 w 202"/>
                      <a:gd name="T41" fmla="*/ 66 h 243"/>
                      <a:gd name="T42" fmla="*/ 201 w 202"/>
                      <a:gd name="T43" fmla="*/ 76 h 243"/>
                      <a:gd name="T44" fmla="*/ 198 w 202"/>
                      <a:gd name="T45" fmla="*/ 86 h 243"/>
                      <a:gd name="T46" fmla="*/ 197 w 202"/>
                      <a:gd name="T47" fmla="*/ 99 h 243"/>
                      <a:gd name="T48" fmla="*/ 169 w 202"/>
                      <a:gd name="T49" fmla="*/ 243 h 243"/>
                      <a:gd name="T50" fmla="*/ 134 w 202"/>
                      <a:gd name="T51" fmla="*/ 243 h 243"/>
                      <a:gd name="T52" fmla="*/ 162 w 202"/>
                      <a:gd name="T53" fmla="*/ 93 h 243"/>
                      <a:gd name="T54" fmla="*/ 165 w 202"/>
                      <a:gd name="T55" fmla="*/ 74 h 243"/>
                      <a:gd name="T56" fmla="*/ 167 w 202"/>
                      <a:gd name="T57" fmla="*/ 61 h 243"/>
                      <a:gd name="T58" fmla="*/ 165 w 202"/>
                      <a:gd name="T59" fmla="*/ 55 h 243"/>
                      <a:gd name="T60" fmla="*/ 164 w 202"/>
                      <a:gd name="T61" fmla="*/ 51 h 243"/>
                      <a:gd name="T62" fmla="*/ 162 w 202"/>
                      <a:gd name="T63" fmla="*/ 45 h 243"/>
                      <a:gd name="T64" fmla="*/ 159 w 202"/>
                      <a:gd name="T65" fmla="*/ 41 h 243"/>
                      <a:gd name="T66" fmla="*/ 155 w 202"/>
                      <a:gd name="T67" fmla="*/ 39 h 243"/>
                      <a:gd name="T68" fmla="*/ 150 w 202"/>
                      <a:gd name="T69" fmla="*/ 36 h 243"/>
                      <a:gd name="T70" fmla="*/ 144 w 202"/>
                      <a:gd name="T71" fmla="*/ 35 h 243"/>
                      <a:gd name="T72" fmla="*/ 138 w 202"/>
                      <a:gd name="T73" fmla="*/ 35 h 243"/>
                      <a:gd name="T74" fmla="*/ 131 w 202"/>
                      <a:gd name="T75" fmla="*/ 35 h 243"/>
                      <a:gd name="T76" fmla="*/ 125 w 202"/>
                      <a:gd name="T77" fmla="*/ 36 h 243"/>
                      <a:gd name="T78" fmla="*/ 118 w 202"/>
                      <a:gd name="T79" fmla="*/ 37 h 243"/>
                      <a:gd name="T80" fmla="*/ 111 w 202"/>
                      <a:gd name="T81" fmla="*/ 40 h 243"/>
                      <a:gd name="T82" fmla="*/ 106 w 202"/>
                      <a:gd name="T83" fmla="*/ 43 h 243"/>
                      <a:gd name="T84" fmla="*/ 99 w 202"/>
                      <a:gd name="T85" fmla="*/ 47 h 243"/>
                      <a:gd name="T86" fmla="*/ 94 w 202"/>
                      <a:gd name="T87" fmla="*/ 52 h 243"/>
                      <a:gd name="T88" fmla="*/ 89 w 202"/>
                      <a:gd name="T89" fmla="*/ 57 h 243"/>
                      <a:gd name="T90" fmla="*/ 84 w 202"/>
                      <a:gd name="T91" fmla="*/ 62 h 243"/>
                      <a:gd name="T92" fmla="*/ 78 w 202"/>
                      <a:gd name="T93" fmla="*/ 70 h 243"/>
                      <a:gd name="T94" fmla="*/ 74 w 202"/>
                      <a:gd name="T95" fmla="*/ 78 h 243"/>
                      <a:gd name="T96" fmla="*/ 70 w 202"/>
                      <a:gd name="T97" fmla="*/ 86 h 243"/>
                      <a:gd name="T98" fmla="*/ 63 w 202"/>
                      <a:gd name="T99" fmla="*/ 109 h 243"/>
                      <a:gd name="T100" fmla="*/ 57 w 202"/>
                      <a:gd name="T101" fmla="*/ 134 h 243"/>
                      <a:gd name="T102" fmla="*/ 37 w 202"/>
                      <a:gd name="T103" fmla="*/ 243 h 243"/>
                      <a:gd name="T104" fmla="*/ 0 w 202"/>
                      <a:gd name="T105" fmla="*/ 243 h 2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</a:cxnLst>
                    <a:rect l="0" t="0" r="r" b="b"/>
                    <a:pathLst>
                      <a:path w="202" h="243">
                        <a:moveTo>
                          <a:pt x="0" y="243"/>
                        </a:moveTo>
                        <a:lnTo>
                          <a:pt x="45" y="6"/>
                        </a:lnTo>
                        <a:lnTo>
                          <a:pt x="77" y="6"/>
                        </a:lnTo>
                        <a:lnTo>
                          <a:pt x="70" y="48"/>
                        </a:lnTo>
                        <a:lnTo>
                          <a:pt x="80" y="36"/>
                        </a:lnTo>
                        <a:lnTo>
                          <a:pt x="90" y="27"/>
                        </a:lnTo>
                        <a:lnTo>
                          <a:pt x="99" y="19"/>
                        </a:lnTo>
                        <a:lnTo>
                          <a:pt x="110" y="12"/>
                        </a:lnTo>
                        <a:lnTo>
                          <a:pt x="119" y="7"/>
                        </a:lnTo>
                        <a:lnTo>
                          <a:pt x="129" y="4"/>
                        </a:lnTo>
                        <a:lnTo>
                          <a:pt x="138" y="2"/>
                        </a:lnTo>
                        <a:lnTo>
                          <a:pt x="147" y="0"/>
                        </a:lnTo>
                        <a:lnTo>
                          <a:pt x="159" y="2"/>
                        </a:lnTo>
                        <a:lnTo>
                          <a:pt x="169" y="4"/>
                        </a:lnTo>
                        <a:lnTo>
                          <a:pt x="179" y="10"/>
                        </a:lnTo>
                        <a:lnTo>
                          <a:pt x="188" y="16"/>
                        </a:lnTo>
                        <a:lnTo>
                          <a:pt x="193" y="26"/>
                        </a:lnTo>
                        <a:lnTo>
                          <a:pt x="198" y="35"/>
                        </a:lnTo>
                        <a:lnTo>
                          <a:pt x="201" y="45"/>
                        </a:lnTo>
                        <a:lnTo>
                          <a:pt x="202" y="59"/>
                        </a:lnTo>
                        <a:lnTo>
                          <a:pt x="201" y="66"/>
                        </a:lnTo>
                        <a:lnTo>
                          <a:pt x="201" y="76"/>
                        </a:lnTo>
                        <a:lnTo>
                          <a:pt x="198" y="86"/>
                        </a:lnTo>
                        <a:lnTo>
                          <a:pt x="197" y="99"/>
                        </a:lnTo>
                        <a:lnTo>
                          <a:pt x="169" y="243"/>
                        </a:lnTo>
                        <a:lnTo>
                          <a:pt x="134" y="243"/>
                        </a:lnTo>
                        <a:lnTo>
                          <a:pt x="162" y="93"/>
                        </a:lnTo>
                        <a:lnTo>
                          <a:pt x="165" y="74"/>
                        </a:lnTo>
                        <a:lnTo>
                          <a:pt x="167" y="61"/>
                        </a:lnTo>
                        <a:lnTo>
                          <a:pt x="165" y="55"/>
                        </a:lnTo>
                        <a:lnTo>
                          <a:pt x="164" y="51"/>
                        </a:lnTo>
                        <a:lnTo>
                          <a:pt x="162" y="45"/>
                        </a:lnTo>
                        <a:lnTo>
                          <a:pt x="159" y="41"/>
                        </a:lnTo>
                        <a:lnTo>
                          <a:pt x="155" y="39"/>
                        </a:lnTo>
                        <a:lnTo>
                          <a:pt x="150" y="36"/>
                        </a:lnTo>
                        <a:lnTo>
                          <a:pt x="144" y="35"/>
                        </a:lnTo>
                        <a:lnTo>
                          <a:pt x="138" y="35"/>
                        </a:lnTo>
                        <a:lnTo>
                          <a:pt x="131" y="35"/>
                        </a:lnTo>
                        <a:lnTo>
                          <a:pt x="125" y="36"/>
                        </a:lnTo>
                        <a:lnTo>
                          <a:pt x="118" y="37"/>
                        </a:lnTo>
                        <a:lnTo>
                          <a:pt x="111" y="40"/>
                        </a:lnTo>
                        <a:lnTo>
                          <a:pt x="106" y="43"/>
                        </a:lnTo>
                        <a:lnTo>
                          <a:pt x="99" y="47"/>
                        </a:lnTo>
                        <a:lnTo>
                          <a:pt x="94" y="52"/>
                        </a:lnTo>
                        <a:lnTo>
                          <a:pt x="89" y="57"/>
                        </a:lnTo>
                        <a:lnTo>
                          <a:pt x="84" y="62"/>
                        </a:lnTo>
                        <a:lnTo>
                          <a:pt x="78" y="70"/>
                        </a:lnTo>
                        <a:lnTo>
                          <a:pt x="74" y="78"/>
                        </a:lnTo>
                        <a:lnTo>
                          <a:pt x="70" y="86"/>
                        </a:lnTo>
                        <a:lnTo>
                          <a:pt x="63" y="109"/>
                        </a:lnTo>
                        <a:lnTo>
                          <a:pt x="57" y="134"/>
                        </a:lnTo>
                        <a:lnTo>
                          <a:pt x="37" y="243"/>
                        </a:lnTo>
                        <a:lnTo>
                          <a:pt x="0" y="243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10" name="Freeform 194"/>
                  <p:cNvSpPr>
                    <a:spLocks noEditPoints="1"/>
                  </p:cNvSpPr>
                  <p:nvPr/>
                </p:nvSpPr>
                <p:spPr bwMode="auto">
                  <a:xfrm>
                    <a:off x="3842" y="1287"/>
                    <a:ext cx="56" cy="83"/>
                  </a:xfrm>
                  <a:custGeom>
                    <a:avLst/>
                    <a:gdLst>
                      <a:gd name="T0" fmla="*/ 127 w 222"/>
                      <a:gd name="T1" fmla="*/ 302 h 332"/>
                      <a:gd name="T2" fmla="*/ 111 w 222"/>
                      <a:gd name="T3" fmla="*/ 317 h 332"/>
                      <a:gd name="T4" fmla="*/ 95 w 222"/>
                      <a:gd name="T5" fmla="*/ 327 h 332"/>
                      <a:gd name="T6" fmla="*/ 79 w 222"/>
                      <a:gd name="T7" fmla="*/ 332 h 332"/>
                      <a:gd name="T8" fmla="*/ 63 w 222"/>
                      <a:gd name="T9" fmla="*/ 332 h 332"/>
                      <a:gd name="T10" fmla="*/ 49 w 222"/>
                      <a:gd name="T11" fmla="*/ 330 h 332"/>
                      <a:gd name="T12" fmla="*/ 37 w 222"/>
                      <a:gd name="T13" fmla="*/ 323 h 332"/>
                      <a:gd name="T14" fmla="*/ 25 w 222"/>
                      <a:gd name="T15" fmla="*/ 314 h 332"/>
                      <a:gd name="T16" fmla="*/ 16 w 222"/>
                      <a:gd name="T17" fmla="*/ 301 h 332"/>
                      <a:gd name="T18" fmla="*/ 8 w 222"/>
                      <a:gd name="T19" fmla="*/ 286 h 332"/>
                      <a:gd name="T20" fmla="*/ 4 w 222"/>
                      <a:gd name="T21" fmla="*/ 268 h 332"/>
                      <a:gd name="T22" fmla="*/ 1 w 222"/>
                      <a:gd name="T23" fmla="*/ 247 h 332"/>
                      <a:gd name="T24" fmla="*/ 1 w 222"/>
                      <a:gd name="T25" fmla="*/ 215 h 332"/>
                      <a:gd name="T26" fmla="*/ 9 w 222"/>
                      <a:gd name="T27" fmla="*/ 175 h 332"/>
                      <a:gd name="T28" fmla="*/ 25 w 222"/>
                      <a:gd name="T29" fmla="*/ 140 h 332"/>
                      <a:gd name="T30" fmla="*/ 45 w 222"/>
                      <a:gd name="T31" fmla="*/ 114 h 332"/>
                      <a:gd name="T32" fmla="*/ 67 w 222"/>
                      <a:gd name="T33" fmla="*/ 95 h 332"/>
                      <a:gd name="T34" fmla="*/ 91 w 222"/>
                      <a:gd name="T35" fmla="*/ 86 h 332"/>
                      <a:gd name="T36" fmla="*/ 112 w 222"/>
                      <a:gd name="T37" fmla="*/ 86 h 332"/>
                      <a:gd name="T38" fmla="*/ 129 w 222"/>
                      <a:gd name="T39" fmla="*/ 91 h 332"/>
                      <a:gd name="T40" fmla="*/ 145 w 222"/>
                      <a:gd name="T41" fmla="*/ 102 h 332"/>
                      <a:gd name="T42" fmla="*/ 157 w 222"/>
                      <a:gd name="T43" fmla="*/ 117 h 332"/>
                      <a:gd name="T44" fmla="*/ 186 w 222"/>
                      <a:gd name="T45" fmla="*/ 0 h 332"/>
                      <a:gd name="T46" fmla="*/ 161 w 222"/>
                      <a:gd name="T47" fmla="*/ 327 h 332"/>
                      <a:gd name="T48" fmla="*/ 135 w 222"/>
                      <a:gd name="T49" fmla="*/ 293 h 332"/>
                      <a:gd name="T50" fmla="*/ 37 w 222"/>
                      <a:gd name="T51" fmla="*/ 240 h 332"/>
                      <a:gd name="T52" fmla="*/ 38 w 222"/>
                      <a:gd name="T53" fmla="*/ 260 h 332"/>
                      <a:gd name="T54" fmla="*/ 44 w 222"/>
                      <a:gd name="T55" fmla="*/ 274 h 332"/>
                      <a:gd name="T56" fmla="*/ 50 w 222"/>
                      <a:gd name="T57" fmla="*/ 286 h 332"/>
                      <a:gd name="T58" fmla="*/ 61 w 222"/>
                      <a:gd name="T59" fmla="*/ 295 h 332"/>
                      <a:gd name="T60" fmla="*/ 74 w 222"/>
                      <a:gd name="T61" fmla="*/ 299 h 332"/>
                      <a:gd name="T62" fmla="*/ 87 w 222"/>
                      <a:gd name="T63" fmla="*/ 299 h 332"/>
                      <a:gd name="T64" fmla="*/ 98 w 222"/>
                      <a:gd name="T65" fmla="*/ 297 h 332"/>
                      <a:gd name="T66" fmla="*/ 110 w 222"/>
                      <a:gd name="T67" fmla="*/ 289 h 332"/>
                      <a:gd name="T68" fmla="*/ 120 w 222"/>
                      <a:gd name="T69" fmla="*/ 278 h 332"/>
                      <a:gd name="T70" fmla="*/ 131 w 222"/>
                      <a:gd name="T71" fmla="*/ 263 h 332"/>
                      <a:gd name="T72" fmla="*/ 141 w 222"/>
                      <a:gd name="T73" fmla="*/ 241 h 332"/>
                      <a:gd name="T74" fmla="*/ 148 w 222"/>
                      <a:gd name="T75" fmla="*/ 218 h 332"/>
                      <a:gd name="T76" fmla="*/ 151 w 222"/>
                      <a:gd name="T77" fmla="*/ 191 h 332"/>
                      <a:gd name="T78" fmla="*/ 151 w 222"/>
                      <a:gd name="T79" fmla="*/ 165 h 332"/>
                      <a:gd name="T80" fmla="*/ 144 w 222"/>
                      <a:gd name="T81" fmla="*/ 143 h 332"/>
                      <a:gd name="T82" fmla="*/ 132 w 222"/>
                      <a:gd name="T83" fmla="*/ 127 h 332"/>
                      <a:gd name="T84" fmla="*/ 115 w 222"/>
                      <a:gd name="T85" fmla="*/ 119 h 332"/>
                      <a:gd name="T86" fmla="*/ 99 w 222"/>
                      <a:gd name="T87" fmla="*/ 119 h 332"/>
                      <a:gd name="T88" fmla="*/ 87 w 222"/>
                      <a:gd name="T89" fmla="*/ 121 h 332"/>
                      <a:gd name="T90" fmla="*/ 77 w 222"/>
                      <a:gd name="T91" fmla="*/ 128 h 332"/>
                      <a:gd name="T92" fmla="*/ 66 w 222"/>
                      <a:gd name="T93" fmla="*/ 140 h 332"/>
                      <a:gd name="T94" fmla="*/ 56 w 222"/>
                      <a:gd name="T95" fmla="*/ 154 h 332"/>
                      <a:gd name="T96" fmla="*/ 48 w 222"/>
                      <a:gd name="T97" fmla="*/ 174 h 332"/>
                      <a:gd name="T98" fmla="*/ 41 w 222"/>
                      <a:gd name="T99" fmla="*/ 198 h 332"/>
                      <a:gd name="T100" fmla="*/ 37 w 222"/>
                      <a:gd name="T101" fmla="*/ 219 h 3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222" h="332">
                        <a:moveTo>
                          <a:pt x="135" y="293"/>
                        </a:moveTo>
                        <a:lnTo>
                          <a:pt x="127" y="302"/>
                        </a:lnTo>
                        <a:lnTo>
                          <a:pt x="119" y="310"/>
                        </a:lnTo>
                        <a:lnTo>
                          <a:pt x="111" y="317"/>
                        </a:lnTo>
                        <a:lnTo>
                          <a:pt x="103" y="323"/>
                        </a:lnTo>
                        <a:lnTo>
                          <a:pt x="95" y="327"/>
                        </a:lnTo>
                        <a:lnTo>
                          <a:pt x="87" y="330"/>
                        </a:lnTo>
                        <a:lnTo>
                          <a:pt x="79" y="332"/>
                        </a:lnTo>
                        <a:lnTo>
                          <a:pt x="70" y="332"/>
                        </a:lnTo>
                        <a:lnTo>
                          <a:pt x="63" y="332"/>
                        </a:lnTo>
                        <a:lnTo>
                          <a:pt x="56" y="331"/>
                        </a:lnTo>
                        <a:lnTo>
                          <a:pt x="49" y="330"/>
                        </a:lnTo>
                        <a:lnTo>
                          <a:pt x="44" y="326"/>
                        </a:lnTo>
                        <a:lnTo>
                          <a:pt x="37" y="323"/>
                        </a:lnTo>
                        <a:lnTo>
                          <a:pt x="32" y="319"/>
                        </a:lnTo>
                        <a:lnTo>
                          <a:pt x="25" y="314"/>
                        </a:lnTo>
                        <a:lnTo>
                          <a:pt x="21" y="307"/>
                        </a:lnTo>
                        <a:lnTo>
                          <a:pt x="16" y="301"/>
                        </a:lnTo>
                        <a:lnTo>
                          <a:pt x="12" y="294"/>
                        </a:lnTo>
                        <a:lnTo>
                          <a:pt x="8" y="286"/>
                        </a:lnTo>
                        <a:lnTo>
                          <a:pt x="5" y="277"/>
                        </a:lnTo>
                        <a:lnTo>
                          <a:pt x="4" y="268"/>
                        </a:lnTo>
                        <a:lnTo>
                          <a:pt x="1" y="257"/>
                        </a:lnTo>
                        <a:lnTo>
                          <a:pt x="1" y="247"/>
                        </a:lnTo>
                        <a:lnTo>
                          <a:pt x="0" y="236"/>
                        </a:lnTo>
                        <a:lnTo>
                          <a:pt x="1" y="215"/>
                        </a:lnTo>
                        <a:lnTo>
                          <a:pt x="4" y="194"/>
                        </a:lnTo>
                        <a:lnTo>
                          <a:pt x="9" y="175"/>
                        </a:lnTo>
                        <a:lnTo>
                          <a:pt x="16" y="157"/>
                        </a:lnTo>
                        <a:lnTo>
                          <a:pt x="25" y="140"/>
                        </a:lnTo>
                        <a:lnTo>
                          <a:pt x="34" y="125"/>
                        </a:lnTo>
                        <a:lnTo>
                          <a:pt x="45" y="114"/>
                        </a:lnTo>
                        <a:lnTo>
                          <a:pt x="56" y="103"/>
                        </a:lnTo>
                        <a:lnTo>
                          <a:pt x="67" y="95"/>
                        </a:lnTo>
                        <a:lnTo>
                          <a:pt x="79" y="90"/>
                        </a:lnTo>
                        <a:lnTo>
                          <a:pt x="91" y="86"/>
                        </a:lnTo>
                        <a:lnTo>
                          <a:pt x="103" y="84"/>
                        </a:lnTo>
                        <a:lnTo>
                          <a:pt x="112" y="86"/>
                        </a:lnTo>
                        <a:lnTo>
                          <a:pt x="122" y="87"/>
                        </a:lnTo>
                        <a:lnTo>
                          <a:pt x="129" y="91"/>
                        </a:lnTo>
                        <a:lnTo>
                          <a:pt x="137" y="95"/>
                        </a:lnTo>
                        <a:lnTo>
                          <a:pt x="145" y="102"/>
                        </a:lnTo>
                        <a:lnTo>
                          <a:pt x="152" y="110"/>
                        </a:lnTo>
                        <a:lnTo>
                          <a:pt x="157" y="117"/>
                        </a:lnTo>
                        <a:lnTo>
                          <a:pt x="162" y="128"/>
                        </a:lnTo>
                        <a:lnTo>
                          <a:pt x="186" y="0"/>
                        </a:lnTo>
                        <a:lnTo>
                          <a:pt x="222" y="0"/>
                        </a:lnTo>
                        <a:lnTo>
                          <a:pt x="161" y="327"/>
                        </a:lnTo>
                        <a:lnTo>
                          <a:pt x="128" y="327"/>
                        </a:lnTo>
                        <a:lnTo>
                          <a:pt x="135" y="293"/>
                        </a:lnTo>
                        <a:close/>
                        <a:moveTo>
                          <a:pt x="36" y="228"/>
                        </a:moveTo>
                        <a:lnTo>
                          <a:pt x="37" y="240"/>
                        </a:lnTo>
                        <a:lnTo>
                          <a:pt x="37" y="251"/>
                        </a:lnTo>
                        <a:lnTo>
                          <a:pt x="38" y="260"/>
                        </a:lnTo>
                        <a:lnTo>
                          <a:pt x="41" y="266"/>
                        </a:lnTo>
                        <a:lnTo>
                          <a:pt x="44" y="274"/>
                        </a:lnTo>
                        <a:lnTo>
                          <a:pt x="46" y="280"/>
                        </a:lnTo>
                        <a:lnTo>
                          <a:pt x="50" y="286"/>
                        </a:lnTo>
                        <a:lnTo>
                          <a:pt x="56" y="290"/>
                        </a:lnTo>
                        <a:lnTo>
                          <a:pt x="61" y="295"/>
                        </a:lnTo>
                        <a:lnTo>
                          <a:pt x="67" y="298"/>
                        </a:lnTo>
                        <a:lnTo>
                          <a:pt x="74" y="299"/>
                        </a:lnTo>
                        <a:lnTo>
                          <a:pt x="81" y="301"/>
                        </a:lnTo>
                        <a:lnTo>
                          <a:pt x="87" y="299"/>
                        </a:lnTo>
                        <a:lnTo>
                          <a:pt x="93" y="298"/>
                        </a:lnTo>
                        <a:lnTo>
                          <a:pt x="98" y="297"/>
                        </a:lnTo>
                        <a:lnTo>
                          <a:pt x="104" y="293"/>
                        </a:lnTo>
                        <a:lnTo>
                          <a:pt x="110" y="289"/>
                        </a:lnTo>
                        <a:lnTo>
                          <a:pt x="115" y="284"/>
                        </a:lnTo>
                        <a:lnTo>
                          <a:pt x="120" y="278"/>
                        </a:lnTo>
                        <a:lnTo>
                          <a:pt x="126" y="272"/>
                        </a:lnTo>
                        <a:lnTo>
                          <a:pt x="131" y="263"/>
                        </a:lnTo>
                        <a:lnTo>
                          <a:pt x="136" y="252"/>
                        </a:lnTo>
                        <a:lnTo>
                          <a:pt x="141" y="241"/>
                        </a:lnTo>
                        <a:lnTo>
                          <a:pt x="145" y="230"/>
                        </a:lnTo>
                        <a:lnTo>
                          <a:pt x="148" y="218"/>
                        </a:lnTo>
                        <a:lnTo>
                          <a:pt x="149" y="204"/>
                        </a:lnTo>
                        <a:lnTo>
                          <a:pt x="151" y="191"/>
                        </a:lnTo>
                        <a:lnTo>
                          <a:pt x="152" y="178"/>
                        </a:lnTo>
                        <a:lnTo>
                          <a:pt x="151" y="165"/>
                        </a:lnTo>
                        <a:lnTo>
                          <a:pt x="148" y="153"/>
                        </a:lnTo>
                        <a:lnTo>
                          <a:pt x="144" y="143"/>
                        </a:lnTo>
                        <a:lnTo>
                          <a:pt x="139" y="135"/>
                        </a:lnTo>
                        <a:lnTo>
                          <a:pt x="132" y="127"/>
                        </a:lnTo>
                        <a:lnTo>
                          <a:pt x="124" y="123"/>
                        </a:lnTo>
                        <a:lnTo>
                          <a:pt x="115" y="119"/>
                        </a:lnTo>
                        <a:lnTo>
                          <a:pt x="106" y="119"/>
                        </a:lnTo>
                        <a:lnTo>
                          <a:pt x="99" y="119"/>
                        </a:lnTo>
                        <a:lnTo>
                          <a:pt x="94" y="120"/>
                        </a:lnTo>
                        <a:lnTo>
                          <a:pt x="87" y="121"/>
                        </a:lnTo>
                        <a:lnTo>
                          <a:pt x="82" y="125"/>
                        </a:lnTo>
                        <a:lnTo>
                          <a:pt x="77" y="128"/>
                        </a:lnTo>
                        <a:lnTo>
                          <a:pt x="71" y="133"/>
                        </a:lnTo>
                        <a:lnTo>
                          <a:pt x="66" y="140"/>
                        </a:lnTo>
                        <a:lnTo>
                          <a:pt x="61" y="146"/>
                        </a:lnTo>
                        <a:lnTo>
                          <a:pt x="56" y="154"/>
                        </a:lnTo>
                        <a:lnTo>
                          <a:pt x="52" y="165"/>
                        </a:lnTo>
                        <a:lnTo>
                          <a:pt x="48" y="174"/>
                        </a:lnTo>
                        <a:lnTo>
                          <a:pt x="44" y="186"/>
                        </a:lnTo>
                        <a:lnTo>
                          <a:pt x="41" y="198"/>
                        </a:lnTo>
                        <a:lnTo>
                          <a:pt x="38" y="208"/>
                        </a:lnTo>
                        <a:lnTo>
                          <a:pt x="37" y="219"/>
                        </a:lnTo>
                        <a:lnTo>
                          <a:pt x="36" y="228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11" name="Freeform 195"/>
                  <p:cNvSpPr>
                    <a:spLocks noEditPoints="1"/>
                  </p:cNvSpPr>
                  <p:nvPr/>
                </p:nvSpPr>
                <p:spPr bwMode="auto">
                  <a:xfrm>
                    <a:off x="3927" y="1287"/>
                    <a:ext cx="56" cy="83"/>
                  </a:xfrm>
                  <a:custGeom>
                    <a:avLst/>
                    <a:gdLst>
                      <a:gd name="T0" fmla="*/ 126 w 222"/>
                      <a:gd name="T1" fmla="*/ 302 h 332"/>
                      <a:gd name="T2" fmla="*/ 111 w 222"/>
                      <a:gd name="T3" fmla="*/ 317 h 332"/>
                      <a:gd name="T4" fmla="*/ 94 w 222"/>
                      <a:gd name="T5" fmla="*/ 327 h 332"/>
                      <a:gd name="T6" fmla="*/ 78 w 222"/>
                      <a:gd name="T7" fmla="*/ 332 h 332"/>
                      <a:gd name="T8" fmla="*/ 62 w 222"/>
                      <a:gd name="T9" fmla="*/ 332 h 332"/>
                      <a:gd name="T10" fmla="*/ 49 w 222"/>
                      <a:gd name="T11" fmla="*/ 330 h 332"/>
                      <a:gd name="T12" fmla="*/ 36 w 222"/>
                      <a:gd name="T13" fmla="*/ 323 h 332"/>
                      <a:gd name="T14" fmla="*/ 25 w 222"/>
                      <a:gd name="T15" fmla="*/ 314 h 332"/>
                      <a:gd name="T16" fmla="*/ 15 w 222"/>
                      <a:gd name="T17" fmla="*/ 301 h 332"/>
                      <a:gd name="T18" fmla="*/ 8 w 222"/>
                      <a:gd name="T19" fmla="*/ 286 h 332"/>
                      <a:gd name="T20" fmla="*/ 3 w 222"/>
                      <a:gd name="T21" fmla="*/ 268 h 332"/>
                      <a:gd name="T22" fmla="*/ 0 w 222"/>
                      <a:gd name="T23" fmla="*/ 247 h 332"/>
                      <a:gd name="T24" fmla="*/ 2 w 222"/>
                      <a:gd name="T25" fmla="*/ 215 h 332"/>
                      <a:gd name="T26" fmla="*/ 10 w 222"/>
                      <a:gd name="T27" fmla="*/ 175 h 332"/>
                      <a:gd name="T28" fmla="*/ 24 w 222"/>
                      <a:gd name="T29" fmla="*/ 140 h 332"/>
                      <a:gd name="T30" fmla="*/ 44 w 222"/>
                      <a:gd name="T31" fmla="*/ 114 h 332"/>
                      <a:gd name="T32" fmla="*/ 68 w 222"/>
                      <a:gd name="T33" fmla="*/ 95 h 332"/>
                      <a:gd name="T34" fmla="*/ 91 w 222"/>
                      <a:gd name="T35" fmla="*/ 86 h 332"/>
                      <a:gd name="T36" fmla="*/ 113 w 222"/>
                      <a:gd name="T37" fmla="*/ 86 h 332"/>
                      <a:gd name="T38" fmla="*/ 130 w 222"/>
                      <a:gd name="T39" fmla="*/ 91 h 332"/>
                      <a:gd name="T40" fmla="*/ 144 w 222"/>
                      <a:gd name="T41" fmla="*/ 102 h 332"/>
                      <a:gd name="T42" fmla="*/ 156 w 222"/>
                      <a:gd name="T43" fmla="*/ 117 h 332"/>
                      <a:gd name="T44" fmla="*/ 186 w 222"/>
                      <a:gd name="T45" fmla="*/ 0 h 332"/>
                      <a:gd name="T46" fmla="*/ 161 w 222"/>
                      <a:gd name="T47" fmla="*/ 327 h 332"/>
                      <a:gd name="T48" fmla="*/ 134 w 222"/>
                      <a:gd name="T49" fmla="*/ 293 h 332"/>
                      <a:gd name="T50" fmla="*/ 36 w 222"/>
                      <a:gd name="T51" fmla="*/ 240 h 332"/>
                      <a:gd name="T52" fmla="*/ 39 w 222"/>
                      <a:gd name="T53" fmla="*/ 260 h 332"/>
                      <a:gd name="T54" fmla="*/ 43 w 222"/>
                      <a:gd name="T55" fmla="*/ 274 h 332"/>
                      <a:gd name="T56" fmla="*/ 51 w 222"/>
                      <a:gd name="T57" fmla="*/ 286 h 332"/>
                      <a:gd name="T58" fmla="*/ 61 w 222"/>
                      <a:gd name="T59" fmla="*/ 295 h 332"/>
                      <a:gd name="T60" fmla="*/ 73 w 222"/>
                      <a:gd name="T61" fmla="*/ 299 h 332"/>
                      <a:gd name="T62" fmla="*/ 86 w 222"/>
                      <a:gd name="T63" fmla="*/ 299 h 332"/>
                      <a:gd name="T64" fmla="*/ 98 w 222"/>
                      <a:gd name="T65" fmla="*/ 297 h 332"/>
                      <a:gd name="T66" fmla="*/ 109 w 222"/>
                      <a:gd name="T67" fmla="*/ 289 h 332"/>
                      <a:gd name="T68" fmla="*/ 119 w 222"/>
                      <a:gd name="T69" fmla="*/ 278 h 332"/>
                      <a:gd name="T70" fmla="*/ 131 w 222"/>
                      <a:gd name="T71" fmla="*/ 263 h 332"/>
                      <a:gd name="T72" fmla="*/ 140 w 222"/>
                      <a:gd name="T73" fmla="*/ 241 h 332"/>
                      <a:gd name="T74" fmla="*/ 147 w 222"/>
                      <a:gd name="T75" fmla="*/ 218 h 332"/>
                      <a:gd name="T76" fmla="*/ 151 w 222"/>
                      <a:gd name="T77" fmla="*/ 191 h 332"/>
                      <a:gd name="T78" fmla="*/ 150 w 222"/>
                      <a:gd name="T79" fmla="*/ 165 h 332"/>
                      <a:gd name="T80" fmla="*/ 143 w 222"/>
                      <a:gd name="T81" fmla="*/ 143 h 332"/>
                      <a:gd name="T82" fmla="*/ 131 w 222"/>
                      <a:gd name="T83" fmla="*/ 127 h 332"/>
                      <a:gd name="T84" fmla="*/ 114 w 222"/>
                      <a:gd name="T85" fmla="*/ 119 h 332"/>
                      <a:gd name="T86" fmla="*/ 98 w 222"/>
                      <a:gd name="T87" fmla="*/ 119 h 332"/>
                      <a:gd name="T88" fmla="*/ 87 w 222"/>
                      <a:gd name="T89" fmla="*/ 121 h 332"/>
                      <a:gd name="T90" fmla="*/ 76 w 222"/>
                      <a:gd name="T91" fmla="*/ 128 h 332"/>
                      <a:gd name="T92" fmla="*/ 66 w 222"/>
                      <a:gd name="T93" fmla="*/ 140 h 332"/>
                      <a:gd name="T94" fmla="*/ 56 w 222"/>
                      <a:gd name="T95" fmla="*/ 154 h 332"/>
                      <a:gd name="T96" fmla="*/ 47 w 222"/>
                      <a:gd name="T97" fmla="*/ 174 h 332"/>
                      <a:gd name="T98" fmla="*/ 40 w 222"/>
                      <a:gd name="T99" fmla="*/ 198 h 332"/>
                      <a:gd name="T100" fmla="*/ 36 w 222"/>
                      <a:gd name="T101" fmla="*/ 219 h 3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222" h="332">
                        <a:moveTo>
                          <a:pt x="134" y="293"/>
                        </a:moveTo>
                        <a:lnTo>
                          <a:pt x="126" y="302"/>
                        </a:lnTo>
                        <a:lnTo>
                          <a:pt x="119" y="310"/>
                        </a:lnTo>
                        <a:lnTo>
                          <a:pt x="111" y="317"/>
                        </a:lnTo>
                        <a:lnTo>
                          <a:pt x="103" y="323"/>
                        </a:lnTo>
                        <a:lnTo>
                          <a:pt x="94" y="327"/>
                        </a:lnTo>
                        <a:lnTo>
                          <a:pt x="86" y="330"/>
                        </a:lnTo>
                        <a:lnTo>
                          <a:pt x="78" y="332"/>
                        </a:lnTo>
                        <a:lnTo>
                          <a:pt x="70" y="332"/>
                        </a:lnTo>
                        <a:lnTo>
                          <a:pt x="62" y="332"/>
                        </a:lnTo>
                        <a:lnTo>
                          <a:pt x="56" y="331"/>
                        </a:lnTo>
                        <a:lnTo>
                          <a:pt x="49" y="330"/>
                        </a:lnTo>
                        <a:lnTo>
                          <a:pt x="43" y="326"/>
                        </a:lnTo>
                        <a:lnTo>
                          <a:pt x="36" y="323"/>
                        </a:lnTo>
                        <a:lnTo>
                          <a:pt x="31" y="319"/>
                        </a:lnTo>
                        <a:lnTo>
                          <a:pt x="25" y="314"/>
                        </a:lnTo>
                        <a:lnTo>
                          <a:pt x="20" y="307"/>
                        </a:lnTo>
                        <a:lnTo>
                          <a:pt x="15" y="301"/>
                        </a:lnTo>
                        <a:lnTo>
                          <a:pt x="11" y="294"/>
                        </a:lnTo>
                        <a:lnTo>
                          <a:pt x="8" y="286"/>
                        </a:lnTo>
                        <a:lnTo>
                          <a:pt x="6" y="277"/>
                        </a:lnTo>
                        <a:lnTo>
                          <a:pt x="3" y="268"/>
                        </a:lnTo>
                        <a:lnTo>
                          <a:pt x="2" y="257"/>
                        </a:lnTo>
                        <a:lnTo>
                          <a:pt x="0" y="247"/>
                        </a:lnTo>
                        <a:lnTo>
                          <a:pt x="0" y="236"/>
                        </a:lnTo>
                        <a:lnTo>
                          <a:pt x="2" y="215"/>
                        </a:lnTo>
                        <a:lnTo>
                          <a:pt x="4" y="194"/>
                        </a:lnTo>
                        <a:lnTo>
                          <a:pt x="10" y="175"/>
                        </a:lnTo>
                        <a:lnTo>
                          <a:pt x="16" y="157"/>
                        </a:lnTo>
                        <a:lnTo>
                          <a:pt x="24" y="140"/>
                        </a:lnTo>
                        <a:lnTo>
                          <a:pt x="33" y="125"/>
                        </a:lnTo>
                        <a:lnTo>
                          <a:pt x="44" y="114"/>
                        </a:lnTo>
                        <a:lnTo>
                          <a:pt x="56" y="103"/>
                        </a:lnTo>
                        <a:lnTo>
                          <a:pt x="68" y="95"/>
                        </a:lnTo>
                        <a:lnTo>
                          <a:pt x="80" y="90"/>
                        </a:lnTo>
                        <a:lnTo>
                          <a:pt x="91" y="86"/>
                        </a:lnTo>
                        <a:lnTo>
                          <a:pt x="103" y="84"/>
                        </a:lnTo>
                        <a:lnTo>
                          <a:pt x="113" y="86"/>
                        </a:lnTo>
                        <a:lnTo>
                          <a:pt x="122" y="87"/>
                        </a:lnTo>
                        <a:lnTo>
                          <a:pt x="130" y="91"/>
                        </a:lnTo>
                        <a:lnTo>
                          <a:pt x="138" y="95"/>
                        </a:lnTo>
                        <a:lnTo>
                          <a:pt x="144" y="102"/>
                        </a:lnTo>
                        <a:lnTo>
                          <a:pt x="151" y="110"/>
                        </a:lnTo>
                        <a:lnTo>
                          <a:pt x="156" y="117"/>
                        </a:lnTo>
                        <a:lnTo>
                          <a:pt x="161" y="128"/>
                        </a:lnTo>
                        <a:lnTo>
                          <a:pt x="186" y="0"/>
                        </a:lnTo>
                        <a:lnTo>
                          <a:pt x="222" y="0"/>
                        </a:lnTo>
                        <a:lnTo>
                          <a:pt x="161" y="327"/>
                        </a:lnTo>
                        <a:lnTo>
                          <a:pt x="128" y="327"/>
                        </a:lnTo>
                        <a:lnTo>
                          <a:pt x="134" y="293"/>
                        </a:lnTo>
                        <a:close/>
                        <a:moveTo>
                          <a:pt x="36" y="228"/>
                        </a:moveTo>
                        <a:lnTo>
                          <a:pt x="36" y="240"/>
                        </a:lnTo>
                        <a:lnTo>
                          <a:pt x="37" y="251"/>
                        </a:lnTo>
                        <a:lnTo>
                          <a:pt x="39" y="260"/>
                        </a:lnTo>
                        <a:lnTo>
                          <a:pt x="40" y="266"/>
                        </a:lnTo>
                        <a:lnTo>
                          <a:pt x="43" y="274"/>
                        </a:lnTo>
                        <a:lnTo>
                          <a:pt x="47" y="280"/>
                        </a:lnTo>
                        <a:lnTo>
                          <a:pt x="51" y="286"/>
                        </a:lnTo>
                        <a:lnTo>
                          <a:pt x="54" y="290"/>
                        </a:lnTo>
                        <a:lnTo>
                          <a:pt x="61" y="295"/>
                        </a:lnTo>
                        <a:lnTo>
                          <a:pt x="66" y="298"/>
                        </a:lnTo>
                        <a:lnTo>
                          <a:pt x="73" y="299"/>
                        </a:lnTo>
                        <a:lnTo>
                          <a:pt x="80" y="301"/>
                        </a:lnTo>
                        <a:lnTo>
                          <a:pt x="86" y="299"/>
                        </a:lnTo>
                        <a:lnTo>
                          <a:pt x="91" y="298"/>
                        </a:lnTo>
                        <a:lnTo>
                          <a:pt x="98" y="297"/>
                        </a:lnTo>
                        <a:lnTo>
                          <a:pt x="103" y="293"/>
                        </a:lnTo>
                        <a:lnTo>
                          <a:pt x="109" y="289"/>
                        </a:lnTo>
                        <a:lnTo>
                          <a:pt x="114" y="284"/>
                        </a:lnTo>
                        <a:lnTo>
                          <a:pt x="119" y="278"/>
                        </a:lnTo>
                        <a:lnTo>
                          <a:pt x="124" y="272"/>
                        </a:lnTo>
                        <a:lnTo>
                          <a:pt x="131" y="263"/>
                        </a:lnTo>
                        <a:lnTo>
                          <a:pt x="136" y="252"/>
                        </a:lnTo>
                        <a:lnTo>
                          <a:pt x="140" y="241"/>
                        </a:lnTo>
                        <a:lnTo>
                          <a:pt x="144" y="230"/>
                        </a:lnTo>
                        <a:lnTo>
                          <a:pt x="147" y="218"/>
                        </a:lnTo>
                        <a:lnTo>
                          <a:pt x="150" y="204"/>
                        </a:lnTo>
                        <a:lnTo>
                          <a:pt x="151" y="191"/>
                        </a:lnTo>
                        <a:lnTo>
                          <a:pt x="151" y="178"/>
                        </a:lnTo>
                        <a:lnTo>
                          <a:pt x="150" y="165"/>
                        </a:lnTo>
                        <a:lnTo>
                          <a:pt x="148" y="153"/>
                        </a:lnTo>
                        <a:lnTo>
                          <a:pt x="143" y="143"/>
                        </a:lnTo>
                        <a:lnTo>
                          <a:pt x="138" y="135"/>
                        </a:lnTo>
                        <a:lnTo>
                          <a:pt x="131" y="127"/>
                        </a:lnTo>
                        <a:lnTo>
                          <a:pt x="123" y="123"/>
                        </a:lnTo>
                        <a:lnTo>
                          <a:pt x="114" y="119"/>
                        </a:lnTo>
                        <a:lnTo>
                          <a:pt x="105" y="119"/>
                        </a:lnTo>
                        <a:lnTo>
                          <a:pt x="98" y="119"/>
                        </a:lnTo>
                        <a:lnTo>
                          <a:pt x="93" y="120"/>
                        </a:lnTo>
                        <a:lnTo>
                          <a:pt x="87" y="121"/>
                        </a:lnTo>
                        <a:lnTo>
                          <a:pt x="81" y="125"/>
                        </a:lnTo>
                        <a:lnTo>
                          <a:pt x="76" y="128"/>
                        </a:lnTo>
                        <a:lnTo>
                          <a:pt x="70" y="133"/>
                        </a:lnTo>
                        <a:lnTo>
                          <a:pt x="66" y="140"/>
                        </a:lnTo>
                        <a:lnTo>
                          <a:pt x="61" y="146"/>
                        </a:lnTo>
                        <a:lnTo>
                          <a:pt x="56" y="154"/>
                        </a:lnTo>
                        <a:lnTo>
                          <a:pt x="51" y="165"/>
                        </a:lnTo>
                        <a:lnTo>
                          <a:pt x="47" y="174"/>
                        </a:lnTo>
                        <a:lnTo>
                          <a:pt x="43" y="186"/>
                        </a:lnTo>
                        <a:lnTo>
                          <a:pt x="40" y="198"/>
                        </a:lnTo>
                        <a:lnTo>
                          <a:pt x="37" y="208"/>
                        </a:lnTo>
                        <a:lnTo>
                          <a:pt x="36" y="219"/>
                        </a:lnTo>
                        <a:lnTo>
                          <a:pt x="36" y="228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12" name="Freeform 196"/>
                  <p:cNvSpPr>
                    <a:spLocks noEditPoints="1"/>
                  </p:cNvSpPr>
                  <p:nvPr/>
                </p:nvSpPr>
                <p:spPr bwMode="auto">
                  <a:xfrm>
                    <a:off x="3981" y="1287"/>
                    <a:ext cx="24" cy="82"/>
                  </a:xfrm>
                  <a:custGeom>
                    <a:avLst/>
                    <a:gdLst>
                      <a:gd name="T0" fmla="*/ 51 w 96"/>
                      <a:gd name="T1" fmla="*/ 46 h 327"/>
                      <a:gd name="T2" fmla="*/ 61 w 96"/>
                      <a:gd name="T3" fmla="*/ 0 h 327"/>
                      <a:gd name="T4" fmla="*/ 96 w 96"/>
                      <a:gd name="T5" fmla="*/ 0 h 327"/>
                      <a:gd name="T6" fmla="*/ 87 w 96"/>
                      <a:gd name="T7" fmla="*/ 46 h 327"/>
                      <a:gd name="T8" fmla="*/ 51 w 96"/>
                      <a:gd name="T9" fmla="*/ 46 h 327"/>
                      <a:gd name="T10" fmla="*/ 0 w 96"/>
                      <a:gd name="T11" fmla="*/ 327 h 327"/>
                      <a:gd name="T12" fmla="*/ 43 w 96"/>
                      <a:gd name="T13" fmla="*/ 90 h 327"/>
                      <a:gd name="T14" fmla="*/ 79 w 96"/>
                      <a:gd name="T15" fmla="*/ 90 h 327"/>
                      <a:gd name="T16" fmla="*/ 35 w 96"/>
                      <a:gd name="T17" fmla="*/ 327 h 327"/>
                      <a:gd name="T18" fmla="*/ 0 w 96"/>
                      <a:gd name="T19" fmla="*/ 327 h 3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96" h="327">
                        <a:moveTo>
                          <a:pt x="51" y="46"/>
                        </a:moveTo>
                        <a:lnTo>
                          <a:pt x="61" y="0"/>
                        </a:lnTo>
                        <a:lnTo>
                          <a:pt x="96" y="0"/>
                        </a:lnTo>
                        <a:lnTo>
                          <a:pt x="87" y="46"/>
                        </a:lnTo>
                        <a:lnTo>
                          <a:pt x="51" y="46"/>
                        </a:lnTo>
                        <a:close/>
                        <a:moveTo>
                          <a:pt x="0" y="327"/>
                        </a:moveTo>
                        <a:lnTo>
                          <a:pt x="43" y="90"/>
                        </a:lnTo>
                        <a:lnTo>
                          <a:pt x="79" y="90"/>
                        </a:lnTo>
                        <a:lnTo>
                          <a:pt x="35" y="327"/>
                        </a:lnTo>
                        <a:lnTo>
                          <a:pt x="0" y="327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13" name="Freeform 197"/>
                  <p:cNvSpPr>
                    <a:spLocks/>
                  </p:cNvSpPr>
                  <p:nvPr/>
                </p:nvSpPr>
                <p:spPr bwMode="auto">
                  <a:xfrm>
                    <a:off x="4003" y="1287"/>
                    <a:ext cx="24" cy="82"/>
                  </a:xfrm>
                  <a:custGeom>
                    <a:avLst/>
                    <a:gdLst>
                      <a:gd name="T0" fmla="*/ 0 w 97"/>
                      <a:gd name="T1" fmla="*/ 327 h 327"/>
                      <a:gd name="T2" fmla="*/ 61 w 97"/>
                      <a:gd name="T3" fmla="*/ 0 h 327"/>
                      <a:gd name="T4" fmla="*/ 97 w 97"/>
                      <a:gd name="T5" fmla="*/ 0 h 327"/>
                      <a:gd name="T6" fmla="*/ 36 w 97"/>
                      <a:gd name="T7" fmla="*/ 327 h 327"/>
                      <a:gd name="T8" fmla="*/ 0 w 97"/>
                      <a:gd name="T9" fmla="*/ 327 h 3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7" h="327">
                        <a:moveTo>
                          <a:pt x="0" y="327"/>
                        </a:moveTo>
                        <a:lnTo>
                          <a:pt x="61" y="0"/>
                        </a:lnTo>
                        <a:lnTo>
                          <a:pt x="97" y="0"/>
                        </a:lnTo>
                        <a:lnTo>
                          <a:pt x="36" y="327"/>
                        </a:lnTo>
                        <a:lnTo>
                          <a:pt x="0" y="327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14" name="Freeform 198"/>
                  <p:cNvSpPr>
                    <a:spLocks/>
                  </p:cNvSpPr>
                  <p:nvPr/>
                </p:nvSpPr>
                <p:spPr bwMode="auto">
                  <a:xfrm>
                    <a:off x="4029" y="1309"/>
                    <a:ext cx="51" cy="61"/>
                  </a:xfrm>
                  <a:custGeom>
                    <a:avLst/>
                    <a:gdLst>
                      <a:gd name="T0" fmla="*/ 132 w 202"/>
                      <a:gd name="T1" fmla="*/ 195 h 242"/>
                      <a:gd name="T2" fmla="*/ 122 w 202"/>
                      <a:gd name="T3" fmla="*/ 205 h 242"/>
                      <a:gd name="T4" fmla="*/ 113 w 202"/>
                      <a:gd name="T5" fmla="*/ 216 h 242"/>
                      <a:gd name="T6" fmla="*/ 104 w 202"/>
                      <a:gd name="T7" fmla="*/ 224 h 242"/>
                      <a:gd name="T8" fmla="*/ 93 w 202"/>
                      <a:gd name="T9" fmla="*/ 231 h 242"/>
                      <a:gd name="T10" fmla="*/ 84 w 202"/>
                      <a:gd name="T11" fmla="*/ 236 h 242"/>
                      <a:gd name="T12" fmla="*/ 73 w 202"/>
                      <a:gd name="T13" fmla="*/ 240 h 242"/>
                      <a:gd name="T14" fmla="*/ 64 w 202"/>
                      <a:gd name="T15" fmla="*/ 242 h 242"/>
                      <a:gd name="T16" fmla="*/ 55 w 202"/>
                      <a:gd name="T17" fmla="*/ 242 h 242"/>
                      <a:gd name="T18" fmla="*/ 43 w 202"/>
                      <a:gd name="T19" fmla="*/ 241 h 242"/>
                      <a:gd name="T20" fmla="*/ 33 w 202"/>
                      <a:gd name="T21" fmla="*/ 238 h 242"/>
                      <a:gd name="T22" fmla="*/ 23 w 202"/>
                      <a:gd name="T23" fmla="*/ 233 h 242"/>
                      <a:gd name="T24" fmla="*/ 15 w 202"/>
                      <a:gd name="T25" fmla="*/ 227 h 242"/>
                      <a:gd name="T26" fmla="*/ 9 w 202"/>
                      <a:gd name="T27" fmla="*/ 219 h 242"/>
                      <a:gd name="T28" fmla="*/ 4 w 202"/>
                      <a:gd name="T29" fmla="*/ 209 h 242"/>
                      <a:gd name="T30" fmla="*/ 1 w 202"/>
                      <a:gd name="T31" fmla="*/ 199 h 242"/>
                      <a:gd name="T32" fmla="*/ 0 w 202"/>
                      <a:gd name="T33" fmla="*/ 188 h 242"/>
                      <a:gd name="T34" fmla="*/ 1 w 202"/>
                      <a:gd name="T35" fmla="*/ 179 h 242"/>
                      <a:gd name="T36" fmla="*/ 2 w 202"/>
                      <a:gd name="T37" fmla="*/ 169 h 242"/>
                      <a:gd name="T38" fmla="*/ 4 w 202"/>
                      <a:gd name="T39" fmla="*/ 154 h 242"/>
                      <a:gd name="T40" fmla="*/ 7 w 202"/>
                      <a:gd name="T41" fmla="*/ 137 h 242"/>
                      <a:gd name="T42" fmla="*/ 33 w 202"/>
                      <a:gd name="T43" fmla="*/ 0 h 242"/>
                      <a:gd name="T44" fmla="*/ 68 w 202"/>
                      <a:gd name="T45" fmla="*/ 0 h 242"/>
                      <a:gd name="T46" fmla="*/ 40 w 202"/>
                      <a:gd name="T47" fmla="*/ 151 h 242"/>
                      <a:gd name="T48" fmla="*/ 38 w 202"/>
                      <a:gd name="T49" fmla="*/ 169 h 242"/>
                      <a:gd name="T50" fmla="*/ 37 w 202"/>
                      <a:gd name="T51" fmla="*/ 182 h 242"/>
                      <a:gd name="T52" fmla="*/ 37 w 202"/>
                      <a:gd name="T53" fmla="*/ 187 h 242"/>
                      <a:gd name="T54" fmla="*/ 38 w 202"/>
                      <a:gd name="T55" fmla="*/ 194 h 242"/>
                      <a:gd name="T56" fmla="*/ 40 w 202"/>
                      <a:gd name="T57" fmla="*/ 198 h 242"/>
                      <a:gd name="T58" fmla="*/ 43 w 202"/>
                      <a:gd name="T59" fmla="*/ 203 h 242"/>
                      <a:gd name="T60" fmla="*/ 47 w 202"/>
                      <a:gd name="T61" fmla="*/ 205 h 242"/>
                      <a:gd name="T62" fmla="*/ 52 w 202"/>
                      <a:gd name="T63" fmla="*/ 208 h 242"/>
                      <a:gd name="T64" fmla="*/ 58 w 202"/>
                      <a:gd name="T65" fmla="*/ 209 h 242"/>
                      <a:gd name="T66" fmla="*/ 64 w 202"/>
                      <a:gd name="T67" fmla="*/ 209 h 242"/>
                      <a:gd name="T68" fmla="*/ 72 w 202"/>
                      <a:gd name="T69" fmla="*/ 209 h 242"/>
                      <a:gd name="T70" fmla="*/ 80 w 202"/>
                      <a:gd name="T71" fmla="*/ 208 h 242"/>
                      <a:gd name="T72" fmla="*/ 87 w 202"/>
                      <a:gd name="T73" fmla="*/ 205 h 242"/>
                      <a:gd name="T74" fmla="*/ 95 w 202"/>
                      <a:gd name="T75" fmla="*/ 202 h 242"/>
                      <a:gd name="T76" fmla="*/ 101 w 202"/>
                      <a:gd name="T77" fmla="*/ 196 h 242"/>
                      <a:gd name="T78" fmla="*/ 108 w 202"/>
                      <a:gd name="T79" fmla="*/ 192 h 242"/>
                      <a:gd name="T80" fmla="*/ 113 w 202"/>
                      <a:gd name="T81" fmla="*/ 186 h 242"/>
                      <a:gd name="T82" fmla="*/ 120 w 202"/>
                      <a:gd name="T83" fmla="*/ 179 h 242"/>
                      <a:gd name="T84" fmla="*/ 124 w 202"/>
                      <a:gd name="T85" fmla="*/ 171 h 242"/>
                      <a:gd name="T86" fmla="*/ 129 w 202"/>
                      <a:gd name="T87" fmla="*/ 163 h 242"/>
                      <a:gd name="T88" fmla="*/ 133 w 202"/>
                      <a:gd name="T89" fmla="*/ 155 h 242"/>
                      <a:gd name="T90" fmla="*/ 136 w 202"/>
                      <a:gd name="T91" fmla="*/ 146 h 242"/>
                      <a:gd name="T92" fmla="*/ 138 w 202"/>
                      <a:gd name="T93" fmla="*/ 138 h 242"/>
                      <a:gd name="T94" fmla="*/ 141 w 202"/>
                      <a:gd name="T95" fmla="*/ 129 h 242"/>
                      <a:gd name="T96" fmla="*/ 143 w 202"/>
                      <a:gd name="T97" fmla="*/ 117 h 242"/>
                      <a:gd name="T98" fmla="*/ 146 w 202"/>
                      <a:gd name="T99" fmla="*/ 103 h 242"/>
                      <a:gd name="T100" fmla="*/ 165 w 202"/>
                      <a:gd name="T101" fmla="*/ 0 h 242"/>
                      <a:gd name="T102" fmla="*/ 202 w 202"/>
                      <a:gd name="T103" fmla="*/ 0 h 242"/>
                      <a:gd name="T104" fmla="*/ 157 w 202"/>
                      <a:gd name="T105" fmla="*/ 237 h 242"/>
                      <a:gd name="T106" fmla="*/ 124 w 202"/>
                      <a:gd name="T107" fmla="*/ 237 h 242"/>
                      <a:gd name="T108" fmla="*/ 132 w 202"/>
                      <a:gd name="T109" fmla="*/ 195 h 2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202" h="242">
                        <a:moveTo>
                          <a:pt x="132" y="195"/>
                        </a:moveTo>
                        <a:lnTo>
                          <a:pt x="122" y="205"/>
                        </a:lnTo>
                        <a:lnTo>
                          <a:pt x="113" y="216"/>
                        </a:lnTo>
                        <a:lnTo>
                          <a:pt x="104" y="224"/>
                        </a:lnTo>
                        <a:lnTo>
                          <a:pt x="93" y="231"/>
                        </a:lnTo>
                        <a:lnTo>
                          <a:pt x="84" y="236"/>
                        </a:lnTo>
                        <a:lnTo>
                          <a:pt x="73" y="240"/>
                        </a:lnTo>
                        <a:lnTo>
                          <a:pt x="64" y="242"/>
                        </a:lnTo>
                        <a:lnTo>
                          <a:pt x="55" y="242"/>
                        </a:lnTo>
                        <a:lnTo>
                          <a:pt x="43" y="241"/>
                        </a:lnTo>
                        <a:lnTo>
                          <a:pt x="33" y="238"/>
                        </a:lnTo>
                        <a:lnTo>
                          <a:pt x="23" y="233"/>
                        </a:lnTo>
                        <a:lnTo>
                          <a:pt x="15" y="227"/>
                        </a:lnTo>
                        <a:lnTo>
                          <a:pt x="9" y="219"/>
                        </a:lnTo>
                        <a:lnTo>
                          <a:pt x="4" y="209"/>
                        </a:lnTo>
                        <a:lnTo>
                          <a:pt x="1" y="199"/>
                        </a:lnTo>
                        <a:lnTo>
                          <a:pt x="0" y="188"/>
                        </a:lnTo>
                        <a:lnTo>
                          <a:pt x="1" y="179"/>
                        </a:lnTo>
                        <a:lnTo>
                          <a:pt x="2" y="169"/>
                        </a:lnTo>
                        <a:lnTo>
                          <a:pt x="4" y="154"/>
                        </a:lnTo>
                        <a:lnTo>
                          <a:pt x="7" y="137"/>
                        </a:lnTo>
                        <a:lnTo>
                          <a:pt x="33" y="0"/>
                        </a:lnTo>
                        <a:lnTo>
                          <a:pt x="68" y="0"/>
                        </a:lnTo>
                        <a:lnTo>
                          <a:pt x="40" y="151"/>
                        </a:lnTo>
                        <a:lnTo>
                          <a:pt x="38" y="169"/>
                        </a:lnTo>
                        <a:lnTo>
                          <a:pt x="37" y="182"/>
                        </a:lnTo>
                        <a:lnTo>
                          <a:pt x="37" y="187"/>
                        </a:lnTo>
                        <a:lnTo>
                          <a:pt x="38" y="194"/>
                        </a:lnTo>
                        <a:lnTo>
                          <a:pt x="40" y="198"/>
                        </a:lnTo>
                        <a:lnTo>
                          <a:pt x="43" y="203"/>
                        </a:lnTo>
                        <a:lnTo>
                          <a:pt x="47" y="205"/>
                        </a:lnTo>
                        <a:lnTo>
                          <a:pt x="52" y="208"/>
                        </a:lnTo>
                        <a:lnTo>
                          <a:pt x="58" y="209"/>
                        </a:lnTo>
                        <a:lnTo>
                          <a:pt x="64" y="209"/>
                        </a:lnTo>
                        <a:lnTo>
                          <a:pt x="72" y="209"/>
                        </a:lnTo>
                        <a:lnTo>
                          <a:pt x="80" y="208"/>
                        </a:lnTo>
                        <a:lnTo>
                          <a:pt x="87" y="205"/>
                        </a:lnTo>
                        <a:lnTo>
                          <a:pt x="95" y="202"/>
                        </a:lnTo>
                        <a:lnTo>
                          <a:pt x="101" y="196"/>
                        </a:lnTo>
                        <a:lnTo>
                          <a:pt x="108" y="192"/>
                        </a:lnTo>
                        <a:lnTo>
                          <a:pt x="113" y="186"/>
                        </a:lnTo>
                        <a:lnTo>
                          <a:pt x="120" y="179"/>
                        </a:lnTo>
                        <a:lnTo>
                          <a:pt x="124" y="171"/>
                        </a:lnTo>
                        <a:lnTo>
                          <a:pt x="129" y="163"/>
                        </a:lnTo>
                        <a:lnTo>
                          <a:pt x="133" y="155"/>
                        </a:lnTo>
                        <a:lnTo>
                          <a:pt x="136" y="146"/>
                        </a:lnTo>
                        <a:lnTo>
                          <a:pt x="138" y="138"/>
                        </a:lnTo>
                        <a:lnTo>
                          <a:pt x="141" y="129"/>
                        </a:lnTo>
                        <a:lnTo>
                          <a:pt x="143" y="117"/>
                        </a:lnTo>
                        <a:lnTo>
                          <a:pt x="146" y="103"/>
                        </a:lnTo>
                        <a:lnTo>
                          <a:pt x="165" y="0"/>
                        </a:lnTo>
                        <a:lnTo>
                          <a:pt x="202" y="0"/>
                        </a:lnTo>
                        <a:lnTo>
                          <a:pt x="157" y="237"/>
                        </a:lnTo>
                        <a:lnTo>
                          <a:pt x="124" y="237"/>
                        </a:lnTo>
                        <a:lnTo>
                          <a:pt x="132" y="195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15" name="Freeform 199"/>
                  <p:cNvSpPr>
                    <a:spLocks/>
                  </p:cNvSpPr>
                  <p:nvPr/>
                </p:nvSpPr>
                <p:spPr bwMode="auto">
                  <a:xfrm>
                    <a:off x="4085" y="1288"/>
                    <a:ext cx="27" cy="82"/>
                  </a:xfrm>
                  <a:custGeom>
                    <a:avLst/>
                    <a:gdLst>
                      <a:gd name="T0" fmla="*/ 75 w 108"/>
                      <a:gd name="T1" fmla="*/ 290 h 327"/>
                      <a:gd name="T2" fmla="*/ 68 w 108"/>
                      <a:gd name="T3" fmla="*/ 323 h 327"/>
                      <a:gd name="T4" fmla="*/ 56 w 108"/>
                      <a:gd name="T5" fmla="*/ 326 h 327"/>
                      <a:gd name="T6" fmla="*/ 43 w 108"/>
                      <a:gd name="T7" fmla="*/ 327 h 327"/>
                      <a:gd name="T8" fmla="*/ 34 w 108"/>
                      <a:gd name="T9" fmla="*/ 327 h 327"/>
                      <a:gd name="T10" fmla="*/ 25 w 108"/>
                      <a:gd name="T11" fmla="*/ 324 h 327"/>
                      <a:gd name="T12" fmla="*/ 17 w 108"/>
                      <a:gd name="T13" fmla="*/ 320 h 327"/>
                      <a:gd name="T14" fmla="*/ 10 w 108"/>
                      <a:gd name="T15" fmla="*/ 315 h 327"/>
                      <a:gd name="T16" fmla="*/ 5 w 108"/>
                      <a:gd name="T17" fmla="*/ 311 h 327"/>
                      <a:gd name="T18" fmla="*/ 2 w 108"/>
                      <a:gd name="T19" fmla="*/ 305 h 327"/>
                      <a:gd name="T20" fmla="*/ 1 w 108"/>
                      <a:gd name="T21" fmla="*/ 298 h 327"/>
                      <a:gd name="T22" fmla="*/ 0 w 108"/>
                      <a:gd name="T23" fmla="*/ 291 h 327"/>
                      <a:gd name="T24" fmla="*/ 1 w 108"/>
                      <a:gd name="T25" fmla="*/ 278 h 327"/>
                      <a:gd name="T26" fmla="*/ 5 w 108"/>
                      <a:gd name="T27" fmla="*/ 256 h 327"/>
                      <a:gd name="T28" fmla="*/ 31 w 108"/>
                      <a:gd name="T29" fmla="*/ 117 h 327"/>
                      <a:gd name="T30" fmla="*/ 2 w 108"/>
                      <a:gd name="T31" fmla="*/ 117 h 327"/>
                      <a:gd name="T32" fmla="*/ 9 w 108"/>
                      <a:gd name="T33" fmla="*/ 86 h 327"/>
                      <a:gd name="T34" fmla="*/ 37 w 108"/>
                      <a:gd name="T35" fmla="*/ 86 h 327"/>
                      <a:gd name="T36" fmla="*/ 47 w 108"/>
                      <a:gd name="T37" fmla="*/ 28 h 327"/>
                      <a:gd name="T38" fmla="*/ 88 w 108"/>
                      <a:gd name="T39" fmla="*/ 0 h 327"/>
                      <a:gd name="T40" fmla="*/ 72 w 108"/>
                      <a:gd name="T41" fmla="*/ 86 h 327"/>
                      <a:gd name="T42" fmla="*/ 108 w 108"/>
                      <a:gd name="T43" fmla="*/ 86 h 327"/>
                      <a:gd name="T44" fmla="*/ 101 w 108"/>
                      <a:gd name="T45" fmla="*/ 117 h 327"/>
                      <a:gd name="T46" fmla="*/ 67 w 108"/>
                      <a:gd name="T47" fmla="*/ 117 h 327"/>
                      <a:gd name="T48" fmla="*/ 42 w 108"/>
                      <a:gd name="T49" fmla="*/ 248 h 327"/>
                      <a:gd name="T50" fmla="*/ 39 w 108"/>
                      <a:gd name="T51" fmla="*/ 269 h 327"/>
                      <a:gd name="T52" fmla="*/ 38 w 108"/>
                      <a:gd name="T53" fmla="*/ 278 h 327"/>
                      <a:gd name="T54" fmla="*/ 39 w 108"/>
                      <a:gd name="T55" fmla="*/ 285 h 327"/>
                      <a:gd name="T56" fmla="*/ 42 w 108"/>
                      <a:gd name="T57" fmla="*/ 289 h 327"/>
                      <a:gd name="T58" fmla="*/ 46 w 108"/>
                      <a:gd name="T59" fmla="*/ 293 h 327"/>
                      <a:gd name="T60" fmla="*/ 54 w 108"/>
                      <a:gd name="T61" fmla="*/ 293 h 327"/>
                      <a:gd name="T62" fmla="*/ 64 w 108"/>
                      <a:gd name="T63" fmla="*/ 293 h 327"/>
                      <a:gd name="T64" fmla="*/ 75 w 108"/>
                      <a:gd name="T65" fmla="*/ 290 h 3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108" h="327">
                        <a:moveTo>
                          <a:pt x="75" y="290"/>
                        </a:moveTo>
                        <a:lnTo>
                          <a:pt x="68" y="323"/>
                        </a:lnTo>
                        <a:lnTo>
                          <a:pt x="56" y="326"/>
                        </a:lnTo>
                        <a:lnTo>
                          <a:pt x="43" y="327"/>
                        </a:lnTo>
                        <a:lnTo>
                          <a:pt x="34" y="327"/>
                        </a:lnTo>
                        <a:lnTo>
                          <a:pt x="25" y="324"/>
                        </a:lnTo>
                        <a:lnTo>
                          <a:pt x="17" y="320"/>
                        </a:lnTo>
                        <a:lnTo>
                          <a:pt x="10" y="315"/>
                        </a:lnTo>
                        <a:lnTo>
                          <a:pt x="5" y="311"/>
                        </a:lnTo>
                        <a:lnTo>
                          <a:pt x="2" y="305"/>
                        </a:lnTo>
                        <a:lnTo>
                          <a:pt x="1" y="298"/>
                        </a:lnTo>
                        <a:lnTo>
                          <a:pt x="0" y="291"/>
                        </a:lnTo>
                        <a:lnTo>
                          <a:pt x="1" y="278"/>
                        </a:lnTo>
                        <a:lnTo>
                          <a:pt x="5" y="256"/>
                        </a:lnTo>
                        <a:lnTo>
                          <a:pt x="31" y="117"/>
                        </a:lnTo>
                        <a:lnTo>
                          <a:pt x="2" y="117"/>
                        </a:lnTo>
                        <a:lnTo>
                          <a:pt x="9" y="86"/>
                        </a:lnTo>
                        <a:lnTo>
                          <a:pt x="37" y="86"/>
                        </a:lnTo>
                        <a:lnTo>
                          <a:pt x="47" y="28"/>
                        </a:lnTo>
                        <a:lnTo>
                          <a:pt x="88" y="0"/>
                        </a:lnTo>
                        <a:lnTo>
                          <a:pt x="72" y="86"/>
                        </a:lnTo>
                        <a:lnTo>
                          <a:pt x="108" y="86"/>
                        </a:lnTo>
                        <a:lnTo>
                          <a:pt x="101" y="117"/>
                        </a:lnTo>
                        <a:lnTo>
                          <a:pt x="67" y="117"/>
                        </a:lnTo>
                        <a:lnTo>
                          <a:pt x="42" y="248"/>
                        </a:lnTo>
                        <a:lnTo>
                          <a:pt x="39" y="269"/>
                        </a:lnTo>
                        <a:lnTo>
                          <a:pt x="38" y="278"/>
                        </a:lnTo>
                        <a:lnTo>
                          <a:pt x="39" y="285"/>
                        </a:lnTo>
                        <a:lnTo>
                          <a:pt x="42" y="289"/>
                        </a:lnTo>
                        <a:lnTo>
                          <a:pt x="46" y="293"/>
                        </a:lnTo>
                        <a:lnTo>
                          <a:pt x="54" y="293"/>
                        </a:lnTo>
                        <a:lnTo>
                          <a:pt x="64" y="293"/>
                        </a:lnTo>
                        <a:lnTo>
                          <a:pt x="75" y="290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16" name="Freeform 200"/>
                  <p:cNvSpPr>
                    <a:spLocks noEditPoints="1"/>
                  </p:cNvSpPr>
                  <p:nvPr/>
                </p:nvSpPr>
                <p:spPr bwMode="auto">
                  <a:xfrm>
                    <a:off x="4113" y="1308"/>
                    <a:ext cx="49" cy="62"/>
                  </a:xfrm>
                  <a:custGeom>
                    <a:avLst/>
                    <a:gdLst>
                      <a:gd name="T0" fmla="*/ 181 w 194"/>
                      <a:gd name="T1" fmla="*/ 167 h 248"/>
                      <a:gd name="T2" fmla="*/ 169 w 194"/>
                      <a:gd name="T3" fmla="*/ 196 h 248"/>
                      <a:gd name="T4" fmla="*/ 146 w 194"/>
                      <a:gd name="T5" fmla="*/ 222 h 248"/>
                      <a:gd name="T6" fmla="*/ 132 w 194"/>
                      <a:gd name="T7" fmla="*/ 234 h 248"/>
                      <a:gd name="T8" fmla="*/ 117 w 194"/>
                      <a:gd name="T9" fmla="*/ 242 h 248"/>
                      <a:gd name="T10" fmla="*/ 100 w 194"/>
                      <a:gd name="T11" fmla="*/ 247 h 248"/>
                      <a:gd name="T12" fmla="*/ 82 w 194"/>
                      <a:gd name="T13" fmla="*/ 248 h 248"/>
                      <a:gd name="T14" fmla="*/ 59 w 194"/>
                      <a:gd name="T15" fmla="*/ 246 h 248"/>
                      <a:gd name="T16" fmla="*/ 39 w 194"/>
                      <a:gd name="T17" fmla="*/ 237 h 248"/>
                      <a:gd name="T18" fmla="*/ 22 w 194"/>
                      <a:gd name="T19" fmla="*/ 222 h 248"/>
                      <a:gd name="T20" fmla="*/ 9 w 194"/>
                      <a:gd name="T21" fmla="*/ 201 h 248"/>
                      <a:gd name="T22" fmla="*/ 1 w 194"/>
                      <a:gd name="T23" fmla="*/ 176 h 248"/>
                      <a:gd name="T24" fmla="*/ 0 w 194"/>
                      <a:gd name="T25" fmla="*/ 148 h 248"/>
                      <a:gd name="T26" fmla="*/ 4 w 194"/>
                      <a:gd name="T27" fmla="*/ 110 h 248"/>
                      <a:gd name="T28" fmla="*/ 16 w 194"/>
                      <a:gd name="T29" fmla="*/ 73 h 248"/>
                      <a:gd name="T30" fmla="*/ 33 w 194"/>
                      <a:gd name="T31" fmla="*/ 41 h 248"/>
                      <a:gd name="T32" fmla="*/ 57 w 194"/>
                      <a:gd name="T33" fmla="*/ 19 h 248"/>
                      <a:gd name="T34" fmla="*/ 83 w 194"/>
                      <a:gd name="T35" fmla="*/ 6 h 248"/>
                      <a:gd name="T36" fmla="*/ 111 w 194"/>
                      <a:gd name="T37" fmla="*/ 0 h 248"/>
                      <a:gd name="T38" fmla="*/ 129 w 194"/>
                      <a:gd name="T39" fmla="*/ 3 h 248"/>
                      <a:gd name="T40" fmla="*/ 145 w 194"/>
                      <a:gd name="T41" fmla="*/ 7 h 248"/>
                      <a:gd name="T42" fmla="*/ 160 w 194"/>
                      <a:gd name="T43" fmla="*/ 16 h 248"/>
                      <a:gd name="T44" fmla="*/ 171 w 194"/>
                      <a:gd name="T45" fmla="*/ 27 h 248"/>
                      <a:gd name="T46" fmla="*/ 181 w 194"/>
                      <a:gd name="T47" fmla="*/ 41 h 248"/>
                      <a:gd name="T48" fmla="*/ 189 w 194"/>
                      <a:gd name="T49" fmla="*/ 59 h 248"/>
                      <a:gd name="T50" fmla="*/ 193 w 194"/>
                      <a:gd name="T51" fmla="*/ 77 h 248"/>
                      <a:gd name="T52" fmla="*/ 194 w 194"/>
                      <a:gd name="T53" fmla="*/ 99 h 248"/>
                      <a:gd name="T54" fmla="*/ 191 w 194"/>
                      <a:gd name="T55" fmla="*/ 135 h 248"/>
                      <a:gd name="T56" fmla="*/ 35 w 194"/>
                      <a:gd name="T57" fmla="*/ 142 h 248"/>
                      <a:gd name="T58" fmla="*/ 37 w 194"/>
                      <a:gd name="T59" fmla="*/ 163 h 248"/>
                      <a:gd name="T60" fmla="*/ 43 w 194"/>
                      <a:gd name="T61" fmla="*/ 188 h 248"/>
                      <a:gd name="T62" fmla="*/ 57 w 194"/>
                      <a:gd name="T63" fmla="*/ 206 h 248"/>
                      <a:gd name="T64" fmla="*/ 72 w 194"/>
                      <a:gd name="T65" fmla="*/ 214 h 248"/>
                      <a:gd name="T66" fmla="*/ 91 w 194"/>
                      <a:gd name="T67" fmla="*/ 215 h 248"/>
                      <a:gd name="T68" fmla="*/ 109 w 194"/>
                      <a:gd name="T69" fmla="*/ 208 h 248"/>
                      <a:gd name="T70" fmla="*/ 127 w 194"/>
                      <a:gd name="T71" fmla="*/ 194 h 248"/>
                      <a:gd name="T72" fmla="*/ 141 w 194"/>
                      <a:gd name="T73" fmla="*/ 175 h 248"/>
                      <a:gd name="T74" fmla="*/ 42 w 194"/>
                      <a:gd name="T75" fmla="*/ 105 h 248"/>
                      <a:gd name="T76" fmla="*/ 160 w 194"/>
                      <a:gd name="T77" fmla="*/ 99 h 248"/>
                      <a:gd name="T78" fmla="*/ 160 w 194"/>
                      <a:gd name="T79" fmla="*/ 81 h 248"/>
                      <a:gd name="T80" fmla="*/ 153 w 194"/>
                      <a:gd name="T81" fmla="*/ 57 h 248"/>
                      <a:gd name="T82" fmla="*/ 140 w 194"/>
                      <a:gd name="T83" fmla="*/ 41 h 248"/>
                      <a:gd name="T84" fmla="*/ 123 w 194"/>
                      <a:gd name="T85" fmla="*/ 33 h 248"/>
                      <a:gd name="T86" fmla="*/ 101 w 194"/>
                      <a:gd name="T87" fmla="*/ 33 h 248"/>
                      <a:gd name="T88" fmla="*/ 80 w 194"/>
                      <a:gd name="T89" fmla="*/ 43 h 248"/>
                      <a:gd name="T90" fmla="*/ 62 w 194"/>
                      <a:gd name="T91" fmla="*/ 60 h 248"/>
                      <a:gd name="T92" fmla="*/ 47 w 194"/>
                      <a:gd name="T93" fmla="*/ 88 h 2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194" h="248">
                        <a:moveTo>
                          <a:pt x="146" y="163"/>
                        </a:moveTo>
                        <a:lnTo>
                          <a:pt x="181" y="167"/>
                        </a:lnTo>
                        <a:lnTo>
                          <a:pt x="175" y="181"/>
                        </a:lnTo>
                        <a:lnTo>
                          <a:pt x="169" y="196"/>
                        </a:lnTo>
                        <a:lnTo>
                          <a:pt x="158" y="209"/>
                        </a:lnTo>
                        <a:lnTo>
                          <a:pt x="146" y="222"/>
                        </a:lnTo>
                        <a:lnTo>
                          <a:pt x="140" y="229"/>
                        </a:lnTo>
                        <a:lnTo>
                          <a:pt x="132" y="234"/>
                        </a:lnTo>
                        <a:lnTo>
                          <a:pt x="125" y="238"/>
                        </a:lnTo>
                        <a:lnTo>
                          <a:pt x="117" y="242"/>
                        </a:lnTo>
                        <a:lnTo>
                          <a:pt x="108" y="244"/>
                        </a:lnTo>
                        <a:lnTo>
                          <a:pt x="100" y="247"/>
                        </a:lnTo>
                        <a:lnTo>
                          <a:pt x="91" y="248"/>
                        </a:lnTo>
                        <a:lnTo>
                          <a:pt x="82" y="248"/>
                        </a:lnTo>
                        <a:lnTo>
                          <a:pt x="71" y="248"/>
                        </a:lnTo>
                        <a:lnTo>
                          <a:pt x="59" y="246"/>
                        </a:lnTo>
                        <a:lnTo>
                          <a:pt x="49" y="242"/>
                        </a:lnTo>
                        <a:lnTo>
                          <a:pt x="39" y="237"/>
                        </a:lnTo>
                        <a:lnTo>
                          <a:pt x="30" y="230"/>
                        </a:lnTo>
                        <a:lnTo>
                          <a:pt x="22" y="222"/>
                        </a:lnTo>
                        <a:lnTo>
                          <a:pt x="16" y="211"/>
                        </a:lnTo>
                        <a:lnTo>
                          <a:pt x="9" y="201"/>
                        </a:lnTo>
                        <a:lnTo>
                          <a:pt x="5" y="189"/>
                        </a:lnTo>
                        <a:lnTo>
                          <a:pt x="1" y="176"/>
                        </a:lnTo>
                        <a:lnTo>
                          <a:pt x="0" y="163"/>
                        </a:lnTo>
                        <a:lnTo>
                          <a:pt x="0" y="148"/>
                        </a:lnTo>
                        <a:lnTo>
                          <a:pt x="0" y="128"/>
                        </a:lnTo>
                        <a:lnTo>
                          <a:pt x="4" y="110"/>
                        </a:lnTo>
                        <a:lnTo>
                          <a:pt x="8" y="91"/>
                        </a:lnTo>
                        <a:lnTo>
                          <a:pt x="16" y="73"/>
                        </a:lnTo>
                        <a:lnTo>
                          <a:pt x="24" y="56"/>
                        </a:lnTo>
                        <a:lnTo>
                          <a:pt x="33" y="41"/>
                        </a:lnTo>
                        <a:lnTo>
                          <a:pt x="45" y="28"/>
                        </a:lnTo>
                        <a:lnTo>
                          <a:pt x="57" y="19"/>
                        </a:lnTo>
                        <a:lnTo>
                          <a:pt x="70" y="11"/>
                        </a:lnTo>
                        <a:lnTo>
                          <a:pt x="83" y="6"/>
                        </a:lnTo>
                        <a:lnTo>
                          <a:pt x="96" y="2"/>
                        </a:lnTo>
                        <a:lnTo>
                          <a:pt x="111" y="0"/>
                        </a:lnTo>
                        <a:lnTo>
                          <a:pt x="120" y="2"/>
                        </a:lnTo>
                        <a:lnTo>
                          <a:pt x="129" y="3"/>
                        </a:lnTo>
                        <a:lnTo>
                          <a:pt x="137" y="4"/>
                        </a:lnTo>
                        <a:lnTo>
                          <a:pt x="145" y="7"/>
                        </a:lnTo>
                        <a:lnTo>
                          <a:pt x="153" y="11"/>
                        </a:lnTo>
                        <a:lnTo>
                          <a:pt x="160" y="16"/>
                        </a:lnTo>
                        <a:lnTo>
                          <a:pt x="166" y="22"/>
                        </a:lnTo>
                        <a:lnTo>
                          <a:pt x="171" y="27"/>
                        </a:lnTo>
                        <a:lnTo>
                          <a:pt x="177" y="35"/>
                        </a:lnTo>
                        <a:lnTo>
                          <a:pt x="181" y="41"/>
                        </a:lnTo>
                        <a:lnTo>
                          <a:pt x="185" y="49"/>
                        </a:lnTo>
                        <a:lnTo>
                          <a:pt x="189" y="59"/>
                        </a:lnTo>
                        <a:lnTo>
                          <a:pt x="191" y="68"/>
                        </a:lnTo>
                        <a:lnTo>
                          <a:pt x="193" y="77"/>
                        </a:lnTo>
                        <a:lnTo>
                          <a:pt x="194" y="88"/>
                        </a:lnTo>
                        <a:lnTo>
                          <a:pt x="194" y="99"/>
                        </a:lnTo>
                        <a:lnTo>
                          <a:pt x="193" y="117"/>
                        </a:lnTo>
                        <a:lnTo>
                          <a:pt x="191" y="135"/>
                        </a:lnTo>
                        <a:lnTo>
                          <a:pt x="37" y="135"/>
                        </a:lnTo>
                        <a:lnTo>
                          <a:pt x="35" y="142"/>
                        </a:lnTo>
                        <a:lnTo>
                          <a:pt x="35" y="147"/>
                        </a:lnTo>
                        <a:lnTo>
                          <a:pt x="37" y="163"/>
                        </a:lnTo>
                        <a:lnTo>
                          <a:pt x="39" y="177"/>
                        </a:lnTo>
                        <a:lnTo>
                          <a:pt x="43" y="188"/>
                        </a:lnTo>
                        <a:lnTo>
                          <a:pt x="49" y="198"/>
                        </a:lnTo>
                        <a:lnTo>
                          <a:pt x="57" y="206"/>
                        </a:lnTo>
                        <a:lnTo>
                          <a:pt x="65" y="211"/>
                        </a:lnTo>
                        <a:lnTo>
                          <a:pt x="72" y="214"/>
                        </a:lnTo>
                        <a:lnTo>
                          <a:pt x="82" y="215"/>
                        </a:lnTo>
                        <a:lnTo>
                          <a:pt x="91" y="215"/>
                        </a:lnTo>
                        <a:lnTo>
                          <a:pt x="100" y="213"/>
                        </a:lnTo>
                        <a:lnTo>
                          <a:pt x="109" y="208"/>
                        </a:lnTo>
                        <a:lnTo>
                          <a:pt x="119" y="202"/>
                        </a:lnTo>
                        <a:lnTo>
                          <a:pt x="127" y="194"/>
                        </a:lnTo>
                        <a:lnTo>
                          <a:pt x="134" y="185"/>
                        </a:lnTo>
                        <a:lnTo>
                          <a:pt x="141" y="175"/>
                        </a:lnTo>
                        <a:lnTo>
                          <a:pt x="146" y="163"/>
                        </a:lnTo>
                        <a:close/>
                        <a:moveTo>
                          <a:pt x="42" y="105"/>
                        </a:moveTo>
                        <a:lnTo>
                          <a:pt x="160" y="105"/>
                        </a:lnTo>
                        <a:lnTo>
                          <a:pt x="160" y="99"/>
                        </a:lnTo>
                        <a:lnTo>
                          <a:pt x="160" y="95"/>
                        </a:lnTo>
                        <a:lnTo>
                          <a:pt x="160" y="81"/>
                        </a:lnTo>
                        <a:lnTo>
                          <a:pt x="157" y="68"/>
                        </a:lnTo>
                        <a:lnTo>
                          <a:pt x="153" y="57"/>
                        </a:lnTo>
                        <a:lnTo>
                          <a:pt x="146" y="49"/>
                        </a:lnTo>
                        <a:lnTo>
                          <a:pt x="140" y="41"/>
                        </a:lnTo>
                        <a:lnTo>
                          <a:pt x="132" y="36"/>
                        </a:lnTo>
                        <a:lnTo>
                          <a:pt x="123" y="33"/>
                        </a:lnTo>
                        <a:lnTo>
                          <a:pt x="112" y="32"/>
                        </a:lnTo>
                        <a:lnTo>
                          <a:pt x="101" y="33"/>
                        </a:lnTo>
                        <a:lnTo>
                          <a:pt x="90" y="37"/>
                        </a:lnTo>
                        <a:lnTo>
                          <a:pt x="80" y="43"/>
                        </a:lnTo>
                        <a:lnTo>
                          <a:pt x="70" y="51"/>
                        </a:lnTo>
                        <a:lnTo>
                          <a:pt x="62" y="60"/>
                        </a:lnTo>
                        <a:lnTo>
                          <a:pt x="54" y="73"/>
                        </a:lnTo>
                        <a:lnTo>
                          <a:pt x="47" y="88"/>
                        </a:lnTo>
                        <a:lnTo>
                          <a:pt x="42" y="105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17" name="Freeform 201"/>
                  <p:cNvSpPr>
                    <a:spLocks noEditPoints="1"/>
                  </p:cNvSpPr>
                  <p:nvPr/>
                </p:nvSpPr>
                <p:spPr bwMode="auto">
                  <a:xfrm>
                    <a:off x="4170" y="1287"/>
                    <a:ext cx="55" cy="83"/>
                  </a:xfrm>
                  <a:custGeom>
                    <a:avLst/>
                    <a:gdLst>
                      <a:gd name="T0" fmla="*/ 125 w 220"/>
                      <a:gd name="T1" fmla="*/ 302 h 332"/>
                      <a:gd name="T2" fmla="*/ 109 w 220"/>
                      <a:gd name="T3" fmla="*/ 317 h 332"/>
                      <a:gd name="T4" fmla="*/ 93 w 220"/>
                      <a:gd name="T5" fmla="*/ 327 h 332"/>
                      <a:gd name="T6" fmla="*/ 77 w 220"/>
                      <a:gd name="T7" fmla="*/ 332 h 332"/>
                      <a:gd name="T8" fmla="*/ 62 w 220"/>
                      <a:gd name="T9" fmla="*/ 332 h 332"/>
                      <a:gd name="T10" fmla="*/ 48 w 220"/>
                      <a:gd name="T11" fmla="*/ 330 h 332"/>
                      <a:gd name="T12" fmla="*/ 35 w 220"/>
                      <a:gd name="T13" fmla="*/ 323 h 332"/>
                      <a:gd name="T14" fmla="*/ 25 w 220"/>
                      <a:gd name="T15" fmla="*/ 314 h 332"/>
                      <a:gd name="T16" fmla="*/ 14 w 220"/>
                      <a:gd name="T17" fmla="*/ 301 h 332"/>
                      <a:gd name="T18" fmla="*/ 7 w 220"/>
                      <a:gd name="T19" fmla="*/ 286 h 332"/>
                      <a:gd name="T20" fmla="*/ 2 w 220"/>
                      <a:gd name="T21" fmla="*/ 268 h 332"/>
                      <a:gd name="T22" fmla="*/ 0 w 220"/>
                      <a:gd name="T23" fmla="*/ 247 h 332"/>
                      <a:gd name="T24" fmla="*/ 0 w 220"/>
                      <a:gd name="T25" fmla="*/ 215 h 332"/>
                      <a:gd name="T26" fmla="*/ 7 w 220"/>
                      <a:gd name="T27" fmla="*/ 175 h 332"/>
                      <a:gd name="T28" fmla="*/ 23 w 220"/>
                      <a:gd name="T29" fmla="*/ 140 h 332"/>
                      <a:gd name="T30" fmla="*/ 43 w 220"/>
                      <a:gd name="T31" fmla="*/ 114 h 332"/>
                      <a:gd name="T32" fmla="*/ 67 w 220"/>
                      <a:gd name="T33" fmla="*/ 95 h 332"/>
                      <a:gd name="T34" fmla="*/ 91 w 220"/>
                      <a:gd name="T35" fmla="*/ 86 h 332"/>
                      <a:gd name="T36" fmla="*/ 112 w 220"/>
                      <a:gd name="T37" fmla="*/ 86 h 332"/>
                      <a:gd name="T38" fmla="*/ 129 w 220"/>
                      <a:gd name="T39" fmla="*/ 91 h 332"/>
                      <a:gd name="T40" fmla="*/ 143 w 220"/>
                      <a:gd name="T41" fmla="*/ 102 h 332"/>
                      <a:gd name="T42" fmla="*/ 155 w 220"/>
                      <a:gd name="T43" fmla="*/ 117 h 332"/>
                      <a:gd name="T44" fmla="*/ 184 w 220"/>
                      <a:gd name="T45" fmla="*/ 0 h 332"/>
                      <a:gd name="T46" fmla="*/ 159 w 220"/>
                      <a:gd name="T47" fmla="*/ 327 h 332"/>
                      <a:gd name="T48" fmla="*/ 133 w 220"/>
                      <a:gd name="T49" fmla="*/ 293 h 332"/>
                      <a:gd name="T50" fmla="*/ 35 w 220"/>
                      <a:gd name="T51" fmla="*/ 240 h 332"/>
                      <a:gd name="T52" fmla="*/ 38 w 220"/>
                      <a:gd name="T53" fmla="*/ 260 h 332"/>
                      <a:gd name="T54" fmla="*/ 42 w 220"/>
                      <a:gd name="T55" fmla="*/ 274 h 332"/>
                      <a:gd name="T56" fmla="*/ 50 w 220"/>
                      <a:gd name="T57" fmla="*/ 286 h 332"/>
                      <a:gd name="T58" fmla="*/ 59 w 220"/>
                      <a:gd name="T59" fmla="*/ 295 h 332"/>
                      <a:gd name="T60" fmla="*/ 72 w 220"/>
                      <a:gd name="T61" fmla="*/ 299 h 332"/>
                      <a:gd name="T62" fmla="*/ 85 w 220"/>
                      <a:gd name="T63" fmla="*/ 299 h 332"/>
                      <a:gd name="T64" fmla="*/ 97 w 220"/>
                      <a:gd name="T65" fmla="*/ 297 h 332"/>
                      <a:gd name="T66" fmla="*/ 108 w 220"/>
                      <a:gd name="T67" fmla="*/ 289 h 332"/>
                      <a:gd name="T68" fmla="*/ 118 w 220"/>
                      <a:gd name="T69" fmla="*/ 278 h 332"/>
                      <a:gd name="T70" fmla="*/ 130 w 220"/>
                      <a:gd name="T71" fmla="*/ 263 h 332"/>
                      <a:gd name="T72" fmla="*/ 139 w 220"/>
                      <a:gd name="T73" fmla="*/ 241 h 332"/>
                      <a:gd name="T74" fmla="*/ 146 w 220"/>
                      <a:gd name="T75" fmla="*/ 218 h 332"/>
                      <a:gd name="T76" fmla="*/ 150 w 220"/>
                      <a:gd name="T77" fmla="*/ 191 h 332"/>
                      <a:gd name="T78" fmla="*/ 149 w 220"/>
                      <a:gd name="T79" fmla="*/ 165 h 332"/>
                      <a:gd name="T80" fmla="*/ 142 w 220"/>
                      <a:gd name="T81" fmla="*/ 143 h 332"/>
                      <a:gd name="T82" fmla="*/ 130 w 220"/>
                      <a:gd name="T83" fmla="*/ 127 h 332"/>
                      <a:gd name="T84" fmla="*/ 113 w 220"/>
                      <a:gd name="T85" fmla="*/ 119 h 332"/>
                      <a:gd name="T86" fmla="*/ 97 w 220"/>
                      <a:gd name="T87" fmla="*/ 119 h 332"/>
                      <a:gd name="T88" fmla="*/ 85 w 220"/>
                      <a:gd name="T89" fmla="*/ 121 h 332"/>
                      <a:gd name="T90" fmla="*/ 75 w 220"/>
                      <a:gd name="T91" fmla="*/ 128 h 332"/>
                      <a:gd name="T92" fmla="*/ 64 w 220"/>
                      <a:gd name="T93" fmla="*/ 140 h 332"/>
                      <a:gd name="T94" fmla="*/ 55 w 220"/>
                      <a:gd name="T95" fmla="*/ 154 h 332"/>
                      <a:gd name="T96" fmla="*/ 46 w 220"/>
                      <a:gd name="T97" fmla="*/ 174 h 332"/>
                      <a:gd name="T98" fmla="*/ 39 w 220"/>
                      <a:gd name="T99" fmla="*/ 198 h 332"/>
                      <a:gd name="T100" fmla="*/ 35 w 220"/>
                      <a:gd name="T101" fmla="*/ 219 h 3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220" h="332">
                        <a:moveTo>
                          <a:pt x="133" y="293"/>
                        </a:moveTo>
                        <a:lnTo>
                          <a:pt x="125" y="302"/>
                        </a:lnTo>
                        <a:lnTo>
                          <a:pt x="117" y="310"/>
                        </a:lnTo>
                        <a:lnTo>
                          <a:pt x="109" y="317"/>
                        </a:lnTo>
                        <a:lnTo>
                          <a:pt x="101" y="323"/>
                        </a:lnTo>
                        <a:lnTo>
                          <a:pt x="93" y="327"/>
                        </a:lnTo>
                        <a:lnTo>
                          <a:pt x="85" y="330"/>
                        </a:lnTo>
                        <a:lnTo>
                          <a:pt x="77" y="332"/>
                        </a:lnTo>
                        <a:lnTo>
                          <a:pt x="70" y="332"/>
                        </a:lnTo>
                        <a:lnTo>
                          <a:pt x="62" y="332"/>
                        </a:lnTo>
                        <a:lnTo>
                          <a:pt x="55" y="331"/>
                        </a:lnTo>
                        <a:lnTo>
                          <a:pt x="48" y="330"/>
                        </a:lnTo>
                        <a:lnTo>
                          <a:pt x="42" y="326"/>
                        </a:lnTo>
                        <a:lnTo>
                          <a:pt x="35" y="323"/>
                        </a:lnTo>
                        <a:lnTo>
                          <a:pt x="30" y="319"/>
                        </a:lnTo>
                        <a:lnTo>
                          <a:pt x="25" y="314"/>
                        </a:lnTo>
                        <a:lnTo>
                          <a:pt x="19" y="307"/>
                        </a:lnTo>
                        <a:lnTo>
                          <a:pt x="14" y="301"/>
                        </a:lnTo>
                        <a:lnTo>
                          <a:pt x="10" y="294"/>
                        </a:lnTo>
                        <a:lnTo>
                          <a:pt x="7" y="286"/>
                        </a:lnTo>
                        <a:lnTo>
                          <a:pt x="5" y="277"/>
                        </a:lnTo>
                        <a:lnTo>
                          <a:pt x="2" y="268"/>
                        </a:lnTo>
                        <a:lnTo>
                          <a:pt x="1" y="257"/>
                        </a:lnTo>
                        <a:lnTo>
                          <a:pt x="0" y="247"/>
                        </a:lnTo>
                        <a:lnTo>
                          <a:pt x="0" y="236"/>
                        </a:lnTo>
                        <a:lnTo>
                          <a:pt x="0" y="215"/>
                        </a:lnTo>
                        <a:lnTo>
                          <a:pt x="4" y="194"/>
                        </a:lnTo>
                        <a:lnTo>
                          <a:pt x="7" y="175"/>
                        </a:lnTo>
                        <a:lnTo>
                          <a:pt x="15" y="157"/>
                        </a:lnTo>
                        <a:lnTo>
                          <a:pt x="23" y="140"/>
                        </a:lnTo>
                        <a:lnTo>
                          <a:pt x="33" y="125"/>
                        </a:lnTo>
                        <a:lnTo>
                          <a:pt x="43" y="114"/>
                        </a:lnTo>
                        <a:lnTo>
                          <a:pt x="55" y="103"/>
                        </a:lnTo>
                        <a:lnTo>
                          <a:pt x="67" y="95"/>
                        </a:lnTo>
                        <a:lnTo>
                          <a:pt x="79" y="90"/>
                        </a:lnTo>
                        <a:lnTo>
                          <a:pt x="91" y="86"/>
                        </a:lnTo>
                        <a:lnTo>
                          <a:pt x="103" y="84"/>
                        </a:lnTo>
                        <a:lnTo>
                          <a:pt x="112" y="86"/>
                        </a:lnTo>
                        <a:lnTo>
                          <a:pt x="120" y="87"/>
                        </a:lnTo>
                        <a:lnTo>
                          <a:pt x="129" y="91"/>
                        </a:lnTo>
                        <a:lnTo>
                          <a:pt x="137" y="95"/>
                        </a:lnTo>
                        <a:lnTo>
                          <a:pt x="143" y="102"/>
                        </a:lnTo>
                        <a:lnTo>
                          <a:pt x="150" y="110"/>
                        </a:lnTo>
                        <a:lnTo>
                          <a:pt x="155" y="117"/>
                        </a:lnTo>
                        <a:lnTo>
                          <a:pt x="161" y="128"/>
                        </a:lnTo>
                        <a:lnTo>
                          <a:pt x="184" y="0"/>
                        </a:lnTo>
                        <a:lnTo>
                          <a:pt x="220" y="0"/>
                        </a:lnTo>
                        <a:lnTo>
                          <a:pt x="159" y="327"/>
                        </a:lnTo>
                        <a:lnTo>
                          <a:pt x="126" y="327"/>
                        </a:lnTo>
                        <a:lnTo>
                          <a:pt x="133" y="293"/>
                        </a:lnTo>
                        <a:close/>
                        <a:moveTo>
                          <a:pt x="35" y="228"/>
                        </a:moveTo>
                        <a:lnTo>
                          <a:pt x="35" y="240"/>
                        </a:lnTo>
                        <a:lnTo>
                          <a:pt x="37" y="251"/>
                        </a:lnTo>
                        <a:lnTo>
                          <a:pt x="38" y="260"/>
                        </a:lnTo>
                        <a:lnTo>
                          <a:pt x="39" y="266"/>
                        </a:lnTo>
                        <a:lnTo>
                          <a:pt x="42" y="274"/>
                        </a:lnTo>
                        <a:lnTo>
                          <a:pt x="46" y="280"/>
                        </a:lnTo>
                        <a:lnTo>
                          <a:pt x="50" y="286"/>
                        </a:lnTo>
                        <a:lnTo>
                          <a:pt x="54" y="290"/>
                        </a:lnTo>
                        <a:lnTo>
                          <a:pt x="59" y="295"/>
                        </a:lnTo>
                        <a:lnTo>
                          <a:pt x="66" y="298"/>
                        </a:lnTo>
                        <a:lnTo>
                          <a:pt x="72" y="299"/>
                        </a:lnTo>
                        <a:lnTo>
                          <a:pt x="79" y="301"/>
                        </a:lnTo>
                        <a:lnTo>
                          <a:pt x="85" y="299"/>
                        </a:lnTo>
                        <a:lnTo>
                          <a:pt x="91" y="298"/>
                        </a:lnTo>
                        <a:lnTo>
                          <a:pt x="97" y="297"/>
                        </a:lnTo>
                        <a:lnTo>
                          <a:pt x="103" y="293"/>
                        </a:lnTo>
                        <a:lnTo>
                          <a:pt x="108" y="289"/>
                        </a:lnTo>
                        <a:lnTo>
                          <a:pt x="113" y="284"/>
                        </a:lnTo>
                        <a:lnTo>
                          <a:pt x="118" y="278"/>
                        </a:lnTo>
                        <a:lnTo>
                          <a:pt x="124" y="272"/>
                        </a:lnTo>
                        <a:lnTo>
                          <a:pt x="130" y="263"/>
                        </a:lnTo>
                        <a:lnTo>
                          <a:pt x="136" y="252"/>
                        </a:lnTo>
                        <a:lnTo>
                          <a:pt x="139" y="241"/>
                        </a:lnTo>
                        <a:lnTo>
                          <a:pt x="143" y="230"/>
                        </a:lnTo>
                        <a:lnTo>
                          <a:pt x="146" y="218"/>
                        </a:lnTo>
                        <a:lnTo>
                          <a:pt x="149" y="204"/>
                        </a:lnTo>
                        <a:lnTo>
                          <a:pt x="150" y="191"/>
                        </a:lnTo>
                        <a:lnTo>
                          <a:pt x="150" y="178"/>
                        </a:lnTo>
                        <a:lnTo>
                          <a:pt x="149" y="165"/>
                        </a:lnTo>
                        <a:lnTo>
                          <a:pt x="147" y="153"/>
                        </a:lnTo>
                        <a:lnTo>
                          <a:pt x="142" y="143"/>
                        </a:lnTo>
                        <a:lnTo>
                          <a:pt x="137" y="135"/>
                        </a:lnTo>
                        <a:lnTo>
                          <a:pt x="130" y="127"/>
                        </a:lnTo>
                        <a:lnTo>
                          <a:pt x="122" y="123"/>
                        </a:lnTo>
                        <a:lnTo>
                          <a:pt x="113" y="119"/>
                        </a:lnTo>
                        <a:lnTo>
                          <a:pt x="104" y="119"/>
                        </a:lnTo>
                        <a:lnTo>
                          <a:pt x="97" y="119"/>
                        </a:lnTo>
                        <a:lnTo>
                          <a:pt x="92" y="120"/>
                        </a:lnTo>
                        <a:lnTo>
                          <a:pt x="85" y="121"/>
                        </a:lnTo>
                        <a:lnTo>
                          <a:pt x="80" y="125"/>
                        </a:lnTo>
                        <a:lnTo>
                          <a:pt x="75" y="128"/>
                        </a:lnTo>
                        <a:lnTo>
                          <a:pt x="70" y="133"/>
                        </a:lnTo>
                        <a:lnTo>
                          <a:pt x="64" y="140"/>
                        </a:lnTo>
                        <a:lnTo>
                          <a:pt x="59" y="146"/>
                        </a:lnTo>
                        <a:lnTo>
                          <a:pt x="55" y="154"/>
                        </a:lnTo>
                        <a:lnTo>
                          <a:pt x="50" y="165"/>
                        </a:lnTo>
                        <a:lnTo>
                          <a:pt x="46" y="174"/>
                        </a:lnTo>
                        <a:lnTo>
                          <a:pt x="42" y="186"/>
                        </a:lnTo>
                        <a:lnTo>
                          <a:pt x="39" y="198"/>
                        </a:lnTo>
                        <a:lnTo>
                          <a:pt x="37" y="208"/>
                        </a:lnTo>
                        <a:lnTo>
                          <a:pt x="35" y="219"/>
                        </a:lnTo>
                        <a:lnTo>
                          <a:pt x="35" y="228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18" name="Freeform 202"/>
                  <p:cNvSpPr>
                    <a:spLocks/>
                  </p:cNvSpPr>
                  <p:nvPr/>
                </p:nvSpPr>
                <p:spPr bwMode="auto">
                  <a:xfrm>
                    <a:off x="4253" y="1308"/>
                    <a:ext cx="47" cy="62"/>
                  </a:xfrm>
                  <a:custGeom>
                    <a:avLst/>
                    <a:gdLst>
                      <a:gd name="T0" fmla="*/ 35 w 186"/>
                      <a:gd name="T1" fmla="*/ 160 h 248"/>
                      <a:gd name="T2" fmla="*/ 36 w 186"/>
                      <a:gd name="T3" fmla="*/ 176 h 248"/>
                      <a:gd name="T4" fmla="*/ 39 w 186"/>
                      <a:gd name="T5" fmla="*/ 189 h 248"/>
                      <a:gd name="T6" fmla="*/ 47 w 186"/>
                      <a:gd name="T7" fmla="*/ 201 h 248"/>
                      <a:gd name="T8" fmla="*/ 58 w 186"/>
                      <a:gd name="T9" fmla="*/ 210 h 248"/>
                      <a:gd name="T10" fmla="*/ 71 w 186"/>
                      <a:gd name="T11" fmla="*/ 215 h 248"/>
                      <a:gd name="T12" fmla="*/ 87 w 186"/>
                      <a:gd name="T13" fmla="*/ 217 h 248"/>
                      <a:gd name="T14" fmla="*/ 108 w 186"/>
                      <a:gd name="T15" fmla="*/ 214 h 248"/>
                      <a:gd name="T16" fmla="*/ 122 w 186"/>
                      <a:gd name="T17" fmla="*/ 206 h 248"/>
                      <a:gd name="T18" fmla="*/ 132 w 186"/>
                      <a:gd name="T19" fmla="*/ 196 h 248"/>
                      <a:gd name="T20" fmla="*/ 134 w 186"/>
                      <a:gd name="T21" fmla="*/ 181 h 248"/>
                      <a:gd name="T22" fmla="*/ 133 w 186"/>
                      <a:gd name="T23" fmla="*/ 172 h 248"/>
                      <a:gd name="T24" fmla="*/ 128 w 186"/>
                      <a:gd name="T25" fmla="*/ 161 h 248"/>
                      <a:gd name="T26" fmla="*/ 114 w 186"/>
                      <a:gd name="T27" fmla="*/ 151 h 248"/>
                      <a:gd name="T28" fmla="*/ 92 w 186"/>
                      <a:gd name="T29" fmla="*/ 139 h 248"/>
                      <a:gd name="T30" fmla="*/ 55 w 186"/>
                      <a:gd name="T31" fmla="*/ 119 h 248"/>
                      <a:gd name="T32" fmla="*/ 43 w 186"/>
                      <a:gd name="T33" fmla="*/ 110 h 248"/>
                      <a:gd name="T34" fmla="*/ 35 w 186"/>
                      <a:gd name="T35" fmla="*/ 98 h 248"/>
                      <a:gd name="T36" fmla="*/ 30 w 186"/>
                      <a:gd name="T37" fmla="*/ 85 h 248"/>
                      <a:gd name="T38" fmla="*/ 29 w 186"/>
                      <a:gd name="T39" fmla="*/ 69 h 248"/>
                      <a:gd name="T40" fmla="*/ 34 w 186"/>
                      <a:gd name="T41" fmla="*/ 43 h 248"/>
                      <a:gd name="T42" fmla="*/ 48 w 186"/>
                      <a:gd name="T43" fmla="*/ 22 h 248"/>
                      <a:gd name="T44" fmla="*/ 59 w 186"/>
                      <a:gd name="T45" fmla="*/ 12 h 248"/>
                      <a:gd name="T46" fmla="*/ 72 w 186"/>
                      <a:gd name="T47" fmla="*/ 6 h 248"/>
                      <a:gd name="T48" fmla="*/ 87 w 186"/>
                      <a:gd name="T49" fmla="*/ 2 h 248"/>
                      <a:gd name="T50" fmla="*/ 104 w 186"/>
                      <a:gd name="T51" fmla="*/ 0 h 248"/>
                      <a:gd name="T52" fmla="*/ 122 w 186"/>
                      <a:gd name="T53" fmla="*/ 2 h 248"/>
                      <a:gd name="T54" fmla="*/ 139 w 186"/>
                      <a:gd name="T55" fmla="*/ 6 h 248"/>
                      <a:gd name="T56" fmla="*/ 153 w 186"/>
                      <a:gd name="T57" fmla="*/ 12 h 248"/>
                      <a:gd name="T58" fmla="*/ 165 w 186"/>
                      <a:gd name="T59" fmla="*/ 22 h 248"/>
                      <a:gd name="T60" fmla="*/ 174 w 186"/>
                      <a:gd name="T61" fmla="*/ 32 h 248"/>
                      <a:gd name="T62" fmla="*/ 180 w 186"/>
                      <a:gd name="T63" fmla="*/ 45 h 248"/>
                      <a:gd name="T64" fmla="*/ 184 w 186"/>
                      <a:gd name="T65" fmla="*/ 60 h 248"/>
                      <a:gd name="T66" fmla="*/ 186 w 186"/>
                      <a:gd name="T67" fmla="*/ 76 h 248"/>
                      <a:gd name="T68" fmla="*/ 150 w 186"/>
                      <a:gd name="T69" fmla="*/ 69 h 248"/>
                      <a:gd name="T70" fmla="*/ 143 w 186"/>
                      <a:gd name="T71" fmla="*/ 52 h 248"/>
                      <a:gd name="T72" fmla="*/ 130 w 186"/>
                      <a:gd name="T73" fmla="*/ 39 h 248"/>
                      <a:gd name="T74" fmla="*/ 112 w 186"/>
                      <a:gd name="T75" fmla="*/ 33 h 248"/>
                      <a:gd name="T76" fmla="*/ 92 w 186"/>
                      <a:gd name="T77" fmla="*/ 33 h 248"/>
                      <a:gd name="T78" fmla="*/ 79 w 186"/>
                      <a:gd name="T79" fmla="*/ 37 h 248"/>
                      <a:gd name="T80" fmla="*/ 68 w 186"/>
                      <a:gd name="T81" fmla="*/ 47 h 248"/>
                      <a:gd name="T82" fmla="*/ 63 w 186"/>
                      <a:gd name="T83" fmla="*/ 57 h 248"/>
                      <a:gd name="T84" fmla="*/ 63 w 186"/>
                      <a:gd name="T85" fmla="*/ 68 h 248"/>
                      <a:gd name="T86" fmla="*/ 67 w 186"/>
                      <a:gd name="T87" fmla="*/ 78 h 248"/>
                      <a:gd name="T88" fmla="*/ 81 w 186"/>
                      <a:gd name="T89" fmla="*/ 90 h 248"/>
                      <a:gd name="T90" fmla="*/ 121 w 186"/>
                      <a:gd name="T91" fmla="*/ 110 h 248"/>
                      <a:gd name="T92" fmla="*/ 146 w 186"/>
                      <a:gd name="T93" fmla="*/ 126 h 248"/>
                      <a:gd name="T94" fmla="*/ 161 w 186"/>
                      <a:gd name="T95" fmla="*/ 142 h 248"/>
                      <a:gd name="T96" fmla="*/ 170 w 186"/>
                      <a:gd name="T97" fmla="*/ 164 h 248"/>
                      <a:gd name="T98" fmla="*/ 170 w 186"/>
                      <a:gd name="T99" fmla="*/ 185 h 248"/>
                      <a:gd name="T100" fmla="*/ 166 w 186"/>
                      <a:gd name="T101" fmla="*/ 202 h 248"/>
                      <a:gd name="T102" fmla="*/ 155 w 186"/>
                      <a:gd name="T103" fmla="*/ 219 h 248"/>
                      <a:gd name="T104" fmla="*/ 141 w 186"/>
                      <a:gd name="T105" fmla="*/ 233 h 248"/>
                      <a:gd name="T106" fmla="*/ 121 w 186"/>
                      <a:gd name="T107" fmla="*/ 243 h 248"/>
                      <a:gd name="T108" fmla="*/ 99 w 186"/>
                      <a:gd name="T109" fmla="*/ 248 h 248"/>
                      <a:gd name="T110" fmla="*/ 76 w 186"/>
                      <a:gd name="T111" fmla="*/ 248 h 248"/>
                      <a:gd name="T112" fmla="*/ 59 w 186"/>
                      <a:gd name="T113" fmla="*/ 246 h 248"/>
                      <a:gd name="T114" fmla="*/ 44 w 186"/>
                      <a:gd name="T115" fmla="*/ 240 h 248"/>
                      <a:gd name="T116" fmla="*/ 30 w 186"/>
                      <a:gd name="T117" fmla="*/ 233 h 248"/>
                      <a:gd name="T118" fmla="*/ 17 w 186"/>
                      <a:gd name="T119" fmla="*/ 223 h 248"/>
                      <a:gd name="T120" fmla="*/ 7 w 186"/>
                      <a:gd name="T121" fmla="*/ 210 h 248"/>
                      <a:gd name="T122" fmla="*/ 2 w 186"/>
                      <a:gd name="T123" fmla="*/ 193 h 248"/>
                      <a:gd name="T124" fmla="*/ 0 w 186"/>
                      <a:gd name="T125" fmla="*/ 173 h 2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  <a:cxn ang="0">
                        <a:pos x="T124" y="T125"/>
                      </a:cxn>
                    </a:cxnLst>
                    <a:rect l="0" t="0" r="r" b="b"/>
                    <a:pathLst>
                      <a:path w="186" h="248">
                        <a:moveTo>
                          <a:pt x="0" y="163"/>
                        </a:moveTo>
                        <a:lnTo>
                          <a:pt x="35" y="160"/>
                        </a:lnTo>
                        <a:lnTo>
                          <a:pt x="35" y="168"/>
                        </a:lnTo>
                        <a:lnTo>
                          <a:pt x="36" y="176"/>
                        </a:lnTo>
                        <a:lnTo>
                          <a:pt x="38" y="182"/>
                        </a:lnTo>
                        <a:lnTo>
                          <a:pt x="39" y="189"/>
                        </a:lnTo>
                        <a:lnTo>
                          <a:pt x="43" y="196"/>
                        </a:lnTo>
                        <a:lnTo>
                          <a:pt x="47" y="201"/>
                        </a:lnTo>
                        <a:lnTo>
                          <a:pt x="51" y="205"/>
                        </a:lnTo>
                        <a:lnTo>
                          <a:pt x="58" y="210"/>
                        </a:lnTo>
                        <a:lnTo>
                          <a:pt x="64" y="213"/>
                        </a:lnTo>
                        <a:lnTo>
                          <a:pt x="71" y="215"/>
                        </a:lnTo>
                        <a:lnTo>
                          <a:pt x="79" y="217"/>
                        </a:lnTo>
                        <a:lnTo>
                          <a:pt x="87" y="217"/>
                        </a:lnTo>
                        <a:lnTo>
                          <a:pt x="99" y="217"/>
                        </a:lnTo>
                        <a:lnTo>
                          <a:pt x="108" y="214"/>
                        </a:lnTo>
                        <a:lnTo>
                          <a:pt x="116" y="211"/>
                        </a:lnTo>
                        <a:lnTo>
                          <a:pt x="122" y="206"/>
                        </a:lnTo>
                        <a:lnTo>
                          <a:pt x="128" y="201"/>
                        </a:lnTo>
                        <a:lnTo>
                          <a:pt x="132" y="196"/>
                        </a:lnTo>
                        <a:lnTo>
                          <a:pt x="134" y="189"/>
                        </a:lnTo>
                        <a:lnTo>
                          <a:pt x="134" y="181"/>
                        </a:lnTo>
                        <a:lnTo>
                          <a:pt x="134" y="176"/>
                        </a:lnTo>
                        <a:lnTo>
                          <a:pt x="133" y="172"/>
                        </a:lnTo>
                        <a:lnTo>
                          <a:pt x="130" y="167"/>
                        </a:lnTo>
                        <a:lnTo>
                          <a:pt x="128" y="161"/>
                        </a:lnTo>
                        <a:lnTo>
                          <a:pt x="122" y="156"/>
                        </a:lnTo>
                        <a:lnTo>
                          <a:pt x="114" y="151"/>
                        </a:lnTo>
                        <a:lnTo>
                          <a:pt x="105" y="146"/>
                        </a:lnTo>
                        <a:lnTo>
                          <a:pt x="92" y="139"/>
                        </a:lnTo>
                        <a:lnTo>
                          <a:pt x="68" y="127"/>
                        </a:lnTo>
                        <a:lnTo>
                          <a:pt x="55" y="119"/>
                        </a:lnTo>
                        <a:lnTo>
                          <a:pt x="50" y="114"/>
                        </a:lnTo>
                        <a:lnTo>
                          <a:pt x="43" y="110"/>
                        </a:lnTo>
                        <a:lnTo>
                          <a:pt x="39" y="103"/>
                        </a:lnTo>
                        <a:lnTo>
                          <a:pt x="35" y="98"/>
                        </a:lnTo>
                        <a:lnTo>
                          <a:pt x="33" y="91"/>
                        </a:lnTo>
                        <a:lnTo>
                          <a:pt x="30" y="85"/>
                        </a:lnTo>
                        <a:lnTo>
                          <a:pt x="29" y="77"/>
                        </a:lnTo>
                        <a:lnTo>
                          <a:pt x="29" y="69"/>
                        </a:lnTo>
                        <a:lnTo>
                          <a:pt x="30" y="56"/>
                        </a:lnTo>
                        <a:lnTo>
                          <a:pt x="34" y="43"/>
                        </a:lnTo>
                        <a:lnTo>
                          <a:pt x="39" y="32"/>
                        </a:lnTo>
                        <a:lnTo>
                          <a:pt x="48" y="22"/>
                        </a:lnTo>
                        <a:lnTo>
                          <a:pt x="54" y="16"/>
                        </a:lnTo>
                        <a:lnTo>
                          <a:pt x="59" y="12"/>
                        </a:lnTo>
                        <a:lnTo>
                          <a:pt x="66" y="8"/>
                        </a:lnTo>
                        <a:lnTo>
                          <a:pt x="72" y="6"/>
                        </a:lnTo>
                        <a:lnTo>
                          <a:pt x="79" y="4"/>
                        </a:lnTo>
                        <a:lnTo>
                          <a:pt x="87" y="2"/>
                        </a:lnTo>
                        <a:lnTo>
                          <a:pt x="96" y="2"/>
                        </a:lnTo>
                        <a:lnTo>
                          <a:pt x="104" y="0"/>
                        </a:lnTo>
                        <a:lnTo>
                          <a:pt x="113" y="2"/>
                        </a:lnTo>
                        <a:lnTo>
                          <a:pt x="122" y="2"/>
                        </a:lnTo>
                        <a:lnTo>
                          <a:pt x="132" y="4"/>
                        </a:lnTo>
                        <a:lnTo>
                          <a:pt x="139" y="6"/>
                        </a:lnTo>
                        <a:lnTo>
                          <a:pt x="146" y="10"/>
                        </a:lnTo>
                        <a:lnTo>
                          <a:pt x="153" y="12"/>
                        </a:lnTo>
                        <a:lnTo>
                          <a:pt x="159" y="16"/>
                        </a:lnTo>
                        <a:lnTo>
                          <a:pt x="165" y="22"/>
                        </a:lnTo>
                        <a:lnTo>
                          <a:pt x="168" y="27"/>
                        </a:lnTo>
                        <a:lnTo>
                          <a:pt x="174" y="32"/>
                        </a:lnTo>
                        <a:lnTo>
                          <a:pt x="176" y="39"/>
                        </a:lnTo>
                        <a:lnTo>
                          <a:pt x="180" y="45"/>
                        </a:lnTo>
                        <a:lnTo>
                          <a:pt x="183" y="52"/>
                        </a:lnTo>
                        <a:lnTo>
                          <a:pt x="184" y="60"/>
                        </a:lnTo>
                        <a:lnTo>
                          <a:pt x="186" y="68"/>
                        </a:lnTo>
                        <a:lnTo>
                          <a:pt x="186" y="76"/>
                        </a:lnTo>
                        <a:lnTo>
                          <a:pt x="150" y="78"/>
                        </a:lnTo>
                        <a:lnTo>
                          <a:pt x="150" y="69"/>
                        </a:lnTo>
                        <a:lnTo>
                          <a:pt x="147" y="60"/>
                        </a:lnTo>
                        <a:lnTo>
                          <a:pt x="143" y="52"/>
                        </a:lnTo>
                        <a:lnTo>
                          <a:pt x="137" y="45"/>
                        </a:lnTo>
                        <a:lnTo>
                          <a:pt x="130" y="39"/>
                        </a:lnTo>
                        <a:lnTo>
                          <a:pt x="122" y="35"/>
                        </a:lnTo>
                        <a:lnTo>
                          <a:pt x="112" y="33"/>
                        </a:lnTo>
                        <a:lnTo>
                          <a:pt x="101" y="32"/>
                        </a:lnTo>
                        <a:lnTo>
                          <a:pt x="92" y="33"/>
                        </a:lnTo>
                        <a:lnTo>
                          <a:pt x="85" y="35"/>
                        </a:lnTo>
                        <a:lnTo>
                          <a:pt x="79" y="37"/>
                        </a:lnTo>
                        <a:lnTo>
                          <a:pt x="72" y="41"/>
                        </a:lnTo>
                        <a:lnTo>
                          <a:pt x="68" y="47"/>
                        </a:lnTo>
                        <a:lnTo>
                          <a:pt x="64" y="52"/>
                        </a:lnTo>
                        <a:lnTo>
                          <a:pt x="63" y="57"/>
                        </a:lnTo>
                        <a:lnTo>
                          <a:pt x="62" y="62"/>
                        </a:lnTo>
                        <a:lnTo>
                          <a:pt x="63" y="68"/>
                        </a:lnTo>
                        <a:lnTo>
                          <a:pt x="64" y="73"/>
                        </a:lnTo>
                        <a:lnTo>
                          <a:pt x="67" y="78"/>
                        </a:lnTo>
                        <a:lnTo>
                          <a:pt x="71" y="82"/>
                        </a:lnTo>
                        <a:lnTo>
                          <a:pt x="81" y="90"/>
                        </a:lnTo>
                        <a:lnTo>
                          <a:pt x="101" y="101"/>
                        </a:lnTo>
                        <a:lnTo>
                          <a:pt x="121" y="110"/>
                        </a:lnTo>
                        <a:lnTo>
                          <a:pt x="135" y="118"/>
                        </a:lnTo>
                        <a:lnTo>
                          <a:pt x="146" y="126"/>
                        </a:lnTo>
                        <a:lnTo>
                          <a:pt x="154" y="132"/>
                        </a:lnTo>
                        <a:lnTo>
                          <a:pt x="161" y="142"/>
                        </a:lnTo>
                        <a:lnTo>
                          <a:pt x="166" y="152"/>
                        </a:lnTo>
                        <a:lnTo>
                          <a:pt x="170" y="164"/>
                        </a:lnTo>
                        <a:lnTo>
                          <a:pt x="171" y="177"/>
                        </a:lnTo>
                        <a:lnTo>
                          <a:pt x="170" y="185"/>
                        </a:lnTo>
                        <a:lnTo>
                          <a:pt x="168" y="194"/>
                        </a:lnTo>
                        <a:lnTo>
                          <a:pt x="166" y="202"/>
                        </a:lnTo>
                        <a:lnTo>
                          <a:pt x="161" y="211"/>
                        </a:lnTo>
                        <a:lnTo>
                          <a:pt x="155" y="219"/>
                        </a:lnTo>
                        <a:lnTo>
                          <a:pt x="149" y="226"/>
                        </a:lnTo>
                        <a:lnTo>
                          <a:pt x="141" y="233"/>
                        </a:lnTo>
                        <a:lnTo>
                          <a:pt x="132" y="238"/>
                        </a:lnTo>
                        <a:lnTo>
                          <a:pt x="121" y="243"/>
                        </a:lnTo>
                        <a:lnTo>
                          <a:pt x="110" y="246"/>
                        </a:lnTo>
                        <a:lnTo>
                          <a:pt x="99" y="248"/>
                        </a:lnTo>
                        <a:lnTo>
                          <a:pt x="85" y="248"/>
                        </a:lnTo>
                        <a:lnTo>
                          <a:pt x="76" y="248"/>
                        </a:lnTo>
                        <a:lnTo>
                          <a:pt x="68" y="247"/>
                        </a:lnTo>
                        <a:lnTo>
                          <a:pt x="59" y="246"/>
                        </a:lnTo>
                        <a:lnTo>
                          <a:pt x="51" y="243"/>
                        </a:lnTo>
                        <a:lnTo>
                          <a:pt x="44" y="240"/>
                        </a:lnTo>
                        <a:lnTo>
                          <a:pt x="36" y="238"/>
                        </a:lnTo>
                        <a:lnTo>
                          <a:pt x="30" y="233"/>
                        </a:lnTo>
                        <a:lnTo>
                          <a:pt x="23" y="229"/>
                        </a:lnTo>
                        <a:lnTo>
                          <a:pt x="17" y="223"/>
                        </a:lnTo>
                        <a:lnTo>
                          <a:pt x="13" y="217"/>
                        </a:lnTo>
                        <a:lnTo>
                          <a:pt x="7" y="210"/>
                        </a:lnTo>
                        <a:lnTo>
                          <a:pt x="5" y="202"/>
                        </a:lnTo>
                        <a:lnTo>
                          <a:pt x="2" y="193"/>
                        </a:lnTo>
                        <a:lnTo>
                          <a:pt x="0" y="184"/>
                        </a:lnTo>
                        <a:lnTo>
                          <a:pt x="0" y="173"/>
                        </a:lnTo>
                        <a:lnTo>
                          <a:pt x="0" y="163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19" name="Freeform 203"/>
                  <p:cNvSpPr>
                    <a:spLocks noEditPoints="1"/>
                  </p:cNvSpPr>
                  <p:nvPr/>
                </p:nvSpPr>
                <p:spPr bwMode="auto">
                  <a:xfrm>
                    <a:off x="4304" y="1308"/>
                    <a:ext cx="49" cy="62"/>
                  </a:xfrm>
                  <a:custGeom>
                    <a:avLst/>
                    <a:gdLst>
                      <a:gd name="T0" fmla="*/ 119 w 195"/>
                      <a:gd name="T1" fmla="*/ 230 h 248"/>
                      <a:gd name="T2" fmla="*/ 92 w 195"/>
                      <a:gd name="T3" fmla="*/ 244 h 248"/>
                      <a:gd name="T4" fmla="*/ 64 w 195"/>
                      <a:gd name="T5" fmla="*/ 248 h 248"/>
                      <a:gd name="T6" fmla="*/ 33 w 195"/>
                      <a:gd name="T7" fmla="*/ 240 h 248"/>
                      <a:gd name="T8" fmla="*/ 18 w 195"/>
                      <a:gd name="T9" fmla="*/ 230 h 248"/>
                      <a:gd name="T10" fmla="*/ 1 w 195"/>
                      <a:gd name="T11" fmla="*/ 194 h 248"/>
                      <a:gd name="T12" fmla="*/ 2 w 195"/>
                      <a:gd name="T13" fmla="*/ 161 h 248"/>
                      <a:gd name="T14" fmla="*/ 12 w 195"/>
                      <a:gd name="T15" fmla="*/ 138 h 248"/>
                      <a:gd name="T16" fmla="*/ 29 w 195"/>
                      <a:gd name="T17" fmla="*/ 120 h 248"/>
                      <a:gd name="T18" fmla="*/ 53 w 195"/>
                      <a:gd name="T19" fmla="*/ 110 h 248"/>
                      <a:gd name="T20" fmla="*/ 79 w 195"/>
                      <a:gd name="T21" fmla="*/ 105 h 248"/>
                      <a:gd name="T22" fmla="*/ 124 w 195"/>
                      <a:gd name="T23" fmla="*/ 102 h 248"/>
                      <a:gd name="T24" fmla="*/ 156 w 195"/>
                      <a:gd name="T25" fmla="*/ 94 h 248"/>
                      <a:gd name="T26" fmla="*/ 160 w 195"/>
                      <a:gd name="T27" fmla="*/ 61 h 248"/>
                      <a:gd name="T28" fmla="*/ 152 w 195"/>
                      <a:gd name="T29" fmla="*/ 45 h 248"/>
                      <a:gd name="T30" fmla="*/ 127 w 195"/>
                      <a:gd name="T31" fmla="*/ 35 h 248"/>
                      <a:gd name="T32" fmla="*/ 94 w 195"/>
                      <a:gd name="T33" fmla="*/ 37 h 248"/>
                      <a:gd name="T34" fmla="*/ 71 w 195"/>
                      <a:gd name="T35" fmla="*/ 52 h 248"/>
                      <a:gd name="T36" fmla="*/ 57 w 195"/>
                      <a:gd name="T37" fmla="*/ 77 h 248"/>
                      <a:gd name="T38" fmla="*/ 35 w 195"/>
                      <a:gd name="T39" fmla="*/ 43 h 248"/>
                      <a:gd name="T40" fmla="*/ 62 w 195"/>
                      <a:gd name="T41" fmla="*/ 15 h 248"/>
                      <a:gd name="T42" fmla="*/ 83 w 195"/>
                      <a:gd name="T43" fmla="*/ 6 h 248"/>
                      <a:gd name="T44" fmla="*/ 127 w 195"/>
                      <a:gd name="T45" fmla="*/ 2 h 248"/>
                      <a:gd name="T46" fmla="*/ 152 w 195"/>
                      <a:gd name="T47" fmla="*/ 6 h 248"/>
                      <a:gd name="T48" fmla="*/ 173 w 195"/>
                      <a:gd name="T49" fmla="*/ 18 h 248"/>
                      <a:gd name="T50" fmla="*/ 191 w 195"/>
                      <a:gd name="T51" fmla="*/ 40 h 248"/>
                      <a:gd name="T52" fmla="*/ 195 w 195"/>
                      <a:gd name="T53" fmla="*/ 73 h 248"/>
                      <a:gd name="T54" fmla="*/ 191 w 195"/>
                      <a:gd name="T55" fmla="*/ 106 h 248"/>
                      <a:gd name="T56" fmla="*/ 175 w 195"/>
                      <a:gd name="T57" fmla="*/ 190 h 248"/>
                      <a:gd name="T58" fmla="*/ 174 w 195"/>
                      <a:gd name="T59" fmla="*/ 225 h 248"/>
                      <a:gd name="T60" fmla="*/ 140 w 195"/>
                      <a:gd name="T61" fmla="*/ 230 h 248"/>
                      <a:gd name="T62" fmla="*/ 142 w 195"/>
                      <a:gd name="T63" fmla="*/ 126 h 248"/>
                      <a:gd name="T64" fmla="*/ 105 w 195"/>
                      <a:gd name="T65" fmla="*/ 132 h 248"/>
                      <a:gd name="T66" fmla="*/ 70 w 195"/>
                      <a:gd name="T67" fmla="*/ 138 h 248"/>
                      <a:gd name="T68" fmla="*/ 50 w 195"/>
                      <a:gd name="T69" fmla="*/ 147 h 248"/>
                      <a:gd name="T70" fmla="*/ 39 w 195"/>
                      <a:gd name="T71" fmla="*/ 161 h 248"/>
                      <a:gd name="T72" fmla="*/ 35 w 195"/>
                      <a:gd name="T73" fmla="*/ 179 h 248"/>
                      <a:gd name="T74" fmla="*/ 42 w 195"/>
                      <a:gd name="T75" fmla="*/ 201 h 248"/>
                      <a:gd name="T76" fmla="*/ 59 w 195"/>
                      <a:gd name="T77" fmla="*/ 214 h 248"/>
                      <a:gd name="T78" fmla="*/ 84 w 195"/>
                      <a:gd name="T79" fmla="*/ 217 h 248"/>
                      <a:gd name="T80" fmla="*/ 109 w 195"/>
                      <a:gd name="T81" fmla="*/ 206 h 248"/>
                      <a:gd name="T82" fmla="*/ 130 w 195"/>
                      <a:gd name="T83" fmla="*/ 186 h 248"/>
                      <a:gd name="T84" fmla="*/ 144 w 195"/>
                      <a:gd name="T85" fmla="*/ 155 h 2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195" h="248">
                        <a:moveTo>
                          <a:pt x="137" y="214"/>
                        </a:moveTo>
                        <a:lnTo>
                          <a:pt x="128" y="222"/>
                        </a:lnTo>
                        <a:lnTo>
                          <a:pt x="119" y="230"/>
                        </a:lnTo>
                        <a:lnTo>
                          <a:pt x="111" y="235"/>
                        </a:lnTo>
                        <a:lnTo>
                          <a:pt x="101" y="240"/>
                        </a:lnTo>
                        <a:lnTo>
                          <a:pt x="92" y="244"/>
                        </a:lnTo>
                        <a:lnTo>
                          <a:pt x="84" y="247"/>
                        </a:lnTo>
                        <a:lnTo>
                          <a:pt x="75" y="248"/>
                        </a:lnTo>
                        <a:lnTo>
                          <a:pt x="64" y="248"/>
                        </a:lnTo>
                        <a:lnTo>
                          <a:pt x="51" y="247"/>
                        </a:lnTo>
                        <a:lnTo>
                          <a:pt x="38" y="244"/>
                        </a:lnTo>
                        <a:lnTo>
                          <a:pt x="33" y="240"/>
                        </a:lnTo>
                        <a:lnTo>
                          <a:pt x="28" y="238"/>
                        </a:lnTo>
                        <a:lnTo>
                          <a:pt x="22" y="234"/>
                        </a:lnTo>
                        <a:lnTo>
                          <a:pt x="18" y="230"/>
                        </a:lnTo>
                        <a:lnTo>
                          <a:pt x="10" y="219"/>
                        </a:lnTo>
                        <a:lnTo>
                          <a:pt x="5" y="208"/>
                        </a:lnTo>
                        <a:lnTo>
                          <a:pt x="1" y="194"/>
                        </a:lnTo>
                        <a:lnTo>
                          <a:pt x="0" y="180"/>
                        </a:lnTo>
                        <a:lnTo>
                          <a:pt x="1" y="171"/>
                        </a:lnTo>
                        <a:lnTo>
                          <a:pt x="2" y="161"/>
                        </a:lnTo>
                        <a:lnTo>
                          <a:pt x="5" y="152"/>
                        </a:lnTo>
                        <a:lnTo>
                          <a:pt x="8" y="144"/>
                        </a:lnTo>
                        <a:lnTo>
                          <a:pt x="12" y="138"/>
                        </a:lnTo>
                        <a:lnTo>
                          <a:pt x="17" y="131"/>
                        </a:lnTo>
                        <a:lnTo>
                          <a:pt x="24" y="126"/>
                        </a:lnTo>
                        <a:lnTo>
                          <a:pt x="29" y="120"/>
                        </a:lnTo>
                        <a:lnTo>
                          <a:pt x="37" y="117"/>
                        </a:lnTo>
                        <a:lnTo>
                          <a:pt x="45" y="113"/>
                        </a:lnTo>
                        <a:lnTo>
                          <a:pt x="53" y="110"/>
                        </a:lnTo>
                        <a:lnTo>
                          <a:pt x="62" y="107"/>
                        </a:lnTo>
                        <a:lnTo>
                          <a:pt x="70" y="106"/>
                        </a:lnTo>
                        <a:lnTo>
                          <a:pt x="79" y="105"/>
                        </a:lnTo>
                        <a:lnTo>
                          <a:pt x="92" y="103"/>
                        </a:lnTo>
                        <a:lnTo>
                          <a:pt x="108" y="103"/>
                        </a:lnTo>
                        <a:lnTo>
                          <a:pt x="124" y="102"/>
                        </a:lnTo>
                        <a:lnTo>
                          <a:pt x="137" y="99"/>
                        </a:lnTo>
                        <a:lnTo>
                          <a:pt x="148" y="98"/>
                        </a:lnTo>
                        <a:lnTo>
                          <a:pt x="156" y="94"/>
                        </a:lnTo>
                        <a:lnTo>
                          <a:pt x="160" y="80"/>
                        </a:lnTo>
                        <a:lnTo>
                          <a:pt x="161" y="68"/>
                        </a:lnTo>
                        <a:lnTo>
                          <a:pt x="160" y="61"/>
                        </a:lnTo>
                        <a:lnTo>
                          <a:pt x="158" y="55"/>
                        </a:lnTo>
                        <a:lnTo>
                          <a:pt x="156" y="49"/>
                        </a:lnTo>
                        <a:lnTo>
                          <a:pt x="152" y="45"/>
                        </a:lnTo>
                        <a:lnTo>
                          <a:pt x="144" y="40"/>
                        </a:lnTo>
                        <a:lnTo>
                          <a:pt x="136" y="37"/>
                        </a:lnTo>
                        <a:lnTo>
                          <a:pt x="127" y="35"/>
                        </a:lnTo>
                        <a:lnTo>
                          <a:pt x="115" y="33"/>
                        </a:lnTo>
                        <a:lnTo>
                          <a:pt x="104" y="35"/>
                        </a:lnTo>
                        <a:lnTo>
                          <a:pt x="94" y="37"/>
                        </a:lnTo>
                        <a:lnTo>
                          <a:pt x="86" y="40"/>
                        </a:lnTo>
                        <a:lnTo>
                          <a:pt x="78" y="45"/>
                        </a:lnTo>
                        <a:lnTo>
                          <a:pt x="71" y="52"/>
                        </a:lnTo>
                        <a:lnTo>
                          <a:pt x="66" y="59"/>
                        </a:lnTo>
                        <a:lnTo>
                          <a:pt x="61" y="68"/>
                        </a:lnTo>
                        <a:lnTo>
                          <a:pt x="57" y="77"/>
                        </a:lnTo>
                        <a:lnTo>
                          <a:pt x="21" y="74"/>
                        </a:lnTo>
                        <a:lnTo>
                          <a:pt x="28" y="57"/>
                        </a:lnTo>
                        <a:lnTo>
                          <a:pt x="35" y="43"/>
                        </a:lnTo>
                        <a:lnTo>
                          <a:pt x="45" y="31"/>
                        </a:lnTo>
                        <a:lnTo>
                          <a:pt x="55" y="20"/>
                        </a:lnTo>
                        <a:lnTo>
                          <a:pt x="62" y="15"/>
                        </a:lnTo>
                        <a:lnTo>
                          <a:pt x="68" y="11"/>
                        </a:lnTo>
                        <a:lnTo>
                          <a:pt x="75" y="8"/>
                        </a:lnTo>
                        <a:lnTo>
                          <a:pt x="83" y="6"/>
                        </a:lnTo>
                        <a:lnTo>
                          <a:pt x="99" y="2"/>
                        </a:lnTo>
                        <a:lnTo>
                          <a:pt x="116" y="0"/>
                        </a:lnTo>
                        <a:lnTo>
                          <a:pt x="127" y="2"/>
                        </a:lnTo>
                        <a:lnTo>
                          <a:pt x="134" y="2"/>
                        </a:lnTo>
                        <a:lnTo>
                          <a:pt x="144" y="4"/>
                        </a:lnTo>
                        <a:lnTo>
                          <a:pt x="152" y="6"/>
                        </a:lnTo>
                        <a:lnTo>
                          <a:pt x="160" y="10"/>
                        </a:lnTo>
                        <a:lnTo>
                          <a:pt x="166" y="12"/>
                        </a:lnTo>
                        <a:lnTo>
                          <a:pt x="173" y="18"/>
                        </a:lnTo>
                        <a:lnTo>
                          <a:pt x="178" y="22"/>
                        </a:lnTo>
                        <a:lnTo>
                          <a:pt x="186" y="31"/>
                        </a:lnTo>
                        <a:lnTo>
                          <a:pt x="191" y="40"/>
                        </a:lnTo>
                        <a:lnTo>
                          <a:pt x="195" y="51"/>
                        </a:lnTo>
                        <a:lnTo>
                          <a:pt x="195" y="62"/>
                        </a:lnTo>
                        <a:lnTo>
                          <a:pt x="195" y="73"/>
                        </a:lnTo>
                        <a:lnTo>
                          <a:pt x="194" y="84"/>
                        </a:lnTo>
                        <a:lnTo>
                          <a:pt x="193" y="94"/>
                        </a:lnTo>
                        <a:lnTo>
                          <a:pt x="191" y="106"/>
                        </a:lnTo>
                        <a:lnTo>
                          <a:pt x="179" y="165"/>
                        </a:lnTo>
                        <a:lnTo>
                          <a:pt x="177" y="179"/>
                        </a:lnTo>
                        <a:lnTo>
                          <a:pt x="175" y="190"/>
                        </a:lnTo>
                        <a:lnTo>
                          <a:pt x="174" y="202"/>
                        </a:lnTo>
                        <a:lnTo>
                          <a:pt x="174" y="211"/>
                        </a:lnTo>
                        <a:lnTo>
                          <a:pt x="174" y="225"/>
                        </a:lnTo>
                        <a:lnTo>
                          <a:pt x="178" y="243"/>
                        </a:lnTo>
                        <a:lnTo>
                          <a:pt x="141" y="243"/>
                        </a:lnTo>
                        <a:lnTo>
                          <a:pt x="140" y="230"/>
                        </a:lnTo>
                        <a:lnTo>
                          <a:pt x="137" y="214"/>
                        </a:lnTo>
                        <a:close/>
                        <a:moveTo>
                          <a:pt x="150" y="123"/>
                        </a:moveTo>
                        <a:lnTo>
                          <a:pt x="142" y="126"/>
                        </a:lnTo>
                        <a:lnTo>
                          <a:pt x="134" y="128"/>
                        </a:lnTo>
                        <a:lnTo>
                          <a:pt x="123" y="130"/>
                        </a:lnTo>
                        <a:lnTo>
                          <a:pt x="105" y="132"/>
                        </a:lnTo>
                        <a:lnTo>
                          <a:pt x="91" y="134"/>
                        </a:lnTo>
                        <a:lnTo>
                          <a:pt x="79" y="136"/>
                        </a:lnTo>
                        <a:lnTo>
                          <a:pt x="70" y="138"/>
                        </a:lnTo>
                        <a:lnTo>
                          <a:pt x="62" y="140"/>
                        </a:lnTo>
                        <a:lnTo>
                          <a:pt x="55" y="143"/>
                        </a:lnTo>
                        <a:lnTo>
                          <a:pt x="50" y="147"/>
                        </a:lnTo>
                        <a:lnTo>
                          <a:pt x="46" y="151"/>
                        </a:lnTo>
                        <a:lnTo>
                          <a:pt x="42" y="155"/>
                        </a:lnTo>
                        <a:lnTo>
                          <a:pt x="39" y="161"/>
                        </a:lnTo>
                        <a:lnTo>
                          <a:pt x="37" y="167"/>
                        </a:lnTo>
                        <a:lnTo>
                          <a:pt x="35" y="172"/>
                        </a:lnTo>
                        <a:lnTo>
                          <a:pt x="35" y="179"/>
                        </a:lnTo>
                        <a:lnTo>
                          <a:pt x="37" y="186"/>
                        </a:lnTo>
                        <a:lnTo>
                          <a:pt x="38" y="194"/>
                        </a:lnTo>
                        <a:lnTo>
                          <a:pt x="42" y="201"/>
                        </a:lnTo>
                        <a:lnTo>
                          <a:pt x="46" y="206"/>
                        </a:lnTo>
                        <a:lnTo>
                          <a:pt x="51" y="211"/>
                        </a:lnTo>
                        <a:lnTo>
                          <a:pt x="59" y="214"/>
                        </a:lnTo>
                        <a:lnTo>
                          <a:pt x="67" y="217"/>
                        </a:lnTo>
                        <a:lnTo>
                          <a:pt x="75" y="217"/>
                        </a:lnTo>
                        <a:lnTo>
                          <a:pt x="84" y="217"/>
                        </a:lnTo>
                        <a:lnTo>
                          <a:pt x="94" y="215"/>
                        </a:lnTo>
                        <a:lnTo>
                          <a:pt x="101" y="211"/>
                        </a:lnTo>
                        <a:lnTo>
                          <a:pt x="109" y="206"/>
                        </a:lnTo>
                        <a:lnTo>
                          <a:pt x="117" y="201"/>
                        </a:lnTo>
                        <a:lnTo>
                          <a:pt x="125" y="194"/>
                        </a:lnTo>
                        <a:lnTo>
                          <a:pt x="130" y="186"/>
                        </a:lnTo>
                        <a:lnTo>
                          <a:pt x="136" y="177"/>
                        </a:lnTo>
                        <a:lnTo>
                          <a:pt x="140" y="167"/>
                        </a:lnTo>
                        <a:lnTo>
                          <a:pt x="144" y="155"/>
                        </a:lnTo>
                        <a:lnTo>
                          <a:pt x="148" y="140"/>
                        </a:lnTo>
                        <a:lnTo>
                          <a:pt x="150" y="123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20" name="Freeform 204"/>
                  <p:cNvSpPr>
                    <a:spLocks/>
                  </p:cNvSpPr>
                  <p:nvPr/>
                </p:nvSpPr>
                <p:spPr bwMode="auto">
                  <a:xfrm>
                    <a:off x="4359" y="1308"/>
                    <a:ext cx="79" cy="61"/>
                  </a:xfrm>
                  <a:custGeom>
                    <a:avLst/>
                    <a:gdLst>
                      <a:gd name="T0" fmla="*/ 43 w 315"/>
                      <a:gd name="T1" fmla="*/ 6 h 243"/>
                      <a:gd name="T2" fmla="*/ 72 w 315"/>
                      <a:gd name="T3" fmla="*/ 45 h 243"/>
                      <a:gd name="T4" fmla="*/ 91 w 315"/>
                      <a:gd name="T5" fmla="*/ 24 h 243"/>
                      <a:gd name="T6" fmla="*/ 108 w 315"/>
                      <a:gd name="T7" fmla="*/ 11 h 243"/>
                      <a:gd name="T8" fmla="*/ 124 w 315"/>
                      <a:gd name="T9" fmla="*/ 3 h 243"/>
                      <a:gd name="T10" fmla="*/ 142 w 315"/>
                      <a:gd name="T11" fmla="*/ 0 h 243"/>
                      <a:gd name="T12" fmla="*/ 159 w 315"/>
                      <a:gd name="T13" fmla="*/ 4 h 243"/>
                      <a:gd name="T14" fmla="*/ 174 w 315"/>
                      <a:gd name="T15" fmla="*/ 12 h 243"/>
                      <a:gd name="T16" fmla="*/ 186 w 315"/>
                      <a:gd name="T17" fmla="*/ 27 h 243"/>
                      <a:gd name="T18" fmla="*/ 192 w 315"/>
                      <a:gd name="T19" fmla="*/ 45 h 243"/>
                      <a:gd name="T20" fmla="*/ 208 w 315"/>
                      <a:gd name="T21" fmla="*/ 26 h 243"/>
                      <a:gd name="T22" fmla="*/ 225 w 315"/>
                      <a:gd name="T23" fmla="*/ 12 h 243"/>
                      <a:gd name="T24" fmla="*/ 244 w 315"/>
                      <a:gd name="T25" fmla="*/ 3 h 243"/>
                      <a:gd name="T26" fmla="*/ 262 w 315"/>
                      <a:gd name="T27" fmla="*/ 0 h 243"/>
                      <a:gd name="T28" fmla="*/ 286 w 315"/>
                      <a:gd name="T29" fmla="*/ 4 h 243"/>
                      <a:gd name="T30" fmla="*/ 302 w 315"/>
                      <a:gd name="T31" fmla="*/ 15 h 243"/>
                      <a:gd name="T32" fmla="*/ 312 w 315"/>
                      <a:gd name="T33" fmla="*/ 32 h 243"/>
                      <a:gd name="T34" fmla="*/ 315 w 315"/>
                      <a:gd name="T35" fmla="*/ 55 h 243"/>
                      <a:gd name="T36" fmla="*/ 311 w 315"/>
                      <a:gd name="T37" fmla="*/ 90 h 243"/>
                      <a:gd name="T38" fmla="*/ 246 w 315"/>
                      <a:gd name="T39" fmla="*/ 243 h 243"/>
                      <a:gd name="T40" fmla="*/ 278 w 315"/>
                      <a:gd name="T41" fmla="*/ 70 h 243"/>
                      <a:gd name="T42" fmla="*/ 279 w 315"/>
                      <a:gd name="T43" fmla="*/ 53 h 243"/>
                      <a:gd name="T44" fmla="*/ 275 w 315"/>
                      <a:gd name="T45" fmla="*/ 44 h 243"/>
                      <a:gd name="T46" fmla="*/ 269 w 315"/>
                      <a:gd name="T47" fmla="*/ 37 h 243"/>
                      <a:gd name="T48" fmla="*/ 260 w 315"/>
                      <a:gd name="T49" fmla="*/ 35 h 243"/>
                      <a:gd name="T50" fmla="*/ 246 w 315"/>
                      <a:gd name="T51" fmla="*/ 35 h 243"/>
                      <a:gd name="T52" fmla="*/ 231 w 315"/>
                      <a:gd name="T53" fmla="*/ 40 h 243"/>
                      <a:gd name="T54" fmla="*/ 213 w 315"/>
                      <a:gd name="T55" fmla="*/ 51 h 243"/>
                      <a:gd name="T56" fmla="*/ 202 w 315"/>
                      <a:gd name="T57" fmla="*/ 65 h 243"/>
                      <a:gd name="T58" fmla="*/ 191 w 315"/>
                      <a:gd name="T59" fmla="*/ 84 h 243"/>
                      <a:gd name="T60" fmla="*/ 183 w 315"/>
                      <a:gd name="T61" fmla="*/ 111 h 243"/>
                      <a:gd name="T62" fmla="*/ 158 w 315"/>
                      <a:gd name="T63" fmla="*/ 243 h 243"/>
                      <a:gd name="T64" fmla="*/ 153 w 315"/>
                      <a:gd name="T65" fmla="*/ 84 h 243"/>
                      <a:gd name="T66" fmla="*/ 155 w 315"/>
                      <a:gd name="T67" fmla="*/ 60 h 243"/>
                      <a:gd name="T68" fmla="*/ 154 w 315"/>
                      <a:gd name="T69" fmla="*/ 49 h 243"/>
                      <a:gd name="T70" fmla="*/ 149 w 315"/>
                      <a:gd name="T71" fmla="*/ 41 h 243"/>
                      <a:gd name="T72" fmla="*/ 142 w 315"/>
                      <a:gd name="T73" fmla="*/ 36 h 243"/>
                      <a:gd name="T74" fmla="*/ 133 w 315"/>
                      <a:gd name="T75" fmla="*/ 35 h 243"/>
                      <a:gd name="T76" fmla="*/ 117 w 315"/>
                      <a:gd name="T77" fmla="*/ 37 h 243"/>
                      <a:gd name="T78" fmla="*/ 100 w 315"/>
                      <a:gd name="T79" fmla="*/ 45 h 243"/>
                      <a:gd name="T80" fmla="*/ 85 w 315"/>
                      <a:gd name="T81" fmla="*/ 59 h 243"/>
                      <a:gd name="T82" fmla="*/ 73 w 315"/>
                      <a:gd name="T83" fmla="*/ 76 h 243"/>
                      <a:gd name="T84" fmla="*/ 63 w 315"/>
                      <a:gd name="T85" fmla="*/ 99 h 243"/>
                      <a:gd name="T86" fmla="*/ 56 w 315"/>
                      <a:gd name="T87" fmla="*/ 131 h 243"/>
                      <a:gd name="T88" fmla="*/ 0 w 315"/>
                      <a:gd name="T89" fmla="*/ 243 h 2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315" h="243">
                        <a:moveTo>
                          <a:pt x="0" y="243"/>
                        </a:moveTo>
                        <a:lnTo>
                          <a:pt x="43" y="6"/>
                        </a:lnTo>
                        <a:lnTo>
                          <a:pt x="79" y="6"/>
                        </a:lnTo>
                        <a:lnTo>
                          <a:pt x="72" y="45"/>
                        </a:lnTo>
                        <a:lnTo>
                          <a:pt x="81" y="33"/>
                        </a:lnTo>
                        <a:lnTo>
                          <a:pt x="91" y="24"/>
                        </a:lnTo>
                        <a:lnTo>
                          <a:pt x="99" y="16"/>
                        </a:lnTo>
                        <a:lnTo>
                          <a:pt x="108" y="11"/>
                        </a:lnTo>
                        <a:lnTo>
                          <a:pt x="116" y="6"/>
                        </a:lnTo>
                        <a:lnTo>
                          <a:pt x="124" y="3"/>
                        </a:lnTo>
                        <a:lnTo>
                          <a:pt x="133" y="2"/>
                        </a:lnTo>
                        <a:lnTo>
                          <a:pt x="142" y="0"/>
                        </a:lnTo>
                        <a:lnTo>
                          <a:pt x="151" y="2"/>
                        </a:lnTo>
                        <a:lnTo>
                          <a:pt x="159" y="4"/>
                        </a:lnTo>
                        <a:lnTo>
                          <a:pt x="167" y="7"/>
                        </a:lnTo>
                        <a:lnTo>
                          <a:pt x="174" y="12"/>
                        </a:lnTo>
                        <a:lnTo>
                          <a:pt x="180" y="19"/>
                        </a:lnTo>
                        <a:lnTo>
                          <a:pt x="186" y="27"/>
                        </a:lnTo>
                        <a:lnTo>
                          <a:pt x="190" y="36"/>
                        </a:lnTo>
                        <a:lnTo>
                          <a:pt x="192" y="45"/>
                        </a:lnTo>
                        <a:lnTo>
                          <a:pt x="200" y="35"/>
                        </a:lnTo>
                        <a:lnTo>
                          <a:pt x="208" y="26"/>
                        </a:lnTo>
                        <a:lnTo>
                          <a:pt x="216" y="18"/>
                        </a:lnTo>
                        <a:lnTo>
                          <a:pt x="225" y="12"/>
                        </a:lnTo>
                        <a:lnTo>
                          <a:pt x="235" y="7"/>
                        </a:lnTo>
                        <a:lnTo>
                          <a:pt x="244" y="3"/>
                        </a:lnTo>
                        <a:lnTo>
                          <a:pt x="253" y="2"/>
                        </a:lnTo>
                        <a:lnTo>
                          <a:pt x="262" y="0"/>
                        </a:lnTo>
                        <a:lnTo>
                          <a:pt x="275" y="2"/>
                        </a:lnTo>
                        <a:lnTo>
                          <a:pt x="286" y="4"/>
                        </a:lnTo>
                        <a:lnTo>
                          <a:pt x="295" y="8"/>
                        </a:lnTo>
                        <a:lnTo>
                          <a:pt x="302" y="15"/>
                        </a:lnTo>
                        <a:lnTo>
                          <a:pt x="308" y="23"/>
                        </a:lnTo>
                        <a:lnTo>
                          <a:pt x="312" y="32"/>
                        </a:lnTo>
                        <a:lnTo>
                          <a:pt x="315" y="43"/>
                        </a:lnTo>
                        <a:lnTo>
                          <a:pt x="315" y="55"/>
                        </a:lnTo>
                        <a:lnTo>
                          <a:pt x="315" y="69"/>
                        </a:lnTo>
                        <a:lnTo>
                          <a:pt x="311" y="90"/>
                        </a:lnTo>
                        <a:lnTo>
                          <a:pt x="282" y="243"/>
                        </a:lnTo>
                        <a:lnTo>
                          <a:pt x="246" y="243"/>
                        </a:lnTo>
                        <a:lnTo>
                          <a:pt x="275" y="86"/>
                        </a:lnTo>
                        <a:lnTo>
                          <a:pt x="278" y="70"/>
                        </a:lnTo>
                        <a:lnTo>
                          <a:pt x="279" y="60"/>
                        </a:lnTo>
                        <a:lnTo>
                          <a:pt x="279" y="53"/>
                        </a:lnTo>
                        <a:lnTo>
                          <a:pt x="278" y="49"/>
                        </a:lnTo>
                        <a:lnTo>
                          <a:pt x="275" y="44"/>
                        </a:lnTo>
                        <a:lnTo>
                          <a:pt x="273" y="41"/>
                        </a:lnTo>
                        <a:lnTo>
                          <a:pt x="269" y="37"/>
                        </a:lnTo>
                        <a:lnTo>
                          <a:pt x="265" y="36"/>
                        </a:lnTo>
                        <a:lnTo>
                          <a:pt x="260" y="35"/>
                        </a:lnTo>
                        <a:lnTo>
                          <a:pt x="254" y="35"/>
                        </a:lnTo>
                        <a:lnTo>
                          <a:pt x="246" y="35"/>
                        </a:lnTo>
                        <a:lnTo>
                          <a:pt x="238" y="37"/>
                        </a:lnTo>
                        <a:lnTo>
                          <a:pt x="231" y="40"/>
                        </a:lnTo>
                        <a:lnTo>
                          <a:pt x="221" y="45"/>
                        </a:lnTo>
                        <a:lnTo>
                          <a:pt x="213" y="51"/>
                        </a:lnTo>
                        <a:lnTo>
                          <a:pt x="207" y="57"/>
                        </a:lnTo>
                        <a:lnTo>
                          <a:pt x="202" y="65"/>
                        </a:lnTo>
                        <a:lnTo>
                          <a:pt x="196" y="74"/>
                        </a:lnTo>
                        <a:lnTo>
                          <a:pt x="191" y="84"/>
                        </a:lnTo>
                        <a:lnTo>
                          <a:pt x="187" y="97"/>
                        </a:lnTo>
                        <a:lnTo>
                          <a:pt x="183" y="111"/>
                        </a:lnTo>
                        <a:lnTo>
                          <a:pt x="180" y="128"/>
                        </a:lnTo>
                        <a:lnTo>
                          <a:pt x="158" y="243"/>
                        </a:lnTo>
                        <a:lnTo>
                          <a:pt x="122" y="243"/>
                        </a:lnTo>
                        <a:lnTo>
                          <a:pt x="153" y="84"/>
                        </a:lnTo>
                        <a:lnTo>
                          <a:pt x="154" y="69"/>
                        </a:lnTo>
                        <a:lnTo>
                          <a:pt x="155" y="60"/>
                        </a:lnTo>
                        <a:lnTo>
                          <a:pt x="155" y="55"/>
                        </a:lnTo>
                        <a:lnTo>
                          <a:pt x="154" y="49"/>
                        </a:lnTo>
                        <a:lnTo>
                          <a:pt x="151" y="45"/>
                        </a:lnTo>
                        <a:lnTo>
                          <a:pt x="149" y="41"/>
                        </a:lnTo>
                        <a:lnTo>
                          <a:pt x="146" y="39"/>
                        </a:lnTo>
                        <a:lnTo>
                          <a:pt x="142" y="36"/>
                        </a:lnTo>
                        <a:lnTo>
                          <a:pt x="137" y="35"/>
                        </a:lnTo>
                        <a:lnTo>
                          <a:pt x="133" y="35"/>
                        </a:lnTo>
                        <a:lnTo>
                          <a:pt x="125" y="35"/>
                        </a:lnTo>
                        <a:lnTo>
                          <a:pt x="117" y="37"/>
                        </a:lnTo>
                        <a:lnTo>
                          <a:pt x="109" y="40"/>
                        </a:lnTo>
                        <a:lnTo>
                          <a:pt x="100" y="45"/>
                        </a:lnTo>
                        <a:lnTo>
                          <a:pt x="92" y="51"/>
                        </a:lnTo>
                        <a:lnTo>
                          <a:pt x="85" y="59"/>
                        </a:lnTo>
                        <a:lnTo>
                          <a:pt x="79" y="66"/>
                        </a:lnTo>
                        <a:lnTo>
                          <a:pt x="73" y="76"/>
                        </a:lnTo>
                        <a:lnTo>
                          <a:pt x="68" y="86"/>
                        </a:lnTo>
                        <a:lnTo>
                          <a:pt x="63" y="99"/>
                        </a:lnTo>
                        <a:lnTo>
                          <a:pt x="59" y="114"/>
                        </a:lnTo>
                        <a:lnTo>
                          <a:pt x="56" y="131"/>
                        </a:lnTo>
                        <a:lnTo>
                          <a:pt x="35" y="243"/>
                        </a:lnTo>
                        <a:lnTo>
                          <a:pt x="0" y="243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21" name="Freeform 205"/>
                  <p:cNvSpPr>
                    <a:spLocks noEditPoints="1"/>
                  </p:cNvSpPr>
                  <p:nvPr/>
                </p:nvSpPr>
                <p:spPr bwMode="auto">
                  <a:xfrm>
                    <a:off x="4439" y="1308"/>
                    <a:ext cx="56" cy="83"/>
                  </a:xfrm>
                  <a:custGeom>
                    <a:avLst/>
                    <a:gdLst>
                      <a:gd name="T0" fmla="*/ 62 w 222"/>
                      <a:gd name="T1" fmla="*/ 6 h 334"/>
                      <a:gd name="T2" fmla="*/ 88 w 222"/>
                      <a:gd name="T3" fmla="*/ 39 h 334"/>
                      <a:gd name="T4" fmla="*/ 106 w 222"/>
                      <a:gd name="T5" fmla="*/ 22 h 334"/>
                      <a:gd name="T6" fmla="*/ 121 w 222"/>
                      <a:gd name="T7" fmla="*/ 10 h 334"/>
                      <a:gd name="T8" fmla="*/ 136 w 222"/>
                      <a:gd name="T9" fmla="*/ 3 h 334"/>
                      <a:gd name="T10" fmla="*/ 152 w 222"/>
                      <a:gd name="T11" fmla="*/ 0 h 334"/>
                      <a:gd name="T12" fmla="*/ 166 w 222"/>
                      <a:gd name="T13" fmla="*/ 3 h 334"/>
                      <a:gd name="T14" fmla="*/ 180 w 222"/>
                      <a:gd name="T15" fmla="*/ 7 h 334"/>
                      <a:gd name="T16" fmla="*/ 191 w 222"/>
                      <a:gd name="T17" fmla="*/ 15 h 334"/>
                      <a:gd name="T18" fmla="*/ 202 w 222"/>
                      <a:gd name="T19" fmla="*/ 26 h 334"/>
                      <a:gd name="T20" fmla="*/ 211 w 222"/>
                      <a:gd name="T21" fmla="*/ 39 h 334"/>
                      <a:gd name="T22" fmla="*/ 216 w 222"/>
                      <a:gd name="T23" fmla="*/ 56 h 334"/>
                      <a:gd name="T24" fmla="*/ 220 w 222"/>
                      <a:gd name="T25" fmla="*/ 74 h 334"/>
                      <a:gd name="T26" fmla="*/ 222 w 222"/>
                      <a:gd name="T27" fmla="*/ 97 h 334"/>
                      <a:gd name="T28" fmla="*/ 219 w 222"/>
                      <a:gd name="T29" fmla="*/ 131 h 334"/>
                      <a:gd name="T30" fmla="*/ 211 w 222"/>
                      <a:gd name="T31" fmla="*/ 164 h 334"/>
                      <a:gd name="T32" fmla="*/ 199 w 222"/>
                      <a:gd name="T33" fmla="*/ 192 h 334"/>
                      <a:gd name="T34" fmla="*/ 185 w 222"/>
                      <a:gd name="T35" fmla="*/ 213 h 334"/>
                      <a:gd name="T36" fmla="*/ 169 w 222"/>
                      <a:gd name="T37" fmla="*/ 229 h 334"/>
                      <a:gd name="T38" fmla="*/ 152 w 222"/>
                      <a:gd name="T39" fmla="*/ 240 h 334"/>
                      <a:gd name="T40" fmla="*/ 136 w 222"/>
                      <a:gd name="T41" fmla="*/ 247 h 334"/>
                      <a:gd name="T42" fmla="*/ 119 w 222"/>
                      <a:gd name="T43" fmla="*/ 248 h 334"/>
                      <a:gd name="T44" fmla="*/ 102 w 222"/>
                      <a:gd name="T45" fmla="*/ 246 h 334"/>
                      <a:gd name="T46" fmla="*/ 86 w 222"/>
                      <a:gd name="T47" fmla="*/ 238 h 334"/>
                      <a:gd name="T48" fmla="*/ 71 w 222"/>
                      <a:gd name="T49" fmla="*/ 225 h 334"/>
                      <a:gd name="T50" fmla="*/ 61 w 222"/>
                      <a:gd name="T51" fmla="*/ 205 h 334"/>
                      <a:gd name="T52" fmla="*/ 0 w 222"/>
                      <a:gd name="T53" fmla="*/ 334 h 334"/>
                      <a:gd name="T54" fmla="*/ 73 w 222"/>
                      <a:gd name="T55" fmla="*/ 169 h 334"/>
                      <a:gd name="T56" fmla="*/ 78 w 222"/>
                      <a:gd name="T57" fmla="*/ 190 h 334"/>
                      <a:gd name="T58" fmla="*/ 86 w 222"/>
                      <a:gd name="T59" fmla="*/ 202 h 334"/>
                      <a:gd name="T60" fmla="*/ 98 w 222"/>
                      <a:gd name="T61" fmla="*/ 210 h 334"/>
                      <a:gd name="T62" fmla="*/ 110 w 222"/>
                      <a:gd name="T63" fmla="*/ 215 h 334"/>
                      <a:gd name="T64" fmla="*/ 125 w 222"/>
                      <a:gd name="T65" fmla="*/ 215 h 334"/>
                      <a:gd name="T66" fmla="*/ 139 w 222"/>
                      <a:gd name="T67" fmla="*/ 210 h 334"/>
                      <a:gd name="T68" fmla="*/ 152 w 222"/>
                      <a:gd name="T69" fmla="*/ 201 h 334"/>
                      <a:gd name="T70" fmla="*/ 162 w 222"/>
                      <a:gd name="T71" fmla="*/ 185 h 334"/>
                      <a:gd name="T72" fmla="*/ 176 w 222"/>
                      <a:gd name="T73" fmla="*/ 157 h 334"/>
                      <a:gd name="T74" fmla="*/ 185 w 222"/>
                      <a:gd name="T75" fmla="*/ 117 h 334"/>
                      <a:gd name="T76" fmla="*/ 186 w 222"/>
                      <a:gd name="T77" fmla="*/ 82 h 334"/>
                      <a:gd name="T78" fmla="*/ 180 w 222"/>
                      <a:gd name="T79" fmla="*/ 59 h 334"/>
                      <a:gd name="T80" fmla="*/ 166 w 222"/>
                      <a:gd name="T81" fmla="*/ 43 h 334"/>
                      <a:gd name="T82" fmla="*/ 150 w 222"/>
                      <a:gd name="T83" fmla="*/ 35 h 334"/>
                      <a:gd name="T84" fmla="*/ 135 w 222"/>
                      <a:gd name="T85" fmla="*/ 33 h 334"/>
                      <a:gd name="T86" fmla="*/ 123 w 222"/>
                      <a:gd name="T87" fmla="*/ 39 h 334"/>
                      <a:gd name="T88" fmla="*/ 111 w 222"/>
                      <a:gd name="T89" fmla="*/ 47 h 334"/>
                      <a:gd name="T90" fmla="*/ 100 w 222"/>
                      <a:gd name="T91" fmla="*/ 59 h 334"/>
                      <a:gd name="T92" fmla="*/ 90 w 222"/>
                      <a:gd name="T93" fmla="*/ 74 h 334"/>
                      <a:gd name="T94" fmla="*/ 82 w 222"/>
                      <a:gd name="T95" fmla="*/ 94 h 334"/>
                      <a:gd name="T96" fmla="*/ 75 w 222"/>
                      <a:gd name="T97" fmla="*/ 117 h 334"/>
                      <a:gd name="T98" fmla="*/ 73 w 222"/>
                      <a:gd name="T99" fmla="*/ 138 h 3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222" h="334">
                        <a:moveTo>
                          <a:pt x="0" y="334"/>
                        </a:moveTo>
                        <a:lnTo>
                          <a:pt x="62" y="6"/>
                        </a:lnTo>
                        <a:lnTo>
                          <a:pt x="95" y="6"/>
                        </a:lnTo>
                        <a:lnTo>
                          <a:pt x="88" y="39"/>
                        </a:lnTo>
                        <a:lnTo>
                          <a:pt x="98" y="30"/>
                        </a:lnTo>
                        <a:lnTo>
                          <a:pt x="106" y="22"/>
                        </a:lnTo>
                        <a:lnTo>
                          <a:pt x="114" y="15"/>
                        </a:lnTo>
                        <a:lnTo>
                          <a:pt x="121" y="10"/>
                        </a:lnTo>
                        <a:lnTo>
                          <a:pt x="129" y="6"/>
                        </a:lnTo>
                        <a:lnTo>
                          <a:pt x="136" y="3"/>
                        </a:lnTo>
                        <a:lnTo>
                          <a:pt x="144" y="2"/>
                        </a:lnTo>
                        <a:lnTo>
                          <a:pt x="152" y="0"/>
                        </a:lnTo>
                        <a:lnTo>
                          <a:pt x="160" y="2"/>
                        </a:lnTo>
                        <a:lnTo>
                          <a:pt x="166" y="3"/>
                        </a:lnTo>
                        <a:lnTo>
                          <a:pt x="173" y="4"/>
                        </a:lnTo>
                        <a:lnTo>
                          <a:pt x="180" y="7"/>
                        </a:lnTo>
                        <a:lnTo>
                          <a:pt x="186" y="11"/>
                        </a:lnTo>
                        <a:lnTo>
                          <a:pt x="191" y="15"/>
                        </a:lnTo>
                        <a:lnTo>
                          <a:pt x="197" y="20"/>
                        </a:lnTo>
                        <a:lnTo>
                          <a:pt x="202" y="26"/>
                        </a:lnTo>
                        <a:lnTo>
                          <a:pt x="207" y="32"/>
                        </a:lnTo>
                        <a:lnTo>
                          <a:pt x="211" y="39"/>
                        </a:lnTo>
                        <a:lnTo>
                          <a:pt x="214" y="47"/>
                        </a:lnTo>
                        <a:lnTo>
                          <a:pt x="216" y="56"/>
                        </a:lnTo>
                        <a:lnTo>
                          <a:pt x="219" y="65"/>
                        </a:lnTo>
                        <a:lnTo>
                          <a:pt x="220" y="74"/>
                        </a:lnTo>
                        <a:lnTo>
                          <a:pt x="222" y="85"/>
                        </a:lnTo>
                        <a:lnTo>
                          <a:pt x="222" y="97"/>
                        </a:lnTo>
                        <a:lnTo>
                          <a:pt x="222" y="114"/>
                        </a:lnTo>
                        <a:lnTo>
                          <a:pt x="219" y="131"/>
                        </a:lnTo>
                        <a:lnTo>
                          <a:pt x="216" y="148"/>
                        </a:lnTo>
                        <a:lnTo>
                          <a:pt x="211" y="164"/>
                        </a:lnTo>
                        <a:lnTo>
                          <a:pt x="206" y="179"/>
                        </a:lnTo>
                        <a:lnTo>
                          <a:pt x="199" y="192"/>
                        </a:lnTo>
                        <a:lnTo>
                          <a:pt x="191" y="202"/>
                        </a:lnTo>
                        <a:lnTo>
                          <a:pt x="185" y="213"/>
                        </a:lnTo>
                        <a:lnTo>
                          <a:pt x="177" y="222"/>
                        </a:lnTo>
                        <a:lnTo>
                          <a:pt x="169" y="229"/>
                        </a:lnTo>
                        <a:lnTo>
                          <a:pt x="160" y="235"/>
                        </a:lnTo>
                        <a:lnTo>
                          <a:pt x="152" y="240"/>
                        </a:lnTo>
                        <a:lnTo>
                          <a:pt x="144" y="243"/>
                        </a:lnTo>
                        <a:lnTo>
                          <a:pt x="136" y="247"/>
                        </a:lnTo>
                        <a:lnTo>
                          <a:pt x="128" y="248"/>
                        </a:lnTo>
                        <a:lnTo>
                          <a:pt x="119" y="248"/>
                        </a:lnTo>
                        <a:lnTo>
                          <a:pt x="110" y="248"/>
                        </a:lnTo>
                        <a:lnTo>
                          <a:pt x="102" y="246"/>
                        </a:lnTo>
                        <a:lnTo>
                          <a:pt x="92" y="243"/>
                        </a:lnTo>
                        <a:lnTo>
                          <a:pt x="86" y="238"/>
                        </a:lnTo>
                        <a:lnTo>
                          <a:pt x="78" y="231"/>
                        </a:lnTo>
                        <a:lnTo>
                          <a:pt x="71" y="225"/>
                        </a:lnTo>
                        <a:lnTo>
                          <a:pt x="66" y="215"/>
                        </a:lnTo>
                        <a:lnTo>
                          <a:pt x="61" y="205"/>
                        </a:lnTo>
                        <a:lnTo>
                          <a:pt x="37" y="334"/>
                        </a:lnTo>
                        <a:lnTo>
                          <a:pt x="0" y="334"/>
                        </a:lnTo>
                        <a:close/>
                        <a:moveTo>
                          <a:pt x="71" y="147"/>
                        </a:moveTo>
                        <a:lnTo>
                          <a:pt x="73" y="169"/>
                        </a:lnTo>
                        <a:lnTo>
                          <a:pt x="75" y="184"/>
                        </a:lnTo>
                        <a:lnTo>
                          <a:pt x="78" y="190"/>
                        </a:lnTo>
                        <a:lnTo>
                          <a:pt x="82" y="197"/>
                        </a:lnTo>
                        <a:lnTo>
                          <a:pt x="86" y="202"/>
                        </a:lnTo>
                        <a:lnTo>
                          <a:pt x="91" y="206"/>
                        </a:lnTo>
                        <a:lnTo>
                          <a:pt x="98" y="210"/>
                        </a:lnTo>
                        <a:lnTo>
                          <a:pt x="103" y="213"/>
                        </a:lnTo>
                        <a:lnTo>
                          <a:pt x="110" y="215"/>
                        </a:lnTo>
                        <a:lnTo>
                          <a:pt x="117" y="215"/>
                        </a:lnTo>
                        <a:lnTo>
                          <a:pt x="125" y="215"/>
                        </a:lnTo>
                        <a:lnTo>
                          <a:pt x="132" y="213"/>
                        </a:lnTo>
                        <a:lnTo>
                          <a:pt x="139" y="210"/>
                        </a:lnTo>
                        <a:lnTo>
                          <a:pt x="145" y="206"/>
                        </a:lnTo>
                        <a:lnTo>
                          <a:pt x="152" y="201"/>
                        </a:lnTo>
                        <a:lnTo>
                          <a:pt x="157" y="193"/>
                        </a:lnTo>
                        <a:lnTo>
                          <a:pt x="162" y="185"/>
                        </a:lnTo>
                        <a:lnTo>
                          <a:pt x="168" y="176"/>
                        </a:lnTo>
                        <a:lnTo>
                          <a:pt x="176" y="157"/>
                        </a:lnTo>
                        <a:lnTo>
                          <a:pt x="182" y="136"/>
                        </a:lnTo>
                        <a:lnTo>
                          <a:pt x="185" y="117"/>
                        </a:lnTo>
                        <a:lnTo>
                          <a:pt x="186" y="97"/>
                        </a:lnTo>
                        <a:lnTo>
                          <a:pt x="186" y="82"/>
                        </a:lnTo>
                        <a:lnTo>
                          <a:pt x="183" y="70"/>
                        </a:lnTo>
                        <a:lnTo>
                          <a:pt x="180" y="59"/>
                        </a:lnTo>
                        <a:lnTo>
                          <a:pt x="173" y="51"/>
                        </a:lnTo>
                        <a:lnTo>
                          <a:pt x="166" y="43"/>
                        </a:lnTo>
                        <a:lnTo>
                          <a:pt x="160" y="37"/>
                        </a:lnTo>
                        <a:lnTo>
                          <a:pt x="150" y="35"/>
                        </a:lnTo>
                        <a:lnTo>
                          <a:pt x="141" y="33"/>
                        </a:lnTo>
                        <a:lnTo>
                          <a:pt x="135" y="33"/>
                        </a:lnTo>
                        <a:lnTo>
                          <a:pt x="128" y="36"/>
                        </a:lnTo>
                        <a:lnTo>
                          <a:pt x="123" y="39"/>
                        </a:lnTo>
                        <a:lnTo>
                          <a:pt x="116" y="41"/>
                        </a:lnTo>
                        <a:lnTo>
                          <a:pt x="111" y="47"/>
                        </a:lnTo>
                        <a:lnTo>
                          <a:pt x="106" y="52"/>
                        </a:lnTo>
                        <a:lnTo>
                          <a:pt x="100" y="59"/>
                        </a:lnTo>
                        <a:lnTo>
                          <a:pt x="95" y="66"/>
                        </a:lnTo>
                        <a:lnTo>
                          <a:pt x="90" y="74"/>
                        </a:lnTo>
                        <a:lnTo>
                          <a:pt x="86" y="84"/>
                        </a:lnTo>
                        <a:lnTo>
                          <a:pt x="82" y="94"/>
                        </a:lnTo>
                        <a:lnTo>
                          <a:pt x="78" y="106"/>
                        </a:lnTo>
                        <a:lnTo>
                          <a:pt x="75" y="117"/>
                        </a:lnTo>
                        <a:lnTo>
                          <a:pt x="73" y="127"/>
                        </a:lnTo>
                        <a:lnTo>
                          <a:pt x="73" y="138"/>
                        </a:lnTo>
                        <a:lnTo>
                          <a:pt x="71" y="147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22" name="Freeform 206"/>
                  <p:cNvSpPr>
                    <a:spLocks/>
                  </p:cNvSpPr>
                  <p:nvPr/>
                </p:nvSpPr>
                <p:spPr bwMode="auto">
                  <a:xfrm>
                    <a:off x="4500" y="1287"/>
                    <a:ext cx="24" cy="82"/>
                  </a:xfrm>
                  <a:custGeom>
                    <a:avLst/>
                    <a:gdLst>
                      <a:gd name="T0" fmla="*/ 0 w 96"/>
                      <a:gd name="T1" fmla="*/ 327 h 327"/>
                      <a:gd name="T2" fmla="*/ 60 w 96"/>
                      <a:gd name="T3" fmla="*/ 0 h 327"/>
                      <a:gd name="T4" fmla="*/ 96 w 96"/>
                      <a:gd name="T5" fmla="*/ 0 h 327"/>
                      <a:gd name="T6" fmla="*/ 35 w 96"/>
                      <a:gd name="T7" fmla="*/ 327 h 327"/>
                      <a:gd name="T8" fmla="*/ 0 w 96"/>
                      <a:gd name="T9" fmla="*/ 327 h 3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6" h="327">
                        <a:moveTo>
                          <a:pt x="0" y="327"/>
                        </a:moveTo>
                        <a:lnTo>
                          <a:pt x="60" y="0"/>
                        </a:lnTo>
                        <a:lnTo>
                          <a:pt x="96" y="0"/>
                        </a:lnTo>
                        <a:lnTo>
                          <a:pt x="35" y="327"/>
                        </a:lnTo>
                        <a:lnTo>
                          <a:pt x="0" y="327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23" name="Freeform 207"/>
                  <p:cNvSpPr>
                    <a:spLocks noEditPoints="1"/>
                  </p:cNvSpPr>
                  <p:nvPr/>
                </p:nvSpPr>
                <p:spPr bwMode="auto">
                  <a:xfrm>
                    <a:off x="4525" y="1308"/>
                    <a:ext cx="48" cy="62"/>
                  </a:xfrm>
                  <a:custGeom>
                    <a:avLst/>
                    <a:gdLst>
                      <a:gd name="T0" fmla="*/ 182 w 194"/>
                      <a:gd name="T1" fmla="*/ 167 h 248"/>
                      <a:gd name="T2" fmla="*/ 169 w 194"/>
                      <a:gd name="T3" fmla="*/ 196 h 248"/>
                      <a:gd name="T4" fmla="*/ 146 w 194"/>
                      <a:gd name="T5" fmla="*/ 222 h 248"/>
                      <a:gd name="T6" fmla="*/ 133 w 194"/>
                      <a:gd name="T7" fmla="*/ 234 h 248"/>
                      <a:gd name="T8" fmla="*/ 117 w 194"/>
                      <a:gd name="T9" fmla="*/ 242 h 248"/>
                      <a:gd name="T10" fmla="*/ 100 w 194"/>
                      <a:gd name="T11" fmla="*/ 247 h 248"/>
                      <a:gd name="T12" fmla="*/ 83 w 194"/>
                      <a:gd name="T13" fmla="*/ 248 h 248"/>
                      <a:gd name="T14" fmla="*/ 61 w 194"/>
                      <a:gd name="T15" fmla="*/ 246 h 248"/>
                      <a:gd name="T16" fmla="*/ 39 w 194"/>
                      <a:gd name="T17" fmla="*/ 237 h 248"/>
                      <a:gd name="T18" fmla="*/ 22 w 194"/>
                      <a:gd name="T19" fmla="*/ 222 h 248"/>
                      <a:gd name="T20" fmla="*/ 10 w 194"/>
                      <a:gd name="T21" fmla="*/ 201 h 248"/>
                      <a:gd name="T22" fmla="*/ 3 w 194"/>
                      <a:gd name="T23" fmla="*/ 176 h 248"/>
                      <a:gd name="T24" fmla="*/ 0 w 194"/>
                      <a:gd name="T25" fmla="*/ 148 h 248"/>
                      <a:gd name="T26" fmla="*/ 4 w 194"/>
                      <a:gd name="T27" fmla="*/ 110 h 248"/>
                      <a:gd name="T28" fmla="*/ 16 w 194"/>
                      <a:gd name="T29" fmla="*/ 73 h 248"/>
                      <a:gd name="T30" fmla="*/ 34 w 194"/>
                      <a:gd name="T31" fmla="*/ 41 h 248"/>
                      <a:gd name="T32" fmla="*/ 57 w 194"/>
                      <a:gd name="T33" fmla="*/ 19 h 248"/>
                      <a:gd name="T34" fmla="*/ 83 w 194"/>
                      <a:gd name="T35" fmla="*/ 6 h 248"/>
                      <a:gd name="T36" fmla="*/ 112 w 194"/>
                      <a:gd name="T37" fmla="*/ 0 h 248"/>
                      <a:gd name="T38" fmla="*/ 129 w 194"/>
                      <a:gd name="T39" fmla="*/ 3 h 248"/>
                      <a:gd name="T40" fmla="*/ 145 w 194"/>
                      <a:gd name="T41" fmla="*/ 7 h 248"/>
                      <a:gd name="T42" fmla="*/ 160 w 194"/>
                      <a:gd name="T43" fmla="*/ 16 h 248"/>
                      <a:gd name="T44" fmla="*/ 171 w 194"/>
                      <a:gd name="T45" fmla="*/ 27 h 248"/>
                      <a:gd name="T46" fmla="*/ 182 w 194"/>
                      <a:gd name="T47" fmla="*/ 41 h 248"/>
                      <a:gd name="T48" fmla="*/ 189 w 194"/>
                      <a:gd name="T49" fmla="*/ 59 h 248"/>
                      <a:gd name="T50" fmla="*/ 193 w 194"/>
                      <a:gd name="T51" fmla="*/ 77 h 248"/>
                      <a:gd name="T52" fmla="*/ 194 w 194"/>
                      <a:gd name="T53" fmla="*/ 99 h 248"/>
                      <a:gd name="T54" fmla="*/ 191 w 194"/>
                      <a:gd name="T55" fmla="*/ 135 h 248"/>
                      <a:gd name="T56" fmla="*/ 36 w 194"/>
                      <a:gd name="T57" fmla="*/ 142 h 248"/>
                      <a:gd name="T58" fmla="*/ 37 w 194"/>
                      <a:gd name="T59" fmla="*/ 163 h 248"/>
                      <a:gd name="T60" fmla="*/ 43 w 194"/>
                      <a:gd name="T61" fmla="*/ 188 h 248"/>
                      <a:gd name="T62" fmla="*/ 57 w 194"/>
                      <a:gd name="T63" fmla="*/ 206 h 248"/>
                      <a:gd name="T64" fmla="*/ 74 w 194"/>
                      <a:gd name="T65" fmla="*/ 214 h 248"/>
                      <a:gd name="T66" fmla="*/ 92 w 194"/>
                      <a:gd name="T67" fmla="*/ 215 h 248"/>
                      <a:gd name="T68" fmla="*/ 109 w 194"/>
                      <a:gd name="T69" fmla="*/ 208 h 248"/>
                      <a:gd name="T70" fmla="*/ 128 w 194"/>
                      <a:gd name="T71" fmla="*/ 194 h 248"/>
                      <a:gd name="T72" fmla="*/ 141 w 194"/>
                      <a:gd name="T73" fmla="*/ 175 h 248"/>
                      <a:gd name="T74" fmla="*/ 42 w 194"/>
                      <a:gd name="T75" fmla="*/ 105 h 248"/>
                      <a:gd name="T76" fmla="*/ 161 w 194"/>
                      <a:gd name="T77" fmla="*/ 99 h 248"/>
                      <a:gd name="T78" fmla="*/ 160 w 194"/>
                      <a:gd name="T79" fmla="*/ 81 h 248"/>
                      <a:gd name="T80" fmla="*/ 153 w 194"/>
                      <a:gd name="T81" fmla="*/ 57 h 248"/>
                      <a:gd name="T82" fmla="*/ 140 w 194"/>
                      <a:gd name="T83" fmla="*/ 41 h 248"/>
                      <a:gd name="T84" fmla="*/ 123 w 194"/>
                      <a:gd name="T85" fmla="*/ 33 h 248"/>
                      <a:gd name="T86" fmla="*/ 102 w 194"/>
                      <a:gd name="T87" fmla="*/ 33 h 248"/>
                      <a:gd name="T88" fmla="*/ 80 w 194"/>
                      <a:gd name="T89" fmla="*/ 43 h 248"/>
                      <a:gd name="T90" fmla="*/ 62 w 194"/>
                      <a:gd name="T91" fmla="*/ 60 h 248"/>
                      <a:gd name="T92" fmla="*/ 47 w 194"/>
                      <a:gd name="T93" fmla="*/ 88 h 2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194" h="248">
                        <a:moveTo>
                          <a:pt x="146" y="163"/>
                        </a:moveTo>
                        <a:lnTo>
                          <a:pt x="182" y="167"/>
                        </a:lnTo>
                        <a:lnTo>
                          <a:pt x="177" y="181"/>
                        </a:lnTo>
                        <a:lnTo>
                          <a:pt x="169" y="196"/>
                        </a:lnTo>
                        <a:lnTo>
                          <a:pt x="160" y="209"/>
                        </a:lnTo>
                        <a:lnTo>
                          <a:pt x="146" y="222"/>
                        </a:lnTo>
                        <a:lnTo>
                          <a:pt x="140" y="229"/>
                        </a:lnTo>
                        <a:lnTo>
                          <a:pt x="133" y="234"/>
                        </a:lnTo>
                        <a:lnTo>
                          <a:pt x="125" y="238"/>
                        </a:lnTo>
                        <a:lnTo>
                          <a:pt x="117" y="242"/>
                        </a:lnTo>
                        <a:lnTo>
                          <a:pt x="109" y="244"/>
                        </a:lnTo>
                        <a:lnTo>
                          <a:pt x="100" y="247"/>
                        </a:lnTo>
                        <a:lnTo>
                          <a:pt x="92" y="248"/>
                        </a:lnTo>
                        <a:lnTo>
                          <a:pt x="83" y="248"/>
                        </a:lnTo>
                        <a:lnTo>
                          <a:pt x="71" y="248"/>
                        </a:lnTo>
                        <a:lnTo>
                          <a:pt x="61" y="246"/>
                        </a:lnTo>
                        <a:lnTo>
                          <a:pt x="50" y="242"/>
                        </a:lnTo>
                        <a:lnTo>
                          <a:pt x="39" y="237"/>
                        </a:lnTo>
                        <a:lnTo>
                          <a:pt x="30" y="230"/>
                        </a:lnTo>
                        <a:lnTo>
                          <a:pt x="22" y="222"/>
                        </a:lnTo>
                        <a:lnTo>
                          <a:pt x="16" y="211"/>
                        </a:lnTo>
                        <a:lnTo>
                          <a:pt x="10" y="201"/>
                        </a:lnTo>
                        <a:lnTo>
                          <a:pt x="5" y="189"/>
                        </a:lnTo>
                        <a:lnTo>
                          <a:pt x="3" y="176"/>
                        </a:lnTo>
                        <a:lnTo>
                          <a:pt x="0" y="163"/>
                        </a:lnTo>
                        <a:lnTo>
                          <a:pt x="0" y="148"/>
                        </a:lnTo>
                        <a:lnTo>
                          <a:pt x="1" y="128"/>
                        </a:lnTo>
                        <a:lnTo>
                          <a:pt x="4" y="110"/>
                        </a:lnTo>
                        <a:lnTo>
                          <a:pt x="9" y="91"/>
                        </a:lnTo>
                        <a:lnTo>
                          <a:pt x="16" y="73"/>
                        </a:lnTo>
                        <a:lnTo>
                          <a:pt x="24" y="56"/>
                        </a:lnTo>
                        <a:lnTo>
                          <a:pt x="34" y="41"/>
                        </a:lnTo>
                        <a:lnTo>
                          <a:pt x="45" y="28"/>
                        </a:lnTo>
                        <a:lnTo>
                          <a:pt x="57" y="19"/>
                        </a:lnTo>
                        <a:lnTo>
                          <a:pt x="70" y="11"/>
                        </a:lnTo>
                        <a:lnTo>
                          <a:pt x="83" y="6"/>
                        </a:lnTo>
                        <a:lnTo>
                          <a:pt x="98" y="2"/>
                        </a:lnTo>
                        <a:lnTo>
                          <a:pt x="112" y="0"/>
                        </a:lnTo>
                        <a:lnTo>
                          <a:pt x="121" y="2"/>
                        </a:lnTo>
                        <a:lnTo>
                          <a:pt x="129" y="3"/>
                        </a:lnTo>
                        <a:lnTo>
                          <a:pt x="138" y="4"/>
                        </a:lnTo>
                        <a:lnTo>
                          <a:pt x="145" y="7"/>
                        </a:lnTo>
                        <a:lnTo>
                          <a:pt x="153" y="11"/>
                        </a:lnTo>
                        <a:lnTo>
                          <a:pt x="160" y="16"/>
                        </a:lnTo>
                        <a:lnTo>
                          <a:pt x="166" y="22"/>
                        </a:lnTo>
                        <a:lnTo>
                          <a:pt x="171" y="27"/>
                        </a:lnTo>
                        <a:lnTo>
                          <a:pt x="177" y="35"/>
                        </a:lnTo>
                        <a:lnTo>
                          <a:pt x="182" y="41"/>
                        </a:lnTo>
                        <a:lnTo>
                          <a:pt x="186" y="49"/>
                        </a:lnTo>
                        <a:lnTo>
                          <a:pt x="189" y="59"/>
                        </a:lnTo>
                        <a:lnTo>
                          <a:pt x="191" y="68"/>
                        </a:lnTo>
                        <a:lnTo>
                          <a:pt x="193" y="77"/>
                        </a:lnTo>
                        <a:lnTo>
                          <a:pt x="194" y="88"/>
                        </a:lnTo>
                        <a:lnTo>
                          <a:pt x="194" y="99"/>
                        </a:lnTo>
                        <a:lnTo>
                          <a:pt x="194" y="117"/>
                        </a:lnTo>
                        <a:lnTo>
                          <a:pt x="191" y="135"/>
                        </a:lnTo>
                        <a:lnTo>
                          <a:pt x="37" y="135"/>
                        </a:lnTo>
                        <a:lnTo>
                          <a:pt x="36" y="142"/>
                        </a:lnTo>
                        <a:lnTo>
                          <a:pt x="36" y="147"/>
                        </a:lnTo>
                        <a:lnTo>
                          <a:pt x="37" y="163"/>
                        </a:lnTo>
                        <a:lnTo>
                          <a:pt x="39" y="177"/>
                        </a:lnTo>
                        <a:lnTo>
                          <a:pt x="43" y="188"/>
                        </a:lnTo>
                        <a:lnTo>
                          <a:pt x="50" y="198"/>
                        </a:lnTo>
                        <a:lnTo>
                          <a:pt x="57" y="206"/>
                        </a:lnTo>
                        <a:lnTo>
                          <a:pt x="65" y="211"/>
                        </a:lnTo>
                        <a:lnTo>
                          <a:pt x="74" y="214"/>
                        </a:lnTo>
                        <a:lnTo>
                          <a:pt x="83" y="215"/>
                        </a:lnTo>
                        <a:lnTo>
                          <a:pt x="92" y="215"/>
                        </a:lnTo>
                        <a:lnTo>
                          <a:pt x="102" y="213"/>
                        </a:lnTo>
                        <a:lnTo>
                          <a:pt x="109" y="208"/>
                        </a:lnTo>
                        <a:lnTo>
                          <a:pt x="119" y="202"/>
                        </a:lnTo>
                        <a:lnTo>
                          <a:pt x="128" y="194"/>
                        </a:lnTo>
                        <a:lnTo>
                          <a:pt x="135" y="185"/>
                        </a:lnTo>
                        <a:lnTo>
                          <a:pt x="141" y="175"/>
                        </a:lnTo>
                        <a:lnTo>
                          <a:pt x="146" y="163"/>
                        </a:lnTo>
                        <a:close/>
                        <a:moveTo>
                          <a:pt x="42" y="105"/>
                        </a:moveTo>
                        <a:lnTo>
                          <a:pt x="161" y="105"/>
                        </a:lnTo>
                        <a:lnTo>
                          <a:pt x="161" y="99"/>
                        </a:lnTo>
                        <a:lnTo>
                          <a:pt x="161" y="95"/>
                        </a:lnTo>
                        <a:lnTo>
                          <a:pt x="160" y="81"/>
                        </a:lnTo>
                        <a:lnTo>
                          <a:pt x="157" y="68"/>
                        </a:lnTo>
                        <a:lnTo>
                          <a:pt x="153" y="57"/>
                        </a:lnTo>
                        <a:lnTo>
                          <a:pt x="148" y="49"/>
                        </a:lnTo>
                        <a:lnTo>
                          <a:pt x="140" y="41"/>
                        </a:lnTo>
                        <a:lnTo>
                          <a:pt x="132" y="36"/>
                        </a:lnTo>
                        <a:lnTo>
                          <a:pt x="123" y="33"/>
                        </a:lnTo>
                        <a:lnTo>
                          <a:pt x="112" y="32"/>
                        </a:lnTo>
                        <a:lnTo>
                          <a:pt x="102" y="33"/>
                        </a:lnTo>
                        <a:lnTo>
                          <a:pt x="91" y="37"/>
                        </a:lnTo>
                        <a:lnTo>
                          <a:pt x="80" y="43"/>
                        </a:lnTo>
                        <a:lnTo>
                          <a:pt x="71" y="51"/>
                        </a:lnTo>
                        <a:lnTo>
                          <a:pt x="62" y="60"/>
                        </a:lnTo>
                        <a:lnTo>
                          <a:pt x="54" y="73"/>
                        </a:lnTo>
                        <a:lnTo>
                          <a:pt x="47" y="88"/>
                        </a:lnTo>
                        <a:lnTo>
                          <a:pt x="42" y="105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24" name="Freeform 208"/>
                  <p:cNvSpPr>
                    <a:spLocks/>
                  </p:cNvSpPr>
                  <p:nvPr/>
                </p:nvSpPr>
                <p:spPr bwMode="auto">
                  <a:xfrm>
                    <a:off x="2402" y="1131"/>
                    <a:ext cx="895" cy="611"/>
                  </a:xfrm>
                  <a:custGeom>
                    <a:avLst/>
                    <a:gdLst>
                      <a:gd name="T0" fmla="*/ 0 w 3578"/>
                      <a:gd name="T1" fmla="*/ 255 h 2445"/>
                      <a:gd name="T2" fmla="*/ 0 w 3578"/>
                      <a:gd name="T3" fmla="*/ 2445 h 2445"/>
                      <a:gd name="T4" fmla="*/ 3261 w 3578"/>
                      <a:gd name="T5" fmla="*/ 2417 h 2445"/>
                      <a:gd name="T6" fmla="*/ 3578 w 3578"/>
                      <a:gd name="T7" fmla="*/ 2182 h 2445"/>
                      <a:gd name="T8" fmla="*/ 3569 w 3578"/>
                      <a:gd name="T9" fmla="*/ 18 h 2445"/>
                      <a:gd name="T10" fmla="*/ 326 w 3578"/>
                      <a:gd name="T11" fmla="*/ 0 h 2445"/>
                      <a:gd name="T12" fmla="*/ 0 w 3578"/>
                      <a:gd name="T13" fmla="*/ 255 h 24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578" h="2445">
                        <a:moveTo>
                          <a:pt x="0" y="255"/>
                        </a:moveTo>
                        <a:lnTo>
                          <a:pt x="0" y="2445"/>
                        </a:lnTo>
                        <a:lnTo>
                          <a:pt x="3261" y="2417"/>
                        </a:lnTo>
                        <a:lnTo>
                          <a:pt x="3578" y="2182"/>
                        </a:lnTo>
                        <a:lnTo>
                          <a:pt x="3569" y="18"/>
                        </a:lnTo>
                        <a:lnTo>
                          <a:pt x="326" y="0"/>
                        </a:lnTo>
                        <a:lnTo>
                          <a:pt x="0" y="255"/>
                        </a:lnTo>
                        <a:close/>
                      </a:path>
                    </a:pathLst>
                  </a:custGeom>
                  <a:solidFill>
                    <a:srgbClr val="FFF97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25" name="Freeform 209"/>
                  <p:cNvSpPr>
                    <a:spLocks/>
                  </p:cNvSpPr>
                  <p:nvPr/>
                </p:nvSpPr>
                <p:spPr bwMode="auto">
                  <a:xfrm>
                    <a:off x="2402" y="1131"/>
                    <a:ext cx="895" cy="611"/>
                  </a:xfrm>
                  <a:custGeom>
                    <a:avLst/>
                    <a:gdLst>
                      <a:gd name="T0" fmla="*/ 0 w 3578"/>
                      <a:gd name="T1" fmla="*/ 255 h 2445"/>
                      <a:gd name="T2" fmla="*/ 0 w 3578"/>
                      <a:gd name="T3" fmla="*/ 2445 h 2445"/>
                      <a:gd name="T4" fmla="*/ 3261 w 3578"/>
                      <a:gd name="T5" fmla="*/ 2417 h 2445"/>
                      <a:gd name="T6" fmla="*/ 3578 w 3578"/>
                      <a:gd name="T7" fmla="*/ 2182 h 2445"/>
                      <a:gd name="T8" fmla="*/ 3569 w 3578"/>
                      <a:gd name="T9" fmla="*/ 18 h 2445"/>
                      <a:gd name="T10" fmla="*/ 326 w 3578"/>
                      <a:gd name="T11" fmla="*/ 0 h 2445"/>
                      <a:gd name="T12" fmla="*/ 0 w 3578"/>
                      <a:gd name="T13" fmla="*/ 255 h 24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578" h="2445">
                        <a:moveTo>
                          <a:pt x="0" y="255"/>
                        </a:moveTo>
                        <a:lnTo>
                          <a:pt x="0" y="2445"/>
                        </a:lnTo>
                        <a:lnTo>
                          <a:pt x="3261" y="2417"/>
                        </a:lnTo>
                        <a:lnTo>
                          <a:pt x="3578" y="2182"/>
                        </a:lnTo>
                        <a:lnTo>
                          <a:pt x="3569" y="18"/>
                        </a:lnTo>
                        <a:lnTo>
                          <a:pt x="326" y="0"/>
                        </a:lnTo>
                        <a:lnTo>
                          <a:pt x="0" y="255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26" name="Freeform 210"/>
                  <p:cNvSpPr>
                    <a:spLocks/>
                  </p:cNvSpPr>
                  <p:nvPr/>
                </p:nvSpPr>
                <p:spPr bwMode="auto">
                  <a:xfrm>
                    <a:off x="2629" y="1371"/>
                    <a:ext cx="61" cy="61"/>
                  </a:xfrm>
                  <a:custGeom>
                    <a:avLst/>
                    <a:gdLst>
                      <a:gd name="T0" fmla="*/ 135 w 244"/>
                      <a:gd name="T1" fmla="*/ 244 h 244"/>
                      <a:gd name="T2" fmla="*/ 159 w 244"/>
                      <a:gd name="T3" fmla="*/ 239 h 244"/>
                      <a:gd name="T4" fmla="*/ 181 w 244"/>
                      <a:gd name="T5" fmla="*/ 230 h 244"/>
                      <a:gd name="T6" fmla="*/ 201 w 244"/>
                      <a:gd name="T7" fmla="*/ 216 h 244"/>
                      <a:gd name="T8" fmla="*/ 217 w 244"/>
                      <a:gd name="T9" fmla="*/ 200 h 244"/>
                      <a:gd name="T10" fmla="*/ 230 w 244"/>
                      <a:gd name="T11" fmla="*/ 181 h 244"/>
                      <a:gd name="T12" fmla="*/ 239 w 244"/>
                      <a:gd name="T13" fmla="*/ 158 h 244"/>
                      <a:gd name="T14" fmla="*/ 244 w 244"/>
                      <a:gd name="T15" fmla="*/ 135 h 244"/>
                      <a:gd name="T16" fmla="*/ 244 w 244"/>
                      <a:gd name="T17" fmla="*/ 109 h 244"/>
                      <a:gd name="T18" fmla="*/ 239 w 244"/>
                      <a:gd name="T19" fmla="*/ 86 h 244"/>
                      <a:gd name="T20" fmla="*/ 230 w 244"/>
                      <a:gd name="T21" fmla="*/ 65 h 244"/>
                      <a:gd name="T22" fmla="*/ 217 w 244"/>
                      <a:gd name="T23" fmla="*/ 45 h 244"/>
                      <a:gd name="T24" fmla="*/ 201 w 244"/>
                      <a:gd name="T25" fmla="*/ 28 h 244"/>
                      <a:gd name="T26" fmla="*/ 181 w 244"/>
                      <a:gd name="T27" fmla="*/ 15 h 244"/>
                      <a:gd name="T28" fmla="*/ 159 w 244"/>
                      <a:gd name="T29" fmla="*/ 5 h 244"/>
                      <a:gd name="T30" fmla="*/ 135 w 244"/>
                      <a:gd name="T31" fmla="*/ 1 h 244"/>
                      <a:gd name="T32" fmla="*/ 110 w 244"/>
                      <a:gd name="T33" fmla="*/ 1 h 244"/>
                      <a:gd name="T34" fmla="*/ 86 w 244"/>
                      <a:gd name="T35" fmla="*/ 5 h 244"/>
                      <a:gd name="T36" fmla="*/ 65 w 244"/>
                      <a:gd name="T37" fmla="*/ 15 h 244"/>
                      <a:gd name="T38" fmla="*/ 45 w 244"/>
                      <a:gd name="T39" fmla="*/ 28 h 244"/>
                      <a:gd name="T40" fmla="*/ 28 w 244"/>
                      <a:gd name="T41" fmla="*/ 45 h 244"/>
                      <a:gd name="T42" fmla="*/ 15 w 244"/>
                      <a:gd name="T43" fmla="*/ 65 h 244"/>
                      <a:gd name="T44" fmla="*/ 5 w 244"/>
                      <a:gd name="T45" fmla="*/ 86 h 244"/>
                      <a:gd name="T46" fmla="*/ 1 w 244"/>
                      <a:gd name="T47" fmla="*/ 109 h 244"/>
                      <a:gd name="T48" fmla="*/ 1 w 244"/>
                      <a:gd name="T49" fmla="*/ 135 h 244"/>
                      <a:gd name="T50" fmla="*/ 5 w 244"/>
                      <a:gd name="T51" fmla="*/ 158 h 244"/>
                      <a:gd name="T52" fmla="*/ 15 w 244"/>
                      <a:gd name="T53" fmla="*/ 181 h 244"/>
                      <a:gd name="T54" fmla="*/ 28 w 244"/>
                      <a:gd name="T55" fmla="*/ 200 h 244"/>
                      <a:gd name="T56" fmla="*/ 45 w 244"/>
                      <a:gd name="T57" fmla="*/ 216 h 244"/>
                      <a:gd name="T58" fmla="*/ 65 w 244"/>
                      <a:gd name="T59" fmla="*/ 230 h 244"/>
                      <a:gd name="T60" fmla="*/ 86 w 244"/>
                      <a:gd name="T61" fmla="*/ 239 h 244"/>
                      <a:gd name="T62" fmla="*/ 110 w 244"/>
                      <a:gd name="T63" fmla="*/ 244 h 2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44" h="244">
                        <a:moveTo>
                          <a:pt x="123" y="244"/>
                        </a:moveTo>
                        <a:lnTo>
                          <a:pt x="135" y="244"/>
                        </a:lnTo>
                        <a:lnTo>
                          <a:pt x="147" y="243"/>
                        </a:lnTo>
                        <a:lnTo>
                          <a:pt x="159" y="239"/>
                        </a:lnTo>
                        <a:lnTo>
                          <a:pt x="170" y="235"/>
                        </a:lnTo>
                        <a:lnTo>
                          <a:pt x="181" y="230"/>
                        </a:lnTo>
                        <a:lnTo>
                          <a:pt x="192" y="224"/>
                        </a:lnTo>
                        <a:lnTo>
                          <a:pt x="201" y="216"/>
                        </a:lnTo>
                        <a:lnTo>
                          <a:pt x="209" y="208"/>
                        </a:lnTo>
                        <a:lnTo>
                          <a:pt x="217" y="200"/>
                        </a:lnTo>
                        <a:lnTo>
                          <a:pt x="225" y="191"/>
                        </a:lnTo>
                        <a:lnTo>
                          <a:pt x="230" y="181"/>
                        </a:lnTo>
                        <a:lnTo>
                          <a:pt x="235" y="170"/>
                        </a:lnTo>
                        <a:lnTo>
                          <a:pt x="239" y="158"/>
                        </a:lnTo>
                        <a:lnTo>
                          <a:pt x="243" y="146"/>
                        </a:lnTo>
                        <a:lnTo>
                          <a:pt x="244" y="135"/>
                        </a:lnTo>
                        <a:lnTo>
                          <a:pt x="244" y="123"/>
                        </a:lnTo>
                        <a:lnTo>
                          <a:pt x="244" y="109"/>
                        </a:lnTo>
                        <a:lnTo>
                          <a:pt x="243" y="98"/>
                        </a:lnTo>
                        <a:lnTo>
                          <a:pt x="239" y="86"/>
                        </a:lnTo>
                        <a:lnTo>
                          <a:pt x="235" y="75"/>
                        </a:lnTo>
                        <a:lnTo>
                          <a:pt x="230" y="65"/>
                        </a:lnTo>
                        <a:lnTo>
                          <a:pt x="225" y="54"/>
                        </a:lnTo>
                        <a:lnTo>
                          <a:pt x="217" y="45"/>
                        </a:lnTo>
                        <a:lnTo>
                          <a:pt x="209" y="36"/>
                        </a:lnTo>
                        <a:lnTo>
                          <a:pt x="201" y="28"/>
                        </a:lnTo>
                        <a:lnTo>
                          <a:pt x="192" y="21"/>
                        </a:lnTo>
                        <a:lnTo>
                          <a:pt x="181" y="15"/>
                        </a:lnTo>
                        <a:lnTo>
                          <a:pt x="170" y="9"/>
                        </a:lnTo>
                        <a:lnTo>
                          <a:pt x="159" y="5"/>
                        </a:lnTo>
                        <a:lnTo>
                          <a:pt x="147" y="3"/>
                        </a:lnTo>
                        <a:lnTo>
                          <a:pt x="135" y="1"/>
                        </a:lnTo>
                        <a:lnTo>
                          <a:pt x="123" y="0"/>
                        </a:lnTo>
                        <a:lnTo>
                          <a:pt x="110" y="1"/>
                        </a:lnTo>
                        <a:lnTo>
                          <a:pt x="98" y="3"/>
                        </a:lnTo>
                        <a:lnTo>
                          <a:pt x="86" y="5"/>
                        </a:lnTo>
                        <a:lnTo>
                          <a:pt x="75" y="9"/>
                        </a:lnTo>
                        <a:lnTo>
                          <a:pt x="65" y="15"/>
                        </a:lnTo>
                        <a:lnTo>
                          <a:pt x="54" y="21"/>
                        </a:lnTo>
                        <a:lnTo>
                          <a:pt x="45" y="28"/>
                        </a:lnTo>
                        <a:lnTo>
                          <a:pt x="36" y="36"/>
                        </a:lnTo>
                        <a:lnTo>
                          <a:pt x="28" y="45"/>
                        </a:lnTo>
                        <a:lnTo>
                          <a:pt x="21" y="54"/>
                        </a:lnTo>
                        <a:lnTo>
                          <a:pt x="15" y="65"/>
                        </a:lnTo>
                        <a:lnTo>
                          <a:pt x="9" y="75"/>
                        </a:lnTo>
                        <a:lnTo>
                          <a:pt x="5" y="86"/>
                        </a:lnTo>
                        <a:lnTo>
                          <a:pt x="3" y="98"/>
                        </a:lnTo>
                        <a:lnTo>
                          <a:pt x="1" y="109"/>
                        </a:lnTo>
                        <a:lnTo>
                          <a:pt x="0" y="123"/>
                        </a:lnTo>
                        <a:lnTo>
                          <a:pt x="1" y="135"/>
                        </a:lnTo>
                        <a:lnTo>
                          <a:pt x="3" y="146"/>
                        </a:lnTo>
                        <a:lnTo>
                          <a:pt x="5" y="158"/>
                        </a:lnTo>
                        <a:lnTo>
                          <a:pt x="9" y="170"/>
                        </a:lnTo>
                        <a:lnTo>
                          <a:pt x="15" y="181"/>
                        </a:lnTo>
                        <a:lnTo>
                          <a:pt x="21" y="191"/>
                        </a:lnTo>
                        <a:lnTo>
                          <a:pt x="28" y="200"/>
                        </a:lnTo>
                        <a:lnTo>
                          <a:pt x="36" y="208"/>
                        </a:lnTo>
                        <a:lnTo>
                          <a:pt x="45" y="216"/>
                        </a:lnTo>
                        <a:lnTo>
                          <a:pt x="54" y="224"/>
                        </a:lnTo>
                        <a:lnTo>
                          <a:pt x="65" y="230"/>
                        </a:lnTo>
                        <a:lnTo>
                          <a:pt x="75" y="235"/>
                        </a:lnTo>
                        <a:lnTo>
                          <a:pt x="86" y="239"/>
                        </a:lnTo>
                        <a:lnTo>
                          <a:pt x="98" y="243"/>
                        </a:lnTo>
                        <a:lnTo>
                          <a:pt x="110" y="244"/>
                        </a:lnTo>
                        <a:lnTo>
                          <a:pt x="123" y="244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27" name="Freeform 211"/>
                  <p:cNvSpPr>
                    <a:spLocks/>
                  </p:cNvSpPr>
                  <p:nvPr/>
                </p:nvSpPr>
                <p:spPr bwMode="auto">
                  <a:xfrm>
                    <a:off x="2629" y="1371"/>
                    <a:ext cx="61" cy="61"/>
                  </a:xfrm>
                  <a:custGeom>
                    <a:avLst/>
                    <a:gdLst>
                      <a:gd name="T0" fmla="*/ 135 w 244"/>
                      <a:gd name="T1" fmla="*/ 244 h 244"/>
                      <a:gd name="T2" fmla="*/ 159 w 244"/>
                      <a:gd name="T3" fmla="*/ 239 h 244"/>
                      <a:gd name="T4" fmla="*/ 181 w 244"/>
                      <a:gd name="T5" fmla="*/ 230 h 244"/>
                      <a:gd name="T6" fmla="*/ 201 w 244"/>
                      <a:gd name="T7" fmla="*/ 216 h 244"/>
                      <a:gd name="T8" fmla="*/ 217 w 244"/>
                      <a:gd name="T9" fmla="*/ 200 h 244"/>
                      <a:gd name="T10" fmla="*/ 230 w 244"/>
                      <a:gd name="T11" fmla="*/ 181 h 244"/>
                      <a:gd name="T12" fmla="*/ 239 w 244"/>
                      <a:gd name="T13" fmla="*/ 158 h 244"/>
                      <a:gd name="T14" fmla="*/ 244 w 244"/>
                      <a:gd name="T15" fmla="*/ 135 h 244"/>
                      <a:gd name="T16" fmla="*/ 244 w 244"/>
                      <a:gd name="T17" fmla="*/ 109 h 244"/>
                      <a:gd name="T18" fmla="*/ 239 w 244"/>
                      <a:gd name="T19" fmla="*/ 86 h 244"/>
                      <a:gd name="T20" fmla="*/ 230 w 244"/>
                      <a:gd name="T21" fmla="*/ 65 h 244"/>
                      <a:gd name="T22" fmla="*/ 217 w 244"/>
                      <a:gd name="T23" fmla="*/ 45 h 244"/>
                      <a:gd name="T24" fmla="*/ 201 w 244"/>
                      <a:gd name="T25" fmla="*/ 28 h 244"/>
                      <a:gd name="T26" fmla="*/ 181 w 244"/>
                      <a:gd name="T27" fmla="*/ 15 h 244"/>
                      <a:gd name="T28" fmla="*/ 159 w 244"/>
                      <a:gd name="T29" fmla="*/ 5 h 244"/>
                      <a:gd name="T30" fmla="*/ 135 w 244"/>
                      <a:gd name="T31" fmla="*/ 1 h 244"/>
                      <a:gd name="T32" fmla="*/ 110 w 244"/>
                      <a:gd name="T33" fmla="*/ 1 h 244"/>
                      <a:gd name="T34" fmla="*/ 86 w 244"/>
                      <a:gd name="T35" fmla="*/ 5 h 244"/>
                      <a:gd name="T36" fmla="*/ 65 w 244"/>
                      <a:gd name="T37" fmla="*/ 15 h 244"/>
                      <a:gd name="T38" fmla="*/ 45 w 244"/>
                      <a:gd name="T39" fmla="*/ 28 h 244"/>
                      <a:gd name="T40" fmla="*/ 28 w 244"/>
                      <a:gd name="T41" fmla="*/ 45 h 244"/>
                      <a:gd name="T42" fmla="*/ 15 w 244"/>
                      <a:gd name="T43" fmla="*/ 65 h 244"/>
                      <a:gd name="T44" fmla="*/ 5 w 244"/>
                      <a:gd name="T45" fmla="*/ 86 h 244"/>
                      <a:gd name="T46" fmla="*/ 1 w 244"/>
                      <a:gd name="T47" fmla="*/ 109 h 244"/>
                      <a:gd name="T48" fmla="*/ 1 w 244"/>
                      <a:gd name="T49" fmla="*/ 135 h 244"/>
                      <a:gd name="T50" fmla="*/ 5 w 244"/>
                      <a:gd name="T51" fmla="*/ 158 h 244"/>
                      <a:gd name="T52" fmla="*/ 15 w 244"/>
                      <a:gd name="T53" fmla="*/ 181 h 244"/>
                      <a:gd name="T54" fmla="*/ 28 w 244"/>
                      <a:gd name="T55" fmla="*/ 200 h 244"/>
                      <a:gd name="T56" fmla="*/ 45 w 244"/>
                      <a:gd name="T57" fmla="*/ 216 h 244"/>
                      <a:gd name="T58" fmla="*/ 65 w 244"/>
                      <a:gd name="T59" fmla="*/ 230 h 244"/>
                      <a:gd name="T60" fmla="*/ 86 w 244"/>
                      <a:gd name="T61" fmla="*/ 239 h 244"/>
                      <a:gd name="T62" fmla="*/ 110 w 244"/>
                      <a:gd name="T63" fmla="*/ 244 h 2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44" h="244">
                        <a:moveTo>
                          <a:pt x="123" y="244"/>
                        </a:moveTo>
                        <a:lnTo>
                          <a:pt x="135" y="244"/>
                        </a:lnTo>
                        <a:lnTo>
                          <a:pt x="147" y="243"/>
                        </a:lnTo>
                        <a:lnTo>
                          <a:pt x="159" y="239"/>
                        </a:lnTo>
                        <a:lnTo>
                          <a:pt x="170" y="235"/>
                        </a:lnTo>
                        <a:lnTo>
                          <a:pt x="181" y="230"/>
                        </a:lnTo>
                        <a:lnTo>
                          <a:pt x="192" y="224"/>
                        </a:lnTo>
                        <a:lnTo>
                          <a:pt x="201" y="216"/>
                        </a:lnTo>
                        <a:lnTo>
                          <a:pt x="209" y="208"/>
                        </a:lnTo>
                        <a:lnTo>
                          <a:pt x="217" y="200"/>
                        </a:lnTo>
                        <a:lnTo>
                          <a:pt x="225" y="191"/>
                        </a:lnTo>
                        <a:lnTo>
                          <a:pt x="230" y="181"/>
                        </a:lnTo>
                        <a:lnTo>
                          <a:pt x="235" y="170"/>
                        </a:lnTo>
                        <a:lnTo>
                          <a:pt x="239" y="158"/>
                        </a:lnTo>
                        <a:lnTo>
                          <a:pt x="243" y="146"/>
                        </a:lnTo>
                        <a:lnTo>
                          <a:pt x="244" y="135"/>
                        </a:lnTo>
                        <a:lnTo>
                          <a:pt x="244" y="123"/>
                        </a:lnTo>
                        <a:lnTo>
                          <a:pt x="244" y="109"/>
                        </a:lnTo>
                        <a:lnTo>
                          <a:pt x="243" y="98"/>
                        </a:lnTo>
                        <a:lnTo>
                          <a:pt x="239" y="86"/>
                        </a:lnTo>
                        <a:lnTo>
                          <a:pt x="235" y="75"/>
                        </a:lnTo>
                        <a:lnTo>
                          <a:pt x="230" y="65"/>
                        </a:lnTo>
                        <a:lnTo>
                          <a:pt x="225" y="54"/>
                        </a:lnTo>
                        <a:lnTo>
                          <a:pt x="217" y="45"/>
                        </a:lnTo>
                        <a:lnTo>
                          <a:pt x="209" y="36"/>
                        </a:lnTo>
                        <a:lnTo>
                          <a:pt x="201" y="28"/>
                        </a:lnTo>
                        <a:lnTo>
                          <a:pt x="192" y="21"/>
                        </a:lnTo>
                        <a:lnTo>
                          <a:pt x="181" y="15"/>
                        </a:lnTo>
                        <a:lnTo>
                          <a:pt x="170" y="9"/>
                        </a:lnTo>
                        <a:lnTo>
                          <a:pt x="159" y="5"/>
                        </a:lnTo>
                        <a:lnTo>
                          <a:pt x="147" y="3"/>
                        </a:lnTo>
                        <a:lnTo>
                          <a:pt x="135" y="1"/>
                        </a:lnTo>
                        <a:lnTo>
                          <a:pt x="123" y="0"/>
                        </a:lnTo>
                        <a:lnTo>
                          <a:pt x="110" y="1"/>
                        </a:lnTo>
                        <a:lnTo>
                          <a:pt x="98" y="3"/>
                        </a:lnTo>
                        <a:lnTo>
                          <a:pt x="86" y="5"/>
                        </a:lnTo>
                        <a:lnTo>
                          <a:pt x="75" y="9"/>
                        </a:lnTo>
                        <a:lnTo>
                          <a:pt x="65" y="15"/>
                        </a:lnTo>
                        <a:lnTo>
                          <a:pt x="54" y="21"/>
                        </a:lnTo>
                        <a:lnTo>
                          <a:pt x="45" y="28"/>
                        </a:lnTo>
                        <a:lnTo>
                          <a:pt x="36" y="36"/>
                        </a:lnTo>
                        <a:lnTo>
                          <a:pt x="28" y="45"/>
                        </a:lnTo>
                        <a:lnTo>
                          <a:pt x="21" y="54"/>
                        </a:lnTo>
                        <a:lnTo>
                          <a:pt x="15" y="65"/>
                        </a:lnTo>
                        <a:lnTo>
                          <a:pt x="9" y="75"/>
                        </a:lnTo>
                        <a:lnTo>
                          <a:pt x="5" y="86"/>
                        </a:lnTo>
                        <a:lnTo>
                          <a:pt x="3" y="98"/>
                        </a:lnTo>
                        <a:lnTo>
                          <a:pt x="1" y="109"/>
                        </a:lnTo>
                        <a:lnTo>
                          <a:pt x="0" y="123"/>
                        </a:lnTo>
                        <a:lnTo>
                          <a:pt x="1" y="135"/>
                        </a:lnTo>
                        <a:lnTo>
                          <a:pt x="3" y="146"/>
                        </a:lnTo>
                        <a:lnTo>
                          <a:pt x="5" y="158"/>
                        </a:lnTo>
                        <a:lnTo>
                          <a:pt x="9" y="170"/>
                        </a:lnTo>
                        <a:lnTo>
                          <a:pt x="15" y="181"/>
                        </a:lnTo>
                        <a:lnTo>
                          <a:pt x="21" y="191"/>
                        </a:lnTo>
                        <a:lnTo>
                          <a:pt x="28" y="200"/>
                        </a:lnTo>
                        <a:lnTo>
                          <a:pt x="36" y="208"/>
                        </a:lnTo>
                        <a:lnTo>
                          <a:pt x="45" y="216"/>
                        </a:lnTo>
                        <a:lnTo>
                          <a:pt x="54" y="224"/>
                        </a:lnTo>
                        <a:lnTo>
                          <a:pt x="65" y="230"/>
                        </a:lnTo>
                        <a:lnTo>
                          <a:pt x="75" y="235"/>
                        </a:lnTo>
                        <a:lnTo>
                          <a:pt x="86" y="239"/>
                        </a:lnTo>
                        <a:lnTo>
                          <a:pt x="98" y="243"/>
                        </a:lnTo>
                        <a:lnTo>
                          <a:pt x="110" y="244"/>
                        </a:lnTo>
                        <a:lnTo>
                          <a:pt x="123" y="244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28" name="Freeform 212"/>
                  <p:cNvSpPr>
                    <a:spLocks/>
                  </p:cNvSpPr>
                  <p:nvPr/>
                </p:nvSpPr>
                <p:spPr bwMode="auto">
                  <a:xfrm>
                    <a:off x="2798" y="1278"/>
                    <a:ext cx="98" cy="97"/>
                  </a:xfrm>
                  <a:custGeom>
                    <a:avLst/>
                    <a:gdLst>
                      <a:gd name="T0" fmla="*/ 215 w 389"/>
                      <a:gd name="T1" fmla="*/ 388 h 390"/>
                      <a:gd name="T2" fmla="*/ 252 w 389"/>
                      <a:gd name="T3" fmla="*/ 380 h 390"/>
                      <a:gd name="T4" fmla="*/ 288 w 389"/>
                      <a:gd name="T5" fmla="*/ 366 h 390"/>
                      <a:gd name="T6" fmla="*/ 318 w 389"/>
                      <a:gd name="T7" fmla="*/ 345 h 390"/>
                      <a:gd name="T8" fmla="*/ 344 w 389"/>
                      <a:gd name="T9" fmla="*/ 318 h 390"/>
                      <a:gd name="T10" fmla="*/ 366 w 389"/>
                      <a:gd name="T11" fmla="*/ 287 h 390"/>
                      <a:gd name="T12" fmla="*/ 380 w 389"/>
                      <a:gd name="T13" fmla="*/ 252 h 390"/>
                      <a:gd name="T14" fmla="*/ 388 w 389"/>
                      <a:gd name="T15" fmla="*/ 214 h 390"/>
                      <a:gd name="T16" fmla="*/ 388 w 389"/>
                      <a:gd name="T17" fmla="*/ 175 h 390"/>
                      <a:gd name="T18" fmla="*/ 380 w 389"/>
                      <a:gd name="T19" fmla="*/ 136 h 390"/>
                      <a:gd name="T20" fmla="*/ 366 w 389"/>
                      <a:gd name="T21" fmla="*/ 102 h 390"/>
                      <a:gd name="T22" fmla="*/ 344 w 389"/>
                      <a:gd name="T23" fmla="*/ 70 h 390"/>
                      <a:gd name="T24" fmla="*/ 318 w 389"/>
                      <a:gd name="T25" fmla="*/ 44 h 390"/>
                      <a:gd name="T26" fmla="*/ 288 w 389"/>
                      <a:gd name="T27" fmla="*/ 23 h 390"/>
                      <a:gd name="T28" fmla="*/ 252 w 389"/>
                      <a:gd name="T29" fmla="*/ 8 h 390"/>
                      <a:gd name="T30" fmla="*/ 215 w 389"/>
                      <a:gd name="T31" fmla="*/ 0 h 390"/>
                      <a:gd name="T32" fmla="*/ 176 w 389"/>
                      <a:gd name="T33" fmla="*/ 0 h 390"/>
                      <a:gd name="T34" fmla="*/ 137 w 389"/>
                      <a:gd name="T35" fmla="*/ 8 h 390"/>
                      <a:gd name="T36" fmla="*/ 102 w 389"/>
                      <a:gd name="T37" fmla="*/ 23 h 390"/>
                      <a:gd name="T38" fmla="*/ 71 w 389"/>
                      <a:gd name="T39" fmla="*/ 44 h 390"/>
                      <a:gd name="T40" fmla="*/ 45 w 389"/>
                      <a:gd name="T41" fmla="*/ 70 h 390"/>
                      <a:gd name="T42" fmla="*/ 24 w 389"/>
                      <a:gd name="T43" fmla="*/ 102 h 390"/>
                      <a:gd name="T44" fmla="*/ 9 w 389"/>
                      <a:gd name="T45" fmla="*/ 136 h 390"/>
                      <a:gd name="T46" fmla="*/ 1 w 389"/>
                      <a:gd name="T47" fmla="*/ 175 h 390"/>
                      <a:gd name="T48" fmla="*/ 1 w 389"/>
                      <a:gd name="T49" fmla="*/ 214 h 390"/>
                      <a:gd name="T50" fmla="*/ 9 w 389"/>
                      <a:gd name="T51" fmla="*/ 252 h 390"/>
                      <a:gd name="T52" fmla="*/ 24 w 389"/>
                      <a:gd name="T53" fmla="*/ 287 h 390"/>
                      <a:gd name="T54" fmla="*/ 45 w 389"/>
                      <a:gd name="T55" fmla="*/ 318 h 390"/>
                      <a:gd name="T56" fmla="*/ 71 w 389"/>
                      <a:gd name="T57" fmla="*/ 345 h 390"/>
                      <a:gd name="T58" fmla="*/ 102 w 389"/>
                      <a:gd name="T59" fmla="*/ 366 h 390"/>
                      <a:gd name="T60" fmla="*/ 137 w 389"/>
                      <a:gd name="T61" fmla="*/ 380 h 390"/>
                      <a:gd name="T62" fmla="*/ 176 w 389"/>
                      <a:gd name="T63" fmla="*/ 388 h 39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389" h="390">
                        <a:moveTo>
                          <a:pt x="195" y="390"/>
                        </a:moveTo>
                        <a:lnTo>
                          <a:pt x="215" y="388"/>
                        </a:lnTo>
                        <a:lnTo>
                          <a:pt x="234" y="386"/>
                        </a:lnTo>
                        <a:lnTo>
                          <a:pt x="252" y="380"/>
                        </a:lnTo>
                        <a:lnTo>
                          <a:pt x="271" y="374"/>
                        </a:lnTo>
                        <a:lnTo>
                          <a:pt x="288" y="366"/>
                        </a:lnTo>
                        <a:lnTo>
                          <a:pt x="304" y="357"/>
                        </a:lnTo>
                        <a:lnTo>
                          <a:pt x="318" y="345"/>
                        </a:lnTo>
                        <a:lnTo>
                          <a:pt x="333" y="331"/>
                        </a:lnTo>
                        <a:lnTo>
                          <a:pt x="344" y="318"/>
                        </a:lnTo>
                        <a:lnTo>
                          <a:pt x="356" y="304"/>
                        </a:lnTo>
                        <a:lnTo>
                          <a:pt x="366" y="287"/>
                        </a:lnTo>
                        <a:lnTo>
                          <a:pt x="375" y="271"/>
                        </a:lnTo>
                        <a:lnTo>
                          <a:pt x="380" y="252"/>
                        </a:lnTo>
                        <a:lnTo>
                          <a:pt x="385" y="234"/>
                        </a:lnTo>
                        <a:lnTo>
                          <a:pt x="388" y="214"/>
                        </a:lnTo>
                        <a:lnTo>
                          <a:pt x="389" y="194"/>
                        </a:lnTo>
                        <a:lnTo>
                          <a:pt x="388" y="175"/>
                        </a:lnTo>
                        <a:lnTo>
                          <a:pt x="385" y="156"/>
                        </a:lnTo>
                        <a:lnTo>
                          <a:pt x="380" y="136"/>
                        </a:lnTo>
                        <a:lnTo>
                          <a:pt x="375" y="119"/>
                        </a:lnTo>
                        <a:lnTo>
                          <a:pt x="366" y="102"/>
                        </a:lnTo>
                        <a:lnTo>
                          <a:pt x="356" y="86"/>
                        </a:lnTo>
                        <a:lnTo>
                          <a:pt x="344" y="70"/>
                        </a:lnTo>
                        <a:lnTo>
                          <a:pt x="333" y="57"/>
                        </a:lnTo>
                        <a:lnTo>
                          <a:pt x="318" y="44"/>
                        </a:lnTo>
                        <a:lnTo>
                          <a:pt x="304" y="33"/>
                        </a:lnTo>
                        <a:lnTo>
                          <a:pt x="288" y="23"/>
                        </a:lnTo>
                        <a:lnTo>
                          <a:pt x="271" y="15"/>
                        </a:lnTo>
                        <a:lnTo>
                          <a:pt x="252" y="8"/>
                        </a:lnTo>
                        <a:lnTo>
                          <a:pt x="234" y="4"/>
                        </a:lnTo>
                        <a:lnTo>
                          <a:pt x="215" y="0"/>
                        </a:lnTo>
                        <a:lnTo>
                          <a:pt x="195" y="0"/>
                        </a:lnTo>
                        <a:lnTo>
                          <a:pt x="176" y="0"/>
                        </a:lnTo>
                        <a:lnTo>
                          <a:pt x="156" y="4"/>
                        </a:lnTo>
                        <a:lnTo>
                          <a:pt x="137" y="8"/>
                        </a:lnTo>
                        <a:lnTo>
                          <a:pt x="119" y="15"/>
                        </a:lnTo>
                        <a:lnTo>
                          <a:pt x="102" y="23"/>
                        </a:lnTo>
                        <a:lnTo>
                          <a:pt x="86" y="33"/>
                        </a:lnTo>
                        <a:lnTo>
                          <a:pt x="71" y="44"/>
                        </a:lnTo>
                        <a:lnTo>
                          <a:pt x="57" y="57"/>
                        </a:lnTo>
                        <a:lnTo>
                          <a:pt x="45" y="70"/>
                        </a:lnTo>
                        <a:lnTo>
                          <a:pt x="33" y="86"/>
                        </a:lnTo>
                        <a:lnTo>
                          <a:pt x="24" y="102"/>
                        </a:lnTo>
                        <a:lnTo>
                          <a:pt x="16" y="119"/>
                        </a:lnTo>
                        <a:lnTo>
                          <a:pt x="9" y="136"/>
                        </a:lnTo>
                        <a:lnTo>
                          <a:pt x="4" y="156"/>
                        </a:lnTo>
                        <a:lnTo>
                          <a:pt x="1" y="175"/>
                        </a:lnTo>
                        <a:lnTo>
                          <a:pt x="0" y="194"/>
                        </a:lnTo>
                        <a:lnTo>
                          <a:pt x="1" y="214"/>
                        </a:lnTo>
                        <a:lnTo>
                          <a:pt x="4" y="234"/>
                        </a:lnTo>
                        <a:lnTo>
                          <a:pt x="9" y="252"/>
                        </a:lnTo>
                        <a:lnTo>
                          <a:pt x="16" y="271"/>
                        </a:lnTo>
                        <a:lnTo>
                          <a:pt x="24" y="287"/>
                        </a:lnTo>
                        <a:lnTo>
                          <a:pt x="33" y="304"/>
                        </a:lnTo>
                        <a:lnTo>
                          <a:pt x="45" y="318"/>
                        </a:lnTo>
                        <a:lnTo>
                          <a:pt x="57" y="331"/>
                        </a:lnTo>
                        <a:lnTo>
                          <a:pt x="71" y="345"/>
                        </a:lnTo>
                        <a:lnTo>
                          <a:pt x="86" y="357"/>
                        </a:lnTo>
                        <a:lnTo>
                          <a:pt x="102" y="366"/>
                        </a:lnTo>
                        <a:lnTo>
                          <a:pt x="119" y="374"/>
                        </a:lnTo>
                        <a:lnTo>
                          <a:pt x="137" y="380"/>
                        </a:lnTo>
                        <a:lnTo>
                          <a:pt x="156" y="386"/>
                        </a:lnTo>
                        <a:lnTo>
                          <a:pt x="176" y="388"/>
                        </a:lnTo>
                        <a:lnTo>
                          <a:pt x="195" y="390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29" name="Freeform 213"/>
                  <p:cNvSpPr>
                    <a:spLocks/>
                  </p:cNvSpPr>
                  <p:nvPr/>
                </p:nvSpPr>
                <p:spPr bwMode="auto">
                  <a:xfrm>
                    <a:off x="2798" y="1278"/>
                    <a:ext cx="98" cy="97"/>
                  </a:xfrm>
                  <a:custGeom>
                    <a:avLst/>
                    <a:gdLst>
                      <a:gd name="T0" fmla="*/ 215 w 389"/>
                      <a:gd name="T1" fmla="*/ 388 h 390"/>
                      <a:gd name="T2" fmla="*/ 252 w 389"/>
                      <a:gd name="T3" fmla="*/ 380 h 390"/>
                      <a:gd name="T4" fmla="*/ 288 w 389"/>
                      <a:gd name="T5" fmla="*/ 366 h 390"/>
                      <a:gd name="T6" fmla="*/ 318 w 389"/>
                      <a:gd name="T7" fmla="*/ 345 h 390"/>
                      <a:gd name="T8" fmla="*/ 344 w 389"/>
                      <a:gd name="T9" fmla="*/ 318 h 390"/>
                      <a:gd name="T10" fmla="*/ 366 w 389"/>
                      <a:gd name="T11" fmla="*/ 287 h 390"/>
                      <a:gd name="T12" fmla="*/ 380 w 389"/>
                      <a:gd name="T13" fmla="*/ 252 h 390"/>
                      <a:gd name="T14" fmla="*/ 388 w 389"/>
                      <a:gd name="T15" fmla="*/ 214 h 390"/>
                      <a:gd name="T16" fmla="*/ 388 w 389"/>
                      <a:gd name="T17" fmla="*/ 175 h 390"/>
                      <a:gd name="T18" fmla="*/ 380 w 389"/>
                      <a:gd name="T19" fmla="*/ 136 h 390"/>
                      <a:gd name="T20" fmla="*/ 366 w 389"/>
                      <a:gd name="T21" fmla="*/ 102 h 390"/>
                      <a:gd name="T22" fmla="*/ 344 w 389"/>
                      <a:gd name="T23" fmla="*/ 70 h 390"/>
                      <a:gd name="T24" fmla="*/ 318 w 389"/>
                      <a:gd name="T25" fmla="*/ 44 h 390"/>
                      <a:gd name="T26" fmla="*/ 288 w 389"/>
                      <a:gd name="T27" fmla="*/ 23 h 390"/>
                      <a:gd name="T28" fmla="*/ 252 w 389"/>
                      <a:gd name="T29" fmla="*/ 8 h 390"/>
                      <a:gd name="T30" fmla="*/ 215 w 389"/>
                      <a:gd name="T31" fmla="*/ 0 h 390"/>
                      <a:gd name="T32" fmla="*/ 176 w 389"/>
                      <a:gd name="T33" fmla="*/ 0 h 390"/>
                      <a:gd name="T34" fmla="*/ 137 w 389"/>
                      <a:gd name="T35" fmla="*/ 8 h 390"/>
                      <a:gd name="T36" fmla="*/ 102 w 389"/>
                      <a:gd name="T37" fmla="*/ 23 h 390"/>
                      <a:gd name="T38" fmla="*/ 71 w 389"/>
                      <a:gd name="T39" fmla="*/ 44 h 390"/>
                      <a:gd name="T40" fmla="*/ 45 w 389"/>
                      <a:gd name="T41" fmla="*/ 70 h 390"/>
                      <a:gd name="T42" fmla="*/ 24 w 389"/>
                      <a:gd name="T43" fmla="*/ 102 h 390"/>
                      <a:gd name="T44" fmla="*/ 9 w 389"/>
                      <a:gd name="T45" fmla="*/ 136 h 390"/>
                      <a:gd name="T46" fmla="*/ 1 w 389"/>
                      <a:gd name="T47" fmla="*/ 175 h 390"/>
                      <a:gd name="T48" fmla="*/ 1 w 389"/>
                      <a:gd name="T49" fmla="*/ 214 h 390"/>
                      <a:gd name="T50" fmla="*/ 9 w 389"/>
                      <a:gd name="T51" fmla="*/ 252 h 390"/>
                      <a:gd name="T52" fmla="*/ 24 w 389"/>
                      <a:gd name="T53" fmla="*/ 287 h 390"/>
                      <a:gd name="T54" fmla="*/ 45 w 389"/>
                      <a:gd name="T55" fmla="*/ 318 h 390"/>
                      <a:gd name="T56" fmla="*/ 71 w 389"/>
                      <a:gd name="T57" fmla="*/ 345 h 390"/>
                      <a:gd name="T58" fmla="*/ 102 w 389"/>
                      <a:gd name="T59" fmla="*/ 366 h 390"/>
                      <a:gd name="T60" fmla="*/ 137 w 389"/>
                      <a:gd name="T61" fmla="*/ 380 h 390"/>
                      <a:gd name="T62" fmla="*/ 176 w 389"/>
                      <a:gd name="T63" fmla="*/ 388 h 39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389" h="390">
                        <a:moveTo>
                          <a:pt x="195" y="390"/>
                        </a:moveTo>
                        <a:lnTo>
                          <a:pt x="215" y="388"/>
                        </a:lnTo>
                        <a:lnTo>
                          <a:pt x="234" y="386"/>
                        </a:lnTo>
                        <a:lnTo>
                          <a:pt x="252" y="380"/>
                        </a:lnTo>
                        <a:lnTo>
                          <a:pt x="271" y="374"/>
                        </a:lnTo>
                        <a:lnTo>
                          <a:pt x="288" y="366"/>
                        </a:lnTo>
                        <a:lnTo>
                          <a:pt x="304" y="357"/>
                        </a:lnTo>
                        <a:lnTo>
                          <a:pt x="318" y="345"/>
                        </a:lnTo>
                        <a:lnTo>
                          <a:pt x="333" y="331"/>
                        </a:lnTo>
                        <a:lnTo>
                          <a:pt x="344" y="318"/>
                        </a:lnTo>
                        <a:lnTo>
                          <a:pt x="356" y="304"/>
                        </a:lnTo>
                        <a:lnTo>
                          <a:pt x="366" y="287"/>
                        </a:lnTo>
                        <a:lnTo>
                          <a:pt x="375" y="271"/>
                        </a:lnTo>
                        <a:lnTo>
                          <a:pt x="380" y="252"/>
                        </a:lnTo>
                        <a:lnTo>
                          <a:pt x="385" y="234"/>
                        </a:lnTo>
                        <a:lnTo>
                          <a:pt x="388" y="214"/>
                        </a:lnTo>
                        <a:lnTo>
                          <a:pt x="389" y="194"/>
                        </a:lnTo>
                        <a:lnTo>
                          <a:pt x="388" y="175"/>
                        </a:lnTo>
                        <a:lnTo>
                          <a:pt x="385" y="156"/>
                        </a:lnTo>
                        <a:lnTo>
                          <a:pt x="380" y="136"/>
                        </a:lnTo>
                        <a:lnTo>
                          <a:pt x="375" y="119"/>
                        </a:lnTo>
                        <a:lnTo>
                          <a:pt x="366" y="102"/>
                        </a:lnTo>
                        <a:lnTo>
                          <a:pt x="356" y="86"/>
                        </a:lnTo>
                        <a:lnTo>
                          <a:pt x="344" y="70"/>
                        </a:lnTo>
                        <a:lnTo>
                          <a:pt x="333" y="57"/>
                        </a:lnTo>
                        <a:lnTo>
                          <a:pt x="318" y="44"/>
                        </a:lnTo>
                        <a:lnTo>
                          <a:pt x="304" y="33"/>
                        </a:lnTo>
                        <a:lnTo>
                          <a:pt x="288" y="23"/>
                        </a:lnTo>
                        <a:lnTo>
                          <a:pt x="271" y="15"/>
                        </a:lnTo>
                        <a:lnTo>
                          <a:pt x="252" y="8"/>
                        </a:lnTo>
                        <a:lnTo>
                          <a:pt x="234" y="4"/>
                        </a:lnTo>
                        <a:lnTo>
                          <a:pt x="215" y="0"/>
                        </a:lnTo>
                        <a:lnTo>
                          <a:pt x="195" y="0"/>
                        </a:lnTo>
                        <a:lnTo>
                          <a:pt x="176" y="0"/>
                        </a:lnTo>
                        <a:lnTo>
                          <a:pt x="156" y="4"/>
                        </a:lnTo>
                        <a:lnTo>
                          <a:pt x="137" y="8"/>
                        </a:lnTo>
                        <a:lnTo>
                          <a:pt x="119" y="15"/>
                        </a:lnTo>
                        <a:lnTo>
                          <a:pt x="102" y="23"/>
                        </a:lnTo>
                        <a:lnTo>
                          <a:pt x="86" y="33"/>
                        </a:lnTo>
                        <a:lnTo>
                          <a:pt x="71" y="44"/>
                        </a:lnTo>
                        <a:lnTo>
                          <a:pt x="57" y="57"/>
                        </a:lnTo>
                        <a:lnTo>
                          <a:pt x="45" y="70"/>
                        </a:lnTo>
                        <a:lnTo>
                          <a:pt x="33" y="86"/>
                        </a:lnTo>
                        <a:lnTo>
                          <a:pt x="24" y="102"/>
                        </a:lnTo>
                        <a:lnTo>
                          <a:pt x="16" y="119"/>
                        </a:lnTo>
                        <a:lnTo>
                          <a:pt x="9" y="136"/>
                        </a:lnTo>
                        <a:lnTo>
                          <a:pt x="4" y="156"/>
                        </a:lnTo>
                        <a:lnTo>
                          <a:pt x="1" y="175"/>
                        </a:lnTo>
                        <a:lnTo>
                          <a:pt x="0" y="194"/>
                        </a:lnTo>
                        <a:lnTo>
                          <a:pt x="1" y="214"/>
                        </a:lnTo>
                        <a:lnTo>
                          <a:pt x="4" y="234"/>
                        </a:lnTo>
                        <a:lnTo>
                          <a:pt x="9" y="252"/>
                        </a:lnTo>
                        <a:lnTo>
                          <a:pt x="16" y="271"/>
                        </a:lnTo>
                        <a:lnTo>
                          <a:pt x="24" y="287"/>
                        </a:lnTo>
                        <a:lnTo>
                          <a:pt x="33" y="304"/>
                        </a:lnTo>
                        <a:lnTo>
                          <a:pt x="45" y="318"/>
                        </a:lnTo>
                        <a:lnTo>
                          <a:pt x="57" y="331"/>
                        </a:lnTo>
                        <a:lnTo>
                          <a:pt x="71" y="345"/>
                        </a:lnTo>
                        <a:lnTo>
                          <a:pt x="86" y="357"/>
                        </a:lnTo>
                        <a:lnTo>
                          <a:pt x="102" y="366"/>
                        </a:lnTo>
                        <a:lnTo>
                          <a:pt x="119" y="374"/>
                        </a:lnTo>
                        <a:lnTo>
                          <a:pt x="137" y="380"/>
                        </a:lnTo>
                        <a:lnTo>
                          <a:pt x="156" y="386"/>
                        </a:lnTo>
                        <a:lnTo>
                          <a:pt x="176" y="388"/>
                        </a:lnTo>
                        <a:lnTo>
                          <a:pt x="195" y="390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30" name="Freeform 214"/>
                  <p:cNvSpPr>
                    <a:spLocks/>
                  </p:cNvSpPr>
                  <p:nvPr/>
                </p:nvSpPr>
                <p:spPr bwMode="auto">
                  <a:xfrm>
                    <a:off x="2805" y="1454"/>
                    <a:ext cx="84" cy="84"/>
                  </a:xfrm>
                  <a:custGeom>
                    <a:avLst/>
                    <a:gdLst>
                      <a:gd name="T0" fmla="*/ 184 w 335"/>
                      <a:gd name="T1" fmla="*/ 334 h 335"/>
                      <a:gd name="T2" fmla="*/ 216 w 335"/>
                      <a:gd name="T3" fmla="*/ 327 h 335"/>
                      <a:gd name="T4" fmla="*/ 247 w 335"/>
                      <a:gd name="T5" fmla="*/ 315 h 335"/>
                      <a:gd name="T6" fmla="*/ 273 w 335"/>
                      <a:gd name="T7" fmla="*/ 297 h 335"/>
                      <a:gd name="T8" fmla="*/ 295 w 335"/>
                      <a:gd name="T9" fmla="*/ 274 h 335"/>
                      <a:gd name="T10" fmla="*/ 314 w 335"/>
                      <a:gd name="T11" fmla="*/ 248 h 335"/>
                      <a:gd name="T12" fmla="*/ 327 w 335"/>
                      <a:gd name="T13" fmla="*/ 218 h 335"/>
                      <a:gd name="T14" fmla="*/ 334 w 335"/>
                      <a:gd name="T15" fmla="*/ 185 h 335"/>
                      <a:gd name="T16" fmla="*/ 334 w 335"/>
                      <a:gd name="T17" fmla="*/ 150 h 335"/>
                      <a:gd name="T18" fmla="*/ 327 w 335"/>
                      <a:gd name="T19" fmla="*/ 117 h 335"/>
                      <a:gd name="T20" fmla="*/ 314 w 335"/>
                      <a:gd name="T21" fmla="*/ 88 h 335"/>
                      <a:gd name="T22" fmla="*/ 295 w 335"/>
                      <a:gd name="T23" fmla="*/ 61 h 335"/>
                      <a:gd name="T24" fmla="*/ 273 w 335"/>
                      <a:gd name="T25" fmla="*/ 38 h 335"/>
                      <a:gd name="T26" fmla="*/ 247 w 335"/>
                      <a:gd name="T27" fmla="*/ 20 h 335"/>
                      <a:gd name="T28" fmla="*/ 216 w 335"/>
                      <a:gd name="T29" fmla="*/ 8 h 335"/>
                      <a:gd name="T30" fmla="*/ 184 w 335"/>
                      <a:gd name="T31" fmla="*/ 1 h 335"/>
                      <a:gd name="T32" fmla="*/ 150 w 335"/>
                      <a:gd name="T33" fmla="*/ 1 h 335"/>
                      <a:gd name="T34" fmla="*/ 117 w 335"/>
                      <a:gd name="T35" fmla="*/ 8 h 335"/>
                      <a:gd name="T36" fmla="*/ 87 w 335"/>
                      <a:gd name="T37" fmla="*/ 20 h 335"/>
                      <a:gd name="T38" fmla="*/ 60 w 335"/>
                      <a:gd name="T39" fmla="*/ 38 h 335"/>
                      <a:gd name="T40" fmla="*/ 38 w 335"/>
                      <a:gd name="T41" fmla="*/ 61 h 335"/>
                      <a:gd name="T42" fmla="*/ 19 w 335"/>
                      <a:gd name="T43" fmla="*/ 88 h 335"/>
                      <a:gd name="T44" fmla="*/ 6 w 335"/>
                      <a:gd name="T45" fmla="*/ 117 h 335"/>
                      <a:gd name="T46" fmla="*/ 0 w 335"/>
                      <a:gd name="T47" fmla="*/ 150 h 335"/>
                      <a:gd name="T48" fmla="*/ 0 w 335"/>
                      <a:gd name="T49" fmla="*/ 185 h 335"/>
                      <a:gd name="T50" fmla="*/ 6 w 335"/>
                      <a:gd name="T51" fmla="*/ 218 h 335"/>
                      <a:gd name="T52" fmla="*/ 19 w 335"/>
                      <a:gd name="T53" fmla="*/ 248 h 335"/>
                      <a:gd name="T54" fmla="*/ 38 w 335"/>
                      <a:gd name="T55" fmla="*/ 274 h 335"/>
                      <a:gd name="T56" fmla="*/ 60 w 335"/>
                      <a:gd name="T57" fmla="*/ 297 h 335"/>
                      <a:gd name="T58" fmla="*/ 87 w 335"/>
                      <a:gd name="T59" fmla="*/ 315 h 335"/>
                      <a:gd name="T60" fmla="*/ 117 w 335"/>
                      <a:gd name="T61" fmla="*/ 327 h 335"/>
                      <a:gd name="T62" fmla="*/ 150 w 335"/>
                      <a:gd name="T63" fmla="*/ 334 h 3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335" h="335">
                        <a:moveTo>
                          <a:pt x="167" y="335"/>
                        </a:moveTo>
                        <a:lnTo>
                          <a:pt x="184" y="334"/>
                        </a:lnTo>
                        <a:lnTo>
                          <a:pt x="200" y="331"/>
                        </a:lnTo>
                        <a:lnTo>
                          <a:pt x="216" y="327"/>
                        </a:lnTo>
                        <a:lnTo>
                          <a:pt x="232" y="322"/>
                        </a:lnTo>
                        <a:lnTo>
                          <a:pt x="247" y="315"/>
                        </a:lnTo>
                        <a:lnTo>
                          <a:pt x="260" y="306"/>
                        </a:lnTo>
                        <a:lnTo>
                          <a:pt x="273" y="297"/>
                        </a:lnTo>
                        <a:lnTo>
                          <a:pt x="285" y="286"/>
                        </a:lnTo>
                        <a:lnTo>
                          <a:pt x="295" y="274"/>
                        </a:lnTo>
                        <a:lnTo>
                          <a:pt x="306" y="261"/>
                        </a:lnTo>
                        <a:lnTo>
                          <a:pt x="314" y="248"/>
                        </a:lnTo>
                        <a:lnTo>
                          <a:pt x="322" y="232"/>
                        </a:lnTo>
                        <a:lnTo>
                          <a:pt x="327" y="218"/>
                        </a:lnTo>
                        <a:lnTo>
                          <a:pt x="331" y="202"/>
                        </a:lnTo>
                        <a:lnTo>
                          <a:pt x="334" y="185"/>
                        </a:lnTo>
                        <a:lnTo>
                          <a:pt x="335" y="167"/>
                        </a:lnTo>
                        <a:lnTo>
                          <a:pt x="334" y="150"/>
                        </a:lnTo>
                        <a:lnTo>
                          <a:pt x="331" y="135"/>
                        </a:lnTo>
                        <a:lnTo>
                          <a:pt x="327" y="117"/>
                        </a:lnTo>
                        <a:lnTo>
                          <a:pt x="322" y="103"/>
                        </a:lnTo>
                        <a:lnTo>
                          <a:pt x="314" y="88"/>
                        </a:lnTo>
                        <a:lnTo>
                          <a:pt x="306" y="74"/>
                        </a:lnTo>
                        <a:lnTo>
                          <a:pt x="295" y="61"/>
                        </a:lnTo>
                        <a:lnTo>
                          <a:pt x="285" y="49"/>
                        </a:lnTo>
                        <a:lnTo>
                          <a:pt x="273" y="38"/>
                        </a:lnTo>
                        <a:lnTo>
                          <a:pt x="260" y="29"/>
                        </a:lnTo>
                        <a:lnTo>
                          <a:pt x="247" y="20"/>
                        </a:lnTo>
                        <a:lnTo>
                          <a:pt x="232" y="13"/>
                        </a:lnTo>
                        <a:lnTo>
                          <a:pt x="216" y="8"/>
                        </a:lnTo>
                        <a:lnTo>
                          <a:pt x="200" y="4"/>
                        </a:lnTo>
                        <a:lnTo>
                          <a:pt x="184" y="1"/>
                        </a:lnTo>
                        <a:lnTo>
                          <a:pt x="167" y="0"/>
                        </a:lnTo>
                        <a:lnTo>
                          <a:pt x="150" y="1"/>
                        </a:lnTo>
                        <a:lnTo>
                          <a:pt x="133" y="4"/>
                        </a:lnTo>
                        <a:lnTo>
                          <a:pt x="117" y="8"/>
                        </a:lnTo>
                        <a:lnTo>
                          <a:pt x="101" y="13"/>
                        </a:lnTo>
                        <a:lnTo>
                          <a:pt x="87" y="20"/>
                        </a:lnTo>
                        <a:lnTo>
                          <a:pt x="74" y="29"/>
                        </a:lnTo>
                        <a:lnTo>
                          <a:pt x="60" y="38"/>
                        </a:lnTo>
                        <a:lnTo>
                          <a:pt x="49" y="49"/>
                        </a:lnTo>
                        <a:lnTo>
                          <a:pt x="38" y="61"/>
                        </a:lnTo>
                        <a:lnTo>
                          <a:pt x="27" y="74"/>
                        </a:lnTo>
                        <a:lnTo>
                          <a:pt x="19" y="88"/>
                        </a:lnTo>
                        <a:lnTo>
                          <a:pt x="13" y="103"/>
                        </a:lnTo>
                        <a:lnTo>
                          <a:pt x="6" y="117"/>
                        </a:lnTo>
                        <a:lnTo>
                          <a:pt x="2" y="135"/>
                        </a:lnTo>
                        <a:lnTo>
                          <a:pt x="0" y="150"/>
                        </a:lnTo>
                        <a:lnTo>
                          <a:pt x="0" y="167"/>
                        </a:lnTo>
                        <a:lnTo>
                          <a:pt x="0" y="185"/>
                        </a:lnTo>
                        <a:lnTo>
                          <a:pt x="2" y="202"/>
                        </a:lnTo>
                        <a:lnTo>
                          <a:pt x="6" y="218"/>
                        </a:lnTo>
                        <a:lnTo>
                          <a:pt x="13" y="232"/>
                        </a:lnTo>
                        <a:lnTo>
                          <a:pt x="19" y="248"/>
                        </a:lnTo>
                        <a:lnTo>
                          <a:pt x="27" y="261"/>
                        </a:lnTo>
                        <a:lnTo>
                          <a:pt x="38" y="274"/>
                        </a:lnTo>
                        <a:lnTo>
                          <a:pt x="49" y="286"/>
                        </a:lnTo>
                        <a:lnTo>
                          <a:pt x="60" y="297"/>
                        </a:lnTo>
                        <a:lnTo>
                          <a:pt x="74" y="306"/>
                        </a:lnTo>
                        <a:lnTo>
                          <a:pt x="87" y="315"/>
                        </a:lnTo>
                        <a:lnTo>
                          <a:pt x="101" y="322"/>
                        </a:lnTo>
                        <a:lnTo>
                          <a:pt x="117" y="327"/>
                        </a:lnTo>
                        <a:lnTo>
                          <a:pt x="133" y="331"/>
                        </a:lnTo>
                        <a:lnTo>
                          <a:pt x="150" y="334"/>
                        </a:lnTo>
                        <a:lnTo>
                          <a:pt x="167" y="335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31" name="Freeform 215"/>
                  <p:cNvSpPr>
                    <a:spLocks/>
                  </p:cNvSpPr>
                  <p:nvPr/>
                </p:nvSpPr>
                <p:spPr bwMode="auto">
                  <a:xfrm>
                    <a:off x="2805" y="1454"/>
                    <a:ext cx="84" cy="84"/>
                  </a:xfrm>
                  <a:custGeom>
                    <a:avLst/>
                    <a:gdLst>
                      <a:gd name="T0" fmla="*/ 184 w 335"/>
                      <a:gd name="T1" fmla="*/ 334 h 335"/>
                      <a:gd name="T2" fmla="*/ 216 w 335"/>
                      <a:gd name="T3" fmla="*/ 327 h 335"/>
                      <a:gd name="T4" fmla="*/ 247 w 335"/>
                      <a:gd name="T5" fmla="*/ 315 h 335"/>
                      <a:gd name="T6" fmla="*/ 273 w 335"/>
                      <a:gd name="T7" fmla="*/ 297 h 335"/>
                      <a:gd name="T8" fmla="*/ 295 w 335"/>
                      <a:gd name="T9" fmla="*/ 274 h 335"/>
                      <a:gd name="T10" fmla="*/ 314 w 335"/>
                      <a:gd name="T11" fmla="*/ 248 h 335"/>
                      <a:gd name="T12" fmla="*/ 327 w 335"/>
                      <a:gd name="T13" fmla="*/ 218 h 335"/>
                      <a:gd name="T14" fmla="*/ 334 w 335"/>
                      <a:gd name="T15" fmla="*/ 185 h 335"/>
                      <a:gd name="T16" fmla="*/ 334 w 335"/>
                      <a:gd name="T17" fmla="*/ 150 h 335"/>
                      <a:gd name="T18" fmla="*/ 327 w 335"/>
                      <a:gd name="T19" fmla="*/ 117 h 335"/>
                      <a:gd name="T20" fmla="*/ 314 w 335"/>
                      <a:gd name="T21" fmla="*/ 88 h 335"/>
                      <a:gd name="T22" fmla="*/ 295 w 335"/>
                      <a:gd name="T23" fmla="*/ 61 h 335"/>
                      <a:gd name="T24" fmla="*/ 273 w 335"/>
                      <a:gd name="T25" fmla="*/ 38 h 335"/>
                      <a:gd name="T26" fmla="*/ 247 w 335"/>
                      <a:gd name="T27" fmla="*/ 20 h 335"/>
                      <a:gd name="T28" fmla="*/ 216 w 335"/>
                      <a:gd name="T29" fmla="*/ 8 h 335"/>
                      <a:gd name="T30" fmla="*/ 184 w 335"/>
                      <a:gd name="T31" fmla="*/ 1 h 335"/>
                      <a:gd name="T32" fmla="*/ 150 w 335"/>
                      <a:gd name="T33" fmla="*/ 1 h 335"/>
                      <a:gd name="T34" fmla="*/ 117 w 335"/>
                      <a:gd name="T35" fmla="*/ 8 h 335"/>
                      <a:gd name="T36" fmla="*/ 87 w 335"/>
                      <a:gd name="T37" fmla="*/ 20 h 335"/>
                      <a:gd name="T38" fmla="*/ 60 w 335"/>
                      <a:gd name="T39" fmla="*/ 38 h 335"/>
                      <a:gd name="T40" fmla="*/ 38 w 335"/>
                      <a:gd name="T41" fmla="*/ 61 h 335"/>
                      <a:gd name="T42" fmla="*/ 19 w 335"/>
                      <a:gd name="T43" fmla="*/ 88 h 335"/>
                      <a:gd name="T44" fmla="*/ 6 w 335"/>
                      <a:gd name="T45" fmla="*/ 117 h 335"/>
                      <a:gd name="T46" fmla="*/ 0 w 335"/>
                      <a:gd name="T47" fmla="*/ 150 h 335"/>
                      <a:gd name="T48" fmla="*/ 0 w 335"/>
                      <a:gd name="T49" fmla="*/ 185 h 335"/>
                      <a:gd name="T50" fmla="*/ 6 w 335"/>
                      <a:gd name="T51" fmla="*/ 218 h 335"/>
                      <a:gd name="T52" fmla="*/ 19 w 335"/>
                      <a:gd name="T53" fmla="*/ 248 h 335"/>
                      <a:gd name="T54" fmla="*/ 38 w 335"/>
                      <a:gd name="T55" fmla="*/ 274 h 335"/>
                      <a:gd name="T56" fmla="*/ 60 w 335"/>
                      <a:gd name="T57" fmla="*/ 297 h 335"/>
                      <a:gd name="T58" fmla="*/ 87 w 335"/>
                      <a:gd name="T59" fmla="*/ 315 h 335"/>
                      <a:gd name="T60" fmla="*/ 117 w 335"/>
                      <a:gd name="T61" fmla="*/ 327 h 335"/>
                      <a:gd name="T62" fmla="*/ 150 w 335"/>
                      <a:gd name="T63" fmla="*/ 334 h 3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335" h="335">
                        <a:moveTo>
                          <a:pt x="167" y="335"/>
                        </a:moveTo>
                        <a:lnTo>
                          <a:pt x="184" y="334"/>
                        </a:lnTo>
                        <a:lnTo>
                          <a:pt x="200" y="331"/>
                        </a:lnTo>
                        <a:lnTo>
                          <a:pt x="216" y="327"/>
                        </a:lnTo>
                        <a:lnTo>
                          <a:pt x="232" y="322"/>
                        </a:lnTo>
                        <a:lnTo>
                          <a:pt x="247" y="315"/>
                        </a:lnTo>
                        <a:lnTo>
                          <a:pt x="260" y="306"/>
                        </a:lnTo>
                        <a:lnTo>
                          <a:pt x="273" y="297"/>
                        </a:lnTo>
                        <a:lnTo>
                          <a:pt x="285" y="286"/>
                        </a:lnTo>
                        <a:lnTo>
                          <a:pt x="295" y="274"/>
                        </a:lnTo>
                        <a:lnTo>
                          <a:pt x="306" y="261"/>
                        </a:lnTo>
                        <a:lnTo>
                          <a:pt x="314" y="248"/>
                        </a:lnTo>
                        <a:lnTo>
                          <a:pt x="322" y="232"/>
                        </a:lnTo>
                        <a:lnTo>
                          <a:pt x="327" y="218"/>
                        </a:lnTo>
                        <a:lnTo>
                          <a:pt x="331" y="202"/>
                        </a:lnTo>
                        <a:lnTo>
                          <a:pt x="334" y="185"/>
                        </a:lnTo>
                        <a:lnTo>
                          <a:pt x="335" y="167"/>
                        </a:lnTo>
                        <a:lnTo>
                          <a:pt x="334" y="150"/>
                        </a:lnTo>
                        <a:lnTo>
                          <a:pt x="331" y="135"/>
                        </a:lnTo>
                        <a:lnTo>
                          <a:pt x="327" y="117"/>
                        </a:lnTo>
                        <a:lnTo>
                          <a:pt x="322" y="103"/>
                        </a:lnTo>
                        <a:lnTo>
                          <a:pt x="314" y="88"/>
                        </a:lnTo>
                        <a:lnTo>
                          <a:pt x="306" y="74"/>
                        </a:lnTo>
                        <a:lnTo>
                          <a:pt x="295" y="61"/>
                        </a:lnTo>
                        <a:lnTo>
                          <a:pt x="285" y="49"/>
                        </a:lnTo>
                        <a:lnTo>
                          <a:pt x="273" y="38"/>
                        </a:lnTo>
                        <a:lnTo>
                          <a:pt x="260" y="29"/>
                        </a:lnTo>
                        <a:lnTo>
                          <a:pt x="247" y="20"/>
                        </a:lnTo>
                        <a:lnTo>
                          <a:pt x="232" y="13"/>
                        </a:lnTo>
                        <a:lnTo>
                          <a:pt x="216" y="8"/>
                        </a:lnTo>
                        <a:lnTo>
                          <a:pt x="200" y="4"/>
                        </a:lnTo>
                        <a:lnTo>
                          <a:pt x="184" y="1"/>
                        </a:lnTo>
                        <a:lnTo>
                          <a:pt x="167" y="0"/>
                        </a:lnTo>
                        <a:lnTo>
                          <a:pt x="150" y="1"/>
                        </a:lnTo>
                        <a:lnTo>
                          <a:pt x="133" y="4"/>
                        </a:lnTo>
                        <a:lnTo>
                          <a:pt x="117" y="8"/>
                        </a:lnTo>
                        <a:lnTo>
                          <a:pt x="101" y="13"/>
                        </a:lnTo>
                        <a:lnTo>
                          <a:pt x="87" y="20"/>
                        </a:lnTo>
                        <a:lnTo>
                          <a:pt x="74" y="29"/>
                        </a:lnTo>
                        <a:lnTo>
                          <a:pt x="60" y="38"/>
                        </a:lnTo>
                        <a:lnTo>
                          <a:pt x="49" y="49"/>
                        </a:lnTo>
                        <a:lnTo>
                          <a:pt x="38" y="61"/>
                        </a:lnTo>
                        <a:lnTo>
                          <a:pt x="27" y="74"/>
                        </a:lnTo>
                        <a:lnTo>
                          <a:pt x="19" y="88"/>
                        </a:lnTo>
                        <a:lnTo>
                          <a:pt x="13" y="103"/>
                        </a:lnTo>
                        <a:lnTo>
                          <a:pt x="6" y="117"/>
                        </a:lnTo>
                        <a:lnTo>
                          <a:pt x="2" y="135"/>
                        </a:lnTo>
                        <a:lnTo>
                          <a:pt x="0" y="150"/>
                        </a:lnTo>
                        <a:lnTo>
                          <a:pt x="0" y="167"/>
                        </a:lnTo>
                        <a:lnTo>
                          <a:pt x="0" y="185"/>
                        </a:lnTo>
                        <a:lnTo>
                          <a:pt x="2" y="202"/>
                        </a:lnTo>
                        <a:lnTo>
                          <a:pt x="6" y="218"/>
                        </a:lnTo>
                        <a:lnTo>
                          <a:pt x="13" y="232"/>
                        </a:lnTo>
                        <a:lnTo>
                          <a:pt x="19" y="248"/>
                        </a:lnTo>
                        <a:lnTo>
                          <a:pt x="27" y="261"/>
                        </a:lnTo>
                        <a:lnTo>
                          <a:pt x="38" y="274"/>
                        </a:lnTo>
                        <a:lnTo>
                          <a:pt x="49" y="286"/>
                        </a:lnTo>
                        <a:lnTo>
                          <a:pt x="60" y="297"/>
                        </a:lnTo>
                        <a:lnTo>
                          <a:pt x="74" y="306"/>
                        </a:lnTo>
                        <a:lnTo>
                          <a:pt x="87" y="315"/>
                        </a:lnTo>
                        <a:lnTo>
                          <a:pt x="101" y="322"/>
                        </a:lnTo>
                        <a:lnTo>
                          <a:pt x="117" y="327"/>
                        </a:lnTo>
                        <a:lnTo>
                          <a:pt x="133" y="331"/>
                        </a:lnTo>
                        <a:lnTo>
                          <a:pt x="150" y="334"/>
                        </a:lnTo>
                        <a:lnTo>
                          <a:pt x="167" y="335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32" name="Freeform 216"/>
                  <p:cNvSpPr>
                    <a:spLocks/>
                  </p:cNvSpPr>
                  <p:nvPr/>
                </p:nvSpPr>
                <p:spPr bwMode="auto">
                  <a:xfrm>
                    <a:off x="2454" y="1536"/>
                    <a:ext cx="91" cy="90"/>
                  </a:xfrm>
                  <a:custGeom>
                    <a:avLst/>
                    <a:gdLst>
                      <a:gd name="T0" fmla="*/ 200 w 362"/>
                      <a:gd name="T1" fmla="*/ 361 h 362"/>
                      <a:gd name="T2" fmla="*/ 235 w 362"/>
                      <a:gd name="T3" fmla="*/ 354 h 362"/>
                      <a:gd name="T4" fmla="*/ 267 w 362"/>
                      <a:gd name="T5" fmla="*/ 340 h 362"/>
                      <a:gd name="T6" fmla="*/ 296 w 362"/>
                      <a:gd name="T7" fmla="*/ 320 h 362"/>
                      <a:gd name="T8" fmla="*/ 321 w 362"/>
                      <a:gd name="T9" fmla="*/ 296 h 362"/>
                      <a:gd name="T10" fmla="*/ 341 w 362"/>
                      <a:gd name="T11" fmla="*/ 267 h 362"/>
                      <a:gd name="T12" fmla="*/ 354 w 362"/>
                      <a:gd name="T13" fmla="*/ 234 h 362"/>
                      <a:gd name="T14" fmla="*/ 361 w 362"/>
                      <a:gd name="T15" fmla="*/ 200 h 362"/>
                      <a:gd name="T16" fmla="*/ 361 w 362"/>
                      <a:gd name="T17" fmla="*/ 163 h 362"/>
                      <a:gd name="T18" fmla="*/ 354 w 362"/>
                      <a:gd name="T19" fmla="*/ 128 h 362"/>
                      <a:gd name="T20" fmla="*/ 341 w 362"/>
                      <a:gd name="T21" fmla="*/ 95 h 362"/>
                      <a:gd name="T22" fmla="*/ 321 w 362"/>
                      <a:gd name="T23" fmla="*/ 66 h 362"/>
                      <a:gd name="T24" fmla="*/ 296 w 362"/>
                      <a:gd name="T25" fmla="*/ 42 h 362"/>
                      <a:gd name="T26" fmla="*/ 267 w 362"/>
                      <a:gd name="T27" fmla="*/ 22 h 362"/>
                      <a:gd name="T28" fmla="*/ 235 w 362"/>
                      <a:gd name="T29" fmla="*/ 8 h 362"/>
                      <a:gd name="T30" fmla="*/ 200 w 362"/>
                      <a:gd name="T31" fmla="*/ 1 h 362"/>
                      <a:gd name="T32" fmla="*/ 163 w 362"/>
                      <a:gd name="T33" fmla="*/ 1 h 362"/>
                      <a:gd name="T34" fmla="*/ 127 w 362"/>
                      <a:gd name="T35" fmla="*/ 8 h 362"/>
                      <a:gd name="T36" fmla="*/ 94 w 362"/>
                      <a:gd name="T37" fmla="*/ 22 h 362"/>
                      <a:gd name="T38" fmla="*/ 66 w 362"/>
                      <a:gd name="T39" fmla="*/ 42 h 362"/>
                      <a:gd name="T40" fmla="*/ 41 w 362"/>
                      <a:gd name="T41" fmla="*/ 66 h 362"/>
                      <a:gd name="T42" fmla="*/ 21 w 362"/>
                      <a:gd name="T43" fmla="*/ 95 h 362"/>
                      <a:gd name="T44" fmla="*/ 8 w 362"/>
                      <a:gd name="T45" fmla="*/ 128 h 362"/>
                      <a:gd name="T46" fmla="*/ 0 w 362"/>
                      <a:gd name="T47" fmla="*/ 163 h 362"/>
                      <a:gd name="T48" fmla="*/ 0 w 362"/>
                      <a:gd name="T49" fmla="*/ 200 h 362"/>
                      <a:gd name="T50" fmla="*/ 8 w 362"/>
                      <a:gd name="T51" fmla="*/ 234 h 362"/>
                      <a:gd name="T52" fmla="*/ 21 w 362"/>
                      <a:gd name="T53" fmla="*/ 267 h 362"/>
                      <a:gd name="T54" fmla="*/ 41 w 362"/>
                      <a:gd name="T55" fmla="*/ 296 h 362"/>
                      <a:gd name="T56" fmla="*/ 66 w 362"/>
                      <a:gd name="T57" fmla="*/ 320 h 362"/>
                      <a:gd name="T58" fmla="*/ 94 w 362"/>
                      <a:gd name="T59" fmla="*/ 340 h 362"/>
                      <a:gd name="T60" fmla="*/ 127 w 362"/>
                      <a:gd name="T61" fmla="*/ 354 h 362"/>
                      <a:gd name="T62" fmla="*/ 163 w 362"/>
                      <a:gd name="T63" fmla="*/ 361 h 36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362" h="362">
                        <a:moveTo>
                          <a:pt x="181" y="362"/>
                        </a:moveTo>
                        <a:lnTo>
                          <a:pt x="200" y="361"/>
                        </a:lnTo>
                        <a:lnTo>
                          <a:pt x="217" y="358"/>
                        </a:lnTo>
                        <a:lnTo>
                          <a:pt x="235" y="354"/>
                        </a:lnTo>
                        <a:lnTo>
                          <a:pt x="251" y="348"/>
                        </a:lnTo>
                        <a:lnTo>
                          <a:pt x="267" y="340"/>
                        </a:lnTo>
                        <a:lnTo>
                          <a:pt x="283" y="331"/>
                        </a:lnTo>
                        <a:lnTo>
                          <a:pt x="296" y="320"/>
                        </a:lnTo>
                        <a:lnTo>
                          <a:pt x="309" y="310"/>
                        </a:lnTo>
                        <a:lnTo>
                          <a:pt x="321" y="296"/>
                        </a:lnTo>
                        <a:lnTo>
                          <a:pt x="332" y="282"/>
                        </a:lnTo>
                        <a:lnTo>
                          <a:pt x="341" y="267"/>
                        </a:lnTo>
                        <a:lnTo>
                          <a:pt x="347" y="252"/>
                        </a:lnTo>
                        <a:lnTo>
                          <a:pt x="354" y="234"/>
                        </a:lnTo>
                        <a:lnTo>
                          <a:pt x="358" y="217"/>
                        </a:lnTo>
                        <a:lnTo>
                          <a:pt x="361" y="200"/>
                        </a:lnTo>
                        <a:lnTo>
                          <a:pt x="362" y="182"/>
                        </a:lnTo>
                        <a:lnTo>
                          <a:pt x="361" y="163"/>
                        </a:lnTo>
                        <a:lnTo>
                          <a:pt x="358" y="145"/>
                        </a:lnTo>
                        <a:lnTo>
                          <a:pt x="354" y="128"/>
                        </a:lnTo>
                        <a:lnTo>
                          <a:pt x="347" y="110"/>
                        </a:lnTo>
                        <a:lnTo>
                          <a:pt x="341" y="95"/>
                        </a:lnTo>
                        <a:lnTo>
                          <a:pt x="332" y="80"/>
                        </a:lnTo>
                        <a:lnTo>
                          <a:pt x="321" y="66"/>
                        </a:lnTo>
                        <a:lnTo>
                          <a:pt x="309" y="54"/>
                        </a:lnTo>
                        <a:lnTo>
                          <a:pt x="296" y="42"/>
                        </a:lnTo>
                        <a:lnTo>
                          <a:pt x="283" y="31"/>
                        </a:lnTo>
                        <a:lnTo>
                          <a:pt x="267" y="22"/>
                        </a:lnTo>
                        <a:lnTo>
                          <a:pt x="251" y="14"/>
                        </a:lnTo>
                        <a:lnTo>
                          <a:pt x="235" y="8"/>
                        </a:lnTo>
                        <a:lnTo>
                          <a:pt x="217" y="4"/>
                        </a:lnTo>
                        <a:lnTo>
                          <a:pt x="200" y="1"/>
                        </a:lnTo>
                        <a:lnTo>
                          <a:pt x="181" y="0"/>
                        </a:lnTo>
                        <a:lnTo>
                          <a:pt x="163" y="1"/>
                        </a:lnTo>
                        <a:lnTo>
                          <a:pt x="144" y="4"/>
                        </a:lnTo>
                        <a:lnTo>
                          <a:pt x="127" y="8"/>
                        </a:lnTo>
                        <a:lnTo>
                          <a:pt x="110" y="14"/>
                        </a:lnTo>
                        <a:lnTo>
                          <a:pt x="94" y="22"/>
                        </a:lnTo>
                        <a:lnTo>
                          <a:pt x="79" y="31"/>
                        </a:lnTo>
                        <a:lnTo>
                          <a:pt x="66" y="42"/>
                        </a:lnTo>
                        <a:lnTo>
                          <a:pt x="53" y="54"/>
                        </a:lnTo>
                        <a:lnTo>
                          <a:pt x="41" y="66"/>
                        </a:lnTo>
                        <a:lnTo>
                          <a:pt x="31" y="80"/>
                        </a:lnTo>
                        <a:lnTo>
                          <a:pt x="21" y="95"/>
                        </a:lnTo>
                        <a:lnTo>
                          <a:pt x="13" y="110"/>
                        </a:lnTo>
                        <a:lnTo>
                          <a:pt x="8" y="128"/>
                        </a:lnTo>
                        <a:lnTo>
                          <a:pt x="3" y="145"/>
                        </a:lnTo>
                        <a:lnTo>
                          <a:pt x="0" y="163"/>
                        </a:lnTo>
                        <a:lnTo>
                          <a:pt x="0" y="182"/>
                        </a:lnTo>
                        <a:lnTo>
                          <a:pt x="0" y="200"/>
                        </a:lnTo>
                        <a:lnTo>
                          <a:pt x="3" y="217"/>
                        </a:lnTo>
                        <a:lnTo>
                          <a:pt x="8" y="234"/>
                        </a:lnTo>
                        <a:lnTo>
                          <a:pt x="13" y="252"/>
                        </a:lnTo>
                        <a:lnTo>
                          <a:pt x="21" y="267"/>
                        </a:lnTo>
                        <a:lnTo>
                          <a:pt x="31" y="282"/>
                        </a:lnTo>
                        <a:lnTo>
                          <a:pt x="41" y="296"/>
                        </a:lnTo>
                        <a:lnTo>
                          <a:pt x="53" y="310"/>
                        </a:lnTo>
                        <a:lnTo>
                          <a:pt x="66" y="320"/>
                        </a:lnTo>
                        <a:lnTo>
                          <a:pt x="79" y="331"/>
                        </a:lnTo>
                        <a:lnTo>
                          <a:pt x="94" y="340"/>
                        </a:lnTo>
                        <a:lnTo>
                          <a:pt x="110" y="348"/>
                        </a:lnTo>
                        <a:lnTo>
                          <a:pt x="127" y="354"/>
                        </a:lnTo>
                        <a:lnTo>
                          <a:pt x="144" y="358"/>
                        </a:lnTo>
                        <a:lnTo>
                          <a:pt x="163" y="361"/>
                        </a:lnTo>
                        <a:lnTo>
                          <a:pt x="181" y="362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33" name="Freeform 217"/>
                  <p:cNvSpPr>
                    <a:spLocks/>
                  </p:cNvSpPr>
                  <p:nvPr/>
                </p:nvSpPr>
                <p:spPr bwMode="auto">
                  <a:xfrm>
                    <a:off x="2454" y="1536"/>
                    <a:ext cx="91" cy="90"/>
                  </a:xfrm>
                  <a:custGeom>
                    <a:avLst/>
                    <a:gdLst>
                      <a:gd name="T0" fmla="*/ 200 w 362"/>
                      <a:gd name="T1" fmla="*/ 361 h 362"/>
                      <a:gd name="T2" fmla="*/ 235 w 362"/>
                      <a:gd name="T3" fmla="*/ 354 h 362"/>
                      <a:gd name="T4" fmla="*/ 267 w 362"/>
                      <a:gd name="T5" fmla="*/ 340 h 362"/>
                      <a:gd name="T6" fmla="*/ 296 w 362"/>
                      <a:gd name="T7" fmla="*/ 320 h 362"/>
                      <a:gd name="T8" fmla="*/ 321 w 362"/>
                      <a:gd name="T9" fmla="*/ 296 h 362"/>
                      <a:gd name="T10" fmla="*/ 341 w 362"/>
                      <a:gd name="T11" fmla="*/ 267 h 362"/>
                      <a:gd name="T12" fmla="*/ 354 w 362"/>
                      <a:gd name="T13" fmla="*/ 234 h 362"/>
                      <a:gd name="T14" fmla="*/ 361 w 362"/>
                      <a:gd name="T15" fmla="*/ 200 h 362"/>
                      <a:gd name="T16" fmla="*/ 361 w 362"/>
                      <a:gd name="T17" fmla="*/ 163 h 362"/>
                      <a:gd name="T18" fmla="*/ 354 w 362"/>
                      <a:gd name="T19" fmla="*/ 128 h 362"/>
                      <a:gd name="T20" fmla="*/ 341 w 362"/>
                      <a:gd name="T21" fmla="*/ 95 h 362"/>
                      <a:gd name="T22" fmla="*/ 321 w 362"/>
                      <a:gd name="T23" fmla="*/ 66 h 362"/>
                      <a:gd name="T24" fmla="*/ 296 w 362"/>
                      <a:gd name="T25" fmla="*/ 42 h 362"/>
                      <a:gd name="T26" fmla="*/ 267 w 362"/>
                      <a:gd name="T27" fmla="*/ 22 h 362"/>
                      <a:gd name="T28" fmla="*/ 235 w 362"/>
                      <a:gd name="T29" fmla="*/ 8 h 362"/>
                      <a:gd name="T30" fmla="*/ 200 w 362"/>
                      <a:gd name="T31" fmla="*/ 1 h 362"/>
                      <a:gd name="T32" fmla="*/ 163 w 362"/>
                      <a:gd name="T33" fmla="*/ 1 h 362"/>
                      <a:gd name="T34" fmla="*/ 127 w 362"/>
                      <a:gd name="T35" fmla="*/ 8 h 362"/>
                      <a:gd name="T36" fmla="*/ 94 w 362"/>
                      <a:gd name="T37" fmla="*/ 22 h 362"/>
                      <a:gd name="T38" fmla="*/ 66 w 362"/>
                      <a:gd name="T39" fmla="*/ 42 h 362"/>
                      <a:gd name="T40" fmla="*/ 41 w 362"/>
                      <a:gd name="T41" fmla="*/ 66 h 362"/>
                      <a:gd name="T42" fmla="*/ 21 w 362"/>
                      <a:gd name="T43" fmla="*/ 95 h 362"/>
                      <a:gd name="T44" fmla="*/ 8 w 362"/>
                      <a:gd name="T45" fmla="*/ 128 h 362"/>
                      <a:gd name="T46" fmla="*/ 0 w 362"/>
                      <a:gd name="T47" fmla="*/ 163 h 362"/>
                      <a:gd name="T48" fmla="*/ 0 w 362"/>
                      <a:gd name="T49" fmla="*/ 200 h 362"/>
                      <a:gd name="T50" fmla="*/ 8 w 362"/>
                      <a:gd name="T51" fmla="*/ 234 h 362"/>
                      <a:gd name="T52" fmla="*/ 21 w 362"/>
                      <a:gd name="T53" fmla="*/ 267 h 362"/>
                      <a:gd name="T54" fmla="*/ 41 w 362"/>
                      <a:gd name="T55" fmla="*/ 296 h 362"/>
                      <a:gd name="T56" fmla="*/ 66 w 362"/>
                      <a:gd name="T57" fmla="*/ 320 h 362"/>
                      <a:gd name="T58" fmla="*/ 94 w 362"/>
                      <a:gd name="T59" fmla="*/ 340 h 362"/>
                      <a:gd name="T60" fmla="*/ 127 w 362"/>
                      <a:gd name="T61" fmla="*/ 354 h 362"/>
                      <a:gd name="T62" fmla="*/ 163 w 362"/>
                      <a:gd name="T63" fmla="*/ 361 h 36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362" h="362">
                        <a:moveTo>
                          <a:pt x="181" y="362"/>
                        </a:moveTo>
                        <a:lnTo>
                          <a:pt x="200" y="361"/>
                        </a:lnTo>
                        <a:lnTo>
                          <a:pt x="217" y="358"/>
                        </a:lnTo>
                        <a:lnTo>
                          <a:pt x="235" y="354"/>
                        </a:lnTo>
                        <a:lnTo>
                          <a:pt x="251" y="348"/>
                        </a:lnTo>
                        <a:lnTo>
                          <a:pt x="267" y="340"/>
                        </a:lnTo>
                        <a:lnTo>
                          <a:pt x="283" y="331"/>
                        </a:lnTo>
                        <a:lnTo>
                          <a:pt x="296" y="320"/>
                        </a:lnTo>
                        <a:lnTo>
                          <a:pt x="309" y="310"/>
                        </a:lnTo>
                        <a:lnTo>
                          <a:pt x="321" y="296"/>
                        </a:lnTo>
                        <a:lnTo>
                          <a:pt x="332" y="282"/>
                        </a:lnTo>
                        <a:lnTo>
                          <a:pt x="341" y="267"/>
                        </a:lnTo>
                        <a:lnTo>
                          <a:pt x="347" y="252"/>
                        </a:lnTo>
                        <a:lnTo>
                          <a:pt x="354" y="234"/>
                        </a:lnTo>
                        <a:lnTo>
                          <a:pt x="358" y="217"/>
                        </a:lnTo>
                        <a:lnTo>
                          <a:pt x="361" y="200"/>
                        </a:lnTo>
                        <a:lnTo>
                          <a:pt x="362" y="182"/>
                        </a:lnTo>
                        <a:lnTo>
                          <a:pt x="361" y="163"/>
                        </a:lnTo>
                        <a:lnTo>
                          <a:pt x="358" y="145"/>
                        </a:lnTo>
                        <a:lnTo>
                          <a:pt x="354" y="128"/>
                        </a:lnTo>
                        <a:lnTo>
                          <a:pt x="347" y="110"/>
                        </a:lnTo>
                        <a:lnTo>
                          <a:pt x="341" y="95"/>
                        </a:lnTo>
                        <a:lnTo>
                          <a:pt x="332" y="80"/>
                        </a:lnTo>
                        <a:lnTo>
                          <a:pt x="321" y="66"/>
                        </a:lnTo>
                        <a:lnTo>
                          <a:pt x="309" y="54"/>
                        </a:lnTo>
                        <a:lnTo>
                          <a:pt x="296" y="42"/>
                        </a:lnTo>
                        <a:lnTo>
                          <a:pt x="283" y="31"/>
                        </a:lnTo>
                        <a:lnTo>
                          <a:pt x="267" y="22"/>
                        </a:lnTo>
                        <a:lnTo>
                          <a:pt x="251" y="14"/>
                        </a:lnTo>
                        <a:lnTo>
                          <a:pt x="235" y="8"/>
                        </a:lnTo>
                        <a:lnTo>
                          <a:pt x="217" y="4"/>
                        </a:lnTo>
                        <a:lnTo>
                          <a:pt x="200" y="1"/>
                        </a:lnTo>
                        <a:lnTo>
                          <a:pt x="181" y="0"/>
                        </a:lnTo>
                        <a:lnTo>
                          <a:pt x="163" y="1"/>
                        </a:lnTo>
                        <a:lnTo>
                          <a:pt x="144" y="4"/>
                        </a:lnTo>
                        <a:lnTo>
                          <a:pt x="127" y="8"/>
                        </a:lnTo>
                        <a:lnTo>
                          <a:pt x="110" y="14"/>
                        </a:lnTo>
                        <a:lnTo>
                          <a:pt x="94" y="22"/>
                        </a:lnTo>
                        <a:lnTo>
                          <a:pt x="79" y="31"/>
                        </a:lnTo>
                        <a:lnTo>
                          <a:pt x="66" y="42"/>
                        </a:lnTo>
                        <a:lnTo>
                          <a:pt x="53" y="54"/>
                        </a:lnTo>
                        <a:lnTo>
                          <a:pt x="41" y="66"/>
                        </a:lnTo>
                        <a:lnTo>
                          <a:pt x="31" y="80"/>
                        </a:lnTo>
                        <a:lnTo>
                          <a:pt x="21" y="95"/>
                        </a:lnTo>
                        <a:lnTo>
                          <a:pt x="13" y="110"/>
                        </a:lnTo>
                        <a:lnTo>
                          <a:pt x="8" y="128"/>
                        </a:lnTo>
                        <a:lnTo>
                          <a:pt x="3" y="145"/>
                        </a:lnTo>
                        <a:lnTo>
                          <a:pt x="0" y="163"/>
                        </a:lnTo>
                        <a:lnTo>
                          <a:pt x="0" y="182"/>
                        </a:lnTo>
                        <a:lnTo>
                          <a:pt x="0" y="200"/>
                        </a:lnTo>
                        <a:lnTo>
                          <a:pt x="3" y="217"/>
                        </a:lnTo>
                        <a:lnTo>
                          <a:pt x="8" y="234"/>
                        </a:lnTo>
                        <a:lnTo>
                          <a:pt x="13" y="252"/>
                        </a:lnTo>
                        <a:lnTo>
                          <a:pt x="21" y="267"/>
                        </a:lnTo>
                        <a:lnTo>
                          <a:pt x="31" y="282"/>
                        </a:lnTo>
                        <a:lnTo>
                          <a:pt x="41" y="296"/>
                        </a:lnTo>
                        <a:lnTo>
                          <a:pt x="53" y="310"/>
                        </a:lnTo>
                        <a:lnTo>
                          <a:pt x="66" y="320"/>
                        </a:lnTo>
                        <a:lnTo>
                          <a:pt x="79" y="331"/>
                        </a:lnTo>
                        <a:lnTo>
                          <a:pt x="94" y="340"/>
                        </a:lnTo>
                        <a:lnTo>
                          <a:pt x="110" y="348"/>
                        </a:lnTo>
                        <a:lnTo>
                          <a:pt x="127" y="354"/>
                        </a:lnTo>
                        <a:lnTo>
                          <a:pt x="144" y="358"/>
                        </a:lnTo>
                        <a:lnTo>
                          <a:pt x="163" y="361"/>
                        </a:lnTo>
                        <a:lnTo>
                          <a:pt x="181" y="362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34" name="Freeform 218"/>
                  <p:cNvSpPr>
                    <a:spLocks/>
                  </p:cNvSpPr>
                  <p:nvPr/>
                </p:nvSpPr>
                <p:spPr bwMode="auto">
                  <a:xfrm>
                    <a:off x="2453" y="1405"/>
                    <a:ext cx="90" cy="90"/>
                  </a:xfrm>
                  <a:custGeom>
                    <a:avLst/>
                    <a:gdLst>
                      <a:gd name="T0" fmla="*/ 199 w 362"/>
                      <a:gd name="T1" fmla="*/ 360 h 362"/>
                      <a:gd name="T2" fmla="*/ 235 w 362"/>
                      <a:gd name="T3" fmla="*/ 354 h 362"/>
                      <a:gd name="T4" fmla="*/ 267 w 362"/>
                      <a:gd name="T5" fmla="*/ 340 h 362"/>
                      <a:gd name="T6" fmla="*/ 296 w 362"/>
                      <a:gd name="T7" fmla="*/ 321 h 362"/>
                      <a:gd name="T8" fmla="*/ 321 w 362"/>
                      <a:gd name="T9" fmla="*/ 296 h 362"/>
                      <a:gd name="T10" fmla="*/ 340 w 362"/>
                      <a:gd name="T11" fmla="*/ 267 h 362"/>
                      <a:gd name="T12" fmla="*/ 354 w 362"/>
                      <a:gd name="T13" fmla="*/ 235 h 362"/>
                      <a:gd name="T14" fmla="*/ 362 w 362"/>
                      <a:gd name="T15" fmla="*/ 199 h 362"/>
                      <a:gd name="T16" fmla="*/ 362 w 362"/>
                      <a:gd name="T17" fmla="*/ 162 h 362"/>
                      <a:gd name="T18" fmla="*/ 354 w 362"/>
                      <a:gd name="T19" fmla="*/ 127 h 362"/>
                      <a:gd name="T20" fmla="*/ 340 w 362"/>
                      <a:gd name="T21" fmla="*/ 95 h 362"/>
                      <a:gd name="T22" fmla="*/ 321 w 362"/>
                      <a:gd name="T23" fmla="*/ 66 h 362"/>
                      <a:gd name="T24" fmla="*/ 296 w 362"/>
                      <a:gd name="T25" fmla="*/ 41 h 362"/>
                      <a:gd name="T26" fmla="*/ 267 w 362"/>
                      <a:gd name="T27" fmla="*/ 21 h 362"/>
                      <a:gd name="T28" fmla="*/ 235 w 362"/>
                      <a:gd name="T29" fmla="*/ 8 h 362"/>
                      <a:gd name="T30" fmla="*/ 199 w 362"/>
                      <a:gd name="T31" fmla="*/ 0 h 362"/>
                      <a:gd name="T32" fmla="*/ 162 w 362"/>
                      <a:gd name="T33" fmla="*/ 0 h 362"/>
                      <a:gd name="T34" fmla="*/ 127 w 362"/>
                      <a:gd name="T35" fmla="*/ 8 h 362"/>
                      <a:gd name="T36" fmla="*/ 95 w 362"/>
                      <a:gd name="T37" fmla="*/ 21 h 362"/>
                      <a:gd name="T38" fmla="*/ 66 w 362"/>
                      <a:gd name="T39" fmla="*/ 41 h 362"/>
                      <a:gd name="T40" fmla="*/ 41 w 362"/>
                      <a:gd name="T41" fmla="*/ 66 h 362"/>
                      <a:gd name="T42" fmla="*/ 21 w 362"/>
                      <a:gd name="T43" fmla="*/ 95 h 362"/>
                      <a:gd name="T44" fmla="*/ 8 w 362"/>
                      <a:gd name="T45" fmla="*/ 127 h 362"/>
                      <a:gd name="T46" fmla="*/ 0 w 362"/>
                      <a:gd name="T47" fmla="*/ 162 h 362"/>
                      <a:gd name="T48" fmla="*/ 0 w 362"/>
                      <a:gd name="T49" fmla="*/ 199 h 362"/>
                      <a:gd name="T50" fmla="*/ 8 w 362"/>
                      <a:gd name="T51" fmla="*/ 235 h 362"/>
                      <a:gd name="T52" fmla="*/ 21 w 362"/>
                      <a:gd name="T53" fmla="*/ 267 h 362"/>
                      <a:gd name="T54" fmla="*/ 41 w 362"/>
                      <a:gd name="T55" fmla="*/ 296 h 362"/>
                      <a:gd name="T56" fmla="*/ 66 w 362"/>
                      <a:gd name="T57" fmla="*/ 321 h 362"/>
                      <a:gd name="T58" fmla="*/ 95 w 362"/>
                      <a:gd name="T59" fmla="*/ 340 h 362"/>
                      <a:gd name="T60" fmla="*/ 127 w 362"/>
                      <a:gd name="T61" fmla="*/ 354 h 362"/>
                      <a:gd name="T62" fmla="*/ 162 w 362"/>
                      <a:gd name="T63" fmla="*/ 360 h 36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362" h="362">
                        <a:moveTo>
                          <a:pt x="181" y="362"/>
                        </a:moveTo>
                        <a:lnTo>
                          <a:pt x="199" y="360"/>
                        </a:lnTo>
                        <a:lnTo>
                          <a:pt x="218" y="358"/>
                        </a:lnTo>
                        <a:lnTo>
                          <a:pt x="235" y="354"/>
                        </a:lnTo>
                        <a:lnTo>
                          <a:pt x="251" y="347"/>
                        </a:lnTo>
                        <a:lnTo>
                          <a:pt x="267" y="340"/>
                        </a:lnTo>
                        <a:lnTo>
                          <a:pt x="282" y="331"/>
                        </a:lnTo>
                        <a:lnTo>
                          <a:pt x="296" y="321"/>
                        </a:lnTo>
                        <a:lnTo>
                          <a:pt x="309" y="309"/>
                        </a:lnTo>
                        <a:lnTo>
                          <a:pt x="321" y="296"/>
                        </a:lnTo>
                        <a:lnTo>
                          <a:pt x="331" y="282"/>
                        </a:lnTo>
                        <a:lnTo>
                          <a:pt x="340" y="267"/>
                        </a:lnTo>
                        <a:lnTo>
                          <a:pt x="347" y="251"/>
                        </a:lnTo>
                        <a:lnTo>
                          <a:pt x="354" y="235"/>
                        </a:lnTo>
                        <a:lnTo>
                          <a:pt x="358" y="216"/>
                        </a:lnTo>
                        <a:lnTo>
                          <a:pt x="362" y="199"/>
                        </a:lnTo>
                        <a:lnTo>
                          <a:pt x="362" y="181"/>
                        </a:lnTo>
                        <a:lnTo>
                          <a:pt x="362" y="162"/>
                        </a:lnTo>
                        <a:lnTo>
                          <a:pt x="358" y="144"/>
                        </a:lnTo>
                        <a:lnTo>
                          <a:pt x="354" y="127"/>
                        </a:lnTo>
                        <a:lnTo>
                          <a:pt x="347" y="111"/>
                        </a:lnTo>
                        <a:lnTo>
                          <a:pt x="340" y="95"/>
                        </a:lnTo>
                        <a:lnTo>
                          <a:pt x="331" y="79"/>
                        </a:lnTo>
                        <a:lnTo>
                          <a:pt x="321" y="66"/>
                        </a:lnTo>
                        <a:lnTo>
                          <a:pt x="309" y="53"/>
                        </a:lnTo>
                        <a:lnTo>
                          <a:pt x="296" y="41"/>
                        </a:lnTo>
                        <a:lnTo>
                          <a:pt x="282" y="31"/>
                        </a:lnTo>
                        <a:lnTo>
                          <a:pt x="267" y="21"/>
                        </a:lnTo>
                        <a:lnTo>
                          <a:pt x="251" y="13"/>
                        </a:lnTo>
                        <a:lnTo>
                          <a:pt x="235" y="8"/>
                        </a:lnTo>
                        <a:lnTo>
                          <a:pt x="218" y="3"/>
                        </a:lnTo>
                        <a:lnTo>
                          <a:pt x="199" y="0"/>
                        </a:lnTo>
                        <a:lnTo>
                          <a:pt x="181" y="0"/>
                        </a:lnTo>
                        <a:lnTo>
                          <a:pt x="162" y="0"/>
                        </a:lnTo>
                        <a:lnTo>
                          <a:pt x="144" y="3"/>
                        </a:lnTo>
                        <a:lnTo>
                          <a:pt x="127" y="8"/>
                        </a:lnTo>
                        <a:lnTo>
                          <a:pt x="111" y="13"/>
                        </a:lnTo>
                        <a:lnTo>
                          <a:pt x="95" y="21"/>
                        </a:lnTo>
                        <a:lnTo>
                          <a:pt x="79" y="31"/>
                        </a:lnTo>
                        <a:lnTo>
                          <a:pt x="66" y="41"/>
                        </a:lnTo>
                        <a:lnTo>
                          <a:pt x="53" y="53"/>
                        </a:lnTo>
                        <a:lnTo>
                          <a:pt x="41" y="66"/>
                        </a:lnTo>
                        <a:lnTo>
                          <a:pt x="30" y="79"/>
                        </a:lnTo>
                        <a:lnTo>
                          <a:pt x="21" y="95"/>
                        </a:lnTo>
                        <a:lnTo>
                          <a:pt x="13" y="111"/>
                        </a:lnTo>
                        <a:lnTo>
                          <a:pt x="8" y="127"/>
                        </a:lnTo>
                        <a:lnTo>
                          <a:pt x="3" y="144"/>
                        </a:lnTo>
                        <a:lnTo>
                          <a:pt x="0" y="162"/>
                        </a:lnTo>
                        <a:lnTo>
                          <a:pt x="0" y="181"/>
                        </a:lnTo>
                        <a:lnTo>
                          <a:pt x="0" y="199"/>
                        </a:lnTo>
                        <a:lnTo>
                          <a:pt x="3" y="216"/>
                        </a:lnTo>
                        <a:lnTo>
                          <a:pt x="8" y="235"/>
                        </a:lnTo>
                        <a:lnTo>
                          <a:pt x="13" y="251"/>
                        </a:lnTo>
                        <a:lnTo>
                          <a:pt x="21" y="267"/>
                        </a:lnTo>
                        <a:lnTo>
                          <a:pt x="30" y="282"/>
                        </a:lnTo>
                        <a:lnTo>
                          <a:pt x="41" y="296"/>
                        </a:lnTo>
                        <a:lnTo>
                          <a:pt x="53" y="309"/>
                        </a:lnTo>
                        <a:lnTo>
                          <a:pt x="66" y="321"/>
                        </a:lnTo>
                        <a:lnTo>
                          <a:pt x="79" y="331"/>
                        </a:lnTo>
                        <a:lnTo>
                          <a:pt x="95" y="340"/>
                        </a:lnTo>
                        <a:lnTo>
                          <a:pt x="111" y="347"/>
                        </a:lnTo>
                        <a:lnTo>
                          <a:pt x="127" y="354"/>
                        </a:lnTo>
                        <a:lnTo>
                          <a:pt x="144" y="358"/>
                        </a:lnTo>
                        <a:lnTo>
                          <a:pt x="162" y="360"/>
                        </a:lnTo>
                        <a:lnTo>
                          <a:pt x="181" y="362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35" name="Freeform 219"/>
                  <p:cNvSpPr>
                    <a:spLocks/>
                  </p:cNvSpPr>
                  <p:nvPr/>
                </p:nvSpPr>
                <p:spPr bwMode="auto">
                  <a:xfrm>
                    <a:off x="2453" y="1405"/>
                    <a:ext cx="90" cy="90"/>
                  </a:xfrm>
                  <a:custGeom>
                    <a:avLst/>
                    <a:gdLst>
                      <a:gd name="T0" fmla="*/ 199 w 362"/>
                      <a:gd name="T1" fmla="*/ 360 h 362"/>
                      <a:gd name="T2" fmla="*/ 235 w 362"/>
                      <a:gd name="T3" fmla="*/ 354 h 362"/>
                      <a:gd name="T4" fmla="*/ 267 w 362"/>
                      <a:gd name="T5" fmla="*/ 340 h 362"/>
                      <a:gd name="T6" fmla="*/ 296 w 362"/>
                      <a:gd name="T7" fmla="*/ 321 h 362"/>
                      <a:gd name="T8" fmla="*/ 321 w 362"/>
                      <a:gd name="T9" fmla="*/ 296 h 362"/>
                      <a:gd name="T10" fmla="*/ 340 w 362"/>
                      <a:gd name="T11" fmla="*/ 267 h 362"/>
                      <a:gd name="T12" fmla="*/ 354 w 362"/>
                      <a:gd name="T13" fmla="*/ 235 h 362"/>
                      <a:gd name="T14" fmla="*/ 362 w 362"/>
                      <a:gd name="T15" fmla="*/ 199 h 362"/>
                      <a:gd name="T16" fmla="*/ 362 w 362"/>
                      <a:gd name="T17" fmla="*/ 162 h 362"/>
                      <a:gd name="T18" fmla="*/ 354 w 362"/>
                      <a:gd name="T19" fmla="*/ 127 h 362"/>
                      <a:gd name="T20" fmla="*/ 340 w 362"/>
                      <a:gd name="T21" fmla="*/ 95 h 362"/>
                      <a:gd name="T22" fmla="*/ 321 w 362"/>
                      <a:gd name="T23" fmla="*/ 66 h 362"/>
                      <a:gd name="T24" fmla="*/ 296 w 362"/>
                      <a:gd name="T25" fmla="*/ 41 h 362"/>
                      <a:gd name="T26" fmla="*/ 267 w 362"/>
                      <a:gd name="T27" fmla="*/ 21 h 362"/>
                      <a:gd name="T28" fmla="*/ 235 w 362"/>
                      <a:gd name="T29" fmla="*/ 8 h 362"/>
                      <a:gd name="T30" fmla="*/ 199 w 362"/>
                      <a:gd name="T31" fmla="*/ 0 h 362"/>
                      <a:gd name="T32" fmla="*/ 162 w 362"/>
                      <a:gd name="T33" fmla="*/ 0 h 362"/>
                      <a:gd name="T34" fmla="*/ 127 w 362"/>
                      <a:gd name="T35" fmla="*/ 8 h 362"/>
                      <a:gd name="T36" fmla="*/ 95 w 362"/>
                      <a:gd name="T37" fmla="*/ 21 h 362"/>
                      <a:gd name="T38" fmla="*/ 66 w 362"/>
                      <a:gd name="T39" fmla="*/ 41 h 362"/>
                      <a:gd name="T40" fmla="*/ 41 w 362"/>
                      <a:gd name="T41" fmla="*/ 66 h 362"/>
                      <a:gd name="T42" fmla="*/ 21 w 362"/>
                      <a:gd name="T43" fmla="*/ 95 h 362"/>
                      <a:gd name="T44" fmla="*/ 8 w 362"/>
                      <a:gd name="T45" fmla="*/ 127 h 362"/>
                      <a:gd name="T46" fmla="*/ 0 w 362"/>
                      <a:gd name="T47" fmla="*/ 162 h 362"/>
                      <a:gd name="T48" fmla="*/ 0 w 362"/>
                      <a:gd name="T49" fmla="*/ 199 h 362"/>
                      <a:gd name="T50" fmla="*/ 8 w 362"/>
                      <a:gd name="T51" fmla="*/ 235 h 362"/>
                      <a:gd name="T52" fmla="*/ 21 w 362"/>
                      <a:gd name="T53" fmla="*/ 267 h 362"/>
                      <a:gd name="T54" fmla="*/ 41 w 362"/>
                      <a:gd name="T55" fmla="*/ 296 h 362"/>
                      <a:gd name="T56" fmla="*/ 66 w 362"/>
                      <a:gd name="T57" fmla="*/ 321 h 362"/>
                      <a:gd name="T58" fmla="*/ 95 w 362"/>
                      <a:gd name="T59" fmla="*/ 340 h 362"/>
                      <a:gd name="T60" fmla="*/ 127 w 362"/>
                      <a:gd name="T61" fmla="*/ 354 h 362"/>
                      <a:gd name="T62" fmla="*/ 162 w 362"/>
                      <a:gd name="T63" fmla="*/ 360 h 36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362" h="362">
                        <a:moveTo>
                          <a:pt x="181" y="362"/>
                        </a:moveTo>
                        <a:lnTo>
                          <a:pt x="199" y="360"/>
                        </a:lnTo>
                        <a:lnTo>
                          <a:pt x="218" y="358"/>
                        </a:lnTo>
                        <a:lnTo>
                          <a:pt x="235" y="354"/>
                        </a:lnTo>
                        <a:lnTo>
                          <a:pt x="251" y="347"/>
                        </a:lnTo>
                        <a:lnTo>
                          <a:pt x="267" y="340"/>
                        </a:lnTo>
                        <a:lnTo>
                          <a:pt x="282" y="331"/>
                        </a:lnTo>
                        <a:lnTo>
                          <a:pt x="296" y="321"/>
                        </a:lnTo>
                        <a:lnTo>
                          <a:pt x="309" y="309"/>
                        </a:lnTo>
                        <a:lnTo>
                          <a:pt x="321" y="296"/>
                        </a:lnTo>
                        <a:lnTo>
                          <a:pt x="331" y="282"/>
                        </a:lnTo>
                        <a:lnTo>
                          <a:pt x="340" y="267"/>
                        </a:lnTo>
                        <a:lnTo>
                          <a:pt x="347" y="251"/>
                        </a:lnTo>
                        <a:lnTo>
                          <a:pt x="354" y="235"/>
                        </a:lnTo>
                        <a:lnTo>
                          <a:pt x="358" y="216"/>
                        </a:lnTo>
                        <a:lnTo>
                          <a:pt x="362" y="199"/>
                        </a:lnTo>
                        <a:lnTo>
                          <a:pt x="362" y="181"/>
                        </a:lnTo>
                        <a:lnTo>
                          <a:pt x="362" y="162"/>
                        </a:lnTo>
                        <a:lnTo>
                          <a:pt x="358" y="144"/>
                        </a:lnTo>
                        <a:lnTo>
                          <a:pt x="354" y="127"/>
                        </a:lnTo>
                        <a:lnTo>
                          <a:pt x="347" y="111"/>
                        </a:lnTo>
                        <a:lnTo>
                          <a:pt x="340" y="95"/>
                        </a:lnTo>
                        <a:lnTo>
                          <a:pt x="331" y="79"/>
                        </a:lnTo>
                        <a:lnTo>
                          <a:pt x="321" y="66"/>
                        </a:lnTo>
                        <a:lnTo>
                          <a:pt x="309" y="53"/>
                        </a:lnTo>
                        <a:lnTo>
                          <a:pt x="296" y="41"/>
                        </a:lnTo>
                        <a:lnTo>
                          <a:pt x="282" y="31"/>
                        </a:lnTo>
                        <a:lnTo>
                          <a:pt x="267" y="21"/>
                        </a:lnTo>
                        <a:lnTo>
                          <a:pt x="251" y="13"/>
                        </a:lnTo>
                        <a:lnTo>
                          <a:pt x="235" y="8"/>
                        </a:lnTo>
                        <a:lnTo>
                          <a:pt x="218" y="3"/>
                        </a:lnTo>
                        <a:lnTo>
                          <a:pt x="199" y="0"/>
                        </a:lnTo>
                        <a:lnTo>
                          <a:pt x="181" y="0"/>
                        </a:lnTo>
                        <a:lnTo>
                          <a:pt x="162" y="0"/>
                        </a:lnTo>
                        <a:lnTo>
                          <a:pt x="144" y="3"/>
                        </a:lnTo>
                        <a:lnTo>
                          <a:pt x="127" y="8"/>
                        </a:lnTo>
                        <a:lnTo>
                          <a:pt x="111" y="13"/>
                        </a:lnTo>
                        <a:lnTo>
                          <a:pt x="95" y="21"/>
                        </a:lnTo>
                        <a:lnTo>
                          <a:pt x="79" y="31"/>
                        </a:lnTo>
                        <a:lnTo>
                          <a:pt x="66" y="41"/>
                        </a:lnTo>
                        <a:lnTo>
                          <a:pt x="53" y="53"/>
                        </a:lnTo>
                        <a:lnTo>
                          <a:pt x="41" y="66"/>
                        </a:lnTo>
                        <a:lnTo>
                          <a:pt x="30" y="79"/>
                        </a:lnTo>
                        <a:lnTo>
                          <a:pt x="21" y="95"/>
                        </a:lnTo>
                        <a:lnTo>
                          <a:pt x="13" y="111"/>
                        </a:lnTo>
                        <a:lnTo>
                          <a:pt x="8" y="127"/>
                        </a:lnTo>
                        <a:lnTo>
                          <a:pt x="3" y="144"/>
                        </a:lnTo>
                        <a:lnTo>
                          <a:pt x="0" y="162"/>
                        </a:lnTo>
                        <a:lnTo>
                          <a:pt x="0" y="181"/>
                        </a:lnTo>
                        <a:lnTo>
                          <a:pt x="0" y="199"/>
                        </a:lnTo>
                        <a:lnTo>
                          <a:pt x="3" y="216"/>
                        </a:lnTo>
                        <a:lnTo>
                          <a:pt x="8" y="235"/>
                        </a:lnTo>
                        <a:lnTo>
                          <a:pt x="13" y="251"/>
                        </a:lnTo>
                        <a:lnTo>
                          <a:pt x="21" y="267"/>
                        </a:lnTo>
                        <a:lnTo>
                          <a:pt x="30" y="282"/>
                        </a:lnTo>
                        <a:lnTo>
                          <a:pt x="41" y="296"/>
                        </a:lnTo>
                        <a:lnTo>
                          <a:pt x="53" y="309"/>
                        </a:lnTo>
                        <a:lnTo>
                          <a:pt x="66" y="321"/>
                        </a:lnTo>
                        <a:lnTo>
                          <a:pt x="79" y="331"/>
                        </a:lnTo>
                        <a:lnTo>
                          <a:pt x="95" y="340"/>
                        </a:lnTo>
                        <a:lnTo>
                          <a:pt x="111" y="347"/>
                        </a:lnTo>
                        <a:lnTo>
                          <a:pt x="127" y="354"/>
                        </a:lnTo>
                        <a:lnTo>
                          <a:pt x="144" y="358"/>
                        </a:lnTo>
                        <a:lnTo>
                          <a:pt x="162" y="360"/>
                        </a:lnTo>
                        <a:lnTo>
                          <a:pt x="181" y="362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36" name="Freeform 220"/>
                  <p:cNvSpPr>
                    <a:spLocks/>
                  </p:cNvSpPr>
                  <p:nvPr/>
                </p:nvSpPr>
                <p:spPr bwMode="auto">
                  <a:xfrm>
                    <a:off x="2666" y="1186"/>
                    <a:ext cx="90" cy="91"/>
                  </a:xfrm>
                  <a:custGeom>
                    <a:avLst/>
                    <a:gdLst>
                      <a:gd name="T0" fmla="*/ 201 w 363"/>
                      <a:gd name="T1" fmla="*/ 361 h 362"/>
                      <a:gd name="T2" fmla="*/ 235 w 363"/>
                      <a:gd name="T3" fmla="*/ 354 h 362"/>
                      <a:gd name="T4" fmla="*/ 268 w 363"/>
                      <a:gd name="T5" fmla="*/ 340 h 362"/>
                      <a:gd name="T6" fmla="*/ 297 w 363"/>
                      <a:gd name="T7" fmla="*/ 320 h 362"/>
                      <a:gd name="T8" fmla="*/ 322 w 363"/>
                      <a:gd name="T9" fmla="*/ 296 h 362"/>
                      <a:gd name="T10" fmla="*/ 341 w 363"/>
                      <a:gd name="T11" fmla="*/ 267 h 362"/>
                      <a:gd name="T12" fmla="*/ 355 w 363"/>
                      <a:gd name="T13" fmla="*/ 234 h 362"/>
                      <a:gd name="T14" fmla="*/ 362 w 363"/>
                      <a:gd name="T15" fmla="*/ 200 h 362"/>
                      <a:gd name="T16" fmla="*/ 362 w 363"/>
                      <a:gd name="T17" fmla="*/ 163 h 362"/>
                      <a:gd name="T18" fmla="*/ 355 w 363"/>
                      <a:gd name="T19" fmla="*/ 127 h 362"/>
                      <a:gd name="T20" fmla="*/ 341 w 363"/>
                      <a:gd name="T21" fmla="*/ 95 h 362"/>
                      <a:gd name="T22" fmla="*/ 322 w 363"/>
                      <a:gd name="T23" fmla="*/ 66 h 362"/>
                      <a:gd name="T24" fmla="*/ 297 w 363"/>
                      <a:gd name="T25" fmla="*/ 42 h 362"/>
                      <a:gd name="T26" fmla="*/ 268 w 363"/>
                      <a:gd name="T27" fmla="*/ 22 h 362"/>
                      <a:gd name="T28" fmla="*/ 235 w 363"/>
                      <a:gd name="T29" fmla="*/ 7 h 362"/>
                      <a:gd name="T30" fmla="*/ 201 w 363"/>
                      <a:gd name="T31" fmla="*/ 1 h 362"/>
                      <a:gd name="T32" fmla="*/ 164 w 363"/>
                      <a:gd name="T33" fmla="*/ 1 h 362"/>
                      <a:gd name="T34" fmla="*/ 128 w 363"/>
                      <a:gd name="T35" fmla="*/ 7 h 362"/>
                      <a:gd name="T36" fmla="*/ 95 w 363"/>
                      <a:gd name="T37" fmla="*/ 22 h 362"/>
                      <a:gd name="T38" fmla="*/ 66 w 363"/>
                      <a:gd name="T39" fmla="*/ 42 h 362"/>
                      <a:gd name="T40" fmla="*/ 42 w 363"/>
                      <a:gd name="T41" fmla="*/ 66 h 362"/>
                      <a:gd name="T42" fmla="*/ 22 w 363"/>
                      <a:gd name="T43" fmla="*/ 95 h 362"/>
                      <a:gd name="T44" fmla="*/ 9 w 363"/>
                      <a:gd name="T45" fmla="*/ 127 h 362"/>
                      <a:gd name="T46" fmla="*/ 1 w 363"/>
                      <a:gd name="T47" fmla="*/ 163 h 362"/>
                      <a:gd name="T48" fmla="*/ 1 w 363"/>
                      <a:gd name="T49" fmla="*/ 200 h 362"/>
                      <a:gd name="T50" fmla="*/ 9 w 363"/>
                      <a:gd name="T51" fmla="*/ 234 h 362"/>
                      <a:gd name="T52" fmla="*/ 22 w 363"/>
                      <a:gd name="T53" fmla="*/ 267 h 362"/>
                      <a:gd name="T54" fmla="*/ 42 w 363"/>
                      <a:gd name="T55" fmla="*/ 296 h 362"/>
                      <a:gd name="T56" fmla="*/ 66 w 363"/>
                      <a:gd name="T57" fmla="*/ 320 h 362"/>
                      <a:gd name="T58" fmla="*/ 95 w 363"/>
                      <a:gd name="T59" fmla="*/ 340 h 362"/>
                      <a:gd name="T60" fmla="*/ 128 w 363"/>
                      <a:gd name="T61" fmla="*/ 354 h 362"/>
                      <a:gd name="T62" fmla="*/ 164 w 363"/>
                      <a:gd name="T63" fmla="*/ 361 h 36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363" h="362">
                        <a:moveTo>
                          <a:pt x="182" y="362"/>
                        </a:moveTo>
                        <a:lnTo>
                          <a:pt x="201" y="361"/>
                        </a:lnTo>
                        <a:lnTo>
                          <a:pt x="218" y="358"/>
                        </a:lnTo>
                        <a:lnTo>
                          <a:pt x="235" y="354"/>
                        </a:lnTo>
                        <a:lnTo>
                          <a:pt x="252" y="348"/>
                        </a:lnTo>
                        <a:lnTo>
                          <a:pt x="268" y="340"/>
                        </a:lnTo>
                        <a:lnTo>
                          <a:pt x="282" y="331"/>
                        </a:lnTo>
                        <a:lnTo>
                          <a:pt x="297" y="320"/>
                        </a:lnTo>
                        <a:lnTo>
                          <a:pt x="310" y="309"/>
                        </a:lnTo>
                        <a:lnTo>
                          <a:pt x="322" y="296"/>
                        </a:lnTo>
                        <a:lnTo>
                          <a:pt x="331" y="282"/>
                        </a:lnTo>
                        <a:lnTo>
                          <a:pt x="341" y="267"/>
                        </a:lnTo>
                        <a:lnTo>
                          <a:pt x="348" y="251"/>
                        </a:lnTo>
                        <a:lnTo>
                          <a:pt x="355" y="234"/>
                        </a:lnTo>
                        <a:lnTo>
                          <a:pt x="359" y="217"/>
                        </a:lnTo>
                        <a:lnTo>
                          <a:pt x="362" y="200"/>
                        </a:lnTo>
                        <a:lnTo>
                          <a:pt x="363" y="182"/>
                        </a:lnTo>
                        <a:lnTo>
                          <a:pt x="362" y="163"/>
                        </a:lnTo>
                        <a:lnTo>
                          <a:pt x="359" y="145"/>
                        </a:lnTo>
                        <a:lnTo>
                          <a:pt x="355" y="127"/>
                        </a:lnTo>
                        <a:lnTo>
                          <a:pt x="348" y="110"/>
                        </a:lnTo>
                        <a:lnTo>
                          <a:pt x="341" y="95"/>
                        </a:lnTo>
                        <a:lnTo>
                          <a:pt x="331" y="80"/>
                        </a:lnTo>
                        <a:lnTo>
                          <a:pt x="322" y="66"/>
                        </a:lnTo>
                        <a:lnTo>
                          <a:pt x="310" y="54"/>
                        </a:lnTo>
                        <a:lnTo>
                          <a:pt x="297" y="42"/>
                        </a:lnTo>
                        <a:lnTo>
                          <a:pt x="282" y="31"/>
                        </a:lnTo>
                        <a:lnTo>
                          <a:pt x="268" y="22"/>
                        </a:lnTo>
                        <a:lnTo>
                          <a:pt x="252" y="14"/>
                        </a:lnTo>
                        <a:lnTo>
                          <a:pt x="235" y="7"/>
                        </a:lnTo>
                        <a:lnTo>
                          <a:pt x="218" y="4"/>
                        </a:lnTo>
                        <a:lnTo>
                          <a:pt x="201" y="1"/>
                        </a:lnTo>
                        <a:lnTo>
                          <a:pt x="182" y="0"/>
                        </a:lnTo>
                        <a:lnTo>
                          <a:pt x="164" y="1"/>
                        </a:lnTo>
                        <a:lnTo>
                          <a:pt x="145" y="4"/>
                        </a:lnTo>
                        <a:lnTo>
                          <a:pt x="128" y="7"/>
                        </a:lnTo>
                        <a:lnTo>
                          <a:pt x="111" y="14"/>
                        </a:lnTo>
                        <a:lnTo>
                          <a:pt x="95" y="22"/>
                        </a:lnTo>
                        <a:lnTo>
                          <a:pt x="81" y="31"/>
                        </a:lnTo>
                        <a:lnTo>
                          <a:pt x="66" y="42"/>
                        </a:lnTo>
                        <a:lnTo>
                          <a:pt x="54" y="54"/>
                        </a:lnTo>
                        <a:lnTo>
                          <a:pt x="42" y="66"/>
                        </a:lnTo>
                        <a:lnTo>
                          <a:pt x="32" y="80"/>
                        </a:lnTo>
                        <a:lnTo>
                          <a:pt x="22" y="95"/>
                        </a:lnTo>
                        <a:lnTo>
                          <a:pt x="15" y="110"/>
                        </a:lnTo>
                        <a:lnTo>
                          <a:pt x="9" y="127"/>
                        </a:lnTo>
                        <a:lnTo>
                          <a:pt x="4" y="145"/>
                        </a:lnTo>
                        <a:lnTo>
                          <a:pt x="1" y="163"/>
                        </a:lnTo>
                        <a:lnTo>
                          <a:pt x="0" y="182"/>
                        </a:lnTo>
                        <a:lnTo>
                          <a:pt x="1" y="200"/>
                        </a:lnTo>
                        <a:lnTo>
                          <a:pt x="4" y="217"/>
                        </a:lnTo>
                        <a:lnTo>
                          <a:pt x="9" y="234"/>
                        </a:lnTo>
                        <a:lnTo>
                          <a:pt x="15" y="251"/>
                        </a:lnTo>
                        <a:lnTo>
                          <a:pt x="22" y="267"/>
                        </a:lnTo>
                        <a:lnTo>
                          <a:pt x="32" y="282"/>
                        </a:lnTo>
                        <a:lnTo>
                          <a:pt x="42" y="296"/>
                        </a:lnTo>
                        <a:lnTo>
                          <a:pt x="54" y="309"/>
                        </a:lnTo>
                        <a:lnTo>
                          <a:pt x="66" y="320"/>
                        </a:lnTo>
                        <a:lnTo>
                          <a:pt x="81" y="331"/>
                        </a:lnTo>
                        <a:lnTo>
                          <a:pt x="95" y="340"/>
                        </a:lnTo>
                        <a:lnTo>
                          <a:pt x="111" y="348"/>
                        </a:lnTo>
                        <a:lnTo>
                          <a:pt x="128" y="354"/>
                        </a:lnTo>
                        <a:lnTo>
                          <a:pt x="145" y="358"/>
                        </a:lnTo>
                        <a:lnTo>
                          <a:pt x="164" y="361"/>
                        </a:lnTo>
                        <a:lnTo>
                          <a:pt x="182" y="362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37" name="Freeform 221"/>
                  <p:cNvSpPr>
                    <a:spLocks/>
                  </p:cNvSpPr>
                  <p:nvPr/>
                </p:nvSpPr>
                <p:spPr bwMode="auto">
                  <a:xfrm>
                    <a:off x="2666" y="1186"/>
                    <a:ext cx="90" cy="91"/>
                  </a:xfrm>
                  <a:custGeom>
                    <a:avLst/>
                    <a:gdLst>
                      <a:gd name="T0" fmla="*/ 201 w 363"/>
                      <a:gd name="T1" fmla="*/ 361 h 362"/>
                      <a:gd name="T2" fmla="*/ 235 w 363"/>
                      <a:gd name="T3" fmla="*/ 354 h 362"/>
                      <a:gd name="T4" fmla="*/ 268 w 363"/>
                      <a:gd name="T5" fmla="*/ 340 h 362"/>
                      <a:gd name="T6" fmla="*/ 297 w 363"/>
                      <a:gd name="T7" fmla="*/ 320 h 362"/>
                      <a:gd name="T8" fmla="*/ 322 w 363"/>
                      <a:gd name="T9" fmla="*/ 296 h 362"/>
                      <a:gd name="T10" fmla="*/ 341 w 363"/>
                      <a:gd name="T11" fmla="*/ 267 h 362"/>
                      <a:gd name="T12" fmla="*/ 355 w 363"/>
                      <a:gd name="T13" fmla="*/ 234 h 362"/>
                      <a:gd name="T14" fmla="*/ 362 w 363"/>
                      <a:gd name="T15" fmla="*/ 200 h 362"/>
                      <a:gd name="T16" fmla="*/ 362 w 363"/>
                      <a:gd name="T17" fmla="*/ 163 h 362"/>
                      <a:gd name="T18" fmla="*/ 355 w 363"/>
                      <a:gd name="T19" fmla="*/ 127 h 362"/>
                      <a:gd name="T20" fmla="*/ 341 w 363"/>
                      <a:gd name="T21" fmla="*/ 95 h 362"/>
                      <a:gd name="T22" fmla="*/ 322 w 363"/>
                      <a:gd name="T23" fmla="*/ 66 h 362"/>
                      <a:gd name="T24" fmla="*/ 297 w 363"/>
                      <a:gd name="T25" fmla="*/ 42 h 362"/>
                      <a:gd name="T26" fmla="*/ 268 w 363"/>
                      <a:gd name="T27" fmla="*/ 22 h 362"/>
                      <a:gd name="T28" fmla="*/ 235 w 363"/>
                      <a:gd name="T29" fmla="*/ 7 h 362"/>
                      <a:gd name="T30" fmla="*/ 201 w 363"/>
                      <a:gd name="T31" fmla="*/ 1 h 362"/>
                      <a:gd name="T32" fmla="*/ 164 w 363"/>
                      <a:gd name="T33" fmla="*/ 1 h 362"/>
                      <a:gd name="T34" fmla="*/ 128 w 363"/>
                      <a:gd name="T35" fmla="*/ 7 h 362"/>
                      <a:gd name="T36" fmla="*/ 95 w 363"/>
                      <a:gd name="T37" fmla="*/ 22 h 362"/>
                      <a:gd name="T38" fmla="*/ 66 w 363"/>
                      <a:gd name="T39" fmla="*/ 42 h 362"/>
                      <a:gd name="T40" fmla="*/ 42 w 363"/>
                      <a:gd name="T41" fmla="*/ 66 h 362"/>
                      <a:gd name="T42" fmla="*/ 22 w 363"/>
                      <a:gd name="T43" fmla="*/ 95 h 362"/>
                      <a:gd name="T44" fmla="*/ 9 w 363"/>
                      <a:gd name="T45" fmla="*/ 127 h 362"/>
                      <a:gd name="T46" fmla="*/ 1 w 363"/>
                      <a:gd name="T47" fmla="*/ 163 h 362"/>
                      <a:gd name="T48" fmla="*/ 1 w 363"/>
                      <a:gd name="T49" fmla="*/ 200 h 362"/>
                      <a:gd name="T50" fmla="*/ 9 w 363"/>
                      <a:gd name="T51" fmla="*/ 234 h 362"/>
                      <a:gd name="T52" fmla="*/ 22 w 363"/>
                      <a:gd name="T53" fmla="*/ 267 h 362"/>
                      <a:gd name="T54" fmla="*/ 42 w 363"/>
                      <a:gd name="T55" fmla="*/ 296 h 362"/>
                      <a:gd name="T56" fmla="*/ 66 w 363"/>
                      <a:gd name="T57" fmla="*/ 320 h 362"/>
                      <a:gd name="T58" fmla="*/ 95 w 363"/>
                      <a:gd name="T59" fmla="*/ 340 h 362"/>
                      <a:gd name="T60" fmla="*/ 128 w 363"/>
                      <a:gd name="T61" fmla="*/ 354 h 362"/>
                      <a:gd name="T62" fmla="*/ 164 w 363"/>
                      <a:gd name="T63" fmla="*/ 361 h 36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363" h="362">
                        <a:moveTo>
                          <a:pt x="182" y="362"/>
                        </a:moveTo>
                        <a:lnTo>
                          <a:pt x="201" y="361"/>
                        </a:lnTo>
                        <a:lnTo>
                          <a:pt x="218" y="358"/>
                        </a:lnTo>
                        <a:lnTo>
                          <a:pt x="235" y="354"/>
                        </a:lnTo>
                        <a:lnTo>
                          <a:pt x="252" y="348"/>
                        </a:lnTo>
                        <a:lnTo>
                          <a:pt x="268" y="340"/>
                        </a:lnTo>
                        <a:lnTo>
                          <a:pt x="282" y="331"/>
                        </a:lnTo>
                        <a:lnTo>
                          <a:pt x="297" y="320"/>
                        </a:lnTo>
                        <a:lnTo>
                          <a:pt x="310" y="309"/>
                        </a:lnTo>
                        <a:lnTo>
                          <a:pt x="322" y="296"/>
                        </a:lnTo>
                        <a:lnTo>
                          <a:pt x="331" y="282"/>
                        </a:lnTo>
                        <a:lnTo>
                          <a:pt x="341" y="267"/>
                        </a:lnTo>
                        <a:lnTo>
                          <a:pt x="348" y="251"/>
                        </a:lnTo>
                        <a:lnTo>
                          <a:pt x="355" y="234"/>
                        </a:lnTo>
                        <a:lnTo>
                          <a:pt x="359" y="217"/>
                        </a:lnTo>
                        <a:lnTo>
                          <a:pt x="362" y="200"/>
                        </a:lnTo>
                        <a:lnTo>
                          <a:pt x="363" y="182"/>
                        </a:lnTo>
                        <a:lnTo>
                          <a:pt x="362" y="163"/>
                        </a:lnTo>
                        <a:lnTo>
                          <a:pt x="359" y="145"/>
                        </a:lnTo>
                        <a:lnTo>
                          <a:pt x="355" y="127"/>
                        </a:lnTo>
                        <a:lnTo>
                          <a:pt x="348" y="110"/>
                        </a:lnTo>
                        <a:lnTo>
                          <a:pt x="341" y="95"/>
                        </a:lnTo>
                        <a:lnTo>
                          <a:pt x="331" y="80"/>
                        </a:lnTo>
                        <a:lnTo>
                          <a:pt x="322" y="66"/>
                        </a:lnTo>
                        <a:lnTo>
                          <a:pt x="310" y="54"/>
                        </a:lnTo>
                        <a:lnTo>
                          <a:pt x="297" y="42"/>
                        </a:lnTo>
                        <a:lnTo>
                          <a:pt x="282" y="31"/>
                        </a:lnTo>
                        <a:lnTo>
                          <a:pt x="268" y="22"/>
                        </a:lnTo>
                        <a:lnTo>
                          <a:pt x="252" y="14"/>
                        </a:lnTo>
                        <a:lnTo>
                          <a:pt x="235" y="7"/>
                        </a:lnTo>
                        <a:lnTo>
                          <a:pt x="218" y="4"/>
                        </a:lnTo>
                        <a:lnTo>
                          <a:pt x="201" y="1"/>
                        </a:lnTo>
                        <a:lnTo>
                          <a:pt x="182" y="0"/>
                        </a:lnTo>
                        <a:lnTo>
                          <a:pt x="164" y="1"/>
                        </a:lnTo>
                        <a:lnTo>
                          <a:pt x="145" y="4"/>
                        </a:lnTo>
                        <a:lnTo>
                          <a:pt x="128" y="7"/>
                        </a:lnTo>
                        <a:lnTo>
                          <a:pt x="111" y="14"/>
                        </a:lnTo>
                        <a:lnTo>
                          <a:pt x="95" y="22"/>
                        </a:lnTo>
                        <a:lnTo>
                          <a:pt x="81" y="31"/>
                        </a:lnTo>
                        <a:lnTo>
                          <a:pt x="66" y="42"/>
                        </a:lnTo>
                        <a:lnTo>
                          <a:pt x="54" y="54"/>
                        </a:lnTo>
                        <a:lnTo>
                          <a:pt x="42" y="66"/>
                        </a:lnTo>
                        <a:lnTo>
                          <a:pt x="32" y="80"/>
                        </a:lnTo>
                        <a:lnTo>
                          <a:pt x="22" y="95"/>
                        </a:lnTo>
                        <a:lnTo>
                          <a:pt x="15" y="110"/>
                        </a:lnTo>
                        <a:lnTo>
                          <a:pt x="9" y="127"/>
                        </a:lnTo>
                        <a:lnTo>
                          <a:pt x="4" y="145"/>
                        </a:lnTo>
                        <a:lnTo>
                          <a:pt x="1" y="163"/>
                        </a:lnTo>
                        <a:lnTo>
                          <a:pt x="0" y="182"/>
                        </a:lnTo>
                        <a:lnTo>
                          <a:pt x="1" y="200"/>
                        </a:lnTo>
                        <a:lnTo>
                          <a:pt x="4" y="217"/>
                        </a:lnTo>
                        <a:lnTo>
                          <a:pt x="9" y="234"/>
                        </a:lnTo>
                        <a:lnTo>
                          <a:pt x="15" y="251"/>
                        </a:lnTo>
                        <a:lnTo>
                          <a:pt x="22" y="267"/>
                        </a:lnTo>
                        <a:lnTo>
                          <a:pt x="32" y="282"/>
                        </a:lnTo>
                        <a:lnTo>
                          <a:pt x="42" y="296"/>
                        </a:lnTo>
                        <a:lnTo>
                          <a:pt x="54" y="309"/>
                        </a:lnTo>
                        <a:lnTo>
                          <a:pt x="66" y="320"/>
                        </a:lnTo>
                        <a:lnTo>
                          <a:pt x="81" y="331"/>
                        </a:lnTo>
                        <a:lnTo>
                          <a:pt x="95" y="340"/>
                        </a:lnTo>
                        <a:lnTo>
                          <a:pt x="111" y="348"/>
                        </a:lnTo>
                        <a:lnTo>
                          <a:pt x="128" y="354"/>
                        </a:lnTo>
                        <a:lnTo>
                          <a:pt x="145" y="358"/>
                        </a:lnTo>
                        <a:lnTo>
                          <a:pt x="164" y="361"/>
                        </a:lnTo>
                        <a:lnTo>
                          <a:pt x="182" y="362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38" name="Freeform 222"/>
                  <p:cNvSpPr>
                    <a:spLocks/>
                  </p:cNvSpPr>
                  <p:nvPr/>
                </p:nvSpPr>
                <p:spPr bwMode="auto">
                  <a:xfrm>
                    <a:off x="2511" y="1305"/>
                    <a:ext cx="47" cy="52"/>
                  </a:xfrm>
                  <a:custGeom>
                    <a:avLst/>
                    <a:gdLst>
                      <a:gd name="T0" fmla="*/ 106 w 190"/>
                      <a:gd name="T1" fmla="*/ 207 h 208"/>
                      <a:gd name="T2" fmla="*/ 124 w 190"/>
                      <a:gd name="T3" fmla="*/ 203 h 208"/>
                      <a:gd name="T4" fmla="*/ 141 w 190"/>
                      <a:gd name="T5" fmla="*/ 195 h 208"/>
                      <a:gd name="T6" fmla="*/ 156 w 190"/>
                      <a:gd name="T7" fmla="*/ 184 h 208"/>
                      <a:gd name="T8" fmla="*/ 169 w 190"/>
                      <a:gd name="T9" fmla="*/ 170 h 208"/>
                      <a:gd name="T10" fmla="*/ 179 w 190"/>
                      <a:gd name="T11" fmla="*/ 154 h 208"/>
                      <a:gd name="T12" fmla="*/ 186 w 190"/>
                      <a:gd name="T13" fmla="*/ 134 h 208"/>
                      <a:gd name="T14" fmla="*/ 190 w 190"/>
                      <a:gd name="T15" fmla="*/ 114 h 208"/>
                      <a:gd name="T16" fmla="*/ 190 w 190"/>
                      <a:gd name="T17" fmla="*/ 93 h 208"/>
                      <a:gd name="T18" fmla="*/ 186 w 190"/>
                      <a:gd name="T19" fmla="*/ 73 h 208"/>
                      <a:gd name="T20" fmla="*/ 179 w 190"/>
                      <a:gd name="T21" fmla="*/ 54 h 208"/>
                      <a:gd name="T22" fmla="*/ 169 w 190"/>
                      <a:gd name="T23" fmla="*/ 38 h 208"/>
                      <a:gd name="T24" fmla="*/ 156 w 190"/>
                      <a:gd name="T25" fmla="*/ 23 h 208"/>
                      <a:gd name="T26" fmla="*/ 141 w 190"/>
                      <a:gd name="T27" fmla="*/ 13 h 208"/>
                      <a:gd name="T28" fmla="*/ 124 w 190"/>
                      <a:gd name="T29" fmla="*/ 5 h 208"/>
                      <a:gd name="T30" fmla="*/ 106 w 190"/>
                      <a:gd name="T31" fmla="*/ 0 h 208"/>
                      <a:gd name="T32" fmla="*/ 86 w 190"/>
                      <a:gd name="T33" fmla="*/ 0 h 208"/>
                      <a:gd name="T34" fmla="*/ 67 w 190"/>
                      <a:gd name="T35" fmla="*/ 5 h 208"/>
                      <a:gd name="T36" fmla="*/ 50 w 190"/>
                      <a:gd name="T37" fmla="*/ 13 h 208"/>
                      <a:gd name="T38" fmla="*/ 34 w 190"/>
                      <a:gd name="T39" fmla="*/ 23 h 208"/>
                      <a:gd name="T40" fmla="*/ 22 w 190"/>
                      <a:gd name="T41" fmla="*/ 38 h 208"/>
                      <a:gd name="T42" fmla="*/ 12 w 190"/>
                      <a:gd name="T43" fmla="*/ 54 h 208"/>
                      <a:gd name="T44" fmla="*/ 4 w 190"/>
                      <a:gd name="T45" fmla="*/ 73 h 208"/>
                      <a:gd name="T46" fmla="*/ 1 w 190"/>
                      <a:gd name="T47" fmla="*/ 93 h 208"/>
                      <a:gd name="T48" fmla="*/ 1 w 190"/>
                      <a:gd name="T49" fmla="*/ 114 h 208"/>
                      <a:gd name="T50" fmla="*/ 4 w 190"/>
                      <a:gd name="T51" fmla="*/ 134 h 208"/>
                      <a:gd name="T52" fmla="*/ 12 w 190"/>
                      <a:gd name="T53" fmla="*/ 154 h 208"/>
                      <a:gd name="T54" fmla="*/ 22 w 190"/>
                      <a:gd name="T55" fmla="*/ 170 h 208"/>
                      <a:gd name="T56" fmla="*/ 34 w 190"/>
                      <a:gd name="T57" fmla="*/ 184 h 208"/>
                      <a:gd name="T58" fmla="*/ 50 w 190"/>
                      <a:gd name="T59" fmla="*/ 195 h 208"/>
                      <a:gd name="T60" fmla="*/ 67 w 190"/>
                      <a:gd name="T61" fmla="*/ 203 h 208"/>
                      <a:gd name="T62" fmla="*/ 86 w 190"/>
                      <a:gd name="T63" fmla="*/ 207 h 2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90" h="208">
                        <a:moveTo>
                          <a:pt x="95" y="208"/>
                        </a:moveTo>
                        <a:lnTo>
                          <a:pt x="106" y="207"/>
                        </a:lnTo>
                        <a:lnTo>
                          <a:pt x="115" y="205"/>
                        </a:lnTo>
                        <a:lnTo>
                          <a:pt x="124" y="203"/>
                        </a:lnTo>
                        <a:lnTo>
                          <a:pt x="132" y="200"/>
                        </a:lnTo>
                        <a:lnTo>
                          <a:pt x="141" y="195"/>
                        </a:lnTo>
                        <a:lnTo>
                          <a:pt x="149" y="190"/>
                        </a:lnTo>
                        <a:lnTo>
                          <a:pt x="156" y="184"/>
                        </a:lnTo>
                        <a:lnTo>
                          <a:pt x="162" y="178"/>
                        </a:lnTo>
                        <a:lnTo>
                          <a:pt x="169" y="170"/>
                        </a:lnTo>
                        <a:lnTo>
                          <a:pt x="174" y="162"/>
                        </a:lnTo>
                        <a:lnTo>
                          <a:pt x="179" y="154"/>
                        </a:lnTo>
                        <a:lnTo>
                          <a:pt x="183" y="145"/>
                        </a:lnTo>
                        <a:lnTo>
                          <a:pt x="186" y="134"/>
                        </a:lnTo>
                        <a:lnTo>
                          <a:pt x="189" y="125"/>
                        </a:lnTo>
                        <a:lnTo>
                          <a:pt x="190" y="114"/>
                        </a:lnTo>
                        <a:lnTo>
                          <a:pt x="190" y="104"/>
                        </a:lnTo>
                        <a:lnTo>
                          <a:pt x="190" y="93"/>
                        </a:lnTo>
                        <a:lnTo>
                          <a:pt x="189" y="83"/>
                        </a:lnTo>
                        <a:lnTo>
                          <a:pt x="186" y="73"/>
                        </a:lnTo>
                        <a:lnTo>
                          <a:pt x="183" y="63"/>
                        </a:lnTo>
                        <a:lnTo>
                          <a:pt x="179" y="54"/>
                        </a:lnTo>
                        <a:lnTo>
                          <a:pt x="174" y="46"/>
                        </a:lnTo>
                        <a:lnTo>
                          <a:pt x="169" y="38"/>
                        </a:lnTo>
                        <a:lnTo>
                          <a:pt x="162" y="30"/>
                        </a:lnTo>
                        <a:lnTo>
                          <a:pt x="156" y="23"/>
                        </a:lnTo>
                        <a:lnTo>
                          <a:pt x="149" y="18"/>
                        </a:lnTo>
                        <a:lnTo>
                          <a:pt x="141" y="13"/>
                        </a:lnTo>
                        <a:lnTo>
                          <a:pt x="132" y="8"/>
                        </a:lnTo>
                        <a:lnTo>
                          <a:pt x="124" y="5"/>
                        </a:lnTo>
                        <a:lnTo>
                          <a:pt x="115" y="2"/>
                        </a:lnTo>
                        <a:lnTo>
                          <a:pt x="106" y="0"/>
                        </a:lnTo>
                        <a:lnTo>
                          <a:pt x="95" y="0"/>
                        </a:lnTo>
                        <a:lnTo>
                          <a:pt x="86" y="0"/>
                        </a:lnTo>
                        <a:lnTo>
                          <a:pt x="76" y="2"/>
                        </a:lnTo>
                        <a:lnTo>
                          <a:pt x="67" y="5"/>
                        </a:lnTo>
                        <a:lnTo>
                          <a:pt x="58" y="8"/>
                        </a:lnTo>
                        <a:lnTo>
                          <a:pt x="50" y="13"/>
                        </a:lnTo>
                        <a:lnTo>
                          <a:pt x="42" y="18"/>
                        </a:lnTo>
                        <a:lnTo>
                          <a:pt x="34" y="23"/>
                        </a:lnTo>
                        <a:lnTo>
                          <a:pt x="28" y="30"/>
                        </a:lnTo>
                        <a:lnTo>
                          <a:pt x="22" y="38"/>
                        </a:lnTo>
                        <a:lnTo>
                          <a:pt x="17" y="46"/>
                        </a:lnTo>
                        <a:lnTo>
                          <a:pt x="12" y="54"/>
                        </a:lnTo>
                        <a:lnTo>
                          <a:pt x="8" y="63"/>
                        </a:lnTo>
                        <a:lnTo>
                          <a:pt x="4" y="73"/>
                        </a:lnTo>
                        <a:lnTo>
                          <a:pt x="3" y="83"/>
                        </a:lnTo>
                        <a:lnTo>
                          <a:pt x="1" y="93"/>
                        </a:lnTo>
                        <a:lnTo>
                          <a:pt x="0" y="104"/>
                        </a:lnTo>
                        <a:lnTo>
                          <a:pt x="1" y="114"/>
                        </a:lnTo>
                        <a:lnTo>
                          <a:pt x="3" y="125"/>
                        </a:lnTo>
                        <a:lnTo>
                          <a:pt x="4" y="134"/>
                        </a:lnTo>
                        <a:lnTo>
                          <a:pt x="8" y="145"/>
                        </a:lnTo>
                        <a:lnTo>
                          <a:pt x="12" y="154"/>
                        </a:lnTo>
                        <a:lnTo>
                          <a:pt x="17" y="162"/>
                        </a:lnTo>
                        <a:lnTo>
                          <a:pt x="22" y="170"/>
                        </a:lnTo>
                        <a:lnTo>
                          <a:pt x="28" y="178"/>
                        </a:lnTo>
                        <a:lnTo>
                          <a:pt x="34" y="184"/>
                        </a:lnTo>
                        <a:lnTo>
                          <a:pt x="42" y="190"/>
                        </a:lnTo>
                        <a:lnTo>
                          <a:pt x="50" y="195"/>
                        </a:lnTo>
                        <a:lnTo>
                          <a:pt x="58" y="200"/>
                        </a:lnTo>
                        <a:lnTo>
                          <a:pt x="67" y="203"/>
                        </a:lnTo>
                        <a:lnTo>
                          <a:pt x="76" y="205"/>
                        </a:lnTo>
                        <a:lnTo>
                          <a:pt x="86" y="207"/>
                        </a:lnTo>
                        <a:lnTo>
                          <a:pt x="95" y="208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39" name="Freeform 223"/>
                  <p:cNvSpPr>
                    <a:spLocks/>
                  </p:cNvSpPr>
                  <p:nvPr/>
                </p:nvSpPr>
                <p:spPr bwMode="auto">
                  <a:xfrm>
                    <a:off x="2511" y="1305"/>
                    <a:ext cx="47" cy="52"/>
                  </a:xfrm>
                  <a:custGeom>
                    <a:avLst/>
                    <a:gdLst>
                      <a:gd name="T0" fmla="*/ 106 w 190"/>
                      <a:gd name="T1" fmla="*/ 207 h 208"/>
                      <a:gd name="T2" fmla="*/ 124 w 190"/>
                      <a:gd name="T3" fmla="*/ 203 h 208"/>
                      <a:gd name="T4" fmla="*/ 141 w 190"/>
                      <a:gd name="T5" fmla="*/ 195 h 208"/>
                      <a:gd name="T6" fmla="*/ 156 w 190"/>
                      <a:gd name="T7" fmla="*/ 184 h 208"/>
                      <a:gd name="T8" fmla="*/ 169 w 190"/>
                      <a:gd name="T9" fmla="*/ 170 h 208"/>
                      <a:gd name="T10" fmla="*/ 179 w 190"/>
                      <a:gd name="T11" fmla="*/ 154 h 208"/>
                      <a:gd name="T12" fmla="*/ 186 w 190"/>
                      <a:gd name="T13" fmla="*/ 134 h 208"/>
                      <a:gd name="T14" fmla="*/ 190 w 190"/>
                      <a:gd name="T15" fmla="*/ 114 h 208"/>
                      <a:gd name="T16" fmla="*/ 190 w 190"/>
                      <a:gd name="T17" fmla="*/ 93 h 208"/>
                      <a:gd name="T18" fmla="*/ 186 w 190"/>
                      <a:gd name="T19" fmla="*/ 73 h 208"/>
                      <a:gd name="T20" fmla="*/ 179 w 190"/>
                      <a:gd name="T21" fmla="*/ 54 h 208"/>
                      <a:gd name="T22" fmla="*/ 169 w 190"/>
                      <a:gd name="T23" fmla="*/ 38 h 208"/>
                      <a:gd name="T24" fmla="*/ 156 w 190"/>
                      <a:gd name="T25" fmla="*/ 23 h 208"/>
                      <a:gd name="T26" fmla="*/ 141 w 190"/>
                      <a:gd name="T27" fmla="*/ 13 h 208"/>
                      <a:gd name="T28" fmla="*/ 124 w 190"/>
                      <a:gd name="T29" fmla="*/ 5 h 208"/>
                      <a:gd name="T30" fmla="*/ 106 w 190"/>
                      <a:gd name="T31" fmla="*/ 0 h 208"/>
                      <a:gd name="T32" fmla="*/ 86 w 190"/>
                      <a:gd name="T33" fmla="*/ 0 h 208"/>
                      <a:gd name="T34" fmla="*/ 67 w 190"/>
                      <a:gd name="T35" fmla="*/ 5 h 208"/>
                      <a:gd name="T36" fmla="*/ 50 w 190"/>
                      <a:gd name="T37" fmla="*/ 13 h 208"/>
                      <a:gd name="T38" fmla="*/ 34 w 190"/>
                      <a:gd name="T39" fmla="*/ 23 h 208"/>
                      <a:gd name="T40" fmla="*/ 22 w 190"/>
                      <a:gd name="T41" fmla="*/ 38 h 208"/>
                      <a:gd name="T42" fmla="*/ 12 w 190"/>
                      <a:gd name="T43" fmla="*/ 54 h 208"/>
                      <a:gd name="T44" fmla="*/ 4 w 190"/>
                      <a:gd name="T45" fmla="*/ 73 h 208"/>
                      <a:gd name="T46" fmla="*/ 1 w 190"/>
                      <a:gd name="T47" fmla="*/ 93 h 208"/>
                      <a:gd name="T48" fmla="*/ 1 w 190"/>
                      <a:gd name="T49" fmla="*/ 114 h 208"/>
                      <a:gd name="T50" fmla="*/ 4 w 190"/>
                      <a:gd name="T51" fmla="*/ 134 h 208"/>
                      <a:gd name="T52" fmla="*/ 12 w 190"/>
                      <a:gd name="T53" fmla="*/ 154 h 208"/>
                      <a:gd name="T54" fmla="*/ 22 w 190"/>
                      <a:gd name="T55" fmla="*/ 170 h 208"/>
                      <a:gd name="T56" fmla="*/ 34 w 190"/>
                      <a:gd name="T57" fmla="*/ 184 h 208"/>
                      <a:gd name="T58" fmla="*/ 50 w 190"/>
                      <a:gd name="T59" fmla="*/ 195 h 208"/>
                      <a:gd name="T60" fmla="*/ 67 w 190"/>
                      <a:gd name="T61" fmla="*/ 203 h 208"/>
                      <a:gd name="T62" fmla="*/ 86 w 190"/>
                      <a:gd name="T63" fmla="*/ 207 h 2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90" h="208">
                        <a:moveTo>
                          <a:pt x="95" y="208"/>
                        </a:moveTo>
                        <a:lnTo>
                          <a:pt x="106" y="207"/>
                        </a:lnTo>
                        <a:lnTo>
                          <a:pt x="115" y="205"/>
                        </a:lnTo>
                        <a:lnTo>
                          <a:pt x="124" y="203"/>
                        </a:lnTo>
                        <a:lnTo>
                          <a:pt x="132" y="200"/>
                        </a:lnTo>
                        <a:lnTo>
                          <a:pt x="141" y="195"/>
                        </a:lnTo>
                        <a:lnTo>
                          <a:pt x="149" y="190"/>
                        </a:lnTo>
                        <a:lnTo>
                          <a:pt x="156" y="184"/>
                        </a:lnTo>
                        <a:lnTo>
                          <a:pt x="162" y="178"/>
                        </a:lnTo>
                        <a:lnTo>
                          <a:pt x="169" y="170"/>
                        </a:lnTo>
                        <a:lnTo>
                          <a:pt x="174" y="162"/>
                        </a:lnTo>
                        <a:lnTo>
                          <a:pt x="179" y="154"/>
                        </a:lnTo>
                        <a:lnTo>
                          <a:pt x="183" y="145"/>
                        </a:lnTo>
                        <a:lnTo>
                          <a:pt x="186" y="134"/>
                        </a:lnTo>
                        <a:lnTo>
                          <a:pt x="189" y="125"/>
                        </a:lnTo>
                        <a:lnTo>
                          <a:pt x="190" y="114"/>
                        </a:lnTo>
                        <a:lnTo>
                          <a:pt x="190" y="104"/>
                        </a:lnTo>
                        <a:lnTo>
                          <a:pt x="190" y="93"/>
                        </a:lnTo>
                        <a:lnTo>
                          <a:pt x="189" y="83"/>
                        </a:lnTo>
                        <a:lnTo>
                          <a:pt x="186" y="73"/>
                        </a:lnTo>
                        <a:lnTo>
                          <a:pt x="183" y="63"/>
                        </a:lnTo>
                        <a:lnTo>
                          <a:pt x="179" y="54"/>
                        </a:lnTo>
                        <a:lnTo>
                          <a:pt x="174" y="46"/>
                        </a:lnTo>
                        <a:lnTo>
                          <a:pt x="169" y="38"/>
                        </a:lnTo>
                        <a:lnTo>
                          <a:pt x="162" y="30"/>
                        </a:lnTo>
                        <a:lnTo>
                          <a:pt x="156" y="23"/>
                        </a:lnTo>
                        <a:lnTo>
                          <a:pt x="149" y="18"/>
                        </a:lnTo>
                        <a:lnTo>
                          <a:pt x="141" y="13"/>
                        </a:lnTo>
                        <a:lnTo>
                          <a:pt x="132" y="8"/>
                        </a:lnTo>
                        <a:lnTo>
                          <a:pt x="124" y="5"/>
                        </a:lnTo>
                        <a:lnTo>
                          <a:pt x="115" y="2"/>
                        </a:lnTo>
                        <a:lnTo>
                          <a:pt x="106" y="0"/>
                        </a:lnTo>
                        <a:lnTo>
                          <a:pt x="95" y="0"/>
                        </a:lnTo>
                        <a:lnTo>
                          <a:pt x="86" y="0"/>
                        </a:lnTo>
                        <a:lnTo>
                          <a:pt x="76" y="2"/>
                        </a:lnTo>
                        <a:lnTo>
                          <a:pt x="67" y="5"/>
                        </a:lnTo>
                        <a:lnTo>
                          <a:pt x="58" y="8"/>
                        </a:lnTo>
                        <a:lnTo>
                          <a:pt x="50" y="13"/>
                        </a:lnTo>
                        <a:lnTo>
                          <a:pt x="42" y="18"/>
                        </a:lnTo>
                        <a:lnTo>
                          <a:pt x="34" y="23"/>
                        </a:lnTo>
                        <a:lnTo>
                          <a:pt x="28" y="30"/>
                        </a:lnTo>
                        <a:lnTo>
                          <a:pt x="22" y="38"/>
                        </a:lnTo>
                        <a:lnTo>
                          <a:pt x="17" y="46"/>
                        </a:lnTo>
                        <a:lnTo>
                          <a:pt x="12" y="54"/>
                        </a:lnTo>
                        <a:lnTo>
                          <a:pt x="8" y="63"/>
                        </a:lnTo>
                        <a:lnTo>
                          <a:pt x="4" y="73"/>
                        </a:lnTo>
                        <a:lnTo>
                          <a:pt x="3" y="83"/>
                        </a:lnTo>
                        <a:lnTo>
                          <a:pt x="1" y="93"/>
                        </a:lnTo>
                        <a:lnTo>
                          <a:pt x="0" y="104"/>
                        </a:lnTo>
                        <a:lnTo>
                          <a:pt x="1" y="114"/>
                        </a:lnTo>
                        <a:lnTo>
                          <a:pt x="3" y="125"/>
                        </a:lnTo>
                        <a:lnTo>
                          <a:pt x="4" y="134"/>
                        </a:lnTo>
                        <a:lnTo>
                          <a:pt x="8" y="145"/>
                        </a:lnTo>
                        <a:lnTo>
                          <a:pt x="12" y="154"/>
                        </a:lnTo>
                        <a:lnTo>
                          <a:pt x="17" y="162"/>
                        </a:lnTo>
                        <a:lnTo>
                          <a:pt x="22" y="170"/>
                        </a:lnTo>
                        <a:lnTo>
                          <a:pt x="28" y="178"/>
                        </a:lnTo>
                        <a:lnTo>
                          <a:pt x="34" y="184"/>
                        </a:lnTo>
                        <a:lnTo>
                          <a:pt x="42" y="190"/>
                        </a:lnTo>
                        <a:lnTo>
                          <a:pt x="50" y="195"/>
                        </a:lnTo>
                        <a:lnTo>
                          <a:pt x="58" y="200"/>
                        </a:lnTo>
                        <a:lnTo>
                          <a:pt x="67" y="203"/>
                        </a:lnTo>
                        <a:lnTo>
                          <a:pt x="76" y="205"/>
                        </a:lnTo>
                        <a:lnTo>
                          <a:pt x="86" y="207"/>
                        </a:lnTo>
                        <a:lnTo>
                          <a:pt x="95" y="208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40" name="Freeform 224"/>
                  <p:cNvSpPr>
                    <a:spLocks/>
                  </p:cNvSpPr>
                  <p:nvPr/>
                </p:nvSpPr>
                <p:spPr bwMode="auto">
                  <a:xfrm>
                    <a:off x="2633" y="1246"/>
                    <a:ext cx="59" cy="59"/>
                  </a:xfrm>
                  <a:custGeom>
                    <a:avLst/>
                    <a:gdLst>
                      <a:gd name="T0" fmla="*/ 129 w 235"/>
                      <a:gd name="T1" fmla="*/ 236 h 236"/>
                      <a:gd name="T2" fmla="*/ 153 w 235"/>
                      <a:gd name="T3" fmla="*/ 230 h 236"/>
                      <a:gd name="T4" fmla="*/ 174 w 235"/>
                      <a:gd name="T5" fmla="*/ 221 h 236"/>
                      <a:gd name="T6" fmla="*/ 192 w 235"/>
                      <a:gd name="T7" fmla="*/ 209 h 236"/>
                      <a:gd name="T8" fmla="*/ 208 w 235"/>
                      <a:gd name="T9" fmla="*/ 192 h 236"/>
                      <a:gd name="T10" fmla="*/ 221 w 235"/>
                      <a:gd name="T11" fmla="*/ 174 h 236"/>
                      <a:gd name="T12" fmla="*/ 229 w 235"/>
                      <a:gd name="T13" fmla="*/ 153 h 236"/>
                      <a:gd name="T14" fmla="*/ 235 w 235"/>
                      <a:gd name="T15" fmla="*/ 130 h 236"/>
                      <a:gd name="T16" fmla="*/ 235 w 235"/>
                      <a:gd name="T17" fmla="*/ 106 h 236"/>
                      <a:gd name="T18" fmla="*/ 229 w 235"/>
                      <a:gd name="T19" fmla="*/ 83 h 236"/>
                      <a:gd name="T20" fmla="*/ 221 w 235"/>
                      <a:gd name="T21" fmla="*/ 62 h 236"/>
                      <a:gd name="T22" fmla="*/ 208 w 235"/>
                      <a:gd name="T23" fmla="*/ 43 h 236"/>
                      <a:gd name="T24" fmla="*/ 192 w 235"/>
                      <a:gd name="T25" fmla="*/ 27 h 236"/>
                      <a:gd name="T26" fmla="*/ 174 w 235"/>
                      <a:gd name="T27" fmla="*/ 14 h 236"/>
                      <a:gd name="T28" fmla="*/ 153 w 235"/>
                      <a:gd name="T29" fmla="*/ 6 h 236"/>
                      <a:gd name="T30" fmla="*/ 129 w 235"/>
                      <a:gd name="T31" fmla="*/ 1 h 236"/>
                      <a:gd name="T32" fmla="*/ 105 w 235"/>
                      <a:gd name="T33" fmla="*/ 1 h 236"/>
                      <a:gd name="T34" fmla="*/ 83 w 235"/>
                      <a:gd name="T35" fmla="*/ 6 h 236"/>
                      <a:gd name="T36" fmla="*/ 62 w 235"/>
                      <a:gd name="T37" fmla="*/ 14 h 236"/>
                      <a:gd name="T38" fmla="*/ 42 w 235"/>
                      <a:gd name="T39" fmla="*/ 27 h 236"/>
                      <a:gd name="T40" fmla="*/ 26 w 235"/>
                      <a:gd name="T41" fmla="*/ 43 h 236"/>
                      <a:gd name="T42" fmla="*/ 14 w 235"/>
                      <a:gd name="T43" fmla="*/ 62 h 236"/>
                      <a:gd name="T44" fmla="*/ 5 w 235"/>
                      <a:gd name="T45" fmla="*/ 83 h 236"/>
                      <a:gd name="T46" fmla="*/ 0 w 235"/>
                      <a:gd name="T47" fmla="*/ 106 h 236"/>
                      <a:gd name="T48" fmla="*/ 0 w 235"/>
                      <a:gd name="T49" fmla="*/ 130 h 236"/>
                      <a:gd name="T50" fmla="*/ 5 w 235"/>
                      <a:gd name="T51" fmla="*/ 153 h 236"/>
                      <a:gd name="T52" fmla="*/ 14 w 235"/>
                      <a:gd name="T53" fmla="*/ 174 h 236"/>
                      <a:gd name="T54" fmla="*/ 26 w 235"/>
                      <a:gd name="T55" fmla="*/ 192 h 236"/>
                      <a:gd name="T56" fmla="*/ 42 w 235"/>
                      <a:gd name="T57" fmla="*/ 209 h 236"/>
                      <a:gd name="T58" fmla="*/ 62 w 235"/>
                      <a:gd name="T59" fmla="*/ 221 h 236"/>
                      <a:gd name="T60" fmla="*/ 83 w 235"/>
                      <a:gd name="T61" fmla="*/ 230 h 236"/>
                      <a:gd name="T62" fmla="*/ 105 w 235"/>
                      <a:gd name="T63" fmla="*/ 236 h 2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35" h="236">
                        <a:moveTo>
                          <a:pt x="117" y="236"/>
                        </a:moveTo>
                        <a:lnTo>
                          <a:pt x="129" y="236"/>
                        </a:lnTo>
                        <a:lnTo>
                          <a:pt x="141" y="233"/>
                        </a:lnTo>
                        <a:lnTo>
                          <a:pt x="153" y="230"/>
                        </a:lnTo>
                        <a:lnTo>
                          <a:pt x="163" y="226"/>
                        </a:lnTo>
                        <a:lnTo>
                          <a:pt x="174" y="221"/>
                        </a:lnTo>
                        <a:lnTo>
                          <a:pt x="183" y="216"/>
                        </a:lnTo>
                        <a:lnTo>
                          <a:pt x="192" y="209"/>
                        </a:lnTo>
                        <a:lnTo>
                          <a:pt x="200" y="201"/>
                        </a:lnTo>
                        <a:lnTo>
                          <a:pt x="208" y="192"/>
                        </a:lnTo>
                        <a:lnTo>
                          <a:pt x="215" y="184"/>
                        </a:lnTo>
                        <a:lnTo>
                          <a:pt x="221" y="174"/>
                        </a:lnTo>
                        <a:lnTo>
                          <a:pt x="225" y="163"/>
                        </a:lnTo>
                        <a:lnTo>
                          <a:pt x="229" y="153"/>
                        </a:lnTo>
                        <a:lnTo>
                          <a:pt x="233" y="142"/>
                        </a:lnTo>
                        <a:lnTo>
                          <a:pt x="235" y="130"/>
                        </a:lnTo>
                        <a:lnTo>
                          <a:pt x="235" y="118"/>
                        </a:lnTo>
                        <a:lnTo>
                          <a:pt x="235" y="106"/>
                        </a:lnTo>
                        <a:lnTo>
                          <a:pt x="233" y="95"/>
                        </a:lnTo>
                        <a:lnTo>
                          <a:pt x="229" y="83"/>
                        </a:lnTo>
                        <a:lnTo>
                          <a:pt x="225" y="72"/>
                        </a:lnTo>
                        <a:lnTo>
                          <a:pt x="221" y="62"/>
                        </a:lnTo>
                        <a:lnTo>
                          <a:pt x="215" y="52"/>
                        </a:lnTo>
                        <a:lnTo>
                          <a:pt x="208" y="43"/>
                        </a:lnTo>
                        <a:lnTo>
                          <a:pt x="200" y="35"/>
                        </a:lnTo>
                        <a:lnTo>
                          <a:pt x="192" y="27"/>
                        </a:lnTo>
                        <a:lnTo>
                          <a:pt x="183" y="21"/>
                        </a:lnTo>
                        <a:lnTo>
                          <a:pt x="174" y="14"/>
                        </a:lnTo>
                        <a:lnTo>
                          <a:pt x="163" y="10"/>
                        </a:lnTo>
                        <a:lnTo>
                          <a:pt x="153" y="6"/>
                        </a:lnTo>
                        <a:lnTo>
                          <a:pt x="141" y="2"/>
                        </a:lnTo>
                        <a:lnTo>
                          <a:pt x="129" y="1"/>
                        </a:lnTo>
                        <a:lnTo>
                          <a:pt x="117" y="0"/>
                        </a:lnTo>
                        <a:lnTo>
                          <a:pt x="105" y="1"/>
                        </a:lnTo>
                        <a:lnTo>
                          <a:pt x="93" y="2"/>
                        </a:lnTo>
                        <a:lnTo>
                          <a:pt x="83" y="6"/>
                        </a:lnTo>
                        <a:lnTo>
                          <a:pt x="71" y="10"/>
                        </a:lnTo>
                        <a:lnTo>
                          <a:pt x="62" y="14"/>
                        </a:lnTo>
                        <a:lnTo>
                          <a:pt x="51" y="21"/>
                        </a:lnTo>
                        <a:lnTo>
                          <a:pt x="42" y="27"/>
                        </a:lnTo>
                        <a:lnTo>
                          <a:pt x="34" y="35"/>
                        </a:lnTo>
                        <a:lnTo>
                          <a:pt x="26" y="43"/>
                        </a:lnTo>
                        <a:lnTo>
                          <a:pt x="19" y="52"/>
                        </a:lnTo>
                        <a:lnTo>
                          <a:pt x="14" y="62"/>
                        </a:lnTo>
                        <a:lnTo>
                          <a:pt x="9" y="72"/>
                        </a:lnTo>
                        <a:lnTo>
                          <a:pt x="5" y="83"/>
                        </a:lnTo>
                        <a:lnTo>
                          <a:pt x="2" y="95"/>
                        </a:lnTo>
                        <a:lnTo>
                          <a:pt x="0" y="106"/>
                        </a:lnTo>
                        <a:lnTo>
                          <a:pt x="0" y="118"/>
                        </a:lnTo>
                        <a:lnTo>
                          <a:pt x="0" y="130"/>
                        </a:lnTo>
                        <a:lnTo>
                          <a:pt x="2" y="142"/>
                        </a:lnTo>
                        <a:lnTo>
                          <a:pt x="5" y="153"/>
                        </a:lnTo>
                        <a:lnTo>
                          <a:pt x="9" y="163"/>
                        </a:lnTo>
                        <a:lnTo>
                          <a:pt x="14" y="174"/>
                        </a:lnTo>
                        <a:lnTo>
                          <a:pt x="19" y="184"/>
                        </a:lnTo>
                        <a:lnTo>
                          <a:pt x="26" y="192"/>
                        </a:lnTo>
                        <a:lnTo>
                          <a:pt x="34" y="201"/>
                        </a:lnTo>
                        <a:lnTo>
                          <a:pt x="42" y="209"/>
                        </a:lnTo>
                        <a:lnTo>
                          <a:pt x="51" y="216"/>
                        </a:lnTo>
                        <a:lnTo>
                          <a:pt x="62" y="221"/>
                        </a:lnTo>
                        <a:lnTo>
                          <a:pt x="71" y="226"/>
                        </a:lnTo>
                        <a:lnTo>
                          <a:pt x="83" y="230"/>
                        </a:lnTo>
                        <a:lnTo>
                          <a:pt x="93" y="233"/>
                        </a:lnTo>
                        <a:lnTo>
                          <a:pt x="105" y="236"/>
                        </a:lnTo>
                        <a:lnTo>
                          <a:pt x="117" y="236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41" name="Freeform 225"/>
                  <p:cNvSpPr>
                    <a:spLocks/>
                  </p:cNvSpPr>
                  <p:nvPr/>
                </p:nvSpPr>
                <p:spPr bwMode="auto">
                  <a:xfrm>
                    <a:off x="2633" y="1246"/>
                    <a:ext cx="59" cy="59"/>
                  </a:xfrm>
                  <a:custGeom>
                    <a:avLst/>
                    <a:gdLst>
                      <a:gd name="T0" fmla="*/ 129 w 235"/>
                      <a:gd name="T1" fmla="*/ 236 h 236"/>
                      <a:gd name="T2" fmla="*/ 153 w 235"/>
                      <a:gd name="T3" fmla="*/ 230 h 236"/>
                      <a:gd name="T4" fmla="*/ 174 w 235"/>
                      <a:gd name="T5" fmla="*/ 221 h 236"/>
                      <a:gd name="T6" fmla="*/ 192 w 235"/>
                      <a:gd name="T7" fmla="*/ 209 h 236"/>
                      <a:gd name="T8" fmla="*/ 208 w 235"/>
                      <a:gd name="T9" fmla="*/ 192 h 236"/>
                      <a:gd name="T10" fmla="*/ 221 w 235"/>
                      <a:gd name="T11" fmla="*/ 174 h 236"/>
                      <a:gd name="T12" fmla="*/ 229 w 235"/>
                      <a:gd name="T13" fmla="*/ 153 h 236"/>
                      <a:gd name="T14" fmla="*/ 235 w 235"/>
                      <a:gd name="T15" fmla="*/ 130 h 236"/>
                      <a:gd name="T16" fmla="*/ 235 w 235"/>
                      <a:gd name="T17" fmla="*/ 106 h 236"/>
                      <a:gd name="T18" fmla="*/ 229 w 235"/>
                      <a:gd name="T19" fmla="*/ 83 h 236"/>
                      <a:gd name="T20" fmla="*/ 221 w 235"/>
                      <a:gd name="T21" fmla="*/ 62 h 236"/>
                      <a:gd name="T22" fmla="*/ 208 w 235"/>
                      <a:gd name="T23" fmla="*/ 43 h 236"/>
                      <a:gd name="T24" fmla="*/ 192 w 235"/>
                      <a:gd name="T25" fmla="*/ 27 h 236"/>
                      <a:gd name="T26" fmla="*/ 174 w 235"/>
                      <a:gd name="T27" fmla="*/ 14 h 236"/>
                      <a:gd name="T28" fmla="*/ 153 w 235"/>
                      <a:gd name="T29" fmla="*/ 6 h 236"/>
                      <a:gd name="T30" fmla="*/ 129 w 235"/>
                      <a:gd name="T31" fmla="*/ 1 h 236"/>
                      <a:gd name="T32" fmla="*/ 105 w 235"/>
                      <a:gd name="T33" fmla="*/ 1 h 236"/>
                      <a:gd name="T34" fmla="*/ 83 w 235"/>
                      <a:gd name="T35" fmla="*/ 6 h 236"/>
                      <a:gd name="T36" fmla="*/ 62 w 235"/>
                      <a:gd name="T37" fmla="*/ 14 h 236"/>
                      <a:gd name="T38" fmla="*/ 42 w 235"/>
                      <a:gd name="T39" fmla="*/ 27 h 236"/>
                      <a:gd name="T40" fmla="*/ 26 w 235"/>
                      <a:gd name="T41" fmla="*/ 43 h 236"/>
                      <a:gd name="T42" fmla="*/ 14 w 235"/>
                      <a:gd name="T43" fmla="*/ 62 h 236"/>
                      <a:gd name="T44" fmla="*/ 5 w 235"/>
                      <a:gd name="T45" fmla="*/ 83 h 236"/>
                      <a:gd name="T46" fmla="*/ 0 w 235"/>
                      <a:gd name="T47" fmla="*/ 106 h 236"/>
                      <a:gd name="T48" fmla="*/ 0 w 235"/>
                      <a:gd name="T49" fmla="*/ 130 h 236"/>
                      <a:gd name="T50" fmla="*/ 5 w 235"/>
                      <a:gd name="T51" fmla="*/ 153 h 236"/>
                      <a:gd name="T52" fmla="*/ 14 w 235"/>
                      <a:gd name="T53" fmla="*/ 174 h 236"/>
                      <a:gd name="T54" fmla="*/ 26 w 235"/>
                      <a:gd name="T55" fmla="*/ 192 h 236"/>
                      <a:gd name="T56" fmla="*/ 42 w 235"/>
                      <a:gd name="T57" fmla="*/ 209 h 236"/>
                      <a:gd name="T58" fmla="*/ 62 w 235"/>
                      <a:gd name="T59" fmla="*/ 221 h 236"/>
                      <a:gd name="T60" fmla="*/ 83 w 235"/>
                      <a:gd name="T61" fmla="*/ 230 h 236"/>
                      <a:gd name="T62" fmla="*/ 105 w 235"/>
                      <a:gd name="T63" fmla="*/ 236 h 2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35" h="236">
                        <a:moveTo>
                          <a:pt x="117" y="236"/>
                        </a:moveTo>
                        <a:lnTo>
                          <a:pt x="129" y="236"/>
                        </a:lnTo>
                        <a:lnTo>
                          <a:pt x="141" y="233"/>
                        </a:lnTo>
                        <a:lnTo>
                          <a:pt x="153" y="230"/>
                        </a:lnTo>
                        <a:lnTo>
                          <a:pt x="163" y="226"/>
                        </a:lnTo>
                        <a:lnTo>
                          <a:pt x="174" y="221"/>
                        </a:lnTo>
                        <a:lnTo>
                          <a:pt x="183" y="216"/>
                        </a:lnTo>
                        <a:lnTo>
                          <a:pt x="192" y="209"/>
                        </a:lnTo>
                        <a:lnTo>
                          <a:pt x="200" y="201"/>
                        </a:lnTo>
                        <a:lnTo>
                          <a:pt x="208" y="192"/>
                        </a:lnTo>
                        <a:lnTo>
                          <a:pt x="215" y="184"/>
                        </a:lnTo>
                        <a:lnTo>
                          <a:pt x="221" y="174"/>
                        </a:lnTo>
                        <a:lnTo>
                          <a:pt x="225" y="163"/>
                        </a:lnTo>
                        <a:lnTo>
                          <a:pt x="229" y="153"/>
                        </a:lnTo>
                        <a:lnTo>
                          <a:pt x="233" y="142"/>
                        </a:lnTo>
                        <a:lnTo>
                          <a:pt x="235" y="130"/>
                        </a:lnTo>
                        <a:lnTo>
                          <a:pt x="235" y="118"/>
                        </a:lnTo>
                        <a:lnTo>
                          <a:pt x="235" y="106"/>
                        </a:lnTo>
                        <a:lnTo>
                          <a:pt x="233" y="95"/>
                        </a:lnTo>
                        <a:lnTo>
                          <a:pt x="229" y="83"/>
                        </a:lnTo>
                        <a:lnTo>
                          <a:pt x="225" y="72"/>
                        </a:lnTo>
                        <a:lnTo>
                          <a:pt x="221" y="62"/>
                        </a:lnTo>
                        <a:lnTo>
                          <a:pt x="215" y="52"/>
                        </a:lnTo>
                        <a:lnTo>
                          <a:pt x="208" y="43"/>
                        </a:lnTo>
                        <a:lnTo>
                          <a:pt x="200" y="35"/>
                        </a:lnTo>
                        <a:lnTo>
                          <a:pt x="192" y="27"/>
                        </a:lnTo>
                        <a:lnTo>
                          <a:pt x="183" y="21"/>
                        </a:lnTo>
                        <a:lnTo>
                          <a:pt x="174" y="14"/>
                        </a:lnTo>
                        <a:lnTo>
                          <a:pt x="163" y="10"/>
                        </a:lnTo>
                        <a:lnTo>
                          <a:pt x="153" y="6"/>
                        </a:lnTo>
                        <a:lnTo>
                          <a:pt x="141" y="2"/>
                        </a:lnTo>
                        <a:lnTo>
                          <a:pt x="129" y="1"/>
                        </a:lnTo>
                        <a:lnTo>
                          <a:pt x="117" y="0"/>
                        </a:lnTo>
                        <a:lnTo>
                          <a:pt x="105" y="1"/>
                        </a:lnTo>
                        <a:lnTo>
                          <a:pt x="93" y="2"/>
                        </a:lnTo>
                        <a:lnTo>
                          <a:pt x="83" y="6"/>
                        </a:lnTo>
                        <a:lnTo>
                          <a:pt x="71" y="10"/>
                        </a:lnTo>
                        <a:lnTo>
                          <a:pt x="62" y="14"/>
                        </a:lnTo>
                        <a:lnTo>
                          <a:pt x="51" y="21"/>
                        </a:lnTo>
                        <a:lnTo>
                          <a:pt x="42" y="27"/>
                        </a:lnTo>
                        <a:lnTo>
                          <a:pt x="34" y="35"/>
                        </a:lnTo>
                        <a:lnTo>
                          <a:pt x="26" y="43"/>
                        </a:lnTo>
                        <a:lnTo>
                          <a:pt x="19" y="52"/>
                        </a:lnTo>
                        <a:lnTo>
                          <a:pt x="14" y="62"/>
                        </a:lnTo>
                        <a:lnTo>
                          <a:pt x="9" y="72"/>
                        </a:lnTo>
                        <a:lnTo>
                          <a:pt x="5" y="83"/>
                        </a:lnTo>
                        <a:lnTo>
                          <a:pt x="2" y="95"/>
                        </a:lnTo>
                        <a:lnTo>
                          <a:pt x="0" y="106"/>
                        </a:lnTo>
                        <a:lnTo>
                          <a:pt x="0" y="118"/>
                        </a:lnTo>
                        <a:lnTo>
                          <a:pt x="0" y="130"/>
                        </a:lnTo>
                        <a:lnTo>
                          <a:pt x="2" y="142"/>
                        </a:lnTo>
                        <a:lnTo>
                          <a:pt x="5" y="153"/>
                        </a:lnTo>
                        <a:lnTo>
                          <a:pt x="9" y="163"/>
                        </a:lnTo>
                        <a:lnTo>
                          <a:pt x="14" y="174"/>
                        </a:lnTo>
                        <a:lnTo>
                          <a:pt x="19" y="184"/>
                        </a:lnTo>
                        <a:lnTo>
                          <a:pt x="26" y="192"/>
                        </a:lnTo>
                        <a:lnTo>
                          <a:pt x="34" y="201"/>
                        </a:lnTo>
                        <a:lnTo>
                          <a:pt x="42" y="209"/>
                        </a:lnTo>
                        <a:lnTo>
                          <a:pt x="51" y="216"/>
                        </a:lnTo>
                        <a:lnTo>
                          <a:pt x="62" y="221"/>
                        </a:lnTo>
                        <a:lnTo>
                          <a:pt x="71" y="226"/>
                        </a:lnTo>
                        <a:lnTo>
                          <a:pt x="83" y="230"/>
                        </a:lnTo>
                        <a:lnTo>
                          <a:pt x="93" y="233"/>
                        </a:lnTo>
                        <a:lnTo>
                          <a:pt x="105" y="236"/>
                        </a:lnTo>
                        <a:lnTo>
                          <a:pt x="117" y="236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42" name="Freeform 226"/>
                  <p:cNvSpPr>
                    <a:spLocks/>
                  </p:cNvSpPr>
                  <p:nvPr/>
                </p:nvSpPr>
                <p:spPr bwMode="auto">
                  <a:xfrm>
                    <a:off x="2656" y="1583"/>
                    <a:ext cx="54" cy="55"/>
                  </a:xfrm>
                  <a:custGeom>
                    <a:avLst/>
                    <a:gdLst>
                      <a:gd name="T0" fmla="*/ 119 w 216"/>
                      <a:gd name="T1" fmla="*/ 217 h 217"/>
                      <a:gd name="T2" fmla="*/ 140 w 216"/>
                      <a:gd name="T3" fmla="*/ 212 h 217"/>
                      <a:gd name="T4" fmla="*/ 159 w 216"/>
                      <a:gd name="T5" fmla="*/ 204 h 217"/>
                      <a:gd name="T6" fmla="*/ 177 w 216"/>
                      <a:gd name="T7" fmla="*/ 192 h 217"/>
                      <a:gd name="T8" fmla="*/ 191 w 216"/>
                      <a:gd name="T9" fmla="*/ 178 h 217"/>
                      <a:gd name="T10" fmla="*/ 203 w 216"/>
                      <a:gd name="T11" fmla="*/ 160 h 217"/>
                      <a:gd name="T12" fmla="*/ 212 w 216"/>
                      <a:gd name="T13" fmla="*/ 141 h 217"/>
                      <a:gd name="T14" fmla="*/ 216 w 216"/>
                      <a:gd name="T15" fmla="*/ 120 h 217"/>
                      <a:gd name="T16" fmla="*/ 216 w 216"/>
                      <a:gd name="T17" fmla="*/ 97 h 217"/>
                      <a:gd name="T18" fmla="*/ 212 w 216"/>
                      <a:gd name="T19" fmla="*/ 76 h 217"/>
                      <a:gd name="T20" fmla="*/ 203 w 216"/>
                      <a:gd name="T21" fmla="*/ 58 h 217"/>
                      <a:gd name="T22" fmla="*/ 191 w 216"/>
                      <a:gd name="T23" fmla="*/ 39 h 217"/>
                      <a:gd name="T24" fmla="*/ 177 w 216"/>
                      <a:gd name="T25" fmla="*/ 25 h 217"/>
                      <a:gd name="T26" fmla="*/ 159 w 216"/>
                      <a:gd name="T27" fmla="*/ 13 h 217"/>
                      <a:gd name="T28" fmla="*/ 140 w 216"/>
                      <a:gd name="T29" fmla="*/ 5 h 217"/>
                      <a:gd name="T30" fmla="*/ 119 w 216"/>
                      <a:gd name="T31" fmla="*/ 1 h 217"/>
                      <a:gd name="T32" fmla="*/ 96 w 216"/>
                      <a:gd name="T33" fmla="*/ 1 h 217"/>
                      <a:gd name="T34" fmla="*/ 75 w 216"/>
                      <a:gd name="T35" fmla="*/ 5 h 217"/>
                      <a:gd name="T36" fmla="*/ 56 w 216"/>
                      <a:gd name="T37" fmla="*/ 13 h 217"/>
                      <a:gd name="T38" fmla="*/ 39 w 216"/>
                      <a:gd name="T39" fmla="*/ 25 h 217"/>
                      <a:gd name="T40" fmla="*/ 23 w 216"/>
                      <a:gd name="T41" fmla="*/ 39 h 217"/>
                      <a:gd name="T42" fmla="*/ 12 w 216"/>
                      <a:gd name="T43" fmla="*/ 58 h 217"/>
                      <a:gd name="T44" fmla="*/ 4 w 216"/>
                      <a:gd name="T45" fmla="*/ 76 h 217"/>
                      <a:gd name="T46" fmla="*/ 0 w 216"/>
                      <a:gd name="T47" fmla="*/ 97 h 217"/>
                      <a:gd name="T48" fmla="*/ 0 w 216"/>
                      <a:gd name="T49" fmla="*/ 120 h 217"/>
                      <a:gd name="T50" fmla="*/ 4 w 216"/>
                      <a:gd name="T51" fmla="*/ 141 h 217"/>
                      <a:gd name="T52" fmla="*/ 12 w 216"/>
                      <a:gd name="T53" fmla="*/ 160 h 217"/>
                      <a:gd name="T54" fmla="*/ 23 w 216"/>
                      <a:gd name="T55" fmla="*/ 178 h 217"/>
                      <a:gd name="T56" fmla="*/ 39 w 216"/>
                      <a:gd name="T57" fmla="*/ 192 h 217"/>
                      <a:gd name="T58" fmla="*/ 56 w 216"/>
                      <a:gd name="T59" fmla="*/ 204 h 217"/>
                      <a:gd name="T60" fmla="*/ 75 w 216"/>
                      <a:gd name="T61" fmla="*/ 212 h 217"/>
                      <a:gd name="T62" fmla="*/ 96 w 216"/>
                      <a:gd name="T63" fmla="*/ 217 h 2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16" h="217">
                        <a:moveTo>
                          <a:pt x="108" y="217"/>
                        </a:moveTo>
                        <a:lnTo>
                          <a:pt x="119" y="217"/>
                        </a:lnTo>
                        <a:lnTo>
                          <a:pt x="129" y="215"/>
                        </a:lnTo>
                        <a:lnTo>
                          <a:pt x="140" y="212"/>
                        </a:lnTo>
                        <a:lnTo>
                          <a:pt x="150" y="209"/>
                        </a:lnTo>
                        <a:lnTo>
                          <a:pt x="159" y="204"/>
                        </a:lnTo>
                        <a:lnTo>
                          <a:pt x="169" y="199"/>
                        </a:lnTo>
                        <a:lnTo>
                          <a:pt x="177" y="192"/>
                        </a:lnTo>
                        <a:lnTo>
                          <a:pt x="185" y="186"/>
                        </a:lnTo>
                        <a:lnTo>
                          <a:pt x="191" y="178"/>
                        </a:lnTo>
                        <a:lnTo>
                          <a:pt x="198" y="170"/>
                        </a:lnTo>
                        <a:lnTo>
                          <a:pt x="203" y="160"/>
                        </a:lnTo>
                        <a:lnTo>
                          <a:pt x="208" y="151"/>
                        </a:lnTo>
                        <a:lnTo>
                          <a:pt x="212" y="141"/>
                        </a:lnTo>
                        <a:lnTo>
                          <a:pt x="215" y="130"/>
                        </a:lnTo>
                        <a:lnTo>
                          <a:pt x="216" y="120"/>
                        </a:lnTo>
                        <a:lnTo>
                          <a:pt x="216" y="109"/>
                        </a:lnTo>
                        <a:lnTo>
                          <a:pt x="216" y="97"/>
                        </a:lnTo>
                        <a:lnTo>
                          <a:pt x="215" y="87"/>
                        </a:lnTo>
                        <a:lnTo>
                          <a:pt x="212" y="76"/>
                        </a:lnTo>
                        <a:lnTo>
                          <a:pt x="208" y="67"/>
                        </a:lnTo>
                        <a:lnTo>
                          <a:pt x="203" y="58"/>
                        </a:lnTo>
                        <a:lnTo>
                          <a:pt x="198" y="48"/>
                        </a:lnTo>
                        <a:lnTo>
                          <a:pt x="191" y="39"/>
                        </a:lnTo>
                        <a:lnTo>
                          <a:pt x="185" y="33"/>
                        </a:lnTo>
                        <a:lnTo>
                          <a:pt x="177" y="25"/>
                        </a:lnTo>
                        <a:lnTo>
                          <a:pt x="169" y="18"/>
                        </a:lnTo>
                        <a:lnTo>
                          <a:pt x="159" y="13"/>
                        </a:lnTo>
                        <a:lnTo>
                          <a:pt x="150" y="9"/>
                        </a:lnTo>
                        <a:lnTo>
                          <a:pt x="140" y="5"/>
                        </a:lnTo>
                        <a:lnTo>
                          <a:pt x="129" y="2"/>
                        </a:lnTo>
                        <a:lnTo>
                          <a:pt x="119" y="1"/>
                        </a:lnTo>
                        <a:lnTo>
                          <a:pt x="108" y="0"/>
                        </a:lnTo>
                        <a:lnTo>
                          <a:pt x="96" y="1"/>
                        </a:lnTo>
                        <a:lnTo>
                          <a:pt x="86" y="2"/>
                        </a:lnTo>
                        <a:lnTo>
                          <a:pt x="75" y="5"/>
                        </a:lnTo>
                        <a:lnTo>
                          <a:pt x="66" y="9"/>
                        </a:lnTo>
                        <a:lnTo>
                          <a:pt x="56" y="13"/>
                        </a:lnTo>
                        <a:lnTo>
                          <a:pt x="47" y="18"/>
                        </a:lnTo>
                        <a:lnTo>
                          <a:pt x="39" y="25"/>
                        </a:lnTo>
                        <a:lnTo>
                          <a:pt x="31" y="33"/>
                        </a:lnTo>
                        <a:lnTo>
                          <a:pt x="23" y="39"/>
                        </a:lnTo>
                        <a:lnTo>
                          <a:pt x="18" y="48"/>
                        </a:lnTo>
                        <a:lnTo>
                          <a:pt x="12" y="58"/>
                        </a:lnTo>
                        <a:lnTo>
                          <a:pt x="8" y="67"/>
                        </a:lnTo>
                        <a:lnTo>
                          <a:pt x="4" y="76"/>
                        </a:lnTo>
                        <a:lnTo>
                          <a:pt x="1" y="87"/>
                        </a:lnTo>
                        <a:lnTo>
                          <a:pt x="0" y="97"/>
                        </a:lnTo>
                        <a:lnTo>
                          <a:pt x="0" y="109"/>
                        </a:lnTo>
                        <a:lnTo>
                          <a:pt x="0" y="120"/>
                        </a:lnTo>
                        <a:lnTo>
                          <a:pt x="1" y="130"/>
                        </a:lnTo>
                        <a:lnTo>
                          <a:pt x="4" y="141"/>
                        </a:lnTo>
                        <a:lnTo>
                          <a:pt x="8" y="151"/>
                        </a:lnTo>
                        <a:lnTo>
                          <a:pt x="12" y="160"/>
                        </a:lnTo>
                        <a:lnTo>
                          <a:pt x="18" y="170"/>
                        </a:lnTo>
                        <a:lnTo>
                          <a:pt x="23" y="178"/>
                        </a:lnTo>
                        <a:lnTo>
                          <a:pt x="31" y="186"/>
                        </a:lnTo>
                        <a:lnTo>
                          <a:pt x="39" y="192"/>
                        </a:lnTo>
                        <a:lnTo>
                          <a:pt x="47" y="199"/>
                        </a:lnTo>
                        <a:lnTo>
                          <a:pt x="56" y="204"/>
                        </a:lnTo>
                        <a:lnTo>
                          <a:pt x="66" y="209"/>
                        </a:lnTo>
                        <a:lnTo>
                          <a:pt x="75" y="212"/>
                        </a:lnTo>
                        <a:lnTo>
                          <a:pt x="86" y="215"/>
                        </a:lnTo>
                        <a:lnTo>
                          <a:pt x="96" y="217"/>
                        </a:lnTo>
                        <a:lnTo>
                          <a:pt x="108" y="217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43" name="Freeform 227"/>
                  <p:cNvSpPr>
                    <a:spLocks/>
                  </p:cNvSpPr>
                  <p:nvPr/>
                </p:nvSpPr>
                <p:spPr bwMode="auto">
                  <a:xfrm>
                    <a:off x="2656" y="1583"/>
                    <a:ext cx="54" cy="55"/>
                  </a:xfrm>
                  <a:custGeom>
                    <a:avLst/>
                    <a:gdLst>
                      <a:gd name="T0" fmla="*/ 119 w 216"/>
                      <a:gd name="T1" fmla="*/ 217 h 217"/>
                      <a:gd name="T2" fmla="*/ 140 w 216"/>
                      <a:gd name="T3" fmla="*/ 212 h 217"/>
                      <a:gd name="T4" fmla="*/ 159 w 216"/>
                      <a:gd name="T5" fmla="*/ 204 h 217"/>
                      <a:gd name="T6" fmla="*/ 177 w 216"/>
                      <a:gd name="T7" fmla="*/ 192 h 217"/>
                      <a:gd name="T8" fmla="*/ 191 w 216"/>
                      <a:gd name="T9" fmla="*/ 178 h 217"/>
                      <a:gd name="T10" fmla="*/ 203 w 216"/>
                      <a:gd name="T11" fmla="*/ 160 h 217"/>
                      <a:gd name="T12" fmla="*/ 212 w 216"/>
                      <a:gd name="T13" fmla="*/ 141 h 217"/>
                      <a:gd name="T14" fmla="*/ 216 w 216"/>
                      <a:gd name="T15" fmla="*/ 120 h 217"/>
                      <a:gd name="T16" fmla="*/ 216 w 216"/>
                      <a:gd name="T17" fmla="*/ 97 h 217"/>
                      <a:gd name="T18" fmla="*/ 212 w 216"/>
                      <a:gd name="T19" fmla="*/ 76 h 217"/>
                      <a:gd name="T20" fmla="*/ 203 w 216"/>
                      <a:gd name="T21" fmla="*/ 58 h 217"/>
                      <a:gd name="T22" fmla="*/ 191 w 216"/>
                      <a:gd name="T23" fmla="*/ 39 h 217"/>
                      <a:gd name="T24" fmla="*/ 177 w 216"/>
                      <a:gd name="T25" fmla="*/ 25 h 217"/>
                      <a:gd name="T26" fmla="*/ 159 w 216"/>
                      <a:gd name="T27" fmla="*/ 13 h 217"/>
                      <a:gd name="T28" fmla="*/ 140 w 216"/>
                      <a:gd name="T29" fmla="*/ 5 h 217"/>
                      <a:gd name="T30" fmla="*/ 119 w 216"/>
                      <a:gd name="T31" fmla="*/ 1 h 217"/>
                      <a:gd name="T32" fmla="*/ 96 w 216"/>
                      <a:gd name="T33" fmla="*/ 1 h 217"/>
                      <a:gd name="T34" fmla="*/ 75 w 216"/>
                      <a:gd name="T35" fmla="*/ 5 h 217"/>
                      <a:gd name="T36" fmla="*/ 56 w 216"/>
                      <a:gd name="T37" fmla="*/ 13 h 217"/>
                      <a:gd name="T38" fmla="*/ 39 w 216"/>
                      <a:gd name="T39" fmla="*/ 25 h 217"/>
                      <a:gd name="T40" fmla="*/ 23 w 216"/>
                      <a:gd name="T41" fmla="*/ 39 h 217"/>
                      <a:gd name="T42" fmla="*/ 12 w 216"/>
                      <a:gd name="T43" fmla="*/ 58 h 217"/>
                      <a:gd name="T44" fmla="*/ 4 w 216"/>
                      <a:gd name="T45" fmla="*/ 76 h 217"/>
                      <a:gd name="T46" fmla="*/ 0 w 216"/>
                      <a:gd name="T47" fmla="*/ 97 h 217"/>
                      <a:gd name="T48" fmla="*/ 0 w 216"/>
                      <a:gd name="T49" fmla="*/ 120 h 217"/>
                      <a:gd name="T50" fmla="*/ 4 w 216"/>
                      <a:gd name="T51" fmla="*/ 141 h 217"/>
                      <a:gd name="T52" fmla="*/ 12 w 216"/>
                      <a:gd name="T53" fmla="*/ 160 h 217"/>
                      <a:gd name="T54" fmla="*/ 23 w 216"/>
                      <a:gd name="T55" fmla="*/ 178 h 217"/>
                      <a:gd name="T56" fmla="*/ 39 w 216"/>
                      <a:gd name="T57" fmla="*/ 192 h 217"/>
                      <a:gd name="T58" fmla="*/ 56 w 216"/>
                      <a:gd name="T59" fmla="*/ 204 h 217"/>
                      <a:gd name="T60" fmla="*/ 75 w 216"/>
                      <a:gd name="T61" fmla="*/ 212 h 217"/>
                      <a:gd name="T62" fmla="*/ 96 w 216"/>
                      <a:gd name="T63" fmla="*/ 217 h 2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16" h="217">
                        <a:moveTo>
                          <a:pt x="108" y="217"/>
                        </a:moveTo>
                        <a:lnTo>
                          <a:pt x="119" y="217"/>
                        </a:lnTo>
                        <a:lnTo>
                          <a:pt x="129" y="215"/>
                        </a:lnTo>
                        <a:lnTo>
                          <a:pt x="140" y="212"/>
                        </a:lnTo>
                        <a:lnTo>
                          <a:pt x="150" y="209"/>
                        </a:lnTo>
                        <a:lnTo>
                          <a:pt x="159" y="204"/>
                        </a:lnTo>
                        <a:lnTo>
                          <a:pt x="169" y="199"/>
                        </a:lnTo>
                        <a:lnTo>
                          <a:pt x="177" y="192"/>
                        </a:lnTo>
                        <a:lnTo>
                          <a:pt x="185" y="186"/>
                        </a:lnTo>
                        <a:lnTo>
                          <a:pt x="191" y="178"/>
                        </a:lnTo>
                        <a:lnTo>
                          <a:pt x="198" y="170"/>
                        </a:lnTo>
                        <a:lnTo>
                          <a:pt x="203" y="160"/>
                        </a:lnTo>
                        <a:lnTo>
                          <a:pt x="208" y="151"/>
                        </a:lnTo>
                        <a:lnTo>
                          <a:pt x="212" y="141"/>
                        </a:lnTo>
                        <a:lnTo>
                          <a:pt x="215" y="130"/>
                        </a:lnTo>
                        <a:lnTo>
                          <a:pt x="216" y="120"/>
                        </a:lnTo>
                        <a:lnTo>
                          <a:pt x="216" y="109"/>
                        </a:lnTo>
                        <a:lnTo>
                          <a:pt x="216" y="97"/>
                        </a:lnTo>
                        <a:lnTo>
                          <a:pt x="215" y="87"/>
                        </a:lnTo>
                        <a:lnTo>
                          <a:pt x="212" y="76"/>
                        </a:lnTo>
                        <a:lnTo>
                          <a:pt x="208" y="67"/>
                        </a:lnTo>
                        <a:lnTo>
                          <a:pt x="203" y="58"/>
                        </a:lnTo>
                        <a:lnTo>
                          <a:pt x="198" y="48"/>
                        </a:lnTo>
                        <a:lnTo>
                          <a:pt x="191" y="39"/>
                        </a:lnTo>
                        <a:lnTo>
                          <a:pt x="185" y="33"/>
                        </a:lnTo>
                        <a:lnTo>
                          <a:pt x="177" y="25"/>
                        </a:lnTo>
                        <a:lnTo>
                          <a:pt x="169" y="18"/>
                        </a:lnTo>
                        <a:lnTo>
                          <a:pt x="159" y="13"/>
                        </a:lnTo>
                        <a:lnTo>
                          <a:pt x="150" y="9"/>
                        </a:lnTo>
                        <a:lnTo>
                          <a:pt x="140" y="5"/>
                        </a:lnTo>
                        <a:lnTo>
                          <a:pt x="129" y="2"/>
                        </a:lnTo>
                        <a:lnTo>
                          <a:pt x="119" y="1"/>
                        </a:lnTo>
                        <a:lnTo>
                          <a:pt x="108" y="0"/>
                        </a:lnTo>
                        <a:lnTo>
                          <a:pt x="96" y="1"/>
                        </a:lnTo>
                        <a:lnTo>
                          <a:pt x="86" y="2"/>
                        </a:lnTo>
                        <a:lnTo>
                          <a:pt x="75" y="5"/>
                        </a:lnTo>
                        <a:lnTo>
                          <a:pt x="66" y="9"/>
                        </a:lnTo>
                        <a:lnTo>
                          <a:pt x="56" y="13"/>
                        </a:lnTo>
                        <a:lnTo>
                          <a:pt x="47" y="18"/>
                        </a:lnTo>
                        <a:lnTo>
                          <a:pt x="39" y="25"/>
                        </a:lnTo>
                        <a:lnTo>
                          <a:pt x="31" y="33"/>
                        </a:lnTo>
                        <a:lnTo>
                          <a:pt x="23" y="39"/>
                        </a:lnTo>
                        <a:lnTo>
                          <a:pt x="18" y="48"/>
                        </a:lnTo>
                        <a:lnTo>
                          <a:pt x="12" y="58"/>
                        </a:lnTo>
                        <a:lnTo>
                          <a:pt x="8" y="67"/>
                        </a:lnTo>
                        <a:lnTo>
                          <a:pt x="4" y="76"/>
                        </a:lnTo>
                        <a:lnTo>
                          <a:pt x="1" y="87"/>
                        </a:lnTo>
                        <a:lnTo>
                          <a:pt x="0" y="97"/>
                        </a:lnTo>
                        <a:lnTo>
                          <a:pt x="0" y="109"/>
                        </a:lnTo>
                        <a:lnTo>
                          <a:pt x="0" y="120"/>
                        </a:lnTo>
                        <a:lnTo>
                          <a:pt x="1" y="130"/>
                        </a:lnTo>
                        <a:lnTo>
                          <a:pt x="4" y="141"/>
                        </a:lnTo>
                        <a:lnTo>
                          <a:pt x="8" y="151"/>
                        </a:lnTo>
                        <a:lnTo>
                          <a:pt x="12" y="160"/>
                        </a:lnTo>
                        <a:lnTo>
                          <a:pt x="18" y="170"/>
                        </a:lnTo>
                        <a:lnTo>
                          <a:pt x="23" y="178"/>
                        </a:lnTo>
                        <a:lnTo>
                          <a:pt x="31" y="186"/>
                        </a:lnTo>
                        <a:lnTo>
                          <a:pt x="39" y="192"/>
                        </a:lnTo>
                        <a:lnTo>
                          <a:pt x="47" y="199"/>
                        </a:lnTo>
                        <a:lnTo>
                          <a:pt x="56" y="204"/>
                        </a:lnTo>
                        <a:lnTo>
                          <a:pt x="66" y="209"/>
                        </a:lnTo>
                        <a:lnTo>
                          <a:pt x="75" y="212"/>
                        </a:lnTo>
                        <a:lnTo>
                          <a:pt x="86" y="215"/>
                        </a:lnTo>
                        <a:lnTo>
                          <a:pt x="96" y="217"/>
                        </a:lnTo>
                        <a:lnTo>
                          <a:pt x="108" y="217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44" name="Freeform 228"/>
                  <p:cNvSpPr>
                    <a:spLocks/>
                  </p:cNvSpPr>
                  <p:nvPr/>
                </p:nvSpPr>
                <p:spPr bwMode="auto">
                  <a:xfrm>
                    <a:off x="2576" y="1452"/>
                    <a:ext cx="44" cy="43"/>
                  </a:xfrm>
                  <a:custGeom>
                    <a:avLst/>
                    <a:gdLst>
                      <a:gd name="T0" fmla="*/ 95 w 173"/>
                      <a:gd name="T1" fmla="*/ 171 h 173"/>
                      <a:gd name="T2" fmla="*/ 112 w 173"/>
                      <a:gd name="T3" fmla="*/ 169 h 173"/>
                      <a:gd name="T4" fmla="*/ 126 w 173"/>
                      <a:gd name="T5" fmla="*/ 162 h 173"/>
                      <a:gd name="T6" fmla="*/ 141 w 173"/>
                      <a:gd name="T7" fmla="*/ 153 h 173"/>
                      <a:gd name="T8" fmla="*/ 153 w 173"/>
                      <a:gd name="T9" fmla="*/ 141 h 173"/>
                      <a:gd name="T10" fmla="*/ 162 w 173"/>
                      <a:gd name="T11" fmla="*/ 126 h 173"/>
                      <a:gd name="T12" fmla="*/ 169 w 173"/>
                      <a:gd name="T13" fmla="*/ 112 h 173"/>
                      <a:gd name="T14" fmla="*/ 171 w 173"/>
                      <a:gd name="T15" fmla="*/ 95 h 173"/>
                      <a:gd name="T16" fmla="*/ 171 w 173"/>
                      <a:gd name="T17" fmla="*/ 78 h 173"/>
                      <a:gd name="T18" fmla="*/ 169 w 173"/>
                      <a:gd name="T19" fmla="*/ 60 h 173"/>
                      <a:gd name="T20" fmla="*/ 162 w 173"/>
                      <a:gd name="T21" fmla="*/ 45 h 173"/>
                      <a:gd name="T22" fmla="*/ 153 w 173"/>
                      <a:gd name="T23" fmla="*/ 31 h 173"/>
                      <a:gd name="T24" fmla="*/ 141 w 173"/>
                      <a:gd name="T25" fmla="*/ 20 h 173"/>
                      <a:gd name="T26" fmla="*/ 126 w 173"/>
                      <a:gd name="T27" fmla="*/ 10 h 173"/>
                      <a:gd name="T28" fmla="*/ 112 w 173"/>
                      <a:gd name="T29" fmla="*/ 4 h 173"/>
                      <a:gd name="T30" fmla="*/ 95 w 173"/>
                      <a:gd name="T31" fmla="*/ 1 h 173"/>
                      <a:gd name="T32" fmla="*/ 77 w 173"/>
                      <a:gd name="T33" fmla="*/ 1 h 173"/>
                      <a:gd name="T34" fmla="*/ 60 w 173"/>
                      <a:gd name="T35" fmla="*/ 4 h 173"/>
                      <a:gd name="T36" fmla="*/ 44 w 173"/>
                      <a:gd name="T37" fmla="*/ 10 h 173"/>
                      <a:gd name="T38" fmla="*/ 31 w 173"/>
                      <a:gd name="T39" fmla="*/ 20 h 173"/>
                      <a:gd name="T40" fmla="*/ 19 w 173"/>
                      <a:gd name="T41" fmla="*/ 31 h 173"/>
                      <a:gd name="T42" fmla="*/ 10 w 173"/>
                      <a:gd name="T43" fmla="*/ 45 h 173"/>
                      <a:gd name="T44" fmla="*/ 4 w 173"/>
                      <a:gd name="T45" fmla="*/ 60 h 173"/>
                      <a:gd name="T46" fmla="*/ 1 w 173"/>
                      <a:gd name="T47" fmla="*/ 78 h 173"/>
                      <a:gd name="T48" fmla="*/ 1 w 173"/>
                      <a:gd name="T49" fmla="*/ 95 h 173"/>
                      <a:gd name="T50" fmla="*/ 4 w 173"/>
                      <a:gd name="T51" fmla="*/ 112 h 173"/>
                      <a:gd name="T52" fmla="*/ 10 w 173"/>
                      <a:gd name="T53" fmla="*/ 126 h 173"/>
                      <a:gd name="T54" fmla="*/ 19 w 173"/>
                      <a:gd name="T55" fmla="*/ 141 h 173"/>
                      <a:gd name="T56" fmla="*/ 31 w 173"/>
                      <a:gd name="T57" fmla="*/ 153 h 173"/>
                      <a:gd name="T58" fmla="*/ 44 w 173"/>
                      <a:gd name="T59" fmla="*/ 162 h 173"/>
                      <a:gd name="T60" fmla="*/ 60 w 173"/>
                      <a:gd name="T61" fmla="*/ 169 h 173"/>
                      <a:gd name="T62" fmla="*/ 77 w 173"/>
                      <a:gd name="T63" fmla="*/ 171 h 1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73" h="173">
                        <a:moveTo>
                          <a:pt x="85" y="173"/>
                        </a:moveTo>
                        <a:lnTo>
                          <a:pt x="95" y="171"/>
                        </a:lnTo>
                        <a:lnTo>
                          <a:pt x="104" y="170"/>
                        </a:lnTo>
                        <a:lnTo>
                          <a:pt x="112" y="169"/>
                        </a:lnTo>
                        <a:lnTo>
                          <a:pt x="120" y="166"/>
                        </a:lnTo>
                        <a:lnTo>
                          <a:pt x="126" y="162"/>
                        </a:lnTo>
                        <a:lnTo>
                          <a:pt x="134" y="157"/>
                        </a:lnTo>
                        <a:lnTo>
                          <a:pt x="141" y="153"/>
                        </a:lnTo>
                        <a:lnTo>
                          <a:pt x="147" y="147"/>
                        </a:lnTo>
                        <a:lnTo>
                          <a:pt x="153" y="141"/>
                        </a:lnTo>
                        <a:lnTo>
                          <a:pt x="158" y="134"/>
                        </a:lnTo>
                        <a:lnTo>
                          <a:pt x="162" y="126"/>
                        </a:lnTo>
                        <a:lnTo>
                          <a:pt x="166" y="120"/>
                        </a:lnTo>
                        <a:lnTo>
                          <a:pt x="169" y="112"/>
                        </a:lnTo>
                        <a:lnTo>
                          <a:pt x="170" y="104"/>
                        </a:lnTo>
                        <a:lnTo>
                          <a:pt x="171" y="95"/>
                        </a:lnTo>
                        <a:lnTo>
                          <a:pt x="173" y="85"/>
                        </a:lnTo>
                        <a:lnTo>
                          <a:pt x="171" y="78"/>
                        </a:lnTo>
                        <a:lnTo>
                          <a:pt x="170" y="68"/>
                        </a:lnTo>
                        <a:lnTo>
                          <a:pt x="169" y="60"/>
                        </a:lnTo>
                        <a:lnTo>
                          <a:pt x="166" y="53"/>
                        </a:lnTo>
                        <a:lnTo>
                          <a:pt x="162" y="45"/>
                        </a:lnTo>
                        <a:lnTo>
                          <a:pt x="158" y="38"/>
                        </a:lnTo>
                        <a:lnTo>
                          <a:pt x="153" y="31"/>
                        </a:lnTo>
                        <a:lnTo>
                          <a:pt x="147" y="25"/>
                        </a:lnTo>
                        <a:lnTo>
                          <a:pt x="141" y="20"/>
                        </a:lnTo>
                        <a:lnTo>
                          <a:pt x="134" y="14"/>
                        </a:lnTo>
                        <a:lnTo>
                          <a:pt x="126" y="10"/>
                        </a:lnTo>
                        <a:lnTo>
                          <a:pt x="120" y="6"/>
                        </a:lnTo>
                        <a:lnTo>
                          <a:pt x="112" y="4"/>
                        </a:lnTo>
                        <a:lnTo>
                          <a:pt x="104" y="2"/>
                        </a:lnTo>
                        <a:lnTo>
                          <a:pt x="95" y="1"/>
                        </a:lnTo>
                        <a:lnTo>
                          <a:pt x="85" y="0"/>
                        </a:lnTo>
                        <a:lnTo>
                          <a:pt x="77" y="1"/>
                        </a:lnTo>
                        <a:lnTo>
                          <a:pt x="68" y="2"/>
                        </a:lnTo>
                        <a:lnTo>
                          <a:pt x="60" y="4"/>
                        </a:lnTo>
                        <a:lnTo>
                          <a:pt x="52" y="6"/>
                        </a:lnTo>
                        <a:lnTo>
                          <a:pt x="44" y="10"/>
                        </a:lnTo>
                        <a:lnTo>
                          <a:pt x="38" y="14"/>
                        </a:lnTo>
                        <a:lnTo>
                          <a:pt x="31" y="20"/>
                        </a:lnTo>
                        <a:lnTo>
                          <a:pt x="25" y="25"/>
                        </a:lnTo>
                        <a:lnTo>
                          <a:pt x="19" y="31"/>
                        </a:lnTo>
                        <a:lnTo>
                          <a:pt x="14" y="38"/>
                        </a:lnTo>
                        <a:lnTo>
                          <a:pt x="10" y="45"/>
                        </a:lnTo>
                        <a:lnTo>
                          <a:pt x="6" y="53"/>
                        </a:lnTo>
                        <a:lnTo>
                          <a:pt x="4" y="60"/>
                        </a:lnTo>
                        <a:lnTo>
                          <a:pt x="2" y="68"/>
                        </a:lnTo>
                        <a:lnTo>
                          <a:pt x="1" y="78"/>
                        </a:lnTo>
                        <a:lnTo>
                          <a:pt x="0" y="85"/>
                        </a:lnTo>
                        <a:lnTo>
                          <a:pt x="1" y="95"/>
                        </a:lnTo>
                        <a:lnTo>
                          <a:pt x="2" y="104"/>
                        </a:lnTo>
                        <a:lnTo>
                          <a:pt x="4" y="112"/>
                        </a:lnTo>
                        <a:lnTo>
                          <a:pt x="6" y="120"/>
                        </a:lnTo>
                        <a:lnTo>
                          <a:pt x="10" y="126"/>
                        </a:lnTo>
                        <a:lnTo>
                          <a:pt x="14" y="134"/>
                        </a:lnTo>
                        <a:lnTo>
                          <a:pt x="19" y="141"/>
                        </a:lnTo>
                        <a:lnTo>
                          <a:pt x="25" y="147"/>
                        </a:lnTo>
                        <a:lnTo>
                          <a:pt x="31" y="153"/>
                        </a:lnTo>
                        <a:lnTo>
                          <a:pt x="38" y="157"/>
                        </a:lnTo>
                        <a:lnTo>
                          <a:pt x="44" y="162"/>
                        </a:lnTo>
                        <a:lnTo>
                          <a:pt x="52" y="166"/>
                        </a:lnTo>
                        <a:lnTo>
                          <a:pt x="60" y="169"/>
                        </a:lnTo>
                        <a:lnTo>
                          <a:pt x="68" y="170"/>
                        </a:lnTo>
                        <a:lnTo>
                          <a:pt x="77" y="171"/>
                        </a:lnTo>
                        <a:lnTo>
                          <a:pt x="85" y="173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45" name="Freeform 229"/>
                  <p:cNvSpPr>
                    <a:spLocks/>
                  </p:cNvSpPr>
                  <p:nvPr/>
                </p:nvSpPr>
                <p:spPr bwMode="auto">
                  <a:xfrm>
                    <a:off x="2576" y="1452"/>
                    <a:ext cx="44" cy="43"/>
                  </a:xfrm>
                  <a:custGeom>
                    <a:avLst/>
                    <a:gdLst>
                      <a:gd name="T0" fmla="*/ 95 w 173"/>
                      <a:gd name="T1" fmla="*/ 171 h 173"/>
                      <a:gd name="T2" fmla="*/ 112 w 173"/>
                      <a:gd name="T3" fmla="*/ 169 h 173"/>
                      <a:gd name="T4" fmla="*/ 126 w 173"/>
                      <a:gd name="T5" fmla="*/ 162 h 173"/>
                      <a:gd name="T6" fmla="*/ 141 w 173"/>
                      <a:gd name="T7" fmla="*/ 153 h 173"/>
                      <a:gd name="T8" fmla="*/ 153 w 173"/>
                      <a:gd name="T9" fmla="*/ 141 h 173"/>
                      <a:gd name="T10" fmla="*/ 162 w 173"/>
                      <a:gd name="T11" fmla="*/ 126 h 173"/>
                      <a:gd name="T12" fmla="*/ 169 w 173"/>
                      <a:gd name="T13" fmla="*/ 112 h 173"/>
                      <a:gd name="T14" fmla="*/ 171 w 173"/>
                      <a:gd name="T15" fmla="*/ 95 h 173"/>
                      <a:gd name="T16" fmla="*/ 171 w 173"/>
                      <a:gd name="T17" fmla="*/ 78 h 173"/>
                      <a:gd name="T18" fmla="*/ 169 w 173"/>
                      <a:gd name="T19" fmla="*/ 60 h 173"/>
                      <a:gd name="T20" fmla="*/ 162 w 173"/>
                      <a:gd name="T21" fmla="*/ 45 h 173"/>
                      <a:gd name="T22" fmla="*/ 153 w 173"/>
                      <a:gd name="T23" fmla="*/ 31 h 173"/>
                      <a:gd name="T24" fmla="*/ 141 w 173"/>
                      <a:gd name="T25" fmla="*/ 20 h 173"/>
                      <a:gd name="T26" fmla="*/ 126 w 173"/>
                      <a:gd name="T27" fmla="*/ 10 h 173"/>
                      <a:gd name="T28" fmla="*/ 112 w 173"/>
                      <a:gd name="T29" fmla="*/ 4 h 173"/>
                      <a:gd name="T30" fmla="*/ 95 w 173"/>
                      <a:gd name="T31" fmla="*/ 1 h 173"/>
                      <a:gd name="T32" fmla="*/ 77 w 173"/>
                      <a:gd name="T33" fmla="*/ 1 h 173"/>
                      <a:gd name="T34" fmla="*/ 60 w 173"/>
                      <a:gd name="T35" fmla="*/ 4 h 173"/>
                      <a:gd name="T36" fmla="*/ 44 w 173"/>
                      <a:gd name="T37" fmla="*/ 10 h 173"/>
                      <a:gd name="T38" fmla="*/ 31 w 173"/>
                      <a:gd name="T39" fmla="*/ 20 h 173"/>
                      <a:gd name="T40" fmla="*/ 19 w 173"/>
                      <a:gd name="T41" fmla="*/ 31 h 173"/>
                      <a:gd name="T42" fmla="*/ 10 w 173"/>
                      <a:gd name="T43" fmla="*/ 45 h 173"/>
                      <a:gd name="T44" fmla="*/ 4 w 173"/>
                      <a:gd name="T45" fmla="*/ 60 h 173"/>
                      <a:gd name="T46" fmla="*/ 1 w 173"/>
                      <a:gd name="T47" fmla="*/ 78 h 173"/>
                      <a:gd name="T48" fmla="*/ 1 w 173"/>
                      <a:gd name="T49" fmla="*/ 95 h 173"/>
                      <a:gd name="T50" fmla="*/ 4 w 173"/>
                      <a:gd name="T51" fmla="*/ 112 h 173"/>
                      <a:gd name="T52" fmla="*/ 10 w 173"/>
                      <a:gd name="T53" fmla="*/ 126 h 173"/>
                      <a:gd name="T54" fmla="*/ 19 w 173"/>
                      <a:gd name="T55" fmla="*/ 141 h 173"/>
                      <a:gd name="T56" fmla="*/ 31 w 173"/>
                      <a:gd name="T57" fmla="*/ 153 h 173"/>
                      <a:gd name="T58" fmla="*/ 44 w 173"/>
                      <a:gd name="T59" fmla="*/ 162 h 173"/>
                      <a:gd name="T60" fmla="*/ 60 w 173"/>
                      <a:gd name="T61" fmla="*/ 169 h 173"/>
                      <a:gd name="T62" fmla="*/ 77 w 173"/>
                      <a:gd name="T63" fmla="*/ 171 h 1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73" h="173">
                        <a:moveTo>
                          <a:pt x="85" y="173"/>
                        </a:moveTo>
                        <a:lnTo>
                          <a:pt x="95" y="171"/>
                        </a:lnTo>
                        <a:lnTo>
                          <a:pt x="104" y="170"/>
                        </a:lnTo>
                        <a:lnTo>
                          <a:pt x="112" y="169"/>
                        </a:lnTo>
                        <a:lnTo>
                          <a:pt x="120" y="166"/>
                        </a:lnTo>
                        <a:lnTo>
                          <a:pt x="126" y="162"/>
                        </a:lnTo>
                        <a:lnTo>
                          <a:pt x="134" y="157"/>
                        </a:lnTo>
                        <a:lnTo>
                          <a:pt x="141" y="153"/>
                        </a:lnTo>
                        <a:lnTo>
                          <a:pt x="147" y="147"/>
                        </a:lnTo>
                        <a:lnTo>
                          <a:pt x="153" y="141"/>
                        </a:lnTo>
                        <a:lnTo>
                          <a:pt x="158" y="134"/>
                        </a:lnTo>
                        <a:lnTo>
                          <a:pt x="162" y="126"/>
                        </a:lnTo>
                        <a:lnTo>
                          <a:pt x="166" y="120"/>
                        </a:lnTo>
                        <a:lnTo>
                          <a:pt x="169" y="112"/>
                        </a:lnTo>
                        <a:lnTo>
                          <a:pt x="170" y="104"/>
                        </a:lnTo>
                        <a:lnTo>
                          <a:pt x="171" y="95"/>
                        </a:lnTo>
                        <a:lnTo>
                          <a:pt x="173" y="85"/>
                        </a:lnTo>
                        <a:lnTo>
                          <a:pt x="171" y="78"/>
                        </a:lnTo>
                        <a:lnTo>
                          <a:pt x="170" y="68"/>
                        </a:lnTo>
                        <a:lnTo>
                          <a:pt x="169" y="60"/>
                        </a:lnTo>
                        <a:lnTo>
                          <a:pt x="166" y="53"/>
                        </a:lnTo>
                        <a:lnTo>
                          <a:pt x="162" y="45"/>
                        </a:lnTo>
                        <a:lnTo>
                          <a:pt x="158" y="38"/>
                        </a:lnTo>
                        <a:lnTo>
                          <a:pt x="153" y="31"/>
                        </a:lnTo>
                        <a:lnTo>
                          <a:pt x="147" y="25"/>
                        </a:lnTo>
                        <a:lnTo>
                          <a:pt x="141" y="20"/>
                        </a:lnTo>
                        <a:lnTo>
                          <a:pt x="134" y="14"/>
                        </a:lnTo>
                        <a:lnTo>
                          <a:pt x="126" y="10"/>
                        </a:lnTo>
                        <a:lnTo>
                          <a:pt x="120" y="6"/>
                        </a:lnTo>
                        <a:lnTo>
                          <a:pt x="112" y="4"/>
                        </a:lnTo>
                        <a:lnTo>
                          <a:pt x="104" y="2"/>
                        </a:lnTo>
                        <a:lnTo>
                          <a:pt x="95" y="1"/>
                        </a:lnTo>
                        <a:lnTo>
                          <a:pt x="85" y="0"/>
                        </a:lnTo>
                        <a:lnTo>
                          <a:pt x="77" y="1"/>
                        </a:lnTo>
                        <a:lnTo>
                          <a:pt x="68" y="2"/>
                        </a:lnTo>
                        <a:lnTo>
                          <a:pt x="60" y="4"/>
                        </a:lnTo>
                        <a:lnTo>
                          <a:pt x="52" y="6"/>
                        </a:lnTo>
                        <a:lnTo>
                          <a:pt x="44" y="10"/>
                        </a:lnTo>
                        <a:lnTo>
                          <a:pt x="38" y="14"/>
                        </a:lnTo>
                        <a:lnTo>
                          <a:pt x="31" y="20"/>
                        </a:lnTo>
                        <a:lnTo>
                          <a:pt x="25" y="25"/>
                        </a:lnTo>
                        <a:lnTo>
                          <a:pt x="19" y="31"/>
                        </a:lnTo>
                        <a:lnTo>
                          <a:pt x="14" y="38"/>
                        </a:lnTo>
                        <a:lnTo>
                          <a:pt x="10" y="45"/>
                        </a:lnTo>
                        <a:lnTo>
                          <a:pt x="6" y="53"/>
                        </a:lnTo>
                        <a:lnTo>
                          <a:pt x="4" y="60"/>
                        </a:lnTo>
                        <a:lnTo>
                          <a:pt x="2" y="68"/>
                        </a:lnTo>
                        <a:lnTo>
                          <a:pt x="1" y="78"/>
                        </a:lnTo>
                        <a:lnTo>
                          <a:pt x="0" y="85"/>
                        </a:lnTo>
                        <a:lnTo>
                          <a:pt x="1" y="95"/>
                        </a:lnTo>
                        <a:lnTo>
                          <a:pt x="2" y="104"/>
                        </a:lnTo>
                        <a:lnTo>
                          <a:pt x="4" y="112"/>
                        </a:lnTo>
                        <a:lnTo>
                          <a:pt x="6" y="120"/>
                        </a:lnTo>
                        <a:lnTo>
                          <a:pt x="10" y="126"/>
                        </a:lnTo>
                        <a:lnTo>
                          <a:pt x="14" y="134"/>
                        </a:lnTo>
                        <a:lnTo>
                          <a:pt x="19" y="141"/>
                        </a:lnTo>
                        <a:lnTo>
                          <a:pt x="25" y="147"/>
                        </a:lnTo>
                        <a:lnTo>
                          <a:pt x="31" y="153"/>
                        </a:lnTo>
                        <a:lnTo>
                          <a:pt x="38" y="157"/>
                        </a:lnTo>
                        <a:lnTo>
                          <a:pt x="44" y="162"/>
                        </a:lnTo>
                        <a:lnTo>
                          <a:pt x="52" y="166"/>
                        </a:lnTo>
                        <a:lnTo>
                          <a:pt x="60" y="169"/>
                        </a:lnTo>
                        <a:lnTo>
                          <a:pt x="68" y="170"/>
                        </a:lnTo>
                        <a:lnTo>
                          <a:pt x="77" y="171"/>
                        </a:lnTo>
                        <a:lnTo>
                          <a:pt x="85" y="173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46" name="Freeform 230"/>
                  <p:cNvSpPr>
                    <a:spLocks/>
                  </p:cNvSpPr>
                  <p:nvPr/>
                </p:nvSpPr>
                <p:spPr bwMode="auto">
                  <a:xfrm>
                    <a:off x="2696" y="1333"/>
                    <a:ext cx="42" cy="43"/>
                  </a:xfrm>
                  <a:custGeom>
                    <a:avLst/>
                    <a:gdLst>
                      <a:gd name="T0" fmla="*/ 95 w 172"/>
                      <a:gd name="T1" fmla="*/ 171 h 171"/>
                      <a:gd name="T2" fmla="*/ 111 w 172"/>
                      <a:gd name="T3" fmla="*/ 168 h 171"/>
                      <a:gd name="T4" fmla="*/ 127 w 172"/>
                      <a:gd name="T5" fmla="*/ 161 h 171"/>
                      <a:gd name="T6" fmla="*/ 140 w 172"/>
                      <a:gd name="T7" fmla="*/ 152 h 171"/>
                      <a:gd name="T8" fmla="*/ 152 w 172"/>
                      <a:gd name="T9" fmla="*/ 140 h 171"/>
                      <a:gd name="T10" fmla="*/ 161 w 172"/>
                      <a:gd name="T11" fmla="*/ 127 h 171"/>
                      <a:gd name="T12" fmla="*/ 168 w 172"/>
                      <a:gd name="T13" fmla="*/ 111 h 171"/>
                      <a:gd name="T14" fmla="*/ 172 w 172"/>
                      <a:gd name="T15" fmla="*/ 95 h 171"/>
                      <a:gd name="T16" fmla="*/ 172 w 172"/>
                      <a:gd name="T17" fmla="*/ 77 h 171"/>
                      <a:gd name="T18" fmla="*/ 168 w 172"/>
                      <a:gd name="T19" fmla="*/ 61 h 171"/>
                      <a:gd name="T20" fmla="*/ 161 w 172"/>
                      <a:gd name="T21" fmla="*/ 45 h 171"/>
                      <a:gd name="T22" fmla="*/ 152 w 172"/>
                      <a:gd name="T23" fmla="*/ 30 h 171"/>
                      <a:gd name="T24" fmla="*/ 140 w 172"/>
                      <a:gd name="T25" fmla="*/ 20 h 171"/>
                      <a:gd name="T26" fmla="*/ 127 w 172"/>
                      <a:gd name="T27" fmla="*/ 11 h 171"/>
                      <a:gd name="T28" fmla="*/ 111 w 172"/>
                      <a:gd name="T29" fmla="*/ 4 h 171"/>
                      <a:gd name="T30" fmla="*/ 95 w 172"/>
                      <a:gd name="T31" fmla="*/ 0 h 171"/>
                      <a:gd name="T32" fmla="*/ 77 w 172"/>
                      <a:gd name="T33" fmla="*/ 0 h 171"/>
                      <a:gd name="T34" fmla="*/ 61 w 172"/>
                      <a:gd name="T35" fmla="*/ 4 h 171"/>
                      <a:gd name="T36" fmla="*/ 45 w 172"/>
                      <a:gd name="T37" fmla="*/ 11 h 171"/>
                      <a:gd name="T38" fmla="*/ 32 w 172"/>
                      <a:gd name="T39" fmla="*/ 20 h 171"/>
                      <a:gd name="T40" fmla="*/ 20 w 172"/>
                      <a:gd name="T41" fmla="*/ 30 h 171"/>
                      <a:gd name="T42" fmla="*/ 11 w 172"/>
                      <a:gd name="T43" fmla="*/ 45 h 171"/>
                      <a:gd name="T44" fmla="*/ 4 w 172"/>
                      <a:gd name="T45" fmla="*/ 61 h 171"/>
                      <a:gd name="T46" fmla="*/ 0 w 172"/>
                      <a:gd name="T47" fmla="*/ 77 h 171"/>
                      <a:gd name="T48" fmla="*/ 0 w 172"/>
                      <a:gd name="T49" fmla="*/ 95 h 171"/>
                      <a:gd name="T50" fmla="*/ 4 w 172"/>
                      <a:gd name="T51" fmla="*/ 111 h 171"/>
                      <a:gd name="T52" fmla="*/ 11 w 172"/>
                      <a:gd name="T53" fmla="*/ 127 h 171"/>
                      <a:gd name="T54" fmla="*/ 20 w 172"/>
                      <a:gd name="T55" fmla="*/ 140 h 171"/>
                      <a:gd name="T56" fmla="*/ 32 w 172"/>
                      <a:gd name="T57" fmla="*/ 152 h 171"/>
                      <a:gd name="T58" fmla="*/ 45 w 172"/>
                      <a:gd name="T59" fmla="*/ 161 h 171"/>
                      <a:gd name="T60" fmla="*/ 61 w 172"/>
                      <a:gd name="T61" fmla="*/ 168 h 171"/>
                      <a:gd name="T62" fmla="*/ 77 w 172"/>
                      <a:gd name="T63" fmla="*/ 171 h 1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72" h="171">
                        <a:moveTo>
                          <a:pt x="86" y="171"/>
                        </a:moveTo>
                        <a:lnTo>
                          <a:pt x="95" y="171"/>
                        </a:lnTo>
                        <a:lnTo>
                          <a:pt x="103" y="170"/>
                        </a:lnTo>
                        <a:lnTo>
                          <a:pt x="111" y="168"/>
                        </a:lnTo>
                        <a:lnTo>
                          <a:pt x="119" y="165"/>
                        </a:lnTo>
                        <a:lnTo>
                          <a:pt x="127" y="161"/>
                        </a:lnTo>
                        <a:lnTo>
                          <a:pt x="133" y="157"/>
                        </a:lnTo>
                        <a:lnTo>
                          <a:pt x="140" y="152"/>
                        </a:lnTo>
                        <a:lnTo>
                          <a:pt x="147" y="146"/>
                        </a:lnTo>
                        <a:lnTo>
                          <a:pt x="152" y="140"/>
                        </a:lnTo>
                        <a:lnTo>
                          <a:pt x="157" y="133"/>
                        </a:lnTo>
                        <a:lnTo>
                          <a:pt x="161" y="127"/>
                        </a:lnTo>
                        <a:lnTo>
                          <a:pt x="165" y="119"/>
                        </a:lnTo>
                        <a:lnTo>
                          <a:pt x="168" y="111"/>
                        </a:lnTo>
                        <a:lnTo>
                          <a:pt x="170" y="103"/>
                        </a:lnTo>
                        <a:lnTo>
                          <a:pt x="172" y="95"/>
                        </a:lnTo>
                        <a:lnTo>
                          <a:pt x="172" y="86"/>
                        </a:lnTo>
                        <a:lnTo>
                          <a:pt x="172" y="77"/>
                        </a:lnTo>
                        <a:lnTo>
                          <a:pt x="170" y="69"/>
                        </a:lnTo>
                        <a:lnTo>
                          <a:pt x="168" y="61"/>
                        </a:lnTo>
                        <a:lnTo>
                          <a:pt x="165" y="53"/>
                        </a:lnTo>
                        <a:lnTo>
                          <a:pt x="161" y="45"/>
                        </a:lnTo>
                        <a:lnTo>
                          <a:pt x="157" y="37"/>
                        </a:lnTo>
                        <a:lnTo>
                          <a:pt x="152" y="30"/>
                        </a:lnTo>
                        <a:lnTo>
                          <a:pt x="147" y="25"/>
                        </a:lnTo>
                        <a:lnTo>
                          <a:pt x="140" y="20"/>
                        </a:lnTo>
                        <a:lnTo>
                          <a:pt x="133" y="15"/>
                        </a:lnTo>
                        <a:lnTo>
                          <a:pt x="127" y="11"/>
                        </a:lnTo>
                        <a:lnTo>
                          <a:pt x="119" y="7"/>
                        </a:lnTo>
                        <a:lnTo>
                          <a:pt x="111" y="4"/>
                        </a:lnTo>
                        <a:lnTo>
                          <a:pt x="103" y="1"/>
                        </a:lnTo>
                        <a:lnTo>
                          <a:pt x="95" y="0"/>
                        </a:lnTo>
                        <a:lnTo>
                          <a:pt x="86" y="0"/>
                        </a:lnTo>
                        <a:lnTo>
                          <a:pt x="77" y="0"/>
                        </a:lnTo>
                        <a:lnTo>
                          <a:pt x="69" y="1"/>
                        </a:lnTo>
                        <a:lnTo>
                          <a:pt x="61" y="4"/>
                        </a:lnTo>
                        <a:lnTo>
                          <a:pt x="53" y="7"/>
                        </a:lnTo>
                        <a:lnTo>
                          <a:pt x="45" y="11"/>
                        </a:lnTo>
                        <a:lnTo>
                          <a:pt x="38" y="15"/>
                        </a:lnTo>
                        <a:lnTo>
                          <a:pt x="32" y="20"/>
                        </a:lnTo>
                        <a:lnTo>
                          <a:pt x="25" y="25"/>
                        </a:lnTo>
                        <a:lnTo>
                          <a:pt x="20" y="30"/>
                        </a:lnTo>
                        <a:lnTo>
                          <a:pt x="15" y="37"/>
                        </a:lnTo>
                        <a:lnTo>
                          <a:pt x="11" y="45"/>
                        </a:lnTo>
                        <a:lnTo>
                          <a:pt x="7" y="53"/>
                        </a:lnTo>
                        <a:lnTo>
                          <a:pt x="4" y="61"/>
                        </a:lnTo>
                        <a:lnTo>
                          <a:pt x="1" y="69"/>
                        </a:lnTo>
                        <a:lnTo>
                          <a:pt x="0" y="77"/>
                        </a:lnTo>
                        <a:lnTo>
                          <a:pt x="0" y="86"/>
                        </a:lnTo>
                        <a:lnTo>
                          <a:pt x="0" y="95"/>
                        </a:lnTo>
                        <a:lnTo>
                          <a:pt x="1" y="103"/>
                        </a:lnTo>
                        <a:lnTo>
                          <a:pt x="4" y="111"/>
                        </a:lnTo>
                        <a:lnTo>
                          <a:pt x="7" y="119"/>
                        </a:lnTo>
                        <a:lnTo>
                          <a:pt x="11" y="127"/>
                        </a:lnTo>
                        <a:lnTo>
                          <a:pt x="15" y="133"/>
                        </a:lnTo>
                        <a:lnTo>
                          <a:pt x="20" y="140"/>
                        </a:lnTo>
                        <a:lnTo>
                          <a:pt x="25" y="146"/>
                        </a:lnTo>
                        <a:lnTo>
                          <a:pt x="32" y="152"/>
                        </a:lnTo>
                        <a:lnTo>
                          <a:pt x="38" y="157"/>
                        </a:lnTo>
                        <a:lnTo>
                          <a:pt x="45" y="161"/>
                        </a:lnTo>
                        <a:lnTo>
                          <a:pt x="53" y="165"/>
                        </a:lnTo>
                        <a:lnTo>
                          <a:pt x="61" y="168"/>
                        </a:lnTo>
                        <a:lnTo>
                          <a:pt x="69" y="170"/>
                        </a:lnTo>
                        <a:lnTo>
                          <a:pt x="77" y="171"/>
                        </a:lnTo>
                        <a:lnTo>
                          <a:pt x="86" y="171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47" name="Freeform 231"/>
                  <p:cNvSpPr>
                    <a:spLocks/>
                  </p:cNvSpPr>
                  <p:nvPr/>
                </p:nvSpPr>
                <p:spPr bwMode="auto">
                  <a:xfrm>
                    <a:off x="2696" y="1333"/>
                    <a:ext cx="42" cy="43"/>
                  </a:xfrm>
                  <a:custGeom>
                    <a:avLst/>
                    <a:gdLst>
                      <a:gd name="T0" fmla="*/ 95 w 172"/>
                      <a:gd name="T1" fmla="*/ 171 h 171"/>
                      <a:gd name="T2" fmla="*/ 111 w 172"/>
                      <a:gd name="T3" fmla="*/ 168 h 171"/>
                      <a:gd name="T4" fmla="*/ 127 w 172"/>
                      <a:gd name="T5" fmla="*/ 161 h 171"/>
                      <a:gd name="T6" fmla="*/ 140 w 172"/>
                      <a:gd name="T7" fmla="*/ 152 h 171"/>
                      <a:gd name="T8" fmla="*/ 152 w 172"/>
                      <a:gd name="T9" fmla="*/ 140 h 171"/>
                      <a:gd name="T10" fmla="*/ 161 w 172"/>
                      <a:gd name="T11" fmla="*/ 127 h 171"/>
                      <a:gd name="T12" fmla="*/ 168 w 172"/>
                      <a:gd name="T13" fmla="*/ 111 h 171"/>
                      <a:gd name="T14" fmla="*/ 172 w 172"/>
                      <a:gd name="T15" fmla="*/ 95 h 171"/>
                      <a:gd name="T16" fmla="*/ 172 w 172"/>
                      <a:gd name="T17" fmla="*/ 77 h 171"/>
                      <a:gd name="T18" fmla="*/ 168 w 172"/>
                      <a:gd name="T19" fmla="*/ 61 h 171"/>
                      <a:gd name="T20" fmla="*/ 161 w 172"/>
                      <a:gd name="T21" fmla="*/ 45 h 171"/>
                      <a:gd name="T22" fmla="*/ 152 w 172"/>
                      <a:gd name="T23" fmla="*/ 30 h 171"/>
                      <a:gd name="T24" fmla="*/ 140 w 172"/>
                      <a:gd name="T25" fmla="*/ 20 h 171"/>
                      <a:gd name="T26" fmla="*/ 127 w 172"/>
                      <a:gd name="T27" fmla="*/ 11 h 171"/>
                      <a:gd name="T28" fmla="*/ 111 w 172"/>
                      <a:gd name="T29" fmla="*/ 4 h 171"/>
                      <a:gd name="T30" fmla="*/ 95 w 172"/>
                      <a:gd name="T31" fmla="*/ 0 h 171"/>
                      <a:gd name="T32" fmla="*/ 77 w 172"/>
                      <a:gd name="T33" fmla="*/ 0 h 171"/>
                      <a:gd name="T34" fmla="*/ 61 w 172"/>
                      <a:gd name="T35" fmla="*/ 4 h 171"/>
                      <a:gd name="T36" fmla="*/ 45 w 172"/>
                      <a:gd name="T37" fmla="*/ 11 h 171"/>
                      <a:gd name="T38" fmla="*/ 32 w 172"/>
                      <a:gd name="T39" fmla="*/ 20 h 171"/>
                      <a:gd name="T40" fmla="*/ 20 w 172"/>
                      <a:gd name="T41" fmla="*/ 30 h 171"/>
                      <a:gd name="T42" fmla="*/ 11 w 172"/>
                      <a:gd name="T43" fmla="*/ 45 h 171"/>
                      <a:gd name="T44" fmla="*/ 4 w 172"/>
                      <a:gd name="T45" fmla="*/ 61 h 171"/>
                      <a:gd name="T46" fmla="*/ 0 w 172"/>
                      <a:gd name="T47" fmla="*/ 77 h 171"/>
                      <a:gd name="T48" fmla="*/ 0 w 172"/>
                      <a:gd name="T49" fmla="*/ 95 h 171"/>
                      <a:gd name="T50" fmla="*/ 4 w 172"/>
                      <a:gd name="T51" fmla="*/ 111 h 171"/>
                      <a:gd name="T52" fmla="*/ 11 w 172"/>
                      <a:gd name="T53" fmla="*/ 127 h 171"/>
                      <a:gd name="T54" fmla="*/ 20 w 172"/>
                      <a:gd name="T55" fmla="*/ 140 h 171"/>
                      <a:gd name="T56" fmla="*/ 32 w 172"/>
                      <a:gd name="T57" fmla="*/ 152 h 171"/>
                      <a:gd name="T58" fmla="*/ 45 w 172"/>
                      <a:gd name="T59" fmla="*/ 161 h 171"/>
                      <a:gd name="T60" fmla="*/ 61 w 172"/>
                      <a:gd name="T61" fmla="*/ 168 h 171"/>
                      <a:gd name="T62" fmla="*/ 77 w 172"/>
                      <a:gd name="T63" fmla="*/ 171 h 1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72" h="171">
                        <a:moveTo>
                          <a:pt x="86" y="171"/>
                        </a:moveTo>
                        <a:lnTo>
                          <a:pt x="95" y="171"/>
                        </a:lnTo>
                        <a:lnTo>
                          <a:pt x="103" y="170"/>
                        </a:lnTo>
                        <a:lnTo>
                          <a:pt x="111" y="168"/>
                        </a:lnTo>
                        <a:lnTo>
                          <a:pt x="119" y="165"/>
                        </a:lnTo>
                        <a:lnTo>
                          <a:pt x="127" y="161"/>
                        </a:lnTo>
                        <a:lnTo>
                          <a:pt x="133" y="157"/>
                        </a:lnTo>
                        <a:lnTo>
                          <a:pt x="140" y="152"/>
                        </a:lnTo>
                        <a:lnTo>
                          <a:pt x="147" y="146"/>
                        </a:lnTo>
                        <a:lnTo>
                          <a:pt x="152" y="140"/>
                        </a:lnTo>
                        <a:lnTo>
                          <a:pt x="157" y="133"/>
                        </a:lnTo>
                        <a:lnTo>
                          <a:pt x="161" y="127"/>
                        </a:lnTo>
                        <a:lnTo>
                          <a:pt x="165" y="119"/>
                        </a:lnTo>
                        <a:lnTo>
                          <a:pt x="168" y="111"/>
                        </a:lnTo>
                        <a:lnTo>
                          <a:pt x="170" y="103"/>
                        </a:lnTo>
                        <a:lnTo>
                          <a:pt x="172" y="95"/>
                        </a:lnTo>
                        <a:lnTo>
                          <a:pt x="172" y="86"/>
                        </a:lnTo>
                        <a:lnTo>
                          <a:pt x="172" y="77"/>
                        </a:lnTo>
                        <a:lnTo>
                          <a:pt x="170" y="69"/>
                        </a:lnTo>
                        <a:lnTo>
                          <a:pt x="168" y="61"/>
                        </a:lnTo>
                        <a:lnTo>
                          <a:pt x="165" y="53"/>
                        </a:lnTo>
                        <a:lnTo>
                          <a:pt x="161" y="45"/>
                        </a:lnTo>
                        <a:lnTo>
                          <a:pt x="157" y="37"/>
                        </a:lnTo>
                        <a:lnTo>
                          <a:pt x="152" y="30"/>
                        </a:lnTo>
                        <a:lnTo>
                          <a:pt x="147" y="25"/>
                        </a:lnTo>
                        <a:lnTo>
                          <a:pt x="140" y="20"/>
                        </a:lnTo>
                        <a:lnTo>
                          <a:pt x="133" y="15"/>
                        </a:lnTo>
                        <a:lnTo>
                          <a:pt x="127" y="11"/>
                        </a:lnTo>
                        <a:lnTo>
                          <a:pt x="119" y="7"/>
                        </a:lnTo>
                        <a:lnTo>
                          <a:pt x="111" y="4"/>
                        </a:lnTo>
                        <a:lnTo>
                          <a:pt x="103" y="1"/>
                        </a:lnTo>
                        <a:lnTo>
                          <a:pt x="95" y="0"/>
                        </a:lnTo>
                        <a:lnTo>
                          <a:pt x="86" y="0"/>
                        </a:lnTo>
                        <a:lnTo>
                          <a:pt x="77" y="0"/>
                        </a:lnTo>
                        <a:lnTo>
                          <a:pt x="69" y="1"/>
                        </a:lnTo>
                        <a:lnTo>
                          <a:pt x="61" y="4"/>
                        </a:lnTo>
                        <a:lnTo>
                          <a:pt x="53" y="7"/>
                        </a:lnTo>
                        <a:lnTo>
                          <a:pt x="45" y="11"/>
                        </a:lnTo>
                        <a:lnTo>
                          <a:pt x="38" y="15"/>
                        </a:lnTo>
                        <a:lnTo>
                          <a:pt x="32" y="20"/>
                        </a:lnTo>
                        <a:lnTo>
                          <a:pt x="25" y="25"/>
                        </a:lnTo>
                        <a:lnTo>
                          <a:pt x="20" y="30"/>
                        </a:lnTo>
                        <a:lnTo>
                          <a:pt x="15" y="37"/>
                        </a:lnTo>
                        <a:lnTo>
                          <a:pt x="11" y="45"/>
                        </a:lnTo>
                        <a:lnTo>
                          <a:pt x="7" y="53"/>
                        </a:lnTo>
                        <a:lnTo>
                          <a:pt x="4" y="61"/>
                        </a:lnTo>
                        <a:lnTo>
                          <a:pt x="1" y="69"/>
                        </a:lnTo>
                        <a:lnTo>
                          <a:pt x="0" y="77"/>
                        </a:lnTo>
                        <a:lnTo>
                          <a:pt x="0" y="86"/>
                        </a:lnTo>
                        <a:lnTo>
                          <a:pt x="0" y="95"/>
                        </a:lnTo>
                        <a:lnTo>
                          <a:pt x="1" y="103"/>
                        </a:lnTo>
                        <a:lnTo>
                          <a:pt x="4" y="111"/>
                        </a:lnTo>
                        <a:lnTo>
                          <a:pt x="7" y="119"/>
                        </a:lnTo>
                        <a:lnTo>
                          <a:pt x="11" y="127"/>
                        </a:lnTo>
                        <a:lnTo>
                          <a:pt x="15" y="133"/>
                        </a:lnTo>
                        <a:lnTo>
                          <a:pt x="20" y="140"/>
                        </a:lnTo>
                        <a:lnTo>
                          <a:pt x="25" y="146"/>
                        </a:lnTo>
                        <a:lnTo>
                          <a:pt x="32" y="152"/>
                        </a:lnTo>
                        <a:lnTo>
                          <a:pt x="38" y="157"/>
                        </a:lnTo>
                        <a:lnTo>
                          <a:pt x="45" y="161"/>
                        </a:lnTo>
                        <a:lnTo>
                          <a:pt x="53" y="165"/>
                        </a:lnTo>
                        <a:lnTo>
                          <a:pt x="61" y="168"/>
                        </a:lnTo>
                        <a:lnTo>
                          <a:pt x="69" y="170"/>
                        </a:lnTo>
                        <a:lnTo>
                          <a:pt x="77" y="171"/>
                        </a:lnTo>
                        <a:lnTo>
                          <a:pt x="86" y="171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48" name="Freeform 232"/>
                  <p:cNvSpPr>
                    <a:spLocks/>
                  </p:cNvSpPr>
                  <p:nvPr/>
                </p:nvSpPr>
                <p:spPr bwMode="auto">
                  <a:xfrm>
                    <a:off x="2814" y="1214"/>
                    <a:ext cx="44" cy="43"/>
                  </a:xfrm>
                  <a:custGeom>
                    <a:avLst/>
                    <a:gdLst>
                      <a:gd name="T0" fmla="*/ 95 w 173"/>
                      <a:gd name="T1" fmla="*/ 171 h 171"/>
                      <a:gd name="T2" fmla="*/ 113 w 173"/>
                      <a:gd name="T3" fmla="*/ 169 h 171"/>
                      <a:gd name="T4" fmla="*/ 128 w 173"/>
                      <a:gd name="T5" fmla="*/ 162 h 171"/>
                      <a:gd name="T6" fmla="*/ 142 w 173"/>
                      <a:gd name="T7" fmla="*/ 153 h 171"/>
                      <a:gd name="T8" fmla="*/ 153 w 173"/>
                      <a:gd name="T9" fmla="*/ 141 h 171"/>
                      <a:gd name="T10" fmla="*/ 163 w 173"/>
                      <a:gd name="T11" fmla="*/ 127 h 171"/>
                      <a:gd name="T12" fmla="*/ 169 w 173"/>
                      <a:gd name="T13" fmla="*/ 112 h 171"/>
                      <a:gd name="T14" fmla="*/ 172 w 173"/>
                      <a:gd name="T15" fmla="*/ 95 h 171"/>
                      <a:gd name="T16" fmla="*/ 172 w 173"/>
                      <a:gd name="T17" fmla="*/ 78 h 171"/>
                      <a:gd name="T18" fmla="*/ 169 w 173"/>
                      <a:gd name="T19" fmla="*/ 61 h 171"/>
                      <a:gd name="T20" fmla="*/ 163 w 173"/>
                      <a:gd name="T21" fmla="*/ 45 h 171"/>
                      <a:gd name="T22" fmla="*/ 153 w 173"/>
                      <a:gd name="T23" fmla="*/ 32 h 171"/>
                      <a:gd name="T24" fmla="*/ 142 w 173"/>
                      <a:gd name="T25" fmla="*/ 20 h 171"/>
                      <a:gd name="T26" fmla="*/ 128 w 173"/>
                      <a:gd name="T27" fmla="*/ 11 h 171"/>
                      <a:gd name="T28" fmla="*/ 113 w 173"/>
                      <a:gd name="T29" fmla="*/ 4 h 171"/>
                      <a:gd name="T30" fmla="*/ 95 w 173"/>
                      <a:gd name="T31" fmla="*/ 0 h 171"/>
                      <a:gd name="T32" fmla="*/ 78 w 173"/>
                      <a:gd name="T33" fmla="*/ 0 h 171"/>
                      <a:gd name="T34" fmla="*/ 61 w 173"/>
                      <a:gd name="T35" fmla="*/ 4 h 171"/>
                      <a:gd name="T36" fmla="*/ 47 w 173"/>
                      <a:gd name="T37" fmla="*/ 11 h 171"/>
                      <a:gd name="T38" fmla="*/ 32 w 173"/>
                      <a:gd name="T39" fmla="*/ 20 h 171"/>
                      <a:gd name="T40" fmla="*/ 20 w 173"/>
                      <a:gd name="T41" fmla="*/ 32 h 171"/>
                      <a:gd name="T42" fmla="*/ 11 w 173"/>
                      <a:gd name="T43" fmla="*/ 45 h 171"/>
                      <a:gd name="T44" fmla="*/ 4 w 173"/>
                      <a:gd name="T45" fmla="*/ 61 h 171"/>
                      <a:gd name="T46" fmla="*/ 2 w 173"/>
                      <a:gd name="T47" fmla="*/ 78 h 171"/>
                      <a:gd name="T48" fmla="*/ 2 w 173"/>
                      <a:gd name="T49" fmla="*/ 95 h 171"/>
                      <a:gd name="T50" fmla="*/ 4 w 173"/>
                      <a:gd name="T51" fmla="*/ 112 h 171"/>
                      <a:gd name="T52" fmla="*/ 11 w 173"/>
                      <a:gd name="T53" fmla="*/ 127 h 171"/>
                      <a:gd name="T54" fmla="*/ 20 w 173"/>
                      <a:gd name="T55" fmla="*/ 141 h 171"/>
                      <a:gd name="T56" fmla="*/ 32 w 173"/>
                      <a:gd name="T57" fmla="*/ 153 h 171"/>
                      <a:gd name="T58" fmla="*/ 47 w 173"/>
                      <a:gd name="T59" fmla="*/ 162 h 171"/>
                      <a:gd name="T60" fmla="*/ 61 w 173"/>
                      <a:gd name="T61" fmla="*/ 169 h 171"/>
                      <a:gd name="T62" fmla="*/ 78 w 173"/>
                      <a:gd name="T63" fmla="*/ 171 h 1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73" h="171">
                        <a:moveTo>
                          <a:pt x="87" y="171"/>
                        </a:moveTo>
                        <a:lnTo>
                          <a:pt x="95" y="171"/>
                        </a:lnTo>
                        <a:lnTo>
                          <a:pt x="105" y="170"/>
                        </a:lnTo>
                        <a:lnTo>
                          <a:pt x="113" y="169"/>
                        </a:lnTo>
                        <a:lnTo>
                          <a:pt x="120" y="165"/>
                        </a:lnTo>
                        <a:lnTo>
                          <a:pt x="128" y="162"/>
                        </a:lnTo>
                        <a:lnTo>
                          <a:pt x="135" y="157"/>
                        </a:lnTo>
                        <a:lnTo>
                          <a:pt x="142" y="153"/>
                        </a:lnTo>
                        <a:lnTo>
                          <a:pt x="148" y="146"/>
                        </a:lnTo>
                        <a:lnTo>
                          <a:pt x="153" y="141"/>
                        </a:lnTo>
                        <a:lnTo>
                          <a:pt x="159" y="134"/>
                        </a:lnTo>
                        <a:lnTo>
                          <a:pt x="163" y="127"/>
                        </a:lnTo>
                        <a:lnTo>
                          <a:pt x="167" y="120"/>
                        </a:lnTo>
                        <a:lnTo>
                          <a:pt x="169" y="112"/>
                        </a:lnTo>
                        <a:lnTo>
                          <a:pt x="171" y="103"/>
                        </a:lnTo>
                        <a:lnTo>
                          <a:pt x="172" y="95"/>
                        </a:lnTo>
                        <a:lnTo>
                          <a:pt x="173" y="86"/>
                        </a:lnTo>
                        <a:lnTo>
                          <a:pt x="172" y="78"/>
                        </a:lnTo>
                        <a:lnTo>
                          <a:pt x="171" y="69"/>
                        </a:lnTo>
                        <a:lnTo>
                          <a:pt x="169" y="61"/>
                        </a:lnTo>
                        <a:lnTo>
                          <a:pt x="167" y="53"/>
                        </a:lnTo>
                        <a:lnTo>
                          <a:pt x="163" y="45"/>
                        </a:lnTo>
                        <a:lnTo>
                          <a:pt x="159" y="38"/>
                        </a:lnTo>
                        <a:lnTo>
                          <a:pt x="153" y="32"/>
                        </a:lnTo>
                        <a:lnTo>
                          <a:pt x="148" y="25"/>
                        </a:lnTo>
                        <a:lnTo>
                          <a:pt x="142" y="20"/>
                        </a:lnTo>
                        <a:lnTo>
                          <a:pt x="135" y="14"/>
                        </a:lnTo>
                        <a:lnTo>
                          <a:pt x="128" y="11"/>
                        </a:lnTo>
                        <a:lnTo>
                          <a:pt x="120" y="7"/>
                        </a:lnTo>
                        <a:lnTo>
                          <a:pt x="113" y="4"/>
                        </a:lnTo>
                        <a:lnTo>
                          <a:pt x="105" y="1"/>
                        </a:lnTo>
                        <a:lnTo>
                          <a:pt x="95" y="0"/>
                        </a:lnTo>
                        <a:lnTo>
                          <a:pt x="87" y="0"/>
                        </a:lnTo>
                        <a:lnTo>
                          <a:pt x="78" y="0"/>
                        </a:lnTo>
                        <a:lnTo>
                          <a:pt x="69" y="1"/>
                        </a:lnTo>
                        <a:lnTo>
                          <a:pt x="61" y="4"/>
                        </a:lnTo>
                        <a:lnTo>
                          <a:pt x="53" y="7"/>
                        </a:lnTo>
                        <a:lnTo>
                          <a:pt x="47" y="11"/>
                        </a:lnTo>
                        <a:lnTo>
                          <a:pt x="39" y="14"/>
                        </a:lnTo>
                        <a:lnTo>
                          <a:pt x="32" y="20"/>
                        </a:lnTo>
                        <a:lnTo>
                          <a:pt x="25" y="25"/>
                        </a:lnTo>
                        <a:lnTo>
                          <a:pt x="20" y="32"/>
                        </a:lnTo>
                        <a:lnTo>
                          <a:pt x="16" y="38"/>
                        </a:lnTo>
                        <a:lnTo>
                          <a:pt x="11" y="45"/>
                        </a:lnTo>
                        <a:lnTo>
                          <a:pt x="7" y="53"/>
                        </a:lnTo>
                        <a:lnTo>
                          <a:pt x="4" y="61"/>
                        </a:lnTo>
                        <a:lnTo>
                          <a:pt x="3" y="69"/>
                        </a:lnTo>
                        <a:lnTo>
                          <a:pt x="2" y="78"/>
                        </a:lnTo>
                        <a:lnTo>
                          <a:pt x="0" y="86"/>
                        </a:lnTo>
                        <a:lnTo>
                          <a:pt x="2" y="95"/>
                        </a:lnTo>
                        <a:lnTo>
                          <a:pt x="3" y="103"/>
                        </a:lnTo>
                        <a:lnTo>
                          <a:pt x="4" y="112"/>
                        </a:lnTo>
                        <a:lnTo>
                          <a:pt x="7" y="120"/>
                        </a:lnTo>
                        <a:lnTo>
                          <a:pt x="11" y="127"/>
                        </a:lnTo>
                        <a:lnTo>
                          <a:pt x="16" y="134"/>
                        </a:lnTo>
                        <a:lnTo>
                          <a:pt x="20" y="141"/>
                        </a:lnTo>
                        <a:lnTo>
                          <a:pt x="25" y="146"/>
                        </a:lnTo>
                        <a:lnTo>
                          <a:pt x="32" y="153"/>
                        </a:lnTo>
                        <a:lnTo>
                          <a:pt x="39" y="157"/>
                        </a:lnTo>
                        <a:lnTo>
                          <a:pt x="47" y="162"/>
                        </a:lnTo>
                        <a:lnTo>
                          <a:pt x="53" y="165"/>
                        </a:lnTo>
                        <a:lnTo>
                          <a:pt x="61" y="169"/>
                        </a:lnTo>
                        <a:lnTo>
                          <a:pt x="69" y="170"/>
                        </a:lnTo>
                        <a:lnTo>
                          <a:pt x="78" y="171"/>
                        </a:lnTo>
                        <a:lnTo>
                          <a:pt x="87" y="171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49" name="Freeform 233"/>
                  <p:cNvSpPr>
                    <a:spLocks/>
                  </p:cNvSpPr>
                  <p:nvPr/>
                </p:nvSpPr>
                <p:spPr bwMode="auto">
                  <a:xfrm>
                    <a:off x="2814" y="1214"/>
                    <a:ext cx="44" cy="43"/>
                  </a:xfrm>
                  <a:custGeom>
                    <a:avLst/>
                    <a:gdLst>
                      <a:gd name="T0" fmla="*/ 95 w 173"/>
                      <a:gd name="T1" fmla="*/ 171 h 171"/>
                      <a:gd name="T2" fmla="*/ 113 w 173"/>
                      <a:gd name="T3" fmla="*/ 169 h 171"/>
                      <a:gd name="T4" fmla="*/ 128 w 173"/>
                      <a:gd name="T5" fmla="*/ 162 h 171"/>
                      <a:gd name="T6" fmla="*/ 142 w 173"/>
                      <a:gd name="T7" fmla="*/ 153 h 171"/>
                      <a:gd name="T8" fmla="*/ 153 w 173"/>
                      <a:gd name="T9" fmla="*/ 141 h 171"/>
                      <a:gd name="T10" fmla="*/ 163 w 173"/>
                      <a:gd name="T11" fmla="*/ 127 h 171"/>
                      <a:gd name="T12" fmla="*/ 169 w 173"/>
                      <a:gd name="T13" fmla="*/ 112 h 171"/>
                      <a:gd name="T14" fmla="*/ 172 w 173"/>
                      <a:gd name="T15" fmla="*/ 95 h 171"/>
                      <a:gd name="T16" fmla="*/ 172 w 173"/>
                      <a:gd name="T17" fmla="*/ 78 h 171"/>
                      <a:gd name="T18" fmla="*/ 169 w 173"/>
                      <a:gd name="T19" fmla="*/ 61 h 171"/>
                      <a:gd name="T20" fmla="*/ 163 w 173"/>
                      <a:gd name="T21" fmla="*/ 45 h 171"/>
                      <a:gd name="T22" fmla="*/ 153 w 173"/>
                      <a:gd name="T23" fmla="*/ 32 h 171"/>
                      <a:gd name="T24" fmla="*/ 142 w 173"/>
                      <a:gd name="T25" fmla="*/ 20 h 171"/>
                      <a:gd name="T26" fmla="*/ 128 w 173"/>
                      <a:gd name="T27" fmla="*/ 11 h 171"/>
                      <a:gd name="T28" fmla="*/ 113 w 173"/>
                      <a:gd name="T29" fmla="*/ 4 h 171"/>
                      <a:gd name="T30" fmla="*/ 95 w 173"/>
                      <a:gd name="T31" fmla="*/ 0 h 171"/>
                      <a:gd name="T32" fmla="*/ 78 w 173"/>
                      <a:gd name="T33" fmla="*/ 0 h 171"/>
                      <a:gd name="T34" fmla="*/ 61 w 173"/>
                      <a:gd name="T35" fmla="*/ 4 h 171"/>
                      <a:gd name="T36" fmla="*/ 47 w 173"/>
                      <a:gd name="T37" fmla="*/ 11 h 171"/>
                      <a:gd name="T38" fmla="*/ 32 w 173"/>
                      <a:gd name="T39" fmla="*/ 20 h 171"/>
                      <a:gd name="T40" fmla="*/ 20 w 173"/>
                      <a:gd name="T41" fmla="*/ 32 h 171"/>
                      <a:gd name="T42" fmla="*/ 11 w 173"/>
                      <a:gd name="T43" fmla="*/ 45 h 171"/>
                      <a:gd name="T44" fmla="*/ 4 w 173"/>
                      <a:gd name="T45" fmla="*/ 61 h 171"/>
                      <a:gd name="T46" fmla="*/ 2 w 173"/>
                      <a:gd name="T47" fmla="*/ 78 h 171"/>
                      <a:gd name="T48" fmla="*/ 2 w 173"/>
                      <a:gd name="T49" fmla="*/ 95 h 171"/>
                      <a:gd name="T50" fmla="*/ 4 w 173"/>
                      <a:gd name="T51" fmla="*/ 112 h 171"/>
                      <a:gd name="T52" fmla="*/ 11 w 173"/>
                      <a:gd name="T53" fmla="*/ 127 h 171"/>
                      <a:gd name="T54" fmla="*/ 20 w 173"/>
                      <a:gd name="T55" fmla="*/ 141 h 171"/>
                      <a:gd name="T56" fmla="*/ 32 w 173"/>
                      <a:gd name="T57" fmla="*/ 153 h 171"/>
                      <a:gd name="T58" fmla="*/ 47 w 173"/>
                      <a:gd name="T59" fmla="*/ 162 h 171"/>
                      <a:gd name="T60" fmla="*/ 61 w 173"/>
                      <a:gd name="T61" fmla="*/ 169 h 171"/>
                      <a:gd name="T62" fmla="*/ 78 w 173"/>
                      <a:gd name="T63" fmla="*/ 171 h 1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73" h="171">
                        <a:moveTo>
                          <a:pt x="87" y="171"/>
                        </a:moveTo>
                        <a:lnTo>
                          <a:pt x="95" y="171"/>
                        </a:lnTo>
                        <a:lnTo>
                          <a:pt x="105" y="170"/>
                        </a:lnTo>
                        <a:lnTo>
                          <a:pt x="113" y="169"/>
                        </a:lnTo>
                        <a:lnTo>
                          <a:pt x="120" y="165"/>
                        </a:lnTo>
                        <a:lnTo>
                          <a:pt x="128" y="162"/>
                        </a:lnTo>
                        <a:lnTo>
                          <a:pt x="135" y="157"/>
                        </a:lnTo>
                        <a:lnTo>
                          <a:pt x="142" y="153"/>
                        </a:lnTo>
                        <a:lnTo>
                          <a:pt x="148" y="146"/>
                        </a:lnTo>
                        <a:lnTo>
                          <a:pt x="153" y="141"/>
                        </a:lnTo>
                        <a:lnTo>
                          <a:pt x="159" y="134"/>
                        </a:lnTo>
                        <a:lnTo>
                          <a:pt x="163" y="127"/>
                        </a:lnTo>
                        <a:lnTo>
                          <a:pt x="167" y="120"/>
                        </a:lnTo>
                        <a:lnTo>
                          <a:pt x="169" y="112"/>
                        </a:lnTo>
                        <a:lnTo>
                          <a:pt x="171" y="103"/>
                        </a:lnTo>
                        <a:lnTo>
                          <a:pt x="172" y="95"/>
                        </a:lnTo>
                        <a:lnTo>
                          <a:pt x="173" y="86"/>
                        </a:lnTo>
                        <a:lnTo>
                          <a:pt x="172" y="78"/>
                        </a:lnTo>
                        <a:lnTo>
                          <a:pt x="171" y="69"/>
                        </a:lnTo>
                        <a:lnTo>
                          <a:pt x="169" y="61"/>
                        </a:lnTo>
                        <a:lnTo>
                          <a:pt x="167" y="53"/>
                        </a:lnTo>
                        <a:lnTo>
                          <a:pt x="163" y="45"/>
                        </a:lnTo>
                        <a:lnTo>
                          <a:pt x="159" y="38"/>
                        </a:lnTo>
                        <a:lnTo>
                          <a:pt x="153" y="32"/>
                        </a:lnTo>
                        <a:lnTo>
                          <a:pt x="148" y="25"/>
                        </a:lnTo>
                        <a:lnTo>
                          <a:pt x="142" y="20"/>
                        </a:lnTo>
                        <a:lnTo>
                          <a:pt x="135" y="14"/>
                        </a:lnTo>
                        <a:lnTo>
                          <a:pt x="128" y="11"/>
                        </a:lnTo>
                        <a:lnTo>
                          <a:pt x="120" y="7"/>
                        </a:lnTo>
                        <a:lnTo>
                          <a:pt x="113" y="4"/>
                        </a:lnTo>
                        <a:lnTo>
                          <a:pt x="105" y="1"/>
                        </a:lnTo>
                        <a:lnTo>
                          <a:pt x="95" y="0"/>
                        </a:lnTo>
                        <a:lnTo>
                          <a:pt x="87" y="0"/>
                        </a:lnTo>
                        <a:lnTo>
                          <a:pt x="78" y="0"/>
                        </a:lnTo>
                        <a:lnTo>
                          <a:pt x="69" y="1"/>
                        </a:lnTo>
                        <a:lnTo>
                          <a:pt x="61" y="4"/>
                        </a:lnTo>
                        <a:lnTo>
                          <a:pt x="53" y="7"/>
                        </a:lnTo>
                        <a:lnTo>
                          <a:pt x="47" y="11"/>
                        </a:lnTo>
                        <a:lnTo>
                          <a:pt x="39" y="14"/>
                        </a:lnTo>
                        <a:lnTo>
                          <a:pt x="32" y="20"/>
                        </a:lnTo>
                        <a:lnTo>
                          <a:pt x="25" y="25"/>
                        </a:lnTo>
                        <a:lnTo>
                          <a:pt x="20" y="32"/>
                        </a:lnTo>
                        <a:lnTo>
                          <a:pt x="16" y="38"/>
                        </a:lnTo>
                        <a:lnTo>
                          <a:pt x="11" y="45"/>
                        </a:lnTo>
                        <a:lnTo>
                          <a:pt x="7" y="53"/>
                        </a:lnTo>
                        <a:lnTo>
                          <a:pt x="4" y="61"/>
                        </a:lnTo>
                        <a:lnTo>
                          <a:pt x="3" y="69"/>
                        </a:lnTo>
                        <a:lnTo>
                          <a:pt x="2" y="78"/>
                        </a:lnTo>
                        <a:lnTo>
                          <a:pt x="0" y="86"/>
                        </a:lnTo>
                        <a:lnTo>
                          <a:pt x="2" y="95"/>
                        </a:lnTo>
                        <a:lnTo>
                          <a:pt x="3" y="103"/>
                        </a:lnTo>
                        <a:lnTo>
                          <a:pt x="4" y="112"/>
                        </a:lnTo>
                        <a:lnTo>
                          <a:pt x="7" y="120"/>
                        </a:lnTo>
                        <a:lnTo>
                          <a:pt x="11" y="127"/>
                        </a:lnTo>
                        <a:lnTo>
                          <a:pt x="16" y="134"/>
                        </a:lnTo>
                        <a:lnTo>
                          <a:pt x="20" y="141"/>
                        </a:lnTo>
                        <a:lnTo>
                          <a:pt x="25" y="146"/>
                        </a:lnTo>
                        <a:lnTo>
                          <a:pt x="32" y="153"/>
                        </a:lnTo>
                        <a:lnTo>
                          <a:pt x="39" y="157"/>
                        </a:lnTo>
                        <a:lnTo>
                          <a:pt x="47" y="162"/>
                        </a:lnTo>
                        <a:lnTo>
                          <a:pt x="53" y="165"/>
                        </a:lnTo>
                        <a:lnTo>
                          <a:pt x="61" y="169"/>
                        </a:lnTo>
                        <a:lnTo>
                          <a:pt x="69" y="170"/>
                        </a:lnTo>
                        <a:lnTo>
                          <a:pt x="78" y="171"/>
                        </a:lnTo>
                        <a:lnTo>
                          <a:pt x="87" y="171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50" name="Freeform 234"/>
                  <p:cNvSpPr>
                    <a:spLocks/>
                  </p:cNvSpPr>
                  <p:nvPr/>
                </p:nvSpPr>
                <p:spPr bwMode="auto">
                  <a:xfrm>
                    <a:off x="2724" y="1457"/>
                    <a:ext cx="66" cy="65"/>
                  </a:xfrm>
                  <a:custGeom>
                    <a:avLst/>
                    <a:gdLst>
                      <a:gd name="T0" fmla="*/ 146 w 264"/>
                      <a:gd name="T1" fmla="*/ 263 h 263"/>
                      <a:gd name="T2" fmla="*/ 172 w 264"/>
                      <a:gd name="T3" fmla="*/ 257 h 263"/>
                      <a:gd name="T4" fmla="*/ 194 w 264"/>
                      <a:gd name="T5" fmla="*/ 247 h 263"/>
                      <a:gd name="T6" fmla="*/ 215 w 264"/>
                      <a:gd name="T7" fmla="*/ 232 h 263"/>
                      <a:gd name="T8" fmla="*/ 234 w 264"/>
                      <a:gd name="T9" fmla="*/ 215 h 263"/>
                      <a:gd name="T10" fmla="*/ 247 w 264"/>
                      <a:gd name="T11" fmla="*/ 194 h 263"/>
                      <a:gd name="T12" fmla="*/ 258 w 264"/>
                      <a:gd name="T13" fmla="*/ 170 h 263"/>
                      <a:gd name="T14" fmla="*/ 263 w 264"/>
                      <a:gd name="T15" fmla="*/ 145 h 263"/>
                      <a:gd name="T16" fmla="*/ 263 w 264"/>
                      <a:gd name="T17" fmla="*/ 118 h 263"/>
                      <a:gd name="T18" fmla="*/ 258 w 264"/>
                      <a:gd name="T19" fmla="*/ 93 h 263"/>
                      <a:gd name="T20" fmla="*/ 247 w 264"/>
                      <a:gd name="T21" fmla="*/ 69 h 263"/>
                      <a:gd name="T22" fmla="*/ 234 w 264"/>
                      <a:gd name="T23" fmla="*/ 48 h 263"/>
                      <a:gd name="T24" fmla="*/ 215 w 264"/>
                      <a:gd name="T25" fmla="*/ 31 h 263"/>
                      <a:gd name="T26" fmla="*/ 194 w 264"/>
                      <a:gd name="T27" fmla="*/ 16 h 263"/>
                      <a:gd name="T28" fmla="*/ 172 w 264"/>
                      <a:gd name="T29" fmla="*/ 6 h 263"/>
                      <a:gd name="T30" fmla="*/ 146 w 264"/>
                      <a:gd name="T31" fmla="*/ 0 h 263"/>
                      <a:gd name="T32" fmla="*/ 119 w 264"/>
                      <a:gd name="T33" fmla="*/ 0 h 263"/>
                      <a:gd name="T34" fmla="*/ 93 w 264"/>
                      <a:gd name="T35" fmla="*/ 6 h 263"/>
                      <a:gd name="T36" fmla="*/ 70 w 264"/>
                      <a:gd name="T37" fmla="*/ 16 h 263"/>
                      <a:gd name="T38" fmla="*/ 49 w 264"/>
                      <a:gd name="T39" fmla="*/ 31 h 263"/>
                      <a:gd name="T40" fmla="*/ 31 w 264"/>
                      <a:gd name="T41" fmla="*/ 48 h 263"/>
                      <a:gd name="T42" fmla="*/ 16 w 264"/>
                      <a:gd name="T43" fmla="*/ 69 h 263"/>
                      <a:gd name="T44" fmla="*/ 7 w 264"/>
                      <a:gd name="T45" fmla="*/ 93 h 263"/>
                      <a:gd name="T46" fmla="*/ 2 w 264"/>
                      <a:gd name="T47" fmla="*/ 118 h 263"/>
                      <a:gd name="T48" fmla="*/ 2 w 264"/>
                      <a:gd name="T49" fmla="*/ 145 h 263"/>
                      <a:gd name="T50" fmla="*/ 7 w 264"/>
                      <a:gd name="T51" fmla="*/ 170 h 263"/>
                      <a:gd name="T52" fmla="*/ 16 w 264"/>
                      <a:gd name="T53" fmla="*/ 194 h 263"/>
                      <a:gd name="T54" fmla="*/ 31 w 264"/>
                      <a:gd name="T55" fmla="*/ 215 h 263"/>
                      <a:gd name="T56" fmla="*/ 49 w 264"/>
                      <a:gd name="T57" fmla="*/ 232 h 263"/>
                      <a:gd name="T58" fmla="*/ 70 w 264"/>
                      <a:gd name="T59" fmla="*/ 247 h 263"/>
                      <a:gd name="T60" fmla="*/ 93 w 264"/>
                      <a:gd name="T61" fmla="*/ 257 h 263"/>
                      <a:gd name="T62" fmla="*/ 119 w 264"/>
                      <a:gd name="T63" fmla="*/ 263 h 26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64" h="263">
                        <a:moveTo>
                          <a:pt x="132" y="263"/>
                        </a:moveTo>
                        <a:lnTo>
                          <a:pt x="146" y="263"/>
                        </a:lnTo>
                        <a:lnTo>
                          <a:pt x="159" y="260"/>
                        </a:lnTo>
                        <a:lnTo>
                          <a:pt x="172" y="257"/>
                        </a:lnTo>
                        <a:lnTo>
                          <a:pt x="184" y="252"/>
                        </a:lnTo>
                        <a:lnTo>
                          <a:pt x="194" y="247"/>
                        </a:lnTo>
                        <a:lnTo>
                          <a:pt x="206" y="240"/>
                        </a:lnTo>
                        <a:lnTo>
                          <a:pt x="215" y="232"/>
                        </a:lnTo>
                        <a:lnTo>
                          <a:pt x="225" y="224"/>
                        </a:lnTo>
                        <a:lnTo>
                          <a:pt x="234" y="215"/>
                        </a:lnTo>
                        <a:lnTo>
                          <a:pt x="241" y="205"/>
                        </a:lnTo>
                        <a:lnTo>
                          <a:pt x="247" y="194"/>
                        </a:lnTo>
                        <a:lnTo>
                          <a:pt x="254" y="182"/>
                        </a:lnTo>
                        <a:lnTo>
                          <a:pt x="258" y="170"/>
                        </a:lnTo>
                        <a:lnTo>
                          <a:pt x="260" y="158"/>
                        </a:lnTo>
                        <a:lnTo>
                          <a:pt x="263" y="145"/>
                        </a:lnTo>
                        <a:lnTo>
                          <a:pt x="264" y="131"/>
                        </a:lnTo>
                        <a:lnTo>
                          <a:pt x="263" y="118"/>
                        </a:lnTo>
                        <a:lnTo>
                          <a:pt x="260" y="104"/>
                        </a:lnTo>
                        <a:lnTo>
                          <a:pt x="258" y="93"/>
                        </a:lnTo>
                        <a:lnTo>
                          <a:pt x="254" y="81"/>
                        </a:lnTo>
                        <a:lnTo>
                          <a:pt x="247" y="69"/>
                        </a:lnTo>
                        <a:lnTo>
                          <a:pt x="241" y="58"/>
                        </a:lnTo>
                        <a:lnTo>
                          <a:pt x="234" y="48"/>
                        </a:lnTo>
                        <a:lnTo>
                          <a:pt x="225" y="38"/>
                        </a:lnTo>
                        <a:lnTo>
                          <a:pt x="215" y="31"/>
                        </a:lnTo>
                        <a:lnTo>
                          <a:pt x="206" y="23"/>
                        </a:lnTo>
                        <a:lnTo>
                          <a:pt x="194" y="16"/>
                        </a:lnTo>
                        <a:lnTo>
                          <a:pt x="184" y="11"/>
                        </a:lnTo>
                        <a:lnTo>
                          <a:pt x="172" y="6"/>
                        </a:lnTo>
                        <a:lnTo>
                          <a:pt x="159" y="3"/>
                        </a:lnTo>
                        <a:lnTo>
                          <a:pt x="146" y="0"/>
                        </a:lnTo>
                        <a:lnTo>
                          <a:pt x="132" y="0"/>
                        </a:lnTo>
                        <a:lnTo>
                          <a:pt x="119" y="0"/>
                        </a:lnTo>
                        <a:lnTo>
                          <a:pt x="106" y="3"/>
                        </a:lnTo>
                        <a:lnTo>
                          <a:pt x="93" y="6"/>
                        </a:lnTo>
                        <a:lnTo>
                          <a:pt x="81" y="11"/>
                        </a:lnTo>
                        <a:lnTo>
                          <a:pt x="70" y="16"/>
                        </a:lnTo>
                        <a:lnTo>
                          <a:pt x="58" y="23"/>
                        </a:lnTo>
                        <a:lnTo>
                          <a:pt x="49" y="31"/>
                        </a:lnTo>
                        <a:lnTo>
                          <a:pt x="40" y="38"/>
                        </a:lnTo>
                        <a:lnTo>
                          <a:pt x="31" y="48"/>
                        </a:lnTo>
                        <a:lnTo>
                          <a:pt x="23" y="58"/>
                        </a:lnTo>
                        <a:lnTo>
                          <a:pt x="16" y="69"/>
                        </a:lnTo>
                        <a:lnTo>
                          <a:pt x="11" y="81"/>
                        </a:lnTo>
                        <a:lnTo>
                          <a:pt x="7" y="93"/>
                        </a:lnTo>
                        <a:lnTo>
                          <a:pt x="3" y="104"/>
                        </a:lnTo>
                        <a:lnTo>
                          <a:pt x="2" y="118"/>
                        </a:lnTo>
                        <a:lnTo>
                          <a:pt x="0" y="131"/>
                        </a:lnTo>
                        <a:lnTo>
                          <a:pt x="2" y="145"/>
                        </a:lnTo>
                        <a:lnTo>
                          <a:pt x="3" y="158"/>
                        </a:lnTo>
                        <a:lnTo>
                          <a:pt x="7" y="170"/>
                        </a:lnTo>
                        <a:lnTo>
                          <a:pt x="11" y="182"/>
                        </a:lnTo>
                        <a:lnTo>
                          <a:pt x="16" y="194"/>
                        </a:lnTo>
                        <a:lnTo>
                          <a:pt x="23" y="205"/>
                        </a:lnTo>
                        <a:lnTo>
                          <a:pt x="31" y="215"/>
                        </a:lnTo>
                        <a:lnTo>
                          <a:pt x="40" y="224"/>
                        </a:lnTo>
                        <a:lnTo>
                          <a:pt x="49" y="232"/>
                        </a:lnTo>
                        <a:lnTo>
                          <a:pt x="58" y="240"/>
                        </a:lnTo>
                        <a:lnTo>
                          <a:pt x="70" y="247"/>
                        </a:lnTo>
                        <a:lnTo>
                          <a:pt x="81" y="252"/>
                        </a:lnTo>
                        <a:lnTo>
                          <a:pt x="93" y="257"/>
                        </a:lnTo>
                        <a:lnTo>
                          <a:pt x="106" y="260"/>
                        </a:lnTo>
                        <a:lnTo>
                          <a:pt x="119" y="263"/>
                        </a:lnTo>
                        <a:lnTo>
                          <a:pt x="132" y="263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51" name="Freeform 235"/>
                  <p:cNvSpPr>
                    <a:spLocks/>
                  </p:cNvSpPr>
                  <p:nvPr/>
                </p:nvSpPr>
                <p:spPr bwMode="auto">
                  <a:xfrm>
                    <a:off x="2724" y="1457"/>
                    <a:ext cx="66" cy="65"/>
                  </a:xfrm>
                  <a:custGeom>
                    <a:avLst/>
                    <a:gdLst>
                      <a:gd name="T0" fmla="*/ 146 w 264"/>
                      <a:gd name="T1" fmla="*/ 263 h 263"/>
                      <a:gd name="T2" fmla="*/ 172 w 264"/>
                      <a:gd name="T3" fmla="*/ 257 h 263"/>
                      <a:gd name="T4" fmla="*/ 194 w 264"/>
                      <a:gd name="T5" fmla="*/ 247 h 263"/>
                      <a:gd name="T6" fmla="*/ 215 w 264"/>
                      <a:gd name="T7" fmla="*/ 232 h 263"/>
                      <a:gd name="T8" fmla="*/ 234 w 264"/>
                      <a:gd name="T9" fmla="*/ 215 h 263"/>
                      <a:gd name="T10" fmla="*/ 247 w 264"/>
                      <a:gd name="T11" fmla="*/ 194 h 263"/>
                      <a:gd name="T12" fmla="*/ 258 w 264"/>
                      <a:gd name="T13" fmla="*/ 170 h 263"/>
                      <a:gd name="T14" fmla="*/ 263 w 264"/>
                      <a:gd name="T15" fmla="*/ 145 h 263"/>
                      <a:gd name="T16" fmla="*/ 263 w 264"/>
                      <a:gd name="T17" fmla="*/ 118 h 263"/>
                      <a:gd name="T18" fmla="*/ 258 w 264"/>
                      <a:gd name="T19" fmla="*/ 93 h 263"/>
                      <a:gd name="T20" fmla="*/ 247 w 264"/>
                      <a:gd name="T21" fmla="*/ 69 h 263"/>
                      <a:gd name="T22" fmla="*/ 234 w 264"/>
                      <a:gd name="T23" fmla="*/ 48 h 263"/>
                      <a:gd name="T24" fmla="*/ 215 w 264"/>
                      <a:gd name="T25" fmla="*/ 31 h 263"/>
                      <a:gd name="T26" fmla="*/ 194 w 264"/>
                      <a:gd name="T27" fmla="*/ 16 h 263"/>
                      <a:gd name="T28" fmla="*/ 172 w 264"/>
                      <a:gd name="T29" fmla="*/ 6 h 263"/>
                      <a:gd name="T30" fmla="*/ 146 w 264"/>
                      <a:gd name="T31" fmla="*/ 0 h 263"/>
                      <a:gd name="T32" fmla="*/ 119 w 264"/>
                      <a:gd name="T33" fmla="*/ 0 h 263"/>
                      <a:gd name="T34" fmla="*/ 93 w 264"/>
                      <a:gd name="T35" fmla="*/ 6 h 263"/>
                      <a:gd name="T36" fmla="*/ 70 w 264"/>
                      <a:gd name="T37" fmla="*/ 16 h 263"/>
                      <a:gd name="T38" fmla="*/ 49 w 264"/>
                      <a:gd name="T39" fmla="*/ 31 h 263"/>
                      <a:gd name="T40" fmla="*/ 31 w 264"/>
                      <a:gd name="T41" fmla="*/ 48 h 263"/>
                      <a:gd name="T42" fmla="*/ 16 w 264"/>
                      <a:gd name="T43" fmla="*/ 69 h 263"/>
                      <a:gd name="T44" fmla="*/ 7 w 264"/>
                      <a:gd name="T45" fmla="*/ 93 h 263"/>
                      <a:gd name="T46" fmla="*/ 2 w 264"/>
                      <a:gd name="T47" fmla="*/ 118 h 263"/>
                      <a:gd name="T48" fmla="*/ 2 w 264"/>
                      <a:gd name="T49" fmla="*/ 145 h 263"/>
                      <a:gd name="T50" fmla="*/ 7 w 264"/>
                      <a:gd name="T51" fmla="*/ 170 h 263"/>
                      <a:gd name="T52" fmla="*/ 16 w 264"/>
                      <a:gd name="T53" fmla="*/ 194 h 263"/>
                      <a:gd name="T54" fmla="*/ 31 w 264"/>
                      <a:gd name="T55" fmla="*/ 215 h 263"/>
                      <a:gd name="T56" fmla="*/ 49 w 264"/>
                      <a:gd name="T57" fmla="*/ 232 h 263"/>
                      <a:gd name="T58" fmla="*/ 70 w 264"/>
                      <a:gd name="T59" fmla="*/ 247 h 263"/>
                      <a:gd name="T60" fmla="*/ 93 w 264"/>
                      <a:gd name="T61" fmla="*/ 257 h 263"/>
                      <a:gd name="T62" fmla="*/ 119 w 264"/>
                      <a:gd name="T63" fmla="*/ 263 h 26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64" h="263">
                        <a:moveTo>
                          <a:pt x="132" y="263"/>
                        </a:moveTo>
                        <a:lnTo>
                          <a:pt x="146" y="263"/>
                        </a:lnTo>
                        <a:lnTo>
                          <a:pt x="159" y="260"/>
                        </a:lnTo>
                        <a:lnTo>
                          <a:pt x="172" y="257"/>
                        </a:lnTo>
                        <a:lnTo>
                          <a:pt x="184" y="252"/>
                        </a:lnTo>
                        <a:lnTo>
                          <a:pt x="194" y="247"/>
                        </a:lnTo>
                        <a:lnTo>
                          <a:pt x="206" y="240"/>
                        </a:lnTo>
                        <a:lnTo>
                          <a:pt x="215" y="232"/>
                        </a:lnTo>
                        <a:lnTo>
                          <a:pt x="225" y="224"/>
                        </a:lnTo>
                        <a:lnTo>
                          <a:pt x="234" y="215"/>
                        </a:lnTo>
                        <a:lnTo>
                          <a:pt x="241" y="205"/>
                        </a:lnTo>
                        <a:lnTo>
                          <a:pt x="247" y="194"/>
                        </a:lnTo>
                        <a:lnTo>
                          <a:pt x="254" y="182"/>
                        </a:lnTo>
                        <a:lnTo>
                          <a:pt x="258" y="170"/>
                        </a:lnTo>
                        <a:lnTo>
                          <a:pt x="260" y="158"/>
                        </a:lnTo>
                        <a:lnTo>
                          <a:pt x="263" y="145"/>
                        </a:lnTo>
                        <a:lnTo>
                          <a:pt x="264" y="131"/>
                        </a:lnTo>
                        <a:lnTo>
                          <a:pt x="263" y="118"/>
                        </a:lnTo>
                        <a:lnTo>
                          <a:pt x="260" y="104"/>
                        </a:lnTo>
                        <a:lnTo>
                          <a:pt x="258" y="93"/>
                        </a:lnTo>
                        <a:lnTo>
                          <a:pt x="254" y="81"/>
                        </a:lnTo>
                        <a:lnTo>
                          <a:pt x="247" y="69"/>
                        </a:lnTo>
                        <a:lnTo>
                          <a:pt x="241" y="58"/>
                        </a:lnTo>
                        <a:lnTo>
                          <a:pt x="234" y="48"/>
                        </a:lnTo>
                        <a:lnTo>
                          <a:pt x="225" y="38"/>
                        </a:lnTo>
                        <a:lnTo>
                          <a:pt x="215" y="31"/>
                        </a:lnTo>
                        <a:lnTo>
                          <a:pt x="206" y="23"/>
                        </a:lnTo>
                        <a:lnTo>
                          <a:pt x="194" y="16"/>
                        </a:lnTo>
                        <a:lnTo>
                          <a:pt x="184" y="11"/>
                        </a:lnTo>
                        <a:lnTo>
                          <a:pt x="172" y="6"/>
                        </a:lnTo>
                        <a:lnTo>
                          <a:pt x="159" y="3"/>
                        </a:lnTo>
                        <a:lnTo>
                          <a:pt x="146" y="0"/>
                        </a:lnTo>
                        <a:lnTo>
                          <a:pt x="132" y="0"/>
                        </a:lnTo>
                        <a:lnTo>
                          <a:pt x="119" y="0"/>
                        </a:lnTo>
                        <a:lnTo>
                          <a:pt x="106" y="3"/>
                        </a:lnTo>
                        <a:lnTo>
                          <a:pt x="93" y="6"/>
                        </a:lnTo>
                        <a:lnTo>
                          <a:pt x="81" y="11"/>
                        </a:lnTo>
                        <a:lnTo>
                          <a:pt x="70" y="16"/>
                        </a:lnTo>
                        <a:lnTo>
                          <a:pt x="58" y="23"/>
                        </a:lnTo>
                        <a:lnTo>
                          <a:pt x="49" y="31"/>
                        </a:lnTo>
                        <a:lnTo>
                          <a:pt x="40" y="38"/>
                        </a:lnTo>
                        <a:lnTo>
                          <a:pt x="31" y="48"/>
                        </a:lnTo>
                        <a:lnTo>
                          <a:pt x="23" y="58"/>
                        </a:lnTo>
                        <a:lnTo>
                          <a:pt x="16" y="69"/>
                        </a:lnTo>
                        <a:lnTo>
                          <a:pt x="11" y="81"/>
                        </a:lnTo>
                        <a:lnTo>
                          <a:pt x="7" y="93"/>
                        </a:lnTo>
                        <a:lnTo>
                          <a:pt x="3" y="104"/>
                        </a:lnTo>
                        <a:lnTo>
                          <a:pt x="2" y="118"/>
                        </a:lnTo>
                        <a:lnTo>
                          <a:pt x="0" y="131"/>
                        </a:lnTo>
                        <a:lnTo>
                          <a:pt x="2" y="145"/>
                        </a:lnTo>
                        <a:lnTo>
                          <a:pt x="3" y="158"/>
                        </a:lnTo>
                        <a:lnTo>
                          <a:pt x="7" y="170"/>
                        </a:lnTo>
                        <a:lnTo>
                          <a:pt x="11" y="182"/>
                        </a:lnTo>
                        <a:lnTo>
                          <a:pt x="16" y="194"/>
                        </a:lnTo>
                        <a:lnTo>
                          <a:pt x="23" y="205"/>
                        </a:lnTo>
                        <a:lnTo>
                          <a:pt x="31" y="215"/>
                        </a:lnTo>
                        <a:lnTo>
                          <a:pt x="40" y="224"/>
                        </a:lnTo>
                        <a:lnTo>
                          <a:pt x="49" y="232"/>
                        </a:lnTo>
                        <a:lnTo>
                          <a:pt x="58" y="240"/>
                        </a:lnTo>
                        <a:lnTo>
                          <a:pt x="70" y="247"/>
                        </a:lnTo>
                        <a:lnTo>
                          <a:pt x="81" y="252"/>
                        </a:lnTo>
                        <a:lnTo>
                          <a:pt x="93" y="257"/>
                        </a:lnTo>
                        <a:lnTo>
                          <a:pt x="106" y="260"/>
                        </a:lnTo>
                        <a:lnTo>
                          <a:pt x="119" y="263"/>
                        </a:lnTo>
                        <a:lnTo>
                          <a:pt x="132" y="263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52" name="Freeform 236"/>
                  <p:cNvSpPr>
                    <a:spLocks/>
                  </p:cNvSpPr>
                  <p:nvPr/>
                </p:nvSpPr>
                <p:spPr bwMode="auto">
                  <a:xfrm>
                    <a:off x="3018" y="1251"/>
                    <a:ext cx="109" cy="108"/>
                  </a:xfrm>
                  <a:custGeom>
                    <a:avLst/>
                    <a:gdLst>
                      <a:gd name="T0" fmla="*/ 239 w 434"/>
                      <a:gd name="T1" fmla="*/ 434 h 435"/>
                      <a:gd name="T2" fmla="*/ 281 w 434"/>
                      <a:gd name="T3" fmla="*/ 425 h 435"/>
                      <a:gd name="T4" fmla="*/ 321 w 434"/>
                      <a:gd name="T5" fmla="*/ 409 h 435"/>
                      <a:gd name="T6" fmla="*/ 355 w 434"/>
                      <a:gd name="T7" fmla="*/ 385 h 435"/>
                      <a:gd name="T8" fmla="*/ 386 w 434"/>
                      <a:gd name="T9" fmla="*/ 356 h 435"/>
                      <a:gd name="T10" fmla="*/ 408 w 434"/>
                      <a:gd name="T11" fmla="*/ 320 h 435"/>
                      <a:gd name="T12" fmla="*/ 425 w 434"/>
                      <a:gd name="T13" fmla="*/ 282 h 435"/>
                      <a:gd name="T14" fmla="*/ 433 w 434"/>
                      <a:gd name="T15" fmla="*/ 240 h 435"/>
                      <a:gd name="T16" fmla="*/ 433 w 434"/>
                      <a:gd name="T17" fmla="*/ 195 h 435"/>
                      <a:gd name="T18" fmla="*/ 425 w 434"/>
                      <a:gd name="T19" fmla="*/ 153 h 435"/>
                      <a:gd name="T20" fmla="*/ 408 w 434"/>
                      <a:gd name="T21" fmla="*/ 115 h 435"/>
                      <a:gd name="T22" fmla="*/ 386 w 434"/>
                      <a:gd name="T23" fmla="*/ 79 h 435"/>
                      <a:gd name="T24" fmla="*/ 355 w 434"/>
                      <a:gd name="T25" fmla="*/ 50 h 435"/>
                      <a:gd name="T26" fmla="*/ 321 w 434"/>
                      <a:gd name="T27" fmla="*/ 26 h 435"/>
                      <a:gd name="T28" fmla="*/ 281 w 434"/>
                      <a:gd name="T29" fmla="*/ 11 h 435"/>
                      <a:gd name="T30" fmla="*/ 239 w 434"/>
                      <a:gd name="T31" fmla="*/ 1 h 435"/>
                      <a:gd name="T32" fmla="*/ 195 w 434"/>
                      <a:gd name="T33" fmla="*/ 1 h 435"/>
                      <a:gd name="T34" fmla="*/ 153 w 434"/>
                      <a:gd name="T35" fmla="*/ 11 h 435"/>
                      <a:gd name="T36" fmla="*/ 114 w 434"/>
                      <a:gd name="T37" fmla="*/ 26 h 435"/>
                      <a:gd name="T38" fmla="*/ 79 w 434"/>
                      <a:gd name="T39" fmla="*/ 50 h 435"/>
                      <a:gd name="T40" fmla="*/ 50 w 434"/>
                      <a:gd name="T41" fmla="*/ 79 h 435"/>
                      <a:gd name="T42" fmla="*/ 26 w 434"/>
                      <a:gd name="T43" fmla="*/ 115 h 435"/>
                      <a:gd name="T44" fmla="*/ 9 w 434"/>
                      <a:gd name="T45" fmla="*/ 153 h 435"/>
                      <a:gd name="T46" fmla="*/ 1 w 434"/>
                      <a:gd name="T47" fmla="*/ 195 h 435"/>
                      <a:gd name="T48" fmla="*/ 1 w 434"/>
                      <a:gd name="T49" fmla="*/ 240 h 435"/>
                      <a:gd name="T50" fmla="*/ 9 w 434"/>
                      <a:gd name="T51" fmla="*/ 282 h 435"/>
                      <a:gd name="T52" fmla="*/ 26 w 434"/>
                      <a:gd name="T53" fmla="*/ 320 h 435"/>
                      <a:gd name="T54" fmla="*/ 50 w 434"/>
                      <a:gd name="T55" fmla="*/ 356 h 435"/>
                      <a:gd name="T56" fmla="*/ 79 w 434"/>
                      <a:gd name="T57" fmla="*/ 385 h 435"/>
                      <a:gd name="T58" fmla="*/ 114 w 434"/>
                      <a:gd name="T59" fmla="*/ 409 h 435"/>
                      <a:gd name="T60" fmla="*/ 153 w 434"/>
                      <a:gd name="T61" fmla="*/ 425 h 435"/>
                      <a:gd name="T62" fmla="*/ 195 w 434"/>
                      <a:gd name="T63" fmla="*/ 434 h 4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434" h="435">
                        <a:moveTo>
                          <a:pt x="218" y="435"/>
                        </a:moveTo>
                        <a:lnTo>
                          <a:pt x="239" y="434"/>
                        </a:lnTo>
                        <a:lnTo>
                          <a:pt x="261" y="430"/>
                        </a:lnTo>
                        <a:lnTo>
                          <a:pt x="281" y="425"/>
                        </a:lnTo>
                        <a:lnTo>
                          <a:pt x="302" y="418"/>
                        </a:lnTo>
                        <a:lnTo>
                          <a:pt x="321" y="409"/>
                        </a:lnTo>
                        <a:lnTo>
                          <a:pt x="339" y="398"/>
                        </a:lnTo>
                        <a:lnTo>
                          <a:pt x="355" y="385"/>
                        </a:lnTo>
                        <a:lnTo>
                          <a:pt x="371" y="371"/>
                        </a:lnTo>
                        <a:lnTo>
                          <a:pt x="386" y="356"/>
                        </a:lnTo>
                        <a:lnTo>
                          <a:pt x="397" y="339"/>
                        </a:lnTo>
                        <a:lnTo>
                          <a:pt x="408" y="320"/>
                        </a:lnTo>
                        <a:lnTo>
                          <a:pt x="417" y="302"/>
                        </a:lnTo>
                        <a:lnTo>
                          <a:pt x="425" y="282"/>
                        </a:lnTo>
                        <a:lnTo>
                          <a:pt x="430" y="261"/>
                        </a:lnTo>
                        <a:lnTo>
                          <a:pt x="433" y="240"/>
                        </a:lnTo>
                        <a:lnTo>
                          <a:pt x="434" y="218"/>
                        </a:lnTo>
                        <a:lnTo>
                          <a:pt x="433" y="195"/>
                        </a:lnTo>
                        <a:lnTo>
                          <a:pt x="430" y="174"/>
                        </a:lnTo>
                        <a:lnTo>
                          <a:pt x="425" y="153"/>
                        </a:lnTo>
                        <a:lnTo>
                          <a:pt x="417" y="133"/>
                        </a:lnTo>
                        <a:lnTo>
                          <a:pt x="408" y="115"/>
                        </a:lnTo>
                        <a:lnTo>
                          <a:pt x="397" y="96"/>
                        </a:lnTo>
                        <a:lnTo>
                          <a:pt x="386" y="79"/>
                        </a:lnTo>
                        <a:lnTo>
                          <a:pt x="371" y="65"/>
                        </a:lnTo>
                        <a:lnTo>
                          <a:pt x="355" y="50"/>
                        </a:lnTo>
                        <a:lnTo>
                          <a:pt x="339" y="37"/>
                        </a:lnTo>
                        <a:lnTo>
                          <a:pt x="321" y="26"/>
                        </a:lnTo>
                        <a:lnTo>
                          <a:pt x="302" y="17"/>
                        </a:lnTo>
                        <a:lnTo>
                          <a:pt x="281" y="11"/>
                        </a:lnTo>
                        <a:lnTo>
                          <a:pt x="261" y="5"/>
                        </a:lnTo>
                        <a:lnTo>
                          <a:pt x="239" y="1"/>
                        </a:lnTo>
                        <a:lnTo>
                          <a:pt x="218" y="0"/>
                        </a:lnTo>
                        <a:lnTo>
                          <a:pt x="195" y="1"/>
                        </a:lnTo>
                        <a:lnTo>
                          <a:pt x="173" y="5"/>
                        </a:lnTo>
                        <a:lnTo>
                          <a:pt x="153" y="11"/>
                        </a:lnTo>
                        <a:lnTo>
                          <a:pt x="133" y="17"/>
                        </a:lnTo>
                        <a:lnTo>
                          <a:pt x="114" y="26"/>
                        </a:lnTo>
                        <a:lnTo>
                          <a:pt x="96" y="37"/>
                        </a:lnTo>
                        <a:lnTo>
                          <a:pt x="79" y="50"/>
                        </a:lnTo>
                        <a:lnTo>
                          <a:pt x="63" y="65"/>
                        </a:lnTo>
                        <a:lnTo>
                          <a:pt x="50" y="79"/>
                        </a:lnTo>
                        <a:lnTo>
                          <a:pt x="37" y="96"/>
                        </a:lnTo>
                        <a:lnTo>
                          <a:pt x="26" y="115"/>
                        </a:lnTo>
                        <a:lnTo>
                          <a:pt x="17" y="133"/>
                        </a:lnTo>
                        <a:lnTo>
                          <a:pt x="9" y="153"/>
                        </a:lnTo>
                        <a:lnTo>
                          <a:pt x="4" y="174"/>
                        </a:lnTo>
                        <a:lnTo>
                          <a:pt x="1" y="195"/>
                        </a:lnTo>
                        <a:lnTo>
                          <a:pt x="0" y="218"/>
                        </a:lnTo>
                        <a:lnTo>
                          <a:pt x="1" y="240"/>
                        </a:lnTo>
                        <a:lnTo>
                          <a:pt x="4" y="261"/>
                        </a:lnTo>
                        <a:lnTo>
                          <a:pt x="9" y="282"/>
                        </a:lnTo>
                        <a:lnTo>
                          <a:pt x="17" y="302"/>
                        </a:lnTo>
                        <a:lnTo>
                          <a:pt x="26" y="320"/>
                        </a:lnTo>
                        <a:lnTo>
                          <a:pt x="37" y="339"/>
                        </a:lnTo>
                        <a:lnTo>
                          <a:pt x="50" y="356"/>
                        </a:lnTo>
                        <a:lnTo>
                          <a:pt x="63" y="371"/>
                        </a:lnTo>
                        <a:lnTo>
                          <a:pt x="79" y="385"/>
                        </a:lnTo>
                        <a:lnTo>
                          <a:pt x="96" y="398"/>
                        </a:lnTo>
                        <a:lnTo>
                          <a:pt x="114" y="409"/>
                        </a:lnTo>
                        <a:lnTo>
                          <a:pt x="133" y="418"/>
                        </a:lnTo>
                        <a:lnTo>
                          <a:pt x="153" y="425"/>
                        </a:lnTo>
                        <a:lnTo>
                          <a:pt x="173" y="430"/>
                        </a:lnTo>
                        <a:lnTo>
                          <a:pt x="195" y="434"/>
                        </a:lnTo>
                        <a:lnTo>
                          <a:pt x="218" y="435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53" name="Freeform 237"/>
                  <p:cNvSpPr>
                    <a:spLocks/>
                  </p:cNvSpPr>
                  <p:nvPr/>
                </p:nvSpPr>
                <p:spPr bwMode="auto">
                  <a:xfrm>
                    <a:off x="3018" y="1251"/>
                    <a:ext cx="109" cy="108"/>
                  </a:xfrm>
                  <a:custGeom>
                    <a:avLst/>
                    <a:gdLst>
                      <a:gd name="T0" fmla="*/ 239 w 434"/>
                      <a:gd name="T1" fmla="*/ 434 h 435"/>
                      <a:gd name="T2" fmla="*/ 281 w 434"/>
                      <a:gd name="T3" fmla="*/ 425 h 435"/>
                      <a:gd name="T4" fmla="*/ 321 w 434"/>
                      <a:gd name="T5" fmla="*/ 409 h 435"/>
                      <a:gd name="T6" fmla="*/ 355 w 434"/>
                      <a:gd name="T7" fmla="*/ 385 h 435"/>
                      <a:gd name="T8" fmla="*/ 386 w 434"/>
                      <a:gd name="T9" fmla="*/ 356 h 435"/>
                      <a:gd name="T10" fmla="*/ 408 w 434"/>
                      <a:gd name="T11" fmla="*/ 320 h 435"/>
                      <a:gd name="T12" fmla="*/ 425 w 434"/>
                      <a:gd name="T13" fmla="*/ 282 h 435"/>
                      <a:gd name="T14" fmla="*/ 433 w 434"/>
                      <a:gd name="T15" fmla="*/ 240 h 435"/>
                      <a:gd name="T16" fmla="*/ 433 w 434"/>
                      <a:gd name="T17" fmla="*/ 195 h 435"/>
                      <a:gd name="T18" fmla="*/ 425 w 434"/>
                      <a:gd name="T19" fmla="*/ 153 h 435"/>
                      <a:gd name="T20" fmla="*/ 408 w 434"/>
                      <a:gd name="T21" fmla="*/ 115 h 435"/>
                      <a:gd name="T22" fmla="*/ 386 w 434"/>
                      <a:gd name="T23" fmla="*/ 79 h 435"/>
                      <a:gd name="T24" fmla="*/ 355 w 434"/>
                      <a:gd name="T25" fmla="*/ 50 h 435"/>
                      <a:gd name="T26" fmla="*/ 321 w 434"/>
                      <a:gd name="T27" fmla="*/ 26 h 435"/>
                      <a:gd name="T28" fmla="*/ 281 w 434"/>
                      <a:gd name="T29" fmla="*/ 11 h 435"/>
                      <a:gd name="T30" fmla="*/ 239 w 434"/>
                      <a:gd name="T31" fmla="*/ 1 h 435"/>
                      <a:gd name="T32" fmla="*/ 195 w 434"/>
                      <a:gd name="T33" fmla="*/ 1 h 435"/>
                      <a:gd name="T34" fmla="*/ 153 w 434"/>
                      <a:gd name="T35" fmla="*/ 11 h 435"/>
                      <a:gd name="T36" fmla="*/ 114 w 434"/>
                      <a:gd name="T37" fmla="*/ 26 h 435"/>
                      <a:gd name="T38" fmla="*/ 79 w 434"/>
                      <a:gd name="T39" fmla="*/ 50 h 435"/>
                      <a:gd name="T40" fmla="*/ 50 w 434"/>
                      <a:gd name="T41" fmla="*/ 79 h 435"/>
                      <a:gd name="T42" fmla="*/ 26 w 434"/>
                      <a:gd name="T43" fmla="*/ 115 h 435"/>
                      <a:gd name="T44" fmla="*/ 9 w 434"/>
                      <a:gd name="T45" fmla="*/ 153 h 435"/>
                      <a:gd name="T46" fmla="*/ 1 w 434"/>
                      <a:gd name="T47" fmla="*/ 195 h 435"/>
                      <a:gd name="T48" fmla="*/ 1 w 434"/>
                      <a:gd name="T49" fmla="*/ 240 h 435"/>
                      <a:gd name="T50" fmla="*/ 9 w 434"/>
                      <a:gd name="T51" fmla="*/ 282 h 435"/>
                      <a:gd name="T52" fmla="*/ 26 w 434"/>
                      <a:gd name="T53" fmla="*/ 320 h 435"/>
                      <a:gd name="T54" fmla="*/ 50 w 434"/>
                      <a:gd name="T55" fmla="*/ 356 h 435"/>
                      <a:gd name="T56" fmla="*/ 79 w 434"/>
                      <a:gd name="T57" fmla="*/ 385 h 435"/>
                      <a:gd name="T58" fmla="*/ 114 w 434"/>
                      <a:gd name="T59" fmla="*/ 409 h 435"/>
                      <a:gd name="T60" fmla="*/ 153 w 434"/>
                      <a:gd name="T61" fmla="*/ 425 h 435"/>
                      <a:gd name="T62" fmla="*/ 195 w 434"/>
                      <a:gd name="T63" fmla="*/ 434 h 4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434" h="435">
                        <a:moveTo>
                          <a:pt x="218" y="435"/>
                        </a:moveTo>
                        <a:lnTo>
                          <a:pt x="239" y="434"/>
                        </a:lnTo>
                        <a:lnTo>
                          <a:pt x="261" y="430"/>
                        </a:lnTo>
                        <a:lnTo>
                          <a:pt x="281" y="425"/>
                        </a:lnTo>
                        <a:lnTo>
                          <a:pt x="302" y="418"/>
                        </a:lnTo>
                        <a:lnTo>
                          <a:pt x="321" y="409"/>
                        </a:lnTo>
                        <a:lnTo>
                          <a:pt x="339" y="398"/>
                        </a:lnTo>
                        <a:lnTo>
                          <a:pt x="355" y="385"/>
                        </a:lnTo>
                        <a:lnTo>
                          <a:pt x="371" y="371"/>
                        </a:lnTo>
                        <a:lnTo>
                          <a:pt x="386" y="356"/>
                        </a:lnTo>
                        <a:lnTo>
                          <a:pt x="397" y="339"/>
                        </a:lnTo>
                        <a:lnTo>
                          <a:pt x="408" y="320"/>
                        </a:lnTo>
                        <a:lnTo>
                          <a:pt x="417" y="302"/>
                        </a:lnTo>
                        <a:lnTo>
                          <a:pt x="425" y="282"/>
                        </a:lnTo>
                        <a:lnTo>
                          <a:pt x="430" y="261"/>
                        </a:lnTo>
                        <a:lnTo>
                          <a:pt x="433" y="240"/>
                        </a:lnTo>
                        <a:lnTo>
                          <a:pt x="434" y="218"/>
                        </a:lnTo>
                        <a:lnTo>
                          <a:pt x="433" y="195"/>
                        </a:lnTo>
                        <a:lnTo>
                          <a:pt x="430" y="174"/>
                        </a:lnTo>
                        <a:lnTo>
                          <a:pt x="425" y="153"/>
                        </a:lnTo>
                        <a:lnTo>
                          <a:pt x="417" y="133"/>
                        </a:lnTo>
                        <a:lnTo>
                          <a:pt x="408" y="115"/>
                        </a:lnTo>
                        <a:lnTo>
                          <a:pt x="397" y="96"/>
                        </a:lnTo>
                        <a:lnTo>
                          <a:pt x="386" y="79"/>
                        </a:lnTo>
                        <a:lnTo>
                          <a:pt x="371" y="65"/>
                        </a:lnTo>
                        <a:lnTo>
                          <a:pt x="355" y="50"/>
                        </a:lnTo>
                        <a:lnTo>
                          <a:pt x="339" y="37"/>
                        </a:lnTo>
                        <a:lnTo>
                          <a:pt x="321" y="26"/>
                        </a:lnTo>
                        <a:lnTo>
                          <a:pt x="302" y="17"/>
                        </a:lnTo>
                        <a:lnTo>
                          <a:pt x="281" y="11"/>
                        </a:lnTo>
                        <a:lnTo>
                          <a:pt x="261" y="5"/>
                        </a:lnTo>
                        <a:lnTo>
                          <a:pt x="239" y="1"/>
                        </a:lnTo>
                        <a:lnTo>
                          <a:pt x="218" y="0"/>
                        </a:lnTo>
                        <a:lnTo>
                          <a:pt x="195" y="1"/>
                        </a:lnTo>
                        <a:lnTo>
                          <a:pt x="173" y="5"/>
                        </a:lnTo>
                        <a:lnTo>
                          <a:pt x="153" y="11"/>
                        </a:lnTo>
                        <a:lnTo>
                          <a:pt x="133" y="17"/>
                        </a:lnTo>
                        <a:lnTo>
                          <a:pt x="114" y="26"/>
                        </a:lnTo>
                        <a:lnTo>
                          <a:pt x="96" y="37"/>
                        </a:lnTo>
                        <a:lnTo>
                          <a:pt x="79" y="50"/>
                        </a:lnTo>
                        <a:lnTo>
                          <a:pt x="63" y="65"/>
                        </a:lnTo>
                        <a:lnTo>
                          <a:pt x="50" y="79"/>
                        </a:lnTo>
                        <a:lnTo>
                          <a:pt x="37" y="96"/>
                        </a:lnTo>
                        <a:lnTo>
                          <a:pt x="26" y="115"/>
                        </a:lnTo>
                        <a:lnTo>
                          <a:pt x="17" y="133"/>
                        </a:lnTo>
                        <a:lnTo>
                          <a:pt x="9" y="153"/>
                        </a:lnTo>
                        <a:lnTo>
                          <a:pt x="4" y="174"/>
                        </a:lnTo>
                        <a:lnTo>
                          <a:pt x="1" y="195"/>
                        </a:lnTo>
                        <a:lnTo>
                          <a:pt x="0" y="218"/>
                        </a:lnTo>
                        <a:lnTo>
                          <a:pt x="1" y="240"/>
                        </a:lnTo>
                        <a:lnTo>
                          <a:pt x="4" y="261"/>
                        </a:lnTo>
                        <a:lnTo>
                          <a:pt x="9" y="282"/>
                        </a:lnTo>
                        <a:lnTo>
                          <a:pt x="17" y="302"/>
                        </a:lnTo>
                        <a:lnTo>
                          <a:pt x="26" y="320"/>
                        </a:lnTo>
                        <a:lnTo>
                          <a:pt x="37" y="339"/>
                        </a:lnTo>
                        <a:lnTo>
                          <a:pt x="50" y="356"/>
                        </a:lnTo>
                        <a:lnTo>
                          <a:pt x="63" y="371"/>
                        </a:lnTo>
                        <a:lnTo>
                          <a:pt x="79" y="385"/>
                        </a:lnTo>
                        <a:lnTo>
                          <a:pt x="96" y="398"/>
                        </a:lnTo>
                        <a:lnTo>
                          <a:pt x="114" y="409"/>
                        </a:lnTo>
                        <a:lnTo>
                          <a:pt x="133" y="418"/>
                        </a:lnTo>
                        <a:lnTo>
                          <a:pt x="153" y="425"/>
                        </a:lnTo>
                        <a:lnTo>
                          <a:pt x="173" y="430"/>
                        </a:lnTo>
                        <a:lnTo>
                          <a:pt x="195" y="434"/>
                        </a:lnTo>
                        <a:lnTo>
                          <a:pt x="218" y="435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54" name="Freeform 238"/>
                  <p:cNvSpPr>
                    <a:spLocks/>
                  </p:cNvSpPr>
                  <p:nvPr/>
                </p:nvSpPr>
                <p:spPr bwMode="auto">
                  <a:xfrm>
                    <a:off x="2934" y="1232"/>
                    <a:ext cx="46" cy="46"/>
                  </a:xfrm>
                  <a:custGeom>
                    <a:avLst/>
                    <a:gdLst>
                      <a:gd name="T0" fmla="*/ 100 w 181"/>
                      <a:gd name="T1" fmla="*/ 180 h 181"/>
                      <a:gd name="T2" fmla="*/ 117 w 181"/>
                      <a:gd name="T3" fmla="*/ 178 h 181"/>
                      <a:gd name="T4" fmla="*/ 133 w 181"/>
                      <a:gd name="T5" fmla="*/ 170 h 181"/>
                      <a:gd name="T6" fmla="*/ 148 w 181"/>
                      <a:gd name="T7" fmla="*/ 160 h 181"/>
                      <a:gd name="T8" fmla="*/ 160 w 181"/>
                      <a:gd name="T9" fmla="*/ 149 h 181"/>
                      <a:gd name="T10" fmla="*/ 170 w 181"/>
                      <a:gd name="T11" fmla="*/ 134 h 181"/>
                      <a:gd name="T12" fmla="*/ 177 w 181"/>
                      <a:gd name="T13" fmla="*/ 117 h 181"/>
                      <a:gd name="T14" fmla="*/ 181 w 181"/>
                      <a:gd name="T15" fmla="*/ 100 h 181"/>
                      <a:gd name="T16" fmla="*/ 181 w 181"/>
                      <a:gd name="T17" fmla="*/ 81 h 181"/>
                      <a:gd name="T18" fmla="*/ 177 w 181"/>
                      <a:gd name="T19" fmla="*/ 64 h 181"/>
                      <a:gd name="T20" fmla="*/ 170 w 181"/>
                      <a:gd name="T21" fmla="*/ 47 h 181"/>
                      <a:gd name="T22" fmla="*/ 160 w 181"/>
                      <a:gd name="T23" fmla="*/ 32 h 181"/>
                      <a:gd name="T24" fmla="*/ 148 w 181"/>
                      <a:gd name="T25" fmla="*/ 21 h 181"/>
                      <a:gd name="T26" fmla="*/ 133 w 181"/>
                      <a:gd name="T27" fmla="*/ 11 h 181"/>
                      <a:gd name="T28" fmla="*/ 117 w 181"/>
                      <a:gd name="T29" fmla="*/ 3 h 181"/>
                      <a:gd name="T30" fmla="*/ 100 w 181"/>
                      <a:gd name="T31" fmla="*/ 1 h 181"/>
                      <a:gd name="T32" fmla="*/ 80 w 181"/>
                      <a:gd name="T33" fmla="*/ 1 h 181"/>
                      <a:gd name="T34" fmla="*/ 63 w 181"/>
                      <a:gd name="T35" fmla="*/ 3 h 181"/>
                      <a:gd name="T36" fmla="*/ 47 w 181"/>
                      <a:gd name="T37" fmla="*/ 11 h 181"/>
                      <a:gd name="T38" fmla="*/ 33 w 181"/>
                      <a:gd name="T39" fmla="*/ 21 h 181"/>
                      <a:gd name="T40" fmla="*/ 21 w 181"/>
                      <a:gd name="T41" fmla="*/ 32 h 181"/>
                      <a:gd name="T42" fmla="*/ 10 w 181"/>
                      <a:gd name="T43" fmla="*/ 47 h 181"/>
                      <a:gd name="T44" fmla="*/ 4 w 181"/>
                      <a:gd name="T45" fmla="*/ 64 h 181"/>
                      <a:gd name="T46" fmla="*/ 0 w 181"/>
                      <a:gd name="T47" fmla="*/ 81 h 181"/>
                      <a:gd name="T48" fmla="*/ 0 w 181"/>
                      <a:gd name="T49" fmla="*/ 100 h 181"/>
                      <a:gd name="T50" fmla="*/ 4 w 181"/>
                      <a:gd name="T51" fmla="*/ 117 h 181"/>
                      <a:gd name="T52" fmla="*/ 10 w 181"/>
                      <a:gd name="T53" fmla="*/ 134 h 181"/>
                      <a:gd name="T54" fmla="*/ 21 w 181"/>
                      <a:gd name="T55" fmla="*/ 149 h 181"/>
                      <a:gd name="T56" fmla="*/ 33 w 181"/>
                      <a:gd name="T57" fmla="*/ 160 h 181"/>
                      <a:gd name="T58" fmla="*/ 47 w 181"/>
                      <a:gd name="T59" fmla="*/ 170 h 181"/>
                      <a:gd name="T60" fmla="*/ 63 w 181"/>
                      <a:gd name="T61" fmla="*/ 178 h 181"/>
                      <a:gd name="T62" fmla="*/ 80 w 181"/>
                      <a:gd name="T63" fmla="*/ 180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81" h="181">
                        <a:moveTo>
                          <a:pt x="91" y="181"/>
                        </a:moveTo>
                        <a:lnTo>
                          <a:pt x="100" y="180"/>
                        </a:lnTo>
                        <a:lnTo>
                          <a:pt x="108" y="179"/>
                        </a:lnTo>
                        <a:lnTo>
                          <a:pt x="117" y="178"/>
                        </a:lnTo>
                        <a:lnTo>
                          <a:pt x="125" y="174"/>
                        </a:lnTo>
                        <a:lnTo>
                          <a:pt x="133" y="170"/>
                        </a:lnTo>
                        <a:lnTo>
                          <a:pt x="141" y="166"/>
                        </a:lnTo>
                        <a:lnTo>
                          <a:pt x="148" y="160"/>
                        </a:lnTo>
                        <a:lnTo>
                          <a:pt x="154" y="154"/>
                        </a:lnTo>
                        <a:lnTo>
                          <a:pt x="160" y="149"/>
                        </a:lnTo>
                        <a:lnTo>
                          <a:pt x="165" y="141"/>
                        </a:lnTo>
                        <a:lnTo>
                          <a:pt x="170" y="134"/>
                        </a:lnTo>
                        <a:lnTo>
                          <a:pt x="174" y="126"/>
                        </a:lnTo>
                        <a:lnTo>
                          <a:pt x="177" y="117"/>
                        </a:lnTo>
                        <a:lnTo>
                          <a:pt x="179" y="109"/>
                        </a:lnTo>
                        <a:lnTo>
                          <a:pt x="181" y="100"/>
                        </a:lnTo>
                        <a:lnTo>
                          <a:pt x="181" y="91"/>
                        </a:lnTo>
                        <a:lnTo>
                          <a:pt x="181" y="81"/>
                        </a:lnTo>
                        <a:lnTo>
                          <a:pt x="179" y="72"/>
                        </a:lnTo>
                        <a:lnTo>
                          <a:pt x="177" y="64"/>
                        </a:lnTo>
                        <a:lnTo>
                          <a:pt x="174" y="55"/>
                        </a:lnTo>
                        <a:lnTo>
                          <a:pt x="170" y="47"/>
                        </a:lnTo>
                        <a:lnTo>
                          <a:pt x="165" y="40"/>
                        </a:lnTo>
                        <a:lnTo>
                          <a:pt x="160" y="32"/>
                        </a:lnTo>
                        <a:lnTo>
                          <a:pt x="154" y="26"/>
                        </a:lnTo>
                        <a:lnTo>
                          <a:pt x="148" y="21"/>
                        </a:lnTo>
                        <a:lnTo>
                          <a:pt x="141" y="15"/>
                        </a:lnTo>
                        <a:lnTo>
                          <a:pt x="133" y="11"/>
                        </a:lnTo>
                        <a:lnTo>
                          <a:pt x="125" y="7"/>
                        </a:lnTo>
                        <a:lnTo>
                          <a:pt x="117" y="3"/>
                        </a:lnTo>
                        <a:lnTo>
                          <a:pt x="108" y="2"/>
                        </a:lnTo>
                        <a:lnTo>
                          <a:pt x="100" y="1"/>
                        </a:lnTo>
                        <a:lnTo>
                          <a:pt x="91" y="0"/>
                        </a:lnTo>
                        <a:lnTo>
                          <a:pt x="80" y="1"/>
                        </a:lnTo>
                        <a:lnTo>
                          <a:pt x="72" y="2"/>
                        </a:lnTo>
                        <a:lnTo>
                          <a:pt x="63" y="3"/>
                        </a:lnTo>
                        <a:lnTo>
                          <a:pt x="55" y="7"/>
                        </a:lnTo>
                        <a:lnTo>
                          <a:pt x="47" y="11"/>
                        </a:lnTo>
                        <a:lnTo>
                          <a:pt x="39" y="15"/>
                        </a:lnTo>
                        <a:lnTo>
                          <a:pt x="33" y="21"/>
                        </a:lnTo>
                        <a:lnTo>
                          <a:pt x="26" y="26"/>
                        </a:lnTo>
                        <a:lnTo>
                          <a:pt x="21" y="32"/>
                        </a:lnTo>
                        <a:lnTo>
                          <a:pt x="16" y="40"/>
                        </a:lnTo>
                        <a:lnTo>
                          <a:pt x="10" y="47"/>
                        </a:lnTo>
                        <a:lnTo>
                          <a:pt x="6" y="55"/>
                        </a:lnTo>
                        <a:lnTo>
                          <a:pt x="4" y="64"/>
                        </a:lnTo>
                        <a:lnTo>
                          <a:pt x="1" y="72"/>
                        </a:lnTo>
                        <a:lnTo>
                          <a:pt x="0" y="81"/>
                        </a:lnTo>
                        <a:lnTo>
                          <a:pt x="0" y="91"/>
                        </a:lnTo>
                        <a:lnTo>
                          <a:pt x="0" y="100"/>
                        </a:lnTo>
                        <a:lnTo>
                          <a:pt x="1" y="109"/>
                        </a:lnTo>
                        <a:lnTo>
                          <a:pt x="4" y="117"/>
                        </a:lnTo>
                        <a:lnTo>
                          <a:pt x="6" y="126"/>
                        </a:lnTo>
                        <a:lnTo>
                          <a:pt x="10" y="134"/>
                        </a:lnTo>
                        <a:lnTo>
                          <a:pt x="16" y="141"/>
                        </a:lnTo>
                        <a:lnTo>
                          <a:pt x="21" y="149"/>
                        </a:lnTo>
                        <a:lnTo>
                          <a:pt x="26" y="154"/>
                        </a:lnTo>
                        <a:lnTo>
                          <a:pt x="33" y="160"/>
                        </a:lnTo>
                        <a:lnTo>
                          <a:pt x="39" y="166"/>
                        </a:lnTo>
                        <a:lnTo>
                          <a:pt x="47" y="170"/>
                        </a:lnTo>
                        <a:lnTo>
                          <a:pt x="55" y="174"/>
                        </a:lnTo>
                        <a:lnTo>
                          <a:pt x="63" y="178"/>
                        </a:lnTo>
                        <a:lnTo>
                          <a:pt x="72" y="179"/>
                        </a:lnTo>
                        <a:lnTo>
                          <a:pt x="80" y="180"/>
                        </a:lnTo>
                        <a:lnTo>
                          <a:pt x="91" y="181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55" name="Freeform 239"/>
                  <p:cNvSpPr>
                    <a:spLocks/>
                  </p:cNvSpPr>
                  <p:nvPr/>
                </p:nvSpPr>
                <p:spPr bwMode="auto">
                  <a:xfrm>
                    <a:off x="2934" y="1232"/>
                    <a:ext cx="46" cy="46"/>
                  </a:xfrm>
                  <a:custGeom>
                    <a:avLst/>
                    <a:gdLst>
                      <a:gd name="T0" fmla="*/ 100 w 181"/>
                      <a:gd name="T1" fmla="*/ 180 h 181"/>
                      <a:gd name="T2" fmla="*/ 117 w 181"/>
                      <a:gd name="T3" fmla="*/ 178 h 181"/>
                      <a:gd name="T4" fmla="*/ 133 w 181"/>
                      <a:gd name="T5" fmla="*/ 170 h 181"/>
                      <a:gd name="T6" fmla="*/ 148 w 181"/>
                      <a:gd name="T7" fmla="*/ 160 h 181"/>
                      <a:gd name="T8" fmla="*/ 160 w 181"/>
                      <a:gd name="T9" fmla="*/ 149 h 181"/>
                      <a:gd name="T10" fmla="*/ 170 w 181"/>
                      <a:gd name="T11" fmla="*/ 134 h 181"/>
                      <a:gd name="T12" fmla="*/ 177 w 181"/>
                      <a:gd name="T13" fmla="*/ 117 h 181"/>
                      <a:gd name="T14" fmla="*/ 181 w 181"/>
                      <a:gd name="T15" fmla="*/ 100 h 181"/>
                      <a:gd name="T16" fmla="*/ 181 w 181"/>
                      <a:gd name="T17" fmla="*/ 81 h 181"/>
                      <a:gd name="T18" fmla="*/ 177 w 181"/>
                      <a:gd name="T19" fmla="*/ 64 h 181"/>
                      <a:gd name="T20" fmla="*/ 170 w 181"/>
                      <a:gd name="T21" fmla="*/ 47 h 181"/>
                      <a:gd name="T22" fmla="*/ 160 w 181"/>
                      <a:gd name="T23" fmla="*/ 32 h 181"/>
                      <a:gd name="T24" fmla="*/ 148 w 181"/>
                      <a:gd name="T25" fmla="*/ 21 h 181"/>
                      <a:gd name="T26" fmla="*/ 133 w 181"/>
                      <a:gd name="T27" fmla="*/ 11 h 181"/>
                      <a:gd name="T28" fmla="*/ 117 w 181"/>
                      <a:gd name="T29" fmla="*/ 3 h 181"/>
                      <a:gd name="T30" fmla="*/ 100 w 181"/>
                      <a:gd name="T31" fmla="*/ 1 h 181"/>
                      <a:gd name="T32" fmla="*/ 80 w 181"/>
                      <a:gd name="T33" fmla="*/ 1 h 181"/>
                      <a:gd name="T34" fmla="*/ 63 w 181"/>
                      <a:gd name="T35" fmla="*/ 3 h 181"/>
                      <a:gd name="T36" fmla="*/ 47 w 181"/>
                      <a:gd name="T37" fmla="*/ 11 h 181"/>
                      <a:gd name="T38" fmla="*/ 33 w 181"/>
                      <a:gd name="T39" fmla="*/ 21 h 181"/>
                      <a:gd name="T40" fmla="*/ 21 w 181"/>
                      <a:gd name="T41" fmla="*/ 32 h 181"/>
                      <a:gd name="T42" fmla="*/ 10 w 181"/>
                      <a:gd name="T43" fmla="*/ 47 h 181"/>
                      <a:gd name="T44" fmla="*/ 4 w 181"/>
                      <a:gd name="T45" fmla="*/ 64 h 181"/>
                      <a:gd name="T46" fmla="*/ 0 w 181"/>
                      <a:gd name="T47" fmla="*/ 81 h 181"/>
                      <a:gd name="T48" fmla="*/ 0 w 181"/>
                      <a:gd name="T49" fmla="*/ 100 h 181"/>
                      <a:gd name="T50" fmla="*/ 4 w 181"/>
                      <a:gd name="T51" fmla="*/ 117 h 181"/>
                      <a:gd name="T52" fmla="*/ 10 w 181"/>
                      <a:gd name="T53" fmla="*/ 134 h 181"/>
                      <a:gd name="T54" fmla="*/ 21 w 181"/>
                      <a:gd name="T55" fmla="*/ 149 h 181"/>
                      <a:gd name="T56" fmla="*/ 33 w 181"/>
                      <a:gd name="T57" fmla="*/ 160 h 181"/>
                      <a:gd name="T58" fmla="*/ 47 w 181"/>
                      <a:gd name="T59" fmla="*/ 170 h 181"/>
                      <a:gd name="T60" fmla="*/ 63 w 181"/>
                      <a:gd name="T61" fmla="*/ 178 h 181"/>
                      <a:gd name="T62" fmla="*/ 80 w 181"/>
                      <a:gd name="T63" fmla="*/ 180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81" h="181">
                        <a:moveTo>
                          <a:pt x="91" y="181"/>
                        </a:moveTo>
                        <a:lnTo>
                          <a:pt x="100" y="180"/>
                        </a:lnTo>
                        <a:lnTo>
                          <a:pt x="108" y="179"/>
                        </a:lnTo>
                        <a:lnTo>
                          <a:pt x="117" y="178"/>
                        </a:lnTo>
                        <a:lnTo>
                          <a:pt x="125" y="174"/>
                        </a:lnTo>
                        <a:lnTo>
                          <a:pt x="133" y="170"/>
                        </a:lnTo>
                        <a:lnTo>
                          <a:pt x="141" y="166"/>
                        </a:lnTo>
                        <a:lnTo>
                          <a:pt x="148" y="160"/>
                        </a:lnTo>
                        <a:lnTo>
                          <a:pt x="154" y="154"/>
                        </a:lnTo>
                        <a:lnTo>
                          <a:pt x="160" y="149"/>
                        </a:lnTo>
                        <a:lnTo>
                          <a:pt x="165" y="141"/>
                        </a:lnTo>
                        <a:lnTo>
                          <a:pt x="170" y="134"/>
                        </a:lnTo>
                        <a:lnTo>
                          <a:pt x="174" y="126"/>
                        </a:lnTo>
                        <a:lnTo>
                          <a:pt x="177" y="117"/>
                        </a:lnTo>
                        <a:lnTo>
                          <a:pt x="179" y="109"/>
                        </a:lnTo>
                        <a:lnTo>
                          <a:pt x="181" y="100"/>
                        </a:lnTo>
                        <a:lnTo>
                          <a:pt x="181" y="91"/>
                        </a:lnTo>
                        <a:lnTo>
                          <a:pt x="181" y="81"/>
                        </a:lnTo>
                        <a:lnTo>
                          <a:pt x="179" y="72"/>
                        </a:lnTo>
                        <a:lnTo>
                          <a:pt x="177" y="64"/>
                        </a:lnTo>
                        <a:lnTo>
                          <a:pt x="174" y="55"/>
                        </a:lnTo>
                        <a:lnTo>
                          <a:pt x="170" y="47"/>
                        </a:lnTo>
                        <a:lnTo>
                          <a:pt x="165" y="40"/>
                        </a:lnTo>
                        <a:lnTo>
                          <a:pt x="160" y="32"/>
                        </a:lnTo>
                        <a:lnTo>
                          <a:pt x="154" y="26"/>
                        </a:lnTo>
                        <a:lnTo>
                          <a:pt x="148" y="21"/>
                        </a:lnTo>
                        <a:lnTo>
                          <a:pt x="141" y="15"/>
                        </a:lnTo>
                        <a:lnTo>
                          <a:pt x="133" y="11"/>
                        </a:lnTo>
                        <a:lnTo>
                          <a:pt x="125" y="7"/>
                        </a:lnTo>
                        <a:lnTo>
                          <a:pt x="117" y="3"/>
                        </a:lnTo>
                        <a:lnTo>
                          <a:pt x="108" y="2"/>
                        </a:lnTo>
                        <a:lnTo>
                          <a:pt x="100" y="1"/>
                        </a:lnTo>
                        <a:lnTo>
                          <a:pt x="91" y="0"/>
                        </a:lnTo>
                        <a:lnTo>
                          <a:pt x="80" y="1"/>
                        </a:lnTo>
                        <a:lnTo>
                          <a:pt x="72" y="2"/>
                        </a:lnTo>
                        <a:lnTo>
                          <a:pt x="63" y="3"/>
                        </a:lnTo>
                        <a:lnTo>
                          <a:pt x="55" y="7"/>
                        </a:lnTo>
                        <a:lnTo>
                          <a:pt x="47" y="11"/>
                        </a:lnTo>
                        <a:lnTo>
                          <a:pt x="39" y="15"/>
                        </a:lnTo>
                        <a:lnTo>
                          <a:pt x="33" y="21"/>
                        </a:lnTo>
                        <a:lnTo>
                          <a:pt x="26" y="26"/>
                        </a:lnTo>
                        <a:lnTo>
                          <a:pt x="21" y="32"/>
                        </a:lnTo>
                        <a:lnTo>
                          <a:pt x="16" y="40"/>
                        </a:lnTo>
                        <a:lnTo>
                          <a:pt x="10" y="47"/>
                        </a:lnTo>
                        <a:lnTo>
                          <a:pt x="6" y="55"/>
                        </a:lnTo>
                        <a:lnTo>
                          <a:pt x="4" y="64"/>
                        </a:lnTo>
                        <a:lnTo>
                          <a:pt x="1" y="72"/>
                        </a:lnTo>
                        <a:lnTo>
                          <a:pt x="0" y="81"/>
                        </a:lnTo>
                        <a:lnTo>
                          <a:pt x="0" y="91"/>
                        </a:lnTo>
                        <a:lnTo>
                          <a:pt x="0" y="100"/>
                        </a:lnTo>
                        <a:lnTo>
                          <a:pt x="1" y="109"/>
                        </a:lnTo>
                        <a:lnTo>
                          <a:pt x="4" y="117"/>
                        </a:lnTo>
                        <a:lnTo>
                          <a:pt x="6" y="126"/>
                        </a:lnTo>
                        <a:lnTo>
                          <a:pt x="10" y="134"/>
                        </a:lnTo>
                        <a:lnTo>
                          <a:pt x="16" y="141"/>
                        </a:lnTo>
                        <a:lnTo>
                          <a:pt x="21" y="149"/>
                        </a:lnTo>
                        <a:lnTo>
                          <a:pt x="26" y="154"/>
                        </a:lnTo>
                        <a:lnTo>
                          <a:pt x="33" y="160"/>
                        </a:lnTo>
                        <a:lnTo>
                          <a:pt x="39" y="166"/>
                        </a:lnTo>
                        <a:lnTo>
                          <a:pt x="47" y="170"/>
                        </a:lnTo>
                        <a:lnTo>
                          <a:pt x="55" y="174"/>
                        </a:lnTo>
                        <a:lnTo>
                          <a:pt x="63" y="178"/>
                        </a:lnTo>
                        <a:lnTo>
                          <a:pt x="72" y="179"/>
                        </a:lnTo>
                        <a:lnTo>
                          <a:pt x="80" y="180"/>
                        </a:lnTo>
                        <a:lnTo>
                          <a:pt x="91" y="181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56" name="Freeform 240"/>
                  <p:cNvSpPr>
                    <a:spLocks/>
                  </p:cNvSpPr>
                  <p:nvPr/>
                </p:nvSpPr>
                <p:spPr bwMode="auto">
                  <a:xfrm>
                    <a:off x="2756" y="1164"/>
                    <a:ext cx="58" cy="59"/>
                  </a:xfrm>
                  <a:custGeom>
                    <a:avLst/>
                    <a:gdLst>
                      <a:gd name="T0" fmla="*/ 130 w 235"/>
                      <a:gd name="T1" fmla="*/ 235 h 236"/>
                      <a:gd name="T2" fmla="*/ 152 w 235"/>
                      <a:gd name="T3" fmla="*/ 231 h 236"/>
                      <a:gd name="T4" fmla="*/ 173 w 235"/>
                      <a:gd name="T5" fmla="*/ 221 h 236"/>
                      <a:gd name="T6" fmla="*/ 193 w 235"/>
                      <a:gd name="T7" fmla="*/ 208 h 236"/>
                      <a:gd name="T8" fmla="*/ 209 w 235"/>
                      <a:gd name="T9" fmla="*/ 192 h 236"/>
                      <a:gd name="T10" fmla="*/ 221 w 235"/>
                      <a:gd name="T11" fmla="*/ 174 h 236"/>
                      <a:gd name="T12" fmla="*/ 230 w 235"/>
                      <a:gd name="T13" fmla="*/ 153 h 236"/>
                      <a:gd name="T14" fmla="*/ 235 w 235"/>
                      <a:gd name="T15" fmla="*/ 130 h 236"/>
                      <a:gd name="T16" fmla="*/ 235 w 235"/>
                      <a:gd name="T17" fmla="*/ 105 h 236"/>
                      <a:gd name="T18" fmla="*/ 230 w 235"/>
                      <a:gd name="T19" fmla="*/ 83 h 236"/>
                      <a:gd name="T20" fmla="*/ 221 w 235"/>
                      <a:gd name="T21" fmla="*/ 62 h 236"/>
                      <a:gd name="T22" fmla="*/ 209 w 235"/>
                      <a:gd name="T23" fmla="*/ 43 h 236"/>
                      <a:gd name="T24" fmla="*/ 193 w 235"/>
                      <a:gd name="T25" fmla="*/ 28 h 236"/>
                      <a:gd name="T26" fmla="*/ 173 w 235"/>
                      <a:gd name="T27" fmla="*/ 14 h 236"/>
                      <a:gd name="T28" fmla="*/ 152 w 235"/>
                      <a:gd name="T29" fmla="*/ 5 h 236"/>
                      <a:gd name="T30" fmla="*/ 130 w 235"/>
                      <a:gd name="T31" fmla="*/ 1 h 236"/>
                      <a:gd name="T32" fmla="*/ 106 w 235"/>
                      <a:gd name="T33" fmla="*/ 1 h 236"/>
                      <a:gd name="T34" fmla="*/ 82 w 235"/>
                      <a:gd name="T35" fmla="*/ 5 h 236"/>
                      <a:gd name="T36" fmla="*/ 61 w 235"/>
                      <a:gd name="T37" fmla="*/ 14 h 236"/>
                      <a:gd name="T38" fmla="*/ 43 w 235"/>
                      <a:gd name="T39" fmla="*/ 28 h 236"/>
                      <a:gd name="T40" fmla="*/ 27 w 235"/>
                      <a:gd name="T41" fmla="*/ 43 h 236"/>
                      <a:gd name="T42" fmla="*/ 14 w 235"/>
                      <a:gd name="T43" fmla="*/ 62 h 236"/>
                      <a:gd name="T44" fmla="*/ 6 w 235"/>
                      <a:gd name="T45" fmla="*/ 83 h 236"/>
                      <a:gd name="T46" fmla="*/ 0 w 235"/>
                      <a:gd name="T47" fmla="*/ 105 h 236"/>
                      <a:gd name="T48" fmla="*/ 0 w 235"/>
                      <a:gd name="T49" fmla="*/ 130 h 236"/>
                      <a:gd name="T50" fmla="*/ 6 w 235"/>
                      <a:gd name="T51" fmla="*/ 153 h 236"/>
                      <a:gd name="T52" fmla="*/ 14 w 235"/>
                      <a:gd name="T53" fmla="*/ 174 h 236"/>
                      <a:gd name="T54" fmla="*/ 27 w 235"/>
                      <a:gd name="T55" fmla="*/ 192 h 236"/>
                      <a:gd name="T56" fmla="*/ 43 w 235"/>
                      <a:gd name="T57" fmla="*/ 208 h 236"/>
                      <a:gd name="T58" fmla="*/ 61 w 235"/>
                      <a:gd name="T59" fmla="*/ 221 h 236"/>
                      <a:gd name="T60" fmla="*/ 82 w 235"/>
                      <a:gd name="T61" fmla="*/ 231 h 236"/>
                      <a:gd name="T62" fmla="*/ 106 w 235"/>
                      <a:gd name="T63" fmla="*/ 235 h 2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35" h="236">
                        <a:moveTo>
                          <a:pt x="118" y="236"/>
                        </a:moveTo>
                        <a:lnTo>
                          <a:pt x="130" y="235"/>
                        </a:lnTo>
                        <a:lnTo>
                          <a:pt x="142" y="233"/>
                        </a:lnTo>
                        <a:lnTo>
                          <a:pt x="152" y="231"/>
                        </a:lnTo>
                        <a:lnTo>
                          <a:pt x="163" y="227"/>
                        </a:lnTo>
                        <a:lnTo>
                          <a:pt x="173" y="221"/>
                        </a:lnTo>
                        <a:lnTo>
                          <a:pt x="184" y="216"/>
                        </a:lnTo>
                        <a:lnTo>
                          <a:pt x="193" y="208"/>
                        </a:lnTo>
                        <a:lnTo>
                          <a:pt x="201" y="202"/>
                        </a:lnTo>
                        <a:lnTo>
                          <a:pt x="209" y="192"/>
                        </a:lnTo>
                        <a:lnTo>
                          <a:pt x="216" y="183"/>
                        </a:lnTo>
                        <a:lnTo>
                          <a:pt x="221" y="174"/>
                        </a:lnTo>
                        <a:lnTo>
                          <a:pt x="226" y="163"/>
                        </a:lnTo>
                        <a:lnTo>
                          <a:pt x="230" y="153"/>
                        </a:lnTo>
                        <a:lnTo>
                          <a:pt x="233" y="142"/>
                        </a:lnTo>
                        <a:lnTo>
                          <a:pt x="235" y="130"/>
                        </a:lnTo>
                        <a:lnTo>
                          <a:pt x="235" y="119"/>
                        </a:lnTo>
                        <a:lnTo>
                          <a:pt x="235" y="105"/>
                        </a:lnTo>
                        <a:lnTo>
                          <a:pt x="233" y="95"/>
                        </a:lnTo>
                        <a:lnTo>
                          <a:pt x="230" y="83"/>
                        </a:lnTo>
                        <a:lnTo>
                          <a:pt x="226" y="72"/>
                        </a:lnTo>
                        <a:lnTo>
                          <a:pt x="221" y="62"/>
                        </a:lnTo>
                        <a:lnTo>
                          <a:pt x="216" y="53"/>
                        </a:lnTo>
                        <a:lnTo>
                          <a:pt x="209" y="43"/>
                        </a:lnTo>
                        <a:lnTo>
                          <a:pt x="201" y="35"/>
                        </a:lnTo>
                        <a:lnTo>
                          <a:pt x="193" y="28"/>
                        </a:lnTo>
                        <a:lnTo>
                          <a:pt x="184" y="21"/>
                        </a:lnTo>
                        <a:lnTo>
                          <a:pt x="173" y="14"/>
                        </a:lnTo>
                        <a:lnTo>
                          <a:pt x="163" y="9"/>
                        </a:lnTo>
                        <a:lnTo>
                          <a:pt x="152" y="5"/>
                        </a:lnTo>
                        <a:lnTo>
                          <a:pt x="142" y="2"/>
                        </a:lnTo>
                        <a:lnTo>
                          <a:pt x="130" y="1"/>
                        </a:lnTo>
                        <a:lnTo>
                          <a:pt x="118" y="0"/>
                        </a:lnTo>
                        <a:lnTo>
                          <a:pt x="106" y="1"/>
                        </a:lnTo>
                        <a:lnTo>
                          <a:pt x="94" y="2"/>
                        </a:lnTo>
                        <a:lnTo>
                          <a:pt x="82" y="5"/>
                        </a:lnTo>
                        <a:lnTo>
                          <a:pt x="72" y="9"/>
                        </a:lnTo>
                        <a:lnTo>
                          <a:pt x="61" y="14"/>
                        </a:lnTo>
                        <a:lnTo>
                          <a:pt x="52" y="21"/>
                        </a:lnTo>
                        <a:lnTo>
                          <a:pt x="43" y="28"/>
                        </a:lnTo>
                        <a:lnTo>
                          <a:pt x="35" y="35"/>
                        </a:lnTo>
                        <a:lnTo>
                          <a:pt x="27" y="43"/>
                        </a:lnTo>
                        <a:lnTo>
                          <a:pt x="20" y="53"/>
                        </a:lnTo>
                        <a:lnTo>
                          <a:pt x="14" y="62"/>
                        </a:lnTo>
                        <a:lnTo>
                          <a:pt x="10" y="72"/>
                        </a:lnTo>
                        <a:lnTo>
                          <a:pt x="6" y="83"/>
                        </a:lnTo>
                        <a:lnTo>
                          <a:pt x="2" y="95"/>
                        </a:lnTo>
                        <a:lnTo>
                          <a:pt x="0" y="105"/>
                        </a:lnTo>
                        <a:lnTo>
                          <a:pt x="0" y="119"/>
                        </a:lnTo>
                        <a:lnTo>
                          <a:pt x="0" y="130"/>
                        </a:lnTo>
                        <a:lnTo>
                          <a:pt x="2" y="142"/>
                        </a:lnTo>
                        <a:lnTo>
                          <a:pt x="6" y="153"/>
                        </a:lnTo>
                        <a:lnTo>
                          <a:pt x="10" y="163"/>
                        </a:lnTo>
                        <a:lnTo>
                          <a:pt x="14" y="174"/>
                        </a:lnTo>
                        <a:lnTo>
                          <a:pt x="20" y="183"/>
                        </a:lnTo>
                        <a:lnTo>
                          <a:pt x="27" y="192"/>
                        </a:lnTo>
                        <a:lnTo>
                          <a:pt x="35" y="202"/>
                        </a:lnTo>
                        <a:lnTo>
                          <a:pt x="43" y="208"/>
                        </a:lnTo>
                        <a:lnTo>
                          <a:pt x="52" y="216"/>
                        </a:lnTo>
                        <a:lnTo>
                          <a:pt x="61" y="221"/>
                        </a:lnTo>
                        <a:lnTo>
                          <a:pt x="72" y="227"/>
                        </a:lnTo>
                        <a:lnTo>
                          <a:pt x="82" y="231"/>
                        </a:lnTo>
                        <a:lnTo>
                          <a:pt x="94" y="233"/>
                        </a:lnTo>
                        <a:lnTo>
                          <a:pt x="106" y="235"/>
                        </a:lnTo>
                        <a:lnTo>
                          <a:pt x="118" y="236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57" name="Freeform 241"/>
                  <p:cNvSpPr>
                    <a:spLocks/>
                  </p:cNvSpPr>
                  <p:nvPr/>
                </p:nvSpPr>
                <p:spPr bwMode="auto">
                  <a:xfrm>
                    <a:off x="2756" y="1164"/>
                    <a:ext cx="58" cy="59"/>
                  </a:xfrm>
                  <a:custGeom>
                    <a:avLst/>
                    <a:gdLst>
                      <a:gd name="T0" fmla="*/ 130 w 235"/>
                      <a:gd name="T1" fmla="*/ 235 h 236"/>
                      <a:gd name="T2" fmla="*/ 152 w 235"/>
                      <a:gd name="T3" fmla="*/ 231 h 236"/>
                      <a:gd name="T4" fmla="*/ 173 w 235"/>
                      <a:gd name="T5" fmla="*/ 221 h 236"/>
                      <a:gd name="T6" fmla="*/ 193 w 235"/>
                      <a:gd name="T7" fmla="*/ 208 h 236"/>
                      <a:gd name="T8" fmla="*/ 209 w 235"/>
                      <a:gd name="T9" fmla="*/ 192 h 236"/>
                      <a:gd name="T10" fmla="*/ 221 w 235"/>
                      <a:gd name="T11" fmla="*/ 174 h 236"/>
                      <a:gd name="T12" fmla="*/ 230 w 235"/>
                      <a:gd name="T13" fmla="*/ 153 h 236"/>
                      <a:gd name="T14" fmla="*/ 235 w 235"/>
                      <a:gd name="T15" fmla="*/ 130 h 236"/>
                      <a:gd name="T16" fmla="*/ 235 w 235"/>
                      <a:gd name="T17" fmla="*/ 105 h 236"/>
                      <a:gd name="T18" fmla="*/ 230 w 235"/>
                      <a:gd name="T19" fmla="*/ 83 h 236"/>
                      <a:gd name="T20" fmla="*/ 221 w 235"/>
                      <a:gd name="T21" fmla="*/ 62 h 236"/>
                      <a:gd name="T22" fmla="*/ 209 w 235"/>
                      <a:gd name="T23" fmla="*/ 43 h 236"/>
                      <a:gd name="T24" fmla="*/ 193 w 235"/>
                      <a:gd name="T25" fmla="*/ 28 h 236"/>
                      <a:gd name="T26" fmla="*/ 173 w 235"/>
                      <a:gd name="T27" fmla="*/ 14 h 236"/>
                      <a:gd name="T28" fmla="*/ 152 w 235"/>
                      <a:gd name="T29" fmla="*/ 5 h 236"/>
                      <a:gd name="T30" fmla="*/ 130 w 235"/>
                      <a:gd name="T31" fmla="*/ 1 h 236"/>
                      <a:gd name="T32" fmla="*/ 106 w 235"/>
                      <a:gd name="T33" fmla="*/ 1 h 236"/>
                      <a:gd name="T34" fmla="*/ 82 w 235"/>
                      <a:gd name="T35" fmla="*/ 5 h 236"/>
                      <a:gd name="T36" fmla="*/ 61 w 235"/>
                      <a:gd name="T37" fmla="*/ 14 h 236"/>
                      <a:gd name="T38" fmla="*/ 43 w 235"/>
                      <a:gd name="T39" fmla="*/ 28 h 236"/>
                      <a:gd name="T40" fmla="*/ 27 w 235"/>
                      <a:gd name="T41" fmla="*/ 43 h 236"/>
                      <a:gd name="T42" fmla="*/ 14 w 235"/>
                      <a:gd name="T43" fmla="*/ 62 h 236"/>
                      <a:gd name="T44" fmla="*/ 6 w 235"/>
                      <a:gd name="T45" fmla="*/ 83 h 236"/>
                      <a:gd name="T46" fmla="*/ 0 w 235"/>
                      <a:gd name="T47" fmla="*/ 105 h 236"/>
                      <a:gd name="T48" fmla="*/ 0 w 235"/>
                      <a:gd name="T49" fmla="*/ 130 h 236"/>
                      <a:gd name="T50" fmla="*/ 6 w 235"/>
                      <a:gd name="T51" fmla="*/ 153 h 236"/>
                      <a:gd name="T52" fmla="*/ 14 w 235"/>
                      <a:gd name="T53" fmla="*/ 174 h 236"/>
                      <a:gd name="T54" fmla="*/ 27 w 235"/>
                      <a:gd name="T55" fmla="*/ 192 h 236"/>
                      <a:gd name="T56" fmla="*/ 43 w 235"/>
                      <a:gd name="T57" fmla="*/ 208 h 236"/>
                      <a:gd name="T58" fmla="*/ 61 w 235"/>
                      <a:gd name="T59" fmla="*/ 221 h 236"/>
                      <a:gd name="T60" fmla="*/ 82 w 235"/>
                      <a:gd name="T61" fmla="*/ 231 h 236"/>
                      <a:gd name="T62" fmla="*/ 106 w 235"/>
                      <a:gd name="T63" fmla="*/ 235 h 2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35" h="236">
                        <a:moveTo>
                          <a:pt x="118" y="236"/>
                        </a:moveTo>
                        <a:lnTo>
                          <a:pt x="130" y="235"/>
                        </a:lnTo>
                        <a:lnTo>
                          <a:pt x="142" y="233"/>
                        </a:lnTo>
                        <a:lnTo>
                          <a:pt x="152" y="231"/>
                        </a:lnTo>
                        <a:lnTo>
                          <a:pt x="163" y="227"/>
                        </a:lnTo>
                        <a:lnTo>
                          <a:pt x="173" y="221"/>
                        </a:lnTo>
                        <a:lnTo>
                          <a:pt x="184" y="216"/>
                        </a:lnTo>
                        <a:lnTo>
                          <a:pt x="193" y="208"/>
                        </a:lnTo>
                        <a:lnTo>
                          <a:pt x="201" y="202"/>
                        </a:lnTo>
                        <a:lnTo>
                          <a:pt x="209" y="192"/>
                        </a:lnTo>
                        <a:lnTo>
                          <a:pt x="216" y="183"/>
                        </a:lnTo>
                        <a:lnTo>
                          <a:pt x="221" y="174"/>
                        </a:lnTo>
                        <a:lnTo>
                          <a:pt x="226" y="163"/>
                        </a:lnTo>
                        <a:lnTo>
                          <a:pt x="230" y="153"/>
                        </a:lnTo>
                        <a:lnTo>
                          <a:pt x="233" y="142"/>
                        </a:lnTo>
                        <a:lnTo>
                          <a:pt x="235" y="130"/>
                        </a:lnTo>
                        <a:lnTo>
                          <a:pt x="235" y="119"/>
                        </a:lnTo>
                        <a:lnTo>
                          <a:pt x="235" y="105"/>
                        </a:lnTo>
                        <a:lnTo>
                          <a:pt x="233" y="95"/>
                        </a:lnTo>
                        <a:lnTo>
                          <a:pt x="230" y="83"/>
                        </a:lnTo>
                        <a:lnTo>
                          <a:pt x="226" y="72"/>
                        </a:lnTo>
                        <a:lnTo>
                          <a:pt x="221" y="62"/>
                        </a:lnTo>
                        <a:lnTo>
                          <a:pt x="216" y="53"/>
                        </a:lnTo>
                        <a:lnTo>
                          <a:pt x="209" y="43"/>
                        </a:lnTo>
                        <a:lnTo>
                          <a:pt x="201" y="35"/>
                        </a:lnTo>
                        <a:lnTo>
                          <a:pt x="193" y="28"/>
                        </a:lnTo>
                        <a:lnTo>
                          <a:pt x="184" y="21"/>
                        </a:lnTo>
                        <a:lnTo>
                          <a:pt x="173" y="14"/>
                        </a:lnTo>
                        <a:lnTo>
                          <a:pt x="163" y="9"/>
                        </a:lnTo>
                        <a:lnTo>
                          <a:pt x="152" y="5"/>
                        </a:lnTo>
                        <a:lnTo>
                          <a:pt x="142" y="2"/>
                        </a:lnTo>
                        <a:lnTo>
                          <a:pt x="130" y="1"/>
                        </a:lnTo>
                        <a:lnTo>
                          <a:pt x="118" y="0"/>
                        </a:lnTo>
                        <a:lnTo>
                          <a:pt x="106" y="1"/>
                        </a:lnTo>
                        <a:lnTo>
                          <a:pt x="94" y="2"/>
                        </a:lnTo>
                        <a:lnTo>
                          <a:pt x="82" y="5"/>
                        </a:lnTo>
                        <a:lnTo>
                          <a:pt x="72" y="9"/>
                        </a:lnTo>
                        <a:lnTo>
                          <a:pt x="61" y="14"/>
                        </a:lnTo>
                        <a:lnTo>
                          <a:pt x="52" y="21"/>
                        </a:lnTo>
                        <a:lnTo>
                          <a:pt x="43" y="28"/>
                        </a:lnTo>
                        <a:lnTo>
                          <a:pt x="35" y="35"/>
                        </a:lnTo>
                        <a:lnTo>
                          <a:pt x="27" y="43"/>
                        </a:lnTo>
                        <a:lnTo>
                          <a:pt x="20" y="53"/>
                        </a:lnTo>
                        <a:lnTo>
                          <a:pt x="14" y="62"/>
                        </a:lnTo>
                        <a:lnTo>
                          <a:pt x="10" y="72"/>
                        </a:lnTo>
                        <a:lnTo>
                          <a:pt x="6" y="83"/>
                        </a:lnTo>
                        <a:lnTo>
                          <a:pt x="2" y="95"/>
                        </a:lnTo>
                        <a:lnTo>
                          <a:pt x="0" y="105"/>
                        </a:lnTo>
                        <a:lnTo>
                          <a:pt x="0" y="119"/>
                        </a:lnTo>
                        <a:lnTo>
                          <a:pt x="0" y="130"/>
                        </a:lnTo>
                        <a:lnTo>
                          <a:pt x="2" y="142"/>
                        </a:lnTo>
                        <a:lnTo>
                          <a:pt x="6" y="153"/>
                        </a:lnTo>
                        <a:lnTo>
                          <a:pt x="10" y="163"/>
                        </a:lnTo>
                        <a:lnTo>
                          <a:pt x="14" y="174"/>
                        </a:lnTo>
                        <a:lnTo>
                          <a:pt x="20" y="183"/>
                        </a:lnTo>
                        <a:lnTo>
                          <a:pt x="27" y="192"/>
                        </a:lnTo>
                        <a:lnTo>
                          <a:pt x="35" y="202"/>
                        </a:lnTo>
                        <a:lnTo>
                          <a:pt x="43" y="208"/>
                        </a:lnTo>
                        <a:lnTo>
                          <a:pt x="52" y="216"/>
                        </a:lnTo>
                        <a:lnTo>
                          <a:pt x="61" y="221"/>
                        </a:lnTo>
                        <a:lnTo>
                          <a:pt x="72" y="227"/>
                        </a:lnTo>
                        <a:lnTo>
                          <a:pt x="82" y="231"/>
                        </a:lnTo>
                        <a:lnTo>
                          <a:pt x="94" y="233"/>
                        </a:lnTo>
                        <a:lnTo>
                          <a:pt x="106" y="235"/>
                        </a:lnTo>
                        <a:lnTo>
                          <a:pt x="118" y="236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58" name="Freeform 242"/>
                  <p:cNvSpPr>
                    <a:spLocks/>
                  </p:cNvSpPr>
                  <p:nvPr/>
                </p:nvSpPr>
                <p:spPr bwMode="auto">
                  <a:xfrm>
                    <a:off x="2436" y="1235"/>
                    <a:ext cx="61" cy="61"/>
                  </a:xfrm>
                  <a:custGeom>
                    <a:avLst/>
                    <a:gdLst>
                      <a:gd name="T0" fmla="*/ 134 w 244"/>
                      <a:gd name="T1" fmla="*/ 244 h 245"/>
                      <a:gd name="T2" fmla="*/ 158 w 244"/>
                      <a:gd name="T3" fmla="*/ 238 h 245"/>
                      <a:gd name="T4" fmla="*/ 179 w 244"/>
                      <a:gd name="T5" fmla="*/ 229 h 245"/>
                      <a:gd name="T6" fmla="*/ 199 w 244"/>
                      <a:gd name="T7" fmla="*/ 216 h 245"/>
                      <a:gd name="T8" fmla="*/ 216 w 244"/>
                      <a:gd name="T9" fmla="*/ 200 h 245"/>
                      <a:gd name="T10" fmla="*/ 229 w 244"/>
                      <a:gd name="T11" fmla="*/ 180 h 245"/>
                      <a:gd name="T12" fmla="*/ 239 w 244"/>
                      <a:gd name="T13" fmla="*/ 158 h 245"/>
                      <a:gd name="T14" fmla="*/ 244 w 244"/>
                      <a:gd name="T15" fmla="*/ 134 h 245"/>
                      <a:gd name="T16" fmla="*/ 244 w 244"/>
                      <a:gd name="T17" fmla="*/ 109 h 245"/>
                      <a:gd name="T18" fmla="*/ 239 w 244"/>
                      <a:gd name="T19" fmla="*/ 85 h 245"/>
                      <a:gd name="T20" fmla="*/ 229 w 244"/>
                      <a:gd name="T21" fmla="*/ 64 h 245"/>
                      <a:gd name="T22" fmla="*/ 216 w 244"/>
                      <a:gd name="T23" fmla="*/ 45 h 245"/>
                      <a:gd name="T24" fmla="*/ 199 w 244"/>
                      <a:gd name="T25" fmla="*/ 27 h 245"/>
                      <a:gd name="T26" fmla="*/ 179 w 244"/>
                      <a:gd name="T27" fmla="*/ 14 h 245"/>
                      <a:gd name="T28" fmla="*/ 158 w 244"/>
                      <a:gd name="T29" fmla="*/ 5 h 245"/>
                      <a:gd name="T30" fmla="*/ 134 w 244"/>
                      <a:gd name="T31" fmla="*/ 1 h 245"/>
                      <a:gd name="T32" fmla="*/ 109 w 244"/>
                      <a:gd name="T33" fmla="*/ 1 h 245"/>
                      <a:gd name="T34" fmla="*/ 85 w 244"/>
                      <a:gd name="T35" fmla="*/ 5 h 245"/>
                      <a:gd name="T36" fmla="*/ 63 w 244"/>
                      <a:gd name="T37" fmla="*/ 14 h 245"/>
                      <a:gd name="T38" fmla="*/ 43 w 244"/>
                      <a:gd name="T39" fmla="*/ 27 h 245"/>
                      <a:gd name="T40" fmla="*/ 27 w 244"/>
                      <a:gd name="T41" fmla="*/ 45 h 245"/>
                      <a:gd name="T42" fmla="*/ 14 w 244"/>
                      <a:gd name="T43" fmla="*/ 64 h 245"/>
                      <a:gd name="T44" fmla="*/ 5 w 244"/>
                      <a:gd name="T45" fmla="*/ 85 h 245"/>
                      <a:gd name="T46" fmla="*/ 0 w 244"/>
                      <a:gd name="T47" fmla="*/ 109 h 245"/>
                      <a:gd name="T48" fmla="*/ 0 w 244"/>
                      <a:gd name="T49" fmla="*/ 134 h 245"/>
                      <a:gd name="T50" fmla="*/ 5 w 244"/>
                      <a:gd name="T51" fmla="*/ 158 h 245"/>
                      <a:gd name="T52" fmla="*/ 14 w 244"/>
                      <a:gd name="T53" fmla="*/ 180 h 245"/>
                      <a:gd name="T54" fmla="*/ 27 w 244"/>
                      <a:gd name="T55" fmla="*/ 200 h 245"/>
                      <a:gd name="T56" fmla="*/ 43 w 244"/>
                      <a:gd name="T57" fmla="*/ 216 h 245"/>
                      <a:gd name="T58" fmla="*/ 63 w 244"/>
                      <a:gd name="T59" fmla="*/ 229 h 245"/>
                      <a:gd name="T60" fmla="*/ 85 w 244"/>
                      <a:gd name="T61" fmla="*/ 238 h 245"/>
                      <a:gd name="T62" fmla="*/ 109 w 244"/>
                      <a:gd name="T63" fmla="*/ 244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44" h="245">
                        <a:moveTo>
                          <a:pt x="121" y="245"/>
                        </a:moveTo>
                        <a:lnTo>
                          <a:pt x="134" y="244"/>
                        </a:lnTo>
                        <a:lnTo>
                          <a:pt x="146" y="242"/>
                        </a:lnTo>
                        <a:lnTo>
                          <a:pt x="158" y="238"/>
                        </a:lnTo>
                        <a:lnTo>
                          <a:pt x="169" y="234"/>
                        </a:lnTo>
                        <a:lnTo>
                          <a:pt x="179" y="229"/>
                        </a:lnTo>
                        <a:lnTo>
                          <a:pt x="190" y="224"/>
                        </a:lnTo>
                        <a:lnTo>
                          <a:pt x="199" y="216"/>
                        </a:lnTo>
                        <a:lnTo>
                          <a:pt x="208" y="208"/>
                        </a:lnTo>
                        <a:lnTo>
                          <a:pt x="216" y="200"/>
                        </a:lnTo>
                        <a:lnTo>
                          <a:pt x="223" y="191"/>
                        </a:lnTo>
                        <a:lnTo>
                          <a:pt x="229" y="180"/>
                        </a:lnTo>
                        <a:lnTo>
                          <a:pt x="235" y="170"/>
                        </a:lnTo>
                        <a:lnTo>
                          <a:pt x="239" y="158"/>
                        </a:lnTo>
                        <a:lnTo>
                          <a:pt x="241" y="146"/>
                        </a:lnTo>
                        <a:lnTo>
                          <a:pt x="244" y="134"/>
                        </a:lnTo>
                        <a:lnTo>
                          <a:pt x="244" y="122"/>
                        </a:lnTo>
                        <a:lnTo>
                          <a:pt x="244" y="109"/>
                        </a:lnTo>
                        <a:lnTo>
                          <a:pt x="241" y="97"/>
                        </a:lnTo>
                        <a:lnTo>
                          <a:pt x="239" y="85"/>
                        </a:lnTo>
                        <a:lnTo>
                          <a:pt x="235" y="75"/>
                        </a:lnTo>
                        <a:lnTo>
                          <a:pt x="229" y="64"/>
                        </a:lnTo>
                        <a:lnTo>
                          <a:pt x="223" y="54"/>
                        </a:lnTo>
                        <a:lnTo>
                          <a:pt x="216" y="45"/>
                        </a:lnTo>
                        <a:lnTo>
                          <a:pt x="208" y="35"/>
                        </a:lnTo>
                        <a:lnTo>
                          <a:pt x="199" y="27"/>
                        </a:lnTo>
                        <a:lnTo>
                          <a:pt x="190" y="21"/>
                        </a:lnTo>
                        <a:lnTo>
                          <a:pt x="179" y="14"/>
                        </a:lnTo>
                        <a:lnTo>
                          <a:pt x="169" y="9"/>
                        </a:lnTo>
                        <a:lnTo>
                          <a:pt x="158" y="5"/>
                        </a:lnTo>
                        <a:lnTo>
                          <a:pt x="146" y="2"/>
                        </a:lnTo>
                        <a:lnTo>
                          <a:pt x="134" y="1"/>
                        </a:lnTo>
                        <a:lnTo>
                          <a:pt x="121" y="0"/>
                        </a:lnTo>
                        <a:lnTo>
                          <a:pt x="109" y="1"/>
                        </a:lnTo>
                        <a:lnTo>
                          <a:pt x="97" y="2"/>
                        </a:lnTo>
                        <a:lnTo>
                          <a:pt x="85" y="5"/>
                        </a:lnTo>
                        <a:lnTo>
                          <a:pt x="74" y="9"/>
                        </a:lnTo>
                        <a:lnTo>
                          <a:pt x="63" y="14"/>
                        </a:lnTo>
                        <a:lnTo>
                          <a:pt x="54" y="21"/>
                        </a:lnTo>
                        <a:lnTo>
                          <a:pt x="43" y="27"/>
                        </a:lnTo>
                        <a:lnTo>
                          <a:pt x="35" y="35"/>
                        </a:lnTo>
                        <a:lnTo>
                          <a:pt x="27" y="45"/>
                        </a:lnTo>
                        <a:lnTo>
                          <a:pt x="19" y="54"/>
                        </a:lnTo>
                        <a:lnTo>
                          <a:pt x="14" y="64"/>
                        </a:lnTo>
                        <a:lnTo>
                          <a:pt x="9" y="75"/>
                        </a:lnTo>
                        <a:lnTo>
                          <a:pt x="5" y="85"/>
                        </a:lnTo>
                        <a:lnTo>
                          <a:pt x="2" y="97"/>
                        </a:lnTo>
                        <a:lnTo>
                          <a:pt x="0" y="109"/>
                        </a:lnTo>
                        <a:lnTo>
                          <a:pt x="0" y="122"/>
                        </a:lnTo>
                        <a:lnTo>
                          <a:pt x="0" y="134"/>
                        </a:lnTo>
                        <a:lnTo>
                          <a:pt x="2" y="146"/>
                        </a:lnTo>
                        <a:lnTo>
                          <a:pt x="5" y="158"/>
                        </a:lnTo>
                        <a:lnTo>
                          <a:pt x="9" y="170"/>
                        </a:lnTo>
                        <a:lnTo>
                          <a:pt x="14" y="180"/>
                        </a:lnTo>
                        <a:lnTo>
                          <a:pt x="19" y="191"/>
                        </a:lnTo>
                        <a:lnTo>
                          <a:pt x="27" y="200"/>
                        </a:lnTo>
                        <a:lnTo>
                          <a:pt x="35" y="208"/>
                        </a:lnTo>
                        <a:lnTo>
                          <a:pt x="43" y="216"/>
                        </a:lnTo>
                        <a:lnTo>
                          <a:pt x="54" y="224"/>
                        </a:lnTo>
                        <a:lnTo>
                          <a:pt x="63" y="229"/>
                        </a:lnTo>
                        <a:lnTo>
                          <a:pt x="74" y="234"/>
                        </a:lnTo>
                        <a:lnTo>
                          <a:pt x="85" y="238"/>
                        </a:lnTo>
                        <a:lnTo>
                          <a:pt x="97" y="242"/>
                        </a:lnTo>
                        <a:lnTo>
                          <a:pt x="109" y="244"/>
                        </a:lnTo>
                        <a:lnTo>
                          <a:pt x="121" y="245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59" name="Freeform 243"/>
                  <p:cNvSpPr>
                    <a:spLocks/>
                  </p:cNvSpPr>
                  <p:nvPr/>
                </p:nvSpPr>
                <p:spPr bwMode="auto">
                  <a:xfrm>
                    <a:off x="2436" y="1235"/>
                    <a:ext cx="61" cy="61"/>
                  </a:xfrm>
                  <a:custGeom>
                    <a:avLst/>
                    <a:gdLst>
                      <a:gd name="T0" fmla="*/ 134 w 244"/>
                      <a:gd name="T1" fmla="*/ 244 h 245"/>
                      <a:gd name="T2" fmla="*/ 158 w 244"/>
                      <a:gd name="T3" fmla="*/ 238 h 245"/>
                      <a:gd name="T4" fmla="*/ 179 w 244"/>
                      <a:gd name="T5" fmla="*/ 229 h 245"/>
                      <a:gd name="T6" fmla="*/ 199 w 244"/>
                      <a:gd name="T7" fmla="*/ 216 h 245"/>
                      <a:gd name="T8" fmla="*/ 216 w 244"/>
                      <a:gd name="T9" fmla="*/ 200 h 245"/>
                      <a:gd name="T10" fmla="*/ 229 w 244"/>
                      <a:gd name="T11" fmla="*/ 180 h 245"/>
                      <a:gd name="T12" fmla="*/ 239 w 244"/>
                      <a:gd name="T13" fmla="*/ 158 h 245"/>
                      <a:gd name="T14" fmla="*/ 244 w 244"/>
                      <a:gd name="T15" fmla="*/ 134 h 245"/>
                      <a:gd name="T16" fmla="*/ 244 w 244"/>
                      <a:gd name="T17" fmla="*/ 109 h 245"/>
                      <a:gd name="T18" fmla="*/ 239 w 244"/>
                      <a:gd name="T19" fmla="*/ 85 h 245"/>
                      <a:gd name="T20" fmla="*/ 229 w 244"/>
                      <a:gd name="T21" fmla="*/ 64 h 245"/>
                      <a:gd name="T22" fmla="*/ 216 w 244"/>
                      <a:gd name="T23" fmla="*/ 45 h 245"/>
                      <a:gd name="T24" fmla="*/ 199 w 244"/>
                      <a:gd name="T25" fmla="*/ 27 h 245"/>
                      <a:gd name="T26" fmla="*/ 179 w 244"/>
                      <a:gd name="T27" fmla="*/ 14 h 245"/>
                      <a:gd name="T28" fmla="*/ 158 w 244"/>
                      <a:gd name="T29" fmla="*/ 5 h 245"/>
                      <a:gd name="T30" fmla="*/ 134 w 244"/>
                      <a:gd name="T31" fmla="*/ 1 h 245"/>
                      <a:gd name="T32" fmla="*/ 109 w 244"/>
                      <a:gd name="T33" fmla="*/ 1 h 245"/>
                      <a:gd name="T34" fmla="*/ 85 w 244"/>
                      <a:gd name="T35" fmla="*/ 5 h 245"/>
                      <a:gd name="T36" fmla="*/ 63 w 244"/>
                      <a:gd name="T37" fmla="*/ 14 h 245"/>
                      <a:gd name="T38" fmla="*/ 43 w 244"/>
                      <a:gd name="T39" fmla="*/ 27 h 245"/>
                      <a:gd name="T40" fmla="*/ 27 w 244"/>
                      <a:gd name="T41" fmla="*/ 45 h 245"/>
                      <a:gd name="T42" fmla="*/ 14 w 244"/>
                      <a:gd name="T43" fmla="*/ 64 h 245"/>
                      <a:gd name="T44" fmla="*/ 5 w 244"/>
                      <a:gd name="T45" fmla="*/ 85 h 245"/>
                      <a:gd name="T46" fmla="*/ 0 w 244"/>
                      <a:gd name="T47" fmla="*/ 109 h 245"/>
                      <a:gd name="T48" fmla="*/ 0 w 244"/>
                      <a:gd name="T49" fmla="*/ 134 h 245"/>
                      <a:gd name="T50" fmla="*/ 5 w 244"/>
                      <a:gd name="T51" fmla="*/ 158 h 245"/>
                      <a:gd name="T52" fmla="*/ 14 w 244"/>
                      <a:gd name="T53" fmla="*/ 180 h 245"/>
                      <a:gd name="T54" fmla="*/ 27 w 244"/>
                      <a:gd name="T55" fmla="*/ 200 h 245"/>
                      <a:gd name="T56" fmla="*/ 43 w 244"/>
                      <a:gd name="T57" fmla="*/ 216 h 245"/>
                      <a:gd name="T58" fmla="*/ 63 w 244"/>
                      <a:gd name="T59" fmla="*/ 229 h 245"/>
                      <a:gd name="T60" fmla="*/ 85 w 244"/>
                      <a:gd name="T61" fmla="*/ 238 h 245"/>
                      <a:gd name="T62" fmla="*/ 109 w 244"/>
                      <a:gd name="T63" fmla="*/ 244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44" h="245">
                        <a:moveTo>
                          <a:pt x="121" y="245"/>
                        </a:moveTo>
                        <a:lnTo>
                          <a:pt x="134" y="244"/>
                        </a:lnTo>
                        <a:lnTo>
                          <a:pt x="146" y="242"/>
                        </a:lnTo>
                        <a:lnTo>
                          <a:pt x="158" y="238"/>
                        </a:lnTo>
                        <a:lnTo>
                          <a:pt x="169" y="234"/>
                        </a:lnTo>
                        <a:lnTo>
                          <a:pt x="179" y="229"/>
                        </a:lnTo>
                        <a:lnTo>
                          <a:pt x="190" y="224"/>
                        </a:lnTo>
                        <a:lnTo>
                          <a:pt x="199" y="216"/>
                        </a:lnTo>
                        <a:lnTo>
                          <a:pt x="208" y="208"/>
                        </a:lnTo>
                        <a:lnTo>
                          <a:pt x="216" y="200"/>
                        </a:lnTo>
                        <a:lnTo>
                          <a:pt x="223" y="191"/>
                        </a:lnTo>
                        <a:lnTo>
                          <a:pt x="229" y="180"/>
                        </a:lnTo>
                        <a:lnTo>
                          <a:pt x="235" y="170"/>
                        </a:lnTo>
                        <a:lnTo>
                          <a:pt x="239" y="158"/>
                        </a:lnTo>
                        <a:lnTo>
                          <a:pt x="241" y="146"/>
                        </a:lnTo>
                        <a:lnTo>
                          <a:pt x="244" y="134"/>
                        </a:lnTo>
                        <a:lnTo>
                          <a:pt x="244" y="122"/>
                        </a:lnTo>
                        <a:lnTo>
                          <a:pt x="244" y="109"/>
                        </a:lnTo>
                        <a:lnTo>
                          <a:pt x="241" y="97"/>
                        </a:lnTo>
                        <a:lnTo>
                          <a:pt x="239" y="85"/>
                        </a:lnTo>
                        <a:lnTo>
                          <a:pt x="235" y="75"/>
                        </a:lnTo>
                        <a:lnTo>
                          <a:pt x="229" y="64"/>
                        </a:lnTo>
                        <a:lnTo>
                          <a:pt x="223" y="54"/>
                        </a:lnTo>
                        <a:lnTo>
                          <a:pt x="216" y="45"/>
                        </a:lnTo>
                        <a:lnTo>
                          <a:pt x="208" y="35"/>
                        </a:lnTo>
                        <a:lnTo>
                          <a:pt x="199" y="27"/>
                        </a:lnTo>
                        <a:lnTo>
                          <a:pt x="190" y="21"/>
                        </a:lnTo>
                        <a:lnTo>
                          <a:pt x="179" y="14"/>
                        </a:lnTo>
                        <a:lnTo>
                          <a:pt x="169" y="9"/>
                        </a:lnTo>
                        <a:lnTo>
                          <a:pt x="158" y="5"/>
                        </a:lnTo>
                        <a:lnTo>
                          <a:pt x="146" y="2"/>
                        </a:lnTo>
                        <a:lnTo>
                          <a:pt x="134" y="1"/>
                        </a:lnTo>
                        <a:lnTo>
                          <a:pt x="121" y="0"/>
                        </a:lnTo>
                        <a:lnTo>
                          <a:pt x="109" y="1"/>
                        </a:lnTo>
                        <a:lnTo>
                          <a:pt x="97" y="2"/>
                        </a:lnTo>
                        <a:lnTo>
                          <a:pt x="85" y="5"/>
                        </a:lnTo>
                        <a:lnTo>
                          <a:pt x="74" y="9"/>
                        </a:lnTo>
                        <a:lnTo>
                          <a:pt x="63" y="14"/>
                        </a:lnTo>
                        <a:lnTo>
                          <a:pt x="54" y="21"/>
                        </a:lnTo>
                        <a:lnTo>
                          <a:pt x="43" y="27"/>
                        </a:lnTo>
                        <a:lnTo>
                          <a:pt x="35" y="35"/>
                        </a:lnTo>
                        <a:lnTo>
                          <a:pt x="27" y="45"/>
                        </a:lnTo>
                        <a:lnTo>
                          <a:pt x="19" y="54"/>
                        </a:lnTo>
                        <a:lnTo>
                          <a:pt x="14" y="64"/>
                        </a:lnTo>
                        <a:lnTo>
                          <a:pt x="9" y="75"/>
                        </a:lnTo>
                        <a:lnTo>
                          <a:pt x="5" y="85"/>
                        </a:lnTo>
                        <a:lnTo>
                          <a:pt x="2" y="97"/>
                        </a:lnTo>
                        <a:lnTo>
                          <a:pt x="0" y="109"/>
                        </a:lnTo>
                        <a:lnTo>
                          <a:pt x="0" y="122"/>
                        </a:lnTo>
                        <a:lnTo>
                          <a:pt x="0" y="134"/>
                        </a:lnTo>
                        <a:lnTo>
                          <a:pt x="2" y="146"/>
                        </a:lnTo>
                        <a:lnTo>
                          <a:pt x="5" y="158"/>
                        </a:lnTo>
                        <a:lnTo>
                          <a:pt x="9" y="170"/>
                        </a:lnTo>
                        <a:lnTo>
                          <a:pt x="14" y="180"/>
                        </a:lnTo>
                        <a:lnTo>
                          <a:pt x="19" y="191"/>
                        </a:lnTo>
                        <a:lnTo>
                          <a:pt x="27" y="200"/>
                        </a:lnTo>
                        <a:lnTo>
                          <a:pt x="35" y="208"/>
                        </a:lnTo>
                        <a:lnTo>
                          <a:pt x="43" y="216"/>
                        </a:lnTo>
                        <a:lnTo>
                          <a:pt x="54" y="224"/>
                        </a:lnTo>
                        <a:lnTo>
                          <a:pt x="63" y="229"/>
                        </a:lnTo>
                        <a:lnTo>
                          <a:pt x="74" y="234"/>
                        </a:lnTo>
                        <a:lnTo>
                          <a:pt x="85" y="238"/>
                        </a:lnTo>
                        <a:lnTo>
                          <a:pt x="97" y="242"/>
                        </a:lnTo>
                        <a:lnTo>
                          <a:pt x="109" y="244"/>
                        </a:lnTo>
                        <a:lnTo>
                          <a:pt x="121" y="245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60" name="Freeform 244"/>
                  <p:cNvSpPr>
                    <a:spLocks/>
                  </p:cNvSpPr>
                  <p:nvPr/>
                </p:nvSpPr>
                <p:spPr bwMode="auto">
                  <a:xfrm>
                    <a:off x="2434" y="1434"/>
                    <a:ext cx="25" cy="25"/>
                  </a:xfrm>
                  <a:custGeom>
                    <a:avLst/>
                    <a:gdLst>
                      <a:gd name="T0" fmla="*/ 51 w 99"/>
                      <a:gd name="T1" fmla="*/ 100 h 100"/>
                      <a:gd name="T2" fmla="*/ 60 w 99"/>
                      <a:gd name="T3" fmla="*/ 99 h 100"/>
                      <a:gd name="T4" fmla="*/ 69 w 99"/>
                      <a:gd name="T5" fmla="*/ 97 h 100"/>
                      <a:gd name="T6" fmla="*/ 78 w 99"/>
                      <a:gd name="T7" fmla="*/ 91 h 100"/>
                      <a:gd name="T8" fmla="*/ 85 w 99"/>
                      <a:gd name="T9" fmla="*/ 86 h 100"/>
                      <a:gd name="T10" fmla="*/ 91 w 99"/>
                      <a:gd name="T11" fmla="*/ 78 h 100"/>
                      <a:gd name="T12" fmla="*/ 95 w 99"/>
                      <a:gd name="T13" fmla="*/ 70 h 100"/>
                      <a:gd name="T14" fmla="*/ 99 w 99"/>
                      <a:gd name="T15" fmla="*/ 61 h 100"/>
                      <a:gd name="T16" fmla="*/ 99 w 99"/>
                      <a:gd name="T17" fmla="*/ 50 h 100"/>
                      <a:gd name="T18" fmla="*/ 99 w 99"/>
                      <a:gd name="T19" fmla="*/ 40 h 100"/>
                      <a:gd name="T20" fmla="*/ 95 w 99"/>
                      <a:gd name="T21" fmla="*/ 31 h 100"/>
                      <a:gd name="T22" fmla="*/ 91 w 99"/>
                      <a:gd name="T23" fmla="*/ 23 h 100"/>
                      <a:gd name="T24" fmla="*/ 85 w 99"/>
                      <a:gd name="T25" fmla="*/ 15 h 100"/>
                      <a:gd name="T26" fmla="*/ 78 w 99"/>
                      <a:gd name="T27" fmla="*/ 9 h 100"/>
                      <a:gd name="T28" fmla="*/ 69 w 99"/>
                      <a:gd name="T29" fmla="*/ 4 h 100"/>
                      <a:gd name="T30" fmla="*/ 60 w 99"/>
                      <a:gd name="T31" fmla="*/ 2 h 100"/>
                      <a:gd name="T32" fmla="*/ 51 w 99"/>
                      <a:gd name="T33" fmla="*/ 0 h 100"/>
                      <a:gd name="T34" fmla="*/ 40 w 99"/>
                      <a:gd name="T35" fmla="*/ 2 h 100"/>
                      <a:gd name="T36" fmla="*/ 31 w 99"/>
                      <a:gd name="T37" fmla="*/ 4 h 100"/>
                      <a:gd name="T38" fmla="*/ 21 w 99"/>
                      <a:gd name="T39" fmla="*/ 9 h 100"/>
                      <a:gd name="T40" fmla="*/ 15 w 99"/>
                      <a:gd name="T41" fmla="*/ 15 h 100"/>
                      <a:gd name="T42" fmla="*/ 8 w 99"/>
                      <a:gd name="T43" fmla="*/ 23 h 100"/>
                      <a:gd name="T44" fmla="*/ 4 w 99"/>
                      <a:gd name="T45" fmla="*/ 31 h 100"/>
                      <a:gd name="T46" fmla="*/ 2 w 99"/>
                      <a:gd name="T47" fmla="*/ 40 h 100"/>
                      <a:gd name="T48" fmla="*/ 0 w 99"/>
                      <a:gd name="T49" fmla="*/ 50 h 100"/>
                      <a:gd name="T50" fmla="*/ 2 w 99"/>
                      <a:gd name="T51" fmla="*/ 61 h 100"/>
                      <a:gd name="T52" fmla="*/ 4 w 99"/>
                      <a:gd name="T53" fmla="*/ 70 h 100"/>
                      <a:gd name="T54" fmla="*/ 8 w 99"/>
                      <a:gd name="T55" fmla="*/ 78 h 100"/>
                      <a:gd name="T56" fmla="*/ 15 w 99"/>
                      <a:gd name="T57" fmla="*/ 86 h 100"/>
                      <a:gd name="T58" fmla="*/ 21 w 99"/>
                      <a:gd name="T59" fmla="*/ 91 h 100"/>
                      <a:gd name="T60" fmla="*/ 31 w 99"/>
                      <a:gd name="T61" fmla="*/ 97 h 100"/>
                      <a:gd name="T62" fmla="*/ 40 w 99"/>
                      <a:gd name="T63" fmla="*/ 99 h 100"/>
                      <a:gd name="T64" fmla="*/ 51 w 99"/>
                      <a:gd name="T65" fmla="*/ 100 h 1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99" h="100">
                        <a:moveTo>
                          <a:pt x="51" y="100"/>
                        </a:moveTo>
                        <a:lnTo>
                          <a:pt x="60" y="99"/>
                        </a:lnTo>
                        <a:lnTo>
                          <a:pt x="69" y="97"/>
                        </a:lnTo>
                        <a:lnTo>
                          <a:pt x="78" y="91"/>
                        </a:lnTo>
                        <a:lnTo>
                          <a:pt x="85" y="86"/>
                        </a:lnTo>
                        <a:lnTo>
                          <a:pt x="91" y="78"/>
                        </a:lnTo>
                        <a:lnTo>
                          <a:pt x="95" y="70"/>
                        </a:lnTo>
                        <a:lnTo>
                          <a:pt x="99" y="61"/>
                        </a:lnTo>
                        <a:lnTo>
                          <a:pt x="99" y="50"/>
                        </a:lnTo>
                        <a:lnTo>
                          <a:pt x="99" y="40"/>
                        </a:lnTo>
                        <a:lnTo>
                          <a:pt x="95" y="31"/>
                        </a:lnTo>
                        <a:lnTo>
                          <a:pt x="91" y="23"/>
                        </a:lnTo>
                        <a:lnTo>
                          <a:pt x="85" y="15"/>
                        </a:lnTo>
                        <a:lnTo>
                          <a:pt x="78" y="9"/>
                        </a:lnTo>
                        <a:lnTo>
                          <a:pt x="69" y="4"/>
                        </a:lnTo>
                        <a:lnTo>
                          <a:pt x="60" y="2"/>
                        </a:lnTo>
                        <a:lnTo>
                          <a:pt x="51" y="0"/>
                        </a:lnTo>
                        <a:lnTo>
                          <a:pt x="40" y="2"/>
                        </a:lnTo>
                        <a:lnTo>
                          <a:pt x="31" y="4"/>
                        </a:lnTo>
                        <a:lnTo>
                          <a:pt x="21" y="9"/>
                        </a:lnTo>
                        <a:lnTo>
                          <a:pt x="15" y="15"/>
                        </a:lnTo>
                        <a:lnTo>
                          <a:pt x="8" y="23"/>
                        </a:lnTo>
                        <a:lnTo>
                          <a:pt x="4" y="31"/>
                        </a:lnTo>
                        <a:lnTo>
                          <a:pt x="2" y="40"/>
                        </a:lnTo>
                        <a:lnTo>
                          <a:pt x="0" y="50"/>
                        </a:lnTo>
                        <a:lnTo>
                          <a:pt x="2" y="61"/>
                        </a:lnTo>
                        <a:lnTo>
                          <a:pt x="4" y="70"/>
                        </a:lnTo>
                        <a:lnTo>
                          <a:pt x="8" y="78"/>
                        </a:lnTo>
                        <a:lnTo>
                          <a:pt x="15" y="86"/>
                        </a:lnTo>
                        <a:lnTo>
                          <a:pt x="21" y="91"/>
                        </a:lnTo>
                        <a:lnTo>
                          <a:pt x="31" y="97"/>
                        </a:lnTo>
                        <a:lnTo>
                          <a:pt x="40" y="99"/>
                        </a:lnTo>
                        <a:lnTo>
                          <a:pt x="51" y="100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61" name="Freeform 245"/>
                  <p:cNvSpPr>
                    <a:spLocks/>
                  </p:cNvSpPr>
                  <p:nvPr/>
                </p:nvSpPr>
                <p:spPr bwMode="auto">
                  <a:xfrm>
                    <a:off x="2434" y="1434"/>
                    <a:ext cx="25" cy="25"/>
                  </a:xfrm>
                  <a:custGeom>
                    <a:avLst/>
                    <a:gdLst>
                      <a:gd name="T0" fmla="*/ 51 w 99"/>
                      <a:gd name="T1" fmla="*/ 100 h 100"/>
                      <a:gd name="T2" fmla="*/ 60 w 99"/>
                      <a:gd name="T3" fmla="*/ 99 h 100"/>
                      <a:gd name="T4" fmla="*/ 69 w 99"/>
                      <a:gd name="T5" fmla="*/ 97 h 100"/>
                      <a:gd name="T6" fmla="*/ 78 w 99"/>
                      <a:gd name="T7" fmla="*/ 91 h 100"/>
                      <a:gd name="T8" fmla="*/ 85 w 99"/>
                      <a:gd name="T9" fmla="*/ 86 h 100"/>
                      <a:gd name="T10" fmla="*/ 91 w 99"/>
                      <a:gd name="T11" fmla="*/ 78 h 100"/>
                      <a:gd name="T12" fmla="*/ 95 w 99"/>
                      <a:gd name="T13" fmla="*/ 70 h 100"/>
                      <a:gd name="T14" fmla="*/ 99 w 99"/>
                      <a:gd name="T15" fmla="*/ 61 h 100"/>
                      <a:gd name="T16" fmla="*/ 99 w 99"/>
                      <a:gd name="T17" fmla="*/ 50 h 100"/>
                      <a:gd name="T18" fmla="*/ 99 w 99"/>
                      <a:gd name="T19" fmla="*/ 40 h 100"/>
                      <a:gd name="T20" fmla="*/ 95 w 99"/>
                      <a:gd name="T21" fmla="*/ 31 h 100"/>
                      <a:gd name="T22" fmla="*/ 91 w 99"/>
                      <a:gd name="T23" fmla="*/ 23 h 100"/>
                      <a:gd name="T24" fmla="*/ 85 w 99"/>
                      <a:gd name="T25" fmla="*/ 15 h 100"/>
                      <a:gd name="T26" fmla="*/ 78 w 99"/>
                      <a:gd name="T27" fmla="*/ 9 h 100"/>
                      <a:gd name="T28" fmla="*/ 69 w 99"/>
                      <a:gd name="T29" fmla="*/ 4 h 100"/>
                      <a:gd name="T30" fmla="*/ 60 w 99"/>
                      <a:gd name="T31" fmla="*/ 2 h 100"/>
                      <a:gd name="T32" fmla="*/ 51 w 99"/>
                      <a:gd name="T33" fmla="*/ 0 h 100"/>
                      <a:gd name="T34" fmla="*/ 40 w 99"/>
                      <a:gd name="T35" fmla="*/ 2 h 100"/>
                      <a:gd name="T36" fmla="*/ 31 w 99"/>
                      <a:gd name="T37" fmla="*/ 4 h 100"/>
                      <a:gd name="T38" fmla="*/ 21 w 99"/>
                      <a:gd name="T39" fmla="*/ 9 h 100"/>
                      <a:gd name="T40" fmla="*/ 15 w 99"/>
                      <a:gd name="T41" fmla="*/ 15 h 100"/>
                      <a:gd name="T42" fmla="*/ 8 w 99"/>
                      <a:gd name="T43" fmla="*/ 23 h 100"/>
                      <a:gd name="T44" fmla="*/ 4 w 99"/>
                      <a:gd name="T45" fmla="*/ 31 h 100"/>
                      <a:gd name="T46" fmla="*/ 2 w 99"/>
                      <a:gd name="T47" fmla="*/ 40 h 100"/>
                      <a:gd name="T48" fmla="*/ 0 w 99"/>
                      <a:gd name="T49" fmla="*/ 50 h 100"/>
                      <a:gd name="T50" fmla="*/ 2 w 99"/>
                      <a:gd name="T51" fmla="*/ 61 h 100"/>
                      <a:gd name="T52" fmla="*/ 4 w 99"/>
                      <a:gd name="T53" fmla="*/ 70 h 100"/>
                      <a:gd name="T54" fmla="*/ 8 w 99"/>
                      <a:gd name="T55" fmla="*/ 78 h 100"/>
                      <a:gd name="T56" fmla="*/ 15 w 99"/>
                      <a:gd name="T57" fmla="*/ 86 h 100"/>
                      <a:gd name="T58" fmla="*/ 21 w 99"/>
                      <a:gd name="T59" fmla="*/ 91 h 100"/>
                      <a:gd name="T60" fmla="*/ 31 w 99"/>
                      <a:gd name="T61" fmla="*/ 97 h 100"/>
                      <a:gd name="T62" fmla="*/ 40 w 99"/>
                      <a:gd name="T63" fmla="*/ 99 h 100"/>
                      <a:gd name="T64" fmla="*/ 51 w 99"/>
                      <a:gd name="T65" fmla="*/ 100 h 1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99" h="100">
                        <a:moveTo>
                          <a:pt x="51" y="100"/>
                        </a:moveTo>
                        <a:lnTo>
                          <a:pt x="60" y="99"/>
                        </a:lnTo>
                        <a:lnTo>
                          <a:pt x="69" y="97"/>
                        </a:lnTo>
                        <a:lnTo>
                          <a:pt x="78" y="91"/>
                        </a:lnTo>
                        <a:lnTo>
                          <a:pt x="85" y="86"/>
                        </a:lnTo>
                        <a:lnTo>
                          <a:pt x="91" y="78"/>
                        </a:lnTo>
                        <a:lnTo>
                          <a:pt x="95" y="70"/>
                        </a:lnTo>
                        <a:lnTo>
                          <a:pt x="99" y="61"/>
                        </a:lnTo>
                        <a:lnTo>
                          <a:pt x="99" y="50"/>
                        </a:lnTo>
                        <a:lnTo>
                          <a:pt x="99" y="40"/>
                        </a:lnTo>
                        <a:lnTo>
                          <a:pt x="95" y="31"/>
                        </a:lnTo>
                        <a:lnTo>
                          <a:pt x="91" y="23"/>
                        </a:lnTo>
                        <a:lnTo>
                          <a:pt x="85" y="15"/>
                        </a:lnTo>
                        <a:lnTo>
                          <a:pt x="78" y="9"/>
                        </a:lnTo>
                        <a:lnTo>
                          <a:pt x="69" y="4"/>
                        </a:lnTo>
                        <a:lnTo>
                          <a:pt x="60" y="2"/>
                        </a:lnTo>
                        <a:lnTo>
                          <a:pt x="51" y="0"/>
                        </a:lnTo>
                        <a:lnTo>
                          <a:pt x="40" y="2"/>
                        </a:lnTo>
                        <a:lnTo>
                          <a:pt x="31" y="4"/>
                        </a:lnTo>
                        <a:lnTo>
                          <a:pt x="21" y="9"/>
                        </a:lnTo>
                        <a:lnTo>
                          <a:pt x="15" y="15"/>
                        </a:lnTo>
                        <a:lnTo>
                          <a:pt x="8" y="23"/>
                        </a:lnTo>
                        <a:lnTo>
                          <a:pt x="4" y="31"/>
                        </a:lnTo>
                        <a:lnTo>
                          <a:pt x="2" y="40"/>
                        </a:lnTo>
                        <a:lnTo>
                          <a:pt x="0" y="50"/>
                        </a:lnTo>
                        <a:lnTo>
                          <a:pt x="2" y="61"/>
                        </a:lnTo>
                        <a:lnTo>
                          <a:pt x="4" y="70"/>
                        </a:lnTo>
                        <a:lnTo>
                          <a:pt x="8" y="78"/>
                        </a:lnTo>
                        <a:lnTo>
                          <a:pt x="15" y="86"/>
                        </a:lnTo>
                        <a:lnTo>
                          <a:pt x="21" y="91"/>
                        </a:lnTo>
                        <a:lnTo>
                          <a:pt x="31" y="97"/>
                        </a:lnTo>
                        <a:lnTo>
                          <a:pt x="40" y="99"/>
                        </a:lnTo>
                        <a:lnTo>
                          <a:pt x="51" y="100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62" name="Freeform 246"/>
                  <p:cNvSpPr>
                    <a:spLocks/>
                  </p:cNvSpPr>
                  <p:nvPr/>
                </p:nvSpPr>
                <p:spPr bwMode="auto">
                  <a:xfrm>
                    <a:off x="2717" y="1343"/>
                    <a:ext cx="25" cy="25"/>
                  </a:xfrm>
                  <a:custGeom>
                    <a:avLst/>
                    <a:gdLst>
                      <a:gd name="T0" fmla="*/ 50 w 99"/>
                      <a:gd name="T1" fmla="*/ 99 h 99"/>
                      <a:gd name="T2" fmla="*/ 59 w 99"/>
                      <a:gd name="T3" fmla="*/ 97 h 99"/>
                      <a:gd name="T4" fmla="*/ 69 w 99"/>
                      <a:gd name="T5" fmla="*/ 95 h 99"/>
                      <a:gd name="T6" fmla="*/ 78 w 99"/>
                      <a:gd name="T7" fmla="*/ 91 h 99"/>
                      <a:gd name="T8" fmla="*/ 84 w 99"/>
                      <a:gd name="T9" fmla="*/ 84 h 99"/>
                      <a:gd name="T10" fmla="*/ 91 w 99"/>
                      <a:gd name="T11" fmla="*/ 78 h 99"/>
                      <a:gd name="T12" fmla="*/ 95 w 99"/>
                      <a:gd name="T13" fmla="*/ 68 h 99"/>
                      <a:gd name="T14" fmla="*/ 99 w 99"/>
                      <a:gd name="T15" fmla="*/ 59 h 99"/>
                      <a:gd name="T16" fmla="*/ 99 w 99"/>
                      <a:gd name="T17" fmla="*/ 49 h 99"/>
                      <a:gd name="T18" fmla="*/ 99 w 99"/>
                      <a:gd name="T19" fmla="*/ 39 h 99"/>
                      <a:gd name="T20" fmla="*/ 95 w 99"/>
                      <a:gd name="T21" fmla="*/ 30 h 99"/>
                      <a:gd name="T22" fmla="*/ 91 w 99"/>
                      <a:gd name="T23" fmla="*/ 21 h 99"/>
                      <a:gd name="T24" fmla="*/ 84 w 99"/>
                      <a:gd name="T25" fmla="*/ 14 h 99"/>
                      <a:gd name="T26" fmla="*/ 78 w 99"/>
                      <a:gd name="T27" fmla="*/ 8 h 99"/>
                      <a:gd name="T28" fmla="*/ 69 w 99"/>
                      <a:gd name="T29" fmla="*/ 4 h 99"/>
                      <a:gd name="T30" fmla="*/ 59 w 99"/>
                      <a:gd name="T31" fmla="*/ 0 h 99"/>
                      <a:gd name="T32" fmla="*/ 50 w 99"/>
                      <a:gd name="T33" fmla="*/ 0 h 99"/>
                      <a:gd name="T34" fmla="*/ 40 w 99"/>
                      <a:gd name="T35" fmla="*/ 0 h 99"/>
                      <a:gd name="T36" fmla="*/ 30 w 99"/>
                      <a:gd name="T37" fmla="*/ 4 h 99"/>
                      <a:gd name="T38" fmla="*/ 22 w 99"/>
                      <a:gd name="T39" fmla="*/ 8 h 99"/>
                      <a:gd name="T40" fmla="*/ 14 w 99"/>
                      <a:gd name="T41" fmla="*/ 14 h 99"/>
                      <a:gd name="T42" fmla="*/ 8 w 99"/>
                      <a:gd name="T43" fmla="*/ 21 h 99"/>
                      <a:gd name="T44" fmla="*/ 4 w 99"/>
                      <a:gd name="T45" fmla="*/ 30 h 99"/>
                      <a:gd name="T46" fmla="*/ 1 w 99"/>
                      <a:gd name="T47" fmla="*/ 39 h 99"/>
                      <a:gd name="T48" fmla="*/ 0 w 99"/>
                      <a:gd name="T49" fmla="*/ 49 h 99"/>
                      <a:gd name="T50" fmla="*/ 1 w 99"/>
                      <a:gd name="T51" fmla="*/ 59 h 99"/>
                      <a:gd name="T52" fmla="*/ 4 w 99"/>
                      <a:gd name="T53" fmla="*/ 68 h 99"/>
                      <a:gd name="T54" fmla="*/ 8 w 99"/>
                      <a:gd name="T55" fmla="*/ 78 h 99"/>
                      <a:gd name="T56" fmla="*/ 14 w 99"/>
                      <a:gd name="T57" fmla="*/ 84 h 99"/>
                      <a:gd name="T58" fmla="*/ 22 w 99"/>
                      <a:gd name="T59" fmla="*/ 91 h 99"/>
                      <a:gd name="T60" fmla="*/ 30 w 99"/>
                      <a:gd name="T61" fmla="*/ 95 h 99"/>
                      <a:gd name="T62" fmla="*/ 40 w 99"/>
                      <a:gd name="T63" fmla="*/ 97 h 99"/>
                      <a:gd name="T64" fmla="*/ 50 w 99"/>
                      <a:gd name="T65" fmla="*/ 99 h 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99" h="99">
                        <a:moveTo>
                          <a:pt x="50" y="99"/>
                        </a:moveTo>
                        <a:lnTo>
                          <a:pt x="59" y="97"/>
                        </a:lnTo>
                        <a:lnTo>
                          <a:pt x="69" y="95"/>
                        </a:lnTo>
                        <a:lnTo>
                          <a:pt x="78" y="91"/>
                        </a:lnTo>
                        <a:lnTo>
                          <a:pt x="84" y="84"/>
                        </a:lnTo>
                        <a:lnTo>
                          <a:pt x="91" y="78"/>
                        </a:lnTo>
                        <a:lnTo>
                          <a:pt x="95" y="68"/>
                        </a:lnTo>
                        <a:lnTo>
                          <a:pt x="99" y="59"/>
                        </a:lnTo>
                        <a:lnTo>
                          <a:pt x="99" y="49"/>
                        </a:lnTo>
                        <a:lnTo>
                          <a:pt x="99" y="39"/>
                        </a:lnTo>
                        <a:lnTo>
                          <a:pt x="95" y="30"/>
                        </a:lnTo>
                        <a:lnTo>
                          <a:pt x="91" y="21"/>
                        </a:lnTo>
                        <a:lnTo>
                          <a:pt x="84" y="14"/>
                        </a:lnTo>
                        <a:lnTo>
                          <a:pt x="78" y="8"/>
                        </a:lnTo>
                        <a:lnTo>
                          <a:pt x="69" y="4"/>
                        </a:lnTo>
                        <a:lnTo>
                          <a:pt x="59" y="0"/>
                        </a:lnTo>
                        <a:lnTo>
                          <a:pt x="50" y="0"/>
                        </a:lnTo>
                        <a:lnTo>
                          <a:pt x="40" y="0"/>
                        </a:lnTo>
                        <a:lnTo>
                          <a:pt x="30" y="4"/>
                        </a:lnTo>
                        <a:lnTo>
                          <a:pt x="22" y="8"/>
                        </a:lnTo>
                        <a:lnTo>
                          <a:pt x="14" y="14"/>
                        </a:lnTo>
                        <a:lnTo>
                          <a:pt x="8" y="21"/>
                        </a:lnTo>
                        <a:lnTo>
                          <a:pt x="4" y="30"/>
                        </a:lnTo>
                        <a:lnTo>
                          <a:pt x="1" y="39"/>
                        </a:lnTo>
                        <a:lnTo>
                          <a:pt x="0" y="49"/>
                        </a:lnTo>
                        <a:lnTo>
                          <a:pt x="1" y="59"/>
                        </a:lnTo>
                        <a:lnTo>
                          <a:pt x="4" y="68"/>
                        </a:lnTo>
                        <a:lnTo>
                          <a:pt x="8" y="78"/>
                        </a:lnTo>
                        <a:lnTo>
                          <a:pt x="14" y="84"/>
                        </a:lnTo>
                        <a:lnTo>
                          <a:pt x="22" y="91"/>
                        </a:lnTo>
                        <a:lnTo>
                          <a:pt x="30" y="95"/>
                        </a:lnTo>
                        <a:lnTo>
                          <a:pt x="40" y="97"/>
                        </a:lnTo>
                        <a:lnTo>
                          <a:pt x="50" y="99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63" name="Freeform 247"/>
                  <p:cNvSpPr>
                    <a:spLocks/>
                  </p:cNvSpPr>
                  <p:nvPr/>
                </p:nvSpPr>
                <p:spPr bwMode="auto">
                  <a:xfrm>
                    <a:off x="2717" y="1343"/>
                    <a:ext cx="25" cy="25"/>
                  </a:xfrm>
                  <a:custGeom>
                    <a:avLst/>
                    <a:gdLst>
                      <a:gd name="T0" fmla="*/ 50 w 99"/>
                      <a:gd name="T1" fmla="*/ 99 h 99"/>
                      <a:gd name="T2" fmla="*/ 59 w 99"/>
                      <a:gd name="T3" fmla="*/ 97 h 99"/>
                      <a:gd name="T4" fmla="*/ 69 w 99"/>
                      <a:gd name="T5" fmla="*/ 95 h 99"/>
                      <a:gd name="T6" fmla="*/ 78 w 99"/>
                      <a:gd name="T7" fmla="*/ 91 h 99"/>
                      <a:gd name="T8" fmla="*/ 84 w 99"/>
                      <a:gd name="T9" fmla="*/ 84 h 99"/>
                      <a:gd name="T10" fmla="*/ 91 w 99"/>
                      <a:gd name="T11" fmla="*/ 78 h 99"/>
                      <a:gd name="T12" fmla="*/ 95 w 99"/>
                      <a:gd name="T13" fmla="*/ 68 h 99"/>
                      <a:gd name="T14" fmla="*/ 99 w 99"/>
                      <a:gd name="T15" fmla="*/ 59 h 99"/>
                      <a:gd name="T16" fmla="*/ 99 w 99"/>
                      <a:gd name="T17" fmla="*/ 49 h 99"/>
                      <a:gd name="T18" fmla="*/ 99 w 99"/>
                      <a:gd name="T19" fmla="*/ 39 h 99"/>
                      <a:gd name="T20" fmla="*/ 95 w 99"/>
                      <a:gd name="T21" fmla="*/ 30 h 99"/>
                      <a:gd name="T22" fmla="*/ 91 w 99"/>
                      <a:gd name="T23" fmla="*/ 21 h 99"/>
                      <a:gd name="T24" fmla="*/ 84 w 99"/>
                      <a:gd name="T25" fmla="*/ 14 h 99"/>
                      <a:gd name="T26" fmla="*/ 78 w 99"/>
                      <a:gd name="T27" fmla="*/ 8 h 99"/>
                      <a:gd name="T28" fmla="*/ 69 w 99"/>
                      <a:gd name="T29" fmla="*/ 4 h 99"/>
                      <a:gd name="T30" fmla="*/ 59 w 99"/>
                      <a:gd name="T31" fmla="*/ 0 h 99"/>
                      <a:gd name="T32" fmla="*/ 50 w 99"/>
                      <a:gd name="T33" fmla="*/ 0 h 99"/>
                      <a:gd name="T34" fmla="*/ 40 w 99"/>
                      <a:gd name="T35" fmla="*/ 0 h 99"/>
                      <a:gd name="T36" fmla="*/ 30 w 99"/>
                      <a:gd name="T37" fmla="*/ 4 h 99"/>
                      <a:gd name="T38" fmla="*/ 22 w 99"/>
                      <a:gd name="T39" fmla="*/ 8 h 99"/>
                      <a:gd name="T40" fmla="*/ 14 w 99"/>
                      <a:gd name="T41" fmla="*/ 14 h 99"/>
                      <a:gd name="T42" fmla="*/ 8 w 99"/>
                      <a:gd name="T43" fmla="*/ 21 h 99"/>
                      <a:gd name="T44" fmla="*/ 4 w 99"/>
                      <a:gd name="T45" fmla="*/ 30 h 99"/>
                      <a:gd name="T46" fmla="*/ 1 w 99"/>
                      <a:gd name="T47" fmla="*/ 39 h 99"/>
                      <a:gd name="T48" fmla="*/ 0 w 99"/>
                      <a:gd name="T49" fmla="*/ 49 h 99"/>
                      <a:gd name="T50" fmla="*/ 1 w 99"/>
                      <a:gd name="T51" fmla="*/ 59 h 99"/>
                      <a:gd name="T52" fmla="*/ 4 w 99"/>
                      <a:gd name="T53" fmla="*/ 68 h 99"/>
                      <a:gd name="T54" fmla="*/ 8 w 99"/>
                      <a:gd name="T55" fmla="*/ 78 h 99"/>
                      <a:gd name="T56" fmla="*/ 14 w 99"/>
                      <a:gd name="T57" fmla="*/ 84 h 99"/>
                      <a:gd name="T58" fmla="*/ 22 w 99"/>
                      <a:gd name="T59" fmla="*/ 91 h 99"/>
                      <a:gd name="T60" fmla="*/ 30 w 99"/>
                      <a:gd name="T61" fmla="*/ 95 h 99"/>
                      <a:gd name="T62" fmla="*/ 40 w 99"/>
                      <a:gd name="T63" fmla="*/ 97 h 99"/>
                      <a:gd name="T64" fmla="*/ 50 w 99"/>
                      <a:gd name="T65" fmla="*/ 99 h 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99" h="99">
                        <a:moveTo>
                          <a:pt x="50" y="99"/>
                        </a:moveTo>
                        <a:lnTo>
                          <a:pt x="59" y="97"/>
                        </a:lnTo>
                        <a:lnTo>
                          <a:pt x="69" y="95"/>
                        </a:lnTo>
                        <a:lnTo>
                          <a:pt x="78" y="91"/>
                        </a:lnTo>
                        <a:lnTo>
                          <a:pt x="84" y="84"/>
                        </a:lnTo>
                        <a:lnTo>
                          <a:pt x="91" y="78"/>
                        </a:lnTo>
                        <a:lnTo>
                          <a:pt x="95" y="68"/>
                        </a:lnTo>
                        <a:lnTo>
                          <a:pt x="99" y="59"/>
                        </a:lnTo>
                        <a:lnTo>
                          <a:pt x="99" y="49"/>
                        </a:lnTo>
                        <a:lnTo>
                          <a:pt x="99" y="39"/>
                        </a:lnTo>
                        <a:lnTo>
                          <a:pt x="95" y="30"/>
                        </a:lnTo>
                        <a:lnTo>
                          <a:pt x="91" y="21"/>
                        </a:lnTo>
                        <a:lnTo>
                          <a:pt x="84" y="14"/>
                        </a:lnTo>
                        <a:lnTo>
                          <a:pt x="78" y="8"/>
                        </a:lnTo>
                        <a:lnTo>
                          <a:pt x="69" y="4"/>
                        </a:lnTo>
                        <a:lnTo>
                          <a:pt x="59" y="0"/>
                        </a:lnTo>
                        <a:lnTo>
                          <a:pt x="50" y="0"/>
                        </a:lnTo>
                        <a:lnTo>
                          <a:pt x="40" y="0"/>
                        </a:lnTo>
                        <a:lnTo>
                          <a:pt x="30" y="4"/>
                        </a:lnTo>
                        <a:lnTo>
                          <a:pt x="22" y="8"/>
                        </a:lnTo>
                        <a:lnTo>
                          <a:pt x="14" y="14"/>
                        </a:lnTo>
                        <a:lnTo>
                          <a:pt x="8" y="21"/>
                        </a:lnTo>
                        <a:lnTo>
                          <a:pt x="4" y="30"/>
                        </a:lnTo>
                        <a:lnTo>
                          <a:pt x="1" y="39"/>
                        </a:lnTo>
                        <a:lnTo>
                          <a:pt x="0" y="49"/>
                        </a:lnTo>
                        <a:lnTo>
                          <a:pt x="1" y="59"/>
                        </a:lnTo>
                        <a:lnTo>
                          <a:pt x="4" y="68"/>
                        </a:lnTo>
                        <a:lnTo>
                          <a:pt x="8" y="78"/>
                        </a:lnTo>
                        <a:lnTo>
                          <a:pt x="14" y="84"/>
                        </a:lnTo>
                        <a:lnTo>
                          <a:pt x="22" y="91"/>
                        </a:lnTo>
                        <a:lnTo>
                          <a:pt x="30" y="95"/>
                        </a:lnTo>
                        <a:lnTo>
                          <a:pt x="40" y="97"/>
                        </a:lnTo>
                        <a:lnTo>
                          <a:pt x="50" y="99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64" name="Freeform 248"/>
                  <p:cNvSpPr>
                    <a:spLocks/>
                  </p:cNvSpPr>
                  <p:nvPr/>
                </p:nvSpPr>
                <p:spPr bwMode="auto">
                  <a:xfrm>
                    <a:off x="2556" y="1418"/>
                    <a:ext cx="32" cy="32"/>
                  </a:xfrm>
                  <a:custGeom>
                    <a:avLst/>
                    <a:gdLst>
                      <a:gd name="T0" fmla="*/ 64 w 128"/>
                      <a:gd name="T1" fmla="*/ 127 h 127"/>
                      <a:gd name="T2" fmla="*/ 76 w 128"/>
                      <a:gd name="T3" fmla="*/ 125 h 127"/>
                      <a:gd name="T4" fmla="*/ 88 w 128"/>
                      <a:gd name="T5" fmla="*/ 123 h 127"/>
                      <a:gd name="T6" fmla="*/ 99 w 128"/>
                      <a:gd name="T7" fmla="*/ 116 h 127"/>
                      <a:gd name="T8" fmla="*/ 108 w 128"/>
                      <a:gd name="T9" fmla="*/ 108 h 127"/>
                      <a:gd name="T10" fmla="*/ 116 w 128"/>
                      <a:gd name="T11" fmla="*/ 99 h 127"/>
                      <a:gd name="T12" fmla="*/ 123 w 128"/>
                      <a:gd name="T13" fmla="*/ 88 h 127"/>
                      <a:gd name="T14" fmla="*/ 126 w 128"/>
                      <a:gd name="T15" fmla="*/ 76 h 127"/>
                      <a:gd name="T16" fmla="*/ 128 w 128"/>
                      <a:gd name="T17" fmla="*/ 63 h 127"/>
                      <a:gd name="T18" fmla="*/ 126 w 128"/>
                      <a:gd name="T19" fmla="*/ 51 h 127"/>
                      <a:gd name="T20" fmla="*/ 123 w 128"/>
                      <a:gd name="T21" fmla="*/ 40 h 127"/>
                      <a:gd name="T22" fmla="*/ 116 w 128"/>
                      <a:gd name="T23" fmla="*/ 28 h 127"/>
                      <a:gd name="T24" fmla="*/ 108 w 128"/>
                      <a:gd name="T25" fmla="*/ 18 h 127"/>
                      <a:gd name="T26" fmla="*/ 99 w 128"/>
                      <a:gd name="T27" fmla="*/ 10 h 127"/>
                      <a:gd name="T28" fmla="*/ 88 w 128"/>
                      <a:gd name="T29" fmla="*/ 5 h 127"/>
                      <a:gd name="T30" fmla="*/ 76 w 128"/>
                      <a:gd name="T31" fmla="*/ 1 h 127"/>
                      <a:gd name="T32" fmla="*/ 64 w 128"/>
                      <a:gd name="T33" fmla="*/ 0 h 127"/>
                      <a:gd name="T34" fmla="*/ 51 w 128"/>
                      <a:gd name="T35" fmla="*/ 1 h 127"/>
                      <a:gd name="T36" fmla="*/ 39 w 128"/>
                      <a:gd name="T37" fmla="*/ 5 h 127"/>
                      <a:gd name="T38" fmla="*/ 29 w 128"/>
                      <a:gd name="T39" fmla="*/ 10 h 127"/>
                      <a:gd name="T40" fmla="*/ 20 w 128"/>
                      <a:gd name="T41" fmla="*/ 18 h 127"/>
                      <a:gd name="T42" fmla="*/ 12 w 128"/>
                      <a:gd name="T43" fmla="*/ 28 h 127"/>
                      <a:gd name="T44" fmla="*/ 5 w 128"/>
                      <a:gd name="T45" fmla="*/ 40 h 127"/>
                      <a:gd name="T46" fmla="*/ 1 w 128"/>
                      <a:gd name="T47" fmla="*/ 51 h 127"/>
                      <a:gd name="T48" fmla="*/ 0 w 128"/>
                      <a:gd name="T49" fmla="*/ 63 h 127"/>
                      <a:gd name="T50" fmla="*/ 1 w 128"/>
                      <a:gd name="T51" fmla="*/ 76 h 127"/>
                      <a:gd name="T52" fmla="*/ 5 w 128"/>
                      <a:gd name="T53" fmla="*/ 88 h 127"/>
                      <a:gd name="T54" fmla="*/ 12 w 128"/>
                      <a:gd name="T55" fmla="*/ 99 h 127"/>
                      <a:gd name="T56" fmla="*/ 20 w 128"/>
                      <a:gd name="T57" fmla="*/ 108 h 127"/>
                      <a:gd name="T58" fmla="*/ 29 w 128"/>
                      <a:gd name="T59" fmla="*/ 116 h 127"/>
                      <a:gd name="T60" fmla="*/ 39 w 128"/>
                      <a:gd name="T61" fmla="*/ 123 h 127"/>
                      <a:gd name="T62" fmla="*/ 51 w 128"/>
                      <a:gd name="T63" fmla="*/ 125 h 127"/>
                      <a:gd name="T64" fmla="*/ 64 w 128"/>
                      <a:gd name="T65" fmla="*/ 127 h 1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128" h="127">
                        <a:moveTo>
                          <a:pt x="64" y="127"/>
                        </a:moveTo>
                        <a:lnTo>
                          <a:pt x="76" y="125"/>
                        </a:lnTo>
                        <a:lnTo>
                          <a:pt x="88" y="123"/>
                        </a:lnTo>
                        <a:lnTo>
                          <a:pt x="99" y="116"/>
                        </a:lnTo>
                        <a:lnTo>
                          <a:pt x="108" y="108"/>
                        </a:lnTo>
                        <a:lnTo>
                          <a:pt x="116" y="99"/>
                        </a:lnTo>
                        <a:lnTo>
                          <a:pt x="123" y="88"/>
                        </a:lnTo>
                        <a:lnTo>
                          <a:pt x="126" y="76"/>
                        </a:lnTo>
                        <a:lnTo>
                          <a:pt x="128" y="63"/>
                        </a:lnTo>
                        <a:lnTo>
                          <a:pt x="126" y="51"/>
                        </a:lnTo>
                        <a:lnTo>
                          <a:pt x="123" y="40"/>
                        </a:lnTo>
                        <a:lnTo>
                          <a:pt x="116" y="28"/>
                        </a:lnTo>
                        <a:lnTo>
                          <a:pt x="108" y="18"/>
                        </a:lnTo>
                        <a:lnTo>
                          <a:pt x="99" y="10"/>
                        </a:lnTo>
                        <a:lnTo>
                          <a:pt x="88" y="5"/>
                        </a:lnTo>
                        <a:lnTo>
                          <a:pt x="76" y="1"/>
                        </a:lnTo>
                        <a:lnTo>
                          <a:pt x="64" y="0"/>
                        </a:lnTo>
                        <a:lnTo>
                          <a:pt x="51" y="1"/>
                        </a:lnTo>
                        <a:lnTo>
                          <a:pt x="39" y="5"/>
                        </a:lnTo>
                        <a:lnTo>
                          <a:pt x="29" y="10"/>
                        </a:lnTo>
                        <a:lnTo>
                          <a:pt x="20" y="18"/>
                        </a:lnTo>
                        <a:lnTo>
                          <a:pt x="12" y="28"/>
                        </a:lnTo>
                        <a:lnTo>
                          <a:pt x="5" y="40"/>
                        </a:lnTo>
                        <a:lnTo>
                          <a:pt x="1" y="51"/>
                        </a:lnTo>
                        <a:lnTo>
                          <a:pt x="0" y="63"/>
                        </a:lnTo>
                        <a:lnTo>
                          <a:pt x="1" y="76"/>
                        </a:lnTo>
                        <a:lnTo>
                          <a:pt x="5" y="88"/>
                        </a:lnTo>
                        <a:lnTo>
                          <a:pt x="12" y="99"/>
                        </a:lnTo>
                        <a:lnTo>
                          <a:pt x="20" y="108"/>
                        </a:lnTo>
                        <a:lnTo>
                          <a:pt x="29" y="116"/>
                        </a:lnTo>
                        <a:lnTo>
                          <a:pt x="39" y="123"/>
                        </a:lnTo>
                        <a:lnTo>
                          <a:pt x="51" y="125"/>
                        </a:lnTo>
                        <a:lnTo>
                          <a:pt x="64" y="127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65" name="Freeform 249"/>
                  <p:cNvSpPr>
                    <a:spLocks/>
                  </p:cNvSpPr>
                  <p:nvPr/>
                </p:nvSpPr>
                <p:spPr bwMode="auto">
                  <a:xfrm>
                    <a:off x="2556" y="1418"/>
                    <a:ext cx="32" cy="32"/>
                  </a:xfrm>
                  <a:custGeom>
                    <a:avLst/>
                    <a:gdLst>
                      <a:gd name="T0" fmla="*/ 64 w 128"/>
                      <a:gd name="T1" fmla="*/ 127 h 127"/>
                      <a:gd name="T2" fmla="*/ 76 w 128"/>
                      <a:gd name="T3" fmla="*/ 125 h 127"/>
                      <a:gd name="T4" fmla="*/ 88 w 128"/>
                      <a:gd name="T5" fmla="*/ 123 h 127"/>
                      <a:gd name="T6" fmla="*/ 99 w 128"/>
                      <a:gd name="T7" fmla="*/ 116 h 127"/>
                      <a:gd name="T8" fmla="*/ 108 w 128"/>
                      <a:gd name="T9" fmla="*/ 108 h 127"/>
                      <a:gd name="T10" fmla="*/ 116 w 128"/>
                      <a:gd name="T11" fmla="*/ 99 h 127"/>
                      <a:gd name="T12" fmla="*/ 123 w 128"/>
                      <a:gd name="T13" fmla="*/ 88 h 127"/>
                      <a:gd name="T14" fmla="*/ 126 w 128"/>
                      <a:gd name="T15" fmla="*/ 76 h 127"/>
                      <a:gd name="T16" fmla="*/ 128 w 128"/>
                      <a:gd name="T17" fmla="*/ 63 h 127"/>
                      <a:gd name="T18" fmla="*/ 126 w 128"/>
                      <a:gd name="T19" fmla="*/ 51 h 127"/>
                      <a:gd name="T20" fmla="*/ 123 w 128"/>
                      <a:gd name="T21" fmla="*/ 40 h 127"/>
                      <a:gd name="T22" fmla="*/ 116 w 128"/>
                      <a:gd name="T23" fmla="*/ 28 h 127"/>
                      <a:gd name="T24" fmla="*/ 108 w 128"/>
                      <a:gd name="T25" fmla="*/ 18 h 127"/>
                      <a:gd name="T26" fmla="*/ 99 w 128"/>
                      <a:gd name="T27" fmla="*/ 10 h 127"/>
                      <a:gd name="T28" fmla="*/ 88 w 128"/>
                      <a:gd name="T29" fmla="*/ 5 h 127"/>
                      <a:gd name="T30" fmla="*/ 76 w 128"/>
                      <a:gd name="T31" fmla="*/ 1 h 127"/>
                      <a:gd name="T32" fmla="*/ 64 w 128"/>
                      <a:gd name="T33" fmla="*/ 0 h 127"/>
                      <a:gd name="T34" fmla="*/ 51 w 128"/>
                      <a:gd name="T35" fmla="*/ 1 h 127"/>
                      <a:gd name="T36" fmla="*/ 39 w 128"/>
                      <a:gd name="T37" fmla="*/ 5 h 127"/>
                      <a:gd name="T38" fmla="*/ 29 w 128"/>
                      <a:gd name="T39" fmla="*/ 10 h 127"/>
                      <a:gd name="T40" fmla="*/ 20 w 128"/>
                      <a:gd name="T41" fmla="*/ 18 h 127"/>
                      <a:gd name="T42" fmla="*/ 12 w 128"/>
                      <a:gd name="T43" fmla="*/ 28 h 127"/>
                      <a:gd name="T44" fmla="*/ 5 w 128"/>
                      <a:gd name="T45" fmla="*/ 40 h 127"/>
                      <a:gd name="T46" fmla="*/ 1 w 128"/>
                      <a:gd name="T47" fmla="*/ 51 h 127"/>
                      <a:gd name="T48" fmla="*/ 0 w 128"/>
                      <a:gd name="T49" fmla="*/ 63 h 127"/>
                      <a:gd name="T50" fmla="*/ 1 w 128"/>
                      <a:gd name="T51" fmla="*/ 76 h 127"/>
                      <a:gd name="T52" fmla="*/ 5 w 128"/>
                      <a:gd name="T53" fmla="*/ 88 h 127"/>
                      <a:gd name="T54" fmla="*/ 12 w 128"/>
                      <a:gd name="T55" fmla="*/ 99 h 127"/>
                      <a:gd name="T56" fmla="*/ 20 w 128"/>
                      <a:gd name="T57" fmla="*/ 108 h 127"/>
                      <a:gd name="T58" fmla="*/ 29 w 128"/>
                      <a:gd name="T59" fmla="*/ 116 h 127"/>
                      <a:gd name="T60" fmla="*/ 39 w 128"/>
                      <a:gd name="T61" fmla="*/ 123 h 127"/>
                      <a:gd name="T62" fmla="*/ 51 w 128"/>
                      <a:gd name="T63" fmla="*/ 125 h 127"/>
                      <a:gd name="T64" fmla="*/ 64 w 128"/>
                      <a:gd name="T65" fmla="*/ 127 h 1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128" h="127">
                        <a:moveTo>
                          <a:pt x="64" y="127"/>
                        </a:moveTo>
                        <a:lnTo>
                          <a:pt x="76" y="125"/>
                        </a:lnTo>
                        <a:lnTo>
                          <a:pt x="88" y="123"/>
                        </a:lnTo>
                        <a:lnTo>
                          <a:pt x="99" y="116"/>
                        </a:lnTo>
                        <a:lnTo>
                          <a:pt x="108" y="108"/>
                        </a:lnTo>
                        <a:lnTo>
                          <a:pt x="116" y="99"/>
                        </a:lnTo>
                        <a:lnTo>
                          <a:pt x="123" y="88"/>
                        </a:lnTo>
                        <a:lnTo>
                          <a:pt x="126" y="76"/>
                        </a:lnTo>
                        <a:lnTo>
                          <a:pt x="128" y="63"/>
                        </a:lnTo>
                        <a:lnTo>
                          <a:pt x="126" y="51"/>
                        </a:lnTo>
                        <a:lnTo>
                          <a:pt x="123" y="40"/>
                        </a:lnTo>
                        <a:lnTo>
                          <a:pt x="116" y="28"/>
                        </a:lnTo>
                        <a:lnTo>
                          <a:pt x="108" y="18"/>
                        </a:lnTo>
                        <a:lnTo>
                          <a:pt x="99" y="10"/>
                        </a:lnTo>
                        <a:lnTo>
                          <a:pt x="88" y="5"/>
                        </a:lnTo>
                        <a:lnTo>
                          <a:pt x="76" y="1"/>
                        </a:lnTo>
                        <a:lnTo>
                          <a:pt x="64" y="0"/>
                        </a:lnTo>
                        <a:lnTo>
                          <a:pt x="51" y="1"/>
                        </a:lnTo>
                        <a:lnTo>
                          <a:pt x="39" y="5"/>
                        </a:lnTo>
                        <a:lnTo>
                          <a:pt x="29" y="10"/>
                        </a:lnTo>
                        <a:lnTo>
                          <a:pt x="20" y="18"/>
                        </a:lnTo>
                        <a:lnTo>
                          <a:pt x="12" y="28"/>
                        </a:lnTo>
                        <a:lnTo>
                          <a:pt x="5" y="40"/>
                        </a:lnTo>
                        <a:lnTo>
                          <a:pt x="1" y="51"/>
                        </a:lnTo>
                        <a:lnTo>
                          <a:pt x="0" y="63"/>
                        </a:lnTo>
                        <a:lnTo>
                          <a:pt x="1" y="76"/>
                        </a:lnTo>
                        <a:lnTo>
                          <a:pt x="5" y="88"/>
                        </a:lnTo>
                        <a:lnTo>
                          <a:pt x="12" y="99"/>
                        </a:lnTo>
                        <a:lnTo>
                          <a:pt x="20" y="108"/>
                        </a:lnTo>
                        <a:lnTo>
                          <a:pt x="29" y="116"/>
                        </a:lnTo>
                        <a:lnTo>
                          <a:pt x="39" y="123"/>
                        </a:lnTo>
                        <a:lnTo>
                          <a:pt x="51" y="125"/>
                        </a:lnTo>
                        <a:lnTo>
                          <a:pt x="64" y="127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66" name="Freeform 250"/>
                  <p:cNvSpPr>
                    <a:spLocks/>
                  </p:cNvSpPr>
                  <p:nvPr/>
                </p:nvSpPr>
                <p:spPr bwMode="auto">
                  <a:xfrm>
                    <a:off x="2606" y="1484"/>
                    <a:ext cx="57" cy="56"/>
                  </a:xfrm>
                  <a:custGeom>
                    <a:avLst/>
                    <a:gdLst>
                      <a:gd name="T0" fmla="*/ 125 w 227"/>
                      <a:gd name="T1" fmla="*/ 226 h 227"/>
                      <a:gd name="T2" fmla="*/ 148 w 227"/>
                      <a:gd name="T3" fmla="*/ 222 h 227"/>
                      <a:gd name="T4" fmla="*/ 168 w 227"/>
                      <a:gd name="T5" fmla="*/ 214 h 227"/>
                      <a:gd name="T6" fmla="*/ 186 w 227"/>
                      <a:gd name="T7" fmla="*/ 201 h 227"/>
                      <a:gd name="T8" fmla="*/ 201 w 227"/>
                      <a:gd name="T9" fmla="*/ 186 h 227"/>
                      <a:gd name="T10" fmla="*/ 214 w 227"/>
                      <a:gd name="T11" fmla="*/ 168 h 227"/>
                      <a:gd name="T12" fmla="*/ 222 w 227"/>
                      <a:gd name="T13" fmla="*/ 148 h 227"/>
                      <a:gd name="T14" fmla="*/ 227 w 227"/>
                      <a:gd name="T15" fmla="*/ 126 h 227"/>
                      <a:gd name="T16" fmla="*/ 227 w 227"/>
                      <a:gd name="T17" fmla="*/ 102 h 227"/>
                      <a:gd name="T18" fmla="*/ 222 w 227"/>
                      <a:gd name="T19" fmla="*/ 81 h 227"/>
                      <a:gd name="T20" fmla="*/ 214 w 227"/>
                      <a:gd name="T21" fmla="*/ 60 h 227"/>
                      <a:gd name="T22" fmla="*/ 201 w 227"/>
                      <a:gd name="T23" fmla="*/ 43 h 227"/>
                      <a:gd name="T24" fmla="*/ 186 w 227"/>
                      <a:gd name="T25" fmla="*/ 27 h 227"/>
                      <a:gd name="T26" fmla="*/ 168 w 227"/>
                      <a:gd name="T27" fmla="*/ 15 h 227"/>
                      <a:gd name="T28" fmla="*/ 148 w 227"/>
                      <a:gd name="T29" fmla="*/ 6 h 227"/>
                      <a:gd name="T30" fmla="*/ 125 w 227"/>
                      <a:gd name="T31" fmla="*/ 2 h 227"/>
                      <a:gd name="T32" fmla="*/ 103 w 227"/>
                      <a:gd name="T33" fmla="*/ 2 h 227"/>
                      <a:gd name="T34" fmla="*/ 81 w 227"/>
                      <a:gd name="T35" fmla="*/ 6 h 227"/>
                      <a:gd name="T36" fmla="*/ 59 w 227"/>
                      <a:gd name="T37" fmla="*/ 15 h 227"/>
                      <a:gd name="T38" fmla="*/ 42 w 227"/>
                      <a:gd name="T39" fmla="*/ 27 h 227"/>
                      <a:gd name="T40" fmla="*/ 26 w 227"/>
                      <a:gd name="T41" fmla="*/ 43 h 227"/>
                      <a:gd name="T42" fmla="*/ 15 w 227"/>
                      <a:gd name="T43" fmla="*/ 60 h 227"/>
                      <a:gd name="T44" fmla="*/ 5 w 227"/>
                      <a:gd name="T45" fmla="*/ 81 h 227"/>
                      <a:gd name="T46" fmla="*/ 1 w 227"/>
                      <a:gd name="T47" fmla="*/ 102 h 227"/>
                      <a:gd name="T48" fmla="*/ 1 w 227"/>
                      <a:gd name="T49" fmla="*/ 126 h 227"/>
                      <a:gd name="T50" fmla="*/ 5 w 227"/>
                      <a:gd name="T51" fmla="*/ 148 h 227"/>
                      <a:gd name="T52" fmla="*/ 15 w 227"/>
                      <a:gd name="T53" fmla="*/ 168 h 227"/>
                      <a:gd name="T54" fmla="*/ 26 w 227"/>
                      <a:gd name="T55" fmla="*/ 186 h 227"/>
                      <a:gd name="T56" fmla="*/ 42 w 227"/>
                      <a:gd name="T57" fmla="*/ 201 h 227"/>
                      <a:gd name="T58" fmla="*/ 59 w 227"/>
                      <a:gd name="T59" fmla="*/ 214 h 227"/>
                      <a:gd name="T60" fmla="*/ 81 w 227"/>
                      <a:gd name="T61" fmla="*/ 222 h 227"/>
                      <a:gd name="T62" fmla="*/ 103 w 227"/>
                      <a:gd name="T63" fmla="*/ 226 h 2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27" h="227">
                        <a:moveTo>
                          <a:pt x="114" y="227"/>
                        </a:moveTo>
                        <a:lnTo>
                          <a:pt x="125" y="226"/>
                        </a:lnTo>
                        <a:lnTo>
                          <a:pt x="137" y="225"/>
                        </a:lnTo>
                        <a:lnTo>
                          <a:pt x="148" y="222"/>
                        </a:lnTo>
                        <a:lnTo>
                          <a:pt x="158" y="218"/>
                        </a:lnTo>
                        <a:lnTo>
                          <a:pt x="168" y="214"/>
                        </a:lnTo>
                        <a:lnTo>
                          <a:pt x="177" y="207"/>
                        </a:lnTo>
                        <a:lnTo>
                          <a:pt x="186" y="201"/>
                        </a:lnTo>
                        <a:lnTo>
                          <a:pt x="194" y="194"/>
                        </a:lnTo>
                        <a:lnTo>
                          <a:pt x="201" y="186"/>
                        </a:lnTo>
                        <a:lnTo>
                          <a:pt x="207" y="177"/>
                        </a:lnTo>
                        <a:lnTo>
                          <a:pt x="214" y="168"/>
                        </a:lnTo>
                        <a:lnTo>
                          <a:pt x="218" y="157"/>
                        </a:lnTo>
                        <a:lnTo>
                          <a:pt x="222" y="148"/>
                        </a:lnTo>
                        <a:lnTo>
                          <a:pt x="224" y="136"/>
                        </a:lnTo>
                        <a:lnTo>
                          <a:pt x="227" y="126"/>
                        </a:lnTo>
                        <a:lnTo>
                          <a:pt x="227" y="114"/>
                        </a:lnTo>
                        <a:lnTo>
                          <a:pt x="227" y="102"/>
                        </a:lnTo>
                        <a:lnTo>
                          <a:pt x="224" y="91"/>
                        </a:lnTo>
                        <a:lnTo>
                          <a:pt x="222" y="81"/>
                        </a:lnTo>
                        <a:lnTo>
                          <a:pt x="218" y="70"/>
                        </a:lnTo>
                        <a:lnTo>
                          <a:pt x="214" y="60"/>
                        </a:lnTo>
                        <a:lnTo>
                          <a:pt x="207" y="50"/>
                        </a:lnTo>
                        <a:lnTo>
                          <a:pt x="201" y="43"/>
                        </a:lnTo>
                        <a:lnTo>
                          <a:pt x="194" y="33"/>
                        </a:lnTo>
                        <a:lnTo>
                          <a:pt x="186" y="27"/>
                        </a:lnTo>
                        <a:lnTo>
                          <a:pt x="177" y="20"/>
                        </a:lnTo>
                        <a:lnTo>
                          <a:pt x="168" y="15"/>
                        </a:lnTo>
                        <a:lnTo>
                          <a:pt x="158" y="10"/>
                        </a:lnTo>
                        <a:lnTo>
                          <a:pt x="148" y="6"/>
                        </a:lnTo>
                        <a:lnTo>
                          <a:pt x="137" y="3"/>
                        </a:lnTo>
                        <a:lnTo>
                          <a:pt x="125" y="2"/>
                        </a:lnTo>
                        <a:lnTo>
                          <a:pt x="114" y="0"/>
                        </a:lnTo>
                        <a:lnTo>
                          <a:pt x="103" y="2"/>
                        </a:lnTo>
                        <a:lnTo>
                          <a:pt x="91" y="3"/>
                        </a:lnTo>
                        <a:lnTo>
                          <a:pt x="81" y="6"/>
                        </a:lnTo>
                        <a:lnTo>
                          <a:pt x="70" y="10"/>
                        </a:lnTo>
                        <a:lnTo>
                          <a:pt x="59" y="15"/>
                        </a:lnTo>
                        <a:lnTo>
                          <a:pt x="50" y="20"/>
                        </a:lnTo>
                        <a:lnTo>
                          <a:pt x="42" y="27"/>
                        </a:lnTo>
                        <a:lnTo>
                          <a:pt x="34" y="33"/>
                        </a:lnTo>
                        <a:lnTo>
                          <a:pt x="26" y="43"/>
                        </a:lnTo>
                        <a:lnTo>
                          <a:pt x="20" y="50"/>
                        </a:lnTo>
                        <a:lnTo>
                          <a:pt x="15" y="60"/>
                        </a:lnTo>
                        <a:lnTo>
                          <a:pt x="9" y="70"/>
                        </a:lnTo>
                        <a:lnTo>
                          <a:pt x="5" y="81"/>
                        </a:lnTo>
                        <a:lnTo>
                          <a:pt x="3" y="91"/>
                        </a:lnTo>
                        <a:lnTo>
                          <a:pt x="1" y="102"/>
                        </a:lnTo>
                        <a:lnTo>
                          <a:pt x="0" y="114"/>
                        </a:lnTo>
                        <a:lnTo>
                          <a:pt x="1" y="126"/>
                        </a:lnTo>
                        <a:lnTo>
                          <a:pt x="3" y="136"/>
                        </a:lnTo>
                        <a:lnTo>
                          <a:pt x="5" y="148"/>
                        </a:lnTo>
                        <a:lnTo>
                          <a:pt x="9" y="157"/>
                        </a:lnTo>
                        <a:lnTo>
                          <a:pt x="15" y="168"/>
                        </a:lnTo>
                        <a:lnTo>
                          <a:pt x="20" y="177"/>
                        </a:lnTo>
                        <a:lnTo>
                          <a:pt x="26" y="186"/>
                        </a:lnTo>
                        <a:lnTo>
                          <a:pt x="34" y="194"/>
                        </a:lnTo>
                        <a:lnTo>
                          <a:pt x="42" y="201"/>
                        </a:lnTo>
                        <a:lnTo>
                          <a:pt x="50" y="207"/>
                        </a:lnTo>
                        <a:lnTo>
                          <a:pt x="59" y="214"/>
                        </a:lnTo>
                        <a:lnTo>
                          <a:pt x="70" y="218"/>
                        </a:lnTo>
                        <a:lnTo>
                          <a:pt x="81" y="222"/>
                        </a:lnTo>
                        <a:lnTo>
                          <a:pt x="91" y="225"/>
                        </a:lnTo>
                        <a:lnTo>
                          <a:pt x="103" y="226"/>
                        </a:lnTo>
                        <a:lnTo>
                          <a:pt x="114" y="227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67" name="Freeform 251"/>
                  <p:cNvSpPr>
                    <a:spLocks/>
                  </p:cNvSpPr>
                  <p:nvPr/>
                </p:nvSpPr>
                <p:spPr bwMode="auto">
                  <a:xfrm>
                    <a:off x="2606" y="1484"/>
                    <a:ext cx="57" cy="56"/>
                  </a:xfrm>
                  <a:custGeom>
                    <a:avLst/>
                    <a:gdLst>
                      <a:gd name="T0" fmla="*/ 125 w 227"/>
                      <a:gd name="T1" fmla="*/ 226 h 227"/>
                      <a:gd name="T2" fmla="*/ 148 w 227"/>
                      <a:gd name="T3" fmla="*/ 222 h 227"/>
                      <a:gd name="T4" fmla="*/ 168 w 227"/>
                      <a:gd name="T5" fmla="*/ 214 h 227"/>
                      <a:gd name="T6" fmla="*/ 186 w 227"/>
                      <a:gd name="T7" fmla="*/ 201 h 227"/>
                      <a:gd name="T8" fmla="*/ 201 w 227"/>
                      <a:gd name="T9" fmla="*/ 186 h 227"/>
                      <a:gd name="T10" fmla="*/ 214 w 227"/>
                      <a:gd name="T11" fmla="*/ 168 h 227"/>
                      <a:gd name="T12" fmla="*/ 222 w 227"/>
                      <a:gd name="T13" fmla="*/ 148 h 227"/>
                      <a:gd name="T14" fmla="*/ 227 w 227"/>
                      <a:gd name="T15" fmla="*/ 126 h 227"/>
                      <a:gd name="T16" fmla="*/ 227 w 227"/>
                      <a:gd name="T17" fmla="*/ 102 h 227"/>
                      <a:gd name="T18" fmla="*/ 222 w 227"/>
                      <a:gd name="T19" fmla="*/ 81 h 227"/>
                      <a:gd name="T20" fmla="*/ 214 w 227"/>
                      <a:gd name="T21" fmla="*/ 60 h 227"/>
                      <a:gd name="T22" fmla="*/ 201 w 227"/>
                      <a:gd name="T23" fmla="*/ 43 h 227"/>
                      <a:gd name="T24" fmla="*/ 186 w 227"/>
                      <a:gd name="T25" fmla="*/ 27 h 227"/>
                      <a:gd name="T26" fmla="*/ 168 w 227"/>
                      <a:gd name="T27" fmla="*/ 15 h 227"/>
                      <a:gd name="T28" fmla="*/ 148 w 227"/>
                      <a:gd name="T29" fmla="*/ 6 h 227"/>
                      <a:gd name="T30" fmla="*/ 125 w 227"/>
                      <a:gd name="T31" fmla="*/ 2 h 227"/>
                      <a:gd name="T32" fmla="*/ 103 w 227"/>
                      <a:gd name="T33" fmla="*/ 2 h 227"/>
                      <a:gd name="T34" fmla="*/ 81 w 227"/>
                      <a:gd name="T35" fmla="*/ 6 h 227"/>
                      <a:gd name="T36" fmla="*/ 59 w 227"/>
                      <a:gd name="T37" fmla="*/ 15 h 227"/>
                      <a:gd name="T38" fmla="*/ 42 w 227"/>
                      <a:gd name="T39" fmla="*/ 27 h 227"/>
                      <a:gd name="T40" fmla="*/ 26 w 227"/>
                      <a:gd name="T41" fmla="*/ 43 h 227"/>
                      <a:gd name="T42" fmla="*/ 15 w 227"/>
                      <a:gd name="T43" fmla="*/ 60 h 227"/>
                      <a:gd name="T44" fmla="*/ 5 w 227"/>
                      <a:gd name="T45" fmla="*/ 81 h 227"/>
                      <a:gd name="T46" fmla="*/ 1 w 227"/>
                      <a:gd name="T47" fmla="*/ 102 h 227"/>
                      <a:gd name="T48" fmla="*/ 1 w 227"/>
                      <a:gd name="T49" fmla="*/ 126 h 227"/>
                      <a:gd name="T50" fmla="*/ 5 w 227"/>
                      <a:gd name="T51" fmla="*/ 148 h 227"/>
                      <a:gd name="T52" fmla="*/ 15 w 227"/>
                      <a:gd name="T53" fmla="*/ 168 h 227"/>
                      <a:gd name="T54" fmla="*/ 26 w 227"/>
                      <a:gd name="T55" fmla="*/ 186 h 227"/>
                      <a:gd name="T56" fmla="*/ 42 w 227"/>
                      <a:gd name="T57" fmla="*/ 201 h 227"/>
                      <a:gd name="T58" fmla="*/ 59 w 227"/>
                      <a:gd name="T59" fmla="*/ 214 h 227"/>
                      <a:gd name="T60" fmla="*/ 81 w 227"/>
                      <a:gd name="T61" fmla="*/ 222 h 227"/>
                      <a:gd name="T62" fmla="*/ 103 w 227"/>
                      <a:gd name="T63" fmla="*/ 226 h 2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27" h="227">
                        <a:moveTo>
                          <a:pt x="114" y="227"/>
                        </a:moveTo>
                        <a:lnTo>
                          <a:pt x="125" y="226"/>
                        </a:lnTo>
                        <a:lnTo>
                          <a:pt x="137" y="225"/>
                        </a:lnTo>
                        <a:lnTo>
                          <a:pt x="148" y="222"/>
                        </a:lnTo>
                        <a:lnTo>
                          <a:pt x="158" y="218"/>
                        </a:lnTo>
                        <a:lnTo>
                          <a:pt x="168" y="214"/>
                        </a:lnTo>
                        <a:lnTo>
                          <a:pt x="177" y="207"/>
                        </a:lnTo>
                        <a:lnTo>
                          <a:pt x="186" y="201"/>
                        </a:lnTo>
                        <a:lnTo>
                          <a:pt x="194" y="194"/>
                        </a:lnTo>
                        <a:lnTo>
                          <a:pt x="201" y="186"/>
                        </a:lnTo>
                        <a:lnTo>
                          <a:pt x="207" y="177"/>
                        </a:lnTo>
                        <a:lnTo>
                          <a:pt x="214" y="168"/>
                        </a:lnTo>
                        <a:lnTo>
                          <a:pt x="218" y="157"/>
                        </a:lnTo>
                        <a:lnTo>
                          <a:pt x="222" y="148"/>
                        </a:lnTo>
                        <a:lnTo>
                          <a:pt x="224" y="136"/>
                        </a:lnTo>
                        <a:lnTo>
                          <a:pt x="227" y="126"/>
                        </a:lnTo>
                        <a:lnTo>
                          <a:pt x="227" y="114"/>
                        </a:lnTo>
                        <a:lnTo>
                          <a:pt x="227" y="102"/>
                        </a:lnTo>
                        <a:lnTo>
                          <a:pt x="224" y="91"/>
                        </a:lnTo>
                        <a:lnTo>
                          <a:pt x="222" y="81"/>
                        </a:lnTo>
                        <a:lnTo>
                          <a:pt x="218" y="70"/>
                        </a:lnTo>
                        <a:lnTo>
                          <a:pt x="214" y="60"/>
                        </a:lnTo>
                        <a:lnTo>
                          <a:pt x="207" y="50"/>
                        </a:lnTo>
                        <a:lnTo>
                          <a:pt x="201" y="43"/>
                        </a:lnTo>
                        <a:lnTo>
                          <a:pt x="194" y="33"/>
                        </a:lnTo>
                        <a:lnTo>
                          <a:pt x="186" y="27"/>
                        </a:lnTo>
                        <a:lnTo>
                          <a:pt x="177" y="20"/>
                        </a:lnTo>
                        <a:lnTo>
                          <a:pt x="168" y="15"/>
                        </a:lnTo>
                        <a:lnTo>
                          <a:pt x="158" y="10"/>
                        </a:lnTo>
                        <a:lnTo>
                          <a:pt x="148" y="6"/>
                        </a:lnTo>
                        <a:lnTo>
                          <a:pt x="137" y="3"/>
                        </a:lnTo>
                        <a:lnTo>
                          <a:pt x="125" y="2"/>
                        </a:lnTo>
                        <a:lnTo>
                          <a:pt x="114" y="0"/>
                        </a:lnTo>
                        <a:lnTo>
                          <a:pt x="103" y="2"/>
                        </a:lnTo>
                        <a:lnTo>
                          <a:pt x="91" y="3"/>
                        </a:lnTo>
                        <a:lnTo>
                          <a:pt x="81" y="6"/>
                        </a:lnTo>
                        <a:lnTo>
                          <a:pt x="70" y="10"/>
                        </a:lnTo>
                        <a:lnTo>
                          <a:pt x="59" y="15"/>
                        </a:lnTo>
                        <a:lnTo>
                          <a:pt x="50" y="20"/>
                        </a:lnTo>
                        <a:lnTo>
                          <a:pt x="42" y="27"/>
                        </a:lnTo>
                        <a:lnTo>
                          <a:pt x="34" y="33"/>
                        </a:lnTo>
                        <a:lnTo>
                          <a:pt x="26" y="43"/>
                        </a:lnTo>
                        <a:lnTo>
                          <a:pt x="20" y="50"/>
                        </a:lnTo>
                        <a:lnTo>
                          <a:pt x="15" y="60"/>
                        </a:lnTo>
                        <a:lnTo>
                          <a:pt x="9" y="70"/>
                        </a:lnTo>
                        <a:lnTo>
                          <a:pt x="5" y="81"/>
                        </a:lnTo>
                        <a:lnTo>
                          <a:pt x="3" y="91"/>
                        </a:lnTo>
                        <a:lnTo>
                          <a:pt x="1" y="102"/>
                        </a:lnTo>
                        <a:lnTo>
                          <a:pt x="0" y="114"/>
                        </a:lnTo>
                        <a:lnTo>
                          <a:pt x="1" y="126"/>
                        </a:lnTo>
                        <a:lnTo>
                          <a:pt x="3" y="136"/>
                        </a:lnTo>
                        <a:lnTo>
                          <a:pt x="5" y="148"/>
                        </a:lnTo>
                        <a:lnTo>
                          <a:pt x="9" y="157"/>
                        </a:lnTo>
                        <a:lnTo>
                          <a:pt x="15" y="168"/>
                        </a:lnTo>
                        <a:lnTo>
                          <a:pt x="20" y="177"/>
                        </a:lnTo>
                        <a:lnTo>
                          <a:pt x="26" y="186"/>
                        </a:lnTo>
                        <a:lnTo>
                          <a:pt x="34" y="194"/>
                        </a:lnTo>
                        <a:lnTo>
                          <a:pt x="42" y="201"/>
                        </a:lnTo>
                        <a:lnTo>
                          <a:pt x="50" y="207"/>
                        </a:lnTo>
                        <a:lnTo>
                          <a:pt x="59" y="214"/>
                        </a:lnTo>
                        <a:lnTo>
                          <a:pt x="70" y="218"/>
                        </a:lnTo>
                        <a:lnTo>
                          <a:pt x="81" y="222"/>
                        </a:lnTo>
                        <a:lnTo>
                          <a:pt x="91" y="225"/>
                        </a:lnTo>
                        <a:lnTo>
                          <a:pt x="103" y="226"/>
                        </a:lnTo>
                        <a:lnTo>
                          <a:pt x="114" y="227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68" name="Freeform 252"/>
                  <p:cNvSpPr>
                    <a:spLocks/>
                  </p:cNvSpPr>
                  <p:nvPr/>
                </p:nvSpPr>
                <p:spPr bwMode="auto">
                  <a:xfrm>
                    <a:off x="2844" y="1416"/>
                    <a:ext cx="90" cy="90"/>
                  </a:xfrm>
                  <a:custGeom>
                    <a:avLst/>
                    <a:gdLst>
                      <a:gd name="T0" fmla="*/ 200 w 363"/>
                      <a:gd name="T1" fmla="*/ 361 h 362"/>
                      <a:gd name="T2" fmla="*/ 235 w 363"/>
                      <a:gd name="T3" fmla="*/ 354 h 362"/>
                      <a:gd name="T4" fmla="*/ 268 w 363"/>
                      <a:gd name="T5" fmla="*/ 340 h 362"/>
                      <a:gd name="T6" fmla="*/ 297 w 363"/>
                      <a:gd name="T7" fmla="*/ 321 h 362"/>
                      <a:gd name="T8" fmla="*/ 321 w 363"/>
                      <a:gd name="T9" fmla="*/ 296 h 362"/>
                      <a:gd name="T10" fmla="*/ 340 w 363"/>
                      <a:gd name="T11" fmla="*/ 267 h 362"/>
                      <a:gd name="T12" fmla="*/ 355 w 363"/>
                      <a:gd name="T13" fmla="*/ 234 h 362"/>
                      <a:gd name="T14" fmla="*/ 361 w 363"/>
                      <a:gd name="T15" fmla="*/ 200 h 362"/>
                      <a:gd name="T16" fmla="*/ 361 w 363"/>
                      <a:gd name="T17" fmla="*/ 163 h 362"/>
                      <a:gd name="T18" fmla="*/ 355 w 363"/>
                      <a:gd name="T19" fmla="*/ 128 h 362"/>
                      <a:gd name="T20" fmla="*/ 340 w 363"/>
                      <a:gd name="T21" fmla="*/ 95 h 362"/>
                      <a:gd name="T22" fmla="*/ 321 w 363"/>
                      <a:gd name="T23" fmla="*/ 66 h 362"/>
                      <a:gd name="T24" fmla="*/ 297 w 363"/>
                      <a:gd name="T25" fmla="*/ 42 h 362"/>
                      <a:gd name="T26" fmla="*/ 268 w 363"/>
                      <a:gd name="T27" fmla="*/ 22 h 362"/>
                      <a:gd name="T28" fmla="*/ 235 w 363"/>
                      <a:gd name="T29" fmla="*/ 9 h 362"/>
                      <a:gd name="T30" fmla="*/ 200 w 363"/>
                      <a:gd name="T31" fmla="*/ 1 h 362"/>
                      <a:gd name="T32" fmla="*/ 163 w 363"/>
                      <a:gd name="T33" fmla="*/ 1 h 362"/>
                      <a:gd name="T34" fmla="*/ 128 w 363"/>
                      <a:gd name="T35" fmla="*/ 9 h 362"/>
                      <a:gd name="T36" fmla="*/ 95 w 363"/>
                      <a:gd name="T37" fmla="*/ 22 h 362"/>
                      <a:gd name="T38" fmla="*/ 66 w 363"/>
                      <a:gd name="T39" fmla="*/ 42 h 362"/>
                      <a:gd name="T40" fmla="*/ 42 w 363"/>
                      <a:gd name="T41" fmla="*/ 66 h 362"/>
                      <a:gd name="T42" fmla="*/ 22 w 363"/>
                      <a:gd name="T43" fmla="*/ 95 h 362"/>
                      <a:gd name="T44" fmla="*/ 8 w 363"/>
                      <a:gd name="T45" fmla="*/ 128 h 362"/>
                      <a:gd name="T46" fmla="*/ 1 w 363"/>
                      <a:gd name="T47" fmla="*/ 163 h 362"/>
                      <a:gd name="T48" fmla="*/ 1 w 363"/>
                      <a:gd name="T49" fmla="*/ 200 h 362"/>
                      <a:gd name="T50" fmla="*/ 8 w 363"/>
                      <a:gd name="T51" fmla="*/ 234 h 362"/>
                      <a:gd name="T52" fmla="*/ 22 w 363"/>
                      <a:gd name="T53" fmla="*/ 267 h 362"/>
                      <a:gd name="T54" fmla="*/ 42 w 363"/>
                      <a:gd name="T55" fmla="*/ 296 h 362"/>
                      <a:gd name="T56" fmla="*/ 66 w 363"/>
                      <a:gd name="T57" fmla="*/ 321 h 362"/>
                      <a:gd name="T58" fmla="*/ 95 w 363"/>
                      <a:gd name="T59" fmla="*/ 340 h 362"/>
                      <a:gd name="T60" fmla="*/ 128 w 363"/>
                      <a:gd name="T61" fmla="*/ 354 h 362"/>
                      <a:gd name="T62" fmla="*/ 163 w 363"/>
                      <a:gd name="T63" fmla="*/ 361 h 36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363" h="362">
                        <a:moveTo>
                          <a:pt x="182" y="362"/>
                        </a:moveTo>
                        <a:lnTo>
                          <a:pt x="200" y="361"/>
                        </a:lnTo>
                        <a:lnTo>
                          <a:pt x="218" y="358"/>
                        </a:lnTo>
                        <a:lnTo>
                          <a:pt x="235" y="354"/>
                        </a:lnTo>
                        <a:lnTo>
                          <a:pt x="252" y="348"/>
                        </a:lnTo>
                        <a:lnTo>
                          <a:pt x="268" y="340"/>
                        </a:lnTo>
                        <a:lnTo>
                          <a:pt x="282" y="331"/>
                        </a:lnTo>
                        <a:lnTo>
                          <a:pt x="297" y="321"/>
                        </a:lnTo>
                        <a:lnTo>
                          <a:pt x="310" y="310"/>
                        </a:lnTo>
                        <a:lnTo>
                          <a:pt x="321" y="296"/>
                        </a:lnTo>
                        <a:lnTo>
                          <a:pt x="331" y="282"/>
                        </a:lnTo>
                        <a:lnTo>
                          <a:pt x="340" y="267"/>
                        </a:lnTo>
                        <a:lnTo>
                          <a:pt x="348" y="252"/>
                        </a:lnTo>
                        <a:lnTo>
                          <a:pt x="355" y="234"/>
                        </a:lnTo>
                        <a:lnTo>
                          <a:pt x="359" y="217"/>
                        </a:lnTo>
                        <a:lnTo>
                          <a:pt x="361" y="200"/>
                        </a:lnTo>
                        <a:lnTo>
                          <a:pt x="363" y="182"/>
                        </a:lnTo>
                        <a:lnTo>
                          <a:pt x="361" y="163"/>
                        </a:lnTo>
                        <a:lnTo>
                          <a:pt x="359" y="145"/>
                        </a:lnTo>
                        <a:lnTo>
                          <a:pt x="355" y="128"/>
                        </a:lnTo>
                        <a:lnTo>
                          <a:pt x="348" y="110"/>
                        </a:lnTo>
                        <a:lnTo>
                          <a:pt x="340" y="95"/>
                        </a:lnTo>
                        <a:lnTo>
                          <a:pt x="331" y="80"/>
                        </a:lnTo>
                        <a:lnTo>
                          <a:pt x="321" y="66"/>
                        </a:lnTo>
                        <a:lnTo>
                          <a:pt x="310" y="54"/>
                        </a:lnTo>
                        <a:lnTo>
                          <a:pt x="297" y="42"/>
                        </a:lnTo>
                        <a:lnTo>
                          <a:pt x="282" y="31"/>
                        </a:lnTo>
                        <a:lnTo>
                          <a:pt x="268" y="22"/>
                        </a:lnTo>
                        <a:lnTo>
                          <a:pt x="252" y="14"/>
                        </a:lnTo>
                        <a:lnTo>
                          <a:pt x="235" y="9"/>
                        </a:lnTo>
                        <a:lnTo>
                          <a:pt x="218" y="4"/>
                        </a:lnTo>
                        <a:lnTo>
                          <a:pt x="200" y="1"/>
                        </a:lnTo>
                        <a:lnTo>
                          <a:pt x="182" y="0"/>
                        </a:lnTo>
                        <a:lnTo>
                          <a:pt x="163" y="1"/>
                        </a:lnTo>
                        <a:lnTo>
                          <a:pt x="145" y="4"/>
                        </a:lnTo>
                        <a:lnTo>
                          <a:pt x="128" y="9"/>
                        </a:lnTo>
                        <a:lnTo>
                          <a:pt x="111" y="14"/>
                        </a:lnTo>
                        <a:lnTo>
                          <a:pt x="95" y="22"/>
                        </a:lnTo>
                        <a:lnTo>
                          <a:pt x="80" y="31"/>
                        </a:lnTo>
                        <a:lnTo>
                          <a:pt x="66" y="42"/>
                        </a:lnTo>
                        <a:lnTo>
                          <a:pt x="54" y="54"/>
                        </a:lnTo>
                        <a:lnTo>
                          <a:pt x="42" y="66"/>
                        </a:lnTo>
                        <a:lnTo>
                          <a:pt x="31" y="80"/>
                        </a:lnTo>
                        <a:lnTo>
                          <a:pt x="22" y="95"/>
                        </a:lnTo>
                        <a:lnTo>
                          <a:pt x="14" y="110"/>
                        </a:lnTo>
                        <a:lnTo>
                          <a:pt x="8" y="128"/>
                        </a:lnTo>
                        <a:lnTo>
                          <a:pt x="4" y="145"/>
                        </a:lnTo>
                        <a:lnTo>
                          <a:pt x="1" y="163"/>
                        </a:lnTo>
                        <a:lnTo>
                          <a:pt x="0" y="182"/>
                        </a:lnTo>
                        <a:lnTo>
                          <a:pt x="1" y="200"/>
                        </a:lnTo>
                        <a:lnTo>
                          <a:pt x="4" y="217"/>
                        </a:lnTo>
                        <a:lnTo>
                          <a:pt x="8" y="234"/>
                        </a:lnTo>
                        <a:lnTo>
                          <a:pt x="14" y="252"/>
                        </a:lnTo>
                        <a:lnTo>
                          <a:pt x="22" y="267"/>
                        </a:lnTo>
                        <a:lnTo>
                          <a:pt x="31" y="282"/>
                        </a:lnTo>
                        <a:lnTo>
                          <a:pt x="42" y="296"/>
                        </a:lnTo>
                        <a:lnTo>
                          <a:pt x="54" y="310"/>
                        </a:lnTo>
                        <a:lnTo>
                          <a:pt x="66" y="321"/>
                        </a:lnTo>
                        <a:lnTo>
                          <a:pt x="80" y="331"/>
                        </a:lnTo>
                        <a:lnTo>
                          <a:pt x="95" y="340"/>
                        </a:lnTo>
                        <a:lnTo>
                          <a:pt x="111" y="348"/>
                        </a:lnTo>
                        <a:lnTo>
                          <a:pt x="128" y="354"/>
                        </a:lnTo>
                        <a:lnTo>
                          <a:pt x="145" y="358"/>
                        </a:lnTo>
                        <a:lnTo>
                          <a:pt x="163" y="361"/>
                        </a:lnTo>
                        <a:lnTo>
                          <a:pt x="182" y="362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69" name="Freeform 253"/>
                  <p:cNvSpPr>
                    <a:spLocks/>
                  </p:cNvSpPr>
                  <p:nvPr/>
                </p:nvSpPr>
                <p:spPr bwMode="auto">
                  <a:xfrm>
                    <a:off x="2844" y="1416"/>
                    <a:ext cx="90" cy="90"/>
                  </a:xfrm>
                  <a:custGeom>
                    <a:avLst/>
                    <a:gdLst>
                      <a:gd name="T0" fmla="*/ 200 w 363"/>
                      <a:gd name="T1" fmla="*/ 361 h 362"/>
                      <a:gd name="T2" fmla="*/ 235 w 363"/>
                      <a:gd name="T3" fmla="*/ 354 h 362"/>
                      <a:gd name="T4" fmla="*/ 268 w 363"/>
                      <a:gd name="T5" fmla="*/ 340 h 362"/>
                      <a:gd name="T6" fmla="*/ 297 w 363"/>
                      <a:gd name="T7" fmla="*/ 321 h 362"/>
                      <a:gd name="T8" fmla="*/ 321 w 363"/>
                      <a:gd name="T9" fmla="*/ 296 h 362"/>
                      <a:gd name="T10" fmla="*/ 340 w 363"/>
                      <a:gd name="T11" fmla="*/ 267 h 362"/>
                      <a:gd name="T12" fmla="*/ 355 w 363"/>
                      <a:gd name="T13" fmla="*/ 234 h 362"/>
                      <a:gd name="T14" fmla="*/ 361 w 363"/>
                      <a:gd name="T15" fmla="*/ 200 h 362"/>
                      <a:gd name="T16" fmla="*/ 361 w 363"/>
                      <a:gd name="T17" fmla="*/ 163 h 362"/>
                      <a:gd name="T18" fmla="*/ 355 w 363"/>
                      <a:gd name="T19" fmla="*/ 128 h 362"/>
                      <a:gd name="T20" fmla="*/ 340 w 363"/>
                      <a:gd name="T21" fmla="*/ 95 h 362"/>
                      <a:gd name="T22" fmla="*/ 321 w 363"/>
                      <a:gd name="T23" fmla="*/ 66 h 362"/>
                      <a:gd name="T24" fmla="*/ 297 w 363"/>
                      <a:gd name="T25" fmla="*/ 42 h 362"/>
                      <a:gd name="T26" fmla="*/ 268 w 363"/>
                      <a:gd name="T27" fmla="*/ 22 h 362"/>
                      <a:gd name="T28" fmla="*/ 235 w 363"/>
                      <a:gd name="T29" fmla="*/ 9 h 362"/>
                      <a:gd name="T30" fmla="*/ 200 w 363"/>
                      <a:gd name="T31" fmla="*/ 1 h 362"/>
                      <a:gd name="T32" fmla="*/ 163 w 363"/>
                      <a:gd name="T33" fmla="*/ 1 h 362"/>
                      <a:gd name="T34" fmla="*/ 128 w 363"/>
                      <a:gd name="T35" fmla="*/ 9 h 362"/>
                      <a:gd name="T36" fmla="*/ 95 w 363"/>
                      <a:gd name="T37" fmla="*/ 22 h 362"/>
                      <a:gd name="T38" fmla="*/ 66 w 363"/>
                      <a:gd name="T39" fmla="*/ 42 h 362"/>
                      <a:gd name="T40" fmla="*/ 42 w 363"/>
                      <a:gd name="T41" fmla="*/ 66 h 362"/>
                      <a:gd name="T42" fmla="*/ 22 w 363"/>
                      <a:gd name="T43" fmla="*/ 95 h 362"/>
                      <a:gd name="T44" fmla="*/ 8 w 363"/>
                      <a:gd name="T45" fmla="*/ 128 h 362"/>
                      <a:gd name="T46" fmla="*/ 1 w 363"/>
                      <a:gd name="T47" fmla="*/ 163 h 362"/>
                      <a:gd name="T48" fmla="*/ 1 w 363"/>
                      <a:gd name="T49" fmla="*/ 200 h 362"/>
                      <a:gd name="T50" fmla="*/ 8 w 363"/>
                      <a:gd name="T51" fmla="*/ 234 h 362"/>
                      <a:gd name="T52" fmla="*/ 22 w 363"/>
                      <a:gd name="T53" fmla="*/ 267 h 362"/>
                      <a:gd name="T54" fmla="*/ 42 w 363"/>
                      <a:gd name="T55" fmla="*/ 296 h 362"/>
                      <a:gd name="T56" fmla="*/ 66 w 363"/>
                      <a:gd name="T57" fmla="*/ 321 h 362"/>
                      <a:gd name="T58" fmla="*/ 95 w 363"/>
                      <a:gd name="T59" fmla="*/ 340 h 362"/>
                      <a:gd name="T60" fmla="*/ 128 w 363"/>
                      <a:gd name="T61" fmla="*/ 354 h 362"/>
                      <a:gd name="T62" fmla="*/ 163 w 363"/>
                      <a:gd name="T63" fmla="*/ 361 h 36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363" h="362">
                        <a:moveTo>
                          <a:pt x="182" y="362"/>
                        </a:moveTo>
                        <a:lnTo>
                          <a:pt x="200" y="361"/>
                        </a:lnTo>
                        <a:lnTo>
                          <a:pt x="218" y="358"/>
                        </a:lnTo>
                        <a:lnTo>
                          <a:pt x="235" y="354"/>
                        </a:lnTo>
                        <a:lnTo>
                          <a:pt x="252" y="348"/>
                        </a:lnTo>
                        <a:lnTo>
                          <a:pt x="268" y="340"/>
                        </a:lnTo>
                        <a:lnTo>
                          <a:pt x="282" y="331"/>
                        </a:lnTo>
                        <a:lnTo>
                          <a:pt x="297" y="321"/>
                        </a:lnTo>
                        <a:lnTo>
                          <a:pt x="310" y="310"/>
                        </a:lnTo>
                        <a:lnTo>
                          <a:pt x="321" y="296"/>
                        </a:lnTo>
                        <a:lnTo>
                          <a:pt x="331" y="282"/>
                        </a:lnTo>
                        <a:lnTo>
                          <a:pt x="340" y="267"/>
                        </a:lnTo>
                        <a:lnTo>
                          <a:pt x="348" y="252"/>
                        </a:lnTo>
                        <a:lnTo>
                          <a:pt x="355" y="234"/>
                        </a:lnTo>
                        <a:lnTo>
                          <a:pt x="359" y="217"/>
                        </a:lnTo>
                        <a:lnTo>
                          <a:pt x="361" y="200"/>
                        </a:lnTo>
                        <a:lnTo>
                          <a:pt x="363" y="182"/>
                        </a:lnTo>
                        <a:lnTo>
                          <a:pt x="361" y="163"/>
                        </a:lnTo>
                        <a:lnTo>
                          <a:pt x="359" y="145"/>
                        </a:lnTo>
                        <a:lnTo>
                          <a:pt x="355" y="128"/>
                        </a:lnTo>
                        <a:lnTo>
                          <a:pt x="348" y="110"/>
                        </a:lnTo>
                        <a:lnTo>
                          <a:pt x="340" y="95"/>
                        </a:lnTo>
                        <a:lnTo>
                          <a:pt x="331" y="80"/>
                        </a:lnTo>
                        <a:lnTo>
                          <a:pt x="321" y="66"/>
                        </a:lnTo>
                        <a:lnTo>
                          <a:pt x="310" y="54"/>
                        </a:lnTo>
                        <a:lnTo>
                          <a:pt x="297" y="42"/>
                        </a:lnTo>
                        <a:lnTo>
                          <a:pt x="282" y="31"/>
                        </a:lnTo>
                        <a:lnTo>
                          <a:pt x="268" y="22"/>
                        </a:lnTo>
                        <a:lnTo>
                          <a:pt x="252" y="14"/>
                        </a:lnTo>
                        <a:lnTo>
                          <a:pt x="235" y="9"/>
                        </a:lnTo>
                        <a:lnTo>
                          <a:pt x="218" y="4"/>
                        </a:lnTo>
                        <a:lnTo>
                          <a:pt x="200" y="1"/>
                        </a:lnTo>
                        <a:lnTo>
                          <a:pt x="182" y="0"/>
                        </a:lnTo>
                        <a:lnTo>
                          <a:pt x="163" y="1"/>
                        </a:lnTo>
                        <a:lnTo>
                          <a:pt x="145" y="4"/>
                        </a:lnTo>
                        <a:lnTo>
                          <a:pt x="128" y="9"/>
                        </a:lnTo>
                        <a:lnTo>
                          <a:pt x="111" y="14"/>
                        </a:lnTo>
                        <a:lnTo>
                          <a:pt x="95" y="22"/>
                        </a:lnTo>
                        <a:lnTo>
                          <a:pt x="80" y="31"/>
                        </a:lnTo>
                        <a:lnTo>
                          <a:pt x="66" y="42"/>
                        </a:lnTo>
                        <a:lnTo>
                          <a:pt x="54" y="54"/>
                        </a:lnTo>
                        <a:lnTo>
                          <a:pt x="42" y="66"/>
                        </a:lnTo>
                        <a:lnTo>
                          <a:pt x="31" y="80"/>
                        </a:lnTo>
                        <a:lnTo>
                          <a:pt x="22" y="95"/>
                        </a:lnTo>
                        <a:lnTo>
                          <a:pt x="14" y="110"/>
                        </a:lnTo>
                        <a:lnTo>
                          <a:pt x="8" y="128"/>
                        </a:lnTo>
                        <a:lnTo>
                          <a:pt x="4" y="145"/>
                        </a:lnTo>
                        <a:lnTo>
                          <a:pt x="1" y="163"/>
                        </a:lnTo>
                        <a:lnTo>
                          <a:pt x="0" y="182"/>
                        </a:lnTo>
                        <a:lnTo>
                          <a:pt x="1" y="200"/>
                        </a:lnTo>
                        <a:lnTo>
                          <a:pt x="4" y="217"/>
                        </a:lnTo>
                        <a:lnTo>
                          <a:pt x="8" y="234"/>
                        </a:lnTo>
                        <a:lnTo>
                          <a:pt x="14" y="252"/>
                        </a:lnTo>
                        <a:lnTo>
                          <a:pt x="22" y="267"/>
                        </a:lnTo>
                        <a:lnTo>
                          <a:pt x="31" y="282"/>
                        </a:lnTo>
                        <a:lnTo>
                          <a:pt x="42" y="296"/>
                        </a:lnTo>
                        <a:lnTo>
                          <a:pt x="54" y="310"/>
                        </a:lnTo>
                        <a:lnTo>
                          <a:pt x="66" y="321"/>
                        </a:lnTo>
                        <a:lnTo>
                          <a:pt x="80" y="331"/>
                        </a:lnTo>
                        <a:lnTo>
                          <a:pt x="95" y="340"/>
                        </a:lnTo>
                        <a:lnTo>
                          <a:pt x="111" y="348"/>
                        </a:lnTo>
                        <a:lnTo>
                          <a:pt x="128" y="354"/>
                        </a:lnTo>
                        <a:lnTo>
                          <a:pt x="145" y="358"/>
                        </a:lnTo>
                        <a:lnTo>
                          <a:pt x="163" y="361"/>
                        </a:lnTo>
                        <a:lnTo>
                          <a:pt x="182" y="362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70" name="Freeform 254"/>
                  <p:cNvSpPr>
                    <a:spLocks/>
                  </p:cNvSpPr>
                  <p:nvPr/>
                </p:nvSpPr>
                <p:spPr bwMode="auto">
                  <a:xfrm>
                    <a:off x="2962" y="1565"/>
                    <a:ext cx="122" cy="122"/>
                  </a:xfrm>
                  <a:custGeom>
                    <a:avLst/>
                    <a:gdLst>
                      <a:gd name="T0" fmla="*/ 269 w 490"/>
                      <a:gd name="T1" fmla="*/ 488 h 489"/>
                      <a:gd name="T2" fmla="*/ 318 w 490"/>
                      <a:gd name="T3" fmla="*/ 479 h 489"/>
                      <a:gd name="T4" fmla="*/ 362 w 490"/>
                      <a:gd name="T5" fmla="*/ 460 h 489"/>
                      <a:gd name="T6" fmla="*/ 400 w 490"/>
                      <a:gd name="T7" fmla="*/ 434 h 489"/>
                      <a:gd name="T8" fmla="*/ 434 w 490"/>
                      <a:gd name="T9" fmla="*/ 401 h 489"/>
                      <a:gd name="T10" fmla="*/ 459 w 490"/>
                      <a:gd name="T11" fmla="*/ 361 h 489"/>
                      <a:gd name="T12" fmla="*/ 479 w 490"/>
                      <a:gd name="T13" fmla="*/ 318 h 489"/>
                      <a:gd name="T14" fmla="*/ 488 w 490"/>
                      <a:gd name="T15" fmla="*/ 270 h 489"/>
                      <a:gd name="T16" fmla="*/ 488 w 490"/>
                      <a:gd name="T17" fmla="*/ 220 h 489"/>
                      <a:gd name="T18" fmla="*/ 479 w 490"/>
                      <a:gd name="T19" fmla="*/ 173 h 489"/>
                      <a:gd name="T20" fmla="*/ 459 w 490"/>
                      <a:gd name="T21" fmla="*/ 129 h 489"/>
                      <a:gd name="T22" fmla="*/ 434 w 490"/>
                      <a:gd name="T23" fmla="*/ 90 h 489"/>
                      <a:gd name="T24" fmla="*/ 400 w 490"/>
                      <a:gd name="T25" fmla="*/ 57 h 489"/>
                      <a:gd name="T26" fmla="*/ 362 w 490"/>
                      <a:gd name="T27" fmla="*/ 30 h 489"/>
                      <a:gd name="T28" fmla="*/ 318 w 490"/>
                      <a:gd name="T29" fmla="*/ 12 h 489"/>
                      <a:gd name="T30" fmla="*/ 269 w 490"/>
                      <a:gd name="T31" fmla="*/ 1 h 489"/>
                      <a:gd name="T32" fmla="*/ 220 w 490"/>
                      <a:gd name="T33" fmla="*/ 1 h 489"/>
                      <a:gd name="T34" fmla="*/ 173 w 490"/>
                      <a:gd name="T35" fmla="*/ 12 h 489"/>
                      <a:gd name="T36" fmla="*/ 128 w 490"/>
                      <a:gd name="T37" fmla="*/ 30 h 489"/>
                      <a:gd name="T38" fmla="*/ 90 w 490"/>
                      <a:gd name="T39" fmla="*/ 57 h 489"/>
                      <a:gd name="T40" fmla="*/ 57 w 490"/>
                      <a:gd name="T41" fmla="*/ 90 h 489"/>
                      <a:gd name="T42" fmla="*/ 30 w 490"/>
                      <a:gd name="T43" fmla="*/ 129 h 489"/>
                      <a:gd name="T44" fmla="*/ 12 w 490"/>
                      <a:gd name="T45" fmla="*/ 173 h 489"/>
                      <a:gd name="T46" fmla="*/ 1 w 490"/>
                      <a:gd name="T47" fmla="*/ 220 h 489"/>
                      <a:gd name="T48" fmla="*/ 1 w 490"/>
                      <a:gd name="T49" fmla="*/ 270 h 489"/>
                      <a:gd name="T50" fmla="*/ 12 w 490"/>
                      <a:gd name="T51" fmla="*/ 318 h 489"/>
                      <a:gd name="T52" fmla="*/ 30 w 490"/>
                      <a:gd name="T53" fmla="*/ 361 h 489"/>
                      <a:gd name="T54" fmla="*/ 57 w 490"/>
                      <a:gd name="T55" fmla="*/ 401 h 489"/>
                      <a:gd name="T56" fmla="*/ 90 w 490"/>
                      <a:gd name="T57" fmla="*/ 434 h 489"/>
                      <a:gd name="T58" fmla="*/ 128 w 490"/>
                      <a:gd name="T59" fmla="*/ 460 h 489"/>
                      <a:gd name="T60" fmla="*/ 173 w 490"/>
                      <a:gd name="T61" fmla="*/ 479 h 489"/>
                      <a:gd name="T62" fmla="*/ 220 w 490"/>
                      <a:gd name="T63" fmla="*/ 488 h 48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490" h="489">
                        <a:moveTo>
                          <a:pt x="246" y="489"/>
                        </a:moveTo>
                        <a:lnTo>
                          <a:pt x="269" y="488"/>
                        </a:lnTo>
                        <a:lnTo>
                          <a:pt x="294" y="484"/>
                        </a:lnTo>
                        <a:lnTo>
                          <a:pt x="318" y="479"/>
                        </a:lnTo>
                        <a:lnTo>
                          <a:pt x="341" y="471"/>
                        </a:lnTo>
                        <a:lnTo>
                          <a:pt x="362" y="460"/>
                        </a:lnTo>
                        <a:lnTo>
                          <a:pt x="382" y="447"/>
                        </a:lnTo>
                        <a:lnTo>
                          <a:pt x="400" y="434"/>
                        </a:lnTo>
                        <a:lnTo>
                          <a:pt x="418" y="418"/>
                        </a:lnTo>
                        <a:lnTo>
                          <a:pt x="434" y="401"/>
                        </a:lnTo>
                        <a:lnTo>
                          <a:pt x="448" y="381"/>
                        </a:lnTo>
                        <a:lnTo>
                          <a:pt x="459" y="361"/>
                        </a:lnTo>
                        <a:lnTo>
                          <a:pt x="470" y="340"/>
                        </a:lnTo>
                        <a:lnTo>
                          <a:pt x="479" y="318"/>
                        </a:lnTo>
                        <a:lnTo>
                          <a:pt x="484" y="294"/>
                        </a:lnTo>
                        <a:lnTo>
                          <a:pt x="488" y="270"/>
                        </a:lnTo>
                        <a:lnTo>
                          <a:pt x="490" y="245"/>
                        </a:lnTo>
                        <a:lnTo>
                          <a:pt x="488" y="220"/>
                        </a:lnTo>
                        <a:lnTo>
                          <a:pt x="484" y="197"/>
                        </a:lnTo>
                        <a:lnTo>
                          <a:pt x="479" y="173"/>
                        </a:lnTo>
                        <a:lnTo>
                          <a:pt x="470" y="150"/>
                        </a:lnTo>
                        <a:lnTo>
                          <a:pt x="459" y="129"/>
                        </a:lnTo>
                        <a:lnTo>
                          <a:pt x="448" y="108"/>
                        </a:lnTo>
                        <a:lnTo>
                          <a:pt x="434" y="90"/>
                        </a:lnTo>
                        <a:lnTo>
                          <a:pt x="418" y="73"/>
                        </a:lnTo>
                        <a:lnTo>
                          <a:pt x="400" y="57"/>
                        </a:lnTo>
                        <a:lnTo>
                          <a:pt x="382" y="42"/>
                        </a:lnTo>
                        <a:lnTo>
                          <a:pt x="362" y="30"/>
                        </a:lnTo>
                        <a:lnTo>
                          <a:pt x="341" y="20"/>
                        </a:lnTo>
                        <a:lnTo>
                          <a:pt x="318" y="12"/>
                        </a:lnTo>
                        <a:lnTo>
                          <a:pt x="294" y="5"/>
                        </a:lnTo>
                        <a:lnTo>
                          <a:pt x="269" y="1"/>
                        </a:lnTo>
                        <a:lnTo>
                          <a:pt x="246" y="0"/>
                        </a:lnTo>
                        <a:lnTo>
                          <a:pt x="220" y="1"/>
                        </a:lnTo>
                        <a:lnTo>
                          <a:pt x="195" y="5"/>
                        </a:lnTo>
                        <a:lnTo>
                          <a:pt x="173" y="12"/>
                        </a:lnTo>
                        <a:lnTo>
                          <a:pt x="151" y="20"/>
                        </a:lnTo>
                        <a:lnTo>
                          <a:pt x="128" y="30"/>
                        </a:lnTo>
                        <a:lnTo>
                          <a:pt x="108" y="42"/>
                        </a:lnTo>
                        <a:lnTo>
                          <a:pt x="90" y="57"/>
                        </a:lnTo>
                        <a:lnTo>
                          <a:pt x="73" y="73"/>
                        </a:lnTo>
                        <a:lnTo>
                          <a:pt x="57" y="90"/>
                        </a:lnTo>
                        <a:lnTo>
                          <a:pt x="42" y="108"/>
                        </a:lnTo>
                        <a:lnTo>
                          <a:pt x="30" y="129"/>
                        </a:lnTo>
                        <a:lnTo>
                          <a:pt x="20" y="150"/>
                        </a:lnTo>
                        <a:lnTo>
                          <a:pt x="12" y="173"/>
                        </a:lnTo>
                        <a:lnTo>
                          <a:pt x="5" y="197"/>
                        </a:lnTo>
                        <a:lnTo>
                          <a:pt x="1" y="220"/>
                        </a:lnTo>
                        <a:lnTo>
                          <a:pt x="0" y="245"/>
                        </a:lnTo>
                        <a:lnTo>
                          <a:pt x="1" y="270"/>
                        </a:lnTo>
                        <a:lnTo>
                          <a:pt x="5" y="294"/>
                        </a:lnTo>
                        <a:lnTo>
                          <a:pt x="12" y="318"/>
                        </a:lnTo>
                        <a:lnTo>
                          <a:pt x="20" y="340"/>
                        </a:lnTo>
                        <a:lnTo>
                          <a:pt x="30" y="361"/>
                        </a:lnTo>
                        <a:lnTo>
                          <a:pt x="42" y="381"/>
                        </a:lnTo>
                        <a:lnTo>
                          <a:pt x="57" y="401"/>
                        </a:lnTo>
                        <a:lnTo>
                          <a:pt x="73" y="418"/>
                        </a:lnTo>
                        <a:lnTo>
                          <a:pt x="90" y="434"/>
                        </a:lnTo>
                        <a:lnTo>
                          <a:pt x="108" y="447"/>
                        </a:lnTo>
                        <a:lnTo>
                          <a:pt x="128" y="460"/>
                        </a:lnTo>
                        <a:lnTo>
                          <a:pt x="151" y="471"/>
                        </a:lnTo>
                        <a:lnTo>
                          <a:pt x="173" y="479"/>
                        </a:lnTo>
                        <a:lnTo>
                          <a:pt x="195" y="484"/>
                        </a:lnTo>
                        <a:lnTo>
                          <a:pt x="220" y="488"/>
                        </a:lnTo>
                        <a:lnTo>
                          <a:pt x="246" y="489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71" name="Freeform 255"/>
                  <p:cNvSpPr>
                    <a:spLocks/>
                  </p:cNvSpPr>
                  <p:nvPr/>
                </p:nvSpPr>
                <p:spPr bwMode="auto">
                  <a:xfrm>
                    <a:off x="2962" y="1565"/>
                    <a:ext cx="122" cy="122"/>
                  </a:xfrm>
                  <a:custGeom>
                    <a:avLst/>
                    <a:gdLst>
                      <a:gd name="T0" fmla="*/ 269 w 490"/>
                      <a:gd name="T1" fmla="*/ 488 h 489"/>
                      <a:gd name="T2" fmla="*/ 318 w 490"/>
                      <a:gd name="T3" fmla="*/ 479 h 489"/>
                      <a:gd name="T4" fmla="*/ 362 w 490"/>
                      <a:gd name="T5" fmla="*/ 460 h 489"/>
                      <a:gd name="T6" fmla="*/ 400 w 490"/>
                      <a:gd name="T7" fmla="*/ 434 h 489"/>
                      <a:gd name="T8" fmla="*/ 434 w 490"/>
                      <a:gd name="T9" fmla="*/ 401 h 489"/>
                      <a:gd name="T10" fmla="*/ 459 w 490"/>
                      <a:gd name="T11" fmla="*/ 361 h 489"/>
                      <a:gd name="T12" fmla="*/ 479 w 490"/>
                      <a:gd name="T13" fmla="*/ 318 h 489"/>
                      <a:gd name="T14" fmla="*/ 488 w 490"/>
                      <a:gd name="T15" fmla="*/ 270 h 489"/>
                      <a:gd name="T16" fmla="*/ 488 w 490"/>
                      <a:gd name="T17" fmla="*/ 220 h 489"/>
                      <a:gd name="T18" fmla="*/ 479 w 490"/>
                      <a:gd name="T19" fmla="*/ 173 h 489"/>
                      <a:gd name="T20" fmla="*/ 459 w 490"/>
                      <a:gd name="T21" fmla="*/ 129 h 489"/>
                      <a:gd name="T22" fmla="*/ 434 w 490"/>
                      <a:gd name="T23" fmla="*/ 90 h 489"/>
                      <a:gd name="T24" fmla="*/ 400 w 490"/>
                      <a:gd name="T25" fmla="*/ 57 h 489"/>
                      <a:gd name="T26" fmla="*/ 362 w 490"/>
                      <a:gd name="T27" fmla="*/ 30 h 489"/>
                      <a:gd name="T28" fmla="*/ 318 w 490"/>
                      <a:gd name="T29" fmla="*/ 12 h 489"/>
                      <a:gd name="T30" fmla="*/ 269 w 490"/>
                      <a:gd name="T31" fmla="*/ 1 h 489"/>
                      <a:gd name="T32" fmla="*/ 220 w 490"/>
                      <a:gd name="T33" fmla="*/ 1 h 489"/>
                      <a:gd name="T34" fmla="*/ 173 w 490"/>
                      <a:gd name="T35" fmla="*/ 12 h 489"/>
                      <a:gd name="T36" fmla="*/ 128 w 490"/>
                      <a:gd name="T37" fmla="*/ 30 h 489"/>
                      <a:gd name="T38" fmla="*/ 90 w 490"/>
                      <a:gd name="T39" fmla="*/ 57 h 489"/>
                      <a:gd name="T40" fmla="*/ 57 w 490"/>
                      <a:gd name="T41" fmla="*/ 90 h 489"/>
                      <a:gd name="T42" fmla="*/ 30 w 490"/>
                      <a:gd name="T43" fmla="*/ 129 h 489"/>
                      <a:gd name="T44" fmla="*/ 12 w 490"/>
                      <a:gd name="T45" fmla="*/ 173 h 489"/>
                      <a:gd name="T46" fmla="*/ 1 w 490"/>
                      <a:gd name="T47" fmla="*/ 220 h 489"/>
                      <a:gd name="T48" fmla="*/ 1 w 490"/>
                      <a:gd name="T49" fmla="*/ 270 h 489"/>
                      <a:gd name="T50" fmla="*/ 12 w 490"/>
                      <a:gd name="T51" fmla="*/ 318 h 489"/>
                      <a:gd name="T52" fmla="*/ 30 w 490"/>
                      <a:gd name="T53" fmla="*/ 361 h 489"/>
                      <a:gd name="T54" fmla="*/ 57 w 490"/>
                      <a:gd name="T55" fmla="*/ 401 h 489"/>
                      <a:gd name="T56" fmla="*/ 90 w 490"/>
                      <a:gd name="T57" fmla="*/ 434 h 489"/>
                      <a:gd name="T58" fmla="*/ 128 w 490"/>
                      <a:gd name="T59" fmla="*/ 460 h 489"/>
                      <a:gd name="T60" fmla="*/ 173 w 490"/>
                      <a:gd name="T61" fmla="*/ 479 h 489"/>
                      <a:gd name="T62" fmla="*/ 220 w 490"/>
                      <a:gd name="T63" fmla="*/ 488 h 48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490" h="489">
                        <a:moveTo>
                          <a:pt x="246" y="489"/>
                        </a:moveTo>
                        <a:lnTo>
                          <a:pt x="269" y="488"/>
                        </a:lnTo>
                        <a:lnTo>
                          <a:pt x="294" y="484"/>
                        </a:lnTo>
                        <a:lnTo>
                          <a:pt x="318" y="479"/>
                        </a:lnTo>
                        <a:lnTo>
                          <a:pt x="341" y="471"/>
                        </a:lnTo>
                        <a:lnTo>
                          <a:pt x="362" y="460"/>
                        </a:lnTo>
                        <a:lnTo>
                          <a:pt x="382" y="447"/>
                        </a:lnTo>
                        <a:lnTo>
                          <a:pt x="400" y="434"/>
                        </a:lnTo>
                        <a:lnTo>
                          <a:pt x="418" y="418"/>
                        </a:lnTo>
                        <a:lnTo>
                          <a:pt x="434" y="401"/>
                        </a:lnTo>
                        <a:lnTo>
                          <a:pt x="448" y="381"/>
                        </a:lnTo>
                        <a:lnTo>
                          <a:pt x="459" y="361"/>
                        </a:lnTo>
                        <a:lnTo>
                          <a:pt x="470" y="340"/>
                        </a:lnTo>
                        <a:lnTo>
                          <a:pt x="479" y="318"/>
                        </a:lnTo>
                        <a:lnTo>
                          <a:pt x="484" y="294"/>
                        </a:lnTo>
                        <a:lnTo>
                          <a:pt x="488" y="270"/>
                        </a:lnTo>
                        <a:lnTo>
                          <a:pt x="490" y="245"/>
                        </a:lnTo>
                        <a:lnTo>
                          <a:pt x="488" y="220"/>
                        </a:lnTo>
                        <a:lnTo>
                          <a:pt x="484" y="197"/>
                        </a:lnTo>
                        <a:lnTo>
                          <a:pt x="479" y="173"/>
                        </a:lnTo>
                        <a:lnTo>
                          <a:pt x="470" y="150"/>
                        </a:lnTo>
                        <a:lnTo>
                          <a:pt x="459" y="129"/>
                        </a:lnTo>
                        <a:lnTo>
                          <a:pt x="448" y="108"/>
                        </a:lnTo>
                        <a:lnTo>
                          <a:pt x="434" y="90"/>
                        </a:lnTo>
                        <a:lnTo>
                          <a:pt x="418" y="73"/>
                        </a:lnTo>
                        <a:lnTo>
                          <a:pt x="400" y="57"/>
                        </a:lnTo>
                        <a:lnTo>
                          <a:pt x="382" y="42"/>
                        </a:lnTo>
                        <a:lnTo>
                          <a:pt x="362" y="30"/>
                        </a:lnTo>
                        <a:lnTo>
                          <a:pt x="341" y="20"/>
                        </a:lnTo>
                        <a:lnTo>
                          <a:pt x="318" y="12"/>
                        </a:lnTo>
                        <a:lnTo>
                          <a:pt x="294" y="5"/>
                        </a:lnTo>
                        <a:lnTo>
                          <a:pt x="269" y="1"/>
                        </a:lnTo>
                        <a:lnTo>
                          <a:pt x="246" y="0"/>
                        </a:lnTo>
                        <a:lnTo>
                          <a:pt x="220" y="1"/>
                        </a:lnTo>
                        <a:lnTo>
                          <a:pt x="195" y="5"/>
                        </a:lnTo>
                        <a:lnTo>
                          <a:pt x="173" y="12"/>
                        </a:lnTo>
                        <a:lnTo>
                          <a:pt x="151" y="20"/>
                        </a:lnTo>
                        <a:lnTo>
                          <a:pt x="128" y="30"/>
                        </a:lnTo>
                        <a:lnTo>
                          <a:pt x="108" y="42"/>
                        </a:lnTo>
                        <a:lnTo>
                          <a:pt x="90" y="57"/>
                        </a:lnTo>
                        <a:lnTo>
                          <a:pt x="73" y="73"/>
                        </a:lnTo>
                        <a:lnTo>
                          <a:pt x="57" y="90"/>
                        </a:lnTo>
                        <a:lnTo>
                          <a:pt x="42" y="108"/>
                        </a:lnTo>
                        <a:lnTo>
                          <a:pt x="30" y="129"/>
                        </a:lnTo>
                        <a:lnTo>
                          <a:pt x="20" y="150"/>
                        </a:lnTo>
                        <a:lnTo>
                          <a:pt x="12" y="173"/>
                        </a:lnTo>
                        <a:lnTo>
                          <a:pt x="5" y="197"/>
                        </a:lnTo>
                        <a:lnTo>
                          <a:pt x="1" y="220"/>
                        </a:lnTo>
                        <a:lnTo>
                          <a:pt x="0" y="245"/>
                        </a:lnTo>
                        <a:lnTo>
                          <a:pt x="1" y="270"/>
                        </a:lnTo>
                        <a:lnTo>
                          <a:pt x="5" y="294"/>
                        </a:lnTo>
                        <a:lnTo>
                          <a:pt x="12" y="318"/>
                        </a:lnTo>
                        <a:lnTo>
                          <a:pt x="20" y="340"/>
                        </a:lnTo>
                        <a:lnTo>
                          <a:pt x="30" y="361"/>
                        </a:lnTo>
                        <a:lnTo>
                          <a:pt x="42" y="381"/>
                        </a:lnTo>
                        <a:lnTo>
                          <a:pt x="57" y="401"/>
                        </a:lnTo>
                        <a:lnTo>
                          <a:pt x="73" y="418"/>
                        </a:lnTo>
                        <a:lnTo>
                          <a:pt x="90" y="434"/>
                        </a:lnTo>
                        <a:lnTo>
                          <a:pt x="108" y="447"/>
                        </a:lnTo>
                        <a:lnTo>
                          <a:pt x="128" y="460"/>
                        </a:lnTo>
                        <a:lnTo>
                          <a:pt x="151" y="471"/>
                        </a:lnTo>
                        <a:lnTo>
                          <a:pt x="173" y="479"/>
                        </a:lnTo>
                        <a:lnTo>
                          <a:pt x="195" y="484"/>
                        </a:lnTo>
                        <a:lnTo>
                          <a:pt x="220" y="488"/>
                        </a:lnTo>
                        <a:lnTo>
                          <a:pt x="246" y="489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72" name="Freeform 256"/>
                  <p:cNvSpPr>
                    <a:spLocks/>
                  </p:cNvSpPr>
                  <p:nvPr/>
                </p:nvSpPr>
                <p:spPr bwMode="auto">
                  <a:xfrm>
                    <a:off x="2869" y="1565"/>
                    <a:ext cx="52" cy="52"/>
                  </a:xfrm>
                  <a:custGeom>
                    <a:avLst/>
                    <a:gdLst>
                      <a:gd name="T0" fmla="*/ 115 w 209"/>
                      <a:gd name="T1" fmla="*/ 208 h 208"/>
                      <a:gd name="T2" fmla="*/ 135 w 209"/>
                      <a:gd name="T3" fmla="*/ 204 h 208"/>
                      <a:gd name="T4" fmla="*/ 153 w 209"/>
                      <a:gd name="T5" fmla="*/ 197 h 208"/>
                      <a:gd name="T6" fmla="*/ 170 w 209"/>
                      <a:gd name="T7" fmla="*/ 185 h 208"/>
                      <a:gd name="T8" fmla="*/ 185 w 209"/>
                      <a:gd name="T9" fmla="*/ 172 h 208"/>
                      <a:gd name="T10" fmla="*/ 195 w 209"/>
                      <a:gd name="T11" fmla="*/ 154 h 208"/>
                      <a:gd name="T12" fmla="*/ 203 w 209"/>
                      <a:gd name="T13" fmla="*/ 136 h 208"/>
                      <a:gd name="T14" fmla="*/ 207 w 209"/>
                      <a:gd name="T15" fmla="*/ 115 h 208"/>
                      <a:gd name="T16" fmla="*/ 207 w 209"/>
                      <a:gd name="T17" fmla="*/ 94 h 208"/>
                      <a:gd name="T18" fmla="*/ 203 w 209"/>
                      <a:gd name="T19" fmla="*/ 74 h 208"/>
                      <a:gd name="T20" fmla="*/ 195 w 209"/>
                      <a:gd name="T21" fmla="*/ 55 h 208"/>
                      <a:gd name="T22" fmla="*/ 185 w 209"/>
                      <a:gd name="T23" fmla="*/ 38 h 208"/>
                      <a:gd name="T24" fmla="*/ 170 w 209"/>
                      <a:gd name="T25" fmla="*/ 25 h 208"/>
                      <a:gd name="T26" fmla="*/ 153 w 209"/>
                      <a:gd name="T27" fmla="*/ 13 h 208"/>
                      <a:gd name="T28" fmla="*/ 135 w 209"/>
                      <a:gd name="T29" fmla="*/ 5 h 208"/>
                      <a:gd name="T30" fmla="*/ 115 w 209"/>
                      <a:gd name="T31" fmla="*/ 1 h 208"/>
                      <a:gd name="T32" fmla="*/ 94 w 209"/>
                      <a:gd name="T33" fmla="*/ 1 h 208"/>
                      <a:gd name="T34" fmla="*/ 73 w 209"/>
                      <a:gd name="T35" fmla="*/ 5 h 208"/>
                      <a:gd name="T36" fmla="*/ 54 w 209"/>
                      <a:gd name="T37" fmla="*/ 13 h 208"/>
                      <a:gd name="T38" fmla="*/ 38 w 209"/>
                      <a:gd name="T39" fmla="*/ 25 h 208"/>
                      <a:gd name="T40" fmla="*/ 24 w 209"/>
                      <a:gd name="T41" fmla="*/ 38 h 208"/>
                      <a:gd name="T42" fmla="*/ 12 w 209"/>
                      <a:gd name="T43" fmla="*/ 55 h 208"/>
                      <a:gd name="T44" fmla="*/ 4 w 209"/>
                      <a:gd name="T45" fmla="*/ 74 h 208"/>
                      <a:gd name="T46" fmla="*/ 0 w 209"/>
                      <a:gd name="T47" fmla="*/ 94 h 208"/>
                      <a:gd name="T48" fmla="*/ 0 w 209"/>
                      <a:gd name="T49" fmla="*/ 115 h 208"/>
                      <a:gd name="T50" fmla="*/ 4 w 209"/>
                      <a:gd name="T51" fmla="*/ 136 h 208"/>
                      <a:gd name="T52" fmla="*/ 12 w 209"/>
                      <a:gd name="T53" fmla="*/ 154 h 208"/>
                      <a:gd name="T54" fmla="*/ 24 w 209"/>
                      <a:gd name="T55" fmla="*/ 172 h 208"/>
                      <a:gd name="T56" fmla="*/ 38 w 209"/>
                      <a:gd name="T57" fmla="*/ 185 h 208"/>
                      <a:gd name="T58" fmla="*/ 54 w 209"/>
                      <a:gd name="T59" fmla="*/ 197 h 208"/>
                      <a:gd name="T60" fmla="*/ 73 w 209"/>
                      <a:gd name="T61" fmla="*/ 204 h 208"/>
                      <a:gd name="T62" fmla="*/ 94 w 209"/>
                      <a:gd name="T63" fmla="*/ 208 h 2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09" h="208">
                        <a:moveTo>
                          <a:pt x="104" y="208"/>
                        </a:moveTo>
                        <a:lnTo>
                          <a:pt x="115" y="208"/>
                        </a:lnTo>
                        <a:lnTo>
                          <a:pt x="126" y="207"/>
                        </a:lnTo>
                        <a:lnTo>
                          <a:pt x="135" y="204"/>
                        </a:lnTo>
                        <a:lnTo>
                          <a:pt x="144" y="201"/>
                        </a:lnTo>
                        <a:lnTo>
                          <a:pt x="153" y="197"/>
                        </a:lnTo>
                        <a:lnTo>
                          <a:pt x="162" y="191"/>
                        </a:lnTo>
                        <a:lnTo>
                          <a:pt x="170" y="185"/>
                        </a:lnTo>
                        <a:lnTo>
                          <a:pt x="178" y="178"/>
                        </a:lnTo>
                        <a:lnTo>
                          <a:pt x="185" y="172"/>
                        </a:lnTo>
                        <a:lnTo>
                          <a:pt x="190" y="164"/>
                        </a:lnTo>
                        <a:lnTo>
                          <a:pt x="195" y="154"/>
                        </a:lnTo>
                        <a:lnTo>
                          <a:pt x="199" y="145"/>
                        </a:lnTo>
                        <a:lnTo>
                          <a:pt x="203" y="136"/>
                        </a:lnTo>
                        <a:lnTo>
                          <a:pt x="206" y="125"/>
                        </a:lnTo>
                        <a:lnTo>
                          <a:pt x="207" y="115"/>
                        </a:lnTo>
                        <a:lnTo>
                          <a:pt x="209" y="104"/>
                        </a:lnTo>
                        <a:lnTo>
                          <a:pt x="207" y="94"/>
                        </a:lnTo>
                        <a:lnTo>
                          <a:pt x="206" y="84"/>
                        </a:lnTo>
                        <a:lnTo>
                          <a:pt x="203" y="74"/>
                        </a:lnTo>
                        <a:lnTo>
                          <a:pt x="199" y="65"/>
                        </a:lnTo>
                        <a:lnTo>
                          <a:pt x="195" y="55"/>
                        </a:lnTo>
                        <a:lnTo>
                          <a:pt x="190" y="46"/>
                        </a:lnTo>
                        <a:lnTo>
                          <a:pt x="185" y="38"/>
                        </a:lnTo>
                        <a:lnTo>
                          <a:pt x="178" y="32"/>
                        </a:lnTo>
                        <a:lnTo>
                          <a:pt x="170" y="25"/>
                        </a:lnTo>
                        <a:lnTo>
                          <a:pt x="162" y="19"/>
                        </a:lnTo>
                        <a:lnTo>
                          <a:pt x="153" y="13"/>
                        </a:lnTo>
                        <a:lnTo>
                          <a:pt x="144" y="9"/>
                        </a:lnTo>
                        <a:lnTo>
                          <a:pt x="135" y="5"/>
                        </a:lnTo>
                        <a:lnTo>
                          <a:pt x="126" y="3"/>
                        </a:lnTo>
                        <a:lnTo>
                          <a:pt x="115" y="1"/>
                        </a:lnTo>
                        <a:lnTo>
                          <a:pt x="104" y="0"/>
                        </a:lnTo>
                        <a:lnTo>
                          <a:pt x="94" y="1"/>
                        </a:lnTo>
                        <a:lnTo>
                          <a:pt x="83" y="3"/>
                        </a:lnTo>
                        <a:lnTo>
                          <a:pt x="73" y="5"/>
                        </a:lnTo>
                        <a:lnTo>
                          <a:pt x="63" y="9"/>
                        </a:lnTo>
                        <a:lnTo>
                          <a:pt x="54" y="13"/>
                        </a:lnTo>
                        <a:lnTo>
                          <a:pt x="46" y="19"/>
                        </a:lnTo>
                        <a:lnTo>
                          <a:pt x="38" y="25"/>
                        </a:lnTo>
                        <a:lnTo>
                          <a:pt x="30" y="32"/>
                        </a:lnTo>
                        <a:lnTo>
                          <a:pt x="24" y="38"/>
                        </a:lnTo>
                        <a:lnTo>
                          <a:pt x="17" y="46"/>
                        </a:lnTo>
                        <a:lnTo>
                          <a:pt x="12" y="55"/>
                        </a:lnTo>
                        <a:lnTo>
                          <a:pt x="8" y="65"/>
                        </a:lnTo>
                        <a:lnTo>
                          <a:pt x="4" y="74"/>
                        </a:lnTo>
                        <a:lnTo>
                          <a:pt x="1" y="84"/>
                        </a:lnTo>
                        <a:lnTo>
                          <a:pt x="0" y="94"/>
                        </a:lnTo>
                        <a:lnTo>
                          <a:pt x="0" y="104"/>
                        </a:lnTo>
                        <a:lnTo>
                          <a:pt x="0" y="115"/>
                        </a:lnTo>
                        <a:lnTo>
                          <a:pt x="1" y="125"/>
                        </a:lnTo>
                        <a:lnTo>
                          <a:pt x="4" y="136"/>
                        </a:lnTo>
                        <a:lnTo>
                          <a:pt x="8" y="145"/>
                        </a:lnTo>
                        <a:lnTo>
                          <a:pt x="12" y="154"/>
                        </a:lnTo>
                        <a:lnTo>
                          <a:pt x="17" y="164"/>
                        </a:lnTo>
                        <a:lnTo>
                          <a:pt x="24" y="172"/>
                        </a:lnTo>
                        <a:lnTo>
                          <a:pt x="30" y="178"/>
                        </a:lnTo>
                        <a:lnTo>
                          <a:pt x="38" y="185"/>
                        </a:lnTo>
                        <a:lnTo>
                          <a:pt x="46" y="191"/>
                        </a:lnTo>
                        <a:lnTo>
                          <a:pt x="54" y="197"/>
                        </a:lnTo>
                        <a:lnTo>
                          <a:pt x="63" y="201"/>
                        </a:lnTo>
                        <a:lnTo>
                          <a:pt x="73" y="204"/>
                        </a:lnTo>
                        <a:lnTo>
                          <a:pt x="83" y="207"/>
                        </a:lnTo>
                        <a:lnTo>
                          <a:pt x="94" y="208"/>
                        </a:lnTo>
                        <a:lnTo>
                          <a:pt x="104" y="208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73" name="Freeform 257"/>
                  <p:cNvSpPr>
                    <a:spLocks/>
                  </p:cNvSpPr>
                  <p:nvPr/>
                </p:nvSpPr>
                <p:spPr bwMode="auto">
                  <a:xfrm>
                    <a:off x="2869" y="1565"/>
                    <a:ext cx="52" cy="52"/>
                  </a:xfrm>
                  <a:custGeom>
                    <a:avLst/>
                    <a:gdLst>
                      <a:gd name="T0" fmla="*/ 115 w 209"/>
                      <a:gd name="T1" fmla="*/ 208 h 208"/>
                      <a:gd name="T2" fmla="*/ 135 w 209"/>
                      <a:gd name="T3" fmla="*/ 204 h 208"/>
                      <a:gd name="T4" fmla="*/ 153 w 209"/>
                      <a:gd name="T5" fmla="*/ 197 h 208"/>
                      <a:gd name="T6" fmla="*/ 170 w 209"/>
                      <a:gd name="T7" fmla="*/ 185 h 208"/>
                      <a:gd name="T8" fmla="*/ 185 w 209"/>
                      <a:gd name="T9" fmla="*/ 172 h 208"/>
                      <a:gd name="T10" fmla="*/ 195 w 209"/>
                      <a:gd name="T11" fmla="*/ 154 h 208"/>
                      <a:gd name="T12" fmla="*/ 203 w 209"/>
                      <a:gd name="T13" fmla="*/ 136 h 208"/>
                      <a:gd name="T14" fmla="*/ 207 w 209"/>
                      <a:gd name="T15" fmla="*/ 115 h 208"/>
                      <a:gd name="T16" fmla="*/ 207 w 209"/>
                      <a:gd name="T17" fmla="*/ 94 h 208"/>
                      <a:gd name="T18" fmla="*/ 203 w 209"/>
                      <a:gd name="T19" fmla="*/ 74 h 208"/>
                      <a:gd name="T20" fmla="*/ 195 w 209"/>
                      <a:gd name="T21" fmla="*/ 55 h 208"/>
                      <a:gd name="T22" fmla="*/ 185 w 209"/>
                      <a:gd name="T23" fmla="*/ 38 h 208"/>
                      <a:gd name="T24" fmla="*/ 170 w 209"/>
                      <a:gd name="T25" fmla="*/ 25 h 208"/>
                      <a:gd name="T26" fmla="*/ 153 w 209"/>
                      <a:gd name="T27" fmla="*/ 13 h 208"/>
                      <a:gd name="T28" fmla="*/ 135 w 209"/>
                      <a:gd name="T29" fmla="*/ 5 h 208"/>
                      <a:gd name="T30" fmla="*/ 115 w 209"/>
                      <a:gd name="T31" fmla="*/ 1 h 208"/>
                      <a:gd name="T32" fmla="*/ 94 w 209"/>
                      <a:gd name="T33" fmla="*/ 1 h 208"/>
                      <a:gd name="T34" fmla="*/ 73 w 209"/>
                      <a:gd name="T35" fmla="*/ 5 h 208"/>
                      <a:gd name="T36" fmla="*/ 54 w 209"/>
                      <a:gd name="T37" fmla="*/ 13 h 208"/>
                      <a:gd name="T38" fmla="*/ 38 w 209"/>
                      <a:gd name="T39" fmla="*/ 25 h 208"/>
                      <a:gd name="T40" fmla="*/ 24 w 209"/>
                      <a:gd name="T41" fmla="*/ 38 h 208"/>
                      <a:gd name="T42" fmla="*/ 12 w 209"/>
                      <a:gd name="T43" fmla="*/ 55 h 208"/>
                      <a:gd name="T44" fmla="*/ 4 w 209"/>
                      <a:gd name="T45" fmla="*/ 74 h 208"/>
                      <a:gd name="T46" fmla="*/ 0 w 209"/>
                      <a:gd name="T47" fmla="*/ 94 h 208"/>
                      <a:gd name="T48" fmla="*/ 0 w 209"/>
                      <a:gd name="T49" fmla="*/ 115 h 208"/>
                      <a:gd name="T50" fmla="*/ 4 w 209"/>
                      <a:gd name="T51" fmla="*/ 136 h 208"/>
                      <a:gd name="T52" fmla="*/ 12 w 209"/>
                      <a:gd name="T53" fmla="*/ 154 h 208"/>
                      <a:gd name="T54" fmla="*/ 24 w 209"/>
                      <a:gd name="T55" fmla="*/ 172 h 208"/>
                      <a:gd name="T56" fmla="*/ 38 w 209"/>
                      <a:gd name="T57" fmla="*/ 185 h 208"/>
                      <a:gd name="T58" fmla="*/ 54 w 209"/>
                      <a:gd name="T59" fmla="*/ 197 h 208"/>
                      <a:gd name="T60" fmla="*/ 73 w 209"/>
                      <a:gd name="T61" fmla="*/ 204 h 208"/>
                      <a:gd name="T62" fmla="*/ 94 w 209"/>
                      <a:gd name="T63" fmla="*/ 208 h 2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09" h="208">
                        <a:moveTo>
                          <a:pt x="104" y="208"/>
                        </a:moveTo>
                        <a:lnTo>
                          <a:pt x="115" y="208"/>
                        </a:lnTo>
                        <a:lnTo>
                          <a:pt x="126" y="207"/>
                        </a:lnTo>
                        <a:lnTo>
                          <a:pt x="135" y="204"/>
                        </a:lnTo>
                        <a:lnTo>
                          <a:pt x="144" y="201"/>
                        </a:lnTo>
                        <a:lnTo>
                          <a:pt x="153" y="197"/>
                        </a:lnTo>
                        <a:lnTo>
                          <a:pt x="162" y="191"/>
                        </a:lnTo>
                        <a:lnTo>
                          <a:pt x="170" y="185"/>
                        </a:lnTo>
                        <a:lnTo>
                          <a:pt x="178" y="178"/>
                        </a:lnTo>
                        <a:lnTo>
                          <a:pt x="185" y="172"/>
                        </a:lnTo>
                        <a:lnTo>
                          <a:pt x="190" y="164"/>
                        </a:lnTo>
                        <a:lnTo>
                          <a:pt x="195" y="154"/>
                        </a:lnTo>
                        <a:lnTo>
                          <a:pt x="199" y="145"/>
                        </a:lnTo>
                        <a:lnTo>
                          <a:pt x="203" y="136"/>
                        </a:lnTo>
                        <a:lnTo>
                          <a:pt x="206" y="125"/>
                        </a:lnTo>
                        <a:lnTo>
                          <a:pt x="207" y="115"/>
                        </a:lnTo>
                        <a:lnTo>
                          <a:pt x="209" y="104"/>
                        </a:lnTo>
                        <a:lnTo>
                          <a:pt x="207" y="94"/>
                        </a:lnTo>
                        <a:lnTo>
                          <a:pt x="206" y="84"/>
                        </a:lnTo>
                        <a:lnTo>
                          <a:pt x="203" y="74"/>
                        </a:lnTo>
                        <a:lnTo>
                          <a:pt x="199" y="65"/>
                        </a:lnTo>
                        <a:lnTo>
                          <a:pt x="195" y="55"/>
                        </a:lnTo>
                        <a:lnTo>
                          <a:pt x="190" y="46"/>
                        </a:lnTo>
                        <a:lnTo>
                          <a:pt x="185" y="38"/>
                        </a:lnTo>
                        <a:lnTo>
                          <a:pt x="178" y="32"/>
                        </a:lnTo>
                        <a:lnTo>
                          <a:pt x="170" y="25"/>
                        </a:lnTo>
                        <a:lnTo>
                          <a:pt x="162" y="19"/>
                        </a:lnTo>
                        <a:lnTo>
                          <a:pt x="153" y="13"/>
                        </a:lnTo>
                        <a:lnTo>
                          <a:pt x="144" y="9"/>
                        </a:lnTo>
                        <a:lnTo>
                          <a:pt x="135" y="5"/>
                        </a:lnTo>
                        <a:lnTo>
                          <a:pt x="126" y="3"/>
                        </a:lnTo>
                        <a:lnTo>
                          <a:pt x="115" y="1"/>
                        </a:lnTo>
                        <a:lnTo>
                          <a:pt x="104" y="0"/>
                        </a:lnTo>
                        <a:lnTo>
                          <a:pt x="94" y="1"/>
                        </a:lnTo>
                        <a:lnTo>
                          <a:pt x="83" y="3"/>
                        </a:lnTo>
                        <a:lnTo>
                          <a:pt x="73" y="5"/>
                        </a:lnTo>
                        <a:lnTo>
                          <a:pt x="63" y="9"/>
                        </a:lnTo>
                        <a:lnTo>
                          <a:pt x="54" y="13"/>
                        </a:lnTo>
                        <a:lnTo>
                          <a:pt x="46" y="19"/>
                        </a:lnTo>
                        <a:lnTo>
                          <a:pt x="38" y="25"/>
                        </a:lnTo>
                        <a:lnTo>
                          <a:pt x="30" y="32"/>
                        </a:lnTo>
                        <a:lnTo>
                          <a:pt x="24" y="38"/>
                        </a:lnTo>
                        <a:lnTo>
                          <a:pt x="17" y="46"/>
                        </a:lnTo>
                        <a:lnTo>
                          <a:pt x="12" y="55"/>
                        </a:lnTo>
                        <a:lnTo>
                          <a:pt x="8" y="65"/>
                        </a:lnTo>
                        <a:lnTo>
                          <a:pt x="4" y="74"/>
                        </a:lnTo>
                        <a:lnTo>
                          <a:pt x="1" y="84"/>
                        </a:lnTo>
                        <a:lnTo>
                          <a:pt x="0" y="94"/>
                        </a:lnTo>
                        <a:lnTo>
                          <a:pt x="0" y="104"/>
                        </a:lnTo>
                        <a:lnTo>
                          <a:pt x="0" y="115"/>
                        </a:lnTo>
                        <a:lnTo>
                          <a:pt x="1" y="125"/>
                        </a:lnTo>
                        <a:lnTo>
                          <a:pt x="4" y="136"/>
                        </a:lnTo>
                        <a:lnTo>
                          <a:pt x="8" y="145"/>
                        </a:lnTo>
                        <a:lnTo>
                          <a:pt x="12" y="154"/>
                        </a:lnTo>
                        <a:lnTo>
                          <a:pt x="17" y="164"/>
                        </a:lnTo>
                        <a:lnTo>
                          <a:pt x="24" y="172"/>
                        </a:lnTo>
                        <a:lnTo>
                          <a:pt x="30" y="178"/>
                        </a:lnTo>
                        <a:lnTo>
                          <a:pt x="38" y="185"/>
                        </a:lnTo>
                        <a:lnTo>
                          <a:pt x="46" y="191"/>
                        </a:lnTo>
                        <a:lnTo>
                          <a:pt x="54" y="197"/>
                        </a:lnTo>
                        <a:lnTo>
                          <a:pt x="63" y="201"/>
                        </a:lnTo>
                        <a:lnTo>
                          <a:pt x="73" y="204"/>
                        </a:lnTo>
                        <a:lnTo>
                          <a:pt x="83" y="207"/>
                        </a:lnTo>
                        <a:lnTo>
                          <a:pt x="94" y="208"/>
                        </a:lnTo>
                        <a:lnTo>
                          <a:pt x="104" y="208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74" name="Freeform 258"/>
                  <p:cNvSpPr>
                    <a:spLocks/>
                  </p:cNvSpPr>
                  <p:nvPr/>
                </p:nvSpPr>
                <p:spPr bwMode="auto">
                  <a:xfrm>
                    <a:off x="2760" y="1604"/>
                    <a:ext cx="41" cy="40"/>
                  </a:xfrm>
                  <a:custGeom>
                    <a:avLst/>
                    <a:gdLst>
                      <a:gd name="T0" fmla="*/ 89 w 163"/>
                      <a:gd name="T1" fmla="*/ 163 h 164"/>
                      <a:gd name="T2" fmla="*/ 105 w 163"/>
                      <a:gd name="T3" fmla="*/ 160 h 164"/>
                      <a:gd name="T4" fmla="*/ 120 w 163"/>
                      <a:gd name="T5" fmla="*/ 153 h 164"/>
                      <a:gd name="T6" fmla="*/ 133 w 163"/>
                      <a:gd name="T7" fmla="*/ 145 h 164"/>
                      <a:gd name="T8" fmla="*/ 145 w 163"/>
                      <a:gd name="T9" fmla="*/ 134 h 164"/>
                      <a:gd name="T10" fmla="*/ 153 w 163"/>
                      <a:gd name="T11" fmla="*/ 120 h 164"/>
                      <a:gd name="T12" fmla="*/ 159 w 163"/>
                      <a:gd name="T13" fmla="*/ 106 h 164"/>
                      <a:gd name="T14" fmla="*/ 163 w 163"/>
                      <a:gd name="T15" fmla="*/ 90 h 164"/>
                      <a:gd name="T16" fmla="*/ 163 w 163"/>
                      <a:gd name="T17" fmla="*/ 74 h 164"/>
                      <a:gd name="T18" fmla="*/ 159 w 163"/>
                      <a:gd name="T19" fmla="*/ 58 h 164"/>
                      <a:gd name="T20" fmla="*/ 153 w 163"/>
                      <a:gd name="T21" fmla="*/ 44 h 164"/>
                      <a:gd name="T22" fmla="*/ 145 w 163"/>
                      <a:gd name="T23" fmla="*/ 31 h 164"/>
                      <a:gd name="T24" fmla="*/ 133 w 163"/>
                      <a:gd name="T25" fmla="*/ 19 h 164"/>
                      <a:gd name="T26" fmla="*/ 120 w 163"/>
                      <a:gd name="T27" fmla="*/ 11 h 164"/>
                      <a:gd name="T28" fmla="*/ 105 w 163"/>
                      <a:gd name="T29" fmla="*/ 4 h 164"/>
                      <a:gd name="T30" fmla="*/ 89 w 163"/>
                      <a:gd name="T31" fmla="*/ 0 h 164"/>
                      <a:gd name="T32" fmla="*/ 73 w 163"/>
                      <a:gd name="T33" fmla="*/ 0 h 164"/>
                      <a:gd name="T34" fmla="*/ 58 w 163"/>
                      <a:gd name="T35" fmla="*/ 4 h 164"/>
                      <a:gd name="T36" fmla="*/ 43 w 163"/>
                      <a:gd name="T37" fmla="*/ 11 h 164"/>
                      <a:gd name="T38" fmla="*/ 30 w 163"/>
                      <a:gd name="T39" fmla="*/ 19 h 164"/>
                      <a:gd name="T40" fmla="*/ 18 w 163"/>
                      <a:gd name="T41" fmla="*/ 31 h 164"/>
                      <a:gd name="T42" fmla="*/ 10 w 163"/>
                      <a:gd name="T43" fmla="*/ 44 h 164"/>
                      <a:gd name="T44" fmla="*/ 3 w 163"/>
                      <a:gd name="T45" fmla="*/ 58 h 164"/>
                      <a:gd name="T46" fmla="*/ 1 w 163"/>
                      <a:gd name="T47" fmla="*/ 74 h 164"/>
                      <a:gd name="T48" fmla="*/ 1 w 163"/>
                      <a:gd name="T49" fmla="*/ 90 h 164"/>
                      <a:gd name="T50" fmla="*/ 3 w 163"/>
                      <a:gd name="T51" fmla="*/ 106 h 164"/>
                      <a:gd name="T52" fmla="*/ 10 w 163"/>
                      <a:gd name="T53" fmla="*/ 120 h 164"/>
                      <a:gd name="T54" fmla="*/ 18 w 163"/>
                      <a:gd name="T55" fmla="*/ 134 h 164"/>
                      <a:gd name="T56" fmla="*/ 30 w 163"/>
                      <a:gd name="T57" fmla="*/ 145 h 164"/>
                      <a:gd name="T58" fmla="*/ 43 w 163"/>
                      <a:gd name="T59" fmla="*/ 153 h 164"/>
                      <a:gd name="T60" fmla="*/ 58 w 163"/>
                      <a:gd name="T61" fmla="*/ 160 h 164"/>
                      <a:gd name="T62" fmla="*/ 73 w 163"/>
                      <a:gd name="T63" fmla="*/ 163 h 1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63" h="164">
                        <a:moveTo>
                          <a:pt x="81" y="164"/>
                        </a:moveTo>
                        <a:lnTo>
                          <a:pt x="89" y="163"/>
                        </a:lnTo>
                        <a:lnTo>
                          <a:pt x="97" y="161"/>
                        </a:lnTo>
                        <a:lnTo>
                          <a:pt x="105" y="160"/>
                        </a:lnTo>
                        <a:lnTo>
                          <a:pt x="113" y="157"/>
                        </a:lnTo>
                        <a:lnTo>
                          <a:pt x="120" y="153"/>
                        </a:lnTo>
                        <a:lnTo>
                          <a:pt x="128" y="149"/>
                        </a:lnTo>
                        <a:lnTo>
                          <a:pt x="133" y="145"/>
                        </a:lnTo>
                        <a:lnTo>
                          <a:pt x="139" y="140"/>
                        </a:lnTo>
                        <a:lnTo>
                          <a:pt x="145" y="134"/>
                        </a:lnTo>
                        <a:lnTo>
                          <a:pt x="149" y="127"/>
                        </a:lnTo>
                        <a:lnTo>
                          <a:pt x="153" y="120"/>
                        </a:lnTo>
                        <a:lnTo>
                          <a:pt x="157" y="114"/>
                        </a:lnTo>
                        <a:lnTo>
                          <a:pt x="159" y="106"/>
                        </a:lnTo>
                        <a:lnTo>
                          <a:pt x="162" y="98"/>
                        </a:lnTo>
                        <a:lnTo>
                          <a:pt x="163" y="90"/>
                        </a:lnTo>
                        <a:lnTo>
                          <a:pt x="163" y="82"/>
                        </a:lnTo>
                        <a:lnTo>
                          <a:pt x="163" y="74"/>
                        </a:lnTo>
                        <a:lnTo>
                          <a:pt x="162" y="66"/>
                        </a:lnTo>
                        <a:lnTo>
                          <a:pt x="159" y="58"/>
                        </a:lnTo>
                        <a:lnTo>
                          <a:pt x="157" y="50"/>
                        </a:lnTo>
                        <a:lnTo>
                          <a:pt x="153" y="44"/>
                        </a:lnTo>
                        <a:lnTo>
                          <a:pt x="149" y="36"/>
                        </a:lnTo>
                        <a:lnTo>
                          <a:pt x="145" y="31"/>
                        </a:lnTo>
                        <a:lnTo>
                          <a:pt x="139" y="24"/>
                        </a:lnTo>
                        <a:lnTo>
                          <a:pt x="133" y="19"/>
                        </a:lnTo>
                        <a:lnTo>
                          <a:pt x="128" y="15"/>
                        </a:lnTo>
                        <a:lnTo>
                          <a:pt x="120" y="11"/>
                        </a:lnTo>
                        <a:lnTo>
                          <a:pt x="113" y="7"/>
                        </a:lnTo>
                        <a:lnTo>
                          <a:pt x="105" y="4"/>
                        </a:lnTo>
                        <a:lnTo>
                          <a:pt x="97" y="2"/>
                        </a:lnTo>
                        <a:lnTo>
                          <a:pt x="89" y="0"/>
                        </a:lnTo>
                        <a:lnTo>
                          <a:pt x="81" y="0"/>
                        </a:lnTo>
                        <a:lnTo>
                          <a:pt x="73" y="0"/>
                        </a:lnTo>
                        <a:lnTo>
                          <a:pt x="66" y="2"/>
                        </a:lnTo>
                        <a:lnTo>
                          <a:pt x="58" y="4"/>
                        </a:lnTo>
                        <a:lnTo>
                          <a:pt x="50" y="7"/>
                        </a:lnTo>
                        <a:lnTo>
                          <a:pt x="43" y="11"/>
                        </a:lnTo>
                        <a:lnTo>
                          <a:pt x="36" y="15"/>
                        </a:lnTo>
                        <a:lnTo>
                          <a:pt x="30" y="19"/>
                        </a:lnTo>
                        <a:lnTo>
                          <a:pt x="23" y="24"/>
                        </a:lnTo>
                        <a:lnTo>
                          <a:pt x="18" y="31"/>
                        </a:lnTo>
                        <a:lnTo>
                          <a:pt x="14" y="36"/>
                        </a:lnTo>
                        <a:lnTo>
                          <a:pt x="10" y="44"/>
                        </a:lnTo>
                        <a:lnTo>
                          <a:pt x="6" y="50"/>
                        </a:lnTo>
                        <a:lnTo>
                          <a:pt x="3" y="58"/>
                        </a:lnTo>
                        <a:lnTo>
                          <a:pt x="2" y="66"/>
                        </a:lnTo>
                        <a:lnTo>
                          <a:pt x="1" y="74"/>
                        </a:lnTo>
                        <a:lnTo>
                          <a:pt x="0" y="82"/>
                        </a:lnTo>
                        <a:lnTo>
                          <a:pt x="1" y="90"/>
                        </a:lnTo>
                        <a:lnTo>
                          <a:pt x="2" y="98"/>
                        </a:lnTo>
                        <a:lnTo>
                          <a:pt x="3" y="106"/>
                        </a:lnTo>
                        <a:lnTo>
                          <a:pt x="6" y="114"/>
                        </a:lnTo>
                        <a:lnTo>
                          <a:pt x="10" y="120"/>
                        </a:lnTo>
                        <a:lnTo>
                          <a:pt x="14" y="127"/>
                        </a:lnTo>
                        <a:lnTo>
                          <a:pt x="18" y="134"/>
                        </a:lnTo>
                        <a:lnTo>
                          <a:pt x="23" y="140"/>
                        </a:lnTo>
                        <a:lnTo>
                          <a:pt x="30" y="145"/>
                        </a:lnTo>
                        <a:lnTo>
                          <a:pt x="36" y="149"/>
                        </a:lnTo>
                        <a:lnTo>
                          <a:pt x="43" y="153"/>
                        </a:lnTo>
                        <a:lnTo>
                          <a:pt x="50" y="157"/>
                        </a:lnTo>
                        <a:lnTo>
                          <a:pt x="58" y="160"/>
                        </a:lnTo>
                        <a:lnTo>
                          <a:pt x="66" y="161"/>
                        </a:lnTo>
                        <a:lnTo>
                          <a:pt x="73" y="163"/>
                        </a:lnTo>
                        <a:lnTo>
                          <a:pt x="81" y="164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75" name="Freeform 259"/>
                  <p:cNvSpPr>
                    <a:spLocks/>
                  </p:cNvSpPr>
                  <p:nvPr/>
                </p:nvSpPr>
                <p:spPr bwMode="auto">
                  <a:xfrm>
                    <a:off x="2760" y="1604"/>
                    <a:ext cx="41" cy="40"/>
                  </a:xfrm>
                  <a:custGeom>
                    <a:avLst/>
                    <a:gdLst>
                      <a:gd name="T0" fmla="*/ 89 w 163"/>
                      <a:gd name="T1" fmla="*/ 163 h 164"/>
                      <a:gd name="T2" fmla="*/ 105 w 163"/>
                      <a:gd name="T3" fmla="*/ 160 h 164"/>
                      <a:gd name="T4" fmla="*/ 120 w 163"/>
                      <a:gd name="T5" fmla="*/ 153 h 164"/>
                      <a:gd name="T6" fmla="*/ 133 w 163"/>
                      <a:gd name="T7" fmla="*/ 145 h 164"/>
                      <a:gd name="T8" fmla="*/ 145 w 163"/>
                      <a:gd name="T9" fmla="*/ 134 h 164"/>
                      <a:gd name="T10" fmla="*/ 153 w 163"/>
                      <a:gd name="T11" fmla="*/ 120 h 164"/>
                      <a:gd name="T12" fmla="*/ 159 w 163"/>
                      <a:gd name="T13" fmla="*/ 106 h 164"/>
                      <a:gd name="T14" fmla="*/ 163 w 163"/>
                      <a:gd name="T15" fmla="*/ 90 h 164"/>
                      <a:gd name="T16" fmla="*/ 163 w 163"/>
                      <a:gd name="T17" fmla="*/ 74 h 164"/>
                      <a:gd name="T18" fmla="*/ 159 w 163"/>
                      <a:gd name="T19" fmla="*/ 58 h 164"/>
                      <a:gd name="T20" fmla="*/ 153 w 163"/>
                      <a:gd name="T21" fmla="*/ 44 h 164"/>
                      <a:gd name="T22" fmla="*/ 145 w 163"/>
                      <a:gd name="T23" fmla="*/ 31 h 164"/>
                      <a:gd name="T24" fmla="*/ 133 w 163"/>
                      <a:gd name="T25" fmla="*/ 19 h 164"/>
                      <a:gd name="T26" fmla="*/ 120 w 163"/>
                      <a:gd name="T27" fmla="*/ 11 h 164"/>
                      <a:gd name="T28" fmla="*/ 105 w 163"/>
                      <a:gd name="T29" fmla="*/ 4 h 164"/>
                      <a:gd name="T30" fmla="*/ 89 w 163"/>
                      <a:gd name="T31" fmla="*/ 0 h 164"/>
                      <a:gd name="T32" fmla="*/ 73 w 163"/>
                      <a:gd name="T33" fmla="*/ 0 h 164"/>
                      <a:gd name="T34" fmla="*/ 58 w 163"/>
                      <a:gd name="T35" fmla="*/ 4 h 164"/>
                      <a:gd name="T36" fmla="*/ 43 w 163"/>
                      <a:gd name="T37" fmla="*/ 11 h 164"/>
                      <a:gd name="T38" fmla="*/ 30 w 163"/>
                      <a:gd name="T39" fmla="*/ 19 h 164"/>
                      <a:gd name="T40" fmla="*/ 18 w 163"/>
                      <a:gd name="T41" fmla="*/ 31 h 164"/>
                      <a:gd name="T42" fmla="*/ 10 w 163"/>
                      <a:gd name="T43" fmla="*/ 44 h 164"/>
                      <a:gd name="T44" fmla="*/ 3 w 163"/>
                      <a:gd name="T45" fmla="*/ 58 h 164"/>
                      <a:gd name="T46" fmla="*/ 1 w 163"/>
                      <a:gd name="T47" fmla="*/ 74 h 164"/>
                      <a:gd name="T48" fmla="*/ 1 w 163"/>
                      <a:gd name="T49" fmla="*/ 90 h 164"/>
                      <a:gd name="T50" fmla="*/ 3 w 163"/>
                      <a:gd name="T51" fmla="*/ 106 h 164"/>
                      <a:gd name="T52" fmla="*/ 10 w 163"/>
                      <a:gd name="T53" fmla="*/ 120 h 164"/>
                      <a:gd name="T54" fmla="*/ 18 w 163"/>
                      <a:gd name="T55" fmla="*/ 134 h 164"/>
                      <a:gd name="T56" fmla="*/ 30 w 163"/>
                      <a:gd name="T57" fmla="*/ 145 h 164"/>
                      <a:gd name="T58" fmla="*/ 43 w 163"/>
                      <a:gd name="T59" fmla="*/ 153 h 164"/>
                      <a:gd name="T60" fmla="*/ 58 w 163"/>
                      <a:gd name="T61" fmla="*/ 160 h 164"/>
                      <a:gd name="T62" fmla="*/ 73 w 163"/>
                      <a:gd name="T63" fmla="*/ 163 h 1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63" h="164">
                        <a:moveTo>
                          <a:pt x="81" y="164"/>
                        </a:moveTo>
                        <a:lnTo>
                          <a:pt x="89" y="163"/>
                        </a:lnTo>
                        <a:lnTo>
                          <a:pt x="97" y="161"/>
                        </a:lnTo>
                        <a:lnTo>
                          <a:pt x="105" y="160"/>
                        </a:lnTo>
                        <a:lnTo>
                          <a:pt x="113" y="157"/>
                        </a:lnTo>
                        <a:lnTo>
                          <a:pt x="120" y="153"/>
                        </a:lnTo>
                        <a:lnTo>
                          <a:pt x="128" y="149"/>
                        </a:lnTo>
                        <a:lnTo>
                          <a:pt x="133" y="145"/>
                        </a:lnTo>
                        <a:lnTo>
                          <a:pt x="139" y="140"/>
                        </a:lnTo>
                        <a:lnTo>
                          <a:pt x="145" y="134"/>
                        </a:lnTo>
                        <a:lnTo>
                          <a:pt x="149" y="127"/>
                        </a:lnTo>
                        <a:lnTo>
                          <a:pt x="153" y="120"/>
                        </a:lnTo>
                        <a:lnTo>
                          <a:pt x="157" y="114"/>
                        </a:lnTo>
                        <a:lnTo>
                          <a:pt x="159" y="106"/>
                        </a:lnTo>
                        <a:lnTo>
                          <a:pt x="162" y="98"/>
                        </a:lnTo>
                        <a:lnTo>
                          <a:pt x="163" y="90"/>
                        </a:lnTo>
                        <a:lnTo>
                          <a:pt x="163" y="82"/>
                        </a:lnTo>
                        <a:lnTo>
                          <a:pt x="163" y="74"/>
                        </a:lnTo>
                        <a:lnTo>
                          <a:pt x="162" y="66"/>
                        </a:lnTo>
                        <a:lnTo>
                          <a:pt x="159" y="58"/>
                        </a:lnTo>
                        <a:lnTo>
                          <a:pt x="157" y="50"/>
                        </a:lnTo>
                        <a:lnTo>
                          <a:pt x="153" y="44"/>
                        </a:lnTo>
                        <a:lnTo>
                          <a:pt x="149" y="36"/>
                        </a:lnTo>
                        <a:lnTo>
                          <a:pt x="145" y="31"/>
                        </a:lnTo>
                        <a:lnTo>
                          <a:pt x="139" y="24"/>
                        </a:lnTo>
                        <a:lnTo>
                          <a:pt x="133" y="19"/>
                        </a:lnTo>
                        <a:lnTo>
                          <a:pt x="128" y="15"/>
                        </a:lnTo>
                        <a:lnTo>
                          <a:pt x="120" y="11"/>
                        </a:lnTo>
                        <a:lnTo>
                          <a:pt x="113" y="7"/>
                        </a:lnTo>
                        <a:lnTo>
                          <a:pt x="105" y="4"/>
                        </a:lnTo>
                        <a:lnTo>
                          <a:pt x="97" y="2"/>
                        </a:lnTo>
                        <a:lnTo>
                          <a:pt x="89" y="0"/>
                        </a:lnTo>
                        <a:lnTo>
                          <a:pt x="81" y="0"/>
                        </a:lnTo>
                        <a:lnTo>
                          <a:pt x="73" y="0"/>
                        </a:lnTo>
                        <a:lnTo>
                          <a:pt x="66" y="2"/>
                        </a:lnTo>
                        <a:lnTo>
                          <a:pt x="58" y="4"/>
                        </a:lnTo>
                        <a:lnTo>
                          <a:pt x="50" y="7"/>
                        </a:lnTo>
                        <a:lnTo>
                          <a:pt x="43" y="11"/>
                        </a:lnTo>
                        <a:lnTo>
                          <a:pt x="36" y="15"/>
                        </a:lnTo>
                        <a:lnTo>
                          <a:pt x="30" y="19"/>
                        </a:lnTo>
                        <a:lnTo>
                          <a:pt x="23" y="24"/>
                        </a:lnTo>
                        <a:lnTo>
                          <a:pt x="18" y="31"/>
                        </a:lnTo>
                        <a:lnTo>
                          <a:pt x="14" y="36"/>
                        </a:lnTo>
                        <a:lnTo>
                          <a:pt x="10" y="44"/>
                        </a:lnTo>
                        <a:lnTo>
                          <a:pt x="6" y="50"/>
                        </a:lnTo>
                        <a:lnTo>
                          <a:pt x="3" y="58"/>
                        </a:lnTo>
                        <a:lnTo>
                          <a:pt x="2" y="66"/>
                        </a:lnTo>
                        <a:lnTo>
                          <a:pt x="1" y="74"/>
                        </a:lnTo>
                        <a:lnTo>
                          <a:pt x="0" y="82"/>
                        </a:lnTo>
                        <a:lnTo>
                          <a:pt x="1" y="90"/>
                        </a:lnTo>
                        <a:lnTo>
                          <a:pt x="2" y="98"/>
                        </a:lnTo>
                        <a:lnTo>
                          <a:pt x="3" y="106"/>
                        </a:lnTo>
                        <a:lnTo>
                          <a:pt x="6" y="114"/>
                        </a:lnTo>
                        <a:lnTo>
                          <a:pt x="10" y="120"/>
                        </a:lnTo>
                        <a:lnTo>
                          <a:pt x="14" y="127"/>
                        </a:lnTo>
                        <a:lnTo>
                          <a:pt x="18" y="134"/>
                        </a:lnTo>
                        <a:lnTo>
                          <a:pt x="23" y="140"/>
                        </a:lnTo>
                        <a:lnTo>
                          <a:pt x="30" y="145"/>
                        </a:lnTo>
                        <a:lnTo>
                          <a:pt x="36" y="149"/>
                        </a:lnTo>
                        <a:lnTo>
                          <a:pt x="43" y="153"/>
                        </a:lnTo>
                        <a:lnTo>
                          <a:pt x="50" y="157"/>
                        </a:lnTo>
                        <a:lnTo>
                          <a:pt x="58" y="160"/>
                        </a:lnTo>
                        <a:lnTo>
                          <a:pt x="66" y="161"/>
                        </a:lnTo>
                        <a:lnTo>
                          <a:pt x="73" y="163"/>
                        </a:lnTo>
                        <a:lnTo>
                          <a:pt x="81" y="164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76" name="Freeform 260"/>
                  <p:cNvSpPr>
                    <a:spLocks/>
                  </p:cNvSpPr>
                  <p:nvPr/>
                </p:nvSpPr>
                <p:spPr bwMode="auto">
                  <a:xfrm>
                    <a:off x="2567" y="1638"/>
                    <a:ext cx="19" cy="18"/>
                  </a:xfrm>
                  <a:custGeom>
                    <a:avLst/>
                    <a:gdLst>
                      <a:gd name="T0" fmla="*/ 36 w 73"/>
                      <a:gd name="T1" fmla="*/ 73 h 73"/>
                      <a:gd name="T2" fmla="*/ 44 w 73"/>
                      <a:gd name="T3" fmla="*/ 73 h 73"/>
                      <a:gd name="T4" fmla="*/ 50 w 73"/>
                      <a:gd name="T5" fmla="*/ 70 h 73"/>
                      <a:gd name="T6" fmla="*/ 57 w 73"/>
                      <a:gd name="T7" fmla="*/ 66 h 73"/>
                      <a:gd name="T8" fmla="*/ 62 w 73"/>
                      <a:gd name="T9" fmla="*/ 62 h 73"/>
                      <a:gd name="T10" fmla="*/ 66 w 73"/>
                      <a:gd name="T11" fmla="*/ 57 h 73"/>
                      <a:gd name="T12" fmla="*/ 70 w 73"/>
                      <a:gd name="T13" fmla="*/ 50 h 73"/>
                      <a:gd name="T14" fmla="*/ 71 w 73"/>
                      <a:gd name="T15" fmla="*/ 44 h 73"/>
                      <a:gd name="T16" fmla="*/ 73 w 73"/>
                      <a:gd name="T17" fmla="*/ 37 h 73"/>
                      <a:gd name="T18" fmla="*/ 71 w 73"/>
                      <a:gd name="T19" fmla="*/ 29 h 73"/>
                      <a:gd name="T20" fmla="*/ 70 w 73"/>
                      <a:gd name="T21" fmla="*/ 23 h 73"/>
                      <a:gd name="T22" fmla="*/ 66 w 73"/>
                      <a:gd name="T23" fmla="*/ 16 h 73"/>
                      <a:gd name="T24" fmla="*/ 62 w 73"/>
                      <a:gd name="T25" fmla="*/ 11 h 73"/>
                      <a:gd name="T26" fmla="*/ 57 w 73"/>
                      <a:gd name="T27" fmla="*/ 7 h 73"/>
                      <a:gd name="T28" fmla="*/ 50 w 73"/>
                      <a:gd name="T29" fmla="*/ 3 h 73"/>
                      <a:gd name="T30" fmla="*/ 44 w 73"/>
                      <a:gd name="T31" fmla="*/ 2 h 73"/>
                      <a:gd name="T32" fmla="*/ 36 w 73"/>
                      <a:gd name="T33" fmla="*/ 0 h 73"/>
                      <a:gd name="T34" fmla="*/ 29 w 73"/>
                      <a:gd name="T35" fmla="*/ 2 h 73"/>
                      <a:gd name="T36" fmla="*/ 22 w 73"/>
                      <a:gd name="T37" fmla="*/ 3 h 73"/>
                      <a:gd name="T38" fmla="*/ 16 w 73"/>
                      <a:gd name="T39" fmla="*/ 7 h 73"/>
                      <a:gd name="T40" fmla="*/ 11 w 73"/>
                      <a:gd name="T41" fmla="*/ 11 h 73"/>
                      <a:gd name="T42" fmla="*/ 5 w 73"/>
                      <a:gd name="T43" fmla="*/ 16 h 73"/>
                      <a:gd name="T44" fmla="*/ 3 w 73"/>
                      <a:gd name="T45" fmla="*/ 23 h 73"/>
                      <a:gd name="T46" fmla="*/ 0 w 73"/>
                      <a:gd name="T47" fmla="*/ 29 h 73"/>
                      <a:gd name="T48" fmla="*/ 0 w 73"/>
                      <a:gd name="T49" fmla="*/ 37 h 73"/>
                      <a:gd name="T50" fmla="*/ 0 w 73"/>
                      <a:gd name="T51" fmla="*/ 44 h 73"/>
                      <a:gd name="T52" fmla="*/ 3 w 73"/>
                      <a:gd name="T53" fmla="*/ 50 h 73"/>
                      <a:gd name="T54" fmla="*/ 5 w 73"/>
                      <a:gd name="T55" fmla="*/ 57 h 73"/>
                      <a:gd name="T56" fmla="*/ 11 w 73"/>
                      <a:gd name="T57" fmla="*/ 62 h 73"/>
                      <a:gd name="T58" fmla="*/ 16 w 73"/>
                      <a:gd name="T59" fmla="*/ 66 h 73"/>
                      <a:gd name="T60" fmla="*/ 22 w 73"/>
                      <a:gd name="T61" fmla="*/ 70 h 73"/>
                      <a:gd name="T62" fmla="*/ 29 w 73"/>
                      <a:gd name="T63" fmla="*/ 73 h 73"/>
                      <a:gd name="T64" fmla="*/ 36 w 73"/>
                      <a:gd name="T65" fmla="*/ 73 h 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73" h="73">
                        <a:moveTo>
                          <a:pt x="36" y="73"/>
                        </a:moveTo>
                        <a:lnTo>
                          <a:pt x="44" y="73"/>
                        </a:lnTo>
                        <a:lnTo>
                          <a:pt x="50" y="70"/>
                        </a:lnTo>
                        <a:lnTo>
                          <a:pt x="57" y="66"/>
                        </a:lnTo>
                        <a:lnTo>
                          <a:pt x="62" y="62"/>
                        </a:lnTo>
                        <a:lnTo>
                          <a:pt x="66" y="57"/>
                        </a:lnTo>
                        <a:lnTo>
                          <a:pt x="70" y="50"/>
                        </a:lnTo>
                        <a:lnTo>
                          <a:pt x="71" y="44"/>
                        </a:lnTo>
                        <a:lnTo>
                          <a:pt x="73" y="37"/>
                        </a:lnTo>
                        <a:lnTo>
                          <a:pt x="71" y="29"/>
                        </a:lnTo>
                        <a:lnTo>
                          <a:pt x="70" y="23"/>
                        </a:lnTo>
                        <a:lnTo>
                          <a:pt x="66" y="16"/>
                        </a:lnTo>
                        <a:lnTo>
                          <a:pt x="62" y="11"/>
                        </a:lnTo>
                        <a:lnTo>
                          <a:pt x="57" y="7"/>
                        </a:lnTo>
                        <a:lnTo>
                          <a:pt x="50" y="3"/>
                        </a:lnTo>
                        <a:lnTo>
                          <a:pt x="44" y="2"/>
                        </a:lnTo>
                        <a:lnTo>
                          <a:pt x="36" y="0"/>
                        </a:lnTo>
                        <a:lnTo>
                          <a:pt x="29" y="2"/>
                        </a:lnTo>
                        <a:lnTo>
                          <a:pt x="22" y="3"/>
                        </a:lnTo>
                        <a:lnTo>
                          <a:pt x="16" y="7"/>
                        </a:lnTo>
                        <a:lnTo>
                          <a:pt x="11" y="11"/>
                        </a:lnTo>
                        <a:lnTo>
                          <a:pt x="5" y="16"/>
                        </a:lnTo>
                        <a:lnTo>
                          <a:pt x="3" y="23"/>
                        </a:lnTo>
                        <a:lnTo>
                          <a:pt x="0" y="29"/>
                        </a:lnTo>
                        <a:lnTo>
                          <a:pt x="0" y="37"/>
                        </a:lnTo>
                        <a:lnTo>
                          <a:pt x="0" y="44"/>
                        </a:lnTo>
                        <a:lnTo>
                          <a:pt x="3" y="50"/>
                        </a:lnTo>
                        <a:lnTo>
                          <a:pt x="5" y="57"/>
                        </a:lnTo>
                        <a:lnTo>
                          <a:pt x="11" y="62"/>
                        </a:lnTo>
                        <a:lnTo>
                          <a:pt x="16" y="66"/>
                        </a:lnTo>
                        <a:lnTo>
                          <a:pt x="22" y="70"/>
                        </a:lnTo>
                        <a:lnTo>
                          <a:pt x="29" y="73"/>
                        </a:lnTo>
                        <a:lnTo>
                          <a:pt x="36" y="73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77" name="Freeform 261"/>
                  <p:cNvSpPr>
                    <a:spLocks/>
                  </p:cNvSpPr>
                  <p:nvPr/>
                </p:nvSpPr>
                <p:spPr bwMode="auto">
                  <a:xfrm>
                    <a:off x="2567" y="1638"/>
                    <a:ext cx="19" cy="18"/>
                  </a:xfrm>
                  <a:custGeom>
                    <a:avLst/>
                    <a:gdLst>
                      <a:gd name="T0" fmla="*/ 36 w 73"/>
                      <a:gd name="T1" fmla="*/ 73 h 73"/>
                      <a:gd name="T2" fmla="*/ 44 w 73"/>
                      <a:gd name="T3" fmla="*/ 73 h 73"/>
                      <a:gd name="T4" fmla="*/ 50 w 73"/>
                      <a:gd name="T5" fmla="*/ 70 h 73"/>
                      <a:gd name="T6" fmla="*/ 57 w 73"/>
                      <a:gd name="T7" fmla="*/ 66 h 73"/>
                      <a:gd name="T8" fmla="*/ 62 w 73"/>
                      <a:gd name="T9" fmla="*/ 62 h 73"/>
                      <a:gd name="T10" fmla="*/ 66 w 73"/>
                      <a:gd name="T11" fmla="*/ 57 h 73"/>
                      <a:gd name="T12" fmla="*/ 70 w 73"/>
                      <a:gd name="T13" fmla="*/ 50 h 73"/>
                      <a:gd name="T14" fmla="*/ 71 w 73"/>
                      <a:gd name="T15" fmla="*/ 44 h 73"/>
                      <a:gd name="T16" fmla="*/ 73 w 73"/>
                      <a:gd name="T17" fmla="*/ 37 h 73"/>
                      <a:gd name="T18" fmla="*/ 71 w 73"/>
                      <a:gd name="T19" fmla="*/ 29 h 73"/>
                      <a:gd name="T20" fmla="*/ 70 w 73"/>
                      <a:gd name="T21" fmla="*/ 23 h 73"/>
                      <a:gd name="T22" fmla="*/ 66 w 73"/>
                      <a:gd name="T23" fmla="*/ 16 h 73"/>
                      <a:gd name="T24" fmla="*/ 62 w 73"/>
                      <a:gd name="T25" fmla="*/ 11 h 73"/>
                      <a:gd name="T26" fmla="*/ 57 w 73"/>
                      <a:gd name="T27" fmla="*/ 7 h 73"/>
                      <a:gd name="T28" fmla="*/ 50 w 73"/>
                      <a:gd name="T29" fmla="*/ 3 h 73"/>
                      <a:gd name="T30" fmla="*/ 44 w 73"/>
                      <a:gd name="T31" fmla="*/ 2 h 73"/>
                      <a:gd name="T32" fmla="*/ 36 w 73"/>
                      <a:gd name="T33" fmla="*/ 0 h 73"/>
                      <a:gd name="T34" fmla="*/ 29 w 73"/>
                      <a:gd name="T35" fmla="*/ 2 h 73"/>
                      <a:gd name="T36" fmla="*/ 22 w 73"/>
                      <a:gd name="T37" fmla="*/ 3 h 73"/>
                      <a:gd name="T38" fmla="*/ 16 w 73"/>
                      <a:gd name="T39" fmla="*/ 7 h 73"/>
                      <a:gd name="T40" fmla="*/ 11 w 73"/>
                      <a:gd name="T41" fmla="*/ 11 h 73"/>
                      <a:gd name="T42" fmla="*/ 5 w 73"/>
                      <a:gd name="T43" fmla="*/ 16 h 73"/>
                      <a:gd name="T44" fmla="*/ 3 w 73"/>
                      <a:gd name="T45" fmla="*/ 23 h 73"/>
                      <a:gd name="T46" fmla="*/ 0 w 73"/>
                      <a:gd name="T47" fmla="*/ 29 h 73"/>
                      <a:gd name="T48" fmla="*/ 0 w 73"/>
                      <a:gd name="T49" fmla="*/ 37 h 73"/>
                      <a:gd name="T50" fmla="*/ 0 w 73"/>
                      <a:gd name="T51" fmla="*/ 44 h 73"/>
                      <a:gd name="T52" fmla="*/ 3 w 73"/>
                      <a:gd name="T53" fmla="*/ 50 h 73"/>
                      <a:gd name="T54" fmla="*/ 5 w 73"/>
                      <a:gd name="T55" fmla="*/ 57 h 73"/>
                      <a:gd name="T56" fmla="*/ 11 w 73"/>
                      <a:gd name="T57" fmla="*/ 62 h 73"/>
                      <a:gd name="T58" fmla="*/ 16 w 73"/>
                      <a:gd name="T59" fmla="*/ 66 h 73"/>
                      <a:gd name="T60" fmla="*/ 22 w 73"/>
                      <a:gd name="T61" fmla="*/ 70 h 73"/>
                      <a:gd name="T62" fmla="*/ 29 w 73"/>
                      <a:gd name="T63" fmla="*/ 73 h 73"/>
                      <a:gd name="T64" fmla="*/ 36 w 73"/>
                      <a:gd name="T65" fmla="*/ 73 h 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73" h="73">
                        <a:moveTo>
                          <a:pt x="36" y="73"/>
                        </a:moveTo>
                        <a:lnTo>
                          <a:pt x="44" y="73"/>
                        </a:lnTo>
                        <a:lnTo>
                          <a:pt x="50" y="70"/>
                        </a:lnTo>
                        <a:lnTo>
                          <a:pt x="57" y="66"/>
                        </a:lnTo>
                        <a:lnTo>
                          <a:pt x="62" y="62"/>
                        </a:lnTo>
                        <a:lnTo>
                          <a:pt x="66" y="57"/>
                        </a:lnTo>
                        <a:lnTo>
                          <a:pt x="70" y="50"/>
                        </a:lnTo>
                        <a:lnTo>
                          <a:pt x="71" y="44"/>
                        </a:lnTo>
                        <a:lnTo>
                          <a:pt x="73" y="37"/>
                        </a:lnTo>
                        <a:lnTo>
                          <a:pt x="71" y="29"/>
                        </a:lnTo>
                        <a:lnTo>
                          <a:pt x="70" y="23"/>
                        </a:lnTo>
                        <a:lnTo>
                          <a:pt x="66" y="16"/>
                        </a:lnTo>
                        <a:lnTo>
                          <a:pt x="62" y="11"/>
                        </a:lnTo>
                        <a:lnTo>
                          <a:pt x="57" y="7"/>
                        </a:lnTo>
                        <a:lnTo>
                          <a:pt x="50" y="3"/>
                        </a:lnTo>
                        <a:lnTo>
                          <a:pt x="44" y="2"/>
                        </a:lnTo>
                        <a:lnTo>
                          <a:pt x="36" y="0"/>
                        </a:lnTo>
                        <a:lnTo>
                          <a:pt x="29" y="2"/>
                        </a:lnTo>
                        <a:lnTo>
                          <a:pt x="22" y="3"/>
                        </a:lnTo>
                        <a:lnTo>
                          <a:pt x="16" y="7"/>
                        </a:lnTo>
                        <a:lnTo>
                          <a:pt x="11" y="11"/>
                        </a:lnTo>
                        <a:lnTo>
                          <a:pt x="5" y="16"/>
                        </a:lnTo>
                        <a:lnTo>
                          <a:pt x="3" y="23"/>
                        </a:lnTo>
                        <a:lnTo>
                          <a:pt x="0" y="29"/>
                        </a:lnTo>
                        <a:lnTo>
                          <a:pt x="0" y="37"/>
                        </a:lnTo>
                        <a:lnTo>
                          <a:pt x="0" y="44"/>
                        </a:lnTo>
                        <a:lnTo>
                          <a:pt x="3" y="50"/>
                        </a:lnTo>
                        <a:lnTo>
                          <a:pt x="5" y="57"/>
                        </a:lnTo>
                        <a:lnTo>
                          <a:pt x="11" y="62"/>
                        </a:lnTo>
                        <a:lnTo>
                          <a:pt x="16" y="66"/>
                        </a:lnTo>
                        <a:lnTo>
                          <a:pt x="22" y="70"/>
                        </a:lnTo>
                        <a:lnTo>
                          <a:pt x="29" y="73"/>
                        </a:lnTo>
                        <a:lnTo>
                          <a:pt x="36" y="73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78" name="Freeform 262"/>
                  <p:cNvSpPr>
                    <a:spLocks/>
                  </p:cNvSpPr>
                  <p:nvPr/>
                </p:nvSpPr>
                <p:spPr bwMode="auto">
                  <a:xfrm>
                    <a:off x="2479" y="1660"/>
                    <a:ext cx="61" cy="61"/>
                  </a:xfrm>
                  <a:custGeom>
                    <a:avLst/>
                    <a:gdLst>
                      <a:gd name="T0" fmla="*/ 135 w 244"/>
                      <a:gd name="T1" fmla="*/ 244 h 244"/>
                      <a:gd name="T2" fmla="*/ 159 w 244"/>
                      <a:gd name="T3" fmla="*/ 239 h 244"/>
                      <a:gd name="T4" fmla="*/ 181 w 244"/>
                      <a:gd name="T5" fmla="*/ 230 h 244"/>
                      <a:gd name="T6" fmla="*/ 201 w 244"/>
                      <a:gd name="T7" fmla="*/ 216 h 244"/>
                      <a:gd name="T8" fmla="*/ 217 w 244"/>
                      <a:gd name="T9" fmla="*/ 199 h 244"/>
                      <a:gd name="T10" fmla="*/ 230 w 244"/>
                      <a:gd name="T11" fmla="*/ 181 h 244"/>
                      <a:gd name="T12" fmla="*/ 239 w 244"/>
                      <a:gd name="T13" fmla="*/ 158 h 244"/>
                      <a:gd name="T14" fmla="*/ 244 w 244"/>
                      <a:gd name="T15" fmla="*/ 135 h 244"/>
                      <a:gd name="T16" fmla="*/ 244 w 244"/>
                      <a:gd name="T17" fmla="*/ 110 h 244"/>
                      <a:gd name="T18" fmla="*/ 239 w 244"/>
                      <a:gd name="T19" fmla="*/ 86 h 244"/>
                      <a:gd name="T20" fmla="*/ 230 w 244"/>
                      <a:gd name="T21" fmla="*/ 63 h 244"/>
                      <a:gd name="T22" fmla="*/ 217 w 244"/>
                      <a:gd name="T23" fmla="*/ 45 h 244"/>
                      <a:gd name="T24" fmla="*/ 201 w 244"/>
                      <a:gd name="T25" fmla="*/ 28 h 244"/>
                      <a:gd name="T26" fmla="*/ 181 w 244"/>
                      <a:gd name="T27" fmla="*/ 15 h 244"/>
                      <a:gd name="T28" fmla="*/ 159 w 244"/>
                      <a:gd name="T29" fmla="*/ 5 h 244"/>
                      <a:gd name="T30" fmla="*/ 135 w 244"/>
                      <a:gd name="T31" fmla="*/ 0 h 244"/>
                      <a:gd name="T32" fmla="*/ 110 w 244"/>
                      <a:gd name="T33" fmla="*/ 0 h 244"/>
                      <a:gd name="T34" fmla="*/ 86 w 244"/>
                      <a:gd name="T35" fmla="*/ 5 h 244"/>
                      <a:gd name="T36" fmla="*/ 65 w 244"/>
                      <a:gd name="T37" fmla="*/ 15 h 244"/>
                      <a:gd name="T38" fmla="*/ 45 w 244"/>
                      <a:gd name="T39" fmla="*/ 28 h 244"/>
                      <a:gd name="T40" fmla="*/ 28 w 244"/>
                      <a:gd name="T41" fmla="*/ 45 h 244"/>
                      <a:gd name="T42" fmla="*/ 15 w 244"/>
                      <a:gd name="T43" fmla="*/ 63 h 244"/>
                      <a:gd name="T44" fmla="*/ 5 w 244"/>
                      <a:gd name="T45" fmla="*/ 86 h 244"/>
                      <a:gd name="T46" fmla="*/ 2 w 244"/>
                      <a:gd name="T47" fmla="*/ 110 h 244"/>
                      <a:gd name="T48" fmla="*/ 2 w 244"/>
                      <a:gd name="T49" fmla="*/ 135 h 244"/>
                      <a:gd name="T50" fmla="*/ 5 w 244"/>
                      <a:gd name="T51" fmla="*/ 158 h 244"/>
                      <a:gd name="T52" fmla="*/ 15 w 244"/>
                      <a:gd name="T53" fmla="*/ 181 h 244"/>
                      <a:gd name="T54" fmla="*/ 28 w 244"/>
                      <a:gd name="T55" fmla="*/ 199 h 244"/>
                      <a:gd name="T56" fmla="*/ 45 w 244"/>
                      <a:gd name="T57" fmla="*/ 216 h 244"/>
                      <a:gd name="T58" fmla="*/ 65 w 244"/>
                      <a:gd name="T59" fmla="*/ 230 h 244"/>
                      <a:gd name="T60" fmla="*/ 86 w 244"/>
                      <a:gd name="T61" fmla="*/ 239 h 244"/>
                      <a:gd name="T62" fmla="*/ 110 w 244"/>
                      <a:gd name="T63" fmla="*/ 244 h 2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44" h="244">
                        <a:moveTo>
                          <a:pt x="123" y="244"/>
                        </a:moveTo>
                        <a:lnTo>
                          <a:pt x="135" y="244"/>
                        </a:lnTo>
                        <a:lnTo>
                          <a:pt x="147" y="242"/>
                        </a:lnTo>
                        <a:lnTo>
                          <a:pt x="159" y="239"/>
                        </a:lnTo>
                        <a:lnTo>
                          <a:pt x="170" y="235"/>
                        </a:lnTo>
                        <a:lnTo>
                          <a:pt x="181" y="230"/>
                        </a:lnTo>
                        <a:lnTo>
                          <a:pt x="190" y="223"/>
                        </a:lnTo>
                        <a:lnTo>
                          <a:pt x="201" y="216"/>
                        </a:lnTo>
                        <a:lnTo>
                          <a:pt x="209" y="209"/>
                        </a:lnTo>
                        <a:lnTo>
                          <a:pt x="217" y="199"/>
                        </a:lnTo>
                        <a:lnTo>
                          <a:pt x="225" y="190"/>
                        </a:lnTo>
                        <a:lnTo>
                          <a:pt x="230" y="181"/>
                        </a:lnTo>
                        <a:lnTo>
                          <a:pt x="235" y="169"/>
                        </a:lnTo>
                        <a:lnTo>
                          <a:pt x="239" y="158"/>
                        </a:lnTo>
                        <a:lnTo>
                          <a:pt x="243" y="147"/>
                        </a:lnTo>
                        <a:lnTo>
                          <a:pt x="244" y="135"/>
                        </a:lnTo>
                        <a:lnTo>
                          <a:pt x="244" y="122"/>
                        </a:lnTo>
                        <a:lnTo>
                          <a:pt x="244" y="110"/>
                        </a:lnTo>
                        <a:lnTo>
                          <a:pt x="243" y="98"/>
                        </a:lnTo>
                        <a:lnTo>
                          <a:pt x="239" y="86"/>
                        </a:lnTo>
                        <a:lnTo>
                          <a:pt x="235" y="74"/>
                        </a:lnTo>
                        <a:lnTo>
                          <a:pt x="230" y="63"/>
                        </a:lnTo>
                        <a:lnTo>
                          <a:pt x="225" y="54"/>
                        </a:lnTo>
                        <a:lnTo>
                          <a:pt x="217" y="45"/>
                        </a:lnTo>
                        <a:lnTo>
                          <a:pt x="209" y="36"/>
                        </a:lnTo>
                        <a:lnTo>
                          <a:pt x="201" y="28"/>
                        </a:lnTo>
                        <a:lnTo>
                          <a:pt x="190" y="21"/>
                        </a:lnTo>
                        <a:lnTo>
                          <a:pt x="181" y="15"/>
                        </a:lnTo>
                        <a:lnTo>
                          <a:pt x="170" y="9"/>
                        </a:lnTo>
                        <a:lnTo>
                          <a:pt x="159" y="5"/>
                        </a:lnTo>
                        <a:lnTo>
                          <a:pt x="147" y="3"/>
                        </a:lnTo>
                        <a:lnTo>
                          <a:pt x="135" y="0"/>
                        </a:lnTo>
                        <a:lnTo>
                          <a:pt x="123" y="0"/>
                        </a:lnTo>
                        <a:lnTo>
                          <a:pt x="110" y="0"/>
                        </a:lnTo>
                        <a:lnTo>
                          <a:pt x="98" y="3"/>
                        </a:lnTo>
                        <a:lnTo>
                          <a:pt x="86" y="5"/>
                        </a:lnTo>
                        <a:lnTo>
                          <a:pt x="75" y="9"/>
                        </a:lnTo>
                        <a:lnTo>
                          <a:pt x="65" y="15"/>
                        </a:lnTo>
                        <a:lnTo>
                          <a:pt x="54" y="21"/>
                        </a:lnTo>
                        <a:lnTo>
                          <a:pt x="45" y="28"/>
                        </a:lnTo>
                        <a:lnTo>
                          <a:pt x="36" y="36"/>
                        </a:lnTo>
                        <a:lnTo>
                          <a:pt x="28" y="45"/>
                        </a:lnTo>
                        <a:lnTo>
                          <a:pt x="21" y="54"/>
                        </a:lnTo>
                        <a:lnTo>
                          <a:pt x="15" y="63"/>
                        </a:lnTo>
                        <a:lnTo>
                          <a:pt x="9" y="74"/>
                        </a:lnTo>
                        <a:lnTo>
                          <a:pt x="5" y="86"/>
                        </a:lnTo>
                        <a:lnTo>
                          <a:pt x="3" y="98"/>
                        </a:lnTo>
                        <a:lnTo>
                          <a:pt x="2" y="110"/>
                        </a:lnTo>
                        <a:lnTo>
                          <a:pt x="0" y="122"/>
                        </a:lnTo>
                        <a:lnTo>
                          <a:pt x="2" y="135"/>
                        </a:lnTo>
                        <a:lnTo>
                          <a:pt x="3" y="147"/>
                        </a:lnTo>
                        <a:lnTo>
                          <a:pt x="5" y="158"/>
                        </a:lnTo>
                        <a:lnTo>
                          <a:pt x="9" y="169"/>
                        </a:lnTo>
                        <a:lnTo>
                          <a:pt x="15" y="181"/>
                        </a:lnTo>
                        <a:lnTo>
                          <a:pt x="21" y="190"/>
                        </a:lnTo>
                        <a:lnTo>
                          <a:pt x="28" y="199"/>
                        </a:lnTo>
                        <a:lnTo>
                          <a:pt x="36" y="209"/>
                        </a:lnTo>
                        <a:lnTo>
                          <a:pt x="45" y="216"/>
                        </a:lnTo>
                        <a:lnTo>
                          <a:pt x="54" y="223"/>
                        </a:lnTo>
                        <a:lnTo>
                          <a:pt x="65" y="230"/>
                        </a:lnTo>
                        <a:lnTo>
                          <a:pt x="75" y="235"/>
                        </a:lnTo>
                        <a:lnTo>
                          <a:pt x="86" y="239"/>
                        </a:lnTo>
                        <a:lnTo>
                          <a:pt x="98" y="242"/>
                        </a:lnTo>
                        <a:lnTo>
                          <a:pt x="110" y="244"/>
                        </a:lnTo>
                        <a:lnTo>
                          <a:pt x="123" y="244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79" name="Freeform 263"/>
                  <p:cNvSpPr>
                    <a:spLocks/>
                  </p:cNvSpPr>
                  <p:nvPr/>
                </p:nvSpPr>
                <p:spPr bwMode="auto">
                  <a:xfrm>
                    <a:off x="2479" y="1660"/>
                    <a:ext cx="61" cy="61"/>
                  </a:xfrm>
                  <a:custGeom>
                    <a:avLst/>
                    <a:gdLst>
                      <a:gd name="T0" fmla="*/ 135 w 244"/>
                      <a:gd name="T1" fmla="*/ 244 h 244"/>
                      <a:gd name="T2" fmla="*/ 159 w 244"/>
                      <a:gd name="T3" fmla="*/ 239 h 244"/>
                      <a:gd name="T4" fmla="*/ 181 w 244"/>
                      <a:gd name="T5" fmla="*/ 230 h 244"/>
                      <a:gd name="T6" fmla="*/ 201 w 244"/>
                      <a:gd name="T7" fmla="*/ 216 h 244"/>
                      <a:gd name="T8" fmla="*/ 217 w 244"/>
                      <a:gd name="T9" fmla="*/ 199 h 244"/>
                      <a:gd name="T10" fmla="*/ 230 w 244"/>
                      <a:gd name="T11" fmla="*/ 181 h 244"/>
                      <a:gd name="T12" fmla="*/ 239 w 244"/>
                      <a:gd name="T13" fmla="*/ 158 h 244"/>
                      <a:gd name="T14" fmla="*/ 244 w 244"/>
                      <a:gd name="T15" fmla="*/ 135 h 244"/>
                      <a:gd name="T16" fmla="*/ 244 w 244"/>
                      <a:gd name="T17" fmla="*/ 110 h 244"/>
                      <a:gd name="T18" fmla="*/ 239 w 244"/>
                      <a:gd name="T19" fmla="*/ 86 h 244"/>
                      <a:gd name="T20" fmla="*/ 230 w 244"/>
                      <a:gd name="T21" fmla="*/ 63 h 244"/>
                      <a:gd name="T22" fmla="*/ 217 w 244"/>
                      <a:gd name="T23" fmla="*/ 45 h 244"/>
                      <a:gd name="T24" fmla="*/ 201 w 244"/>
                      <a:gd name="T25" fmla="*/ 28 h 244"/>
                      <a:gd name="T26" fmla="*/ 181 w 244"/>
                      <a:gd name="T27" fmla="*/ 15 h 244"/>
                      <a:gd name="T28" fmla="*/ 159 w 244"/>
                      <a:gd name="T29" fmla="*/ 5 h 244"/>
                      <a:gd name="T30" fmla="*/ 135 w 244"/>
                      <a:gd name="T31" fmla="*/ 0 h 244"/>
                      <a:gd name="T32" fmla="*/ 110 w 244"/>
                      <a:gd name="T33" fmla="*/ 0 h 244"/>
                      <a:gd name="T34" fmla="*/ 86 w 244"/>
                      <a:gd name="T35" fmla="*/ 5 h 244"/>
                      <a:gd name="T36" fmla="*/ 65 w 244"/>
                      <a:gd name="T37" fmla="*/ 15 h 244"/>
                      <a:gd name="T38" fmla="*/ 45 w 244"/>
                      <a:gd name="T39" fmla="*/ 28 h 244"/>
                      <a:gd name="T40" fmla="*/ 28 w 244"/>
                      <a:gd name="T41" fmla="*/ 45 h 244"/>
                      <a:gd name="T42" fmla="*/ 15 w 244"/>
                      <a:gd name="T43" fmla="*/ 63 h 244"/>
                      <a:gd name="T44" fmla="*/ 5 w 244"/>
                      <a:gd name="T45" fmla="*/ 86 h 244"/>
                      <a:gd name="T46" fmla="*/ 2 w 244"/>
                      <a:gd name="T47" fmla="*/ 110 h 244"/>
                      <a:gd name="T48" fmla="*/ 2 w 244"/>
                      <a:gd name="T49" fmla="*/ 135 h 244"/>
                      <a:gd name="T50" fmla="*/ 5 w 244"/>
                      <a:gd name="T51" fmla="*/ 158 h 244"/>
                      <a:gd name="T52" fmla="*/ 15 w 244"/>
                      <a:gd name="T53" fmla="*/ 181 h 244"/>
                      <a:gd name="T54" fmla="*/ 28 w 244"/>
                      <a:gd name="T55" fmla="*/ 199 h 244"/>
                      <a:gd name="T56" fmla="*/ 45 w 244"/>
                      <a:gd name="T57" fmla="*/ 216 h 244"/>
                      <a:gd name="T58" fmla="*/ 65 w 244"/>
                      <a:gd name="T59" fmla="*/ 230 h 244"/>
                      <a:gd name="T60" fmla="*/ 86 w 244"/>
                      <a:gd name="T61" fmla="*/ 239 h 244"/>
                      <a:gd name="T62" fmla="*/ 110 w 244"/>
                      <a:gd name="T63" fmla="*/ 244 h 2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44" h="244">
                        <a:moveTo>
                          <a:pt x="123" y="244"/>
                        </a:moveTo>
                        <a:lnTo>
                          <a:pt x="135" y="244"/>
                        </a:lnTo>
                        <a:lnTo>
                          <a:pt x="147" y="242"/>
                        </a:lnTo>
                        <a:lnTo>
                          <a:pt x="159" y="239"/>
                        </a:lnTo>
                        <a:lnTo>
                          <a:pt x="170" y="235"/>
                        </a:lnTo>
                        <a:lnTo>
                          <a:pt x="181" y="230"/>
                        </a:lnTo>
                        <a:lnTo>
                          <a:pt x="190" y="223"/>
                        </a:lnTo>
                        <a:lnTo>
                          <a:pt x="201" y="216"/>
                        </a:lnTo>
                        <a:lnTo>
                          <a:pt x="209" y="209"/>
                        </a:lnTo>
                        <a:lnTo>
                          <a:pt x="217" y="199"/>
                        </a:lnTo>
                        <a:lnTo>
                          <a:pt x="225" y="190"/>
                        </a:lnTo>
                        <a:lnTo>
                          <a:pt x="230" y="181"/>
                        </a:lnTo>
                        <a:lnTo>
                          <a:pt x="235" y="169"/>
                        </a:lnTo>
                        <a:lnTo>
                          <a:pt x="239" y="158"/>
                        </a:lnTo>
                        <a:lnTo>
                          <a:pt x="243" y="147"/>
                        </a:lnTo>
                        <a:lnTo>
                          <a:pt x="244" y="135"/>
                        </a:lnTo>
                        <a:lnTo>
                          <a:pt x="244" y="122"/>
                        </a:lnTo>
                        <a:lnTo>
                          <a:pt x="244" y="110"/>
                        </a:lnTo>
                        <a:lnTo>
                          <a:pt x="243" y="98"/>
                        </a:lnTo>
                        <a:lnTo>
                          <a:pt x="239" y="86"/>
                        </a:lnTo>
                        <a:lnTo>
                          <a:pt x="235" y="74"/>
                        </a:lnTo>
                        <a:lnTo>
                          <a:pt x="230" y="63"/>
                        </a:lnTo>
                        <a:lnTo>
                          <a:pt x="225" y="54"/>
                        </a:lnTo>
                        <a:lnTo>
                          <a:pt x="217" y="45"/>
                        </a:lnTo>
                        <a:lnTo>
                          <a:pt x="209" y="36"/>
                        </a:lnTo>
                        <a:lnTo>
                          <a:pt x="201" y="28"/>
                        </a:lnTo>
                        <a:lnTo>
                          <a:pt x="190" y="21"/>
                        </a:lnTo>
                        <a:lnTo>
                          <a:pt x="181" y="15"/>
                        </a:lnTo>
                        <a:lnTo>
                          <a:pt x="170" y="9"/>
                        </a:lnTo>
                        <a:lnTo>
                          <a:pt x="159" y="5"/>
                        </a:lnTo>
                        <a:lnTo>
                          <a:pt x="147" y="3"/>
                        </a:lnTo>
                        <a:lnTo>
                          <a:pt x="135" y="0"/>
                        </a:lnTo>
                        <a:lnTo>
                          <a:pt x="123" y="0"/>
                        </a:lnTo>
                        <a:lnTo>
                          <a:pt x="110" y="0"/>
                        </a:lnTo>
                        <a:lnTo>
                          <a:pt x="98" y="3"/>
                        </a:lnTo>
                        <a:lnTo>
                          <a:pt x="86" y="5"/>
                        </a:lnTo>
                        <a:lnTo>
                          <a:pt x="75" y="9"/>
                        </a:lnTo>
                        <a:lnTo>
                          <a:pt x="65" y="15"/>
                        </a:lnTo>
                        <a:lnTo>
                          <a:pt x="54" y="21"/>
                        </a:lnTo>
                        <a:lnTo>
                          <a:pt x="45" y="28"/>
                        </a:lnTo>
                        <a:lnTo>
                          <a:pt x="36" y="36"/>
                        </a:lnTo>
                        <a:lnTo>
                          <a:pt x="28" y="45"/>
                        </a:lnTo>
                        <a:lnTo>
                          <a:pt x="21" y="54"/>
                        </a:lnTo>
                        <a:lnTo>
                          <a:pt x="15" y="63"/>
                        </a:lnTo>
                        <a:lnTo>
                          <a:pt x="9" y="74"/>
                        </a:lnTo>
                        <a:lnTo>
                          <a:pt x="5" y="86"/>
                        </a:lnTo>
                        <a:lnTo>
                          <a:pt x="3" y="98"/>
                        </a:lnTo>
                        <a:lnTo>
                          <a:pt x="2" y="110"/>
                        </a:lnTo>
                        <a:lnTo>
                          <a:pt x="0" y="122"/>
                        </a:lnTo>
                        <a:lnTo>
                          <a:pt x="2" y="135"/>
                        </a:lnTo>
                        <a:lnTo>
                          <a:pt x="3" y="147"/>
                        </a:lnTo>
                        <a:lnTo>
                          <a:pt x="5" y="158"/>
                        </a:lnTo>
                        <a:lnTo>
                          <a:pt x="9" y="169"/>
                        </a:lnTo>
                        <a:lnTo>
                          <a:pt x="15" y="181"/>
                        </a:lnTo>
                        <a:lnTo>
                          <a:pt x="21" y="190"/>
                        </a:lnTo>
                        <a:lnTo>
                          <a:pt x="28" y="199"/>
                        </a:lnTo>
                        <a:lnTo>
                          <a:pt x="36" y="209"/>
                        </a:lnTo>
                        <a:lnTo>
                          <a:pt x="45" y="216"/>
                        </a:lnTo>
                        <a:lnTo>
                          <a:pt x="54" y="223"/>
                        </a:lnTo>
                        <a:lnTo>
                          <a:pt x="65" y="230"/>
                        </a:lnTo>
                        <a:lnTo>
                          <a:pt x="75" y="235"/>
                        </a:lnTo>
                        <a:lnTo>
                          <a:pt x="86" y="239"/>
                        </a:lnTo>
                        <a:lnTo>
                          <a:pt x="98" y="242"/>
                        </a:lnTo>
                        <a:lnTo>
                          <a:pt x="110" y="244"/>
                        </a:lnTo>
                        <a:lnTo>
                          <a:pt x="123" y="244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80" name="Freeform 264"/>
                  <p:cNvSpPr>
                    <a:spLocks/>
                  </p:cNvSpPr>
                  <p:nvPr/>
                </p:nvSpPr>
                <p:spPr bwMode="auto">
                  <a:xfrm>
                    <a:off x="2647" y="1656"/>
                    <a:ext cx="41" cy="41"/>
                  </a:xfrm>
                  <a:custGeom>
                    <a:avLst/>
                    <a:gdLst>
                      <a:gd name="T0" fmla="*/ 90 w 163"/>
                      <a:gd name="T1" fmla="*/ 162 h 163"/>
                      <a:gd name="T2" fmla="*/ 105 w 163"/>
                      <a:gd name="T3" fmla="*/ 159 h 163"/>
                      <a:gd name="T4" fmla="*/ 120 w 163"/>
                      <a:gd name="T5" fmla="*/ 153 h 163"/>
                      <a:gd name="T6" fmla="*/ 133 w 163"/>
                      <a:gd name="T7" fmla="*/ 145 h 163"/>
                      <a:gd name="T8" fmla="*/ 144 w 163"/>
                      <a:gd name="T9" fmla="*/ 133 h 163"/>
                      <a:gd name="T10" fmla="*/ 153 w 163"/>
                      <a:gd name="T11" fmla="*/ 120 h 163"/>
                      <a:gd name="T12" fmla="*/ 159 w 163"/>
                      <a:gd name="T13" fmla="*/ 105 h 163"/>
                      <a:gd name="T14" fmla="*/ 162 w 163"/>
                      <a:gd name="T15" fmla="*/ 89 h 163"/>
                      <a:gd name="T16" fmla="*/ 162 w 163"/>
                      <a:gd name="T17" fmla="*/ 74 h 163"/>
                      <a:gd name="T18" fmla="*/ 159 w 163"/>
                      <a:gd name="T19" fmla="*/ 58 h 163"/>
                      <a:gd name="T20" fmla="*/ 153 w 163"/>
                      <a:gd name="T21" fmla="*/ 42 h 163"/>
                      <a:gd name="T22" fmla="*/ 144 w 163"/>
                      <a:gd name="T23" fmla="*/ 30 h 163"/>
                      <a:gd name="T24" fmla="*/ 133 w 163"/>
                      <a:gd name="T25" fmla="*/ 18 h 163"/>
                      <a:gd name="T26" fmla="*/ 120 w 163"/>
                      <a:gd name="T27" fmla="*/ 10 h 163"/>
                      <a:gd name="T28" fmla="*/ 105 w 163"/>
                      <a:gd name="T29" fmla="*/ 4 h 163"/>
                      <a:gd name="T30" fmla="*/ 90 w 163"/>
                      <a:gd name="T31" fmla="*/ 0 h 163"/>
                      <a:gd name="T32" fmla="*/ 74 w 163"/>
                      <a:gd name="T33" fmla="*/ 0 h 163"/>
                      <a:gd name="T34" fmla="*/ 57 w 163"/>
                      <a:gd name="T35" fmla="*/ 4 h 163"/>
                      <a:gd name="T36" fmla="*/ 42 w 163"/>
                      <a:gd name="T37" fmla="*/ 10 h 163"/>
                      <a:gd name="T38" fmla="*/ 30 w 163"/>
                      <a:gd name="T39" fmla="*/ 18 h 163"/>
                      <a:gd name="T40" fmla="*/ 18 w 163"/>
                      <a:gd name="T41" fmla="*/ 30 h 163"/>
                      <a:gd name="T42" fmla="*/ 10 w 163"/>
                      <a:gd name="T43" fmla="*/ 42 h 163"/>
                      <a:gd name="T44" fmla="*/ 4 w 163"/>
                      <a:gd name="T45" fmla="*/ 58 h 163"/>
                      <a:gd name="T46" fmla="*/ 0 w 163"/>
                      <a:gd name="T47" fmla="*/ 74 h 163"/>
                      <a:gd name="T48" fmla="*/ 0 w 163"/>
                      <a:gd name="T49" fmla="*/ 89 h 163"/>
                      <a:gd name="T50" fmla="*/ 4 w 163"/>
                      <a:gd name="T51" fmla="*/ 105 h 163"/>
                      <a:gd name="T52" fmla="*/ 10 w 163"/>
                      <a:gd name="T53" fmla="*/ 120 h 163"/>
                      <a:gd name="T54" fmla="*/ 18 w 163"/>
                      <a:gd name="T55" fmla="*/ 133 h 163"/>
                      <a:gd name="T56" fmla="*/ 30 w 163"/>
                      <a:gd name="T57" fmla="*/ 145 h 163"/>
                      <a:gd name="T58" fmla="*/ 42 w 163"/>
                      <a:gd name="T59" fmla="*/ 153 h 163"/>
                      <a:gd name="T60" fmla="*/ 57 w 163"/>
                      <a:gd name="T61" fmla="*/ 159 h 163"/>
                      <a:gd name="T62" fmla="*/ 74 w 163"/>
                      <a:gd name="T63" fmla="*/ 162 h 16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63" h="163">
                        <a:moveTo>
                          <a:pt x="82" y="163"/>
                        </a:moveTo>
                        <a:lnTo>
                          <a:pt x="90" y="162"/>
                        </a:lnTo>
                        <a:lnTo>
                          <a:pt x="97" y="161"/>
                        </a:lnTo>
                        <a:lnTo>
                          <a:pt x="105" y="159"/>
                        </a:lnTo>
                        <a:lnTo>
                          <a:pt x="113" y="157"/>
                        </a:lnTo>
                        <a:lnTo>
                          <a:pt x="120" y="153"/>
                        </a:lnTo>
                        <a:lnTo>
                          <a:pt x="126" y="149"/>
                        </a:lnTo>
                        <a:lnTo>
                          <a:pt x="133" y="145"/>
                        </a:lnTo>
                        <a:lnTo>
                          <a:pt x="138" y="140"/>
                        </a:lnTo>
                        <a:lnTo>
                          <a:pt x="144" y="133"/>
                        </a:lnTo>
                        <a:lnTo>
                          <a:pt x="149" y="126"/>
                        </a:lnTo>
                        <a:lnTo>
                          <a:pt x="153" y="120"/>
                        </a:lnTo>
                        <a:lnTo>
                          <a:pt x="157" y="113"/>
                        </a:lnTo>
                        <a:lnTo>
                          <a:pt x="159" y="105"/>
                        </a:lnTo>
                        <a:lnTo>
                          <a:pt x="161" y="97"/>
                        </a:lnTo>
                        <a:lnTo>
                          <a:pt x="162" y="89"/>
                        </a:lnTo>
                        <a:lnTo>
                          <a:pt x="163" y="81"/>
                        </a:lnTo>
                        <a:lnTo>
                          <a:pt x="162" y="74"/>
                        </a:lnTo>
                        <a:lnTo>
                          <a:pt x="161" y="64"/>
                        </a:lnTo>
                        <a:lnTo>
                          <a:pt x="159" y="58"/>
                        </a:lnTo>
                        <a:lnTo>
                          <a:pt x="157" y="50"/>
                        </a:lnTo>
                        <a:lnTo>
                          <a:pt x="153" y="42"/>
                        </a:lnTo>
                        <a:lnTo>
                          <a:pt x="149" y="35"/>
                        </a:lnTo>
                        <a:lnTo>
                          <a:pt x="144" y="30"/>
                        </a:lnTo>
                        <a:lnTo>
                          <a:pt x="138" y="23"/>
                        </a:lnTo>
                        <a:lnTo>
                          <a:pt x="133" y="18"/>
                        </a:lnTo>
                        <a:lnTo>
                          <a:pt x="126" y="14"/>
                        </a:lnTo>
                        <a:lnTo>
                          <a:pt x="120" y="10"/>
                        </a:lnTo>
                        <a:lnTo>
                          <a:pt x="113" y="6"/>
                        </a:lnTo>
                        <a:lnTo>
                          <a:pt x="105" y="4"/>
                        </a:lnTo>
                        <a:lnTo>
                          <a:pt x="97" y="1"/>
                        </a:lnTo>
                        <a:lnTo>
                          <a:pt x="90" y="0"/>
                        </a:lnTo>
                        <a:lnTo>
                          <a:pt x="82" y="0"/>
                        </a:lnTo>
                        <a:lnTo>
                          <a:pt x="74" y="0"/>
                        </a:lnTo>
                        <a:lnTo>
                          <a:pt x="64" y="1"/>
                        </a:lnTo>
                        <a:lnTo>
                          <a:pt x="57" y="4"/>
                        </a:lnTo>
                        <a:lnTo>
                          <a:pt x="50" y="6"/>
                        </a:lnTo>
                        <a:lnTo>
                          <a:pt x="42" y="10"/>
                        </a:lnTo>
                        <a:lnTo>
                          <a:pt x="35" y="14"/>
                        </a:lnTo>
                        <a:lnTo>
                          <a:pt x="30" y="18"/>
                        </a:lnTo>
                        <a:lnTo>
                          <a:pt x="24" y="23"/>
                        </a:lnTo>
                        <a:lnTo>
                          <a:pt x="18" y="30"/>
                        </a:lnTo>
                        <a:lnTo>
                          <a:pt x="14" y="35"/>
                        </a:lnTo>
                        <a:lnTo>
                          <a:pt x="10" y="42"/>
                        </a:lnTo>
                        <a:lnTo>
                          <a:pt x="6" y="50"/>
                        </a:lnTo>
                        <a:lnTo>
                          <a:pt x="4" y="58"/>
                        </a:lnTo>
                        <a:lnTo>
                          <a:pt x="1" y="64"/>
                        </a:lnTo>
                        <a:lnTo>
                          <a:pt x="0" y="74"/>
                        </a:lnTo>
                        <a:lnTo>
                          <a:pt x="0" y="81"/>
                        </a:lnTo>
                        <a:lnTo>
                          <a:pt x="0" y="89"/>
                        </a:lnTo>
                        <a:lnTo>
                          <a:pt x="1" y="97"/>
                        </a:lnTo>
                        <a:lnTo>
                          <a:pt x="4" y="105"/>
                        </a:lnTo>
                        <a:lnTo>
                          <a:pt x="6" y="113"/>
                        </a:lnTo>
                        <a:lnTo>
                          <a:pt x="10" y="120"/>
                        </a:lnTo>
                        <a:lnTo>
                          <a:pt x="14" y="126"/>
                        </a:lnTo>
                        <a:lnTo>
                          <a:pt x="18" y="133"/>
                        </a:lnTo>
                        <a:lnTo>
                          <a:pt x="24" y="140"/>
                        </a:lnTo>
                        <a:lnTo>
                          <a:pt x="30" y="145"/>
                        </a:lnTo>
                        <a:lnTo>
                          <a:pt x="35" y="149"/>
                        </a:lnTo>
                        <a:lnTo>
                          <a:pt x="42" y="153"/>
                        </a:lnTo>
                        <a:lnTo>
                          <a:pt x="50" y="157"/>
                        </a:lnTo>
                        <a:lnTo>
                          <a:pt x="57" y="159"/>
                        </a:lnTo>
                        <a:lnTo>
                          <a:pt x="64" y="161"/>
                        </a:lnTo>
                        <a:lnTo>
                          <a:pt x="74" y="162"/>
                        </a:lnTo>
                        <a:lnTo>
                          <a:pt x="82" y="163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81" name="Freeform 265"/>
                  <p:cNvSpPr>
                    <a:spLocks/>
                  </p:cNvSpPr>
                  <p:nvPr/>
                </p:nvSpPr>
                <p:spPr bwMode="auto">
                  <a:xfrm>
                    <a:off x="2647" y="1656"/>
                    <a:ext cx="41" cy="41"/>
                  </a:xfrm>
                  <a:custGeom>
                    <a:avLst/>
                    <a:gdLst>
                      <a:gd name="T0" fmla="*/ 90 w 163"/>
                      <a:gd name="T1" fmla="*/ 162 h 163"/>
                      <a:gd name="T2" fmla="*/ 105 w 163"/>
                      <a:gd name="T3" fmla="*/ 159 h 163"/>
                      <a:gd name="T4" fmla="*/ 120 w 163"/>
                      <a:gd name="T5" fmla="*/ 153 h 163"/>
                      <a:gd name="T6" fmla="*/ 133 w 163"/>
                      <a:gd name="T7" fmla="*/ 145 h 163"/>
                      <a:gd name="T8" fmla="*/ 144 w 163"/>
                      <a:gd name="T9" fmla="*/ 133 h 163"/>
                      <a:gd name="T10" fmla="*/ 153 w 163"/>
                      <a:gd name="T11" fmla="*/ 120 h 163"/>
                      <a:gd name="T12" fmla="*/ 159 w 163"/>
                      <a:gd name="T13" fmla="*/ 105 h 163"/>
                      <a:gd name="T14" fmla="*/ 162 w 163"/>
                      <a:gd name="T15" fmla="*/ 89 h 163"/>
                      <a:gd name="T16" fmla="*/ 162 w 163"/>
                      <a:gd name="T17" fmla="*/ 74 h 163"/>
                      <a:gd name="T18" fmla="*/ 159 w 163"/>
                      <a:gd name="T19" fmla="*/ 58 h 163"/>
                      <a:gd name="T20" fmla="*/ 153 w 163"/>
                      <a:gd name="T21" fmla="*/ 42 h 163"/>
                      <a:gd name="T22" fmla="*/ 144 w 163"/>
                      <a:gd name="T23" fmla="*/ 30 h 163"/>
                      <a:gd name="T24" fmla="*/ 133 w 163"/>
                      <a:gd name="T25" fmla="*/ 18 h 163"/>
                      <a:gd name="T26" fmla="*/ 120 w 163"/>
                      <a:gd name="T27" fmla="*/ 10 h 163"/>
                      <a:gd name="T28" fmla="*/ 105 w 163"/>
                      <a:gd name="T29" fmla="*/ 4 h 163"/>
                      <a:gd name="T30" fmla="*/ 90 w 163"/>
                      <a:gd name="T31" fmla="*/ 0 h 163"/>
                      <a:gd name="T32" fmla="*/ 74 w 163"/>
                      <a:gd name="T33" fmla="*/ 0 h 163"/>
                      <a:gd name="T34" fmla="*/ 57 w 163"/>
                      <a:gd name="T35" fmla="*/ 4 h 163"/>
                      <a:gd name="T36" fmla="*/ 42 w 163"/>
                      <a:gd name="T37" fmla="*/ 10 h 163"/>
                      <a:gd name="T38" fmla="*/ 30 w 163"/>
                      <a:gd name="T39" fmla="*/ 18 h 163"/>
                      <a:gd name="T40" fmla="*/ 18 w 163"/>
                      <a:gd name="T41" fmla="*/ 30 h 163"/>
                      <a:gd name="T42" fmla="*/ 10 w 163"/>
                      <a:gd name="T43" fmla="*/ 42 h 163"/>
                      <a:gd name="T44" fmla="*/ 4 w 163"/>
                      <a:gd name="T45" fmla="*/ 58 h 163"/>
                      <a:gd name="T46" fmla="*/ 0 w 163"/>
                      <a:gd name="T47" fmla="*/ 74 h 163"/>
                      <a:gd name="T48" fmla="*/ 0 w 163"/>
                      <a:gd name="T49" fmla="*/ 89 h 163"/>
                      <a:gd name="T50" fmla="*/ 4 w 163"/>
                      <a:gd name="T51" fmla="*/ 105 h 163"/>
                      <a:gd name="T52" fmla="*/ 10 w 163"/>
                      <a:gd name="T53" fmla="*/ 120 h 163"/>
                      <a:gd name="T54" fmla="*/ 18 w 163"/>
                      <a:gd name="T55" fmla="*/ 133 h 163"/>
                      <a:gd name="T56" fmla="*/ 30 w 163"/>
                      <a:gd name="T57" fmla="*/ 145 h 163"/>
                      <a:gd name="T58" fmla="*/ 42 w 163"/>
                      <a:gd name="T59" fmla="*/ 153 h 163"/>
                      <a:gd name="T60" fmla="*/ 57 w 163"/>
                      <a:gd name="T61" fmla="*/ 159 h 163"/>
                      <a:gd name="T62" fmla="*/ 74 w 163"/>
                      <a:gd name="T63" fmla="*/ 162 h 16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63" h="163">
                        <a:moveTo>
                          <a:pt x="82" y="163"/>
                        </a:moveTo>
                        <a:lnTo>
                          <a:pt x="90" y="162"/>
                        </a:lnTo>
                        <a:lnTo>
                          <a:pt x="97" y="161"/>
                        </a:lnTo>
                        <a:lnTo>
                          <a:pt x="105" y="159"/>
                        </a:lnTo>
                        <a:lnTo>
                          <a:pt x="113" y="157"/>
                        </a:lnTo>
                        <a:lnTo>
                          <a:pt x="120" y="153"/>
                        </a:lnTo>
                        <a:lnTo>
                          <a:pt x="126" y="149"/>
                        </a:lnTo>
                        <a:lnTo>
                          <a:pt x="133" y="145"/>
                        </a:lnTo>
                        <a:lnTo>
                          <a:pt x="138" y="140"/>
                        </a:lnTo>
                        <a:lnTo>
                          <a:pt x="144" y="133"/>
                        </a:lnTo>
                        <a:lnTo>
                          <a:pt x="149" y="126"/>
                        </a:lnTo>
                        <a:lnTo>
                          <a:pt x="153" y="120"/>
                        </a:lnTo>
                        <a:lnTo>
                          <a:pt x="157" y="113"/>
                        </a:lnTo>
                        <a:lnTo>
                          <a:pt x="159" y="105"/>
                        </a:lnTo>
                        <a:lnTo>
                          <a:pt x="161" y="97"/>
                        </a:lnTo>
                        <a:lnTo>
                          <a:pt x="162" y="89"/>
                        </a:lnTo>
                        <a:lnTo>
                          <a:pt x="163" y="81"/>
                        </a:lnTo>
                        <a:lnTo>
                          <a:pt x="162" y="74"/>
                        </a:lnTo>
                        <a:lnTo>
                          <a:pt x="161" y="64"/>
                        </a:lnTo>
                        <a:lnTo>
                          <a:pt x="159" y="58"/>
                        </a:lnTo>
                        <a:lnTo>
                          <a:pt x="157" y="50"/>
                        </a:lnTo>
                        <a:lnTo>
                          <a:pt x="153" y="42"/>
                        </a:lnTo>
                        <a:lnTo>
                          <a:pt x="149" y="35"/>
                        </a:lnTo>
                        <a:lnTo>
                          <a:pt x="144" y="30"/>
                        </a:lnTo>
                        <a:lnTo>
                          <a:pt x="138" y="23"/>
                        </a:lnTo>
                        <a:lnTo>
                          <a:pt x="133" y="18"/>
                        </a:lnTo>
                        <a:lnTo>
                          <a:pt x="126" y="14"/>
                        </a:lnTo>
                        <a:lnTo>
                          <a:pt x="120" y="10"/>
                        </a:lnTo>
                        <a:lnTo>
                          <a:pt x="113" y="6"/>
                        </a:lnTo>
                        <a:lnTo>
                          <a:pt x="105" y="4"/>
                        </a:lnTo>
                        <a:lnTo>
                          <a:pt x="97" y="1"/>
                        </a:lnTo>
                        <a:lnTo>
                          <a:pt x="90" y="0"/>
                        </a:lnTo>
                        <a:lnTo>
                          <a:pt x="82" y="0"/>
                        </a:lnTo>
                        <a:lnTo>
                          <a:pt x="74" y="0"/>
                        </a:lnTo>
                        <a:lnTo>
                          <a:pt x="64" y="1"/>
                        </a:lnTo>
                        <a:lnTo>
                          <a:pt x="57" y="4"/>
                        </a:lnTo>
                        <a:lnTo>
                          <a:pt x="50" y="6"/>
                        </a:lnTo>
                        <a:lnTo>
                          <a:pt x="42" y="10"/>
                        </a:lnTo>
                        <a:lnTo>
                          <a:pt x="35" y="14"/>
                        </a:lnTo>
                        <a:lnTo>
                          <a:pt x="30" y="18"/>
                        </a:lnTo>
                        <a:lnTo>
                          <a:pt x="24" y="23"/>
                        </a:lnTo>
                        <a:lnTo>
                          <a:pt x="18" y="30"/>
                        </a:lnTo>
                        <a:lnTo>
                          <a:pt x="14" y="35"/>
                        </a:lnTo>
                        <a:lnTo>
                          <a:pt x="10" y="42"/>
                        </a:lnTo>
                        <a:lnTo>
                          <a:pt x="6" y="50"/>
                        </a:lnTo>
                        <a:lnTo>
                          <a:pt x="4" y="58"/>
                        </a:lnTo>
                        <a:lnTo>
                          <a:pt x="1" y="64"/>
                        </a:lnTo>
                        <a:lnTo>
                          <a:pt x="0" y="74"/>
                        </a:lnTo>
                        <a:lnTo>
                          <a:pt x="0" y="81"/>
                        </a:lnTo>
                        <a:lnTo>
                          <a:pt x="0" y="89"/>
                        </a:lnTo>
                        <a:lnTo>
                          <a:pt x="1" y="97"/>
                        </a:lnTo>
                        <a:lnTo>
                          <a:pt x="4" y="105"/>
                        </a:lnTo>
                        <a:lnTo>
                          <a:pt x="6" y="113"/>
                        </a:lnTo>
                        <a:lnTo>
                          <a:pt x="10" y="120"/>
                        </a:lnTo>
                        <a:lnTo>
                          <a:pt x="14" y="126"/>
                        </a:lnTo>
                        <a:lnTo>
                          <a:pt x="18" y="133"/>
                        </a:lnTo>
                        <a:lnTo>
                          <a:pt x="24" y="140"/>
                        </a:lnTo>
                        <a:lnTo>
                          <a:pt x="30" y="145"/>
                        </a:lnTo>
                        <a:lnTo>
                          <a:pt x="35" y="149"/>
                        </a:lnTo>
                        <a:lnTo>
                          <a:pt x="42" y="153"/>
                        </a:lnTo>
                        <a:lnTo>
                          <a:pt x="50" y="157"/>
                        </a:lnTo>
                        <a:lnTo>
                          <a:pt x="57" y="159"/>
                        </a:lnTo>
                        <a:lnTo>
                          <a:pt x="64" y="161"/>
                        </a:lnTo>
                        <a:lnTo>
                          <a:pt x="74" y="162"/>
                        </a:lnTo>
                        <a:lnTo>
                          <a:pt x="82" y="163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82" name="Freeform 266"/>
                  <p:cNvSpPr>
                    <a:spLocks/>
                  </p:cNvSpPr>
                  <p:nvPr/>
                </p:nvSpPr>
                <p:spPr bwMode="auto">
                  <a:xfrm>
                    <a:off x="2735" y="1561"/>
                    <a:ext cx="63" cy="63"/>
                  </a:xfrm>
                  <a:custGeom>
                    <a:avLst/>
                    <a:gdLst>
                      <a:gd name="T0" fmla="*/ 139 w 253"/>
                      <a:gd name="T1" fmla="*/ 252 h 253"/>
                      <a:gd name="T2" fmla="*/ 163 w 253"/>
                      <a:gd name="T3" fmla="*/ 248 h 253"/>
                      <a:gd name="T4" fmla="*/ 187 w 253"/>
                      <a:gd name="T5" fmla="*/ 237 h 253"/>
                      <a:gd name="T6" fmla="*/ 207 w 253"/>
                      <a:gd name="T7" fmla="*/ 224 h 253"/>
                      <a:gd name="T8" fmla="*/ 224 w 253"/>
                      <a:gd name="T9" fmla="*/ 207 h 253"/>
                      <a:gd name="T10" fmla="*/ 237 w 253"/>
                      <a:gd name="T11" fmla="*/ 187 h 253"/>
                      <a:gd name="T12" fmla="*/ 248 w 253"/>
                      <a:gd name="T13" fmla="*/ 163 h 253"/>
                      <a:gd name="T14" fmla="*/ 252 w 253"/>
                      <a:gd name="T15" fmla="*/ 140 h 253"/>
                      <a:gd name="T16" fmla="*/ 252 w 253"/>
                      <a:gd name="T17" fmla="*/ 113 h 253"/>
                      <a:gd name="T18" fmla="*/ 248 w 253"/>
                      <a:gd name="T19" fmla="*/ 88 h 253"/>
                      <a:gd name="T20" fmla="*/ 237 w 253"/>
                      <a:gd name="T21" fmla="*/ 66 h 253"/>
                      <a:gd name="T22" fmla="*/ 224 w 253"/>
                      <a:gd name="T23" fmla="*/ 46 h 253"/>
                      <a:gd name="T24" fmla="*/ 207 w 253"/>
                      <a:gd name="T25" fmla="*/ 29 h 253"/>
                      <a:gd name="T26" fmla="*/ 187 w 253"/>
                      <a:gd name="T27" fmla="*/ 14 h 253"/>
                      <a:gd name="T28" fmla="*/ 163 w 253"/>
                      <a:gd name="T29" fmla="*/ 5 h 253"/>
                      <a:gd name="T30" fmla="*/ 139 w 253"/>
                      <a:gd name="T31" fmla="*/ 0 h 253"/>
                      <a:gd name="T32" fmla="*/ 113 w 253"/>
                      <a:gd name="T33" fmla="*/ 0 h 253"/>
                      <a:gd name="T34" fmla="*/ 88 w 253"/>
                      <a:gd name="T35" fmla="*/ 5 h 253"/>
                      <a:gd name="T36" fmla="*/ 66 w 253"/>
                      <a:gd name="T37" fmla="*/ 14 h 253"/>
                      <a:gd name="T38" fmla="*/ 46 w 253"/>
                      <a:gd name="T39" fmla="*/ 29 h 253"/>
                      <a:gd name="T40" fmla="*/ 29 w 253"/>
                      <a:gd name="T41" fmla="*/ 46 h 253"/>
                      <a:gd name="T42" fmla="*/ 14 w 253"/>
                      <a:gd name="T43" fmla="*/ 66 h 253"/>
                      <a:gd name="T44" fmla="*/ 5 w 253"/>
                      <a:gd name="T45" fmla="*/ 88 h 253"/>
                      <a:gd name="T46" fmla="*/ 0 w 253"/>
                      <a:gd name="T47" fmla="*/ 113 h 253"/>
                      <a:gd name="T48" fmla="*/ 0 w 253"/>
                      <a:gd name="T49" fmla="*/ 140 h 253"/>
                      <a:gd name="T50" fmla="*/ 5 w 253"/>
                      <a:gd name="T51" fmla="*/ 163 h 253"/>
                      <a:gd name="T52" fmla="*/ 14 w 253"/>
                      <a:gd name="T53" fmla="*/ 187 h 253"/>
                      <a:gd name="T54" fmla="*/ 29 w 253"/>
                      <a:gd name="T55" fmla="*/ 207 h 253"/>
                      <a:gd name="T56" fmla="*/ 46 w 253"/>
                      <a:gd name="T57" fmla="*/ 224 h 253"/>
                      <a:gd name="T58" fmla="*/ 66 w 253"/>
                      <a:gd name="T59" fmla="*/ 237 h 253"/>
                      <a:gd name="T60" fmla="*/ 88 w 253"/>
                      <a:gd name="T61" fmla="*/ 248 h 253"/>
                      <a:gd name="T62" fmla="*/ 113 w 253"/>
                      <a:gd name="T63" fmla="*/ 252 h 2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53" h="253">
                        <a:moveTo>
                          <a:pt x="126" y="253"/>
                        </a:moveTo>
                        <a:lnTo>
                          <a:pt x="139" y="252"/>
                        </a:lnTo>
                        <a:lnTo>
                          <a:pt x="151" y="250"/>
                        </a:lnTo>
                        <a:lnTo>
                          <a:pt x="163" y="248"/>
                        </a:lnTo>
                        <a:lnTo>
                          <a:pt x="175" y="243"/>
                        </a:lnTo>
                        <a:lnTo>
                          <a:pt x="187" y="237"/>
                        </a:lnTo>
                        <a:lnTo>
                          <a:pt x="198" y="232"/>
                        </a:lnTo>
                        <a:lnTo>
                          <a:pt x="207" y="224"/>
                        </a:lnTo>
                        <a:lnTo>
                          <a:pt x="216" y="216"/>
                        </a:lnTo>
                        <a:lnTo>
                          <a:pt x="224" y="207"/>
                        </a:lnTo>
                        <a:lnTo>
                          <a:pt x="232" y="198"/>
                        </a:lnTo>
                        <a:lnTo>
                          <a:pt x="237" y="187"/>
                        </a:lnTo>
                        <a:lnTo>
                          <a:pt x="242" y="175"/>
                        </a:lnTo>
                        <a:lnTo>
                          <a:pt x="248" y="163"/>
                        </a:lnTo>
                        <a:lnTo>
                          <a:pt x="250" y="152"/>
                        </a:lnTo>
                        <a:lnTo>
                          <a:pt x="252" y="140"/>
                        </a:lnTo>
                        <a:lnTo>
                          <a:pt x="253" y="127"/>
                        </a:lnTo>
                        <a:lnTo>
                          <a:pt x="252" y="113"/>
                        </a:lnTo>
                        <a:lnTo>
                          <a:pt x="250" y="101"/>
                        </a:lnTo>
                        <a:lnTo>
                          <a:pt x="248" y="88"/>
                        </a:lnTo>
                        <a:lnTo>
                          <a:pt x="242" y="76"/>
                        </a:lnTo>
                        <a:lnTo>
                          <a:pt x="237" y="66"/>
                        </a:lnTo>
                        <a:lnTo>
                          <a:pt x="232" y="55"/>
                        </a:lnTo>
                        <a:lnTo>
                          <a:pt x="224" y="46"/>
                        </a:lnTo>
                        <a:lnTo>
                          <a:pt x="216" y="37"/>
                        </a:lnTo>
                        <a:lnTo>
                          <a:pt x="207" y="29"/>
                        </a:lnTo>
                        <a:lnTo>
                          <a:pt x="198" y="21"/>
                        </a:lnTo>
                        <a:lnTo>
                          <a:pt x="187" y="14"/>
                        </a:lnTo>
                        <a:lnTo>
                          <a:pt x="175" y="9"/>
                        </a:lnTo>
                        <a:lnTo>
                          <a:pt x="163" y="5"/>
                        </a:lnTo>
                        <a:lnTo>
                          <a:pt x="151" y="3"/>
                        </a:lnTo>
                        <a:lnTo>
                          <a:pt x="139" y="0"/>
                        </a:lnTo>
                        <a:lnTo>
                          <a:pt x="126" y="0"/>
                        </a:lnTo>
                        <a:lnTo>
                          <a:pt x="113" y="0"/>
                        </a:lnTo>
                        <a:lnTo>
                          <a:pt x="101" y="3"/>
                        </a:lnTo>
                        <a:lnTo>
                          <a:pt x="88" y="5"/>
                        </a:lnTo>
                        <a:lnTo>
                          <a:pt x="77" y="9"/>
                        </a:lnTo>
                        <a:lnTo>
                          <a:pt x="66" y="14"/>
                        </a:lnTo>
                        <a:lnTo>
                          <a:pt x="55" y="21"/>
                        </a:lnTo>
                        <a:lnTo>
                          <a:pt x="46" y="29"/>
                        </a:lnTo>
                        <a:lnTo>
                          <a:pt x="36" y="37"/>
                        </a:lnTo>
                        <a:lnTo>
                          <a:pt x="29" y="46"/>
                        </a:lnTo>
                        <a:lnTo>
                          <a:pt x="21" y="55"/>
                        </a:lnTo>
                        <a:lnTo>
                          <a:pt x="14" y="66"/>
                        </a:lnTo>
                        <a:lnTo>
                          <a:pt x="9" y="76"/>
                        </a:lnTo>
                        <a:lnTo>
                          <a:pt x="5" y="88"/>
                        </a:lnTo>
                        <a:lnTo>
                          <a:pt x="2" y="101"/>
                        </a:lnTo>
                        <a:lnTo>
                          <a:pt x="0" y="113"/>
                        </a:lnTo>
                        <a:lnTo>
                          <a:pt x="0" y="127"/>
                        </a:lnTo>
                        <a:lnTo>
                          <a:pt x="0" y="140"/>
                        </a:lnTo>
                        <a:lnTo>
                          <a:pt x="2" y="152"/>
                        </a:lnTo>
                        <a:lnTo>
                          <a:pt x="5" y="163"/>
                        </a:lnTo>
                        <a:lnTo>
                          <a:pt x="9" y="175"/>
                        </a:lnTo>
                        <a:lnTo>
                          <a:pt x="14" y="187"/>
                        </a:lnTo>
                        <a:lnTo>
                          <a:pt x="21" y="198"/>
                        </a:lnTo>
                        <a:lnTo>
                          <a:pt x="29" y="207"/>
                        </a:lnTo>
                        <a:lnTo>
                          <a:pt x="36" y="216"/>
                        </a:lnTo>
                        <a:lnTo>
                          <a:pt x="46" y="224"/>
                        </a:lnTo>
                        <a:lnTo>
                          <a:pt x="55" y="232"/>
                        </a:lnTo>
                        <a:lnTo>
                          <a:pt x="66" y="237"/>
                        </a:lnTo>
                        <a:lnTo>
                          <a:pt x="77" y="243"/>
                        </a:lnTo>
                        <a:lnTo>
                          <a:pt x="88" y="248"/>
                        </a:lnTo>
                        <a:lnTo>
                          <a:pt x="101" y="250"/>
                        </a:lnTo>
                        <a:lnTo>
                          <a:pt x="113" y="252"/>
                        </a:lnTo>
                        <a:lnTo>
                          <a:pt x="126" y="253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83" name="Freeform 267"/>
                  <p:cNvSpPr>
                    <a:spLocks/>
                  </p:cNvSpPr>
                  <p:nvPr/>
                </p:nvSpPr>
                <p:spPr bwMode="auto">
                  <a:xfrm>
                    <a:off x="2735" y="1561"/>
                    <a:ext cx="63" cy="63"/>
                  </a:xfrm>
                  <a:custGeom>
                    <a:avLst/>
                    <a:gdLst>
                      <a:gd name="T0" fmla="*/ 139 w 253"/>
                      <a:gd name="T1" fmla="*/ 252 h 253"/>
                      <a:gd name="T2" fmla="*/ 163 w 253"/>
                      <a:gd name="T3" fmla="*/ 248 h 253"/>
                      <a:gd name="T4" fmla="*/ 187 w 253"/>
                      <a:gd name="T5" fmla="*/ 237 h 253"/>
                      <a:gd name="T6" fmla="*/ 207 w 253"/>
                      <a:gd name="T7" fmla="*/ 224 h 253"/>
                      <a:gd name="T8" fmla="*/ 224 w 253"/>
                      <a:gd name="T9" fmla="*/ 207 h 253"/>
                      <a:gd name="T10" fmla="*/ 237 w 253"/>
                      <a:gd name="T11" fmla="*/ 187 h 253"/>
                      <a:gd name="T12" fmla="*/ 248 w 253"/>
                      <a:gd name="T13" fmla="*/ 163 h 253"/>
                      <a:gd name="T14" fmla="*/ 252 w 253"/>
                      <a:gd name="T15" fmla="*/ 140 h 253"/>
                      <a:gd name="T16" fmla="*/ 252 w 253"/>
                      <a:gd name="T17" fmla="*/ 113 h 253"/>
                      <a:gd name="T18" fmla="*/ 248 w 253"/>
                      <a:gd name="T19" fmla="*/ 88 h 253"/>
                      <a:gd name="T20" fmla="*/ 237 w 253"/>
                      <a:gd name="T21" fmla="*/ 66 h 253"/>
                      <a:gd name="T22" fmla="*/ 224 w 253"/>
                      <a:gd name="T23" fmla="*/ 46 h 253"/>
                      <a:gd name="T24" fmla="*/ 207 w 253"/>
                      <a:gd name="T25" fmla="*/ 29 h 253"/>
                      <a:gd name="T26" fmla="*/ 187 w 253"/>
                      <a:gd name="T27" fmla="*/ 14 h 253"/>
                      <a:gd name="T28" fmla="*/ 163 w 253"/>
                      <a:gd name="T29" fmla="*/ 5 h 253"/>
                      <a:gd name="T30" fmla="*/ 139 w 253"/>
                      <a:gd name="T31" fmla="*/ 0 h 253"/>
                      <a:gd name="T32" fmla="*/ 113 w 253"/>
                      <a:gd name="T33" fmla="*/ 0 h 253"/>
                      <a:gd name="T34" fmla="*/ 88 w 253"/>
                      <a:gd name="T35" fmla="*/ 5 h 253"/>
                      <a:gd name="T36" fmla="*/ 66 w 253"/>
                      <a:gd name="T37" fmla="*/ 14 h 253"/>
                      <a:gd name="T38" fmla="*/ 46 w 253"/>
                      <a:gd name="T39" fmla="*/ 29 h 253"/>
                      <a:gd name="T40" fmla="*/ 29 w 253"/>
                      <a:gd name="T41" fmla="*/ 46 h 253"/>
                      <a:gd name="T42" fmla="*/ 14 w 253"/>
                      <a:gd name="T43" fmla="*/ 66 h 253"/>
                      <a:gd name="T44" fmla="*/ 5 w 253"/>
                      <a:gd name="T45" fmla="*/ 88 h 253"/>
                      <a:gd name="T46" fmla="*/ 0 w 253"/>
                      <a:gd name="T47" fmla="*/ 113 h 253"/>
                      <a:gd name="T48" fmla="*/ 0 w 253"/>
                      <a:gd name="T49" fmla="*/ 140 h 253"/>
                      <a:gd name="T50" fmla="*/ 5 w 253"/>
                      <a:gd name="T51" fmla="*/ 163 h 253"/>
                      <a:gd name="T52" fmla="*/ 14 w 253"/>
                      <a:gd name="T53" fmla="*/ 187 h 253"/>
                      <a:gd name="T54" fmla="*/ 29 w 253"/>
                      <a:gd name="T55" fmla="*/ 207 h 253"/>
                      <a:gd name="T56" fmla="*/ 46 w 253"/>
                      <a:gd name="T57" fmla="*/ 224 h 253"/>
                      <a:gd name="T58" fmla="*/ 66 w 253"/>
                      <a:gd name="T59" fmla="*/ 237 h 253"/>
                      <a:gd name="T60" fmla="*/ 88 w 253"/>
                      <a:gd name="T61" fmla="*/ 248 h 253"/>
                      <a:gd name="T62" fmla="*/ 113 w 253"/>
                      <a:gd name="T63" fmla="*/ 252 h 2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53" h="253">
                        <a:moveTo>
                          <a:pt x="126" y="253"/>
                        </a:moveTo>
                        <a:lnTo>
                          <a:pt x="139" y="252"/>
                        </a:lnTo>
                        <a:lnTo>
                          <a:pt x="151" y="250"/>
                        </a:lnTo>
                        <a:lnTo>
                          <a:pt x="163" y="248"/>
                        </a:lnTo>
                        <a:lnTo>
                          <a:pt x="175" y="243"/>
                        </a:lnTo>
                        <a:lnTo>
                          <a:pt x="187" y="237"/>
                        </a:lnTo>
                        <a:lnTo>
                          <a:pt x="198" y="232"/>
                        </a:lnTo>
                        <a:lnTo>
                          <a:pt x="207" y="224"/>
                        </a:lnTo>
                        <a:lnTo>
                          <a:pt x="216" y="216"/>
                        </a:lnTo>
                        <a:lnTo>
                          <a:pt x="224" y="207"/>
                        </a:lnTo>
                        <a:lnTo>
                          <a:pt x="232" y="198"/>
                        </a:lnTo>
                        <a:lnTo>
                          <a:pt x="237" y="187"/>
                        </a:lnTo>
                        <a:lnTo>
                          <a:pt x="242" y="175"/>
                        </a:lnTo>
                        <a:lnTo>
                          <a:pt x="248" y="163"/>
                        </a:lnTo>
                        <a:lnTo>
                          <a:pt x="250" y="152"/>
                        </a:lnTo>
                        <a:lnTo>
                          <a:pt x="252" y="140"/>
                        </a:lnTo>
                        <a:lnTo>
                          <a:pt x="253" y="127"/>
                        </a:lnTo>
                        <a:lnTo>
                          <a:pt x="252" y="113"/>
                        </a:lnTo>
                        <a:lnTo>
                          <a:pt x="250" y="101"/>
                        </a:lnTo>
                        <a:lnTo>
                          <a:pt x="248" y="88"/>
                        </a:lnTo>
                        <a:lnTo>
                          <a:pt x="242" y="76"/>
                        </a:lnTo>
                        <a:lnTo>
                          <a:pt x="237" y="66"/>
                        </a:lnTo>
                        <a:lnTo>
                          <a:pt x="232" y="55"/>
                        </a:lnTo>
                        <a:lnTo>
                          <a:pt x="224" y="46"/>
                        </a:lnTo>
                        <a:lnTo>
                          <a:pt x="216" y="37"/>
                        </a:lnTo>
                        <a:lnTo>
                          <a:pt x="207" y="29"/>
                        </a:lnTo>
                        <a:lnTo>
                          <a:pt x="198" y="21"/>
                        </a:lnTo>
                        <a:lnTo>
                          <a:pt x="187" y="14"/>
                        </a:lnTo>
                        <a:lnTo>
                          <a:pt x="175" y="9"/>
                        </a:lnTo>
                        <a:lnTo>
                          <a:pt x="163" y="5"/>
                        </a:lnTo>
                        <a:lnTo>
                          <a:pt x="151" y="3"/>
                        </a:lnTo>
                        <a:lnTo>
                          <a:pt x="139" y="0"/>
                        </a:lnTo>
                        <a:lnTo>
                          <a:pt x="126" y="0"/>
                        </a:lnTo>
                        <a:lnTo>
                          <a:pt x="113" y="0"/>
                        </a:lnTo>
                        <a:lnTo>
                          <a:pt x="101" y="3"/>
                        </a:lnTo>
                        <a:lnTo>
                          <a:pt x="88" y="5"/>
                        </a:lnTo>
                        <a:lnTo>
                          <a:pt x="77" y="9"/>
                        </a:lnTo>
                        <a:lnTo>
                          <a:pt x="66" y="14"/>
                        </a:lnTo>
                        <a:lnTo>
                          <a:pt x="55" y="21"/>
                        </a:lnTo>
                        <a:lnTo>
                          <a:pt x="46" y="29"/>
                        </a:lnTo>
                        <a:lnTo>
                          <a:pt x="36" y="37"/>
                        </a:lnTo>
                        <a:lnTo>
                          <a:pt x="29" y="46"/>
                        </a:lnTo>
                        <a:lnTo>
                          <a:pt x="21" y="55"/>
                        </a:lnTo>
                        <a:lnTo>
                          <a:pt x="14" y="66"/>
                        </a:lnTo>
                        <a:lnTo>
                          <a:pt x="9" y="76"/>
                        </a:lnTo>
                        <a:lnTo>
                          <a:pt x="5" y="88"/>
                        </a:lnTo>
                        <a:lnTo>
                          <a:pt x="2" y="101"/>
                        </a:lnTo>
                        <a:lnTo>
                          <a:pt x="0" y="113"/>
                        </a:lnTo>
                        <a:lnTo>
                          <a:pt x="0" y="127"/>
                        </a:lnTo>
                        <a:lnTo>
                          <a:pt x="0" y="140"/>
                        </a:lnTo>
                        <a:lnTo>
                          <a:pt x="2" y="152"/>
                        </a:lnTo>
                        <a:lnTo>
                          <a:pt x="5" y="163"/>
                        </a:lnTo>
                        <a:lnTo>
                          <a:pt x="9" y="175"/>
                        </a:lnTo>
                        <a:lnTo>
                          <a:pt x="14" y="187"/>
                        </a:lnTo>
                        <a:lnTo>
                          <a:pt x="21" y="198"/>
                        </a:lnTo>
                        <a:lnTo>
                          <a:pt x="29" y="207"/>
                        </a:lnTo>
                        <a:lnTo>
                          <a:pt x="36" y="216"/>
                        </a:lnTo>
                        <a:lnTo>
                          <a:pt x="46" y="224"/>
                        </a:lnTo>
                        <a:lnTo>
                          <a:pt x="55" y="232"/>
                        </a:lnTo>
                        <a:lnTo>
                          <a:pt x="66" y="237"/>
                        </a:lnTo>
                        <a:lnTo>
                          <a:pt x="77" y="243"/>
                        </a:lnTo>
                        <a:lnTo>
                          <a:pt x="88" y="248"/>
                        </a:lnTo>
                        <a:lnTo>
                          <a:pt x="101" y="250"/>
                        </a:lnTo>
                        <a:lnTo>
                          <a:pt x="113" y="252"/>
                        </a:lnTo>
                        <a:lnTo>
                          <a:pt x="126" y="253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84" name="Freeform 268"/>
                  <p:cNvSpPr>
                    <a:spLocks/>
                  </p:cNvSpPr>
                  <p:nvPr/>
                </p:nvSpPr>
                <p:spPr bwMode="auto">
                  <a:xfrm>
                    <a:off x="3002" y="1452"/>
                    <a:ext cx="75" cy="75"/>
                  </a:xfrm>
                  <a:custGeom>
                    <a:avLst/>
                    <a:gdLst>
                      <a:gd name="T0" fmla="*/ 165 w 298"/>
                      <a:gd name="T1" fmla="*/ 298 h 299"/>
                      <a:gd name="T2" fmla="*/ 194 w 298"/>
                      <a:gd name="T3" fmla="*/ 293 h 299"/>
                      <a:gd name="T4" fmla="*/ 220 w 298"/>
                      <a:gd name="T5" fmla="*/ 281 h 299"/>
                      <a:gd name="T6" fmla="*/ 244 w 298"/>
                      <a:gd name="T7" fmla="*/ 265 h 299"/>
                      <a:gd name="T8" fmla="*/ 264 w 298"/>
                      <a:gd name="T9" fmla="*/ 244 h 299"/>
                      <a:gd name="T10" fmla="*/ 281 w 298"/>
                      <a:gd name="T11" fmla="*/ 220 h 299"/>
                      <a:gd name="T12" fmla="*/ 291 w 298"/>
                      <a:gd name="T13" fmla="*/ 194 h 299"/>
                      <a:gd name="T14" fmla="*/ 298 w 298"/>
                      <a:gd name="T15" fmla="*/ 165 h 299"/>
                      <a:gd name="T16" fmla="*/ 298 w 298"/>
                      <a:gd name="T17" fmla="*/ 134 h 299"/>
                      <a:gd name="T18" fmla="*/ 291 w 298"/>
                      <a:gd name="T19" fmla="*/ 105 h 299"/>
                      <a:gd name="T20" fmla="*/ 281 w 298"/>
                      <a:gd name="T21" fmla="*/ 79 h 299"/>
                      <a:gd name="T22" fmla="*/ 264 w 298"/>
                      <a:gd name="T23" fmla="*/ 55 h 299"/>
                      <a:gd name="T24" fmla="*/ 244 w 298"/>
                      <a:gd name="T25" fmla="*/ 34 h 299"/>
                      <a:gd name="T26" fmla="*/ 220 w 298"/>
                      <a:gd name="T27" fmla="*/ 18 h 299"/>
                      <a:gd name="T28" fmla="*/ 194 w 298"/>
                      <a:gd name="T29" fmla="*/ 6 h 299"/>
                      <a:gd name="T30" fmla="*/ 165 w 298"/>
                      <a:gd name="T31" fmla="*/ 1 h 299"/>
                      <a:gd name="T32" fmla="*/ 134 w 298"/>
                      <a:gd name="T33" fmla="*/ 1 h 299"/>
                      <a:gd name="T34" fmla="*/ 104 w 298"/>
                      <a:gd name="T35" fmla="*/ 6 h 299"/>
                      <a:gd name="T36" fmla="*/ 78 w 298"/>
                      <a:gd name="T37" fmla="*/ 18 h 299"/>
                      <a:gd name="T38" fmla="*/ 54 w 298"/>
                      <a:gd name="T39" fmla="*/ 34 h 299"/>
                      <a:gd name="T40" fmla="*/ 34 w 298"/>
                      <a:gd name="T41" fmla="*/ 55 h 299"/>
                      <a:gd name="T42" fmla="*/ 17 w 298"/>
                      <a:gd name="T43" fmla="*/ 79 h 299"/>
                      <a:gd name="T44" fmla="*/ 6 w 298"/>
                      <a:gd name="T45" fmla="*/ 105 h 299"/>
                      <a:gd name="T46" fmla="*/ 0 w 298"/>
                      <a:gd name="T47" fmla="*/ 134 h 299"/>
                      <a:gd name="T48" fmla="*/ 0 w 298"/>
                      <a:gd name="T49" fmla="*/ 165 h 299"/>
                      <a:gd name="T50" fmla="*/ 6 w 298"/>
                      <a:gd name="T51" fmla="*/ 194 h 299"/>
                      <a:gd name="T52" fmla="*/ 17 w 298"/>
                      <a:gd name="T53" fmla="*/ 220 h 299"/>
                      <a:gd name="T54" fmla="*/ 34 w 298"/>
                      <a:gd name="T55" fmla="*/ 244 h 299"/>
                      <a:gd name="T56" fmla="*/ 54 w 298"/>
                      <a:gd name="T57" fmla="*/ 265 h 299"/>
                      <a:gd name="T58" fmla="*/ 78 w 298"/>
                      <a:gd name="T59" fmla="*/ 281 h 299"/>
                      <a:gd name="T60" fmla="*/ 104 w 298"/>
                      <a:gd name="T61" fmla="*/ 293 h 299"/>
                      <a:gd name="T62" fmla="*/ 134 w 298"/>
                      <a:gd name="T63" fmla="*/ 298 h 2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98" h="299">
                        <a:moveTo>
                          <a:pt x="149" y="299"/>
                        </a:moveTo>
                        <a:lnTo>
                          <a:pt x="165" y="298"/>
                        </a:lnTo>
                        <a:lnTo>
                          <a:pt x="179" y="295"/>
                        </a:lnTo>
                        <a:lnTo>
                          <a:pt x="194" y="293"/>
                        </a:lnTo>
                        <a:lnTo>
                          <a:pt x="207" y="287"/>
                        </a:lnTo>
                        <a:lnTo>
                          <a:pt x="220" y="281"/>
                        </a:lnTo>
                        <a:lnTo>
                          <a:pt x="232" y="273"/>
                        </a:lnTo>
                        <a:lnTo>
                          <a:pt x="244" y="265"/>
                        </a:lnTo>
                        <a:lnTo>
                          <a:pt x="254" y="256"/>
                        </a:lnTo>
                        <a:lnTo>
                          <a:pt x="264" y="244"/>
                        </a:lnTo>
                        <a:lnTo>
                          <a:pt x="273" y="233"/>
                        </a:lnTo>
                        <a:lnTo>
                          <a:pt x="281" y="220"/>
                        </a:lnTo>
                        <a:lnTo>
                          <a:pt x="286" y="208"/>
                        </a:lnTo>
                        <a:lnTo>
                          <a:pt x="291" y="194"/>
                        </a:lnTo>
                        <a:lnTo>
                          <a:pt x="295" y="179"/>
                        </a:lnTo>
                        <a:lnTo>
                          <a:pt x="298" y="165"/>
                        </a:lnTo>
                        <a:lnTo>
                          <a:pt x="298" y="149"/>
                        </a:lnTo>
                        <a:lnTo>
                          <a:pt x="298" y="134"/>
                        </a:lnTo>
                        <a:lnTo>
                          <a:pt x="295" y="120"/>
                        </a:lnTo>
                        <a:lnTo>
                          <a:pt x="291" y="105"/>
                        </a:lnTo>
                        <a:lnTo>
                          <a:pt x="286" y="91"/>
                        </a:lnTo>
                        <a:lnTo>
                          <a:pt x="281" y="79"/>
                        </a:lnTo>
                        <a:lnTo>
                          <a:pt x="273" y="66"/>
                        </a:lnTo>
                        <a:lnTo>
                          <a:pt x="264" y="55"/>
                        </a:lnTo>
                        <a:lnTo>
                          <a:pt x="254" y="43"/>
                        </a:lnTo>
                        <a:lnTo>
                          <a:pt x="244" y="34"/>
                        </a:lnTo>
                        <a:lnTo>
                          <a:pt x="232" y="26"/>
                        </a:lnTo>
                        <a:lnTo>
                          <a:pt x="220" y="18"/>
                        </a:lnTo>
                        <a:lnTo>
                          <a:pt x="207" y="12"/>
                        </a:lnTo>
                        <a:lnTo>
                          <a:pt x="194" y="6"/>
                        </a:lnTo>
                        <a:lnTo>
                          <a:pt x="179" y="4"/>
                        </a:lnTo>
                        <a:lnTo>
                          <a:pt x="165" y="1"/>
                        </a:lnTo>
                        <a:lnTo>
                          <a:pt x="149" y="0"/>
                        </a:lnTo>
                        <a:lnTo>
                          <a:pt x="134" y="1"/>
                        </a:lnTo>
                        <a:lnTo>
                          <a:pt x="119" y="4"/>
                        </a:lnTo>
                        <a:lnTo>
                          <a:pt x="104" y="6"/>
                        </a:lnTo>
                        <a:lnTo>
                          <a:pt x="91" y="12"/>
                        </a:lnTo>
                        <a:lnTo>
                          <a:pt x="78" y="18"/>
                        </a:lnTo>
                        <a:lnTo>
                          <a:pt x="66" y="26"/>
                        </a:lnTo>
                        <a:lnTo>
                          <a:pt x="54" y="34"/>
                        </a:lnTo>
                        <a:lnTo>
                          <a:pt x="43" y="43"/>
                        </a:lnTo>
                        <a:lnTo>
                          <a:pt x="34" y="55"/>
                        </a:lnTo>
                        <a:lnTo>
                          <a:pt x="25" y="66"/>
                        </a:lnTo>
                        <a:lnTo>
                          <a:pt x="17" y="79"/>
                        </a:lnTo>
                        <a:lnTo>
                          <a:pt x="12" y="91"/>
                        </a:lnTo>
                        <a:lnTo>
                          <a:pt x="6" y="105"/>
                        </a:lnTo>
                        <a:lnTo>
                          <a:pt x="2" y="120"/>
                        </a:lnTo>
                        <a:lnTo>
                          <a:pt x="0" y="134"/>
                        </a:lnTo>
                        <a:lnTo>
                          <a:pt x="0" y="149"/>
                        </a:lnTo>
                        <a:lnTo>
                          <a:pt x="0" y="165"/>
                        </a:lnTo>
                        <a:lnTo>
                          <a:pt x="2" y="179"/>
                        </a:lnTo>
                        <a:lnTo>
                          <a:pt x="6" y="194"/>
                        </a:lnTo>
                        <a:lnTo>
                          <a:pt x="12" y="208"/>
                        </a:lnTo>
                        <a:lnTo>
                          <a:pt x="17" y="220"/>
                        </a:lnTo>
                        <a:lnTo>
                          <a:pt x="25" y="233"/>
                        </a:lnTo>
                        <a:lnTo>
                          <a:pt x="34" y="244"/>
                        </a:lnTo>
                        <a:lnTo>
                          <a:pt x="43" y="256"/>
                        </a:lnTo>
                        <a:lnTo>
                          <a:pt x="54" y="265"/>
                        </a:lnTo>
                        <a:lnTo>
                          <a:pt x="66" y="273"/>
                        </a:lnTo>
                        <a:lnTo>
                          <a:pt x="78" y="281"/>
                        </a:lnTo>
                        <a:lnTo>
                          <a:pt x="91" y="287"/>
                        </a:lnTo>
                        <a:lnTo>
                          <a:pt x="104" y="293"/>
                        </a:lnTo>
                        <a:lnTo>
                          <a:pt x="119" y="295"/>
                        </a:lnTo>
                        <a:lnTo>
                          <a:pt x="134" y="298"/>
                        </a:lnTo>
                        <a:lnTo>
                          <a:pt x="149" y="299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85" name="Freeform 269"/>
                  <p:cNvSpPr>
                    <a:spLocks/>
                  </p:cNvSpPr>
                  <p:nvPr/>
                </p:nvSpPr>
                <p:spPr bwMode="auto">
                  <a:xfrm>
                    <a:off x="3002" y="1452"/>
                    <a:ext cx="75" cy="75"/>
                  </a:xfrm>
                  <a:custGeom>
                    <a:avLst/>
                    <a:gdLst>
                      <a:gd name="T0" fmla="*/ 165 w 298"/>
                      <a:gd name="T1" fmla="*/ 298 h 299"/>
                      <a:gd name="T2" fmla="*/ 194 w 298"/>
                      <a:gd name="T3" fmla="*/ 293 h 299"/>
                      <a:gd name="T4" fmla="*/ 220 w 298"/>
                      <a:gd name="T5" fmla="*/ 281 h 299"/>
                      <a:gd name="T6" fmla="*/ 244 w 298"/>
                      <a:gd name="T7" fmla="*/ 265 h 299"/>
                      <a:gd name="T8" fmla="*/ 264 w 298"/>
                      <a:gd name="T9" fmla="*/ 244 h 299"/>
                      <a:gd name="T10" fmla="*/ 281 w 298"/>
                      <a:gd name="T11" fmla="*/ 220 h 299"/>
                      <a:gd name="T12" fmla="*/ 291 w 298"/>
                      <a:gd name="T13" fmla="*/ 194 h 299"/>
                      <a:gd name="T14" fmla="*/ 298 w 298"/>
                      <a:gd name="T15" fmla="*/ 165 h 299"/>
                      <a:gd name="T16" fmla="*/ 298 w 298"/>
                      <a:gd name="T17" fmla="*/ 134 h 299"/>
                      <a:gd name="T18" fmla="*/ 291 w 298"/>
                      <a:gd name="T19" fmla="*/ 105 h 299"/>
                      <a:gd name="T20" fmla="*/ 281 w 298"/>
                      <a:gd name="T21" fmla="*/ 79 h 299"/>
                      <a:gd name="T22" fmla="*/ 264 w 298"/>
                      <a:gd name="T23" fmla="*/ 55 h 299"/>
                      <a:gd name="T24" fmla="*/ 244 w 298"/>
                      <a:gd name="T25" fmla="*/ 34 h 299"/>
                      <a:gd name="T26" fmla="*/ 220 w 298"/>
                      <a:gd name="T27" fmla="*/ 18 h 299"/>
                      <a:gd name="T28" fmla="*/ 194 w 298"/>
                      <a:gd name="T29" fmla="*/ 6 h 299"/>
                      <a:gd name="T30" fmla="*/ 165 w 298"/>
                      <a:gd name="T31" fmla="*/ 1 h 299"/>
                      <a:gd name="T32" fmla="*/ 134 w 298"/>
                      <a:gd name="T33" fmla="*/ 1 h 299"/>
                      <a:gd name="T34" fmla="*/ 104 w 298"/>
                      <a:gd name="T35" fmla="*/ 6 h 299"/>
                      <a:gd name="T36" fmla="*/ 78 w 298"/>
                      <a:gd name="T37" fmla="*/ 18 h 299"/>
                      <a:gd name="T38" fmla="*/ 54 w 298"/>
                      <a:gd name="T39" fmla="*/ 34 h 299"/>
                      <a:gd name="T40" fmla="*/ 34 w 298"/>
                      <a:gd name="T41" fmla="*/ 55 h 299"/>
                      <a:gd name="T42" fmla="*/ 17 w 298"/>
                      <a:gd name="T43" fmla="*/ 79 h 299"/>
                      <a:gd name="T44" fmla="*/ 6 w 298"/>
                      <a:gd name="T45" fmla="*/ 105 h 299"/>
                      <a:gd name="T46" fmla="*/ 0 w 298"/>
                      <a:gd name="T47" fmla="*/ 134 h 299"/>
                      <a:gd name="T48" fmla="*/ 0 w 298"/>
                      <a:gd name="T49" fmla="*/ 165 h 299"/>
                      <a:gd name="T50" fmla="*/ 6 w 298"/>
                      <a:gd name="T51" fmla="*/ 194 h 299"/>
                      <a:gd name="T52" fmla="*/ 17 w 298"/>
                      <a:gd name="T53" fmla="*/ 220 h 299"/>
                      <a:gd name="T54" fmla="*/ 34 w 298"/>
                      <a:gd name="T55" fmla="*/ 244 h 299"/>
                      <a:gd name="T56" fmla="*/ 54 w 298"/>
                      <a:gd name="T57" fmla="*/ 265 h 299"/>
                      <a:gd name="T58" fmla="*/ 78 w 298"/>
                      <a:gd name="T59" fmla="*/ 281 h 299"/>
                      <a:gd name="T60" fmla="*/ 104 w 298"/>
                      <a:gd name="T61" fmla="*/ 293 h 299"/>
                      <a:gd name="T62" fmla="*/ 134 w 298"/>
                      <a:gd name="T63" fmla="*/ 298 h 2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98" h="299">
                        <a:moveTo>
                          <a:pt x="149" y="299"/>
                        </a:moveTo>
                        <a:lnTo>
                          <a:pt x="165" y="298"/>
                        </a:lnTo>
                        <a:lnTo>
                          <a:pt x="179" y="295"/>
                        </a:lnTo>
                        <a:lnTo>
                          <a:pt x="194" y="293"/>
                        </a:lnTo>
                        <a:lnTo>
                          <a:pt x="207" y="287"/>
                        </a:lnTo>
                        <a:lnTo>
                          <a:pt x="220" y="281"/>
                        </a:lnTo>
                        <a:lnTo>
                          <a:pt x="232" y="273"/>
                        </a:lnTo>
                        <a:lnTo>
                          <a:pt x="244" y="265"/>
                        </a:lnTo>
                        <a:lnTo>
                          <a:pt x="254" y="256"/>
                        </a:lnTo>
                        <a:lnTo>
                          <a:pt x="264" y="244"/>
                        </a:lnTo>
                        <a:lnTo>
                          <a:pt x="273" y="233"/>
                        </a:lnTo>
                        <a:lnTo>
                          <a:pt x="281" y="220"/>
                        </a:lnTo>
                        <a:lnTo>
                          <a:pt x="286" y="208"/>
                        </a:lnTo>
                        <a:lnTo>
                          <a:pt x="291" y="194"/>
                        </a:lnTo>
                        <a:lnTo>
                          <a:pt x="295" y="179"/>
                        </a:lnTo>
                        <a:lnTo>
                          <a:pt x="298" y="165"/>
                        </a:lnTo>
                        <a:lnTo>
                          <a:pt x="298" y="149"/>
                        </a:lnTo>
                        <a:lnTo>
                          <a:pt x="298" y="134"/>
                        </a:lnTo>
                        <a:lnTo>
                          <a:pt x="295" y="120"/>
                        </a:lnTo>
                        <a:lnTo>
                          <a:pt x="291" y="105"/>
                        </a:lnTo>
                        <a:lnTo>
                          <a:pt x="286" y="91"/>
                        </a:lnTo>
                        <a:lnTo>
                          <a:pt x="281" y="79"/>
                        </a:lnTo>
                        <a:lnTo>
                          <a:pt x="273" y="66"/>
                        </a:lnTo>
                        <a:lnTo>
                          <a:pt x="264" y="55"/>
                        </a:lnTo>
                        <a:lnTo>
                          <a:pt x="254" y="43"/>
                        </a:lnTo>
                        <a:lnTo>
                          <a:pt x="244" y="34"/>
                        </a:lnTo>
                        <a:lnTo>
                          <a:pt x="232" y="26"/>
                        </a:lnTo>
                        <a:lnTo>
                          <a:pt x="220" y="18"/>
                        </a:lnTo>
                        <a:lnTo>
                          <a:pt x="207" y="12"/>
                        </a:lnTo>
                        <a:lnTo>
                          <a:pt x="194" y="6"/>
                        </a:lnTo>
                        <a:lnTo>
                          <a:pt x="179" y="4"/>
                        </a:lnTo>
                        <a:lnTo>
                          <a:pt x="165" y="1"/>
                        </a:lnTo>
                        <a:lnTo>
                          <a:pt x="149" y="0"/>
                        </a:lnTo>
                        <a:lnTo>
                          <a:pt x="134" y="1"/>
                        </a:lnTo>
                        <a:lnTo>
                          <a:pt x="119" y="4"/>
                        </a:lnTo>
                        <a:lnTo>
                          <a:pt x="104" y="6"/>
                        </a:lnTo>
                        <a:lnTo>
                          <a:pt x="91" y="12"/>
                        </a:lnTo>
                        <a:lnTo>
                          <a:pt x="78" y="18"/>
                        </a:lnTo>
                        <a:lnTo>
                          <a:pt x="66" y="26"/>
                        </a:lnTo>
                        <a:lnTo>
                          <a:pt x="54" y="34"/>
                        </a:lnTo>
                        <a:lnTo>
                          <a:pt x="43" y="43"/>
                        </a:lnTo>
                        <a:lnTo>
                          <a:pt x="34" y="55"/>
                        </a:lnTo>
                        <a:lnTo>
                          <a:pt x="25" y="66"/>
                        </a:lnTo>
                        <a:lnTo>
                          <a:pt x="17" y="79"/>
                        </a:lnTo>
                        <a:lnTo>
                          <a:pt x="12" y="91"/>
                        </a:lnTo>
                        <a:lnTo>
                          <a:pt x="6" y="105"/>
                        </a:lnTo>
                        <a:lnTo>
                          <a:pt x="2" y="120"/>
                        </a:lnTo>
                        <a:lnTo>
                          <a:pt x="0" y="134"/>
                        </a:lnTo>
                        <a:lnTo>
                          <a:pt x="0" y="149"/>
                        </a:lnTo>
                        <a:lnTo>
                          <a:pt x="0" y="165"/>
                        </a:lnTo>
                        <a:lnTo>
                          <a:pt x="2" y="179"/>
                        </a:lnTo>
                        <a:lnTo>
                          <a:pt x="6" y="194"/>
                        </a:lnTo>
                        <a:lnTo>
                          <a:pt x="12" y="208"/>
                        </a:lnTo>
                        <a:lnTo>
                          <a:pt x="17" y="220"/>
                        </a:lnTo>
                        <a:lnTo>
                          <a:pt x="25" y="233"/>
                        </a:lnTo>
                        <a:lnTo>
                          <a:pt x="34" y="244"/>
                        </a:lnTo>
                        <a:lnTo>
                          <a:pt x="43" y="256"/>
                        </a:lnTo>
                        <a:lnTo>
                          <a:pt x="54" y="265"/>
                        </a:lnTo>
                        <a:lnTo>
                          <a:pt x="66" y="273"/>
                        </a:lnTo>
                        <a:lnTo>
                          <a:pt x="78" y="281"/>
                        </a:lnTo>
                        <a:lnTo>
                          <a:pt x="91" y="287"/>
                        </a:lnTo>
                        <a:lnTo>
                          <a:pt x="104" y="293"/>
                        </a:lnTo>
                        <a:lnTo>
                          <a:pt x="119" y="295"/>
                        </a:lnTo>
                        <a:lnTo>
                          <a:pt x="134" y="298"/>
                        </a:lnTo>
                        <a:lnTo>
                          <a:pt x="149" y="299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86" name="Freeform 270"/>
                  <p:cNvSpPr>
                    <a:spLocks/>
                  </p:cNvSpPr>
                  <p:nvPr/>
                </p:nvSpPr>
                <p:spPr bwMode="auto">
                  <a:xfrm>
                    <a:off x="2966" y="1384"/>
                    <a:ext cx="36" cy="36"/>
                  </a:xfrm>
                  <a:custGeom>
                    <a:avLst/>
                    <a:gdLst>
                      <a:gd name="T0" fmla="*/ 79 w 145"/>
                      <a:gd name="T1" fmla="*/ 145 h 145"/>
                      <a:gd name="T2" fmla="*/ 93 w 145"/>
                      <a:gd name="T3" fmla="*/ 143 h 145"/>
                      <a:gd name="T4" fmla="*/ 106 w 145"/>
                      <a:gd name="T5" fmla="*/ 136 h 145"/>
                      <a:gd name="T6" fmla="*/ 118 w 145"/>
                      <a:gd name="T7" fmla="*/ 129 h 145"/>
                      <a:gd name="T8" fmla="*/ 128 w 145"/>
                      <a:gd name="T9" fmla="*/ 119 h 145"/>
                      <a:gd name="T10" fmla="*/ 135 w 145"/>
                      <a:gd name="T11" fmla="*/ 107 h 145"/>
                      <a:gd name="T12" fmla="*/ 141 w 145"/>
                      <a:gd name="T13" fmla="*/ 94 h 145"/>
                      <a:gd name="T14" fmla="*/ 145 w 145"/>
                      <a:gd name="T15" fmla="*/ 81 h 145"/>
                      <a:gd name="T16" fmla="*/ 145 w 145"/>
                      <a:gd name="T17" fmla="*/ 66 h 145"/>
                      <a:gd name="T18" fmla="*/ 141 w 145"/>
                      <a:gd name="T19" fmla="*/ 52 h 145"/>
                      <a:gd name="T20" fmla="*/ 135 w 145"/>
                      <a:gd name="T21" fmla="*/ 38 h 145"/>
                      <a:gd name="T22" fmla="*/ 128 w 145"/>
                      <a:gd name="T23" fmla="*/ 26 h 145"/>
                      <a:gd name="T24" fmla="*/ 118 w 145"/>
                      <a:gd name="T25" fmla="*/ 17 h 145"/>
                      <a:gd name="T26" fmla="*/ 106 w 145"/>
                      <a:gd name="T27" fmla="*/ 9 h 145"/>
                      <a:gd name="T28" fmla="*/ 93 w 145"/>
                      <a:gd name="T29" fmla="*/ 4 h 145"/>
                      <a:gd name="T30" fmla="*/ 79 w 145"/>
                      <a:gd name="T31" fmla="*/ 1 h 145"/>
                      <a:gd name="T32" fmla="*/ 64 w 145"/>
                      <a:gd name="T33" fmla="*/ 1 h 145"/>
                      <a:gd name="T34" fmla="*/ 51 w 145"/>
                      <a:gd name="T35" fmla="*/ 4 h 145"/>
                      <a:gd name="T36" fmla="*/ 38 w 145"/>
                      <a:gd name="T37" fmla="*/ 9 h 145"/>
                      <a:gd name="T38" fmla="*/ 26 w 145"/>
                      <a:gd name="T39" fmla="*/ 17 h 145"/>
                      <a:gd name="T40" fmla="*/ 17 w 145"/>
                      <a:gd name="T41" fmla="*/ 26 h 145"/>
                      <a:gd name="T42" fmla="*/ 9 w 145"/>
                      <a:gd name="T43" fmla="*/ 38 h 145"/>
                      <a:gd name="T44" fmla="*/ 2 w 145"/>
                      <a:gd name="T45" fmla="*/ 52 h 145"/>
                      <a:gd name="T46" fmla="*/ 0 w 145"/>
                      <a:gd name="T47" fmla="*/ 66 h 145"/>
                      <a:gd name="T48" fmla="*/ 0 w 145"/>
                      <a:gd name="T49" fmla="*/ 81 h 145"/>
                      <a:gd name="T50" fmla="*/ 2 w 145"/>
                      <a:gd name="T51" fmla="*/ 94 h 145"/>
                      <a:gd name="T52" fmla="*/ 9 w 145"/>
                      <a:gd name="T53" fmla="*/ 107 h 145"/>
                      <a:gd name="T54" fmla="*/ 17 w 145"/>
                      <a:gd name="T55" fmla="*/ 119 h 145"/>
                      <a:gd name="T56" fmla="*/ 26 w 145"/>
                      <a:gd name="T57" fmla="*/ 129 h 145"/>
                      <a:gd name="T58" fmla="*/ 38 w 145"/>
                      <a:gd name="T59" fmla="*/ 136 h 145"/>
                      <a:gd name="T60" fmla="*/ 51 w 145"/>
                      <a:gd name="T61" fmla="*/ 143 h 145"/>
                      <a:gd name="T62" fmla="*/ 64 w 145"/>
                      <a:gd name="T63" fmla="*/ 145 h 1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45" h="145">
                        <a:moveTo>
                          <a:pt x="72" y="145"/>
                        </a:moveTo>
                        <a:lnTo>
                          <a:pt x="79" y="145"/>
                        </a:lnTo>
                        <a:lnTo>
                          <a:pt x="87" y="144"/>
                        </a:lnTo>
                        <a:lnTo>
                          <a:pt x="93" y="143"/>
                        </a:lnTo>
                        <a:lnTo>
                          <a:pt x="100" y="140"/>
                        </a:lnTo>
                        <a:lnTo>
                          <a:pt x="106" y="136"/>
                        </a:lnTo>
                        <a:lnTo>
                          <a:pt x="113" y="133"/>
                        </a:lnTo>
                        <a:lnTo>
                          <a:pt x="118" y="129"/>
                        </a:lnTo>
                        <a:lnTo>
                          <a:pt x="124" y="124"/>
                        </a:lnTo>
                        <a:lnTo>
                          <a:pt x="128" y="119"/>
                        </a:lnTo>
                        <a:lnTo>
                          <a:pt x="132" y="114"/>
                        </a:lnTo>
                        <a:lnTo>
                          <a:pt x="135" y="107"/>
                        </a:lnTo>
                        <a:lnTo>
                          <a:pt x="138" y="102"/>
                        </a:lnTo>
                        <a:lnTo>
                          <a:pt x="141" y="94"/>
                        </a:lnTo>
                        <a:lnTo>
                          <a:pt x="143" y="87"/>
                        </a:lnTo>
                        <a:lnTo>
                          <a:pt x="145" y="81"/>
                        </a:lnTo>
                        <a:lnTo>
                          <a:pt x="145" y="73"/>
                        </a:lnTo>
                        <a:lnTo>
                          <a:pt x="145" y="66"/>
                        </a:lnTo>
                        <a:lnTo>
                          <a:pt x="143" y="58"/>
                        </a:lnTo>
                        <a:lnTo>
                          <a:pt x="141" y="52"/>
                        </a:lnTo>
                        <a:lnTo>
                          <a:pt x="138" y="45"/>
                        </a:lnTo>
                        <a:lnTo>
                          <a:pt x="135" y="38"/>
                        </a:lnTo>
                        <a:lnTo>
                          <a:pt x="132" y="33"/>
                        </a:lnTo>
                        <a:lnTo>
                          <a:pt x="128" y="26"/>
                        </a:lnTo>
                        <a:lnTo>
                          <a:pt x="124" y="21"/>
                        </a:lnTo>
                        <a:lnTo>
                          <a:pt x="118" y="17"/>
                        </a:lnTo>
                        <a:lnTo>
                          <a:pt x="113" y="13"/>
                        </a:lnTo>
                        <a:lnTo>
                          <a:pt x="106" y="9"/>
                        </a:lnTo>
                        <a:lnTo>
                          <a:pt x="100" y="7"/>
                        </a:lnTo>
                        <a:lnTo>
                          <a:pt x="93" y="4"/>
                        </a:lnTo>
                        <a:lnTo>
                          <a:pt x="87" y="1"/>
                        </a:lnTo>
                        <a:lnTo>
                          <a:pt x="79" y="1"/>
                        </a:lnTo>
                        <a:lnTo>
                          <a:pt x="72" y="0"/>
                        </a:lnTo>
                        <a:lnTo>
                          <a:pt x="64" y="1"/>
                        </a:lnTo>
                        <a:lnTo>
                          <a:pt x="58" y="1"/>
                        </a:lnTo>
                        <a:lnTo>
                          <a:pt x="51" y="4"/>
                        </a:lnTo>
                        <a:lnTo>
                          <a:pt x="44" y="7"/>
                        </a:lnTo>
                        <a:lnTo>
                          <a:pt x="38" y="9"/>
                        </a:lnTo>
                        <a:lnTo>
                          <a:pt x="31" y="13"/>
                        </a:lnTo>
                        <a:lnTo>
                          <a:pt x="26" y="17"/>
                        </a:lnTo>
                        <a:lnTo>
                          <a:pt x="21" y="21"/>
                        </a:lnTo>
                        <a:lnTo>
                          <a:pt x="17" y="26"/>
                        </a:lnTo>
                        <a:lnTo>
                          <a:pt x="11" y="33"/>
                        </a:lnTo>
                        <a:lnTo>
                          <a:pt x="9" y="38"/>
                        </a:lnTo>
                        <a:lnTo>
                          <a:pt x="5" y="45"/>
                        </a:lnTo>
                        <a:lnTo>
                          <a:pt x="2" y="52"/>
                        </a:lnTo>
                        <a:lnTo>
                          <a:pt x="1" y="58"/>
                        </a:lnTo>
                        <a:lnTo>
                          <a:pt x="0" y="66"/>
                        </a:lnTo>
                        <a:lnTo>
                          <a:pt x="0" y="73"/>
                        </a:lnTo>
                        <a:lnTo>
                          <a:pt x="0" y="81"/>
                        </a:lnTo>
                        <a:lnTo>
                          <a:pt x="1" y="87"/>
                        </a:lnTo>
                        <a:lnTo>
                          <a:pt x="2" y="94"/>
                        </a:lnTo>
                        <a:lnTo>
                          <a:pt x="5" y="102"/>
                        </a:lnTo>
                        <a:lnTo>
                          <a:pt x="9" y="107"/>
                        </a:lnTo>
                        <a:lnTo>
                          <a:pt x="11" y="114"/>
                        </a:lnTo>
                        <a:lnTo>
                          <a:pt x="17" y="119"/>
                        </a:lnTo>
                        <a:lnTo>
                          <a:pt x="21" y="124"/>
                        </a:lnTo>
                        <a:lnTo>
                          <a:pt x="26" y="129"/>
                        </a:lnTo>
                        <a:lnTo>
                          <a:pt x="31" y="133"/>
                        </a:lnTo>
                        <a:lnTo>
                          <a:pt x="38" y="136"/>
                        </a:lnTo>
                        <a:lnTo>
                          <a:pt x="44" y="140"/>
                        </a:lnTo>
                        <a:lnTo>
                          <a:pt x="51" y="143"/>
                        </a:lnTo>
                        <a:lnTo>
                          <a:pt x="58" y="144"/>
                        </a:lnTo>
                        <a:lnTo>
                          <a:pt x="64" y="145"/>
                        </a:lnTo>
                        <a:lnTo>
                          <a:pt x="72" y="145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87" name="Freeform 271"/>
                  <p:cNvSpPr>
                    <a:spLocks/>
                  </p:cNvSpPr>
                  <p:nvPr/>
                </p:nvSpPr>
                <p:spPr bwMode="auto">
                  <a:xfrm>
                    <a:off x="2966" y="1384"/>
                    <a:ext cx="36" cy="36"/>
                  </a:xfrm>
                  <a:custGeom>
                    <a:avLst/>
                    <a:gdLst>
                      <a:gd name="T0" fmla="*/ 79 w 145"/>
                      <a:gd name="T1" fmla="*/ 145 h 145"/>
                      <a:gd name="T2" fmla="*/ 93 w 145"/>
                      <a:gd name="T3" fmla="*/ 143 h 145"/>
                      <a:gd name="T4" fmla="*/ 106 w 145"/>
                      <a:gd name="T5" fmla="*/ 136 h 145"/>
                      <a:gd name="T6" fmla="*/ 118 w 145"/>
                      <a:gd name="T7" fmla="*/ 129 h 145"/>
                      <a:gd name="T8" fmla="*/ 128 w 145"/>
                      <a:gd name="T9" fmla="*/ 119 h 145"/>
                      <a:gd name="T10" fmla="*/ 135 w 145"/>
                      <a:gd name="T11" fmla="*/ 107 h 145"/>
                      <a:gd name="T12" fmla="*/ 141 w 145"/>
                      <a:gd name="T13" fmla="*/ 94 h 145"/>
                      <a:gd name="T14" fmla="*/ 145 w 145"/>
                      <a:gd name="T15" fmla="*/ 81 h 145"/>
                      <a:gd name="T16" fmla="*/ 145 w 145"/>
                      <a:gd name="T17" fmla="*/ 66 h 145"/>
                      <a:gd name="T18" fmla="*/ 141 w 145"/>
                      <a:gd name="T19" fmla="*/ 52 h 145"/>
                      <a:gd name="T20" fmla="*/ 135 w 145"/>
                      <a:gd name="T21" fmla="*/ 38 h 145"/>
                      <a:gd name="T22" fmla="*/ 128 w 145"/>
                      <a:gd name="T23" fmla="*/ 26 h 145"/>
                      <a:gd name="T24" fmla="*/ 118 w 145"/>
                      <a:gd name="T25" fmla="*/ 17 h 145"/>
                      <a:gd name="T26" fmla="*/ 106 w 145"/>
                      <a:gd name="T27" fmla="*/ 9 h 145"/>
                      <a:gd name="T28" fmla="*/ 93 w 145"/>
                      <a:gd name="T29" fmla="*/ 4 h 145"/>
                      <a:gd name="T30" fmla="*/ 79 w 145"/>
                      <a:gd name="T31" fmla="*/ 1 h 145"/>
                      <a:gd name="T32" fmla="*/ 64 w 145"/>
                      <a:gd name="T33" fmla="*/ 1 h 145"/>
                      <a:gd name="T34" fmla="*/ 51 w 145"/>
                      <a:gd name="T35" fmla="*/ 4 h 145"/>
                      <a:gd name="T36" fmla="*/ 38 w 145"/>
                      <a:gd name="T37" fmla="*/ 9 h 145"/>
                      <a:gd name="T38" fmla="*/ 26 w 145"/>
                      <a:gd name="T39" fmla="*/ 17 h 145"/>
                      <a:gd name="T40" fmla="*/ 17 w 145"/>
                      <a:gd name="T41" fmla="*/ 26 h 145"/>
                      <a:gd name="T42" fmla="*/ 9 w 145"/>
                      <a:gd name="T43" fmla="*/ 38 h 145"/>
                      <a:gd name="T44" fmla="*/ 2 w 145"/>
                      <a:gd name="T45" fmla="*/ 52 h 145"/>
                      <a:gd name="T46" fmla="*/ 0 w 145"/>
                      <a:gd name="T47" fmla="*/ 66 h 145"/>
                      <a:gd name="T48" fmla="*/ 0 w 145"/>
                      <a:gd name="T49" fmla="*/ 81 h 145"/>
                      <a:gd name="T50" fmla="*/ 2 w 145"/>
                      <a:gd name="T51" fmla="*/ 94 h 145"/>
                      <a:gd name="T52" fmla="*/ 9 w 145"/>
                      <a:gd name="T53" fmla="*/ 107 h 145"/>
                      <a:gd name="T54" fmla="*/ 17 w 145"/>
                      <a:gd name="T55" fmla="*/ 119 h 145"/>
                      <a:gd name="T56" fmla="*/ 26 w 145"/>
                      <a:gd name="T57" fmla="*/ 129 h 145"/>
                      <a:gd name="T58" fmla="*/ 38 w 145"/>
                      <a:gd name="T59" fmla="*/ 136 h 145"/>
                      <a:gd name="T60" fmla="*/ 51 w 145"/>
                      <a:gd name="T61" fmla="*/ 143 h 145"/>
                      <a:gd name="T62" fmla="*/ 64 w 145"/>
                      <a:gd name="T63" fmla="*/ 145 h 1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45" h="145">
                        <a:moveTo>
                          <a:pt x="72" y="145"/>
                        </a:moveTo>
                        <a:lnTo>
                          <a:pt x="79" y="145"/>
                        </a:lnTo>
                        <a:lnTo>
                          <a:pt x="87" y="144"/>
                        </a:lnTo>
                        <a:lnTo>
                          <a:pt x="93" y="143"/>
                        </a:lnTo>
                        <a:lnTo>
                          <a:pt x="100" y="140"/>
                        </a:lnTo>
                        <a:lnTo>
                          <a:pt x="106" y="136"/>
                        </a:lnTo>
                        <a:lnTo>
                          <a:pt x="113" y="133"/>
                        </a:lnTo>
                        <a:lnTo>
                          <a:pt x="118" y="129"/>
                        </a:lnTo>
                        <a:lnTo>
                          <a:pt x="124" y="124"/>
                        </a:lnTo>
                        <a:lnTo>
                          <a:pt x="128" y="119"/>
                        </a:lnTo>
                        <a:lnTo>
                          <a:pt x="132" y="114"/>
                        </a:lnTo>
                        <a:lnTo>
                          <a:pt x="135" y="107"/>
                        </a:lnTo>
                        <a:lnTo>
                          <a:pt x="138" y="102"/>
                        </a:lnTo>
                        <a:lnTo>
                          <a:pt x="141" y="94"/>
                        </a:lnTo>
                        <a:lnTo>
                          <a:pt x="143" y="87"/>
                        </a:lnTo>
                        <a:lnTo>
                          <a:pt x="145" y="81"/>
                        </a:lnTo>
                        <a:lnTo>
                          <a:pt x="145" y="73"/>
                        </a:lnTo>
                        <a:lnTo>
                          <a:pt x="145" y="66"/>
                        </a:lnTo>
                        <a:lnTo>
                          <a:pt x="143" y="58"/>
                        </a:lnTo>
                        <a:lnTo>
                          <a:pt x="141" y="52"/>
                        </a:lnTo>
                        <a:lnTo>
                          <a:pt x="138" y="45"/>
                        </a:lnTo>
                        <a:lnTo>
                          <a:pt x="135" y="38"/>
                        </a:lnTo>
                        <a:lnTo>
                          <a:pt x="132" y="33"/>
                        </a:lnTo>
                        <a:lnTo>
                          <a:pt x="128" y="26"/>
                        </a:lnTo>
                        <a:lnTo>
                          <a:pt x="124" y="21"/>
                        </a:lnTo>
                        <a:lnTo>
                          <a:pt x="118" y="17"/>
                        </a:lnTo>
                        <a:lnTo>
                          <a:pt x="113" y="13"/>
                        </a:lnTo>
                        <a:lnTo>
                          <a:pt x="106" y="9"/>
                        </a:lnTo>
                        <a:lnTo>
                          <a:pt x="100" y="7"/>
                        </a:lnTo>
                        <a:lnTo>
                          <a:pt x="93" y="4"/>
                        </a:lnTo>
                        <a:lnTo>
                          <a:pt x="87" y="1"/>
                        </a:lnTo>
                        <a:lnTo>
                          <a:pt x="79" y="1"/>
                        </a:lnTo>
                        <a:lnTo>
                          <a:pt x="72" y="0"/>
                        </a:lnTo>
                        <a:lnTo>
                          <a:pt x="64" y="1"/>
                        </a:lnTo>
                        <a:lnTo>
                          <a:pt x="58" y="1"/>
                        </a:lnTo>
                        <a:lnTo>
                          <a:pt x="51" y="4"/>
                        </a:lnTo>
                        <a:lnTo>
                          <a:pt x="44" y="7"/>
                        </a:lnTo>
                        <a:lnTo>
                          <a:pt x="38" y="9"/>
                        </a:lnTo>
                        <a:lnTo>
                          <a:pt x="31" y="13"/>
                        </a:lnTo>
                        <a:lnTo>
                          <a:pt x="26" y="17"/>
                        </a:lnTo>
                        <a:lnTo>
                          <a:pt x="21" y="21"/>
                        </a:lnTo>
                        <a:lnTo>
                          <a:pt x="17" y="26"/>
                        </a:lnTo>
                        <a:lnTo>
                          <a:pt x="11" y="33"/>
                        </a:lnTo>
                        <a:lnTo>
                          <a:pt x="9" y="38"/>
                        </a:lnTo>
                        <a:lnTo>
                          <a:pt x="5" y="45"/>
                        </a:lnTo>
                        <a:lnTo>
                          <a:pt x="2" y="52"/>
                        </a:lnTo>
                        <a:lnTo>
                          <a:pt x="1" y="58"/>
                        </a:lnTo>
                        <a:lnTo>
                          <a:pt x="0" y="66"/>
                        </a:lnTo>
                        <a:lnTo>
                          <a:pt x="0" y="73"/>
                        </a:lnTo>
                        <a:lnTo>
                          <a:pt x="0" y="81"/>
                        </a:lnTo>
                        <a:lnTo>
                          <a:pt x="1" y="87"/>
                        </a:lnTo>
                        <a:lnTo>
                          <a:pt x="2" y="94"/>
                        </a:lnTo>
                        <a:lnTo>
                          <a:pt x="5" y="102"/>
                        </a:lnTo>
                        <a:lnTo>
                          <a:pt x="9" y="107"/>
                        </a:lnTo>
                        <a:lnTo>
                          <a:pt x="11" y="114"/>
                        </a:lnTo>
                        <a:lnTo>
                          <a:pt x="17" y="119"/>
                        </a:lnTo>
                        <a:lnTo>
                          <a:pt x="21" y="124"/>
                        </a:lnTo>
                        <a:lnTo>
                          <a:pt x="26" y="129"/>
                        </a:lnTo>
                        <a:lnTo>
                          <a:pt x="31" y="133"/>
                        </a:lnTo>
                        <a:lnTo>
                          <a:pt x="38" y="136"/>
                        </a:lnTo>
                        <a:lnTo>
                          <a:pt x="44" y="140"/>
                        </a:lnTo>
                        <a:lnTo>
                          <a:pt x="51" y="143"/>
                        </a:lnTo>
                        <a:lnTo>
                          <a:pt x="58" y="144"/>
                        </a:lnTo>
                        <a:lnTo>
                          <a:pt x="64" y="145"/>
                        </a:lnTo>
                        <a:lnTo>
                          <a:pt x="72" y="145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88" name="Freeform 272"/>
                  <p:cNvSpPr>
                    <a:spLocks/>
                  </p:cNvSpPr>
                  <p:nvPr/>
                </p:nvSpPr>
                <p:spPr bwMode="auto">
                  <a:xfrm>
                    <a:off x="3023" y="1373"/>
                    <a:ext cx="36" cy="36"/>
                  </a:xfrm>
                  <a:custGeom>
                    <a:avLst/>
                    <a:gdLst>
                      <a:gd name="T0" fmla="*/ 79 w 143"/>
                      <a:gd name="T1" fmla="*/ 144 h 145"/>
                      <a:gd name="T2" fmla="*/ 93 w 143"/>
                      <a:gd name="T3" fmla="*/ 141 h 145"/>
                      <a:gd name="T4" fmla="*/ 106 w 143"/>
                      <a:gd name="T5" fmla="*/ 136 h 145"/>
                      <a:gd name="T6" fmla="*/ 117 w 143"/>
                      <a:gd name="T7" fmla="*/ 128 h 145"/>
                      <a:gd name="T8" fmla="*/ 128 w 143"/>
                      <a:gd name="T9" fmla="*/ 119 h 145"/>
                      <a:gd name="T10" fmla="*/ 136 w 143"/>
                      <a:gd name="T11" fmla="*/ 107 h 145"/>
                      <a:gd name="T12" fmla="*/ 141 w 143"/>
                      <a:gd name="T13" fmla="*/ 94 h 145"/>
                      <a:gd name="T14" fmla="*/ 143 w 143"/>
                      <a:gd name="T15" fmla="*/ 79 h 145"/>
                      <a:gd name="T16" fmla="*/ 143 w 143"/>
                      <a:gd name="T17" fmla="*/ 65 h 145"/>
                      <a:gd name="T18" fmla="*/ 141 w 143"/>
                      <a:gd name="T19" fmla="*/ 52 h 145"/>
                      <a:gd name="T20" fmla="*/ 136 w 143"/>
                      <a:gd name="T21" fmla="*/ 39 h 145"/>
                      <a:gd name="T22" fmla="*/ 128 w 143"/>
                      <a:gd name="T23" fmla="*/ 27 h 145"/>
                      <a:gd name="T24" fmla="*/ 117 w 143"/>
                      <a:gd name="T25" fmla="*/ 17 h 145"/>
                      <a:gd name="T26" fmla="*/ 106 w 143"/>
                      <a:gd name="T27" fmla="*/ 10 h 145"/>
                      <a:gd name="T28" fmla="*/ 93 w 143"/>
                      <a:gd name="T29" fmla="*/ 3 h 145"/>
                      <a:gd name="T30" fmla="*/ 79 w 143"/>
                      <a:gd name="T31" fmla="*/ 0 h 145"/>
                      <a:gd name="T32" fmla="*/ 64 w 143"/>
                      <a:gd name="T33" fmla="*/ 0 h 145"/>
                      <a:gd name="T34" fmla="*/ 50 w 143"/>
                      <a:gd name="T35" fmla="*/ 3 h 145"/>
                      <a:gd name="T36" fmla="*/ 37 w 143"/>
                      <a:gd name="T37" fmla="*/ 10 h 145"/>
                      <a:gd name="T38" fmla="*/ 26 w 143"/>
                      <a:gd name="T39" fmla="*/ 17 h 145"/>
                      <a:gd name="T40" fmla="*/ 15 w 143"/>
                      <a:gd name="T41" fmla="*/ 27 h 145"/>
                      <a:gd name="T42" fmla="*/ 7 w 143"/>
                      <a:gd name="T43" fmla="*/ 39 h 145"/>
                      <a:gd name="T44" fmla="*/ 2 w 143"/>
                      <a:gd name="T45" fmla="*/ 52 h 145"/>
                      <a:gd name="T46" fmla="*/ 0 w 143"/>
                      <a:gd name="T47" fmla="*/ 65 h 145"/>
                      <a:gd name="T48" fmla="*/ 0 w 143"/>
                      <a:gd name="T49" fmla="*/ 79 h 145"/>
                      <a:gd name="T50" fmla="*/ 2 w 143"/>
                      <a:gd name="T51" fmla="*/ 94 h 145"/>
                      <a:gd name="T52" fmla="*/ 7 w 143"/>
                      <a:gd name="T53" fmla="*/ 107 h 145"/>
                      <a:gd name="T54" fmla="*/ 15 w 143"/>
                      <a:gd name="T55" fmla="*/ 119 h 145"/>
                      <a:gd name="T56" fmla="*/ 26 w 143"/>
                      <a:gd name="T57" fmla="*/ 128 h 145"/>
                      <a:gd name="T58" fmla="*/ 37 w 143"/>
                      <a:gd name="T59" fmla="*/ 136 h 145"/>
                      <a:gd name="T60" fmla="*/ 50 w 143"/>
                      <a:gd name="T61" fmla="*/ 141 h 145"/>
                      <a:gd name="T62" fmla="*/ 64 w 143"/>
                      <a:gd name="T63" fmla="*/ 144 h 1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43" h="145">
                        <a:moveTo>
                          <a:pt x="72" y="145"/>
                        </a:moveTo>
                        <a:lnTo>
                          <a:pt x="79" y="144"/>
                        </a:lnTo>
                        <a:lnTo>
                          <a:pt x="87" y="144"/>
                        </a:lnTo>
                        <a:lnTo>
                          <a:pt x="93" y="141"/>
                        </a:lnTo>
                        <a:lnTo>
                          <a:pt x="100" y="139"/>
                        </a:lnTo>
                        <a:lnTo>
                          <a:pt x="106" y="136"/>
                        </a:lnTo>
                        <a:lnTo>
                          <a:pt x="112" y="132"/>
                        </a:lnTo>
                        <a:lnTo>
                          <a:pt x="117" y="128"/>
                        </a:lnTo>
                        <a:lnTo>
                          <a:pt x="122" y="124"/>
                        </a:lnTo>
                        <a:lnTo>
                          <a:pt x="128" y="119"/>
                        </a:lnTo>
                        <a:lnTo>
                          <a:pt x="132" y="114"/>
                        </a:lnTo>
                        <a:lnTo>
                          <a:pt x="136" y="107"/>
                        </a:lnTo>
                        <a:lnTo>
                          <a:pt x="138" y="100"/>
                        </a:lnTo>
                        <a:lnTo>
                          <a:pt x="141" y="94"/>
                        </a:lnTo>
                        <a:lnTo>
                          <a:pt x="142" y="87"/>
                        </a:lnTo>
                        <a:lnTo>
                          <a:pt x="143" y="79"/>
                        </a:lnTo>
                        <a:lnTo>
                          <a:pt x="143" y="73"/>
                        </a:lnTo>
                        <a:lnTo>
                          <a:pt x="143" y="65"/>
                        </a:lnTo>
                        <a:lnTo>
                          <a:pt x="142" y="58"/>
                        </a:lnTo>
                        <a:lnTo>
                          <a:pt x="141" y="52"/>
                        </a:lnTo>
                        <a:lnTo>
                          <a:pt x="138" y="45"/>
                        </a:lnTo>
                        <a:lnTo>
                          <a:pt x="136" y="39"/>
                        </a:lnTo>
                        <a:lnTo>
                          <a:pt x="132" y="32"/>
                        </a:lnTo>
                        <a:lnTo>
                          <a:pt x="128" y="27"/>
                        </a:lnTo>
                        <a:lnTo>
                          <a:pt x="122" y="21"/>
                        </a:lnTo>
                        <a:lnTo>
                          <a:pt x="117" y="17"/>
                        </a:lnTo>
                        <a:lnTo>
                          <a:pt x="112" y="12"/>
                        </a:lnTo>
                        <a:lnTo>
                          <a:pt x="106" y="10"/>
                        </a:lnTo>
                        <a:lnTo>
                          <a:pt x="100" y="6"/>
                        </a:lnTo>
                        <a:lnTo>
                          <a:pt x="93" y="3"/>
                        </a:lnTo>
                        <a:lnTo>
                          <a:pt x="87" y="2"/>
                        </a:lnTo>
                        <a:lnTo>
                          <a:pt x="79" y="0"/>
                        </a:lnTo>
                        <a:lnTo>
                          <a:pt x="72" y="0"/>
                        </a:lnTo>
                        <a:lnTo>
                          <a:pt x="64" y="0"/>
                        </a:lnTo>
                        <a:lnTo>
                          <a:pt x="56" y="2"/>
                        </a:lnTo>
                        <a:lnTo>
                          <a:pt x="50" y="3"/>
                        </a:lnTo>
                        <a:lnTo>
                          <a:pt x="43" y="6"/>
                        </a:lnTo>
                        <a:lnTo>
                          <a:pt x="37" y="10"/>
                        </a:lnTo>
                        <a:lnTo>
                          <a:pt x="31" y="12"/>
                        </a:lnTo>
                        <a:lnTo>
                          <a:pt x="26" y="17"/>
                        </a:lnTo>
                        <a:lnTo>
                          <a:pt x="21" y="21"/>
                        </a:lnTo>
                        <a:lnTo>
                          <a:pt x="15" y="27"/>
                        </a:lnTo>
                        <a:lnTo>
                          <a:pt x="11" y="32"/>
                        </a:lnTo>
                        <a:lnTo>
                          <a:pt x="7" y="39"/>
                        </a:lnTo>
                        <a:lnTo>
                          <a:pt x="5" y="45"/>
                        </a:lnTo>
                        <a:lnTo>
                          <a:pt x="2" y="52"/>
                        </a:lnTo>
                        <a:lnTo>
                          <a:pt x="1" y="58"/>
                        </a:lnTo>
                        <a:lnTo>
                          <a:pt x="0" y="65"/>
                        </a:lnTo>
                        <a:lnTo>
                          <a:pt x="0" y="73"/>
                        </a:lnTo>
                        <a:lnTo>
                          <a:pt x="0" y="79"/>
                        </a:lnTo>
                        <a:lnTo>
                          <a:pt x="1" y="87"/>
                        </a:lnTo>
                        <a:lnTo>
                          <a:pt x="2" y="94"/>
                        </a:lnTo>
                        <a:lnTo>
                          <a:pt x="5" y="100"/>
                        </a:lnTo>
                        <a:lnTo>
                          <a:pt x="7" y="107"/>
                        </a:lnTo>
                        <a:lnTo>
                          <a:pt x="11" y="114"/>
                        </a:lnTo>
                        <a:lnTo>
                          <a:pt x="15" y="119"/>
                        </a:lnTo>
                        <a:lnTo>
                          <a:pt x="21" y="124"/>
                        </a:lnTo>
                        <a:lnTo>
                          <a:pt x="26" y="128"/>
                        </a:lnTo>
                        <a:lnTo>
                          <a:pt x="31" y="132"/>
                        </a:lnTo>
                        <a:lnTo>
                          <a:pt x="37" y="136"/>
                        </a:lnTo>
                        <a:lnTo>
                          <a:pt x="43" y="139"/>
                        </a:lnTo>
                        <a:lnTo>
                          <a:pt x="50" y="141"/>
                        </a:lnTo>
                        <a:lnTo>
                          <a:pt x="56" y="144"/>
                        </a:lnTo>
                        <a:lnTo>
                          <a:pt x="64" y="144"/>
                        </a:lnTo>
                        <a:lnTo>
                          <a:pt x="72" y="145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89" name="Freeform 273"/>
                  <p:cNvSpPr>
                    <a:spLocks/>
                  </p:cNvSpPr>
                  <p:nvPr/>
                </p:nvSpPr>
                <p:spPr bwMode="auto">
                  <a:xfrm>
                    <a:off x="3023" y="1373"/>
                    <a:ext cx="36" cy="36"/>
                  </a:xfrm>
                  <a:custGeom>
                    <a:avLst/>
                    <a:gdLst>
                      <a:gd name="T0" fmla="*/ 79 w 143"/>
                      <a:gd name="T1" fmla="*/ 144 h 145"/>
                      <a:gd name="T2" fmla="*/ 93 w 143"/>
                      <a:gd name="T3" fmla="*/ 141 h 145"/>
                      <a:gd name="T4" fmla="*/ 106 w 143"/>
                      <a:gd name="T5" fmla="*/ 136 h 145"/>
                      <a:gd name="T6" fmla="*/ 117 w 143"/>
                      <a:gd name="T7" fmla="*/ 128 h 145"/>
                      <a:gd name="T8" fmla="*/ 128 w 143"/>
                      <a:gd name="T9" fmla="*/ 119 h 145"/>
                      <a:gd name="T10" fmla="*/ 136 w 143"/>
                      <a:gd name="T11" fmla="*/ 107 h 145"/>
                      <a:gd name="T12" fmla="*/ 141 w 143"/>
                      <a:gd name="T13" fmla="*/ 94 h 145"/>
                      <a:gd name="T14" fmla="*/ 143 w 143"/>
                      <a:gd name="T15" fmla="*/ 79 h 145"/>
                      <a:gd name="T16" fmla="*/ 143 w 143"/>
                      <a:gd name="T17" fmla="*/ 65 h 145"/>
                      <a:gd name="T18" fmla="*/ 141 w 143"/>
                      <a:gd name="T19" fmla="*/ 52 h 145"/>
                      <a:gd name="T20" fmla="*/ 136 w 143"/>
                      <a:gd name="T21" fmla="*/ 39 h 145"/>
                      <a:gd name="T22" fmla="*/ 128 w 143"/>
                      <a:gd name="T23" fmla="*/ 27 h 145"/>
                      <a:gd name="T24" fmla="*/ 117 w 143"/>
                      <a:gd name="T25" fmla="*/ 17 h 145"/>
                      <a:gd name="T26" fmla="*/ 106 w 143"/>
                      <a:gd name="T27" fmla="*/ 10 h 145"/>
                      <a:gd name="T28" fmla="*/ 93 w 143"/>
                      <a:gd name="T29" fmla="*/ 3 h 145"/>
                      <a:gd name="T30" fmla="*/ 79 w 143"/>
                      <a:gd name="T31" fmla="*/ 0 h 145"/>
                      <a:gd name="T32" fmla="*/ 64 w 143"/>
                      <a:gd name="T33" fmla="*/ 0 h 145"/>
                      <a:gd name="T34" fmla="*/ 50 w 143"/>
                      <a:gd name="T35" fmla="*/ 3 h 145"/>
                      <a:gd name="T36" fmla="*/ 37 w 143"/>
                      <a:gd name="T37" fmla="*/ 10 h 145"/>
                      <a:gd name="T38" fmla="*/ 26 w 143"/>
                      <a:gd name="T39" fmla="*/ 17 h 145"/>
                      <a:gd name="T40" fmla="*/ 15 w 143"/>
                      <a:gd name="T41" fmla="*/ 27 h 145"/>
                      <a:gd name="T42" fmla="*/ 7 w 143"/>
                      <a:gd name="T43" fmla="*/ 39 h 145"/>
                      <a:gd name="T44" fmla="*/ 2 w 143"/>
                      <a:gd name="T45" fmla="*/ 52 h 145"/>
                      <a:gd name="T46" fmla="*/ 0 w 143"/>
                      <a:gd name="T47" fmla="*/ 65 h 145"/>
                      <a:gd name="T48" fmla="*/ 0 w 143"/>
                      <a:gd name="T49" fmla="*/ 79 h 145"/>
                      <a:gd name="T50" fmla="*/ 2 w 143"/>
                      <a:gd name="T51" fmla="*/ 94 h 145"/>
                      <a:gd name="T52" fmla="*/ 7 w 143"/>
                      <a:gd name="T53" fmla="*/ 107 h 145"/>
                      <a:gd name="T54" fmla="*/ 15 w 143"/>
                      <a:gd name="T55" fmla="*/ 119 h 145"/>
                      <a:gd name="T56" fmla="*/ 26 w 143"/>
                      <a:gd name="T57" fmla="*/ 128 h 145"/>
                      <a:gd name="T58" fmla="*/ 37 w 143"/>
                      <a:gd name="T59" fmla="*/ 136 h 145"/>
                      <a:gd name="T60" fmla="*/ 50 w 143"/>
                      <a:gd name="T61" fmla="*/ 141 h 145"/>
                      <a:gd name="T62" fmla="*/ 64 w 143"/>
                      <a:gd name="T63" fmla="*/ 144 h 1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43" h="145">
                        <a:moveTo>
                          <a:pt x="72" y="145"/>
                        </a:moveTo>
                        <a:lnTo>
                          <a:pt x="79" y="144"/>
                        </a:lnTo>
                        <a:lnTo>
                          <a:pt x="87" y="144"/>
                        </a:lnTo>
                        <a:lnTo>
                          <a:pt x="93" y="141"/>
                        </a:lnTo>
                        <a:lnTo>
                          <a:pt x="100" y="139"/>
                        </a:lnTo>
                        <a:lnTo>
                          <a:pt x="106" y="136"/>
                        </a:lnTo>
                        <a:lnTo>
                          <a:pt x="112" y="132"/>
                        </a:lnTo>
                        <a:lnTo>
                          <a:pt x="117" y="128"/>
                        </a:lnTo>
                        <a:lnTo>
                          <a:pt x="122" y="124"/>
                        </a:lnTo>
                        <a:lnTo>
                          <a:pt x="128" y="119"/>
                        </a:lnTo>
                        <a:lnTo>
                          <a:pt x="132" y="114"/>
                        </a:lnTo>
                        <a:lnTo>
                          <a:pt x="136" y="107"/>
                        </a:lnTo>
                        <a:lnTo>
                          <a:pt x="138" y="100"/>
                        </a:lnTo>
                        <a:lnTo>
                          <a:pt x="141" y="94"/>
                        </a:lnTo>
                        <a:lnTo>
                          <a:pt x="142" y="87"/>
                        </a:lnTo>
                        <a:lnTo>
                          <a:pt x="143" y="79"/>
                        </a:lnTo>
                        <a:lnTo>
                          <a:pt x="143" y="73"/>
                        </a:lnTo>
                        <a:lnTo>
                          <a:pt x="143" y="65"/>
                        </a:lnTo>
                        <a:lnTo>
                          <a:pt x="142" y="58"/>
                        </a:lnTo>
                        <a:lnTo>
                          <a:pt x="141" y="52"/>
                        </a:lnTo>
                        <a:lnTo>
                          <a:pt x="138" y="45"/>
                        </a:lnTo>
                        <a:lnTo>
                          <a:pt x="136" y="39"/>
                        </a:lnTo>
                        <a:lnTo>
                          <a:pt x="132" y="32"/>
                        </a:lnTo>
                        <a:lnTo>
                          <a:pt x="128" y="27"/>
                        </a:lnTo>
                        <a:lnTo>
                          <a:pt x="122" y="21"/>
                        </a:lnTo>
                        <a:lnTo>
                          <a:pt x="117" y="17"/>
                        </a:lnTo>
                        <a:lnTo>
                          <a:pt x="112" y="12"/>
                        </a:lnTo>
                        <a:lnTo>
                          <a:pt x="106" y="10"/>
                        </a:lnTo>
                        <a:lnTo>
                          <a:pt x="100" y="6"/>
                        </a:lnTo>
                        <a:lnTo>
                          <a:pt x="93" y="3"/>
                        </a:lnTo>
                        <a:lnTo>
                          <a:pt x="87" y="2"/>
                        </a:lnTo>
                        <a:lnTo>
                          <a:pt x="79" y="0"/>
                        </a:lnTo>
                        <a:lnTo>
                          <a:pt x="72" y="0"/>
                        </a:lnTo>
                        <a:lnTo>
                          <a:pt x="64" y="0"/>
                        </a:lnTo>
                        <a:lnTo>
                          <a:pt x="56" y="2"/>
                        </a:lnTo>
                        <a:lnTo>
                          <a:pt x="50" y="3"/>
                        </a:lnTo>
                        <a:lnTo>
                          <a:pt x="43" y="6"/>
                        </a:lnTo>
                        <a:lnTo>
                          <a:pt x="37" y="10"/>
                        </a:lnTo>
                        <a:lnTo>
                          <a:pt x="31" y="12"/>
                        </a:lnTo>
                        <a:lnTo>
                          <a:pt x="26" y="17"/>
                        </a:lnTo>
                        <a:lnTo>
                          <a:pt x="21" y="21"/>
                        </a:lnTo>
                        <a:lnTo>
                          <a:pt x="15" y="27"/>
                        </a:lnTo>
                        <a:lnTo>
                          <a:pt x="11" y="32"/>
                        </a:lnTo>
                        <a:lnTo>
                          <a:pt x="7" y="39"/>
                        </a:lnTo>
                        <a:lnTo>
                          <a:pt x="5" y="45"/>
                        </a:lnTo>
                        <a:lnTo>
                          <a:pt x="2" y="52"/>
                        </a:lnTo>
                        <a:lnTo>
                          <a:pt x="1" y="58"/>
                        </a:lnTo>
                        <a:lnTo>
                          <a:pt x="0" y="65"/>
                        </a:lnTo>
                        <a:lnTo>
                          <a:pt x="0" y="73"/>
                        </a:lnTo>
                        <a:lnTo>
                          <a:pt x="0" y="79"/>
                        </a:lnTo>
                        <a:lnTo>
                          <a:pt x="1" y="87"/>
                        </a:lnTo>
                        <a:lnTo>
                          <a:pt x="2" y="94"/>
                        </a:lnTo>
                        <a:lnTo>
                          <a:pt x="5" y="100"/>
                        </a:lnTo>
                        <a:lnTo>
                          <a:pt x="7" y="107"/>
                        </a:lnTo>
                        <a:lnTo>
                          <a:pt x="11" y="114"/>
                        </a:lnTo>
                        <a:lnTo>
                          <a:pt x="15" y="119"/>
                        </a:lnTo>
                        <a:lnTo>
                          <a:pt x="21" y="124"/>
                        </a:lnTo>
                        <a:lnTo>
                          <a:pt x="26" y="128"/>
                        </a:lnTo>
                        <a:lnTo>
                          <a:pt x="31" y="132"/>
                        </a:lnTo>
                        <a:lnTo>
                          <a:pt x="37" y="136"/>
                        </a:lnTo>
                        <a:lnTo>
                          <a:pt x="43" y="139"/>
                        </a:lnTo>
                        <a:lnTo>
                          <a:pt x="50" y="141"/>
                        </a:lnTo>
                        <a:lnTo>
                          <a:pt x="56" y="144"/>
                        </a:lnTo>
                        <a:lnTo>
                          <a:pt x="64" y="144"/>
                        </a:lnTo>
                        <a:lnTo>
                          <a:pt x="72" y="145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90" name="Freeform 274"/>
                  <p:cNvSpPr>
                    <a:spLocks/>
                  </p:cNvSpPr>
                  <p:nvPr/>
                </p:nvSpPr>
                <p:spPr bwMode="auto">
                  <a:xfrm>
                    <a:off x="3150" y="1226"/>
                    <a:ext cx="102" cy="102"/>
                  </a:xfrm>
                  <a:custGeom>
                    <a:avLst/>
                    <a:gdLst>
                      <a:gd name="T0" fmla="*/ 225 w 408"/>
                      <a:gd name="T1" fmla="*/ 406 h 408"/>
                      <a:gd name="T2" fmla="*/ 264 w 408"/>
                      <a:gd name="T3" fmla="*/ 398 h 408"/>
                      <a:gd name="T4" fmla="*/ 301 w 408"/>
                      <a:gd name="T5" fmla="*/ 383 h 408"/>
                      <a:gd name="T6" fmla="*/ 334 w 408"/>
                      <a:gd name="T7" fmla="*/ 360 h 408"/>
                      <a:gd name="T8" fmla="*/ 362 w 408"/>
                      <a:gd name="T9" fmla="*/ 332 h 408"/>
                      <a:gd name="T10" fmla="*/ 383 w 408"/>
                      <a:gd name="T11" fmla="*/ 301 h 408"/>
                      <a:gd name="T12" fmla="*/ 399 w 408"/>
                      <a:gd name="T13" fmla="*/ 264 h 408"/>
                      <a:gd name="T14" fmla="*/ 407 w 408"/>
                      <a:gd name="T15" fmla="*/ 224 h 408"/>
                      <a:gd name="T16" fmla="*/ 407 w 408"/>
                      <a:gd name="T17" fmla="*/ 182 h 408"/>
                      <a:gd name="T18" fmla="*/ 399 w 408"/>
                      <a:gd name="T19" fmla="*/ 143 h 408"/>
                      <a:gd name="T20" fmla="*/ 383 w 408"/>
                      <a:gd name="T21" fmla="*/ 107 h 408"/>
                      <a:gd name="T22" fmla="*/ 362 w 408"/>
                      <a:gd name="T23" fmla="*/ 74 h 408"/>
                      <a:gd name="T24" fmla="*/ 334 w 408"/>
                      <a:gd name="T25" fmla="*/ 46 h 408"/>
                      <a:gd name="T26" fmla="*/ 301 w 408"/>
                      <a:gd name="T27" fmla="*/ 24 h 408"/>
                      <a:gd name="T28" fmla="*/ 264 w 408"/>
                      <a:gd name="T29" fmla="*/ 9 h 408"/>
                      <a:gd name="T30" fmla="*/ 225 w 408"/>
                      <a:gd name="T31" fmla="*/ 1 h 408"/>
                      <a:gd name="T32" fmla="*/ 184 w 408"/>
                      <a:gd name="T33" fmla="*/ 1 h 408"/>
                      <a:gd name="T34" fmla="*/ 144 w 408"/>
                      <a:gd name="T35" fmla="*/ 9 h 408"/>
                      <a:gd name="T36" fmla="*/ 107 w 408"/>
                      <a:gd name="T37" fmla="*/ 24 h 408"/>
                      <a:gd name="T38" fmla="*/ 74 w 408"/>
                      <a:gd name="T39" fmla="*/ 46 h 408"/>
                      <a:gd name="T40" fmla="*/ 47 w 408"/>
                      <a:gd name="T41" fmla="*/ 74 h 408"/>
                      <a:gd name="T42" fmla="*/ 26 w 408"/>
                      <a:gd name="T43" fmla="*/ 107 h 408"/>
                      <a:gd name="T44" fmla="*/ 10 w 408"/>
                      <a:gd name="T45" fmla="*/ 143 h 408"/>
                      <a:gd name="T46" fmla="*/ 2 w 408"/>
                      <a:gd name="T47" fmla="*/ 182 h 408"/>
                      <a:gd name="T48" fmla="*/ 2 w 408"/>
                      <a:gd name="T49" fmla="*/ 224 h 408"/>
                      <a:gd name="T50" fmla="*/ 10 w 408"/>
                      <a:gd name="T51" fmla="*/ 264 h 408"/>
                      <a:gd name="T52" fmla="*/ 26 w 408"/>
                      <a:gd name="T53" fmla="*/ 301 h 408"/>
                      <a:gd name="T54" fmla="*/ 47 w 408"/>
                      <a:gd name="T55" fmla="*/ 332 h 408"/>
                      <a:gd name="T56" fmla="*/ 74 w 408"/>
                      <a:gd name="T57" fmla="*/ 360 h 408"/>
                      <a:gd name="T58" fmla="*/ 107 w 408"/>
                      <a:gd name="T59" fmla="*/ 383 h 408"/>
                      <a:gd name="T60" fmla="*/ 144 w 408"/>
                      <a:gd name="T61" fmla="*/ 398 h 408"/>
                      <a:gd name="T62" fmla="*/ 184 w 408"/>
                      <a:gd name="T63" fmla="*/ 406 h 4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408" h="408">
                        <a:moveTo>
                          <a:pt x="204" y="408"/>
                        </a:moveTo>
                        <a:lnTo>
                          <a:pt x="225" y="406"/>
                        </a:lnTo>
                        <a:lnTo>
                          <a:pt x="246" y="402"/>
                        </a:lnTo>
                        <a:lnTo>
                          <a:pt x="264" y="398"/>
                        </a:lnTo>
                        <a:lnTo>
                          <a:pt x="283" y="390"/>
                        </a:lnTo>
                        <a:lnTo>
                          <a:pt x="301" y="383"/>
                        </a:lnTo>
                        <a:lnTo>
                          <a:pt x="319" y="372"/>
                        </a:lnTo>
                        <a:lnTo>
                          <a:pt x="334" y="360"/>
                        </a:lnTo>
                        <a:lnTo>
                          <a:pt x="349" y="347"/>
                        </a:lnTo>
                        <a:lnTo>
                          <a:pt x="362" y="332"/>
                        </a:lnTo>
                        <a:lnTo>
                          <a:pt x="373" y="317"/>
                        </a:lnTo>
                        <a:lnTo>
                          <a:pt x="383" y="301"/>
                        </a:lnTo>
                        <a:lnTo>
                          <a:pt x="392" y="282"/>
                        </a:lnTo>
                        <a:lnTo>
                          <a:pt x="399" y="264"/>
                        </a:lnTo>
                        <a:lnTo>
                          <a:pt x="404" y="244"/>
                        </a:lnTo>
                        <a:lnTo>
                          <a:pt x="407" y="224"/>
                        </a:lnTo>
                        <a:lnTo>
                          <a:pt x="408" y="203"/>
                        </a:lnTo>
                        <a:lnTo>
                          <a:pt x="407" y="182"/>
                        </a:lnTo>
                        <a:lnTo>
                          <a:pt x="404" y="162"/>
                        </a:lnTo>
                        <a:lnTo>
                          <a:pt x="399" y="143"/>
                        </a:lnTo>
                        <a:lnTo>
                          <a:pt x="392" y="124"/>
                        </a:lnTo>
                        <a:lnTo>
                          <a:pt x="383" y="107"/>
                        </a:lnTo>
                        <a:lnTo>
                          <a:pt x="373" y="90"/>
                        </a:lnTo>
                        <a:lnTo>
                          <a:pt x="362" y="74"/>
                        </a:lnTo>
                        <a:lnTo>
                          <a:pt x="349" y="59"/>
                        </a:lnTo>
                        <a:lnTo>
                          <a:pt x="334" y="46"/>
                        </a:lnTo>
                        <a:lnTo>
                          <a:pt x="319" y="34"/>
                        </a:lnTo>
                        <a:lnTo>
                          <a:pt x="301" y="24"/>
                        </a:lnTo>
                        <a:lnTo>
                          <a:pt x="283" y="16"/>
                        </a:lnTo>
                        <a:lnTo>
                          <a:pt x="264" y="9"/>
                        </a:lnTo>
                        <a:lnTo>
                          <a:pt x="246" y="4"/>
                        </a:lnTo>
                        <a:lnTo>
                          <a:pt x="225" y="1"/>
                        </a:lnTo>
                        <a:lnTo>
                          <a:pt x="204" y="0"/>
                        </a:lnTo>
                        <a:lnTo>
                          <a:pt x="184" y="1"/>
                        </a:lnTo>
                        <a:lnTo>
                          <a:pt x="163" y="4"/>
                        </a:lnTo>
                        <a:lnTo>
                          <a:pt x="144" y="9"/>
                        </a:lnTo>
                        <a:lnTo>
                          <a:pt x="125" y="16"/>
                        </a:lnTo>
                        <a:lnTo>
                          <a:pt x="107" y="24"/>
                        </a:lnTo>
                        <a:lnTo>
                          <a:pt x="90" y="34"/>
                        </a:lnTo>
                        <a:lnTo>
                          <a:pt x="74" y="46"/>
                        </a:lnTo>
                        <a:lnTo>
                          <a:pt x="60" y="59"/>
                        </a:lnTo>
                        <a:lnTo>
                          <a:pt x="47" y="74"/>
                        </a:lnTo>
                        <a:lnTo>
                          <a:pt x="35" y="90"/>
                        </a:lnTo>
                        <a:lnTo>
                          <a:pt x="26" y="107"/>
                        </a:lnTo>
                        <a:lnTo>
                          <a:pt x="16" y="124"/>
                        </a:lnTo>
                        <a:lnTo>
                          <a:pt x="10" y="143"/>
                        </a:lnTo>
                        <a:lnTo>
                          <a:pt x="4" y="162"/>
                        </a:lnTo>
                        <a:lnTo>
                          <a:pt x="2" y="182"/>
                        </a:lnTo>
                        <a:lnTo>
                          <a:pt x="0" y="203"/>
                        </a:lnTo>
                        <a:lnTo>
                          <a:pt x="2" y="224"/>
                        </a:lnTo>
                        <a:lnTo>
                          <a:pt x="4" y="244"/>
                        </a:lnTo>
                        <a:lnTo>
                          <a:pt x="10" y="264"/>
                        </a:lnTo>
                        <a:lnTo>
                          <a:pt x="16" y="282"/>
                        </a:lnTo>
                        <a:lnTo>
                          <a:pt x="26" y="301"/>
                        </a:lnTo>
                        <a:lnTo>
                          <a:pt x="35" y="317"/>
                        </a:lnTo>
                        <a:lnTo>
                          <a:pt x="47" y="332"/>
                        </a:lnTo>
                        <a:lnTo>
                          <a:pt x="60" y="347"/>
                        </a:lnTo>
                        <a:lnTo>
                          <a:pt x="74" y="360"/>
                        </a:lnTo>
                        <a:lnTo>
                          <a:pt x="90" y="372"/>
                        </a:lnTo>
                        <a:lnTo>
                          <a:pt x="107" y="383"/>
                        </a:lnTo>
                        <a:lnTo>
                          <a:pt x="125" y="390"/>
                        </a:lnTo>
                        <a:lnTo>
                          <a:pt x="144" y="398"/>
                        </a:lnTo>
                        <a:lnTo>
                          <a:pt x="163" y="402"/>
                        </a:lnTo>
                        <a:lnTo>
                          <a:pt x="184" y="406"/>
                        </a:lnTo>
                        <a:lnTo>
                          <a:pt x="204" y="408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91" name="Freeform 275"/>
                  <p:cNvSpPr>
                    <a:spLocks/>
                  </p:cNvSpPr>
                  <p:nvPr/>
                </p:nvSpPr>
                <p:spPr bwMode="auto">
                  <a:xfrm>
                    <a:off x="3150" y="1226"/>
                    <a:ext cx="102" cy="102"/>
                  </a:xfrm>
                  <a:custGeom>
                    <a:avLst/>
                    <a:gdLst>
                      <a:gd name="T0" fmla="*/ 225 w 408"/>
                      <a:gd name="T1" fmla="*/ 406 h 408"/>
                      <a:gd name="T2" fmla="*/ 264 w 408"/>
                      <a:gd name="T3" fmla="*/ 398 h 408"/>
                      <a:gd name="T4" fmla="*/ 301 w 408"/>
                      <a:gd name="T5" fmla="*/ 383 h 408"/>
                      <a:gd name="T6" fmla="*/ 334 w 408"/>
                      <a:gd name="T7" fmla="*/ 360 h 408"/>
                      <a:gd name="T8" fmla="*/ 362 w 408"/>
                      <a:gd name="T9" fmla="*/ 332 h 408"/>
                      <a:gd name="T10" fmla="*/ 383 w 408"/>
                      <a:gd name="T11" fmla="*/ 301 h 408"/>
                      <a:gd name="T12" fmla="*/ 399 w 408"/>
                      <a:gd name="T13" fmla="*/ 264 h 408"/>
                      <a:gd name="T14" fmla="*/ 407 w 408"/>
                      <a:gd name="T15" fmla="*/ 224 h 408"/>
                      <a:gd name="T16" fmla="*/ 407 w 408"/>
                      <a:gd name="T17" fmla="*/ 182 h 408"/>
                      <a:gd name="T18" fmla="*/ 399 w 408"/>
                      <a:gd name="T19" fmla="*/ 143 h 408"/>
                      <a:gd name="T20" fmla="*/ 383 w 408"/>
                      <a:gd name="T21" fmla="*/ 107 h 408"/>
                      <a:gd name="T22" fmla="*/ 362 w 408"/>
                      <a:gd name="T23" fmla="*/ 74 h 408"/>
                      <a:gd name="T24" fmla="*/ 334 w 408"/>
                      <a:gd name="T25" fmla="*/ 46 h 408"/>
                      <a:gd name="T26" fmla="*/ 301 w 408"/>
                      <a:gd name="T27" fmla="*/ 24 h 408"/>
                      <a:gd name="T28" fmla="*/ 264 w 408"/>
                      <a:gd name="T29" fmla="*/ 9 h 408"/>
                      <a:gd name="T30" fmla="*/ 225 w 408"/>
                      <a:gd name="T31" fmla="*/ 1 h 408"/>
                      <a:gd name="T32" fmla="*/ 184 w 408"/>
                      <a:gd name="T33" fmla="*/ 1 h 408"/>
                      <a:gd name="T34" fmla="*/ 144 w 408"/>
                      <a:gd name="T35" fmla="*/ 9 h 408"/>
                      <a:gd name="T36" fmla="*/ 107 w 408"/>
                      <a:gd name="T37" fmla="*/ 24 h 408"/>
                      <a:gd name="T38" fmla="*/ 74 w 408"/>
                      <a:gd name="T39" fmla="*/ 46 h 408"/>
                      <a:gd name="T40" fmla="*/ 47 w 408"/>
                      <a:gd name="T41" fmla="*/ 74 h 408"/>
                      <a:gd name="T42" fmla="*/ 26 w 408"/>
                      <a:gd name="T43" fmla="*/ 107 h 408"/>
                      <a:gd name="T44" fmla="*/ 10 w 408"/>
                      <a:gd name="T45" fmla="*/ 143 h 408"/>
                      <a:gd name="T46" fmla="*/ 2 w 408"/>
                      <a:gd name="T47" fmla="*/ 182 h 408"/>
                      <a:gd name="T48" fmla="*/ 2 w 408"/>
                      <a:gd name="T49" fmla="*/ 224 h 408"/>
                      <a:gd name="T50" fmla="*/ 10 w 408"/>
                      <a:gd name="T51" fmla="*/ 264 h 408"/>
                      <a:gd name="T52" fmla="*/ 26 w 408"/>
                      <a:gd name="T53" fmla="*/ 301 h 408"/>
                      <a:gd name="T54" fmla="*/ 47 w 408"/>
                      <a:gd name="T55" fmla="*/ 332 h 408"/>
                      <a:gd name="T56" fmla="*/ 74 w 408"/>
                      <a:gd name="T57" fmla="*/ 360 h 408"/>
                      <a:gd name="T58" fmla="*/ 107 w 408"/>
                      <a:gd name="T59" fmla="*/ 383 h 408"/>
                      <a:gd name="T60" fmla="*/ 144 w 408"/>
                      <a:gd name="T61" fmla="*/ 398 h 408"/>
                      <a:gd name="T62" fmla="*/ 184 w 408"/>
                      <a:gd name="T63" fmla="*/ 406 h 4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408" h="408">
                        <a:moveTo>
                          <a:pt x="204" y="408"/>
                        </a:moveTo>
                        <a:lnTo>
                          <a:pt x="225" y="406"/>
                        </a:lnTo>
                        <a:lnTo>
                          <a:pt x="246" y="402"/>
                        </a:lnTo>
                        <a:lnTo>
                          <a:pt x="264" y="398"/>
                        </a:lnTo>
                        <a:lnTo>
                          <a:pt x="283" y="390"/>
                        </a:lnTo>
                        <a:lnTo>
                          <a:pt x="301" y="383"/>
                        </a:lnTo>
                        <a:lnTo>
                          <a:pt x="319" y="372"/>
                        </a:lnTo>
                        <a:lnTo>
                          <a:pt x="334" y="360"/>
                        </a:lnTo>
                        <a:lnTo>
                          <a:pt x="349" y="347"/>
                        </a:lnTo>
                        <a:lnTo>
                          <a:pt x="362" y="332"/>
                        </a:lnTo>
                        <a:lnTo>
                          <a:pt x="373" y="317"/>
                        </a:lnTo>
                        <a:lnTo>
                          <a:pt x="383" y="301"/>
                        </a:lnTo>
                        <a:lnTo>
                          <a:pt x="392" y="282"/>
                        </a:lnTo>
                        <a:lnTo>
                          <a:pt x="399" y="264"/>
                        </a:lnTo>
                        <a:lnTo>
                          <a:pt x="404" y="244"/>
                        </a:lnTo>
                        <a:lnTo>
                          <a:pt x="407" y="224"/>
                        </a:lnTo>
                        <a:lnTo>
                          <a:pt x="408" y="203"/>
                        </a:lnTo>
                        <a:lnTo>
                          <a:pt x="407" y="182"/>
                        </a:lnTo>
                        <a:lnTo>
                          <a:pt x="404" y="162"/>
                        </a:lnTo>
                        <a:lnTo>
                          <a:pt x="399" y="143"/>
                        </a:lnTo>
                        <a:lnTo>
                          <a:pt x="392" y="124"/>
                        </a:lnTo>
                        <a:lnTo>
                          <a:pt x="383" y="107"/>
                        </a:lnTo>
                        <a:lnTo>
                          <a:pt x="373" y="90"/>
                        </a:lnTo>
                        <a:lnTo>
                          <a:pt x="362" y="74"/>
                        </a:lnTo>
                        <a:lnTo>
                          <a:pt x="349" y="59"/>
                        </a:lnTo>
                        <a:lnTo>
                          <a:pt x="334" y="46"/>
                        </a:lnTo>
                        <a:lnTo>
                          <a:pt x="319" y="34"/>
                        </a:lnTo>
                        <a:lnTo>
                          <a:pt x="301" y="24"/>
                        </a:lnTo>
                        <a:lnTo>
                          <a:pt x="283" y="16"/>
                        </a:lnTo>
                        <a:lnTo>
                          <a:pt x="264" y="9"/>
                        </a:lnTo>
                        <a:lnTo>
                          <a:pt x="246" y="4"/>
                        </a:lnTo>
                        <a:lnTo>
                          <a:pt x="225" y="1"/>
                        </a:lnTo>
                        <a:lnTo>
                          <a:pt x="204" y="0"/>
                        </a:lnTo>
                        <a:lnTo>
                          <a:pt x="184" y="1"/>
                        </a:lnTo>
                        <a:lnTo>
                          <a:pt x="163" y="4"/>
                        </a:lnTo>
                        <a:lnTo>
                          <a:pt x="144" y="9"/>
                        </a:lnTo>
                        <a:lnTo>
                          <a:pt x="125" y="16"/>
                        </a:lnTo>
                        <a:lnTo>
                          <a:pt x="107" y="24"/>
                        </a:lnTo>
                        <a:lnTo>
                          <a:pt x="90" y="34"/>
                        </a:lnTo>
                        <a:lnTo>
                          <a:pt x="74" y="46"/>
                        </a:lnTo>
                        <a:lnTo>
                          <a:pt x="60" y="59"/>
                        </a:lnTo>
                        <a:lnTo>
                          <a:pt x="47" y="74"/>
                        </a:lnTo>
                        <a:lnTo>
                          <a:pt x="35" y="90"/>
                        </a:lnTo>
                        <a:lnTo>
                          <a:pt x="26" y="107"/>
                        </a:lnTo>
                        <a:lnTo>
                          <a:pt x="16" y="124"/>
                        </a:lnTo>
                        <a:lnTo>
                          <a:pt x="10" y="143"/>
                        </a:lnTo>
                        <a:lnTo>
                          <a:pt x="4" y="162"/>
                        </a:lnTo>
                        <a:lnTo>
                          <a:pt x="2" y="182"/>
                        </a:lnTo>
                        <a:lnTo>
                          <a:pt x="0" y="203"/>
                        </a:lnTo>
                        <a:lnTo>
                          <a:pt x="2" y="224"/>
                        </a:lnTo>
                        <a:lnTo>
                          <a:pt x="4" y="244"/>
                        </a:lnTo>
                        <a:lnTo>
                          <a:pt x="10" y="264"/>
                        </a:lnTo>
                        <a:lnTo>
                          <a:pt x="16" y="282"/>
                        </a:lnTo>
                        <a:lnTo>
                          <a:pt x="26" y="301"/>
                        </a:lnTo>
                        <a:lnTo>
                          <a:pt x="35" y="317"/>
                        </a:lnTo>
                        <a:lnTo>
                          <a:pt x="47" y="332"/>
                        </a:lnTo>
                        <a:lnTo>
                          <a:pt x="60" y="347"/>
                        </a:lnTo>
                        <a:lnTo>
                          <a:pt x="74" y="360"/>
                        </a:lnTo>
                        <a:lnTo>
                          <a:pt x="90" y="372"/>
                        </a:lnTo>
                        <a:lnTo>
                          <a:pt x="107" y="383"/>
                        </a:lnTo>
                        <a:lnTo>
                          <a:pt x="125" y="390"/>
                        </a:lnTo>
                        <a:lnTo>
                          <a:pt x="144" y="398"/>
                        </a:lnTo>
                        <a:lnTo>
                          <a:pt x="163" y="402"/>
                        </a:lnTo>
                        <a:lnTo>
                          <a:pt x="184" y="406"/>
                        </a:lnTo>
                        <a:lnTo>
                          <a:pt x="204" y="408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92" name="Freeform 276"/>
                  <p:cNvSpPr>
                    <a:spLocks/>
                  </p:cNvSpPr>
                  <p:nvPr/>
                </p:nvSpPr>
                <p:spPr bwMode="auto">
                  <a:xfrm>
                    <a:off x="3111" y="1169"/>
                    <a:ext cx="43" cy="43"/>
                  </a:xfrm>
                  <a:custGeom>
                    <a:avLst/>
                    <a:gdLst>
                      <a:gd name="T0" fmla="*/ 95 w 173"/>
                      <a:gd name="T1" fmla="*/ 172 h 173"/>
                      <a:gd name="T2" fmla="*/ 112 w 173"/>
                      <a:gd name="T3" fmla="*/ 169 h 173"/>
                      <a:gd name="T4" fmla="*/ 128 w 173"/>
                      <a:gd name="T5" fmla="*/ 163 h 173"/>
                      <a:gd name="T6" fmla="*/ 141 w 173"/>
                      <a:gd name="T7" fmla="*/ 153 h 173"/>
                      <a:gd name="T8" fmla="*/ 153 w 173"/>
                      <a:gd name="T9" fmla="*/ 141 h 173"/>
                      <a:gd name="T10" fmla="*/ 162 w 173"/>
                      <a:gd name="T11" fmla="*/ 127 h 173"/>
                      <a:gd name="T12" fmla="*/ 169 w 173"/>
                      <a:gd name="T13" fmla="*/ 112 h 173"/>
                      <a:gd name="T14" fmla="*/ 172 w 173"/>
                      <a:gd name="T15" fmla="*/ 95 h 173"/>
                      <a:gd name="T16" fmla="*/ 172 w 173"/>
                      <a:gd name="T17" fmla="*/ 78 h 173"/>
                      <a:gd name="T18" fmla="*/ 169 w 173"/>
                      <a:gd name="T19" fmla="*/ 61 h 173"/>
                      <a:gd name="T20" fmla="*/ 162 w 173"/>
                      <a:gd name="T21" fmla="*/ 45 h 173"/>
                      <a:gd name="T22" fmla="*/ 153 w 173"/>
                      <a:gd name="T23" fmla="*/ 32 h 173"/>
                      <a:gd name="T24" fmla="*/ 141 w 173"/>
                      <a:gd name="T25" fmla="*/ 20 h 173"/>
                      <a:gd name="T26" fmla="*/ 128 w 173"/>
                      <a:gd name="T27" fmla="*/ 11 h 173"/>
                      <a:gd name="T28" fmla="*/ 112 w 173"/>
                      <a:gd name="T29" fmla="*/ 4 h 173"/>
                      <a:gd name="T30" fmla="*/ 95 w 173"/>
                      <a:gd name="T31" fmla="*/ 0 h 173"/>
                      <a:gd name="T32" fmla="*/ 78 w 173"/>
                      <a:gd name="T33" fmla="*/ 0 h 173"/>
                      <a:gd name="T34" fmla="*/ 61 w 173"/>
                      <a:gd name="T35" fmla="*/ 4 h 173"/>
                      <a:gd name="T36" fmla="*/ 45 w 173"/>
                      <a:gd name="T37" fmla="*/ 11 h 173"/>
                      <a:gd name="T38" fmla="*/ 32 w 173"/>
                      <a:gd name="T39" fmla="*/ 20 h 173"/>
                      <a:gd name="T40" fmla="*/ 20 w 173"/>
                      <a:gd name="T41" fmla="*/ 32 h 173"/>
                      <a:gd name="T42" fmla="*/ 11 w 173"/>
                      <a:gd name="T43" fmla="*/ 45 h 173"/>
                      <a:gd name="T44" fmla="*/ 4 w 173"/>
                      <a:gd name="T45" fmla="*/ 61 h 173"/>
                      <a:gd name="T46" fmla="*/ 1 w 173"/>
                      <a:gd name="T47" fmla="*/ 78 h 173"/>
                      <a:gd name="T48" fmla="*/ 1 w 173"/>
                      <a:gd name="T49" fmla="*/ 95 h 173"/>
                      <a:gd name="T50" fmla="*/ 4 w 173"/>
                      <a:gd name="T51" fmla="*/ 112 h 173"/>
                      <a:gd name="T52" fmla="*/ 11 w 173"/>
                      <a:gd name="T53" fmla="*/ 127 h 173"/>
                      <a:gd name="T54" fmla="*/ 20 w 173"/>
                      <a:gd name="T55" fmla="*/ 141 h 173"/>
                      <a:gd name="T56" fmla="*/ 32 w 173"/>
                      <a:gd name="T57" fmla="*/ 153 h 173"/>
                      <a:gd name="T58" fmla="*/ 45 w 173"/>
                      <a:gd name="T59" fmla="*/ 163 h 173"/>
                      <a:gd name="T60" fmla="*/ 61 w 173"/>
                      <a:gd name="T61" fmla="*/ 169 h 173"/>
                      <a:gd name="T62" fmla="*/ 78 w 173"/>
                      <a:gd name="T63" fmla="*/ 172 h 1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73" h="173">
                        <a:moveTo>
                          <a:pt x="87" y="173"/>
                        </a:moveTo>
                        <a:lnTo>
                          <a:pt x="95" y="172"/>
                        </a:lnTo>
                        <a:lnTo>
                          <a:pt x="104" y="170"/>
                        </a:lnTo>
                        <a:lnTo>
                          <a:pt x="112" y="169"/>
                        </a:lnTo>
                        <a:lnTo>
                          <a:pt x="120" y="165"/>
                        </a:lnTo>
                        <a:lnTo>
                          <a:pt x="128" y="163"/>
                        </a:lnTo>
                        <a:lnTo>
                          <a:pt x="135" y="157"/>
                        </a:lnTo>
                        <a:lnTo>
                          <a:pt x="141" y="153"/>
                        </a:lnTo>
                        <a:lnTo>
                          <a:pt x="148" y="147"/>
                        </a:lnTo>
                        <a:lnTo>
                          <a:pt x="153" y="141"/>
                        </a:lnTo>
                        <a:lnTo>
                          <a:pt x="158" y="135"/>
                        </a:lnTo>
                        <a:lnTo>
                          <a:pt x="162" y="127"/>
                        </a:lnTo>
                        <a:lnTo>
                          <a:pt x="166" y="120"/>
                        </a:lnTo>
                        <a:lnTo>
                          <a:pt x="169" y="112"/>
                        </a:lnTo>
                        <a:lnTo>
                          <a:pt x="170" y="103"/>
                        </a:lnTo>
                        <a:lnTo>
                          <a:pt x="172" y="95"/>
                        </a:lnTo>
                        <a:lnTo>
                          <a:pt x="173" y="86"/>
                        </a:lnTo>
                        <a:lnTo>
                          <a:pt x="172" y="78"/>
                        </a:lnTo>
                        <a:lnTo>
                          <a:pt x="170" y="69"/>
                        </a:lnTo>
                        <a:lnTo>
                          <a:pt x="169" y="61"/>
                        </a:lnTo>
                        <a:lnTo>
                          <a:pt x="166" y="53"/>
                        </a:lnTo>
                        <a:lnTo>
                          <a:pt x="162" y="45"/>
                        </a:lnTo>
                        <a:lnTo>
                          <a:pt x="158" y="39"/>
                        </a:lnTo>
                        <a:lnTo>
                          <a:pt x="153" y="32"/>
                        </a:lnTo>
                        <a:lnTo>
                          <a:pt x="148" y="25"/>
                        </a:lnTo>
                        <a:lnTo>
                          <a:pt x="141" y="20"/>
                        </a:lnTo>
                        <a:lnTo>
                          <a:pt x="135" y="15"/>
                        </a:lnTo>
                        <a:lnTo>
                          <a:pt x="128" y="11"/>
                        </a:lnTo>
                        <a:lnTo>
                          <a:pt x="120" y="7"/>
                        </a:lnTo>
                        <a:lnTo>
                          <a:pt x="112" y="4"/>
                        </a:lnTo>
                        <a:lnTo>
                          <a:pt x="104" y="2"/>
                        </a:lnTo>
                        <a:lnTo>
                          <a:pt x="95" y="0"/>
                        </a:lnTo>
                        <a:lnTo>
                          <a:pt x="87" y="0"/>
                        </a:lnTo>
                        <a:lnTo>
                          <a:pt x="78" y="0"/>
                        </a:lnTo>
                        <a:lnTo>
                          <a:pt x="69" y="2"/>
                        </a:lnTo>
                        <a:lnTo>
                          <a:pt x="61" y="4"/>
                        </a:lnTo>
                        <a:lnTo>
                          <a:pt x="53" y="7"/>
                        </a:lnTo>
                        <a:lnTo>
                          <a:pt x="45" y="11"/>
                        </a:lnTo>
                        <a:lnTo>
                          <a:pt x="38" y="15"/>
                        </a:lnTo>
                        <a:lnTo>
                          <a:pt x="32" y="20"/>
                        </a:lnTo>
                        <a:lnTo>
                          <a:pt x="25" y="25"/>
                        </a:lnTo>
                        <a:lnTo>
                          <a:pt x="20" y="32"/>
                        </a:lnTo>
                        <a:lnTo>
                          <a:pt x="15" y="39"/>
                        </a:lnTo>
                        <a:lnTo>
                          <a:pt x="11" y="45"/>
                        </a:lnTo>
                        <a:lnTo>
                          <a:pt x="7" y="53"/>
                        </a:lnTo>
                        <a:lnTo>
                          <a:pt x="4" y="61"/>
                        </a:lnTo>
                        <a:lnTo>
                          <a:pt x="3" y="69"/>
                        </a:lnTo>
                        <a:lnTo>
                          <a:pt x="1" y="78"/>
                        </a:lnTo>
                        <a:lnTo>
                          <a:pt x="0" y="86"/>
                        </a:lnTo>
                        <a:lnTo>
                          <a:pt x="1" y="95"/>
                        </a:lnTo>
                        <a:lnTo>
                          <a:pt x="3" y="103"/>
                        </a:lnTo>
                        <a:lnTo>
                          <a:pt x="4" y="112"/>
                        </a:lnTo>
                        <a:lnTo>
                          <a:pt x="7" y="120"/>
                        </a:lnTo>
                        <a:lnTo>
                          <a:pt x="11" y="127"/>
                        </a:lnTo>
                        <a:lnTo>
                          <a:pt x="15" y="135"/>
                        </a:lnTo>
                        <a:lnTo>
                          <a:pt x="20" y="141"/>
                        </a:lnTo>
                        <a:lnTo>
                          <a:pt x="25" y="147"/>
                        </a:lnTo>
                        <a:lnTo>
                          <a:pt x="32" y="153"/>
                        </a:lnTo>
                        <a:lnTo>
                          <a:pt x="38" y="157"/>
                        </a:lnTo>
                        <a:lnTo>
                          <a:pt x="45" y="163"/>
                        </a:lnTo>
                        <a:lnTo>
                          <a:pt x="53" y="165"/>
                        </a:lnTo>
                        <a:lnTo>
                          <a:pt x="61" y="169"/>
                        </a:lnTo>
                        <a:lnTo>
                          <a:pt x="69" y="170"/>
                        </a:lnTo>
                        <a:lnTo>
                          <a:pt x="78" y="172"/>
                        </a:lnTo>
                        <a:lnTo>
                          <a:pt x="87" y="173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93" name="Freeform 277"/>
                  <p:cNvSpPr>
                    <a:spLocks/>
                  </p:cNvSpPr>
                  <p:nvPr/>
                </p:nvSpPr>
                <p:spPr bwMode="auto">
                  <a:xfrm>
                    <a:off x="3111" y="1169"/>
                    <a:ext cx="43" cy="43"/>
                  </a:xfrm>
                  <a:custGeom>
                    <a:avLst/>
                    <a:gdLst>
                      <a:gd name="T0" fmla="*/ 95 w 173"/>
                      <a:gd name="T1" fmla="*/ 172 h 173"/>
                      <a:gd name="T2" fmla="*/ 112 w 173"/>
                      <a:gd name="T3" fmla="*/ 169 h 173"/>
                      <a:gd name="T4" fmla="*/ 128 w 173"/>
                      <a:gd name="T5" fmla="*/ 163 h 173"/>
                      <a:gd name="T6" fmla="*/ 141 w 173"/>
                      <a:gd name="T7" fmla="*/ 153 h 173"/>
                      <a:gd name="T8" fmla="*/ 153 w 173"/>
                      <a:gd name="T9" fmla="*/ 141 h 173"/>
                      <a:gd name="T10" fmla="*/ 162 w 173"/>
                      <a:gd name="T11" fmla="*/ 127 h 173"/>
                      <a:gd name="T12" fmla="*/ 169 w 173"/>
                      <a:gd name="T13" fmla="*/ 112 h 173"/>
                      <a:gd name="T14" fmla="*/ 172 w 173"/>
                      <a:gd name="T15" fmla="*/ 95 h 173"/>
                      <a:gd name="T16" fmla="*/ 172 w 173"/>
                      <a:gd name="T17" fmla="*/ 78 h 173"/>
                      <a:gd name="T18" fmla="*/ 169 w 173"/>
                      <a:gd name="T19" fmla="*/ 61 h 173"/>
                      <a:gd name="T20" fmla="*/ 162 w 173"/>
                      <a:gd name="T21" fmla="*/ 45 h 173"/>
                      <a:gd name="T22" fmla="*/ 153 w 173"/>
                      <a:gd name="T23" fmla="*/ 32 h 173"/>
                      <a:gd name="T24" fmla="*/ 141 w 173"/>
                      <a:gd name="T25" fmla="*/ 20 h 173"/>
                      <a:gd name="T26" fmla="*/ 128 w 173"/>
                      <a:gd name="T27" fmla="*/ 11 h 173"/>
                      <a:gd name="T28" fmla="*/ 112 w 173"/>
                      <a:gd name="T29" fmla="*/ 4 h 173"/>
                      <a:gd name="T30" fmla="*/ 95 w 173"/>
                      <a:gd name="T31" fmla="*/ 0 h 173"/>
                      <a:gd name="T32" fmla="*/ 78 w 173"/>
                      <a:gd name="T33" fmla="*/ 0 h 173"/>
                      <a:gd name="T34" fmla="*/ 61 w 173"/>
                      <a:gd name="T35" fmla="*/ 4 h 173"/>
                      <a:gd name="T36" fmla="*/ 45 w 173"/>
                      <a:gd name="T37" fmla="*/ 11 h 173"/>
                      <a:gd name="T38" fmla="*/ 32 w 173"/>
                      <a:gd name="T39" fmla="*/ 20 h 173"/>
                      <a:gd name="T40" fmla="*/ 20 w 173"/>
                      <a:gd name="T41" fmla="*/ 32 h 173"/>
                      <a:gd name="T42" fmla="*/ 11 w 173"/>
                      <a:gd name="T43" fmla="*/ 45 h 173"/>
                      <a:gd name="T44" fmla="*/ 4 w 173"/>
                      <a:gd name="T45" fmla="*/ 61 h 173"/>
                      <a:gd name="T46" fmla="*/ 1 w 173"/>
                      <a:gd name="T47" fmla="*/ 78 h 173"/>
                      <a:gd name="T48" fmla="*/ 1 w 173"/>
                      <a:gd name="T49" fmla="*/ 95 h 173"/>
                      <a:gd name="T50" fmla="*/ 4 w 173"/>
                      <a:gd name="T51" fmla="*/ 112 h 173"/>
                      <a:gd name="T52" fmla="*/ 11 w 173"/>
                      <a:gd name="T53" fmla="*/ 127 h 173"/>
                      <a:gd name="T54" fmla="*/ 20 w 173"/>
                      <a:gd name="T55" fmla="*/ 141 h 173"/>
                      <a:gd name="T56" fmla="*/ 32 w 173"/>
                      <a:gd name="T57" fmla="*/ 153 h 173"/>
                      <a:gd name="T58" fmla="*/ 45 w 173"/>
                      <a:gd name="T59" fmla="*/ 163 h 173"/>
                      <a:gd name="T60" fmla="*/ 61 w 173"/>
                      <a:gd name="T61" fmla="*/ 169 h 173"/>
                      <a:gd name="T62" fmla="*/ 78 w 173"/>
                      <a:gd name="T63" fmla="*/ 172 h 1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73" h="173">
                        <a:moveTo>
                          <a:pt x="87" y="173"/>
                        </a:moveTo>
                        <a:lnTo>
                          <a:pt x="95" y="172"/>
                        </a:lnTo>
                        <a:lnTo>
                          <a:pt x="104" y="170"/>
                        </a:lnTo>
                        <a:lnTo>
                          <a:pt x="112" y="169"/>
                        </a:lnTo>
                        <a:lnTo>
                          <a:pt x="120" y="165"/>
                        </a:lnTo>
                        <a:lnTo>
                          <a:pt x="128" y="163"/>
                        </a:lnTo>
                        <a:lnTo>
                          <a:pt x="135" y="157"/>
                        </a:lnTo>
                        <a:lnTo>
                          <a:pt x="141" y="153"/>
                        </a:lnTo>
                        <a:lnTo>
                          <a:pt x="148" y="147"/>
                        </a:lnTo>
                        <a:lnTo>
                          <a:pt x="153" y="141"/>
                        </a:lnTo>
                        <a:lnTo>
                          <a:pt x="158" y="135"/>
                        </a:lnTo>
                        <a:lnTo>
                          <a:pt x="162" y="127"/>
                        </a:lnTo>
                        <a:lnTo>
                          <a:pt x="166" y="120"/>
                        </a:lnTo>
                        <a:lnTo>
                          <a:pt x="169" y="112"/>
                        </a:lnTo>
                        <a:lnTo>
                          <a:pt x="170" y="103"/>
                        </a:lnTo>
                        <a:lnTo>
                          <a:pt x="172" y="95"/>
                        </a:lnTo>
                        <a:lnTo>
                          <a:pt x="173" y="86"/>
                        </a:lnTo>
                        <a:lnTo>
                          <a:pt x="172" y="78"/>
                        </a:lnTo>
                        <a:lnTo>
                          <a:pt x="170" y="69"/>
                        </a:lnTo>
                        <a:lnTo>
                          <a:pt x="169" y="61"/>
                        </a:lnTo>
                        <a:lnTo>
                          <a:pt x="166" y="53"/>
                        </a:lnTo>
                        <a:lnTo>
                          <a:pt x="162" y="45"/>
                        </a:lnTo>
                        <a:lnTo>
                          <a:pt x="158" y="39"/>
                        </a:lnTo>
                        <a:lnTo>
                          <a:pt x="153" y="32"/>
                        </a:lnTo>
                        <a:lnTo>
                          <a:pt x="148" y="25"/>
                        </a:lnTo>
                        <a:lnTo>
                          <a:pt x="141" y="20"/>
                        </a:lnTo>
                        <a:lnTo>
                          <a:pt x="135" y="15"/>
                        </a:lnTo>
                        <a:lnTo>
                          <a:pt x="128" y="11"/>
                        </a:lnTo>
                        <a:lnTo>
                          <a:pt x="120" y="7"/>
                        </a:lnTo>
                        <a:lnTo>
                          <a:pt x="112" y="4"/>
                        </a:lnTo>
                        <a:lnTo>
                          <a:pt x="104" y="2"/>
                        </a:lnTo>
                        <a:lnTo>
                          <a:pt x="95" y="0"/>
                        </a:lnTo>
                        <a:lnTo>
                          <a:pt x="87" y="0"/>
                        </a:lnTo>
                        <a:lnTo>
                          <a:pt x="78" y="0"/>
                        </a:lnTo>
                        <a:lnTo>
                          <a:pt x="69" y="2"/>
                        </a:lnTo>
                        <a:lnTo>
                          <a:pt x="61" y="4"/>
                        </a:lnTo>
                        <a:lnTo>
                          <a:pt x="53" y="7"/>
                        </a:lnTo>
                        <a:lnTo>
                          <a:pt x="45" y="11"/>
                        </a:lnTo>
                        <a:lnTo>
                          <a:pt x="38" y="15"/>
                        </a:lnTo>
                        <a:lnTo>
                          <a:pt x="32" y="20"/>
                        </a:lnTo>
                        <a:lnTo>
                          <a:pt x="25" y="25"/>
                        </a:lnTo>
                        <a:lnTo>
                          <a:pt x="20" y="32"/>
                        </a:lnTo>
                        <a:lnTo>
                          <a:pt x="15" y="39"/>
                        </a:lnTo>
                        <a:lnTo>
                          <a:pt x="11" y="45"/>
                        </a:lnTo>
                        <a:lnTo>
                          <a:pt x="7" y="53"/>
                        </a:lnTo>
                        <a:lnTo>
                          <a:pt x="4" y="61"/>
                        </a:lnTo>
                        <a:lnTo>
                          <a:pt x="3" y="69"/>
                        </a:lnTo>
                        <a:lnTo>
                          <a:pt x="1" y="78"/>
                        </a:lnTo>
                        <a:lnTo>
                          <a:pt x="0" y="86"/>
                        </a:lnTo>
                        <a:lnTo>
                          <a:pt x="1" y="95"/>
                        </a:lnTo>
                        <a:lnTo>
                          <a:pt x="3" y="103"/>
                        </a:lnTo>
                        <a:lnTo>
                          <a:pt x="4" y="112"/>
                        </a:lnTo>
                        <a:lnTo>
                          <a:pt x="7" y="120"/>
                        </a:lnTo>
                        <a:lnTo>
                          <a:pt x="11" y="127"/>
                        </a:lnTo>
                        <a:lnTo>
                          <a:pt x="15" y="135"/>
                        </a:lnTo>
                        <a:lnTo>
                          <a:pt x="20" y="141"/>
                        </a:lnTo>
                        <a:lnTo>
                          <a:pt x="25" y="147"/>
                        </a:lnTo>
                        <a:lnTo>
                          <a:pt x="32" y="153"/>
                        </a:lnTo>
                        <a:lnTo>
                          <a:pt x="38" y="157"/>
                        </a:lnTo>
                        <a:lnTo>
                          <a:pt x="45" y="163"/>
                        </a:lnTo>
                        <a:lnTo>
                          <a:pt x="53" y="165"/>
                        </a:lnTo>
                        <a:lnTo>
                          <a:pt x="61" y="169"/>
                        </a:lnTo>
                        <a:lnTo>
                          <a:pt x="69" y="170"/>
                        </a:lnTo>
                        <a:lnTo>
                          <a:pt x="78" y="172"/>
                        </a:lnTo>
                        <a:lnTo>
                          <a:pt x="87" y="173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94" name="Freeform 278"/>
                  <p:cNvSpPr>
                    <a:spLocks/>
                  </p:cNvSpPr>
                  <p:nvPr/>
                </p:nvSpPr>
                <p:spPr bwMode="auto">
                  <a:xfrm>
                    <a:off x="3007" y="1153"/>
                    <a:ext cx="20" cy="21"/>
                  </a:xfrm>
                  <a:custGeom>
                    <a:avLst/>
                    <a:gdLst>
                      <a:gd name="T0" fmla="*/ 40 w 81"/>
                      <a:gd name="T1" fmla="*/ 82 h 82"/>
                      <a:gd name="T2" fmla="*/ 49 w 81"/>
                      <a:gd name="T3" fmla="*/ 80 h 82"/>
                      <a:gd name="T4" fmla="*/ 56 w 81"/>
                      <a:gd name="T5" fmla="*/ 78 h 82"/>
                      <a:gd name="T6" fmla="*/ 64 w 81"/>
                      <a:gd name="T7" fmla="*/ 75 h 82"/>
                      <a:gd name="T8" fmla="*/ 69 w 81"/>
                      <a:gd name="T9" fmla="*/ 70 h 82"/>
                      <a:gd name="T10" fmla="*/ 74 w 81"/>
                      <a:gd name="T11" fmla="*/ 63 h 82"/>
                      <a:gd name="T12" fmla="*/ 78 w 81"/>
                      <a:gd name="T13" fmla="*/ 57 h 82"/>
                      <a:gd name="T14" fmla="*/ 81 w 81"/>
                      <a:gd name="T15" fmla="*/ 49 h 82"/>
                      <a:gd name="T16" fmla="*/ 81 w 81"/>
                      <a:gd name="T17" fmla="*/ 41 h 82"/>
                      <a:gd name="T18" fmla="*/ 81 w 81"/>
                      <a:gd name="T19" fmla="*/ 33 h 82"/>
                      <a:gd name="T20" fmla="*/ 78 w 81"/>
                      <a:gd name="T21" fmla="*/ 25 h 82"/>
                      <a:gd name="T22" fmla="*/ 74 w 81"/>
                      <a:gd name="T23" fmla="*/ 18 h 82"/>
                      <a:gd name="T24" fmla="*/ 69 w 81"/>
                      <a:gd name="T25" fmla="*/ 12 h 82"/>
                      <a:gd name="T26" fmla="*/ 64 w 81"/>
                      <a:gd name="T27" fmla="*/ 7 h 82"/>
                      <a:gd name="T28" fmla="*/ 56 w 81"/>
                      <a:gd name="T29" fmla="*/ 3 h 82"/>
                      <a:gd name="T30" fmla="*/ 49 w 81"/>
                      <a:gd name="T31" fmla="*/ 1 h 82"/>
                      <a:gd name="T32" fmla="*/ 40 w 81"/>
                      <a:gd name="T33" fmla="*/ 0 h 82"/>
                      <a:gd name="T34" fmla="*/ 32 w 81"/>
                      <a:gd name="T35" fmla="*/ 1 h 82"/>
                      <a:gd name="T36" fmla="*/ 24 w 81"/>
                      <a:gd name="T37" fmla="*/ 3 h 82"/>
                      <a:gd name="T38" fmla="*/ 17 w 81"/>
                      <a:gd name="T39" fmla="*/ 7 h 82"/>
                      <a:gd name="T40" fmla="*/ 12 w 81"/>
                      <a:gd name="T41" fmla="*/ 12 h 82"/>
                      <a:gd name="T42" fmla="*/ 7 w 81"/>
                      <a:gd name="T43" fmla="*/ 18 h 82"/>
                      <a:gd name="T44" fmla="*/ 3 w 81"/>
                      <a:gd name="T45" fmla="*/ 25 h 82"/>
                      <a:gd name="T46" fmla="*/ 0 w 81"/>
                      <a:gd name="T47" fmla="*/ 33 h 82"/>
                      <a:gd name="T48" fmla="*/ 0 w 81"/>
                      <a:gd name="T49" fmla="*/ 41 h 82"/>
                      <a:gd name="T50" fmla="*/ 0 w 81"/>
                      <a:gd name="T51" fmla="*/ 49 h 82"/>
                      <a:gd name="T52" fmla="*/ 3 w 81"/>
                      <a:gd name="T53" fmla="*/ 57 h 82"/>
                      <a:gd name="T54" fmla="*/ 7 w 81"/>
                      <a:gd name="T55" fmla="*/ 63 h 82"/>
                      <a:gd name="T56" fmla="*/ 12 w 81"/>
                      <a:gd name="T57" fmla="*/ 70 h 82"/>
                      <a:gd name="T58" fmla="*/ 17 w 81"/>
                      <a:gd name="T59" fmla="*/ 75 h 82"/>
                      <a:gd name="T60" fmla="*/ 24 w 81"/>
                      <a:gd name="T61" fmla="*/ 78 h 82"/>
                      <a:gd name="T62" fmla="*/ 32 w 81"/>
                      <a:gd name="T63" fmla="*/ 80 h 82"/>
                      <a:gd name="T64" fmla="*/ 40 w 81"/>
                      <a:gd name="T65" fmla="*/ 82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81" h="82">
                        <a:moveTo>
                          <a:pt x="40" y="82"/>
                        </a:moveTo>
                        <a:lnTo>
                          <a:pt x="49" y="80"/>
                        </a:lnTo>
                        <a:lnTo>
                          <a:pt x="56" y="78"/>
                        </a:lnTo>
                        <a:lnTo>
                          <a:pt x="64" y="75"/>
                        </a:lnTo>
                        <a:lnTo>
                          <a:pt x="69" y="70"/>
                        </a:lnTo>
                        <a:lnTo>
                          <a:pt x="74" y="63"/>
                        </a:lnTo>
                        <a:lnTo>
                          <a:pt x="78" y="57"/>
                        </a:lnTo>
                        <a:lnTo>
                          <a:pt x="81" y="49"/>
                        </a:lnTo>
                        <a:lnTo>
                          <a:pt x="81" y="41"/>
                        </a:lnTo>
                        <a:lnTo>
                          <a:pt x="81" y="33"/>
                        </a:lnTo>
                        <a:lnTo>
                          <a:pt x="78" y="25"/>
                        </a:lnTo>
                        <a:lnTo>
                          <a:pt x="74" y="18"/>
                        </a:lnTo>
                        <a:lnTo>
                          <a:pt x="69" y="12"/>
                        </a:lnTo>
                        <a:lnTo>
                          <a:pt x="64" y="7"/>
                        </a:lnTo>
                        <a:lnTo>
                          <a:pt x="56" y="3"/>
                        </a:lnTo>
                        <a:lnTo>
                          <a:pt x="49" y="1"/>
                        </a:lnTo>
                        <a:lnTo>
                          <a:pt x="40" y="0"/>
                        </a:lnTo>
                        <a:lnTo>
                          <a:pt x="32" y="1"/>
                        </a:lnTo>
                        <a:lnTo>
                          <a:pt x="24" y="3"/>
                        </a:lnTo>
                        <a:lnTo>
                          <a:pt x="17" y="7"/>
                        </a:lnTo>
                        <a:lnTo>
                          <a:pt x="12" y="12"/>
                        </a:lnTo>
                        <a:lnTo>
                          <a:pt x="7" y="18"/>
                        </a:lnTo>
                        <a:lnTo>
                          <a:pt x="3" y="25"/>
                        </a:lnTo>
                        <a:lnTo>
                          <a:pt x="0" y="33"/>
                        </a:lnTo>
                        <a:lnTo>
                          <a:pt x="0" y="41"/>
                        </a:lnTo>
                        <a:lnTo>
                          <a:pt x="0" y="49"/>
                        </a:lnTo>
                        <a:lnTo>
                          <a:pt x="3" y="57"/>
                        </a:lnTo>
                        <a:lnTo>
                          <a:pt x="7" y="63"/>
                        </a:lnTo>
                        <a:lnTo>
                          <a:pt x="12" y="70"/>
                        </a:lnTo>
                        <a:lnTo>
                          <a:pt x="17" y="75"/>
                        </a:lnTo>
                        <a:lnTo>
                          <a:pt x="24" y="78"/>
                        </a:lnTo>
                        <a:lnTo>
                          <a:pt x="32" y="80"/>
                        </a:lnTo>
                        <a:lnTo>
                          <a:pt x="40" y="82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95" name="Freeform 279"/>
                  <p:cNvSpPr>
                    <a:spLocks/>
                  </p:cNvSpPr>
                  <p:nvPr/>
                </p:nvSpPr>
                <p:spPr bwMode="auto">
                  <a:xfrm>
                    <a:off x="3007" y="1153"/>
                    <a:ext cx="20" cy="21"/>
                  </a:xfrm>
                  <a:custGeom>
                    <a:avLst/>
                    <a:gdLst>
                      <a:gd name="T0" fmla="*/ 40 w 81"/>
                      <a:gd name="T1" fmla="*/ 82 h 82"/>
                      <a:gd name="T2" fmla="*/ 49 w 81"/>
                      <a:gd name="T3" fmla="*/ 80 h 82"/>
                      <a:gd name="T4" fmla="*/ 56 w 81"/>
                      <a:gd name="T5" fmla="*/ 78 h 82"/>
                      <a:gd name="T6" fmla="*/ 64 w 81"/>
                      <a:gd name="T7" fmla="*/ 75 h 82"/>
                      <a:gd name="T8" fmla="*/ 69 w 81"/>
                      <a:gd name="T9" fmla="*/ 70 h 82"/>
                      <a:gd name="T10" fmla="*/ 74 w 81"/>
                      <a:gd name="T11" fmla="*/ 63 h 82"/>
                      <a:gd name="T12" fmla="*/ 78 w 81"/>
                      <a:gd name="T13" fmla="*/ 57 h 82"/>
                      <a:gd name="T14" fmla="*/ 81 w 81"/>
                      <a:gd name="T15" fmla="*/ 49 h 82"/>
                      <a:gd name="T16" fmla="*/ 81 w 81"/>
                      <a:gd name="T17" fmla="*/ 41 h 82"/>
                      <a:gd name="T18" fmla="*/ 81 w 81"/>
                      <a:gd name="T19" fmla="*/ 33 h 82"/>
                      <a:gd name="T20" fmla="*/ 78 w 81"/>
                      <a:gd name="T21" fmla="*/ 25 h 82"/>
                      <a:gd name="T22" fmla="*/ 74 w 81"/>
                      <a:gd name="T23" fmla="*/ 18 h 82"/>
                      <a:gd name="T24" fmla="*/ 69 w 81"/>
                      <a:gd name="T25" fmla="*/ 12 h 82"/>
                      <a:gd name="T26" fmla="*/ 64 w 81"/>
                      <a:gd name="T27" fmla="*/ 7 h 82"/>
                      <a:gd name="T28" fmla="*/ 56 w 81"/>
                      <a:gd name="T29" fmla="*/ 3 h 82"/>
                      <a:gd name="T30" fmla="*/ 49 w 81"/>
                      <a:gd name="T31" fmla="*/ 1 h 82"/>
                      <a:gd name="T32" fmla="*/ 40 w 81"/>
                      <a:gd name="T33" fmla="*/ 0 h 82"/>
                      <a:gd name="T34" fmla="*/ 32 w 81"/>
                      <a:gd name="T35" fmla="*/ 1 h 82"/>
                      <a:gd name="T36" fmla="*/ 24 w 81"/>
                      <a:gd name="T37" fmla="*/ 3 h 82"/>
                      <a:gd name="T38" fmla="*/ 17 w 81"/>
                      <a:gd name="T39" fmla="*/ 7 h 82"/>
                      <a:gd name="T40" fmla="*/ 12 w 81"/>
                      <a:gd name="T41" fmla="*/ 12 h 82"/>
                      <a:gd name="T42" fmla="*/ 7 w 81"/>
                      <a:gd name="T43" fmla="*/ 18 h 82"/>
                      <a:gd name="T44" fmla="*/ 3 w 81"/>
                      <a:gd name="T45" fmla="*/ 25 h 82"/>
                      <a:gd name="T46" fmla="*/ 0 w 81"/>
                      <a:gd name="T47" fmla="*/ 33 h 82"/>
                      <a:gd name="T48" fmla="*/ 0 w 81"/>
                      <a:gd name="T49" fmla="*/ 41 h 82"/>
                      <a:gd name="T50" fmla="*/ 0 w 81"/>
                      <a:gd name="T51" fmla="*/ 49 h 82"/>
                      <a:gd name="T52" fmla="*/ 3 w 81"/>
                      <a:gd name="T53" fmla="*/ 57 h 82"/>
                      <a:gd name="T54" fmla="*/ 7 w 81"/>
                      <a:gd name="T55" fmla="*/ 63 h 82"/>
                      <a:gd name="T56" fmla="*/ 12 w 81"/>
                      <a:gd name="T57" fmla="*/ 70 h 82"/>
                      <a:gd name="T58" fmla="*/ 17 w 81"/>
                      <a:gd name="T59" fmla="*/ 75 h 82"/>
                      <a:gd name="T60" fmla="*/ 24 w 81"/>
                      <a:gd name="T61" fmla="*/ 78 h 82"/>
                      <a:gd name="T62" fmla="*/ 32 w 81"/>
                      <a:gd name="T63" fmla="*/ 80 h 82"/>
                      <a:gd name="T64" fmla="*/ 40 w 81"/>
                      <a:gd name="T65" fmla="*/ 82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81" h="82">
                        <a:moveTo>
                          <a:pt x="40" y="82"/>
                        </a:moveTo>
                        <a:lnTo>
                          <a:pt x="49" y="80"/>
                        </a:lnTo>
                        <a:lnTo>
                          <a:pt x="56" y="78"/>
                        </a:lnTo>
                        <a:lnTo>
                          <a:pt x="64" y="75"/>
                        </a:lnTo>
                        <a:lnTo>
                          <a:pt x="69" y="70"/>
                        </a:lnTo>
                        <a:lnTo>
                          <a:pt x="74" y="63"/>
                        </a:lnTo>
                        <a:lnTo>
                          <a:pt x="78" y="57"/>
                        </a:lnTo>
                        <a:lnTo>
                          <a:pt x="81" y="49"/>
                        </a:lnTo>
                        <a:lnTo>
                          <a:pt x="81" y="41"/>
                        </a:lnTo>
                        <a:lnTo>
                          <a:pt x="81" y="33"/>
                        </a:lnTo>
                        <a:lnTo>
                          <a:pt x="78" y="25"/>
                        </a:lnTo>
                        <a:lnTo>
                          <a:pt x="74" y="18"/>
                        </a:lnTo>
                        <a:lnTo>
                          <a:pt x="69" y="12"/>
                        </a:lnTo>
                        <a:lnTo>
                          <a:pt x="64" y="7"/>
                        </a:lnTo>
                        <a:lnTo>
                          <a:pt x="56" y="3"/>
                        </a:lnTo>
                        <a:lnTo>
                          <a:pt x="49" y="1"/>
                        </a:lnTo>
                        <a:lnTo>
                          <a:pt x="40" y="0"/>
                        </a:lnTo>
                        <a:lnTo>
                          <a:pt x="32" y="1"/>
                        </a:lnTo>
                        <a:lnTo>
                          <a:pt x="24" y="3"/>
                        </a:lnTo>
                        <a:lnTo>
                          <a:pt x="17" y="7"/>
                        </a:lnTo>
                        <a:lnTo>
                          <a:pt x="12" y="12"/>
                        </a:lnTo>
                        <a:lnTo>
                          <a:pt x="7" y="18"/>
                        </a:lnTo>
                        <a:lnTo>
                          <a:pt x="3" y="25"/>
                        </a:lnTo>
                        <a:lnTo>
                          <a:pt x="0" y="33"/>
                        </a:lnTo>
                        <a:lnTo>
                          <a:pt x="0" y="41"/>
                        </a:lnTo>
                        <a:lnTo>
                          <a:pt x="0" y="49"/>
                        </a:lnTo>
                        <a:lnTo>
                          <a:pt x="3" y="57"/>
                        </a:lnTo>
                        <a:lnTo>
                          <a:pt x="7" y="63"/>
                        </a:lnTo>
                        <a:lnTo>
                          <a:pt x="12" y="70"/>
                        </a:lnTo>
                        <a:lnTo>
                          <a:pt x="17" y="75"/>
                        </a:lnTo>
                        <a:lnTo>
                          <a:pt x="24" y="78"/>
                        </a:lnTo>
                        <a:lnTo>
                          <a:pt x="32" y="80"/>
                        </a:lnTo>
                        <a:lnTo>
                          <a:pt x="40" y="82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96" name="Freeform 280"/>
                  <p:cNvSpPr>
                    <a:spLocks/>
                  </p:cNvSpPr>
                  <p:nvPr/>
                </p:nvSpPr>
                <p:spPr bwMode="auto">
                  <a:xfrm>
                    <a:off x="3007" y="1210"/>
                    <a:ext cx="29" cy="29"/>
                  </a:xfrm>
                  <a:custGeom>
                    <a:avLst/>
                    <a:gdLst>
                      <a:gd name="T0" fmla="*/ 58 w 118"/>
                      <a:gd name="T1" fmla="*/ 117 h 117"/>
                      <a:gd name="T2" fmla="*/ 70 w 118"/>
                      <a:gd name="T3" fmla="*/ 116 h 117"/>
                      <a:gd name="T4" fmla="*/ 81 w 118"/>
                      <a:gd name="T5" fmla="*/ 112 h 117"/>
                      <a:gd name="T6" fmla="*/ 91 w 118"/>
                      <a:gd name="T7" fmla="*/ 107 h 117"/>
                      <a:gd name="T8" fmla="*/ 101 w 118"/>
                      <a:gd name="T9" fmla="*/ 100 h 117"/>
                      <a:gd name="T10" fmla="*/ 107 w 118"/>
                      <a:gd name="T11" fmla="*/ 91 h 117"/>
                      <a:gd name="T12" fmla="*/ 112 w 118"/>
                      <a:gd name="T13" fmla="*/ 82 h 117"/>
                      <a:gd name="T14" fmla="*/ 116 w 118"/>
                      <a:gd name="T15" fmla="*/ 70 h 117"/>
                      <a:gd name="T16" fmla="*/ 118 w 118"/>
                      <a:gd name="T17" fmla="*/ 58 h 117"/>
                      <a:gd name="T18" fmla="*/ 116 w 118"/>
                      <a:gd name="T19" fmla="*/ 46 h 117"/>
                      <a:gd name="T20" fmla="*/ 112 w 118"/>
                      <a:gd name="T21" fmla="*/ 35 h 117"/>
                      <a:gd name="T22" fmla="*/ 107 w 118"/>
                      <a:gd name="T23" fmla="*/ 25 h 117"/>
                      <a:gd name="T24" fmla="*/ 101 w 118"/>
                      <a:gd name="T25" fmla="*/ 17 h 117"/>
                      <a:gd name="T26" fmla="*/ 91 w 118"/>
                      <a:gd name="T27" fmla="*/ 9 h 117"/>
                      <a:gd name="T28" fmla="*/ 81 w 118"/>
                      <a:gd name="T29" fmla="*/ 4 h 117"/>
                      <a:gd name="T30" fmla="*/ 70 w 118"/>
                      <a:gd name="T31" fmla="*/ 1 h 117"/>
                      <a:gd name="T32" fmla="*/ 58 w 118"/>
                      <a:gd name="T33" fmla="*/ 0 h 117"/>
                      <a:gd name="T34" fmla="*/ 46 w 118"/>
                      <a:gd name="T35" fmla="*/ 1 h 117"/>
                      <a:gd name="T36" fmla="*/ 36 w 118"/>
                      <a:gd name="T37" fmla="*/ 4 h 117"/>
                      <a:gd name="T38" fmla="*/ 25 w 118"/>
                      <a:gd name="T39" fmla="*/ 9 h 117"/>
                      <a:gd name="T40" fmla="*/ 17 w 118"/>
                      <a:gd name="T41" fmla="*/ 17 h 117"/>
                      <a:gd name="T42" fmla="*/ 9 w 118"/>
                      <a:gd name="T43" fmla="*/ 25 h 117"/>
                      <a:gd name="T44" fmla="*/ 4 w 118"/>
                      <a:gd name="T45" fmla="*/ 35 h 117"/>
                      <a:gd name="T46" fmla="*/ 0 w 118"/>
                      <a:gd name="T47" fmla="*/ 46 h 117"/>
                      <a:gd name="T48" fmla="*/ 0 w 118"/>
                      <a:gd name="T49" fmla="*/ 58 h 117"/>
                      <a:gd name="T50" fmla="*/ 0 w 118"/>
                      <a:gd name="T51" fmla="*/ 70 h 117"/>
                      <a:gd name="T52" fmla="*/ 4 w 118"/>
                      <a:gd name="T53" fmla="*/ 82 h 117"/>
                      <a:gd name="T54" fmla="*/ 9 w 118"/>
                      <a:gd name="T55" fmla="*/ 91 h 117"/>
                      <a:gd name="T56" fmla="*/ 17 w 118"/>
                      <a:gd name="T57" fmla="*/ 100 h 117"/>
                      <a:gd name="T58" fmla="*/ 25 w 118"/>
                      <a:gd name="T59" fmla="*/ 107 h 117"/>
                      <a:gd name="T60" fmla="*/ 36 w 118"/>
                      <a:gd name="T61" fmla="*/ 112 h 117"/>
                      <a:gd name="T62" fmla="*/ 46 w 118"/>
                      <a:gd name="T63" fmla="*/ 116 h 117"/>
                      <a:gd name="T64" fmla="*/ 58 w 118"/>
                      <a:gd name="T65" fmla="*/ 117 h 1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118" h="117">
                        <a:moveTo>
                          <a:pt x="58" y="117"/>
                        </a:moveTo>
                        <a:lnTo>
                          <a:pt x="70" y="116"/>
                        </a:lnTo>
                        <a:lnTo>
                          <a:pt x="81" y="112"/>
                        </a:lnTo>
                        <a:lnTo>
                          <a:pt x="91" y="107"/>
                        </a:lnTo>
                        <a:lnTo>
                          <a:pt x="101" y="100"/>
                        </a:lnTo>
                        <a:lnTo>
                          <a:pt x="107" y="91"/>
                        </a:lnTo>
                        <a:lnTo>
                          <a:pt x="112" y="82"/>
                        </a:lnTo>
                        <a:lnTo>
                          <a:pt x="116" y="70"/>
                        </a:lnTo>
                        <a:lnTo>
                          <a:pt x="118" y="58"/>
                        </a:lnTo>
                        <a:lnTo>
                          <a:pt x="116" y="46"/>
                        </a:lnTo>
                        <a:lnTo>
                          <a:pt x="112" y="35"/>
                        </a:lnTo>
                        <a:lnTo>
                          <a:pt x="107" y="25"/>
                        </a:lnTo>
                        <a:lnTo>
                          <a:pt x="101" y="17"/>
                        </a:lnTo>
                        <a:lnTo>
                          <a:pt x="91" y="9"/>
                        </a:lnTo>
                        <a:lnTo>
                          <a:pt x="81" y="4"/>
                        </a:lnTo>
                        <a:lnTo>
                          <a:pt x="70" y="1"/>
                        </a:lnTo>
                        <a:lnTo>
                          <a:pt x="58" y="0"/>
                        </a:lnTo>
                        <a:lnTo>
                          <a:pt x="46" y="1"/>
                        </a:lnTo>
                        <a:lnTo>
                          <a:pt x="36" y="4"/>
                        </a:lnTo>
                        <a:lnTo>
                          <a:pt x="25" y="9"/>
                        </a:lnTo>
                        <a:lnTo>
                          <a:pt x="17" y="17"/>
                        </a:lnTo>
                        <a:lnTo>
                          <a:pt x="9" y="25"/>
                        </a:lnTo>
                        <a:lnTo>
                          <a:pt x="4" y="35"/>
                        </a:lnTo>
                        <a:lnTo>
                          <a:pt x="0" y="46"/>
                        </a:lnTo>
                        <a:lnTo>
                          <a:pt x="0" y="58"/>
                        </a:lnTo>
                        <a:lnTo>
                          <a:pt x="0" y="70"/>
                        </a:lnTo>
                        <a:lnTo>
                          <a:pt x="4" y="82"/>
                        </a:lnTo>
                        <a:lnTo>
                          <a:pt x="9" y="91"/>
                        </a:lnTo>
                        <a:lnTo>
                          <a:pt x="17" y="100"/>
                        </a:lnTo>
                        <a:lnTo>
                          <a:pt x="25" y="107"/>
                        </a:lnTo>
                        <a:lnTo>
                          <a:pt x="36" y="112"/>
                        </a:lnTo>
                        <a:lnTo>
                          <a:pt x="46" y="116"/>
                        </a:lnTo>
                        <a:lnTo>
                          <a:pt x="58" y="117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97" name="Freeform 281"/>
                  <p:cNvSpPr>
                    <a:spLocks/>
                  </p:cNvSpPr>
                  <p:nvPr/>
                </p:nvSpPr>
                <p:spPr bwMode="auto">
                  <a:xfrm>
                    <a:off x="3007" y="1210"/>
                    <a:ext cx="29" cy="29"/>
                  </a:xfrm>
                  <a:custGeom>
                    <a:avLst/>
                    <a:gdLst>
                      <a:gd name="T0" fmla="*/ 58 w 118"/>
                      <a:gd name="T1" fmla="*/ 117 h 117"/>
                      <a:gd name="T2" fmla="*/ 70 w 118"/>
                      <a:gd name="T3" fmla="*/ 116 h 117"/>
                      <a:gd name="T4" fmla="*/ 81 w 118"/>
                      <a:gd name="T5" fmla="*/ 112 h 117"/>
                      <a:gd name="T6" fmla="*/ 91 w 118"/>
                      <a:gd name="T7" fmla="*/ 107 h 117"/>
                      <a:gd name="T8" fmla="*/ 101 w 118"/>
                      <a:gd name="T9" fmla="*/ 100 h 117"/>
                      <a:gd name="T10" fmla="*/ 107 w 118"/>
                      <a:gd name="T11" fmla="*/ 91 h 117"/>
                      <a:gd name="T12" fmla="*/ 112 w 118"/>
                      <a:gd name="T13" fmla="*/ 82 h 117"/>
                      <a:gd name="T14" fmla="*/ 116 w 118"/>
                      <a:gd name="T15" fmla="*/ 70 h 117"/>
                      <a:gd name="T16" fmla="*/ 118 w 118"/>
                      <a:gd name="T17" fmla="*/ 58 h 117"/>
                      <a:gd name="T18" fmla="*/ 116 w 118"/>
                      <a:gd name="T19" fmla="*/ 46 h 117"/>
                      <a:gd name="T20" fmla="*/ 112 w 118"/>
                      <a:gd name="T21" fmla="*/ 35 h 117"/>
                      <a:gd name="T22" fmla="*/ 107 w 118"/>
                      <a:gd name="T23" fmla="*/ 25 h 117"/>
                      <a:gd name="T24" fmla="*/ 101 w 118"/>
                      <a:gd name="T25" fmla="*/ 17 h 117"/>
                      <a:gd name="T26" fmla="*/ 91 w 118"/>
                      <a:gd name="T27" fmla="*/ 9 h 117"/>
                      <a:gd name="T28" fmla="*/ 81 w 118"/>
                      <a:gd name="T29" fmla="*/ 4 h 117"/>
                      <a:gd name="T30" fmla="*/ 70 w 118"/>
                      <a:gd name="T31" fmla="*/ 1 h 117"/>
                      <a:gd name="T32" fmla="*/ 58 w 118"/>
                      <a:gd name="T33" fmla="*/ 0 h 117"/>
                      <a:gd name="T34" fmla="*/ 46 w 118"/>
                      <a:gd name="T35" fmla="*/ 1 h 117"/>
                      <a:gd name="T36" fmla="*/ 36 w 118"/>
                      <a:gd name="T37" fmla="*/ 4 h 117"/>
                      <a:gd name="T38" fmla="*/ 25 w 118"/>
                      <a:gd name="T39" fmla="*/ 9 h 117"/>
                      <a:gd name="T40" fmla="*/ 17 w 118"/>
                      <a:gd name="T41" fmla="*/ 17 h 117"/>
                      <a:gd name="T42" fmla="*/ 9 w 118"/>
                      <a:gd name="T43" fmla="*/ 25 h 117"/>
                      <a:gd name="T44" fmla="*/ 4 w 118"/>
                      <a:gd name="T45" fmla="*/ 35 h 117"/>
                      <a:gd name="T46" fmla="*/ 0 w 118"/>
                      <a:gd name="T47" fmla="*/ 46 h 117"/>
                      <a:gd name="T48" fmla="*/ 0 w 118"/>
                      <a:gd name="T49" fmla="*/ 58 h 117"/>
                      <a:gd name="T50" fmla="*/ 0 w 118"/>
                      <a:gd name="T51" fmla="*/ 70 h 117"/>
                      <a:gd name="T52" fmla="*/ 4 w 118"/>
                      <a:gd name="T53" fmla="*/ 82 h 117"/>
                      <a:gd name="T54" fmla="*/ 9 w 118"/>
                      <a:gd name="T55" fmla="*/ 91 h 117"/>
                      <a:gd name="T56" fmla="*/ 17 w 118"/>
                      <a:gd name="T57" fmla="*/ 100 h 117"/>
                      <a:gd name="T58" fmla="*/ 25 w 118"/>
                      <a:gd name="T59" fmla="*/ 107 h 117"/>
                      <a:gd name="T60" fmla="*/ 36 w 118"/>
                      <a:gd name="T61" fmla="*/ 112 h 117"/>
                      <a:gd name="T62" fmla="*/ 46 w 118"/>
                      <a:gd name="T63" fmla="*/ 116 h 117"/>
                      <a:gd name="T64" fmla="*/ 58 w 118"/>
                      <a:gd name="T65" fmla="*/ 117 h 1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118" h="117">
                        <a:moveTo>
                          <a:pt x="58" y="117"/>
                        </a:moveTo>
                        <a:lnTo>
                          <a:pt x="70" y="116"/>
                        </a:lnTo>
                        <a:lnTo>
                          <a:pt x="81" y="112"/>
                        </a:lnTo>
                        <a:lnTo>
                          <a:pt x="91" y="107"/>
                        </a:lnTo>
                        <a:lnTo>
                          <a:pt x="101" y="100"/>
                        </a:lnTo>
                        <a:lnTo>
                          <a:pt x="107" y="91"/>
                        </a:lnTo>
                        <a:lnTo>
                          <a:pt x="112" y="82"/>
                        </a:lnTo>
                        <a:lnTo>
                          <a:pt x="116" y="70"/>
                        </a:lnTo>
                        <a:lnTo>
                          <a:pt x="118" y="58"/>
                        </a:lnTo>
                        <a:lnTo>
                          <a:pt x="116" y="46"/>
                        </a:lnTo>
                        <a:lnTo>
                          <a:pt x="112" y="35"/>
                        </a:lnTo>
                        <a:lnTo>
                          <a:pt x="107" y="25"/>
                        </a:lnTo>
                        <a:lnTo>
                          <a:pt x="101" y="17"/>
                        </a:lnTo>
                        <a:lnTo>
                          <a:pt x="91" y="9"/>
                        </a:lnTo>
                        <a:lnTo>
                          <a:pt x="81" y="4"/>
                        </a:lnTo>
                        <a:lnTo>
                          <a:pt x="70" y="1"/>
                        </a:lnTo>
                        <a:lnTo>
                          <a:pt x="58" y="0"/>
                        </a:lnTo>
                        <a:lnTo>
                          <a:pt x="46" y="1"/>
                        </a:lnTo>
                        <a:lnTo>
                          <a:pt x="36" y="4"/>
                        </a:lnTo>
                        <a:lnTo>
                          <a:pt x="25" y="9"/>
                        </a:lnTo>
                        <a:lnTo>
                          <a:pt x="17" y="17"/>
                        </a:lnTo>
                        <a:lnTo>
                          <a:pt x="9" y="25"/>
                        </a:lnTo>
                        <a:lnTo>
                          <a:pt x="4" y="35"/>
                        </a:lnTo>
                        <a:lnTo>
                          <a:pt x="0" y="46"/>
                        </a:lnTo>
                        <a:lnTo>
                          <a:pt x="0" y="58"/>
                        </a:lnTo>
                        <a:lnTo>
                          <a:pt x="0" y="70"/>
                        </a:lnTo>
                        <a:lnTo>
                          <a:pt x="4" y="82"/>
                        </a:lnTo>
                        <a:lnTo>
                          <a:pt x="9" y="91"/>
                        </a:lnTo>
                        <a:lnTo>
                          <a:pt x="17" y="100"/>
                        </a:lnTo>
                        <a:lnTo>
                          <a:pt x="25" y="107"/>
                        </a:lnTo>
                        <a:lnTo>
                          <a:pt x="36" y="112"/>
                        </a:lnTo>
                        <a:lnTo>
                          <a:pt x="46" y="116"/>
                        </a:lnTo>
                        <a:lnTo>
                          <a:pt x="58" y="117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98" name="Freeform 282"/>
                  <p:cNvSpPr>
                    <a:spLocks/>
                  </p:cNvSpPr>
                  <p:nvPr/>
                </p:nvSpPr>
                <p:spPr bwMode="auto">
                  <a:xfrm>
                    <a:off x="3134" y="1398"/>
                    <a:ext cx="34" cy="34"/>
                  </a:xfrm>
                  <a:custGeom>
                    <a:avLst/>
                    <a:gdLst>
                      <a:gd name="T0" fmla="*/ 67 w 136"/>
                      <a:gd name="T1" fmla="*/ 136 h 136"/>
                      <a:gd name="T2" fmla="*/ 75 w 136"/>
                      <a:gd name="T3" fmla="*/ 136 h 136"/>
                      <a:gd name="T4" fmla="*/ 82 w 136"/>
                      <a:gd name="T5" fmla="*/ 135 h 136"/>
                      <a:gd name="T6" fmla="*/ 89 w 136"/>
                      <a:gd name="T7" fmla="*/ 133 h 136"/>
                      <a:gd name="T8" fmla="*/ 94 w 136"/>
                      <a:gd name="T9" fmla="*/ 131 h 136"/>
                      <a:gd name="T10" fmla="*/ 106 w 136"/>
                      <a:gd name="T11" fmla="*/ 125 h 136"/>
                      <a:gd name="T12" fmla="*/ 116 w 136"/>
                      <a:gd name="T13" fmla="*/ 116 h 136"/>
                      <a:gd name="T14" fmla="*/ 124 w 136"/>
                      <a:gd name="T15" fmla="*/ 107 h 136"/>
                      <a:gd name="T16" fmla="*/ 131 w 136"/>
                      <a:gd name="T17" fmla="*/ 95 h 136"/>
                      <a:gd name="T18" fmla="*/ 133 w 136"/>
                      <a:gd name="T19" fmla="*/ 89 h 136"/>
                      <a:gd name="T20" fmla="*/ 135 w 136"/>
                      <a:gd name="T21" fmla="*/ 82 h 136"/>
                      <a:gd name="T22" fmla="*/ 136 w 136"/>
                      <a:gd name="T23" fmla="*/ 75 h 136"/>
                      <a:gd name="T24" fmla="*/ 136 w 136"/>
                      <a:gd name="T25" fmla="*/ 69 h 136"/>
                      <a:gd name="T26" fmla="*/ 136 w 136"/>
                      <a:gd name="T27" fmla="*/ 62 h 136"/>
                      <a:gd name="T28" fmla="*/ 135 w 136"/>
                      <a:gd name="T29" fmla="*/ 56 h 136"/>
                      <a:gd name="T30" fmla="*/ 133 w 136"/>
                      <a:gd name="T31" fmla="*/ 49 h 136"/>
                      <a:gd name="T32" fmla="*/ 131 w 136"/>
                      <a:gd name="T33" fmla="*/ 42 h 136"/>
                      <a:gd name="T34" fmla="*/ 124 w 136"/>
                      <a:gd name="T35" fmla="*/ 31 h 136"/>
                      <a:gd name="T36" fmla="*/ 116 w 136"/>
                      <a:gd name="T37" fmla="*/ 21 h 136"/>
                      <a:gd name="T38" fmla="*/ 106 w 136"/>
                      <a:gd name="T39" fmla="*/ 12 h 136"/>
                      <a:gd name="T40" fmla="*/ 94 w 136"/>
                      <a:gd name="T41" fmla="*/ 7 h 136"/>
                      <a:gd name="T42" fmla="*/ 89 w 136"/>
                      <a:gd name="T43" fmla="*/ 4 h 136"/>
                      <a:gd name="T44" fmla="*/ 82 w 136"/>
                      <a:gd name="T45" fmla="*/ 3 h 136"/>
                      <a:gd name="T46" fmla="*/ 75 w 136"/>
                      <a:gd name="T47" fmla="*/ 1 h 136"/>
                      <a:gd name="T48" fmla="*/ 67 w 136"/>
                      <a:gd name="T49" fmla="*/ 0 h 136"/>
                      <a:gd name="T50" fmla="*/ 61 w 136"/>
                      <a:gd name="T51" fmla="*/ 1 h 136"/>
                      <a:gd name="T52" fmla="*/ 54 w 136"/>
                      <a:gd name="T53" fmla="*/ 3 h 136"/>
                      <a:gd name="T54" fmla="*/ 48 w 136"/>
                      <a:gd name="T55" fmla="*/ 4 h 136"/>
                      <a:gd name="T56" fmla="*/ 41 w 136"/>
                      <a:gd name="T57" fmla="*/ 7 h 136"/>
                      <a:gd name="T58" fmla="*/ 30 w 136"/>
                      <a:gd name="T59" fmla="*/ 12 h 136"/>
                      <a:gd name="T60" fmla="*/ 20 w 136"/>
                      <a:gd name="T61" fmla="*/ 21 h 136"/>
                      <a:gd name="T62" fmla="*/ 12 w 136"/>
                      <a:gd name="T63" fmla="*/ 31 h 136"/>
                      <a:gd name="T64" fmla="*/ 5 w 136"/>
                      <a:gd name="T65" fmla="*/ 42 h 136"/>
                      <a:gd name="T66" fmla="*/ 3 w 136"/>
                      <a:gd name="T67" fmla="*/ 49 h 136"/>
                      <a:gd name="T68" fmla="*/ 1 w 136"/>
                      <a:gd name="T69" fmla="*/ 56 h 136"/>
                      <a:gd name="T70" fmla="*/ 0 w 136"/>
                      <a:gd name="T71" fmla="*/ 62 h 136"/>
                      <a:gd name="T72" fmla="*/ 0 w 136"/>
                      <a:gd name="T73" fmla="*/ 69 h 136"/>
                      <a:gd name="T74" fmla="*/ 0 w 136"/>
                      <a:gd name="T75" fmla="*/ 75 h 136"/>
                      <a:gd name="T76" fmla="*/ 1 w 136"/>
                      <a:gd name="T77" fmla="*/ 82 h 136"/>
                      <a:gd name="T78" fmla="*/ 3 w 136"/>
                      <a:gd name="T79" fmla="*/ 89 h 136"/>
                      <a:gd name="T80" fmla="*/ 5 w 136"/>
                      <a:gd name="T81" fmla="*/ 95 h 136"/>
                      <a:gd name="T82" fmla="*/ 12 w 136"/>
                      <a:gd name="T83" fmla="*/ 107 h 136"/>
                      <a:gd name="T84" fmla="*/ 20 w 136"/>
                      <a:gd name="T85" fmla="*/ 116 h 136"/>
                      <a:gd name="T86" fmla="*/ 30 w 136"/>
                      <a:gd name="T87" fmla="*/ 125 h 136"/>
                      <a:gd name="T88" fmla="*/ 41 w 136"/>
                      <a:gd name="T89" fmla="*/ 131 h 136"/>
                      <a:gd name="T90" fmla="*/ 48 w 136"/>
                      <a:gd name="T91" fmla="*/ 133 h 136"/>
                      <a:gd name="T92" fmla="*/ 54 w 136"/>
                      <a:gd name="T93" fmla="*/ 135 h 136"/>
                      <a:gd name="T94" fmla="*/ 61 w 136"/>
                      <a:gd name="T95" fmla="*/ 136 h 136"/>
                      <a:gd name="T96" fmla="*/ 67 w 136"/>
                      <a:gd name="T97" fmla="*/ 136 h 1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136" h="136">
                        <a:moveTo>
                          <a:pt x="67" y="136"/>
                        </a:moveTo>
                        <a:lnTo>
                          <a:pt x="75" y="136"/>
                        </a:lnTo>
                        <a:lnTo>
                          <a:pt x="82" y="135"/>
                        </a:lnTo>
                        <a:lnTo>
                          <a:pt x="89" y="133"/>
                        </a:lnTo>
                        <a:lnTo>
                          <a:pt x="94" y="131"/>
                        </a:lnTo>
                        <a:lnTo>
                          <a:pt x="106" y="125"/>
                        </a:lnTo>
                        <a:lnTo>
                          <a:pt x="116" y="116"/>
                        </a:lnTo>
                        <a:lnTo>
                          <a:pt x="124" y="107"/>
                        </a:lnTo>
                        <a:lnTo>
                          <a:pt x="131" y="95"/>
                        </a:lnTo>
                        <a:lnTo>
                          <a:pt x="133" y="89"/>
                        </a:lnTo>
                        <a:lnTo>
                          <a:pt x="135" y="82"/>
                        </a:lnTo>
                        <a:lnTo>
                          <a:pt x="136" y="75"/>
                        </a:lnTo>
                        <a:lnTo>
                          <a:pt x="136" y="69"/>
                        </a:lnTo>
                        <a:lnTo>
                          <a:pt x="136" y="62"/>
                        </a:lnTo>
                        <a:lnTo>
                          <a:pt x="135" y="56"/>
                        </a:lnTo>
                        <a:lnTo>
                          <a:pt x="133" y="49"/>
                        </a:lnTo>
                        <a:lnTo>
                          <a:pt x="131" y="42"/>
                        </a:lnTo>
                        <a:lnTo>
                          <a:pt x="124" y="31"/>
                        </a:lnTo>
                        <a:lnTo>
                          <a:pt x="116" y="21"/>
                        </a:lnTo>
                        <a:lnTo>
                          <a:pt x="106" y="12"/>
                        </a:lnTo>
                        <a:lnTo>
                          <a:pt x="94" y="7"/>
                        </a:lnTo>
                        <a:lnTo>
                          <a:pt x="89" y="4"/>
                        </a:lnTo>
                        <a:lnTo>
                          <a:pt x="82" y="3"/>
                        </a:lnTo>
                        <a:lnTo>
                          <a:pt x="75" y="1"/>
                        </a:lnTo>
                        <a:lnTo>
                          <a:pt x="67" y="0"/>
                        </a:lnTo>
                        <a:lnTo>
                          <a:pt x="61" y="1"/>
                        </a:lnTo>
                        <a:lnTo>
                          <a:pt x="54" y="3"/>
                        </a:lnTo>
                        <a:lnTo>
                          <a:pt x="48" y="4"/>
                        </a:lnTo>
                        <a:lnTo>
                          <a:pt x="41" y="7"/>
                        </a:lnTo>
                        <a:lnTo>
                          <a:pt x="30" y="12"/>
                        </a:lnTo>
                        <a:lnTo>
                          <a:pt x="20" y="21"/>
                        </a:lnTo>
                        <a:lnTo>
                          <a:pt x="12" y="31"/>
                        </a:lnTo>
                        <a:lnTo>
                          <a:pt x="5" y="42"/>
                        </a:lnTo>
                        <a:lnTo>
                          <a:pt x="3" y="49"/>
                        </a:lnTo>
                        <a:lnTo>
                          <a:pt x="1" y="56"/>
                        </a:lnTo>
                        <a:lnTo>
                          <a:pt x="0" y="62"/>
                        </a:lnTo>
                        <a:lnTo>
                          <a:pt x="0" y="69"/>
                        </a:lnTo>
                        <a:lnTo>
                          <a:pt x="0" y="75"/>
                        </a:lnTo>
                        <a:lnTo>
                          <a:pt x="1" y="82"/>
                        </a:lnTo>
                        <a:lnTo>
                          <a:pt x="3" y="89"/>
                        </a:lnTo>
                        <a:lnTo>
                          <a:pt x="5" y="95"/>
                        </a:lnTo>
                        <a:lnTo>
                          <a:pt x="12" y="107"/>
                        </a:lnTo>
                        <a:lnTo>
                          <a:pt x="20" y="116"/>
                        </a:lnTo>
                        <a:lnTo>
                          <a:pt x="30" y="125"/>
                        </a:lnTo>
                        <a:lnTo>
                          <a:pt x="41" y="131"/>
                        </a:lnTo>
                        <a:lnTo>
                          <a:pt x="48" y="133"/>
                        </a:lnTo>
                        <a:lnTo>
                          <a:pt x="54" y="135"/>
                        </a:lnTo>
                        <a:lnTo>
                          <a:pt x="61" y="136"/>
                        </a:lnTo>
                        <a:lnTo>
                          <a:pt x="67" y="136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499" name="Freeform 283"/>
                  <p:cNvSpPr>
                    <a:spLocks/>
                  </p:cNvSpPr>
                  <p:nvPr/>
                </p:nvSpPr>
                <p:spPr bwMode="auto">
                  <a:xfrm>
                    <a:off x="3134" y="1398"/>
                    <a:ext cx="34" cy="34"/>
                  </a:xfrm>
                  <a:custGeom>
                    <a:avLst/>
                    <a:gdLst>
                      <a:gd name="T0" fmla="*/ 67 w 136"/>
                      <a:gd name="T1" fmla="*/ 136 h 136"/>
                      <a:gd name="T2" fmla="*/ 75 w 136"/>
                      <a:gd name="T3" fmla="*/ 136 h 136"/>
                      <a:gd name="T4" fmla="*/ 82 w 136"/>
                      <a:gd name="T5" fmla="*/ 135 h 136"/>
                      <a:gd name="T6" fmla="*/ 89 w 136"/>
                      <a:gd name="T7" fmla="*/ 133 h 136"/>
                      <a:gd name="T8" fmla="*/ 94 w 136"/>
                      <a:gd name="T9" fmla="*/ 131 h 136"/>
                      <a:gd name="T10" fmla="*/ 106 w 136"/>
                      <a:gd name="T11" fmla="*/ 125 h 136"/>
                      <a:gd name="T12" fmla="*/ 116 w 136"/>
                      <a:gd name="T13" fmla="*/ 116 h 136"/>
                      <a:gd name="T14" fmla="*/ 124 w 136"/>
                      <a:gd name="T15" fmla="*/ 107 h 136"/>
                      <a:gd name="T16" fmla="*/ 131 w 136"/>
                      <a:gd name="T17" fmla="*/ 95 h 136"/>
                      <a:gd name="T18" fmla="*/ 133 w 136"/>
                      <a:gd name="T19" fmla="*/ 89 h 136"/>
                      <a:gd name="T20" fmla="*/ 135 w 136"/>
                      <a:gd name="T21" fmla="*/ 82 h 136"/>
                      <a:gd name="T22" fmla="*/ 136 w 136"/>
                      <a:gd name="T23" fmla="*/ 75 h 136"/>
                      <a:gd name="T24" fmla="*/ 136 w 136"/>
                      <a:gd name="T25" fmla="*/ 69 h 136"/>
                      <a:gd name="T26" fmla="*/ 136 w 136"/>
                      <a:gd name="T27" fmla="*/ 62 h 136"/>
                      <a:gd name="T28" fmla="*/ 135 w 136"/>
                      <a:gd name="T29" fmla="*/ 56 h 136"/>
                      <a:gd name="T30" fmla="*/ 133 w 136"/>
                      <a:gd name="T31" fmla="*/ 49 h 136"/>
                      <a:gd name="T32" fmla="*/ 131 w 136"/>
                      <a:gd name="T33" fmla="*/ 42 h 136"/>
                      <a:gd name="T34" fmla="*/ 124 w 136"/>
                      <a:gd name="T35" fmla="*/ 31 h 136"/>
                      <a:gd name="T36" fmla="*/ 116 w 136"/>
                      <a:gd name="T37" fmla="*/ 21 h 136"/>
                      <a:gd name="T38" fmla="*/ 106 w 136"/>
                      <a:gd name="T39" fmla="*/ 12 h 136"/>
                      <a:gd name="T40" fmla="*/ 94 w 136"/>
                      <a:gd name="T41" fmla="*/ 7 h 136"/>
                      <a:gd name="T42" fmla="*/ 89 w 136"/>
                      <a:gd name="T43" fmla="*/ 4 h 136"/>
                      <a:gd name="T44" fmla="*/ 82 w 136"/>
                      <a:gd name="T45" fmla="*/ 3 h 136"/>
                      <a:gd name="T46" fmla="*/ 75 w 136"/>
                      <a:gd name="T47" fmla="*/ 1 h 136"/>
                      <a:gd name="T48" fmla="*/ 67 w 136"/>
                      <a:gd name="T49" fmla="*/ 0 h 136"/>
                      <a:gd name="T50" fmla="*/ 61 w 136"/>
                      <a:gd name="T51" fmla="*/ 1 h 136"/>
                      <a:gd name="T52" fmla="*/ 54 w 136"/>
                      <a:gd name="T53" fmla="*/ 3 h 136"/>
                      <a:gd name="T54" fmla="*/ 48 w 136"/>
                      <a:gd name="T55" fmla="*/ 4 h 136"/>
                      <a:gd name="T56" fmla="*/ 41 w 136"/>
                      <a:gd name="T57" fmla="*/ 7 h 136"/>
                      <a:gd name="T58" fmla="*/ 30 w 136"/>
                      <a:gd name="T59" fmla="*/ 12 h 136"/>
                      <a:gd name="T60" fmla="*/ 20 w 136"/>
                      <a:gd name="T61" fmla="*/ 21 h 136"/>
                      <a:gd name="T62" fmla="*/ 12 w 136"/>
                      <a:gd name="T63" fmla="*/ 31 h 136"/>
                      <a:gd name="T64" fmla="*/ 5 w 136"/>
                      <a:gd name="T65" fmla="*/ 42 h 136"/>
                      <a:gd name="T66" fmla="*/ 3 w 136"/>
                      <a:gd name="T67" fmla="*/ 49 h 136"/>
                      <a:gd name="T68" fmla="*/ 1 w 136"/>
                      <a:gd name="T69" fmla="*/ 56 h 136"/>
                      <a:gd name="T70" fmla="*/ 0 w 136"/>
                      <a:gd name="T71" fmla="*/ 62 h 136"/>
                      <a:gd name="T72" fmla="*/ 0 w 136"/>
                      <a:gd name="T73" fmla="*/ 69 h 136"/>
                      <a:gd name="T74" fmla="*/ 0 w 136"/>
                      <a:gd name="T75" fmla="*/ 75 h 136"/>
                      <a:gd name="T76" fmla="*/ 1 w 136"/>
                      <a:gd name="T77" fmla="*/ 82 h 136"/>
                      <a:gd name="T78" fmla="*/ 3 w 136"/>
                      <a:gd name="T79" fmla="*/ 89 h 136"/>
                      <a:gd name="T80" fmla="*/ 5 w 136"/>
                      <a:gd name="T81" fmla="*/ 95 h 136"/>
                      <a:gd name="T82" fmla="*/ 12 w 136"/>
                      <a:gd name="T83" fmla="*/ 107 h 136"/>
                      <a:gd name="T84" fmla="*/ 20 w 136"/>
                      <a:gd name="T85" fmla="*/ 116 h 136"/>
                      <a:gd name="T86" fmla="*/ 30 w 136"/>
                      <a:gd name="T87" fmla="*/ 125 h 136"/>
                      <a:gd name="T88" fmla="*/ 41 w 136"/>
                      <a:gd name="T89" fmla="*/ 131 h 136"/>
                      <a:gd name="T90" fmla="*/ 48 w 136"/>
                      <a:gd name="T91" fmla="*/ 133 h 136"/>
                      <a:gd name="T92" fmla="*/ 54 w 136"/>
                      <a:gd name="T93" fmla="*/ 135 h 136"/>
                      <a:gd name="T94" fmla="*/ 61 w 136"/>
                      <a:gd name="T95" fmla="*/ 136 h 136"/>
                      <a:gd name="T96" fmla="*/ 67 w 136"/>
                      <a:gd name="T97" fmla="*/ 136 h 1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136" h="136">
                        <a:moveTo>
                          <a:pt x="67" y="136"/>
                        </a:moveTo>
                        <a:lnTo>
                          <a:pt x="75" y="136"/>
                        </a:lnTo>
                        <a:lnTo>
                          <a:pt x="82" y="135"/>
                        </a:lnTo>
                        <a:lnTo>
                          <a:pt x="89" y="133"/>
                        </a:lnTo>
                        <a:lnTo>
                          <a:pt x="94" y="131"/>
                        </a:lnTo>
                        <a:lnTo>
                          <a:pt x="106" y="125"/>
                        </a:lnTo>
                        <a:lnTo>
                          <a:pt x="116" y="116"/>
                        </a:lnTo>
                        <a:lnTo>
                          <a:pt x="124" y="107"/>
                        </a:lnTo>
                        <a:lnTo>
                          <a:pt x="131" y="95"/>
                        </a:lnTo>
                        <a:lnTo>
                          <a:pt x="133" y="89"/>
                        </a:lnTo>
                        <a:lnTo>
                          <a:pt x="135" y="82"/>
                        </a:lnTo>
                        <a:lnTo>
                          <a:pt x="136" y="75"/>
                        </a:lnTo>
                        <a:lnTo>
                          <a:pt x="136" y="69"/>
                        </a:lnTo>
                        <a:lnTo>
                          <a:pt x="136" y="62"/>
                        </a:lnTo>
                        <a:lnTo>
                          <a:pt x="135" y="56"/>
                        </a:lnTo>
                        <a:lnTo>
                          <a:pt x="133" y="49"/>
                        </a:lnTo>
                        <a:lnTo>
                          <a:pt x="131" y="42"/>
                        </a:lnTo>
                        <a:lnTo>
                          <a:pt x="124" y="31"/>
                        </a:lnTo>
                        <a:lnTo>
                          <a:pt x="116" y="21"/>
                        </a:lnTo>
                        <a:lnTo>
                          <a:pt x="106" y="12"/>
                        </a:lnTo>
                        <a:lnTo>
                          <a:pt x="94" y="7"/>
                        </a:lnTo>
                        <a:lnTo>
                          <a:pt x="89" y="4"/>
                        </a:lnTo>
                        <a:lnTo>
                          <a:pt x="82" y="3"/>
                        </a:lnTo>
                        <a:lnTo>
                          <a:pt x="75" y="1"/>
                        </a:lnTo>
                        <a:lnTo>
                          <a:pt x="67" y="0"/>
                        </a:lnTo>
                        <a:lnTo>
                          <a:pt x="61" y="1"/>
                        </a:lnTo>
                        <a:lnTo>
                          <a:pt x="54" y="3"/>
                        </a:lnTo>
                        <a:lnTo>
                          <a:pt x="48" y="4"/>
                        </a:lnTo>
                        <a:lnTo>
                          <a:pt x="41" y="7"/>
                        </a:lnTo>
                        <a:lnTo>
                          <a:pt x="30" y="12"/>
                        </a:lnTo>
                        <a:lnTo>
                          <a:pt x="20" y="21"/>
                        </a:lnTo>
                        <a:lnTo>
                          <a:pt x="12" y="31"/>
                        </a:lnTo>
                        <a:lnTo>
                          <a:pt x="5" y="42"/>
                        </a:lnTo>
                        <a:lnTo>
                          <a:pt x="3" y="49"/>
                        </a:lnTo>
                        <a:lnTo>
                          <a:pt x="1" y="56"/>
                        </a:lnTo>
                        <a:lnTo>
                          <a:pt x="0" y="62"/>
                        </a:lnTo>
                        <a:lnTo>
                          <a:pt x="0" y="69"/>
                        </a:lnTo>
                        <a:lnTo>
                          <a:pt x="0" y="75"/>
                        </a:lnTo>
                        <a:lnTo>
                          <a:pt x="1" y="82"/>
                        </a:lnTo>
                        <a:lnTo>
                          <a:pt x="3" y="89"/>
                        </a:lnTo>
                        <a:lnTo>
                          <a:pt x="5" y="95"/>
                        </a:lnTo>
                        <a:lnTo>
                          <a:pt x="12" y="107"/>
                        </a:lnTo>
                        <a:lnTo>
                          <a:pt x="20" y="116"/>
                        </a:lnTo>
                        <a:lnTo>
                          <a:pt x="30" y="125"/>
                        </a:lnTo>
                        <a:lnTo>
                          <a:pt x="41" y="131"/>
                        </a:lnTo>
                        <a:lnTo>
                          <a:pt x="48" y="133"/>
                        </a:lnTo>
                        <a:lnTo>
                          <a:pt x="54" y="135"/>
                        </a:lnTo>
                        <a:lnTo>
                          <a:pt x="61" y="136"/>
                        </a:lnTo>
                        <a:lnTo>
                          <a:pt x="67" y="136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00" name="Freeform 284"/>
                  <p:cNvSpPr>
                    <a:spLocks/>
                  </p:cNvSpPr>
                  <p:nvPr/>
                </p:nvSpPr>
                <p:spPr bwMode="auto">
                  <a:xfrm>
                    <a:off x="3138" y="1515"/>
                    <a:ext cx="70" cy="70"/>
                  </a:xfrm>
                  <a:custGeom>
                    <a:avLst/>
                    <a:gdLst>
                      <a:gd name="T0" fmla="*/ 154 w 279"/>
                      <a:gd name="T1" fmla="*/ 281 h 281"/>
                      <a:gd name="T2" fmla="*/ 182 w 279"/>
                      <a:gd name="T3" fmla="*/ 274 h 281"/>
                      <a:gd name="T4" fmla="*/ 207 w 279"/>
                      <a:gd name="T5" fmla="*/ 264 h 281"/>
                      <a:gd name="T6" fmla="*/ 229 w 279"/>
                      <a:gd name="T7" fmla="*/ 249 h 281"/>
                      <a:gd name="T8" fmla="*/ 248 w 279"/>
                      <a:gd name="T9" fmla="*/ 229 h 281"/>
                      <a:gd name="T10" fmla="*/ 264 w 279"/>
                      <a:gd name="T11" fmla="*/ 207 h 281"/>
                      <a:gd name="T12" fmla="*/ 274 w 279"/>
                      <a:gd name="T13" fmla="*/ 182 h 281"/>
                      <a:gd name="T14" fmla="*/ 279 w 279"/>
                      <a:gd name="T15" fmla="*/ 156 h 281"/>
                      <a:gd name="T16" fmla="*/ 279 w 279"/>
                      <a:gd name="T17" fmla="*/ 127 h 281"/>
                      <a:gd name="T18" fmla="*/ 274 w 279"/>
                      <a:gd name="T19" fmla="*/ 99 h 281"/>
                      <a:gd name="T20" fmla="*/ 264 w 279"/>
                      <a:gd name="T21" fmla="*/ 74 h 281"/>
                      <a:gd name="T22" fmla="*/ 248 w 279"/>
                      <a:gd name="T23" fmla="*/ 51 h 281"/>
                      <a:gd name="T24" fmla="*/ 229 w 279"/>
                      <a:gd name="T25" fmla="*/ 33 h 281"/>
                      <a:gd name="T26" fmla="*/ 207 w 279"/>
                      <a:gd name="T27" fmla="*/ 17 h 281"/>
                      <a:gd name="T28" fmla="*/ 182 w 279"/>
                      <a:gd name="T29" fmla="*/ 7 h 281"/>
                      <a:gd name="T30" fmla="*/ 154 w 279"/>
                      <a:gd name="T31" fmla="*/ 1 h 281"/>
                      <a:gd name="T32" fmla="*/ 125 w 279"/>
                      <a:gd name="T33" fmla="*/ 1 h 281"/>
                      <a:gd name="T34" fmla="*/ 97 w 279"/>
                      <a:gd name="T35" fmla="*/ 7 h 281"/>
                      <a:gd name="T36" fmla="*/ 72 w 279"/>
                      <a:gd name="T37" fmla="*/ 17 h 281"/>
                      <a:gd name="T38" fmla="*/ 50 w 279"/>
                      <a:gd name="T39" fmla="*/ 33 h 281"/>
                      <a:gd name="T40" fmla="*/ 31 w 279"/>
                      <a:gd name="T41" fmla="*/ 51 h 281"/>
                      <a:gd name="T42" fmla="*/ 17 w 279"/>
                      <a:gd name="T43" fmla="*/ 74 h 281"/>
                      <a:gd name="T44" fmla="*/ 5 w 279"/>
                      <a:gd name="T45" fmla="*/ 99 h 281"/>
                      <a:gd name="T46" fmla="*/ 0 w 279"/>
                      <a:gd name="T47" fmla="*/ 127 h 281"/>
                      <a:gd name="T48" fmla="*/ 0 w 279"/>
                      <a:gd name="T49" fmla="*/ 156 h 281"/>
                      <a:gd name="T50" fmla="*/ 5 w 279"/>
                      <a:gd name="T51" fmla="*/ 182 h 281"/>
                      <a:gd name="T52" fmla="*/ 17 w 279"/>
                      <a:gd name="T53" fmla="*/ 207 h 281"/>
                      <a:gd name="T54" fmla="*/ 31 w 279"/>
                      <a:gd name="T55" fmla="*/ 229 h 281"/>
                      <a:gd name="T56" fmla="*/ 50 w 279"/>
                      <a:gd name="T57" fmla="*/ 249 h 281"/>
                      <a:gd name="T58" fmla="*/ 72 w 279"/>
                      <a:gd name="T59" fmla="*/ 264 h 281"/>
                      <a:gd name="T60" fmla="*/ 97 w 279"/>
                      <a:gd name="T61" fmla="*/ 274 h 281"/>
                      <a:gd name="T62" fmla="*/ 125 w 279"/>
                      <a:gd name="T63" fmla="*/ 281 h 2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79" h="281">
                        <a:moveTo>
                          <a:pt x="139" y="281"/>
                        </a:moveTo>
                        <a:lnTo>
                          <a:pt x="154" y="281"/>
                        </a:lnTo>
                        <a:lnTo>
                          <a:pt x="167" y="278"/>
                        </a:lnTo>
                        <a:lnTo>
                          <a:pt x="182" y="274"/>
                        </a:lnTo>
                        <a:lnTo>
                          <a:pt x="194" y="270"/>
                        </a:lnTo>
                        <a:lnTo>
                          <a:pt x="207" y="264"/>
                        </a:lnTo>
                        <a:lnTo>
                          <a:pt x="217" y="257"/>
                        </a:lnTo>
                        <a:lnTo>
                          <a:pt x="229" y="249"/>
                        </a:lnTo>
                        <a:lnTo>
                          <a:pt x="238" y="240"/>
                        </a:lnTo>
                        <a:lnTo>
                          <a:pt x="248" y="229"/>
                        </a:lnTo>
                        <a:lnTo>
                          <a:pt x="256" y="219"/>
                        </a:lnTo>
                        <a:lnTo>
                          <a:pt x="264" y="207"/>
                        </a:lnTo>
                        <a:lnTo>
                          <a:pt x="269" y="195"/>
                        </a:lnTo>
                        <a:lnTo>
                          <a:pt x="274" y="182"/>
                        </a:lnTo>
                        <a:lnTo>
                          <a:pt x="277" y="169"/>
                        </a:lnTo>
                        <a:lnTo>
                          <a:pt x="279" y="156"/>
                        </a:lnTo>
                        <a:lnTo>
                          <a:pt x="279" y="141"/>
                        </a:lnTo>
                        <a:lnTo>
                          <a:pt x="279" y="127"/>
                        </a:lnTo>
                        <a:lnTo>
                          <a:pt x="277" y="112"/>
                        </a:lnTo>
                        <a:lnTo>
                          <a:pt x="274" y="99"/>
                        </a:lnTo>
                        <a:lnTo>
                          <a:pt x="269" y="86"/>
                        </a:lnTo>
                        <a:lnTo>
                          <a:pt x="264" y="74"/>
                        </a:lnTo>
                        <a:lnTo>
                          <a:pt x="256" y="62"/>
                        </a:lnTo>
                        <a:lnTo>
                          <a:pt x="248" y="51"/>
                        </a:lnTo>
                        <a:lnTo>
                          <a:pt x="238" y="42"/>
                        </a:lnTo>
                        <a:lnTo>
                          <a:pt x="229" y="33"/>
                        </a:lnTo>
                        <a:lnTo>
                          <a:pt x="217" y="25"/>
                        </a:lnTo>
                        <a:lnTo>
                          <a:pt x="207" y="17"/>
                        </a:lnTo>
                        <a:lnTo>
                          <a:pt x="194" y="12"/>
                        </a:lnTo>
                        <a:lnTo>
                          <a:pt x="182" y="7"/>
                        </a:lnTo>
                        <a:lnTo>
                          <a:pt x="167" y="4"/>
                        </a:lnTo>
                        <a:lnTo>
                          <a:pt x="154" y="1"/>
                        </a:lnTo>
                        <a:lnTo>
                          <a:pt x="139" y="0"/>
                        </a:lnTo>
                        <a:lnTo>
                          <a:pt x="125" y="1"/>
                        </a:lnTo>
                        <a:lnTo>
                          <a:pt x="112" y="4"/>
                        </a:lnTo>
                        <a:lnTo>
                          <a:pt x="97" y="7"/>
                        </a:lnTo>
                        <a:lnTo>
                          <a:pt x="85" y="12"/>
                        </a:lnTo>
                        <a:lnTo>
                          <a:pt x="72" y="17"/>
                        </a:lnTo>
                        <a:lnTo>
                          <a:pt x="62" y="25"/>
                        </a:lnTo>
                        <a:lnTo>
                          <a:pt x="50" y="33"/>
                        </a:lnTo>
                        <a:lnTo>
                          <a:pt x="40" y="42"/>
                        </a:lnTo>
                        <a:lnTo>
                          <a:pt x="31" y="51"/>
                        </a:lnTo>
                        <a:lnTo>
                          <a:pt x="23" y="62"/>
                        </a:lnTo>
                        <a:lnTo>
                          <a:pt x="17" y="74"/>
                        </a:lnTo>
                        <a:lnTo>
                          <a:pt x="10" y="86"/>
                        </a:lnTo>
                        <a:lnTo>
                          <a:pt x="5" y="99"/>
                        </a:lnTo>
                        <a:lnTo>
                          <a:pt x="2" y="112"/>
                        </a:lnTo>
                        <a:lnTo>
                          <a:pt x="0" y="127"/>
                        </a:lnTo>
                        <a:lnTo>
                          <a:pt x="0" y="141"/>
                        </a:lnTo>
                        <a:lnTo>
                          <a:pt x="0" y="156"/>
                        </a:lnTo>
                        <a:lnTo>
                          <a:pt x="2" y="169"/>
                        </a:lnTo>
                        <a:lnTo>
                          <a:pt x="5" y="182"/>
                        </a:lnTo>
                        <a:lnTo>
                          <a:pt x="10" y="195"/>
                        </a:lnTo>
                        <a:lnTo>
                          <a:pt x="17" y="207"/>
                        </a:lnTo>
                        <a:lnTo>
                          <a:pt x="23" y="219"/>
                        </a:lnTo>
                        <a:lnTo>
                          <a:pt x="31" y="229"/>
                        </a:lnTo>
                        <a:lnTo>
                          <a:pt x="40" y="240"/>
                        </a:lnTo>
                        <a:lnTo>
                          <a:pt x="50" y="249"/>
                        </a:lnTo>
                        <a:lnTo>
                          <a:pt x="62" y="257"/>
                        </a:lnTo>
                        <a:lnTo>
                          <a:pt x="72" y="264"/>
                        </a:lnTo>
                        <a:lnTo>
                          <a:pt x="85" y="270"/>
                        </a:lnTo>
                        <a:lnTo>
                          <a:pt x="97" y="274"/>
                        </a:lnTo>
                        <a:lnTo>
                          <a:pt x="112" y="278"/>
                        </a:lnTo>
                        <a:lnTo>
                          <a:pt x="125" y="281"/>
                        </a:lnTo>
                        <a:lnTo>
                          <a:pt x="139" y="281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01" name="Freeform 285"/>
                  <p:cNvSpPr>
                    <a:spLocks/>
                  </p:cNvSpPr>
                  <p:nvPr/>
                </p:nvSpPr>
                <p:spPr bwMode="auto">
                  <a:xfrm>
                    <a:off x="3138" y="1515"/>
                    <a:ext cx="70" cy="70"/>
                  </a:xfrm>
                  <a:custGeom>
                    <a:avLst/>
                    <a:gdLst>
                      <a:gd name="T0" fmla="*/ 154 w 279"/>
                      <a:gd name="T1" fmla="*/ 281 h 281"/>
                      <a:gd name="T2" fmla="*/ 182 w 279"/>
                      <a:gd name="T3" fmla="*/ 274 h 281"/>
                      <a:gd name="T4" fmla="*/ 207 w 279"/>
                      <a:gd name="T5" fmla="*/ 264 h 281"/>
                      <a:gd name="T6" fmla="*/ 229 w 279"/>
                      <a:gd name="T7" fmla="*/ 249 h 281"/>
                      <a:gd name="T8" fmla="*/ 248 w 279"/>
                      <a:gd name="T9" fmla="*/ 229 h 281"/>
                      <a:gd name="T10" fmla="*/ 264 w 279"/>
                      <a:gd name="T11" fmla="*/ 207 h 281"/>
                      <a:gd name="T12" fmla="*/ 274 w 279"/>
                      <a:gd name="T13" fmla="*/ 182 h 281"/>
                      <a:gd name="T14" fmla="*/ 279 w 279"/>
                      <a:gd name="T15" fmla="*/ 156 h 281"/>
                      <a:gd name="T16" fmla="*/ 279 w 279"/>
                      <a:gd name="T17" fmla="*/ 127 h 281"/>
                      <a:gd name="T18" fmla="*/ 274 w 279"/>
                      <a:gd name="T19" fmla="*/ 99 h 281"/>
                      <a:gd name="T20" fmla="*/ 264 w 279"/>
                      <a:gd name="T21" fmla="*/ 74 h 281"/>
                      <a:gd name="T22" fmla="*/ 248 w 279"/>
                      <a:gd name="T23" fmla="*/ 51 h 281"/>
                      <a:gd name="T24" fmla="*/ 229 w 279"/>
                      <a:gd name="T25" fmla="*/ 33 h 281"/>
                      <a:gd name="T26" fmla="*/ 207 w 279"/>
                      <a:gd name="T27" fmla="*/ 17 h 281"/>
                      <a:gd name="T28" fmla="*/ 182 w 279"/>
                      <a:gd name="T29" fmla="*/ 7 h 281"/>
                      <a:gd name="T30" fmla="*/ 154 w 279"/>
                      <a:gd name="T31" fmla="*/ 1 h 281"/>
                      <a:gd name="T32" fmla="*/ 125 w 279"/>
                      <a:gd name="T33" fmla="*/ 1 h 281"/>
                      <a:gd name="T34" fmla="*/ 97 w 279"/>
                      <a:gd name="T35" fmla="*/ 7 h 281"/>
                      <a:gd name="T36" fmla="*/ 72 w 279"/>
                      <a:gd name="T37" fmla="*/ 17 h 281"/>
                      <a:gd name="T38" fmla="*/ 50 w 279"/>
                      <a:gd name="T39" fmla="*/ 33 h 281"/>
                      <a:gd name="T40" fmla="*/ 31 w 279"/>
                      <a:gd name="T41" fmla="*/ 51 h 281"/>
                      <a:gd name="T42" fmla="*/ 17 w 279"/>
                      <a:gd name="T43" fmla="*/ 74 h 281"/>
                      <a:gd name="T44" fmla="*/ 5 w 279"/>
                      <a:gd name="T45" fmla="*/ 99 h 281"/>
                      <a:gd name="T46" fmla="*/ 0 w 279"/>
                      <a:gd name="T47" fmla="*/ 127 h 281"/>
                      <a:gd name="T48" fmla="*/ 0 w 279"/>
                      <a:gd name="T49" fmla="*/ 156 h 281"/>
                      <a:gd name="T50" fmla="*/ 5 w 279"/>
                      <a:gd name="T51" fmla="*/ 182 h 281"/>
                      <a:gd name="T52" fmla="*/ 17 w 279"/>
                      <a:gd name="T53" fmla="*/ 207 h 281"/>
                      <a:gd name="T54" fmla="*/ 31 w 279"/>
                      <a:gd name="T55" fmla="*/ 229 h 281"/>
                      <a:gd name="T56" fmla="*/ 50 w 279"/>
                      <a:gd name="T57" fmla="*/ 249 h 281"/>
                      <a:gd name="T58" fmla="*/ 72 w 279"/>
                      <a:gd name="T59" fmla="*/ 264 h 281"/>
                      <a:gd name="T60" fmla="*/ 97 w 279"/>
                      <a:gd name="T61" fmla="*/ 274 h 281"/>
                      <a:gd name="T62" fmla="*/ 125 w 279"/>
                      <a:gd name="T63" fmla="*/ 281 h 2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79" h="281">
                        <a:moveTo>
                          <a:pt x="139" y="281"/>
                        </a:moveTo>
                        <a:lnTo>
                          <a:pt x="154" y="281"/>
                        </a:lnTo>
                        <a:lnTo>
                          <a:pt x="167" y="278"/>
                        </a:lnTo>
                        <a:lnTo>
                          <a:pt x="182" y="274"/>
                        </a:lnTo>
                        <a:lnTo>
                          <a:pt x="194" y="270"/>
                        </a:lnTo>
                        <a:lnTo>
                          <a:pt x="207" y="264"/>
                        </a:lnTo>
                        <a:lnTo>
                          <a:pt x="217" y="257"/>
                        </a:lnTo>
                        <a:lnTo>
                          <a:pt x="229" y="249"/>
                        </a:lnTo>
                        <a:lnTo>
                          <a:pt x="238" y="240"/>
                        </a:lnTo>
                        <a:lnTo>
                          <a:pt x="248" y="229"/>
                        </a:lnTo>
                        <a:lnTo>
                          <a:pt x="256" y="219"/>
                        </a:lnTo>
                        <a:lnTo>
                          <a:pt x="264" y="207"/>
                        </a:lnTo>
                        <a:lnTo>
                          <a:pt x="269" y="195"/>
                        </a:lnTo>
                        <a:lnTo>
                          <a:pt x="274" y="182"/>
                        </a:lnTo>
                        <a:lnTo>
                          <a:pt x="277" y="169"/>
                        </a:lnTo>
                        <a:lnTo>
                          <a:pt x="279" y="156"/>
                        </a:lnTo>
                        <a:lnTo>
                          <a:pt x="279" y="141"/>
                        </a:lnTo>
                        <a:lnTo>
                          <a:pt x="279" y="127"/>
                        </a:lnTo>
                        <a:lnTo>
                          <a:pt x="277" y="112"/>
                        </a:lnTo>
                        <a:lnTo>
                          <a:pt x="274" y="99"/>
                        </a:lnTo>
                        <a:lnTo>
                          <a:pt x="269" y="86"/>
                        </a:lnTo>
                        <a:lnTo>
                          <a:pt x="264" y="74"/>
                        </a:lnTo>
                        <a:lnTo>
                          <a:pt x="256" y="62"/>
                        </a:lnTo>
                        <a:lnTo>
                          <a:pt x="248" y="51"/>
                        </a:lnTo>
                        <a:lnTo>
                          <a:pt x="238" y="42"/>
                        </a:lnTo>
                        <a:lnTo>
                          <a:pt x="229" y="33"/>
                        </a:lnTo>
                        <a:lnTo>
                          <a:pt x="217" y="25"/>
                        </a:lnTo>
                        <a:lnTo>
                          <a:pt x="207" y="17"/>
                        </a:lnTo>
                        <a:lnTo>
                          <a:pt x="194" y="12"/>
                        </a:lnTo>
                        <a:lnTo>
                          <a:pt x="182" y="7"/>
                        </a:lnTo>
                        <a:lnTo>
                          <a:pt x="167" y="4"/>
                        </a:lnTo>
                        <a:lnTo>
                          <a:pt x="154" y="1"/>
                        </a:lnTo>
                        <a:lnTo>
                          <a:pt x="139" y="0"/>
                        </a:lnTo>
                        <a:lnTo>
                          <a:pt x="125" y="1"/>
                        </a:lnTo>
                        <a:lnTo>
                          <a:pt x="112" y="4"/>
                        </a:lnTo>
                        <a:lnTo>
                          <a:pt x="97" y="7"/>
                        </a:lnTo>
                        <a:lnTo>
                          <a:pt x="85" y="12"/>
                        </a:lnTo>
                        <a:lnTo>
                          <a:pt x="72" y="17"/>
                        </a:lnTo>
                        <a:lnTo>
                          <a:pt x="62" y="25"/>
                        </a:lnTo>
                        <a:lnTo>
                          <a:pt x="50" y="33"/>
                        </a:lnTo>
                        <a:lnTo>
                          <a:pt x="40" y="42"/>
                        </a:lnTo>
                        <a:lnTo>
                          <a:pt x="31" y="51"/>
                        </a:lnTo>
                        <a:lnTo>
                          <a:pt x="23" y="62"/>
                        </a:lnTo>
                        <a:lnTo>
                          <a:pt x="17" y="74"/>
                        </a:lnTo>
                        <a:lnTo>
                          <a:pt x="10" y="86"/>
                        </a:lnTo>
                        <a:lnTo>
                          <a:pt x="5" y="99"/>
                        </a:lnTo>
                        <a:lnTo>
                          <a:pt x="2" y="112"/>
                        </a:lnTo>
                        <a:lnTo>
                          <a:pt x="0" y="127"/>
                        </a:lnTo>
                        <a:lnTo>
                          <a:pt x="0" y="141"/>
                        </a:lnTo>
                        <a:lnTo>
                          <a:pt x="0" y="156"/>
                        </a:lnTo>
                        <a:lnTo>
                          <a:pt x="2" y="169"/>
                        </a:lnTo>
                        <a:lnTo>
                          <a:pt x="5" y="182"/>
                        </a:lnTo>
                        <a:lnTo>
                          <a:pt x="10" y="195"/>
                        </a:lnTo>
                        <a:lnTo>
                          <a:pt x="17" y="207"/>
                        </a:lnTo>
                        <a:lnTo>
                          <a:pt x="23" y="219"/>
                        </a:lnTo>
                        <a:lnTo>
                          <a:pt x="31" y="229"/>
                        </a:lnTo>
                        <a:lnTo>
                          <a:pt x="40" y="240"/>
                        </a:lnTo>
                        <a:lnTo>
                          <a:pt x="50" y="249"/>
                        </a:lnTo>
                        <a:lnTo>
                          <a:pt x="62" y="257"/>
                        </a:lnTo>
                        <a:lnTo>
                          <a:pt x="72" y="264"/>
                        </a:lnTo>
                        <a:lnTo>
                          <a:pt x="85" y="270"/>
                        </a:lnTo>
                        <a:lnTo>
                          <a:pt x="97" y="274"/>
                        </a:lnTo>
                        <a:lnTo>
                          <a:pt x="112" y="278"/>
                        </a:lnTo>
                        <a:lnTo>
                          <a:pt x="125" y="281"/>
                        </a:lnTo>
                        <a:lnTo>
                          <a:pt x="139" y="281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02" name="Freeform 286"/>
                  <p:cNvSpPr>
                    <a:spLocks/>
                  </p:cNvSpPr>
                  <p:nvPr/>
                </p:nvSpPr>
                <p:spPr bwMode="auto">
                  <a:xfrm>
                    <a:off x="3095" y="1531"/>
                    <a:ext cx="66" cy="66"/>
                  </a:xfrm>
                  <a:custGeom>
                    <a:avLst/>
                    <a:gdLst>
                      <a:gd name="T0" fmla="*/ 145 w 262"/>
                      <a:gd name="T1" fmla="*/ 263 h 264"/>
                      <a:gd name="T2" fmla="*/ 170 w 262"/>
                      <a:gd name="T3" fmla="*/ 257 h 264"/>
                      <a:gd name="T4" fmla="*/ 194 w 262"/>
                      <a:gd name="T5" fmla="*/ 248 h 264"/>
                      <a:gd name="T6" fmla="*/ 215 w 262"/>
                      <a:gd name="T7" fmla="*/ 234 h 264"/>
                      <a:gd name="T8" fmla="*/ 233 w 262"/>
                      <a:gd name="T9" fmla="*/ 215 h 264"/>
                      <a:gd name="T10" fmla="*/ 246 w 262"/>
                      <a:gd name="T11" fmla="*/ 194 h 264"/>
                      <a:gd name="T12" fmla="*/ 257 w 262"/>
                      <a:gd name="T13" fmla="*/ 172 h 264"/>
                      <a:gd name="T14" fmla="*/ 262 w 262"/>
                      <a:gd name="T15" fmla="*/ 145 h 264"/>
                      <a:gd name="T16" fmla="*/ 262 w 262"/>
                      <a:gd name="T17" fmla="*/ 119 h 264"/>
                      <a:gd name="T18" fmla="*/ 257 w 262"/>
                      <a:gd name="T19" fmla="*/ 93 h 264"/>
                      <a:gd name="T20" fmla="*/ 246 w 262"/>
                      <a:gd name="T21" fmla="*/ 70 h 264"/>
                      <a:gd name="T22" fmla="*/ 233 w 262"/>
                      <a:gd name="T23" fmla="*/ 49 h 264"/>
                      <a:gd name="T24" fmla="*/ 215 w 262"/>
                      <a:gd name="T25" fmla="*/ 31 h 264"/>
                      <a:gd name="T26" fmla="*/ 194 w 262"/>
                      <a:gd name="T27" fmla="*/ 17 h 264"/>
                      <a:gd name="T28" fmla="*/ 170 w 262"/>
                      <a:gd name="T29" fmla="*/ 7 h 264"/>
                      <a:gd name="T30" fmla="*/ 145 w 262"/>
                      <a:gd name="T31" fmla="*/ 2 h 264"/>
                      <a:gd name="T32" fmla="*/ 118 w 262"/>
                      <a:gd name="T33" fmla="*/ 2 h 264"/>
                      <a:gd name="T34" fmla="*/ 92 w 262"/>
                      <a:gd name="T35" fmla="*/ 7 h 264"/>
                      <a:gd name="T36" fmla="*/ 68 w 262"/>
                      <a:gd name="T37" fmla="*/ 17 h 264"/>
                      <a:gd name="T38" fmla="*/ 48 w 262"/>
                      <a:gd name="T39" fmla="*/ 31 h 264"/>
                      <a:gd name="T40" fmla="*/ 30 w 262"/>
                      <a:gd name="T41" fmla="*/ 49 h 264"/>
                      <a:gd name="T42" fmla="*/ 15 w 262"/>
                      <a:gd name="T43" fmla="*/ 70 h 264"/>
                      <a:gd name="T44" fmla="*/ 6 w 262"/>
                      <a:gd name="T45" fmla="*/ 93 h 264"/>
                      <a:gd name="T46" fmla="*/ 1 w 262"/>
                      <a:gd name="T47" fmla="*/ 119 h 264"/>
                      <a:gd name="T48" fmla="*/ 1 w 262"/>
                      <a:gd name="T49" fmla="*/ 145 h 264"/>
                      <a:gd name="T50" fmla="*/ 6 w 262"/>
                      <a:gd name="T51" fmla="*/ 172 h 264"/>
                      <a:gd name="T52" fmla="*/ 15 w 262"/>
                      <a:gd name="T53" fmla="*/ 194 h 264"/>
                      <a:gd name="T54" fmla="*/ 30 w 262"/>
                      <a:gd name="T55" fmla="*/ 215 h 264"/>
                      <a:gd name="T56" fmla="*/ 48 w 262"/>
                      <a:gd name="T57" fmla="*/ 234 h 264"/>
                      <a:gd name="T58" fmla="*/ 68 w 262"/>
                      <a:gd name="T59" fmla="*/ 248 h 264"/>
                      <a:gd name="T60" fmla="*/ 92 w 262"/>
                      <a:gd name="T61" fmla="*/ 257 h 264"/>
                      <a:gd name="T62" fmla="*/ 118 w 262"/>
                      <a:gd name="T63" fmla="*/ 263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62" h="264">
                        <a:moveTo>
                          <a:pt x="132" y="264"/>
                        </a:moveTo>
                        <a:lnTo>
                          <a:pt x="145" y="263"/>
                        </a:lnTo>
                        <a:lnTo>
                          <a:pt x="158" y="261"/>
                        </a:lnTo>
                        <a:lnTo>
                          <a:pt x="170" y="257"/>
                        </a:lnTo>
                        <a:lnTo>
                          <a:pt x="182" y="253"/>
                        </a:lnTo>
                        <a:lnTo>
                          <a:pt x="194" y="248"/>
                        </a:lnTo>
                        <a:lnTo>
                          <a:pt x="204" y="242"/>
                        </a:lnTo>
                        <a:lnTo>
                          <a:pt x="215" y="234"/>
                        </a:lnTo>
                        <a:lnTo>
                          <a:pt x="224" y="224"/>
                        </a:lnTo>
                        <a:lnTo>
                          <a:pt x="233" y="215"/>
                        </a:lnTo>
                        <a:lnTo>
                          <a:pt x="240" y="206"/>
                        </a:lnTo>
                        <a:lnTo>
                          <a:pt x="246" y="194"/>
                        </a:lnTo>
                        <a:lnTo>
                          <a:pt x="252" y="184"/>
                        </a:lnTo>
                        <a:lnTo>
                          <a:pt x="257" y="172"/>
                        </a:lnTo>
                        <a:lnTo>
                          <a:pt x="260" y="158"/>
                        </a:lnTo>
                        <a:lnTo>
                          <a:pt x="262" y="145"/>
                        </a:lnTo>
                        <a:lnTo>
                          <a:pt x="262" y="132"/>
                        </a:lnTo>
                        <a:lnTo>
                          <a:pt x="262" y="119"/>
                        </a:lnTo>
                        <a:lnTo>
                          <a:pt x="260" y="106"/>
                        </a:lnTo>
                        <a:lnTo>
                          <a:pt x="257" y="93"/>
                        </a:lnTo>
                        <a:lnTo>
                          <a:pt x="252" y="81"/>
                        </a:lnTo>
                        <a:lnTo>
                          <a:pt x="246" y="70"/>
                        </a:lnTo>
                        <a:lnTo>
                          <a:pt x="240" y="58"/>
                        </a:lnTo>
                        <a:lnTo>
                          <a:pt x="233" y="49"/>
                        </a:lnTo>
                        <a:lnTo>
                          <a:pt x="224" y="40"/>
                        </a:lnTo>
                        <a:lnTo>
                          <a:pt x="215" y="31"/>
                        </a:lnTo>
                        <a:lnTo>
                          <a:pt x="204" y="24"/>
                        </a:lnTo>
                        <a:lnTo>
                          <a:pt x="194" y="17"/>
                        </a:lnTo>
                        <a:lnTo>
                          <a:pt x="182" y="11"/>
                        </a:lnTo>
                        <a:lnTo>
                          <a:pt x="170" y="7"/>
                        </a:lnTo>
                        <a:lnTo>
                          <a:pt x="158" y="4"/>
                        </a:lnTo>
                        <a:lnTo>
                          <a:pt x="145" y="2"/>
                        </a:lnTo>
                        <a:lnTo>
                          <a:pt x="132" y="0"/>
                        </a:lnTo>
                        <a:lnTo>
                          <a:pt x="118" y="2"/>
                        </a:lnTo>
                        <a:lnTo>
                          <a:pt x="105" y="4"/>
                        </a:lnTo>
                        <a:lnTo>
                          <a:pt x="92" y="7"/>
                        </a:lnTo>
                        <a:lnTo>
                          <a:pt x="80" y="11"/>
                        </a:lnTo>
                        <a:lnTo>
                          <a:pt x="68" y="17"/>
                        </a:lnTo>
                        <a:lnTo>
                          <a:pt x="58" y="24"/>
                        </a:lnTo>
                        <a:lnTo>
                          <a:pt x="48" y="31"/>
                        </a:lnTo>
                        <a:lnTo>
                          <a:pt x="38" y="40"/>
                        </a:lnTo>
                        <a:lnTo>
                          <a:pt x="30" y="49"/>
                        </a:lnTo>
                        <a:lnTo>
                          <a:pt x="22" y="58"/>
                        </a:lnTo>
                        <a:lnTo>
                          <a:pt x="15" y="70"/>
                        </a:lnTo>
                        <a:lnTo>
                          <a:pt x="10" y="81"/>
                        </a:lnTo>
                        <a:lnTo>
                          <a:pt x="6" y="93"/>
                        </a:lnTo>
                        <a:lnTo>
                          <a:pt x="2" y="106"/>
                        </a:lnTo>
                        <a:lnTo>
                          <a:pt x="1" y="119"/>
                        </a:lnTo>
                        <a:lnTo>
                          <a:pt x="0" y="132"/>
                        </a:lnTo>
                        <a:lnTo>
                          <a:pt x="1" y="145"/>
                        </a:lnTo>
                        <a:lnTo>
                          <a:pt x="2" y="158"/>
                        </a:lnTo>
                        <a:lnTo>
                          <a:pt x="6" y="172"/>
                        </a:lnTo>
                        <a:lnTo>
                          <a:pt x="10" y="184"/>
                        </a:lnTo>
                        <a:lnTo>
                          <a:pt x="15" y="194"/>
                        </a:lnTo>
                        <a:lnTo>
                          <a:pt x="22" y="206"/>
                        </a:lnTo>
                        <a:lnTo>
                          <a:pt x="30" y="215"/>
                        </a:lnTo>
                        <a:lnTo>
                          <a:pt x="38" y="224"/>
                        </a:lnTo>
                        <a:lnTo>
                          <a:pt x="48" y="234"/>
                        </a:lnTo>
                        <a:lnTo>
                          <a:pt x="58" y="242"/>
                        </a:lnTo>
                        <a:lnTo>
                          <a:pt x="68" y="248"/>
                        </a:lnTo>
                        <a:lnTo>
                          <a:pt x="80" y="253"/>
                        </a:lnTo>
                        <a:lnTo>
                          <a:pt x="92" y="257"/>
                        </a:lnTo>
                        <a:lnTo>
                          <a:pt x="105" y="261"/>
                        </a:lnTo>
                        <a:lnTo>
                          <a:pt x="118" y="263"/>
                        </a:lnTo>
                        <a:lnTo>
                          <a:pt x="132" y="264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03" name="Freeform 287"/>
                  <p:cNvSpPr>
                    <a:spLocks/>
                  </p:cNvSpPr>
                  <p:nvPr/>
                </p:nvSpPr>
                <p:spPr bwMode="auto">
                  <a:xfrm>
                    <a:off x="3095" y="1531"/>
                    <a:ext cx="66" cy="66"/>
                  </a:xfrm>
                  <a:custGeom>
                    <a:avLst/>
                    <a:gdLst>
                      <a:gd name="T0" fmla="*/ 145 w 262"/>
                      <a:gd name="T1" fmla="*/ 263 h 264"/>
                      <a:gd name="T2" fmla="*/ 170 w 262"/>
                      <a:gd name="T3" fmla="*/ 257 h 264"/>
                      <a:gd name="T4" fmla="*/ 194 w 262"/>
                      <a:gd name="T5" fmla="*/ 248 h 264"/>
                      <a:gd name="T6" fmla="*/ 215 w 262"/>
                      <a:gd name="T7" fmla="*/ 234 h 264"/>
                      <a:gd name="T8" fmla="*/ 233 w 262"/>
                      <a:gd name="T9" fmla="*/ 215 h 264"/>
                      <a:gd name="T10" fmla="*/ 246 w 262"/>
                      <a:gd name="T11" fmla="*/ 194 h 264"/>
                      <a:gd name="T12" fmla="*/ 257 w 262"/>
                      <a:gd name="T13" fmla="*/ 172 h 264"/>
                      <a:gd name="T14" fmla="*/ 262 w 262"/>
                      <a:gd name="T15" fmla="*/ 145 h 264"/>
                      <a:gd name="T16" fmla="*/ 262 w 262"/>
                      <a:gd name="T17" fmla="*/ 119 h 264"/>
                      <a:gd name="T18" fmla="*/ 257 w 262"/>
                      <a:gd name="T19" fmla="*/ 93 h 264"/>
                      <a:gd name="T20" fmla="*/ 246 w 262"/>
                      <a:gd name="T21" fmla="*/ 70 h 264"/>
                      <a:gd name="T22" fmla="*/ 233 w 262"/>
                      <a:gd name="T23" fmla="*/ 49 h 264"/>
                      <a:gd name="T24" fmla="*/ 215 w 262"/>
                      <a:gd name="T25" fmla="*/ 31 h 264"/>
                      <a:gd name="T26" fmla="*/ 194 w 262"/>
                      <a:gd name="T27" fmla="*/ 17 h 264"/>
                      <a:gd name="T28" fmla="*/ 170 w 262"/>
                      <a:gd name="T29" fmla="*/ 7 h 264"/>
                      <a:gd name="T30" fmla="*/ 145 w 262"/>
                      <a:gd name="T31" fmla="*/ 2 h 264"/>
                      <a:gd name="T32" fmla="*/ 118 w 262"/>
                      <a:gd name="T33" fmla="*/ 2 h 264"/>
                      <a:gd name="T34" fmla="*/ 92 w 262"/>
                      <a:gd name="T35" fmla="*/ 7 h 264"/>
                      <a:gd name="T36" fmla="*/ 68 w 262"/>
                      <a:gd name="T37" fmla="*/ 17 h 264"/>
                      <a:gd name="T38" fmla="*/ 48 w 262"/>
                      <a:gd name="T39" fmla="*/ 31 h 264"/>
                      <a:gd name="T40" fmla="*/ 30 w 262"/>
                      <a:gd name="T41" fmla="*/ 49 h 264"/>
                      <a:gd name="T42" fmla="*/ 15 w 262"/>
                      <a:gd name="T43" fmla="*/ 70 h 264"/>
                      <a:gd name="T44" fmla="*/ 6 w 262"/>
                      <a:gd name="T45" fmla="*/ 93 h 264"/>
                      <a:gd name="T46" fmla="*/ 1 w 262"/>
                      <a:gd name="T47" fmla="*/ 119 h 264"/>
                      <a:gd name="T48" fmla="*/ 1 w 262"/>
                      <a:gd name="T49" fmla="*/ 145 h 264"/>
                      <a:gd name="T50" fmla="*/ 6 w 262"/>
                      <a:gd name="T51" fmla="*/ 172 h 264"/>
                      <a:gd name="T52" fmla="*/ 15 w 262"/>
                      <a:gd name="T53" fmla="*/ 194 h 264"/>
                      <a:gd name="T54" fmla="*/ 30 w 262"/>
                      <a:gd name="T55" fmla="*/ 215 h 264"/>
                      <a:gd name="T56" fmla="*/ 48 w 262"/>
                      <a:gd name="T57" fmla="*/ 234 h 264"/>
                      <a:gd name="T58" fmla="*/ 68 w 262"/>
                      <a:gd name="T59" fmla="*/ 248 h 264"/>
                      <a:gd name="T60" fmla="*/ 92 w 262"/>
                      <a:gd name="T61" fmla="*/ 257 h 264"/>
                      <a:gd name="T62" fmla="*/ 118 w 262"/>
                      <a:gd name="T63" fmla="*/ 263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62" h="264">
                        <a:moveTo>
                          <a:pt x="132" y="264"/>
                        </a:moveTo>
                        <a:lnTo>
                          <a:pt x="145" y="263"/>
                        </a:lnTo>
                        <a:lnTo>
                          <a:pt x="158" y="261"/>
                        </a:lnTo>
                        <a:lnTo>
                          <a:pt x="170" y="257"/>
                        </a:lnTo>
                        <a:lnTo>
                          <a:pt x="182" y="253"/>
                        </a:lnTo>
                        <a:lnTo>
                          <a:pt x="194" y="248"/>
                        </a:lnTo>
                        <a:lnTo>
                          <a:pt x="204" y="242"/>
                        </a:lnTo>
                        <a:lnTo>
                          <a:pt x="215" y="234"/>
                        </a:lnTo>
                        <a:lnTo>
                          <a:pt x="224" y="224"/>
                        </a:lnTo>
                        <a:lnTo>
                          <a:pt x="233" y="215"/>
                        </a:lnTo>
                        <a:lnTo>
                          <a:pt x="240" y="206"/>
                        </a:lnTo>
                        <a:lnTo>
                          <a:pt x="246" y="194"/>
                        </a:lnTo>
                        <a:lnTo>
                          <a:pt x="252" y="184"/>
                        </a:lnTo>
                        <a:lnTo>
                          <a:pt x="257" y="172"/>
                        </a:lnTo>
                        <a:lnTo>
                          <a:pt x="260" y="158"/>
                        </a:lnTo>
                        <a:lnTo>
                          <a:pt x="262" y="145"/>
                        </a:lnTo>
                        <a:lnTo>
                          <a:pt x="262" y="132"/>
                        </a:lnTo>
                        <a:lnTo>
                          <a:pt x="262" y="119"/>
                        </a:lnTo>
                        <a:lnTo>
                          <a:pt x="260" y="106"/>
                        </a:lnTo>
                        <a:lnTo>
                          <a:pt x="257" y="93"/>
                        </a:lnTo>
                        <a:lnTo>
                          <a:pt x="252" y="81"/>
                        </a:lnTo>
                        <a:lnTo>
                          <a:pt x="246" y="70"/>
                        </a:lnTo>
                        <a:lnTo>
                          <a:pt x="240" y="58"/>
                        </a:lnTo>
                        <a:lnTo>
                          <a:pt x="233" y="49"/>
                        </a:lnTo>
                        <a:lnTo>
                          <a:pt x="224" y="40"/>
                        </a:lnTo>
                        <a:lnTo>
                          <a:pt x="215" y="31"/>
                        </a:lnTo>
                        <a:lnTo>
                          <a:pt x="204" y="24"/>
                        </a:lnTo>
                        <a:lnTo>
                          <a:pt x="194" y="17"/>
                        </a:lnTo>
                        <a:lnTo>
                          <a:pt x="182" y="11"/>
                        </a:lnTo>
                        <a:lnTo>
                          <a:pt x="170" y="7"/>
                        </a:lnTo>
                        <a:lnTo>
                          <a:pt x="158" y="4"/>
                        </a:lnTo>
                        <a:lnTo>
                          <a:pt x="145" y="2"/>
                        </a:lnTo>
                        <a:lnTo>
                          <a:pt x="132" y="0"/>
                        </a:lnTo>
                        <a:lnTo>
                          <a:pt x="118" y="2"/>
                        </a:lnTo>
                        <a:lnTo>
                          <a:pt x="105" y="4"/>
                        </a:lnTo>
                        <a:lnTo>
                          <a:pt x="92" y="7"/>
                        </a:lnTo>
                        <a:lnTo>
                          <a:pt x="80" y="11"/>
                        </a:lnTo>
                        <a:lnTo>
                          <a:pt x="68" y="17"/>
                        </a:lnTo>
                        <a:lnTo>
                          <a:pt x="58" y="24"/>
                        </a:lnTo>
                        <a:lnTo>
                          <a:pt x="48" y="31"/>
                        </a:lnTo>
                        <a:lnTo>
                          <a:pt x="38" y="40"/>
                        </a:lnTo>
                        <a:lnTo>
                          <a:pt x="30" y="49"/>
                        </a:lnTo>
                        <a:lnTo>
                          <a:pt x="22" y="58"/>
                        </a:lnTo>
                        <a:lnTo>
                          <a:pt x="15" y="70"/>
                        </a:lnTo>
                        <a:lnTo>
                          <a:pt x="10" y="81"/>
                        </a:lnTo>
                        <a:lnTo>
                          <a:pt x="6" y="93"/>
                        </a:lnTo>
                        <a:lnTo>
                          <a:pt x="2" y="106"/>
                        </a:lnTo>
                        <a:lnTo>
                          <a:pt x="1" y="119"/>
                        </a:lnTo>
                        <a:lnTo>
                          <a:pt x="0" y="132"/>
                        </a:lnTo>
                        <a:lnTo>
                          <a:pt x="1" y="145"/>
                        </a:lnTo>
                        <a:lnTo>
                          <a:pt x="2" y="158"/>
                        </a:lnTo>
                        <a:lnTo>
                          <a:pt x="6" y="172"/>
                        </a:lnTo>
                        <a:lnTo>
                          <a:pt x="10" y="184"/>
                        </a:lnTo>
                        <a:lnTo>
                          <a:pt x="15" y="194"/>
                        </a:lnTo>
                        <a:lnTo>
                          <a:pt x="22" y="206"/>
                        </a:lnTo>
                        <a:lnTo>
                          <a:pt x="30" y="215"/>
                        </a:lnTo>
                        <a:lnTo>
                          <a:pt x="38" y="224"/>
                        </a:lnTo>
                        <a:lnTo>
                          <a:pt x="48" y="234"/>
                        </a:lnTo>
                        <a:lnTo>
                          <a:pt x="58" y="242"/>
                        </a:lnTo>
                        <a:lnTo>
                          <a:pt x="68" y="248"/>
                        </a:lnTo>
                        <a:lnTo>
                          <a:pt x="80" y="253"/>
                        </a:lnTo>
                        <a:lnTo>
                          <a:pt x="92" y="257"/>
                        </a:lnTo>
                        <a:lnTo>
                          <a:pt x="105" y="261"/>
                        </a:lnTo>
                        <a:lnTo>
                          <a:pt x="118" y="263"/>
                        </a:lnTo>
                        <a:lnTo>
                          <a:pt x="132" y="264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04" name="Freeform 288"/>
                  <p:cNvSpPr>
                    <a:spLocks/>
                  </p:cNvSpPr>
                  <p:nvPr/>
                </p:nvSpPr>
                <p:spPr bwMode="auto">
                  <a:xfrm>
                    <a:off x="3138" y="1638"/>
                    <a:ext cx="21" cy="20"/>
                  </a:xfrm>
                  <a:custGeom>
                    <a:avLst/>
                    <a:gdLst>
                      <a:gd name="T0" fmla="*/ 40 w 80"/>
                      <a:gd name="T1" fmla="*/ 82 h 82"/>
                      <a:gd name="T2" fmla="*/ 48 w 80"/>
                      <a:gd name="T3" fmla="*/ 81 h 82"/>
                      <a:gd name="T4" fmla="*/ 56 w 80"/>
                      <a:gd name="T5" fmla="*/ 78 h 82"/>
                      <a:gd name="T6" fmla="*/ 63 w 80"/>
                      <a:gd name="T7" fmla="*/ 75 h 82"/>
                      <a:gd name="T8" fmla="*/ 68 w 80"/>
                      <a:gd name="T9" fmla="*/ 70 h 82"/>
                      <a:gd name="T10" fmla="*/ 73 w 80"/>
                      <a:gd name="T11" fmla="*/ 63 h 82"/>
                      <a:gd name="T12" fmla="*/ 77 w 80"/>
                      <a:gd name="T13" fmla="*/ 57 h 82"/>
                      <a:gd name="T14" fmla="*/ 80 w 80"/>
                      <a:gd name="T15" fmla="*/ 49 h 82"/>
                      <a:gd name="T16" fmla="*/ 80 w 80"/>
                      <a:gd name="T17" fmla="*/ 41 h 82"/>
                      <a:gd name="T18" fmla="*/ 80 w 80"/>
                      <a:gd name="T19" fmla="*/ 33 h 82"/>
                      <a:gd name="T20" fmla="*/ 77 w 80"/>
                      <a:gd name="T21" fmla="*/ 25 h 82"/>
                      <a:gd name="T22" fmla="*/ 73 w 80"/>
                      <a:gd name="T23" fmla="*/ 19 h 82"/>
                      <a:gd name="T24" fmla="*/ 68 w 80"/>
                      <a:gd name="T25" fmla="*/ 12 h 82"/>
                      <a:gd name="T26" fmla="*/ 63 w 80"/>
                      <a:gd name="T27" fmla="*/ 7 h 82"/>
                      <a:gd name="T28" fmla="*/ 56 w 80"/>
                      <a:gd name="T29" fmla="*/ 4 h 82"/>
                      <a:gd name="T30" fmla="*/ 48 w 80"/>
                      <a:gd name="T31" fmla="*/ 2 h 82"/>
                      <a:gd name="T32" fmla="*/ 40 w 80"/>
                      <a:gd name="T33" fmla="*/ 0 h 82"/>
                      <a:gd name="T34" fmla="*/ 31 w 80"/>
                      <a:gd name="T35" fmla="*/ 2 h 82"/>
                      <a:gd name="T36" fmla="*/ 25 w 80"/>
                      <a:gd name="T37" fmla="*/ 4 h 82"/>
                      <a:gd name="T38" fmla="*/ 17 w 80"/>
                      <a:gd name="T39" fmla="*/ 7 h 82"/>
                      <a:gd name="T40" fmla="*/ 11 w 80"/>
                      <a:gd name="T41" fmla="*/ 12 h 82"/>
                      <a:gd name="T42" fmla="*/ 6 w 80"/>
                      <a:gd name="T43" fmla="*/ 19 h 82"/>
                      <a:gd name="T44" fmla="*/ 2 w 80"/>
                      <a:gd name="T45" fmla="*/ 25 h 82"/>
                      <a:gd name="T46" fmla="*/ 0 w 80"/>
                      <a:gd name="T47" fmla="*/ 33 h 82"/>
                      <a:gd name="T48" fmla="*/ 0 w 80"/>
                      <a:gd name="T49" fmla="*/ 41 h 82"/>
                      <a:gd name="T50" fmla="*/ 0 w 80"/>
                      <a:gd name="T51" fmla="*/ 49 h 82"/>
                      <a:gd name="T52" fmla="*/ 2 w 80"/>
                      <a:gd name="T53" fmla="*/ 57 h 82"/>
                      <a:gd name="T54" fmla="*/ 6 w 80"/>
                      <a:gd name="T55" fmla="*/ 63 h 82"/>
                      <a:gd name="T56" fmla="*/ 11 w 80"/>
                      <a:gd name="T57" fmla="*/ 70 h 82"/>
                      <a:gd name="T58" fmla="*/ 17 w 80"/>
                      <a:gd name="T59" fmla="*/ 75 h 82"/>
                      <a:gd name="T60" fmla="*/ 25 w 80"/>
                      <a:gd name="T61" fmla="*/ 78 h 82"/>
                      <a:gd name="T62" fmla="*/ 31 w 80"/>
                      <a:gd name="T63" fmla="*/ 81 h 82"/>
                      <a:gd name="T64" fmla="*/ 40 w 80"/>
                      <a:gd name="T65" fmla="*/ 82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80" h="82">
                        <a:moveTo>
                          <a:pt x="40" y="82"/>
                        </a:moveTo>
                        <a:lnTo>
                          <a:pt x="48" y="81"/>
                        </a:lnTo>
                        <a:lnTo>
                          <a:pt x="56" y="78"/>
                        </a:lnTo>
                        <a:lnTo>
                          <a:pt x="63" y="75"/>
                        </a:lnTo>
                        <a:lnTo>
                          <a:pt x="68" y="70"/>
                        </a:lnTo>
                        <a:lnTo>
                          <a:pt x="73" y="63"/>
                        </a:lnTo>
                        <a:lnTo>
                          <a:pt x="77" y="57"/>
                        </a:lnTo>
                        <a:lnTo>
                          <a:pt x="80" y="49"/>
                        </a:lnTo>
                        <a:lnTo>
                          <a:pt x="80" y="41"/>
                        </a:lnTo>
                        <a:lnTo>
                          <a:pt x="80" y="33"/>
                        </a:lnTo>
                        <a:lnTo>
                          <a:pt x="77" y="25"/>
                        </a:lnTo>
                        <a:lnTo>
                          <a:pt x="73" y="19"/>
                        </a:lnTo>
                        <a:lnTo>
                          <a:pt x="68" y="12"/>
                        </a:lnTo>
                        <a:lnTo>
                          <a:pt x="63" y="7"/>
                        </a:lnTo>
                        <a:lnTo>
                          <a:pt x="56" y="4"/>
                        </a:lnTo>
                        <a:lnTo>
                          <a:pt x="48" y="2"/>
                        </a:lnTo>
                        <a:lnTo>
                          <a:pt x="40" y="0"/>
                        </a:lnTo>
                        <a:lnTo>
                          <a:pt x="31" y="2"/>
                        </a:lnTo>
                        <a:lnTo>
                          <a:pt x="25" y="4"/>
                        </a:lnTo>
                        <a:lnTo>
                          <a:pt x="17" y="7"/>
                        </a:lnTo>
                        <a:lnTo>
                          <a:pt x="11" y="12"/>
                        </a:lnTo>
                        <a:lnTo>
                          <a:pt x="6" y="19"/>
                        </a:lnTo>
                        <a:lnTo>
                          <a:pt x="2" y="25"/>
                        </a:lnTo>
                        <a:lnTo>
                          <a:pt x="0" y="33"/>
                        </a:lnTo>
                        <a:lnTo>
                          <a:pt x="0" y="41"/>
                        </a:lnTo>
                        <a:lnTo>
                          <a:pt x="0" y="49"/>
                        </a:lnTo>
                        <a:lnTo>
                          <a:pt x="2" y="57"/>
                        </a:lnTo>
                        <a:lnTo>
                          <a:pt x="6" y="63"/>
                        </a:lnTo>
                        <a:lnTo>
                          <a:pt x="11" y="70"/>
                        </a:lnTo>
                        <a:lnTo>
                          <a:pt x="17" y="75"/>
                        </a:lnTo>
                        <a:lnTo>
                          <a:pt x="25" y="78"/>
                        </a:lnTo>
                        <a:lnTo>
                          <a:pt x="31" y="81"/>
                        </a:lnTo>
                        <a:lnTo>
                          <a:pt x="40" y="82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05" name="Freeform 289"/>
                  <p:cNvSpPr>
                    <a:spLocks/>
                  </p:cNvSpPr>
                  <p:nvPr/>
                </p:nvSpPr>
                <p:spPr bwMode="auto">
                  <a:xfrm>
                    <a:off x="3138" y="1638"/>
                    <a:ext cx="21" cy="20"/>
                  </a:xfrm>
                  <a:custGeom>
                    <a:avLst/>
                    <a:gdLst>
                      <a:gd name="T0" fmla="*/ 40 w 80"/>
                      <a:gd name="T1" fmla="*/ 82 h 82"/>
                      <a:gd name="T2" fmla="*/ 48 w 80"/>
                      <a:gd name="T3" fmla="*/ 81 h 82"/>
                      <a:gd name="T4" fmla="*/ 56 w 80"/>
                      <a:gd name="T5" fmla="*/ 78 h 82"/>
                      <a:gd name="T6" fmla="*/ 63 w 80"/>
                      <a:gd name="T7" fmla="*/ 75 h 82"/>
                      <a:gd name="T8" fmla="*/ 68 w 80"/>
                      <a:gd name="T9" fmla="*/ 70 h 82"/>
                      <a:gd name="T10" fmla="*/ 73 w 80"/>
                      <a:gd name="T11" fmla="*/ 63 h 82"/>
                      <a:gd name="T12" fmla="*/ 77 w 80"/>
                      <a:gd name="T13" fmla="*/ 57 h 82"/>
                      <a:gd name="T14" fmla="*/ 80 w 80"/>
                      <a:gd name="T15" fmla="*/ 49 h 82"/>
                      <a:gd name="T16" fmla="*/ 80 w 80"/>
                      <a:gd name="T17" fmla="*/ 41 h 82"/>
                      <a:gd name="T18" fmla="*/ 80 w 80"/>
                      <a:gd name="T19" fmla="*/ 33 h 82"/>
                      <a:gd name="T20" fmla="*/ 77 w 80"/>
                      <a:gd name="T21" fmla="*/ 25 h 82"/>
                      <a:gd name="T22" fmla="*/ 73 w 80"/>
                      <a:gd name="T23" fmla="*/ 19 h 82"/>
                      <a:gd name="T24" fmla="*/ 68 w 80"/>
                      <a:gd name="T25" fmla="*/ 12 h 82"/>
                      <a:gd name="T26" fmla="*/ 63 w 80"/>
                      <a:gd name="T27" fmla="*/ 7 h 82"/>
                      <a:gd name="T28" fmla="*/ 56 w 80"/>
                      <a:gd name="T29" fmla="*/ 4 h 82"/>
                      <a:gd name="T30" fmla="*/ 48 w 80"/>
                      <a:gd name="T31" fmla="*/ 2 h 82"/>
                      <a:gd name="T32" fmla="*/ 40 w 80"/>
                      <a:gd name="T33" fmla="*/ 0 h 82"/>
                      <a:gd name="T34" fmla="*/ 31 w 80"/>
                      <a:gd name="T35" fmla="*/ 2 h 82"/>
                      <a:gd name="T36" fmla="*/ 25 w 80"/>
                      <a:gd name="T37" fmla="*/ 4 h 82"/>
                      <a:gd name="T38" fmla="*/ 17 w 80"/>
                      <a:gd name="T39" fmla="*/ 7 h 82"/>
                      <a:gd name="T40" fmla="*/ 11 w 80"/>
                      <a:gd name="T41" fmla="*/ 12 h 82"/>
                      <a:gd name="T42" fmla="*/ 6 w 80"/>
                      <a:gd name="T43" fmla="*/ 19 h 82"/>
                      <a:gd name="T44" fmla="*/ 2 w 80"/>
                      <a:gd name="T45" fmla="*/ 25 h 82"/>
                      <a:gd name="T46" fmla="*/ 0 w 80"/>
                      <a:gd name="T47" fmla="*/ 33 h 82"/>
                      <a:gd name="T48" fmla="*/ 0 w 80"/>
                      <a:gd name="T49" fmla="*/ 41 h 82"/>
                      <a:gd name="T50" fmla="*/ 0 w 80"/>
                      <a:gd name="T51" fmla="*/ 49 h 82"/>
                      <a:gd name="T52" fmla="*/ 2 w 80"/>
                      <a:gd name="T53" fmla="*/ 57 h 82"/>
                      <a:gd name="T54" fmla="*/ 6 w 80"/>
                      <a:gd name="T55" fmla="*/ 63 h 82"/>
                      <a:gd name="T56" fmla="*/ 11 w 80"/>
                      <a:gd name="T57" fmla="*/ 70 h 82"/>
                      <a:gd name="T58" fmla="*/ 17 w 80"/>
                      <a:gd name="T59" fmla="*/ 75 h 82"/>
                      <a:gd name="T60" fmla="*/ 25 w 80"/>
                      <a:gd name="T61" fmla="*/ 78 h 82"/>
                      <a:gd name="T62" fmla="*/ 31 w 80"/>
                      <a:gd name="T63" fmla="*/ 81 h 82"/>
                      <a:gd name="T64" fmla="*/ 40 w 80"/>
                      <a:gd name="T65" fmla="*/ 82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80" h="82">
                        <a:moveTo>
                          <a:pt x="40" y="82"/>
                        </a:moveTo>
                        <a:lnTo>
                          <a:pt x="48" y="81"/>
                        </a:lnTo>
                        <a:lnTo>
                          <a:pt x="56" y="78"/>
                        </a:lnTo>
                        <a:lnTo>
                          <a:pt x="63" y="75"/>
                        </a:lnTo>
                        <a:lnTo>
                          <a:pt x="68" y="70"/>
                        </a:lnTo>
                        <a:lnTo>
                          <a:pt x="73" y="63"/>
                        </a:lnTo>
                        <a:lnTo>
                          <a:pt x="77" y="57"/>
                        </a:lnTo>
                        <a:lnTo>
                          <a:pt x="80" y="49"/>
                        </a:lnTo>
                        <a:lnTo>
                          <a:pt x="80" y="41"/>
                        </a:lnTo>
                        <a:lnTo>
                          <a:pt x="80" y="33"/>
                        </a:lnTo>
                        <a:lnTo>
                          <a:pt x="77" y="25"/>
                        </a:lnTo>
                        <a:lnTo>
                          <a:pt x="73" y="19"/>
                        </a:lnTo>
                        <a:lnTo>
                          <a:pt x="68" y="12"/>
                        </a:lnTo>
                        <a:lnTo>
                          <a:pt x="63" y="7"/>
                        </a:lnTo>
                        <a:lnTo>
                          <a:pt x="56" y="4"/>
                        </a:lnTo>
                        <a:lnTo>
                          <a:pt x="48" y="2"/>
                        </a:lnTo>
                        <a:lnTo>
                          <a:pt x="40" y="0"/>
                        </a:lnTo>
                        <a:lnTo>
                          <a:pt x="31" y="2"/>
                        </a:lnTo>
                        <a:lnTo>
                          <a:pt x="25" y="4"/>
                        </a:lnTo>
                        <a:lnTo>
                          <a:pt x="17" y="7"/>
                        </a:lnTo>
                        <a:lnTo>
                          <a:pt x="11" y="12"/>
                        </a:lnTo>
                        <a:lnTo>
                          <a:pt x="6" y="19"/>
                        </a:lnTo>
                        <a:lnTo>
                          <a:pt x="2" y="25"/>
                        </a:lnTo>
                        <a:lnTo>
                          <a:pt x="0" y="33"/>
                        </a:lnTo>
                        <a:lnTo>
                          <a:pt x="0" y="41"/>
                        </a:lnTo>
                        <a:lnTo>
                          <a:pt x="0" y="49"/>
                        </a:lnTo>
                        <a:lnTo>
                          <a:pt x="2" y="57"/>
                        </a:lnTo>
                        <a:lnTo>
                          <a:pt x="6" y="63"/>
                        </a:lnTo>
                        <a:lnTo>
                          <a:pt x="11" y="70"/>
                        </a:lnTo>
                        <a:lnTo>
                          <a:pt x="17" y="75"/>
                        </a:lnTo>
                        <a:lnTo>
                          <a:pt x="25" y="78"/>
                        </a:lnTo>
                        <a:lnTo>
                          <a:pt x="31" y="81"/>
                        </a:lnTo>
                        <a:lnTo>
                          <a:pt x="40" y="82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06" name="Freeform 290"/>
                  <p:cNvSpPr>
                    <a:spLocks/>
                  </p:cNvSpPr>
                  <p:nvPr/>
                </p:nvSpPr>
                <p:spPr bwMode="auto">
                  <a:xfrm>
                    <a:off x="2896" y="1681"/>
                    <a:ext cx="25" cy="24"/>
                  </a:xfrm>
                  <a:custGeom>
                    <a:avLst/>
                    <a:gdLst>
                      <a:gd name="T0" fmla="*/ 51 w 101"/>
                      <a:gd name="T1" fmla="*/ 99 h 99"/>
                      <a:gd name="T2" fmla="*/ 61 w 101"/>
                      <a:gd name="T3" fmla="*/ 98 h 99"/>
                      <a:gd name="T4" fmla="*/ 70 w 101"/>
                      <a:gd name="T5" fmla="*/ 95 h 99"/>
                      <a:gd name="T6" fmla="*/ 78 w 101"/>
                      <a:gd name="T7" fmla="*/ 91 h 99"/>
                      <a:gd name="T8" fmla="*/ 86 w 101"/>
                      <a:gd name="T9" fmla="*/ 84 h 99"/>
                      <a:gd name="T10" fmla="*/ 91 w 101"/>
                      <a:gd name="T11" fmla="*/ 76 h 99"/>
                      <a:gd name="T12" fmla="*/ 97 w 101"/>
                      <a:gd name="T13" fmla="*/ 69 h 99"/>
                      <a:gd name="T14" fmla="*/ 99 w 101"/>
                      <a:gd name="T15" fmla="*/ 59 h 99"/>
                      <a:gd name="T16" fmla="*/ 101 w 101"/>
                      <a:gd name="T17" fmla="*/ 49 h 99"/>
                      <a:gd name="T18" fmla="*/ 99 w 101"/>
                      <a:gd name="T19" fmla="*/ 40 h 99"/>
                      <a:gd name="T20" fmla="*/ 97 w 101"/>
                      <a:gd name="T21" fmla="*/ 30 h 99"/>
                      <a:gd name="T22" fmla="*/ 91 w 101"/>
                      <a:gd name="T23" fmla="*/ 21 h 99"/>
                      <a:gd name="T24" fmla="*/ 86 w 101"/>
                      <a:gd name="T25" fmla="*/ 14 h 99"/>
                      <a:gd name="T26" fmla="*/ 78 w 101"/>
                      <a:gd name="T27" fmla="*/ 8 h 99"/>
                      <a:gd name="T28" fmla="*/ 70 w 101"/>
                      <a:gd name="T29" fmla="*/ 4 h 99"/>
                      <a:gd name="T30" fmla="*/ 61 w 101"/>
                      <a:gd name="T31" fmla="*/ 0 h 99"/>
                      <a:gd name="T32" fmla="*/ 51 w 101"/>
                      <a:gd name="T33" fmla="*/ 0 h 99"/>
                      <a:gd name="T34" fmla="*/ 40 w 101"/>
                      <a:gd name="T35" fmla="*/ 0 h 99"/>
                      <a:gd name="T36" fmla="*/ 31 w 101"/>
                      <a:gd name="T37" fmla="*/ 4 h 99"/>
                      <a:gd name="T38" fmla="*/ 23 w 101"/>
                      <a:gd name="T39" fmla="*/ 8 h 99"/>
                      <a:gd name="T40" fmla="*/ 15 w 101"/>
                      <a:gd name="T41" fmla="*/ 14 h 99"/>
                      <a:gd name="T42" fmla="*/ 10 w 101"/>
                      <a:gd name="T43" fmla="*/ 21 h 99"/>
                      <a:gd name="T44" fmla="*/ 4 w 101"/>
                      <a:gd name="T45" fmla="*/ 30 h 99"/>
                      <a:gd name="T46" fmla="*/ 2 w 101"/>
                      <a:gd name="T47" fmla="*/ 40 h 99"/>
                      <a:gd name="T48" fmla="*/ 0 w 101"/>
                      <a:gd name="T49" fmla="*/ 49 h 99"/>
                      <a:gd name="T50" fmla="*/ 2 w 101"/>
                      <a:gd name="T51" fmla="*/ 59 h 99"/>
                      <a:gd name="T52" fmla="*/ 4 w 101"/>
                      <a:gd name="T53" fmla="*/ 69 h 99"/>
                      <a:gd name="T54" fmla="*/ 10 w 101"/>
                      <a:gd name="T55" fmla="*/ 76 h 99"/>
                      <a:gd name="T56" fmla="*/ 15 w 101"/>
                      <a:gd name="T57" fmla="*/ 84 h 99"/>
                      <a:gd name="T58" fmla="*/ 23 w 101"/>
                      <a:gd name="T59" fmla="*/ 91 h 99"/>
                      <a:gd name="T60" fmla="*/ 31 w 101"/>
                      <a:gd name="T61" fmla="*/ 95 h 99"/>
                      <a:gd name="T62" fmla="*/ 40 w 101"/>
                      <a:gd name="T63" fmla="*/ 98 h 99"/>
                      <a:gd name="T64" fmla="*/ 51 w 101"/>
                      <a:gd name="T65" fmla="*/ 99 h 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101" h="99">
                        <a:moveTo>
                          <a:pt x="51" y="99"/>
                        </a:moveTo>
                        <a:lnTo>
                          <a:pt x="61" y="98"/>
                        </a:lnTo>
                        <a:lnTo>
                          <a:pt x="70" y="95"/>
                        </a:lnTo>
                        <a:lnTo>
                          <a:pt x="78" y="91"/>
                        </a:lnTo>
                        <a:lnTo>
                          <a:pt x="86" y="84"/>
                        </a:lnTo>
                        <a:lnTo>
                          <a:pt x="91" y="76"/>
                        </a:lnTo>
                        <a:lnTo>
                          <a:pt x="97" y="69"/>
                        </a:lnTo>
                        <a:lnTo>
                          <a:pt x="99" y="59"/>
                        </a:lnTo>
                        <a:lnTo>
                          <a:pt x="101" y="49"/>
                        </a:lnTo>
                        <a:lnTo>
                          <a:pt x="99" y="40"/>
                        </a:lnTo>
                        <a:lnTo>
                          <a:pt x="97" y="30"/>
                        </a:lnTo>
                        <a:lnTo>
                          <a:pt x="91" y="21"/>
                        </a:lnTo>
                        <a:lnTo>
                          <a:pt x="86" y="14"/>
                        </a:lnTo>
                        <a:lnTo>
                          <a:pt x="78" y="8"/>
                        </a:lnTo>
                        <a:lnTo>
                          <a:pt x="70" y="4"/>
                        </a:lnTo>
                        <a:lnTo>
                          <a:pt x="61" y="0"/>
                        </a:lnTo>
                        <a:lnTo>
                          <a:pt x="51" y="0"/>
                        </a:lnTo>
                        <a:lnTo>
                          <a:pt x="40" y="0"/>
                        </a:lnTo>
                        <a:lnTo>
                          <a:pt x="31" y="4"/>
                        </a:lnTo>
                        <a:lnTo>
                          <a:pt x="23" y="8"/>
                        </a:lnTo>
                        <a:lnTo>
                          <a:pt x="15" y="14"/>
                        </a:lnTo>
                        <a:lnTo>
                          <a:pt x="10" y="21"/>
                        </a:lnTo>
                        <a:lnTo>
                          <a:pt x="4" y="30"/>
                        </a:lnTo>
                        <a:lnTo>
                          <a:pt x="2" y="40"/>
                        </a:lnTo>
                        <a:lnTo>
                          <a:pt x="0" y="49"/>
                        </a:lnTo>
                        <a:lnTo>
                          <a:pt x="2" y="59"/>
                        </a:lnTo>
                        <a:lnTo>
                          <a:pt x="4" y="69"/>
                        </a:lnTo>
                        <a:lnTo>
                          <a:pt x="10" y="76"/>
                        </a:lnTo>
                        <a:lnTo>
                          <a:pt x="15" y="84"/>
                        </a:lnTo>
                        <a:lnTo>
                          <a:pt x="23" y="91"/>
                        </a:lnTo>
                        <a:lnTo>
                          <a:pt x="31" y="95"/>
                        </a:lnTo>
                        <a:lnTo>
                          <a:pt x="40" y="98"/>
                        </a:lnTo>
                        <a:lnTo>
                          <a:pt x="51" y="99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07" name="Freeform 291"/>
                  <p:cNvSpPr>
                    <a:spLocks/>
                  </p:cNvSpPr>
                  <p:nvPr/>
                </p:nvSpPr>
                <p:spPr bwMode="auto">
                  <a:xfrm>
                    <a:off x="2896" y="1681"/>
                    <a:ext cx="25" cy="24"/>
                  </a:xfrm>
                  <a:custGeom>
                    <a:avLst/>
                    <a:gdLst>
                      <a:gd name="T0" fmla="*/ 51 w 101"/>
                      <a:gd name="T1" fmla="*/ 99 h 99"/>
                      <a:gd name="T2" fmla="*/ 61 w 101"/>
                      <a:gd name="T3" fmla="*/ 98 h 99"/>
                      <a:gd name="T4" fmla="*/ 70 w 101"/>
                      <a:gd name="T5" fmla="*/ 95 h 99"/>
                      <a:gd name="T6" fmla="*/ 78 w 101"/>
                      <a:gd name="T7" fmla="*/ 91 h 99"/>
                      <a:gd name="T8" fmla="*/ 86 w 101"/>
                      <a:gd name="T9" fmla="*/ 84 h 99"/>
                      <a:gd name="T10" fmla="*/ 91 w 101"/>
                      <a:gd name="T11" fmla="*/ 76 h 99"/>
                      <a:gd name="T12" fmla="*/ 97 w 101"/>
                      <a:gd name="T13" fmla="*/ 69 h 99"/>
                      <a:gd name="T14" fmla="*/ 99 w 101"/>
                      <a:gd name="T15" fmla="*/ 59 h 99"/>
                      <a:gd name="T16" fmla="*/ 101 w 101"/>
                      <a:gd name="T17" fmla="*/ 49 h 99"/>
                      <a:gd name="T18" fmla="*/ 99 w 101"/>
                      <a:gd name="T19" fmla="*/ 40 h 99"/>
                      <a:gd name="T20" fmla="*/ 97 w 101"/>
                      <a:gd name="T21" fmla="*/ 30 h 99"/>
                      <a:gd name="T22" fmla="*/ 91 w 101"/>
                      <a:gd name="T23" fmla="*/ 21 h 99"/>
                      <a:gd name="T24" fmla="*/ 86 w 101"/>
                      <a:gd name="T25" fmla="*/ 14 h 99"/>
                      <a:gd name="T26" fmla="*/ 78 w 101"/>
                      <a:gd name="T27" fmla="*/ 8 h 99"/>
                      <a:gd name="T28" fmla="*/ 70 w 101"/>
                      <a:gd name="T29" fmla="*/ 4 h 99"/>
                      <a:gd name="T30" fmla="*/ 61 w 101"/>
                      <a:gd name="T31" fmla="*/ 0 h 99"/>
                      <a:gd name="T32" fmla="*/ 51 w 101"/>
                      <a:gd name="T33" fmla="*/ 0 h 99"/>
                      <a:gd name="T34" fmla="*/ 40 w 101"/>
                      <a:gd name="T35" fmla="*/ 0 h 99"/>
                      <a:gd name="T36" fmla="*/ 31 w 101"/>
                      <a:gd name="T37" fmla="*/ 4 h 99"/>
                      <a:gd name="T38" fmla="*/ 23 w 101"/>
                      <a:gd name="T39" fmla="*/ 8 h 99"/>
                      <a:gd name="T40" fmla="*/ 15 w 101"/>
                      <a:gd name="T41" fmla="*/ 14 h 99"/>
                      <a:gd name="T42" fmla="*/ 10 w 101"/>
                      <a:gd name="T43" fmla="*/ 21 h 99"/>
                      <a:gd name="T44" fmla="*/ 4 w 101"/>
                      <a:gd name="T45" fmla="*/ 30 h 99"/>
                      <a:gd name="T46" fmla="*/ 2 w 101"/>
                      <a:gd name="T47" fmla="*/ 40 h 99"/>
                      <a:gd name="T48" fmla="*/ 0 w 101"/>
                      <a:gd name="T49" fmla="*/ 49 h 99"/>
                      <a:gd name="T50" fmla="*/ 2 w 101"/>
                      <a:gd name="T51" fmla="*/ 59 h 99"/>
                      <a:gd name="T52" fmla="*/ 4 w 101"/>
                      <a:gd name="T53" fmla="*/ 69 h 99"/>
                      <a:gd name="T54" fmla="*/ 10 w 101"/>
                      <a:gd name="T55" fmla="*/ 76 h 99"/>
                      <a:gd name="T56" fmla="*/ 15 w 101"/>
                      <a:gd name="T57" fmla="*/ 84 h 99"/>
                      <a:gd name="T58" fmla="*/ 23 w 101"/>
                      <a:gd name="T59" fmla="*/ 91 h 99"/>
                      <a:gd name="T60" fmla="*/ 31 w 101"/>
                      <a:gd name="T61" fmla="*/ 95 h 99"/>
                      <a:gd name="T62" fmla="*/ 40 w 101"/>
                      <a:gd name="T63" fmla="*/ 98 h 99"/>
                      <a:gd name="T64" fmla="*/ 51 w 101"/>
                      <a:gd name="T65" fmla="*/ 99 h 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101" h="99">
                        <a:moveTo>
                          <a:pt x="51" y="99"/>
                        </a:moveTo>
                        <a:lnTo>
                          <a:pt x="61" y="98"/>
                        </a:lnTo>
                        <a:lnTo>
                          <a:pt x="70" y="95"/>
                        </a:lnTo>
                        <a:lnTo>
                          <a:pt x="78" y="91"/>
                        </a:lnTo>
                        <a:lnTo>
                          <a:pt x="86" y="84"/>
                        </a:lnTo>
                        <a:lnTo>
                          <a:pt x="91" y="76"/>
                        </a:lnTo>
                        <a:lnTo>
                          <a:pt x="97" y="69"/>
                        </a:lnTo>
                        <a:lnTo>
                          <a:pt x="99" y="59"/>
                        </a:lnTo>
                        <a:lnTo>
                          <a:pt x="101" y="49"/>
                        </a:lnTo>
                        <a:lnTo>
                          <a:pt x="99" y="40"/>
                        </a:lnTo>
                        <a:lnTo>
                          <a:pt x="97" y="30"/>
                        </a:lnTo>
                        <a:lnTo>
                          <a:pt x="91" y="21"/>
                        </a:lnTo>
                        <a:lnTo>
                          <a:pt x="86" y="14"/>
                        </a:lnTo>
                        <a:lnTo>
                          <a:pt x="78" y="8"/>
                        </a:lnTo>
                        <a:lnTo>
                          <a:pt x="70" y="4"/>
                        </a:lnTo>
                        <a:lnTo>
                          <a:pt x="61" y="0"/>
                        </a:lnTo>
                        <a:lnTo>
                          <a:pt x="51" y="0"/>
                        </a:lnTo>
                        <a:lnTo>
                          <a:pt x="40" y="0"/>
                        </a:lnTo>
                        <a:lnTo>
                          <a:pt x="31" y="4"/>
                        </a:lnTo>
                        <a:lnTo>
                          <a:pt x="23" y="8"/>
                        </a:lnTo>
                        <a:lnTo>
                          <a:pt x="15" y="14"/>
                        </a:lnTo>
                        <a:lnTo>
                          <a:pt x="10" y="21"/>
                        </a:lnTo>
                        <a:lnTo>
                          <a:pt x="4" y="30"/>
                        </a:lnTo>
                        <a:lnTo>
                          <a:pt x="2" y="40"/>
                        </a:lnTo>
                        <a:lnTo>
                          <a:pt x="0" y="49"/>
                        </a:lnTo>
                        <a:lnTo>
                          <a:pt x="2" y="59"/>
                        </a:lnTo>
                        <a:lnTo>
                          <a:pt x="4" y="69"/>
                        </a:lnTo>
                        <a:lnTo>
                          <a:pt x="10" y="76"/>
                        </a:lnTo>
                        <a:lnTo>
                          <a:pt x="15" y="84"/>
                        </a:lnTo>
                        <a:lnTo>
                          <a:pt x="23" y="91"/>
                        </a:lnTo>
                        <a:lnTo>
                          <a:pt x="31" y="95"/>
                        </a:lnTo>
                        <a:lnTo>
                          <a:pt x="40" y="98"/>
                        </a:lnTo>
                        <a:lnTo>
                          <a:pt x="51" y="99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08" name="Freeform 292"/>
                  <p:cNvSpPr>
                    <a:spLocks/>
                  </p:cNvSpPr>
                  <p:nvPr/>
                </p:nvSpPr>
                <p:spPr bwMode="auto">
                  <a:xfrm>
                    <a:off x="2835" y="1638"/>
                    <a:ext cx="38" cy="38"/>
                  </a:xfrm>
                  <a:custGeom>
                    <a:avLst/>
                    <a:gdLst>
                      <a:gd name="T0" fmla="*/ 85 w 155"/>
                      <a:gd name="T1" fmla="*/ 154 h 154"/>
                      <a:gd name="T2" fmla="*/ 99 w 155"/>
                      <a:gd name="T3" fmla="*/ 151 h 154"/>
                      <a:gd name="T4" fmla="*/ 114 w 155"/>
                      <a:gd name="T5" fmla="*/ 145 h 154"/>
                      <a:gd name="T6" fmla="*/ 126 w 155"/>
                      <a:gd name="T7" fmla="*/ 137 h 154"/>
                      <a:gd name="T8" fmla="*/ 136 w 155"/>
                      <a:gd name="T9" fmla="*/ 127 h 154"/>
                      <a:gd name="T10" fmla="*/ 144 w 155"/>
                      <a:gd name="T11" fmla="*/ 114 h 154"/>
                      <a:gd name="T12" fmla="*/ 151 w 155"/>
                      <a:gd name="T13" fmla="*/ 100 h 154"/>
                      <a:gd name="T14" fmla="*/ 153 w 155"/>
                      <a:gd name="T15" fmla="*/ 85 h 154"/>
                      <a:gd name="T16" fmla="*/ 153 w 155"/>
                      <a:gd name="T17" fmla="*/ 70 h 154"/>
                      <a:gd name="T18" fmla="*/ 151 w 155"/>
                      <a:gd name="T19" fmla="*/ 54 h 154"/>
                      <a:gd name="T20" fmla="*/ 144 w 155"/>
                      <a:gd name="T21" fmla="*/ 41 h 154"/>
                      <a:gd name="T22" fmla="*/ 136 w 155"/>
                      <a:gd name="T23" fmla="*/ 28 h 154"/>
                      <a:gd name="T24" fmla="*/ 126 w 155"/>
                      <a:gd name="T25" fmla="*/ 19 h 154"/>
                      <a:gd name="T26" fmla="*/ 114 w 155"/>
                      <a:gd name="T27" fmla="*/ 9 h 154"/>
                      <a:gd name="T28" fmla="*/ 99 w 155"/>
                      <a:gd name="T29" fmla="*/ 4 h 154"/>
                      <a:gd name="T30" fmla="*/ 85 w 155"/>
                      <a:gd name="T31" fmla="*/ 0 h 154"/>
                      <a:gd name="T32" fmla="*/ 69 w 155"/>
                      <a:gd name="T33" fmla="*/ 0 h 154"/>
                      <a:gd name="T34" fmla="*/ 54 w 155"/>
                      <a:gd name="T35" fmla="*/ 4 h 154"/>
                      <a:gd name="T36" fmla="*/ 40 w 155"/>
                      <a:gd name="T37" fmla="*/ 9 h 154"/>
                      <a:gd name="T38" fmla="*/ 28 w 155"/>
                      <a:gd name="T39" fmla="*/ 19 h 154"/>
                      <a:gd name="T40" fmla="*/ 17 w 155"/>
                      <a:gd name="T41" fmla="*/ 28 h 154"/>
                      <a:gd name="T42" fmla="*/ 9 w 155"/>
                      <a:gd name="T43" fmla="*/ 41 h 154"/>
                      <a:gd name="T44" fmla="*/ 3 w 155"/>
                      <a:gd name="T45" fmla="*/ 54 h 154"/>
                      <a:gd name="T46" fmla="*/ 0 w 155"/>
                      <a:gd name="T47" fmla="*/ 70 h 154"/>
                      <a:gd name="T48" fmla="*/ 0 w 155"/>
                      <a:gd name="T49" fmla="*/ 85 h 154"/>
                      <a:gd name="T50" fmla="*/ 3 w 155"/>
                      <a:gd name="T51" fmla="*/ 100 h 154"/>
                      <a:gd name="T52" fmla="*/ 9 w 155"/>
                      <a:gd name="T53" fmla="*/ 114 h 154"/>
                      <a:gd name="T54" fmla="*/ 17 w 155"/>
                      <a:gd name="T55" fmla="*/ 127 h 154"/>
                      <a:gd name="T56" fmla="*/ 28 w 155"/>
                      <a:gd name="T57" fmla="*/ 137 h 154"/>
                      <a:gd name="T58" fmla="*/ 40 w 155"/>
                      <a:gd name="T59" fmla="*/ 145 h 154"/>
                      <a:gd name="T60" fmla="*/ 54 w 155"/>
                      <a:gd name="T61" fmla="*/ 151 h 154"/>
                      <a:gd name="T62" fmla="*/ 69 w 155"/>
                      <a:gd name="T63" fmla="*/ 154 h 1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55" h="154">
                        <a:moveTo>
                          <a:pt x="77" y="154"/>
                        </a:moveTo>
                        <a:lnTo>
                          <a:pt x="85" y="154"/>
                        </a:lnTo>
                        <a:lnTo>
                          <a:pt x="93" y="153"/>
                        </a:lnTo>
                        <a:lnTo>
                          <a:pt x="99" y="151"/>
                        </a:lnTo>
                        <a:lnTo>
                          <a:pt x="107" y="148"/>
                        </a:lnTo>
                        <a:lnTo>
                          <a:pt x="114" y="145"/>
                        </a:lnTo>
                        <a:lnTo>
                          <a:pt x="120" y="141"/>
                        </a:lnTo>
                        <a:lnTo>
                          <a:pt x="126" y="137"/>
                        </a:lnTo>
                        <a:lnTo>
                          <a:pt x="131" y="132"/>
                        </a:lnTo>
                        <a:lnTo>
                          <a:pt x="136" y="127"/>
                        </a:lnTo>
                        <a:lnTo>
                          <a:pt x="141" y="120"/>
                        </a:lnTo>
                        <a:lnTo>
                          <a:pt x="144" y="114"/>
                        </a:lnTo>
                        <a:lnTo>
                          <a:pt x="148" y="107"/>
                        </a:lnTo>
                        <a:lnTo>
                          <a:pt x="151" y="100"/>
                        </a:lnTo>
                        <a:lnTo>
                          <a:pt x="152" y="93"/>
                        </a:lnTo>
                        <a:lnTo>
                          <a:pt x="153" y="85"/>
                        </a:lnTo>
                        <a:lnTo>
                          <a:pt x="155" y="77"/>
                        </a:lnTo>
                        <a:lnTo>
                          <a:pt x="153" y="70"/>
                        </a:lnTo>
                        <a:lnTo>
                          <a:pt x="152" y="62"/>
                        </a:lnTo>
                        <a:lnTo>
                          <a:pt x="151" y="54"/>
                        </a:lnTo>
                        <a:lnTo>
                          <a:pt x="148" y="48"/>
                        </a:lnTo>
                        <a:lnTo>
                          <a:pt x="144" y="41"/>
                        </a:lnTo>
                        <a:lnTo>
                          <a:pt x="141" y="34"/>
                        </a:lnTo>
                        <a:lnTo>
                          <a:pt x="136" y="28"/>
                        </a:lnTo>
                        <a:lnTo>
                          <a:pt x="131" y="23"/>
                        </a:lnTo>
                        <a:lnTo>
                          <a:pt x="126" y="19"/>
                        </a:lnTo>
                        <a:lnTo>
                          <a:pt x="120" y="13"/>
                        </a:lnTo>
                        <a:lnTo>
                          <a:pt x="114" y="9"/>
                        </a:lnTo>
                        <a:lnTo>
                          <a:pt x="107" y="7"/>
                        </a:lnTo>
                        <a:lnTo>
                          <a:pt x="99" y="4"/>
                        </a:lnTo>
                        <a:lnTo>
                          <a:pt x="93" y="2"/>
                        </a:lnTo>
                        <a:lnTo>
                          <a:pt x="85" y="0"/>
                        </a:lnTo>
                        <a:lnTo>
                          <a:pt x="77" y="0"/>
                        </a:lnTo>
                        <a:lnTo>
                          <a:pt x="69" y="0"/>
                        </a:lnTo>
                        <a:lnTo>
                          <a:pt x="61" y="2"/>
                        </a:lnTo>
                        <a:lnTo>
                          <a:pt x="54" y="4"/>
                        </a:lnTo>
                        <a:lnTo>
                          <a:pt x="46" y="7"/>
                        </a:lnTo>
                        <a:lnTo>
                          <a:pt x="40" y="9"/>
                        </a:lnTo>
                        <a:lnTo>
                          <a:pt x="34" y="13"/>
                        </a:lnTo>
                        <a:lnTo>
                          <a:pt x="28" y="19"/>
                        </a:lnTo>
                        <a:lnTo>
                          <a:pt x="23" y="23"/>
                        </a:lnTo>
                        <a:lnTo>
                          <a:pt x="17" y="28"/>
                        </a:lnTo>
                        <a:lnTo>
                          <a:pt x="13" y="34"/>
                        </a:lnTo>
                        <a:lnTo>
                          <a:pt x="9" y="41"/>
                        </a:lnTo>
                        <a:lnTo>
                          <a:pt x="5" y="48"/>
                        </a:lnTo>
                        <a:lnTo>
                          <a:pt x="3" y="54"/>
                        </a:lnTo>
                        <a:lnTo>
                          <a:pt x="1" y="62"/>
                        </a:lnTo>
                        <a:lnTo>
                          <a:pt x="0" y="70"/>
                        </a:lnTo>
                        <a:lnTo>
                          <a:pt x="0" y="77"/>
                        </a:lnTo>
                        <a:lnTo>
                          <a:pt x="0" y="85"/>
                        </a:lnTo>
                        <a:lnTo>
                          <a:pt x="1" y="93"/>
                        </a:lnTo>
                        <a:lnTo>
                          <a:pt x="3" y="100"/>
                        </a:lnTo>
                        <a:lnTo>
                          <a:pt x="5" y="107"/>
                        </a:lnTo>
                        <a:lnTo>
                          <a:pt x="9" y="114"/>
                        </a:lnTo>
                        <a:lnTo>
                          <a:pt x="13" y="120"/>
                        </a:lnTo>
                        <a:lnTo>
                          <a:pt x="17" y="127"/>
                        </a:lnTo>
                        <a:lnTo>
                          <a:pt x="23" y="132"/>
                        </a:lnTo>
                        <a:lnTo>
                          <a:pt x="28" y="137"/>
                        </a:lnTo>
                        <a:lnTo>
                          <a:pt x="34" y="141"/>
                        </a:lnTo>
                        <a:lnTo>
                          <a:pt x="40" y="145"/>
                        </a:lnTo>
                        <a:lnTo>
                          <a:pt x="46" y="148"/>
                        </a:lnTo>
                        <a:lnTo>
                          <a:pt x="54" y="151"/>
                        </a:lnTo>
                        <a:lnTo>
                          <a:pt x="61" y="153"/>
                        </a:lnTo>
                        <a:lnTo>
                          <a:pt x="69" y="154"/>
                        </a:lnTo>
                        <a:lnTo>
                          <a:pt x="77" y="154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09" name="Freeform 293"/>
                  <p:cNvSpPr>
                    <a:spLocks/>
                  </p:cNvSpPr>
                  <p:nvPr/>
                </p:nvSpPr>
                <p:spPr bwMode="auto">
                  <a:xfrm>
                    <a:off x="2835" y="1638"/>
                    <a:ext cx="38" cy="38"/>
                  </a:xfrm>
                  <a:custGeom>
                    <a:avLst/>
                    <a:gdLst>
                      <a:gd name="T0" fmla="*/ 85 w 155"/>
                      <a:gd name="T1" fmla="*/ 154 h 154"/>
                      <a:gd name="T2" fmla="*/ 99 w 155"/>
                      <a:gd name="T3" fmla="*/ 151 h 154"/>
                      <a:gd name="T4" fmla="*/ 114 w 155"/>
                      <a:gd name="T5" fmla="*/ 145 h 154"/>
                      <a:gd name="T6" fmla="*/ 126 w 155"/>
                      <a:gd name="T7" fmla="*/ 137 h 154"/>
                      <a:gd name="T8" fmla="*/ 136 w 155"/>
                      <a:gd name="T9" fmla="*/ 127 h 154"/>
                      <a:gd name="T10" fmla="*/ 144 w 155"/>
                      <a:gd name="T11" fmla="*/ 114 h 154"/>
                      <a:gd name="T12" fmla="*/ 151 w 155"/>
                      <a:gd name="T13" fmla="*/ 100 h 154"/>
                      <a:gd name="T14" fmla="*/ 153 w 155"/>
                      <a:gd name="T15" fmla="*/ 85 h 154"/>
                      <a:gd name="T16" fmla="*/ 153 w 155"/>
                      <a:gd name="T17" fmla="*/ 70 h 154"/>
                      <a:gd name="T18" fmla="*/ 151 w 155"/>
                      <a:gd name="T19" fmla="*/ 54 h 154"/>
                      <a:gd name="T20" fmla="*/ 144 w 155"/>
                      <a:gd name="T21" fmla="*/ 41 h 154"/>
                      <a:gd name="T22" fmla="*/ 136 w 155"/>
                      <a:gd name="T23" fmla="*/ 28 h 154"/>
                      <a:gd name="T24" fmla="*/ 126 w 155"/>
                      <a:gd name="T25" fmla="*/ 19 h 154"/>
                      <a:gd name="T26" fmla="*/ 114 w 155"/>
                      <a:gd name="T27" fmla="*/ 9 h 154"/>
                      <a:gd name="T28" fmla="*/ 99 w 155"/>
                      <a:gd name="T29" fmla="*/ 4 h 154"/>
                      <a:gd name="T30" fmla="*/ 85 w 155"/>
                      <a:gd name="T31" fmla="*/ 0 h 154"/>
                      <a:gd name="T32" fmla="*/ 69 w 155"/>
                      <a:gd name="T33" fmla="*/ 0 h 154"/>
                      <a:gd name="T34" fmla="*/ 54 w 155"/>
                      <a:gd name="T35" fmla="*/ 4 h 154"/>
                      <a:gd name="T36" fmla="*/ 40 w 155"/>
                      <a:gd name="T37" fmla="*/ 9 h 154"/>
                      <a:gd name="T38" fmla="*/ 28 w 155"/>
                      <a:gd name="T39" fmla="*/ 19 h 154"/>
                      <a:gd name="T40" fmla="*/ 17 w 155"/>
                      <a:gd name="T41" fmla="*/ 28 h 154"/>
                      <a:gd name="T42" fmla="*/ 9 w 155"/>
                      <a:gd name="T43" fmla="*/ 41 h 154"/>
                      <a:gd name="T44" fmla="*/ 3 w 155"/>
                      <a:gd name="T45" fmla="*/ 54 h 154"/>
                      <a:gd name="T46" fmla="*/ 0 w 155"/>
                      <a:gd name="T47" fmla="*/ 70 h 154"/>
                      <a:gd name="T48" fmla="*/ 0 w 155"/>
                      <a:gd name="T49" fmla="*/ 85 h 154"/>
                      <a:gd name="T50" fmla="*/ 3 w 155"/>
                      <a:gd name="T51" fmla="*/ 100 h 154"/>
                      <a:gd name="T52" fmla="*/ 9 w 155"/>
                      <a:gd name="T53" fmla="*/ 114 h 154"/>
                      <a:gd name="T54" fmla="*/ 17 w 155"/>
                      <a:gd name="T55" fmla="*/ 127 h 154"/>
                      <a:gd name="T56" fmla="*/ 28 w 155"/>
                      <a:gd name="T57" fmla="*/ 137 h 154"/>
                      <a:gd name="T58" fmla="*/ 40 w 155"/>
                      <a:gd name="T59" fmla="*/ 145 h 154"/>
                      <a:gd name="T60" fmla="*/ 54 w 155"/>
                      <a:gd name="T61" fmla="*/ 151 h 154"/>
                      <a:gd name="T62" fmla="*/ 69 w 155"/>
                      <a:gd name="T63" fmla="*/ 154 h 1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55" h="154">
                        <a:moveTo>
                          <a:pt x="77" y="154"/>
                        </a:moveTo>
                        <a:lnTo>
                          <a:pt x="85" y="154"/>
                        </a:lnTo>
                        <a:lnTo>
                          <a:pt x="93" y="153"/>
                        </a:lnTo>
                        <a:lnTo>
                          <a:pt x="99" y="151"/>
                        </a:lnTo>
                        <a:lnTo>
                          <a:pt x="107" y="148"/>
                        </a:lnTo>
                        <a:lnTo>
                          <a:pt x="114" y="145"/>
                        </a:lnTo>
                        <a:lnTo>
                          <a:pt x="120" y="141"/>
                        </a:lnTo>
                        <a:lnTo>
                          <a:pt x="126" y="137"/>
                        </a:lnTo>
                        <a:lnTo>
                          <a:pt x="131" y="132"/>
                        </a:lnTo>
                        <a:lnTo>
                          <a:pt x="136" y="127"/>
                        </a:lnTo>
                        <a:lnTo>
                          <a:pt x="141" y="120"/>
                        </a:lnTo>
                        <a:lnTo>
                          <a:pt x="144" y="114"/>
                        </a:lnTo>
                        <a:lnTo>
                          <a:pt x="148" y="107"/>
                        </a:lnTo>
                        <a:lnTo>
                          <a:pt x="151" y="100"/>
                        </a:lnTo>
                        <a:lnTo>
                          <a:pt x="152" y="93"/>
                        </a:lnTo>
                        <a:lnTo>
                          <a:pt x="153" y="85"/>
                        </a:lnTo>
                        <a:lnTo>
                          <a:pt x="155" y="77"/>
                        </a:lnTo>
                        <a:lnTo>
                          <a:pt x="153" y="70"/>
                        </a:lnTo>
                        <a:lnTo>
                          <a:pt x="152" y="62"/>
                        </a:lnTo>
                        <a:lnTo>
                          <a:pt x="151" y="54"/>
                        </a:lnTo>
                        <a:lnTo>
                          <a:pt x="148" y="48"/>
                        </a:lnTo>
                        <a:lnTo>
                          <a:pt x="144" y="41"/>
                        </a:lnTo>
                        <a:lnTo>
                          <a:pt x="141" y="34"/>
                        </a:lnTo>
                        <a:lnTo>
                          <a:pt x="136" y="28"/>
                        </a:lnTo>
                        <a:lnTo>
                          <a:pt x="131" y="23"/>
                        </a:lnTo>
                        <a:lnTo>
                          <a:pt x="126" y="19"/>
                        </a:lnTo>
                        <a:lnTo>
                          <a:pt x="120" y="13"/>
                        </a:lnTo>
                        <a:lnTo>
                          <a:pt x="114" y="9"/>
                        </a:lnTo>
                        <a:lnTo>
                          <a:pt x="107" y="7"/>
                        </a:lnTo>
                        <a:lnTo>
                          <a:pt x="99" y="4"/>
                        </a:lnTo>
                        <a:lnTo>
                          <a:pt x="93" y="2"/>
                        </a:lnTo>
                        <a:lnTo>
                          <a:pt x="85" y="0"/>
                        </a:lnTo>
                        <a:lnTo>
                          <a:pt x="77" y="0"/>
                        </a:lnTo>
                        <a:lnTo>
                          <a:pt x="69" y="0"/>
                        </a:lnTo>
                        <a:lnTo>
                          <a:pt x="61" y="2"/>
                        </a:lnTo>
                        <a:lnTo>
                          <a:pt x="54" y="4"/>
                        </a:lnTo>
                        <a:lnTo>
                          <a:pt x="46" y="7"/>
                        </a:lnTo>
                        <a:lnTo>
                          <a:pt x="40" y="9"/>
                        </a:lnTo>
                        <a:lnTo>
                          <a:pt x="34" y="13"/>
                        </a:lnTo>
                        <a:lnTo>
                          <a:pt x="28" y="19"/>
                        </a:lnTo>
                        <a:lnTo>
                          <a:pt x="23" y="23"/>
                        </a:lnTo>
                        <a:lnTo>
                          <a:pt x="17" y="28"/>
                        </a:lnTo>
                        <a:lnTo>
                          <a:pt x="13" y="34"/>
                        </a:lnTo>
                        <a:lnTo>
                          <a:pt x="9" y="41"/>
                        </a:lnTo>
                        <a:lnTo>
                          <a:pt x="5" y="48"/>
                        </a:lnTo>
                        <a:lnTo>
                          <a:pt x="3" y="54"/>
                        </a:lnTo>
                        <a:lnTo>
                          <a:pt x="1" y="62"/>
                        </a:lnTo>
                        <a:lnTo>
                          <a:pt x="0" y="70"/>
                        </a:lnTo>
                        <a:lnTo>
                          <a:pt x="0" y="77"/>
                        </a:lnTo>
                        <a:lnTo>
                          <a:pt x="0" y="85"/>
                        </a:lnTo>
                        <a:lnTo>
                          <a:pt x="1" y="93"/>
                        </a:lnTo>
                        <a:lnTo>
                          <a:pt x="3" y="100"/>
                        </a:lnTo>
                        <a:lnTo>
                          <a:pt x="5" y="107"/>
                        </a:lnTo>
                        <a:lnTo>
                          <a:pt x="9" y="114"/>
                        </a:lnTo>
                        <a:lnTo>
                          <a:pt x="13" y="120"/>
                        </a:lnTo>
                        <a:lnTo>
                          <a:pt x="17" y="127"/>
                        </a:lnTo>
                        <a:lnTo>
                          <a:pt x="23" y="132"/>
                        </a:lnTo>
                        <a:lnTo>
                          <a:pt x="28" y="137"/>
                        </a:lnTo>
                        <a:lnTo>
                          <a:pt x="34" y="141"/>
                        </a:lnTo>
                        <a:lnTo>
                          <a:pt x="40" y="145"/>
                        </a:lnTo>
                        <a:lnTo>
                          <a:pt x="46" y="148"/>
                        </a:lnTo>
                        <a:lnTo>
                          <a:pt x="54" y="151"/>
                        </a:lnTo>
                        <a:lnTo>
                          <a:pt x="61" y="153"/>
                        </a:lnTo>
                        <a:lnTo>
                          <a:pt x="69" y="154"/>
                        </a:lnTo>
                        <a:lnTo>
                          <a:pt x="77" y="154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10" name="Freeform 294"/>
                  <p:cNvSpPr>
                    <a:spLocks/>
                  </p:cNvSpPr>
                  <p:nvPr/>
                </p:nvSpPr>
                <p:spPr bwMode="auto">
                  <a:xfrm>
                    <a:off x="3093" y="1694"/>
                    <a:ext cx="34" cy="34"/>
                  </a:xfrm>
                  <a:custGeom>
                    <a:avLst/>
                    <a:gdLst>
                      <a:gd name="T0" fmla="*/ 69 w 136"/>
                      <a:gd name="T1" fmla="*/ 136 h 136"/>
                      <a:gd name="T2" fmla="*/ 76 w 136"/>
                      <a:gd name="T3" fmla="*/ 135 h 136"/>
                      <a:gd name="T4" fmla="*/ 82 w 136"/>
                      <a:gd name="T5" fmla="*/ 135 h 136"/>
                      <a:gd name="T6" fmla="*/ 89 w 136"/>
                      <a:gd name="T7" fmla="*/ 132 h 136"/>
                      <a:gd name="T8" fmla="*/ 95 w 136"/>
                      <a:gd name="T9" fmla="*/ 131 h 136"/>
                      <a:gd name="T10" fmla="*/ 107 w 136"/>
                      <a:gd name="T11" fmla="*/ 124 h 136"/>
                      <a:gd name="T12" fmla="*/ 117 w 136"/>
                      <a:gd name="T13" fmla="*/ 116 h 136"/>
                      <a:gd name="T14" fmla="*/ 126 w 136"/>
                      <a:gd name="T15" fmla="*/ 106 h 136"/>
                      <a:gd name="T16" fmla="*/ 131 w 136"/>
                      <a:gd name="T17" fmla="*/ 94 h 136"/>
                      <a:gd name="T18" fmla="*/ 134 w 136"/>
                      <a:gd name="T19" fmla="*/ 88 h 136"/>
                      <a:gd name="T20" fmla="*/ 135 w 136"/>
                      <a:gd name="T21" fmla="*/ 82 h 136"/>
                      <a:gd name="T22" fmla="*/ 136 w 136"/>
                      <a:gd name="T23" fmla="*/ 75 h 136"/>
                      <a:gd name="T24" fmla="*/ 136 w 136"/>
                      <a:gd name="T25" fmla="*/ 67 h 136"/>
                      <a:gd name="T26" fmla="*/ 136 w 136"/>
                      <a:gd name="T27" fmla="*/ 61 h 136"/>
                      <a:gd name="T28" fmla="*/ 135 w 136"/>
                      <a:gd name="T29" fmla="*/ 54 h 136"/>
                      <a:gd name="T30" fmla="*/ 134 w 136"/>
                      <a:gd name="T31" fmla="*/ 47 h 136"/>
                      <a:gd name="T32" fmla="*/ 131 w 136"/>
                      <a:gd name="T33" fmla="*/ 41 h 136"/>
                      <a:gd name="T34" fmla="*/ 126 w 136"/>
                      <a:gd name="T35" fmla="*/ 30 h 136"/>
                      <a:gd name="T36" fmla="*/ 117 w 136"/>
                      <a:gd name="T37" fmla="*/ 20 h 136"/>
                      <a:gd name="T38" fmla="*/ 107 w 136"/>
                      <a:gd name="T39" fmla="*/ 12 h 136"/>
                      <a:gd name="T40" fmla="*/ 95 w 136"/>
                      <a:gd name="T41" fmla="*/ 5 h 136"/>
                      <a:gd name="T42" fmla="*/ 89 w 136"/>
                      <a:gd name="T43" fmla="*/ 3 h 136"/>
                      <a:gd name="T44" fmla="*/ 82 w 136"/>
                      <a:gd name="T45" fmla="*/ 1 h 136"/>
                      <a:gd name="T46" fmla="*/ 76 w 136"/>
                      <a:gd name="T47" fmla="*/ 0 h 136"/>
                      <a:gd name="T48" fmla="*/ 69 w 136"/>
                      <a:gd name="T49" fmla="*/ 0 h 136"/>
                      <a:gd name="T50" fmla="*/ 62 w 136"/>
                      <a:gd name="T51" fmla="*/ 0 h 136"/>
                      <a:gd name="T52" fmla="*/ 56 w 136"/>
                      <a:gd name="T53" fmla="*/ 1 h 136"/>
                      <a:gd name="T54" fmla="*/ 49 w 136"/>
                      <a:gd name="T55" fmla="*/ 3 h 136"/>
                      <a:gd name="T56" fmla="*/ 43 w 136"/>
                      <a:gd name="T57" fmla="*/ 5 h 136"/>
                      <a:gd name="T58" fmla="*/ 31 w 136"/>
                      <a:gd name="T59" fmla="*/ 12 h 136"/>
                      <a:gd name="T60" fmla="*/ 20 w 136"/>
                      <a:gd name="T61" fmla="*/ 20 h 136"/>
                      <a:gd name="T62" fmla="*/ 12 w 136"/>
                      <a:gd name="T63" fmla="*/ 30 h 136"/>
                      <a:gd name="T64" fmla="*/ 6 w 136"/>
                      <a:gd name="T65" fmla="*/ 41 h 136"/>
                      <a:gd name="T66" fmla="*/ 4 w 136"/>
                      <a:gd name="T67" fmla="*/ 47 h 136"/>
                      <a:gd name="T68" fmla="*/ 2 w 136"/>
                      <a:gd name="T69" fmla="*/ 54 h 136"/>
                      <a:gd name="T70" fmla="*/ 2 w 136"/>
                      <a:gd name="T71" fmla="*/ 61 h 136"/>
                      <a:gd name="T72" fmla="*/ 0 w 136"/>
                      <a:gd name="T73" fmla="*/ 67 h 136"/>
                      <a:gd name="T74" fmla="*/ 2 w 136"/>
                      <a:gd name="T75" fmla="*/ 75 h 136"/>
                      <a:gd name="T76" fmla="*/ 2 w 136"/>
                      <a:gd name="T77" fmla="*/ 82 h 136"/>
                      <a:gd name="T78" fmla="*/ 4 w 136"/>
                      <a:gd name="T79" fmla="*/ 88 h 136"/>
                      <a:gd name="T80" fmla="*/ 6 w 136"/>
                      <a:gd name="T81" fmla="*/ 94 h 136"/>
                      <a:gd name="T82" fmla="*/ 12 w 136"/>
                      <a:gd name="T83" fmla="*/ 106 h 136"/>
                      <a:gd name="T84" fmla="*/ 20 w 136"/>
                      <a:gd name="T85" fmla="*/ 116 h 136"/>
                      <a:gd name="T86" fmla="*/ 31 w 136"/>
                      <a:gd name="T87" fmla="*/ 124 h 136"/>
                      <a:gd name="T88" fmla="*/ 43 w 136"/>
                      <a:gd name="T89" fmla="*/ 131 h 136"/>
                      <a:gd name="T90" fmla="*/ 49 w 136"/>
                      <a:gd name="T91" fmla="*/ 132 h 136"/>
                      <a:gd name="T92" fmla="*/ 56 w 136"/>
                      <a:gd name="T93" fmla="*/ 135 h 136"/>
                      <a:gd name="T94" fmla="*/ 62 w 136"/>
                      <a:gd name="T95" fmla="*/ 135 h 136"/>
                      <a:gd name="T96" fmla="*/ 69 w 136"/>
                      <a:gd name="T97" fmla="*/ 136 h 1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136" h="136">
                        <a:moveTo>
                          <a:pt x="69" y="136"/>
                        </a:moveTo>
                        <a:lnTo>
                          <a:pt x="76" y="135"/>
                        </a:lnTo>
                        <a:lnTo>
                          <a:pt x="82" y="135"/>
                        </a:lnTo>
                        <a:lnTo>
                          <a:pt x="89" y="132"/>
                        </a:lnTo>
                        <a:lnTo>
                          <a:pt x="95" y="131"/>
                        </a:lnTo>
                        <a:lnTo>
                          <a:pt x="107" y="124"/>
                        </a:lnTo>
                        <a:lnTo>
                          <a:pt x="117" y="116"/>
                        </a:lnTo>
                        <a:lnTo>
                          <a:pt x="126" y="106"/>
                        </a:lnTo>
                        <a:lnTo>
                          <a:pt x="131" y="94"/>
                        </a:lnTo>
                        <a:lnTo>
                          <a:pt x="134" y="88"/>
                        </a:lnTo>
                        <a:lnTo>
                          <a:pt x="135" y="82"/>
                        </a:lnTo>
                        <a:lnTo>
                          <a:pt x="136" y="75"/>
                        </a:lnTo>
                        <a:lnTo>
                          <a:pt x="136" y="67"/>
                        </a:lnTo>
                        <a:lnTo>
                          <a:pt x="136" y="61"/>
                        </a:lnTo>
                        <a:lnTo>
                          <a:pt x="135" y="54"/>
                        </a:lnTo>
                        <a:lnTo>
                          <a:pt x="134" y="47"/>
                        </a:lnTo>
                        <a:lnTo>
                          <a:pt x="131" y="41"/>
                        </a:lnTo>
                        <a:lnTo>
                          <a:pt x="126" y="30"/>
                        </a:lnTo>
                        <a:lnTo>
                          <a:pt x="117" y="20"/>
                        </a:lnTo>
                        <a:lnTo>
                          <a:pt x="107" y="12"/>
                        </a:lnTo>
                        <a:lnTo>
                          <a:pt x="95" y="5"/>
                        </a:lnTo>
                        <a:lnTo>
                          <a:pt x="89" y="3"/>
                        </a:lnTo>
                        <a:lnTo>
                          <a:pt x="82" y="1"/>
                        </a:lnTo>
                        <a:lnTo>
                          <a:pt x="76" y="0"/>
                        </a:lnTo>
                        <a:lnTo>
                          <a:pt x="69" y="0"/>
                        </a:lnTo>
                        <a:lnTo>
                          <a:pt x="62" y="0"/>
                        </a:lnTo>
                        <a:lnTo>
                          <a:pt x="56" y="1"/>
                        </a:lnTo>
                        <a:lnTo>
                          <a:pt x="49" y="3"/>
                        </a:lnTo>
                        <a:lnTo>
                          <a:pt x="43" y="5"/>
                        </a:lnTo>
                        <a:lnTo>
                          <a:pt x="31" y="12"/>
                        </a:lnTo>
                        <a:lnTo>
                          <a:pt x="20" y="20"/>
                        </a:lnTo>
                        <a:lnTo>
                          <a:pt x="12" y="30"/>
                        </a:lnTo>
                        <a:lnTo>
                          <a:pt x="6" y="41"/>
                        </a:lnTo>
                        <a:lnTo>
                          <a:pt x="4" y="47"/>
                        </a:lnTo>
                        <a:lnTo>
                          <a:pt x="2" y="54"/>
                        </a:lnTo>
                        <a:lnTo>
                          <a:pt x="2" y="61"/>
                        </a:lnTo>
                        <a:lnTo>
                          <a:pt x="0" y="67"/>
                        </a:lnTo>
                        <a:lnTo>
                          <a:pt x="2" y="75"/>
                        </a:lnTo>
                        <a:lnTo>
                          <a:pt x="2" y="82"/>
                        </a:lnTo>
                        <a:lnTo>
                          <a:pt x="4" y="88"/>
                        </a:lnTo>
                        <a:lnTo>
                          <a:pt x="6" y="94"/>
                        </a:lnTo>
                        <a:lnTo>
                          <a:pt x="12" y="106"/>
                        </a:lnTo>
                        <a:lnTo>
                          <a:pt x="20" y="116"/>
                        </a:lnTo>
                        <a:lnTo>
                          <a:pt x="31" y="124"/>
                        </a:lnTo>
                        <a:lnTo>
                          <a:pt x="43" y="131"/>
                        </a:lnTo>
                        <a:lnTo>
                          <a:pt x="49" y="132"/>
                        </a:lnTo>
                        <a:lnTo>
                          <a:pt x="56" y="135"/>
                        </a:lnTo>
                        <a:lnTo>
                          <a:pt x="62" y="135"/>
                        </a:lnTo>
                        <a:lnTo>
                          <a:pt x="69" y="136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11" name="Freeform 295"/>
                  <p:cNvSpPr>
                    <a:spLocks/>
                  </p:cNvSpPr>
                  <p:nvPr/>
                </p:nvSpPr>
                <p:spPr bwMode="auto">
                  <a:xfrm>
                    <a:off x="3093" y="1694"/>
                    <a:ext cx="34" cy="34"/>
                  </a:xfrm>
                  <a:custGeom>
                    <a:avLst/>
                    <a:gdLst>
                      <a:gd name="T0" fmla="*/ 69 w 136"/>
                      <a:gd name="T1" fmla="*/ 136 h 136"/>
                      <a:gd name="T2" fmla="*/ 76 w 136"/>
                      <a:gd name="T3" fmla="*/ 135 h 136"/>
                      <a:gd name="T4" fmla="*/ 82 w 136"/>
                      <a:gd name="T5" fmla="*/ 135 h 136"/>
                      <a:gd name="T6" fmla="*/ 89 w 136"/>
                      <a:gd name="T7" fmla="*/ 132 h 136"/>
                      <a:gd name="T8" fmla="*/ 95 w 136"/>
                      <a:gd name="T9" fmla="*/ 131 h 136"/>
                      <a:gd name="T10" fmla="*/ 107 w 136"/>
                      <a:gd name="T11" fmla="*/ 124 h 136"/>
                      <a:gd name="T12" fmla="*/ 117 w 136"/>
                      <a:gd name="T13" fmla="*/ 116 h 136"/>
                      <a:gd name="T14" fmla="*/ 126 w 136"/>
                      <a:gd name="T15" fmla="*/ 106 h 136"/>
                      <a:gd name="T16" fmla="*/ 131 w 136"/>
                      <a:gd name="T17" fmla="*/ 94 h 136"/>
                      <a:gd name="T18" fmla="*/ 134 w 136"/>
                      <a:gd name="T19" fmla="*/ 88 h 136"/>
                      <a:gd name="T20" fmla="*/ 135 w 136"/>
                      <a:gd name="T21" fmla="*/ 82 h 136"/>
                      <a:gd name="T22" fmla="*/ 136 w 136"/>
                      <a:gd name="T23" fmla="*/ 75 h 136"/>
                      <a:gd name="T24" fmla="*/ 136 w 136"/>
                      <a:gd name="T25" fmla="*/ 67 h 136"/>
                      <a:gd name="T26" fmla="*/ 136 w 136"/>
                      <a:gd name="T27" fmla="*/ 61 h 136"/>
                      <a:gd name="T28" fmla="*/ 135 w 136"/>
                      <a:gd name="T29" fmla="*/ 54 h 136"/>
                      <a:gd name="T30" fmla="*/ 134 w 136"/>
                      <a:gd name="T31" fmla="*/ 47 h 136"/>
                      <a:gd name="T32" fmla="*/ 131 w 136"/>
                      <a:gd name="T33" fmla="*/ 41 h 136"/>
                      <a:gd name="T34" fmla="*/ 126 w 136"/>
                      <a:gd name="T35" fmla="*/ 30 h 136"/>
                      <a:gd name="T36" fmla="*/ 117 w 136"/>
                      <a:gd name="T37" fmla="*/ 20 h 136"/>
                      <a:gd name="T38" fmla="*/ 107 w 136"/>
                      <a:gd name="T39" fmla="*/ 12 h 136"/>
                      <a:gd name="T40" fmla="*/ 95 w 136"/>
                      <a:gd name="T41" fmla="*/ 5 h 136"/>
                      <a:gd name="T42" fmla="*/ 89 w 136"/>
                      <a:gd name="T43" fmla="*/ 3 h 136"/>
                      <a:gd name="T44" fmla="*/ 82 w 136"/>
                      <a:gd name="T45" fmla="*/ 1 h 136"/>
                      <a:gd name="T46" fmla="*/ 76 w 136"/>
                      <a:gd name="T47" fmla="*/ 0 h 136"/>
                      <a:gd name="T48" fmla="*/ 69 w 136"/>
                      <a:gd name="T49" fmla="*/ 0 h 136"/>
                      <a:gd name="T50" fmla="*/ 62 w 136"/>
                      <a:gd name="T51" fmla="*/ 0 h 136"/>
                      <a:gd name="T52" fmla="*/ 56 w 136"/>
                      <a:gd name="T53" fmla="*/ 1 h 136"/>
                      <a:gd name="T54" fmla="*/ 49 w 136"/>
                      <a:gd name="T55" fmla="*/ 3 h 136"/>
                      <a:gd name="T56" fmla="*/ 43 w 136"/>
                      <a:gd name="T57" fmla="*/ 5 h 136"/>
                      <a:gd name="T58" fmla="*/ 31 w 136"/>
                      <a:gd name="T59" fmla="*/ 12 h 136"/>
                      <a:gd name="T60" fmla="*/ 20 w 136"/>
                      <a:gd name="T61" fmla="*/ 20 h 136"/>
                      <a:gd name="T62" fmla="*/ 12 w 136"/>
                      <a:gd name="T63" fmla="*/ 30 h 136"/>
                      <a:gd name="T64" fmla="*/ 6 w 136"/>
                      <a:gd name="T65" fmla="*/ 41 h 136"/>
                      <a:gd name="T66" fmla="*/ 4 w 136"/>
                      <a:gd name="T67" fmla="*/ 47 h 136"/>
                      <a:gd name="T68" fmla="*/ 2 w 136"/>
                      <a:gd name="T69" fmla="*/ 54 h 136"/>
                      <a:gd name="T70" fmla="*/ 2 w 136"/>
                      <a:gd name="T71" fmla="*/ 61 h 136"/>
                      <a:gd name="T72" fmla="*/ 0 w 136"/>
                      <a:gd name="T73" fmla="*/ 67 h 136"/>
                      <a:gd name="T74" fmla="*/ 2 w 136"/>
                      <a:gd name="T75" fmla="*/ 75 h 136"/>
                      <a:gd name="T76" fmla="*/ 2 w 136"/>
                      <a:gd name="T77" fmla="*/ 82 h 136"/>
                      <a:gd name="T78" fmla="*/ 4 w 136"/>
                      <a:gd name="T79" fmla="*/ 88 h 136"/>
                      <a:gd name="T80" fmla="*/ 6 w 136"/>
                      <a:gd name="T81" fmla="*/ 94 h 136"/>
                      <a:gd name="T82" fmla="*/ 12 w 136"/>
                      <a:gd name="T83" fmla="*/ 106 h 136"/>
                      <a:gd name="T84" fmla="*/ 20 w 136"/>
                      <a:gd name="T85" fmla="*/ 116 h 136"/>
                      <a:gd name="T86" fmla="*/ 31 w 136"/>
                      <a:gd name="T87" fmla="*/ 124 h 136"/>
                      <a:gd name="T88" fmla="*/ 43 w 136"/>
                      <a:gd name="T89" fmla="*/ 131 h 136"/>
                      <a:gd name="T90" fmla="*/ 49 w 136"/>
                      <a:gd name="T91" fmla="*/ 132 h 136"/>
                      <a:gd name="T92" fmla="*/ 56 w 136"/>
                      <a:gd name="T93" fmla="*/ 135 h 136"/>
                      <a:gd name="T94" fmla="*/ 62 w 136"/>
                      <a:gd name="T95" fmla="*/ 135 h 136"/>
                      <a:gd name="T96" fmla="*/ 69 w 136"/>
                      <a:gd name="T97" fmla="*/ 136 h 1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136" h="136">
                        <a:moveTo>
                          <a:pt x="69" y="136"/>
                        </a:moveTo>
                        <a:lnTo>
                          <a:pt x="76" y="135"/>
                        </a:lnTo>
                        <a:lnTo>
                          <a:pt x="82" y="135"/>
                        </a:lnTo>
                        <a:lnTo>
                          <a:pt x="89" y="132"/>
                        </a:lnTo>
                        <a:lnTo>
                          <a:pt x="95" y="131"/>
                        </a:lnTo>
                        <a:lnTo>
                          <a:pt x="107" y="124"/>
                        </a:lnTo>
                        <a:lnTo>
                          <a:pt x="117" y="116"/>
                        </a:lnTo>
                        <a:lnTo>
                          <a:pt x="126" y="106"/>
                        </a:lnTo>
                        <a:lnTo>
                          <a:pt x="131" y="94"/>
                        </a:lnTo>
                        <a:lnTo>
                          <a:pt x="134" y="88"/>
                        </a:lnTo>
                        <a:lnTo>
                          <a:pt x="135" y="82"/>
                        </a:lnTo>
                        <a:lnTo>
                          <a:pt x="136" y="75"/>
                        </a:lnTo>
                        <a:lnTo>
                          <a:pt x="136" y="67"/>
                        </a:lnTo>
                        <a:lnTo>
                          <a:pt x="136" y="61"/>
                        </a:lnTo>
                        <a:lnTo>
                          <a:pt x="135" y="54"/>
                        </a:lnTo>
                        <a:lnTo>
                          <a:pt x="134" y="47"/>
                        </a:lnTo>
                        <a:lnTo>
                          <a:pt x="131" y="41"/>
                        </a:lnTo>
                        <a:lnTo>
                          <a:pt x="126" y="30"/>
                        </a:lnTo>
                        <a:lnTo>
                          <a:pt x="117" y="20"/>
                        </a:lnTo>
                        <a:lnTo>
                          <a:pt x="107" y="12"/>
                        </a:lnTo>
                        <a:lnTo>
                          <a:pt x="95" y="5"/>
                        </a:lnTo>
                        <a:lnTo>
                          <a:pt x="89" y="3"/>
                        </a:lnTo>
                        <a:lnTo>
                          <a:pt x="82" y="1"/>
                        </a:lnTo>
                        <a:lnTo>
                          <a:pt x="76" y="0"/>
                        </a:lnTo>
                        <a:lnTo>
                          <a:pt x="69" y="0"/>
                        </a:lnTo>
                        <a:lnTo>
                          <a:pt x="62" y="0"/>
                        </a:lnTo>
                        <a:lnTo>
                          <a:pt x="56" y="1"/>
                        </a:lnTo>
                        <a:lnTo>
                          <a:pt x="49" y="3"/>
                        </a:lnTo>
                        <a:lnTo>
                          <a:pt x="43" y="5"/>
                        </a:lnTo>
                        <a:lnTo>
                          <a:pt x="31" y="12"/>
                        </a:lnTo>
                        <a:lnTo>
                          <a:pt x="20" y="20"/>
                        </a:lnTo>
                        <a:lnTo>
                          <a:pt x="12" y="30"/>
                        </a:lnTo>
                        <a:lnTo>
                          <a:pt x="6" y="41"/>
                        </a:lnTo>
                        <a:lnTo>
                          <a:pt x="4" y="47"/>
                        </a:lnTo>
                        <a:lnTo>
                          <a:pt x="2" y="54"/>
                        </a:lnTo>
                        <a:lnTo>
                          <a:pt x="2" y="61"/>
                        </a:lnTo>
                        <a:lnTo>
                          <a:pt x="0" y="67"/>
                        </a:lnTo>
                        <a:lnTo>
                          <a:pt x="2" y="75"/>
                        </a:lnTo>
                        <a:lnTo>
                          <a:pt x="2" y="82"/>
                        </a:lnTo>
                        <a:lnTo>
                          <a:pt x="4" y="88"/>
                        </a:lnTo>
                        <a:lnTo>
                          <a:pt x="6" y="94"/>
                        </a:lnTo>
                        <a:lnTo>
                          <a:pt x="12" y="106"/>
                        </a:lnTo>
                        <a:lnTo>
                          <a:pt x="20" y="116"/>
                        </a:lnTo>
                        <a:lnTo>
                          <a:pt x="31" y="124"/>
                        </a:lnTo>
                        <a:lnTo>
                          <a:pt x="43" y="131"/>
                        </a:lnTo>
                        <a:lnTo>
                          <a:pt x="49" y="132"/>
                        </a:lnTo>
                        <a:lnTo>
                          <a:pt x="56" y="135"/>
                        </a:lnTo>
                        <a:lnTo>
                          <a:pt x="62" y="135"/>
                        </a:lnTo>
                        <a:lnTo>
                          <a:pt x="69" y="136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12" name="Freeform 296"/>
                  <p:cNvSpPr>
                    <a:spLocks/>
                  </p:cNvSpPr>
                  <p:nvPr/>
                </p:nvSpPr>
                <p:spPr bwMode="auto">
                  <a:xfrm>
                    <a:off x="3240" y="1382"/>
                    <a:ext cx="48" cy="48"/>
                  </a:xfrm>
                  <a:custGeom>
                    <a:avLst/>
                    <a:gdLst>
                      <a:gd name="T0" fmla="*/ 105 w 191"/>
                      <a:gd name="T1" fmla="*/ 190 h 191"/>
                      <a:gd name="T2" fmla="*/ 123 w 191"/>
                      <a:gd name="T3" fmla="*/ 186 h 191"/>
                      <a:gd name="T4" fmla="*/ 140 w 191"/>
                      <a:gd name="T5" fmla="*/ 179 h 191"/>
                      <a:gd name="T6" fmla="*/ 155 w 191"/>
                      <a:gd name="T7" fmla="*/ 169 h 191"/>
                      <a:gd name="T8" fmla="*/ 168 w 191"/>
                      <a:gd name="T9" fmla="*/ 155 h 191"/>
                      <a:gd name="T10" fmla="*/ 179 w 191"/>
                      <a:gd name="T11" fmla="*/ 141 h 191"/>
                      <a:gd name="T12" fmla="*/ 185 w 191"/>
                      <a:gd name="T13" fmla="*/ 124 h 191"/>
                      <a:gd name="T14" fmla="*/ 189 w 191"/>
                      <a:gd name="T15" fmla="*/ 105 h 191"/>
                      <a:gd name="T16" fmla="*/ 189 w 191"/>
                      <a:gd name="T17" fmla="*/ 86 h 191"/>
                      <a:gd name="T18" fmla="*/ 185 w 191"/>
                      <a:gd name="T19" fmla="*/ 67 h 191"/>
                      <a:gd name="T20" fmla="*/ 179 w 191"/>
                      <a:gd name="T21" fmla="*/ 50 h 191"/>
                      <a:gd name="T22" fmla="*/ 168 w 191"/>
                      <a:gd name="T23" fmla="*/ 35 h 191"/>
                      <a:gd name="T24" fmla="*/ 155 w 191"/>
                      <a:gd name="T25" fmla="*/ 22 h 191"/>
                      <a:gd name="T26" fmla="*/ 140 w 191"/>
                      <a:gd name="T27" fmla="*/ 12 h 191"/>
                      <a:gd name="T28" fmla="*/ 123 w 191"/>
                      <a:gd name="T29" fmla="*/ 5 h 191"/>
                      <a:gd name="T30" fmla="*/ 105 w 191"/>
                      <a:gd name="T31" fmla="*/ 1 h 191"/>
                      <a:gd name="T32" fmla="*/ 85 w 191"/>
                      <a:gd name="T33" fmla="*/ 1 h 191"/>
                      <a:gd name="T34" fmla="*/ 66 w 191"/>
                      <a:gd name="T35" fmla="*/ 5 h 191"/>
                      <a:gd name="T36" fmla="*/ 49 w 191"/>
                      <a:gd name="T37" fmla="*/ 12 h 191"/>
                      <a:gd name="T38" fmla="*/ 35 w 191"/>
                      <a:gd name="T39" fmla="*/ 22 h 191"/>
                      <a:gd name="T40" fmla="*/ 22 w 191"/>
                      <a:gd name="T41" fmla="*/ 35 h 191"/>
                      <a:gd name="T42" fmla="*/ 11 w 191"/>
                      <a:gd name="T43" fmla="*/ 50 h 191"/>
                      <a:gd name="T44" fmla="*/ 4 w 191"/>
                      <a:gd name="T45" fmla="*/ 67 h 191"/>
                      <a:gd name="T46" fmla="*/ 0 w 191"/>
                      <a:gd name="T47" fmla="*/ 86 h 191"/>
                      <a:gd name="T48" fmla="*/ 0 w 191"/>
                      <a:gd name="T49" fmla="*/ 105 h 191"/>
                      <a:gd name="T50" fmla="*/ 4 w 191"/>
                      <a:gd name="T51" fmla="*/ 124 h 191"/>
                      <a:gd name="T52" fmla="*/ 11 w 191"/>
                      <a:gd name="T53" fmla="*/ 141 h 191"/>
                      <a:gd name="T54" fmla="*/ 22 w 191"/>
                      <a:gd name="T55" fmla="*/ 155 h 191"/>
                      <a:gd name="T56" fmla="*/ 35 w 191"/>
                      <a:gd name="T57" fmla="*/ 169 h 191"/>
                      <a:gd name="T58" fmla="*/ 49 w 191"/>
                      <a:gd name="T59" fmla="*/ 179 h 191"/>
                      <a:gd name="T60" fmla="*/ 66 w 191"/>
                      <a:gd name="T61" fmla="*/ 186 h 191"/>
                      <a:gd name="T62" fmla="*/ 85 w 191"/>
                      <a:gd name="T63" fmla="*/ 190 h 1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91" h="191">
                        <a:moveTo>
                          <a:pt x="95" y="191"/>
                        </a:moveTo>
                        <a:lnTo>
                          <a:pt x="105" y="190"/>
                        </a:lnTo>
                        <a:lnTo>
                          <a:pt x="114" y="188"/>
                        </a:lnTo>
                        <a:lnTo>
                          <a:pt x="123" y="186"/>
                        </a:lnTo>
                        <a:lnTo>
                          <a:pt x="132" y="183"/>
                        </a:lnTo>
                        <a:lnTo>
                          <a:pt x="140" y="179"/>
                        </a:lnTo>
                        <a:lnTo>
                          <a:pt x="148" y="174"/>
                        </a:lnTo>
                        <a:lnTo>
                          <a:pt x="155" y="169"/>
                        </a:lnTo>
                        <a:lnTo>
                          <a:pt x="163" y="162"/>
                        </a:lnTo>
                        <a:lnTo>
                          <a:pt x="168" y="155"/>
                        </a:lnTo>
                        <a:lnTo>
                          <a:pt x="173" y="149"/>
                        </a:lnTo>
                        <a:lnTo>
                          <a:pt x="179" y="141"/>
                        </a:lnTo>
                        <a:lnTo>
                          <a:pt x="183" y="132"/>
                        </a:lnTo>
                        <a:lnTo>
                          <a:pt x="185" y="124"/>
                        </a:lnTo>
                        <a:lnTo>
                          <a:pt x="188" y="115"/>
                        </a:lnTo>
                        <a:lnTo>
                          <a:pt x="189" y="105"/>
                        </a:lnTo>
                        <a:lnTo>
                          <a:pt x="191" y="95"/>
                        </a:lnTo>
                        <a:lnTo>
                          <a:pt x="189" y="86"/>
                        </a:lnTo>
                        <a:lnTo>
                          <a:pt x="188" y="76"/>
                        </a:lnTo>
                        <a:lnTo>
                          <a:pt x="185" y="67"/>
                        </a:lnTo>
                        <a:lnTo>
                          <a:pt x="183" y="58"/>
                        </a:lnTo>
                        <a:lnTo>
                          <a:pt x="179" y="50"/>
                        </a:lnTo>
                        <a:lnTo>
                          <a:pt x="173" y="42"/>
                        </a:lnTo>
                        <a:lnTo>
                          <a:pt x="168" y="35"/>
                        </a:lnTo>
                        <a:lnTo>
                          <a:pt x="163" y="29"/>
                        </a:lnTo>
                        <a:lnTo>
                          <a:pt x="155" y="22"/>
                        </a:lnTo>
                        <a:lnTo>
                          <a:pt x="148" y="17"/>
                        </a:lnTo>
                        <a:lnTo>
                          <a:pt x="140" y="12"/>
                        </a:lnTo>
                        <a:lnTo>
                          <a:pt x="132" y="8"/>
                        </a:lnTo>
                        <a:lnTo>
                          <a:pt x="123" y="5"/>
                        </a:lnTo>
                        <a:lnTo>
                          <a:pt x="114" y="3"/>
                        </a:lnTo>
                        <a:lnTo>
                          <a:pt x="105" y="1"/>
                        </a:lnTo>
                        <a:lnTo>
                          <a:pt x="95" y="0"/>
                        </a:lnTo>
                        <a:lnTo>
                          <a:pt x="85" y="1"/>
                        </a:lnTo>
                        <a:lnTo>
                          <a:pt x="76" y="3"/>
                        </a:lnTo>
                        <a:lnTo>
                          <a:pt x="66" y="5"/>
                        </a:lnTo>
                        <a:lnTo>
                          <a:pt x="59" y="8"/>
                        </a:lnTo>
                        <a:lnTo>
                          <a:pt x="49" y="12"/>
                        </a:lnTo>
                        <a:lnTo>
                          <a:pt x="41" y="17"/>
                        </a:lnTo>
                        <a:lnTo>
                          <a:pt x="35" y="22"/>
                        </a:lnTo>
                        <a:lnTo>
                          <a:pt x="28" y="29"/>
                        </a:lnTo>
                        <a:lnTo>
                          <a:pt x="22" y="35"/>
                        </a:lnTo>
                        <a:lnTo>
                          <a:pt x="16" y="42"/>
                        </a:lnTo>
                        <a:lnTo>
                          <a:pt x="11" y="50"/>
                        </a:lnTo>
                        <a:lnTo>
                          <a:pt x="7" y="58"/>
                        </a:lnTo>
                        <a:lnTo>
                          <a:pt x="4" y="67"/>
                        </a:lnTo>
                        <a:lnTo>
                          <a:pt x="2" y="76"/>
                        </a:lnTo>
                        <a:lnTo>
                          <a:pt x="0" y="86"/>
                        </a:lnTo>
                        <a:lnTo>
                          <a:pt x="0" y="95"/>
                        </a:lnTo>
                        <a:lnTo>
                          <a:pt x="0" y="105"/>
                        </a:lnTo>
                        <a:lnTo>
                          <a:pt x="2" y="115"/>
                        </a:lnTo>
                        <a:lnTo>
                          <a:pt x="4" y="124"/>
                        </a:lnTo>
                        <a:lnTo>
                          <a:pt x="7" y="132"/>
                        </a:lnTo>
                        <a:lnTo>
                          <a:pt x="11" y="141"/>
                        </a:lnTo>
                        <a:lnTo>
                          <a:pt x="16" y="149"/>
                        </a:lnTo>
                        <a:lnTo>
                          <a:pt x="22" y="155"/>
                        </a:lnTo>
                        <a:lnTo>
                          <a:pt x="28" y="162"/>
                        </a:lnTo>
                        <a:lnTo>
                          <a:pt x="35" y="169"/>
                        </a:lnTo>
                        <a:lnTo>
                          <a:pt x="41" y="174"/>
                        </a:lnTo>
                        <a:lnTo>
                          <a:pt x="49" y="179"/>
                        </a:lnTo>
                        <a:lnTo>
                          <a:pt x="59" y="183"/>
                        </a:lnTo>
                        <a:lnTo>
                          <a:pt x="66" y="186"/>
                        </a:lnTo>
                        <a:lnTo>
                          <a:pt x="76" y="188"/>
                        </a:lnTo>
                        <a:lnTo>
                          <a:pt x="85" y="190"/>
                        </a:lnTo>
                        <a:lnTo>
                          <a:pt x="95" y="191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13" name="Freeform 297"/>
                  <p:cNvSpPr>
                    <a:spLocks/>
                  </p:cNvSpPr>
                  <p:nvPr/>
                </p:nvSpPr>
                <p:spPr bwMode="auto">
                  <a:xfrm>
                    <a:off x="3240" y="1382"/>
                    <a:ext cx="48" cy="48"/>
                  </a:xfrm>
                  <a:custGeom>
                    <a:avLst/>
                    <a:gdLst>
                      <a:gd name="T0" fmla="*/ 105 w 191"/>
                      <a:gd name="T1" fmla="*/ 190 h 191"/>
                      <a:gd name="T2" fmla="*/ 123 w 191"/>
                      <a:gd name="T3" fmla="*/ 186 h 191"/>
                      <a:gd name="T4" fmla="*/ 140 w 191"/>
                      <a:gd name="T5" fmla="*/ 179 h 191"/>
                      <a:gd name="T6" fmla="*/ 155 w 191"/>
                      <a:gd name="T7" fmla="*/ 169 h 191"/>
                      <a:gd name="T8" fmla="*/ 168 w 191"/>
                      <a:gd name="T9" fmla="*/ 155 h 191"/>
                      <a:gd name="T10" fmla="*/ 179 w 191"/>
                      <a:gd name="T11" fmla="*/ 141 h 191"/>
                      <a:gd name="T12" fmla="*/ 185 w 191"/>
                      <a:gd name="T13" fmla="*/ 124 h 191"/>
                      <a:gd name="T14" fmla="*/ 189 w 191"/>
                      <a:gd name="T15" fmla="*/ 105 h 191"/>
                      <a:gd name="T16" fmla="*/ 189 w 191"/>
                      <a:gd name="T17" fmla="*/ 86 h 191"/>
                      <a:gd name="T18" fmla="*/ 185 w 191"/>
                      <a:gd name="T19" fmla="*/ 67 h 191"/>
                      <a:gd name="T20" fmla="*/ 179 w 191"/>
                      <a:gd name="T21" fmla="*/ 50 h 191"/>
                      <a:gd name="T22" fmla="*/ 168 w 191"/>
                      <a:gd name="T23" fmla="*/ 35 h 191"/>
                      <a:gd name="T24" fmla="*/ 155 w 191"/>
                      <a:gd name="T25" fmla="*/ 22 h 191"/>
                      <a:gd name="T26" fmla="*/ 140 w 191"/>
                      <a:gd name="T27" fmla="*/ 12 h 191"/>
                      <a:gd name="T28" fmla="*/ 123 w 191"/>
                      <a:gd name="T29" fmla="*/ 5 h 191"/>
                      <a:gd name="T30" fmla="*/ 105 w 191"/>
                      <a:gd name="T31" fmla="*/ 1 h 191"/>
                      <a:gd name="T32" fmla="*/ 85 w 191"/>
                      <a:gd name="T33" fmla="*/ 1 h 191"/>
                      <a:gd name="T34" fmla="*/ 66 w 191"/>
                      <a:gd name="T35" fmla="*/ 5 h 191"/>
                      <a:gd name="T36" fmla="*/ 49 w 191"/>
                      <a:gd name="T37" fmla="*/ 12 h 191"/>
                      <a:gd name="T38" fmla="*/ 35 w 191"/>
                      <a:gd name="T39" fmla="*/ 22 h 191"/>
                      <a:gd name="T40" fmla="*/ 22 w 191"/>
                      <a:gd name="T41" fmla="*/ 35 h 191"/>
                      <a:gd name="T42" fmla="*/ 11 w 191"/>
                      <a:gd name="T43" fmla="*/ 50 h 191"/>
                      <a:gd name="T44" fmla="*/ 4 w 191"/>
                      <a:gd name="T45" fmla="*/ 67 h 191"/>
                      <a:gd name="T46" fmla="*/ 0 w 191"/>
                      <a:gd name="T47" fmla="*/ 86 h 191"/>
                      <a:gd name="T48" fmla="*/ 0 w 191"/>
                      <a:gd name="T49" fmla="*/ 105 h 191"/>
                      <a:gd name="T50" fmla="*/ 4 w 191"/>
                      <a:gd name="T51" fmla="*/ 124 h 191"/>
                      <a:gd name="T52" fmla="*/ 11 w 191"/>
                      <a:gd name="T53" fmla="*/ 141 h 191"/>
                      <a:gd name="T54" fmla="*/ 22 w 191"/>
                      <a:gd name="T55" fmla="*/ 155 h 191"/>
                      <a:gd name="T56" fmla="*/ 35 w 191"/>
                      <a:gd name="T57" fmla="*/ 169 h 191"/>
                      <a:gd name="T58" fmla="*/ 49 w 191"/>
                      <a:gd name="T59" fmla="*/ 179 h 191"/>
                      <a:gd name="T60" fmla="*/ 66 w 191"/>
                      <a:gd name="T61" fmla="*/ 186 h 191"/>
                      <a:gd name="T62" fmla="*/ 85 w 191"/>
                      <a:gd name="T63" fmla="*/ 190 h 1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91" h="191">
                        <a:moveTo>
                          <a:pt x="95" y="191"/>
                        </a:moveTo>
                        <a:lnTo>
                          <a:pt x="105" y="190"/>
                        </a:lnTo>
                        <a:lnTo>
                          <a:pt x="114" y="188"/>
                        </a:lnTo>
                        <a:lnTo>
                          <a:pt x="123" y="186"/>
                        </a:lnTo>
                        <a:lnTo>
                          <a:pt x="132" y="183"/>
                        </a:lnTo>
                        <a:lnTo>
                          <a:pt x="140" y="179"/>
                        </a:lnTo>
                        <a:lnTo>
                          <a:pt x="148" y="174"/>
                        </a:lnTo>
                        <a:lnTo>
                          <a:pt x="155" y="169"/>
                        </a:lnTo>
                        <a:lnTo>
                          <a:pt x="163" y="162"/>
                        </a:lnTo>
                        <a:lnTo>
                          <a:pt x="168" y="155"/>
                        </a:lnTo>
                        <a:lnTo>
                          <a:pt x="173" y="149"/>
                        </a:lnTo>
                        <a:lnTo>
                          <a:pt x="179" y="141"/>
                        </a:lnTo>
                        <a:lnTo>
                          <a:pt x="183" y="132"/>
                        </a:lnTo>
                        <a:lnTo>
                          <a:pt x="185" y="124"/>
                        </a:lnTo>
                        <a:lnTo>
                          <a:pt x="188" y="115"/>
                        </a:lnTo>
                        <a:lnTo>
                          <a:pt x="189" y="105"/>
                        </a:lnTo>
                        <a:lnTo>
                          <a:pt x="191" y="95"/>
                        </a:lnTo>
                        <a:lnTo>
                          <a:pt x="189" y="86"/>
                        </a:lnTo>
                        <a:lnTo>
                          <a:pt x="188" y="76"/>
                        </a:lnTo>
                        <a:lnTo>
                          <a:pt x="185" y="67"/>
                        </a:lnTo>
                        <a:lnTo>
                          <a:pt x="183" y="58"/>
                        </a:lnTo>
                        <a:lnTo>
                          <a:pt x="179" y="50"/>
                        </a:lnTo>
                        <a:lnTo>
                          <a:pt x="173" y="42"/>
                        </a:lnTo>
                        <a:lnTo>
                          <a:pt x="168" y="35"/>
                        </a:lnTo>
                        <a:lnTo>
                          <a:pt x="163" y="29"/>
                        </a:lnTo>
                        <a:lnTo>
                          <a:pt x="155" y="22"/>
                        </a:lnTo>
                        <a:lnTo>
                          <a:pt x="148" y="17"/>
                        </a:lnTo>
                        <a:lnTo>
                          <a:pt x="140" y="12"/>
                        </a:lnTo>
                        <a:lnTo>
                          <a:pt x="132" y="8"/>
                        </a:lnTo>
                        <a:lnTo>
                          <a:pt x="123" y="5"/>
                        </a:lnTo>
                        <a:lnTo>
                          <a:pt x="114" y="3"/>
                        </a:lnTo>
                        <a:lnTo>
                          <a:pt x="105" y="1"/>
                        </a:lnTo>
                        <a:lnTo>
                          <a:pt x="95" y="0"/>
                        </a:lnTo>
                        <a:lnTo>
                          <a:pt x="85" y="1"/>
                        </a:lnTo>
                        <a:lnTo>
                          <a:pt x="76" y="3"/>
                        </a:lnTo>
                        <a:lnTo>
                          <a:pt x="66" y="5"/>
                        </a:lnTo>
                        <a:lnTo>
                          <a:pt x="59" y="8"/>
                        </a:lnTo>
                        <a:lnTo>
                          <a:pt x="49" y="12"/>
                        </a:lnTo>
                        <a:lnTo>
                          <a:pt x="41" y="17"/>
                        </a:lnTo>
                        <a:lnTo>
                          <a:pt x="35" y="22"/>
                        </a:lnTo>
                        <a:lnTo>
                          <a:pt x="28" y="29"/>
                        </a:lnTo>
                        <a:lnTo>
                          <a:pt x="22" y="35"/>
                        </a:lnTo>
                        <a:lnTo>
                          <a:pt x="16" y="42"/>
                        </a:lnTo>
                        <a:lnTo>
                          <a:pt x="11" y="50"/>
                        </a:lnTo>
                        <a:lnTo>
                          <a:pt x="7" y="58"/>
                        </a:lnTo>
                        <a:lnTo>
                          <a:pt x="4" y="67"/>
                        </a:lnTo>
                        <a:lnTo>
                          <a:pt x="2" y="76"/>
                        </a:lnTo>
                        <a:lnTo>
                          <a:pt x="0" y="86"/>
                        </a:lnTo>
                        <a:lnTo>
                          <a:pt x="0" y="95"/>
                        </a:lnTo>
                        <a:lnTo>
                          <a:pt x="0" y="105"/>
                        </a:lnTo>
                        <a:lnTo>
                          <a:pt x="2" y="115"/>
                        </a:lnTo>
                        <a:lnTo>
                          <a:pt x="4" y="124"/>
                        </a:lnTo>
                        <a:lnTo>
                          <a:pt x="7" y="132"/>
                        </a:lnTo>
                        <a:lnTo>
                          <a:pt x="11" y="141"/>
                        </a:lnTo>
                        <a:lnTo>
                          <a:pt x="16" y="149"/>
                        </a:lnTo>
                        <a:lnTo>
                          <a:pt x="22" y="155"/>
                        </a:lnTo>
                        <a:lnTo>
                          <a:pt x="28" y="162"/>
                        </a:lnTo>
                        <a:lnTo>
                          <a:pt x="35" y="169"/>
                        </a:lnTo>
                        <a:lnTo>
                          <a:pt x="41" y="174"/>
                        </a:lnTo>
                        <a:lnTo>
                          <a:pt x="49" y="179"/>
                        </a:lnTo>
                        <a:lnTo>
                          <a:pt x="59" y="183"/>
                        </a:lnTo>
                        <a:lnTo>
                          <a:pt x="66" y="186"/>
                        </a:lnTo>
                        <a:lnTo>
                          <a:pt x="76" y="188"/>
                        </a:lnTo>
                        <a:lnTo>
                          <a:pt x="85" y="190"/>
                        </a:lnTo>
                        <a:lnTo>
                          <a:pt x="95" y="191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14" name="Freeform 298"/>
                  <p:cNvSpPr>
                    <a:spLocks/>
                  </p:cNvSpPr>
                  <p:nvPr/>
                </p:nvSpPr>
                <p:spPr bwMode="auto">
                  <a:xfrm>
                    <a:off x="3233" y="1488"/>
                    <a:ext cx="30" cy="30"/>
                  </a:xfrm>
                  <a:custGeom>
                    <a:avLst/>
                    <a:gdLst>
                      <a:gd name="T0" fmla="*/ 59 w 117"/>
                      <a:gd name="T1" fmla="*/ 117 h 117"/>
                      <a:gd name="T2" fmla="*/ 71 w 117"/>
                      <a:gd name="T3" fmla="*/ 116 h 117"/>
                      <a:gd name="T4" fmla="*/ 82 w 117"/>
                      <a:gd name="T5" fmla="*/ 113 h 117"/>
                      <a:gd name="T6" fmla="*/ 92 w 117"/>
                      <a:gd name="T7" fmla="*/ 108 h 117"/>
                      <a:gd name="T8" fmla="*/ 100 w 117"/>
                      <a:gd name="T9" fmla="*/ 100 h 117"/>
                      <a:gd name="T10" fmla="*/ 108 w 117"/>
                      <a:gd name="T11" fmla="*/ 92 h 117"/>
                      <a:gd name="T12" fmla="*/ 113 w 117"/>
                      <a:gd name="T13" fmla="*/ 82 h 117"/>
                      <a:gd name="T14" fmla="*/ 116 w 117"/>
                      <a:gd name="T15" fmla="*/ 71 h 117"/>
                      <a:gd name="T16" fmla="*/ 117 w 117"/>
                      <a:gd name="T17" fmla="*/ 59 h 117"/>
                      <a:gd name="T18" fmla="*/ 116 w 117"/>
                      <a:gd name="T19" fmla="*/ 47 h 117"/>
                      <a:gd name="T20" fmla="*/ 113 w 117"/>
                      <a:gd name="T21" fmla="*/ 35 h 117"/>
                      <a:gd name="T22" fmla="*/ 108 w 117"/>
                      <a:gd name="T23" fmla="*/ 26 h 117"/>
                      <a:gd name="T24" fmla="*/ 100 w 117"/>
                      <a:gd name="T25" fmla="*/ 17 h 117"/>
                      <a:gd name="T26" fmla="*/ 92 w 117"/>
                      <a:gd name="T27" fmla="*/ 10 h 117"/>
                      <a:gd name="T28" fmla="*/ 82 w 117"/>
                      <a:gd name="T29" fmla="*/ 5 h 117"/>
                      <a:gd name="T30" fmla="*/ 71 w 117"/>
                      <a:gd name="T31" fmla="*/ 1 h 117"/>
                      <a:gd name="T32" fmla="*/ 59 w 117"/>
                      <a:gd name="T33" fmla="*/ 0 h 117"/>
                      <a:gd name="T34" fmla="*/ 47 w 117"/>
                      <a:gd name="T35" fmla="*/ 1 h 117"/>
                      <a:gd name="T36" fmla="*/ 35 w 117"/>
                      <a:gd name="T37" fmla="*/ 5 h 117"/>
                      <a:gd name="T38" fmla="*/ 26 w 117"/>
                      <a:gd name="T39" fmla="*/ 10 h 117"/>
                      <a:gd name="T40" fmla="*/ 17 w 117"/>
                      <a:gd name="T41" fmla="*/ 17 h 117"/>
                      <a:gd name="T42" fmla="*/ 10 w 117"/>
                      <a:gd name="T43" fmla="*/ 26 h 117"/>
                      <a:gd name="T44" fmla="*/ 5 w 117"/>
                      <a:gd name="T45" fmla="*/ 35 h 117"/>
                      <a:gd name="T46" fmla="*/ 1 w 117"/>
                      <a:gd name="T47" fmla="*/ 47 h 117"/>
                      <a:gd name="T48" fmla="*/ 0 w 117"/>
                      <a:gd name="T49" fmla="*/ 59 h 117"/>
                      <a:gd name="T50" fmla="*/ 1 w 117"/>
                      <a:gd name="T51" fmla="*/ 71 h 117"/>
                      <a:gd name="T52" fmla="*/ 5 w 117"/>
                      <a:gd name="T53" fmla="*/ 82 h 117"/>
                      <a:gd name="T54" fmla="*/ 10 w 117"/>
                      <a:gd name="T55" fmla="*/ 92 h 117"/>
                      <a:gd name="T56" fmla="*/ 17 w 117"/>
                      <a:gd name="T57" fmla="*/ 100 h 117"/>
                      <a:gd name="T58" fmla="*/ 26 w 117"/>
                      <a:gd name="T59" fmla="*/ 108 h 117"/>
                      <a:gd name="T60" fmla="*/ 35 w 117"/>
                      <a:gd name="T61" fmla="*/ 113 h 117"/>
                      <a:gd name="T62" fmla="*/ 47 w 117"/>
                      <a:gd name="T63" fmla="*/ 116 h 117"/>
                      <a:gd name="T64" fmla="*/ 59 w 117"/>
                      <a:gd name="T65" fmla="*/ 117 h 1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117" h="117">
                        <a:moveTo>
                          <a:pt x="59" y="117"/>
                        </a:moveTo>
                        <a:lnTo>
                          <a:pt x="71" y="116"/>
                        </a:lnTo>
                        <a:lnTo>
                          <a:pt x="82" y="113"/>
                        </a:lnTo>
                        <a:lnTo>
                          <a:pt x="92" y="108"/>
                        </a:lnTo>
                        <a:lnTo>
                          <a:pt x="100" y="100"/>
                        </a:lnTo>
                        <a:lnTo>
                          <a:pt x="108" y="92"/>
                        </a:lnTo>
                        <a:lnTo>
                          <a:pt x="113" y="82"/>
                        </a:lnTo>
                        <a:lnTo>
                          <a:pt x="116" y="71"/>
                        </a:lnTo>
                        <a:lnTo>
                          <a:pt x="117" y="59"/>
                        </a:lnTo>
                        <a:lnTo>
                          <a:pt x="116" y="47"/>
                        </a:lnTo>
                        <a:lnTo>
                          <a:pt x="113" y="35"/>
                        </a:lnTo>
                        <a:lnTo>
                          <a:pt x="108" y="26"/>
                        </a:lnTo>
                        <a:lnTo>
                          <a:pt x="100" y="17"/>
                        </a:lnTo>
                        <a:lnTo>
                          <a:pt x="92" y="10"/>
                        </a:lnTo>
                        <a:lnTo>
                          <a:pt x="82" y="5"/>
                        </a:lnTo>
                        <a:lnTo>
                          <a:pt x="71" y="1"/>
                        </a:lnTo>
                        <a:lnTo>
                          <a:pt x="59" y="0"/>
                        </a:lnTo>
                        <a:lnTo>
                          <a:pt x="47" y="1"/>
                        </a:lnTo>
                        <a:lnTo>
                          <a:pt x="35" y="5"/>
                        </a:lnTo>
                        <a:lnTo>
                          <a:pt x="26" y="10"/>
                        </a:lnTo>
                        <a:lnTo>
                          <a:pt x="17" y="17"/>
                        </a:lnTo>
                        <a:lnTo>
                          <a:pt x="10" y="26"/>
                        </a:lnTo>
                        <a:lnTo>
                          <a:pt x="5" y="35"/>
                        </a:lnTo>
                        <a:lnTo>
                          <a:pt x="1" y="47"/>
                        </a:lnTo>
                        <a:lnTo>
                          <a:pt x="0" y="59"/>
                        </a:lnTo>
                        <a:lnTo>
                          <a:pt x="1" y="71"/>
                        </a:lnTo>
                        <a:lnTo>
                          <a:pt x="5" y="82"/>
                        </a:lnTo>
                        <a:lnTo>
                          <a:pt x="10" y="92"/>
                        </a:lnTo>
                        <a:lnTo>
                          <a:pt x="17" y="100"/>
                        </a:lnTo>
                        <a:lnTo>
                          <a:pt x="26" y="108"/>
                        </a:lnTo>
                        <a:lnTo>
                          <a:pt x="35" y="113"/>
                        </a:lnTo>
                        <a:lnTo>
                          <a:pt x="47" y="116"/>
                        </a:lnTo>
                        <a:lnTo>
                          <a:pt x="59" y="117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15" name="Freeform 299"/>
                  <p:cNvSpPr>
                    <a:spLocks/>
                  </p:cNvSpPr>
                  <p:nvPr/>
                </p:nvSpPr>
                <p:spPr bwMode="auto">
                  <a:xfrm>
                    <a:off x="3233" y="1488"/>
                    <a:ext cx="30" cy="30"/>
                  </a:xfrm>
                  <a:custGeom>
                    <a:avLst/>
                    <a:gdLst>
                      <a:gd name="T0" fmla="*/ 59 w 117"/>
                      <a:gd name="T1" fmla="*/ 117 h 117"/>
                      <a:gd name="T2" fmla="*/ 71 w 117"/>
                      <a:gd name="T3" fmla="*/ 116 h 117"/>
                      <a:gd name="T4" fmla="*/ 82 w 117"/>
                      <a:gd name="T5" fmla="*/ 113 h 117"/>
                      <a:gd name="T6" fmla="*/ 92 w 117"/>
                      <a:gd name="T7" fmla="*/ 108 h 117"/>
                      <a:gd name="T8" fmla="*/ 100 w 117"/>
                      <a:gd name="T9" fmla="*/ 100 h 117"/>
                      <a:gd name="T10" fmla="*/ 108 w 117"/>
                      <a:gd name="T11" fmla="*/ 92 h 117"/>
                      <a:gd name="T12" fmla="*/ 113 w 117"/>
                      <a:gd name="T13" fmla="*/ 82 h 117"/>
                      <a:gd name="T14" fmla="*/ 116 w 117"/>
                      <a:gd name="T15" fmla="*/ 71 h 117"/>
                      <a:gd name="T16" fmla="*/ 117 w 117"/>
                      <a:gd name="T17" fmla="*/ 59 h 117"/>
                      <a:gd name="T18" fmla="*/ 116 w 117"/>
                      <a:gd name="T19" fmla="*/ 47 h 117"/>
                      <a:gd name="T20" fmla="*/ 113 w 117"/>
                      <a:gd name="T21" fmla="*/ 35 h 117"/>
                      <a:gd name="T22" fmla="*/ 108 w 117"/>
                      <a:gd name="T23" fmla="*/ 26 h 117"/>
                      <a:gd name="T24" fmla="*/ 100 w 117"/>
                      <a:gd name="T25" fmla="*/ 17 h 117"/>
                      <a:gd name="T26" fmla="*/ 92 w 117"/>
                      <a:gd name="T27" fmla="*/ 10 h 117"/>
                      <a:gd name="T28" fmla="*/ 82 w 117"/>
                      <a:gd name="T29" fmla="*/ 5 h 117"/>
                      <a:gd name="T30" fmla="*/ 71 w 117"/>
                      <a:gd name="T31" fmla="*/ 1 h 117"/>
                      <a:gd name="T32" fmla="*/ 59 w 117"/>
                      <a:gd name="T33" fmla="*/ 0 h 117"/>
                      <a:gd name="T34" fmla="*/ 47 w 117"/>
                      <a:gd name="T35" fmla="*/ 1 h 117"/>
                      <a:gd name="T36" fmla="*/ 35 w 117"/>
                      <a:gd name="T37" fmla="*/ 5 h 117"/>
                      <a:gd name="T38" fmla="*/ 26 w 117"/>
                      <a:gd name="T39" fmla="*/ 10 h 117"/>
                      <a:gd name="T40" fmla="*/ 17 w 117"/>
                      <a:gd name="T41" fmla="*/ 17 h 117"/>
                      <a:gd name="T42" fmla="*/ 10 w 117"/>
                      <a:gd name="T43" fmla="*/ 26 h 117"/>
                      <a:gd name="T44" fmla="*/ 5 w 117"/>
                      <a:gd name="T45" fmla="*/ 35 h 117"/>
                      <a:gd name="T46" fmla="*/ 1 w 117"/>
                      <a:gd name="T47" fmla="*/ 47 h 117"/>
                      <a:gd name="T48" fmla="*/ 0 w 117"/>
                      <a:gd name="T49" fmla="*/ 59 h 117"/>
                      <a:gd name="T50" fmla="*/ 1 w 117"/>
                      <a:gd name="T51" fmla="*/ 71 h 117"/>
                      <a:gd name="T52" fmla="*/ 5 w 117"/>
                      <a:gd name="T53" fmla="*/ 82 h 117"/>
                      <a:gd name="T54" fmla="*/ 10 w 117"/>
                      <a:gd name="T55" fmla="*/ 92 h 117"/>
                      <a:gd name="T56" fmla="*/ 17 w 117"/>
                      <a:gd name="T57" fmla="*/ 100 h 117"/>
                      <a:gd name="T58" fmla="*/ 26 w 117"/>
                      <a:gd name="T59" fmla="*/ 108 h 117"/>
                      <a:gd name="T60" fmla="*/ 35 w 117"/>
                      <a:gd name="T61" fmla="*/ 113 h 117"/>
                      <a:gd name="T62" fmla="*/ 47 w 117"/>
                      <a:gd name="T63" fmla="*/ 116 h 117"/>
                      <a:gd name="T64" fmla="*/ 59 w 117"/>
                      <a:gd name="T65" fmla="*/ 117 h 1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117" h="117">
                        <a:moveTo>
                          <a:pt x="59" y="117"/>
                        </a:moveTo>
                        <a:lnTo>
                          <a:pt x="71" y="116"/>
                        </a:lnTo>
                        <a:lnTo>
                          <a:pt x="82" y="113"/>
                        </a:lnTo>
                        <a:lnTo>
                          <a:pt x="92" y="108"/>
                        </a:lnTo>
                        <a:lnTo>
                          <a:pt x="100" y="100"/>
                        </a:lnTo>
                        <a:lnTo>
                          <a:pt x="108" y="92"/>
                        </a:lnTo>
                        <a:lnTo>
                          <a:pt x="113" y="82"/>
                        </a:lnTo>
                        <a:lnTo>
                          <a:pt x="116" y="71"/>
                        </a:lnTo>
                        <a:lnTo>
                          <a:pt x="117" y="59"/>
                        </a:lnTo>
                        <a:lnTo>
                          <a:pt x="116" y="47"/>
                        </a:lnTo>
                        <a:lnTo>
                          <a:pt x="113" y="35"/>
                        </a:lnTo>
                        <a:lnTo>
                          <a:pt x="108" y="26"/>
                        </a:lnTo>
                        <a:lnTo>
                          <a:pt x="100" y="17"/>
                        </a:lnTo>
                        <a:lnTo>
                          <a:pt x="92" y="10"/>
                        </a:lnTo>
                        <a:lnTo>
                          <a:pt x="82" y="5"/>
                        </a:lnTo>
                        <a:lnTo>
                          <a:pt x="71" y="1"/>
                        </a:lnTo>
                        <a:lnTo>
                          <a:pt x="59" y="0"/>
                        </a:lnTo>
                        <a:lnTo>
                          <a:pt x="47" y="1"/>
                        </a:lnTo>
                        <a:lnTo>
                          <a:pt x="35" y="5"/>
                        </a:lnTo>
                        <a:lnTo>
                          <a:pt x="26" y="10"/>
                        </a:lnTo>
                        <a:lnTo>
                          <a:pt x="17" y="17"/>
                        </a:lnTo>
                        <a:lnTo>
                          <a:pt x="10" y="26"/>
                        </a:lnTo>
                        <a:lnTo>
                          <a:pt x="5" y="35"/>
                        </a:lnTo>
                        <a:lnTo>
                          <a:pt x="1" y="47"/>
                        </a:lnTo>
                        <a:lnTo>
                          <a:pt x="0" y="59"/>
                        </a:lnTo>
                        <a:lnTo>
                          <a:pt x="1" y="71"/>
                        </a:lnTo>
                        <a:lnTo>
                          <a:pt x="5" y="82"/>
                        </a:lnTo>
                        <a:lnTo>
                          <a:pt x="10" y="92"/>
                        </a:lnTo>
                        <a:lnTo>
                          <a:pt x="17" y="100"/>
                        </a:lnTo>
                        <a:lnTo>
                          <a:pt x="26" y="108"/>
                        </a:lnTo>
                        <a:lnTo>
                          <a:pt x="35" y="113"/>
                        </a:lnTo>
                        <a:lnTo>
                          <a:pt x="47" y="116"/>
                        </a:lnTo>
                        <a:lnTo>
                          <a:pt x="59" y="117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16" name="Freeform 300"/>
                  <p:cNvSpPr>
                    <a:spLocks/>
                  </p:cNvSpPr>
                  <p:nvPr/>
                </p:nvSpPr>
                <p:spPr bwMode="auto">
                  <a:xfrm>
                    <a:off x="3240" y="1626"/>
                    <a:ext cx="36" cy="37"/>
                  </a:xfrm>
                  <a:custGeom>
                    <a:avLst/>
                    <a:gdLst>
                      <a:gd name="T0" fmla="*/ 80 w 144"/>
                      <a:gd name="T1" fmla="*/ 144 h 145"/>
                      <a:gd name="T2" fmla="*/ 94 w 144"/>
                      <a:gd name="T3" fmla="*/ 141 h 145"/>
                      <a:gd name="T4" fmla="*/ 107 w 144"/>
                      <a:gd name="T5" fmla="*/ 136 h 145"/>
                      <a:gd name="T6" fmla="*/ 118 w 144"/>
                      <a:gd name="T7" fmla="*/ 128 h 145"/>
                      <a:gd name="T8" fmla="*/ 128 w 144"/>
                      <a:gd name="T9" fmla="*/ 119 h 145"/>
                      <a:gd name="T10" fmla="*/ 136 w 144"/>
                      <a:gd name="T11" fmla="*/ 107 h 145"/>
                      <a:gd name="T12" fmla="*/ 142 w 144"/>
                      <a:gd name="T13" fmla="*/ 94 h 145"/>
                      <a:gd name="T14" fmla="*/ 144 w 144"/>
                      <a:gd name="T15" fmla="*/ 79 h 145"/>
                      <a:gd name="T16" fmla="*/ 144 w 144"/>
                      <a:gd name="T17" fmla="*/ 65 h 145"/>
                      <a:gd name="T18" fmla="*/ 142 w 144"/>
                      <a:gd name="T19" fmla="*/ 50 h 145"/>
                      <a:gd name="T20" fmla="*/ 136 w 144"/>
                      <a:gd name="T21" fmla="*/ 39 h 145"/>
                      <a:gd name="T22" fmla="*/ 128 w 144"/>
                      <a:gd name="T23" fmla="*/ 27 h 145"/>
                      <a:gd name="T24" fmla="*/ 118 w 144"/>
                      <a:gd name="T25" fmla="*/ 16 h 145"/>
                      <a:gd name="T26" fmla="*/ 107 w 144"/>
                      <a:gd name="T27" fmla="*/ 8 h 145"/>
                      <a:gd name="T28" fmla="*/ 94 w 144"/>
                      <a:gd name="T29" fmla="*/ 3 h 145"/>
                      <a:gd name="T30" fmla="*/ 80 w 144"/>
                      <a:gd name="T31" fmla="*/ 0 h 145"/>
                      <a:gd name="T32" fmla="*/ 65 w 144"/>
                      <a:gd name="T33" fmla="*/ 0 h 145"/>
                      <a:gd name="T34" fmla="*/ 51 w 144"/>
                      <a:gd name="T35" fmla="*/ 3 h 145"/>
                      <a:gd name="T36" fmla="*/ 37 w 144"/>
                      <a:gd name="T37" fmla="*/ 8 h 145"/>
                      <a:gd name="T38" fmla="*/ 27 w 144"/>
                      <a:gd name="T39" fmla="*/ 16 h 145"/>
                      <a:gd name="T40" fmla="*/ 16 w 144"/>
                      <a:gd name="T41" fmla="*/ 27 h 145"/>
                      <a:gd name="T42" fmla="*/ 8 w 144"/>
                      <a:gd name="T43" fmla="*/ 39 h 145"/>
                      <a:gd name="T44" fmla="*/ 3 w 144"/>
                      <a:gd name="T45" fmla="*/ 50 h 145"/>
                      <a:gd name="T46" fmla="*/ 0 w 144"/>
                      <a:gd name="T47" fmla="*/ 65 h 145"/>
                      <a:gd name="T48" fmla="*/ 0 w 144"/>
                      <a:gd name="T49" fmla="*/ 79 h 145"/>
                      <a:gd name="T50" fmla="*/ 3 w 144"/>
                      <a:gd name="T51" fmla="*/ 94 h 145"/>
                      <a:gd name="T52" fmla="*/ 8 w 144"/>
                      <a:gd name="T53" fmla="*/ 107 h 145"/>
                      <a:gd name="T54" fmla="*/ 16 w 144"/>
                      <a:gd name="T55" fmla="*/ 119 h 145"/>
                      <a:gd name="T56" fmla="*/ 27 w 144"/>
                      <a:gd name="T57" fmla="*/ 128 h 145"/>
                      <a:gd name="T58" fmla="*/ 37 w 144"/>
                      <a:gd name="T59" fmla="*/ 136 h 145"/>
                      <a:gd name="T60" fmla="*/ 51 w 144"/>
                      <a:gd name="T61" fmla="*/ 141 h 145"/>
                      <a:gd name="T62" fmla="*/ 65 w 144"/>
                      <a:gd name="T63" fmla="*/ 144 h 1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44" h="145">
                        <a:moveTo>
                          <a:pt x="73" y="145"/>
                        </a:moveTo>
                        <a:lnTo>
                          <a:pt x="80" y="144"/>
                        </a:lnTo>
                        <a:lnTo>
                          <a:pt x="88" y="144"/>
                        </a:lnTo>
                        <a:lnTo>
                          <a:pt x="94" y="141"/>
                        </a:lnTo>
                        <a:lnTo>
                          <a:pt x="101" y="139"/>
                        </a:lnTo>
                        <a:lnTo>
                          <a:pt x="107" y="136"/>
                        </a:lnTo>
                        <a:lnTo>
                          <a:pt x="113" y="132"/>
                        </a:lnTo>
                        <a:lnTo>
                          <a:pt x="118" y="128"/>
                        </a:lnTo>
                        <a:lnTo>
                          <a:pt x="123" y="124"/>
                        </a:lnTo>
                        <a:lnTo>
                          <a:pt x="128" y="119"/>
                        </a:lnTo>
                        <a:lnTo>
                          <a:pt x="132" y="112"/>
                        </a:lnTo>
                        <a:lnTo>
                          <a:pt x="136" y="107"/>
                        </a:lnTo>
                        <a:lnTo>
                          <a:pt x="139" y="101"/>
                        </a:lnTo>
                        <a:lnTo>
                          <a:pt x="142" y="94"/>
                        </a:lnTo>
                        <a:lnTo>
                          <a:pt x="143" y="87"/>
                        </a:lnTo>
                        <a:lnTo>
                          <a:pt x="144" y="79"/>
                        </a:lnTo>
                        <a:lnTo>
                          <a:pt x="144" y="73"/>
                        </a:lnTo>
                        <a:lnTo>
                          <a:pt x="144" y="65"/>
                        </a:lnTo>
                        <a:lnTo>
                          <a:pt x="143" y="58"/>
                        </a:lnTo>
                        <a:lnTo>
                          <a:pt x="142" y="50"/>
                        </a:lnTo>
                        <a:lnTo>
                          <a:pt x="139" y="44"/>
                        </a:lnTo>
                        <a:lnTo>
                          <a:pt x="136" y="39"/>
                        </a:lnTo>
                        <a:lnTo>
                          <a:pt x="132" y="32"/>
                        </a:lnTo>
                        <a:lnTo>
                          <a:pt x="128" y="27"/>
                        </a:lnTo>
                        <a:lnTo>
                          <a:pt x="123" y="21"/>
                        </a:lnTo>
                        <a:lnTo>
                          <a:pt x="118" y="16"/>
                        </a:lnTo>
                        <a:lnTo>
                          <a:pt x="113" y="12"/>
                        </a:lnTo>
                        <a:lnTo>
                          <a:pt x="107" y="8"/>
                        </a:lnTo>
                        <a:lnTo>
                          <a:pt x="101" y="6"/>
                        </a:lnTo>
                        <a:lnTo>
                          <a:pt x="94" y="3"/>
                        </a:lnTo>
                        <a:lnTo>
                          <a:pt x="88" y="2"/>
                        </a:lnTo>
                        <a:lnTo>
                          <a:pt x="80" y="0"/>
                        </a:lnTo>
                        <a:lnTo>
                          <a:pt x="73" y="0"/>
                        </a:lnTo>
                        <a:lnTo>
                          <a:pt x="65" y="0"/>
                        </a:lnTo>
                        <a:lnTo>
                          <a:pt x="57" y="2"/>
                        </a:lnTo>
                        <a:lnTo>
                          <a:pt x="51" y="3"/>
                        </a:lnTo>
                        <a:lnTo>
                          <a:pt x="44" y="6"/>
                        </a:lnTo>
                        <a:lnTo>
                          <a:pt x="37" y="8"/>
                        </a:lnTo>
                        <a:lnTo>
                          <a:pt x="32" y="12"/>
                        </a:lnTo>
                        <a:lnTo>
                          <a:pt x="27" y="16"/>
                        </a:lnTo>
                        <a:lnTo>
                          <a:pt x="22" y="21"/>
                        </a:lnTo>
                        <a:lnTo>
                          <a:pt x="16" y="27"/>
                        </a:lnTo>
                        <a:lnTo>
                          <a:pt x="12" y="32"/>
                        </a:lnTo>
                        <a:lnTo>
                          <a:pt x="8" y="39"/>
                        </a:lnTo>
                        <a:lnTo>
                          <a:pt x="6" y="44"/>
                        </a:lnTo>
                        <a:lnTo>
                          <a:pt x="3" y="50"/>
                        </a:lnTo>
                        <a:lnTo>
                          <a:pt x="2" y="58"/>
                        </a:lnTo>
                        <a:lnTo>
                          <a:pt x="0" y="65"/>
                        </a:lnTo>
                        <a:lnTo>
                          <a:pt x="0" y="73"/>
                        </a:lnTo>
                        <a:lnTo>
                          <a:pt x="0" y="79"/>
                        </a:lnTo>
                        <a:lnTo>
                          <a:pt x="2" y="87"/>
                        </a:lnTo>
                        <a:lnTo>
                          <a:pt x="3" y="94"/>
                        </a:lnTo>
                        <a:lnTo>
                          <a:pt x="6" y="101"/>
                        </a:lnTo>
                        <a:lnTo>
                          <a:pt x="8" y="107"/>
                        </a:lnTo>
                        <a:lnTo>
                          <a:pt x="12" y="112"/>
                        </a:lnTo>
                        <a:lnTo>
                          <a:pt x="16" y="119"/>
                        </a:lnTo>
                        <a:lnTo>
                          <a:pt x="22" y="124"/>
                        </a:lnTo>
                        <a:lnTo>
                          <a:pt x="27" y="128"/>
                        </a:lnTo>
                        <a:lnTo>
                          <a:pt x="32" y="132"/>
                        </a:lnTo>
                        <a:lnTo>
                          <a:pt x="37" y="136"/>
                        </a:lnTo>
                        <a:lnTo>
                          <a:pt x="44" y="139"/>
                        </a:lnTo>
                        <a:lnTo>
                          <a:pt x="51" y="141"/>
                        </a:lnTo>
                        <a:lnTo>
                          <a:pt x="57" y="144"/>
                        </a:lnTo>
                        <a:lnTo>
                          <a:pt x="65" y="144"/>
                        </a:lnTo>
                        <a:lnTo>
                          <a:pt x="73" y="145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17" name="Freeform 301"/>
                  <p:cNvSpPr>
                    <a:spLocks/>
                  </p:cNvSpPr>
                  <p:nvPr/>
                </p:nvSpPr>
                <p:spPr bwMode="auto">
                  <a:xfrm>
                    <a:off x="3240" y="1626"/>
                    <a:ext cx="36" cy="37"/>
                  </a:xfrm>
                  <a:custGeom>
                    <a:avLst/>
                    <a:gdLst>
                      <a:gd name="T0" fmla="*/ 80 w 144"/>
                      <a:gd name="T1" fmla="*/ 144 h 145"/>
                      <a:gd name="T2" fmla="*/ 94 w 144"/>
                      <a:gd name="T3" fmla="*/ 141 h 145"/>
                      <a:gd name="T4" fmla="*/ 107 w 144"/>
                      <a:gd name="T5" fmla="*/ 136 h 145"/>
                      <a:gd name="T6" fmla="*/ 118 w 144"/>
                      <a:gd name="T7" fmla="*/ 128 h 145"/>
                      <a:gd name="T8" fmla="*/ 128 w 144"/>
                      <a:gd name="T9" fmla="*/ 119 h 145"/>
                      <a:gd name="T10" fmla="*/ 136 w 144"/>
                      <a:gd name="T11" fmla="*/ 107 h 145"/>
                      <a:gd name="T12" fmla="*/ 142 w 144"/>
                      <a:gd name="T13" fmla="*/ 94 h 145"/>
                      <a:gd name="T14" fmla="*/ 144 w 144"/>
                      <a:gd name="T15" fmla="*/ 79 h 145"/>
                      <a:gd name="T16" fmla="*/ 144 w 144"/>
                      <a:gd name="T17" fmla="*/ 65 h 145"/>
                      <a:gd name="T18" fmla="*/ 142 w 144"/>
                      <a:gd name="T19" fmla="*/ 50 h 145"/>
                      <a:gd name="T20" fmla="*/ 136 w 144"/>
                      <a:gd name="T21" fmla="*/ 39 h 145"/>
                      <a:gd name="T22" fmla="*/ 128 w 144"/>
                      <a:gd name="T23" fmla="*/ 27 h 145"/>
                      <a:gd name="T24" fmla="*/ 118 w 144"/>
                      <a:gd name="T25" fmla="*/ 16 h 145"/>
                      <a:gd name="T26" fmla="*/ 107 w 144"/>
                      <a:gd name="T27" fmla="*/ 8 h 145"/>
                      <a:gd name="T28" fmla="*/ 94 w 144"/>
                      <a:gd name="T29" fmla="*/ 3 h 145"/>
                      <a:gd name="T30" fmla="*/ 80 w 144"/>
                      <a:gd name="T31" fmla="*/ 0 h 145"/>
                      <a:gd name="T32" fmla="*/ 65 w 144"/>
                      <a:gd name="T33" fmla="*/ 0 h 145"/>
                      <a:gd name="T34" fmla="*/ 51 w 144"/>
                      <a:gd name="T35" fmla="*/ 3 h 145"/>
                      <a:gd name="T36" fmla="*/ 37 w 144"/>
                      <a:gd name="T37" fmla="*/ 8 h 145"/>
                      <a:gd name="T38" fmla="*/ 27 w 144"/>
                      <a:gd name="T39" fmla="*/ 16 h 145"/>
                      <a:gd name="T40" fmla="*/ 16 w 144"/>
                      <a:gd name="T41" fmla="*/ 27 h 145"/>
                      <a:gd name="T42" fmla="*/ 8 w 144"/>
                      <a:gd name="T43" fmla="*/ 39 h 145"/>
                      <a:gd name="T44" fmla="*/ 3 w 144"/>
                      <a:gd name="T45" fmla="*/ 50 h 145"/>
                      <a:gd name="T46" fmla="*/ 0 w 144"/>
                      <a:gd name="T47" fmla="*/ 65 h 145"/>
                      <a:gd name="T48" fmla="*/ 0 w 144"/>
                      <a:gd name="T49" fmla="*/ 79 h 145"/>
                      <a:gd name="T50" fmla="*/ 3 w 144"/>
                      <a:gd name="T51" fmla="*/ 94 h 145"/>
                      <a:gd name="T52" fmla="*/ 8 w 144"/>
                      <a:gd name="T53" fmla="*/ 107 h 145"/>
                      <a:gd name="T54" fmla="*/ 16 w 144"/>
                      <a:gd name="T55" fmla="*/ 119 h 145"/>
                      <a:gd name="T56" fmla="*/ 27 w 144"/>
                      <a:gd name="T57" fmla="*/ 128 h 145"/>
                      <a:gd name="T58" fmla="*/ 37 w 144"/>
                      <a:gd name="T59" fmla="*/ 136 h 145"/>
                      <a:gd name="T60" fmla="*/ 51 w 144"/>
                      <a:gd name="T61" fmla="*/ 141 h 145"/>
                      <a:gd name="T62" fmla="*/ 65 w 144"/>
                      <a:gd name="T63" fmla="*/ 144 h 1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44" h="145">
                        <a:moveTo>
                          <a:pt x="73" y="145"/>
                        </a:moveTo>
                        <a:lnTo>
                          <a:pt x="80" y="144"/>
                        </a:lnTo>
                        <a:lnTo>
                          <a:pt x="88" y="144"/>
                        </a:lnTo>
                        <a:lnTo>
                          <a:pt x="94" y="141"/>
                        </a:lnTo>
                        <a:lnTo>
                          <a:pt x="101" y="139"/>
                        </a:lnTo>
                        <a:lnTo>
                          <a:pt x="107" y="136"/>
                        </a:lnTo>
                        <a:lnTo>
                          <a:pt x="113" y="132"/>
                        </a:lnTo>
                        <a:lnTo>
                          <a:pt x="118" y="128"/>
                        </a:lnTo>
                        <a:lnTo>
                          <a:pt x="123" y="124"/>
                        </a:lnTo>
                        <a:lnTo>
                          <a:pt x="128" y="119"/>
                        </a:lnTo>
                        <a:lnTo>
                          <a:pt x="132" y="112"/>
                        </a:lnTo>
                        <a:lnTo>
                          <a:pt x="136" y="107"/>
                        </a:lnTo>
                        <a:lnTo>
                          <a:pt x="139" y="101"/>
                        </a:lnTo>
                        <a:lnTo>
                          <a:pt x="142" y="94"/>
                        </a:lnTo>
                        <a:lnTo>
                          <a:pt x="143" y="87"/>
                        </a:lnTo>
                        <a:lnTo>
                          <a:pt x="144" y="79"/>
                        </a:lnTo>
                        <a:lnTo>
                          <a:pt x="144" y="73"/>
                        </a:lnTo>
                        <a:lnTo>
                          <a:pt x="144" y="65"/>
                        </a:lnTo>
                        <a:lnTo>
                          <a:pt x="143" y="58"/>
                        </a:lnTo>
                        <a:lnTo>
                          <a:pt x="142" y="50"/>
                        </a:lnTo>
                        <a:lnTo>
                          <a:pt x="139" y="44"/>
                        </a:lnTo>
                        <a:lnTo>
                          <a:pt x="136" y="39"/>
                        </a:lnTo>
                        <a:lnTo>
                          <a:pt x="132" y="32"/>
                        </a:lnTo>
                        <a:lnTo>
                          <a:pt x="128" y="27"/>
                        </a:lnTo>
                        <a:lnTo>
                          <a:pt x="123" y="21"/>
                        </a:lnTo>
                        <a:lnTo>
                          <a:pt x="118" y="16"/>
                        </a:lnTo>
                        <a:lnTo>
                          <a:pt x="113" y="12"/>
                        </a:lnTo>
                        <a:lnTo>
                          <a:pt x="107" y="8"/>
                        </a:lnTo>
                        <a:lnTo>
                          <a:pt x="101" y="6"/>
                        </a:lnTo>
                        <a:lnTo>
                          <a:pt x="94" y="3"/>
                        </a:lnTo>
                        <a:lnTo>
                          <a:pt x="88" y="2"/>
                        </a:lnTo>
                        <a:lnTo>
                          <a:pt x="80" y="0"/>
                        </a:lnTo>
                        <a:lnTo>
                          <a:pt x="73" y="0"/>
                        </a:lnTo>
                        <a:lnTo>
                          <a:pt x="65" y="0"/>
                        </a:lnTo>
                        <a:lnTo>
                          <a:pt x="57" y="2"/>
                        </a:lnTo>
                        <a:lnTo>
                          <a:pt x="51" y="3"/>
                        </a:lnTo>
                        <a:lnTo>
                          <a:pt x="44" y="6"/>
                        </a:lnTo>
                        <a:lnTo>
                          <a:pt x="37" y="8"/>
                        </a:lnTo>
                        <a:lnTo>
                          <a:pt x="32" y="12"/>
                        </a:lnTo>
                        <a:lnTo>
                          <a:pt x="27" y="16"/>
                        </a:lnTo>
                        <a:lnTo>
                          <a:pt x="22" y="21"/>
                        </a:lnTo>
                        <a:lnTo>
                          <a:pt x="16" y="27"/>
                        </a:lnTo>
                        <a:lnTo>
                          <a:pt x="12" y="32"/>
                        </a:lnTo>
                        <a:lnTo>
                          <a:pt x="8" y="39"/>
                        </a:lnTo>
                        <a:lnTo>
                          <a:pt x="6" y="44"/>
                        </a:lnTo>
                        <a:lnTo>
                          <a:pt x="3" y="50"/>
                        </a:lnTo>
                        <a:lnTo>
                          <a:pt x="2" y="58"/>
                        </a:lnTo>
                        <a:lnTo>
                          <a:pt x="0" y="65"/>
                        </a:lnTo>
                        <a:lnTo>
                          <a:pt x="0" y="73"/>
                        </a:lnTo>
                        <a:lnTo>
                          <a:pt x="0" y="79"/>
                        </a:lnTo>
                        <a:lnTo>
                          <a:pt x="2" y="87"/>
                        </a:lnTo>
                        <a:lnTo>
                          <a:pt x="3" y="94"/>
                        </a:lnTo>
                        <a:lnTo>
                          <a:pt x="6" y="101"/>
                        </a:lnTo>
                        <a:lnTo>
                          <a:pt x="8" y="107"/>
                        </a:lnTo>
                        <a:lnTo>
                          <a:pt x="12" y="112"/>
                        </a:lnTo>
                        <a:lnTo>
                          <a:pt x="16" y="119"/>
                        </a:lnTo>
                        <a:lnTo>
                          <a:pt x="22" y="124"/>
                        </a:lnTo>
                        <a:lnTo>
                          <a:pt x="27" y="128"/>
                        </a:lnTo>
                        <a:lnTo>
                          <a:pt x="32" y="132"/>
                        </a:lnTo>
                        <a:lnTo>
                          <a:pt x="37" y="136"/>
                        </a:lnTo>
                        <a:lnTo>
                          <a:pt x="44" y="139"/>
                        </a:lnTo>
                        <a:lnTo>
                          <a:pt x="51" y="141"/>
                        </a:lnTo>
                        <a:lnTo>
                          <a:pt x="57" y="144"/>
                        </a:lnTo>
                        <a:lnTo>
                          <a:pt x="65" y="144"/>
                        </a:lnTo>
                        <a:lnTo>
                          <a:pt x="73" y="145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18" name="Freeform 302"/>
                  <p:cNvSpPr>
                    <a:spLocks/>
                  </p:cNvSpPr>
                  <p:nvPr/>
                </p:nvSpPr>
                <p:spPr bwMode="auto">
                  <a:xfrm>
                    <a:off x="2524" y="1169"/>
                    <a:ext cx="52" cy="52"/>
                  </a:xfrm>
                  <a:custGeom>
                    <a:avLst/>
                    <a:gdLst>
                      <a:gd name="T0" fmla="*/ 115 w 209"/>
                      <a:gd name="T1" fmla="*/ 209 h 209"/>
                      <a:gd name="T2" fmla="*/ 136 w 209"/>
                      <a:gd name="T3" fmla="*/ 203 h 209"/>
                      <a:gd name="T4" fmla="*/ 154 w 209"/>
                      <a:gd name="T5" fmla="*/ 195 h 209"/>
                      <a:gd name="T6" fmla="*/ 170 w 209"/>
                      <a:gd name="T7" fmla="*/ 185 h 209"/>
                      <a:gd name="T8" fmla="*/ 185 w 209"/>
                      <a:gd name="T9" fmla="*/ 170 h 209"/>
                      <a:gd name="T10" fmla="*/ 197 w 209"/>
                      <a:gd name="T11" fmla="*/ 155 h 209"/>
                      <a:gd name="T12" fmla="*/ 205 w 209"/>
                      <a:gd name="T13" fmla="*/ 135 h 209"/>
                      <a:gd name="T14" fmla="*/ 209 w 209"/>
                      <a:gd name="T15" fmla="*/ 115 h 209"/>
                      <a:gd name="T16" fmla="*/ 209 w 209"/>
                      <a:gd name="T17" fmla="*/ 94 h 209"/>
                      <a:gd name="T18" fmla="*/ 205 w 209"/>
                      <a:gd name="T19" fmla="*/ 74 h 209"/>
                      <a:gd name="T20" fmla="*/ 197 w 209"/>
                      <a:gd name="T21" fmla="*/ 54 h 209"/>
                      <a:gd name="T22" fmla="*/ 185 w 209"/>
                      <a:gd name="T23" fmla="*/ 39 h 209"/>
                      <a:gd name="T24" fmla="*/ 170 w 209"/>
                      <a:gd name="T25" fmla="*/ 24 h 209"/>
                      <a:gd name="T26" fmla="*/ 154 w 209"/>
                      <a:gd name="T27" fmla="*/ 14 h 209"/>
                      <a:gd name="T28" fmla="*/ 136 w 209"/>
                      <a:gd name="T29" fmla="*/ 6 h 209"/>
                      <a:gd name="T30" fmla="*/ 115 w 209"/>
                      <a:gd name="T31" fmla="*/ 0 h 209"/>
                      <a:gd name="T32" fmla="*/ 94 w 209"/>
                      <a:gd name="T33" fmla="*/ 0 h 209"/>
                      <a:gd name="T34" fmla="*/ 74 w 209"/>
                      <a:gd name="T35" fmla="*/ 6 h 209"/>
                      <a:gd name="T36" fmla="*/ 55 w 209"/>
                      <a:gd name="T37" fmla="*/ 14 h 209"/>
                      <a:gd name="T38" fmla="*/ 38 w 209"/>
                      <a:gd name="T39" fmla="*/ 24 h 209"/>
                      <a:gd name="T40" fmla="*/ 24 w 209"/>
                      <a:gd name="T41" fmla="*/ 39 h 209"/>
                      <a:gd name="T42" fmla="*/ 13 w 209"/>
                      <a:gd name="T43" fmla="*/ 54 h 209"/>
                      <a:gd name="T44" fmla="*/ 5 w 209"/>
                      <a:gd name="T45" fmla="*/ 74 h 209"/>
                      <a:gd name="T46" fmla="*/ 1 w 209"/>
                      <a:gd name="T47" fmla="*/ 94 h 209"/>
                      <a:gd name="T48" fmla="*/ 1 w 209"/>
                      <a:gd name="T49" fmla="*/ 115 h 209"/>
                      <a:gd name="T50" fmla="*/ 5 w 209"/>
                      <a:gd name="T51" fmla="*/ 135 h 209"/>
                      <a:gd name="T52" fmla="*/ 13 w 209"/>
                      <a:gd name="T53" fmla="*/ 155 h 209"/>
                      <a:gd name="T54" fmla="*/ 24 w 209"/>
                      <a:gd name="T55" fmla="*/ 170 h 209"/>
                      <a:gd name="T56" fmla="*/ 38 w 209"/>
                      <a:gd name="T57" fmla="*/ 185 h 209"/>
                      <a:gd name="T58" fmla="*/ 55 w 209"/>
                      <a:gd name="T59" fmla="*/ 195 h 209"/>
                      <a:gd name="T60" fmla="*/ 74 w 209"/>
                      <a:gd name="T61" fmla="*/ 203 h 209"/>
                      <a:gd name="T62" fmla="*/ 94 w 209"/>
                      <a:gd name="T63" fmla="*/ 209 h 20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09" h="209">
                        <a:moveTo>
                          <a:pt x="104" y="209"/>
                        </a:moveTo>
                        <a:lnTo>
                          <a:pt x="115" y="209"/>
                        </a:lnTo>
                        <a:lnTo>
                          <a:pt x="125" y="206"/>
                        </a:lnTo>
                        <a:lnTo>
                          <a:pt x="136" y="203"/>
                        </a:lnTo>
                        <a:lnTo>
                          <a:pt x="145" y="201"/>
                        </a:lnTo>
                        <a:lnTo>
                          <a:pt x="154" y="195"/>
                        </a:lnTo>
                        <a:lnTo>
                          <a:pt x="162" y="190"/>
                        </a:lnTo>
                        <a:lnTo>
                          <a:pt x="170" y="185"/>
                        </a:lnTo>
                        <a:lnTo>
                          <a:pt x="178" y="178"/>
                        </a:lnTo>
                        <a:lnTo>
                          <a:pt x="185" y="170"/>
                        </a:lnTo>
                        <a:lnTo>
                          <a:pt x="191" y="163"/>
                        </a:lnTo>
                        <a:lnTo>
                          <a:pt x="197" y="155"/>
                        </a:lnTo>
                        <a:lnTo>
                          <a:pt x="201" y="145"/>
                        </a:lnTo>
                        <a:lnTo>
                          <a:pt x="205" y="135"/>
                        </a:lnTo>
                        <a:lnTo>
                          <a:pt x="207" y="126"/>
                        </a:lnTo>
                        <a:lnTo>
                          <a:pt x="209" y="115"/>
                        </a:lnTo>
                        <a:lnTo>
                          <a:pt x="209" y="105"/>
                        </a:lnTo>
                        <a:lnTo>
                          <a:pt x="209" y="94"/>
                        </a:lnTo>
                        <a:lnTo>
                          <a:pt x="207" y="83"/>
                        </a:lnTo>
                        <a:lnTo>
                          <a:pt x="205" y="74"/>
                        </a:lnTo>
                        <a:lnTo>
                          <a:pt x="201" y="64"/>
                        </a:lnTo>
                        <a:lnTo>
                          <a:pt x="197" y="54"/>
                        </a:lnTo>
                        <a:lnTo>
                          <a:pt x="191" y="46"/>
                        </a:lnTo>
                        <a:lnTo>
                          <a:pt x="185" y="39"/>
                        </a:lnTo>
                        <a:lnTo>
                          <a:pt x="178" y="31"/>
                        </a:lnTo>
                        <a:lnTo>
                          <a:pt x="170" y="24"/>
                        </a:lnTo>
                        <a:lnTo>
                          <a:pt x="162" y="19"/>
                        </a:lnTo>
                        <a:lnTo>
                          <a:pt x="154" y="14"/>
                        </a:lnTo>
                        <a:lnTo>
                          <a:pt x="145" y="8"/>
                        </a:lnTo>
                        <a:lnTo>
                          <a:pt x="136" y="6"/>
                        </a:lnTo>
                        <a:lnTo>
                          <a:pt x="125" y="3"/>
                        </a:lnTo>
                        <a:lnTo>
                          <a:pt x="115" y="0"/>
                        </a:lnTo>
                        <a:lnTo>
                          <a:pt x="104" y="0"/>
                        </a:lnTo>
                        <a:lnTo>
                          <a:pt x="94" y="0"/>
                        </a:lnTo>
                        <a:lnTo>
                          <a:pt x="83" y="3"/>
                        </a:lnTo>
                        <a:lnTo>
                          <a:pt x="74" y="6"/>
                        </a:lnTo>
                        <a:lnTo>
                          <a:pt x="65" y="8"/>
                        </a:lnTo>
                        <a:lnTo>
                          <a:pt x="55" y="14"/>
                        </a:lnTo>
                        <a:lnTo>
                          <a:pt x="46" y="19"/>
                        </a:lnTo>
                        <a:lnTo>
                          <a:pt x="38" y="24"/>
                        </a:lnTo>
                        <a:lnTo>
                          <a:pt x="32" y="31"/>
                        </a:lnTo>
                        <a:lnTo>
                          <a:pt x="24" y="39"/>
                        </a:lnTo>
                        <a:lnTo>
                          <a:pt x="19" y="46"/>
                        </a:lnTo>
                        <a:lnTo>
                          <a:pt x="13" y="54"/>
                        </a:lnTo>
                        <a:lnTo>
                          <a:pt x="9" y="64"/>
                        </a:lnTo>
                        <a:lnTo>
                          <a:pt x="5" y="74"/>
                        </a:lnTo>
                        <a:lnTo>
                          <a:pt x="3" y="83"/>
                        </a:lnTo>
                        <a:lnTo>
                          <a:pt x="1" y="94"/>
                        </a:lnTo>
                        <a:lnTo>
                          <a:pt x="0" y="105"/>
                        </a:lnTo>
                        <a:lnTo>
                          <a:pt x="1" y="115"/>
                        </a:lnTo>
                        <a:lnTo>
                          <a:pt x="3" y="126"/>
                        </a:lnTo>
                        <a:lnTo>
                          <a:pt x="5" y="135"/>
                        </a:lnTo>
                        <a:lnTo>
                          <a:pt x="9" y="145"/>
                        </a:lnTo>
                        <a:lnTo>
                          <a:pt x="13" y="155"/>
                        </a:lnTo>
                        <a:lnTo>
                          <a:pt x="19" y="163"/>
                        </a:lnTo>
                        <a:lnTo>
                          <a:pt x="24" y="170"/>
                        </a:lnTo>
                        <a:lnTo>
                          <a:pt x="32" y="178"/>
                        </a:lnTo>
                        <a:lnTo>
                          <a:pt x="38" y="185"/>
                        </a:lnTo>
                        <a:lnTo>
                          <a:pt x="46" y="190"/>
                        </a:lnTo>
                        <a:lnTo>
                          <a:pt x="55" y="195"/>
                        </a:lnTo>
                        <a:lnTo>
                          <a:pt x="65" y="201"/>
                        </a:lnTo>
                        <a:lnTo>
                          <a:pt x="74" y="203"/>
                        </a:lnTo>
                        <a:lnTo>
                          <a:pt x="83" y="206"/>
                        </a:lnTo>
                        <a:lnTo>
                          <a:pt x="94" y="209"/>
                        </a:lnTo>
                        <a:lnTo>
                          <a:pt x="104" y="209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19" name="Freeform 303"/>
                  <p:cNvSpPr>
                    <a:spLocks/>
                  </p:cNvSpPr>
                  <p:nvPr/>
                </p:nvSpPr>
                <p:spPr bwMode="auto">
                  <a:xfrm>
                    <a:off x="2524" y="1169"/>
                    <a:ext cx="52" cy="52"/>
                  </a:xfrm>
                  <a:custGeom>
                    <a:avLst/>
                    <a:gdLst>
                      <a:gd name="T0" fmla="*/ 115 w 209"/>
                      <a:gd name="T1" fmla="*/ 209 h 209"/>
                      <a:gd name="T2" fmla="*/ 136 w 209"/>
                      <a:gd name="T3" fmla="*/ 203 h 209"/>
                      <a:gd name="T4" fmla="*/ 154 w 209"/>
                      <a:gd name="T5" fmla="*/ 195 h 209"/>
                      <a:gd name="T6" fmla="*/ 170 w 209"/>
                      <a:gd name="T7" fmla="*/ 185 h 209"/>
                      <a:gd name="T8" fmla="*/ 185 w 209"/>
                      <a:gd name="T9" fmla="*/ 170 h 209"/>
                      <a:gd name="T10" fmla="*/ 197 w 209"/>
                      <a:gd name="T11" fmla="*/ 155 h 209"/>
                      <a:gd name="T12" fmla="*/ 205 w 209"/>
                      <a:gd name="T13" fmla="*/ 135 h 209"/>
                      <a:gd name="T14" fmla="*/ 209 w 209"/>
                      <a:gd name="T15" fmla="*/ 115 h 209"/>
                      <a:gd name="T16" fmla="*/ 209 w 209"/>
                      <a:gd name="T17" fmla="*/ 94 h 209"/>
                      <a:gd name="T18" fmla="*/ 205 w 209"/>
                      <a:gd name="T19" fmla="*/ 74 h 209"/>
                      <a:gd name="T20" fmla="*/ 197 w 209"/>
                      <a:gd name="T21" fmla="*/ 54 h 209"/>
                      <a:gd name="T22" fmla="*/ 185 w 209"/>
                      <a:gd name="T23" fmla="*/ 39 h 209"/>
                      <a:gd name="T24" fmla="*/ 170 w 209"/>
                      <a:gd name="T25" fmla="*/ 24 h 209"/>
                      <a:gd name="T26" fmla="*/ 154 w 209"/>
                      <a:gd name="T27" fmla="*/ 14 h 209"/>
                      <a:gd name="T28" fmla="*/ 136 w 209"/>
                      <a:gd name="T29" fmla="*/ 6 h 209"/>
                      <a:gd name="T30" fmla="*/ 115 w 209"/>
                      <a:gd name="T31" fmla="*/ 0 h 209"/>
                      <a:gd name="T32" fmla="*/ 94 w 209"/>
                      <a:gd name="T33" fmla="*/ 0 h 209"/>
                      <a:gd name="T34" fmla="*/ 74 w 209"/>
                      <a:gd name="T35" fmla="*/ 6 h 209"/>
                      <a:gd name="T36" fmla="*/ 55 w 209"/>
                      <a:gd name="T37" fmla="*/ 14 h 209"/>
                      <a:gd name="T38" fmla="*/ 38 w 209"/>
                      <a:gd name="T39" fmla="*/ 24 h 209"/>
                      <a:gd name="T40" fmla="*/ 24 w 209"/>
                      <a:gd name="T41" fmla="*/ 39 h 209"/>
                      <a:gd name="T42" fmla="*/ 13 w 209"/>
                      <a:gd name="T43" fmla="*/ 54 h 209"/>
                      <a:gd name="T44" fmla="*/ 5 w 209"/>
                      <a:gd name="T45" fmla="*/ 74 h 209"/>
                      <a:gd name="T46" fmla="*/ 1 w 209"/>
                      <a:gd name="T47" fmla="*/ 94 h 209"/>
                      <a:gd name="T48" fmla="*/ 1 w 209"/>
                      <a:gd name="T49" fmla="*/ 115 h 209"/>
                      <a:gd name="T50" fmla="*/ 5 w 209"/>
                      <a:gd name="T51" fmla="*/ 135 h 209"/>
                      <a:gd name="T52" fmla="*/ 13 w 209"/>
                      <a:gd name="T53" fmla="*/ 155 h 209"/>
                      <a:gd name="T54" fmla="*/ 24 w 209"/>
                      <a:gd name="T55" fmla="*/ 170 h 209"/>
                      <a:gd name="T56" fmla="*/ 38 w 209"/>
                      <a:gd name="T57" fmla="*/ 185 h 209"/>
                      <a:gd name="T58" fmla="*/ 55 w 209"/>
                      <a:gd name="T59" fmla="*/ 195 h 209"/>
                      <a:gd name="T60" fmla="*/ 74 w 209"/>
                      <a:gd name="T61" fmla="*/ 203 h 209"/>
                      <a:gd name="T62" fmla="*/ 94 w 209"/>
                      <a:gd name="T63" fmla="*/ 209 h 20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09" h="209">
                        <a:moveTo>
                          <a:pt x="104" y="209"/>
                        </a:moveTo>
                        <a:lnTo>
                          <a:pt x="115" y="209"/>
                        </a:lnTo>
                        <a:lnTo>
                          <a:pt x="125" y="206"/>
                        </a:lnTo>
                        <a:lnTo>
                          <a:pt x="136" y="203"/>
                        </a:lnTo>
                        <a:lnTo>
                          <a:pt x="145" y="201"/>
                        </a:lnTo>
                        <a:lnTo>
                          <a:pt x="154" y="195"/>
                        </a:lnTo>
                        <a:lnTo>
                          <a:pt x="162" y="190"/>
                        </a:lnTo>
                        <a:lnTo>
                          <a:pt x="170" y="185"/>
                        </a:lnTo>
                        <a:lnTo>
                          <a:pt x="178" y="178"/>
                        </a:lnTo>
                        <a:lnTo>
                          <a:pt x="185" y="170"/>
                        </a:lnTo>
                        <a:lnTo>
                          <a:pt x="191" y="163"/>
                        </a:lnTo>
                        <a:lnTo>
                          <a:pt x="197" y="155"/>
                        </a:lnTo>
                        <a:lnTo>
                          <a:pt x="201" y="145"/>
                        </a:lnTo>
                        <a:lnTo>
                          <a:pt x="205" y="135"/>
                        </a:lnTo>
                        <a:lnTo>
                          <a:pt x="207" y="126"/>
                        </a:lnTo>
                        <a:lnTo>
                          <a:pt x="209" y="115"/>
                        </a:lnTo>
                        <a:lnTo>
                          <a:pt x="209" y="105"/>
                        </a:lnTo>
                        <a:lnTo>
                          <a:pt x="209" y="94"/>
                        </a:lnTo>
                        <a:lnTo>
                          <a:pt x="207" y="83"/>
                        </a:lnTo>
                        <a:lnTo>
                          <a:pt x="205" y="74"/>
                        </a:lnTo>
                        <a:lnTo>
                          <a:pt x="201" y="64"/>
                        </a:lnTo>
                        <a:lnTo>
                          <a:pt x="197" y="54"/>
                        </a:lnTo>
                        <a:lnTo>
                          <a:pt x="191" y="46"/>
                        </a:lnTo>
                        <a:lnTo>
                          <a:pt x="185" y="39"/>
                        </a:lnTo>
                        <a:lnTo>
                          <a:pt x="178" y="31"/>
                        </a:lnTo>
                        <a:lnTo>
                          <a:pt x="170" y="24"/>
                        </a:lnTo>
                        <a:lnTo>
                          <a:pt x="162" y="19"/>
                        </a:lnTo>
                        <a:lnTo>
                          <a:pt x="154" y="14"/>
                        </a:lnTo>
                        <a:lnTo>
                          <a:pt x="145" y="8"/>
                        </a:lnTo>
                        <a:lnTo>
                          <a:pt x="136" y="6"/>
                        </a:lnTo>
                        <a:lnTo>
                          <a:pt x="125" y="3"/>
                        </a:lnTo>
                        <a:lnTo>
                          <a:pt x="115" y="0"/>
                        </a:lnTo>
                        <a:lnTo>
                          <a:pt x="104" y="0"/>
                        </a:lnTo>
                        <a:lnTo>
                          <a:pt x="94" y="0"/>
                        </a:lnTo>
                        <a:lnTo>
                          <a:pt x="83" y="3"/>
                        </a:lnTo>
                        <a:lnTo>
                          <a:pt x="74" y="6"/>
                        </a:lnTo>
                        <a:lnTo>
                          <a:pt x="65" y="8"/>
                        </a:lnTo>
                        <a:lnTo>
                          <a:pt x="55" y="14"/>
                        </a:lnTo>
                        <a:lnTo>
                          <a:pt x="46" y="19"/>
                        </a:lnTo>
                        <a:lnTo>
                          <a:pt x="38" y="24"/>
                        </a:lnTo>
                        <a:lnTo>
                          <a:pt x="32" y="31"/>
                        </a:lnTo>
                        <a:lnTo>
                          <a:pt x="24" y="39"/>
                        </a:lnTo>
                        <a:lnTo>
                          <a:pt x="19" y="46"/>
                        </a:lnTo>
                        <a:lnTo>
                          <a:pt x="13" y="54"/>
                        </a:lnTo>
                        <a:lnTo>
                          <a:pt x="9" y="64"/>
                        </a:lnTo>
                        <a:lnTo>
                          <a:pt x="5" y="74"/>
                        </a:lnTo>
                        <a:lnTo>
                          <a:pt x="3" y="83"/>
                        </a:lnTo>
                        <a:lnTo>
                          <a:pt x="1" y="94"/>
                        </a:lnTo>
                        <a:lnTo>
                          <a:pt x="0" y="105"/>
                        </a:lnTo>
                        <a:lnTo>
                          <a:pt x="1" y="115"/>
                        </a:lnTo>
                        <a:lnTo>
                          <a:pt x="3" y="126"/>
                        </a:lnTo>
                        <a:lnTo>
                          <a:pt x="5" y="135"/>
                        </a:lnTo>
                        <a:lnTo>
                          <a:pt x="9" y="145"/>
                        </a:lnTo>
                        <a:lnTo>
                          <a:pt x="13" y="155"/>
                        </a:lnTo>
                        <a:lnTo>
                          <a:pt x="19" y="163"/>
                        </a:lnTo>
                        <a:lnTo>
                          <a:pt x="24" y="170"/>
                        </a:lnTo>
                        <a:lnTo>
                          <a:pt x="32" y="178"/>
                        </a:lnTo>
                        <a:lnTo>
                          <a:pt x="38" y="185"/>
                        </a:lnTo>
                        <a:lnTo>
                          <a:pt x="46" y="190"/>
                        </a:lnTo>
                        <a:lnTo>
                          <a:pt x="55" y="195"/>
                        </a:lnTo>
                        <a:lnTo>
                          <a:pt x="65" y="201"/>
                        </a:lnTo>
                        <a:lnTo>
                          <a:pt x="74" y="203"/>
                        </a:lnTo>
                        <a:lnTo>
                          <a:pt x="83" y="206"/>
                        </a:lnTo>
                        <a:lnTo>
                          <a:pt x="94" y="209"/>
                        </a:lnTo>
                        <a:lnTo>
                          <a:pt x="104" y="209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20" name="Freeform 304"/>
                  <p:cNvSpPr>
                    <a:spLocks/>
                  </p:cNvSpPr>
                  <p:nvPr/>
                </p:nvSpPr>
                <p:spPr bwMode="auto">
                  <a:xfrm>
                    <a:off x="2578" y="1583"/>
                    <a:ext cx="53" cy="52"/>
                  </a:xfrm>
                  <a:custGeom>
                    <a:avLst/>
                    <a:gdLst>
                      <a:gd name="T0" fmla="*/ 114 w 208"/>
                      <a:gd name="T1" fmla="*/ 207 h 208"/>
                      <a:gd name="T2" fmla="*/ 135 w 208"/>
                      <a:gd name="T3" fmla="*/ 203 h 208"/>
                      <a:gd name="T4" fmla="*/ 154 w 208"/>
                      <a:gd name="T5" fmla="*/ 195 h 208"/>
                      <a:gd name="T6" fmla="*/ 170 w 208"/>
                      <a:gd name="T7" fmla="*/ 184 h 208"/>
                      <a:gd name="T8" fmla="*/ 184 w 208"/>
                      <a:gd name="T9" fmla="*/ 170 h 208"/>
                      <a:gd name="T10" fmla="*/ 196 w 208"/>
                      <a:gd name="T11" fmla="*/ 154 h 208"/>
                      <a:gd name="T12" fmla="*/ 204 w 208"/>
                      <a:gd name="T13" fmla="*/ 134 h 208"/>
                      <a:gd name="T14" fmla="*/ 208 w 208"/>
                      <a:gd name="T15" fmla="*/ 114 h 208"/>
                      <a:gd name="T16" fmla="*/ 208 w 208"/>
                      <a:gd name="T17" fmla="*/ 93 h 208"/>
                      <a:gd name="T18" fmla="*/ 204 w 208"/>
                      <a:gd name="T19" fmla="*/ 73 h 208"/>
                      <a:gd name="T20" fmla="*/ 196 w 208"/>
                      <a:gd name="T21" fmla="*/ 54 h 208"/>
                      <a:gd name="T22" fmla="*/ 184 w 208"/>
                      <a:gd name="T23" fmla="*/ 38 h 208"/>
                      <a:gd name="T24" fmla="*/ 170 w 208"/>
                      <a:gd name="T25" fmla="*/ 23 h 208"/>
                      <a:gd name="T26" fmla="*/ 154 w 208"/>
                      <a:gd name="T27" fmla="*/ 13 h 208"/>
                      <a:gd name="T28" fmla="*/ 135 w 208"/>
                      <a:gd name="T29" fmla="*/ 5 h 208"/>
                      <a:gd name="T30" fmla="*/ 114 w 208"/>
                      <a:gd name="T31" fmla="*/ 0 h 208"/>
                      <a:gd name="T32" fmla="*/ 93 w 208"/>
                      <a:gd name="T33" fmla="*/ 0 h 208"/>
                      <a:gd name="T34" fmla="*/ 73 w 208"/>
                      <a:gd name="T35" fmla="*/ 5 h 208"/>
                      <a:gd name="T36" fmla="*/ 55 w 208"/>
                      <a:gd name="T37" fmla="*/ 13 h 208"/>
                      <a:gd name="T38" fmla="*/ 38 w 208"/>
                      <a:gd name="T39" fmla="*/ 23 h 208"/>
                      <a:gd name="T40" fmla="*/ 23 w 208"/>
                      <a:gd name="T41" fmla="*/ 38 h 208"/>
                      <a:gd name="T42" fmla="*/ 13 w 208"/>
                      <a:gd name="T43" fmla="*/ 54 h 208"/>
                      <a:gd name="T44" fmla="*/ 5 w 208"/>
                      <a:gd name="T45" fmla="*/ 73 h 208"/>
                      <a:gd name="T46" fmla="*/ 1 w 208"/>
                      <a:gd name="T47" fmla="*/ 93 h 208"/>
                      <a:gd name="T48" fmla="*/ 1 w 208"/>
                      <a:gd name="T49" fmla="*/ 114 h 208"/>
                      <a:gd name="T50" fmla="*/ 5 w 208"/>
                      <a:gd name="T51" fmla="*/ 134 h 208"/>
                      <a:gd name="T52" fmla="*/ 13 w 208"/>
                      <a:gd name="T53" fmla="*/ 154 h 208"/>
                      <a:gd name="T54" fmla="*/ 23 w 208"/>
                      <a:gd name="T55" fmla="*/ 170 h 208"/>
                      <a:gd name="T56" fmla="*/ 38 w 208"/>
                      <a:gd name="T57" fmla="*/ 184 h 208"/>
                      <a:gd name="T58" fmla="*/ 55 w 208"/>
                      <a:gd name="T59" fmla="*/ 195 h 208"/>
                      <a:gd name="T60" fmla="*/ 73 w 208"/>
                      <a:gd name="T61" fmla="*/ 203 h 208"/>
                      <a:gd name="T62" fmla="*/ 93 w 208"/>
                      <a:gd name="T63" fmla="*/ 207 h 2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08" h="208">
                        <a:moveTo>
                          <a:pt x="104" y="208"/>
                        </a:moveTo>
                        <a:lnTo>
                          <a:pt x="114" y="207"/>
                        </a:lnTo>
                        <a:lnTo>
                          <a:pt x="125" y="205"/>
                        </a:lnTo>
                        <a:lnTo>
                          <a:pt x="135" y="203"/>
                        </a:lnTo>
                        <a:lnTo>
                          <a:pt x="145" y="200"/>
                        </a:lnTo>
                        <a:lnTo>
                          <a:pt x="154" y="195"/>
                        </a:lnTo>
                        <a:lnTo>
                          <a:pt x="162" y="189"/>
                        </a:lnTo>
                        <a:lnTo>
                          <a:pt x="170" y="184"/>
                        </a:lnTo>
                        <a:lnTo>
                          <a:pt x="178" y="178"/>
                        </a:lnTo>
                        <a:lnTo>
                          <a:pt x="184" y="170"/>
                        </a:lnTo>
                        <a:lnTo>
                          <a:pt x="191" y="162"/>
                        </a:lnTo>
                        <a:lnTo>
                          <a:pt x="196" y="154"/>
                        </a:lnTo>
                        <a:lnTo>
                          <a:pt x="200" y="145"/>
                        </a:lnTo>
                        <a:lnTo>
                          <a:pt x="204" y="134"/>
                        </a:lnTo>
                        <a:lnTo>
                          <a:pt x="207" y="125"/>
                        </a:lnTo>
                        <a:lnTo>
                          <a:pt x="208" y="114"/>
                        </a:lnTo>
                        <a:lnTo>
                          <a:pt x="208" y="104"/>
                        </a:lnTo>
                        <a:lnTo>
                          <a:pt x="208" y="93"/>
                        </a:lnTo>
                        <a:lnTo>
                          <a:pt x="207" y="83"/>
                        </a:lnTo>
                        <a:lnTo>
                          <a:pt x="204" y="73"/>
                        </a:lnTo>
                        <a:lnTo>
                          <a:pt x="200" y="63"/>
                        </a:lnTo>
                        <a:lnTo>
                          <a:pt x="196" y="54"/>
                        </a:lnTo>
                        <a:lnTo>
                          <a:pt x="191" y="46"/>
                        </a:lnTo>
                        <a:lnTo>
                          <a:pt x="184" y="38"/>
                        </a:lnTo>
                        <a:lnTo>
                          <a:pt x="178" y="30"/>
                        </a:lnTo>
                        <a:lnTo>
                          <a:pt x="170" y="23"/>
                        </a:lnTo>
                        <a:lnTo>
                          <a:pt x="162" y="18"/>
                        </a:lnTo>
                        <a:lnTo>
                          <a:pt x="154" y="13"/>
                        </a:lnTo>
                        <a:lnTo>
                          <a:pt x="145" y="8"/>
                        </a:lnTo>
                        <a:lnTo>
                          <a:pt x="135" y="5"/>
                        </a:lnTo>
                        <a:lnTo>
                          <a:pt x="125" y="2"/>
                        </a:lnTo>
                        <a:lnTo>
                          <a:pt x="114" y="0"/>
                        </a:lnTo>
                        <a:lnTo>
                          <a:pt x="104" y="0"/>
                        </a:lnTo>
                        <a:lnTo>
                          <a:pt x="93" y="0"/>
                        </a:lnTo>
                        <a:lnTo>
                          <a:pt x="83" y="2"/>
                        </a:lnTo>
                        <a:lnTo>
                          <a:pt x="73" y="5"/>
                        </a:lnTo>
                        <a:lnTo>
                          <a:pt x="64" y="8"/>
                        </a:lnTo>
                        <a:lnTo>
                          <a:pt x="55" y="13"/>
                        </a:lnTo>
                        <a:lnTo>
                          <a:pt x="46" y="18"/>
                        </a:lnTo>
                        <a:lnTo>
                          <a:pt x="38" y="23"/>
                        </a:lnTo>
                        <a:lnTo>
                          <a:pt x="30" y="30"/>
                        </a:lnTo>
                        <a:lnTo>
                          <a:pt x="23" y="38"/>
                        </a:lnTo>
                        <a:lnTo>
                          <a:pt x="18" y="46"/>
                        </a:lnTo>
                        <a:lnTo>
                          <a:pt x="13" y="54"/>
                        </a:lnTo>
                        <a:lnTo>
                          <a:pt x="9" y="63"/>
                        </a:lnTo>
                        <a:lnTo>
                          <a:pt x="5" y="73"/>
                        </a:lnTo>
                        <a:lnTo>
                          <a:pt x="2" y="83"/>
                        </a:lnTo>
                        <a:lnTo>
                          <a:pt x="1" y="93"/>
                        </a:lnTo>
                        <a:lnTo>
                          <a:pt x="0" y="104"/>
                        </a:lnTo>
                        <a:lnTo>
                          <a:pt x="1" y="114"/>
                        </a:lnTo>
                        <a:lnTo>
                          <a:pt x="2" y="125"/>
                        </a:lnTo>
                        <a:lnTo>
                          <a:pt x="5" y="134"/>
                        </a:lnTo>
                        <a:lnTo>
                          <a:pt x="9" y="145"/>
                        </a:lnTo>
                        <a:lnTo>
                          <a:pt x="13" y="154"/>
                        </a:lnTo>
                        <a:lnTo>
                          <a:pt x="18" y="162"/>
                        </a:lnTo>
                        <a:lnTo>
                          <a:pt x="23" y="170"/>
                        </a:lnTo>
                        <a:lnTo>
                          <a:pt x="30" y="178"/>
                        </a:lnTo>
                        <a:lnTo>
                          <a:pt x="38" y="184"/>
                        </a:lnTo>
                        <a:lnTo>
                          <a:pt x="46" y="189"/>
                        </a:lnTo>
                        <a:lnTo>
                          <a:pt x="55" y="195"/>
                        </a:lnTo>
                        <a:lnTo>
                          <a:pt x="64" y="200"/>
                        </a:lnTo>
                        <a:lnTo>
                          <a:pt x="73" y="203"/>
                        </a:lnTo>
                        <a:lnTo>
                          <a:pt x="83" y="205"/>
                        </a:lnTo>
                        <a:lnTo>
                          <a:pt x="93" y="207"/>
                        </a:lnTo>
                        <a:lnTo>
                          <a:pt x="104" y="208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21" name="Freeform 305"/>
                  <p:cNvSpPr>
                    <a:spLocks/>
                  </p:cNvSpPr>
                  <p:nvPr/>
                </p:nvSpPr>
                <p:spPr bwMode="auto">
                  <a:xfrm>
                    <a:off x="2578" y="1583"/>
                    <a:ext cx="53" cy="52"/>
                  </a:xfrm>
                  <a:custGeom>
                    <a:avLst/>
                    <a:gdLst>
                      <a:gd name="T0" fmla="*/ 114 w 208"/>
                      <a:gd name="T1" fmla="*/ 207 h 208"/>
                      <a:gd name="T2" fmla="*/ 135 w 208"/>
                      <a:gd name="T3" fmla="*/ 203 h 208"/>
                      <a:gd name="T4" fmla="*/ 154 w 208"/>
                      <a:gd name="T5" fmla="*/ 195 h 208"/>
                      <a:gd name="T6" fmla="*/ 170 w 208"/>
                      <a:gd name="T7" fmla="*/ 184 h 208"/>
                      <a:gd name="T8" fmla="*/ 184 w 208"/>
                      <a:gd name="T9" fmla="*/ 170 h 208"/>
                      <a:gd name="T10" fmla="*/ 196 w 208"/>
                      <a:gd name="T11" fmla="*/ 154 h 208"/>
                      <a:gd name="T12" fmla="*/ 204 w 208"/>
                      <a:gd name="T13" fmla="*/ 134 h 208"/>
                      <a:gd name="T14" fmla="*/ 208 w 208"/>
                      <a:gd name="T15" fmla="*/ 114 h 208"/>
                      <a:gd name="T16" fmla="*/ 208 w 208"/>
                      <a:gd name="T17" fmla="*/ 93 h 208"/>
                      <a:gd name="T18" fmla="*/ 204 w 208"/>
                      <a:gd name="T19" fmla="*/ 73 h 208"/>
                      <a:gd name="T20" fmla="*/ 196 w 208"/>
                      <a:gd name="T21" fmla="*/ 54 h 208"/>
                      <a:gd name="T22" fmla="*/ 184 w 208"/>
                      <a:gd name="T23" fmla="*/ 38 h 208"/>
                      <a:gd name="T24" fmla="*/ 170 w 208"/>
                      <a:gd name="T25" fmla="*/ 23 h 208"/>
                      <a:gd name="T26" fmla="*/ 154 w 208"/>
                      <a:gd name="T27" fmla="*/ 13 h 208"/>
                      <a:gd name="T28" fmla="*/ 135 w 208"/>
                      <a:gd name="T29" fmla="*/ 5 h 208"/>
                      <a:gd name="T30" fmla="*/ 114 w 208"/>
                      <a:gd name="T31" fmla="*/ 0 h 208"/>
                      <a:gd name="T32" fmla="*/ 93 w 208"/>
                      <a:gd name="T33" fmla="*/ 0 h 208"/>
                      <a:gd name="T34" fmla="*/ 73 w 208"/>
                      <a:gd name="T35" fmla="*/ 5 h 208"/>
                      <a:gd name="T36" fmla="*/ 55 w 208"/>
                      <a:gd name="T37" fmla="*/ 13 h 208"/>
                      <a:gd name="T38" fmla="*/ 38 w 208"/>
                      <a:gd name="T39" fmla="*/ 23 h 208"/>
                      <a:gd name="T40" fmla="*/ 23 w 208"/>
                      <a:gd name="T41" fmla="*/ 38 h 208"/>
                      <a:gd name="T42" fmla="*/ 13 w 208"/>
                      <a:gd name="T43" fmla="*/ 54 h 208"/>
                      <a:gd name="T44" fmla="*/ 5 w 208"/>
                      <a:gd name="T45" fmla="*/ 73 h 208"/>
                      <a:gd name="T46" fmla="*/ 1 w 208"/>
                      <a:gd name="T47" fmla="*/ 93 h 208"/>
                      <a:gd name="T48" fmla="*/ 1 w 208"/>
                      <a:gd name="T49" fmla="*/ 114 h 208"/>
                      <a:gd name="T50" fmla="*/ 5 w 208"/>
                      <a:gd name="T51" fmla="*/ 134 h 208"/>
                      <a:gd name="T52" fmla="*/ 13 w 208"/>
                      <a:gd name="T53" fmla="*/ 154 h 208"/>
                      <a:gd name="T54" fmla="*/ 23 w 208"/>
                      <a:gd name="T55" fmla="*/ 170 h 208"/>
                      <a:gd name="T56" fmla="*/ 38 w 208"/>
                      <a:gd name="T57" fmla="*/ 184 h 208"/>
                      <a:gd name="T58" fmla="*/ 55 w 208"/>
                      <a:gd name="T59" fmla="*/ 195 h 208"/>
                      <a:gd name="T60" fmla="*/ 73 w 208"/>
                      <a:gd name="T61" fmla="*/ 203 h 208"/>
                      <a:gd name="T62" fmla="*/ 93 w 208"/>
                      <a:gd name="T63" fmla="*/ 207 h 2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08" h="208">
                        <a:moveTo>
                          <a:pt x="104" y="208"/>
                        </a:moveTo>
                        <a:lnTo>
                          <a:pt x="114" y="207"/>
                        </a:lnTo>
                        <a:lnTo>
                          <a:pt x="125" y="205"/>
                        </a:lnTo>
                        <a:lnTo>
                          <a:pt x="135" y="203"/>
                        </a:lnTo>
                        <a:lnTo>
                          <a:pt x="145" y="200"/>
                        </a:lnTo>
                        <a:lnTo>
                          <a:pt x="154" y="195"/>
                        </a:lnTo>
                        <a:lnTo>
                          <a:pt x="162" y="189"/>
                        </a:lnTo>
                        <a:lnTo>
                          <a:pt x="170" y="184"/>
                        </a:lnTo>
                        <a:lnTo>
                          <a:pt x="178" y="178"/>
                        </a:lnTo>
                        <a:lnTo>
                          <a:pt x="184" y="170"/>
                        </a:lnTo>
                        <a:lnTo>
                          <a:pt x="191" y="162"/>
                        </a:lnTo>
                        <a:lnTo>
                          <a:pt x="196" y="154"/>
                        </a:lnTo>
                        <a:lnTo>
                          <a:pt x="200" y="145"/>
                        </a:lnTo>
                        <a:lnTo>
                          <a:pt x="204" y="134"/>
                        </a:lnTo>
                        <a:lnTo>
                          <a:pt x="207" y="125"/>
                        </a:lnTo>
                        <a:lnTo>
                          <a:pt x="208" y="114"/>
                        </a:lnTo>
                        <a:lnTo>
                          <a:pt x="208" y="104"/>
                        </a:lnTo>
                        <a:lnTo>
                          <a:pt x="208" y="93"/>
                        </a:lnTo>
                        <a:lnTo>
                          <a:pt x="207" y="83"/>
                        </a:lnTo>
                        <a:lnTo>
                          <a:pt x="204" y="73"/>
                        </a:lnTo>
                        <a:lnTo>
                          <a:pt x="200" y="63"/>
                        </a:lnTo>
                        <a:lnTo>
                          <a:pt x="196" y="54"/>
                        </a:lnTo>
                        <a:lnTo>
                          <a:pt x="191" y="46"/>
                        </a:lnTo>
                        <a:lnTo>
                          <a:pt x="184" y="38"/>
                        </a:lnTo>
                        <a:lnTo>
                          <a:pt x="178" y="30"/>
                        </a:lnTo>
                        <a:lnTo>
                          <a:pt x="170" y="23"/>
                        </a:lnTo>
                        <a:lnTo>
                          <a:pt x="162" y="18"/>
                        </a:lnTo>
                        <a:lnTo>
                          <a:pt x="154" y="13"/>
                        </a:lnTo>
                        <a:lnTo>
                          <a:pt x="145" y="8"/>
                        </a:lnTo>
                        <a:lnTo>
                          <a:pt x="135" y="5"/>
                        </a:lnTo>
                        <a:lnTo>
                          <a:pt x="125" y="2"/>
                        </a:lnTo>
                        <a:lnTo>
                          <a:pt x="114" y="0"/>
                        </a:lnTo>
                        <a:lnTo>
                          <a:pt x="104" y="0"/>
                        </a:lnTo>
                        <a:lnTo>
                          <a:pt x="93" y="0"/>
                        </a:lnTo>
                        <a:lnTo>
                          <a:pt x="83" y="2"/>
                        </a:lnTo>
                        <a:lnTo>
                          <a:pt x="73" y="5"/>
                        </a:lnTo>
                        <a:lnTo>
                          <a:pt x="64" y="8"/>
                        </a:lnTo>
                        <a:lnTo>
                          <a:pt x="55" y="13"/>
                        </a:lnTo>
                        <a:lnTo>
                          <a:pt x="46" y="18"/>
                        </a:lnTo>
                        <a:lnTo>
                          <a:pt x="38" y="23"/>
                        </a:lnTo>
                        <a:lnTo>
                          <a:pt x="30" y="30"/>
                        </a:lnTo>
                        <a:lnTo>
                          <a:pt x="23" y="38"/>
                        </a:lnTo>
                        <a:lnTo>
                          <a:pt x="18" y="46"/>
                        </a:lnTo>
                        <a:lnTo>
                          <a:pt x="13" y="54"/>
                        </a:lnTo>
                        <a:lnTo>
                          <a:pt x="9" y="63"/>
                        </a:lnTo>
                        <a:lnTo>
                          <a:pt x="5" y="73"/>
                        </a:lnTo>
                        <a:lnTo>
                          <a:pt x="2" y="83"/>
                        </a:lnTo>
                        <a:lnTo>
                          <a:pt x="1" y="93"/>
                        </a:lnTo>
                        <a:lnTo>
                          <a:pt x="0" y="104"/>
                        </a:lnTo>
                        <a:lnTo>
                          <a:pt x="1" y="114"/>
                        </a:lnTo>
                        <a:lnTo>
                          <a:pt x="2" y="125"/>
                        </a:lnTo>
                        <a:lnTo>
                          <a:pt x="5" y="134"/>
                        </a:lnTo>
                        <a:lnTo>
                          <a:pt x="9" y="145"/>
                        </a:lnTo>
                        <a:lnTo>
                          <a:pt x="13" y="154"/>
                        </a:lnTo>
                        <a:lnTo>
                          <a:pt x="18" y="162"/>
                        </a:lnTo>
                        <a:lnTo>
                          <a:pt x="23" y="170"/>
                        </a:lnTo>
                        <a:lnTo>
                          <a:pt x="30" y="178"/>
                        </a:lnTo>
                        <a:lnTo>
                          <a:pt x="38" y="184"/>
                        </a:lnTo>
                        <a:lnTo>
                          <a:pt x="46" y="189"/>
                        </a:lnTo>
                        <a:lnTo>
                          <a:pt x="55" y="195"/>
                        </a:lnTo>
                        <a:lnTo>
                          <a:pt x="64" y="200"/>
                        </a:lnTo>
                        <a:lnTo>
                          <a:pt x="73" y="203"/>
                        </a:lnTo>
                        <a:lnTo>
                          <a:pt x="83" y="205"/>
                        </a:lnTo>
                        <a:lnTo>
                          <a:pt x="93" y="207"/>
                        </a:lnTo>
                        <a:lnTo>
                          <a:pt x="104" y="208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22" name="Freeform 306"/>
                  <p:cNvSpPr>
                    <a:spLocks/>
                  </p:cNvSpPr>
                  <p:nvPr/>
                </p:nvSpPr>
                <p:spPr bwMode="auto">
                  <a:xfrm>
                    <a:off x="2570" y="1257"/>
                    <a:ext cx="20" cy="21"/>
                  </a:xfrm>
                  <a:custGeom>
                    <a:avLst/>
                    <a:gdLst>
                      <a:gd name="T0" fmla="*/ 41 w 81"/>
                      <a:gd name="T1" fmla="*/ 81 h 81"/>
                      <a:gd name="T2" fmla="*/ 49 w 81"/>
                      <a:gd name="T3" fmla="*/ 80 h 81"/>
                      <a:gd name="T4" fmla="*/ 57 w 81"/>
                      <a:gd name="T5" fmla="*/ 78 h 81"/>
                      <a:gd name="T6" fmla="*/ 64 w 81"/>
                      <a:gd name="T7" fmla="*/ 74 h 81"/>
                      <a:gd name="T8" fmla="*/ 69 w 81"/>
                      <a:gd name="T9" fmla="*/ 70 h 81"/>
                      <a:gd name="T10" fmla="*/ 74 w 81"/>
                      <a:gd name="T11" fmla="*/ 63 h 81"/>
                      <a:gd name="T12" fmla="*/ 78 w 81"/>
                      <a:gd name="T13" fmla="*/ 56 h 81"/>
                      <a:gd name="T14" fmla="*/ 81 w 81"/>
                      <a:gd name="T15" fmla="*/ 49 h 81"/>
                      <a:gd name="T16" fmla="*/ 81 w 81"/>
                      <a:gd name="T17" fmla="*/ 41 h 81"/>
                      <a:gd name="T18" fmla="*/ 81 w 81"/>
                      <a:gd name="T19" fmla="*/ 31 h 81"/>
                      <a:gd name="T20" fmla="*/ 78 w 81"/>
                      <a:gd name="T21" fmla="*/ 25 h 81"/>
                      <a:gd name="T22" fmla="*/ 74 w 81"/>
                      <a:gd name="T23" fmla="*/ 17 h 81"/>
                      <a:gd name="T24" fmla="*/ 69 w 81"/>
                      <a:gd name="T25" fmla="*/ 12 h 81"/>
                      <a:gd name="T26" fmla="*/ 64 w 81"/>
                      <a:gd name="T27" fmla="*/ 6 h 81"/>
                      <a:gd name="T28" fmla="*/ 57 w 81"/>
                      <a:gd name="T29" fmla="*/ 2 h 81"/>
                      <a:gd name="T30" fmla="*/ 49 w 81"/>
                      <a:gd name="T31" fmla="*/ 0 h 81"/>
                      <a:gd name="T32" fmla="*/ 41 w 81"/>
                      <a:gd name="T33" fmla="*/ 0 h 81"/>
                      <a:gd name="T34" fmla="*/ 32 w 81"/>
                      <a:gd name="T35" fmla="*/ 0 h 81"/>
                      <a:gd name="T36" fmla="*/ 25 w 81"/>
                      <a:gd name="T37" fmla="*/ 2 h 81"/>
                      <a:gd name="T38" fmla="*/ 17 w 81"/>
                      <a:gd name="T39" fmla="*/ 6 h 81"/>
                      <a:gd name="T40" fmla="*/ 12 w 81"/>
                      <a:gd name="T41" fmla="*/ 12 h 81"/>
                      <a:gd name="T42" fmla="*/ 7 w 81"/>
                      <a:gd name="T43" fmla="*/ 17 h 81"/>
                      <a:gd name="T44" fmla="*/ 3 w 81"/>
                      <a:gd name="T45" fmla="*/ 25 h 81"/>
                      <a:gd name="T46" fmla="*/ 0 w 81"/>
                      <a:gd name="T47" fmla="*/ 31 h 81"/>
                      <a:gd name="T48" fmla="*/ 0 w 81"/>
                      <a:gd name="T49" fmla="*/ 41 h 81"/>
                      <a:gd name="T50" fmla="*/ 0 w 81"/>
                      <a:gd name="T51" fmla="*/ 49 h 81"/>
                      <a:gd name="T52" fmla="*/ 3 w 81"/>
                      <a:gd name="T53" fmla="*/ 56 h 81"/>
                      <a:gd name="T54" fmla="*/ 7 w 81"/>
                      <a:gd name="T55" fmla="*/ 63 h 81"/>
                      <a:gd name="T56" fmla="*/ 12 w 81"/>
                      <a:gd name="T57" fmla="*/ 70 h 81"/>
                      <a:gd name="T58" fmla="*/ 17 w 81"/>
                      <a:gd name="T59" fmla="*/ 74 h 81"/>
                      <a:gd name="T60" fmla="*/ 25 w 81"/>
                      <a:gd name="T61" fmla="*/ 78 h 81"/>
                      <a:gd name="T62" fmla="*/ 32 w 81"/>
                      <a:gd name="T63" fmla="*/ 80 h 81"/>
                      <a:gd name="T64" fmla="*/ 41 w 81"/>
                      <a:gd name="T65" fmla="*/ 81 h 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81" h="81">
                        <a:moveTo>
                          <a:pt x="41" y="81"/>
                        </a:moveTo>
                        <a:lnTo>
                          <a:pt x="49" y="80"/>
                        </a:lnTo>
                        <a:lnTo>
                          <a:pt x="57" y="78"/>
                        </a:lnTo>
                        <a:lnTo>
                          <a:pt x="64" y="74"/>
                        </a:lnTo>
                        <a:lnTo>
                          <a:pt x="69" y="70"/>
                        </a:lnTo>
                        <a:lnTo>
                          <a:pt x="74" y="63"/>
                        </a:lnTo>
                        <a:lnTo>
                          <a:pt x="78" y="56"/>
                        </a:lnTo>
                        <a:lnTo>
                          <a:pt x="81" y="49"/>
                        </a:lnTo>
                        <a:lnTo>
                          <a:pt x="81" y="41"/>
                        </a:lnTo>
                        <a:lnTo>
                          <a:pt x="81" y="31"/>
                        </a:lnTo>
                        <a:lnTo>
                          <a:pt x="78" y="25"/>
                        </a:lnTo>
                        <a:lnTo>
                          <a:pt x="74" y="17"/>
                        </a:lnTo>
                        <a:lnTo>
                          <a:pt x="69" y="12"/>
                        </a:lnTo>
                        <a:lnTo>
                          <a:pt x="64" y="6"/>
                        </a:lnTo>
                        <a:lnTo>
                          <a:pt x="57" y="2"/>
                        </a:lnTo>
                        <a:lnTo>
                          <a:pt x="49" y="0"/>
                        </a:lnTo>
                        <a:lnTo>
                          <a:pt x="41" y="0"/>
                        </a:lnTo>
                        <a:lnTo>
                          <a:pt x="32" y="0"/>
                        </a:lnTo>
                        <a:lnTo>
                          <a:pt x="25" y="2"/>
                        </a:lnTo>
                        <a:lnTo>
                          <a:pt x="17" y="6"/>
                        </a:lnTo>
                        <a:lnTo>
                          <a:pt x="12" y="12"/>
                        </a:lnTo>
                        <a:lnTo>
                          <a:pt x="7" y="17"/>
                        </a:lnTo>
                        <a:lnTo>
                          <a:pt x="3" y="25"/>
                        </a:lnTo>
                        <a:lnTo>
                          <a:pt x="0" y="31"/>
                        </a:lnTo>
                        <a:lnTo>
                          <a:pt x="0" y="41"/>
                        </a:lnTo>
                        <a:lnTo>
                          <a:pt x="0" y="49"/>
                        </a:lnTo>
                        <a:lnTo>
                          <a:pt x="3" y="56"/>
                        </a:lnTo>
                        <a:lnTo>
                          <a:pt x="7" y="63"/>
                        </a:lnTo>
                        <a:lnTo>
                          <a:pt x="12" y="70"/>
                        </a:lnTo>
                        <a:lnTo>
                          <a:pt x="17" y="74"/>
                        </a:lnTo>
                        <a:lnTo>
                          <a:pt x="25" y="78"/>
                        </a:lnTo>
                        <a:lnTo>
                          <a:pt x="32" y="80"/>
                        </a:lnTo>
                        <a:lnTo>
                          <a:pt x="41" y="81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23" name="Freeform 307"/>
                  <p:cNvSpPr>
                    <a:spLocks/>
                  </p:cNvSpPr>
                  <p:nvPr/>
                </p:nvSpPr>
                <p:spPr bwMode="auto">
                  <a:xfrm>
                    <a:off x="2570" y="1257"/>
                    <a:ext cx="20" cy="21"/>
                  </a:xfrm>
                  <a:custGeom>
                    <a:avLst/>
                    <a:gdLst>
                      <a:gd name="T0" fmla="*/ 41 w 81"/>
                      <a:gd name="T1" fmla="*/ 81 h 81"/>
                      <a:gd name="T2" fmla="*/ 49 w 81"/>
                      <a:gd name="T3" fmla="*/ 80 h 81"/>
                      <a:gd name="T4" fmla="*/ 57 w 81"/>
                      <a:gd name="T5" fmla="*/ 78 h 81"/>
                      <a:gd name="T6" fmla="*/ 64 w 81"/>
                      <a:gd name="T7" fmla="*/ 74 h 81"/>
                      <a:gd name="T8" fmla="*/ 69 w 81"/>
                      <a:gd name="T9" fmla="*/ 70 h 81"/>
                      <a:gd name="T10" fmla="*/ 74 w 81"/>
                      <a:gd name="T11" fmla="*/ 63 h 81"/>
                      <a:gd name="T12" fmla="*/ 78 w 81"/>
                      <a:gd name="T13" fmla="*/ 56 h 81"/>
                      <a:gd name="T14" fmla="*/ 81 w 81"/>
                      <a:gd name="T15" fmla="*/ 49 h 81"/>
                      <a:gd name="T16" fmla="*/ 81 w 81"/>
                      <a:gd name="T17" fmla="*/ 41 h 81"/>
                      <a:gd name="T18" fmla="*/ 81 w 81"/>
                      <a:gd name="T19" fmla="*/ 31 h 81"/>
                      <a:gd name="T20" fmla="*/ 78 w 81"/>
                      <a:gd name="T21" fmla="*/ 25 h 81"/>
                      <a:gd name="T22" fmla="*/ 74 w 81"/>
                      <a:gd name="T23" fmla="*/ 17 h 81"/>
                      <a:gd name="T24" fmla="*/ 69 w 81"/>
                      <a:gd name="T25" fmla="*/ 12 h 81"/>
                      <a:gd name="T26" fmla="*/ 64 w 81"/>
                      <a:gd name="T27" fmla="*/ 6 h 81"/>
                      <a:gd name="T28" fmla="*/ 57 w 81"/>
                      <a:gd name="T29" fmla="*/ 2 h 81"/>
                      <a:gd name="T30" fmla="*/ 49 w 81"/>
                      <a:gd name="T31" fmla="*/ 0 h 81"/>
                      <a:gd name="T32" fmla="*/ 41 w 81"/>
                      <a:gd name="T33" fmla="*/ 0 h 81"/>
                      <a:gd name="T34" fmla="*/ 32 w 81"/>
                      <a:gd name="T35" fmla="*/ 0 h 81"/>
                      <a:gd name="T36" fmla="*/ 25 w 81"/>
                      <a:gd name="T37" fmla="*/ 2 h 81"/>
                      <a:gd name="T38" fmla="*/ 17 w 81"/>
                      <a:gd name="T39" fmla="*/ 6 h 81"/>
                      <a:gd name="T40" fmla="*/ 12 w 81"/>
                      <a:gd name="T41" fmla="*/ 12 h 81"/>
                      <a:gd name="T42" fmla="*/ 7 w 81"/>
                      <a:gd name="T43" fmla="*/ 17 h 81"/>
                      <a:gd name="T44" fmla="*/ 3 w 81"/>
                      <a:gd name="T45" fmla="*/ 25 h 81"/>
                      <a:gd name="T46" fmla="*/ 0 w 81"/>
                      <a:gd name="T47" fmla="*/ 31 h 81"/>
                      <a:gd name="T48" fmla="*/ 0 w 81"/>
                      <a:gd name="T49" fmla="*/ 41 h 81"/>
                      <a:gd name="T50" fmla="*/ 0 w 81"/>
                      <a:gd name="T51" fmla="*/ 49 h 81"/>
                      <a:gd name="T52" fmla="*/ 3 w 81"/>
                      <a:gd name="T53" fmla="*/ 56 h 81"/>
                      <a:gd name="T54" fmla="*/ 7 w 81"/>
                      <a:gd name="T55" fmla="*/ 63 h 81"/>
                      <a:gd name="T56" fmla="*/ 12 w 81"/>
                      <a:gd name="T57" fmla="*/ 70 h 81"/>
                      <a:gd name="T58" fmla="*/ 17 w 81"/>
                      <a:gd name="T59" fmla="*/ 74 h 81"/>
                      <a:gd name="T60" fmla="*/ 25 w 81"/>
                      <a:gd name="T61" fmla="*/ 78 h 81"/>
                      <a:gd name="T62" fmla="*/ 32 w 81"/>
                      <a:gd name="T63" fmla="*/ 80 h 81"/>
                      <a:gd name="T64" fmla="*/ 41 w 81"/>
                      <a:gd name="T65" fmla="*/ 81 h 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81" h="81">
                        <a:moveTo>
                          <a:pt x="41" y="81"/>
                        </a:moveTo>
                        <a:lnTo>
                          <a:pt x="49" y="80"/>
                        </a:lnTo>
                        <a:lnTo>
                          <a:pt x="57" y="78"/>
                        </a:lnTo>
                        <a:lnTo>
                          <a:pt x="64" y="74"/>
                        </a:lnTo>
                        <a:lnTo>
                          <a:pt x="69" y="70"/>
                        </a:lnTo>
                        <a:lnTo>
                          <a:pt x="74" y="63"/>
                        </a:lnTo>
                        <a:lnTo>
                          <a:pt x="78" y="56"/>
                        </a:lnTo>
                        <a:lnTo>
                          <a:pt x="81" y="49"/>
                        </a:lnTo>
                        <a:lnTo>
                          <a:pt x="81" y="41"/>
                        </a:lnTo>
                        <a:lnTo>
                          <a:pt x="81" y="31"/>
                        </a:lnTo>
                        <a:lnTo>
                          <a:pt x="78" y="25"/>
                        </a:lnTo>
                        <a:lnTo>
                          <a:pt x="74" y="17"/>
                        </a:lnTo>
                        <a:lnTo>
                          <a:pt x="69" y="12"/>
                        </a:lnTo>
                        <a:lnTo>
                          <a:pt x="64" y="6"/>
                        </a:lnTo>
                        <a:lnTo>
                          <a:pt x="57" y="2"/>
                        </a:lnTo>
                        <a:lnTo>
                          <a:pt x="49" y="0"/>
                        </a:lnTo>
                        <a:lnTo>
                          <a:pt x="41" y="0"/>
                        </a:lnTo>
                        <a:lnTo>
                          <a:pt x="32" y="0"/>
                        </a:lnTo>
                        <a:lnTo>
                          <a:pt x="25" y="2"/>
                        </a:lnTo>
                        <a:lnTo>
                          <a:pt x="17" y="6"/>
                        </a:lnTo>
                        <a:lnTo>
                          <a:pt x="12" y="12"/>
                        </a:lnTo>
                        <a:lnTo>
                          <a:pt x="7" y="17"/>
                        </a:lnTo>
                        <a:lnTo>
                          <a:pt x="3" y="25"/>
                        </a:lnTo>
                        <a:lnTo>
                          <a:pt x="0" y="31"/>
                        </a:lnTo>
                        <a:lnTo>
                          <a:pt x="0" y="41"/>
                        </a:lnTo>
                        <a:lnTo>
                          <a:pt x="0" y="49"/>
                        </a:lnTo>
                        <a:lnTo>
                          <a:pt x="3" y="56"/>
                        </a:lnTo>
                        <a:lnTo>
                          <a:pt x="7" y="63"/>
                        </a:lnTo>
                        <a:lnTo>
                          <a:pt x="12" y="70"/>
                        </a:lnTo>
                        <a:lnTo>
                          <a:pt x="17" y="74"/>
                        </a:lnTo>
                        <a:lnTo>
                          <a:pt x="25" y="78"/>
                        </a:lnTo>
                        <a:lnTo>
                          <a:pt x="32" y="80"/>
                        </a:lnTo>
                        <a:lnTo>
                          <a:pt x="41" y="81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24" name="Freeform 308"/>
                  <p:cNvSpPr>
                    <a:spLocks/>
                  </p:cNvSpPr>
                  <p:nvPr/>
                </p:nvSpPr>
                <p:spPr bwMode="auto">
                  <a:xfrm>
                    <a:off x="2689" y="1138"/>
                    <a:ext cx="20" cy="21"/>
                  </a:xfrm>
                  <a:custGeom>
                    <a:avLst/>
                    <a:gdLst>
                      <a:gd name="T0" fmla="*/ 41 w 82"/>
                      <a:gd name="T1" fmla="*/ 81 h 81"/>
                      <a:gd name="T2" fmla="*/ 49 w 82"/>
                      <a:gd name="T3" fmla="*/ 80 h 81"/>
                      <a:gd name="T4" fmla="*/ 57 w 82"/>
                      <a:gd name="T5" fmla="*/ 79 h 81"/>
                      <a:gd name="T6" fmla="*/ 64 w 82"/>
                      <a:gd name="T7" fmla="*/ 75 h 81"/>
                      <a:gd name="T8" fmla="*/ 70 w 82"/>
                      <a:gd name="T9" fmla="*/ 70 h 81"/>
                      <a:gd name="T10" fmla="*/ 76 w 82"/>
                      <a:gd name="T11" fmla="*/ 63 h 81"/>
                      <a:gd name="T12" fmla="*/ 80 w 82"/>
                      <a:gd name="T13" fmla="*/ 56 h 81"/>
                      <a:gd name="T14" fmla="*/ 81 w 82"/>
                      <a:gd name="T15" fmla="*/ 48 h 81"/>
                      <a:gd name="T16" fmla="*/ 82 w 82"/>
                      <a:gd name="T17" fmla="*/ 41 h 81"/>
                      <a:gd name="T18" fmla="*/ 81 w 82"/>
                      <a:gd name="T19" fmla="*/ 33 h 81"/>
                      <a:gd name="T20" fmla="*/ 80 w 82"/>
                      <a:gd name="T21" fmla="*/ 25 h 81"/>
                      <a:gd name="T22" fmla="*/ 76 w 82"/>
                      <a:gd name="T23" fmla="*/ 18 h 81"/>
                      <a:gd name="T24" fmla="*/ 70 w 82"/>
                      <a:gd name="T25" fmla="*/ 12 h 81"/>
                      <a:gd name="T26" fmla="*/ 64 w 82"/>
                      <a:gd name="T27" fmla="*/ 8 h 81"/>
                      <a:gd name="T28" fmla="*/ 57 w 82"/>
                      <a:gd name="T29" fmla="*/ 4 h 81"/>
                      <a:gd name="T30" fmla="*/ 49 w 82"/>
                      <a:gd name="T31" fmla="*/ 1 h 81"/>
                      <a:gd name="T32" fmla="*/ 41 w 82"/>
                      <a:gd name="T33" fmla="*/ 0 h 81"/>
                      <a:gd name="T34" fmla="*/ 33 w 82"/>
                      <a:gd name="T35" fmla="*/ 1 h 81"/>
                      <a:gd name="T36" fmla="*/ 25 w 82"/>
                      <a:gd name="T37" fmla="*/ 4 h 81"/>
                      <a:gd name="T38" fmla="*/ 19 w 82"/>
                      <a:gd name="T39" fmla="*/ 8 h 81"/>
                      <a:gd name="T40" fmla="*/ 12 w 82"/>
                      <a:gd name="T41" fmla="*/ 12 h 81"/>
                      <a:gd name="T42" fmla="*/ 7 w 82"/>
                      <a:gd name="T43" fmla="*/ 18 h 81"/>
                      <a:gd name="T44" fmla="*/ 4 w 82"/>
                      <a:gd name="T45" fmla="*/ 25 h 81"/>
                      <a:gd name="T46" fmla="*/ 2 w 82"/>
                      <a:gd name="T47" fmla="*/ 33 h 81"/>
                      <a:gd name="T48" fmla="*/ 0 w 82"/>
                      <a:gd name="T49" fmla="*/ 41 h 81"/>
                      <a:gd name="T50" fmla="*/ 2 w 82"/>
                      <a:gd name="T51" fmla="*/ 48 h 81"/>
                      <a:gd name="T52" fmla="*/ 4 w 82"/>
                      <a:gd name="T53" fmla="*/ 56 h 81"/>
                      <a:gd name="T54" fmla="*/ 7 w 82"/>
                      <a:gd name="T55" fmla="*/ 63 h 81"/>
                      <a:gd name="T56" fmla="*/ 12 w 82"/>
                      <a:gd name="T57" fmla="*/ 70 h 81"/>
                      <a:gd name="T58" fmla="*/ 19 w 82"/>
                      <a:gd name="T59" fmla="*/ 75 h 81"/>
                      <a:gd name="T60" fmla="*/ 25 w 82"/>
                      <a:gd name="T61" fmla="*/ 79 h 81"/>
                      <a:gd name="T62" fmla="*/ 33 w 82"/>
                      <a:gd name="T63" fmla="*/ 80 h 81"/>
                      <a:gd name="T64" fmla="*/ 41 w 82"/>
                      <a:gd name="T65" fmla="*/ 81 h 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82" h="81">
                        <a:moveTo>
                          <a:pt x="41" y="81"/>
                        </a:moveTo>
                        <a:lnTo>
                          <a:pt x="49" y="80"/>
                        </a:lnTo>
                        <a:lnTo>
                          <a:pt x="57" y="79"/>
                        </a:lnTo>
                        <a:lnTo>
                          <a:pt x="64" y="75"/>
                        </a:lnTo>
                        <a:lnTo>
                          <a:pt x="70" y="70"/>
                        </a:lnTo>
                        <a:lnTo>
                          <a:pt x="76" y="63"/>
                        </a:lnTo>
                        <a:lnTo>
                          <a:pt x="80" y="56"/>
                        </a:lnTo>
                        <a:lnTo>
                          <a:pt x="81" y="48"/>
                        </a:lnTo>
                        <a:lnTo>
                          <a:pt x="82" y="41"/>
                        </a:lnTo>
                        <a:lnTo>
                          <a:pt x="81" y="33"/>
                        </a:lnTo>
                        <a:lnTo>
                          <a:pt x="80" y="25"/>
                        </a:lnTo>
                        <a:lnTo>
                          <a:pt x="76" y="18"/>
                        </a:lnTo>
                        <a:lnTo>
                          <a:pt x="70" y="12"/>
                        </a:lnTo>
                        <a:lnTo>
                          <a:pt x="64" y="8"/>
                        </a:lnTo>
                        <a:lnTo>
                          <a:pt x="57" y="4"/>
                        </a:lnTo>
                        <a:lnTo>
                          <a:pt x="49" y="1"/>
                        </a:lnTo>
                        <a:lnTo>
                          <a:pt x="41" y="0"/>
                        </a:lnTo>
                        <a:lnTo>
                          <a:pt x="33" y="1"/>
                        </a:lnTo>
                        <a:lnTo>
                          <a:pt x="25" y="4"/>
                        </a:lnTo>
                        <a:lnTo>
                          <a:pt x="19" y="8"/>
                        </a:lnTo>
                        <a:lnTo>
                          <a:pt x="12" y="12"/>
                        </a:lnTo>
                        <a:lnTo>
                          <a:pt x="7" y="18"/>
                        </a:lnTo>
                        <a:lnTo>
                          <a:pt x="4" y="25"/>
                        </a:lnTo>
                        <a:lnTo>
                          <a:pt x="2" y="33"/>
                        </a:lnTo>
                        <a:lnTo>
                          <a:pt x="0" y="41"/>
                        </a:lnTo>
                        <a:lnTo>
                          <a:pt x="2" y="48"/>
                        </a:lnTo>
                        <a:lnTo>
                          <a:pt x="4" y="56"/>
                        </a:lnTo>
                        <a:lnTo>
                          <a:pt x="7" y="63"/>
                        </a:lnTo>
                        <a:lnTo>
                          <a:pt x="12" y="70"/>
                        </a:lnTo>
                        <a:lnTo>
                          <a:pt x="19" y="75"/>
                        </a:lnTo>
                        <a:lnTo>
                          <a:pt x="25" y="79"/>
                        </a:lnTo>
                        <a:lnTo>
                          <a:pt x="33" y="80"/>
                        </a:lnTo>
                        <a:lnTo>
                          <a:pt x="41" y="81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25" name="Freeform 309"/>
                  <p:cNvSpPr>
                    <a:spLocks/>
                  </p:cNvSpPr>
                  <p:nvPr/>
                </p:nvSpPr>
                <p:spPr bwMode="auto">
                  <a:xfrm>
                    <a:off x="2689" y="1138"/>
                    <a:ext cx="20" cy="21"/>
                  </a:xfrm>
                  <a:custGeom>
                    <a:avLst/>
                    <a:gdLst>
                      <a:gd name="T0" fmla="*/ 41 w 82"/>
                      <a:gd name="T1" fmla="*/ 81 h 81"/>
                      <a:gd name="T2" fmla="*/ 49 w 82"/>
                      <a:gd name="T3" fmla="*/ 80 h 81"/>
                      <a:gd name="T4" fmla="*/ 57 w 82"/>
                      <a:gd name="T5" fmla="*/ 79 h 81"/>
                      <a:gd name="T6" fmla="*/ 64 w 82"/>
                      <a:gd name="T7" fmla="*/ 75 h 81"/>
                      <a:gd name="T8" fmla="*/ 70 w 82"/>
                      <a:gd name="T9" fmla="*/ 70 h 81"/>
                      <a:gd name="T10" fmla="*/ 76 w 82"/>
                      <a:gd name="T11" fmla="*/ 63 h 81"/>
                      <a:gd name="T12" fmla="*/ 80 w 82"/>
                      <a:gd name="T13" fmla="*/ 56 h 81"/>
                      <a:gd name="T14" fmla="*/ 81 w 82"/>
                      <a:gd name="T15" fmla="*/ 48 h 81"/>
                      <a:gd name="T16" fmla="*/ 82 w 82"/>
                      <a:gd name="T17" fmla="*/ 41 h 81"/>
                      <a:gd name="T18" fmla="*/ 81 w 82"/>
                      <a:gd name="T19" fmla="*/ 33 h 81"/>
                      <a:gd name="T20" fmla="*/ 80 w 82"/>
                      <a:gd name="T21" fmla="*/ 25 h 81"/>
                      <a:gd name="T22" fmla="*/ 76 w 82"/>
                      <a:gd name="T23" fmla="*/ 18 h 81"/>
                      <a:gd name="T24" fmla="*/ 70 w 82"/>
                      <a:gd name="T25" fmla="*/ 12 h 81"/>
                      <a:gd name="T26" fmla="*/ 64 w 82"/>
                      <a:gd name="T27" fmla="*/ 8 h 81"/>
                      <a:gd name="T28" fmla="*/ 57 w 82"/>
                      <a:gd name="T29" fmla="*/ 4 h 81"/>
                      <a:gd name="T30" fmla="*/ 49 w 82"/>
                      <a:gd name="T31" fmla="*/ 1 h 81"/>
                      <a:gd name="T32" fmla="*/ 41 w 82"/>
                      <a:gd name="T33" fmla="*/ 0 h 81"/>
                      <a:gd name="T34" fmla="*/ 33 w 82"/>
                      <a:gd name="T35" fmla="*/ 1 h 81"/>
                      <a:gd name="T36" fmla="*/ 25 w 82"/>
                      <a:gd name="T37" fmla="*/ 4 h 81"/>
                      <a:gd name="T38" fmla="*/ 19 w 82"/>
                      <a:gd name="T39" fmla="*/ 8 h 81"/>
                      <a:gd name="T40" fmla="*/ 12 w 82"/>
                      <a:gd name="T41" fmla="*/ 12 h 81"/>
                      <a:gd name="T42" fmla="*/ 7 w 82"/>
                      <a:gd name="T43" fmla="*/ 18 h 81"/>
                      <a:gd name="T44" fmla="*/ 4 w 82"/>
                      <a:gd name="T45" fmla="*/ 25 h 81"/>
                      <a:gd name="T46" fmla="*/ 2 w 82"/>
                      <a:gd name="T47" fmla="*/ 33 h 81"/>
                      <a:gd name="T48" fmla="*/ 0 w 82"/>
                      <a:gd name="T49" fmla="*/ 41 h 81"/>
                      <a:gd name="T50" fmla="*/ 2 w 82"/>
                      <a:gd name="T51" fmla="*/ 48 h 81"/>
                      <a:gd name="T52" fmla="*/ 4 w 82"/>
                      <a:gd name="T53" fmla="*/ 56 h 81"/>
                      <a:gd name="T54" fmla="*/ 7 w 82"/>
                      <a:gd name="T55" fmla="*/ 63 h 81"/>
                      <a:gd name="T56" fmla="*/ 12 w 82"/>
                      <a:gd name="T57" fmla="*/ 70 h 81"/>
                      <a:gd name="T58" fmla="*/ 19 w 82"/>
                      <a:gd name="T59" fmla="*/ 75 h 81"/>
                      <a:gd name="T60" fmla="*/ 25 w 82"/>
                      <a:gd name="T61" fmla="*/ 79 h 81"/>
                      <a:gd name="T62" fmla="*/ 33 w 82"/>
                      <a:gd name="T63" fmla="*/ 80 h 81"/>
                      <a:gd name="T64" fmla="*/ 41 w 82"/>
                      <a:gd name="T65" fmla="*/ 81 h 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82" h="81">
                        <a:moveTo>
                          <a:pt x="41" y="81"/>
                        </a:moveTo>
                        <a:lnTo>
                          <a:pt x="49" y="80"/>
                        </a:lnTo>
                        <a:lnTo>
                          <a:pt x="57" y="79"/>
                        </a:lnTo>
                        <a:lnTo>
                          <a:pt x="64" y="75"/>
                        </a:lnTo>
                        <a:lnTo>
                          <a:pt x="70" y="70"/>
                        </a:lnTo>
                        <a:lnTo>
                          <a:pt x="76" y="63"/>
                        </a:lnTo>
                        <a:lnTo>
                          <a:pt x="80" y="56"/>
                        </a:lnTo>
                        <a:lnTo>
                          <a:pt x="81" y="48"/>
                        </a:lnTo>
                        <a:lnTo>
                          <a:pt x="82" y="41"/>
                        </a:lnTo>
                        <a:lnTo>
                          <a:pt x="81" y="33"/>
                        </a:lnTo>
                        <a:lnTo>
                          <a:pt x="80" y="25"/>
                        </a:lnTo>
                        <a:lnTo>
                          <a:pt x="76" y="18"/>
                        </a:lnTo>
                        <a:lnTo>
                          <a:pt x="70" y="12"/>
                        </a:lnTo>
                        <a:lnTo>
                          <a:pt x="64" y="8"/>
                        </a:lnTo>
                        <a:lnTo>
                          <a:pt x="57" y="4"/>
                        </a:lnTo>
                        <a:lnTo>
                          <a:pt x="49" y="1"/>
                        </a:lnTo>
                        <a:lnTo>
                          <a:pt x="41" y="0"/>
                        </a:lnTo>
                        <a:lnTo>
                          <a:pt x="33" y="1"/>
                        </a:lnTo>
                        <a:lnTo>
                          <a:pt x="25" y="4"/>
                        </a:lnTo>
                        <a:lnTo>
                          <a:pt x="19" y="8"/>
                        </a:lnTo>
                        <a:lnTo>
                          <a:pt x="12" y="12"/>
                        </a:lnTo>
                        <a:lnTo>
                          <a:pt x="7" y="18"/>
                        </a:lnTo>
                        <a:lnTo>
                          <a:pt x="4" y="25"/>
                        </a:lnTo>
                        <a:lnTo>
                          <a:pt x="2" y="33"/>
                        </a:lnTo>
                        <a:lnTo>
                          <a:pt x="0" y="41"/>
                        </a:lnTo>
                        <a:lnTo>
                          <a:pt x="2" y="48"/>
                        </a:lnTo>
                        <a:lnTo>
                          <a:pt x="4" y="56"/>
                        </a:lnTo>
                        <a:lnTo>
                          <a:pt x="7" y="63"/>
                        </a:lnTo>
                        <a:lnTo>
                          <a:pt x="12" y="70"/>
                        </a:lnTo>
                        <a:lnTo>
                          <a:pt x="19" y="75"/>
                        </a:lnTo>
                        <a:lnTo>
                          <a:pt x="25" y="79"/>
                        </a:lnTo>
                        <a:lnTo>
                          <a:pt x="33" y="80"/>
                        </a:lnTo>
                        <a:lnTo>
                          <a:pt x="41" y="81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26" name="Freeform 310"/>
                  <p:cNvSpPr>
                    <a:spLocks/>
                  </p:cNvSpPr>
                  <p:nvPr/>
                </p:nvSpPr>
                <p:spPr bwMode="auto">
                  <a:xfrm>
                    <a:off x="2513" y="1384"/>
                    <a:ext cx="27" cy="27"/>
                  </a:xfrm>
                  <a:custGeom>
                    <a:avLst/>
                    <a:gdLst>
                      <a:gd name="T0" fmla="*/ 54 w 108"/>
                      <a:gd name="T1" fmla="*/ 110 h 110"/>
                      <a:gd name="T2" fmla="*/ 66 w 108"/>
                      <a:gd name="T3" fmla="*/ 108 h 110"/>
                      <a:gd name="T4" fmla="*/ 75 w 108"/>
                      <a:gd name="T5" fmla="*/ 104 h 110"/>
                      <a:gd name="T6" fmla="*/ 85 w 108"/>
                      <a:gd name="T7" fmla="*/ 100 h 110"/>
                      <a:gd name="T8" fmla="*/ 93 w 108"/>
                      <a:gd name="T9" fmla="*/ 94 h 110"/>
                      <a:gd name="T10" fmla="*/ 99 w 108"/>
                      <a:gd name="T11" fmla="*/ 85 h 110"/>
                      <a:gd name="T12" fmla="*/ 104 w 108"/>
                      <a:gd name="T13" fmla="*/ 75 h 110"/>
                      <a:gd name="T14" fmla="*/ 108 w 108"/>
                      <a:gd name="T15" fmla="*/ 66 h 110"/>
                      <a:gd name="T16" fmla="*/ 108 w 108"/>
                      <a:gd name="T17" fmla="*/ 54 h 110"/>
                      <a:gd name="T18" fmla="*/ 108 w 108"/>
                      <a:gd name="T19" fmla="*/ 44 h 110"/>
                      <a:gd name="T20" fmla="*/ 104 w 108"/>
                      <a:gd name="T21" fmla="*/ 33 h 110"/>
                      <a:gd name="T22" fmla="*/ 99 w 108"/>
                      <a:gd name="T23" fmla="*/ 24 h 110"/>
                      <a:gd name="T24" fmla="*/ 93 w 108"/>
                      <a:gd name="T25" fmla="*/ 16 h 110"/>
                      <a:gd name="T26" fmla="*/ 85 w 108"/>
                      <a:gd name="T27" fmla="*/ 9 h 110"/>
                      <a:gd name="T28" fmla="*/ 75 w 108"/>
                      <a:gd name="T29" fmla="*/ 5 h 110"/>
                      <a:gd name="T30" fmla="*/ 66 w 108"/>
                      <a:gd name="T31" fmla="*/ 1 h 110"/>
                      <a:gd name="T32" fmla="*/ 54 w 108"/>
                      <a:gd name="T33" fmla="*/ 0 h 110"/>
                      <a:gd name="T34" fmla="*/ 44 w 108"/>
                      <a:gd name="T35" fmla="*/ 1 h 110"/>
                      <a:gd name="T36" fmla="*/ 33 w 108"/>
                      <a:gd name="T37" fmla="*/ 5 h 110"/>
                      <a:gd name="T38" fmla="*/ 24 w 108"/>
                      <a:gd name="T39" fmla="*/ 9 h 110"/>
                      <a:gd name="T40" fmla="*/ 16 w 108"/>
                      <a:gd name="T41" fmla="*/ 16 h 110"/>
                      <a:gd name="T42" fmla="*/ 9 w 108"/>
                      <a:gd name="T43" fmla="*/ 24 h 110"/>
                      <a:gd name="T44" fmla="*/ 4 w 108"/>
                      <a:gd name="T45" fmla="*/ 33 h 110"/>
                      <a:gd name="T46" fmla="*/ 1 w 108"/>
                      <a:gd name="T47" fmla="*/ 44 h 110"/>
                      <a:gd name="T48" fmla="*/ 0 w 108"/>
                      <a:gd name="T49" fmla="*/ 54 h 110"/>
                      <a:gd name="T50" fmla="*/ 1 w 108"/>
                      <a:gd name="T51" fmla="*/ 66 h 110"/>
                      <a:gd name="T52" fmla="*/ 4 w 108"/>
                      <a:gd name="T53" fmla="*/ 75 h 110"/>
                      <a:gd name="T54" fmla="*/ 9 w 108"/>
                      <a:gd name="T55" fmla="*/ 85 h 110"/>
                      <a:gd name="T56" fmla="*/ 16 w 108"/>
                      <a:gd name="T57" fmla="*/ 94 h 110"/>
                      <a:gd name="T58" fmla="*/ 24 w 108"/>
                      <a:gd name="T59" fmla="*/ 100 h 110"/>
                      <a:gd name="T60" fmla="*/ 33 w 108"/>
                      <a:gd name="T61" fmla="*/ 104 h 110"/>
                      <a:gd name="T62" fmla="*/ 44 w 108"/>
                      <a:gd name="T63" fmla="*/ 108 h 110"/>
                      <a:gd name="T64" fmla="*/ 54 w 108"/>
                      <a:gd name="T65" fmla="*/ 110 h 1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108" h="110">
                        <a:moveTo>
                          <a:pt x="54" y="110"/>
                        </a:moveTo>
                        <a:lnTo>
                          <a:pt x="66" y="108"/>
                        </a:lnTo>
                        <a:lnTo>
                          <a:pt x="75" y="104"/>
                        </a:lnTo>
                        <a:lnTo>
                          <a:pt x="85" y="100"/>
                        </a:lnTo>
                        <a:lnTo>
                          <a:pt x="93" y="94"/>
                        </a:lnTo>
                        <a:lnTo>
                          <a:pt x="99" y="85"/>
                        </a:lnTo>
                        <a:lnTo>
                          <a:pt x="104" y="75"/>
                        </a:lnTo>
                        <a:lnTo>
                          <a:pt x="108" y="66"/>
                        </a:lnTo>
                        <a:lnTo>
                          <a:pt x="108" y="54"/>
                        </a:lnTo>
                        <a:lnTo>
                          <a:pt x="108" y="44"/>
                        </a:lnTo>
                        <a:lnTo>
                          <a:pt x="104" y="33"/>
                        </a:lnTo>
                        <a:lnTo>
                          <a:pt x="99" y="24"/>
                        </a:lnTo>
                        <a:lnTo>
                          <a:pt x="93" y="16"/>
                        </a:lnTo>
                        <a:lnTo>
                          <a:pt x="85" y="9"/>
                        </a:lnTo>
                        <a:lnTo>
                          <a:pt x="75" y="5"/>
                        </a:lnTo>
                        <a:lnTo>
                          <a:pt x="66" y="1"/>
                        </a:lnTo>
                        <a:lnTo>
                          <a:pt x="54" y="0"/>
                        </a:lnTo>
                        <a:lnTo>
                          <a:pt x="44" y="1"/>
                        </a:lnTo>
                        <a:lnTo>
                          <a:pt x="33" y="5"/>
                        </a:lnTo>
                        <a:lnTo>
                          <a:pt x="24" y="9"/>
                        </a:lnTo>
                        <a:lnTo>
                          <a:pt x="16" y="16"/>
                        </a:lnTo>
                        <a:lnTo>
                          <a:pt x="9" y="24"/>
                        </a:lnTo>
                        <a:lnTo>
                          <a:pt x="4" y="33"/>
                        </a:lnTo>
                        <a:lnTo>
                          <a:pt x="1" y="44"/>
                        </a:lnTo>
                        <a:lnTo>
                          <a:pt x="0" y="54"/>
                        </a:lnTo>
                        <a:lnTo>
                          <a:pt x="1" y="66"/>
                        </a:lnTo>
                        <a:lnTo>
                          <a:pt x="4" y="75"/>
                        </a:lnTo>
                        <a:lnTo>
                          <a:pt x="9" y="85"/>
                        </a:lnTo>
                        <a:lnTo>
                          <a:pt x="16" y="94"/>
                        </a:lnTo>
                        <a:lnTo>
                          <a:pt x="24" y="100"/>
                        </a:lnTo>
                        <a:lnTo>
                          <a:pt x="33" y="104"/>
                        </a:lnTo>
                        <a:lnTo>
                          <a:pt x="44" y="108"/>
                        </a:lnTo>
                        <a:lnTo>
                          <a:pt x="54" y="110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27" name="Freeform 311"/>
                  <p:cNvSpPr>
                    <a:spLocks/>
                  </p:cNvSpPr>
                  <p:nvPr/>
                </p:nvSpPr>
                <p:spPr bwMode="auto">
                  <a:xfrm>
                    <a:off x="2513" y="1384"/>
                    <a:ext cx="27" cy="27"/>
                  </a:xfrm>
                  <a:custGeom>
                    <a:avLst/>
                    <a:gdLst>
                      <a:gd name="T0" fmla="*/ 54 w 108"/>
                      <a:gd name="T1" fmla="*/ 110 h 110"/>
                      <a:gd name="T2" fmla="*/ 66 w 108"/>
                      <a:gd name="T3" fmla="*/ 108 h 110"/>
                      <a:gd name="T4" fmla="*/ 75 w 108"/>
                      <a:gd name="T5" fmla="*/ 104 h 110"/>
                      <a:gd name="T6" fmla="*/ 85 w 108"/>
                      <a:gd name="T7" fmla="*/ 100 h 110"/>
                      <a:gd name="T8" fmla="*/ 93 w 108"/>
                      <a:gd name="T9" fmla="*/ 94 h 110"/>
                      <a:gd name="T10" fmla="*/ 99 w 108"/>
                      <a:gd name="T11" fmla="*/ 85 h 110"/>
                      <a:gd name="T12" fmla="*/ 104 w 108"/>
                      <a:gd name="T13" fmla="*/ 75 h 110"/>
                      <a:gd name="T14" fmla="*/ 108 w 108"/>
                      <a:gd name="T15" fmla="*/ 66 h 110"/>
                      <a:gd name="T16" fmla="*/ 108 w 108"/>
                      <a:gd name="T17" fmla="*/ 54 h 110"/>
                      <a:gd name="T18" fmla="*/ 108 w 108"/>
                      <a:gd name="T19" fmla="*/ 44 h 110"/>
                      <a:gd name="T20" fmla="*/ 104 w 108"/>
                      <a:gd name="T21" fmla="*/ 33 h 110"/>
                      <a:gd name="T22" fmla="*/ 99 w 108"/>
                      <a:gd name="T23" fmla="*/ 24 h 110"/>
                      <a:gd name="T24" fmla="*/ 93 w 108"/>
                      <a:gd name="T25" fmla="*/ 16 h 110"/>
                      <a:gd name="T26" fmla="*/ 85 w 108"/>
                      <a:gd name="T27" fmla="*/ 9 h 110"/>
                      <a:gd name="T28" fmla="*/ 75 w 108"/>
                      <a:gd name="T29" fmla="*/ 5 h 110"/>
                      <a:gd name="T30" fmla="*/ 66 w 108"/>
                      <a:gd name="T31" fmla="*/ 1 h 110"/>
                      <a:gd name="T32" fmla="*/ 54 w 108"/>
                      <a:gd name="T33" fmla="*/ 0 h 110"/>
                      <a:gd name="T34" fmla="*/ 44 w 108"/>
                      <a:gd name="T35" fmla="*/ 1 h 110"/>
                      <a:gd name="T36" fmla="*/ 33 w 108"/>
                      <a:gd name="T37" fmla="*/ 5 h 110"/>
                      <a:gd name="T38" fmla="*/ 24 w 108"/>
                      <a:gd name="T39" fmla="*/ 9 h 110"/>
                      <a:gd name="T40" fmla="*/ 16 w 108"/>
                      <a:gd name="T41" fmla="*/ 16 h 110"/>
                      <a:gd name="T42" fmla="*/ 9 w 108"/>
                      <a:gd name="T43" fmla="*/ 24 h 110"/>
                      <a:gd name="T44" fmla="*/ 4 w 108"/>
                      <a:gd name="T45" fmla="*/ 33 h 110"/>
                      <a:gd name="T46" fmla="*/ 1 w 108"/>
                      <a:gd name="T47" fmla="*/ 44 h 110"/>
                      <a:gd name="T48" fmla="*/ 0 w 108"/>
                      <a:gd name="T49" fmla="*/ 54 h 110"/>
                      <a:gd name="T50" fmla="*/ 1 w 108"/>
                      <a:gd name="T51" fmla="*/ 66 h 110"/>
                      <a:gd name="T52" fmla="*/ 4 w 108"/>
                      <a:gd name="T53" fmla="*/ 75 h 110"/>
                      <a:gd name="T54" fmla="*/ 9 w 108"/>
                      <a:gd name="T55" fmla="*/ 85 h 110"/>
                      <a:gd name="T56" fmla="*/ 16 w 108"/>
                      <a:gd name="T57" fmla="*/ 94 h 110"/>
                      <a:gd name="T58" fmla="*/ 24 w 108"/>
                      <a:gd name="T59" fmla="*/ 100 h 110"/>
                      <a:gd name="T60" fmla="*/ 33 w 108"/>
                      <a:gd name="T61" fmla="*/ 104 h 110"/>
                      <a:gd name="T62" fmla="*/ 44 w 108"/>
                      <a:gd name="T63" fmla="*/ 108 h 110"/>
                      <a:gd name="T64" fmla="*/ 54 w 108"/>
                      <a:gd name="T65" fmla="*/ 110 h 1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108" h="110">
                        <a:moveTo>
                          <a:pt x="54" y="110"/>
                        </a:moveTo>
                        <a:lnTo>
                          <a:pt x="66" y="108"/>
                        </a:lnTo>
                        <a:lnTo>
                          <a:pt x="75" y="104"/>
                        </a:lnTo>
                        <a:lnTo>
                          <a:pt x="85" y="100"/>
                        </a:lnTo>
                        <a:lnTo>
                          <a:pt x="93" y="94"/>
                        </a:lnTo>
                        <a:lnTo>
                          <a:pt x="99" y="85"/>
                        </a:lnTo>
                        <a:lnTo>
                          <a:pt x="104" y="75"/>
                        </a:lnTo>
                        <a:lnTo>
                          <a:pt x="108" y="66"/>
                        </a:lnTo>
                        <a:lnTo>
                          <a:pt x="108" y="54"/>
                        </a:lnTo>
                        <a:lnTo>
                          <a:pt x="108" y="44"/>
                        </a:lnTo>
                        <a:lnTo>
                          <a:pt x="104" y="33"/>
                        </a:lnTo>
                        <a:lnTo>
                          <a:pt x="99" y="24"/>
                        </a:lnTo>
                        <a:lnTo>
                          <a:pt x="93" y="16"/>
                        </a:lnTo>
                        <a:lnTo>
                          <a:pt x="85" y="9"/>
                        </a:lnTo>
                        <a:lnTo>
                          <a:pt x="75" y="5"/>
                        </a:lnTo>
                        <a:lnTo>
                          <a:pt x="66" y="1"/>
                        </a:lnTo>
                        <a:lnTo>
                          <a:pt x="54" y="0"/>
                        </a:lnTo>
                        <a:lnTo>
                          <a:pt x="44" y="1"/>
                        </a:lnTo>
                        <a:lnTo>
                          <a:pt x="33" y="5"/>
                        </a:lnTo>
                        <a:lnTo>
                          <a:pt x="24" y="9"/>
                        </a:lnTo>
                        <a:lnTo>
                          <a:pt x="16" y="16"/>
                        </a:lnTo>
                        <a:lnTo>
                          <a:pt x="9" y="24"/>
                        </a:lnTo>
                        <a:lnTo>
                          <a:pt x="4" y="33"/>
                        </a:lnTo>
                        <a:lnTo>
                          <a:pt x="1" y="44"/>
                        </a:lnTo>
                        <a:lnTo>
                          <a:pt x="0" y="54"/>
                        </a:lnTo>
                        <a:lnTo>
                          <a:pt x="1" y="66"/>
                        </a:lnTo>
                        <a:lnTo>
                          <a:pt x="4" y="75"/>
                        </a:lnTo>
                        <a:lnTo>
                          <a:pt x="9" y="85"/>
                        </a:lnTo>
                        <a:lnTo>
                          <a:pt x="16" y="94"/>
                        </a:lnTo>
                        <a:lnTo>
                          <a:pt x="24" y="100"/>
                        </a:lnTo>
                        <a:lnTo>
                          <a:pt x="33" y="104"/>
                        </a:lnTo>
                        <a:lnTo>
                          <a:pt x="44" y="108"/>
                        </a:lnTo>
                        <a:lnTo>
                          <a:pt x="54" y="110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28" name="Freeform 312"/>
                  <p:cNvSpPr>
                    <a:spLocks/>
                  </p:cNvSpPr>
                  <p:nvPr/>
                </p:nvSpPr>
                <p:spPr bwMode="auto">
                  <a:xfrm>
                    <a:off x="2401" y="1731"/>
                    <a:ext cx="822" cy="14"/>
                  </a:xfrm>
                  <a:custGeom>
                    <a:avLst/>
                    <a:gdLst>
                      <a:gd name="T0" fmla="*/ 3286 w 3286"/>
                      <a:gd name="T1" fmla="*/ 28 h 57"/>
                      <a:gd name="T2" fmla="*/ 3257 w 3286"/>
                      <a:gd name="T3" fmla="*/ 0 h 57"/>
                      <a:gd name="T4" fmla="*/ 0 w 3286"/>
                      <a:gd name="T5" fmla="*/ 0 h 57"/>
                      <a:gd name="T6" fmla="*/ 0 w 3286"/>
                      <a:gd name="T7" fmla="*/ 57 h 57"/>
                      <a:gd name="T8" fmla="*/ 3257 w 3286"/>
                      <a:gd name="T9" fmla="*/ 57 h 57"/>
                      <a:gd name="T10" fmla="*/ 3286 w 3286"/>
                      <a:gd name="T11" fmla="*/ 28 h 57"/>
                      <a:gd name="T12" fmla="*/ 3257 w 3286"/>
                      <a:gd name="T13" fmla="*/ 57 h 57"/>
                      <a:gd name="T14" fmla="*/ 3286 w 3286"/>
                      <a:gd name="T15" fmla="*/ 57 h 57"/>
                      <a:gd name="T16" fmla="*/ 3286 w 3286"/>
                      <a:gd name="T17" fmla="*/ 28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286" h="57">
                        <a:moveTo>
                          <a:pt x="3286" y="28"/>
                        </a:moveTo>
                        <a:lnTo>
                          <a:pt x="3257" y="0"/>
                        </a:lnTo>
                        <a:lnTo>
                          <a:pt x="0" y="0"/>
                        </a:lnTo>
                        <a:lnTo>
                          <a:pt x="0" y="57"/>
                        </a:lnTo>
                        <a:lnTo>
                          <a:pt x="3257" y="57"/>
                        </a:lnTo>
                        <a:lnTo>
                          <a:pt x="3286" y="28"/>
                        </a:lnTo>
                        <a:lnTo>
                          <a:pt x="3257" y="57"/>
                        </a:lnTo>
                        <a:lnTo>
                          <a:pt x="3286" y="57"/>
                        </a:lnTo>
                        <a:lnTo>
                          <a:pt x="3286" y="28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29" name="Freeform 313"/>
                  <p:cNvSpPr>
                    <a:spLocks/>
                  </p:cNvSpPr>
                  <p:nvPr/>
                </p:nvSpPr>
                <p:spPr bwMode="auto">
                  <a:xfrm>
                    <a:off x="3209" y="1186"/>
                    <a:ext cx="14" cy="552"/>
                  </a:xfrm>
                  <a:custGeom>
                    <a:avLst/>
                    <a:gdLst>
                      <a:gd name="T0" fmla="*/ 27 w 56"/>
                      <a:gd name="T1" fmla="*/ 0 h 2207"/>
                      <a:gd name="T2" fmla="*/ 0 w 56"/>
                      <a:gd name="T3" fmla="*/ 29 h 2207"/>
                      <a:gd name="T4" fmla="*/ 0 w 56"/>
                      <a:gd name="T5" fmla="*/ 2207 h 2207"/>
                      <a:gd name="T6" fmla="*/ 56 w 56"/>
                      <a:gd name="T7" fmla="*/ 2207 h 2207"/>
                      <a:gd name="T8" fmla="*/ 56 w 56"/>
                      <a:gd name="T9" fmla="*/ 29 h 2207"/>
                      <a:gd name="T10" fmla="*/ 27 w 56"/>
                      <a:gd name="T11" fmla="*/ 0 h 2207"/>
                      <a:gd name="T12" fmla="*/ 56 w 56"/>
                      <a:gd name="T13" fmla="*/ 29 h 2207"/>
                      <a:gd name="T14" fmla="*/ 56 w 56"/>
                      <a:gd name="T15" fmla="*/ 0 h 2207"/>
                      <a:gd name="T16" fmla="*/ 27 w 56"/>
                      <a:gd name="T17" fmla="*/ 0 h 22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6" h="2207">
                        <a:moveTo>
                          <a:pt x="27" y="0"/>
                        </a:moveTo>
                        <a:lnTo>
                          <a:pt x="0" y="29"/>
                        </a:lnTo>
                        <a:lnTo>
                          <a:pt x="0" y="2207"/>
                        </a:lnTo>
                        <a:lnTo>
                          <a:pt x="56" y="2207"/>
                        </a:lnTo>
                        <a:lnTo>
                          <a:pt x="56" y="29"/>
                        </a:lnTo>
                        <a:lnTo>
                          <a:pt x="27" y="0"/>
                        </a:lnTo>
                        <a:lnTo>
                          <a:pt x="56" y="29"/>
                        </a:lnTo>
                        <a:lnTo>
                          <a:pt x="56" y="0"/>
                        </a:lnTo>
                        <a:lnTo>
                          <a:pt x="27" y="0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30" name="Freeform 314"/>
                  <p:cNvSpPr>
                    <a:spLocks/>
                  </p:cNvSpPr>
                  <p:nvPr/>
                </p:nvSpPr>
                <p:spPr bwMode="auto">
                  <a:xfrm>
                    <a:off x="2394" y="1186"/>
                    <a:ext cx="822" cy="14"/>
                  </a:xfrm>
                  <a:custGeom>
                    <a:avLst/>
                    <a:gdLst>
                      <a:gd name="T0" fmla="*/ 0 w 3286"/>
                      <a:gd name="T1" fmla="*/ 29 h 58"/>
                      <a:gd name="T2" fmla="*/ 29 w 3286"/>
                      <a:gd name="T3" fmla="*/ 58 h 58"/>
                      <a:gd name="T4" fmla="*/ 3286 w 3286"/>
                      <a:gd name="T5" fmla="*/ 58 h 58"/>
                      <a:gd name="T6" fmla="*/ 3286 w 3286"/>
                      <a:gd name="T7" fmla="*/ 0 h 58"/>
                      <a:gd name="T8" fmla="*/ 29 w 3286"/>
                      <a:gd name="T9" fmla="*/ 0 h 58"/>
                      <a:gd name="T10" fmla="*/ 0 w 3286"/>
                      <a:gd name="T11" fmla="*/ 29 h 58"/>
                      <a:gd name="T12" fmla="*/ 29 w 3286"/>
                      <a:gd name="T13" fmla="*/ 0 h 58"/>
                      <a:gd name="T14" fmla="*/ 0 w 3286"/>
                      <a:gd name="T15" fmla="*/ 0 h 58"/>
                      <a:gd name="T16" fmla="*/ 0 w 3286"/>
                      <a:gd name="T17" fmla="*/ 29 h 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286" h="58">
                        <a:moveTo>
                          <a:pt x="0" y="29"/>
                        </a:moveTo>
                        <a:lnTo>
                          <a:pt x="29" y="58"/>
                        </a:lnTo>
                        <a:lnTo>
                          <a:pt x="3286" y="58"/>
                        </a:lnTo>
                        <a:lnTo>
                          <a:pt x="3286" y="0"/>
                        </a:lnTo>
                        <a:lnTo>
                          <a:pt x="29" y="0"/>
                        </a:lnTo>
                        <a:lnTo>
                          <a:pt x="0" y="29"/>
                        </a:lnTo>
                        <a:lnTo>
                          <a:pt x="29" y="0"/>
                        </a:lnTo>
                        <a:lnTo>
                          <a:pt x="0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31" name="Freeform 315"/>
                  <p:cNvSpPr>
                    <a:spLocks/>
                  </p:cNvSpPr>
                  <p:nvPr/>
                </p:nvSpPr>
                <p:spPr bwMode="auto">
                  <a:xfrm>
                    <a:off x="2394" y="1193"/>
                    <a:ext cx="14" cy="552"/>
                  </a:xfrm>
                  <a:custGeom>
                    <a:avLst/>
                    <a:gdLst>
                      <a:gd name="T0" fmla="*/ 29 w 58"/>
                      <a:gd name="T1" fmla="*/ 2207 h 2207"/>
                      <a:gd name="T2" fmla="*/ 58 w 58"/>
                      <a:gd name="T3" fmla="*/ 2178 h 2207"/>
                      <a:gd name="T4" fmla="*/ 58 w 58"/>
                      <a:gd name="T5" fmla="*/ 0 h 2207"/>
                      <a:gd name="T6" fmla="*/ 0 w 58"/>
                      <a:gd name="T7" fmla="*/ 0 h 2207"/>
                      <a:gd name="T8" fmla="*/ 0 w 58"/>
                      <a:gd name="T9" fmla="*/ 2178 h 2207"/>
                      <a:gd name="T10" fmla="*/ 29 w 58"/>
                      <a:gd name="T11" fmla="*/ 2207 h 2207"/>
                      <a:gd name="T12" fmla="*/ 0 w 58"/>
                      <a:gd name="T13" fmla="*/ 2178 h 2207"/>
                      <a:gd name="T14" fmla="*/ 0 w 58"/>
                      <a:gd name="T15" fmla="*/ 2207 h 2207"/>
                      <a:gd name="T16" fmla="*/ 29 w 58"/>
                      <a:gd name="T17" fmla="*/ 2207 h 22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8" h="2207">
                        <a:moveTo>
                          <a:pt x="29" y="2207"/>
                        </a:moveTo>
                        <a:lnTo>
                          <a:pt x="58" y="2178"/>
                        </a:lnTo>
                        <a:lnTo>
                          <a:pt x="58" y="0"/>
                        </a:lnTo>
                        <a:lnTo>
                          <a:pt x="0" y="0"/>
                        </a:lnTo>
                        <a:lnTo>
                          <a:pt x="0" y="2178"/>
                        </a:lnTo>
                        <a:lnTo>
                          <a:pt x="29" y="2207"/>
                        </a:lnTo>
                        <a:lnTo>
                          <a:pt x="0" y="2178"/>
                        </a:lnTo>
                        <a:lnTo>
                          <a:pt x="0" y="2207"/>
                        </a:lnTo>
                        <a:lnTo>
                          <a:pt x="29" y="2207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32" name="Rectangle 316"/>
                  <p:cNvSpPr>
                    <a:spLocks noChangeArrowheads="1"/>
                  </p:cNvSpPr>
                  <p:nvPr/>
                </p:nvSpPr>
                <p:spPr bwMode="auto">
                  <a:xfrm>
                    <a:off x="2484" y="1132"/>
                    <a:ext cx="815" cy="545"/>
                  </a:xfrm>
                  <a:prstGeom prst="rect">
                    <a:avLst/>
                  </a:prstGeom>
                  <a:noFill/>
                  <a:ln w="3175">
                    <a:solidFill>
                      <a:srgbClr val="1F1A17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33" name="Freeform 317"/>
                  <p:cNvSpPr>
                    <a:spLocks/>
                  </p:cNvSpPr>
                  <p:nvPr/>
                </p:nvSpPr>
                <p:spPr bwMode="auto">
                  <a:xfrm>
                    <a:off x="2394" y="1123"/>
                    <a:ext cx="95" cy="77"/>
                  </a:xfrm>
                  <a:custGeom>
                    <a:avLst/>
                    <a:gdLst>
                      <a:gd name="T0" fmla="*/ 364 w 380"/>
                      <a:gd name="T1" fmla="*/ 0 h 307"/>
                      <a:gd name="T2" fmla="*/ 347 w 380"/>
                      <a:gd name="T3" fmla="*/ 6 h 307"/>
                      <a:gd name="T4" fmla="*/ 0 w 380"/>
                      <a:gd name="T5" fmla="*/ 261 h 307"/>
                      <a:gd name="T6" fmla="*/ 34 w 380"/>
                      <a:gd name="T7" fmla="*/ 307 h 307"/>
                      <a:gd name="T8" fmla="*/ 380 w 380"/>
                      <a:gd name="T9" fmla="*/ 51 h 307"/>
                      <a:gd name="T10" fmla="*/ 364 w 380"/>
                      <a:gd name="T11" fmla="*/ 0 h 307"/>
                      <a:gd name="T12" fmla="*/ 364 w 380"/>
                      <a:gd name="T13" fmla="*/ 0 h 307"/>
                      <a:gd name="T14" fmla="*/ 355 w 380"/>
                      <a:gd name="T15" fmla="*/ 0 h 307"/>
                      <a:gd name="T16" fmla="*/ 347 w 380"/>
                      <a:gd name="T17" fmla="*/ 6 h 307"/>
                      <a:gd name="T18" fmla="*/ 364 w 380"/>
                      <a:gd name="T19" fmla="*/ 0 h 3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80" h="307">
                        <a:moveTo>
                          <a:pt x="364" y="0"/>
                        </a:moveTo>
                        <a:lnTo>
                          <a:pt x="347" y="6"/>
                        </a:lnTo>
                        <a:lnTo>
                          <a:pt x="0" y="261"/>
                        </a:lnTo>
                        <a:lnTo>
                          <a:pt x="34" y="307"/>
                        </a:lnTo>
                        <a:lnTo>
                          <a:pt x="380" y="51"/>
                        </a:lnTo>
                        <a:lnTo>
                          <a:pt x="364" y="0"/>
                        </a:lnTo>
                        <a:lnTo>
                          <a:pt x="364" y="0"/>
                        </a:lnTo>
                        <a:lnTo>
                          <a:pt x="355" y="0"/>
                        </a:lnTo>
                        <a:lnTo>
                          <a:pt x="347" y="6"/>
                        </a:lnTo>
                        <a:lnTo>
                          <a:pt x="364" y="0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34" name="Freeform 318"/>
                  <p:cNvSpPr>
                    <a:spLocks/>
                  </p:cNvSpPr>
                  <p:nvPr/>
                </p:nvSpPr>
                <p:spPr bwMode="auto">
                  <a:xfrm>
                    <a:off x="2485" y="1123"/>
                    <a:ext cx="819" cy="17"/>
                  </a:xfrm>
                  <a:custGeom>
                    <a:avLst/>
                    <a:gdLst>
                      <a:gd name="T0" fmla="*/ 3276 w 3276"/>
                      <a:gd name="T1" fmla="*/ 38 h 67"/>
                      <a:gd name="T2" fmla="*/ 3248 w 3276"/>
                      <a:gd name="T3" fmla="*/ 9 h 67"/>
                      <a:gd name="T4" fmla="*/ 0 w 3276"/>
                      <a:gd name="T5" fmla="*/ 0 h 67"/>
                      <a:gd name="T6" fmla="*/ 0 w 3276"/>
                      <a:gd name="T7" fmla="*/ 58 h 67"/>
                      <a:gd name="T8" fmla="*/ 3248 w 3276"/>
                      <a:gd name="T9" fmla="*/ 67 h 67"/>
                      <a:gd name="T10" fmla="*/ 3276 w 3276"/>
                      <a:gd name="T11" fmla="*/ 38 h 67"/>
                      <a:gd name="T12" fmla="*/ 3276 w 3276"/>
                      <a:gd name="T13" fmla="*/ 38 h 67"/>
                      <a:gd name="T14" fmla="*/ 3276 w 3276"/>
                      <a:gd name="T15" fmla="*/ 9 h 67"/>
                      <a:gd name="T16" fmla="*/ 3248 w 3276"/>
                      <a:gd name="T17" fmla="*/ 9 h 67"/>
                      <a:gd name="T18" fmla="*/ 3276 w 3276"/>
                      <a:gd name="T19" fmla="*/ 38 h 6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276" h="67">
                        <a:moveTo>
                          <a:pt x="3276" y="38"/>
                        </a:moveTo>
                        <a:lnTo>
                          <a:pt x="3248" y="9"/>
                        </a:lnTo>
                        <a:lnTo>
                          <a:pt x="0" y="0"/>
                        </a:lnTo>
                        <a:lnTo>
                          <a:pt x="0" y="58"/>
                        </a:lnTo>
                        <a:lnTo>
                          <a:pt x="3248" y="67"/>
                        </a:lnTo>
                        <a:lnTo>
                          <a:pt x="3276" y="38"/>
                        </a:lnTo>
                        <a:lnTo>
                          <a:pt x="3276" y="38"/>
                        </a:lnTo>
                        <a:lnTo>
                          <a:pt x="3276" y="9"/>
                        </a:lnTo>
                        <a:lnTo>
                          <a:pt x="3248" y="9"/>
                        </a:lnTo>
                        <a:lnTo>
                          <a:pt x="3276" y="38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35" name="Freeform 319"/>
                  <p:cNvSpPr>
                    <a:spLocks/>
                  </p:cNvSpPr>
                  <p:nvPr/>
                </p:nvSpPr>
                <p:spPr bwMode="auto">
                  <a:xfrm>
                    <a:off x="3290" y="1132"/>
                    <a:ext cx="14" cy="551"/>
                  </a:xfrm>
                  <a:custGeom>
                    <a:avLst/>
                    <a:gdLst>
                      <a:gd name="T0" fmla="*/ 47 w 57"/>
                      <a:gd name="T1" fmla="*/ 2201 h 2201"/>
                      <a:gd name="T2" fmla="*/ 57 w 57"/>
                      <a:gd name="T3" fmla="*/ 2178 h 2201"/>
                      <a:gd name="T4" fmla="*/ 57 w 57"/>
                      <a:gd name="T5" fmla="*/ 0 h 2201"/>
                      <a:gd name="T6" fmla="*/ 0 w 57"/>
                      <a:gd name="T7" fmla="*/ 0 h 2201"/>
                      <a:gd name="T8" fmla="*/ 0 w 57"/>
                      <a:gd name="T9" fmla="*/ 2178 h 2201"/>
                      <a:gd name="T10" fmla="*/ 47 w 57"/>
                      <a:gd name="T11" fmla="*/ 2201 h 2201"/>
                      <a:gd name="T12" fmla="*/ 47 w 57"/>
                      <a:gd name="T13" fmla="*/ 2201 h 2201"/>
                      <a:gd name="T14" fmla="*/ 57 w 57"/>
                      <a:gd name="T15" fmla="*/ 2193 h 2201"/>
                      <a:gd name="T16" fmla="*/ 57 w 57"/>
                      <a:gd name="T17" fmla="*/ 2178 h 2201"/>
                      <a:gd name="T18" fmla="*/ 47 w 57"/>
                      <a:gd name="T19" fmla="*/ 2201 h 220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57" h="2201">
                        <a:moveTo>
                          <a:pt x="47" y="2201"/>
                        </a:moveTo>
                        <a:lnTo>
                          <a:pt x="57" y="2178"/>
                        </a:lnTo>
                        <a:lnTo>
                          <a:pt x="57" y="0"/>
                        </a:lnTo>
                        <a:lnTo>
                          <a:pt x="0" y="0"/>
                        </a:lnTo>
                        <a:lnTo>
                          <a:pt x="0" y="2178"/>
                        </a:lnTo>
                        <a:lnTo>
                          <a:pt x="47" y="2201"/>
                        </a:lnTo>
                        <a:lnTo>
                          <a:pt x="47" y="2201"/>
                        </a:lnTo>
                        <a:lnTo>
                          <a:pt x="57" y="2193"/>
                        </a:lnTo>
                        <a:lnTo>
                          <a:pt x="57" y="2178"/>
                        </a:lnTo>
                        <a:lnTo>
                          <a:pt x="47" y="2201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36" name="Freeform 320"/>
                  <p:cNvSpPr>
                    <a:spLocks/>
                  </p:cNvSpPr>
                  <p:nvPr/>
                </p:nvSpPr>
                <p:spPr bwMode="auto">
                  <a:xfrm>
                    <a:off x="3215" y="1672"/>
                    <a:ext cx="86" cy="70"/>
                  </a:xfrm>
                  <a:custGeom>
                    <a:avLst/>
                    <a:gdLst>
                      <a:gd name="T0" fmla="*/ 34 w 345"/>
                      <a:gd name="T1" fmla="*/ 282 h 282"/>
                      <a:gd name="T2" fmla="*/ 345 w 345"/>
                      <a:gd name="T3" fmla="*/ 45 h 282"/>
                      <a:gd name="T4" fmla="*/ 310 w 345"/>
                      <a:gd name="T5" fmla="*/ 0 h 282"/>
                      <a:gd name="T6" fmla="*/ 0 w 345"/>
                      <a:gd name="T7" fmla="*/ 237 h 282"/>
                      <a:gd name="T8" fmla="*/ 34 w 345"/>
                      <a:gd name="T9" fmla="*/ 282 h 2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45" h="282">
                        <a:moveTo>
                          <a:pt x="34" y="282"/>
                        </a:moveTo>
                        <a:lnTo>
                          <a:pt x="345" y="45"/>
                        </a:lnTo>
                        <a:lnTo>
                          <a:pt x="310" y="0"/>
                        </a:lnTo>
                        <a:lnTo>
                          <a:pt x="0" y="237"/>
                        </a:lnTo>
                        <a:lnTo>
                          <a:pt x="34" y="282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37" name="Freeform 321"/>
                  <p:cNvSpPr>
                    <a:spLocks/>
                  </p:cNvSpPr>
                  <p:nvPr/>
                </p:nvSpPr>
                <p:spPr bwMode="auto">
                  <a:xfrm>
                    <a:off x="3215" y="1131"/>
                    <a:ext cx="81" cy="64"/>
                  </a:xfrm>
                  <a:custGeom>
                    <a:avLst/>
                    <a:gdLst>
                      <a:gd name="T0" fmla="*/ 292 w 325"/>
                      <a:gd name="T1" fmla="*/ 0 h 256"/>
                      <a:gd name="T2" fmla="*/ 0 w 325"/>
                      <a:gd name="T3" fmla="*/ 209 h 256"/>
                      <a:gd name="T4" fmla="*/ 33 w 325"/>
                      <a:gd name="T5" fmla="*/ 256 h 256"/>
                      <a:gd name="T6" fmla="*/ 325 w 325"/>
                      <a:gd name="T7" fmla="*/ 46 h 256"/>
                      <a:gd name="T8" fmla="*/ 292 w 325"/>
                      <a:gd name="T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5" h="256">
                        <a:moveTo>
                          <a:pt x="292" y="0"/>
                        </a:moveTo>
                        <a:lnTo>
                          <a:pt x="0" y="209"/>
                        </a:lnTo>
                        <a:lnTo>
                          <a:pt x="33" y="256"/>
                        </a:lnTo>
                        <a:lnTo>
                          <a:pt x="325" y="46"/>
                        </a:lnTo>
                        <a:lnTo>
                          <a:pt x="292" y="0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38" name="Line 32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405" y="1672"/>
                    <a:ext cx="80" cy="64"/>
                  </a:xfrm>
                  <a:prstGeom prst="line">
                    <a:avLst/>
                  </a:prstGeom>
                  <a:noFill/>
                  <a:ln w="635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39" name="Freeform 323"/>
                  <p:cNvSpPr>
                    <a:spLocks/>
                  </p:cNvSpPr>
                  <p:nvPr/>
                </p:nvSpPr>
                <p:spPr bwMode="auto">
                  <a:xfrm>
                    <a:off x="4655" y="1132"/>
                    <a:ext cx="858" cy="588"/>
                  </a:xfrm>
                  <a:custGeom>
                    <a:avLst/>
                    <a:gdLst>
                      <a:gd name="T0" fmla="*/ 0 w 3429"/>
                      <a:gd name="T1" fmla="*/ 155 h 2350"/>
                      <a:gd name="T2" fmla="*/ 0 w 3429"/>
                      <a:gd name="T3" fmla="*/ 2350 h 2350"/>
                      <a:gd name="T4" fmla="*/ 3267 w 3429"/>
                      <a:gd name="T5" fmla="*/ 2322 h 2350"/>
                      <a:gd name="T6" fmla="*/ 3429 w 3429"/>
                      <a:gd name="T7" fmla="*/ 2185 h 2350"/>
                      <a:gd name="T8" fmla="*/ 3420 w 3429"/>
                      <a:gd name="T9" fmla="*/ 1 h 2350"/>
                      <a:gd name="T10" fmla="*/ 196 w 3429"/>
                      <a:gd name="T11" fmla="*/ 0 h 2350"/>
                      <a:gd name="T12" fmla="*/ 0 w 3429"/>
                      <a:gd name="T13" fmla="*/ 155 h 23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429" h="2350">
                        <a:moveTo>
                          <a:pt x="0" y="155"/>
                        </a:moveTo>
                        <a:lnTo>
                          <a:pt x="0" y="2350"/>
                        </a:lnTo>
                        <a:lnTo>
                          <a:pt x="3267" y="2322"/>
                        </a:lnTo>
                        <a:lnTo>
                          <a:pt x="3429" y="2185"/>
                        </a:lnTo>
                        <a:lnTo>
                          <a:pt x="3420" y="1"/>
                        </a:lnTo>
                        <a:lnTo>
                          <a:pt x="196" y="0"/>
                        </a:lnTo>
                        <a:lnTo>
                          <a:pt x="0" y="155"/>
                        </a:lnTo>
                        <a:close/>
                      </a:path>
                    </a:pathLst>
                  </a:custGeom>
                  <a:solidFill>
                    <a:srgbClr val="FFF97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40" name="Freeform 324"/>
                  <p:cNvSpPr>
                    <a:spLocks/>
                  </p:cNvSpPr>
                  <p:nvPr/>
                </p:nvSpPr>
                <p:spPr bwMode="auto">
                  <a:xfrm>
                    <a:off x="4655" y="1132"/>
                    <a:ext cx="858" cy="588"/>
                  </a:xfrm>
                  <a:custGeom>
                    <a:avLst/>
                    <a:gdLst>
                      <a:gd name="T0" fmla="*/ 0 w 3429"/>
                      <a:gd name="T1" fmla="*/ 155 h 2350"/>
                      <a:gd name="T2" fmla="*/ 0 w 3429"/>
                      <a:gd name="T3" fmla="*/ 2350 h 2350"/>
                      <a:gd name="T4" fmla="*/ 3267 w 3429"/>
                      <a:gd name="T5" fmla="*/ 2322 h 2350"/>
                      <a:gd name="T6" fmla="*/ 3429 w 3429"/>
                      <a:gd name="T7" fmla="*/ 2185 h 2350"/>
                      <a:gd name="T8" fmla="*/ 3420 w 3429"/>
                      <a:gd name="T9" fmla="*/ 1 h 2350"/>
                      <a:gd name="T10" fmla="*/ 196 w 3429"/>
                      <a:gd name="T11" fmla="*/ 0 h 2350"/>
                      <a:gd name="T12" fmla="*/ 0 w 3429"/>
                      <a:gd name="T13" fmla="*/ 155 h 23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429" h="2350">
                        <a:moveTo>
                          <a:pt x="0" y="155"/>
                        </a:moveTo>
                        <a:lnTo>
                          <a:pt x="0" y="2350"/>
                        </a:lnTo>
                        <a:lnTo>
                          <a:pt x="3267" y="2322"/>
                        </a:lnTo>
                        <a:lnTo>
                          <a:pt x="3429" y="2185"/>
                        </a:lnTo>
                        <a:lnTo>
                          <a:pt x="3420" y="1"/>
                        </a:lnTo>
                        <a:lnTo>
                          <a:pt x="196" y="0"/>
                        </a:lnTo>
                        <a:lnTo>
                          <a:pt x="0" y="155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41" name="Freeform 325"/>
                  <p:cNvSpPr>
                    <a:spLocks/>
                  </p:cNvSpPr>
                  <p:nvPr/>
                </p:nvSpPr>
                <p:spPr bwMode="auto">
                  <a:xfrm>
                    <a:off x="4882" y="1348"/>
                    <a:ext cx="61" cy="61"/>
                  </a:xfrm>
                  <a:custGeom>
                    <a:avLst/>
                    <a:gdLst>
                      <a:gd name="T0" fmla="*/ 134 w 244"/>
                      <a:gd name="T1" fmla="*/ 244 h 245"/>
                      <a:gd name="T2" fmla="*/ 158 w 244"/>
                      <a:gd name="T3" fmla="*/ 240 h 245"/>
                      <a:gd name="T4" fmla="*/ 181 w 244"/>
                      <a:gd name="T5" fmla="*/ 231 h 245"/>
                      <a:gd name="T6" fmla="*/ 199 w 244"/>
                      <a:gd name="T7" fmla="*/ 218 h 245"/>
                      <a:gd name="T8" fmla="*/ 216 w 244"/>
                      <a:gd name="T9" fmla="*/ 200 h 245"/>
                      <a:gd name="T10" fmla="*/ 229 w 244"/>
                      <a:gd name="T11" fmla="*/ 181 h 245"/>
                      <a:gd name="T12" fmla="*/ 239 w 244"/>
                      <a:gd name="T13" fmla="*/ 160 h 245"/>
                      <a:gd name="T14" fmla="*/ 244 w 244"/>
                      <a:gd name="T15" fmla="*/ 136 h 245"/>
                      <a:gd name="T16" fmla="*/ 244 w 244"/>
                      <a:gd name="T17" fmla="*/ 111 h 245"/>
                      <a:gd name="T18" fmla="*/ 239 w 244"/>
                      <a:gd name="T19" fmla="*/ 87 h 245"/>
                      <a:gd name="T20" fmla="*/ 229 w 244"/>
                      <a:gd name="T21" fmla="*/ 65 h 245"/>
                      <a:gd name="T22" fmla="*/ 216 w 244"/>
                      <a:gd name="T23" fmla="*/ 45 h 245"/>
                      <a:gd name="T24" fmla="*/ 199 w 244"/>
                      <a:gd name="T25" fmla="*/ 29 h 245"/>
                      <a:gd name="T26" fmla="*/ 181 w 244"/>
                      <a:gd name="T27" fmla="*/ 16 h 245"/>
                      <a:gd name="T28" fmla="*/ 158 w 244"/>
                      <a:gd name="T29" fmla="*/ 5 h 245"/>
                      <a:gd name="T30" fmla="*/ 134 w 244"/>
                      <a:gd name="T31" fmla="*/ 1 h 245"/>
                      <a:gd name="T32" fmla="*/ 109 w 244"/>
                      <a:gd name="T33" fmla="*/ 1 h 245"/>
                      <a:gd name="T34" fmla="*/ 86 w 244"/>
                      <a:gd name="T35" fmla="*/ 5 h 245"/>
                      <a:gd name="T36" fmla="*/ 63 w 244"/>
                      <a:gd name="T37" fmla="*/ 16 h 245"/>
                      <a:gd name="T38" fmla="*/ 43 w 244"/>
                      <a:gd name="T39" fmla="*/ 29 h 245"/>
                      <a:gd name="T40" fmla="*/ 27 w 244"/>
                      <a:gd name="T41" fmla="*/ 45 h 245"/>
                      <a:gd name="T42" fmla="*/ 14 w 244"/>
                      <a:gd name="T43" fmla="*/ 65 h 245"/>
                      <a:gd name="T44" fmla="*/ 5 w 244"/>
                      <a:gd name="T45" fmla="*/ 87 h 245"/>
                      <a:gd name="T46" fmla="*/ 0 w 244"/>
                      <a:gd name="T47" fmla="*/ 111 h 245"/>
                      <a:gd name="T48" fmla="*/ 0 w 244"/>
                      <a:gd name="T49" fmla="*/ 136 h 245"/>
                      <a:gd name="T50" fmla="*/ 5 w 244"/>
                      <a:gd name="T51" fmla="*/ 160 h 245"/>
                      <a:gd name="T52" fmla="*/ 14 w 244"/>
                      <a:gd name="T53" fmla="*/ 181 h 245"/>
                      <a:gd name="T54" fmla="*/ 27 w 244"/>
                      <a:gd name="T55" fmla="*/ 200 h 245"/>
                      <a:gd name="T56" fmla="*/ 43 w 244"/>
                      <a:gd name="T57" fmla="*/ 218 h 245"/>
                      <a:gd name="T58" fmla="*/ 63 w 244"/>
                      <a:gd name="T59" fmla="*/ 231 h 245"/>
                      <a:gd name="T60" fmla="*/ 86 w 244"/>
                      <a:gd name="T61" fmla="*/ 240 h 245"/>
                      <a:gd name="T62" fmla="*/ 109 w 244"/>
                      <a:gd name="T63" fmla="*/ 244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44" h="245">
                        <a:moveTo>
                          <a:pt x="121" y="245"/>
                        </a:moveTo>
                        <a:lnTo>
                          <a:pt x="134" y="244"/>
                        </a:lnTo>
                        <a:lnTo>
                          <a:pt x="146" y="243"/>
                        </a:lnTo>
                        <a:lnTo>
                          <a:pt x="158" y="240"/>
                        </a:lnTo>
                        <a:lnTo>
                          <a:pt x="169" y="236"/>
                        </a:lnTo>
                        <a:lnTo>
                          <a:pt x="181" y="231"/>
                        </a:lnTo>
                        <a:lnTo>
                          <a:pt x="190" y="224"/>
                        </a:lnTo>
                        <a:lnTo>
                          <a:pt x="199" y="218"/>
                        </a:lnTo>
                        <a:lnTo>
                          <a:pt x="208" y="210"/>
                        </a:lnTo>
                        <a:lnTo>
                          <a:pt x="216" y="200"/>
                        </a:lnTo>
                        <a:lnTo>
                          <a:pt x="223" y="191"/>
                        </a:lnTo>
                        <a:lnTo>
                          <a:pt x="229" y="181"/>
                        </a:lnTo>
                        <a:lnTo>
                          <a:pt x="235" y="170"/>
                        </a:lnTo>
                        <a:lnTo>
                          <a:pt x="239" y="160"/>
                        </a:lnTo>
                        <a:lnTo>
                          <a:pt x="241" y="148"/>
                        </a:lnTo>
                        <a:lnTo>
                          <a:pt x="244" y="136"/>
                        </a:lnTo>
                        <a:lnTo>
                          <a:pt x="244" y="123"/>
                        </a:lnTo>
                        <a:lnTo>
                          <a:pt x="244" y="111"/>
                        </a:lnTo>
                        <a:lnTo>
                          <a:pt x="241" y="98"/>
                        </a:lnTo>
                        <a:lnTo>
                          <a:pt x="239" y="87"/>
                        </a:lnTo>
                        <a:lnTo>
                          <a:pt x="235" y="75"/>
                        </a:lnTo>
                        <a:lnTo>
                          <a:pt x="229" y="65"/>
                        </a:lnTo>
                        <a:lnTo>
                          <a:pt x="223" y="54"/>
                        </a:lnTo>
                        <a:lnTo>
                          <a:pt x="216" y="45"/>
                        </a:lnTo>
                        <a:lnTo>
                          <a:pt x="208" y="37"/>
                        </a:lnTo>
                        <a:lnTo>
                          <a:pt x="199" y="29"/>
                        </a:lnTo>
                        <a:lnTo>
                          <a:pt x="190" y="21"/>
                        </a:lnTo>
                        <a:lnTo>
                          <a:pt x="181" y="16"/>
                        </a:lnTo>
                        <a:lnTo>
                          <a:pt x="169" y="11"/>
                        </a:lnTo>
                        <a:lnTo>
                          <a:pt x="158" y="5"/>
                        </a:lnTo>
                        <a:lnTo>
                          <a:pt x="146" y="3"/>
                        </a:lnTo>
                        <a:lnTo>
                          <a:pt x="134" y="1"/>
                        </a:lnTo>
                        <a:lnTo>
                          <a:pt x="121" y="0"/>
                        </a:lnTo>
                        <a:lnTo>
                          <a:pt x="109" y="1"/>
                        </a:lnTo>
                        <a:lnTo>
                          <a:pt x="97" y="3"/>
                        </a:lnTo>
                        <a:lnTo>
                          <a:pt x="86" y="5"/>
                        </a:lnTo>
                        <a:lnTo>
                          <a:pt x="74" y="11"/>
                        </a:lnTo>
                        <a:lnTo>
                          <a:pt x="63" y="16"/>
                        </a:lnTo>
                        <a:lnTo>
                          <a:pt x="54" y="21"/>
                        </a:lnTo>
                        <a:lnTo>
                          <a:pt x="43" y="29"/>
                        </a:lnTo>
                        <a:lnTo>
                          <a:pt x="35" y="37"/>
                        </a:lnTo>
                        <a:lnTo>
                          <a:pt x="27" y="45"/>
                        </a:lnTo>
                        <a:lnTo>
                          <a:pt x="21" y="54"/>
                        </a:lnTo>
                        <a:lnTo>
                          <a:pt x="14" y="65"/>
                        </a:lnTo>
                        <a:lnTo>
                          <a:pt x="9" y="75"/>
                        </a:lnTo>
                        <a:lnTo>
                          <a:pt x="5" y="87"/>
                        </a:lnTo>
                        <a:lnTo>
                          <a:pt x="2" y="98"/>
                        </a:lnTo>
                        <a:lnTo>
                          <a:pt x="0" y="111"/>
                        </a:lnTo>
                        <a:lnTo>
                          <a:pt x="0" y="123"/>
                        </a:lnTo>
                        <a:lnTo>
                          <a:pt x="0" y="136"/>
                        </a:lnTo>
                        <a:lnTo>
                          <a:pt x="2" y="148"/>
                        </a:lnTo>
                        <a:lnTo>
                          <a:pt x="5" y="160"/>
                        </a:lnTo>
                        <a:lnTo>
                          <a:pt x="9" y="170"/>
                        </a:lnTo>
                        <a:lnTo>
                          <a:pt x="14" y="181"/>
                        </a:lnTo>
                        <a:lnTo>
                          <a:pt x="21" y="191"/>
                        </a:lnTo>
                        <a:lnTo>
                          <a:pt x="27" y="200"/>
                        </a:lnTo>
                        <a:lnTo>
                          <a:pt x="35" y="210"/>
                        </a:lnTo>
                        <a:lnTo>
                          <a:pt x="43" y="218"/>
                        </a:lnTo>
                        <a:lnTo>
                          <a:pt x="54" y="224"/>
                        </a:lnTo>
                        <a:lnTo>
                          <a:pt x="63" y="231"/>
                        </a:lnTo>
                        <a:lnTo>
                          <a:pt x="74" y="236"/>
                        </a:lnTo>
                        <a:lnTo>
                          <a:pt x="86" y="240"/>
                        </a:lnTo>
                        <a:lnTo>
                          <a:pt x="97" y="243"/>
                        </a:lnTo>
                        <a:lnTo>
                          <a:pt x="109" y="244"/>
                        </a:lnTo>
                        <a:lnTo>
                          <a:pt x="121" y="245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42" name="Freeform 326"/>
                  <p:cNvSpPr>
                    <a:spLocks/>
                  </p:cNvSpPr>
                  <p:nvPr/>
                </p:nvSpPr>
                <p:spPr bwMode="auto">
                  <a:xfrm>
                    <a:off x="4882" y="1348"/>
                    <a:ext cx="61" cy="61"/>
                  </a:xfrm>
                  <a:custGeom>
                    <a:avLst/>
                    <a:gdLst>
                      <a:gd name="T0" fmla="*/ 134 w 244"/>
                      <a:gd name="T1" fmla="*/ 244 h 245"/>
                      <a:gd name="T2" fmla="*/ 158 w 244"/>
                      <a:gd name="T3" fmla="*/ 240 h 245"/>
                      <a:gd name="T4" fmla="*/ 181 w 244"/>
                      <a:gd name="T5" fmla="*/ 231 h 245"/>
                      <a:gd name="T6" fmla="*/ 199 w 244"/>
                      <a:gd name="T7" fmla="*/ 218 h 245"/>
                      <a:gd name="T8" fmla="*/ 216 w 244"/>
                      <a:gd name="T9" fmla="*/ 200 h 245"/>
                      <a:gd name="T10" fmla="*/ 229 w 244"/>
                      <a:gd name="T11" fmla="*/ 181 h 245"/>
                      <a:gd name="T12" fmla="*/ 239 w 244"/>
                      <a:gd name="T13" fmla="*/ 160 h 245"/>
                      <a:gd name="T14" fmla="*/ 244 w 244"/>
                      <a:gd name="T15" fmla="*/ 136 h 245"/>
                      <a:gd name="T16" fmla="*/ 244 w 244"/>
                      <a:gd name="T17" fmla="*/ 111 h 245"/>
                      <a:gd name="T18" fmla="*/ 239 w 244"/>
                      <a:gd name="T19" fmla="*/ 87 h 245"/>
                      <a:gd name="T20" fmla="*/ 229 w 244"/>
                      <a:gd name="T21" fmla="*/ 65 h 245"/>
                      <a:gd name="T22" fmla="*/ 216 w 244"/>
                      <a:gd name="T23" fmla="*/ 45 h 245"/>
                      <a:gd name="T24" fmla="*/ 199 w 244"/>
                      <a:gd name="T25" fmla="*/ 29 h 245"/>
                      <a:gd name="T26" fmla="*/ 181 w 244"/>
                      <a:gd name="T27" fmla="*/ 16 h 245"/>
                      <a:gd name="T28" fmla="*/ 158 w 244"/>
                      <a:gd name="T29" fmla="*/ 5 h 245"/>
                      <a:gd name="T30" fmla="*/ 134 w 244"/>
                      <a:gd name="T31" fmla="*/ 1 h 245"/>
                      <a:gd name="T32" fmla="*/ 109 w 244"/>
                      <a:gd name="T33" fmla="*/ 1 h 245"/>
                      <a:gd name="T34" fmla="*/ 86 w 244"/>
                      <a:gd name="T35" fmla="*/ 5 h 245"/>
                      <a:gd name="T36" fmla="*/ 63 w 244"/>
                      <a:gd name="T37" fmla="*/ 16 h 245"/>
                      <a:gd name="T38" fmla="*/ 43 w 244"/>
                      <a:gd name="T39" fmla="*/ 29 h 245"/>
                      <a:gd name="T40" fmla="*/ 27 w 244"/>
                      <a:gd name="T41" fmla="*/ 45 h 245"/>
                      <a:gd name="T42" fmla="*/ 14 w 244"/>
                      <a:gd name="T43" fmla="*/ 65 h 245"/>
                      <a:gd name="T44" fmla="*/ 5 w 244"/>
                      <a:gd name="T45" fmla="*/ 87 h 245"/>
                      <a:gd name="T46" fmla="*/ 0 w 244"/>
                      <a:gd name="T47" fmla="*/ 111 h 245"/>
                      <a:gd name="T48" fmla="*/ 0 w 244"/>
                      <a:gd name="T49" fmla="*/ 136 h 245"/>
                      <a:gd name="T50" fmla="*/ 5 w 244"/>
                      <a:gd name="T51" fmla="*/ 160 h 245"/>
                      <a:gd name="T52" fmla="*/ 14 w 244"/>
                      <a:gd name="T53" fmla="*/ 181 h 245"/>
                      <a:gd name="T54" fmla="*/ 27 w 244"/>
                      <a:gd name="T55" fmla="*/ 200 h 245"/>
                      <a:gd name="T56" fmla="*/ 43 w 244"/>
                      <a:gd name="T57" fmla="*/ 218 h 245"/>
                      <a:gd name="T58" fmla="*/ 63 w 244"/>
                      <a:gd name="T59" fmla="*/ 231 h 245"/>
                      <a:gd name="T60" fmla="*/ 86 w 244"/>
                      <a:gd name="T61" fmla="*/ 240 h 245"/>
                      <a:gd name="T62" fmla="*/ 109 w 244"/>
                      <a:gd name="T63" fmla="*/ 244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44" h="245">
                        <a:moveTo>
                          <a:pt x="121" y="245"/>
                        </a:moveTo>
                        <a:lnTo>
                          <a:pt x="134" y="244"/>
                        </a:lnTo>
                        <a:lnTo>
                          <a:pt x="146" y="243"/>
                        </a:lnTo>
                        <a:lnTo>
                          <a:pt x="158" y="240"/>
                        </a:lnTo>
                        <a:lnTo>
                          <a:pt x="169" y="236"/>
                        </a:lnTo>
                        <a:lnTo>
                          <a:pt x="181" y="231"/>
                        </a:lnTo>
                        <a:lnTo>
                          <a:pt x="190" y="224"/>
                        </a:lnTo>
                        <a:lnTo>
                          <a:pt x="199" y="218"/>
                        </a:lnTo>
                        <a:lnTo>
                          <a:pt x="208" y="210"/>
                        </a:lnTo>
                        <a:lnTo>
                          <a:pt x="216" y="200"/>
                        </a:lnTo>
                        <a:lnTo>
                          <a:pt x="223" y="191"/>
                        </a:lnTo>
                        <a:lnTo>
                          <a:pt x="229" y="181"/>
                        </a:lnTo>
                        <a:lnTo>
                          <a:pt x="235" y="170"/>
                        </a:lnTo>
                        <a:lnTo>
                          <a:pt x="239" y="160"/>
                        </a:lnTo>
                        <a:lnTo>
                          <a:pt x="241" y="148"/>
                        </a:lnTo>
                        <a:lnTo>
                          <a:pt x="244" y="136"/>
                        </a:lnTo>
                        <a:lnTo>
                          <a:pt x="244" y="123"/>
                        </a:lnTo>
                        <a:lnTo>
                          <a:pt x="244" y="111"/>
                        </a:lnTo>
                        <a:lnTo>
                          <a:pt x="241" y="98"/>
                        </a:lnTo>
                        <a:lnTo>
                          <a:pt x="239" y="87"/>
                        </a:lnTo>
                        <a:lnTo>
                          <a:pt x="235" y="75"/>
                        </a:lnTo>
                        <a:lnTo>
                          <a:pt x="229" y="65"/>
                        </a:lnTo>
                        <a:lnTo>
                          <a:pt x="223" y="54"/>
                        </a:lnTo>
                        <a:lnTo>
                          <a:pt x="216" y="45"/>
                        </a:lnTo>
                        <a:lnTo>
                          <a:pt x="208" y="37"/>
                        </a:lnTo>
                        <a:lnTo>
                          <a:pt x="199" y="29"/>
                        </a:lnTo>
                        <a:lnTo>
                          <a:pt x="190" y="21"/>
                        </a:lnTo>
                        <a:lnTo>
                          <a:pt x="181" y="16"/>
                        </a:lnTo>
                        <a:lnTo>
                          <a:pt x="169" y="11"/>
                        </a:lnTo>
                        <a:lnTo>
                          <a:pt x="158" y="5"/>
                        </a:lnTo>
                        <a:lnTo>
                          <a:pt x="146" y="3"/>
                        </a:lnTo>
                        <a:lnTo>
                          <a:pt x="134" y="1"/>
                        </a:lnTo>
                        <a:lnTo>
                          <a:pt x="121" y="0"/>
                        </a:lnTo>
                        <a:lnTo>
                          <a:pt x="109" y="1"/>
                        </a:lnTo>
                        <a:lnTo>
                          <a:pt x="97" y="3"/>
                        </a:lnTo>
                        <a:lnTo>
                          <a:pt x="86" y="5"/>
                        </a:lnTo>
                        <a:lnTo>
                          <a:pt x="74" y="11"/>
                        </a:lnTo>
                        <a:lnTo>
                          <a:pt x="63" y="16"/>
                        </a:lnTo>
                        <a:lnTo>
                          <a:pt x="54" y="21"/>
                        </a:lnTo>
                        <a:lnTo>
                          <a:pt x="43" y="29"/>
                        </a:lnTo>
                        <a:lnTo>
                          <a:pt x="35" y="37"/>
                        </a:lnTo>
                        <a:lnTo>
                          <a:pt x="27" y="45"/>
                        </a:lnTo>
                        <a:lnTo>
                          <a:pt x="21" y="54"/>
                        </a:lnTo>
                        <a:lnTo>
                          <a:pt x="14" y="65"/>
                        </a:lnTo>
                        <a:lnTo>
                          <a:pt x="9" y="75"/>
                        </a:lnTo>
                        <a:lnTo>
                          <a:pt x="5" y="87"/>
                        </a:lnTo>
                        <a:lnTo>
                          <a:pt x="2" y="98"/>
                        </a:lnTo>
                        <a:lnTo>
                          <a:pt x="0" y="111"/>
                        </a:lnTo>
                        <a:lnTo>
                          <a:pt x="0" y="123"/>
                        </a:lnTo>
                        <a:lnTo>
                          <a:pt x="0" y="136"/>
                        </a:lnTo>
                        <a:lnTo>
                          <a:pt x="2" y="148"/>
                        </a:lnTo>
                        <a:lnTo>
                          <a:pt x="5" y="160"/>
                        </a:lnTo>
                        <a:lnTo>
                          <a:pt x="9" y="170"/>
                        </a:lnTo>
                        <a:lnTo>
                          <a:pt x="14" y="181"/>
                        </a:lnTo>
                        <a:lnTo>
                          <a:pt x="21" y="191"/>
                        </a:lnTo>
                        <a:lnTo>
                          <a:pt x="27" y="200"/>
                        </a:lnTo>
                        <a:lnTo>
                          <a:pt x="35" y="210"/>
                        </a:lnTo>
                        <a:lnTo>
                          <a:pt x="43" y="218"/>
                        </a:lnTo>
                        <a:lnTo>
                          <a:pt x="54" y="224"/>
                        </a:lnTo>
                        <a:lnTo>
                          <a:pt x="63" y="231"/>
                        </a:lnTo>
                        <a:lnTo>
                          <a:pt x="74" y="236"/>
                        </a:lnTo>
                        <a:lnTo>
                          <a:pt x="86" y="240"/>
                        </a:lnTo>
                        <a:lnTo>
                          <a:pt x="97" y="243"/>
                        </a:lnTo>
                        <a:lnTo>
                          <a:pt x="109" y="244"/>
                        </a:lnTo>
                        <a:lnTo>
                          <a:pt x="121" y="245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43" name="Freeform 327"/>
                  <p:cNvSpPr>
                    <a:spLocks/>
                  </p:cNvSpPr>
                  <p:nvPr/>
                </p:nvSpPr>
                <p:spPr bwMode="auto">
                  <a:xfrm>
                    <a:off x="4695" y="1505"/>
                    <a:ext cx="91" cy="91"/>
                  </a:xfrm>
                  <a:custGeom>
                    <a:avLst/>
                    <a:gdLst>
                      <a:gd name="T0" fmla="*/ 201 w 363"/>
                      <a:gd name="T1" fmla="*/ 363 h 363"/>
                      <a:gd name="T2" fmla="*/ 237 w 363"/>
                      <a:gd name="T3" fmla="*/ 355 h 363"/>
                      <a:gd name="T4" fmla="*/ 268 w 363"/>
                      <a:gd name="T5" fmla="*/ 342 h 363"/>
                      <a:gd name="T6" fmla="*/ 297 w 363"/>
                      <a:gd name="T7" fmla="*/ 322 h 363"/>
                      <a:gd name="T8" fmla="*/ 322 w 363"/>
                      <a:gd name="T9" fmla="*/ 297 h 363"/>
                      <a:gd name="T10" fmla="*/ 342 w 363"/>
                      <a:gd name="T11" fmla="*/ 268 h 363"/>
                      <a:gd name="T12" fmla="*/ 355 w 363"/>
                      <a:gd name="T13" fmla="*/ 236 h 363"/>
                      <a:gd name="T14" fmla="*/ 362 w 363"/>
                      <a:gd name="T15" fmla="*/ 201 h 363"/>
                      <a:gd name="T16" fmla="*/ 362 w 363"/>
                      <a:gd name="T17" fmla="*/ 164 h 363"/>
                      <a:gd name="T18" fmla="*/ 355 w 363"/>
                      <a:gd name="T19" fmla="*/ 128 h 363"/>
                      <a:gd name="T20" fmla="*/ 342 w 363"/>
                      <a:gd name="T21" fmla="*/ 95 h 363"/>
                      <a:gd name="T22" fmla="*/ 322 w 363"/>
                      <a:gd name="T23" fmla="*/ 66 h 363"/>
                      <a:gd name="T24" fmla="*/ 297 w 363"/>
                      <a:gd name="T25" fmla="*/ 42 h 363"/>
                      <a:gd name="T26" fmla="*/ 268 w 363"/>
                      <a:gd name="T27" fmla="*/ 22 h 363"/>
                      <a:gd name="T28" fmla="*/ 237 w 363"/>
                      <a:gd name="T29" fmla="*/ 9 h 363"/>
                      <a:gd name="T30" fmla="*/ 201 w 363"/>
                      <a:gd name="T31" fmla="*/ 1 h 363"/>
                      <a:gd name="T32" fmla="*/ 164 w 363"/>
                      <a:gd name="T33" fmla="*/ 1 h 363"/>
                      <a:gd name="T34" fmla="*/ 128 w 363"/>
                      <a:gd name="T35" fmla="*/ 9 h 363"/>
                      <a:gd name="T36" fmla="*/ 95 w 363"/>
                      <a:gd name="T37" fmla="*/ 22 h 363"/>
                      <a:gd name="T38" fmla="*/ 66 w 363"/>
                      <a:gd name="T39" fmla="*/ 42 h 363"/>
                      <a:gd name="T40" fmla="*/ 43 w 363"/>
                      <a:gd name="T41" fmla="*/ 66 h 363"/>
                      <a:gd name="T42" fmla="*/ 23 w 363"/>
                      <a:gd name="T43" fmla="*/ 95 h 363"/>
                      <a:gd name="T44" fmla="*/ 8 w 363"/>
                      <a:gd name="T45" fmla="*/ 128 h 363"/>
                      <a:gd name="T46" fmla="*/ 2 w 363"/>
                      <a:gd name="T47" fmla="*/ 164 h 363"/>
                      <a:gd name="T48" fmla="*/ 2 w 363"/>
                      <a:gd name="T49" fmla="*/ 201 h 363"/>
                      <a:gd name="T50" fmla="*/ 8 w 363"/>
                      <a:gd name="T51" fmla="*/ 236 h 363"/>
                      <a:gd name="T52" fmla="*/ 23 w 363"/>
                      <a:gd name="T53" fmla="*/ 268 h 363"/>
                      <a:gd name="T54" fmla="*/ 43 w 363"/>
                      <a:gd name="T55" fmla="*/ 297 h 363"/>
                      <a:gd name="T56" fmla="*/ 66 w 363"/>
                      <a:gd name="T57" fmla="*/ 322 h 363"/>
                      <a:gd name="T58" fmla="*/ 95 w 363"/>
                      <a:gd name="T59" fmla="*/ 342 h 363"/>
                      <a:gd name="T60" fmla="*/ 128 w 363"/>
                      <a:gd name="T61" fmla="*/ 355 h 363"/>
                      <a:gd name="T62" fmla="*/ 164 w 363"/>
                      <a:gd name="T63" fmla="*/ 363 h 36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363" h="363">
                        <a:moveTo>
                          <a:pt x="182" y="363"/>
                        </a:moveTo>
                        <a:lnTo>
                          <a:pt x="201" y="363"/>
                        </a:lnTo>
                        <a:lnTo>
                          <a:pt x="218" y="359"/>
                        </a:lnTo>
                        <a:lnTo>
                          <a:pt x="237" y="355"/>
                        </a:lnTo>
                        <a:lnTo>
                          <a:pt x="252" y="348"/>
                        </a:lnTo>
                        <a:lnTo>
                          <a:pt x="268" y="342"/>
                        </a:lnTo>
                        <a:lnTo>
                          <a:pt x="283" y="332"/>
                        </a:lnTo>
                        <a:lnTo>
                          <a:pt x="297" y="322"/>
                        </a:lnTo>
                        <a:lnTo>
                          <a:pt x="311" y="310"/>
                        </a:lnTo>
                        <a:lnTo>
                          <a:pt x="322" y="297"/>
                        </a:lnTo>
                        <a:lnTo>
                          <a:pt x="333" y="284"/>
                        </a:lnTo>
                        <a:lnTo>
                          <a:pt x="342" y="268"/>
                        </a:lnTo>
                        <a:lnTo>
                          <a:pt x="349" y="252"/>
                        </a:lnTo>
                        <a:lnTo>
                          <a:pt x="355" y="236"/>
                        </a:lnTo>
                        <a:lnTo>
                          <a:pt x="359" y="218"/>
                        </a:lnTo>
                        <a:lnTo>
                          <a:pt x="362" y="201"/>
                        </a:lnTo>
                        <a:lnTo>
                          <a:pt x="363" y="182"/>
                        </a:lnTo>
                        <a:lnTo>
                          <a:pt x="362" y="164"/>
                        </a:lnTo>
                        <a:lnTo>
                          <a:pt x="359" y="145"/>
                        </a:lnTo>
                        <a:lnTo>
                          <a:pt x="355" y="128"/>
                        </a:lnTo>
                        <a:lnTo>
                          <a:pt x="349" y="111"/>
                        </a:lnTo>
                        <a:lnTo>
                          <a:pt x="342" y="95"/>
                        </a:lnTo>
                        <a:lnTo>
                          <a:pt x="333" y="81"/>
                        </a:lnTo>
                        <a:lnTo>
                          <a:pt x="322" y="66"/>
                        </a:lnTo>
                        <a:lnTo>
                          <a:pt x="311" y="54"/>
                        </a:lnTo>
                        <a:lnTo>
                          <a:pt x="297" y="42"/>
                        </a:lnTo>
                        <a:lnTo>
                          <a:pt x="283" y="32"/>
                        </a:lnTo>
                        <a:lnTo>
                          <a:pt x="268" y="22"/>
                        </a:lnTo>
                        <a:lnTo>
                          <a:pt x="252" y="15"/>
                        </a:lnTo>
                        <a:lnTo>
                          <a:pt x="237" y="9"/>
                        </a:lnTo>
                        <a:lnTo>
                          <a:pt x="218" y="4"/>
                        </a:lnTo>
                        <a:lnTo>
                          <a:pt x="201" y="1"/>
                        </a:lnTo>
                        <a:lnTo>
                          <a:pt x="182" y="0"/>
                        </a:lnTo>
                        <a:lnTo>
                          <a:pt x="164" y="1"/>
                        </a:lnTo>
                        <a:lnTo>
                          <a:pt x="146" y="4"/>
                        </a:lnTo>
                        <a:lnTo>
                          <a:pt x="128" y="9"/>
                        </a:lnTo>
                        <a:lnTo>
                          <a:pt x="111" y="15"/>
                        </a:lnTo>
                        <a:lnTo>
                          <a:pt x="95" y="22"/>
                        </a:lnTo>
                        <a:lnTo>
                          <a:pt x="81" y="32"/>
                        </a:lnTo>
                        <a:lnTo>
                          <a:pt x="66" y="42"/>
                        </a:lnTo>
                        <a:lnTo>
                          <a:pt x="54" y="54"/>
                        </a:lnTo>
                        <a:lnTo>
                          <a:pt x="43" y="66"/>
                        </a:lnTo>
                        <a:lnTo>
                          <a:pt x="32" y="81"/>
                        </a:lnTo>
                        <a:lnTo>
                          <a:pt x="23" y="95"/>
                        </a:lnTo>
                        <a:lnTo>
                          <a:pt x="15" y="111"/>
                        </a:lnTo>
                        <a:lnTo>
                          <a:pt x="8" y="128"/>
                        </a:lnTo>
                        <a:lnTo>
                          <a:pt x="4" y="145"/>
                        </a:lnTo>
                        <a:lnTo>
                          <a:pt x="2" y="164"/>
                        </a:lnTo>
                        <a:lnTo>
                          <a:pt x="0" y="182"/>
                        </a:lnTo>
                        <a:lnTo>
                          <a:pt x="2" y="201"/>
                        </a:lnTo>
                        <a:lnTo>
                          <a:pt x="4" y="218"/>
                        </a:lnTo>
                        <a:lnTo>
                          <a:pt x="8" y="236"/>
                        </a:lnTo>
                        <a:lnTo>
                          <a:pt x="15" y="252"/>
                        </a:lnTo>
                        <a:lnTo>
                          <a:pt x="23" y="268"/>
                        </a:lnTo>
                        <a:lnTo>
                          <a:pt x="32" y="284"/>
                        </a:lnTo>
                        <a:lnTo>
                          <a:pt x="43" y="297"/>
                        </a:lnTo>
                        <a:lnTo>
                          <a:pt x="54" y="310"/>
                        </a:lnTo>
                        <a:lnTo>
                          <a:pt x="66" y="322"/>
                        </a:lnTo>
                        <a:lnTo>
                          <a:pt x="81" y="332"/>
                        </a:lnTo>
                        <a:lnTo>
                          <a:pt x="95" y="342"/>
                        </a:lnTo>
                        <a:lnTo>
                          <a:pt x="111" y="348"/>
                        </a:lnTo>
                        <a:lnTo>
                          <a:pt x="128" y="355"/>
                        </a:lnTo>
                        <a:lnTo>
                          <a:pt x="146" y="359"/>
                        </a:lnTo>
                        <a:lnTo>
                          <a:pt x="164" y="363"/>
                        </a:lnTo>
                        <a:lnTo>
                          <a:pt x="182" y="363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44" name="Freeform 328"/>
                  <p:cNvSpPr>
                    <a:spLocks/>
                  </p:cNvSpPr>
                  <p:nvPr/>
                </p:nvSpPr>
                <p:spPr bwMode="auto">
                  <a:xfrm>
                    <a:off x="4695" y="1505"/>
                    <a:ext cx="91" cy="91"/>
                  </a:xfrm>
                  <a:custGeom>
                    <a:avLst/>
                    <a:gdLst>
                      <a:gd name="T0" fmla="*/ 201 w 363"/>
                      <a:gd name="T1" fmla="*/ 363 h 363"/>
                      <a:gd name="T2" fmla="*/ 237 w 363"/>
                      <a:gd name="T3" fmla="*/ 355 h 363"/>
                      <a:gd name="T4" fmla="*/ 268 w 363"/>
                      <a:gd name="T5" fmla="*/ 342 h 363"/>
                      <a:gd name="T6" fmla="*/ 297 w 363"/>
                      <a:gd name="T7" fmla="*/ 322 h 363"/>
                      <a:gd name="T8" fmla="*/ 322 w 363"/>
                      <a:gd name="T9" fmla="*/ 297 h 363"/>
                      <a:gd name="T10" fmla="*/ 342 w 363"/>
                      <a:gd name="T11" fmla="*/ 268 h 363"/>
                      <a:gd name="T12" fmla="*/ 355 w 363"/>
                      <a:gd name="T13" fmla="*/ 236 h 363"/>
                      <a:gd name="T14" fmla="*/ 362 w 363"/>
                      <a:gd name="T15" fmla="*/ 201 h 363"/>
                      <a:gd name="T16" fmla="*/ 362 w 363"/>
                      <a:gd name="T17" fmla="*/ 164 h 363"/>
                      <a:gd name="T18" fmla="*/ 355 w 363"/>
                      <a:gd name="T19" fmla="*/ 128 h 363"/>
                      <a:gd name="T20" fmla="*/ 342 w 363"/>
                      <a:gd name="T21" fmla="*/ 95 h 363"/>
                      <a:gd name="T22" fmla="*/ 322 w 363"/>
                      <a:gd name="T23" fmla="*/ 66 h 363"/>
                      <a:gd name="T24" fmla="*/ 297 w 363"/>
                      <a:gd name="T25" fmla="*/ 42 h 363"/>
                      <a:gd name="T26" fmla="*/ 268 w 363"/>
                      <a:gd name="T27" fmla="*/ 22 h 363"/>
                      <a:gd name="T28" fmla="*/ 237 w 363"/>
                      <a:gd name="T29" fmla="*/ 9 h 363"/>
                      <a:gd name="T30" fmla="*/ 201 w 363"/>
                      <a:gd name="T31" fmla="*/ 1 h 363"/>
                      <a:gd name="T32" fmla="*/ 164 w 363"/>
                      <a:gd name="T33" fmla="*/ 1 h 363"/>
                      <a:gd name="T34" fmla="*/ 128 w 363"/>
                      <a:gd name="T35" fmla="*/ 9 h 363"/>
                      <a:gd name="T36" fmla="*/ 95 w 363"/>
                      <a:gd name="T37" fmla="*/ 22 h 363"/>
                      <a:gd name="T38" fmla="*/ 66 w 363"/>
                      <a:gd name="T39" fmla="*/ 42 h 363"/>
                      <a:gd name="T40" fmla="*/ 43 w 363"/>
                      <a:gd name="T41" fmla="*/ 66 h 363"/>
                      <a:gd name="T42" fmla="*/ 23 w 363"/>
                      <a:gd name="T43" fmla="*/ 95 h 363"/>
                      <a:gd name="T44" fmla="*/ 8 w 363"/>
                      <a:gd name="T45" fmla="*/ 128 h 363"/>
                      <a:gd name="T46" fmla="*/ 2 w 363"/>
                      <a:gd name="T47" fmla="*/ 164 h 363"/>
                      <a:gd name="T48" fmla="*/ 2 w 363"/>
                      <a:gd name="T49" fmla="*/ 201 h 363"/>
                      <a:gd name="T50" fmla="*/ 8 w 363"/>
                      <a:gd name="T51" fmla="*/ 236 h 363"/>
                      <a:gd name="T52" fmla="*/ 23 w 363"/>
                      <a:gd name="T53" fmla="*/ 268 h 363"/>
                      <a:gd name="T54" fmla="*/ 43 w 363"/>
                      <a:gd name="T55" fmla="*/ 297 h 363"/>
                      <a:gd name="T56" fmla="*/ 66 w 363"/>
                      <a:gd name="T57" fmla="*/ 322 h 363"/>
                      <a:gd name="T58" fmla="*/ 95 w 363"/>
                      <a:gd name="T59" fmla="*/ 342 h 363"/>
                      <a:gd name="T60" fmla="*/ 128 w 363"/>
                      <a:gd name="T61" fmla="*/ 355 h 363"/>
                      <a:gd name="T62" fmla="*/ 164 w 363"/>
                      <a:gd name="T63" fmla="*/ 363 h 36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363" h="363">
                        <a:moveTo>
                          <a:pt x="182" y="363"/>
                        </a:moveTo>
                        <a:lnTo>
                          <a:pt x="201" y="363"/>
                        </a:lnTo>
                        <a:lnTo>
                          <a:pt x="218" y="359"/>
                        </a:lnTo>
                        <a:lnTo>
                          <a:pt x="237" y="355"/>
                        </a:lnTo>
                        <a:lnTo>
                          <a:pt x="252" y="348"/>
                        </a:lnTo>
                        <a:lnTo>
                          <a:pt x="268" y="342"/>
                        </a:lnTo>
                        <a:lnTo>
                          <a:pt x="283" y="332"/>
                        </a:lnTo>
                        <a:lnTo>
                          <a:pt x="297" y="322"/>
                        </a:lnTo>
                        <a:lnTo>
                          <a:pt x="311" y="310"/>
                        </a:lnTo>
                        <a:lnTo>
                          <a:pt x="322" y="297"/>
                        </a:lnTo>
                        <a:lnTo>
                          <a:pt x="333" y="284"/>
                        </a:lnTo>
                        <a:lnTo>
                          <a:pt x="342" y="268"/>
                        </a:lnTo>
                        <a:lnTo>
                          <a:pt x="349" y="252"/>
                        </a:lnTo>
                        <a:lnTo>
                          <a:pt x="355" y="236"/>
                        </a:lnTo>
                        <a:lnTo>
                          <a:pt x="359" y="218"/>
                        </a:lnTo>
                        <a:lnTo>
                          <a:pt x="362" y="201"/>
                        </a:lnTo>
                        <a:lnTo>
                          <a:pt x="363" y="182"/>
                        </a:lnTo>
                        <a:lnTo>
                          <a:pt x="362" y="164"/>
                        </a:lnTo>
                        <a:lnTo>
                          <a:pt x="359" y="145"/>
                        </a:lnTo>
                        <a:lnTo>
                          <a:pt x="355" y="128"/>
                        </a:lnTo>
                        <a:lnTo>
                          <a:pt x="349" y="111"/>
                        </a:lnTo>
                        <a:lnTo>
                          <a:pt x="342" y="95"/>
                        </a:lnTo>
                        <a:lnTo>
                          <a:pt x="333" y="81"/>
                        </a:lnTo>
                        <a:lnTo>
                          <a:pt x="322" y="66"/>
                        </a:lnTo>
                        <a:lnTo>
                          <a:pt x="311" y="54"/>
                        </a:lnTo>
                        <a:lnTo>
                          <a:pt x="297" y="42"/>
                        </a:lnTo>
                        <a:lnTo>
                          <a:pt x="283" y="32"/>
                        </a:lnTo>
                        <a:lnTo>
                          <a:pt x="268" y="22"/>
                        </a:lnTo>
                        <a:lnTo>
                          <a:pt x="252" y="15"/>
                        </a:lnTo>
                        <a:lnTo>
                          <a:pt x="237" y="9"/>
                        </a:lnTo>
                        <a:lnTo>
                          <a:pt x="218" y="4"/>
                        </a:lnTo>
                        <a:lnTo>
                          <a:pt x="201" y="1"/>
                        </a:lnTo>
                        <a:lnTo>
                          <a:pt x="182" y="0"/>
                        </a:lnTo>
                        <a:lnTo>
                          <a:pt x="164" y="1"/>
                        </a:lnTo>
                        <a:lnTo>
                          <a:pt x="146" y="4"/>
                        </a:lnTo>
                        <a:lnTo>
                          <a:pt x="128" y="9"/>
                        </a:lnTo>
                        <a:lnTo>
                          <a:pt x="111" y="15"/>
                        </a:lnTo>
                        <a:lnTo>
                          <a:pt x="95" y="22"/>
                        </a:lnTo>
                        <a:lnTo>
                          <a:pt x="81" y="32"/>
                        </a:lnTo>
                        <a:lnTo>
                          <a:pt x="66" y="42"/>
                        </a:lnTo>
                        <a:lnTo>
                          <a:pt x="54" y="54"/>
                        </a:lnTo>
                        <a:lnTo>
                          <a:pt x="43" y="66"/>
                        </a:lnTo>
                        <a:lnTo>
                          <a:pt x="32" y="81"/>
                        </a:lnTo>
                        <a:lnTo>
                          <a:pt x="23" y="95"/>
                        </a:lnTo>
                        <a:lnTo>
                          <a:pt x="15" y="111"/>
                        </a:lnTo>
                        <a:lnTo>
                          <a:pt x="8" y="128"/>
                        </a:lnTo>
                        <a:lnTo>
                          <a:pt x="4" y="145"/>
                        </a:lnTo>
                        <a:lnTo>
                          <a:pt x="2" y="164"/>
                        </a:lnTo>
                        <a:lnTo>
                          <a:pt x="0" y="182"/>
                        </a:lnTo>
                        <a:lnTo>
                          <a:pt x="2" y="201"/>
                        </a:lnTo>
                        <a:lnTo>
                          <a:pt x="4" y="218"/>
                        </a:lnTo>
                        <a:lnTo>
                          <a:pt x="8" y="236"/>
                        </a:lnTo>
                        <a:lnTo>
                          <a:pt x="15" y="252"/>
                        </a:lnTo>
                        <a:lnTo>
                          <a:pt x="23" y="268"/>
                        </a:lnTo>
                        <a:lnTo>
                          <a:pt x="32" y="284"/>
                        </a:lnTo>
                        <a:lnTo>
                          <a:pt x="43" y="297"/>
                        </a:lnTo>
                        <a:lnTo>
                          <a:pt x="54" y="310"/>
                        </a:lnTo>
                        <a:lnTo>
                          <a:pt x="66" y="322"/>
                        </a:lnTo>
                        <a:lnTo>
                          <a:pt x="81" y="332"/>
                        </a:lnTo>
                        <a:lnTo>
                          <a:pt x="95" y="342"/>
                        </a:lnTo>
                        <a:lnTo>
                          <a:pt x="111" y="348"/>
                        </a:lnTo>
                        <a:lnTo>
                          <a:pt x="128" y="355"/>
                        </a:lnTo>
                        <a:lnTo>
                          <a:pt x="146" y="359"/>
                        </a:lnTo>
                        <a:lnTo>
                          <a:pt x="164" y="363"/>
                        </a:lnTo>
                        <a:lnTo>
                          <a:pt x="182" y="363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45" name="Freeform 329"/>
                  <p:cNvSpPr>
                    <a:spLocks/>
                  </p:cNvSpPr>
                  <p:nvPr/>
                </p:nvSpPr>
                <p:spPr bwMode="auto">
                  <a:xfrm>
                    <a:off x="4887" y="1223"/>
                    <a:ext cx="59" cy="59"/>
                  </a:xfrm>
                  <a:custGeom>
                    <a:avLst/>
                    <a:gdLst>
                      <a:gd name="T0" fmla="*/ 131 w 236"/>
                      <a:gd name="T1" fmla="*/ 234 h 236"/>
                      <a:gd name="T2" fmla="*/ 153 w 236"/>
                      <a:gd name="T3" fmla="*/ 230 h 236"/>
                      <a:gd name="T4" fmla="*/ 174 w 236"/>
                      <a:gd name="T5" fmla="*/ 221 h 236"/>
                      <a:gd name="T6" fmla="*/ 194 w 236"/>
                      <a:gd name="T7" fmla="*/ 208 h 236"/>
                      <a:gd name="T8" fmla="*/ 210 w 236"/>
                      <a:gd name="T9" fmla="*/ 192 h 236"/>
                      <a:gd name="T10" fmla="*/ 222 w 236"/>
                      <a:gd name="T11" fmla="*/ 174 h 236"/>
                      <a:gd name="T12" fmla="*/ 231 w 236"/>
                      <a:gd name="T13" fmla="*/ 153 h 236"/>
                      <a:gd name="T14" fmla="*/ 236 w 236"/>
                      <a:gd name="T15" fmla="*/ 130 h 236"/>
                      <a:gd name="T16" fmla="*/ 236 w 236"/>
                      <a:gd name="T17" fmla="*/ 105 h 236"/>
                      <a:gd name="T18" fmla="*/ 231 w 236"/>
                      <a:gd name="T19" fmla="*/ 83 h 236"/>
                      <a:gd name="T20" fmla="*/ 222 w 236"/>
                      <a:gd name="T21" fmla="*/ 62 h 236"/>
                      <a:gd name="T22" fmla="*/ 210 w 236"/>
                      <a:gd name="T23" fmla="*/ 43 h 236"/>
                      <a:gd name="T24" fmla="*/ 194 w 236"/>
                      <a:gd name="T25" fmla="*/ 27 h 236"/>
                      <a:gd name="T26" fmla="*/ 174 w 236"/>
                      <a:gd name="T27" fmla="*/ 14 h 236"/>
                      <a:gd name="T28" fmla="*/ 153 w 236"/>
                      <a:gd name="T29" fmla="*/ 5 h 236"/>
                      <a:gd name="T30" fmla="*/ 131 w 236"/>
                      <a:gd name="T31" fmla="*/ 1 h 236"/>
                      <a:gd name="T32" fmla="*/ 107 w 236"/>
                      <a:gd name="T33" fmla="*/ 1 h 236"/>
                      <a:gd name="T34" fmla="*/ 83 w 236"/>
                      <a:gd name="T35" fmla="*/ 5 h 236"/>
                      <a:gd name="T36" fmla="*/ 62 w 236"/>
                      <a:gd name="T37" fmla="*/ 14 h 236"/>
                      <a:gd name="T38" fmla="*/ 43 w 236"/>
                      <a:gd name="T39" fmla="*/ 27 h 236"/>
                      <a:gd name="T40" fmla="*/ 28 w 236"/>
                      <a:gd name="T41" fmla="*/ 43 h 236"/>
                      <a:gd name="T42" fmla="*/ 14 w 236"/>
                      <a:gd name="T43" fmla="*/ 62 h 236"/>
                      <a:gd name="T44" fmla="*/ 5 w 236"/>
                      <a:gd name="T45" fmla="*/ 83 h 236"/>
                      <a:gd name="T46" fmla="*/ 1 w 236"/>
                      <a:gd name="T47" fmla="*/ 105 h 236"/>
                      <a:gd name="T48" fmla="*/ 1 w 236"/>
                      <a:gd name="T49" fmla="*/ 130 h 236"/>
                      <a:gd name="T50" fmla="*/ 5 w 236"/>
                      <a:gd name="T51" fmla="*/ 153 h 236"/>
                      <a:gd name="T52" fmla="*/ 14 w 236"/>
                      <a:gd name="T53" fmla="*/ 174 h 236"/>
                      <a:gd name="T54" fmla="*/ 28 w 236"/>
                      <a:gd name="T55" fmla="*/ 192 h 236"/>
                      <a:gd name="T56" fmla="*/ 43 w 236"/>
                      <a:gd name="T57" fmla="*/ 208 h 236"/>
                      <a:gd name="T58" fmla="*/ 62 w 236"/>
                      <a:gd name="T59" fmla="*/ 221 h 236"/>
                      <a:gd name="T60" fmla="*/ 83 w 236"/>
                      <a:gd name="T61" fmla="*/ 230 h 236"/>
                      <a:gd name="T62" fmla="*/ 107 w 236"/>
                      <a:gd name="T63" fmla="*/ 234 h 2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36" h="236">
                        <a:moveTo>
                          <a:pt x="119" y="236"/>
                        </a:moveTo>
                        <a:lnTo>
                          <a:pt x="131" y="234"/>
                        </a:lnTo>
                        <a:lnTo>
                          <a:pt x="142" y="233"/>
                        </a:lnTo>
                        <a:lnTo>
                          <a:pt x="153" y="230"/>
                        </a:lnTo>
                        <a:lnTo>
                          <a:pt x="164" y="226"/>
                        </a:lnTo>
                        <a:lnTo>
                          <a:pt x="174" y="221"/>
                        </a:lnTo>
                        <a:lnTo>
                          <a:pt x="185" y="216"/>
                        </a:lnTo>
                        <a:lnTo>
                          <a:pt x="194" y="208"/>
                        </a:lnTo>
                        <a:lnTo>
                          <a:pt x="202" y="201"/>
                        </a:lnTo>
                        <a:lnTo>
                          <a:pt x="210" y="192"/>
                        </a:lnTo>
                        <a:lnTo>
                          <a:pt x="216" y="183"/>
                        </a:lnTo>
                        <a:lnTo>
                          <a:pt x="222" y="174"/>
                        </a:lnTo>
                        <a:lnTo>
                          <a:pt x="227" y="163"/>
                        </a:lnTo>
                        <a:lnTo>
                          <a:pt x="231" y="153"/>
                        </a:lnTo>
                        <a:lnTo>
                          <a:pt x="234" y="142"/>
                        </a:lnTo>
                        <a:lnTo>
                          <a:pt x="236" y="130"/>
                        </a:lnTo>
                        <a:lnTo>
                          <a:pt x="236" y="118"/>
                        </a:lnTo>
                        <a:lnTo>
                          <a:pt x="236" y="105"/>
                        </a:lnTo>
                        <a:lnTo>
                          <a:pt x="234" y="95"/>
                        </a:lnTo>
                        <a:lnTo>
                          <a:pt x="231" y="83"/>
                        </a:lnTo>
                        <a:lnTo>
                          <a:pt x="227" y="72"/>
                        </a:lnTo>
                        <a:lnTo>
                          <a:pt x="222" y="62"/>
                        </a:lnTo>
                        <a:lnTo>
                          <a:pt x="216" y="52"/>
                        </a:lnTo>
                        <a:lnTo>
                          <a:pt x="210" y="43"/>
                        </a:lnTo>
                        <a:lnTo>
                          <a:pt x="202" y="34"/>
                        </a:lnTo>
                        <a:lnTo>
                          <a:pt x="194" y="27"/>
                        </a:lnTo>
                        <a:lnTo>
                          <a:pt x="185" y="19"/>
                        </a:lnTo>
                        <a:lnTo>
                          <a:pt x="174" y="14"/>
                        </a:lnTo>
                        <a:lnTo>
                          <a:pt x="164" y="9"/>
                        </a:lnTo>
                        <a:lnTo>
                          <a:pt x="153" y="5"/>
                        </a:lnTo>
                        <a:lnTo>
                          <a:pt x="142" y="2"/>
                        </a:lnTo>
                        <a:lnTo>
                          <a:pt x="131" y="1"/>
                        </a:lnTo>
                        <a:lnTo>
                          <a:pt x="119" y="0"/>
                        </a:lnTo>
                        <a:lnTo>
                          <a:pt x="107" y="1"/>
                        </a:lnTo>
                        <a:lnTo>
                          <a:pt x="95" y="2"/>
                        </a:lnTo>
                        <a:lnTo>
                          <a:pt x="83" y="5"/>
                        </a:lnTo>
                        <a:lnTo>
                          <a:pt x="73" y="9"/>
                        </a:lnTo>
                        <a:lnTo>
                          <a:pt x="62" y="14"/>
                        </a:lnTo>
                        <a:lnTo>
                          <a:pt x="53" y="19"/>
                        </a:lnTo>
                        <a:lnTo>
                          <a:pt x="43" y="27"/>
                        </a:lnTo>
                        <a:lnTo>
                          <a:pt x="36" y="34"/>
                        </a:lnTo>
                        <a:lnTo>
                          <a:pt x="28" y="43"/>
                        </a:lnTo>
                        <a:lnTo>
                          <a:pt x="21" y="52"/>
                        </a:lnTo>
                        <a:lnTo>
                          <a:pt x="14" y="62"/>
                        </a:lnTo>
                        <a:lnTo>
                          <a:pt x="9" y="72"/>
                        </a:lnTo>
                        <a:lnTo>
                          <a:pt x="5" y="83"/>
                        </a:lnTo>
                        <a:lnTo>
                          <a:pt x="3" y="95"/>
                        </a:lnTo>
                        <a:lnTo>
                          <a:pt x="1" y="105"/>
                        </a:lnTo>
                        <a:lnTo>
                          <a:pt x="0" y="118"/>
                        </a:lnTo>
                        <a:lnTo>
                          <a:pt x="1" y="130"/>
                        </a:lnTo>
                        <a:lnTo>
                          <a:pt x="3" y="142"/>
                        </a:lnTo>
                        <a:lnTo>
                          <a:pt x="5" y="153"/>
                        </a:lnTo>
                        <a:lnTo>
                          <a:pt x="9" y="163"/>
                        </a:lnTo>
                        <a:lnTo>
                          <a:pt x="14" y="174"/>
                        </a:lnTo>
                        <a:lnTo>
                          <a:pt x="21" y="183"/>
                        </a:lnTo>
                        <a:lnTo>
                          <a:pt x="28" y="192"/>
                        </a:lnTo>
                        <a:lnTo>
                          <a:pt x="36" y="201"/>
                        </a:lnTo>
                        <a:lnTo>
                          <a:pt x="43" y="208"/>
                        </a:lnTo>
                        <a:lnTo>
                          <a:pt x="53" y="216"/>
                        </a:lnTo>
                        <a:lnTo>
                          <a:pt x="62" y="221"/>
                        </a:lnTo>
                        <a:lnTo>
                          <a:pt x="73" y="226"/>
                        </a:lnTo>
                        <a:lnTo>
                          <a:pt x="83" y="230"/>
                        </a:lnTo>
                        <a:lnTo>
                          <a:pt x="95" y="233"/>
                        </a:lnTo>
                        <a:lnTo>
                          <a:pt x="107" y="234"/>
                        </a:lnTo>
                        <a:lnTo>
                          <a:pt x="119" y="236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46" name="Freeform 330"/>
                  <p:cNvSpPr>
                    <a:spLocks/>
                  </p:cNvSpPr>
                  <p:nvPr/>
                </p:nvSpPr>
                <p:spPr bwMode="auto">
                  <a:xfrm>
                    <a:off x="4887" y="1223"/>
                    <a:ext cx="59" cy="59"/>
                  </a:xfrm>
                  <a:custGeom>
                    <a:avLst/>
                    <a:gdLst>
                      <a:gd name="T0" fmla="*/ 131 w 236"/>
                      <a:gd name="T1" fmla="*/ 234 h 236"/>
                      <a:gd name="T2" fmla="*/ 153 w 236"/>
                      <a:gd name="T3" fmla="*/ 230 h 236"/>
                      <a:gd name="T4" fmla="*/ 174 w 236"/>
                      <a:gd name="T5" fmla="*/ 221 h 236"/>
                      <a:gd name="T6" fmla="*/ 194 w 236"/>
                      <a:gd name="T7" fmla="*/ 208 h 236"/>
                      <a:gd name="T8" fmla="*/ 210 w 236"/>
                      <a:gd name="T9" fmla="*/ 192 h 236"/>
                      <a:gd name="T10" fmla="*/ 222 w 236"/>
                      <a:gd name="T11" fmla="*/ 174 h 236"/>
                      <a:gd name="T12" fmla="*/ 231 w 236"/>
                      <a:gd name="T13" fmla="*/ 153 h 236"/>
                      <a:gd name="T14" fmla="*/ 236 w 236"/>
                      <a:gd name="T15" fmla="*/ 130 h 236"/>
                      <a:gd name="T16" fmla="*/ 236 w 236"/>
                      <a:gd name="T17" fmla="*/ 105 h 236"/>
                      <a:gd name="T18" fmla="*/ 231 w 236"/>
                      <a:gd name="T19" fmla="*/ 83 h 236"/>
                      <a:gd name="T20" fmla="*/ 222 w 236"/>
                      <a:gd name="T21" fmla="*/ 62 h 236"/>
                      <a:gd name="T22" fmla="*/ 210 w 236"/>
                      <a:gd name="T23" fmla="*/ 43 h 236"/>
                      <a:gd name="T24" fmla="*/ 194 w 236"/>
                      <a:gd name="T25" fmla="*/ 27 h 236"/>
                      <a:gd name="T26" fmla="*/ 174 w 236"/>
                      <a:gd name="T27" fmla="*/ 14 h 236"/>
                      <a:gd name="T28" fmla="*/ 153 w 236"/>
                      <a:gd name="T29" fmla="*/ 5 h 236"/>
                      <a:gd name="T30" fmla="*/ 131 w 236"/>
                      <a:gd name="T31" fmla="*/ 1 h 236"/>
                      <a:gd name="T32" fmla="*/ 107 w 236"/>
                      <a:gd name="T33" fmla="*/ 1 h 236"/>
                      <a:gd name="T34" fmla="*/ 83 w 236"/>
                      <a:gd name="T35" fmla="*/ 5 h 236"/>
                      <a:gd name="T36" fmla="*/ 62 w 236"/>
                      <a:gd name="T37" fmla="*/ 14 h 236"/>
                      <a:gd name="T38" fmla="*/ 43 w 236"/>
                      <a:gd name="T39" fmla="*/ 27 h 236"/>
                      <a:gd name="T40" fmla="*/ 28 w 236"/>
                      <a:gd name="T41" fmla="*/ 43 h 236"/>
                      <a:gd name="T42" fmla="*/ 14 w 236"/>
                      <a:gd name="T43" fmla="*/ 62 h 236"/>
                      <a:gd name="T44" fmla="*/ 5 w 236"/>
                      <a:gd name="T45" fmla="*/ 83 h 236"/>
                      <a:gd name="T46" fmla="*/ 1 w 236"/>
                      <a:gd name="T47" fmla="*/ 105 h 236"/>
                      <a:gd name="T48" fmla="*/ 1 w 236"/>
                      <a:gd name="T49" fmla="*/ 130 h 236"/>
                      <a:gd name="T50" fmla="*/ 5 w 236"/>
                      <a:gd name="T51" fmla="*/ 153 h 236"/>
                      <a:gd name="T52" fmla="*/ 14 w 236"/>
                      <a:gd name="T53" fmla="*/ 174 h 236"/>
                      <a:gd name="T54" fmla="*/ 28 w 236"/>
                      <a:gd name="T55" fmla="*/ 192 h 236"/>
                      <a:gd name="T56" fmla="*/ 43 w 236"/>
                      <a:gd name="T57" fmla="*/ 208 h 236"/>
                      <a:gd name="T58" fmla="*/ 62 w 236"/>
                      <a:gd name="T59" fmla="*/ 221 h 236"/>
                      <a:gd name="T60" fmla="*/ 83 w 236"/>
                      <a:gd name="T61" fmla="*/ 230 h 236"/>
                      <a:gd name="T62" fmla="*/ 107 w 236"/>
                      <a:gd name="T63" fmla="*/ 234 h 2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36" h="236">
                        <a:moveTo>
                          <a:pt x="119" y="236"/>
                        </a:moveTo>
                        <a:lnTo>
                          <a:pt x="131" y="234"/>
                        </a:lnTo>
                        <a:lnTo>
                          <a:pt x="142" y="233"/>
                        </a:lnTo>
                        <a:lnTo>
                          <a:pt x="153" y="230"/>
                        </a:lnTo>
                        <a:lnTo>
                          <a:pt x="164" y="226"/>
                        </a:lnTo>
                        <a:lnTo>
                          <a:pt x="174" y="221"/>
                        </a:lnTo>
                        <a:lnTo>
                          <a:pt x="185" y="216"/>
                        </a:lnTo>
                        <a:lnTo>
                          <a:pt x="194" y="208"/>
                        </a:lnTo>
                        <a:lnTo>
                          <a:pt x="202" y="201"/>
                        </a:lnTo>
                        <a:lnTo>
                          <a:pt x="210" y="192"/>
                        </a:lnTo>
                        <a:lnTo>
                          <a:pt x="216" y="183"/>
                        </a:lnTo>
                        <a:lnTo>
                          <a:pt x="222" y="174"/>
                        </a:lnTo>
                        <a:lnTo>
                          <a:pt x="227" y="163"/>
                        </a:lnTo>
                        <a:lnTo>
                          <a:pt x="231" y="153"/>
                        </a:lnTo>
                        <a:lnTo>
                          <a:pt x="234" y="142"/>
                        </a:lnTo>
                        <a:lnTo>
                          <a:pt x="236" y="130"/>
                        </a:lnTo>
                        <a:lnTo>
                          <a:pt x="236" y="118"/>
                        </a:lnTo>
                        <a:lnTo>
                          <a:pt x="236" y="105"/>
                        </a:lnTo>
                        <a:lnTo>
                          <a:pt x="234" y="95"/>
                        </a:lnTo>
                        <a:lnTo>
                          <a:pt x="231" y="83"/>
                        </a:lnTo>
                        <a:lnTo>
                          <a:pt x="227" y="72"/>
                        </a:lnTo>
                        <a:lnTo>
                          <a:pt x="222" y="62"/>
                        </a:lnTo>
                        <a:lnTo>
                          <a:pt x="216" y="52"/>
                        </a:lnTo>
                        <a:lnTo>
                          <a:pt x="210" y="43"/>
                        </a:lnTo>
                        <a:lnTo>
                          <a:pt x="202" y="34"/>
                        </a:lnTo>
                        <a:lnTo>
                          <a:pt x="194" y="27"/>
                        </a:lnTo>
                        <a:lnTo>
                          <a:pt x="185" y="19"/>
                        </a:lnTo>
                        <a:lnTo>
                          <a:pt x="174" y="14"/>
                        </a:lnTo>
                        <a:lnTo>
                          <a:pt x="164" y="9"/>
                        </a:lnTo>
                        <a:lnTo>
                          <a:pt x="153" y="5"/>
                        </a:lnTo>
                        <a:lnTo>
                          <a:pt x="142" y="2"/>
                        </a:lnTo>
                        <a:lnTo>
                          <a:pt x="131" y="1"/>
                        </a:lnTo>
                        <a:lnTo>
                          <a:pt x="119" y="0"/>
                        </a:lnTo>
                        <a:lnTo>
                          <a:pt x="107" y="1"/>
                        </a:lnTo>
                        <a:lnTo>
                          <a:pt x="95" y="2"/>
                        </a:lnTo>
                        <a:lnTo>
                          <a:pt x="83" y="5"/>
                        </a:lnTo>
                        <a:lnTo>
                          <a:pt x="73" y="9"/>
                        </a:lnTo>
                        <a:lnTo>
                          <a:pt x="62" y="14"/>
                        </a:lnTo>
                        <a:lnTo>
                          <a:pt x="53" y="19"/>
                        </a:lnTo>
                        <a:lnTo>
                          <a:pt x="43" y="27"/>
                        </a:lnTo>
                        <a:lnTo>
                          <a:pt x="36" y="34"/>
                        </a:lnTo>
                        <a:lnTo>
                          <a:pt x="28" y="43"/>
                        </a:lnTo>
                        <a:lnTo>
                          <a:pt x="21" y="52"/>
                        </a:lnTo>
                        <a:lnTo>
                          <a:pt x="14" y="62"/>
                        </a:lnTo>
                        <a:lnTo>
                          <a:pt x="9" y="72"/>
                        </a:lnTo>
                        <a:lnTo>
                          <a:pt x="5" y="83"/>
                        </a:lnTo>
                        <a:lnTo>
                          <a:pt x="3" y="95"/>
                        </a:lnTo>
                        <a:lnTo>
                          <a:pt x="1" y="105"/>
                        </a:lnTo>
                        <a:lnTo>
                          <a:pt x="0" y="118"/>
                        </a:lnTo>
                        <a:lnTo>
                          <a:pt x="1" y="130"/>
                        </a:lnTo>
                        <a:lnTo>
                          <a:pt x="3" y="142"/>
                        </a:lnTo>
                        <a:lnTo>
                          <a:pt x="5" y="153"/>
                        </a:lnTo>
                        <a:lnTo>
                          <a:pt x="9" y="163"/>
                        </a:lnTo>
                        <a:lnTo>
                          <a:pt x="14" y="174"/>
                        </a:lnTo>
                        <a:lnTo>
                          <a:pt x="21" y="183"/>
                        </a:lnTo>
                        <a:lnTo>
                          <a:pt x="28" y="192"/>
                        </a:lnTo>
                        <a:lnTo>
                          <a:pt x="36" y="201"/>
                        </a:lnTo>
                        <a:lnTo>
                          <a:pt x="43" y="208"/>
                        </a:lnTo>
                        <a:lnTo>
                          <a:pt x="53" y="216"/>
                        </a:lnTo>
                        <a:lnTo>
                          <a:pt x="62" y="221"/>
                        </a:lnTo>
                        <a:lnTo>
                          <a:pt x="73" y="226"/>
                        </a:lnTo>
                        <a:lnTo>
                          <a:pt x="83" y="230"/>
                        </a:lnTo>
                        <a:lnTo>
                          <a:pt x="95" y="233"/>
                        </a:lnTo>
                        <a:lnTo>
                          <a:pt x="107" y="234"/>
                        </a:lnTo>
                        <a:lnTo>
                          <a:pt x="119" y="236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47" name="Freeform 331"/>
                  <p:cNvSpPr>
                    <a:spLocks/>
                  </p:cNvSpPr>
                  <p:nvPr/>
                </p:nvSpPr>
                <p:spPr bwMode="auto">
                  <a:xfrm>
                    <a:off x="4901" y="1608"/>
                    <a:ext cx="55" cy="54"/>
                  </a:xfrm>
                  <a:custGeom>
                    <a:avLst/>
                    <a:gdLst>
                      <a:gd name="T0" fmla="*/ 120 w 218"/>
                      <a:gd name="T1" fmla="*/ 216 h 217"/>
                      <a:gd name="T2" fmla="*/ 141 w 218"/>
                      <a:gd name="T3" fmla="*/ 212 h 217"/>
                      <a:gd name="T4" fmla="*/ 161 w 218"/>
                      <a:gd name="T5" fmla="*/ 204 h 217"/>
                      <a:gd name="T6" fmla="*/ 178 w 218"/>
                      <a:gd name="T7" fmla="*/ 192 h 217"/>
                      <a:gd name="T8" fmla="*/ 193 w 218"/>
                      <a:gd name="T9" fmla="*/ 178 h 217"/>
                      <a:gd name="T10" fmla="*/ 205 w 218"/>
                      <a:gd name="T11" fmla="*/ 159 h 217"/>
                      <a:gd name="T12" fmla="*/ 214 w 218"/>
                      <a:gd name="T13" fmla="*/ 141 h 217"/>
                      <a:gd name="T14" fmla="*/ 218 w 218"/>
                      <a:gd name="T15" fmla="*/ 120 h 217"/>
                      <a:gd name="T16" fmla="*/ 218 w 218"/>
                      <a:gd name="T17" fmla="*/ 97 h 217"/>
                      <a:gd name="T18" fmla="*/ 214 w 218"/>
                      <a:gd name="T19" fmla="*/ 76 h 217"/>
                      <a:gd name="T20" fmla="*/ 205 w 218"/>
                      <a:gd name="T21" fmla="*/ 56 h 217"/>
                      <a:gd name="T22" fmla="*/ 193 w 218"/>
                      <a:gd name="T23" fmla="*/ 39 h 217"/>
                      <a:gd name="T24" fmla="*/ 178 w 218"/>
                      <a:gd name="T25" fmla="*/ 25 h 217"/>
                      <a:gd name="T26" fmla="*/ 161 w 218"/>
                      <a:gd name="T27" fmla="*/ 13 h 217"/>
                      <a:gd name="T28" fmla="*/ 141 w 218"/>
                      <a:gd name="T29" fmla="*/ 3 h 217"/>
                      <a:gd name="T30" fmla="*/ 120 w 218"/>
                      <a:gd name="T31" fmla="*/ 0 h 217"/>
                      <a:gd name="T32" fmla="*/ 98 w 218"/>
                      <a:gd name="T33" fmla="*/ 0 h 217"/>
                      <a:gd name="T34" fmla="*/ 77 w 218"/>
                      <a:gd name="T35" fmla="*/ 3 h 217"/>
                      <a:gd name="T36" fmla="*/ 58 w 218"/>
                      <a:gd name="T37" fmla="*/ 13 h 217"/>
                      <a:gd name="T38" fmla="*/ 40 w 218"/>
                      <a:gd name="T39" fmla="*/ 25 h 217"/>
                      <a:gd name="T40" fmla="*/ 25 w 218"/>
                      <a:gd name="T41" fmla="*/ 39 h 217"/>
                      <a:gd name="T42" fmla="*/ 13 w 218"/>
                      <a:gd name="T43" fmla="*/ 56 h 217"/>
                      <a:gd name="T44" fmla="*/ 5 w 218"/>
                      <a:gd name="T45" fmla="*/ 76 h 217"/>
                      <a:gd name="T46" fmla="*/ 1 w 218"/>
                      <a:gd name="T47" fmla="*/ 97 h 217"/>
                      <a:gd name="T48" fmla="*/ 1 w 218"/>
                      <a:gd name="T49" fmla="*/ 120 h 217"/>
                      <a:gd name="T50" fmla="*/ 5 w 218"/>
                      <a:gd name="T51" fmla="*/ 141 h 217"/>
                      <a:gd name="T52" fmla="*/ 13 w 218"/>
                      <a:gd name="T53" fmla="*/ 159 h 217"/>
                      <a:gd name="T54" fmla="*/ 25 w 218"/>
                      <a:gd name="T55" fmla="*/ 178 h 217"/>
                      <a:gd name="T56" fmla="*/ 40 w 218"/>
                      <a:gd name="T57" fmla="*/ 192 h 217"/>
                      <a:gd name="T58" fmla="*/ 58 w 218"/>
                      <a:gd name="T59" fmla="*/ 204 h 217"/>
                      <a:gd name="T60" fmla="*/ 77 w 218"/>
                      <a:gd name="T61" fmla="*/ 212 h 217"/>
                      <a:gd name="T62" fmla="*/ 98 w 218"/>
                      <a:gd name="T63" fmla="*/ 216 h 2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18" h="217">
                        <a:moveTo>
                          <a:pt x="110" y="217"/>
                        </a:moveTo>
                        <a:lnTo>
                          <a:pt x="120" y="216"/>
                        </a:lnTo>
                        <a:lnTo>
                          <a:pt x="131" y="214"/>
                        </a:lnTo>
                        <a:lnTo>
                          <a:pt x="141" y="212"/>
                        </a:lnTo>
                        <a:lnTo>
                          <a:pt x="152" y="208"/>
                        </a:lnTo>
                        <a:lnTo>
                          <a:pt x="161" y="204"/>
                        </a:lnTo>
                        <a:lnTo>
                          <a:pt x="170" y="199"/>
                        </a:lnTo>
                        <a:lnTo>
                          <a:pt x="178" y="192"/>
                        </a:lnTo>
                        <a:lnTo>
                          <a:pt x="186" y="184"/>
                        </a:lnTo>
                        <a:lnTo>
                          <a:pt x="193" y="178"/>
                        </a:lnTo>
                        <a:lnTo>
                          <a:pt x="199" y="168"/>
                        </a:lnTo>
                        <a:lnTo>
                          <a:pt x="205" y="159"/>
                        </a:lnTo>
                        <a:lnTo>
                          <a:pt x="210" y="150"/>
                        </a:lnTo>
                        <a:lnTo>
                          <a:pt x="214" y="141"/>
                        </a:lnTo>
                        <a:lnTo>
                          <a:pt x="216" y="130"/>
                        </a:lnTo>
                        <a:lnTo>
                          <a:pt x="218" y="120"/>
                        </a:lnTo>
                        <a:lnTo>
                          <a:pt x="218" y="108"/>
                        </a:lnTo>
                        <a:lnTo>
                          <a:pt x="218" y="97"/>
                        </a:lnTo>
                        <a:lnTo>
                          <a:pt x="216" y="87"/>
                        </a:lnTo>
                        <a:lnTo>
                          <a:pt x="214" y="76"/>
                        </a:lnTo>
                        <a:lnTo>
                          <a:pt x="210" y="65"/>
                        </a:lnTo>
                        <a:lnTo>
                          <a:pt x="205" y="56"/>
                        </a:lnTo>
                        <a:lnTo>
                          <a:pt x="199" y="47"/>
                        </a:lnTo>
                        <a:lnTo>
                          <a:pt x="193" y="39"/>
                        </a:lnTo>
                        <a:lnTo>
                          <a:pt x="186" y="31"/>
                        </a:lnTo>
                        <a:lnTo>
                          <a:pt x="178" y="25"/>
                        </a:lnTo>
                        <a:lnTo>
                          <a:pt x="170" y="18"/>
                        </a:lnTo>
                        <a:lnTo>
                          <a:pt x="161" y="13"/>
                        </a:lnTo>
                        <a:lnTo>
                          <a:pt x="152" y="7"/>
                        </a:lnTo>
                        <a:lnTo>
                          <a:pt x="141" y="3"/>
                        </a:lnTo>
                        <a:lnTo>
                          <a:pt x="131" y="1"/>
                        </a:lnTo>
                        <a:lnTo>
                          <a:pt x="120" y="0"/>
                        </a:lnTo>
                        <a:lnTo>
                          <a:pt x="110" y="0"/>
                        </a:lnTo>
                        <a:lnTo>
                          <a:pt x="98" y="0"/>
                        </a:lnTo>
                        <a:lnTo>
                          <a:pt x="87" y="1"/>
                        </a:lnTo>
                        <a:lnTo>
                          <a:pt x="77" y="3"/>
                        </a:lnTo>
                        <a:lnTo>
                          <a:pt x="67" y="7"/>
                        </a:lnTo>
                        <a:lnTo>
                          <a:pt x="58" y="13"/>
                        </a:lnTo>
                        <a:lnTo>
                          <a:pt x="49" y="18"/>
                        </a:lnTo>
                        <a:lnTo>
                          <a:pt x="40" y="25"/>
                        </a:lnTo>
                        <a:lnTo>
                          <a:pt x="33" y="31"/>
                        </a:lnTo>
                        <a:lnTo>
                          <a:pt x="25" y="39"/>
                        </a:lnTo>
                        <a:lnTo>
                          <a:pt x="18" y="47"/>
                        </a:lnTo>
                        <a:lnTo>
                          <a:pt x="13" y="56"/>
                        </a:lnTo>
                        <a:lnTo>
                          <a:pt x="9" y="65"/>
                        </a:lnTo>
                        <a:lnTo>
                          <a:pt x="5" y="76"/>
                        </a:lnTo>
                        <a:lnTo>
                          <a:pt x="3" y="87"/>
                        </a:lnTo>
                        <a:lnTo>
                          <a:pt x="1" y="97"/>
                        </a:lnTo>
                        <a:lnTo>
                          <a:pt x="0" y="108"/>
                        </a:lnTo>
                        <a:lnTo>
                          <a:pt x="1" y="120"/>
                        </a:lnTo>
                        <a:lnTo>
                          <a:pt x="3" y="130"/>
                        </a:lnTo>
                        <a:lnTo>
                          <a:pt x="5" y="141"/>
                        </a:lnTo>
                        <a:lnTo>
                          <a:pt x="9" y="150"/>
                        </a:lnTo>
                        <a:lnTo>
                          <a:pt x="13" y="159"/>
                        </a:lnTo>
                        <a:lnTo>
                          <a:pt x="18" y="168"/>
                        </a:lnTo>
                        <a:lnTo>
                          <a:pt x="25" y="178"/>
                        </a:lnTo>
                        <a:lnTo>
                          <a:pt x="33" y="184"/>
                        </a:lnTo>
                        <a:lnTo>
                          <a:pt x="40" y="192"/>
                        </a:lnTo>
                        <a:lnTo>
                          <a:pt x="49" y="199"/>
                        </a:lnTo>
                        <a:lnTo>
                          <a:pt x="58" y="204"/>
                        </a:lnTo>
                        <a:lnTo>
                          <a:pt x="67" y="208"/>
                        </a:lnTo>
                        <a:lnTo>
                          <a:pt x="77" y="212"/>
                        </a:lnTo>
                        <a:lnTo>
                          <a:pt x="87" y="214"/>
                        </a:lnTo>
                        <a:lnTo>
                          <a:pt x="98" y="216"/>
                        </a:lnTo>
                        <a:lnTo>
                          <a:pt x="110" y="217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48" name="Freeform 332"/>
                  <p:cNvSpPr>
                    <a:spLocks/>
                  </p:cNvSpPr>
                  <p:nvPr/>
                </p:nvSpPr>
                <p:spPr bwMode="auto">
                  <a:xfrm>
                    <a:off x="4901" y="1608"/>
                    <a:ext cx="55" cy="54"/>
                  </a:xfrm>
                  <a:custGeom>
                    <a:avLst/>
                    <a:gdLst>
                      <a:gd name="T0" fmla="*/ 120 w 218"/>
                      <a:gd name="T1" fmla="*/ 216 h 217"/>
                      <a:gd name="T2" fmla="*/ 141 w 218"/>
                      <a:gd name="T3" fmla="*/ 212 h 217"/>
                      <a:gd name="T4" fmla="*/ 161 w 218"/>
                      <a:gd name="T5" fmla="*/ 204 h 217"/>
                      <a:gd name="T6" fmla="*/ 178 w 218"/>
                      <a:gd name="T7" fmla="*/ 192 h 217"/>
                      <a:gd name="T8" fmla="*/ 193 w 218"/>
                      <a:gd name="T9" fmla="*/ 178 h 217"/>
                      <a:gd name="T10" fmla="*/ 205 w 218"/>
                      <a:gd name="T11" fmla="*/ 159 h 217"/>
                      <a:gd name="T12" fmla="*/ 214 w 218"/>
                      <a:gd name="T13" fmla="*/ 141 h 217"/>
                      <a:gd name="T14" fmla="*/ 218 w 218"/>
                      <a:gd name="T15" fmla="*/ 120 h 217"/>
                      <a:gd name="T16" fmla="*/ 218 w 218"/>
                      <a:gd name="T17" fmla="*/ 97 h 217"/>
                      <a:gd name="T18" fmla="*/ 214 w 218"/>
                      <a:gd name="T19" fmla="*/ 76 h 217"/>
                      <a:gd name="T20" fmla="*/ 205 w 218"/>
                      <a:gd name="T21" fmla="*/ 56 h 217"/>
                      <a:gd name="T22" fmla="*/ 193 w 218"/>
                      <a:gd name="T23" fmla="*/ 39 h 217"/>
                      <a:gd name="T24" fmla="*/ 178 w 218"/>
                      <a:gd name="T25" fmla="*/ 25 h 217"/>
                      <a:gd name="T26" fmla="*/ 161 w 218"/>
                      <a:gd name="T27" fmla="*/ 13 h 217"/>
                      <a:gd name="T28" fmla="*/ 141 w 218"/>
                      <a:gd name="T29" fmla="*/ 3 h 217"/>
                      <a:gd name="T30" fmla="*/ 120 w 218"/>
                      <a:gd name="T31" fmla="*/ 0 h 217"/>
                      <a:gd name="T32" fmla="*/ 98 w 218"/>
                      <a:gd name="T33" fmla="*/ 0 h 217"/>
                      <a:gd name="T34" fmla="*/ 77 w 218"/>
                      <a:gd name="T35" fmla="*/ 3 h 217"/>
                      <a:gd name="T36" fmla="*/ 58 w 218"/>
                      <a:gd name="T37" fmla="*/ 13 h 217"/>
                      <a:gd name="T38" fmla="*/ 40 w 218"/>
                      <a:gd name="T39" fmla="*/ 25 h 217"/>
                      <a:gd name="T40" fmla="*/ 25 w 218"/>
                      <a:gd name="T41" fmla="*/ 39 h 217"/>
                      <a:gd name="T42" fmla="*/ 13 w 218"/>
                      <a:gd name="T43" fmla="*/ 56 h 217"/>
                      <a:gd name="T44" fmla="*/ 5 w 218"/>
                      <a:gd name="T45" fmla="*/ 76 h 217"/>
                      <a:gd name="T46" fmla="*/ 1 w 218"/>
                      <a:gd name="T47" fmla="*/ 97 h 217"/>
                      <a:gd name="T48" fmla="*/ 1 w 218"/>
                      <a:gd name="T49" fmla="*/ 120 h 217"/>
                      <a:gd name="T50" fmla="*/ 5 w 218"/>
                      <a:gd name="T51" fmla="*/ 141 h 217"/>
                      <a:gd name="T52" fmla="*/ 13 w 218"/>
                      <a:gd name="T53" fmla="*/ 159 h 217"/>
                      <a:gd name="T54" fmla="*/ 25 w 218"/>
                      <a:gd name="T55" fmla="*/ 178 h 217"/>
                      <a:gd name="T56" fmla="*/ 40 w 218"/>
                      <a:gd name="T57" fmla="*/ 192 h 217"/>
                      <a:gd name="T58" fmla="*/ 58 w 218"/>
                      <a:gd name="T59" fmla="*/ 204 h 217"/>
                      <a:gd name="T60" fmla="*/ 77 w 218"/>
                      <a:gd name="T61" fmla="*/ 212 h 217"/>
                      <a:gd name="T62" fmla="*/ 98 w 218"/>
                      <a:gd name="T63" fmla="*/ 216 h 2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18" h="217">
                        <a:moveTo>
                          <a:pt x="110" y="217"/>
                        </a:moveTo>
                        <a:lnTo>
                          <a:pt x="120" y="216"/>
                        </a:lnTo>
                        <a:lnTo>
                          <a:pt x="131" y="214"/>
                        </a:lnTo>
                        <a:lnTo>
                          <a:pt x="141" y="212"/>
                        </a:lnTo>
                        <a:lnTo>
                          <a:pt x="152" y="208"/>
                        </a:lnTo>
                        <a:lnTo>
                          <a:pt x="161" y="204"/>
                        </a:lnTo>
                        <a:lnTo>
                          <a:pt x="170" y="199"/>
                        </a:lnTo>
                        <a:lnTo>
                          <a:pt x="178" y="192"/>
                        </a:lnTo>
                        <a:lnTo>
                          <a:pt x="186" y="184"/>
                        </a:lnTo>
                        <a:lnTo>
                          <a:pt x="193" y="178"/>
                        </a:lnTo>
                        <a:lnTo>
                          <a:pt x="199" y="168"/>
                        </a:lnTo>
                        <a:lnTo>
                          <a:pt x="205" y="159"/>
                        </a:lnTo>
                        <a:lnTo>
                          <a:pt x="210" y="150"/>
                        </a:lnTo>
                        <a:lnTo>
                          <a:pt x="214" y="141"/>
                        </a:lnTo>
                        <a:lnTo>
                          <a:pt x="216" y="130"/>
                        </a:lnTo>
                        <a:lnTo>
                          <a:pt x="218" y="120"/>
                        </a:lnTo>
                        <a:lnTo>
                          <a:pt x="218" y="108"/>
                        </a:lnTo>
                        <a:lnTo>
                          <a:pt x="218" y="97"/>
                        </a:lnTo>
                        <a:lnTo>
                          <a:pt x="216" y="87"/>
                        </a:lnTo>
                        <a:lnTo>
                          <a:pt x="214" y="76"/>
                        </a:lnTo>
                        <a:lnTo>
                          <a:pt x="210" y="65"/>
                        </a:lnTo>
                        <a:lnTo>
                          <a:pt x="205" y="56"/>
                        </a:lnTo>
                        <a:lnTo>
                          <a:pt x="199" y="47"/>
                        </a:lnTo>
                        <a:lnTo>
                          <a:pt x="193" y="39"/>
                        </a:lnTo>
                        <a:lnTo>
                          <a:pt x="186" y="31"/>
                        </a:lnTo>
                        <a:lnTo>
                          <a:pt x="178" y="25"/>
                        </a:lnTo>
                        <a:lnTo>
                          <a:pt x="170" y="18"/>
                        </a:lnTo>
                        <a:lnTo>
                          <a:pt x="161" y="13"/>
                        </a:lnTo>
                        <a:lnTo>
                          <a:pt x="152" y="7"/>
                        </a:lnTo>
                        <a:lnTo>
                          <a:pt x="141" y="3"/>
                        </a:lnTo>
                        <a:lnTo>
                          <a:pt x="131" y="1"/>
                        </a:lnTo>
                        <a:lnTo>
                          <a:pt x="120" y="0"/>
                        </a:lnTo>
                        <a:lnTo>
                          <a:pt x="110" y="0"/>
                        </a:lnTo>
                        <a:lnTo>
                          <a:pt x="98" y="0"/>
                        </a:lnTo>
                        <a:lnTo>
                          <a:pt x="87" y="1"/>
                        </a:lnTo>
                        <a:lnTo>
                          <a:pt x="77" y="3"/>
                        </a:lnTo>
                        <a:lnTo>
                          <a:pt x="67" y="7"/>
                        </a:lnTo>
                        <a:lnTo>
                          <a:pt x="58" y="13"/>
                        </a:lnTo>
                        <a:lnTo>
                          <a:pt x="49" y="18"/>
                        </a:lnTo>
                        <a:lnTo>
                          <a:pt x="40" y="25"/>
                        </a:lnTo>
                        <a:lnTo>
                          <a:pt x="33" y="31"/>
                        </a:lnTo>
                        <a:lnTo>
                          <a:pt x="25" y="39"/>
                        </a:lnTo>
                        <a:lnTo>
                          <a:pt x="18" y="47"/>
                        </a:lnTo>
                        <a:lnTo>
                          <a:pt x="13" y="56"/>
                        </a:lnTo>
                        <a:lnTo>
                          <a:pt x="9" y="65"/>
                        </a:lnTo>
                        <a:lnTo>
                          <a:pt x="5" y="76"/>
                        </a:lnTo>
                        <a:lnTo>
                          <a:pt x="3" y="87"/>
                        </a:lnTo>
                        <a:lnTo>
                          <a:pt x="1" y="97"/>
                        </a:lnTo>
                        <a:lnTo>
                          <a:pt x="0" y="108"/>
                        </a:lnTo>
                        <a:lnTo>
                          <a:pt x="1" y="120"/>
                        </a:lnTo>
                        <a:lnTo>
                          <a:pt x="3" y="130"/>
                        </a:lnTo>
                        <a:lnTo>
                          <a:pt x="5" y="141"/>
                        </a:lnTo>
                        <a:lnTo>
                          <a:pt x="9" y="150"/>
                        </a:lnTo>
                        <a:lnTo>
                          <a:pt x="13" y="159"/>
                        </a:lnTo>
                        <a:lnTo>
                          <a:pt x="18" y="168"/>
                        </a:lnTo>
                        <a:lnTo>
                          <a:pt x="25" y="178"/>
                        </a:lnTo>
                        <a:lnTo>
                          <a:pt x="33" y="184"/>
                        </a:lnTo>
                        <a:lnTo>
                          <a:pt x="40" y="192"/>
                        </a:lnTo>
                        <a:lnTo>
                          <a:pt x="49" y="199"/>
                        </a:lnTo>
                        <a:lnTo>
                          <a:pt x="58" y="204"/>
                        </a:lnTo>
                        <a:lnTo>
                          <a:pt x="67" y="208"/>
                        </a:lnTo>
                        <a:lnTo>
                          <a:pt x="77" y="212"/>
                        </a:lnTo>
                        <a:lnTo>
                          <a:pt x="87" y="214"/>
                        </a:lnTo>
                        <a:lnTo>
                          <a:pt x="98" y="216"/>
                        </a:lnTo>
                        <a:lnTo>
                          <a:pt x="110" y="217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49" name="Freeform 333"/>
                  <p:cNvSpPr>
                    <a:spLocks/>
                  </p:cNvSpPr>
                  <p:nvPr/>
                </p:nvSpPr>
                <p:spPr bwMode="auto">
                  <a:xfrm>
                    <a:off x="4830" y="1430"/>
                    <a:ext cx="43" cy="42"/>
                  </a:xfrm>
                  <a:custGeom>
                    <a:avLst/>
                    <a:gdLst>
                      <a:gd name="T0" fmla="*/ 94 w 172"/>
                      <a:gd name="T1" fmla="*/ 172 h 172"/>
                      <a:gd name="T2" fmla="*/ 111 w 172"/>
                      <a:gd name="T3" fmla="*/ 168 h 172"/>
                      <a:gd name="T4" fmla="*/ 127 w 172"/>
                      <a:gd name="T5" fmla="*/ 161 h 172"/>
                      <a:gd name="T6" fmla="*/ 140 w 172"/>
                      <a:gd name="T7" fmla="*/ 152 h 172"/>
                      <a:gd name="T8" fmla="*/ 152 w 172"/>
                      <a:gd name="T9" fmla="*/ 141 h 172"/>
                      <a:gd name="T10" fmla="*/ 161 w 172"/>
                      <a:gd name="T11" fmla="*/ 127 h 172"/>
                      <a:gd name="T12" fmla="*/ 168 w 172"/>
                      <a:gd name="T13" fmla="*/ 111 h 172"/>
                      <a:gd name="T14" fmla="*/ 172 w 172"/>
                      <a:gd name="T15" fmla="*/ 95 h 172"/>
                      <a:gd name="T16" fmla="*/ 172 w 172"/>
                      <a:gd name="T17" fmla="*/ 77 h 172"/>
                      <a:gd name="T18" fmla="*/ 168 w 172"/>
                      <a:gd name="T19" fmla="*/ 61 h 172"/>
                      <a:gd name="T20" fmla="*/ 161 w 172"/>
                      <a:gd name="T21" fmla="*/ 45 h 172"/>
                      <a:gd name="T22" fmla="*/ 152 w 172"/>
                      <a:gd name="T23" fmla="*/ 32 h 172"/>
                      <a:gd name="T24" fmla="*/ 140 w 172"/>
                      <a:gd name="T25" fmla="*/ 20 h 172"/>
                      <a:gd name="T26" fmla="*/ 127 w 172"/>
                      <a:gd name="T27" fmla="*/ 11 h 172"/>
                      <a:gd name="T28" fmla="*/ 111 w 172"/>
                      <a:gd name="T29" fmla="*/ 4 h 172"/>
                      <a:gd name="T30" fmla="*/ 94 w 172"/>
                      <a:gd name="T31" fmla="*/ 0 h 172"/>
                      <a:gd name="T32" fmla="*/ 77 w 172"/>
                      <a:gd name="T33" fmla="*/ 0 h 172"/>
                      <a:gd name="T34" fmla="*/ 60 w 172"/>
                      <a:gd name="T35" fmla="*/ 4 h 172"/>
                      <a:gd name="T36" fmla="*/ 45 w 172"/>
                      <a:gd name="T37" fmla="*/ 11 h 172"/>
                      <a:gd name="T38" fmla="*/ 31 w 172"/>
                      <a:gd name="T39" fmla="*/ 20 h 172"/>
                      <a:gd name="T40" fmla="*/ 19 w 172"/>
                      <a:gd name="T41" fmla="*/ 32 h 172"/>
                      <a:gd name="T42" fmla="*/ 9 w 172"/>
                      <a:gd name="T43" fmla="*/ 45 h 172"/>
                      <a:gd name="T44" fmla="*/ 3 w 172"/>
                      <a:gd name="T45" fmla="*/ 61 h 172"/>
                      <a:gd name="T46" fmla="*/ 0 w 172"/>
                      <a:gd name="T47" fmla="*/ 77 h 172"/>
                      <a:gd name="T48" fmla="*/ 0 w 172"/>
                      <a:gd name="T49" fmla="*/ 95 h 172"/>
                      <a:gd name="T50" fmla="*/ 3 w 172"/>
                      <a:gd name="T51" fmla="*/ 111 h 172"/>
                      <a:gd name="T52" fmla="*/ 9 w 172"/>
                      <a:gd name="T53" fmla="*/ 127 h 172"/>
                      <a:gd name="T54" fmla="*/ 19 w 172"/>
                      <a:gd name="T55" fmla="*/ 141 h 172"/>
                      <a:gd name="T56" fmla="*/ 31 w 172"/>
                      <a:gd name="T57" fmla="*/ 152 h 172"/>
                      <a:gd name="T58" fmla="*/ 45 w 172"/>
                      <a:gd name="T59" fmla="*/ 161 h 172"/>
                      <a:gd name="T60" fmla="*/ 60 w 172"/>
                      <a:gd name="T61" fmla="*/ 168 h 172"/>
                      <a:gd name="T62" fmla="*/ 77 w 172"/>
                      <a:gd name="T63" fmla="*/ 172 h 1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72" h="172">
                        <a:moveTo>
                          <a:pt x="86" y="172"/>
                        </a:moveTo>
                        <a:lnTo>
                          <a:pt x="94" y="172"/>
                        </a:lnTo>
                        <a:lnTo>
                          <a:pt x="103" y="170"/>
                        </a:lnTo>
                        <a:lnTo>
                          <a:pt x="111" y="168"/>
                        </a:lnTo>
                        <a:lnTo>
                          <a:pt x="119" y="165"/>
                        </a:lnTo>
                        <a:lnTo>
                          <a:pt x="127" y="161"/>
                        </a:lnTo>
                        <a:lnTo>
                          <a:pt x="134" y="157"/>
                        </a:lnTo>
                        <a:lnTo>
                          <a:pt x="140" y="152"/>
                        </a:lnTo>
                        <a:lnTo>
                          <a:pt x="147" y="146"/>
                        </a:lnTo>
                        <a:lnTo>
                          <a:pt x="152" y="141"/>
                        </a:lnTo>
                        <a:lnTo>
                          <a:pt x="157" y="135"/>
                        </a:lnTo>
                        <a:lnTo>
                          <a:pt x="161" y="127"/>
                        </a:lnTo>
                        <a:lnTo>
                          <a:pt x="165" y="119"/>
                        </a:lnTo>
                        <a:lnTo>
                          <a:pt x="168" y="111"/>
                        </a:lnTo>
                        <a:lnTo>
                          <a:pt x="170" y="103"/>
                        </a:lnTo>
                        <a:lnTo>
                          <a:pt x="172" y="95"/>
                        </a:lnTo>
                        <a:lnTo>
                          <a:pt x="172" y="86"/>
                        </a:lnTo>
                        <a:lnTo>
                          <a:pt x="172" y="77"/>
                        </a:lnTo>
                        <a:lnTo>
                          <a:pt x="170" y="69"/>
                        </a:lnTo>
                        <a:lnTo>
                          <a:pt x="168" y="61"/>
                        </a:lnTo>
                        <a:lnTo>
                          <a:pt x="165" y="53"/>
                        </a:lnTo>
                        <a:lnTo>
                          <a:pt x="161" y="45"/>
                        </a:lnTo>
                        <a:lnTo>
                          <a:pt x="157" y="38"/>
                        </a:lnTo>
                        <a:lnTo>
                          <a:pt x="152" y="32"/>
                        </a:lnTo>
                        <a:lnTo>
                          <a:pt x="147" y="25"/>
                        </a:lnTo>
                        <a:lnTo>
                          <a:pt x="140" y="20"/>
                        </a:lnTo>
                        <a:lnTo>
                          <a:pt x="134" y="15"/>
                        </a:lnTo>
                        <a:lnTo>
                          <a:pt x="127" y="11"/>
                        </a:lnTo>
                        <a:lnTo>
                          <a:pt x="119" y="7"/>
                        </a:lnTo>
                        <a:lnTo>
                          <a:pt x="111" y="4"/>
                        </a:lnTo>
                        <a:lnTo>
                          <a:pt x="103" y="1"/>
                        </a:lnTo>
                        <a:lnTo>
                          <a:pt x="94" y="0"/>
                        </a:lnTo>
                        <a:lnTo>
                          <a:pt x="86" y="0"/>
                        </a:lnTo>
                        <a:lnTo>
                          <a:pt x="77" y="0"/>
                        </a:lnTo>
                        <a:lnTo>
                          <a:pt x="69" y="1"/>
                        </a:lnTo>
                        <a:lnTo>
                          <a:pt x="60" y="4"/>
                        </a:lnTo>
                        <a:lnTo>
                          <a:pt x="52" y="7"/>
                        </a:lnTo>
                        <a:lnTo>
                          <a:pt x="45" y="11"/>
                        </a:lnTo>
                        <a:lnTo>
                          <a:pt x="37" y="15"/>
                        </a:lnTo>
                        <a:lnTo>
                          <a:pt x="31" y="20"/>
                        </a:lnTo>
                        <a:lnTo>
                          <a:pt x="25" y="25"/>
                        </a:lnTo>
                        <a:lnTo>
                          <a:pt x="19" y="32"/>
                        </a:lnTo>
                        <a:lnTo>
                          <a:pt x="15" y="38"/>
                        </a:lnTo>
                        <a:lnTo>
                          <a:pt x="9" y="45"/>
                        </a:lnTo>
                        <a:lnTo>
                          <a:pt x="7" y="53"/>
                        </a:lnTo>
                        <a:lnTo>
                          <a:pt x="3" y="61"/>
                        </a:lnTo>
                        <a:lnTo>
                          <a:pt x="2" y="69"/>
                        </a:lnTo>
                        <a:lnTo>
                          <a:pt x="0" y="77"/>
                        </a:lnTo>
                        <a:lnTo>
                          <a:pt x="0" y="86"/>
                        </a:lnTo>
                        <a:lnTo>
                          <a:pt x="0" y="95"/>
                        </a:lnTo>
                        <a:lnTo>
                          <a:pt x="2" y="103"/>
                        </a:lnTo>
                        <a:lnTo>
                          <a:pt x="3" y="111"/>
                        </a:lnTo>
                        <a:lnTo>
                          <a:pt x="7" y="119"/>
                        </a:lnTo>
                        <a:lnTo>
                          <a:pt x="9" y="127"/>
                        </a:lnTo>
                        <a:lnTo>
                          <a:pt x="15" y="135"/>
                        </a:lnTo>
                        <a:lnTo>
                          <a:pt x="19" y="141"/>
                        </a:lnTo>
                        <a:lnTo>
                          <a:pt x="25" y="146"/>
                        </a:lnTo>
                        <a:lnTo>
                          <a:pt x="31" y="152"/>
                        </a:lnTo>
                        <a:lnTo>
                          <a:pt x="37" y="157"/>
                        </a:lnTo>
                        <a:lnTo>
                          <a:pt x="45" y="161"/>
                        </a:lnTo>
                        <a:lnTo>
                          <a:pt x="52" y="165"/>
                        </a:lnTo>
                        <a:lnTo>
                          <a:pt x="60" y="168"/>
                        </a:lnTo>
                        <a:lnTo>
                          <a:pt x="69" y="170"/>
                        </a:lnTo>
                        <a:lnTo>
                          <a:pt x="77" y="172"/>
                        </a:lnTo>
                        <a:lnTo>
                          <a:pt x="86" y="172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50" name="Freeform 334"/>
                  <p:cNvSpPr>
                    <a:spLocks/>
                  </p:cNvSpPr>
                  <p:nvPr/>
                </p:nvSpPr>
                <p:spPr bwMode="auto">
                  <a:xfrm>
                    <a:off x="4830" y="1430"/>
                    <a:ext cx="43" cy="42"/>
                  </a:xfrm>
                  <a:custGeom>
                    <a:avLst/>
                    <a:gdLst>
                      <a:gd name="T0" fmla="*/ 94 w 172"/>
                      <a:gd name="T1" fmla="*/ 172 h 172"/>
                      <a:gd name="T2" fmla="*/ 111 w 172"/>
                      <a:gd name="T3" fmla="*/ 168 h 172"/>
                      <a:gd name="T4" fmla="*/ 127 w 172"/>
                      <a:gd name="T5" fmla="*/ 161 h 172"/>
                      <a:gd name="T6" fmla="*/ 140 w 172"/>
                      <a:gd name="T7" fmla="*/ 152 h 172"/>
                      <a:gd name="T8" fmla="*/ 152 w 172"/>
                      <a:gd name="T9" fmla="*/ 141 h 172"/>
                      <a:gd name="T10" fmla="*/ 161 w 172"/>
                      <a:gd name="T11" fmla="*/ 127 h 172"/>
                      <a:gd name="T12" fmla="*/ 168 w 172"/>
                      <a:gd name="T13" fmla="*/ 111 h 172"/>
                      <a:gd name="T14" fmla="*/ 172 w 172"/>
                      <a:gd name="T15" fmla="*/ 95 h 172"/>
                      <a:gd name="T16" fmla="*/ 172 w 172"/>
                      <a:gd name="T17" fmla="*/ 77 h 172"/>
                      <a:gd name="T18" fmla="*/ 168 w 172"/>
                      <a:gd name="T19" fmla="*/ 61 h 172"/>
                      <a:gd name="T20" fmla="*/ 161 w 172"/>
                      <a:gd name="T21" fmla="*/ 45 h 172"/>
                      <a:gd name="T22" fmla="*/ 152 w 172"/>
                      <a:gd name="T23" fmla="*/ 32 h 172"/>
                      <a:gd name="T24" fmla="*/ 140 w 172"/>
                      <a:gd name="T25" fmla="*/ 20 h 172"/>
                      <a:gd name="T26" fmla="*/ 127 w 172"/>
                      <a:gd name="T27" fmla="*/ 11 h 172"/>
                      <a:gd name="T28" fmla="*/ 111 w 172"/>
                      <a:gd name="T29" fmla="*/ 4 h 172"/>
                      <a:gd name="T30" fmla="*/ 94 w 172"/>
                      <a:gd name="T31" fmla="*/ 0 h 172"/>
                      <a:gd name="T32" fmla="*/ 77 w 172"/>
                      <a:gd name="T33" fmla="*/ 0 h 172"/>
                      <a:gd name="T34" fmla="*/ 60 w 172"/>
                      <a:gd name="T35" fmla="*/ 4 h 172"/>
                      <a:gd name="T36" fmla="*/ 45 w 172"/>
                      <a:gd name="T37" fmla="*/ 11 h 172"/>
                      <a:gd name="T38" fmla="*/ 31 w 172"/>
                      <a:gd name="T39" fmla="*/ 20 h 172"/>
                      <a:gd name="T40" fmla="*/ 19 w 172"/>
                      <a:gd name="T41" fmla="*/ 32 h 172"/>
                      <a:gd name="T42" fmla="*/ 9 w 172"/>
                      <a:gd name="T43" fmla="*/ 45 h 172"/>
                      <a:gd name="T44" fmla="*/ 3 w 172"/>
                      <a:gd name="T45" fmla="*/ 61 h 172"/>
                      <a:gd name="T46" fmla="*/ 0 w 172"/>
                      <a:gd name="T47" fmla="*/ 77 h 172"/>
                      <a:gd name="T48" fmla="*/ 0 w 172"/>
                      <a:gd name="T49" fmla="*/ 95 h 172"/>
                      <a:gd name="T50" fmla="*/ 3 w 172"/>
                      <a:gd name="T51" fmla="*/ 111 h 172"/>
                      <a:gd name="T52" fmla="*/ 9 w 172"/>
                      <a:gd name="T53" fmla="*/ 127 h 172"/>
                      <a:gd name="T54" fmla="*/ 19 w 172"/>
                      <a:gd name="T55" fmla="*/ 141 h 172"/>
                      <a:gd name="T56" fmla="*/ 31 w 172"/>
                      <a:gd name="T57" fmla="*/ 152 h 172"/>
                      <a:gd name="T58" fmla="*/ 45 w 172"/>
                      <a:gd name="T59" fmla="*/ 161 h 172"/>
                      <a:gd name="T60" fmla="*/ 60 w 172"/>
                      <a:gd name="T61" fmla="*/ 168 h 172"/>
                      <a:gd name="T62" fmla="*/ 77 w 172"/>
                      <a:gd name="T63" fmla="*/ 172 h 1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72" h="172">
                        <a:moveTo>
                          <a:pt x="86" y="172"/>
                        </a:moveTo>
                        <a:lnTo>
                          <a:pt x="94" y="172"/>
                        </a:lnTo>
                        <a:lnTo>
                          <a:pt x="103" y="170"/>
                        </a:lnTo>
                        <a:lnTo>
                          <a:pt x="111" y="168"/>
                        </a:lnTo>
                        <a:lnTo>
                          <a:pt x="119" y="165"/>
                        </a:lnTo>
                        <a:lnTo>
                          <a:pt x="127" y="161"/>
                        </a:lnTo>
                        <a:lnTo>
                          <a:pt x="134" y="157"/>
                        </a:lnTo>
                        <a:lnTo>
                          <a:pt x="140" y="152"/>
                        </a:lnTo>
                        <a:lnTo>
                          <a:pt x="147" y="146"/>
                        </a:lnTo>
                        <a:lnTo>
                          <a:pt x="152" y="141"/>
                        </a:lnTo>
                        <a:lnTo>
                          <a:pt x="157" y="135"/>
                        </a:lnTo>
                        <a:lnTo>
                          <a:pt x="161" y="127"/>
                        </a:lnTo>
                        <a:lnTo>
                          <a:pt x="165" y="119"/>
                        </a:lnTo>
                        <a:lnTo>
                          <a:pt x="168" y="111"/>
                        </a:lnTo>
                        <a:lnTo>
                          <a:pt x="170" y="103"/>
                        </a:lnTo>
                        <a:lnTo>
                          <a:pt x="172" y="95"/>
                        </a:lnTo>
                        <a:lnTo>
                          <a:pt x="172" y="86"/>
                        </a:lnTo>
                        <a:lnTo>
                          <a:pt x="172" y="77"/>
                        </a:lnTo>
                        <a:lnTo>
                          <a:pt x="170" y="69"/>
                        </a:lnTo>
                        <a:lnTo>
                          <a:pt x="168" y="61"/>
                        </a:lnTo>
                        <a:lnTo>
                          <a:pt x="165" y="53"/>
                        </a:lnTo>
                        <a:lnTo>
                          <a:pt x="161" y="45"/>
                        </a:lnTo>
                        <a:lnTo>
                          <a:pt x="157" y="38"/>
                        </a:lnTo>
                        <a:lnTo>
                          <a:pt x="152" y="32"/>
                        </a:lnTo>
                        <a:lnTo>
                          <a:pt x="147" y="25"/>
                        </a:lnTo>
                        <a:lnTo>
                          <a:pt x="140" y="20"/>
                        </a:lnTo>
                        <a:lnTo>
                          <a:pt x="134" y="15"/>
                        </a:lnTo>
                        <a:lnTo>
                          <a:pt x="127" y="11"/>
                        </a:lnTo>
                        <a:lnTo>
                          <a:pt x="119" y="7"/>
                        </a:lnTo>
                        <a:lnTo>
                          <a:pt x="111" y="4"/>
                        </a:lnTo>
                        <a:lnTo>
                          <a:pt x="103" y="1"/>
                        </a:lnTo>
                        <a:lnTo>
                          <a:pt x="94" y="0"/>
                        </a:lnTo>
                        <a:lnTo>
                          <a:pt x="86" y="0"/>
                        </a:lnTo>
                        <a:lnTo>
                          <a:pt x="77" y="0"/>
                        </a:lnTo>
                        <a:lnTo>
                          <a:pt x="69" y="1"/>
                        </a:lnTo>
                        <a:lnTo>
                          <a:pt x="60" y="4"/>
                        </a:lnTo>
                        <a:lnTo>
                          <a:pt x="52" y="7"/>
                        </a:lnTo>
                        <a:lnTo>
                          <a:pt x="45" y="11"/>
                        </a:lnTo>
                        <a:lnTo>
                          <a:pt x="37" y="15"/>
                        </a:lnTo>
                        <a:lnTo>
                          <a:pt x="31" y="20"/>
                        </a:lnTo>
                        <a:lnTo>
                          <a:pt x="25" y="25"/>
                        </a:lnTo>
                        <a:lnTo>
                          <a:pt x="19" y="32"/>
                        </a:lnTo>
                        <a:lnTo>
                          <a:pt x="15" y="38"/>
                        </a:lnTo>
                        <a:lnTo>
                          <a:pt x="9" y="45"/>
                        </a:lnTo>
                        <a:lnTo>
                          <a:pt x="7" y="53"/>
                        </a:lnTo>
                        <a:lnTo>
                          <a:pt x="3" y="61"/>
                        </a:lnTo>
                        <a:lnTo>
                          <a:pt x="2" y="69"/>
                        </a:lnTo>
                        <a:lnTo>
                          <a:pt x="0" y="77"/>
                        </a:lnTo>
                        <a:lnTo>
                          <a:pt x="0" y="86"/>
                        </a:lnTo>
                        <a:lnTo>
                          <a:pt x="0" y="95"/>
                        </a:lnTo>
                        <a:lnTo>
                          <a:pt x="2" y="103"/>
                        </a:lnTo>
                        <a:lnTo>
                          <a:pt x="3" y="111"/>
                        </a:lnTo>
                        <a:lnTo>
                          <a:pt x="7" y="119"/>
                        </a:lnTo>
                        <a:lnTo>
                          <a:pt x="9" y="127"/>
                        </a:lnTo>
                        <a:lnTo>
                          <a:pt x="15" y="135"/>
                        </a:lnTo>
                        <a:lnTo>
                          <a:pt x="19" y="141"/>
                        </a:lnTo>
                        <a:lnTo>
                          <a:pt x="25" y="146"/>
                        </a:lnTo>
                        <a:lnTo>
                          <a:pt x="31" y="152"/>
                        </a:lnTo>
                        <a:lnTo>
                          <a:pt x="37" y="157"/>
                        </a:lnTo>
                        <a:lnTo>
                          <a:pt x="45" y="161"/>
                        </a:lnTo>
                        <a:lnTo>
                          <a:pt x="52" y="165"/>
                        </a:lnTo>
                        <a:lnTo>
                          <a:pt x="60" y="168"/>
                        </a:lnTo>
                        <a:lnTo>
                          <a:pt x="69" y="170"/>
                        </a:lnTo>
                        <a:lnTo>
                          <a:pt x="77" y="172"/>
                        </a:lnTo>
                        <a:lnTo>
                          <a:pt x="86" y="172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51" name="Freeform 335"/>
                  <p:cNvSpPr>
                    <a:spLocks/>
                  </p:cNvSpPr>
                  <p:nvPr/>
                </p:nvSpPr>
                <p:spPr bwMode="auto">
                  <a:xfrm>
                    <a:off x="4689" y="1212"/>
                    <a:ext cx="62" cy="61"/>
                  </a:xfrm>
                  <a:custGeom>
                    <a:avLst/>
                    <a:gdLst>
                      <a:gd name="T0" fmla="*/ 136 w 245"/>
                      <a:gd name="T1" fmla="*/ 244 h 244"/>
                      <a:gd name="T2" fmla="*/ 159 w 245"/>
                      <a:gd name="T3" fmla="*/ 238 h 244"/>
                      <a:gd name="T4" fmla="*/ 180 w 245"/>
                      <a:gd name="T5" fmla="*/ 229 h 244"/>
                      <a:gd name="T6" fmla="*/ 200 w 245"/>
                      <a:gd name="T7" fmla="*/ 216 h 244"/>
                      <a:gd name="T8" fmla="*/ 217 w 245"/>
                      <a:gd name="T9" fmla="*/ 200 h 244"/>
                      <a:gd name="T10" fmla="*/ 231 w 245"/>
                      <a:gd name="T11" fmla="*/ 180 h 244"/>
                      <a:gd name="T12" fmla="*/ 240 w 245"/>
                      <a:gd name="T13" fmla="*/ 158 h 244"/>
                      <a:gd name="T14" fmla="*/ 244 w 245"/>
                      <a:gd name="T15" fmla="*/ 134 h 244"/>
                      <a:gd name="T16" fmla="*/ 244 w 245"/>
                      <a:gd name="T17" fmla="*/ 109 h 244"/>
                      <a:gd name="T18" fmla="*/ 240 w 245"/>
                      <a:gd name="T19" fmla="*/ 85 h 244"/>
                      <a:gd name="T20" fmla="*/ 231 w 245"/>
                      <a:gd name="T21" fmla="*/ 63 h 244"/>
                      <a:gd name="T22" fmla="*/ 217 w 245"/>
                      <a:gd name="T23" fmla="*/ 45 h 244"/>
                      <a:gd name="T24" fmla="*/ 200 w 245"/>
                      <a:gd name="T25" fmla="*/ 27 h 244"/>
                      <a:gd name="T26" fmla="*/ 180 w 245"/>
                      <a:gd name="T27" fmla="*/ 14 h 244"/>
                      <a:gd name="T28" fmla="*/ 159 w 245"/>
                      <a:gd name="T29" fmla="*/ 5 h 244"/>
                      <a:gd name="T30" fmla="*/ 136 w 245"/>
                      <a:gd name="T31" fmla="*/ 0 h 244"/>
                      <a:gd name="T32" fmla="*/ 110 w 245"/>
                      <a:gd name="T33" fmla="*/ 0 h 244"/>
                      <a:gd name="T34" fmla="*/ 87 w 245"/>
                      <a:gd name="T35" fmla="*/ 5 h 244"/>
                      <a:gd name="T36" fmla="*/ 64 w 245"/>
                      <a:gd name="T37" fmla="*/ 14 h 244"/>
                      <a:gd name="T38" fmla="*/ 44 w 245"/>
                      <a:gd name="T39" fmla="*/ 27 h 244"/>
                      <a:gd name="T40" fmla="*/ 29 w 245"/>
                      <a:gd name="T41" fmla="*/ 45 h 244"/>
                      <a:gd name="T42" fmla="*/ 15 w 245"/>
                      <a:gd name="T43" fmla="*/ 63 h 244"/>
                      <a:gd name="T44" fmla="*/ 6 w 245"/>
                      <a:gd name="T45" fmla="*/ 85 h 244"/>
                      <a:gd name="T46" fmla="*/ 1 w 245"/>
                      <a:gd name="T47" fmla="*/ 109 h 244"/>
                      <a:gd name="T48" fmla="*/ 1 w 245"/>
                      <a:gd name="T49" fmla="*/ 134 h 244"/>
                      <a:gd name="T50" fmla="*/ 6 w 245"/>
                      <a:gd name="T51" fmla="*/ 158 h 244"/>
                      <a:gd name="T52" fmla="*/ 15 w 245"/>
                      <a:gd name="T53" fmla="*/ 180 h 244"/>
                      <a:gd name="T54" fmla="*/ 29 w 245"/>
                      <a:gd name="T55" fmla="*/ 200 h 244"/>
                      <a:gd name="T56" fmla="*/ 44 w 245"/>
                      <a:gd name="T57" fmla="*/ 216 h 244"/>
                      <a:gd name="T58" fmla="*/ 64 w 245"/>
                      <a:gd name="T59" fmla="*/ 229 h 244"/>
                      <a:gd name="T60" fmla="*/ 87 w 245"/>
                      <a:gd name="T61" fmla="*/ 238 h 244"/>
                      <a:gd name="T62" fmla="*/ 110 w 245"/>
                      <a:gd name="T63" fmla="*/ 244 h 2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45" h="244">
                        <a:moveTo>
                          <a:pt x="122" y="244"/>
                        </a:moveTo>
                        <a:lnTo>
                          <a:pt x="136" y="244"/>
                        </a:lnTo>
                        <a:lnTo>
                          <a:pt x="147" y="242"/>
                        </a:lnTo>
                        <a:lnTo>
                          <a:pt x="159" y="238"/>
                        </a:lnTo>
                        <a:lnTo>
                          <a:pt x="170" y="234"/>
                        </a:lnTo>
                        <a:lnTo>
                          <a:pt x="180" y="229"/>
                        </a:lnTo>
                        <a:lnTo>
                          <a:pt x="191" y="224"/>
                        </a:lnTo>
                        <a:lnTo>
                          <a:pt x="200" y="216"/>
                        </a:lnTo>
                        <a:lnTo>
                          <a:pt x="209" y="208"/>
                        </a:lnTo>
                        <a:lnTo>
                          <a:pt x="217" y="200"/>
                        </a:lnTo>
                        <a:lnTo>
                          <a:pt x="224" y="190"/>
                        </a:lnTo>
                        <a:lnTo>
                          <a:pt x="231" y="180"/>
                        </a:lnTo>
                        <a:lnTo>
                          <a:pt x="236" y="170"/>
                        </a:lnTo>
                        <a:lnTo>
                          <a:pt x="240" y="158"/>
                        </a:lnTo>
                        <a:lnTo>
                          <a:pt x="242" y="146"/>
                        </a:lnTo>
                        <a:lnTo>
                          <a:pt x="244" y="134"/>
                        </a:lnTo>
                        <a:lnTo>
                          <a:pt x="245" y="122"/>
                        </a:lnTo>
                        <a:lnTo>
                          <a:pt x="244" y="109"/>
                        </a:lnTo>
                        <a:lnTo>
                          <a:pt x="242" y="97"/>
                        </a:lnTo>
                        <a:lnTo>
                          <a:pt x="240" y="85"/>
                        </a:lnTo>
                        <a:lnTo>
                          <a:pt x="236" y="75"/>
                        </a:lnTo>
                        <a:lnTo>
                          <a:pt x="231" y="63"/>
                        </a:lnTo>
                        <a:lnTo>
                          <a:pt x="224" y="54"/>
                        </a:lnTo>
                        <a:lnTo>
                          <a:pt x="217" y="45"/>
                        </a:lnTo>
                        <a:lnTo>
                          <a:pt x="209" y="35"/>
                        </a:lnTo>
                        <a:lnTo>
                          <a:pt x="200" y="27"/>
                        </a:lnTo>
                        <a:lnTo>
                          <a:pt x="191" y="21"/>
                        </a:lnTo>
                        <a:lnTo>
                          <a:pt x="180" y="14"/>
                        </a:lnTo>
                        <a:lnTo>
                          <a:pt x="170" y="9"/>
                        </a:lnTo>
                        <a:lnTo>
                          <a:pt x="159" y="5"/>
                        </a:lnTo>
                        <a:lnTo>
                          <a:pt x="147" y="2"/>
                        </a:lnTo>
                        <a:lnTo>
                          <a:pt x="136" y="0"/>
                        </a:lnTo>
                        <a:lnTo>
                          <a:pt x="122" y="0"/>
                        </a:lnTo>
                        <a:lnTo>
                          <a:pt x="110" y="0"/>
                        </a:lnTo>
                        <a:lnTo>
                          <a:pt x="97" y="2"/>
                        </a:lnTo>
                        <a:lnTo>
                          <a:pt x="87" y="5"/>
                        </a:lnTo>
                        <a:lnTo>
                          <a:pt x="75" y="9"/>
                        </a:lnTo>
                        <a:lnTo>
                          <a:pt x="64" y="14"/>
                        </a:lnTo>
                        <a:lnTo>
                          <a:pt x="54" y="21"/>
                        </a:lnTo>
                        <a:lnTo>
                          <a:pt x="44" y="27"/>
                        </a:lnTo>
                        <a:lnTo>
                          <a:pt x="37" y="35"/>
                        </a:lnTo>
                        <a:lnTo>
                          <a:pt x="29" y="45"/>
                        </a:lnTo>
                        <a:lnTo>
                          <a:pt x="21" y="54"/>
                        </a:lnTo>
                        <a:lnTo>
                          <a:pt x="15" y="63"/>
                        </a:lnTo>
                        <a:lnTo>
                          <a:pt x="10" y="75"/>
                        </a:lnTo>
                        <a:lnTo>
                          <a:pt x="6" y="85"/>
                        </a:lnTo>
                        <a:lnTo>
                          <a:pt x="2" y="97"/>
                        </a:lnTo>
                        <a:lnTo>
                          <a:pt x="1" y="109"/>
                        </a:lnTo>
                        <a:lnTo>
                          <a:pt x="0" y="122"/>
                        </a:lnTo>
                        <a:lnTo>
                          <a:pt x="1" y="134"/>
                        </a:lnTo>
                        <a:lnTo>
                          <a:pt x="2" y="146"/>
                        </a:lnTo>
                        <a:lnTo>
                          <a:pt x="6" y="158"/>
                        </a:lnTo>
                        <a:lnTo>
                          <a:pt x="10" y="170"/>
                        </a:lnTo>
                        <a:lnTo>
                          <a:pt x="15" y="180"/>
                        </a:lnTo>
                        <a:lnTo>
                          <a:pt x="21" y="190"/>
                        </a:lnTo>
                        <a:lnTo>
                          <a:pt x="29" y="200"/>
                        </a:lnTo>
                        <a:lnTo>
                          <a:pt x="37" y="208"/>
                        </a:lnTo>
                        <a:lnTo>
                          <a:pt x="44" y="216"/>
                        </a:lnTo>
                        <a:lnTo>
                          <a:pt x="54" y="224"/>
                        </a:lnTo>
                        <a:lnTo>
                          <a:pt x="64" y="229"/>
                        </a:lnTo>
                        <a:lnTo>
                          <a:pt x="75" y="234"/>
                        </a:lnTo>
                        <a:lnTo>
                          <a:pt x="87" y="238"/>
                        </a:lnTo>
                        <a:lnTo>
                          <a:pt x="97" y="242"/>
                        </a:lnTo>
                        <a:lnTo>
                          <a:pt x="110" y="244"/>
                        </a:lnTo>
                        <a:lnTo>
                          <a:pt x="122" y="244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52" name="Freeform 336"/>
                  <p:cNvSpPr>
                    <a:spLocks/>
                  </p:cNvSpPr>
                  <p:nvPr/>
                </p:nvSpPr>
                <p:spPr bwMode="auto">
                  <a:xfrm>
                    <a:off x="4689" y="1212"/>
                    <a:ext cx="62" cy="61"/>
                  </a:xfrm>
                  <a:custGeom>
                    <a:avLst/>
                    <a:gdLst>
                      <a:gd name="T0" fmla="*/ 136 w 245"/>
                      <a:gd name="T1" fmla="*/ 244 h 244"/>
                      <a:gd name="T2" fmla="*/ 159 w 245"/>
                      <a:gd name="T3" fmla="*/ 238 h 244"/>
                      <a:gd name="T4" fmla="*/ 180 w 245"/>
                      <a:gd name="T5" fmla="*/ 229 h 244"/>
                      <a:gd name="T6" fmla="*/ 200 w 245"/>
                      <a:gd name="T7" fmla="*/ 216 h 244"/>
                      <a:gd name="T8" fmla="*/ 217 w 245"/>
                      <a:gd name="T9" fmla="*/ 200 h 244"/>
                      <a:gd name="T10" fmla="*/ 231 w 245"/>
                      <a:gd name="T11" fmla="*/ 180 h 244"/>
                      <a:gd name="T12" fmla="*/ 240 w 245"/>
                      <a:gd name="T13" fmla="*/ 158 h 244"/>
                      <a:gd name="T14" fmla="*/ 244 w 245"/>
                      <a:gd name="T15" fmla="*/ 134 h 244"/>
                      <a:gd name="T16" fmla="*/ 244 w 245"/>
                      <a:gd name="T17" fmla="*/ 109 h 244"/>
                      <a:gd name="T18" fmla="*/ 240 w 245"/>
                      <a:gd name="T19" fmla="*/ 85 h 244"/>
                      <a:gd name="T20" fmla="*/ 231 w 245"/>
                      <a:gd name="T21" fmla="*/ 63 h 244"/>
                      <a:gd name="T22" fmla="*/ 217 w 245"/>
                      <a:gd name="T23" fmla="*/ 45 h 244"/>
                      <a:gd name="T24" fmla="*/ 200 w 245"/>
                      <a:gd name="T25" fmla="*/ 27 h 244"/>
                      <a:gd name="T26" fmla="*/ 180 w 245"/>
                      <a:gd name="T27" fmla="*/ 14 h 244"/>
                      <a:gd name="T28" fmla="*/ 159 w 245"/>
                      <a:gd name="T29" fmla="*/ 5 h 244"/>
                      <a:gd name="T30" fmla="*/ 136 w 245"/>
                      <a:gd name="T31" fmla="*/ 0 h 244"/>
                      <a:gd name="T32" fmla="*/ 110 w 245"/>
                      <a:gd name="T33" fmla="*/ 0 h 244"/>
                      <a:gd name="T34" fmla="*/ 87 w 245"/>
                      <a:gd name="T35" fmla="*/ 5 h 244"/>
                      <a:gd name="T36" fmla="*/ 64 w 245"/>
                      <a:gd name="T37" fmla="*/ 14 h 244"/>
                      <a:gd name="T38" fmla="*/ 44 w 245"/>
                      <a:gd name="T39" fmla="*/ 27 h 244"/>
                      <a:gd name="T40" fmla="*/ 29 w 245"/>
                      <a:gd name="T41" fmla="*/ 45 h 244"/>
                      <a:gd name="T42" fmla="*/ 15 w 245"/>
                      <a:gd name="T43" fmla="*/ 63 h 244"/>
                      <a:gd name="T44" fmla="*/ 6 w 245"/>
                      <a:gd name="T45" fmla="*/ 85 h 244"/>
                      <a:gd name="T46" fmla="*/ 1 w 245"/>
                      <a:gd name="T47" fmla="*/ 109 h 244"/>
                      <a:gd name="T48" fmla="*/ 1 w 245"/>
                      <a:gd name="T49" fmla="*/ 134 h 244"/>
                      <a:gd name="T50" fmla="*/ 6 w 245"/>
                      <a:gd name="T51" fmla="*/ 158 h 244"/>
                      <a:gd name="T52" fmla="*/ 15 w 245"/>
                      <a:gd name="T53" fmla="*/ 180 h 244"/>
                      <a:gd name="T54" fmla="*/ 29 w 245"/>
                      <a:gd name="T55" fmla="*/ 200 h 244"/>
                      <a:gd name="T56" fmla="*/ 44 w 245"/>
                      <a:gd name="T57" fmla="*/ 216 h 244"/>
                      <a:gd name="T58" fmla="*/ 64 w 245"/>
                      <a:gd name="T59" fmla="*/ 229 h 244"/>
                      <a:gd name="T60" fmla="*/ 87 w 245"/>
                      <a:gd name="T61" fmla="*/ 238 h 244"/>
                      <a:gd name="T62" fmla="*/ 110 w 245"/>
                      <a:gd name="T63" fmla="*/ 244 h 2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45" h="244">
                        <a:moveTo>
                          <a:pt x="122" y="244"/>
                        </a:moveTo>
                        <a:lnTo>
                          <a:pt x="136" y="244"/>
                        </a:lnTo>
                        <a:lnTo>
                          <a:pt x="147" y="242"/>
                        </a:lnTo>
                        <a:lnTo>
                          <a:pt x="159" y="238"/>
                        </a:lnTo>
                        <a:lnTo>
                          <a:pt x="170" y="234"/>
                        </a:lnTo>
                        <a:lnTo>
                          <a:pt x="180" y="229"/>
                        </a:lnTo>
                        <a:lnTo>
                          <a:pt x="191" y="224"/>
                        </a:lnTo>
                        <a:lnTo>
                          <a:pt x="200" y="216"/>
                        </a:lnTo>
                        <a:lnTo>
                          <a:pt x="209" y="208"/>
                        </a:lnTo>
                        <a:lnTo>
                          <a:pt x="217" y="200"/>
                        </a:lnTo>
                        <a:lnTo>
                          <a:pt x="224" y="190"/>
                        </a:lnTo>
                        <a:lnTo>
                          <a:pt x="231" y="180"/>
                        </a:lnTo>
                        <a:lnTo>
                          <a:pt x="236" y="170"/>
                        </a:lnTo>
                        <a:lnTo>
                          <a:pt x="240" y="158"/>
                        </a:lnTo>
                        <a:lnTo>
                          <a:pt x="242" y="146"/>
                        </a:lnTo>
                        <a:lnTo>
                          <a:pt x="244" y="134"/>
                        </a:lnTo>
                        <a:lnTo>
                          <a:pt x="245" y="122"/>
                        </a:lnTo>
                        <a:lnTo>
                          <a:pt x="244" y="109"/>
                        </a:lnTo>
                        <a:lnTo>
                          <a:pt x="242" y="97"/>
                        </a:lnTo>
                        <a:lnTo>
                          <a:pt x="240" y="85"/>
                        </a:lnTo>
                        <a:lnTo>
                          <a:pt x="236" y="75"/>
                        </a:lnTo>
                        <a:lnTo>
                          <a:pt x="231" y="63"/>
                        </a:lnTo>
                        <a:lnTo>
                          <a:pt x="224" y="54"/>
                        </a:lnTo>
                        <a:lnTo>
                          <a:pt x="217" y="45"/>
                        </a:lnTo>
                        <a:lnTo>
                          <a:pt x="209" y="35"/>
                        </a:lnTo>
                        <a:lnTo>
                          <a:pt x="200" y="27"/>
                        </a:lnTo>
                        <a:lnTo>
                          <a:pt x="191" y="21"/>
                        </a:lnTo>
                        <a:lnTo>
                          <a:pt x="180" y="14"/>
                        </a:lnTo>
                        <a:lnTo>
                          <a:pt x="170" y="9"/>
                        </a:lnTo>
                        <a:lnTo>
                          <a:pt x="159" y="5"/>
                        </a:lnTo>
                        <a:lnTo>
                          <a:pt x="147" y="2"/>
                        </a:lnTo>
                        <a:lnTo>
                          <a:pt x="136" y="0"/>
                        </a:lnTo>
                        <a:lnTo>
                          <a:pt x="122" y="0"/>
                        </a:lnTo>
                        <a:lnTo>
                          <a:pt x="110" y="0"/>
                        </a:lnTo>
                        <a:lnTo>
                          <a:pt x="97" y="2"/>
                        </a:lnTo>
                        <a:lnTo>
                          <a:pt x="87" y="5"/>
                        </a:lnTo>
                        <a:lnTo>
                          <a:pt x="75" y="9"/>
                        </a:lnTo>
                        <a:lnTo>
                          <a:pt x="64" y="14"/>
                        </a:lnTo>
                        <a:lnTo>
                          <a:pt x="54" y="21"/>
                        </a:lnTo>
                        <a:lnTo>
                          <a:pt x="44" y="27"/>
                        </a:lnTo>
                        <a:lnTo>
                          <a:pt x="37" y="35"/>
                        </a:lnTo>
                        <a:lnTo>
                          <a:pt x="29" y="45"/>
                        </a:lnTo>
                        <a:lnTo>
                          <a:pt x="21" y="54"/>
                        </a:lnTo>
                        <a:lnTo>
                          <a:pt x="15" y="63"/>
                        </a:lnTo>
                        <a:lnTo>
                          <a:pt x="10" y="75"/>
                        </a:lnTo>
                        <a:lnTo>
                          <a:pt x="6" y="85"/>
                        </a:lnTo>
                        <a:lnTo>
                          <a:pt x="2" y="97"/>
                        </a:lnTo>
                        <a:lnTo>
                          <a:pt x="1" y="109"/>
                        </a:lnTo>
                        <a:lnTo>
                          <a:pt x="0" y="122"/>
                        </a:lnTo>
                        <a:lnTo>
                          <a:pt x="1" y="134"/>
                        </a:lnTo>
                        <a:lnTo>
                          <a:pt x="2" y="146"/>
                        </a:lnTo>
                        <a:lnTo>
                          <a:pt x="6" y="158"/>
                        </a:lnTo>
                        <a:lnTo>
                          <a:pt x="10" y="170"/>
                        </a:lnTo>
                        <a:lnTo>
                          <a:pt x="15" y="180"/>
                        </a:lnTo>
                        <a:lnTo>
                          <a:pt x="21" y="190"/>
                        </a:lnTo>
                        <a:lnTo>
                          <a:pt x="29" y="200"/>
                        </a:lnTo>
                        <a:lnTo>
                          <a:pt x="37" y="208"/>
                        </a:lnTo>
                        <a:lnTo>
                          <a:pt x="44" y="216"/>
                        </a:lnTo>
                        <a:lnTo>
                          <a:pt x="54" y="224"/>
                        </a:lnTo>
                        <a:lnTo>
                          <a:pt x="64" y="229"/>
                        </a:lnTo>
                        <a:lnTo>
                          <a:pt x="75" y="234"/>
                        </a:lnTo>
                        <a:lnTo>
                          <a:pt x="87" y="238"/>
                        </a:lnTo>
                        <a:lnTo>
                          <a:pt x="97" y="242"/>
                        </a:lnTo>
                        <a:lnTo>
                          <a:pt x="110" y="244"/>
                        </a:lnTo>
                        <a:lnTo>
                          <a:pt x="122" y="244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53" name="Freeform 337"/>
                  <p:cNvSpPr>
                    <a:spLocks/>
                  </p:cNvSpPr>
                  <p:nvPr/>
                </p:nvSpPr>
                <p:spPr bwMode="auto">
                  <a:xfrm>
                    <a:off x="4687" y="1411"/>
                    <a:ext cx="25" cy="25"/>
                  </a:xfrm>
                  <a:custGeom>
                    <a:avLst/>
                    <a:gdLst>
                      <a:gd name="T0" fmla="*/ 50 w 101"/>
                      <a:gd name="T1" fmla="*/ 98 h 98"/>
                      <a:gd name="T2" fmla="*/ 61 w 101"/>
                      <a:gd name="T3" fmla="*/ 98 h 98"/>
                      <a:gd name="T4" fmla="*/ 70 w 101"/>
                      <a:gd name="T5" fmla="*/ 95 h 98"/>
                      <a:gd name="T6" fmla="*/ 78 w 101"/>
                      <a:gd name="T7" fmla="*/ 91 h 98"/>
                      <a:gd name="T8" fmla="*/ 86 w 101"/>
                      <a:gd name="T9" fmla="*/ 84 h 98"/>
                      <a:gd name="T10" fmla="*/ 93 w 101"/>
                      <a:gd name="T11" fmla="*/ 77 h 98"/>
                      <a:gd name="T12" fmla="*/ 97 w 101"/>
                      <a:gd name="T13" fmla="*/ 68 h 98"/>
                      <a:gd name="T14" fmla="*/ 99 w 101"/>
                      <a:gd name="T15" fmla="*/ 59 h 98"/>
                      <a:gd name="T16" fmla="*/ 101 w 101"/>
                      <a:gd name="T17" fmla="*/ 50 h 98"/>
                      <a:gd name="T18" fmla="*/ 99 w 101"/>
                      <a:gd name="T19" fmla="*/ 39 h 98"/>
                      <a:gd name="T20" fmla="*/ 97 w 101"/>
                      <a:gd name="T21" fmla="*/ 30 h 98"/>
                      <a:gd name="T22" fmla="*/ 93 w 101"/>
                      <a:gd name="T23" fmla="*/ 21 h 98"/>
                      <a:gd name="T24" fmla="*/ 86 w 101"/>
                      <a:gd name="T25" fmla="*/ 14 h 98"/>
                      <a:gd name="T26" fmla="*/ 78 w 101"/>
                      <a:gd name="T27" fmla="*/ 7 h 98"/>
                      <a:gd name="T28" fmla="*/ 70 w 101"/>
                      <a:gd name="T29" fmla="*/ 4 h 98"/>
                      <a:gd name="T30" fmla="*/ 61 w 101"/>
                      <a:gd name="T31" fmla="*/ 1 h 98"/>
                      <a:gd name="T32" fmla="*/ 50 w 101"/>
                      <a:gd name="T33" fmla="*/ 0 h 98"/>
                      <a:gd name="T34" fmla="*/ 41 w 101"/>
                      <a:gd name="T35" fmla="*/ 1 h 98"/>
                      <a:gd name="T36" fmla="*/ 32 w 101"/>
                      <a:gd name="T37" fmla="*/ 4 h 98"/>
                      <a:gd name="T38" fmla="*/ 23 w 101"/>
                      <a:gd name="T39" fmla="*/ 7 h 98"/>
                      <a:gd name="T40" fmla="*/ 16 w 101"/>
                      <a:gd name="T41" fmla="*/ 14 h 98"/>
                      <a:gd name="T42" fmla="*/ 10 w 101"/>
                      <a:gd name="T43" fmla="*/ 21 h 98"/>
                      <a:gd name="T44" fmla="*/ 4 w 101"/>
                      <a:gd name="T45" fmla="*/ 30 h 98"/>
                      <a:gd name="T46" fmla="*/ 2 w 101"/>
                      <a:gd name="T47" fmla="*/ 39 h 98"/>
                      <a:gd name="T48" fmla="*/ 0 w 101"/>
                      <a:gd name="T49" fmla="*/ 50 h 98"/>
                      <a:gd name="T50" fmla="*/ 2 w 101"/>
                      <a:gd name="T51" fmla="*/ 59 h 98"/>
                      <a:gd name="T52" fmla="*/ 4 w 101"/>
                      <a:gd name="T53" fmla="*/ 68 h 98"/>
                      <a:gd name="T54" fmla="*/ 10 w 101"/>
                      <a:gd name="T55" fmla="*/ 77 h 98"/>
                      <a:gd name="T56" fmla="*/ 16 w 101"/>
                      <a:gd name="T57" fmla="*/ 84 h 98"/>
                      <a:gd name="T58" fmla="*/ 23 w 101"/>
                      <a:gd name="T59" fmla="*/ 91 h 98"/>
                      <a:gd name="T60" fmla="*/ 32 w 101"/>
                      <a:gd name="T61" fmla="*/ 95 h 98"/>
                      <a:gd name="T62" fmla="*/ 41 w 101"/>
                      <a:gd name="T63" fmla="*/ 98 h 98"/>
                      <a:gd name="T64" fmla="*/ 50 w 101"/>
                      <a:gd name="T65" fmla="*/ 98 h 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101" h="98">
                        <a:moveTo>
                          <a:pt x="50" y="98"/>
                        </a:moveTo>
                        <a:lnTo>
                          <a:pt x="61" y="98"/>
                        </a:lnTo>
                        <a:lnTo>
                          <a:pt x="70" y="95"/>
                        </a:lnTo>
                        <a:lnTo>
                          <a:pt x="78" y="91"/>
                        </a:lnTo>
                        <a:lnTo>
                          <a:pt x="86" y="84"/>
                        </a:lnTo>
                        <a:lnTo>
                          <a:pt x="93" y="77"/>
                        </a:lnTo>
                        <a:lnTo>
                          <a:pt x="97" y="68"/>
                        </a:lnTo>
                        <a:lnTo>
                          <a:pt x="99" y="59"/>
                        </a:lnTo>
                        <a:lnTo>
                          <a:pt x="101" y="50"/>
                        </a:lnTo>
                        <a:lnTo>
                          <a:pt x="99" y="39"/>
                        </a:lnTo>
                        <a:lnTo>
                          <a:pt x="97" y="30"/>
                        </a:lnTo>
                        <a:lnTo>
                          <a:pt x="93" y="21"/>
                        </a:lnTo>
                        <a:lnTo>
                          <a:pt x="86" y="14"/>
                        </a:lnTo>
                        <a:lnTo>
                          <a:pt x="78" y="7"/>
                        </a:lnTo>
                        <a:lnTo>
                          <a:pt x="70" y="4"/>
                        </a:lnTo>
                        <a:lnTo>
                          <a:pt x="61" y="1"/>
                        </a:lnTo>
                        <a:lnTo>
                          <a:pt x="50" y="0"/>
                        </a:lnTo>
                        <a:lnTo>
                          <a:pt x="41" y="1"/>
                        </a:lnTo>
                        <a:lnTo>
                          <a:pt x="32" y="4"/>
                        </a:lnTo>
                        <a:lnTo>
                          <a:pt x="23" y="7"/>
                        </a:lnTo>
                        <a:lnTo>
                          <a:pt x="16" y="14"/>
                        </a:lnTo>
                        <a:lnTo>
                          <a:pt x="10" y="21"/>
                        </a:lnTo>
                        <a:lnTo>
                          <a:pt x="4" y="30"/>
                        </a:lnTo>
                        <a:lnTo>
                          <a:pt x="2" y="39"/>
                        </a:lnTo>
                        <a:lnTo>
                          <a:pt x="0" y="50"/>
                        </a:lnTo>
                        <a:lnTo>
                          <a:pt x="2" y="59"/>
                        </a:lnTo>
                        <a:lnTo>
                          <a:pt x="4" y="68"/>
                        </a:lnTo>
                        <a:lnTo>
                          <a:pt x="10" y="77"/>
                        </a:lnTo>
                        <a:lnTo>
                          <a:pt x="16" y="84"/>
                        </a:lnTo>
                        <a:lnTo>
                          <a:pt x="23" y="91"/>
                        </a:lnTo>
                        <a:lnTo>
                          <a:pt x="32" y="95"/>
                        </a:lnTo>
                        <a:lnTo>
                          <a:pt x="41" y="98"/>
                        </a:lnTo>
                        <a:lnTo>
                          <a:pt x="50" y="98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54" name="Freeform 338"/>
                  <p:cNvSpPr>
                    <a:spLocks/>
                  </p:cNvSpPr>
                  <p:nvPr/>
                </p:nvSpPr>
                <p:spPr bwMode="auto">
                  <a:xfrm>
                    <a:off x="4687" y="1411"/>
                    <a:ext cx="25" cy="25"/>
                  </a:xfrm>
                  <a:custGeom>
                    <a:avLst/>
                    <a:gdLst>
                      <a:gd name="T0" fmla="*/ 50 w 101"/>
                      <a:gd name="T1" fmla="*/ 98 h 98"/>
                      <a:gd name="T2" fmla="*/ 61 w 101"/>
                      <a:gd name="T3" fmla="*/ 98 h 98"/>
                      <a:gd name="T4" fmla="*/ 70 w 101"/>
                      <a:gd name="T5" fmla="*/ 95 h 98"/>
                      <a:gd name="T6" fmla="*/ 78 w 101"/>
                      <a:gd name="T7" fmla="*/ 91 h 98"/>
                      <a:gd name="T8" fmla="*/ 86 w 101"/>
                      <a:gd name="T9" fmla="*/ 84 h 98"/>
                      <a:gd name="T10" fmla="*/ 93 w 101"/>
                      <a:gd name="T11" fmla="*/ 77 h 98"/>
                      <a:gd name="T12" fmla="*/ 97 w 101"/>
                      <a:gd name="T13" fmla="*/ 68 h 98"/>
                      <a:gd name="T14" fmla="*/ 99 w 101"/>
                      <a:gd name="T15" fmla="*/ 59 h 98"/>
                      <a:gd name="T16" fmla="*/ 101 w 101"/>
                      <a:gd name="T17" fmla="*/ 50 h 98"/>
                      <a:gd name="T18" fmla="*/ 99 w 101"/>
                      <a:gd name="T19" fmla="*/ 39 h 98"/>
                      <a:gd name="T20" fmla="*/ 97 w 101"/>
                      <a:gd name="T21" fmla="*/ 30 h 98"/>
                      <a:gd name="T22" fmla="*/ 93 w 101"/>
                      <a:gd name="T23" fmla="*/ 21 h 98"/>
                      <a:gd name="T24" fmla="*/ 86 w 101"/>
                      <a:gd name="T25" fmla="*/ 14 h 98"/>
                      <a:gd name="T26" fmla="*/ 78 w 101"/>
                      <a:gd name="T27" fmla="*/ 7 h 98"/>
                      <a:gd name="T28" fmla="*/ 70 w 101"/>
                      <a:gd name="T29" fmla="*/ 4 h 98"/>
                      <a:gd name="T30" fmla="*/ 61 w 101"/>
                      <a:gd name="T31" fmla="*/ 1 h 98"/>
                      <a:gd name="T32" fmla="*/ 50 w 101"/>
                      <a:gd name="T33" fmla="*/ 0 h 98"/>
                      <a:gd name="T34" fmla="*/ 41 w 101"/>
                      <a:gd name="T35" fmla="*/ 1 h 98"/>
                      <a:gd name="T36" fmla="*/ 32 w 101"/>
                      <a:gd name="T37" fmla="*/ 4 h 98"/>
                      <a:gd name="T38" fmla="*/ 23 w 101"/>
                      <a:gd name="T39" fmla="*/ 7 h 98"/>
                      <a:gd name="T40" fmla="*/ 16 w 101"/>
                      <a:gd name="T41" fmla="*/ 14 h 98"/>
                      <a:gd name="T42" fmla="*/ 10 w 101"/>
                      <a:gd name="T43" fmla="*/ 21 h 98"/>
                      <a:gd name="T44" fmla="*/ 4 w 101"/>
                      <a:gd name="T45" fmla="*/ 30 h 98"/>
                      <a:gd name="T46" fmla="*/ 2 w 101"/>
                      <a:gd name="T47" fmla="*/ 39 h 98"/>
                      <a:gd name="T48" fmla="*/ 0 w 101"/>
                      <a:gd name="T49" fmla="*/ 50 h 98"/>
                      <a:gd name="T50" fmla="*/ 2 w 101"/>
                      <a:gd name="T51" fmla="*/ 59 h 98"/>
                      <a:gd name="T52" fmla="*/ 4 w 101"/>
                      <a:gd name="T53" fmla="*/ 68 h 98"/>
                      <a:gd name="T54" fmla="*/ 10 w 101"/>
                      <a:gd name="T55" fmla="*/ 77 h 98"/>
                      <a:gd name="T56" fmla="*/ 16 w 101"/>
                      <a:gd name="T57" fmla="*/ 84 h 98"/>
                      <a:gd name="T58" fmla="*/ 23 w 101"/>
                      <a:gd name="T59" fmla="*/ 91 h 98"/>
                      <a:gd name="T60" fmla="*/ 32 w 101"/>
                      <a:gd name="T61" fmla="*/ 95 h 98"/>
                      <a:gd name="T62" fmla="*/ 41 w 101"/>
                      <a:gd name="T63" fmla="*/ 98 h 98"/>
                      <a:gd name="T64" fmla="*/ 50 w 101"/>
                      <a:gd name="T65" fmla="*/ 98 h 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101" h="98">
                        <a:moveTo>
                          <a:pt x="50" y="98"/>
                        </a:moveTo>
                        <a:lnTo>
                          <a:pt x="61" y="98"/>
                        </a:lnTo>
                        <a:lnTo>
                          <a:pt x="70" y="95"/>
                        </a:lnTo>
                        <a:lnTo>
                          <a:pt x="78" y="91"/>
                        </a:lnTo>
                        <a:lnTo>
                          <a:pt x="86" y="84"/>
                        </a:lnTo>
                        <a:lnTo>
                          <a:pt x="93" y="77"/>
                        </a:lnTo>
                        <a:lnTo>
                          <a:pt x="97" y="68"/>
                        </a:lnTo>
                        <a:lnTo>
                          <a:pt x="99" y="59"/>
                        </a:lnTo>
                        <a:lnTo>
                          <a:pt x="101" y="50"/>
                        </a:lnTo>
                        <a:lnTo>
                          <a:pt x="99" y="39"/>
                        </a:lnTo>
                        <a:lnTo>
                          <a:pt x="97" y="30"/>
                        </a:lnTo>
                        <a:lnTo>
                          <a:pt x="93" y="21"/>
                        </a:lnTo>
                        <a:lnTo>
                          <a:pt x="86" y="14"/>
                        </a:lnTo>
                        <a:lnTo>
                          <a:pt x="78" y="7"/>
                        </a:lnTo>
                        <a:lnTo>
                          <a:pt x="70" y="4"/>
                        </a:lnTo>
                        <a:lnTo>
                          <a:pt x="61" y="1"/>
                        </a:lnTo>
                        <a:lnTo>
                          <a:pt x="50" y="0"/>
                        </a:lnTo>
                        <a:lnTo>
                          <a:pt x="41" y="1"/>
                        </a:lnTo>
                        <a:lnTo>
                          <a:pt x="32" y="4"/>
                        </a:lnTo>
                        <a:lnTo>
                          <a:pt x="23" y="7"/>
                        </a:lnTo>
                        <a:lnTo>
                          <a:pt x="16" y="14"/>
                        </a:lnTo>
                        <a:lnTo>
                          <a:pt x="10" y="21"/>
                        </a:lnTo>
                        <a:lnTo>
                          <a:pt x="4" y="30"/>
                        </a:lnTo>
                        <a:lnTo>
                          <a:pt x="2" y="39"/>
                        </a:lnTo>
                        <a:lnTo>
                          <a:pt x="0" y="50"/>
                        </a:lnTo>
                        <a:lnTo>
                          <a:pt x="2" y="59"/>
                        </a:lnTo>
                        <a:lnTo>
                          <a:pt x="4" y="68"/>
                        </a:lnTo>
                        <a:lnTo>
                          <a:pt x="10" y="77"/>
                        </a:lnTo>
                        <a:lnTo>
                          <a:pt x="16" y="84"/>
                        </a:lnTo>
                        <a:lnTo>
                          <a:pt x="23" y="91"/>
                        </a:lnTo>
                        <a:lnTo>
                          <a:pt x="32" y="95"/>
                        </a:lnTo>
                        <a:lnTo>
                          <a:pt x="41" y="98"/>
                        </a:lnTo>
                        <a:lnTo>
                          <a:pt x="50" y="98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55" name="Freeform 339"/>
                  <p:cNvSpPr>
                    <a:spLocks/>
                  </p:cNvSpPr>
                  <p:nvPr/>
                </p:nvSpPr>
                <p:spPr bwMode="auto">
                  <a:xfrm>
                    <a:off x="4743" y="1636"/>
                    <a:ext cx="61" cy="61"/>
                  </a:xfrm>
                  <a:custGeom>
                    <a:avLst/>
                    <a:gdLst>
                      <a:gd name="T0" fmla="*/ 135 w 245"/>
                      <a:gd name="T1" fmla="*/ 244 h 245"/>
                      <a:gd name="T2" fmla="*/ 159 w 245"/>
                      <a:gd name="T3" fmla="*/ 238 h 245"/>
                      <a:gd name="T4" fmla="*/ 181 w 245"/>
                      <a:gd name="T5" fmla="*/ 229 h 245"/>
                      <a:gd name="T6" fmla="*/ 201 w 245"/>
                      <a:gd name="T7" fmla="*/ 216 h 245"/>
                      <a:gd name="T8" fmla="*/ 217 w 245"/>
                      <a:gd name="T9" fmla="*/ 200 h 245"/>
                      <a:gd name="T10" fmla="*/ 230 w 245"/>
                      <a:gd name="T11" fmla="*/ 180 h 245"/>
                      <a:gd name="T12" fmla="*/ 239 w 245"/>
                      <a:gd name="T13" fmla="*/ 158 h 245"/>
                      <a:gd name="T14" fmla="*/ 245 w 245"/>
                      <a:gd name="T15" fmla="*/ 134 h 245"/>
                      <a:gd name="T16" fmla="*/ 245 w 245"/>
                      <a:gd name="T17" fmla="*/ 109 h 245"/>
                      <a:gd name="T18" fmla="*/ 239 w 245"/>
                      <a:gd name="T19" fmla="*/ 85 h 245"/>
                      <a:gd name="T20" fmla="*/ 230 w 245"/>
                      <a:gd name="T21" fmla="*/ 64 h 245"/>
                      <a:gd name="T22" fmla="*/ 217 w 245"/>
                      <a:gd name="T23" fmla="*/ 44 h 245"/>
                      <a:gd name="T24" fmla="*/ 201 w 245"/>
                      <a:gd name="T25" fmla="*/ 27 h 245"/>
                      <a:gd name="T26" fmla="*/ 181 w 245"/>
                      <a:gd name="T27" fmla="*/ 14 h 245"/>
                      <a:gd name="T28" fmla="*/ 159 w 245"/>
                      <a:gd name="T29" fmla="*/ 5 h 245"/>
                      <a:gd name="T30" fmla="*/ 135 w 245"/>
                      <a:gd name="T31" fmla="*/ 0 h 245"/>
                      <a:gd name="T32" fmla="*/ 110 w 245"/>
                      <a:gd name="T33" fmla="*/ 0 h 245"/>
                      <a:gd name="T34" fmla="*/ 86 w 245"/>
                      <a:gd name="T35" fmla="*/ 5 h 245"/>
                      <a:gd name="T36" fmla="*/ 65 w 245"/>
                      <a:gd name="T37" fmla="*/ 14 h 245"/>
                      <a:gd name="T38" fmla="*/ 45 w 245"/>
                      <a:gd name="T39" fmla="*/ 27 h 245"/>
                      <a:gd name="T40" fmla="*/ 28 w 245"/>
                      <a:gd name="T41" fmla="*/ 44 h 245"/>
                      <a:gd name="T42" fmla="*/ 15 w 245"/>
                      <a:gd name="T43" fmla="*/ 64 h 245"/>
                      <a:gd name="T44" fmla="*/ 6 w 245"/>
                      <a:gd name="T45" fmla="*/ 85 h 245"/>
                      <a:gd name="T46" fmla="*/ 0 w 245"/>
                      <a:gd name="T47" fmla="*/ 109 h 245"/>
                      <a:gd name="T48" fmla="*/ 0 w 245"/>
                      <a:gd name="T49" fmla="*/ 134 h 245"/>
                      <a:gd name="T50" fmla="*/ 6 w 245"/>
                      <a:gd name="T51" fmla="*/ 158 h 245"/>
                      <a:gd name="T52" fmla="*/ 15 w 245"/>
                      <a:gd name="T53" fmla="*/ 180 h 245"/>
                      <a:gd name="T54" fmla="*/ 28 w 245"/>
                      <a:gd name="T55" fmla="*/ 200 h 245"/>
                      <a:gd name="T56" fmla="*/ 45 w 245"/>
                      <a:gd name="T57" fmla="*/ 216 h 245"/>
                      <a:gd name="T58" fmla="*/ 65 w 245"/>
                      <a:gd name="T59" fmla="*/ 229 h 245"/>
                      <a:gd name="T60" fmla="*/ 86 w 245"/>
                      <a:gd name="T61" fmla="*/ 238 h 245"/>
                      <a:gd name="T62" fmla="*/ 110 w 245"/>
                      <a:gd name="T63" fmla="*/ 244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45" h="245">
                        <a:moveTo>
                          <a:pt x="123" y="245"/>
                        </a:moveTo>
                        <a:lnTo>
                          <a:pt x="135" y="244"/>
                        </a:lnTo>
                        <a:lnTo>
                          <a:pt x="147" y="242"/>
                        </a:lnTo>
                        <a:lnTo>
                          <a:pt x="159" y="238"/>
                        </a:lnTo>
                        <a:lnTo>
                          <a:pt x="171" y="234"/>
                        </a:lnTo>
                        <a:lnTo>
                          <a:pt x="181" y="229"/>
                        </a:lnTo>
                        <a:lnTo>
                          <a:pt x="192" y="224"/>
                        </a:lnTo>
                        <a:lnTo>
                          <a:pt x="201" y="216"/>
                        </a:lnTo>
                        <a:lnTo>
                          <a:pt x="209" y="208"/>
                        </a:lnTo>
                        <a:lnTo>
                          <a:pt x="217" y="200"/>
                        </a:lnTo>
                        <a:lnTo>
                          <a:pt x="225" y="191"/>
                        </a:lnTo>
                        <a:lnTo>
                          <a:pt x="230" y="180"/>
                        </a:lnTo>
                        <a:lnTo>
                          <a:pt x="235" y="170"/>
                        </a:lnTo>
                        <a:lnTo>
                          <a:pt x="239" y="158"/>
                        </a:lnTo>
                        <a:lnTo>
                          <a:pt x="243" y="146"/>
                        </a:lnTo>
                        <a:lnTo>
                          <a:pt x="245" y="134"/>
                        </a:lnTo>
                        <a:lnTo>
                          <a:pt x="245" y="122"/>
                        </a:lnTo>
                        <a:lnTo>
                          <a:pt x="245" y="109"/>
                        </a:lnTo>
                        <a:lnTo>
                          <a:pt x="243" y="97"/>
                        </a:lnTo>
                        <a:lnTo>
                          <a:pt x="239" y="85"/>
                        </a:lnTo>
                        <a:lnTo>
                          <a:pt x="235" y="75"/>
                        </a:lnTo>
                        <a:lnTo>
                          <a:pt x="230" y="64"/>
                        </a:lnTo>
                        <a:lnTo>
                          <a:pt x="225" y="54"/>
                        </a:lnTo>
                        <a:lnTo>
                          <a:pt x="217" y="44"/>
                        </a:lnTo>
                        <a:lnTo>
                          <a:pt x="209" y="35"/>
                        </a:lnTo>
                        <a:lnTo>
                          <a:pt x="201" y="27"/>
                        </a:lnTo>
                        <a:lnTo>
                          <a:pt x="192" y="21"/>
                        </a:lnTo>
                        <a:lnTo>
                          <a:pt x="181" y="14"/>
                        </a:lnTo>
                        <a:lnTo>
                          <a:pt x="171" y="9"/>
                        </a:lnTo>
                        <a:lnTo>
                          <a:pt x="159" y="5"/>
                        </a:lnTo>
                        <a:lnTo>
                          <a:pt x="147" y="2"/>
                        </a:lnTo>
                        <a:lnTo>
                          <a:pt x="135" y="0"/>
                        </a:lnTo>
                        <a:lnTo>
                          <a:pt x="123" y="0"/>
                        </a:lnTo>
                        <a:lnTo>
                          <a:pt x="110" y="0"/>
                        </a:lnTo>
                        <a:lnTo>
                          <a:pt x="98" y="2"/>
                        </a:lnTo>
                        <a:lnTo>
                          <a:pt x="86" y="5"/>
                        </a:lnTo>
                        <a:lnTo>
                          <a:pt x="76" y="9"/>
                        </a:lnTo>
                        <a:lnTo>
                          <a:pt x="65" y="14"/>
                        </a:lnTo>
                        <a:lnTo>
                          <a:pt x="55" y="21"/>
                        </a:lnTo>
                        <a:lnTo>
                          <a:pt x="45" y="27"/>
                        </a:lnTo>
                        <a:lnTo>
                          <a:pt x="36" y="35"/>
                        </a:lnTo>
                        <a:lnTo>
                          <a:pt x="28" y="44"/>
                        </a:lnTo>
                        <a:lnTo>
                          <a:pt x="22" y="54"/>
                        </a:lnTo>
                        <a:lnTo>
                          <a:pt x="15" y="64"/>
                        </a:lnTo>
                        <a:lnTo>
                          <a:pt x="10" y="75"/>
                        </a:lnTo>
                        <a:lnTo>
                          <a:pt x="6" y="85"/>
                        </a:lnTo>
                        <a:lnTo>
                          <a:pt x="3" y="97"/>
                        </a:lnTo>
                        <a:lnTo>
                          <a:pt x="0" y="109"/>
                        </a:lnTo>
                        <a:lnTo>
                          <a:pt x="0" y="122"/>
                        </a:lnTo>
                        <a:lnTo>
                          <a:pt x="0" y="134"/>
                        </a:lnTo>
                        <a:lnTo>
                          <a:pt x="3" y="146"/>
                        </a:lnTo>
                        <a:lnTo>
                          <a:pt x="6" y="158"/>
                        </a:lnTo>
                        <a:lnTo>
                          <a:pt x="10" y="170"/>
                        </a:lnTo>
                        <a:lnTo>
                          <a:pt x="15" y="180"/>
                        </a:lnTo>
                        <a:lnTo>
                          <a:pt x="22" y="191"/>
                        </a:lnTo>
                        <a:lnTo>
                          <a:pt x="28" y="200"/>
                        </a:lnTo>
                        <a:lnTo>
                          <a:pt x="36" y="208"/>
                        </a:lnTo>
                        <a:lnTo>
                          <a:pt x="45" y="216"/>
                        </a:lnTo>
                        <a:lnTo>
                          <a:pt x="55" y="224"/>
                        </a:lnTo>
                        <a:lnTo>
                          <a:pt x="65" y="229"/>
                        </a:lnTo>
                        <a:lnTo>
                          <a:pt x="76" y="234"/>
                        </a:lnTo>
                        <a:lnTo>
                          <a:pt x="86" y="238"/>
                        </a:lnTo>
                        <a:lnTo>
                          <a:pt x="98" y="242"/>
                        </a:lnTo>
                        <a:lnTo>
                          <a:pt x="110" y="244"/>
                        </a:lnTo>
                        <a:lnTo>
                          <a:pt x="123" y="245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56" name="Freeform 340"/>
                  <p:cNvSpPr>
                    <a:spLocks/>
                  </p:cNvSpPr>
                  <p:nvPr/>
                </p:nvSpPr>
                <p:spPr bwMode="auto">
                  <a:xfrm>
                    <a:off x="4743" y="1636"/>
                    <a:ext cx="61" cy="61"/>
                  </a:xfrm>
                  <a:custGeom>
                    <a:avLst/>
                    <a:gdLst>
                      <a:gd name="T0" fmla="*/ 135 w 245"/>
                      <a:gd name="T1" fmla="*/ 244 h 245"/>
                      <a:gd name="T2" fmla="*/ 159 w 245"/>
                      <a:gd name="T3" fmla="*/ 238 h 245"/>
                      <a:gd name="T4" fmla="*/ 181 w 245"/>
                      <a:gd name="T5" fmla="*/ 229 h 245"/>
                      <a:gd name="T6" fmla="*/ 201 w 245"/>
                      <a:gd name="T7" fmla="*/ 216 h 245"/>
                      <a:gd name="T8" fmla="*/ 217 w 245"/>
                      <a:gd name="T9" fmla="*/ 200 h 245"/>
                      <a:gd name="T10" fmla="*/ 230 w 245"/>
                      <a:gd name="T11" fmla="*/ 180 h 245"/>
                      <a:gd name="T12" fmla="*/ 239 w 245"/>
                      <a:gd name="T13" fmla="*/ 158 h 245"/>
                      <a:gd name="T14" fmla="*/ 245 w 245"/>
                      <a:gd name="T15" fmla="*/ 134 h 245"/>
                      <a:gd name="T16" fmla="*/ 245 w 245"/>
                      <a:gd name="T17" fmla="*/ 109 h 245"/>
                      <a:gd name="T18" fmla="*/ 239 w 245"/>
                      <a:gd name="T19" fmla="*/ 85 h 245"/>
                      <a:gd name="T20" fmla="*/ 230 w 245"/>
                      <a:gd name="T21" fmla="*/ 64 h 245"/>
                      <a:gd name="T22" fmla="*/ 217 w 245"/>
                      <a:gd name="T23" fmla="*/ 44 h 245"/>
                      <a:gd name="T24" fmla="*/ 201 w 245"/>
                      <a:gd name="T25" fmla="*/ 27 h 245"/>
                      <a:gd name="T26" fmla="*/ 181 w 245"/>
                      <a:gd name="T27" fmla="*/ 14 h 245"/>
                      <a:gd name="T28" fmla="*/ 159 w 245"/>
                      <a:gd name="T29" fmla="*/ 5 h 245"/>
                      <a:gd name="T30" fmla="*/ 135 w 245"/>
                      <a:gd name="T31" fmla="*/ 0 h 245"/>
                      <a:gd name="T32" fmla="*/ 110 w 245"/>
                      <a:gd name="T33" fmla="*/ 0 h 245"/>
                      <a:gd name="T34" fmla="*/ 86 w 245"/>
                      <a:gd name="T35" fmla="*/ 5 h 245"/>
                      <a:gd name="T36" fmla="*/ 65 w 245"/>
                      <a:gd name="T37" fmla="*/ 14 h 245"/>
                      <a:gd name="T38" fmla="*/ 45 w 245"/>
                      <a:gd name="T39" fmla="*/ 27 h 245"/>
                      <a:gd name="T40" fmla="*/ 28 w 245"/>
                      <a:gd name="T41" fmla="*/ 44 h 245"/>
                      <a:gd name="T42" fmla="*/ 15 w 245"/>
                      <a:gd name="T43" fmla="*/ 64 h 245"/>
                      <a:gd name="T44" fmla="*/ 6 w 245"/>
                      <a:gd name="T45" fmla="*/ 85 h 245"/>
                      <a:gd name="T46" fmla="*/ 0 w 245"/>
                      <a:gd name="T47" fmla="*/ 109 h 245"/>
                      <a:gd name="T48" fmla="*/ 0 w 245"/>
                      <a:gd name="T49" fmla="*/ 134 h 245"/>
                      <a:gd name="T50" fmla="*/ 6 w 245"/>
                      <a:gd name="T51" fmla="*/ 158 h 245"/>
                      <a:gd name="T52" fmla="*/ 15 w 245"/>
                      <a:gd name="T53" fmla="*/ 180 h 245"/>
                      <a:gd name="T54" fmla="*/ 28 w 245"/>
                      <a:gd name="T55" fmla="*/ 200 h 245"/>
                      <a:gd name="T56" fmla="*/ 45 w 245"/>
                      <a:gd name="T57" fmla="*/ 216 h 245"/>
                      <a:gd name="T58" fmla="*/ 65 w 245"/>
                      <a:gd name="T59" fmla="*/ 229 h 245"/>
                      <a:gd name="T60" fmla="*/ 86 w 245"/>
                      <a:gd name="T61" fmla="*/ 238 h 245"/>
                      <a:gd name="T62" fmla="*/ 110 w 245"/>
                      <a:gd name="T63" fmla="*/ 244 h 2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45" h="245">
                        <a:moveTo>
                          <a:pt x="123" y="245"/>
                        </a:moveTo>
                        <a:lnTo>
                          <a:pt x="135" y="244"/>
                        </a:lnTo>
                        <a:lnTo>
                          <a:pt x="147" y="242"/>
                        </a:lnTo>
                        <a:lnTo>
                          <a:pt x="159" y="238"/>
                        </a:lnTo>
                        <a:lnTo>
                          <a:pt x="171" y="234"/>
                        </a:lnTo>
                        <a:lnTo>
                          <a:pt x="181" y="229"/>
                        </a:lnTo>
                        <a:lnTo>
                          <a:pt x="192" y="224"/>
                        </a:lnTo>
                        <a:lnTo>
                          <a:pt x="201" y="216"/>
                        </a:lnTo>
                        <a:lnTo>
                          <a:pt x="209" y="208"/>
                        </a:lnTo>
                        <a:lnTo>
                          <a:pt x="217" y="200"/>
                        </a:lnTo>
                        <a:lnTo>
                          <a:pt x="225" y="191"/>
                        </a:lnTo>
                        <a:lnTo>
                          <a:pt x="230" y="180"/>
                        </a:lnTo>
                        <a:lnTo>
                          <a:pt x="235" y="170"/>
                        </a:lnTo>
                        <a:lnTo>
                          <a:pt x="239" y="158"/>
                        </a:lnTo>
                        <a:lnTo>
                          <a:pt x="243" y="146"/>
                        </a:lnTo>
                        <a:lnTo>
                          <a:pt x="245" y="134"/>
                        </a:lnTo>
                        <a:lnTo>
                          <a:pt x="245" y="122"/>
                        </a:lnTo>
                        <a:lnTo>
                          <a:pt x="245" y="109"/>
                        </a:lnTo>
                        <a:lnTo>
                          <a:pt x="243" y="97"/>
                        </a:lnTo>
                        <a:lnTo>
                          <a:pt x="239" y="85"/>
                        </a:lnTo>
                        <a:lnTo>
                          <a:pt x="235" y="75"/>
                        </a:lnTo>
                        <a:lnTo>
                          <a:pt x="230" y="64"/>
                        </a:lnTo>
                        <a:lnTo>
                          <a:pt x="225" y="54"/>
                        </a:lnTo>
                        <a:lnTo>
                          <a:pt x="217" y="44"/>
                        </a:lnTo>
                        <a:lnTo>
                          <a:pt x="209" y="35"/>
                        </a:lnTo>
                        <a:lnTo>
                          <a:pt x="201" y="27"/>
                        </a:lnTo>
                        <a:lnTo>
                          <a:pt x="192" y="21"/>
                        </a:lnTo>
                        <a:lnTo>
                          <a:pt x="181" y="14"/>
                        </a:lnTo>
                        <a:lnTo>
                          <a:pt x="171" y="9"/>
                        </a:lnTo>
                        <a:lnTo>
                          <a:pt x="159" y="5"/>
                        </a:lnTo>
                        <a:lnTo>
                          <a:pt x="147" y="2"/>
                        </a:lnTo>
                        <a:lnTo>
                          <a:pt x="135" y="0"/>
                        </a:lnTo>
                        <a:lnTo>
                          <a:pt x="123" y="0"/>
                        </a:lnTo>
                        <a:lnTo>
                          <a:pt x="110" y="0"/>
                        </a:lnTo>
                        <a:lnTo>
                          <a:pt x="98" y="2"/>
                        </a:lnTo>
                        <a:lnTo>
                          <a:pt x="86" y="5"/>
                        </a:lnTo>
                        <a:lnTo>
                          <a:pt x="76" y="9"/>
                        </a:lnTo>
                        <a:lnTo>
                          <a:pt x="65" y="14"/>
                        </a:lnTo>
                        <a:lnTo>
                          <a:pt x="55" y="21"/>
                        </a:lnTo>
                        <a:lnTo>
                          <a:pt x="45" y="27"/>
                        </a:lnTo>
                        <a:lnTo>
                          <a:pt x="36" y="35"/>
                        </a:lnTo>
                        <a:lnTo>
                          <a:pt x="28" y="44"/>
                        </a:lnTo>
                        <a:lnTo>
                          <a:pt x="22" y="54"/>
                        </a:lnTo>
                        <a:lnTo>
                          <a:pt x="15" y="64"/>
                        </a:lnTo>
                        <a:lnTo>
                          <a:pt x="10" y="75"/>
                        </a:lnTo>
                        <a:lnTo>
                          <a:pt x="6" y="85"/>
                        </a:lnTo>
                        <a:lnTo>
                          <a:pt x="3" y="97"/>
                        </a:lnTo>
                        <a:lnTo>
                          <a:pt x="0" y="109"/>
                        </a:lnTo>
                        <a:lnTo>
                          <a:pt x="0" y="122"/>
                        </a:lnTo>
                        <a:lnTo>
                          <a:pt x="0" y="134"/>
                        </a:lnTo>
                        <a:lnTo>
                          <a:pt x="3" y="146"/>
                        </a:lnTo>
                        <a:lnTo>
                          <a:pt x="6" y="158"/>
                        </a:lnTo>
                        <a:lnTo>
                          <a:pt x="10" y="170"/>
                        </a:lnTo>
                        <a:lnTo>
                          <a:pt x="15" y="180"/>
                        </a:lnTo>
                        <a:lnTo>
                          <a:pt x="22" y="191"/>
                        </a:lnTo>
                        <a:lnTo>
                          <a:pt x="28" y="200"/>
                        </a:lnTo>
                        <a:lnTo>
                          <a:pt x="36" y="208"/>
                        </a:lnTo>
                        <a:lnTo>
                          <a:pt x="45" y="216"/>
                        </a:lnTo>
                        <a:lnTo>
                          <a:pt x="55" y="224"/>
                        </a:lnTo>
                        <a:lnTo>
                          <a:pt x="65" y="229"/>
                        </a:lnTo>
                        <a:lnTo>
                          <a:pt x="76" y="234"/>
                        </a:lnTo>
                        <a:lnTo>
                          <a:pt x="86" y="238"/>
                        </a:lnTo>
                        <a:lnTo>
                          <a:pt x="98" y="242"/>
                        </a:lnTo>
                        <a:lnTo>
                          <a:pt x="110" y="244"/>
                        </a:lnTo>
                        <a:lnTo>
                          <a:pt x="123" y="245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57" name="Freeform 341"/>
                  <p:cNvSpPr>
                    <a:spLocks/>
                  </p:cNvSpPr>
                  <p:nvPr/>
                </p:nvSpPr>
                <p:spPr bwMode="auto">
                  <a:xfrm>
                    <a:off x="4807" y="1188"/>
                    <a:ext cx="20" cy="20"/>
                  </a:xfrm>
                  <a:custGeom>
                    <a:avLst/>
                    <a:gdLst>
                      <a:gd name="T0" fmla="*/ 41 w 82"/>
                      <a:gd name="T1" fmla="*/ 82 h 82"/>
                      <a:gd name="T2" fmla="*/ 51 w 82"/>
                      <a:gd name="T3" fmla="*/ 82 h 82"/>
                      <a:gd name="T4" fmla="*/ 57 w 82"/>
                      <a:gd name="T5" fmla="*/ 79 h 82"/>
                      <a:gd name="T6" fmla="*/ 65 w 82"/>
                      <a:gd name="T7" fmla="*/ 75 h 82"/>
                      <a:gd name="T8" fmla="*/ 70 w 82"/>
                      <a:gd name="T9" fmla="*/ 70 h 82"/>
                      <a:gd name="T10" fmla="*/ 76 w 82"/>
                      <a:gd name="T11" fmla="*/ 65 h 82"/>
                      <a:gd name="T12" fmla="*/ 80 w 82"/>
                      <a:gd name="T13" fmla="*/ 57 h 82"/>
                      <a:gd name="T14" fmla="*/ 82 w 82"/>
                      <a:gd name="T15" fmla="*/ 49 h 82"/>
                      <a:gd name="T16" fmla="*/ 82 w 82"/>
                      <a:gd name="T17" fmla="*/ 41 h 82"/>
                      <a:gd name="T18" fmla="*/ 82 w 82"/>
                      <a:gd name="T19" fmla="*/ 33 h 82"/>
                      <a:gd name="T20" fmla="*/ 80 w 82"/>
                      <a:gd name="T21" fmla="*/ 25 h 82"/>
                      <a:gd name="T22" fmla="*/ 76 w 82"/>
                      <a:gd name="T23" fmla="*/ 19 h 82"/>
                      <a:gd name="T24" fmla="*/ 70 w 82"/>
                      <a:gd name="T25" fmla="*/ 12 h 82"/>
                      <a:gd name="T26" fmla="*/ 65 w 82"/>
                      <a:gd name="T27" fmla="*/ 8 h 82"/>
                      <a:gd name="T28" fmla="*/ 57 w 82"/>
                      <a:gd name="T29" fmla="*/ 4 h 82"/>
                      <a:gd name="T30" fmla="*/ 51 w 82"/>
                      <a:gd name="T31" fmla="*/ 1 h 82"/>
                      <a:gd name="T32" fmla="*/ 41 w 82"/>
                      <a:gd name="T33" fmla="*/ 0 h 82"/>
                      <a:gd name="T34" fmla="*/ 33 w 82"/>
                      <a:gd name="T35" fmla="*/ 1 h 82"/>
                      <a:gd name="T36" fmla="*/ 26 w 82"/>
                      <a:gd name="T37" fmla="*/ 4 h 82"/>
                      <a:gd name="T38" fmla="*/ 19 w 82"/>
                      <a:gd name="T39" fmla="*/ 8 h 82"/>
                      <a:gd name="T40" fmla="*/ 14 w 82"/>
                      <a:gd name="T41" fmla="*/ 12 h 82"/>
                      <a:gd name="T42" fmla="*/ 8 w 82"/>
                      <a:gd name="T43" fmla="*/ 19 h 82"/>
                      <a:gd name="T44" fmla="*/ 4 w 82"/>
                      <a:gd name="T45" fmla="*/ 25 h 82"/>
                      <a:gd name="T46" fmla="*/ 2 w 82"/>
                      <a:gd name="T47" fmla="*/ 33 h 82"/>
                      <a:gd name="T48" fmla="*/ 0 w 82"/>
                      <a:gd name="T49" fmla="*/ 41 h 82"/>
                      <a:gd name="T50" fmla="*/ 2 w 82"/>
                      <a:gd name="T51" fmla="*/ 49 h 82"/>
                      <a:gd name="T52" fmla="*/ 4 w 82"/>
                      <a:gd name="T53" fmla="*/ 57 h 82"/>
                      <a:gd name="T54" fmla="*/ 8 w 82"/>
                      <a:gd name="T55" fmla="*/ 65 h 82"/>
                      <a:gd name="T56" fmla="*/ 14 w 82"/>
                      <a:gd name="T57" fmla="*/ 70 h 82"/>
                      <a:gd name="T58" fmla="*/ 19 w 82"/>
                      <a:gd name="T59" fmla="*/ 75 h 82"/>
                      <a:gd name="T60" fmla="*/ 26 w 82"/>
                      <a:gd name="T61" fmla="*/ 79 h 82"/>
                      <a:gd name="T62" fmla="*/ 33 w 82"/>
                      <a:gd name="T63" fmla="*/ 82 h 82"/>
                      <a:gd name="T64" fmla="*/ 41 w 82"/>
                      <a:gd name="T65" fmla="*/ 82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82" h="82">
                        <a:moveTo>
                          <a:pt x="41" y="82"/>
                        </a:moveTo>
                        <a:lnTo>
                          <a:pt x="51" y="82"/>
                        </a:lnTo>
                        <a:lnTo>
                          <a:pt x="57" y="79"/>
                        </a:lnTo>
                        <a:lnTo>
                          <a:pt x="65" y="75"/>
                        </a:lnTo>
                        <a:lnTo>
                          <a:pt x="70" y="70"/>
                        </a:lnTo>
                        <a:lnTo>
                          <a:pt x="76" y="65"/>
                        </a:lnTo>
                        <a:lnTo>
                          <a:pt x="80" y="57"/>
                        </a:lnTo>
                        <a:lnTo>
                          <a:pt x="82" y="49"/>
                        </a:lnTo>
                        <a:lnTo>
                          <a:pt x="82" y="41"/>
                        </a:lnTo>
                        <a:lnTo>
                          <a:pt x="82" y="33"/>
                        </a:lnTo>
                        <a:lnTo>
                          <a:pt x="80" y="25"/>
                        </a:lnTo>
                        <a:lnTo>
                          <a:pt x="76" y="19"/>
                        </a:lnTo>
                        <a:lnTo>
                          <a:pt x="70" y="12"/>
                        </a:lnTo>
                        <a:lnTo>
                          <a:pt x="65" y="8"/>
                        </a:lnTo>
                        <a:lnTo>
                          <a:pt x="57" y="4"/>
                        </a:lnTo>
                        <a:lnTo>
                          <a:pt x="51" y="1"/>
                        </a:lnTo>
                        <a:lnTo>
                          <a:pt x="41" y="0"/>
                        </a:lnTo>
                        <a:lnTo>
                          <a:pt x="33" y="1"/>
                        </a:lnTo>
                        <a:lnTo>
                          <a:pt x="26" y="4"/>
                        </a:lnTo>
                        <a:lnTo>
                          <a:pt x="19" y="8"/>
                        </a:lnTo>
                        <a:lnTo>
                          <a:pt x="14" y="12"/>
                        </a:lnTo>
                        <a:lnTo>
                          <a:pt x="8" y="19"/>
                        </a:lnTo>
                        <a:lnTo>
                          <a:pt x="4" y="25"/>
                        </a:lnTo>
                        <a:lnTo>
                          <a:pt x="2" y="33"/>
                        </a:lnTo>
                        <a:lnTo>
                          <a:pt x="0" y="41"/>
                        </a:lnTo>
                        <a:lnTo>
                          <a:pt x="2" y="49"/>
                        </a:lnTo>
                        <a:lnTo>
                          <a:pt x="4" y="57"/>
                        </a:lnTo>
                        <a:lnTo>
                          <a:pt x="8" y="65"/>
                        </a:lnTo>
                        <a:lnTo>
                          <a:pt x="14" y="70"/>
                        </a:lnTo>
                        <a:lnTo>
                          <a:pt x="19" y="75"/>
                        </a:lnTo>
                        <a:lnTo>
                          <a:pt x="26" y="79"/>
                        </a:lnTo>
                        <a:lnTo>
                          <a:pt x="33" y="82"/>
                        </a:lnTo>
                        <a:lnTo>
                          <a:pt x="41" y="82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58" name="Freeform 342"/>
                  <p:cNvSpPr>
                    <a:spLocks/>
                  </p:cNvSpPr>
                  <p:nvPr/>
                </p:nvSpPr>
                <p:spPr bwMode="auto">
                  <a:xfrm>
                    <a:off x="4807" y="1188"/>
                    <a:ext cx="20" cy="20"/>
                  </a:xfrm>
                  <a:custGeom>
                    <a:avLst/>
                    <a:gdLst>
                      <a:gd name="T0" fmla="*/ 41 w 82"/>
                      <a:gd name="T1" fmla="*/ 82 h 82"/>
                      <a:gd name="T2" fmla="*/ 51 w 82"/>
                      <a:gd name="T3" fmla="*/ 82 h 82"/>
                      <a:gd name="T4" fmla="*/ 57 w 82"/>
                      <a:gd name="T5" fmla="*/ 79 h 82"/>
                      <a:gd name="T6" fmla="*/ 65 w 82"/>
                      <a:gd name="T7" fmla="*/ 75 h 82"/>
                      <a:gd name="T8" fmla="*/ 70 w 82"/>
                      <a:gd name="T9" fmla="*/ 70 h 82"/>
                      <a:gd name="T10" fmla="*/ 76 w 82"/>
                      <a:gd name="T11" fmla="*/ 65 h 82"/>
                      <a:gd name="T12" fmla="*/ 80 w 82"/>
                      <a:gd name="T13" fmla="*/ 57 h 82"/>
                      <a:gd name="T14" fmla="*/ 82 w 82"/>
                      <a:gd name="T15" fmla="*/ 49 h 82"/>
                      <a:gd name="T16" fmla="*/ 82 w 82"/>
                      <a:gd name="T17" fmla="*/ 41 h 82"/>
                      <a:gd name="T18" fmla="*/ 82 w 82"/>
                      <a:gd name="T19" fmla="*/ 33 h 82"/>
                      <a:gd name="T20" fmla="*/ 80 w 82"/>
                      <a:gd name="T21" fmla="*/ 25 h 82"/>
                      <a:gd name="T22" fmla="*/ 76 w 82"/>
                      <a:gd name="T23" fmla="*/ 19 h 82"/>
                      <a:gd name="T24" fmla="*/ 70 w 82"/>
                      <a:gd name="T25" fmla="*/ 12 h 82"/>
                      <a:gd name="T26" fmla="*/ 65 w 82"/>
                      <a:gd name="T27" fmla="*/ 8 h 82"/>
                      <a:gd name="T28" fmla="*/ 57 w 82"/>
                      <a:gd name="T29" fmla="*/ 4 h 82"/>
                      <a:gd name="T30" fmla="*/ 51 w 82"/>
                      <a:gd name="T31" fmla="*/ 1 h 82"/>
                      <a:gd name="T32" fmla="*/ 41 w 82"/>
                      <a:gd name="T33" fmla="*/ 0 h 82"/>
                      <a:gd name="T34" fmla="*/ 33 w 82"/>
                      <a:gd name="T35" fmla="*/ 1 h 82"/>
                      <a:gd name="T36" fmla="*/ 26 w 82"/>
                      <a:gd name="T37" fmla="*/ 4 h 82"/>
                      <a:gd name="T38" fmla="*/ 19 w 82"/>
                      <a:gd name="T39" fmla="*/ 8 h 82"/>
                      <a:gd name="T40" fmla="*/ 14 w 82"/>
                      <a:gd name="T41" fmla="*/ 12 h 82"/>
                      <a:gd name="T42" fmla="*/ 8 w 82"/>
                      <a:gd name="T43" fmla="*/ 19 h 82"/>
                      <a:gd name="T44" fmla="*/ 4 w 82"/>
                      <a:gd name="T45" fmla="*/ 25 h 82"/>
                      <a:gd name="T46" fmla="*/ 2 w 82"/>
                      <a:gd name="T47" fmla="*/ 33 h 82"/>
                      <a:gd name="T48" fmla="*/ 0 w 82"/>
                      <a:gd name="T49" fmla="*/ 41 h 82"/>
                      <a:gd name="T50" fmla="*/ 2 w 82"/>
                      <a:gd name="T51" fmla="*/ 49 h 82"/>
                      <a:gd name="T52" fmla="*/ 4 w 82"/>
                      <a:gd name="T53" fmla="*/ 57 h 82"/>
                      <a:gd name="T54" fmla="*/ 8 w 82"/>
                      <a:gd name="T55" fmla="*/ 65 h 82"/>
                      <a:gd name="T56" fmla="*/ 14 w 82"/>
                      <a:gd name="T57" fmla="*/ 70 h 82"/>
                      <a:gd name="T58" fmla="*/ 19 w 82"/>
                      <a:gd name="T59" fmla="*/ 75 h 82"/>
                      <a:gd name="T60" fmla="*/ 26 w 82"/>
                      <a:gd name="T61" fmla="*/ 79 h 82"/>
                      <a:gd name="T62" fmla="*/ 33 w 82"/>
                      <a:gd name="T63" fmla="*/ 82 h 82"/>
                      <a:gd name="T64" fmla="*/ 41 w 82"/>
                      <a:gd name="T65" fmla="*/ 82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82" h="82">
                        <a:moveTo>
                          <a:pt x="41" y="82"/>
                        </a:moveTo>
                        <a:lnTo>
                          <a:pt x="51" y="82"/>
                        </a:lnTo>
                        <a:lnTo>
                          <a:pt x="57" y="79"/>
                        </a:lnTo>
                        <a:lnTo>
                          <a:pt x="65" y="75"/>
                        </a:lnTo>
                        <a:lnTo>
                          <a:pt x="70" y="70"/>
                        </a:lnTo>
                        <a:lnTo>
                          <a:pt x="76" y="65"/>
                        </a:lnTo>
                        <a:lnTo>
                          <a:pt x="80" y="57"/>
                        </a:lnTo>
                        <a:lnTo>
                          <a:pt x="82" y="49"/>
                        </a:lnTo>
                        <a:lnTo>
                          <a:pt x="82" y="41"/>
                        </a:lnTo>
                        <a:lnTo>
                          <a:pt x="82" y="33"/>
                        </a:lnTo>
                        <a:lnTo>
                          <a:pt x="80" y="25"/>
                        </a:lnTo>
                        <a:lnTo>
                          <a:pt x="76" y="19"/>
                        </a:lnTo>
                        <a:lnTo>
                          <a:pt x="70" y="12"/>
                        </a:lnTo>
                        <a:lnTo>
                          <a:pt x="65" y="8"/>
                        </a:lnTo>
                        <a:lnTo>
                          <a:pt x="57" y="4"/>
                        </a:lnTo>
                        <a:lnTo>
                          <a:pt x="51" y="1"/>
                        </a:lnTo>
                        <a:lnTo>
                          <a:pt x="41" y="0"/>
                        </a:lnTo>
                        <a:lnTo>
                          <a:pt x="33" y="1"/>
                        </a:lnTo>
                        <a:lnTo>
                          <a:pt x="26" y="4"/>
                        </a:lnTo>
                        <a:lnTo>
                          <a:pt x="19" y="8"/>
                        </a:lnTo>
                        <a:lnTo>
                          <a:pt x="14" y="12"/>
                        </a:lnTo>
                        <a:lnTo>
                          <a:pt x="8" y="19"/>
                        </a:lnTo>
                        <a:lnTo>
                          <a:pt x="4" y="25"/>
                        </a:lnTo>
                        <a:lnTo>
                          <a:pt x="2" y="33"/>
                        </a:lnTo>
                        <a:lnTo>
                          <a:pt x="0" y="41"/>
                        </a:lnTo>
                        <a:lnTo>
                          <a:pt x="2" y="49"/>
                        </a:lnTo>
                        <a:lnTo>
                          <a:pt x="4" y="57"/>
                        </a:lnTo>
                        <a:lnTo>
                          <a:pt x="8" y="65"/>
                        </a:lnTo>
                        <a:lnTo>
                          <a:pt x="14" y="70"/>
                        </a:lnTo>
                        <a:lnTo>
                          <a:pt x="19" y="75"/>
                        </a:lnTo>
                        <a:lnTo>
                          <a:pt x="26" y="79"/>
                        </a:lnTo>
                        <a:lnTo>
                          <a:pt x="33" y="82"/>
                        </a:lnTo>
                        <a:lnTo>
                          <a:pt x="41" y="82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59" name="Freeform 343"/>
                  <p:cNvSpPr>
                    <a:spLocks/>
                  </p:cNvSpPr>
                  <p:nvPr/>
                </p:nvSpPr>
                <p:spPr bwMode="auto">
                  <a:xfrm>
                    <a:off x="4787" y="1347"/>
                    <a:ext cx="27" cy="27"/>
                  </a:xfrm>
                  <a:custGeom>
                    <a:avLst/>
                    <a:gdLst>
                      <a:gd name="T0" fmla="*/ 54 w 109"/>
                      <a:gd name="T1" fmla="*/ 110 h 110"/>
                      <a:gd name="T2" fmla="*/ 65 w 109"/>
                      <a:gd name="T3" fmla="*/ 109 h 110"/>
                      <a:gd name="T4" fmla="*/ 76 w 109"/>
                      <a:gd name="T5" fmla="*/ 105 h 110"/>
                      <a:gd name="T6" fmla="*/ 85 w 109"/>
                      <a:gd name="T7" fmla="*/ 101 h 110"/>
                      <a:gd name="T8" fmla="*/ 93 w 109"/>
                      <a:gd name="T9" fmla="*/ 94 h 110"/>
                      <a:gd name="T10" fmla="*/ 99 w 109"/>
                      <a:gd name="T11" fmla="*/ 86 h 110"/>
                      <a:gd name="T12" fmla="*/ 105 w 109"/>
                      <a:gd name="T13" fmla="*/ 76 h 110"/>
                      <a:gd name="T14" fmla="*/ 109 w 109"/>
                      <a:gd name="T15" fmla="*/ 66 h 110"/>
                      <a:gd name="T16" fmla="*/ 109 w 109"/>
                      <a:gd name="T17" fmla="*/ 54 h 110"/>
                      <a:gd name="T18" fmla="*/ 109 w 109"/>
                      <a:gd name="T19" fmla="*/ 44 h 110"/>
                      <a:gd name="T20" fmla="*/ 105 w 109"/>
                      <a:gd name="T21" fmla="*/ 33 h 110"/>
                      <a:gd name="T22" fmla="*/ 99 w 109"/>
                      <a:gd name="T23" fmla="*/ 24 h 110"/>
                      <a:gd name="T24" fmla="*/ 93 w 109"/>
                      <a:gd name="T25" fmla="*/ 16 h 110"/>
                      <a:gd name="T26" fmla="*/ 85 w 109"/>
                      <a:gd name="T27" fmla="*/ 10 h 110"/>
                      <a:gd name="T28" fmla="*/ 76 w 109"/>
                      <a:gd name="T29" fmla="*/ 4 h 110"/>
                      <a:gd name="T30" fmla="*/ 65 w 109"/>
                      <a:gd name="T31" fmla="*/ 2 h 110"/>
                      <a:gd name="T32" fmla="*/ 54 w 109"/>
                      <a:gd name="T33" fmla="*/ 0 h 110"/>
                      <a:gd name="T34" fmla="*/ 44 w 109"/>
                      <a:gd name="T35" fmla="*/ 2 h 110"/>
                      <a:gd name="T36" fmla="*/ 33 w 109"/>
                      <a:gd name="T37" fmla="*/ 4 h 110"/>
                      <a:gd name="T38" fmla="*/ 24 w 109"/>
                      <a:gd name="T39" fmla="*/ 10 h 110"/>
                      <a:gd name="T40" fmla="*/ 16 w 109"/>
                      <a:gd name="T41" fmla="*/ 16 h 110"/>
                      <a:gd name="T42" fmla="*/ 10 w 109"/>
                      <a:gd name="T43" fmla="*/ 24 h 110"/>
                      <a:gd name="T44" fmla="*/ 4 w 109"/>
                      <a:gd name="T45" fmla="*/ 33 h 110"/>
                      <a:gd name="T46" fmla="*/ 2 w 109"/>
                      <a:gd name="T47" fmla="*/ 44 h 110"/>
                      <a:gd name="T48" fmla="*/ 0 w 109"/>
                      <a:gd name="T49" fmla="*/ 54 h 110"/>
                      <a:gd name="T50" fmla="*/ 2 w 109"/>
                      <a:gd name="T51" fmla="*/ 66 h 110"/>
                      <a:gd name="T52" fmla="*/ 4 w 109"/>
                      <a:gd name="T53" fmla="*/ 76 h 110"/>
                      <a:gd name="T54" fmla="*/ 10 w 109"/>
                      <a:gd name="T55" fmla="*/ 86 h 110"/>
                      <a:gd name="T56" fmla="*/ 16 w 109"/>
                      <a:gd name="T57" fmla="*/ 94 h 110"/>
                      <a:gd name="T58" fmla="*/ 24 w 109"/>
                      <a:gd name="T59" fmla="*/ 101 h 110"/>
                      <a:gd name="T60" fmla="*/ 33 w 109"/>
                      <a:gd name="T61" fmla="*/ 105 h 110"/>
                      <a:gd name="T62" fmla="*/ 44 w 109"/>
                      <a:gd name="T63" fmla="*/ 109 h 110"/>
                      <a:gd name="T64" fmla="*/ 54 w 109"/>
                      <a:gd name="T65" fmla="*/ 110 h 1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109" h="110">
                        <a:moveTo>
                          <a:pt x="54" y="110"/>
                        </a:moveTo>
                        <a:lnTo>
                          <a:pt x="65" y="109"/>
                        </a:lnTo>
                        <a:lnTo>
                          <a:pt x="76" y="105"/>
                        </a:lnTo>
                        <a:lnTo>
                          <a:pt x="85" y="101"/>
                        </a:lnTo>
                        <a:lnTo>
                          <a:pt x="93" y="94"/>
                        </a:lnTo>
                        <a:lnTo>
                          <a:pt x="99" y="86"/>
                        </a:lnTo>
                        <a:lnTo>
                          <a:pt x="105" y="76"/>
                        </a:lnTo>
                        <a:lnTo>
                          <a:pt x="109" y="66"/>
                        </a:lnTo>
                        <a:lnTo>
                          <a:pt x="109" y="54"/>
                        </a:lnTo>
                        <a:lnTo>
                          <a:pt x="109" y="44"/>
                        </a:lnTo>
                        <a:lnTo>
                          <a:pt x="105" y="33"/>
                        </a:lnTo>
                        <a:lnTo>
                          <a:pt x="99" y="24"/>
                        </a:lnTo>
                        <a:lnTo>
                          <a:pt x="93" y="16"/>
                        </a:lnTo>
                        <a:lnTo>
                          <a:pt x="85" y="10"/>
                        </a:lnTo>
                        <a:lnTo>
                          <a:pt x="76" y="4"/>
                        </a:lnTo>
                        <a:lnTo>
                          <a:pt x="65" y="2"/>
                        </a:lnTo>
                        <a:lnTo>
                          <a:pt x="54" y="0"/>
                        </a:lnTo>
                        <a:lnTo>
                          <a:pt x="44" y="2"/>
                        </a:lnTo>
                        <a:lnTo>
                          <a:pt x="33" y="4"/>
                        </a:lnTo>
                        <a:lnTo>
                          <a:pt x="24" y="10"/>
                        </a:lnTo>
                        <a:lnTo>
                          <a:pt x="16" y="16"/>
                        </a:lnTo>
                        <a:lnTo>
                          <a:pt x="10" y="24"/>
                        </a:lnTo>
                        <a:lnTo>
                          <a:pt x="4" y="33"/>
                        </a:lnTo>
                        <a:lnTo>
                          <a:pt x="2" y="44"/>
                        </a:lnTo>
                        <a:lnTo>
                          <a:pt x="0" y="54"/>
                        </a:lnTo>
                        <a:lnTo>
                          <a:pt x="2" y="66"/>
                        </a:lnTo>
                        <a:lnTo>
                          <a:pt x="4" y="76"/>
                        </a:lnTo>
                        <a:lnTo>
                          <a:pt x="10" y="86"/>
                        </a:lnTo>
                        <a:lnTo>
                          <a:pt x="16" y="94"/>
                        </a:lnTo>
                        <a:lnTo>
                          <a:pt x="24" y="101"/>
                        </a:lnTo>
                        <a:lnTo>
                          <a:pt x="33" y="105"/>
                        </a:lnTo>
                        <a:lnTo>
                          <a:pt x="44" y="109"/>
                        </a:lnTo>
                        <a:lnTo>
                          <a:pt x="54" y="110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60" name="Freeform 344"/>
                  <p:cNvSpPr>
                    <a:spLocks/>
                  </p:cNvSpPr>
                  <p:nvPr/>
                </p:nvSpPr>
                <p:spPr bwMode="auto">
                  <a:xfrm>
                    <a:off x="4787" y="1347"/>
                    <a:ext cx="27" cy="27"/>
                  </a:xfrm>
                  <a:custGeom>
                    <a:avLst/>
                    <a:gdLst>
                      <a:gd name="T0" fmla="*/ 54 w 109"/>
                      <a:gd name="T1" fmla="*/ 110 h 110"/>
                      <a:gd name="T2" fmla="*/ 65 w 109"/>
                      <a:gd name="T3" fmla="*/ 109 h 110"/>
                      <a:gd name="T4" fmla="*/ 76 w 109"/>
                      <a:gd name="T5" fmla="*/ 105 h 110"/>
                      <a:gd name="T6" fmla="*/ 85 w 109"/>
                      <a:gd name="T7" fmla="*/ 101 h 110"/>
                      <a:gd name="T8" fmla="*/ 93 w 109"/>
                      <a:gd name="T9" fmla="*/ 94 h 110"/>
                      <a:gd name="T10" fmla="*/ 99 w 109"/>
                      <a:gd name="T11" fmla="*/ 86 h 110"/>
                      <a:gd name="T12" fmla="*/ 105 w 109"/>
                      <a:gd name="T13" fmla="*/ 76 h 110"/>
                      <a:gd name="T14" fmla="*/ 109 w 109"/>
                      <a:gd name="T15" fmla="*/ 66 h 110"/>
                      <a:gd name="T16" fmla="*/ 109 w 109"/>
                      <a:gd name="T17" fmla="*/ 54 h 110"/>
                      <a:gd name="T18" fmla="*/ 109 w 109"/>
                      <a:gd name="T19" fmla="*/ 44 h 110"/>
                      <a:gd name="T20" fmla="*/ 105 w 109"/>
                      <a:gd name="T21" fmla="*/ 33 h 110"/>
                      <a:gd name="T22" fmla="*/ 99 w 109"/>
                      <a:gd name="T23" fmla="*/ 24 h 110"/>
                      <a:gd name="T24" fmla="*/ 93 w 109"/>
                      <a:gd name="T25" fmla="*/ 16 h 110"/>
                      <a:gd name="T26" fmla="*/ 85 w 109"/>
                      <a:gd name="T27" fmla="*/ 10 h 110"/>
                      <a:gd name="T28" fmla="*/ 76 w 109"/>
                      <a:gd name="T29" fmla="*/ 4 h 110"/>
                      <a:gd name="T30" fmla="*/ 65 w 109"/>
                      <a:gd name="T31" fmla="*/ 2 h 110"/>
                      <a:gd name="T32" fmla="*/ 54 w 109"/>
                      <a:gd name="T33" fmla="*/ 0 h 110"/>
                      <a:gd name="T34" fmla="*/ 44 w 109"/>
                      <a:gd name="T35" fmla="*/ 2 h 110"/>
                      <a:gd name="T36" fmla="*/ 33 w 109"/>
                      <a:gd name="T37" fmla="*/ 4 h 110"/>
                      <a:gd name="T38" fmla="*/ 24 w 109"/>
                      <a:gd name="T39" fmla="*/ 10 h 110"/>
                      <a:gd name="T40" fmla="*/ 16 w 109"/>
                      <a:gd name="T41" fmla="*/ 16 h 110"/>
                      <a:gd name="T42" fmla="*/ 10 w 109"/>
                      <a:gd name="T43" fmla="*/ 24 h 110"/>
                      <a:gd name="T44" fmla="*/ 4 w 109"/>
                      <a:gd name="T45" fmla="*/ 33 h 110"/>
                      <a:gd name="T46" fmla="*/ 2 w 109"/>
                      <a:gd name="T47" fmla="*/ 44 h 110"/>
                      <a:gd name="T48" fmla="*/ 0 w 109"/>
                      <a:gd name="T49" fmla="*/ 54 h 110"/>
                      <a:gd name="T50" fmla="*/ 2 w 109"/>
                      <a:gd name="T51" fmla="*/ 66 h 110"/>
                      <a:gd name="T52" fmla="*/ 4 w 109"/>
                      <a:gd name="T53" fmla="*/ 76 h 110"/>
                      <a:gd name="T54" fmla="*/ 10 w 109"/>
                      <a:gd name="T55" fmla="*/ 86 h 110"/>
                      <a:gd name="T56" fmla="*/ 16 w 109"/>
                      <a:gd name="T57" fmla="*/ 94 h 110"/>
                      <a:gd name="T58" fmla="*/ 24 w 109"/>
                      <a:gd name="T59" fmla="*/ 101 h 110"/>
                      <a:gd name="T60" fmla="*/ 33 w 109"/>
                      <a:gd name="T61" fmla="*/ 105 h 110"/>
                      <a:gd name="T62" fmla="*/ 44 w 109"/>
                      <a:gd name="T63" fmla="*/ 109 h 110"/>
                      <a:gd name="T64" fmla="*/ 54 w 109"/>
                      <a:gd name="T65" fmla="*/ 110 h 1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109" h="110">
                        <a:moveTo>
                          <a:pt x="54" y="110"/>
                        </a:moveTo>
                        <a:lnTo>
                          <a:pt x="65" y="109"/>
                        </a:lnTo>
                        <a:lnTo>
                          <a:pt x="76" y="105"/>
                        </a:lnTo>
                        <a:lnTo>
                          <a:pt x="85" y="101"/>
                        </a:lnTo>
                        <a:lnTo>
                          <a:pt x="93" y="94"/>
                        </a:lnTo>
                        <a:lnTo>
                          <a:pt x="99" y="86"/>
                        </a:lnTo>
                        <a:lnTo>
                          <a:pt x="105" y="76"/>
                        </a:lnTo>
                        <a:lnTo>
                          <a:pt x="109" y="66"/>
                        </a:lnTo>
                        <a:lnTo>
                          <a:pt x="109" y="54"/>
                        </a:lnTo>
                        <a:lnTo>
                          <a:pt x="109" y="44"/>
                        </a:lnTo>
                        <a:lnTo>
                          <a:pt x="105" y="33"/>
                        </a:lnTo>
                        <a:lnTo>
                          <a:pt x="99" y="24"/>
                        </a:lnTo>
                        <a:lnTo>
                          <a:pt x="93" y="16"/>
                        </a:lnTo>
                        <a:lnTo>
                          <a:pt x="85" y="10"/>
                        </a:lnTo>
                        <a:lnTo>
                          <a:pt x="76" y="4"/>
                        </a:lnTo>
                        <a:lnTo>
                          <a:pt x="65" y="2"/>
                        </a:lnTo>
                        <a:lnTo>
                          <a:pt x="54" y="0"/>
                        </a:lnTo>
                        <a:lnTo>
                          <a:pt x="44" y="2"/>
                        </a:lnTo>
                        <a:lnTo>
                          <a:pt x="33" y="4"/>
                        </a:lnTo>
                        <a:lnTo>
                          <a:pt x="24" y="10"/>
                        </a:lnTo>
                        <a:lnTo>
                          <a:pt x="16" y="16"/>
                        </a:lnTo>
                        <a:lnTo>
                          <a:pt x="10" y="24"/>
                        </a:lnTo>
                        <a:lnTo>
                          <a:pt x="4" y="33"/>
                        </a:lnTo>
                        <a:lnTo>
                          <a:pt x="2" y="44"/>
                        </a:lnTo>
                        <a:lnTo>
                          <a:pt x="0" y="54"/>
                        </a:lnTo>
                        <a:lnTo>
                          <a:pt x="2" y="66"/>
                        </a:lnTo>
                        <a:lnTo>
                          <a:pt x="4" y="76"/>
                        </a:lnTo>
                        <a:lnTo>
                          <a:pt x="10" y="86"/>
                        </a:lnTo>
                        <a:lnTo>
                          <a:pt x="16" y="94"/>
                        </a:lnTo>
                        <a:lnTo>
                          <a:pt x="24" y="101"/>
                        </a:lnTo>
                        <a:lnTo>
                          <a:pt x="33" y="105"/>
                        </a:lnTo>
                        <a:lnTo>
                          <a:pt x="44" y="109"/>
                        </a:lnTo>
                        <a:lnTo>
                          <a:pt x="54" y="110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61" name="Freeform 345"/>
                  <p:cNvSpPr>
                    <a:spLocks/>
                  </p:cNvSpPr>
                  <p:nvPr/>
                </p:nvSpPr>
                <p:spPr bwMode="auto">
                  <a:xfrm>
                    <a:off x="4655" y="1708"/>
                    <a:ext cx="822" cy="15"/>
                  </a:xfrm>
                  <a:custGeom>
                    <a:avLst/>
                    <a:gdLst>
                      <a:gd name="T0" fmla="*/ 3291 w 3291"/>
                      <a:gd name="T1" fmla="*/ 29 h 58"/>
                      <a:gd name="T2" fmla="*/ 3262 w 3291"/>
                      <a:gd name="T3" fmla="*/ 0 h 58"/>
                      <a:gd name="T4" fmla="*/ 0 w 3291"/>
                      <a:gd name="T5" fmla="*/ 0 h 58"/>
                      <a:gd name="T6" fmla="*/ 0 w 3291"/>
                      <a:gd name="T7" fmla="*/ 58 h 58"/>
                      <a:gd name="T8" fmla="*/ 3262 w 3291"/>
                      <a:gd name="T9" fmla="*/ 58 h 58"/>
                      <a:gd name="T10" fmla="*/ 3291 w 3291"/>
                      <a:gd name="T11" fmla="*/ 29 h 58"/>
                      <a:gd name="T12" fmla="*/ 3262 w 3291"/>
                      <a:gd name="T13" fmla="*/ 58 h 58"/>
                      <a:gd name="T14" fmla="*/ 3291 w 3291"/>
                      <a:gd name="T15" fmla="*/ 58 h 58"/>
                      <a:gd name="T16" fmla="*/ 3291 w 3291"/>
                      <a:gd name="T17" fmla="*/ 29 h 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291" h="58">
                        <a:moveTo>
                          <a:pt x="3291" y="29"/>
                        </a:moveTo>
                        <a:lnTo>
                          <a:pt x="3262" y="0"/>
                        </a:lnTo>
                        <a:lnTo>
                          <a:pt x="0" y="0"/>
                        </a:lnTo>
                        <a:lnTo>
                          <a:pt x="0" y="58"/>
                        </a:lnTo>
                        <a:lnTo>
                          <a:pt x="3262" y="58"/>
                        </a:lnTo>
                        <a:lnTo>
                          <a:pt x="3291" y="29"/>
                        </a:lnTo>
                        <a:lnTo>
                          <a:pt x="3262" y="58"/>
                        </a:lnTo>
                        <a:lnTo>
                          <a:pt x="3291" y="58"/>
                        </a:lnTo>
                        <a:lnTo>
                          <a:pt x="3291" y="29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62" name="Freeform 346"/>
                  <p:cNvSpPr>
                    <a:spLocks/>
                  </p:cNvSpPr>
                  <p:nvPr/>
                </p:nvSpPr>
                <p:spPr bwMode="auto">
                  <a:xfrm>
                    <a:off x="5463" y="1163"/>
                    <a:ext cx="14" cy="553"/>
                  </a:xfrm>
                  <a:custGeom>
                    <a:avLst/>
                    <a:gdLst>
                      <a:gd name="T0" fmla="*/ 29 w 58"/>
                      <a:gd name="T1" fmla="*/ 0 h 2210"/>
                      <a:gd name="T2" fmla="*/ 0 w 58"/>
                      <a:gd name="T3" fmla="*/ 27 h 2210"/>
                      <a:gd name="T4" fmla="*/ 0 w 58"/>
                      <a:gd name="T5" fmla="*/ 2210 h 2210"/>
                      <a:gd name="T6" fmla="*/ 58 w 58"/>
                      <a:gd name="T7" fmla="*/ 2210 h 2210"/>
                      <a:gd name="T8" fmla="*/ 58 w 58"/>
                      <a:gd name="T9" fmla="*/ 27 h 2210"/>
                      <a:gd name="T10" fmla="*/ 29 w 58"/>
                      <a:gd name="T11" fmla="*/ 0 h 2210"/>
                      <a:gd name="T12" fmla="*/ 58 w 58"/>
                      <a:gd name="T13" fmla="*/ 27 h 2210"/>
                      <a:gd name="T14" fmla="*/ 58 w 58"/>
                      <a:gd name="T15" fmla="*/ 0 h 2210"/>
                      <a:gd name="T16" fmla="*/ 29 w 58"/>
                      <a:gd name="T17" fmla="*/ 0 h 22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8" h="2210">
                        <a:moveTo>
                          <a:pt x="29" y="0"/>
                        </a:moveTo>
                        <a:lnTo>
                          <a:pt x="0" y="27"/>
                        </a:lnTo>
                        <a:lnTo>
                          <a:pt x="0" y="2210"/>
                        </a:lnTo>
                        <a:lnTo>
                          <a:pt x="58" y="2210"/>
                        </a:lnTo>
                        <a:lnTo>
                          <a:pt x="58" y="27"/>
                        </a:lnTo>
                        <a:lnTo>
                          <a:pt x="29" y="0"/>
                        </a:lnTo>
                        <a:lnTo>
                          <a:pt x="58" y="27"/>
                        </a:lnTo>
                        <a:lnTo>
                          <a:pt x="58" y="0"/>
                        </a:ln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63" name="Freeform 347"/>
                  <p:cNvSpPr>
                    <a:spLocks/>
                  </p:cNvSpPr>
                  <p:nvPr/>
                </p:nvSpPr>
                <p:spPr bwMode="auto">
                  <a:xfrm>
                    <a:off x="4647" y="1163"/>
                    <a:ext cx="823" cy="14"/>
                  </a:xfrm>
                  <a:custGeom>
                    <a:avLst/>
                    <a:gdLst>
                      <a:gd name="T0" fmla="*/ 0 w 3291"/>
                      <a:gd name="T1" fmla="*/ 27 h 56"/>
                      <a:gd name="T2" fmla="*/ 29 w 3291"/>
                      <a:gd name="T3" fmla="*/ 56 h 56"/>
                      <a:gd name="T4" fmla="*/ 3291 w 3291"/>
                      <a:gd name="T5" fmla="*/ 56 h 56"/>
                      <a:gd name="T6" fmla="*/ 3291 w 3291"/>
                      <a:gd name="T7" fmla="*/ 0 h 56"/>
                      <a:gd name="T8" fmla="*/ 29 w 3291"/>
                      <a:gd name="T9" fmla="*/ 0 h 56"/>
                      <a:gd name="T10" fmla="*/ 0 w 3291"/>
                      <a:gd name="T11" fmla="*/ 27 h 56"/>
                      <a:gd name="T12" fmla="*/ 29 w 3291"/>
                      <a:gd name="T13" fmla="*/ 0 h 56"/>
                      <a:gd name="T14" fmla="*/ 0 w 3291"/>
                      <a:gd name="T15" fmla="*/ 0 h 56"/>
                      <a:gd name="T16" fmla="*/ 0 w 3291"/>
                      <a:gd name="T17" fmla="*/ 27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291" h="56">
                        <a:moveTo>
                          <a:pt x="0" y="27"/>
                        </a:moveTo>
                        <a:lnTo>
                          <a:pt x="29" y="56"/>
                        </a:lnTo>
                        <a:lnTo>
                          <a:pt x="3291" y="56"/>
                        </a:lnTo>
                        <a:lnTo>
                          <a:pt x="3291" y="0"/>
                        </a:lnTo>
                        <a:lnTo>
                          <a:pt x="29" y="0"/>
                        </a:lnTo>
                        <a:lnTo>
                          <a:pt x="0" y="27"/>
                        </a:lnTo>
                        <a:lnTo>
                          <a:pt x="29" y="0"/>
                        </a:lnTo>
                        <a:lnTo>
                          <a:pt x="0" y="0"/>
                        </a:lnTo>
                        <a:lnTo>
                          <a:pt x="0" y="27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64" name="Freeform 348"/>
                  <p:cNvSpPr>
                    <a:spLocks/>
                  </p:cNvSpPr>
                  <p:nvPr/>
                </p:nvSpPr>
                <p:spPr bwMode="auto">
                  <a:xfrm>
                    <a:off x="4647" y="1170"/>
                    <a:ext cx="15" cy="553"/>
                  </a:xfrm>
                  <a:custGeom>
                    <a:avLst/>
                    <a:gdLst>
                      <a:gd name="T0" fmla="*/ 29 w 57"/>
                      <a:gd name="T1" fmla="*/ 2212 h 2212"/>
                      <a:gd name="T2" fmla="*/ 57 w 57"/>
                      <a:gd name="T3" fmla="*/ 2183 h 2212"/>
                      <a:gd name="T4" fmla="*/ 57 w 57"/>
                      <a:gd name="T5" fmla="*/ 0 h 2212"/>
                      <a:gd name="T6" fmla="*/ 0 w 57"/>
                      <a:gd name="T7" fmla="*/ 0 h 2212"/>
                      <a:gd name="T8" fmla="*/ 0 w 57"/>
                      <a:gd name="T9" fmla="*/ 2183 h 2212"/>
                      <a:gd name="T10" fmla="*/ 29 w 57"/>
                      <a:gd name="T11" fmla="*/ 2212 h 2212"/>
                      <a:gd name="T12" fmla="*/ 0 w 57"/>
                      <a:gd name="T13" fmla="*/ 2183 h 2212"/>
                      <a:gd name="T14" fmla="*/ 0 w 57"/>
                      <a:gd name="T15" fmla="*/ 2212 h 2212"/>
                      <a:gd name="T16" fmla="*/ 29 w 57"/>
                      <a:gd name="T17" fmla="*/ 2212 h 22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7" h="2212">
                        <a:moveTo>
                          <a:pt x="29" y="2212"/>
                        </a:moveTo>
                        <a:lnTo>
                          <a:pt x="57" y="2183"/>
                        </a:lnTo>
                        <a:lnTo>
                          <a:pt x="57" y="0"/>
                        </a:lnTo>
                        <a:lnTo>
                          <a:pt x="0" y="0"/>
                        </a:lnTo>
                        <a:lnTo>
                          <a:pt x="0" y="2183"/>
                        </a:lnTo>
                        <a:lnTo>
                          <a:pt x="29" y="2212"/>
                        </a:lnTo>
                        <a:lnTo>
                          <a:pt x="0" y="2183"/>
                        </a:lnTo>
                        <a:lnTo>
                          <a:pt x="0" y="2212"/>
                        </a:lnTo>
                        <a:lnTo>
                          <a:pt x="29" y="2212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65" name="Freeform 349"/>
                  <p:cNvSpPr>
                    <a:spLocks/>
                  </p:cNvSpPr>
                  <p:nvPr/>
                </p:nvSpPr>
                <p:spPr bwMode="auto">
                  <a:xfrm>
                    <a:off x="4703" y="1131"/>
                    <a:ext cx="805" cy="552"/>
                  </a:xfrm>
                  <a:custGeom>
                    <a:avLst/>
                    <a:gdLst>
                      <a:gd name="T0" fmla="*/ 0 w 3222"/>
                      <a:gd name="T1" fmla="*/ 0 h 2207"/>
                      <a:gd name="T2" fmla="*/ 3222 w 3222"/>
                      <a:gd name="T3" fmla="*/ 33 h 2207"/>
                      <a:gd name="T4" fmla="*/ 3222 w 3222"/>
                      <a:gd name="T5" fmla="*/ 2207 h 2207"/>
                      <a:gd name="T6" fmla="*/ 0 w 3222"/>
                      <a:gd name="T7" fmla="*/ 2207 h 2207"/>
                      <a:gd name="T8" fmla="*/ 0 w 3222"/>
                      <a:gd name="T9" fmla="*/ 0 h 22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22" h="2207">
                        <a:moveTo>
                          <a:pt x="0" y="0"/>
                        </a:moveTo>
                        <a:lnTo>
                          <a:pt x="3222" y="33"/>
                        </a:lnTo>
                        <a:lnTo>
                          <a:pt x="3222" y="2207"/>
                        </a:lnTo>
                        <a:lnTo>
                          <a:pt x="0" y="220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66" name="Freeform 350"/>
                  <p:cNvSpPr>
                    <a:spLocks/>
                  </p:cNvSpPr>
                  <p:nvPr/>
                </p:nvSpPr>
                <p:spPr bwMode="auto">
                  <a:xfrm>
                    <a:off x="4648" y="1129"/>
                    <a:ext cx="60" cy="48"/>
                  </a:xfrm>
                  <a:custGeom>
                    <a:avLst/>
                    <a:gdLst>
                      <a:gd name="T0" fmla="*/ 223 w 240"/>
                      <a:gd name="T1" fmla="*/ 0 h 194"/>
                      <a:gd name="T2" fmla="*/ 207 w 240"/>
                      <a:gd name="T3" fmla="*/ 5 h 194"/>
                      <a:gd name="T4" fmla="*/ 0 w 240"/>
                      <a:gd name="T5" fmla="*/ 146 h 194"/>
                      <a:gd name="T6" fmla="*/ 32 w 240"/>
                      <a:gd name="T7" fmla="*/ 194 h 194"/>
                      <a:gd name="T8" fmla="*/ 240 w 240"/>
                      <a:gd name="T9" fmla="*/ 53 h 194"/>
                      <a:gd name="T10" fmla="*/ 223 w 240"/>
                      <a:gd name="T11" fmla="*/ 0 h 194"/>
                      <a:gd name="T12" fmla="*/ 223 w 240"/>
                      <a:gd name="T13" fmla="*/ 0 h 194"/>
                      <a:gd name="T14" fmla="*/ 215 w 240"/>
                      <a:gd name="T15" fmla="*/ 0 h 194"/>
                      <a:gd name="T16" fmla="*/ 207 w 240"/>
                      <a:gd name="T17" fmla="*/ 5 h 194"/>
                      <a:gd name="T18" fmla="*/ 223 w 240"/>
                      <a:gd name="T19" fmla="*/ 0 h 19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40" h="194">
                        <a:moveTo>
                          <a:pt x="223" y="0"/>
                        </a:moveTo>
                        <a:lnTo>
                          <a:pt x="207" y="5"/>
                        </a:lnTo>
                        <a:lnTo>
                          <a:pt x="0" y="146"/>
                        </a:lnTo>
                        <a:lnTo>
                          <a:pt x="32" y="194"/>
                        </a:lnTo>
                        <a:lnTo>
                          <a:pt x="240" y="53"/>
                        </a:lnTo>
                        <a:lnTo>
                          <a:pt x="223" y="0"/>
                        </a:lnTo>
                        <a:lnTo>
                          <a:pt x="223" y="0"/>
                        </a:lnTo>
                        <a:lnTo>
                          <a:pt x="215" y="0"/>
                        </a:lnTo>
                        <a:lnTo>
                          <a:pt x="207" y="5"/>
                        </a:lnTo>
                        <a:lnTo>
                          <a:pt x="223" y="0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67" name="Freeform 351"/>
                  <p:cNvSpPr>
                    <a:spLocks/>
                  </p:cNvSpPr>
                  <p:nvPr/>
                </p:nvSpPr>
                <p:spPr bwMode="auto">
                  <a:xfrm>
                    <a:off x="4704" y="1129"/>
                    <a:ext cx="816" cy="14"/>
                  </a:xfrm>
                  <a:custGeom>
                    <a:avLst/>
                    <a:gdLst>
                      <a:gd name="T0" fmla="*/ 3266 w 3266"/>
                      <a:gd name="T1" fmla="*/ 30 h 58"/>
                      <a:gd name="T2" fmla="*/ 3237 w 3266"/>
                      <a:gd name="T3" fmla="*/ 1 h 58"/>
                      <a:gd name="T4" fmla="*/ 0 w 3266"/>
                      <a:gd name="T5" fmla="*/ 0 h 58"/>
                      <a:gd name="T6" fmla="*/ 0 w 3266"/>
                      <a:gd name="T7" fmla="*/ 58 h 58"/>
                      <a:gd name="T8" fmla="*/ 3237 w 3266"/>
                      <a:gd name="T9" fmla="*/ 58 h 58"/>
                      <a:gd name="T10" fmla="*/ 3266 w 3266"/>
                      <a:gd name="T11" fmla="*/ 30 h 58"/>
                      <a:gd name="T12" fmla="*/ 3266 w 3266"/>
                      <a:gd name="T13" fmla="*/ 30 h 58"/>
                      <a:gd name="T14" fmla="*/ 3266 w 3266"/>
                      <a:gd name="T15" fmla="*/ 1 h 58"/>
                      <a:gd name="T16" fmla="*/ 3237 w 3266"/>
                      <a:gd name="T17" fmla="*/ 1 h 58"/>
                      <a:gd name="T18" fmla="*/ 3266 w 3266"/>
                      <a:gd name="T19" fmla="*/ 30 h 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266" h="58">
                        <a:moveTo>
                          <a:pt x="3266" y="30"/>
                        </a:moveTo>
                        <a:lnTo>
                          <a:pt x="3237" y="1"/>
                        </a:lnTo>
                        <a:lnTo>
                          <a:pt x="0" y="0"/>
                        </a:lnTo>
                        <a:lnTo>
                          <a:pt x="0" y="58"/>
                        </a:lnTo>
                        <a:lnTo>
                          <a:pt x="3237" y="58"/>
                        </a:lnTo>
                        <a:lnTo>
                          <a:pt x="3266" y="30"/>
                        </a:lnTo>
                        <a:lnTo>
                          <a:pt x="3266" y="30"/>
                        </a:lnTo>
                        <a:lnTo>
                          <a:pt x="3266" y="1"/>
                        </a:lnTo>
                        <a:lnTo>
                          <a:pt x="3237" y="1"/>
                        </a:lnTo>
                        <a:lnTo>
                          <a:pt x="3266" y="30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68" name="Freeform 352"/>
                  <p:cNvSpPr>
                    <a:spLocks/>
                  </p:cNvSpPr>
                  <p:nvPr/>
                </p:nvSpPr>
                <p:spPr bwMode="auto">
                  <a:xfrm>
                    <a:off x="5506" y="1136"/>
                    <a:ext cx="14" cy="549"/>
                  </a:xfrm>
                  <a:custGeom>
                    <a:avLst/>
                    <a:gdLst>
                      <a:gd name="T0" fmla="*/ 48 w 57"/>
                      <a:gd name="T1" fmla="*/ 2195 h 2195"/>
                      <a:gd name="T2" fmla="*/ 57 w 57"/>
                      <a:gd name="T3" fmla="*/ 2174 h 2195"/>
                      <a:gd name="T4" fmla="*/ 57 w 57"/>
                      <a:gd name="T5" fmla="*/ 0 h 2195"/>
                      <a:gd name="T6" fmla="*/ 0 w 57"/>
                      <a:gd name="T7" fmla="*/ 0 h 2195"/>
                      <a:gd name="T8" fmla="*/ 0 w 57"/>
                      <a:gd name="T9" fmla="*/ 2174 h 2195"/>
                      <a:gd name="T10" fmla="*/ 48 w 57"/>
                      <a:gd name="T11" fmla="*/ 2195 h 2195"/>
                      <a:gd name="T12" fmla="*/ 48 w 57"/>
                      <a:gd name="T13" fmla="*/ 2195 h 2195"/>
                      <a:gd name="T14" fmla="*/ 57 w 57"/>
                      <a:gd name="T15" fmla="*/ 2187 h 2195"/>
                      <a:gd name="T16" fmla="*/ 57 w 57"/>
                      <a:gd name="T17" fmla="*/ 2174 h 2195"/>
                      <a:gd name="T18" fmla="*/ 48 w 57"/>
                      <a:gd name="T19" fmla="*/ 2195 h 21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57" h="2195">
                        <a:moveTo>
                          <a:pt x="48" y="2195"/>
                        </a:moveTo>
                        <a:lnTo>
                          <a:pt x="57" y="2174"/>
                        </a:lnTo>
                        <a:lnTo>
                          <a:pt x="57" y="0"/>
                        </a:lnTo>
                        <a:lnTo>
                          <a:pt x="0" y="0"/>
                        </a:lnTo>
                        <a:lnTo>
                          <a:pt x="0" y="2174"/>
                        </a:lnTo>
                        <a:lnTo>
                          <a:pt x="48" y="2195"/>
                        </a:lnTo>
                        <a:lnTo>
                          <a:pt x="48" y="2195"/>
                        </a:lnTo>
                        <a:lnTo>
                          <a:pt x="57" y="2187"/>
                        </a:lnTo>
                        <a:lnTo>
                          <a:pt x="57" y="2174"/>
                        </a:lnTo>
                        <a:lnTo>
                          <a:pt x="48" y="2195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69" name="Freeform 353"/>
                  <p:cNvSpPr>
                    <a:spLocks/>
                  </p:cNvSpPr>
                  <p:nvPr/>
                </p:nvSpPr>
                <p:spPr bwMode="auto">
                  <a:xfrm>
                    <a:off x="5469" y="1674"/>
                    <a:ext cx="49" cy="46"/>
                  </a:xfrm>
                  <a:custGeom>
                    <a:avLst/>
                    <a:gdLst>
                      <a:gd name="T0" fmla="*/ 38 w 194"/>
                      <a:gd name="T1" fmla="*/ 182 h 182"/>
                      <a:gd name="T2" fmla="*/ 194 w 194"/>
                      <a:gd name="T3" fmla="*/ 42 h 182"/>
                      <a:gd name="T4" fmla="*/ 155 w 194"/>
                      <a:gd name="T5" fmla="*/ 0 h 182"/>
                      <a:gd name="T6" fmla="*/ 0 w 194"/>
                      <a:gd name="T7" fmla="*/ 139 h 182"/>
                      <a:gd name="T8" fmla="*/ 38 w 194"/>
                      <a:gd name="T9" fmla="*/ 182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94" h="182">
                        <a:moveTo>
                          <a:pt x="38" y="182"/>
                        </a:moveTo>
                        <a:lnTo>
                          <a:pt x="194" y="42"/>
                        </a:lnTo>
                        <a:lnTo>
                          <a:pt x="155" y="0"/>
                        </a:lnTo>
                        <a:lnTo>
                          <a:pt x="0" y="139"/>
                        </a:lnTo>
                        <a:lnTo>
                          <a:pt x="38" y="182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70" name="Line 35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659" y="1680"/>
                    <a:ext cx="49" cy="34"/>
                  </a:xfrm>
                  <a:prstGeom prst="line">
                    <a:avLst/>
                  </a:prstGeom>
                  <a:noFill/>
                  <a:ln w="635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71" name="Freeform 355"/>
                  <p:cNvSpPr>
                    <a:spLocks/>
                  </p:cNvSpPr>
                  <p:nvPr/>
                </p:nvSpPr>
                <p:spPr bwMode="auto">
                  <a:xfrm>
                    <a:off x="3431" y="1460"/>
                    <a:ext cx="97" cy="45"/>
                  </a:xfrm>
                  <a:custGeom>
                    <a:avLst/>
                    <a:gdLst>
                      <a:gd name="T0" fmla="*/ 329 w 389"/>
                      <a:gd name="T1" fmla="*/ 59 h 180"/>
                      <a:gd name="T2" fmla="*/ 300 w 389"/>
                      <a:gd name="T3" fmla="*/ 0 h 180"/>
                      <a:gd name="T4" fmla="*/ 269 w 389"/>
                      <a:gd name="T5" fmla="*/ 0 h 180"/>
                      <a:gd name="T6" fmla="*/ 300 w 389"/>
                      <a:gd name="T7" fmla="*/ 60 h 180"/>
                      <a:gd name="T8" fmla="*/ 269 w 389"/>
                      <a:gd name="T9" fmla="*/ 60 h 180"/>
                      <a:gd name="T10" fmla="*/ 240 w 389"/>
                      <a:gd name="T11" fmla="*/ 0 h 180"/>
                      <a:gd name="T12" fmla="*/ 210 w 389"/>
                      <a:gd name="T13" fmla="*/ 0 h 180"/>
                      <a:gd name="T14" fmla="*/ 240 w 389"/>
                      <a:gd name="T15" fmla="*/ 60 h 180"/>
                      <a:gd name="T16" fmla="*/ 210 w 389"/>
                      <a:gd name="T17" fmla="*/ 60 h 180"/>
                      <a:gd name="T18" fmla="*/ 180 w 389"/>
                      <a:gd name="T19" fmla="*/ 0 h 180"/>
                      <a:gd name="T20" fmla="*/ 149 w 389"/>
                      <a:gd name="T21" fmla="*/ 0 h 180"/>
                      <a:gd name="T22" fmla="*/ 180 w 389"/>
                      <a:gd name="T23" fmla="*/ 60 h 180"/>
                      <a:gd name="T24" fmla="*/ 0 w 389"/>
                      <a:gd name="T25" fmla="*/ 89 h 180"/>
                      <a:gd name="T26" fmla="*/ 180 w 389"/>
                      <a:gd name="T27" fmla="*/ 120 h 180"/>
                      <a:gd name="T28" fmla="*/ 149 w 389"/>
                      <a:gd name="T29" fmla="*/ 180 h 180"/>
                      <a:gd name="T30" fmla="*/ 180 w 389"/>
                      <a:gd name="T31" fmla="*/ 180 h 180"/>
                      <a:gd name="T32" fmla="*/ 209 w 389"/>
                      <a:gd name="T33" fmla="*/ 120 h 180"/>
                      <a:gd name="T34" fmla="*/ 239 w 389"/>
                      <a:gd name="T35" fmla="*/ 120 h 180"/>
                      <a:gd name="T36" fmla="*/ 210 w 389"/>
                      <a:gd name="T37" fmla="*/ 180 h 180"/>
                      <a:gd name="T38" fmla="*/ 240 w 389"/>
                      <a:gd name="T39" fmla="*/ 180 h 180"/>
                      <a:gd name="T40" fmla="*/ 269 w 389"/>
                      <a:gd name="T41" fmla="*/ 120 h 180"/>
                      <a:gd name="T42" fmla="*/ 300 w 389"/>
                      <a:gd name="T43" fmla="*/ 120 h 180"/>
                      <a:gd name="T44" fmla="*/ 269 w 389"/>
                      <a:gd name="T45" fmla="*/ 180 h 180"/>
                      <a:gd name="T46" fmla="*/ 300 w 389"/>
                      <a:gd name="T47" fmla="*/ 180 h 180"/>
                      <a:gd name="T48" fmla="*/ 330 w 389"/>
                      <a:gd name="T49" fmla="*/ 120 h 180"/>
                      <a:gd name="T50" fmla="*/ 389 w 389"/>
                      <a:gd name="T51" fmla="*/ 120 h 180"/>
                      <a:gd name="T52" fmla="*/ 389 w 389"/>
                      <a:gd name="T53" fmla="*/ 59 h 180"/>
                      <a:gd name="T54" fmla="*/ 329 w 389"/>
                      <a:gd name="T55" fmla="*/ 59 h 180"/>
                      <a:gd name="T56" fmla="*/ 194 w 389"/>
                      <a:gd name="T57" fmla="*/ 89 h 180"/>
                      <a:gd name="T58" fmla="*/ 329 w 389"/>
                      <a:gd name="T59" fmla="*/ 59 h 1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389" h="180">
                        <a:moveTo>
                          <a:pt x="329" y="59"/>
                        </a:moveTo>
                        <a:lnTo>
                          <a:pt x="300" y="0"/>
                        </a:lnTo>
                        <a:lnTo>
                          <a:pt x="269" y="0"/>
                        </a:lnTo>
                        <a:lnTo>
                          <a:pt x="300" y="60"/>
                        </a:lnTo>
                        <a:lnTo>
                          <a:pt x="269" y="60"/>
                        </a:lnTo>
                        <a:lnTo>
                          <a:pt x="240" y="0"/>
                        </a:lnTo>
                        <a:lnTo>
                          <a:pt x="210" y="0"/>
                        </a:lnTo>
                        <a:lnTo>
                          <a:pt x="240" y="60"/>
                        </a:lnTo>
                        <a:lnTo>
                          <a:pt x="210" y="60"/>
                        </a:lnTo>
                        <a:lnTo>
                          <a:pt x="180" y="0"/>
                        </a:lnTo>
                        <a:lnTo>
                          <a:pt x="149" y="0"/>
                        </a:lnTo>
                        <a:lnTo>
                          <a:pt x="180" y="60"/>
                        </a:lnTo>
                        <a:lnTo>
                          <a:pt x="0" y="89"/>
                        </a:lnTo>
                        <a:lnTo>
                          <a:pt x="180" y="120"/>
                        </a:lnTo>
                        <a:lnTo>
                          <a:pt x="149" y="180"/>
                        </a:lnTo>
                        <a:lnTo>
                          <a:pt x="180" y="180"/>
                        </a:lnTo>
                        <a:lnTo>
                          <a:pt x="209" y="120"/>
                        </a:lnTo>
                        <a:lnTo>
                          <a:pt x="239" y="120"/>
                        </a:lnTo>
                        <a:lnTo>
                          <a:pt x="210" y="180"/>
                        </a:lnTo>
                        <a:lnTo>
                          <a:pt x="240" y="180"/>
                        </a:lnTo>
                        <a:lnTo>
                          <a:pt x="269" y="120"/>
                        </a:lnTo>
                        <a:lnTo>
                          <a:pt x="300" y="120"/>
                        </a:lnTo>
                        <a:lnTo>
                          <a:pt x="269" y="180"/>
                        </a:lnTo>
                        <a:lnTo>
                          <a:pt x="300" y="180"/>
                        </a:lnTo>
                        <a:lnTo>
                          <a:pt x="330" y="120"/>
                        </a:lnTo>
                        <a:lnTo>
                          <a:pt x="389" y="120"/>
                        </a:lnTo>
                        <a:lnTo>
                          <a:pt x="389" y="59"/>
                        </a:lnTo>
                        <a:lnTo>
                          <a:pt x="329" y="59"/>
                        </a:lnTo>
                        <a:lnTo>
                          <a:pt x="194" y="89"/>
                        </a:lnTo>
                        <a:lnTo>
                          <a:pt x="329" y="59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72" name="Rectangle 356"/>
                  <p:cNvSpPr>
                    <a:spLocks noChangeArrowheads="1"/>
                  </p:cNvSpPr>
                  <p:nvPr/>
                </p:nvSpPr>
                <p:spPr bwMode="auto">
                  <a:xfrm>
                    <a:off x="3479" y="1476"/>
                    <a:ext cx="987" cy="14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73" name="Freeform 357"/>
                  <p:cNvSpPr>
                    <a:spLocks/>
                  </p:cNvSpPr>
                  <p:nvPr/>
                </p:nvSpPr>
                <p:spPr bwMode="auto">
                  <a:xfrm>
                    <a:off x="4416" y="1440"/>
                    <a:ext cx="100" cy="85"/>
                  </a:xfrm>
                  <a:custGeom>
                    <a:avLst/>
                    <a:gdLst>
                      <a:gd name="T0" fmla="*/ 0 w 400"/>
                      <a:gd name="T1" fmla="*/ 0 h 343"/>
                      <a:gd name="T2" fmla="*/ 3 w 400"/>
                      <a:gd name="T3" fmla="*/ 5 h 343"/>
                      <a:gd name="T4" fmla="*/ 8 w 400"/>
                      <a:gd name="T5" fmla="*/ 17 h 343"/>
                      <a:gd name="T6" fmla="*/ 12 w 400"/>
                      <a:gd name="T7" fmla="*/ 28 h 343"/>
                      <a:gd name="T8" fmla="*/ 17 w 400"/>
                      <a:gd name="T9" fmla="*/ 38 h 343"/>
                      <a:gd name="T10" fmla="*/ 21 w 400"/>
                      <a:gd name="T11" fmla="*/ 49 h 343"/>
                      <a:gd name="T12" fmla="*/ 24 w 400"/>
                      <a:gd name="T13" fmla="*/ 59 h 343"/>
                      <a:gd name="T14" fmla="*/ 28 w 400"/>
                      <a:gd name="T15" fmla="*/ 70 h 343"/>
                      <a:gd name="T16" fmla="*/ 31 w 400"/>
                      <a:gd name="T17" fmla="*/ 80 h 343"/>
                      <a:gd name="T18" fmla="*/ 33 w 400"/>
                      <a:gd name="T19" fmla="*/ 91 h 343"/>
                      <a:gd name="T20" fmla="*/ 36 w 400"/>
                      <a:gd name="T21" fmla="*/ 103 h 343"/>
                      <a:gd name="T22" fmla="*/ 39 w 400"/>
                      <a:gd name="T23" fmla="*/ 113 h 343"/>
                      <a:gd name="T24" fmla="*/ 40 w 400"/>
                      <a:gd name="T25" fmla="*/ 124 h 343"/>
                      <a:gd name="T26" fmla="*/ 41 w 400"/>
                      <a:gd name="T27" fmla="*/ 134 h 343"/>
                      <a:gd name="T28" fmla="*/ 43 w 400"/>
                      <a:gd name="T29" fmla="*/ 145 h 343"/>
                      <a:gd name="T30" fmla="*/ 43 w 400"/>
                      <a:gd name="T31" fmla="*/ 156 h 343"/>
                      <a:gd name="T32" fmla="*/ 43 w 400"/>
                      <a:gd name="T33" fmla="*/ 166 h 343"/>
                      <a:gd name="T34" fmla="*/ 43 w 400"/>
                      <a:gd name="T35" fmla="*/ 177 h 343"/>
                      <a:gd name="T36" fmla="*/ 43 w 400"/>
                      <a:gd name="T37" fmla="*/ 189 h 343"/>
                      <a:gd name="T38" fmla="*/ 43 w 400"/>
                      <a:gd name="T39" fmla="*/ 199 h 343"/>
                      <a:gd name="T40" fmla="*/ 41 w 400"/>
                      <a:gd name="T41" fmla="*/ 210 h 343"/>
                      <a:gd name="T42" fmla="*/ 40 w 400"/>
                      <a:gd name="T43" fmla="*/ 220 h 343"/>
                      <a:gd name="T44" fmla="*/ 39 w 400"/>
                      <a:gd name="T45" fmla="*/ 231 h 343"/>
                      <a:gd name="T46" fmla="*/ 36 w 400"/>
                      <a:gd name="T47" fmla="*/ 241 h 343"/>
                      <a:gd name="T48" fmla="*/ 33 w 400"/>
                      <a:gd name="T49" fmla="*/ 252 h 343"/>
                      <a:gd name="T50" fmla="*/ 31 w 400"/>
                      <a:gd name="T51" fmla="*/ 262 h 343"/>
                      <a:gd name="T52" fmla="*/ 28 w 400"/>
                      <a:gd name="T53" fmla="*/ 273 h 343"/>
                      <a:gd name="T54" fmla="*/ 24 w 400"/>
                      <a:gd name="T55" fmla="*/ 285 h 343"/>
                      <a:gd name="T56" fmla="*/ 21 w 400"/>
                      <a:gd name="T57" fmla="*/ 295 h 343"/>
                      <a:gd name="T58" fmla="*/ 17 w 400"/>
                      <a:gd name="T59" fmla="*/ 306 h 343"/>
                      <a:gd name="T60" fmla="*/ 12 w 400"/>
                      <a:gd name="T61" fmla="*/ 316 h 343"/>
                      <a:gd name="T62" fmla="*/ 8 w 400"/>
                      <a:gd name="T63" fmla="*/ 327 h 343"/>
                      <a:gd name="T64" fmla="*/ 3 w 400"/>
                      <a:gd name="T65" fmla="*/ 338 h 343"/>
                      <a:gd name="T66" fmla="*/ 400 w 400"/>
                      <a:gd name="T67" fmla="*/ 171 h 3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400" h="343">
                        <a:moveTo>
                          <a:pt x="400" y="171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3" y="5"/>
                        </a:lnTo>
                        <a:lnTo>
                          <a:pt x="6" y="12"/>
                        </a:lnTo>
                        <a:lnTo>
                          <a:pt x="8" y="17"/>
                        </a:lnTo>
                        <a:lnTo>
                          <a:pt x="10" y="22"/>
                        </a:lnTo>
                        <a:lnTo>
                          <a:pt x="12" y="28"/>
                        </a:lnTo>
                        <a:lnTo>
                          <a:pt x="15" y="33"/>
                        </a:lnTo>
                        <a:lnTo>
                          <a:pt x="17" y="38"/>
                        </a:lnTo>
                        <a:lnTo>
                          <a:pt x="19" y="43"/>
                        </a:lnTo>
                        <a:lnTo>
                          <a:pt x="21" y="49"/>
                        </a:lnTo>
                        <a:lnTo>
                          <a:pt x="23" y="54"/>
                        </a:lnTo>
                        <a:lnTo>
                          <a:pt x="24" y="59"/>
                        </a:lnTo>
                        <a:lnTo>
                          <a:pt x="27" y="65"/>
                        </a:lnTo>
                        <a:lnTo>
                          <a:pt x="28" y="70"/>
                        </a:lnTo>
                        <a:lnTo>
                          <a:pt x="29" y="75"/>
                        </a:lnTo>
                        <a:lnTo>
                          <a:pt x="31" y="80"/>
                        </a:lnTo>
                        <a:lnTo>
                          <a:pt x="32" y="86"/>
                        </a:lnTo>
                        <a:lnTo>
                          <a:pt x="33" y="91"/>
                        </a:lnTo>
                        <a:lnTo>
                          <a:pt x="35" y="96"/>
                        </a:lnTo>
                        <a:lnTo>
                          <a:pt x="36" y="103"/>
                        </a:lnTo>
                        <a:lnTo>
                          <a:pt x="37" y="108"/>
                        </a:lnTo>
                        <a:lnTo>
                          <a:pt x="39" y="113"/>
                        </a:lnTo>
                        <a:lnTo>
                          <a:pt x="39" y="119"/>
                        </a:lnTo>
                        <a:lnTo>
                          <a:pt x="40" y="124"/>
                        </a:lnTo>
                        <a:lnTo>
                          <a:pt x="40" y="129"/>
                        </a:lnTo>
                        <a:lnTo>
                          <a:pt x="41" y="134"/>
                        </a:lnTo>
                        <a:lnTo>
                          <a:pt x="41" y="140"/>
                        </a:lnTo>
                        <a:lnTo>
                          <a:pt x="43" y="145"/>
                        </a:lnTo>
                        <a:lnTo>
                          <a:pt x="43" y="150"/>
                        </a:lnTo>
                        <a:lnTo>
                          <a:pt x="43" y="156"/>
                        </a:lnTo>
                        <a:lnTo>
                          <a:pt x="43" y="161"/>
                        </a:lnTo>
                        <a:lnTo>
                          <a:pt x="43" y="166"/>
                        </a:lnTo>
                        <a:lnTo>
                          <a:pt x="43" y="171"/>
                        </a:lnTo>
                        <a:lnTo>
                          <a:pt x="43" y="177"/>
                        </a:lnTo>
                        <a:lnTo>
                          <a:pt x="43" y="182"/>
                        </a:lnTo>
                        <a:lnTo>
                          <a:pt x="43" y="189"/>
                        </a:lnTo>
                        <a:lnTo>
                          <a:pt x="43" y="194"/>
                        </a:lnTo>
                        <a:lnTo>
                          <a:pt x="43" y="199"/>
                        </a:lnTo>
                        <a:lnTo>
                          <a:pt x="41" y="204"/>
                        </a:lnTo>
                        <a:lnTo>
                          <a:pt x="41" y="210"/>
                        </a:lnTo>
                        <a:lnTo>
                          <a:pt x="40" y="215"/>
                        </a:lnTo>
                        <a:lnTo>
                          <a:pt x="40" y="220"/>
                        </a:lnTo>
                        <a:lnTo>
                          <a:pt x="39" y="225"/>
                        </a:lnTo>
                        <a:lnTo>
                          <a:pt x="39" y="231"/>
                        </a:lnTo>
                        <a:lnTo>
                          <a:pt x="37" y="236"/>
                        </a:lnTo>
                        <a:lnTo>
                          <a:pt x="36" y="241"/>
                        </a:lnTo>
                        <a:lnTo>
                          <a:pt x="35" y="247"/>
                        </a:lnTo>
                        <a:lnTo>
                          <a:pt x="33" y="252"/>
                        </a:lnTo>
                        <a:lnTo>
                          <a:pt x="32" y="257"/>
                        </a:lnTo>
                        <a:lnTo>
                          <a:pt x="31" y="262"/>
                        </a:lnTo>
                        <a:lnTo>
                          <a:pt x="29" y="268"/>
                        </a:lnTo>
                        <a:lnTo>
                          <a:pt x="28" y="273"/>
                        </a:lnTo>
                        <a:lnTo>
                          <a:pt x="27" y="280"/>
                        </a:lnTo>
                        <a:lnTo>
                          <a:pt x="24" y="285"/>
                        </a:lnTo>
                        <a:lnTo>
                          <a:pt x="23" y="290"/>
                        </a:lnTo>
                        <a:lnTo>
                          <a:pt x="21" y="295"/>
                        </a:lnTo>
                        <a:lnTo>
                          <a:pt x="19" y="301"/>
                        </a:lnTo>
                        <a:lnTo>
                          <a:pt x="17" y="306"/>
                        </a:lnTo>
                        <a:lnTo>
                          <a:pt x="15" y="311"/>
                        </a:lnTo>
                        <a:lnTo>
                          <a:pt x="12" y="316"/>
                        </a:lnTo>
                        <a:lnTo>
                          <a:pt x="10" y="322"/>
                        </a:lnTo>
                        <a:lnTo>
                          <a:pt x="8" y="327"/>
                        </a:lnTo>
                        <a:lnTo>
                          <a:pt x="6" y="332"/>
                        </a:lnTo>
                        <a:lnTo>
                          <a:pt x="3" y="338"/>
                        </a:lnTo>
                        <a:lnTo>
                          <a:pt x="0" y="343"/>
                        </a:lnTo>
                        <a:lnTo>
                          <a:pt x="400" y="171"/>
                        </a:lnTo>
                        <a:lnTo>
                          <a:pt x="400" y="171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74" name="Freeform 358"/>
                  <p:cNvSpPr>
                    <a:spLocks/>
                  </p:cNvSpPr>
                  <p:nvPr/>
                </p:nvSpPr>
                <p:spPr bwMode="auto">
                  <a:xfrm>
                    <a:off x="4982" y="1481"/>
                    <a:ext cx="65" cy="66"/>
                  </a:xfrm>
                  <a:custGeom>
                    <a:avLst/>
                    <a:gdLst>
                      <a:gd name="T0" fmla="*/ 145 w 263"/>
                      <a:gd name="T1" fmla="*/ 262 h 262"/>
                      <a:gd name="T2" fmla="*/ 170 w 263"/>
                      <a:gd name="T3" fmla="*/ 257 h 262"/>
                      <a:gd name="T4" fmla="*/ 194 w 263"/>
                      <a:gd name="T5" fmla="*/ 246 h 262"/>
                      <a:gd name="T6" fmla="*/ 215 w 263"/>
                      <a:gd name="T7" fmla="*/ 232 h 262"/>
                      <a:gd name="T8" fmla="*/ 232 w 263"/>
                      <a:gd name="T9" fmla="*/ 215 h 262"/>
                      <a:gd name="T10" fmla="*/ 247 w 263"/>
                      <a:gd name="T11" fmla="*/ 194 h 262"/>
                      <a:gd name="T12" fmla="*/ 257 w 263"/>
                      <a:gd name="T13" fmla="*/ 170 h 262"/>
                      <a:gd name="T14" fmla="*/ 263 w 263"/>
                      <a:gd name="T15" fmla="*/ 145 h 262"/>
                      <a:gd name="T16" fmla="*/ 263 w 263"/>
                      <a:gd name="T17" fmla="*/ 117 h 262"/>
                      <a:gd name="T18" fmla="*/ 257 w 263"/>
                      <a:gd name="T19" fmla="*/ 92 h 262"/>
                      <a:gd name="T20" fmla="*/ 247 w 263"/>
                      <a:gd name="T21" fmla="*/ 68 h 262"/>
                      <a:gd name="T22" fmla="*/ 232 w 263"/>
                      <a:gd name="T23" fmla="*/ 47 h 262"/>
                      <a:gd name="T24" fmla="*/ 215 w 263"/>
                      <a:gd name="T25" fmla="*/ 30 h 262"/>
                      <a:gd name="T26" fmla="*/ 194 w 263"/>
                      <a:gd name="T27" fmla="*/ 16 h 262"/>
                      <a:gd name="T28" fmla="*/ 170 w 263"/>
                      <a:gd name="T29" fmla="*/ 5 h 262"/>
                      <a:gd name="T30" fmla="*/ 145 w 263"/>
                      <a:gd name="T31" fmla="*/ 0 h 262"/>
                      <a:gd name="T32" fmla="*/ 118 w 263"/>
                      <a:gd name="T33" fmla="*/ 0 h 262"/>
                      <a:gd name="T34" fmla="*/ 92 w 263"/>
                      <a:gd name="T35" fmla="*/ 5 h 262"/>
                      <a:gd name="T36" fmla="*/ 69 w 263"/>
                      <a:gd name="T37" fmla="*/ 16 h 262"/>
                      <a:gd name="T38" fmla="*/ 48 w 263"/>
                      <a:gd name="T39" fmla="*/ 30 h 262"/>
                      <a:gd name="T40" fmla="*/ 29 w 263"/>
                      <a:gd name="T41" fmla="*/ 47 h 262"/>
                      <a:gd name="T42" fmla="*/ 16 w 263"/>
                      <a:gd name="T43" fmla="*/ 68 h 262"/>
                      <a:gd name="T44" fmla="*/ 5 w 263"/>
                      <a:gd name="T45" fmla="*/ 92 h 262"/>
                      <a:gd name="T46" fmla="*/ 0 w 263"/>
                      <a:gd name="T47" fmla="*/ 117 h 262"/>
                      <a:gd name="T48" fmla="*/ 0 w 263"/>
                      <a:gd name="T49" fmla="*/ 145 h 262"/>
                      <a:gd name="T50" fmla="*/ 5 w 263"/>
                      <a:gd name="T51" fmla="*/ 170 h 262"/>
                      <a:gd name="T52" fmla="*/ 16 w 263"/>
                      <a:gd name="T53" fmla="*/ 194 h 262"/>
                      <a:gd name="T54" fmla="*/ 29 w 263"/>
                      <a:gd name="T55" fmla="*/ 215 h 262"/>
                      <a:gd name="T56" fmla="*/ 48 w 263"/>
                      <a:gd name="T57" fmla="*/ 232 h 262"/>
                      <a:gd name="T58" fmla="*/ 69 w 263"/>
                      <a:gd name="T59" fmla="*/ 246 h 262"/>
                      <a:gd name="T60" fmla="*/ 92 w 263"/>
                      <a:gd name="T61" fmla="*/ 257 h 262"/>
                      <a:gd name="T62" fmla="*/ 118 w 263"/>
                      <a:gd name="T63" fmla="*/ 262 h 26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63" h="262">
                        <a:moveTo>
                          <a:pt x="131" y="262"/>
                        </a:moveTo>
                        <a:lnTo>
                          <a:pt x="145" y="262"/>
                        </a:lnTo>
                        <a:lnTo>
                          <a:pt x="157" y="260"/>
                        </a:lnTo>
                        <a:lnTo>
                          <a:pt x="170" y="257"/>
                        </a:lnTo>
                        <a:lnTo>
                          <a:pt x="182" y="252"/>
                        </a:lnTo>
                        <a:lnTo>
                          <a:pt x="194" y="246"/>
                        </a:lnTo>
                        <a:lnTo>
                          <a:pt x="205" y="240"/>
                        </a:lnTo>
                        <a:lnTo>
                          <a:pt x="215" y="232"/>
                        </a:lnTo>
                        <a:lnTo>
                          <a:pt x="224" y="224"/>
                        </a:lnTo>
                        <a:lnTo>
                          <a:pt x="232" y="215"/>
                        </a:lnTo>
                        <a:lnTo>
                          <a:pt x="240" y="204"/>
                        </a:lnTo>
                        <a:lnTo>
                          <a:pt x="247" y="194"/>
                        </a:lnTo>
                        <a:lnTo>
                          <a:pt x="252" y="182"/>
                        </a:lnTo>
                        <a:lnTo>
                          <a:pt x="257" y="170"/>
                        </a:lnTo>
                        <a:lnTo>
                          <a:pt x="260" y="157"/>
                        </a:lnTo>
                        <a:lnTo>
                          <a:pt x="263" y="145"/>
                        </a:lnTo>
                        <a:lnTo>
                          <a:pt x="263" y="130"/>
                        </a:lnTo>
                        <a:lnTo>
                          <a:pt x="263" y="117"/>
                        </a:lnTo>
                        <a:lnTo>
                          <a:pt x="260" y="104"/>
                        </a:lnTo>
                        <a:lnTo>
                          <a:pt x="257" y="92"/>
                        </a:lnTo>
                        <a:lnTo>
                          <a:pt x="252" y="80"/>
                        </a:lnTo>
                        <a:lnTo>
                          <a:pt x="247" y="68"/>
                        </a:lnTo>
                        <a:lnTo>
                          <a:pt x="240" y="58"/>
                        </a:lnTo>
                        <a:lnTo>
                          <a:pt x="232" y="47"/>
                        </a:lnTo>
                        <a:lnTo>
                          <a:pt x="224" y="38"/>
                        </a:lnTo>
                        <a:lnTo>
                          <a:pt x="215" y="30"/>
                        </a:lnTo>
                        <a:lnTo>
                          <a:pt x="205" y="22"/>
                        </a:lnTo>
                        <a:lnTo>
                          <a:pt x="194" y="16"/>
                        </a:lnTo>
                        <a:lnTo>
                          <a:pt x="182" y="10"/>
                        </a:lnTo>
                        <a:lnTo>
                          <a:pt x="170" y="5"/>
                        </a:lnTo>
                        <a:lnTo>
                          <a:pt x="157" y="2"/>
                        </a:lnTo>
                        <a:lnTo>
                          <a:pt x="145" y="0"/>
                        </a:lnTo>
                        <a:lnTo>
                          <a:pt x="131" y="0"/>
                        </a:lnTo>
                        <a:lnTo>
                          <a:pt x="118" y="0"/>
                        </a:lnTo>
                        <a:lnTo>
                          <a:pt x="104" y="2"/>
                        </a:lnTo>
                        <a:lnTo>
                          <a:pt x="92" y="5"/>
                        </a:lnTo>
                        <a:lnTo>
                          <a:pt x="81" y="10"/>
                        </a:lnTo>
                        <a:lnTo>
                          <a:pt x="69" y="16"/>
                        </a:lnTo>
                        <a:lnTo>
                          <a:pt x="58" y="22"/>
                        </a:lnTo>
                        <a:lnTo>
                          <a:pt x="48" y="30"/>
                        </a:lnTo>
                        <a:lnTo>
                          <a:pt x="38" y="38"/>
                        </a:lnTo>
                        <a:lnTo>
                          <a:pt x="29" y="47"/>
                        </a:lnTo>
                        <a:lnTo>
                          <a:pt x="23" y="58"/>
                        </a:lnTo>
                        <a:lnTo>
                          <a:pt x="16" y="68"/>
                        </a:lnTo>
                        <a:lnTo>
                          <a:pt x="11" y="80"/>
                        </a:lnTo>
                        <a:lnTo>
                          <a:pt x="5" y="92"/>
                        </a:lnTo>
                        <a:lnTo>
                          <a:pt x="3" y="104"/>
                        </a:lnTo>
                        <a:lnTo>
                          <a:pt x="0" y="117"/>
                        </a:lnTo>
                        <a:lnTo>
                          <a:pt x="0" y="130"/>
                        </a:lnTo>
                        <a:lnTo>
                          <a:pt x="0" y="145"/>
                        </a:lnTo>
                        <a:lnTo>
                          <a:pt x="3" y="157"/>
                        </a:lnTo>
                        <a:lnTo>
                          <a:pt x="5" y="170"/>
                        </a:lnTo>
                        <a:lnTo>
                          <a:pt x="11" y="182"/>
                        </a:lnTo>
                        <a:lnTo>
                          <a:pt x="16" y="194"/>
                        </a:lnTo>
                        <a:lnTo>
                          <a:pt x="23" y="204"/>
                        </a:lnTo>
                        <a:lnTo>
                          <a:pt x="29" y="215"/>
                        </a:lnTo>
                        <a:lnTo>
                          <a:pt x="38" y="224"/>
                        </a:lnTo>
                        <a:lnTo>
                          <a:pt x="48" y="232"/>
                        </a:lnTo>
                        <a:lnTo>
                          <a:pt x="58" y="240"/>
                        </a:lnTo>
                        <a:lnTo>
                          <a:pt x="69" y="246"/>
                        </a:lnTo>
                        <a:lnTo>
                          <a:pt x="81" y="252"/>
                        </a:lnTo>
                        <a:lnTo>
                          <a:pt x="92" y="257"/>
                        </a:lnTo>
                        <a:lnTo>
                          <a:pt x="104" y="260"/>
                        </a:lnTo>
                        <a:lnTo>
                          <a:pt x="118" y="262"/>
                        </a:lnTo>
                        <a:lnTo>
                          <a:pt x="131" y="262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75" name="Freeform 359"/>
                  <p:cNvSpPr>
                    <a:spLocks/>
                  </p:cNvSpPr>
                  <p:nvPr/>
                </p:nvSpPr>
                <p:spPr bwMode="auto">
                  <a:xfrm>
                    <a:off x="4982" y="1481"/>
                    <a:ext cx="65" cy="66"/>
                  </a:xfrm>
                  <a:custGeom>
                    <a:avLst/>
                    <a:gdLst>
                      <a:gd name="T0" fmla="*/ 145 w 263"/>
                      <a:gd name="T1" fmla="*/ 262 h 262"/>
                      <a:gd name="T2" fmla="*/ 170 w 263"/>
                      <a:gd name="T3" fmla="*/ 257 h 262"/>
                      <a:gd name="T4" fmla="*/ 194 w 263"/>
                      <a:gd name="T5" fmla="*/ 246 h 262"/>
                      <a:gd name="T6" fmla="*/ 215 w 263"/>
                      <a:gd name="T7" fmla="*/ 232 h 262"/>
                      <a:gd name="T8" fmla="*/ 232 w 263"/>
                      <a:gd name="T9" fmla="*/ 215 h 262"/>
                      <a:gd name="T10" fmla="*/ 247 w 263"/>
                      <a:gd name="T11" fmla="*/ 194 h 262"/>
                      <a:gd name="T12" fmla="*/ 257 w 263"/>
                      <a:gd name="T13" fmla="*/ 170 h 262"/>
                      <a:gd name="T14" fmla="*/ 263 w 263"/>
                      <a:gd name="T15" fmla="*/ 145 h 262"/>
                      <a:gd name="T16" fmla="*/ 263 w 263"/>
                      <a:gd name="T17" fmla="*/ 117 h 262"/>
                      <a:gd name="T18" fmla="*/ 257 w 263"/>
                      <a:gd name="T19" fmla="*/ 92 h 262"/>
                      <a:gd name="T20" fmla="*/ 247 w 263"/>
                      <a:gd name="T21" fmla="*/ 68 h 262"/>
                      <a:gd name="T22" fmla="*/ 232 w 263"/>
                      <a:gd name="T23" fmla="*/ 47 h 262"/>
                      <a:gd name="T24" fmla="*/ 215 w 263"/>
                      <a:gd name="T25" fmla="*/ 30 h 262"/>
                      <a:gd name="T26" fmla="*/ 194 w 263"/>
                      <a:gd name="T27" fmla="*/ 16 h 262"/>
                      <a:gd name="T28" fmla="*/ 170 w 263"/>
                      <a:gd name="T29" fmla="*/ 5 h 262"/>
                      <a:gd name="T30" fmla="*/ 145 w 263"/>
                      <a:gd name="T31" fmla="*/ 0 h 262"/>
                      <a:gd name="T32" fmla="*/ 118 w 263"/>
                      <a:gd name="T33" fmla="*/ 0 h 262"/>
                      <a:gd name="T34" fmla="*/ 92 w 263"/>
                      <a:gd name="T35" fmla="*/ 5 h 262"/>
                      <a:gd name="T36" fmla="*/ 69 w 263"/>
                      <a:gd name="T37" fmla="*/ 16 h 262"/>
                      <a:gd name="T38" fmla="*/ 48 w 263"/>
                      <a:gd name="T39" fmla="*/ 30 h 262"/>
                      <a:gd name="T40" fmla="*/ 29 w 263"/>
                      <a:gd name="T41" fmla="*/ 47 h 262"/>
                      <a:gd name="T42" fmla="*/ 16 w 263"/>
                      <a:gd name="T43" fmla="*/ 68 h 262"/>
                      <a:gd name="T44" fmla="*/ 5 w 263"/>
                      <a:gd name="T45" fmla="*/ 92 h 262"/>
                      <a:gd name="T46" fmla="*/ 0 w 263"/>
                      <a:gd name="T47" fmla="*/ 117 h 262"/>
                      <a:gd name="T48" fmla="*/ 0 w 263"/>
                      <a:gd name="T49" fmla="*/ 145 h 262"/>
                      <a:gd name="T50" fmla="*/ 5 w 263"/>
                      <a:gd name="T51" fmla="*/ 170 h 262"/>
                      <a:gd name="T52" fmla="*/ 16 w 263"/>
                      <a:gd name="T53" fmla="*/ 194 h 262"/>
                      <a:gd name="T54" fmla="*/ 29 w 263"/>
                      <a:gd name="T55" fmla="*/ 215 h 262"/>
                      <a:gd name="T56" fmla="*/ 48 w 263"/>
                      <a:gd name="T57" fmla="*/ 232 h 262"/>
                      <a:gd name="T58" fmla="*/ 69 w 263"/>
                      <a:gd name="T59" fmla="*/ 246 h 262"/>
                      <a:gd name="T60" fmla="*/ 92 w 263"/>
                      <a:gd name="T61" fmla="*/ 257 h 262"/>
                      <a:gd name="T62" fmla="*/ 118 w 263"/>
                      <a:gd name="T63" fmla="*/ 262 h 26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63" h="262">
                        <a:moveTo>
                          <a:pt x="131" y="262"/>
                        </a:moveTo>
                        <a:lnTo>
                          <a:pt x="145" y="262"/>
                        </a:lnTo>
                        <a:lnTo>
                          <a:pt x="157" y="260"/>
                        </a:lnTo>
                        <a:lnTo>
                          <a:pt x="170" y="257"/>
                        </a:lnTo>
                        <a:lnTo>
                          <a:pt x="182" y="252"/>
                        </a:lnTo>
                        <a:lnTo>
                          <a:pt x="194" y="246"/>
                        </a:lnTo>
                        <a:lnTo>
                          <a:pt x="205" y="240"/>
                        </a:lnTo>
                        <a:lnTo>
                          <a:pt x="215" y="232"/>
                        </a:lnTo>
                        <a:lnTo>
                          <a:pt x="224" y="224"/>
                        </a:lnTo>
                        <a:lnTo>
                          <a:pt x="232" y="215"/>
                        </a:lnTo>
                        <a:lnTo>
                          <a:pt x="240" y="204"/>
                        </a:lnTo>
                        <a:lnTo>
                          <a:pt x="247" y="194"/>
                        </a:lnTo>
                        <a:lnTo>
                          <a:pt x="252" y="182"/>
                        </a:lnTo>
                        <a:lnTo>
                          <a:pt x="257" y="170"/>
                        </a:lnTo>
                        <a:lnTo>
                          <a:pt x="260" y="157"/>
                        </a:lnTo>
                        <a:lnTo>
                          <a:pt x="263" y="145"/>
                        </a:lnTo>
                        <a:lnTo>
                          <a:pt x="263" y="130"/>
                        </a:lnTo>
                        <a:lnTo>
                          <a:pt x="263" y="117"/>
                        </a:lnTo>
                        <a:lnTo>
                          <a:pt x="260" y="104"/>
                        </a:lnTo>
                        <a:lnTo>
                          <a:pt x="257" y="92"/>
                        </a:lnTo>
                        <a:lnTo>
                          <a:pt x="252" y="80"/>
                        </a:lnTo>
                        <a:lnTo>
                          <a:pt x="247" y="68"/>
                        </a:lnTo>
                        <a:lnTo>
                          <a:pt x="240" y="58"/>
                        </a:lnTo>
                        <a:lnTo>
                          <a:pt x="232" y="47"/>
                        </a:lnTo>
                        <a:lnTo>
                          <a:pt x="224" y="38"/>
                        </a:lnTo>
                        <a:lnTo>
                          <a:pt x="215" y="30"/>
                        </a:lnTo>
                        <a:lnTo>
                          <a:pt x="205" y="22"/>
                        </a:lnTo>
                        <a:lnTo>
                          <a:pt x="194" y="16"/>
                        </a:lnTo>
                        <a:lnTo>
                          <a:pt x="182" y="10"/>
                        </a:lnTo>
                        <a:lnTo>
                          <a:pt x="170" y="5"/>
                        </a:lnTo>
                        <a:lnTo>
                          <a:pt x="157" y="2"/>
                        </a:lnTo>
                        <a:lnTo>
                          <a:pt x="145" y="0"/>
                        </a:lnTo>
                        <a:lnTo>
                          <a:pt x="131" y="0"/>
                        </a:lnTo>
                        <a:lnTo>
                          <a:pt x="118" y="0"/>
                        </a:lnTo>
                        <a:lnTo>
                          <a:pt x="104" y="2"/>
                        </a:lnTo>
                        <a:lnTo>
                          <a:pt x="92" y="5"/>
                        </a:lnTo>
                        <a:lnTo>
                          <a:pt x="81" y="10"/>
                        </a:lnTo>
                        <a:lnTo>
                          <a:pt x="69" y="16"/>
                        </a:lnTo>
                        <a:lnTo>
                          <a:pt x="58" y="22"/>
                        </a:lnTo>
                        <a:lnTo>
                          <a:pt x="48" y="30"/>
                        </a:lnTo>
                        <a:lnTo>
                          <a:pt x="38" y="38"/>
                        </a:lnTo>
                        <a:lnTo>
                          <a:pt x="29" y="47"/>
                        </a:lnTo>
                        <a:lnTo>
                          <a:pt x="23" y="58"/>
                        </a:lnTo>
                        <a:lnTo>
                          <a:pt x="16" y="68"/>
                        </a:lnTo>
                        <a:lnTo>
                          <a:pt x="11" y="80"/>
                        </a:lnTo>
                        <a:lnTo>
                          <a:pt x="5" y="92"/>
                        </a:lnTo>
                        <a:lnTo>
                          <a:pt x="3" y="104"/>
                        </a:lnTo>
                        <a:lnTo>
                          <a:pt x="0" y="117"/>
                        </a:lnTo>
                        <a:lnTo>
                          <a:pt x="0" y="130"/>
                        </a:lnTo>
                        <a:lnTo>
                          <a:pt x="0" y="145"/>
                        </a:lnTo>
                        <a:lnTo>
                          <a:pt x="3" y="157"/>
                        </a:lnTo>
                        <a:lnTo>
                          <a:pt x="5" y="170"/>
                        </a:lnTo>
                        <a:lnTo>
                          <a:pt x="11" y="182"/>
                        </a:lnTo>
                        <a:lnTo>
                          <a:pt x="16" y="194"/>
                        </a:lnTo>
                        <a:lnTo>
                          <a:pt x="23" y="204"/>
                        </a:lnTo>
                        <a:lnTo>
                          <a:pt x="29" y="215"/>
                        </a:lnTo>
                        <a:lnTo>
                          <a:pt x="38" y="224"/>
                        </a:lnTo>
                        <a:lnTo>
                          <a:pt x="48" y="232"/>
                        </a:lnTo>
                        <a:lnTo>
                          <a:pt x="58" y="240"/>
                        </a:lnTo>
                        <a:lnTo>
                          <a:pt x="69" y="246"/>
                        </a:lnTo>
                        <a:lnTo>
                          <a:pt x="81" y="252"/>
                        </a:lnTo>
                        <a:lnTo>
                          <a:pt x="92" y="257"/>
                        </a:lnTo>
                        <a:lnTo>
                          <a:pt x="104" y="260"/>
                        </a:lnTo>
                        <a:lnTo>
                          <a:pt x="118" y="262"/>
                        </a:lnTo>
                        <a:lnTo>
                          <a:pt x="131" y="262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76" name="Freeform 360"/>
                  <p:cNvSpPr>
                    <a:spLocks/>
                  </p:cNvSpPr>
                  <p:nvPr/>
                </p:nvSpPr>
                <p:spPr bwMode="auto">
                  <a:xfrm>
                    <a:off x="5334" y="1221"/>
                    <a:ext cx="108" cy="109"/>
                  </a:xfrm>
                  <a:custGeom>
                    <a:avLst/>
                    <a:gdLst>
                      <a:gd name="T0" fmla="*/ 240 w 436"/>
                      <a:gd name="T1" fmla="*/ 434 h 435"/>
                      <a:gd name="T2" fmla="*/ 283 w 436"/>
                      <a:gd name="T3" fmla="*/ 426 h 435"/>
                      <a:gd name="T4" fmla="*/ 322 w 436"/>
                      <a:gd name="T5" fmla="*/ 409 h 435"/>
                      <a:gd name="T6" fmla="*/ 357 w 436"/>
                      <a:gd name="T7" fmla="*/ 386 h 435"/>
                      <a:gd name="T8" fmla="*/ 387 w 436"/>
                      <a:gd name="T9" fmla="*/ 356 h 435"/>
                      <a:gd name="T10" fmla="*/ 409 w 436"/>
                      <a:gd name="T11" fmla="*/ 322 h 435"/>
                      <a:gd name="T12" fmla="*/ 427 w 436"/>
                      <a:gd name="T13" fmla="*/ 282 h 435"/>
                      <a:gd name="T14" fmla="*/ 436 w 436"/>
                      <a:gd name="T15" fmla="*/ 240 h 435"/>
                      <a:gd name="T16" fmla="*/ 436 w 436"/>
                      <a:gd name="T17" fmla="*/ 196 h 435"/>
                      <a:gd name="T18" fmla="*/ 427 w 436"/>
                      <a:gd name="T19" fmla="*/ 153 h 435"/>
                      <a:gd name="T20" fmla="*/ 409 w 436"/>
                      <a:gd name="T21" fmla="*/ 115 h 435"/>
                      <a:gd name="T22" fmla="*/ 387 w 436"/>
                      <a:gd name="T23" fmla="*/ 80 h 435"/>
                      <a:gd name="T24" fmla="*/ 357 w 436"/>
                      <a:gd name="T25" fmla="*/ 50 h 435"/>
                      <a:gd name="T26" fmla="*/ 322 w 436"/>
                      <a:gd name="T27" fmla="*/ 26 h 435"/>
                      <a:gd name="T28" fmla="*/ 283 w 436"/>
                      <a:gd name="T29" fmla="*/ 11 h 435"/>
                      <a:gd name="T30" fmla="*/ 240 w 436"/>
                      <a:gd name="T31" fmla="*/ 1 h 435"/>
                      <a:gd name="T32" fmla="*/ 197 w 436"/>
                      <a:gd name="T33" fmla="*/ 1 h 435"/>
                      <a:gd name="T34" fmla="*/ 153 w 436"/>
                      <a:gd name="T35" fmla="*/ 11 h 435"/>
                      <a:gd name="T36" fmla="*/ 115 w 436"/>
                      <a:gd name="T37" fmla="*/ 26 h 435"/>
                      <a:gd name="T38" fmla="*/ 81 w 436"/>
                      <a:gd name="T39" fmla="*/ 50 h 435"/>
                      <a:gd name="T40" fmla="*/ 50 w 436"/>
                      <a:gd name="T41" fmla="*/ 80 h 435"/>
                      <a:gd name="T42" fmla="*/ 27 w 436"/>
                      <a:gd name="T43" fmla="*/ 115 h 435"/>
                      <a:gd name="T44" fmla="*/ 11 w 436"/>
                      <a:gd name="T45" fmla="*/ 153 h 435"/>
                      <a:gd name="T46" fmla="*/ 2 w 436"/>
                      <a:gd name="T47" fmla="*/ 196 h 435"/>
                      <a:gd name="T48" fmla="*/ 2 w 436"/>
                      <a:gd name="T49" fmla="*/ 240 h 435"/>
                      <a:gd name="T50" fmla="*/ 11 w 436"/>
                      <a:gd name="T51" fmla="*/ 282 h 435"/>
                      <a:gd name="T52" fmla="*/ 27 w 436"/>
                      <a:gd name="T53" fmla="*/ 322 h 435"/>
                      <a:gd name="T54" fmla="*/ 50 w 436"/>
                      <a:gd name="T55" fmla="*/ 356 h 435"/>
                      <a:gd name="T56" fmla="*/ 81 w 436"/>
                      <a:gd name="T57" fmla="*/ 386 h 435"/>
                      <a:gd name="T58" fmla="*/ 115 w 436"/>
                      <a:gd name="T59" fmla="*/ 409 h 435"/>
                      <a:gd name="T60" fmla="*/ 153 w 436"/>
                      <a:gd name="T61" fmla="*/ 426 h 435"/>
                      <a:gd name="T62" fmla="*/ 197 w 436"/>
                      <a:gd name="T63" fmla="*/ 434 h 4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436" h="435">
                        <a:moveTo>
                          <a:pt x="218" y="435"/>
                        </a:moveTo>
                        <a:lnTo>
                          <a:pt x="240" y="434"/>
                        </a:lnTo>
                        <a:lnTo>
                          <a:pt x="263" y="431"/>
                        </a:lnTo>
                        <a:lnTo>
                          <a:pt x="283" y="426"/>
                        </a:lnTo>
                        <a:lnTo>
                          <a:pt x="304" y="418"/>
                        </a:lnTo>
                        <a:lnTo>
                          <a:pt x="322" y="409"/>
                        </a:lnTo>
                        <a:lnTo>
                          <a:pt x="341" y="398"/>
                        </a:lnTo>
                        <a:lnTo>
                          <a:pt x="357" y="386"/>
                        </a:lnTo>
                        <a:lnTo>
                          <a:pt x="372" y="372"/>
                        </a:lnTo>
                        <a:lnTo>
                          <a:pt x="387" y="356"/>
                        </a:lnTo>
                        <a:lnTo>
                          <a:pt x="399" y="340"/>
                        </a:lnTo>
                        <a:lnTo>
                          <a:pt x="409" y="322"/>
                        </a:lnTo>
                        <a:lnTo>
                          <a:pt x="419" y="302"/>
                        </a:lnTo>
                        <a:lnTo>
                          <a:pt x="427" y="282"/>
                        </a:lnTo>
                        <a:lnTo>
                          <a:pt x="432" y="262"/>
                        </a:lnTo>
                        <a:lnTo>
                          <a:pt x="436" y="240"/>
                        </a:lnTo>
                        <a:lnTo>
                          <a:pt x="436" y="218"/>
                        </a:lnTo>
                        <a:lnTo>
                          <a:pt x="436" y="196"/>
                        </a:lnTo>
                        <a:lnTo>
                          <a:pt x="432" y="174"/>
                        </a:lnTo>
                        <a:lnTo>
                          <a:pt x="427" y="153"/>
                        </a:lnTo>
                        <a:lnTo>
                          <a:pt x="419" y="133"/>
                        </a:lnTo>
                        <a:lnTo>
                          <a:pt x="409" y="115"/>
                        </a:lnTo>
                        <a:lnTo>
                          <a:pt x="399" y="96"/>
                        </a:lnTo>
                        <a:lnTo>
                          <a:pt x="387" y="80"/>
                        </a:lnTo>
                        <a:lnTo>
                          <a:pt x="372" y="65"/>
                        </a:lnTo>
                        <a:lnTo>
                          <a:pt x="357" y="50"/>
                        </a:lnTo>
                        <a:lnTo>
                          <a:pt x="341" y="38"/>
                        </a:lnTo>
                        <a:lnTo>
                          <a:pt x="322" y="26"/>
                        </a:lnTo>
                        <a:lnTo>
                          <a:pt x="304" y="17"/>
                        </a:lnTo>
                        <a:lnTo>
                          <a:pt x="283" y="11"/>
                        </a:lnTo>
                        <a:lnTo>
                          <a:pt x="263" y="5"/>
                        </a:lnTo>
                        <a:lnTo>
                          <a:pt x="240" y="1"/>
                        </a:lnTo>
                        <a:lnTo>
                          <a:pt x="218" y="0"/>
                        </a:lnTo>
                        <a:lnTo>
                          <a:pt x="197" y="1"/>
                        </a:lnTo>
                        <a:lnTo>
                          <a:pt x="174" y="5"/>
                        </a:lnTo>
                        <a:lnTo>
                          <a:pt x="153" y="11"/>
                        </a:lnTo>
                        <a:lnTo>
                          <a:pt x="134" y="17"/>
                        </a:lnTo>
                        <a:lnTo>
                          <a:pt x="115" y="26"/>
                        </a:lnTo>
                        <a:lnTo>
                          <a:pt x="97" y="38"/>
                        </a:lnTo>
                        <a:lnTo>
                          <a:pt x="81" y="50"/>
                        </a:lnTo>
                        <a:lnTo>
                          <a:pt x="65" y="65"/>
                        </a:lnTo>
                        <a:lnTo>
                          <a:pt x="50" y="80"/>
                        </a:lnTo>
                        <a:lnTo>
                          <a:pt x="38" y="96"/>
                        </a:lnTo>
                        <a:lnTo>
                          <a:pt x="27" y="115"/>
                        </a:lnTo>
                        <a:lnTo>
                          <a:pt x="17" y="133"/>
                        </a:lnTo>
                        <a:lnTo>
                          <a:pt x="11" y="153"/>
                        </a:lnTo>
                        <a:lnTo>
                          <a:pt x="5" y="174"/>
                        </a:lnTo>
                        <a:lnTo>
                          <a:pt x="2" y="196"/>
                        </a:lnTo>
                        <a:lnTo>
                          <a:pt x="0" y="218"/>
                        </a:lnTo>
                        <a:lnTo>
                          <a:pt x="2" y="240"/>
                        </a:lnTo>
                        <a:lnTo>
                          <a:pt x="5" y="262"/>
                        </a:lnTo>
                        <a:lnTo>
                          <a:pt x="11" y="282"/>
                        </a:lnTo>
                        <a:lnTo>
                          <a:pt x="17" y="302"/>
                        </a:lnTo>
                        <a:lnTo>
                          <a:pt x="27" y="322"/>
                        </a:lnTo>
                        <a:lnTo>
                          <a:pt x="38" y="340"/>
                        </a:lnTo>
                        <a:lnTo>
                          <a:pt x="50" y="356"/>
                        </a:lnTo>
                        <a:lnTo>
                          <a:pt x="65" y="372"/>
                        </a:lnTo>
                        <a:lnTo>
                          <a:pt x="81" y="386"/>
                        </a:lnTo>
                        <a:lnTo>
                          <a:pt x="97" y="398"/>
                        </a:lnTo>
                        <a:lnTo>
                          <a:pt x="115" y="409"/>
                        </a:lnTo>
                        <a:lnTo>
                          <a:pt x="134" y="418"/>
                        </a:lnTo>
                        <a:lnTo>
                          <a:pt x="153" y="426"/>
                        </a:lnTo>
                        <a:lnTo>
                          <a:pt x="174" y="431"/>
                        </a:lnTo>
                        <a:lnTo>
                          <a:pt x="197" y="434"/>
                        </a:lnTo>
                        <a:lnTo>
                          <a:pt x="218" y="435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77" name="Freeform 361"/>
                  <p:cNvSpPr>
                    <a:spLocks/>
                  </p:cNvSpPr>
                  <p:nvPr/>
                </p:nvSpPr>
                <p:spPr bwMode="auto">
                  <a:xfrm>
                    <a:off x="5334" y="1221"/>
                    <a:ext cx="108" cy="109"/>
                  </a:xfrm>
                  <a:custGeom>
                    <a:avLst/>
                    <a:gdLst>
                      <a:gd name="T0" fmla="*/ 240 w 436"/>
                      <a:gd name="T1" fmla="*/ 434 h 435"/>
                      <a:gd name="T2" fmla="*/ 283 w 436"/>
                      <a:gd name="T3" fmla="*/ 426 h 435"/>
                      <a:gd name="T4" fmla="*/ 322 w 436"/>
                      <a:gd name="T5" fmla="*/ 409 h 435"/>
                      <a:gd name="T6" fmla="*/ 357 w 436"/>
                      <a:gd name="T7" fmla="*/ 386 h 435"/>
                      <a:gd name="T8" fmla="*/ 387 w 436"/>
                      <a:gd name="T9" fmla="*/ 356 h 435"/>
                      <a:gd name="T10" fmla="*/ 409 w 436"/>
                      <a:gd name="T11" fmla="*/ 322 h 435"/>
                      <a:gd name="T12" fmla="*/ 427 w 436"/>
                      <a:gd name="T13" fmla="*/ 282 h 435"/>
                      <a:gd name="T14" fmla="*/ 436 w 436"/>
                      <a:gd name="T15" fmla="*/ 240 h 435"/>
                      <a:gd name="T16" fmla="*/ 436 w 436"/>
                      <a:gd name="T17" fmla="*/ 196 h 435"/>
                      <a:gd name="T18" fmla="*/ 427 w 436"/>
                      <a:gd name="T19" fmla="*/ 153 h 435"/>
                      <a:gd name="T20" fmla="*/ 409 w 436"/>
                      <a:gd name="T21" fmla="*/ 115 h 435"/>
                      <a:gd name="T22" fmla="*/ 387 w 436"/>
                      <a:gd name="T23" fmla="*/ 80 h 435"/>
                      <a:gd name="T24" fmla="*/ 357 w 436"/>
                      <a:gd name="T25" fmla="*/ 50 h 435"/>
                      <a:gd name="T26" fmla="*/ 322 w 436"/>
                      <a:gd name="T27" fmla="*/ 26 h 435"/>
                      <a:gd name="T28" fmla="*/ 283 w 436"/>
                      <a:gd name="T29" fmla="*/ 11 h 435"/>
                      <a:gd name="T30" fmla="*/ 240 w 436"/>
                      <a:gd name="T31" fmla="*/ 1 h 435"/>
                      <a:gd name="T32" fmla="*/ 197 w 436"/>
                      <a:gd name="T33" fmla="*/ 1 h 435"/>
                      <a:gd name="T34" fmla="*/ 153 w 436"/>
                      <a:gd name="T35" fmla="*/ 11 h 435"/>
                      <a:gd name="T36" fmla="*/ 115 w 436"/>
                      <a:gd name="T37" fmla="*/ 26 h 435"/>
                      <a:gd name="T38" fmla="*/ 81 w 436"/>
                      <a:gd name="T39" fmla="*/ 50 h 435"/>
                      <a:gd name="T40" fmla="*/ 50 w 436"/>
                      <a:gd name="T41" fmla="*/ 80 h 435"/>
                      <a:gd name="T42" fmla="*/ 27 w 436"/>
                      <a:gd name="T43" fmla="*/ 115 h 435"/>
                      <a:gd name="T44" fmla="*/ 11 w 436"/>
                      <a:gd name="T45" fmla="*/ 153 h 435"/>
                      <a:gd name="T46" fmla="*/ 2 w 436"/>
                      <a:gd name="T47" fmla="*/ 196 h 435"/>
                      <a:gd name="T48" fmla="*/ 2 w 436"/>
                      <a:gd name="T49" fmla="*/ 240 h 435"/>
                      <a:gd name="T50" fmla="*/ 11 w 436"/>
                      <a:gd name="T51" fmla="*/ 282 h 435"/>
                      <a:gd name="T52" fmla="*/ 27 w 436"/>
                      <a:gd name="T53" fmla="*/ 322 h 435"/>
                      <a:gd name="T54" fmla="*/ 50 w 436"/>
                      <a:gd name="T55" fmla="*/ 356 h 435"/>
                      <a:gd name="T56" fmla="*/ 81 w 436"/>
                      <a:gd name="T57" fmla="*/ 386 h 435"/>
                      <a:gd name="T58" fmla="*/ 115 w 436"/>
                      <a:gd name="T59" fmla="*/ 409 h 435"/>
                      <a:gd name="T60" fmla="*/ 153 w 436"/>
                      <a:gd name="T61" fmla="*/ 426 h 435"/>
                      <a:gd name="T62" fmla="*/ 197 w 436"/>
                      <a:gd name="T63" fmla="*/ 434 h 4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436" h="435">
                        <a:moveTo>
                          <a:pt x="218" y="435"/>
                        </a:moveTo>
                        <a:lnTo>
                          <a:pt x="240" y="434"/>
                        </a:lnTo>
                        <a:lnTo>
                          <a:pt x="263" y="431"/>
                        </a:lnTo>
                        <a:lnTo>
                          <a:pt x="283" y="426"/>
                        </a:lnTo>
                        <a:lnTo>
                          <a:pt x="304" y="418"/>
                        </a:lnTo>
                        <a:lnTo>
                          <a:pt x="322" y="409"/>
                        </a:lnTo>
                        <a:lnTo>
                          <a:pt x="341" y="398"/>
                        </a:lnTo>
                        <a:lnTo>
                          <a:pt x="357" y="386"/>
                        </a:lnTo>
                        <a:lnTo>
                          <a:pt x="372" y="372"/>
                        </a:lnTo>
                        <a:lnTo>
                          <a:pt x="387" y="356"/>
                        </a:lnTo>
                        <a:lnTo>
                          <a:pt x="399" y="340"/>
                        </a:lnTo>
                        <a:lnTo>
                          <a:pt x="409" y="322"/>
                        </a:lnTo>
                        <a:lnTo>
                          <a:pt x="419" y="302"/>
                        </a:lnTo>
                        <a:lnTo>
                          <a:pt x="427" y="282"/>
                        </a:lnTo>
                        <a:lnTo>
                          <a:pt x="432" y="262"/>
                        </a:lnTo>
                        <a:lnTo>
                          <a:pt x="436" y="240"/>
                        </a:lnTo>
                        <a:lnTo>
                          <a:pt x="436" y="218"/>
                        </a:lnTo>
                        <a:lnTo>
                          <a:pt x="436" y="196"/>
                        </a:lnTo>
                        <a:lnTo>
                          <a:pt x="432" y="174"/>
                        </a:lnTo>
                        <a:lnTo>
                          <a:pt x="427" y="153"/>
                        </a:lnTo>
                        <a:lnTo>
                          <a:pt x="419" y="133"/>
                        </a:lnTo>
                        <a:lnTo>
                          <a:pt x="409" y="115"/>
                        </a:lnTo>
                        <a:lnTo>
                          <a:pt x="399" y="96"/>
                        </a:lnTo>
                        <a:lnTo>
                          <a:pt x="387" y="80"/>
                        </a:lnTo>
                        <a:lnTo>
                          <a:pt x="372" y="65"/>
                        </a:lnTo>
                        <a:lnTo>
                          <a:pt x="357" y="50"/>
                        </a:lnTo>
                        <a:lnTo>
                          <a:pt x="341" y="38"/>
                        </a:lnTo>
                        <a:lnTo>
                          <a:pt x="322" y="26"/>
                        </a:lnTo>
                        <a:lnTo>
                          <a:pt x="304" y="17"/>
                        </a:lnTo>
                        <a:lnTo>
                          <a:pt x="283" y="11"/>
                        </a:lnTo>
                        <a:lnTo>
                          <a:pt x="263" y="5"/>
                        </a:lnTo>
                        <a:lnTo>
                          <a:pt x="240" y="1"/>
                        </a:lnTo>
                        <a:lnTo>
                          <a:pt x="218" y="0"/>
                        </a:lnTo>
                        <a:lnTo>
                          <a:pt x="197" y="1"/>
                        </a:lnTo>
                        <a:lnTo>
                          <a:pt x="174" y="5"/>
                        </a:lnTo>
                        <a:lnTo>
                          <a:pt x="153" y="11"/>
                        </a:lnTo>
                        <a:lnTo>
                          <a:pt x="134" y="17"/>
                        </a:lnTo>
                        <a:lnTo>
                          <a:pt x="115" y="26"/>
                        </a:lnTo>
                        <a:lnTo>
                          <a:pt x="97" y="38"/>
                        </a:lnTo>
                        <a:lnTo>
                          <a:pt x="81" y="50"/>
                        </a:lnTo>
                        <a:lnTo>
                          <a:pt x="65" y="65"/>
                        </a:lnTo>
                        <a:lnTo>
                          <a:pt x="50" y="80"/>
                        </a:lnTo>
                        <a:lnTo>
                          <a:pt x="38" y="96"/>
                        </a:lnTo>
                        <a:lnTo>
                          <a:pt x="27" y="115"/>
                        </a:lnTo>
                        <a:lnTo>
                          <a:pt x="17" y="133"/>
                        </a:lnTo>
                        <a:lnTo>
                          <a:pt x="11" y="153"/>
                        </a:lnTo>
                        <a:lnTo>
                          <a:pt x="5" y="174"/>
                        </a:lnTo>
                        <a:lnTo>
                          <a:pt x="2" y="196"/>
                        </a:lnTo>
                        <a:lnTo>
                          <a:pt x="0" y="218"/>
                        </a:lnTo>
                        <a:lnTo>
                          <a:pt x="2" y="240"/>
                        </a:lnTo>
                        <a:lnTo>
                          <a:pt x="5" y="262"/>
                        </a:lnTo>
                        <a:lnTo>
                          <a:pt x="11" y="282"/>
                        </a:lnTo>
                        <a:lnTo>
                          <a:pt x="17" y="302"/>
                        </a:lnTo>
                        <a:lnTo>
                          <a:pt x="27" y="322"/>
                        </a:lnTo>
                        <a:lnTo>
                          <a:pt x="38" y="340"/>
                        </a:lnTo>
                        <a:lnTo>
                          <a:pt x="50" y="356"/>
                        </a:lnTo>
                        <a:lnTo>
                          <a:pt x="65" y="372"/>
                        </a:lnTo>
                        <a:lnTo>
                          <a:pt x="81" y="386"/>
                        </a:lnTo>
                        <a:lnTo>
                          <a:pt x="97" y="398"/>
                        </a:lnTo>
                        <a:lnTo>
                          <a:pt x="115" y="409"/>
                        </a:lnTo>
                        <a:lnTo>
                          <a:pt x="134" y="418"/>
                        </a:lnTo>
                        <a:lnTo>
                          <a:pt x="153" y="426"/>
                        </a:lnTo>
                        <a:lnTo>
                          <a:pt x="174" y="431"/>
                        </a:lnTo>
                        <a:lnTo>
                          <a:pt x="197" y="434"/>
                        </a:lnTo>
                        <a:lnTo>
                          <a:pt x="218" y="435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78" name="Freeform 362"/>
                  <p:cNvSpPr>
                    <a:spLocks/>
                  </p:cNvSpPr>
                  <p:nvPr/>
                </p:nvSpPr>
                <p:spPr bwMode="auto">
                  <a:xfrm>
                    <a:off x="5260" y="1193"/>
                    <a:ext cx="46" cy="46"/>
                  </a:xfrm>
                  <a:custGeom>
                    <a:avLst/>
                    <a:gdLst>
                      <a:gd name="T0" fmla="*/ 100 w 182"/>
                      <a:gd name="T1" fmla="*/ 182 h 182"/>
                      <a:gd name="T2" fmla="*/ 117 w 182"/>
                      <a:gd name="T3" fmla="*/ 178 h 182"/>
                      <a:gd name="T4" fmla="*/ 134 w 182"/>
                      <a:gd name="T5" fmla="*/ 171 h 182"/>
                      <a:gd name="T6" fmla="*/ 148 w 182"/>
                      <a:gd name="T7" fmla="*/ 160 h 182"/>
                      <a:gd name="T8" fmla="*/ 161 w 182"/>
                      <a:gd name="T9" fmla="*/ 149 h 182"/>
                      <a:gd name="T10" fmla="*/ 170 w 182"/>
                      <a:gd name="T11" fmla="*/ 134 h 182"/>
                      <a:gd name="T12" fmla="*/ 177 w 182"/>
                      <a:gd name="T13" fmla="*/ 118 h 182"/>
                      <a:gd name="T14" fmla="*/ 181 w 182"/>
                      <a:gd name="T15" fmla="*/ 100 h 182"/>
                      <a:gd name="T16" fmla="*/ 181 w 182"/>
                      <a:gd name="T17" fmla="*/ 81 h 182"/>
                      <a:gd name="T18" fmla="*/ 177 w 182"/>
                      <a:gd name="T19" fmla="*/ 64 h 182"/>
                      <a:gd name="T20" fmla="*/ 170 w 182"/>
                      <a:gd name="T21" fmla="*/ 47 h 182"/>
                      <a:gd name="T22" fmla="*/ 161 w 182"/>
                      <a:gd name="T23" fmla="*/ 34 h 182"/>
                      <a:gd name="T24" fmla="*/ 148 w 182"/>
                      <a:gd name="T25" fmla="*/ 21 h 182"/>
                      <a:gd name="T26" fmla="*/ 134 w 182"/>
                      <a:gd name="T27" fmla="*/ 11 h 182"/>
                      <a:gd name="T28" fmla="*/ 117 w 182"/>
                      <a:gd name="T29" fmla="*/ 5 h 182"/>
                      <a:gd name="T30" fmla="*/ 100 w 182"/>
                      <a:gd name="T31" fmla="*/ 1 h 182"/>
                      <a:gd name="T32" fmla="*/ 82 w 182"/>
                      <a:gd name="T33" fmla="*/ 1 h 182"/>
                      <a:gd name="T34" fmla="*/ 63 w 182"/>
                      <a:gd name="T35" fmla="*/ 5 h 182"/>
                      <a:gd name="T36" fmla="*/ 47 w 182"/>
                      <a:gd name="T37" fmla="*/ 11 h 182"/>
                      <a:gd name="T38" fmla="*/ 33 w 182"/>
                      <a:gd name="T39" fmla="*/ 21 h 182"/>
                      <a:gd name="T40" fmla="*/ 21 w 182"/>
                      <a:gd name="T41" fmla="*/ 34 h 182"/>
                      <a:gd name="T42" fmla="*/ 10 w 182"/>
                      <a:gd name="T43" fmla="*/ 47 h 182"/>
                      <a:gd name="T44" fmla="*/ 4 w 182"/>
                      <a:gd name="T45" fmla="*/ 64 h 182"/>
                      <a:gd name="T46" fmla="*/ 0 w 182"/>
                      <a:gd name="T47" fmla="*/ 81 h 182"/>
                      <a:gd name="T48" fmla="*/ 0 w 182"/>
                      <a:gd name="T49" fmla="*/ 100 h 182"/>
                      <a:gd name="T50" fmla="*/ 4 w 182"/>
                      <a:gd name="T51" fmla="*/ 118 h 182"/>
                      <a:gd name="T52" fmla="*/ 10 w 182"/>
                      <a:gd name="T53" fmla="*/ 134 h 182"/>
                      <a:gd name="T54" fmla="*/ 21 w 182"/>
                      <a:gd name="T55" fmla="*/ 149 h 182"/>
                      <a:gd name="T56" fmla="*/ 33 w 182"/>
                      <a:gd name="T57" fmla="*/ 160 h 182"/>
                      <a:gd name="T58" fmla="*/ 47 w 182"/>
                      <a:gd name="T59" fmla="*/ 171 h 182"/>
                      <a:gd name="T60" fmla="*/ 63 w 182"/>
                      <a:gd name="T61" fmla="*/ 178 h 182"/>
                      <a:gd name="T62" fmla="*/ 82 w 182"/>
                      <a:gd name="T63" fmla="*/ 182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82" h="182">
                        <a:moveTo>
                          <a:pt x="91" y="182"/>
                        </a:moveTo>
                        <a:lnTo>
                          <a:pt x="100" y="182"/>
                        </a:lnTo>
                        <a:lnTo>
                          <a:pt x="109" y="180"/>
                        </a:lnTo>
                        <a:lnTo>
                          <a:pt x="117" y="178"/>
                        </a:lnTo>
                        <a:lnTo>
                          <a:pt x="127" y="175"/>
                        </a:lnTo>
                        <a:lnTo>
                          <a:pt x="134" y="171"/>
                        </a:lnTo>
                        <a:lnTo>
                          <a:pt x="141" y="166"/>
                        </a:lnTo>
                        <a:lnTo>
                          <a:pt x="148" y="160"/>
                        </a:lnTo>
                        <a:lnTo>
                          <a:pt x="154" y="155"/>
                        </a:lnTo>
                        <a:lnTo>
                          <a:pt x="161" y="149"/>
                        </a:lnTo>
                        <a:lnTo>
                          <a:pt x="166" y="142"/>
                        </a:lnTo>
                        <a:lnTo>
                          <a:pt x="170" y="134"/>
                        </a:lnTo>
                        <a:lnTo>
                          <a:pt x="174" y="126"/>
                        </a:lnTo>
                        <a:lnTo>
                          <a:pt x="177" y="118"/>
                        </a:lnTo>
                        <a:lnTo>
                          <a:pt x="179" y="109"/>
                        </a:lnTo>
                        <a:lnTo>
                          <a:pt x="181" y="100"/>
                        </a:lnTo>
                        <a:lnTo>
                          <a:pt x="182" y="91"/>
                        </a:lnTo>
                        <a:lnTo>
                          <a:pt x="181" y="81"/>
                        </a:lnTo>
                        <a:lnTo>
                          <a:pt x="179" y="72"/>
                        </a:lnTo>
                        <a:lnTo>
                          <a:pt x="177" y="64"/>
                        </a:lnTo>
                        <a:lnTo>
                          <a:pt x="174" y="55"/>
                        </a:lnTo>
                        <a:lnTo>
                          <a:pt x="170" y="47"/>
                        </a:lnTo>
                        <a:lnTo>
                          <a:pt x="166" y="40"/>
                        </a:lnTo>
                        <a:lnTo>
                          <a:pt x="161" y="34"/>
                        </a:lnTo>
                        <a:lnTo>
                          <a:pt x="154" y="27"/>
                        </a:lnTo>
                        <a:lnTo>
                          <a:pt x="148" y="21"/>
                        </a:lnTo>
                        <a:lnTo>
                          <a:pt x="141" y="15"/>
                        </a:lnTo>
                        <a:lnTo>
                          <a:pt x="134" y="11"/>
                        </a:lnTo>
                        <a:lnTo>
                          <a:pt x="127" y="8"/>
                        </a:lnTo>
                        <a:lnTo>
                          <a:pt x="117" y="5"/>
                        </a:lnTo>
                        <a:lnTo>
                          <a:pt x="109" y="2"/>
                        </a:lnTo>
                        <a:lnTo>
                          <a:pt x="100" y="1"/>
                        </a:lnTo>
                        <a:lnTo>
                          <a:pt x="91" y="0"/>
                        </a:lnTo>
                        <a:lnTo>
                          <a:pt x="82" y="1"/>
                        </a:lnTo>
                        <a:lnTo>
                          <a:pt x="72" y="2"/>
                        </a:lnTo>
                        <a:lnTo>
                          <a:pt x="63" y="5"/>
                        </a:lnTo>
                        <a:lnTo>
                          <a:pt x="55" y="8"/>
                        </a:lnTo>
                        <a:lnTo>
                          <a:pt x="47" y="11"/>
                        </a:lnTo>
                        <a:lnTo>
                          <a:pt x="39" y="15"/>
                        </a:lnTo>
                        <a:lnTo>
                          <a:pt x="33" y="21"/>
                        </a:lnTo>
                        <a:lnTo>
                          <a:pt x="26" y="27"/>
                        </a:lnTo>
                        <a:lnTo>
                          <a:pt x="21" y="34"/>
                        </a:lnTo>
                        <a:lnTo>
                          <a:pt x="16" y="40"/>
                        </a:lnTo>
                        <a:lnTo>
                          <a:pt x="10" y="47"/>
                        </a:lnTo>
                        <a:lnTo>
                          <a:pt x="6" y="55"/>
                        </a:lnTo>
                        <a:lnTo>
                          <a:pt x="4" y="64"/>
                        </a:lnTo>
                        <a:lnTo>
                          <a:pt x="1" y="72"/>
                        </a:lnTo>
                        <a:lnTo>
                          <a:pt x="0" y="81"/>
                        </a:lnTo>
                        <a:lnTo>
                          <a:pt x="0" y="91"/>
                        </a:lnTo>
                        <a:lnTo>
                          <a:pt x="0" y="100"/>
                        </a:lnTo>
                        <a:lnTo>
                          <a:pt x="1" y="109"/>
                        </a:lnTo>
                        <a:lnTo>
                          <a:pt x="4" y="118"/>
                        </a:lnTo>
                        <a:lnTo>
                          <a:pt x="6" y="126"/>
                        </a:lnTo>
                        <a:lnTo>
                          <a:pt x="10" y="134"/>
                        </a:lnTo>
                        <a:lnTo>
                          <a:pt x="16" y="142"/>
                        </a:lnTo>
                        <a:lnTo>
                          <a:pt x="21" y="149"/>
                        </a:lnTo>
                        <a:lnTo>
                          <a:pt x="26" y="155"/>
                        </a:lnTo>
                        <a:lnTo>
                          <a:pt x="33" y="160"/>
                        </a:lnTo>
                        <a:lnTo>
                          <a:pt x="39" y="166"/>
                        </a:lnTo>
                        <a:lnTo>
                          <a:pt x="47" y="171"/>
                        </a:lnTo>
                        <a:lnTo>
                          <a:pt x="55" y="175"/>
                        </a:lnTo>
                        <a:lnTo>
                          <a:pt x="63" y="178"/>
                        </a:lnTo>
                        <a:lnTo>
                          <a:pt x="72" y="180"/>
                        </a:lnTo>
                        <a:lnTo>
                          <a:pt x="82" y="182"/>
                        </a:lnTo>
                        <a:lnTo>
                          <a:pt x="91" y="182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79" name="Freeform 363"/>
                  <p:cNvSpPr>
                    <a:spLocks/>
                  </p:cNvSpPr>
                  <p:nvPr/>
                </p:nvSpPr>
                <p:spPr bwMode="auto">
                  <a:xfrm>
                    <a:off x="5260" y="1193"/>
                    <a:ext cx="46" cy="46"/>
                  </a:xfrm>
                  <a:custGeom>
                    <a:avLst/>
                    <a:gdLst>
                      <a:gd name="T0" fmla="*/ 100 w 182"/>
                      <a:gd name="T1" fmla="*/ 182 h 182"/>
                      <a:gd name="T2" fmla="*/ 117 w 182"/>
                      <a:gd name="T3" fmla="*/ 178 h 182"/>
                      <a:gd name="T4" fmla="*/ 134 w 182"/>
                      <a:gd name="T5" fmla="*/ 171 h 182"/>
                      <a:gd name="T6" fmla="*/ 148 w 182"/>
                      <a:gd name="T7" fmla="*/ 160 h 182"/>
                      <a:gd name="T8" fmla="*/ 161 w 182"/>
                      <a:gd name="T9" fmla="*/ 149 h 182"/>
                      <a:gd name="T10" fmla="*/ 170 w 182"/>
                      <a:gd name="T11" fmla="*/ 134 h 182"/>
                      <a:gd name="T12" fmla="*/ 177 w 182"/>
                      <a:gd name="T13" fmla="*/ 118 h 182"/>
                      <a:gd name="T14" fmla="*/ 181 w 182"/>
                      <a:gd name="T15" fmla="*/ 100 h 182"/>
                      <a:gd name="T16" fmla="*/ 181 w 182"/>
                      <a:gd name="T17" fmla="*/ 81 h 182"/>
                      <a:gd name="T18" fmla="*/ 177 w 182"/>
                      <a:gd name="T19" fmla="*/ 64 h 182"/>
                      <a:gd name="T20" fmla="*/ 170 w 182"/>
                      <a:gd name="T21" fmla="*/ 47 h 182"/>
                      <a:gd name="T22" fmla="*/ 161 w 182"/>
                      <a:gd name="T23" fmla="*/ 34 h 182"/>
                      <a:gd name="T24" fmla="*/ 148 w 182"/>
                      <a:gd name="T25" fmla="*/ 21 h 182"/>
                      <a:gd name="T26" fmla="*/ 134 w 182"/>
                      <a:gd name="T27" fmla="*/ 11 h 182"/>
                      <a:gd name="T28" fmla="*/ 117 w 182"/>
                      <a:gd name="T29" fmla="*/ 5 h 182"/>
                      <a:gd name="T30" fmla="*/ 100 w 182"/>
                      <a:gd name="T31" fmla="*/ 1 h 182"/>
                      <a:gd name="T32" fmla="*/ 82 w 182"/>
                      <a:gd name="T33" fmla="*/ 1 h 182"/>
                      <a:gd name="T34" fmla="*/ 63 w 182"/>
                      <a:gd name="T35" fmla="*/ 5 h 182"/>
                      <a:gd name="T36" fmla="*/ 47 w 182"/>
                      <a:gd name="T37" fmla="*/ 11 h 182"/>
                      <a:gd name="T38" fmla="*/ 33 w 182"/>
                      <a:gd name="T39" fmla="*/ 21 h 182"/>
                      <a:gd name="T40" fmla="*/ 21 w 182"/>
                      <a:gd name="T41" fmla="*/ 34 h 182"/>
                      <a:gd name="T42" fmla="*/ 10 w 182"/>
                      <a:gd name="T43" fmla="*/ 47 h 182"/>
                      <a:gd name="T44" fmla="*/ 4 w 182"/>
                      <a:gd name="T45" fmla="*/ 64 h 182"/>
                      <a:gd name="T46" fmla="*/ 0 w 182"/>
                      <a:gd name="T47" fmla="*/ 81 h 182"/>
                      <a:gd name="T48" fmla="*/ 0 w 182"/>
                      <a:gd name="T49" fmla="*/ 100 h 182"/>
                      <a:gd name="T50" fmla="*/ 4 w 182"/>
                      <a:gd name="T51" fmla="*/ 118 h 182"/>
                      <a:gd name="T52" fmla="*/ 10 w 182"/>
                      <a:gd name="T53" fmla="*/ 134 h 182"/>
                      <a:gd name="T54" fmla="*/ 21 w 182"/>
                      <a:gd name="T55" fmla="*/ 149 h 182"/>
                      <a:gd name="T56" fmla="*/ 33 w 182"/>
                      <a:gd name="T57" fmla="*/ 160 h 182"/>
                      <a:gd name="T58" fmla="*/ 47 w 182"/>
                      <a:gd name="T59" fmla="*/ 171 h 182"/>
                      <a:gd name="T60" fmla="*/ 63 w 182"/>
                      <a:gd name="T61" fmla="*/ 178 h 182"/>
                      <a:gd name="T62" fmla="*/ 82 w 182"/>
                      <a:gd name="T63" fmla="*/ 182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82" h="182">
                        <a:moveTo>
                          <a:pt x="91" y="182"/>
                        </a:moveTo>
                        <a:lnTo>
                          <a:pt x="100" y="182"/>
                        </a:lnTo>
                        <a:lnTo>
                          <a:pt x="109" y="180"/>
                        </a:lnTo>
                        <a:lnTo>
                          <a:pt x="117" y="178"/>
                        </a:lnTo>
                        <a:lnTo>
                          <a:pt x="127" y="175"/>
                        </a:lnTo>
                        <a:lnTo>
                          <a:pt x="134" y="171"/>
                        </a:lnTo>
                        <a:lnTo>
                          <a:pt x="141" y="166"/>
                        </a:lnTo>
                        <a:lnTo>
                          <a:pt x="148" y="160"/>
                        </a:lnTo>
                        <a:lnTo>
                          <a:pt x="154" y="155"/>
                        </a:lnTo>
                        <a:lnTo>
                          <a:pt x="161" y="149"/>
                        </a:lnTo>
                        <a:lnTo>
                          <a:pt x="166" y="142"/>
                        </a:lnTo>
                        <a:lnTo>
                          <a:pt x="170" y="134"/>
                        </a:lnTo>
                        <a:lnTo>
                          <a:pt x="174" y="126"/>
                        </a:lnTo>
                        <a:lnTo>
                          <a:pt x="177" y="118"/>
                        </a:lnTo>
                        <a:lnTo>
                          <a:pt x="179" y="109"/>
                        </a:lnTo>
                        <a:lnTo>
                          <a:pt x="181" y="100"/>
                        </a:lnTo>
                        <a:lnTo>
                          <a:pt x="182" y="91"/>
                        </a:lnTo>
                        <a:lnTo>
                          <a:pt x="181" y="81"/>
                        </a:lnTo>
                        <a:lnTo>
                          <a:pt x="179" y="72"/>
                        </a:lnTo>
                        <a:lnTo>
                          <a:pt x="177" y="64"/>
                        </a:lnTo>
                        <a:lnTo>
                          <a:pt x="174" y="55"/>
                        </a:lnTo>
                        <a:lnTo>
                          <a:pt x="170" y="47"/>
                        </a:lnTo>
                        <a:lnTo>
                          <a:pt x="166" y="40"/>
                        </a:lnTo>
                        <a:lnTo>
                          <a:pt x="161" y="34"/>
                        </a:lnTo>
                        <a:lnTo>
                          <a:pt x="154" y="27"/>
                        </a:lnTo>
                        <a:lnTo>
                          <a:pt x="148" y="21"/>
                        </a:lnTo>
                        <a:lnTo>
                          <a:pt x="141" y="15"/>
                        </a:lnTo>
                        <a:lnTo>
                          <a:pt x="134" y="11"/>
                        </a:lnTo>
                        <a:lnTo>
                          <a:pt x="127" y="8"/>
                        </a:lnTo>
                        <a:lnTo>
                          <a:pt x="117" y="5"/>
                        </a:lnTo>
                        <a:lnTo>
                          <a:pt x="109" y="2"/>
                        </a:lnTo>
                        <a:lnTo>
                          <a:pt x="100" y="1"/>
                        </a:lnTo>
                        <a:lnTo>
                          <a:pt x="91" y="0"/>
                        </a:lnTo>
                        <a:lnTo>
                          <a:pt x="82" y="1"/>
                        </a:lnTo>
                        <a:lnTo>
                          <a:pt x="72" y="2"/>
                        </a:lnTo>
                        <a:lnTo>
                          <a:pt x="63" y="5"/>
                        </a:lnTo>
                        <a:lnTo>
                          <a:pt x="55" y="8"/>
                        </a:lnTo>
                        <a:lnTo>
                          <a:pt x="47" y="11"/>
                        </a:lnTo>
                        <a:lnTo>
                          <a:pt x="39" y="15"/>
                        </a:lnTo>
                        <a:lnTo>
                          <a:pt x="33" y="21"/>
                        </a:lnTo>
                        <a:lnTo>
                          <a:pt x="26" y="27"/>
                        </a:lnTo>
                        <a:lnTo>
                          <a:pt x="21" y="34"/>
                        </a:lnTo>
                        <a:lnTo>
                          <a:pt x="16" y="40"/>
                        </a:lnTo>
                        <a:lnTo>
                          <a:pt x="10" y="47"/>
                        </a:lnTo>
                        <a:lnTo>
                          <a:pt x="6" y="55"/>
                        </a:lnTo>
                        <a:lnTo>
                          <a:pt x="4" y="64"/>
                        </a:lnTo>
                        <a:lnTo>
                          <a:pt x="1" y="72"/>
                        </a:lnTo>
                        <a:lnTo>
                          <a:pt x="0" y="81"/>
                        </a:lnTo>
                        <a:lnTo>
                          <a:pt x="0" y="91"/>
                        </a:lnTo>
                        <a:lnTo>
                          <a:pt x="0" y="100"/>
                        </a:lnTo>
                        <a:lnTo>
                          <a:pt x="1" y="109"/>
                        </a:lnTo>
                        <a:lnTo>
                          <a:pt x="4" y="118"/>
                        </a:lnTo>
                        <a:lnTo>
                          <a:pt x="6" y="126"/>
                        </a:lnTo>
                        <a:lnTo>
                          <a:pt x="10" y="134"/>
                        </a:lnTo>
                        <a:lnTo>
                          <a:pt x="16" y="142"/>
                        </a:lnTo>
                        <a:lnTo>
                          <a:pt x="21" y="149"/>
                        </a:lnTo>
                        <a:lnTo>
                          <a:pt x="26" y="155"/>
                        </a:lnTo>
                        <a:lnTo>
                          <a:pt x="33" y="160"/>
                        </a:lnTo>
                        <a:lnTo>
                          <a:pt x="39" y="166"/>
                        </a:lnTo>
                        <a:lnTo>
                          <a:pt x="47" y="171"/>
                        </a:lnTo>
                        <a:lnTo>
                          <a:pt x="55" y="175"/>
                        </a:lnTo>
                        <a:lnTo>
                          <a:pt x="63" y="178"/>
                        </a:lnTo>
                        <a:lnTo>
                          <a:pt x="72" y="180"/>
                        </a:lnTo>
                        <a:lnTo>
                          <a:pt x="82" y="182"/>
                        </a:lnTo>
                        <a:lnTo>
                          <a:pt x="91" y="182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80" name="Freeform 364"/>
                  <p:cNvSpPr>
                    <a:spLocks/>
                  </p:cNvSpPr>
                  <p:nvPr/>
                </p:nvSpPr>
                <p:spPr bwMode="auto">
                  <a:xfrm>
                    <a:off x="4977" y="1152"/>
                    <a:ext cx="59" cy="59"/>
                  </a:xfrm>
                  <a:custGeom>
                    <a:avLst/>
                    <a:gdLst>
                      <a:gd name="T0" fmla="*/ 130 w 235"/>
                      <a:gd name="T1" fmla="*/ 234 h 234"/>
                      <a:gd name="T2" fmla="*/ 152 w 235"/>
                      <a:gd name="T3" fmla="*/ 229 h 234"/>
                      <a:gd name="T4" fmla="*/ 173 w 235"/>
                      <a:gd name="T5" fmla="*/ 221 h 234"/>
                      <a:gd name="T6" fmla="*/ 193 w 235"/>
                      <a:gd name="T7" fmla="*/ 208 h 234"/>
                      <a:gd name="T8" fmla="*/ 209 w 235"/>
                      <a:gd name="T9" fmla="*/ 192 h 234"/>
                      <a:gd name="T10" fmla="*/ 221 w 235"/>
                      <a:gd name="T11" fmla="*/ 174 h 234"/>
                      <a:gd name="T12" fmla="*/ 230 w 235"/>
                      <a:gd name="T13" fmla="*/ 153 h 234"/>
                      <a:gd name="T14" fmla="*/ 235 w 235"/>
                      <a:gd name="T15" fmla="*/ 129 h 234"/>
                      <a:gd name="T16" fmla="*/ 235 w 235"/>
                      <a:gd name="T17" fmla="*/ 105 h 234"/>
                      <a:gd name="T18" fmla="*/ 230 w 235"/>
                      <a:gd name="T19" fmla="*/ 83 h 234"/>
                      <a:gd name="T20" fmla="*/ 221 w 235"/>
                      <a:gd name="T21" fmla="*/ 62 h 234"/>
                      <a:gd name="T22" fmla="*/ 209 w 235"/>
                      <a:gd name="T23" fmla="*/ 42 h 234"/>
                      <a:gd name="T24" fmla="*/ 193 w 235"/>
                      <a:gd name="T25" fmla="*/ 26 h 234"/>
                      <a:gd name="T26" fmla="*/ 173 w 235"/>
                      <a:gd name="T27" fmla="*/ 13 h 234"/>
                      <a:gd name="T28" fmla="*/ 152 w 235"/>
                      <a:gd name="T29" fmla="*/ 5 h 234"/>
                      <a:gd name="T30" fmla="*/ 130 w 235"/>
                      <a:gd name="T31" fmla="*/ 0 h 234"/>
                      <a:gd name="T32" fmla="*/ 106 w 235"/>
                      <a:gd name="T33" fmla="*/ 0 h 234"/>
                      <a:gd name="T34" fmla="*/ 82 w 235"/>
                      <a:gd name="T35" fmla="*/ 5 h 234"/>
                      <a:gd name="T36" fmla="*/ 61 w 235"/>
                      <a:gd name="T37" fmla="*/ 13 h 234"/>
                      <a:gd name="T38" fmla="*/ 43 w 235"/>
                      <a:gd name="T39" fmla="*/ 26 h 234"/>
                      <a:gd name="T40" fmla="*/ 27 w 235"/>
                      <a:gd name="T41" fmla="*/ 42 h 234"/>
                      <a:gd name="T42" fmla="*/ 13 w 235"/>
                      <a:gd name="T43" fmla="*/ 62 h 234"/>
                      <a:gd name="T44" fmla="*/ 6 w 235"/>
                      <a:gd name="T45" fmla="*/ 83 h 234"/>
                      <a:gd name="T46" fmla="*/ 0 w 235"/>
                      <a:gd name="T47" fmla="*/ 105 h 234"/>
                      <a:gd name="T48" fmla="*/ 0 w 235"/>
                      <a:gd name="T49" fmla="*/ 129 h 234"/>
                      <a:gd name="T50" fmla="*/ 6 w 235"/>
                      <a:gd name="T51" fmla="*/ 153 h 234"/>
                      <a:gd name="T52" fmla="*/ 13 w 235"/>
                      <a:gd name="T53" fmla="*/ 174 h 234"/>
                      <a:gd name="T54" fmla="*/ 27 w 235"/>
                      <a:gd name="T55" fmla="*/ 192 h 234"/>
                      <a:gd name="T56" fmla="*/ 43 w 235"/>
                      <a:gd name="T57" fmla="*/ 208 h 234"/>
                      <a:gd name="T58" fmla="*/ 61 w 235"/>
                      <a:gd name="T59" fmla="*/ 221 h 234"/>
                      <a:gd name="T60" fmla="*/ 82 w 235"/>
                      <a:gd name="T61" fmla="*/ 229 h 234"/>
                      <a:gd name="T62" fmla="*/ 106 w 235"/>
                      <a:gd name="T63" fmla="*/ 234 h 2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35" h="234">
                        <a:moveTo>
                          <a:pt x="118" y="234"/>
                        </a:moveTo>
                        <a:lnTo>
                          <a:pt x="130" y="234"/>
                        </a:lnTo>
                        <a:lnTo>
                          <a:pt x="142" y="233"/>
                        </a:lnTo>
                        <a:lnTo>
                          <a:pt x="152" y="229"/>
                        </a:lnTo>
                        <a:lnTo>
                          <a:pt x="164" y="225"/>
                        </a:lnTo>
                        <a:lnTo>
                          <a:pt x="173" y="221"/>
                        </a:lnTo>
                        <a:lnTo>
                          <a:pt x="184" y="215"/>
                        </a:lnTo>
                        <a:lnTo>
                          <a:pt x="193" y="208"/>
                        </a:lnTo>
                        <a:lnTo>
                          <a:pt x="201" y="200"/>
                        </a:lnTo>
                        <a:lnTo>
                          <a:pt x="209" y="192"/>
                        </a:lnTo>
                        <a:lnTo>
                          <a:pt x="215" y="183"/>
                        </a:lnTo>
                        <a:lnTo>
                          <a:pt x="221" y="174"/>
                        </a:lnTo>
                        <a:lnTo>
                          <a:pt x="226" y="163"/>
                        </a:lnTo>
                        <a:lnTo>
                          <a:pt x="230" y="153"/>
                        </a:lnTo>
                        <a:lnTo>
                          <a:pt x="233" y="141"/>
                        </a:lnTo>
                        <a:lnTo>
                          <a:pt x="235" y="129"/>
                        </a:lnTo>
                        <a:lnTo>
                          <a:pt x="235" y="117"/>
                        </a:lnTo>
                        <a:lnTo>
                          <a:pt x="235" y="105"/>
                        </a:lnTo>
                        <a:lnTo>
                          <a:pt x="233" y="93"/>
                        </a:lnTo>
                        <a:lnTo>
                          <a:pt x="230" y="83"/>
                        </a:lnTo>
                        <a:lnTo>
                          <a:pt x="226" y="71"/>
                        </a:lnTo>
                        <a:lnTo>
                          <a:pt x="221" y="62"/>
                        </a:lnTo>
                        <a:lnTo>
                          <a:pt x="215" y="51"/>
                        </a:lnTo>
                        <a:lnTo>
                          <a:pt x="209" y="42"/>
                        </a:lnTo>
                        <a:lnTo>
                          <a:pt x="201" y="34"/>
                        </a:lnTo>
                        <a:lnTo>
                          <a:pt x="193" y="26"/>
                        </a:lnTo>
                        <a:lnTo>
                          <a:pt x="184" y="20"/>
                        </a:lnTo>
                        <a:lnTo>
                          <a:pt x="173" y="13"/>
                        </a:lnTo>
                        <a:lnTo>
                          <a:pt x="164" y="9"/>
                        </a:lnTo>
                        <a:lnTo>
                          <a:pt x="152" y="5"/>
                        </a:lnTo>
                        <a:lnTo>
                          <a:pt x="142" y="1"/>
                        </a:lnTo>
                        <a:lnTo>
                          <a:pt x="130" y="0"/>
                        </a:lnTo>
                        <a:lnTo>
                          <a:pt x="118" y="0"/>
                        </a:lnTo>
                        <a:lnTo>
                          <a:pt x="106" y="0"/>
                        </a:lnTo>
                        <a:lnTo>
                          <a:pt x="94" y="1"/>
                        </a:lnTo>
                        <a:lnTo>
                          <a:pt x="82" y="5"/>
                        </a:lnTo>
                        <a:lnTo>
                          <a:pt x="72" y="9"/>
                        </a:lnTo>
                        <a:lnTo>
                          <a:pt x="61" y="13"/>
                        </a:lnTo>
                        <a:lnTo>
                          <a:pt x="52" y="20"/>
                        </a:lnTo>
                        <a:lnTo>
                          <a:pt x="43" y="26"/>
                        </a:lnTo>
                        <a:lnTo>
                          <a:pt x="35" y="34"/>
                        </a:lnTo>
                        <a:lnTo>
                          <a:pt x="27" y="42"/>
                        </a:lnTo>
                        <a:lnTo>
                          <a:pt x="20" y="51"/>
                        </a:lnTo>
                        <a:lnTo>
                          <a:pt x="13" y="62"/>
                        </a:lnTo>
                        <a:lnTo>
                          <a:pt x="10" y="71"/>
                        </a:lnTo>
                        <a:lnTo>
                          <a:pt x="6" y="83"/>
                        </a:lnTo>
                        <a:lnTo>
                          <a:pt x="2" y="93"/>
                        </a:lnTo>
                        <a:lnTo>
                          <a:pt x="0" y="105"/>
                        </a:lnTo>
                        <a:lnTo>
                          <a:pt x="0" y="117"/>
                        </a:lnTo>
                        <a:lnTo>
                          <a:pt x="0" y="129"/>
                        </a:lnTo>
                        <a:lnTo>
                          <a:pt x="2" y="141"/>
                        </a:lnTo>
                        <a:lnTo>
                          <a:pt x="6" y="153"/>
                        </a:lnTo>
                        <a:lnTo>
                          <a:pt x="10" y="163"/>
                        </a:lnTo>
                        <a:lnTo>
                          <a:pt x="13" y="174"/>
                        </a:lnTo>
                        <a:lnTo>
                          <a:pt x="20" y="183"/>
                        </a:lnTo>
                        <a:lnTo>
                          <a:pt x="27" y="192"/>
                        </a:lnTo>
                        <a:lnTo>
                          <a:pt x="35" y="200"/>
                        </a:lnTo>
                        <a:lnTo>
                          <a:pt x="43" y="208"/>
                        </a:lnTo>
                        <a:lnTo>
                          <a:pt x="52" y="215"/>
                        </a:lnTo>
                        <a:lnTo>
                          <a:pt x="61" y="221"/>
                        </a:lnTo>
                        <a:lnTo>
                          <a:pt x="72" y="225"/>
                        </a:lnTo>
                        <a:lnTo>
                          <a:pt x="82" y="229"/>
                        </a:lnTo>
                        <a:lnTo>
                          <a:pt x="94" y="233"/>
                        </a:lnTo>
                        <a:lnTo>
                          <a:pt x="106" y="234"/>
                        </a:lnTo>
                        <a:lnTo>
                          <a:pt x="118" y="234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81" name="Freeform 365"/>
                  <p:cNvSpPr>
                    <a:spLocks/>
                  </p:cNvSpPr>
                  <p:nvPr/>
                </p:nvSpPr>
                <p:spPr bwMode="auto">
                  <a:xfrm>
                    <a:off x="4977" y="1152"/>
                    <a:ext cx="59" cy="59"/>
                  </a:xfrm>
                  <a:custGeom>
                    <a:avLst/>
                    <a:gdLst>
                      <a:gd name="T0" fmla="*/ 130 w 235"/>
                      <a:gd name="T1" fmla="*/ 234 h 234"/>
                      <a:gd name="T2" fmla="*/ 152 w 235"/>
                      <a:gd name="T3" fmla="*/ 229 h 234"/>
                      <a:gd name="T4" fmla="*/ 173 w 235"/>
                      <a:gd name="T5" fmla="*/ 221 h 234"/>
                      <a:gd name="T6" fmla="*/ 193 w 235"/>
                      <a:gd name="T7" fmla="*/ 208 h 234"/>
                      <a:gd name="T8" fmla="*/ 209 w 235"/>
                      <a:gd name="T9" fmla="*/ 192 h 234"/>
                      <a:gd name="T10" fmla="*/ 221 w 235"/>
                      <a:gd name="T11" fmla="*/ 174 h 234"/>
                      <a:gd name="T12" fmla="*/ 230 w 235"/>
                      <a:gd name="T13" fmla="*/ 153 h 234"/>
                      <a:gd name="T14" fmla="*/ 235 w 235"/>
                      <a:gd name="T15" fmla="*/ 129 h 234"/>
                      <a:gd name="T16" fmla="*/ 235 w 235"/>
                      <a:gd name="T17" fmla="*/ 105 h 234"/>
                      <a:gd name="T18" fmla="*/ 230 w 235"/>
                      <a:gd name="T19" fmla="*/ 83 h 234"/>
                      <a:gd name="T20" fmla="*/ 221 w 235"/>
                      <a:gd name="T21" fmla="*/ 62 h 234"/>
                      <a:gd name="T22" fmla="*/ 209 w 235"/>
                      <a:gd name="T23" fmla="*/ 42 h 234"/>
                      <a:gd name="T24" fmla="*/ 193 w 235"/>
                      <a:gd name="T25" fmla="*/ 26 h 234"/>
                      <a:gd name="T26" fmla="*/ 173 w 235"/>
                      <a:gd name="T27" fmla="*/ 13 h 234"/>
                      <a:gd name="T28" fmla="*/ 152 w 235"/>
                      <a:gd name="T29" fmla="*/ 5 h 234"/>
                      <a:gd name="T30" fmla="*/ 130 w 235"/>
                      <a:gd name="T31" fmla="*/ 0 h 234"/>
                      <a:gd name="T32" fmla="*/ 106 w 235"/>
                      <a:gd name="T33" fmla="*/ 0 h 234"/>
                      <a:gd name="T34" fmla="*/ 82 w 235"/>
                      <a:gd name="T35" fmla="*/ 5 h 234"/>
                      <a:gd name="T36" fmla="*/ 61 w 235"/>
                      <a:gd name="T37" fmla="*/ 13 h 234"/>
                      <a:gd name="T38" fmla="*/ 43 w 235"/>
                      <a:gd name="T39" fmla="*/ 26 h 234"/>
                      <a:gd name="T40" fmla="*/ 27 w 235"/>
                      <a:gd name="T41" fmla="*/ 42 h 234"/>
                      <a:gd name="T42" fmla="*/ 13 w 235"/>
                      <a:gd name="T43" fmla="*/ 62 h 234"/>
                      <a:gd name="T44" fmla="*/ 6 w 235"/>
                      <a:gd name="T45" fmla="*/ 83 h 234"/>
                      <a:gd name="T46" fmla="*/ 0 w 235"/>
                      <a:gd name="T47" fmla="*/ 105 h 234"/>
                      <a:gd name="T48" fmla="*/ 0 w 235"/>
                      <a:gd name="T49" fmla="*/ 129 h 234"/>
                      <a:gd name="T50" fmla="*/ 6 w 235"/>
                      <a:gd name="T51" fmla="*/ 153 h 234"/>
                      <a:gd name="T52" fmla="*/ 13 w 235"/>
                      <a:gd name="T53" fmla="*/ 174 h 234"/>
                      <a:gd name="T54" fmla="*/ 27 w 235"/>
                      <a:gd name="T55" fmla="*/ 192 h 234"/>
                      <a:gd name="T56" fmla="*/ 43 w 235"/>
                      <a:gd name="T57" fmla="*/ 208 h 234"/>
                      <a:gd name="T58" fmla="*/ 61 w 235"/>
                      <a:gd name="T59" fmla="*/ 221 h 234"/>
                      <a:gd name="T60" fmla="*/ 82 w 235"/>
                      <a:gd name="T61" fmla="*/ 229 h 234"/>
                      <a:gd name="T62" fmla="*/ 106 w 235"/>
                      <a:gd name="T63" fmla="*/ 234 h 2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35" h="234">
                        <a:moveTo>
                          <a:pt x="118" y="234"/>
                        </a:moveTo>
                        <a:lnTo>
                          <a:pt x="130" y="234"/>
                        </a:lnTo>
                        <a:lnTo>
                          <a:pt x="142" y="233"/>
                        </a:lnTo>
                        <a:lnTo>
                          <a:pt x="152" y="229"/>
                        </a:lnTo>
                        <a:lnTo>
                          <a:pt x="164" y="225"/>
                        </a:lnTo>
                        <a:lnTo>
                          <a:pt x="173" y="221"/>
                        </a:lnTo>
                        <a:lnTo>
                          <a:pt x="184" y="215"/>
                        </a:lnTo>
                        <a:lnTo>
                          <a:pt x="193" y="208"/>
                        </a:lnTo>
                        <a:lnTo>
                          <a:pt x="201" y="200"/>
                        </a:lnTo>
                        <a:lnTo>
                          <a:pt x="209" y="192"/>
                        </a:lnTo>
                        <a:lnTo>
                          <a:pt x="215" y="183"/>
                        </a:lnTo>
                        <a:lnTo>
                          <a:pt x="221" y="174"/>
                        </a:lnTo>
                        <a:lnTo>
                          <a:pt x="226" y="163"/>
                        </a:lnTo>
                        <a:lnTo>
                          <a:pt x="230" y="153"/>
                        </a:lnTo>
                        <a:lnTo>
                          <a:pt x="233" y="141"/>
                        </a:lnTo>
                        <a:lnTo>
                          <a:pt x="235" y="129"/>
                        </a:lnTo>
                        <a:lnTo>
                          <a:pt x="235" y="117"/>
                        </a:lnTo>
                        <a:lnTo>
                          <a:pt x="235" y="105"/>
                        </a:lnTo>
                        <a:lnTo>
                          <a:pt x="233" y="93"/>
                        </a:lnTo>
                        <a:lnTo>
                          <a:pt x="230" y="83"/>
                        </a:lnTo>
                        <a:lnTo>
                          <a:pt x="226" y="71"/>
                        </a:lnTo>
                        <a:lnTo>
                          <a:pt x="221" y="62"/>
                        </a:lnTo>
                        <a:lnTo>
                          <a:pt x="215" y="51"/>
                        </a:lnTo>
                        <a:lnTo>
                          <a:pt x="209" y="42"/>
                        </a:lnTo>
                        <a:lnTo>
                          <a:pt x="201" y="34"/>
                        </a:lnTo>
                        <a:lnTo>
                          <a:pt x="193" y="26"/>
                        </a:lnTo>
                        <a:lnTo>
                          <a:pt x="184" y="20"/>
                        </a:lnTo>
                        <a:lnTo>
                          <a:pt x="173" y="13"/>
                        </a:lnTo>
                        <a:lnTo>
                          <a:pt x="164" y="9"/>
                        </a:lnTo>
                        <a:lnTo>
                          <a:pt x="152" y="5"/>
                        </a:lnTo>
                        <a:lnTo>
                          <a:pt x="142" y="1"/>
                        </a:lnTo>
                        <a:lnTo>
                          <a:pt x="130" y="0"/>
                        </a:lnTo>
                        <a:lnTo>
                          <a:pt x="118" y="0"/>
                        </a:lnTo>
                        <a:lnTo>
                          <a:pt x="106" y="0"/>
                        </a:lnTo>
                        <a:lnTo>
                          <a:pt x="94" y="1"/>
                        </a:lnTo>
                        <a:lnTo>
                          <a:pt x="82" y="5"/>
                        </a:lnTo>
                        <a:lnTo>
                          <a:pt x="72" y="9"/>
                        </a:lnTo>
                        <a:lnTo>
                          <a:pt x="61" y="13"/>
                        </a:lnTo>
                        <a:lnTo>
                          <a:pt x="52" y="20"/>
                        </a:lnTo>
                        <a:lnTo>
                          <a:pt x="43" y="26"/>
                        </a:lnTo>
                        <a:lnTo>
                          <a:pt x="35" y="34"/>
                        </a:lnTo>
                        <a:lnTo>
                          <a:pt x="27" y="42"/>
                        </a:lnTo>
                        <a:lnTo>
                          <a:pt x="20" y="51"/>
                        </a:lnTo>
                        <a:lnTo>
                          <a:pt x="13" y="62"/>
                        </a:lnTo>
                        <a:lnTo>
                          <a:pt x="10" y="71"/>
                        </a:lnTo>
                        <a:lnTo>
                          <a:pt x="6" y="83"/>
                        </a:lnTo>
                        <a:lnTo>
                          <a:pt x="2" y="93"/>
                        </a:lnTo>
                        <a:lnTo>
                          <a:pt x="0" y="105"/>
                        </a:lnTo>
                        <a:lnTo>
                          <a:pt x="0" y="117"/>
                        </a:lnTo>
                        <a:lnTo>
                          <a:pt x="0" y="129"/>
                        </a:lnTo>
                        <a:lnTo>
                          <a:pt x="2" y="141"/>
                        </a:lnTo>
                        <a:lnTo>
                          <a:pt x="6" y="153"/>
                        </a:lnTo>
                        <a:lnTo>
                          <a:pt x="10" y="163"/>
                        </a:lnTo>
                        <a:lnTo>
                          <a:pt x="13" y="174"/>
                        </a:lnTo>
                        <a:lnTo>
                          <a:pt x="20" y="183"/>
                        </a:lnTo>
                        <a:lnTo>
                          <a:pt x="27" y="192"/>
                        </a:lnTo>
                        <a:lnTo>
                          <a:pt x="35" y="200"/>
                        </a:lnTo>
                        <a:lnTo>
                          <a:pt x="43" y="208"/>
                        </a:lnTo>
                        <a:lnTo>
                          <a:pt x="52" y="215"/>
                        </a:lnTo>
                        <a:lnTo>
                          <a:pt x="61" y="221"/>
                        </a:lnTo>
                        <a:lnTo>
                          <a:pt x="72" y="225"/>
                        </a:lnTo>
                        <a:lnTo>
                          <a:pt x="82" y="229"/>
                        </a:lnTo>
                        <a:lnTo>
                          <a:pt x="94" y="233"/>
                        </a:lnTo>
                        <a:lnTo>
                          <a:pt x="106" y="234"/>
                        </a:lnTo>
                        <a:lnTo>
                          <a:pt x="118" y="234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82" name="Freeform 366"/>
                  <p:cNvSpPr>
                    <a:spLocks/>
                  </p:cNvSpPr>
                  <p:nvPr/>
                </p:nvSpPr>
                <p:spPr bwMode="auto">
                  <a:xfrm>
                    <a:off x="5014" y="1321"/>
                    <a:ext cx="25" cy="24"/>
                  </a:xfrm>
                  <a:custGeom>
                    <a:avLst/>
                    <a:gdLst>
                      <a:gd name="T0" fmla="*/ 49 w 99"/>
                      <a:gd name="T1" fmla="*/ 99 h 99"/>
                      <a:gd name="T2" fmla="*/ 60 w 99"/>
                      <a:gd name="T3" fmla="*/ 99 h 99"/>
                      <a:gd name="T4" fmla="*/ 69 w 99"/>
                      <a:gd name="T5" fmla="*/ 95 h 99"/>
                      <a:gd name="T6" fmla="*/ 78 w 99"/>
                      <a:gd name="T7" fmla="*/ 91 h 99"/>
                      <a:gd name="T8" fmla="*/ 85 w 99"/>
                      <a:gd name="T9" fmla="*/ 84 h 99"/>
                      <a:gd name="T10" fmla="*/ 91 w 99"/>
                      <a:gd name="T11" fmla="*/ 78 h 99"/>
                      <a:gd name="T12" fmla="*/ 95 w 99"/>
                      <a:gd name="T13" fmla="*/ 68 h 99"/>
                      <a:gd name="T14" fmla="*/ 98 w 99"/>
                      <a:gd name="T15" fmla="*/ 59 h 99"/>
                      <a:gd name="T16" fmla="*/ 99 w 99"/>
                      <a:gd name="T17" fmla="*/ 50 h 99"/>
                      <a:gd name="T18" fmla="*/ 98 w 99"/>
                      <a:gd name="T19" fmla="*/ 39 h 99"/>
                      <a:gd name="T20" fmla="*/ 95 w 99"/>
                      <a:gd name="T21" fmla="*/ 30 h 99"/>
                      <a:gd name="T22" fmla="*/ 91 w 99"/>
                      <a:gd name="T23" fmla="*/ 21 h 99"/>
                      <a:gd name="T24" fmla="*/ 85 w 99"/>
                      <a:gd name="T25" fmla="*/ 14 h 99"/>
                      <a:gd name="T26" fmla="*/ 78 w 99"/>
                      <a:gd name="T27" fmla="*/ 8 h 99"/>
                      <a:gd name="T28" fmla="*/ 69 w 99"/>
                      <a:gd name="T29" fmla="*/ 4 h 99"/>
                      <a:gd name="T30" fmla="*/ 60 w 99"/>
                      <a:gd name="T31" fmla="*/ 1 h 99"/>
                      <a:gd name="T32" fmla="*/ 49 w 99"/>
                      <a:gd name="T33" fmla="*/ 0 h 99"/>
                      <a:gd name="T34" fmla="*/ 40 w 99"/>
                      <a:gd name="T35" fmla="*/ 1 h 99"/>
                      <a:gd name="T36" fmla="*/ 30 w 99"/>
                      <a:gd name="T37" fmla="*/ 4 h 99"/>
                      <a:gd name="T38" fmla="*/ 21 w 99"/>
                      <a:gd name="T39" fmla="*/ 8 h 99"/>
                      <a:gd name="T40" fmla="*/ 15 w 99"/>
                      <a:gd name="T41" fmla="*/ 14 h 99"/>
                      <a:gd name="T42" fmla="*/ 8 w 99"/>
                      <a:gd name="T43" fmla="*/ 21 h 99"/>
                      <a:gd name="T44" fmla="*/ 4 w 99"/>
                      <a:gd name="T45" fmla="*/ 30 h 99"/>
                      <a:gd name="T46" fmla="*/ 0 w 99"/>
                      <a:gd name="T47" fmla="*/ 39 h 99"/>
                      <a:gd name="T48" fmla="*/ 0 w 99"/>
                      <a:gd name="T49" fmla="*/ 50 h 99"/>
                      <a:gd name="T50" fmla="*/ 0 w 99"/>
                      <a:gd name="T51" fmla="*/ 59 h 99"/>
                      <a:gd name="T52" fmla="*/ 4 w 99"/>
                      <a:gd name="T53" fmla="*/ 68 h 99"/>
                      <a:gd name="T54" fmla="*/ 8 w 99"/>
                      <a:gd name="T55" fmla="*/ 78 h 99"/>
                      <a:gd name="T56" fmla="*/ 15 w 99"/>
                      <a:gd name="T57" fmla="*/ 84 h 99"/>
                      <a:gd name="T58" fmla="*/ 21 w 99"/>
                      <a:gd name="T59" fmla="*/ 91 h 99"/>
                      <a:gd name="T60" fmla="*/ 30 w 99"/>
                      <a:gd name="T61" fmla="*/ 95 h 99"/>
                      <a:gd name="T62" fmla="*/ 40 w 99"/>
                      <a:gd name="T63" fmla="*/ 99 h 99"/>
                      <a:gd name="T64" fmla="*/ 49 w 99"/>
                      <a:gd name="T65" fmla="*/ 99 h 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99" h="99">
                        <a:moveTo>
                          <a:pt x="49" y="99"/>
                        </a:moveTo>
                        <a:lnTo>
                          <a:pt x="60" y="99"/>
                        </a:lnTo>
                        <a:lnTo>
                          <a:pt x="69" y="95"/>
                        </a:lnTo>
                        <a:lnTo>
                          <a:pt x="78" y="91"/>
                        </a:lnTo>
                        <a:lnTo>
                          <a:pt x="85" y="84"/>
                        </a:lnTo>
                        <a:lnTo>
                          <a:pt x="91" y="78"/>
                        </a:lnTo>
                        <a:lnTo>
                          <a:pt x="95" y="68"/>
                        </a:lnTo>
                        <a:lnTo>
                          <a:pt x="98" y="59"/>
                        </a:lnTo>
                        <a:lnTo>
                          <a:pt x="99" y="50"/>
                        </a:lnTo>
                        <a:lnTo>
                          <a:pt x="98" y="39"/>
                        </a:lnTo>
                        <a:lnTo>
                          <a:pt x="95" y="30"/>
                        </a:lnTo>
                        <a:lnTo>
                          <a:pt x="91" y="21"/>
                        </a:lnTo>
                        <a:lnTo>
                          <a:pt x="85" y="14"/>
                        </a:lnTo>
                        <a:lnTo>
                          <a:pt x="78" y="8"/>
                        </a:lnTo>
                        <a:lnTo>
                          <a:pt x="69" y="4"/>
                        </a:lnTo>
                        <a:lnTo>
                          <a:pt x="60" y="1"/>
                        </a:lnTo>
                        <a:lnTo>
                          <a:pt x="49" y="0"/>
                        </a:lnTo>
                        <a:lnTo>
                          <a:pt x="40" y="1"/>
                        </a:lnTo>
                        <a:lnTo>
                          <a:pt x="30" y="4"/>
                        </a:lnTo>
                        <a:lnTo>
                          <a:pt x="21" y="8"/>
                        </a:lnTo>
                        <a:lnTo>
                          <a:pt x="15" y="14"/>
                        </a:lnTo>
                        <a:lnTo>
                          <a:pt x="8" y="21"/>
                        </a:lnTo>
                        <a:lnTo>
                          <a:pt x="4" y="30"/>
                        </a:lnTo>
                        <a:lnTo>
                          <a:pt x="0" y="39"/>
                        </a:lnTo>
                        <a:lnTo>
                          <a:pt x="0" y="50"/>
                        </a:lnTo>
                        <a:lnTo>
                          <a:pt x="0" y="59"/>
                        </a:lnTo>
                        <a:lnTo>
                          <a:pt x="4" y="68"/>
                        </a:lnTo>
                        <a:lnTo>
                          <a:pt x="8" y="78"/>
                        </a:lnTo>
                        <a:lnTo>
                          <a:pt x="15" y="84"/>
                        </a:lnTo>
                        <a:lnTo>
                          <a:pt x="21" y="91"/>
                        </a:lnTo>
                        <a:lnTo>
                          <a:pt x="30" y="95"/>
                        </a:lnTo>
                        <a:lnTo>
                          <a:pt x="40" y="99"/>
                        </a:lnTo>
                        <a:lnTo>
                          <a:pt x="49" y="99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83" name="Freeform 367"/>
                  <p:cNvSpPr>
                    <a:spLocks/>
                  </p:cNvSpPr>
                  <p:nvPr/>
                </p:nvSpPr>
                <p:spPr bwMode="auto">
                  <a:xfrm>
                    <a:off x="5014" y="1321"/>
                    <a:ext cx="25" cy="24"/>
                  </a:xfrm>
                  <a:custGeom>
                    <a:avLst/>
                    <a:gdLst>
                      <a:gd name="T0" fmla="*/ 49 w 99"/>
                      <a:gd name="T1" fmla="*/ 99 h 99"/>
                      <a:gd name="T2" fmla="*/ 60 w 99"/>
                      <a:gd name="T3" fmla="*/ 99 h 99"/>
                      <a:gd name="T4" fmla="*/ 69 w 99"/>
                      <a:gd name="T5" fmla="*/ 95 h 99"/>
                      <a:gd name="T6" fmla="*/ 78 w 99"/>
                      <a:gd name="T7" fmla="*/ 91 h 99"/>
                      <a:gd name="T8" fmla="*/ 85 w 99"/>
                      <a:gd name="T9" fmla="*/ 84 h 99"/>
                      <a:gd name="T10" fmla="*/ 91 w 99"/>
                      <a:gd name="T11" fmla="*/ 78 h 99"/>
                      <a:gd name="T12" fmla="*/ 95 w 99"/>
                      <a:gd name="T13" fmla="*/ 68 h 99"/>
                      <a:gd name="T14" fmla="*/ 98 w 99"/>
                      <a:gd name="T15" fmla="*/ 59 h 99"/>
                      <a:gd name="T16" fmla="*/ 99 w 99"/>
                      <a:gd name="T17" fmla="*/ 50 h 99"/>
                      <a:gd name="T18" fmla="*/ 98 w 99"/>
                      <a:gd name="T19" fmla="*/ 39 h 99"/>
                      <a:gd name="T20" fmla="*/ 95 w 99"/>
                      <a:gd name="T21" fmla="*/ 30 h 99"/>
                      <a:gd name="T22" fmla="*/ 91 w 99"/>
                      <a:gd name="T23" fmla="*/ 21 h 99"/>
                      <a:gd name="T24" fmla="*/ 85 w 99"/>
                      <a:gd name="T25" fmla="*/ 14 h 99"/>
                      <a:gd name="T26" fmla="*/ 78 w 99"/>
                      <a:gd name="T27" fmla="*/ 8 h 99"/>
                      <a:gd name="T28" fmla="*/ 69 w 99"/>
                      <a:gd name="T29" fmla="*/ 4 h 99"/>
                      <a:gd name="T30" fmla="*/ 60 w 99"/>
                      <a:gd name="T31" fmla="*/ 1 h 99"/>
                      <a:gd name="T32" fmla="*/ 49 w 99"/>
                      <a:gd name="T33" fmla="*/ 0 h 99"/>
                      <a:gd name="T34" fmla="*/ 40 w 99"/>
                      <a:gd name="T35" fmla="*/ 1 h 99"/>
                      <a:gd name="T36" fmla="*/ 30 w 99"/>
                      <a:gd name="T37" fmla="*/ 4 h 99"/>
                      <a:gd name="T38" fmla="*/ 21 w 99"/>
                      <a:gd name="T39" fmla="*/ 8 h 99"/>
                      <a:gd name="T40" fmla="*/ 15 w 99"/>
                      <a:gd name="T41" fmla="*/ 14 h 99"/>
                      <a:gd name="T42" fmla="*/ 8 w 99"/>
                      <a:gd name="T43" fmla="*/ 21 h 99"/>
                      <a:gd name="T44" fmla="*/ 4 w 99"/>
                      <a:gd name="T45" fmla="*/ 30 h 99"/>
                      <a:gd name="T46" fmla="*/ 0 w 99"/>
                      <a:gd name="T47" fmla="*/ 39 h 99"/>
                      <a:gd name="T48" fmla="*/ 0 w 99"/>
                      <a:gd name="T49" fmla="*/ 50 h 99"/>
                      <a:gd name="T50" fmla="*/ 0 w 99"/>
                      <a:gd name="T51" fmla="*/ 59 h 99"/>
                      <a:gd name="T52" fmla="*/ 4 w 99"/>
                      <a:gd name="T53" fmla="*/ 68 h 99"/>
                      <a:gd name="T54" fmla="*/ 8 w 99"/>
                      <a:gd name="T55" fmla="*/ 78 h 99"/>
                      <a:gd name="T56" fmla="*/ 15 w 99"/>
                      <a:gd name="T57" fmla="*/ 84 h 99"/>
                      <a:gd name="T58" fmla="*/ 21 w 99"/>
                      <a:gd name="T59" fmla="*/ 91 h 99"/>
                      <a:gd name="T60" fmla="*/ 30 w 99"/>
                      <a:gd name="T61" fmla="*/ 95 h 99"/>
                      <a:gd name="T62" fmla="*/ 40 w 99"/>
                      <a:gd name="T63" fmla="*/ 99 h 99"/>
                      <a:gd name="T64" fmla="*/ 49 w 99"/>
                      <a:gd name="T65" fmla="*/ 99 h 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99" h="99">
                        <a:moveTo>
                          <a:pt x="49" y="99"/>
                        </a:moveTo>
                        <a:lnTo>
                          <a:pt x="60" y="99"/>
                        </a:lnTo>
                        <a:lnTo>
                          <a:pt x="69" y="95"/>
                        </a:lnTo>
                        <a:lnTo>
                          <a:pt x="78" y="91"/>
                        </a:lnTo>
                        <a:lnTo>
                          <a:pt x="85" y="84"/>
                        </a:lnTo>
                        <a:lnTo>
                          <a:pt x="91" y="78"/>
                        </a:lnTo>
                        <a:lnTo>
                          <a:pt x="95" y="68"/>
                        </a:lnTo>
                        <a:lnTo>
                          <a:pt x="98" y="59"/>
                        </a:lnTo>
                        <a:lnTo>
                          <a:pt x="99" y="50"/>
                        </a:lnTo>
                        <a:lnTo>
                          <a:pt x="98" y="39"/>
                        </a:lnTo>
                        <a:lnTo>
                          <a:pt x="95" y="30"/>
                        </a:lnTo>
                        <a:lnTo>
                          <a:pt x="91" y="21"/>
                        </a:lnTo>
                        <a:lnTo>
                          <a:pt x="85" y="14"/>
                        </a:lnTo>
                        <a:lnTo>
                          <a:pt x="78" y="8"/>
                        </a:lnTo>
                        <a:lnTo>
                          <a:pt x="69" y="4"/>
                        </a:lnTo>
                        <a:lnTo>
                          <a:pt x="60" y="1"/>
                        </a:lnTo>
                        <a:lnTo>
                          <a:pt x="49" y="0"/>
                        </a:lnTo>
                        <a:lnTo>
                          <a:pt x="40" y="1"/>
                        </a:lnTo>
                        <a:lnTo>
                          <a:pt x="30" y="4"/>
                        </a:lnTo>
                        <a:lnTo>
                          <a:pt x="21" y="8"/>
                        </a:lnTo>
                        <a:lnTo>
                          <a:pt x="15" y="14"/>
                        </a:lnTo>
                        <a:lnTo>
                          <a:pt x="8" y="21"/>
                        </a:lnTo>
                        <a:lnTo>
                          <a:pt x="4" y="30"/>
                        </a:lnTo>
                        <a:lnTo>
                          <a:pt x="0" y="39"/>
                        </a:lnTo>
                        <a:lnTo>
                          <a:pt x="0" y="50"/>
                        </a:lnTo>
                        <a:lnTo>
                          <a:pt x="0" y="59"/>
                        </a:lnTo>
                        <a:lnTo>
                          <a:pt x="4" y="68"/>
                        </a:lnTo>
                        <a:lnTo>
                          <a:pt x="8" y="78"/>
                        </a:lnTo>
                        <a:lnTo>
                          <a:pt x="15" y="84"/>
                        </a:lnTo>
                        <a:lnTo>
                          <a:pt x="21" y="91"/>
                        </a:lnTo>
                        <a:lnTo>
                          <a:pt x="30" y="95"/>
                        </a:lnTo>
                        <a:lnTo>
                          <a:pt x="40" y="99"/>
                        </a:lnTo>
                        <a:lnTo>
                          <a:pt x="49" y="99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84" name="Freeform 368"/>
                  <p:cNvSpPr>
                    <a:spLocks/>
                  </p:cNvSpPr>
                  <p:nvPr/>
                </p:nvSpPr>
                <p:spPr bwMode="auto">
                  <a:xfrm>
                    <a:off x="5098" y="1393"/>
                    <a:ext cx="91" cy="91"/>
                  </a:xfrm>
                  <a:custGeom>
                    <a:avLst/>
                    <a:gdLst>
                      <a:gd name="T0" fmla="*/ 199 w 363"/>
                      <a:gd name="T1" fmla="*/ 361 h 363"/>
                      <a:gd name="T2" fmla="*/ 235 w 363"/>
                      <a:gd name="T3" fmla="*/ 355 h 363"/>
                      <a:gd name="T4" fmla="*/ 268 w 363"/>
                      <a:gd name="T5" fmla="*/ 340 h 363"/>
                      <a:gd name="T6" fmla="*/ 295 w 363"/>
                      <a:gd name="T7" fmla="*/ 320 h 363"/>
                      <a:gd name="T8" fmla="*/ 320 w 363"/>
                      <a:gd name="T9" fmla="*/ 297 h 363"/>
                      <a:gd name="T10" fmla="*/ 340 w 363"/>
                      <a:gd name="T11" fmla="*/ 268 h 363"/>
                      <a:gd name="T12" fmla="*/ 353 w 363"/>
                      <a:gd name="T13" fmla="*/ 235 h 363"/>
                      <a:gd name="T14" fmla="*/ 361 w 363"/>
                      <a:gd name="T15" fmla="*/ 199 h 363"/>
                      <a:gd name="T16" fmla="*/ 361 w 363"/>
                      <a:gd name="T17" fmla="*/ 162 h 363"/>
                      <a:gd name="T18" fmla="*/ 353 w 363"/>
                      <a:gd name="T19" fmla="*/ 127 h 363"/>
                      <a:gd name="T20" fmla="*/ 340 w 363"/>
                      <a:gd name="T21" fmla="*/ 95 h 363"/>
                      <a:gd name="T22" fmla="*/ 320 w 363"/>
                      <a:gd name="T23" fmla="*/ 66 h 363"/>
                      <a:gd name="T24" fmla="*/ 295 w 363"/>
                      <a:gd name="T25" fmla="*/ 41 h 363"/>
                      <a:gd name="T26" fmla="*/ 268 w 363"/>
                      <a:gd name="T27" fmla="*/ 21 h 363"/>
                      <a:gd name="T28" fmla="*/ 235 w 363"/>
                      <a:gd name="T29" fmla="*/ 8 h 363"/>
                      <a:gd name="T30" fmla="*/ 199 w 363"/>
                      <a:gd name="T31" fmla="*/ 0 h 363"/>
                      <a:gd name="T32" fmla="*/ 162 w 363"/>
                      <a:gd name="T33" fmla="*/ 0 h 363"/>
                      <a:gd name="T34" fmla="*/ 126 w 363"/>
                      <a:gd name="T35" fmla="*/ 8 h 363"/>
                      <a:gd name="T36" fmla="*/ 95 w 363"/>
                      <a:gd name="T37" fmla="*/ 21 h 363"/>
                      <a:gd name="T38" fmla="*/ 66 w 363"/>
                      <a:gd name="T39" fmla="*/ 41 h 363"/>
                      <a:gd name="T40" fmla="*/ 41 w 363"/>
                      <a:gd name="T41" fmla="*/ 66 h 363"/>
                      <a:gd name="T42" fmla="*/ 21 w 363"/>
                      <a:gd name="T43" fmla="*/ 95 h 363"/>
                      <a:gd name="T44" fmla="*/ 8 w 363"/>
                      <a:gd name="T45" fmla="*/ 127 h 363"/>
                      <a:gd name="T46" fmla="*/ 0 w 363"/>
                      <a:gd name="T47" fmla="*/ 162 h 363"/>
                      <a:gd name="T48" fmla="*/ 0 w 363"/>
                      <a:gd name="T49" fmla="*/ 199 h 363"/>
                      <a:gd name="T50" fmla="*/ 8 w 363"/>
                      <a:gd name="T51" fmla="*/ 235 h 363"/>
                      <a:gd name="T52" fmla="*/ 21 w 363"/>
                      <a:gd name="T53" fmla="*/ 268 h 363"/>
                      <a:gd name="T54" fmla="*/ 41 w 363"/>
                      <a:gd name="T55" fmla="*/ 297 h 363"/>
                      <a:gd name="T56" fmla="*/ 66 w 363"/>
                      <a:gd name="T57" fmla="*/ 320 h 363"/>
                      <a:gd name="T58" fmla="*/ 95 w 363"/>
                      <a:gd name="T59" fmla="*/ 340 h 363"/>
                      <a:gd name="T60" fmla="*/ 126 w 363"/>
                      <a:gd name="T61" fmla="*/ 355 h 363"/>
                      <a:gd name="T62" fmla="*/ 162 w 363"/>
                      <a:gd name="T63" fmla="*/ 361 h 36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363" h="363">
                        <a:moveTo>
                          <a:pt x="181" y="363"/>
                        </a:moveTo>
                        <a:lnTo>
                          <a:pt x="199" y="361"/>
                        </a:lnTo>
                        <a:lnTo>
                          <a:pt x="218" y="359"/>
                        </a:lnTo>
                        <a:lnTo>
                          <a:pt x="235" y="355"/>
                        </a:lnTo>
                        <a:lnTo>
                          <a:pt x="252" y="348"/>
                        </a:lnTo>
                        <a:lnTo>
                          <a:pt x="268" y="340"/>
                        </a:lnTo>
                        <a:lnTo>
                          <a:pt x="282" y="331"/>
                        </a:lnTo>
                        <a:lnTo>
                          <a:pt x="295" y="320"/>
                        </a:lnTo>
                        <a:lnTo>
                          <a:pt x="309" y="309"/>
                        </a:lnTo>
                        <a:lnTo>
                          <a:pt x="320" y="297"/>
                        </a:lnTo>
                        <a:lnTo>
                          <a:pt x="331" y="282"/>
                        </a:lnTo>
                        <a:lnTo>
                          <a:pt x="340" y="268"/>
                        </a:lnTo>
                        <a:lnTo>
                          <a:pt x="348" y="252"/>
                        </a:lnTo>
                        <a:lnTo>
                          <a:pt x="353" y="235"/>
                        </a:lnTo>
                        <a:lnTo>
                          <a:pt x="359" y="218"/>
                        </a:lnTo>
                        <a:lnTo>
                          <a:pt x="361" y="199"/>
                        </a:lnTo>
                        <a:lnTo>
                          <a:pt x="363" y="181"/>
                        </a:lnTo>
                        <a:lnTo>
                          <a:pt x="361" y="162"/>
                        </a:lnTo>
                        <a:lnTo>
                          <a:pt x="359" y="145"/>
                        </a:lnTo>
                        <a:lnTo>
                          <a:pt x="353" y="127"/>
                        </a:lnTo>
                        <a:lnTo>
                          <a:pt x="348" y="111"/>
                        </a:lnTo>
                        <a:lnTo>
                          <a:pt x="340" y="95"/>
                        </a:lnTo>
                        <a:lnTo>
                          <a:pt x="331" y="79"/>
                        </a:lnTo>
                        <a:lnTo>
                          <a:pt x="320" y="66"/>
                        </a:lnTo>
                        <a:lnTo>
                          <a:pt x="309" y="53"/>
                        </a:lnTo>
                        <a:lnTo>
                          <a:pt x="295" y="41"/>
                        </a:lnTo>
                        <a:lnTo>
                          <a:pt x="282" y="30"/>
                        </a:lnTo>
                        <a:lnTo>
                          <a:pt x="268" y="21"/>
                        </a:lnTo>
                        <a:lnTo>
                          <a:pt x="252" y="15"/>
                        </a:lnTo>
                        <a:lnTo>
                          <a:pt x="235" y="8"/>
                        </a:lnTo>
                        <a:lnTo>
                          <a:pt x="218" y="4"/>
                        </a:lnTo>
                        <a:lnTo>
                          <a:pt x="199" y="0"/>
                        </a:lnTo>
                        <a:lnTo>
                          <a:pt x="181" y="0"/>
                        </a:lnTo>
                        <a:lnTo>
                          <a:pt x="162" y="0"/>
                        </a:lnTo>
                        <a:lnTo>
                          <a:pt x="144" y="4"/>
                        </a:lnTo>
                        <a:lnTo>
                          <a:pt x="126" y="8"/>
                        </a:lnTo>
                        <a:lnTo>
                          <a:pt x="111" y="15"/>
                        </a:lnTo>
                        <a:lnTo>
                          <a:pt x="95" y="21"/>
                        </a:lnTo>
                        <a:lnTo>
                          <a:pt x="79" y="30"/>
                        </a:lnTo>
                        <a:lnTo>
                          <a:pt x="66" y="41"/>
                        </a:lnTo>
                        <a:lnTo>
                          <a:pt x="53" y="53"/>
                        </a:lnTo>
                        <a:lnTo>
                          <a:pt x="41" y="66"/>
                        </a:lnTo>
                        <a:lnTo>
                          <a:pt x="30" y="79"/>
                        </a:lnTo>
                        <a:lnTo>
                          <a:pt x="21" y="95"/>
                        </a:lnTo>
                        <a:lnTo>
                          <a:pt x="13" y="111"/>
                        </a:lnTo>
                        <a:lnTo>
                          <a:pt x="8" y="127"/>
                        </a:lnTo>
                        <a:lnTo>
                          <a:pt x="2" y="145"/>
                        </a:lnTo>
                        <a:lnTo>
                          <a:pt x="0" y="162"/>
                        </a:lnTo>
                        <a:lnTo>
                          <a:pt x="0" y="181"/>
                        </a:lnTo>
                        <a:lnTo>
                          <a:pt x="0" y="199"/>
                        </a:lnTo>
                        <a:lnTo>
                          <a:pt x="2" y="218"/>
                        </a:lnTo>
                        <a:lnTo>
                          <a:pt x="8" y="235"/>
                        </a:lnTo>
                        <a:lnTo>
                          <a:pt x="13" y="252"/>
                        </a:lnTo>
                        <a:lnTo>
                          <a:pt x="21" y="268"/>
                        </a:lnTo>
                        <a:lnTo>
                          <a:pt x="30" y="282"/>
                        </a:lnTo>
                        <a:lnTo>
                          <a:pt x="41" y="297"/>
                        </a:lnTo>
                        <a:lnTo>
                          <a:pt x="53" y="309"/>
                        </a:lnTo>
                        <a:lnTo>
                          <a:pt x="66" y="320"/>
                        </a:lnTo>
                        <a:lnTo>
                          <a:pt x="79" y="331"/>
                        </a:lnTo>
                        <a:lnTo>
                          <a:pt x="95" y="340"/>
                        </a:lnTo>
                        <a:lnTo>
                          <a:pt x="111" y="348"/>
                        </a:lnTo>
                        <a:lnTo>
                          <a:pt x="126" y="355"/>
                        </a:lnTo>
                        <a:lnTo>
                          <a:pt x="144" y="359"/>
                        </a:lnTo>
                        <a:lnTo>
                          <a:pt x="162" y="361"/>
                        </a:lnTo>
                        <a:lnTo>
                          <a:pt x="181" y="363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85" name="Freeform 369"/>
                  <p:cNvSpPr>
                    <a:spLocks/>
                  </p:cNvSpPr>
                  <p:nvPr/>
                </p:nvSpPr>
                <p:spPr bwMode="auto">
                  <a:xfrm>
                    <a:off x="5098" y="1393"/>
                    <a:ext cx="91" cy="91"/>
                  </a:xfrm>
                  <a:custGeom>
                    <a:avLst/>
                    <a:gdLst>
                      <a:gd name="T0" fmla="*/ 199 w 363"/>
                      <a:gd name="T1" fmla="*/ 361 h 363"/>
                      <a:gd name="T2" fmla="*/ 235 w 363"/>
                      <a:gd name="T3" fmla="*/ 355 h 363"/>
                      <a:gd name="T4" fmla="*/ 268 w 363"/>
                      <a:gd name="T5" fmla="*/ 340 h 363"/>
                      <a:gd name="T6" fmla="*/ 295 w 363"/>
                      <a:gd name="T7" fmla="*/ 320 h 363"/>
                      <a:gd name="T8" fmla="*/ 320 w 363"/>
                      <a:gd name="T9" fmla="*/ 297 h 363"/>
                      <a:gd name="T10" fmla="*/ 340 w 363"/>
                      <a:gd name="T11" fmla="*/ 268 h 363"/>
                      <a:gd name="T12" fmla="*/ 353 w 363"/>
                      <a:gd name="T13" fmla="*/ 235 h 363"/>
                      <a:gd name="T14" fmla="*/ 361 w 363"/>
                      <a:gd name="T15" fmla="*/ 199 h 363"/>
                      <a:gd name="T16" fmla="*/ 361 w 363"/>
                      <a:gd name="T17" fmla="*/ 162 h 363"/>
                      <a:gd name="T18" fmla="*/ 353 w 363"/>
                      <a:gd name="T19" fmla="*/ 127 h 363"/>
                      <a:gd name="T20" fmla="*/ 340 w 363"/>
                      <a:gd name="T21" fmla="*/ 95 h 363"/>
                      <a:gd name="T22" fmla="*/ 320 w 363"/>
                      <a:gd name="T23" fmla="*/ 66 h 363"/>
                      <a:gd name="T24" fmla="*/ 295 w 363"/>
                      <a:gd name="T25" fmla="*/ 41 h 363"/>
                      <a:gd name="T26" fmla="*/ 268 w 363"/>
                      <a:gd name="T27" fmla="*/ 21 h 363"/>
                      <a:gd name="T28" fmla="*/ 235 w 363"/>
                      <a:gd name="T29" fmla="*/ 8 h 363"/>
                      <a:gd name="T30" fmla="*/ 199 w 363"/>
                      <a:gd name="T31" fmla="*/ 0 h 363"/>
                      <a:gd name="T32" fmla="*/ 162 w 363"/>
                      <a:gd name="T33" fmla="*/ 0 h 363"/>
                      <a:gd name="T34" fmla="*/ 126 w 363"/>
                      <a:gd name="T35" fmla="*/ 8 h 363"/>
                      <a:gd name="T36" fmla="*/ 95 w 363"/>
                      <a:gd name="T37" fmla="*/ 21 h 363"/>
                      <a:gd name="T38" fmla="*/ 66 w 363"/>
                      <a:gd name="T39" fmla="*/ 41 h 363"/>
                      <a:gd name="T40" fmla="*/ 41 w 363"/>
                      <a:gd name="T41" fmla="*/ 66 h 363"/>
                      <a:gd name="T42" fmla="*/ 21 w 363"/>
                      <a:gd name="T43" fmla="*/ 95 h 363"/>
                      <a:gd name="T44" fmla="*/ 8 w 363"/>
                      <a:gd name="T45" fmla="*/ 127 h 363"/>
                      <a:gd name="T46" fmla="*/ 0 w 363"/>
                      <a:gd name="T47" fmla="*/ 162 h 363"/>
                      <a:gd name="T48" fmla="*/ 0 w 363"/>
                      <a:gd name="T49" fmla="*/ 199 h 363"/>
                      <a:gd name="T50" fmla="*/ 8 w 363"/>
                      <a:gd name="T51" fmla="*/ 235 h 363"/>
                      <a:gd name="T52" fmla="*/ 21 w 363"/>
                      <a:gd name="T53" fmla="*/ 268 h 363"/>
                      <a:gd name="T54" fmla="*/ 41 w 363"/>
                      <a:gd name="T55" fmla="*/ 297 h 363"/>
                      <a:gd name="T56" fmla="*/ 66 w 363"/>
                      <a:gd name="T57" fmla="*/ 320 h 363"/>
                      <a:gd name="T58" fmla="*/ 95 w 363"/>
                      <a:gd name="T59" fmla="*/ 340 h 363"/>
                      <a:gd name="T60" fmla="*/ 126 w 363"/>
                      <a:gd name="T61" fmla="*/ 355 h 363"/>
                      <a:gd name="T62" fmla="*/ 162 w 363"/>
                      <a:gd name="T63" fmla="*/ 361 h 36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363" h="363">
                        <a:moveTo>
                          <a:pt x="181" y="363"/>
                        </a:moveTo>
                        <a:lnTo>
                          <a:pt x="199" y="361"/>
                        </a:lnTo>
                        <a:lnTo>
                          <a:pt x="218" y="359"/>
                        </a:lnTo>
                        <a:lnTo>
                          <a:pt x="235" y="355"/>
                        </a:lnTo>
                        <a:lnTo>
                          <a:pt x="252" y="348"/>
                        </a:lnTo>
                        <a:lnTo>
                          <a:pt x="268" y="340"/>
                        </a:lnTo>
                        <a:lnTo>
                          <a:pt x="282" y="331"/>
                        </a:lnTo>
                        <a:lnTo>
                          <a:pt x="295" y="320"/>
                        </a:lnTo>
                        <a:lnTo>
                          <a:pt x="309" y="309"/>
                        </a:lnTo>
                        <a:lnTo>
                          <a:pt x="320" y="297"/>
                        </a:lnTo>
                        <a:lnTo>
                          <a:pt x="331" y="282"/>
                        </a:lnTo>
                        <a:lnTo>
                          <a:pt x="340" y="268"/>
                        </a:lnTo>
                        <a:lnTo>
                          <a:pt x="348" y="252"/>
                        </a:lnTo>
                        <a:lnTo>
                          <a:pt x="353" y="235"/>
                        </a:lnTo>
                        <a:lnTo>
                          <a:pt x="359" y="218"/>
                        </a:lnTo>
                        <a:lnTo>
                          <a:pt x="361" y="199"/>
                        </a:lnTo>
                        <a:lnTo>
                          <a:pt x="363" y="181"/>
                        </a:lnTo>
                        <a:lnTo>
                          <a:pt x="361" y="162"/>
                        </a:lnTo>
                        <a:lnTo>
                          <a:pt x="359" y="145"/>
                        </a:lnTo>
                        <a:lnTo>
                          <a:pt x="353" y="127"/>
                        </a:lnTo>
                        <a:lnTo>
                          <a:pt x="348" y="111"/>
                        </a:lnTo>
                        <a:lnTo>
                          <a:pt x="340" y="95"/>
                        </a:lnTo>
                        <a:lnTo>
                          <a:pt x="331" y="79"/>
                        </a:lnTo>
                        <a:lnTo>
                          <a:pt x="320" y="66"/>
                        </a:lnTo>
                        <a:lnTo>
                          <a:pt x="309" y="53"/>
                        </a:lnTo>
                        <a:lnTo>
                          <a:pt x="295" y="41"/>
                        </a:lnTo>
                        <a:lnTo>
                          <a:pt x="282" y="30"/>
                        </a:lnTo>
                        <a:lnTo>
                          <a:pt x="268" y="21"/>
                        </a:lnTo>
                        <a:lnTo>
                          <a:pt x="252" y="15"/>
                        </a:lnTo>
                        <a:lnTo>
                          <a:pt x="235" y="8"/>
                        </a:lnTo>
                        <a:lnTo>
                          <a:pt x="218" y="4"/>
                        </a:lnTo>
                        <a:lnTo>
                          <a:pt x="199" y="0"/>
                        </a:lnTo>
                        <a:lnTo>
                          <a:pt x="181" y="0"/>
                        </a:lnTo>
                        <a:lnTo>
                          <a:pt x="162" y="0"/>
                        </a:lnTo>
                        <a:lnTo>
                          <a:pt x="144" y="4"/>
                        </a:lnTo>
                        <a:lnTo>
                          <a:pt x="126" y="8"/>
                        </a:lnTo>
                        <a:lnTo>
                          <a:pt x="111" y="15"/>
                        </a:lnTo>
                        <a:lnTo>
                          <a:pt x="95" y="21"/>
                        </a:lnTo>
                        <a:lnTo>
                          <a:pt x="79" y="30"/>
                        </a:lnTo>
                        <a:lnTo>
                          <a:pt x="66" y="41"/>
                        </a:lnTo>
                        <a:lnTo>
                          <a:pt x="53" y="53"/>
                        </a:lnTo>
                        <a:lnTo>
                          <a:pt x="41" y="66"/>
                        </a:lnTo>
                        <a:lnTo>
                          <a:pt x="30" y="79"/>
                        </a:lnTo>
                        <a:lnTo>
                          <a:pt x="21" y="95"/>
                        </a:lnTo>
                        <a:lnTo>
                          <a:pt x="13" y="111"/>
                        </a:lnTo>
                        <a:lnTo>
                          <a:pt x="8" y="127"/>
                        </a:lnTo>
                        <a:lnTo>
                          <a:pt x="2" y="145"/>
                        </a:lnTo>
                        <a:lnTo>
                          <a:pt x="0" y="162"/>
                        </a:lnTo>
                        <a:lnTo>
                          <a:pt x="0" y="181"/>
                        </a:lnTo>
                        <a:lnTo>
                          <a:pt x="0" y="199"/>
                        </a:lnTo>
                        <a:lnTo>
                          <a:pt x="2" y="218"/>
                        </a:lnTo>
                        <a:lnTo>
                          <a:pt x="8" y="235"/>
                        </a:lnTo>
                        <a:lnTo>
                          <a:pt x="13" y="252"/>
                        </a:lnTo>
                        <a:lnTo>
                          <a:pt x="21" y="268"/>
                        </a:lnTo>
                        <a:lnTo>
                          <a:pt x="30" y="282"/>
                        </a:lnTo>
                        <a:lnTo>
                          <a:pt x="41" y="297"/>
                        </a:lnTo>
                        <a:lnTo>
                          <a:pt x="53" y="309"/>
                        </a:lnTo>
                        <a:lnTo>
                          <a:pt x="66" y="320"/>
                        </a:lnTo>
                        <a:lnTo>
                          <a:pt x="79" y="331"/>
                        </a:lnTo>
                        <a:lnTo>
                          <a:pt x="95" y="340"/>
                        </a:lnTo>
                        <a:lnTo>
                          <a:pt x="111" y="348"/>
                        </a:lnTo>
                        <a:lnTo>
                          <a:pt x="126" y="355"/>
                        </a:lnTo>
                        <a:lnTo>
                          <a:pt x="144" y="359"/>
                        </a:lnTo>
                        <a:lnTo>
                          <a:pt x="162" y="361"/>
                        </a:lnTo>
                        <a:lnTo>
                          <a:pt x="181" y="363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86" name="Freeform 370"/>
                  <p:cNvSpPr>
                    <a:spLocks/>
                  </p:cNvSpPr>
                  <p:nvPr/>
                </p:nvSpPr>
                <p:spPr bwMode="auto">
                  <a:xfrm>
                    <a:off x="5170" y="1526"/>
                    <a:ext cx="52" cy="53"/>
                  </a:xfrm>
                  <a:custGeom>
                    <a:avLst/>
                    <a:gdLst>
                      <a:gd name="T0" fmla="*/ 115 w 209"/>
                      <a:gd name="T1" fmla="*/ 208 h 208"/>
                      <a:gd name="T2" fmla="*/ 135 w 209"/>
                      <a:gd name="T3" fmla="*/ 204 h 208"/>
                      <a:gd name="T4" fmla="*/ 154 w 209"/>
                      <a:gd name="T5" fmla="*/ 196 h 208"/>
                      <a:gd name="T6" fmla="*/ 171 w 209"/>
                      <a:gd name="T7" fmla="*/ 184 h 208"/>
                      <a:gd name="T8" fmla="*/ 184 w 209"/>
                      <a:gd name="T9" fmla="*/ 170 h 208"/>
                      <a:gd name="T10" fmla="*/ 196 w 209"/>
                      <a:gd name="T11" fmla="*/ 154 h 208"/>
                      <a:gd name="T12" fmla="*/ 204 w 209"/>
                      <a:gd name="T13" fmla="*/ 134 h 208"/>
                      <a:gd name="T14" fmla="*/ 208 w 209"/>
                      <a:gd name="T15" fmla="*/ 115 h 208"/>
                      <a:gd name="T16" fmla="*/ 208 w 209"/>
                      <a:gd name="T17" fmla="*/ 93 h 208"/>
                      <a:gd name="T18" fmla="*/ 204 w 209"/>
                      <a:gd name="T19" fmla="*/ 74 h 208"/>
                      <a:gd name="T20" fmla="*/ 196 w 209"/>
                      <a:gd name="T21" fmla="*/ 54 h 208"/>
                      <a:gd name="T22" fmla="*/ 184 w 209"/>
                      <a:gd name="T23" fmla="*/ 38 h 208"/>
                      <a:gd name="T24" fmla="*/ 171 w 209"/>
                      <a:gd name="T25" fmla="*/ 24 h 208"/>
                      <a:gd name="T26" fmla="*/ 154 w 209"/>
                      <a:gd name="T27" fmla="*/ 13 h 208"/>
                      <a:gd name="T28" fmla="*/ 135 w 209"/>
                      <a:gd name="T29" fmla="*/ 5 h 208"/>
                      <a:gd name="T30" fmla="*/ 115 w 209"/>
                      <a:gd name="T31" fmla="*/ 0 h 208"/>
                      <a:gd name="T32" fmla="*/ 93 w 209"/>
                      <a:gd name="T33" fmla="*/ 0 h 208"/>
                      <a:gd name="T34" fmla="*/ 73 w 209"/>
                      <a:gd name="T35" fmla="*/ 5 h 208"/>
                      <a:gd name="T36" fmla="*/ 55 w 209"/>
                      <a:gd name="T37" fmla="*/ 13 h 208"/>
                      <a:gd name="T38" fmla="*/ 37 w 209"/>
                      <a:gd name="T39" fmla="*/ 24 h 208"/>
                      <a:gd name="T40" fmla="*/ 24 w 209"/>
                      <a:gd name="T41" fmla="*/ 38 h 208"/>
                      <a:gd name="T42" fmla="*/ 12 w 209"/>
                      <a:gd name="T43" fmla="*/ 54 h 208"/>
                      <a:gd name="T44" fmla="*/ 4 w 209"/>
                      <a:gd name="T45" fmla="*/ 74 h 208"/>
                      <a:gd name="T46" fmla="*/ 0 w 209"/>
                      <a:gd name="T47" fmla="*/ 93 h 208"/>
                      <a:gd name="T48" fmla="*/ 0 w 209"/>
                      <a:gd name="T49" fmla="*/ 115 h 208"/>
                      <a:gd name="T50" fmla="*/ 4 w 209"/>
                      <a:gd name="T51" fmla="*/ 134 h 208"/>
                      <a:gd name="T52" fmla="*/ 12 w 209"/>
                      <a:gd name="T53" fmla="*/ 154 h 208"/>
                      <a:gd name="T54" fmla="*/ 24 w 209"/>
                      <a:gd name="T55" fmla="*/ 170 h 208"/>
                      <a:gd name="T56" fmla="*/ 37 w 209"/>
                      <a:gd name="T57" fmla="*/ 184 h 208"/>
                      <a:gd name="T58" fmla="*/ 55 w 209"/>
                      <a:gd name="T59" fmla="*/ 196 h 208"/>
                      <a:gd name="T60" fmla="*/ 73 w 209"/>
                      <a:gd name="T61" fmla="*/ 204 h 208"/>
                      <a:gd name="T62" fmla="*/ 93 w 209"/>
                      <a:gd name="T63" fmla="*/ 208 h 2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09" h="208">
                        <a:moveTo>
                          <a:pt x="105" y="208"/>
                        </a:moveTo>
                        <a:lnTo>
                          <a:pt x="115" y="208"/>
                        </a:lnTo>
                        <a:lnTo>
                          <a:pt x="125" y="206"/>
                        </a:lnTo>
                        <a:lnTo>
                          <a:pt x="135" y="204"/>
                        </a:lnTo>
                        <a:lnTo>
                          <a:pt x="144" y="200"/>
                        </a:lnTo>
                        <a:lnTo>
                          <a:pt x="154" y="196"/>
                        </a:lnTo>
                        <a:lnTo>
                          <a:pt x="163" y="191"/>
                        </a:lnTo>
                        <a:lnTo>
                          <a:pt x="171" y="184"/>
                        </a:lnTo>
                        <a:lnTo>
                          <a:pt x="177" y="178"/>
                        </a:lnTo>
                        <a:lnTo>
                          <a:pt x="184" y="170"/>
                        </a:lnTo>
                        <a:lnTo>
                          <a:pt x="191" y="162"/>
                        </a:lnTo>
                        <a:lnTo>
                          <a:pt x="196" y="154"/>
                        </a:lnTo>
                        <a:lnTo>
                          <a:pt x="200" y="145"/>
                        </a:lnTo>
                        <a:lnTo>
                          <a:pt x="204" y="134"/>
                        </a:lnTo>
                        <a:lnTo>
                          <a:pt x="206" y="125"/>
                        </a:lnTo>
                        <a:lnTo>
                          <a:pt x="208" y="115"/>
                        </a:lnTo>
                        <a:lnTo>
                          <a:pt x="209" y="104"/>
                        </a:lnTo>
                        <a:lnTo>
                          <a:pt x="208" y="93"/>
                        </a:lnTo>
                        <a:lnTo>
                          <a:pt x="206" y="83"/>
                        </a:lnTo>
                        <a:lnTo>
                          <a:pt x="204" y="74"/>
                        </a:lnTo>
                        <a:lnTo>
                          <a:pt x="200" y="63"/>
                        </a:lnTo>
                        <a:lnTo>
                          <a:pt x="196" y="54"/>
                        </a:lnTo>
                        <a:lnTo>
                          <a:pt x="191" y="46"/>
                        </a:lnTo>
                        <a:lnTo>
                          <a:pt x="184" y="38"/>
                        </a:lnTo>
                        <a:lnTo>
                          <a:pt x="177" y="30"/>
                        </a:lnTo>
                        <a:lnTo>
                          <a:pt x="171" y="24"/>
                        </a:lnTo>
                        <a:lnTo>
                          <a:pt x="163" y="18"/>
                        </a:lnTo>
                        <a:lnTo>
                          <a:pt x="154" y="13"/>
                        </a:lnTo>
                        <a:lnTo>
                          <a:pt x="144" y="8"/>
                        </a:lnTo>
                        <a:lnTo>
                          <a:pt x="135" y="5"/>
                        </a:lnTo>
                        <a:lnTo>
                          <a:pt x="125" y="2"/>
                        </a:lnTo>
                        <a:lnTo>
                          <a:pt x="115" y="0"/>
                        </a:lnTo>
                        <a:lnTo>
                          <a:pt x="105" y="0"/>
                        </a:lnTo>
                        <a:lnTo>
                          <a:pt x="93" y="0"/>
                        </a:lnTo>
                        <a:lnTo>
                          <a:pt x="84" y="2"/>
                        </a:lnTo>
                        <a:lnTo>
                          <a:pt x="73" y="5"/>
                        </a:lnTo>
                        <a:lnTo>
                          <a:pt x="64" y="8"/>
                        </a:lnTo>
                        <a:lnTo>
                          <a:pt x="55" y="13"/>
                        </a:lnTo>
                        <a:lnTo>
                          <a:pt x="45" y="18"/>
                        </a:lnTo>
                        <a:lnTo>
                          <a:pt x="37" y="24"/>
                        </a:lnTo>
                        <a:lnTo>
                          <a:pt x="31" y="30"/>
                        </a:lnTo>
                        <a:lnTo>
                          <a:pt x="24" y="38"/>
                        </a:lnTo>
                        <a:lnTo>
                          <a:pt x="18" y="46"/>
                        </a:lnTo>
                        <a:lnTo>
                          <a:pt x="12" y="54"/>
                        </a:lnTo>
                        <a:lnTo>
                          <a:pt x="8" y="63"/>
                        </a:lnTo>
                        <a:lnTo>
                          <a:pt x="4" y="74"/>
                        </a:lnTo>
                        <a:lnTo>
                          <a:pt x="2" y="83"/>
                        </a:lnTo>
                        <a:lnTo>
                          <a:pt x="0" y="93"/>
                        </a:lnTo>
                        <a:lnTo>
                          <a:pt x="0" y="104"/>
                        </a:lnTo>
                        <a:lnTo>
                          <a:pt x="0" y="115"/>
                        </a:lnTo>
                        <a:lnTo>
                          <a:pt x="2" y="125"/>
                        </a:lnTo>
                        <a:lnTo>
                          <a:pt x="4" y="134"/>
                        </a:lnTo>
                        <a:lnTo>
                          <a:pt x="8" y="145"/>
                        </a:lnTo>
                        <a:lnTo>
                          <a:pt x="12" y="154"/>
                        </a:lnTo>
                        <a:lnTo>
                          <a:pt x="18" y="162"/>
                        </a:lnTo>
                        <a:lnTo>
                          <a:pt x="24" y="170"/>
                        </a:lnTo>
                        <a:lnTo>
                          <a:pt x="31" y="178"/>
                        </a:lnTo>
                        <a:lnTo>
                          <a:pt x="37" y="184"/>
                        </a:lnTo>
                        <a:lnTo>
                          <a:pt x="45" y="191"/>
                        </a:lnTo>
                        <a:lnTo>
                          <a:pt x="55" y="196"/>
                        </a:lnTo>
                        <a:lnTo>
                          <a:pt x="64" y="200"/>
                        </a:lnTo>
                        <a:lnTo>
                          <a:pt x="73" y="204"/>
                        </a:lnTo>
                        <a:lnTo>
                          <a:pt x="84" y="206"/>
                        </a:lnTo>
                        <a:lnTo>
                          <a:pt x="93" y="208"/>
                        </a:lnTo>
                        <a:lnTo>
                          <a:pt x="105" y="208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87" name="Freeform 371"/>
                  <p:cNvSpPr>
                    <a:spLocks/>
                  </p:cNvSpPr>
                  <p:nvPr/>
                </p:nvSpPr>
                <p:spPr bwMode="auto">
                  <a:xfrm>
                    <a:off x="5170" y="1526"/>
                    <a:ext cx="52" cy="53"/>
                  </a:xfrm>
                  <a:custGeom>
                    <a:avLst/>
                    <a:gdLst>
                      <a:gd name="T0" fmla="*/ 115 w 209"/>
                      <a:gd name="T1" fmla="*/ 208 h 208"/>
                      <a:gd name="T2" fmla="*/ 135 w 209"/>
                      <a:gd name="T3" fmla="*/ 204 h 208"/>
                      <a:gd name="T4" fmla="*/ 154 w 209"/>
                      <a:gd name="T5" fmla="*/ 196 h 208"/>
                      <a:gd name="T6" fmla="*/ 171 w 209"/>
                      <a:gd name="T7" fmla="*/ 184 h 208"/>
                      <a:gd name="T8" fmla="*/ 184 w 209"/>
                      <a:gd name="T9" fmla="*/ 170 h 208"/>
                      <a:gd name="T10" fmla="*/ 196 w 209"/>
                      <a:gd name="T11" fmla="*/ 154 h 208"/>
                      <a:gd name="T12" fmla="*/ 204 w 209"/>
                      <a:gd name="T13" fmla="*/ 134 h 208"/>
                      <a:gd name="T14" fmla="*/ 208 w 209"/>
                      <a:gd name="T15" fmla="*/ 115 h 208"/>
                      <a:gd name="T16" fmla="*/ 208 w 209"/>
                      <a:gd name="T17" fmla="*/ 93 h 208"/>
                      <a:gd name="T18" fmla="*/ 204 w 209"/>
                      <a:gd name="T19" fmla="*/ 74 h 208"/>
                      <a:gd name="T20" fmla="*/ 196 w 209"/>
                      <a:gd name="T21" fmla="*/ 54 h 208"/>
                      <a:gd name="T22" fmla="*/ 184 w 209"/>
                      <a:gd name="T23" fmla="*/ 38 h 208"/>
                      <a:gd name="T24" fmla="*/ 171 w 209"/>
                      <a:gd name="T25" fmla="*/ 24 h 208"/>
                      <a:gd name="T26" fmla="*/ 154 w 209"/>
                      <a:gd name="T27" fmla="*/ 13 h 208"/>
                      <a:gd name="T28" fmla="*/ 135 w 209"/>
                      <a:gd name="T29" fmla="*/ 5 h 208"/>
                      <a:gd name="T30" fmla="*/ 115 w 209"/>
                      <a:gd name="T31" fmla="*/ 0 h 208"/>
                      <a:gd name="T32" fmla="*/ 93 w 209"/>
                      <a:gd name="T33" fmla="*/ 0 h 208"/>
                      <a:gd name="T34" fmla="*/ 73 w 209"/>
                      <a:gd name="T35" fmla="*/ 5 h 208"/>
                      <a:gd name="T36" fmla="*/ 55 w 209"/>
                      <a:gd name="T37" fmla="*/ 13 h 208"/>
                      <a:gd name="T38" fmla="*/ 37 w 209"/>
                      <a:gd name="T39" fmla="*/ 24 h 208"/>
                      <a:gd name="T40" fmla="*/ 24 w 209"/>
                      <a:gd name="T41" fmla="*/ 38 h 208"/>
                      <a:gd name="T42" fmla="*/ 12 w 209"/>
                      <a:gd name="T43" fmla="*/ 54 h 208"/>
                      <a:gd name="T44" fmla="*/ 4 w 209"/>
                      <a:gd name="T45" fmla="*/ 74 h 208"/>
                      <a:gd name="T46" fmla="*/ 0 w 209"/>
                      <a:gd name="T47" fmla="*/ 93 h 208"/>
                      <a:gd name="T48" fmla="*/ 0 w 209"/>
                      <a:gd name="T49" fmla="*/ 115 h 208"/>
                      <a:gd name="T50" fmla="*/ 4 w 209"/>
                      <a:gd name="T51" fmla="*/ 134 h 208"/>
                      <a:gd name="T52" fmla="*/ 12 w 209"/>
                      <a:gd name="T53" fmla="*/ 154 h 208"/>
                      <a:gd name="T54" fmla="*/ 24 w 209"/>
                      <a:gd name="T55" fmla="*/ 170 h 208"/>
                      <a:gd name="T56" fmla="*/ 37 w 209"/>
                      <a:gd name="T57" fmla="*/ 184 h 208"/>
                      <a:gd name="T58" fmla="*/ 55 w 209"/>
                      <a:gd name="T59" fmla="*/ 196 h 208"/>
                      <a:gd name="T60" fmla="*/ 73 w 209"/>
                      <a:gd name="T61" fmla="*/ 204 h 208"/>
                      <a:gd name="T62" fmla="*/ 93 w 209"/>
                      <a:gd name="T63" fmla="*/ 208 h 2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09" h="208">
                        <a:moveTo>
                          <a:pt x="105" y="208"/>
                        </a:moveTo>
                        <a:lnTo>
                          <a:pt x="115" y="208"/>
                        </a:lnTo>
                        <a:lnTo>
                          <a:pt x="125" y="206"/>
                        </a:lnTo>
                        <a:lnTo>
                          <a:pt x="135" y="204"/>
                        </a:lnTo>
                        <a:lnTo>
                          <a:pt x="144" y="200"/>
                        </a:lnTo>
                        <a:lnTo>
                          <a:pt x="154" y="196"/>
                        </a:lnTo>
                        <a:lnTo>
                          <a:pt x="163" y="191"/>
                        </a:lnTo>
                        <a:lnTo>
                          <a:pt x="171" y="184"/>
                        </a:lnTo>
                        <a:lnTo>
                          <a:pt x="177" y="178"/>
                        </a:lnTo>
                        <a:lnTo>
                          <a:pt x="184" y="170"/>
                        </a:lnTo>
                        <a:lnTo>
                          <a:pt x="191" y="162"/>
                        </a:lnTo>
                        <a:lnTo>
                          <a:pt x="196" y="154"/>
                        </a:lnTo>
                        <a:lnTo>
                          <a:pt x="200" y="145"/>
                        </a:lnTo>
                        <a:lnTo>
                          <a:pt x="204" y="134"/>
                        </a:lnTo>
                        <a:lnTo>
                          <a:pt x="206" y="125"/>
                        </a:lnTo>
                        <a:lnTo>
                          <a:pt x="208" y="115"/>
                        </a:lnTo>
                        <a:lnTo>
                          <a:pt x="209" y="104"/>
                        </a:lnTo>
                        <a:lnTo>
                          <a:pt x="208" y="93"/>
                        </a:lnTo>
                        <a:lnTo>
                          <a:pt x="206" y="83"/>
                        </a:lnTo>
                        <a:lnTo>
                          <a:pt x="204" y="74"/>
                        </a:lnTo>
                        <a:lnTo>
                          <a:pt x="200" y="63"/>
                        </a:lnTo>
                        <a:lnTo>
                          <a:pt x="196" y="54"/>
                        </a:lnTo>
                        <a:lnTo>
                          <a:pt x="191" y="46"/>
                        </a:lnTo>
                        <a:lnTo>
                          <a:pt x="184" y="38"/>
                        </a:lnTo>
                        <a:lnTo>
                          <a:pt x="177" y="30"/>
                        </a:lnTo>
                        <a:lnTo>
                          <a:pt x="171" y="24"/>
                        </a:lnTo>
                        <a:lnTo>
                          <a:pt x="163" y="18"/>
                        </a:lnTo>
                        <a:lnTo>
                          <a:pt x="154" y="13"/>
                        </a:lnTo>
                        <a:lnTo>
                          <a:pt x="144" y="8"/>
                        </a:lnTo>
                        <a:lnTo>
                          <a:pt x="135" y="5"/>
                        </a:lnTo>
                        <a:lnTo>
                          <a:pt x="125" y="2"/>
                        </a:lnTo>
                        <a:lnTo>
                          <a:pt x="115" y="0"/>
                        </a:lnTo>
                        <a:lnTo>
                          <a:pt x="105" y="0"/>
                        </a:lnTo>
                        <a:lnTo>
                          <a:pt x="93" y="0"/>
                        </a:lnTo>
                        <a:lnTo>
                          <a:pt x="84" y="2"/>
                        </a:lnTo>
                        <a:lnTo>
                          <a:pt x="73" y="5"/>
                        </a:lnTo>
                        <a:lnTo>
                          <a:pt x="64" y="8"/>
                        </a:lnTo>
                        <a:lnTo>
                          <a:pt x="55" y="13"/>
                        </a:lnTo>
                        <a:lnTo>
                          <a:pt x="45" y="18"/>
                        </a:lnTo>
                        <a:lnTo>
                          <a:pt x="37" y="24"/>
                        </a:lnTo>
                        <a:lnTo>
                          <a:pt x="31" y="30"/>
                        </a:lnTo>
                        <a:lnTo>
                          <a:pt x="24" y="38"/>
                        </a:lnTo>
                        <a:lnTo>
                          <a:pt x="18" y="46"/>
                        </a:lnTo>
                        <a:lnTo>
                          <a:pt x="12" y="54"/>
                        </a:lnTo>
                        <a:lnTo>
                          <a:pt x="8" y="63"/>
                        </a:lnTo>
                        <a:lnTo>
                          <a:pt x="4" y="74"/>
                        </a:lnTo>
                        <a:lnTo>
                          <a:pt x="2" y="83"/>
                        </a:lnTo>
                        <a:lnTo>
                          <a:pt x="0" y="93"/>
                        </a:lnTo>
                        <a:lnTo>
                          <a:pt x="0" y="104"/>
                        </a:lnTo>
                        <a:lnTo>
                          <a:pt x="0" y="115"/>
                        </a:lnTo>
                        <a:lnTo>
                          <a:pt x="2" y="125"/>
                        </a:lnTo>
                        <a:lnTo>
                          <a:pt x="4" y="134"/>
                        </a:lnTo>
                        <a:lnTo>
                          <a:pt x="8" y="145"/>
                        </a:lnTo>
                        <a:lnTo>
                          <a:pt x="12" y="154"/>
                        </a:lnTo>
                        <a:lnTo>
                          <a:pt x="18" y="162"/>
                        </a:lnTo>
                        <a:lnTo>
                          <a:pt x="24" y="170"/>
                        </a:lnTo>
                        <a:lnTo>
                          <a:pt x="31" y="178"/>
                        </a:lnTo>
                        <a:lnTo>
                          <a:pt x="37" y="184"/>
                        </a:lnTo>
                        <a:lnTo>
                          <a:pt x="45" y="191"/>
                        </a:lnTo>
                        <a:lnTo>
                          <a:pt x="55" y="196"/>
                        </a:lnTo>
                        <a:lnTo>
                          <a:pt x="64" y="200"/>
                        </a:lnTo>
                        <a:lnTo>
                          <a:pt x="73" y="204"/>
                        </a:lnTo>
                        <a:lnTo>
                          <a:pt x="84" y="206"/>
                        </a:lnTo>
                        <a:lnTo>
                          <a:pt x="93" y="208"/>
                        </a:lnTo>
                        <a:lnTo>
                          <a:pt x="105" y="208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88" name="Freeform 372"/>
                  <p:cNvSpPr>
                    <a:spLocks/>
                  </p:cNvSpPr>
                  <p:nvPr/>
                </p:nvSpPr>
                <p:spPr bwMode="auto">
                  <a:xfrm>
                    <a:off x="5019" y="1672"/>
                    <a:ext cx="18" cy="19"/>
                  </a:xfrm>
                  <a:custGeom>
                    <a:avLst/>
                    <a:gdLst>
                      <a:gd name="T0" fmla="*/ 37 w 73"/>
                      <a:gd name="T1" fmla="*/ 73 h 73"/>
                      <a:gd name="T2" fmla="*/ 44 w 73"/>
                      <a:gd name="T3" fmla="*/ 71 h 73"/>
                      <a:gd name="T4" fmla="*/ 50 w 73"/>
                      <a:gd name="T5" fmla="*/ 69 h 73"/>
                      <a:gd name="T6" fmla="*/ 57 w 73"/>
                      <a:gd name="T7" fmla="*/ 66 h 73"/>
                      <a:gd name="T8" fmla="*/ 62 w 73"/>
                      <a:gd name="T9" fmla="*/ 62 h 73"/>
                      <a:gd name="T10" fmla="*/ 66 w 73"/>
                      <a:gd name="T11" fmla="*/ 55 h 73"/>
                      <a:gd name="T12" fmla="*/ 70 w 73"/>
                      <a:gd name="T13" fmla="*/ 50 h 73"/>
                      <a:gd name="T14" fmla="*/ 72 w 73"/>
                      <a:gd name="T15" fmla="*/ 43 h 73"/>
                      <a:gd name="T16" fmla="*/ 73 w 73"/>
                      <a:gd name="T17" fmla="*/ 36 h 73"/>
                      <a:gd name="T18" fmla="*/ 72 w 73"/>
                      <a:gd name="T19" fmla="*/ 29 h 73"/>
                      <a:gd name="T20" fmla="*/ 70 w 73"/>
                      <a:gd name="T21" fmla="*/ 21 h 73"/>
                      <a:gd name="T22" fmla="*/ 66 w 73"/>
                      <a:gd name="T23" fmla="*/ 16 h 73"/>
                      <a:gd name="T24" fmla="*/ 62 w 73"/>
                      <a:gd name="T25" fmla="*/ 11 h 73"/>
                      <a:gd name="T26" fmla="*/ 57 w 73"/>
                      <a:gd name="T27" fmla="*/ 5 h 73"/>
                      <a:gd name="T28" fmla="*/ 50 w 73"/>
                      <a:gd name="T29" fmla="*/ 3 h 73"/>
                      <a:gd name="T30" fmla="*/ 44 w 73"/>
                      <a:gd name="T31" fmla="*/ 0 h 73"/>
                      <a:gd name="T32" fmla="*/ 37 w 73"/>
                      <a:gd name="T33" fmla="*/ 0 h 73"/>
                      <a:gd name="T34" fmla="*/ 29 w 73"/>
                      <a:gd name="T35" fmla="*/ 0 h 73"/>
                      <a:gd name="T36" fmla="*/ 23 w 73"/>
                      <a:gd name="T37" fmla="*/ 3 h 73"/>
                      <a:gd name="T38" fmla="*/ 16 w 73"/>
                      <a:gd name="T39" fmla="*/ 5 h 73"/>
                      <a:gd name="T40" fmla="*/ 11 w 73"/>
                      <a:gd name="T41" fmla="*/ 11 h 73"/>
                      <a:gd name="T42" fmla="*/ 7 w 73"/>
                      <a:gd name="T43" fmla="*/ 16 h 73"/>
                      <a:gd name="T44" fmla="*/ 3 w 73"/>
                      <a:gd name="T45" fmla="*/ 21 h 73"/>
                      <a:gd name="T46" fmla="*/ 2 w 73"/>
                      <a:gd name="T47" fmla="*/ 29 h 73"/>
                      <a:gd name="T48" fmla="*/ 0 w 73"/>
                      <a:gd name="T49" fmla="*/ 36 h 73"/>
                      <a:gd name="T50" fmla="*/ 2 w 73"/>
                      <a:gd name="T51" fmla="*/ 43 h 73"/>
                      <a:gd name="T52" fmla="*/ 3 w 73"/>
                      <a:gd name="T53" fmla="*/ 50 h 73"/>
                      <a:gd name="T54" fmla="*/ 7 w 73"/>
                      <a:gd name="T55" fmla="*/ 55 h 73"/>
                      <a:gd name="T56" fmla="*/ 11 w 73"/>
                      <a:gd name="T57" fmla="*/ 62 h 73"/>
                      <a:gd name="T58" fmla="*/ 16 w 73"/>
                      <a:gd name="T59" fmla="*/ 66 h 73"/>
                      <a:gd name="T60" fmla="*/ 23 w 73"/>
                      <a:gd name="T61" fmla="*/ 69 h 73"/>
                      <a:gd name="T62" fmla="*/ 29 w 73"/>
                      <a:gd name="T63" fmla="*/ 71 h 73"/>
                      <a:gd name="T64" fmla="*/ 37 w 73"/>
                      <a:gd name="T65" fmla="*/ 73 h 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73" h="73">
                        <a:moveTo>
                          <a:pt x="37" y="73"/>
                        </a:moveTo>
                        <a:lnTo>
                          <a:pt x="44" y="71"/>
                        </a:lnTo>
                        <a:lnTo>
                          <a:pt x="50" y="69"/>
                        </a:lnTo>
                        <a:lnTo>
                          <a:pt x="57" y="66"/>
                        </a:lnTo>
                        <a:lnTo>
                          <a:pt x="62" y="62"/>
                        </a:lnTo>
                        <a:lnTo>
                          <a:pt x="66" y="55"/>
                        </a:lnTo>
                        <a:lnTo>
                          <a:pt x="70" y="50"/>
                        </a:lnTo>
                        <a:lnTo>
                          <a:pt x="72" y="43"/>
                        </a:lnTo>
                        <a:lnTo>
                          <a:pt x="73" y="36"/>
                        </a:lnTo>
                        <a:lnTo>
                          <a:pt x="72" y="29"/>
                        </a:lnTo>
                        <a:lnTo>
                          <a:pt x="70" y="21"/>
                        </a:lnTo>
                        <a:lnTo>
                          <a:pt x="66" y="16"/>
                        </a:lnTo>
                        <a:lnTo>
                          <a:pt x="62" y="11"/>
                        </a:lnTo>
                        <a:lnTo>
                          <a:pt x="57" y="5"/>
                        </a:lnTo>
                        <a:lnTo>
                          <a:pt x="50" y="3"/>
                        </a:lnTo>
                        <a:lnTo>
                          <a:pt x="44" y="0"/>
                        </a:lnTo>
                        <a:lnTo>
                          <a:pt x="37" y="0"/>
                        </a:lnTo>
                        <a:lnTo>
                          <a:pt x="29" y="0"/>
                        </a:lnTo>
                        <a:lnTo>
                          <a:pt x="23" y="3"/>
                        </a:lnTo>
                        <a:lnTo>
                          <a:pt x="16" y="5"/>
                        </a:lnTo>
                        <a:lnTo>
                          <a:pt x="11" y="11"/>
                        </a:lnTo>
                        <a:lnTo>
                          <a:pt x="7" y="16"/>
                        </a:lnTo>
                        <a:lnTo>
                          <a:pt x="3" y="21"/>
                        </a:lnTo>
                        <a:lnTo>
                          <a:pt x="2" y="29"/>
                        </a:lnTo>
                        <a:lnTo>
                          <a:pt x="0" y="36"/>
                        </a:lnTo>
                        <a:lnTo>
                          <a:pt x="2" y="43"/>
                        </a:lnTo>
                        <a:lnTo>
                          <a:pt x="3" y="50"/>
                        </a:lnTo>
                        <a:lnTo>
                          <a:pt x="7" y="55"/>
                        </a:lnTo>
                        <a:lnTo>
                          <a:pt x="11" y="62"/>
                        </a:lnTo>
                        <a:lnTo>
                          <a:pt x="16" y="66"/>
                        </a:lnTo>
                        <a:lnTo>
                          <a:pt x="23" y="69"/>
                        </a:lnTo>
                        <a:lnTo>
                          <a:pt x="29" y="71"/>
                        </a:lnTo>
                        <a:lnTo>
                          <a:pt x="37" y="73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89" name="Freeform 373"/>
                  <p:cNvSpPr>
                    <a:spLocks/>
                  </p:cNvSpPr>
                  <p:nvPr/>
                </p:nvSpPr>
                <p:spPr bwMode="auto">
                  <a:xfrm>
                    <a:off x="5019" y="1672"/>
                    <a:ext cx="18" cy="19"/>
                  </a:xfrm>
                  <a:custGeom>
                    <a:avLst/>
                    <a:gdLst>
                      <a:gd name="T0" fmla="*/ 37 w 73"/>
                      <a:gd name="T1" fmla="*/ 73 h 73"/>
                      <a:gd name="T2" fmla="*/ 44 w 73"/>
                      <a:gd name="T3" fmla="*/ 71 h 73"/>
                      <a:gd name="T4" fmla="*/ 50 w 73"/>
                      <a:gd name="T5" fmla="*/ 69 h 73"/>
                      <a:gd name="T6" fmla="*/ 57 w 73"/>
                      <a:gd name="T7" fmla="*/ 66 h 73"/>
                      <a:gd name="T8" fmla="*/ 62 w 73"/>
                      <a:gd name="T9" fmla="*/ 62 h 73"/>
                      <a:gd name="T10" fmla="*/ 66 w 73"/>
                      <a:gd name="T11" fmla="*/ 55 h 73"/>
                      <a:gd name="T12" fmla="*/ 70 w 73"/>
                      <a:gd name="T13" fmla="*/ 50 h 73"/>
                      <a:gd name="T14" fmla="*/ 72 w 73"/>
                      <a:gd name="T15" fmla="*/ 43 h 73"/>
                      <a:gd name="T16" fmla="*/ 73 w 73"/>
                      <a:gd name="T17" fmla="*/ 36 h 73"/>
                      <a:gd name="T18" fmla="*/ 72 w 73"/>
                      <a:gd name="T19" fmla="*/ 29 h 73"/>
                      <a:gd name="T20" fmla="*/ 70 w 73"/>
                      <a:gd name="T21" fmla="*/ 21 h 73"/>
                      <a:gd name="T22" fmla="*/ 66 w 73"/>
                      <a:gd name="T23" fmla="*/ 16 h 73"/>
                      <a:gd name="T24" fmla="*/ 62 w 73"/>
                      <a:gd name="T25" fmla="*/ 11 h 73"/>
                      <a:gd name="T26" fmla="*/ 57 w 73"/>
                      <a:gd name="T27" fmla="*/ 5 h 73"/>
                      <a:gd name="T28" fmla="*/ 50 w 73"/>
                      <a:gd name="T29" fmla="*/ 3 h 73"/>
                      <a:gd name="T30" fmla="*/ 44 w 73"/>
                      <a:gd name="T31" fmla="*/ 0 h 73"/>
                      <a:gd name="T32" fmla="*/ 37 w 73"/>
                      <a:gd name="T33" fmla="*/ 0 h 73"/>
                      <a:gd name="T34" fmla="*/ 29 w 73"/>
                      <a:gd name="T35" fmla="*/ 0 h 73"/>
                      <a:gd name="T36" fmla="*/ 23 w 73"/>
                      <a:gd name="T37" fmla="*/ 3 h 73"/>
                      <a:gd name="T38" fmla="*/ 16 w 73"/>
                      <a:gd name="T39" fmla="*/ 5 h 73"/>
                      <a:gd name="T40" fmla="*/ 11 w 73"/>
                      <a:gd name="T41" fmla="*/ 11 h 73"/>
                      <a:gd name="T42" fmla="*/ 7 w 73"/>
                      <a:gd name="T43" fmla="*/ 16 h 73"/>
                      <a:gd name="T44" fmla="*/ 3 w 73"/>
                      <a:gd name="T45" fmla="*/ 21 h 73"/>
                      <a:gd name="T46" fmla="*/ 2 w 73"/>
                      <a:gd name="T47" fmla="*/ 29 h 73"/>
                      <a:gd name="T48" fmla="*/ 0 w 73"/>
                      <a:gd name="T49" fmla="*/ 36 h 73"/>
                      <a:gd name="T50" fmla="*/ 2 w 73"/>
                      <a:gd name="T51" fmla="*/ 43 h 73"/>
                      <a:gd name="T52" fmla="*/ 3 w 73"/>
                      <a:gd name="T53" fmla="*/ 50 h 73"/>
                      <a:gd name="T54" fmla="*/ 7 w 73"/>
                      <a:gd name="T55" fmla="*/ 55 h 73"/>
                      <a:gd name="T56" fmla="*/ 11 w 73"/>
                      <a:gd name="T57" fmla="*/ 62 h 73"/>
                      <a:gd name="T58" fmla="*/ 16 w 73"/>
                      <a:gd name="T59" fmla="*/ 66 h 73"/>
                      <a:gd name="T60" fmla="*/ 23 w 73"/>
                      <a:gd name="T61" fmla="*/ 69 h 73"/>
                      <a:gd name="T62" fmla="*/ 29 w 73"/>
                      <a:gd name="T63" fmla="*/ 71 h 73"/>
                      <a:gd name="T64" fmla="*/ 37 w 73"/>
                      <a:gd name="T65" fmla="*/ 73 h 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73" h="73">
                        <a:moveTo>
                          <a:pt x="37" y="73"/>
                        </a:moveTo>
                        <a:lnTo>
                          <a:pt x="44" y="71"/>
                        </a:lnTo>
                        <a:lnTo>
                          <a:pt x="50" y="69"/>
                        </a:lnTo>
                        <a:lnTo>
                          <a:pt x="57" y="66"/>
                        </a:lnTo>
                        <a:lnTo>
                          <a:pt x="62" y="62"/>
                        </a:lnTo>
                        <a:lnTo>
                          <a:pt x="66" y="55"/>
                        </a:lnTo>
                        <a:lnTo>
                          <a:pt x="70" y="50"/>
                        </a:lnTo>
                        <a:lnTo>
                          <a:pt x="72" y="43"/>
                        </a:lnTo>
                        <a:lnTo>
                          <a:pt x="73" y="36"/>
                        </a:lnTo>
                        <a:lnTo>
                          <a:pt x="72" y="29"/>
                        </a:lnTo>
                        <a:lnTo>
                          <a:pt x="70" y="21"/>
                        </a:lnTo>
                        <a:lnTo>
                          <a:pt x="66" y="16"/>
                        </a:lnTo>
                        <a:lnTo>
                          <a:pt x="62" y="11"/>
                        </a:lnTo>
                        <a:lnTo>
                          <a:pt x="57" y="5"/>
                        </a:lnTo>
                        <a:lnTo>
                          <a:pt x="50" y="3"/>
                        </a:lnTo>
                        <a:lnTo>
                          <a:pt x="44" y="0"/>
                        </a:lnTo>
                        <a:lnTo>
                          <a:pt x="37" y="0"/>
                        </a:lnTo>
                        <a:lnTo>
                          <a:pt x="29" y="0"/>
                        </a:lnTo>
                        <a:lnTo>
                          <a:pt x="23" y="3"/>
                        </a:lnTo>
                        <a:lnTo>
                          <a:pt x="16" y="5"/>
                        </a:lnTo>
                        <a:lnTo>
                          <a:pt x="11" y="11"/>
                        </a:lnTo>
                        <a:lnTo>
                          <a:pt x="7" y="16"/>
                        </a:lnTo>
                        <a:lnTo>
                          <a:pt x="3" y="21"/>
                        </a:lnTo>
                        <a:lnTo>
                          <a:pt x="2" y="29"/>
                        </a:lnTo>
                        <a:lnTo>
                          <a:pt x="0" y="36"/>
                        </a:lnTo>
                        <a:lnTo>
                          <a:pt x="2" y="43"/>
                        </a:lnTo>
                        <a:lnTo>
                          <a:pt x="3" y="50"/>
                        </a:lnTo>
                        <a:lnTo>
                          <a:pt x="7" y="55"/>
                        </a:lnTo>
                        <a:lnTo>
                          <a:pt x="11" y="62"/>
                        </a:lnTo>
                        <a:lnTo>
                          <a:pt x="16" y="66"/>
                        </a:lnTo>
                        <a:lnTo>
                          <a:pt x="23" y="69"/>
                        </a:lnTo>
                        <a:lnTo>
                          <a:pt x="29" y="71"/>
                        </a:lnTo>
                        <a:lnTo>
                          <a:pt x="37" y="73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90" name="Freeform 374"/>
                  <p:cNvSpPr>
                    <a:spLocks/>
                  </p:cNvSpPr>
                  <p:nvPr/>
                </p:nvSpPr>
                <p:spPr bwMode="auto">
                  <a:xfrm>
                    <a:off x="5257" y="1430"/>
                    <a:ext cx="75" cy="74"/>
                  </a:xfrm>
                  <a:custGeom>
                    <a:avLst/>
                    <a:gdLst>
                      <a:gd name="T0" fmla="*/ 165 w 299"/>
                      <a:gd name="T1" fmla="*/ 298 h 299"/>
                      <a:gd name="T2" fmla="*/ 194 w 299"/>
                      <a:gd name="T3" fmla="*/ 292 h 299"/>
                      <a:gd name="T4" fmla="*/ 220 w 299"/>
                      <a:gd name="T5" fmla="*/ 281 h 299"/>
                      <a:gd name="T6" fmla="*/ 244 w 299"/>
                      <a:gd name="T7" fmla="*/ 265 h 299"/>
                      <a:gd name="T8" fmla="*/ 265 w 299"/>
                      <a:gd name="T9" fmla="*/ 244 h 299"/>
                      <a:gd name="T10" fmla="*/ 281 w 299"/>
                      <a:gd name="T11" fmla="*/ 220 h 299"/>
                      <a:gd name="T12" fmla="*/ 291 w 299"/>
                      <a:gd name="T13" fmla="*/ 194 h 299"/>
                      <a:gd name="T14" fmla="*/ 298 w 299"/>
                      <a:gd name="T15" fmla="*/ 165 h 299"/>
                      <a:gd name="T16" fmla="*/ 298 w 299"/>
                      <a:gd name="T17" fmla="*/ 135 h 299"/>
                      <a:gd name="T18" fmla="*/ 291 w 299"/>
                      <a:gd name="T19" fmla="*/ 106 h 299"/>
                      <a:gd name="T20" fmla="*/ 281 w 299"/>
                      <a:gd name="T21" fmla="*/ 78 h 299"/>
                      <a:gd name="T22" fmla="*/ 265 w 299"/>
                      <a:gd name="T23" fmla="*/ 54 h 299"/>
                      <a:gd name="T24" fmla="*/ 244 w 299"/>
                      <a:gd name="T25" fmla="*/ 34 h 299"/>
                      <a:gd name="T26" fmla="*/ 220 w 299"/>
                      <a:gd name="T27" fmla="*/ 17 h 299"/>
                      <a:gd name="T28" fmla="*/ 194 w 299"/>
                      <a:gd name="T29" fmla="*/ 7 h 299"/>
                      <a:gd name="T30" fmla="*/ 165 w 299"/>
                      <a:gd name="T31" fmla="*/ 0 h 299"/>
                      <a:gd name="T32" fmla="*/ 134 w 299"/>
                      <a:gd name="T33" fmla="*/ 0 h 299"/>
                      <a:gd name="T34" fmla="*/ 105 w 299"/>
                      <a:gd name="T35" fmla="*/ 7 h 299"/>
                      <a:gd name="T36" fmla="*/ 78 w 299"/>
                      <a:gd name="T37" fmla="*/ 17 h 299"/>
                      <a:gd name="T38" fmla="*/ 54 w 299"/>
                      <a:gd name="T39" fmla="*/ 34 h 299"/>
                      <a:gd name="T40" fmla="*/ 34 w 299"/>
                      <a:gd name="T41" fmla="*/ 54 h 299"/>
                      <a:gd name="T42" fmla="*/ 17 w 299"/>
                      <a:gd name="T43" fmla="*/ 78 h 299"/>
                      <a:gd name="T44" fmla="*/ 6 w 299"/>
                      <a:gd name="T45" fmla="*/ 106 h 299"/>
                      <a:gd name="T46" fmla="*/ 0 w 299"/>
                      <a:gd name="T47" fmla="*/ 135 h 299"/>
                      <a:gd name="T48" fmla="*/ 0 w 299"/>
                      <a:gd name="T49" fmla="*/ 165 h 299"/>
                      <a:gd name="T50" fmla="*/ 6 w 299"/>
                      <a:gd name="T51" fmla="*/ 194 h 299"/>
                      <a:gd name="T52" fmla="*/ 17 w 299"/>
                      <a:gd name="T53" fmla="*/ 220 h 299"/>
                      <a:gd name="T54" fmla="*/ 34 w 299"/>
                      <a:gd name="T55" fmla="*/ 244 h 299"/>
                      <a:gd name="T56" fmla="*/ 54 w 299"/>
                      <a:gd name="T57" fmla="*/ 265 h 299"/>
                      <a:gd name="T58" fmla="*/ 78 w 299"/>
                      <a:gd name="T59" fmla="*/ 281 h 299"/>
                      <a:gd name="T60" fmla="*/ 105 w 299"/>
                      <a:gd name="T61" fmla="*/ 292 h 299"/>
                      <a:gd name="T62" fmla="*/ 134 w 299"/>
                      <a:gd name="T63" fmla="*/ 298 h 2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99" h="299">
                        <a:moveTo>
                          <a:pt x="149" y="299"/>
                        </a:moveTo>
                        <a:lnTo>
                          <a:pt x="165" y="298"/>
                        </a:lnTo>
                        <a:lnTo>
                          <a:pt x="179" y="295"/>
                        </a:lnTo>
                        <a:lnTo>
                          <a:pt x="194" y="292"/>
                        </a:lnTo>
                        <a:lnTo>
                          <a:pt x="207" y="288"/>
                        </a:lnTo>
                        <a:lnTo>
                          <a:pt x="220" y="281"/>
                        </a:lnTo>
                        <a:lnTo>
                          <a:pt x="233" y="273"/>
                        </a:lnTo>
                        <a:lnTo>
                          <a:pt x="244" y="265"/>
                        </a:lnTo>
                        <a:lnTo>
                          <a:pt x="254" y="255"/>
                        </a:lnTo>
                        <a:lnTo>
                          <a:pt x="265" y="244"/>
                        </a:lnTo>
                        <a:lnTo>
                          <a:pt x="273" y="234"/>
                        </a:lnTo>
                        <a:lnTo>
                          <a:pt x="281" y="220"/>
                        </a:lnTo>
                        <a:lnTo>
                          <a:pt x="287" y="207"/>
                        </a:lnTo>
                        <a:lnTo>
                          <a:pt x="291" y="194"/>
                        </a:lnTo>
                        <a:lnTo>
                          <a:pt x="295" y="179"/>
                        </a:lnTo>
                        <a:lnTo>
                          <a:pt x="298" y="165"/>
                        </a:lnTo>
                        <a:lnTo>
                          <a:pt x="299" y="149"/>
                        </a:lnTo>
                        <a:lnTo>
                          <a:pt x="298" y="135"/>
                        </a:lnTo>
                        <a:lnTo>
                          <a:pt x="295" y="119"/>
                        </a:lnTo>
                        <a:lnTo>
                          <a:pt x="291" y="106"/>
                        </a:lnTo>
                        <a:lnTo>
                          <a:pt x="287" y="91"/>
                        </a:lnTo>
                        <a:lnTo>
                          <a:pt x="281" y="78"/>
                        </a:lnTo>
                        <a:lnTo>
                          <a:pt x="273" y="66"/>
                        </a:lnTo>
                        <a:lnTo>
                          <a:pt x="265" y="54"/>
                        </a:lnTo>
                        <a:lnTo>
                          <a:pt x="254" y="44"/>
                        </a:lnTo>
                        <a:lnTo>
                          <a:pt x="244" y="34"/>
                        </a:lnTo>
                        <a:lnTo>
                          <a:pt x="233" y="25"/>
                        </a:lnTo>
                        <a:lnTo>
                          <a:pt x="220" y="17"/>
                        </a:lnTo>
                        <a:lnTo>
                          <a:pt x="207" y="12"/>
                        </a:lnTo>
                        <a:lnTo>
                          <a:pt x="194" y="7"/>
                        </a:lnTo>
                        <a:lnTo>
                          <a:pt x="179" y="3"/>
                        </a:lnTo>
                        <a:lnTo>
                          <a:pt x="165" y="0"/>
                        </a:lnTo>
                        <a:lnTo>
                          <a:pt x="149" y="0"/>
                        </a:lnTo>
                        <a:lnTo>
                          <a:pt x="134" y="0"/>
                        </a:lnTo>
                        <a:lnTo>
                          <a:pt x="118" y="3"/>
                        </a:lnTo>
                        <a:lnTo>
                          <a:pt x="105" y="7"/>
                        </a:lnTo>
                        <a:lnTo>
                          <a:pt x="91" y="12"/>
                        </a:lnTo>
                        <a:lnTo>
                          <a:pt x="78" y="17"/>
                        </a:lnTo>
                        <a:lnTo>
                          <a:pt x="66" y="25"/>
                        </a:lnTo>
                        <a:lnTo>
                          <a:pt x="54" y="34"/>
                        </a:lnTo>
                        <a:lnTo>
                          <a:pt x="43" y="44"/>
                        </a:lnTo>
                        <a:lnTo>
                          <a:pt x="34" y="54"/>
                        </a:lnTo>
                        <a:lnTo>
                          <a:pt x="25" y="66"/>
                        </a:lnTo>
                        <a:lnTo>
                          <a:pt x="17" y="78"/>
                        </a:lnTo>
                        <a:lnTo>
                          <a:pt x="12" y="91"/>
                        </a:lnTo>
                        <a:lnTo>
                          <a:pt x="6" y="106"/>
                        </a:lnTo>
                        <a:lnTo>
                          <a:pt x="2" y="119"/>
                        </a:lnTo>
                        <a:lnTo>
                          <a:pt x="0" y="135"/>
                        </a:lnTo>
                        <a:lnTo>
                          <a:pt x="0" y="149"/>
                        </a:lnTo>
                        <a:lnTo>
                          <a:pt x="0" y="165"/>
                        </a:lnTo>
                        <a:lnTo>
                          <a:pt x="2" y="179"/>
                        </a:lnTo>
                        <a:lnTo>
                          <a:pt x="6" y="194"/>
                        </a:lnTo>
                        <a:lnTo>
                          <a:pt x="12" y="207"/>
                        </a:lnTo>
                        <a:lnTo>
                          <a:pt x="17" y="220"/>
                        </a:lnTo>
                        <a:lnTo>
                          <a:pt x="25" y="234"/>
                        </a:lnTo>
                        <a:lnTo>
                          <a:pt x="34" y="244"/>
                        </a:lnTo>
                        <a:lnTo>
                          <a:pt x="43" y="255"/>
                        </a:lnTo>
                        <a:lnTo>
                          <a:pt x="54" y="265"/>
                        </a:lnTo>
                        <a:lnTo>
                          <a:pt x="66" y="273"/>
                        </a:lnTo>
                        <a:lnTo>
                          <a:pt x="78" y="281"/>
                        </a:lnTo>
                        <a:lnTo>
                          <a:pt x="91" y="288"/>
                        </a:lnTo>
                        <a:lnTo>
                          <a:pt x="105" y="292"/>
                        </a:lnTo>
                        <a:lnTo>
                          <a:pt x="118" y="295"/>
                        </a:lnTo>
                        <a:lnTo>
                          <a:pt x="134" y="298"/>
                        </a:lnTo>
                        <a:lnTo>
                          <a:pt x="149" y="299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91" name="Freeform 375"/>
                  <p:cNvSpPr>
                    <a:spLocks/>
                  </p:cNvSpPr>
                  <p:nvPr/>
                </p:nvSpPr>
                <p:spPr bwMode="auto">
                  <a:xfrm>
                    <a:off x="5257" y="1430"/>
                    <a:ext cx="75" cy="74"/>
                  </a:xfrm>
                  <a:custGeom>
                    <a:avLst/>
                    <a:gdLst>
                      <a:gd name="T0" fmla="*/ 165 w 299"/>
                      <a:gd name="T1" fmla="*/ 298 h 299"/>
                      <a:gd name="T2" fmla="*/ 194 w 299"/>
                      <a:gd name="T3" fmla="*/ 292 h 299"/>
                      <a:gd name="T4" fmla="*/ 220 w 299"/>
                      <a:gd name="T5" fmla="*/ 281 h 299"/>
                      <a:gd name="T6" fmla="*/ 244 w 299"/>
                      <a:gd name="T7" fmla="*/ 265 h 299"/>
                      <a:gd name="T8" fmla="*/ 265 w 299"/>
                      <a:gd name="T9" fmla="*/ 244 h 299"/>
                      <a:gd name="T10" fmla="*/ 281 w 299"/>
                      <a:gd name="T11" fmla="*/ 220 h 299"/>
                      <a:gd name="T12" fmla="*/ 291 w 299"/>
                      <a:gd name="T13" fmla="*/ 194 h 299"/>
                      <a:gd name="T14" fmla="*/ 298 w 299"/>
                      <a:gd name="T15" fmla="*/ 165 h 299"/>
                      <a:gd name="T16" fmla="*/ 298 w 299"/>
                      <a:gd name="T17" fmla="*/ 135 h 299"/>
                      <a:gd name="T18" fmla="*/ 291 w 299"/>
                      <a:gd name="T19" fmla="*/ 106 h 299"/>
                      <a:gd name="T20" fmla="*/ 281 w 299"/>
                      <a:gd name="T21" fmla="*/ 78 h 299"/>
                      <a:gd name="T22" fmla="*/ 265 w 299"/>
                      <a:gd name="T23" fmla="*/ 54 h 299"/>
                      <a:gd name="T24" fmla="*/ 244 w 299"/>
                      <a:gd name="T25" fmla="*/ 34 h 299"/>
                      <a:gd name="T26" fmla="*/ 220 w 299"/>
                      <a:gd name="T27" fmla="*/ 17 h 299"/>
                      <a:gd name="T28" fmla="*/ 194 w 299"/>
                      <a:gd name="T29" fmla="*/ 7 h 299"/>
                      <a:gd name="T30" fmla="*/ 165 w 299"/>
                      <a:gd name="T31" fmla="*/ 0 h 299"/>
                      <a:gd name="T32" fmla="*/ 134 w 299"/>
                      <a:gd name="T33" fmla="*/ 0 h 299"/>
                      <a:gd name="T34" fmla="*/ 105 w 299"/>
                      <a:gd name="T35" fmla="*/ 7 h 299"/>
                      <a:gd name="T36" fmla="*/ 78 w 299"/>
                      <a:gd name="T37" fmla="*/ 17 h 299"/>
                      <a:gd name="T38" fmla="*/ 54 w 299"/>
                      <a:gd name="T39" fmla="*/ 34 h 299"/>
                      <a:gd name="T40" fmla="*/ 34 w 299"/>
                      <a:gd name="T41" fmla="*/ 54 h 299"/>
                      <a:gd name="T42" fmla="*/ 17 w 299"/>
                      <a:gd name="T43" fmla="*/ 78 h 299"/>
                      <a:gd name="T44" fmla="*/ 6 w 299"/>
                      <a:gd name="T45" fmla="*/ 106 h 299"/>
                      <a:gd name="T46" fmla="*/ 0 w 299"/>
                      <a:gd name="T47" fmla="*/ 135 h 299"/>
                      <a:gd name="T48" fmla="*/ 0 w 299"/>
                      <a:gd name="T49" fmla="*/ 165 h 299"/>
                      <a:gd name="T50" fmla="*/ 6 w 299"/>
                      <a:gd name="T51" fmla="*/ 194 h 299"/>
                      <a:gd name="T52" fmla="*/ 17 w 299"/>
                      <a:gd name="T53" fmla="*/ 220 h 299"/>
                      <a:gd name="T54" fmla="*/ 34 w 299"/>
                      <a:gd name="T55" fmla="*/ 244 h 299"/>
                      <a:gd name="T56" fmla="*/ 54 w 299"/>
                      <a:gd name="T57" fmla="*/ 265 h 299"/>
                      <a:gd name="T58" fmla="*/ 78 w 299"/>
                      <a:gd name="T59" fmla="*/ 281 h 299"/>
                      <a:gd name="T60" fmla="*/ 105 w 299"/>
                      <a:gd name="T61" fmla="*/ 292 h 299"/>
                      <a:gd name="T62" fmla="*/ 134 w 299"/>
                      <a:gd name="T63" fmla="*/ 298 h 2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99" h="299">
                        <a:moveTo>
                          <a:pt x="149" y="299"/>
                        </a:moveTo>
                        <a:lnTo>
                          <a:pt x="165" y="298"/>
                        </a:lnTo>
                        <a:lnTo>
                          <a:pt x="179" y="295"/>
                        </a:lnTo>
                        <a:lnTo>
                          <a:pt x="194" y="292"/>
                        </a:lnTo>
                        <a:lnTo>
                          <a:pt x="207" y="288"/>
                        </a:lnTo>
                        <a:lnTo>
                          <a:pt x="220" y="281"/>
                        </a:lnTo>
                        <a:lnTo>
                          <a:pt x="233" y="273"/>
                        </a:lnTo>
                        <a:lnTo>
                          <a:pt x="244" y="265"/>
                        </a:lnTo>
                        <a:lnTo>
                          <a:pt x="254" y="255"/>
                        </a:lnTo>
                        <a:lnTo>
                          <a:pt x="265" y="244"/>
                        </a:lnTo>
                        <a:lnTo>
                          <a:pt x="273" y="234"/>
                        </a:lnTo>
                        <a:lnTo>
                          <a:pt x="281" y="220"/>
                        </a:lnTo>
                        <a:lnTo>
                          <a:pt x="287" y="207"/>
                        </a:lnTo>
                        <a:lnTo>
                          <a:pt x="291" y="194"/>
                        </a:lnTo>
                        <a:lnTo>
                          <a:pt x="295" y="179"/>
                        </a:lnTo>
                        <a:lnTo>
                          <a:pt x="298" y="165"/>
                        </a:lnTo>
                        <a:lnTo>
                          <a:pt x="299" y="149"/>
                        </a:lnTo>
                        <a:lnTo>
                          <a:pt x="298" y="135"/>
                        </a:lnTo>
                        <a:lnTo>
                          <a:pt x="295" y="119"/>
                        </a:lnTo>
                        <a:lnTo>
                          <a:pt x="291" y="106"/>
                        </a:lnTo>
                        <a:lnTo>
                          <a:pt x="287" y="91"/>
                        </a:lnTo>
                        <a:lnTo>
                          <a:pt x="281" y="78"/>
                        </a:lnTo>
                        <a:lnTo>
                          <a:pt x="273" y="66"/>
                        </a:lnTo>
                        <a:lnTo>
                          <a:pt x="265" y="54"/>
                        </a:lnTo>
                        <a:lnTo>
                          <a:pt x="254" y="44"/>
                        </a:lnTo>
                        <a:lnTo>
                          <a:pt x="244" y="34"/>
                        </a:lnTo>
                        <a:lnTo>
                          <a:pt x="233" y="25"/>
                        </a:lnTo>
                        <a:lnTo>
                          <a:pt x="220" y="17"/>
                        </a:lnTo>
                        <a:lnTo>
                          <a:pt x="207" y="12"/>
                        </a:lnTo>
                        <a:lnTo>
                          <a:pt x="194" y="7"/>
                        </a:lnTo>
                        <a:lnTo>
                          <a:pt x="179" y="3"/>
                        </a:lnTo>
                        <a:lnTo>
                          <a:pt x="165" y="0"/>
                        </a:lnTo>
                        <a:lnTo>
                          <a:pt x="149" y="0"/>
                        </a:lnTo>
                        <a:lnTo>
                          <a:pt x="134" y="0"/>
                        </a:lnTo>
                        <a:lnTo>
                          <a:pt x="118" y="3"/>
                        </a:lnTo>
                        <a:lnTo>
                          <a:pt x="105" y="7"/>
                        </a:lnTo>
                        <a:lnTo>
                          <a:pt x="91" y="12"/>
                        </a:lnTo>
                        <a:lnTo>
                          <a:pt x="78" y="17"/>
                        </a:lnTo>
                        <a:lnTo>
                          <a:pt x="66" y="25"/>
                        </a:lnTo>
                        <a:lnTo>
                          <a:pt x="54" y="34"/>
                        </a:lnTo>
                        <a:lnTo>
                          <a:pt x="43" y="44"/>
                        </a:lnTo>
                        <a:lnTo>
                          <a:pt x="34" y="54"/>
                        </a:lnTo>
                        <a:lnTo>
                          <a:pt x="25" y="66"/>
                        </a:lnTo>
                        <a:lnTo>
                          <a:pt x="17" y="78"/>
                        </a:lnTo>
                        <a:lnTo>
                          <a:pt x="12" y="91"/>
                        </a:lnTo>
                        <a:lnTo>
                          <a:pt x="6" y="106"/>
                        </a:lnTo>
                        <a:lnTo>
                          <a:pt x="2" y="119"/>
                        </a:lnTo>
                        <a:lnTo>
                          <a:pt x="0" y="135"/>
                        </a:lnTo>
                        <a:lnTo>
                          <a:pt x="0" y="149"/>
                        </a:lnTo>
                        <a:lnTo>
                          <a:pt x="0" y="165"/>
                        </a:lnTo>
                        <a:lnTo>
                          <a:pt x="2" y="179"/>
                        </a:lnTo>
                        <a:lnTo>
                          <a:pt x="6" y="194"/>
                        </a:lnTo>
                        <a:lnTo>
                          <a:pt x="12" y="207"/>
                        </a:lnTo>
                        <a:lnTo>
                          <a:pt x="17" y="220"/>
                        </a:lnTo>
                        <a:lnTo>
                          <a:pt x="25" y="234"/>
                        </a:lnTo>
                        <a:lnTo>
                          <a:pt x="34" y="244"/>
                        </a:lnTo>
                        <a:lnTo>
                          <a:pt x="43" y="255"/>
                        </a:lnTo>
                        <a:lnTo>
                          <a:pt x="54" y="265"/>
                        </a:lnTo>
                        <a:lnTo>
                          <a:pt x="66" y="273"/>
                        </a:lnTo>
                        <a:lnTo>
                          <a:pt x="78" y="281"/>
                        </a:lnTo>
                        <a:lnTo>
                          <a:pt x="91" y="288"/>
                        </a:lnTo>
                        <a:lnTo>
                          <a:pt x="105" y="292"/>
                        </a:lnTo>
                        <a:lnTo>
                          <a:pt x="118" y="295"/>
                        </a:lnTo>
                        <a:lnTo>
                          <a:pt x="134" y="298"/>
                        </a:lnTo>
                        <a:lnTo>
                          <a:pt x="149" y="299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92" name="Freeform 376"/>
                  <p:cNvSpPr>
                    <a:spLocks/>
                  </p:cNvSpPr>
                  <p:nvPr/>
                </p:nvSpPr>
                <p:spPr bwMode="auto">
                  <a:xfrm>
                    <a:off x="5220" y="1362"/>
                    <a:ext cx="37" cy="36"/>
                  </a:xfrm>
                  <a:custGeom>
                    <a:avLst/>
                    <a:gdLst>
                      <a:gd name="T0" fmla="*/ 80 w 146"/>
                      <a:gd name="T1" fmla="*/ 144 h 144"/>
                      <a:gd name="T2" fmla="*/ 94 w 146"/>
                      <a:gd name="T3" fmla="*/ 142 h 144"/>
                      <a:gd name="T4" fmla="*/ 107 w 146"/>
                      <a:gd name="T5" fmla="*/ 136 h 144"/>
                      <a:gd name="T6" fmla="*/ 119 w 146"/>
                      <a:gd name="T7" fmla="*/ 128 h 144"/>
                      <a:gd name="T8" fmla="*/ 128 w 146"/>
                      <a:gd name="T9" fmla="*/ 118 h 144"/>
                      <a:gd name="T10" fmla="*/ 136 w 146"/>
                      <a:gd name="T11" fmla="*/ 107 h 144"/>
                      <a:gd name="T12" fmla="*/ 142 w 146"/>
                      <a:gd name="T13" fmla="*/ 94 h 144"/>
                      <a:gd name="T14" fmla="*/ 146 w 146"/>
                      <a:gd name="T15" fmla="*/ 80 h 144"/>
                      <a:gd name="T16" fmla="*/ 146 w 146"/>
                      <a:gd name="T17" fmla="*/ 65 h 144"/>
                      <a:gd name="T18" fmla="*/ 142 w 146"/>
                      <a:gd name="T19" fmla="*/ 51 h 144"/>
                      <a:gd name="T20" fmla="*/ 136 w 146"/>
                      <a:gd name="T21" fmla="*/ 37 h 144"/>
                      <a:gd name="T22" fmla="*/ 128 w 146"/>
                      <a:gd name="T23" fmla="*/ 27 h 144"/>
                      <a:gd name="T24" fmla="*/ 119 w 146"/>
                      <a:gd name="T25" fmla="*/ 16 h 144"/>
                      <a:gd name="T26" fmla="*/ 107 w 146"/>
                      <a:gd name="T27" fmla="*/ 8 h 144"/>
                      <a:gd name="T28" fmla="*/ 94 w 146"/>
                      <a:gd name="T29" fmla="*/ 3 h 144"/>
                      <a:gd name="T30" fmla="*/ 80 w 146"/>
                      <a:gd name="T31" fmla="*/ 0 h 144"/>
                      <a:gd name="T32" fmla="*/ 65 w 146"/>
                      <a:gd name="T33" fmla="*/ 0 h 144"/>
                      <a:gd name="T34" fmla="*/ 51 w 146"/>
                      <a:gd name="T35" fmla="*/ 3 h 144"/>
                      <a:gd name="T36" fmla="*/ 39 w 146"/>
                      <a:gd name="T37" fmla="*/ 8 h 144"/>
                      <a:gd name="T38" fmla="*/ 27 w 146"/>
                      <a:gd name="T39" fmla="*/ 16 h 144"/>
                      <a:gd name="T40" fmla="*/ 16 w 146"/>
                      <a:gd name="T41" fmla="*/ 27 h 144"/>
                      <a:gd name="T42" fmla="*/ 8 w 146"/>
                      <a:gd name="T43" fmla="*/ 37 h 144"/>
                      <a:gd name="T44" fmla="*/ 3 w 146"/>
                      <a:gd name="T45" fmla="*/ 51 h 144"/>
                      <a:gd name="T46" fmla="*/ 0 w 146"/>
                      <a:gd name="T47" fmla="*/ 65 h 144"/>
                      <a:gd name="T48" fmla="*/ 0 w 146"/>
                      <a:gd name="T49" fmla="*/ 80 h 144"/>
                      <a:gd name="T50" fmla="*/ 3 w 146"/>
                      <a:gd name="T51" fmla="*/ 94 h 144"/>
                      <a:gd name="T52" fmla="*/ 8 w 146"/>
                      <a:gd name="T53" fmla="*/ 107 h 144"/>
                      <a:gd name="T54" fmla="*/ 16 w 146"/>
                      <a:gd name="T55" fmla="*/ 118 h 144"/>
                      <a:gd name="T56" fmla="*/ 27 w 146"/>
                      <a:gd name="T57" fmla="*/ 128 h 144"/>
                      <a:gd name="T58" fmla="*/ 39 w 146"/>
                      <a:gd name="T59" fmla="*/ 136 h 144"/>
                      <a:gd name="T60" fmla="*/ 51 w 146"/>
                      <a:gd name="T61" fmla="*/ 142 h 144"/>
                      <a:gd name="T62" fmla="*/ 65 w 146"/>
                      <a:gd name="T63" fmla="*/ 144 h 1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46" h="144">
                        <a:moveTo>
                          <a:pt x="73" y="144"/>
                        </a:moveTo>
                        <a:lnTo>
                          <a:pt x="80" y="144"/>
                        </a:lnTo>
                        <a:lnTo>
                          <a:pt x="88" y="143"/>
                        </a:lnTo>
                        <a:lnTo>
                          <a:pt x="94" y="142"/>
                        </a:lnTo>
                        <a:lnTo>
                          <a:pt x="101" y="139"/>
                        </a:lnTo>
                        <a:lnTo>
                          <a:pt x="107" y="136"/>
                        </a:lnTo>
                        <a:lnTo>
                          <a:pt x="113" y="132"/>
                        </a:lnTo>
                        <a:lnTo>
                          <a:pt x="119" y="128"/>
                        </a:lnTo>
                        <a:lnTo>
                          <a:pt x="125" y="123"/>
                        </a:lnTo>
                        <a:lnTo>
                          <a:pt x="128" y="118"/>
                        </a:lnTo>
                        <a:lnTo>
                          <a:pt x="132" y="113"/>
                        </a:lnTo>
                        <a:lnTo>
                          <a:pt x="136" y="107"/>
                        </a:lnTo>
                        <a:lnTo>
                          <a:pt x="139" y="101"/>
                        </a:lnTo>
                        <a:lnTo>
                          <a:pt x="142" y="94"/>
                        </a:lnTo>
                        <a:lnTo>
                          <a:pt x="144" y="87"/>
                        </a:lnTo>
                        <a:lnTo>
                          <a:pt x="146" y="80"/>
                        </a:lnTo>
                        <a:lnTo>
                          <a:pt x="146" y="73"/>
                        </a:lnTo>
                        <a:lnTo>
                          <a:pt x="146" y="65"/>
                        </a:lnTo>
                        <a:lnTo>
                          <a:pt x="144" y="57"/>
                        </a:lnTo>
                        <a:lnTo>
                          <a:pt x="142" y="51"/>
                        </a:lnTo>
                        <a:lnTo>
                          <a:pt x="139" y="44"/>
                        </a:lnTo>
                        <a:lnTo>
                          <a:pt x="136" y="37"/>
                        </a:lnTo>
                        <a:lnTo>
                          <a:pt x="132" y="32"/>
                        </a:lnTo>
                        <a:lnTo>
                          <a:pt x="128" y="27"/>
                        </a:lnTo>
                        <a:lnTo>
                          <a:pt x="125" y="22"/>
                        </a:lnTo>
                        <a:lnTo>
                          <a:pt x="119" y="16"/>
                        </a:lnTo>
                        <a:lnTo>
                          <a:pt x="113" y="12"/>
                        </a:lnTo>
                        <a:lnTo>
                          <a:pt x="107" y="8"/>
                        </a:lnTo>
                        <a:lnTo>
                          <a:pt x="101" y="6"/>
                        </a:lnTo>
                        <a:lnTo>
                          <a:pt x="94" y="3"/>
                        </a:lnTo>
                        <a:lnTo>
                          <a:pt x="88" y="2"/>
                        </a:lnTo>
                        <a:lnTo>
                          <a:pt x="80" y="0"/>
                        </a:lnTo>
                        <a:lnTo>
                          <a:pt x="73" y="0"/>
                        </a:lnTo>
                        <a:lnTo>
                          <a:pt x="65" y="0"/>
                        </a:lnTo>
                        <a:lnTo>
                          <a:pt x="59" y="2"/>
                        </a:lnTo>
                        <a:lnTo>
                          <a:pt x="51" y="3"/>
                        </a:lnTo>
                        <a:lnTo>
                          <a:pt x="44" y="6"/>
                        </a:lnTo>
                        <a:lnTo>
                          <a:pt x="39" y="8"/>
                        </a:lnTo>
                        <a:lnTo>
                          <a:pt x="32" y="12"/>
                        </a:lnTo>
                        <a:lnTo>
                          <a:pt x="27" y="16"/>
                        </a:lnTo>
                        <a:lnTo>
                          <a:pt x="22" y="22"/>
                        </a:lnTo>
                        <a:lnTo>
                          <a:pt x="16" y="27"/>
                        </a:lnTo>
                        <a:lnTo>
                          <a:pt x="12" y="32"/>
                        </a:lnTo>
                        <a:lnTo>
                          <a:pt x="8" y="37"/>
                        </a:lnTo>
                        <a:lnTo>
                          <a:pt x="6" y="44"/>
                        </a:lnTo>
                        <a:lnTo>
                          <a:pt x="3" y="51"/>
                        </a:lnTo>
                        <a:lnTo>
                          <a:pt x="2" y="57"/>
                        </a:lnTo>
                        <a:lnTo>
                          <a:pt x="0" y="65"/>
                        </a:lnTo>
                        <a:lnTo>
                          <a:pt x="0" y="73"/>
                        </a:lnTo>
                        <a:lnTo>
                          <a:pt x="0" y="80"/>
                        </a:lnTo>
                        <a:lnTo>
                          <a:pt x="2" y="87"/>
                        </a:lnTo>
                        <a:lnTo>
                          <a:pt x="3" y="94"/>
                        </a:lnTo>
                        <a:lnTo>
                          <a:pt x="6" y="101"/>
                        </a:lnTo>
                        <a:lnTo>
                          <a:pt x="8" y="107"/>
                        </a:lnTo>
                        <a:lnTo>
                          <a:pt x="12" y="113"/>
                        </a:lnTo>
                        <a:lnTo>
                          <a:pt x="16" y="118"/>
                        </a:lnTo>
                        <a:lnTo>
                          <a:pt x="22" y="123"/>
                        </a:lnTo>
                        <a:lnTo>
                          <a:pt x="27" y="128"/>
                        </a:lnTo>
                        <a:lnTo>
                          <a:pt x="32" y="132"/>
                        </a:lnTo>
                        <a:lnTo>
                          <a:pt x="39" y="136"/>
                        </a:lnTo>
                        <a:lnTo>
                          <a:pt x="44" y="139"/>
                        </a:lnTo>
                        <a:lnTo>
                          <a:pt x="51" y="142"/>
                        </a:lnTo>
                        <a:lnTo>
                          <a:pt x="59" y="143"/>
                        </a:lnTo>
                        <a:lnTo>
                          <a:pt x="65" y="144"/>
                        </a:lnTo>
                        <a:lnTo>
                          <a:pt x="73" y="144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93" name="Freeform 377"/>
                  <p:cNvSpPr>
                    <a:spLocks/>
                  </p:cNvSpPr>
                  <p:nvPr/>
                </p:nvSpPr>
                <p:spPr bwMode="auto">
                  <a:xfrm>
                    <a:off x="5220" y="1362"/>
                    <a:ext cx="37" cy="36"/>
                  </a:xfrm>
                  <a:custGeom>
                    <a:avLst/>
                    <a:gdLst>
                      <a:gd name="T0" fmla="*/ 80 w 146"/>
                      <a:gd name="T1" fmla="*/ 144 h 144"/>
                      <a:gd name="T2" fmla="*/ 94 w 146"/>
                      <a:gd name="T3" fmla="*/ 142 h 144"/>
                      <a:gd name="T4" fmla="*/ 107 w 146"/>
                      <a:gd name="T5" fmla="*/ 136 h 144"/>
                      <a:gd name="T6" fmla="*/ 119 w 146"/>
                      <a:gd name="T7" fmla="*/ 128 h 144"/>
                      <a:gd name="T8" fmla="*/ 128 w 146"/>
                      <a:gd name="T9" fmla="*/ 118 h 144"/>
                      <a:gd name="T10" fmla="*/ 136 w 146"/>
                      <a:gd name="T11" fmla="*/ 107 h 144"/>
                      <a:gd name="T12" fmla="*/ 142 w 146"/>
                      <a:gd name="T13" fmla="*/ 94 h 144"/>
                      <a:gd name="T14" fmla="*/ 146 w 146"/>
                      <a:gd name="T15" fmla="*/ 80 h 144"/>
                      <a:gd name="T16" fmla="*/ 146 w 146"/>
                      <a:gd name="T17" fmla="*/ 65 h 144"/>
                      <a:gd name="T18" fmla="*/ 142 w 146"/>
                      <a:gd name="T19" fmla="*/ 51 h 144"/>
                      <a:gd name="T20" fmla="*/ 136 w 146"/>
                      <a:gd name="T21" fmla="*/ 37 h 144"/>
                      <a:gd name="T22" fmla="*/ 128 w 146"/>
                      <a:gd name="T23" fmla="*/ 27 h 144"/>
                      <a:gd name="T24" fmla="*/ 119 w 146"/>
                      <a:gd name="T25" fmla="*/ 16 h 144"/>
                      <a:gd name="T26" fmla="*/ 107 w 146"/>
                      <a:gd name="T27" fmla="*/ 8 h 144"/>
                      <a:gd name="T28" fmla="*/ 94 w 146"/>
                      <a:gd name="T29" fmla="*/ 3 h 144"/>
                      <a:gd name="T30" fmla="*/ 80 w 146"/>
                      <a:gd name="T31" fmla="*/ 0 h 144"/>
                      <a:gd name="T32" fmla="*/ 65 w 146"/>
                      <a:gd name="T33" fmla="*/ 0 h 144"/>
                      <a:gd name="T34" fmla="*/ 51 w 146"/>
                      <a:gd name="T35" fmla="*/ 3 h 144"/>
                      <a:gd name="T36" fmla="*/ 39 w 146"/>
                      <a:gd name="T37" fmla="*/ 8 h 144"/>
                      <a:gd name="T38" fmla="*/ 27 w 146"/>
                      <a:gd name="T39" fmla="*/ 16 h 144"/>
                      <a:gd name="T40" fmla="*/ 16 w 146"/>
                      <a:gd name="T41" fmla="*/ 27 h 144"/>
                      <a:gd name="T42" fmla="*/ 8 w 146"/>
                      <a:gd name="T43" fmla="*/ 37 h 144"/>
                      <a:gd name="T44" fmla="*/ 3 w 146"/>
                      <a:gd name="T45" fmla="*/ 51 h 144"/>
                      <a:gd name="T46" fmla="*/ 0 w 146"/>
                      <a:gd name="T47" fmla="*/ 65 h 144"/>
                      <a:gd name="T48" fmla="*/ 0 w 146"/>
                      <a:gd name="T49" fmla="*/ 80 h 144"/>
                      <a:gd name="T50" fmla="*/ 3 w 146"/>
                      <a:gd name="T51" fmla="*/ 94 h 144"/>
                      <a:gd name="T52" fmla="*/ 8 w 146"/>
                      <a:gd name="T53" fmla="*/ 107 h 144"/>
                      <a:gd name="T54" fmla="*/ 16 w 146"/>
                      <a:gd name="T55" fmla="*/ 118 h 144"/>
                      <a:gd name="T56" fmla="*/ 27 w 146"/>
                      <a:gd name="T57" fmla="*/ 128 h 144"/>
                      <a:gd name="T58" fmla="*/ 39 w 146"/>
                      <a:gd name="T59" fmla="*/ 136 h 144"/>
                      <a:gd name="T60" fmla="*/ 51 w 146"/>
                      <a:gd name="T61" fmla="*/ 142 h 144"/>
                      <a:gd name="T62" fmla="*/ 65 w 146"/>
                      <a:gd name="T63" fmla="*/ 144 h 1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46" h="144">
                        <a:moveTo>
                          <a:pt x="73" y="144"/>
                        </a:moveTo>
                        <a:lnTo>
                          <a:pt x="80" y="144"/>
                        </a:lnTo>
                        <a:lnTo>
                          <a:pt x="88" y="143"/>
                        </a:lnTo>
                        <a:lnTo>
                          <a:pt x="94" y="142"/>
                        </a:lnTo>
                        <a:lnTo>
                          <a:pt x="101" y="139"/>
                        </a:lnTo>
                        <a:lnTo>
                          <a:pt x="107" y="136"/>
                        </a:lnTo>
                        <a:lnTo>
                          <a:pt x="113" y="132"/>
                        </a:lnTo>
                        <a:lnTo>
                          <a:pt x="119" y="128"/>
                        </a:lnTo>
                        <a:lnTo>
                          <a:pt x="125" y="123"/>
                        </a:lnTo>
                        <a:lnTo>
                          <a:pt x="128" y="118"/>
                        </a:lnTo>
                        <a:lnTo>
                          <a:pt x="132" y="113"/>
                        </a:lnTo>
                        <a:lnTo>
                          <a:pt x="136" y="107"/>
                        </a:lnTo>
                        <a:lnTo>
                          <a:pt x="139" y="101"/>
                        </a:lnTo>
                        <a:lnTo>
                          <a:pt x="142" y="94"/>
                        </a:lnTo>
                        <a:lnTo>
                          <a:pt x="144" y="87"/>
                        </a:lnTo>
                        <a:lnTo>
                          <a:pt x="146" y="80"/>
                        </a:lnTo>
                        <a:lnTo>
                          <a:pt x="146" y="73"/>
                        </a:lnTo>
                        <a:lnTo>
                          <a:pt x="146" y="65"/>
                        </a:lnTo>
                        <a:lnTo>
                          <a:pt x="144" y="57"/>
                        </a:lnTo>
                        <a:lnTo>
                          <a:pt x="142" y="51"/>
                        </a:lnTo>
                        <a:lnTo>
                          <a:pt x="139" y="44"/>
                        </a:lnTo>
                        <a:lnTo>
                          <a:pt x="136" y="37"/>
                        </a:lnTo>
                        <a:lnTo>
                          <a:pt x="132" y="32"/>
                        </a:lnTo>
                        <a:lnTo>
                          <a:pt x="128" y="27"/>
                        </a:lnTo>
                        <a:lnTo>
                          <a:pt x="125" y="22"/>
                        </a:lnTo>
                        <a:lnTo>
                          <a:pt x="119" y="16"/>
                        </a:lnTo>
                        <a:lnTo>
                          <a:pt x="113" y="12"/>
                        </a:lnTo>
                        <a:lnTo>
                          <a:pt x="107" y="8"/>
                        </a:lnTo>
                        <a:lnTo>
                          <a:pt x="101" y="6"/>
                        </a:lnTo>
                        <a:lnTo>
                          <a:pt x="94" y="3"/>
                        </a:lnTo>
                        <a:lnTo>
                          <a:pt x="88" y="2"/>
                        </a:lnTo>
                        <a:lnTo>
                          <a:pt x="80" y="0"/>
                        </a:lnTo>
                        <a:lnTo>
                          <a:pt x="73" y="0"/>
                        </a:lnTo>
                        <a:lnTo>
                          <a:pt x="65" y="0"/>
                        </a:lnTo>
                        <a:lnTo>
                          <a:pt x="59" y="2"/>
                        </a:lnTo>
                        <a:lnTo>
                          <a:pt x="51" y="3"/>
                        </a:lnTo>
                        <a:lnTo>
                          <a:pt x="44" y="6"/>
                        </a:lnTo>
                        <a:lnTo>
                          <a:pt x="39" y="8"/>
                        </a:lnTo>
                        <a:lnTo>
                          <a:pt x="32" y="12"/>
                        </a:lnTo>
                        <a:lnTo>
                          <a:pt x="27" y="16"/>
                        </a:lnTo>
                        <a:lnTo>
                          <a:pt x="22" y="22"/>
                        </a:lnTo>
                        <a:lnTo>
                          <a:pt x="16" y="27"/>
                        </a:lnTo>
                        <a:lnTo>
                          <a:pt x="12" y="32"/>
                        </a:lnTo>
                        <a:lnTo>
                          <a:pt x="8" y="37"/>
                        </a:lnTo>
                        <a:lnTo>
                          <a:pt x="6" y="44"/>
                        </a:lnTo>
                        <a:lnTo>
                          <a:pt x="3" y="51"/>
                        </a:lnTo>
                        <a:lnTo>
                          <a:pt x="2" y="57"/>
                        </a:lnTo>
                        <a:lnTo>
                          <a:pt x="0" y="65"/>
                        </a:lnTo>
                        <a:lnTo>
                          <a:pt x="0" y="73"/>
                        </a:lnTo>
                        <a:lnTo>
                          <a:pt x="0" y="80"/>
                        </a:lnTo>
                        <a:lnTo>
                          <a:pt x="2" y="87"/>
                        </a:lnTo>
                        <a:lnTo>
                          <a:pt x="3" y="94"/>
                        </a:lnTo>
                        <a:lnTo>
                          <a:pt x="6" y="101"/>
                        </a:lnTo>
                        <a:lnTo>
                          <a:pt x="8" y="107"/>
                        </a:lnTo>
                        <a:lnTo>
                          <a:pt x="12" y="113"/>
                        </a:lnTo>
                        <a:lnTo>
                          <a:pt x="16" y="118"/>
                        </a:lnTo>
                        <a:lnTo>
                          <a:pt x="22" y="123"/>
                        </a:lnTo>
                        <a:lnTo>
                          <a:pt x="27" y="128"/>
                        </a:lnTo>
                        <a:lnTo>
                          <a:pt x="32" y="132"/>
                        </a:lnTo>
                        <a:lnTo>
                          <a:pt x="39" y="136"/>
                        </a:lnTo>
                        <a:lnTo>
                          <a:pt x="44" y="139"/>
                        </a:lnTo>
                        <a:lnTo>
                          <a:pt x="51" y="142"/>
                        </a:lnTo>
                        <a:lnTo>
                          <a:pt x="59" y="143"/>
                        </a:lnTo>
                        <a:lnTo>
                          <a:pt x="65" y="144"/>
                        </a:lnTo>
                        <a:lnTo>
                          <a:pt x="73" y="144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94" name="Freeform 378"/>
                  <p:cNvSpPr>
                    <a:spLocks/>
                  </p:cNvSpPr>
                  <p:nvPr/>
                </p:nvSpPr>
                <p:spPr bwMode="auto">
                  <a:xfrm>
                    <a:off x="5110" y="1242"/>
                    <a:ext cx="43" cy="43"/>
                  </a:xfrm>
                  <a:custGeom>
                    <a:avLst/>
                    <a:gdLst>
                      <a:gd name="T0" fmla="*/ 94 w 171"/>
                      <a:gd name="T1" fmla="*/ 171 h 173"/>
                      <a:gd name="T2" fmla="*/ 111 w 171"/>
                      <a:gd name="T3" fmla="*/ 169 h 173"/>
                      <a:gd name="T4" fmla="*/ 127 w 171"/>
                      <a:gd name="T5" fmla="*/ 162 h 173"/>
                      <a:gd name="T6" fmla="*/ 140 w 171"/>
                      <a:gd name="T7" fmla="*/ 153 h 173"/>
                      <a:gd name="T8" fmla="*/ 152 w 171"/>
                      <a:gd name="T9" fmla="*/ 141 h 173"/>
                      <a:gd name="T10" fmla="*/ 161 w 171"/>
                      <a:gd name="T11" fmla="*/ 128 h 173"/>
                      <a:gd name="T12" fmla="*/ 168 w 171"/>
                      <a:gd name="T13" fmla="*/ 112 h 173"/>
                      <a:gd name="T14" fmla="*/ 171 w 171"/>
                      <a:gd name="T15" fmla="*/ 95 h 173"/>
                      <a:gd name="T16" fmla="*/ 171 w 171"/>
                      <a:gd name="T17" fmla="*/ 78 h 173"/>
                      <a:gd name="T18" fmla="*/ 168 w 171"/>
                      <a:gd name="T19" fmla="*/ 60 h 173"/>
                      <a:gd name="T20" fmla="*/ 161 w 171"/>
                      <a:gd name="T21" fmla="*/ 45 h 173"/>
                      <a:gd name="T22" fmla="*/ 152 w 171"/>
                      <a:gd name="T23" fmla="*/ 31 h 173"/>
                      <a:gd name="T24" fmla="*/ 140 w 171"/>
                      <a:gd name="T25" fmla="*/ 20 h 173"/>
                      <a:gd name="T26" fmla="*/ 127 w 171"/>
                      <a:gd name="T27" fmla="*/ 10 h 173"/>
                      <a:gd name="T28" fmla="*/ 111 w 171"/>
                      <a:gd name="T29" fmla="*/ 4 h 173"/>
                      <a:gd name="T30" fmla="*/ 94 w 171"/>
                      <a:gd name="T31" fmla="*/ 1 h 173"/>
                      <a:gd name="T32" fmla="*/ 76 w 171"/>
                      <a:gd name="T33" fmla="*/ 1 h 173"/>
                      <a:gd name="T34" fmla="*/ 59 w 171"/>
                      <a:gd name="T35" fmla="*/ 4 h 173"/>
                      <a:gd name="T36" fmla="*/ 45 w 171"/>
                      <a:gd name="T37" fmla="*/ 10 h 173"/>
                      <a:gd name="T38" fmla="*/ 30 w 171"/>
                      <a:gd name="T39" fmla="*/ 20 h 173"/>
                      <a:gd name="T40" fmla="*/ 18 w 171"/>
                      <a:gd name="T41" fmla="*/ 31 h 173"/>
                      <a:gd name="T42" fmla="*/ 9 w 171"/>
                      <a:gd name="T43" fmla="*/ 45 h 173"/>
                      <a:gd name="T44" fmla="*/ 3 w 171"/>
                      <a:gd name="T45" fmla="*/ 60 h 173"/>
                      <a:gd name="T46" fmla="*/ 0 w 171"/>
                      <a:gd name="T47" fmla="*/ 78 h 173"/>
                      <a:gd name="T48" fmla="*/ 0 w 171"/>
                      <a:gd name="T49" fmla="*/ 95 h 173"/>
                      <a:gd name="T50" fmla="*/ 3 w 171"/>
                      <a:gd name="T51" fmla="*/ 112 h 173"/>
                      <a:gd name="T52" fmla="*/ 9 w 171"/>
                      <a:gd name="T53" fmla="*/ 128 h 173"/>
                      <a:gd name="T54" fmla="*/ 18 w 171"/>
                      <a:gd name="T55" fmla="*/ 141 h 173"/>
                      <a:gd name="T56" fmla="*/ 30 w 171"/>
                      <a:gd name="T57" fmla="*/ 153 h 173"/>
                      <a:gd name="T58" fmla="*/ 45 w 171"/>
                      <a:gd name="T59" fmla="*/ 162 h 173"/>
                      <a:gd name="T60" fmla="*/ 59 w 171"/>
                      <a:gd name="T61" fmla="*/ 169 h 173"/>
                      <a:gd name="T62" fmla="*/ 76 w 171"/>
                      <a:gd name="T63" fmla="*/ 171 h 1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71" h="173">
                        <a:moveTo>
                          <a:pt x="86" y="173"/>
                        </a:moveTo>
                        <a:lnTo>
                          <a:pt x="94" y="171"/>
                        </a:lnTo>
                        <a:lnTo>
                          <a:pt x="103" y="171"/>
                        </a:lnTo>
                        <a:lnTo>
                          <a:pt x="111" y="169"/>
                        </a:lnTo>
                        <a:lnTo>
                          <a:pt x="119" y="166"/>
                        </a:lnTo>
                        <a:lnTo>
                          <a:pt x="127" y="162"/>
                        </a:lnTo>
                        <a:lnTo>
                          <a:pt x="133" y="158"/>
                        </a:lnTo>
                        <a:lnTo>
                          <a:pt x="140" y="153"/>
                        </a:lnTo>
                        <a:lnTo>
                          <a:pt x="146" y="147"/>
                        </a:lnTo>
                        <a:lnTo>
                          <a:pt x="152" y="141"/>
                        </a:lnTo>
                        <a:lnTo>
                          <a:pt x="157" y="134"/>
                        </a:lnTo>
                        <a:lnTo>
                          <a:pt x="161" y="128"/>
                        </a:lnTo>
                        <a:lnTo>
                          <a:pt x="165" y="120"/>
                        </a:lnTo>
                        <a:lnTo>
                          <a:pt x="168" y="112"/>
                        </a:lnTo>
                        <a:lnTo>
                          <a:pt x="170" y="104"/>
                        </a:lnTo>
                        <a:lnTo>
                          <a:pt x="171" y="95"/>
                        </a:lnTo>
                        <a:lnTo>
                          <a:pt x="171" y="87"/>
                        </a:lnTo>
                        <a:lnTo>
                          <a:pt x="171" y="78"/>
                        </a:lnTo>
                        <a:lnTo>
                          <a:pt x="170" y="68"/>
                        </a:lnTo>
                        <a:lnTo>
                          <a:pt x="168" y="60"/>
                        </a:lnTo>
                        <a:lnTo>
                          <a:pt x="165" y="53"/>
                        </a:lnTo>
                        <a:lnTo>
                          <a:pt x="161" y="45"/>
                        </a:lnTo>
                        <a:lnTo>
                          <a:pt x="157" y="38"/>
                        </a:lnTo>
                        <a:lnTo>
                          <a:pt x="152" y="31"/>
                        </a:lnTo>
                        <a:lnTo>
                          <a:pt x="146" y="25"/>
                        </a:lnTo>
                        <a:lnTo>
                          <a:pt x="140" y="20"/>
                        </a:lnTo>
                        <a:lnTo>
                          <a:pt x="133" y="14"/>
                        </a:lnTo>
                        <a:lnTo>
                          <a:pt x="127" y="10"/>
                        </a:lnTo>
                        <a:lnTo>
                          <a:pt x="119" y="6"/>
                        </a:lnTo>
                        <a:lnTo>
                          <a:pt x="111" y="4"/>
                        </a:lnTo>
                        <a:lnTo>
                          <a:pt x="103" y="2"/>
                        </a:lnTo>
                        <a:lnTo>
                          <a:pt x="94" y="1"/>
                        </a:lnTo>
                        <a:lnTo>
                          <a:pt x="86" y="0"/>
                        </a:lnTo>
                        <a:lnTo>
                          <a:pt x="76" y="1"/>
                        </a:lnTo>
                        <a:lnTo>
                          <a:pt x="69" y="2"/>
                        </a:lnTo>
                        <a:lnTo>
                          <a:pt x="59" y="4"/>
                        </a:lnTo>
                        <a:lnTo>
                          <a:pt x="51" y="6"/>
                        </a:lnTo>
                        <a:lnTo>
                          <a:pt x="45" y="10"/>
                        </a:lnTo>
                        <a:lnTo>
                          <a:pt x="37" y="14"/>
                        </a:lnTo>
                        <a:lnTo>
                          <a:pt x="30" y="20"/>
                        </a:lnTo>
                        <a:lnTo>
                          <a:pt x="25" y="25"/>
                        </a:lnTo>
                        <a:lnTo>
                          <a:pt x="18" y="31"/>
                        </a:lnTo>
                        <a:lnTo>
                          <a:pt x="14" y="38"/>
                        </a:lnTo>
                        <a:lnTo>
                          <a:pt x="9" y="45"/>
                        </a:lnTo>
                        <a:lnTo>
                          <a:pt x="6" y="53"/>
                        </a:lnTo>
                        <a:lnTo>
                          <a:pt x="3" y="60"/>
                        </a:lnTo>
                        <a:lnTo>
                          <a:pt x="1" y="68"/>
                        </a:lnTo>
                        <a:lnTo>
                          <a:pt x="0" y="78"/>
                        </a:lnTo>
                        <a:lnTo>
                          <a:pt x="0" y="87"/>
                        </a:lnTo>
                        <a:lnTo>
                          <a:pt x="0" y="95"/>
                        </a:lnTo>
                        <a:lnTo>
                          <a:pt x="1" y="104"/>
                        </a:lnTo>
                        <a:lnTo>
                          <a:pt x="3" y="112"/>
                        </a:lnTo>
                        <a:lnTo>
                          <a:pt x="6" y="120"/>
                        </a:lnTo>
                        <a:lnTo>
                          <a:pt x="9" y="128"/>
                        </a:lnTo>
                        <a:lnTo>
                          <a:pt x="14" y="134"/>
                        </a:lnTo>
                        <a:lnTo>
                          <a:pt x="18" y="141"/>
                        </a:lnTo>
                        <a:lnTo>
                          <a:pt x="25" y="147"/>
                        </a:lnTo>
                        <a:lnTo>
                          <a:pt x="30" y="153"/>
                        </a:lnTo>
                        <a:lnTo>
                          <a:pt x="37" y="158"/>
                        </a:lnTo>
                        <a:lnTo>
                          <a:pt x="45" y="162"/>
                        </a:lnTo>
                        <a:lnTo>
                          <a:pt x="51" y="166"/>
                        </a:lnTo>
                        <a:lnTo>
                          <a:pt x="59" y="169"/>
                        </a:lnTo>
                        <a:lnTo>
                          <a:pt x="69" y="171"/>
                        </a:lnTo>
                        <a:lnTo>
                          <a:pt x="76" y="171"/>
                        </a:lnTo>
                        <a:lnTo>
                          <a:pt x="86" y="173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95" name="Freeform 379"/>
                  <p:cNvSpPr>
                    <a:spLocks/>
                  </p:cNvSpPr>
                  <p:nvPr/>
                </p:nvSpPr>
                <p:spPr bwMode="auto">
                  <a:xfrm>
                    <a:off x="5110" y="1242"/>
                    <a:ext cx="43" cy="43"/>
                  </a:xfrm>
                  <a:custGeom>
                    <a:avLst/>
                    <a:gdLst>
                      <a:gd name="T0" fmla="*/ 94 w 171"/>
                      <a:gd name="T1" fmla="*/ 171 h 173"/>
                      <a:gd name="T2" fmla="*/ 111 w 171"/>
                      <a:gd name="T3" fmla="*/ 169 h 173"/>
                      <a:gd name="T4" fmla="*/ 127 w 171"/>
                      <a:gd name="T5" fmla="*/ 162 h 173"/>
                      <a:gd name="T6" fmla="*/ 140 w 171"/>
                      <a:gd name="T7" fmla="*/ 153 h 173"/>
                      <a:gd name="T8" fmla="*/ 152 w 171"/>
                      <a:gd name="T9" fmla="*/ 141 h 173"/>
                      <a:gd name="T10" fmla="*/ 161 w 171"/>
                      <a:gd name="T11" fmla="*/ 128 h 173"/>
                      <a:gd name="T12" fmla="*/ 168 w 171"/>
                      <a:gd name="T13" fmla="*/ 112 h 173"/>
                      <a:gd name="T14" fmla="*/ 171 w 171"/>
                      <a:gd name="T15" fmla="*/ 95 h 173"/>
                      <a:gd name="T16" fmla="*/ 171 w 171"/>
                      <a:gd name="T17" fmla="*/ 78 h 173"/>
                      <a:gd name="T18" fmla="*/ 168 w 171"/>
                      <a:gd name="T19" fmla="*/ 60 h 173"/>
                      <a:gd name="T20" fmla="*/ 161 w 171"/>
                      <a:gd name="T21" fmla="*/ 45 h 173"/>
                      <a:gd name="T22" fmla="*/ 152 w 171"/>
                      <a:gd name="T23" fmla="*/ 31 h 173"/>
                      <a:gd name="T24" fmla="*/ 140 w 171"/>
                      <a:gd name="T25" fmla="*/ 20 h 173"/>
                      <a:gd name="T26" fmla="*/ 127 w 171"/>
                      <a:gd name="T27" fmla="*/ 10 h 173"/>
                      <a:gd name="T28" fmla="*/ 111 w 171"/>
                      <a:gd name="T29" fmla="*/ 4 h 173"/>
                      <a:gd name="T30" fmla="*/ 94 w 171"/>
                      <a:gd name="T31" fmla="*/ 1 h 173"/>
                      <a:gd name="T32" fmla="*/ 76 w 171"/>
                      <a:gd name="T33" fmla="*/ 1 h 173"/>
                      <a:gd name="T34" fmla="*/ 59 w 171"/>
                      <a:gd name="T35" fmla="*/ 4 h 173"/>
                      <a:gd name="T36" fmla="*/ 45 w 171"/>
                      <a:gd name="T37" fmla="*/ 10 h 173"/>
                      <a:gd name="T38" fmla="*/ 30 w 171"/>
                      <a:gd name="T39" fmla="*/ 20 h 173"/>
                      <a:gd name="T40" fmla="*/ 18 w 171"/>
                      <a:gd name="T41" fmla="*/ 31 h 173"/>
                      <a:gd name="T42" fmla="*/ 9 w 171"/>
                      <a:gd name="T43" fmla="*/ 45 h 173"/>
                      <a:gd name="T44" fmla="*/ 3 w 171"/>
                      <a:gd name="T45" fmla="*/ 60 h 173"/>
                      <a:gd name="T46" fmla="*/ 0 w 171"/>
                      <a:gd name="T47" fmla="*/ 78 h 173"/>
                      <a:gd name="T48" fmla="*/ 0 w 171"/>
                      <a:gd name="T49" fmla="*/ 95 h 173"/>
                      <a:gd name="T50" fmla="*/ 3 w 171"/>
                      <a:gd name="T51" fmla="*/ 112 h 173"/>
                      <a:gd name="T52" fmla="*/ 9 w 171"/>
                      <a:gd name="T53" fmla="*/ 128 h 173"/>
                      <a:gd name="T54" fmla="*/ 18 w 171"/>
                      <a:gd name="T55" fmla="*/ 141 h 173"/>
                      <a:gd name="T56" fmla="*/ 30 w 171"/>
                      <a:gd name="T57" fmla="*/ 153 h 173"/>
                      <a:gd name="T58" fmla="*/ 45 w 171"/>
                      <a:gd name="T59" fmla="*/ 162 h 173"/>
                      <a:gd name="T60" fmla="*/ 59 w 171"/>
                      <a:gd name="T61" fmla="*/ 169 h 173"/>
                      <a:gd name="T62" fmla="*/ 76 w 171"/>
                      <a:gd name="T63" fmla="*/ 171 h 1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71" h="173">
                        <a:moveTo>
                          <a:pt x="86" y="173"/>
                        </a:moveTo>
                        <a:lnTo>
                          <a:pt x="94" y="171"/>
                        </a:lnTo>
                        <a:lnTo>
                          <a:pt x="103" y="171"/>
                        </a:lnTo>
                        <a:lnTo>
                          <a:pt x="111" y="169"/>
                        </a:lnTo>
                        <a:lnTo>
                          <a:pt x="119" y="166"/>
                        </a:lnTo>
                        <a:lnTo>
                          <a:pt x="127" y="162"/>
                        </a:lnTo>
                        <a:lnTo>
                          <a:pt x="133" y="158"/>
                        </a:lnTo>
                        <a:lnTo>
                          <a:pt x="140" y="153"/>
                        </a:lnTo>
                        <a:lnTo>
                          <a:pt x="146" y="147"/>
                        </a:lnTo>
                        <a:lnTo>
                          <a:pt x="152" y="141"/>
                        </a:lnTo>
                        <a:lnTo>
                          <a:pt x="157" y="134"/>
                        </a:lnTo>
                        <a:lnTo>
                          <a:pt x="161" y="128"/>
                        </a:lnTo>
                        <a:lnTo>
                          <a:pt x="165" y="120"/>
                        </a:lnTo>
                        <a:lnTo>
                          <a:pt x="168" y="112"/>
                        </a:lnTo>
                        <a:lnTo>
                          <a:pt x="170" y="104"/>
                        </a:lnTo>
                        <a:lnTo>
                          <a:pt x="171" y="95"/>
                        </a:lnTo>
                        <a:lnTo>
                          <a:pt x="171" y="87"/>
                        </a:lnTo>
                        <a:lnTo>
                          <a:pt x="171" y="78"/>
                        </a:lnTo>
                        <a:lnTo>
                          <a:pt x="170" y="68"/>
                        </a:lnTo>
                        <a:lnTo>
                          <a:pt x="168" y="60"/>
                        </a:lnTo>
                        <a:lnTo>
                          <a:pt x="165" y="53"/>
                        </a:lnTo>
                        <a:lnTo>
                          <a:pt x="161" y="45"/>
                        </a:lnTo>
                        <a:lnTo>
                          <a:pt x="157" y="38"/>
                        </a:lnTo>
                        <a:lnTo>
                          <a:pt x="152" y="31"/>
                        </a:lnTo>
                        <a:lnTo>
                          <a:pt x="146" y="25"/>
                        </a:lnTo>
                        <a:lnTo>
                          <a:pt x="140" y="20"/>
                        </a:lnTo>
                        <a:lnTo>
                          <a:pt x="133" y="14"/>
                        </a:lnTo>
                        <a:lnTo>
                          <a:pt x="127" y="10"/>
                        </a:lnTo>
                        <a:lnTo>
                          <a:pt x="119" y="6"/>
                        </a:lnTo>
                        <a:lnTo>
                          <a:pt x="111" y="4"/>
                        </a:lnTo>
                        <a:lnTo>
                          <a:pt x="103" y="2"/>
                        </a:lnTo>
                        <a:lnTo>
                          <a:pt x="94" y="1"/>
                        </a:lnTo>
                        <a:lnTo>
                          <a:pt x="86" y="0"/>
                        </a:lnTo>
                        <a:lnTo>
                          <a:pt x="76" y="1"/>
                        </a:lnTo>
                        <a:lnTo>
                          <a:pt x="69" y="2"/>
                        </a:lnTo>
                        <a:lnTo>
                          <a:pt x="59" y="4"/>
                        </a:lnTo>
                        <a:lnTo>
                          <a:pt x="51" y="6"/>
                        </a:lnTo>
                        <a:lnTo>
                          <a:pt x="45" y="10"/>
                        </a:lnTo>
                        <a:lnTo>
                          <a:pt x="37" y="14"/>
                        </a:lnTo>
                        <a:lnTo>
                          <a:pt x="30" y="20"/>
                        </a:lnTo>
                        <a:lnTo>
                          <a:pt x="25" y="25"/>
                        </a:lnTo>
                        <a:lnTo>
                          <a:pt x="18" y="31"/>
                        </a:lnTo>
                        <a:lnTo>
                          <a:pt x="14" y="38"/>
                        </a:lnTo>
                        <a:lnTo>
                          <a:pt x="9" y="45"/>
                        </a:lnTo>
                        <a:lnTo>
                          <a:pt x="6" y="53"/>
                        </a:lnTo>
                        <a:lnTo>
                          <a:pt x="3" y="60"/>
                        </a:lnTo>
                        <a:lnTo>
                          <a:pt x="1" y="68"/>
                        </a:lnTo>
                        <a:lnTo>
                          <a:pt x="0" y="78"/>
                        </a:lnTo>
                        <a:lnTo>
                          <a:pt x="0" y="87"/>
                        </a:lnTo>
                        <a:lnTo>
                          <a:pt x="0" y="95"/>
                        </a:lnTo>
                        <a:lnTo>
                          <a:pt x="1" y="104"/>
                        </a:lnTo>
                        <a:lnTo>
                          <a:pt x="3" y="112"/>
                        </a:lnTo>
                        <a:lnTo>
                          <a:pt x="6" y="120"/>
                        </a:lnTo>
                        <a:lnTo>
                          <a:pt x="9" y="128"/>
                        </a:lnTo>
                        <a:lnTo>
                          <a:pt x="14" y="134"/>
                        </a:lnTo>
                        <a:lnTo>
                          <a:pt x="18" y="141"/>
                        </a:lnTo>
                        <a:lnTo>
                          <a:pt x="25" y="147"/>
                        </a:lnTo>
                        <a:lnTo>
                          <a:pt x="30" y="153"/>
                        </a:lnTo>
                        <a:lnTo>
                          <a:pt x="37" y="158"/>
                        </a:lnTo>
                        <a:lnTo>
                          <a:pt x="45" y="162"/>
                        </a:lnTo>
                        <a:lnTo>
                          <a:pt x="51" y="166"/>
                        </a:lnTo>
                        <a:lnTo>
                          <a:pt x="59" y="169"/>
                        </a:lnTo>
                        <a:lnTo>
                          <a:pt x="69" y="171"/>
                        </a:lnTo>
                        <a:lnTo>
                          <a:pt x="76" y="171"/>
                        </a:lnTo>
                        <a:lnTo>
                          <a:pt x="86" y="173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96" name="Freeform 380"/>
                  <p:cNvSpPr>
                    <a:spLocks/>
                  </p:cNvSpPr>
                  <p:nvPr/>
                </p:nvSpPr>
                <p:spPr bwMode="auto">
                  <a:xfrm>
                    <a:off x="5261" y="1130"/>
                    <a:ext cx="20" cy="21"/>
                  </a:xfrm>
                  <a:custGeom>
                    <a:avLst/>
                    <a:gdLst>
                      <a:gd name="T0" fmla="*/ 40 w 81"/>
                      <a:gd name="T1" fmla="*/ 81 h 81"/>
                      <a:gd name="T2" fmla="*/ 49 w 81"/>
                      <a:gd name="T3" fmla="*/ 81 h 81"/>
                      <a:gd name="T4" fmla="*/ 56 w 81"/>
                      <a:gd name="T5" fmla="*/ 79 h 81"/>
                      <a:gd name="T6" fmla="*/ 63 w 81"/>
                      <a:gd name="T7" fmla="*/ 75 h 81"/>
                      <a:gd name="T8" fmla="*/ 69 w 81"/>
                      <a:gd name="T9" fmla="*/ 70 h 81"/>
                      <a:gd name="T10" fmla="*/ 74 w 81"/>
                      <a:gd name="T11" fmla="*/ 64 h 81"/>
                      <a:gd name="T12" fmla="*/ 78 w 81"/>
                      <a:gd name="T13" fmla="*/ 56 h 81"/>
                      <a:gd name="T14" fmla="*/ 81 w 81"/>
                      <a:gd name="T15" fmla="*/ 50 h 81"/>
                      <a:gd name="T16" fmla="*/ 81 w 81"/>
                      <a:gd name="T17" fmla="*/ 41 h 81"/>
                      <a:gd name="T18" fmla="*/ 81 w 81"/>
                      <a:gd name="T19" fmla="*/ 33 h 81"/>
                      <a:gd name="T20" fmla="*/ 78 w 81"/>
                      <a:gd name="T21" fmla="*/ 25 h 81"/>
                      <a:gd name="T22" fmla="*/ 74 w 81"/>
                      <a:gd name="T23" fmla="*/ 18 h 81"/>
                      <a:gd name="T24" fmla="*/ 69 w 81"/>
                      <a:gd name="T25" fmla="*/ 12 h 81"/>
                      <a:gd name="T26" fmla="*/ 63 w 81"/>
                      <a:gd name="T27" fmla="*/ 8 h 81"/>
                      <a:gd name="T28" fmla="*/ 56 w 81"/>
                      <a:gd name="T29" fmla="*/ 4 h 81"/>
                      <a:gd name="T30" fmla="*/ 49 w 81"/>
                      <a:gd name="T31" fmla="*/ 1 h 81"/>
                      <a:gd name="T32" fmla="*/ 40 w 81"/>
                      <a:gd name="T33" fmla="*/ 0 h 81"/>
                      <a:gd name="T34" fmla="*/ 32 w 81"/>
                      <a:gd name="T35" fmla="*/ 1 h 81"/>
                      <a:gd name="T36" fmla="*/ 24 w 81"/>
                      <a:gd name="T37" fmla="*/ 4 h 81"/>
                      <a:gd name="T38" fmla="*/ 17 w 81"/>
                      <a:gd name="T39" fmla="*/ 8 h 81"/>
                      <a:gd name="T40" fmla="*/ 12 w 81"/>
                      <a:gd name="T41" fmla="*/ 12 h 81"/>
                      <a:gd name="T42" fmla="*/ 7 w 81"/>
                      <a:gd name="T43" fmla="*/ 18 h 81"/>
                      <a:gd name="T44" fmla="*/ 3 w 81"/>
                      <a:gd name="T45" fmla="*/ 25 h 81"/>
                      <a:gd name="T46" fmla="*/ 0 w 81"/>
                      <a:gd name="T47" fmla="*/ 33 h 81"/>
                      <a:gd name="T48" fmla="*/ 0 w 81"/>
                      <a:gd name="T49" fmla="*/ 41 h 81"/>
                      <a:gd name="T50" fmla="*/ 0 w 81"/>
                      <a:gd name="T51" fmla="*/ 50 h 81"/>
                      <a:gd name="T52" fmla="*/ 3 w 81"/>
                      <a:gd name="T53" fmla="*/ 56 h 81"/>
                      <a:gd name="T54" fmla="*/ 7 w 81"/>
                      <a:gd name="T55" fmla="*/ 64 h 81"/>
                      <a:gd name="T56" fmla="*/ 12 w 81"/>
                      <a:gd name="T57" fmla="*/ 70 h 81"/>
                      <a:gd name="T58" fmla="*/ 17 w 81"/>
                      <a:gd name="T59" fmla="*/ 75 h 81"/>
                      <a:gd name="T60" fmla="*/ 24 w 81"/>
                      <a:gd name="T61" fmla="*/ 79 h 81"/>
                      <a:gd name="T62" fmla="*/ 32 w 81"/>
                      <a:gd name="T63" fmla="*/ 81 h 81"/>
                      <a:gd name="T64" fmla="*/ 40 w 81"/>
                      <a:gd name="T65" fmla="*/ 81 h 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81" h="81">
                        <a:moveTo>
                          <a:pt x="40" y="81"/>
                        </a:moveTo>
                        <a:lnTo>
                          <a:pt x="49" y="81"/>
                        </a:lnTo>
                        <a:lnTo>
                          <a:pt x="56" y="79"/>
                        </a:lnTo>
                        <a:lnTo>
                          <a:pt x="63" y="75"/>
                        </a:lnTo>
                        <a:lnTo>
                          <a:pt x="69" y="70"/>
                        </a:lnTo>
                        <a:lnTo>
                          <a:pt x="74" y="64"/>
                        </a:lnTo>
                        <a:lnTo>
                          <a:pt x="78" y="56"/>
                        </a:lnTo>
                        <a:lnTo>
                          <a:pt x="81" y="50"/>
                        </a:lnTo>
                        <a:lnTo>
                          <a:pt x="81" y="41"/>
                        </a:lnTo>
                        <a:lnTo>
                          <a:pt x="81" y="33"/>
                        </a:lnTo>
                        <a:lnTo>
                          <a:pt x="78" y="25"/>
                        </a:lnTo>
                        <a:lnTo>
                          <a:pt x="74" y="18"/>
                        </a:lnTo>
                        <a:lnTo>
                          <a:pt x="69" y="12"/>
                        </a:lnTo>
                        <a:lnTo>
                          <a:pt x="63" y="8"/>
                        </a:lnTo>
                        <a:lnTo>
                          <a:pt x="56" y="4"/>
                        </a:lnTo>
                        <a:lnTo>
                          <a:pt x="49" y="1"/>
                        </a:lnTo>
                        <a:lnTo>
                          <a:pt x="40" y="0"/>
                        </a:lnTo>
                        <a:lnTo>
                          <a:pt x="32" y="1"/>
                        </a:lnTo>
                        <a:lnTo>
                          <a:pt x="24" y="4"/>
                        </a:lnTo>
                        <a:lnTo>
                          <a:pt x="17" y="8"/>
                        </a:lnTo>
                        <a:lnTo>
                          <a:pt x="12" y="12"/>
                        </a:lnTo>
                        <a:lnTo>
                          <a:pt x="7" y="18"/>
                        </a:lnTo>
                        <a:lnTo>
                          <a:pt x="3" y="25"/>
                        </a:lnTo>
                        <a:lnTo>
                          <a:pt x="0" y="33"/>
                        </a:lnTo>
                        <a:lnTo>
                          <a:pt x="0" y="41"/>
                        </a:lnTo>
                        <a:lnTo>
                          <a:pt x="0" y="50"/>
                        </a:lnTo>
                        <a:lnTo>
                          <a:pt x="3" y="56"/>
                        </a:lnTo>
                        <a:lnTo>
                          <a:pt x="7" y="64"/>
                        </a:lnTo>
                        <a:lnTo>
                          <a:pt x="12" y="70"/>
                        </a:lnTo>
                        <a:lnTo>
                          <a:pt x="17" y="75"/>
                        </a:lnTo>
                        <a:lnTo>
                          <a:pt x="24" y="79"/>
                        </a:lnTo>
                        <a:lnTo>
                          <a:pt x="32" y="81"/>
                        </a:lnTo>
                        <a:lnTo>
                          <a:pt x="40" y="81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97" name="Freeform 381"/>
                  <p:cNvSpPr>
                    <a:spLocks/>
                  </p:cNvSpPr>
                  <p:nvPr/>
                </p:nvSpPr>
                <p:spPr bwMode="auto">
                  <a:xfrm>
                    <a:off x="5261" y="1130"/>
                    <a:ext cx="20" cy="21"/>
                  </a:xfrm>
                  <a:custGeom>
                    <a:avLst/>
                    <a:gdLst>
                      <a:gd name="T0" fmla="*/ 40 w 81"/>
                      <a:gd name="T1" fmla="*/ 81 h 81"/>
                      <a:gd name="T2" fmla="*/ 49 w 81"/>
                      <a:gd name="T3" fmla="*/ 81 h 81"/>
                      <a:gd name="T4" fmla="*/ 56 w 81"/>
                      <a:gd name="T5" fmla="*/ 79 h 81"/>
                      <a:gd name="T6" fmla="*/ 63 w 81"/>
                      <a:gd name="T7" fmla="*/ 75 h 81"/>
                      <a:gd name="T8" fmla="*/ 69 w 81"/>
                      <a:gd name="T9" fmla="*/ 70 h 81"/>
                      <a:gd name="T10" fmla="*/ 74 w 81"/>
                      <a:gd name="T11" fmla="*/ 64 h 81"/>
                      <a:gd name="T12" fmla="*/ 78 w 81"/>
                      <a:gd name="T13" fmla="*/ 56 h 81"/>
                      <a:gd name="T14" fmla="*/ 81 w 81"/>
                      <a:gd name="T15" fmla="*/ 50 h 81"/>
                      <a:gd name="T16" fmla="*/ 81 w 81"/>
                      <a:gd name="T17" fmla="*/ 41 h 81"/>
                      <a:gd name="T18" fmla="*/ 81 w 81"/>
                      <a:gd name="T19" fmla="*/ 33 h 81"/>
                      <a:gd name="T20" fmla="*/ 78 w 81"/>
                      <a:gd name="T21" fmla="*/ 25 h 81"/>
                      <a:gd name="T22" fmla="*/ 74 w 81"/>
                      <a:gd name="T23" fmla="*/ 18 h 81"/>
                      <a:gd name="T24" fmla="*/ 69 w 81"/>
                      <a:gd name="T25" fmla="*/ 12 h 81"/>
                      <a:gd name="T26" fmla="*/ 63 w 81"/>
                      <a:gd name="T27" fmla="*/ 8 h 81"/>
                      <a:gd name="T28" fmla="*/ 56 w 81"/>
                      <a:gd name="T29" fmla="*/ 4 h 81"/>
                      <a:gd name="T30" fmla="*/ 49 w 81"/>
                      <a:gd name="T31" fmla="*/ 1 h 81"/>
                      <a:gd name="T32" fmla="*/ 40 w 81"/>
                      <a:gd name="T33" fmla="*/ 0 h 81"/>
                      <a:gd name="T34" fmla="*/ 32 w 81"/>
                      <a:gd name="T35" fmla="*/ 1 h 81"/>
                      <a:gd name="T36" fmla="*/ 24 w 81"/>
                      <a:gd name="T37" fmla="*/ 4 h 81"/>
                      <a:gd name="T38" fmla="*/ 17 w 81"/>
                      <a:gd name="T39" fmla="*/ 8 h 81"/>
                      <a:gd name="T40" fmla="*/ 12 w 81"/>
                      <a:gd name="T41" fmla="*/ 12 h 81"/>
                      <a:gd name="T42" fmla="*/ 7 w 81"/>
                      <a:gd name="T43" fmla="*/ 18 h 81"/>
                      <a:gd name="T44" fmla="*/ 3 w 81"/>
                      <a:gd name="T45" fmla="*/ 25 h 81"/>
                      <a:gd name="T46" fmla="*/ 0 w 81"/>
                      <a:gd name="T47" fmla="*/ 33 h 81"/>
                      <a:gd name="T48" fmla="*/ 0 w 81"/>
                      <a:gd name="T49" fmla="*/ 41 h 81"/>
                      <a:gd name="T50" fmla="*/ 0 w 81"/>
                      <a:gd name="T51" fmla="*/ 50 h 81"/>
                      <a:gd name="T52" fmla="*/ 3 w 81"/>
                      <a:gd name="T53" fmla="*/ 56 h 81"/>
                      <a:gd name="T54" fmla="*/ 7 w 81"/>
                      <a:gd name="T55" fmla="*/ 64 h 81"/>
                      <a:gd name="T56" fmla="*/ 12 w 81"/>
                      <a:gd name="T57" fmla="*/ 70 h 81"/>
                      <a:gd name="T58" fmla="*/ 17 w 81"/>
                      <a:gd name="T59" fmla="*/ 75 h 81"/>
                      <a:gd name="T60" fmla="*/ 24 w 81"/>
                      <a:gd name="T61" fmla="*/ 79 h 81"/>
                      <a:gd name="T62" fmla="*/ 32 w 81"/>
                      <a:gd name="T63" fmla="*/ 81 h 81"/>
                      <a:gd name="T64" fmla="*/ 40 w 81"/>
                      <a:gd name="T65" fmla="*/ 81 h 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81" h="81">
                        <a:moveTo>
                          <a:pt x="40" y="81"/>
                        </a:moveTo>
                        <a:lnTo>
                          <a:pt x="49" y="81"/>
                        </a:lnTo>
                        <a:lnTo>
                          <a:pt x="56" y="79"/>
                        </a:lnTo>
                        <a:lnTo>
                          <a:pt x="63" y="75"/>
                        </a:lnTo>
                        <a:lnTo>
                          <a:pt x="69" y="70"/>
                        </a:lnTo>
                        <a:lnTo>
                          <a:pt x="74" y="64"/>
                        </a:lnTo>
                        <a:lnTo>
                          <a:pt x="78" y="56"/>
                        </a:lnTo>
                        <a:lnTo>
                          <a:pt x="81" y="50"/>
                        </a:lnTo>
                        <a:lnTo>
                          <a:pt x="81" y="41"/>
                        </a:lnTo>
                        <a:lnTo>
                          <a:pt x="81" y="33"/>
                        </a:lnTo>
                        <a:lnTo>
                          <a:pt x="78" y="25"/>
                        </a:lnTo>
                        <a:lnTo>
                          <a:pt x="74" y="18"/>
                        </a:lnTo>
                        <a:lnTo>
                          <a:pt x="69" y="12"/>
                        </a:lnTo>
                        <a:lnTo>
                          <a:pt x="63" y="8"/>
                        </a:lnTo>
                        <a:lnTo>
                          <a:pt x="56" y="4"/>
                        </a:lnTo>
                        <a:lnTo>
                          <a:pt x="49" y="1"/>
                        </a:lnTo>
                        <a:lnTo>
                          <a:pt x="40" y="0"/>
                        </a:lnTo>
                        <a:lnTo>
                          <a:pt x="32" y="1"/>
                        </a:lnTo>
                        <a:lnTo>
                          <a:pt x="24" y="4"/>
                        </a:lnTo>
                        <a:lnTo>
                          <a:pt x="17" y="8"/>
                        </a:lnTo>
                        <a:lnTo>
                          <a:pt x="12" y="12"/>
                        </a:lnTo>
                        <a:lnTo>
                          <a:pt x="7" y="18"/>
                        </a:lnTo>
                        <a:lnTo>
                          <a:pt x="3" y="25"/>
                        </a:lnTo>
                        <a:lnTo>
                          <a:pt x="0" y="33"/>
                        </a:lnTo>
                        <a:lnTo>
                          <a:pt x="0" y="41"/>
                        </a:lnTo>
                        <a:lnTo>
                          <a:pt x="0" y="50"/>
                        </a:lnTo>
                        <a:lnTo>
                          <a:pt x="3" y="56"/>
                        </a:lnTo>
                        <a:lnTo>
                          <a:pt x="7" y="64"/>
                        </a:lnTo>
                        <a:lnTo>
                          <a:pt x="12" y="70"/>
                        </a:lnTo>
                        <a:lnTo>
                          <a:pt x="17" y="75"/>
                        </a:lnTo>
                        <a:lnTo>
                          <a:pt x="24" y="79"/>
                        </a:lnTo>
                        <a:lnTo>
                          <a:pt x="32" y="81"/>
                        </a:lnTo>
                        <a:lnTo>
                          <a:pt x="40" y="81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98" name="Freeform 382"/>
                  <p:cNvSpPr>
                    <a:spLocks/>
                  </p:cNvSpPr>
                  <p:nvPr/>
                </p:nvSpPr>
                <p:spPr bwMode="auto">
                  <a:xfrm>
                    <a:off x="5388" y="1375"/>
                    <a:ext cx="34" cy="34"/>
                  </a:xfrm>
                  <a:custGeom>
                    <a:avLst/>
                    <a:gdLst>
                      <a:gd name="T0" fmla="*/ 69 w 137"/>
                      <a:gd name="T1" fmla="*/ 135 h 135"/>
                      <a:gd name="T2" fmla="*/ 75 w 137"/>
                      <a:gd name="T3" fmla="*/ 135 h 135"/>
                      <a:gd name="T4" fmla="*/ 82 w 137"/>
                      <a:gd name="T5" fmla="*/ 134 h 135"/>
                      <a:gd name="T6" fmla="*/ 88 w 137"/>
                      <a:gd name="T7" fmla="*/ 133 h 135"/>
                      <a:gd name="T8" fmla="*/ 95 w 137"/>
                      <a:gd name="T9" fmla="*/ 130 h 135"/>
                      <a:gd name="T10" fmla="*/ 107 w 137"/>
                      <a:gd name="T11" fmla="*/ 123 h 135"/>
                      <a:gd name="T12" fmla="*/ 116 w 137"/>
                      <a:gd name="T13" fmla="*/ 116 h 135"/>
                      <a:gd name="T14" fmla="*/ 125 w 137"/>
                      <a:gd name="T15" fmla="*/ 105 h 135"/>
                      <a:gd name="T16" fmla="*/ 131 w 137"/>
                      <a:gd name="T17" fmla="*/ 93 h 135"/>
                      <a:gd name="T18" fmla="*/ 133 w 137"/>
                      <a:gd name="T19" fmla="*/ 88 h 135"/>
                      <a:gd name="T20" fmla="*/ 136 w 137"/>
                      <a:gd name="T21" fmla="*/ 81 h 135"/>
                      <a:gd name="T22" fmla="*/ 136 w 137"/>
                      <a:gd name="T23" fmla="*/ 75 h 135"/>
                      <a:gd name="T24" fmla="*/ 137 w 137"/>
                      <a:gd name="T25" fmla="*/ 67 h 135"/>
                      <a:gd name="T26" fmla="*/ 136 w 137"/>
                      <a:gd name="T27" fmla="*/ 60 h 135"/>
                      <a:gd name="T28" fmla="*/ 136 w 137"/>
                      <a:gd name="T29" fmla="*/ 54 h 135"/>
                      <a:gd name="T30" fmla="*/ 133 w 137"/>
                      <a:gd name="T31" fmla="*/ 47 h 135"/>
                      <a:gd name="T32" fmla="*/ 131 w 137"/>
                      <a:gd name="T33" fmla="*/ 40 h 135"/>
                      <a:gd name="T34" fmla="*/ 125 w 137"/>
                      <a:gd name="T35" fmla="*/ 30 h 135"/>
                      <a:gd name="T36" fmla="*/ 116 w 137"/>
                      <a:gd name="T37" fmla="*/ 19 h 135"/>
                      <a:gd name="T38" fmla="*/ 107 w 137"/>
                      <a:gd name="T39" fmla="*/ 11 h 135"/>
                      <a:gd name="T40" fmla="*/ 95 w 137"/>
                      <a:gd name="T41" fmla="*/ 5 h 135"/>
                      <a:gd name="T42" fmla="*/ 88 w 137"/>
                      <a:gd name="T43" fmla="*/ 2 h 135"/>
                      <a:gd name="T44" fmla="*/ 82 w 137"/>
                      <a:gd name="T45" fmla="*/ 1 h 135"/>
                      <a:gd name="T46" fmla="*/ 75 w 137"/>
                      <a:gd name="T47" fmla="*/ 0 h 135"/>
                      <a:gd name="T48" fmla="*/ 69 w 137"/>
                      <a:gd name="T49" fmla="*/ 0 h 135"/>
                      <a:gd name="T50" fmla="*/ 62 w 137"/>
                      <a:gd name="T51" fmla="*/ 0 h 135"/>
                      <a:gd name="T52" fmla="*/ 55 w 137"/>
                      <a:gd name="T53" fmla="*/ 1 h 135"/>
                      <a:gd name="T54" fmla="*/ 49 w 137"/>
                      <a:gd name="T55" fmla="*/ 2 h 135"/>
                      <a:gd name="T56" fmla="*/ 42 w 137"/>
                      <a:gd name="T57" fmla="*/ 5 h 135"/>
                      <a:gd name="T58" fmla="*/ 30 w 137"/>
                      <a:gd name="T59" fmla="*/ 11 h 135"/>
                      <a:gd name="T60" fmla="*/ 21 w 137"/>
                      <a:gd name="T61" fmla="*/ 19 h 135"/>
                      <a:gd name="T62" fmla="*/ 12 w 137"/>
                      <a:gd name="T63" fmla="*/ 30 h 135"/>
                      <a:gd name="T64" fmla="*/ 7 w 137"/>
                      <a:gd name="T65" fmla="*/ 40 h 135"/>
                      <a:gd name="T66" fmla="*/ 4 w 137"/>
                      <a:gd name="T67" fmla="*/ 47 h 135"/>
                      <a:gd name="T68" fmla="*/ 3 w 137"/>
                      <a:gd name="T69" fmla="*/ 54 h 135"/>
                      <a:gd name="T70" fmla="*/ 1 w 137"/>
                      <a:gd name="T71" fmla="*/ 60 h 135"/>
                      <a:gd name="T72" fmla="*/ 0 w 137"/>
                      <a:gd name="T73" fmla="*/ 67 h 135"/>
                      <a:gd name="T74" fmla="*/ 1 w 137"/>
                      <a:gd name="T75" fmla="*/ 75 h 135"/>
                      <a:gd name="T76" fmla="*/ 3 w 137"/>
                      <a:gd name="T77" fmla="*/ 81 h 135"/>
                      <a:gd name="T78" fmla="*/ 4 w 137"/>
                      <a:gd name="T79" fmla="*/ 88 h 135"/>
                      <a:gd name="T80" fmla="*/ 7 w 137"/>
                      <a:gd name="T81" fmla="*/ 93 h 135"/>
                      <a:gd name="T82" fmla="*/ 12 w 137"/>
                      <a:gd name="T83" fmla="*/ 105 h 135"/>
                      <a:gd name="T84" fmla="*/ 21 w 137"/>
                      <a:gd name="T85" fmla="*/ 116 h 135"/>
                      <a:gd name="T86" fmla="*/ 30 w 137"/>
                      <a:gd name="T87" fmla="*/ 123 h 135"/>
                      <a:gd name="T88" fmla="*/ 42 w 137"/>
                      <a:gd name="T89" fmla="*/ 130 h 135"/>
                      <a:gd name="T90" fmla="*/ 49 w 137"/>
                      <a:gd name="T91" fmla="*/ 133 h 135"/>
                      <a:gd name="T92" fmla="*/ 55 w 137"/>
                      <a:gd name="T93" fmla="*/ 134 h 135"/>
                      <a:gd name="T94" fmla="*/ 62 w 137"/>
                      <a:gd name="T95" fmla="*/ 135 h 135"/>
                      <a:gd name="T96" fmla="*/ 69 w 137"/>
                      <a:gd name="T97" fmla="*/ 135 h 1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137" h="135">
                        <a:moveTo>
                          <a:pt x="69" y="135"/>
                        </a:moveTo>
                        <a:lnTo>
                          <a:pt x="75" y="135"/>
                        </a:lnTo>
                        <a:lnTo>
                          <a:pt x="82" y="134"/>
                        </a:lnTo>
                        <a:lnTo>
                          <a:pt x="88" y="133"/>
                        </a:lnTo>
                        <a:lnTo>
                          <a:pt x="95" y="130"/>
                        </a:lnTo>
                        <a:lnTo>
                          <a:pt x="107" y="123"/>
                        </a:lnTo>
                        <a:lnTo>
                          <a:pt x="116" y="116"/>
                        </a:lnTo>
                        <a:lnTo>
                          <a:pt x="125" y="105"/>
                        </a:lnTo>
                        <a:lnTo>
                          <a:pt x="131" y="93"/>
                        </a:lnTo>
                        <a:lnTo>
                          <a:pt x="133" y="88"/>
                        </a:lnTo>
                        <a:lnTo>
                          <a:pt x="136" y="81"/>
                        </a:lnTo>
                        <a:lnTo>
                          <a:pt x="136" y="75"/>
                        </a:lnTo>
                        <a:lnTo>
                          <a:pt x="137" y="67"/>
                        </a:lnTo>
                        <a:lnTo>
                          <a:pt x="136" y="60"/>
                        </a:lnTo>
                        <a:lnTo>
                          <a:pt x="136" y="54"/>
                        </a:lnTo>
                        <a:lnTo>
                          <a:pt x="133" y="47"/>
                        </a:lnTo>
                        <a:lnTo>
                          <a:pt x="131" y="40"/>
                        </a:lnTo>
                        <a:lnTo>
                          <a:pt x="125" y="30"/>
                        </a:lnTo>
                        <a:lnTo>
                          <a:pt x="116" y="19"/>
                        </a:lnTo>
                        <a:lnTo>
                          <a:pt x="107" y="11"/>
                        </a:lnTo>
                        <a:lnTo>
                          <a:pt x="95" y="5"/>
                        </a:lnTo>
                        <a:lnTo>
                          <a:pt x="88" y="2"/>
                        </a:lnTo>
                        <a:lnTo>
                          <a:pt x="82" y="1"/>
                        </a:lnTo>
                        <a:lnTo>
                          <a:pt x="75" y="0"/>
                        </a:lnTo>
                        <a:lnTo>
                          <a:pt x="69" y="0"/>
                        </a:lnTo>
                        <a:lnTo>
                          <a:pt x="62" y="0"/>
                        </a:lnTo>
                        <a:lnTo>
                          <a:pt x="55" y="1"/>
                        </a:lnTo>
                        <a:lnTo>
                          <a:pt x="49" y="2"/>
                        </a:lnTo>
                        <a:lnTo>
                          <a:pt x="42" y="5"/>
                        </a:lnTo>
                        <a:lnTo>
                          <a:pt x="30" y="11"/>
                        </a:lnTo>
                        <a:lnTo>
                          <a:pt x="21" y="19"/>
                        </a:lnTo>
                        <a:lnTo>
                          <a:pt x="12" y="30"/>
                        </a:lnTo>
                        <a:lnTo>
                          <a:pt x="7" y="40"/>
                        </a:lnTo>
                        <a:lnTo>
                          <a:pt x="4" y="47"/>
                        </a:lnTo>
                        <a:lnTo>
                          <a:pt x="3" y="54"/>
                        </a:lnTo>
                        <a:lnTo>
                          <a:pt x="1" y="60"/>
                        </a:lnTo>
                        <a:lnTo>
                          <a:pt x="0" y="67"/>
                        </a:lnTo>
                        <a:lnTo>
                          <a:pt x="1" y="75"/>
                        </a:lnTo>
                        <a:lnTo>
                          <a:pt x="3" y="81"/>
                        </a:lnTo>
                        <a:lnTo>
                          <a:pt x="4" y="88"/>
                        </a:lnTo>
                        <a:lnTo>
                          <a:pt x="7" y="93"/>
                        </a:lnTo>
                        <a:lnTo>
                          <a:pt x="12" y="105"/>
                        </a:lnTo>
                        <a:lnTo>
                          <a:pt x="21" y="116"/>
                        </a:lnTo>
                        <a:lnTo>
                          <a:pt x="30" y="123"/>
                        </a:lnTo>
                        <a:lnTo>
                          <a:pt x="42" y="130"/>
                        </a:lnTo>
                        <a:lnTo>
                          <a:pt x="49" y="133"/>
                        </a:lnTo>
                        <a:lnTo>
                          <a:pt x="55" y="134"/>
                        </a:lnTo>
                        <a:lnTo>
                          <a:pt x="62" y="135"/>
                        </a:lnTo>
                        <a:lnTo>
                          <a:pt x="69" y="135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599" name="Freeform 383"/>
                  <p:cNvSpPr>
                    <a:spLocks/>
                  </p:cNvSpPr>
                  <p:nvPr/>
                </p:nvSpPr>
                <p:spPr bwMode="auto">
                  <a:xfrm>
                    <a:off x="5388" y="1375"/>
                    <a:ext cx="34" cy="34"/>
                  </a:xfrm>
                  <a:custGeom>
                    <a:avLst/>
                    <a:gdLst>
                      <a:gd name="T0" fmla="*/ 69 w 137"/>
                      <a:gd name="T1" fmla="*/ 135 h 135"/>
                      <a:gd name="T2" fmla="*/ 75 w 137"/>
                      <a:gd name="T3" fmla="*/ 135 h 135"/>
                      <a:gd name="T4" fmla="*/ 82 w 137"/>
                      <a:gd name="T5" fmla="*/ 134 h 135"/>
                      <a:gd name="T6" fmla="*/ 88 w 137"/>
                      <a:gd name="T7" fmla="*/ 133 h 135"/>
                      <a:gd name="T8" fmla="*/ 95 w 137"/>
                      <a:gd name="T9" fmla="*/ 130 h 135"/>
                      <a:gd name="T10" fmla="*/ 107 w 137"/>
                      <a:gd name="T11" fmla="*/ 123 h 135"/>
                      <a:gd name="T12" fmla="*/ 116 w 137"/>
                      <a:gd name="T13" fmla="*/ 116 h 135"/>
                      <a:gd name="T14" fmla="*/ 125 w 137"/>
                      <a:gd name="T15" fmla="*/ 105 h 135"/>
                      <a:gd name="T16" fmla="*/ 131 w 137"/>
                      <a:gd name="T17" fmla="*/ 93 h 135"/>
                      <a:gd name="T18" fmla="*/ 133 w 137"/>
                      <a:gd name="T19" fmla="*/ 88 h 135"/>
                      <a:gd name="T20" fmla="*/ 136 w 137"/>
                      <a:gd name="T21" fmla="*/ 81 h 135"/>
                      <a:gd name="T22" fmla="*/ 136 w 137"/>
                      <a:gd name="T23" fmla="*/ 75 h 135"/>
                      <a:gd name="T24" fmla="*/ 137 w 137"/>
                      <a:gd name="T25" fmla="*/ 67 h 135"/>
                      <a:gd name="T26" fmla="*/ 136 w 137"/>
                      <a:gd name="T27" fmla="*/ 60 h 135"/>
                      <a:gd name="T28" fmla="*/ 136 w 137"/>
                      <a:gd name="T29" fmla="*/ 54 h 135"/>
                      <a:gd name="T30" fmla="*/ 133 w 137"/>
                      <a:gd name="T31" fmla="*/ 47 h 135"/>
                      <a:gd name="T32" fmla="*/ 131 w 137"/>
                      <a:gd name="T33" fmla="*/ 40 h 135"/>
                      <a:gd name="T34" fmla="*/ 125 w 137"/>
                      <a:gd name="T35" fmla="*/ 30 h 135"/>
                      <a:gd name="T36" fmla="*/ 116 w 137"/>
                      <a:gd name="T37" fmla="*/ 19 h 135"/>
                      <a:gd name="T38" fmla="*/ 107 w 137"/>
                      <a:gd name="T39" fmla="*/ 11 h 135"/>
                      <a:gd name="T40" fmla="*/ 95 w 137"/>
                      <a:gd name="T41" fmla="*/ 5 h 135"/>
                      <a:gd name="T42" fmla="*/ 88 w 137"/>
                      <a:gd name="T43" fmla="*/ 2 h 135"/>
                      <a:gd name="T44" fmla="*/ 82 w 137"/>
                      <a:gd name="T45" fmla="*/ 1 h 135"/>
                      <a:gd name="T46" fmla="*/ 75 w 137"/>
                      <a:gd name="T47" fmla="*/ 0 h 135"/>
                      <a:gd name="T48" fmla="*/ 69 w 137"/>
                      <a:gd name="T49" fmla="*/ 0 h 135"/>
                      <a:gd name="T50" fmla="*/ 62 w 137"/>
                      <a:gd name="T51" fmla="*/ 0 h 135"/>
                      <a:gd name="T52" fmla="*/ 55 w 137"/>
                      <a:gd name="T53" fmla="*/ 1 h 135"/>
                      <a:gd name="T54" fmla="*/ 49 w 137"/>
                      <a:gd name="T55" fmla="*/ 2 h 135"/>
                      <a:gd name="T56" fmla="*/ 42 w 137"/>
                      <a:gd name="T57" fmla="*/ 5 h 135"/>
                      <a:gd name="T58" fmla="*/ 30 w 137"/>
                      <a:gd name="T59" fmla="*/ 11 h 135"/>
                      <a:gd name="T60" fmla="*/ 21 w 137"/>
                      <a:gd name="T61" fmla="*/ 19 h 135"/>
                      <a:gd name="T62" fmla="*/ 12 w 137"/>
                      <a:gd name="T63" fmla="*/ 30 h 135"/>
                      <a:gd name="T64" fmla="*/ 7 w 137"/>
                      <a:gd name="T65" fmla="*/ 40 h 135"/>
                      <a:gd name="T66" fmla="*/ 4 w 137"/>
                      <a:gd name="T67" fmla="*/ 47 h 135"/>
                      <a:gd name="T68" fmla="*/ 3 w 137"/>
                      <a:gd name="T69" fmla="*/ 54 h 135"/>
                      <a:gd name="T70" fmla="*/ 1 w 137"/>
                      <a:gd name="T71" fmla="*/ 60 h 135"/>
                      <a:gd name="T72" fmla="*/ 0 w 137"/>
                      <a:gd name="T73" fmla="*/ 67 h 135"/>
                      <a:gd name="T74" fmla="*/ 1 w 137"/>
                      <a:gd name="T75" fmla="*/ 75 h 135"/>
                      <a:gd name="T76" fmla="*/ 3 w 137"/>
                      <a:gd name="T77" fmla="*/ 81 h 135"/>
                      <a:gd name="T78" fmla="*/ 4 w 137"/>
                      <a:gd name="T79" fmla="*/ 88 h 135"/>
                      <a:gd name="T80" fmla="*/ 7 w 137"/>
                      <a:gd name="T81" fmla="*/ 93 h 135"/>
                      <a:gd name="T82" fmla="*/ 12 w 137"/>
                      <a:gd name="T83" fmla="*/ 105 h 135"/>
                      <a:gd name="T84" fmla="*/ 21 w 137"/>
                      <a:gd name="T85" fmla="*/ 116 h 135"/>
                      <a:gd name="T86" fmla="*/ 30 w 137"/>
                      <a:gd name="T87" fmla="*/ 123 h 135"/>
                      <a:gd name="T88" fmla="*/ 42 w 137"/>
                      <a:gd name="T89" fmla="*/ 130 h 135"/>
                      <a:gd name="T90" fmla="*/ 49 w 137"/>
                      <a:gd name="T91" fmla="*/ 133 h 135"/>
                      <a:gd name="T92" fmla="*/ 55 w 137"/>
                      <a:gd name="T93" fmla="*/ 134 h 135"/>
                      <a:gd name="T94" fmla="*/ 62 w 137"/>
                      <a:gd name="T95" fmla="*/ 135 h 135"/>
                      <a:gd name="T96" fmla="*/ 69 w 137"/>
                      <a:gd name="T97" fmla="*/ 135 h 1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137" h="135">
                        <a:moveTo>
                          <a:pt x="69" y="135"/>
                        </a:moveTo>
                        <a:lnTo>
                          <a:pt x="75" y="135"/>
                        </a:lnTo>
                        <a:lnTo>
                          <a:pt x="82" y="134"/>
                        </a:lnTo>
                        <a:lnTo>
                          <a:pt x="88" y="133"/>
                        </a:lnTo>
                        <a:lnTo>
                          <a:pt x="95" y="130"/>
                        </a:lnTo>
                        <a:lnTo>
                          <a:pt x="107" y="123"/>
                        </a:lnTo>
                        <a:lnTo>
                          <a:pt x="116" y="116"/>
                        </a:lnTo>
                        <a:lnTo>
                          <a:pt x="125" y="105"/>
                        </a:lnTo>
                        <a:lnTo>
                          <a:pt x="131" y="93"/>
                        </a:lnTo>
                        <a:lnTo>
                          <a:pt x="133" y="88"/>
                        </a:lnTo>
                        <a:lnTo>
                          <a:pt x="136" y="81"/>
                        </a:lnTo>
                        <a:lnTo>
                          <a:pt x="136" y="75"/>
                        </a:lnTo>
                        <a:lnTo>
                          <a:pt x="137" y="67"/>
                        </a:lnTo>
                        <a:lnTo>
                          <a:pt x="136" y="60"/>
                        </a:lnTo>
                        <a:lnTo>
                          <a:pt x="136" y="54"/>
                        </a:lnTo>
                        <a:lnTo>
                          <a:pt x="133" y="47"/>
                        </a:lnTo>
                        <a:lnTo>
                          <a:pt x="131" y="40"/>
                        </a:lnTo>
                        <a:lnTo>
                          <a:pt x="125" y="30"/>
                        </a:lnTo>
                        <a:lnTo>
                          <a:pt x="116" y="19"/>
                        </a:lnTo>
                        <a:lnTo>
                          <a:pt x="107" y="11"/>
                        </a:lnTo>
                        <a:lnTo>
                          <a:pt x="95" y="5"/>
                        </a:lnTo>
                        <a:lnTo>
                          <a:pt x="88" y="2"/>
                        </a:lnTo>
                        <a:lnTo>
                          <a:pt x="82" y="1"/>
                        </a:lnTo>
                        <a:lnTo>
                          <a:pt x="75" y="0"/>
                        </a:lnTo>
                        <a:lnTo>
                          <a:pt x="69" y="0"/>
                        </a:lnTo>
                        <a:lnTo>
                          <a:pt x="62" y="0"/>
                        </a:lnTo>
                        <a:lnTo>
                          <a:pt x="55" y="1"/>
                        </a:lnTo>
                        <a:lnTo>
                          <a:pt x="49" y="2"/>
                        </a:lnTo>
                        <a:lnTo>
                          <a:pt x="42" y="5"/>
                        </a:lnTo>
                        <a:lnTo>
                          <a:pt x="30" y="11"/>
                        </a:lnTo>
                        <a:lnTo>
                          <a:pt x="21" y="19"/>
                        </a:lnTo>
                        <a:lnTo>
                          <a:pt x="12" y="30"/>
                        </a:lnTo>
                        <a:lnTo>
                          <a:pt x="7" y="40"/>
                        </a:lnTo>
                        <a:lnTo>
                          <a:pt x="4" y="47"/>
                        </a:lnTo>
                        <a:lnTo>
                          <a:pt x="3" y="54"/>
                        </a:lnTo>
                        <a:lnTo>
                          <a:pt x="1" y="60"/>
                        </a:lnTo>
                        <a:lnTo>
                          <a:pt x="0" y="67"/>
                        </a:lnTo>
                        <a:lnTo>
                          <a:pt x="1" y="75"/>
                        </a:lnTo>
                        <a:lnTo>
                          <a:pt x="3" y="81"/>
                        </a:lnTo>
                        <a:lnTo>
                          <a:pt x="4" y="88"/>
                        </a:lnTo>
                        <a:lnTo>
                          <a:pt x="7" y="93"/>
                        </a:lnTo>
                        <a:lnTo>
                          <a:pt x="12" y="105"/>
                        </a:lnTo>
                        <a:lnTo>
                          <a:pt x="21" y="116"/>
                        </a:lnTo>
                        <a:lnTo>
                          <a:pt x="30" y="123"/>
                        </a:lnTo>
                        <a:lnTo>
                          <a:pt x="42" y="130"/>
                        </a:lnTo>
                        <a:lnTo>
                          <a:pt x="49" y="133"/>
                        </a:lnTo>
                        <a:lnTo>
                          <a:pt x="55" y="134"/>
                        </a:lnTo>
                        <a:lnTo>
                          <a:pt x="62" y="135"/>
                        </a:lnTo>
                        <a:lnTo>
                          <a:pt x="69" y="135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600" name="Freeform 384"/>
                  <p:cNvSpPr>
                    <a:spLocks/>
                  </p:cNvSpPr>
                  <p:nvPr/>
                </p:nvSpPr>
                <p:spPr bwMode="auto">
                  <a:xfrm>
                    <a:off x="5393" y="1493"/>
                    <a:ext cx="70" cy="70"/>
                  </a:xfrm>
                  <a:custGeom>
                    <a:avLst/>
                    <a:gdLst>
                      <a:gd name="T0" fmla="*/ 156 w 282"/>
                      <a:gd name="T1" fmla="*/ 281 h 281"/>
                      <a:gd name="T2" fmla="*/ 183 w 282"/>
                      <a:gd name="T3" fmla="*/ 276 h 281"/>
                      <a:gd name="T4" fmla="*/ 208 w 282"/>
                      <a:gd name="T5" fmla="*/ 264 h 281"/>
                      <a:gd name="T6" fmla="*/ 230 w 282"/>
                      <a:gd name="T7" fmla="*/ 250 h 281"/>
                      <a:gd name="T8" fmla="*/ 250 w 282"/>
                      <a:gd name="T9" fmla="*/ 230 h 281"/>
                      <a:gd name="T10" fmla="*/ 264 w 282"/>
                      <a:gd name="T11" fmla="*/ 207 h 281"/>
                      <a:gd name="T12" fmla="*/ 275 w 282"/>
                      <a:gd name="T13" fmla="*/ 182 h 281"/>
                      <a:gd name="T14" fmla="*/ 282 w 282"/>
                      <a:gd name="T15" fmla="*/ 156 h 281"/>
                      <a:gd name="T16" fmla="*/ 282 w 282"/>
                      <a:gd name="T17" fmla="*/ 127 h 281"/>
                      <a:gd name="T18" fmla="*/ 275 w 282"/>
                      <a:gd name="T19" fmla="*/ 99 h 281"/>
                      <a:gd name="T20" fmla="*/ 264 w 282"/>
                      <a:gd name="T21" fmla="*/ 74 h 281"/>
                      <a:gd name="T22" fmla="*/ 250 w 282"/>
                      <a:gd name="T23" fmla="*/ 52 h 281"/>
                      <a:gd name="T24" fmla="*/ 230 w 282"/>
                      <a:gd name="T25" fmla="*/ 33 h 281"/>
                      <a:gd name="T26" fmla="*/ 208 w 282"/>
                      <a:gd name="T27" fmla="*/ 17 h 281"/>
                      <a:gd name="T28" fmla="*/ 183 w 282"/>
                      <a:gd name="T29" fmla="*/ 7 h 281"/>
                      <a:gd name="T30" fmla="*/ 156 w 282"/>
                      <a:gd name="T31" fmla="*/ 2 h 281"/>
                      <a:gd name="T32" fmla="*/ 127 w 282"/>
                      <a:gd name="T33" fmla="*/ 2 h 281"/>
                      <a:gd name="T34" fmla="*/ 99 w 282"/>
                      <a:gd name="T35" fmla="*/ 7 h 281"/>
                      <a:gd name="T36" fmla="*/ 74 w 282"/>
                      <a:gd name="T37" fmla="*/ 17 h 281"/>
                      <a:gd name="T38" fmla="*/ 52 w 282"/>
                      <a:gd name="T39" fmla="*/ 33 h 281"/>
                      <a:gd name="T40" fmla="*/ 33 w 282"/>
                      <a:gd name="T41" fmla="*/ 52 h 281"/>
                      <a:gd name="T42" fmla="*/ 18 w 282"/>
                      <a:gd name="T43" fmla="*/ 74 h 281"/>
                      <a:gd name="T44" fmla="*/ 7 w 282"/>
                      <a:gd name="T45" fmla="*/ 99 h 281"/>
                      <a:gd name="T46" fmla="*/ 2 w 282"/>
                      <a:gd name="T47" fmla="*/ 127 h 281"/>
                      <a:gd name="T48" fmla="*/ 2 w 282"/>
                      <a:gd name="T49" fmla="*/ 156 h 281"/>
                      <a:gd name="T50" fmla="*/ 7 w 282"/>
                      <a:gd name="T51" fmla="*/ 182 h 281"/>
                      <a:gd name="T52" fmla="*/ 18 w 282"/>
                      <a:gd name="T53" fmla="*/ 207 h 281"/>
                      <a:gd name="T54" fmla="*/ 33 w 282"/>
                      <a:gd name="T55" fmla="*/ 230 h 281"/>
                      <a:gd name="T56" fmla="*/ 52 w 282"/>
                      <a:gd name="T57" fmla="*/ 250 h 281"/>
                      <a:gd name="T58" fmla="*/ 74 w 282"/>
                      <a:gd name="T59" fmla="*/ 264 h 281"/>
                      <a:gd name="T60" fmla="*/ 99 w 282"/>
                      <a:gd name="T61" fmla="*/ 276 h 281"/>
                      <a:gd name="T62" fmla="*/ 127 w 282"/>
                      <a:gd name="T63" fmla="*/ 281 h 2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82" h="281">
                        <a:moveTo>
                          <a:pt x="142" y="281"/>
                        </a:moveTo>
                        <a:lnTo>
                          <a:pt x="156" y="281"/>
                        </a:lnTo>
                        <a:lnTo>
                          <a:pt x="169" y="279"/>
                        </a:lnTo>
                        <a:lnTo>
                          <a:pt x="183" y="276"/>
                        </a:lnTo>
                        <a:lnTo>
                          <a:pt x="196" y="271"/>
                        </a:lnTo>
                        <a:lnTo>
                          <a:pt x="208" y="264"/>
                        </a:lnTo>
                        <a:lnTo>
                          <a:pt x="220" y="257"/>
                        </a:lnTo>
                        <a:lnTo>
                          <a:pt x="230" y="250"/>
                        </a:lnTo>
                        <a:lnTo>
                          <a:pt x="241" y="240"/>
                        </a:lnTo>
                        <a:lnTo>
                          <a:pt x="250" y="230"/>
                        </a:lnTo>
                        <a:lnTo>
                          <a:pt x="258" y="219"/>
                        </a:lnTo>
                        <a:lnTo>
                          <a:pt x="264" y="207"/>
                        </a:lnTo>
                        <a:lnTo>
                          <a:pt x="271" y="195"/>
                        </a:lnTo>
                        <a:lnTo>
                          <a:pt x="275" y="182"/>
                        </a:lnTo>
                        <a:lnTo>
                          <a:pt x="279" y="169"/>
                        </a:lnTo>
                        <a:lnTo>
                          <a:pt x="282" y="156"/>
                        </a:lnTo>
                        <a:lnTo>
                          <a:pt x="282" y="141"/>
                        </a:lnTo>
                        <a:lnTo>
                          <a:pt x="282" y="127"/>
                        </a:lnTo>
                        <a:lnTo>
                          <a:pt x="279" y="112"/>
                        </a:lnTo>
                        <a:lnTo>
                          <a:pt x="275" y="99"/>
                        </a:lnTo>
                        <a:lnTo>
                          <a:pt x="271" y="86"/>
                        </a:lnTo>
                        <a:lnTo>
                          <a:pt x="264" y="74"/>
                        </a:lnTo>
                        <a:lnTo>
                          <a:pt x="258" y="62"/>
                        </a:lnTo>
                        <a:lnTo>
                          <a:pt x="250" y="52"/>
                        </a:lnTo>
                        <a:lnTo>
                          <a:pt x="241" y="41"/>
                        </a:lnTo>
                        <a:lnTo>
                          <a:pt x="230" y="33"/>
                        </a:lnTo>
                        <a:lnTo>
                          <a:pt x="220" y="24"/>
                        </a:lnTo>
                        <a:lnTo>
                          <a:pt x="208" y="17"/>
                        </a:lnTo>
                        <a:lnTo>
                          <a:pt x="196" y="12"/>
                        </a:lnTo>
                        <a:lnTo>
                          <a:pt x="183" y="7"/>
                        </a:lnTo>
                        <a:lnTo>
                          <a:pt x="169" y="3"/>
                        </a:lnTo>
                        <a:lnTo>
                          <a:pt x="156" y="2"/>
                        </a:lnTo>
                        <a:lnTo>
                          <a:pt x="142" y="0"/>
                        </a:lnTo>
                        <a:lnTo>
                          <a:pt x="127" y="2"/>
                        </a:lnTo>
                        <a:lnTo>
                          <a:pt x="113" y="3"/>
                        </a:lnTo>
                        <a:lnTo>
                          <a:pt x="99" y="7"/>
                        </a:lnTo>
                        <a:lnTo>
                          <a:pt x="86" y="12"/>
                        </a:lnTo>
                        <a:lnTo>
                          <a:pt x="74" y="17"/>
                        </a:lnTo>
                        <a:lnTo>
                          <a:pt x="63" y="24"/>
                        </a:lnTo>
                        <a:lnTo>
                          <a:pt x="52" y="33"/>
                        </a:lnTo>
                        <a:lnTo>
                          <a:pt x="41" y="41"/>
                        </a:lnTo>
                        <a:lnTo>
                          <a:pt x="33" y="52"/>
                        </a:lnTo>
                        <a:lnTo>
                          <a:pt x="24" y="62"/>
                        </a:lnTo>
                        <a:lnTo>
                          <a:pt x="18" y="74"/>
                        </a:lnTo>
                        <a:lnTo>
                          <a:pt x="12" y="86"/>
                        </a:lnTo>
                        <a:lnTo>
                          <a:pt x="7" y="99"/>
                        </a:lnTo>
                        <a:lnTo>
                          <a:pt x="3" y="112"/>
                        </a:lnTo>
                        <a:lnTo>
                          <a:pt x="2" y="127"/>
                        </a:lnTo>
                        <a:lnTo>
                          <a:pt x="0" y="141"/>
                        </a:lnTo>
                        <a:lnTo>
                          <a:pt x="2" y="156"/>
                        </a:lnTo>
                        <a:lnTo>
                          <a:pt x="3" y="169"/>
                        </a:lnTo>
                        <a:lnTo>
                          <a:pt x="7" y="182"/>
                        </a:lnTo>
                        <a:lnTo>
                          <a:pt x="12" y="195"/>
                        </a:lnTo>
                        <a:lnTo>
                          <a:pt x="18" y="207"/>
                        </a:lnTo>
                        <a:lnTo>
                          <a:pt x="24" y="219"/>
                        </a:lnTo>
                        <a:lnTo>
                          <a:pt x="33" y="230"/>
                        </a:lnTo>
                        <a:lnTo>
                          <a:pt x="41" y="240"/>
                        </a:lnTo>
                        <a:lnTo>
                          <a:pt x="52" y="250"/>
                        </a:lnTo>
                        <a:lnTo>
                          <a:pt x="63" y="257"/>
                        </a:lnTo>
                        <a:lnTo>
                          <a:pt x="74" y="264"/>
                        </a:lnTo>
                        <a:lnTo>
                          <a:pt x="86" y="271"/>
                        </a:lnTo>
                        <a:lnTo>
                          <a:pt x="99" y="276"/>
                        </a:lnTo>
                        <a:lnTo>
                          <a:pt x="113" y="279"/>
                        </a:lnTo>
                        <a:lnTo>
                          <a:pt x="127" y="281"/>
                        </a:lnTo>
                        <a:lnTo>
                          <a:pt x="142" y="281"/>
                        </a:lnTo>
                        <a:close/>
                      </a:path>
                    </a:pathLst>
                  </a:custGeom>
                  <a:solidFill>
                    <a:srgbClr val="667B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  <p:sp>
              <p:nvSpPr>
                <p:cNvPr id="9601" name="Freeform 385"/>
                <p:cNvSpPr>
                  <a:spLocks/>
                </p:cNvSpPr>
                <p:nvPr/>
              </p:nvSpPr>
              <p:spPr bwMode="auto">
                <a:xfrm>
                  <a:off x="240" y="816"/>
                  <a:ext cx="1253" cy="296"/>
                </a:xfrm>
                <a:custGeom>
                  <a:avLst/>
                  <a:gdLst>
                    <a:gd name="T0" fmla="*/ 2761 w 5011"/>
                    <a:gd name="T1" fmla="*/ 1179 h 1183"/>
                    <a:gd name="T2" fmla="*/ 3131 w 5011"/>
                    <a:gd name="T3" fmla="*/ 1163 h 1183"/>
                    <a:gd name="T4" fmla="*/ 3480 w 5011"/>
                    <a:gd name="T5" fmla="*/ 1135 h 1183"/>
                    <a:gd name="T6" fmla="*/ 3803 w 5011"/>
                    <a:gd name="T7" fmla="*/ 1097 h 1183"/>
                    <a:gd name="T8" fmla="*/ 4097 w 5011"/>
                    <a:gd name="T9" fmla="*/ 1047 h 1183"/>
                    <a:gd name="T10" fmla="*/ 4359 w 5011"/>
                    <a:gd name="T11" fmla="*/ 988 h 1183"/>
                    <a:gd name="T12" fmla="*/ 4582 w 5011"/>
                    <a:gd name="T13" fmla="*/ 922 h 1183"/>
                    <a:gd name="T14" fmla="*/ 4764 w 5011"/>
                    <a:gd name="T15" fmla="*/ 847 h 1183"/>
                    <a:gd name="T16" fmla="*/ 4899 w 5011"/>
                    <a:gd name="T17" fmla="*/ 766 h 1183"/>
                    <a:gd name="T18" fmla="*/ 4982 w 5011"/>
                    <a:gd name="T19" fmla="*/ 680 h 1183"/>
                    <a:gd name="T20" fmla="*/ 5011 w 5011"/>
                    <a:gd name="T21" fmla="*/ 591 h 1183"/>
                    <a:gd name="T22" fmla="*/ 4982 w 5011"/>
                    <a:gd name="T23" fmla="*/ 501 h 1183"/>
                    <a:gd name="T24" fmla="*/ 4899 w 5011"/>
                    <a:gd name="T25" fmla="*/ 415 h 1183"/>
                    <a:gd name="T26" fmla="*/ 4764 w 5011"/>
                    <a:gd name="T27" fmla="*/ 335 h 1183"/>
                    <a:gd name="T28" fmla="*/ 4582 w 5011"/>
                    <a:gd name="T29" fmla="*/ 261 h 1183"/>
                    <a:gd name="T30" fmla="*/ 4359 w 5011"/>
                    <a:gd name="T31" fmla="*/ 194 h 1183"/>
                    <a:gd name="T32" fmla="*/ 4097 w 5011"/>
                    <a:gd name="T33" fmla="*/ 136 h 1183"/>
                    <a:gd name="T34" fmla="*/ 3803 w 5011"/>
                    <a:gd name="T35" fmla="*/ 86 h 1183"/>
                    <a:gd name="T36" fmla="*/ 3480 w 5011"/>
                    <a:gd name="T37" fmla="*/ 46 h 1183"/>
                    <a:gd name="T38" fmla="*/ 3131 w 5011"/>
                    <a:gd name="T39" fmla="*/ 18 h 1183"/>
                    <a:gd name="T40" fmla="*/ 2761 w 5011"/>
                    <a:gd name="T41" fmla="*/ 3 h 1183"/>
                    <a:gd name="T42" fmla="*/ 2377 w 5011"/>
                    <a:gd name="T43" fmla="*/ 1 h 1183"/>
                    <a:gd name="T44" fmla="*/ 2001 w 5011"/>
                    <a:gd name="T45" fmla="*/ 12 h 1183"/>
                    <a:gd name="T46" fmla="*/ 1646 w 5011"/>
                    <a:gd name="T47" fmla="*/ 36 h 1183"/>
                    <a:gd name="T48" fmla="*/ 1313 w 5011"/>
                    <a:gd name="T49" fmla="*/ 71 h 1183"/>
                    <a:gd name="T50" fmla="*/ 1008 w 5011"/>
                    <a:gd name="T51" fmla="*/ 117 h 1183"/>
                    <a:gd name="T52" fmla="*/ 735 w 5011"/>
                    <a:gd name="T53" fmla="*/ 174 h 1183"/>
                    <a:gd name="T54" fmla="*/ 499 w 5011"/>
                    <a:gd name="T55" fmla="*/ 237 h 1183"/>
                    <a:gd name="T56" fmla="*/ 304 w 5011"/>
                    <a:gd name="T57" fmla="*/ 310 h 1183"/>
                    <a:gd name="T58" fmla="*/ 152 w 5011"/>
                    <a:gd name="T59" fmla="*/ 388 h 1183"/>
                    <a:gd name="T60" fmla="*/ 51 w 5011"/>
                    <a:gd name="T61" fmla="*/ 472 h 1183"/>
                    <a:gd name="T62" fmla="*/ 3 w 5011"/>
                    <a:gd name="T63" fmla="*/ 560 h 1183"/>
                    <a:gd name="T64" fmla="*/ 13 w 5011"/>
                    <a:gd name="T65" fmla="*/ 651 h 1183"/>
                    <a:gd name="T66" fmla="*/ 79 w 5011"/>
                    <a:gd name="T67" fmla="*/ 738 h 1183"/>
                    <a:gd name="T68" fmla="*/ 198 w 5011"/>
                    <a:gd name="T69" fmla="*/ 820 h 1183"/>
                    <a:gd name="T70" fmla="*/ 363 w 5011"/>
                    <a:gd name="T71" fmla="*/ 897 h 1183"/>
                    <a:gd name="T72" fmla="*/ 573 w 5011"/>
                    <a:gd name="T73" fmla="*/ 967 h 1183"/>
                    <a:gd name="T74" fmla="*/ 822 w 5011"/>
                    <a:gd name="T75" fmla="*/ 1029 h 1183"/>
                    <a:gd name="T76" fmla="*/ 1106 w 5011"/>
                    <a:gd name="T77" fmla="*/ 1081 h 1183"/>
                    <a:gd name="T78" fmla="*/ 1420 w 5011"/>
                    <a:gd name="T79" fmla="*/ 1124 h 1183"/>
                    <a:gd name="T80" fmla="*/ 1762 w 5011"/>
                    <a:gd name="T81" fmla="*/ 1155 h 1183"/>
                    <a:gd name="T82" fmla="*/ 2125 w 5011"/>
                    <a:gd name="T83" fmla="*/ 1175 h 1183"/>
                    <a:gd name="T84" fmla="*/ 2505 w 5011"/>
                    <a:gd name="T85" fmla="*/ 1183 h 11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5011" h="1183">
                      <a:moveTo>
                        <a:pt x="2505" y="1183"/>
                      </a:moveTo>
                      <a:lnTo>
                        <a:pt x="2635" y="1182"/>
                      </a:lnTo>
                      <a:lnTo>
                        <a:pt x="2761" y="1179"/>
                      </a:lnTo>
                      <a:lnTo>
                        <a:pt x="2887" y="1175"/>
                      </a:lnTo>
                      <a:lnTo>
                        <a:pt x="3010" y="1170"/>
                      </a:lnTo>
                      <a:lnTo>
                        <a:pt x="3131" y="1163"/>
                      </a:lnTo>
                      <a:lnTo>
                        <a:pt x="3250" y="1155"/>
                      </a:lnTo>
                      <a:lnTo>
                        <a:pt x="3366" y="1146"/>
                      </a:lnTo>
                      <a:lnTo>
                        <a:pt x="3480" y="1135"/>
                      </a:lnTo>
                      <a:lnTo>
                        <a:pt x="3590" y="1124"/>
                      </a:lnTo>
                      <a:lnTo>
                        <a:pt x="3699" y="1110"/>
                      </a:lnTo>
                      <a:lnTo>
                        <a:pt x="3803" y="1097"/>
                      </a:lnTo>
                      <a:lnTo>
                        <a:pt x="3905" y="1081"/>
                      </a:lnTo>
                      <a:lnTo>
                        <a:pt x="4004" y="1064"/>
                      </a:lnTo>
                      <a:lnTo>
                        <a:pt x="4097" y="1047"/>
                      </a:lnTo>
                      <a:lnTo>
                        <a:pt x="4188" y="1029"/>
                      </a:lnTo>
                      <a:lnTo>
                        <a:pt x="4275" y="1009"/>
                      </a:lnTo>
                      <a:lnTo>
                        <a:pt x="4359" y="988"/>
                      </a:lnTo>
                      <a:lnTo>
                        <a:pt x="4438" y="967"/>
                      </a:lnTo>
                      <a:lnTo>
                        <a:pt x="4512" y="944"/>
                      </a:lnTo>
                      <a:lnTo>
                        <a:pt x="4582" y="922"/>
                      </a:lnTo>
                      <a:lnTo>
                        <a:pt x="4648" y="897"/>
                      </a:lnTo>
                      <a:lnTo>
                        <a:pt x="4708" y="873"/>
                      </a:lnTo>
                      <a:lnTo>
                        <a:pt x="4764" y="847"/>
                      </a:lnTo>
                      <a:lnTo>
                        <a:pt x="4814" y="820"/>
                      </a:lnTo>
                      <a:lnTo>
                        <a:pt x="4859" y="794"/>
                      </a:lnTo>
                      <a:lnTo>
                        <a:pt x="4899" y="766"/>
                      </a:lnTo>
                      <a:lnTo>
                        <a:pt x="4932" y="738"/>
                      </a:lnTo>
                      <a:lnTo>
                        <a:pt x="4961" y="709"/>
                      </a:lnTo>
                      <a:lnTo>
                        <a:pt x="4982" y="680"/>
                      </a:lnTo>
                      <a:lnTo>
                        <a:pt x="4999" y="651"/>
                      </a:lnTo>
                      <a:lnTo>
                        <a:pt x="5008" y="621"/>
                      </a:lnTo>
                      <a:lnTo>
                        <a:pt x="5011" y="591"/>
                      </a:lnTo>
                      <a:lnTo>
                        <a:pt x="5008" y="560"/>
                      </a:lnTo>
                      <a:lnTo>
                        <a:pt x="4999" y="531"/>
                      </a:lnTo>
                      <a:lnTo>
                        <a:pt x="4982" y="501"/>
                      </a:lnTo>
                      <a:lnTo>
                        <a:pt x="4961" y="472"/>
                      </a:lnTo>
                      <a:lnTo>
                        <a:pt x="4932" y="443"/>
                      </a:lnTo>
                      <a:lnTo>
                        <a:pt x="4899" y="415"/>
                      </a:lnTo>
                      <a:lnTo>
                        <a:pt x="4859" y="388"/>
                      </a:lnTo>
                      <a:lnTo>
                        <a:pt x="4814" y="361"/>
                      </a:lnTo>
                      <a:lnTo>
                        <a:pt x="4764" y="335"/>
                      </a:lnTo>
                      <a:lnTo>
                        <a:pt x="4708" y="310"/>
                      </a:lnTo>
                      <a:lnTo>
                        <a:pt x="4648" y="285"/>
                      </a:lnTo>
                      <a:lnTo>
                        <a:pt x="4582" y="261"/>
                      </a:lnTo>
                      <a:lnTo>
                        <a:pt x="4512" y="237"/>
                      </a:lnTo>
                      <a:lnTo>
                        <a:pt x="4438" y="215"/>
                      </a:lnTo>
                      <a:lnTo>
                        <a:pt x="4359" y="194"/>
                      </a:lnTo>
                      <a:lnTo>
                        <a:pt x="4275" y="174"/>
                      </a:lnTo>
                      <a:lnTo>
                        <a:pt x="4188" y="154"/>
                      </a:lnTo>
                      <a:lnTo>
                        <a:pt x="4097" y="136"/>
                      </a:lnTo>
                      <a:lnTo>
                        <a:pt x="4004" y="117"/>
                      </a:lnTo>
                      <a:lnTo>
                        <a:pt x="3905" y="102"/>
                      </a:lnTo>
                      <a:lnTo>
                        <a:pt x="3803" y="86"/>
                      </a:lnTo>
                      <a:lnTo>
                        <a:pt x="3699" y="71"/>
                      </a:lnTo>
                      <a:lnTo>
                        <a:pt x="3590" y="58"/>
                      </a:lnTo>
                      <a:lnTo>
                        <a:pt x="3480" y="46"/>
                      </a:lnTo>
                      <a:lnTo>
                        <a:pt x="3366" y="36"/>
                      </a:lnTo>
                      <a:lnTo>
                        <a:pt x="3250" y="26"/>
                      </a:lnTo>
                      <a:lnTo>
                        <a:pt x="3131" y="18"/>
                      </a:lnTo>
                      <a:lnTo>
                        <a:pt x="3010" y="12"/>
                      </a:lnTo>
                      <a:lnTo>
                        <a:pt x="2887" y="7"/>
                      </a:lnTo>
                      <a:lnTo>
                        <a:pt x="2761" y="3"/>
                      </a:lnTo>
                      <a:lnTo>
                        <a:pt x="2635" y="1"/>
                      </a:lnTo>
                      <a:lnTo>
                        <a:pt x="2505" y="0"/>
                      </a:lnTo>
                      <a:lnTo>
                        <a:pt x="2377" y="1"/>
                      </a:lnTo>
                      <a:lnTo>
                        <a:pt x="2251" y="3"/>
                      </a:lnTo>
                      <a:lnTo>
                        <a:pt x="2125" y="7"/>
                      </a:lnTo>
                      <a:lnTo>
                        <a:pt x="2001" y="12"/>
                      </a:lnTo>
                      <a:lnTo>
                        <a:pt x="1881" y="18"/>
                      </a:lnTo>
                      <a:lnTo>
                        <a:pt x="1762" y="26"/>
                      </a:lnTo>
                      <a:lnTo>
                        <a:pt x="1646" y="36"/>
                      </a:lnTo>
                      <a:lnTo>
                        <a:pt x="1533" y="46"/>
                      </a:lnTo>
                      <a:lnTo>
                        <a:pt x="1420" y="58"/>
                      </a:lnTo>
                      <a:lnTo>
                        <a:pt x="1313" y="71"/>
                      </a:lnTo>
                      <a:lnTo>
                        <a:pt x="1208" y="86"/>
                      </a:lnTo>
                      <a:lnTo>
                        <a:pt x="1106" y="102"/>
                      </a:lnTo>
                      <a:lnTo>
                        <a:pt x="1008" y="117"/>
                      </a:lnTo>
                      <a:lnTo>
                        <a:pt x="913" y="136"/>
                      </a:lnTo>
                      <a:lnTo>
                        <a:pt x="822" y="154"/>
                      </a:lnTo>
                      <a:lnTo>
                        <a:pt x="735" y="174"/>
                      </a:lnTo>
                      <a:lnTo>
                        <a:pt x="652" y="194"/>
                      </a:lnTo>
                      <a:lnTo>
                        <a:pt x="573" y="215"/>
                      </a:lnTo>
                      <a:lnTo>
                        <a:pt x="499" y="237"/>
                      </a:lnTo>
                      <a:lnTo>
                        <a:pt x="429" y="261"/>
                      </a:lnTo>
                      <a:lnTo>
                        <a:pt x="363" y="285"/>
                      </a:lnTo>
                      <a:lnTo>
                        <a:pt x="304" y="310"/>
                      </a:lnTo>
                      <a:lnTo>
                        <a:pt x="248" y="335"/>
                      </a:lnTo>
                      <a:lnTo>
                        <a:pt x="198" y="361"/>
                      </a:lnTo>
                      <a:lnTo>
                        <a:pt x="152" y="388"/>
                      </a:lnTo>
                      <a:lnTo>
                        <a:pt x="114" y="415"/>
                      </a:lnTo>
                      <a:lnTo>
                        <a:pt x="79" y="443"/>
                      </a:lnTo>
                      <a:lnTo>
                        <a:pt x="51" y="472"/>
                      </a:lnTo>
                      <a:lnTo>
                        <a:pt x="29" y="501"/>
                      </a:lnTo>
                      <a:lnTo>
                        <a:pt x="13" y="531"/>
                      </a:lnTo>
                      <a:lnTo>
                        <a:pt x="3" y="560"/>
                      </a:lnTo>
                      <a:lnTo>
                        <a:pt x="0" y="591"/>
                      </a:lnTo>
                      <a:lnTo>
                        <a:pt x="3" y="621"/>
                      </a:lnTo>
                      <a:lnTo>
                        <a:pt x="13" y="651"/>
                      </a:lnTo>
                      <a:lnTo>
                        <a:pt x="29" y="680"/>
                      </a:lnTo>
                      <a:lnTo>
                        <a:pt x="51" y="709"/>
                      </a:lnTo>
                      <a:lnTo>
                        <a:pt x="79" y="738"/>
                      </a:lnTo>
                      <a:lnTo>
                        <a:pt x="114" y="766"/>
                      </a:lnTo>
                      <a:lnTo>
                        <a:pt x="152" y="794"/>
                      </a:lnTo>
                      <a:lnTo>
                        <a:pt x="198" y="820"/>
                      </a:lnTo>
                      <a:lnTo>
                        <a:pt x="248" y="847"/>
                      </a:lnTo>
                      <a:lnTo>
                        <a:pt x="304" y="873"/>
                      </a:lnTo>
                      <a:lnTo>
                        <a:pt x="363" y="897"/>
                      </a:lnTo>
                      <a:lnTo>
                        <a:pt x="429" y="922"/>
                      </a:lnTo>
                      <a:lnTo>
                        <a:pt x="499" y="944"/>
                      </a:lnTo>
                      <a:lnTo>
                        <a:pt x="573" y="967"/>
                      </a:lnTo>
                      <a:lnTo>
                        <a:pt x="652" y="988"/>
                      </a:lnTo>
                      <a:lnTo>
                        <a:pt x="735" y="1009"/>
                      </a:lnTo>
                      <a:lnTo>
                        <a:pt x="822" y="1029"/>
                      </a:lnTo>
                      <a:lnTo>
                        <a:pt x="913" y="1047"/>
                      </a:lnTo>
                      <a:lnTo>
                        <a:pt x="1008" y="1064"/>
                      </a:lnTo>
                      <a:lnTo>
                        <a:pt x="1106" y="1081"/>
                      </a:lnTo>
                      <a:lnTo>
                        <a:pt x="1208" y="1097"/>
                      </a:lnTo>
                      <a:lnTo>
                        <a:pt x="1313" y="1110"/>
                      </a:lnTo>
                      <a:lnTo>
                        <a:pt x="1420" y="1124"/>
                      </a:lnTo>
                      <a:lnTo>
                        <a:pt x="1533" y="1135"/>
                      </a:lnTo>
                      <a:lnTo>
                        <a:pt x="1646" y="1146"/>
                      </a:lnTo>
                      <a:lnTo>
                        <a:pt x="1762" y="1155"/>
                      </a:lnTo>
                      <a:lnTo>
                        <a:pt x="1881" y="1163"/>
                      </a:lnTo>
                      <a:lnTo>
                        <a:pt x="2001" y="1170"/>
                      </a:lnTo>
                      <a:lnTo>
                        <a:pt x="2125" y="1175"/>
                      </a:lnTo>
                      <a:lnTo>
                        <a:pt x="2251" y="1179"/>
                      </a:lnTo>
                      <a:lnTo>
                        <a:pt x="2377" y="1182"/>
                      </a:lnTo>
                      <a:lnTo>
                        <a:pt x="2505" y="1183"/>
                      </a:lnTo>
                      <a:close/>
                    </a:path>
                  </a:pathLst>
                </a:custGeom>
                <a:solidFill>
                  <a:srgbClr val="FFFB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602" name="Rectangle 386"/>
                <p:cNvSpPr>
                  <a:spLocks noChangeArrowheads="1"/>
                </p:cNvSpPr>
                <p:nvPr/>
              </p:nvSpPr>
              <p:spPr bwMode="auto">
                <a:xfrm>
                  <a:off x="192" y="816"/>
                  <a:ext cx="1305" cy="2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algn="ctr">
                    <a:spcBef>
                      <a:spcPct val="20000"/>
                    </a:spcBef>
                  </a:pPr>
                  <a:r>
                    <a:rPr lang="cs-CZ" sz="2100" b="1" i="1">
                      <a:solidFill>
                        <a:srgbClr val="1F1A17"/>
                      </a:solidFill>
                    </a:rPr>
                    <a:t>1-Úprava vzorků</a:t>
                  </a:r>
                  <a:endParaRPr lang="cs-CZ" sz="1400"/>
                </a:p>
              </p:txBody>
            </p:sp>
            <p:sp>
              <p:nvSpPr>
                <p:cNvPr id="9603" name="Rectangle 387"/>
                <p:cNvSpPr>
                  <a:spLocks noChangeArrowheads="1"/>
                </p:cNvSpPr>
                <p:nvPr/>
              </p:nvSpPr>
              <p:spPr bwMode="auto">
                <a:xfrm>
                  <a:off x="192" y="1072"/>
                  <a:ext cx="1678" cy="1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algn="ctr">
                    <a:spcBef>
                      <a:spcPct val="20000"/>
                    </a:spcBef>
                  </a:pPr>
                  <a:r>
                    <a:rPr lang="cs-CZ" sz="2000" i="1">
                      <a:solidFill>
                        <a:srgbClr val="1F1A17"/>
                      </a:solidFill>
                    </a:rPr>
                    <a:t>- naředění emit. objektů</a:t>
                  </a:r>
                  <a:endParaRPr lang="cs-CZ" sz="1400"/>
                </a:p>
              </p:txBody>
            </p:sp>
            <p:sp>
              <p:nvSpPr>
                <p:cNvPr id="9604" name="Rectangle 388"/>
                <p:cNvSpPr>
                  <a:spLocks noChangeArrowheads="1"/>
                </p:cNvSpPr>
                <p:nvPr/>
              </p:nvSpPr>
              <p:spPr bwMode="auto">
                <a:xfrm>
                  <a:off x="192" y="1248"/>
                  <a:ext cx="1615" cy="1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algn="ctr">
                    <a:spcBef>
                      <a:spcPct val="20000"/>
                    </a:spcBef>
                  </a:pPr>
                  <a:r>
                    <a:rPr lang="cs-CZ" sz="2000" i="1">
                      <a:solidFill>
                        <a:srgbClr val="1F1A17"/>
                      </a:solidFill>
                    </a:rPr>
                    <a:t>- dostatečný tok fotonů</a:t>
                  </a:r>
                  <a:endParaRPr lang="cs-CZ" sz="1400"/>
                </a:p>
              </p:txBody>
            </p:sp>
            <p:sp>
              <p:nvSpPr>
                <p:cNvPr id="9605" name="Rectangle 389"/>
                <p:cNvSpPr>
                  <a:spLocks noChangeArrowheads="1"/>
                </p:cNvSpPr>
                <p:nvPr/>
              </p:nvSpPr>
              <p:spPr bwMode="auto">
                <a:xfrm>
                  <a:off x="192" y="1425"/>
                  <a:ext cx="2122" cy="1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algn="ctr">
                    <a:spcBef>
                      <a:spcPct val="20000"/>
                    </a:spcBef>
                  </a:pPr>
                  <a:r>
                    <a:rPr lang="cs-CZ" sz="2000" i="1">
                      <a:solidFill>
                        <a:srgbClr val="1F1A17"/>
                      </a:solidFill>
                    </a:rPr>
                    <a:t>- nízká emise a rozptyl pozadí</a:t>
                  </a:r>
                  <a:endParaRPr lang="cs-CZ" sz="1400"/>
                </a:p>
              </p:txBody>
            </p:sp>
            <p:sp>
              <p:nvSpPr>
                <p:cNvPr id="9606" name="Rectangle 390"/>
                <p:cNvSpPr>
                  <a:spLocks noChangeArrowheads="1"/>
                </p:cNvSpPr>
                <p:nvPr/>
              </p:nvSpPr>
              <p:spPr bwMode="auto">
                <a:xfrm>
                  <a:off x="203" y="1601"/>
                  <a:ext cx="1093" cy="1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algn="ctr">
                    <a:spcBef>
                      <a:spcPct val="20000"/>
                    </a:spcBef>
                  </a:pPr>
                  <a:r>
                    <a:rPr lang="cs-CZ" sz="2000" i="1">
                      <a:solidFill>
                        <a:srgbClr val="1F1A17"/>
                      </a:solidFill>
                    </a:rPr>
                    <a:t>- dobrá stabilita</a:t>
                  </a:r>
                  <a:endParaRPr lang="cs-CZ" sz="1400"/>
                </a:p>
              </p:txBody>
            </p:sp>
          </p:grpSp>
          <p:sp>
            <p:nvSpPr>
              <p:cNvPr id="9607" name="Text Box 391"/>
              <p:cNvSpPr txBox="1">
                <a:spLocks noChangeArrowheads="1"/>
              </p:cNvSpPr>
              <p:nvPr/>
            </p:nvSpPr>
            <p:spPr bwMode="auto">
              <a:xfrm>
                <a:off x="1440" y="1728"/>
                <a:ext cx="408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CFFCC">
                            <a:gamma/>
                            <a:tint val="34510"/>
                            <a:invGamma/>
                          </a:srgbClr>
                        </a:gs>
                        <a:gs pos="100000">
                          <a:srgbClr val="CCFFCC"/>
                        </a:gs>
                      </a:gsLst>
                      <a:lin ang="540000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endParaRPr lang="cs-CZ" sz="1400"/>
              </a:p>
            </p:txBody>
          </p:sp>
        </p:grpSp>
        <p:sp>
          <p:nvSpPr>
            <p:cNvPr id="9609" name="Text Box 393"/>
            <p:cNvSpPr txBox="1">
              <a:spLocks noChangeArrowheads="1"/>
            </p:cNvSpPr>
            <p:nvPr/>
          </p:nvSpPr>
          <p:spPr bwMode="auto">
            <a:xfrm>
              <a:off x="432" y="1824"/>
              <a:ext cx="484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 sz="1600"/>
                <a:t>(při RT měřeních je třeba jít až na ~pmol, při nízkých T stačí koncentr. 1-100 nmol)</a:t>
              </a:r>
            </a:p>
          </p:txBody>
        </p:sp>
      </p:grpSp>
      <p:grpSp>
        <p:nvGrpSpPr>
          <p:cNvPr id="9612" name="Group 396"/>
          <p:cNvGrpSpPr>
            <a:grpSpLocks/>
          </p:cNvGrpSpPr>
          <p:nvPr/>
        </p:nvGrpSpPr>
        <p:grpSpPr bwMode="auto">
          <a:xfrm>
            <a:off x="420688" y="5029200"/>
            <a:ext cx="8529637" cy="1631950"/>
            <a:chOff x="265" y="3168"/>
            <a:chExt cx="5373" cy="1028"/>
          </a:xfrm>
        </p:grpSpPr>
        <p:sp>
          <p:nvSpPr>
            <p:cNvPr id="9358" name="Rectangle 142"/>
            <p:cNvSpPr>
              <a:spLocks noChangeArrowheads="1"/>
            </p:cNvSpPr>
            <p:nvPr/>
          </p:nvSpPr>
          <p:spPr bwMode="auto">
            <a:xfrm>
              <a:off x="959" y="3168"/>
              <a:ext cx="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2000" i="1">
                  <a:solidFill>
                    <a:srgbClr val="1F1A17"/>
                  </a:solidFill>
                </a:rPr>
                <a:t> </a:t>
              </a:r>
              <a:endParaRPr lang="cs-CZ" sz="1400"/>
            </a:p>
          </p:txBody>
        </p:sp>
        <p:sp>
          <p:nvSpPr>
            <p:cNvPr id="9359" name="Freeform 143"/>
            <p:cNvSpPr>
              <a:spLocks/>
            </p:cNvSpPr>
            <p:nvPr/>
          </p:nvSpPr>
          <p:spPr bwMode="auto">
            <a:xfrm>
              <a:off x="5605" y="3881"/>
              <a:ext cx="11" cy="13"/>
            </a:xfrm>
            <a:custGeom>
              <a:avLst/>
              <a:gdLst>
                <a:gd name="T0" fmla="*/ 0 w 43"/>
                <a:gd name="T1" fmla="*/ 55 h 55"/>
                <a:gd name="T2" fmla="*/ 43 w 43"/>
                <a:gd name="T3" fmla="*/ 27 h 55"/>
                <a:gd name="T4" fmla="*/ 0 w 43"/>
                <a:gd name="T5" fmla="*/ 0 h 55"/>
                <a:gd name="T6" fmla="*/ 0 w 43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55">
                  <a:moveTo>
                    <a:pt x="0" y="55"/>
                  </a:moveTo>
                  <a:lnTo>
                    <a:pt x="43" y="27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9361" name="Rectangle 145"/>
            <p:cNvSpPr>
              <a:spLocks noChangeArrowheads="1"/>
            </p:cNvSpPr>
            <p:nvPr/>
          </p:nvSpPr>
          <p:spPr bwMode="auto">
            <a:xfrm>
              <a:off x="323" y="3347"/>
              <a:ext cx="235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2000" i="1">
                  <a:solidFill>
                    <a:srgbClr val="1F1A17"/>
                  </a:solidFill>
                </a:rPr>
                <a:t>    - spektrálně selektivní excitace</a:t>
              </a:r>
              <a:endParaRPr lang="cs-CZ" sz="1400"/>
            </a:p>
          </p:txBody>
        </p:sp>
        <p:sp>
          <p:nvSpPr>
            <p:cNvPr id="9362" name="Rectangle 146"/>
            <p:cNvSpPr>
              <a:spLocks noChangeArrowheads="1"/>
            </p:cNvSpPr>
            <p:nvPr/>
          </p:nvSpPr>
          <p:spPr bwMode="auto">
            <a:xfrm>
              <a:off x="347" y="3527"/>
              <a:ext cx="254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2000" i="1">
                  <a:solidFill>
                    <a:srgbClr val="1F1A17"/>
                  </a:solidFill>
                </a:rPr>
                <a:t>     uvnitř nehomogenního abs. pásu</a:t>
              </a:r>
              <a:endParaRPr lang="cs-CZ" sz="1400"/>
            </a:p>
          </p:txBody>
        </p:sp>
        <p:sp>
          <p:nvSpPr>
            <p:cNvPr id="9363" name="Rectangle 147"/>
            <p:cNvSpPr>
              <a:spLocks noChangeArrowheads="1"/>
            </p:cNvSpPr>
            <p:nvPr/>
          </p:nvSpPr>
          <p:spPr bwMode="auto">
            <a:xfrm>
              <a:off x="332" y="3168"/>
              <a:ext cx="1395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2000" b="1" i="1">
                  <a:solidFill>
                    <a:srgbClr val="1F1A17"/>
                  </a:solidFill>
                </a:rPr>
                <a:t>Spektrální selekce</a:t>
              </a:r>
              <a:endParaRPr lang="cs-CZ" sz="1400"/>
            </a:p>
          </p:txBody>
        </p:sp>
        <p:sp>
          <p:nvSpPr>
            <p:cNvPr id="9364" name="Rectangle 148"/>
            <p:cNvSpPr>
              <a:spLocks noChangeArrowheads="1"/>
            </p:cNvSpPr>
            <p:nvPr/>
          </p:nvSpPr>
          <p:spPr bwMode="auto">
            <a:xfrm>
              <a:off x="3522" y="3363"/>
              <a:ext cx="912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1400" i="1">
                  <a:solidFill>
                    <a:srgbClr val="1F1A17"/>
                  </a:solidFill>
                </a:rPr>
                <a:t>Nehomogenní pás</a:t>
              </a:r>
              <a:endParaRPr lang="cs-CZ" sz="1400"/>
            </a:p>
          </p:txBody>
        </p:sp>
        <p:sp>
          <p:nvSpPr>
            <p:cNvPr id="9365" name="Rectangle 149"/>
            <p:cNvSpPr>
              <a:spLocks noChangeArrowheads="1"/>
            </p:cNvSpPr>
            <p:nvPr/>
          </p:nvSpPr>
          <p:spPr bwMode="auto">
            <a:xfrm>
              <a:off x="3114" y="3495"/>
              <a:ext cx="121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1400" i="1">
                  <a:solidFill>
                    <a:srgbClr val="1F1A17"/>
                  </a:solidFill>
                </a:rPr>
                <a:t>homog. šířka spekt. čáry</a:t>
              </a:r>
              <a:endParaRPr lang="cs-CZ" sz="1400"/>
            </a:p>
          </p:txBody>
        </p:sp>
        <p:sp>
          <p:nvSpPr>
            <p:cNvPr id="9366" name="Rectangle 150"/>
            <p:cNvSpPr>
              <a:spLocks noChangeArrowheads="1"/>
            </p:cNvSpPr>
            <p:nvPr/>
          </p:nvSpPr>
          <p:spPr bwMode="auto">
            <a:xfrm>
              <a:off x="3645" y="3612"/>
              <a:ext cx="670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1400" i="1">
                  <a:solidFill>
                    <a:srgbClr val="1F1A17"/>
                  </a:solidFill>
                </a:rPr>
                <a:t>laserová čára</a:t>
              </a:r>
              <a:endParaRPr lang="cs-CZ" sz="1400"/>
            </a:p>
          </p:txBody>
        </p:sp>
        <p:sp>
          <p:nvSpPr>
            <p:cNvPr id="9367" name="Rectangle 151"/>
            <p:cNvSpPr>
              <a:spLocks noChangeArrowheads="1"/>
            </p:cNvSpPr>
            <p:nvPr/>
          </p:nvSpPr>
          <p:spPr bwMode="auto">
            <a:xfrm>
              <a:off x="265" y="3815"/>
              <a:ext cx="391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1600" i="1">
                  <a:solidFill>
                    <a:srgbClr val="1F1A17"/>
                  </a:solidFill>
                </a:rPr>
                <a:t>- frekvence laseru bude v rezonanci pouze s malou částí souboru NK</a:t>
              </a:r>
              <a:endParaRPr lang="cs-CZ" sz="1400"/>
            </a:p>
          </p:txBody>
        </p:sp>
        <p:grpSp>
          <p:nvGrpSpPr>
            <p:cNvPr id="9368" name="Group 152"/>
            <p:cNvGrpSpPr>
              <a:grpSpLocks/>
            </p:cNvGrpSpPr>
            <p:nvPr/>
          </p:nvGrpSpPr>
          <p:grpSpPr bwMode="auto">
            <a:xfrm>
              <a:off x="4273" y="3446"/>
              <a:ext cx="1365" cy="518"/>
              <a:chOff x="4273" y="3322"/>
              <a:chExt cx="1365" cy="518"/>
            </a:xfrm>
          </p:grpSpPr>
          <p:sp>
            <p:nvSpPr>
              <p:cNvPr id="9369" name="Freeform 153"/>
              <p:cNvSpPr>
                <a:spLocks/>
              </p:cNvSpPr>
              <p:nvPr/>
            </p:nvSpPr>
            <p:spPr bwMode="auto">
              <a:xfrm>
                <a:off x="4361" y="3611"/>
                <a:ext cx="325" cy="85"/>
              </a:xfrm>
              <a:custGeom>
                <a:avLst/>
                <a:gdLst>
                  <a:gd name="T0" fmla="*/ 1299 w 1299"/>
                  <a:gd name="T1" fmla="*/ 285 h 342"/>
                  <a:gd name="T2" fmla="*/ 13 w 1299"/>
                  <a:gd name="T3" fmla="*/ 0 h 342"/>
                  <a:gd name="T4" fmla="*/ 0 w 1299"/>
                  <a:gd name="T5" fmla="*/ 57 h 342"/>
                  <a:gd name="T6" fmla="*/ 1287 w 1299"/>
                  <a:gd name="T7" fmla="*/ 342 h 342"/>
                  <a:gd name="T8" fmla="*/ 1299 w 1299"/>
                  <a:gd name="T9" fmla="*/ 285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9" h="342">
                    <a:moveTo>
                      <a:pt x="1299" y="285"/>
                    </a:moveTo>
                    <a:lnTo>
                      <a:pt x="13" y="0"/>
                    </a:lnTo>
                    <a:lnTo>
                      <a:pt x="0" y="57"/>
                    </a:lnTo>
                    <a:lnTo>
                      <a:pt x="1287" y="342"/>
                    </a:lnTo>
                    <a:lnTo>
                      <a:pt x="1299" y="285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grpSp>
            <p:nvGrpSpPr>
              <p:cNvPr id="9370" name="Group 154"/>
              <p:cNvGrpSpPr>
                <a:grpSpLocks/>
              </p:cNvGrpSpPr>
              <p:nvPr/>
            </p:nvGrpSpPr>
            <p:grpSpPr bwMode="auto">
              <a:xfrm>
                <a:off x="4273" y="3322"/>
                <a:ext cx="1365" cy="518"/>
                <a:chOff x="4273" y="3294"/>
                <a:chExt cx="1365" cy="518"/>
              </a:xfrm>
            </p:grpSpPr>
            <p:sp>
              <p:nvSpPr>
                <p:cNvPr id="9371" name="Freeform 155"/>
                <p:cNvSpPr>
                  <a:spLocks/>
                </p:cNvSpPr>
                <p:nvPr/>
              </p:nvSpPr>
              <p:spPr bwMode="auto">
                <a:xfrm>
                  <a:off x="5532" y="3715"/>
                  <a:ext cx="73" cy="55"/>
                </a:xfrm>
                <a:custGeom>
                  <a:avLst/>
                  <a:gdLst>
                    <a:gd name="T0" fmla="*/ 291 w 291"/>
                    <a:gd name="T1" fmla="*/ 221 h 221"/>
                    <a:gd name="T2" fmla="*/ 291 w 291"/>
                    <a:gd name="T3" fmla="*/ 166 h 221"/>
                    <a:gd name="T4" fmla="*/ 34 w 291"/>
                    <a:gd name="T5" fmla="*/ 0 h 221"/>
                    <a:gd name="T6" fmla="*/ 0 w 291"/>
                    <a:gd name="T7" fmla="*/ 54 h 221"/>
                    <a:gd name="T8" fmla="*/ 257 w 291"/>
                    <a:gd name="T9" fmla="*/ 221 h 221"/>
                    <a:gd name="T10" fmla="*/ 257 w 291"/>
                    <a:gd name="T11" fmla="*/ 166 h 221"/>
                    <a:gd name="T12" fmla="*/ 291 w 291"/>
                    <a:gd name="T13" fmla="*/ 221 h 2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1" h="221">
                      <a:moveTo>
                        <a:pt x="291" y="221"/>
                      </a:moveTo>
                      <a:lnTo>
                        <a:pt x="291" y="166"/>
                      </a:lnTo>
                      <a:lnTo>
                        <a:pt x="34" y="0"/>
                      </a:lnTo>
                      <a:lnTo>
                        <a:pt x="0" y="54"/>
                      </a:lnTo>
                      <a:lnTo>
                        <a:pt x="257" y="221"/>
                      </a:lnTo>
                      <a:lnTo>
                        <a:pt x="257" y="166"/>
                      </a:lnTo>
                      <a:lnTo>
                        <a:pt x="291" y="221"/>
                      </a:lnTo>
                      <a:close/>
                    </a:path>
                  </a:pathLst>
                </a:custGeom>
                <a:solidFill>
                  <a:srgbClr val="1F1A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72" name="Freeform 156"/>
                <p:cNvSpPr>
                  <a:spLocks/>
                </p:cNvSpPr>
                <p:nvPr/>
              </p:nvSpPr>
              <p:spPr bwMode="auto">
                <a:xfrm>
                  <a:off x="5532" y="3757"/>
                  <a:ext cx="73" cy="55"/>
                </a:xfrm>
                <a:custGeom>
                  <a:avLst/>
                  <a:gdLst>
                    <a:gd name="T0" fmla="*/ 19 w 293"/>
                    <a:gd name="T1" fmla="*/ 194 h 221"/>
                    <a:gd name="T2" fmla="*/ 36 w 293"/>
                    <a:gd name="T3" fmla="*/ 221 h 221"/>
                    <a:gd name="T4" fmla="*/ 293 w 293"/>
                    <a:gd name="T5" fmla="*/ 55 h 221"/>
                    <a:gd name="T6" fmla="*/ 259 w 293"/>
                    <a:gd name="T7" fmla="*/ 0 h 221"/>
                    <a:gd name="T8" fmla="*/ 0 w 293"/>
                    <a:gd name="T9" fmla="*/ 166 h 221"/>
                    <a:gd name="T10" fmla="*/ 19 w 293"/>
                    <a:gd name="T11" fmla="*/ 194 h 2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93" h="221">
                      <a:moveTo>
                        <a:pt x="19" y="194"/>
                      </a:moveTo>
                      <a:lnTo>
                        <a:pt x="36" y="221"/>
                      </a:lnTo>
                      <a:lnTo>
                        <a:pt x="293" y="55"/>
                      </a:lnTo>
                      <a:lnTo>
                        <a:pt x="259" y="0"/>
                      </a:lnTo>
                      <a:lnTo>
                        <a:pt x="0" y="166"/>
                      </a:lnTo>
                      <a:lnTo>
                        <a:pt x="19" y="194"/>
                      </a:lnTo>
                      <a:close/>
                    </a:path>
                  </a:pathLst>
                </a:custGeom>
                <a:solidFill>
                  <a:srgbClr val="1F1A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73" name="Freeform 157"/>
                <p:cNvSpPr>
                  <a:spLocks/>
                </p:cNvSpPr>
                <p:nvPr/>
              </p:nvSpPr>
              <p:spPr bwMode="auto">
                <a:xfrm>
                  <a:off x="4587" y="3451"/>
                  <a:ext cx="110" cy="83"/>
                </a:xfrm>
                <a:custGeom>
                  <a:avLst/>
                  <a:gdLst>
                    <a:gd name="T0" fmla="*/ 98 w 439"/>
                    <a:gd name="T1" fmla="*/ 0 h 334"/>
                    <a:gd name="T2" fmla="*/ 100 w 439"/>
                    <a:gd name="T3" fmla="*/ 7 h 334"/>
                    <a:gd name="T4" fmla="*/ 101 w 439"/>
                    <a:gd name="T5" fmla="*/ 19 h 334"/>
                    <a:gd name="T6" fmla="*/ 102 w 439"/>
                    <a:gd name="T7" fmla="*/ 29 h 334"/>
                    <a:gd name="T8" fmla="*/ 104 w 439"/>
                    <a:gd name="T9" fmla="*/ 41 h 334"/>
                    <a:gd name="T10" fmla="*/ 105 w 439"/>
                    <a:gd name="T11" fmla="*/ 53 h 334"/>
                    <a:gd name="T12" fmla="*/ 105 w 439"/>
                    <a:gd name="T13" fmla="*/ 65 h 334"/>
                    <a:gd name="T14" fmla="*/ 105 w 439"/>
                    <a:gd name="T15" fmla="*/ 76 h 334"/>
                    <a:gd name="T16" fmla="*/ 105 w 439"/>
                    <a:gd name="T17" fmla="*/ 88 h 334"/>
                    <a:gd name="T18" fmla="*/ 105 w 439"/>
                    <a:gd name="T19" fmla="*/ 98 h 334"/>
                    <a:gd name="T20" fmla="*/ 104 w 439"/>
                    <a:gd name="T21" fmla="*/ 109 h 334"/>
                    <a:gd name="T22" fmla="*/ 102 w 439"/>
                    <a:gd name="T23" fmla="*/ 121 h 334"/>
                    <a:gd name="T24" fmla="*/ 101 w 439"/>
                    <a:gd name="T25" fmla="*/ 132 h 334"/>
                    <a:gd name="T26" fmla="*/ 100 w 439"/>
                    <a:gd name="T27" fmla="*/ 142 h 334"/>
                    <a:gd name="T28" fmla="*/ 97 w 439"/>
                    <a:gd name="T29" fmla="*/ 153 h 334"/>
                    <a:gd name="T30" fmla="*/ 96 w 439"/>
                    <a:gd name="T31" fmla="*/ 164 h 334"/>
                    <a:gd name="T32" fmla="*/ 93 w 439"/>
                    <a:gd name="T33" fmla="*/ 174 h 334"/>
                    <a:gd name="T34" fmla="*/ 89 w 439"/>
                    <a:gd name="T35" fmla="*/ 185 h 334"/>
                    <a:gd name="T36" fmla="*/ 86 w 439"/>
                    <a:gd name="T37" fmla="*/ 194 h 334"/>
                    <a:gd name="T38" fmla="*/ 82 w 439"/>
                    <a:gd name="T39" fmla="*/ 205 h 334"/>
                    <a:gd name="T40" fmla="*/ 78 w 439"/>
                    <a:gd name="T41" fmla="*/ 215 h 334"/>
                    <a:gd name="T42" fmla="*/ 74 w 439"/>
                    <a:gd name="T43" fmla="*/ 225 h 334"/>
                    <a:gd name="T44" fmla="*/ 69 w 439"/>
                    <a:gd name="T45" fmla="*/ 235 h 334"/>
                    <a:gd name="T46" fmla="*/ 64 w 439"/>
                    <a:gd name="T47" fmla="*/ 245 h 334"/>
                    <a:gd name="T48" fmla="*/ 58 w 439"/>
                    <a:gd name="T49" fmla="*/ 255 h 334"/>
                    <a:gd name="T50" fmla="*/ 53 w 439"/>
                    <a:gd name="T51" fmla="*/ 265 h 334"/>
                    <a:gd name="T52" fmla="*/ 48 w 439"/>
                    <a:gd name="T53" fmla="*/ 274 h 334"/>
                    <a:gd name="T54" fmla="*/ 41 w 439"/>
                    <a:gd name="T55" fmla="*/ 283 h 334"/>
                    <a:gd name="T56" fmla="*/ 34 w 439"/>
                    <a:gd name="T57" fmla="*/ 293 h 334"/>
                    <a:gd name="T58" fmla="*/ 28 w 439"/>
                    <a:gd name="T59" fmla="*/ 302 h 334"/>
                    <a:gd name="T60" fmla="*/ 20 w 439"/>
                    <a:gd name="T61" fmla="*/ 311 h 334"/>
                    <a:gd name="T62" fmla="*/ 12 w 439"/>
                    <a:gd name="T63" fmla="*/ 320 h 334"/>
                    <a:gd name="T64" fmla="*/ 5 w 439"/>
                    <a:gd name="T65" fmla="*/ 330 h 334"/>
                    <a:gd name="T66" fmla="*/ 439 w 439"/>
                    <a:gd name="T67" fmla="*/ 281 h 3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439" h="334">
                      <a:moveTo>
                        <a:pt x="439" y="281"/>
                      </a:moveTo>
                      <a:lnTo>
                        <a:pt x="98" y="0"/>
                      </a:lnTo>
                      <a:lnTo>
                        <a:pt x="98" y="0"/>
                      </a:lnTo>
                      <a:lnTo>
                        <a:pt x="100" y="7"/>
                      </a:lnTo>
                      <a:lnTo>
                        <a:pt x="100" y="12"/>
                      </a:lnTo>
                      <a:lnTo>
                        <a:pt x="101" y="19"/>
                      </a:lnTo>
                      <a:lnTo>
                        <a:pt x="102" y="24"/>
                      </a:lnTo>
                      <a:lnTo>
                        <a:pt x="102" y="29"/>
                      </a:lnTo>
                      <a:lnTo>
                        <a:pt x="104" y="36"/>
                      </a:lnTo>
                      <a:lnTo>
                        <a:pt x="104" y="41"/>
                      </a:lnTo>
                      <a:lnTo>
                        <a:pt x="104" y="48"/>
                      </a:lnTo>
                      <a:lnTo>
                        <a:pt x="105" y="53"/>
                      </a:lnTo>
                      <a:lnTo>
                        <a:pt x="105" y="59"/>
                      </a:lnTo>
                      <a:lnTo>
                        <a:pt x="105" y="65"/>
                      </a:lnTo>
                      <a:lnTo>
                        <a:pt x="105" y="70"/>
                      </a:lnTo>
                      <a:lnTo>
                        <a:pt x="105" y="76"/>
                      </a:lnTo>
                      <a:lnTo>
                        <a:pt x="105" y="81"/>
                      </a:lnTo>
                      <a:lnTo>
                        <a:pt x="105" y="88"/>
                      </a:lnTo>
                      <a:lnTo>
                        <a:pt x="105" y="93"/>
                      </a:lnTo>
                      <a:lnTo>
                        <a:pt x="105" y="98"/>
                      </a:lnTo>
                      <a:lnTo>
                        <a:pt x="105" y="104"/>
                      </a:lnTo>
                      <a:lnTo>
                        <a:pt x="104" y="109"/>
                      </a:lnTo>
                      <a:lnTo>
                        <a:pt x="104" y="114"/>
                      </a:lnTo>
                      <a:lnTo>
                        <a:pt x="102" y="121"/>
                      </a:lnTo>
                      <a:lnTo>
                        <a:pt x="102" y="126"/>
                      </a:lnTo>
                      <a:lnTo>
                        <a:pt x="101" y="132"/>
                      </a:lnTo>
                      <a:lnTo>
                        <a:pt x="101" y="137"/>
                      </a:lnTo>
                      <a:lnTo>
                        <a:pt x="100" y="142"/>
                      </a:lnTo>
                      <a:lnTo>
                        <a:pt x="98" y="148"/>
                      </a:lnTo>
                      <a:lnTo>
                        <a:pt x="97" y="153"/>
                      </a:lnTo>
                      <a:lnTo>
                        <a:pt x="97" y="158"/>
                      </a:lnTo>
                      <a:lnTo>
                        <a:pt x="96" y="164"/>
                      </a:lnTo>
                      <a:lnTo>
                        <a:pt x="94" y="169"/>
                      </a:lnTo>
                      <a:lnTo>
                        <a:pt x="93" y="174"/>
                      </a:lnTo>
                      <a:lnTo>
                        <a:pt x="90" y="180"/>
                      </a:lnTo>
                      <a:lnTo>
                        <a:pt x="89" y="185"/>
                      </a:lnTo>
                      <a:lnTo>
                        <a:pt x="88" y="190"/>
                      </a:lnTo>
                      <a:lnTo>
                        <a:pt x="86" y="194"/>
                      </a:lnTo>
                      <a:lnTo>
                        <a:pt x="84" y="199"/>
                      </a:lnTo>
                      <a:lnTo>
                        <a:pt x="82" y="205"/>
                      </a:lnTo>
                      <a:lnTo>
                        <a:pt x="81" y="210"/>
                      </a:lnTo>
                      <a:lnTo>
                        <a:pt x="78" y="215"/>
                      </a:lnTo>
                      <a:lnTo>
                        <a:pt x="76" y="221"/>
                      </a:lnTo>
                      <a:lnTo>
                        <a:pt x="74" y="225"/>
                      </a:lnTo>
                      <a:lnTo>
                        <a:pt x="72" y="230"/>
                      </a:lnTo>
                      <a:lnTo>
                        <a:pt x="69" y="235"/>
                      </a:lnTo>
                      <a:lnTo>
                        <a:pt x="66" y="241"/>
                      </a:lnTo>
                      <a:lnTo>
                        <a:pt x="64" y="245"/>
                      </a:lnTo>
                      <a:lnTo>
                        <a:pt x="61" y="250"/>
                      </a:lnTo>
                      <a:lnTo>
                        <a:pt x="58" y="255"/>
                      </a:lnTo>
                      <a:lnTo>
                        <a:pt x="56" y="259"/>
                      </a:lnTo>
                      <a:lnTo>
                        <a:pt x="53" y="265"/>
                      </a:lnTo>
                      <a:lnTo>
                        <a:pt x="50" y="269"/>
                      </a:lnTo>
                      <a:lnTo>
                        <a:pt x="48" y="274"/>
                      </a:lnTo>
                      <a:lnTo>
                        <a:pt x="44" y="279"/>
                      </a:lnTo>
                      <a:lnTo>
                        <a:pt x="41" y="283"/>
                      </a:lnTo>
                      <a:lnTo>
                        <a:pt x="37" y="289"/>
                      </a:lnTo>
                      <a:lnTo>
                        <a:pt x="34" y="293"/>
                      </a:lnTo>
                      <a:lnTo>
                        <a:pt x="30" y="298"/>
                      </a:lnTo>
                      <a:lnTo>
                        <a:pt x="28" y="302"/>
                      </a:lnTo>
                      <a:lnTo>
                        <a:pt x="24" y="307"/>
                      </a:lnTo>
                      <a:lnTo>
                        <a:pt x="20" y="311"/>
                      </a:lnTo>
                      <a:lnTo>
                        <a:pt x="16" y="315"/>
                      </a:lnTo>
                      <a:lnTo>
                        <a:pt x="12" y="320"/>
                      </a:lnTo>
                      <a:lnTo>
                        <a:pt x="9" y="324"/>
                      </a:lnTo>
                      <a:lnTo>
                        <a:pt x="5" y="330"/>
                      </a:lnTo>
                      <a:lnTo>
                        <a:pt x="0" y="334"/>
                      </a:lnTo>
                      <a:lnTo>
                        <a:pt x="439" y="281"/>
                      </a:lnTo>
                      <a:lnTo>
                        <a:pt x="439" y="281"/>
                      </a:lnTo>
                      <a:close/>
                    </a:path>
                  </a:pathLst>
                </a:custGeom>
                <a:solidFill>
                  <a:srgbClr val="1F1A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74" name="Freeform 158"/>
                <p:cNvSpPr>
                  <a:spLocks/>
                </p:cNvSpPr>
                <p:nvPr/>
              </p:nvSpPr>
              <p:spPr bwMode="auto">
                <a:xfrm>
                  <a:off x="4869" y="3298"/>
                  <a:ext cx="598" cy="445"/>
                </a:xfrm>
                <a:custGeom>
                  <a:avLst/>
                  <a:gdLst>
                    <a:gd name="T0" fmla="*/ 2336 w 2391"/>
                    <a:gd name="T1" fmla="*/ 1668 h 1779"/>
                    <a:gd name="T2" fmla="*/ 2229 w 2391"/>
                    <a:gd name="T3" fmla="*/ 1649 h 1779"/>
                    <a:gd name="T4" fmla="*/ 2128 w 2391"/>
                    <a:gd name="T5" fmla="*/ 1622 h 1779"/>
                    <a:gd name="T6" fmla="*/ 2030 w 2391"/>
                    <a:gd name="T7" fmla="*/ 1590 h 1779"/>
                    <a:gd name="T8" fmla="*/ 1935 w 2391"/>
                    <a:gd name="T9" fmla="*/ 1552 h 1779"/>
                    <a:gd name="T10" fmla="*/ 1844 w 2391"/>
                    <a:gd name="T11" fmla="*/ 1507 h 1779"/>
                    <a:gd name="T12" fmla="*/ 1757 w 2391"/>
                    <a:gd name="T13" fmla="*/ 1456 h 1779"/>
                    <a:gd name="T14" fmla="*/ 1671 w 2391"/>
                    <a:gd name="T15" fmla="*/ 1402 h 1779"/>
                    <a:gd name="T16" fmla="*/ 1589 w 2391"/>
                    <a:gd name="T17" fmla="*/ 1342 h 1779"/>
                    <a:gd name="T18" fmla="*/ 1510 w 2391"/>
                    <a:gd name="T19" fmla="*/ 1279 h 1779"/>
                    <a:gd name="T20" fmla="*/ 1433 w 2391"/>
                    <a:gd name="T21" fmla="*/ 1213 h 1779"/>
                    <a:gd name="T22" fmla="*/ 1358 w 2391"/>
                    <a:gd name="T23" fmla="*/ 1144 h 1779"/>
                    <a:gd name="T24" fmla="*/ 1250 w 2391"/>
                    <a:gd name="T25" fmla="*/ 1036 h 1779"/>
                    <a:gd name="T26" fmla="*/ 1112 w 2391"/>
                    <a:gd name="T27" fmla="*/ 887 h 1779"/>
                    <a:gd name="T28" fmla="*/ 916 w 2391"/>
                    <a:gd name="T29" fmla="*/ 661 h 1779"/>
                    <a:gd name="T30" fmla="*/ 728 w 2391"/>
                    <a:gd name="T31" fmla="*/ 448 h 1779"/>
                    <a:gd name="T32" fmla="*/ 635 w 2391"/>
                    <a:gd name="T33" fmla="*/ 350 h 1779"/>
                    <a:gd name="T34" fmla="*/ 572 w 2391"/>
                    <a:gd name="T35" fmla="*/ 289 h 1779"/>
                    <a:gd name="T36" fmla="*/ 510 w 2391"/>
                    <a:gd name="T37" fmla="*/ 231 h 1779"/>
                    <a:gd name="T38" fmla="*/ 447 w 2391"/>
                    <a:gd name="T39" fmla="*/ 179 h 1779"/>
                    <a:gd name="T40" fmla="*/ 382 w 2391"/>
                    <a:gd name="T41" fmla="*/ 132 h 1779"/>
                    <a:gd name="T42" fmla="*/ 317 w 2391"/>
                    <a:gd name="T43" fmla="*/ 90 h 1779"/>
                    <a:gd name="T44" fmla="*/ 250 w 2391"/>
                    <a:gd name="T45" fmla="*/ 57 h 1779"/>
                    <a:gd name="T46" fmla="*/ 181 w 2391"/>
                    <a:gd name="T47" fmla="*/ 29 h 1779"/>
                    <a:gd name="T48" fmla="*/ 109 w 2391"/>
                    <a:gd name="T49" fmla="*/ 11 h 1779"/>
                    <a:gd name="T50" fmla="*/ 37 w 2391"/>
                    <a:gd name="T51" fmla="*/ 1 h 1779"/>
                    <a:gd name="T52" fmla="*/ 0 w 2391"/>
                    <a:gd name="T53" fmla="*/ 106 h 1779"/>
                    <a:gd name="T54" fmla="*/ 60 w 2391"/>
                    <a:gd name="T55" fmla="*/ 110 h 1779"/>
                    <a:gd name="T56" fmla="*/ 118 w 2391"/>
                    <a:gd name="T57" fmla="*/ 122 h 1779"/>
                    <a:gd name="T58" fmla="*/ 177 w 2391"/>
                    <a:gd name="T59" fmla="*/ 142 h 1779"/>
                    <a:gd name="T60" fmla="*/ 235 w 2391"/>
                    <a:gd name="T61" fmla="*/ 168 h 1779"/>
                    <a:gd name="T62" fmla="*/ 294 w 2391"/>
                    <a:gd name="T63" fmla="*/ 201 h 1779"/>
                    <a:gd name="T64" fmla="*/ 351 w 2391"/>
                    <a:gd name="T65" fmla="*/ 241 h 1779"/>
                    <a:gd name="T66" fmla="*/ 410 w 2391"/>
                    <a:gd name="T67" fmla="*/ 287 h 1779"/>
                    <a:gd name="T68" fmla="*/ 470 w 2391"/>
                    <a:gd name="T69" fmla="*/ 338 h 1779"/>
                    <a:gd name="T70" fmla="*/ 528 w 2391"/>
                    <a:gd name="T71" fmla="*/ 394 h 1779"/>
                    <a:gd name="T72" fmla="*/ 588 w 2391"/>
                    <a:gd name="T73" fmla="*/ 455 h 1779"/>
                    <a:gd name="T74" fmla="*/ 710 w 2391"/>
                    <a:gd name="T75" fmla="*/ 586 h 1779"/>
                    <a:gd name="T76" fmla="*/ 965 w 2391"/>
                    <a:gd name="T77" fmla="*/ 882 h 1779"/>
                    <a:gd name="T78" fmla="*/ 1101 w 2391"/>
                    <a:gd name="T79" fmla="*/ 1033 h 1779"/>
                    <a:gd name="T80" fmla="*/ 1246 w 2391"/>
                    <a:gd name="T81" fmla="*/ 1183 h 1779"/>
                    <a:gd name="T82" fmla="*/ 1322 w 2391"/>
                    <a:gd name="T83" fmla="*/ 1257 h 1779"/>
                    <a:gd name="T84" fmla="*/ 1401 w 2391"/>
                    <a:gd name="T85" fmla="*/ 1327 h 1779"/>
                    <a:gd name="T86" fmla="*/ 1482 w 2391"/>
                    <a:gd name="T87" fmla="*/ 1395 h 1779"/>
                    <a:gd name="T88" fmla="*/ 1567 w 2391"/>
                    <a:gd name="T89" fmla="*/ 1459 h 1779"/>
                    <a:gd name="T90" fmla="*/ 1655 w 2391"/>
                    <a:gd name="T91" fmla="*/ 1519 h 1779"/>
                    <a:gd name="T92" fmla="*/ 1747 w 2391"/>
                    <a:gd name="T93" fmla="*/ 1574 h 1779"/>
                    <a:gd name="T94" fmla="*/ 1842 w 2391"/>
                    <a:gd name="T95" fmla="*/ 1625 h 1779"/>
                    <a:gd name="T96" fmla="*/ 1942 w 2391"/>
                    <a:gd name="T97" fmla="*/ 1670 h 1779"/>
                    <a:gd name="T98" fmla="*/ 2044 w 2391"/>
                    <a:gd name="T99" fmla="*/ 1709 h 1779"/>
                    <a:gd name="T100" fmla="*/ 2152 w 2391"/>
                    <a:gd name="T101" fmla="*/ 1741 h 1779"/>
                    <a:gd name="T102" fmla="*/ 2264 w 2391"/>
                    <a:gd name="T103" fmla="*/ 1763 h 1779"/>
                    <a:gd name="T104" fmla="*/ 2380 w 2391"/>
                    <a:gd name="T105" fmla="*/ 1779 h 17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2391" h="1779">
                      <a:moveTo>
                        <a:pt x="2391" y="1673"/>
                      </a:moveTo>
                      <a:lnTo>
                        <a:pt x="2336" y="1668"/>
                      </a:lnTo>
                      <a:lnTo>
                        <a:pt x="2283" y="1658"/>
                      </a:lnTo>
                      <a:lnTo>
                        <a:pt x="2229" y="1649"/>
                      </a:lnTo>
                      <a:lnTo>
                        <a:pt x="2177" y="1637"/>
                      </a:lnTo>
                      <a:lnTo>
                        <a:pt x="2128" y="1622"/>
                      </a:lnTo>
                      <a:lnTo>
                        <a:pt x="2078" y="1608"/>
                      </a:lnTo>
                      <a:lnTo>
                        <a:pt x="2030" y="1590"/>
                      </a:lnTo>
                      <a:lnTo>
                        <a:pt x="1982" y="1572"/>
                      </a:lnTo>
                      <a:lnTo>
                        <a:pt x="1935" y="1552"/>
                      </a:lnTo>
                      <a:lnTo>
                        <a:pt x="1890" y="1529"/>
                      </a:lnTo>
                      <a:lnTo>
                        <a:pt x="1844" y="1507"/>
                      </a:lnTo>
                      <a:lnTo>
                        <a:pt x="1799" y="1483"/>
                      </a:lnTo>
                      <a:lnTo>
                        <a:pt x="1757" y="1456"/>
                      </a:lnTo>
                      <a:lnTo>
                        <a:pt x="1714" y="1430"/>
                      </a:lnTo>
                      <a:lnTo>
                        <a:pt x="1671" y="1402"/>
                      </a:lnTo>
                      <a:lnTo>
                        <a:pt x="1630" y="1372"/>
                      </a:lnTo>
                      <a:lnTo>
                        <a:pt x="1589" y="1342"/>
                      </a:lnTo>
                      <a:lnTo>
                        <a:pt x="1549" y="1311"/>
                      </a:lnTo>
                      <a:lnTo>
                        <a:pt x="1510" y="1279"/>
                      </a:lnTo>
                      <a:lnTo>
                        <a:pt x="1472" y="1246"/>
                      </a:lnTo>
                      <a:lnTo>
                        <a:pt x="1433" y="1213"/>
                      </a:lnTo>
                      <a:lnTo>
                        <a:pt x="1396" y="1178"/>
                      </a:lnTo>
                      <a:lnTo>
                        <a:pt x="1358" y="1144"/>
                      </a:lnTo>
                      <a:lnTo>
                        <a:pt x="1322" y="1108"/>
                      </a:lnTo>
                      <a:lnTo>
                        <a:pt x="1250" y="1036"/>
                      </a:lnTo>
                      <a:lnTo>
                        <a:pt x="1180" y="961"/>
                      </a:lnTo>
                      <a:lnTo>
                        <a:pt x="1112" y="887"/>
                      </a:lnTo>
                      <a:lnTo>
                        <a:pt x="1045" y="811"/>
                      </a:lnTo>
                      <a:lnTo>
                        <a:pt x="916" y="661"/>
                      </a:lnTo>
                      <a:lnTo>
                        <a:pt x="790" y="517"/>
                      </a:lnTo>
                      <a:lnTo>
                        <a:pt x="728" y="448"/>
                      </a:lnTo>
                      <a:lnTo>
                        <a:pt x="666" y="382"/>
                      </a:lnTo>
                      <a:lnTo>
                        <a:pt x="635" y="350"/>
                      </a:lnTo>
                      <a:lnTo>
                        <a:pt x="603" y="318"/>
                      </a:lnTo>
                      <a:lnTo>
                        <a:pt x="572" y="289"/>
                      </a:lnTo>
                      <a:lnTo>
                        <a:pt x="542" y="259"/>
                      </a:lnTo>
                      <a:lnTo>
                        <a:pt x="510" y="231"/>
                      </a:lnTo>
                      <a:lnTo>
                        <a:pt x="479" y="205"/>
                      </a:lnTo>
                      <a:lnTo>
                        <a:pt x="447" y="179"/>
                      </a:lnTo>
                      <a:lnTo>
                        <a:pt x="415" y="154"/>
                      </a:lnTo>
                      <a:lnTo>
                        <a:pt x="382" y="132"/>
                      </a:lnTo>
                      <a:lnTo>
                        <a:pt x="350" y="110"/>
                      </a:lnTo>
                      <a:lnTo>
                        <a:pt x="317" y="90"/>
                      </a:lnTo>
                      <a:lnTo>
                        <a:pt x="283" y="73"/>
                      </a:lnTo>
                      <a:lnTo>
                        <a:pt x="250" y="57"/>
                      </a:lnTo>
                      <a:lnTo>
                        <a:pt x="215" y="43"/>
                      </a:lnTo>
                      <a:lnTo>
                        <a:pt x="181" y="29"/>
                      </a:lnTo>
                      <a:lnTo>
                        <a:pt x="145" y="20"/>
                      </a:lnTo>
                      <a:lnTo>
                        <a:pt x="109" y="11"/>
                      </a:lnTo>
                      <a:lnTo>
                        <a:pt x="73" y="5"/>
                      </a:lnTo>
                      <a:lnTo>
                        <a:pt x="37" y="1"/>
                      </a:lnTo>
                      <a:lnTo>
                        <a:pt x="0" y="0"/>
                      </a:lnTo>
                      <a:lnTo>
                        <a:pt x="0" y="106"/>
                      </a:lnTo>
                      <a:lnTo>
                        <a:pt x="29" y="108"/>
                      </a:lnTo>
                      <a:lnTo>
                        <a:pt x="60" y="110"/>
                      </a:lnTo>
                      <a:lnTo>
                        <a:pt x="89" y="116"/>
                      </a:lnTo>
                      <a:lnTo>
                        <a:pt x="118" y="122"/>
                      </a:lnTo>
                      <a:lnTo>
                        <a:pt x="148" y="132"/>
                      </a:lnTo>
                      <a:lnTo>
                        <a:pt x="177" y="142"/>
                      </a:lnTo>
                      <a:lnTo>
                        <a:pt x="206" y="154"/>
                      </a:lnTo>
                      <a:lnTo>
                        <a:pt x="235" y="168"/>
                      </a:lnTo>
                      <a:lnTo>
                        <a:pt x="265" y="183"/>
                      </a:lnTo>
                      <a:lnTo>
                        <a:pt x="294" y="201"/>
                      </a:lnTo>
                      <a:lnTo>
                        <a:pt x="323" y="221"/>
                      </a:lnTo>
                      <a:lnTo>
                        <a:pt x="351" y="241"/>
                      </a:lnTo>
                      <a:lnTo>
                        <a:pt x="381" y="263"/>
                      </a:lnTo>
                      <a:lnTo>
                        <a:pt x="410" y="287"/>
                      </a:lnTo>
                      <a:lnTo>
                        <a:pt x="441" y="311"/>
                      </a:lnTo>
                      <a:lnTo>
                        <a:pt x="470" y="338"/>
                      </a:lnTo>
                      <a:lnTo>
                        <a:pt x="499" y="366"/>
                      </a:lnTo>
                      <a:lnTo>
                        <a:pt x="528" y="394"/>
                      </a:lnTo>
                      <a:lnTo>
                        <a:pt x="559" y="424"/>
                      </a:lnTo>
                      <a:lnTo>
                        <a:pt x="588" y="455"/>
                      </a:lnTo>
                      <a:lnTo>
                        <a:pt x="648" y="520"/>
                      </a:lnTo>
                      <a:lnTo>
                        <a:pt x="710" y="586"/>
                      </a:lnTo>
                      <a:lnTo>
                        <a:pt x="835" y="731"/>
                      </a:lnTo>
                      <a:lnTo>
                        <a:pt x="965" y="882"/>
                      </a:lnTo>
                      <a:lnTo>
                        <a:pt x="1032" y="957"/>
                      </a:lnTo>
                      <a:lnTo>
                        <a:pt x="1101" y="1033"/>
                      </a:lnTo>
                      <a:lnTo>
                        <a:pt x="1173" y="1109"/>
                      </a:lnTo>
                      <a:lnTo>
                        <a:pt x="1246" y="1183"/>
                      </a:lnTo>
                      <a:lnTo>
                        <a:pt x="1284" y="1221"/>
                      </a:lnTo>
                      <a:lnTo>
                        <a:pt x="1322" y="1257"/>
                      </a:lnTo>
                      <a:lnTo>
                        <a:pt x="1361" y="1293"/>
                      </a:lnTo>
                      <a:lnTo>
                        <a:pt x="1401" y="1327"/>
                      </a:lnTo>
                      <a:lnTo>
                        <a:pt x="1441" y="1362"/>
                      </a:lnTo>
                      <a:lnTo>
                        <a:pt x="1482" y="1395"/>
                      </a:lnTo>
                      <a:lnTo>
                        <a:pt x="1525" y="1427"/>
                      </a:lnTo>
                      <a:lnTo>
                        <a:pt x="1567" y="1459"/>
                      </a:lnTo>
                      <a:lnTo>
                        <a:pt x="1611" y="1489"/>
                      </a:lnTo>
                      <a:lnTo>
                        <a:pt x="1655" y="1519"/>
                      </a:lnTo>
                      <a:lnTo>
                        <a:pt x="1701" y="1548"/>
                      </a:lnTo>
                      <a:lnTo>
                        <a:pt x="1747" y="1574"/>
                      </a:lnTo>
                      <a:lnTo>
                        <a:pt x="1794" y="1601"/>
                      </a:lnTo>
                      <a:lnTo>
                        <a:pt x="1842" y="1625"/>
                      </a:lnTo>
                      <a:lnTo>
                        <a:pt x="1891" y="1649"/>
                      </a:lnTo>
                      <a:lnTo>
                        <a:pt x="1942" y="1670"/>
                      </a:lnTo>
                      <a:lnTo>
                        <a:pt x="1992" y="1690"/>
                      </a:lnTo>
                      <a:lnTo>
                        <a:pt x="2044" y="1709"/>
                      </a:lnTo>
                      <a:lnTo>
                        <a:pt x="2098" y="1725"/>
                      </a:lnTo>
                      <a:lnTo>
                        <a:pt x="2152" y="1741"/>
                      </a:lnTo>
                      <a:lnTo>
                        <a:pt x="2208" y="1753"/>
                      </a:lnTo>
                      <a:lnTo>
                        <a:pt x="2264" y="1763"/>
                      </a:lnTo>
                      <a:lnTo>
                        <a:pt x="2321" y="1773"/>
                      </a:lnTo>
                      <a:lnTo>
                        <a:pt x="2380" y="1779"/>
                      </a:lnTo>
                      <a:lnTo>
                        <a:pt x="2391" y="1673"/>
                      </a:lnTo>
                      <a:close/>
                    </a:path>
                  </a:pathLst>
                </a:custGeom>
                <a:solidFill>
                  <a:srgbClr val="7972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75" name="Freeform 159"/>
                <p:cNvSpPr>
                  <a:spLocks/>
                </p:cNvSpPr>
                <p:nvPr/>
              </p:nvSpPr>
              <p:spPr bwMode="auto">
                <a:xfrm>
                  <a:off x="4595" y="3419"/>
                  <a:ext cx="138" cy="350"/>
                </a:xfrm>
                <a:custGeom>
                  <a:avLst/>
                  <a:gdLst>
                    <a:gd name="T0" fmla="*/ 551 w 551"/>
                    <a:gd name="T1" fmla="*/ 0 h 1399"/>
                    <a:gd name="T2" fmla="*/ 521 w 551"/>
                    <a:gd name="T3" fmla="*/ 8 h 1399"/>
                    <a:gd name="T4" fmla="*/ 501 w 551"/>
                    <a:gd name="T5" fmla="*/ 26 h 1399"/>
                    <a:gd name="T6" fmla="*/ 485 w 551"/>
                    <a:gd name="T7" fmla="*/ 48 h 1399"/>
                    <a:gd name="T8" fmla="*/ 472 w 551"/>
                    <a:gd name="T9" fmla="*/ 76 h 1399"/>
                    <a:gd name="T10" fmla="*/ 449 w 551"/>
                    <a:gd name="T11" fmla="*/ 145 h 1399"/>
                    <a:gd name="T12" fmla="*/ 429 w 551"/>
                    <a:gd name="T13" fmla="*/ 233 h 1399"/>
                    <a:gd name="T14" fmla="*/ 389 w 551"/>
                    <a:gd name="T15" fmla="*/ 448 h 1399"/>
                    <a:gd name="T16" fmla="*/ 345 w 551"/>
                    <a:gd name="T17" fmla="*/ 694 h 1399"/>
                    <a:gd name="T18" fmla="*/ 319 w 551"/>
                    <a:gd name="T19" fmla="*/ 820 h 1399"/>
                    <a:gd name="T20" fmla="*/ 289 w 551"/>
                    <a:gd name="T21" fmla="*/ 939 h 1399"/>
                    <a:gd name="T22" fmla="*/ 255 w 551"/>
                    <a:gd name="T23" fmla="*/ 1051 h 1399"/>
                    <a:gd name="T24" fmla="*/ 236 w 551"/>
                    <a:gd name="T25" fmla="*/ 1101 h 1399"/>
                    <a:gd name="T26" fmla="*/ 215 w 551"/>
                    <a:gd name="T27" fmla="*/ 1149 h 1399"/>
                    <a:gd name="T28" fmla="*/ 194 w 551"/>
                    <a:gd name="T29" fmla="*/ 1192 h 1399"/>
                    <a:gd name="T30" fmla="*/ 170 w 551"/>
                    <a:gd name="T31" fmla="*/ 1230 h 1399"/>
                    <a:gd name="T32" fmla="*/ 144 w 551"/>
                    <a:gd name="T33" fmla="*/ 1264 h 1399"/>
                    <a:gd name="T34" fmla="*/ 119 w 551"/>
                    <a:gd name="T35" fmla="*/ 1292 h 1399"/>
                    <a:gd name="T36" fmla="*/ 91 w 551"/>
                    <a:gd name="T37" fmla="*/ 1314 h 1399"/>
                    <a:gd name="T38" fmla="*/ 63 w 551"/>
                    <a:gd name="T39" fmla="*/ 1329 h 1399"/>
                    <a:gd name="T40" fmla="*/ 32 w 551"/>
                    <a:gd name="T41" fmla="*/ 1338 h 1399"/>
                    <a:gd name="T42" fmla="*/ 0 w 551"/>
                    <a:gd name="T43" fmla="*/ 1342 h 1399"/>
                    <a:gd name="T44" fmla="*/ 23 w 551"/>
                    <a:gd name="T45" fmla="*/ 1399 h 1399"/>
                    <a:gd name="T46" fmla="*/ 66 w 551"/>
                    <a:gd name="T47" fmla="*/ 1390 h 1399"/>
                    <a:gd name="T48" fmla="*/ 104 w 551"/>
                    <a:gd name="T49" fmla="*/ 1373 h 1399"/>
                    <a:gd name="T50" fmla="*/ 142 w 551"/>
                    <a:gd name="T51" fmla="*/ 1349 h 1399"/>
                    <a:gd name="T52" fmla="*/ 174 w 551"/>
                    <a:gd name="T53" fmla="*/ 1318 h 1399"/>
                    <a:gd name="T54" fmla="*/ 204 w 551"/>
                    <a:gd name="T55" fmla="*/ 1282 h 1399"/>
                    <a:gd name="T56" fmla="*/ 231 w 551"/>
                    <a:gd name="T57" fmla="*/ 1242 h 1399"/>
                    <a:gd name="T58" fmla="*/ 256 w 551"/>
                    <a:gd name="T59" fmla="*/ 1197 h 1399"/>
                    <a:gd name="T60" fmla="*/ 279 w 551"/>
                    <a:gd name="T61" fmla="*/ 1149 h 1399"/>
                    <a:gd name="T62" fmla="*/ 300 w 551"/>
                    <a:gd name="T63" fmla="*/ 1096 h 1399"/>
                    <a:gd name="T64" fmla="*/ 328 w 551"/>
                    <a:gd name="T65" fmla="*/ 1012 h 1399"/>
                    <a:gd name="T66" fmla="*/ 361 w 551"/>
                    <a:gd name="T67" fmla="*/ 894 h 1399"/>
                    <a:gd name="T68" fmla="*/ 389 w 551"/>
                    <a:gd name="T69" fmla="*/ 769 h 1399"/>
                    <a:gd name="T70" fmla="*/ 425 w 551"/>
                    <a:gd name="T71" fmla="*/ 580 h 1399"/>
                    <a:gd name="T72" fmla="*/ 467 w 551"/>
                    <a:gd name="T73" fmla="*/ 346 h 1399"/>
                    <a:gd name="T74" fmla="*/ 496 w 551"/>
                    <a:gd name="T75" fmla="*/ 200 h 1399"/>
                    <a:gd name="T76" fmla="*/ 516 w 551"/>
                    <a:gd name="T77" fmla="*/ 127 h 1399"/>
                    <a:gd name="T78" fmla="*/ 531 w 551"/>
                    <a:gd name="T79" fmla="*/ 87 h 1399"/>
                    <a:gd name="T80" fmla="*/ 540 w 551"/>
                    <a:gd name="T81" fmla="*/ 69 h 1399"/>
                    <a:gd name="T82" fmla="*/ 548 w 551"/>
                    <a:gd name="T83" fmla="*/ 60 h 1399"/>
                    <a:gd name="T84" fmla="*/ 551 w 551"/>
                    <a:gd name="T85" fmla="*/ 59 h 1399"/>
                    <a:gd name="T86" fmla="*/ 551 w 551"/>
                    <a:gd name="T87" fmla="*/ 59 h 1399"/>
                    <a:gd name="T88" fmla="*/ 551 w 551"/>
                    <a:gd name="T89" fmla="*/ 0 h 13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551" h="1399">
                      <a:moveTo>
                        <a:pt x="551" y="0"/>
                      </a:moveTo>
                      <a:lnTo>
                        <a:pt x="551" y="0"/>
                      </a:lnTo>
                      <a:lnTo>
                        <a:pt x="535" y="3"/>
                      </a:lnTo>
                      <a:lnTo>
                        <a:pt x="521" y="8"/>
                      </a:lnTo>
                      <a:lnTo>
                        <a:pt x="511" y="16"/>
                      </a:lnTo>
                      <a:lnTo>
                        <a:pt x="501" y="26"/>
                      </a:lnTo>
                      <a:lnTo>
                        <a:pt x="492" y="36"/>
                      </a:lnTo>
                      <a:lnTo>
                        <a:pt x="485" y="48"/>
                      </a:lnTo>
                      <a:lnTo>
                        <a:pt x="479" y="62"/>
                      </a:lnTo>
                      <a:lnTo>
                        <a:pt x="472" y="76"/>
                      </a:lnTo>
                      <a:lnTo>
                        <a:pt x="460" y="108"/>
                      </a:lnTo>
                      <a:lnTo>
                        <a:pt x="449" y="145"/>
                      </a:lnTo>
                      <a:lnTo>
                        <a:pt x="439" y="188"/>
                      </a:lnTo>
                      <a:lnTo>
                        <a:pt x="429" y="233"/>
                      </a:lnTo>
                      <a:lnTo>
                        <a:pt x="409" y="335"/>
                      </a:lnTo>
                      <a:lnTo>
                        <a:pt x="389" y="448"/>
                      </a:lnTo>
                      <a:lnTo>
                        <a:pt x="368" y="569"/>
                      </a:lnTo>
                      <a:lnTo>
                        <a:pt x="345" y="694"/>
                      </a:lnTo>
                      <a:lnTo>
                        <a:pt x="333" y="757"/>
                      </a:lnTo>
                      <a:lnTo>
                        <a:pt x="319" y="820"/>
                      </a:lnTo>
                      <a:lnTo>
                        <a:pt x="305" y="879"/>
                      </a:lnTo>
                      <a:lnTo>
                        <a:pt x="289" y="939"/>
                      </a:lnTo>
                      <a:lnTo>
                        <a:pt x="272" y="996"/>
                      </a:lnTo>
                      <a:lnTo>
                        <a:pt x="255" y="1051"/>
                      </a:lnTo>
                      <a:lnTo>
                        <a:pt x="246" y="1076"/>
                      </a:lnTo>
                      <a:lnTo>
                        <a:pt x="236" y="1101"/>
                      </a:lnTo>
                      <a:lnTo>
                        <a:pt x="226" y="1125"/>
                      </a:lnTo>
                      <a:lnTo>
                        <a:pt x="215" y="1149"/>
                      </a:lnTo>
                      <a:lnTo>
                        <a:pt x="204" y="1171"/>
                      </a:lnTo>
                      <a:lnTo>
                        <a:pt x="194" y="1192"/>
                      </a:lnTo>
                      <a:lnTo>
                        <a:pt x="182" y="1212"/>
                      </a:lnTo>
                      <a:lnTo>
                        <a:pt x="170" y="1230"/>
                      </a:lnTo>
                      <a:lnTo>
                        <a:pt x="158" y="1248"/>
                      </a:lnTo>
                      <a:lnTo>
                        <a:pt x="144" y="1264"/>
                      </a:lnTo>
                      <a:lnTo>
                        <a:pt x="132" y="1278"/>
                      </a:lnTo>
                      <a:lnTo>
                        <a:pt x="119" y="1292"/>
                      </a:lnTo>
                      <a:lnTo>
                        <a:pt x="104" y="1304"/>
                      </a:lnTo>
                      <a:lnTo>
                        <a:pt x="91" y="1314"/>
                      </a:lnTo>
                      <a:lnTo>
                        <a:pt x="78" y="1322"/>
                      </a:lnTo>
                      <a:lnTo>
                        <a:pt x="63" y="1329"/>
                      </a:lnTo>
                      <a:lnTo>
                        <a:pt x="48" y="1334"/>
                      </a:lnTo>
                      <a:lnTo>
                        <a:pt x="32" y="1338"/>
                      </a:lnTo>
                      <a:lnTo>
                        <a:pt x="18" y="1341"/>
                      </a:lnTo>
                      <a:lnTo>
                        <a:pt x="0" y="1342"/>
                      </a:lnTo>
                      <a:lnTo>
                        <a:pt x="0" y="1399"/>
                      </a:lnTo>
                      <a:lnTo>
                        <a:pt x="23" y="1399"/>
                      </a:lnTo>
                      <a:lnTo>
                        <a:pt x="44" y="1395"/>
                      </a:lnTo>
                      <a:lnTo>
                        <a:pt x="66" y="1390"/>
                      </a:lnTo>
                      <a:lnTo>
                        <a:pt x="86" y="1382"/>
                      </a:lnTo>
                      <a:lnTo>
                        <a:pt x="104" y="1373"/>
                      </a:lnTo>
                      <a:lnTo>
                        <a:pt x="123" y="1362"/>
                      </a:lnTo>
                      <a:lnTo>
                        <a:pt x="142" y="1349"/>
                      </a:lnTo>
                      <a:lnTo>
                        <a:pt x="158" y="1334"/>
                      </a:lnTo>
                      <a:lnTo>
                        <a:pt x="174" y="1318"/>
                      </a:lnTo>
                      <a:lnTo>
                        <a:pt x="190" y="1301"/>
                      </a:lnTo>
                      <a:lnTo>
                        <a:pt x="204" y="1282"/>
                      </a:lnTo>
                      <a:lnTo>
                        <a:pt x="218" y="1264"/>
                      </a:lnTo>
                      <a:lnTo>
                        <a:pt x="231" y="1242"/>
                      </a:lnTo>
                      <a:lnTo>
                        <a:pt x="244" y="1220"/>
                      </a:lnTo>
                      <a:lnTo>
                        <a:pt x="256" y="1197"/>
                      </a:lnTo>
                      <a:lnTo>
                        <a:pt x="268" y="1173"/>
                      </a:lnTo>
                      <a:lnTo>
                        <a:pt x="279" y="1149"/>
                      </a:lnTo>
                      <a:lnTo>
                        <a:pt x="289" y="1123"/>
                      </a:lnTo>
                      <a:lnTo>
                        <a:pt x="300" y="1096"/>
                      </a:lnTo>
                      <a:lnTo>
                        <a:pt x="309" y="1070"/>
                      </a:lnTo>
                      <a:lnTo>
                        <a:pt x="328" y="1012"/>
                      </a:lnTo>
                      <a:lnTo>
                        <a:pt x="345" y="954"/>
                      </a:lnTo>
                      <a:lnTo>
                        <a:pt x="361" y="894"/>
                      </a:lnTo>
                      <a:lnTo>
                        <a:pt x="376" y="831"/>
                      </a:lnTo>
                      <a:lnTo>
                        <a:pt x="389" y="769"/>
                      </a:lnTo>
                      <a:lnTo>
                        <a:pt x="403" y="705"/>
                      </a:lnTo>
                      <a:lnTo>
                        <a:pt x="425" y="580"/>
                      </a:lnTo>
                      <a:lnTo>
                        <a:pt x="447" y="459"/>
                      </a:lnTo>
                      <a:lnTo>
                        <a:pt x="467" y="346"/>
                      </a:lnTo>
                      <a:lnTo>
                        <a:pt x="485" y="245"/>
                      </a:lnTo>
                      <a:lnTo>
                        <a:pt x="496" y="200"/>
                      </a:lnTo>
                      <a:lnTo>
                        <a:pt x="505" y="161"/>
                      </a:lnTo>
                      <a:lnTo>
                        <a:pt x="516" y="127"/>
                      </a:lnTo>
                      <a:lnTo>
                        <a:pt x="525" y="97"/>
                      </a:lnTo>
                      <a:lnTo>
                        <a:pt x="531" y="87"/>
                      </a:lnTo>
                      <a:lnTo>
                        <a:pt x="536" y="76"/>
                      </a:lnTo>
                      <a:lnTo>
                        <a:pt x="540" y="69"/>
                      </a:lnTo>
                      <a:lnTo>
                        <a:pt x="545" y="64"/>
                      </a:lnTo>
                      <a:lnTo>
                        <a:pt x="548" y="60"/>
                      </a:lnTo>
                      <a:lnTo>
                        <a:pt x="551" y="59"/>
                      </a:lnTo>
                      <a:lnTo>
                        <a:pt x="551" y="59"/>
                      </a:lnTo>
                      <a:lnTo>
                        <a:pt x="551" y="59"/>
                      </a:lnTo>
                      <a:lnTo>
                        <a:pt x="551" y="59"/>
                      </a:lnTo>
                      <a:lnTo>
                        <a:pt x="551" y="0"/>
                      </a:lnTo>
                      <a:lnTo>
                        <a:pt x="551" y="0"/>
                      </a:lnTo>
                      <a:lnTo>
                        <a:pt x="551" y="0"/>
                      </a:lnTo>
                      <a:close/>
                    </a:path>
                  </a:pathLst>
                </a:custGeom>
                <a:solidFill>
                  <a:srgbClr val="29166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76" name="Freeform 160"/>
                <p:cNvSpPr>
                  <a:spLocks/>
                </p:cNvSpPr>
                <p:nvPr/>
              </p:nvSpPr>
              <p:spPr bwMode="auto">
                <a:xfrm>
                  <a:off x="4730" y="3533"/>
                  <a:ext cx="35" cy="254"/>
                </a:xfrm>
                <a:custGeom>
                  <a:avLst/>
                  <a:gdLst>
                    <a:gd name="T0" fmla="*/ 141 w 141"/>
                    <a:gd name="T1" fmla="*/ 986 h 1019"/>
                    <a:gd name="T2" fmla="*/ 141 w 141"/>
                    <a:gd name="T3" fmla="*/ 983 h 1019"/>
                    <a:gd name="T4" fmla="*/ 137 w 141"/>
                    <a:gd name="T5" fmla="*/ 972 h 1019"/>
                    <a:gd name="T6" fmla="*/ 133 w 141"/>
                    <a:gd name="T7" fmla="*/ 956 h 1019"/>
                    <a:gd name="T8" fmla="*/ 131 w 141"/>
                    <a:gd name="T9" fmla="*/ 936 h 1019"/>
                    <a:gd name="T10" fmla="*/ 123 w 141"/>
                    <a:gd name="T11" fmla="*/ 883 h 1019"/>
                    <a:gd name="T12" fmla="*/ 116 w 141"/>
                    <a:gd name="T13" fmla="*/ 819 h 1019"/>
                    <a:gd name="T14" fmla="*/ 109 w 141"/>
                    <a:gd name="T15" fmla="*/ 743 h 1019"/>
                    <a:gd name="T16" fmla="*/ 104 w 141"/>
                    <a:gd name="T17" fmla="*/ 662 h 1019"/>
                    <a:gd name="T18" fmla="*/ 97 w 141"/>
                    <a:gd name="T19" fmla="*/ 576 h 1019"/>
                    <a:gd name="T20" fmla="*/ 92 w 141"/>
                    <a:gd name="T21" fmla="*/ 488 h 1019"/>
                    <a:gd name="T22" fmla="*/ 87 w 141"/>
                    <a:gd name="T23" fmla="*/ 400 h 1019"/>
                    <a:gd name="T24" fmla="*/ 83 w 141"/>
                    <a:gd name="T25" fmla="*/ 317 h 1019"/>
                    <a:gd name="T26" fmla="*/ 77 w 141"/>
                    <a:gd name="T27" fmla="*/ 239 h 1019"/>
                    <a:gd name="T28" fmla="*/ 72 w 141"/>
                    <a:gd name="T29" fmla="*/ 169 h 1019"/>
                    <a:gd name="T30" fmla="*/ 68 w 141"/>
                    <a:gd name="T31" fmla="*/ 111 h 1019"/>
                    <a:gd name="T32" fmla="*/ 63 w 141"/>
                    <a:gd name="T33" fmla="*/ 64 h 1019"/>
                    <a:gd name="T34" fmla="*/ 60 w 141"/>
                    <a:gd name="T35" fmla="*/ 47 h 1019"/>
                    <a:gd name="T36" fmla="*/ 57 w 141"/>
                    <a:gd name="T37" fmla="*/ 32 h 1019"/>
                    <a:gd name="T38" fmla="*/ 52 w 141"/>
                    <a:gd name="T39" fmla="*/ 17 h 1019"/>
                    <a:gd name="T40" fmla="*/ 24 w 141"/>
                    <a:gd name="T41" fmla="*/ 0 h 1019"/>
                    <a:gd name="T42" fmla="*/ 24 w 141"/>
                    <a:gd name="T43" fmla="*/ 57 h 1019"/>
                    <a:gd name="T44" fmla="*/ 0 w 141"/>
                    <a:gd name="T45" fmla="*/ 44 h 1019"/>
                    <a:gd name="T46" fmla="*/ 0 w 141"/>
                    <a:gd name="T47" fmla="*/ 47 h 1019"/>
                    <a:gd name="T48" fmla="*/ 3 w 141"/>
                    <a:gd name="T49" fmla="*/ 56 h 1019"/>
                    <a:gd name="T50" fmla="*/ 6 w 141"/>
                    <a:gd name="T51" fmla="*/ 71 h 1019"/>
                    <a:gd name="T52" fmla="*/ 10 w 141"/>
                    <a:gd name="T53" fmla="*/ 116 h 1019"/>
                    <a:gd name="T54" fmla="*/ 15 w 141"/>
                    <a:gd name="T55" fmla="*/ 173 h 1019"/>
                    <a:gd name="T56" fmla="*/ 19 w 141"/>
                    <a:gd name="T57" fmla="*/ 242 h 1019"/>
                    <a:gd name="T58" fmla="*/ 24 w 141"/>
                    <a:gd name="T59" fmla="*/ 321 h 1019"/>
                    <a:gd name="T60" fmla="*/ 30 w 141"/>
                    <a:gd name="T61" fmla="*/ 404 h 1019"/>
                    <a:gd name="T62" fmla="*/ 35 w 141"/>
                    <a:gd name="T63" fmla="*/ 492 h 1019"/>
                    <a:gd name="T64" fmla="*/ 40 w 141"/>
                    <a:gd name="T65" fmla="*/ 580 h 1019"/>
                    <a:gd name="T66" fmla="*/ 46 w 141"/>
                    <a:gd name="T67" fmla="*/ 666 h 1019"/>
                    <a:gd name="T68" fmla="*/ 52 w 141"/>
                    <a:gd name="T69" fmla="*/ 749 h 1019"/>
                    <a:gd name="T70" fmla="*/ 57 w 141"/>
                    <a:gd name="T71" fmla="*/ 825 h 1019"/>
                    <a:gd name="T72" fmla="*/ 65 w 141"/>
                    <a:gd name="T73" fmla="*/ 891 h 1019"/>
                    <a:gd name="T74" fmla="*/ 72 w 141"/>
                    <a:gd name="T75" fmla="*/ 946 h 1019"/>
                    <a:gd name="T76" fmla="*/ 77 w 141"/>
                    <a:gd name="T77" fmla="*/ 968 h 1019"/>
                    <a:gd name="T78" fmla="*/ 81 w 141"/>
                    <a:gd name="T79" fmla="*/ 988 h 1019"/>
                    <a:gd name="T80" fmla="*/ 87 w 141"/>
                    <a:gd name="T81" fmla="*/ 1004 h 1019"/>
                    <a:gd name="T82" fmla="*/ 95 w 141"/>
                    <a:gd name="T83" fmla="*/ 1019 h 1019"/>
                    <a:gd name="T84" fmla="*/ 141 w 141"/>
                    <a:gd name="T85" fmla="*/ 986 h 10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41" h="1019">
                      <a:moveTo>
                        <a:pt x="141" y="986"/>
                      </a:moveTo>
                      <a:lnTo>
                        <a:pt x="141" y="983"/>
                      </a:lnTo>
                      <a:lnTo>
                        <a:pt x="137" y="972"/>
                      </a:lnTo>
                      <a:lnTo>
                        <a:pt x="133" y="956"/>
                      </a:lnTo>
                      <a:lnTo>
                        <a:pt x="131" y="936"/>
                      </a:lnTo>
                      <a:lnTo>
                        <a:pt x="123" y="883"/>
                      </a:lnTo>
                      <a:lnTo>
                        <a:pt x="116" y="819"/>
                      </a:lnTo>
                      <a:lnTo>
                        <a:pt x="109" y="743"/>
                      </a:lnTo>
                      <a:lnTo>
                        <a:pt x="104" y="662"/>
                      </a:lnTo>
                      <a:lnTo>
                        <a:pt x="97" y="576"/>
                      </a:lnTo>
                      <a:lnTo>
                        <a:pt x="92" y="488"/>
                      </a:lnTo>
                      <a:lnTo>
                        <a:pt x="87" y="400"/>
                      </a:lnTo>
                      <a:lnTo>
                        <a:pt x="83" y="317"/>
                      </a:lnTo>
                      <a:lnTo>
                        <a:pt x="77" y="239"/>
                      </a:lnTo>
                      <a:lnTo>
                        <a:pt x="72" y="169"/>
                      </a:lnTo>
                      <a:lnTo>
                        <a:pt x="68" y="111"/>
                      </a:lnTo>
                      <a:lnTo>
                        <a:pt x="63" y="64"/>
                      </a:lnTo>
                      <a:lnTo>
                        <a:pt x="60" y="47"/>
                      </a:lnTo>
                      <a:lnTo>
                        <a:pt x="57" y="32"/>
                      </a:lnTo>
                      <a:lnTo>
                        <a:pt x="52" y="17"/>
                      </a:lnTo>
                      <a:lnTo>
                        <a:pt x="24" y="0"/>
                      </a:lnTo>
                      <a:lnTo>
                        <a:pt x="24" y="57"/>
                      </a:lnTo>
                      <a:lnTo>
                        <a:pt x="0" y="44"/>
                      </a:lnTo>
                      <a:lnTo>
                        <a:pt x="0" y="47"/>
                      </a:lnTo>
                      <a:lnTo>
                        <a:pt x="3" y="56"/>
                      </a:lnTo>
                      <a:lnTo>
                        <a:pt x="6" y="71"/>
                      </a:lnTo>
                      <a:lnTo>
                        <a:pt x="10" y="116"/>
                      </a:lnTo>
                      <a:lnTo>
                        <a:pt x="15" y="173"/>
                      </a:lnTo>
                      <a:lnTo>
                        <a:pt x="19" y="242"/>
                      </a:lnTo>
                      <a:lnTo>
                        <a:pt x="24" y="321"/>
                      </a:lnTo>
                      <a:lnTo>
                        <a:pt x="30" y="404"/>
                      </a:lnTo>
                      <a:lnTo>
                        <a:pt x="35" y="492"/>
                      </a:lnTo>
                      <a:lnTo>
                        <a:pt x="40" y="580"/>
                      </a:lnTo>
                      <a:lnTo>
                        <a:pt x="46" y="666"/>
                      </a:lnTo>
                      <a:lnTo>
                        <a:pt x="52" y="749"/>
                      </a:lnTo>
                      <a:lnTo>
                        <a:pt x="57" y="825"/>
                      </a:lnTo>
                      <a:lnTo>
                        <a:pt x="65" y="891"/>
                      </a:lnTo>
                      <a:lnTo>
                        <a:pt x="72" y="946"/>
                      </a:lnTo>
                      <a:lnTo>
                        <a:pt x="77" y="968"/>
                      </a:lnTo>
                      <a:lnTo>
                        <a:pt x="81" y="988"/>
                      </a:lnTo>
                      <a:lnTo>
                        <a:pt x="87" y="1004"/>
                      </a:lnTo>
                      <a:lnTo>
                        <a:pt x="95" y="1019"/>
                      </a:lnTo>
                      <a:lnTo>
                        <a:pt x="141" y="986"/>
                      </a:lnTo>
                      <a:close/>
                    </a:path>
                  </a:pathLst>
                </a:custGeom>
                <a:solidFill>
                  <a:srgbClr val="E7791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77" name="Freeform 161"/>
                <p:cNvSpPr>
                  <a:spLocks/>
                </p:cNvSpPr>
                <p:nvPr/>
              </p:nvSpPr>
              <p:spPr bwMode="auto">
                <a:xfrm>
                  <a:off x="4608" y="3294"/>
                  <a:ext cx="110" cy="84"/>
                </a:xfrm>
                <a:custGeom>
                  <a:avLst/>
                  <a:gdLst>
                    <a:gd name="T0" fmla="*/ 99 w 440"/>
                    <a:gd name="T1" fmla="*/ 0 h 334"/>
                    <a:gd name="T2" fmla="*/ 100 w 440"/>
                    <a:gd name="T3" fmla="*/ 6 h 334"/>
                    <a:gd name="T4" fmla="*/ 102 w 440"/>
                    <a:gd name="T5" fmla="*/ 18 h 334"/>
                    <a:gd name="T6" fmla="*/ 104 w 440"/>
                    <a:gd name="T7" fmla="*/ 30 h 334"/>
                    <a:gd name="T8" fmla="*/ 104 w 440"/>
                    <a:gd name="T9" fmla="*/ 42 h 334"/>
                    <a:gd name="T10" fmla="*/ 106 w 440"/>
                    <a:gd name="T11" fmla="*/ 52 h 334"/>
                    <a:gd name="T12" fmla="*/ 106 w 440"/>
                    <a:gd name="T13" fmla="*/ 64 h 334"/>
                    <a:gd name="T14" fmla="*/ 107 w 440"/>
                    <a:gd name="T15" fmla="*/ 76 h 334"/>
                    <a:gd name="T16" fmla="*/ 107 w 440"/>
                    <a:gd name="T17" fmla="*/ 87 h 334"/>
                    <a:gd name="T18" fmla="*/ 106 w 440"/>
                    <a:gd name="T19" fmla="*/ 99 h 334"/>
                    <a:gd name="T20" fmla="*/ 106 w 440"/>
                    <a:gd name="T21" fmla="*/ 109 h 334"/>
                    <a:gd name="T22" fmla="*/ 104 w 440"/>
                    <a:gd name="T23" fmla="*/ 120 h 334"/>
                    <a:gd name="T24" fmla="*/ 103 w 440"/>
                    <a:gd name="T25" fmla="*/ 131 h 334"/>
                    <a:gd name="T26" fmla="*/ 100 w 440"/>
                    <a:gd name="T27" fmla="*/ 143 h 334"/>
                    <a:gd name="T28" fmla="*/ 99 w 440"/>
                    <a:gd name="T29" fmla="*/ 153 h 334"/>
                    <a:gd name="T30" fmla="*/ 96 w 440"/>
                    <a:gd name="T31" fmla="*/ 164 h 334"/>
                    <a:gd name="T32" fmla="*/ 94 w 440"/>
                    <a:gd name="T33" fmla="*/ 173 h 334"/>
                    <a:gd name="T34" fmla="*/ 91 w 440"/>
                    <a:gd name="T35" fmla="*/ 184 h 334"/>
                    <a:gd name="T36" fmla="*/ 87 w 440"/>
                    <a:gd name="T37" fmla="*/ 194 h 334"/>
                    <a:gd name="T38" fmla="*/ 83 w 440"/>
                    <a:gd name="T39" fmla="*/ 205 h 334"/>
                    <a:gd name="T40" fmla="*/ 79 w 440"/>
                    <a:gd name="T41" fmla="*/ 214 h 334"/>
                    <a:gd name="T42" fmla="*/ 75 w 440"/>
                    <a:gd name="T43" fmla="*/ 225 h 334"/>
                    <a:gd name="T44" fmla="*/ 70 w 440"/>
                    <a:gd name="T45" fmla="*/ 234 h 334"/>
                    <a:gd name="T46" fmla="*/ 66 w 440"/>
                    <a:gd name="T47" fmla="*/ 245 h 334"/>
                    <a:gd name="T48" fmla="*/ 60 w 440"/>
                    <a:gd name="T49" fmla="*/ 254 h 334"/>
                    <a:gd name="T50" fmla="*/ 54 w 440"/>
                    <a:gd name="T51" fmla="*/ 264 h 334"/>
                    <a:gd name="T52" fmla="*/ 48 w 440"/>
                    <a:gd name="T53" fmla="*/ 274 h 334"/>
                    <a:gd name="T54" fmla="*/ 42 w 440"/>
                    <a:gd name="T55" fmla="*/ 284 h 334"/>
                    <a:gd name="T56" fmla="*/ 35 w 440"/>
                    <a:gd name="T57" fmla="*/ 293 h 334"/>
                    <a:gd name="T58" fmla="*/ 28 w 440"/>
                    <a:gd name="T59" fmla="*/ 302 h 334"/>
                    <a:gd name="T60" fmla="*/ 20 w 440"/>
                    <a:gd name="T61" fmla="*/ 311 h 334"/>
                    <a:gd name="T62" fmla="*/ 12 w 440"/>
                    <a:gd name="T63" fmla="*/ 321 h 334"/>
                    <a:gd name="T64" fmla="*/ 4 w 440"/>
                    <a:gd name="T65" fmla="*/ 329 h 334"/>
                    <a:gd name="T66" fmla="*/ 440 w 440"/>
                    <a:gd name="T67" fmla="*/ 281 h 3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440" h="334">
                      <a:moveTo>
                        <a:pt x="440" y="281"/>
                      </a:moveTo>
                      <a:lnTo>
                        <a:pt x="99" y="0"/>
                      </a:lnTo>
                      <a:lnTo>
                        <a:pt x="99" y="0"/>
                      </a:lnTo>
                      <a:lnTo>
                        <a:pt x="100" y="6"/>
                      </a:lnTo>
                      <a:lnTo>
                        <a:pt x="102" y="12"/>
                      </a:lnTo>
                      <a:lnTo>
                        <a:pt x="102" y="18"/>
                      </a:lnTo>
                      <a:lnTo>
                        <a:pt x="103" y="24"/>
                      </a:lnTo>
                      <a:lnTo>
                        <a:pt x="104" y="30"/>
                      </a:lnTo>
                      <a:lnTo>
                        <a:pt x="104" y="35"/>
                      </a:lnTo>
                      <a:lnTo>
                        <a:pt x="104" y="42"/>
                      </a:lnTo>
                      <a:lnTo>
                        <a:pt x="106" y="47"/>
                      </a:lnTo>
                      <a:lnTo>
                        <a:pt x="106" y="52"/>
                      </a:lnTo>
                      <a:lnTo>
                        <a:pt x="106" y="59"/>
                      </a:lnTo>
                      <a:lnTo>
                        <a:pt x="106" y="64"/>
                      </a:lnTo>
                      <a:lnTo>
                        <a:pt x="107" y="69"/>
                      </a:lnTo>
                      <a:lnTo>
                        <a:pt x="107" y="76"/>
                      </a:lnTo>
                      <a:lnTo>
                        <a:pt x="107" y="81"/>
                      </a:lnTo>
                      <a:lnTo>
                        <a:pt x="107" y="87"/>
                      </a:lnTo>
                      <a:lnTo>
                        <a:pt x="106" y="92"/>
                      </a:lnTo>
                      <a:lnTo>
                        <a:pt x="106" y="99"/>
                      </a:lnTo>
                      <a:lnTo>
                        <a:pt x="106" y="104"/>
                      </a:lnTo>
                      <a:lnTo>
                        <a:pt x="106" y="109"/>
                      </a:lnTo>
                      <a:lnTo>
                        <a:pt x="104" y="115"/>
                      </a:lnTo>
                      <a:lnTo>
                        <a:pt x="104" y="120"/>
                      </a:lnTo>
                      <a:lnTo>
                        <a:pt x="103" y="125"/>
                      </a:lnTo>
                      <a:lnTo>
                        <a:pt x="103" y="131"/>
                      </a:lnTo>
                      <a:lnTo>
                        <a:pt x="102" y="136"/>
                      </a:lnTo>
                      <a:lnTo>
                        <a:pt x="100" y="143"/>
                      </a:lnTo>
                      <a:lnTo>
                        <a:pt x="100" y="148"/>
                      </a:lnTo>
                      <a:lnTo>
                        <a:pt x="99" y="153"/>
                      </a:lnTo>
                      <a:lnTo>
                        <a:pt x="98" y="159"/>
                      </a:lnTo>
                      <a:lnTo>
                        <a:pt x="96" y="164"/>
                      </a:lnTo>
                      <a:lnTo>
                        <a:pt x="95" y="169"/>
                      </a:lnTo>
                      <a:lnTo>
                        <a:pt x="94" y="173"/>
                      </a:lnTo>
                      <a:lnTo>
                        <a:pt x="92" y="179"/>
                      </a:lnTo>
                      <a:lnTo>
                        <a:pt x="91" y="184"/>
                      </a:lnTo>
                      <a:lnTo>
                        <a:pt x="88" y="189"/>
                      </a:lnTo>
                      <a:lnTo>
                        <a:pt x="87" y="194"/>
                      </a:lnTo>
                      <a:lnTo>
                        <a:pt x="86" y="200"/>
                      </a:lnTo>
                      <a:lnTo>
                        <a:pt x="83" y="205"/>
                      </a:lnTo>
                      <a:lnTo>
                        <a:pt x="82" y="210"/>
                      </a:lnTo>
                      <a:lnTo>
                        <a:pt x="79" y="214"/>
                      </a:lnTo>
                      <a:lnTo>
                        <a:pt x="78" y="220"/>
                      </a:lnTo>
                      <a:lnTo>
                        <a:pt x="75" y="225"/>
                      </a:lnTo>
                      <a:lnTo>
                        <a:pt x="72" y="230"/>
                      </a:lnTo>
                      <a:lnTo>
                        <a:pt x="70" y="234"/>
                      </a:lnTo>
                      <a:lnTo>
                        <a:pt x="67" y="240"/>
                      </a:lnTo>
                      <a:lnTo>
                        <a:pt x="66" y="245"/>
                      </a:lnTo>
                      <a:lnTo>
                        <a:pt x="63" y="250"/>
                      </a:lnTo>
                      <a:lnTo>
                        <a:pt x="60" y="254"/>
                      </a:lnTo>
                      <a:lnTo>
                        <a:pt x="56" y="260"/>
                      </a:lnTo>
                      <a:lnTo>
                        <a:pt x="54" y="264"/>
                      </a:lnTo>
                      <a:lnTo>
                        <a:pt x="51" y="269"/>
                      </a:lnTo>
                      <a:lnTo>
                        <a:pt x="48" y="274"/>
                      </a:lnTo>
                      <a:lnTo>
                        <a:pt x="44" y="278"/>
                      </a:lnTo>
                      <a:lnTo>
                        <a:pt x="42" y="284"/>
                      </a:lnTo>
                      <a:lnTo>
                        <a:pt x="38" y="288"/>
                      </a:lnTo>
                      <a:lnTo>
                        <a:pt x="35" y="293"/>
                      </a:lnTo>
                      <a:lnTo>
                        <a:pt x="31" y="297"/>
                      </a:lnTo>
                      <a:lnTo>
                        <a:pt x="28" y="302"/>
                      </a:lnTo>
                      <a:lnTo>
                        <a:pt x="24" y="306"/>
                      </a:lnTo>
                      <a:lnTo>
                        <a:pt x="20" y="311"/>
                      </a:lnTo>
                      <a:lnTo>
                        <a:pt x="16" y="315"/>
                      </a:lnTo>
                      <a:lnTo>
                        <a:pt x="12" y="321"/>
                      </a:lnTo>
                      <a:lnTo>
                        <a:pt x="10" y="325"/>
                      </a:lnTo>
                      <a:lnTo>
                        <a:pt x="4" y="329"/>
                      </a:lnTo>
                      <a:lnTo>
                        <a:pt x="0" y="334"/>
                      </a:lnTo>
                      <a:lnTo>
                        <a:pt x="440" y="281"/>
                      </a:lnTo>
                      <a:lnTo>
                        <a:pt x="440" y="281"/>
                      </a:lnTo>
                      <a:close/>
                    </a:path>
                  </a:pathLst>
                </a:custGeom>
                <a:solidFill>
                  <a:srgbClr val="1F1A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78" name="Freeform 162"/>
                <p:cNvSpPr>
                  <a:spLocks/>
                </p:cNvSpPr>
                <p:nvPr/>
              </p:nvSpPr>
              <p:spPr bwMode="auto">
                <a:xfrm>
                  <a:off x="4626" y="3594"/>
                  <a:ext cx="108" cy="85"/>
                </a:xfrm>
                <a:custGeom>
                  <a:avLst/>
                  <a:gdLst>
                    <a:gd name="T0" fmla="*/ 74 w 434"/>
                    <a:gd name="T1" fmla="*/ 0 h 339"/>
                    <a:gd name="T2" fmla="*/ 77 w 434"/>
                    <a:gd name="T3" fmla="*/ 5 h 339"/>
                    <a:gd name="T4" fmla="*/ 80 w 434"/>
                    <a:gd name="T5" fmla="*/ 17 h 339"/>
                    <a:gd name="T6" fmla="*/ 81 w 434"/>
                    <a:gd name="T7" fmla="*/ 29 h 339"/>
                    <a:gd name="T8" fmla="*/ 84 w 434"/>
                    <a:gd name="T9" fmla="*/ 41 h 339"/>
                    <a:gd name="T10" fmla="*/ 85 w 434"/>
                    <a:gd name="T11" fmla="*/ 52 h 339"/>
                    <a:gd name="T12" fmla="*/ 86 w 434"/>
                    <a:gd name="T13" fmla="*/ 64 h 339"/>
                    <a:gd name="T14" fmla="*/ 88 w 434"/>
                    <a:gd name="T15" fmla="*/ 74 h 339"/>
                    <a:gd name="T16" fmla="*/ 88 w 434"/>
                    <a:gd name="T17" fmla="*/ 86 h 339"/>
                    <a:gd name="T18" fmla="*/ 88 w 434"/>
                    <a:gd name="T19" fmla="*/ 97 h 339"/>
                    <a:gd name="T20" fmla="*/ 88 w 434"/>
                    <a:gd name="T21" fmla="*/ 109 h 339"/>
                    <a:gd name="T22" fmla="*/ 88 w 434"/>
                    <a:gd name="T23" fmla="*/ 120 h 339"/>
                    <a:gd name="T24" fmla="*/ 88 w 434"/>
                    <a:gd name="T25" fmla="*/ 130 h 339"/>
                    <a:gd name="T26" fmla="*/ 86 w 434"/>
                    <a:gd name="T27" fmla="*/ 141 h 339"/>
                    <a:gd name="T28" fmla="*/ 85 w 434"/>
                    <a:gd name="T29" fmla="*/ 151 h 339"/>
                    <a:gd name="T30" fmla="*/ 82 w 434"/>
                    <a:gd name="T31" fmla="*/ 163 h 339"/>
                    <a:gd name="T32" fmla="*/ 81 w 434"/>
                    <a:gd name="T33" fmla="*/ 174 h 339"/>
                    <a:gd name="T34" fmla="*/ 78 w 434"/>
                    <a:gd name="T35" fmla="*/ 185 h 339"/>
                    <a:gd name="T36" fmla="*/ 76 w 434"/>
                    <a:gd name="T37" fmla="*/ 194 h 339"/>
                    <a:gd name="T38" fmla="*/ 73 w 434"/>
                    <a:gd name="T39" fmla="*/ 205 h 339"/>
                    <a:gd name="T40" fmla="*/ 69 w 434"/>
                    <a:gd name="T41" fmla="*/ 215 h 339"/>
                    <a:gd name="T42" fmla="*/ 66 w 434"/>
                    <a:gd name="T43" fmla="*/ 226 h 339"/>
                    <a:gd name="T44" fmla="*/ 62 w 434"/>
                    <a:gd name="T45" fmla="*/ 237 h 339"/>
                    <a:gd name="T46" fmla="*/ 57 w 434"/>
                    <a:gd name="T47" fmla="*/ 246 h 339"/>
                    <a:gd name="T48" fmla="*/ 53 w 434"/>
                    <a:gd name="T49" fmla="*/ 256 h 339"/>
                    <a:gd name="T50" fmla="*/ 48 w 434"/>
                    <a:gd name="T51" fmla="*/ 266 h 339"/>
                    <a:gd name="T52" fmla="*/ 42 w 434"/>
                    <a:gd name="T53" fmla="*/ 276 h 339"/>
                    <a:gd name="T54" fmla="*/ 37 w 434"/>
                    <a:gd name="T55" fmla="*/ 286 h 339"/>
                    <a:gd name="T56" fmla="*/ 30 w 434"/>
                    <a:gd name="T57" fmla="*/ 296 h 339"/>
                    <a:gd name="T58" fmla="*/ 25 w 434"/>
                    <a:gd name="T59" fmla="*/ 306 h 339"/>
                    <a:gd name="T60" fmla="*/ 18 w 434"/>
                    <a:gd name="T61" fmla="*/ 315 h 339"/>
                    <a:gd name="T62" fmla="*/ 10 w 434"/>
                    <a:gd name="T63" fmla="*/ 324 h 339"/>
                    <a:gd name="T64" fmla="*/ 4 w 434"/>
                    <a:gd name="T65" fmla="*/ 335 h 339"/>
                    <a:gd name="T66" fmla="*/ 434 w 434"/>
                    <a:gd name="T67" fmla="*/ 258 h 3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434" h="339">
                      <a:moveTo>
                        <a:pt x="434" y="258"/>
                      </a:move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77" y="5"/>
                      </a:lnTo>
                      <a:lnTo>
                        <a:pt x="78" y="12"/>
                      </a:lnTo>
                      <a:lnTo>
                        <a:pt x="80" y="17"/>
                      </a:lnTo>
                      <a:lnTo>
                        <a:pt x="80" y="24"/>
                      </a:lnTo>
                      <a:lnTo>
                        <a:pt x="81" y="29"/>
                      </a:lnTo>
                      <a:lnTo>
                        <a:pt x="82" y="34"/>
                      </a:lnTo>
                      <a:lnTo>
                        <a:pt x="84" y="41"/>
                      </a:lnTo>
                      <a:lnTo>
                        <a:pt x="84" y="46"/>
                      </a:lnTo>
                      <a:lnTo>
                        <a:pt x="85" y="52"/>
                      </a:lnTo>
                      <a:lnTo>
                        <a:pt x="85" y="58"/>
                      </a:lnTo>
                      <a:lnTo>
                        <a:pt x="86" y="64"/>
                      </a:lnTo>
                      <a:lnTo>
                        <a:pt x="86" y="69"/>
                      </a:lnTo>
                      <a:lnTo>
                        <a:pt x="88" y="74"/>
                      </a:lnTo>
                      <a:lnTo>
                        <a:pt x="88" y="81"/>
                      </a:lnTo>
                      <a:lnTo>
                        <a:pt x="88" y="86"/>
                      </a:lnTo>
                      <a:lnTo>
                        <a:pt x="88" y="92"/>
                      </a:lnTo>
                      <a:lnTo>
                        <a:pt x="88" y="97"/>
                      </a:lnTo>
                      <a:lnTo>
                        <a:pt x="88" y="102"/>
                      </a:lnTo>
                      <a:lnTo>
                        <a:pt x="88" y="109"/>
                      </a:lnTo>
                      <a:lnTo>
                        <a:pt x="88" y="114"/>
                      </a:lnTo>
                      <a:lnTo>
                        <a:pt x="88" y="120"/>
                      </a:lnTo>
                      <a:lnTo>
                        <a:pt x="88" y="125"/>
                      </a:lnTo>
                      <a:lnTo>
                        <a:pt x="88" y="130"/>
                      </a:lnTo>
                      <a:lnTo>
                        <a:pt x="86" y="135"/>
                      </a:lnTo>
                      <a:lnTo>
                        <a:pt x="86" y="141"/>
                      </a:lnTo>
                      <a:lnTo>
                        <a:pt x="85" y="146"/>
                      </a:lnTo>
                      <a:lnTo>
                        <a:pt x="85" y="151"/>
                      </a:lnTo>
                      <a:lnTo>
                        <a:pt x="84" y="158"/>
                      </a:lnTo>
                      <a:lnTo>
                        <a:pt x="82" y="163"/>
                      </a:lnTo>
                      <a:lnTo>
                        <a:pt x="82" y="169"/>
                      </a:lnTo>
                      <a:lnTo>
                        <a:pt x="81" y="174"/>
                      </a:lnTo>
                      <a:lnTo>
                        <a:pt x="80" y="179"/>
                      </a:lnTo>
                      <a:lnTo>
                        <a:pt x="78" y="185"/>
                      </a:lnTo>
                      <a:lnTo>
                        <a:pt x="77" y="190"/>
                      </a:lnTo>
                      <a:lnTo>
                        <a:pt x="76" y="194"/>
                      </a:lnTo>
                      <a:lnTo>
                        <a:pt x="74" y="199"/>
                      </a:lnTo>
                      <a:lnTo>
                        <a:pt x="73" y="205"/>
                      </a:lnTo>
                      <a:lnTo>
                        <a:pt x="72" y="210"/>
                      </a:lnTo>
                      <a:lnTo>
                        <a:pt x="69" y="215"/>
                      </a:lnTo>
                      <a:lnTo>
                        <a:pt x="68" y="221"/>
                      </a:lnTo>
                      <a:lnTo>
                        <a:pt x="66" y="226"/>
                      </a:lnTo>
                      <a:lnTo>
                        <a:pt x="64" y="231"/>
                      </a:lnTo>
                      <a:lnTo>
                        <a:pt x="62" y="237"/>
                      </a:lnTo>
                      <a:lnTo>
                        <a:pt x="60" y="241"/>
                      </a:lnTo>
                      <a:lnTo>
                        <a:pt x="57" y="246"/>
                      </a:lnTo>
                      <a:lnTo>
                        <a:pt x="56" y="251"/>
                      </a:lnTo>
                      <a:lnTo>
                        <a:pt x="53" y="256"/>
                      </a:lnTo>
                      <a:lnTo>
                        <a:pt x="50" y="262"/>
                      </a:lnTo>
                      <a:lnTo>
                        <a:pt x="48" y="266"/>
                      </a:lnTo>
                      <a:lnTo>
                        <a:pt x="45" y="271"/>
                      </a:lnTo>
                      <a:lnTo>
                        <a:pt x="42" y="276"/>
                      </a:lnTo>
                      <a:lnTo>
                        <a:pt x="40" y="282"/>
                      </a:lnTo>
                      <a:lnTo>
                        <a:pt x="37" y="286"/>
                      </a:lnTo>
                      <a:lnTo>
                        <a:pt x="34" y="291"/>
                      </a:lnTo>
                      <a:lnTo>
                        <a:pt x="30" y="296"/>
                      </a:lnTo>
                      <a:lnTo>
                        <a:pt x="28" y="300"/>
                      </a:lnTo>
                      <a:lnTo>
                        <a:pt x="25" y="306"/>
                      </a:lnTo>
                      <a:lnTo>
                        <a:pt x="21" y="311"/>
                      </a:lnTo>
                      <a:lnTo>
                        <a:pt x="18" y="315"/>
                      </a:lnTo>
                      <a:lnTo>
                        <a:pt x="14" y="320"/>
                      </a:lnTo>
                      <a:lnTo>
                        <a:pt x="10" y="324"/>
                      </a:lnTo>
                      <a:lnTo>
                        <a:pt x="8" y="330"/>
                      </a:lnTo>
                      <a:lnTo>
                        <a:pt x="4" y="335"/>
                      </a:lnTo>
                      <a:lnTo>
                        <a:pt x="0" y="339"/>
                      </a:lnTo>
                      <a:lnTo>
                        <a:pt x="434" y="258"/>
                      </a:lnTo>
                      <a:lnTo>
                        <a:pt x="434" y="258"/>
                      </a:lnTo>
                      <a:close/>
                    </a:path>
                  </a:pathLst>
                </a:custGeom>
                <a:solidFill>
                  <a:srgbClr val="1F1A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79" name="Rectangle 163"/>
                <p:cNvSpPr>
                  <a:spLocks noChangeArrowheads="1"/>
                </p:cNvSpPr>
                <p:nvPr/>
              </p:nvSpPr>
              <p:spPr bwMode="auto">
                <a:xfrm>
                  <a:off x="4273" y="3757"/>
                  <a:ext cx="1315" cy="16"/>
                </a:xfrm>
                <a:prstGeom prst="rect">
                  <a:avLst/>
                </a:prstGeom>
                <a:solidFill>
                  <a:srgbClr val="1F1A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80" name="Freeform 164"/>
                <p:cNvSpPr>
                  <a:spLocks/>
                </p:cNvSpPr>
                <p:nvPr/>
              </p:nvSpPr>
              <p:spPr bwMode="auto">
                <a:xfrm>
                  <a:off x="4326" y="3300"/>
                  <a:ext cx="543" cy="445"/>
                </a:xfrm>
                <a:custGeom>
                  <a:avLst/>
                  <a:gdLst>
                    <a:gd name="T0" fmla="*/ 2174 w 2174"/>
                    <a:gd name="T1" fmla="*/ 0 h 1779"/>
                    <a:gd name="T2" fmla="*/ 2094 w 2174"/>
                    <a:gd name="T3" fmla="*/ 5 h 1779"/>
                    <a:gd name="T4" fmla="*/ 2016 w 2174"/>
                    <a:gd name="T5" fmla="*/ 20 h 1779"/>
                    <a:gd name="T6" fmla="*/ 1941 w 2174"/>
                    <a:gd name="T7" fmla="*/ 45 h 1779"/>
                    <a:gd name="T8" fmla="*/ 1869 w 2174"/>
                    <a:gd name="T9" fmla="*/ 78 h 1779"/>
                    <a:gd name="T10" fmla="*/ 1798 w 2174"/>
                    <a:gd name="T11" fmla="*/ 118 h 1779"/>
                    <a:gd name="T12" fmla="*/ 1729 w 2174"/>
                    <a:gd name="T13" fmla="*/ 165 h 1779"/>
                    <a:gd name="T14" fmla="*/ 1662 w 2174"/>
                    <a:gd name="T15" fmla="*/ 218 h 1779"/>
                    <a:gd name="T16" fmla="*/ 1597 w 2174"/>
                    <a:gd name="T17" fmla="*/ 275 h 1779"/>
                    <a:gd name="T18" fmla="*/ 1533 w 2174"/>
                    <a:gd name="T19" fmla="*/ 339 h 1779"/>
                    <a:gd name="T20" fmla="*/ 1469 w 2174"/>
                    <a:gd name="T21" fmla="*/ 406 h 1779"/>
                    <a:gd name="T22" fmla="*/ 1344 w 2174"/>
                    <a:gd name="T23" fmla="*/ 549 h 1779"/>
                    <a:gd name="T24" fmla="*/ 1097 w 2174"/>
                    <a:gd name="T25" fmla="*/ 856 h 1779"/>
                    <a:gd name="T26" fmla="*/ 974 w 2174"/>
                    <a:gd name="T27" fmla="*/ 1012 h 1779"/>
                    <a:gd name="T28" fmla="*/ 848 w 2174"/>
                    <a:gd name="T29" fmla="*/ 1162 h 1779"/>
                    <a:gd name="T30" fmla="*/ 784 w 2174"/>
                    <a:gd name="T31" fmla="*/ 1233 h 1779"/>
                    <a:gd name="T32" fmla="*/ 719 w 2174"/>
                    <a:gd name="T33" fmla="*/ 1301 h 1779"/>
                    <a:gd name="T34" fmla="*/ 653 w 2174"/>
                    <a:gd name="T35" fmla="*/ 1364 h 1779"/>
                    <a:gd name="T36" fmla="*/ 586 w 2174"/>
                    <a:gd name="T37" fmla="*/ 1424 h 1779"/>
                    <a:gd name="T38" fmla="*/ 518 w 2174"/>
                    <a:gd name="T39" fmla="*/ 1479 h 1779"/>
                    <a:gd name="T40" fmla="*/ 449 w 2174"/>
                    <a:gd name="T41" fmla="*/ 1527 h 1779"/>
                    <a:gd name="T42" fmla="*/ 378 w 2174"/>
                    <a:gd name="T43" fmla="*/ 1569 h 1779"/>
                    <a:gd name="T44" fmla="*/ 306 w 2174"/>
                    <a:gd name="T45" fmla="*/ 1606 h 1779"/>
                    <a:gd name="T46" fmla="*/ 232 w 2174"/>
                    <a:gd name="T47" fmla="*/ 1634 h 1779"/>
                    <a:gd name="T48" fmla="*/ 157 w 2174"/>
                    <a:gd name="T49" fmla="*/ 1656 h 1779"/>
                    <a:gd name="T50" fmla="*/ 80 w 2174"/>
                    <a:gd name="T51" fmla="*/ 1669 h 1779"/>
                    <a:gd name="T52" fmla="*/ 0 w 2174"/>
                    <a:gd name="T53" fmla="*/ 1673 h 1779"/>
                    <a:gd name="T54" fmla="*/ 46 w 2174"/>
                    <a:gd name="T55" fmla="*/ 1778 h 1779"/>
                    <a:gd name="T56" fmla="*/ 136 w 2174"/>
                    <a:gd name="T57" fmla="*/ 1769 h 1779"/>
                    <a:gd name="T58" fmla="*/ 224 w 2174"/>
                    <a:gd name="T59" fmla="*/ 1749 h 1779"/>
                    <a:gd name="T60" fmla="*/ 308 w 2174"/>
                    <a:gd name="T61" fmla="*/ 1721 h 1779"/>
                    <a:gd name="T62" fmla="*/ 390 w 2174"/>
                    <a:gd name="T63" fmla="*/ 1685 h 1779"/>
                    <a:gd name="T64" fmla="*/ 469 w 2174"/>
                    <a:gd name="T65" fmla="*/ 1641 h 1779"/>
                    <a:gd name="T66" fmla="*/ 545 w 2174"/>
                    <a:gd name="T67" fmla="*/ 1590 h 1779"/>
                    <a:gd name="T68" fmla="*/ 618 w 2174"/>
                    <a:gd name="T69" fmla="*/ 1536 h 1779"/>
                    <a:gd name="T70" fmla="*/ 691 w 2174"/>
                    <a:gd name="T71" fmla="*/ 1475 h 1779"/>
                    <a:gd name="T72" fmla="*/ 760 w 2174"/>
                    <a:gd name="T73" fmla="*/ 1410 h 1779"/>
                    <a:gd name="T74" fmla="*/ 828 w 2174"/>
                    <a:gd name="T75" fmla="*/ 1340 h 1779"/>
                    <a:gd name="T76" fmla="*/ 895 w 2174"/>
                    <a:gd name="T77" fmla="*/ 1269 h 1779"/>
                    <a:gd name="T78" fmla="*/ 994 w 2174"/>
                    <a:gd name="T79" fmla="*/ 1157 h 1779"/>
                    <a:gd name="T80" fmla="*/ 1120 w 2174"/>
                    <a:gd name="T81" fmla="*/ 1001 h 1779"/>
                    <a:gd name="T82" fmla="*/ 1305 w 2174"/>
                    <a:gd name="T83" fmla="*/ 767 h 1779"/>
                    <a:gd name="T84" fmla="*/ 1488 w 2174"/>
                    <a:gd name="T85" fmla="*/ 545 h 1779"/>
                    <a:gd name="T86" fmla="*/ 1578 w 2174"/>
                    <a:gd name="T87" fmla="*/ 445 h 1779"/>
                    <a:gd name="T88" fmla="*/ 1640 w 2174"/>
                    <a:gd name="T89" fmla="*/ 383 h 1779"/>
                    <a:gd name="T90" fmla="*/ 1701 w 2174"/>
                    <a:gd name="T91" fmla="*/ 326 h 1779"/>
                    <a:gd name="T92" fmla="*/ 1762 w 2174"/>
                    <a:gd name="T93" fmla="*/ 274 h 1779"/>
                    <a:gd name="T94" fmla="*/ 1823 w 2174"/>
                    <a:gd name="T95" fmla="*/ 229 h 1779"/>
                    <a:gd name="T96" fmla="*/ 1886 w 2174"/>
                    <a:gd name="T97" fmla="*/ 190 h 1779"/>
                    <a:gd name="T98" fmla="*/ 1949 w 2174"/>
                    <a:gd name="T99" fmla="*/ 158 h 1779"/>
                    <a:gd name="T100" fmla="*/ 2011 w 2174"/>
                    <a:gd name="T101" fmla="*/ 133 h 1779"/>
                    <a:gd name="T102" fmla="*/ 2075 w 2174"/>
                    <a:gd name="T103" fmla="*/ 117 h 1779"/>
                    <a:gd name="T104" fmla="*/ 2140 w 2174"/>
                    <a:gd name="T105" fmla="*/ 108 h 1779"/>
                    <a:gd name="T106" fmla="*/ 2174 w 2174"/>
                    <a:gd name="T107" fmla="*/ 106 h 1779"/>
                    <a:gd name="T108" fmla="*/ 2174 w 2174"/>
                    <a:gd name="T109" fmla="*/ 0 h 17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2174" h="1779">
                      <a:moveTo>
                        <a:pt x="2174" y="0"/>
                      </a:moveTo>
                      <a:lnTo>
                        <a:pt x="2174" y="0"/>
                      </a:lnTo>
                      <a:lnTo>
                        <a:pt x="2134" y="1"/>
                      </a:lnTo>
                      <a:lnTo>
                        <a:pt x="2094" y="5"/>
                      </a:lnTo>
                      <a:lnTo>
                        <a:pt x="2055" y="12"/>
                      </a:lnTo>
                      <a:lnTo>
                        <a:pt x="2016" y="20"/>
                      </a:lnTo>
                      <a:lnTo>
                        <a:pt x="1978" y="32"/>
                      </a:lnTo>
                      <a:lnTo>
                        <a:pt x="1941" y="45"/>
                      </a:lnTo>
                      <a:lnTo>
                        <a:pt x="1905" y="60"/>
                      </a:lnTo>
                      <a:lnTo>
                        <a:pt x="1869" y="78"/>
                      </a:lnTo>
                      <a:lnTo>
                        <a:pt x="1833" y="97"/>
                      </a:lnTo>
                      <a:lnTo>
                        <a:pt x="1798" y="118"/>
                      </a:lnTo>
                      <a:lnTo>
                        <a:pt x="1763" y="141"/>
                      </a:lnTo>
                      <a:lnTo>
                        <a:pt x="1729" y="165"/>
                      </a:lnTo>
                      <a:lnTo>
                        <a:pt x="1695" y="190"/>
                      </a:lnTo>
                      <a:lnTo>
                        <a:pt x="1662" y="218"/>
                      </a:lnTo>
                      <a:lnTo>
                        <a:pt x="1629" y="246"/>
                      </a:lnTo>
                      <a:lnTo>
                        <a:pt x="1597" y="275"/>
                      </a:lnTo>
                      <a:lnTo>
                        <a:pt x="1565" y="307"/>
                      </a:lnTo>
                      <a:lnTo>
                        <a:pt x="1533" y="339"/>
                      </a:lnTo>
                      <a:lnTo>
                        <a:pt x="1501" y="371"/>
                      </a:lnTo>
                      <a:lnTo>
                        <a:pt x="1469" y="406"/>
                      </a:lnTo>
                      <a:lnTo>
                        <a:pt x="1406" y="476"/>
                      </a:lnTo>
                      <a:lnTo>
                        <a:pt x="1344" y="549"/>
                      </a:lnTo>
                      <a:lnTo>
                        <a:pt x="1221" y="701"/>
                      </a:lnTo>
                      <a:lnTo>
                        <a:pt x="1097" y="856"/>
                      </a:lnTo>
                      <a:lnTo>
                        <a:pt x="1036" y="935"/>
                      </a:lnTo>
                      <a:lnTo>
                        <a:pt x="974" y="1012"/>
                      </a:lnTo>
                      <a:lnTo>
                        <a:pt x="911" y="1088"/>
                      </a:lnTo>
                      <a:lnTo>
                        <a:pt x="848" y="1162"/>
                      </a:lnTo>
                      <a:lnTo>
                        <a:pt x="816" y="1198"/>
                      </a:lnTo>
                      <a:lnTo>
                        <a:pt x="784" y="1233"/>
                      </a:lnTo>
                      <a:lnTo>
                        <a:pt x="751" y="1267"/>
                      </a:lnTo>
                      <a:lnTo>
                        <a:pt x="719" y="1301"/>
                      </a:lnTo>
                      <a:lnTo>
                        <a:pt x="686" y="1334"/>
                      </a:lnTo>
                      <a:lnTo>
                        <a:pt x="653" y="1364"/>
                      </a:lnTo>
                      <a:lnTo>
                        <a:pt x="619" y="1395"/>
                      </a:lnTo>
                      <a:lnTo>
                        <a:pt x="586" y="1424"/>
                      </a:lnTo>
                      <a:lnTo>
                        <a:pt x="553" y="1452"/>
                      </a:lnTo>
                      <a:lnTo>
                        <a:pt x="518" y="1479"/>
                      </a:lnTo>
                      <a:lnTo>
                        <a:pt x="483" y="1504"/>
                      </a:lnTo>
                      <a:lnTo>
                        <a:pt x="449" y="1527"/>
                      </a:lnTo>
                      <a:lnTo>
                        <a:pt x="413" y="1549"/>
                      </a:lnTo>
                      <a:lnTo>
                        <a:pt x="378" y="1569"/>
                      </a:lnTo>
                      <a:lnTo>
                        <a:pt x="342" y="1589"/>
                      </a:lnTo>
                      <a:lnTo>
                        <a:pt x="306" y="1606"/>
                      </a:lnTo>
                      <a:lnTo>
                        <a:pt x="269" y="1621"/>
                      </a:lnTo>
                      <a:lnTo>
                        <a:pt x="232" y="1634"/>
                      </a:lnTo>
                      <a:lnTo>
                        <a:pt x="194" y="1646"/>
                      </a:lnTo>
                      <a:lnTo>
                        <a:pt x="157" y="1656"/>
                      </a:lnTo>
                      <a:lnTo>
                        <a:pt x="118" y="1664"/>
                      </a:lnTo>
                      <a:lnTo>
                        <a:pt x="80" y="1669"/>
                      </a:lnTo>
                      <a:lnTo>
                        <a:pt x="40" y="1672"/>
                      </a:lnTo>
                      <a:lnTo>
                        <a:pt x="0" y="1673"/>
                      </a:lnTo>
                      <a:lnTo>
                        <a:pt x="0" y="1779"/>
                      </a:lnTo>
                      <a:lnTo>
                        <a:pt x="46" y="1778"/>
                      </a:lnTo>
                      <a:lnTo>
                        <a:pt x="92" y="1774"/>
                      </a:lnTo>
                      <a:lnTo>
                        <a:pt x="136" y="1769"/>
                      </a:lnTo>
                      <a:lnTo>
                        <a:pt x="181" y="1759"/>
                      </a:lnTo>
                      <a:lnTo>
                        <a:pt x="224" y="1749"/>
                      </a:lnTo>
                      <a:lnTo>
                        <a:pt x="266" y="1735"/>
                      </a:lnTo>
                      <a:lnTo>
                        <a:pt x="308" y="1721"/>
                      </a:lnTo>
                      <a:lnTo>
                        <a:pt x="349" y="1703"/>
                      </a:lnTo>
                      <a:lnTo>
                        <a:pt x="390" y="1685"/>
                      </a:lnTo>
                      <a:lnTo>
                        <a:pt x="429" y="1664"/>
                      </a:lnTo>
                      <a:lnTo>
                        <a:pt x="469" y="1641"/>
                      </a:lnTo>
                      <a:lnTo>
                        <a:pt x="507" y="1617"/>
                      </a:lnTo>
                      <a:lnTo>
                        <a:pt x="545" y="1590"/>
                      </a:lnTo>
                      <a:lnTo>
                        <a:pt x="582" y="1564"/>
                      </a:lnTo>
                      <a:lnTo>
                        <a:pt x="618" y="1536"/>
                      </a:lnTo>
                      <a:lnTo>
                        <a:pt x="655" y="1505"/>
                      </a:lnTo>
                      <a:lnTo>
                        <a:pt x="691" y="1475"/>
                      </a:lnTo>
                      <a:lnTo>
                        <a:pt x="726" y="1443"/>
                      </a:lnTo>
                      <a:lnTo>
                        <a:pt x="760" y="1410"/>
                      </a:lnTo>
                      <a:lnTo>
                        <a:pt x="795" y="1376"/>
                      </a:lnTo>
                      <a:lnTo>
                        <a:pt x="828" y="1340"/>
                      </a:lnTo>
                      <a:lnTo>
                        <a:pt x="862" y="1306"/>
                      </a:lnTo>
                      <a:lnTo>
                        <a:pt x="895" y="1269"/>
                      </a:lnTo>
                      <a:lnTo>
                        <a:pt x="928" y="1231"/>
                      </a:lnTo>
                      <a:lnTo>
                        <a:pt x="994" y="1157"/>
                      </a:lnTo>
                      <a:lnTo>
                        <a:pt x="1057" y="1080"/>
                      </a:lnTo>
                      <a:lnTo>
                        <a:pt x="1120" y="1001"/>
                      </a:lnTo>
                      <a:lnTo>
                        <a:pt x="1183" y="923"/>
                      </a:lnTo>
                      <a:lnTo>
                        <a:pt x="1305" y="767"/>
                      </a:lnTo>
                      <a:lnTo>
                        <a:pt x="1426" y="617"/>
                      </a:lnTo>
                      <a:lnTo>
                        <a:pt x="1488" y="545"/>
                      </a:lnTo>
                      <a:lnTo>
                        <a:pt x="1548" y="477"/>
                      </a:lnTo>
                      <a:lnTo>
                        <a:pt x="1578" y="445"/>
                      </a:lnTo>
                      <a:lnTo>
                        <a:pt x="1609" y="414"/>
                      </a:lnTo>
                      <a:lnTo>
                        <a:pt x="1640" y="383"/>
                      </a:lnTo>
                      <a:lnTo>
                        <a:pt x="1670" y="354"/>
                      </a:lnTo>
                      <a:lnTo>
                        <a:pt x="1701" y="326"/>
                      </a:lnTo>
                      <a:lnTo>
                        <a:pt x="1731" y="299"/>
                      </a:lnTo>
                      <a:lnTo>
                        <a:pt x="1762" y="274"/>
                      </a:lnTo>
                      <a:lnTo>
                        <a:pt x="1793" y="250"/>
                      </a:lnTo>
                      <a:lnTo>
                        <a:pt x="1823" y="229"/>
                      </a:lnTo>
                      <a:lnTo>
                        <a:pt x="1855" y="209"/>
                      </a:lnTo>
                      <a:lnTo>
                        <a:pt x="1886" y="190"/>
                      </a:lnTo>
                      <a:lnTo>
                        <a:pt x="1917" y="173"/>
                      </a:lnTo>
                      <a:lnTo>
                        <a:pt x="1949" y="158"/>
                      </a:lnTo>
                      <a:lnTo>
                        <a:pt x="1979" y="145"/>
                      </a:lnTo>
                      <a:lnTo>
                        <a:pt x="2011" y="133"/>
                      </a:lnTo>
                      <a:lnTo>
                        <a:pt x="2043" y="124"/>
                      </a:lnTo>
                      <a:lnTo>
                        <a:pt x="2075" y="117"/>
                      </a:lnTo>
                      <a:lnTo>
                        <a:pt x="2107" y="112"/>
                      </a:lnTo>
                      <a:lnTo>
                        <a:pt x="2140" y="108"/>
                      </a:lnTo>
                      <a:lnTo>
                        <a:pt x="2174" y="106"/>
                      </a:lnTo>
                      <a:lnTo>
                        <a:pt x="2174" y="106"/>
                      </a:lnTo>
                      <a:lnTo>
                        <a:pt x="2174" y="0"/>
                      </a:lnTo>
                      <a:lnTo>
                        <a:pt x="2174" y="0"/>
                      </a:lnTo>
                      <a:lnTo>
                        <a:pt x="2174" y="0"/>
                      </a:lnTo>
                      <a:close/>
                    </a:path>
                  </a:pathLst>
                </a:custGeom>
                <a:solidFill>
                  <a:srgbClr val="7972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81" name="Freeform 165"/>
                <p:cNvSpPr>
                  <a:spLocks/>
                </p:cNvSpPr>
                <p:nvPr/>
              </p:nvSpPr>
              <p:spPr bwMode="auto">
                <a:xfrm>
                  <a:off x="4732" y="3421"/>
                  <a:ext cx="138" cy="353"/>
                </a:xfrm>
                <a:custGeom>
                  <a:avLst/>
                  <a:gdLst>
                    <a:gd name="T0" fmla="*/ 530 w 550"/>
                    <a:gd name="T1" fmla="*/ 1353 h 1414"/>
                    <a:gd name="T2" fmla="*/ 495 w 550"/>
                    <a:gd name="T3" fmla="*/ 1338 h 1414"/>
                    <a:gd name="T4" fmla="*/ 461 w 550"/>
                    <a:gd name="T5" fmla="*/ 1318 h 1414"/>
                    <a:gd name="T6" fmla="*/ 430 w 550"/>
                    <a:gd name="T7" fmla="*/ 1293 h 1414"/>
                    <a:gd name="T8" fmla="*/ 399 w 550"/>
                    <a:gd name="T9" fmla="*/ 1262 h 1414"/>
                    <a:gd name="T10" fmla="*/ 372 w 550"/>
                    <a:gd name="T11" fmla="*/ 1226 h 1414"/>
                    <a:gd name="T12" fmla="*/ 346 w 550"/>
                    <a:gd name="T13" fmla="*/ 1187 h 1414"/>
                    <a:gd name="T14" fmla="*/ 322 w 550"/>
                    <a:gd name="T15" fmla="*/ 1141 h 1414"/>
                    <a:gd name="T16" fmla="*/ 300 w 550"/>
                    <a:gd name="T17" fmla="*/ 1093 h 1414"/>
                    <a:gd name="T18" fmla="*/ 280 w 550"/>
                    <a:gd name="T19" fmla="*/ 1043 h 1414"/>
                    <a:gd name="T20" fmla="*/ 252 w 550"/>
                    <a:gd name="T21" fmla="*/ 960 h 1414"/>
                    <a:gd name="T22" fmla="*/ 220 w 550"/>
                    <a:gd name="T23" fmla="*/ 845 h 1414"/>
                    <a:gd name="T24" fmla="*/ 194 w 550"/>
                    <a:gd name="T25" fmla="*/ 725 h 1414"/>
                    <a:gd name="T26" fmla="*/ 161 w 550"/>
                    <a:gd name="T27" fmla="*/ 543 h 1414"/>
                    <a:gd name="T28" fmla="*/ 126 w 550"/>
                    <a:gd name="T29" fmla="*/ 318 h 1414"/>
                    <a:gd name="T30" fmla="*/ 102 w 550"/>
                    <a:gd name="T31" fmla="*/ 179 h 1414"/>
                    <a:gd name="T32" fmla="*/ 85 w 550"/>
                    <a:gd name="T33" fmla="*/ 104 h 1414"/>
                    <a:gd name="T34" fmla="*/ 69 w 550"/>
                    <a:gd name="T35" fmla="*/ 60 h 1414"/>
                    <a:gd name="T36" fmla="*/ 57 w 550"/>
                    <a:gd name="T37" fmla="*/ 36 h 1414"/>
                    <a:gd name="T38" fmla="*/ 40 w 550"/>
                    <a:gd name="T39" fmla="*/ 16 h 1414"/>
                    <a:gd name="T40" fmla="*/ 16 w 550"/>
                    <a:gd name="T41" fmla="*/ 3 h 1414"/>
                    <a:gd name="T42" fmla="*/ 3 w 550"/>
                    <a:gd name="T43" fmla="*/ 59 h 1414"/>
                    <a:gd name="T44" fmla="*/ 0 w 550"/>
                    <a:gd name="T45" fmla="*/ 59 h 1414"/>
                    <a:gd name="T46" fmla="*/ 4 w 550"/>
                    <a:gd name="T47" fmla="*/ 62 h 1414"/>
                    <a:gd name="T48" fmla="*/ 12 w 550"/>
                    <a:gd name="T49" fmla="*/ 73 h 1414"/>
                    <a:gd name="T50" fmla="*/ 20 w 550"/>
                    <a:gd name="T51" fmla="*/ 93 h 1414"/>
                    <a:gd name="T52" fmla="*/ 37 w 550"/>
                    <a:gd name="T53" fmla="*/ 152 h 1414"/>
                    <a:gd name="T54" fmla="*/ 53 w 550"/>
                    <a:gd name="T55" fmla="*/ 232 h 1414"/>
                    <a:gd name="T56" fmla="*/ 86 w 550"/>
                    <a:gd name="T57" fmla="*/ 435 h 1414"/>
                    <a:gd name="T58" fmla="*/ 125 w 550"/>
                    <a:gd name="T59" fmla="*/ 675 h 1414"/>
                    <a:gd name="T60" fmla="*/ 149 w 550"/>
                    <a:gd name="T61" fmla="*/ 797 h 1414"/>
                    <a:gd name="T62" fmla="*/ 180 w 550"/>
                    <a:gd name="T63" fmla="*/ 919 h 1414"/>
                    <a:gd name="T64" fmla="*/ 214 w 550"/>
                    <a:gd name="T65" fmla="*/ 1035 h 1414"/>
                    <a:gd name="T66" fmla="*/ 236 w 550"/>
                    <a:gd name="T67" fmla="*/ 1089 h 1414"/>
                    <a:gd name="T68" fmla="*/ 258 w 550"/>
                    <a:gd name="T69" fmla="*/ 1143 h 1414"/>
                    <a:gd name="T70" fmla="*/ 282 w 550"/>
                    <a:gd name="T71" fmla="*/ 1192 h 1414"/>
                    <a:gd name="T72" fmla="*/ 310 w 550"/>
                    <a:gd name="T73" fmla="*/ 1238 h 1414"/>
                    <a:gd name="T74" fmla="*/ 340 w 550"/>
                    <a:gd name="T75" fmla="*/ 1280 h 1414"/>
                    <a:gd name="T76" fmla="*/ 373 w 550"/>
                    <a:gd name="T77" fmla="*/ 1318 h 1414"/>
                    <a:gd name="T78" fmla="*/ 409 w 550"/>
                    <a:gd name="T79" fmla="*/ 1351 h 1414"/>
                    <a:gd name="T80" fmla="*/ 447 w 550"/>
                    <a:gd name="T81" fmla="*/ 1378 h 1414"/>
                    <a:gd name="T82" fmla="*/ 490 w 550"/>
                    <a:gd name="T83" fmla="*/ 1399 h 1414"/>
                    <a:gd name="T84" fmla="*/ 537 w 550"/>
                    <a:gd name="T85" fmla="*/ 1414 h 14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550" h="1414">
                      <a:moveTo>
                        <a:pt x="550" y="1358"/>
                      </a:moveTo>
                      <a:lnTo>
                        <a:pt x="530" y="1353"/>
                      </a:lnTo>
                      <a:lnTo>
                        <a:pt x="513" y="1346"/>
                      </a:lnTo>
                      <a:lnTo>
                        <a:pt x="495" y="1338"/>
                      </a:lnTo>
                      <a:lnTo>
                        <a:pt x="478" y="1329"/>
                      </a:lnTo>
                      <a:lnTo>
                        <a:pt x="461" y="1318"/>
                      </a:lnTo>
                      <a:lnTo>
                        <a:pt x="445" y="1306"/>
                      </a:lnTo>
                      <a:lnTo>
                        <a:pt x="430" y="1293"/>
                      </a:lnTo>
                      <a:lnTo>
                        <a:pt x="414" y="1278"/>
                      </a:lnTo>
                      <a:lnTo>
                        <a:pt x="399" y="1262"/>
                      </a:lnTo>
                      <a:lnTo>
                        <a:pt x="386" y="1245"/>
                      </a:lnTo>
                      <a:lnTo>
                        <a:pt x="372" y="1226"/>
                      </a:lnTo>
                      <a:lnTo>
                        <a:pt x="358" y="1206"/>
                      </a:lnTo>
                      <a:lnTo>
                        <a:pt x="346" y="1187"/>
                      </a:lnTo>
                      <a:lnTo>
                        <a:pt x="334" y="1164"/>
                      </a:lnTo>
                      <a:lnTo>
                        <a:pt x="322" y="1141"/>
                      </a:lnTo>
                      <a:lnTo>
                        <a:pt x="310" y="1119"/>
                      </a:lnTo>
                      <a:lnTo>
                        <a:pt x="300" y="1093"/>
                      </a:lnTo>
                      <a:lnTo>
                        <a:pt x="289" y="1068"/>
                      </a:lnTo>
                      <a:lnTo>
                        <a:pt x="280" y="1043"/>
                      </a:lnTo>
                      <a:lnTo>
                        <a:pt x="270" y="1016"/>
                      </a:lnTo>
                      <a:lnTo>
                        <a:pt x="252" y="960"/>
                      </a:lnTo>
                      <a:lnTo>
                        <a:pt x="236" y="903"/>
                      </a:lnTo>
                      <a:lnTo>
                        <a:pt x="220" y="845"/>
                      </a:lnTo>
                      <a:lnTo>
                        <a:pt x="206" y="785"/>
                      </a:lnTo>
                      <a:lnTo>
                        <a:pt x="194" y="725"/>
                      </a:lnTo>
                      <a:lnTo>
                        <a:pt x="182" y="664"/>
                      </a:lnTo>
                      <a:lnTo>
                        <a:pt x="161" y="543"/>
                      </a:lnTo>
                      <a:lnTo>
                        <a:pt x="144" y="427"/>
                      </a:lnTo>
                      <a:lnTo>
                        <a:pt x="126" y="318"/>
                      </a:lnTo>
                      <a:lnTo>
                        <a:pt x="110" y="222"/>
                      </a:lnTo>
                      <a:lnTo>
                        <a:pt x="102" y="179"/>
                      </a:lnTo>
                      <a:lnTo>
                        <a:pt x="94" y="139"/>
                      </a:lnTo>
                      <a:lnTo>
                        <a:pt x="85" y="104"/>
                      </a:lnTo>
                      <a:lnTo>
                        <a:pt x="74" y="73"/>
                      </a:lnTo>
                      <a:lnTo>
                        <a:pt x="69" y="60"/>
                      </a:lnTo>
                      <a:lnTo>
                        <a:pt x="64" y="47"/>
                      </a:lnTo>
                      <a:lnTo>
                        <a:pt x="57" y="36"/>
                      </a:lnTo>
                      <a:lnTo>
                        <a:pt x="49" y="26"/>
                      </a:lnTo>
                      <a:lnTo>
                        <a:pt x="40" y="16"/>
                      </a:lnTo>
                      <a:lnTo>
                        <a:pt x="29" y="8"/>
                      </a:lnTo>
                      <a:lnTo>
                        <a:pt x="16" y="3"/>
                      </a:lnTo>
                      <a:lnTo>
                        <a:pt x="3" y="0"/>
                      </a:lnTo>
                      <a:lnTo>
                        <a:pt x="3" y="59"/>
                      </a:lnTo>
                      <a:lnTo>
                        <a:pt x="1" y="59"/>
                      </a:lnTo>
                      <a:lnTo>
                        <a:pt x="0" y="59"/>
                      </a:lnTo>
                      <a:lnTo>
                        <a:pt x="1" y="59"/>
                      </a:lnTo>
                      <a:lnTo>
                        <a:pt x="4" y="62"/>
                      </a:lnTo>
                      <a:lnTo>
                        <a:pt x="8" y="67"/>
                      </a:lnTo>
                      <a:lnTo>
                        <a:pt x="12" y="73"/>
                      </a:lnTo>
                      <a:lnTo>
                        <a:pt x="16" y="83"/>
                      </a:lnTo>
                      <a:lnTo>
                        <a:pt x="20" y="93"/>
                      </a:lnTo>
                      <a:lnTo>
                        <a:pt x="29" y="120"/>
                      </a:lnTo>
                      <a:lnTo>
                        <a:pt x="37" y="152"/>
                      </a:lnTo>
                      <a:lnTo>
                        <a:pt x="45" y="190"/>
                      </a:lnTo>
                      <a:lnTo>
                        <a:pt x="53" y="232"/>
                      </a:lnTo>
                      <a:lnTo>
                        <a:pt x="69" y="327"/>
                      </a:lnTo>
                      <a:lnTo>
                        <a:pt x="86" y="435"/>
                      </a:lnTo>
                      <a:lnTo>
                        <a:pt x="104" y="552"/>
                      </a:lnTo>
                      <a:lnTo>
                        <a:pt x="125" y="675"/>
                      </a:lnTo>
                      <a:lnTo>
                        <a:pt x="137" y="736"/>
                      </a:lnTo>
                      <a:lnTo>
                        <a:pt x="149" y="797"/>
                      </a:lnTo>
                      <a:lnTo>
                        <a:pt x="164" y="858"/>
                      </a:lnTo>
                      <a:lnTo>
                        <a:pt x="180" y="919"/>
                      </a:lnTo>
                      <a:lnTo>
                        <a:pt x="196" y="978"/>
                      </a:lnTo>
                      <a:lnTo>
                        <a:pt x="214" y="1035"/>
                      </a:lnTo>
                      <a:lnTo>
                        <a:pt x="225" y="1063"/>
                      </a:lnTo>
                      <a:lnTo>
                        <a:pt x="236" y="1089"/>
                      </a:lnTo>
                      <a:lnTo>
                        <a:pt x="246" y="1116"/>
                      </a:lnTo>
                      <a:lnTo>
                        <a:pt x="258" y="1143"/>
                      </a:lnTo>
                      <a:lnTo>
                        <a:pt x="270" y="1168"/>
                      </a:lnTo>
                      <a:lnTo>
                        <a:pt x="282" y="1192"/>
                      </a:lnTo>
                      <a:lnTo>
                        <a:pt x="296" y="1216"/>
                      </a:lnTo>
                      <a:lnTo>
                        <a:pt x="310" y="1238"/>
                      </a:lnTo>
                      <a:lnTo>
                        <a:pt x="325" y="1260"/>
                      </a:lnTo>
                      <a:lnTo>
                        <a:pt x="340" y="1280"/>
                      </a:lnTo>
                      <a:lnTo>
                        <a:pt x="356" y="1300"/>
                      </a:lnTo>
                      <a:lnTo>
                        <a:pt x="373" y="1318"/>
                      </a:lnTo>
                      <a:lnTo>
                        <a:pt x="390" y="1335"/>
                      </a:lnTo>
                      <a:lnTo>
                        <a:pt x="409" y="1351"/>
                      </a:lnTo>
                      <a:lnTo>
                        <a:pt x="427" y="1366"/>
                      </a:lnTo>
                      <a:lnTo>
                        <a:pt x="447" y="1378"/>
                      </a:lnTo>
                      <a:lnTo>
                        <a:pt x="469" y="1390"/>
                      </a:lnTo>
                      <a:lnTo>
                        <a:pt x="490" y="1399"/>
                      </a:lnTo>
                      <a:lnTo>
                        <a:pt x="513" y="1407"/>
                      </a:lnTo>
                      <a:lnTo>
                        <a:pt x="537" y="1414"/>
                      </a:lnTo>
                      <a:lnTo>
                        <a:pt x="550" y="1358"/>
                      </a:lnTo>
                      <a:close/>
                    </a:path>
                  </a:pathLst>
                </a:custGeom>
                <a:solidFill>
                  <a:srgbClr val="29166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82" name="Freeform 166"/>
                <p:cNvSpPr>
                  <a:spLocks/>
                </p:cNvSpPr>
                <p:nvPr/>
              </p:nvSpPr>
              <p:spPr bwMode="auto">
                <a:xfrm>
                  <a:off x="4708" y="3535"/>
                  <a:ext cx="33" cy="257"/>
                </a:xfrm>
                <a:custGeom>
                  <a:avLst/>
                  <a:gdLst>
                    <a:gd name="T0" fmla="*/ 109 w 132"/>
                    <a:gd name="T1" fmla="*/ 0 h 1031"/>
                    <a:gd name="T2" fmla="*/ 109 w 132"/>
                    <a:gd name="T3" fmla="*/ 0 h 1031"/>
                    <a:gd name="T4" fmla="*/ 80 w 132"/>
                    <a:gd name="T5" fmla="*/ 19 h 1031"/>
                    <a:gd name="T6" fmla="*/ 75 w 132"/>
                    <a:gd name="T7" fmla="*/ 32 h 1031"/>
                    <a:gd name="T8" fmla="*/ 72 w 132"/>
                    <a:gd name="T9" fmla="*/ 48 h 1031"/>
                    <a:gd name="T10" fmla="*/ 69 w 132"/>
                    <a:gd name="T11" fmla="*/ 67 h 1031"/>
                    <a:gd name="T12" fmla="*/ 64 w 132"/>
                    <a:gd name="T13" fmla="*/ 116 h 1031"/>
                    <a:gd name="T14" fmla="*/ 59 w 132"/>
                    <a:gd name="T15" fmla="*/ 178 h 1031"/>
                    <a:gd name="T16" fmla="*/ 53 w 132"/>
                    <a:gd name="T17" fmla="*/ 253 h 1031"/>
                    <a:gd name="T18" fmla="*/ 48 w 132"/>
                    <a:gd name="T19" fmla="*/ 335 h 1031"/>
                    <a:gd name="T20" fmla="*/ 44 w 132"/>
                    <a:gd name="T21" fmla="*/ 423 h 1031"/>
                    <a:gd name="T22" fmla="*/ 39 w 132"/>
                    <a:gd name="T23" fmla="*/ 513 h 1031"/>
                    <a:gd name="T24" fmla="*/ 33 w 132"/>
                    <a:gd name="T25" fmla="*/ 605 h 1031"/>
                    <a:gd name="T26" fmla="*/ 29 w 132"/>
                    <a:gd name="T27" fmla="*/ 693 h 1031"/>
                    <a:gd name="T28" fmla="*/ 24 w 132"/>
                    <a:gd name="T29" fmla="*/ 774 h 1031"/>
                    <a:gd name="T30" fmla="*/ 19 w 132"/>
                    <a:gd name="T31" fmla="*/ 847 h 1031"/>
                    <a:gd name="T32" fmla="*/ 12 w 132"/>
                    <a:gd name="T33" fmla="*/ 910 h 1031"/>
                    <a:gd name="T34" fmla="*/ 7 w 132"/>
                    <a:gd name="T35" fmla="*/ 956 h 1031"/>
                    <a:gd name="T36" fmla="*/ 4 w 132"/>
                    <a:gd name="T37" fmla="*/ 972 h 1031"/>
                    <a:gd name="T38" fmla="*/ 1 w 132"/>
                    <a:gd name="T39" fmla="*/ 984 h 1031"/>
                    <a:gd name="T40" fmla="*/ 0 w 132"/>
                    <a:gd name="T41" fmla="*/ 986 h 1031"/>
                    <a:gd name="T42" fmla="*/ 1 w 132"/>
                    <a:gd name="T43" fmla="*/ 984 h 1031"/>
                    <a:gd name="T44" fmla="*/ 5 w 132"/>
                    <a:gd name="T45" fmla="*/ 979 h 1031"/>
                    <a:gd name="T46" fmla="*/ 23 w 132"/>
                    <a:gd name="T47" fmla="*/ 974 h 1031"/>
                    <a:gd name="T48" fmla="*/ 23 w 132"/>
                    <a:gd name="T49" fmla="*/ 1031 h 1031"/>
                    <a:gd name="T50" fmla="*/ 43 w 132"/>
                    <a:gd name="T51" fmla="*/ 1024 h 1031"/>
                    <a:gd name="T52" fmla="*/ 51 w 132"/>
                    <a:gd name="T53" fmla="*/ 1015 h 1031"/>
                    <a:gd name="T54" fmla="*/ 55 w 132"/>
                    <a:gd name="T55" fmla="*/ 1007 h 1031"/>
                    <a:gd name="T56" fmla="*/ 57 w 132"/>
                    <a:gd name="T57" fmla="*/ 999 h 1031"/>
                    <a:gd name="T58" fmla="*/ 61 w 132"/>
                    <a:gd name="T59" fmla="*/ 984 h 1031"/>
                    <a:gd name="T60" fmla="*/ 64 w 132"/>
                    <a:gd name="T61" fmla="*/ 964 h 1031"/>
                    <a:gd name="T62" fmla="*/ 71 w 132"/>
                    <a:gd name="T63" fmla="*/ 915 h 1031"/>
                    <a:gd name="T64" fmla="*/ 76 w 132"/>
                    <a:gd name="T65" fmla="*/ 853 h 1031"/>
                    <a:gd name="T66" fmla="*/ 81 w 132"/>
                    <a:gd name="T67" fmla="*/ 778 h 1031"/>
                    <a:gd name="T68" fmla="*/ 87 w 132"/>
                    <a:gd name="T69" fmla="*/ 696 h 1031"/>
                    <a:gd name="T70" fmla="*/ 92 w 132"/>
                    <a:gd name="T71" fmla="*/ 608 h 1031"/>
                    <a:gd name="T72" fmla="*/ 97 w 132"/>
                    <a:gd name="T73" fmla="*/ 517 h 1031"/>
                    <a:gd name="T74" fmla="*/ 101 w 132"/>
                    <a:gd name="T75" fmla="*/ 426 h 1031"/>
                    <a:gd name="T76" fmla="*/ 107 w 132"/>
                    <a:gd name="T77" fmla="*/ 338 h 1031"/>
                    <a:gd name="T78" fmla="*/ 112 w 132"/>
                    <a:gd name="T79" fmla="*/ 257 h 1031"/>
                    <a:gd name="T80" fmla="*/ 116 w 132"/>
                    <a:gd name="T81" fmla="*/ 182 h 1031"/>
                    <a:gd name="T82" fmla="*/ 121 w 132"/>
                    <a:gd name="T83" fmla="*/ 121 h 1031"/>
                    <a:gd name="T84" fmla="*/ 127 w 132"/>
                    <a:gd name="T85" fmla="*/ 75 h 1031"/>
                    <a:gd name="T86" fmla="*/ 129 w 132"/>
                    <a:gd name="T87" fmla="*/ 57 h 1031"/>
                    <a:gd name="T88" fmla="*/ 131 w 132"/>
                    <a:gd name="T89" fmla="*/ 47 h 1031"/>
                    <a:gd name="T90" fmla="*/ 132 w 132"/>
                    <a:gd name="T91" fmla="*/ 45 h 1031"/>
                    <a:gd name="T92" fmla="*/ 109 w 132"/>
                    <a:gd name="T93" fmla="*/ 57 h 1031"/>
                    <a:gd name="T94" fmla="*/ 109 w 132"/>
                    <a:gd name="T95" fmla="*/ 57 h 1031"/>
                    <a:gd name="T96" fmla="*/ 109 w 132"/>
                    <a:gd name="T97" fmla="*/ 0 h 1031"/>
                    <a:gd name="T98" fmla="*/ 109 w 132"/>
                    <a:gd name="T99" fmla="*/ 0 h 1031"/>
                    <a:gd name="T100" fmla="*/ 109 w 132"/>
                    <a:gd name="T101" fmla="*/ 0 h 10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132" h="1031">
                      <a:moveTo>
                        <a:pt x="109" y="0"/>
                      </a:moveTo>
                      <a:lnTo>
                        <a:pt x="109" y="0"/>
                      </a:lnTo>
                      <a:lnTo>
                        <a:pt x="80" y="19"/>
                      </a:lnTo>
                      <a:lnTo>
                        <a:pt x="75" y="32"/>
                      </a:lnTo>
                      <a:lnTo>
                        <a:pt x="72" y="48"/>
                      </a:lnTo>
                      <a:lnTo>
                        <a:pt x="69" y="67"/>
                      </a:lnTo>
                      <a:lnTo>
                        <a:pt x="64" y="116"/>
                      </a:lnTo>
                      <a:lnTo>
                        <a:pt x="59" y="178"/>
                      </a:lnTo>
                      <a:lnTo>
                        <a:pt x="53" y="253"/>
                      </a:lnTo>
                      <a:lnTo>
                        <a:pt x="48" y="335"/>
                      </a:lnTo>
                      <a:lnTo>
                        <a:pt x="44" y="423"/>
                      </a:lnTo>
                      <a:lnTo>
                        <a:pt x="39" y="513"/>
                      </a:lnTo>
                      <a:lnTo>
                        <a:pt x="33" y="605"/>
                      </a:lnTo>
                      <a:lnTo>
                        <a:pt x="29" y="693"/>
                      </a:lnTo>
                      <a:lnTo>
                        <a:pt x="24" y="774"/>
                      </a:lnTo>
                      <a:lnTo>
                        <a:pt x="19" y="847"/>
                      </a:lnTo>
                      <a:lnTo>
                        <a:pt x="12" y="910"/>
                      </a:lnTo>
                      <a:lnTo>
                        <a:pt x="7" y="956"/>
                      </a:lnTo>
                      <a:lnTo>
                        <a:pt x="4" y="972"/>
                      </a:lnTo>
                      <a:lnTo>
                        <a:pt x="1" y="984"/>
                      </a:lnTo>
                      <a:lnTo>
                        <a:pt x="0" y="986"/>
                      </a:lnTo>
                      <a:lnTo>
                        <a:pt x="1" y="984"/>
                      </a:lnTo>
                      <a:lnTo>
                        <a:pt x="5" y="979"/>
                      </a:lnTo>
                      <a:lnTo>
                        <a:pt x="23" y="974"/>
                      </a:lnTo>
                      <a:lnTo>
                        <a:pt x="23" y="1031"/>
                      </a:lnTo>
                      <a:lnTo>
                        <a:pt x="43" y="1024"/>
                      </a:lnTo>
                      <a:lnTo>
                        <a:pt x="51" y="1015"/>
                      </a:lnTo>
                      <a:lnTo>
                        <a:pt x="55" y="1007"/>
                      </a:lnTo>
                      <a:lnTo>
                        <a:pt x="57" y="999"/>
                      </a:lnTo>
                      <a:lnTo>
                        <a:pt x="61" y="984"/>
                      </a:lnTo>
                      <a:lnTo>
                        <a:pt x="64" y="964"/>
                      </a:lnTo>
                      <a:lnTo>
                        <a:pt x="71" y="915"/>
                      </a:lnTo>
                      <a:lnTo>
                        <a:pt x="76" y="853"/>
                      </a:lnTo>
                      <a:lnTo>
                        <a:pt x="81" y="778"/>
                      </a:lnTo>
                      <a:lnTo>
                        <a:pt x="87" y="696"/>
                      </a:lnTo>
                      <a:lnTo>
                        <a:pt x="92" y="608"/>
                      </a:lnTo>
                      <a:lnTo>
                        <a:pt x="97" y="517"/>
                      </a:lnTo>
                      <a:lnTo>
                        <a:pt x="101" y="426"/>
                      </a:lnTo>
                      <a:lnTo>
                        <a:pt x="107" y="338"/>
                      </a:lnTo>
                      <a:lnTo>
                        <a:pt x="112" y="257"/>
                      </a:lnTo>
                      <a:lnTo>
                        <a:pt x="116" y="182"/>
                      </a:lnTo>
                      <a:lnTo>
                        <a:pt x="121" y="121"/>
                      </a:lnTo>
                      <a:lnTo>
                        <a:pt x="127" y="75"/>
                      </a:lnTo>
                      <a:lnTo>
                        <a:pt x="129" y="57"/>
                      </a:lnTo>
                      <a:lnTo>
                        <a:pt x="131" y="47"/>
                      </a:lnTo>
                      <a:lnTo>
                        <a:pt x="132" y="45"/>
                      </a:lnTo>
                      <a:lnTo>
                        <a:pt x="109" y="57"/>
                      </a:lnTo>
                      <a:lnTo>
                        <a:pt x="109" y="57"/>
                      </a:lnTo>
                      <a:lnTo>
                        <a:pt x="109" y="0"/>
                      </a:lnTo>
                      <a:lnTo>
                        <a:pt x="109" y="0"/>
                      </a:lnTo>
                      <a:lnTo>
                        <a:pt x="109" y="0"/>
                      </a:lnTo>
                      <a:close/>
                    </a:path>
                  </a:pathLst>
                </a:custGeom>
                <a:solidFill>
                  <a:srgbClr val="E7791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83" name="Freeform 167"/>
                <p:cNvSpPr>
                  <a:spLocks/>
                </p:cNvSpPr>
                <p:nvPr/>
              </p:nvSpPr>
              <p:spPr bwMode="auto">
                <a:xfrm>
                  <a:off x="4509" y="3298"/>
                  <a:ext cx="162" cy="61"/>
                </a:xfrm>
                <a:custGeom>
                  <a:avLst/>
                  <a:gdLst>
                    <a:gd name="T0" fmla="*/ 649 w 649"/>
                    <a:gd name="T1" fmla="*/ 186 h 242"/>
                    <a:gd name="T2" fmla="*/ 18 w 649"/>
                    <a:gd name="T3" fmla="*/ 0 h 242"/>
                    <a:gd name="T4" fmla="*/ 0 w 649"/>
                    <a:gd name="T5" fmla="*/ 55 h 242"/>
                    <a:gd name="T6" fmla="*/ 633 w 649"/>
                    <a:gd name="T7" fmla="*/ 242 h 242"/>
                    <a:gd name="T8" fmla="*/ 649 w 649"/>
                    <a:gd name="T9" fmla="*/ 186 h 2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9" h="242">
                      <a:moveTo>
                        <a:pt x="649" y="186"/>
                      </a:moveTo>
                      <a:lnTo>
                        <a:pt x="18" y="0"/>
                      </a:lnTo>
                      <a:lnTo>
                        <a:pt x="0" y="55"/>
                      </a:lnTo>
                      <a:lnTo>
                        <a:pt x="633" y="242"/>
                      </a:lnTo>
                      <a:lnTo>
                        <a:pt x="649" y="186"/>
                      </a:lnTo>
                      <a:close/>
                    </a:path>
                  </a:pathLst>
                </a:custGeom>
                <a:solidFill>
                  <a:srgbClr val="1F1A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84" name="Freeform 168"/>
                <p:cNvSpPr>
                  <a:spLocks/>
                </p:cNvSpPr>
                <p:nvPr/>
              </p:nvSpPr>
              <p:spPr bwMode="auto">
                <a:xfrm>
                  <a:off x="4437" y="3441"/>
                  <a:ext cx="213" cy="75"/>
                </a:xfrm>
                <a:custGeom>
                  <a:avLst/>
                  <a:gdLst>
                    <a:gd name="T0" fmla="*/ 853 w 853"/>
                    <a:gd name="T1" fmla="*/ 243 h 299"/>
                    <a:gd name="T2" fmla="*/ 16 w 853"/>
                    <a:gd name="T3" fmla="*/ 0 h 299"/>
                    <a:gd name="T4" fmla="*/ 0 w 853"/>
                    <a:gd name="T5" fmla="*/ 55 h 299"/>
                    <a:gd name="T6" fmla="*/ 837 w 853"/>
                    <a:gd name="T7" fmla="*/ 299 h 299"/>
                    <a:gd name="T8" fmla="*/ 853 w 853"/>
                    <a:gd name="T9" fmla="*/ 243 h 2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53" h="299">
                      <a:moveTo>
                        <a:pt x="853" y="243"/>
                      </a:moveTo>
                      <a:lnTo>
                        <a:pt x="16" y="0"/>
                      </a:lnTo>
                      <a:lnTo>
                        <a:pt x="0" y="55"/>
                      </a:lnTo>
                      <a:lnTo>
                        <a:pt x="837" y="299"/>
                      </a:lnTo>
                      <a:lnTo>
                        <a:pt x="853" y="243"/>
                      </a:lnTo>
                      <a:close/>
                    </a:path>
                  </a:pathLst>
                </a:custGeom>
                <a:solidFill>
                  <a:srgbClr val="1F1A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385" name="Rectangle 169"/>
                <p:cNvSpPr>
                  <a:spLocks noChangeArrowheads="1"/>
                </p:cNvSpPr>
                <p:nvPr/>
              </p:nvSpPr>
              <p:spPr bwMode="auto">
                <a:xfrm>
                  <a:off x="5521" y="3526"/>
                  <a:ext cx="117" cy="2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algn="ctr">
                    <a:spcBef>
                      <a:spcPct val="20000"/>
                    </a:spcBef>
                  </a:pPr>
                  <a:r>
                    <a:rPr lang="cs-CZ" sz="2200" i="1">
                      <a:solidFill>
                        <a:srgbClr val="1F1A17"/>
                      </a:solidFill>
                    </a:rPr>
                    <a:t>E</a:t>
                  </a:r>
                  <a:endParaRPr lang="cs-CZ" sz="1400"/>
                </a:p>
              </p:txBody>
            </p:sp>
          </p:grpSp>
        </p:grpSp>
        <p:sp>
          <p:nvSpPr>
            <p:cNvPr id="9611" name="Text Box 395"/>
            <p:cNvSpPr txBox="1">
              <a:spLocks noChangeArrowheads="1"/>
            </p:cNvSpPr>
            <p:nvPr/>
          </p:nvSpPr>
          <p:spPr bwMode="auto">
            <a:xfrm>
              <a:off x="432" y="3984"/>
              <a:ext cx="470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 sz="1600"/>
                <a:t>(redukce excitovaných molekul o 3-4 řády, ale jen při nízkých teplotách)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Přednáška BCM 101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066800"/>
            <a:ext cx="8077200" cy="1066800"/>
          </a:xfrm>
        </p:spPr>
        <p:txBody>
          <a:bodyPr/>
          <a:lstStyle/>
          <a:p>
            <a:pPr algn="ctr">
              <a:buFontTx/>
              <a:buNone/>
            </a:pPr>
            <a:endParaRPr lang="cs-CZ" sz="1800"/>
          </a:p>
          <a:p>
            <a:pPr algn="ctr">
              <a:buFontTx/>
              <a:buNone/>
            </a:pPr>
            <a:r>
              <a:rPr lang="cs-CZ" sz="2800"/>
              <a:t>Detekce a spektroskopie jednotlivých molekul</a:t>
            </a:r>
            <a:endParaRPr lang="cs-CZ" i="1"/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460162" y="3501008"/>
            <a:ext cx="8305800" cy="163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10000"/>
              </a:spcBef>
            </a:pPr>
            <a:r>
              <a:rPr lang="cs-CZ" sz="1600" b="1" i="1" dirty="0"/>
              <a:t>Hlavní literatura: </a:t>
            </a:r>
            <a:r>
              <a:rPr lang="cs-CZ" sz="1600" dirty="0"/>
              <a:t>dvě knihy</a:t>
            </a:r>
            <a:endParaRPr lang="cs-CZ" sz="1600" b="1" i="1" dirty="0"/>
          </a:p>
          <a:p>
            <a:pPr>
              <a:spcBef>
                <a:spcPct val="10000"/>
              </a:spcBef>
            </a:pPr>
            <a:r>
              <a:rPr lang="cs-CZ" sz="1600" b="1" i="1" dirty="0"/>
              <a:t>•Single </a:t>
            </a:r>
            <a:r>
              <a:rPr lang="cs-CZ" sz="1600" b="1" i="1" dirty="0" err="1"/>
              <a:t>Molecule</a:t>
            </a:r>
            <a:r>
              <a:rPr lang="cs-CZ" sz="1600" b="1" i="1" dirty="0"/>
              <a:t> </a:t>
            </a:r>
            <a:r>
              <a:rPr lang="cs-CZ" sz="1600" b="1" i="1" dirty="0" err="1"/>
              <a:t>Optical</a:t>
            </a:r>
            <a:r>
              <a:rPr lang="cs-CZ" sz="1600" b="1" i="1" dirty="0"/>
              <a:t> </a:t>
            </a:r>
            <a:r>
              <a:rPr lang="cs-CZ" sz="1600" b="1" i="1" dirty="0" err="1"/>
              <a:t>Detection</a:t>
            </a:r>
            <a:r>
              <a:rPr lang="cs-CZ" sz="1600" b="1" i="1" dirty="0"/>
              <a:t>, </a:t>
            </a:r>
            <a:r>
              <a:rPr lang="cs-CZ" sz="1600" b="1" i="1" dirty="0" err="1"/>
              <a:t>Imaging</a:t>
            </a:r>
            <a:r>
              <a:rPr lang="cs-CZ" sz="1600" b="1" i="1" dirty="0"/>
              <a:t> and </a:t>
            </a:r>
            <a:r>
              <a:rPr lang="cs-CZ" sz="1600" b="1" i="1" dirty="0" err="1"/>
              <a:t>Spectroscopy</a:t>
            </a:r>
            <a:r>
              <a:rPr lang="cs-CZ" sz="1600" dirty="0"/>
              <a:t>, T. </a:t>
            </a:r>
            <a:r>
              <a:rPr lang="cs-CZ" sz="1600" dirty="0" err="1"/>
              <a:t>Basché</a:t>
            </a:r>
            <a:r>
              <a:rPr lang="cs-CZ" sz="1600" dirty="0"/>
              <a:t>, W.E. </a:t>
            </a:r>
            <a:r>
              <a:rPr lang="cs-CZ" sz="1600" dirty="0" err="1"/>
              <a:t>Moerner</a:t>
            </a:r>
            <a:r>
              <a:rPr lang="cs-CZ" sz="1600" dirty="0"/>
              <a:t>, M. </a:t>
            </a:r>
            <a:r>
              <a:rPr lang="cs-CZ" sz="1600" dirty="0" err="1"/>
              <a:t>Orrit</a:t>
            </a:r>
            <a:r>
              <a:rPr lang="cs-CZ" sz="1600" dirty="0"/>
              <a:t> and U.P. </a:t>
            </a:r>
            <a:r>
              <a:rPr lang="cs-CZ" sz="1600" dirty="0" err="1"/>
              <a:t>Wild</a:t>
            </a:r>
            <a:r>
              <a:rPr lang="cs-CZ" sz="1600" dirty="0"/>
              <a:t> (</a:t>
            </a:r>
            <a:r>
              <a:rPr lang="cs-CZ" sz="1600" dirty="0" err="1"/>
              <a:t>Eds</a:t>
            </a:r>
            <a:r>
              <a:rPr lang="cs-CZ" sz="1600" dirty="0"/>
              <a:t>.), VCH, </a:t>
            </a:r>
            <a:r>
              <a:rPr lang="cs-CZ" sz="1600" dirty="0" err="1"/>
              <a:t>Weinheim</a:t>
            </a:r>
            <a:r>
              <a:rPr lang="cs-CZ" sz="1600" dirty="0"/>
              <a:t> 1997</a:t>
            </a:r>
          </a:p>
          <a:p>
            <a:pPr>
              <a:spcBef>
                <a:spcPct val="10000"/>
              </a:spcBef>
            </a:pPr>
            <a:r>
              <a:rPr lang="cs-CZ" sz="1600" b="1" i="1" dirty="0"/>
              <a:t>•Single </a:t>
            </a:r>
            <a:r>
              <a:rPr lang="cs-CZ" sz="1600" b="1" i="1" dirty="0" err="1"/>
              <a:t>Molecule</a:t>
            </a:r>
            <a:r>
              <a:rPr lang="cs-CZ" sz="1600" b="1" i="1" dirty="0"/>
              <a:t> </a:t>
            </a:r>
            <a:r>
              <a:rPr lang="cs-CZ" sz="1600" b="1" i="1" dirty="0" err="1"/>
              <a:t>Detection</a:t>
            </a:r>
            <a:r>
              <a:rPr lang="cs-CZ" sz="1600" b="1" i="1" dirty="0"/>
              <a:t> in </a:t>
            </a:r>
            <a:r>
              <a:rPr lang="cs-CZ" sz="1600" b="1" i="1" dirty="0" err="1"/>
              <a:t>Solution</a:t>
            </a:r>
            <a:r>
              <a:rPr lang="cs-CZ" sz="1600" b="1" i="1" dirty="0"/>
              <a:t>: </a:t>
            </a:r>
            <a:r>
              <a:rPr lang="cs-CZ" sz="1600" b="1" i="1" dirty="0" err="1"/>
              <a:t>Methods</a:t>
            </a:r>
            <a:r>
              <a:rPr lang="cs-CZ" sz="1600" b="1" i="1" dirty="0"/>
              <a:t> and </a:t>
            </a:r>
            <a:r>
              <a:rPr lang="cs-CZ" sz="1600" b="1" i="1" dirty="0" err="1"/>
              <a:t>Applications</a:t>
            </a:r>
            <a:r>
              <a:rPr lang="cs-CZ" sz="1600" dirty="0"/>
              <a:t>, Ch. </a:t>
            </a:r>
            <a:r>
              <a:rPr lang="cs-CZ" sz="1600" dirty="0" err="1"/>
              <a:t>Zander</a:t>
            </a:r>
            <a:r>
              <a:rPr lang="cs-CZ" sz="1600" dirty="0"/>
              <a:t>, J. </a:t>
            </a:r>
            <a:r>
              <a:rPr lang="cs-CZ" sz="1600" dirty="0" err="1"/>
              <a:t>Enderlein</a:t>
            </a:r>
            <a:r>
              <a:rPr lang="cs-CZ" sz="1600" dirty="0"/>
              <a:t>, R.A. Keller (</a:t>
            </a:r>
            <a:r>
              <a:rPr lang="cs-CZ" sz="1600" dirty="0" err="1"/>
              <a:t>eds</a:t>
            </a:r>
            <a:r>
              <a:rPr lang="cs-CZ" sz="1600" dirty="0"/>
              <a:t>.), </a:t>
            </a:r>
            <a:r>
              <a:rPr lang="cs-CZ" sz="1600" dirty="0" err="1"/>
              <a:t>Wiley</a:t>
            </a:r>
            <a:r>
              <a:rPr lang="cs-CZ" sz="1600" dirty="0"/>
              <a:t>-VCH, </a:t>
            </a:r>
            <a:r>
              <a:rPr lang="cs-CZ" sz="1600" dirty="0" err="1"/>
              <a:t>Berlin</a:t>
            </a:r>
            <a:r>
              <a:rPr lang="cs-CZ" sz="1600" dirty="0"/>
              <a:t> 2002</a:t>
            </a:r>
          </a:p>
          <a:p>
            <a:pPr>
              <a:spcBef>
                <a:spcPct val="10000"/>
              </a:spcBef>
            </a:pPr>
            <a:r>
              <a:rPr lang="cs-CZ" sz="1600" dirty="0"/>
              <a:t>+ časopisy (řada kratších přehledů)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/>
              <a:t>Principy spektroskopie jednotlivých molekul</a:t>
            </a:r>
          </a:p>
        </p:txBody>
      </p:sp>
      <p:grpSp>
        <p:nvGrpSpPr>
          <p:cNvPr id="22531" name="Group 3"/>
          <p:cNvGrpSpPr>
            <a:grpSpLocks/>
          </p:cNvGrpSpPr>
          <p:nvPr/>
        </p:nvGrpSpPr>
        <p:grpSpPr bwMode="auto">
          <a:xfrm>
            <a:off x="349250" y="1066800"/>
            <a:ext cx="8642350" cy="2092325"/>
            <a:chOff x="220" y="574"/>
            <a:chExt cx="5444" cy="1318"/>
          </a:xfrm>
        </p:grpSpPr>
        <p:grpSp>
          <p:nvGrpSpPr>
            <p:cNvPr id="22532" name="Group 4"/>
            <p:cNvGrpSpPr>
              <a:grpSpLocks/>
            </p:cNvGrpSpPr>
            <p:nvPr/>
          </p:nvGrpSpPr>
          <p:grpSpPr bwMode="auto">
            <a:xfrm>
              <a:off x="220" y="574"/>
              <a:ext cx="5444" cy="1318"/>
              <a:chOff x="220" y="574"/>
              <a:chExt cx="5444" cy="1318"/>
            </a:xfrm>
          </p:grpSpPr>
          <p:sp>
            <p:nvSpPr>
              <p:cNvPr id="22533" name="Freeform 5"/>
              <p:cNvSpPr>
                <a:spLocks/>
              </p:cNvSpPr>
              <p:nvPr/>
            </p:nvSpPr>
            <p:spPr bwMode="auto">
              <a:xfrm>
                <a:off x="240" y="574"/>
                <a:ext cx="4626" cy="340"/>
              </a:xfrm>
              <a:custGeom>
                <a:avLst/>
                <a:gdLst>
                  <a:gd name="T0" fmla="*/ 10195 w 18504"/>
                  <a:gd name="T1" fmla="*/ 1355 h 1359"/>
                  <a:gd name="T2" fmla="*/ 11559 w 18504"/>
                  <a:gd name="T3" fmla="*/ 1337 h 1359"/>
                  <a:gd name="T4" fmla="*/ 12847 w 18504"/>
                  <a:gd name="T5" fmla="*/ 1305 h 1359"/>
                  <a:gd name="T6" fmla="*/ 14043 w 18504"/>
                  <a:gd name="T7" fmla="*/ 1260 h 1359"/>
                  <a:gd name="T8" fmla="*/ 15132 w 18504"/>
                  <a:gd name="T9" fmla="*/ 1203 h 1359"/>
                  <a:gd name="T10" fmla="*/ 16096 w 18504"/>
                  <a:gd name="T11" fmla="*/ 1135 h 1359"/>
                  <a:gd name="T12" fmla="*/ 16920 w 18504"/>
                  <a:gd name="T13" fmla="*/ 1059 h 1359"/>
                  <a:gd name="T14" fmla="*/ 17589 w 18504"/>
                  <a:gd name="T15" fmla="*/ 974 h 1359"/>
                  <a:gd name="T16" fmla="*/ 18087 w 18504"/>
                  <a:gd name="T17" fmla="*/ 880 h 1359"/>
                  <a:gd name="T18" fmla="*/ 18398 w 18504"/>
                  <a:gd name="T19" fmla="*/ 782 h 1359"/>
                  <a:gd name="T20" fmla="*/ 18504 w 18504"/>
                  <a:gd name="T21" fmla="*/ 679 h 1359"/>
                  <a:gd name="T22" fmla="*/ 18398 w 18504"/>
                  <a:gd name="T23" fmla="*/ 575 h 1359"/>
                  <a:gd name="T24" fmla="*/ 18087 w 18504"/>
                  <a:gd name="T25" fmla="*/ 478 h 1359"/>
                  <a:gd name="T26" fmla="*/ 17589 w 18504"/>
                  <a:gd name="T27" fmla="*/ 385 h 1359"/>
                  <a:gd name="T28" fmla="*/ 16920 w 18504"/>
                  <a:gd name="T29" fmla="*/ 300 h 1359"/>
                  <a:gd name="T30" fmla="*/ 16096 w 18504"/>
                  <a:gd name="T31" fmla="*/ 222 h 1359"/>
                  <a:gd name="T32" fmla="*/ 15132 w 18504"/>
                  <a:gd name="T33" fmla="*/ 156 h 1359"/>
                  <a:gd name="T34" fmla="*/ 14043 w 18504"/>
                  <a:gd name="T35" fmla="*/ 99 h 1359"/>
                  <a:gd name="T36" fmla="*/ 12847 w 18504"/>
                  <a:gd name="T37" fmla="*/ 53 h 1359"/>
                  <a:gd name="T38" fmla="*/ 11559 w 18504"/>
                  <a:gd name="T39" fmla="*/ 21 h 1359"/>
                  <a:gd name="T40" fmla="*/ 10195 w 18504"/>
                  <a:gd name="T41" fmla="*/ 4 h 1359"/>
                  <a:gd name="T42" fmla="*/ 8777 w 18504"/>
                  <a:gd name="T43" fmla="*/ 1 h 1359"/>
                  <a:gd name="T44" fmla="*/ 7391 w 18504"/>
                  <a:gd name="T45" fmla="*/ 13 h 1359"/>
                  <a:gd name="T46" fmla="*/ 6077 w 18504"/>
                  <a:gd name="T47" fmla="*/ 41 h 1359"/>
                  <a:gd name="T48" fmla="*/ 4848 w 18504"/>
                  <a:gd name="T49" fmla="*/ 83 h 1359"/>
                  <a:gd name="T50" fmla="*/ 3723 w 18504"/>
                  <a:gd name="T51" fmla="*/ 136 h 1359"/>
                  <a:gd name="T52" fmla="*/ 2715 w 18504"/>
                  <a:gd name="T53" fmla="*/ 200 h 1359"/>
                  <a:gd name="T54" fmla="*/ 1842 w 18504"/>
                  <a:gd name="T55" fmla="*/ 273 h 1359"/>
                  <a:gd name="T56" fmla="*/ 1119 w 18504"/>
                  <a:gd name="T57" fmla="*/ 356 h 1359"/>
                  <a:gd name="T58" fmla="*/ 563 w 18504"/>
                  <a:gd name="T59" fmla="*/ 446 h 1359"/>
                  <a:gd name="T60" fmla="*/ 189 w 18504"/>
                  <a:gd name="T61" fmla="*/ 542 h 1359"/>
                  <a:gd name="T62" fmla="*/ 12 w 18504"/>
                  <a:gd name="T63" fmla="*/ 645 h 1359"/>
                  <a:gd name="T64" fmla="*/ 48 w 18504"/>
                  <a:gd name="T65" fmla="*/ 749 h 1359"/>
                  <a:gd name="T66" fmla="*/ 292 w 18504"/>
                  <a:gd name="T67" fmla="*/ 848 h 1359"/>
                  <a:gd name="T68" fmla="*/ 729 w 18504"/>
                  <a:gd name="T69" fmla="*/ 943 h 1359"/>
                  <a:gd name="T70" fmla="*/ 1343 w 18504"/>
                  <a:gd name="T71" fmla="*/ 1031 h 1359"/>
                  <a:gd name="T72" fmla="*/ 2118 w 18504"/>
                  <a:gd name="T73" fmla="*/ 1111 h 1359"/>
                  <a:gd name="T74" fmla="*/ 3037 w 18504"/>
                  <a:gd name="T75" fmla="*/ 1181 h 1359"/>
                  <a:gd name="T76" fmla="*/ 4085 w 18504"/>
                  <a:gd name="T77" fmla="*/ 1241 h 1359"/>
                  <a:gd name="T78" fmla="*/ 5247 w 18504"/>
                  <a:gd name="T79" fmla="*/ 1291 h 1359"/>
                  <a:gd name="T80" fmla="*/ 6505 w 18504"/>
                  <a:gd name="T81" fmla="*/ 1328 h 1359"/>
                  <a:gd name="T82" fmla="*/ 7847 w 18504"/>
                  <a:gd name="T83" fmla="*/ 1351 h 1359"/>
                  <a:gd name="T84" fmla="*/ 9252 w 18504"/>
                  <a:gd name="T85" fmla="*/ 1359 h 1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8504" h="1359">
                    <a:moveTo>
                      <a:pt x="9252" y="1359"/>
                    </a:moveTo>
                    <a:lnTo>
                      <a:pt x="9728" y="1357"/>
                    </a:lnTo>
                    <a:lnTo>
                      <a:pt x="10195" y="1355"/>
                    </a:lnTo>
                    <a:lnTo>
                      <a:pt x="10657" y="1351"/>
                    </a:lnTo>
                    <a:lnTo>
                      <a:pt x="11113" y="1344"/>
                    </a:lnTo>
                    <a:lnTo>
                      <a:pt x="11559" y="1337"/>
                    </a:lnTo>
                    <a:lnTo>
                      <a:pt x="11999" y="1328"/>
                    </a:lnTo>
                    <a:lnTo>
                      <a:pt x="12428" y="1317"/>
                    </a:lnTo>
                    <a:lnTo>
                      <a:pt x="12847" y="1305"/>
                    </a:lnTo>
                    <a:lnTo>
                      <a:pt x="13257" y="1291"/>
                    </a:lnTo>
                    <a:lnTo>
                      <a:pt x="13656" y="1276"/>
                    </a:lnTo>
                    <a:lnTo>
                      <a:pt x="14043" y="1260"/>
                    </a:lnTo>
                    <a:lnTo>
                      <a:pt x="14419" y="1241"/>
                    </a:lnTo>
                    <a:lnTo>
                      <a:pt x="14781" y="1223"/>
                    </a:lnTo>
                    <a:lnTo>
                      <a:pt x="15132" y="1203"/>
                    </a:lnTo>
                    <a:lnTo>
                      <a:pt x="15467" y="1181"/>
                    </a:lnTo>
                    <a:lnTo>
                      <a:pt x="15790" y="1159"/>
                    </a:lnTo>
                    <a:lnTo>
                      <a:pt x="16096" y="1135"/>
                    </a:lnTo>
                    <a:lnTo>
                      <a:pt x="16388" y="1111"/>
                    </a:lnTo>
                    <a:lnTo>
                      <a:pt x="16662" y="1086"/>
                    </a:lnTo>
                    <a:lnTo>
                      <a:pt x="16920" y="1059"/>
                    </a:lnTo>
                    <a:lnTo>
                      <a:pt x="17161" y="1031"/>
                    </a:lnTo>
                    <a:lnTo>
                      <a:pt x="17385" y="1003"/>
                    </a:lnTo>
                    <a:lnTo>
                      <a:pt x="17589" y="974"/>
                    </a:lnTo>
                    <a:lnTo>
                      <a:pt x="17776" y="943"/>
                    </a:lnTo>
                    <a:lnTo>
                      <a:pt x="17941" y="912"/>
                    </a:lnTo>
                    <a:lnTo>
                      <a:pt x="18087" y="880"/>
                    </a:lnTo>
                    <a:lnTo>
                      <a:pt x="18212" y="848"/>
                    </a:lnTo>
                    <a:lnTo>
                      <a:pt x="18315" y="815"/>
                    </a:lnTo>
                    <a:lnTo>
                      <a:pt x="18398" y="782"/>
                    </a:lnTo>
                    <a:lnTo>
                      <a:pt x="18456" y="749"/>
                    </a:lnTo>
                    <a:lnTo>
                      <a:pt x="18492" y="714"/>
                    </a:lnTo>
                    <a:lnTo>
                      <a:pt x="18504" y="679"/>
                    </a:lnTo>
                    <a:lnTo>
                      <a:pt x="18492" y="645"/>
                    </a:lnTo>
                    <a:lnTo>
                      <a:pt x="18456" y="610"/>
                    </a:lnTo>
                    <a:lnTo>
                      <a:pt x="18398" y="575"/>
                    </a:lnTo>
                    <a:lnTo>
                      <a:pt x="18315" y="542"/>
                    </a:lnTo>
                    <a:lnTo>
                      <a:pt x="18212" y="510"/>
                    </a:lnTo>
                    <a:lnTo>
                      <a:pt x="18087" y="478"/>
                    </a:lnTo>
                    <a:lnTo>
                      <a:pt x="17941" y="446"/>
                    </a:lnTo>
                    <a:lnTo>
                      <a:pt x="17776" y="416"/>
                    </a:lnTo>
                    <a:lnTo>
                      <a:pt x="17589" y="385"/>
                    </a:lnTo>
                    <a:lnTo>
                      <a:pt x="17385" y="356"/>
                    </a:lnTo>
                    <a:lnTo>
                      <a:pt x="17161" y="328"/>
                    </a:lnTo>
                    <a:lnTo>
                      <a:pt x="16920" y="300"/>
                    </a:lnTo>
                    <a:lnTo>
                      <a:pt x="16662" y="273"/>
                    </a:lnTo>
                    <a:lnTo>
                      <a:pt x="16388" y="248"/>
                    </a:lnTo>
                    <a:lnTo>
                      <a:pt x="16096" y="222"/>
                    </a:lnTo>
                    <a:lnTo>
                      <a:pt x="15790" y="200"/>
                    </a:lnTo>
                    <a:lnTo>
                      <a:pt x="15467" y="177"/>
                    </a:lnTo>
                    <a:lnTo>
                      <a:pt x="15132" y="156"/>
                    </a:lnTo>
                    <a:lnTo>
                      <a:pt x="14781" y="136"/>
                    </a:lnTo>
                    <a:lnTo>
                      <a:pt x="14419" y="116"/>
                    </a:lnTo>
                    <a:lnTo>
                      <a:pt x="14043" y="99"/>
                    </a:lnTo>
                    <a:lnTo>
                      <a:pt x="13656" y="83"/>
                    </a:lnTo>
                    <a:lnTo>
                      <a:pt x="13257" y="67"/>
                    </a:lnTo>
                    <a:lnTo>
                      <a:pt x="12847" y="53"/>
                    </a:lnTo>
                    <a:lnTo>
                      <a:pt x="12428" y="41"/>
                    </a:lnTo>
                    <a:lnTo>
                      <a:pt x="11999" y="31"/>
                    </a:lnTo>
                    <a:lnTo>
                      <a:pt x="11559" y="21"/>
                    </a:lnTo>
                    <a:lnTo>
                      <a:pt x="11113" y="13"/>
                    </a:lnTo>
                    <a:lnTo>
                      <a:pt x="10657" y="8"/>
                    </a:lnTo>
                    <a:lnTo>
                      <a:pt x="10195" y="4"/>
                    </a:lnTo>
                    <a:lnTo>
                      <a:pt x="9728" y="1"/>
                    </a:lnTo>
                    <a:lnTo>
                      <a:pt x="9252" y="0"/>
                    </a:lnTo>
                    <a:lnTo>
                      <a:pt x="8777" y="1"/>
                    </a:lnTo>
                    <a:lnTo>
                      <a:pt x="8309" y="4"/>
                    </a:lnTo>
                    <a:lnTo>
                      <a:pt x="7847" y="8"/>
                    </a:lnTo>
                    <a:lnTo>
                      <a:pt x="7391" y="13"/>
                    </a:lnTo>
                    <a:lnTo>
                      <a:pt x="6945" y="21"/>
                    </a:lnTo>
                    <a:lnTo>
                      <a:pt x="6505" y="31"/>
                    </a:lnTo>
                    <a:lnTo>
                      <a:pt x="6077" y="41"/>
                    </a:lnTo>
                    <a:lnTo>
                      <a:pt x="5657" y="53"/>
                    </a:lnTo>
                    <a:lnTo>
                      <a:pt x="5247" y="67"/>
                    </a:lnTo>
                    <a:lnTo>
                      <a:pt x="4848" y="83"/>
                    </a:lnTo>
                    <a:lnTo>
                      <a:pt x="4461" y="99"/>
                    </a:lnTo>
                    <a:lnTo>
                      <a:pt x="4085" y="116"/>
                    </a:lnTo>
                    <a:lnTo>
                      <a:pt x="3723" y="136"/>
                    </a:lnTo>
                    <a:lnTo>
                      <a:pt x="3373" y="156"/>
                    </a:lnTo>
                    <a:lnTo>
                      <a:pt x="3037" y="177"/>
                    </a:lnTo>
                    <a:lnTo>
                      <a:pt x="2715" y="200"/>
                    </a:lnTo>
                    <a:lnTo>
                      <a:pt x="2408" y="222"/>
                    </a:lnTo>
                    <a:lnTo>
                      <a:pt x="2118" y="248"/>
                    </a:lnTo>
                    <a:lnTo>
                      <a:pt x="1842" y="273"/>
                    </a:lnTo>
                    <a:lnTo>
                      <a:pt x="1584" y="300"/>
                    </a:lnTo>
                    <a:lnTo>
                      <a:pt x="1343" y="328"/>
                    </a:lnTo>
                    <a:lnTo>
                      <a:pt x="1119" y="356"/>
                    </a:lnTo>
                    <a:lnTo>
                      <a:pt x="915" y="385"/>
                    </a:lnTo>
                    <a:lnTo>
                      <a:pt x="729" y="416"/>
                    </a:lnTo>
                    <a:lnTo>
                      <a:pt x="563" y="446"/>
                    </a:lnTo>
                    <a:lnTo>
                      <a:pt x="417" y="478"/>
                    </a:lnTo>
                    <a:lnTo>
                      <a:pt x="292" y="510"/>
                    </a:lnTo>
                    <a:lnTo>
                      <a:pt x="189" y="542"/>
                    </a:lnTo>
                    <a:lnTo>
                      <a:pt x="107" y="575"/>
                    </a:lnTo>
                    <a:lnTo>
                      <a:pt x="48" y="610"/>
                    </a:lnTo>
                    <a:lnTo>
                      <a:pt x="12" y="645"/>
                    </a:lnTo>
                    <a:lnTo>
                      <a:pt x="0" y="679"/>
                    </a:lnTo>
                    <a:lnTo>
                      <a:pt x="12" y="714"/>
                    </a:lnTo>
                    <a:lnTo>
                      <a:pt x="48" y="749"/>
                    </a:lnTo>
                    <a:lnTo>
                      <a:pt x="107" y="782"/>
                    </a:lnTo>
                    <a:lnTo>
                      <a:pt x="189" y="815"/>
                    </a:lnTo>
                    <a:lnTo>
                      <a:pt x="292" y="848"/>
                    </a:lnTo>
                    <a:lnTo>
                      <a:pt x="417" y="880"/>
                    </a:lnTo>
                    <a:lnTo>
                      <a:pt x="563" y="912"/>
                    </a:lnTo>
                    <a:lnTo>
                      <a:pt x="729" y="943"/>
                    </a:lnTo>
                    <a:lnTo>
                      <a:pt x="915" y="974"/>
                    </a:lnTo>
                    <a:lnTo>
                      <a:pt x="1119" y="1003"/>
                    </a:lnTo>
                    <a:lnTo>
                      <a:pt x="1343" y="1031"/>
                    </a:lnTo>
                    <a:lnTo>
                      <a:pt x="1584" y="1059"/>
                    </a:lnTo>
                    <a:lnTo>
                      <a:pt x="1842" y="1086"/>
                    </a:lnTo>
                    <a:lnTo>
                      <a:pt x="2118" y="1111"/>
                    </a:lnTo>
                    <a:lnTo>
                      <a:pt x="2408" y="1135"/>
                    </a:lnTo>
                    <a:lnTo>
                      <a:pt x="2715" y="1159"/>
                    </a:lnTo>
                    <a:lnTo>
                      <a:pt x="3037" y="1181"/>
                    </a:lnTo>
                    <a:lnTo>
                      <a:pt x="3373" y="1203"/>
                    </a:lnTo>
                    <a:lnTo>
                      <a:pt x="3723" y="1223"/>
                    </a:lnTo>
                    <a:lnTo>
                      <a:pt x="4085" y="1241"/>
                    </a:lnTo>
                    <a:lnTo>
                      <a:pt x="4461" y="1260"/>
                    </a:lnTo>
                    <a:lnTo>
                      <a:pt x="4848" y="1276"/>
                    </a:lnTo>
                    <a:lnTo>
                      <a:pt x="5247" y="1291"/>
                    </a:lnTo>
                    <a:lnTo>
                      <a:pt x="5657" y="1305"/>
                    </a:lnTo>
                    <a:lnTo>
                      <a:pt x="6077" y="1317"/>
                    </a:lnTo>
                    <a:lnTo>
                      <a:pt x="6505" y="1328"/>
                    </a:lnTo>
                    <a:lnTo>
                      <a:pt x="6945" y="1337"/>
                    </a:lnTo>
                    <a:lnTo>
                      <a:pt x="7391" y="1344"/>
                    </a:lnTo>
                    <a:lnTo>
                      <a:pt x="7847" y="1351"/>
                    </a:lnTo>
                    <a:lnTo>
                      <a:pt x="8309" y="1355"/>
                    </a:lnTo>
                    <a:lnTo>
                      <a:pt x="8777" y="1357"/>
                    </a:lnTo>
                    <a:lnTo>
                      <a:pt x="9252" y="1359"/>
                    </a:lnTo>
                    <a:close/>
                  </a:path>
                </a:pathLst>
              </a:custGeom>
              <a:solidFill>
                <a:srgbClr val="FFFB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34" name="Freeform 6"/>
              <p:cNvSpPr>
                <a:spLocks/>
              </p:cNvSpPr>
              <p:nvPr/>
            </p:nvSpPr>
            <p:spPr bwMode="auto">
              <a:xfrm>
                <a:off x="276" y="930"/>
                <a:ext cx="3906" cy="241"/>
              </a:xfrm>
              <a:custGeom>
                <a:avLst/>
                <a:gdLst>
                  <a:gd name="T0" fmla="*/ 8610 w 15625"/>
                  <a:gd name="T1" fmla="*/ 962 h 965"/>
                  <a:gd name="T2" fmla="*/ 9761 w 15625"/>
                  <a:gd name="T3" fmla="*/ 949 h 965"/>
                  <a:gd name="T4" fmla="*/ 10848 w 15625"/>
                  <a:gd name="T5" fmla="*/ 926 h 965"/>
                  <a:gd name="T6" fmla="*/ 11859 w 15625"/>
                  <a:gd name="T7" fmla="*/ 894 h 965"/>
                  <a:gd name="T8" fmla="*/ 12777 w 15625"/>
                  <a:gd name="T9" fmla="*/ 854 h 965"/>
                  <a:gd name="T10" fmla="*/ 13591 w 15625"/>
                  <a:gd name="T11" fmla="*/ 806 h 965"/>
                  <a:gd name="T12" fmla="*/ 14287 w 15625"/>
                  <a:gd name="T13" fmla="*/ 751 h 965"/>
                  <a:gd name="T14" fmla="*/ 14852 w 15625"/>
                  <a:gd name="T15" fmla="*/ 691 h 965"/>
                  <a:gd name="T16" fmla="*/ 15273 w 15625"/>
                  <a:gd name="T17" fmla="*/ 625 h 965"/>
                  <a:gd name="T18" fmla="*/ 15534 w 15625"/>
                  <a:gd name="T19" fmla="*/ 556 h 965"/>
                  <a:gd name="T20" fmla="*/ 15625 w 15625"/>
                  <a:gd name="T21" fmla="*/ 482 h 965"/>
                  <a:gd name="T22" fmla="*/ 15534 w 15625"/>
                  <a:gd name="T23" fmla="*/ 409 h 965"/>
                  <a:gd name="T24" fmla="*/ 15273 w 15625"/>
                  <a:gd name="T25" fmla="*/ 340 h 965"/>
                  <a:gd name="T26" fmla="*/ 14852 w 15625"/>
                  <a:gd name="T27" fmla="*/ 273 h 965"/>
                  <a:gd name="T28" fmla="*/ 14287 w 15625"/>
                  <a:gd name="T29" fmla="*/ 213 h 965"/>
                  <a:gd name="T30" fmla="*/ 13591 w 15625"/>
                  <a:gd name="T31" fmla="*/ 159 h 965"/>
                  <a:gd name="T32" fmla="*/ 12777 w 15625"/>
                  <a:gd name="T33" fmla="*/ 111 h 965"/>
                  <a:gd name="T34" fmla="*/ 11859 w 15625"/>
                  <a:gd name="T35" fmla="*/ 71 h 965"/>
                  <a:gd name="T36" fmla="*/ 10848 w 15625"/>
                  <a:gd name="T37" fmla="*/ 39 h 965"/>
                  <a:gd name="T38" fmla="*/ 9761 w 15625"/>
                  <a:gd name="T39" fmla="*/ 16 h 965"/>
                  <a:gd name="T40" fmla="*/ 8610 w 15625"/>
                  <a:gd name="T41" fmla="*/ 3 h 965"/>
                  <a:gd name="T42" fmla="*/ 7411 w 15625"/>
                  <a:gd name="T43" fmla="*/ 2 h 965"/>
                  <a:gd name="T44" fmla="*/ 6242 w 15625"/>
                  <a:gd name="T45" fmla="*/ 10 h 965"/>
                  <a:gd name="T46" fmla="*/ 5131 w 15625"/>
                  <a:gd name="T47" fmla="*/ 30 h 965"/>
                  <a:gd name="T48" fmla="*/ 4095 w 15625"/>
                  <a:gd name="T49" fmla="*/ 59 h 965"/>
                  <a:gd name="T50" fmla="*/ 3144 w 15625"/>
                  <a:gd name="T51" fmla="*/ 96 h 965"/>
                  <a:gd name="T52" fmla="*/ 2294 w 15625"/>
                  <a:gd name="T53" fmla="*/ 141 h 965"/>
                  <a:gd name="T54" fmla="*/ 1556 w 15625"/>
                  <a:gd name="T55" fmla="*/ 195 h 965"/>
                  <a:gd name="T56" fmla="*/ 946 w 15625"/>
                  <a:gd name="T57" fmla="*/ 253 h 965"/>
                  <a:gd name="T58" fmla="*/ 476 w 15625"/>
                  <a:gd name="T59" fmla="*/ 317 h 965"/>
                  <a:gd name="T60" fmla="*/ 160 w 15625"/>
                  <a:gd name="T61" fmla="*/ 385 h 965"/>
                  <a:gd name="T62" fmla="*/ 11 w 15625"/>
                  <a:gd name="T63" fmla="*/ 457 h 965"/>
                  <a:gd name="T64" fmla="*/ 41 w 15625"/>
                  <a:gd name="T65" fmla="*/ 532 h 965"/>
                  <a:gd name="T66" fmla="*/ 248 w 15625"/>
                  <a:gd name="T67" fmla="*/ 602 h 965"/>
                  <a:gd name="T68" fmla="*/ 617 w 15625"/>
                  <a:gd name="T69" fmla="*/ 670 h 965"/>
                  <a:gd name="T70" fmla="*/ 1135 w 15625"/>
                  <a:gd name="T71" fmla="*/ 731 h 965"/>
                  <a:gd name="T72" fmla="*/ 1789 w 15625"/>
                  <a:gd name="T73" fmla="*/ 789 h 965"/>
                  <a:gd name="T74" fmla="*/ 2564 w 15625"/>
                  <a:gd name="T75" fmla="*/ 839 h 965"/>
                  <a:gd name="T76" fmla="*/ 3450 w 15625"/>
                  <a:gd name="T77" fmla="*/ 882 h 965"/>
                  <a:gd name="T78" fmla="*/ 4432 w 15625"/>
                  <a:gd name="T79" fmla="*/ 917 h 965"/>
                  <a:gd name="T80" fmla="*/ 5495 w 15625"/>
                  <a:gd name="T81" fmla="*/ 942 h 965"/>
                  <a:gd name="T82" fmla="*/ 6626 w 15625"/>
                  <a:gd name="T83" fmla="*/ 959 h 965"/>
                  <a:gd name="T84" fmla="*/ 7812 w 15625"/>
                  <a:gd name="T85" fmla="*/ 965 h 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625" h="965">
                    <a:moveTo>
                      <a:pt x="7812" y="965"/>
                    </a:moveTo>
                    <a:lnTo>
                      <a:pt x="8213" y="963"/>
                    </a:lnTo>
                    <a:lnTo>
                      <a:pt x="8610" y="962"/>
                    </a:lnTo>
                    <a:lnTo>
                      <a:pt x="8999" y="959"/>
                    </a:lnTo>
                    <a:lnTo>
                      <a:pt x="9384" y="954"/>
                    </a:lnTo>
                    <a:lnTo>
                      <a:pt x="9761" y="949"/>
                    </a:lnTo>
                    <a:lnTo>
                      <a:pt x="10131" y="942"/>
                    </a:lnTo>
                    <a:lnTo>
                      <a:pt x="10494" y="935"/>
                    </a:lnTo>
                    <a:lnTo>
                      <a:pt x="10848" y="926"/>
                    </a:lnTo>
                    <a:lnTo>
                      <a:pt x="11194" y="917"/>
                    </a:lnTo>
                    <a:lnTo>
                      <a:pt x="11531" y="906"/>
                    </a:lnTo>
                    <a:lnTo>
                      <a:pt x="11859" y="894"/>
                    </a:lnTo>
                    <a:lnTo>
                      <a:pt x="12176" y="882"/>
                    </a:lnTo>
                    <a:lnTo>
                      <a:pt x="12482" y="869"/>
                    </a:lnTo>
                    <a:lnTo>
                      <a:pt x="12777" y="854"/>
                    </a:lnTo>
                    <a:lnTo>
                      <a:pt x="13060" y="839"/>
                    </a:lnTo>
                    <a:lnTo>
                      <a:pt x="13332" y="823"/>
                    </a:lnTo>
                    <a:lnTo>
                      <a:pt x="13591" y="806"/>
                    </a:lnTo>
                    <a:lnTo>
                      <a:pt x="13837" y="789"/>
                    </a:lnTo>
                    <a:lnTo>
                      <a:pt x="14069" y="770"/>
                    </a:lnTo>
                    <a:lnTo>
                      <a:pt x="14287" y="751"/>
                    </a:lnTo>
                    <a:lnTo>
                      <a:pt x="14491" y="731"/>
                    </a:lnTo>
                    <a:lnTo>
                      <a:pt x="14680" y="711"/>
                    </a:lnTo>
                    <a:lnTo>
                      <a:pt x="14852" y="691"/>
                    </a:lnTo>
                    <a:lnTo>
                      <a:pt x="15009" y="670"/>
                    </a:lnTo>
                    <a:lnTo>
                      <a:pt x="15149" y="648"/>
                    </a:lnTo>
                    <a:lnTo>
                      <a:pt x="15273" y="625"/>
                    </a:lnTo>
                    <a:lnTo>
                      <a:pt x="15378" y="602"/>
                    </a:lnTo>
                    <a:lnTo>
                      <a:pt x="15466" y="580"/>
                    </a:lnTo>
                    <a:lnTo>
                      <a:pt x="15534" y="556"/>
                    </a:lnTo>
                    <a:lnTo>
                      <a:pt x="15585" y="532"/>
                    </a:lnTo>
                    <a:lnTo>
                      <a:pt x="15614" y="508"/>
                    </a:lnTo>
                    <a:lnTo>
                      <a:pt x="15625" y="482"/>
                    </a:lnTo>
                    <a:lnTo>
                      <a:pt x="15614" y="457"/>
                    </a:lnTo>
                    <a:lnTo>
                      <a:pt x="15585" y="433"/>
                    </a:lnTo>
                    <a:lnTo>
                      <a:pt x="15534" y="409"/>
                    </a:lnTo>
                    <a:lnTo>
                      <a:pt x="15466" y="385"/>
                    </a:lnTo>
                    <a:lnTo>
                      <a:pt x="15378" y="362"/>
                    </a:lnTo>
                    <a:lnTo>
                      <a:pt x="15273" y="340"/>
                    </a:lnTo>
                    <a:lnTo>
                      <a:pt x="15149" y="317"/>
                    </a:lnTo>
                    <a:lnTo>
                      <a:pt x="15009" y="295"/>
                    </a:lnTo>
                    <a:lnTo>
                      <a:pt x="14852" y="273"/>
                    </a:lnTo>
                    <a:lnTo>
                      <a:pt x="14680" y="253"/>
                    </a:lnTo>
                    <a:lnTo>
                      <a:pt x="14491" y="233"/>
                    </a:lnTo>
                    <a:lnTo>
                      <a:pt x="14287" y="213"/>
                    </a:lnTo>
                    <a:lnTo>
                      <a:pt x="14069" y="195"/>
                    </a:lnTo>
                    <a:lnTo>
                      <a:pt x="13837" y="176"/>
                    </a:lnTo>
                    <a:lnTo>
                      <a:pt x="13591" y="159"/>
                    </a:lnTo>
                    <a:lnTo>
                      <a:pt x="13332" y="141"/>
                    </a:lnTo>
                    <a:lnTo>
                      <a:pt x="13060" y="125"/>
                    </a:lnTo>
                    <a:lnTo>
                      <a:pt x="12777" y="111"/>
                    </a:lnTo>
                    <a:lnTo>
                      <a:pt x="12482" y="96"/>
                    </a:lnTo>
                    <a:lnTo>
                      <a:pt x="12176" y="83"/>
                    </a:lnTo>
                    <a:lnTo>
                      <a:pt x="11859" y="71"/>
                    </a:lnTo>
                    <a:lnTo>
                      <a:pt x="11531" y="59"/>
                    </a:lnTo>
                    <a:lnTo>
                      <a:pt x="11194" y="48"/>
                    </a:lnTo>
                    <a:lnTo>
                      <a:pt x="10848" y="39"/>
                    </a:lnTo>
                    <a:lnTo>
                      <a:pt x="10494" y="30"/>
                    </a:lnTo>
                    <a:lnTo>
                      <a:pt x="10131" y="22"/>
                    </a:lnTo>
                    <a:lnTo>
                      <a:pt x="9761" y="16"/>
                    </a:lnTo>
                    <a:lnTo>
                      <a:pt x="9384" y="10"/>
                    </a:lnTo>
                    <a:lnTo>
                      <a:pt x="8999" y="6"/>
                    </a:lnTo>
                    <a:lnTo>
                      <a:pt x="8610" y="3"/>
                    </a:lnTo>
                    <a:lnTo>
                      <a:pt x="8213" y="2"/>
                    </a:lnTo>
                    <a:lnTo>
                      <a:pt x="7812" y="0"/>
                    </a:lnTo>
                    <a:lnTo>
                      <a:pt x="7411" y="2"/>
                    </a:lnTo>
                    <a:lnTo>
                      <a:pt x="7016" y="3"/>
                    </a:lnTo>
                    <a:lnTo>
                      <a:pt x="6626" y="6"/>
                    </a:lnTo>
                    <a:lnTo>
                      <a:pt x="6242" y="10"/>
                    </a:lnTo>
                    <a:lnTo>
                      <a:pt x="5865" y="16"/>
                    </a:lnTo>
                    <a:lnTo>
                      <a:pt x="5495" y="22"/>
                    </a:lnTo>
                    <a:lnTo>
                      <a:pt x="5131" y="30"/>
                    </a:lnTo>
                    <a:lnTo>
                      <a:pt x="4777" y="39"/>
                    </a:lnTo>
                    <a:lnTo>
                      <a:pt x="4432" y="48"/>
                    </a:lnTo>
                    <a:lnTo>
                      <a:pt x="4095" y="59"/>
                    </a:lnTo>
                    <a:lnTo>
                      <a:pt x="3767" y="71"/>
                    </a:lnTo>
                    <a:lnTo>
                      <a:pt x="3450" y="83"/>
                    </a:lnTo>
                    <a:lnTo>
                      <a:pt x="3144" y="96"/>
                    </a:lnTo>
                    <a:lnTo>
                      <a:pt x="2848" y="111"/>
                    </a:lnTo>
                    <a:lnTo>
                      <a:pt x="2564" y="125"/>
                    </a:lnTo>
                    <a:lnTo>
                      <a:pt x="2294" y="141"/>
                    </a:lnTo>
                    <a:lnTo>
                      <a:pt x="2034" y="159"/>
                    </a:lnTo>
                    <a:lnTo>
                      <a:pt x="1789" y="176"/>
                    </a:lnTo>
                    <a:lnTo>
                      <a:pt x="1556" y="195"/>
                    </a:lnTo>
                    <a:lnTo>
                      <a:pt x="1338" y="213"/>
                    </a:lnTo>
                    <a:lnTo>
                      <a:pt x="1135" y="233"/>
                    </a:lnTo>
                    <a:lnTo>
                      <a:pt x="946" y="253"/>
                    </a:lnTo>
                    <a:lnTo>
                      <a:pt x="773" y="273"/>
                    </a:lnTo>
                    <a:lnTo>
                      <a:pt x="617" y="295"/>
                    </a:lnTo>
                    <a:lnTo>
                      <a:pt x="476" y="317"/>
                    </a:lnTo>
                    <a:lnTo>
                      <a:pt x="353" y="340"/>
                    </a:lnTo>
                    <a:lnTo>
                      <a:pt x="248" y="362"/>
                    </a:lnTo>
                    <a:lnTo>
                      <a:pt x="160" y="385"/>
                    </a:lnTo>
                    <a:lnTo>
                      <a:pt x="91" y="409"/>
                    </a:lnTo>
                    <a:lnTo>
                      <a:pt x="41" y="433"/>
                    </a:lnTo>
                    <a:lnTo>
                      <a:pt x="11" y="457"/>
                    </a:lnTo>
                    <a:lnTo>
                      <a:pt x="0" y="482"/>
                    </a:lnTo>
                    <a:lnTo>
                      <a:pt x="11" y="508"/>
                    </a:lnTo>
                    <a:lnTo>
                      <a:pt x="41" y="532"/>
                    </a:lnTo>
                    <a:lnTo>
                      <a:pt x="91" y="556"/>
                    </a:lnTo>
                    <a:lnTo>
                      <a:pt x="160" y="580"/>
                    </a:lnTo>
                    <a:lnTo>
                      <a:pt x="248" y="602"/>
                    </a:lnTo>
                    <a:lnTo>
                      <a:pt x="353" y="625"/>
                    </a:lnTo>
                    <a:lnTo>
                      <a:pt x="476" y="648"/>
                    </a:lnTo>
                    <a:lnTo>
                      <a:pt x="617" y="670"/>
                    </a:lnTo>
                    <a:lnTo>
                      <a:pt x="773" y="691"/>
                    </a:lnTo>
                    <a:lnTo>
                      <a:pt x="946" y="711"/>
                    </a:lnTo>
                    <a:lnTo>
                      <a:pt x="1135" y="731"/>
                    </a:lnTo>
                    <a:lnTo>
                      <a:pt x="1338" y="751"/>
                    </a:lnTo>
                    <a:lnTo>
                      <a:pt x="1556" y="770"/>
                    </a:lnTo>
                    <a:lnTo>
                      <a:pt x="1789" y="789"/>
                    </a:lnTo>
                    <a:lnTo>
                      <a:pt x="2034" y="806"/>
                    </a:lnTo>
                    <a:lnTo>
                      <a:pt x="2294" y="823"/>
                    </a:lnTo>
                    <a:lnTo>
                      <a:pt x="2564" y="839"/>
                    </a:lnTo>
                    <a:lnTo>
                      <a:pt x="2848" y="854"/>
                    </a:lnTo>
                    <a:lnTo>
                      <a:pt x="3144" y="869"/>
                    </a:lnTo>
                    <a:lnTo>
                      <a:pt x="3450" y="882"/>
                    </a:lnTo>
                    <a:lnTo>
                      <a:pt x="3767" y="894"/>
                    </a:lnTo>
                    <a:lnTo>
                      <a:pt x="4095" y="906"/>
                    </a:lnTo>
                    <a:lnTo>
                      <a:pt x="4432" y="917"/>
                    </a:lnTo>
                    <a:lnTo>
                      <a:pt x="4777" y="926"/>
                    </a:lnTo>
                    <a:lnTo>
                      <a:pt x="5131" y="935"/>
                    </a:lnTo>
                    <a:lnTo>
                      <a:pt x="5495" y="942"/>
                    </a:lnTo>
                    <a:lnTo>
                      <a:pt x="5865" y="949"/>
                    </a:lnTo>
                    <a:lnTo>
                      <a:pt x="6242" y="954"/>
                    </a:lnTo>
                    <a:lnTo>
                      <a:pt x="6626" y="959"/>
                    </a:lnTo>
                    <a:lnTo>
                      <a:pt x="7016" y="962"/>
                    </a:lnTo>
                    <a:lnTo>
                      <a:pt x="7411" y="963"/>
                    </a:lnTo>
                    <a:lnTo>
                      <a:pt x="7812" y="965"/>
                    </a:lnTo>
                    <a:close/>
                  </a:path>
                </a:pathLst>
              </a:custGeom>
              <a:solidFill>
                <a:srgbClr val="FFFD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35" name="Rectangle 7"/>
              <p:cNvSpPr>
                <a:spLocks noChangeArrowheads="1"/>
              </p:cNvSpPr>
              <p:nvPr/>
            </p:nvSpPr>
            <p:spPr bwMode="auto">
              <a:xfrm>
                <a:off x="468" y="953"/>
                <a:ext cx="93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>
                  <a:spcBef>
                    <a:spcPct val="20000"/>
                  </a:spcBef>
                </a:pPr>
                <a:r>
                  <a:rPr lang="cs-CZ" sz="1900">
                    <a:solidFill>
                      <a:srgbClr val="1F1A17"/>
                    </a:solidFill>
                  </a:rPr>
                  <a:t>- </a:t>
                </a:r>
                <a:endParaRPr lang="cs-CZ" sz="1400"/>
              </a:p>
            </p:txBody>
          </p:sp>
          <p:sp>
            <p:nvSpPr>
              <p:cNvPr id="22536" name="Rectangle 8"/>
              <p:cNvSpPr>
                <a:spLocks noChangeArrowheads="1"/>
              </p:cNvSpPr>
              <p:nvPr/>
            </p:nvSpPr>
            <p:spPr bwMode="auto">
              <a:xfrm>
                <a:off x="629" y="1124"/>
                <a:ext cx="2657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>
                  <a:spcBef>
                    <a:spcPct val="20000"/>
                  </a:spcBef>
                </a:pPr>
                <a:r>
                  <a:rPr lang="cs-CZ" sz="1900">
                    <a:solidFill>
                      <a:srgbClr val="1F1A17"/>
                    </a:solidFill>
                  </a:rPr>
                  <a:t>    (zrcadla, mikroskopické objektivy, ...)</a:t>
                </a:r>
                <a:endParaRPr lang="cs-CZ" sz="1400"/>
              </a:p>
            </p:txBody>
          </p:sp>
          <p:sp>
            <p:nvSpPr>
              <p:cNvPr id="22537" name="Rectangle 9"/>
              <p:cNvSpPr>
                <a:spLocks noChangeArrowheads="1"/>
              </p:cNvSpPr>
              <p:nvPr/>
            </p:nvSpPr>
            <p:spPr bwMode="auto">
              <a:xfrm>
                <a:off x="791" y="953"/>
                <a:ext cx="2871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>
                  <a:spcBef>
                    <a:spcPct val="20000"/>
                  </a:spcBef>
                </a:pPr>
                <a:r>
                  <a:rPr lang="cs-CZ" sz="1900" b="1" i="1">
                    <a:solidFill>
                      <a:srgbClr val="1F1A17"/>
                    </a:solidFill>
                  </a:rPr>
                  <a:t>velká numerická apertura sběrné optiky</a:t>
                </a:r>
                <a:endParaRPr lang="cs-CZ" sz="1400"/>
              </a:p>
            </p:txBody>
          </p:sp>
          <p:sp>
            <p:nvSpPr>
              <p:cNvPr id="22538" name="Rectangle 10"/>
              <p:cNvSpPr>
                <a:spLocks noChangeArrowheads="1"/>
              </p:cNvSpPr>
              <p:nvPr/>
            </p:nvSpPr>
            <p:spPr bwMode="auto">
              <a:xfrm>
                <a:off x="220" y="666"/>
                <a:ext cx="4667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>
                  <a:spcBef>
                    <a:spcPct val="20000"/>
                  </a:spcBef>
                </a:pPr>
                <a:r>
                  <a:rPr lang="cs-CZ" sz="2200" b="1">
                    <a:solidFill>
                      <a:srgbClr val="1F1A17"/>
                    </a:solidFill>
                  </a:rPr>
                  <a:t>3-Vysoká účinnost sběru a detekce emitovaných fotonů</a:t>
                </a:r>
                <a:endParaRPr lang="cs-CZ" sz="1400"/>
              </a:p>
            </p:txBody>
          </p:sp>
          <p:sp>
            <p:nvSpPr>
              <p:cNvPr id="22539" name="Rectangle 11"/>
              <p:cNvSpPr>
                <a:spLocks noChangeArrowheads="1"/>
              </p:cNvSpPr>
              <p:nvPr/>
            </p:nvSpPr>
            <p:spPr bwMode="auto">
              <a:xfrm>
                <a:off x="556" y="679"/>
                <a:ext cx="352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>
                  <a:spcBef>
                    <a:spcPct val="20000"/>
                  </a:spcBef>
                </a:pPr>
                <a:r>
                  <a:rPr lang="cs-CZ" sz="2000">
                    <a:solidFill>
                      <a:srgbClr val="1F1A17"/>
                    </a:solidFill>
                  </a:rPr>
                  <a:t>        </a:t>
                </a:r>
                <a:endParaRPr lang="cs-CZ" sz="1400"/>
              </a:p>
            </p:txBody>
          </p:sp>
          <p:sp>
            <p:nvSpPr>
              <p:cNvPr id="22540" name="Rectangle 12"/>
              <p:cNvSpPr>
                <a:spLocks noChangeArrowheads="1"/>
              </p:cNvSpPr>
              <p:nvPr/>
            </p:nvSpPr>
            <p:spPr bwMode="auto">
              <a:xfrm>
                <a:off x="2144" y="1466"/>
                <a:ext cx="54" cy="178"/>
              </a:xfrm>
              <a:prstGeom prst="rect">
                <a:avLst/>
              </a:prstGeom>
              <a:solidFill>
                <a:srgbClr val="6D61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41" name="Rectangle 13"/>
              <p:cNvSpPr>
                <a:spLocks noChangeArrowheads="1"/>
              </p:cNvSpPr>
              <p:nvPr/>
            </p:nvSpPr>
            <p:spPr bwMode="auto">
              <a:xfrm>
                <a:off x="2144" y="1466"/>
                <a:ext cx="54" cy="178"/>
              </a:xfrm>
              <a:prstGeom prst="rect">
                <a:avLst/>
              </a:prstGeom>
              <a:noFill/>
              <a:ln w="3175">
                <a:solidFill>
                  <a:srgbClr val="1F1A17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42" name="Rectangle 14"/>
              <p:cNvSpPr>
                <a:spLocks noChangeArrowheads="1"/>
              </p:cNvSpPr>
              <p:nvPr/>
            </p:nvSpPr>
            <p:spPr bwMode="auto">
              <a:xfrm>
                <a:off x="1566" y="1729"/>
                <a:ext cx="764" cy="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>
                  <a:spcBef>
                    <a:spcPct val="20000"/>
                  </a:spcBef>
                </a:pPr>
                <a:r>
                  <a:rPr lang="cs-CZ" sz="1300" i="1">
                    <a:solidFill>
                      <a:srgbClr val="1F1A17"/>
                    </a:solidFill>
                  </a:rPr>
                  <a:t>Skleněné vlákno</a:t>
                </a:r>
                <a:endParaRPr lang="cs-CZ" sz="1400"/>
              </a:p>
            </p:txBody>
          </p:sp>
          <p:sp>
            <p:nvSpPr>
              <p:cNvPr id="22543" name="Rectangle 15"/>
              <p:cNvSpPr>
                <a:spLocks noChangeArrowheads="1"/>
              </p:cNvSpPr>
              <p:nvPr/>
            </p:nvSpPr>
            <p:spPr bwMode="auto">
              <a:xfrm>
                <a:off x="1507" y="1515"/>
                <a:ext cx="622" cy="2"/>
              </a:xfrm>
              <a:prstGeom prst="rect">
                <a:avLst/>
              </a:prstGeom>
              <a:solidFill>
                <a:srgbClr val="8E85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44" name="Rectangle 16"/>
              <p:cNvSpPr>
                <a:spLocks noChangeArrowheads="1"/>
              </p:cNvSpPr>
              <p:nvPr/>
            </p:nvSpPr>
            <p:spPr bwMode="auto">
              <a:xfrm>
                <a:off x="1507" y="1515"/>
                <a:ext cx="622" cy="3"/>
              </a:xfrm>
              <a:prstGeom prst="rect">
                <a:avLst/>
              </a:prstGeom>
              <a:solidFill>
                <a:srgbClr val="8E85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45" name="Rectangle 17"/>
              <p:cNvSpPr>
                <a:spLocks noChangeArrowheads="1"/>
              </p:cNvSpPr>
              <p:nvPr/>
            </p:nvSpPr>
            <p:spPr bwMode="auto">
              <a:xfrm>
                <a:off x="1507" y="1517"/>
                <a:ext cx="622" cy="3"/>
              </a:xfrm>
              <a:prstGeom prst="rect">
                <a:avLst/>
              </a:prstGeom>
              <a:solidFill>
                <a:srgbClr val="9188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46" name="Rectangle 18"/>
              <p:cNvSpPr>
                <a:spLocks noChangeArrowheads="1"/>
              </p:cNvSpPr>
              <p:nvPr/>
            </p:nvSpPr>
            <p:spPr bwMode="auto">
              <a:xfrm>
                <a:off x="1507" y="1518"/>
                <a:ext cx="622" cy="4"/>
              </a:xfrm>
              <a:prstGeom prst="rect">
                <a:avLst/>
              </a:prstGeom>
              <a:solidFill>
                <a:srgbClr val="948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47" name="Rectangle 19"/>
              <p:cNvSpPr>
                <a:spLocks noChangeArrowheads="1"/>
              </p:cNvSpPr>
              <p:nvPr/>
            </p:nvSpPr>
            <p:spPr bwMode="auto">
              <a:xfrm>
                <a:off x="1507" y="1520"/>
                <a:ext cx="622" cy="3"/>
              </a:xfrm>
              <a:prstGeom prst="rect">
                <a:avLst/>
              </a:prstGeom>
              <a:solidFill>
                <a:srgbClr val="988F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48" name="Rectangle 20"/>
              <p:cNvSpPr>
                <a:spLocks noChangeArrowheads="1"/>
              </p:cNvSpPr>
              <p:nvPr/>
            </p:nvSpPr>
            <p:spPr bwMode="auto">
              <a:xfrm>
                <a:off x="1507" y="1522"/>
                <a:ext cx="622" cy="3"/>
              </a:xfrm>
              <a:prstGeom prst="rect">
                <a:avLst/>
              </a:prstGeom>
              <a:solidFill>
                <a:srgbClr val="9A92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49" name="Rectangle 21"/>
              <p:cNvSpPr>
                <a:spLocks noChangeArrowheads="1"/>
              </p:cNvSpPr>
              <p:nvPr/>
            </p:nvSpPr>
            <p:spPr bwMode="auto">
              <a:xfrm>
                <a:off x="1507" y="1523"/>
                <a:ext cx="622" cy="4"/>
              </a:xfrm>
              <a:prstGeom prst="rect">
                <a:avLst/>
              </a:prstGeom>
              <a:solidFill>
                <a:srgbClr val="9D95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50" name="Rectangle 22"/>
              <p:cNvSpPr>
                <a:spLocks noChangeArrowheads="1"/>
              </p:cNvSpPr>
              <p:nvPr/>
            </p:nvSpPr>
            <p:spPr bwMode="auto">
              <a:xfrm>
                <a:off x="1507" y="1525"/>
                <a:ext cx="622" cy="4"/>
              </a:xfrm>
              <a:prstGeom prst="rect">
                <a:avLst/>
              </a:prstGeom>
              <a:solidFill>
                <a:srgbClr val="A098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51" name="Rectangle 23"/>
              <p:cNvSpPr>
                <a:spLocks noChangeArrowheads="1"/>
              </p:cNvSpPr>
              <p:nvPr/>
            </p:nvSpPr>
            <p:spPr bwMode="auto">
              <a:xfrm>
                <a:off x="1507" y="1527"/>
                <a:ext cx="622" cy="3"/>
              </a:xfrm>
              <a:prstGeom prst="rect">
                <a:avLst/>
              </a:prstGeom>
              <a:solidFill>
                <a:srgbClr val="A39B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52" name="Rectangle 24"/>
              <p:cNvSpPr>
                <a:spLocks noChangeArrowheads="1"/>
              </p:cNvSpPr>
              <p:nvPr/>
            </p:nvSpPr>
            <p:spPr bwMode="auto">
              <a:xfrm>
                <a:off x="1507" y="1529"/>
                <a:ext cx="622" cy="3"/>
              </a:xfrm>
              <a:prstGeom prst="rect">
                <a:avLst/>
              </a:prstGeom>
              <a:solidFill>
                <a:srgbClr val="A79F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53" name="Rectangle 25"/>
              <p:cNvSpPr>
                <a:spLocks noChangeArrowheads="1"/>
              </p:cNvSpPr>
              <p:nvPr/>
            </p:nvSpPr>
            <p:spPr bwMode="auto">
              <a:xfrm>
                <a:off x="1507" y="1530"/>
                <a:ext cx="622" cy="4"/>
              </a:xfrm>
              <a:prstGeom prst="rect">
                <a:avLst/>
              </a:prstGeom>
              <a:solidFill>
                <a:srgbClr val="ACA4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54" name="Rectangle 26"/>
              <p:cNvSpPr>
                <a:spLocks noChangeArrowheads="1"/>
              </p:cNvSpPr>
              <p:nvPr/>
            </p:nvSpPr>
            <p:spPr bwMode="auto">
              <a:xfrm>
                <a:off x="1507" y="1532"/>
                <a:ext cx="622" cy="3"/>
              </a:xfrm>
              <a:prstGeom prst="rect">
                <a:avLst/>
              </a:prstGeom>
              <a:solidFill>
                <a:srgbClr val="B0A8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55" name="Rectangle 27"/>
              <p:cNvSpPr>
                <a:spLocks noChangeArrowheads="1"/>
              </p:cNvSpPr>
              <p:nvPr/>
            </p:nvSpPr>
            <p:spPr bwMode="auto">
              <a:xfrm>
                <a:off x="1507" y="1534"/>
                <a:ext cx="622" cy="3"/>
              </a:xfrm>
              <a:prstGeom prst="rect">
                <a:avLst/>
              </a:prstGeom>
              <a:solidFill>
                <a:srgbClr val="B4AD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56" name="Rectangle 28"/>
              <p:cNvSpPr>
                <a:spLocks noChangeArrowheads="1"/>
              </p:cNvSpPr>
              <p:nvPr/>
            </p:nvSpPr>
            <p:spPr bwMode="auto">
              <a:xfrm>
                <a:off x="1507" y="1535"/>
                <a:ext cx="622" cy="4"/>
              </a:xfrm>
              <a:prstGeom prst="rect">
                <a:avLst/>
              </a:prstGeom>
              <a:solidFill>
                <a:srgbClr val="B8B1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57" name="Rectangle 29"/>
              <p:cNvSpPr>
                <a:spLocks noChangeArrowheads="1"/>
              </p:cNvSpPr>
              <p:nvPr/>
            </p:nvSpPr>
            <p:spPr bwMode="auto">
              <a:xfrm>
                <a:off x="1507" y="1537"/>
                <a:ext cx="622" cy="3"/>
              </a:xfrm>
              <a:prstGeom prst="rect">
                <a:avLst/>
              </a:prstGeom>
              <a:solidFill>
                <a:srgbClr val="BDB6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58" name="Rectangle 30"/>
              <p:cNvSpPr>
                <a:spLocks noChangeArrowheads="1"/>
              </p:cNvSpPr>
              <p:nvPr/>
            </p:nvSpPr>
            <p:spPr bwMode="auto">
              <a:xfrm>
                <a:off x="1507" y="1539"/>
                <a:ext cx="622" cy="3"/>
              </a:xfrm>
              <a:prstGeom prst="rect">
                <a:avLst/>
              </a:prstGeom>
              <a:solidFill>
                <a:srgbClr val="C1BA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59" name="Rectangle 31"/>
              <p:cNvSpPr>
                <a:spLocks noChangeArrowheads="1"/>
              </p:cNvSpPr>
              <p:nvPr/>
            </p:nvSpPr>
            <p:spPr bwMode="auto">
              <a:xfrm>
                <a:off x="1507" y="1540"/>
                <a:ext cx="622" cy="4"/>
              </a:xfrm>
              <a:prstGeom prst="rect">
                <a:avLst/>
              </a:prstGeom>
              <a:solidFill>
                <a:srgbClr val="C5BE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60" name="Rectangle 32"/>
              <p:cNvSpPr>
                <a:spLocks noChangeArrowheads="1"/>
              </p:cNvSpPr>
              <p:nvPr/>
            </p:nvSpPr>
            <p:spPr bwMode="auto">
              <a:xfrm>
                <a:off x="1507" y="1542"/>
                <a:ext cx="622" cy="4"/>
              </a:xfrm>
              <a:prstGeom prst="rect">
                <a:avLst/>
              </a:prstGeom>
              <a:solidFill>
                <a:srgbClr val="C9C2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61" name="Rectangle 33"/>
              <p:cNvSpPr>
                <a:spLocks noChangeArrowheads="1"/>
              </p:cNvSpPr>
              <p:nvPr/>
            </p:nvSpPr>
            <p:spPr bwMode="auto">
              <a:xfrm>
                <a:off x="1507" y="1544"/>
                <a:ext cx="622" cy="3"/>
              </a:xfrm>
              <a:prstGeom prst="rect">
                <a:avLst/>
              </a:prstGeom>
              <a:solidFill>
                <a:srgbClr val="CFC9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62" name="Rectangle 34"/>
              <p:cNvSpPr>
                <a:spLocks noChangeArrowheads="1"/>
              </p:cNvSpPr>
              <p:nvPr/>
            </p:nvSpPr>
            <p:spPr bwMode="auto">
              <a:xfrm>
                <a:off x="1507" y="1546"/>
                <a:ext cx="622" cy="3"/>
              </a:xfrm>
              <a:prstGeom prst="rect">
                <a:avLst/>
              </a:prstGeom>
              <a:solidFill>
                <a:srgbClr val="D6D1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63" name="Rectangle 35"/>
              <p:cNvSpPr>
                <a:spLocks noChangeArrowheads="1"/>
              </p:cNvSpPr>
              <p:nvPr/>
            </p:nvSpPr>
            <p:spPr bwMode="auto">
              <a:xfrm>
                <a:off x="1507" y="1547"/>
                <a:ext cx="622" cy="4"/>
              </a:xfrm>
              <a:prstGeom prst="rect">
                <a:avLst/>
              </a:prstGeom>
              <a:solidFill>
                <a:srgbClr val="DCD8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64" name="Rectangle 36"/>
              <p:cNvSpPr>
                <a:spLocks noChangeArrowheads="1"/>
              </p:cNvSpPr>
              <p:nvPr/>
            </p:nvSpPr>
            <p:spPr bwMode="auto">
              <a:xfrm>
                <a:off x="1507" y="1549"/>
                <a:ext cx="622" cy="3"/>
              </a:xfrm>
              <a:prstGeom prst="rect">
                <a:avLst/>
              </a:prstGeom>
              <a:solidFill>
                <a:srgbClr val="E2DF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65" name="Rectangle 37"/>
              <p:cNvSpPr>
                <a:spLocks noChangeArrowheads="1"/>
              </p:cNvSpPr>
              <p:nvPr/>
            </p:nvSpPr>
            <p:spPr bwMode="auto">
              <a:xfrm>
                <a:off x="1507" y="1551"/>
                <a:ext cx="622" cy="3"/>
              </a:xfrm>
              <a:prstGeom prst="rect">
                <a:avLst/>
              </a:prstGeom>
              <a:solidFill>
                <a:srgbClr val="E8E5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66" name="Rectangle 38"/>
              <p:cNvSpPr>
                <a:spLocks noChangeArrowheads="1"/>
              </p:cNvSpPr>
              <p:nvPr/>
            </p:nvSpPr>
            <p:spPr bwMode="auto">
              <a:xfrm>
                <a:off x="1507" y="1552"/>
                <a:ext cx="622" cy="4"/>
              </a:xfrm>
              <a:prstGeom prst="rect">
                <a:avLst/>
              </a:prstGeom>
              <a:solidFill>
                <a:srgbClr val="EEEC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67" name="Rectangle 39"/>
              <p:cNvSpPr>
                <a:spLocks noChangeArrowheads="1"/>
              </p:cNvSpPr>
              <p:nvPr/>
            </p:nvSpPr>
            <p:spPr bwMode="auto">
              <a:xfrm>
                <a:off x="1507" y="1554"/>
                <a:ext cx="622" cy="3"/>
              </a:xfrm>
              <a:prstGeom prst="rect">
                <a:avLst/>
              </a:prstGeom>
              <a:solidFill>
                <a:srgbClr val="F3F2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68" name="Rectangle 40"/>
              <p:cNvSpPr>
                <a:spLocks noChangeArrowheads="1"/>
              </p:cNvSpPr>
              <p:nvPr/>
            </p:nvSpPr>
            <p:spPr bwMode="auto">
              <a:xfrm>
                <a:off x="1507" y="1556"/>
                <a:ext cx="622" cy="3"/>
              </a:xfrm>
              <a:prstGeom prst="rect">
                <a:avLst/>
              </a:prstGeom>
              <a:solidFill>
                <a:srgbClr val="F9F8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69" name="Rectangle 41"/>
              <p:cNvSpPr>
                <a:spLocks noChangeArrowheads="1"/>
              </p:cNvSpPr>
              <p:nvPr/>
            </p:nvSpPr>
            <p:spPr bwMode="auto">
              <a:xfrm>
                <a:off x="1507" y="1557"/>
                <a:ext cx="622" cy="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70" name="Rectangle 42"/>
              <p:cNvSpPr>
                <a:spLocks noChangeArrowheads="1"/>
              </p:cNvSpPr>
              <p:nvPr/>
            </p:nvSpPr>
            <p:spPr bwMode="auto">
              <a:xfrm>
                <a:off x="1507" y="1559"/>
                <a:ext cx="622" cy="4"/>
              </a:xfrm>
              <a:prstGeom prst="rect">
                <a:avLst/>
              </a:prstGeom>
              <a:solidFill>
                <a:srgbClr val="FAF9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71" name="Rectangle 43"/>
              <p:cNvSpPr>
                <a:spLocks noChangeArrowheads="1"/>
              </p:cNvSpPr>
              <p:nvPr/>
            </p:nvSpPr>
            <p:spPr bwMode="auto">
              <a:xfrm>
                <a:off x="1507" y="1561"/>
                <a:ext cx="622" cy="3"/>
              </a:xfrm>
              <a:prstGeom prst="rect">
                <a:avLst/>
              </a:prstGeom>
              <a:solidFill>
                <a:srgbClr val="F5F3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72" name="Rectangle 44"/>
              <p:cNvSpPr>
                <a:spLocks noChangeArrowheads="1"/>
              </p:cNvSpPr>
              <p:nvPr/>
            </p:nvSpPr>
            <p:spPr bwMode="auto">
              <a:xfrm>
                <a:off x="1507" y="1563"/>
                <a:ext cx="622" cy="3"/>
              </a:xfrm>
              <a:prstGeom prst="rect">
                <a:avLst/>
              </a:prstGeom>
              <a:solidFill>
                <a:srgbClr val="EFED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73" name="Rectangle 45"/>
              <p:cNvSpPr>
                <a:spLocks noChangeArrowheads="1"/>
              </p:cNvSpPr>
              <p:nvPr/>
            </p:nvSpPr>
            <p:spPr bwMode="auto">
              <a:xfrm>
                <a:off x="1507" y="1564"/>
                <a:ext cx="622" cy="4"/>
              </a:xfrm>
              <a:prstGeom prst="rect">
                <a:avLst/>
              </a:prstGeom>
              <a:solidFill>
                <a:srgbClr val="E9E7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74" name="Rectangle 46"/>
              <p:cNvSpPr>
                <a:spLocks noChangeArrowheads="1"/>
              </p:cNvSpPr>
              <p:nvPr/>
            </p:nvSpPr>
            <p:spPr bwMode="auto">
              <a:xfrm>
                <a:off x="1507" y="1566"/>
                <a:ext cx="622" cy="3"/>
              </a:xfrm>
              <a:prstGeom prst="rect">
                <a:avLst/>
              </a:prstGeom>
              <a:solidFill>
                <a:srgbClr val="E4E0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75" name="Rectangle 47"/>
              <p:cNvSpPr>
                <a:spLocks noChangeArrowheads="1"/>
              </p:cNvSpPr>
              <p:nvPr/>
            </p:nvSpPr>
            <p:spPr bwMode="auto">
              <a:xfrm>
                <a:off x="1507" y="1568"/>
                <a:ext cx="622" cy="3"/>
              </a:xfrm>
              <a:prstGeom prst="rect">
                <a:avLst/>
              </a:prstGeom>
              <a:solidFill>
                <a:srgbClr val="DDDA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76" name="Rectangle 48"/>
              <p:cNvSpPr>
                <a:spLocks noChangeArrowheads="1"/>
              </p:cNvSpPr>
              <p:nvPr/>
            </p:nvSpPr>
            <p:spPr bwMode="auto">
              <a:xfrm>
                <a:off x="1507" y="1569"/>
                <a:ext cx="622" cy="4"/>
              </a:xfrm>
              <a:prstGeom prst="rect">
                <a:avLst/>
              </a:prstGeom>
              <a:solidFill>
                <a:srgbClr val="D7D3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77" name="Rectangle 49"/>
              <p:cNvSpPr>
                <a:spLocks noChangeArrowheads="1"/>
              </p:cNvSpPr>
              <p:nvPr/>
            </p:nvSpPr>
            <p:spPr bwMode="auto">
              <a:xfrm>
                <a:off x="1507" y="1571"/>
                <a:ext cx="622" cy="3"/>
              </a:xfrm>
              <a:prstGeom prst="rect">
                <a:avLst/>
              </a:prstGeom>
              <a:solidFill>
                <a:srgbClr val="D1CB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78" name="Rectangle 50"/>
              <p:cNvSpPr>
                <a:spLocks noChangeArrowheads="1"/>
              </p:cNvSpPr>
              <p:nvPr/>
            </p:nvSpPr>
            <p:spPr bwMode="auto">
              <a:xfrm>
                <a:off x="1507" y="1573"/>
                <a:ext cx="622" cy="3"/>
              </a:xfrm>
              <a:prstGeom prst="rect">
                <a:avLst/>
              </a:prstGeom>
              <a:solidFill>
                <a:srgbClr val="CAC3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79" name="Rectangle 51"/>
              <p:cNvSpPr>
                <a:spLocks noChangeArrowheads="1"/>
              </p:cNvSpPr>
              <p:nvPr/>
            </p:nvSpPr>
            <p:spPr bwMode="auto">
              <a:xfrm>
                <a:off x="1507" y="1574"/>
                <a:ext cx="622" cy="4"/>
              </a:xfrm>
              <a:prstGeom prst="rect">
                <a:avLst/>
              </a:prstGeom>
              <a:solidFill>
                <a:srgbClr val="C6BF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80" name="Rectangle 52"/>
              <p:cNvSpPr>
                <a:spLocks noChangeArrowheads="1"/>
              </p:cNvSpPr>
              <p:nvPr/>
            </p:nvSpPr>
            <p:spPr bwMode="auto">
              <a:xfrm>
                <a:off x="1507" y="1576"/>
                <a:ext cx="622" cy="4"/>
              </a:xfrm>
              <a:prstGeom prst="rect">
                <a:avLst/>
              </a:prstGeom>
              <a:solidFill>
                <a:srgbClr val="C2B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81" name="Rectangle 53"/>
              <p:cNvSpPr>
                <a:spLocks noChangeArrowheads="1"/>
              </p:cNvSpPr>
              <p:nvPr/>
            </p:nvSpPr>
            <p:spPr bwMode="auto">
              <a:xfrm>
                <a:off x="1507" y="1578"/>
                <a:ext cx="622" cy="3"/>
              </a:xfrm>
              <a:prstGeom prst="rect">
                <a:avLst/>
              </a:prstGeom>
              <a:solidFill>
                <a:srgbClr val="BEB7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82" name="Rectangle 54"/>
              <p:cNvSpPr>
                <a:spLocks noChangeArrowheads="1"/>
              </p:cNvSpPr>
              <p:nvPr/>
            </p:nvSpPr>
            <p:spPr bwMode="auto">
              <a:xfrm>
                <a:off x="1507" y="1580"/>
                <a:ext cx="622" cy="3"/>
              </a:xfrm>
              <a:prstGeom prst="rect">
                <a:avLst/>
              </a:prstGeom>
              <a:solidFill>
                <a:srgbClr val="B9B2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83" name="Rectangle 55"/>
              <p:cNvSpPr>
                <a:spLocks noChangeArrowheads="1"/>
              </p:cNvSpPr>
              <p:nvPr/>
            </p:nvSpPr>
            <p:spPr bwMode="auto">
              <a:xfrm>
                <a:off x="1507" y="1581"/>
                <a:ext cx="622" cy="4"/>
              </a:xfrm>
              <a:prstGeom prst="rect">
                <a:avLst/>
              </a:prstGeom>
              <a:solidFill>
                <a:srgbClr val="B5AE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84" name="Rectangle 56"/>
              <p:cNvSpPr>
                <a:spLocks noChangeArrowheads="1"/>
              </p:cNvSpPr>
              <p:nvPr/>
            </p:nvSpPr>
            <p:spPr bwMode="auto">
              <a:xfrm>
                <a:off x="1507" y="1583"/>
                <a:ext cx="622" cy="3"/>
              </a:xfrm>
              <a:prstGeom prst="rect">
                <a:avLst/>
              </a:prstGeom>
              <a:solidFill>
                <a:srgbClr val="B1AA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85" name="Rectangle 57"/>
              <p:cNvSpPr>
                <a:spLocks noChangeArrowheads="1"/>
              </p:cNvSpPr>
              <p:nvPr/>
            </p:nvSpPr>
            <p:spPr bwMode="auto">
              <a:xfrm>
                <a:off x="1507" y="1585"/>
                <a:ext cx="622" cy="3"/>
              </a:xfrm>
              <a:prstGeom prst="rect">
                <a:avLst/>
              </a:prstGeom>
              <a:solidFill>
                <a:srgbClr val="ADA5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86" name="Rectangle 58"/>
              <p:cNvSpPr>
                <a:spLocks noChangeArrowheads="1"/>
              </p:cNvSpPr>
              <p:nvPr/>
            </p:nvSpPr>
            <p:spPr bwMode="auto">
              <a:xfrm>
                <a:off x="1507" y="1586"/>
                <a:ext cx="622" cy="4"/>
              </a:xfrm>
              <a:prstGeom prst="rect">
                <a:avLst/>
              </a:prstGeom>
              <a:solidFill>
                <a:srgbClr val="A8A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87" name="Rectangle 59"/>
              <p:cNvSpPr>
                <a:spLocks noChangeArrowheads="1"/>
              </p:cNvSpPr>
              <p:nvPr/>
            </p:nvSpPr>
            <p:spPr bwMode="auto">
              <a:xfrm>
                <a:off x="1507" y="1588"/>
                <a:ext cx="622" cy="3"/>
              </a:xfrm>
              <a:prstGeom prst="rect">
                <a:avLst/>
              </a:prstGeom>
              <a:solidFill>
                <a:srgbClr val="A49B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88" name="Rectangle 60"/>
              <p:cNvSpPr>
                <a:spLocks noChangeArrowheads="1"/>
              </p:cNvSpPr>
              <p:nvPr/>
            </p:nvSpPr>
            <p:spPr bwMode="auto">
              <a:xfrm>
                <a:off x="1507" y="1590"/>
                <a:ext cx="622" cy="3"/>
              </a:xfrm>
              <a:prstGeom prst="rect">
                <a:avLst/>
              </a:prstGeom>
              <a:solidFill>
                <a:srgbClr val="A199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89" name="Rectangle 61"/>
              <p:cNvSpPr>
                <a:spLocks noChangeArrowheads="1"/>
              </p:cNvSpPr>
              <p:nvPr/>
            </p:nvSpPr>
            <p:spPr bwMode="auto">
              <a:xfrm>
                <a:off x="1507" y="1591"/>
                <a:ext cx="622" cy="4"/>
              </a:xfrm>
              <a:prstGeom prst="rect">
                <a:avLst/>
              </a:prstGeom>
              <a:solidFill>
                <a:srgbClr val="9E96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90" name="Rectangle 62"/>
              <p:cNvSpPr>
                <a:spLocks noChangeArrowheads="1"/>
              </p:cNvSpPr>
              <p:nvPr/>
            </p:nvSpPr>
            <p:spPr bwMode="auto">
              <a:xfrm>
                <a:off x="1507" y="1593"/>
                <a:ext cx="622" cy="4"/>
              </a:xfrm>
              <a:prstGeom prst="rect">
                <a:avLst/>
              </a:prstGeom>
              <a:solidFill>
                <a:srgbClr val="9B93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91" name="Rectangle 63"/>
              <p:cNvSpPr>
                <a:spLocks noChangeArrowheads="1"/>
              </p:cNvSpPr>
              <p:nvPr/>
            </p:nvSpPr>
            <p:spPr bwMode="auto">
              <a:xfrm>
                <a:off x="1507" y="1595"/>
                <a:ext cx="622" cy="3"/>
              </a:xfrm>
              <a:prstGeom prst="rect">
                <a:avLst/>
              </a:prstGeom>
              <a:solidFill>
                <a:srgbClr val="9890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92" name="Rectangle 64"/>
              <p:cNvSpPr>
                <a:spLocks noChangeArrowheads="1"/>
              </p:cNvSpPr>
              <p:nvPr/>
            </p:nvSpPr>
            <p:spPr bwMode="auto">
              <a:xfrm>
                <a:off x="1507" y="1597"/>
                <a:ext cx="622" cy="3"/>
              </a:xfrm>
              <a:prstGeom prst="rect">
                <a:avLst/>
              </a:prstGeom>
              <a:solidFill>
                <a:srgbClr val="958D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93" name="Rectangle 65"/>
              <p:cNvSpPr>
                <a:spLocks noChangeArrowheads="1"/>
              </p:cNvSpPr>
              <p:nvPr/>
            </p:nvSpPr>
            <p:spPr bwMode="auto">
              <a:xfrm>
                <a:off x="1507" y="1598"/>
                <a:ext cx="622" cy="2"/>
              </a:xfrm>
              <a:prstGeom prst="rect">
                <a:avLst/>
              </a:prstGeom>
              <a:solidFill>
                <a:srgbClr val="8E85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94" name="Rectangle 66"/>
              <p:cNvSpPr>
                <a:spLocks noChangeArrowheads="1"/>
              </p:cNvSpPr>
              <p:nvPr/>
            </p:nvSpPr>
            <p:spPr bwMode="auto">
              <a:xfrm>
                <a:off x="1507" y="1515"/>
                <a:ext cx="622" cy="85"/>
              </a:xfrm>
              <a:prstGeom prst="rect">
                <a:avLst/>
              </a:prstGeom>
              <a:noFill/>
              <a:ln w="3175">
                <a:solidFill>
                  <a:srgbClr val="1F1A17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95" name="Freeform 67"/>
              <p:cNvSpPr>
                <a:spLocks/>
              </p:cNvSpPr>
              <p:nvPr/>
            </p:nvSpPr>
            <p:spPr bwMode="auto">
              <a:xfrm>
                <a:off x="2199" y="1327"/>
                <a:ext cx="206" cy="212"/>
              </a:xfrm>
              <a:custGeom>
                <a:avLst/>
                <a:gdLst>
                  <a:gd name="T0" fmla="*/ 824 w 824"/>
                  <a:gd name="T1" fmla="*/ 849 h 849"/>
                  <a:gd name="T2" fmla="*/ 824 w 824"/>
                  <a:gd name="T3" fmla="*/ 849 h 849"/>
                  <a:gd name="T4" fmla="*/ 821 w 824"/>
                  <a:gd name="T5" fmla="*/ 811 h 849"/>
                  <a:gd name="T6" fmla="*/ 818 w 824"/>
                  <a:gd name="T7" fmla="*/ 772 h 849"/>
                  <a:gd name="T8" fmla="*/ 812 w 824"/>
                  <a:gd name="T9" fmla="*/ 735 h 849"/>
                  <a:gd name="T10" fmla="*/ 802 w 824"/>
                  <a:gd name="T11" fmla="*/ 699 h 849"/>
                  <a:gd name="T12" fmla="*/ 792 w 824"/>
                  <a:gd name="T13" fmla="*/ 664 h 849"/>
                  <a:gd name="T14" fmla="*/ 780 w 824"/>
                  <a:gd name="T15" fmla="*/ 628 h 849"/>
                  <a:gd name="T16" fmla="*/ 765 w 824"/>
                  <a:gd name="T17" fmla="*/ 595 h 849"/>
                  <a:gd name="T18" fmla="*/ 748 w 824"/>
                  <a:gd name="T19" fmla="*/ 563 h 849"/>
                  <a:gd name="T20" fmla="*/ 729 w 824"/>
                  <a:gd name="T21" fmla="*/ 531 h 849"/>
                  <a:gd name="T22" fmla="*/ 710 w 824"/>
                  <a:gd name="T23" fmla="*/ 500 h 849"/>
                  <a:gd name="T24" fmla="*/ 689 w 824"/>
                  <a:gd name="T25" fmla="*/ 470 h 849"/>
                  <a:gd name="T26" fmla="*/ 666 w 824"/>
                  <a:gd name="T27" fmla="*/ 440 h 849"/>
                  <a:gd name="T28" fmla="*/ 643 w 824"/>
                  <a:gd name="T29" fmla="*/ 412 h 849"/>
                  <a:gd name="T30" fmla="*/ 619 w 824"/>
                  <a:gd name="T31" fmla="*/ 386 h 849"/>
                  <a:gd name="T32" fmla="*/ 592 w 824"/>
                  <a:gd name="T33" fmla="*/ 359 h 849"/>
                  <a:gd name="T34" fmla="*/ 565 w 824"/>
                  <a:gd name="T35" fmla="*/ 333 h 849"/>
                  <a:gd name="T36" fmla="*/ 539 w 824"/>
                  <a:gd name="T37" fmla="*/ 307 h 849"/>
                  <a:gd name="T38" fmla="*/ 511 w 824"/>
                  <a:gd name="T39" fmla="*/ 283 h 849"/>
                  <a:gd name="T40" fmla="*/ 481 w 824"/>
                  <a:gd name="T41" fmla="*/ 259 h 849"/>
                  <a:gd name="T42" fmla="*/ 451 w 824"/>
                  <a:gd name="T43" fmla="*/ 235 h 849"/>
                  <a:gd name="T44" fmla="*/ 392 w 824"/>
                  <a:gd name="T45" fmla="*/ 191 h 849"/>
                  <a:gd name="T46" fmla="*/ 331 w 824"/>
                  <a:gd name="T47" fmla="*/ 149 h 849"/>
                  <a:gd name="T48" fmla="*/ 268 w 824"/>
                  <a:gd name="T49" fmla="*/ 109 h 849"/>
                  <a:gd name="T50" fmla="*/ 207 w 824"/>
                  <a:gd name="T51" fmla="*/ 70 h 849"/>
                  <a:gd name="T52" fmla="*/ 146 w 824"/>
                  <a:gd name="T53" fmla="*/ 34 h 849"/>
                  <a:gd name="T54" fmla="*/ 84 w 824"/>
                  <a:gd name="T55" fmla="*/ 0 h 849"/>
                  <a:gd name="T56" fmla="*/ 0 w 824"/>
                  <a:gd name="T57" fmla="*/ 147 h 849"/>
                  <a:gd name="T58" fmla="*/ 59 w 824"/>
                  <a:gd name="T59" fmla="*/ 181 h 849"/>
                  <a:gd name="T60" fmla="*/ 118 w 824"/>
                  <a:gd name="T61" fmla="*/ 217 h 849"/>
                  <a:gd name="T62" fmla="*/ 178 w 824"/>
                  <a:gd name="T63" fmla="*/ 253 h 849"/>
                  <a:gd name="T64" fmla="*/ 236 w 824"/>
                  <a:gd name="T65" fmla="*/ 290 h 849"/>
                  <a:gd name="T66" fmla="*/ 292 w 824"/>
                  <a:gd name="T67" fmla="*/ 330 h 849"/>
                  <a:gd name="T68" fmla="*/ 348 w 824"/>
                  <a:gd name="T69" fmla="*/ 371 h 849"/>
                  <a:gd name="T70" fmla="*/ 375 w 824"/>
                  <a:gd name="T71" fmla="*/ 391 h 849"/>
                  <a:gd name="T72" fmla="*/ 400 w 824"/>
                  <a:gd name="T73" fmla="*/ 412 h 849"/>
                  <a:gd name="T74" fmla="*/ 425 w 824"/>
                  <a:gd name="T75" fmla="*/ 434 h 849"/>
                  <a:gd name="T76" fmla="*/ 449 w 824"/>
                  <a:gd name="T77" fmla="*/ 456 h 849"/>
                  <a:gd name="T78" fmla="*/ 472 w 824"/>
                  <a:gd name="T79" fmla="*/ 479 h 849"/>
                  <a:gd name="T80" fmla="*/ 493 w 824"/>
                  <a:gd name="T81" fmla="*/ 502 h 849"/>
                  <a:gd name="T82" fmla="*/ 515 w 824"/>
                  <a:gd name="T83" fmla="*/ 524 h 849"/>
                  <a:gd name="T84" fmla="*/ 533 w 824"/>
                  <a:gd name="T85" fmla="*/ 547 h 849"/>
                  <a:gd name="T86" fmla="*/ 552 w 824"/>
                  <a:gd name="T87" fmla="*/ 571 h 849"/>
                  <a:gd name="T88" fmla="*/ 569 w 824"/>
                  <a:gd name="T89" fmla="*/ 595 h 849"/>
                  <a:gd name="T90" fmla="*/ 584 w 824"/>
                  <a:gd name="T91" fmla="*/ 619 h 849"/>
                  <a:gd name="T92" fmla="*/ 599 w 824"/>
                  <a:gd name="T93" fmla="*/ 643 h 849"/>
                  <a:gd name="T94" fmla="*/ 611 w 824"/>
                  <a:gd name="T95" fmla="*/ 668 h 849"/>
                  <a:gd name="T96" fmla="*/ 621 w 824"/>
                  <a:gd name="T97" fmla="*/ 692 h 849"/>
                  <a:gd name="T98" fmla="*/ 631 w 824"/>
                  <a:gd name="T99" fmla="*/ 718 h 849"/>
                  <a:gd name="T100" fmla="*/ 639 w 824"/>
                  <a:gd name="T101" fmla="*/ 743 h 849"/>
                  <a:gd name="T102" fmla="*/ 645 w 824"/>
                  <a:gd name="T103" fmla="*/ 768 h 849"/>
                  <a:gd name="T104" fmla="*/ 649 w 824"/>
                  <a:gd name="T105" fmla="*/ 795 h 849"/>
                  <a:gd name="T106" fmla="*/ 652 w 824"/>
                  <a:gd name="T107" fmla="*/ 821 h 849"/>
                  <a:gd name="T108" fmla="*/ 652 w 824"/>
                  <a:gd name="T109" fmla="*/ 849 h 849"/>
                  <a:gd name="T110" fmla="*/ 652 w 824"/>
                  <a:gd name="T111" fmla="*/ 849 h 849"/>
                  <a:gd name="T112" fmla="*/ 824 w 824"/>
                  <a:gd name="T113" fmla="*/ 849 h 8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824" h="849">
                    <a:moveTo>
                      <a:pt x="824" y="849"/>
                    </a:moveTo>
                    <a:lnTo>
                      <a:pt x="824" y="849"/>
                    </a:lnTo>
                    <a:lnTo>
                      <a:pt x="821" y="811"/>
                    </a:lnTo>
                    <a:lnTo>
                      <a:pt x="818" y="772"/>
                    </a:lnTo>
                    <a:lnTo>
                      <a:pt x="812" y="735"/>
                    </a:lnTo>
                    <a:lnTo>
                      <a:pt x="802" y="699"/>
                    </a:lnTo>
                    <a:lnTo>
                      <a:pt x="792" y="664"/>
                    </a:lnTo>
                    <a:lnTo>
                      <a:pt x="780" y="628"/>
                    </a:lnTo>
                    <a:lnTo>
                      <a:pt x="765" y="595"/>
                    </a:lnTo>
                    <a:lnTo>
                      <a:pt x="748" y="563"/>
                    </a:lnTo>
                    <a:lnTo>
                      <a:pt x="729" y="531"/>
                    </a:lnTo>
                    <a:lnTo>
                      <a:pt x="710" y="500"/>
                    </a:lnTo>
                    <a:lnTo>
                      <a:pt x="689" y="470"/>
                    </a:lnTo>
                    <a:lnTo>
                      <a:pt x="666" y="440"/>
                    </a:lnTo>
                    <a:lnTo>
                      <a:pt x="643" y="412"/>
                    </a:lnTo>
                    <a:lnTo>
                      <a:pt x="619" y="386"/>
                    </a:lnTo>
                    <a:lnTo>
                      <a:pt x="592" y="359"/>
                    </a:lnTo>
                    <a:lnTo>
                      <a:pt x="565" y="333"/>
                    </a:lnTo>
                    <a:lnTo>
                      <a:pt x="539" y="307"/>
                    </a:lnTo>
                    <a:lnTo>
                      <a:pt x="511" y="283"/>
                    </a:lnTo>
                    <a:lnTo>
                      <a:pt x="481" y="259"/>
                    </a:lnTo>
                    <a:lnTo>
                      <a:pt x="451" y="235"/>
                    </a:lnTo>
                    <a:lnTo>
                      <a:pt x="392" y="191"/>
                    </a:lnTo>
                    <a:lnTo>
                      <a:pt x="331" y="149"/>
                    </a:lnTo>
                    <a:lnTo>
                      <a:pt x="268" y="109"/>
                    </a:lnTo>
                    <a:lnTo>
                      <a:pt x="207" y="70"/>
                    </a:lnTo>
                    <a:lnTo>
                      <a:pt x="146" y="34"/>
                    </a:lnTo>
                    <a:lnTo>
                      <a:pt x="84" y="0"/>
                    </a:lnTo>
                    <a:lnTo>
                      <a:pt x="0" y="147"/>
                    </a:lnTo>
                    <a:lnTo>
                      <a:pt x="59" y="181"/>
                    </a:lnTo>
                    <a:lnTo>
                      <a:pt x="118" y="217"/>
                    </a:lnTo>
                    <a:lnTo>
                      <a:pt x="178" y="253"/>
                    </a:lnTo>
                    <a:lnTo>
                      <a:pt x="236" y="290"/>
                    </a:lnTo>
                    <a:lnTo>
                      <a:pt x="292" y="330"/>
                    </a:lnTo>
                    <a:lnTo>
                      <a:pt x="348" y="371"/>
                    </a:lnTo>
                    <a:lnTo>
                      <a:pt x="375" y="391"/>
                    </a:lnTo>
                    <a:lnTo>
                      <a:pt x="400" y="412"/>
                    </a:lnTo>
                    <a:lnTo>
                      <a:pt x="425" y="434"/>
                    </a:lnTo>
                    <a:lnTo>
                      <a:pt x="449" y="456"/>
                    </a:lnTo>
                    <a:lnTo>
                      <a:pt x="472" y="479"/>
                    </a:lnTo>
                    <a:lnTo>
                      <a:pt x="493" y="502"/>
                    </a:lnTo>
                    <a:lnTo>
                      <a:pt x="515" y="524"/>
                    </a:lnTo>
                    <a:lnTo>
                      <a:pt x="533" y="547"/>
                    </a:lnTo>
                    <a:lnTo>
                      <a:pt x="552" y="571"/>
                    </a:lnTo>
                    <a:lnTo>
                      <a:pt x="569" y="595"/>
                    </a:lnTo>
                    <a:lnTo>
                      <a:pt x="584" y="619"/>
                    </a:lnTo>
                    <a:lnTo>
                      <a:pt x="599" y="643"/>
                    </a:lnTo>
                    <a:lnTo>
                      <a:pt x="611" y="668"/>
                    </a:lnTo>
                    <a:lnTo>
                      <a:pt x="621" y="692"/>
                    </a:lnTo>
                    <a:lnTo>
                      <a:pt x="631" y="718"/>
                    </a:lnTo>
                    <a:lnTo>
                      <a:pt x="639" y="743"/>
                    </a:lnTo>
                    <a:lnTo>
                      <a:pt x="645" y="768"/>
                    </a:lnTo>
                    <a:lnTo>
                      <a:pt x="649" y="795"/>
                    </a:lnTo>
                    <a:lnTo>
                      <a:pt x="652" y="821"/>
                    </a:lnTo>
                    <a:lnTo>
                      <a:pt x="652" y="849"/>
                    </a:lnTo>
                    <a:lnTo>
                      <a:pt x="652" y="849"/>
                    </a:lnTo>
                    <a:lnTo>
                      <a:pt x="824" y="84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96" name="Freeform 68"/>
              <p:cNvSpPr>
                <a:spLocks/>
              </p:cNvSpPr>
              <p:nvPr/>
            </p:nvSpPr>
            <p:spPr bwMode="auto">
              <a:xfrm>
                <a:off x="2199" y="1539"/>
                <a:ext cx="206" cy="229"/>
              </a:xfrm>
              <a:custGeom>
                <a:avLst/>
                <a:gdLst>
                  <a:gd name="T0" fmla="*/ 84 w 824"/>
                  <a:gd name="T1" fmla="*/ 914 h 914"/>
                  <a:gd name="T2" fmla="*/ 143 w 824"/>
                  <a:gd name="T3" fmla="*/ 881 h 914"/>
                  <a:gd name="T4" fmla="*/ 204 w 824"/>
                  <a:gd name="T5" fmla="*/ 842 h 914"/>
                  <a:gd name="T6" fmla="*/ 266 w 824"/>
                  <a:gd name="T7" fmla="*/ 801 h 914"/>
                  <a:gd name="T8" fmla="*/ 327 w 824"/>
                  <a:gd name="T9" fmla="*/ 757 h 914"/>
                  <a:gd name="T10" fmla="*/ 357 w 824"/>
                  <a:gd name="T11" fmla="*/ 733 h 914"/>
                  <a:gd name="T12" fmla="*/ 388 w 824"/>
                  <a:gd name="T13" fmla="*/ 709 h 914"/>
                  <a:gd name="T14" fmla="*/ 419 w 824"/>
                  <a:gd name="T15" fmla="*/ 685 h 914"/>
                  <a:gd name="T16" fmla="*/ 449 w 824"/>
                  <a:gd name="T17" fmla="*/ 658 h 914"/>
                  <a:gd name="T18" fmla="*/ 479 w 824"/>
                  <a:gd name="T19" fmla="*/ 633 h 914"/>
                  <a:gd name="T20" fmla="*/ 508 w 824"/>
                  <a:gd name="T21" fmla="*/ 605 h 914"/>
                  <a:gd name="T22" fmla="*/ 536 w 824"/>
                  <a:gd name="T23" fmla="*/ 577 h 914"/>
                  <a:gd name="T24" fmla="*/ 564 w 824"/>
                  <a:gd name="T25" fmla="*/ 549 h 914"/>
                  <a:gd name="T26" fmla="*/ 591 w 824"/>
                  <a:gd name="T27" fmla="*/ 520 h 914"/>
                  <a:gd name="T28" fmla="*/ 616 w 824"/>
                  <a:gd name="T29" fmla="*/ 491 h 914"/>
                  <a:gd name="T30" fmla="*/ 641 w 824"/>
                  <a:gd name="T31" fmla="*/ 460 h 914"/>
                  <a:gd name="T32" fmla="*/ 665 w 824"/>
                  <a:gd name="T33" fmla="*/ 428 h 914"/>
                  <a:gd name="T34" fmla="*/ 686 w 824"/>
                  <a:gd name="T35" fmla="*/ 396 h 914"/>
                  <a:gd name="T36" fmla="*/ 709 w 824"/>
                  <a:gd name="T37" fmla="*/ 364 h 914"/>
                  <a:gd name="T38" fmla="*/ 728 w 824"/>
                  <a:gd name="T39" fmla="*/ 331 h 914"/>
                  <a:gd name="T40" fmla="*/ 746 w 824"/>
                  <a:gd name="T41" fmla="*/ 296 h 914"/>
                  <a:gd name="T42" fmla="*/ 764 w 824"/>
                  <a:gd name="T43" fmla="*/ 261 h 914"/>
                  <a:gd name="T44" fmla="*/ 778 w 824"/>
                  <a:gd name="T45" fmla="*/ 227 h 914"/>
                  <a:gd name="T46" fmla="*/ 792 w 824"/>
                  <a:gd name="T47" fmla="*/ 190 h 914"/>
                  <a:gd name="T48" fmla="*/ 802 w 824"/>
                  <a:gd name="T49" fmla="*/ 154 h 914"/>
                  <a:gd name="T50" fmla="*/ 810 w 824"/>
                  <a:gd name="T51" fmla="*/ 115 h 914"/>
                  <a:gd name="T52" fmla="*/ 817 w 824"/>
                  <a:gd name="T53" fmla="*/ 78 h 914"/>
                  <a:gd name="T54" fmla="*/ 821 w 824"/>
                  <a:gd name="T55" fmla="*/ 39 h 914"/>
                  <a:gd name="T56" fmla="*/ 824 w 824"/>
                  <a:gd name="T57" fmla="*/ 0 h 914"/>
                  <a:gd name="T58" fmla="*/ 652 w 824"/>
                  <a:gd name="T59" fmla="*/ 0 h 914"/>
                  <a:gd name="T60" fmla="*/ 652 w 824"/>
                  <a:gd name="T61" fmla="*/ 27 h 914"/>
                  <a:gd name="T62" fmla="*/ 649 w 824"/>
                  <a:gd name="T63" fmla="*/ 55 h 914"/>
                  <a:gd name="T64" fmla="*/ 644 w 824"/>
                  <a:gd name="T65" fmla="*/ 82 h 914"/>
                  <a:gd name="T66" fmla="*/ 637 w 824"/>
                  <a:gd name="T67" fmla="*/ 110 h 914"/>
                  <a:gd name="T68" fmla="*/ 629 w 824"/>
                  <a:gd name="T69" fmla="*/ 136 h 914"/>
                  <a:gd name="T70" fmla="*/ 620 w 824"/>
                  <a:gd name="T71" fmla="*/ 164 h 914"/>
                  <a:gd name="T72" fmla="*/ 608 w 824"/>
                  <a:gd name="T73" fmla="*/ 192 h 914"/>
                  <a:gd name="T74" fmla="*/ 595 w 824"/>
                  <a:gd name="T75" fmla="*/ 219 h 914"/>
                  <a:gd name="T76" fmla="*/ 580 w 824"/>
                  <a:gd name="T77" fmla="*/ 247 h 914"/>
                  <a:gd name="T78" fmla="*/ 564 w 824"/>
                  <a:gd name="T79" fmla="*/ 273 h 914"/>
                  <a:gd name="T80" fmla="*/ 547 w 824"/>
                  <a:gd name="T81" fmla="*/ 301 h 914"/>
                  <a:gd name="T82" fmla="*/ 528 w 824"/>
                  <a:gd name="T83" fmla="*/ 328 h 914"/>
                  <a:gd name="T84" fmla="*/ 507 w 824"/>
                  <a:gd name="T85" fmla="*/ 355 h 914"/>
                  <a:gd name="T86" fmla="*/ 485 w 824"/>
                  <a:gd name="T87" fmla="*/ 381 h 914"/>
                  <a:gd name="T88" fmla="*/ 463 w 824"/>
                  <a:gd name="T89" fmla="*/ 407 h 914"/>
                  <a:gd name="T90" fmla="*/ 440 w 824"/>
                  <a:gd name="T91" fmla="*/ 432 h 914"/>
                  <a:gd name="T92" fmla="*/ 415 w 824"/>
                  <a:gd name="T93" fmla="*/ 457 h 914"/>
                  <a:gd name="T94" fmla="*/ 389 w 824"/>
                  <a:gd name="T95" fmla="*/ 483 h 914"/>
                  <a:gd name="T96" fmla="*/ 364 w 824"/>
                  <a:gd name="T97" fmla="*/ 507 h 914"/>
                  <a:gd name="T98" fmla="*/ 337 w 824"/>
                  <a:gd name="T99" fmla="*/ 530 h 914"/>
                  <a:gd name="T100" fmla="*/ 310 w 824"/>
                  <a:gd name="T101" fmla="*/ 554 h 914"/>
                  <a:gd name="T102" fmla="*/ 282 w 824"/>
                  <a:gd name="T103" fmla="*/ 577 h 914"/>
                  <a:gd name="T104" fmla="*/ 254 w 824"/>
                  <a:gd name="T105" fmla="*/ 598 h 914"/>
                  <a:gd name="T106" fmla="*/ 226 w 824"/>
                  <a:gd name="T107" fmla="*/ 620 h 914"/>
                  <a:gd name="T108" fmla="*/ 168 w 824"/>
                  <a:gd name="T109" fmla="*/ 661 h 914"/>
                  <a:gd name="T110" fmla="*/ 111 w 824"/>
                  <a:gd name="T111" fmla="*/ 700 h 914"/>
                  <a:gd name="T112" fmla="*/ 55 w 824"/>
                  <a:gd name="T113" fmla="*/ 734 h 914"/>
                  <a:gd name="T114" fmla="*/ 0 w 824"/>
                  <a:gd name="T115" fmla="*/ 766 h 914"/>
                  <a:gd name="T116" fmla="*/ 84 w 824"/>
                  <a:gd name="T117" fmla="*/ 914 h 9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24" h="914">
                    <a:moveTo>
                      <a:pt x="84" y="914"/>
                    </a:moveTo>
                    <a:lnTo>
                      <a:pt x="143" y="881"/>
                    </a:lnTo>
                    <a:lnTo>
                      <a:pt x="204" y="842"/>
                    </a:lnTo>
                    <a:lnTo>
                      <a:pt x="266" y="801"/>
                    </a:lnTo>
                    <a:lnTo>
                      <a:pt x="327" y="757"/>
                    </a:lnTo>
                    <a:lnTo>
                      <a:pt x="357" y="733"/>
                    </a:lnTo>
                    <a:lnTo>
                      <a:pt x="388" y="709"/>
                    </a:lnTo>
                    <a:lnTo>
                      <a:pt x="419" y="685"/>
                    </a:lnTo>
                    <a:lnTo>
                      <a:pt x="449" y="658"/>
                    </a:lnTo>
                    <a:lnTo>
                      <a:pt x="479" y="633"/>
                    </a:lnTo>
                    <a:lnTo>
                      <a:pt x="508" y="605"/>
                    </a:lnTo>
                    <a:lnTo>
                      <a:pt x="536" y="577"/>
                    </a:lnTo>
                    <a:lnTo>
                      <a:pt x="564" y="549"/>
                    </a:lnTo>
                    <a:lnTo>
                      <a:pt x="591" y="520"/>
                    </a:lnTo>
                    <a:lnTo>
                      <a:pt x="616" y="491"/>
                    </a:lnTo>
                    <a:lnTo>
                      <a:pt x="641" y="460"/>
                    </a:lnTo>
                    <a:lnTo>
                      <a:pt x="665" y="428"/>
                    </a:lnTo>
                    <a:lnTo>
                      <a:pt x="686" y="396"/>
                    </a:lnTo>
                    <a:lnTo>
                      <a:pt x="709" y="364"/>
                    </a:lnTo>
                    <a:lnTo>
                      <a:pt x="728" y="331"/>
                    </a:lnTo>
                    <a:lnTo>
                      <a:pt x="746" y="296"/>
                    </a:lnTo>
                    <a:lnTo>
                      <a:pt x="764" y="261"/>
                    </a:lnTo>
                    <a:lnTo>
                      <a:pt x="778" y="227"/>
                    </a:lnTo>
                    <a:lnTo>
                      <a:pt x="792" y="190"/>
                    </a:lnTo>
                    <a:lnTo>
                      <a:pt x="802" y="154"/>
                    </a:lnTo>
                    <a:lnTo>
                      <a:pt x="810" y="115"/>
                    </a:lnTo>
                    <a:lnTo>
                      <a:pt x="817" y="78"/>
                    </a:lnTo>
                    <a:lnTo>
                      <a:pt x="821" y="39"/>
                    </a:lnTo>
                    <a:lnTo>
                      <a:pt x="824" y="0"/>
                    </a:lnTo>
                    <a:lnTo>
                      <a:pt x="652" y="0"/>
                    </a:lnTo>
                    <a:lnTo>
                      <a:pt x="652" y="27"/>
                    </a:lnTo>
                    <a:lnTo>
                      <a:pt x="649" y="55"/>
                    </a:lnTo>
                    <a:lnTo>
                      <a:pt x="644" y="82"/>
                    </a:lnTo>
                    <a:lnTo>
                      <a:pt x="637" y="110"/>
                    </a:lnTo>
                    <a:lnTo>
                      <a:pt x="629" y="136"/>
                    </a:lnTo>
                    <a:lnTo>
                      <a:pt x="620" y="164"/>
                    </a:lnTo>
                    <a:lnTo>
                      <a:pt x="608" y="192"/>
                    </a:lnTo>
                    <a:lnTo>
                      <a:pt x="595" y="219"/>
                    </a:lnTo>
                    <a:lnTo>
                      <a:pt x="580" y="247"/>
                    </a:lnTo>
                    <a:lnTo>
                      <a:pt x="564" y="273"/>
                    </a:lnTo>
                    <a:lnTo>
                      <a:pt x="547" y="301"/>
                    </a:lnTo>
                    <a:lnTo>
                      <a:pt x="528" y="328"/>
                    </a:lnTo>
                    <a:lnTo>
                      <a:pt x="507" y="355"/>
                    </a:lnTo>
                    <a:lnTo>
                      <a:pt x="485" y="381"/>
                    </a:lnTo>
                    <a:lnTo>
                      <a:pt x="463" y="407"/>
                    </a:lnTo>
                    <a:lnTo>
                      <a:pt x="440" y="432"/>
                    </a:lnTo>
                    <a:lnTo>
                      <a:pt x="415" y="457"/>
                    </a:lnTo>
                    <a:lnTo>
                      <a:pt x="389" y="483"/>
                    </a:lnTo>
                    <a:lnTo>
                      <a:pt x="364" y="507"/>
                    </a:lnTo>
                    <a:lnTo>
                      <a:pt x="337" y="530"/>
                    </a:lnTo>
                    <a:lnTo>
                      <a:pt x="310" y="554"/>
                    </a:lnTo>
                    <a:lnTo>
                      <a:pt x="282" y="577"/>
                    </a:lnTo>
                    <a:lnTo>
                      <a:pt x="254" y="598"/>
                    </a:lnTo>
                    <a:lnTo>
                      <a:pt x="226" y="620"/>
                    </a:lnTo>
                    <a:lnTo>
                      <a:pt x="168" y="661"/>
                    </a:lnTo>
                    <a:lnTo>
                      <a:pt x="111" y="700"/>
                    </a:lnTo>
                    <a:lnTo>
                      <a:pt x="55" y="734"/>
                    </a:lnTo>
                    <a:lnTo>
                      <a:pt x="0" y="766"/>
                    </a:lnTo>
                    <a:lnTo>
                      <a:pt x="84" y="91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97" name="Freeform 69"/>
              <p:cNvSpPr>
                <a:spLocks/>
              </p:cNvSpPr>
              <p:nvPr/>
            </p:nvSpPr>
            <p:spPr bwMode="auto">
              <a:xfrm>
                <a:off x="1402" y="1389"/>
                <a:ext cx="915" cy="17"/>
              </a:xfrm>
              <a:custGeom>
                <a:avLst/>
                <a:gdLst>
                  <a:gd name="T0" fmla="*/ 3595 w 3659"/>
                  <a:gd name="T1" fmla="*/ 60 h 69"/>
                  <a:gd name="T2" fmla="*/ 3573 w 3659"/>
                  <a:gd name="T3" fmla="*/ 0 h 69"/>
                  <a:gd name="T4" fmla="*/ 0 w 3659"/>
                  <a:gd name="T5" fmla="*/ 0 h 69"/>
                  <a:gd name="T6" fmla="*/ 0 w 3659"/>
                  <a:gd name="T7" fmla="*/ 69 h 69"/>
                  <a:gd name="T8" fmla="*/ 3573 w 3659"/>
                  <a:gd name="T9" fmla="*/ 69 h 69"/>
                  <a:gd name="T10" fmla="*/ 3595 w 3659"/>
                  <a:gd name="T11" fmla="*/ 60 h 69"/>
                  <a:gd name="T12" fmla="*/ 3595 w 3659"/>
                  <a:gd name="T13" fmla="*/ 60 h 69"/>
                  <a:gd name="T14" fmla="*/ 3659 w 3659"/>
                  <a:gd name="T15" fmla="*/ 0 h 69"/>
                  <a:gd name="T16" fmla="*/ 3573 w 3659"/>
                  <a:gd name="T17" fmla="*/ 0 h 69"/>
                  <a:gd name="T18" fmla="*/ 3595 w 3659"/>
                  <a:gd name="T19" fmla="*/ 6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59" h="69">
                    <a:moveTo>
                      <a:pt x="3595" y="60"/>
                    </a:moveTo>
                    <a:lnTo>
                      <a:pt x="3573" y="0"/>
                    </a:lnTo>
                    <a:lnTo>
                      <a:pt x="0" y="0"/>
                    </a:lnTo>
                    <a:lnTo>
                      <a:pt x="0" y="69"/>
                    </a:lnTo>
                    <a:lnTo>
                      <a:pt x="3573" y="69"/>
                    </a:lnTo>
                    <a:lnTo>
                      <a:pt x="3595" y="60"/>
                    </a:lnTo>
                    <a:lnTo>
                      <a:pt x="3595" y="60"/>
                    </a:lnTo>
                    <a:lnTo>
                      <a:pt x="3659" y="0"/>
                    </a:lnTo>
                    <a:lnTo>
                      <a:pt x="3573" y="0"/>
                    </a:lnTo>
                    <a:lnTo>
                      <a:pt x="3595" y="6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98" name="Freeform 70"/>
              <p:cNvSpPr>
                <a:spLocks/>
              </p:cNvSpPr>
              <p:nvPr/>
            </p:nvSpPr>
            <p:spPr bwMode="auto">
              <a:xfrm>
                <a:off x="2116" y="1391"/>
                <a:ext cx="185" cy="167"/>
              </a:xfrm>
              <a:custGeom>
                <a:avLst/>
                <a:gdLst>
                  <a:gd name="T0" fmla="*/ 28 w 736"/>
                  <a:gd name="T1" fmla="*/ 665 h 665"/>
                  <a:gd name="T2" fmla="*/ 74 w 736"/>
                  <a:gd name="T3" fmla="*/ 665 h 665"/>
                  <a:gd name="T4" fmla="*/ 736 w 736"/>
                  <a:gd name="T5" fmla="*/ 51 h 665"/>
                  <a:gd name="T6" fmla="*/ 690 w 736"/>
                  <a:gd name="T7" fmla="*/ 0 h 665"/>
                  <a:gd name="T8" fmla="*/ 26 w 736"/>
                  <a:gd name="T9" fmla="*/ 614 h 665"/>
                  <a:gd name="T10" fmla="*/ 28 w 736"/>
                  <a:gd name="T11" fmla="*/ 665 h 665"/>
                  <a:gd name="T12" fmla="*/ 26 w 736"/>
                  <a:gd name="T13" fmla="*/ 614 h 665"/>
                  <a:gd name="T14" fmla="*/ 0 w 736"/>
                  <a:gd name="T15" fmla="*/ 639 h 665"/>
                  <a:gd name="T16" fmla="*/ 28 w 736"/>
                  <a:gd name="T17" fmla="*/ 665 h 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36" h="665">
                    <a:moveTo>
                      <a:pt x="28" y="665"/>
                    </a:moveTo>
                    <a:lnTo>
                      <a:pt x="74" y="665"/>
                    </a:lnTo>
                    <a:lnTo>
                      <a:pt x="736" y="51"/>
                    </a:lnTo>
                    <a:lnTo>
                      <a:pt x="690" y="0"/>
                    </a:lnTo>
                    <a:lnTo>
                      <a:pt x="26" y="614"/>
                    </a:lnTo>
                    <a:lnTo>
                      <a:pt x="28" y="665"/>
                    </a:lnTo>
                    <a:lnTo>
                      <a:pt x="26" y="614"/>
                    </a:lnTo>
                    <a:lnTo>
                      <a:pt x="0" y="639"/>
                    </a:lnTo>
                    <a:lnTo>
                      <a:pt x="28" y="665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599" name="Freeform 71"/>
              <p:cNvSpPr>
                <a:spLocks/>
              </p:cNvSpPr>
              <p:nvPr/>
            </p:nvSpPr>
            <p:spPr bwMode="auto">
              <a:xfrm>
                <a:off x="2123" y="1545"/>
                <a:ext cx="194" cy="165"/>
              </a:xfrm>
              <a:custGeom>
                <a:avLst/>
                <a:gdLst>
                  <a:gd name="T0" fmla="*/ 684 w 775"/>
                  <a:gd name="T1" fmla="*/ 658 h 658"/>
                  <a:gd name="T2" fmla="*/ 708 w 775"/>
                  <a:gd name="T3" fmla="*/ 598 h 658"/>
                  <a:gd name="T4" fmla="*/ 45 w 775"/>
                  <a:gd name="T5" fmla="*/ 0 h 658"/>
                  <a:gd name="T6" fmla="*/ 0 w 775"/>
                  <a:gd name="T7" fmla="*/ 51 h 658"/>
                  <a:gd name="T8" fmla="*/ 662 w 775"/>
                  <a:gd name="T9" fmla="*/ 649 h 658"/>
                  <a:gd name="T10" fmla="*/ 684 w 775"/>
                  <a:gd name="T11" fmla="*/ 658 h 658"/>
                  <a:gd name="T12" fmla="*/ 684 w 775"/>
                  <a:gd name="T13" fmla="*/ 658 h 658"/>
                  <a:gd name="T14" fmla="*/ 775 w 775"/>
                  <a:gd name="T15" fmla="*/ 658 h 658"/>
                  <a:gd name="T16" fmla="*/ 708 w 775"/>
                  <a:gd name="T17" fmla="*/ 598 h 658"/>
                  <a:gd name="T18" fmla="*/ 684 w 775"/>
                  <a:gd name="T19" fmla="*/ 658 h 6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75" h="658">
                    <a:moveTo>
                      <a:pt x="684" y="658"/>
                    </a:moveTo>
                    <a:lnTo>
                      <a:pt x="708" y="598"/>
                    </a:lnTo>
                    <a:lnTo>
                      <a:pt x="45" y="0"/>
                    </a:lnTo>
                    <a:lnTo>
                      <a:pt x="0" y="51"/>
                    </a:lnTo>
                    <a:lnTo>
                      <a:pt x="662" y="649"/>
                    </a:lnTo>
                    <a:lnTo>
                      <a:pt x="684" y="658"/>
                    </a:lnTo>
                    <a:lnTo>
                      <a:pt x="684" y="658"/>
                    </a:lnTo>
                    <a:lnTo>
                      <a:pt x="775" y="658"/>
                    </a:lnTo>
                    <a:lnTo>
                      <a:pt x="708" y="598"/>
                    </a:lnTo>
                    <a:lnTo>
                      <a:pt x="684" y="65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00" name="Freeform 72"/>
              <p:cNvSpPr>
                <a:spLocks/>
              </p:cNvSpPr>
              <p:nvPr/>
            </p:nvSpPr>
            <p:spPr bwMode="auto">
              <a:xfrm>
                <a:off x="1402" y="1688"/>
                <a:ext cx="893" cy="22"/>
              </a:xfrm>
              <a:custGeom>
                <a:avLst/>
                <a:gdLst>
                  <a:gd name="T0" fmla="*/ 0 w 3573"/>
                  <a:gd name="T1" fmla="*/ 69 h 85"/>
                  <a:gd name="T2" fmla="*/ 3571 w 3573"/>
                  <a:gd name="T3" fmla="*/ 85 h 85"/>
                  <a:gd name="T4" fmla="*/ 3573 w 3573"/>
                  <a:gd name="T5" fmla="*/ 16 h 85"/>
                  <a:gd name="T6" fmla="*/ 0 w 3573"/>
                  <a:gd name="T7" fmla="*/ 0 h 85"/>
                  <a:gd name="T8" fmla="*/ 0 w 3573"/>
                  <a:gd name="T9" fmla="*/ 69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73" h="85">
                    <a:moveTo>
                      <a:pt x="0" y="69"/>
                    </a:moveTo>
                    <a:lnTo>
                      <a:pt x="3571" y="85"/>
                    </a:lnTo>
                    <a:lnTo>
                      <a:pt x="3573" y="16"/>
                    </a:lnTo>
                    <a:lnTo>
                      <a:pt x="0" y="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01" name="Rectangle 73"/>
              <p:cNvSpPr>
                <a:spLocks noChangeArrowheads="1"/>
              </p:cNvSpPr>
              <p:nvPr/>
            </p:nvSpPr>
            <p:spPr bwMode="auto">
              <a:xfrm>
                <a:off x="1363" y="1548"/>
                <a:ext cx="125" cy="15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02" name="Freeform 74"/>
              <p:cNvSpPr>
                <a:spLocks/>
              </p:cNvSpPr>
              <p:nvPr/>
            </p:nvSpPr>
            <p:spPr bwMode="auto">
              <a:xfrm>
                <a:off x="1438" y="1512"/>
                <a:ext cx="66" cy="50"/>
              </a:xfrm>
              <a:custGeom>
                <a:avLst/>
                <a:gdLst>
                  <a:gd name="T0" fmla="*/ 262 w 262"/>
                  <a:gd name="T1" fmla="*/ 199 h 199"/>
                  <a:gd name="T2" fmla="*/ 262 w 262"/>
                  <a:gd name="T3" fmla="*/ 149 h 199"/>
                  <a:gd name="T4" fmla="*/ 32 w 262"/>
                  <a:gd name="T5" fmla="*/ 0 h 199"/>
                  <a:gd name="T6" fmla="*/ 0 w 262"/>
                  <a:gd name="T7" fmla="*/ 48 h 199"/>
                  <a:gd name="T8" fmla="*/ 230 w 262"/>
                  <a:gd name="T9" fmla="*/ 199 h 199"/>
                  <a:gd name="T10" fmla="*/ 230 w 262"/>
                  <a:gd name="T11" fmla="*/ 149 h 199"/>
                  <a:gd name="T12" fmla="*/ 262 w 262"/>
                  <a:gd name="T13" fmla="*/ 199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2" h="199">
                    <a:moveTo>
                      <a:pt x="262" y="199"/>
                    </a:moveTo>
                    <a:lnTo>
                      <a:pt x="262" y="149"/>
                    </a:lnTo>
                    <a:lnTo>
                      <a:pt x="32" y="0"/>
                    </a:lnTo>
                    <a:lnTo>
                      <a:pt x="0" y="48"/>
                    </a:lnTo>
                    <a:lnTo>
                      <a:pt x="230" y="199"/>
                    </a:lnTo>
                    <a:lnTo>
                      <a:pt x="230" y="149"/>
                    </a:lnTo>
                    <a:lnTo>
                      <a:pt x="262" y="19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03" name="Freeform 75"/>
              <p:cNvSpPr>
                <a:spLocks/>
              </p:cNvSpPr>
              <p:nvPr/>
            </p:nvSpPr>
            <p:spPr bwMode="auto">
              <a:xfrm>
                <a:off x="1504" y="1549"/>
                <a:ext cx="9" cy="13"/>
              </a:xfrm>
              <a:custGeom>
                <a:avLst/>
                <a:gdLst>
                  <a:gd name="T0" fmla="*/ 0 w 37"/>
                  <a:gd name="T1" fmla="*/ 50 h 50"/>
                  <a:gd name="T2" fmla="*/ 37 w 37"/>
                  <a:gd name="T3" fmla="*/ 24 h 50"/>
                  <a:gd name="T4" fmla="*/ 0 w 37"/>
                  <a:gd name="T5" fmla="*/ 0 h 50"/>
                  <a:gd name="T6" fmla="*/ 0 w 37"/>
                  <a:gd name="T7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50">
                    <a:moveTo>
                      <a:pt x="0" y="50"/>
                    </a:moveTo>
                    <a:lnTo>
                      <a:pt x="37" y="24"/>
                    </a:lnTo>
                    <a:lnTo>
                      <a:pt x="0" y="0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04" name="Freeform 76"/>
              <p:cNvSpPr>
                <a:spLocks/>
              </p:cNvSpPr>
              <p:nvPr/>
            </p:nvSpPr>
            <p:spPr bwMode="auto">
              <a:xfrm>
                <a:off x="1438" y="1549"/>
                <a:ext cx="66" cy="50"/>
              </a:xfrm>
              <a:custGeom>
                <a:avLst/>
                <a:gdLst>
                  <a:gd name="T0" fmla="*/ 16 w 262"/>
                  <a:gd name="T1" fmla="*/ 175 h 199"/>
                  <a:gd name="T2" fmla="*/ 32 w 262"/>
                  <a:gd name="T3" fmla="*/ 199 h 199"/>
                  <a:gd name="T4" fmla="*/ 262 w 262"/>
                  <a:gd name="T5" fmla="*/ 50 h 199"/>
                  <a:gd name="T6" fmla="*/ 230 w 262"/>
                  <a:gd name="T7" fmla="*/ 0 h 199"/>
                  <a:gd name="T8" fmla="*/ 0 w 262"/>
                  <a:gd name="T9" fmla="*/ 150 h 199"/>
                  <a:gd name="T10" fmla="*/ 16 w 262"/>
                  <a:gd name="T11" fmla="*/ 175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2" h="199">
                    <a:moveTo>
                      <a:pt x="16" y="175"/>
                    </a:moveTo>
                    <a:lnTo>
                      <a:pt x="32" y="199"/>
                    </a:lnTo>
                    <a:lnTo>
                      <a:pt x="262" y="50"/>
                    </a:lnTo>
                    <a:lnTo>
                      <a:pt x="230" y="0"/>
                    </a:lnTo>
                    <a:lnTo>
                      <a:pt x="0" y="150"/>
                    </a:lnTo>
                    <a:lnTo>
                      <a:pt x="16" y="175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05" name="Rectangle 77"/>
              <p:cNvSpPr>
                <a:spLocks noChangeArrowheads="1"/>
              </p:cNvSpPr>
              <p:nvPr/>
            </p:nvSpPr>
            <p:spPr bwMode="auto">
              <a:xfrm>
                <a:off x="1536" y="1389"/>
                <a:ext cx="125" cy="15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06" name="Freeform 78"/>
              <p:cNvSpPr>
                <a:spLocks/>
              </p:cNvSpPr>
              <p:nvPr/>
            </p:nvSpPr>
            <p:spPr bwMode="auto">
              <a:xfrm>
                <a:off x="1520" y="1390"/>
                <a:ext cx="66" cy="50"/>
              </a:xfrm>
              <a:custGeom>
                <a:avLst/>
                <a:gdLst>
                  <a:gd name="T0" fmla="*/ 0 w 262"/>
                  <a:gd name="T1" fmla="*/ 0 h 198"/>
                  <a:gd name="T2" fmla="*/ 0 w 262"/>
                  <a:gd name="T3" fmla="*/ 49 h 198"/>
                  <a:gd name="T4" fmla="*/ 230 w 262"/>
                  <a:gd name="T5" fmla="*/ 198 h 198"/>
                  <a:gd name="T6" fmla="*/ 262 w 262"/>
                  <a:gd name="T7" fmla="*/ 149 h 198"/>
                  <a:gd name="T8" fmla="*/ 32 w 262"/>
                  <a:gd name="T9" fmla="*/ 0 h 198"/>
                  <a:gd name="T10" fmla="*/ 32 w 262"/>
                  <a:gd name="T11" fmla="*/ 49 h 198"/>
                  <a:gd name="T12" fmla="*/ 0 w 262"/>
                  <a:gd name="T13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2" h="198">
                    <a:moveTo>
                      <a:pt x="0" y="0"/>
                    </a:moveTo>
                    <a:lnTo>
                      <a:pt x="0" y="49"/>
                    </a:lnTo>
                    <a:lnTo>
                      <a:pt x="230" y="198"/>
                    </a:lnTo>
                    <a:lnTo>
                      <a:pt x="262" y="149"/>
                    </a:lnTo>
                    <a:lnTo>
                      <a:pt x="32" y="0"/>
                    </a:lnTo>
                    <a:lnTo>
                      <a:pt x="32" y="4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07" name="Freeform 79"/>
              <p:cNvSpPr>
                <a:spLocks/>
              </p:cNvSpPr>
              <p:nvPr/>
            </p:nvSpPr>
            <p:spPr bwMode="auto">
              <a:xfrm>
                <a:off x="1511" y="1390"/>
                <a:ext cx="9" cy="13"/>
              </a:xfrm>
              <a:custGeom>
                <a:avLst/>
                <a:gdLst>
                  <a:gd name="T0" fmla="*/ 39 w 39"/>
                  <a:gd name="T1" fmla="*/ 0 h 49"/>
                  <a:gd name="T2" fmla="*/ 0 w 39"/>
                  <a:gd name="T3" fmla="*/ 25 h 49"/>
                  <a:gd name="T4" fmla="*/ 39 w 39"/>
                  <a:gd name="T5" fmla="*/ 49 h 49"/>
                  <a:gd name="T6" fmla="*/ 39 w 39"/>
                  <a:gd name="T7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49">
                    <a:moveTo>
                      <a:pt x="39" y="0"/>
                    </a:moveTo>
                    <a:lnTo>
                      <a:pt x="0" y="25"/>
                    </a:lnTo>
                    <a:lnTo>
                      <a:pt x="39" y="49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08" name="Freeform 80"/>
              <p:cNvSpPr>
                <a:spLocks/>
              </p:cNvSpPr>
              <p:nvPr/>
            </p:nvSpPr>
            <p:spPr bwMode="auto">
              <a:xfrm>
                <a:off x="1520" y="1353"/>
                <a:ext cx="66" cy="50"/>
              </a:xfrm>
              <a:custGeom>
                <a:avLst/>
                <a:gdLst>
                  <a:gd name="T0" fmla="*/ 246 w 262"/>
                  <a:gd name="T1" fmla="*/ 24 h 198"/>
                  <a:gd name="T2" fmla="*/ 230 w 262"/>
                  <a:gd name="T3" fmla="*/ 0 h 198"/>
                  <a:gd name="T4" fmla="*/ 0 w 262"/>
                  <a:gd name="T5" fmla="*/ 149 h 198"/>
                  <a:gd name="T6" fmla="*/ 32 w 262"/>
                  <a:gd name="T7" fmla="*/ 198 h 198"/>
                  <a:gd name="T8" fmla="*/ 262 w 262"/>
                  <a:gd name="T9" fmla="*/ 49 h 198"/>
                  <a:gd name="T10" fmla="*/ 246 w 262"/>
                  <a:gd name="T11" fmla="*/ 24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2" h="198">
                    <a:moveTo>
                      <a:pt x="246" y="24"/>
                    </a:moveTo>
                    <a:lnTo>
                      <a:pt x="230" y="0"/>
                    </a:lnTo>
                    <a:lnTo>
                      <a:pt x="0" y="149"/>
                    </a:lnTo>
                    <a:lnTo>
                      <a:pt x="32" y="198"/>
                    </a:lnTo>
                    <a:lnTo>
                      <a:pt x="262" y="49"/>
                    </a:lnTo>
                    <a:lnTo>
                      <a:pt x="246" y="2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09" name="Rectangle 81"/>
              <p:cNvSpPr>
                <a:spLocks noChangeArrowheads="1"/>
              </p:cNvSpPr>
              <p:nvPr/>
            </p:nvSpPr>
            <p:spPr bwMode="auto">
              <a:xfrm>
                <a:off x="1523" y="1691"/>
                <a:ext cx="126" cy="14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10" name="Freeform 82"/>
              <p:cNvSpPr>
                <a:spLocks/>
              </p:cNvSpPr>
              <p:nvPr/>
            </p:nvSpPr>
            <p:spPr bwMode="auto">
              <a:xfrm>
                <a:off x="1508" y="1692"/>
                <a:ext cx="65" cy="49"/>
              </a:xfrm>
              <a:custGeom>
                <a:avLst/>
                <a:gdLst>
                  <a:gd name="T0" fmla="*/ 0 w 262"/>
                  <a:gd name="T1" fmla="*/ 0 h 199"/>
                  <a:gd name="T2" fmla="*/ 0 w 262"/>
                  <a:gd name="T3" fmla="*/ 50 h 199"/>
                  <a:gd name="T4" fmla="*/ 232 w 262"/>
                  <a:gd name="T5" fmla="*/ 199 h 199"/>
                  <a:gd name="T6" fmla="*/ 262 w 262"/>
                  <a:gd name="T7" fmla="*/ 150 h 199"/>
                  <a:gd name="T8" fmla="*/ 32 w 262"/>
                  <a:gd name="T9" fmla="*/ 0 h 199"/>
                  <a:gd name="T10" fmla="*/ 32 w 262"/>
                  <a:gd name="T11" fmla="*/ 50 h 199"/>
                  <a:gd name="T12" fmla="*/ 0 w 262"/>
                  <a:gd name="T13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2" h="199">
                    <a:moveTo>
                      <a:pt x="0" y="0"/>
                    </a:moveTo>
                    <a:lnTo>
                      <a:pt x="0" y="50"/>
                    </a:lnTo>
                    <a:lnTo>
                      <a:pt x="232" y="199"/>
                    </a:lnTo>
                    <a:lnTo>
                      <a:pt x="262" y="150"/>
                    </a:lnTo>
                    <a:lnTo>
                      <a:pt x="32" y="0"/>
                    </a:lnTo>
                    <a:lnTo>
                      <a:pt x="32" y="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11" name="Freeform 83"/>
              <p:cNvSpPr>
                <a:spLocks/>
              </p:cNvSpPr>
              <p:nvPr/>
            </p:nvSpPr>
            <p:spPr bwMode="auto">
              <a:xfrm>
                <a:off x="1498" y="1692"/>
                <a:ext cx="10" cy="12"/>
              </a:xfrm>
              <a:custGeom>
                <a:avLst/>
                <a:gdLst>
                  <a:gd name="T0" fmla="*/ 37 w 37"/>
                  <a:gd name="T1" fmla="*/ 0 h 50"/>
                  <a:gd name="T2" fmla="*/ 0 w 37"/>
                  <a:gd name="T3" fmla="*/ 26 h 50"/>
                  <a:gd name="T4" fmla="*/ 37 w 37"/>
                  <a:gd name="T5" fmla="*/ 50 h 50"/>
                  <a:gd name="T6" fmla="*/ 37 w 37"/>
                  <a:gd name="T7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50">
                    <a:moveTo>
                      <a:pt x="37" y="0"/>
                    </a:moveTo>
                    <a:lnTo>
                      <a:pt x="0" y="26"/>
                    </a:lnTo>
                    <a:lnTo>
                      <a:pt x="37" y="50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12" name="Freeform 84"/>
              <p:cNvSpPr>
                <a:spLocks/>
              </p:cNvSpPr>
              <p:nvPr/>
            </p:nvSpPr>
            <p:spPr bwMode="auto">
              <a:xfrm>
                <a:off x="1508" y="1655"/>
                <a:ext cx="65" cy="49"/>
              </a:xfrm>
              <a:custGeom>
                <a:avLst/>
                <a:gdLst>
                  <a:gd name="T0" fmla="*/ 246 w 262"/>
                  <a:gd name="T1" fmla="*/ 24 h 199"/>
                  <a:gd name="T2" fmla="*/ 232 w 262"/>
                  <a:gd name="T3" fmla="*/ 0 h 199"/>
                  <a:gd name="T4" fmla="*/ 0 w 262"/>
                  <a:gd name="T5" fmla="*/ 149 h 199"/>
                  <a:gd name="T6" fmla="*/ 32 w 262"/>
                  <a:gd name="T7" fmla="*/ 199 h 199"/>
                  <a:gd name="T8" fmla="*/ 262 w 262"/>
                  <a:gd name="T9" fmla="*/ 50 h 199"/>
                  <a:gd name="T10" fmla="*/ 246 w 262"/>
                  <a:gd name="T11" fmla="*/ 2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2" h="199">
                    <a:moveTo>
                      <a:pt x="246" y="24"/>
                    </a:moveTo>
                    <a:lnTo>
                      <a:pt x="232" y="0"/>
                    </a:lnTo>
                    <a:lnTo>
                      <a:pt x="0" y="149"/>
                    </a:lnTo>
                    <a:lnTo>
                      <a:pt x="32" y="199"/>
                    </a:lnTo>
                    <a:lnTo>
                      <a:pt x="262" y="50"/>
                    </a:lnTo>
                    <a:lnTo>
                      <a:pt x="246" y="2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13" name="Freeform 85"/>
              <p:cNvSpPr>
                <a:spLocks/>
              </p:cNvSpPr>
              <p:nvPr/>
            </p:nvSpPr>
            <p:spPr bwMode="auto">
              <a:xfrm>
                <a:off x="1671" y="1624"/>
                <a:ext cx="15" cy="163"/>
              </a:xfrm>
              <a:custGeom>
                <a:avLst/>
                <a:gdLst>
                  <a:gd name="T0" fmla="*/ 0 w 59"/>
                  <a:gd name="T1" fmla="*/ 1 h 654"/>
                  <a:gd name="T2" fmla="*/ 32 w 59"/>
                  <a:gd name="T3" fmla="*/ 654 h 654"/>
                  <a:gd name="T4" fmla="*/ 59 w 59"/>
                  <a:gd name="T5" fmla="*/ 652 h 654"/>
                  <a:gd name="T6" fmla="*/ 28 w 59"/>
                  <a:gd name="T7" fmla="*/ 0 h 654"/>
                  <a:gd name="T8" fmla="*/ 0 w 59"/>
                  <a:gd name="T9" fmla="*/ 1 h 6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654">
                    <a:moveTo>
                      <a:pt x="0" y="1"/>
                    </a:moveTo>
                    <a:lnTo>
                      <a:pt x="32" y="654"/>
                    </a:lnTo>
                    <a:lnTo>
                      <a:pt x="59" y="652"/>
                    </a:lnTo>
                    <a:lnTo>
                      <a:pt x="28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14" name="Freeform 86"/>
              <p:cNvSpPr>
                <a:spLocks/>
              </p:cNvSpPr>
              <p:nvPr/>
            </p:nvSpPr>
            <p:spPr bwMode="auto">
              <a:xfrm>
                <a:off x="1654" y="1616"/>
                <a:ext cx="24" cy="34"/>
              </a:xfrm>
              <a:custGeom>
                <a:avLst/>
                <a:gdLst>
                  <a:gd name="T0" fmla="*/ 94 w 94"/>
                  <a:gd name="T1" fmla="*/ 0 h 136"/>
                  <a:gd name="T2" fmla="*/ 69 w 94"/>
                  <a:gd name="T3" fmla="*/ 1 h 136"/>
                  <a:gd name="T4" fmla="*/ 0 w 94"/>
                  <a:gd name="T5" fmla="*/ 120 h 136"/>
                  <a:gd name="T6" fmla="*/ 25 w 94"/>
                  <a:gd name="T7" fmla="*/ 136 h 136"/>
                  <a:gd name="T8" fmla="*/ 94 w 94"/>
                  <a:gd name="T9" fmla="*/ 16 h 136"/>
                  <a:gd name="T10" fmla="*/ 70 w 94"/>
                  <a:gd name="T11" fmla="*/ 17 h 136"/>
                  <a:gd name="T12" fmla="*/ 94 w 94"/>
                  <a:gd name="T13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136">
                    <a:moveTo>
                      <a:pt x="94" y="0"/>
                    </a:moveTo>
                    <a:lnTo>
                      <a:pt x="69" y="1"/>
                    </a:lnTo>
                    <a:lnTo>
                      <a:pt x="0" y="120"/>
                    </a:lnTo>
                    <a:lnTo>
                      <a:pt x="25" y="136"/>
                    </a:lnTo>
                    <a:lnTo>
                      <a:pt x="94" y="16"/>
                    </a:lnTo>
                    <a:lnTo>
                      <a:pt x="70" y="17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15" name="Freeform 87"/>
              <p:cNvSpPr>
                <a:spLocks/>
              </p:cNvSpPr>
              <p:nvPr/>
            </p:nvSpPr>
            <p:spPr bwMode="auto">
              <a:xfrm>
                <a:off x="1671" y="1612"/>
                <a:ext cx="7" cy="5"/>
              </a:xfrm>
              <a:custGeom>
                <a:avLst/>
                <a:gdLst>
                  <a:gd name="T0" fmla="*/ 25 w 25"/>
                  <a:gd name="T1" fmla="*/ 19 h 20"/>
                  <a:gd name="T2" fmla="*/ 12 w 25"/>
                  <a:gd name="T3" fmla="*/ 0 h 20"/>
                  <a:gd name="T4" fmla="*/ 0 w 25"/>
                  <a:gd name="T5" fmla="*/ 20 h 20"/>
                  <a:gd name="T6" fmla="*/ 25 w 25"/>
                  <a:gd name="T7" fmla="*/ 1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" h="20">
                    <a:moveTo>
                      <a:pt x="25" y="19"/>
                    </a:moveTo>
                    <a:lnTo>
                      <a:pt x="12" y="0"/>
                    </a:lnTo>
                    <a:lnTo>
                      <a:pt x="0" y="20"/>
                    </a:lnTo>
                    <a:lnTo>
                      <a:pt x="25" y="1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16" name="Freeform 88"/>
              <p:cNvSpPr>
                <a:spLocks/>
              </p:cNvSpPr>
              <p:nvPr/>
            </p:nvSpPr>
            <p:spPr bwMode="auto">
              <a:xfrm>
                <a:off x="1672" y="1616"/>
                <a:ext cx="26" cy="33"/>
              </a:xfrm>
              <a:custGeom>
                <a:avLst/>
                <a:gdLst>
                  <a:gd name="T0" fmla="*/ 92 w 104"/>
                  <a:gd name="T1" fmla="*/ 121 h 129"/>
                  <a:gd name="T2" fmla="*/ 104 w 104"/>
                  <a:gd name="T3" fmla="*/ 112 h 129"/>
                  <a:gd name="T4" fmla="*/ 24 w 104"/>
                  <a:gd name="T5" fmla="*/ 0 h 129"/>
                  <a:gd name="T6" fmla="*/ 0 w 104"/>
                  <a:gd name="T7" fmla="*/ 17 h 129"/>
                  <a:gd name="T8" fmla="*/ 80 w 104"/>
                  <a:gd name="T9" fmla="*/ 129 h 129"/>
                  <a:gd name="T10" fmla="*/ 92 w 104"/>
                  <a:gd name="T11" fmla="*/ 12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4" h="129">
                    <a:moveTo>
                      <a:pt x="92" y="121"/>
                    </a:moveTo>
                    <a:lnTo>
                      <a:pt x="104" y="112"/>
                    </a:lnTo>
                    <a:lnTo>
                      <a:pt x="24" y="0"/>
                    </a:lnTo>
                    <a:lnTo>
                      <a:pt x="0" y="17"/>
                    </a:lnTo>
                    <a:lnTo>
                      <a:pt x="80" y="129"/>
                    </a:lnTo>
                    <a:lnTo>
                      <a:pt x="92" y="12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17" name="Rectangle 89"/>
              <p:cNvSpPr>
                <a:spLocks noChangeArrowheads="1"/>
              </p:cNvSpPr>
              <p:nvPr/>
            </p:nvSpPr>
            <p:spPr bwMode="auto">
              <a:xfrm>
                <a:off x="2347" y="1612"/>
                <a:ext cx="616" cy="1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>
                  <a:spcBef>
                    <a:spcPct val="20000"/>
                  </a:spcBef>
                </a:pPr>
                <a:r>
                  <a:rPr lang="cs-CZ" sz="1500" i="1">
                    <a:solidFill>
                      <a:srgbClr val="1F1A17"/>
                    </a:solidFill>
                  </a:rPr>
                  <a:t>parabolické</a:t>
                </a:r>
                <a:endParaRPr lang="cs-CZ" sz="1400"/>
              </a:p>
            </p:txBody>
          </p:sp>
          <p:sp>
            <p:nvSpPr>
              <p:cNvPr id="22618" name="Rectangle 90"/>
              <p:cNvSpPr>
                <a:spLocks noChangeArrowheads="1"/>
              </p:cNvSpPr>
              <p:nvPr/>
            </p:nvSpPr>
            <p:spPr bwMode="auto">
              <a:xfrm>
                <a:off x="2373" y="1748"/>
                <a:ext cx="388" cy="1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>
                  <a:spcBef>
                    <a:spcPct val="20000"/>
                  </a:spcBef>
                </a:pPr>
                <a:r>
                  <a:rPr lang="cs-CZ" sz="1500" i="1">
                    <a:solidFill>
                      <a:srgbClr val="1F1A17"/>
                    </a:solidFill>
                  </a:rPr>
                  <a:t>zrcadlo</a:t>
                </a:r>
                <a:endParaRPr lang="cs-CZ" sz="1400"/>
              </a:p>
            </p:txBody>
          </p:sp>
          <p:sp>
            <p:nvSpPr>
              <p:cNvPr id="22619" name="Rectangle 91"/>
              <p:cNvSpPr>
                <a:spLocks noChangeArrowheads="1"/>
              </p:cNvSpPr>
              <p:nvPr/>
            </p:nvSpPr>
            <p:spPr bwMode="auto">
              <a:xfrm>
                <a:off x="3913" y="1406"/>
                <a:ext cx="59" cy="249"/>
              </a:xfrm>
              <a:prstGeom prst="rect">
                <a:avLst/>
              </a:prstGeom>
              <a:solidFill>
                <a:srgbClr val="6D61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20" name="Rectangle 92"/>
              <p:cNvSpPr>
                <a:spLocks noChangeArrowheads="1"/>
              </p:cNvSpPr>
              <p:nvPr/>
            </p:nvSpPr>
            <p:spPr bwMode="auto">
              <a:xfrm>
                <a:off x="3913" y="1406"/>
                <a:ext cx="59" cy="249"/>
              </a:xfrm>
              <a:prstGeom prst="rect">
                <a:avLst/>
              </a:prstGeom>
              <a:noFill/>
              <a:ln w="3175">
                <a:solidFill>
                  <a:srgbClr val="1F1A17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21" name="Freeform 93"/>
              <p:cNvSpPr>
                <a:spLocks/>
              </p:cNvSpPr>
              <p:nvPr/>
            </p:nvSpPr>
            <p:spPr bwMode="auto">
              <a:xfrm>
                <a:off x="3430" y="1380"/>
                <a:ext cx="463" cy="310"/>
              </a:xfrm>
              <a:custGeom>
                <a:avLst/>
                <a:gdLst>
                  <a:gd name="T0" fmla="*/ 0 w 1852"/>
                  <a:gd name="T1" fmla="*/ 0 h 1241"/>
                  <a:gd name="T2" fmla="*/ 1515 w 1852"/>
                  <a:gd name="T3" fmla="*/ 0 h 1241"/>
                  <a:gd name="T4" fmla="*/ 1852 w 1852"/>
                  <a:gd name="T5" fmla="*/ 384 h 1241"/>
                  <a:gd name="T6" fmla="*/ 1852 w 1852"/>
                  <a:gd name="T7" fmla="*/ 858 h 1241"/>
                  <a:gd name="T8" fmla="*/ 1515 w 1852"/>
                  <a:gd name="T9" fmla="*/ 1241 h 1241"/>
                  <a:gd name="T10" fmla="*/ 0 w 1852"/>
                  <a:gd name="T11" fmla="*/ 1241 h 1241"/>
                  <a:gd name="T12" fmla="*/ 0 w 1852"/>
                  <a:gd name="T13" fmla="*/ 0 h 1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52" h="1241">
                    <a:moveTo>
                      <a:pt x="0" y="0"/>
                    </a:moveTo>
                    <a:lnTo>
                      <a:pt x="1515" y="0"/>
                    </a:lnTo>
                    <a:lnTo>
                      <a:pt x="1852" y="384"/>
                    </a:lnTo>
                    <a:lnTo>
                      <a:pt x="1852" y="858"/>
                    </a:lnTo>
                    <a:lnTo>
                      <a:pt x="1515" y="1241"/>
                    </a:lnTo>
                    <a:lnTo>
                      <a:pt x="0" y="12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5C5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22" name="Freeform 94"/>
              <p:cNvSpPr>
                <a:spLocks/>
              </p:cNvSpPr>
              <p:nvPr/>
            </p:nvSpPr>
            <p:spPr bwMode="auto">
              <a:xfrm>
                <a:off x="3430" y="1370"/>
                <a:ext cx="386" cy="19"/>
              </a:xfrm>
              <a:custGeom>
                <a:avLst/>
                <a:gdLst>
                  <a:gd name="T0" fmla="*/ 1544 w 1544"/>
                  <a:gd name="T1" fmla="*/ 14 h 79"/>
                  <a:gd name="T2" fmla="*/ 1515 w 1544"/>
                  <a:gd name="T3" fmla="*/ 0 h 79"/>
                  <a:gd name="T4" fmla="*/ 0 w 1544"/>
                  <a:gd name="T5" fmla="*/ 0 h 79"/>
                  <a:gd name="T6" fmla="*/ 0 w 1544"/>
                  <a:gd name="T7" fmla="*/ 79 h 79"/>
                  <a:gd name="T8" fmla="*/ 1515 w 1544"/>
                  <a:gd name="T9" fmla="*/ 79 h 79"/>
                  <a:gd name="T10" fmla="*/ 1544 w 1544"/>
                  <a:gd name="T11" fmla="*/ 14 h 79"/>
                  <a:gd name="T12" fmla="*/ 1544 w 1544"/>
                  <a:gd name="T13" fmla="*/ 14 h 79"/>
                  <a:gd name="T14" fmla="*/ 1532 w 1544"/>
                  <a:gd name="T15" fmla="*/ 0 h 79"/>
                  <a:gd name="T16" fmla="*/ 1515 w 1544"/>
                  <a:gd name="T17" fmla="*/ 0 h 79"/>
                  <a:gd name="T18" fmla="*/ 1544 w 1544"/>
                  <a:gd name="T19" fmla="*/ 14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4" h="79">
                    <a:moveTo>
                      <a:pt x="1544" y="14"/>
                    </a:moveTo>
                    <a:lnTo>
                      <a:pt x="1515" y="0"/>
                    </a:lnTo>
                    <a:lnTo>
                      <a:pt x="0" y="0"/>
                    </a:lnTo>
                    <a:lnTo>
                      <a:pt x="0" y="79"/>
                    </a:lnTo>
                    <a:lnTo>
                      <a:pt x="1515" y="79"/>
                    </a:lnTo>
                    <a:lnTo>
                      <a:pt x="1544" y="14"/>
                    </a:lnTo>
                    <a:lnTo>
                      <a:pt x="1544" y="14"/>
                    </a:lnTo>
                    <a:lnTo>
                      <a:pt x="1532" y="0"/>
                    </a:lnTo>
                    <a:lnTo>
                      <a:pt x="1515" y="0"/>
                    </a:lnTo>
                    <a:lnTo>
                      <a:pt x="1544" y="1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23" name="Freeform 95"/>
              <p:cNvSpPr>
                <a:spLocks/>
              </p:cNvSpPr>
              <p:nvPr/>
            </p:nvSpPr>
            <p:spPr bwMode="auto">
              <a:xfrm>
                <a:off x="3801" y="1373"/>
                <a:ext cx="102" cy="109"/>
              </a:xfrm>
              <a:custGeom>
                <a:avLst/>
                <a:gdLst>
                  <a:gd name="T0" fmla="*/ 408 w 408"/>
                  <a:gd name="T1" fmla="*/ 409 h 435"/>
                  <a:gd name="T2" fmla="*/ 398 w 408"/>
                  <a:gd name="T3" fmla="*/ 383 h 435"/>
                  <a:gd name="T4" fmla="*/ 60 w 408"/>
                  <a:gd name="T5" fmla="*/ 0 h 435"/>
                  <a:gd name="T6" fmla="*/ 0 w 408"/>
                  <a:gd name="T7" fmla="*/ 52 h 435"/>
                  <a:gd name="T8" fmla="*/ 338 w 408"/>
                  <a:gd name="T9" fmla="*/ 435 h 435"/>
                  <a:gd name="T10" fmla="*/ 408 w 408"/>
                  <a:gd name="T11" fmla="*/ 409 h 435"/>
                  <a:gd name="T12" fmla="*/ 408 w 408"/>
                  <a:gd name="T13" fmla="*/ 409 h 435"/>
                  <a:gd name="T14" fmla="*/ 408 w 408"/>
                  <a:gd name="T15" fmla="*/ 394 h 435"/>
                  <a:gd name="T16" fmla="*/ 398 w 408"/>
                  <a:gd name="T17" fmla="*/ 383 h 435"/>
                  <a:gd name="T18" fmla="*/ 408 w 408"/>
                  <a:gd name="T19" fmla="*/ 409 h 4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8" h="435">
                    <a:moveTo>
                      <a:pt x="408" y="409"/>
                    </a:moveTo>
                    <a:lnTo>
                      <a:pt x="398" y="383"/>
                    </a:lnTo>
                    <a:lnTo>
                      <a:pt x="60" y="0"/>
                    </a:lnTo>
                    <a:lnTo>
                      <a:pt x="0" y="52"/>
                    </a:lnTo>
                    <a:lnTo>
                      <a:pt x="338" y="435"/>
                    </a:lnTo>
                    <a:lnTo>
                      <a:pt x="408" y="409"/>
                    </a:lnTo>
                    <a:lnTo>
                      <a:pt x="408" y="409"/>
                    </a:lnTo>
                    <a:lnTo>
                      <a:pt x="408" y="394"/>
                    </a:lnTo>
                    <a:lnTo>
                      <a:pt x="398" y="383"/>
                    </a:lnTo>
                    <a:lnTo>
                      <a:pt x="408" y="40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24" name="Freeform 96"/>
              <p:cNvSpPr>
                <a:spLocks/>
              </p:cNvSpPr>
              <p:nvPr/>
            </p:nvSpPr>
            <p:spPr bwMode="auto">
              <a:xfrm>
                <a:off x="3883" y="1475"/>
                <a:ext cx="20" cy="125"/>
              </a:xfrm>
              <a:custGeom>
                <a:avLst/>
                <a:gdLst>
                  <a:gd name="T0" fmla="*/ 70 w 80"/>
                  <a:gd name="T1" fmla="*/ 499 h 499"/>
                  <a:gd name="T2" fmla="*/ 80 w 80"/>
                  <a:gd name="T3" fmla="*/ 474 h 499"/>
                  <a:gd name="T4" fmla="*/ 80 w 80"/>
                  <a:gd name="T5" fmla="*/ 0 h 499"/>
                  <a:gd name="T6" fmla="*/ 0 w 80"/>
                  <a:gd name="T7" fmla="*/ 0 h 499"/>
                  <a:gd name="T8" fmla="*/ 0 w 80"/>
                  <a:gd name="T9" fmla="*/ 474 h 499"/>
                  <a:gd name="T10" fmla="*/ 70 w 80"/>
                  <a:gd name="T11" fmla="*/ 499 h 499"/>
                  <a:gd name="T12" fmla="*/ 70 w 80"/>
                  <a:gd name="T13" fmla="*/ 499 h 499"/>
                  <a:gd name="T14" fmla="*/ 80 w 80"/>
                  <a:gd name="T15" fmla="*/ 488 h 499"/>
                  <a:gd name="T16" fmla="*/ 80 w 80"/>
                  <a:gd name="T17" fmla="*/ 474 h 499"/>
                  <a:gd name="T18" fmla="*/ 70 w 80"/>
                  <a:gd name="T19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0" h="499">
                    <a:moveTo>
                      <a:pt x="70" y="499"/>
                    </a:moveTo>
                    <a:lnTo>
                      <a:pt x="80" y="474"/>
                    </a:lnTo>
                    <a:lnTo>
                      <a:pt x="80" y="0"/>
                    </a:lnTo>
                    <a:lnTo>
                      <a:pt x="0" y="0"/>
                    </a:lnTo>
                    <a:lnTo>
                      <a:pt x="0" y="474"/>
                    </a:lnTo>
                    <a:lnTo>
                      <a:pt x="70" y="499"/>
                    </a:lnTo>
                    <a:lnTo>
                      <a:pt x="70" y="499"/>
                    </a:lnTo>
                    <a:lnTo>
                      <a:pt x="80" y="488"/>
                    </a:lnTo>
                    <a:lnTo>
                      <a:pt x="80" y="474"/>
                    </a:lnTo>
                    <a:lnTo>
                      <a:pt x="70" y="49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25" name="Freeform 97"/>
              <p:cNvSpPr>
                <a:spLocks/>
              </p:cNvSpPr>
              <p:nvPr/>
            </p:nvSpPr>
            <p:spPr bwMode="auto">
              <a:xfrm>
                <a:off x="3801" y="1587"/>
                <a:ext cx="99" cy="113"/>
              </a:xfrm>
              <a:custGeom>
                <a:avLst/>
                <a:gdLst>
                  <a:gd name="T0" fmla="*/ 31 w 398"/>
                  <a:gd name="T1" fmla="*/ 450 h 450"/>
                  <a:gd name="T2" fmla="*/ 60 w 398"/>
                  <a:gd name="T3" fmla="*/ 437 h 450"/>
                  <a:gd name="T4" fmla="*/ 398 w 398"/>
                  <a:gd name="T5" fmla="*/ 52 h 450"/>
                  <a:gd name="T6" fmla="*/ 338 w 398"/>
                  <a:gd name="T7" fmla="*/ 0 h 450"/>
                  <a:gd name="T8" fmla="*/ 0 w 398"/>
                  <a:gd name="T9" fmla="*/ 385 h 450"/>
                  <a:gd name="T10" fmla="*/ 31 w 398"/>
                  <a:gd name="T11" fmla="*/ 450 h 450"/>
                  <a:gd name="T12" fmla="*/ 31 w 398"/>
                  <a:gd name="T13" fmla="*/ 450 h 450"/>
                  <a:gd name="T14" fmla="*/ 48 w 398"/>
                  <a:gd name="T15" fmla="*/ 450 h 450"/>
                  <a:gd name="T16" fmla="*/ 60 w 398"/>
                  <a:gd name="T17" fmla="*/ 437 h 450"/>
                  <a:gd name="T18" fmla="*/ 31 w 398"/>
                  <a:gd name="T19" fmla="*/ 45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8" h="450">
                    <a:moveTo>
                      <a:pt x="31" y="450"/>
                    </a:moveTo>
                    <a:lnTo>
                      <a:pt x="60" y="437"/>
                    </a:lnTo>
                    <a:lnTo>
                      <a:pt x="398" y="52"/>
                    </a:lnTo>
                    <a:lnTo>
                      <a:pt x="338" y="0"/>
                    </a:lnTo>
                    <a:lnTo>
                      <a:pt x="0" y="385"/>
                    </a:lnTo>
                    <a:lnTo>
                      <a:pt x="31" y="450"/>
                    </a:lnTo>
                    <a:lnTo>
                      <a:pt x="31" y="450"/>
                    </a:lnTo>
                    <a:lnTo>
                      <a:pt x="48" y="450"/>
                    </a:lnTo>
                    <a:lnTo>
                      <a:pt x="60" y="437"/>
                    </a:lnTo>
                    <a:lnTo>
                      <a:pt x="31" y="45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26" name="Freeform 98"/>
              <p:cNvSpPr>
                <a:spLocks/>
              </p:cNvSpPr>
              <p:nvPr/>
            </p:nvSpPr>
            <p:spPr bwMode="auto">
              <a:xfrm>
                <a:off x="3420" y="1680"/>
                <a:ext cx="388" cy="20"/>
              </a:xfrm>
              <a:custGeom>
                <a:avLst/>
                <a:gdLst>
                  <a:gd name="T0" fmla="*/ 0 w 1555"/>
                  <a:gd name="T1" fmla="*/ 38 h 78"/>
                  <a:gd name="T2" fmla="*/ 40 w 1555"/>
                  <a:gd name="T3" fmla="*/ 78 h 78"/>
                  <a:gd name="T4" fmla="*/ 1555 w 1555"/>
                  <a:gd name="T5" fmla="*/ 78 h 78"/>
                  <a:gd name="T6" fmla="*/ 1555 w 1555"/>
                  <a:gd name="T7" fmla="*/ 0 h 78"/>
                  <a:gd name="T8" fmla="*/ 40 w 1555"/>
                  <a:gd name="T9" fmla="*/ 0 h 78"/>
                  <a:gd name="T10" fmla="*/ 0 w 1555"/>
                  <a:gd name="T11" fmla="*/ 38 h 78"/>
                  <a:gd name="T12" fmla="*/ 0 w 1555"/>
                  <a:gd name="T13" fmla="*/ 38 h 78"/>
                  <a:gd name="T14" fmla="*/ 0 w 1555"/>
                  <a:gd name="T15" fmla="*/ 78 h 78"/>
                  <a:gd name="T16" fmla="*/ 40 w 1555"/>
                  <a:gd name="T17" fmla="*/ 78 h 78"/>
                  <a:gd name="T18" fmla="*/ 0 w 1555"/>
                  <a:gd name="T19" fmla="*/ 3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55" h="78">
                    <a:moveTo>
                      <a:pt x="0" y="38"/>
                    </a:moveTo>
                    <a:lnTo>
                      <a:pt x="40" y="78"/>
                    </a:lnTo>
                    <a:lnTo>
                      <a:pt x="1555" y="78"/>
                    </a:lnTo>
                    <a:lnTo>
                      <a:pt x="1555" y="0"/>
                    </a:lnTo>
                    <a:lnTo>
                      <a:pt x="40" y="0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0" y="78"/>
                    </a:lnTo>
                    <a:lnTo>
                      <a:pt x="40" y="7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27" name="Freeform 99"/>
              <p:cNvSpPr>
                <a:spLocks/>
              </p:cNvSpPr>
              <p:nvPr/>
            </p:nvSpPr>
            <p:spPr bwMode="auto">
              <a:xfrm>
                <a:off x="3420" y="1370"/>
                <a:ext cx="20" cy="320"/>
              </a:xfrm>
              <a:custGeom>
                <a:avLst/>
                <a:gdLst>
                  <a:gd name="T0" fmla="*/ 40 w 80"/>
                  <a:gd name="T1" fmla="*/ 0 h 1280"/>
                  <a:gd name="T2" fmla="*/ 0 w 80"/>
                  <a:gd name="T3" fmla="*/ 39 h 1280"/>
                  <a:gd name="T4" fmla="*/ 0 w 80"/>
                  <a:gd name="T5" fmla="*/ 1280 h 1280"/>
                  <a:gd name="T6" fmla="*/ 80 w 80"/>
                  <a:gd name="T7" fmla="*/ 1280 h 1280"/>
                  <a:gd name="T8" fmla="*/ 80 w 80"/>
                  <a:gd name="T9" fmla="*/ 39 h 1280"/>
                  <a:gd name="T10" fmla="*/ 40 w 80"/>
                  <a:gd name="T11" fmla="*/ 0 h 1280"/>
                  <a:gd name="T12" fmla="*/ 40 w 80"/>
                  <a:gd name="T13" fmla="*/ 0 h 1280"/>
                  <a:gd name="T14" fmla="*/ 0 w 80"/>
                  <a:gd name="T15" fmla="*/ 0 h 1280"/>
                  <a:gd name="T16" fmla="*/ 0 w 80"/>
                  <a:gd name="T17" fmla="*/ 39 h 1280"/>
                  <a:gd name="T18" fmla="*/ 40 w 80"/>
                  <a:gd name="T19" fmla="*/ 0 h 1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0" h="1280">
                    <a:moveTo>
                      <a:pt x="40" y="0"/>
                    </a:moveTo>
                    <a:lnTo>
                      <a:pt x="0" y="39"/>
                    </a:lnTo>
                    <a:lnTo>
                      <a:pt x="0" y="1280"/>
                    </a:lnTo>
                    <a:lnTo>
                      <a:pt x="80" y="1280"/>
                    </a:lnTo>
                    <a:lnTo>
                      <a:pt x="80" y="39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0" y="0"/>
                    </a:lnTo>
                    <a:lnTo>
                      <a:pt x="0" y="39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28" name="Freeform 100"/>
              <p:cNvSpPr>
                <a:spLocks/>
              </p:cNvSpPr>
              <p:nvPr/>
            </p:nvSpPr>
            <p:spPr bwMode="auto">
              <a:xfrm>
                <a:off x="3396" y="1380"/>
                <a:ext cx="74" cy="309"/>
              </a:xfrm>
              <a:custGeom>
                <a:avLst/>
                <a:gdLst>
                  <a:gd name="T0" fmla="*/ 156 w 297"/>
                  <a:gd name="T1" fmla="*/ 1237 h 1237"/>
                  <a:gd name="T2" fmla="*/ 172 w 297"/>
                  <a:gd name="T3" fmla="*/ 1231 h 1237"/>
                  <a:gd name="T4" fmla="*/ 186 w 297"/>
                  <a:gd name="T5" fmla="*/ 1219 h 1237"/>
                  <a:gd name="T6" fmla="*/ 199 w 297"/>
                  <a:gd name="T7" fmla="*/ 1200 h 1237"/>
                  <a:gd name="T8" fmla="*/ 219 w 297"/>
                  <a:gd name="T9" fmla="*/ 1163 h 1237"/>
                  <a:gd name="T10" fmla="*/ 243 w 297"/>
                  <a:gd name="T11" fmla="*/ 1096 h 1237"/>
                  <a:gd name="T12" fmla="*/ 263 w 297"/>
                  <a:gd name="T13" fmla="*/ 1012 h 1237"/>
                  <a:gd name="T14" fmla="*/ 279 w 297"/>
                  <a:gd name="T15" fmla="*/ 914 h 1237"/>
                  <a:gd name="T16" fmla="*/ 290 w 297"/>
                  <a:gd name="T17" fmla="*/ 803 h 1237"/>
                  <a:gd name="T18" fmla="*/ 297 w 297"/>
                  <a:gd name="T19" fmla="*/ 682 h 1237"/>
                  <a:gd name="T20" fmla="*/ 297 w 297"/>
                  <a:gd name="T21" fmla="*/ 557 h 1237"/>
                  <a:gd name="T22" fmla="*/ 290 w 297"/>
                  <a:gd name="T23" fmla="*/ 436 h 1237"/>
                  <a:gd name="T24" fmla="*/ 279 w 297"/>
                  <a:gd name="T25" fmla="*/ 325 h 1237"/>
                  <a:gd name="T26" fmla="*/ 263 w 297"/>
                  <a:gd name="T27" fmla="*/ 226 h 1237"/>
                  <a:gd name="T28" fmla="*/ 243 w 297"/>
                  <a:gd name="T29" fmla="*/ 143 h 1237"/>
                  <a:gd name="T30" fmla="*/ 219 w 297"/>
                  <a:gd name="T31" fmla="*/ 76 h 1237"/>
                  <a:gd name="T32" fmla="*/ 199 w 297"/>
                  <a:gd name="T33" fmla="*/ 39 h 1237"/>
                  <a:gd name="T34" fmla="*/ 186 w 297"/>
                  <a:gd name="T35" fmla="*/ 20 h 1237"/>
                  <a:gd name="T36" fmla="*/ 172 w 297"/>
                  <a:gd name="T37" fmla="*/ 8 h 1237"/>
                  <a:gd name="T38" fmla="*/ 156 w 297"/>
                  <a:gd name="T39" fmla="*/ 1 h 1237"/>
                  <a:gd name="T40" fmla="*/ 141 w 297"/>
                  <a:gd name="T41" fmla="*/ 1 h 1237"/>
                  <a:gd name="T42" fmla="*/ 126 w 297"/>
                  <a:gd name="T43" fmla="*/ 8 h 1237"/>
                  <a:gd name="T44" fmla="*/ 112 w 297"/>
                  <a:gd name="T45" fmla="*/ 20 h 1237"/>
                  <a:gd name="T46" fmla="*/ 97 w 297"/>
                  <a:gd name="T47" fmla="*/ 39 h 1237"/>
                  <a:gd name="T48" fmla="*/ 84 w 297"/>
                  <a:gd name="T49" fmla="*/ 61 h 1237"/>
                  <a:gd name="T50" fmla="*/ 72 w 297"/>
                  <a:gd name="T51" fmla="*/ 91 h 1237"/>
                  <a:gd name="T52" fmla="*/ 54 w 297"/>
                  <a:gd name="T53" fmla="*/ 143 h 1237"/>
                  <a:gd name="T54" fmla="*/ 34 w 297"/>
                  <a:gd name="T55" fmla="*/ 226 h 1237"/>
                  <a:gd name="T56" fmla="*/ 18 w 297"/>
                  <a:gd name="T57" fmla="*/ 325 h 1237"/>
                  <a:gd name="T58" fmla="*/ 6 w 297"/>
                  <a:gd name="T59" fmla="*/ 436 h 1237"/>
                  <a:gd name="T60" fmla="*/ 1 w 297"/>
                  <a:gd name="T61" fmla="*/ 557 h 1237"/>
                  <a:gd name="T62" fmla="*/ 1 w 297"/>
                  <a:gd name="T63" fmla="*/ 682 h 1237"/>
                  <a:gd name="T64" fmla="*/ 6 w 297"/>
                  <a:gd name="T65" fmla="*/ 803 h 1237"/>
                  <a:gd name="T66" fmla="*/ 18 w 297"/>
                  <a:gd name="T67" fmla="*/ 914 h 1237"/>
                  <a:gd name="T68" fmla="*/ 34 w 297"/>
                  <a:gd name="T69" fmla="*/ 1012 h 1237"/>
                  <a:gd name="T70" fmla="*/ 54 w 297"/>
                  <a:gd name="T71" fmla="*/ 1096 h 1237"/>
                  <a:gd name="T72" fmla="*/ 72 w 297"/>
                  <a:gd name="T73" fmla="*/ 1148 h 1237"/>
                  <a:gd name="T74" fmla="*/ 84 w 297"/>
                  <a:gd name="T75" fmla="*/ 1176 h 1237"/>
                  <a:gd name="T76" fmla="*/ 97 w 297"/>
                  <a:gd name="T77" fmla="*/ 1200 h 1237"/>
                  <a:gd name="T78" fmla="*/ 112 w 297"/>
                  <a:gd name="T79" fmla="*/ 1219 h 1237"/>
                  <a:gd name="T80" fmla="*/ 126 w 297"/>
                  <a:gd name="T81" fmla="*/ 1231 h 1237"/>
                  <a:gd name="T82" fmla="*/ 141 w 297"/>
                  <a:gd name="T83" fmla="*/ 1237 h 1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97" h="1237">
                    <a:moveTo>
                      <a:pt x="149" y="1237"/>
                    </a:moveTo>
                    <a:lnTo>
                      <a:pt x="156" y="1237"/>
                    </a:lnTo>
                    <a:lnTo>
                      <a:pt x="164" y="1235"/>
                    </a:lnTo>
                    <a:lnTo>
                      <a:pt x="172" y="1231"/>
                    </a:lnTo>
                    <a:lnTo>
                      <a:pt x="178" y="1225"/>
                    </a:lnTo>
                    <a:lnTo>
                      <a:pt x="186" y="1219"/>
                    </a:lnTo>
                    <a:lnTo>
                      <a:pt x="193" y="1209"/>
                    </a:lnTo>
                    <a:lnTo>
                      <a:pt x="199" y="1200"/>
                    </a:lnTo>
                    <a:lnTo>
                      <a:pt x="206" y="1189"/>
                    </a:lnTo>
                    <a:lnTo>
                      <a:pt x="219" y="1163"/>
                    </a:lnTo>
                    <a:lnTo>
                      <a:pt x="231" y="1132"/>
                    </a:lnTo>
                    <a:lnTo>
                      <a:pt x="243" y="1096"/>
                    </a:lnTo>
                    <a:lnTo>
                      <a:pt x="254" y="1056"/>
                    </a:lnTo>
                    <a:lnTo>
                      <a:pt x="263" y="1012"/>
                    </a:lnTo>
                    <a:lnTo>
                      <a:pt x="271" y="964"/>
                    </a:lnTo>
                    <a:lnTo>
                      <a:pt x="279" y="914"/>
                    </a:lnTo>
                    <a:lnTo>
                      <a:pt x="286" y="859"/>
                    </a:lnTo>
                    <a:lnTo>
                      <a:pt x="290" y="803"/>
                    </a:lnTo>
                    <a:lnTo>
                      <a:pt x="294" y="743"/>
                    </a:lnTo>
                    <a:lnTo>
                      <a:pt x="297" y="682"/>
                    </a:lnTo>
                    <a:lnTo>
                      <a:pt x="297" y="619"/>
                    </a:lnTo>
                    <a:lnTo>
                      <a:pt x="297" y="557"/>
                    </a:lnTo>
                    <a:lnTo>
                      <a:pt x="294" y="496"/>
                    </a:lnTo>
                    <a:lnTo>
                      <a:pt x="290" y="436"/>
                    </a:lnTo>
                    <a:lnTo>
                      <a:pt x="286" y="378"/>
                    </a:lnTo>
                    <a:lnTo>
                      <a:pt x="279" y="325"/>
                    </a:lnTo>
                    <a:lnTo>
                      <a:pt x="271" y="274"/>
                    </a:lnTo>
                    <a:lnTo>
                      <a:pt x="263" y="226"/>
                    </a:lnTo>
                    <a:lnTo>
                      <a:pt x="254" y="183"/>
                    </a:lnTo>
                    <a:lnTo>
                      <a:pt x="243" y="143"/>
                    </a:lnTo>
                    <a:lnTo>
                      <a:pt x="231" y="107"/>
                    </a:lnTo>
                    <a:lnTo>
                      <a:pt x="219" y="76"/>
                    </a:lnTo>
                    <a:lnTo>
                      <a:pt x="206" y="49"/>
                    </a:lnTo>
                    <a:lnTo>
                      <a:pt x="199" y="39"/>
                    </a:lnTo>
                    <a:lnTo>
                      <a:pt x="193" y="28"/>
                    </a:lnTo>
                    <a:lnTo>
                      <a:pt x="186" y="20"/>
                    </a:lnTo>
                    <a:lnTo>
                      <a:pt x="178" y="13"/>
                    </a:lnTo>
                    <a:lnTo>
                      <a:pt x="172" y="8"/>
                    </a:lnTo>
                    <a:lnTo>
                      <a:pt x="164" y="4"/>
                    </a:lnTo>
                    <a:lnTo>
                      <a:pt x="156" y="1"/>
                    </a:lnTo>
                    <a:lnTo>
                      <a:pt x="149" y="0"/>
                    </a:lnTo>
                    <a:lnTo>
                      <a:pt x="141" y="1"/>
                    </a:lnTo>
                    <a:lnTo>
                      <a:pt x="133" y="4"/>
                    </a:lnTo>
                    <a:lnTo>
                      <a:pt x="126" y="8"/>
                    </a:lnTo>
                    <a:lnTo>
                      <a:pt x="118" y="13"/>
                    </a:lnTo>
                    <a:lnTo>
                      <a:pt x="112" y="20"/>
                    </a:lnTo>
                    <a:lnTo>
                      <a:pt x="105" y="28"/>
                    </a:lnTo>
                    <a:lnTo>
                      <a:pt x="97" y="39"/>
                    </a:lnTo>
                    <a:lnTo>
                      <a:pt x="90" y="49"/>
                    </a:lnTo>
                    <a:lnTo>
                      <a:pt x="84" y="61"/>
                    </a:lnTo>
                    <a:lnTo>
                      <a:pt x="78" y="76"/>
                    </a:lnTo>
                    <a:lnTo>
                      <a:pt x="72" y="91"/>
                    </a:lnTo>
                    <a:lnTo>
                      <a:pt x="65" y="107"/>
                    </a:lnTo>
                    <a:lnTo>
                      <a:pt x="54" y="143"/>
                    </a:lnTo>
                    <a:lnTo>
                      <a:pt x="44" y="183"/>
                    </a:lnTo>
                    <a:lnTo>
                      <a:pt x="34" y="226"/>
                    </a:lnTo>
                    <a:lnTo>
                      <a:pt x="25" y="274"/>
                    </a:lnTo>
                    <a:lnTo>
                      <a:pt x="18" y="325"/>
                    </a:lnTo>
                    <a:lnTo>
                      <a:pt x="12" y="378"/>
                    </a:lnTo>
                    <a:lnTo>
                      <a:pt x="6" y="436"/>
                    </a:lnTo>
                    <a:lnTo>
                      <a:pt x="2" y="496"/>
                    </a:lnTo>
                    <a:lnTo>
                      <a:pt x="1" y="557"/>
                    </a:lnTo>
                    <a:lnTo>
                      <a:pt x="0" y="619"/>
                    </a:lnTo>
                    <a:lnTo>
                      <a:pt x="1" y="682"/>
                    </a:lnTo>
                    <a:lnTo>
                      <a:pt x="2" y="743"/>
                    </a:lnTo>
                    <a:lnTo>
                      <a:pt x="6" y="803"/>
                    </a:lnTo>
                    <a:lnTo>
                      <a:pt x="12" y="859"/>
                    </a:lnTo>
                    <a:lnTo>
                      <a:pt x="18" y="914"/>
                    </a:lnTo>
                    <a:lnTo>
                      <a:pt x="25" y="964"/>
                    </a:lnTo>
                    <a:lnTo>
                      <a:pt x="34" y="1012"/>
                    </a:lnTo>
                    <a:lnTo>
                      <a:pt x="44" y="1056"/>
                    </a:lnTo>
                    <a:lnTo>
                      <a:pt x="54" y="1096"/>
                    </a:lnTo>
                    <a:lnTo>
                      <a:pt x="65" y="1132"/>
                    </a:lnTo>
                    <a:lnTo>
                      <a:pt x="72" y="1148"/>
                    </a:lnTo>
                    <a:lnTo>
                      <a:pt x="78" y="1163"/>
                    </a:lnTo>
                    <a:lnTo>
                      <a:pt x="84" y="1176"/>
                    </a:lnTo>
                    <a:lnTo>
                      <a:pt x="90" y="1189"/>
                    </a:lnTo>
                    <a:lnTo>
                      <a:pt x="97" y="1200"/>
                    </a:lnTo>
                    <a:lnTo>
                      <a:pt x="105" y="1209"/>
                    </a:lnTo>
                    <a:lnTo>
                      <a:pt x="112" y="1219"/>
                    </a:lnTo>
                    <a:lnTo>
                      <a:pt x="118" y="1225"/>
                    </a:lnTo>
                    <a:lnTo>
                      <a:pt x="126" y="1231"/>
                    </a:lnTo>
                    <a:lnTo>
                      <a:pt x="133" y="1235"/>
                    </a:lnTo>
                    <a:lnTo>
                      <a:pt x="141" y="1237"/>
                    </a:lnTo>
                    <a:lnTo>
                      <a:pt x="149" y="1237"/>
                    </a:lnTo>
                    <a:close/>
                  </a:path>
                </a:pathLst>
              </a:custGeom>
              <a:solidFill>
                <a:srgbClr val="75C5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29" name="Freeform 101"/>
              <p:cNvSpPr>
                <a:spLocks/>
              </p:cNvSpPr>
              <p:nvPr/>
            </p:nvSpPr>
            <p:spPr bwMode="auto">
              <a:xfrm>
                <a:off x="3433" y="1534"/>
                <a:ext cx="47" cy="165"/>
              </a:xfrm>
              <a:custGeom>
                <a:avLst/>
                <a:gdLst>
                  <a:gd name="T0" fmla="*/ 109 w 189"/>
                  <a:gd name="T1" fmla="*/ 0 h 658"/>
                  <a:gd name="T2" fmla="*/ 109 w 189"/>
                  <a:gd name="T3" fmla="*/ 0 h 658"/>
                  <a:gd name="T4" fmla="*/ 109 w 189"/>
                  <a:gd name="T5" fmla="*/ 63 h 658"/>
                  <a:gd name="T6" fmla="*/ 106 w 189"/>
                  <a:gd name="T7" fmla="*/ 123 h 658"/>
                  <a:gd name="T8" fmla="*/ 103 w 189"/>
                  <a:gd name="T9" fmla="*/ 182 h 658"/>
                  <a:gd name="T10" fmla="*/ 98 w 189"/>
                  <a:gd name="T11" fmla="*/ 236 h 658"/>
                  <a:gd name="T12" fmla="*/ 91 w 189"/>
                  <a:gd name="T13" fmla="*/ 289 h 658"/>
                  <a:gd name="T14" fmla="*/ 85 w 189"/>
                  <a:gd name="T15" fmla="*/ 340 h 658"/>
                  <a:gd name="T16" fmla="*/ 77 w 189"/>
                  <a:gd name="T17" fmla="*/ 385 h 658"/>
                  <a:gd name="T18" fmla="*/ 67 w 189"/>
                  <a:gd name="T19" fmla="*/ 428 h 658"/>
                  <a:gd name="T20" fmla="*/ 57 w 189"/>
                  <a:gd name="T21" fmla="*/ 467 h 658"/>
                  <a:gd name="T22" fmla="*/ 46 w 189"/>
                  <a:gd name="T23" fmla="*/ 500 h 658"/>
                  <a:gd name="T24" fmla="*/ 36 w 189"/>
                  <a:gd name="T25" fmla="*/ 528 h 658"/>
                  <a:gd name="T26" fmla="*/ 24 w 189"/>
                  <a:gd name="T27" fmla="*/ 552 h 658"/>
                  <a:gd name="T28" fmla="*/ 18 w 189"/>
                  <a:gd name="T29" fmla="*/ 560 h 658"/>
                  <a:gd name="T30" fmla="*/ 13 w 189"/>
                  <a:gd name="T31" fmla="*/ 566 h 658"/>
                  <a:gd name="T32" fmla="*/ 9 w 189"/>
                  <a:gd name="T33" fmla="*/ 572 h 658"/>
                  <a:gd name="T34" fmla="*/ 5 w 189"/>
                  <a:gd name="T35" fmla="*/ 576 h 658"/>
                  <a:gd name="T36" fmla="*/ 2 w 189"/>
                  <a:gd name="T37" fmla="*/ 578 h 658"/>
                  <a:gd name="T38" fmla="*/ 0 w 189"/>
                  <a:gd name="T39" fmla="*/ 580 h 658"/>
                  <a:gd name="T40" fmla="*/ 0 w 189"/>
                  <a:gd name="T41" fmla="*/ 580 h 658"/>
                  <a:gd name="T42" fmla="*/ 1 w 189"/>
                  <a:gd name="T43" fmla="*/ 580 h 658"/>
                  <a:gd name="T44" fmla="*/ 1 w 189"/>
                  <a:gd name="T45" fmla="*/ 658 h 658"/>
                  <a:gd name="T46" fmla="*/ 17 w 189"/>
                  <a:gd name="T47" fmla="*/ 657 h 658"/>
                  <a:gd name="T48" fmla="*/ 32 w 189"/>
                  <a:gd name="T49" fmla="*/ 652 h 658"/>
                  <a:gd name="T50" fmla="*/ 45 w 189"/>
                  <a:gd name="T51" fmla="*/ 645 h 658"/>
                  <a:gd name="T52" fmla="*/ 57 w 189"/>
                  <a:gd name="T53" fmla="*/ 637 h 658"/>
                  <a:gd name="T54" fmla="*/ 66 w 189"/>
                  <a:gd name="T55" fmla="*/ 626 h 658"/>
                  <a:gd name="T56" fmla="*/ 75 w 189"/>
                  <a:gd name="T57" fmla="*/ 616 h 658"/>
                  <a:gd name="T58" fmla="*/ 85 w 189"/>
                  <a:gd name="T59" fmla="*/ 602 h 658"/>
                  <a:gd name="T60" fmla="*/ 93 w 189"/>
                  <a:gd name="T61" fmla="*/ 589 h 658"/>
                  <a:gd name="T62" fmla="*/ 107 w 189"/>
                  <a:gd name="T63" fmla="*/ 560 h 658"/>
                  <a:gd name="T64" fmla="*/ 121 w 189"/>
                  <a:gd name="T65" fmla="*/ 527 h 658"/>
                  <a:gd name="T66" fmla="*/ 133 w 189"/>
                  <a:gd name="T67" fmla="*/ 488 h 658"/>
                  <a:gd name="T68" fmla="*/ 143 w 189"/>
                  <a:gd name="T69" fmla="*/ 447 h 658"/>
                  <a:gd name="T70" fmla="*/ 154 w 189"/>
                  <a:gd name="T71" fmla="*/ 401 h 658"/>
                  <a:gd name="T72" fmla="*/ 163 w 189"/>
                  <a:gd name="T73" fmla="*/ 352 h 658"/>
                  <a:gd name="T74" fmla="*/ 170 w 189"/>
                  <a:gd name="T75" fmla="*/ 300 h 658"/>
                  <a:gd name="T76" fmla="*/ 177 w 189"/>
                  <a:gd name="T77" fmla="*/ 244 h 658"/>
                  <a:gd name="T78" fmla="*/ 182 w 189"/>
                  <a:gd name="T79" fmla="*/ 187 h 658"/>
                  <a:gd name="T80" fmla="*/ 186 w 189"/>
                  <a:gd name="T81" fmla="*/ 127 h 658"/>
                  <a:gd name="T82" fmla="*/ 187 w 189"/>
                  <a:gd name="T83" fmla="*/ 64 h 658"/>
                  <a:gd name="T84" fmla="*/ 189 w 189"/>
                  <a:gd name="T85" fmla="*/ 0 h 658"/>
                  <a:gd name="T86" fmla="*/ 189 w 189"/>
                  <a:gd name="T87" fmla="*/ 0 h 658"/>
                  <a:gd name="T88" fmla="*/ 109 w 189"/>
                  <a:gd name="T89" fmla="*/ 0 h 6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89" h="658">
                    <a:moveTo>
                      <a:pt x="109" y="0"/>
                    </a:moveTo>
                    <a:lnTo>
                      <a:pt x="109" y="0"/>
                    </a:lnTo>
                    <a:lnTo>
                      <a:pt x="109" y="63"/>
                    </a:lnTo>
                    <a:lnTo>
                      <a:pt x="106" y="123"/>
                    </a:lnTo>
                    <a:lnTo>
                      <a:pt x="103" y="182"/>
                    </a:lnTo>
                    <a:lnTo>
                      <a:pt x="98" y="236"/>
                    </a:lnTo>
                    <a:lnTo>
                      <a:pt x="91" y="289"/>
                    </a:lnTo>
                    <a:lnTo>
                      <a:pt x="85" y="340"/>
                    </a:lnTo>
                    <a:lnTo>
                      <a:pt x="77" y="385"/>
                    </a:lnTo>
                    <a:lnTo>
                      <a:pt x="67" y="428"/>
                    </a:lnTo>
                    <a:lnTo>
                      <a:pt x="57" y="467"/>
                    </a:lnTo>
                    <a:lnTo>
                      <a:pt x="46" y="500"/>
                    </a:lnTo>
                    <a:lnTo>
                      <a:pt x="36" y="528"/>
                    </a:lnTo>
                    <a:lnTo>
                      <a:pt x="24" y="552"/>
                    </a:lnTo>
                    <a:lnTo>
                      <a:pt x="18" y="560"/>
                    </a:lnTo>
                    <a:lnTo>
                      <a:pt x="13" y="566"/>
                    </a:lnTo>
                    <a:lnTo>
                      <a:pt x="9" y="572"/>
                    </a:lnTo>
                    <a:lnTo>
                      <a:pt x="5" y="576"/>
                    </a:lnTo>
                    <a:lnTo>
                      <a:pt x="2" y="578"/>
                    </a:lnTo>
                    <a:lnTo>
                      <a:pt x="0" y="580"/>
                    </a:lnTo>
                    <a:lnTo>
                      <a:pt x="0" y="580"/>
                    </a:lnTo>
                    <a:lnTo>
                      <a:pt x="1" y="580"/>
                    </a:lnTo>
                    <a:lnTo>
                      <a:pt x="1" y="658"/>
                    </a:lnTo>
                    <a:lnTo>
                      <a:pt x="17" y="657"/>
                    </a:lnTo>
                    <a:lnTo>
                      <a:pt x="32" y="652"/>
                    </a:lnTo>
                    <a:lnTo>
                      <a:pt x="45" y="645"/>
                    </a:lnTo>
                    <a:lnTo>
                      <a:pt x="57" y="637"/>
                    </a:lnTo>
                    <a:lnTo>
                      <a:pt x="66" y="626"/>
                    </a:lnTo>
                    <a:lnTo>
                      <a:pt x="75" y="616"/>
                    </a:lnTo>
                    <a:lnTo>
                      <a:pt x="85" y="602"/>
                    </a:lnTo>
                    <a:lnTo>
                      <a:pt x="93" y="589"/>
                    </a:lnTo>
                    <a:lnTo>
                      <a:pt x="107" y="560"/>
                    </a:lnTo>
                    <a:lnTo>
                      <a:pt x="121" y="527"/>
                    </a:lnTo>
                    <a:lnTo>
                      <a:pt x="133" y="488"/>
                    </a:lnTo>
                    <a:lnTo>
                      <a:pt x="143" y="447"/>
                    </a:lnTo>
                    <a:lnTo>
                      <a:pt x="154" y="401"/>
                    </a:lnTo>
                    <a:lnTo>
                      <a:pt x="163" y="352"/>
                    </a:lnTo>
                    <a:lnTo>
                      <a:pt x="170" y="300"/>
                    </a:lnTo>
                    <a:lnTo>
                      <a:pt x="177" y="244"/>
                    </a:lnTo>
                    <a:lnTo>
                      <a:pt x="182" y="187"/>
                    </a:lnTo>
                    <a:lnTo>
                      <a:pt x="186" y="127"/>
                    </a:lnTo>
                    <a:lnTo>
                      <a:pt x="187" y="64"/>
                    </a:lnTo>
                    <a:lnTo>
                      <a:pt x="189" y="0"/>
                    </a:lnTo>
                    <a:lnTo>
                      <a:pt x="189" y="0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30" name="Freeform 102"/>
              <p:cNvSpPr>
                <a:spLocks/>
              </p:cNvSpPr>
              <p:nvPr/>
            </p:nvSpPr>
            <p:spPr bwMode="auto">
              <a:xfrm>
                <a:off x="3433" y="1370"/>
                <a:ext cx="47" cy="164"/>
              </a:xfrm>
              <a:custGeom>
                <a:avLst/>
                <a:gdLst>
                  <a:gd name="T0" fmla="*/ 1 w 189"/>
                  <a:gd name="T1" fmla="*/ 79 h 658"/>
                  <a:gd name="T2" fmla="*/ 1 w 189"/>
                  <a:gd name="T3" fmla="*/ 79 h 658"/>
                  <a:gd name="T4" fmla="*/ 0 w 189"/>
                  <a:gd name="T5" fmla="*/ 79 h 658"/>
                  <a:gd name="T6" fmla="*/ 0 w 189"/>
                  <a:gd name="T7" fmla="*/ 79 h 658"/>
                  <a:gd name="T8" fmla="*/ 2 w 189"/>
                  <a:gd name="T9" fmla="*/ 80 h 658"/>
                  <a:gd name="T10" fmla="*/ 5 w 189"/>
                  <a:gd name="T11" fmla="*/ 83 h 658"/>
                  <a:gd name="T12" fmla="*/ 9 w 189"/>
                  <a:gd name="T13" fmla="*/ 86 h 658"/>
                  <a:gd name="T14" fmla="*/ 13 w 189"/>
                  <a:gd name="T15" fmla="*/ 92 h 658"/>
                  <a:gd name="T16" fmla="*/ 18 w 189"/>
                  <a:gd name="T17" fmla="*/ 99 h 658"/>
                  <a:gd name="T18" fmla="*/ 24 w 189"/>
                  <a:gd name="T19" fmla="*/ 107 h 658"/>
                  <a:gd name="T20" fmla="*/ 36 w 189"/>
                  <a:gd name="T21" fmla="*/ 131 h 658"/>
                  <a:gd name="T22" fmla="*/ 46 w 189"/>
                  <a:gd name="T23" fmla="*/ 159 h 658"/>
                  <a:gd name="T24" fmla="*/ 57 w 189"/>
                  <a:gd name="T25" fmla="*/ 192 h 658"/>
                  <a:gd name="T26" fmla="*/ 67 w 189"/>
                  <a:gd name="T27" fmla="*/ 231 h 658"/>
                  <a:gd name="T28" fmla="*/ 77 w 189"/>
                  <a:gd name="T29" fmla="*/ 273 h 658"/>
                  <a:gd name="T30" fmla="*/ 85 w 189"/>
                  <a:gd name="T31" fmla="*/ 319 h 658"/>
                  <a:gd name="T32" fmla="*/ 91 w 189"/>
                  <a:gd name="T33" fmla="*/ 369 h 658"/>
                  <a:gd name="T34" fmla="*/ 98 w 189"/>
                  <a:gd name="T35" fmla="*/ 421 h 658"/>
                  <a:gd name="T36" fmla="*/ 103 w 189"/>
                  <a:gd name="T37" fmla="*/ 477 h 658"/>
                  <a:gd name="T38" fmla="*/ 106 w 189"/>
                  <a:gd name="T39" fmla="*/ 536 h 658"/>
                  <a:gd name="T40" fmla="*/ 109 w 189"/>
                  <a:gd name="T41" fmla="*/ 596 h 658"/>
                  <a:gd name="T42" fmla="*/ 109 w 189"/>
                  <a:gd name="T43" fmla="*/ 658 h 658"/>
                  <a:gd name="T44" fmla="*/ 189 w 189"/>
                  <a:gd name="T45" fmla="*/ 658 h 658"/>
                  <a:gd name="T46" fmla="*/ 187 w 189"/>
                  <a:gd name="T47" fmla="*/ 594 h 658"/>
                  <a:gd name="T48" fmla="*/ 186 w 189"/>
                  <a:gd name="T49" fmla="*/ 532 h 658"/>
                  <a:gd name="T50" fmla="*/ 182 w 189"/>
                  <a:gd name="T51" fmla="*/ 472 h 658"/>
                  <a:gd name="T52" fmla="*/ 177 w 189"/>
                  <a:gd name="T53" fmla="*/ 415 h 658"/>
                  <a:gd name="T54" fmla="*/ 170 w 189"/>
                  <a:gd name="T55" fmla="*/ 359 h 658"/>
                  <a:gd name="T56" fmla="*/ 163 w 189"/>
                  <a:gd name="T57" fmla="*/ 307 h 658"/>
                  <a:gd name="T58" fmla="*/ 154 w 189"/>
                  <a:gd name="T59" fmla="*/ 257 h 658"/>
                  <a:gd name="T60" fmla="*/ 143 w 189"/>
                  <a:gd name="T61" fmla="*/ 212 h 658"/>
                  <a:gd name="T62" fmla="*/ 133 w 189"/>
                  <a:gd name="T63" fmla="*/ 171 h 658"/>
                  <a:gd name="T64" fmla="*/ 121 w 189"/>
                  <a:gd name="T65" fmla="*/ 132 h 658"/>
                  <a:gd name="T66" fmla="*/ 107 w 189"/>
                  <a:gd name="T67" fmla="*/ 99 h 658"/>
                  <a:gd name="T68" fmla="*/ 93 w 189"/>
                  <a:gd name="T69" fmla="*/ 70 h 658"/>
                  <a:gd name="T70" fmla="*/ 85 w 189"/>
                  <a:gd name="T71" fmla="*/ 55 h 658"/>
                  <a:gd name="T72" fmla="*/ 75 w 189"/>
                  <a:gd name="T73" fmla="*/ 43 h 658"/>
                  <a:gd name="T74" fmla="*/ 66 w 189"/>
                  <a:gd name="T75" fmla="*/ 32 h 658"/>
                  <a:gd name="T76" fmla="*/ 57 w 189"/>
                  <a:gd name="T77" fmla="*/ 22 h 658"/>
                  <a:gd name="T78" fmla="*/ 45 w 189"/>
                  <a:gd name="T79" fmla="*/ 14 h 658"/>
                  <a:gd name="T80" fmla="*/ 32 w 189"/>
                  <a:gd name="T81" fmla="*/ 7 h 658"/>
                  <a:gd name="T82" fmla="*/ 17 w 189"/>
                  <a:gd name="T83" fmla="*/ 2 h 658"/>
                  <a:gd name="T84" fmla="*/ 1 w 189"/>
                  <a:gd name="T85" fmla="*/ 0 h 658"/>
                  <a:gd name="T86" fmla="*/ 1 w 189"/>
                  <a:gd name="T87" fmla="*/ 0 h 658"/>
                  <a:gd name="T88" fmla="*/ 1 w 189"/>
                  <a:gd name="T89" fmla="*/ 79 h 6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89" h="658">
                    <a:moveTo>
                      <a:pt x="1" y="79"/>
                    </a:moveTo>
                    <a:lnTo>
                      <a:pt x="1" y="79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2" y="80"/>
                    </a:lnTo>
                    <a:lnTo>
                      <a:pt x="5" y="83"/>
                    </a:lnTo>
                    <a:lnTo>
                      <a:pt x="9" y="86"/>
                    </a:lnTo>
                    <a:lnTo>
                      <a:pt x="13" y="92"/>
                    </a:lnTo>
                    <a:lnTo>
                      <a:pt x="18" y="99"/>
                    </a:lnTo>
                    <a:lnTo>
                      <a:pt x="24" y="107"/>
                    </a:lnTo>
                    <a:lnTo>
                      <a:pt x="36" y="131"/>
                    </a:lnTo>
                    <a:lnTo>
                      <a:pt x="46" y="159"/>
                    </a:lnTo>
                    <a:lnTo>
                      <a:pt x="57" y="192"/>
                    </a:lnTo>
                    <a:lnTo>
                      <a:pt x="67" y="231"/>
                    </a:lnTo>
                    <a:lnTo>
                      <a:pt x="77" y="273"/>
                    </a:lnTo>
                    <a:lnTo>
                      <a:pt x="85" y="319"/>
                    </a:lnTo>
                    <a:lnTo>
                      <a:pt x="91" y="369"/>
                    </a:lnTo>
                    <a:lnTo>
                      <a:pt x="98" y="421"/>
                    </a:lnTo>
                    <a:lnTo>
                      <a:pt x="103" y="477"/>
                    </a:lnTo>
                    <a:lnTo>
                      <a:pt x="106" y="536"/>
                    </a:lnTo>
                    <a:lnTo>
                      <a:pt x="109" y="596"/>
                    </a:lnTo>
                    <a:lnTo>
                      <a:pt x="109" y="658"/>
                    </a:lnTo>
                    <a:lnTo>
                      <a:pt x="189" y="658"/>
                    </a:lnTo>
                    <a:lnTo>
                      <a:pt x="187" y="594"/>
                    </a:lnTo>
                    <a:lnTo>
                      <a:pt x="186" y="532"/>
                    </a:lnTo>
                    <a:lnTo>
                      <a:pt x="182" y="472"/>
                    </a:lnTo>
                    <a:lnTo>
                      <a:pt x="177" y="415"/>
                    </a:lnTo>
                    <a:lnTo>
                      <a:pt x="170" y="359"/>
                    </a:lnTo>
                    <a:lnTo>
                      <a:pt x="163" y="307"/>
                    </a:lnTo>
                    <a:lnTo>
                      <a:pt x="154" y="257"/>
                    </a:lnTo>
                    <a:lnTo>
                      <a:pt x="143" y="212"/>
                    </a:lnTo>
                    <a:lnTo>
                      <a:pt x="133" y="171"/>
                    </a:lnTo>
                    <a:lnTo>
                      <a:pt x="121" y="132"/>
                    </a:lnTo>
                    <a:lnTo>
                      <a:pt x="107" y="99"/>
                    </a:lnTo>
                    <a:lnTo>
                      <a:pt x="93" y="70"/>
                    </a:lnTo>
                    <a:lnTo>
                      <a:pt x="85" y="55"/>
                    </a:lnTo>
                    <a:lnTo>
                      <a:pt x="75" y="43"/>
                    </a:lnTo>
                    <a:lnTo>
                      <a:pt x="66" y="32"/>
                    </a:lnTo>
                    <a:lnTo>
                      <a:pt x="57" y="22"/>
                    </a:lnTo>
                    <a:lnTo>
                      <a:pt x="45" y="14"/>
                    </a:lnTo>
                    <a:lnTo>
                      <a:pt x="32" y="7"/>
                    </a:lnTo>
                    <a:lnTo>
                      <a:pt x="17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7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31" name="Freeform 103"/>
              <p:cNvSpPr>
                <a:spLocks/>
              </p:cNvSpPr>
              <p:nvPr/>
            </p:nvSpPr>
            <p:spPr bwMode="auto">
              <a:xfrm>
                <a:off x="3386" y="1370"/>
                <a:ext cx="47" cy="164"/>
              </a:xfrm>
              <a:custGeom>
                <a:avLst/>
                <a:gdLst>
                  <a:gd name="T0" fmla="*/ 80 w 189"/>
                  <a:gd name="T1" fmla="*/ 658 h 658"/>
                  <a:gd name="T2" fmla="*/ 80 w 189"/>
                  <a:gd name="T3" fmla="*/ 658 h 658"/>
                  <a:gd name="T4" fmla="*/ 80 w 189"/>
                  <a:gd name="T5" fmla="*/ 596 h 658"/>
                  <a:gd name="T6" fmla="*/ 82 w 189"/>
                  <a:gd name="T7" fmla="*/ 536 h 658"/>
                  <a:gd name="T8" fmla="*/ 86 w 189"/>
                  <a:gd name="T9" fmla="*/ 477 h 658"/>
                  <a:gd name="T10" fmla="*/ 92 w 189"/>
                  <a:gd name="T11" fmla="*/ 421 h 658"/>
                  <a:gd name="T12" fmla="*/ 97 w 189"/>
                  <a:gd name="T13" fmla="*/ 369 h 658"/>
                  <a:gd name="T14" fmla="*/ 105 w 189"/>
                  <a:gd name="T15" fmla="*/ 319 h 658"/>
                  <a:gd name="T16" fmla="*/ 113 w 189"/>
                  <a:gd name="T17" fmla="*/ 273 h 658"/>
                  <a:gd name="T18" fmla="*/ 122 w 189"/>
                  <a:gd name="T19" fmla="*/ 231 h 658"/>
                  <a:gd name="T20" fmla="*/ 132 w 189"/>
                  <a:gd name="T21" fmla="*/ 192 h 658"/>
                  <a:gd name="T22" fmla="*/ 144 w 189"/>
                  <a:gd name="T23" fmla="*/ 158 h 658"/>
                  <a:gd name="T24" fmla="*/ 149 w 189"/>
                  <a:gd name="T25" fmla="*/ 144 h 658"/>
                  <a:gd name="T26" fmla="*/ 154 w 189"/>
                  <a:gd name="T27" fmla="*/ 131 h 658"/>
                  <a:gd name="T28" fmla="*/ 160 w 189"/>
                  <a:gd name="T29" fmla="*/ 119 h 658"/>
                  <a:gd name="T30" fmla="*/ 165 w 189"/>
                  <a:gd name="T31" fmla="*/ 108 h 658"/>
                  <a:gd name="T32" fmla="*/ 170 w 189"/>
                  <a:gd name="T33" fmla="*/ 99 h 658"/>
                  <a:gd name="T34" fmla="*/ 176 w 189"/>
                  <a:gd name="T35" fmla="*/ 92 h 658"/>
                  <a:gd name="T36" fmla="*/ 181 w 189"/>
                  <a:gd name="T37" fmla="*/ 86 h 658"/>
                  <a:gd name="T38" fmla="*/ 185 w 189"/>
                  <a:gd name="T39" fmla="*/ 83 h 658"/>
                  <a:gd name="T40" fmla="*/ 188 w 189"/>
                  <a:gd name="T41" fmla="*/ 80 h 658"/>
                  <a:gd name="T42" fmla="*/ 189 w 189"/>
                  <a:gd name="T43" fmla="*/ 79 h 658"/>
                  <a:gd name="T44" fmla="*/ 189 w 189"/>
                  <a:gd name="T45" fmla="*/ 79 h 658"/>
                  <a:gd name="T46" fmla="*/ 189 w 189"/>
                  <a:gd name="T47" fmla="*/ 79 h 658"/>
                  <a:gd name="T48" fmla="*/ 189 w 189"/>
                  <a:gd name="T49" fmla="*/ 0 h 658"/>
                  <a:gd name="T50" fmla="*/ 173 w 189"/>
                  <a:gd name="T51" fmla="*/ 2 h 658"/>
                  <a:gd name="T52" fmla="*/ 158 w 189"/>
                  <a:gd name="T53" fmla="*/ 7 h 658"/>
                  <a:gd name="T54" fmla="*/ 145 w 189"/>
                  <a:gd name="T55" fmla="*/ 14 h 658"/>
                  <a:gd name="T56" fmla="*/ 133 w 189"/>
                  <a:gd name="T57" fmla="*/ 22 h 658"/>
                  <a:gd name="T58" fmla="*/ 122 w 189"/>
                  <a:gd name="T59" fmla="*/ 32 h 658"/>
                  <a:gd name="T60" fmla="*/ 113 w 189"/>
                  <a:gd name="T61" fmla="*/ 43 h 658"/>
                  <a:gd name="T62" fmla="*/ 104 w 189"/>
                  <a:gd name="T63" fmla="*/ 55 h 658"/>
                  <a:gd name="T64" fmla="*/ 96 w 189"/>
                  <a:gd name="T65" fmla="*/ 68 h 658"/>
                  <a:gd name="T66" fmla="*/ 89 w 189"/>
                  <a:gd name="T67" fmla="*/ 83 h 658"/>
                  <a:gd name="T68" fmla="*/ 81 w 189"/>
                  <a:gd name="T69" fmla="*/ 99 h 658"/>
                  <a:gd name="T70" fmla="*/ 74 w 189"/>
                  <a:gd name="T71" fmla="*/ 115 h 658"/>
                  <a:gd name="T72" fmla="*/ 68 w 189"/>
                  <a:gd name="T73" fmla="*/ 134 h 658"/>
                  <a:gd name="T74" fmla="*/ 56 w 189"/>
                  <a:gd name="T75" fmla="*/ 171 h 658"/>
                  <a:gd name="T76" fmla="*/ 45 w 189"/>
                  <a:gd name="T77" fmla="*/ 212 h 658"/>
                  <a:gd name="T78" fmla="*/ 34 w 189"/>
                  <a:gd name="T79" fmla="*/ 257 h 658"/>
                  <a:gd name="T80" fmla="*/ 26 w 189"/>
                  <a:gd name="T81" fmla="*/ 307 h 658"/>
                  <a:gd name="T82" fmla="*/ 18 w 189"/>
                  <a:gd name="T83" fmla="*/ 359 h 658"/>
                  <a:gd name="T84" fmla="*/ 12 w 189"/>
                  <a:gd name="T85" fmla="*/ 415 h 658"/>
                  <a:gd name="T86" fmla="*/ 6 w 189"/>
                  <a:gd name="T87" fmla="*/ 472 h 658"/>
                  <a:gd name="T88" fmla="*/ 4 w 189"/>
                  <a:gd name="T89" fmla="*/ 532 h 658"/>
                  <a:gd name="T90" fmla="*/ 1 w 189"/>
                  <a:gd name="T91" fmla="*/ 594 h 658"/>
                  <a:gd name="T92" fmla="*/ 0 w 189"/>
                  <a:gd name="T93" fmla="*/ 658 h 658"/>
                  <a:gd name="T94" fmla="*/ 0 w 189"/>
                  <a:gd name="T95" fmla="*/ 658 h 658"/>
                  <a:gd name="T96" fmla="*/ 80 w 189"/>
                  <a:gd name="T97" fmla="*/ 658 h 6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89" h="658">
                    <a:moveTo>
                      <a:pt x="80" y="658"/>
                    </a:moveTo>
                    <a:lnTo>
                      <a:pt x="80" y="658"/>
                    </a:lnTo>
                    <a:lnTo>
                      <a:pt x="80" y="596"/>
                    </a:lnTo>
                    <a:lnTo>
                      <a:pt x="82" y="536"/>
                    </a:lnTo>
                    <a:lnTo>
                      <a:pt x="86" y="477"/>
                    </a:lnTo>
                    <a:lnTo>
                      <a:pt x="92" y="421"/>
                    </a:lnTo>
                    <a:lnTo>
                      <a:pt x="97" y="369"/>
                    </a:lnTo>
                    <a:lnTo>
                      <a:pt x="105" y="319"/>
                    </a:lnTo>
                    <a:lnTo>
                      <a:pt x="113" y="273"/>
                    </a:lnTo>
                    <a:lnTo>
                      <a:pt x="122" y="231"/>
                    </a:lnTo>
                    <a:lnTo>
                      <a:pt x="132" y="192"/>
                    </a:lnTo>
                    <a:lnTo>
                      <a:pt x="144" y="158"/>
                    </a:lnTo>
                    <a:lnTo>
                      <a:pt x="149" y="144"/>
                    </a:lnTo>
                    <a:lnTo>
                      <a:pt x="154" y="131"/>
                    </a:lnTo>
                    <a:lnTo>
                      <a:pt x="160" y="119"/>
                    </a:lnTo>
                    <a:lnTo>
                      <a:pt x="165" y="108"/>
                    </a:lnTo>
                    <a:lnTo>
                      <a:pt x="170" y="99"/>
                    </a:lnTo>
                    <a:lnTo>
                      <a:pt x="176" y="92"/>
                    </a:lnTo>
                    <a:lnTo>
                      <a:pt x="181" y="86"/>
                    </a:lnTo>
                    <a:lnTo>
                      <a:pt x="185" y="83"/>
                    </a:lnTo>
                    <a:lnTo>
                      <a:pt x="188" y="80"/>
                    </a:lnTo>
                    <a:lnTo>
                      <a:pt x="189" y="79"/>
                    </a:lnTo>
                    <a:lnTo>
                      <a:pt x="189" y="79"/>
                    </a:lnTo>
                    <a:lnTo>
                      <a:pt x="189" y="79"/>
                    </a:lnTo>
                    <a:lnTo>
                      <a:pt x="189" y="0"/>
                    </a:lnTo>
                    <a:lnTo>
                      <a:pt x="173" y="2"/>
                    </a:lnTo>
                    <a:lnTo>
                      <a:pt x="158" y="7"/>
                    </a:lnTo>
                    <a:lnTo>
                      <a:pt x="145" y="14"/>
                    </a:lnTo>
                    <a:lnTo>
                      <a:pt x="133" y="22"/>
                    </a:lnTo>
                    <a:lnTo>
                      <a:pt x="122" y="32"/>
                    </a:lnTo>
                    <a:lnTo>
                      <a:pt x="113" y="43"/>
                    </a:lnTo>
                    <a:lnTo>
                      <a:pt x="104" y="55"/>
                    </a:lnTo>
                    <a:lnTo>
                      <a:pt x="96" y="68"/>
                    </a:lnTo>
                    <a:lnTo>
                      <a:pt x="89" y="83"/>
                    </a:lnTo>
                    <a:lnTo>
                      <a:pt x="81" y="99"/>
                    </a:lnTo>
                    <a:lnTo>
                      <a:pt x="74" y="115"/>
                    </a:lnTo>
                    <a:lnTo>
                      <a:pt x="68" y="134"/>
                    </a:lnTo>
                    <a:lnTo>
                      <a:pt x="56" y="171"/>
                    </a:lnTo>
                    <a:lnTo>
                      <a:pt x="45" y="212"/>
                    </a:lnTo>
                    <a:lnTo>
                      <a:pt x="34" y="257"/>
                    </a:lnTo>
                    <a:lnTo>
                      <a:pt x="26" y="307"/>
                    </a:lnTo>
                    <a:lnTo>
                      <a:pt x="18" y="359"/>
                    </a:lnTo>
                    <a:lnTo>
                      <a:pt x="12" y="415"/>
                    </a:lnTo>
                    <a:lnTo>
                      <a:pt x="6" y="472"/>
                    </a:lnTo>
                    <a:lnTo>
                      <a:pt x="4" y="532"/>
                    </a:lnTo>
                    <a:lnTo>
                      <a:pt x="1" y="594"/>
                    </a:lnTo>
                    <a:lnTo>
                      <a:pt x="0" y="658"/>
                    </a:lnTo>
                    <a:lnTo>
                      <a:pt x="0" y="658"/>
                    </a:lnTo>
                    <a:lnTo>
                      <a:pt x="80" y="65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32" name="Freeform 104"/>
              <p:cNvSpPr>
                <a:spLocks/>
              </p:cNvSpPr>
              <p:nvPr/>
            </p:nvSpPr>
            <p:spPr bwMode="auto">
              <a:xfrm>
                <a:off x="3386" y="1534"/>
                <a:ext cx="47" cy="165"/>
              </a:xfrm>
              <a:custGeom>
                <a:avLst/>
                <a:gdLst>
                  <a:gd name="T0" fmla="*/ 189 w 189"/>
                  <a:gd name="T1" fmla="*/ 580 h 658"/>
                  <a:gd name="T2" fmla="*/ 189 w 189"/>
                  <a:gd name="T3" fmla="*/ 580 h 658"/>
                  <a:gd name="T4" fmla="*/ 189 w 189"/>
                  <a:gd name="T5" fmla="*/ 580 h 658"/>
                  <a:gd name="T6" fmla="*/ 189 w 189"/>
                  <a:gd name="T7" fmla="*/ 580 h 658"/>
                  <a:gd name="T8" fmla="*/ 188 w 189"/>
                  <a:gd name="T9" fmla="*/ 578 h 658"/>
                  <a:gd name="T10" fmla="*/ 185 w 189"/>
                  <a:gd name="T11" fmla="*/ 576 h 658"/>
                  <a:gd name="T12" fmla="*/ 181 w 189"/>
                  <a:gd name="T13" fmla="*/ 572 h 658"/>
                  <a:gd name="T14" fmla="*/ 176 w 189"/>
                  <a:gd name="T15" fmla="*/ 566 h 658"/>
                  <a:gd name="T16" fmla="*/ 170 w 189"/>
                  <a:gd name="T17" fmla="*/ 560 h 658"/>
                  <a:gd name="T18" fmla="*/ 165 w 189"/>
                  <a:gd name="T19" fmla="*/ 550 h 658"/>
                  <a:gd name="T20" fmla="*/ 160 w 189"/>
                  <a:gd name="T21" fmla="*/ 540 h 658"/>
                  <a:gd name="T22" fmla="*/ 154 w 189"/>
                  <a:gd name="T23" fmla="*/ 528 h 658"/>
                  <a:gd name="T24" fmla="*/ 149 w 189"/>
                  <a:gd name="T25" fmla="*/ 515 h 658"/>
                  <a:gd name="T26" fmla="*/ 144 w 189"/>
                  <a:gd name="T27" fmla="*/ 500 h 658"/>
                  <a:gd name="T28" fmla="*/ 132 w 189"/>
                  <a:gd name="T29" fmla="*/ 467 h 658"/>
                  <a:gd name="T30" fmla="*/ 122 w 189"/>
                  <a:gd name="T31" fmla="*/ 428 h 658"/>
                  <a:gd name="T32" fmla="*/ 113 w 189"/>
                  <a:gd name="T33" fmla="*/ 385 h 658"/>
                  <a:gd name="T34" fmla="*/ 105 w 189"/>
                  <a:gd name="T35" fmla="*/ 340 h 658"/>
                  <a:gd name="T36" fmla="*/ 97 w 189"/>
                  <a:gd name="T37" fmla="*/ 289 h 658"/>
                  <a:gd name="T38" fmla="*/ 92 w 189"/>
                  <a:gd name="T39" fmla="*/ 236 h 658"/>
                  <a:gd name="T40" fmla="*/ 86 w 189"/>
                  <a:gd name="T41" fmla="*/ 182 h 658"/>
                  <a:gd name="T42" fmla="*/ 82 w 189"/>
                  <a:gd name="T43" fmla="*/ 123 h 658"/>
                  <a:gd name="T44" fmla="*/ 80 w 189"/>
                  <a:gd name="T45" fmla="*/ 63 h 658"/>
                  <a:gd name="T46" fmla="*/ 80 w 189"/>
                  <a:gd name="T47" fmla="*/ 0 h 658"/>
                  <a:gd name="T48" fmla="*/ 0 w 189"/>
                  <a:gd name="T49" fmla="*/ 0 h 658"/>
                  <a:gd name="T50" fmla="*/ 1 w 189"/>
                  <a:gd name="T51" fmla="*/ 64 h 658"/>
                  <a:gd name="T52" fmla="*/ 4 w 189"/>
                  <a:gd name="T53" fmla="*/ 127 h 658"/>
                  <a:gd name="T54" fmla="*/ 6 w 189"/>
                  <a:gd name="T55" fmla="*/ 187 h 658"/>
                  <a:gd name="T56" fmla="*/ 12 w 189"/>
                  <a:gd name="T57" fmla="*/ 244 h 658"/>
                  <a:gd name="T58" fmla="*/ 18 w 189"/>
                  <a:gd name="T59" fmla="*/ 300 h 658"/>
                  <a:gd name="T60" fmla="*/ 26 w 189"/>
                  <a:gd name="T61" fmla="*/ 352 h 658"/>
                  <a:gd name="T62" fmla="*/ 34 w 189"/>
                  <a:gd name="T63" fmla="*/ 401 h 658"/>
                  <a:gd name="T64" fmla="*/ 45 w 189"/>
                  <a:gd name="T65" fmla="*/ 447 h 658"/>
                  <a:gd name="T66" fmla="*/ 56 w 189"/>
                  <a:gd name="T67" fmla="*/ 488 h 658"/>
                  <a:gd name="T68" fmla="*/ 68 w 189"/>
                  <a:gd name="T69" fmla="*/ 525 h 658"/>
                  <a:gd name="T70" fmla="*/ 74 w 189"/>
                  <a:gd name="T71" fmla="*/ 544 h 658"/>
                  <a:gd name="T72" fmla="*/ 81 w 189"/>
                  <a:gd name="T73" fmla="*/ 560 h 658"/>
                  <a:gd name="T74" fmla="*/ 89 w 189"/>
                  <a:gd name="T75" fmla="*/ 576 h 658"/>
                  <a:gd name="T76" fmla="*/ 96 w 189"/>
                  <a:gd name="T77" fmla="*/ 589 h 658"/>
                  <a:gd name="T78" fmla="*/ 104 w 189"/>
                  <a:gd name="T79" fmla="*/ 602 h 658"/>
                  <a:gd name="T80" fmla="*/ 113 w 189"/>
                  <a:gd name="T81" fmla="*/ 616 h 658"/>
                  <a:gd name="T82" fmla="*/ 122 w 189"/>
                  <a:gd name="T83" fmla="*/ 626 h 658"/>
                  <a:gd name="T84" fmla="*/ 133 w 189"/>
                  <a:gd name="T85" fmla="*/ 637 h 658"/>
                  <a:gd name="T86" fmla="*/ 145 w 189"/>
                  <a:gd name="T87" fmla="*/ 645 h 658"/>
                  <a:gd name="T88" fmla="*/ 158 w 189"/>
                  <a:gd name="T89" fmla="*/ 652 h 658"/>
                  <a:gd name="T90" fmla="*/ 173 w 189"/>
                  <a:gd name="T91" fmla="*/ 657 h 658"/>
                  <a:gd name="T92" fmla="*/ 189 w 189"/>
                  <a:gd name="T93" fmla="*/ 658 h 658"/>
                  <a:gd name="T94" fmla="*/ 189 w 189"/>
                  <a:gd name="T95" fmla="*/ 658 h 658"/>
                  <a:gd name="T96" fmla="*/ 189 w 189"/>
                  <a:gd name="T97" fmla="*/ 580 h 6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89" h="658">
                    <a:moveTo>
                      <a:pt x="189" y="580"/>
                    </a:moveTo>
                    <a:lnTo>
                      <a:pt x="189" y="580"/>
                    </a:lnTo>
                    <a:lnTo>
                      <a:pt x="189" y="580"/>
                    </a:lnTo>
                    <a:lnTo>
                      <a:pt x="189" y="580"/>
                    </a:lnTo>
                    <a:lnTo>
                      <a:pt x="188" y="578"/>
                    </a:lnTo>
                    <a:lnTo>
                      <a:pt x="185" y="576"/>
                    </a:lnTo>
                    <a:lnTo>
                      <a:pt x="181" y="572"/>
                    </a:lnTo>
                    <a:lnTo>
                      <a:pt x="176" y="566"/>
                    </a:lnTo>
                    <a:lnTo>
                      <a:pt x="170" y="560"/>
                    </a:lnTo>
                    <a:lnTo>
                      <a:pt x="165" y="550"/>
                    </a:lnTo>
                    <a:lnTo>
                      <a:pt x="160" y="540"/>
                    </a:lnTo>
                    <a:lnTo>
                      <a:pt x="154" y="528"/>
                    </a:lnTo>
                    <a:lnTo>
                      <a:pt x="149" y="515"/>
                    </a:lnTo>
                    <a:lnTo>
                      <a:pt x="144" y="500"/>
                    </a:lnTo>
                    <a:lnTo>
                      <a:pt x="132" y="467"/>
                    </a:lnTo>
                    <a:lnTo>
                      <a:pt x="122" y="428"/>
                    </a:lnTo>
                    <a:lnTo>
                      <a:pt x="113" y="385"/>
                    </a:lnTo>
                    <a:lnTo>
                      <a:pt x="105" y="340"/>
                    </a:lnTo>
                    <a:lnTo>
                      <a:pt x="97" y="289"/>
                    </a:lnTo>
                    <a:lnTo>
                      <a:pt x="92" y="236"/>
                    </a:lnTo>
                    <a:lnTo>
                      <a:pt x="86" y="182"/>
                    </a:lnTo>
                    <a:lnTo>
                      <a:pt x="82" y="123"/>
                    </a:lnTo>
                    <a:lnTo>
                      <a:pt x="80" y="63"/>
                    </a:lnTo>
                    <a:lnTo>
                      <a:pt x="80" y="0"/>
                    </a:lnTo>
                    <a:lnTo>
                      <a:pt x="0" y="0"/>
                    </a:lnTo>
                    <a:lnTo>
                      <a:pt x="1" y="64"/>
                    </a:lnTo>
                    <a:lnTo>
                      <a:pt x="4" y="127"/>
                    </a:lnTo>
                    <a:lnTo>
                      <a:pt x="6" y="187"/>
                    </a:lnTo>
                    <a:lnTo>
                      <a:pt x="12" y="244"/>
                    </a:lnTo>
                    <a:lnTo>
                      <a:pt x="18" y="300"/>
                    </a:lnTo>
                    <a:lnTo>
                      <a:pt x="26" y="352"/>
                    </a:lnTo>
                    <a:lnTo>
                      <a:pt x="34" y="401"/>
                    </a:lnTo>
                    <a:lnTo>
                      <a:pt x="45" y="447"/>
                    </a:lnTo>
                    <a:lnTo>
                      <a:pt x="56" y="488"/>
                    </a:lnTo>
                    <a:lnTo>
                      <a:pt x="68" y="525"/>
                    </a:lnTo>
                    <a:lnTo>
                      <a:pt x="74" y="544"/>
                    </a:lnTo>
                    <a:lnTo>
                      <a:pt x="81" y="560"/>
                    </a:lnTo>
                    <a:lnTo>
                      <a:pt x="89" y="576"/>
                    </a:lnTo>
                    <a:lnTo>
                      <a:pt x="96" y="589"/>
                    </a:lnTo>
                    <a:lnTo>
                      <a:pt x="104" y="602"/>
                    </a:lnTo>
                    <a:lnTo>
                      <a:pt x="113" y="616"/>
                    </a:lnTo>
                    <a:lnTo>
                      <a:pt x="122" y="626"/>
                    </a:lnTo>
                    <a:lnTo>
                      <a:pt x="133" y="637"/>
                    </a:lnTo>
                    <a:lnTo>
                      <a:pt x="145" y="645"/>
                    </a:lnTo>
                    <a:lnTo>
                      <a:pt x="158" y="652"/>
                    </a:lnTo>
                    <a:lnTo>
                      <a:pt x="173" y="657"/>
                    </a:lnTo>
                    <a:lnTo>
                      <a:pt x="189" y="658"/>
                    </a:lnTo>
                    <a:lnTo>
                      <a:pt x="189" y="658"/>
                    </a:lnTo>
                    <a:lnTo>
                      <a:pt x="189" y="58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33" name="Freeform 105"/>
              <p:cNvSpPr>
                <a:spLocks/>
              </p:cNvSpPr>
              <p:nvPr/>
            </p:nvSpPr>
            <p:spPr bwMode="auto">
              <a:xfrm>
                <a:off x="3845" y="1471"/>
                <a:ext cx="48" cy="125"/>
              </a:xfrm>
              <a:custGeom>
                <a:avLst/>
                <a:gdLst>
                  <a:gd name="T0" fmla="*/ 189 w 189"/>
                  <a:gd name="T1" fmla="*/ 0 h 500"/>
                  <a:gd name="T2" fmla="*/ 173 w 189"/>
                  <a:gd name="T3" fmla="*/ 2 h 500"/>
                  <a:gd name="T4" fmla="*/ 157 w 189"/>
                  <a:gd name="T5" fmla="*/ 6 h 500"/>
                  <a:gd name="T6" fmla="*/ 141 w 189"/>
                  <a:gd name="T7" fmla="*/ 11 h 500"/>
                  <a:gd name="T8" fmla="*/ 125 w 189"/>
                  <a:gd name="T9" fmla="*/ 20 h 500"/>
                  <a:gd name="T10" fmla="*/ 109 w 189"/>
                  <a:gd name="T11" fmla="*/ 31 h 500"/>
                  <a:gd name="T12" fmla="*/ 93 w 189"/>
                  <a:gd name="T13" fmla="*/ 43 h 500"/>
                  <a:gd name="T14" fmla="*/ 78 w 189"/>
                  <a:gd name="T15" fmla="*/ 58 h 500"/>
                  <a:gd name="T16" fmla="*/ 64 w 189"/>
                  <a:gd name="T17" fmla="*/ 74 h 500"/>
                  <a:gd name="T18" fmla="*/ 50 w 189"/>
                  <a:gd name="T19" fmla="*/ 91 h 500"/>
                  <a:gd name="T20" fmla="*/ 38 w 189"/>
                  <a:gd name="T21" fmla="*/ 111 h 500"/>
                  <a:gd name="T22" fmla="*/ 26 w 189"/>
                  <a:gd name="T23" fmla="*/ 131 h 500"/>
                  <a:gd name="T24" fmla="*/ 17 w 189"/>
                  <a:gd name="T25" fmla="*/ 153 h 500"/>
                  <a:gd name="T26" fmla="*/ 9 w 189"/>
                  <a:gd name="T27" fmla="*/ 176 h 500"/>
                  <a:gd name="T28" fmla="*/ 4 w 189"/>
                  <a:gd name="T29" fmla="*/ 200 h 500"/>
                  <a:gd name="T30" fmla="*/ 0 w 189"/>
                  <a:gd name="T31" fmla="*/ 225 h 500"/>
                  <a:gd name="T32" fmla="*/ 0 w 189"/>
                  <a:gd name="T33" fmla="*/ 251 h 500"/>
                  <a:gd name="T34" fmla="*/ 0 w 189"/>
                  <a:gd name="T35" fmla="*/ 276 h 500"/>
                  <a:gd name="T36" fmla="*/ 4 w 189"/>
                  <a:gd name="T37" fmla="*/ 300 h 500"/>
                  <a:gd name="T38" fmla="*/ 9 w 189"/>
                  <a:gd name="T39" fmla="*/ 324 h 500"/>
                  <a:gd name="T40" fmla="*/ 17 w 189"/>
                  <a:gd name="T41" fmla="*/ 348 h 500"/>
                  <a:gd name="T42" fmla="*/ 26 w 189"/>
                  <a:gd name="T43" fmla="*/ 369 h 500"/>
                  <a:gd name="T44" fmla="*/ 38 w 189"/>
                  <a:gd name="T45" fmla="*/ 391 h 500"/>
                  <a:gd name="T46" fmla="*/ 50 w 189"/>
                  <a:gd name="T47" fmla="*/ 409 h 500"/>
                  <a:gd name="T48" fmla="*/ 64 w 189"/>
                  <a:gd name="T49" fmla="*/ 427 h 500"/>
                  <a:gd name="T50" fmla="*/ 78 w 189"/>
                  <a:gd name="T51" fmla="*/ 444 h 500"/>
                  <a:gd name="T52" fmla="*/ 93 w 189"/>
                  <a:gd name="T53" fmla="*/ 457 h 500"/>
                  <a:gd name="T54" fmla="*/ 109 w 189"/>
                  <a:gd name="T55" fmla="*/ 470 h 500"/>
                  <a:gd name="T56" fmla="*/ 125 w 189"/>
                  <a:gd name="T57" fmla="*/ 481 h 500"/>
                  <a:gd name="T58" fmla="*/ 141 w 189"/>
                  <a:gd name="T59" fmla="*/ 489 h 500"/>
                  <a:gd name="T60" fmla="*/ 157 w 189"/>
                  <a:gd name="T61" fmla="*/ 496 h 500"/>
                  <a:gd name="T62" fmla="*/ 173 w 189"/>
                  <a:gd name="T63" fmla="*/ 500 h 500"/>
                  <a:gd name="T64" fmla="*/ 189 w 189"/>
                  <a:gd name="T65" fmla="*/ 500 h 500"/>
                  <a:gd name="T66" fmla="*/ 189 w 189"/>
                  <a:gd name="T67" fmla="*/ 436 h 500"/>
                  <a:gd name="T68" fmla="*/ 187 w 189"/>
                  <a:gd name="T69" fmla="*/ 373 h 500"/>
                  <a:gd name="T70" fmla="*/ 187 w 189"/>
                  <a:gd name="T71" fmla="*/ 312 h 500"/>
                  <a:gd name="T72" fmla="*/ 187 w 189"/>
                  <a:gd name="T73" fmla="*/ 251 h 500"/>
                  <a:gd name="T74" fmla="*/ 187 w 189"/>
                  <a:gd name="T75" fmla="*/ 189 h 500"/>
                  <a:gd name="T76" fmla="*/ 187 w 189"/>
                  <a:gd name="T77" fmla="*/ 128 h 500"/>
                  <a:gd name="T78" fmla="*/ 189 w 189"/>
                  <a:gd name="T79" fmla="*/ 66 h 500"/>
                  <a:gd name="T80" fmla="*/ 189 w 189"/>
                  <a:gd name="T8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89" h="500">
                    <a:moveTo>
                      <a:pt x="189" y="0"/>
                    </a:moveTo>
                    <a:lnTo>
                      <a:pt x="173" y="2"/>
                    </a:lnTo>
                    <a:lnTo>
                      <a:pt x="157" y="6"/>
                    </a:lnTo>
                    <a:lnTo>
                      <a:pt x="141" y="11"/>
                    </a:lnTo>
                    <a:lnTo>
                      <a:pt x="125" y="20"/>
                    </a:lnTo>
                    <a:lnTo>
                      <a:pt x="109" y="31"/>
                    </a:lnTo>
                    <a:lnTo>
                      <a:pt x="93" y="43"/>
                    </a:lnTo>
                    <a:lnTo>
                      <a:pt x="78" y="58"/>
                    </a:lnTo>
                    <a:lnTo>
                      <a:pt x="64" y="74"/>
                    </a:lnTo>
                    <a:lnTo>
                      <a:pt x="50" y="91"/>
                    </a:lnTo>
                    <a:lnTo>
                      <a:pt x="38" y="111"/>
                    </a:lnTo>
                    <a:lnTo>
                      <a:pt x="26" y="131"/>
                    </a:lnTo>
                    <a:lnTo>
                      <a:pt x="17" y="153"/>
                    </a:lnTo>
                    <a:lnTo>
                      <a:pt x="9" y="176"/>
                    </a:lnTo>
                    <a:lnTo>
                      <a:pt x="4" y="200"/>
                    </a:lnTo>
                    <a:lnTo>
                      <a:pt x="0" y="225"/>
                    </a:lnTo>
                    <a:lnTo>
                      <a:pt x="0" y="251"/>
                    </a:lnTo>
                    <a:lnTo>
                      <a:pt x="0" y="276"/>
                    </a:lnTo>
                    <a:lnTo>
                      <a:pt x="4" y="300"/>
                    </a:lnTo>
                    <a:lnTo>
                      <a:pt x="9" y="324"/>
                    </a:lnTo>
                    <a:lnTo>
                      <a:pt x="17" y="348"/>
                    </a:lnTo>
                    <a:lnTo>
                      <a:pt x="26" y="369"/>
                    </a:lnTo>
                    <a:lnTo>
                      <a:pt x="38" y="391"/>
                    </a:lnTo>
                    <a:lnTo>
                      <a:pt x="50" y="409"/>
                    </a:lnTo>
                    <a:lnTo>
                      <a:pt x="64" y="427"/>
                    </a:lnTo>
                    <a:lnTo>
                      <a:pt x="78" y="444"/>
                    </a:lnTo>
                    <a:lnTo>
                      <a:pt x="93" y="457"/>
                    </a:lnTo>
                    <a:lnTo>
                      <a:pt x="109" y="470"/>
                    </a:lnTo>
                    <a:lnTo>
                      <a:pt x="125" y="481"/>
                    </a:lnTo>
                    <a:lnTo>
                      <a:pt x="141" y="489"/>
                    </a:lnTo>
                    <a:lnTo>
                      <a:pt x="157" y="496"/>
                    </a:lnTo>
                    <a:lnTo>
                      <a:pt x="173" y="500"/>
                    </a:lnTo>
                    <a:lnTo>
                      <a:pt x="189" y="500"/>
                    </a:lnTo>
                    <a:lnTo>
                      <a:pt x="189" y="436"/>
                    </a:lnTo>
                    <a:lnTo>
                      <a:pt x="187" y="373"/>
                    </a:lnTo>
                    <a:lnTo>
                      <a:pt x="187" y="312"/>
                    </a:lnTo>
                    <a:lnTo>
                      <a:pt x="187" y="251"/>
                    </a:lnTo>
                    <a:lnTo>
                      <a:pt x="187" y="189"/>
                    </a:lnTo>
                    <a:lnTo>
                      <a:pt x="187" y="128"/>
                    </a:lnTo>
                    <a:lnTo>
                      <a:pt x="189" y="66"/>
                    </a:lnTo>
                    <a:lnTo>
                      <a:pt x="189" y="0"/>
                    </a:lnTo>
                    <a:close/>
                  </a:path>
                </a:pathLst>
              </a:custGeom>
              <a:solidFill>
                <a:srgbClr val="75C5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34" name="Freeform 106"/>
              <p:cNvSpPr>
                <a:spLocks/>
              </p:cNvSpPr>
              <p:nvPr/>
            </p:nvSpPr>
            <p:spPr bwMode="auto">
              <a:xfrm>
                <a:off x="3835" y="1461"/>
                <a:ext cx="58" cy="73"/>
              </a:xfrm>
              <a:custGeom>
                <a:avLst/>
                <a:gdLst>
                  <a:gd name="T0" fmla="*/ 78 w 229"/>
                  <a:gd name="T1" fmla="*/ 291 h 291"/>
                  <a:gd name="T2" fmla="*/ 78 w 229"/>
                  <a:gd name="T3" fmla="*/ 291 h 291"/>
                  <a:gd name="T4" fmla="*/ 80 w 229"/>
                  <a:gd name="T5" fmla="*/ 268 h 291"/>
                  <a:gd name="T6" fmla="*/ 82 w 229"/>
                  <a:gd name="T7" fmla="*/ 248 h 291"/>
                  <a:gd name="T8" fmla="*/ 88 w 229"/>
                  <a:gd name="T9" fmla="*/ 227 h 291"/>
                  <a:gd name="T10" fmla="*/ 94 w 229"/>
                  <a:gd name="T11" fmla="*/ 207 h 291"/>
                  <a:gd name="T12" fmla="*/ 102 w 229"/>
                  <a:gd name="T13" fmla="*/ 188 h 291"/>
                  <a:gd name="T14" fmla="*/ 111 w 229"/>
                  <a:gd name="T15" fmla="*/ 171 h 291"/>
                  <a:gd name="T16" fmla="*/ 122 w 229"/>
                  <a:gd name="T17" fmla="*/ 154 h 291"/>
                  <a:gd name="T18" fmla="*/ 134 w 229"/>
                  <a:gd name="T19" fmla="*/ 139 h 291"/>
                  <a:gd name="T20" fmla="*/ 146 w 229"/>
                  <a:gd name="T21" fmla="*/ 126 h 291"/>
                  <a:gd name="T22" fmla="*/ 159 w 229"/>
                  <a:gd name="T23" fmla="*/ 112 h 291"/>
                  <a:gd name="T24" fmla="*/ 171 w 229"/>
                  <a:gd name="T25" fmla="*/ 103 h 291"/>
                  <a:gd name="T26" fmla="*/ 185 w 229"/>
                  <a:gd name="T27" fmla="*/ 94 h 291"/>
                  <a:gd name="T28" fmla="*/ 197 w 229"/>
                  <a:gd name="T29" fmla="*/ 88 h 291"/>
                  <a:gd name="T30" fmla="*/ 209 w 229"/>
                  <a:gd name="T31" fmla="*/ 83 h 291"/>
                  <a:gd name="T32" fmla="*/ 219 w 229"/>
                  <a:gd name="T33" fmla="*/ 80 h 291"/>
                  <a:gd name="T34" fmla="*/ 229 w 229"/>
                  <a:gd name="T35" fmla="*/ 80 h 291"/>
                  <a:gd name="T36" fmla="*/ 229 w 229"/>
                  <a:gd name="T37" fmla="*/ 0 h 291"/>
                  <a:gd name="T38" fmla="*/ 207 w 229"/>
                  <a:gd name="T39" fmla="*/ 3 h 291"/>
                  <a:gd name="T40" fmla="*/ 186 w 229"/>
                  <a:gd name="T41" fmla="*/ 7 h 291"/>
                  <a:gd name="T42" fmla="*/ 165 w 229"/>
                  <a:gd name="T43" fmla="*/ 15 h 291"/>
                  <a:gd name="T44" fmla="*/ 145 w 229"/>
                  <a:gd name="T45" fmla="*/ 26 h 291"/>
                  <a:gd name="T46" fmla="*/ 125 w 229"/>
                  <a:gd name="T47" fmla="*/ 39 h 291"/>
                  <a:gd name="T48" fmla="*/ 107 w 229"/>
                  <a:gd name="T49" fmla="*/ 54 h 291"/>
                  <a:gd name="T50" fmla="*/ 89 w 229"/>
                  <a:gd name="T51" fmla="*/ 70 h 291"/>
                  <a:gd name="T52" fmla="*/ 73 w 229"/>
                  <a:gd name="T53" fmla="*/ 88 h 291"/>
                  <a:gd name="T54" fmla="*/ 57 w 229"/>
                  <a:gd name="T55" fmla="*/ 108 h 291"/>
                  <a:gd name="T56" fmla="*/ 44 w 229"/>
                  <a:gd name="T57" fmla="*/ 131 h 291"/>
                  <a:gd name="T58" fmla="*/ 30 w 229"/>
                  <a:gd name="T59" fmla="*/ 155 h 291"/>
                  <a:gd name="T60" fmla="*/ 20 w 229"/>
                  <a:gd name="T61" fmla="*/ 179 h 291"/>
                  <a:gd name="T62" fmla="*/ 12 w 229"/>
                  <a:gd name="T63" fmla="*/ 205 h 291"/>
                  <a:gd name="T64" fmla="*/ 5 w 229"/>
                  <a:gd name="T65" fmla="*/ 232 h 291"/>
                  <a:gd name="T66" fmla="*/ 1 w 229"/>
                  <a:gd name="T67" fmla="*/ 261 h 291"/>
                  <a:gd name="T68" fmla="*/ 0 w 229"/>
                  <a:gd name="T69" fmla="*/ 291 h 291"/>
                  <a:gd name="T70" fmla="*/ 0 w 229"/>
                  <a:gd name="T71" fmla="*/ 291 h 291"/>
                  <a:gd name="T72" fmla="*/ 78 w 229"/>
                  <a:gd name="T73" fmla="*/ 291 h 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9" h="291">
                    <a:moveTo>
                      <a:pt x="78" y="291"/>
                    </a:moveTo>
                    <a:lnTo>
                      <a:pt x="78" y="291"/>
                    </a:lnTo>
                    <a:lnTo>
                      <a:pt x="80" y="268"/>
                    </a:lnTo>
                    <a:lnTo>
                      <a:pt x="82" y="248"/>
                    </a:lnTo>
                    <a:lnTo>
                      <a:pt x="88" y="227"/>
                    </a:lnTo>
                    <a:lnTo>
                      <a:pt x="94" y="207"/>
                    </a:lnTo>
                    <a:lnTo>
                      <a:pt x="102" y="188"/>
                    </a:lnTo>
                    <a:lnTo>
                      <a:pt x="111" y="171"/>
                    </a:lnTo>
                    <a:lnTo>
                      <a:pt x="122" y="154"/>
                    </a:lnTo>
                    <a:lnTo>
                      <a:pt x="134" y="139"/>
                    </a:lnTo>
                    <a:lnTo>
                      <a:pt x="146" y="126"/>
                    </a:lnTo>
                    <a:lnTo>
                      <a:pt x="159" y="112"/>
                    </a:lnTo>
                    <a:lnTo>
                      <a:pt x="171" y="103"/>
                    </a:lnTo>
                    <a:lnTo>
                      <a:pt x="185" y="94"/>
                    </a:lnTo>
                    <a:lnTo>
                      <a:pt x="197" y="88"/>
                    </a:lnTo>
                    <a:lnTo>
                      <a:pt x="209" y="83"/>
                    </a:lnTo>
                    <a:lnTo>
                      <a:pt x="219" y="80"/>
                    </a:lnTo>
                    <a:lnTo>
                      <a:pt x="229" y="80"/>
                    </a:lnTo>
                    <a:lnTo>
                      <a:pt x="229" y="0"/>
                    </a:lnTo>
                    <a:lnTo>
                      <a:pt x="207" y="3"/>
                    </a:lnTo>
                    <a:lnTo>
                      <a:pt x="186" y="7"/>
                    </a:lnTo>
                    <a:lnTo>
                      <a:pt x="165" y="15"/>
                    </a:lnTo>
                    <a:lnTo>
                      <a:pt x="145" y="26"/>
                    </a:lnTo>
                    <a:lnTo>
                      <a:pt x="125" y="39"/>
                    </a:lnTo>
                    <a:lnTo>
                      <a:pt x="107" y="54"/>
                    </a:lnTo>
                    <a:lnTo>
                      <a:pt x="89" y="70"/>
                    </a:lnTo>
                    <a:lnTo>
                      <a:pt x="73" y="88"/>
                    </a:lnTo>
                    <a:lnTo>
                      <a:pt x="57" y="108"/>
                    </a:lnTo>
                    <a:lnTo>
                      <a:pt x="44" y="131"/>
                    </a:lnTo>
                    <a:lnTo>
                      <a:pt x="30" y="155"/>
                    </a:lnTo>
                    <a:lnTo>
                      <a:pt x="20" y="179"/>
                    </a:lnTo>
                    <a:lnTo>
                      <a:pt x="12" y="205"/>
                    </a:lnTo>
                    <a:lnTo>
                      <a:pt x="5" y="232"/>
                    </a:lnTo>
                    <a:lnTo>
                      <a:pt x="1" y="261"/>
                    </a:lnTo>
                    <a:lnTo>
                      <a:pt x="0" y="291"/>
                    </a:lnTo>
                    <a:lnTo>
                      <a:pt x="0" y="291"/>
                    </a:lnTo>
                    <a:lnTo>
                      <a:pt x="78" y="29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35" name="Freeform 107"/>
              <p:cNvSpPr>
                <a:spLocks/>
              </p:cNvSpPr>
              <p:nvPr/>
            </p:nvSpPr>
            <p:spPr bwMode="auto">
              <a:xfrm>
                <a:off x="3835" y="1534"/>
                <a:ext cx="68" cy="72"/>
              </a:xfrm>
              <a:custGeom>
                <a:avLst/>
                <a:gdLst>
                  <a:gd name="T0" fmla="*/ 189 w 269"/>
                  <a:gd name="T1" fmla="*/ 250 h 289"/>
                  <a:gd name="T2" fmla="*/ 229 w 269"/>
                  <a:gd name="T3" fmla="*/ 210 h 289"/>
                  <a:gd name="T4" fmla="*/ 219 w 269"/>
                  <a:gd name="T5" fmla="*/ 209 h 289"/>
                  <a:gd name="T6" fmla="*/ 209 w 269"/>
                  <a:gd name="T7" fmla="*/ 206 h 289"/>
                  <a:gd name="T8" fmla="*/ 197 w 269"/>
                  <a:gd name="T9" fmla="*/ 202 h 289"/>
                  <a:gd name="T10" fmla="*/ 185 w 269"/>
                  <a:gd name="T11" fmla="*/ 196 h 289"/>
                  <a:gd name="T12" fmla="*/ 171 w 269"/>
                  <a:gd name="T13" fmla="*/ 188 h 289"/>
                  <a:gd name="T14" fmla="*/ 159 w 269"/>
                  <a:gd name="T15" fmla="*/ 177 h 289"/>
                  <a:gd name="T16" fmla="*/ 146 w 269"/>
                  <a:gd name="T17" fmla="*/ 165 h 289"/>
                  <a:gd name="T18" fmla="*/ 134 w 269"/>
                  <a:gd name="T19" fmla="*/ 152 h 289"/>
                  <a:gd name="T20" fmla="*/ 122 w 269"/>
                  <a:gd name="T21" fmla="*/ 136 h 289"/>
                  <a:gd name="T22" fmla="*/ 111 w 269"/>
                  <a:gd name="T23" fmla="*/ 120 h 289"/>
                  <a:gd name="T24" fmla="*/ 102 w 269"/>
                  <a:gd name="T25" fmla="*/ 101 h 289"/>
                  <a:gd name="T26" fmla="*/ 94 w 269"/>
                  <a:gd name="T27" fmla="*/ 82 h 289"/>
                  <a:gd name="T28" fmla="*/ 88 w 269"/>
                  <a:gd name="T29" fmla="*/ 62 h 289"/>
                  <a:gd name="T30" fmla="*/ 82 w 269"/>
                  <a:gd name="T31" fmla="*/ 42 h 289"/>
                  <a:gd name="T32" fmla="*/ 80 w 269"/>
                  <a:gd name="T33" fmla="*/ 21 h 289"/>
                  <a:gd name="T34" fmla="*/ 78 w 269"/>
                  <a:gd name="T35" fmla="*/ 0 h 289"/>
                  <a:gd name="T36" fmla="*/ 0 w 269"/>
                  <a:gd name="T37" fmla="*/ 0 h 289"/>
                  <a:gd name="T38" fmla="*/ 1 w 269"/>
                  <a:gd name="T39" fmla="*/ 29 h 289"/>
                  <a:gd name="T40" fmla="*/ 5 w 269"/>
                  <a:gd name="T41" fmla="*/ 57 h 289"/>
                  <a:gd name="T42" fmla="*/ 12 w 269"/>
                  <a:gd name="T43" fmla="*/ 85 h 289"/>
                  <a:gd name="T44" fmla="*/ 20 w 269"/>
                  <a:gd name="T45" fmla="*/ 110 h 289"/>
                  <a:gd name="T46" fmla="*/ 30 w 269"/>
                  <a:gd name="T47" fmla="*/ 136 h 289"/>
                  <a:gd name="T48" fmla="*/ 44 w 269"/>
                  <a:gd name="T49" fmla="*/ 160 h 289"/>
                  <a:gd name="T50" fmla="*/ 57 w 269"/>
                  <a:gd name="T51" fmla="*/ 181 h 289"/>
                  <a:gd name="T52" fmla="*/ 73 w 269"/>
                  <a:gd name="T53" fmla="*/ 201 h 289"/>
                  <a:gd name="T54" fmla="*/ 89 w 269"/>
                  <a:gd name="T55" fmla="*/ 219 h 289"/>
                  <a:gd name="T56" fmla="*/ 107 w 269"/>
                  <a:gd name="T57" fmla="*/ 237 h 289"/>
                  <a:gd name="T58" fmla="*/ 125 w 269"/>
                  <a:gd name="T59" fmla="*/ 251 h 289"/>
                  <a:gd name="T60" fmla="*/ 145 w 269"/>
                  <a:gd name="T61" fmla="*/ 263 h 289"/>
                  <a:gd name="T62" fmla="*/ 165 w 269"/>
                  <a:gd name="T63" fmla="*/ 274 h 289"/>
                  <a:gd name="T64" fmla="*/ 186 w 269"/>
                  <a:gd name="T65" fmla="*/ 282 h 289"/>
                  <a:gd name="T66" fmla="*/ 207 w 269"/>
                  <a:gd name="T67" fmla="*/ 287 h 289"/>
                  <a:gd name="T68" fmla="*/ 229 w 269"/>
                  <a:gd name="T69" fmla="*/ 289 h 289"/>
                  <a:gd name="T70" fmla="*/ 269 w 269"/>
                  <a:gd name="T71" fmla="*/ 249 h 289"/>
                  <a:gd name="T72" fmla="*/ 229 w 269"/>
                  <a:gd name="T73" fmla="*/ 289 h 289"/>
                  <a:gd name="T74" fmla="*/ 269 w 269"/>
                  <a:gd name="T75" fmla="*/ 289 h 289"/>
                  <a:gd name="T76" fmla="*/ 269 w 269"/>
                  <a:gd name="T77" fmla="*/ 249 h 289"/>
                  <a:gd name="T78" fmla="*/ 189 w 269"/>
                  <a:gd name="T79" fmla="*/ 25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69" h="289">
                    <a:moveTo>
                      <a:pt x="189" y="250"/>
                    </a:moveTo>
                    <a:lnTo>
                      <a:pt x="229" y="210"/>
                    </a:lnTo>
                    <a:lnTo>
                      <a:pt x="219" y="209"/>
                    </a:lnTo>
                    <a:lnTo>
                      <a:pt x="209" y="206"/>
                    </a:lnTo>
                    <a:lnTo>
                      <a:pt x="197" y="202"/>
                    </a:lnTo>
                    <a:lnTo>
                      <a:pt x="185" y="196"/>
                    </a:lnTo>
                    <a:lnTo>
                      <a:pt x="171" y="188"/>
                    </a:lnTo>
                    <a:lnTo>
                      <a:pt x="159" y="177"/>
                    </a:lnTo>
                    <a:lnTo>
                      <a:pt x="146" y="165"/>
                    </a:lnTo>
                    <a:lnTo>
                      <a:pt x="134" y="152"/>
                    </a:lnTo>
                    <a:lnTo>
                      <a:pt x="122" y="136"/>
                    </a:lnTo>
                    <a:lnTo>
                      <a:pt x="111" y="120"/>
                    </a:lnTo>
                    <a:lnTo>
                      <a:pt x="102" y="101"/>
                    </a:lnTo>
                    <a:lnTo>
                      <a:pt x="94" y="82"/>
                    </a:lnTo>
                    <a:lnTo>
                      <a:pt x="88" y="62"/>
                    </a:lnTo>
                    <a:lnTo>
                      <a:pt x="82" y="42"/>
                    </a:lnTo>
                    <a:lnTo>
                      <a:pt x="80" y="21"/>
                    </a:lnTo>
                    <a:lnTo>
                      <a:pt x="78" y="0"/>
                    </a:lnTo>
                    <a:lnTo>
                      <a:pt x="0" y="0"/>
                    </a:lnTo>
                    <a:lnTo>
                      <a:pt x="1" y="29"/>
                    </a:lnTo>
                    <a:lnTo>
                      <a:pt x="5" y="57"/>
                    </a:lnTo>
                    <a:lnTo>
                      <a:pt x="12" y="85"/>
                    </a:lnTo>
                    <a:lnTo>
                      <a:pt x="20" y="110"/>
                    </a:lnTo>
                    <a:lnTo>
                      <a:pt x="30" y="136"/>
                    </a:lnTo>
                    <a:lnTo>
                      <a:pt x="44" y="160"/>
                    </a:lnTo>
                    <a:lnTo>
                      <a:pt x="57" y="181"/>
                    </a:lnTo>
                    <a:lnTo>
                      <a:pt x="73" y="201"/>
                    </a:lnTo>
                    <a:lnTo>
                      <a:pt x="89" y="219"/>
                    </a:lnTo>
                    <a:lnTo>
                      <a:pt x="107" y="237"/>
                    </a:lnTo>
                    <a:lnTo>
                      <a:pt x="125" y="251"/>
                    </a:lnTo>
                    <a:lnTo>
                      <a:pt x="145" y="263"/>
                    </a:lnTo>
                    <a:lnTo>
                      <a:pt x="165" y="274"/>
                    </a:lnTo>
                    <a:lnTo>
                      <a:pt x="186" y="282"/>
                    </a:lnTo>
                    <a:lnTo>
                      <a:pt x="207" y="287"/>
                    </a:lnTo>
                    <a:lnTo>
                      <a:pt x="229" y="289"/>
                    </a:lnTo>
                    <a:lnTo>
                      <a:pt x="269" y="249"/>
                    </a:lnTo>
                    <a:lnTo>
                      <a:pt x="229" y="289"/>
                    </a:lnTo>
                    <a:lnTo>
                      <a:pt x="269" y="289"/>
                    </a:lnTo>
                    <a:lnTo>
                      <a:pt x="269" y="249"/>
                    </a:lnTo>
                    <a:lnTo>
                      <a:pt x="189" y="25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36" name="Freeform 108"/>
              <p:cNvSpPr>
                <a:spLocks/>
              </p:cNvSpPr>
              <p:nvPr/>
            </p:nvSpPr>
            <p:spPr bwMode="auto">
              <a:xfrm>
                <a:off x="3882" y="1461"/>
                <a:ext cx="21" cy="135"/>
              </a:xfrm>
              <a:custGeom>
                <a:avLst/>
                <a:gdLst>
                  <a:gd name="T0" fmla="*/ 42 w 82"/>
                  <a:gd name="T1" fmla="*/ 80 h 541"/>
                  <a:gd name="T2" fmla="*/ 2 w 82"/>
                  <a:gd name="T3" fmla="*/ 40 h 541"/>
                  <a:gd name="T4" fmla="*/ 2 w 82"/>
                  <a:gd name="T5" fmla="*/ 104 h 541"/>
                  <a:gd name="T6" fmla="*/ 0 w 82"/>
                  <a:gd name="T7" fmla="*/ 168 h 541"/>
                  <a:gd name="T8" fmla="*/ 0 w 82"/>
                  <a:gd name="T9" fmla="*/ 229 h 541"/>
                  <a:gd name="T10" fmla="*/ 0 w 82"/>
                  <a:gd name="T11" fmla="*/ 291 h 541"/>
                  <a:gd name="T12" fmla="*/ 0 w 82"/>
                  <a:gd name="T13" fmla="*/ 352 h 541"/>
                  <a:gd name="T14" fmla="*/ 0 w 82"/>
                  <a:gd name="T15" fmla="*/ 413 h 541"/>
                  <a:gd name="T16" fmla="*/ 2 w 82"/>
                  <a:gd name="T17" fmla="*/ 476 h 541"/>
                  <a:gd name="T18" fmla="*/ 2 w 82"/>
                  <a:gd name="T19" fmla="*/ 541 h 541"/>
                  <a:gd name="T20" fmla="*/ 82 w 82"/>
                  <a:gd name="T21" fmla="*/ 540 h 541"/>
                  <a:gd name="T22" fmla="*/ 80 w 82"/>
                  <a:gd name="T23" fmla="*/ 476 h 541"/>
                  <a:gd name="T24" fmla="*/ 80 w 82"/>
                  <a:gd name="T25" fmla="*/ 413 h 541"/>
                  <a:gd name="T26" fmla="*/ 80 w 82"/>
                  <a:gd name="T27" fmla="*/ 352 h 541"/>
                  <a:gd name="T28" fmla="*/ 80 w 82"/>
                  <a:gd name="T29" fmla="*/ 291 h 541"/>
                  <a:gd name="T30" fmla="*/ 80 w 82"/>
                  <a:gd name="T31" fmla="*/ 229 h 541"/>
                  <a:gd name="T32" fmla="*/ 80 w 82"/>
                  <a:gd name="T33" fmla="*/ 168 h 541"/>
                  <a:gd name="T34" fmla="*/ 80 w 82"/>
                  <a:gd name="T35" fmla="*/ 106 h 541"/>
                  <a:gd name="T36" fmla="*/ 82 w 82"/>
                  <a:gd name="T37" fmla="*/ 40 h 541"/>
                  <a:gd name="T38" fmla="*/ 42 w 82"/>
                  <a:gd name="T39" fmla="*/ 0 h 541"/>
                  <a:gd name="T40" fmla="*/ 82 w 82"/>
                  <a:gd name="T41" fmla="*/ 40 h 541"/>
                  <a:gd name="T42" fmla="*/ 82 w 82"/>
                  <a:gd name="T43" fmla="*/ 0 h 541"/>
                  <a:gd name="T44" fmla="*/ 42 w 82"/>
                  <a:gd name="T45" fmla="*/ 0 h 541"/>
                  <a:gd name="T46" fmla="*/ 42 w 82"/>
                  <a:gd name="T47" fmla="*/ 80 h 5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2" h="541">
                    <a:moveTo>
                      <a:pt x="42" y="80"/>
                    </a:moveTo>
                    <a:lnTo>
                      <a:pt x="2" y="40"/>
                    </a:lnTo>
                    <a:lnTo>
                      <a:pt x="2" y="104"/>
                    </a:lnTo>
                    <a:lnTo>
                      <a:pt x="0" y="168"/>
                    </a:lnTo>
                    <a:lnTo>
                      <a:pt x="0" y="229"/>
                    </a:lnTo>
                    <a:lnTo>
                      <a:pt x="0" y="291"/>
                    </a:lnTo>
                    <a:lnTo>
                      <a:pt x="0" y="352"/>
                    </a:lnTo>
                    <a:lnTo>
                      <a:pt x="0" y="413"/>
                    </a:lnTo>
                    <a:lnTo>
                      <a:pt x="2" y="476"/>
                    </a:lnTo>
                    <a:lnTo>
                      <a:pt x="2" y="541"/>
                    </a:lnTo>
                    <a:lnTo>
                      <a:pt x="82" y="540"/>
                    </a:lnTo>
                    <a:lnTo>
                      <a:pt x="80" y="476"/>
                    </a:lnTo>
                    <a:lnTo>
                      <a:pt x="80" y="413"/>
                    </a:lnTo>
                    <a:lnTo>
                      <a:pt x="80" y="352"/>
                    </a:lnTo>
                    <a:lnTo>
                      <a:pt x="80" y="291"/>
                    </a:lnTo>
                    <a:lnTo>
                      <a:pt x="80" y="229"/>
                    </a:lnTo>
                    <a:lnTo>
                      <a:pt x="80" y="168"/>
                    </a:lnTo>
                    <a:lnTo>
                      <a:pt x="80" y="106"/>
                    </a:lnTo>
                    <a:lnTo>
                      <a:pt x="82" y="40"/>
                    </a:lnTo>
                    <a:lnTo>
                      <a:pt x="42" y="0"/>
                    </a:lnTo>
                    <a:lnTo>
                      <a:pt x="82" y="40"/>
                    </a:lnTo>
                    <a:lnTo>
                      <a:pt x="82" y="0"/>
                    </a:lnTo>
                    <a:lnTo>
                      <a:pt x="42" y="0"/>
                    </a:lnTo>
                    <a:lnTo>
                      <a:pt x="42" y="8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37" name="Rectangle 109"/>
              <p:cNvSpPr>
                <a:spLocks noChangeArrowheads="1"/>
              </p:cNvSpPr>
              <p:nvPr/>
            </p:nvSpPr>
            <p:spPr bwMode="auto">
              <a:xfrm>
                <a:off x="3155" y="1420"/>
                <a:ext cx="279" cy="26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38" name="Rectangle 110"/>
              <p:cNvSpPr>
                <a:spLocks noChangeArrowheads="1"/>
              </p:cNvSpPr>
              <p:nvPr/>
            </p:nvSpPr>
            <p:spPr bwMode="auto">
              <a:xfrm>
                <a:off x="3147" y="1621"/>
                <a:ext cx="279" cy="25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39" name="Freeform 111"/>
              <p:cNvSpPr>
                <a:spLocks/>
              </p:cNvSpPr>
              <p:nvPr/>
            </p:nvSpPr>
            <p:spPr bwMode="auto">
              <a:xfrm>
                <a:off x="3729" y="1432"/>
                <a:ext cx="196" cy="88"/>
              </a:xfrm>
              <a:custGeom>
                <a:avLst/>
                <a:gdLst>
                  <a:gd name="T0" fmla="*/ 782 w 782"/>
                  <a:gd name="T1" fmla="*/ 256 h 352"/>
                  <a:gd name="T2" fmla="*/ 33 w 782"/>
                  <a:gd name="T3" fmla="*/ 0 h 352"/>
                  <a:gd name="T4" fmla="*/ 0 w 782"/>
                  <a:gd name="T5" fmla="*/ 95 h 352"/>
                  <a:gd name="T6" fmla="*/ 750 w 782"/>
                  <a:gd name="T7" fmla="*/ 352 h 352"/>
                  <a:gd name="T8" fmla="*/ 782 w 782"/>
                  <a:gd name="T9" fmla="*/ 25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2" h="352">
                    <a:moveTo>
                      <a:pt x="782" y="256"/>
                    </a:moveTo>
                    <a:lnTo>
                      <a:pt x="33" y="0"/>
                    </a:lnTo>
                    <a:lnTo>
                      <a:pt x="0" y="95"/>
                    </a:lnTo>
                    <a:lnTo>
                      <a:pt x="750" y="352"/>
                    </a:lnTo>
                    <a:lnTo>
                      <a:pt x="782" y="25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40" name="Freeform 112"/>
              <p:cNvSpPr>
                <a:spLocks/>
              </p:cNvSpPr>
              <p:nvPr/>
            </p:nvSpPr>
            <p:spPr bwMode="auto">
              <a:xfrm>
                <a:off x="3721" y="1547"/>
                <a:ext cx="196" cy="88"/>
              </a:xfrm>
              <a:custGeom>
                <a:avLst/>
                <a:gdLst>
                  <a:gd name="T0" fmla="*/ 750 w 782"/>
                  <a:gd name="T1" fmla="*/ 0 h 352"/>
                  <a:gd name="T2" fmla="*/ 0 w 782"/>
                  <a:gd name="T3" fmla="*/ 257 h 352"/>
                  <a:gd name="T4" fmla="*/ 33 w 782"/>
                  <a:gd name="T5" fmla="*/ 352 h 352"/>
                  <a:gd name="T6" fmla="*/ 782 w 782"/>
                  <a:gd name="T7" fmla="*/ 95 h 352"/>
                  <a:gd name="T8" fmla="*/ 750 w 782"/>
                  <a:gd name="T9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2" h="352">
                    <a:moveTo>
                      <a:pt x="750" y="0"/>
                    </a:moveTo>
                    <a:lnTo>
                      <a:pt x="0" y="257"/>
                    </a:lnTo>
                    <a:lnTo>
                      <a:pt x="33" y="352"/>
                    </a:lnTo>
                    <a:lnTo>
                      <a:pt x="782" y="95"/>
                    </a:lnTo>
                    <a:lnTo>
                      <a:pt x="750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41" name="Freeform 113"/>
              <p:cNvSpPr>
                <a:spLocks/>
              </p:cNvSpPr>
              <p:nvPr/>
            </p:nvSpPr>
            <p:spPr bwMode="auto">
              <a:xfrm>
                <a:off x="3165" y="1375"/>
                <a:ext cx="91" cy="65"/>
              </a:xfrm>
              <a:custGeom>
                <a:avLst/>
                <a:gdLst>
                  <a:gd name="T0" fmla="*/ 0 w 361"/>
                  <a:gd name="T1" fmla="*/ 261 h 262"/>
                  <a:gd name="T2" fmla="*/ 1 w 361"/>
                  <a:gd name="T3" fmla="*/ 195 h 262"/>
                  <a:gd name="T4" fmla="*/ 319 w 361"/>
                  <a:gd name="T5" fmla="*/ 0 h 262"/>
                  <a:gd name="T6" fmla="*/ 361 w 361"/>
                  <a:gd name="T7" fmla="*/ 68 h 262"/>
                  <a:gd name="T8" fmla="*/ 42 w 361"/>
                  <a:gd name="T9" fmla="*/ 262 h 262"/>
                  <a:gd name="T10" fmla="*/ 45 w 361"/>
                  <a:gd name="T11" fmla="*/ 196 h 262"/>
                  <a:gd name="T12" fmla="*/ 0 w 361"/>
                  <a:gd name="T13" fmla="*/ 261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1" h="262">
                    <a:moveTo>
                      <a:pt x="0" y="261"/>
                    </a:moveTo>
                    <a:lnTo>
                      <a:pt x="1" y="195"/>
                    </a:lnTo>
                    <a:lnTo>
                      <a:pt x="319" y="0"/>
                    </a:lnTo>
                    <a:lnTo>
                      <a:pt x="361" y="68"/>
                    </a:lnTo>
                    <a:lnTo>
                      <a:pt x="42" y="262"/>
                    </a:lnTo>
                    <a:lnTo>
                      <a:pt x="45" y="196"/>
                    </a:lnTo>
                    <a:lnTo>
                      <a:pt x="0" y="26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42" name="Freeform 114"/>
              <p:cNvSpPr>
                <a:spLocks/>
              </p:cNvSpPr>
              <p:nvPr/>
            </p:nvSpPr>
            <p:spPr bwMode="auto">
              <a:xfrm>
                <a:off x="3153" y="1423"/>
                <a:ext cx="13" cy="17"/>
              </a:xfrm>
              <a:custGeom>
                <a:avLst/>
                <a:gdLst>
                  <a:gd name="T0" fmla="*/ 51 w 52"/>
                  <a:gd name="T1" fmla="*/ 66 h 66"/>
                  <a:gd name="T2" fmla="*/ 0 w 52"/>
                  <a:gd name="T3" fmla="*/ 31 h 66"/>
                  <a:gd name="T4" fmla="*/ 52 w 52"/>
                  <a:gd name="T5" fmla="*/ 0 h 66"/>
                  <a:gd name="T6" fmla="*/ 51 w 52"/>
                  <a:gd name="T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66">
                    <a:moveTo>
                      <a:pt x="51" y="66"/>
                    </a:moveTo>
                    <a:lnTo>
                      <a:pt x="0" y="31"/>
                    </a:lnTo>
                    <a:lnTo>
                      <a:pt x="52" y="0"/>
                    </a:lnTo>
                    <a:lnTo>
                      <a:pt x="51" y="6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43" name="Freeform 115"/>
              <p:cNvSpPr>
                <a:spLocks/>
              </p:cNvSpPr>
              <p:nvPr/>
            </p:nvSpPr>
            <p:spPr bwMode="auto">
              <a:xfrm>
                <a:off x="3165" y="1423"/>
                <a:ext cx="88" cy="69"/>
              </a:xfrm>
              <a:custGeom>
                <a:avLst/>
                <a:gdLst>
                  <a:gd name="T0" fmla="*/ 330 w 351"/>
                  <a:gd name="T1" fmla="*/ 244 h 276"/>
                  <a:gd name="T2" fmla="*/ 307 w 351"/>
                  <a:gd name="T3" fmla="*/ 276 h 276"/>
                  <a:gd name="T4" fmla="*/ 0 w 351"/>
                  <a:gd name="T5" fmla="*/ 65 h 276"/>
                  <a:gd name="T6" fmla="*/ 45 w 351"/>
                  <a:gd name="T7" fmla="*/ 0 h 276"/>
                  <a:gd name="T8" fmla="*/ 351 w 351"/>
                  <a:gd name="T9" fmla="*/ 210 h 276"/>
                  <a:gd name="T10" fmla="*/ 330 w 351"/>
                  <a:gd name="T11" fmla="*/ 244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1" h="276">
                    <a:moveTo>
                      <a:pt x="330" y="244"/>
                    </a:moveTo>
                    <a:lnTo>
                      <a:pt x="307" y="276"/>
                    </a:lnTo>
                    <a:lnTo>
                      <a:pt x="0" y="65"/>
                    </a:lnTo>
                    <a:lnTo>
                      <a:pt x="45" y="0"/>
                    </a:lnTo>
                    <a:lnTo>
                      <a:pt x="351" y="210"/>
                    </a:lnTo>
                    <a:lnTo>
                      <a:pt x="330" y="24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44" name="Freeform 116"/>
              <p:cNvSpPr>
                <a:spLocks/>
              </p:cNvSpPr>
              <p:nvPr/>
            </p:nvSpPr>
            <p:spPr bwMode="auto">
              <a:xfrm>
                <a:off x="3186" y="1422"/>
                <a:ext cx="162" cy="24"/>
              </a:xfrm>
              <a:custGeom>
                <a:avLst/>
                <a:gdLst>
                  <a:gd name="T0" fmla="*/ 646 w 646"/>
                  <a:gd name="T1" fmla="*/ 15 h 95"/>
                  <a:gd name="T2" fmla="*/ 3 w 646"/>
                  <a:gd name="T3" fmla="*/ 0 h 95"/>
                  <a:gd name="T4" fmla="*/ 0 w 646"/>
                  <a:gd name="T5" fmla="*/ 79 h 95"/>
                  <a:gd name="T6" fmla="*/ 644 w 646"/>
                  <a:gd name="T7" fmla="*/ 95 h 95"/>
                  <a:gd name="T8" fmla="*/ 646 w 646"/>
                  <a:gd name="T9" fmla="*/ 1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6" h="95">
                    <a:moveTo>
                      <a:pt x="646" y="15"/>
                    </a:moveTo>
                    <a:lnTo>
                      <a:pt x="3" y="0"/>
                    </a:lnTo>
                    <a:lnTo>
                      <a:pt x="0" y="79"/>
                    </a:lnTo>
                    <a:lnTo>
                      <a:pt x="644" y="95"/>
                    </a:lnTo>
                    <a:lnTo>
                      <a:pt x="646" y="15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45" name="Freeform 117"/>
              <p:cNvSpPr>
                <a:spLocks/>
              </p:cNvSpPr>
              <p:nvPr/>
            </p:nvSpPr>
            <p:spPr bwMode="auto">
              <a:xfrm>
                <a:off x="3280" y="1376"/>
                <a:ext cx="88" cy="69"/>
              </a:xfrm>
              <a:custGeom>
                <a:avLst/>
                <a:gdLst>
                  <a:gd name="T0" fmla="*/ 350 w 352"/>
                  <a:gd name="T1" fmla="*/ 276 h 276"/>
                  <a:gd name="T2" fmla="*/ 352 w 352"/>
                  <a:gd name="T3" fmla="*/ 209 h 276"/>
                  <a:gd name="T4" fmla="*/ 44 w 352"/>
                  <a:gd name="T5" fmla="*/ 0 h 276"/>
                  <a:gd name="T6" fmla="*/ 0 w 352"/>
                  <a:gd name="T7" fmla="*/ 66 h 276"/>
                  <a:gd name="T8" fmla="*/ 308 w 352"/>
                  <a:gd name="T9" fmla="*/ 276 h 276"/>
                  <a:gd name="T10" fmla="*/ 309 w 352"/>
                  <a:gd name="T11" fmla="*/ 209 h 276"/>
                  <a:gd name="T12" fmla="*/ 350 w 352"/>
                  <a:gd name="T13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2" h="276">
                    <a:moveTo>
                      <a:pt x="350" y="276"/>
                    </a:moveTo>
                    <a:lnTo>
                      <a:pt x="352" y="209"/>
                    </a:lnTo>
                    <a:lnTo>
                      <a:pt x="44" y="0"/>
                    </a:lnTo>
                    <a:lnTo>
                      <a:pt x="0" y="66"/>
                    </a:lnTo>
                    <a:lnTo>
                      <a:pt x="308" y="276"/>
                    </a:lnTo>
                    <a:lnTo>
                      <a:pt x="309" y="209"/>
                    </a:lnTo>
                    <a:lnTo>
                      <a:pt x="350" y="27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46" name="Freeform 118"/>
              <p:cNvSpPr>
                <a:spLocks/>
              </p:cNvSpPr>
              <p:nvPr/>
            </p:nvSpPr>
            <p:spPr bwMode="auto">
              <a:xfrm>
                <a:off x="3368" y="1428"/>
                <a:ext cx="13" cy="17"/>
              </a:xfrm>
              <a:custGeom>
                <a:avLst/>
                <a:gdLst>
                  <a:gd name="T0" fmla="*/ 0 w 52"/>
                  <a:gd name="T1" fmla="*/ 67 h 67"/>
                  <a:gd name="T2" fmla="*/ 52 w 52"/>
                  <a:gd name="T3" fmla="*/ 35 h 67"/>
                  <a:gd name="T4" fmla="*/ 2 w 52"/>
                  <a:gd name="T5" fmla="*/ 0 h 67"/>
                  <a:gd name="T6" fmla="*/ 0 w 52"/>
                  <a:gd name="T7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67">
                    <a:moveTo>
                      <a:pt x="0" y="67"/>
                    </a:moveTo>
                    <a:lnTo>
                      <a:pt x="52" y="35"/>
                    </a:lnTo>
                    <a:lnTo>
                      <a:pt x="2" y="0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47" name="Freeform 119"/>
              <p:cNvSpPr>
                <a:spLocks/>
              </p:cNvSpPr>
              <p:nvPr/>
            </p:nvSpPr>
            <p:spPr bwMode="auto">
              <a:xfrm>
                <a:off x="3278" y="1428"/>
                <a:ext cx="90" cy="66"/>
              </a:xfrm>
              <a:custGeom>
                <a:avLst/>
                <a:gdLst>
                  <a:gd name="T0" fmla="*/ 21 w 359"/>
                  <a:gd name="T1" fmla="*/ 228 h 263"/>
                  <a:gd name="T2" fmla="*/ 42 w 359"/>
                  <a:gd name="T3" fmla="*/ 263 h 263"/>
                  <a:gd name="T4" fmla="*/ 359 w 359"/>
                  <a:gd name="T5" fmla="*/ 67 h 263"/>
                  <a:gd name="T6" fmla="*/ 318 w 359"/>
                  <a:gd name="T7" fmla="*/ 0 h 263"/>
                  <a:gd name="T8" fmla="*/ 0 w 359"/>
                  <a:gd name="T9" fmla="*/ 195 h 263"/>
                  <a:gd name="T10" fmla="*/ 21 w 359"/>
                  <a:gd name="T11" fmla="*/ 228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9" h="263">
                    <a:moveTo>
                      <a:pt x="21" y="228"/>
                    </a:moveTo>
                    <a:lnTo>
                      <a:pt x="42" y="263"/>
                    </a:lnTo>
                    <a:lnTo>
                      <a:pt x="359" y="67"/>
                    </a:lnTo>
                    <a:lnTo>
                      <a:pt x="318" y="0"/>
                    </a:lnTo>
                    <a:lnTo>
                      <a:pt x="0" y="195"/>
                    </a:lnTo>
                    <a:lnTo>
                      <a:pt x="21" y="22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48" name="Freeform 120"/>
              <p:cNvSpPr>
                <a:spLocks/>
              </p:cNvSpPr>
              <p:nvPr/>
            </p:nvSpPr>
            <p:spPr bwMode="auto">
              <a:xfrm>
                <a:off x="3157" y="1572"/>
                <a:ext cx="90" cy="66"/>
              </a:xfrm>
              <a:custGeom>
                <a:avLst/>
                <a:gdLst>
                  <a:gd name="T0" fmla="*/ 0 w 361"/>
                  <a:gd name="T1" fmla="*/ 261 h 262"/>
                  <a:gd name="T2" fmla="*/ 1 w 361"/>
                  <a:gd name="T3" fmla="*/ 194 h 262"/>
                  <a:gd name="T4" fmla="*/ 320 w 361"/>
                  <a:gd name="T5" fmla="*/ 0 h 262"/>
                  <a:gd name="T6" fmla="*/ 361 w 361"/>
                  <a:gd name="T7" fmla="*/ 68 h 262"/>
                  <a:gd name="T8" fmla="*/ 43 w 361"/>
                  <a:gd name="T9" fmla="*/ 262 h 262"/>
                  <a:gd name="T10" fmla="*/ 45 w 361"/>
                  <a:gd name="T11" fmla="*/ 196 h 262"/>
                  <a:gd name="T12" fmla="*/ 0 w 361"/>
                  <a:gd name="T13" fmla="*/ 261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1" h="262">
                    <a:moveTo>
                      <a:pt x="0" y="261"/>
                    </a:moveTo>
                    <a:lnTo>
                      <a:pt x="1" y="194"/>
                    </a:lnTo>
                    <a:lnTo>
                      <a:pt x="320" y="0"/>
                    </a:lnTo>
                    <a:lnTo>
                      <a:pt x="361" y="68"/>
                    </a:lnTo>
                    <a:lnTo>
                      <a:pt x="43" y="262"/>
                    </a:lnTo>
                    <a:lnTo>
                      <a:pt x="45" y="196"/>
                    </a:lnTo>
                    <a:lnTo>
                      <a:pt x="0" y="26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49" name="Freeform 121"/>
              <p:cNvSpPr>
                <a:spLocks/>
              </p:cNvSpPr>
              <p:nvPr/>
            </p:nvSpPr>
            <p:spPr bwMode="auto">
              <a:xfrm>
                <a:off x="3144" y="1621"/>
                <a:ext cx="13" cy="16"/>
              </a:xfrm>
              <a:custGeom>
                <a:avLst/>
                <a:gdLst>
                  <a:gd name="T0" fmla="*/ 51 w 52"/>
                  <a:gd name="T1" fmla="*/ 67 h 67"/>
                  <a:gd name="T2" fmla="*/ 0 w 52"/>
                  <a:gd name="T3" fmla="*/ 32 h 67"/>
                  <a:gd name="T4" fmla="*/ 52 w 52"/>
                  <a:gd name="T5" fmla="*/ 0 h 67"/>
                  <a:gd name="T6" fmla="*/ 51 w 52"/>
                  <a:gd name="T7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67">
                    <a:moveTo>
                      <a:pt x="51" y="67"/>
                    </a:moveTo>
                    <a:lnTo>
                      <a:pt x="0" y="32"/>
                    </a:lnTo>
                    <a:lnTo>
                      <a:pt x="52" y="0"/>
                    </a:lnTo>
                    <a:lnTo>
                      <a:pt x="51" y="6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50" name="Freeform 122"/>
              <p:cNvSpPr>
                <a:spLocks/>
              </p:cNvSpPr>
              <p:nvPr/>
            </p:nvSpPr>
            <p:spPr bwMode="auto">
              <a:xfrm>
                <a:off x="3157" y="1621"/>
                <a:ext cx="88" cy="69"/>
              </a:xfrm>
              <a:custGeom>
                <a:avLst/>
                <a:gdLst>
                  <a:gd name="T0" fmla="*/ 330 w 352"/>
                  <a:gd name="T1" fmla="*/ 242 h 275"/>
                  <a:gd name="T2" fmla="*/ 308 w 352"/>
                  <a:gd name="T3" fmla="*/ 275 h 275"/>
                  <a:gd name="T4" fmla="*/ 0 w 352"/>
                  <a:gd name="T5" fmla="*/ 65 h 275"/>
                  <a:gd name="T6" fmla="*/ 45 w 352"/>
                  <a:gd name="T7" fmla="*/ 0 h 275"/>
                  <a:gd name="T8" fmla="*/ 352 w 352"/>
                  <a:gd name="T9" fmla="*/ 210 h 275"/>
                  <a:gd name="T10" fmla="*/ 330 w 352"/>
                  <a:gd name="T11" fmla="*/ 242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2" h="275">
                    <a:moveTo>
                      <a:pt x="330" y="242"/>
                    </a:moveTo>
                    <a:lnTo>
                      <a:pt x="308" y="275"/>
                    </a:lnTo>
                    <a:lnTo>
                      <a:pt x="0" y="65"/>
                    </a:lnTo>
                    <a:lnTo>
                      <a:pt x="45" y="0"/>
                    </a:lnTo>
                    <a:lnTo>
                      <a:pt x="352" y="210"/>
                    </a:lnTo>
                    <a:lnTo>
                      <a:pt x="330" y="24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51" name="Freeform 123"/>
              <p:cNvSpPr>
                <a:spLocks/>
              </p:cNvSpPr>
              <p:nvPr/>
            </p:nvSpPr>
            <p:spPr bwMode="auto">
              <a:xfrm>
                <a:off x="3177" y="1620"/>
                <a:ext cx="162" cy="23"/>
              </a:xfrm>
              <a:custGeom>
                <a:avLst/>
                <a:gdLst>
                  <a:gd name="T0" fmla="*/ 646 w 646"/>
                  <a:gd name="T1" fmla="*/ 16 h 95"/>
                  <a:gd name="T2" fmla="*/ 2 w 646"/>
                  <a:gd name="T3" fmla="*/ 0 h 95"/>
                  <a:gd name="T4" fmla="*/ 0 w 646"/>
                  <a:gd name="T5" fmla="*/ 79 h 95"/>
                  <a:gd name="T6" fmla="*/ 644 w 646"/>
                  <a:gd name="T7" fmla="*/ 95 h 95"/>
                  <a:gd name="T8" fmla="*/ 646 w 646"/>
                  <a:gd name="T9" fmla="*/ 16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6" h="95">
                    <a:moveTo>
                      <a:pt x="646" y="16"/>
                    </a:moveTo>
                    <a:lnTo>
                      <a:pt x="2" y="0"/>
                    </a:lnTo>
                    <a:lnTo>
                      <a:pt x="0" y="79"/>
                    </a:lnTo>
                    <a:lnTo>
                      <a:pt x="644" y="95"/>
                    </a:lnTo>
                    <a:lnTo>
                      <a:pt x="646" y="1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52" name="Freeform 124"/>
              <p:cNvSpPr>
                <a:spLocks/>
              </p:cNvSpPr>
              <p:nvPr/>
            </p:nvSpPr>
            <p:spPr bwMode="auto">
              <a:xfrm>
                <a:off x="3272" y="1573"/>
                <a:ext cx="88" cy="69"/>
              </a:xfrm>
              <a:custGeom>
                <a:avLst/>
                <a:gdLst>
                  <a:gd name="T0" fmla="*/ 350 w 351"/>
                  <a:gd name="T1" fmla="*/ 277 h 277"/>
                  <a:gd name="T2" fmla="*/ 351 w 351"/>
                  <a:gd name="T3" fmla="*/ 210 h 277"/>
                  <a:gd name="T4" fmla="*/ 43 w 351"/>
                  <a:gd name="T5" fmla="*/ 0 h 277"/>
                  <a:gd name="T6" fmla="*/ 0 w 351"/>
                  <a:gd name="T7" fmla="*/ 66 h 277"/>
                  <a:gd name="T8" fmla="*/ 307 w 351"/>
                  <a:gd name="T9" fmla="*/ 276 h 277"/>
                  <a:gd name="T10" fmla="*/ 309 w 351"/>
                  <a:gd name="T11" fmla="*/ 210 h 277"/>
                  <a:gd name="T12" fmla="*/ 350 w 351"/>
                  <a:gd name="T13" fmla="*/ 277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1" h="277">
                    <a:moveTo>
                      <a:pt x="350" y="277"/>
                    </a:moveTo>
                    <a:lnTo>
                      <a:pt x="351" y="210"/>
                    </a:lnTo>
                    <a:lnTo>
                      <a:pt x="43" y="0"/>
                    </a:lnTo>
                    <a:lnTo>
                      <a:pt x="0" y="66"/>
                    </a:lnTo>
                    <a:lnTo>
                      <a:pt x="307" y="276"/>
                    </a:lnTo>
                    <a:lnTo>
                      <a:pt x="309" y="210"/>
                    </a:lnTo>
                    <a:lnTo>
                      <a:pt x="350" y="27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53" name="Freeform 125"/>
              <p:cNvSpPr>
                <a:spLocks/>
              </p:cNvSpPr>
              <p:nvPr/>
            </p:nvSpPr>
            <p:spPr bwMode="auto">
              <a:xfrm>
                <a:off x="3359" y="1626"/>
                <a:ext cx="13" cy="16"/>
              </a:xfrm>
              <a:custGeom>
                <a:avLst/>
                <a:gdLst>
                  <a:gd name="T0" fmla="*/ 0 w 52"/>
                  <a:gd name="T1" fmla="*/ 67 h 67"/>
                  <a:gd name="T2" fmla="*/ 52 w 52"/>
                  <a:gd name="T3" fmla="*/ 35 h 67"/>
                  <a:gd name="T4" fmla="*/ 1 w 52"/>
                  <a:gd name="T5" fmla="*/ 0 h 67"/>
                  <a:gd name="T6" fmla="*/ 0 w 52"/>
                  <a:gd name="T7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67">
                    <a:moveTo>
                      <a:pt x="0" y="67"/>
                    </a:moveTo>
                    <a:lnTo>
                      <a:pt x="52" y="35"/>
                    </a:lnTo>
                    <a:lnTo>
                      <a:pt x="1" y="0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54" name="Freeform 126"/>
              <p:cNvSpPr>
                <a:spLocks/>
              </p:cNvSpPr>
              <p:nvPr/>
            </p:nvSpPr>
            <p:spPr bwMode="auto">
              <a:xfrm>
                <a:off x="3270" y="1626"/>
                <a:ext cx="89" cy="65"/>
              </a:xfrm>
              <a:custGeom>
                <a:avLst/>
                <a:gdLst>
                  <a:gd name="T0" fmla="*/ 20 w 358"/>
                  <a:gd name="T1" fmla="*/ 228 h 261"/>
                  <a:gd name="T2" fmla="*/ 41 w 358"/>
                  <a:gd name="T3" fmla="*/ 261 h 261"/>
                  <a:gd name="T4" fmla="*/ 358 w 358"/>
                  <a:gd name="T5" fmla="*/ 67 h 261"/>
                  <a:gd name="T6" fmla="*/ 317 w 358"/>
                  <a:gd name="T7" fmla="*/ 0 h 261"/>
                  <a:gd name="T8" fmla="*/ 0 w 358"/>
                  <a:gd name="T9" fmla="*/ 195 h 261"/>
                  <a:gd name="T10" fmla="*/ 20 w 358"/>
                  <a:gd name="T11" fmla="*/ 228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8" h="261">
                    <a:moveTo>
                      <a:pt x="20" y="228"/>
                    </a:moveTo>
                    <a:lnTo>
                      <a:pt x="41" y="261"/>
                    </a:lnTo>
                    <a:lnTo>
                      <a:pt x="358" y="67"/>
                    </a:lnTo>
                    <a:lnTo>
                      <a:pt x="317" y="0"/>
                    </a:lnTo>
                    <a:lnTo>
                      <a:pt x="0" y="195"/>
                    </a:lnTo>
                    <a:lnTo>
                      <a:pt x="20" y="22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55" name="Freeform 127"/>
              <p:cNvSpPr>
                <a:spLocks/>
              </p:cNvSpPr>
              <p:nvPr/>
            </p:nvSpPr>
            <p:spPr bwMode="auto">
              <a:xfrm>
                <a:off x="3755" y="1444"/>
                <a:ext cx="48" cy="33"/>
              </a:xfrm>
              <a:custGeom>
                <a:avLst/>
                <a:gdLst>
                  <a:gd name="T0" fmla="*/ 193 w 193"/>
                  <a:gd name="T1" fmla="*/ 53 h 129"/>
                  <a:gd name="T2" fmla="*/ 24 w 193"/>
                  <a:gd name="T3" fmla="*/ 0 h 129"/>
                  <a:gd name="T4" fmla="*/ 0 w 193"/>
                  <a:gd name="T5" fmla="*/ 76 h 129"/>
                  <a:gd name="T6" fmla="*/ 169 w 193"/>
                  <a:gd name="T7" fmla="*/ 129 h 129"/>
                  <a:gd name="T8" fmla="*/ 193 w 193"/>
                  <a:gd name="T9" fmla="*/ 53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3" h="129">
                    <a:moveTo>
                      <a:pt x="193" y="53"/>
                    </a:moveTo>
                    <a:lnTo>
                      <a:pt x="24" y="0"/>
                    </a:lnTo>
                    <a:lnTo>
                      <a:pt x="0" y="76"/>
                    </a:lnTo>
                    <a:lnTo>
                      <a:pt x="169" y="129"/>
                    </a:lnTo>
                    <a:lnTo>
                      <a:pt x="193" y="53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56" name="Freeform 128"/>
              <p:cNvSpPr>
                <a:spLocks/>
              </p:cNvSpPr>
              <p:nvPr/>
            </p:nvSpPr>
            <p:spPr bwMode="auto">
              <a:xfrm>
                <a:off x="3747" y="1393"/>
                <a:ext cx="75" cy="88"/>
              </a:xfrm>
              <a:custGeom>
                <a:avLst/>
                <a:gdLst>
                  <a:gd name="T0" fmla="*/ 280 w 300"/>
                  <a:gd name="T1" fmla="*/ 352 h 352"/>
                  <a:gd name="T2" fmla="*/ 300 w 300"/>
                  <a:gd name="T3" fmla="*/ 289 h 352"/>
                  <a:gd name="T4" fmla="*/ 61 w 300"/>
                  <a:gd name="T5" fmla="*/ 0 h 352"/>
                  <a:gd name="T6" fmla="*/ 0 w 300"/>
                  <a:gd name="T7" fmla="*/ 51 h 352"/>
                  <a:gd name="T8" fmla="*/ 238 w 300"/>
                  <a:gd name="T9" fmla="*/ 340 h 352"/>
                  <a:gd name="T10" fmla="*/ 258 w 300"/>
                  <a:gd name="T11" fmla="*/ 276 h 352"/>
                  <a:gd name="T12" fmla="*/ 280 w 300"/>
                  <a:gd name="T13" fmla="*/ 352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0" h="352">
                    <a:moveTo>
                      <a:pt x="280" y="352"/>
                    </a:moveTo>
                    <a:lnTo>
                      <a:pt x="300" y="289"/>
                    </a:lnTo>
                    <a:lnTo>
                      <a:pt x="61" y="0"/>
                    </a:lnTo>
                    <a:lnTo>
                      <a:pt x="0" y="51"/>
                    </a:lnTo>
                    <a:lnTo>
                      <a:pt x="238" y="340"/>
                    </a:lnTo>
                    <a:lnTo>
                      <a:pt x="258" y="276"/>
                    </a:lnTo>
                    <a:lnTo>
                      <a:pt x="280" y="35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57" name="Freeform 129"/>
              <p:cNvSpPr>
                <a:spLocks/>
              </p:cNvSpPr>
              <p:nvPr/>
            </p:nvSpPr>
            <p:spPr bwMode="auto">
              <a:xfrm>
                <a:off x="3817" y="1466"/>
                <a:ext cx="15" cy="15"/>
              </a:xfrm>
              <a:custGeom>
                <a:avLst/>
                <a:gdLst>
                  <a:gd name="T0" fmla="*/ 0 w 58"/>
                  <a:gd name="T1" fmla="*/ 63 h 63"/>
                  <a:gd name="T2" fmla="*/ 58 w 58"/>
                  <a:gd name="T3" fmla="*/ 47 h 63"/>
                  <a:gd name="T4" fmla="*/ 20 w 58"/>
                  <a:gd name="T5" fmla="*/ 0 h 63"/>
                  <a:gd name="T6" fmla="*/ 0 w 58"/>
                  <a:gd name="T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63">
                    <a:moveTo>
                      <a:pt x="0" y="63"/>
                    </a:moveTo>
                    <a:lnTo>
                      <a:pt x="58" y="47"/>
                    </a:lnTo>
                    <a:lnTo>
                      <a:pt x="20" y="0"/>
                    </a:lnTo>
                    <a:lnTo>
                      <a:pt x="0" y="63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58" name="Freeform 130"/>
              <p:cNvSpPr>
                <a:spLocks/>
              </p:cNvSpPr>
              <p:nvPr/>
            </p:nvSpPr>
            <p:spPr bwMode="auto">
              <a:xfrm>
                <a:off x="3722" y="1462"/>
                <a:ext cx="95" cy="44"/>
              </a:xfrm>
              <a:custGeom>
                <a:avLst/>
                <a:gdLst>
                  <a:gd name="T0" fmla="*/ 11 w 383"/>
                  <a:gd name="T1" fmla="*/ 137 h 176"/>
                  <a:gd name="T2" fmla="*/ 22 w 383"/>
                  <a:gd name="T3" fmla="*/ 176 h 176"/>
                  <a:gd name="T4" fmla="*/ 383 w 383"/>
                  <a:gd name="T5" fmla="*/ 76 h 176"/>
                  <a:gd name="T6" fmla="*/ 361 w 383"/>
                  <a:gd name="T7" fmla="*/ 0 h 176"/>
                  <a:gd name="T8" fmla="*/ 0 w 383"/>
                  <a:gd name="T9" fmla="*/ 100 h 176"/>
                  <a:gd name="T10" fmla="*/ 11 w 383"/>
                  <a:gd name="T11" fmla="*/ 13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3" h="176">
                    <a:moveTo>
                      <a:pt x="11" y="137"/>
                    </a:moveTo>
                    <a:lnTo>
                      <a:pt x="22" y="176"/>
                    </a:lnTo>
                    <a:lnTo>
                      <a:pt x="383" y="76"/>
                    </a:lnTo>
                    <a:lnTo>
                      <a:pt x="361" y="0"/>
                    </a:lnTo>
                    <a:lnTo>
                      <a:pt x="0" y="100"/>
                    </a:lnTo>
                    <a:lnTo>
                      <a:pt x="11" y="13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59" name="Freeform 131"/>
              <p:cNvSpPr>
                <a:spLocks/>
              </p:cNvSpPr>
              <p:nvPr/>
            </p:nvSpPr>
            <p:spPr bwMode="auto">
              <a:xfrm>
                <a:off x="3746" y="1588"/>
                <a:ext cx="49" cy="33"/>
              </a:xfrm>
              <a:custGeom>
                <a:avLst/>
                <a:gdLst>
                  <a:gd name="T0" fmla="*/ 169 w 193"/>
                  <a:gd name="T1" fmla="*/ 0 h 129"/>
                  <a:gd name="T2" fmla="*/ 0 w 193"/>
                  <a:gd name="T3" fmla="*/ 53 h 129"/>
                  <a:gd name="T4" fmla="*/ 24 w 193"/>
                  <a:gd name="T5" fmla="*/ 129 h 129"/>
                  <a:gd name="T6" fmla="*/ 193 w 193"/>
                  <a:gd name="T7" fmla="*/ 76 h 129"/>
                  <a:gd name="T8" fmla="*/ 169 w 193"/>
                  <a:gd name="T9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3" h="129">
                    <a:moveTo>
                      <a:pt x="169" y="0"/>
                    </a:moveTo>
                    <a:lnTo>
                      <a:pt x="0" y="53"/>
                    </a:lnTo>
                    <a:lnTo>
                      <a:pt x="24" y="129"/>
                    </a:lnTo>
                    <a:lnTo>
                      <a:pt x="193" y="76"/>
                    </a:lnTo>
                    <a:lnTo>
                      <a:pt x="169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60" name="Freeform 132"/>
              <p:cNvSpPr>
                <a:spLocks/>
              </p:cNvSpPr>
              <p:nvPr/>
            </p:nvSpPr>
            <p:spPr bwMode="auto">
              <a:xfrm>
                <a:off x="3714" y="1559"/>
                <a:ext cx="100" cy="44"/>
              </a:xfrm>
              <a:custGeom>
                <a:avLst/>
                <a:gdLst>
                  <a:gd name="T0" fmla="*/ 402 w 402"/>
                  <a:gd name="T1" fmla="*/ 162 h 175"/>
                  <a:gd name="T2" fmla="*/ 382 w 402"/>
                  <a:gd name="T3" fmla="*/ 100 h 175"/>
                  <a:gd name="T4" fmla="*/ 21 w 402"/>
                  <a:gd name="T5" fmla="*/ 0 h 175"/>
                  <a:gd name="T6" fmla="*/ 0 w 402"/>
                  <a:gd name="T7" fmla="*/ 76 h 175"/>
                  <a:gd name="T8" fmla="*/ 361 w 402"/>
                  <a:gd name="T9" fmla="*/ 175 h 175"/>
                  <a:gd name="T10" fmla="*/ 341 w 402"/>
                  <a:gd name="T11" fmla="*/ 112 h 175"/>
                  <a:gd name="T12" fmla="*/ 402 w 402"/>
                  <a:gd name="T13" fmla="*/ 162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2" h="175">
                    <a:moveTo>
                      <a:pt x="402" y="162"/>
                    </a:moveTo>
                    <a:lnTo>
                      <a:pt x="382" y="100"/>
                    </a:lnTo>
                    <a:lnTo>
                      <a:pt x="21" y="0"/>
                    </a:lnTo>
                    <a:lnTo>
                      <a:pt x="0" y="76"/>
                    </a:lnTo>
                    <a:lnTo>
                      <a:pt x="361" y="175"/>
                    </a:lnTo>
                    <a:lnTo>
                      <a:pt x="341" y="112"/>
                    </a:lnTo>
                    <a:lnTo>
                      <a:pt x="402" y="16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61" name="Freeform 133"/>
              <p:cNvSpPr>
                <a:spLocks/>
              </p:cNvSpPr>
              <p:nvPr/>
            </p:nvSpPr>
            <p:spPr bwMode="auto">
              <a:xfrm>
                <a:off x="3809" y="1584"/>
                <a:ext cx="15" cy="15"/>
              </a:xfrm>
              <a:custGeom>
                <a:avLst/>
                <a:gdLst>
                  <a:gd name="T0" fmla="*/ 20 w 59"/>
                  <a:gd name="T1" fmla="*/ 62 h 62"/>
                  <a:gd name="T2" fmla="*/ 59 w 59"/>
                  <a:gd name="T3" fmla="*/ 16 h 62"/>
                  <a:gd name="T4" fmla="*/ 0 w 59"/>
                  <a:gd name="T5" fmla="*/ 0 h 62"/>
                  <a:gd name="T6" fmla="*/ 20 w 59"/>
                  <a:gd name="T7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62">
                    <a:moveTo>
                      <a:pt x="20" y="62"/>
                    </a:moveTo>
                    <a:lnTo>
                      <a:pt x="59" y="16"/>
                    </a:lnTo>
                    <a:lnTo>
                      <a:pt x="0" y="0"/>
                    </a:lnTo>
                    <a:lnTo>
                      <a:pt x="20" y="6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62" name="Freeform 134"/>
              <p:cNvSpPr>
                <a:spLocks/>
              </p:cNvSpPr>
              <p:nvPr/>
            </p:nvSpPr>
            <p:spPr bwMode="auto">
              <a:xfrm>
                <a:off x="3739" y="1587"/>
                <a:ext cx="75" cy="85"/>
              </a:xfrm>
              <a:custGeom>
                <a:avLst/>
                <a:gdLst>
                  <a:gd name="T0" fmla="*/ 30 w 299"/>
                  <a:gd name="T1" fmla="*/ 314 h 339"/>
                  <a:gd name="T2" fmla="*/ 61 w 299"/>
                  <a:gd name="T3" fmla="*/ 339 h 339"/>
                  <a:gd name="T4" fmla="*/ 299 w 299"/>
                  <a:gd name="T5" fmla="*/ 50 h 339"/>
                  <a:gd name="T6" fmla="*/ 238 w 299"/>
                  <a:gd name="T7" fmla="*/ 0 h 339"/>
                  <a:gd name="T8" fmla="*/ 0 w 299"/>
                  <a:gd name="T9" fmla="*/ 289 h 339"/>
                  <a:gd name="T10" fmla="*/ 30 w 299"/>
                  <a:gd name="T11" fmla="*/ 314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9" h="339">
                    <a:moveTo>
                      <a:pt x="30" y="314"/>
                    </a:moveTo>
                    <a:lnTo>
                      <a:pt x="61" y="339"/>
                    </a:lnTo>
                    <a:lnTo>
                      <a:pt x="299" y="50"/>
                    </a:lnTo>
                    <a:lnTo>
                      <a:pt x="238" y="0"/>
                    </a:lnTo>
                    <a:lnTo>
                      <a:pt x="0" y="289"/>
                    </a:lnTo>
                    <a:lnTo>
                      <a:pt x="30" y="31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63" name="Rectangle 135"/>
              <p:cNvSpPr>
                <a:spLocks noChangeArrowheads="1"/>
              </p:cNvSpPr>
              <p:nvPr/>
            </p:nvSpPr>
            <p:spPr bwMode="auto">
              <a:xfrm>
                <a:off x="3891" y="1651"/>
                <a:ext cx="235" cy="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>
                  <a:spcBef>
                    <a:spcPct val="20000"/>
                  </a:spcBef>
                </a:pPr>
                <a:r>
                  <a:rPr lang="cs-CZ" sz="1000" i="1">
                    <a:solidFill>
                      <a:srgbClr val="1F1A17"/>
                    </a:solidFill>
                  </a:rPr>
                  <a:t>vzorek</a:t>
                </a:r>
                <a:endParaRPr lang="cs-CZ" sz="1400"/>
              </a:p>
            </p:txBody>
          </p:sp>
          <p:sp>
            <p:nvSpPr>
              <p:cNvPr id="22664" name="Freeform 136"/>
              <p:cNvSpPr>
                <a:spLocks/>
              </p:cNvSpPr>
              <p:nvPr/>
            </p:nvSpPr>
            <p:spPr bwMode="auto">
              <a:xfrm>
                <a:off x="3491" y="1423"/>
                <a:ext cx="40" cy="21"/>
              </a:xfrm>
              <a:custGeom>
                <a:avLst/>
                <a:gdLst>
                  <a:gd name="T0" fmla="*/ 161 w 161"/>
                  <a:gd name="T1" fmla="*/ 4 h 84"/>
                  <a:gd name="T2" fmla="*/ 159 w 161"/>
                  <a:gd name="T3" fmla="*/ 84 h 84"/>
                  <a:gd name="T4" fmla="*/ 0 w 161"/>
                  <a:gd name="T5" fmla="*/ 78 h 84"/>
                  <a:gd name="T6" fmla="*/ 2 w 161"/>
                  <a:gd name="T7" fmla="*/ 0 h 84"/>
                  <a:gd name="T8" fmla="*/ 161 w 161"/>
                  <a:gd name="T9" fmla="*/ 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1" h="84">
                    <a:moveTo>
                      <a:pt x="161" y="4"/>
                    </a:moveTo>
                    <a:lnTo>
                      <a:pt x="159" y="84"/>
                    </a:lnTo>
                    <a:lnTo>
                      <a:pt x="0" y="78"/>
                    </a:lnTo>
                    <a:lnTo>
                      <a:pt x="2" y="0"/>
                    </a:lnTo>
                    <a:lnTo>
                      <a:pt x="161" y="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65" name="Freeform 137"/>
              <p:cNvSpPr>
                <a:spLocks/>
              </p:cNvSpPr>
              <p:nvPr/>
            </p:nvSpPr>
            <p:spPr bwMode="auto">
              <a:xfrm>
                <a:off x="3590" y="1426"/>
                <a:ext cx="41" cy="21"/>
              </a:xfrm>
              <a:custGeom>
                <a:avLst/>
                <a:gdLst>
                  <a:gd name="T0" fmla="*/ 161 w 161"/>
                  <a:gd name="T1" fmla="*/ 5 h 84"/>
                  <a:gd name="T2" fmla="*/ 159 w 161"/>
                  <a:gd name="T3" fmla="*/ 84 h 84"/>
                  <a:gd name="T4" fmla="*/ 0 w 161"/>
                  <a:gd name="T5" fmla="*/ 78 h 84"/>
                  <a:gd name="T6" fmla="*/ 3 w 161"/>
                  <a:gd name="T7" fmla="*/ 0 h 84"/>
                  <a:gd name="T8" fmla="*/ 161 w 161"/>
                  <a:gd name="T9" fmla="*/ 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1" h="84">
                    <a:moveTo>
                      <a:pt x="161" y="5"/>
                    </a:moveTo>
                    <a:lnTo>
                      <a:pt x="159" y="84"/>
                    </a:lnTo>
                    <a:lnTo>
                      <a:pt x="0" y="78"/>
                    </a:lnTo>
                    <a:lnTo>
                      <a:pt x="3" y="0"/>
                    </a:lnTo>
                    <a:lnTo>
                      <a:pt x="161" y="5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66" name="Freeform 138"/>
              <p:cNvSpPr>
                <a:spLocks/>
              </p:cNvSpPr>
              <p:nvPr/>
            </p:nvSpPr>
            <p:spPr bwMode="auto">
              <a:xfrm>
                <a:off x="3690" y="1429"/>
                <a:ext cx="5" cy="20"/>
              </a:xfrm>
              <a:custGeom>
                <a:avLst/>
                <a:gdLst>
                  <a:gd name="T0" fmla="*/ 22 w 22"/>
                  <a:gd name="T1" fmla="*/ 1 h 80"/>
                  <a:gd name="T2" fmla="*/ 3 w 22"/>
                  <a:gd name="T3" fmla="*/ 0 h 80"/>
                  <a:gd name="T4" fmla="*/ 0 w 22"/>
                  <a:gd name="T5" fmla="*/ 80 h 80"/>
                  <a:gd name="T6" fmla="*/ 20 w 22"/>
                  <a:gd name="T7" fmla="*/ 80 h 80"/>
                  <a:gd name="T8" fmla="*/ 22 w 22"/>
                  <a:gd name="T9" fmla="*/ 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80">
                    <a:moveTo>
                      <a:pt x="22" y="1"/>
                    </a:moveTo>
                    <a:lnTo>
                      <a:pt x="3" y="0"/>
                    </a:lnTo>
                    <a:lnTo>
                      <a:pt x="0" y="80"/>
                    </a:lnTo>
                    <a:lnTo>
                      <a:pt x="20" y="80"/>
                    </a:lnTo>
                    <a:lnTo>
                      <a:pt x="22" y="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67" name="Freeform 139"/>
              <p:cNvSpPr>
                <a:spLocks/>
              </p:cNvSpPr>
              <p:nvPr/>
            </p:nvSpPr>
            <p:spPr bwMode="auto">
              <a:xfrm>
                <a:off x="3474" y="1626"/>
                <a:ext cx="41" cy="21"/>
              </a:xfrm>
              <a:custGeom>
                <a:avLst/>
                <a:gdLst>
                  <a:gd name="T0" fmla="*/ 158 w 161"/>
                  <a:gd name="T1" fmla="*/ 0 h 84"/>
                  <a:gd name="T2" fmla="*/ 161 w 161"/>
                  <a:gd name="T3" fmla="*/ 80 h 84"/>
                  <a:gd name="T4" fmla="*/ 2 w 161"/>
                  <a:gd name="T5" fmla="*/ 84 h 84"/>
                  <a:gd name="T6" fmla="*/ 0 w 161"/>
                  <a:gd name="T7" fmla="*/ 5 h 84"/>
                  <a:gd name="T8" fmla="*/ 158 w 161"/>
                  <a:gd name="T9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1" h="84">
                    <a:moveTo>
                      <a:pt x="158" y="0"/>
                    </a:moveTo>
                    <a:lnTo>
                      <a:pt x="161" y="80"/>
                    </a:lnTo>
                    <a:lnTo>
                      <a:pt x="2" y="84"/>
                    </a:lnTo>
                    <a:lnTo>
                      <a:pt x="0" y="5"/>
                    </a:lnTo>
                    <a:lnTo>
                      <a:pt x="158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68" name="Freeform 140"/>
              <p:cNvSpPr>
                <a:spLocks/>
              </p:cNvSpPr>
              <p:nvPr/>
            </p:nvSpPr>
            <p:spPr bwMode="auto">
              <a:xfrm>
                <a:off x="3574" y="1623"/>
                <a:ext cx="40" cy="21"/>
              </a:xfrm>
              <a:custGeom>
                <a:avLst/>
                <a:gdLst>
                  <a:gd name="T0" fmla="*/ 158 w 161"/>
                  <a:gd name="T1" fmla="*/ 0 h 84"/>
                  <a:gd name="T2" fmla="*/ 161 w 161"/>
                  <a:gd name="T3" fmla="*/ 79 h 84"/>
                  <a:gd name="T4" fmla="*/ 2 w 161"/>
                  <a:gd name="T5" fmla="*/ 84 h 84"/>
                  <a:gd name="T6" fmla="*/ 0 w 161"/>
                  <a:gd name="T7" fmla="*/ 5 h 84"/>
                  <a:gd name="T8" fmla="*/ 158 w 161"/>
                  <a:gd name="T9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1" h="84">
                    <a:moveTo>
                      <a:pt x="158" y="0"/>
                    </a:moveTo>
                    <a:lnTo>
                      <a:pt x="161" y="79"/>
                    </a:lnTo>
                    <a:lnTo>
                      <a:pt x="2" y="84"/>
                    </a:lnTo>
                    <a:lnTo>
                      <a:pt x="0" y="5"/>
                    </a:lnTo>
                    <a:lnTo>
                      <a:pt x="158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69" name="Freeform 141"/>
              <p:cNvSpPr>
                <a:spLocks/>
              </p:cNvSpPr>
              <p:nvPr/>
            </p:nvSpPr>
            <p:spPr bwMode="auto">
              <a:xfrm>
                <a:off x="3673" y="1621"/>
                <a:ext cx="6" cy="20"/>
              </a:xfrm>
              <a:custGeom>
                <a:avLst/>
                <a:gdLst>
                  <a:gd name="T0" fmla="*/ 20 w 22"/>
                  <a:gd name="T1" fmla="*/ 0 h 80"/>
                  <a:gd name="T2" fmla="*/ 0 w 22"/>
                  <a:gd name="T3" fmla="*/ 0 h 80"/>
                  <a:gd name="T4" fmla="*/ 2 w 22"/>
                  <a:gd name="T5" fmla="*/ 80 h 80"/>
                  <a:gd name="T6" fmla="*/ 22 w 22"/>
                  <a:gd name="T7" fmla="*/ 79 h 80"/>
                  <a:gd name="T8" fmla="*/ 20 w 22"/>
                  <a:gd name="T9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80">
                    <a:moveTo>
                      <a:pt x="20" y="0"/>
                    </a:moveTo>
                    <a:lnTo>
                      <a:pt x="0" y="0"/>
                    </a:lnTo>
                    <a:lnTo>
                      <a:pt x="2" y="80"/>
                    </a:lnTo>
                    <a:lnTo>
                      <a:pt x="22" y="79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70" name="Rectangle 142"/>
              <p:cNvSpPr>
                <a:spLocks noChangeArrowheads="1"/>
              </p:cNvSpPr>
              <p:nvPr/>
            </p:nvSpPr>
            <p:spPr bwMode="auto">
              <a:xfrm>
                <a:off x="3059" y="1737"/>
                <a:ext cx="1196" cy="1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>
                  <a:spcBef>
                    <a:spcPct val="20000"/>
                  </a:spcBef>
                </a:pPr>
                <a:r>
                  <a:rPr lang="cs-CZ" sz="1500" i="1">
                    <a:solidFill>
                      <a:srgbClr val="1F1A17"/>
                    </a:solidFill>
                  </a:rPr>
                  <a:t>mikroskopický objektiv</a:t>
                </a:r>
                <a:endParaRPr lang="cs-CZ" sz="1400"/>
              </a:p>
            </p:txBody>
          </p:sp>
          <p:sp>
            <p:nvSpPr>
              <p:cNvPr id="22671" name="Rectangle 143"/>
              <p:cNvSpPr>
                <a:spLocks noChangeArrowheads="1"/>
              </p:cNvSpPr>
              <p:nvPr/>
            </p:nvSpPr>
            <p:spPr bwMode="auto">
              <a:xfrm>
                <a:off x="4495" y="1723"/>
                <a:ext cx="1169" cy="1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>
                  <a:spcBef>
                    <a:spcPct val="20000"/>
                  </a:spcBef>
                </a:pPr>
                <a:r>
                  <a:rPr lang="cs-CZ" sz="1500" i="1">
                    <a:solidFill>
                      <a:srgbClr val="1F1A17"/>
                    </a:solidFill>
                  </a:rPr>
                  <a:t>čočka s grad.ind.lomu</a:t>
                </a:r>
                <a:endParaRPr lang="cs-CZ" sz="1400"/>
              </a:p>
            </p:txBody>
          </p:sp>
          <p:sp>
            <p:nvSpPr>
              <p:cNvPr id="22672" name="Rectangle 144"/>
              <p:cNvSpPr>
                <a:spLocks noChangeArrowheads="1"/>
              </p:cNvSpPr>
              <p:nvPr/>
            </p:nvSpPr>
            <p:spPr bwMode="auto">
              <a:xfrm>
                <a:off x="4758" y="1657"/>
                <a:ext cx="628" cy="5"/>
              </a:xfrm>
              <a:prstGeom prst="rect">
                <a:avLst/>
              </a:prstGeom>
              <a:solidFill>
                <a:srgbClr val="75C5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73" name="Rectangle 145"/>
              <p:cNvSpPr>
                <a:spLocks noChangeArrowheads="1"/>
              </p:cNvSpPr>
              <p:nvPr/>
            </p:nvSpPr>
            <p:spPr bwMode="auto">
              <a:xfrm>
                <a:off x="4758" y="1652"/>
                <a:ext cx="628" cy="10"/>
              </a:xfrm>
              <a:prstGeom prst="rect">
                <a:avLst/>
              </a:prstGeom>
              <a:solidFill>
                <a:srgbClr val="75C5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74" name="Rectangle 146"/>
              <p:cNvSpPr>
                <a:spLocks noChangeArrowheads="1"/>
              </p:cNvSpPr>
              <p:nvPr/>
            </p:nvSpPr>
            <p:spPr bwMode="auto">
              <a:xfrm>
                <a:off x="4758" y="1646"/>
                <a:ext cx="628" cy="11"/>
              </a:xfrm>
              <a:prstGeom prst="rect">
                <a:avLst/>
              </a:prstGeom>
              <a:solidFill>
                <a:srgbClr val="7AC7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75" name="Rectangle 147"/>
              <p:cNvSpPr>
                <a:spLocks noChangeArrowheads="1"/>
              </p:cNvSpPr>
              <p:nvPr/>
            </p:nvSpPr>
            <p:spPr bwMode="auto">
              <a:xfrm>
                <a:off x="4758" y="1641"/>
                <a:ext cx="628" cy="11"/>
              </a:xfrm>
              <a:prstGeom prst="rect">
                <a:avLst/>
              </a:prstGeom>
              <a:solidFill>
                <a:srgbClr val="7FC8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76" name="Rectangle 148"/>
              <p:cNvSpPr>
                <a:spLocks noChangeArrowheads="1"/>
              </p:cNvSpPr>
              <p:nvPr/>
            </p:nvSpPr>
            <p:spPr bwMode="auto">
              <a:xfrm>
                <a:off x="4758" y="1635"/>
                <a:ext cx="628" cy="11"/>
              </a:xfrm>
              <a:prstGeom prst="rect">
                <a:avLst/>
              </a:prstGeom>
              <a:solidFill>
                <a:srgbClr val="84CA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77" name="Rectangle 149"/>
              <p:cNvSpPr>
                <a:spLocks noChangeArrowheads="1"/>
              </p:cNvSpPr>
              <p:nvPr/>
            </p:nvSpPr>
            <p:spPr bwMode="auto">
              <a:xfrm>
                <a:off x="4758" y="1630"/>
                <a:ext cx="628" cy="11"/>
              </a:xfrm>
              <a:prstGeom prst="rect">
                <a:avLst/>
              </a:prstGeom>
              <a:solidFill>
                <a:srgbClr val="89CC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78" name="Rectangle 150"/>
              <p:cNvSpPr>
                <a:spLocks noChangeArrowheads="1"/>
              </p:cNvSpPr>
              <p:nvPr/>
            </p:nvSpPr>
            <p:spPr bwMode="auto">
              <a:xfrm>
                <a:off x="4758" y="1625"/>
                <a:ext cx="628" cy="10"/>
              </a:xfrm>
              <a:prstGeom prst="rect">
                <a:avLst/>
              </a:prstGeom>
              <a:solidFill>
                <a:srgbClr val="8DC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79" name="Rectangle 151"/>
              <p:cNvSpPr>
                <a:spLocks noChangeArrowheads="1"/>
              </p:cNvSpPr>
              <p:nvPr/>
            </p:nvSpPr>
            <p:spPr bwMode="auto">
              <a:xfrm>
                <a:off x="4758" y="1619"/>
                <a:ext cx="628" cy="11"/>
              </a:xfrm>
              <a:prstGeom prst="rect">
                <a:avLst/>
              </a:prstGeom>
              <a:solidFill>
                <a:srgbClr val="91CF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80" name="Rectangle 152"/>
              <p:cNvSpPr>
                <a:spLocks noChangeArrowheads="1"/>
              </p:cNvSpPr>
              <p:nvPr/>
            </p:nvSpPr>
            <p:spPr bwMode="auto">
              <a:xfrm>
                <a:off x="4758" y="1614"/>
                <a:ext cx="628" cy="11"/>
              </a:xfrm>
              <a:prstGeom prst="rect">
                <a:avLst/>
              </a:prstGeom>
              <a:solidFill>
                <a:srgbClr val="96D1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81" name="Rectangle 153"/>
              <p:cNvSpPr>
                <a:spLocks noChangeArrowheads="1"/>
              </p:cNvSpPr>
              <p:nvPr/>
            </p:nvSpPr>
            <p:spPr bwMode="auto">
              <a:xfrm>
                <a:off x="4758" y="1609"/>
                <a:ext cx="628" cy="10"/>
              </a:xfrm>
              <a:prstGeom prst="rect">
                <a:avLst/>
              </a:prstGeom>
              <a:solidFill>
                <a:srgbClr val="9DD4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82" name="Rectangle 154"/>
              <p:cNvSpPr>
                <a:spLocks noChangeArrowheads="1"/>
              </p:cNvSpPr>
              <p:nvPr/>
            </p:nvSpPr>
            <p:spPr bwMode="auto">
              <a:xfrm>
                <a:off x="4758" y="1603"/>
                <a:ext cx="628" cy="11"/>
              </a:xfrm>
              <a:prstGeom prst="rect">
                <a:avLst/>
              </a:prstGeom>
              <a:solidFill>
                <a:srgbClr val="A2D6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83" name="Rectangle 155"/>
              <p:cNvSpPr>
                <a:spLocks noChangeArrowheads="1"/>
              </p:cNvSpPr>
              <p:nvPr/>
            </p:nvSpPr>
            <p:spPr bwMode="auto">
              <a:xfrm>
                <a:off x="4758" y="1598"/>
                <a:ext cx="628" cy="11"/>
              </a:xfrm>
              <a:prstGeom prst="rect">
                <a:avLst/>
              </a:prstGeom>
              <a:solidFill>
                <a:srgbClr val="A8D8F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84" name="Rectangle 156"/>
              <p:cNvSpPr>
                <a:spLocks noChangeArrowheads="1"/>
              </p:cNvSpPr>
              <p:nvPr/>
            </p:nvSpPr>
            <p:spPr bwMode="auto">
              <a:xfrm>
                <a:off x="4758" y="1593"/>
                <a:ext cx="628" cy="10"/>
              </a:xfrm>
              <a:prstGeom prst="rect">
                <a:avLst/>
              </a:prstGeom>
              <a:solidFill>
                <a:srgbClr val="ADDB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85" name="Rectangle 157"/>
              <p:cNvSpPr>
                <a:spLocks noChangeArrowheads="1"/>
              </p:cNvSpPr>
              <p:nvPr/>
            </p:nvSpPr>
            <p:spPr bwMode="auto">
              <a:xfrm>
                <a:off x="4758" y="1587"/>
                <a:ext cx="628" cy="11"/>
              </a:xfrm>
              <a:prstGeom prst="rect">
                <a:avLst/>
              </a:prstGeom>
              <a:solidFill>
                <a:srgbClr val="B2DD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86" name="Rectangle 158"/>
              <p:cNvSpPr>
                <a:spLocks noChangeArrowheads="1"/>
              </p:cNvSpPr>
              <p:nvPr/>
            </p:nvSpPr>
            <p:spPr bwMode="auto">
              <a:xfrm>
                <a:off x="4758" y="1582"/>
                <a:ext cx="628" cy="11"/>
              </a:xfrm>
              <a:prstGeom prst="rect">
                <a:avLst/>
              </a:prstGeom>
              <a:solidFill>
                <a:srgbClr val="B8E0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87" name="Rectangle 159"/>
              <p:cNvSpPr>
                <a:spLocks noChangeArrowheads="1"/>
              </p:cNvSpPr>
              <p:nvPr/>
            </p:nvSpPr>
            <p:spPr bwMode="auto">
              <a:xfrm>
                <a:off x="4758" y="1576"/>
                <a:ext cx="628" cy="11"/>
              </a:xfrm>
              <a:prstGeom prst="rect">
                <a:avLst/>
              </a:prstGeom>
              <a:solidFill>
                <a:srgbClr val="BDE2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88" name="Rectangle 160"/>
              <p:cNvSpPr>
                <a:spLocks noChangeArrowheads="1"/>
              </p:cNvSpPr>
              <p:nvPr/>
            </p:nvSpPr>
            <p:spPr bwMode="auto">
              <a:xfrm>
                <a:off x="4758" y="1571"/>
                <a:ext cx="628" cy="11"/>
              </a:xfrm>
              <a:prstGeom prst="rect">
                <a:avLst/>
              </a:prstGeom>
              <a:solidFill>
                <a:srgbClr val="C2E4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89" name="Rectangle 161"/>
              <p:cNvSpPr>
                <a:spLocks noChangeArrowheads="1"/>
              </p:cNvSpPr>
              <p:nvPr/>
            </p:nvSpPr>
            <p:spPr bwMode="auto">
              <a:xfrm>
                <a:off x="4758" y="1566"/>
                <a:ext cx="628" cy="10"/>
              </a:xfrm>
              <a:prstGeom prst="rect">
                <a:avLst/>
              </a:prstGeom>
              <a:solidFill>
                <a:srgbClr val="C6E6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90" name="Rectangle 162"/>
              <p:cNvSpPr>
                <a:spLocks noChangeArrowheads="1"/>
              </p:cNvSpPr>
              <p:nvPr/>
            </p:nvSpPr>
            <p:spPr bwMode="auto">
              <a:xfrm>
                <a:off x="4758" y="1560"/>
                <a:ext cx="628" cy="11"/>
              </a:xfrm>
              <a:prstGeom prst="rect">
                <a:avLst/>
              </a:prstGeom>
              <a:solidFill>
                <a:srgbClr val="CEE9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91" name="Rectangle 163"/>
              <p:cNvSpPr>
                <a:spLocks noChangeArrowheads="1"/>
              </p:cNvSpPr>
              <p:nvPr/>
            </p:nvSpPr>
            <p:spPr bwMode="auto">
              <a:xfrm>
                <a:off x="4758" y="1555"/>
                <a:ext cx="628" cy="11"/>
              </a:xfrm>
              <a:prstGeom prst="rect">
                <a:avLst/>
              </a:prstGeom>
              <a:solidFill>
                <a:srgbClr val="D5EC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92" name="Rectangle 164"/>
              <p:cNvSpPr>
                <a:spLocks noChangeArrowheads="1"/>
              </p:cNvSpPr>
              <p:nvPr/>
            </p:nvSpPr>
            <p:spPr bwMode="auto">
              <a:xfrm>
                <a:off x="4758" y="1550"/>
                <a:ext cx="628" cy="10"/>
              </a:xfrm>
              <a:prstGeom prst="rect">
                <a:avLst/>
              </a:prstGeom>
              <a:solidFill>
                <a:srgbClr val="DDEF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93" name="Rectangle 165"/>
              <p:cNvSpPr>
                <a:spLocks noChangeArrowheads="1"/>
              </p:cNvSpPr>
              <p:nvPr/>
            </p:nvSpPr>
            <p:spPr bwMode="auto">
              <a:xfrm>
                <a:off x="4758" y="1544"/>
                <a:ext cx="628" cy="11"/>
              </a:xfrm>
              <a:prstGeom prst="rect">
                <a:avLst/>
              </a:prstGeom>
              <a:solidFill>
                <a:srgbClr val="E3F2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94" name="Rectangle 166"/>
              <p:cNvSpPr>
                <a:spLocks noChangeArrowheads="1"/>
              </p:cNvSpPr>
              <p:nvPr/>
            </p:nvSpPr>
            <p:spPr bwMode="auto">
              <a:xfrm>
                <a:off x="4758" y="1539"/>
                <a:ext cx="628" cy="11"/>
              </a:xfrm>
              <a:prstGeom prst="rect">
                <a:avLst/>
              </a:prstGeom>
              <a:solidFill>
                <a:srgbClr val="EAF5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95" name="Rectangle 167"/>
              <p:cNvSpPr>
                <a:spLocks noChangeArrowheads="1"/>
              </p:cNvSpPr>
              <p:nvPr/>
            </p:nvSpPr>
            <p:spPr bwMode="auto">
              <a:xfrm>
                <a:off x="4758" y="1533"/>
                <a:ext cx="628" cy="11"/>
              </a:xfrm>
              <a:prstGeom prst="rect">
                <a:avLst/>
              </a:prstGeom>
              <a:solidFill>
                <a:srgbClr val="F0F8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96" name="Rectangle 168"/>
              <p:cNvSpPr>
                <a:spLocks noChangeArrowheads="1"/>
              </p:cNvSpPr>
              <p:nvPr/>
            </p:nvSpPr>
            <p:spPr bwMode="auto">
              <a:xfrm>
                <a:off x="4758" y="1528"/>
                <a:ext cx="628" cy="11"/>
              </a:xfrm>
              <a:prstGeom prst="rect">
                <a:avLst/>
              </a:prstGeom>
              <a:solidFill>
                <a:srgbClr val="F5FA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97" name="Rectangle 169"/>
              <p:cNvSpPr>
                <a:spLocks noChangeArrowheads="1"/>
              </p:cNvSpPr>
              <p:nvPr/>
            </p:nvSpPr>
            <p:spPr bwMode="auto">
              <a:xfrm>
                <a:off x="4758" y="1523"/>
                <a:ext cx="628" cy="10"/>
              </a:xfrm>
              <a:prstGeom prst="rect">
                <a:avLst/>
              </a:prstGeom>
              <a:solidFill>
                <a:srgbClr val="FBFD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98" name="Rectangle 170"/>
              <p:cNvSpPr>
                <a:spLocks noChangeArrowheads="1"/>
              </p:cNvSpPr>
              <p:nvPr/>
            </p:nvSpPr>
            <p:spPr bwMode="auto">
              <a:xfrm>
                <a:off x="4758" y="1517"/>
                <a:ext cx="628" cy="11"/>
              </a:xfrm>
              <a:prstGeom prst="rect">
                <a:avLst/>
              </a:prstGeom>
              <a:solidFill>
                <a:srgbClr val="FCFE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699" name="Rectangle 171"/>
              <p:cNvSpPr>
                <a:spLocks noChangeArrowheads="1"/>
              </p:cNvSpPr>
              <p:nvPr/>
            </p:nvSpPr>
            <p:spPr bwMode="auto">
              <a:xfrm>
                <a:off x="4758" y="1512"/>
                <a:ext cx="628" cy="11"/>
              </a:xfrm>
              <a:prstGeom prst="rect">
                <a:avLst/>
              </a:prstGeom>
              <a:solidFill>
                <a:srgbClr val="F7FB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00" name="Rectangle 172"/>
              <p:cNvSpPr>
                <a:spLocks noChangeArrowheads="1"/>
              </p:cNvSpPr>
              <p:nvPr/>
            </p:nvSpPr>
            <p:spPr bwMode="auto">
              <a:xfrm>
                <a:off x="4758" y="1507"/>
                <a:ext cx="628" cy="10"/>
              </a:xfrm>
              <a:prstGeom prst="rect">
                <a:avLst/>
              </a:prstGeom>
              <a:solidFill>
                <a:srgbClr val="F1F8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01" name="Rectangle 173"/>
              <p:cNvSpPr>
                <a:spLocks noChangeArrowheads="1"/>
              </p:cNvSpPr>
              <p:nvPr/>
            </p:nvSpPr>
            <p:spPr bwMode="auto">
              <a:xfrm>
                <a:off x="4758" y="1501"/>
                <a:ext cx="628" cy="11"/>
              </a:xfrm>
              <a:prstGeom prst="rect">
                <a:avLst/>
              </a:prstGeom>
              <a:solidFill>
                <a:srgbClr val="EBF6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02" name="Rectangle 174"/>
              <p:cNvSpPr>
                <a:spLocks noChangeArrowheads="1"/>
              </p:cNvSpPr>
              <p:nvPr/>
            </p:nvSpPr>
            <p:spPr bwMode="auto">
              <a:xfrm>
                <a:off x="4758" y="1496"/>
                <a:ext cx="628" cy="11"/>
              </a:xfrm>
              <a:prstGeom prst="rect">
                <a:avLst/>
              </a:prstGeom>
              <a:solidFill>
                <a:srgbClr val="E5F3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03" name="Rectangle 175"/>
              <p:cNvSpPr>
                <a:spLocks noChangeArrowheads="1"/>
              </p:cNvSpPr>
              <p:nvPr/>
            </p:nvSpPr>
            <p:spPr bwMode="auto">
              <a:xfrm>
                <a:off x="4758" y="1490"/>
                <a:ext cx="628" cy="11"/>
              </a:xfrm>
              <a:prstGeom prst="rect">
                <a:avLst/>
              </a:prstGeom>
              <a:solidFill>
                <a:srgbClr val="DFF0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04" name="Rectangle 176"/>
              <p:cNvSpPr>
                <a:spLocks noChangeArrowheads="1"/>
              </p:cNvSpPr>
              <p:nvPr/>
            </p:nvSpPr>
            <p:spPr bwMode="auto">
              <a:xfrm>
                <a:off x="4758" y="1485"/>
                <a:ext cx="628" cy="11"/>
              </a:xfrm>
              <a:prstGeom prst="rect">
                <a:avLst/>
              </a:prstGeom>
              <a:solidFill>
                <a:srgbClr val="D8ED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05" name="Rectangle 177"/>
              <p:cNvSpPr>
                <a:spLocks noChangeArrowheads="1"/>
              </p:cNvSpPr>
              <p:nvPr/>
            </p:nvSpPr>
            <p:spPr bwMode="auto">
              <a:xfrm>
                <a:off x="4758" y="1480"/>
                <a:ext cx="628" cy="10"/>
              </a:xfrm>
              <a:prstGeom prst="rect">
                <a:avLst/>
              </a:prstGeom>
              <a:solidFill>
                <a:srgbClr val="D1EB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06" name="Rectangle 178"/>
              <p:cNvSpPr>
                <a:spLocks noChangeArrowheads="1"/>
              </p:cNvSpPr>
              <p:nvPr/>
            </p:nvSpPr>
            <p:spPr bwMode="auto">
              <a:xfrm>
                <a:off x="4758" y="1474"/>
                <a:ext cx="628" cy="11"/>
              </a:xfrm>
              <a:prstGeom prst="rect">
                <a:avLst/>
              </a:prstGeom>
              <a:solidFill>
                <a:srgbClr val="CAE8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07" name="Rectangle 179"/>
              <p:cNvSpPr>
                <a:spLocks noChangeArrowheads="1"/>
              </p:cNvSpPr>
              <p:nvPr/>
            </p:nvSpPr>
            <p:spPr bwMode="auto">
              <a:xfrm>
                <a:off x="4758" y="1469"/>
                <a:ext cx="628" cy="11"/>
              </a:xfrm>
              <a:prstGeom prst="rect">
                <a:avLst/>
              </a:prstGeom>
              <a:solidFill>
                <a:srgbClr val="C4E5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08" name="Rectangle 180"/>
              <p:cNvSpPr>
                <a:spLocks noChangeArrowheads="1"/>
              </p:cNvSpPr>
              <p:nvPr/>
            </p:nvSpPr>
            <p:spPr bwMode="auto">
              <a:xfrm>
                <a:off x="4758" y="1464"/>
                <a:ext cx="628" cy="10"/>
              </a:xfrm>
              <a:prstGeom prst="rect">
                <a:avLst/>
              </a:prstGeom>
              <a:solidFill>
                <a:srgbClr val="BFE3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09" name="Rectangle 181"/>
              <p:cNvSpPr>
                <a:spLocks noChangeArrowheads="1"/>
              </p:cNvSpPr>
              <p:nvPr/>
            </p:nvSpPr>
            <p:spPr bwMode="auto">
              <a:xfrm>
                <a:off x="4758" y="1458"/>
                <a:ext cx="628" cy="11"/>
              </a:xfrm>
              <a:prstGeom prst="rect">
                <a:avLst/>
              </a:prstGeom>
              <a:solidFill>
                <a:srgbClr val="BBE1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10" name="Rectangle 182"/>
              <p:cNvSpPr>
                <a:spLocks noChangeArrowheads="1"/>
              </p:cNvSpPr>
              <p:nvPr/>
            </p:nvSpPr>
            <p:spPr bwMode="auto">
              <a:xfrm>
                <a:off x="4758" y="1453"/>
                <a:ext cx="628" cy="11"/>
              </a:xfrm>
              <a:prstGeom prst="rect">
                <a:avLst/>
              </a:prstGeom>
              <a:solidFill>
                <a:srgbClr val="B6DE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11" name="Rectangle 183"/>
              <p:cNvSpPr>
                <a:spLocks noChangeArrowheads="1"/>
              </p:cNvSpPr>
              <p:nvPr/>
            </p:nvSpPr>
            <p:spPr bwMode="auto">
              <a:xfrm>
                <a:off x="4758" y="1447"/>
                <a:ext cx="628" cy="11"/>
              </a:xfrm>
              <a:prstGeom prst="rect">
                <a:avLst/>
              </a:prstGeom>
              <a:solidFill>
                <a:srgbClr val="B1DC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12" name="Rectangle 184"/>
              <p:cNvSpPr>
                <a:spLocks noChangeArrowheads="1"/>
              </p:cNvSpPr>
              <p:nvPr/>
            </p:nvSpPr>
            <p:spPr bwMode="auto">
              <a:xfrm>
                <a:off x="4758" y="1442"/>
                <a:ext cx="628" cy="11"/>
              </a:xfrm>
              <a:prstGeom prst="rect">
                <a:avLst/>
              </a:prstGeom>
              <a:solidFill>
                <a:srgbClr val="ACDAF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13" name="Rectangle 185"/>
              <p:cNvSpPr>
                <a:spLocks noChangeArrowheads="1"/>
              </p:cNvSpPr>
              <p:nvPr/>
            </p:nvSpPr>
            <p:spPr bwMode="auto">
              <a:xfrm>
                <a:off x="4758" y="1437"/>
                <a:ext cx="628" cy="10"/>
              </a:xfrm>
              <a:prstGeom prst="rect">
                <a:avLst/>
              </a:prstGeom>
              <a:solidFill>
                <a:srgbClr val="A6D8F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14" name="Rectangle 186"/>
              <p:cNvSpPr>
                <a:spLocks noChangeArrowheads="1"/>
              </p:cNvSpPr>
              <p:nvPr/>
            </p:nvSpPr>
            <p:spPr bwMode="auto">
              <a:xfrm>
                <a:off x="4758" y="1431"/>
                <a:ext cx="628" cy="11"/>
              </a:xfrm>
              <a:prstGeom prst="rect">
                <a:avLst/>
              </a:prstGeom>
              <a:solidFill>
                <a:srgbClr val="A1D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15" name="Rectangle 187"/>
              <p:cNvSpPr>
                <a:spLocks noChangeArrowheads="1"/>
              </p:cNvSpPr>
              <p:nvPr/>
            </p:nvSpPr>
            <p:spPr bwMode="auto">
              <a:xfrm>
                <a:off x="4758" y="1426"/>
                <a:ext cx="628" cy="11"/>
              </a:xfrm>
              <a:prstGeom prst="rect">
                <a:avLst/>
              </a:prstGeom>
              <a:solidFill>
                <a:srgbClr val="9BD3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16" name="Rectangle 188"/>
              <p:cNvSpPr>
                <a:spLocks noChangeArrowheads="1"/>
              </p:cNvSpPr>
              <p:nvPr/>
            </p:nvSpPr>
            <p:spPr bwMode="auto">
              <a:xfrm>
                <a:off x="4758" y="1421"/>
                <a:ext cx="628" cy="10"/>
              </a:xfrm>
              <a:prstGeom prst="rect">
                <a:avLst/>
              </a:prstGeom>
              <a:solidFill>
                <a:srgbClr val="95D1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17" name="Rectangle 189"/>
              <p:cNvSpPr>
                <a:spLocks noChangeArrowheads="1"/>
              </p:cNvSpPr>
              <p:nvPr/>
            </p:nvSpPr>
            <p:spPr bwMode="auto">
              <a:xfrm>
                <a:off x="4758" y="1415"/>
                <a:ext cx="628" cy="11"/>
              </a:xfrm>
              <a:prstGeom prst="rect">
                <a:avLst/>
              </a:prstGeom>
              <a:solidFill>
                <a:srgbClr val="91CF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18" name="Rectangle 190"/>
              <p:cNvSpPr>
                <a:spLocks noChangeArrowheads="1"/>
              </p:cNvSpPr>
              <p:nvPr/>
            </p:nvSpPr>
            <p:spPr bwMode="auto">
              <a:xfrm>
                <a:off x="4758" y="1410"/>
                <a:ext cx="628" cy="11"/>
              </a:xfrm>
              <a:prstGeom prst="rect">
                <a:avLst/>
              </a:prstGeom>
              <a:solidFill>
                <a:srgbClr val="8DC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19" name="Rectangle 191"/>
              <p:cNvSpPr>
                <a:spLocks noChangeArrowheads="1"/>
              </p:cNvSpPr>
              <p:nvPr/>
            </p:nvSpPr>
            <p:spPr bwMode="auto">
              <a:xfrm>
                <a:off x="4758" y="1405"/>
                <a:ext cx="628" cy="10"/>
              </a:xfrm>
              <a:prstGeom prst="rect">
                <a:avLst/>
              </a:prstGeom>
              <a:solidFill>
                <a:srgbClr val="89CC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20" name="Rectangle 192"/>
              <p:cNvSpPr>
                <a:spLocks noChangeArrowheads="1"/>
              </p:cNvSpPr>
              <p:nvPr/>
            </p:nvSpPr>
            <p:spPr bwMode="auto">
              <a:xfrm>
                <a:off x="4758" y="1399"/>
                <a:ext cx="628" cy="11"/>
              </a:xfrm>
              <a:prstGeom prst="rect">
                <a:avLst/>
              </a:prstGeom>
              <a:solidFill>
                <a:srgbClr val="84CA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21" name="Rectangle 193"/>
              <p:cNvSpPr>
                <a:spLocks noChangeArrowheads="1"/>
              </p:cNvSpPr>
              <p:nvPr/>
            </p:nvSpPr>
            <p:spPr bwMode="auto">
              <a:xfrm>
                <a:off x="4758" y="1394"/>
                <a:ext cx="628" cy="11"/>
              </a:xfrm>
              <a:prstGeom prst="rect">
                <a:avLst/>
              </a:prstGeom>
              <a:solidFill>
                <a:srgbClr val="7FC8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22" name="Rectangle 194"/>
              <p:cNvSpPr>
                <a:spLocks noChangeArrowheads="1"/>
              </p:cNvSpPr>
              <p:nvPr/>
            </p:nvSpPr>
            <p:spPr bwMode="auto">
              <a:xfrm>
                <a:off x="4758" y="1394"/>
                <a:ext cx="628" cy="5"/>
              </a:xfrm>
              <a:prstGeom prst="rect">
                <a:avLst/>
              </a:prstGeom>
              <a:solidFill>
                <a:srgbClr val="75C5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23" name="Rectangle 195"/>
              <p:cNvSpPr>
                <a:spLocks noChangeArrowheads="1"/>
              </p:cNvSpPr>
              <p:nvPr/>
            </p:nvSpPr>
            <p:spPr bwMode="auto">
              <a:xfrm>
                <a:off x="4758" y="1394"/>
                <a:ext cx="628" cy="0"/>
              </a:xfrm>
              <a:prstGeom prst="rect">
                <a:avLst/>
              </a:prstGeom>
              <a:solidFill>
                <a:srgbClr val="75C5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24" name="Rectangle 196"/>
              <p:cNvSpPr>
                <a:spLocks noChangeArrowheads="1"/>
              </p:cNvSpPr>
              <p:nvPr/>
            </p:nvSpPr>
            <p:spPr bwMode="auto">
              <a:xfrm>
                <a:off x="4758" y="1394"/>
                <a:ext cx="628" cy="268"/>
              </a:xfrm>
              <a:prstGeom prst="rect">
                <a:avLst/>
              </a:prstGeom>
              <a:noFill/>
              <a:ln w="3175">
                <a:solidFill>
                  <a:srgbClr val="1F1A17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25" name="Freeform 197"/>
              <p:cNvSpPr>
                <a:spLocks/>
              </p:cNvSpPr>
              <p:nvPr/>
            </p:nvSpPr>
            <p:spPr bwMode="auto">
              <a:xfrm>
                <a:off x="4562" y="1443"/>
                <a:ext cx="196" cy="23"/>
              </a:xfrm>
              <a:custGeom>
                <a:avLst/>
                <a:gdLst>
                  <a:gd name="T0" fmla="*/ 785 w 785"/>
                  <a:gd name="T1" fmla="*/ 80 h 89"/>
                  <a:gd name="T2" fmla="*/ 784 w 785"/>
                  <a:gd name="T3" fmla="*/ 0 h 89"/>
                  <a:gd name="T4" fmla="*/ 0 w 785"/>
                  <a:gd name="T5" fmla="*/ 10 h 89"/>
                  <a:gd name="T6" fmla="*/ 2 w 785"/>
                  <a:gd name="T7" fmla="*/ 89 h 89"/>
                  <a:gd name="T8" fmla="*/ 785 w 785"/>
                  <a:gd name="T9" fmla="*/ 80 h 89"/>
                  <a:gd name="T10" fmla="*/ 785 w 785"/>
                  <a:gd name="T11" fmla="*/ 80 h 89"/>
                  <a:gd name="T12" fmla="*/ 785 w 785"/>
                  <a:gd name="T13" fmla="*/ 80 h 89"/>
                  <a:gd name="T14" fmla="*/ 785 w 785"/>
                  <a:gd name="T15" fmla="*/ 80 h 89"/>
                  <a:gd name="T16" fmla="*/ 785 w 785"/>
                  <a:gd name="T17" fmla="*/ 8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85" h="89">
                    <a:moveTo>
                      <a:pt x="785" y="80"/>
                    </a:moveTo>
                    <a:lnTo>
                      <a:pt x="784" y="0"/>
                    </a:lnTo>
                    <a:lnTo>
                      <a:pt x="0" y="10"/>
                    </a:lnTo>
                    <a:lnTo>
                      <a:pt x="2" y="89"/>
                    </a:lnTo>
                    <a:lnTo>
                      <a:pt x="785" y="80"/>
                    </a:lnTo>
                    <a:lnTo>
                      <a:pt x="785" y="80"/>
                    </a:lnTo>
                    <a:lnTo>
                      <a:pt x="785" y="80"/>
                    </a:lnTo>
                    <a:lnTo>
                      <a:pt x="785" y="80"/>
                    </a:lnTo>
                    <a:lnTo>
                      <a:pt x="785" y="8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26" name="Freeform 198"/>
              <p:cNvSpPr>
                <a:spLocks/>
              </p:cNvSpPr>
              <p:nvPr/>
            </p:nvSpPr>
            <p:spPr bwMode="auto">
              <a:xfrm>
                <a:off x="4758" y="1443"/>
                <a:ext cx="669" cy="89"/>
              </a:xfrm>
              <a:custGeom>
                <a:avLst/>
                <a:gdLst>
                  <a:gd name="T0" fmla="*/ 2545 w 2674"/>
                  <a:gd name="T1" fmla="*/ 356 h 357"/>
                  <a:gd name="T2" fmla="*/ 2544 w 2674"/>
                  <a:gd name="T3" fmla="*/ 280 h 357"/>
                  <a:gd name="T4" fmla="*/ 2389 w 2674"/>
                  <a:gd name="T5" fmla="*/ 244 h 357"/>
                  <a:gd name="T6" fmla="*/ 2236 w 2674"/>
                  <a:gd name="T7" fmla="*/ 210 h 357"/>
                  <a:gd name="T8" fmla="*/ 2083 w 2674"/>
                  <a:gd name="T9" fmla="*/ 178 h 357"/>
                  <a:gd name="T10" fmla="*/ 1927 w 2674"/>
                  <a:gd name="T11" fmla="*/ 148 h 357"/>
                  <a:gd name="T12" fmla="*/ 1772 w 2674"/>
                  <a:gd name="T13" fmla="*/ 123 h 357"/>
                  <a:gd name="T14" fmla="*/ 1617 w 2674"/>
                  <a:gd name="T15" fmla="*/ 99 h 357"/>
                  <a:gd name="T16" fmla="*/ 1459 w 2674"/>
                  <a:gd name="T17" fmla="*/ 78 h 357"/>
                  <a:gd name="T18" fmla="*/ 1302 w 2674"/>
                  <a:gd name="T19" fmla="*/ 59 h 357"/>
                  <a:gd name="T20" fmla="*/ 1144 w 2674"/>
                  <a:gd name="T21" fmla="*/ 43 h 357"/>
                  <a:gd name="T22" fmla="*/ 984 w 2674"/>
                  <a:gd name="T23" fmla="*/ 30 h 357"/>
                  <a:gd name="T24" fmla="*/ 824 w 2674"/>
                  <a:gd name="T25" fmla="*/ 19 h 357"/>
                  <a:gd name="T26" fmla="*/ 662 w 2674"/>
                  <a:gd name="T27" fmla="*/ 11 h 357"/>
                  <a:gd name="T28" fmla="*/ 499 w 2674"/>
                  <a:gd name="T29" fmla="*/ 4 h 357"/>
                  <a:gd name="T30" fmla="*/ 334 w 2674"/>
                  <a:gd name="T31" fmla="*/ 2 h 357"/>
                  <a:gd name="T32" fmla="*/ 167 w 2674"/>
                  <a:gd name="T33" fmla="*/ 0 h 357"/>
                  <a:gd name="T34" fmla="*/ 0 w 2674"/>
                  <a:gd name="T35" fmla="*/ 2 h 357"/>
                  <a:gd name="T36" fmla="*/ 1 w 2674"/>
                  <a:gd name="T37" fmla="*/ 82 h 357"/>
                  <a:gd name="T38" fmla="*/ 167 w 2674"/>
                  <a:gd name="T39" fmla="*/ 80 h 357"/>
                  <a:gd name="T40" fmla="*/ 333 w 2674"/>
                  <a:gd name="T41" fmla="*/ 80 h 357"/>
                  <a:gd name="T42" fmla="*/ 496 w 2674"/>
                  <a:gd name="T43" fmla="*/ 84 h 357"/>
                  <a:gd name="T44" fmla="*/ 659 w 2674"/>
                  <a:gd name="T45" fmla="*/ 90 h 357"/>
                  <a:gd name="T46" fmla="*/ 819 w 2674"/>
                  <a:gd name="T47" fmla="*/ 98 h 357"/>
                  <a:gd name="T48" fmla="*/ 979 w 2674"/>
                  <a:gd name="T49" fmla="*/ 110 h 357"/>
                  <a:gd name="T50" fmla="*/ 1137 w 2674"/>
                  <a:gd name="T51" fmla="*/ 123 h 357"/>
                  <a:gd name="T52" fmla="*/ 1294 w 2674"/>
                  <a:gd name="T53" fmla="*/ 138 h 357"/>
                  <a:gd name="T54" fmla="*/ 1450 w 2674"/>
                  <a:gd name="T55" fmla="*/ 156 h 357"/>
                  <a:gd name="T56" fmla="*/ 1606 w 2674"/>
                  <a:gd name="T57" fmla="*/ 178 h 357"/>
                  <a:gd name="T58" fmla="*/ 1760 w 2674"/>
                  <a:gd name="T59" fmla="*/ 202 h 357"/>
                  <a:gd name="T60" fmla="*/ 1914 w 2674"/>
                  <a:gd name="T61" fmla="*/ 227 h 357"/>
                  <a:gd name="T62" fmla="*/ 2067 w 2674"/>
                  <a:gd name="T63" fmla="*/ 256 h 357"/>
                  <a:gd name="T64" fmla="*/ 2220 w 2674"/>
                  <a:gd name="T65" fmla="*/ 287 h 357"/>
                  <a:gd name="T66" fmla="*/ 2372 w 2674"/>
                  <a:gd name="T67" fmla="*/ 321 h 357"/>
                  <a:gd name="T68" fmla="*/ 2524 w 2674"/>
                  <a:gd name="T69" fmla="*/ 357 h 357"/>
                  <a:gd name="T70" fmla="*/ 2521 w 2674"/>
                  <a:gd name="T71" fmla="*/ 281 h 357"/>
                  <a:gd name="T72" fmla="*/ 2545 w 2674"/>
                  <a:gd name="T73" fmla="*/ 356 h 357"/>
                  <a:gd name="T74" fmla="*/ 2674 w 2674"/>
                  <a:gd name="T75" fmla="*/ 313 h 357"/>
                  <a:gd name="T76" fmla="*/ 2544 w 2674"/>
                  <a:gd name="T77" fmla="*/ 280 h 357"/>
                  <a:gd name="T78" fmla="*/ 2545 w 2674"/>
                  <a:gd name="T79" fmla="*/ 356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674" h="357">
                    <a:moveTo>
                      <a:pt x="2545" y="356"/>
                    </a:moveTo>
                    <a:lnTo>
                      <a:pt x="2544" y="280"/>
                    </a:lnTo>
                    <a:lnTo>
                      <a:pt x="2389" y="244"/>
                    </a:lnTo>
                    <a:lnTo>
                      <a:pt x="2236" y="210"/>
                    </a:lnTo>
                    <a:lnTo>
                      <a:pt x="2083" y="178"/>
                    </a:lnTo>
                    <a:lnTo>
                      <a:pt x="1927" y="148"/>
                    </a:lnTo>
                    <a:lnTo>
                      <a:pt x="1772" y="123"/>
                    </a:lnTo>
                    <a:lnTo>
                      <a:pt x="1617" y="99"/>
                    </a:lnTo>
                    <a:lnTo>
                      <a:pt x="1459" y="78"/>
                    </a:lnTo>
                    <a:lnTo>
                      <a:pt x="1302" y="59"/>
                    </a:lnTo>
                    <a:lnTo>
                      <a:pt x="1144" y="43"/>
                    </a:lnTo>
                    <a:lnTo>
                      <a:pt x="984" y="30"/>
                    </a:lnTo>
                    <a:lnTo>
                      <a:pt x="824" y="19"/>
                    </a:lnTo>
                    <a:lnTo>
                      <a:pt x="662" y="11"/>
                    </a:lnTo>
                    <a:lnTo>
                      <a:pt x="499" y="4"/>
                    </a:lnTo>
                    <a:lnTo>
                      <a:pt x="334" y="2"/>
                    </a:lnTo>
                    <a:lnTo>
                      <a:pt x="167" y="0"/>
                    </a:lnTo>
                    <a:lnTo>
                      <a:pt x="0" y="2"/>
                    </a:lnTo>
                    <a:lnTo>
                      <a:pt x="1" y="82"/>
                    </a:lnTo>
                    <a:lnTo>
                      <a:pt x="167" y="80"/>
                    </a:lnTo>
                    <a:lnTo>
                      <a:pt x="333" y="80"/>
                    </a:lnTo>
                    <a:lnTo>
                      <a:pt x="496" y="84"/>
                    </a:lnTo>
                    <a:lnTo>
                      <a:pt x="659" y="90"/>
                    </a:lnTo>
                    <a:lnTo>
                      <a:pt x="819" y="98"/>
                    </a:lnTo>
                    <a:lnTo>
                      <a:pt x="979" y="110"/>
                    </a:lnTo>
                    <a:lnTo>
                      <a:pt x="1137" y="123"/>
                    </a:lnTo>
                    <a:lnTo>
                      <a:pt x="1294" y="138"/>
                    </a:lnTo>
                    <a:lnTo>
                      <a:pt x="1450" y="156"/>
                    </a:lnTo>
                    <a:lnTo>
                      <a:pt x="1606" y="178"/>
                    </a:lnTo>
                    <a:lnTo>
                      <a:pt x="1760" y="202"/>
                    </a:lnTo>
                    <a:lnTo>
                      <a:pt x="1914" y="227"/>
                    </a:lnTo>
                    <a:lnTo>
                      <a:pt x="2067" y="256"/>
                    </a:lnTo>
                    <a:lnTo>
                      <a:pt x="2220" y="287"/>
                    </a:lnTo>
                    <a:lnTo>
                      <a:pt x="2372" y="321"/>
                    </a:lnTo>
                    <a:lnTo>
                      <a:pt x="2524" y="357"/>
                    </a:lnTo>
                    <a:lnTo>
                      <a:pt x="2521" y="281"/>
                    </a:lnTo>
                    <a:lnTo>
                      <a:pt x="2545" y="356"/>
                    </a:lnTo>
                    <a:lnTo>
                      <a:pt x="2674" y="313"/>
                    </a:lnTo>
                    <a:lnTo>
                      <a:pt x="2544" y="280"/>
                    </a:lnTo>
                    <a:lnTo>
                      <a:pt x="2545" y="35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27" name="Freeform 199"/>
              <p:cNvSpPr>
                <a:spLocks/>
              </p:cNvSpPr>
              <p:nvPr/>
            </p:nvSpPr>
            <p:spPr bwMode="auto">
              <a:xfrm>
                <a:off x="4764" y="1513"/>
                <a:ext cx="631" cy="108"/>
              </a:xfrm>
              <a:custGeom>
                <a:avLst/>
                <a:gdLst>
                  <a:gd name="T0" fmla="*/ 0 w 2523"/>
                  <a:gd name="T1" fmla="*/ 431 h 431"/>
                  <a:gd name="T2" fmla="*/ 0 w 2523"/>
                  <a:gd name="T3" fmla="*/ 431 h 431"/>
                  <a:gd name="T4" fmla="*/ 161 w 2523"/>
                  <a:gd name="T5" fmla="*/ 428 h 431"/>
                  <a:gd name="T6" fmla="*/ 321 w 2523"/>
                  <a:gd name="T7" fmla="*/ 424 h 431"/>
                  <a:gd name="T8" fmla="*/ 480 w 2523"/>
                  <a:gd name="T9" fmla="*/ 417 h 431"/>
                  <a:gd name="T10" fmla="*/ 638 w 2523"/>
                  <a:gd name="T11" fmla="*/ 409 h 431"/>
                  <a:gd name="T12" fmla="*/ 795 w 2523"/>
                  <a:gd name="T13" fmla="*/ 399 h 431"/>
                  <a:gd name="T14" fmla="*/ 951 w 2523"/>
                  <a:gd name="T15" fmla="*/ 385 h 431"/>
                  <a:gd name="T16" fmla="*/ 1030 w 2523"/>
                  <a:gd name="T17" fmla="*/ 377 h 431"/>
                  <a:gd name="T18" fmla="*/ 1108 w 2523"/>
                  <a:gd name="T19" fmla="*/ 369 h 431"/>
                  <a:gd name="T20" fmla="*/ 1187 w 2523"/>
                  <a:gd name="T21" fmla="*/ 360 h 431"/>
                  <a:gd name="T22" fmla="*/ 1264 w 2523"/>
                  <a:gd name="T23" fmla="*/ 351 h 431"/>
                  <a:gd name="T24" fmla="*/ 1343 w 2523"/>
                  <a:gd name="T25" fmla="*/ 340 h 431"/>
                  <a:gd name="T26" fmla="*/ 1421 w 2523"/>
                  <a:gd name="T27" fmla="*/ 329 h 431"/>
                  <a:gd name="T28" fmla="*/ 1499 w 2523"/>
                  <a:gd name="T29" fmla="*/ 317 h 431"/>
                  <a:gd name="T30" fmla="*/ 1577 w 2523"/>
                  <a:gd name="T31" fmla="*/ 304 h 431"/>
                  <a:gd name="T32" fmla="*/ 1656 w 2523"/>
                  <a:gd name="T33" fmla="*/ 291 h 431"/>
                  <a:gd name="T34" fmla="*/ 1733 w 2523"/>
                  <a:gd name="T35" fmla="*/ 276 h 431"/>
                  <a:gd name="T36" fmla="*/ 1812 w 2523"/>
                  <a:gd name="T37" fmla="*/ 260 h 431"/>
                  <a:gd name="T38" fmla="*/ 1890 w 2523"/>
                  <a:gd name="T39" fmla="*/ 244 h 431"/>
                  <a:gd name="T40" fmla="*/ 1969 w 2523"/>
                  <a:gd name="T41" fmla="*/ 227 h 431"/>
                  <a:gd name="T42" fmla="*/ 2048 w 2523"/>
                  <a:gd name="T43" fmla="*/ 208 h 431"/>
                  <a:gd name="T44" fmla="*/ 2126 w 2523"/>
                  <a:gd name="T45" fmla="*/ 188 h 431"/>
                  <a:gd name="T46" fmla="*/ 2206 w 2523"/>
                  <a:gd name="T47" fmla="*/ 168 h 431"/>
                  <a:gd name="T48" fmla="*/ 2285 w 2523"/>
                  <a:gd name="T49" fmla="*/ 147 h 431"/>
                  <a:gd name="T50" fmla="*/ 2365 w 2523"/>
                  <a:gd name="T51" fmla="*/ 124 h 431"/>
                  <a:gd name="T52" fmla="*/ 2443 w 2523"/>
                  <a:gd name="T53" fmla="*/ 100 h 431"/>
                  <a:gd name="T54" fmla="*/ 2523 w 2523"/>
                  <a:gd name="T55" fmla="*/ 75 h 431"/>
                  <a:gd name="T56" fmla="*/ 2499 w 2523"/>
                  <a:gd name="T57" fmla="*/ 0 h 431"/>
                  <a:gd name="T58" fmla="*/ 2420 w 2523"/>
                  <a:gd name="T59" fmla="*/ 24 h 431"/>
                  <a:gd name="T60" fmla="*/ 2342 w 2523"/>
                  <a:gd name="T61" fmla="*/ 48 h 431"/>
                  <a:gd name="T62" fmla="*/ 2263 w 2523"/>
                  <a:gd name="T63" fmla="*/ 70 h 431"/>
                  <a:gd name="T64" fmla="*/ 2186 w 2523"/>
                  <a:gd name="T65" fmla="*/ 91 h 431"/>
                  <a:gd name="T66" fmla="*/ 2107 w 2523"/>
                  <a:gd name="T67" fmla="*/ 112 h 431"/>
                  <a:gd name="T68" fmla="*/ 2029 w 2523"/>
                  <a:gd name="T69" fmla="*/ 131 h 431"/>
                  <a:gd name="T70" fmla="*/ 1952 w 2523"/>
                  <a:gd name="T71" fmla="*/ 150 h 431"/>
                  <a:gd name="T72" fmla="*/ 1874 w 2523"/>
                  <a:gd name="T73" fmla="*/ 167 h 431"/>
                  <a:gd name="T74" fmla="*/ 1796 w 2523"/>
                  <a:gd name="T75" fmla="*/ 183 h 431"/>
                  <a:gd name="T76" fmla="*/ 1719 w 2523"/>
                  <a:gd name="T77" fmla="*/ 198 h 431"/>
                  <a:gd name="T78" fmla="*/ 1641 w 2523"/>
                  <a:gd name="T79" fmla="*/ 212 h 431"/>
                  <a:gd name="T80" fmla="*/ 1564 w 2523"/>
                  <a:gd name="T81" fmla="*/ 226 h 431"/>
                  <a:gd name="T82" fmla="*/ 1487 w 2523"/>
                  <a:gd name="T83" fmla="*/ 239 h 431"/>
                  <a:gd name="T84" fmla="*/ 1409 w 2523"/>
                  <a:gd name="T85" fmla="*/ 251 h 431"/>
                  <a:gd name="T86" fmla="*/ 1332 w 2523"/>
                  <a:gd name="T87" fmla="*/ 262 h 431"/>
                  <a:gd name="T88" fmla="*/ 1255 w 2523"/>
                  <a:gd name="T89" fmla="*/ 272 h 431"/>
                  <a:gd name="T90" fmla="*/ 1178 w 2523"/>
                  <a:gd name="T91" fmla="*/ 282 h 431"/>
                  <a:gd name="T92" fmla="*/ 1100 w 2523"/>
                  <a:gd name="T93" fmla="*/ 291 h 431"/>
                  <a:gd name="T94" fmla="*/ 1022 w 2523"/>
                  <a:gd name="T95" fmla="*/ 299 h 431"/>
                  <a:gd name="T96" fmla="*/ 945 w 2523"/>
                  <a:gd name="T97" fmla="*/ 307 h 431"/>
                  <a:gd name="T98" fmla="*/ 789 w 2523"/>
                  <a:gd name="T99" fmla="*/ 319 h 431"/>
                  <a:gd name="T100" fmla="*/ 633 w 2523"/>
                  <a:gd name="T101" fmla="*/ 329 h 431"/>
                  <a:gd name="T102" fmla="*/ 476 w 2523"/>
                  <a:gd name="T103" fmla="*/ 339 h 431"/>
                  <a:gd name="T104" fmla="*/ 319 w 2523"/>
                  <a:gd name="T105" fmla="*/ 344 h 431"/>
                  <a:gd name="T106" fmla="*/ 160 w 2523"/>
                  <a:gd name="T107" fmla="*/ 349 h 431"/>
                  <a:gd name="T108" fmla="*/ 0 w 2523"/>
                  <a:gd name="T109" fmla="*/ 352 h 431"/>
                  <a:gd name="T110" fmla="*/ 0 w 2523"/>
                  <a:gd name="T111" fmla="*/ 352 h 431"/>
                  <a:gd name="T112" fmla="*/ 0 w 2523"/>
                  <a:gd name="T113" fmla="*/ 431 h 431"/>
                  <a:gd name="T114" fmla="*/ 0 w 2523"/>
                  <a:gd name="T115" fmla="*/ 431 h 431"/>
                  <a:gd name="T116" fmla="*/ 0 w 2523"/>
                  <a:gd name="T117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523" h="431">
                    <a:moveTo>
                      <a:pt x="0" y="431"/>
                    </a:moveTo>
                    <a:lnTo>
                      <a:pt x="0" y="431"/>
                    </a:lnTo>
                    <a:lnTo>
                      <a:pt x="161" y="428"/>
                    </a:lnTo>
                    <a:lnTo>
                      <a:pt x="321" y="424"/>
                    </a:lnTo>
                    <a:lnTo>
                      <a:pt x="480" y="417"/>
                    </a:lnTo>
                    <a:lnTo>
                      <a:pt x="638" y="409"/>
                    </a:lnTo>
                    <a:lnTo>
                      <a:pt x="795" y="399"/>
                    </a:lnTo>
                    <a:lnTo>
                      <a:pt x="951" y="385"/>
                    </a:lnTo>
                    <a:lnTo>
                      <a:pt x="1030" y="377"/>
                    </a:lnTo>
                    <a:lnTo>
                      <a:pt x="1108" y="369"/>
                    </a:lnTo>
                    <a:lnTo>
                      <a:pt x="1187" y="360"/>
                    </a:lnTo>
                    <a:lnTo>
                      <a:pt x="1264" y="351"/>
                    </a:lnTo>
                    <a:lnTo>
                      <a:pt x="1343" y="340"/>
                    </a:lnTo>
                    <a:lnTo>
                      <a:pt x="1421" y="329"/>
                    </a:lnTo>
                    <a:lnTo>
                      <a:pt x="1499" y="317"/>
                    </a:lnTo>
                    <a:lnTo>
                      <a:pt x="1577" y="304"/>
                    </a:lnTo>
                    <a:lnTo>
                      <a:pt x="1656" y="291"/>
                    </a:lnTo>
                    <a:lnTo>
                      <a:pt x="1733" y="276"/>
                    </a:lnTo>
                    <a:lnTo>
                      <a:pt x="1812" y="260"/>
                    </a:lnTo>
                    <a:lnTo>
                      <a:pt x="1890" y="244"/>
                    </a:lnTo>
                    <a:lnTo>
                      <a:pt x="1969" y="227"/>
                    </a:lnTo>
                    <a:lnTo>
                      <a:pt x="2048" y="208"/>
                    </a:lnTo>
                    <a:lnTo>
                      <a:pt x="2126" y="188"/>
                    </a:lnTo>
                    <a:lnTo>
                      <a:pt x="2206" y="168"/>
                    </a:lnTo>
                    <a:lnTo>
                      <a:pt x="2285" y="147"/>
                    </a:lnTo>
                    <a:lnTo>
                      <a:pt x="2365" y="124"/>
                    </a:lnTo>
                    <a:lnTo>
                      <a:pt x="2443" y="100"/>
                    </a:lnTo>
                    <a:lnTo>
                      <a:pt x="2523" y="75"/>
                    </a:lnTo>
                    <a:lnTo>
                      <a:pt x="2499" y="0"/>
                    </a:lnTo>
                    <a:lnTo>
                      <a:pt x="2420" y="24"/>
                    </a:lnTo>
                    <a:lnTo>
                      <a:pt x="2342" y="48"/>
                    </a:lnTo>
                    <a:lnTo>
                      <a:pt x="2263" y="70"/>
                    </a:lnTo>
                    <a:lnTo>
                      <a:pt x="2186" y="91"/>
                    </a:lnTo>
                    <a:lnTo>
                      <a:pt x="2107" y="112"/>
                    </a:lnTo>
                    <a:lnTo>
                      <a:pt x="2029" y="131"/>
                    </a:lnTo>
                    <a:lnTo>
                      <a:pt x="1952" y="150"/>
                    </a:lnTo>
                    <a:lnTo>
                      <a:pt x="1874" y="167"/>
                    </a:lnTo>
                    <a:lnTo>
                      <a:pt x="1796" y="183"/>
                    </a:lnTo>
                    <a:lnTo>
                      <a:pt x="1719" y="198"/>
                    </a:lnTo>
                    <a:lnTo>
                      <a:pt x="1641" y="212"/>
                    </a:lnTo>
                    <a:lnTo>
                      <a:pt x="1564" y="226"/>
                    </a:lnTo>
                    <a:lnTo>
                      <a:pt x="1487" y="239"/>
                    </a:lnTo>
                    <a:lnTo>
                      <a:pt x="1409" y="251"/>
                    </a:lnTo>
                    <a:lnTo>
                      <a:pt x="1332" y="262"/>
                    </a:lnTo>
                    <a:lnTo>
                      <a:pt x="1255" y="272"/>
                    </a:lnTo>
                    <a:lnTo>
                      <a:pt x="1178" y="282"/>
                    </a:lnTo>
                    <a:lnTo>
                      <a:pt x="1100" y="291"/>
                    </a:lnTo>
                    <a:lnTo>
                      <a:pt x="1022" y="299"/>
                    </a:lnTo>
                    <a:lnTo>
                      <a:pt x="945" y="307"/>
                    </a:lnTo>
                    <a:lnTo>
                      <a:pt x="789" y="319"/>
                    </a:lnTo>
                    <a:lnTo>
                      <a:pt x="633" y="329"/>
                    </a:lnTo>
                    <a:lnTo>
                      <a:pt x="476" y="339"/>
                    </a:lnTo>
                    <a:lnTo>
                      <a:pt x="319" y="344"/>
                    </a:lnTo>
                    <a:lnTo>
                      <a:pt x="160" y="349"/>
                    </a:lnTo>
                    <a:lnTo>
                      <a:pt x="0" y="352"/>
                    </a:lnTo>
                    <a:lnTo>
                      <a:pt x="0" y="352"/>
                    </a:lnTo>
                    <a:lnTo>
                      <a:pt x="0" y="431"/>
                    </a:lnTo>
                    <a:lnTo>
                      <a:pt x="0" y="431"/>
                    </a:lnTo>
                    <a:lnTo>
                      <a:pt x="0" y="43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28" name="Freeform 200"/>
              <p:cNvSpPr>
                <a:spLocks/>
              </p:cNvSpPr>
              <p:nvPr/>
            </p:nvSpPr>
            <p:spPr bwMode="auto">
              <a:xfrm>
                <a:off x="4560" y="1599"/>
                <a:ext cx="204" cy="22"/>
              </a:xfrm>
              <a:custGeom>
                <a:avLst/>
                <a:gdLst>
                  <a:gd name="T0" fmla="*/ 0 w 815"/>
                  <a:gd name="T1" fmla="*/ 80 h 90"/>
                  <a:gd name="T2" fmla="*/ 815 w 815"/>
                  <a:gd name="T3" fmla="*/ 90 h 90"/>
                  <a:gd name="T4" fmla="*/ 815 w 815"/>
                  <a:gd name="T5" fmla="*/ 11 h 90"/>
                  <a:gd name="T6" fmla="*/ 1 w 815"/>
                  <a:gd name="T7" fmla="*/ 0 h 90"/>
                  <a:gd name="T8" fmla="*/ 0 w 815"/>
                  <a:gd name="T9" fmla="*/ 8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5" h="90">
                    <a:moveTo>
                      <a:pt x="0" y="80"/>
                    </a:moveTo>
                    <a:lnTo>
                      <a:pt x="815" y="90"/>
                    </a:lnTo>
                    <a:lnTo>
                      <a:pt x="815" y="11"/>
                    </a:lnTo>
                    <a:lnTo>
                      <a:pt x="1" y="0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29" name="Rectangle 201"/>
              <p:cNvSpPr>
                <a:spLocks noChangeArrowheads="1"/>
              </p:cNvSpPr>
              <p:nvPr/>
            </p:nvSpPr>
            <p:spPr bwMode="auto">
              <a:xfrm>
                <a:off x="5397" y="1357"/>
                <a:ext cx="59" cy="332"/>
              </a:xfrm>
              <a:prstGeom prst="rect">
                <a:avLst/>
              </a:prstGeom>
              <a:solidFill>
                <a:srgbClr val="6D61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30" name="Rectangle 202"/>
              <p:cNvSpPr>
                <a:spLocks noChangeArrowheads="1"/>
              </p:cNvSpPr>
              <p:nvPr/>
            </p:nvSpPr>
            <p:spPr bwMode="auto">
              <a:xfrm>
                <a:off x="5397" y="1357"/>
                <a:ext cx="59" cy="332"/>
              </a:xfrm>
              <a:prstGeom prst="rect">
                <a:avLst/>
              </a:prstGeom>
              <a:noFill/>
              <a:ln w="3175">
                <a:solidFill>
                  <a:srgbClr val="1F1A17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31" name="Freeform 203"/>
              <p:cNvSpPr>
                <a:spLocks/>
              </p:cNvSpPr>
              <p:nvPr/>
            </p:nvSpPr>
            <p:spPr bwMode="auto">
              <a:xfrm>
                <a:off x="4977" y="1453"/>
                <a:ext cx="112" cy="21"/>
              </a:xfrm>
              <a:custGeom>
                <a:avLst/>
                <a:gdLst>
                  <a:gd name="T0" fmla="*/ 451 w 451"/>
                  <a:gd name="T1" fmla="*/ 27 h 86"/>
                  <a:gd name="T2" fmla="*/ 4 w 451"/>
                  <a:gd name="T3" fmla="*/ 0 h 86"/>
                  <a:gd name="T4" fmla="*/ 0 w 451"/>
                  <a:gd name="T5" fmla="*/ 59 h 86"/>
                  <a:gd name="T6" fmla="*/ 448 w 451"/>
                  <a:gd name="T7" fmla="*/ 86 h 86"/>
                  <a:gd name="T8" fmla="*/ 451 w 451"/>
                  <a:gd name="T9" fmla="*/ 27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1" h="86">
                    <a:moveTo>
                      <a:pt x="451" y="27"/>
                    </a:moveTo>
                    <a:lnTo>
                      <a:pt x="4" y="0"/>
                    </a:lnTo>
                    <a:lnTo>
                      <a:pt x="0" y="59"/>
                    </a:lnTo>
                    <a:lnTo>
                      <a:pt x="448" y="86"/>
                    </a:lnTo>
                    <a:lnTo>
                      <a:pt x="451" y="2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32" name="Freeform 204"/>
              <p:cNvSpPr>
                <a:spLocks/>
              </p:cNvSpPr>
              <p:nvPr/>
            </p:nvSpPr>
            <p:spPr bwMode="auto">
              <a:xfrm>
                <a:off x="5041" y="1421"/>
                <a:ext cx="63" cy="53"/>
              </a:xfrm>
              <a:custGeom>
                <a:avLst/>
                <a:gdLst>
                  <a:gd name="T0" fmla="*/ 253 w 256"/>
                  <a:gd name="T1" fmla="*/ 211 h 211"/>
                  <a:gd name="T2" fmla="*/ 256 w 256"/>
                  <a:gd name="T3" fmla="*/ 162 h 211"/>
                  <a:gd name="T4" fmla="*/ 35 w 256"/>
                  <a:gd name="T5" fmla="*/ 0 h 211"/>
                  <a:gd name="T6" fmla="*/ 0 w 256"/>
                  <a:gd name="T7" fmla="*/ 47 h 211"/>
                  <a:gd name="T8" fmla="*/ 221 w 256"/>
                  <a:gd name="T9" fmla="*/ 210 h 211"/>
                  <a:gd name="T10" fmla="*/ 224 w 256"/>
                  <a:gd name="T11" fmla="*/ 161 h 211"/>
                  <a:gd name="T12" fmla="*/ 253 w 256"/>
                  <a:gd name="T13" fmla="*/ 211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6" h="211">
                    <a:moveTo>
                      <a:pt x="253" y="211"/>
                    </a:moveTo>
                    <a:lnTo>
                      <a:pt x="256" y="162"/>
                    </a:lnTo>
                    <a:lnTo>
                      <a:pt x="35" y="0"/>
                    </a:lnTo>
                    <a:lnTo>
                      <a:pt x="0" y="47"/>
                    </a:lnTo>
                    <a:lnTo>
                      <a:pt x="221" y="210"/>
                    </a:lnTo>
                    <a:lnTo>
                      <a:pt x="224" y="161"/>
                    </a:lnTo>
                    <a:lnTo>
                      <a:pt x="253" y="21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</p:grpSp>
        <p:sp>
          <p:nvSpPr>
            <p:cNvPr id="22733" name="Freeform 205"/>
            <p:cNvSpPr>
              <a:spLocks/>
            </p:cNvSpPr>
            <p:nvPr/>
          </p:nvSpPr>
          <p:spPr bwMode="auto">
            <a:xfrm>
              <a:off x="5104" y="1462"/>
              <a:ext cx="9" cy="12"/>
            </a:xfrm>
            <a:custGeom>
              <a:avLst/>
              <a:gdLst>
                <a:gd name="T0" fmla="*/ 0 w 39"/>
                <a:gd name="T1" fmla="*/ 49 h 49"/>
                <a:gd name="T2" fmla="*/ 39 w 39"/>
                <a:gd name="T3" fmla="*/ 27 h 49"/>
                <a:gd name="T4" fmla="*/ 3 w 39"/>
                <a:gd name="T5" fmla="*/ 0 h 49"/>
                <a:gd name="T6" fmla="*/ 0 w 39"/>
                <a:gd name="T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49">
                  <a:moveTo>
                    <a:pt x="0" y="49"/>
                  </a:moveTo>
                  <a:lnTo>
                    <a:pt x="39" y="27"/>
                  </a:lnTo>
                  <a:lnTo>
                    <a:pt x="3" y="0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2734" name="Freeform 206"/>
            <p:cNvSpPr>
              <a:spLocks/>
            </p:cNvSpPr>
            <p:nvPr/>
          </p:nvSpPr>
          <p:spPr bwMode="auto">
            <a:xfrm>
              <a:off x="5037" y="1461"/>
              <a:ext cx="67" cy="47"/>
            </a:xfrm>
            <a:custGeom>
              <a:avLst/>
              <a:gdLst>
                <a:gd name="T0" fmla="*/ 15 w 268"/>
                <a:gd name="T1" fmla="*/ 161 h 186"/>
                <a:gd name="T2" fmla="*/ 30 w 268"/>
                <a:gd name="T3" fmla="*/ 186 h 186"/>
                <a:gd name="T4" fmla="*/ 268 w 268"/>
                <a:gd name="T5" fmla="*/ 50 h 186"/>
                <a:gd name="T6" fmla="*/ 239 w 268"/>
                <a:gd name="T7" fmla="*/ 0 h 186"/>
                <a:gd name="T8" fmla="*/ 0 w 268"/>
                <a:gd name="T9" fmla="*/ 136 h 186"/>
                <a:gd name="T10" fmla="*/ 15 w 268"/>
                <a:gd name="T11" fmla="*/ 161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8" h="186">
                  <a:moveTo>
                    <a:pt x="15" y="161"/>
                  </a:moveTo>
                  <a:lnTo>
                    <a:pt x="30" y="186"/>
                  </a:lnTo>
                  <a:lnTo>
                    <a:pt x="268" y="50"/>
                  </a:lnTo>
                  <a:lnTo>
                    <a:pt x="239" y="0"/>
                  </a:lnTo>
                  <a:lnTo>
                    <a:pt x="0" y="136"/>
                  </a:lnTo>
                  <a:lnTo>
                    <a:pt x="15" y="161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2735" name="Freeform 207"/>
            <p:cNvSpPr>
              <a:spLocks/>
            </p:cNvSpPr>
            <p:nvPr/>
          </p:nvSpPr>
          <p:spPr bwMode="auto">
            <a:xfrm>
              <a:off x="4580" y="1411"/>
              <a:ext cx="66" cy="50"/>
            </a:xfrm>
            <a:custGeom>
              <a:avLst/>
              <a:gdLst>
                <a:gd name="T0" fmla="*/ 0 w 262"/>
                <a:gd name="T1" fmla="*/ 198 h 198"/>
                <a:gd name="T2" fmla="*/ 0 w 262"/>
                <a:gd name="T3" fmla="*/ 149 h 198"/>
                <a:gd name="T4" fmla="*/ 230 w 262"/>
                <a:gd name="T5" fmla="*/ 0 h 198"/>
                <a:gd name="T6" fmla="*/ 262 w 262"/>
                <a:gd name="T7" fmla="*/ 48 h 198"/>
                <a:gd name="T8" fmla="*/ 31 w 262"/>
                <a:gd name="T9" fmla="*/ 198 h 198"/>
                <a:gd name="T10" fmla="*/ 31 w 262"/>
                <a:gd name="T11" fmla="*/ 149 h 198"/>
                <a:gd name="T12" fmla="*/ 0 w 262"/>
                <a:gd name="T13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2" h="198">
                  <a:moveTo>
                    <a:pt x="0" y="198"/>
                  </a:moveTo>
                  <a:lnTo>
                    <a:pt x="0" y="149"/>
                  </a:lnTo>
                  <a:lnTo>
                    <a:pt x="230" y="0"/>
                  </a:lnTo>
                  <a:lnTo>
                    <a:pt x="262" y="48"/>
                  </a:lnTo>
                  <a:lnTo>
                    <a:pt x="31" y="198"/>
                  </a:lnTo>
                  <a:lnTo>
                    <a:pt x="31" y="149"/>
                  </a:lnTo>
                  <a:lnTo>
                    <a:pt x="0" y="19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2736" name="Freeform 208"/>
            <p:cNvSpPr>
              <a:spLocks/>
            </p:cNvSpPr>
            <p:nvPr/>
          </p:nvSpPr>
          <p:spPr bwMode="auto">
            <a:xfrm>
              <a:off x="4570" y="1448"/>
              <a:ext cx="10" cy="13"/>
            </a:xfrm>
            <a:custGeom>
              <a:avLst/>
              <a:gdLst>
                <a:gd name="T0" fmla="*/ 39 w 39"/>
                <a:gd name="T1" fmla="*/ 49 h 49"/>
                <a:gd name="T2" fmla="*/ 0 w 39"/>
                <a:gd name="T3" fmla="*/ 24 h 49"/>
                <a:gd name="T4" fmla="*/ 39 w 39"/>
                <a:gd name="T5" fmla="*/ 0 h 49"/>
                <a:gd name="T6" fmla="*/ 39 w 39"/>
                <a:gd name="T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49">
                  <a:moveTo>
                    <a:pt x="39" y="49"/>
                  </a:moveTo>
                  <a:lnTo>
                    <a:pt x="0" y="24"/>
                  </a:lnTo>
                  <a:lnTo>
                    <a:pt x="39" y="0"/>
                  </a:lnTo>
                  <a:lnTo>
                    <a:pt x="39" y="4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2737" name="Freeform 209"/>
            <p:cNvSpPr>
              <a:spLocks/>
            </p:cNvSpPr>
            <p:nvPr/>
          </p:nvSpPr>
          <p:spPr bwMode="auto">
            <a:xfrm>
              <a:off x="4580" y="1448"/>
              <a:ext cx="66" cy="50"/>
            </a:xfrm>
            <a:custGeom>
              <a:avLst/>
              <a:gdLst>
                <a:gd name="T0" fmla="*/ 246 w 262"/>
                <a:gd name="T1" fmla="*/ 174 h 198"/>
                <a:gd name="T2" fmla="*/ 230 w 262"/>
                <a:gd name="T3" fmla="*/ 198 h 198"/>
                <a:gd name="T4" fmla="*/ 0 w 262"/>
                <a:gd name="T5" fmla="*/ 49 h 198"/>
                <a:gd name="T6" fmla="*/ 31 w 262"/>
                <a:gd name="T7" fmla="*/ 0 h 198"/>
                <a:gd name="T8" fmla="*/ 262 w 262"/>
                <a:gd name="T9" fmla="*/ 149 h 198"/>
                <a:gd name="T10" fmla="*/ 246 w 262"/>
                <a:gd name="T11" fmla="*/ 174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2" h="198">
                  <a:moveTo>
                    <a:pt x="246" y="174"/>
                  </a:moveTo>
                  <a:lnTo>
                    <a:pt x="230" y="198"/>
                  </a:lnTo>
                  <a:lnTo>
                    <a:pt x="0" y="49"/>
                  </a:lnTo>
                  <a:lnTo>
                    <a:pt x="31" y="0"/>
                  </a:lnTo>
                  <a:lnTo>
                    <a:pt x="262" y="149"/>
                  </a:lnTo>
                  <a:lnTo>
                    <a:pt x="246" y="174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2738" name="Rectangle 210"/>
            <p:cNvSpPr>
              <a:spLocks noChangeArrowheads="1"/>
            </p:cNvSpPr>
            <p:nvPr/>
          </p:nvSpPr>
          <p:spPr bwMode="auto">
            <a:xfrm>
              <a:off x="4595" y="1447"/>
              <a:ext cx="123" cy="15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2739" name="Freeform 211"/>
            <p:cNvSpPr>
              <a:spLocks/>
            </p:cNvSpPr>
            <p:nvPr/>
          </p:nvSpPr>
          <p:spPr bwMode="auto">
            <a:xfrm>
              <a:off x="4668" y="1411"/>
              <a:ext cx="66" cy="50"/>
            </a:xfrm>
            <a:custGeom>
              <a:avLst/>
              <a:gdLst>
                <a:gd name="T0" fmla="*/ 262 w 262"/>
                <a:gd name="T1" fmla="*/ 198 h 198"/>
                <a:gd name="T2" fmla="*/ 262 w 262"/>
                <a:gd name="T3" fmla="*/ 149 h 198"/>
                <a:gd name="T4" fmla="*/ 30 w 262"/>
                <a:gd name="T5" fmla="*/ 0 h 198"/>
                <a:gd name="T6" fmla="*/ 0 w 262"/>
                <a:gd name="T7" fmla="*/ 48 h 198"/>
                <a:gd name="T8" fmla="*/ 230 w 262"/>
                <a:gd name="T9" fmla="*/ 198 h 198"/>
                <a:gd name="T10" fmla="*/ 230 w 262"/>
                <a:gd name="T11" fmla="*/ 149 h 198"/>
                <a:gd name="T12" fmla="*/ 262 w 262"/>
                <a:gd name="T13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2" h="198">
                  <a:moveTo>
                    <a:pt x="262" y="198"/>
                  </a:moveTo>
                  <a:lnTo>
                    <a:pt x="262" y="149"/>
                  </a:lnTo>
                  <a:lnTo>
                    <a:pt x="30" y="0"/>
                  </a:lnTo>
                  <a:lnTo>
                    <a:pt x="0" y="48"/>
                  </a:lnTo>
                  <a:lnTo>
                    <a:pt x="230" y="198"/>
                  </a:lnTo>
                  <a:lnTo>
                    <a:pt x="230" y="149"/>
                  </a:lnTo>
                  <a:lnTo>
                    <a:pt x="262" y="19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2740" name="Freeform 212"/>
            <p:cNvSpPr>
              <a:spLocks/>
            </p:cNvSpPr>
            <p:nvPr/>
          </p:nvSpPr>
          <p:spPr bwMode="auto">
            <a:xfrm>
              <a:off x="4734" y="1448"/>
              <a:ext cx="9" cy="13"/>
            </a:xfrm>
            <a:custGeom>
              <a:avLst/>
              <a:gdLst>
                <a:gd name="T0" fmla="*/ 0 w 37"/>
                <a:gd name="T1" fmla="*/ 49 h 49"/>
                <a:gd name="T2" fmla="*/ 37 w 37"/>
                <a:gd name="T3" fmla="*/ 24 h 49"/>
                <a:gd name="T4" fmla="*/ 0 w 37"/>
                <a:gd name="T5" fmla="*/ 0 h 49"/>
                <a:gd name="T6" fmla="*/ 0 w 37"/>
                <a:gd name="T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49">
                  <a:moveTo>
                    <a:pt x="0" y="49"/>
                  </a:moveTo>
                  <a:lnTo>
                    <a:pt x="37" y="24"/>
                  </a:lnTo>
                  <a:lnTo>
                    <a:pt x="0" y="0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2741" name="Freeform 213"/>
            <p:cNvSpPr>
              <a:spLocks/>
            </p:cNvSpPr>
            <p:nvPr/>
          </p:nvSpPr>
          <p:spPr bwMode="auto">
            <a:xfrm>
              <a:off x="4668" y="1448"/>
              <a:ext cx="66" cy="50"/>
            </a:xfrm>
            <a:custGeom>
              <a:avLst/>
              <a:gdLst>
                <a:gd name="T0" fmla="*/ 16 w 262"/>
                <a:gd name="T1" fmla="*/ 174 h 198"/>
                <a:gd name="T2" fmla="*/ 30 w 262"/>
                <a:gd name="T3" fmla="*/ 198 h 198"/>
                <a:gd name="T4" fmla="*/ 262 w 262"/>
                <a:gd name="T5" fmla="*/ 49 h 198"/>
                <a:gd name="T6" fmla="*/ 230 w 262"/>
                <a:gd name="T7" fmla="*/ 0 h 198"/>
                <a:gd name="T8" fmla="*/ 0 w 262"/>
                <a:gd name="T9" fmla="*/ 149 h 198"/>
                <a:gd name="T10" fmla="*/ 16 w 262"/>
                <a:gd name="T11" fmla="*/ 174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2" h="198">
                  <a:moveTo>
                    <a:pt x="16" y="174"/>
                  </a:moveTo>
                  <a:lnTo>
                    <a:pt x="30" y="198"/>
                  </a:lnTo>
                  <a:lnTo>
                    <a:pt x="262" y="49"/>
                  </a:lnTo>
                  <a:lnTo>
                    <a:pt x="230" y="0"/>
                  </a:lnTo>
                  <a:lnTo>
                    <a:pt x="0" y="149"/>
                  </a:lnTo>
                  <a:lnTo>
                    <a:pt x="16" y="174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2742" name="Freeform 214"/>
            <p:cNvSpPr>
              <a:spLocks/>
            </p:cNvSpPr>
            <p:nvPr/>
          </p:nvSpPr>
          <p:spPr bwMode="auto">
            <a:xfrm>
              <a:off x="4589" y="1569"/>
              <a:ext cx="65" cy="50"/>
            </a:xfrm>
            <a:custGeom>
              <a:avLst/>
              <a:gdLst>
                <a:gd name="T0" fmla="*/ 0 w 262"/>
                <a:gd name="T1" fmla="*/ 199 h 199"/>
                <a:gd name="T2" fmla="*/ 0 w 262"/>
                <a:gd name="T3" fmla="*/ 149 h 199"/>
                <a:gd name="T4" fmla="*/ 231 w 262"/>
                <a:gd name="T5" fmla="*/ 0 h 199"/>
                <a:gd name="T6" fmla="*/ 262 w 262"/>
                <a:gd name="T7" fmla="*/ 50 h 199"/>
                <a:gd name="T8" fmla="*/ 32 w 262"/>
                <a:gd name="T9" fmla="*/ 199 h 199"/>
                <a:gd name="T10" fmla="*/ 32 w 262"/>
                <a:gd name="T11" fmla="*/ 149 h 199"/>
                <a:gd name="T12" fmla="*/ 0 w 262"/>
                <a:gd name="T13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2" h="199">
                  <a:moveTo>
                    <a:pt x="0" y="199"/>
                  </a:moveTo>
                  <a:lnTo>
                    <a:pt x="0" y="149"/>
                  </a:lnTo>
                  <a:lnTo>
                    <a:pt x="231" y="0"/>
                  </a:lnTo>
                  <a:lnTo>
                    <a:pt x="262" y="50"/>
                  </a:lnTo>
                  <a:lnTo>
                    <a:pt x="32" y="199"/>
                  </a:lnTo>
                  <a:lnTo>
                    <a:pt x="32" y="149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2743" name="Freeform 215"/>
            <p:cNvSpPr>
              <a:spLocks/>
            </p:cNvSpPr>
            <p:nvPr/>
          </p:nvSpPr>
          <p:spPr bwMode="auto">
            <a:xfrm>
              <a:off x="4579" y="1607"/>
              <a:ext cx="10" cy="12"/>
            </a:xfrm>
            <a:custGeom>
              <a:avLst/>
              <a:gdLst>
                <a:gd name="T0" fmla="*/ 38 w 38"/>
                <a:gd name="T1" fmla="*/ 50 h 50"/>
                <a:gd name="T2" fmla="*/ 0 w 38"/>
                <a:gd name="T3" fmla="*/ 26 h 50"/>
                <a:gd name="T4" fmla="*/ 38 w 38"/>
                <a:gd name="T5" fmla="*/ 0 h 50"/>
                <a:gd name="T6" fmla="*/ 38 w 38"/>
                <a:gd name="T7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0">
                  <a:moveTo>
                    <a:pt x="38" y="50"/>
                  </a:moveTo>
                  <a:lnTo>
                    <a:pt x="0" y="26"/>
                  </a:lnTo>
                  <a:lnTo>
                    <a:pt x="38" y="0"/>
                  </a:lnTo>
                  <a:lnTo>
                    <a:pt x="38" y="5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2744" name="Freeform 216"/>
            <p:cNvSpPr>
              <a:spLocks/>
            </p:cNvSpPr>
            <p:nvPr/>
          </p:nvSpPr>
          <p:spPr bwMode="auto">
            <a:xfrm>
              <a:off x="4589" y="1607"/>
              <a:ext cx="65" cy="50"/>
            </a:xfrm>
            <a:custGeom>
              <a:avLst/>
              <a:gdLst>
                <a:gd name="T0" fmla="*/ 247 w 262"/>
                <a:gd name="T1" fmla="*/ 175 h 200"/>
                <a:gd name="T2" fmla="*/ 231 w 262"/>
                <a:gd name="T3" fmla="*/ 200 h 200"/>
                <a:gd name="T4" fmla="*/ 0 w 262"/>
                <a:gd name="T5" fmla="*/ 50 h 200"/>
                <a:gd name="T6" fmla="*/ 32 w 262"/>
                <a:gd name="T7" fmla="*/ 0 h 200"/>
                <a:gd name="T8" fmla="*/ 262 w 262"/>
                <a:gd name="T9" fmla="*/ 151 h 200"/>
                <a:gd name="T10" fmla="*/ 247 w 262"/>
                <a:gd name="T11" fmla="*/ 17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2" h="200">
                  <a:moveTo>
                    <a:pt x="247" y="175"/>
                  </a:moveTo>
                  <a:lnTo>
                    <a:pt x="231" y="200"/>
                  </a:lnTo>
                  <a:lnTo>
                    <a:pt x="0" y="50"/>
                  </a:lnTo>
                  <a:lnTo>
                    <a:pt x="32" y="0"/>
                  </a:lnTo>
                  <a:lnTo>
                    <a:pt x="262" y="151"/>
                  </a:lnTo>
                  <a:lnTo>
                    <a:pt x="247" y="175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2745" name="Rectangle 217"/>
            <p:cNvSpPr>
              <a:spLocks noChangeArrowheads="1"/>
            </p:cNvSpPr>
            <p:nvPr/>
          </p:nvSpPr>
          <p:spPr bwMode="auto">
            <a:xfrm>
              <a:off x="4604" y="1606"/>
              <a:ext cx="123" cy="14"/>
            </a:xfrm>
            <a:prstGeom prst="rect">
              <a:avLst/>
            </a:pr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2746" name="Freeform 218"/>
            <p:cNvSpPr>
              <a:spLocks/>
            </p:cNvSpPr>
            <p:nvPr/>
          </p:nvSpPr>
          <p:spPr bwMode="auto">
            <a:xfrm>
              <a:off x="4677" y="1569"/>
              <a:ext cx="65" cy="50"/>
            </a:xfrm>
            <a:custGeom>
              <a:avLst/>
              <a:gdLst>
                <a:gd name="T0" fmla="*/ 262 w 262"/>
                <a:gd name="T1" fmla="*/ 199 h 199"/>
                <a:gd name="T2" fmla="*/ 262 w 262"/>
                <a:gd name="T3" fmla="*/ 149 h 199"/>
                <a:gd name="T4" fmla="*/ 30 w 262"/>
                <a:gd name="T5" fmla="*/ 0 h 199"/>
                <a:gd name="T6" fmla="*/ 0 w 262"/>
                <a:gd name="T7" fmla="*/ 50 h 199"/>
                <a:gd name="T8" fmla="*/ 230 w 262"/>
                <a:gd name="T9" fmla="*/ 199 h 199"/>
                <a:gd name="T10" fmla="*/ 230 w 262"/>
                <a:gd name="T11" fmla="*/ 149 h 199"/>
                <a:gd name="T12" fmla="*/ 262 w 262"/>
                <a:gd name="T13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2" h="199">
                  <a:moveTo>
                    <a:pt x="262" y="199"/>
                  </a:moveTo>
                  <a:lnTo>
                    <a:pt x="262" y="149"/>
                  </a:lnTo>
                  <a:lnTo>
                    <a:pt x="30" y="0"/>
                  </a:lnTo>
                  <a:lnTo>
                    <a:pt x="0" y="50"/>
                  </a:lnTo>
                  <a:lnTo>
                    <a:pt x="230" y="199"/>
                  </a:lnTo>
                  <a:lnTo>
                    <a:pt x="230" y="149"/>
                  </a:lnTo>
                  <a:lnTo>
                    <a:pt x="262" y="19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2747" name="Freeform 219"/>
            <p:cNvSpPr>
              <a:spLocks/>
            </p:cNvSpPr>
            <p:nvPr/>
          </p:nvSpPr>
          <p:spPr bwMode="auto">
            <a:xfrm>
              <a:off x="4742" y="1607"/>
              <a:ext cx="10" cy="12"/>
            </a:xfrm>
            <a:custGeom>
              <a:avLst/>
              <a:gdLst>
                <a:gd name="T0" fmla="*/ 0 w 37"/>
                <a:gd name="T1" fmla="*/ 50 h 50"/>
                <a:gd name="T2" fmla="*/ 37 w 37"/>
                <a:gd name="T3" fmla="*/ 26 h 50"/>
                <a:gd name="T4" fmla="*/ 0 w 37"/>
                <a:gd name="T5" fmla="*/ 0 h 50"/>
                <a:gd name="T6" fmla="*/ 0 w 37"/>
                <a:gd name="T7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50">
                  <a:moveTo>
                    <a:pt x="0" y="50"/>
                  </a:moveTo>
                  <a:lnTo>
                    <a:pt x="37" y="26"/>
                  </a:lnTo>
                  <a:lnTo>
                    <a:pt x="0" y="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2748" name="Freeform 220"/>
            <p:cNvSpPr>
              <a:spLocks/>
            </p:cNvSpPr>
            <p:nvPr/>
          </p:nvSpPr>
          <p:spPr bwMode="auto">
            <a:xfrm>
              <a:off x="4677" y="1607"/>
              <a:ext cx="65" cy="50"/>
            </a:xfrm>
            <a:custGeom>
              <a:avLst/>
              <a:gdLst>
                <a:gd name="T0" fmla="*/ 14 w 262"/>
                <a:gd name="T1" fmla="*/ 175 h 200"/>
                <a:gd name="T2" fmla="*/ 30 w 262"/>
                <a:gd name="T3" fmla="*/ 200 h 200"/>
                <a:gd name="T4" fmla="*/ 262 w 262"/>
                <a:gd name="T5" fmla="*/ 50 h 200"/>
                <a:gd name="T6" fmla="*/ 230 w 262"/>
                <a:gd name="T7" fmla="*/ 0 h 200"/>
                <a:gd name="T8" fmla="*/ 0 w 262"/>
                <a:gd name="T9" fmla="*/ 151 h 200"/>
                <a:gd name="T10" fmla="*/ 14 w 262"/>
                <a:gd name="T11" fmla="*/ 17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2" h="200">
                  <a:moveTo>
                    <a:pt x="14" y="175"/>
                  </a:moveTo>
                  <a:lnTo>
                    <a:pt x="30" y="200"/>
                  </a:lnTo>
                  <a:lnTo>
                    <a:pt x="262" y="50"/>
                  </a:lnTo>
                  <a:lnTo>
                    <a:pt x="230" y="0"/>
                  </a:lnTo>
                  <a:lnTo>
                    <a:pt x="0" y="151"/>
                  </a:lnTo>
                  <a:lnTo>
                    <a:pt x="14" y="175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2749" name="Freeform 221"/>
            <p:cNvSpPr>
              <a:spLocks/>
            </p:cNvSpPr>
            <p:nvPr/>
          </p:nvSpPr>
          <p:spPr bwMode="auto">
            <a:xfrm>
              <a:off x="4993" y="1579"/>
              <a:ext cx="113" cy="27"/>
            </a:xfrm>
            <a:custGeom>
              <a:avLst/>
              <a:gdLst>
                <a:gd name="T0" fmla="*/ 448 w 455"/>
                <a:gd name="T1" fmla="*/ 0 h 110"/>
                <a:gd name="T2" fmla="*/ 0 w 455"/>
                <a:gd name="T3" fmla="*/ 53 h 110"/>
                <a:gd name="T4" fmla="*/ 7 w 455"/>
                <a:gd name="T5" fmla="*/ 110 h 110"/>
                <a:gd name="T6" fmla="*/ 455 w 455"/>
                <a:gd name="T7" fmla="*/ 58 h 110"/>
                <a:gd name="T8" fmla="*/ 448 w 455"/>
                <a:gd name="T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5" h="110">
                  <a:moveTo>
                    <a:pt x="448" y="0"/>
                  </a:moveTo>
                  <a:lnTo>
                    <a:pt x="0" y="53"/>
                  </a:lnTo>
                  <a:lnTo>
                    <a:pt x="7" y="110"/>
                  </a:lnTo>
                  <a:lnTo>
                    <a:pt x="455" y="58"/>
                  </a:lnTo>
                  <a:lnTo>
                    <a:pt x="448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2750" name="Freeform 222"/>
            <p:cNvSpPr>
              <a:spLocks/>
            </p:cNvSpPr>
            <p:nvPr/>
          </p:nvSpPr>
          <p:spPr bwMode="auto">
            <a:xfrm>
              <a:off x="5052" y="1548"/>
              <a:ext cx="69" cy="43"/>
            </a:xfrm>
            <a:custGeom>
              <a:avLst/>
              <a:gdLst>
                <a:gd name="T0" fmla="*/ 278 w 278"/>
                <a:gd name="T1" fmla="*/ 170 h 174"/>
                <a:gd name="T2" fmla="*/ 273 w 278"/>
                <a:gd name="T3" fmla="*/ 121 h 174"/>
                <a:gd name="T4" fmla="*/ 27 w 278"/>
                <a:gd name="T5" fmla="*/ 0 h 174"/>
                <a:gd name="T6" fmla="*/ 0 w 278"/>
                <a:gd name="T7" fmla="*/ 53 h 174"/>
                <a:gd name="T8" fmla="*/ 246 w 278"/>
                <a:gd name="T9" fmla="*/ 174 h 174"/>
                <a:gd name="T10" fmla="*/ 241 w 278"/>
                <a:gd name="T11" fmla="*/ 125 h 174"/>
                <a:gd name="T12" fmla="*/ 278 w 278"/>
                <a:gd name="T13" fmla="*/ 17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8" h="174">
                  <a:moveTo>
                    <a:pt x="278" y="170"/>
                  </a:moveTo>
                  <a:lnTo>
                    <a:pt x="273" y="121"/>
                  </a:lnTo>
                  <a:lnTo>
                    <a:pt x="27" y="0"/>
                  </a:lnTo>
                  <a:lnTo>
                    <a:pt x="0" y="53"/>
                  </a:lnTo>
                  <a:lnTo>
                    <a:pt x="246" y="174"/>
                  </a:lnTo>
                  <a:lnTo>
                    <a:pt x="241" y="125"/>
                  </a:lnTo>
                  <a:lnTo>
                    <a:pt x="278" y="17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2751" name="Freeform 223"/>
            <p:cNvSpPr>
              <a:spLocks/>
            </p:cNvSpPr>
            <p:nvPr/>
          </p:nvSpPr>
          <p:spPr bwMode="auto">
            <a:xfrm>
              <a:off x="5120" y="1578"/>
              <a:ext cx="10" cy="12"/>
            </a:xfrm>
            <a:custGeom>
              <a:avLst/>
              <a:gdLst>
                <a:gd name="T0" fmla="*/ 5 w 40"/>
                <a:gd name="T1" fmla="*/ 49 h 49"/>
                <a:gd name="T2" fmla="*/ 40 w 40"/>
                <a:gd name="T3" fmla="*/ 20 h 49"/>
                <a:gd name="T4" fmla="*/ 0 w 40"/>
                <a:gd name="T5" fmla="*/ 0 h 49"/>
                <a:gd name="T6" fmla="*/ 5 w 40"/>
                <a:gd name="T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9">
                  <a:moveTo>
                    <a:pt x="5" y="49"/>
                  </a:moveTo>
                  <a:lnTo>
                    <a:pt x="40" y="20"/>
                  </a:lnTo>
                  <a:lnTo>
                    <a:pt x="0" y="0"/>
                  </a:lnTo>
                  <a:lnTo>
                    <a:pt x="5" y="4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2752" name="Freeform 224"/>
            <p:cNvSpPr>
              <a:spLocks/>
            </p:cNvSpPr>
            <p:nvPr/>
          </p:nvSpPr>
          <p:spPr bwMode="auto">
            <a:xfrm>
              <a:off x="5059" y="1579"/>
              <a:ext cx="62" cy="55"/>
            </a:xfrm>
            <a:custGeom>
              <a:avLst/>
              <a:gdLst>
                <a:gd name="T0" fmla="*/ 19 w 249"/>
                <a:gd name="T1" fmla="*/ 198 h 220"/>
                <a:gd name="T2" fmla="*/ 38 w 249"/>
                <a:gd name="T3" fmla="*/ 220 h 220"/>
                <a:gd name="T4" fmla="*/ 249 w 249"/>
                <a:gd name="T5" fmla="*/ 45 h 220"/>
                <a:gd name="T6" fmla="*/ 212 w 249"/>
                <a:gd name="T7" fmla="*/ 0 h 220"/>
                <a:gd name="T8" fmla="*/ 0 w 249"/>
                <a:gd name="T9" fmla="*/ 176 h 220"/>
                <a:gd name="T10" fmla="*/ 19 w 249"/>
                <a:gd name="T11" fmla="*/ 19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9" h="220">
                  <a:moveTo>
                    <a:pt x="19" y="198"/>
                  </a:moveTo>
                  <a:lnTo>
                    <a:pt x="38" y="220"/>
                  </a:lnTo>
                  <a:lnTo>
                    <a:pt x="249" y="45"/>
                  </a:lnTo>
                  <a:lnTo>
                    <a:pt x="212" y="0"/>
                  </a:lnTo>
                  <a:lnTo>
                    <a:pt x="0" y="176"/>
                  </a:lnTo>
                  <a:lnTo>
                    <a:pt x="19" y="198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</p:grpSp>
      <p:grpSp>
        <p:nvGrpSpPr>
          <p:cNvPr id="22753" name="Group 225"/>
          <p:cNvGrpSpPr>
            <a:grpSpLocks/>
          </p:cNvGrpSpPr>
          <p:nvPr/>
        </p:nvGrpSpPr>
        <p:grpSpPr bwMode="auto">
          <a:xfrm>
            <a:off x="411163" y="3201988"/>
            <a:ext cx="8428037" cy="2897187"/>
            <a:chOff x="259" y="1919"/>
            <a:chExt cx="5309" cy="1825"/>
          </a:xfrm>
        </p:grpSpPr>
        <p:grpSp>
          <p:nvGrpSpPr>
            <p:cNvPr id="22754" name="Group 226"/>
            <p:cNvGrpSpPr>
              <a:grpSpLocks/>
            </p:cNvGrpSpPr>
            <p:nvPr/>
          </p:nvGrpSpPr>
          <p:grpSpPr bwMode="auto">
            <a:xfrm>
              <a:off x="259" y="1919"/>
              <a:ext cx="3730" cy="1821"/>
              <a:chOff x="259" y="1919"/>
              <a:chExt cx="3730" cy="1821"/>
            </a:xfrm>
          </p:grpSpPr>
          <p:sp>
            <p:nvSpPr>
              <p:cNvPr id="22755" name="Rectangle 227"/>
              <p:cNvSpPr>
                <a:spLocks noChangeArrowheads="1"/>
              </p:cNvSpPr>
              <p:nvPr/>
            </p:nvSpPr>
            <p:spPr bwMode="auto">
              <a:xfrm>
                <a:off x="277" y="1919"/>
                <a:ext cx="93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>
                  <a:spcBef>
                    <a:spcPct val="20000"/>
                  </a:spcBef>
                </a:pPr>
                <a:r>
                  <a:rPr lang="cs-CZ" sz="1900">
                    <a:solidFill>
                      <a:srgbClr val="1F1A17"/>
                    </a:solidFill>
                  </a:rPr>
                  <a:t>- </a:t>
                </a:r>
                <a:endParaRPr lang="cs-CZ" sz="1400"/>
              </a:p>
            </p:txBody>
          </p:sp>
          <p:sp>
            <p:nvSpPr>
              <p:cNvPr id="22756" name="Rectangle 228"/>
              <p:cNvSpPr>
                <a:spLocks noChangeArrowheads="1"/>
              </p:cNvSpPr>
              <p:nvPr/>
            </p:nvSpPr>
            <p:spPr bwMode="auto">
              <a:xfrm>
                <a:off x="288" y="2089"/>
                <a:ext cx="1120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>
                  <a:spcBef>
                    <a:spcPct val="20000"/>
                  </a:spcBef>
                </a:pPr>
                <a:r>
                  <a:rPr lang="cs-CZ" sz="1900">
                    <a:solidFill>
                      <a:srgbClr val="1F1A17"/>
                    </a:solidFill>
                  </a:rPr>
                  <a:t>jednokanálové - </a:t>
                </a:r>
                <a:endParaRPr lang="cs-CZ" sz="1400"/>
              </a:p>
            </p:txBody>
          </p:sp>
          <p:sp>
            <p:nvSpPr>
              <p:cNvPr id="22757" name="Rectangle 229"/>
              <p:cNvSpPr>
                <a:spLocks noChangeArrowheads="1"/>
              </p:cNvSpPr>
              <p:nvPr/>
            </p:nvSpPr>
            <p:spPr bwMode="auto">
              <a:xfrm>
                <a:off x="259" y="2430"/>
                <a:ext cx="1270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>
                  <a:spcBef>
                    <a:spcPct val="20000"/>
                  </a:spcBef>
                </a:pPr>
                <a:r>
                  <a:rPr lang="cs-CZ" sz="1900">
                    <a:solidFill>
                      <a:srgbClr val="1F1A17"/>
                    </a:solidFill>
                  </a:rPr>
                  <a:t>Plošné detektory - </a:t>
                </a:r>
                <a:endParaRPr lang="cs-CZ" sz="1400"/>
              </a:p>
            </p:txBody>
          </p:sp>
          <p:sp>
            <p:nvSpPr>
              <p:cNvPr id="22758" name="Rectangle 230"/>
              <p:cNvSpPr>
                <a:spLocks noChangeArrowheads="1"/>
              </p:cNvSpPr>
              <p:nvPr/>
            </p:nvSpPr>
            <p:spPr bwMode="auto">
              <a:xfrm>
                <a:off x="444" y="1919"/>
                <a:ext cx="1737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>
                  <a:spcBef>
                    <a:spcPct val="20000"/>
                  </a:spcBef>
                </a:pPr>
                <a:r>
                  <a:rPr lang="cs-CZ" sz="1900" b="1" i="1">
                    <a:solidFill>
                      <a:srgbClr val="1F1A17"/>
                    </a:solidFill>
                  </a:rPr>
                  <a:t>Vysoce citlivé detektory</a:t>
                </a:r>
                <a:endParaRPr lang="cs-CZ" sz="1400"/>
              </a:p>
            </p:txBody>
          </p:sp>
          <p:sp>
            <p:nvSpPr>
              <p:cNvPr id="22759" name="Rectangle 231"/>
              <p:cNvSpPr>
                <a:spLocks noChangeArrowheads="1"/>
              </p:cNvSpPr>
              <p:nvPr/>
            </p:nvSpPr>
            <p:spPr bwMode="auto">
              <a:xfrm>
                <a:off x="1637" y="2089"/>
                <a:ext cx="1745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>
                  <a:spcBef>
                    <a:spcPct val="20000"/>
                  </a:spcBef>
                </a:pPr>
                <a:r>
                  <a:rPr lang="cs-CZ" sz="1900" i="1">
                    <a:solidFill>
                      <a:srgbClr val="1F1A17"/>
                    </a:solidFill>
                  </a:rPr>
                  <a:t>Fotonásobiče (nízký šum)</a:t>
                </a:r>
                <a:endParaRPr lang="cs-CZ" sz="1400"/>
              </a:p>
            </p:txBody>
          </p:sp>
          <p:sp>
            <p:nvSpPr>
              <p:cNvPr id="22760" name="Rectangle 232"/>
              <p:cNvSpPr>
                <a:spLocks noChangeArrowheads="1"/>
              </p:cNvSpPr>
              <p:nvPr/>
            </p:nvSpPr>
            <p:spPr bwMode="auto">
              <a:xfrm>
                <a:off x="270" y="2259"/>
                <a:ext cx="3719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>
                  <a:spcBef>
                    <a:spcPct val="20000"/>
                  </a:spcBef>
                </a:pPr>
                <a:r>
                  <a:rPr lang="cs-CZ" sz="1900" i="1">
                    <a:solidFill>
                      <a:srgbClr val="1F1A17"/>
                    </a:solidFill>
                  </a:rPr>
                  <a:t>                    lavinové fotodiody (rychlé, velká QE i šum)</a:t>
                </a:r>
                <a:endParaRPr lang="cs-CZ" sz="1400"/>
              </a:p>
            </p:txBody>
          </p:sp>
          <p:sp>
            <p:nvSpPr>
              <p:cNvPr id="22761" name="Rectangle 233"/>
              <p:cNvSpPr>
                <a:spLocks noChangeArrowheads="1"/>
              </p:cNvSpPr>
              <p:nvPr/>
            </p:nvSpPr>
            <p:spPr bwMode="auto">
              <a:xfrm>
                <a:off x="1465" y="2430"/>
                <a:ext cx="2449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>
                  <a:spcBef>
                    <a:spcPct val="20000"/>
                  </a:spcBef>
                </a:pPr>
                <a:r>
                  <a:rPr lang="cs-CZ" sz="1900" i="1">
                    <a:solidFill>
                      <a:srgbClr val="1F1A17"/>
                    </a:solidFill>
                  </a:rPr>
                  <a:t>CCD-kamery (chlazené, back-illum.)</a:t>
                </a:r>
                <a:endParaRPr lang="cs-CZ" sz="1400"/>
              </a:p>
            </p:txBody>
          </p:sp>
          <p:sp>
            <p:nvSpPr>
              <p:cNvPr id="22762" name="Rectangle 234"/>
              <p:cNvSpPr>
                <a:spLocks noChangeArrowheads="1"/>
              </p:cNvSpPr>
              <p:nvPr/>
            </p:nvSpPr>
            <p:spPr bwMode="auto">
              <a:xfrm>
                <a:off x="1588" y="2828"/>
                <a:ext cx="178" cy="791"/>
              </a:xfrm>
              <a:prstGeom prst="rect">
                <a:avLst/>
              </a:prstGeom>
              <a:solidFill>
                <a:srgbClr val="4957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63" name="Rectangle 235"/>
              <p:cNvSpPr>
                <a:spLocks noChangeArrowheads="1"/>
              </p:cNvSpPr>
              <p:nvPr/>
            </p:nvSpPr>
            <p:spPr bwMode="auto">
              <a:xfrm>
                <a:off x="1588" y="2828"/>
                <a:ext cx="178" cy="791"/>
              </a:xfrm>
              <a:prstGeom prst="rect">
                <a:avLst/>
              </a:prstGeom>
              <a:noFill/>
              <a:ln w="3175">
                <a:solidFill>
                  <a:srgbClr val="1F1A17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64" name="Rectangle 236"/>
              <p:cNvSpPr>
                <a:spLocks noChangeArrowheads="1"/>
              </p:cNvSpPr>
              <p:nvPr/>
            </p:nvSpPr>
            <p:spPr bwMode="auto">
              <a:xfrm>
                <a:off x="1556" y="2828"/>
                <a:ext cx="30" cy="791"/>
              </a:xfrm>
              <a:prstGeom prst="rect">
                <a:avLst/>
              </a:prstGeom>
              <a:solidFill>
                <a:srgbClr val="DA25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65" name="Rectangle 237"/>
              <p:cNvSpPr>
                <a:spLocks noChangeArrowheads="1"/>
              </p:cNvSpPr>
              <p:nvPr/>
            </p:nvSpPr>
            <p:spPr bwMode="auto">
              <a:xfrm>
                <a:off x="1556" y="2828"/>
                <a:ext cx="30" cy="791"/>
              </a:xfrm>
              <a:prstGeom prst="rect">
                <a:avLst/>
              </a:prstGeom>
              <a:noFill/>
              <a:ln w="3175">
                <a:solidFill>
                  <a:srgbClr val="1F1A17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66" name="Rectangle 238"/>
              <p:cNvSpPr>
                <a:spLocks noChangeArrowheads="1"/>
              </p:cNvSpPr>
              <p:nvPr/>
            </p:nvSpPr>
            <p:spPr bwMode="auto">
              <a:xfrm>
                <a:off x="1540" y="2828"/>
                <a:ext cx="17" cy="791"/>
              </a:xfrm>
              <a:prstGeom prst="rect">
                <a:avLst/>
              </a:prstGeom>
              <a:solidFill>
                <a:srgbClr val="75C5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67" name="Rectangle 239"/>
              <p:cNvSpPr>
                <a:spLocks noChangeArrowheads="1"/>
              </p:cNvSpPr>
              <p:nvPr/>
            </p:nvSpPr>
            <p:spPr bwMode="auto">
              <a:xfrm>
                <a:off x="1540" y="2828"/>
                <a:ext cx="17" cy="791"/>
              </a:xfrm>
              <a:prstGeom prst="rect">
                <a:avLst/>
              </a:prstGeom>
              <a:noFill/>
              <a:ln w="3175">
                <a:solidFill>
                  <a:srgbClr val="1F1A17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68" name="Rectangle 240"/>
              <p:cNvSpPr>
                <a:spLocks noChangeArrowheads="1"/>
              </p:cNvSpPr>
              <p:nvPr/>
            </p:nvSpPr>
            <p:spPr bwMode="auto">
              <a:xfrm>
                <a:off x="1523" y="2863"/>
                <a:ext cx="17" cy="102"/>
              </a:xfrm>
              <a:prstGeom prst="rect">
                <a:avLst/>
              </a:prstGeom>
              <a:solidFill>
                <a:srgbClr val="0092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69" name="Rectangle 241"/>
              <p:cNvSpPr>
                <a:spLocks noChangeArrowheads="1"/>
              </p:cNvSpPr>
              <p:nvPr/>
            </p:nvSpPr>
            <p:spPr bwMode="auto">
              <a:xfrm>
                <a:off x="1523" y="2863"/>
                <a:ext cx="17" cy="102"/>
              </a:xfrm>
              <a:prstGeom prst="rect">
                <a:avLst/>
              </a:prstGeom>
              <a:noFill/>
              <a:ln w="3175">
                <a:solidFill>
                  <a:srgbClr val="1F1A17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70" name="Rectangle 242"/>
              <p:cNvSpPr>
                <a:spLocks noChangeArrowheads="1"/>
              </p:cNvSpPr>
              <p:nvPr/>
            </p:nvSpPr>
            <p:spPr bwMode="auto">
              <a:xfrm>
                <a:off x="1523" y="3020"/>
                <a:ext cx="17" cy="101"/>
              </a:xfrm>
              <a:prstGeom prst="rect">
                <a:avLst/>
              </a:prstGeom>
              <a:solidFill>
                <a:srgbClr val="0092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71" name="Rectangle 243"/>
              <p:cNvSpPr>
                <a:spLocks noChangeArrowheads="1"/>
              </p:cNvSpPr>
              <p:nvPr/>
            </p:nvSpPr>
            <p:spPr bwMode="auto">
              <a:xfrm>
                <a:off x="1523" y="3020"/>
                <a:ext cx="17" cy="101"/>
              </a:xfrm>
              <a:prstGeom prst="rect">
                <a:avLst/>
              </a:prstGeom>
              <a:noFill/>
              <a:ln w="3175">
                <a:solidFill>
                  <a:srgbClr val="1F1A17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72" name="Rectangle 244"/>
              <p:cNvSpPr>
                <a:spLocks noChangeArrowheads="1"/>
              </p:cNvSpPr>
              <p:nvPr/>
            </p:nvSpPr>
            <p:spPr bwMode="auto">
              <a:xfrm>
                <a:off x="1523" y="3176"/>
                <a:ext cx="17" cy="101"/>
              </a:xfrm>
              <a:prstGeom prst="rect">
                <a:avLst/>
              </a:prstGeom>
              <a:solidFill>
                <a:srgbClr val="0092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73" name="Rectangle 245"/>
              <p:cNvSpPr>
                <a:spLocks noChangeArrowheads="1"/>
              </p:cNvSpPr>
              <p:nvPr/>
            </p:nvSpPr>
            <p:spPr bwMode="auto">
              <a:xfrm>
                <a:off x="1523" y="3176"/>
                <a:ext cx="17" cy="101"/>
              </a:xfrm>
              <a:prstGeom prst="rect">
                <a:avLst/>
              </a:prstGeom>
              <a:noFill/>
              <a:ln w="3175">
                <a:solidFill>
                  <a:srgbClr val="1F1A17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74" name="Rectangle 246"/>
              <p:cNvSpPr>
                <a:spLocks noChangeArrowheads="1"/>
              </p:cNvSpPr>
              <p:nvPr/>
            </p:nvSpPr>
            <p:spPr bwMode="auto">
              <a:xfrm>
                <a:off x="1523" y="3332"/>
                <a:ext cx="17" cy="101"/>
              </a:xfrm>
              <a:prstGeom prst="rect">
                <a:avLst/>
              </a:prstGeom>
              <a:solidFill>
                <a:srgbClr val="0092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75" name="Rectangle 247"/>
              <p:cNvSpPr>
                <a:spLocks noChangeArrowheads="1"/>
              </p:cNvSpPr>
              <p:nvPr/>
            </p:nvSpPr>
            <p:spPr bwMode="auto">
              <a:xfrm>
                <a:off x="1523" y="3332"/>
                <a:ext cx="17" cy="101"/>
              </a:xfrm>
              <a:prstGeom prst="rect">
                <a:avLst/>
              </a:prstGeom>
              <a:noFill/>
              <a:ln w="3175">
                <a:solidFill>
                  <a:srgbClr val="1F1A17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76" name="Rectangle 248"/>
              <p:cNvSpPr>
                <a:spLocks noChangeArrowheads="1"/>
              </p:cNvSpPr>
              <p:nvPr/>
            </p:nvSpPr>
            <p:spPr bwMode="auto">
              <a:xfrm>
                <a:off x="1523" y="3488"/>
                <a:ext cx="17" cy="101"/>
              </a:xfrm>
              <a:prstGeom prst="rect">
                <a:avLst/>
              </a:prstGeom>
              <a:solidFill>
                <a:srgbClr val="0092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77" name="Rectangle 249"/>
              <p:cNvSpPr>
                <a:spLocks noChangeArrowheads="1"/>
              </p:cNvSpPr>
              <p:nvPr/>
            </p:nvSpPr>
            <p:spPr bwMode="auto">
              <a:xfrm>
                <a:off x="1523" y="3488"/>
                <a:ext cx="17" cy="101"/>
              </a:xfrm>
              <a:prstGeom prst="rect">
                <a:avLst/>
              </a:prstGeom>
              <a:noFill/>
              <a:ln w="3175">
                <a:solidFill>
                  <a:srgbClr val="1F1A17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78" name="Rectangle 250"/>
              <p:cNvSpPr>
                <a:spLocks noChangeArrowheads="1"/>
              </p:cNvSpPr>
              <p:nvPr/>
            </p:nvSpPr>
            <p:spPr bwMode="auto">
              <a:xfrm>
                <a:off x="1017" y="3433"/>
                <a:ext cx="430" cy="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>
                  <a:spcBef>
                    <a:spcPct val="20000"/>
                  </a:spcBef>
                </a:pPr>
                <a:r>
                  <a:rPr lang="cs-CZ" sz="1000" i="1">
                    <a:solidFill>
                      <a:srgbClr val="1F1A17"/>
                    </a:solidFill>
                  </a:rPr>
                  <a:t>polycryst. Si</a:t>
                </a:r>
                <a:endParaRPr lang="cs-CZ" sz="1400"/>
              </a:p>
            </p:txBody>
          </p:sp>
          <p:sp>
            <p:nvSpPr>
              <p:cNvPr id="22779" name="Rectangle 251"/>
              <p:cNvSpPr>
                <a:spLocks noChangeArrowheads="1"/>
              </p:cNvSpPr>
              <p:nvPr/>
            </p:nvSpPr>
            <p:spPr bwMode="auto">
              <a:xfrm>
                <a:off x="1017" y="3524"/>
                <a:ext cx="367" cy="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>
                  <a:spcBef>
                    <a:spcPct val="20000"/>
                  </a:spcBef>
                </a:pPr>
                <a:r>
                  <a:rPr lang="cs-CZ" sz="1000" i="1">
                    <a:solidFill>
                      <a:srgbClr val="1F1A17"/>
                    </a:solidFill>
                  </a:rPr>
                  <a:t>electrodes</a:t>
                </a:r>
                <a:endParaRPr lang="cs-CZ" sz="1400"/>
              </a:p>
            </p:txBody>
          </p:sp>
          <p:sp>
            <p:nvSpPr>
              <p:cNvPr id="22780" name="Rectangle 252"/>
              <p:cNvSpPr>
                <a:spLocks noChangeArrowheads="1"/>
              </p:cNvSpPr>
              <p:nvPr/>
            </p:nvSpPr>
            <p:spPr bwMode="auto">
              <a:xfrm>
                <a:off x="1180" y="2694"/>
                <a:ext cx="420" cy="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>
                  <a:spcBef>
                    <a:spcPct val="20000"/>
                  </a:spcBef>
                </a:pPr>
                <a:r>
                  <a:rPr lang="cs-CZ" sz="1000" i="1">
                    <a:solidFill>
                      <a:srgbClr val="1F1A17"/>
                    </a:solidFill>
                  </a:rPr>
                  <a:t>Si substrate</a:t>
                </a:r>
                <a:endParaRPr lang="cs-CZ" sz="1400"/>
              </a:p>
            </p:txBody>
          </p:sp>
          <p:sp>
            <p:nvSpPr>
              <p:cNvPr id="22781" name="Rectangle 253"/>
              <p:cNvSpPr>
                <a:spLocks noChangeArrowheads="1"/>
              </p:cNvSpPr>
              <p:nvPr/>
            </p:nvSpPr>
            <p:spPr bwMode="auto">
              <a:xfrm>
                <a:off x="1098" y="2794"/>
                <a:ext cx="328" cy="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>
                  <a:spcBef>
                    <a:spcPct val="20000"/>
                  </a:spcBef>
                </a:pPr>
                <a:r>
                  <a:rPr lang="cs-CZ" sz="1000" i="1">
                    <a:solidFill>
                      <a:srgbClr val="1F1A17"/>
                    </a:solidFill>
                  </a:rPr>
                  <a:t>SiO layer</a:t>
                </a:r>
                <a:endParaRPr lang="cs-CZ" sz="1400"/>
              </a:p>
            </p:txBody>
          </p:sp>
          <p:sp>
            <p:nvSpPr>
              <p:cNvPr id="22782" name="Rectangle 254"/>
              <p:cNvSpPr>
                <a:spLocks noChangeArrowheads="1"/>
              </p:cNvSpPr>
              <p:nvPr/>
            </p:nvSpPr>
            <p:spPr bwMode="auto">
              <a:xfrm>
                <a:off x="1223" y="2847"/>
                <a:ext cx="22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>
                  <a:spcBef>
                    <a:spcPct val="20000"/>
                  </a:spcBef>
                </a:pPr>
                <a:r>
                  <a:rPr lang="cs-CZ" sz="500" i="1">
                    <a:solidFill>
                      <a:srgbClr val="1F1A17"/>
                    </a:solidFill>
                  </a:rPr>
                  <a:t>2</a:t>
                </a:r>
                <a:endParaRPr lang="cs-CZ" sz="1400"/>
              </a:p>
            </p:txBody>
          </p:sp>
          <p:sp>
            <p:nvSpPr>
              <p:cNvPr id="22783" name="Rectangle 255"/>
              <p:cNvSpPr>
                <a:spLocks noChangeArrowheads="1"/>
              </p:cNvSpPr>
              <p:nvPr/>
            </p:nvSpPr>
            <p:spPr bwMode="auto">
              <a:xfrm>
                <a:off x="651" y="3056"/>
                <a:ext cx="319" cy="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>
                  <a:spcBef>
                    <a:spcPct val="20000"/>
                  </a:spcBef>
                </a:pPr>
                <a:r>
                  <a:rPr lang="cs-CZ" sz="1000">
                    <a:solidFill>
                      <a:srgbClr val="1F1A17"/>
                    </a:solidFill>
                  </a:rPr>
                  <a:t>incoming</a:t>
                </a:r>
                <a:endParaRPr lang="cs-CZ" sz="1400"/>
              </a:p>
            </p:txBody>
          </p:sp>
          <p:sp>
            <p:nvSpPr>
              <p:cNvPr id="22784" name="Rectangle 256"/>
              <p:cNvSpPr>
                <a:spLocks noChangeArrowheads="1"/>
              </p:cNvSpPr>
              <p:nvPr/>
            </p:nvSpPr>
            <p:spPr bwMode="auto">
              <a:xfrm>
                <a:off x="650" y="3146"/>
                <a:ext cx="146" cy="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>
                  <a:spcBef>
                    <a:spcPct val="20000"/>
                  </a:spcBef>
                </a:pPr>
                <a:r>
                  <a:rPr lang="cs-CZ" sz="1000">
                    <a:solidFill>
                      <a:srgbClr val="1F1A17"/>
                    </a:solidFill>
                  </a:rPr>
                  <a:t>light</a:t>
                </a:r>
                <a:endParaRPr lang="cs-CZ" sz="1400"/>
              </a:p>
            </p:txBody>
          </p:sp>
          <p:sp>
            <p:nvSpPr>
              <p:cNvPr id="22785" name="Freeform 257"/>
              <p:cNvSpPr>
                <a:spLocks/>
              </p:cNvSpPr>
              <p:nvPr/>
            </p:nvSpPr>
            <p:spPr bwMode="auto">
              <a:xfrm>
                <a:off x="1597" y="2763"/>
                <a:ext cx="48" cy="40"/>
              </a:xfrm>
              <a:custGeom>
                <a:avLst/>
                <a:gdLst>
                  <a:gd name="T0" fmla="*/ 189 w 189"/>
                  <a:gd name="T1" fmla="*/ 125 h 161"/>
                  <a:gd name="T2" fmla="*/ 28 w 189"/>
                  <a:gd name="T3" fmla="*/ 0 h 161"/>
                  <a:gd name="T4" fmla="*/ 0 w 189"/>
                  <a:gd name="T5" fmla="*/ 35 h 161"/>
                  <a:gd name="T6" fmla="*/ 160 w 189"/>
                  <a:gd name="T7" fmla="*/ 161 h 161"/>
                  <a:gd name="T8" fmla="*/ 189 w 189"/>
                  <a:gd name="T9" fmla="*/ 125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9" h="161">
                    <a:moveTo>
                      <a:pt x="189" y="125"/>
                    </a:moveTo>
                    <a:lnTo>
                      <a:pt x="28" y="0"/>
                    </a:lnTo>
                    <a:lnTo>
                      <a:pt x="0" y="35"/>
                    </a:lnTo>
                    <a:lnTo>
                      <a:pt x="160" y="161"/>
                    </a:lnTo>
                    <a:lnTo>
                      <a:pt x="189" y="125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86" name="Freeform 258"/>
              <p:cNvSpPr>
                <a:spLocks/>
              </p:cNvSpPr>
              <p:nvPr/>
            </p:nvSpPr>
            <p:spPr bwMode="auto">
              <a:xfrm>
                <a:off x="1588" y="2747"/>
                <a:ext cx="85" cy="77"/>
              </a:xfrm>
              <a:custGeom>
                <a:avLst/>
                <a:gdLst>
                  <a:gd name="T0" fmla="*/ 170 w 340"/>
                  <a:gd name="T1" fmla="*/ 0 h 309"/>
                  <a:gd name="T2" fmla="*/ 169 w 340"/>
                  <a:gd name="T3" fmla="*/ 4 h 309"/>
                  <a:gd name="T4" fmla="*/ 168 w 340"/>
                  <a:gd name="T5" fmla="*/ 14 h 309"/>
                  <a:gd name="T6" fmla="*/ 165 w 340"/>
                  <a:gd name="T7" fmla="*/ 23 h 309"/>
                  <a:gd name="T8" fmla="*/ 162 w 340"/>
                  <a:gd name="T9" fmla="*/ 32 h 309"/>
                  <a:gd name="T10" fmla="*/ 160 w 340"/>
                  <a:gd name="T11" fmla="*/ 42 h 309"/>
                  <a:gd name="T12" fmla="*/ 157 w 340"/>
                  <a:gd name="T13" fmla="*/ 50 h 309"/>
                  <a:gd name="T14" fmla="*/ 153 w 340"/>
                  <a:gd name="T15" fmla="*/ 59 h 309"/>
                  <a:gd name="T16" fmla="*/ 150 w 340"/>
                  <a:gd name="T17" fmla="*/ 67 h 309"/>
                  <a:gd name="T18" fmla="*/ 146 w 340"/>
                  <a:gd name="T19" fmla="*/ 75 h 309"/>
                  <a:gd name="T20" fmla="*/ 142 w 340"/>
                  <a:gd name="T21" fmla="*/ 83 h 309"/>
                  <a:gd name="T22" fmla="*/ 138 w 340"/>
                  <a:gd name="T23" fmla="*/ 91 h 309"/>
                  <a:gd name="T24" fmla="*/ 134 w 340"/>
                  <a:gd name="T25" fmla="*/ 99 h 309"/>
                  <a:gd name="T26" fmla="*/ 129 w 340"/>
                  <a:gd name="T27" fmla="*/ 105 h 309"/>
                  <a:gd name="T28" fmla="*/ 125 w 340"/>
                  <a:gd name="T29" fmla="*/ 113 h 309"/>
                  <a:gd name="T30" fmla="*/ 120 w 340"/>
                  <a:gd name="T31" fmla="*/ 120 h 309"/>
                  <a:gd name="T32" fmla="*/ 114 w 340"/>
                  <a:gd name="T33" fmla="*/ 127 h 309"/>
                  <a:gd name="T34" fmla="*/ 109 w 340"/>
                  <a:gd name="T35" fmla="*/ 135 h 309"/>
                  <a:gd name="T36" fmla="*/ 104 w 340"/>
                  <a:gd name="T37" fmla="*/ 141 h 309"/>
                  <a:gd name="T38" fmla="*/ 99 w 340"/>
                  <a:gd name="T39" fmla="*/ 147 h 309"/>
                  <a:gd name="T40" fmla="*/ 92 w 340"/>
                  <a:gd name="T41" fmla="*/ 153 h 309"/>
                  <a:gd name="T42" fmla="*/ 87 w 340"/>
                  <a:gd name="T43" fmla="*/ 160 h 309"/>
                  <a:gd name="T44" fmla="*/ 80 w 340"/>
                  <a:gd name="T45" fmla="*/ 165 h 309"/>
                  <a:gd name="T46" fmla="*/ 73 w 340"/>
                  <a:gd name="T47" fmla="*/ 172 h 309"/>
                  <a:gd name="T48" fmla="*/ 67 w 340"/>
                  <a:gd name="T49" fmla="*/ 177 h 309"/>
                  <a:gd name="T50" fmla="*/ 59 w 340"/>
                  <a:gd name="T51" fmla="*/ 183 h 309"/>
                  <a:gd name="T52" fmla="*/ 52 w 340"/>
                  <a:gd name="T53" fmla="*/ 188 h 309"/>
                  <a:gd name="T54" fmla="*/ 44 w 340"/>
                  <a:gd name="T55" fmla="*/ 193 h 309"/>
                  <a:gd name="T56" fmla="*/ 37 w 340"/>
                  <a:gd name="T57" fmla="*/ 199 h 309"/>
                  <a:gd name="T58" fmla="*/ 29 w 340"/>
                  <a:gd name="T59" fmla="*/ 203 h 309"/>
                  <a:gd name="T60" fmla="*/ 21 w 340"/>
                  <a:gd name="T61" fmla="*/ 208 h 309"/>
                  <a:gd name="T62" fmla="*/ 12 w 340"/>
                  <a:gd name="T63" fmla="*/ 212 h 309"/>
                  <a:gd name="T64" fmla="*/ 4 w 340"/>
                  <a:gd name="T65" fmla="*/ 216 h 309"/>
                  <a:gd name="T66" fmla="*/ 340 w 340"/>
                  <a:gd name="T67" fmla="*/ 309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40" h="309">
                    <a:moveTo>
                      <a:pt x="340" y="309"/>
                    </a:moveTo>
                    <a:lnTo>
                      <a:pt x="170" y="0"/>
                    </a:lnTo>
                    <a:lnTo>
                      <a:pt x="170" y="0"/>
                    </a:lnTo>
                    <a:lnTo>
                      <a:pt x="169" y="4"/>
                    </a:lnTo>
                    <a:lnTo>
                      <a:pt x="169" y="10"/>
                    </a:lnTo>
                    <a:lnTo>
                      <a:pt x="168" y="14"/>
                    </a:lnTo>
                    <a:lnTo>
                      <a:pt x="166" y="19"/>
                    </a:lnTo>
                    <a:lnTo>
                      <a:pt x="165" y="23"/>
                    </a:lnTo>
                    <a:lnTo>
                      <a:pt x="164" y="28"/>
                    </a:lnTo>
                    <a:lnTo>
                      <a:pt x="162" y="32"/>
                    </a:lnTo>
                    <a:lnTo>
                      <a:pt x="161" y="36"/>
                    </a:lnTo>
                    <a:lnTo>
                      <a:pt x="160" y="42"/>
                    </a:lnTo>
                    <a:lnTo>
                      <a:pt x="158" y="46"/>
                    </a:lnTo>
                    <a:lnTo>
                      <a:pt x="157" y="50"/>
                    </a:lnTo>
                    <a:lnTo>
                      <a:pt x="154" y="54"/>
                    </a:lnTo>
                    <a:lnTo>
                      <a:pt x="153" y="59"/>
                    </a:lnTo>
                    <a:lnTo>
                      <a:pt x="152" y="63"/>
                    </a:lnTo>
                    <a:lnTo>
                      <a:pt x="150" y="67"/>
                    </a:lnTo>
                    <a:lnTo>
                      <a:pt x="148" y="71"/>
                    </a:lnTo>
                    <a:lnTo>
                      <a:pt x="146" y="75"/>
                    </a:lnTo>
                    <a:lnTo>
                      <a:pt x="145" y="79"/>
                    </a:lnTo>
                    <a:lnTo>
                      <a:pt x="142" y="83"/>
                    </a:lnTo>
                    <a:lnTo>
                      <a:pt x="141" y="87"/>
                    </a:lnTo>
                    <a:lnTo>
                      <a:pt x="138" y="91"/>
                    </a:lnTo>
                    <a:lnTo>
                      <a:pt x="136" y="95"/>
                    </a:lnTo>
                    <a:lnTo>
                      <a:pt x="134" y="99"/>
                    </a:lnTo>
                    <a:lnTo>
                      <a:pt x="132" y="101"/>
                    </a:lnTo>
                    <a:lnTo>
                      <a:pt x="129" y="105"/>
                    </a:lnTo>
                    <a:lnTo>
                      <a:pt x="128" y="109"/>
                    </a:lnTo>
                    <a:lnTo>
                      <a:pt x="125" y="113"/>
                    </a:lnTo>
                    <a:lnTo>
                      <a:pt x="122" y="116"/>
                    </a:lnTo>
                    <a:lnTo>
                      <a:pt x="120" y="120"/>
                    </a:lnTo>
                    <a:lnTo>
                      <a:pt x="117" y="124"/>
                    </a:lnTo>
                    <a:lnTo>
                      <a:pt x="114" y="127"/>
                    </a:lnTo>
                    <a:lnTo>
                      <a:pt x="112" y="131"/>
                    </a:lnTo>
                    <a:lnTo>
                      <a:pt x="109" y="135"/>
                    </a:lnTo>
                    <a:lnTo>
                      <a:pt x="106" y="137"/>
                    </a:lnTo>
                    <a:lnTo>
                      <a:pt x="104" y="141"/>
                    </a:lnTo>
                    <a:lnTo>
                      <a:pt x="101" y="144"/>
                    </a:lnTo>
                    <a:lnTo>
                      <a:pt x="99" y="147"/>
                    </a:lnTo>
                    <a:lnTo>
                      <a:pt x="96" y="151"/>
                    </a:lnTo>
                    <a:lnTo>
                      <a:pt x="92" y="153"/>
                    </a:lnTo>
                    <a:lnTo>
                      <a:pt x="89" y="156"/>
                    </a:lnTo>
                    <a:lnTo>
                      <a:pt x="87" y="160"/>
                    </a:lnTo>
                    <a:lnTo>
                      <a:pt x="83" y="163"/>
                    </a:lnTo>
                    <a:lnTo>
                      <a:pt x="80" y="165"/>
                    </a:lnTo>
                    <a:lnTo>
                      <a:pt x="76" y="168"/>
                    </a:lnTo>
                    <a:lnTo>
                      <a:pt x="73" y="172"/>
                    </a:lnTo>
                    <a:lnTo>
                      <a:pt x="69" y="175"/>
                    </a:lnTo>
                    <a:lnTo>
                      <a:pt x="67" y="177"/>
                    </a:lnTo>
                    <a:lnTo>
                      <a:pt x="63" y="180"/>
                    </a:lnTo>
                    <a:lnTo>
                      <a:pt x="59" y="183"/>
                    </a:lnTo>
                    <a:lnTo>
                      <a:pt x="56" y="185"/>
                    </a:lnTo>
                    <a:lnTo>
                      <a:pt x="52" y="188"/>
                    </a:lnTo>
                    <a:lnTo>
                      <a:pt x="48" y="191"/>
                    </a:lnTo>
                    <a:lnTo>
                      <a:pt x="44" y="193"/>
                    </a:lnTo>
                    <a:lnTo>
                      <a:pt x="41" y="196"/>
                    </a:lnTo>
                    <a:lnTo>
                      <a:pt x="37" y="199"/>
                    </a:lnTo>
                    <a:lnTo>
                      <a:pt x="33" y="200"/>
                    </a:lnTo>
                    <a:lnTo>
                      <a:pt x="29" y="203"/>
                    </a:lnTo>
                    <a:lnTo>
                      <a:pt x="25" y="205"/>
                    </a:lnTo>
                    <a:lnTo>
                      <a:pt x="21" y="208"/>
                    </a:lnTo>
                    <a:lnTo>
                      <a:pt x="17" y="209"/>
                    </a:lnTo>
                    <a:lnTo>
                      <a:pt x="12" y="212"/>
                    </a:lnTo>
                    <a:lnTo>
                      <a:pt x="8" y="215"/>
                    </a:lnTo>
                    <a:lnTo>
                      <a:pt x="4" y="216"/>
                    </a:lnTo>
                    <a:lnTo>
                      <a:pt x="0" y="219"/>
                    </a:lnTo>
                    <a:lnTo>
                      <a:pt x="340" y="309"/>
                    </a:lnTo>
                    <a:lnTo>
                      <a:pt x="340" y="30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87" name="Freeform 259"/>
              <p:cNvSpPr>
                <a:spLocks/>
              </p:cNvSpPr>
              <p:nvPr/>
            </p:nvSpPr>
            <p:spPr bwMode="auto">
              <a:xfrm>
                <a:off x="1505" y="3649"/>
                <a:ext cx="49" cy="48"/>
              </a:xfrm>
              <a:custGeom>
                <a:avLst/>
                <a:gdLst>
                  <a:gd name="T0" fmla="*/ 161 w 195"/>
                  <a:gd name="T1" fmla="*/ 0 h 193"/>
                  <a:gd name="T2" fmla="*/ 0 w 195"/>
                  <a:gd name="T3" fmla="*/ 160 h 193"/>
                  <a:gd name="T4" fmla="*/ 34 w 195"/>
                  <a:gd name="T5" fmla="*/ 193 h 193"/>
                  <a:gd name="T6" fmla="*/ 195 w 195"/>
                  <a:gd name="T7" fmla="*/ 32 h 193"/>
                  <a:gd name="T8" fmla="*/ 161 w 195"/>
                  <a:gd name="T9" fmla="*/ 0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5" h="193">
                    <a:moveTo>
                      <a:pt x="161" y="0"/>
                    </a:moveTo>
                    <a:lnTo>
                      <a:pt x="0" y="160"/>
                    </a:lnTo>
                    <a:lnTo>
                      <a:pt x="34" y="193"/>
                    </a:lnTo>
                    <a:lnTo>
                      <a:pt x="195" y="32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88" name="Freeform 260"/>
              <p:cNvSpPr>
                <a:spLocks/>
              </p:cNvSpPr>
              <p:nvPr/>
            </p:nvSpPr>
            <p:spPr bwMode="auto">
              <a:xfrm>
                <a:off x="1496" y="3624"/>
                <a:ext cx="82" cy="82"/>
              </a:xfrm>
              <a:custGeom>
                <a:avLst/>
                <a:gdLst>
                  <a:gd name="T0" fmla="*/ 0 w 327"/>
                  <a:gd name="T1" fmla="*/ 132 h 329"/>
                  <a:gd name="T2" fmla="*/ 4 w 327"/>
                  <a:gd name="T3" fmla="*/ 134 h 329"/>
                  <a:gd name="T4" fmla="*/ 13 w 327"/>
                  <a:gd name="T5" fmla="*/ 136 h 329"/>
                  <a:gd name="T6" fmla="*/ 21 w 327"/>
                  <a:gd name="T7" fmla="*/ 140 h 329"/>
                  <a:gd name="T8" fmla="*/ 30 w 327"/>
                  <a:gd name="T9" fmla="*/ 144 h 329"/>
                  <a:gd name="T10" fmla="*/ 38 w 327"/>
                  <a:gd name="T11" fmla="*/ 148 h 329"/>
                  <a:gd name="T12" fmla="*/ 48 w 327"/>
                  <a:gd name="T13" fmla="*/ 152 h 329"/>
                  <a:gd name="T14" fmla="*/ 56 w 327"/>
                  <a:gd name="T15" fmla="*/ 156 h 329"/>
                  <a:gd name="T16" fmla="*/ 64 w 327"/>
                  <a:gd name="T17" fmla="*/ 160 h 329"/>
                  <a:gd name="T18" fmla="*/ 70 w 327"/>
                  <a:gd name="T19" fmla="*/ 166 h 329"/>
                  <a:gd name="T20" fmla="*/ 78 w 327"/>
                  <a:gd name="T21" fmla="*/ 170 h 329"/>
                  <a:gd name="T22" fmla="*/ 85 w 327"/>
                  <a:gd name="T23" fmla="*/ 175 h 329"/>
                  <a:gd name="T24" fmla="*/ 93 w 327"/>
                  <a:gd name="T25" fmla="*/ 180 h 329"/>
                  <a:gd name="T26" fmla="*/ 100 w 327"/>
                  <a:gd name="T27" fmla="*/ 185 h 329"/>
                  <a:gd name="T28" fmla="*/ 106 w 327"/>
                  <a:gd name="T29" fmla="*/ 191 h 329"/>
                  <a:gd name="T30" fmla="*/ 113 w 327"/>
                  <a:gd name="T31" fmla="*/ 196 h 329"/>
                  <a:gd name="T32" fmla="*/ 120 w 327"/>
                  <a:gd name="T33" fmla="*/ 203 h 329"/>
                  <a:gd name="T34" fmla="*/ 125 w 327"/>
                  <a:gd name="T35" fmla="*/ 209 h 329"/>
                  <a:gd name="T36" fmla="*/ 132 w 327"/>
                  <a:gd name="T37" fmla="*/ 215 h 329"/>
                  <a:gd name="T38" fmla="*/ 137 w 327"/>
                  <a:gd name="T39" fmla="*/ 221 h 329"/>
                  <a:gd name="T40" fmla="*/ 142 w 327"/>
                  <a:gd name="T41" fmla="*/ 228 h 329"/>
                  <a:gd name="T42" fmla="*/ 147 w 327"/>
                  <a:gd name="T43" fmla="*/ 235 h 329"/>
                  <a:gd name="T44" fmla="*/ 153 w 327"/>
                  <a:gd name="T45" fmla="*/ 243 h 329"/>
                  <a:gd name="T46" fmla="*/ 158 w 327"/>
                  <a:gd name="T47" fmla="*/ 249 h 329"/>
                  <a:gd name="T48" fmla="*/ 163 w 327"/>
                  <a:gd name="T49" fmla="*/ 257 h 329"/>
                  <a:gd name="T50" fmla="*/ 167 w 327"/>
                  <a:gd name="T51" fmla="*/ 265 h 329"/>
                  <a:gd name="T52" fmla="*/ 171 w 327"/>
                  <a:gd name="T53" fmla="*/ 273 h 329"/>
                  <a:gd name="T54" fmla="*/ 177 w 327"/>
                  <a:gd name="T55" fmla="*/ 281 h 329"/>
                  <a:gd name="T56" fmla="*/ 181 w 327"/>
                  <a:gd name="T57" fmla="*/ 289 h 329"/>
                  <a:gd name="T58" fmla="*/ 183 w 327"/>
                  <a:gd name="T59" fmla="*/ 297 h 329"/>
                  <a:gd name="T60" fmla="*/ 187 w 327"/>
                  <a:gd name="T61" fmla="*/ 307 h 329"/>
                  <a:gd name="T62" fmla="*/ 191 w 327"/>
                  <a:gd name="T63" fmla="*/ 315 h 329"/>
                  <a:gd name="T64" fmla="*/ 194 w 327"/>
                  <a:gd name="T65" fmla="*/ 324 h 329"/>
                  <a:gd name="T66" fmla="*/ 327 w 327"/>
                  <a:gd name="T67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27" h="329">
                    <a:moveTo>
                      <a:pt x="327" y="0"/>
                    </a:moveTo>
                    <a:lnTo>
                      <a:pt x="0" y="132"/>
                    </a:lnTo>
                    <a:lnTo>
                      <a:pt x="0" y="132"/>
                    </a:lnTo>
                    <a:lnTo>
                      <a:pt x="4" y="134"/>
                    </a:lnTo>
                    <a:lnTo>
                      <a:pt x="8" y="135"/>
                    </a:lnTo>
                    <a:lnTo>
                      <a:pt x="13" y="136"/>
                    </a:lnTo>
                    <a:lnTo>
                      <a:pt x="17" y="139"/>
                    </a:lnTo>
                    <a:lnTo>
                      <a:pt x="21" y="140"/>
                    </a:lnTo>
                    <a:lnTo>
                      <a:pt x="26" y="142"/>
                    </a:lnTo>
                    <a:lnTo>
                      <a:pt x="30" y="144"/>
                    </a:lnTo>
                    <a:lnTo>
                      <a:pt x="34" y="146"/>
                    </a:lnTo>
                    <a:lnTo>
                      <a:pt x="38" y="148"/>
                    </a:lnTo>
                    <a:lnTo>
                      <a:pt x="42" y="150"/>
                    </a:lnTo>
                    <a:lnTo>
                      <a:pt x="48" y="152"/>
                    </a:lnTo>
                    <a:lnTo>
                      <a:pt x="52" y="154"/>
                    </a:lnTo>
                    <a:lnTo>
                      <a:pt x="56" y="156"/>
                    </a:lnTo>
                    <a:lnTo>
                      <a:pt x="60" y="159"/>
                    </a:lnTo>
                    <a:lnTo>
                      <a:pt x="64" y="160"/>
                    </a:lnTo>
                    <a:lnTo>
                      <a:pt x="66" y="163"/>
                    </a:lnTo>
                    <a:lnTo>
                      <a:pt x="70" y="166"/>
                    </a:lnTo>
                    <a:lnTo>
                      <a:pt x="74" y="167"/>
                    </a:lnTo>
                    <a:lnTo>
                      <a:pt x="78" y="170"/>
                    </a:lnTo>
                    <a:lnTo>
                      <a:pt x="82" y="172"/>
                    </a:lnTo>
                    <a:lnTo>
                      <a:pt x="85" y="175"/>
                    </a:lnTo>
                    <a:lnTo>
                      <a:pt x="89" y="178"/>
                    </a:lnTo>
                    <a:lnTo>
                      <a:pt x="93" y="180"/>
                    </a:lnTo>
                    <a:lnTo>
                      <a:pt x="96" y="183"/>
                    </a:lnTo>
                    <a:lnTo>
                      <a:pt x="100" y="185"/>
                    </a:lnTo>
                    <a:lnTo>
                      <a:pt x="102" y="188"/>
                    </a:lnTo>
                    <a:lnTo>
                      <a:pt x="106" y="191"/>
                    </a:lnTo>
                    <a:lnTo>
                      <a:pt x="109" y="193"/>
                    </a:lnTo>
                    <a:lnTo>
                      <a:pt x="113" y="196"/>
                    </a:lnTo>
                    <a:lnTo>
                      <a:pt x="116" y="200"/>
                    </a:lnTo>
                    <a:lnTo>
                      <a:pt x="120" y="203"/>
                    </a:lnTo>
                    <a:lnTo>
                      <a:pt x="122" y="205"/>
                    </a:lnTo>
                    <a:lnTo>
                      <a:pt x="125" y="209"/>
                    </a:lnTo>
                    <a:lnTo>
                      <a:pt x="129" y="212"/>
                    </a:lnTo>
                    <a:lnTo>
                      <a:pt x="132" y="215"/>
                    </a:lnTo>
                    <a:lnTo>
                      <a:pt x="134" y="219"/>
                    </a:lnTo>
                    <a:lnTo>
                      <a:pt x="137" y="221"/>
                    </a:lnTo>
                    <a:lnTo>
                      <a:pt x="139" y="225"/>
                    </a:lnTo>
                    <a:lnTo>
                      <a:pt x="142" y="228"/>
                    </a:lnTo>
                    <a:lnTo>
                      <a:pt x="145" y="232"/>
                    </a:lnTo>
                    <a:lnTo>
                      <a:pt x="147" y="235"/>
                    </a:lnTo>
                    <a:lnTo>
                      <a:pt x="150" y="239"/>
                    </a:lnTo>
                    <a:lnTo>
                      <a:pt x="153" y="243"/>
                    </a:lnTo>
                    <a:lnTo>
                      <a:pt x="155" y="247"/>
                    </a:lnTo>
                    <a:lnTo>
                      <a:pt x="158" y="249"/>
                    </a:lnTo>
                    <a:lnTo>
                      <a:pt x="161" y="253"/>
                    </a:lnTo>
                    <a:lnTo>
                      <a:pt x="163" y="257"/>
                    </a:lnTo>
                    <a:lnTo>
                      <a:pt x="165" y="261"/>
                    </a:lnTo>
                    <a:lnTo>
                      <a:pt x="167" y="265"/>
                    </a:lnTo>
                    <a:lnTo>
                      <a:pt x="170" y="269"/>
                    </a:lnTo>
                    <a:lnTo>
                      <a:pt x="171" y="273"/>
                    </a:lnTo>
                    <a:lnTo>
                      <a:pt x="174" y="277"/>
                    </a:lnTo>
                    <a:lnTo>
                      <a:pt x="177" y="281"/>
                    </a:lnTo>
                    <a:lnTo>
                      <a:pt x="178" y="285"/>
                    </a:lnTo>
                    <a:lnTo>
                      <a:pt x="181" y="289"/>
                    </a:lnTo>
                    <a:lnTo>
                      <a:pt x="182" y="293"/>
                    </a:lnTo>
                    <a:lnTo>
                      <a:pt x="183" y="297"/>
                    </a:lnTo>
                    <a:lnTo>
                      <a:pt x="186" y="301"/>
                    </a:lnTo>
                    <a:lnTo>
                      <a:pt x="187" y="307"/>
                    </a:lnTo>
                    <a:lnTo>
                      <a:pt x="189" y="311"/>
                    </a:lnTo>
                    <a:lnTo>
                      <a:pt x="191" y="315"/>
                    </a:lnTo>
                    <a:lnTo>
                      <a:pt x="193" y="320"/>
                    </a:lnTo>
                    <a:lnTo>
                      <a:pt x="194" y="324"/>
                    </a:lnTo>
                    <a:lnTo>
                      <a:pt x="195" y="329"/>
                    </a:lnTo>
                    <a:lnTo>
                      <a:pt x="327" y="0"/>
                    </a:lnTo>
                    <a:lnTo>
                      <a:pt x="327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89" name="Rectangle 261"/>
              <p:cNvSpPr>
                <a:spLocks noChangeArrowheads="1"/>
              </p:cNvSpPr>
              <p:nvPr/>
            </p:nvSpPr>
            <p:spPr bwMode="auto">
              <a:xfrm>
                <a:off x="1454" y="2824"/>
                <a:ext cx="41" cy="11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90" name="Freeform 262"/>
              <p:cNvSpPr>
                <a:spLocks/>
              </p:cNvSpPr>
              <p:nvPr/>
            </p:nvSpPr>
            <p:spPr bwMode="auto">
              <a:xfrm>
                <a:off x="1454" y="2795"/>
                <a:ext cx="82" cy="69"/>
              </a:xfrm>
              <a:custGeom>
                <a:avLst/>
                <a:gdLst>
                  <a:gd name="T0" fmla="*/ 0 w 325"/>
                  <a:gd name="T1" fmla="*/ 0 h 279"/>
                  <a:gd name="T2" fmla="*/ 1 w 325"/>
                  <a:gd name="T3" fmla="*/ 4 h 279"/>
                  <a:gd name="T4" fmla="*/ 6 w 325"/>
                  <a:gd name="T5" fmla="*/ 13 h 279"/>
                  <a:gd name="T6" fmla="*/ 9 w 325"/>
                  <a:gd name="T7" fmla="*/ 23 h 279"/>
                  <a:gd name="T8" fmla="*/ 13 w 325"/>
                  <a:gd name="T9" fmla="*/ 31 h 279"/>
                  <a:gd name="T10" fmla="*/ 17 w 325"/>
                  <a:gd name="T11" fmla="*/ 40 h 279"/>
                  <a:gd name="T12" fmla="*/ 20 w 325"/>
                  <a:gd name="T13" fmla="*/ 48 h 279"/>
                  <a:gd name="T14" fmla="*/ 22 w 325"/>
                  <a:gd name="T15" fmla="*/ 57 h 279"/>
                  <a:gd name="T16" fmla="*/ 25 w 325"/>
                  <a:gd name="T17" fmla="*/ 65 h 279"/>
                  <a:gd name="T18" fmla="*/ 26 w 325"/>
                  <a:gd name="T19" fmla="*/ 75 h 279"/>
                  <a:gd name="T20" fmla="*/ 29 w 325"/>
                  <a:gd name="T21" fmla="*/ 83 h 279"/>
                  <a:gd name="T22" fmla="*/ 30 w 325"/>
                  <a:gd name="T23" fmla="*/ 92 h 279"/>
                  <a:gd name="T24" fmla="*/ 32 w 325"/>
                  <a:gd name="T25" fmla="*/ 100 h 279"/>
                  <a:gd name="T26" fmla="*/ 33 w 325"/>
                  <a:gd name="T27" fmla="*/ 109 h 279"/>
                  <a:gd name="T28" fmla="*/ 33 w 325"/>
                  <a:gd name="T29" fmla="*/ 117 h 279"/>
                  <a:gd name="T30" fmla="*/ 34 w 325"/>
                  <a:gd name="T31" fmla="*/ 127 h 279"/>
                  <a:gd name="T32" fmla="*/ 34 w 325"/>
                  <a:gd name="T33" fmla="*/ 135 h 279"/>
                  <a:gd name="T34" fmla="*/ 34 w 325"/>
                  <a:gd name="T35" fmla="*/ 144 h 279"/>
                  <a:gd name="T36" fmla="*/ 34 w 325"/>
                  <a:gd name="T37" fmla="*/ 152 h 279"/>
                  <a:gd name="T38" fmla="*/ 33 w 325"/>
                  <a:gd name="T39" fmla="*/ 161 h 279"/>
                  <a:gd name="T40" fmla="*/ 33 w 325"/>
                  <a:gd name="T41" fmla="*/ 171 h 279"/>
                  <a:gd name="T42" fmla="*/ 32 w 325"/>
                  <a:gd name="T43" fmla="*/ 179 h 279"/>
                  <a:gd name="T44" fmla="*/ 30 w 325"/>
                  <a:gd name="T45" fmla="*/ 188 h 279"/>
                  <a:gd name="T46" fmla="*/ 29 w 325"/>
                  <a:gd name="T47" fmla="*/ 196 h 279"/>
                  <a:gd name="T48" fmla="*/ 26 w 325"/>
                  <a:gd name="T49" fmla="*/ 205 h 279"/>
                  <a:gd name="T50" fmla="*/ 25 w 325"/>
                  <a:gd name="T51" fmla="*/ 213 h 279"/>
                  <a:gd name="T52" fmla="*/ 22 w 325"/>
                  <a:gd name="T53" fmla="*/ 223 h 279"/>
                  <a:gd name="T54" fmla="*/ 20 w 325"/>
                  <a:gd name="T55" fmla="*/ 231 h 279"/>
                  <a:gd name="T56" fmla="*/ 17 w 325"/>
                  <a:gd name="T57" fmla="*/ 240 h 279"/>
                  <a:gd name="T58" fmla="*/ 13 w 325"/>
                  <a:gd name="T59" fmla="*/ 248 h 279"/>
                  <a:gd name="T60" fmla="*/ 9 w 325"/>
                  <a:gd name="T61" fmla="*/ 257 h 279"/>
                  <a:gd name="T62" fmla="*/ 6 w 325"/>
                  <a:gd name="T63" fmla="*/ 265 h 279"/>
                  <a:gd name="T64" fmla="*/ 1 w 325"/>
                  <a:gd name="T65" fmla="*/ 275 h 279"/>
                  <a:gd name="T66" fmla="*/ 325 w 325"/>
                  <a:gd name="T67" fmla="*/ 140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25" h="279">
                    <a:moveTo>
                      <a:pt x="325" y="14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4" y="9"/>
                    </a:lnTo>
                    <a:lnTo>
                      <a:pt x="6" y="13"/>
                    </a:lnTo>
                    <a:lnTo>
                      <a:pt x="8" y="17"/>
                    </a:lnTo>
                    <a:lnTo>
                      <a:pt x="9" y="23"/>
                    </a:lnTo>
                    <a:lnTo>
                      <a:pt x="12" y="27"/>
                    </a:lnTo>
                    <a:lnTo>
                      <a:pt x="13" y="31"/>
                    </a:lnTo>
                    <a:lnTo>
                      <a:pt x="14" y="35"/>
                    </a:lnTo>
                    <a:lnTo>
                      <a:pt x="17" y="40"/>
                    </a:lnTo>
                    <a:lnTo>
                      <a:pt x="18" y="44"/>
                    </a:lnTo>
                    <a:lnTo>
                      <a:pt x="20" y="48"/>
                    </a:lnTo>
                    <a:lnTo>
                      <a:pt x="21" y="52"/>
                    </a:lnTo>
                    <a:lnTo>
                      <a:pt x="22" y="57"/>
                    </a:lnTo>
                    <a:lnTo>
                      <a:pt x="24" y="61"/>
                    </a:lnTo>
                    <a:lnTo>
                      <a:pt x="25" y="65"/>
                    </a:lnTo>
                    <a:lnTo>
                      <a:pt x="25" y="69"/>
                    </a:lnTo>
                    <a:lnTo>
                      <a:pt x="26" y="75"/>
                    </a:lnTo>
                    <a:lnTo>
                      <a:pt x="28" y="79"/>
                    </a:lnTo>
                    <a:lnTo>
                      <a:pt x="29" y="83"/>
                    </a:lnTo>
                    <a:lnTo>
                      <a:pt x="29" y="87"/>
                    </a:lnTo>
                    <a:lnTo>
                      <a:pt x="30" y="92"/>
                    </a:lnTo>
                    <a:lnTo>
                      <a:pt x="30" y="96"/>
                    </a:lnTo>
                    <a:lnTo>
                      <a:pt x="32" y="100"/>
                    </a:lnTo>
                    <a:lnTo>
                      <a:pt x="32" y="105"/>
                    </a:lnTo>
                    <a:lnTo>
                      <a:pt x="33" y="109"/>
                    </a:lnTo>
                    <a:lnTo>
                      <a:pt x="33" y="113"/>
                    </a:lnTo>
                    <a:lnTo>
                      <a:pt x="33" y="117"/>
                    </a:lnTo>
                    <a:lnTo>
                      <a:pt x="34" y="123"/>
                    </a:lnTo>
                    <a:lnTo>
                      <a:pt x="34" y="127"/>
                    </a:lnTo>
                    <a:lnTo>
                      <a:pt x="34" y="131"/>
                    </a:lnTo>
                    <a:lnTo>
                      <a:pt x="34" y="135"/>
                    </a:lnTo>
                    <a:lnTo>
                      <a:pt x="34" y="140"/>
                    </a:lnTo>
                    <a:lnTo>
                      <a:pt x="34" y="144"/>
                    </a:lnTo>
                    <a:lnTo>
                      <a:pt x="34" y="148"/>
                    </a:lnTo>
                    <a:lnTo>
                      <a:pt x="34" y="152"/>
                    </a:lnTo>
                    <a:lnTo>
                      <a:pt x="34" y="157"/>
                    </a:lnTo>
                    <a:lnTo>
                      <a:pt x="33" y="161"/>
                    </a:lnTo>
                    <a:lnTo>
                      <a:pt x="33" y="165"/>
                    </a:lnTo>
                    <a:lnTo>
                      <a:pt x="33" y="171"/>
                    </a:lnTo>
                    <a:lnTo>
                      <a:pt x="32" y="175"/>
                    </a:lnTo>
                    <a:lnTo>
                      <a:pt x="32" y="179"/>
                    </a:lnTo>
                    <a:lnTo>
                      <a:pt x="30" y="183"/>
                    </a:lnTo>
                    <a:lnTo>
                      <a:pt x="30" y="188"/>
                    </a:lnTo>
                    <a:lnTo>
                      <a:pt x="29" y="192"/>
                    </a:lnTo>
                    <a:lnTo>
                      <a:pt x="29" y="196"/>
                    </a:lnTo>
                    <a:lnTo>
                      <a:pt x="28" y="200"/>
                    </a:lnTo>
                    <a:lnTo>
                      <a:pt x="26" y="205"/>
                    </a:lnTo>
                    <a:lnTo>
                      <a:pt x="25" y="209"/>
                    </a:lnTo>
                    <a:lnTo>
                      <a:pt x="25" y="213"/>
                    </a:lnTo>
                    <a:lnTo>
                      <a:pt x="24" y="217"/>
                    </a:lnTo>
                    <a:lnTo>
                      <a:pt x="22" y="223"/>
                    </a:lnTo>
                    <a:lnTo>
                      <a:pt x="21" y="227"/>
                    </a:lnTo>
                    <a:lnTo>
                      <a:pt x="20" y="231"/>
                    </a:lnTo>
                    <a:lnTo>
                      <a:pt x="18" y="236"/>
                    </a:lnTo>
                    <a:lnTo>
                      <a:pt x="17" y="240"/>
                    </a:lnTo>
                    <a:lnTo>
                      <a:pt x="14" y="244"/>
                    </a:lnTo>
                    <a:lnTo>
                      <a:pt x="13" y="248"/>
                    </a:lnTo>
                    <a:lnTo>
                      <a:pt x="12" y="253"/>
                    </a:lnTo>
                    <a:lnTo>
                      <a:pt x="9" y="257"/>
                    </a:lnTo>
                    <a:lnTo>
                      <a:pt x="8" y="261"/>
                    </a:lnTo>
                    <a:lnTo>
                      <a:pt x="6" y="265"/>
                    </a:lnTo>
                    <a:lnTo>
                      <a:pt x="4" y="271"/>
                    </a:lnTo>
                    <a:lnTo>
                      <a:pt x="1" y="275"/>
                    </a:lnTo>
                    <a:lnTo>
                      <a:pt x="0" y="279"/>
                    </a:lnTo>
                    <a:lnTo>
                      <a:pt x="325" y="140"/>
                    </a:lnTo>
                    <a:lnTo>
                      <a:pt x="325" y="14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91" name="Rectangle 263"/>
              <p:cNvSpPr>
                <a:spLocks noChangeArrowheads="1"/>
              </p:cNvSpPr>
              <p:nvPr/>
            </p:nvSpPr>
            <p:spPr bwMode="auto">
              <a:xfrm>
                <a:off x="1433" y="3552"/>
                <a:ext cx="41" cy="12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92" name="Freeform 264"/>
              <p:cNvSpPr>
                <a:spLocks/>
              </p:cNvSpPr>
              <p:nvPr/>
            </p:nvSpPr>
            <p:spPr bwMode="auto">
              <a:xfrm>
                <a:off x="1433" y="3523"/>
                <a:ext cx="82" cy="70"/>
              </a:xfrm>
              <a:custGeom>
                <a:avLst/>
                <a:gdLst>
                  <a:gd name="T0" fmla="*/ 0 w 325"/>
                  <a:gd name="T1" fmla="*/ 0 h 278"/>
                  <a:gd name="T2" fmla="*/ 3 w 325"/>
                  <a:gd name="T3" fmla="*/ 4 h 278"/>
                  <a:gd name="T4" fmla="*/ 7 w 325"/>
                  <a:gd name="T5" fmla="*/ 13 h 278"/>
                  <a:gd name="T6" fmla="*/ 11 w 325"/>
                  <a:gd name="T7" fmla="*/ 21 h 278"/>
                  <a:gd name="T8" fmla="*/ 15 w 325"/>
                  <a:gd name="T9" fmla="*/ 30 h 278"/>
                  <a:gd name="T10" fmla="*/ 17 w 325"/>
                  <a:gd name="T11" fmla="*/ 38 h 278"/>
                  <a:gd name="T12" fmla="*/ 20 w 325"/>
                  <a:gd name="T13" fmla="*/ 48 h 278"/>
                  <a:gd name="T14" fmla="*/ 23 w 325"/>
                  <a:gd name="T15" fmla="*/ 56 h 278"/>
                  <a:gd name="T16" fmla="*/ 25 w 325"/>
                  <a:gd name="T17" fmla="*/ 65 h 278"/>
                  <a:gd name="T18" fmla="*/ 28 w 325"/>
                  <a:gd name="T19" fmla="*/ 73 h 278"/>
                  <a:gd name="T20" fmla="*/ 29 w 325"/>
                  <a:gd name="T21" fmla="*/ 82 h 278"/>
                  <a:gd name="T22" fmla="*/ 31 w 325"/>
                  <a:gd name="T23" fmla="*/ 90 h 278"/>
                  <a:gd name="T24" fmla="*/ 32 w 325"/>
                  <a:gd name="T25" fmla="*/ 100 h 278"/>
                  <a:gd name="T26" fmla="*/ 33 w 325"/>
                  <a:gd name="T27" fmla="*/ 108 h 278"/>
                  <a:gd name="T28" fmla="*/ 35 w 325"/>
                  <a:gd name="T29" fmla="*/ 117 h 278"/>
                  <a:gd name="T30" fmla="*/ 35 w 325"/>
                  <a:gd name="T31" fmla="*/ 126 h 278"/>
                  <a:gd name="T32" fmla="*/ 35 w 325"/>
                  <a:gd name="T33" fmla="*/ 134 h 278"/>
                  <a:gd name="T34" fmla="*/ 35 w 325"/>
                  <a:gd name="T35" fmla="*/ 144 h 278"/>
                  <a:gd name="T36" fmla="*/ 35 w 325"/>
                  <a:gd name="T37" fmla="*/ 152 h 278"/>
                  <a:gd name="T38" fmla="*/ 35 w 325"/>
                  <a:gd name="T39" fmla="*/ 161 h 278"/>
                  <a:gd name="T40" fmla="*/ 33 w 325"/>
                  <a:gd name="T41" fmla="*/ 169 h 278"/>
                  <a:gd name="T42" fmla="*/ 32 w 325"/>
                  <a:gd name="T43" fmla="*/ 178 h 278"/>
                  <a:gd name="T44" fmla="*/ 31 w 325"/>
                  <a:gd name="T45" fmla="*/ 186 h 278"/>
                  <a:gd name="T46" fmla="*/ 29 w 325"/>
                  <a:gd name="T47" fmla="*/ 196 h 278"/>
                  <a:gd name="T48" fmla="*/ 28 w 325"/>
                  <a:gd name="T49" fmla="*/ 204 h 278"/>
                  <a:gd name="T50" fmla="*/ 25 w 325"/>
                  <a:gd name="T51" fmla="*/ 213 h 278"/>
                  <a:gd name="T52" fmla="*/ 23 w 325"/>
                  <a:gd name="T53" fmla="*/ 221 h 278"/>
                  <a:gd name="T54" fmla="*/ 20 w 325"/>
                  <a:gd name="T55" fmla="*/ 230 h 278"/>
                  <a:gd name="T56" fmla="*/ 17 w 325"/>
                  <a:gd name="T57" fmla="*/ 238 h 278"/>
                  <a:gd name="T58" fmla="*/ 15 w 325"/>
                  <a:gd name="T59" fmla="*/ 248 h 278"/>
                  <a:gd name="T60" fmla="*/ 11 w 325"/>
                  <a:gd name="T61" fmla="*/ 257 h 278"/>
                  <a:gd name="T62" fmla="*/ 7 w 325"/>
                  <a:gd name="T63" fmla="*/ 265 h 278"/>
                  <a:gd name="T64" fmla="*/ 3 w 325"/>
                  <a:gd name="T65" fmla="*/ 274 h 278"/>
                  <a:gd name="T66" fmla="*/ 325 w 325"/>
                  <a:gd name="T67" fmla="*/ 138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25" h="278">
                    <a:moveTo>
                      <a:pt x="325" y="138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3" y="4"/>
                    </a:lnTo>
                    <a:lnTo>
                      <a:pt x="5" y="8"/>
                    </a:lnTo>
                    <a:lnTo>
                      <a:pt x="7" y="13"/>
                    </a:lnTo>
                    <a:lnTo>
                      <a:pt x="9" y="17"/>
                    </a:lnTo>
                    <a:lnTo>
                      <a:pt x="11" y="21"/>
                    </a:lnTo>
                    <a:lnTo>
                      <a:pt x="12" y="25"/>
                    </a:lnTo>
                    <a:lnTo>
                      <a:pt x="15" y="30"/>
                    </a:lnTo>
                    <a:lnTo>
                      <a:pt x="16" y="34"/>
                    </a:lnTo>
                    <a:lnTo>
                      <a:pt x="17" y="38"/>
                    </a:lnTo>
                    <a:lnTo>
                      <a:pt x="19" y="42"/>
                    </a:lnTo>
                    <a:lnTo>
                      <a:pt x="20" y="48"/>
                    </a:lnTo>
                    <a:lnTo>
                      <a:pt x="21" y="52"/>
                    </a:lnTo>
                    <a:lnTo>
                      <a:pt x="23" y="56"/>
                    </a:lnTo>
                    <a:lnTo>
                      <a:pt x="24" y="61"/>
                    </a:lnTo>
                    <a:lnTo>
                      <a:pt x="25" y="65"/>
                    </a:lnTo>
                    <a:lnTo>
                      <a:pt x="27" y="69"/>
                    </a:lnTo>
                    <a:lnTo>
                      <a:pt x="28" y="73"/>
                    </a:lnTo>
                    <a:lnTo>
                      <a:pt x="29" y="78"/>
                    </a:lnTo>
                    <a:lnTo>
                      <a:pt x="29" y="82"/>
                    </a:lnTo>
                    <a:lnTo>
                      <a:pt x="31" y="86"/>
                    </a:lnTo>
                    <a:lnTo>
                      <a:pt x="31" y="90"/>
                    </a:lnTo>
                    <a:lnTo>
                      <a:pt x="32" y="96"/>
                    </a:lnTo>
                    <a:lnTo>
                      <a:pt x="32" y="100"/>
                    </a:lnTo>
                    <a:lnTo>
                      <a:pt x="33" y="104"/>
                    </a:lnTo>
                    <a:lnTo>
                      <a:pt x="33" y="108"/>
                    </a:lnTo>
                    <a:lnTo>
                      <a:pt x="35" y="113"/>
                    </a:lnTo>
                    <a:lnTo>
                      <a:pt x="35" y="117"/>
                    </a:lnTo>
                    <a:lnTo>
                      <a:pt x="35" y="121"/>
                    </a:lnTo>
                    <a:lnTo>
                      <a:pt x="35" y="126"/>
                    </a:lnTo>
                    <a:lnTo>
                      <a:pt x="35" y="130"/>
                    </a:lnTo>
                    <a:lnTo>
                      <a:pt x="35" y="134"/>
                    </a:lnTo>
                    <a:lnTo>
                      <a:pt x="36" y="138"/>
                    </a:lnTo>
                    <a:lnTo>
                      <a:pt x="35" y="144"/>
                    </a:lnTo>
                    <a:lnTo>
                      <a:pt x="35" y="148"/>
                    </a:lnTo>
                    <a:lnTo>
                      <a:pt x="35" y="152"/>
                    </a:lnTo>
                    <a:lnTo>
                      <a:pt x="35" y="156"/>
                    </a:lnTo>
                    <a:lnTo>
                      <a:pt x="35" y="161"/>
                    </a:lnTo>
                    <a:lnTo>
                      <a:pt x="35" y="165"/>
                    </a:lnTo>
                    <a:lnTo>
                      <a:pt x="33" y="169"/>
                    </a:lnTo>
                    <a:lnTo>
                      <a:pt x="33" y="173"/>
                    </a:lnTo>
                    <a:lnTo>
                      <a:pt x="32" y="178"/>
                    </a:lnTo>
                    <a:lnTo>
                      <a:pt x="32" y="182"/>
                    </a:lnTo>
                    <a:lnTo>
                      <a:pt x="31" y="186"/>
                    </a:lnTo>
                    <a:lnTo>
                      <a:pt x="31" y="192"/>
                    </a:lnTo>
                    <a:lnTo>
                      <a:pt x="29" y="196"/>
                    </a:lnTo>
                    <a:lnTo>
                      <a:pt x="29" y="200"/>
                    </a:lnTo>
                    <a:lnTo>
                      <a:pt x="28" y="204"/>
                    </a:lnTo>
                    <a:lnTo>
                      <a:pt x="27" y="209"/>
                    </a:lnTo>
                    <a:lnTo>
                      <a:pt x="25" y="213"/>
                    </a:lnTo>
                    <a:lnTo>
                      <a:pt x="24" y="217"/>
                    </a:lnTo>
                    <a:lnTo>
                      <a:pt x="23" y="221"/>
                    </a:lnTo>
                    <a:lnTo>
                      <a:pt x="21" y="226"/>
                    </a:lnTo>
                    <a:lnTo>
                      <a:pt x="20" y="230"/>
                    </a:lnTo>
                    <a:lnTo>
                      <a:pt x="19" y="234"/>
                    </a:lnTo>
                    <a:lnTo>
                      <a:pt x="17" y="238"/>
                    </a:lnTo>
                    <a:lnTo>
                      <a:pt x="16" y="244"/>
                    </a:lnTo>
                    <a:lnTo>
                      <a:pt x="15" y="248"/>
                    </a:lnTo>
                    <a:lnTo>
                      <a:pt x="12" y="252"/>
                    </a:lnTo>
                    <a:lnTo>
                      <a:pt x="11" y="257"/>
                    </a:lnTo>
                    <a:lnTo>
                      <a:pt x="9" y="261"/>
                    </a:lnTo>
                    <a:lnTo>
                      <a:pt x="7" y="265"/>
                    </a:lnTo>
                    <a:lnTo>
                      <a:pt x="5" y="269"/>
                    </a:lnTo>
                    <a:lnTo>
                      <a:pt x="3" y="274"/>
                    </a:lnTo>
                    <a:lnTo>
                      <a:pt x="0" y="278"/>
                    </a:lnTo>
                    <a:lnTo>
                      <a:pt x="325" y="138"/>
                    </a:lnTo>
                    <a:lnTo>
                      <a:pt x="325" y="13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93" name="Freeform 265"/>
              <p:cNvSpPr>
                <a:spLocks/>
              </p:cNvSpPr>
              <p:nvPr/>
            </p:nvSpPr>
            <p:spPr bwMode="auto">
              <a:xfrm>
                <a:off x="983" y="3036"/>
                <a:ext cx="68" cy="35"/>
              </a:xfrm>
              <a:custGeom>
                <a:avLst/>
                <a:gdLst>
                  <a:gd name="T0" fmla="*/ 241 w 272"/>
                  <a:gd name="T1" fmla="*/ 2 h 140"/>
                  <a:gd name="T2" fmla="*/ 241 w 272"/>
                  <a:gd name="T3" fmla="*/ 0 h 140"/>
                  <a:gd name="T4" fmla="*/ 225 w 272"/>
                  <a:gd name="T5" fmla="*/ 27 h 140"/>
                  <a:gd name="T6" fmla="*/ 208 w 272"/>
                  <a:gd name="T7" fmla="*/ 48 h 140"/>
                  <a:gd name="T8" fmla="*/ 194 w 272"/>
                  <a:gd name="T9" fmla="*/ 67 h 140"/>
                  <a:gd name="T10" fmla="*/ 178 w 272"/>
                  <a:gd name="T11" fmla="*/ 82 h 140"/>
                  <a:gd name="T12" fmla="*/ 171 w 272"/>
                  <a:gd name="T13" fmla="*/ 87 h 140"/>
                  <a:gd name="T14" fmla="*/ 164 w 272"/>
                  <a:gd name="T15" fmla="*/ 92 h 140"/>
                  <a:gd name="T16" fmla="*/ 158 w 272"/>
                  <a:gd name="T17" fmla="*/ 96 h 140"/>
                  <a:gd name="T18" fmla="*/ 151 w 272"/>
                  <a:gd name="T19" fmla="*/ 100 h 140"/>
                  <a:gd name="T20" fmla="*/ 144 w 272"/>
                  <a:gd name="T21" fmla="*/ 102 h 140"/>
                  <a:gd name="T22" fmla="*/ 139 w 272"/>
                  <a:gd name="T23" fmla="*/ 104 h 140"/>
                  <a:gd name="T24" fmla="*/ 134 w 272"/>
                  <a:gd name="T25" fmla="*/ 104 h 140"/>
                  <a:gd name="T26" fmla="*/ 127 w 272"/>
                  <a:gd name="T27" fmla="*/ 106 h 140"/>
                  <a:gd name="T28" fmla="*/ 122 w 272"/>
                  <a:gd name="T29" fmla="*/ 104 h 140"/>
                  <a:gd name="T30" fmla="*/ 116 w 272"/>
                  <a:gd name="T31" fmla="*/ 104 h 140"/>
                  <a:gd name="T32" fmla="*/ 111 w 272"/>
                  <a:gd name="T33" fmla="*/ 103 h 140"/>
                  <a:gd name="T34" fmla="*/ 106 w 272"/>
                  <a:gd name="T35" fmla="*/ 100 h 140"/>
                  <a:gd name="T36" fmla="*/ 100 w 272"/>
                  <a:gd name="T37" fmla="*/ 96 h 140"/>
                  <a:gd name="T38" fmla="*/ 95 w 272"/>
                  <a:gd name="T39" fmla="*/ 92 h 140"/>
                  <a:gd name="T40" fmla="*/ 88 w 272"/>
                  <a:gd name="T41" fmla="*/ 88 h 140"/>
                  <a:gd name="T42" fmla="*/ 83 w 272"/>
                  <a:gd name="T43" fmla="*/ 83 h 140"/>
                  <a:gd name="T44" fmla="*/ 70 w 272"/>
                  <a:gd name="T45" fmla="*/ 68 h 140"/>
                  <a:gd name="T46" fmla="*/ 58 w 272"/>
                  <a:gd name="T47" fmla="*/ 50 h 140"/>
                  <a:gd name="T48" fmla="*/ 46 w 272"/>
                  <a:gd name="T49" fmla="*/ 28 h 140"/>
                  <a:gd name="T50" fmla="*/ 32 w 272"/>
                  <a:gd name="T51" fmla="*/ 3 h 140"/>
                  <a:gd name="T52" fmla="*/ 0 w 272"/>
                  <a:gd name="T53" fmla="*/ 18 h 140"/>
                  <a:gd name="T54" fmla="*/ 14 w 272"/>
                  <a:gd name="T55" fmla="*/ 44 h 140"/>
                  <a:gd name="T56" fmla="*/ 28 w 272"/>
                  <a:gd name="T57" fmla="*/ 68 h 140"/>
                  <a:gd name="T58" fmla="*/ 43 w 272"/>
                  <a:gd name="T59" fmla="*/ 90 h 140"/>
                  <a:gd name="T60" fmla="*/ 58 w 272"/>
                  <a:gd name="T61" fmla="*/ 106 h 140"/>
                  <a:gd name="T62" fmla="*/ 66 w 272"/>
                  <a:gd name="T63" fmla="*/ 114 h 140"/>
                  <a:gd name="T64" fmla="*/ 74 w 272"/>
                  <a:gd name="T65" fmla="*/ 120 h 140"/>
                  <a:gd name="T66" fmla="*/ 82 w 272"/>
                  <a:gd name="T67" fmla="*/ 127 h 140"/>
                  <a:gd name="T68" fmla="*/ 91 w 272"/>
                  <a:gd name="T69" fmla="*/ 131 h 140"/>
                  <a:gd name="T70" fmla="*/ 99 w 272"/>
                  <a:gd name="T71" fmla="*/ 135 h 140"/>
                  <a:gd name="T72" fmla="*/ 108 w 272"/>
                  <a:gd name="T73" fmla="*/ 138 h 140"/>
                  <a:gd name="T74" fmla="*/ 118 w 272"/>
                  <a:gd name="T75" fmla="*/ 139 h 140"/>
                  <a:gd name="T76" fmla="*/ 127 w 272"/>
                  <a:gd name="T77" fmla="*/ 140 h 140"/>
                  <a:gd name="T78" fmla="*/ 138 w 272"/>
                  <a:gd name="T79" fmla="*/ 139 h 140"/>
                  <a:gd name="T80" fmla="*/ 147 w 272"/>
                  <a:gd name="T81" fmla="*/ 138 h 140"/>
                  <a:gd name="T82" fmla="*/ 156 w 272"/>
                  <a:gd name="T83" fmla="*/ 135 h 140"/>
                  <a:gd name="T84" fmla="*/ 166 w 272"/>
                  <a:gd name="T85" fmla="*/ 131 h 140"/>
                  <a:gd name="T86" fmla="*/ 175 w 272"/>
                  <a:gd name="T87" fmla="*/ 127 h 140"/>
                  <a:gd name="T88" fmla="*/ 183 w 272"/>
                  <a:gd name="T89" fmla="*/ 122 h 140"/>
                  <a:gd name="T90" fmla="*/ 192 w 272"/>
                  <a:gd name="T91" fmla="*/ 115 h 140"/>
                  <a:gd name="T92" fmla="*/ 201 w 272"/>
                  <a:gd name="T93" fmla="*/ 107 h 140"/>
                  <a:gd name="T94" fmla="*/ 219 w 272"/>
                  <a:gd name="T95" fmla="*/ 91 h 140"/>
                  <a:gd name="T96" fmla="*/ 236 w 272"/>
                  <a:gd name="T97" fmla="*/ 70 h 140"/>
                  <a:gd name="T98" fmla="*/ 253 w 272"/>
                  <a:gd name="T99" fmla="*/ 46 h 140"/>
                  <a:gd name="T100" fmla="*/ 271 w 272"/>
                  <a:gd name="T101" fmla="*/ 19 h 140"/>
                  <a:gd name="T102" fmla="*/ 272 w 272"/>
                  <a:gd name="T103" fmla="*/ 18 h 140"/>
                  <a:gd name="T104" fmla="*/ 271 w 272"/>
                  <a:gd name="T105" fmla="*/ 19 h 140"/>
                  <a:gd name="T106" fmla="*/ 271 w 272"/>
                  <a:gd name="T107" fmla="*/ 19 h 140"/>
                  <a:gd name="T108" fmla="*/ 272 w 272"/>
                  <a:gd name="T109" fmla="*/ 18 h 140"/>
                  <a:gd name="T110" fmla="*/ 241 w 272"/>
                  <a:gd name="T111" fmla="*/ 2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72" h="140">
                    <a:moveTo>
                      <a:pt x="241" y="2"/>
                    </a:moveTo>
                    <a:lnTo>
                      <a:pt x="241" y="0"/>
                    </a:lnTo>
                    <a:lnTo>
                      <a:pt x="225" y="27"/>
                    </a:lnTo>
                    <a:lnTo>
                      <a:pt x="208" y="48"/>
                    </a:lnTo>
                    <a:lnTo>
                      <a:pt x="194" y="67"/>
                    </a:lnTo>
                    <a:lnTo>
                      <a:pt x="178" y="82"/>
                    </a:lnTo>
                    <a:lnTo>
                      <a:pt x="171" y="87"/>
                    </a:lnTo>
                    <a:lnTo>
                      <a:pt x="164" y="92"/>
                    </a:lnTo>
                    <a:lnTo>
                      <a:pt x="158" y="96"/>
                    </a:lnTo>
                    <a:lnTo>
                      <a:pt x="151" y="100"/>
                    </a:lnTo>
                    <a:lnTo>
                      <a:pt x="144" y="102"/>
                    </a:lnTo>
                    <a:lnTo>
                      <a:pt x="139" y="104"/>
                    </a:lnTo>
                    <a:lnTo>
                      <a:pt x="134" y="104"/>
                    </a:lnTo>
                    <a:lnTo>
                      <a:pt x="127" y="106"/>
                    </a:lnTo>
                    <a:lnTo>
                      <a:pt x="122" y="104"/>
                    </a:lnTo>
                    <a:lnTo>
                      <a:pt x="116" y="104"/>
                    </a:lnTo>
                    <a:lnTo>
                      <a:pt x="111" y="103"/>
                    </a:lnTo>
                    <a:lnTo>
                      <a:pt x="106" y="100"/>
                    </a:lnTo>
                    <a:lnTo>
                      <a:pt x="100" y="96"/>
                    </a:lnTo>
                    <a:lnTo>
                      <a:pt x="95" y="92"/>
                    </a:lnTo>
                    <a:lnTo>
                      <a:pt x="88" y="88"/>
                    </a:lnTo>
                    <a:lnTo>
                      <a:pt x="83" y="83"/>
                    </a:lnTo>
                    <a:lnTo>
                      <a:pt x="70" y="68"/>
                    </a:lnTo>
                    <a:lnTo>
                      <a:pt x="58" y="50"/>
                    </a:lnTo>
                    <a:lnTo>
                      <a:pt x="46" y="28"/>
                    </a:lnTo>
                    <a:lnTo>
                      <a:pt x="32" y="3"/>
                    </a:lnTo>
                    <a:lnTo>
                      <a:pt x="0" y="18"/>
                    </a:lnTo>
                    <a:lnTo>
                      <a:pt x="14" y="44"/>
                    </a:lnTo>
                    <a:lnTo>
                      <a:pt x="28" y="68"/>
                    </a:lnTo>
                    <a:lnTo>
                      <a:pt x="43" y="90"/>
                    </a:lnTo>
                    <a:lnTo>
                      <a:pt x="58" y="106"/>
                    </a:lnTo>
                    <a:lnTo>
                      <a:pt x="66" y="114"/>
                    </a:lnTo>
                    <a:lnTo>
                      <a:pt x="74" y="120"/>
                    </a:lnTo>
                    <a:lnTo>
                      <a:pt x="82" y="127"/>
                    </a:lnTo>
                    <a:lnTo>
                      <a:pt x="91" y="131"/>
                    </a:lnTo>
                    <a:lnTo>
                      <a:pt x="99" y="135"/>
                    </a:lnTo>
                    <a:lnTo>
                      <a:pt x="108" y="138"/>
                    </a:lnTo>
                    <a:lnTo>
                      <a:pt x="118" y="139"/>
                    </a:lnTo>
                    <a:lnTo>
                      <a:pt x="127" y="140"/>
                    </a:lnTo>
                    <a:lnTo>
                      <a:pt x="138" y="139"/>
                    </a:lnTo>
                    <a:lnTo>
                      <a:pt x="147" y="138"/>
                    </a:lnTo>
                    <a:lnTo>
                      <a:pt x="156" y="135"/>
                    </a:lnTo>
                    <a:lnTo>
                      <a:pt x="166" y="131"/>
                    </a:lnTo>
                    <a:lnTo>
                      <a:pt x="175" y="127"/>
                    </a:lnTo>
                    <a:lnTo>
                      <a:pt x="183" y="122"/>
                    </a:lnTo>
                    <a:lnTo>
                      <a:pt x="192" y="115"/>
                    </a:lnTo>
                    <a:lnTo>
                      <a:pt x="201" y="107"/>
                    </a:lnTo>
                    <a:lnTo>
                      <a:pt x="219" y="91"/>
                    </a:lnTo>
                    <a:lnTo>
                      <a:pt x="236" y="70"/>
                    </a:lnTo>
                    <a:lnTo>
                      <a:pt x="253" y="46"/>
                    </a:lnTo>
                    <a:lnTo>
                      <a:pt x="271" y="19"/>
                    </a:lnTo>
                    <a:lnTo>
                      <a:pt x="272" y="18"/>
                    </a:lnTo>
                    <a:lnTo>
                      <a:pt x="271" y="19"/>
                    </a:lnTo>
                    <a:lnTo>
                      <a:pt x="271" y="19"/>
                    </a:lnTo>
                    <a:lnTo>
                      <a:pt x="272" y="18"/>
                    </a:lnTo>
                    <a:lnTo>
                      <a:pt x="241" y="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94" name="Freeform 266"/>
              <p:cNvSpPr>
                <a:spLocks/>
              </p:cNvSpPr>
              <p:nvPr/>
            </p:nvSpPr>
            <p:spPr bwMode="auto">
              <a:xfrm>
                <a:off x="1043" y="3006"/>
                <a:ext cx="64" cy="34"/>
              </a:xfrm>
              <a:custGeom>
                <a:avLst/>
                <a:gdLst>
                  <a:gd name="T0" fmla="*/ 256 w 256"/>
                  <a:gd name="T1" fmla="*/ 123 h 138"/>
                  <a:gd name="T2" fmla="*/ 256 w 256"/>
                  <a:gd name="T3" fmla="*/ 123 h 138"/>
                  <a:gd name="T4" fmla="*/ 243 w 256"/>
                  <a:gd name="T5" fmla="*/ 95 h 138"/>
                  <a:gd name="T6" fmla="*/ 230 w 256"/>
                  <a:gd name="T7" fmla="*/ 71 h 138"/>
                  <a:gd name="T8" fmla="*/ 215 w 256"/>
                  <a:gd name="T9" fmla="*/ 51 h 138"/>
                  <a:gd name="T10" fmla="*/ 200 w 256"/>
                  <a:gd name="T11" fmla="*/ 34 h 138"/>
                  <a:gd name="T12" fmla="*/ 192 w 256"/>
                  <a:gd name="T13" fmla="*/ 26 h 138"/>
                  <a:gd name="T14" fmla="*/ 184 w 256"/>
                  <a:gd name="T15" fmla="*/ 19 h 138"/>
                  <a:gd name="T16" fmla="*/ 176 w 256"/>
                  <a:gd name="T17" fmla="*/ 14 h 138"/>
                  <a:gd name="T18" fmla="*/ 168 w 256"/>
                  <a:gd name="T19" fmla="*/ 8 h 138"/>
                  <a:gd name="T20" fmla="*/ 160 w 256"/>
                  <a:gd name="T21" fmla="*/ 4 h 138"/>
                  <a:gd name="T22" fmla="*/ 151 w 256"/>
                  <a:gd name="T23" fmla="*/ 2 h 138"/>
                  <a:gd name="T24" fmla="*/ 142 w 256"/>
                  <a:gd name="T25" fmla="*/ 0 h 138"/>
                  <a:gd name="T26" fmla="*/ 132 w 256"/>
                  <a:gd name="T27" fmla="*/ 0 h 138"/>
                  <a:gd name="T28" fmla="*/ 123 w 256"/>
                  <a:gd name="T29" fmla="*/ 0 h 138"/>
                  <a:gd name="T30" fmla="*/ 114 w 256"/>
                  <a:gd name="T31" fmla="*/ 2 h 138"/>
                  <a:gd name="T32" fmla="*/ 106 w 256"/>
                  <a:gd name="T33" fmla="*/ 4 h 138"/>
                  <a:gd name="T34" fmla="*/ 96 w 256"/>
                  <a:gd name="T35" fmla="*/ 8 h 138"/>
                  <a:gd name="T36" fmla="*/ 88 w 256"/>
                  <a:gd name="T37" fmla="*/ 14 h 138"/>
                  <a:gd name="T38" fmla="*/ 79 w 256"/>
                  <a:gd name="T39" fmla="*/ 19 h 138"/>
                  <a:gd name="T40" fmla="*/ 71 w 256"/>
                  <a:gd name="T41" fmla="*/ 26 h 138"/>
                  <a:gd name="T42" fmla="*/ 63 w 256"/>
                  <a:gd name="T43" fmla="*/ 34 h 138"/>
                  <a:gd name="T44" fmla="*/ 47 w 256"/>
                  <a:gd name="T45" fmla="*/ 50 h 138"/>
                  <a:gd name="T46" fmla="*/ 31 w 256"/>
                  <a:gd name="T47" fmla="*/ 71 h 138"/>
                  <a:gd name="T48" fmla="*/ 15 w 256"/>
                  <a:gd name="T49" fmla="*/ 95 h 138"/>
                  <a:gd name="T50" fmla="*/ 0 w 256"/>
                  <a:gd name="T51" fmla="*/ 122 h 138"/>
                  <a:gd name="T52" fmla="*/ 31 w 256"/>
                  <a:gd name="T53" fmla="*/ 138 h 138"/>
                  <a:gd name="T54" fmla="*/ 46 w 256"/>
                  <a:gd name="T55" fmla="*/ 112 h 138"/>
                  <a:gd name="T56" fmla="*/ 59 w 256"/>
                  <a:gd name="T57" fmla="*/ 91 h 138"/>
                  <a:gd name="T58" fmla="*/ 74 w 256"/>
                  <a:gd name="T59" fmla="*/ 72 h 138"/>
                  <a:gd name="T60" fmla="*/ 87 w 256"/>
                  <a:gd name="T61" fmla="*/ 58 h 138"/>
                  <a:gd name="T62" fmla="*/ 94 w 256"/>
                  <a:gd name="T63" fmla="*/ 52 h 138"/>
                  <a:gd name="T64" fmla="*/ 100 w 256"/>
                  <a:gd name="T65" fmla="*/ 47 h 138"/>
                  <a:gd name="T66" fmla="*/ 106 w 256"/>
                  <a:gd name="T67" fmla="*/ 43 h 138"/>
                  <a:gd name="T68" fmla="*/ 111 w 256"/>
                  <a:gd name="T69" fmla="*/ 40 h 138"/>
                  <a:gd name="T70" fmla="*/ 118 w 256"/>
                  <a:gd name="T71" fmla="*/ 38 h 138"/>
                  <a:gd name="T72" fmla="*/ 123 w 256"/>
                  <a:gd name="T73" fmla="*/ 36 h 138"/>
                  <a:gd name="T74" fmla="*/ 127 w 256"/>
                  <a:gd name="T75" fmla="*/ 35 h 138"/>
                  <a:gd name="T76" fmla="*/ 132 w 256"/>
                  <a:gd name="T77" fmla="*/ 35 h 138"/>
                  <a:gd name="T78" fmla="*/ 138 w 256"/>
                  <a:gd name="T79" fmla="*/ 35 h 138"/>
                  <a:gd name="T80" fmla="*/ 142 w 256"/>
                  <a:gd name="T81" fmla="*/ 36 h 138"/>
                  <a:gd name="T82" fmla="*/ 147 w 256"/>
                  <a:gd name="T83" fmla="*/ 38 h 138"/>
                  <a:gd name="T84" fmla="*/ 152 w 256"/>
                  <a:gd name="T85" fmla="*/ 40 h 138"/>
                  <a:gd name="T86" fmla="*/ 158 w 256"/>
                  <a:gd name="T87" fmla="*/ 43 h 138"/>
                  <a:gd name="T88" fmla="*/ 163 w 256"/>
                  <a:gd name="T89" fmla="*/ 47 h 138"/>
                  <a:gd name="T90" fmla="*/ 170 w 256"/>
                  <a:gd name="T91" fmla="*/ 52 h 138"/>
                  <a:gd name="T92" fmla="*/ 175 w 256"/>
                  <a:gd name="T93" fmla="*/ 58 h 138"/>
                  <a:gd name="T94" fmla="*/ 187 w 256"/>
                  <a:gd name="T95" fmla="*/ 72 h 138"/>
                  <a:gd name="T96" fmla="*/ 200 w 256"/>
                  <a:gd name="T97" fmla="*/ 90 h 138"/>
                  <a:gd name="T98" fmla="*/ 212 w 256"/>
                  <a:gd name="T99" fmla="*/ 112 h 138"/>
                  <a:gd name="T100" fmla="*/ 226 w 256"/>
                  <a:gd name="T101" fmla="*/ 138 h 138"/>
                  <a:gd name="T102" fmla="*/ 226 w 256"/>
                  <a:gd name="T103" fmla="*/ 138 h 138"/>
                  <a:gd name="T104" fmla="*/ 226 w 256"/>
                  <a:gd name="T105" fmla="*/ 138 h 138"/>
                  <a:gd name="T106" fmla="*/ 226 w 256"/>
                  <a:gd name="T107" fmla="*/ 138 h 138"/>
                  <a:gd name="T108" fmla="*/ 226 w 256"/>
                  <a:gd name="T109" fmla="*/ 138 h 138"/>
                  <a:gd name="T110" fmla="*/ 256 w 256"/>
                  <a:gd name="T111" fmla="*/ 123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56" h="138">
                    <a:moveTo>
                      <a:pt x="256" y="123"/>
                    </a:moveTo>
                    <a:lnTo>
                      <a:pt x="256" y="123"/>
                    </a:lnTo>
                    <a:lnTo>
                      <a:pt x="243" y="95"/>
                    </a:lnTo>
                    <a:lnTo>
                      <a:pt x="230" y="71"/>
                    </a:lnTo>
                    <a:lnTo>
                      <a:pt x="215" y="51"/>
                    </a:lnTo>
                    <a:lnTo>
                      <a:pt x="200" y="34"/>
                    </a:lnTo>
                    <a:lnTo>
                      <a:pt x="192" y="26"/>
                    </a:lnTo>
                    <a:lnTo>
                      <a:pt x="184" y="19"/>
                    </a:lnTo>
                    <a:lnTo>
                      <a:pt x="176" y="14"/>
                    </a:lnTo>
                    <a:lnTo>
                      <a:pt x="168" y="8"/>
                    </a:lnTo>
                    <a:lnTo>
                      <a:pt x="160" y="4"/>
                    </a:lnTo>
                    <a:lnTo>
                      <a:pt x="151" y="2"/>
                    </a:lnTo>
                    <a:lnTo>
                      <a:pt x="142" y="0"/>
                    </a:lnTo>
                    <a:lnTo>
                      <a:pt x="132" y="0"/>
                    </a:lnTo>
                    <a:lnTo>
                      <a:pt x="123" y="0"/>
                    </a:lnTo>
                    <a:lnTo>
                      <a:pt x="114" y="2"/>
                    </a:lnTo>
                    <a:lnTo>
                      <a:pt x="106" y="4"/>
                    </a:lnTo>
                    <a:lnTo>
                      <a:pt x="96" y="8"/>
                    </a:lnTo>
                    <a:lnTo>
                      <a:pt x="88" y="14"/>
                    </a:lnTo>
                    <a:lnTo>
                      <a:pt x="79" y="19"/>
                    </a:lnTo>
                    <a:lnTo>
                      <a:pt x="71" y="26"/>
                    </a:lnTo>
                    <a:lnTo>
                      <a:pt x="63" y="34"/>
                    </a:lnTo>
                    <a:lnTo>
                      <a:pt x="47" y="50"/>
                    </a:lnTo>
                    <a:lnTo>
                      <a:pt x="31" y="71"/>
                    </a:lnTo>
                    <a:lnTo>
                      <a:pt x="15" y="95"/>
                    </a:lnTo>
                    <a:lnTo>
                      <a:pt x="0" y="122"/>
                    </a:lnTo>
                    <a:lnTo>
                      <a:pt x="31" y="138"/>
                    </a:lnTo>
                    <a:lnTo>
                      <a:pt x="46" y="112"/>
                    </a:lnTo>
                    <a:lnTo>
                      <a:pt x="59" y="91"/>
                    </a:lnTo>
                    <a:lnTo>
                      <a:pt x="74" y="72"/>
                    </a:lnTo>
                    <a:lnTo>
                      <a:pt x="87" y="58"/>
                    </a:lnTo>
                    <a:lnTo>
                      <a:pt x="94" y="52"/>
                    </a:lnTo>
                    <a:lnTo>
                      <a:pt x="100" y="47"/>
                    </a:lnTo>
                    <a:lnTo>
                      <a:pt x="106" y="43"/>
                    </a:lnTo>
                    <a:lnTo>
                      <a:pt x="111" y="40"/>
                    </a:lnTo>
                    <a:lnTo>
                      <a:pt x="118" y="38"/>
                    </a:lnTo>
                    <a:lnTo>
                      <a:pt x="123" y="36"/>
                    </a:lnTo>
                    <a:lnTo>
                      <a:pt x="127" y="35"/>
                    </a:lnTo>
                    <a:lnTo>
                      <a:pt x="132" y="35"/>
                    </a:lnTo>
                    <a:lnTo>
                      <a:pt x="138" y="35"/>
                    </a:lnTo>
                    <a:lnTo>
                      <a:pt x="142" y="36"/>
                    </a:lnTo>
                    <a:lnTo>
                      <a:pt x="147" y="38"/>
                    </a:lnTo>
                    <a:lnTo>
                      <a:pt x="152" y="40"/>
                    </a:lnTo>
                    <a:lnTo>
                      <a:pt x="158" y="43"/>
                    </a:lnTo>
                    <a:lnTo>
                      <a:pt x="163" y="47"/>
                    </a:lnTo>
                    <a:lnTo>
                      <a:pt x="170" y="52"/>
                    </a:lnTo>
                    <a:lnTo>
                      <a:pt x="175" y="58"/>
                    </a:lnTo>
                    <a:lnTo>
                      <a:pt x="187" y="72"/>
                    </a:lnTo>
                    <a:lnTo>
                      <a:pt x="200" y="90"/>
                    </a:lnTo>
                    <a:lnTo>
                      <a:pt x="212" y="112"/>
                    </a:lnTo>
                    <a:lnTo>
                      <a:pt x="226" y="138"/>
                    </a:lnTo>
                    <a:lnTo>
                      <a:pt x="226" y="138"/>
                    </a:lnTo>
                    <a:lnTo>
                      <a:pt x="226" y="138"/>
                    </a:lnTo>
                    <a:lnTo>
                      <a:pt x="226" y="138"/>
                    </a:lnTo>
                    <a:lnTo>
                      <a:pt x="226" y="138"/>
                    </a:lnTo>
                    <a:lnTo>
                      <a:pt x="256" y="123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95" name="Freeform 267"/>
              <p:cNvSpPr>
                <a:spLocks/>
              </p:cNvSpPr>
              <p:nvPr/>
            </p:nvSpPr>
            <p:spPr bwMode="auto">
              <a:xfrm>
                <a:off x="1099" y="3036"/>
                <a:ext cx="66" cy="35"/>
              </a:xfrm>
              <a:custGeom>
                <a:avLst/>
                <a:gdLst>
                  <a:gd name="T0" fmla="*/ 233 w 262"/>
                  <a:gd name="T1" fmla="*/ 0 h 138"/>
                  <a:gd name="T2" fmla="*/ 233 w 262"/>
                  <a:gd name="T3" fmla="*/ 0 h 138"/>
                  <a:gd name="T4" fmla="*/ 215 w 262"/>
                  <a:gd name="T5" fmla="*/ 28 h 138"/>
                  <a:gd name="T6" fmla="*/ 198 w 262"/>
                  <a:gd name="T7" fmla="*/ 52 h 138"/>
                  <a:gd name="T8" fmla="*/ 182 w 262"/>
                  <a:gd name="T9" fmla="*/ 70 h 138"/>
                  <a:gd name="T10" fmla="*/ 167 w 262"/>
                  <a:gd name="T11" fmla="*/ 85 h 138"/>
                  <a:gd name="T12" fmla="*/ 161 w 262"/>
                  <a:gd name="T13" fmla="*/ 90 h 138"/>
                  <a:gd name="T14" fmla="*/ 154 w 262"/>
                  <a:gd name="T15" fmla="*/ 94 h 138"/>
                  <a:gd name="T16" fmla="*/ 147 w 262"/>
                  <a:gd name="T17" fmla="*/ 98 h 138"/>
                  <a:gd name="T18" fmla="*/ 141 w 262"/>
                  <a:gd name="T19" fmla="*/ 101 h 138"/>
                  <a:gd name="T20" fmla="*/ 135 w 262"/>
                  <a:gd name="T21" fmla="*/ 102 h 138"/>
                  <a:gd name="T22" fmla="*/ 130 w 262"/>
                  <a:gd name="T23" fmla="*/ 104 h 138"/>
                  <a:gd name="T24" fmla="*/ 125 w 262"/>
                  <a:gd name="T25" fmla="*/ 104 h 138"/>
                  <a:gd name="T26" fmla="*/ 119 w 262"/>
                  <a:gd name="T27" fmla="*/ 104 h 138"/>
                  <a:gd name="T28" fmla="*/ 114 w 262"/>
                  <a:gd name="T29" fmla="*/ 102 h 138"/>
                  <a:gd name="T30" fmla="*/ 110 w 262"/>
                  <a:gd name="T31" fmla="*/ 101 h 138"/>
                  <a:gd name="T32" fmla="*/ 105 w 262"/>
                  <a:gd name="T33" fmla="*/ 98 h 138"/>
                  <a:gd name="T34" fmla="*/ 99 w 262"/>
                  <a:gd name="T35" fmla="*/ 96 h 138"/>
                  <a:gd name="T36" fmla="*/ 87 w 262"/>
                  <a:gd name="T37" fmla="*/ 88 h 138"/>
                  <a:gd name="T38" fmla="*/ 77 w 262"/>
                  <a:gd name="T39" fmla="*/ 76 h 138"/>
                  <a:gd name="T40" fmla="*/ 65 w 262"/>
                  <a:gd name="T41" fmla="*/ 61 h 138"/>
                  <a:gd name="T42" fmla="*/ 53 w 262"/>
                  <a:gd name="T43" fmla="*/ 44 h 138"/>
                  <a:gd name="T44" fmla="*/ 42 w 262"/>
                  <a:gd name="T45" fmla="*/ 24 h 138"/>
                  <a:gd name="T46" fmla="*/ 30 w 262"/>
                  <a:gd name="T47" fmla="*/ 1 h 138"/>
                  <a:gd name="T48" fmla="*/ 0 w 262"/>
                  <a:gd name="T49" fmla="*/ 16 h 138"/>
                  <a:gd name="T50" fmla="*/ 12 w 262"/>
                  <a:gd name="T51" fmla="*/ 40 h 138"/>
                  <a:gd name="T52" fmla="*/ 24 w 262"/>
                  <a:gd name="T53" fmla="*/ 62 h 138"/>
                  <a:gd name="T54" fmla="*/ 37 w 262"/>
                  <a:gd name="T55" fmla="*/ 81 h 138"/>
                  <a:gd name="T56" fmla="*/ 50 w 262"/>
                  <a:gd name="T57" fmla="*/ 98 h 138"/>
                  <a:gd name="T58" fmla="*/ 65 w 262"/>
                  <a:gd name="T59" fmla="*/ 113 h 138"/>
                  <a:gd name="T60" fmla="*/ 79 w 262"/>
                  <a:gd name="T61" fmla="*/ 125 h 138"/>
                  <a:gd name="T62" fmla="*/ 89 w 262"/>
                  <a:gd name="T63" fmla="*/ 130 h 138"/>
                  <a:gd name="T64" fmla="*/ 97 w 262"/>
                  <a:gd name="T65" fmla="*/ 133 h 138"/>
                  <a:gd name="T66" fmla="*/ 106 w 262"/>
                  <a:gd name="T67" fmla="*/ 136 h 138"/>
                  <a:gd name="T68" fmla="*/ 115 w 262"/>
                  <a:gd name="T69" fmla="*/ 138 h 138"/>
                  <a:gd name="T70" fmla="*/ 125 w 262"/>
                  <a:gd name="T71" fmla="*/ 138 h 138"/>
                  <a:gd name="T72" fmla="*/ 134 w 262"/>
                  <a:gd name="T73" fmla="*/ 138 h 138"/>
                  <a:gd name="T74" fmla="*/ 143 w 262"/>
                  <a:gd name="T75" fmla="*/ 136 h 138"/>
                  <a:gd name="T76" fmla="*/ 153 w 262"/>
                  <a:gd name="T77" fmla="*/ 133 h 138"/>
                  <a:gd name="T78" fmla="*/ 162 w 262"/>
                  <a:gd name="T79" fmla="*/ 129 h 138"/>
                  <a:gd name="T80" fmla="*/ 171 w 262"/>
                  <a:gd name="T81" fmla="*/ 124 h 138"/>
                  <a:gd name="T82" fmla="*/ 181 w 262"/>
                  <a:gd name="T83" fmla="*/ 118 h 138"/>
                  <a:gd name="T84" fmla="*/ 190 w 262"/>
                  <a:gd name="T85" fmla="*/ 110 h 138"/>
                  <a:gd name="T86" fmla="*/ 207 w 262"/>
                  <a:gd name="T87" fmla="*/ 94 h 138"/>
                  <a:gd name="T88" fmla="*/ 226 w 262"/>
                  <a:gd name="T89" fmla="*/ 73 h 138"/>
                  <a:gd name="T90" fmla="*/ 243 w 262"/>
                  <a:gd name="T91" fmla="*/ 46 h 138"/>
                  <a:gd name="T92" fmla="*/ 262 w 262"/>
                  <a:gd name="T93" fmla="*/ 17 h 138"/>
                  <a:gd name="T94" fmla="*/ 262 w 262"/>
                  <a:gd name="T95" fmla="*/ 17 h 138"/>
                  <a:gd name="T96" fmla="*/ 262 w 262"/>
                  <a:gd name="T97" fmla="*/ 17 h 138"/>
                  <a:gd name="T98" fmla="*/ 262 w 262"/>
                  <a:gd name="T99" fmla="*/ 17 h 138"/>
                  <a:gd name="T100" fmla="*/ 262 w 262"/>
                  <a:gd name="T101" fmla="*/ 17 h 138"/>
                  <a:gd name="T102" fmla="*/ 233 w 262"/>
                  <a:gd name="T103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62" h="138">
                    <a:moveTo>
                      <a:pt x="233" y="0"/>
                    </a:moveTo>
                    <a:lnTo>
                      <a:pt x="233" y="0"/>
                    </a:lnTo>
                    <a:lnTo>
                      <a:pt x="215" y="28"/>
                    </a:lnTo>
                    <a:lnTo>
                      <a:pt x="198" y="52"/>
                    </a:lnTo>
                    <a:lnTo>
                      <a:pt x="182" y="70"/>
                    </a:lnTo>
                    <a:lnTo>
                      <a:pt x="167" y="85"/>
                    </a:lnTo>
                    <a:lnTo>
                      <a:pt x="161" y="90"/>
                    </a:lnTo>
                    <a:lnTo>
                      <a:pt x="154" y="94"/>
                    </a:lnTo>
                    <a:lnTo>
                      <a:pt x="147" y="98"/>
                    </a:lnTo>
                    <a:lnTo>
                      <a:pt x="141" y="101"/>
                    </a:lnTo>
                    <a:lnTo>
                      <a:pt x="135" y="102"/>
                    </a:lnTo>
                    <a:lnTo>
                      <a:pt x="130" y="104"/>
                    </a:lnTo>
                    <a:lnTo>
                      <a:pt x="125" y="104"/>
                    </a:lnTo>
                    <a:lnTo>
                      <a:pt x="119" y="104"/>
                    </a:lnTo>
                    <a:lnTo>
                      <a:pt x="114" y="102"/>
                    </a:lnTo>
                    <a:lnTo>
                      <a:pt x="110" y="101"/>
                    </a:lnTo>
                    <a:lnTo>
                      <a:pt x="105" y="98"/>
                    </a:lnTo>
                    <a:lnTo>
                      <a:pt x="99" y="96"/>
                    </a:lnTo>
                    <a:lnTo>
                      <a:pt x="87" y="88"/>
                    </a:lnTo>
                    <a:lnTo>
                      <a:pt x="77" y="76"/>
                    </a:lnTo>
                    <a:lnTo>
                      <a:pt x="65" y="61"/>
                    </a:lnTo>
                    <a:lnTo>
                      <a:pt x="53" y="44"/>
                    </a:lnTo>
                    <a:lnTo>
                      <a:pt x="42" y="24"/>
                    </a:lnTo>
                    <a:lnTo>
                      <a:pt x="30" y="1"/>
                    </a:lnTo>
                    <a:lnTo>
                      <a:pt x="0" y="16"/>
                    </a:lnTo>
                    <a:lnTo>
                      <a:pt x="12" y="40"/>
                    </a:lnTo>
                    <a:lnTo>
                      <a:pt x="24" y="62"/>
                    </a:lnTo>
                    <a:lnTo>
                      <a:pt x="37" y="81"/>
                    </a:lnTo>
                    <a:lnTo>
                      <a:pt x="50" y="98"/>
                    </a:lnTo>
                    <a:lnTo>
                      <a:pt x="65" y="113"/>
                    </a:lnTo>
                    <a:lnTo>
                      <a:pt x="79" y="125"/>
                    </a:lnTo>
                    <a:lnTo>
                      <a:pt x="89" y="130"/>
                    </a:lnTo>
                    <a:lnTo>
                      <a:pt x="97" y="133"/>
                    </a:lnTo>
                    <a:lnTo>
                      <a:pt x="106" y="136"/>
                    </a:lnTo>
                    <a:lnTo>
                      <a:pt x="115" y="138"/>
                    </a:lnTo>
                    <a:lnTo>
                      <a:pt x="125" y="138"/>
                    </a:lnTo>
                    <a:lnTo>
                      <a:pt x="134" y="138"/>
                    </a:lnTo>
                    <a:lnTo>
                      <a:pt x="143" y="136"/>
                    </a:lnTo>
                    <a:lnTo>
                      <a:pt x="153" y="133"/>
                    </a:lnTo>
                    <a:lnTo>
                      <a:pt x="162" y="129"/>
                    </a:lnTo>
                    <a:lnTo>
                      <a:pt x="171" y="124"/>
                    </a:lnTo>
                    <a:lnTo>
                      <a:pt x="181" y="118"/>
                    </a:lnTo>
                    <a:lnTo>
                      <a:pt x="190" y="110"/>
                    </a:lnTo>
                    <a:lnTo>
                      <a:pt x="207" y="94"/>
                    </a:lnTo>
                    <a:lnTo>
                      <a:pt x="226" y="73"/>
                    </a:lnTo>
                    <a:lnTo>
                      <a:pt x="243" y="46"/>
                    </a:lnTo>
                    <a:lnTo>
                      <a:pt x="262" y="17"/>
                    </a:lnTo>
                    <a:lnTo>
                      <a:pt x="262" y="17"/>
                    </a:lnTo>
                    <a:lnTo>
                      <a:pt x="262" y="17"/>
                    </a:lnTo>
                    <a:lnTo>
                      <a:pt x="262" y="17"/>
                    </a:lnTo>
                    <a:lnTo>
                      <a:pt x="262" y="17"/>
                    </a:lnTo>
                    <a:lnTo>
                      <a:pt x="233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96" name="Freeform 268"/>
              <p:cNvSpPr>
                <a:spLocks/>
              </p:cNvSpPr>
              <p:nvPr/>
            </p:nvSpPr>
            <p:spPr bwMode="auto">
              <a:xfrm>
                <a:off x="1157" y="3006"/>
                <a:ext cx="66" cy="35"/>
              </a:xfrm>
              <a:custGeom>
                <a:avLst/>
                <a:gdLst>
                  <a:gd name="T0" fmla="*/ 263 w 263"/>
                  <a:gd name="T1" fmla="*/ 123 h 139"/>
                  <a:gd name="T2" fmla="*/ 262 w 263"/>
                  <a:gd name="T3" fmla="*/ 123 h 139"/>
                  <a:gd name="T4" fmla="*/ 249 w 263"/>
                  <a:gd name="T5" fmla="*/ 95 h 139"/>
                  <a:gd name="T6" fmla="*/ 234 w 263"/>
                  <a:gd name="T7" fmla="*/ 71 h 139"/>
                  <a:gd name="T8" fmla="*/ 219 w 263"/>
                  <a:gd name="T9" fmla="*/ 51 h 139"/>
                  <a:gd name="T10" fmla="*/ 205 w 263"/>
                  <a:gd name="T11" fmla="*/ 34 h 139"/>
                  <a:gd name="T12" fmla="*/ 197 w 263"/>
                  <a:gd name="T13" fmla="*/ 26 h 139"/>
                  <a:gd name="T14" fmla="*/ 189 w 263"/>
                  <a:gd name="T15" fmla="*/ 19 h 139"/>
                  <a:gd name="T16" fmla="*/ 179 w 263"/>
                  <a:gd name="T17" fmla="*/ 14 h 139"/>
                  <a:gd name="T18" fmla="*/ 171 w 263"/>
                  <a:gd name="T19" fmla="*/ 8 h 139"/>
                  <a:gd name="T20" fmla="*/ 162 w 263"/>
                  <a:gd name="T21" fmla="*/ 4 h 139"/>
                  <a:gd name="T22" fmla="*/ 154 w 263"/>
                  <a:gd name="T23" fmla="*/ 2 h 139"/>
                  <a:gd name="T24" fmla="*/ 145 w 263"/>
                  <a:gd name="T25" fmla="*/ 0 h 139"/>
                  <a:gd name="T26" fmla="*/ 136 w 263"/>
                  <a:gd name="T27" fmla="*/ 0 h 139"/>
                  <a:gd name="T28" fmla="*/ 126 w 263"/>
                  <a:gd name="T29" fmla="*/ 0 h 139"/>
                  <a:gd name="T30" fmla="*/ 117 w 263"/>
                  <a:gd name="T31" fmla="*/ 2 h 139"/>
                  <a:gd name="T32" fmla="*/ 108 w 263"/>
                  <a:gd name="T33" fmla="*/ 4 h 139"/>
                  <a:gd name="T34" fmla="*/ 98 w 263"/>
                  <a:gd name="T35" fmla="*/ 8 h 139"/>
                  <a:gd name="T36" fmla="*/ 89 w 263"/>
                  <a:gd name="T37" fmla="*/ 14 h 139"/>
                  <a:gd name="T38" fmla="*/ 81 w 263"/>
                  <a:gd name="T39" fmla="*/ 19 h 139"/>
                  <a:gd name="T40" fmla="*/ 73 w 263"/>
                  <a:gd name="T41" fmla="*/ 26 h 139"/>
                  <a:gd name="T42" fmla="*/ 64 w 263"/>
                  <a:gd name="T43" fmla="*/ 34 h 139"/>
                  <a:gd name="T44" fmla="*/ 48 w 263"/>
                  <a:gd name="T45" fmla="*/ 50 h 139"/>
                  <a:gd name="T46" fmla="*/ 32 w 263"/>
                  <a:gd name="T47" fmla="*/ 71 h 139"/>
                  <a:gd name="T48" fmla="*/ 16 w 263"/>
                  <a:gd name="T49" fmla="*/ 94 h 139"/>
                  <a:gd name="T50" fmla="*/ 0 w 263"/>
                  <a:gd name="T51" fmla="*/ 122 h 139"/>
                  <a:gd name="T52" fmla="*/ 29 w 263"/>
                  <a:gd name="T53" fmla="*/ 139 h 139"/>
                  <a:gd name="T54" fmla="*/ 45 w 263"/>
                  <a:gd name="T55" fmla="*/ 112 h 139"/>
                  <a:gd name="T56" fmla="*/ 60 w 263"/>
                  <a:gd name="T57" fmla="*/ 91 h 139"/>
                  <a:gd name="T58" fmla="*/ 74 w 263"/>
                  <a:gd name="T59" fmla="*/ 72 h 139"/>
                  <a:gd name="T60" fmla="*/ 88 w 263"/>
                  <a:gd name="T61" fmla="*/ 58 h 139"/>
                  <a:gd name="T62" fmla="*/ 94 w 263"/>
                  <a:gd name="T63" fmla="*/ 52 h 139"/>
                  <a:gd name="T64" fmla="*/ 101 w 263"/>
                  <a:gd name="T65" fmla="*/ 47 h 139"/>
                  <a:gd name="T66" fmla="*/ 108 w 263"/>
                  <a:gd name="T67" fmla="*/ 43 h 139"/>
                  <a:gd name="T68" fmla="*/ 113 w 263"/>
                  <a:gd name="T69" fmla="*/ 40 h 139"/>
                  <a:gd name="T70" fmla="*/ 120 w 263"/>
                  <a:gd name="T71" fmla="*/ 38 h 139"/>
                  <a:gd name="T72" fmla="*/ 125 w 263"/>
                  <a:gd name="T73" fmla="*/ 36 h 139"/>
                  <a:gd name="T74" fmla="*/ 130 w 263"/>
                  <a:gd name="T75" fmla="*/ 35 h 139"/>
                  <a:gd name="T76" fmla="*/ 136 w 263"/>
                  <a:gd name="T77" fmla="*/ 35 h 139"/>
                  <a:gd name="T78" fmla="*/ 141 w 263"/>
                  <a:gd name="T79" fmla="*/ 35 h 139"/>
                  <a:gd name="T80" fmla="*/ 145 w 263"/>
                  <a:gd name="T81" fmla="*/ 36 h 139"/>
                  <a:gd name="T82" fmla="*/ 150 w 263"/>
                  <a:gd name="T83" fmla="*/ 38 h 139"/>
                  <a:gd name="T84" fmla="*/ 156 w 263"/>
                  <a:gd name="T85" fmla="*/ 40 h 139"/>
                  <a:gd name="T86" fmla="*/ 162 w 263"/>
                  <a:gd name="T87" fmla="*/ 43 h 139"/>
                  <a:gd name="T88" fmla="*/ 167 w 263"/>
                  <a:gd name="T89" fmla="*/ 47 h 139"/>
                  <a:gd name="T90" fmla="*/ 174 w 263"/>
                  <a:gd name="T91" fmla="*/ 52 h 139"/>
                  <a:gd name="T92" fmla="*/ 179 w 263"/>
                  <a:gd name="T93" fmla="*/ 58 h 139"/>
                  <a:gd name="T94" fmla="*/ 193 w 263"/>
                  <a:gd name="T95" fmla="*/ 72 h 139"/>
                  <a:gd name="T96" fmla="*/ 205 w 263"/>
                  <a:gd name="T97" fmla="*/ 90 h 139"/>
                  <a:gd name="T98" fmla="*/ 218 w 263"/>
                  <a:gd name="T99" fmla="*/ 112 h 139"/>
                  <a:gd name="T100" fmla="*/ 231 w 263"/>
                  <a:gd name="T101" fmla="*/ 138 h 139"/>
                  <a:gd name="T102" fmla="*/ 231 w 263"/>
                  <a:gd name="T103" fmla="*/ 136 h 139"/>
                  <a:gd name="T104" fmla="*/ 263 w 263"/>
                  <a:gd name="T105" fmla="*/ 123 h 139"/>
                  <a:gd name="T106" fmla="*/ 262 w 263"/>
                  <a:gd name="T107" fmla="*/ 123 h 139"/>
                  <a:gd name="T108" fmla="*/ 262 w 263"/>
                  <a:gd name="T109" fmla="*/ 123 h 139"/>
                  <a:gd name="T110" fmla="*/ 263 w 263"/>
                  <a:gd name="T111" fmla="*/ 123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63" h="139">
                    <a:moveTo>
                      <a:pt x="263" y="123"/>
                    </a:moveTo>
                    <a:lnTo>
                      <a:pt x="262" y="123"/>
                    </a:lnTo>
                    <a:lnTo>
                      <a:pt x="249" y="95"/>
                    </a:lnTo>
                    <a:lnTo>
                      <a:pt x="234" y="71"/>
                    </a:lnTo>
                    <a:lnTo>
                      <a:pt x="219" y="51"/>
                    </a:lnTo>
                    <a:lnTo>
                      <a:pt x="205" y="34"/>
                    </a:lnTo>
                    <a:lnTo>
                      <a:pt x="197" y="26"/>
                    </a:lnTo>
                    <a:lnTo>
                      <a:pt x="189" y="19"/>
                    </a:lnTo>
                    <a:lnTo>
                      <a:pt x="179" y="14"/>
                    </a:lnTo>
                    <a:lnTo>
                      <a:pt x="171" y="8"/>
                    </a:lnTo>
                    <a:lnTo>
                      <a:pt x="162" y="4"/>
                    </a:lnTo>
                    <a:lnTo>
                      <a:pt x="154" y="2"/>
                    </a:lnTo>
                    <a:lnTo>
                      <a:pt x="145" y="0"/>
                    </a:lnTo>
                    <a:lnTo>
                      <a:pt x="136" y="0"/>
                    </a:lnTo>
                    <a:lnTo>
                      <a:pt x="126" y="0"/>
                    </a:lnTo>
                    <a:lnTo>
                      <a:pt x="117" y="2"/>
                    </a:lnTo>
                    <a:lnTo>
                      <a:pt x="108" y="4"/>
                    </a:lnTo>
                    <a:lnTo>
                      <a:pt x="98" y="8"/>
                    </a:lnTo>
                    <a:lnTo>
                      <a:pt x="89" y="14"/>
                    </a:lnTo>
                    <a:lnTo>
                      <a:pt x="81" y="19"/>
                    </a:lnTo>
                    <a:lnTo>
                      <a:pt x="73" y="26"/>
                    </a:lnTo>
                    <a:lnTo>
                      <a:pt x="64" y="34"/>
                    </a:lnTo>
                    <a:lnTo>
                      <a:pt x="48" y="50"/>
                    </a:lnTo>
                    <a:lnTo>
                      <a:pt x="32" y="71"/>
                    </a:lnTo>
                    <a:lnTo>
                      <a:pt x="16" y="94"/>
                    </a:lnTo>
                    <a:lnTo>
                      <a:pt x="0" y="122"/>
                    </a:lnTo>
                    <a:lnTo>
                      <a:pt x="29" y="139"/>
                    </a:lnTo>
                    <a:lnTo>
                      <a:pt x="45" y="112"/>
                    </a:lnTo>
                    <a:lnTo>
                      <a:pt x="60" y="91"/>
                    </a:lnTo>
                    <a:lnTo>
                      <a:pt x="74" y="72"/>
                    </a:lnTo>
                    <a:lnTo>
                      <a:pt x="88" y="58"/>
                    </a:lnTo>
                    <a:lnTo>
                      <a:pt x="94" y="52"/>
                    </a:lnTo>
                    <a:lnTo>
                      <a:pt x="101" y="47"/>
                    </a:lnTo>
                    <a:lnTo>
                      <a:pt x="108" y="43"/>
                    </a:lnTo>
                    <a:lnTo>
                      <a:pt x="113" y="40"/>
                    </a:lnTo>
                    <a:lnTo>
                      <a:pt x="120" y="38"/>
                    </a:lnTo>
                    <a:lnTo>
                      <a:pt x="125" y="36"/>
                    </a:lnTo>
                    <a:lnTo>
                      <a:pt x="130" y="35"/>
                    </a:lnTo>
                    <a:lnTo>
                      <a:pt x="136" y="35"/>
                    </a:lnTo>
                    <a:lnTo>
                      <a:pt x="141" y="35"/>
                    </a:lnTo>
                    <a:lnTo>
                      <a:pt x="145" y="36"/>
                    </a:lnTo>
                    <a:lnTo>
                      <a:pt x="150" y="38"/>
                    </a:lnTo>
                    <a:lnTo>
                      <a:pt x="156" y="40"/>
                    </a:lnTo>
                    <a:lnTo>
                      <a:pt x="162" y="43"/>
                    </a:lnTo>
                    <a:lnTo>
                      <a:pt x="167" y="47"/>
                    </a:lnTo>
                    <a:lnTo>
                      <a:pt x="174" y="52"/>
                    </a:lnTo>
                    <a:lnTo>
                      <a:pt x="179" y="58"/>
                    </a:lnTo>
                    <a:lnTo>
                      <a:pt x="193" y="72"/>
                    </a:lnTo>
                    <a:lnTo>
                      <a:pt x="205" y="90"/>
                    </a:lnTo>
                    <a:lnTo>
                      <a:pt x="218" y="112"/>
                    </a:lnTo>
                    <a:lnTo>
                      <a:pt x="231" y="138"/>
                    </a:lnTo>
                    <a:lnTo>
                      <a:pt x="231" y="136"/>
                    </a:lnTo>
                    <a:lnTo>
                      <a:pt x="263" y="123"/>
                    </a:lnTo>
                    <a:lnTo>
                      <a:pt x="262" y="123"/>
                    </a:lnTo>
                    <a:lnTo>
                      <a:pt x="262" y="123"/>
                    </a:lnTo>
                    <a:lnTo>
                      <a:pt x="263" y="123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97" name="Freeform 269"/>
              <p:cNvSpPr>
                <a:spLocks/>
              </p:cNvSpPr>
              <p:nvPr/>
            </p:nvSpPr>
            <p:spPr bwMode="auto">
              <a:xfrm>
                <a:off x="1215" y="3036"/>
                <a:ext cx="66" cy="35"/>
              </a:xfrm>
              <a:custGeom>
                <a:avLst/>
                <a:gdLst>
                  <a:gd name="T0" fmla="*/ 234 w 263"/>
                  <a:gd name="T1" fmla="*/ 0 h 140"/>
                  <a:gd name="T2" fmla="*/ 234 w 263"/>
                  <a:gd name="T3" fmla="*/ 0 h 140"/>
                  <a:gd name="T4" fmla="*/ 215 w 263"/>
                  <a:gd name="T5" fmla="*/ 30 h 140"/>
                  <a:gd name="T6" fmla="*/ 198 w 263"/>
                  <a:gd name="T7" fmla="*/ 52 h 140"/>
                  <a:gd name="T8" fmla="*/ 180 w 263"/>
                  <a:gd name="T9" fmla="*/ 72 h 140"/>
                  <a:gd name="T10" fmla="*/ 164 w 263"/>
                  <a:gd name="T11" fmla="*/ 87 h 140"/>
                  <a:gd name="T12" fmla="*/ 158 w 263"/>
                  <a:gd name="T13" fmla="*/ 92 h 140"/>
                  <a:gd name="T14" fmla="*/ 151 w 263"/>
                  <a:gd name="T15" fmla="*/ 96 h 140"/>
                  <a:gd name="T16" fmla="*/ 144 w 263"/>
                  <a:gd name="T17" fmla="*/ 100 h 140"/>
                  <a:gd name="T18" fmla="*/ 138 w 263"/>
                  <a:gd name="T19" fmla="*/ 103 h 140"/>
                  <a:gd name="T20" fmla="*/ 132 w 263"/>
                  <a:gd name="T21" fmla="*/ 104 h 140"/>
                  <a:gd name="T22" fmla="*/ 127 w 263"/>
                  <a:gd name="T23" fmla="*/ 106 h 140"/>
                  <a:gd name="T24" fmla="*/ 122 w 263"/>
                  <a:gd name="T25" fmla="*/ 106 h 140"/>
                  <a:gd name="T26" fmla="*/ 116 w 263"/>
                  <a:gd name="T27" fmla="*/ 106 h 140"/>
                  <a:gd name="T28" fmla="*/ 111 w 263"/>
                  <a:gd name="T29" fmla="*/ 104 h 140"/>
                  <a:gd name="T30" fmla="*/ 106 w 263"/>
                  <a:gd name="T31" fmla="*/ 103 h 140"/>
                  <a:gd name="T32" fmla="*/ 102 w 263"/>
                  <a:gd name="T33" fmla="*/ 100 h 140"/>
                  <a:gd name="T34" fmla="*/ 96 w 263"/>
                  <a:gd name="T35" fmla="*/ 98 h 140"/>
                  <a:gd name="T36" fmla="*/ 86 w 263"/>
                  <a:gd name="T37" fmla="*/ 90 h 140"/>
                  <a:gd name="T38" fmla="*/ 75 w 263"/>
                  <a:gd name="T39" fmla="*/ 78 h 140"/>
                  <a:gd name="T40" fmla="*/ 63 w 263"/>
                  <a:gd name="T41" fmla="*/ 63 h 140"/>
                  <a:gd name="T42" fmla="*/ 52 w 263"/>
                  <a:gd name="T43" fmla="*/ 46 h 140"/>
                  <a:gd name="T44" fmla="*/ 42 w 263"/>
                  <a:gd name="T45" fmla="*/ 26 h 140"/>
                  <a:gd name="T46" fmla="*/ 32 w 263"/>
                  <a:gd name="T47" fmla="*/ 3 h 140"/>
                  <a:gd name="T48" fmla="*/ 0 w 263"/>
                  <a:gd name="T49" fmla="*/ 16 h 140"/>
                  <a:gd name="T50" fmla="*/ 11 w 263"/>
                  <a:gd name="T51" fmla="*/ 42 h 140"/>
                  <a:gd name="T52" fmla="*/ 23 w 263"/>
                  <a:gd name="T53" fmla="*/ 63 h 140"/>
                  <a:gd name="T54" fmla="*/ 35 w 263"/>
                  <a:gd name="T55" fmla="*/ 83 h 140"/>
                  <a:gd name="T56" fmla="*/ 48 w 263"/>
                  <a:gd name="T57" fmla="*/ 100 h 140"/>
                  <a:gd name="T58" fmla="*/ 62 w 263"/>
                  <a:gd name="T59" fmla="*/ 115 h 140"/>
                  <a:gd name="T60" fmla="*/ 76 w 263"/>
                  <a:gd name="T61" fmla="*/ 127 h 140"/>
                  <a:gd name="T62" fmla="*/ 86 w 263"/>
                  <a:gd name="T63" fmla="*/ 132 h 140"/>
                  <a:gd name="T64" fmla="*/ 94 w 263"/>
                  <a:gd name="T65" fmla="*/ 135 h 140"/>
                  <a:gd name="T66" fmla="*/ 103 w 263"/>
                  <a:gd name="T67" fmla="*/ 138 h 140"/>
                  <a:gd name="T68" fmla="*/ 112 w 263"/>
                  <a:gd name="T69" fmla="*/ 140 h 140"/>
                  <a:gd name="T70" fmla="*/ 122 w 263"/>
                  <a:gd name="T71" fmla="*/ 140 h 140"/>
                  <a:gd name="T72" fmla="*/ 131 w 263"/>
                  <a:gd name="T73" fmla="*/ 140 h 140"/>
                  <a:gd name="T74" fmla="*/ 140 w 263"/>
                  <a:gd name="T75" fmla="*/ 138 h 140"/>
                  <a:gd name="T76" fmla="*/ 150 w 263"/>
                  <a:gd name="T77" fmla="*/ 135 h 140"/>
                  <a:gd name="T78" fmla="*/ 159 w 263"/>
                  <a:gd name="T79" fmla="*/ 131 h 140"/>
                  <a:gd name="T80" fmla="*/ 168 w 263"/>
                  <a:gd name="T81" fmla="*/ 127 h 140"/>
                  <a:gd name="T82" fmla="*/ 178 w 263"/>
                  <a:gd name="T83" fmla="*/ 120 h 140"/>
                  <a:gd name="T84" fmla="*/ 187 w 263"/>
                  <a:gd name="T85" fmla="*/ 112 h 140"/>
                  <a:gd name="T86" fmla="*/ 206 w 263"/>
                  <a:gd name="T87" fmla="*/ 96 h 140"/>
                  <a:gd name="T88" fmla="*/ 224 w 263"/>
                  <a:gd name="T89" fmla="*/ 75 h 140"/>
                  <a:gd name="T90" fmla="*/ 243 w 263"/>
                  <a:gd name="T91" fmla="*/ 50 h 140"/>
                  <a:gd name="T92" fmla="*/ 263 w 263"/>
                  <a:gd name="T93" fmla="*/ 19 h 140"/>
                  <a:gd name="T94" fmla="*/ 263 w 263"/>
                  <a:gd name="T95" fmla="*/ 19 h 140"/>
                  <a:gd name="T96" fmla="*/ 234 w 263"/>
                  <a:gd name="T97" fmla="*/ 0 h 140"/>
                  <a:gd name="T98" fmla="*/ 234 w 263"/>
                  <a:gd name="T99" fmla="*/ 0 h 140"/>
                  <a:gd name="T100" fmla="*/ 234 w 263"/>
                  <a:gd name="T101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63" h="140">
                    <a:moveTo>
                      <a:pt x="234" y="0"/>
                    </a:moveTo>
                    <a:lnTo>
                      <a:pt x="234" y="0"/>
                    </a:lnTo>
                    <a:lnTo>
                      <a:pt x="215" y="30"/>
                    </a:lnTo>
                    <a:lnTo>
                      <a:pt x="198" y="52"/>
                    </a:lnTo>
                    <a:lnTo>
                      <a:pt x="180" y="72"/>
                    </a:lnTo>
                    <a:lnTo>
                      <a:pt x="164" y="87"/>
                    </a:lnTo>
                    <a:lnTo>
                      <a:pt x="158" y="92"/>
                    </a:lnTo>
                    <a:lnTo>
                      <a:pt x="151" y="96"/>
                    </a:lnTo>
                    <a:lnTo>
                      <a:pt x="144" y="100"/>
                    </a:lnTo>
                    <a:lnTo>
                      <a:pt x="138" y="103"/>
                    </a:lnTo>
                    <a:lnTo>
                      <a:pt x="132" y="104"/>
                    </a:lnTo>
                    <a:lnTo>
                      <a:pt x="127" y="106"/>
                    </a:lnTo>
                    <a:lnTo>
                      <a:pt x="122" y="106"/>
                    </a:lnTo>
                    <a:lnTo>
                      <a:pt x="116" y="106"/>
                    </a:lnTo>
                    <a:lnTo>
                      <a:pt x="111" y="104"/>
                    </a:lnTo>
                    <a:lnTo>
                      <a:pt x="106" y="103"/>
                    </a:lnTo>
                    <a:lnTo>
                      <a:pt x="102" y="100"/>
                    </a:lnTo>
                    <a:lnTo>
                      <a:pt x="96" y="98"/>
                    </a:lnTo>
                    <a:lnTo>
                      <a:pt x="86" y="90"/>
                    </a:lnTo>
                    <a:lnTo>
                      <a:pt x="75" y="78"/>
                    </a:lnTo>
                    <a:lnTo>
                      <a:pt x="63" y="63"/>
                    </a:lnTo>
                    <a:lnTo>
                      <a:pt x="52" y="46"/>
                    </a:lnTo>
                    <a:lnTo>
                      <a:pt x="42" y="26"/>
                    </a:lnTo>
                    <a:lnTo>
                      <a:pt x="32" y="3"/>
                    </a:lnTo>
                    <a:lnTo>
                      <a:pt x="0" y="16"/>
                    </a:lnTo>
                    <a:lnTo>
                      <a:pt x="11" y="42"/>
                    </a:lnTo>
                    <a:lnTo>
                      <a:pt x="23" y="63"/>
                    </a:lnTo>
                    <a:lnTo>
                      <a:pt x="35" y="83"/>
                    </a:lnTo>
                    <a:lnTo>
                      <a:pt x="48" y="100"/>
                    </a:lnTo>
                    <a:lnTo>
                      <a:pt x="62" y="115"/>
                    </a:lnTo>
                    <a:lnTo>
                      <a:pt x="76" y="127"/>
                    </a:lnTo>
                    <a:lnTo>
                      <a:pt x="86" y="132"/>
                    </a:lnTo>
                    <a:lnTo>
                      <a:pt x="94" y="135"/>
                    </a:lnTo>
                    <a:lnTo>
                      <a:pt x="103" y="138"/>
                    </a:lnTo>
                    <a:lnTo>
                      <a:pt x="112" y="140"/>
                    </a:lnTo>
                    <a:lnTo>
                      <a:pt x="122" y="140"/>
                    </a:lnTo>
                    <a:lnTo>
                      <a:pt x="131" y="140"/>
                    </a:lnTo>
                    <a:lnTo>
                      <a:pt x="140" y="138"/>
                    </a:lnTo>
                    <a:lnTo>
                      <a:pt x="150" y="135"/>
                    </a:lnTo>
                    <a:lnTo>
                      <a:pt x="159" y="131"/>
                    </a:lnTo>
                    <a:lnTo>
                      <a:pt x="168" y="127"/>
                    </a:lnTo>
                    <a:lnTo>
                      <a:pt x="178" y="120"/>
                    </a:lnTo>
                    <a:lnTo>
                      <a:pt x="187" y="112"/>
                    </a:lnTo>
                    <a:lnTo>
                      <a:pt x="206" y="96"/>
                    </a:lnTo>
                    <a:lnTo>
                      <a:pt x="224" y="75"/>
                    </a:lnTo>
                    <a:lnTo>
                      <a:pt x="243" y="50"/>
                    </a:lnTo>
                    <a:lnTo>
                      <a:pt x="263" y="19"/>
                    </a:lnTo>
                    <a:lnTo>
                      <a:pt x="263" y="19"/>
                    </a:lnTo>
                    <a:lnTo>
                      <a:pt x="234" y="0"/>
                    </a:lnTo>
                    <a:lnTo>
                      <a:pt x="234" y="0"/>
                    </a:lnTo>
                    <a:lnTo>
                      <a:pt x="234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98" name="Freeform 270"/>
              <p:cNvSpPr>
                <a:spLocks/>
              </p:cNvSpPr>
              <p:nvPr/>
            </p:nvSpPr>
            <p:spPr bwMode="auto">
              <a:xfrm>
                <a:off x="1274" y="3006"/>
                <a:ext cx="72" cy="35"/>
              </a:xfrm>
              <a:custGeom>
                <a:avLst/>
                <a:gdLst>
                  <a:gd name="T0" fmla="*/ 290 w 290"/>
                  <a:gd name="T1" fmla="*/ 123 h 140"/>
                  <a:gd name="T2" fmla="*/ 290 w 290"/>
                  <a:gd name="T3" fmla="*/ 123 h 140"/>
                  <a:gd name="T4" fmla="*/ 273 w 290"/>
                  <a:gd name="T5" fmla="*/ 93 h 140"/>
                  <a:gd name="T6" fmla="*/ 255 w 290"/>
                  <a:gd name="T7" fmla="*/ 67 h 140"/>
                  <a:gd name="T8" fmla="*/ 247 w 290"/>
                  <a:gd name="T9" fmla="*/ 56 h 140"/>
                  <a:gd name="T10" fmla="*/ 238 w 290"/>
                  <a:gd name="T11" fmla="*/ 45 h 140"/>
                  <a:gd name="T12" fmla="*/ 230 w 290"/>
                  <a:gd name="T13" fmla="*/ 36 h 140"/>
                  <a:gd name="T14" fmla="*/ 221 w 290"/>
                  <a:gd name="T15" fmla="*/ 28 h 140"/>
                  <a:gd name="T16" fmla="*/ 211 w 290"/>
                  <a:gd name="T17" fmla="*/ 21 h 140"/>
                  <a:gd name="T18" fmla="*/ 202 w 290"/>
                  <a:gd name="T19" fmla="*/ 15 h 140"/>
                  <a:gd name="T20" fmla="*/ 193 w 290"/>
                  <a:gd name="T21" fmla="*/ 9 h 140"/>
                  <a:gd name="T22" fmla="*/ 182 w 290"/>
                  <a:gd name="T23" fmla="*/ 5 h 140"/>
                  <a:gd name="T24" fmla="*/ 173 w 290"/>
                  <a:gd name="T25" fmla="*/ 3 h 140"/>
                  <a:gd name="T26" fmla="*/ 162 w 290"/>
                  <a:gd name="T27" fmla="*/ 1 h 140"/>
                  <a:gd name="T28" fmla="*/ 153 w 290"/>
                  <a:gd name="T29" fmla="*/ 0 h 140"/>
                  <a:gd name="T30" fmla="*/ 142 w 290"/>
                  <a:gd name="T31" fmla="*/ 1 h 140"/>
                  <a:gd name="T32" fmla="*/ 133 w 290"/>
                  <a:gd name="T33" fmla="*/ 3 h 140"/>
                  <a:gd name="T34" fmla="*/ 122 w 290"/>
                  <a:gd name="T35" fmla="*/ 5 h 140"/>
                  <a:gd name="T36" fmla="*/ 113 w 290"/>
                  <a:gd name="T37" fmla="*/ 9 h 140"/>
                  <a:gd name="T38" fmla="*/ 103 w 290"/>
                  <a:gd name="T39" fmla="*/ 13 h 140"/>
                  <a:gd name="T40" fmla="*/ 85 w 290"/>
                  <a:gd name="T41" fmla="*/ 24 h 140"/>
                  <a:gd name="T42" fmla="*/ 67 w 290"/>
                  <a:gd name="T43" fmla="*/ 39 h 140"/>
                  <a:gd name="T44" fmla="*/ 50 w 290"/>
                  <a:gd name="T45" fmla="*/ 56 h 140"/>
                  <a:gd name="T46" fmla="*/ 33 w 290"/>
                  <a:gd name="T47" fmla="*/ 75 h 140"/>
                  <a:gd name="T48" fmla="*/ 17 w 290"/>
                  <a:gd name="T49" fmla="*/ 97 h 140"/>
                  <a:gd name="T50" fmla="*/ 0 w 290"/>
                  <a:gd name="T51" fmla="*/ 121 h 140"/>
                  <a:gd name="T52" fmla="*/ 29 w 290"/>
                  <a:gd name="T53" fmla="*/ 140 h 140"/>
                  <a:gd name="T54" fmla="*/ 45 w 290"/>
                  <a:gd name="T55" fmla="*/ 117 h 140"/>
                  <a:gd name="T56" fmla="*/ 61 w 290"/>
                  <a:gd name="T57" fmla="*/ 97 h 140"/>
                  <a:gd name="T58" fmla="*/ 75 w 290"/>
                  <a:gd name="T59" fmla="*/ 80 h 140"/>
                  <a:gd name="T60" fmla="*/ 91 w 290"/>
                  <a:gd name="T61" fmla="*/ 65 h 140"/>
                  <a:gd name="T62" fmla="*/ 106 w 290"/>
                  <a:gd name="T63" fmla="*/ 53 h 140"/>
                  <a:gd name="T64" fmla="*/ 121 w 290"/>
                  <a:gd name="T65" fmla="*/ 44 h 140"/>
                  <a:gd name="T66" fmla="*/ 126 w 290"/>
                  <a:gd name="T67" fmla="*/ 41 h 140"/>
                  <a:gd name="T68" fmla="*/ 133 w 290"/>
                  <a:gd name="T69" fmla="*/ 39 h 140"/>
                  <a:gd name="T70" fmla="*/ 139 w 290"/>
                  <a:gd name="T71" fmla="*/ 36 h 140"/>
                  <a:gd name="T72" fmla="*/ 146 w 290"/>
                  <a:gd name="T73" fmla="*/ 36 h 140"/>
                  <a:gd name="T74" fmla="*/ 153 w 290"/>
                  <a:gd name="T75" fmla="*/ 35 h 140"/>
                  <a:gd name="T76" fmla="*/ 158 w 290"/>
                  <a:gd name="T77" fmla="*/ 36 h 140"/>
                  <a:gd name="T78" fmla="*/ 165 w 290"/>
                  <a:gd name="T79" fmla="*/ 36 h 140"/>
                  <a:gd name="T80" fmla="*/ 171 w 290"/>
                  <a:gd name="T81" fmla="*/ 39 h 140"/>
                  <a:gd name="T82" fmla="*/ 178 w 290"/>
                  <a:gd name="T83" fmla="*/ 41 h 140"/>
                  <a:gd name="T84" fmla="*/ 185 w 290"/>
                  <a:gd name="T85" fmla="*/ 44 h 140"/>
                  <a:gd name="T86" fmla="*/ 191 w 290"/>
                  <a:gd name="T87" fmla="*/ 49 h 140"/>
                  <a:gd name="T88" fmla="*/ 198 w 290"/>
                  <a:gd name="T89" fmla="*/ 55 h 140"/>
                  <a:gd name="T90" fmla="*/ 205 w 290"/>
                  <a:gd name="T91" fmla="*/ 61 h 140"/>
                  <a:gd name="T92" fmla="*/ 213 w 290"/>
                  <a:gd name="T93" fmla="*/ 68 h 140"/>
                  <a:gd name="T94" fmla="*/ 221 w 290"/>
                  <a:gd name="T95" fmla="*/ 77 h 140"/>
                  <a:gd name="T96" fmla="*/ 227 w 290"/>
                  <a:gd name="T97" fmla="*/ 87 h 140"/>
                  <a:gd name="T98" fmla="*/ 243 w 290"/>
                  <a:gd name="T99" fmla="*/ 111 h 140"/>
                  <a:gd name="T100" fmla="*/ 259 w 290"/>
                  <a:gd name="T101" fmla="*/ 139 h 140"/>
                  <a:gd name="T102" fmla="*/ 259 w 290"/>
                  <a:gd name="T103" fmla="*/ 139 h 140"/>
                  <a:gd name="T104" fmla="*/ 259 w 290"/>
                  <a:gd name="T105" fmla="*/ 139 h 140"/>
                  <a:gd name="T106" fmla="*/ 259 w 290"/>
                  <a:gd name="T107" fmla="*/ 139 h 140"/>
                  <a:gd name="T108" fmla="*/ 259 w 290"/>
                  <a:gd name="T109" fmla="*/ 139 h 140"/>
                  <a:gd name="T110" fmla="*/ 290 w 290"/>
                  <a:gd name="T111" fmla="*/ 123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0" h="140">
                    <a:moveTo>
                      <a:pt x="290" y="123"/>
                    </a:moveTo>
                    <a:lnTo>
                      <a:pt x="290" y="123"/>
                    </a:lnTo>
                    <a:lnTo>
                      <a:pt x="273" y="93"/>
                    </a:lnTo>
                    <a:lnTo>
                      <a:pt x="255" y="67"/>
                    </a:lnTo>
                    <a:lnTo>
                      <a:pt x="247" y="56"/>
                    </a:lnTo>
                    <a:lnTo>
                      <a:pt x="238" y="45"/>
                    </a:lnTo>
                    <a:lnTo>
                      <a:pt x="230" y="36"/>
                    </a:lnTo>
                    <a:lnTo>
                      <a:pt x="221" y="28"/>
                    </a:lnTo>
                    <a:lnTo>
                      <a:pt x="211" y="21"/>
                    </a:lnTo>
                    <a:lnTo>
                      <a:pt x="202" y="15"/>
                    </a:lnTo>
                    <a:lnTo>
                      <a:pt x="193" y="9"/>
                    </a:lnTo>
                    <a:lnTo>
                      <a:pt x="182" y="5"/>
                    </a:lnTo>
                    <a:lnTo>
                      <a:pt x="173" y="3"/>
                    </a:lnTo>
                    <a:lnTo>
                      <a:pt x="162" y="1"/>
                    </a:lnTo>
                    <a:lnTo>
                      <a:pt x="153" y="0"/>
                    </a:lnTo>
                    <a:lnTo>
                      <a:pt x="142" y="1"/>
                    </a:lnTo>
                    <a:lnTo>
                      <a:pt x="133" y="3"/>
                    </a:lnTo>
                    <a:lnTo>
                      <a:pt x="122" y="5"/>
                    </a:lnTo>
                    <a:lnTo>
                      <a:pt x="113" y="9"/>
                    </a:lnTo>
                    <a:lnTo>
                      <a:pt x="103" y="13"/>
                    </a:lnTo>
                    <a:lnTo>
                      <a:pt x="85" y="24"/>
                    </a:lnTo>
                    <a:lnTo>
                      <a:pt x="67" y="39"/>
                    </a:lnTo>
                    <a:lnTo>
                      <a:pt x="50" y="56"/>
                    </a:lnTo>
                    <a:lnTo>
                      <a:pt x="33" y="75"/>
                    </a:lnTo>
                    <a:lnTo>
                      <a:pt x="17" y="97"/>
                    </a:lnTo>
                    <a:lnTo>
                      <a:pt x="0" y="121"/>
                    </a:lnTo>
                    <a:lnTo>
                      <a:pt x="29" y="140"/>
                    </a:lnTo>
                    <a:lnTo>
                      <a:pt x="45" y="117"/>
                    </a:lnTo>
                    <a:lnTo>
                      <a:pt x="61" y="97"/>
                    </a:lnTo>
                    <a:lnTo>
                      <a:pt x="75" y="80"/>
                    </a:lnTo>
                    <a:lnTo>
                      <a:pt x="91" y="65"/>
                    </a:lnTo>
                    <a:lnTo>
                      <a:pt x="106" y="53"/>
                    </a:lnTo>
                    <a:lnTo>
                      <a:pt x="121" y="44"/>
                    </a:lnTo>
                    <a:lnTo>
                      <a:pt x="126" y="41"/>
                    </a:lnTo>
                    <a:lnTo>
                      <a:pt x="133" y="39"/>
                    </a:lnTo>
                    <a:lnTo>
                      <a:pt x="139" y="36"/>
                    </a:lnTo>
                    <a:lnTo>
                      <a:pt x="146" y="36"/>
                    </a:lnTo>
                    <a:lnTo>
                      <a:pt x="153" y="35"/>
                    </a:lnTo>
                    <a:lnTo>
                      <a:pt x="158" y="36"/>
                    </a:lnTo>
                    <a:lnTo>
                      <a:pt x="165" y="36"/>
                    </a:lnTo>
                    <a:lnTo>
                      <a:pt x="171" y="39"/>
                    </a:lnTo>
                    <a:lnTo>
                      <a:pt x="178" y="41"/>
                    </a:lnTo>
                    <a:lnTo>
                      <a:pt x="185" y="44"/>
                    </a:lnTo>
                    <a:lnTo>
                      <a:pt x="191" y="49"/>
                    </a:lnTo>
                    <a:lnTo>
                      <a:pt x="198" y="55"/>
                    </a:lnTo>
                    <a:lnTo>
                      <a:pt x="205" y="61"/>
                    </a:lnTo>
                    <a:lnTo>
                      <a:pt x="213" y="68"/>
                    </a:lnTo>
                    <a:lnTo>
                      <a:pt x="221" y="77"/>
                    </a:lnTo>
                    <a:lnTo>
                      <a:pt x="227" y="87"/>
                    </a:lnTo>
                    <a:lnTo>
                      <a:pt x="243" y="111"/>
                    </a:lnTo>
                    <a:lnTo>
                      <a:pt x="259" y="139"/>
                    </a:lnTo>
                    <a:lnTo>
                      <a:pt x="259" y="139"/>
                    </a:lnTo>
                    <a:lnTo>
                      <a:pt x="259" y="139"/>
                    </a:lnTo>
                    <a:lnTo>
                      <a:pt x="259" y="139"/>
                    </a:lnTo>
                    <a:lnTo>
                      <a:pt x="259" y="139"/>
                    </a:lnTo>
                    <a:lnTo>
                      <a:pt x="290" y="123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799" name="Freeform 271"/>
              <p:cNvSpPr>
                <a:spLocks/>
              </p:cNvSpPr>
              <p:nvPr/>
            </p:nvSpPr>
            <p:spPr bwMode="auto">
              <a:xfrm>
                <a:off x="1339" y="3034"/>
                <a:ext cx="67" cy="36"/>
              </a:xfrm>
              <a:custGeom>
                <a:avLst/>
                <a:gdLst>
                  <a:gd name="T0" fmla="*/ 255 w 269"/>
                  <a:gd name="T1" fmla="*/ 0 h 143"/>
                  <a:gd name="T2" fmla="*/ 239 w 269"/>
                  <a:gd name="T3" fmla="*/ 10 h 143"/>
                  <a:gd name="T4" fmla="*/ 225 w 269"/>
                  <a:gd name="T5" fmla="*/ 34 h 143"/>
                  <a:gd name="T6" fmla="*/ 211 w 269"/>
                  <a:gd name="T7" fmla="*/ 55 h 143"/>
                  <a:gd name="T8" fmla="*/ 196 w 269"/>
                  <a:gd name="T9" fmla="*/ 72 h 143"/>
                  <a:gd name="T10" fmla="*/ 183 w 269"/>
                  <a:gd name="T11" fmla="*/ 87 h 143"/>
                  <a:gd name="T12" fmla="*/ 176 w 269"/>
                  <a:gd name="T13" fmla="*/ 92 h 143"/>
                  <a:gd name="T14" fmla="*/ 169 w 269"/>
                  <a:gd name="T15" fmla="*/ 96 h 143"/>
                  <a:gd name="T16" fmla="*/ 164 w 269"/>
                  <a:gd name="T17" fmla="*/ 100 h 143"/>
                  <a:gd name="T18" fmla="*/ 157 w 269"/>
                  <a:gd name="T19" fmla="*/ 103 h 143"/>
                  <a:gd name="T20" fmla="*/ 152 w 269"/>
                  <a:gd name="T21" fmla="*/ 106 h 143"/>
                  <a:gd name="T22" fmla="*/ 145 w 269"/>
                  <a:gd name="T23" fmla="*/ 107 h 143"/>
                  <a:gd name="T24" fmla="*/ 140 w 269"/>
                  <a:gd name="T25" fmla="*/ 108 h 143"/>
                  <a:gd name="T26" fmla="*/ 135 w 269"/>
                  <a:gd name="T27" fmla="*/ 108 h 143"/>
                  <a:gd name="T28" fmla="*/ 129 w 269"/>
                  <a:gd name="T29" fmla="*/ 108 h 143"/>
                  <a:gd name="T30" fmla="*/ 124 w 269"/>
                  <a:gd name="T31" fmla="*/ 107 h 143"/>
                  <a:gd name="T32" fmla="*/ 117 w 269"/>
                  <a:gd name="T33" fmla="*/ 106 h 143"/>
                  <a:gd name="T34" fmla="*/ 112 w 269"/>
                  <a:gd name="T35" fmla="*/ 103 h 143"/>
                  <a:gd name="T36" fmla="*/ 105 w 269"/>
                  <a:gd name="T37" fmla="*/ 100 h 143"/>
                  <a:gd name="T38" fmla="*/ 100 w 269"/>
                  <a:gd name="T39" fmla="*/ 96 h 143"/>
                  <a:gd name="T40" fmla="*/ 94 w 269"/>
                  <a:gd name="T41" fmla="*/ 92 h 143"/>
                  <a:gd name="T42" fmla="*/ 87 w 269"/>
                  <a:gd name="T43" fmla="*/ 87 h 143"/>
                  <a:gd name="T44" fmla="*/ 74 w 269"/>
                  <a:gd name="T45" fmla="*/ 72 h 143"/>
                  <a:gd name="T46" fmla="*/ 59 w 269"/>
                  <a:gd name="T47" fmla="*/ 55 h 143"/>
                  <a:gd name="T48" fmla="*/ 44 w 269"/>
                  <a:gd name="T49" fmla="*/ 34 h 143"/>
                  <a:gd name="T50" fmla="*/ 31 w 269"/>
                  <a:gd name="T51" fmla="*/ 10 h 143"/>
                  <a:gd name="T52" fmla="*/ 0 w 269"/>
                  <a:gd name="T53" fmla="*/ 26 h 143"/>
                  <a:gd name="T54" fmla="*/ 15 w 269"/>
                  <a:gd name="T55" fmla="*/ 52 h 143"/>
                  <a:gd name="T56" fmla="*/ 31 w 269"/>
                  <a:gd name="T57" fmla="*/ 75 h 143"/>
                  <a:gd name="T58" fmla="*/ 47 w 269"/>
                  <a:gd name="T59" fmla="*/ 95 h 143"/>
                  <a:gd name="T60" fmla="*/ 63 w 269"/>
                  <a:gd name="T61" fmla="*/ 111 h 143"/>
                  <a:gd name="T62" fmla="*/ 72 w 269"/>
                  <a:gd name="T63" fmla="*/ 119 h 143"/>
                  <a:gd name="T64" fmla="*/ 80 w 269"/>
                  <a:gd name="T65" fmla="*/ 126 h 143"/>
                  <a:gd name="T66" fmla="*/ 90 w 269"/>
                  <a:gd name="T67" fmla="*/ 131 h 143"/>
                  <a:gd name="T68" fmla="*/ 98 w 269"/>
                  <a:gd name="T69" fmla="*/ 135 h 143"/>
                  <a:gd name="T70" fmla="*/ 107 w 269"/>
                  <a:gd name="T71" fmla="*/ 139 h 143"/>
                  <a:gd name="T72" fmla="*/ 116 w 269"/>
                  <a:gd name="T73" fmla="*/ 142 h 143"/>
                  <a:gd name="T74" fmla="*/ 125 w 269"/>
                  <a:gd name="T75" fmla="*/ 143 h 143"/>
                  <a:gd name="T76" fmla="*/ 135 w 269"/>
                  <a:gd name="T77" fmla="*/ 143 h 143"/>
                  <a:gd name="T78" fmla="*/ 144 w 269"/>
                  <a:gd name="T79" fmla="*/ 143 h 143"/>
                  <a:gd name="T80" fmla="*/ 153 w 269"/>
                  <a:gd name="T81" fmla="*/ 142 h 143"/>
                  <a:gd name="T82" fmla="*/ 163 w 269"/>
                  <a:gd name="T83" fmla="*/ 139 h 143"/>
                  <a:gd name="T84" fmla="*/ 172 w 269"/>
                  <a:gd name="T85" fmla="*/ 135 h 143"/>
                  <a:gd name="T86" fmla="*/ 180 w 269"/>
                  <a:gd name="T87" fmla="*/ 131 h 143"/>
                  <a:gd name="T88" fmla="*/ 189 w 269"/>
                  <a:gd name="T89" fmla="*/ 126 h 143"/>
                  <a:gd name="T90" fmla="*/ 197 w 269"/>
                  <a:gd name="T91" fmla="*/ 119 h 143"/>
                  <a:gd name="T92" fmla="*/ 207 w 269"/>
                  <a:gd name="T93" fmla="*/ 111 h 143"/>
                  <a:gd name="T94" fmla="*/ 223 w 269"/>
                  <a:gd name="T95" fmla="*/ 95 h 143"/>
                  <a:gd name="T96" fmla="*/ 239 w 269"/>
                  <a:gd name="T97" fmla="*/ 75 h 143"/>
                  <a:gd name="T98" fmla="*/ 255 w 269"/>
                  <a:gd name="T99" fmla="*/ 52 h 143"/>
                  <a:gd name="T100" fmla="*/ 269 w 269"/>
                  <a:gd name="T101" fmla="*/ 26 h 143"/>
                  <a:gd name="T102" fmla="*/ 255 w 269"/>
                  <a:gd name="T103" fmla="*/ 35 h 143"/>
                  <a:gd name="T104" fmla="*/ 255 w 269"/>
                  <a:gd name="T105" fmla="*/ 0 h 143"/>
                  <a:gd name="T106" fmla="*/ 244 w 269"/>
                  <a:gd name="T107" fmla="*/ 0 h 143"/>
                  <a:gd name="T108" fmla="*/ 239 w 269"/>
                  <a:gd name="T109" fmla="*/ 10 h 143"/>
                  <a:gd name="T110" fmla="*/ 255 w 269"/>
                  <a:gd name="T111" fmla="*/ 0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69" h="143">
                    <a:moveTo>
                      <a:pt x="255" y="0"/>
                    </a:moveTo>
                    <a:lnTo>
                      <a:pt x="239" y="10"/>
                    </a:lnTo>
                    <a:lnTo>
                      <a:pt x="225" y="34"/>
                    </a:lnTo>
                    <a:lnTo>
                      <a:pt x="211" y="55"/>
                    </a:lnTo>
                    <a:lnTo>
                      <a:pt x="196" y="72"/>
                    </a:lnTo>
                    <a:lnTo>
                      <a:pt x="183" y="87"/>
                    </a:lnTo>
                    <a:lnTo>
                      <a:pt x="176" y="92"/>
                    </a:lnTo>
                    <a:lnTo>
                      <a:pt x="169" y="96"/>
                    </a:lnTo>
                    <a:lnTo>
                      <a:pt x="164" y="100"/>
                    </a:lnTo>
                    <a:lnTo>
                      <a:pt x="157" y="103"/>
                    </a:lnTo>
                    <a:lnTo>
                      <a:pt x="152" y="106"/>
                    </a:lnTo>
                    <a:lnTo>
                      <a:pt x="145" y="107"/>
                    </a:lnTo>
                    <a:lnTo>
                      <a:pt x="140" y="108"/>
                    </a:lnTo>
                    <a:lnTo>
                      <a:pt x="135" y="108"/>
                    </a:lnTo>
                    <a:lnTo>
                      <a:pt x="129" y="108"/>
                    </a:lnTo>
                    <a:lnTo>
                      <a:pt x="124" y="107"/>
                    </a:lnTo>
                    <a:lnTo>
                      <a:pt x="117" y="106"/>
                    </a:lnTo>
                    <a:lnTo>
                      <a:pt x="112" y="103"/>
                    </a:lnTo>
                    <a:lnTo>
                      <a:pt x="105" y="100"/>
                    </a:lnTo>
                    <a:lnTo>
                      <a:pt x="100" y="96"/>
                    </a:lnTo>
                    <a:lnTo>
                      <a:pt x="94" y="92"/>
                    </a:lnTo>
                    <a:lnTo>
                      <a:pt x="87" y="87"/>
                    </a:lnTo>
                    <a:lnTo>
                      <a:pt x="74" y="72"/>
                    </a:lnTo>
                    <a:lnTo>
                      <a:pt x="59" y="55"/>
                    </a:lnTo>
                    <a:lnTo>
                      <a:pt x="44" y="34"/>
                    </a:lnTo>
                    <a:lnTo>
                      <a:pt x="31" y="10"/>
                    </a:lnTo>
                    <a:lnTo>
                      <a:pt x="0" y="26"/>
                    </a:lnTo>
                    <a:lnTo>
                      <a:pt x="15" y="52"/>
                    </a:lnTo>
                    <a:lnTo>
                      <a:pt x="31" y="75"/>
                    </a:lnTo>
                    <a:lnTo>
                      <a:pt x="47" y="95"/>
                    </a:lnTo>
                    <a:lnTo>
                      <a:pt x="63" y="111"/>
                    </a:lnTo>
                    <a:lnTo>
                      <a:pt x="72" y="119"/>
                    </a:lnTo>
                    <a:lnTo>
                      <a:pt x="80" y="126"/>
                    </a:lnTo>
                    <a:lnTo>
                      <a:pt x="90" y="131"/>
                    </a:lnTo>
                    <a:lnTo>
                      <a:pt x="98" y="135"/>
                    </a:lnTo>
                    <a:lnTo>
                      <a:pt x="107" y="139"/>
                    </a:lnTo>
                    <a:lnTo>
                      <a:pt x="116" y="142"/>
                    </a:lnTo>
                    <a:lnTo>
                      <a:pt x="125" y="143"/>
                    </a:lnTo>
                    <a:lnTo>
                      <a:pt x="135" y="143"/>
                    </a:lnTo>
                    <a:lnTo>
                      <a:pt x="144" y="143"/>
                    </a:lnTo>
                    <a:lnTo>
                      <a:pt x="153" y="142"/>
                    </a:lnTo>
                    <a:lnTo>
                      <a:pt x="163" y="139"/>
                    </a:lnTo>
                    <a:lnTo>
                      <a:pt x="172" y="135"/>
                    </a:lnTo>
                    <a:lnTo>
                      <a:pt x="180" y="131"/>
                    </a:lnTo>
                    <a:lnTo>
                      <a:pt x="189" y="126"/>
                    </a:lnTo>
                    <a:lnTo>
                      <a:pt x="197" y="119"/>
                    </a:lnTo>
                    <a:lnTo>
                      <a:pt x="207" y="111"/>
                    </a:lnTo>
                    <a:lnTo>
                      <a:pt x="223" y="95"/>
                    </a:lnTo>
                    <a:lnTo>
                      <a:pt x="239" y="75"/>
                    </a:lnTo>
                    <a:lnTo>
                      <a:pt x="255" y="52"/>
                    </a:lnTo>
                    <a:lnTo>
                      <a:pt x="269" y="26"/>
                    </a:lnTo>
                    <a:lnTo>
                      <a:pt x="255" y="35"/>
                    </a:lnTo>
                    <a:lnTo>
                      <a:pt x="255" y="0"/>
                    </a:lnTo>
                    <a:lnTo>
                      <a:pt x="244" y="0"/>
                    </a:lnTo>
                    <a:lnTo>
                      <a:pt x="239" y="10"/>
                    </a:lnTo>
                    <a:lnTo>
                      <a:pt x="255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00" name="Rectangle 272"/>
              <p:cNvSpPr>
                <a:spLocks noChangeArrowheads="1"/>
              </p:cNvSpPr>
              <p:nvPr/>
            </p:nvSpPr>
            <p:spPr bwMode="auto">
              <a:xfrm>
                <a:off x="1402" y="3034"/>
                <a:ext cx="67" cy="9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01" name="Freeform 273"/>
              <p:cNvSpPr>
                <a:spLocks/>
              </p:cNvSpPr>
              <p:nvPr/>
            </p:nvSpPr>
            <p:spPr bwMode="auto">
              <a:xfrm>
                <a:off x="1439" y="3012"/>
                <a:ext cx="39" cy="30"/>
              </a:xfrm>
              <a:custGeom>
                <a:avLst/>
                <a:gdLst>
                  <a:gd name="T0" fmla="*/ 155 w 155"/>
                  <a:gd name="T1" fmla="*/ 118 h 118"/>
                  <a:gd name="T2" fmla="*/ 155 w 155"/>
                  <a:gd name="T3" fmla="*/ 89 h 118"/>
                  <a:gd name="T4" fmla="*/ 18 w 155"/>
                  <a:gd name="T5" fmla="*/ 0 h 118"/>
                  <a:gd name="T6" fmla="*/ 0 w 155"/>
                  <a:gd name="T7" fmla="*/ 29 h 118"/>
                  <a:gd name="T8" fmla="*/ 137 w 155"/>
                  <a:gd name="T9" fmla="*/ 118 h 118"/>
                  <a:gd name="T10" fmla="*/ 137 w 155"/>
                  <a:gd name="T11" fmla="*/ 89 h 118"/>
                  <a:gd name="T12" fmla="*/ 155 w 155"/>
                  <a:gd name="T13" fmla="*/ 118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5" h="118">
                    <a:moveTo>
                      <a:pt x="155" y="118"/>
                    </a:moveTo>
                    <a:lnTo>
                      <a:pt x="155" y="89"/>
                    </a:lnTo>
                    <a:lnTo>
                      <a:pt x="18" y="0"/>
                    </a:lnTo>
                    <a:lnTo>
                      <a:pt x="0" y="29"/>
                    </a:lnTo>
                    <a:lnTo>
                      <a:pt x="137" y="118"/>
                    </a:lnTo>
                    <a:lnTo>
                      <a:pt x="137" y="89"/>
                    </a:lnTo>
                    <a:lnTo>
                      <a:pt x="155" y="11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02" name="Freeform 274"/>
              <p:cNvSpPr>
                <a:spLocks/>
              </p:cNvSpPr>
              <p:nvPr/>
            </p:nvSpPr>
            <p:spPr bwMode="auto">
              <a:xfrm>
                <a:off x="1478" y="3035"/>
                <a:ext cx="6" cy="7"/>
              </a:xfrm>
              <a:custGeom>
                <a:avLst/>
                <a:gdLst>
                  <a:gd name="T0" fmla="*/ 0 w 23"/>
                  <a:gd name="T1" fmla="*/ 29 h 29"/>
                  <a:gd name="T2" fmla="*/ 23 w 23"/>
                  <a:gd name="T3" fmla="*/ 15 h 29"/>
                  <a:gd name="T4" fmla="*/ 0 w 23"/>
                  <a:gd name="T5" fmla="*/ 0 h 29"/>
                  <a:gd name="T6" fmla="*/ 0 w 23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" h="29">
                    <a:moveTo>
                      <a:pt x="0" y="29"/>
                    </a:moveTo>
                    <a:lnTo>
                      <a:pt x="23" y="15"/>
                    </a:lnTo>
                    <a:lnTo>
                      <a:pt x="0" y="0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03" name="Freeform 275"/>
              <p:cNvSpPr>
                <a:spLocks/>
              </p:cNvSpPr>
              <p:nvPr/>
            </p:nvSpPr>
            <p:spPr bwMode="auto">
              <a:xfrm>
                <a:off x="1439" y="3035"/>
                <a:ext cx="39" cy="29"/>
              </a:xfrm>
              <a:custGeom>
                <a:avLst/>
                <a:gdLst>
                  <a:gd name="T0" fmla="*/ 9 w 155"/>
                  <a:gd name="T1" fmla="*/ 104 h 119"/>
                  <a:gd name="T2" fmla="*/ 18 w 155"/>
                  <a:gd name="T3" fmla="*/ 119 h 119"/>
                  <a:gd name="T4" fmla="*/ 155 w 155"/>
                  <a:gd name="T5" fmla="*/ 29 h 119"/>
                  <a:gd name="T6" fmla="*/ 137 w 155"/>
                  <a:gd name="T7" fmla="*/ 0 h 119"/>
                  <a:gd name="T8" fmla="*/ 0 w 155"/>
                  <a:gd name="T9" fmla="*/ 89 h 119"/>
                  <a:gd name="T10" fmla="*/ 9 w 155"/>
                  <a:gd name="T11" fmla="*/ 104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5" h="119">
                    <a:moveTo>
                      <a:pt x="9" y="104"/>
                    </a:moveTo>
                    <a:lnTo>
                      <a:pt x="18" y="119"/>
                    </a:lnTo>
                    <a:lnTo>
                      <a:pt x="155" y="29"/>
                    </a:lnTo>
                    <a:lnTo>
                      <a:pt x="137" y="0"/>
                    </a:lnTo>
                    <a:lnTo>
                      <a:pt x="0" y="89"/>
                    </a:lnTo>
                    <a:lnTo>
                      <a:pt x="9" y="10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04" name="Freeform 276"/>
              <p:cNvSpPr>
                <a:spLocks/>
              </p:cNvSpPr>
              <p:nvPr/>
            </p:nvSpPr>
            <p:spPr bwMode="auto">
              <a:xfrm>
                <a:off x="983" y="3081"/>
                <a:ext cx="68" cy="35"/>
              </a:xfrm>
              <a:custGeom>
                <a:avLst/>
                <a:gdLst>
                  <a:gd name="T0" fmla="*/ 241 w 272"/>
                  <a:gd name="T1" fmla="*/ 0 h 139"/>
                  <a:gd name="T2" fmla="*/ 241 w 272"/>
                  <a:gd name="T3" fmla="*/ 0 h 139"/>
                  <a:gd name="T4" fmla="*/ 225 w 272"/>
                  <a:gd name="T5" fmla="*/ 25 h 139"/>
                  <a:gd name="T6" fmla="*/ 208 w 272"/>
                  <a:gd name="T7" fmla="*/ 47 h 139"/>
                  <a:gd name="T8" fmla="*/ 194 w 272"/>
                  <a:gd name="T9" fmla="*/ 65 h 139"/>
                  <a:gd name="T10" fmla="*/ 178 w 272"/>
                  <a:gd name="T11" fmla="*/ 80 h 139"/>
                  <a:gd name="T12" fmla="*/ 171 w 272"/>
                  <a:gd name="T13" fmla="*/ 85 h 139"/>
                  <a:gd name="T14" fmla="*/ 164 w 272"/>
                  <a:gd name="T15" fmla="*/ 91 h 139"/>
                  <a:gd name="T16" fmla="*/ 158 w 272"/>
                  <a:gd name="T17" fmla="*/ 95 h 139"/>
                  <a:gd name="T18" fmla="*/ 151 w 272"/>
                  <a:gd name="T19" fmla="*/ 99 h 139"/>
                  <a:gd name="T20" fmla="*/ 144 w 272"/>
                  <a:gd name="T21" fmla="*/ 101 h 139"/>
                  <a:gd name="T22" fmla="*/ 139 w 272"/>
                  <a:gd name="T23" fmla="*/ 103 h 139"/>
                  <a:gd name="T24" fmla="*/ 134 w 272"/>
                  <a:gd name="T25" fmla="*/ 104 h 139"/>
                  <a:gd name="T26" fmla="*/ 127 w 272"/>
                  <a:gd name="T27" fmla="*/ 104 h 139"/>
                  <a:gd name="T28" fmla="*/ 122 w 272"/>
                  <a:gd name="T29" fmla="*/ 104 h 139"/>
                  <a:gd name="T30" fmla="*/ 116 w 272"/>
                  <a:gd name="T31" fmla="*/ 103 h 139"/>
                  <a:gd name="T32" fmla="*/ 111 w 272"/>
                  <a:gd name="T33" fmla="*/ 101 h 139"/>
                  <a:gd name="T34" fmla="*/ 106 w 272"/>
                  <a:gd name="T35" fmla="*/ 99 h 139"/>
                  <a:gd name="T36" fmla="*/ 100 w 272"/>
                  <a:gd name="T37" fmla="*/ 96 h 139"/>
                  <a:gd name="T38" fmla="*/ 95 w 272"/>
                  <a:gd name="T39" fmla="*/ 92 h 139"/>
                  <a:gd name="T40" fmla="*/ 88 w 272"/>
                  <a:gd name="T41" fmla="*/ 87 h 139"/>
                  <a:gd name="T42" fmla="*/ 83 w 272"/>
                  <a:gd name="T43" fmla="*/ 81 h 139"/>
                  <a:gd name="T44" fmla="*/ 70 w 272"/>
                  <a:gd name="T45" fmla="*/ 67 h 139"/>
                  <a:gd name="T46" fmla="*/ 58 w 272"/>
                  <a:gd name="T47" fmla="*/ 48 h 139"/>
                  <a:gd name="T48" fmla="*/ 46 w 272"/>
                  <a:gd name="T49" fmla="*/ 27 h 139"/>
                  <a:gd name="T50" fmla="*/ 32 w 272"/>
                  <a:gd name="T51" fmla="*/ 1 h 139"/>
                  <a:gd name="T52" fmla="*/ 0 w 272"/>
                  <a:gd name="T53" fmla="*/ 16 h 139"/>
                  <a:gd name="T54" fmla="*/ 14 w 272"/>
                  <a:gd name="T55" fmla="*/ 43 h 139"/>
                  <a:gd name="T56" fmla="*/ 28 w 272"/>
                  <a:gd name="T57" fmla="*/ 67 h 139"/>
                  <a:gd name="T58" fmla="*/ 43 w 272"/>
                  <a:gd name="T59" fmla="*/ 88 h 139"/>
                  <a:gd name="T60" fmla="*/ 58 w 272"/>
                  <a:gd name="T61" fmla="*/ 105 h 139"/>
                  <a:gd name="T62" fmla="*/ 66 w 272"/>
                  <a:gd name="T63" fmla="*/ 113 h 139"/>
                  <a:gd name="T64" fmla="*/ 74 w 272"/>
                  <a:gd name="T65" fmla="*/ 119 h 139"/>
                  <a:gd name="T66" fmla="*/ 82 w 272"/>
                  <a:gd name="T67" fmla="*/ 125 h 139"/>
                  <a:gd name="T68" fmla="*/ 91 w 272"/>
                  <a:gd name="T69" fmla="*/ 129 h 139"/>
                  <a:gd name="T70" fmla="*/ 99 w 272"/>
                  <a:gd name="T71" fmla="*/ 133 h 139"/>
                  <a:gd name="T72" fmla="*/ 108 w 272"/>
                  <a:gd name="T73" fmla="*/ 136 h 139"/>
                  <a:gd name="T74" fmla="*/ 118 w 272"/>
                  <a:gd name="T75" fmla="*/ 139 h 139"/>
                  <a:gd name="T76" fmla="*/ 127 w 272"/>
                  <a:gd name="T77" fmla="*/ 139 h 139"/>
                  <a:gd name="T78" fmla="*/ 138 w 272"/>
                  <a:gd name="T79" fmla="*/ 139 h 139"/>
                  <a:gd name="T80" fmla="*/ 147 w 272"/>
                  <a:gd name="T81" fmla="*/ 136 h 139"/>
                  <a:gd name="T82" fmla="*/ 156 w 272"/>
                  <a:gd name="T83" fmla="*/ 133 h 139"/>
                  <a:gd name="T84" fmla="*/ 166 w 272"/>
                  <a:gd name="T85" fmla="*/ 131 h 139"/>
                  <a:gd name="T86" fmla="*/ 175 w 272"/>
                  <a:gd name="T87" fmla="*/ 125 h 139"/>
                  <a:gd name="T88" fmla="*/ 183 w 272"/>
                  <a:gd name="T89" fmla="*/ 120 h 139"/>
                  <a:gd name="T90" fmla="*/ 192 w 272"/>
                  <a:gd name="T91" fmla="*/ 113 h 139"/>
                  <a:gd name="T92" fmla="*/ 201 w 272"/>
                  <a:gd name="T93" fmla="*/ 105 h 139"/>
                  <a:gd name="T94" fmla="*/ 219 w 272"/>
                  <a:gd name="T95" fmla="*/ 89 h 139"/>
                  <a:gd name="T96" fmla="*/ 236 w 272"/>
                  <a:gd name="T97" fmla="*/ 68 h 139"/>
                  <a:gd name="T98" fmla="*/ 253 w 272"/>
                  <a:gd name="T99" fmla="*/ 45 h 139"/>
                  <a:gd name="T100" fmla="*/ 271 w 272"/>
                  <a:gd name="T101" fmla="*/ 17 h 139"/>
                  <a:gd name="T102" fmla="*/ 272 w 272"/>
                  <a:gd name="T103" fmla="*/ 17 h 139"/>
                  <a:gd name="T104" fmla="*/ 271 w 272"/>
                  <a:gd name="T105" fmla="*/ 17 h 139"/>
                  <a:gd name="T106" fmla="*/ 271 w 272"/>
                  <a:gd name="T107" fmla="*/ 17 h 139"/>
                  <a:gd name="T108" fmla="*/ 272 w 272"/>
                  <a:gd name="T109" fmla="*/ 17 h 139"/>
                  <a:gd name="T110" fmla="*/ 241 w 272"/>
                  <a:gd name="T111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72" h="139">
                    <a:moveTo>
                      <a:pt x="241" y="0"/>
                    </a:moveTo>
                    <a:lnTo>
                      <a:pt x="241" y="0"/>
                    </a:lnTo>
                    <a:lnTo>
                      <a:pt x="225" y="25"/>
                    </a:lnTo>
                    <a:lnTo>
                      <a:pt x="208" y="47"/>
                    </a:lnTo>
                    <a:lnTo>
                      <a:pt x="194" y="65"/>
                    </a:lnTo>
                    <a:lnTo>
                      <a:pt x="178" y="80"/>
                    </a:lnTo>
                    <a:lnTo>
                      <a:pt x="171" y="85"/>
                    </a:lnTo>
                    <a:lnTo>
                      <a:pt x="164" y="91"/>
                    </a:lnTo>
                    <a:lnTo>
                      <a:pt x="158" y="95"/>
                    </a:lnTo>
                    <a:lnTo>
                      <a:pt x="151" y="99"/>
                    </a:lnTo>
                    <a:lnTo>
                      <a:pt x="144" y="101"/>
                    </a:lnTo>
                    <a:lnTo>
                      <a:pt x="139" y="103"/>
                    </a:lnTo>
                    <a:lnTo>
                      <a:pt x="134" y="104"/>
                    </a:lnTo>
                    <a:lnTo>
                      <a:pt x="127" y="104"/>
                    </a:lnTo>
                    <a:lnTo>
                      <a:pt x="122" y="104"/>
                    </a:lnTo>
                    <a:lnTo>
                      <a:pt x="116" y="103"/>
                    </a:lnTo>
                    <a:lnTo>
                      <a:pt x="111" y="101"/>
                    </a:lnTo>
                    <a:lnTo>
                      <a:pt x="106" y="99"/>
                    </a:lnTo>
                    <a:lnTo>
                      <a:pt x="100" y="96"/>
                    </a:lnTo>
                    <a:lnTo>
                      <a:pt x="95" y="92"/>
                    </a:lnTo>
                    <a:lnTo>
                      <a:pt x="88" y="87"/>
                    </a:lnTo>
                    <a:lnTo>
                      <a:pt x="83" y="81"/>
                    </a:lnTo>
                    <a:lnTo>
                      <a:pt x="70" y="67"/>
                    </a:lnTo>
                    <a:lnTo>
                      <a:pt x="58" y="48"/>
                    </a:lnTo>
                    <a:lnTo>
                      <a:pt x="46" y="27"/>
                    </a:lnTo>
                    <a:lnTo>
                      <a:pt x="32" y="1"/>
                    </a:lnTo>
                    <a:lnTo>
                      <a:pt x="0" y="16"/>
                    </a:lnTo>
                    <a:lnTo>
                      <a:pt x="14" y="43"/>
                    </a:lnTo>
                    <a:lnTo>
                      <a:pt x="28" y="67"/>
                    </a:lnTo>
                    <a:lnTo>
                      <a:pt x="43" y="88"/>
                    </a:lnTo>
                    <a:lnTo>
                      <a:pt x="58" y="105"/>
                    </a:lnTo>
                    <a:lnTo>
                      <a:pt x="66" y="113"/>
                    </a:lnTo>
                    <a:lnTo>
                      <a:pt x="74" y="119"/>
                    </a:lnTo>
                    <a:lnTo>
                      <a:pt x="82" y="125"/>
                    </a:lnTo>
                    <a:lnTo>
                      <a:pt x="91" y="129"/>
                    </a:lnTo>
                    <a:lnTo>
                      <a:pt x="99" y="133"/>
                    </a:lnTo>
                    <a:lnTo>
                      <a:pt x="108" y="136"/>
                    </a:lnTo>
                    <a:lnTo>
                      <a:pt x="118" y="139"/>
                    </a:lnTo>
                    <a:lnTo>
                      <a:pt x="127" y="139"/>
                    </a:lnTo>
                    <a:lnTo>
                      <a:pt x="138" y="139"/>
                    </a:lnTo>
                    <a:lnTo>
                      <a:pt x="147" y="136"/>
                    </a:lnTo>
                    <a:lnTo>
                      <a:pt x="156" y="133"/>
                    </a:lnTo>
                    <a:lnTo>
                      <a:pt x="166" y="131"/>
                    </a:lnTo>
                    <a:lnTo>
                      <a:pt x="175" y="125"/>
                    </a:lnTo>
                    <a:lnTo>
                      <a:pt x="183" y="120"/>
                    </a:lnTo>
                    <a:lnTo>
                      <a:pt x="192" y="113"/>
                    </a:lnTo>
                    <a:lnTo>
                      <a:pt x="201" y="105"/>
                    </a:lnTo>
                    <a:lnTo>
                      <a:pt x="219" y="89"/>
                    </a:lnTo>
                    <a:lnTo>
                      <a:pt x="236" y="68"/>
                    </a:lnTo>
                    <a:lnTo>
                      <a:pt x="253" y="45"/>
                    </a:lnTo>
                    <a:lnTo>
                      <a:pt x="271" y="17"/>
                    </a:lnTo>
                    <a:lnTo>
                      <a:pt x="272" y="17"/>
                    </a:lnTo>
                    <a:lnTo>
                      <a:pt x="271" y="17"/>
                    </a:lnTo>
                    <a:lnTo>
                      <a:pt x="271" y="17"/>
                    </a:lnTo>
                    <a:lnTo>
                      <a:pt x="272" y="17"/>
                    </a:lnTo>
                    <a:lnTo>
                      <a:pt x="241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05" name="Freeform 277"/>
              <p:cNvSpPr>
                <a:spLocks/>
              </p:cNvSpPr>
              <p:nvPr/>
            </p:nvSpPr>
            <p:spPr bwMode="auto">
              <a:xfrm>
                <a:off x="1043" y="3051"/>
                <a:ext cx="64" cy="34"/>
              </a:xfrm>
              <a:custGeom>
                <a:avLst/>
                <a:gdLst>
                  <a:gd name="T0" fmla="*/ 256 w 256"/>
                  <a:gd name="T1" fmla="*/ 122 h 138"/>
                  <a:gd name="T2" fmla="*/ 256 w 256"/>
                  <a:gd name="T3" fmla="*/ 122 h 138"/>
                  <a:gd name="T4" fmla="*/ 243 w 256"/>
                  <a:gd name="T5" fmla="*/ 94 h 138"/>
                  <a:gd name="T6" fmla="*/ 230 w 256"/>
                  <a:gd name="T7" fmla="*/ 71 h 138"/>
                  <a:gd name="T8" fmla="*/ 215 w 256"/>
                  <a:gd name="T9" fmla="*/ 51 h 138"/>
                  <a:gd name="T10" fmla="*/ 200 w 256"/>
                  <a:gd name="T11" fmla="*/ 33 h 138"/>
                  <a:gd name="T12" fmla="*/ 192 w 256"/>
                  <a:gd name="T13" fmla="*/ 25 h 138"/>
                  <a:gd name="T14" fmla="*/ 184 w 256"/>
                  <a:gd name="T15" fmla="*/ 19 h 138"/>
                  <a:gd name="T16" fmla="*/ 176 w 256"/>
                  <a:gd name="T17" fmla="*/ 13 h 138"/>
                  <a:gd name="T18" fmla="*/ 168 w 256"/>
                  <a:gd name="T19" fmla="*/ 9 h 138"/>
                  <a:gd name="T20" fmla="*/ 160 w 256"/>
                  <a:gd name="T21" fmla="*/ 5 h 138"/>
                  <a:gd name="T22" fmla="*/ 151 w 256"/>
                  <a:gd name="T23" fmla="*/ 3 h 138"/>
                  <a:gd name="T24" fmla="*/ 142 w 256"/>
                  <a:gd name="T25" fmla="*/ 0 h 138"/>
                  <a:gd name="T26" fmla="*/ 132 w 256"/>
                  <a:gd name="T27" fmla="*/ 0 h 138"/>
                  <a:gd name="T28" fmla="*/ 123 w 256"/>
                  <a:gd name="T29" fmla="*/ 0 h 138"/>
                  <a:gd name="T30" fmla="*/ 114 w 256"/>
                  <a:gd name="T31" fmla="*/ 3 h 138"/>
                  <a:gd name="T32" fmla="*/ 106 w 256"/>
                  <a:gd name="T33" fmla="*/ 5 h 138"/>
                  <a:gd name="T34" fmla="*/ 96 w 256"/>
                  <a:gd name="T35" fmla="*/ 8 h 138"/>
                  <a:gd name="T36" fmla="*/ 88 w 256"/>
                  <a:gd name="T37" fmla="*/ 13 h 138"/>
                  <a:gd name="T38" fmla="*/ 79 w 256"/>
                  <a:gd name="T39" fmla="*/ 19 h 138"/>
                  <a:gd name="T40" fmla="*/ 71 w 256"/>
                  <a:gd name="T41" fmla="*/ 25 h 138"/>
                  <a:gd name="T42" fmla="*/ 63 w 256"/>
                  <a:gd name="T43" fmla="*/ 33 h 138"/>
                  <a:gd name="T44" fmla="*/ 47 w 256"/>
                  <a:gd name="T45" fmla="*/ 51 h 138"/>
                  <a:gd name="T46" fmla="*/ 31 w 256"/>
                  <a:gd name="T47" fmla="*/ 71 h 138"/>
                  <a:gd name="T48" fmla="*/ 15 w 256"/>
                  <a:gd name="T49" fmla="*/ 94 h 138"/>
                  <a:gd name="T50" fmla="*/ 0 w 256"/>
                  <a:gd name="T51" fmla="*/ 121 h 138"/>
                  <a:gd name="T52" fmla="*/ 31 w 256"/>
                  <a:gd name="T53" fmla="*/ 138 h 138"/>
                  <a:gd name="T54" fmla="*/ 46 w 256"/>
                  <a:gd name="T55" fmla="*/ 112 h 138"/>
                  <a:gd name="T56" fmla="*/ 59 w 256"/>
                  <a:gd name="T57" fmla="*/ 90 h 138"/>
                  <a:gd name="T58" fmla="*/ 74 w 256"/>
                  <a:gd name="T59" fmla="*/ 72 h 138"/>
                  <a:gd name="T60" fmla="*/ 87 w 256"/>
                  <a:gd name="T61" fmla="*/ 57 h 138"/>
                  <a:gd name="T62" fmla="*/ 94 w 256"/>
                  <a:gd name="T63" fmla="*/ 52 h 138"/>
                  <a:gd name="T64" fmla="*/ 100 w 256"/>
                  <a:gd name="T65" fmla="*/ 47 h 138"/>
                  <a:gd name="T66" fmla="*/ 106 w 256"/>
                  <a:gd name="T67" fmla="*/ 43 h 138"/>
                  <a:gd name="T68" fmla="*/ 111 w 256"/>
                  <a:gd name="T69" fmla="*/ 40 h 138"/>
                  <a:gd name="T70" fmla="*/ 118 w 256"/>
                  <a:gd name="T71" fmla="*/ 37 h 138"/>
                  <a:gd name="T72" fmla="*/ 123 w 256"/>
                  <a:gd name="T73" fmla="*/ 36 h 138"/>
                  <a:gd name="T74" fmla="*/ 127 w 256"/>
                  <a:gd name="T75" fmla="*/ 35 h 138"/>
                  <a:gd name="T76" fmla="*/ 132 w 256"/>
                  <a:gd name="T77" fmla="*/ 35 h 138"/>
                  <a:gd name="T78" fmla="*/ 138 w 256"/>
                  <a:gd name="T79" fmla="*/ 35 h 138"/>
                  <a:gd name="T80" fmla="*/ 142 w 256"/>
                  <a:gd name="T81" fmla="*/ 36 h 138"/>
                  <a:gd name="T82" fmla="*/ 147 w 256"/>
                  <a:gd name="T83" fmla="*/ 37 h 138"/>
                  <a:gd name="T84" fmla="*/ 152 w 256"/>
                  <a:gd name="T85" fmla="*/ 40 h 138"/>
                  <a:gd name="T86" fmla="*/ 158 w 256"/>
                  <a:gd name="T87" fmla="*/ 43 h 138"/>
                  <a:gd name="T88" fmla="*/ 163 w 256"/>
                  <a:gd name="T89" fmla="*/ 47 h 138"/>
                  <a:gd name="T90" fmla="*/ 170 w 256"/>
                  <a:gd name="T91" fmla="*/ 52 h 138"/>
                  <a:gd name="T92" fmla="*/ 175 w 256"/>
                  <a:gd name="T93" fmla="*/ 57 h 138"/>
                  <a:gd name="T94" fmla="*/ 187 w 256"/>
                  <a:gd name="T95" fmla="*/ 72 h 138"/>
                  <a:gd name="T96" fmla="*/ 200 w 256"/>
                  <a:gd name="T97" fmla="*/ 89 h 138"/>
                  <a:gd name="T98" fmla="*/ 212 w 256"/>
                  <a:gd name="T99" fmla="*/ 112 h 138"/>
                  <a:gd name="T100" fmla="*/ 226 w 256"/>
                  <a:gd name="T101" fmla="*/ 137 h 138"/>
                  <a:gd name="T102" fmla="*/ 226 w 256"/>
                  <a:gd name="T103" fmla="*/ 137 h 138"/>
                  <a:gd name="T104" fmla="*/ 226 w 256"/>
                  <a:gd name="T105" fmla="*/ 137 h 138"/>
                  <a:gd name="T106" fmla="*/ 226 w 256"/>
                  <a:gd name="T107" fmla="*/ 137 h 138"/>
                  <a:gd name="T108" fmla="*/ 226 w 256"/>
                  <a:gd name="T109" fmla="*/ 137 h 138"/>
                  <a:gd name="T110" fmla="*/ 256 w 256"/>
                  <a:gd name="T111" fmla="*/ 122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56" h="138">
                    <a:moveTo>
                      <a:pt x="256" y="122"/>
                    </a:moveTo>
                    <a:lnTo>
                      <a:pt x="256" y="122"/>
                    </a:lnTo>
                    <a:lnTo>
                      <a:pt x="243" y="94"/>
                    </a:lnTo>
                    <a:lnTo>
                      <a:pt x="230" y="71"/>
                    </a:lnTo>
                    <a:lnTo>
                      <a:pt x="215" y="51"/>
                    </a:lnTo>
                    <a:lnTo>
                      <a:pt x="200" y="33"/>
                    </a:lnTo>
                    <a:lnTo>
                      <a:pt x="192" y="25"/>
                    </a:lnTo>
                    <a:lnTo>
                      <a:pt x="184" y="19"/>
                    </a:lnTo>
                    <a:lnTo>
                      <a:pt x="176" y="13"/>
                    </a:lnTo>
                    <a:lnTo>
                      <a:pt x="168" y="9"/>
                    </a:lnTo>
                    <a:lnTo>
                      <a:pt x="160" y="5"/>
                    </a:lnTo>
                    <a:lnTo>
                      <a:pt x="151" y="3"/>
                    </a:lnTo>
                    <a:lnTo>
                      <a:pt x="142" y="0"/>
                    </a:lnTo>
                    <a:lnTo>
                      <a:pt x="132" y="0"/>
                    </a:lnTo>
                    <a:lnTo>
                      <a:pt x="123" y="0"/>
                    </a:lnTo>
                    <a:lnTo>
                      <a:pt x="114" y="3"/>
                    </a:lnTo>
                    <a:lnTo>
                      <a:pt x="106" y="5"/>
                    </a:lnTo>
                    <a:lnTo>
                      <a:pt x="96" y="8"/>
                    </a:lnTo>
                    <a:lnTo>
                      <a:pt x="88" y="13"/>
                    </a:lnTo>
                    <a:lnTo>
                      <a:pt x="79" y="19"/>
                    </a:lnTo>
                    <a:lnTo>
                      <a:pt x="71" y="25"/>
                    </a:lnTo>
                    <a:lnTo>
                      <a:pt x="63" y="33"/>
                    </a:lnTo>
                    <a:lnTo>
                      <a:pt x="47" y="51"/>
                    </a:lnTo>
                    <a:lnTo>
                      <a:pt x="31" y="71"/>
                    </a:lnTo>
                    <a:lnTo>
                      <a:pt x="15" y="94"/>
                    </a:lnTo>
                    <a:lnTo>
                      <a:pt x="0" y="121"/>
                    </a:lnTo>
                    <a:lnTo>
                      <a:pt x="31" y="138"/>
                    </a:lnTo>
                    <a:lnTo>
                      <a:pt x="46" y="112"/>
                    </a:lnTo>
                    <a:lnTo>
                      <a:pt x="59" y="90"/>
                    </a:lnTo>
                    <a:lnTo>
                      <a:pt x="74" y="72"/>
                    </a:lnTo>
                    <a:lnTo>
                      <a:pt x="87" y="57"/>
                    </a:lnTo>
                    <a:lnTo>
                      <a:pt x="94" y="52"/>
                    </a:lnTo>
                    <a:lnTo>
                      <a:pt x="100" y="47"/>
                    </a:lnTo>
                    <a:lnTo>
                      <a:pt x="106" y="43"/>
                    </a:lnTo>
                    <a:lnTo>
                      <a:pt x="111" y="40"/>
                    </a:lnTo>
                    <a:lnTo>
                      <a:pt x="118" y="37"/>
                    </a:lnTo>
                    <a:lnTo>
                      <a:pt x="123" y="36"/>
                    </a:lnTo>
                    <a:lnTo>
                      <a:pt x="127" y="35"/>
                    </a:lnTo>
                    <a:lnTo>
                      <a:pt x="132" y="35"/>
                    </a:lnTo>
                    <a:lnTo>
                      <a:pt x="138" y="35"/>
                    </a:lnTo>
                    <a:lnTo>
                      <a:pt x="142" y="36"/>
                    </a:lnTo>
                    <a:lnTo>
                      <a:pt x="147" y="37"/>
                    </a:lnTo>
                    <a:lnTo>
                      <a:pt x="152" y="40"/>
                    </a:lnTo>
                    <a:lnTo>
                      <a:pt x="158" y="43"/>
                    </a:lnTo>
                    <a:lnTo>
                      <a:pt x="163" y="47"/>
                    </a:lnTo>
                    <a:lnTo>
                      <a:pt x="170" y="52"/>
                    </a:lnTo>
                    <a:lnTo>
                      <a:pt x="175" y="57"/>
                    </a:lnTo>
                    <a:lnTo>
                      <a:pt x="187" y="72"/>
                    </a:lnTo>
                    <a:lnTo>
                      <a:pt x="200" y="89"/>
                    </a:lnTo>
                    <a:lnTo>
                      <a:pt x="212" y="112"/>
                    </a:lnTo>
                    <a:lnTo>
                      <a:pt x="226" y="137"/>
                    </a:lnTo>
                    <a:lnTo>
                      <a:pt x="226" y="137"/>
                    </a:lnTo>
                    <a:lnTo>
                      <a:pt x="226" y="137"/>
                    </a:lnTo>
                    <a:lnTo>
                      <a:pt x="226" y="137"/>
                    </a:lnTo>
                    <a:lnTo>
                      <a:pt x="226" y="137"/>
                    </a:lnTo>
                    <a:lnTo>
                      <a:pt x="256" y="12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06" name="Freeform 278"/>
              <p:cNvSpPr>
                <a:spLocks/>
              </p:cNvSpPr>
              <p:nvPr/>
            </p:nvSpPr>
            <p:spPr bwMode="auto">
              <a:xfrm>
                <a:off x="1099" y="3081"/>
                <a:ext cx="66" cy="35"/>
              </a:xfrm>
              <a:custGeom>
                <a:avLst/>
                <a:gdLst>
                  <a:gd name="T0" fmla="*/ 233 w 262"/>
                  <a:gd name="T1" fmla="*/ 0 h 139"/>
                  <a:gd name="T2" fmla="*/ 233 w 262"/>
                  <a:gd name="T3" fmla="*/ 0 h 139"/>
                  <a:gd name="T4" fmla="*/ 215 w 262"/>
                  <a:gd name="T5" fmla="*/ 28 h 139"/>
                  <a:gd name="T6" fmla="*/ 198 w 262"/>
                  <a:gd name="T7" fmla="*/ 52 h 139"/>
                  <a:gd name="T8" fmla="*/ 182 w 262"/>
                  <a:gd name="T9" fmla="*/ 71 h 139"/>
                  <a:gd name="T10" fmla="*/ 167 w 262"/>
                  <a:gd name="T11" fmla="*/ 85 h 139"/>
                  <a:gd name="T12" fmla="*/ 161 w 262"/>
                  <a:gd name="T13" fmla="*/ 91 h 139"/>
                  <a:gd name="T14" fmla="*/ 154 w 262"/>
                  <a:gd name="T15" fmla="*/ 95 h 139"/>
                  <a:gd name="T16" fmla="*/ 147 w 262"/>
                  <a:gd name="T17" fmla="*/ 99 h 139"/>
                  <a:gd name="T18" fmla="*/ 141 w 262"/>
                  <a:gd name="T19" fmla="*/ 101 h 139"/>
                  <a:gd name="T20" fmla="*/ 135 w 262"/>
                  <a:gd name="T21" fmla="*/ 103 h 139"/>
                  <a:gd name="T22" fmla="*/ 130 w 262"/>
                  <a:gd name="T23" fmla="*/ 104 h 139"/>
                  <a:gd name="T24" fmla="*/ 125 w 262"/>
                  <a:gd name="T25" fmla="*/ 104 h 139"/>
                  <a:gd name="T26" fmla="*/ 119 w 262"/>
                  <a:gd name="T27" fmla="*/ 104 h 139"/>
                  <a:gd name="T28" fmla="*/ 114 w 262"/>
                  <a:gd name="T29" fmla="*/ 103 h 139"/>
                  <a:gd name="T30" fmla="*/ 110 w 262"/>
                  <a:gd name="T31" fmla="*/ 101 h 139"/>
                  <a:gd name="T32" fmla="*/ 105 w 262"/>
                  <a:gd name="T33" fmla="*/ 99 h 139"/>
                  <a:gd name="T34" fmla="*/ 99 w 262"/>
                  <a:gd name="T35" fmla="*/ 96 h 139"/>
                  <a:gd name="T36" fmla="*/ 87 w 262"/>
                  <a:gd name="T37" fmla="*/ 88 h 139"/>
                  <a:gd name="T38" fmla="*/ 77 w 262"/>
                  <a:gd name="T39" fmla="*/ 76 h 139"/>
                  <a:gd name="T40" fmla="*/ 65 w 262"/>
                  <a:gd name="T41" fmla="*/ 61 h 139"/>
                  <a:gd name="T42" fmla="*/ 53 w 262"/>
                  <a:gd name="T43" fmla="*/ 44 h 139"/>
                  <a:gd name="T44" fmla="*/ 42 w 262"/>
                  <a:gd name="T45" fmla="*/ 24 h 139"/>
                  <a:gd name="T46" fmla="*/ 30 w 262"/>
                  <a:gd name="T47" fmla="*/ 1 h 139"/>
                  <a:gd name="T48" fmla="*/ 0 w 262"/>
                  <a:gd name="T49" fmla="*/ 16 h 139"/>
                  <a:gd name="T50" fmla="*/ 12 w 262"/>
                  <a:gd name="T51" fmla="*/ 40 h 139"/>
                  <a:gd name="T52" fmla="*/ 24 w 262"/>
                  <a:gd name="T53" fmla="*/ 63 h 139"/>
                  <a:gd name="T54" fmla="*/ 37 w 262"/>
                  <a:gd name="T55" fmla="*/ 81 h 139"/>
                  <a:gd name="T56" fmla="*/ 50 w 262"/>
                  <a:gd name="T57" fmla="*/ 99 h 139"/>
                  <a:gd name="T58" fmla="*/ 65 w 262"/>
                  <a:gd name="T59" fmla="*/ 113 h 139"/>
                  <a:gd name="T60" fmla="*/ 79 w 262"/>
                  <a:gd name="T61" fmla="*/ 125 h 139"/>
                  <a:gd name="T62" fmla="*/ 89 w 262"/>
                  <a:gd name="T63" fmla="*/ 131 h 139"/>
                  <a:gd name="T64" fmla="*/ 97 w 262"/>
                  <a:gd name="T65" fmla="*/ 135 h 139"/>
                  <a:gd name="T66" fmla="*/ 106 w 262"/>
                  <a:gd name="T67" fmla="*/ 137 h 139"/>
                  <a:gd name="T68" fmla="*/ 115 w 262"/>
                  <a:gd name="T69" fmla="*/ 139 h 139"/>
                  <a:gd name="T70" fmla="*/ 125 w 262"/>
                  <a:gd name="T71" fmla="*/ 139 h 139"/>
                  <a:gd name="T72" fmla="*/ 134 w 262"/>
                  <a:gd name="T73" fmla="*/ 139 h 139"/>
                  <a:gd name="T74" fmla="*/ 143 w 262"/>
                  <a:gd name="T75" fmla="*/ 137 h 139"/>
                  <a:gd name="T76" fmla="*/ 153 w 262"/>
                  <a:gd name="T77" fmla="*/ 133 h 139"/>
                  <a:gd name="T78" fmla="*/ 162 w 262"/>
                  <a:gd name="T79" fmla="*/ 129 h 139"/>
                  <a:gd name="T80" fmla="*/ 171 w 262"/>
                  <a:gd name="T81" fmla="*/ 125 h 139"/>
                  <a:gd name="T82" fmla="*/ 181 w 262"/>
                  <a:gd name="T83" fmla="*/ 119 h 139"/>
                  <a:gd name="T84" fmla="*/ 190 w 262"/>
                  <a:gd name="T85" fmla="*/ 111 h 139"/>
                  <a:gd name="T86" fmla="*/ 207 w 262"/>
                  <a:gd name="T87" fmla="*/ 95 h 139"/>
                  <a:gd name="T88" fmla="*/ 226 w 262"/>
                  <a:gd name="T89" fmla="*/ 73 h 139"/>
                  <a:gd name="T90" fmla="*/ 243 w 262"/>
                  <a:gd name="T91" fmla="*/ 48 h 139"/>
                  <a:gd name="T92" fmla="*/ 262 w 262"/>
                  <a:gd name="T93" fmla="*/ 17 h 139"/>
                  <a:gd name="T94" fmla="*/ 262 w 262"/>
                  <a:gd name="T95" fmla="*/ 17 h 139"/>
                  <a:gd name="T96" fmla="*/ 262 w 262"/>
                  <a:gd name="T97" fmla="*/ 17 h 139"/>
                  <a:gd name="T98" fmla="*/ 262 w 262"/>
                  <a:gd name="T99" fmla="*/ 17 h 139"/>
                  <a:gd name="T100" fmla="*/ 262 w 262"/>
                  <a:gd name="T101" fmla="*/ 17 h 139"/>
                  <a:gd name="T102" fmla="*/ 233 w 262"/>
                  <a:gd name="T10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62" h="139">
                    <a:moveTo>
                      <a:pt x="233" y="0"/>
                    </a:moveTo>
                    <a:lnTo>
                      <a:pt x="233" y="0"/>
                    </a:lnTo>
                    <a:lnTo>
                      <a:pt x="215" y="28"/>
                    </a:lnTo>
                    <a:lnTo>
                      <a:pt x="198" y="52"/>
                    </a:lnTo>
                    <a:lnTo>
                      <a:pt x="182" y="71"/>
                    </a:lnTo>
                    <a:lnTo>
                      <a:pt x="167" y="85"/>
                    </a:lnTo>
                    <a:lnTo>
                      <a:pt x="161" y="91"/>
                    </a:lnTo>
                    <a:lnTo>
                      <a:pt x="154" y="95"/>
                    </a:lnTo>
                    <a:lnTo>
                      <a:pt x="147" y="99"/>
                    </a:lnTo>
                    <a:lnTo>
                      <a:pt x="141" y="101"/>
                    </a:lnTo>
                    <a:lnTo>
                      <a:pt x="135" y="103"/>
                    </a:lnTo>
                    <a:lnTo>
                      <a:pt x="130" y="104"/>
                    </a:lnTo>
                    <a:lnTo>
                      <a:pt x="125" y="104"/>
                    </a:lnTo>
                    <a:lnTo>
                      <a:pt x="119" y="104"/>
                    </a:lnTo>
                    <a:lnTo>
                      <a:pt x="114" y="103"/>
                    </a:lnTo>
                    <a:lnTo>
                      <a:pt x="110" y="101"/>
                    </a:lnTo>
                    <a:lnTo>
                      <a:pt x="105" y="99"/>
                    </a:lnTo>
                    <a:lnTo>
                      <a:pt x="99" y="96"/>
                    </a:lnTo>
                    <a:lnTo>
                      <a:pt x="87" y="88"/>
                    </a:lnTo>
                    <a:lnTo>
                      <a:pt x="77" y="76"/>
                    </a:lnTo>
                    <a:lnTo>
                      <a:pt x="65" y="61"/>
                    </a:lnTo>
                    <a:lnTo>
                      <a:pt x="53" y="44"/>
                    </a:lnTo>
                    <a:lnTo>
                      <a:pt x="42" y="24"/>
                    </a:lnTo>
                    <a:lnTo>
                      <a:pt x="30" y="1"/>
                    </a:lnTo>
                    <a:lnTo>
                      <a:pt x="0" y="16"/>
                    </a:lnTo>
                    <a:lnTo>
                      <a:pt x="12" y="40"/>
                    </a:lnTo>
                    <a:lnTo>
                      <a:pt x="24" y="63"/>
                    </a:lnTo>
                    <a:lnTo>
                      <a:pt x="37" y="81"/>
                    </a:lnTo>
                    <a:lnTo>
                      <a:pt x="50" y="99"/>
                    </a:lnTo>
                    <a:lnTo>
                      <a:pt x="65" y="113"/>
                    </a:lnTo>
                    <a:lnTo>
                      <a:pt x="79" y="125"/>
                    </a:lnTo>
                    <a:lnTo>
                      <a:pt x="89" y="131"/>
                    </a:lnTo>
                    <a:lnTo>
                      <a:pt x="97" y="135"/>
                    </a:lnTo>
                    <a:lnTo>
                      <a:pt x="106" y="137"/>
                    </a:lnTo>
                    <a:lnTo>
                      <a:pt x="115" y="139"/>
                    </a:lnTo>
                    <a:lnTo>
                      <a:pt x="125" y="139"/>
                    </a:lnTo>
                    <a:lnTo>
                      <a:pt x="134" y="139"/>
                    </a:lnTo>
                    <a:lnTo>
                      <a:pt x="143" y="137"/>
                    </a:lnTo>
                    <a:lnTo>
                      <a:pt x="153" y="133"/>
                    </a:lnTo>
                    <a:lnTo>
                      <a:pt x="162" y="129"/>
                    </a:lnTo>
                    <a:lnTo>
                      <a:pt x="171" y="125"/>
                    </a:lnTo>
                    <a:lnTo>
                      <a:pt x="181" y="119"/>
                    </a:lnTo>
                    <a:lnTo>
                      <a:pt x="190" y="111"/>
                    </a:lnTo>
                    <a:lnTo>
                      <a:pt x="207" y="95"/>
                    </a:lnTo>
                    <a:lnTo>
                      <a:pt x="226" y="73"/>
                    </a:lnTo>
                    <a:lnTo>
                      <a:pt x="243" y="48"/>
                    </a:lnTo>
                    <a:lnTo>
                      <a:pt x="262" y="17"/>
                    </a:lnTo>
                    <a:lnTo>
                      <a:pt x="262" y="17"/>
                    </a:lnTo>
                    <a:lnTo>
                      <a:pt x="262" y="17"/>
                    </a:lnTo>
                    <a:lnTo>
                      <a:pt x="262" y="17"/>
                    </a:lnTo>
                    <a:lnTo>
                      <a:pt x="262" y="17"/>
                    </a:lnTo>
                    <a:lnTo>
                      <a:pt x="233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07" name="Freeform 279"/>
              <p:cNvSpPr>
                <a:spLocks/>
              </p:cNvSpPr>
              <p:nvPr/>
            </p:nvSpPr>
            <p:spPr bwMode="auto">
              <a:xfrm>
                <a:off x="1157" y="3051"/>
                <a:ext cx="66" cy="34"/>
              </a:xfrm>
              <a:custGeom>
                <a:avLst/>
                <a:gdLst>
                  <a:gd name="T0" fmla="*/ 263 w 263"/>
                  <a:gd name="T1" fmla="*/ 122 h 138"/>
                  <a:gd name="T2" fmla="*/ 262 w 263"/>
                  <a:gd name="T3" fmla="*/ 122 h 138"/>
                  <a:gd name="T4" fmla="*/ 249 w 263"/>
                  <a:gd name="T5" fmla="*/ 94 h 138"/>
                  <a:gd name="T6" fmla="*/ 234 w 263"/>
                  <a:gd name="T7" fmla="*/ 71 h 138"/>
                  <a:gd name="T8" fmla="*/ 219 w 263"/>
                  <a:gd name="T9" fmla="*/ 51 h 138"/>
                  <a:gd name="T10" fmla="*/ 205 w 263"/>
                  <a:gd name="T11" fmla="*/ 33 h 138"/>
                  <a:gd name="T12" fmla="*/ 197 w 263"/>
                  <a:gd name="T13" fmla="*/ 25 h 138"/>
                  <a:gd name="T14" fmla="*/ 189 w 263"/>
                  <a:gd name="T15" fmla="*/ 19 h 138"/>
                  <a:gd name="T16" fmla="*/ 179 w 263"/>
                  <a:gd name="T17" fmla="*/ 13 h 138"/>
                  <a:gd name="T18" fmla="*/ 171 w 263"/>
                  <a:gd name="T19" fmla="*/ 8 h 138"/>
                  <a:gd name="T20" fmla="*/ 162 w 263"/>
                  <a:gd name="T21" fmla="*/ 5 h 138"/>
                  <a:gd name="T22" fmla="*/ 154 w 263"/>
                  <a:gd name="T23" fmla="*/ 3 h 138"/>
                  <a:gd name="T24" fmla="*/ 145 w 263"/>
                  <a:gd name="T25" fmla="*/ 0 h 138"/>
                  <a:gd name="T26" fmla="*/ 136 w 263"/>
                  <a:gd name="T27" fmla="*/ 0 h 138"/>
                  <a:gd name="T28" fmla="*/ 126 w 263"/>
                  <a:gd name="T29" fmla="*/ 0 h 138"/>
                  <a:gd name="T30" fmla="*/ 117 w 263"/>
                  <a:gd name="T31" fmla="*/ 1 h 138"/>
                  <a:gd name="T32" fmla="*/ 108 w 263"/>
                  <a:gd name="T33" fmla="*/ 5 h 138"/>
                  <a:gd name="T34" fmla="*/ 98 w 263"/>
                  <a:gd name="T35" fmla="*/ 8 h 138"/>
                  <a:gd name="T36" fmla="*/ 89 w 263"/>
                  <a:gd name="T37" fmla="*/ 13 h 138"/>
                  <a:gd name="T38" fmla="*/ 81 w 263"/>
                  <a:gd name="T39" fmla="*/ 19 h 138"/>
                  <a:gd name="T40" fmla="*/ 73 w 263"/>
                  <a:gd name="T41" fmla="*/ 25 h 138"/>
                  <a:gd name="T42" fmla="*/ 64 w 263"/>
                  <a:gd name="T43" fmla="*/ 33 h 138"/>
                  <a:gd name="T44" fmla="*/ 48 w 263"/>
                  <a:gd name="T45" fmla="*/ 49 h 138"/>
                  <a:gd name="T46" fmla="*/ 32 w 263"/>
                  <a:gd name="T47" fmla="*/ 71 h 138"/>
                  <a:gd name="T48" fmla="*/ 16 w 263"/>
                  <a:gd name="T49" fmla="*/ 94 h 138"/>
                  <a:gd name="T50" fmla="*/ 0 w 263"/>
                  <a:gd name="T51" fmla="*/ 121 h 138"/>
                  <a:gd name="T52" fmla="*/ 29 w 263"/>
                  <a:gd name="T53" fmla="*/ 138 h 138"/>
                  <a:gd name="T54" fmla="*/ 45 w 263"/>
                  <a:gd name="T55" fmla="*/ 113 h 138"/>
                  <a:gd name="T56" fmla="*/ 60 w 263"/>
                  <a:gd name="T57" fmla="*/ 90 h 138"/>
                  <a:gd name="T58" fmla="*/ 74 w 263"/>
                  <a:gd name="T59" fmla="*/ 72 h 138"/>
                  <a:gd name="T60" fmla="*/ 88 w 263"/>
                  <a:gd name="T61" fmla="*/ 57 h 138"/>
                  <a:gd name="T62" fmla="*/ 94 w 263"/>
                  <a:gd name="T63" fmla="*/ 52 h 138"/>
                  <a:gd name="T64" fmla="*/ 101 w 263"/>
                  <a:gd name="T65" fmla="*/ 47 h 138"/>
                  <a:gd name="T66" fmla="*/ 108 w 263"/>
                  <a:gd name="T67" fmla="*/ 43 h 138"/>
                  <a:gd name="T68" fmla="*/ 113 w 263"/>
                  <a:gd name="T69" fmla="*/ 40 h 138"/>
                  <a:gd name="T70" fmla="*/ 120 w 263"/>
                  <a:gd name="T71" fmla="*/ 37 h 138"/>
                  <a:gd name="T72" fmla="*/ 125 w 263"/>
                  <a:gd name="T73" fmla="*/ 36 h 138"/>
                  <a:gd name="T74" fmla="*/ 130 w 263"/>
                  <a:gd name="T75" fmla="*/ 35 h 138"/>
                  <a:gd name="T76" fmla="*/ 136 w 263"/>
                  <a:gd name="T77" fmla="*/ 35 h 138"/>
                  <a:gd name="T78" fmla="*/ 141 w 263"/>
                  <a:gd name="T79" fmla="*/ 35 h 138"/>
                  <a:gd name="T80" fmla="*/ 145 w 263"/>
                  <a:gd name="T81" fmla="*/ 36 h 138"/>
                  <a:gd name="T82" fmla="*/ 150 w 263"/>
                  <a:gd name="T83" fmla="*/ 37 h 138"/>
                  <a:gd name="T84" fmla="*/ 156 w 263"/>
                  <a:gd name="T85" fmla="*/ 40 h 138"/>
                  <a:gd name="T86" fmla="*/ 162 w 263"/>
                  <a:gd name="T87" fmla="*/ 43 h 138"/>
                  <a:gd name="T88" fmla="*/ 167 w 263"/>
                  <a:gd name="T89" fmla="*/ 47 h 138"/>
                  <a:gd name="T90" fmla="*/ 174 w 263"/>
                  <a:gd name="T91" fmla="*/ 52 h 138"/>
                  <a:gd name="T92" fmla="*/ 179 w 263"/>
                  <a:gd name="T93" fmla="*/ 57 h 138"/>
                  <a:gd name="T94" fmla="*/ 193 w 263"/>
                  <a:gd name="T95" fmla="*/ 72 h 138"/>
                  <a:gd name="T96" fmla="*/ 205 w 263"/>
                  <a:gd name="T97" fmla="*/ 89 h 138"/>
                  <a:gd name="T98" fmla="*/ 218 w 263"/>
                  <a:gd name="T99" fmla="*/ 112 h 138"/>
                  <a:gd name="T100" fmla="*/ 231 w 263"/>
                  <a:gd name="T101" fmla="*/ 137 h 138"/>
                  <a:gd name="T102" fmla="*/ 231 w 263"/>
                  <a:gd name="T103" fmla="*/ 137 h 138"/>
                  <a:gd name="T104" fmla="*/ 263 w 263"/>
                  <a:gd name="T105" fmla="*/ 122 h 138"/>
                  <a:gd name="T106" fmla="*/ 262 w 263"/>
                  <a:gd name="T107" fmla="*/ 122 h 138"/>
                  <a:gd name="T108" fmla="*/ 262 w 263"/>
                  <a:gd name="T109" fmla="*/ 122 h 138"/>
                  <a:gd name="T110" fmla="*/ 263 w 263"/>
                  <a:gd name="T111" fmla="*/ 122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63" h="138">
                    <a:moveTo>
                      <a:pt x="263" y="122"/>
                    </a:moveTo>
                    <a:lnTo>
                      <a:pt x="262" y="122"/>
                    </a:lnTo>
                    <a:lnTo>
                      <a:pt x="249" y="94"/>
                    </a:lnTo>
                    <a:lnTo>
                      <a:pt x="234" y="71"/>
                    </a:lnTo>
                    <a:lnTo>
                      <a:pt x="219" y="51"/>
                    </a:lnTo>
                    <a:lnTo>
                      <a:pt x="205" y="33"/>
                    </a:lnTo>
                    <a:lnTo>
                      <a:pt x="197" y="25"/>
                    </a:lnTo>
                    <a:lnTo>
                      <a:pt x="189" y="19"/>
                    </a:lnTo>
                    <a:lnTo>
                      <a:pt x="179" y="13"/>
                    </a:lnTo>
                    <a:lnTo>
                      <a:pt x="171" y="8"/>
                    </a:lnTo>
                    <a:lnTo>
                      <a:pt x="162" y="5"/>
                    </a:lnTo>
                    <a:lnTo>
                      <a:pt x="154" y="3"/>
                    </a:lnTo>
                    <a:lnTo>
                      <a:pt x="145" y="0"/>
                    </a:lnTo>
                    <a:lnTo>
                      <a:pt x="136" y="0"/>
                    </a:lnTo>
                    <a:lnTo>
                      <a:pt x="126" y="0"/>
                    </a:lnTo>
                    <a:lnTo>
                      <a:pt x="117" y="1"/>
                    </a:lnTo>
                    <a:lnTo>
                      <a:pt x="108" y="5"/>
                    </a:lnTo>
                    <a:lnTo>
                      <a:pt x="98" y="8"/>
                    </a:lnTo>
                    <a:lnTo>
                      <a:pt x="89" y="13"/>
                    </a:lnTo>
                    <a:lnTo>
                      <a:pt x="81" y="19"/>
                    </a:lnTo>
                    <a:lnTo>
                      <a:pt x="73" y="25"/>
                    </a:lnTo>
                    <a:lnTo>
                      <a:pt x="64" y="33"/>
                    </a:lnTo>
                    <a:lnTo>
                      <a:pt x="48" y="49"/>
                    </a:lnTo>
                    <a:lnTo>
                      <a:pt x="32" y="71"/>
                    </a:lnTo>
                    <a:lnTo>
                      <a:pt x="16" y="94"/>
                    </a:lnTo>
                    <a:lnTo>
                      <a:pt x="0" y="121"/>
                    </a:lnTo>
                    <a:lnTo>
                      <a:pt x="29" y="138"/>
                    </a:lnTo>
                    <a:lnTo>
                      <a:pt x="45" y="113"/>
                    </a:lnTo>
                    <a:lnTo>
                      <a:pt x="60" y="90"/>
                    </a:lnTo>
                    <a:lnTo>
                      <a:pt x="74" y="72"/>
                    </a:lnTo>
                    <a:lnTo>
                      <a:pt x="88" y="57"/>
                    </a:lnTo>
                    <a:lnTo>
                      <a:pt x="94" y="52"/>
                    </a:lnTo>
                    <a:lnTo>
                      <a:pt x="101" y="47"/>
                    </a:lnTo>
                    <a:lnTo>
                      <a:pt x="108" y="43"/>
                    </a:lnTo>
                    <a:lnTo>
                      <a:pt x="113" y="40"/>
                    </a:lnTo>
                    <a:lnTo>
                      <a:pt x="120" y="37"/>
                    </a:lnTo>
                    <a:lnTo>
                      <a:pt x="125" y="36"/>
                    </a:lnTo>
                    <a:lnTo>
                      <a:pt x="130" y="35"/>
                    </a:lnTo>
                    <a:lnTo>
                      <a:pt x="136" y="35"/>
                    </a:lnTo>
                    <a:lnTo>
                      <a:pt x="141" y="35"/>
                    </a:lnTo>
                    <a:lnTo>
                      <a:pt x="145" y="36"/>
                    </a:lnTo>
                    <a:lnTo>
                      <a:pt x="150" y="37"/>
                    </a:lnTo>
                    <a:lnTo>
                      <a:pt x="156" y="40"/>
                    </a:lnTo>
                    <a:lnTo>
                      <a:pt x="162" y="43"/>
                    </a:lnTo>
                    <a:lnTo>
                      <a:pt x="167" y="47"/>
                    </a:lnTo>
                    <a:lnTo>
                      <a:pt x="174" y="52"/>
                    </a:lnTo>
                    <a:lnTo>
                      <a:pt x="179" y="57"/>
                    </a:lnTo>
                    <a:lnTo>
                      <a:pt x="193" y="72"/>
                    </a:lnTo>
                    <a:lnTo>
                      <a:pt x="205" y="89"/>
                    </a:lnTo>
                    <a:lnTo>
                      <a:pt x="218" y="112"/>
                    </a:lnTo>
                    <a:lnTo>
                      <a:pt x="231" y="137"/>
                    </a:lnTo>
                    <a:lnTo>
                      <a:pt x="231" y="137"/>
                    </a:lnTo>
                    <a:lnTo>
                      <a:pt x="263" y="122"/>
                    </a:lnTo>
                    <a:lnTo>
                      <a:pt x="262" y="122"/>
                    </a:lnTo>
                    <a:lnTo>
                      <a:pt x="262" y="122"/>
                    </a:lnTo>
                    <a:lnTo>
                      <a:pt x="263" y="12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08" name="Freeform 280"/>
              <p:cNvSpPr>
                <a:spLocks/>
              </p:cNvSpPr>
              <p:nvPr/>
            </p:nvSpPr>
            <p:spPr bwMode="auto">
              <a:xfrm>
                <a:off x="1215" y="3081"/>
                <a:ext cx="66" cy="35"/>
              </a:xfrm>
              <a:custGeom>
                <a:avLst/>
                <a:gdLst>
                  <a:gd name="T0" fmla="*/ 234 w 263"/>
                  <a:gd name="T1" fmla="*/ 0 h 140"/>
                  <a:gd name="T2" fmla="*/ 234 w 263"/>
                  <a:gd name="T3" fmla="*/ 1 h 140"/>
                  <a:gd name="T4" fmla="*/ 215 w 263"/>
                  <a:gd name="T5" fmla="*/ 29 h 140"/>
                  <a:gd name="T6" fmla="*/ 198 w 263"/>
                  <a:gd name="T7" fmla="*/ 53 h 140"/>
                  <a:gd name="T8" fmla="*/ 180 w 263"/>
                  <a:gd name="T9" fmla="*/ 72 h 140"/>
                  <a:gd name="T10" fmla="*/ 164 w 263"/>
                  <a:gd name="T11" fmla="*/ 86 h 140"/>
                  <a:gd name="T12" fmla="*/ 158 w 263"/>
                  <a:gd name="T13" fmla="*/ 92 h 140"/>
                  <a:gd name="T14" fmla="*/ 151 w 263"/>
                  <a:gd name="T15" fmla="*/ 96 h 140"/>
                  <a:gd name="T16" fmla="*/ 144 w 263"/>
                  <a:gd name="T17" fmla="*/ 100 h 140"/>
                  <a:gd name="T18" fmla="*/ 138 w 263"/>
                  <a:gd name="T19" fmla="*/ 102 h 140"/>
                  <a:gd name="T20" fmla="*/ 132 w 263"/>
                  <a:gd name="T21" fmla="*/ 104 h 140"/>
                  <a:gd name="T22" fmla="*/ 127 w 263"/>
                  <a:gd name="T23" fmla="*/ 105 h 140"/>
                  <a:gd name="T24" fmla="*/ 122 w 263"/>
                  <a:gd name="T25" fmla="*/ 105 h 140"/>
                  <a:gd name="T26" fmla="*/ 116 w 263"/>
                  <a:gd name="T27" fmla="*/ 105 h 140"/>
                  <a:gd name="T28" fmla="*/ 111 w 263"/>
                  <a:gd name="T29" fmla="*/ 104 h 140"/>
                  <a:gd name="T30" fmla="*/ 106 w 263"/>
                  <a:gd name="T31" fmla="*/ 102 h 140"/>
                  <a:gd name="T32" fmla="*/ 102 w 263"/>
                  <a:gd name="T33" fmla="*/ 100 h 140"/>
                  <a:gd name="T34" fmla="*/ 96 w 263"/>
                  <a:gd name="T35" fmla="*/ 98 h 140"/>
                  <a:gd name="T36" fmla="*/ 86 w 263"/>
                  <a:gd name="T37" fmla="*/ 89 h 140"/>
                  <a:gd name="T38" fmla="*/ 75 w 263"/>
                  <a:gd name="T39" fmla="*/ 77 h 140"/>
                  <a:gd name="T40" fmla="*/ 63 w 263"/>
                  <a:gd name="T41" fmla="*/ 64 h 140"/>
                  <a:gd name="T42" fmla="*/ 52 w 263"/>
                  <a:gd name="T43" fmla="*/ 45 h 140"/>
                  <a:gd name="T44" fmla="*/ 42 w 263"/>
                  <a:gd name="T45" fmla="*/ 25 h 140"/>
                  <a:gd name="T46" fmla="*/ 32 w 263"/>
                  <a:gd name="T47" fmla="*/ 2 h 140"/>
                  <a:gd name="T48" fmla="*/ 0 w 263"/>
                  <a:gd name="T49" fmla="*/ 17 h 140"/>
                  <a:gd name="T50" fmla="*/ 11 w 263"/>
                  <a:gd name="T51" fmla="*/ 41 h 140"/>
                  <a:gd name="T52" fmla="*/ 23 w 263"/>
                  <a:gd name="T53" fmla="*/ 62 h 140"/>
                  <a:gd name="T54" fmla="*/ 35 w 263"/>
                  <a:gd name="T55" fmla="*/ 82 h 140"/>
                  <a:gd name="T56" fmla="*/ 48 w 263"/>
                  <a:gd name="T57" fmla="*/ 100 h 140"/>
                  <a:gd name="T58" fmla="*/ 62 w 263"/>
                  <a:gd name="T59" fmla="*/ 114 h 140"/>
                  <a:gd name="T60" fmla="*/ 76 w 263"/>
                  <a:gd name="T61" fmla="*/ 126 h 140"/>
                  <a:gd name="T62" fmla="*/ 86 w 263"/>
                  <a:gd name="T63" fmla="*/ 132 h 140"/>
                  <a:gd name="T64" fmla="*/ 94 w 263"/>
                  <a:gd name="T65" fmla="*/ 136 h 140"/>
                  <a:gd name="T66" fmla="*/ 103 w 263"/>
                  <a:gd name="T67" fmla="*/ 138 h 140"/>
                  <a:gd name="T68" fmla="*/ 112 w 263"/>
                  <a:gd name="T69" fmla="*/ 140 h 140"/>
                  <a:gd name="T70" fmla="*/ 122 w 263"/>
                  <a:gd name="T71" fmla="*/ 140 h 140"/>
                  <a:gd name="T72" fmla="*/ 131 w 263"/>
                  <a:gd name="T73" fmla="*/ 140 h 140"/>
                  <a:gd name="T74" fmla="*/ 140 w 263"/>
                  <a:gd name="T75" fmla="*/ 138 h 140"/>
                  <a:gd name="T76" fmla="*/ 150 w 263"/>
                  <a:gd name="T77" fmla="*/ 134 h 140"/>
                  <a:gd name="T78" fmla="*/ 159 w 263"/>
                  <a:gd name="T79" fmla="*/ 130 h 140"/>
                  <a:gd name="T80" fmla="*/ 168 w 263"/>
                  <a:gd name="T81" fmla="*/ 126 h 140"/>
                  <a:gd name="T82" fmla="*/ 178 w 263"/>
                  <a:gd name="T83" fmla="*/ 120 h 140"/>
                  <a:gd name="T84" fmla="*/ 187 w 263"/>
                  <a:gd name="T85" fmla="*/ 113 h 140"/>
                  <a:gd name="T86" fmla="*/ 206 w 263"/>
                  <a:gd name="T87" fmla="*/ 96 h 140"/>
                  <a:gd name="T88" fmla="*/ 224 w 263"/>
                  <a:gd name="T89" fmla="*/ 74 h 140"/>
                  <a:gd name="T90" fmla="*/ 243 w 263"/>
                  <a:gd name="T91" fmla="*/ 49 h 140"/>
                  <a:gd name="T92" fmla="*/ 263 w 263"/>
                  <a:gd name="T93" fmla="*/ 18 h 140"/>
                  <a:gd name="T94" fmla="*/ 263 w 263"/>
                  <a:gd name="T95" fmla="*/ 20 h 140"/>
                  <a:gd name="T96" fmla="*/ 234 w 263"/>
                  <a:gd name="T97" fmla="*/ 0 h 140"/>
                  <a:gd name="T98" fmla="*/ 234 w 263"/>
                  <a:gd name="T99" fmla="*/ 0 h 140"/>
                  <a:gd name="T100" fmla="*/ 234 w 263"/>
                  <a:gd name="T101" fmla="*/ 1 h 140"/>
                  <a:gd name="T102" fmla="*/ 234 w 263"/>
                  <a:gd name="T103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63" h="140">
                    <a:moveTo>
                      <a:pt x="234" y="0"/>
                    </a:moveTo>
                    <a:lnTo>
                      <a:pt x="234" y="1"/>
                    </a:lnTo>
                    <a:lnTo>
                      <a:pt x="215" y="29"/>
                    </a:lnTo>
                    <a:lnTo>
                      <a:pt x="198" y="53"/>
                    </a:lnTo>
                    <a:lnTo>
                      <a:pt x="180" y="72"/>
                    </a:lnTo>
                    <a:lnTo>
                      <a:pt x="164" y="86"/>
                    </a:lnTo>
                    <a:lnTo>
                      <a:pt x="158" y="92"/>
                    </a:lnTo>
                    <a:lnTo>
                      <a:pt x="151" y="96"/>
                    </a:lnTo>
                    <a:lnTo>
                      <a:pt x="144" y="100"/>
                    </a:lnTo>
                    <a:lnTo>
                      <a:pt x="138" y="102"/>
                    </a:lnTo>
                    <a:lnTo>
                      <a:pt x="132" y="104"/>
                    </a:lnTo>
                    <a:lnTo>
                      <a:pt x="127" y="105"/>
                    </a:lnTo>
                    <a:lnTo>
                      <a:pt x="122" y="105"/>
                    </a:lnTo>
                    <a:lnTo>
                      <a:pt x="116" y="105"/>
                    </a:lnTo>
                    <a:lnTo>
                      <a:pt x="111" y="104"/>
                    </a:lnTo>
                    <a:lnTo>
                      <a:pt x="106" y="102"/>
                    </a:lnTo>
                    <a:lnTo>
                      <a:pt x="102" y="100"/>
                    </a:lnTo>
                    <a:lnTo>
                      <a:pt x="96" y="98"/>
                    </a:lnTo>
                    <a:lnTo>
                      <a:pt x="86" y="89"/>
                    </a:lnTo>
                    <a:lnTo>
                      <a:pt x="75" y="77"/>
                    </a:lnTo>
                    <a:lnTo>
                      <a:pt x="63" y="64"/>
                    </a:lnTo>
                    <a:lnTo>
                      <a:pt x="52" y="45"/>
                    </a:lnTo>
                    <a:lnTo>
                      <a:pt x="42" y="25"/>
                    </a:lnTo>
                    <a:lnTo>
                      <a:pt x="32" y="2"/>
                    </a:lnTo>
                    <a:lnTo>
                      <a:pt x="0" y="17"/>
                    </a:lnTo>
                    <a:lnTo>
                      <a:pt x="11" y="41"/>
                    </a:lnTo>
                    <a:lnTo>
                      <a:pt x="23" y="62"/>
                    </a:lnTo>
                    <a:lnTo>
                      <a:pt x="35" y="82"/>
                    </a:lnTo>
                    <a:lnTo>
                      <a:pt x="48" y="100"/>
                    </a:lnTo>
                    <a:lnTo>
                      <a:pt x="62" y="114"/>
                    </a:lnTo>
                    <a:lnTo>
                      <a:pt x="76" y="126"/>
                    </a:lnTo>
                    <a:lnTo>
                      <a:pt x="86" y="132"/>
                    </a:lnTo>
                    <a:lnTo>
                      <a:pt x="94" y="136"/>
                    </a:lnTo>
                    <a:lnTo>
                      <a:pt x="103" y="138"/>
                    </a:lnTo>
                    <a:lnTo>
                      <a:pt x="112" y="140"/>
                    </a:lnTo>
                    <a:lnTo>
                      <a:pt x="122" y="140"/>
                    </a:lnTo>
                    <a:lnTo>
                      <a:pt x="131" y="140"/>
                    </a:lnTo>
                    <a:lnTo>
                      <a:pt x="140" y="138"/>
                    </a:lnTo>
                    <a:lnTo>
                      <a:pt x="150" y="134"/>
                    </a:lnTo>
                    <a:lnTo>
                      <a:pt x="159" y="130"/>
                    </a:lnTo>
                    <a:lnTo>
                      <a:pt x="168" y="126"/>
                    </a:lnTo>
                    <a:lnTo>
                      <a:pt x="178" y="120"/>
                    </a:lnTo>
                    <a:lnTo>
                      <a:pt x="187" y="113"/>
                    </a:lnTo>
                    <a:lnTo>
                      <a:pt x="206" y="96"/>
                    </a:lnTo>
                    <a:lnTo>
                      <a:pt x="224" y="74"/>
                    </a:lnTo>
                    <a:lnTo>
                      <a:pt x="243" y="49"/>
                    </a:lnTo>
                    <a:lnTo>
                      <a:pt x="263" y="18"/>
                    </a:lnTo>
                    <a:lnTo>
                      <a:pt x="263" y="20"/>
                    </a:lnTo>
                    <a:lnTo>
                      <a:pt x="234" y="0"/>
                    </a:lnTo>
                    <a:lnTo>
                      <a:pt x="234" y="0"/>
                    </a:lnTo>
                    <a:lnTo>
                      <a:pt x="234" y="1"/>
                    </a:lnTo>
                    <a:lnTo>
                      <a:pt x="234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09" name="Freeform 281"/>
              <p:cNvSpPr>
                <a:spLocks/>
              </p:cNvSpPr>
              <p:nvPr/>
            </p:nvSpPr>
            <p:spPr bwMode="auto">
              <a:xfrm>
                <a:off x="1274" y="3050"/>
                <a:ext cx="72" cy="36"/>
              </a:xfrm>
              <a:custGeom>
                <a:avLst/>
                <a:gdLst>
                  <a:gd name="T0" fmla="*/ 290 w 290"/>
                  <a:gd name="T1" fmla="*/ 122 h 141"/>
                  <a:gd name="T2" fmla="*/ 290 w 290"/>
                  <a:gd name="T3" fmla="*/ 122 h 141"/>
                  <a:gd name="T4" fmla="*/ 273 w 290"/>
                  <a:gd name="T5" fmla="*/ 93 h 141"/>
                  <a:gd name="T6" fmla="*/ 255 w 290"/>
                  <a:gd name="T7" fmla="*/ 68 h 141"/>
                  <a:gd name="T8" fmla="*/ 247 w 290"/>
                  <a:gd name="T9" fmla="*/ 56 h 141"/>
                  <a:gd name="T10" fmla="*/ 238 w 290"/>
                  <a:gd name="T11" fmla="*/ 45 h 141"/>
                  <a:gd name="T12" fmla="*/ 230 w 290"/>
                  <a:gd name="T13" fmla="*/ 36 h 141"/>
                  <a:gd name="T14" fmla="*/ 221 w 290"/>
                  <a:gd name="T15" fmla="*/ 28 h 141"/>
                  <a:gd name="T16" fmla="*/ 211 w 290"/>
                  <a:gd name="T17" fmla="*/ 21 h 141"/>
                  <a:gd name="T18" fmla="*/ 202 w 290"/>
                  <a:gd name="T19" fmla="*/ 14 h 141"/>
                  <a:gd name="T20" fmla="*/ 193 w 290"/>
                  <a:gd name="T21" fmla="*/ 9 h 141"/>
                  <a:gd name="T22" fmla="*/ 182 w 290"/>
                  <a:gd name="T23" fmla="*/ 5 h 141"/>
                  <a:gd name="T24" fmla="*/ 173 w 290"/>
                  <a:gd name="T25" fmla="*/ 2 h 141"/>
                  <a:gd name="T26" fmla="*/ 162 w 290"/>
                  <a:gd name="T27" fmla="*/ 1 h 141"/>
                  <a:gd name="T28" fmla="*/ 153 w 290"/>
                  <a:gd name="T29" fmla="*/ 0 h 141"/>
                  <a:gd name="T30" fmla="*/ 142 w 290"/>
                  <a:gd name="T31" fmla="*/ 1 h 141"/>
                  <a:gd name="T32" fmla="*/ 133 w 290"/>
                  <a:gd name="T33" fmla="*/ 2 h 141"/>
                  <a:gd name="T34" fmla="*/ 122 w 290"/>
                  <a:gd name="T35" fmla="*/ 5 h 141"/>
                  <a:gd name="T36" fmla="*/ 113 w 290"/>
                  <a:gd name="T37" fmla="*/ 9 h 141"/>
                  <a:gd name="T38" fmla="*/ 103 w 290"/>
                  <a:gd name="T39" fmla="*/ 13 h 141"/>
                  <a:gd name="T40" fmla="*/ 85 w 290"/>
                  <a:gd name="T41" fmla="*/ 25 h 141"/>
                  <a:gd name="T42" fmla="*/ 67 w 290"/>
                  <a:gd name="T43" fmla="*/ 38 h 141"/>
                  <a:gd name="T44" fmla="*/ 50 w 290"/>
                  <a:gd name="T45" fmla="*/ 56 h 141"/>
                  <a:gd name="T46" fmla="*/ 33 w 290"/>
                  <a:gd name="T47" fmla="*/ 76 h 141"/>
                  <a:gd name="T48" fmla="*/ 17 w 290"/>
                  <a:gd name="T49" fmla="*/ 97 h 141"/>
                  <a:gd name="T50" fmla="*/ 0 w 290"/>
                  <a:gd name="T51" fmla="*/ 121 h 141"/>
                  <a:gd name="T52" fmla="*/ 29 w 290"/>
                  <a:gd name="T53" fmla="*/ 141 h 141"/>
                  <a:gd name="T54" fmla="*/ 45 w 290"/>
                  <a:gd name="T55" fmla="*/ 117 h 141"/>
                  <a:gd name="T56" fmla="*/ 61 w 290"/>
                  <a:gd name="T57" fmla="*/ 97 h 141"/>
                  <a:gd name="T58" fmla="*/ 75 w 290"/>
                  <a:gd name="T59" fmla="*/ 80 h 141"/>
                  <a:gd name="T60" fmla="*/ 91 w 290"/>
                  <a:gd name="T61" fmla="*/ 65 h 141"/>
                  <a:gd name="T62" fmla="*/ 106 w 290"/>
                  <a:gd name="T63" fmla="*/ 53 h 141"/>
                  <a:gd name="T64" fmla="*/ 121 w 290"/>
                  <a:gd name="T65" fmla="*/ 44 h 141"/>
                  <a:gd name="T66" fmla="*/ 126 w 290"/>
                  <a:gd name="T67" fmla="*/ 41 h 141"/>
                  <a:gd name="T68" fmla="*/ 133 w 290"/>
                  <a:gd name="T69" fmla="*/ 38 h 141"/>
                  <a:gd name="T70" fmla="*/ 139 w 290"/>
                  <a:gd name="T71" fmla="*/ 37 h 141"/>
                  <a:gd name="T72" fmla="*/ 146 w 290"/>
                  <a:gd name="T73" fmla="*/ 36 h 141"/>
                  <a:gd name="T74" fmla="*/ 153 w 290"/>
                  <a:gd name="T75" fmla="*/ 36 h 141"/>
                  <a:gd name="T76" fmla="*/ 158 w 290"/>
                  <a:gd name="T77" fmla="*/ 36 h 141"/>
                  <a:gd name="T78" fmla="*/ 165 w 290"/>
                  <a:gd name="T79" fmla="*/ 37 h 141"/>
                  <a:gd name="T80" fmla="*/ 171 w 290"/>
                  <a:gd name="T81" fmla="*/ 38 h 141"/>
                  <a:gd name="T82" fmla="*/ 178 w 290"/>
                  <a:gd name="T83" fmla="*/ 41 h 141"/>
                  <a:gd name="T84" fmla="*/ 185 w 290"/>
                  <a:gd name="T85" fmla="*/ 45 h 141"/>
                  <a:gd name="T86" fmla="*/ 191 w 290"/>
                  <a:gd name="T87" fmla="*/ 49 h 141"/>
                  <a:gd name="T88" fmla="*/ 198 w 290"/>
                  <a:gd name="T89" fmla="*/ 54 h 141"/>
                  <a:gd name="T90" fmla="*/ 205 w 290"/>
                  <a:gd name="T91" fmla="*/ 61 h 141"/>
                  <a:gd name="T92" fmla="*/ 213 w 290"/>
                  <a:gd name="T93" fmla="*/ 69 h 141"/>
                  <a:gd name="T94" fmla="*/ 221 w 290"/>
                  <a:gd name="T95" fmla="*/ 77 h 141"/>
                  <a:gd name="T96" fmla="*/ 227 w 290"/>
                  <a:gd name="T97" fmla="*/ 86 h 141"/>
                  <a:gd name="T98" fmla="*/ 243 w 290"/>
                  <a:gd name="T99" fmla="*/ 110 h 141"/>
                  <a:gd name="T100" fmla="*/ 259 w 290"/>
                  <a:gd name="T101" fmla="*/ 138 h 141"/>
                  <a:gd name="T102" fmla="*/ 259 w 290"/>
                  <a:gd name="T103" fmla="*/ 139 h 141"/>
                  <a:gd name="T104" fmla="*/ 259 w 290"/>
                  <a:gd name="T105" fmla="*/ 138 h 141"/>
                  <a:gd name="T106" fmla="*/ 259 w 290"/>
                  <a:gd name="T107" fmla="*/ 138 h 141"/>
                  <a:gd name="T108" fmla="*/ 259 w 290"/>
                  <a:gd name="T109" fmla="*/ 139 h 141"/>
                  <a:gd name="T110" fmla="*/ 290 w 290"/>
                  <a:gd name="T111" fmla="*/ 122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0" h="141">
                    <a:moveTo>
                      <a:pt x="290" y="122"/>
                    </a:moveTo>
                    <a:lnTo>
                      <a:pt x="290" y="122"/>
                    </a:lnTo>
                    <a:lnTo>
                      <a:pt x="273" y="93"/>
                    </a:lnTo>
                    <a:lnTo>
                      <a:pt x="255" y="68"/>
                    </a:lnTo>
                    <a:lnTo>
                      <a:pt x="247" y="56"/>
                    </a:lnTo>
                    <a:lnTo>
                      <a:pt x="238" y="45"/>
                    </a:lnTo>
                    <a:lnTo>
                      <a:pt x="230" y="36"/>
                    </a:lnTo>
                    <a:lnTo>
                      <a:pt x="221" y="28"/>
                    </a:lnTo>
                    <a:lnTo>
                      <a:pt x="211" y="21"/>
                    </a:lnTo>
                    <a:lnTo>
                      <a:pt x="202" y="14"/>
                    </a:lnTo>
                    <a:lnTo>
                      <a:pt x="193" y="9"/>
                    </a:lnTo>
                    <a:lnTo>
                      <a:pt x="182" y="5"/>
                    </a:lnTo>
                    <a:lnTo>
                      <a:pt x="173" y="2"/>
                    </a:lnTo>
                    <a:lnTo>
                      <a:pt x="162" y="1"/>
                    </a:lnTo>
                    <a:lnTo>
                      <a:pt x="153" y="0"/>
                    </a:lnTo>
                    <a:lnTo>
                      <a:pt x="142" y="1"/>
                    </a:lnTo>
                    <a:lnTo>
                      <a:pt x="133" y="2"/>
                    </a:lnTo>
                    <a:lnTo>
                      <a:pt x="122" y="5"/>
                    </a:lnTo>
                    <a:lnTo>
                      <a:pt x="113" y="9"/>
                    </a:lnTo>
                    <a:lnTo>
                      <a:pt x="103" y="13"/>
                    </a:lnTo>
                    <a:lnTo>
                      <a:pt x="85" y="25"/>
                    </a:lnTo>
                    <a:lnTo>
                      <a:pt x="67" y="38"/>
                    </a:lnTo>
                    <a:lnTo>
                      <a:pt x="50" y="56"/>
                    </a:lnTo>
                    <a:lnTo>
                      <a:pt x="33" y="76"/>
                    </a:lnTo>
                    <a:lnTo>
                      <a:pt x="17" y="97"/>
                    </a:lnTo>
                    <a:lnTo>
                      <a:pt x="0" y="121"/>
                    </a:lnTo>
                    <a:lnTo>
                      <a:pt x="29" y="141"/>
                    </a:lnTo>
                    <a:lnTo>
                      <a:pt x="45" y="117"/>
                    </a:lnTo>
                    <a:lnTo>
                      <a:pt x="61" y="97"/>
                    </a:lnTo>
                    <a:lnTo>
                      <a:pt x="75" y="80"/>
                    </a:lnTo>
                    <a:lnTo>
                      <a:pt x="91" y="65"/>
                    </a:lnTo>
                    <a:lnTo>
                      <a:pt x="106" y="53"/>
                    </a:lnTo>
                    <a:lnTo>
                      <a:pt x="121" y="44"/>
                    </a:lnTo>
                    <a:lnTo>
                      <a:pt x="126" y="41"/>
                    </a:lnTo>
                    <a:lnTo>
                      <a:pt x="133" y="38"/>
                    </a:lnTo>
                    <a:lnTo>
                      <a:pt x="139" y="37"/>
                    </a:lnTo>
                    <a:lnTo>
                      <a:pt x="146" y="36"/>
                    </a:lnTo>
                    <a:lnTo>
                      <a:pt x="153" y="36"/>
                    </a:lnTo>
                    <a:lnTo>
                      <a:pt x="158" y="36"/>
                    </a:lnTo>
                    <a:lnTo>
                      <a:pt x="165" y="37"/>
                    </a:lnTo>
                    <a:lnTo>
                      <a:pt x="171" y="38"/>
                    </a:lnTo>
                    <a:lnTo>
                      <a:pt x="178" y="41"/>
                    </a:lnTo>
                    <a:lnTo>
                      <a:pt x="185" y="45"/>
                    </a:lnTo>
                    <a:lnTo>
                      <a:pt x="191" y="49"/>
                    </a:lnTo>
                    <a:lnTo>
                      <a:pt x="198" y="54"/>
                    </a:lnTo>
                    <a:lnTo>
                      <a:pt x="205" y="61"/>
                    </a:lnTo>
                    <a:lnTo>
                      <a:pt x="213" y="69"/>
                    </a:lnTo>
                    <a:lnTo>
                      <a:pt x="221" y="77"/>
                    </a:lnTo>
                    <a:lnTo>
                      <a:pt x="227" y="86"/>
                    </a:lnTo>
                    <a:lnTo>
                      <a:pt x="243" y="110"/>
                    </a:lnTo>
                    <a:lnTo>
                      <a:pt x="259" y="138"/>
                    </a:lnTo>
                    <a:lnTo>
                      <a:pt x="259" y="139"/>
                    </a:lnTo>
                    <a:lnTo>
                      <a:pt x="259" y="138"/>
                    </a:lnTo>
                    <a:lnTo>
                      <a:pt x="259" y="138"/>
                    </a:lnTo>
                    <a:lnTo>
                      <a:pt x="259" y="139"/>
                    </a:lnTo>
                    <a:lnTo>
                      <a:pt x="290" y="12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10" name="Freeform 282"/>
              <p:cNvSpPr>
                <a:spLocks/>
              </p:cNvSpPr>
              <p:nvPr/>
            </p:nvSpPr>
            <p:spPr bwMode="auto">
              <a:xfrm>
                <a:off x="1339" y="3079"/>
                <a:ext cx="67" cy="36"/>
              </a:xfrm>
              <a:custGeom>
                <a:avLst/>
                <a:gdLst>
                  <a:gd name="T0" fmla="*/ 255 w 269"/>
                  <a:gd name="T1" fmla="*/ 0 h 144"/>
                  <a:gd name="T2" fmla="*/ 239 w 269"/>
                  <a:gd name="T3" fmla="*/ 9 h 144"/>
                  <a:gd name="T4" fmla="*/ 225 w 269"/>
                  <a:gd name="T5" fmla="*/ 33 h 144"/>
                  <a:gd name="T6" fmla="*/ 211 w 269"/>
                  <a:gd name="T7" fmla="*/ 54 h 144"/>
                  <a:gd name="T8" fmla="*/ 196 w 269"/>
                  <a:gd name="T9" fmla="*/ 72 h 144"/>
                  <a:gd name="T10" fmla="*/ 183 w 269"/>
                  <a:gd name="T11" fmla="*/ 86 h 144"/>
                  <a:gd name="T12" fmla="*/ 176 w 269"/>
                  <a:gd name="T13" fmla="*/ 92 h 144"/>
                  <a:gd name="T14" fmla="*/ 169 w 269"/>
                  <a:gd name="T15" fmla="*/ 96 h 144"/>
                  <a:gd name="T16" fmla="*/ 164 w 269"/>
                  <a:gd name="T17" fmla="*/ 100 h 144"/>
                  <a:gd name="T18" fmla="*/ 157 w 269"/>
                  <a:gd name="T19" fmla="*/ 104 h 144"/>
                  <a:gd name="T20" fmla="*/ 152 w 269"/>
                  <a:gd name="T21" fmla="*/ 105 h 144"/>
                  <a:gd name="T22" fmla="*/ 145 w 269"/>
                  <a:gd name="T23" fmla="*/ 108 h 144"/>
                  <a:gd name="T24" fmla="*/ 140 w 269"/>
                  <a:gd name="T25" fmla="*/ 108 h 144"/>
                  <a:gd name="T26" fmla="*/ 135 w 269"/>
                  <a:gd name="T27" fmla="*/ 108 h 144"/>
                  <a:gd name="T28" fmla="*/ 129 w 269"/>
                  <a:gd name="T29" fmla="*/ 108 h 144"/>
                  <a:gd name="T30" fmla="*/ 124 w 269"/>
                  <a:gd name="T31" fmla="*/ 108 h 144"/>
                  <a:gd name="T32" fmla="*/ 117 w 269"/>
                  <a:gd name="T33" fmla="*/ 105 h 144"/>
                  <a:gd name="T34" fmla="*/ 112 w 269"/>
                  <a:gd name="T35" fmla="*/ 104 h 144"/>
                  <a:gd name="T36" fmla="*/ 105 w 269"/>
                  <a:gd name="T37" fmla="*/ 100 h 144"/>
                  <a:gd name="T38" fmla="*/ 100 w 269"/>
                  <a:gd name="T39" fmla="*/ 96 h 144"/>
                  <a:gd name="T40" fmla="*/ 94 w 269"/>
                  <a:gd name="T41" fmla="*/ 92 h 144"/>
                  <a:gd name="T42" fmla="*/ 87 w 269"/>
                  <a:gd name="T43" fmla="*/ 86 h 144"/>
                  <a:gd name="T44" fmla="*/ 74 w 269"/>
                  <a:gd name="T45" fmla="*/ 72 h 144"/>
                  <a:gd name="T46" fmla="*/ 59 w 269"/>
                  <a:gd name="T47" fmla="*/ 54 h 144"/>
                  <a:gd name="T48" fmla="*/ 44 w 269"/>
                  <a:gd name="T49" fmla="*/ 33 h 144"/>
                  <a:gd name="T50" fmla="*/ 31 w 269"/>
                  <a:gd name="T51" fmla="*/ 9 h 144"/>
                  <a:gd name="T52" fmla="*/ 0 w 269"/>
                  <a:gd name="T53" fmla="*/ 26 h 144"/>
                  <a:gd name="T54" fmla="*/ 15 w 269"/>
                  <a:gd name="T55" fmla="*/ 52 h 144"/>
                  <a:gd name="T56" fmla="*/ 31 w 269"/>
                  <a:gd name="T57" fmla="*/ 76 h 144"/>
                  <a:gd name="T58" fmla="*/ 47 w 269"/>
                  <a:gd name="T59" fmla="*/ 94 h 144"/>
                  <a:gd name="T60" fmla="*/ 63 w 269"/>
                  <a:gd name="T61" fmla="*/ 112 h 144"/>
                  <a:gd name="T62" fmla="*/ 72 w 269"/>
                  <a:gd name="T63" fmla="*/ 118 h 144"/>
                  <a:gd name="T64" fmla="*/ 80 w 269"/>
                  <a:gd name="T65" fmla="*/ 125 h 144"/>
                  <a:gd name="T66" fmla="*/ 90 w 269"/>
                  <a:gd name="T67" fmla="*/ 130 h 144"/>
                  <a:gd name="T68" fmla="*/ 98 w 269"/>
                  <a:gd name="T69" fmla="*/ 134 h 144"/>
                  <a:gd name="T70" fmla="*/ 107 w 269"/>
                  <a:gd name="T71" fmla="*/ 138 h 144"/>
                  <a:gd name="T72" fmla="*/ 116 w 269"/>
                  <a:gd name="T73" fmla="*/ 141 h 144"/>
                  <a:gd name="T74" fmla="*/ 125 w 269"/>
                  <a:gd name="T75" fmla="*/ 142 h 144"/>
                  <a:gd name="T76" fmla="*/ 135 w 269"/>
                  <a:gd name="T77" fmla="*/ 144 h 144"/>
                  <a:gd name="T78" fmla="*/ 144 w 269"/>
                  <a:gd name="T79" fmla="*/ 142 h 144"/>
                  <a:gd name="T80" fmla="*/ 153 w 269"/>
                  <a:gd name="T81" fmla="*/ 141 h 144"/>
                  <a:gd name="T82" fmla="*/ 163 w 269"/>
                  <a:gd name="T83" fmla="*/ 138 h 144"/>
                  <a:gd name="T84" fmla="*/ 172 w 269"/>
                  <a:gd name="T85" fmla="*/ 134 h 144"/>
                  <a:gd name="T86" fmla="*/ 180 w 269"/>
                  <a:gd name="T87" fmla="*/ 130 h 144"/>
                  <a:gd name="T88" fmla="*/ 189 w 269"/>
                  <a:gd name="T89" fmla="*/ 125 h 144"/>
                  <a:gd name="T90" fmla="*/ 197 w 269"/>
                  <a:gd name="T91" fmla="*/ 118 h 144"/>
                  <a:gd name="T92" fmla="*/ 207 w 269"/>
                  <a:gd name="T93" fmla="*/ 112 h 144"/>
                  <a:gd name="T94" fmla="*/ 223 w 269"/>
                  <a:gd name="T95" fmla="*/ 94 h 144"/>
                  <a:gd name="T96" fmla="*/ 239 w 269"/>
                  <a:gd name="T97" fmla="*/ 76 h 144"/>
                  <a:gd name="T98" fmla="*/ 255 w 269"/>
                  <a:gd name="T99" fmla="*/ 52 h 144"/>
                  <a:gd name="T100" fmla="*/ 269 w 269"/>
                  <a:gd name="T101" fmla="*/ 26 h 144"/>
                  <a:gd name="T102" fmla="*/ 255 w 269"/>
                  <a:gd name="T103" fmla="*/ 34 h 144"/>
                  <a:gd name="T104" fmla="*/ 255 w 269"/>
                  <a:gd name="T105" fmla="*/ 0 h 144"/>
                  <a:gd name="T106" fmla="*/ 244 w 269"/>
                  <a:gd name="T107" fmla="*/ 0 h 144"/>
                  <a:gd name="T108" fmla="*/ 239 w 269"/>
                  <a:gd name="T109" fmla="*/ 9 h 144"/>
                  <a:gd name="T110" fmla="*/ 255 w 269"/>
                  <a:gd name="T111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69" h="144">
                    <a:moveTo>
                      <a:pt x="255" y="0"/>
                    </a:moveTo>
                    <a:lnTo>
                      <a:pt x="239" y="9"/>
                    </a:lnTo>
                    <a:lnTo>
                      <a:pt x="225" y="33"/>
                    </a:lnTo>
                    <a:lnTo>
                      <a:pt x="211" y="54"/>
                    </a:lnTo>
                    <a:lnTo>
                      <a:pt x="196" y="72"/>
                    </a:lnTo>
                    <a:lnTo>
                      <a:pt x="183" y="86"/>
                    </a:lnTo>
                    <a:lnTo>
                      <a:pt x="176" y="92"/>
                    </a:lnTo>
                    <a:lnTo>
                      <a:pt x="169" y="96"/>
                    </a:lnTo>
                    <a:lnTo>
                      <a:pt x="164" y="100"/>
                    </a:lnTo>
                    <a:lnTo>
                      <a:pt x="157" y="104"/>
                    </a:lnTo>
                    <a:lnTo>
                      <a:pt x="152" y="105"/>
                    </a:lnTo>
                    <a:lnTo>
                      <a:pt x="145" y="108"/>
                    </a:lnTo>
                    <a:lnTo>
                      <a:pt x="140" y="108"/>
                    </a:lnTo>
                    <a:lnTo>
                      <a:pt x="135" y="108"/>
                    </a:lnTo>
                    <a:lnTo>
                      <a:pt x="129" y="108"/>
                    </a:lnTo>
                    <a:lnTo>
                      <a:pt x="124" y="108"/>
                    </a:lnTo>
                    <a:lnTo>
                      <a:pt x="117" y="105"/>
                    </a:lnTo>
                    <a:lnTo>
                      <a:pt x="112" y="104"/>
                    </a:lnTo>
                    <a:lnTo>
                      <a:pt x="105" y="100"/>
                    </a:lnTo>
                    <a:lnTo>
                      <a:pt x="100" y="96"/>
                    </a:lnTo>
                    <a:lnTo>
                      <a:pt x="94" y="92"/>
                    </a:lnTo>
                    <a:lnTo>
                      <a:pt x="87" y="86"/>
                    </a:lnTo>
                    <a:lnTo>
                      <a:pt x="74" y="72"/>
                    </a:lnTo>
                    <a:lnTo>
                      <a:pt x="59" y="54"/>
                    </a:lnTo>
                    <a:lnTo>
                      <a:pt x="44" y="33"/>
                    </a:lnTo>
                    <a:lnTo>
                      <a:pt x="31" y="9"/>
                    </a:lnTo>
                    <a:lnTo>
                      <a:pt x="0" y="26"/>
                    </a:lnTo>
                    <a:lnTo>
                      <a:pt x="15" y="52"/>
                    </a:lnTo>
                    <a:lnTo>
                      <a:pt x="31" y="76"/>
                    </a:lnTo>
                    <a:lnTo>
                      <a:pt x="47" y="94"/>
                    </a:lnTo>
                    <a:lnTo>
                      <a:pt x="63" y="112"/>
                    </a:lnTo>
                    <a:lnTo>
                      <a:pt x="72" y="118"/>
                    </a:lnTo>
                    <a:lnTo>
                      <a:pt x="80" y="125"/>
                    </a:lnTo>
                    <a:lnTo>
                      <a:pt x="90" y="130"/>
                    </a:lnTo>
                    <a:lnTo>
                      <a:pt x="98" y="134"/>
                    </a:lnTo>
                    <a:lnTo>
                      <a:pt x="107" y="138"/>
                    </a:lnTo>
                    <a:lnTo>
                      <a:pt x="116" y="141"/>
                    </a:lnTo>
                    <a:lnTo>
                      <a:pt x="125" y="142"/>
                    </a:lnTo>
                    <a:lnTo>
                      <a:pt x="135" y="144"/>
                    </a:lnTo>
                    <a:lnTo>
                      <a:pt x="144" y="142"/>
                    </a:lnTo>
                    <a:lnTo>
                      <a:pt x="153" y="141"/>
                    </a:lnTo>
                    <a:lnTo>
                      <a:pt x="163" y="138"/>
                    </a:lnTo>
                    <a:lnTo>
                      <a:pt x="172" y="134"/>
                    </a:lnTo>
                    <a:lnTo>
                      <a:pt x="180" y="130"/>
                    </a:lnTo>
                    <a:lnTo>
                      <a:pt x="189" y="125"/>
                    </a:lnTo>
                    <a:lnTo>
                      <a:pt x="197" y="118"/>
                    </a:lnTo>
                    <a:lnTo>
                      <a:pt x="207" y="112"/>
                    </a:lnTo>
                    <a:lnTo>
                      <a:pt x="223" y="94"/>
                    </a:lnTo>
                    <a:lnTo>
                      <a:pt x="239" y="76"/>
                    </a:lnTo>
                    <a:lnTo>
                      <a:pt x="255" y="52"/>
                    </a:lnTo>
                    <a:lnTo>
                      <a:pt x="269" y="26"/>
                    </a:lnTo>
                    <a:lnTo>
                      <a:pt x="255" y="34"/>
                    </a:lnTo>
                    <a:lnTo>
                      <a:pt x="255" y="0"/>
                    </a:lnTo>
                    <a:lnTo>
                      <a:pt x="244" y="0"/>
                    </a:lnTo>
                    <a:lnTo>
                      <a:pt x="239" y="9"/>
                    </a:lnTo>
                    <a:lnTo>
                      <a:pt x="255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11" name="Rectangle 283"/>
              <p:cNvSpPr>
                <a:spLocks noChangeArrowheads="1"/>
              </p:cNvSpPr>
              <p:nvPr/>
            </p:nvSpPr>
            <p:spPr bwMode="auto">
              <a:xfrm>
                <a:off x="1402" y="3079"/>
                <a:ext cx="67" cy="8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12" name="Freeform 284"/>
              <p:cNvSpPr>
                <a:spLocks/>
              </p:cNvSpPr>
              <p:nvPr/>
            </p:nvSpPr>
            <p:spPr bwMode="auto">
              <a:xfrm>
                <a:off x="1439" y="3057"/>
                <a:ext cx="39" cy="30"/>
              </a:xfrm>
              <a:custGeom>
                <a:avLst/>
                <a:gdLst>
                  <a:gd name="T0" fmla="*/ 155 w 155"/>
                  <a:gd name="T1" fmla="*/ 117 h 117"/>
                  <a:gd name="T2" fmla="*/ 155 w 155"/>
                  <a:gd name="T3" fmla="*/ 87 h 117"/>
                  <a:gd name="T4" fmla="*/ 18 w 155"/>
                  <a:gd name="T5" fmla="*/ 0 h 117"/>
                  <a:gd name="T6" fmla="*/ 0 w 155"/>
                  <a:gd name="T7" fmla="*/ 28 h 117"/>
                  <a:gd name="T8" fmla="*/ 137 w 155"/>
                  <a:gd name="T9" fmla="*/ 117 h 117"/>
                  <a:gd name="T10" fmla="*/ 137 w 155"/>
                  <a:gd name="T11" fmla="*/ 87 h 117"/>
                  <a:gd name="T12" fmla="*/ 155 w 155"/>
                  <a:gd name="T13" fmla="*/ 11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5" h="117">
                    <a:moveTo>
                      <a:pt x="155" y="117"/>
                    </a:moveTo>
                    <a:lnTo>
                      <a:pt x="155" y="87"/>
                    </a:lnTo>
                    <a:lnTo>
                      <a:pt x="18" y="0"/>
                    </a:lnTo>
                    <a:lnTo>
                      <a:pt x="0" y="28"/>
                    </a:lnTo>
                    <a:lnTo>
                      <a:pt x="137" y="117"/>
                    </a:lnTo>
                    <a:lnTo>
                      <a:pt x="137" y="87"/>
                    </a:lnTo>
                    <a:lnTo>
                      <a:pt x="155" y="11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13" name="Freeform 285"/>
              <p:cNvSpPr>
                <a:spLocks/>
              </p:cNvSpPr>
              <p:nvPr/>
            </p:nvSpPr>
            <p:spPr bwMode="auto">
              <a:xfrm>
                <a:off x="1478" y="3079"/>
                <a:ext cx="6" cy="8"/>
              </a:xfrm>
              <a:custGeom>
                <a:avLst/>
                <a:gdLst>
                  <a:gd name="T0" fmla="*/ 0 w 23"/>
                  <a:gd name="T1" fmla="*/ 30 h 30"/>
                  <a:gd name="T2" fmla="*/ 23 w 23"/>
                  <a:gd name="T3" fmla="*/ 15 h 30"/>
                  <a:gd name="T4" fmla="*/ 0 w 23"/>
                  <a:gd name="T5" fmla="*/ 0 h 30"/>
                  <a:gd name="T6" fmla="*/ 0 w 23"/>
                  <a:gd name="T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" h="30">
                    <a:moveTo>
                      <a:pt x="0" y="30"/>
                    </a:moveTo>
                    <a:lnTo>
                      <a:pt x="23" y="15"/>
                    </a:lnTo>
                    <a:lnTo>
                      <a:pt x="0" y="0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14" name="Freeform 286"/>
              <p:cNvSpPr>
                <a:spLocks/>
              </p:cNvSpPr>
              <p:nvPr/>
            </p:nvSpPr>
            <p:spPr bwMode="auto">
              <a:xfrm>
                <a:off x="1439" y="3079"/>
                <a:ext cx="39" cy="30"/>
              </a:xfrm>
              <a:custGeom>
                <a:avLst/>
                <a:gdLst>
                  <a:gd name="T0" fmla="*/ 9 w 155"/>
                  <a:gd name="T1" fmla="*/ 104 h 119"/>
                  <a:gd name="T2" fmla="*/ 18 w 155"/>
                  <a:gd name="T3" fmla="*/ 119 h 119"/>
                  <a:gd name="T4" fmla="*/ 155 w 155"/>
                  <a:gd name="T5" fmla="*/ 30 h 119"/>
                  <a:gd name="T6" fmla="*/ 137 w 155"/>
                  <a:gd name="T7" fmla="*/ 0 h 119"/>
                  <a:gd name="T8" fmla="*/ 0 w 155"/>
                  <a:gd name="T9" fmla="*/ 90 h 119"/>
                  <a:gd name="T10" fmla="*/ 9 w 155"/>
                  <a:gd name="T11" fmla="*/ 104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5" h="119">
                    <a:moveTo>
                      <a:pt x="9" y="104"/>
                    </a:moveTo>
                    <a:lnTo>
                      <a:pt x="18" y="119"/>
                    </a:lnTo>
                    <a:lnTo>
                      <a:pt x="155" y="30"/>
                    </a:lnTo>
                    <a:lnTo>
                      <a:pt x="137" y="0"/>
                    </a:lnTo>
                    <a:lnTo>
                      <a:pt x="0" y="90"/>
                    </a:lnTo>
                    <a:lnTo>
                      <a:pt x="9" y="10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15" name="Freeform 287"/>
              <p:cNvSpPr>
                <a:spLocks/>
              </p:cNvSpPr>
              <p:nvPr/>
            </p:nvSpPr>
            <p:spPr bwMode="auto">
              <a:xfrm>
                <a:off x="983" y="3126"/>
                <a:ext cx="68" cy="34"/>
              </a:xfrm>
              <a:custGeom>
                <a:avLst/>
                <a:gdLst>
                  <a:gd name="T0" fmla="*/ 241 w 272"/>
                  <a:gd name="T1" fmla="*/ 0 h 138"/>
                  <a:gd name="T2" fmla="*/ 241 w 272"/>
                  <a:gd name="T3" fmla="*/ 0 h 138"/>
                  <a:gd name="T4" fmla="*/ 225 w 272"/>
                  <a:gd name="T5" fmla="*/ 25 h 138"/>
                  <a:gd name="T6" fmla="*/ 208 w 272"/>
                  <a:gd name="T7" fmla="*/ 46 h 138"/>
                  <a:gd name="T8" fmla="*/ 194 w 272"/>
                  <a:gd name="T9" fmla="*/ 65 h 138"/>
                  <a:gd name="T10" fmla="*/ 178 w 272"/>
                  <a:gd name="T11" fmla="*/ 80 h 138"/>
                  <a:gd name="T12" fmla="*/ 171 w 272"/>
                  <a:gd name="T13" fmla="*/ 86 h 138"/>
                  <a:gd name="T14" fmla="*/ 164 w 272"/>
                  <a:gd name="T15" fmla="*/ 90 h 138"/>
                  <a:gd name="T16" fmla="*/ 158 w 272"/>
                  <a:gd name="T17" fmla="*/ 94 h 138"/>
                  <a:gd name="T18" fmla="*/ 151 w 272"/>
                  <a:gd name="T19" fmla="*/ 98 h 138"/>
                  <a:gd name="T20" fmla="*/ 144 w 272"/>
                  <a:gd name="T21" fmla="*/ 101 h 138"/>
                  <a:gd name="T22" fmla="*/ 139 w 272"/>
                  <a:gd name="T23" fmla="*/ 102 h 138"/>
                  <a:gd name="T24" fmla="*/ 134 w 272"/>
                  <a:gd name="T25" fmla="*/ 104 h 138"/>
                  <a:gd name="T26" fmla="*/ 127 w 272"/>
                  <a:gd name="T27" fmla="*/ 104 h 138"/>
                  <a:gd name="T28" fmla="*/ 122 w 272"/>
                  <a:gd name="T29" fmla="*/ 104 h 138"/>
                  <a:gd name="T30" fmla="*/ 116 w 272"/>
                  <a:gd name="T31" fmla="*/ 102 h 138"/>
                  <a:gd name="T32" fmla="*/ 111 w 272"/>
                  <a:gd name="T33" fmla="*/ 101 h 138"/>
                  <a:gd name="T34" fmla="*/ 106 w 272"/>
                  <a:gd name="T35" fmla="*/ 98 h 138"/>
                  <a:gd name="T36" fmla="*/ 100 w 272"/>
                  <a:gd name="T37" fmla="*/ 96 h 138"/>
                  <a:gd name="T38" fmla="*/ 95 w 272"/>
                  <a:gd name="T39" fmla="*/ 92 h 138"/>
                  <a:gd name="T40" fmla="*/ 88 w 272"/>
                  <a:gd name="T41" fmla="*/ 86 h 138"/>
                  <a:gd name="T42" fmla="*/ 83 w 272"/>
                  <a:gd name="T43" fmla="*/ 81 h 138"/>
                  <a:gd name="T44" fmla="*/ 70 w 272"/>
                  <a:gd name="T45" fmla="*/ 66 h 138"/>
                  <a:gd name="T46" fmla="*/ 58 w 272"/>
                  <a:gd name="T47" fmla="*/ 49 h 138"/>
                  <a:gd name="T48" fmla="*/ 46 w 272"/>
                  <a:gd name="T49" fmla="*/ 26 h 138"/>
                  <a:gd name="T50" fmla="*/ 32 w 272"/>
                  <a:gd name="T51" fmla="*/ 1 h 138"/>
                  <a:gd name="T52" fmla="*/ 0 w 272"/>
                  <a:gd name="T53" fmla="*/ 16 h 138"/>
                  <a:gd name="T54" fmla="*/ 14 w 272"/>
                  <a:gd name="T55" fmla="*/ 42 h 138"/>
                  <a:gd name="T56" fmla="*/ 28 w 272"/>
                  <a:gd name="T57" fmla="*/ 66 h 138"/>
                  <a:gd name="T58" fmla="*/ 43 w 272"/>
                  <a:gd name="T59" fmla="*/ 88 h 138"/>
                  <a:gd name="T60" fmla="*/ 58 w 272"/>
                  <a:gd name="T61" fmla="*/ 105 h 138"/>
                  <a:gd name="T62" fmla="*/ 66 w 272"/>
                  <a:gd name="T63" fmla="*/ 113 h 138"/>
                  <a:gd name="T64" fmla="*/ 74 w 272"/>
                  <a:gd name="T65" fmla="*/ 120 h 138"/>
                  <a:gd name="T66" fmla="*/ 82 w 272"/>
                  <a:gd name="T67" fmla="*/ 125 h 138"/>
                  <a:gd name="T68" fmla="*/ 91 w 272"/>
                  <a:gd name="T69" fmla="*/ 130 h 138"/>
                  <a:gd name="T70" fmla="*/ 99 w 272"/>
                  <a:gd name="T71" fmla="*/ 133 h 138"/>
                  <a:gd name="T72" fmla="*/ 108 w 272"/>
                  <a:gd name="T73" fmla="*/ 136 h 138"/>
                  <a:gd name="T74" fmla="*/ 118 w 272"/>
                  <a:gd name="T75" fmla="*/ 138 h 138"/>
                  <a:gd name="T76" fmla="*/ 127 w 272"/>
                  <a:gd name="T77" fmla="*/ 138 h 138"/>
                  <a:gd name="T78" fmla="*/ 138 w 272"/>
                  <a:gd name="T79" fmla="*/ 138 h 138"/>
                  <a:gd name="T80" fmla="*/ 147 w 272"/>
                  <a:gd name="T81" fmla="*/ 136 h 138"/>
                  <a:gd name="T82" fmla="*/ 156 w 272"/>
                  <a:gd name="T83" fmla="*/ 133 h 138"/>
                  <a:gd name="T84" fmla="*/ 166 w 272"/>
                  <a:gd name="T85" fmla="*/ 130 h 138"/>
                  <a:gd name="T86" fmla="*/ 175 w 272"/>
                  <a:gd name="T87" fmla="*/ 125 h 138"/>
                  <a:gd name="T88" fmla="*/ 183 w 272"/>
                  <a:gd name="T89" fmla="*/ 120 h 138"/>
                  <a:gd name="T90" fmla="*/ 192 w 272"/>
                  <a:gd name="T91" fmla="*/ 113 h 138"/>
                  <a:gd name="T92" fmla="*/ 201 w 272"/>
                  <a:gd name="T93" fmla="*/ 105 h 138"/>
                  <a:gd name="T94" fmla="*/ 219 w 272"/>
                  <a:gd name="T95" fmla="*/ 89 h 138"/>
                  <a:gd name="T96" fmla="*/ 236 w 272"/>
                  <a:gd name="T97" fmla="*/ 69 h 138"/>
                  <a:gd name="T98" fmla="*/ 253 w 272"/>
                  <a:gd name="T99" fmla="*/ 45 h 138"/>
                  <a:gd name="T100" fmla="*/ 271 w 272"/>
                  <a:gd name="T101" fmla="*/ 17 h 138"/>
                  <a:gd name="T102" fmla="*/ 272 w 272"/>
                  <a:gd name="T103" fmla="*/ 17 h 138"/>
                  <a:gd name="T104" fmla="*/ 271 w 272"/>
                  <a:gd name="T105" fmla="*/ 17 h 138"/>
                  <a:gd name="T106" fmla="*/ 271 w 272"/>
                  <a:gd name="T107" fmla="*/ 17 h 138"/>
                  <a:gd name="T108" fmla="*/ 272 w 272"/>
                  <a:gd name="T109" fmla="*/ 17 h 138"/>
                  <a:gd name="T110" fmla="*/ 241 w 272"/>
                  <a:gd name="T111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72" h="138">
                    <a:moveTo>
                      <a:pt x="241" y="0"/>
                    </a:moveTo>
                    <a:lnTo>
                      <a:pt x="241" y="0"/>
                    </a:lnTo>
                    <a:lnTo>
                      <a:pt x="225" y="25"/>
                    </a:lnTo>
                    <a:lnTo>
                      <a:pt x="208" y="46"/>
                    </a:lnTo>
                    <a:lnTo>
                      <a:pt x="194" y="65"/>
                    </a:lnTo>
                    <a:lnTo>
                      <a:pt x="178" y="80"/>
                    </a:lnTo>
                    <a:lnTo>
                      <a:pt x="171" y="86"/>
                    </a:lnTo>
                    <a:lnTo>
                      <a:pt x="164" y="90"/>
                    </a:lnTo>
                    <a:lnTo>
                      <a:pt x="158" y="94"/>
                    </a:lnTo>
                    <a:lnTo>
                      <a:pt x="151" y="98"/>
                    </a:lnTo>
                    <a:lnTo>
                      <a:pt x="144" y="101"/>
                    </a:lnTo>
                    <a:lnTo>
                      <a:pt x="139" y="102"/>
                    </a:lnTo>
                    <a:lnTo>
                      <a:pt x="134" y="104"/>
                    </a:lnTo>
                    <a:lnTo>
                      <a:pt x="127" y="104"/>
                    </a:lnTo>
                    <a:lnTo>
                      <a:pt x="122" y="104"/>
                    </a:lnTo>
                    <a:lnTo>
                      <a:pt x="116" y="102"/>
                    </a:lnTo>
                    <a:lnTo>
                      <a:pt x="111" y="101"/>
                    </a:lnTo>
                    <a:lnTo>
                      <a:pt x="106" y="98"/>
                    </a:lnTo>
                    <a:lnTo>
                      <a:pt x="100" y="96"/>
                    </a:lnTo>
                    <a:lnTo>
                      <a:pt x="95" y="92"/>
                    </a:lnTo>
                    <a:lnTo>
                      <a:pt x="88" y="86"/>
                    </a:lnTo>
                    <a:lnTo>
                      <a:pt x="83" y="81"/>
                    </a:lnTo>
                    <a:lnTo>
                      <a:pt x="70" y="66"/>
                    </a:lnTo>
                    <a:lnTo>
                      <a:pt x="58" y="49"/>
                    </a:lnTo>
                    <a:lnTo>
                      <a:pt x="46" y="26"/>
                    </a:lnTo>
                    <a:lnTo>
                      <a:pt x="32" y="1"/>
                    </a:lnTo>
                    <a:lnTo>
                      <a:pt x="0" y="16"/>
                    </a:lnTo>
                    <a:lnTo>
                      <a:pt x="14" y="42"/>
                    </a:lnTo>
                    <a:lnTo>
                      <a:pt x="28" y="66"/>
                    </a:lnTo>
                    <a:lnTo>
                      <a:pt x="43" y="88"/>
                    </a:lnTo>
                    <a:lnTo>
                      <a:pt x="58" y="105"/>
                    </a:lnTo>
                    <a:lnTo>
                      <a:pt x="66" y="113"/>
                    </a:lnTo>
                    <a:lnTo>
                      <a:pt x="74" y="120"/>
                    </a:lnTo>
                    <a:lnTo>
                      <a:pt x="82" y="125"/>
                    </a:lnTo>
                    <a:lnTo>
                      <a:pt x="91" y="130"/>
                    </a:lnTo>
                    <a:lnTo>
                      <a:pt x="99" y="133"/>
                    </a:lnTo>
                    <a:lnTo>
                      <a:pt x="108" y="136"/>
                    </a:lnTo>
                    <a:lnTo>
                      <a:pt x="118" y="138"/>
                    </a:lnTo>
                    <a:lnTo>
                      <a:pt x="127" y="138"/>
                    </a:lnTo>
                    <a:lnTo>
                      <a:pt x="138" y="138"/>
                    </a:lnTo>
                    <a:lnTo>
                      <a:pt x="147" y="136"/>
                    </a:lnTo>
                    <a:lnTo>
                      <a:pt x="156" y="133"/>
                    </a:lnTo>
                    <a:lnTo>
                      <a:pt x="166" y="130"/>
                    </a:lnTo>
                    <a:lnTo>
                      <a:pt x="175" y="125"/>
                    </a:lnTo>
                    <a:lnTo>
                      <a:pt x="183" y="120"/>
                    </a:lnTo>
                    <a:lnTo>
                      <a:pt x="192" y="113"/>
                    </a:lnTo>
                    <a:lnTo>
                      <a:pt x="201" y="105"/>
                    </a:lnTo>
                    <a:lnTo>
                      <a:pt x="219" y="89"/>
                    </a:lnTo>
                    <a:lnTo>
                      <a:pt x="236" y="69"/>
                    </a:lnTo>
                    <a:lnTo>
                      <a:pt x="253" y="45"/>
                    </a:lnTo>
                    <a:lnTo>
                      <a:pt x="271" y="17"/>
                    </a:lnTo>
                    <a:lnTo>
                      <a:pt x="272" y="17"/>
                    </a:lnTo>
                    <a:lnTo>
                      <a:pt x="271" y="17"/>
                    </a:lnTo>
                    <a:lnTo>
                      <a:pt x="271" y="17"/>
                    </a:lnTo>
                    <a:lnTo>
                      <a:pt x="272" y="17"/>
                    </a:lnTo>
                    <a:lnTo>
                      <a:pt x="241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16" name="Freeform 288"/>
              <p:cNvSpPr>
                <a:spLocks/>
              </p:cNvSpPr>
              <p:nvPr/>
            </p:nvSpPr>
            <p:spPr bwMode="auto">
              <a:xfrm>
                <a:off x="1043" y="3095"/>
                <a:ext cx="64" cy="35"/>
              </a:xfrm>
              <a:custGeom>
                <a:avLst/>
                <a:gdLst>
                  <a:gd name="T0" fmla="*/ 256 w 256"/>
                  <a:gd name="T1" fmla="*/ 123 h 139"/>
                  <a:gd name="T2" fmla="*/ 256 w 256"/>
                  <a:gd name="T3" fmla="*/ 123 h 139"/>
                  <a:gd name="T4" fmla="*/ 243 w 256"/>
                  <a:gd name="T5" fmla="*/ 96 h 139"/>
                  <a:gd name="T6" fmla="*/ 230 w 256"/>
                  <a:gd name="T7" fmla="*/ 72 h 139"/>
                  <a:gd name="T8" fmla="*/ 215 w 256"/>
                  <a:gd name="T9" fmla="*/ 51 h 139"/>
                  <a:gd name="T10" fmla="*/ 200 w 256"/>
                  <a:gd name="T11" fmla="*/ 34 h 139"/>
                  <a:gd name="T12" fmla="*/ 192 w 256"/>
                  <a:gd name="T13" fmla="*/ 27 h 139"/>
                  <a:gd name="T14" fmla="*/ 184 w 256"/>
                  <a:gd name="T15" fmla="*/ 20 h 139"/>
                  <a:gd name="T16" fmla="*/ 176 w 256"/>
                  <a:gd name="T17" fmla="*/ 14 h 139"/>
                  <a:gd name="T18" fmla="*/ 168 w 256"/>
                  <a:gd name="T19" fmla="*/ 10 h 139"/>
                  <a:gd name="T20" fmla="*/ 160 w 256"/>
                  <a:gd name="T21" fmla="*/ 6 h 139"/>
                  <a:gd name="T22" fmla="*/ 151 w 256"/>
                  <a:gd name="T23" fmla="*/ 3 h 139"/>
                  <a:gd name="T24" fmla="*/ 142 w 256"/>
                  <a:gd name="T25" fmla="*/ 0 h 139"/>
                  <a:gd name="T26" fmla="*/ 132 w 256"/>
                  <a:gd name="T27" fmla="*/ 0 h 139"/>
                  <a:gd name="T28" fmla="*/ 123 w 256"/>
                  <a:gd name="T29" fmla="*/ 0 h 139"/>
                  <a:gd name="T30" fmla="*/ 114 w 256"/>
                  <a:gd name="T31" fmla="*/ 3 h 139"/>
                  <a:gd name="T32" fmla="*/ 106 w 256"/>
                  <a:gd name="T33" fmla="*/ 6 h 139"/>
                  <a:gd name="T34" fmla="*/ 96 w 256"/>
                  <a:gd name="T35" fmla="*/ 10 h 139"/>
                  <a:gd name="T36" fmla="*/ 88 w 256"/>
                  <a:gd name="T37" fmla="*/ 14 h 139"/>
                  <a:gd name="T38" fmla="*/ 79 w 256"/>
                  <a:gd name="T39" fmla="*/ 19 h 139"/>
                  <a:gd name="T40" fmla="*/ 71 w 256"/>
                  <a:gd name="T41" fmla="*/ 26 h 139"/>
                  <a:gd name="T42" fmla="*/ 63 w 256"/>
                  <a:gd name="T43" fmla="*/ 34 h 139"/>
                  <a:gd name="T44" fmla="*/ 47 w 256"/>
                  <a:gd name="T45" fmla="*/ 51 h 139"/>
                  <a:gd name="T46" fmla="*/ 31 w 256"/>
                  <a:gd name="T47" fmla="*/ 71 h 139"/>
                  <a:gd name="T48" fmla="*/ 15 w 256"/>
                  <a:gd name="T49" fmla="*/ 95 h 139"/>
                  <a:gd name="T50" fmla="*/ 0 w 256"/>
                  <a:gd name="T51" fmla="*/ 122 h 139"/>
                  <a:gd name="T52" fmla="*/ 31 w 256"/>
                  <a:gd name="T53" fmla="*/ 139 h 139"/>
                  <a:gd name="T54" fmla="*/ 46 w 256"/>
                  <a:gd name="T55" fmla="*/ 114 h 139"/>
                  <a:gd name="T56" fmla="*/ 59 w 256"/>
                  <a:gd name="T57" fmla="*/ 91 h 139"/>
                  <a:gd name="T58" fmla="*/ 74 w 256"/>
                  <a:gd name="T59" fmla="*/ 72 h 139"/>
                  <a:gd name="T60" fmla="*/ 87 w 256"/>
                  <a:gd name="T61" fmla="*/ 58 h 139"/>
                  <a:gd name="T62" fmla="*/ 94 w 256"/>
                  <a:gd name="T63" fmla="*/ 52 h 139"/>
                  <a:gd name="T64" fmla="*/ 100 w 256"/>
                  <a:gd name="T65" fmla="*/ 47 h 139"/>
                  <a:gd name="T66" fmla="*/ 106 w 256"/>
                  <a:gd name="T67" fmla="*/ 43 h 139"/>
                  <a:gd name="T68" fmla="*/ 111 w 256"/>
                  <a:gd name="T69" fmla="*/ 40 h 139"/>
                  <a:gd name="T70" fmla="*/ 118 w 256"/>
                  <a:gd name="T71" fmla="*/ 38 h 139"/>
                  <a:gd name="T72" fmla="*/ 123 w 256"/>
                  <a:gd name="T73" fmla="*/ 36 h 139"/>
                  <a:gd name="T74" fmla="*/ 127 w 256"/>
                  <a:gd name="T75" fmla="*/ 35 h 139"/>
                  <a:gd name="T76" fmla="*/ 132 w 256"/>
                  <a:gd name="T77" fmla="*/ 35 h 139"/>
                  <a:gd name="T78" fmla="*/ 138 w 256"/>
                  <a:gd name="T79" fmla="*/ 35 h 139"/>
                  <a:gd name="T80" fmla="*/ 142 w 256"/>
                  <a:gd name="T81" fmla="*/ 36 h 139"/>
                  <a:gd name="T82" fmla="*/ 147 w 256"/>
                  <a:gd name="T83" fmla="*/ 38 h 139"/>
                  <a:gd name="T84" fmla="*/ 152 w 256"/>
                  <a:gd name="T85" fmla="*/ 40 h 139"/>
                  <a:gd name="T86" fmla="*/ 158 w 256"/>
                  <a:gd name="T87" fmla="*/ 43 h 139"/>
                  <a:gd name="T88" fmla="*/ 163 w 256"/>
                  <a:gd name="T89" fmla="*/ 47 h 139"/>
                  <a:gd name="T90" fmla="*/ 170 w 256"/>
                  <a:gd name="T91" fmla="*/ 52 h 139"/>
                  <a:gd name="T92" fmla="*/ 175 w 256"/>
                  <a:gd name="T93" fmla="*/ 58 h 139"/>
                  <a:gd name="T94" fmla="*/ 187 w 256"/>
                  <a:gd name="T95" fmla="*/ 72 h 139"/>
                  <a:gd name="T96" fmla="*/ 200 w 256"/>
                  <a:gd name="T97" fmla="*/ 90 h 139"/>
                  <a:gd name="T98" fmla="*/ 212 w 256"/>
                  <a:gd name="T99" fmla="*/ 112 h 139"/>
                  <a:gd name="T100" fmla="*/ 226 w 256"/>
                  <a:gd name="T101" fmla="*/ 138 h 139"/>
                  <a:gd name="T102" fmla="*/ 226 w 256"/>
                  <a:gd name="T103" fmla="*/ 138 h 139"/>
                  <a:gd name="T104" fmla="*/ 226 w 256"/>
                  <a:gd name="T105" fmla="*/ 138 h 139"/>
                  <a:gd name="T106" fmla="*/ 226 w 256"/>
                  <a:gd name="T107" fmla="*/ 138 h 139"/>
                  <a:gd name="T108" fmla="*/ 226 w 256"/>
                  <a:gd name="T109" fmla="*/ 138 h 139"/>
                  <a:gd name="T110" fmla="*/ 256 w 256"/>
                  <a:gd name="T111" fmla="*/ 123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56" h="139">
                    <a:moveTo>
                      <a:pt x="256" y="123"/>
                    </a:moveTo>
                    <a:lnTo>
                      <a:pt x="256" y="123"/>
                    </a:lnTo>
                    <a:lnTo>
                      <a:pt x="243" y="96"/>
                    </a:lnTo>
                    <a:lnTo>
                      <a:pt x="230" y="72"/>
                    </a:lnTo>
                    <a:lnTo>
                      <a:pt x="215" y="51"/>
                    </a:lnTo>
                    <a:lnTo>
                      <a:pt x="200" y="34"/>
                    </a:lnTo>
                    <a:lnTo>
                      <a:pt x="192" y="27"/>
                    </a:lnTo>
                    <a:lnTo>
                      <a:pt x="184" y="20"/>
                    </a:lnTo>
                    <a:lnTo>
                      <a:pt x="176" y="14"/>
                    </a:lnTo>
                    <a:lnTo>
                      <a:pt x="168" y="10"/>
                    </a:lnTo>
                    <a:lnTo>
                      <a:pt x="160" y="6"/>
                    </a:lnTo>
                    <a:lnTo>
                      <a:pt x="151" y="3"/>
                    </a:lnTo>
                    <a:lnTo>
                      <a:pt x="142" y="0"/>
                    </a:lnTo>
                    <a:lnTo>
                      <a:pt x="132" y="0"/>
                    </a:lnTo>
                    <a:lnTo>
                      <a:pt x="123" y="0"/>
                    </a:lnTo>
                    <a:lnTo>
                      <a:pt x="114" y="3"/>
                    </a:lnTo>
                    <a:lnTo>
                      <a:pt x="106" y="6"/>
                    </a:lnTo>
                    <a:lnTo>
                      <a:pt x="96" y="10"/>
                    </a:lnTo>
                    <a:lnTo>
                      <a:pt x="88" y="14"/>
                    </a:lnTo>
                    <a:lnTo>
                      <a:pt x="79" y="19"/>
                    </a:lnTo>
                    <a:lnTo>
                      <a:pt x="71" y="26"/>
                    </a:lnTo>
                    <a:lnTo>
                      <a:pt x="63" y="34"/>
                    </a:lnTo>
                    <a:lnTo>
                      <a:pt x="47" y="51"/>
                    </a:lnTo>
                    <a:lnTo>
                      <a:pt x="31" y="71"/>
                    </a:lnTo>
                    <a:lnTo>
                      <a:pt x="15" y="95"/>
                    </a:lnTo>
                    <a:lnTo>
                      <a:pt x="0" y="122"/>
                    </a:lnTo>
                    <a:lnTo>
                      <a:pt x="31" y="139"/>
                    </a:lnTo>
                    <a:lnTo>
                      <a:pt x="46" y="114"/>
                    </a:lnTo>
                    <a:lnTo>
                      <a:pt x="59" y="91"/>
                    </a:lnTo>
                    <a:lnTo>
                      <a:pt x="74" y="72"/>
                    </a:lnTo>
                    <a:lnTo>
                      <a:pt x="87" y="58"/>
                    </a:lnTo>
                    <a:lnTo>
                      <a:pt x="94" y="52"/>
                    </a:lnTo>
                    <a:lnTo>
                      <a:pt x="100" y="47"/>
                    </a:lnTo>
                    <a:lnTo>
                      <a:pt x="106" y="43"/>
                    </a:lnTo>
                    <a:lnTo>
                      <a:pt x="111" y="40"/>
                    </a:lnTo>
                    <a:lnTo>
                      <a:pt x="118" y="38"/>
                    </a:lnTo>
                    <a:lnTo>
                      <a:pt x="123" y="36"/>
                    </a:lnTo>
                    <a:lnTo>
                      <a:pt x="127" y="35"/>
                    </a:lnTo>
                    <a:lnTo>
                      <a:pt x="132" y="35"/>
                    </a:lnTo>
                    <a:lnTo>
                      <a:pt x="138" y="35"/>
                    </a:lnTo>
                    <a:lnTo>
                      <a:pt x="142" y="36"/>
                    </a:lnTo>
                    <a:lnTo>
                      <a:pt x="147" y="38"/>
                    </a:lnTo>
                    <a:lnTo>
                      <a:pt x="152" y="40"/>
                    </a:lnTo>
                    <a:lnTo>
                      <a:pt x="158" y="43"/>
                    </a:lnTo>
                    <a:lnTo>
                      <a:pt x="163" y="47"/>
                    </a:lnTo>
                    <a:lnTo>
                      <a:pt x="170" y="52"/>
                    </a:lnTo>
                    <a:lnTo>
                      <a:pt x="175" y="58"/>
                    </a:lnTo>
                    <a:lnTo>
                      <a:pt x="187" y="72"/>
                    </a:lnTo>
                    <a:lnTo>
                      <a:pt x="200" y="90"/>
                    </a:lnTo>
                    <a:lnTo>
                      <a:pt x="212" y="112"/>
                    </a:lnTo>
                    <a:lnTo>
                      <a:pt x="226" y="138"/>
                    </a:lnTo>
                    <a:lnTo>
                      <a:pt x="226" y="138"/>
                    </a:lnTo>
                    <a:lnTo>
                      <a:pt x="226" y="138"/>
                    </a:lnTo>
                    <a:lnTo>
                      <a:pt x="226" y="138"/>
                    </a:lnTo>
                    <a:lnTo>
                      <a:pt x="226" y="138"/>
                    </a:lnTo>
                    <a:lnTo>
                      <a:pt x="256" y="123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17" name="Freeform 289"/>
              <p:cNvSpPr>
                <a:spLocks/>
              </p:cNvSpPr>
              <p:nvPr/>
            </p:nvSpPr>
            <p:spPr bwMode="auto">
              <a:xfrm>
                <a:off x="1099" y="3126"/>
                <a:ext cx="66" cy="34"/>
              </a:xfrm>
              <a:custGeom>
                <a:avLst/>
                <a:gdLst>
                  <a:gd name="T0" fmla="*/ 233 w 262"/>
                  <a:gd name="T1" fmla="*/ 0 h 138"/>
                  <a:gd name="T2" fmla="*/ 233 w 262"/>
                  <a:gd name="T3" fmla="*/ 0 h 138"/>
                  <a:gd name="T4" fmla="*/ 215 w 262"/>
                  <a:gd name="T5" fmla="*/ 28 h 138"/>
                  <a:gd name="T6" fmla="*/ 198 w 262"/>
                  <a:gd name="T7" fmla="*/ 52 h 138"/>
                  <a:gd name="T8" fmla="*/ 182 w 262"/>
                  <a:gd name="T9" fmla="*/ 70 h 138"/>
                  <a:gd name="T10" fmla="*/ 167 w 262"/>
                  <a:gd name="T11" fmla="*/ 85 h 138"/>
                  <a:gd name="T12" fmla="*/ 161 w 262"/>
                  <a:gd name="T13" fmla="*/ 90 h 138"/>
                  <a:gd name="T14" fmla="*/ 154 w 262"/>
                  <a:gd name="T15" fmla="*/ 94 h 138"/>
                  <a:gd name="T16" fmla="*/ 147 w 262"/>
                  <a:gd name="T17" fmla="*/ 98 h 138"/>
                  <a:gd name="T18" fmla="*/ 141 w 262"/>
                  <a:gd name="T19" fmla="*/ 101 h 138"/>
                  <a:gd name="T20" fmla="*/ 135 w 262"/>
                  <a:gd name="T21" fmla="*/ 102 h 138"/>
                  <a:gd name="T22" fmla="*/ 130 w 262"/>
                  <a:gd name="T23" fmla="*/ 104 h 138"/>
                  <a:gd name="T24" fmla="*/ 125 w 262"/>
                  <a:gd name="T25" fmla="*/ 104 h 138"/>
                  <a:gd name="T26" fmla="*/ 119 w 262"/>
                  <a:gd name="T27" fmla="*/ 104 h 138"/>
                  <a:gd name="T28" fmla="*/ 114 w 262"/>
                  <a:gd name="T29" fmla="*/ 102 h 138"/>
                  <a:gd name="T30" fmla="*/ 110 w 262"/>
                  <a:gd name="T31" fmla="*/ 101 h 138"/>
                  <a:gd name="T32" fmla="*/ 105 w 262"/>
                  <a:gd name="T33" fmla="*/ 100 h 138"/>
                  <a:gd name="T34" fmla="*/ 99 w 262"/>
                  <a:gd name="T35" fmla="*/ 97 h 138"/>
                  <a:gd name="T36" fmla="*/ 87 w 262"/>
                  <a:gd name="T37" fmla="*/ 88 h 138"/>
                  <a:gd name="T38" fmla="*/ 77 w 262"/>
                  <a:gd name="T39" fmla="*/ 76 h 138"/>
                  <a:gd name="T40" fmla="*/ 65 w 262"/>
                  <a:gd name="T41" fmla="*/ 61 h 138"/>
                  <a:gd name="T42" fmla="*/ 53 w 262"/>
                  <a:gd name="T43" fmla="*/ 44 h 138"/>
                  <a:gd name="T44" fmla="*/ 42 w 262"/>
                  <a:gd name="T45" fmla="*/ 24 h 138"/>
                  <a:gd name="T46" fmla="*/ 30 w 262"/>
                  <a:gd name="T47" fmla="*/ 1 h 138"/>
                  <a:gd name="T48" fmla="*/ 0 w 262"/>
                  <a:gd name="T49" fmla="*/ 16 h 138"/>
                  <a:gd name="T50" fmla="*/ 12 w 262"/>
                  <a:gd name="T51" fmla="*/ 40 h 138"/>
                  <a:gd name="T52" fmla="*/ 24 w 262"/>
                  <a:gd name="T53" fmla="*/ 62 h 138"/>
                  <a:gd name="T54" fmla="*/ 37 w 262"/>
                  <a:gd name="T55" fmla="*/ 82 h 138"/>
                  <a:gd name="T56" fmla="*/ 50 w 262"/>
                  <a:gd name="T57" fmla="*/ 100 h 138"/>
                  <a:gd name="T58" fmla="*/ 65 w 262"/>
                  <a:gd name="T59" fmla="*/ 114 h 138"/>
                  <a:gd name="T60" fmla="*/ 79 w 262"/>
                  <a:gd name="T61" fmla="*/ 125 h 138"/>
                  <a:gd name="T62" fmla="*/ 89 w 262"/>
                  <a:gd name="T63" fmla="*/ 130 h 138"/>
                  <a:gd name="T64" fmla="*/ 97 w 262"/>
                  <a:gd name="T65" fmla="*/ 134 h 138"/>
                  <a:gd name="T66" fmla="*/ 106 w 262"/>
                  <a:gd name="T67" fmla="*/ 137 h 138"/>
                  <a:gd name="T68" fmla="*/ 115 w 262"/>
                  <a:gd name="T69" fmla="*/ 138 h 138"/>
                  <a:gd name="T70" fmla="*/ 125 w 262"/>
                  <a:gd name="T71" fmla="*/ 138 h 138"/>
                  <a:gd name="T72" fmla="*/ 134 w 262"/>
                  <a:gd name="T73" fmla="*/ 138 h 138"/>
                  <a:gd name="T74" fmla="*/ 143 w 262"/>
                  <a:gd name="T75" fmla="*/ 137 h 138"/>
                  <a:gd name="T76" fmla="*/ 153 w 262"/>
                  <a:gd name="T77" fmla="*/ 134 h 138"/>
                  <a:gd name="T78" fmla="*/ 162 w 262"/>
                  <a:gd name="T79" fmla="*/ 130 h 138"/>
                  <a:gd name="T80" fmla="*/ 171 w 262"/>
                  <a:gd name="T81" fmla="*/ 125 h 138"/>
                  <a:gd name="T82" fmla="*/ 181 w 262"/>
                  <a:gd name="T83" fmla="*/ 118 h 138"/>
                  <a:gd name="T84" fmla="*/ 190 w 262"/>
                  <a:gd name="T85" fmla="*/ 112 h 138"/>
                  <a:gd name="T86" fmla="*/ 207 w 262"/>
                  <a:gd name="T87" fmla="*/ 94 h 138"/>
                  <a:gd name="T88" fmla="*/ 226 w 262"/>
                  <a:gd name="T89" fmla="*/ 73 h 138"/>
                  <a:gd name="T90" fmla="*/ 243 w 262"/>
                  <a:gd name="T91" fmla="*/ 48 h 138"/>
                  <a:gd name="T92" fmla="*/ 262 w 262"/>
                  <a:gd name="T93" fmla="*/ 17 h 138"/>
                  <a:gd name="T94" fmla="*/ 262 w 262"/>
                  <a:gd name="T95" fmla="*/ 17 h 138"/>
                  <a:gd name="T96" fmla="*/ 262 w 262"/>
                  <a:gd name="T97" fmla="*/ 17 h 138"/>
                  <a:gd name="T98" fmla="*/ 262 w 262"/>
                  <a:gd name="T99" fmla="*/ 17 h 138"/>
                  <a:gd name="T100" fmla="*/ 262 w 262"/>
                  <a:gd name="T101" fmla="*/ 17 h 138"/>
                  <a:gd name="T102" fmla="*/ 233 w 262"/>
                  <a:gd name="T103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62" h="138">
                    <a:moveTo>
                      <a:pt x="233" y="0"/>
                    </a:moveTo>
                    <a:lnTo>
                      <a:pt x="233" y="0"/>
                    </a:lnTo>
                    <a:lnTo>
                      <a:pt x="215" y="28"/>
                    </a:lnTo>
                    <a:lnTo>
                      <a:pt x="198" y="52"/>
                    </a:lnTo>
                    <a:lnTo>
                      <a:pt x="182" y="70"/>
                    </a:lnTo>
                    <a:lnTo>
                      <a:pt x="167" y="85"/>
                    </a:lnTo>
                    <a:lnTo>
                      <a:pt x="161" y="90"/>
                    </a:lnTo>
                    <a:lnTo>
                      <a:pt x="154" y="94"/>
                    </a:lnTo>
                    <a:lnTo>
                      <a:pt x="147" y="98"/>
                    </a:lnTo>
                    <a:lnTo>
                      <a:pt x="141" y="101"/>
                    </a:lnTo>
                    <a:lnTo>
                      <a:pt x="135" y="102"/>
                    </a:lnTo>
                    <a:lnTo>
                      <a:pt x="130" y="104"/>
                    </a:lnTo>
                    <a:lnTo>
                      <a:pt x="125" y="104"/>
                    </a:lnTo>
                    <a:lnTo>
                      <a:pt x="119" y="104"/>
                    </a:lnTo>
                    <a:lnTo>
                      <a:pt x="114" y="102"/>
                    </a:lnTo>
                    <a:lnTo>
                      <a:pt x="110" y="101"/>
                    </a:lnTo>
                    <a:lnTo>
                      <a:pt x="105" y="100"/>
                    </a:lnTo>
                    <a:lnTo>
                      <a:pt x="99" y="97"/>
                    </a:lnTo>
                    <a:lnTo>
                      <a:pt x="87" y="88"/>
                    </a:lnTo>
                    <a:lnTo>
                      <a:pt x="77" y="76"/>
                    </a:lnTo>
                    <a:lnTo>
                      <a:pt x="65" y="61"/>
                    </a:lnTo>
                    <a:lnTo>
                      <a:pt x="53" y="44"/>
                    </a:lnTo>
                    <a:lnTo>
                      <a:pt x="42" y="24"/>
                    </a:lnTo>
                    <a:lnTo>
                      <a:pt x="30" y="1"/>
                    </a:lnTo>
                    <a:lnTo>
                      <a:pt x="0" y="16"/>
                    </a:lnTo>
                    <a:lnTo>
                      <a:pt x="12" y="40"/>
                    </a:lnTo>
                    <a:lnTo>
                      <a:pt x="24" y="62"/>
                    </a:lnTo>
                    <a:lnTo>
                      <a:pt x="37" y="82"/>
                    </a:lnTo>
                    <a:lnTo>
                      <a:pt x="50" y="100"/>
                    </a:lnTo>
                    <a:lnTo>
                      <a:pt x="65" y="114"/>
                    </a:lnTo>
                    <a:lnTo>
                      <a:pt x="79" y="125"/>
                    </a:lnTo>
                    <a:lnTo>
                      <a:pt x="89" y="130"/>
                    </a:lnTo>
                    <a:lnTo>
                      <a:pt x="97" y="134"/>
                    </a:lnTo>
                    <a:lnTo>
                      <a:pt x="106" y="137"/>
                    </a:lnTo>
                    <a:lnTo>
                      <a:pt x="115" y="138"/>
                    </a:lnTo>
                    <a:lnTo>
                      <a:pt x="125" y="138"/>
                    </a:lnTo>
                    <a:lnTo>
                      <a:pt x="134" y="138"/>
                    </a:lnTo>
                    <a:lnTo>
                      <a:pt x="143" y="137"/>
                    </a:lnTo>
                    <a:lnTo>
                      <a:pt x="153" y="134"/>
                    </a:lnTo>
                    <a:lnTo>
                      <a:pt x="162" y="130"/>
                    </a:lnTo>
                    <a:lnTo>
                      <a:pt x="171" y="125"/>
                    </a:lnTo>
                    <a:lnTo>
                      <a:pt x="181" y="118"/>
                    </a:lnTo>
                    <a:lnTo>
                      <a:pt x="190" y="112"/>
                    </a:lnTo>
                    <a:lnTo>
                      <a:pt x="207" y="94"/>
                    </a:lnTo>
                    <a:lnTo>
                      <a:pt x="226" y="73"/>
                    </a:lnTo>
                    <a:lnTo>
                      <a:pt x="243" y="48"/>
                    </a:lnTo>
                    <a:lnTo>
                      <a:pt x="262" y="17"/>
                    </a:lnTo>
                    <a:lnTo>
                      <a:pt x="262" y="17"/>
                    </a:lnTo>
                    <a:lnTo>
                      <a:pt x="262" y="17"/>
                    </a:lnTo>
                    <a:lnTo>
                      <a:pt x="262" y="17"/>
                    </a:lnTo>
                    <a:lnTo>
                      <a:pt x="262" y="17"/>
                    </a:lnTo>
                    <a:lnTo>
                      <a:pt x="233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18" name="Freeform 290"/>
              <p:cNvSpPr>
                <a:spLocks/>
              </p:cNvSpPr>
              <p:nvPr/>
            </p:nvSpPr>
            <p:spPr bwMode="auto">
              <a:xfrm>
                <a:off x="1157" y="3095"/>
                <a:ext cx="66" cy="35"/>
              </a:xfrm>
              <a:custGeom>
                <a:avLst/>
                <a:gdLst>
                  <a:gd name="T0" fmla="*/ 263 w 263"/>
                  <a:gd name="T1" fmla="*/ 123 h 139"/>
                  <a:gd name="T2" fmla="*/ 262 w 263"/>
                  <a:gd name="T3" fmla="*/ 123 h 139"/>
                  <a:gd name="T4" fmla="*/ 249 w 263"/>
                  <a:gd name="T5" fmla="*/ 95 h 139"/>
                  <a:gd name="T6" fmla="*/ 234 w 263"/>
                  <a:gd name="T7" fmla="*/ 71 h 139"/>
                  <a:gd name="T8" fmla="*/ 219 w 263"/>
                  <a:gd name="T9" fmla="*/ 51 h 139"/>
                  <a:gd name="T10" fmla="*/ 205 w 263"/>
                  <a:gd name="T11" fmla="*/ 34 h 139"/>
                  <a:gd name="T12" fmla="*/ 197 w 263"/>
                  <a:gd name="T13" fmla="*/ 26 h 139"/>
                  <a:gd name="T14" fmla="*/ 189 w 263"/>
                  <a:gd name="T15" fmla="*/ 19 h 139"/>
                  <a:gd name="T16" fmla="*/ 179 w 263"/>
                  <a:gd name="T17" fmla="*/ 14 h 139"/>
                  <a:gd name="T18" fmla="*/ 171 w 263"/>
                  <a:gd name="T19" fmla="*/ 10 h 139"/>
                  <a:gd name="T20" fmla="*/ 162 w 263"/>
                  <a:gd name="T21" fmla="*/ 6 h 139"/>
                  <a:gd name="T22" fmla="*/ 154 w 263"/>
                  <a:gd name="T23" fmla="*/ 3 h 139"/>
                  <a:gd name="T24" fmla="*/ 145 w 263"/>
                  <a:gd name="T25" fmla="*/ 0 h 139"/>
                  <a:gd name="T26" fmla="*/ 136 w 263"/>
                  <a:gd name="T27" fmla="*/ 0 h 139"/>
                  <a:gd name="T28" fmla="*/ 126 w 263"/>
                  <a:gd name="T29" fmla="*/ 0 h 139"/>
                  <a:gd name="T30" fmla="*/ 117 w 263"/>
                  <a:gd name="T31" fmla="*/ 3 h 139"/>
                  <a:gd name="T32" fmla="*/ 108 w 263"/>
                  <a:gd name="T33" fmla="*/ 6 h 139"/>
                  <a:gd name="T34" fmla="*/ 98 w 263"/>
                  <a:gd name="T35" fmla="*/ 8 h 139"/>
                  <a:gd name="T36" fmla="*/ 89 w 263"/>
                  <a:gd name="T37" fmla="*/ 14 h 139"/>
                  <a:gd name="T38" fmla="*/ 81 w 263"/>
                  <a:gd name="T39" fmla="*/ 19 h 139"/>
                  <a:gd name="T40" fmla="*/ 73 w 263"/>
                  <a:gd name="T41" fmla="*/ 26 h 139"/>
                  <a:gd name="T42" fmla="*/ 64 w 263"/>
                  <a:gd name="T43" fmla="*/ 34 h 139"/>
                  <a:gd name="T44" fmla="*/ 48 w 263"/>
                  <a:gd name="T45" fmla="*/ 51 h 139"/>
                  <a:gd name="T46" fmla="*/ 32 w 263"/>
                  <a:gd name="T47" fmla="*/ 71 h 139"/>
                  <a:gd name="T48" fmla="*/ 16 w 263"/>
                  <a:gd name="T49" fmla="*/ 95 h 139"/>
                  <a:gd name="T50" fmla="*/ 0 w 263"/>
                  <a:gd name="T51" fmla="*/ 122 h 139"/>
                  <a:gd name="T52" fmla="*/ 29 w 263"/>
                  <a:gd name="T53" fmla="*/ 139 h 139"/>
                  <a:gd name="T54" fmla="*/ 45 w 263"/>
                  <a:gd name="T55" fmla="*/ 114 h 139"/>
                  <a:gd name="T56" fmla="*/ 60 w 263"/>
                  <a:gd name="T57" fmla="*/ 91 h 139"/>
                  <a:gd name="T58" fmla="*/ 74 w 263"/>
                  <a:gd name="T59" fmla="*/ 74 h 139"/>
                  <a:gd name="T60" fmla="*/ 88 w 263"/>
                  <a:gd name="T61" fmla="*/ 58 h 139"/>
                  <a:gd name="T62" fmla="*/ 94 w 263"/>
                  <a:gd name="T63" fmla="*/ 52 h 139"/>
                  <a:gd name="T64" fmla="*/ 101 w 263"/>
                  <a:gd name="T65" fmla="*/ 48 h 139"/>
                  <a:gd name="T66" fmla="*/ 108 w 263"/>
                  <a:gd name="T67" fmla="*/ 43 h 139"/>
                  <a:gd name="T68" fmla="*/ 113 w 263"/>
                  <a:gd name="T69" fmla="*/ 40 h 139"/>
                  <a:gd name="T70" fmla="*/ 120 w 263"/>
                  <a:gd name="T71" fmla="*/ 38 h 139"/>
                  <a:gd name="T72" fmla="*/ 125 w 263"/>
                  <a:gd name="T73" fmla="*/ 36 h 139"/>
                  <a:gd name="T74" fmla="*/ 130 w 263"/>
                  <a:gd name="T75" fmla="*/ 35 h 139"/>
                  <a:gd name="T76" fmla="*/ 136 w 263"/>
                  <a:gd name="T77" fmla="*/ 35 h 139"/>
                  <a:gd name="T78" fmla="*/ 141 w 263"/>
                  <a:gd name="T79" fmla="*/ 35 h 139"/>
                  <a:gd name="T80" fmla="*/ 145 w 263"/>
                  <a:gd name="T81" fmla="*/ 36 h 139"/>
                  <a:gd name="T82" fmla="*/ 150 w 263"/>
                  <a:gd name="T83" fmla="*/ 38 h 139"/>
                  <a:gd name="T84" fmla="*/ 156 w 263"/>
                  <a:gd name="T85" fmla="*/ 40 h 139"/>
                  <a:gd name="T86" fmla="*/ 162 w 263"/>
                  <a:gd name="T87" fmla="*/ 43 h 139"/>
                  <a:gd name="T88" fmla="*/ 167 w 263"/>
                  <a:gd name="T89" fmla="*/ 47 h 139"/>
                  <a:gd name="T90" fmla="*/ 174 w 263"/>
                  <a:gd name="T91" fmla="*/ 52 h 139"/>
                  <a:gd name="T92" fmla="*/ 179 w 263"/>
                  <a:gd name="T93" fmla="*/ 58 h 139"/>
                  <a:gd name="T94" fmla="*/ 193 w 263"/>
                  <a:gd name="T95" fmla="*/ 72 h 139"/>
                  <a:gd name="T96" fmla="*/ 205 w 263"/>
                  <a:gd name="T97" fmla="*/ 91 h 139"/>
                  <a:gd name="T98" fmla="*/ 218 w 263"/>
                  <a:gd name="T99" fmla="*/ 112 h 139"/>
                  <a:gd name="T100" fmla="*/ 231 w 263"/>
                  <a:gd name="T101" fmla="*/ 138 h 139"/>
                  <a:gd name="T102" fmla="*/ 231 w 263"/>
                  <a:gd name="T103" fmla="*/ 138 h 139"/>
                  <a:gd name="T104" fmla="*/ 263 w 263"/>
                  <a:gd name="T105" fmla="*/ 123 h 139"/>
                  <a:gd name="T106" fmla="*/ 262 w 263"/>
                  <a:gd name="T107" fmla="*/ 123 h 139"/>
                  <a:gd name="T108" fmla="*/ 262 w 263"/>
                  <a:gd name="T109" fmla="*/ 123 h 139"/>
                  <a:gd name="T110" fmla="*/ 263 w 263"/>
                  <a:gd name="T111" fmla="*/ 123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63" h="139">
                    <a:moveTo>
                      <a:pt x="263" y="123"/>
                    </a:moveTo>
                    <a:lnTo>
                      <a:pt x="262" y="123"/>
                    </a:lnTo>
                    <a:lnTo>
                      <a:pt x="249" y="95"/>
                    </a:lnTo>
                    <a:lnTo>
                      <a:pt x="234" y="71"/>
                    </a:lnTo>
                    <a:lnTo>
                      <a:pt x="219" y="51"/>
                    </a:lnTo>
                    <a:lnTo>
                      <a:pt x="205" y="34"/>
                    </a:lnTo>
                    <a:lnTo>
                      <a:pt x="197" y="26"/>
                    </a:lnTo>
                    <a:lnTo>
                      <a:pt x="189" y="19"/>
                    </a:lnTo>
                    <a:lnTo>
                      <a:pt x="179" y="14"/>
                    </a:lnTo>
                    <a:lnTo>
                      <a:pt x="171" y="10"/>
                    </a:lnTo>
                    <a:lnTo>
                      <a:pt x="162" y="6"/>
                    </a:lnTo>
                    <a:lnTo>
                      <a:pt x="154" y="3"/>
                    </a:lnTo>
                    <a:lnTo>
                      <a:pt x="145" y="0"/>
                    </a:lnTo>
                    <a:lnTo>
                      <a:pt x="136" y="0"/>
                    </a:lnTo>
                    <a:lnTo>
                      <a:pt x="126" y="0"/>
                    </a:lnTo>
                    <a:lnTo>
                      <a:pt x="117" y="3"/>
                    </a:lnTo>
                    <a:lnTo>
                      <a:pt x="108" y="6"/>
                    </a:lnTo>
                    <a:lnTo>
                      <a:pt x="98" y="8"/>
                    </a:lnTo>
                    <a:lnTo>
                      <a:pt x="89" y="14"/>
                    </a:lnTo>
                    <a:lnTo>
                      <a:pt x="81" y="19"/>
                    </a:lnTo>
                    <a:lnTo>
                      <a:pt x="73" y="26"/>
                    </a:lnTo>
                    <a:lnTo>
                      <a:pt x="64" y="34"/>
                    </a:lnTo>
                    <a:lnTo>
                      <a:pt x="48" y="51"/>
                    </a:lnTo>
                    <a:lnTo>
                      <a:pt x="32" y="71"/>
                    </a:lnTo>
                    <a:lnTo>
                      <a:pt x="16" y="95"/>
                    </a:lnTo>
                    <a:lnTo>
                      <a:pt x="0" y="122"/>
                    </a:lnTo>
                    <a:lnTo>
                      <a:pt x="29" y="139"/>
                    </a:lnTo>
                    <a:lnTo>
                      <a:pt x="45" y="114"/>
                    </a:lnTo>
                    <a:lnTo>
                      <a:pt x="60" y="91"/>
                    </a:lnTo>
                    <a:lnTo>
                      <a:pt x="74" y="74"/>
                    </a:lnTo>
                    <a:lnTo>
                      <a:pt x="88" y="58"/>
                    </a:lnTo>
                    <a:lnTo>
                      <a:pt x="94" y="52"/>
                    </a:lnTo>
                    <a:lnTo>
                      <a:pt x="101" y="48"/>
                    </a:lnTo>
                    <a:lnTo>
                      <a:pt x="108" y="43"/>
                    </a:lnTo>
                    <a:lnTo>
                      <a:pt x="113" y="40"/>
                    </a:lnTo>
                    <a:lnTo>
                      <a:pt x="120" y="38"/>
                    </a:lnTo>
                    <a:lnTo>
                      <a:pt x="125" y="36"/>
                    </a:lnTo>
                    <a:lnTo>
                      <a:pt x="130" y="35"/>
                    </a:lnTo>
                    <a:lnTo>
                      <a:pt x="136" y="35"/>
                    </a:lnTo>
                    <a:lnTo>
                      <a:pt x="141" y="35"/>
                    </a:lnTo>
                    <a:lnTo>
                      <a:pt x="145" y="36"/>
                    </a:lnTo>
                    <a:lnTo>
                      <a:pt x="150" y="38"/>
                    </a:lnTo>
                    <a:lnTo>
                      <a:pt x="156" y="40"/>
                    </a:lnTo>
                    <a:lnTo>
                      <a:pt x="162" y="43"/>
                    </a:lnTo>
                    <a:lnTo>
                      <a:pt x="167" y="47"/>
                    </a:lnTo>
                    <a:lnTo>
                      <a:pt x="174" y="52"/>
                    </a:lnTo>
                    <a:lnTo>
                      <a:pt x="179" y="58"/>
                    </a:lnTo>
                    <a:lnTo>
                      <a:pt x="193" y="72"/>
                    </a:lnTo>
                    <a:lnTo>
                      <a:pt x="205" y="91"/>
                    </a:lnTo>
                    <a:lnTo>
                      <a:pt x="218" y="112"/>
                    </a:lnTo>
                    <a:lnTo>
                      <a:pt x="231" y="138"/>
                    </a:lnTo>
                    <a:lnTo>
                      <a:pt x="231" y="138"/>
                    </a:lnTo>
                    <a:lnTo>
                      <a:pt x="263" y="123"/>
                    </a:lnTo>
                    <a:lnTo>
                      <a:pt x="262" y="123"/>
                    </a:lnTo>
                    <a:lnTo>
                      <a:pt x="262" y="123"/>
                    </a:lnTo>
                    <a:lnTo>
                      <a:pt x="263" y="123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19" name="Freeform 291"/>
              <p:cNvSpPr>
                <a:spLocks/>
              </p:cNvSpPr>
              <p:nvPr/>
            </p:nvSpPr>
            <p:spPr bwMode="auto">
              <a:xfrm>
                <a:off x="1215" y="3125"/>
                <a:ext cx="66" cy="35"/>
              </a:xfrm>
              <a:custGeom>
                <a:avLst/>
                <a:gdLst>
                  <a:gd name="T0" fmla="*/ 234 w 263"/>
                  <a:gd name="T1" fmla="*/ 0 h 140"/>
                  <a:gd name="T2" fmla="*/ 234 w 263"/>
                  <a:gd name="T3" fmla="*/ 2 h 140"/>
                  <a:gd name="T4" fmla="*/ 215 w 263"/>
                  <a:gd name="T5" fmla="*/ 30 h 140"/>
                  <a:gd name="T6" fmla="*/ 198 w 263"/>
                  <a:gd name="T7" fmla="*/ 54 h 140"/>
                  <a:gd name="T8" fmla="*/ 180 w 263"/>
                  <a:gd name="T9" fmla="*/ 72 h 140"/>
                  <a:gd name="T10" fmla="*/ 164 w 263"/>
                  <a:gd name="T11" fmla="*/ 87 h 140"/>
                  <a:gd name="T12" fmla="*/ 158 w 263"/>
                  <a:gd name="T13" fmla="*/ 92 h 140"/>
                  <a:gd name="T14" fmla="*/ 151 w 263"/>
                  <a:gd name="T15" fmla="*/ 96 h 140"/>
                  <a:gd name="T16" fmla="*/ 144 w 263"/>
                  <a:gd name="T17" fmla="*/ 100 h 140"/>
                  <a:gd name="T18" fmla="*/ 138 w 263"/>
                  <a:gd name="T19" fmla="*/ 103 h 140"/>
                  <a:gd name="T20" fmla="*/ 132 w 263"/>
                  <a:gd name="T21" fmla="*/ 104 h 140"/>
                  <a:gd name="T22" fmla="*/ 127 w 263"/>
                  <a:gd name="T23" fmla="*/ 106 h 140"/>
                  <a:gd name="T24" fmla="*/ 122 w 263"/>
                  <a:gd name="T25" fmla="*/ 106 h 140"/>
                  <a:gd name="T26" fmla="*/ 116 w 263"/>
                  <a:gd name="T27" fmla="*/ 106 h 140"/>
                  <a:gd name="T28" fmla="*/ 111 w 263"/>
                  <a:gd name="T29" fmla="*/ 104 h 140"/>
                  <a:gd name="T30" fmla="*/ 106 w 263"/>
                  <a:gd name="T31" fmla="*/ 103 h 140"/>
                  <a:gd name="T32" fmla="*/ 102 w 263"/>
                  <a:gd name="T33" fmla="*/ 102 h 140"/>
                  <a:gd name="T34" fmla="*/ 96 w 263"/>
                  <a:gd name="T35" fmla="*/ 99 h 140"/>
                  <a:gd name="T36" fmla="*/ 86 w 263"/>
                  <a:gd name="T37" fmla="*/ 90 h 140"/>
                  <a:gd name="T38" fmla="*/ 75 w 263"/>
                  <a:gd name="T39" fmla="*/ 79 h 140"/>
                  <a:gd name="T40" fmla="*/ 63 w 263"/>
                  <a:gd name="T41" fmla="*/ 64 h 140"/>
                  <a:gd name="T42" fmla="*/ 52 w 263"/>
                  <a:gd name="T43" fmla="*/ 47 h 140"/>
                  <a:gd name="T44" fmla="*/ 42 w 263"/>
                  <a:gd name="T45" fmla="*/ 26 h 140"/>
                  <a:gd name="T46" fmla="*/ 32 w 263"/>
                  <a:gd name="T47" fmla="*/ 3 h 140"/>
                  <a:gd name="T48" fmla="*/ 0 w 263"/>
                  <a:gd name="T49" fmla="*/ 18 h 140"/>
                  <a:gd name="T50" fmla="*/ 11 w 263"/>
                  <a:gd name="T51" fmla="*/ 42 h 140"/>
                  <a:gd name="T52" fmla="*/ 23 w 263"/>
                  <a:gd name="T53" fmla="*/ 63 h 140"/>
                  <a:gd name="T54" fmla="*/ 35 w 263"/>
                  <a:gd name="T55" fmla="*/ 83 h 140"/>
                  <a:gd name="T56" fmla="*/ 48 w 263"/>
                  <a:gd name="T57" fmla="*/ 100 h 140"/>
                  <a:gd name="T58" fmla="*/ 62 w 263"/>
                  <a:gd name="T59" fmla="*/ 115 h 140"/>
                  <a:gd name="T60" fmla="*/ 76 w 263"/>
                  <a:gd name="T61" fmla="*/ 127 h 140"/>
                  <a:gd name="T62" fmla="*/ 86 w 263"/>
                  <a:gd name="T63" fmla="*/ 132 h 140"/>
                  <a:gd name="T64" fmla="*/ 94 w 263"/>
                  <a:gd name="T65" fmla="*/ 136 h 140"/>
                  <a:gd name="T66" fmla="*/ 103 w 263"/>
                  <a:gd name="T67" fmla="*/ 139 h 140"/>
                  <a:gd name="T68" fmla="*/ 112 w 263"/>
                  <a:gd name="T69" fmla="*/ 140 h 140"/>
                  <a:gd name="T70" fmla="*/ 122 w 263"/>
                  <a:gd name="T71" fmla="*/ 140 h 140"/>
                  <a:gd name="T72" fmla="*/ 131 w 263"/>
                  <a:gd name="T73" fmla="*/ 140 h 140"/>
                  <a:gd name="T74" fmla="*/ 140 w 263"/>
                  <a:gd name="T75" fmla="*/ 139 h 140"/>
                  <a:gd name="T76" fmla="*/ 150 w 263"/>
                  <a:gd name="T77" fmla="*/ 136 h 140"/>
                  <a:gd name="T78" fmla="*/ 159 w 263"/>
                  <a:gd name="T79" fmla="*/ 132 h 140"/>
                  <a:gd name="T80" fmla="*/ 168 w 263"/>
                  <a:gd name="T81" fmla="*/ 127 h 140"/>
                  <a:gd name="T82" fmla="*/ 178 w 263"/>
                  <a:gd name="T83" fmla="*/ 120 h 140"/>
                  <a:gd name="T84" fmla="*/ 187 w 263"/>
                  <a:gd name="T85" fmla="*/ 114 h 140"/>
                  <a:gd name="T86" fmla="*/ 206 w 263"/>
                  <a:gd name="T87" fmla="*/ 96 h 140"/>
                  <a:gd name="T88" fmla="*/ 224 w 263"/>
                  <a:gd name="T89" fmla="*/ 75 h 140"/>
                  <a:gd name="T90" fmla="*/ 243 w 263"/>
                  <a:gd name="T91" fmla="*/ 50 h 140"/>
                  <a:gd name="T92" fmla="*/ 263 w 263"/>
                  <a:gd name="T93" fmla="*/ 19 h 140"/>
                  <a:gd name="T94" fmla="*/ 263 w 263"/>
                  <a:gd name="T95" fmla="*/ 20 h 140"/>
                  <a:gd name="T96" fmla="*/ 234 w 263"/>
                  <a:gd name="T97" fmla="*/ 0 h 140"/>
                  <a:gd name="T98" fmla="*/ 234 w 263"/>
                  <a:gd name="T99" fmla="*/ 2 h 140"/>
                  <a:gd name="T100" fmla="*/ 234 w 263"/>
                  <a:gd name="T101" fmla="*/ 2 h 140"/>
                  <a:gd name="T102" fmla="*/ 234 w 263"/>
                  <a:gd name="T103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63" h="140">
                    <a:moveTo>
                      <a:pt x="234" y="0"/>
                    </a:moveTo>
                    <a:lnTo>
                      <a:pt x="234" y="2"/>
                    </a:lnTo>
                    <a:lnTo>
                      <a:pt x="215" y="30"/>
                    </a:lnTo>
                    <a:lnTo>
                      <a:pt x="198" y="54"/>
                    </a:lnTo>
                    <a:lnTo>
                      <a:pt x="180" y="72"/>
                    </a:lnTo>
                    <a:lnTo>
                      <a:pt x="164" y="87"/>
                    </a:lnTo>
                    <a:lnTo>
                      <a:pt x="158" y="92"/>
                    </a:lnTo>
                    <a:lnTo>
                      <a:pt x="151" y="96"/>
                    </a:lnTo>
                    <a:lnTo>
                      <a:pt x="144" y="100"/>
                    </a:lnTo>
                    <a:lnTo>
                      <a:pt x="138" y="103"/>
                    </a:lnTo>
                    <a:lnTo>
                      <a:pt x="132" y="104"/>
                    </a:lnTo>
                    <a:lnTo>
                      <a:pt x="127" y="106"/>
                    </a:lnTo>
                    <a:lnTo>
                      <a:pt x="122" y="106"/>
                    </a:lnTo>
                    <a:lnTo>
                      <a:pt x="116" y="106"/>
                    </a:lnTo>
                    <a:lnTo>
                      <a:pt x="111" y="104"/>
                    </a:lnTo>
                    <a:lnTo>
                      <a:pt x="106" y="103"/>
                    </a:lnTo>
                    <a:lnTo>
                      <a:pt x="102" y="102"/>
                    </a:lnTo>
                    <a:lnTo>
                      <a:pt x="96" y="99"/>
                    </a:lnTo>
                    <a:lnTo>
                      <a:pt x="86" y="90"/>
                    </a:lnTo>
                    <a:lnTo>
                      <a:pt x="75" y="79"/>
                    </a:lnTo>
                    <a:lnTo>
                      <a:pt x="63" y="64"/>
                    </a:lnTo>
                    <a:lnTo>
                      <a:pt x="52" y="47"/>
                    </a:lnTo>
                    <a:lnTo>
                      <a:pt x="42" y="26"/>
                    </a:lnTo>
                    <a:lnTo>
                      <a:pt x="32" y="3"/>
                    </a:lnTo>
                    <a:lnTo>
                      <a:pt x="0" y="18"/>
                    </a:lnTo>
                    <a:lnTo>
                      <a:pt x="11" y="42"/>
                    </a:lnTo>
                    <a:lnTo>
                      <a:pt x="23" y="63"/>
                    </a:lnTo>
                    <a:lnTo>
                      <a:pt x="35" y="83"/>
                    </a:lnTo>
                    <a:lnTo>
                      <a:pt x="48" y="100"/>
                    </a:lnTo>
                    <a:lnTo>
                      <a:pt x="62" y="115"/>
                    </a:lnTo>
                    <a:lnTo>
                      <a:pt x="76" y="127"/>
                    </a:lnTo>
                    <a:lnTo>
                      <a:pt x="86" y="132"/>
                    </a:lnTo>
                    <a:lnTo>
                      <a:pt x="94" y="136"/>
                    </a:lnTo>
                    <a:lnTo>
                      <a:pt x="103" y="139"/>
                    </a:lnTo>
                    <a:lnTo>
                      <a:pt x="112" y="140"/>
                    </a:lnTo>
                    <a:lnTo>
                      <a:pt x="122" y="140"/>
                    </a:lnTo>
                    <a:lnTo>
                      <a:pt x="131" y="140"/>
                    </a:lnTo>
                    <a:lnTo>
                      <a:pt x="140" y="139"/>
                    </a:lnTo>
                    <a:lnTo>
                      <a:pt x="150" y="136"/>
                    </a:lnTo>
                    <a:lnTo>
                      <a:pt x="159" y="132"/>
                    </a:lnTo>
                    <a:lnTo>
                      <a:pt x="168" y="127"/>
                    </a:lnTo>
                    <a:lnTo>
                      <a:pt x="178" y="120"/>
                    </a:lnTo>
                    <a:lnTo>
                      <a:pt x="187" y="114"/>
                    </a:lnTo>
                    <a:lnTo>
                      <a:pt x="206" y="96"/>
                    </a:lnTo>
                    <a:lnTo>
                      <a:pt x="224" y="75"/>
                    </a:lnTo>
                    <a:lnTo>
                      <a:pt x="243" y="50"/>
                    </a:lnTo>
                    <a:lnTo>
                      <a:pt x="263" y="19"/>
                    </a:lnTo>
                    <a:lnTo>
                      <a:pt x="263" y="20"/>
                    </a:lnTo>
                    <a:lnTo>
                      <a:pt x="234" y="0"/>
                    </a:lnTo>
                    <a:lnTo>
                      <a:pt x="234" y="2"/>
                    </a:lnTo>
                    <a:lnTo>
                      <a:pt x="234" y="2"/>
                    </a:lnTo>
                    <a:lnTo>
                      <a:pt x="234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20" name="Freeform 292"/>
              <p:cNvSpPr>
                <a:spLocks/>
              </p:cNvSpPr>
              <p:nvPr/>
            </p:nvSpPr>
            <p:spPr bwMode="auto">
              <a:xfrm>
                <a:off x="1274" y="3095"/>
                <a:ext cx="72" cy="35"/>
              </a:xfrm>
              <a:custGeom>
                <a:avLst/>
                <a:gdLst>
                  <a:gd name="T0" fmla="*/ 290 w 290"/>
                  <a:gd name="T1" fmla="*/ 122 h 140"/>
                  <a:gd name="T2" fmla="*/ 290 w 290"/>
                  <a:gd name="T3" fmla="*/ 123 h 140"/>
                  <a:gd name="T4" fmla="*/ 273 w 290"/>
                  <a:gd name="T5" fmla="*/ 92 h 140"/>
                  <a:gd name="T6" fmla="*/ 255 w 290"/>
                  <a:gd name="T7" fmla="*/ 67 h 140"/>
                  <a:gd name="T8" fmla="*/ 247 w 290"/>
                  <a:gd name="T9" fmla="*/ 55 h 140"/>
                  <a:gd name="T10" fmla="*/ 238 w 290"/>
                  <a:gd name="T11" fmla="*/ 44 h 140"/>
                  <a:gd name="T12" fmla="*/ 230 w 290"/>
                  <a:gd name="T13" fmla="*/ 35 h 140"/>
                  <a:gd name="T14" fmla="*/ 221 w 290"/>
                  <a:gd name="T15" fmla="*/ 27 h 140"/>
                  <a:gd name="T16" fmla="*/ 211 w 290"/>
                  <a:gd name="T17" fmla="*/ 20 h 140"/>
                  <a:gd name="T18" fmla="*/ 202 w 290"/>
                  <a:gd name="T19" fmla="*/ 14 h 140"/>
                  <a:gd name="T20" fmla="*/ 193 w 290"/>
                  <a:gd name="T21" fmla="*/ 8 h 140"/>
                  <a:gd name="T22" fmla="*/ 182 w 290"/>
                  <a:gd name="T23" fmla="*/ 4 h 140"/>
                  <a:gd name="T24" fmla="*/ 173 w 290"/>
                  <a:gd name="T25" fmla="*/ 2 h 140"/>
                  <a:gd name="T26" fmla="*/ 162 w 290"/>
                  <a:gd name="T27" fmla="*/ 0 h 140"/>
                  <a:gd name="T28" fmla="*/ 153 w 290"/>
                  <a:gd name="T29" fmla="*/ 0 h 140"/>
                  <a:gd name="T30" fmla="*/ 142 w 290"/>
                  <a:gd name="T31" fmla="*/ 0 h 140"/>
                  <a:gd name="T32" fmla="*/ 133 w 290"/>
                  <a:gd name="T33" fmla="*/ 2 h 140"/>
                  <a:gd name="T34" fmla="*/ 122 w 290"/>
                  <a:gd name="T35" fmla="*/ 4 h 140"/>
                  <a:gd name="T36" fmla="*/ 113 w 290"/>
                  <a:gd name="T37" fmla="*/ 8 h 140"/>
                  <a:gd name="T38" fmla="*/ 103 w 290"/>
                  <a:gd name="T39" fmla="*/ 12 h 140"/>
                  <a:gd name="T40" fmla="*/ 85 w 290"/>
                  <a:gd name="T41" fmla="*/ 24 h 140"/>
                  <a:gd name="T42" fmla="*/ 67 w 290"/>
                  <a:gd name="T43" fmla="*/ 38 h 140"/>
                  <a:gd name="T44" fmla="*/ 50 w 290"/>
                  <a:gd name="T45" fmla="*/ 55 h 140"/>
                  <a:gd name="T46" fmla="*/ 33 w 290"/>
                  <a:gd name="T47" fmla="*/ 75 h 140"/>
                  <a:gd name="T48" fmla="*/ 17 w 290"/>
                  <a:gd name="T49" fmla="*/ 96 h 140"/>
                  <a:gd name="T50" fmla="*/ 0 w 290"/>
                  <a:gd name="T51" fmla="*/ 120 h 140"/>
                  <a:gd name="T52" fmla="*/ 29 w 290"/>
                  <a:gd name="T53" fmla="*/ 140 h 140"/>
                  <a:gd name="T54" fmla="*/ 45 w 290"/>
                  <a:gd name="T55" fmla="*/ 118 h 140"/>
                  <a:gd name="T56" fmla="*/ 61 w 290"/>
                  <a:gd name="T57" fmla="*/ 96 h 140"/>
                  <a:gd name="T58" fmla="*/ 75 w 290"/>
                  <a:gd name="T59" fmla="*/ 79 h 140"/>
                  <a:gd name="T60" fmla="*/ 91 w 290"/>
                  <a:gd name="T61" fmla="*/ 64 h 140"/>
                  <a:gd name="T62" fmla="*/ 106 w 290"/>
                  <a:gd name="T63" fmla="*/ 52 h 140"/>
                  <a:gd name="T64" fmla="*/ 121 w 290"/>
                  <a:gd name="T65" fmla="*/ 43 h 140"/>
                  <a:gd name="T66" fmla="*/ 126 w 290"/>
                  <a:gd name="T67" fmla="*/ 40 h 140"/>
                  <a:gd name="T68" fmla="*/ 133 w 290"/>
                  <a:gd name="T69" fmla="*/ 38 h 140"/>
                  <a:gd name="T70" fmla="*/ 139 w 290"/>
                  <a:gd name="T71" fmla="*/ 36 h 140"/>
                  <a:gd name="T72" fmla="*/ 146 w 290"/>
                  <a:gd name="T73" fmla="*/ 35 h 140"/>
                  <a:gd name="T74" fmla="*/ 153 w 290"/>
                  <a:gd name="T75" fmla="*/ 35 h 140"/>
                  <a:gd name="T76" fmla="*/ 158 w 290"/>
                  <a:gd name="T77" fmla="*/ 35 h 140"/>
                  <a:gd name="T78" fmla="*/ 165 w 290"/>
                  <a:gd name="T79" fmla="*/ 36 h 140"/>
                  <a:gd name="T80" fmla="*/ 171 w 290"/>
                  <a:gd name="T81" fmla="*/ 38 h 140"/>
                  <a:gd name="T82" fmla="*/ 178 w 290"/>
                  <a:gd name="T83" fmla="*/ 40 h 140"/>
                  <a:gd name="T84" fmla="*/ 185 w 290"/>
                  <a:gd name="T85" fmla="*/ 44 h 140"/>
                  <a:gd name="T86" fmla="*/ 191 w 290"/>
                  <a:gd name="T87" fmla="*/ 48 h 140"/>
                  <a:gd name="T88" fmla="*/ 198 w 290"/>
                  <a:gd name="T89" fmla="*/ 54 h 140"/>
                  <a:gd name="T90" fmla="*/ 205 w 290"/>
                  <a:gd name="T91" fmla="*/ 60 h 140"/>
                  <a:gd name="T92" fmla="*/ 213 w 290"/>
                  <a:gd name="T93" fmla="*/ 68 h 140"/>
                  <a:gd name="T94" fmla="*/ 221 w 290"/>
                  <a:gd name="T95" fmla="*/ 76 h 140"/>
                  <a:gd name="T96" fmla="*/ 227 w 290"/>
                  <a:gd name="T97" fmla="*/ 86 h 140"/>
                  <a:gd name="T98" fmla="*/ 243 w 290"/>
                  <a:gd name="T99" fmla="*/ 110 h 140"/>
                  <a:gd name="T100" fmla="*/ 259 w 290"/>
                  <a:gd name="T101" fmla="*/ 138 h 140"/>
                  <a:gd name="T102" fmla="*/ 259 w 290"/>
                  <a:gd name="T103" fmla="*/ 139 h 140"/>
                  <a:gd name="T104" fmla="*/ 259 w 290"/>
                  <a:gd name="T105" fmla="*/ 138 h 140"/>
                  <a:gd name="T106" fmla="*/ 259 w 290"/>
                  <a:gd name="T107" fmla="*/ 139 h 140"/>
                  <a:gd name="T108" fmla="*/ 259 w 290"/>
                  <a:gd name="T109" fmla="*/ 139 h 140"/>
                  <a:gd name="T110" fmla="*/ 290 w 290"/>
                  <a:gd name="T111" fmla="*/ 122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0" h="140">
                    <a:moveTo>
                      <a:pt x="290" y="122"/>
                    </a:moveTo>
                    <a:lnTo>
                      <a:pt x="290" y="123"/>
                    </a:lnTo>
                    <a:lnTo>
                      <a:pt x="273" y="92"/>
                    </a:lnTo>
                    <a:lnTo>
                      <a:pt x="255" y="67"/>
                    </a:lnTo>
                    <a:lnTo>
                      <a:pt x="247" y="55"/>
                    </a:lnTo>
                    <a:lnTo>
                      <a:pt x="238" y="44"/>
                    </a:lnTo>
                    <a:lnTo>
                      <a:pt x="230" y="35"/>
                    </a:lnTo>
                    <a:lnTo>
                      <a:pt x="221" y="27"/>
                    </a:lnTo>
                    <a:lnTo>
                      <a:pt x="211" y="20"/>
                    </a:lnTo>
                    <a:lnTo>
                      <a:pt x="202" y="14"/>
                    </a:lnTo>
                    <a:lnTo>
                      <a:pt x="193" y="8"/>
                    </a:lnTo>
                    <a:lnTo>
                      <a:pt x="182" y="4"/>
                    </a:lnTo>
                    <a:lnTo>
                      <a:pt x="173" y="2"/>
                    </a:lnTo>
                    <a:lnTo>
                      <a:pt x="162" y="0"/>
                    </a:lnTo>
                    <a:lnTo>
                      <a:pt x="153" y="0"/>
                    </a:lnTo>
                    <a:lnTo>
                      <a:pt x="142" y="0"/>
                    </a:lnTo>
                    <a:lnTo>
                      <a:pt x="133" y="2"/>
                    </a:lnTo>
                    <a:lnTo>
                      <a:pt x="122" y="4"/>
                    </a:lnTo>
                    <a:lnTo>
                      <a:pt x="113" y="8"/>
                    </a:lnTo>
                    <a:lnTo>
                      <a:pt x="103" y="12"/>
                    </a:lnTo>
                    <a:lnTo>
                      <a:pt x="85" y="24"/>
                    </a:lnTo>
                    <a:lnTo>
                      <a:pt x="67" y="38"/>
                    </a:lnTo>
                    <a:lnTo>
                      <a:pt x="50" y="55"/>
                    </a:lnTo>
                    <a:lnTo>
                      <a:pt x="33" y="75"/>
                    </a:lnTo>
                    <a:lnTo>
                      <a:pt x="17" y="96"/>
                    </a:lnTo>
                    <a:lnTo>
                      <a:pt x="0" y="120"/>
                    </a:lnTo>
                    <a:lnTo>
                      <a:pt x="29" y="140"/>
                    </a:lnTo>
                    <a:lnTo>
                      <a:pt x="45" y="118"/>
                    </a:lnTo>
                    <a:lnTo>
                      <a:pt x="61" y="96"/>
                    </a:lnTo>
                    <a:lnTo>
                      <a:pt x="75" y="79"/>
                    </a:lnTo>
                    <a:lnTo>
                      <a:pt x="91" y="64"/>
                    </a:lnTo>
                    <a:lnTo>
                      <a:pt x="106" y="52"/>
                    </a:lnTo>
                    <a:lnTo>
                      <a:pt x="121" y="43"/>
                    </a:lnTo>
                    <a:lnTo>
                      <a:pt x="126" y="40"/>
                    </a:lnTo>
                    <a:lnTo>
                      <a:pt x="133" y="38"/>
                    </a:lnTo>
                    <a:lnTo>
                      <a:pt x="139" y="36"/>
                    </a:lnTo>
                    <a:lnTo>
                      <a:pt x="146" y="35"/>
                    </a:lnTo>
                    <a:lnTo>
                      <a:pt x="153" y="35"/>
                    </a:lnTo>
                    <a:lnTo>
                      <a:pt x="158" y="35"/>
                    </a:lnTo>
                    <a:lnTo>
                      <a:pt x="165" y="36"/>
                    </a:lnTo>
                    <a:lnTo>
                      <a:pt x="171" y="38"/>
                    </a:lnTo>
                    <a:lnTo>
                      <a:pt x="178" y="40"/>
                    </a:lnTo>
                    <a:lnTo>
                      <a:pt x="185" y="44"/>
                    </a:lnTo>
                    <a:lnTo>
                      <a:pt x="191" y="48"/>
                    </a:lnTo>
                    <a:lnTo>
                      <a:pt x="198" y="54"/>
                    </a:lnTo>
                    <a:lnTo>
                      <a:pt x="205" y="60"/>
                    </a:lnTo>
                    <a:lnTo>
                      <a:pt x="213" y="68"/>
                    </a:lnTo>
                    <a:lnTo>
                      <a:pt x="221" y="76"/>
                    </a:lnTo>
                    <a:lnTo>
                      <a:pt x="227" y="86"/>
                    </a:lnTo>
                    <a:lnTo>
                      <a:pt x="243" y="110"/>
                    </a:lnTo>
                    <a:lnTo>
                      <a:pt x="259" y="138"/>
                    </a:lnTo>
                    <a:lnTo>
                      <a:pt x="259" y="139"/>
                    </a:lnTo>
                    <a:lnTo>
                      <a:pt x="259" y="138"/>
                    </a:lnTo>
                    <a:lnTo>
                      <a:pt x="259" y="139"/>
                    </a:lnTo>
                    <a:lnTo>
                      <a:pt x="259" y="139"/>
                    </a:lnTo>
                    <a:lnTo>
                      <a:pt x="290" y="12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21" name="Freeform 293"/>
              <p:cNvSpPr>
                <a:spLocks/>
              </p:cNvSpPr>
              <p:nvPr/>
            </p:nvSpPr>
            <p:spPr bwMode="auto">
              <a:xfrm>
                <a:off x="1339" y="3123"/>
                <a:ext cx="67" cy="36"/>
              </a:xfrm>
              <a:custGeom>
                <a:avLst/>
                <a:gdLst>
                  <a:gd name="T0" fmla="*/ 255 w 269"/>
                  <a:gd name="T1" fmla="*/ 0 h 144"/>
                  <a:gd name="T2" fmla="*/ 239 w 269"/>
                  <a:gd name="T3" fmla="*/ 10 h 144"/>
                  <a:gd name="T4" fmla="*/ 225 w 269"/>
                  <a:gd name="T5" fmla="*/ 35 h 144"/>
                  <a:gd name="T6" fmla="*/ 211 w 269"/>
                  <a:gd name="T7" fmla="*/ 55 h 144"/>
                  <a:gd name="T8" fmla="*/ 196 w 269"/>
                  <a:gd name="T9" fmla="*/ 72 h 144"/>
                  <a:gd name="T10" fmla="*/ 183 w 269"/>
                  <a:gd name="T11" fmla="*/ 87 h 144"/>
                  <a:gd name="T12" fmla="*/ 176 w 269"/>
                  <a:gd name="T13" fmla="*/ 92 h 144"/>
                  <a:gd name="T14" fmla="*/ 169 w 269"/>
                  <a:gd name="T15" fmla="*/ 98 h 144"/>
                  <a:gd name="T16" fmla="*/ 164 w 269"/>
                  <a:gd name="T17" fmla="*/ 100 h 144"/>
                  <a:gd name="T18" fmla="*/ 157 w 269"/>
                  <a:gd name="T19" fmla="*/ 104 h 144"/>
                  <a:gd name="T20" fmla="*/ 152 w 269"/>
                  <a:gd name="T21" fmla="*/ 106 h 144"/>
                  <a:gd name="T22" fmla="*/ 145 w 269"/>
                  <a:gd name="T23" fmla="*/ 108 h 144"/>
                  <a:gd name="T24" fmla="*/ 140 w 269"/>
                  <a:gd name="T25" fmla="*/ 108 h 144"/>
                  <a:gd name="T26" fmla="*/ 135 w 269"/>
                  <a:gd name="T27" fmla="*/ 110 h 144"/>
                  <a:gd name="T28" fmla="*/ 129 w 269"/>
                  <a:gd name="T29" fmla="*/ 108 h 144"/>
                  <a:gd name="T30" fmla="*/ 124 w 269"/>
                  <a:gd name="T31" fmla="*/ 108 h 144"/>
                  <a:gd name="T32" fmla="*/ 117 w 269"/>
                  <a:gd name="T33" fmla="*/ 106 h 144"/>
                  <a:gd name="T34" fmla="*/ 112 w 269"/>
                  <a:gd name="T35" fmla="*/ 104 h 144"/>
                  <a:gd name="T36" fmla="*/ 105 w 269"/>
                  <a:gd name="T37" fmla="*/ 100 h 144"/>
                  <a:gd name="T38" fmla="*/ 100 w 269"/>
                  <a:gd name="T39" fmla="*/ 98 h 144"/>
                  <a:gd name="T40" fmla="*/ 94 w 269"/>
                  <a:gd name="T41" fmla="*/ 92 h 144"/>
                  <a:gd name="T42" fmla="*/ 87 w 269"/>
                  <a:gd name="T43" fmla="*/ 87 h 144"/>
                  <a:gd name="T44" fmla="*/ 74 w 269"/>
                  <a:gd name="T45" fmla="*/ 72 h 144"/>
                  <a:gd name="T46" fmla="*/ 59 w 269"/>
                  <a:gd name="T47" fmla="*/ 55 h 144"/>
                  <a:gd name="T48" fmla="*/ 44 w 269"/>
                  <a:gd name="T49" fmla="*/ 35 h 144"/>
                  <a:gd name="T50" fmla="*/ 31 w 269"/>
                  <a:gd name="T51" fmla="*/ 10 h 144"/>
                  <a:gd name="T52" fmla="*/ 0 w 269"/>
                  <a:gd name="T53" fmla="*/ 27 h 144"/>
                  <a:gd name="T54" fmla="*/ 15 w 269"/>
                  <a:gd name="T55" fmla="*/ 52 h 144"/>
                  <a:gd name="T56" fmla="*/ 31 w 269"/>
                  <a:gd name="T57" fmla="*/ 76 h 144"/>
                  <a:gd name="T58" fmla="*/ 47 w 269"/>
                  <a:gd name="T59" fmla="*/ 96 h 144"/>
                  <a:gd name="T60" fmla="*/ 63 w 269"/>
                  <a:gd name="T61" fmla="*/ 112 h 144"/>
                  <a:gd name="T62" fmla="*/ 72 w 269"/>
                  <a:gd name="T63" fmla="*/ 119 h 144"/>
                  <a:gd name="T64" fmla="*/ 80 w 269"/>
                  <a:gd name="T65" fmla="*/ 126 h 144"/>
                  <a:gd name="T66" fmla="*/ 90 w 269"/>
                  <a:gd name="T67" fmla="*/ 131 h 144"/>
                  <a:gd name="T68" fmla="*/ 98 w 269"/>
                  <a:gd name="T69" fmla="*/ 135 h 144"/>
                  <a:gd name="T70" fmla="*/ 107 w 269"/>
                  <a:gd name="T71" fmla="*/ 139 h 144"/>
                  <a:gd name="T72" fmla="*/ 116 w 269"/>
                  <a:gd name="T73" fmla="*/ 142 h 144"/>
                  <a:gd name="T74" fmla="*/ 125 w 269"/>
                  <a:gd name="T75" fmla="*/ 143 h 144"/>
                  <a:gd name="T76" fmla="*/ 135 w 269"/>
                  <a:gd name="T77" fmla="*/ 144 h 144"/>
                  <a:gd name="T78" fmla="*/ 144 w 269"/>
                  <a:gd name="T79" fmla="*/ 143 h 144"/>
                  <a:gd name="T80" fmla="*/ 153 w 269"/>
                  <a:gd name="T81" fmla="*/ 142 h 144"/>
                  <a:gd name="T82" fmla="*/ 163 w 269"/>
                  <a:gd name="T83" fmla="*/ 139 h 144"/>
                  <a:gd name="T84" fmla="*/ 172 w 269"/>
                  <a:gd name="T85" fmla="*/ 135 h 144"/>
                  <a:gd name="T86" fmla="*/ 180 w 269"/>
                  <a:gd name="T87" fmla="*/ 131 h 144"/>
                  <a:gd name="T88" fmla="*/ 189 w 269"/>
                  <a:gd name="T89" fmla="*/ 126 h 144"/>
                  <a:gd name="T90" fmla="*/ 197 w 269"/>
                  <a:gd name="T91" fmla="*/ 119 h 144"/>
                  <a:gd name="T92" fmla="*/ 207 w 269"/>
                  <a:gd name="T93" fmla="*/ 112 h 144"/>
                  <a:gd name="T94" fmla="*/ 223 w 269"/>
                  <a:gd name="T95" fmla="*/ 96 h 144"/>
                  <a:gd name="T96" fmla="*/ 239 w 269"/>
                  <a:gd name="T97" fmla="*/ 76 h 144"/>
                  <a:gd name="T98" fmla="*/ 255 w 269"/>
                  <a:gd name="T99" fmla="*/ 52 h 144"/>
                  <a:gd name="T100" fmla="*/ 269 w 269"/>
                  <a:gd name="T101" fmla="*/ 27 h 144"/>
                  <a:gd name="T102" fmla="*/ 255 w 269"/>
                  <a:gd name="T103" fmla="*/ 36 h 144"/>
                  <a:gd name="T104" fmla="*/ 255 w 269"/>
                  <a:gd name="T105" fmla="*/ 0 h 144"/>
                  <a:gd name="T106" fmla="*/ 244 w 269"/>
                  <a:gd name="T107" fmla="*/ 0 h 144"/>
                  <a:gd name="T108" fmla="*/ 239 w 269"/>
                  <a:gd name="T109" fmla="*/ 10 h 144"/>
                  <a:gd name="T110" fmla="*/ 255 w 269"/>
                  <a:gd name="T111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69" h="144">
                    <a:moveTo>
                      <a:pt x="255" y="0"/>
                    </a:moveTo>
                    <a:lnTo>
                      <a:pt x="239" y="10"/>
                    </a:lnTo>
                    <a:lnTo>
                      <a:pt x="225" y="35"/>
                    </a:lnTo>
                    <a:lnTo>
                      <a:pt x="211" y="55"/>
                    </a:lnTo>
                    <a:lnTo>
                      <a:pt x="196" y="72"/>
                    </a:lnTo>
                    <a:lnTo>
                      <a:pt x="183" y="87"/>
                    </a:lnTo>
                    <a:lnTo>
                      <a:pt x="176" y="92"/>
                    </a:lnTo>
                    <a:lnTo>
                      <a:pt x="169" y="98"/>
                    </a:lnTo>
                    <a:lnTo>
                      <a:pt x="164" y="100"/>
                    </a:lnTo>
                    <a:lnTo>
                      <a:pt x="157" y="104"/>
                    </a:lnTo>
                    <a:lnTo>
                      <a:pt x="152" y="106"/>
                    </a:lnTo>
                    <a:lnTo>
                      <a:pt x="145" y="108"/>
                    </a:lnTo>
                    <a:lnTo>
                      <a:pt x="140" y="108"/>
                    </a:lnTo>
                    <a:lnTo>
                      <a:pt x="135" y="110"/>
                    </a:lnTo>
                    <a:lnTo>
                      <a:pt x="129" y="108"/>
                    </a:lnTo>
                    <a:lnTo>
                      <a:pt x="124" y="108"/>
                    </a:lnTo>
                    <a:lnTo>
                      <a:pt x="117" y="106"/>
                    </a:lnTo>
                    <a:lnTo>
                      <a:pt x="112" y="104"/>
                    </a:lnTo>
                    <a:lnTo>
                      <a:pt x="105" y="100"/>
                    </a:lnTo>
                    <a:lnTo>
                      <a:pt x="100" y="98"/>
                    </a:lnTo>
                    <a:lnTo>
                      <a:pt x="94" y="92"/>
                    </a:lnTo>
                    <a:lnTo>
                      <a:pt x="87" y="87"/>
                    </a:lnTo>
                    <a:lnTo>
                      <a:pt x="74" y="72"/>
                    </a:lnTo>
                    <a:lnTo>
                      <a:pt x="59" y="55"/>
                    </a:lnTo>
                    <a:lnTo>
                      <a:pt x="44" y="35"/>
                    </a:lnTo>
                    <a:lnTo>
                      <a:pt x="31" y="10"/>
                    </a:lnTo>
                    <a:lnTo>
                      <a:pt x="0" y="27"/>
                    </a:lnTo>
                    <a:lnTo>
                      <a:pt x="15" y="52"/>
                    </a:lnTo>
                    <a:lnTo>
                      <a:pt x="31" y="76"/>
                    </a:lnTo>
                    <a:lnTo>
                      <a:pt x="47" y="96"/>
                    </a:lnTo>
                    <a:lnTo>
                      <a:pt x="63" y="112"/>
                    </a:lnTo>
                    <a:lnTo>
                      <a:pt x="72" y="119"/>
                    </a:lnTo>
                    <a:lnTo>
                      <a:pt x="80" y="126"/>
                    </a:lnTo>
                    <a:lnTo>
                      <a:pt x="90" y="131"/>
                    </a:lnTo>
                    <a:lnTo>
                      <a:pt x="98" y="135"/>
                    </a:lnTo>
                    <a:lnTo>
                      <a:pt x="107" y="139"/>
                    </a:lnTo>
                    <a:lnTo>
                      <a:pt x="116" y="142"/>
                    </a:lnTo>
                    <a:lnTo>
                      <a:pt x="125" y="143"/>
                    </a:lnTo>
                    <a:lnTo>
                      <a:pt x="135" y="144"/>
                    </a:lnTo>
                    <a:lnTo>
                      <a:pt x="144" y="143"/>
                    </a:lnTo>
                    <a:lnTo>
                      <a:pt x="153" y="142"/>
                    </a:lnTo>
                    <a:lnTo>
                      <a:pt x="163" y="139"/>
                    </a:lnTo>
                    <a:lnTo>
                      <a:pt x="172" y="135"/>
                    </a:lnTo>
                    <a:lnTo>
                      <a:pt x="180" y="131"/>
                    </a:lnTo>
                    <a:lnTo>
                      <a:pt x="189" y="126"/>
                    </a:lnTo>
                    <a:lnTo>
                      <a:pt x="197" y="119"/>
                    </a:lnTo>
                    <a:lnTo>
                      <a:pt x="207" y="112"/>
                    </a:lnTo>
                    <a:lnTo>
                      <a:pt x="223" y="96"/>
                    </a:lnTo>
                    <a:lnTo>
                      <a:pt x="239" y="76"/>
                    </a:lnTo>
                    <a:lnTo>
                      <a:pt x="255" y="52"/>
                    </a:lnTo>
                    <a:lnTo>
                      <a:pt x="269" y="27"/>
                    </a:lnTo>
                    <a:lnTo>
                      <a:pt x="255" y="36"/>
                    </a:lnTo>
                    <a:lnTo>
                      <a:pt x="255" y="0"/>
                    </a:lnTo>
                    <a:lnTo>
                      <a:pt x="244" y="0"/>
                    </a:lnTo>
                    <a:lnTo>
                      <a:pt x="239" y="10"/>
                    </a:lnTo>
                    <a:lnTo>
                      <a:pt x="255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22" name="Rectangle 294"/>
              <p:cNvSpPr>
                <a:spLocks noChangeArrowheads="1"/>
              </p:cNvSpPr>
              <p:nvPr/>
            </p:nvSpPr>
            <p:spPr bwMode="auto">
              <a:xfrm>
                <a:off x="1402" y="3123"/>
                <a:ext cx="67" cy="9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23" name="Freeform 295"/>
              <p:cNvSpPr>
                <a:spLocks/>
              </p:cNvSpPr>
              <p:nvPr/>
            </p:nvSpPr>
            <p:spPr bwMode="auto">
              <a:xfrm>
                <a:off x="1439" y="3102"/>
                <a:ext cx="39" cy="29"/>
              </a:xfrm>
              <a:custGeom>
                <a:avLst/>
                <a:gdLst>
                  <a:gd name="T0" fmla="*/ 155 w 155"/>
                  <a:gd name="T1" fmla="*/ 117 h 117"/>
                  <a:gd name="T2" fmla="*/ 155 w 155"/>
                  <a:gd name="T3" fmla="*/ 89 h 117"/>
                  <a:gd name="T4" fmla="*/ 18 w 155"/>
                  <a:gd name="T5" fmla="*/ 0 h 117"/>
                  <a:gd name="T6" fmla="*/ 0 w 155"/>
                  <a:gd name="T7" fmla="*/ 29 h 117"/>
                  <a:gd name="T8" fmla="*/ 137 w 155"/>
                  <a:gd name="T9" fmla="*/ 117 h 117"/>
                  <a:gd name="T10" fmla="*/ 137 w 155"/>
                  <a:gd name="T11" fmla="*/ 89 h 117"/>
                  <a:gd name="T12" fmla="*/ 155 w 155"/>
                  <a:gd name="T13" fmla="*/ 11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5" h="117">
                    <a:moveTo>
                      <a:pt x="155" y="117"/>
                    </a:moveTo>
                    <a:lnTo>
                      <a:pt x="155" y="89"/>
                    </a:lnTo>
                    <a:lnTo>
                      <a:pt x="18" y="0"/>
                    </a:lnTo>
                    <a:lnTo>
                      <a:pt x="0" y="29"/>
                    </a:lnTo>
                    <a:lnTo>
                      <a:pt x="137" y="117"/>
                    </a:lnTo>
                    <a:lnTo>
                      <a:pt x="137" y="89"/>
                    </a:lnTo>
                    <a:lnTo>
                      <a:pt x="155" y="11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24" name="Freeform 296"/>
              <p:cNvSpPr>
                <a:spLocks/>
              </p:cNvSpPr>
              <p:nvPr/>
            </p:nvSpPr>
            <p:spPr bwMode="auto">
              <a:xfrm>
                <a:off x="1478" y="3124"/>
                <a:ext cx="6" cy="7"/>
              </a:xfrm>
              <a:custGeom>
                <a:avLst/>
                <a:gdLst>
                  <a:gd name="T0" fmla="*/ 0 w 23"/>
                  <a:gd name="T1" fmla="*/ 28 h 28"/>
                  <a:gd name="T2" fmla="*/ 23 w 23"/>
                  <a:gd name="T3" fmla="*/ 15 h 28"/>
                  <a:gd name="T4" fmla="*/ 0 w 23"/>
                  <a:gd name="T5" fmla="*/ 0 h 28"/>
                  <a:gd name="T6" fmla="*/ 0 w 23"/>
                  <a:gd name="T7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" h="28">
                    <a:moveTo>
                      <a:pt x="0" y="28"/>
                    </a:moveTo>
                    <a:lnTo>
                      <a:pt x="23" y="15"/>
                    </a:lnTo>
                    <a:lnTo>
                      <a:pt x="0" y="0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25" name="Freeform 297"/>
              <p:cNvSpPr>
                <a:spLocks/>
              </p:cNvSpPr>
              <p:nvPr/>
            </p:nvSpPr>
            <p:spPr bwMode="auto">
              <a:xfrm>
                <a:off x="1439" y="3124"/>
                <a:ext cx="39" cy="30"/>
              </a:xfrm>
              <a:custGeom>
                <a:avLst/>
                <a:gdLst>
                  <a:gd name="T0" fmla="*/ 9 w 155"/>
                  <a:gd name="T1" fmla="*/ 103 h 118"/>
                  <a:gd name="T2" fmla="*/ 18 w 155"/>
                  <a:gd name="T3" fmla="*/ 118 h 118"/>
                  <a:gd name="T4" fmla="*/ 155 w 155"/>
                  <a:gd name="T5" fmla="*/ 28 h 118"/>
                  <a:gd name="T6" fmla="*/ 137 w 155"/>
                  <a:gd name="T7" fmla="*/ 0 h 118"/>
                  <a:gd name="T8" fmla="*/ 0 w 155"/>
                  <a:gd name="T9" fmla="*/ 88 h 118"/>
                  <a:gd name="T10" fmla="*/ 9 w 155"/>
                  <a:gd name="T11" fmla="*/ 103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5" h="118">
                    <a:moveTo>
                      <a:pt x="9" y="103"/>
                    </a:moveTo>
                    <a:lnTo>
                      <a:pt x="18" y="118"/>
                    </a:lnTo>
                    <a:lnTo>
                      <a:pt x="155" y="28"/>
                    </a:lnTo>
                    <a:lnTo>
                      <a:pt x="137" y="0"/>
                    </a:lnTo>
                    <a:lnTo>
                      <a:pt x="0" y="88"/>
                    </a:lnTo>
                    <a:lnTo>
                      <a:pt x="9" y="103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26" name="Freeform 298"/>
              <p:cNvSpPr>
                <a:spLocks/>
              </p:cNvSpPr>
              <p:nvPr/>
            </p:nvSpPr>
            <p:spPr bwMode="auto">
              <a:xfrm>
                <a:off x="983" y="3170"/>
                <a:ext cx="68" cy="35"/>
              </a:xfrm>
              <a:custGeom>
                <a:avLst/>
                <a:gdLst>
                  <a:gd name="T0" fmla="*/ 241 w 272"/>
                  <a:gd name="T1" fmla="*/ 2 h 139"/>
                  <a:gd name="T2" fmla="*/ 241 w 272"/>
                  <a:gd name="T3" fmla="*/ 0 h 139"/>
                  <a:gd name="T4" fmla="*/ 225 w 272"/>
                  <a:gd name="T5" fmla="*/ 26 h 139"/>
                  <a:gd name="T6" fmla="*/ 208 w 272"/>
                  <a:gd name="T7" fmla="*/ 48 h 139"/>
                  <a:gd name="T8" fmla="*/ 194 w 272"/>
                  <a:gd name="T9" fmla="*/ 66 h 139"/>
                  <a:gd name="T10" fmla="*/ 178 w 272"/>
                  <a:gd name="T11" fmla="*/ 82 h 139"/>
                  <a:gd name="T12" fmla="*/ 171 w 272"/>
                  <a:gd name="T13" fmla="*/ 87 h 139"/>
                  <a:gd name="T14" fmla="*/ 164 w 272"/>
                  <a:gd name="T15" fmla="*/ 92 h 139"/>
                  <a:gd name="T16" fmla="*/ 158 w 272"/>
                  <a:gd name="T17" fmla="*/ 96 h 139"/>
                  <a:gd name="T18" fmla="*/ 151 w 272"/>
                  <a:gd name="T19" fmla="*/ 99 h 139"/>
                  <a:gd name="T20" fmla="*/ 144 w 272"/>
                  <a:gd name="T21" fmla="*/ 102 h 139"/>
                  <a:gd name="T22" fmla="*/ 139 w 272"/>
                  <a:gd name="T23" fmla="*/ 103 h 139"/>
                  <a:gd name="T24" fmla="*/ 134 w 272"/>
                  <a:gd name="T25" fmla="*/ 104 h 139"/>
                  <a:gd name="T26" fmla="*/ 127 w 272"/>
                  <a:gd name="T27" fmla="*/ 104 h 139"/>
                  <a:gd name="T28" fmla="*/ 122 w 272"/>
                  <a:gd name="T29" fmla="*/ 104 h 139"/>
                  <a:gd name="T30" fmla="*/ 116 w 272"/>
                  <a:gd name="T31" fmla="*/ 103 h 139"/>
                  <a:gd name="T32" fmla="*/ 111 w 272"/>
                  <a:gd name="T33" fmla="*/ 102 h 139"/>
                  <a:gd name="T34" fmla="*/ 106 w 272"/>
                  <a:gd name="T35" fmla="*/ 99 h 139"/>
                  <a:gd name="T36" fmla="*/ 100 w 272"/>
                  <a:gd name="T37" fmla="*/ 96 h 139"/>
                  <a:gd name="T38" fmla="*/ 95 w 272"/>
                  <a:gd name="T39" fmla="*/ 92 h 139"/>
                  <a:gd name="T40" fmla="*/ 88 w 272"/>
                  <a:gd name="T41" fmla="*/ 87 h 139"/>
                  <a:gd name="T42" fmla="*/ 83 w 272"/>
                  <a:gd name="T43" fmla="*/ 82 h 139"/>
                  <a:gd name="T44" fmla="*/ 70 w 272"/>
                  <a:gd name="T45" fmla="*/ 67 h 139"/>
                  <a:gd name="T46" fmla="*/ 58 w 272"/>
                  <a:gd name="T47" fmla="*/ 50 h 139"/>
                  <a:gd name="T48" fmla="*/ 46 w 272"/>
                  <a:gd name="T49" fmla="*/ 27 h 139"/>
                  <a:gd name="T50" fmla="*/ 32 w 272"/>
                  <a:gd name="T51" fmla="*/ 2 h 139"/>
                  <a:gd name="T52" fmla="*/ 0 w 272"/>
                  <a:gd name="T53" fmla="*/ 16 h 139"/>
                  <a:gd name="T54" fmla="*/ 14 w 272"/>
                  <a:gd name="T55" fmla="*/ 44 h 139"/>
                  <a:gd name="T56" fmla="*/ 28 w 272"/>
                  <a:gd name="T57" fmla="*/ 68 h 139"/>
                  <a:gd name="T58" fmla="*/ 43 w 272"/>
                  <a:gd name="T59" fmla="*/ 88 h 139"/>
                  <a:gd name="T60" fmla="*/ 58 w 272"/>
                  <a:gd name="T61" fmla="*/ 106 h 139"/>
                  <a:gd name="T62" fmla="*/ 66 w 272"/>
                  <a:gd name="T63" fmla="*/ 114 h 139"/>
                  <a:gd name="T64" fmla="*/ 74 w 272"/>
                  <a:gd name="T65" fmla="*/ 120 h 139"/>
                  <a:gd name="T66" fmla="*/ 82 w 272"/>
                  <a:gd name="T67" fmla="*/ 126 h 139"/>
                  <a:gd name="T68" fmla="*/ 91 w 272"/>
                  <a:gd name="T69" fmla="*/ 131 h 139"/>
                  <a:gd name="T70" fmla="*/ 99 w 272"/>
                  <a:gd name="T71" fmla="*/ 134 h 139"/>
                  <a:gd name="T72" fmla="*/ 108 w 272"/>
                  <a:gd name="T73" fmla="*/ 138 h 139"/>
                  <a:gd name="T74" fmla="*/ 118 w 272"/>
                  <a:gd name="T75" fmla="*/ 139 h 139"/>
                  <a:gd name="T76" fmla="*/ 127 w 272"/>
                  <a:gd name="T77" fmla="*/ 139 h 139"/>
                  <a:gd name="T78" fmla="*/ 138 w 272"/>
                  <a:gd name="T79" fmla="*/ 139 h 139"/>
                  <a:gd name="T80" fmla="*/ 147 w 272"/>
                  <a:gd name="T81" fmla="*/ 138 h 139"/>
                  <a:gd name="T82" fmla="*/ 156 w 272"/>
                  <a:gd name="T83" fmla="*/ 135 h 139"/>
                  <a:gd name="T84" fmla="*/ 166 w 272"/>
                  <a:gd name="T85" fmla="*/ 131 h 139"/>
                  <a:gd name="T86" fmla="*/ 175 w 272"/>
                  <a:gd name="T87" fmla="*/ 126 h 139"/>
                  <a:gd name="T88" fmla="*/ 183 w 272"/>
                  <a:gd name="T89" fmla="*/ 120 h 139"/>
                  <a:gd name="T90" fmla="*/ 192 w 272"/>
                  <a:gd name="T91" fmla="*/ 114 h 139"/>
                  <a:gd name="T92" fmla="*/ 201 w 272"/>
                  <a:gd name="T93" fmla="*/ 107 h 139"/>
                  <a:gd name="T94" fmla="*/ 219 w 272"/>
                  <a:gd name="T95" fmla="*/ 90 h 139"/>
                  <a:gd name="T96" fmla="*/ 236 w 272"/>
                  <a:gd name="T97" fmla="*/ 70 h 139"/>
                  <a:gd name="T98" fmla="*/ 253 w 272"/>
                  <a:gd name="T99" fmla="*/ 46 h 139"/>
                  <a:gd name="T100" fmla="*/ 271 w 272"/>
                  <a:gd name="T101" fmla="*/ 18 h 139"/>
                  <a:gd name="T102" fmla="*/ 272 w 272"/>
                  <a:gd name="T103" fmla="*/ 18 h 139"/>
                  <a:gd name="T104" fmla="*/ 271 w 272"/>
                  <a:gd name="T105" fmla="*/ 18 h 139"/>
                  <a:gd name="T106" fmla="*/ 271 w 272"/>
                  <a:gd name="T107" fmla="*/ 18 h 139"/>
                  <a:gd name="T108" fmla="*/ 272 w 272"/>
                  <a:gd name="T109" fmla="*/ 18 h 139"/>
                  <a:gd name="T110" fmla="*/ 241 w 272"/>
                  <a:gd name="T111" fmla="*/ 2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72" h="139">
                    <a:moveTo>
                      <a:pt x="241" y="2"/>
                    </a:moveTo>
                    <a:lnTo>
                      <a:pt x="241" y="0"/>
                    </a:lnTo>
                    <a:lnTo>
                      <a:pt x="225" y="26"/>
                    </a:lnTo>
                    <a:lnTo>
                      <a:pt x="208" y="48"/>
                    </a:lnTo>
                    <a:lnTo>
                      <a:pt x="194" y="66"/>
                    </a:lnTo>
                    <a:lnTo>
                      <a:pt x="178" y="82"/>
                    </a:lnTo>
                    <a:lnTo>
                      <a:pt x="171" y="87"/>
                    </a:lnTo>
                    <a:lnTo>
                      <a:pt x="164" y="92"/>
                    </a:lnTo>
                    <a:lnTo>
                      <a:pt x="158" y="96"/>
                    </a:lnTo>
                    <a:lnTo>
                      <a:pt x="151" y="99"/>
                    </a:lnTo>
                    <a:lnTo>
                      <a:pt x="144" y="102"/>
                    </a:lnTo>
                    <a:lnTo>
                      <a:pt x="139" y="103"/>
                    </a:lnTo>
                    <a:lnTo>
                      <a:pt x="134" y="104"/>
                    </a:lnTo>
                    <a:lnTo>
                      <a:pt x="127" y="104"/>
                    </a:lnTo>
                    <a:lnTo>
                      <a:pt x="122" y="104"/>
                    </a:lnTo>
                    <a:lnTo>
                      <a:pt x="116" y="103"/>
                    </a:lnTo>
                    <a:lnTo>
                      <a:pt x="111" y="102"/>
                    </a:lnTo>
                    <a:lnTo>
                      <a:pt x="106" y="99"/>
                    </a:lnTo>
                    <a:lnTo>
                      <a:pt x="100" y="96"/>
                    </a:lnTo>
                    <a:lnTo>
                      <a:pt x="95" y="92"/>
                    </a:lnTo>
                    <a:lnTo>
                      <a:pt x="88" y="87"/>
                    </a:lnTo>
                    <a:lnTo>
                      <a:pt x="83" y="82"/>
                    </a:lnTo>
                    <a:lnTo>
                      <a:pt x="70" y="67"/>
                    </a:lnTo>
                    <a:lnTo>
                      <a:pt x="58" y="50"/>
                    </a:lnTo>
                    <a:lnTo>
                      <a:pt x="46" y="27"/>
                    </a:lnTo>
                    <a:lnTo>
                      <a:pt x="32" y="2"/>
                    </a:lnTo>
                    <a:lnTo>
                      <a:pt x="0" y="16"/>
                    </a:lnTo>
                    <a:lnTo>
                      <a:pt x="14" y="44"/>
                    </a:lnTo>
                    <a:lnTo>
                      <a:pt x="28" y="68"/>
                    </a:lnTo>
                    <a:lnTo>
                      <a:pt x="43" y="88"/>
                    </a:lnTo>
                    <a:lnTo>
                      <a:pt x="58" y="106"/>
                    </a:lnTo>
                    <a:lnTo>
                      <a:pt x="66" y="114"/>
                    </a:lnTo>
                    <a:lnTo>
                      <a:pt x="74" y="120"/>
                    </a:lnTo>
                    <a:lnTo>
                      <a:pt x="82" y="126"/>
                    </a:lnTo>
                    <a:lnTo>
                      <a:pt x="91" y="131"/>
                    </a:lnTo>
                    <a:lnTo>
                      <a:pt x="99" y="134"/>
                    </a:lnTo>
                    <a:lnTo>
                      <a:pt x="108" y="138"/>
                    </a:lnTo>
                    <a:lnTo>
                      <a:pt x="118" y="139"/>
                    </a:lnTo>
                    <a:lnTo>
                      <a:pt x="127" y="139"/>
                    </a:lnTo>
                    <a:lnTo>
                      <a:pt x="138" y="139"/>
                    </a:lnTo>
                    <a:lnTo>
                      <a:pt x="147" y="138"/>
                    </a:lnTo>
                    <a:lnTo>
                      <a:pt x="156" y="135"/>
                    </a:lnTo>
                    <a:lnTo>
                      <a:pt x="166" y="131"/>
                    </a:lnTo>
                    <a:lnTo>
                      <a:pt x="175" y="126"/>
                    </a:lnTo>
                    <a:lnTo>
                      <a:pt x="183" y="120"/>
                    </a:lnTo>
                    <a:lnTo>
                      <a:pt x="192" y="114"/>
                    </a:lnTo>
                    <a:lnTo>
                      <a:pt x="201" y="107"/>
                    </a:lnTo>
                    <a:lnTo>
                      <a:pt x="219" y="90"/>
                    </a:lnTo>
                    <a:lnTo>
                      <a:pt x="236" y="70"/>
                    </a:lnTo>
                    <a:lnTo>
                      <a:pt x="253" y="46"/>
                    </a:lnTo>
                    <a:lnTo>
                      <a:pt x="271" y="18"/>
                    </a:lnTo>
                    <a:lnTo>
                      <a:pt x="272" y="18"/>
                    </a:lnTo>
                    <a:lnTo>
                      <a:pt x="271" y="18"/>
                    </a:lnTo>
                    <a:lnTo>
                      <a:pt x="271" y="18"/>
                    </a:lnTo>
                    <a:lnTo>
                      <a:pt x="272" y="18"/>
                    </a:lnTo>
                    <a:lnTo>
                      <a:pt x="241" y="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27" name="Freeform 299"/>
              <p:cNvSpPr>
                <a:spLocks/>
              </p:cNvSpPr>
              <p:nvPr/>
            </p:nvSpPr>
            <p:spPr bwMode="auto">
              <a:xfrm>
                <a:off x="1043" y="3140"/>
                <a:ext cx="64" cy="35"/>
              </a:xfrm>
              <a:custGeom>
                <a:avLst/>
                <a:gdLst>
                  <a:gd name="T0" fmla="*/ 256 w 256"/>
                  <a:gd name="T1" fmla="*/ 123 h 139"/>
                  <a:gd name="T2" fmla="*/ 256 w 256"/>
                  <a:gd name="T3" fmla="*/ 123 h 139"/>
                  <a:gd name="T4" fmla="*/ 243 w 256"/>
                  <a:gd name="T5" fmla="*/ 96 h 139"/>
                  <a:gd name="T6" fmla="*/ 230 w 256"/>
                  <a:gd name="T7" fmla="*/ 72 h 139"/>
                  <a:gd name="T8" fmla="*/ 215 w 256"/>
                  <a:gd name="T9" fmla="*/ 51 h 139"/>
                  <a:gd name="T10" fmla="*/ 200 w 256"/>
                  <a:gd name="T11" fmla="*/ 35 h 139"/>
                  <a:gd name="T12" fmla="*/ 192 w 256"/>
                  <a:gd name="T13" fmla="*/ 27 h 139"/>
                  <a:gd name="T14" fmla="*/ 184 w 256"/>
                  <a:gd name="T15" fmla="*/ 20 h 139"/>
                  <a:gd name="T16" fmla="*/ 176 w 256"/>
                  <a:gd name="T17" fmla="*/ 13 h 139"/>
                  <a:gd name="T18" fmla="*/ 168 w 256"/>
                  <a:gd name="T19" fmla="*/ 9 h 139"/>
                  <a:gd name="T20" fmla="*/ 160 w 256"/>
                  <a:gd name="T21" fmla="*/ 5 h 139"/>
                  <a:gd name="T22" fmla="*/ 151 w 256"/>
                  <a:gd name="T23" fmla="*/ 3 h 139"/>
                  <a:gd name="T24" fmla="*/ 142 w 256"/>
                  <a:gd name="T25" fmla="*/ 1 h 139"/>
                  <a:gd name="T26" fmla="*/ 132 w 256"/>
                  <a:gd name="T27" fmla="*/ 0 h 139"/>
                  <a:gd name="T28" fmla="*/ 123 w 256"/>
                  <a:gd name="T29" fmla="*/ 1 h 139"/>
                  <a:gd name="T30" fmla="*/ 114 w 256"/>
                  <a:gd name="T31" fmla="*/ 3 h 139"/>
                  <a:gd name="T32" fmla="*/ 106 w 256"/>
                  <a:gd name="T33" fmla="*/ 5 h 139"/>
                  <a:gd name="T34" fmla="*/ 96 w 256"/>
                  <a:gd name="T35" fmla="*/ 9 h 139"/>
                  <a:gd name="T36" fmla="*/ 88 w 256"/>
                  <a:gd name="T37" fmla="*/ 13 h 139"/>
                  <a:gd name="T38" fmla="*/ 79 w 256"/>
                  <a:gd name="T39" fmla="*/ 19 h 139"/>
                  <a:gd name="T40" fmla="*/ 71 w 256"/>
                  <a:gd name="T41" fmla="*/ 25 h 139"/>
                  <a:gd name="T42" fmla="*/ 63 w 256"/>
                  <a:gd name="T43" fmla="*/ 33 h 139"/>
                  <a:gd name="T44" fmla="*/ 47 w 256"/>
                  <a:gd name="T45" fmla="*/ 51 h 139"/>
                  <a:gd name="T46" fmla="*/ 31 w 256"/>
                  <a:gd name="T47" fmla="*/ 71 h 139"/>
                  <a:gd name="T48" fmla="*/ 15 w 256"/>
                  <a:gd name="T49" fmla="*/ 95 h 139"/>
                  <a:gd name="T50" fmla="*/ 0 w 256"/>
                  <a:gd name="T51" fmla="*/ 123 h 139"/>
                  <a:gd name="T52" fmla="*/ 31 w 256"/>
                  <a:gd name="T53" fmla="*/ 139 h 139"/>
                  <a:gd name="T54" fmla="*/ 46 w 256"/>
                  <a:gd name="T55" fmla="*/ 113 h 139"/>
                  <a:gd name="T56" fmla="*/ 59 w 256"/>
                  <a:gd name="T57" fmla="*/ 91 h 139"/>
                  <a:gd name="T58" fmla="*/ 74 w 256"/>
                  <a:gd name="T59" fmla="*/ 73 h 139"/>
                  <a:gd name="T60" fmla="*/ 87 w 256"/>
                  <a:gd name="T61" fmla="*/ 57 h 139"/>
                  <a:gd name="T62" fmla="*/ 94 w 256"/>
                  <a:gd name="T63" fmla="*/ 52 h 139"/>
                  <a:gd name="T64" fmla="*/ 100 w 256"/>
                  <a:gd name="T65" fmla="*/ 48 h 139"/>
                  <a:gd name="T66" fmla="*/ 106 w 256"/>
                  <a:gd name="T67" fmla="*/ 44 h 139"/>
                  <a:gd name="T68" fmla="*/ 111 w 256"/>
                  <a:gd name="T69" fmla="*/ 40 h 139"/>
                  <a:gd name="T70" fmla="*/ 118 w 256"/>
                  <a:gd name="T71" fmla="*/ 37 h 139"/>
                  <a:gd name="T72" fmla="*/ 123 w 256"/>
                  <a:gd name="T73" fmla="*/ 36 h 139"/>
                  <a:gd name="T74" fmla="*/ 127 w 256"/>
                  <a:gd name="T75" fmla="*/ 35 h 139"/>
                  <a:gd name="T76" fmla="*/ 132 w 256"/>
                  <a:gd name="T77" fmla="*/ 35 h 139"/>
                  <a:gd name="T78" fmla="*/ 138 w 256"/>
                  <a:gd name="T79" fmla="*/ 35 h 139"/>
                  <a:gd name="T80" fmla="*/ 142 w 256"/>
                  <a:gd name="T81" fmla="*/ 36 h 139"/>
                  <a:gd name="T82" fmla="*/ 147 w 256"/>
                  <a:gd name="T83" fmla="*/ 37 h 139"/>
                  <a:gd name="T84" fmla="*/ 152 w 256"/>
                  <a:gd name="T85" fmla="*/ 40 h 139"/>
                  <a:gd name="T86" fmla="*/ 158 w 256"/>
                  <a:gd name="T87" fmla="*/ 43 h 139"/>
                  <a:gd name="T88" fmla="*/ 163 w 256"/>
                  <a:gd name="T89" fmla="*/ 47 h 139"/>
                  <a:gd name="T90" fmla="*/ 170 w 256"/>
                  <a:gd name="T91" fmla="*/ 52 h 139"/>
                  <a:gd name="T92" fmla="*/ 175 w 256"/>
                  <a:gd name="T93" fmla="*/ 57 h 139"/>
                  <a:gd name="T94" fmla="*/ 187 w 256"/>
                  <a:gd name="T95" fmla="*/ 72 h 139"/>
                  <a:gd name="T96" fmla="*/ 200 w 256"/>
                  <a:gd name="T97" fmla="*/ 91 h 139"/>
                  <a:gd name="T98" fmla="*/ 212 w 256"/>
                  <a:gd name="T99" fmla="*/ 112 h 139"/>
                  <a:gd name="T100" fmla="*/ 226 w 256"/>
                  <a:gd name="T101" fmla="*/ 137 h 139"/>
                  <a:gd name="T102" fmla="*/ 226 w 256"/>
                  <a:gd name="T103" fmla="*/ 137 h 139"/>
                  <a:gd name="T104" fmla="*/ 226 w 256"/>
                  <a:gd name="T105" fmla="*/ 137 h 139"/>
                  <a:gd name="T106" fmla="*/ 226 w 256"/>
                  <a:gd name="T107" fmla="*/ 137 h 139"/>
                  <a:gd name="T108" fmla="*/ 226 w 256"/>
                  <a:gd name="T109" fmla="*/ 137 h 139"/>
                  <a:gd name="T110" fmla="*/ 256 w 256"/>
                  <a:gd name="T111" fmla="*/ 123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56" h="139">
                    <a:moveTo>
                      <a:pt x="256" y="123"/>
                    </a:moveTo>
                    <a:lnTo>
                      <a:pt x="256" y="123"/>
                    </a:lnTo>
                    <a:lnTo>
                      <a:pt x="243" y="96"/>
                    </a:lnTo>
                    <a:lnTo>
                      <a:pt x="230" y="72"/>
                    </a:lnTo>
                    <a:lnTo>
                      <a:pt x="215" y="51"/>
                    </a:lnTo>
                    <a:lnTo>
                      <a:pt x="200" y="35"/>
                    </a:lnTo>
                    <a:lnTo>
                      <a:pt x="192" y="27"/>
                    </a:lnTo>
                    <a:lnTo>
                      <a:pt x="184" y="20"/>
                    </a:lnTo>
                    <a:lnTo>
                      <a:pt x="176" y="13"/>
                    </a:lnTo>
                    <a:lnTo>
                      <a:pt x="168" y="9"/>
                    </a:lnTo>
                    <a:lnTo>
                      <a:pt x="160" y="5"/>
                    </a:lnTo>
                    <a:lnTo>
                      <a:pt x="151" y="3"/>
                    </a:lnTo>
                    <a:lnTo>
                      <a:pt x="142" y="1"/>
                    </a:lnTo>
                    <a:lnTo>
                      <a:pt x="132" y="0"/>
                    </a:lnTo>
                    <a:lnTo>
                      <a:pt x="123" y="1"/>
                    </a:lnTo>
                    <a:lnTo>
                      <a:pt x="114" y="3"/>
                    </a:lnTo>
                    <a:lnTo>
                      <a:pt x="106" y="5"/>
                    </a:lnTo>
                    <a:lnTo>
                      <a:pt x="96" y="9"/>
                    </a:lnTo>
                    <a:lnTo>
                      <a:pt x="88" y="13"/>
                    </a:lnTo>
                    <a:lnTo>
                      <a:pt x="79" y="19"/>
                    </a:lnTo>
                    <a:lnTo>
                      <a:pt x="71" y="25"/>
                    </a:lnTo>
                    <a:lnTo>
                      <a:pt x="63" y="33"/>
                    </a:lnTo>
                    <a:lnTo>
                      <a:pt x="47" y="51"/>
                    </a:lnTo>
                    <a:lnTo>
                      <a:pt x="31" y="71"/>
                    </a:lnTo>
                    <a:lnTo>
                      <a:pt x="15" y="95"/>
                    </a:lnTo>
                    <a:lnTo>
                      <a:pt x="0" y="123"/>
                    </a:lnTo>
                    <a:lnTo>
                      <a:pt x="31" y="139"/>
                    </a:lnTo>
                    <a:lnTo>
                      <a:pt x="46" y="113"/>
                    </a:lnTo>
                    <a:lnTo>
                      <a:pt x="59" y="91"/>
                    </a:lnTo>
                    <a:lnTo>
                      <a:pt x="74" y="73"/>
                    </a:lnTo>
                    <a:lnTo>
                      <a:pt x="87" y="57"/>
                    </a:lnTo>
                    <a:lnTo>
                      <a:pt x="94" y="52"/>
                    </a:lnTo>
                    <a:lnTo>
                      <a:pt x="100" y="48"/>
                    </a:lnTo>
                    <a:lnTo>
                      <a:pt x="106" y="44"/>
                    </a:lnTo>
                    <a:lnTo>
                      <a:pt x="111" y="40"/>
                    </a:lnTo>
                    <a:lnTo>
                      <a:pt x="118" y="37"/>
                    </a:lnTo>
                    <a:lnTo>
                      <a:pt x="123" y="36"/>
                    </a:lnTo>
                    <a:lnTo>
                      <a:pt x="127" y="35"/>
                    </a:lnTo>
                    <a:lnTo>
                      <a:pt x="132" y="35"/>
                    </a:lnTo>
                    <a:lnTo>
                      <a:pt x="138" y="35"/>
                    </a:lnTo>
                    <a:lnTo>
                      <a:pt x="142" y="36"/>
                    </a:lnTo>
                    <a:lnTo>
                      <a:pt x="147" y="37"/>
                    </a:lnTo>
                    <a:lnTo>
                      <a:pt x="152" y="40"/>
                    </a:lnTo>
                    <a:lnTo>
                      <a:pt x="158" y="43"/>
                    </a:lnTo>
                    <a:lnTo>
                      <a:pt x="163" y="47"/>
                    </a:lnTo>
                    <a:lnTo>
                      <a:pt x="170" y="52"/>
                    </a:lnTo>
                    <a:lnTo>
                      <a:pt x="175" y="57"/>
                    </a:lnTo>
                    <a:lnTo>
                      <a:pt x="187" y="72"/>
                    </a:lnTo>
                    <a:lnTo>
                      <a:pt x="200" y="91"/>
                    </a:lnTo>
                    <a:lnTo>
                      <a:pt x="212" y="112"/>
                    </a:lnTo>
                    <a:lnTo>
                      <a:pt x="226" y="137"/>
                    </a:lnTo>
                    <a:lnTo>
                      <a:pt x="226" y="137"/>
                    </a:lnTo>
                    <a:lnTo>
                      <a:pt x="226" y="137"/>
                    </a:lnTo>
                    <a:lnTo>
                      <a:pt x="226" y="137"/>
                    </a:lnTo>
                    <a:lnTo>
                      <a:pt x="226" y="137"/>
                    </a:lnTo>
                    <a:lnTo>
                      <a:pt x="256" y="123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28" name="Freeform 300"/>
              <p:cNvSpPr>
                <a:spLocks/>
              </p:cNvSpPr>
              <p:nvPr/>
            </p:nvSpPr>
            <p:spPr bwMode="auto">
              <a:xfrm>
                <a:off x="1099" y="3170"/>
                <a:ext cx="66" cy="35"/>
              </a:xfrm>
              <a:custGeom>
                <a:avLst/>
                <a:gdLst>
                  <a:gd name="T0" fmla="*/ 233 w 262"/>
                  <a:gd name="T1" fmla="*/ 0 h 140"/>
                  <a:gd name="T2" fmla="*/ 233 w 262"/>
                  <a:gd name="T3" fmla="*/ 0 h 140"/>
                  <a:gd name="T4" fmla="*/ 215 w 262"/>
                  <a:gd name="T5" fmla="*/ 30 h 140"/>
                  <a:gd name="T6" fmla="*/ 198 w 262"/>
                  <a:gd name="T7" fmla="*/ 52 h 140"/>
                  <a:gd name="T8" fmla="*/ 182 w 262"/>
                  <a:gd name="T9" fmla="*/ 71 h 140"/>
                  <a:gd name="T10" fmla="*/ 167 w 262"/>
                  <a:gd name="T11" fmla="*/ 86 h 140"/>
                  <a:gd name="T12" fmla="*/ 161 w 262"/>
                  <a:gd name="T13" fmla="*/ 91 h 140"/>
                  <a:gd name="T14" fmla="*/ 154 w 262"/>
                  <a:gd name="T15" fmla="*/ 96 h 140"/>
                  <a:gd name="T16" fmla="*/ 147 w 262"/>
                  <a:gd name="T17" fmla="*/ 99 h 140"/>
                  <a:gd name="T18" fmla="*/ 141 w 262"/>
                  <a:gd name="T19" fmla="*/ 102 h 140"/>
                  <a:gd name="T20" fmla="*/ 135 w 262"/>
                  <a:gd name="T21" fmla="*/ 104 h 140"/>
                  <a:gd name="T22" fmla="*/ 130 w 262"/>
                  <a:gd name="T23" fmla="*/ 104 h 140"/>
                  <a:gd name="T24" fmla="*/ 125 w 262"/>
                  <a:gd name="T25" fmla="*/ 104 h 140"/>
                  <a:gd name="T26" fmla="*/ 119 w 262"/>
                  <a:gd name="T27" fmla="*/ 104 h 140"/>
                  <a:gd name="T28" fmla="*/ 114 w 262"/>
                  <a:gd name="T29" fmla="*/ 104 h 140"/>
                  <a:gd name="T30" fmla="*/ 110 w 262"/>
                  <a:gd name="T31" fmla="*/ 102 h 140"/>
                  <a:gd name="T32" fmla="*/ 105 w 262"/>
                  <a:gd name="T33" fmla="*/ 100 h 140"/>
                  <a:gd name="T34" fmla="*/ 99 w 262"/>
                  <a:gd name="T35" fmla="*/ 98 h 140"/>
                  <a:gd name="T36" fmla="*/ 87 w 262"/>
                  <a:gd name="T37" fmla="*/ 88 h 140"/>
                  <a:gd name="T38" fmla="*/ 77 w 262"/>
                  <a:gd name="T39" fmla="*/ 78 h 140"/>
                  <a:gd name="T40" fmla="*/ 65 w 262"/>
                  <a:gd name="T41" fmla="*/ 63 h 140"/>
                  <a:gd name="T42" fmla="*/ 53 w 262"/>
                  <a:gd name="T43" fmla="*/ 44 h 140"/>
                  <a:gd name="T44" fmla="*/ 42 w 262"/>
                  <a:gd name="T45" fmla="*/ 24 h 140"/>
                  <a:gd name="T46" fmla="*/ 30 w 262"/>
                  <a:gd name="T47" fmla="*/ 2 h 140"/>
                  <a:gd name="T48" fmla="*/ 0 w 262"/>
                  <a:gd name="T49" fmla="*/ 16 h 140"/>
                  <a:gd name="T50" fmla="*/ 12 w 262"/>
                  <a:gd name="T51" fmla="*/ 40 h 140"/>
                  <a:gd name="T52" fmla="*/ 24 w 262"/>
                  <a:gd name="T53" fmla="*/ 63 h 140"/>
                  <a:gd name="T54" fmla="*/ 37 w 262"/>
                  <a:gd name="T55" fmla="*/ 83 h 140"/>
                  <a:gd name="T56" fmla="*/ 50 w 262"/>
                  <a:gd name="T57" fmla="*/ 100 h 140"/>
                  <a:gd name="T58" fmla="*/ 65 w 262"/>
                  <a:gd name="T59" fmla="*/ 115 h 140"/>
                  <a:gd name="T60" fmla="*/ 79 w 262"/>
                  <a:gd name="T61" fmla="*/ 126 h 140"/>
                  <a:gd name="T62" fmla="*/ 89 w 262"/>
                  <a:gd name="T63" fmla="*/ 131 h 140"/>
                  <a:gd name="T64" fmla="*/ 97 w 262"/>
                  <a:gd name="T65" fmla="*/ 135 h 140"/>
                  <a:gd name="T66" fmla="*/ 106 w 262"/>
                  <a:gd name="T67" fmla="*/ 138 h 140"/>
                  <a:gd name="T68" fmla="*/ 115 w 262"/>
                  <a:gd name="T69" fmla="*/ 139 h 140"/>
                  <a:gd name="T70" fmla="*/ 125 w 262"/>
                  <a:gd name="T71" fmla="*/ 140 h 140"/>
                  <a:gd name="T72" fmla="*/ 134 w 262"/>
                  <a:gd name="T73" fmla="*/ 139 h 140"/>
                  <a:gd name="T74" fmla="*/ 143 w 262"/>
                  <a:gd name="T75" fmla="*/ 138 h 140"/>
                  <a:gd name="T76" fmla="*/ 153 w 262"/>
                  <a:gd name="T77" fmla="*/ 135 h 140"/>
                  <a:gd name="T78" fmla="*/ 162 w 262"/>
                  <a:gd name="T79" fmla="*/ 131 h 140"/>
                  <a:gd name="T80" fmla="*/ 171 w 262"/>
                  <a:gd name="T81" fmla="*/ 126 h 140"/>
                  <a:gd name="T82" fmla="*/ 181 w 262"/>
                  <a:gd name="T83" fmla="*/ 119 h 140"/>
                  <a:gd name="T84" fmla="*/ 190 w 262"/>
                  <a:gd name="T85" fmla="*/ 112 h 140"/>
                  <a:gd name="T86" fmla="*/ 207 w 262"/>
                  <a:gd name="T87" fmla="*/ 95 h 140"/>
                  <a:gd name="T88" fmla="*/ 226 w 262"/>
                  <a:gd name="T89" fmla="*/ 74 h 140"/>
                  <a:gd name="T90" fmla="*/ 243 w 262"/>
                  <a:gd name="T91" fmla="*/ 48 h 140"/>
                  <a:gd name="T92" fmla="*/ 262 w 262"/>
                  <a:gd name="T93" fmla="*/ 18 h 140"/>
                  <a:gd name="T94" fmla="*/ 262 w 262"/>
                  <a:gd name="T95" fmla="*/ 18 h 140"/>
                  <a:gd name="T96" fmla="*/ 262 w 262"/>
                  <a:gd name="T97" fmla="*/ 18 h 140"/>
                  <a:gd name="T98" fmla="*/ 262 w 262"/>
                  <a:gd name="T99" fmla="*/ 18 h 140"/>
                  <a:gd name="T100" fmla="*/ 262 w 262"/>
                  <a:gd name="T101" fmla="*/ 18 h 140"/>
                  <a:gd name="T102" fmla="*/ 233 w 262"/>
                  <a:gd name="T103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62" h="140">
                    <a:moveTo>
                      <a:pt x="233" y="0"/>
                    </a:moveTo>
                    <a:lnTo>
                      <a:pt x="233" y="0"/>
                    </a:lnTo>
                    <a:lnTo>
                      <a:pt x="215" y="30"/>
                    </a:lnTo>
                    <a:lnTo>
                      <a:pt x="198" y="52"/>
                    </a:lnTo>
                    <a:lnTo>
                      <a:pt x="182" y="71"/>
                    </a:lnTo>
                    <a:lnTo>
                      <a:pt x="167" y="86"/>
                    </a:lnTo>
                    <a:lnTo>
                      <a:pt x="161" y="91"/>
                    </a:lnTo>
                    <a:lnTo>
                      <a:pt x="154" y="96"/>
                    </a:lnTo>
                    <a:lnTo>
                      <a:pt x="147" y="99"/>
                    </a:lnTo>
                    <a:lnTo>
                      <a:pt x="141" y="102"/>
                    </a:lnTo>
                    <a:lnTo>
                      <a:pt x="135" y="104"/>
                    </a:lnTo>
                    <a:lnTo>
                      <a:pt x="130" y="104"/>
                    </a:lnTo>
                    <a:lnTo>
                      <a:pt x="125" y="104"/>
                    </a:lnTo>
                    <a:lnTo>
                      <a:pt x="119" y="104"/>
                    </a:lnTo>
                    <a:lnTo>
                      <a:pt x="114" y="104"/>
                    </a:lnTo>
                    <a:lnTo>
                      <a:pt x="110" y="102"/>
                    </a:lnTo>
                    <a:lnTo>
                      <a:pt x="105" y="100"/>
                    </a:lnTo>
                    <a:lnTo>
                      <a:pt x="99" y="98"/>
                    </a:lnTo>
                    <a:lnTo>
                      <a:pt x="87" y="88"/>
                    </a:lnTo>
                    <a:lnTo>
                      <a:pt x="77" y="78"/>
                    </a:lnTo>
                    <a:lnTo>
                      <a:pt x="65" y="63"/>
                    </a:lnTo>
                    <a:lnTo>
                      <a:pt x="53" y="44"/>
                    </a:lnTo>
                    <a:lnTo>
                      <a:pt x="42" y="24"/>
                    </a:lnTo>
                    <a:lnTo>
                      <a:pt x="30" y="2"/>
                    </a:lnTo>
                    <a:lnTo>
                      <a:pt x="0" y="16"/>
                    </a:lnTo>
                    <a:lnTo>
                      <a:pt x="12" y="40"/>
                    </a:lnTo>
                    <a:lnTo>
                      <a:pt x="24" y="63"/>
                    </a:lnTo>
                    <a:lnTo>
                      <a:pt x="37" y="83"/>
                    </a:lnTo>
                    <a:lnTo>
                      <a:pt x="50" y="100"/>
                    </a:lnTo>
                    <a:lnTo>
                      <a:pt x="65" y="115"/>
                    </a:lnTo>
                    <a:lnTo>
                      <a:pt x="79" y="126"/>
                    </a:lnTo>
                    <a:lnTo>
                      <a:pt x="89" y="131"/>
                    </a:lnTo>
                    <a:lnTo>
                      <a:pt x="97" y="135"/>
                    </a:lnTo>
                    <a:lnTo>
                      <a:pt x="106" y="138"/>
                    </a:lnTo>
                    <a:lnTo>
                      <a:pt x="115" y="139"/>
                    </a:lnTo>
                    <a:lnTo>
                      <a:pt x="125" y="140"/>
                    </a:lnTo>
                    <a:lnTo>
                      <a:pt x="134" y="139"/>
                    </a:lnTo>
                    <a:lnTo>
                      <a:pt x="143" y="138"/>
                    </a:lnTo>
                    <a:lnTo>
                      <a:pt x="153" y="135"/>
                    </a:lnTo>
                    <a:lnTo>
                      <a:pt x="162" y="131"/>
                    </a:lnTo>
                    <a:lnTo>
                      <a:pt x="171" y="126"/>
                    </a:lnTo>
                    <a:lnTo>
                      <a:pt x="181" y="119"/>
                    </a:lnTo>
                    <a:lnTo>
                      <a:pt x="190" y="112"/>
                    </a:lnTo>
                    <a:lnTo>
                      <a:pt x="207" y="95"/>
                    </a:lnTo>
                    <a:lnTo>
                      <a:pt x="226" y="74"/>
                    </a:lnTo>
                    <a:lnTo>
                      <a:pt x="243" y="48"/>
                    </a:lnTo>
                    <a:lnTo>
                      <a:pt x="262" y="18"/>
                    </a:lnTo>
                    <a:lnTo>
                      <a:pt x="262" y="18"/>
                    </a:lnTo>
                    <a:lnTo>
                      <a:pt x="262" y="18"/>
                    </a:lnTo>
                    <a:lnTo>
                      <a:pt x="262" y="18"/>
                    </a:lnTo>
                    <a:lnTo>
                      <a:pt x="262" y="18"/>
                    </a:lnTo>
                    <a:lnTo>
                      <a:pt x="233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29" name="Freeform 301"/>
              <p:cNvSpPr>
                <a:spLocks/>
              </p:cNvSpPr>
              <p:nvPr/>
            </p:nvSpPr>
            <p:spPr bwMode="auto">
              <a:xfrm>
                <a:off x="1157" y="3140"/>
                <a:ext cx="66" cy="35"/>
              </a:xfrm>
              <a:custGeom>
                <a:avLst/>
                <a:gdLst>
                  <a:gd name="T0" fmla="*/ 263 w 263"/>
                  <a:gd name="T1" fmla="*/ 124 h 139"/>
                  <a:gd name="T2" fmla="*/ 262 w 263"/>
                  <a:gd name="T3" fmla="*/ 123 h 139"/>
                  <a:gd name="T4" fmla="*/ 249 w 263"/>
                  <a:gd name="T5" fmla="*/ 96 h 139"/>
                  <a:gd name="T6" fmla="*/ 234 w 263"/>
                  <a:gd name="T7" fmla="*/ 72 h 139"/>
                  <a:gd name="T8" fmla="*/ 219 w 263"/>
                  <a:gd name="T9" fmla="*/ 51 h 139"/>
                  <a:gd name="T10" fmla="*/ 205 w 263"/>
                  <a:gd name="T11" fmla="*/ 33 h 139"/>
                  <a:gd name="T12" fmla="*/ 197 w 263"/>
                  <a:gd name="T13" fmla="*/ 27 h 139"/>
                  <a:gd name="T14" fmla="*/ 189 w 263"/>
                  <a:gd name="T15" fmla="*/ 20 h 139"/>
                  <a:gd name="T16" fmla="*/ 179 w 263"/>
                  <a:gd name="T17" fmla="*/ 13 h 139"/>
                  <a:gd name="T18" fmla="*/ 171 w 263"/>
                  <a:gd name="T19" fmla="*/ 9 h 139"/>
                  <a:gd name="T20" fmla="*/ 162 w 263"/>
                  <a:gd name="T21" fmla="*/ 5 h 139"/>
                  <a:gd name="T22" fmla="*/ 154 w 263"/>
                  <a:gd name="T23" fmla="*/ 3 h 139"/>
                  <a:gd name="T24" fmla="*/ 145 w 263"/>
                  <a:gd name="T25" fmla="*/ 1 h 139"/>
                  <a:gd name="T26" fmla="*/ 136 w 263"/>
                  <a:gd name="T27" fmla="*/ 0 h 139"/>
                  <a:gd name="T28" fmla="*/ 126 w 263"/>
                  <a:gd name="T29" fmla="*/ 1 h 139"/>
                  <a:gd name="T30" fmla="*/ 117 w 263"/>
                  <a:gd name="T31" fmla="*/ 3 h 139"/>
                  <a:gd name="T32" fmla="*/ 108 w 263"/>
                  <a:gd name="T33" fmla="*/ 5 h 139"/>
                  <a:gd name="T34" fmla="*/ 98 w 263"/>
                  <a:gd name="T35" fmla="*/ 9 h 139"/>
                  <a:gd name="T36" fmla="*/ 89 w 263"/>
                  <a:gd name="T37" fmla="*/ 13 h 139"/>
                  <a:gd name="T38" fmla="*/ 81 w 263"/>
                  <a:gd name="T39" fmla="*/ 19 h 139"/>
                  <a:gd name="T40" fmla="*/ 73 w 263"/>
                  <a:gd name="T41" fmla="*/ 25 h 139"/>
                  <a:gd name="T42" fmla="*/ 64 w 263"/>
                  <a:gd name="T43" fmla="*/ 33 h 139"/>
                  <a:gd name="T44" fmla="*/ 48 w 263"/>
                  <a:gd name="T45" fmla="*/ 51 h 139"/>
                  <a:gd name="T46" fmla="*/ 32 w 263"/>
                  <a:gd name="T47" fmla="*/ 71 h 139"/>
                  <a:gd name="T48" fmla="*/ 16 w 263"/>
                  <a:gd name="T49" fmla="*/ 95 h 139"/>
                  <a:gd name="T50" fmla="*/ 0 w 263"/>
                  <a:gd name="T51" fmla="*/ 121 h 139"/>
                  <a:gd name="T52" fmla="*/ 29 w 263"/>
                  <a:gd name="T53" fmla="*/ 139 h 139"/>
                  <a:gd name="T54" fmla="*/ 45 w 263"/>
                  <a:gd name="T55" fmla="*/ 113 h 139"/>
                  <a:gd name="T56" fmla="*/ 60 w 263"/>
                  <a:gd name="T57" fmla="*/ 91 h 139"/>
                  <a:gd name="T58" fmla="*/ 74 w 263"/>
                  <a:gd name="T59" fmla="*/ 73 h 139"/>
                  <a:gd name="T60" fmla="*/ 88 w 263"/>
                  <a:gd name="T61" fmla="*/ 59 h 139"/>
                  <a:gd name="T62" fmla="*/ 94 w 263"/>
                  <a:gd name="T63" fmla="*/ 52 h 139"/>
                  <a:gd name="T64" fmla="*/ 101 w 263"/>
                  <a:gd name="T65" fmla="*/ 48 h 139"/>
                  <a:gd name="T66" fmla="*/ 108 w 263"/>
                  <a:gd name="T67" fmla="*/ 44 h 139"/>
                  <a:gd name="T68" fmla="*/ 113 w 263"/>
                  <a:gd name="T69" fmla="*/ 40 h 139"/>
                  <a:gd name="T70" fmla="*/ 120 w 263"/>
                  <a:gd name="T71" fmla="*/ 37 h 139"/>
                  <a:gd name="T72" fmla="*/ 125 w 263"/>
                  <a:gd name="T73" fmla="*/ 36 h 139"/>
                  <a:gd name="T74" fmla="*/ 130 w 263"/>
                  <a:gd name="T75" fmla="*/ 35 h 139"/>
                  <a:gd name="T76" fmla="*/ 136 w 263"/>
                  <a:gd name="T77" fmla="*/ 35 h 139"/>
                  <a:gd name="T78" fmla="*/ 141 w 263"/>
                  <a:gd name="T79" fmla="*/ 35 h 139"/>
                  <a:gd name="T80" fmla="*/ 145 w 263"/>
                  <a:gd name="T81" fmla="*/ 36 h 139"/>
                  <a:gd name="T82" fmla="*/ 150 w 263"/>
                  <a:gd name="T83" fmla="*/ 37 h 139"/>
                  <a:gd name="T84" fmla="*/ 156 w 263"/>
                  <a:gd name="T85" fmla="*/ 40 h 139"/>
                  <a:gd name="T86" fmla="*/ 162 w 263"/>
                  <a:gd name="T87" fmla="*/ 43 h 139"/>
                  <a:gd name="T88" fmla="*/ 167 w 263"/>
                  <a:gd name="T89" fmla="*/ 47 h 139"/>
                  <a:gd name="T90" fmla="*/ 174 w 263"/>
                  <a:gd name="T91" fmla="*/ 52 h 139"/>
                  <a:gd name="T92" fmla="*/ 179 w 263"/>
                  <a:gd name="T93" fmla="*/ 57 h 139"/>
                  <a:gd name="T94" fmla="*/ 193 w 263"/>
                  <a:gd name="T95" fmla="*/ 72 h 139"/>
                  <a:gd name="T96" fmla="*/ 205 w 263"/>
                  <a:gd name="T97" fmla="*/ 91 h 139"/>
                  <a:gd name="T98" fmla="*/ 218 w 263"/>
                  <a:gd name="T99" fmla="*/ 112 h 139"/>
                  <a:gd name="T100" fmla="*/ 231 w 263"/>
                  <a:gd name="T101" fmla="*/ 137 h 139"/>
                  <a:gd name="T102" fmla="*/ 231 w 263"/>
                  <a:gd name="T103" fmla="*/ 137 h 139"/>
                  <a:gd name="T104" fmla="*/ 263 w 263"/>
                  <a:gd name="T105" fmla="*/ 124 h 139"/>
                  <a:gd name="T106" fmla="*/ 262 w 263"/>
                  <a:gd name="T107" fmla="*/ 123 h 139"/>
                  <a:gd name="T108" fmla="*/ 262 w 263"/>
                  <a:gd name="T109" fmla="*/ 123 h 139"/>
                  <a:gd name="T110" fmla="*/ 263 w 263"/>
                  <a:gd name="T111" fmla="*/ 124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63" h="139">
                    <a:moveTo>
                      <a:pt x="263" y="124"/>
                    </a:moveTo>
                    <a:lnTo>
                      <a:pt x="262" y="123"/>
                    </a:lnTo>
                    <a:lnTo>
                      <a:pt x="249" y="96"/>
                    </a:lnTo>
                    <a:lnTo>
                      <a:pt x="234" y="72"/>
                    </a:lnTo>
                    <a:lnTo>
                      <a:pt x="219" y="51"/>
                    </a:lnTo>
                    <a:lnTo>
                      <a:pt x="205" y="33"/>
                    </a:lnTo>
                    <a:lnTo>
                      <a:pt x="197" y="27"/>
                    </a:lnTo>
                    <a:lnTo>
                      <a:pt x="189" y="20"/>
                    </a:lnTo>
                    <a:lnTo>
                      <a:pt x="179" y="13"/>
                    </a:lnTo>
                    <a:lnTo>
                      <a:pt x="171" y="9"/>
                    </a:lnTo>
                    <a:lnTo>
                      <a:pt x="162" y="5"/>
                    </a:lnTo>
                    <a:lnTo>
                      <a:pt x="154" y="3"/>
                    </a:lnTo>
                    <a:lnTo>
                      <a:pt x="145" y="1"/>
                    </a:lnTo>
                    <a:lnTo>
                      <a:pt x="136" y="0"/>
                    </a:lnTo>
                    <a:lnTo>
                      <a:pt x="126" y="1"/>
                    </a:lnTo>
                    <a:lnTo>
                      <a:pt x="117" y="3"/>
                    </a:lnTo>
                    <a:lnTo>
                      <a:pt x="108" y="5"/>
                    </a:lnTo>
                    <a:lnTo>
                      <a:pt x="98" y="9"/>
                    </a:lnTo>
                    <a:lnTo>
                      <a:pt x="89" y="13"/>
                    </a:lnTo>
                    <a:lnTo>
                      <a:pt x="81" y="19"/>
                    </a:lnTo>
                    <a:lnTo>
                      <a:pt x="73" y="25"/>
                    </a:lnTo>
                    <a:lnTo>
                      <a:pt x="64" y="33"/>
                    </a:lnTo>
                    <a:lnTo>
                      <a:pt x="48" y="51"/>
                    </a:lnTo>
                    <a:lnTo>
                      <a:pt x="32" y="71"/>
                    </a:lnTo>
                    <a:lnTo>
                      <a:pt x="16" y="95"/>
                    </a:lnTo>
                    <a:lnTo>
                      <a:pt x="0" y="121"/>
                    </a:lnTo>
                    <a:lnTo>
                      <a:pt x="29" y="139"/>
                    </a:lnTo>
                    <a:lnTo>
                      <a:pt x="45" y="113"/>
                    </a:lnTo>
                    <a:lnTo>
                      <a:pt x="60" y="91"/>
                    </a:lnTo>
                    <a:lnTo>
                      <a:pt x="74" y="73"/>
                    </a:lnTo>
                    <a:lnTo>
                      <a:pt x="88" y="59"/>
                    </a:lnTo>
                    <a:lnTo>
                      <a:pt x="94" y="52"/>
                    </a:lnTo>
                    <a:lnTo>
                      <a:pt x="101" y="48"/>
                    </a:lnTo>
                    <a:lnTo>
                      <a:pt x="108" y="44"/>
                    </a:lnTo>
                    <a:lnTo>
                      <a:pt x="113" y="40"/>
                    </a:lnTo>
                    <a:lnTo>
                      <a:pt x="120" y="37"/>
                    </a:lnTo>
                    <a:lnTo>
                      <a:pt x="125" y="36"/>
                    </a:lnTo>
                    <a:lnTo>
                      <a:pt x="130" y="35"/>
                    </a:lnTo>
                    <a:lnTo>
                      <a:pt x="136" y="35"/>
                    </a:lnTo>
                    <a:lnTo>
                      <a:pt x="141" y="35"/>
                    </a:lnTo>
                    <a:lnTo>
                      <a:pt x="145" y="36"/>
                    </a:lnTo>
                    <a:lnTo>
                      <a:pt x="150" y="37"/>
                    </a:lnTo>
                    <a:lnTo>
                      <a:pt x="156" y="40"/>
                    </a:lnTo>
                    <a:lnTo>
                      <a:pt x="162" y="43"/>
                    </a:lnTo>
                    <a:lnTo>
                      <a:pt x="167" y="47"/>
                    </a:lnTo>
                    <a:lnTo>
                      <a:pt x="174" y="52"/>
                    </a:lnTo>
                    <a:lnTo>
                      <a:pt x="179" y="57"/>
                    </a:lnTo>
                    <a:lnTo>
                      <a:pt x="193" y="72"/>
                    </a:lnTo>
                    <a:lnTo>
                      <a:pt x="205" y="91"/>
                    </a:lnTo>
                    <a:lnTo>
                      <a:pt x="218" y="112"/>
                    </a:lnTo>
                    <a:lnTo>
                      <a:pt x="231" y="137"/>
                    </a:lnTo>
                    <a:lnTo>
                      <a:pt x="231" y="137"/>
                    </a:lnTo>
                    <a:lnTo>
                      <a:pt x="263" y="124"/>
                    </a:lnTo>
                    <a:lnTo>
                      <a:pt x="262" y="123"/>
                    </a:lnTo>
                    <a:lnTo>
                      <a:pt x="262" y="123"/>
                    </a:lnTo>
                    <a:lnTo>
                      <a:pt x="263" y="12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30" name="Freeform 302"/>
              <p:cNvSpPr>
                <a:spLocks/>
              </p:cNvSpPr>
              <p:nvPr/>
            </p:nvSpPr>
            <p:spPr bwMode="auto">
              <a:xfrm>
                <a:off x="1215" y="3170"/>
                <a:ext cx="66" cy="35"/>
              </a:xfrm>
              <a:custGeom>
                <a:avLst/>
                <a:gdLst>
                  <a:gd name="T0" fmla="*/ 234 w 263"/>
                  <a:gd name="T1" fmla="*/ 0 h 140"/>
                  <a:gd name="T2" fmla="*/ 234 w 263"/>
                  <a:gd name="T3" fmla="*/ 0 h 140"/>
                  <a:gd name="T4" fmla="*/ 215 w 263"/>
                  <a:gd name="T5" fmla="*/ 28 h 140"/>
                  <a:gd name="T6" fmla="*/ 198 w 263"/>
                  <a:gd name="T7" fmla="*/ 52 h 140"/>
                  <a:gd name="T8" fmla="*/ 180 w 263"/>
                  <a:gd name="T9" fmla="*/ 71 h 140"/>
                  <a:gd name="T10" fmla="*/ 164 w 263"/>
                  <a:gd name="T11" fmla="*/ 86 h 140"/>
                  <a:gd name="T12" fmla="*/ 158 w 263"/>
                  <a:gd name="T13" fmla="*/ 91 h 140"/>
                  <a:gd name="T14" fmla="*/ 151 w 263"/>
                  <a:gd name="T15" fmla="*/ 96 h 140"/>
                  <a:gd name="T16" fmla="*/ 144 w 263"/>
                  <a:gd name="T17" fmla="*/ 99 h 140"/>
                  <a:gd name="T18" fmla="*/ 138 w 263"/>
                  <a:gd name="T19" fmla="*/ 102 h 140"/>
                  <a:gd name="T20" fmla="*/ 132 w 263"/>
                  <a:gd name="T21" fmla="*/ 104 h 140"/>
                  <a:gd name="T22" fmla="*/ 127 w 263"/>
                  <a:gd name="T23" fmla="*/ 104 h 140"/>
                  <a:gd name="T24" fmla="*/ 122 w 263"/>
                  <a:gd name="T25" fmla="*/ 104 h 140"/>
                  <a:gd name="T26" fmla="*/ 116 w 263"/>
                  <a:gd name="T27" fmla="*/ 104 h 140"/>
                  <a:gd name="T28" fmla="*/ 111 w 263"/>
                  <a:gd name="T29" fmla="*/ 104 h 140"/>
                  <a:gd name="T30" fmla="*/ 106 w 263"/>
                  <a:gd name="T31" fmla="*/ 102 h 140"/>
                  <a:gd name="T32" fmla="*/ 102 w 263"/>
                  <a:gd name="T33" fmla="*/ 100 h 140"/>
                  <a:gd name="T34" fmla="*/ 96 w 263"/>
                  <a:gd name="T35" fmla="*/ 98 h 140"/>
                  <a:gd name="T36" fmla="*/ 86 w 263"/>
                  <a:gd name="T37" fmla="*/ 88 h 140"/>
                  <a:gd name="T38" fmla="*/ 75 w 263"/>
                  <a:gd name="T39" fmla="*/ 78 h 140"/>
                  <a:gd name="T40" fmla="*/ 63 w 263"/>
                  <a:gd name="T41" fmla="*/ 63 h 140"/>
                  <a:gd name="T42" fmla="*/ 52 w 263"/>
                  <a:gd name="T43" fmla="*/ 46 h 140"/>
                  <a:gd name="T44" fmla="*/ 42 w 263"/>
                  <a:gd name="T45" fmla="*/ 26 h 140"/>
                  <a:gd name="T46" fmla="*/ 32 w 263"/>
                  <a:gd name="T47" fmla="*/ 3 h 140"/>
                  <a:gd name="T48" fmla="*/ 0 w 263"/>
                  <a:gd name="T49" fmla="*/ 16 h 140"/>
                  <a:gd name="T50" fmla="*/ 11 w 263"/>
                  <a:gd name="T51" fmla="*/ 40 h 140"/>
                  <a:gd name="T52" fmla="*/ 23 w 263"/>
                  <a:gd name="T53" fmla="*/ 63 h 140"/>
                  <a:gd name="T54" fmla="*/ 35 w 263"/>
                  <a:gd name="T55" fmla="*/ 83 h 140"/>
                  <a:gd name="T56" fmla="*/ 48 w 263"/>
                  <a:gd name="T57" fmla="*/ 100 h 140"/>
                  <a:gd name="T58" fmla="*/ 62 w 263"/>
                  <a:gd name="T59" fmla="*/ 115 h 140"/>
                  <a:gd name="T60" fmla="*/ 76 w 263"/>
                  <a:gd name="T61" fmla="*/ 126 h 140"/>
                  <a:gd name="T62" fmla="*/ 86 w 263"/>
                  <a:gd name="T63" fmla="*/ 131 h 140"/>
                  <a:gd name="T64" fmla="*/ 94 w 263"/>
                  <a:gd name="T65" fmla="*/ 135 h 140"/>
                  <a:gd name="T66" fmla="*/ 103 w 263"/>
                  <a:gd name="T67" fmla="*/ 138 h 140"/>
                  <a:gd name="T68" fmla="*/ 112 w 263"/>
                  <a:gd name="T69" fmla="*/ 139 h 140"/>
                  <a:gd name="T70" fmla="*/ 122 w 263"/>
                  <a:gd name="T71" fmla="*/ 140 h 140"/>
                  <a:gd name="T72" fmla="*/ 131 w 263"/>
                  <a:gd name="T73" fmla="*/ 139 h 140"/>
                  <a:gd name="T74" fmla="*/ 140 w 263"/>
                  <a:gd name="T75" fmla="*/ 138 h 140"/>
                  <a:gd name="T76" fmla="*/ 150 w 263"/>
                  <a:gd name="T77" fmla="*/ 135 h 140"/>
                  <a:gd name="T78" fmla="*/ 159 w 263"/>
                  <a:gd name="T79" fmla="*/ 131 h 140"/>
                  <a:gd name="T80" fmla="*/ 168 w 263"/>
                  <a:gd name="T81" fmla="*/ 126 h 140"/>
                  <a:gd name="T82" fmla="*/ 178 w 263"/>
                  <a:gd name="T83" fmla="*/ 119 h 140"/>
                  <a:gd name="T84" fmla="*/ 187 w 263"/>
                  <a:gd name="T85" fmla="*/ 112 h 140"/>
                  <a:gd name="T86" fmla="*/ 206 w 263"/>
                  <a:gd name="T87" fmla="*/ 95 h 140"/>
                  <a:gd name="T88" fmla="*/ 224 w 263"/>
                  <a:gd name="T89" fmla="*/ 74 h 140"/>
                  <a:gd name="T90" fmla="*/ 243 w 263"/>
                  <a:gd name="T91" fmla="*/ 48 h 140"/>
                  <a:gd name="T92" fmla="*/ 263 w 263"/>
                  <a:gd name="T93" fmla="*/ 19 h 140"/>
                  <a:gd name="T94" fmla="*/ 263 w 263"/>
                  <a:gd name="T95" fmla="*/ 19 h 140"/>
                  <a:gd name="T96" fmla="*/ 234 w 263"/>
                  <a:gd name="T97" fmla="*/ 0 h 140"/>
                  <a:gd name="T98" fmla="*/ 234 w 263"/>
                  <a:gd name="T99" fmla="*/ 0 h 140"/>
                  <a:gd name="T100" fmla="*/ 234 w 263"/>
                  <a:gd name="T101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63" h="140">
                    <a:moveTo>
                      <a:pt x="234" y="0"/>
                    </a:moveTo>
                    <a:lnTo>
                      <a:pt x="234" y="0"/>
                    </a:lnTo>
                    <a:lnTo>
                      <a:pt x="215" y="28"/>
                    </a:lnTo>
                    <a:lnTo>
                      <a:pt x="198" y="52"/>
                    </a:lnTo>
                    <a:lnTo>
                      <a:pt x="180" y="71"/>
                    </a:lnTo>
                    <a:lnTo>
                      <a:pt x="164" y="86"/>
                    </a:lnTo>
                    <a:lnTo>
                      <a:pt x="158" y="91"/>
                    </a:lnTo>
                    <a:lnTo>
                      <a:pt x="151" y="96"/>
                    </a:lnTo>
                    <a:lnTo>
                      <a:pt x="144" y="99"/>
                    </a:lnTo>
                    <a:lnTo>
                      <a:pt x="138" y="102"/>
                    </a:lnTo>
                    <a:lnTo>
                      <a:pt x="132" y="104"/>
                    </a:lnTo>
                    <a:lnTo>
                      <a:pt x="127" y="104"/>
                    </a:lnTo>
                    <a:lnTo>
                      <a:pt x="122" y="104"/>
                    </a:lnTo>
                    <a:lnTo>
                      <a:pt x="116" y="104"/>
                    </a:lnTo>
                    <a:lnTo>
                      <a:pt x="111" y="104"/>
                    </a:lnTo>
                    <a:lnTo>
                      <a:pt x="106" y="102"/>
                    </a:lnTo>
                    <a:lnTo>
                      <a:pt x="102" y="100"/>
                    </a:lnTo>
                    <a:lnTo>
                      <a:pt x="96" y="98"/>
                    </a:lnTo>
                    <a:lnTo>
                      <a:pt x="86" y="88"/>
                    </a:lnTo>
                    <a:lnTo>
                      <a:pt x="75" y="78"/>
                    </a:lnTo>
                    <a:lnTo>
                      <a:pt x="63" y="63"/>
                    </a:lnTo>
                    <a:lnTo>
                      <a:pt x="52" y="46"/>
                    </a:lnTo>
                    <a:lnTo>
                      <a:pt x="42" y="26"/>
                    </a:lnTo>
                    <a:lnTo>
                      <a:pt x="32" y="3"/>
                    </a:lnTo>
                    <a:lnTo>
                      <a:pt x="0" y="16"/>
                    </a:lnTo>
                    <a:lnTo>
                      <a:pt x="11" y="40"/>
                    </a:lnTo>
                    <a:lnTo>
                      <a:pt x="23" y="63"/>
                    </a:lnTo>
                    <a:lnTo>
                      <a:pt x="35" y="83"/>
                    </a:lnTo>
                    <a:lnTo>
                      <a:pt x="48" y="100"/>
                    </a:lnTo>
                    <a:lnTo>
                      <a:pt x="62" y="115"/>
                    </a:lnTo>
                    <a:lnTo>
                      <a:pt x="76" y="126"/>
                    </a:lnTo>
                    <a:lnTo>
                      <a:pt x="86" y="131"/>
                    </a:lnTo>
                    <a:lnTo>
                      <a:pt x="94" y="135"/>
                    </a:lnTo>
                    <a:lnTo>
                      <a:pt x="103" y="138"/>
                    </a:lnTo>
                    <a:lnTo>
                      <a:pt x="112" y="139"/>
                    </a:lnTo>
                    <a:lnTo>
                      <a:pt x="122" y="140"/>
                    </a:lnTo>
                    <a:lnTo>
                      <a:pt x="131" y="139"/>
                    </a:lnTo>
                    <a:lnTo>
                      <a:pt x="140" y="138"/>
                    </a:lnTo>
                    <a:lnTo>
                      <a:pt x="150" y="135"/>
                    </a:lnTo>
                    <a:lnTo>
                      <a:pt x="159" y="131"/>
                    </a:lnTo>
                    <a:lnTo>
                      <a:pt x="168" y="126"/>
                    </a:lnTo>
                    <a:lnTo>
                      <a:pt x="178" y="119"/>
                    </a:lnTo>
                    <a:lnTo>
                      <a:pt x="187" y="112"/>
                    </a:lnTo>
                    <a:lnTo>
                      <a:pt x="206" y="95"/>
                    </a:lnTo>
                    <a:lnTo>
                      <a:pt x="224" y="74"/>
                    </a:lnTo>
                    <a:lnTo>
                      <a:pt x="243" y="48"/>
                    </a:lnTo>
                    <a:lnTo>
                      <a:pt x="263" y="19"/>
                    </a:lnTo>
                    <a:lnTo>
                      <a:pt x="263" y="19"/>
                    </a:lnTo>
                    <a:lnTo>
                      <a:pt x="234" y="0"/>
                    </a:lnTo>
                    <a:lnTo>
                      <a:pt x="234" y="0"/>
                    </a:lnTo>
                    <a:lnTo>
                      <a:pt x="234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31" name="Freeform 303"/>
              <p:cNvSpPr>
                <a:spLocks/>
              </p:cNvSpPr>
              <p:nvPr/>
            </p:nvSpPr>
            <p:spPr bwMode="auto">
              <a:xfrm>
                <a:off x="1274" y="3140"/>
                <a:ext cx="72" cy="35"/>
              </a:xfrm>
              <a:custGeom>
                <a:avLst/>
                <a:gdLst>
                  <a:gd name="T0" fmla="*/ 290 w 290"/>
                  <a:gd name="T1" fmla="*/ 121 h 140"/>
                  <a:gd name="T2" fmla="*/ 290 w 290"/>
                  <a:gd name="T3" fmla="*/ 123 h 140"/>
                  <a:gd name="T4" fmla="*/ 273 w 290"/>
                  <a:gd name="T5" fmla="*/ 92 h 140"/>
                  <a:gd name="T6" fmla="*/ 255 w 290"/>
                  <a:gd name="T7" fmla="*/ 67 h 140"/>
                  <a:gd name="T8" fmla="*/ 247 w 290"/>
                  <a:gd name="T9" fmla="*/ 55 h 140"/>
                  <a:gd name="T10" fmla="*/ 238 w 290"/>
                  <a:gd name="T11" fmla="*/ 44 h 140"/>
                  <a:gd name="T12" fmla="*/ 230 w 290"/>
                  <a:gd name="T13" fmla="*/ 35 h 140"/>
                  <a:gd name="T14" fmla="*/ 221 w 290"/>
                  <a:gd name="T15" fmla="*/ 27 h 140"/>
                  <a:gd name="T16" fmla="*/ 211 w 290"/>
                  <a:gd name="T17" fmla="*/ 20 h 140"/>
                  <a:gd name="T18" fmla="*/ 202 w 290"/>
                  <a:gd name="T19" fmla="*/ 13 h 140"/>
                  <a:gd name="T20" fmla="*/ 193 w 290"/>
                  <a:gd name="T21" fmla="*/ 9 h 140"/>
                  <a:gd name="T22" fmla="*/ 182 w 290"/>
                  <a:gd name="T23" fmla="*/ 5 h 140"/>
                  <a:gd name="T24" fmla="*/ 173 w 290"/>
                  <a:gd name="T25" fmla="*/ 1 h 140"/>
                  <a:gd name="T26" fmla="*/ 162 w 290"/>
                  <a:gd name="T27" fmla="*/ 0 h 140"/>
                  <a:gd name="T28" fmla="*/ 153 w 290"/>
                  <a:gd name="T29" fmla="*/ 0 h 140"/>
                  <a:gd name="T30" fmla="*/ 142 w 290"/>
                  <a:gd name="T31" fmla="*/ 0 h 140"/>
                  <a:gd name="T32" fmla="*/ 133 w 290"/>
                  <a:gd name="T33" fmla="*/ 1 h 140"/>
                  <a:gd name="T34" fmla="*/ 122 w 290"/>
                  <a:gd name="T35" fmla="*/ 4 h 140"/>
                  <a:gd name="T36" fmla="*/ 113 w 290"/>
                  <a:gd name="T37" fmla="*/ 8 h 140"/>
                  <a:gd name="T38" fmla="*/ 103 w 290"/>
                  <a:gd name="T39" fmla="*/ 13 h 140"/>
                  <a:gd name="T40" fmla="*/ 85 w 290"/>
                  <a:gd name="T41" fmla="*/ 24 h 140"/>
                  <a:gd name="T42" fmla="*/ 67 w 290"/>
                  <a:gd name="T43" fmla="*/ 37 h 140"/>
                  <a:gd name="T44" fmla="*/ 50 w 290"/>
                  <a:gd name="T45" fmla="*/ 55 h 140"/>
                  <a:gd name="T46" fmla="*/ 33 w 290"/>
                  <a:gd name="T47" fmla="*/ 75 h 140"/>
                  <a:gd name="T48" fmla="*/ 17 w 290"/>
                  <a:gd name="T49" fmla="*/ 96 h 140"/>
                  <a:gd name="T50" fmla="*/ 0 w 290"/>
                  <a:gd name="T51" fmla="*/ 121 h 140"/>
                  <a:gd name="T52" fmla="*/ 29 w 290"/>
                  <a:gd name="T53" fmla="*/ 140 h 140"/>
                  <a:gd name="T54" fmla="*/ 45 w 290"/>
                  <a:gd name="T55" fmla="*/ 117 h 140"/>
                  <a:gd name="T56" fmla="*/ 61 w 290"/>
                  <a:gd name="T57" fmla="*/ 96 h 140"/>
                  <a:gd name="T58" fmla="*/ 75 w 290"/>
                  <a:gd name="T59" fmla="*/ 79 h 140"/>
                  <a:gd name="T60" fmla="*/ 91 w 290"/>
                  <a:gd name="T61" fmla="*/ 64 h 140"/>
                  <a:gd name="T62" fmla="*/ 106 w 290"/>
                  <a:gd name="T63" fmla="*/ 52 h 140"/>
                  <a:gd name="T64" fmla="*/ 121 w 290"/>
                  <a:gd name="T65" fmla="*/ 43 h 140"/>
                  <a:gd name="T66" fmla="*/ 126 w 290"/>
                  <a:gd name="T67" fmla="*/ 40 h 140"/>
                  <a:gd name="T68" fmla="*/ 133 w 290"/>
                  <a:gd name="T69" fmla="*/ 37 h 140"/>
                  <a:gd name="T70" fmla="*/ 139 w 290"/>
                  <a:gd name="T71" fmla="*/ 36 h 140"/>
                  <a:gd name="T72" fmla="*/ 146 w 290"/>
                  <a:gd name="T73" fmla="*/ 35 h 140"/>
                  <a:gd name="T74" fmla="*/ 153 w 290"/>
                  <a:gd name="T75" fmla="*/ 35 h 140"/>
                  <a:gd name="T76" fmla="*/ 158 w 290"/>
                  <a:gd name="T77" fmla="*/ 35 h 140"/>
                  <a:gd name="T78" fmla="*/ 165 w 290"/>
                  <a:gd name="T79" fmla="*/ 36 h 140"/>
                  <a:gd name="T80" fmla="*/ 171 w 290"/>
                  <a:gd name="T81" fmla="*/ 37 h 140"/>
                  <a:gd name="T82" fmla="*/ 178 w 290"/>
                  <a:gd name="T83" fmla="*/ 40 h 140"/>
                  <a:gd name="T84" fmla="*/ 185 w 290"/>
                  <a:gd name="T85" fmla="*/ 44 h 140"/>
                  <a:gd name="T86" fmla="*/ 191 w 290"/>
                  <a:gd name="T87" fmla="*/ 48 h 140"/>
                  <a:gd name="T88" fmla="*/ 198 w 290"/>
                  <a:gd name="T89" fmla="*/ 53 h 140"/>
                  <a:gd name="T90" fmla="*/ 205 w 290"/>
                  <a:gd name="T91" fmla="*/ 60 h 140"/>
                  <a:gd name="T92" fmla="*/ 213 w 290"/>
                  <a:gd name="T93" fmla="*/ 68 h 140"/>
                  <a:gd name="T94" fmla="*/ 221 w 290"/>
                  <a:gd name="T95" fmla="*/ 76 h 140"/>
                  <a:gd name="T96" fmla="*/ 227 w 290"/>
                  <a:gd name="T97" fmla="*/ 87 h 140"/>
                  <a:gd name="T98" fmla="*/ 243 w 290"/>
                  <a:gd name="T99" fmla="*/ 109 h 140"/>
                  <a:gd name="T100" fmla="*/ 259 w 290"/>
                  <a:gd name="T101" fmla="*/ 139 h 140"/>
                  <a:gd name="T102" fmla="*/ 259 w 290"/>
                  <a:gd name="T103" fmla="*/ 139 h 140"/>
                  <a:gd name="T104" fmla="*/ 259 w 290"/>
                  <a:gd name="T105" fmla="*/ 139 h 140"/>
                  <a:gd name="T106" fmla="*/ 259 w 290"/>
                  <a:gd name="T107" fmla="*/ 139 h 140"/>
                  <a:gd name="T108" fmla="*/ 259 w 290"/>
                  <a:gd name="T109" fmla="*/ 139 h 140"/>
                  <a:gd name="T110" fmla="*/ 290 w 290"/>
                  <a:gd name="T111" fmla="*/ 121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0" h="140">
                    <a:moveTo>
                      <a:pt x="290" y="121"/>
                    </a:moveTo>
                    <a:lnTo>
                      <a:pt x="290" y="123"/>
                    </a:lnTo>
                    <a:lnTo>
                      <a:pt x="273" y="92"/>
                    </a:lnTo>
                    <a:lnTo>
                      <a:pt x="255" y="67"/>
                    </a:lnTo>
                    <a:lnTo>
                      <a:pt x="247" y="55"/>
                    </a:lnTo>
                    <a:lnTo>
                      <a:pt x="238" y="44"/>
                    </a:lnTo>
                    <a:lnTo>
                      <a:pt x="230" y="35"/>
                    </a:lnTo>
                    <a:lnTo>
                      <a:pt x="221" y="27"/>
                    </a:lnTo>
                    <a:lnTo>
                      <a:pt x="211" y="20"/>
                    </a:lnTo>
                    <a:lnTo>
                      <a:pt x="202" y="13"/>
                    </a:lnTo>
                    <a:lnTo>
                      <a:pt x="193" y="9"/>
                    </a:lnTo>
                    <a:lnTo>
                      <a:pt x="182" y="5"/>
                    </a:lnTo>
                    <a:lnTo>
                      <a:pt x="173" y="1"/>
                    </a:lnTo>
                    <a:lnTo>
                      <a:pt x="162" y="0"/>
                    </a:lnTo>
                    <a:lnTo>
                      <a:pt x="153" y="0"/>
                    </a:lnTo>
                    <a:lnTo>
                      <a:pt x="142" y="0"/>
                    </a:lnTo>
                    <a:lnTo>
                      <a:pt x="133" y="1"/>
                    </a:lnTo>
                    <a:lnTo>
                      <a:pt x="122" y="4"/>
                    </a:lnTo>
                    <a:lnTo>
                      <a:pt x="113" y="8"/>
                    </a:lnTo>
                    <a:lnTo>
                      <a:pt x="103" y="13"/>
                    </a:lnTo>
                    <a:lnTo>
                      <a:pt x="85" y="24"/>
                    </a:lnTo>
                    <a:lnTo>
                      <a:pt x="67" y="37"/>
                    </a:lnTo>
                    <a:lnTo>
                      <a:pt x="50" y="55"/>
                    </a:lnTo>
                    <a:lnTo>
                      <a:pt x="33" y="75"/>
                    </a:lnTo>
                    <a:lnTo>
                      <a:pt x="17" y="96"/>
                    </a:lnTo>
                    <a:lnTo>
                      <a:pt x="0" y="121"/>
                    </a:lnTo>
                    <a:lnTo>
                      <a:pt x="29" y="140"/>
                    </a:lnTo>
                    <a:lnTo>
                      <a:pt x="45" y="117"/>
                    </a:lnTo>
                    <a:lnTo>
                      <a:pt x="61" y="96"/>
                    </a:lnTo>
                    <a:lnTo>
                      <a:pt x="75" y="79"/>
                    </a:lnTo>
                    <a:lnTo>
                      <a:pt x="91" y="64"/>
                    </a:lnTo>
                    <a:lnTo>
                      <a:pt x="106" y="52"/>
                    </a:lnTo>
                    <a:lnTo>
                      <a:pt x="121" y="43"/>
                    </a:lnTo>
                    <a:lnTo>
                      <a:pt x="126" y="40"/>
                    </a:lnTo>
                    <a:lnTo>
                      <a:pt x="133" y="37"/>
                    </a:lnTo>
                    <a:lnTo>
                      <a:pt x="139" y="36"/>
                    </a:lnTo>
                    <a:lnTo>
                      <a:pt x="146" y="35"/>
                    </a:lnTo>
                    <a:lnTo>
                      <a:pt x="153" y="35"/>
                    </a:lnTo>
                    <a:lnTo>
                      <a:pt x="158" y="35"/>
                    </a:lnTo>
                    <a:lnTo>
                      <a:pt x="165" y="36"/>
                    </a:lnTo>
                    <a:lnTo>
                      <a:pt x="171" y="37"/>
                    </a:lnTo>
                    <a:lnTo>
                      <a:pt x="178" y="40"/>
                    </a:lnTo>
                    <a:lnTo>
                      <a:pt x="185" y="44"/>
                    </a:lnTo>
                    <a:lnTo>
                      <a:pt x="191" y="48"/>
                    </a:lnTo>
                    <a:lnTo>
                      <a:pt x="198" y="53"/>
                    </a:lnTo>
                    <a:lnTo>
                      <a:pt x="205" y="60"/>
                    </a:lnTo>
                    <a:lnTo>
                      <a:pt x="213" y="68"/>
                    </a:lnTo>
                    <a:lnTo>
                      <a:pt x="221" y="76"/>
                    </a:lnTo>
                    <a:lnTo>
                      <a:pt x="227" y="87"/>
                    </a:lnTo>
                    <a:lnTo>
                      <a:pt x="243" y="109"/>
                    </a:lnTo>
                    <a:lnTo>
                      <a:pt x="259" y="139"/>
                    </a:lnTo>
                    <a:lnTo>
                      <a:pt x="259" y="139"/>
                    </a:lnTo>
                    <a:lnTo>
                      <a:pt x="259" y="139"/>
                    </a:lnTo>
                    <a:lnTo>
                      <a:pt x="259" y="139"/>
                    </a:lnTo>
                    <a:lnTo>
                      <a:pt x="259" y="139"/>
                    </a:lnTo>
                    <a:lnTo>
                      <a:pt x="290" y="12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32" name="Freeform 304"/>
              <p:cNvSpPr>
                <a:spLocks/>
              </p:cNvSpPr>
              <p:nvPr/>
            </p:nvSpPr>
            <p:spPr bwMode="auto">
              <a:xfrm>
                <a:off x="1339" y="3168"/>
                <a:ext cx="67" cy="36"/>
              </a:xfrm>
              <a:custGeom>
                <a:avLst/>
                <a:gdLst>
                  <a:gd name="T0" fmla="*/ 255 w 269"/>
                  <a:gd name="T1" fmla="*/ 0 h 143"/>
                  <a:gd name="T2" fmla="*/ 239 w 269"/>
                  <a:gd name="T3" fmla="*/ 8 h 143"/>
                  <a:gd name="T4" fmla="*/ 225 w 269"/>
                  <a:gd name="T5" fmla="*/ 34 h 143"/>
                  <a:gd name="T6" fmla="*/ 211 w 269"/>
                  <a:gd name="T7" fmla="*/ 54 h 143"/>
                  <a:gd name="T8" fmla="*/ 196 w 269"/>
                  <a:gd name="T9" fmla="*/ 72 h 143"/>
                  <a:gd name="T10" fmla="*/ 183 w 269"/>
                  <a:gd name="T11" fmla="*/ 86 h 143"/>
                  <a:gd name="T12" fmla="*/ 176 w 269"/>
                  <a:gd name="T13" fmla="*/ 91 h 143"/>
                  <a:gd name="T14" fmla="*/ 169 w 269"/>
                  <a:gd name="T15" fmla="*/ 96 h 143"/>
                  <a:gd name="T16" fmla="*/ 164 w 269"/>
                  <a:gd name="T17" fmla="*/ 100 h 143"/>
                  <a:gd name="T18" fmla="*/ 157 w 269"/>
                  <a:gd name="T19" fmla="*/ 103 h 143"/>
                  <a:gd name="T20" fmla="*/ 152 w 269"/>
                  <a:gd name="T21" fmla="*/ 106 h 143"/>
                  <a:gd name="T22" fmla="*/ 145 w 269"/>
                  <a:gd name="T23" fmla="*/ 107 h 143"/>
                  <a:gd name="T24" fmla="*/ 140 w 269"/>
                  <a:gd name="T25" fmla="*/ 108 h 143"/>
                  <a:gd name="T26" fmla="*/ 135 w 269"/>
                  <a:gd name="T27" fmla="*/ 108 h 143"/>
                  <a:gd name="T28" fmla="*/ 129 w 269"/>
                  <a:gd name="T29" fmla="*/ 108 h 143"/>
                  <a:gd name="T30" fmla="*/ 124 w 269"/>
                  <a:gd name="T31" fmla="*/ 107 h 143"/>
                  <a:gd name="T32" fmla="*/ 117 w 269"/>
                  <a:gd name="T33" fmla="*/ 106 h 143"/>
                  <a:gd name="T34" fmla="*/ 112 w 269"/>
                  <a:gd name="T35" fmla="*/ 103 h 143"/>
                  <a:gd name="T36" fmla="*/ 105 w 269"/>
                  <a:gd name="T37" fmla="*/ 100 h 143"/>
                  <a:gd name="T38" fmla="*/ 100 w 269"/>
                  <a:gd name="T39" fmla="*/ 96 h 143"/>
                  <a:gd name="T40" fmla="*/ 94 w 269"/>
                  <a:gd name="T41" fmla="*/ 91 h 143"/>
                  <a:gd name="T42" fmla="*/ 87 w 269"/>
                  <a:gd name="T43" fmla="*/ 86 h 143"/>
                  <a:gd name="T44" fmla="*/ 74 w 269"/>
                  <a:gd name="T45" fmla="*/ 72 h 143"/>
                  <a:gd name="T46" fmla="*/ 59 w 269"/>
                  <a:gd name="T47" fmla="*/ 54 h 143"/>
                  <a:gd name="T48" fmla="*/ 44 w 269"/>
                  <a:gd name="T49" fmla="*/ 34 h 143"/>
                  <a:gd name="T50" fmla="*/ 31 w 269"/>
                  <a:gd name="T51" fmla="*/ 8 h 143"/>
                  <a:gd name="T52" fmla="*/ 0 w 269"/>
                  <a:gd name="T53" fmla="*/ 26 h 143"/>
                  <a:gd name="T54" fmla="*/ 15 w 269"/>
                  <a:gd name="T55" fmla="*/ 52 h 143"/>
                  <a:gd name="T56" fmla="*/ 31 w 269"/>
                  <a:gd name="T57" fmla="*/ 75 h 143"/>
                  <a:gd name="T58" fmla="*/ 47 w 269"/>
                  <a:gd name="T59" fmla="*/ 95 h 143"/>
                  <a:gd name="T60" fmla="*/ 63 w 269"/>
                  <a:gd name="T61" fmla="*/ 111 h 143"/>
                  <a:gd name="T62" fmla="*/ 72 w 269"/>
                  <a:gd name="T63" fmla="*/ 119 h 143"/>
                  <a:gd name="T64" fmla="*/ 80 w 269"/>
                  <a:gd name="T65" fmla="*/ 124 h 143"/>
                  <a:gd name="T66" fmla="*/ 90 w 269"/>
                  <a:gd name="T67" fmla="*/ 130 h 143"/>
                  <a:gd name="T68" fmla="*/ 98 w 269"/>
                  <a:gd name="T69" fmla="*/ 135 h 143"/>
                  <a:gd name="T70" fmla="*/ 107 w 269"/>
                  <a:gd name="T71" fmla="*/ 138 h 143"/>
                  <a:gd name="T72" fmla="*/ 116 w 269"/>
                  <a:gd name="T73" fmla="*/ 140 h 143"/>
                  <a:gd name="T74" fmla="*/ 125 w 269"/>
                  <a:gd name="T75" fmla="*/ 142 h 143"/>
                  <a:gd name="T76" fmla="*/ 135 w 269"/>
                  <a:gd name="T77" fmla="*/ 143 h 143"/>
                  <a:gd name="T78" fmla="*/ 144 w 269"/>
                  <a:gd name="T79" fmla="*/ 142 h 143"/>
                  <a:gd name="T80" fmla="*/ 153 w 269"/>
                  <a:gd name="T81" fmla="*/ 140 h 143"/>
                  <a:gd name="T82" fmla="*/ 163 w 269"/>
                  <a:gd name="T83" fmla="*/ 138 h 143"/>
                  <a:gd name="T84" fmla="*/ 172 w 269"/>
                  <a:gd name="T85" fmla="*/ 135 h 143"/>
                  <a:gd name="T86" fmla="*/ 180 w 269"/>
                  <a:gd name="T87" fmla="*/ 130 h 143"/>
                  <a:gd name="T88" fmla="*/ 189 w 269"/>
                  <a:gd name="T89" fmla="*/ 124 h 143"/>
                  <a:gd name="T90" fmla="*/ 197 w 269"/>
                  <a:gd name="T91" fmla="*/ 119 h 143"/>
                  <a:gd name="T92" fmla="*/ 207 w 269"/>
                  <a:gd name="T93" fmla="*/ 111 h 143"/>
                  <a:gd name="T94" fmla="*/ 223 w 269"/>
                  <a:gd name="T95" fmla="*/ 95 h 143"/>
                  <a:gd name="T96" fmla="*/ 239 w 269"/>
                  <a:gd name="T97" fmla="*/ 75 h 143"/>
                  <a:gd name="T98" fmla="*/ 255 w 269"/>
                  <a:gd name="T99" fmla="*/ 52 h 143"/>
                  <a:gd name="T100" fmla="*/ 269 w 269"/>
                  <a:gd name="T101" fmla="*/ 26 h 143"/>
                  <a:gd name="T102" fmla="*/ 255 w 269"/>
                  <a:gd name="T103" fmla="*/ 35 h 143"/>
                  <a:gd name="T104" fmla="*/ 255 w 269"/>
                  <a:gd name="T105" fmla="*/ 0 h 143"/>
                  <a:gd name="T106" fmla="*/ 244 w 269"/>
                  <a:gd name="T107" fmla="*/ 0 h 143"/>
                  <a:gd name="T108" fmla="*/ 239 w 269"/>
                  <a:gd name="T109" fmla="*/ 8 h 143"/>
                  <a:gd name="T110" fmla="*/ 255 w 269"/>
                  <a:gd name="T111" fmla="*/ 0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69" h="143">
                    <a:moveTo>
                      <a:pt x="255" y="0"/>
                    </a:moveTo>
                    <a:lnTo>
                      <a:pt x="239" y="8"/>
                    </a:lnTo>
                    <a:lnTo>
                      <a:pt x="225" y="34"/>
                    </a:lnTo>
                    <a:lnTo>
                      <a:pt x="211" y="54"/>
                    </a:lnTo>
                    <a:lnTo>
                      <a:pt x="196" y="72"/>
                    </a:lnTo>
                    <a:lnTo>
                      <a:pt x="183" y="86"/>
                    </a:lnTo>
                    <a:lnTo>
                      <a:pt x="176" y="91"/>
                    </a:lnTo>
                    <a:lnTo>
                      <a:pt x="169" y="96"/>
                    </a:lnTo>
                    <a:lnTo>
                      <a:pt x="164" y="100"/>
                    </a:lnTo>
                    <a:lnTo>
                      <a:pt x="157" y="103"/>
                    </a:lnTo>
                    <a:lnTo>
                      <a:pt x="152" y="106"/>
                    </a:lnTo>
                    <a:lnTo>
                      <a:pt x="145" y="107"/>
                    </a:lnTo>
                    <a:lnTo>
                      <a:pt x="140" y="108"/>
                    </a:lnTo>
                    <a:lnTo>
                      <a:pt x="135" y="108"/>
                    </a:lnTo>
                    <a:lnTo>
                      <a:pt x="129" y="108"/>
                    </a:lnTo>
                    <a:lnTo>
                      <a:pt x="124" y="107"/>
                    </a:lnTo>
                    <a:lnTo>
                      <a:pt x="117" y="106"/>
                    </a:lnTo>
                    <a:lnTo>
                      <a:pt x="112" y="103"/>
                    </a:lnTo>
                    <a:lnTo>
                      <a:pt x="105" y="100"/>
                    </a:lnTo>
                    <a:lnTo>
                      <a:pt x="100" y="96"/>
                    </a:lnTo>
                    <a:lnTo>
                      <a:pt x="94" y="91"/>
                    </a:lnTo>
                    <a:lnTo>
                      <a:pt x="87" y="86"/>
                    </a:lnTo>
                    <a:lnTo>
                      <a:pt x="74" y="72"/>
                    </a:lnTo>
                    <a:lnTo>
                      <a:pt x="59" y="54"/>
                    </a:lnTo>
                    <a:lnTo>
                      <a:pt x="44" y="34"/>
                    </a:lnTo>
                    <a:lnTo>
                      <a:pt x="31" y="8"/>
                    </a:lnTo>
                    <a:lnTo>
                      <a:pt x="0" y="26"/>
                    </a:lnTo>
                    <a:lnTo>
                      <a:pt x="15" y="52"/>
                    </a:lnTo>
                    <a:lnTo>
                      <a:pt x="31" y="75"/>
                    </a:lnTo>
                    <a:lnTo>
                      <a:pt x="47" y="95"/>
                    </a:lnTo>
                    <a:lnTo>
                      <a:pt x="63" y="111"/>
                    </a:lnTo>
                    <a:lnTo>
                      <a:pt x="72" y="119"/>
                    </a:lnTo>
                    <a:lnTo>
                      <a:pt x="80" y="124"/>
                    </a:lnTo>
                    <a:lnTo>
                      <a:pt x="90" y="130"/>
                    </a:lnTo>
                    <a:lnTo>
                      <a:pt x="98" y="135"/>
                    </a:lnTo>
                    <a:lnTo>
                      <a:pt x="107" y="138"/>
                    </a:lnTo>
                    <a:lnTo>
                      <a:pt x="116" y="140"/>
                    </a:lnTo>
                    <a:lnTo>
                      <a:pt x="125" y="142"/>
                    </a:lnTo>
                    <a:lnTo>
                      <a:pt x="135" y="143"/>
                    </a:lnTo>
                    <a:lnTo>
                      <a:pt x="144" y="142"/>
                    </a:lnTo>
                    <a:lnTo>
                      <a:pt x="153" y="140"/>
                    </a:lnTo>
                    <a:lnTo>
                      <a:pt x="163" y="138"/>
                    </a:lnTo>
                    <a:lnTo>
                      <a:pt x="172" y="135"/>
                    </a:lnTo>
                    <a:lnTo>
                      <a:pt x="180" y="130"/>
                    </a:lnTo>
                    <a:lnTo>
                      <a:pt x="189" y="124"/>
                    </a:lnTo>
                    <a:lnTo>
                      <a:pt x="197" y="119"/>
                    </a:lnTo>
                    <a:lnTo>
                      <a:pt x="207" y="111"/>
                    </a:lnTo>
                    <a:lnTo>
                      <a:pt x="223" y="95"/>
                    </a:lnTo>
                    <a:lnTo>
                      <a:pt x="239" y="75"/>
                    </a:lnTo>
                    <a:lnTo>
                      <a:pt x="255" y="52"/>
                    </a:lnTo>
                    <a:lnTo>
                      <a:pt x="269" y="26"/>
                    </a:lnTo>
                    <a:lnTo>
                      <a:pt x="255" y="35"/>
                    </a:lnTo>
                    <a:lnTo>
                      <a:pt x="255" y="0"/>
                    </a:lnTo>
                    <a:lnTo>
                      <a:pt x="244" y="0"/>
                    </a:lnTo>
                    <a:lnTo>
                      <a:pt x="239" y="8"/>
                    </a:lnTo>
                    <a:lnTo>
                      <a:pt x="255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33" name="Rectangle 305"/>
              <p:cNvSpPr>
                <a:spLocks noChangeArrowheads="1"/>
              </p:cNvSpPr>
              <p:nvPr/>
            </p:nvSpPr>
            <p:spPr bwMode="auto">
              <a:xfrm>
                <a:off x="1402" y="3168"/>
                <a:ext cx="67" cy="9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34" name="Freeform 306"/>
              <p:cNvSpPr>
                <a:spLocks/>
              </p:cNvSpPr>
              <p:nvPr/>
            </p:nvSpPr>
            <p:spPr bwMode="auto">
              <a:xfrm>
                <a:off x="1439" y="3147"/>
                <a:ext cx="39" cy="29"/>
              </a:xfrm>
              <a:custGeom>
                <a:avLst/>
                <a:gdLst>
                  <a:gd name="T0" fmla="*/ 155 w 155"/>
                  <a:gd name="T1" fmla="*/ 118 h 118"/>
                  <a:gd name="T2" fmla="*/ 155 w 155"/>
                  <a:gd name="T3" fmla="*/ 89 h 118"/>
                  <a:gd name="T4" fmla="*/ 18 w 155"/>
                  <a:gd name="T5" fmla="*/ 0 h 118"/>
                  <a:gd name="T6" fmla="*/ 0 w 155"/>
                  <a:gd name="T7" fmla="*/ 29 h 118"/>
                  <a:gd name="T8" fmla="*/ 137 w 155"/>
                  <a:gd name="T9" fmla="*/ 118 h 118"/>
                  <a:gd name="T10" fmla="*/ 137 w 155"/>
                  <a:gd name="T11" fmla="*/ 89 h 118"/>
                  <a:gd name="T12" fmla="*/ 155 w 155"/>
                  <a:gd name="T13" fmla="*/ 118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5" h="118">
                    <a:moveTo>
                      <a:pt x="155" y="118"/>
                    </a:moveTo>
                    <a:lnTo>
                      <a:pt x="155" y="89"/>
                    </a:lnTo>
                    <a:lnTo>
                      <a:pt x="18" y="0"/>
                    </a:lnTo>
                    <a:lnTo>
                      <a:pt x="0" y="29"/>
                    </a:lnTo>
                    <a:lnTo>
                      <a:pt x="137" y="118"/>
                    </a:lnTo>
                    <a:lnTo>
                      <a:pt x="137" y="89"/>
                    </a:lnTo>
                    <a:lnTo>
                      <a:pt x="155" y="11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35" name="Freeform 307"/>
              <p:cNvSpPr>
                <a:spLocks/>
              </p:cNvSpPr>
              <p:nvPr/>
            </p:nvSpPr>
            <p:spPr bwMode="auto">
              <a:xfrm>
                <a:off x="1478" y="3169"/>
                <a:ext cx="6" cy="7"/>
              </a:xfrm>
              <a:custGeom>
                <a:avLst/>
                <a:gdLst>
                  <a:gd name="T0" fmla="*/ 0 w 23"/>
                  <a:gd name="T1" fmla="*/ 29 h 29"/>
                  <a:gd name="T2" fmla="*/ 23 w 23"/>
                  <a:gd name="T3" fmla="*/ 15 h 29"/>
                  <a:gd name="T4" fmla="*/ 0 w 23"/>
                  <a:gd name="T5" fmla="*/ 0 h 29"/>
                  <a:gd name="T6" fmla="*/ 0 w 23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" h="29">
                    <a:moveTo>
                      <a:pt x="0" y="29"/>
                    </a:moveTo>
                    <a:lnTo>
                      <a:pt x="23" y="15"/>
                    </a:lnTo>
                    <a:lnTo>
                      <a:pt x="0" y="0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36" name="Freeform 308"/>
              <p:cNvSpPr>
                <a:spLocks/>
              </p:cNvSpPr>
              <p:nvPr/>
            </p:nvSpPr>
            <p:spPr bwMode="auto">
              <a:xfrm>
                <a:off x="1439" y="3169"/>
                <a:ext cx="39" cy="30"/>
              </a:xfrm>
              <a:custGeom>
                <a:avLst/>
                <a:gdLst>
                  <a:gd name="T0" fmla="*/ 9 w 155"/>
                  <a:gd name="T1" fmla="*/ 104 h 119"/>
                  <a:gd name="T2" fmla="*/ 18 w 155"/>
                  <a:gd name="T3" fmla="*/ 119 h 119"/>
                  <a:gd name="T4" fmla="*/ 155 w 155"/>
                  <a:gd name="T5" fmla="*/ 29 h 119"/>
                  <a:gd name="T6" fmla="*/ 137 w 155"/>
                  <a:gd name="T7" fmla="*/ 0 h 119"/>
                  <a:gd name="T8" fmla="*/ 0 w 155"/>
                  <a:gd name="T9" fmla="*/ 89 h 119"/>
                  <a:gd name="T10" fmla="*/ 9 w 155"/>
                  <a:gd name="T11" fmla="*/ 104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5" h="119">
                    <a:moveTo>
                      <a:pt x="9" y="104"/>
                    </a:moveTo>
                    <a:lnTo>
                      <a:pt x="18" y="119"/>
                    </a:lnTo>
                    <a:lnTo>
                      <a:pt x="155" y="29"/>
                    </a:lnTo>
                    <a:lnTo>
                      <a:pt x="137" y="0"/>
                    </a:lnTo>
                    <a:lnTo>
                      <a:pt x="0" y="89"/>
                    </a:lnTo>
                    <a:lnTo>
                      <a:pt x="9" y="10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37" name="Freeform 309"/>
              <p:cNvSpPr>
                <a:spLocks/>
              </p:cNvSpPr>
              <p:nvPr/>
            </p:nvSpPr>
            <p:spPr bwMode="auto">
              <a:xfrm>
                <a:off x="983" y="3215"/>
                <a:ext cx="68" cy="35"/>
              </a:xfrm>
              <a:custGeom>
                <a:avLst/>
                <a:gdLst>
                  <a:gd name="T0" fmla="*/ 241 w 272"/>
                  <a:gd name="T1" fmla="*/ 1 h 138"/>
                  <a:gd name="T2" fmla="*/ 241 w 272"/>
                  <a:gd name="T3" fmla="*/ 0 h 138"/>
                  <a:gd name="T4" fmla="*/ 225 w 272"/>
                  <a:gd name="T5" fmla="*/ 25 h 138"/>
                  <a:gd name="T6" fmla="*/ 208 w 272"/>
                  <a:gd name="T7" fmla="*/ 48 h 138"/>
                  <a:gd name="T8" fmla="*/ 194 w 272"/>
                  <a:gd name="T9" fmla="*/ 65 h 138"/>
                  <a:gd name="T10" fmla="*/ 178 w 272"/>
                  <a:gd name="T11" fmla="*/ 81 h 138"/>
                  <a:gd name="T12" fmla="*/ 171 w 272"/>
                  <a:gd name="T13" fmla="*/ 86 h 138"/>
                  <a:gd name="T14" fmla="*/ 164 w 272"/>
                  <a:gd name="T15" fmla="*/ 92 h 138"/>
                  <a:gd name="T16" fmla="*/ 158 w 272"/>
                  <a:gd name="T17" fmla="*/ 96 h 138"/>
                  <a:gd name="T18" fmla="*/ 151 w 272"/>
                  <a:gd name="T19" fmla="*/ 98 h 138"/>
                  <a:gd name="T20" fmla="*/ 144 w 272"/>
                  <a:gd name="T21" fmla="*/ 101 h 138"/>
                  <a:gd name="T22" fmla="*/ 139 w 272"/>
                  <a:gd name="T23" fmla="*/ 102 h 138"/>
                  <a:gd name="T24" fmla="*/ 134 w 272"/>
                  <a:gd name="T25" fmla="*/ 104 h 138"/>
                  <a:gd name="T26" fmla="*/ 127 w 272"/>
                  <a:gd name="T27" fmla="*/ 104 h 138"/>
                  <a:gd name="T28" fmla="*/ 122 w 272"/>
                  <a:gd name="T29" fmla="*/ 104 h 138"/>
                  <a:gd name="T30" fmla="*/ 116 w 272"/>
                  <a:gd name="T31" fmla="*/ 102 h 138"/>
                  <a:gd name="T32" fmla="*/ 111 w 272"/>
                  <a:gd name="T33" fmla="*/ 101 h 138"/>
                  <a:gd name="T34" fmla="*/ 106 w 272"/>
                  <a:gd name="T35" fmla="*/ 98 h 138"/>
                  <a:gd name="T36" fmla="*/ 100 w 272"/>
                  <a:gd name="T37" fmla="*/ 96 h 138"/>
                  <a:gd name="T38" fmla="*/ 95 w 272"/>
                  <a:gd name="T39" fmla="*/ 92 h 138"/>
                  <a:gd name="T40" fmla="*/ 88 w 272"/>
                  <a:gd name="T41" fmla="*/ 86 h 138"/>
                  <a:gd name="T42" fmla="*/ 83 w 272"/>
                  <a:gd name="T43" fmla="*/ 81 h 138"/>
                  <a:gd name="T44" fmla="*/ 70 w 272"/>
                  <a:gd name="T45" fmla="*/ 66 h 138"/>
                  <a:gd name="T46" fmla="*/ 58 w 272"/>
                  <a:gd name="T47" fmla="*/ 49 h 138"/>
                  <a:gd name="T48" fmla="*/ 46 w 272"/>
                  <a:gd name="T49" fmla="*/ 28 h 138"/>
                  <a:gd name="T50" fmla="*/ 32 w 272"/>
                  <a:gd name="T51" fmla="*/ 1 h 138"/>
                  <a:gd name="T52" fmla="*/ 0 w 272"/>
                  <a:gd name="T53" fmla="*/ 16 h 138"/>
                  <a:gd name="T54" fmla="*/ 14 w 272"/>
                  <a:gd name="T55" fmla="*/ 44 h 138"/>
                  <a:gd name="T56" fmla="*/ 28 w 272"/>
                  <a:gd name="T57" fmla="*/ 68 h 138"/>
                  <a:gd name="T58" fmla="*/ 43 w 272"/>
                  <a:gd name="T59" fmla="*/ 88 h 138"/>
                  <a:gd name="T60" fmla="*/ 58 w 272"/>
                  <a:gd name="T61" fmla="*/ 105 h 138"/>
                  <a:gd name="T62" fmla="*/ 66 w 272"/>
                  <a:gd name="T63" fmla="*/ 113 h 138"/>
                  <a:gd name="T64" fmla="*/ 74 w 272"/>
                  <a:gd name="T65" fmla="*/ 120 h 138"/>
                  <a:gd name="T66" fmla="*/ 82 w 272"/>
                  <a:gd name="T67" fmla="*/ 125 h 138"/>
                  <a:gd name="T68" fmla="*/ 91 w 272"/>
                  <a:gd name="T69" fmla="*/ 130 h 138"/>
                  <a:gd name="T70" fmla="*/ 99 w 272"/>
                  <a:gd name="T71" fmla="*/ 134 h 138"/>
                  <a:gd name="T72" fmla="*/ 108 w 272"/>
                  <a:gd name="T73" fmla="*/ 137 h 138"/>
                  <a:gd name="T74" fmla="*/ 118 w 272"/>
                  <a:gd name="T75" fmla="*/ 138 h 138"/>
                  <a:gd name="T76" fmla="*/ 127 w 272"/>
                  <a:gd name="T77" fmla="*/ 138 h 138"/>
                  <a:gd name="T78" fmla="*/ 138 w 272"/>
                  <a:gd name="T79" fmla="*/ 138 h 138"/>
                  <a:gd name="T80" fmla="*/ 147 w 272"/>
                  <a:gd name="T81" fmla="*/ 137 h 138"/>
                  <a:gd name="T82" fmla="*/ 156 w 272"/>
                  <a:gd name="T83" fmla="*/ 134 h 138"/>
                  <a:gd name="T84" fmla="*/ 166 w 272"/>
                  <a:gd name="T85" fmla="*/ 130 h 138"/>
                  <a:gd name="T86" fmla="*/ 175 w 272"/>
                  <a:gd name="T87" fmla="*/ 125 h 138"/>
                  <a:gd name="T88" fmla="*/ 183 w 272"/>
                  <a:gd name="T89" fmla="*/ 120 h 138"/>
                  <a:gd name="T90" fmla="*/ 192 w 272"/>
                  <a:gd name="T91" fmla="*/ 113 h 138"/>
                  <a:gd name="T92" fmla="*/ 201 w 272"/>
                  <a:gd name="T93" fmla="*/ 106 h 138"/>
                  <a:gd name="T94" fmla="*/ 219 w 272"/>
                  <a:gd name="T95" fmla="*/ 89 h 138"/>
                  <a:gd name="T96" fmla="*/ 236 w 272"/>
                  <a:gd name="T97" fmla="*/ 69 h 138"/>
                  <a:gd name="T98" fmla="*/ 253 w 272"/>
                  <a:gd name="T99" fmla="*/ 45 h 138"/>
                  <a:gd name="T100" fmla="*/ 271 w 272"/>
                  <a:gd name="T101" fmla="*/ 19 h 138"/>
                  <a:gd name="T102" fmla="*/ 272 w 272"/>
                  <a:gd name="T103" fmla="*/ 17 h 138"/>
                  <a:gd name="T104" fmla="*/ 271 w 272"/>
                  <a:gd name="T105" fmla="*/ 19 h 138"/>
                  <a:gd name="T106" fmla="*/ 271 w 272"/>
                  <a:gd name="T107" fmla="*/ 17 h 138"/>
                  <a:gd name="T108" fmla="*/ 272 w 272"/>
                  <a:gd name="T109" fmla="*/ 17 h 138"/>
                  <a:gd name="T110" fmla="*/ 241 w 272"/>
                  <a:gd name="T111" fmla="*/ 1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72" h="138">
                    <a:moveTo>
                      <a:pt x="241" y="1"/>
                    </a:moveTo>
                    <a:lnTo>
                      <a:pt x="241" y="0"/>
                    </a:lnTo>
                    <a:lnTo>
                      <a:pt x="225" y="25"/>
                    </a:lnTo>
                    <a:lnTo>
                      <a:pt x="208" y="48"/>
                    </a:lnTo>
                    <a:lnTo>
                      <a:pt x="194" y="65"/>
                    </a:lnTo>
                    <a:lnTo>
                      <a:pt x="178" y="81"/>
                    </a:lnTo>
                    <a:lnTo>
                      <a:pt x="171" y="86"/>
                    </a:lnTo>
                    <a:lnTo>
                      <a:pt x="164" y="92"/>
                    </a:lnTo>
                    <a:lnTo>
                      <a:pt x="158" y="96"/>
                    </a:lnTo>
                    <a:lnTo>
                      <a:pt x="151" y="98"/>
                    </a:lnTo>
                    <a:lnTo>
                      <a:pt x="144" y="101"/>
                    </a:lnTo>
                    <a:lnTo>
                      <a:pt x="139" y="102"/>
                    </a:lnTo>
                    <a:lnTo>
                      <a:pt x="134" y="104"/>
                    </a:lnTo>
                    <a:lnTo>
                      <a:pt x="127" y="104"/>
                    </a:lnTo>
                    <a:lnTo>
                      <a:pt x="122" y="104"/>
                    </a:lnTo>
                    <a:lnTo>
                      <a:pt x="116" y="102"/>
                    </a:lnTo>
                    <a:lnTo>
                      <a:pt x="111" y="101"/>
                    </a:lnTo>
                    <a:lnTo>
                      <a:pt x="106" y="98"/>
                    </a:lnTo>
                    <a:lnTo>
                      <a:pt x="100" y="96"/>
                    </a:lnTo>
                    <a:lnTo>
                      <a:pt x="95" y="92"/>
                    </a:lnTo>
                    <a:lnTo>
                      <a:pt x="88" y="86"/>
                    </a:lnTo>
                    <a:lnTo>
                      <a:pt x="83" y="81"/>
                    </a:lnTo>
                    <a:lnTo>
                      <a:pt x="70" y="66"/>
                    </a:lnTo>
                    <a:lnTo>
                      <a:pt x="58" y="49"/>
                    </a:lnTo>
                    <a:lnTo>
                      <a:pt x="46" y="28"/>
                    </a:lnTo>
                    <a:lnTo>
                      <a:pt x="32" y="1"/>
                    </a:lnTo>
                    <a:lnTo>
                      <a:pt x="0" y="16"/>
                    </a:lnTo>
                    <a:lnTo>
                      <a:pt x="14" y="44"/>
                    </a:lnTo>
                    <a:lnTo>
                      <a:pt x="28" y="68"/>
                    </a:lnTo>
                    <a:lnTo>
                      <a:pt x="43" y="88"/>
                    </a:lnTo>
                    <a:lnTo>
                      <a:pt x="58" y="105"/>
                    </a:lnTo>
                    <a:lnTo>
                      <a:pt x="66" y="113"/>
                    </a:lnTo>
                    <a:lnTo>
                      <a:pt x="74" y="120"/>
                    </a:lnTo>
                    <a:lnTo>
                      <a:pt x="82" y="125"/>
                    </a:lnTo>
                    <a:lnTo>
                      <a:pt x="91" y="130"/>
                    </a:lnTo>
                    <a:lnTo>
                      <a:pt x="99" y="134"/>
                    </a:lnTo>
                    <a:lnTo>
                      <a:pt x="108" y="137"/>
                    </a:lnTo>
                    <a:lnTo>
                      <a:pt x="118" y="138"/>
                    </a:lnTo>
                    <a:lnTo>
                      <a:pt x="127" y="138"/>
                    </a:lnTo>
                    <a:lnTo>
                      <a:pt x="138" y="138"/>
                    </a:lnTo>
                    <a:lnTo>
                      <a:pt x="147" y="137"/>
                    </a:lnTo>
                    <a:lnTo>
                      <a:pt x="156" y="134"/>
                    </a:lnTo>
                    <a:lnTo>
                      <a:pt x="166" y="130"/>
                    </a:lnTo>
                    <a:lnTo>
                      <a:pt x="175" y="125"/>
                    </a:lnTo>
                    <a:lnTo>
                      <a:pt x="183" y="120"/>
                    </a:lnTo>
                    <a:lnTo>
                      <a:pt x="192" y="113"/>
                    </a:lnTo>
                    <a:lnTo>
                      <a:pt x="201" y="106"/>
                    </a:lnTo>
                    <a:lnTo>
                      <a:pt x="219" y="89"/>
                    </a:lnTo>
                    <a:lnTo>
                      <a:pt x="236" y="69"/>
                    </a:lnTo>
                    <a:lnTo>
                      <a:pt x="253" y="45"/>
                    </a:lnTo>
                    <a:lnTo>
                      <a:pt x="271" y="19"/>
                    </a:lnTo>
                    <a:lnTo>
                      <a:pt x="272" y="17"/>
                    </a:lnTo>
                    <a:lnTo>
                      <a:pt x="271" y="19"/>
                    </a:lnTo>
                    <a:lnTo>
                      <a:pt x="271" y="17"/>
                    </a:lnTo>
                    <a:lnTo>
                      <a:pt x="272" y="17"/>
                    </a:lnTo>
                    <a:lnTo>
                      <a:pt x="241" y="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38" name="Freeform 310"/>
              <p:cNvSpPr>
                <a:spLocks/>
              </p:cNvSpPr>
              <p:nvPr/>
            </p:nvSpPr>
            <p:spPr bwMode="auto">
              <a:xfrm>
                <a:off x="1043" y="3185"/>
                <a:ext cx="64" cy="34"/>
              </a:xfrm>
              <a:custGeom>
                <a:avLst/>
                <a:gdLst>
                  <a:gd name="T0" fmla="*/ 256 w 256"/>
                  <a:gd name="T1" fmla="*/ 122 h 138"/>
                  <a:gd name="T2" fmla="*/ 256 w 256"/>
                  <a:gd name="T3" fmla="*/ 122 h 138"/>
                  <a:gd name="T4" fmla="*/ 243 w 256"/>
                  <a:gd name="T5" fmla="*/ 96 h 138"/>
                  <a:gd name="T6" fmla="*/ 230 w 256"/>
                  <a:gd name="T7" fmla="*/ 72 h 138"/>
                  <a:gd name="T8" fmla="*/ 215 w 256"/>
                  <a:gd name="T9" fmla="*/ 50 h 138"/>
                  <a:gd name="T10" fmla="*/ 200 w 256"/>
                  <a:gd name="T11" fmla="*/ 34 h 138"/>
                  <a:gd name="T12" fmla="*/ 192 w 256"/>
                  <a:gd name="T13" fmla="*/ 26 h 138"/>
                  <a:gd name="T14" fmla="*/ 184 w 256"/>
                  <a:gd name="T15" fmla="*/ 20 h 138"/>
                  <a:gd name="T16" fmla="*/ 176 w 256"/>
                  <a:gd name="T17" fmla="*/ 14 h 138"/>
                  <a:gd name="T18" fmla="*/ 168 w 256"/>
                  <a:gd name="T19" fmla="*/ 9 h 138"/>
                  <a:gd name="T20" fmla="*/ 160 w 256"/>
                  <a:gd name="T21" fmla="*/ 5 h 138"/>
                  <a:gd name="T22" fmla="*/ 151 w 256"/>
                  <a:gd name="T23" fmla="*/ 2 h 138"/>
                  <a:gd name="T24" fmla="*/ 142 w 256"/>
                  <a:gd name="T25" fmla="*/ 1 h 138"/>
                  <a:gd name="T26" fmla="*/ 132 w 256"/>
                  <a:gd name="T27" fmla="*/ 0 h 138"/>
                  <a:gd name="T28" fmla="*/ 123 w 256"/>
                  <a:gd name="T29" fmla="*/ 1 h 138"/>
                  <a:gd name="T30" fmla="*/ 114 w 256"/>
                  <a:gd name="T31" fmla="*/ 2 h 138"/>
                  <a:gd name="T32" fmla="*/ 106 w 256"/>
                  <a:gd name="T33" fmla="*/ 5 h 138"/>
                  <a:gd name="T34" fmla="*/ 96 w 256"/>
                  <a:gd name="T35" fmla="*/ 9 h 138"/>
                  <a:gd name="T36" fmla="*/ 88 w 256"/>
                  <a:gd name="T37" fmla="*/ 13 h 138"/>
                  <a:gd name="T38" fmla="*/ 79 w 256"/>
                  <a:gd name="T39" fmla="*/ 20 h 138"/>
                  <a:gd name="T40" fmla="*/ 71 w 256"/>
                  <a:gd name="T41" fmla="*/ 26 h 138"/>
                  <a:gd name="T42" fmla="*/ 63 w 256"/>
                  <a:gd name="T43" fmla="*/ 33 h 138"/>
                  <a:gd name="T44" fmla="*/ 47 w 256"/>
                  <a:gd name="T45" fmla="*/ 50 h 138"/>
                  <a:gd name="T46" fmla="*/ 31 w 256"/>
                  <a:gd name="T47" fmla="*/ 70 h 138"/>
                  <a:gd name="T48" fmla="*/ 15 w 256"/>
                  <a:gd name="T49" fmla="*/ 94 h 138"/>
                  <a:gd name="T50" fmla="*/ 0 w 256"/>
                  <a:gd name="T51" fmla="*/ 122 h 138"/>
                  <a:gd name="T52" fmla="*/ 31 w 256"/>
                  <a:gd name="T53" fmla="*/ 138 h 138"/>
                  <a:gd name="T54" fmla="*/ 46 w 256"/>
                  <a:gd name="T55" fmla="*/ 113 h 138"/>
                  <a:gd name="T56" fmla="*/ 59 w 256"/>
                  <a:gd name="T57" fmla="*/ 90 h 138"/>
                  <a:gd name="T58" fmla="*/ 74 w 256"/>
                  <a:gd name="T59" fmla="*/ 73 h 138"/>
                  <a:gd name="T60" fmla="*/ 87 w 256"/>
                  <a:gd name="T61" fmla="*/ 58 h 138"/>
                  <a:gd name="T62" fmla="*/ 94 w 256"/>
                  <a:gd name="T63" fmla="*/ 52 h 138"/>
                  <a:gd name="T64" fmla="*/ 100 w 256"/>
                  <a:gd name="T65" fmla="*/ 48 h 138"/>
                  <a:gd name="T66" fmla="*/ 106 w 256"/>
                  <a:gd name="T67" fmla="*/ 44 h 138"/>
                  <a:gd name="T68" fmla="*/ 111 w 256"/>
                  <a:gd name="T69" fmla="*/ 40 h 138"/>
                  <a:gd name="T70" fmla="*/ 118 w 256"/>
                  <a:gd name="T71" fmla="*/ 38 h 138"/>
                  <a:gd name="T72" fmla="*/ 123 w 256"/>
                  <a:gd name="T73" fmla="*/ 36 h 138"/>
                  <a:gd name="T74" fmla="*/ 127 w 256"/>
                  <a:gd name="T75" fmla="*/ 36 h 138"/>
                  <a:gd name="T76" fmla="*/ 132 w 256"/>
                  <a:gd name="T77" fmla="*/ 34 h 138"/>
                  <a:gd name="T78" fmla="*/ 138 w 256"/>
                  <a:gd name="T79" fmla="*/ 36 h 138"/>
                  <a:gd name="T80" fmla="*/ 142 w 256"/>
                  <a:gd name="T81" fmla="*/ 36 h 138"/>
                  <a:gd name="T82" fmla="*/ 147 w 256"/>
                  <a:gd name="T83" fmla="*/ 37 h 138"/>
                  <a:gd name="T84" fmla="*/ 152 w 256"/>
                  <a:gd name="T85" fmla="*/ 40 h 138"/>
                  <a:gd name="T86" fmla="*/ 158 w 256"/>
                  <a:gd name="T87" fmla="*/ 44 h 138"/>
                  <a:gd name="T88" fmla="*/ 163 w 256"/>
                  <a:gd name="T89" fmla="*/ 48 h 138"/>
                  <a:gd name="T90" fmla="*/ 170 w 256"/>
                  <a:gd name="T91" fmla="*/ 52 h 138"/>
                  <a:gd name="T92" fmla="*/ 175 w 256"/>
                  <a:gd name="T93" fmla="*/ 57 h 138"/>
                  <a:gd name="T94" fmla="*/ 187 w 256"/>
                  <a:gd name="T95" fmla="*/ 72 h 138"/>
                  <a:gd name="T96" fmla="*/ 200 w 256"/>
                  <a:gd name="T97" fmla="*/ 90 h 138"/>
                  <a:gd name="T98" fmla="*/ 212 w 256"/>
                  <a:gd name="T99" fmla="*/ 112 h 138"/>
                  <a:gd name="T100" fmla="*/ 226 w 256"/>
                  <a:gd name="T101" fmla="*/ 137 h 138"/>
                  <a:gd name="T102" fmla="*/ 226 w 256"/>
                  <a:gd name="T103" fmla="*/ 137 h 138"/>
                  <a:gd name="T104" fmla="*/ 226 w 256"/>
                  <a:gd name="T105" fmla="*/ 137 h 138"/>
                  <a:gd name="T106" fmla="*/ 226 w 256"/>
                  <a:gd name="T107" fmla="*/ 137 h 138"/>
                  <a:gd name="T108" fmla="*/ 226 w 256"/>
                  <a:gd name="T109" fmla="*/ 137 h 138"/>
                  <a:gd name="T110" fmla="*/ 256 w 256"/>
                  <a:gd name="T111" fmla="*/ 122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56" h="138">
                    <a:moveTo>
                      <a:pt x="256" y="122"/>
                    </a:moveTo>
                    <a:lnTo>
                      <a:pt x="256" y="122"/>
                    </a:lnTo>
                    <a:lnTo>
                      <a:pt x="243" y="96"/>
                    </a:lnTo>
                    <a:lnTo>
                      <a:pt x="230" y="72"/>
                    </a:lnTo>
                    <a:lnTo>
                      <a:pt x="215" y="50"/>
                    </a:lnTo>
                    <a:lnTo>
                      <a:pt x="200" y="34"/>
                    </a:lnTo>
                    <a:lnTo>
                      <a:pt x="192" y="26"/>
                    </a:lnTo>
                    <a:lnTo>
                      <a:pt x="184" y="20"/>
                    </a:lnTo>
                    <a:lnTo>
                      <a:pt x="176" y="14"/>
                    </a:lnTo>
                    <a:lnTo>
                      <a:pt x="168" y="9"/>
                    </a:lnTo>
                    <a:lnTo>
                      <a:pt x="160" y="5"/>
                    </a:lnTo>
                    <a:lnTo>
                      <a:pt x="151" y="2"/>
                    </a:lnTo>
                    <a:lnTo>
                      <a:pt x="142" y="1"/>
                    </a:lnTo>
                    <a:lnTo>
                      <a:pt x="132" y="0"/>
                    </a:lnTo>
                    <a:lnTo>
                      <a:pt x="123" y="1"/>
                    </a:lnTo>
                    <a:lnTo>
                      <a:pt x="114" y="2"/>
                    </a:lnTo>
                    <a:lnTo>
                      <a:pt x="106" y="5"/>
                    </a:lnTo>
                    <a:lnTo>
                      <a:pt x="96" y="9"/>
                    </a:lnTo>
                    <a:lnTo>
                      <a:pt x="88" y="13"/>
                    </a:lnTo>
                    <a:lnTo>
                      <a:pt x="79" y="20"/>
                    </a:lnTo>
                    <a:lnTo>
                      <a:pt x="71" y="26"/>
                    </a:lnTo>
                    <a:lnTo>
                      <a:pt x="63" y="33"/>
                    </a:lnTo>
                    <a:lnTo>
                      <a:pt x="47" y="50"/>
                    </a:lnTo>
                    <a:lnTo>
                      <a:pt x="31" y="70"/>
                    </a:lnTo>
                    <a:lnTo>
                      <a:pt x="15" y="94"/>
                    </a:lnTo>
                    <a:lnTo>
                      <a:pt x="0" y="122"/>
                    </a:lnTo>
                    <a:lnTo>
                      <a:pt x="31" y="138"/>
                    </a:lnTo>
                    <a:lnTo>
                      <a:pt x="46" y="113"/>
                    </a:lnTo>
                    <a:lnTo>
                      <a:pt x="59" y="90"/>
                    </a:lnTo>
                    <a:lnTo>
                      <a:pt x="74" y="73"/>
                    </a:lnTo>
                    <a:lnTo>
                      <a:pt x="87" y="58"/>
                    </a:lnTo>
                    <a:lnTo>
                      <a:pt x="94" y="52"/>
                    </a:lnTo>
                    <a:lnTo>
                      <a:pt x="100" y="48"/>
                    </a:lnTo>
                    <a:lnTo>
                      <a:pt x="106" y="44"/>
                    </a:lnTo>
                    <a:lnTo>
                      <a:pt x="111" y="40"/>
                    </a:lnTo>
                    <a:lnTo>
                      <a:pt x="118" y="38"/>
                    </a:lnTo>
                    <a:lnTo>
                      <a:pt x="123" y="36"/>
                    </a:lnTo>
                    <a:lnTo>
                      <a:pt x="127" y="36"/>
                    </a:lnTo>
                    <a:lnTo>
                      <a:pt x="132" y="34"/>
                    </a:lnTo>
                    <a:lnTo>
                      <a:pt x="138" y="36"/>
                    </a:lnTo>
                    <a:lnTo>
                      <a:pt x="142" y="36"/>
                    </a:lnTo>
                    <a:lnTo>
                      <a:pt x="147" y="37"/>
                    </a:lnTo>
                    <a:lnTo>
                      <a:pt x="152" y="40"/>
                    </a:lnTo>
                    <a:lnTo>
                      <a:pt x="158" y="44"/>
                    </a:lnTo>
                    <a:lnTo>
                      <a:pt x="163" y="48"/>
                    </a:lnTo>
                    <a:lnTo>
                      <a:pt x="170" y="52"/>
                    </a:lnTo>
                    <a:lnTo>
                      <a:pt x="175" y="57"/>
                    </a:lnTo>
                    <a:lnTo>
                      <a:pt x="187" y="72"/>
                    </a:lnTo>
                    <a:lnTo>
                      <a:pt x="200" y="90"/>
                    </a:lnTo>
                    <a:lnTo>
                      <a:pt x="212" y="112"/>
                    </a:lnTo>
                    <a:lnTo>
                      <a:pt x="226" y="137"/>
                    </a:lnTo>
                    <a:lnTo>
                      <a:pt x="226" y="137"/>
                    </a:lnTo>
                    <a:lnTo>
                      <a:pt x="226" y="137"/>
                    </a:lnTo>
                    <a:lnTo>
                      <a:pt x="226" y="137"/>
                    </a:lnTo>
                    <a:lnTo>
                      <a:pt x="226" y="137"/>
                    </a:lnTo>
                    <a:lnTo>
                      <a:pt x="256" y="12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39" name="Freeform 311"/>
              <p:cNvSpPr>
                <a:spLocks/>
              </p:cNvSpPr>
              <p:nvPr/>
            </p:nvSpPr>
            <p:spPr bwMode="auto">
              <a:xfrm>
                <a:off x="1099" y="3215"/>
                <a:ext cx="66" cy="35"/>
              </a:xfrm>
              <a:custGeom>
                <a:avLst/>
                <a:gdLst>
                  <a:gd name="T0" fmla="*/ 233 w 262"/>
                  <a:gd name="T1" fmla="*/ 0 h 140"/>
                  <a:gd name="T2" fmla="*/ 233 w 262"/>
                  <a:gd name="T3" fmla="*/ 0 h 140"/>
                  <a:gd name="T4" fmla="*/ 215 w 262"/>
                  <a:gd name="T5" fmla="*/ 29 h 140"/>
                  <a:gd name="T6" fmla="*/ 198 w 262"/>
                  <a:gd name="T7" fmla="*/ 52 h 140"/>
                  <a:gd name="T8" fmla="*/ 182 w 262"/>
                  <a:gd name="T9" fmla="*/ 70 h 140"/>
                  <a:gd name="T10" fmla="*/ 167 w 262"/>
                  <a:gd name="T11" fmla="*/ 86 h 140"/>
                  <a:gd name="T12" fmla="*/ 161 w 262"/>
                  <a:gd name="T13" fmla="*/ 90 h 140"/>
                  <a:gd name="T14" fmla="*/ 154 w 262"/>
                  <a:gd name="T15" fmla="*/ 96 h 140"/>
                  <a:gd name="T16" fmla="*/ 147 w 262"/>
                  <a:gd name="T17" fmla="*/ 98 h 140"/>
                  <a:gd name="T18" fmla="*/ 141 w 262"/>
                  <a:gd name="T19" fmla="*/ 101 h 140"/>
                  <a:gd name="T20" fmla="*/ 135 w 262"/>
                  <a:gd name="T21" fmla="*/ 104 h 140"/>
                  <a:gd name="T22" fmla="*/ 130 w 262"/>
                  <a:gd name="T23" fmla="*/ 104 h 140"/>
                  <a:gd name="T24" fmla="*/ 125 w 262"/>
                  <a:gd name="T25" fmla="*/ 105 h 140"/>
                  <a:gd name="T26" fmla="*/ 119 w 262"/>
                  <a:gd name="T27" fmla="*/ 104 h 140"/>
                  <a:gd name="T28" fmla="*/ 114 w 262"/>
                  <a:gd name="T29" fmla="*/ 104 h 140"/>
                  <a:gd name="T30" fmla="*/ 110 w 262"/>
                  <a:gd name="T31" fmla="*/ 102 h 140"/>
                  <a:gd name="T32" fmla="*/ 105 w 262"/>
                  <a:gd name="T33" fmla="*/ 100 h 140"/>
                  <a:gd name="T34" fmla="*/ 99 w 262"/>
                  <a:gd name="T35" fmla="*/ 97 h 140"/>
                  <a:gd name="T36" fmla="*/ 87 w 262"/>
                  <a:gd name="T37" fmla="*/ 88 h 140"/>
                  <a:gd name="T38" fmla="*/ 77 w 262"/>
                  <a:gd name="T39" fmla="*/ 77 h 140"/>
                  <a:gd name="T40" fmla="*/ 65 w 262"/>
                  <a:gd name="T41" fmla="*/ 62 h 140"/>
                  <a:gd name="T42" fmla="*/ 53 w 262"/>
                  <a:gd name="T43" fmla="*/ 45 h 140"/>
                  <a:gd name="T44" fmla="*/ 42 w 262"/>
                  <a:gd name="T45" fmla="*/ 24 h 140"/>
                  <a:gd name="T46" fmla="*/ 30 w 262"/>
                  <a:gd name="T47" fmla="*/ 1 h 140"/>
                  <a:gd name="T48" fmla="*/ 0 w 262"/>
                  <a:gd name="T49" fmla="*/ 16 h 140"/>
                  <a:gd name="T50" fmla="*/ 12 w 262"/>
                  <a:gd name="T51" fmla="*/ 41 h 140"/>
                  <a:gd name="T52" fmla="*/ 24 w 262"/>
                  <a:gd name="T53" fmla="*/ 62 h 140"/>
                  <a:gd name="T54" fmla="*/ 37 w 262"/>
                  <a:gd name="T55" fmla="*/ 82 h 140"/>
                  <a:gd name="T56" fmla="*/ 50 w 262"/>
                  <a:gd name="T57" fmla="*/ 100 h 140"/>
                  <a:gd name="T58" fmla="*/ 65 w 262"/>
                  <a:gd name="T59" fmla="*/ 114 h 140"/>
                  <a:gd name="T60" fmla="*/ 79 w 262"/>
                  <a:gd name="T61" fmla="*/ 125 h 140"/>
                  <a:gd name="T62" fmla="*/ 89 w 262"/>
                  <a:gd name="T63" fmla="*/ 130 h 140"/>
                  <a:gd name="T64" fmla="*/ 97 w 262"/>
                  <a:gd name="T65" fmla="*/ 134 h 140"/>
                  <a:gd name="T66" fmla="*/ 106 w 262"/>
                  <a:gd name="T67" fmla="*/ 137 h 140"/>
                  <a:gd name="T68" fmla="*/ 115 w 262"/>
                  <a:gd name="T69" fmla="*/ 138 h 140"/>
                  <a:gd name="T70" fmla="*/ 125 w 262"/>
                  <a:gd name="T71" fmla="*/ 140 h 140"/>
                  <a:gd name="T72" fmla="*/ 134 w 262"/>
                  <a:gd name="T73" fmla="*/ 138 h 140"/>
                  <a:gd name="T74" fmla="*/ 143 w 262"/>
                  <a:gd name="T75" fmla="*/ 137 h 140"/>
                  <a:gd name="T76" fmla="*/ 153 w 262"/>
                  <a:gd name="T77" fmla="*/ 134 h 140"/>
                  <a:gd name="T78" fmla="*/ 162 w 262"/>
                  <a:gd name="T79" fmla="*/ 130 h 140"/>
                  <a:gd name="T80" fmla="*/ 171 w 262"/>
                  <a:gd name="T81" fmla="*/ 125 h 140"/>
                  <a:gd name="T82" fmla="*/ 181 w 262"/>
                  <a:gd name="T83" fmla="*/ 120 h 140"/>
                  <a:gd name="T84" fmla="*/ 190 w 262"/>
                  <a:gd name="T85" fmla="*/ 112 h 140"/>
                  <a:gd name="T86" fmla="*/ 207 w 262"/>
                  <a:gd name="T87" fmla="*/ 94 h 140"/>
                  <a:gd name="T88" fmla="*/ 226 w 262"/>
                  <a:gd name="T89" fmla="*/ 73 h 140"/>
                  <a:gd name="T90" fmla="*/ 243 w 262"/>
                  <a:gd name="T91" fmla="*/ 48 h 140"/>
                  <a:gd name="T92" fmla="*/ 262 w 262"/>
                  <a:gd name="T93" fmla="*/ 17 h 140"/>
                  <a:gd name="T94" fmla="*/ 262 w 262"/>
                  <a:gd name="T95" fmla="*/ 17 h 140"/>
                  <a:gd name="T96" fmla="*/ 262 w 262"/>
                  <a:gd name="T97" fmla="*/ 17 h 140"/>
                  <a:gd name="T98" fmla="*/ 262 w 262"/>
                  <a:gd name="T99" fmla="*/ 17 h 140"/>
                  <a:gd name="T100" fmla="*/ 262 w 262"/>
                  <a:gd name="T101" fmla="*/ 17 h 140"/>
                  <a:gd name="T102" fmla="*/ 233 w 262"/>
                  <a:gd name="T103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62" h="140">
                    <a:moveTo>
                      <a:pt x="233" y="0"/>
                    </a:moveTo>
                    <a:lnTo>
                      <a:pt x="233" y="0"/>
                    </a:lnTo>
                    <a:lnTo>
                      <a:pt x="215" y="29"/>
                    </a:lnTo>
                    <a:lnTo>
                      <a:pt x="198" y="52"/>
                    </a:lnTo>
                    <a:lnTo>
                      <a:pt x="182" y="70"/>
                    </a:lnTo>
                    <a:lnTo>
                      <a:pt x="167" y="86"/>
                    </a:lnTo>
                    <a:lnTo>
                      <a:pt x="161" y="90"/>
                    </a:lnTo>
                    <a:lnTo>
                      <a:pt x="154" y="96"/>
                    </a:lnTo>
                    <a:lnTo>
                      <a:pt x="147" y="98"/>
                    </a:lnTo>
                    <a:lnTo>
                      <a:pt x="141" y="101"/>
                    </a:lnTo>
                    <a:lnTo>
                      <a:pt x="135" y="104"/>
                    </a:lnTo>
                    <a:lnTo>
                      <a:pt x="130" y="104"/>
                    </a:lnTo>
                    <a:lnTo>
                      <a:pt x="125" y="105"/>
                    </a:lnTo>
                    <a:lnTo>
                      <a:pt x="119" y="104"/>
                    </a:lnTo>
                    <a:lnTo>
                      <a:pt x="114" y="104"/>
                    </a:lnTo>
                    <a:lnTo>
                      <a:pt x="110" y="102"/>
                    </a:lnTo>
                    <a:lnTo>
                      <a:pt x="105" y="100"/>
                    </a:lnTo>
                    <a:lnTo>
                      <a:pt x="99" y="97"/>
                    </a:lnTo>
                    <a:lnTo>
                      <a:pt x="87" y="88"/>
                    </a:lnTo>
                    <a:lnTo>
                      <a:pt x="77" y="77"/>
                    </a:lnTo>
                    <a:lnTo>
                      <a:pt x="65" y="62"/>
                    </a:lnTo>
                    <a:lnTo>
                      <a:pt x="53" y="45"/>
                    </a:lnTo>
                    <a:lnTo>
                      <a:pt x="42" y="24"/>
                    </a:lnTo>
                    <a:lnTo>
                      <a:pt x="30" y="1"/>
                    </a:lnTo>
                    <a:lnTo>
                      <a:pt x="0" y="16"/>
                    </a:lnTo>
                    <a:lnTo>
                      <a:pt x="12" y="41"/>
                    </a:lnTo>
                    <a:lnTo>
                      <a:pt x="24" y="62"/>
                    </a:lnTo>
                    <a:lnTo>
                      <a:pt x="37" y="82"/>
                    </a:lnTo>
                    <a:lnTo>
                      <a:pt x="50" y="100"/>
                    </a:lnTo>
                    <a:lnTo>
                      <a:pt x="65" y="114"/>
                    </a:lnTo>
                    <a:lnTo>
                      <a:pt x="79" y="125"/>
                    </a:lnTo>
                    <a:lnTo>
                      <a:pt x="89" y="130"/>
                    </a:lnTo>
                    <a:lnTo>
                      <a:pt x="97" y="134"/>
                    </a:lnTo>
                    <a:lnTo>
                      <a:pt x="106" y="137"/>
                    </a:lnTo>
                    <a:lnTo>
                      <a:pt x="115" y="138"/>
                    </a:lnTo>
                    <a:lnTo>
                      <a:pt x="125" y="140"/>
                    </a:lnTo>
                    <a:lnTo>
                      <a:pt x="134" y="138"/>
                    </a:lnTo>
                    <a:lnTo>
                      <a:pt x="143" y="137"/>
                    </a:lnTo>
                    <a:lnTo>
                      <a:pt x="153" y="134"/>
                    </a:lnTo>
                    <a:lnTo>
                      <a:pt x="162" y="130"/>
                    </a:lnTo>
                    <a:lnTo>
                      <a:pt x="171" y="125"/>
                    </a:lnTo>
                    <a:lnTo>
                      <a:pt x="181" y="120"/>
                    </a:lnTo>
                    <a:lnTo>
                      <a:pt x="190" y="112"/>
                    </a:lnTo>
                    <a:lnTo>
                      <a:pt x="207" y="94"/>
                    </a:lnTo>
                    <a:lnTo>
                      <a:pt x="226" y="73"/>
                    </a:lnTo>
                    <a:lnTo>
                      <a:pt x="243" y="48"/>
                    </a:lnTo>
                    <a:lnTo>
                      <a:pt x="262" y="17"/>
                    </a:lnTo>
                    <a:lnTo>
                      <a:pt x="262" y="17"/>
                    </a:lnTo>
                    <a:lnTo>
                      <a:pt x="262" y="17"/>
                    </a:lnTo>
                    <a:lnTo>
                      <a:pt x="262" y="17"/>
                    </a:lnTo>
                    <a:lnTo>
                      <a:pt x="262" y="17"/>
                    </a:lnTo>
                    <a:lnTo>
                      <a:pt x="233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40" name="Freeform 312"/>
              <p:cNvSpPr>
                <a:spLocks/>
              </p:cNvSpPr>
              <p:nvPr/>
            </p:nvSpPr>
            <p:spPr bwMode="auto">
              <a:xfrm>
                <a:off x="1157" y="3185"/>
                <a:ext cx="66" cy="34"/>
              </a:xfrm>
              <a:custGeom>
                <a:avLst/>
                <a:gdLst>
                  <a:gd name="T0" fmla="*/ 263 w 263"/>
                  <a:gd name="T1" fmla="*/ 124 h 138"/>
                  <a:gd name="T2" fmla="*/ 262 w 263"/>
                  <a:gd name="T3" fmla="*/ 122 h 138"/>
                  <a:gd name="T4" fmla="*/ 249 w 263"/>
                  <a:gd name="T5" fmla="*/ 96 h 138"/>
                  <a:gd name="T6" fmla="*/ 234 w 263"/>
                  <a:gd name="T7" fmla="*/ 72 h 138"/>
                  <a:gd name="T8" fmla="*/ 219 w 263"/>
                  <a:gd name="T9" fmla="*/ 50 h 138"/>
                  <a:gd name="T10" fmla="*/ 205 w 263"/>
                  <a:gd name="T11" fmla="*/ 34 h 138"/>
                  <a:gd name="T12" fmla="*/ 197 w 263"/>
                  <a:gd name="T13" fmla="*/ 26 h 138"/>
                  <a:gd name="T14" fmla="*/ 189 w 263"/>
                  <a:gd name="T15" fmla="*/ 20 h 138"/>
                  <a:gd name="T16" fmla="*/ 179 w 263"/>
                  <a:gd name="T17" fmla="*/ 13 h 138"/>
                  <a:gd name="T18" fmla="*/ 171 w 263"/>
                  <a:gd name="T19" fmla="*/ 9 h 138"/>
                  <a:gd name="T20" fmla="*/ 162 w 263"/>
                  <a:gd name="T21" fmla="*/ 5 h 138"/>
                  <a:gd name="T22" fmla="*/ 154 w 263"/>
                  <a:gd name="T23" fmla="*/ 2 h 138"/>
                  <a:gd name="T24" fmla="*/ 145 w 263"/>
                  <a:gd name="T25" fmla="*/ 1 h 138"/>
                  <a:gd name="T26" fmla="*/ 136 w 263"/>
                  <a:gd name="T27" fmla="*/ 0 h 138"/>
                  <a:gd name="T28" fmla="*/ 126 w 263"/>
                  <a:gd name="T29" fmla="*/ 1 h 138"/>
                  <a:gd name="T30" fmla="*/ 117 w 263"/>
                  <a:gd name="T31" fmla="*/ 2 h 138"/>
                  <a:gd name="T32" fmla="*/ 108 w 263"/>
                  <a:gd name="T33" fmla="*/ 5 h 138"/>
                  <a:gd name="T34" fmla="*/ 98 w 263"/>
                  <a:gd name="T35" fmla="*/ 9 h 138"/>
                  <a:gd name="T36" fmla="*/ 89 w 263"/>
                  <a:gd name="T37" fmla="*/ 13 h 138"/>
                  <a:gd name="T38" fmla="*/ 81 w 263"/>
                  <a:gd name="T39" fmla="*/ 20 h 138"/>
                  <a:gd name="T40" fmla="*/ 73 w 263"/>
                  <a:gd name="T41" fmla="*/ 25 h 138"/>
                  <a:gd name="T42" fmla="*/ 64 w 263"/>
                  <a:gd name="T43" fmla="*/ 33 h 138"/>
                  <a:gd name="T44" fmla="*/ 48 w 263"/>
                  <a:gd name="T45" fmla="*/ 50 h 138"/>
                  <a:gd name="T46" fmla="*/ 32 w 263"/>
                  <a:gd name="T47" fmla="*/ 70 h 138"/>
                  <a:gd name="T48" fmla="*/ 16 w 263"/>
                  <a:gd name="T49" fmla="*/ 94 h 138"/>
                  <a:gd name="T50" fmla="*/ 0 w 263"/>
                  <a:gd name="T51" fmla="*/ 121 h 138"/>
                  <a:gd name="T52" fmla="*/ 29 w 263"/>
                  <a:gd name="T53" fmla="*/ 138 h 138"/>
                  <a:gd name="T54" fmla="*/ 45 w 263"/>
                  <a:gd name="T55" fmla="*/ 113 h 138"/>
                  <a:gd name="T56" fmla="*/ 60 w 263"/>
                  <a:gd name="T57" fmla="*/ 92 h 138"/>
                  <a:gd name="T58" fmla="*/ 74 w 263"/>
                  <a:gd name="T59" fmla="*/ 73 h 138"/>
                  <a:gd name="T60" fmla="*/ 88 w 263"/>
                  <a:gd name="T61" fmla="*/ 58 h 138"/>
                  <a:gd name="T62" fmla="*/ 94 w 263"/>
                  <a:gd name="T63" fmla="*/ 53 h 138"/>
                  <a:gd name="T64" fmla="*/ 101 w 263"/>
                  <a:gd name="T65" fmla="*/ 48 h 138"/>
                  <a:gd name="T66" fmla="*/ 108 w 263"/>
                  <a:gd name="T67" fmla="*/ 44 h 138"/>
                  <a:gd name="T68" fmla="*/ 113 w 263"/>
                  <a:gd name="T69" fmla="*/ 40 h 138"/>
                  <a:gd name="T70" fmla="*/ 120 w 263"/>
                  <a:gd name="T71" fmla="*/ 38 h 138"/>
                  <a:gd name="T72" fmla="*/ 125 w 263"/>
                  <a:gd name="T73" fmla="*/ 36 h 138"/>
                  <a:gd name="T74" fmla="*/ 130 w 263"/>
                  <a:gd name="T75" fmla="*/ 36 h 138"/>
                  <a:gd name="T76" fmla="*/ 136 w 263"/>
                  <a:gd name="T77" fmla="*/ 34 h 138"/>
                  <a:gd name="T78" fmla="*/ 141 w 263"/>
                  <a:gd name="T79" fmla="*/ 36 h 138"/>
                  <a:gd name="T80" fmla="*/ 145 w 263"/>
                  <a:gd name="T81" fmla="*/ 36 h 138"/>
                  <a:gd name="T82" fmla="*/ 150 w 263"/>
                  <a:gd name="T83" fmla="*/ 38 h 138"/>
                  <a:gd name="T84" fmla="*/ 156 w 263"/>
                  <a:gd name="T85" fmla="*/ 40 h 138"/>
                  <a:gd name="T86" fmla="*/ 162 w 263"/>
                  <a:gd name="T87" fmla="*/ 44 h 138"/>
                  <a:gd name="T88" fmla="*/ 167 w 263"/>
                  <a:gd name="T89" fmla="*/ 48 h 138"/>
                  <a:gd name="T90" fmla="*/ 174 w 263"/>
                  <a:gd name="T91" fmla="*/ 52 h 138"/>
                  <a:gd name="T92" fmla="*/ 179 w 263"/>
                  <a:gd name="T93" fmla="*/ 57 h 138"/>
                  <a:gd name="T94" fmla="*/ 193 w 263"/>
                  <a:gd name="T95" fmla="*/ 72 h 138"/>
                  <a:gd name="T96" fmla="*/ 205 w 263"/>
                  <a:gd name="T97" fmla="*/ 90 h 138"/>
                  <a:gd name="T98" fmla="*/ 218 w 263"/>
                  <a:gd name="T99" fmla="*/ 112 h 138"/>
                  <a:gd name="T100" fmla="*/ 231 w 263"/>
                  <a:gd name="T101" fmla="*/ 137 h 138"/>
                  <a:gd name="T102" fmla="*/ 231 w 263"/>
                  <a:gd name="T103" fmla="*/ 137 h 138"/>
                  <a:gd name="T104" fmla="*/ 263 w 263"/>
                  <a:gd name="T105" fmla="*/ 124 h 138"/>
                  <a:gd name="T106" fmla="*/ 262 w 263"/>
                  <a:gd name="T107" fmla="*/ 122 h 138"/>
                  <a:gd name="T108" fmla="*/ 262 w 263"/>
                  <a:gd name="T109" fmla="*/ 122 h 138"/>
                  <a:gd name="T110" fmla="*/ 263 w 263"/>
                  <a:gd name="T111" fmla="*/ 124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63" h="138">
                    <a:moveTo>
                      <a:pt x="263" y="124"/>
                    </a:moveTo>
                    <a:lnTo>
                      <a:pt x="262" y="122"/>
                    </a:lnTo>
                    <a:lnTo>
                      <a:pt x="249" y="96"/>
                    </a:lnTo>
                    <a:lnTo>
                      <a:pt x="234" y="72"/>
                    </a:lnTo>
                    <a:lnTo>
                      <a:pt x="219" y="50"/>
                    </a:lnTo>
                    <a:lnTo>
                      <a:pt x="205" y="34"/>
                    </a:lnTo>
                    <a:lnTo>
                      <a:pt x="197" y="26"/>
                    </a:lnTo>
                    <a:lnTo>
                      <a:pt x="189" y="20"/>
                    </a:lnTo>
                    <a:lnTo>
                      <a:pt x="179" y="13"/>
                    </a:lnTo>
                    <a:lnTo>
                      <a:pt x="171" y="9"/>
                    </a:lnTo>
                    <a:lnTo>
                      <a:pt x="162" y="5"/>
                    </a:lnTo>
                    <a:lnTo>
                      <a:pt x="154" y="2"/>
                    </a:lnTo>
                    <a:lnTo>
                      <a:pt x="145" y="1"/>
                    </a:lnTo>
                    <a:lnTo>
                      <a:pt x="136" y="0"/>
                    </a:lnTo>
                    <a:lnTo>
                      <a:pt x="126" y="1"/>
                    </a:lnTo>
                    <a:lnTo>
                      <a:pt x="117" y="2"/>
                    </a:lnTo>
                    <a:lnTo>
                      <a:pt x="108" y="5"/>
                    </a:lnTo>
                    <a:lnTo>
                      <a:pt x="98" y="9"/>
                    </a:lnTo>
                    <a:lnTo>
                      <a:pt x="89" y="13"/>
                    </a:lnTo>
                    <a:lnTo>
                      <a:pt x="81" y="20"/>
                    </a:lnTo>
                    <a:lnTo>
                      <a:pt x="73" y="25"/>
                    </a:lnTo>
                    <a:lnTo>
                      <a:pt x="64" y="33"/>
                    </a:lnTo>
                    <a:lnTo>
                      <a:pt x="48" y="50"/>
                    </a:lnTo>
                    <a:lnTo>
                      <a:pt x="32" y="70"/>
                    </a:lnTo>
                    <a:lnTo>
                      <a:pt x="16" y="94"/>
                    </a:lnTo>
                    <a:lnTo>
                      <a:pt x="0" y="121"/>
                    </a:lnTo>
                    <a:lnTo>
                      <a:pt x="29" y="138"/>
                    </a:lnTo>
                    <a:lnTo>
                      <a:pt x="45" y="113"/>
                    </a:lnTo>
                    <a:lnTo>
                      <a:pt x="60" y="92"/>
                    </a:lnTo>
                    <a:lnTo>
                      <a:pt x="74" y="73"/>
                    </a:lnTo>
                    <a:lnTo>
                      <a:pt x="88" y="58"/>
                    </a:lnTo>
                    <a:lnTo>
                      <a:pt x="94" y="53"/>
                    </a:lnTo>
                    <a:lnTo>
                      <a:pt x="101" y="48"/>
                    </a:lnTo>
                    <a:lnTo>
                      <a:pt x="108" y="44"/>
                    </a:lnTo>
                    <a:lnTo>
                      <a:pt x="113" y="40"/>
                    </a:lnTo>
                    <a:lnTo>
                      <a:pt x="120" y="38"/>
                    </a:lnTo>
                    <a:lnTo>
                      <a:pt x="125" y="36"/>
                    </a:lnTo>
                    <a:lnTo>
                      <a:pt x="130" y="36"/>
                    </a:lnTo>
                    <a:lnTo>
                      <a:pt x="136" y="34"/>
                    </a:lnTo>
                    <a:lnTo>
                      <a:pt x="141" y="36"/>
                    </a:lnTo>
                    <a:lnTo>
                      <a:pt x="145" y="36"/>
                    </a:lnTo>
                    <a:lnTo>
                      <a:pt x="150" y="38"/>
                    </a:lnTo>
                    <a:lnTo>
                      <a:pt x="156" y="40"/>
                    </a:lnTo>
                    <a:lnTo>
                      <a:pt x="162" y="44"/>
                    </a:lnTo>
                    <a:lnTo>
                      <a:pt x="167" y="48"/>
                    </a:lnTo>
                    <a:lnTo>
                      <a:pt x="174" y="52"/>
                    </a:lnTo>
                    <a:lnTo>
                      <a:pt x="179" y="57"/>
                    </a:lnTo>
                    <a:lnTo>
                      <a:pt x="193" y="72"/>
                    </a:lnTo>
                    <a:lnTo>
                      <a:pt x="205" y="90"/>
                    </a:lnTo>
                    <a:lnTo>
                      <a:pt x="218" y="112"/>
                    </a:lnTo>
                    <a:lnTo>
                      <a:pt x="231" y="137"/>
                    </a:lnTo>
                    <a:lnTo>
                      <a:pt x="231" y="137"/>
                    </a:lnTo>
                    <a:lnTo>
                      <a:pt x="263" y="124"/>
                    </a:lnTo>
                    <a:lnTo>
                      <a:pt x="262" y="122"/>
                    </a:lnTo>
                    <a:lnTo>
                      <a:pt x="262" y="122"/>
                    </a:lnTo>
                    <a:lnTo>
                      <a:pt x="263" y="12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41" name="Freeform 313"/>
              <p:cNvSpPr>
                <a:spLocks/>
              </p:cNvSpPr>
              <p:nvPr/>
            </p:nvSpPr>
            <p:spPr bwMode="auto">
              <a:xfrm>
                <a:off x="1215" y="3215"/>
                <a:ext cx="66" cy="35"/>
              </a:xfrm>
              <a:custGeom>
                <a:avLst/>
                <a:gdLst>
                  <a:gd name="T0" fmla="*/ 234 w 263"/>
                  <a:gd name="T1" fmla="*/ 0 h 140"/>
                  <a:gd name="T2" fmla="*/ 234 w 263"/>
                  <a:gd name="T3" fmla="*/ 0 h 140"/>
                  <a:gd name="T4" fmla="*/ 215 w 263"/>
                  <a:gd name="T5" fmla="*/ 28 h 140"/>
                  <a:gd name="T6" fmla="*/ 198 w 263"/>
                  <a:gd name="T7" fmla="*/ 52 h 140"/>
                  <a:gd name="T8" fmla="*/ 180 w 263"/>
                  <a:gd name="T9" fmla="*/ 70 h 140"/>
                  <a:gd name="T10" fmla="*/ 164 w 263"/>
                  <a:gd name="T11" fmla="*/ 85 h 140"/>
                  <a:gd name="T12" fmla="*/ 158 w 263"/>
                  <a:gd name="T13" fmla="*/ 90 h 140"/>
                  <a:gd name="T14" fmla="*/ 151 w 263"/>
                  <a:gd name="T15" fmla="*/ 96 h 140"/>
                  <a:gd name="T16" fmla="*/ 144 w 263"/>
                  <a:gd name="T17" fmla="*/ 98 h 140"/>
                  <a:gd name="T18" fmla="*/ 138 w 263"/>
                  <a:gd name="T19" fmla="*/ 101 h 140"/>
                  <a:gd name="T20" fmla="*/ 132 w 263"/>
                  <a:gd name="T21" fmla="*/ 104 h 140"/>
                  <a:gd name="T22" fmla="*/ 127 w 263"/>
                  <a:gd name="T23" fmla="*/ 104 h 140"/>
                  <a:gd name="T24" fmla="*/ 122 w 263"/>
                  <a:gd name="T25" fmla="*/ 105 h 140"/>
                  <a:gd name="T26" fmla="*/ 116 w 263"/>
                  <a:gd name="T27" fmla="*/ 104 h 140"/>
                  <a:gd name="T28" fmla="*/ 111 w 263"/>
                  <a:gd name="T29" fmla="*/ 104 h 140"/>
                  <a:gd name="T30" fmla="*/ 106 w 263"/>
                  <a:gd name="T31" fmla="*/ 102 h 140"/>
                  <a:gd name="T32" fmla="*/ 102 w 263"/>
                  <a:gd name="T33" fmla="*/ 100 h 140"/>
                  <a:gd name="T34" fmla="*/ 96 w 263"/>
                  <a:gd name="T35" fmla="*/ 97 h 140"/>
                  <a:gd name="T36" fmla="*/ 86 w 263"/>
                  <a:gd name="T37" fmla="*/ 88 h 140"/>
                  <a:gd name="T38" fmla="*/ 75 w 263"/>
                  <a:gd name="T39" fmla="*/ 77 h 140"/>
                  <a:gd name="T40" fmla="*/ 63 w 263"/>
                  <a:gd name="T41" fmla="*/ 62 h 140"/>
                  <a:gd name="T42" fmla="*/ 52 w 263"/>
                  <a:gd name="T43" fmla="*/ 45 h 140"/>
                  <a:gd name="T44" fmla="*/ 42 w 263"/>
                  <a:gd name="T45" fmla="*/ 25 h 140"/>
                  <a:gd name="T46" fmla="*/ 32 w 263"/>
                  <a:gd name="T47" fmla="*/ 3 h 140"/>
                  <a:gd name="T48" fmla="*/ 0 w 263"/>
                  <a:gd name="T49" fmla="*/ 16 h 140"/>
                  <a:gd name="T50" fmla="*/ 11 w 263"/>
                  <a:gd name="T51" fmla="*/ 40 h 140"/>
                  <a:gd name="T52" fmla="*/ 23 w 263"/>
                  <a:gd name="T53" fmla="*/ 62 h 140"/>
                  <a:gd name="T54" fmla="*/ 35 w 263"/>
                  <a:gd name="T55" fmla="*/ 82 h 140"/>
                  <a:gd name="T56" fmla="*/ 48 w 263"/>
                  <a:gd name="T57" fmla="*/ 100 h 140"/>
                  <a:gd name="T58" fmla="*/ 62 w 263"/>
                  <a:gd name="T59" fmla="*/ 114 h 140"/>
                  <a:gd name="T60" fmla="*/ 76 w 263"/>
                  <a:gd name="T61" fmla="*/ 125 h 140"/>
                  <a:gd name="T62" fmla="*/ 86 w 263"/>
                  <a:gd name="T63" fmla="*/ 130 h 140"/>
                  <a:gd name="T64" fmla="*/ 94 w 263"/>
                  <a:gd name="T65" fmla="*/ 134 h 140"/>
                  <a:gd name="T66" fmla="*/ 103 w 263"/>
                  <a:gd name="T67" fmla="*/ 137 h 140"/>
                  <a:gd name="T68" fmla="*/ 112 w 263"/>
                  <a:gd name="T69" fmla="*/ 138 h 140"/>
                  <a:gd name="T70" fmla="*/ 122 w 263"/>
                  <a:gd name="T71" fmla="*/ 140 h 140"/>
                  <a:gd name="T72" fmla="*/ 131 w 263"/>
                  <a:gd name="T73" fmla="*/ 138 h 140"/>
                  <a:gd name="T74" fmla="*/ 140 w 263"/>
                  <a:gd name="T75" fmla="*/ 137 h 140"/>
                  <a:gd name="T76" fmla="*/ 150 w 263"/>
                  <a:gd name="T77" fmla="*/ 134 h 140"/>
                  <a:gd name="T78" fmla="*/ 159 w 263"/>
                  <a:gd name="T79" fmla="*/ 130 h 140"/>
                  <a:gd name="T80" fmla="*/ 168 w 263"/>
                  <a:gd name="T81" fmla="*/ 125 h 140"/>
                  <a:gd name="T82" fmla="*/ 178 w 263"/>
                  <a:gd name="T83" fmla="*/ 120 h 140"/>
                  <a:gd name="T84" fmla="*/ 187 w 263"/>
                  <a:gd name="T85" fmla="*/ 112 h 140"/>
                  <a:gd name="T86" fmla="*/ 206 w 263"/>
                  <a:gd name="T87" fmla="*/ 94 h 140"/>
                  <a:gd name="T88" fmla="*/ 224 w 263"/>
                  <a:gd name="T89" fmla="*/ 74 h 140"/>
                  <a:gd name="T90" fmla="*/ 243 w 263"/>
                  <a:gd name="T91" fmla="*/ 48 h 140"/>
                  <a:gd name="T92" fmla="*/ 263 w 263"/>
                  <a:gd name="T93" fmla="*/ 19 h 140"/>
                  <a:gd name="T94" fmla="*/ 263 w 263"/>
                  <a:gd name="T95" fmla="*/ 19 h 140"/>
                  <a:gd name="T96" fmla="*/ 234 w 263"/>
                  <a:gd name="T97" fmla="*/ 0 h 140"/>
                  <a:gd name="T98" fmla="*/ 234 w 263"/>
                  <a:gd name="T99" fmla="*/ 0 h 140"/>
                  <a:gd name="T100" fmla="*/ 234 w 263"/>
                  <a:gd name="T101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63" h="140">
                    <a:moveTo>
                      <a:pt x="234" y="0"/>
                    </a:moveTo>
                    <a:lnTo>
                      <a:pt x="234" y="0"/>
                    </a:lnTo>
                    <a:lnTo>
                      <a:pt x="215" y="28"/>
                    </a:lnTo>
                    <a:lnTo>
                      <a:pt x="198" y="52"/>
                    </a:lnTo>
                    <a:lnTo>
                      <a:pt x="180" y="70"/>
                    </a:lnTo>
                    <a:lnTo>
                      <a:pt x="164" y="85"/>
                    </a:lnTo>
                    <a:lnTo>
                      <a:pt x="158" y="90"/>
                    </a:lnTo>
                    <a:lnTo>
                      <a:pt x="151" y="96"/>
                    </a:lnTo>
                    <a:lnTo>
                      <a:pt x="144" y="98"/>
                    </a:lnTo>
                    <a:lnTo>
                      <a:pt x="138" y="101"/>
                    </a:lnTo>
                    <a:lnTo>
                      <a:pt x="132" y="104"/>
                    </a:lnTo>
                    <a:lnTo>
                      <a:pt x="127" y="104"/>
                    </a:lnTo>
                    <a:lnTo>
                      <a:pt x="122" y="105"/>
                    </a:lnTo>
                    <a:lnTo>
                      <a:pt x="116" y="104"/>
                    </a:lnTo>
                    <a:lnTo>
                      <a:pt x="111" y="104"/>
                    </a:lnTo>
                    <a:lnTo>
                      <a:pt x="106" y="102"/>
                    </a:lnTo>
                    <a:lnTo>
                      <a:pt x="102" y="100"/>
                    </a:lnTo>
                    <a:lnTo>
                      <a:pt x="96" y="97"/>
                    </a:lnTo>
                    <a:lnTo>
                      <a:pt x="86" y="88"/>
                    </a:lnTo>
                    <a:lnTo>
                      <a:pt x="75" y="77"/>
                    </a:lnTo>
                    <a:lnTo>
                      <a:pt x="63" y="62"/>
                    </a:lnTo>
                    <a:lnTo>
                      <a:pt x="52" y="45"/>
                    </a:lnTo>
                    <a:lnTo>
                      <a:pt x="42" y="25"/>
                    </a:lnTo>
                    <a:lnTo>
                      <a:pt x="32" y="3"/>
                    </a:lnTo>
                    <a:lnTo>
                      <a:pt x="0" y="16"/>
                    </a:lnTo>
                    <a:lnTo>
                      <a:pt x="11" y="40"/>
                    </a:lnTo>
                    <a:lnTo>
                      <a:pt x="23" y="62"/>
                    </a:lnTo>
                    <a:lnTo>
                      <a:pt x="35" y="82"/>
                    </a:lnTo>
                    <a:lnTo>
                      <a:pt x="48" y="100"/>
                    </a:lnTo>
                    <a:lnTo>
                      <a:pt x="62" y="114"/>
                    </a:lnTo>
                    <a:lnTo>
                      <a:pt x="76" y="125"/>
                    </a:lnTo>
                    <a:lnTo>
                      <a:pt x="86" y="130"/>
                    </a:lnTo>
                    <a:lnTo>
                      <a:pt x="94" y="134"/>
                    </a:lnTo>
                    <a:lnTo>
                      <a:pt x="103" y="137"/>
                    </a:lnTo>
                    <a:lnTo>
                      <a:pt x="112" y="138"/>
                    </a:lnTo>
                    <a:lnTo>
                      <a:pt x="122" y="140"/>
                    </a:lnTo>
                    <a:lnTo>
                      <a:pt x="131" y="138"/>
                    </a:lnTo>
                    <a:lnTo>
                      <a:pt x="140" y="137"/>
                    </a:lnTo>
                    <a:lnTo>
                      <a:pt x="150" y="134"/>
                    </a:lnTo>
                    <a:lnTo>
                      <a:pt x="159" y="130"/>
                    </a:lnTo>
                    <a:lnTo>
                      <a:pt x="168" y="125"/>
                    </a:lnTo>
                    <a:lnTo>
                      <a:pt x="178" y="120"/>
                    </a:lnTo>
                    <a:lnTo>
                      <a:pt x="187" y="112"/>
                    </a:lnTo>
                    <a:lnTo>
                      <a:pt x="206" y="94"/>
                    </a:lnTo>
                    <a:lnTo>
                      <a:pt x="224" y="74"/>
                    </a:lnTo>
                    <a:lnTo>
                      <a:pt x="243" y="48"/>
                    </a:lnTo>
                    <a:lnTo>
                      <a:pt x="263" y="19"/>
                    </a:lnTo>
                    <a:lnTo>
                      <a:pt x="263" y="19"/>
                    </a:lnTo>
                    <a:lnTo>
                      <a:pt x="234" y="0"/>
                    </a:lnTo>
                    <a:lnTo>
                      <a:pt x="234" y="0"/>
                    </a:lnTo>
                    <a:lnTo>
                      <a:pt x="234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42" name="Freeform 314"/>
              <p:cNvSpPr>
                <a:spLocks/>
              </p:cNvSpPr>
              <p:nvPr/>
            </p:nvSpPr>
            <p:spPr bwMode="auto">
              <a:xfrm>
                <a:off x="1274" y="3185"/>
                <a:ext cx="72" cy="35"/>
              </a:xfrm>
              <a:custGeom>
                <a:avLst/>
                <a:gdLst>
                  <a:gd name="T0" fmla="*/ 290 w 290"/>
                  <a:gd name="T1" fmla="*/ 122 h 140"/>
                  <a:gd name="T2" fmla="*/ 290 w 290"/>
                  <a:gd name="T3" fmla="*/ 122 h 140"/>
                  <a:gd name="T4" fmla="*/ 273 w 290"/>
                  <a:gd name="T5" fmla="*/ 92 h 140"/>
                  <a:gd name="T6" fmla="*/ 255 w 290"/>
                  <a:gd name="T7" fmla="*/ 66 h 140"/>
                  <a:gd name="T8" fmla="*/ 247 w 290"/>
                  <a:gd name="T9" fmla="*/ 54 h 140"/>
                  <a:gd name="T10" fmla="*/ 238 w 290"/>
                  <a:gd name="T11" fmla="*/ 45 h 140"/>
                  <a:gd name="T12" fmla="*/ 230 w 290"/>
                  <a:gd name="T13" fmla="*/ 36 h 140"/>
                  <a:gd name="T14" fmla="*/ 221 w 290"/>
                  <a:gd name="T15" fmla="*/ 26 h 140"/>
                  <a:gd name="T16" fmla="*/ 211 w 290"/>
                  <a:gd name="T17" fmla="*/ 20 h 140"/>
                  <a:gd name="T18" fmla="*/ 202 w 290"/>
                  <a:gd name="T19" fmla="*/ 14 h 140"/>
                  <a:gd name="T20" fmla="*/ 193 w 290"/>
                  <a:gd name="T21" fmla="*/ 9 h 140"/>
                  <a:gd name="T22" fmla="*/ 182 w 290"/>
                  <a:gd name="T23" fmla="*/ 5 h 140"/>
                  <a:gd name="T24" fmla="*/ 173 w 290"/>
                  <a:gd name="T25" fmla="*/ 2 h 140"/>
                  <a:gd name="T26" fmla="*/ 162 w 290"/>
                  <a:gd name="T27" fmla="*/ 0 h 140"/>
                  <a:gd name="T28" fmla="*/ 153 w 290"/>
                  <a:gd name="T29" fmla="*/ 0 h 140"/>
                  <a:gd name="T30" fmla="*/ 142 w 290"/>
                  <a:gd name="T31" fmla="*/ 0 h 140"/>
                  <a:gd name="T32" fmla="*/ 133 w 290"/>
                  <a:gd name="T33" fmla="*/ 2 h 140"/>
                  <a:gd name="T34" fmla="*/ 122 w 290"/>
                  <a:gd name="T35" fmla="*/ 5 h 140"/>
                  <a:gd name="T36" fmla="*/ 113 w 290"/>
                  <a:gd name="T37" fmla="*/ 8 h 140"/>
                  <a:gd name="T38" fmla="*/ 103 w 290"/>
                  <a:gd name="T39" fmla="*/ 13 h 140"/>
                  <a:gd name="T40" fmla="*/ 85 w 290"/>
                  <a:gd name="T41" fmla="*/ 24 h 140"/>
                  <a:gd name="T42" fmla="*/ 67 w 290"/>
                  <a:gd name="T43" fmla="*/ 38 h 140"/>
                  <a:gd name="T44" fmla="*/ 50 w 290"/>
                  <a:gd name="T45" fmla="*/ 54 h 140"/>
                  <a:gd name="T46" fmla="*/ 33 w 290"/>
                  <a:gd name="T47" fmla="*/ 74 h 140"/>
                  <a:gd name="T48" fmla="*/ 17 w 290"/>
                  <a:gd name="T49" fmla="*/ 97 h 140"/>
                  <a:gd name="T50" fmla="*/ 0 w 290"/>
                  <a:gd name="T51" fmla="*/ 121 h 140"/>
                  <a:gd name="T52" fmla="*/ 29 w 290"/>
                  <a:gd name="T53" fmla="*/ 140 h 140"/>
                  <a:gd name="T54" fmla="*/ 45 w 290"/>
                  <a:gd name="T55" fmla="*/ 117 h 140"/>
                  <a:gd name="T56" fmla="*/ 61 w 290"/>
                  <a:gd name="T57" fmla="*/ 97 h 140"/>
                  <a:gd name="T58" fmla="*/ 75 w 290"/>
                  <a:gd name="T59" fmla="*/ 78 h 140"/>
                  <a:gd name="T60" fmla="*/ 91 w 290"/>
                  <a:gd name="T61" fmla="*/ 64 h 140"/>
                  <a:gd name="T62" fmla="*/ 106 w 290"/>
                  <a:gd name="T63" fmla="*/ 52 h 140"/>
                  <a:gd name="T64" fmla="*/ 121 w 290"/>
                  <a:gd name="T65" fmla="*/ 42 h 140"/>
                  <a:gd name="T66" fmla="*/ 126 w 290"/>
                  <a:gd name="T67" fmla="*/ 40 h 140"/>
                  <a:gd name="T68" fmla="*/ 133 w 290"/>
                  <a:gd name="T69" fmla="*/ 37 h 140"/>
                  <a:gd name="T70" fmla="*/ 139 w 290"/>
                  <a:gd name="T71" fmla="*/ 36 h 140"/>
                  <a:gd name="T72" fmla="*/ 146 w 290"/>
                  <a:gd name="T73" fmla="*/ 34 h 140"/>
                  <a:gd name="T74" fmla="*/ 153 w 290"/>
                  <a:gd name="T75" fmla="*/ 34 h 140"/>
                  <a:gd name="T76" fmla="*/ 158 w 290"/>
                  <a:gd name="T77" fmla="*/ 34 h 140"/>
                  <a:gd name="T78" fmla="*/ 165 w 290"/>
                  <a:gd name="T79" fmla="*/ 36 h 140"/>
                  <a:gd name="T80" fmla="*/ 171 w 290"/>
                  <a:gd name="T81" fmla="*/ 37 h 140"/>
                  <a:gd name="T82" fmla="*/ 178 w 290"/>
                  <a:gd name="T83" fmla="*/ 40 h 140"/>
                  <a:gd name="T84" fmla="*/ 185 w 290"/>
                  <a:gd name="T85" fmla="*/ 44 h 140"/>
                  <a:gd name="T86" fmla="*/ 191 w 290"/>
                  <a:gd name="T87" fmla="*/ 48 h 140"/>
                  <a:gd name="T88" fmla="*/ 198 w 290"/>
                  <a:gd name="T89" fmla="*/ 53 h 140"/>
                  <a:gd name="T90" fmla="*/ 205 w 290"/>
                  <a:gd name="T91" fmla="*/ 60 h 140"/>
                  <a:gd name="T92" fmla="*/ 213 w 290"/>
                  <a:gd name="T93" fmla="*/ 68 h 140"/>
                  <a:gd name="T94" fmla="*/ 221 w 290"/>
                  <a:gd name="T95" fmla="*/ 77 h 140"/>
                  <a:gd name="T96" fmla="*/ 227 w 290"/>
                  <a:gd name="T97" fmla="*/ 86 h 140"/>
                  <a:gd name="T98" fmla="*/ 243 w 290"/>
                  <a:gd name="T99" fmla="*/ 110 h 140"/>
                  <a:gd name="T100" fmla="*/ 259 w 290"/>
                  <a:gd name="T101" fmla="*/ 138 h 140"/>
                  <a:gd name="T102" fmla="*/ 259 w 290"/>
                  <a:gd name="T103" fmla="*/ 138 h 140"/>
                  <a:gd name="T104" fmla="*/ 259 w 290"/>
                  <a:gd name="T105" fmla="*/ 138 h 140"/>
                  <a:gd name="T106" fmla="*/ 259 w 290"/>
                  <a:gd name="T107" fmla="*/ 138 h 140"/>
                  <a:gd name="T108" fmla="*/ 259 w 290"/>
                  <a:gd name="T109" fmla="*/ 138 h 140"/>
                  <a:gd name="T110" fmla="*/ 290 w 290"/>
                  <a:gd name="T111" fmla="*/ 122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0" h="140">
                    <a:moveTo>
                      <a:pt x="290" y="122"/>
                    </a:moveTo>
                    <a:lnTo>
                      <a:pt x="290" y="122"/>
                    </a:lnTo>
                    <a:lnTo>
                      <a:pt x="273" y="92"/>
                    </a:lnTo>
                    <a:lnTo>
                      <a:pt x="255" y="66"/>
                    </a:lnTo>
                    <a:lnTo>
                      <a:pt x="247" y="54"/>
                    </a:lnTo>
                    <a:lnTo>
                      <a:pt x="238" y="45"/>
                    </a:lnTo>
                    <a:lnTo>
                      <a:pt x="230" y="36"/>
                    </a:lnTo>
                    <a:lnTo>
                      <a:pt x="221" y="26"/>
                    </a:lnTo>
                    <a:lnTo>
                      <a:pt x="211" y="20"/>
                    </a:lnTo>
                    <a:lnTo>
                      <a:pt x="202" y="14"/>
                    </a:lnTo>
                    <a:lnTo>
                      <a:pt x="193" y="9"/>
                    </a:lnTo>
                    <a:lnTo>
                      <a:pt x="182" y="5"/>
                    </a:lnTo>
                    <a:lnTo>
                      <a:pt x="173" y="2"/>
                    </a:lnTo>
                    <a:lnTo>
                      <a:pt x="162" y="0"/>
                    </a:lnTo>
                    <a:lnTo>
                      <a:pt x="153" y="0"/>
                    </a:lnTo>
                    <a:lnTo>
                      <a:pt x="142" y="0"/>
                    </a:lnTo>
                    <a:lnTo>
                      <a:pt x="133" y="2"/>
                    </a:lnTo>
                    <a:lnTo>
                      <a:pt x="122" y="5"/>
                    </a:lnTo>
                    <a:lnTo>
                      <a:pt x="113" y="8"/>
                    </a:lnTo>
                    <a:lnTo>
                      <a:pt x="103" y="13"/>
                    </a:lnTo>
                    <a:lnTo>
                      <a:pt x="85" y="24"/>
                    </a:lnTo>
                    <a:lnTo>
                      <a:pt x="67" y="38"/>
                    </a:lnTo>
                    <a:lnTo>
                      <a:pt x="50" y="54"/>
                    </a:lnTo>
                    <a:lnTo>
                      <a:pt x="33" y="74"/>
                    </a:lnTo>
                    <a:lnTo>
                      <a:pt x="17" y="97"/>
                    </a:lnTo>
                    <a:lnTo>
                      <a:pt x="0" y="121"/>
                    </a:lnTo>
                    <a:lnTo>
                      <a:pt x="29" y="140"/>
                    </a:lnTo>
                    <a:lnTo>
                      <a:pt x="45" y="117"/>
                    </a:lnTo>
                    <a:lnTo>
                      <a:pt x="61" y="97"/>
                    </a:lnTo>
                    <a:lnTo>
                      <a:pt x="75" y="78"/>
                    </a:lnTo>
                    <a:lnTo>
                      <a:pt x="91" y="64"/>
                    </a:lnTo>
                    <a:lnTo>
                      <a:pt x="106" y="52"/>
                    </a:lnTo>
                    <a:lnTo>
                      <a:pt x="121" y="42"/>
                    </a:lnTo>
                    <a:lnTo>
                      <a:pt x="126" y="40"/>
                    </a:lnTo>
                    <a:lnTo>
                      <a:pt x="133" y="37"/>
                    </a:lnTo>
                    <a:lnTo>
                      <a:pt x="139" y="36"/>
                    </a:lnTo>
                    <a:lnTo>
                      <a:pt x="146" y="34"/>
                    </a:lnTo>
                    <a:lnTo>
                      <a:pt x="153" y="34"/>
                    </a:lnTo>
                    <a:lnTo>
                      <a:pt x="158" y="34"/>
                    </a:lnTo>
                    <a:lnTo>
                      <a:pt x="165" y="36"/>
                    </a:lnTo>
                    <a:lnTo>
                      <a:pt x="171" y="37"/>
                    </a:lnTo>
                    <a:lnTo>
                      <a:pt x="178" y="40"/>
                    </a:lnTo>
                    <a:lnTo>
                      <a:pt x="185" y="44"/>
                    </a:lnTo>
                    <a:lnTo>
                      <a:pt x="191" y="48"/>
                    </a:lnTo>
                    <a:lnTo>
                      <a:pt x="198" y="53"/>
                    </a:lnTo>
                    <a:lnTo>
                      <a:pt x="205" y="60"/>
                    </a:lnTo>
                    <a:lnTo>
                      <a:pt x="213" y="68"/>
                    </a:lnTo>
                    <a:lnTo>
                      <a:pt x="221" y="77"/>
                    </a:lnTo>
                    <a:lnTo>
                      <a:pt x="227" y="86"/>
                    </a:lnTo>
                    <a:lnTo>
                      <a:pt x="243" y="110"/>
                    </a:lnTo>
                    <a:lnTo>
                      <a:pt x="259" y="138"/>
                    </a:lnTo>
                    <a:lnTo>
                      <a:pt x="259" y="138"/>
                    </a:lnTo>
                    <a:lnTo>
                      <a:pt x="259" y="138"/>
                    </a:lnTo>
                    <a:lnTo>
                      <a:pt x="259" y="138"/>
                    </a:lnTo>
                    <a:lnTo>
                      <a:pt x="259" y="138"/>
                    </a:lnTo>
                    <a:lnTo>
                      <a:pt x="290" y="12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43" name="Freeform 315"/>
              <p:cNvSpPr>
                <a:spLocks/>
              </p:cNvSpPr>
              <p:nvPr/>
            </p:nvSpPr>
            <p:spPr bwMode="auto">
              <a:xfrm>
                <a:off x="1339" y="3213"/>
                <a:ext cx="67" cy="36"/>
              </a:xfrm>
              <a:custGeom>
                <a:avLst/>
                <a:gdLst>
                  <a:gd name="T0" fmla="*/ 255 w 269"/>
                  <a:gd name="T1" fmla="*/ 0 h 142"/>
                  <a:gd name="T2" fmla="*/ 239 w 269"/>
                  <a:gd name="T3" fmla="*/ 9 h 142"/>
                  <a:gd name="T4" fmla="*/ 225 w 269"/>
                  <a:gd name="T5" fmla="*/ 33 h 142"/>
                  <a:gd name="T6" fmla="*/ 211 w 269"/>
                  <a:gd name="T7" fmla="*/ 54 h 142"/>
                  <a:gd name="T8" fmla="*/ 196 w 269"/>
                  <a:gd name="T9" fmla="*/ 72 h 142"/>
                  <a:gd name="T10" fmla="*/ 183 w 269"/>
                  <a:gd name="T11" fmla="*/ 85 h 142"/>
                  <a:gd name="T12" fmla="*/ 176 w 269"/>
                  <a:gd name="T13" fmla="*/ 90 h 142"/>
                  <a:gd name="T14" fmla="*/ 169 w 269"/>
                  <a:gd name="T15" fmla="*/ 96 h 142"/>
                  <a:gd name="T16" fmla="*/ 164 w 269"/>
                  <a:gd name="T17" fmla="*/ 100 h 142"/>
                  <a:gd name="T18" fmla="*/ 157 w 269"/>
                  <a:gd name="T19" fmla="*/ 102 h 142"/>
                  <a:gd name="T20" fmla="*/ 152 w 269"/>
                  <a:gd name="T21" fmla="*/ 105 h 142"/>
                  <a:gd name="T22" fmla="*/ 145 w 269"/>
                  <a:gd name="T23" fmla="*/ 106 h 142"/>
                  <a:gd name="T24" fmla="*/ 140 w 269"/>
                  <a:gd name="T25" fmla="*/ 108 h 142"/>
                  <a:gd name="T26" fmla="*/ 135 w 269"/>
                  <a:gd name="T27" fmla="*/ 108 h 142"/>
                  <a:gd name="T28" fmla="*/ 129 w 269"/>
                  <a:gd name="T29" fmla="*/ 108 h 142"/>
                  <a:gd name="T30" fmla="*/ 124 w 269"/>
                  <a:gd name="T31" fmla="*/ 106 h 142"/>
                  <a:gd name="T32" fmla="*/ 117 w 269"/>
                  <a:gd name="T33" fmla="*/ 105 h 142"/>
                  <a:gd name="T34" fmla="*/ 112 w 269"/>
                  <a:gd name="T35" fmla="*/ 102 h 142"/>
                  <a:gd name="T36" fmla="*/ 105 w 269"/>
                  <a:gd name="T37" fmla="*/ 100 h 142"/>
                  <a:gd name="T38" fmla="*/ 100 w 269"/>
                  <a:gd name="T39" fmla="*/ 96 h 142"/>
                  <a:gd name="T40" fmla="*/ 94 w 269"/>
                  <a:gd name="T41" fmla="*/ 90 h 142"/>
                  <a:gd name="T42" fmla="*/ 87 w 269"/>
                  <a:gd name="T43" fmla="*/ 85 h 142"/>
                  <a:gd name="T44" fmla="*/ 74 w 269"/>
                  <a:gd name="T45" fmla="*/ 72 h 142"/>
                  <a:gd name="T46" fmla="*/ 59 w 269"/>
                  <a:gd name="T47" fmla="*/ 54 h 142"/>
                  <a:gd name="T48" fmla="*/ 44 w 269"/>
                  <a:gd name="T49" fmla="*/ 33 h 142"/>
                  <a:gd name="T50" fmla="*/ 31 w 269"/>
                  <a:gd name="T51" fmla="*/ 9 h 142"/>
                  <a:gd name="T52" fmla="*/ 0 w 269"/>
                  <a:gd name="T53" fmla="*/ 25 h 142"/>
                  <a:gd name="T54" fmla="*/ 15 w 269"/>
                  <a:gd name="T55" fmla="*/ 52 h 142"/>
                  <a:gd name="T56" fmla="*/ 31 w 269"/>
                  <a:gd name="T57" fmla="*/ 74 h 142"/>
                  <a:gd name="T58" fmla="*/ 47 w 269"/>
                  <a:gd name="T59" fmla="*/ 94 h 142"/>
                  <a:gd name="T60" fmla="*/ 63 w 269"/>
                  <a:gd name="T61" fmla="*/ 110 h 142"/>
                  <a:gd name="T62" fmla="*/ 72 w 269"/>
                  <a:gd name="T63" fmla="*/ 118 h 142"/>
                  <a:gd name="T64" fmla="*/ 80 w 269"/>
                  <a:gd name="T65" fmla="*/ 124 h 142"/>
                  <a:gd name="T66" fmla="*/ 90 w 269"/>
                  <a:gd name="T67" fmla="*/ 129 h 142"/>
                  <a:gd name="T68" fmla="*/ 98 w 269"/>
                  <a:gd name="T69" fmla="*/ 134 h 142"/>
                  <a:gd name="T70" fmla="*/ 107 w 269"/>
                  <a:gd name="T71" fmla="*/ 137 h 142"/>
                  <a:gd name="T72" fmla="*/ 116 w 269"/>
                  <a:gd name="T73" fmla="*/ 140 h 142"/>
                  <a:gd name="T74" fmla="*/ 125 w 269"/>
                  <a:gd name="T75" fmla="*/ 142 h 142"/>
                  <a:gd name="T76" fmla="*/ 135 w 269"/>
                  <a:gd name="T77" fmla="*/ 142 h 142"/>
                  <a:gd name="T78" fmla="*/ 144 w 269"/>
                  <a:gd name="T79" fmla="*/ 142 h 142"/>
                  <a:gd name="T80" fmla="*/ 153 w 269"/>
                  <a:gd name="T81" fmla="*/ 140 h 142"/>
                  <a:gd name="T82" fmla="*/ 163 w 269"/>
                  <a:gd name="T83" fmla="*/ 137 h 142"/>
                  <a:gd name="T84" fmla="*/ 172 w 269"/>
                  <a:gd name="T85" fmla="*/ 134 h 142"/>
                  <a:gd name="T86" fmla="*/ 180 w 269"/>
                  <a:gd name="T87" fmla="*/ 129 h 142"/>
                  <a:gd name="T88" fmla="*/ 189 w 269"/>
                  <a:gd name="T89" fmla="*/ 124 h 142"/>
                  <a:gd name="T90" fmla="*/ 197 w 269"/>
                  <a:gd name="T91" fmla="*/ 118 h 142"/>
                  <a:gd name="T92" fmla="*/ 207 w 269"/>
                  <a:gd name="T93" fmla="*/ 110 h 142"/>
                  <a:gd name="T94" fmla="*/ 223 w 269"/>
                  <a:gd name="T95" fmla="*/ 94 h 142"/>
                  <a:gd name="T96" fmla="*/ 239 w 269"/>
                  <a:gd name="T97" fmla="*/ 74 h 142"/>
                  <a:gd name="T98" fmla="*/ 255 w 269"/>
                  <a:gd name="T99" fmla="*/ 52 h 142"/>
                  <a:gd name="T100" fmla="*/ 269 w 269"/>
                  <a:gd name="T101" fmla="*/ 25 h 142"/>
                  <a:gd name="T102" fmla="*/ 255 w 269"/>
                  <a:gd name="T103" fmla="*/ 34 h 142"/>
                  <a:gd name="T104" fmla="*/ 255 w 269"/>
                  <a:gd name="T105" fmla="*/ 0 h 142"/>
                  <a:gd name="T106" fmla="*/ 244 w 269"/>
                  <a:gd name="T107" fmla="*/ 0 h 142"/>
                  <a:gd name="T108" fmla="*/ 239 w 269"/>
                  <a:gd name="T109" fmla="*/ 9 h 142"/>
                  <a:gd name="T110" fmla="*/ 255 w 269"/>
                  <a:gd name="T111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69" h="142">
                    <a:moveTo>
                      <a:pt x="255" y="0"/>
                    </a:moveTo>
                    <a:lnTo>
                      <a:pt x="239" y="9"/>
                    </a:lnTo>
                    <a:lnTo>
                      <a:pt x="225" y="33"/>
                    </a:lnTo>
                    <a:lnTo>
                      <a:pt x="211" y="54"/>
                    </a:lnTo>
                    <a:lnTo>
                      <a:pt x="196" y="72"/>
                    </a:lnTo>
                    <a:lnTo>
                      <a:pt x="183" y="85"/>
                    </a:lnTo>
                    <a:lnTo>
                      <a:pt x="176" y="90"/>
                    </a:lnTo>
                    <a:lnTo>
                      <a:pt x="169" y="96"/>
                    </a:lnTo>
                    <a:lnTo>
                      <a:pt x="164" y="100"/>
                    </a:lnTo>
                    <a:lnTo>
                      <a:pt x="157" y="102"/>
                    </a:lnTo>
                    <a:lnTo>
                      <a:pt x="152" y="105"/>
                    </a:lnTo>
                    <a:lnTo>
                      <a:pt x="145" y="106"/>
                    </a:lnTo>
                    <a:lnTo>
                      <a:pt x="140" y="108"/>
                    </a:lnTo>
                    <a:lnTo>
                      <a:pt x="135" y="108"/>
                    </a:lnTo>
                    <a:lnTo>
                      <a:pt x="129" y="108"/>
                    </a:lnTo>
                    <a:lnTo>
                      <a:pt x="124" y="106"/>
                    </a:lnTo>
                    <a:lnTo>
                      <a:pt x="117" y="105"/>
                    </a:lnTo>
                    <a:lnTo>
                      <a:pt x="112" y="102"/>
                    </a:lnTo>
                    <a:lnTo>
                      <a:pt x="105" y="100"/>
                    </a:lnTo>
                    <a:lnTo>
                      <a:pt x="100" y="96"/>
                    </a:lnTo>
                    <a:lnTo>
                      <a:pt x="94" y="90"/>
                    </a:lnTo>
                    <a:lnTo>
                      <a:pt x="87" y="85"/>
                    </a:lnTo>
                    <a:lnTo>
                      <a:pt x="74" y="72"/>
                    </a:lnTo>
                    <a:lnTo>
                      <a:pt x="59" y="54"/>
                    </a:lnTo>
                    <a:lnTo>
                      <a:pt x="44" y="33"/>
                    </a:lnTo>
                    <a:lnTo>
                      <a:pt x="31" y="9"/>
                    </a:lnTo>
                    <a:lnTo>
                      <a:pt x="0" y="25"/>
                    </a:lnTo>
                    <a:lnTo>
                      <a:pt x="15" y="52"/>
                    </a:lnTo>
                    <a:lnTo>
                      <a:pt x="31" y="74"/>
                    </a:lnTo>
                    <a:lnTo>
                      <a:pt x="47" y="94"/>
                    </a:lnTo>
                    <a:lnTo>
                      <a:pt x="63" y="110"/>
                    </a:lnTo>
                    <a:lnTo>
                      <a:pt x="72" y="118"/>
                    </a:lnTo>
                    <a:lnTo>
                      <a:pt x="80" y="124"/>
                    </a:lnTo>
                    <a:lnTo>
                      <a:pt x="90" y="129"/>
                    </a:lnTo>
                    <a:lnTo>
                      <a:pt x="98" y="134"/>
                    </a:lnTo>
                    <a:lnTo>
                      <a:pt x="107" y="137"/>
                    </a:lnTo>
                    <a:lnTo>
                      <a:pt x="116" y="140"/>
                    </a:lnTo>
                    <a:lnTo>
                      <a:pt x="125" y="142"/>
                    </a:lnTo>
                    <a:lnTo>
                      <a:pt x="135" y="142"/>
                    </a:lnTo>
                    <a:lnTo>
                      <a:pt x="144" y="142"/>
                    </a:lnTo>
                    <a:lnTo>
                      <a:pt x="153" y="140"/>
                    </a:lnTo>
                    <a:lnTo>
                      <a:pt x="163" y="137"/>
                    </a:lnTo>
                    <a:lnTo>
                      <a:pt x="172" y="134"/>
                    </a:lnTo>
                    <a:lnTo>
                      <a:pt x="180" y="129"/>
                    </a:lnTo>
                    <a:lnTo>
                      <a:pt x="189" y="124"/>
                    </a:lnTo>
                    <a:lnTo>
                      <a:pt x="197" y="118"/>
                    </a:lnTo>
                    <a:lnTo>
                      <a:pt x="207" y="110"/>
                    </a:lnTo>
                    <a:lnTo>
                      <a:pt x="223" y="94"/>
                    </a:lnTo>
                    <a:lnTo>
                      <a:pt x="239" y="74"/>
                    </a:lnTo>
                    <a:lnTo>
                      <a:pt x="255" y="52"/>
                    </a:lnTo>
                    <a:lnTo>
                      <a:pt x="269" y="25"/>
                    </a:lnTo>
                    <a:lnTo>
                      <a:pt x="255" y="34"/>
                    </a:lnTo>
                    <a:lnTo>
                      <a:pt x="255" y="0"/>
                    </a:lnTo>
                    <a:lnTo>
                      <a:pt x="244" y="0"/>
                    </a:lnTo>
                    <a:lnTo>
                      <a:pt x="239" y="9"/>
                    </a:lnTo>
                    <a:lnTo>
                      <a:pt x="255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44" name="Rectangle 316"/>
              <p:cNvSpPr>
                <a:spLocks noChangeArrowheads="1"/>
              </p:cNvSpPr>
              <p:nvPr/>
            </p:nvSpPr>
            <p:spPr bwMode="auto">
              <a:xfrm>
                <a:off x="1402" y="3213"/>
                <a:ext cx="67" cy="9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45" name="Freeform 317"/>
              <p:cNvSpPr>
                <a:spLocks/>
              </p:cNvSpPr>
              <p:nvPr/>
            </p:nvSpPr>
            <p:spPr bwMode="auto">
              <a:xfrm>
                <a:off x="1439" y="3191"/>
                <a:ext cx="39" cy="30"/>
              </a:xfrm>
              <a:custGeom>
                <a:avLst/>
                <a:gdLst>
                  <a:gd name="T0" fmla="*/ 155 w 155"/>
                  <a:gd name="T1" fmla="*/ 119 h 119"/>
                  <a:gd name="T2" fmla="*/ 155 w 155"/>
                  <a:gd name="T3" fmla="*/ 90 h 119"/>
                  <a:gd name="T4" fmla="*/ 18 w 155"/>
                  <a:gd name="T5" fmla="*/ 0 h 119"/>
                  <a:gd name="T6" fmla="*/ 0 w 155"/>
                  <a:gd name="T7" fmla="*/ 30 h 119"/>
                  <a:gd name="T8" fmla="*/ 137 w 155"/>
                  <a:gd name="T9" fmla="*/ 119 h 119"/>
                  <a:gd name="T10" fmla="*/ 137 w 155"/>
                  <a:gd name="T11" fmla="*/ 90 h 119"/>
                  <a:gd name="T12" fmla="*/ 155 w 155"/>
                  <a:gd name="T13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5" h="119">
                    <a:moveTo>
                      <a:pt x="155" y="119"/>
                    </a:moveTo>
                    <a:lnTo>
                      <a:pt x="155" y="90"/>
                    </a:lnTo>
                    <a:lnTo>
                      <a:pt x="18" y="0"/>
                    </a:lnTo>
                    <a:lnTo>
                      <a:pt x="0" y="30"/>
                    </a:lnTo>
                    <a:lnTo>
                      <a:pt x="137" y="119"/>
                    </a:lnTo>
                    <a:lnTo>
                      <a:pt x="137" y="90"/>
                    </a:lnTo>
                    <a:lnTo>
                      <a:pt x="155" y="11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46" name="Freeform 318"/>
              <p:cNvSpPr>
                <a:spLocks/>
              </p:cNvSpPr>
              <p:nvPr/>
            </p:nvSpPr>
            <p:spPr bwMode="auto">
              <a:xfrm>
                <a:off x="1478" y="3214"/>
                <a:ext cx="6" cy="7"/>
              </a:xfrm>
              <a:custGeom>
                <a:avLst/>
                <a:gdLst>
                  <a:gd name="T0" fmla="*/ 0 w 23"/>
                  <a:gd name="T1" fmla="*/ 29 h 29"/>
                  <a:gd name="T2" fmla="*/ 23 w 23"/>
                  <a:gd name="T3" fmla="*/ 14 h 29"/>
                  <a:gd name="T4" fmla="*/ 0 w 23"/>
                  <a:gd name="T5" fmla="*/ 0 h 29"/>
                  <a:gd name="T6" fmla="*/ 0 w 23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" h="29">
                    <a:moveTo>
                      <a:pt x="0" y="29"/>
                    </a:moveTo>
                    <a:lnTo>
                      <a:pt x="23" y="14"/>
                    </a:lnTo>
                    <a:lnTo>
                      <a:pt x="0" y="0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47" name="Freeform 319"/>
              <p:cNvSpPr>
                <a:spLocks/>
              </p:cNvSpPr>
              <p:nvPr/>
            </p:nvSpPr>
            <p:spPr bwMode="auto">
              <a:xfrm>
                <a:off x="1439" y="3214"/>
                <a:ext cx="39" cy="29"/>
              </a:xfrm>
              <a:custGeom>
                <a:avLst/>
                <a:gdLst>
                  <a:gd name="T0" fmla="*/ 9 w 155"/>
                  <a:gd name="T1" fmla="*/ 103 h 118"/>
                  <a:gd name="T2" fmla="*/ 18 w 155"/>
                  <a:gd name="T3" fmla="*/ 118 h 118"/>
                  <a:gd name="T4" fmla="*/ 155 w 155"/>
                  <a:gd name="T5" fmla="*/ 29 h 118"/>
                  <a:gd name="T6" fmla="*/ 137 w 155"/>
                  <a:gd name="T7" fmla="*/ 0 h 118"/>
                  <a:gd name="T8" fmla="*/ 0 w 155"/>
                  <a:gd name="T9" fmla="*/ 89 h 118"/>
                  <a:gd name="T10" fmla="*/ 9 w 155"/>
                  <a:gd name="T11" fmla="*/ 103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5" h="118">
                    <a:moveTo>
                      <a:pt x="9" y="103"/>
                    </a:moveTo>
                    <a:lnTo>
                      <a:pt x="18" y="118"/>
                    </a:lnTo>
                    <a:lnTo>
                      <a:pt x="155" y="29"/>
                    </a:lnTo>
                    <a:lnTo>
                      <a:pt x="137" y="0"/>
                    </a:lnTo>
                    <a:lnTo>
                      <a:pt x="0" y="89"/>
                    </a:lnTo>
                    <a:lnTo>
                      <a:pt x="9" y="103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48" name="Freeform 320"/>
              <p:cNvSpPr>
                <a:spLocks/>
              </p:cNvSpPr>
              <p:nvPr/>
            </p:nvSpPr>
            <p:spPr bwMode="auto">
              <a:xfrm>
                <a:off x="983" y="3260"/>
                <a:ext cx="68" cy="35"/>
              </a:xfrm>
              <a:custGeom>
                <a:avLst/>
                <a:gdLst>
                  <a:gd name="T0" fmla="*/ 241 w 272"/>
                  <a:gd name="T1" fmla="*/ 2 h 140"/>
                  <a:gd name="T2" fmla="*/ 241 w 272"/>
                  <a:gd name="T3" fmla="*/ 0 h 140"/>
                  <a:gd name="T4" fmla="*/ 225 w 272"/>
                  <a:gd name="T5" fmla="*/ 26 h 140"/>
                  <a:gd name="T6" fmla="*/ 208 w 272"/>
                  <a:gd name="T7" fmla="*/ 48 h 140"/>
                  <a:gd name="T8" fmla="*/ 194 w 272"/>
                  <a:gd name="T9" fmla="*/ 67 h 140"/>
                  <a:gd name="T10" fmla="*/ 178 w 272"/>
                  <a:gd name="T11" fmla="*/ 82 h 140"/>
                  <a:gd name="T12" fmla="*/ 171 w 272"/>
                  <a:gd name="T13" fmla="*/ 87 h 140"/>
                  <a:gd name="T14" fmla="*/ 164 w 272"/>
                  <a:gd name="T15" fmla="*/ 92 h 140"/>
                  <a:gd name="T16" fmla="*/ 158 w 272"/>
                  <a:gd name="T17" fmla="*/ 96 h 140"/>
                  <a:gd name="T18" fmla="*/ 151 w 272"/>
                  <a:gd name="T19" fmla="*/ 99 h 140"/>
                  <a:gd name="T20" fmla="*/ 144 w 272"/>
                  <a:gd name="T21" fmla="*/ 102 h 140"/>
                  <a:gd name="T22" fmla="*/ 139 w 272"/>
                  <a:gd name="T23" fmla="*/ 103 h 140"/>
                  <a:gd name="T24" fmla="*/ 134 w 272"/>
                  <a:gd name="T25" fmla="*/ 104 h 140"/>
                  <a:gd name="T26" fmla="*/ 127 w 272"/>
                  <a:gd name="T27" fmla="*/ 104 h 140"/>
                  <a:gd name="T28" fmla="*/ 122 w 272"/>
                  <a:gd name="T29" fmla="*/ 104 h 140"/>
                  <a:gd name="T30" fmla="*/ 116 w 272"/>
                  <a:gd name="T31" fmla="*/ 103 h 140"/>
                  <a:gd name="T32" fmla="*/ 111 w 272"/>
                  <a:gd name="T33" fmla="*/ 102 h 140"/>
                  <a:gd name="T34" fmla="*/ 106 w 272"/>
                  <a:gd name="T35" fmla="*/ 99 h 140"/>
                  <a:gd name="T36" fmla="*/ 100 w 272"/>
                  <a:gd name="T37" fmla="*/ 96 h 140"/>
                  <a:gd name="T38" fmla="*/ 95 w 272"/>
                  <a:gd name="T39" fmla="*/ 92 h 140"/>
                  <a:gd name="T40" fmla="*/ 88 w 272"/>
                  <a:gd name="T41" fmla="*/ 88 h 140"/>
                  <a:gd name="T42" fmla="*/ 83 w 272"/>
                  <a:gd name="T43" fmla="*/ 83 h 140"/>
                  <a:gd name="T44" fmla="*/ 70 w 272"/>
                  <a:gd name="T45" fmla="*/ 68 h 140"/>
                  <a:gd name="T46" fmla="*/ 58 w 272"/>
                  <a:gd name="T47" fmla="*/ 50 h 140"/>
                  <a:gd name="T48" fmla="*/ 46 w 272"/>
                  <a:gd name="T49" fmla="*/ 28 h 140"/>
                  <a:gd name="T50" fmla="*/ 32 w 272"/>
                  <a:gd name="T51" fmla="*/ 3 h 140"/>
                  <a:gd name="T52" fmla="*/ 0 w 272"/>
                  <a:gd name="T53" fmla="*/ 16 h 140"/>
                  <a:gd name="T54" fmla="*/ 14 w 272"/>
                  <a:gd name="T55" fmla="*/ 44 h 140"/>
                  <a:gd name="T56" fmla="*/ 28 w 272"/>
                  <a:gd name="T57" fmla="*/ 68 h 140"/>
                  <a:gd name="T58" fmla="*/ 43 w 272"/>
                  <a:gd name="T59" fmla="*/ 88 h 140"/>
                  <a:gd name="T60" fmla="*/ 58 w 272"/>
                  <a:gd name="T61" fmla="*/ 106 h 140"/>
                  <a:gd name="T62" fmla="*/ 66 w 272"/>
                  <a:gd name="T63" fmla="*/ 114 h 140"/>
                  <a:gd name="T64" fmla="*/ 74 w 272"/>
                  <a:gd name="T65" fmla="*/ 120 h 140"/>
                  <a:gd name="T66" fmla="*/ 82 w 272"/>
                  <a:gd name="T67" fmla="*/ 126 h 140"/>
                  <a:gd name="T68" fmla="*/ 91 w 272"/>
                  <a:gd name="T69" fmla="*/ 131 h 140"/>
                  <a:gd name="T70" fmla="*/ 99 w 272"/>
                  <a:gd name="T71" fmla="*/ 135 h 140"/>
                  <a:gd name="T72" fmla="*/ 108 w 272"/>
                  <a:gd name="T73" fmla="*/ 138 h 140"/>
                  <a:gd name="T74" fmla="*/ 118 w 272"/>
                  <a:gd name="T75" fmla="*/ 139 h 140"/>
                  <a:gd name="T76" fmla="*/ 127 w 272"/>
                  <a:gd name="T77" fmla="*/ 140 h 140"/>
                  <a:gd name="T78" fmla="*/ 138 w 272"/>
                  <a:gd name="T79" fmla="*/ 139 h 140"/>
                  <a:gd name="T80" fmla="*/ 147 w 272"/>
                  <a:gd name="T81" fmla="*/ 138 h 140"/>
                  <a:gd name="T82" fmla="*/ 156 w 272"/>
                  <a:gd name="T83" fmla="*/ 135 h 140"/>
                  <a:gd name="T84" fmla="*/ 166 w 272"/>
                  <a:gd name="T85" fmla="*/ 131 h 140"/>
                  <a:gd name="T86" fmla="*/ 175 w 272"/>
                  <a:gd name="T87" fmla="*/ 127 h 140"/>
                  <a:gd name="T88" fmla="*/ 183 w 272"/>
                  <a:gd name="T89" fmla="*/ 120 h 140"/>
                  <a:gd name="T90" fmla="*/ 192 w 272"/>
                  <a:gd name="T91" fmla="*/ 115 h 140"/>
                  <a:gd name="T92" fmla="*/ 201 w 272"/>
                  <a:gd name="T93" fmla="*/ 107 h 140"/>
                  <a:gd name="T94" fmla="*/ 219 w 272"/>
                  <a:gd name="T95" fmla="*/ 90 h 140"/>
                  <a:gd name="T96" fmla="*/ 236 w 272"/>
                  <a:gd name="T97" fmla="*/ 70 h 140"/>
                  <a:gd name="T98" fmla="*/ 253 w 272"/>
                  <a:gd name="T99" fmla="*/ 46 h 140"/>
                  <a:gd name="T100" fmla="*/ 271 w 272"/>
                  <a:gd name="T101" fmla="*/ 19 h 140"/>
                  <a:gd name="T102" fmla="*/ 272 w 272"/>
                  <a:gd name="T103" fmla="*/ 18 h 140"/>
                  <a:gd name="T104" fmla="*/ 271 w 272"/>
                  <a:gd name="T105" fmla="*/ 19 h 140"/>
                  <a:gd name="T106" fmla="*/ 271 w 272"/>
                  <a:gd name="T107" fmla="*/ 18 h 140"/>
                  <a:gd name="T108" fmla="*/ 272 w 272"/>
                  <a:gd name="T109" fmla="*/ 18 h 140"/>
                  <a:gd name="T110" fmla="*/ 241 w 272"/>
                  <a:gd name="T111" fmla="*/ 2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72" h="140">
                    <a:moveTo>
                      <a:pt x="241" y="2"/>
                    </a:moveTo>
                    <a:lnTo>
                      <a:pt x="241" y="0"/>
                    </a:lnTo>
                    <a:lnTo>
                      <a:pt x="225" y="26"/>
                    </a:lnTo>
                    <a:lnTo>
                      <a:pt x="208" y="48"/>
                    </a:lnTo>
                    <a:lnTo>
                      <a:pt x="194" y="67"/>
                    </a:lnTo>
                    <a:lnTo>
                      <a:pt x="178" y="82"/>
                    </a:lnTo>
                    <a:lnTo>
                      <a:pt x="171" y="87"/>
                    </a:lnTo>
                    <a:lnTo>
                      <a:pt x="164" y="92"/>
                    </a:lnTo>
                    <a:lnTo>
                      <a:pt x="158" y="96"/>
                    </a:lnTo>
                    <a:lnTo>
                      <a:pt x="151" y="99"/>
                    </a:lnTo>
                    <a:lnTo>
                      <a:pt x="144" y="102"/>
                    </a:lnTo>
                    <a:lnTo>
                      <a:pt x="139" y="103"/>
                    </a:lnTo>
                    <a:lnTo>
                      <a:pt x="134" y="104"/>
                    </a:lnTo>
                    <a:lnTo>
                      <a:pt x="127" y="104"/>
                    </a:lnTo>
                    <a:lnTo>
                      <a:pt x="122" y="104"/>
                    </a:lnTo>
                    <a:lnTo>
                      <a:pt x="116" y="103"/>
                    </a:lnTo>
                    <a:lnTo>
                      <a:pt x="111" y="102"/>
                    </a:lnTo>
                    <a:lnTo>
                      <a:pt x="106" y="99"/>
                    </a:lnTo>
                    <a:lnTo>
                      <a:pt x="100" y="96"/>
                    </a:lnTo>
                    <a:lnTo>
                      <a:pt x="95" y="92"/>
                    </a:lnTo>
                    <a:lnTo>
                      <a:pt x="88" y="88"/>
                    </a:lnTo>
                    <a:lnTo>
                      <a:pt x="83" y="83"/>
                    </a:lnTo>
                    <a:lnTo>
                      <a:pt x="70" y="68"/>
                    </a:lnTo>
                    <a:lnTo>
                      <a:pt x="58" y="50"/>
                    </a:lnTo>
                    <a:lnTo>
                      <a:pt x="46" y="28"/>
                    </a:lnTo>
                    <a:lnTo>
                      <a:pt x="32" y="3"/>
                    </a:lnTo>
                    <a:lnTo>
                      <a:pt x="0" y="16"/>
                    </a:lnTo>
                    <a:lnTo>
                      <a:pt x="14" y="44"/>
                    </a:lnTo>
                    <a:lnTo>
                      <a:pt x="28" y="68"/>
                    </a:lnTo>
                    <a:lnTo>
                      <a:pt x="43" y="88"/>
                    </a:lnTo>
                    <a:lnTo>
                      <a:pt x="58" y="106"/>
                    </a:lnTo>
                    <a:lnTo>
                      <a:pt x="66" y="114"/>
                    </a:lnTo>
                    <a:lnTo>
                      <a:pt x="74" y="120"/>
                    </a:lnTo>
                    <a:lnTo>
                      <a:pt x="82" y="126"/>
                    </a:lnTo>
                    <a:lnTo>
                      <a:pt x="91" y="131"/>
                    </a:lnTo>
                    <a:lnTo>
                      <a:pt x="99" y="135"/>
                    </a:lnTo>
                    <a:lnTo>
                      <a:pt x="108" y="138"/>
                    </a:lnTo>
                    <a:lnTo>
                      <a:pt x="118" y="139"/>
                    </a:lnTo>
                    <a:lnTo>
                      <a:pt x="127" y="140"/>
                    </a:lnTo>
                    <a:lnTo>
                      <a:pt x="138" y="139"/>
                    </a:lnTo>
                    <a:lnTo>
                      <a:pt x="147" y="138"/>
                    </a:lnTo>
                    <a:lnTo>
                      <a:pt x="156" y="135"/>
                    </a:lnTo>
                    <a:lnTo>
                      <a:pt x="166" y="131"/>
                    </a:lnTo>
                    <a:lnTo>
                      <a:pt x="175" y="127"/>
                    </a:lnTo>
                    <a:lnTo>
                      <a:pt x="183" y="120"/>
                    </a:lnTo>
                    <a:lnTo>
                      <a:pt x="192" y="115"/>
                    </a:lnTo>
                    <a:lnTo>
                      <a:pt x="201" y="107"/>
                    </a:lnTo>
                    <a:lnTo>
                      <a:pt x="219" y="90"/>
                    </a:lnTo>
                    <a:lnTo>
                      <a:pt x="236" y="70"/>
                    </a:lnTo>
                    <a:lnTo>
                      <a:pt x="253" y="46"/>
                    </a:lnTo>
                    <a:lnTo>
                      <a:pt x="271" y="19"/>
                    </a:lnTo>
                    <a:lnTo>
                      <a:pt x="272" y="18"/>
                    </a:lnTo>
                    <a:lnTo>
                      <a:pt x="271" y="19"/>
                    </a:lnTo>
                    <a:lnTo>
                      <a:pt x="271" y="18"/>
                    </a:lnTo>
                    <a:lnTo>
                      <a:pt x="272" y="18"/>
                    </a:lnTo>
                    <a:lnTo>
                      <a:pt x="241" y="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49" name="Freeform 321"/>
              <p:cNvSpPr>
                <a:spLocks/>
              </p:cNvSpPr>
              <p:nvPr/>
            </p:nvSpPr>
            <p:spPr bwMode="auto">
              <a:xfrm>
                <a:off x="1043" y="3229"/>
                <a:ext cx="64" cy="35"/>
              </a:xfrm>
              <a:custGeom>
                <a:avLst/>
                <a:gdLst>
                  <a:gd name="T0" fmla="*/ 256 w 256"/>
                  <a:gd name="T1" fmla="*/ 123 h 139"/>
                  <a:gd name="T2" fmla="*/ 256 w 256"/>
                  <a:gd name="T3" fmla="*/ 124 h 139"/>
                  <a:gd name="T4" fmla="*/ 243 w 256"/>
                  <a:gd name="T5" fmla="*/ 96 h 139"/>
                  <a:gd name="T6" fmla="*/ 230 w 256"/>
                  <a:gd name="T7" fmla="*/ 72 h 139"/>
                  <a:gd name="T8" fmla="*/ 215 w 256"/>
                  <a:gd name="T9" fmla="*/ 52 h 139"/>
                  <a:gd name="T10" fmla="*/ 200 w 256"/>
                  <a:gd name="T11" fmla="*/ 35 h 139"/>
                  <a:gd name="T12" fmla="*/ 192 w 256"/>
                  <a:gd name="T13" fmla="*/ 27 h 139"/>
                  <a:gd name="T14" fmla="*/ 184 w 256"/>
                  <a:gd name="T15" fmla="*/ 20 h 139"/>
                  <a:gd name="T16" fmla="*/ 176 w 256"/>
                  <a:gd name="T17" fmla="*/ 15 h 139"/>
                  <a:gd name="T18" fmla="*/ 168 w 256"/>
                  <a:gd name="T19" fmla="*/ 9 h 139"/>
                  <a:gd name="T20" fmla="*/ 160 w 256"/>
                  <a:gd name="T21" fmla="*/ 5 h 139"/>
                  <a:gd name="T22" fmla="*/ 151 w 256"/>
                  <a:gd name="T23" fmla="*/ 3 h 139"/>
                  <a:gd name="T24" fmla="*/ 142 w 256"/>
                  <a:gd name="T25" fmla="*/ 1 h 139"/>
                  <a:gd name="T26" fmla="*/ 132 w 256"/>
                  <a:gd name="T27" fmla="*/ 0 h 139"/>
                  <a:gd name="T28" fmla="*/ 123 w 256"/>
                  <a:gd name="T29" fmla="*/ 1 h 139"/>
                  <a:gd name="T30" fmla="*/ 114 w 256"/>
                  <a:gd name="T31" fmla="*/ 3 h 139"/>
                  <a:gd name="T32" fmla="*/ 106 w 256"/>
                  <a:gd name="T33" fmla="*/ 5 h 139"/>
                  <a:gd name="T34" fmla="*/ 96 w 256"/>
                  <a:gd name="T35" fmla="*/ 9 h 139"/>
                  <a:gd name="T36" fmla="*/ 88 w 256"/>
                  <a:gd name="T37" fmla="*/ 15 h 139"/>
                  <a:gd name="T38" fmla="*/ 79 w 256"/>
                  <a:gd name="T39" fmla="*/ 20 h 139"/>
                  <a:gd name="T40" fmla="*/ 71 w 256"/>
                  <a:gd name="T41" fmla="*/ 27 h 139"/>
                  <a:gd name="T42" fmla="*/ 63 w 256"/>
                  <a:gd name="T43" fmla="*/ 33 h 139"/>
                  <a:gd name="T44" fmla="*/ 47 w 256"/>
                  <a:gd name="T45" fmla="*/ 51 h 139"/>
                  <a:gd name="T46" fmla="*/ 31 w 256"/>
                  <a:gd name="T47" fmla="*/ 72 h 139"/>
                  <a:gd name="T48" fmla="*/ 15 w 256"/>
                  <a:gd name="T49" fmla="*/ 95 h 139"/>
                  <a:gd name="T50" fmla="*/ 0 w 256"/>
                  <a:gd name="T51" fmla="*/ 123 h 139"/>
                  <a:gd name="T52" fmla="*/ 31 w 256"/>
                  <a:gd name="T53" fmla="*/ 139 h 139"/>
                  <a:gd name="T54" fmla="*/ 46 w 256"/>
                  <a:gd name="T55" fmla="*/ 113 h 139"/>
                  <a:gd name="T56" fmla="*/ 59 w 256"/>
                  <a:gd name="T57" fmla="*/ 92 h 139"/>
                  <a:gd name="T58" fmla="*/ 74 w 256"/>
                  <a:gd name="T59" fmla="*/ 73 h 139"/>
                  <a:gd name="T60" fmla="*/ 87 w 256"/>
                  <a:gd name="T61" fmla="*/ 59 h 139"/>
                  <a:gd name="T62" fmla="*/ 94 w 256"/>
                  <a:gd name="T63" fmla="*/ 53 h 139"/>
                  <a:gd name="T64" fmla="*/ 100 w 256"/>
                  <a:gd name="T65" fmla="*/ 48 h 139"/>
                  <a:gd name="T66" fmla="*/ 106 w 256"/>
                  <a:gd name="T67" fmla="*/ 44 h 139"/>
                  <a:gd name="T68" fmla="*/ 111 w 256"/>
                  <a:gd name="T69" fmla="*/ 40 h 139"/>
                  <a:gd name="T70" fmla="*/ 118 w 256"/>
                  <a:gd name="T71" fmla="*/ 39 h 139"/>
                  <a:gd name="T72" fmla="*/ 123 w 256"/>
                  <a:gd name="T73" fmla="*/ 36 h 139"/>
                  <a:gd name="T74" fmla="*/ 127 w 256"/>
                  <a:gd name="T75" fmla="*/ 36 h 139"/>
                  <a:gd name="T76" fmla="*/ 132 w 256"/>
                  <a:gd name="T77" fmla="*/ 36 h 139"/>
                  <a:gd name="T78" fmla="*/ 138 w 256"/>
                  <a:gd name="T79" fmla="*/ 36 h 139"/>
                  <a:gd name="T80" fmla="*/ 142 w 256"/>
                  <a:gd name="T81" fmla="*/ 36 h 139"/>
                  <a:gd name="T82" fmla="*/ 147 w 256"/>
                  <a:gd name="T83" fmla="*/ 39 h 139"/>
                  <a:gd name="T84" fmla="*/ 152 w 256"/>
                  <a:gd name="T85" fmla="*/ 40 h 139"/>
                  <a:gd name="T86" fmla="*/ 158 w 256"/>
                  <a:gd name="T87" fmla="*/ 44 h 139"/>
                  <a:gd name="T88" fmla="*/ 163 w 256"/>
                  <a:gd name="T89" fmla="*/ 48 h 139"/>
                  <a:gd name="T90" fmla="*/ 170 w 256"/>
                  <a:gd name="T91" fmla="*/ 52 h 139"/>
                  <a:gd name="T92" fmla="*/ 175 w 256"/>
                  <a:gd name="T93" fmla="*/ 57 h 139"/>
                  <a:gd name="T94" fmla="*/ 187 w 256"/>
                  <a:gd name="T95" fmla="*/ 72 h 139"/>
                  <a:gd name="T96" fmla="*/ 200 w 256"/>
                  <a:gd name="T97" fmla="*/ 91 h 139"/>
                  <a:gd name="T98" fmla="*/ 212 w 256"/>
                  <a:gd name="T99" fmla="*/ 112 h 139"/>
                  <a:gd name="T100" fmla="*/ 226 w 256"/>
                  <a:gd name="T101" fmla="*/ 137 h 139"/>
                  <a:gd name="T102" fmla="*/ 226 w 256"/>
                  <a:gd name="T103" fmla="*/ 137 h 139"/>
                  <a:gd name="T104" fmla="*/ 226 w 256"/>
                  <a:gd name="T105" fmla="*/ 137 h 139"/>
                  <a:gd name="T106" fmla="*/ 226 w 256"/>
                  <a:gd name="T107" fmla="*/ 137 h 139"/>
                  <a:gd name="T108" fmla="*/ 226 w 256"/>
                  <a:gd name="T109" fmla="*/ 137 h 139"/>
                  <a:gd name="T110" fmla="*/ 256 w 256"/>
                  <a:gd name="T111" fmla="*/ 123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56" h="139">
                    <a:moveTo>
                      <a:pt x="256" y="123"/>
                    </a:moveTo>
                    <a:lnTo>
                      <a:pt x="256" y="124"/>
                    </a:lnTo>
                    <a:lnTo>
                      <a:pt x="243" y="96"/>
                    </a:lnTo>
                    <a:lnTo>
                      <a:pt x="230" y="72"/>
                    </a:lnTo>
                    <a:lnTo>
                      <a:pt x="215" y="52"/>
                    </a:lnTo>
                    <a:lnTo>
                      <a:pt x="200" y="35"/>
                    </a:lnTo>
                    <a:lnTo>
                      <a:pt x="192" y="27"/>
                    </a:lnTo>
                    <a:lnTo>
                      <a:pt x="184" y="20"/>
                    </a:lnTo>
                    <a:lnTo>
                      <a:pt x="176" y="15"/>
                    </a:lnTo>
                    <a:lnTo>
                      <a:pt x="168" y="9"/>
                    </a:lnTo>
                    <a:lnTo>
                      <a:pt x="160" y="5"/>
                    </a:lnTo>
                    <a:lnTo>
                      <a:pt x="151" y="3"/>
                    </a:lnTo>
                    <a:lnTo>
                      <a:pt x="142" y="1"/>
                    </a:lnTo>
                    <a:lnTo>
                      <a:pt x="132" y="0"/>
                    </a:lnTo>
                    <a:lnTo>
                      <a:pt x="123" y="1"/>
                    </a:lnTo>
                    <a:lnTo>
                      <a:pt x="114" y="3"/>
                    </a:lnTo>
                    <a:lnTo>
                      <a:pt x="106" y="5"/>
                    </a:lnTo>
                    <a:lnTo>
                      <a:pt x="96" y="9"/>
                    </a:lnTo>
                    <a:lnTo>
                      <a:pt x="88" y="15"/>
                    </a:lnTo>
                    <a:lnTo>
                      <a:pt x="79" y="20"/>
                    </a:lnTo>
                    <a:lnTo>
                      <a:pt x="71" y="27"/>
                    </a:lnTo>
                    <a:lnTo>
                      <a:pt x="63" y="33"/>
                    </a:lnTo>
                    <a:lnTo>
                      <a:pt x="47" y="51"/>
                    </a:lnTo>
                    <a:lnTo>
                      <a:pt x="31" y="72"/>
                    </a:lnTo>
                    <a:lnTo>
                      <a:pt x="15" y="95"/>
                    </a:lnTo>
                    <a:lnTo>
                      <a:pt x="0" y="123"/>
                    </a:lnTo>
                    <a:lnTo>
                      <a:pt x="31" y="139"/>
                    </a:lnTo>
                    <a:lnTo>
                      <a:pt x="46" y="113"/>
                    </a:lnTo>
                    <a:lnTo>
                      <a:pt x="59" y="92"/>
                    </a:lnTo>
                    <a:lnTo>
                      <a:pt x="74" y="73"/>
                    </a:lnTo>
                    <a:lnTo>
                      <a:pt x="87" y="59"/>
                    </a:lnTo>
                    <a:lnTo>
                      <a:pt x="94" y="53"/>
                    </a:lnTo>
                    <a:lnTo>
                      <a:pt x="100" y="48"/>
                    </a:lnTo>
                    <a:lnTo>
                      <a:pt x="106" y="44"/>
                    </a:lnTo>
                    <a:lnTo>
                      <a:pt x="111" y="40"/>
                    </a:lnTo>
                    <a:lnTo>
                      <a:pt x="118" y="39"/>
                    </a:lnTo>
                    <a:lnTo>
                      <a:pt x="123" y="36"/>
                    </a:lnTo>
                    <a:lnTo>
                      <a:pt x="127" y="36"/>
                    </a:lnTo>
                    <a:lnTo>
                      <a:pt x="132" y="36"/>
                    </a:lnTo>
                    <a:lnTo>
                      <a:pt x="138" y="36"/>
                    </a:lnTo>
                    <a:lnTo>
                      <a:pt x="142" y="36"/>
                    </a:lnTo>
                    <a:lnTo>
                      <a:pt x="147" y="39"/>
                    </a:lnTo>
                    <a:lnTo>
                      <a:pt x="152" y="40"/>
                    </a:lnTo>
                    <a:lnTo>
                      <a:pt x="158" y="44"/>
                    </a:lnTo>
                    <a:lnTo>
                      <a:pt x="163" y="48"/>
                    </a:lnTo>
                    <a:lnTo>
                      <a:pt x="170" y="52"/>
                    </a:lnTo>
                    <a:lnTo>
                      <a:pt x="175" y="57"/>
                    </a:lnTo>
                    <a:lnTo>
                      <a:pt x="187" y="72"/>
                    </a:lnTo>
                    <a:lnTo>
                      <a:pt x="200" y="91"/>
                    </a:lnTo>
                    <a:lnTo>
                      <a:pt x="212" y="112"/>
                    </a:lnTo>
                    <a:lnTo>
                      <a:pt x="226" y="137"/>
                    </a:lnTo>
                    <a:lnTo>
                      <a:pt x="226" y="137"/>
                    </a:lnTo>
                    <a:lnTo>
                      <a:pt x="226" y="137"/>
                    </a:lnTo>
                    <a:lnTo>
                      <a:pt x="226" y="137"/>
                    </a:lnTo>
                    <a:lnTo>
                      <a:pt x="226" y="137"/>
                    </a:lnTo>
                    <a:lnTo>
                      <a:pt x="256" y="123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50" name="Freeform 322"/>
              <p:cNvSpPr>
                <a:spLocks/>
              </p:cNvSpPr>
              <p:nvPr/>
            </p:nvSpPr>
            <p:spPr bwMode="auto">
              <a:xfrm>
                <a:off x="1099" y="3260"/>
                <a:ext cx="66" cy="35"/>
              </a:xfrm>
              <a:custGeom>
                <a:avLst/>
                <a:gdLst>
                  <a:gd name="T0" fmla="*/ 233 w 262"/>
                  <a:gd name="T1" fmla="*/ 2 h 140"/>
                  <a:gd name="T2" fmla="*/ 233 w 262"/>
                  <a:gd name="T3" fmla="*/ 0 h 140"/>
                  <a:gd name="T4" fmla="*/ 215 w 262"/>
                  <a:gd name="T5" fmla="*/ 30 h 140"/>
                  <a:gd name="T6" fmla="*/ 198 w 262"/>
                  <a:gd name="T7" fmla="*/ 52 h 140"/>
                  <a:gd name="T8" fmla="*/ 182 w 262"/>
                  <a:gd name="T9" fmla="*/ 72 h 140"/>
                  <a:gd name="T10" fmla="*/ 167 w 262"/>
                  <a:gd name="T11" fmla="*/ 87 h 140"/>
                  <a:gd name="T12" fmla="*/ 161 w 262"/>
                  <a:gd name="T13" fmla="*/ 92 h 140"/>
                  <a:gd name="T14" fmla="*/ 154 w 262"/>
                  <a:gd name="T15" fmla="*/ 96 h 140"/>
                  <a:gd name="T16" fmla="*/ 147 w 262"/>
                  <a:gd name="T17" fmla="*/ 100 h 140"/>
                  <a:gd name="T18" fmla="*/ 141 w 262"/>
                  <a:gd name="T19" fmla="*/ 102 h 140"/>
                  <a:gd name="T20" fmla="*/ 135 w 262"/>
                  <a:gd name="T21" fmla="*/ 104 h 140"/>
                  <a:gd name="T22" fmla="*/ 130 w 262"/>
                  <a:gd name="T23" fmla="*/ 106 h 140"/>
                  <a:gd name="T24" fmla="*/ 125 w 262"/>
                  <a:gd name="T25" fmla="*/ 106 h 140"/>
                  <a:gd name="T26" fmla="*/ 119 w 262"/>
                  <a:gd name="T27" fmla="*/ 106 h 140"/>
                  <a:gd name="T28" fmla="*/ 114 w 262"/>
                  <a:gd name="T29" fmla="*/ 104 h 140"/>
                  <a:gd name="T30" fmla="*/ 110 w 262"/>
                  <a:gd name="T31" fmla="*/ 103 h 140"/>
                  <a:gd name="T32" fmla="*/ 105 w 262"/>
                  <a:gd name="T33" fmla="*/ 100 h 140"/>
                  <a:gd name="T34" fmla="*/ 99 w 262"/>
                  <a:gd name="T35" fmla="*/ 98 h 140"/>
                  <a:gd name="T36" fmla="*/ 87 w 262"/>
                  <a:gd name="T37" fmla="*/ 88 h 140"/>
                  <a:gd name="T38" fmla="*/ 77 w 262"/>
                  <a:gd name="T39" fmla="*/ 78 h 140"/>
                  <a:gd name="T40" fmla="*/ 65 w 262"/>
                  <a:gd name="T41" fmla="*/ 63 h 140"/>
                  <a:gd name="T42" fmla="*/ 53 w 262"/>
                  <a:gd name="T43" fmla="*/ 46 h 140"/>
                  <a:gd name="T44" fmla="*/ 42 w 262"/>
                  <a:gd name="T45" fmla="*/ 26 h 140"/>
                  <a:gd name="T46" fmla="*/ 30 w 262"/>
                  <a:gd name="T47" fmla="*/ 2 h 140"/>
                  <a:gd name="T48" fmla="*/ 0 w 262"/>
                  <a:gd name="T49" fmla="*/ 16 h 140"/>
                  <a:gd name="T50" fmla="*/ 12 w 262"/>
                  <a:gd name="T51" fmla="*/ 42 h 140"/>
                  <a:gd name="T52" fmla="*/ 24 w 262"/>
                  <a:gd name="T53" fmla="*/ 63 h 140"/>
                  <a:gd name="T54" fmla="*/ 37 w 262"/>
                  <a:gd name="T55" fmla="*/ 83 h 140"/>
                  <a:gd name="T56" fmla="*/ 50 w 262"/>
                  <a:gd name="T57" fmla="*/ 100 h 140"/>
                  <a:gd name="T58" fmla="*/ 65 w 262"/>
                  <a:gd name="T59" fmla="*/ 115 h 140"/>
                  <a:gd name="T60" fmla="*/ 79 w 262"/>
                  <a:gd name="T61" fmla="*/ 126 h 140"/>
                  <a:gd name="T62" fmla="*/ 89 w 262"/>
                  <a:gd name="T63" fmla="*/ 131 h 140"/>
                  <a:gd name="T64" fmla="*/ 97 w 262"/>
                  <a:gd name="T65" fmla="*/ 135 h 140"/>
                  <a:gd name="T66" fmla="*/ 106 w 262"/>
                  <a:gd name="T67" fmla="*/ 138 h 140"/>
                  <a:gd name="T68" fmla="*/ 115 w 262"/>
                  <a:gd name="T69" fmla="*/ 139 h 140"/>
                  <a:gd name="T70" fmla="*/ 125 w 262"/>
                  <a:gd name="T71" fmla="*/ 140 h 140"/>
                  <a:gd name="T72" fmla="*/ 134 w 262"/>
                  <a:gd name="T73" fmla="*/ 139 h 140"/>
                  <a:gd name="T74" fmla="*/ 143 w 262"/>
                  <a:gd name="T75" fmla="*/ 138 h 140"/>
                  <a:gd name="T76" fmla="*/ 153 w 262"/>
                  <a:gd name="T77" fmla="*/ 135 h 140"/>
                  <a:gd name="T78" fmla="*/ 162 w 262"/>
                  <a:gd name="T79" fmla="*/ 131 h 140"/>
                  <a:gd name="T80" fmla="*/ 171 w 262"/>
                  <a:gd name="T81" fmla="*/ 126 h 140"/>
                  <a:gd name="T82" fmla="*/ 181 w 262"/>
                  <a:gd name="T83" fmla="*/ 120 h 140"/>
                  <a:gd name="T84" fmla="*/ 190 w 262"/>
                  <a:gd name="T85" fmla="*/ 112 h 140"/>
                  <a:gd name="T86" fmla="*/ 207 w 262"/>
                  <a:gd name="T87" fmla="*/ 95 h 140"/>
                  <a:gd name="T88" fmla="*/ 226 w 262"/>
                  <a:gd name="T89" fmla="*/ 74 h 140"/>
                  <a:gd name="T90" fmla="*/ 243 w 262"/>
                  <a:gd name="T91" fmla="*/ 48 h 140"/>
                  <a:gd name="T92" fmla="*/ 262 w 262"/>
                  <a:gd name="T93" fmla="*/ 19 h 140"/>
                  <a:gd name="T94" fmla="*/ 262 w 262"/>
                  <a:gd name="T95" fmla="*/ 18 h 140"/>
                  <a:gd name="T96" fmla="*/ 262 w 262"/>
                  <a:gd name="T97" fmla="*/ 19 h 140"/>
                  <a:gd name="T98" fmla="*/ 262 w 262"/>
                  <a:gd name="T99" fmla="*/ 18 h 140"/>
                  <a:gd name="T100" fmla="*/ 262 w 262"/>
                  <a:gd name="T101" fmla="*/ 18 h 140"/>
                  <a:gd name="T102" fmla="*/ 233 w 262"/>
                  <a:gd name="T103" fmla="*/ 2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62" h="140">
                    <a:moveTo>
                      <a:pt x="233" y="2"/>
                    </a:moveTo>
                    <a:lnTo>
                      <a:pt x="233" y="0"/>
                    </a:lnTo>
                    <a:lnTo>
                      <a:pt x="215" y="30"/>
                    </a:lnTo>
                    <a:lnTo>
                      <a:pt x="198" y="52"/>
                    </a:lnTo>
                    <a:lnTo>
                      <a:pt x="182" y="72"/>
                    </a:lnTo>
                    <a:lnTo>
                      <a:pt x="167" y="87"/>
                    </a:lnTo>
                    <a:lnTo>
                      <a:pt x="161" y="92"/>
                    </a:lnTo>
                    <a:lnTo>
                      <a:pt x="154" y="96"/>
                    </a:lnTo>
                    <a:lnTo>
                      <a:pt x="147" y="100"/>
                    </a:lnTo>
                    <a:lnTo>
                      <a:pt x="141" y="102"/>
                    </a:lnTo>
                    <a:lnTo>
                      <a:pt x="135" y="104"/>
                    </a:lnTo>
                    <a:lnTo>
                      <a:pt x="130" y="106"/>
                    </a:lnTo>
                    <a:lnTo>
                      <a:pt x="125" y="106"/>
                    </a:lnTo>
                    <a:lnTo>
                      <a:pt x="119" y="106"/>
                    </a:lnTo>
                    <a:lnTo>
                      <a:pt x="114" y="104"/>
                    </a:lnTo>
                    <a:lnTo>
                      <a:pt x="110" y="103"/>
                    </a:lnTo>
                    <a:lnTo>
                      <a:pt x="105" y="100"/>
                    </a:lnTo>
                    <a:lnTo>
                      <a:pt x="99" y="98"/>
                    </a:lnTo>
                    <a:lnTo>
                      <a:pt x="87" y="88"/>
                    </a:lnTo>
                    <a:lnTo>
                      <a:pt x="77" y="78"/>
                    </a:lnTo>
                    <a:lnTo>
                      <a:pt x="65" y="63"/>
                    </a:lnTo>
                    <a:lnTo>
                      <a:pt x="53" y="46"/>
                    </a:lnTo>
                    <a:lnTo>
                      <a:pt x="42" y="26"/>
                    </a:lnTo>
                    <a:lnTo>
                      <a:pt x="30" y="2"/>
                    </a:lnTo>
                    <a:lnTo>
                      <a:pt x="0" y="16"/>
                    </a:lnTo>
                    <a:lnTo>
                      <a:pt x="12" y="42"/>
                    </a:lnTo>
                    <a:lnTo>
                      <a:pt x="24" y="63"/>
                    </a:lnTo>
                    <a:lnTo>
                      <a:pt x="37" y="83"/>
                    </a:lnTo>
                    <a:lnTo>
                      <a:pt x="50" y="100"/>
                    </a:lnTo>
                    <a:lnTo>
                      <a:pt x="65" y="115"/>
                    </a:lnTo>
                    <a:lnTo>
                      <a:pt x="79" y="126"/>
                    </a:lnTo>
                    <a:lnTo>
                      <a:pt x="89" y="131"/>
                    </a:lnTo>
                    <a:lnTo>
                      <a:pt x="97" y="135"/>
                    </a:lnTo>
                    <a:lnTo>
                      <a:pt x="106" y="138"/>
                    </a:lnTo>
                    <a:lnTo>
                      <a:pt x="115" y="139"/>
                    </a:lnTo>
                    <a:lnTo>
                      <a:pt x="125" y="140"/>
                    </a:lnTo>
                    <a:lnTo>
                      <a:pt x="134" y="139"/>
                    </a:lnTo>
                    <a:lnTo>
                      <a:pt x="143" y="138"/>
                    </a:lnTo>
                    <a:lnTo>
                      <a:pt x="153" y="135"/>
                    </a:lnTo>
                    <a:lnTo>
                      <a:pt x="162" y="131"/>
                    </a:lnTo>
                    <a:lnTo>
                      <a:pt x="171" y="126"/>
                    </a:lnTo>
                    <a:lnTo>
                      <a:pt x="181" y="120"/>
                    </a:lnTo>
                    <a:lnTo>
                      <a:pt x="190" y="112"/>
                    </a:lnTo>
                    <a:lnTo>
                      <a:pt x="207" y="95"/>
                    </a:lnTo>
                    <a:lnTo>
                      <a:pt x="226" y="74"/>
                    </a:lnTo>
                    <a:lnTo>
                      <a:pt x="243" y="48"/>
                    </a:lnTo>
                    <a:lnTo>
                      <a:pt x="262" y="19"/>
                    </a:lnTo>
                    <a:lnTo>
                      <a:pt x="262" y="18"/>
                    </a:lnTo>
                    <a:lnTo>
                      <a:pt x="262" y="19"/>
                    </a:lnTo>
                    <a:lnTo>
                      <a:pt x="262" y="18"/>
                    </a:lnTo>
                    <a:lnTo>
                      <a:pt x="262" y="18"/>
                    </a:lnTo>
                    <a:lnTo>
                      <a:pt x="233" y="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51" name="Freeform 323"/>
              <p:cNvSpPr>
                <a:spLocks/>
              </p:cNvSpPr>
              <p:nvPr/>
            </p:nvSpPr>
            <p:spPr bwMode="auto">
              <a:xfrm>
                <a:off x="1157" y="3229"/>
                <a:ext cx="66" cy="35"/>
              </a:xfrm>
              <a:custGeom>
                <a:avLst/>
                <a:gdLst>
                  <a:gd name="T0" fmla="*/ 263 w 263"/>
                  <a:gd name="T1" fmla="*/ 124 h 139"/>
                  <a:gd name="T2" fmla="*/ 262 w 263"/>
                  <a:gd name="T3" fmla="*/ 123 h 139"/>
                  <a:gd name="T4" fmla="*/ 249 w 263"/>
                  <a:gd name="T5" fmla="*/ 96 h 139"/>
                  <a:gd name="T6" fmla="*/ 234 w 263"/>
                  <a:gd name="T7" fmla="*/ 72 h 139"/>
                  <a:gd name="T8" fmla="*/ 219 w 263"/>
                  <a:gd name="T9" fmla="*/ 51 h 139"/>
                  <a:gd name="T10" fmla="*/ 205 w 263"/>
                  <a:gd name="T11" fmla="*/ 35 h 139"/>
                  <a:gd name="T12" fmla="*/ 197 w 263"/>
                  <a:gd name="T13" fmla="*/ 27 h 139"/>
                  <a:gd name="T14" fmla="*/ 189 w 263"/>
                  <a:gd name="T15" fmla="*/ 20 h 139"/>
                  <a:gd name="T16" fmla="*/ 179 w 263"/>
                  <a:gd name="T17" fmla="*/ 15 h 139"/>
                  <a:gd name="T18" fmla="*/ 171 w 263"/>
                  <a:gd name="T19" fmla="*/ 9 h 139"/>
                  <a:gd name="T20" fmla="*/ 162 w 263"/>
                  <a:gd name="T21" fmla="*/ 5 h 139"/>
                  <a:gd name="T22" fmla="*/ 154 w 263"/>
                  <a:gd name="T23" fmla="*/ 3 h 139"/>
                  <a:gd name="T24" fmla="*/ 145 w 263"/>
                  <a:gd name="T25" fmla="*/ 1 h 139"/>
                  <a:gd name="T26" fmla="*/ 136 w 263"/>
                  <a:gd name="T27" fmla="*/ 0 h 139"/>
                  <a:gd name="T28" fmla="*/ 126 w 263"/>
                  <a:gd name="T29" fmla="*/ 1 h 139"/>
                  <a:gd name="T30" fmla="*/ 117 w 263"/>
                  <a:gd name="T31" fmla="*/ 3 h 139"/>
                  <a:gd name="T32" fmla="*/ 108 w 263"/>
                  <a:gd name="T33" fmla="*/ 5 h 139"/>
                  <a:gd name="T34" fmla="*/ 98 w 263"/>
                  <a:gd name="T35" fmla="*/ 9 h 139"/>
                  <a:gd name="T36" fmla="*/ 89 w 263"/>
                  <a:gd name="T37" fmla="*/ 13 h 139"/>
                  <a:gd name="T38" fmla="*/ 81 w 263"/>
                  <a:gd name="T39" fmla="*/ 20 h 139"/>
                  <a:gd name="T40" fmla="*/ 73 w 263"/>
                  <a:gd name="T41" fmla="*/ 27 h 139"/>
                  <a:gd name="T42" fmla="*/ 64 w 263"/>
                  <a:gd name="T43" fmla="*/ 33 h 139"/>
                  <a:gd name="T44" fmla="*/ 48 w 263"/>
                  <a:gd name="T45" fmla="*/ 51 h 139"/>
                  <a:gd name="T46" fmla="*/ 32 w 263"/>
                  <a:gd name="T47" fmla="*/ 71 h 139"/>
                  <a:gd name="T48" fmla="*/ 16 w 263"/>
                  <a:gd name="T49" fmla="*/ 95 h 139"/>
                  <a:gd name="T50" fmla="*/ 0 w 263"/>
                  <a:gd name="T51" fmla="*/ 123 h 139"/>
                  <a:gd name="T52" fmla="*/ 29 w 263"/>
                  <a:gd name="T53" fmla="*/ 139 h 139"/>
                  <a:gd name="T54" fmla="*/ 45 w 263"/>
                  <a:gd name="T55" fmla="*/ 113 h 139"/>
                  <a:gd name="T56" fmla="*/ 60 w 263"/>
                  <a:gd name="T57" fmla="*/ 92 h 139"/>
                  <a:gd name="T58" fmla="*/ 74 w 263"/>
                  <a:gd name="T59" fmla="*/ 73 h 139"/>
                  <a:gd name="T60" fmla="*/ 88 w 263"/>
                  <a:gd name="T61" fmla="*/ 59 h 139"/>
                  <a:gd name="T62" fmla="*/ 94 w 263"/>
                  <a:gd name="T63" fmla="*/ 53 h 139"/>
                  <a:gd name="T64" fmla="*/ 101 w 263"/>
                  <a:gd name="T65" fmla="*/ 48 h 139"/>
                  <a:gd name="T66" fmla="*/ 108 w 263"/>
                  <a:gd name="T67" fmla="*/ 44 h 139"/>
                  <a:gd name="T68" fmla="*/ 113 w 263"/>
                  <a:gd name="T69" fmla="*/ 41 h 139"/>
                  <a:gd name="T70" fmla="*/ 120 w 263"/>
                  <a:gd name="T71" fmla="*/ 39 h 139"/>
                  <a:gd name="T72" fmla="*/ 125 w 263"/>
                  <a:gd name="T73" fmla="*/ 36 h 139"/>
                  <a:gd name="T74" fmla="*/ 130 w 263"/>
                  <a:gd name="T75" fmla="*/ 36 h 139"/>
                  <a:gd name="T76" fmla="*/ 136 w 263"/>
                  <a:gd name="T77" fmla="*/ 36 h 139"/>
                  <a:gd name="T78" fmla="*/ 141 w 263"/>
                  <a:gd name="T79" fmla="*/ 36 h 139"/>
                  <a:gd name="T80" fmla="*/ 145 w 263"/>
                  <a:gd name="T81" fmla="*/ 36 h 139"/>
                  <a:gd name="T82" fmla="*/ 150 w 263"/>
                  <a:gd name="T83" fmla="*/ 39 h 139"/>
                  <a:gd name="T84" fmla="*/ 156 w 263"/>
                  <a:gd name="T85" fmla="*/ 40 h 139"/>
                  <a:gd name="T86" fmla="*/ 162 w 263"/>
                  <a:gd name="T87" fmla="*/ 44 h 139"/>
                  <a:gd name="T88" fmla="*/ 167 w 263"/>
                  <a:gd name="T89" fmla="*/ 48 h 139"/>
                  <a:gd name="T90" fmla="*/ 174 w 263"/>
                  <a:gd name="T91" fmla="*/ 52 h 139"/>
                  <a:gd name="T92" fmla="*/ 179 w 263"/>
                  <a:gd name="T93" fmla="*/ 57 h 139"/>
                  <a:gd name="T94" fmla="*/ 193 w 263"/>
                  <a:gd name="T95" fmla="*/ 73 h 139"/>
                  <a:gd name="T96" fmla="*/ 205 w 263"/>
                  <a:gd name="T97" fmla="*/ 91 h 139"/>
                  <a:gd name="T98" fmla="*/ 218 w 263"/>
                  <a:gd name="T99" fmla="*/ 112 h 139"/>
                  <a:gd name="T100" fmla="*/ 231 w 263"/>
                  <a:gd name="T101" fmla="*/ 139 h 139"/>
                  <a:gd name="T102" fmla="*/ 231 w 263"/>
                  <a:gd name="T103" fmla="*/ 137 h 139"/>
                  <a:gd name="T104" fmla="*/ 263 w 263"/>
                  <a:gd name="T105" fmla="*/ 124 h 139"/>
                  <a:gd name="T106" fmla="*/ 262 w 263"/>
                  <a:gd name="T107" fmla="*/ 124 h 139"/>
                  <a:gd name="T108" fmla="*/ 262 w 263"/>
                  <a:gd name="T109" fmla="*/ 123 h 139"/>
                  <a:gd name="T110" fmla="*/ 263 w 263"/>
                  <a:gd name="T111" fmla="*/ 124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63" h="139">
                    <a:moveTo>
                      <a:pt x="263" y="124"/>
                    </a:moveTo>
                    <a:lnTo>
                      <a:pt x="262" y="123"/>
                    </a:lnTo>
                    <a:lnTo>
                      <a:pt x="249" y="96"/>
                    </a:lnTo>
                    <a:lnTo>
                      <a:pt x="234" y="72"/>
                    </a:lnTo>
                    <a:lnTo>
                      <a:pt x="219" y="51"/>
                    </a:lnTo>
                    <a:lnTo>
                      <a:pt x="205" y="35"/>
                    </a:lnTo>
                    <a:lnTo>
                      <a:pt x="197" y="27"/>
                    </a:lnTo>
                    <a:lnTo>
                      <a:pt x="189" y="20"/>
                    </a:lnTo>
                    <a:lnTo>
                      <a:pt x="179" y="15"/>
                    </a:lnTo>
                    <a:lnTo>
                      <a:pt x="171" y="9"/>
                    </a:lnTo>
                    <a:lnTo>
                      <a:pt x="162" y="5"/>
                    </a:lnTo>
                    <a:lnTo>
                      <a:pt x="154" y="3"/>
                    </a:lnTo>
                    <a:lnTo>
                      <a:pt x="145" y="1"/>
                    </a:lnTo>
                    <a:lnTo>
                      <a:pt x="136" y="0"/>
                    </a:lnTo>
                    <a:lnTo>
                      <a:pt x="126" y="1"/>
                    </a:lnTo>
                    <a:lnTo>
                      <a:pt x="117" y="3"/>
                    </a:lnTo>
                    <a:lnTo>
                      <a:pt x="108" y="5"/>
                    </a:lnTo>
                    <a:lnTo>
                      <a:pt x="98" y="9"/>
                    </a:lnTo>
                    <a:lnTo>
                      <a:pt x="89" y="13"/>
                    </a:lnTo>
                    <a:lnTo>
                      <a:pt x="81" y="20"/>
                    </a:lnTo>
                    <a:lnTo>
                      <a:pt x="73" y="27"/>
                    </a:lnTo>
                    <a:lnTo>
                      <a:pt x="64" y="33"/>
                    </a:lnTo>
                    <a:lnTo>
                      <a:pt x="48" y="51"/>
                    </a:lnTo>
                    <a:lnTo>
                      <a:pt x="32" y="71"/>
                    </a:lnTo>
                    <a:lnTo>
                      <a:pt x="16" y="95"/>
                    </a:lnTo>
                    <a:lnTo>
                      <a:pt x="0" y="123"/>
                    </a:lnTo>
                    <a:lnTo>
                      <a:pt x="29" y="139"/>
                    </a:lnTo>
                    <a:lnTo>
                      <a:pt x="45" y="113"/>
                    </a:lnTo>
                    <a:lnTo>
                      <a:pt x="60" y="92"/>
                    </a:lnTo>
                    <a:lnTo>
                      <a:pt x="74" y="73"/>
                    </a:lnTo>
                    <a:lnTo>
                      <a:pt x="88" y="59"/>
                    </a:lnTo>
                    <a:lnTo>
                      <a:pt x="94" y="53"/>
                    </a:lnTo>
                    <a:lnTo>
                      <a:pt x="101" y="48"/>
                    </a:lnTo>
                    <a:lnTo>
                      <a:pt x="108" y="44"/>
                    </a:lnTo>
                    <a:lnTo>
                      <a:pt x="113" y="41"/>
                    </a:lnTo>
                    <a:lnTo>
                      <a:pt x="120" y="39"/>
                    </a:lnTo>
                    <a:lnTo>
                      <a:pt x="125" y="36"/>
                    </a:lnTo>
                    <a:lnTo>
                      <a:pt x="130" y="36"/>
                    </a:lnTo>
                    <a:lnTo>
                      <a:pt x="136" y="36"/>
                    </a:lnTo>
                    <a:lnTo>
                      <a:pt x="141" y="36"/>
                    </a:lnTo>
                    <a:lnTo>
                      <a:pt x="145" y="36"/>
                    </a:lnTo>
                    <a:lnTo>
                      <a:pt x="150" y="39"/>
                    </a:lnTo>
                    <a:lnTo>
                      <a:pt x="156" y="40"/>
                    </a:lnTo>
                    <a:lnTo>
                      <a:pt x="162" y="44"/>
                    </a:lnTo>
                    <a:lnTo>
                      <a:pt x="167" y="48"/>
                    </a:lnTo>
                    <a:lnTo>
                      <a:pt x="174" y="52"/>
                    </a:lnTo>
                    <a:lnTo>
                      <a:pt x="179" y="57"/>
                    </a:lnTo>
                    <a:lnTo>
                      <a:pt x="193" y="73"/>
                    </a:lnTo>
                    <a:lnTo>
                      <a:pt x="205" y="91"/>
                    </a:lnTo>
                    <a:lnTo>
                      <a:pt x="218" y="112"/>
                    </a:lnTo>
                    <a:lnTo>
                      <a:pt x="231" y="139"/>
                    </a:lnTo>
                    <a:lnTo>
                      <a:pt x="231" y="137"/>
                    </a:lnTo>
                    <a:lnTo>
                      <a:pt x="263" y="124"/>
                    </a:lnTo>
                    <a:lnTo>
                      <a:pt x="262" y="124"/>
                    </a:lnTo>
                    <a:lnTo>
                      <a:pt x="262" y="123"/>
                    </a:lnTo>
                    <a:lnTo>
                      <a:pt x="263" y="12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52" name="Freeform 324"/>
              <p:cNvSpPr>
                <a:spLocks/>
              </p:cNvSpPr>
              <p:nvPr/>
            </p:nvSpPr>
            <p:spPr bwMode="auto">
              <a:xfrm>
                <a:off x="1215" y="3260"/>
                <a:ext cx="66" cy="35"/>
              </a:xfrm>
              <a:custGeom>
                <a:avLst/>
                <a:gdLst>
                  <a:gd name="T0" fmla="*/ 234 w 263"/>
                  <a:gd name="T1" fmla="*/ 0 h 140"/>
                  <a:gd name="T2" fmla="*/ 234 w 263"/>
                  <a:gd name="T3" fmla="*/ 0 h 140"/>
                  <a:gd name="T4" fmla="*/ 215 w 263"/>
                  <a:gd name="T5" fmla="*/ 30 h 140"/>
                  <a:gd name="T6" fmla="*/ 198 w 263"/>
                  <a:gd name="T7" fmla="*/ 52 h 140"/>
                  <a:gd name="T8" fmla="*/ 180 w 263"/>
                  <a:gd name="T9" fmla="*/ 71 h 140"/>
                  <a:gd name="T10" fmla="*/ 164 w 263"/>
                  <a:gd name="T11" fmla="*/ 87 h 140"/>
                  <a:gd name="T12" fmla="*/ 158 w 263"/>
                  <a:gd name="T13" fmla="*/ 91 h 140"/>
                  <a:gd name="T14" fmla="*/ 151 w 263"/>
                  <a:gd name="T15" fmla="*/ 96 h 140"/>
                  <a:gd name="T16" fmla="*/ 144 w 263"/>
                  <a:gd name="T17" fmla="*/ 100 h 140"/>
                  <a:gd name="T18" fmla="*/ 138 w 263"/>
                  <a:gd name="T19" fmla="*/ 102 h 140"/>
                  <a:gd name="T20" fmla="*/ 132 w 263"/>
                  <a:gd name="T21" fmla="*/ 104 h 140"/>
                  <a:gd name="T22" fmla="*/ 127 w 263"/>
                  <a:gd name="T23" fmla="*/ 106 h 140"/>
                  <a:gd name="T24" fmla="*/ 122 w 263"/>
                  <a:gd name="T25" fmla="*/ 106 h 140"/>
                  <a:gd name="T26" fmla="*/ 116 w 263"/>
                  <a:gd name="T27" fmla="*/ 106 h 140"/>
                  <a:gd name="T28" fmla="*/ 111 w 263"/>
                  <a:gd name="T29" fmla="*/ 104 h 140"/>
                  <a:gd name="T30" fmla="*/ 106 w 263"/>
                  <a:gd name="T31" fmla="*/ 103 h 140"/>
                  <a:gd name="T32" fmla="*/ 102 w 263"/>
                  <a:gd name="T33" fmla="*/ 100 h 140"/>
                  <a:gd name="T34" fmla="*/ 96 w 263"/>
                  <a:gd name="T35" fmla="*/ 98 h 140"/>
                  <a:gd name="T36" fmla="*/ 86 w 263"/>
                  <a:gd name="T37" fmla="*/ 90 h 140"/>
                  <a:gd name="T38" fmla="*/ 75 w 263"/>
                  <a:gd name="T39" fmla="*/ 78 h 140"/>
                  <a:gd name="T40" fmla="*/ 63 w 263"/>
                  <a:gd name="T41" fmla="*/ 63 h 140"/>
                  <a:gd name="T42" fmla="*/ 52 w 263"/>
                  <a:gd name="T43" fmla="*/ 46 h 140"/>
                  <a:gd name="T44" fmla="*/ 42 w 263"/>
                  <a:gd name="T45" fmla="*/ 26 h 140"/>
                  <a:gd name="T46" fmla="*/ 32 w 263"/>
                  <a:gd name="T47" fmla="*/ 3 h 140"/>
                  <a:gd name="T48" fmla="*/ 0 w 263"/>
                  <a:gd name="T49" fmla="*/ 16 h 140"/>
                  <a:gd name="T50" fmla="*/ 11 w 263"/>
                  <a:gd name="T51" fmla="*/ 40 h 140"/>
                  <a:gd name="T52" fmla="*/ 23 w 263"/>
                  <a:gd name="T53" fmla="*/ 63 h 140"/>
                  <a:gd name="T54" fmla="*/ 35 w 263"/>
                  <a:gd name="T55" fmla="*/ 83 h 140"/>
                  <a:gd name="T56" fmla="*/ 48 w 263"/>
                  <a:gd name="T57" fmla="*/ 100 h 140"/>
                  <a:gd name="T58" fmla="*/ 62 w 263"/>
                  <a:gd name="T59" fmla="*/ 115 h 140"/>
                  <a:gd name="T60" fmla="*/ 76 w 263"/>
                  <a:gd name="T61" fmla="*/ 126 h 140"/>
                  <a:gd name="T62" fmla="*/ 86 w 263"/>
                  <a:gd name="T63" fmla="*/ 131 h 140"/>
                  <a:gd name="T64" fmla="*/ 94 w 263"/>
                  <a:gd name="T65" fmla="*/ 135 h 140"/>
                  <a:gd name="T66" fmla="*/ 103 w 263"/>
                  <a:gd name="T67" fmla="*/ 138 h 140"/>
                  <a:gd name="T68" fmla="*/ 112 w 263"/>
                  <a:gd name="T69" fmla="*/ 139 h 140"/>
                  <a:gd name="T70" fmla="*/ 122 w 263"/>
                  <a:gd name="T71" fmla="*/ 140 h 140"/>
                  <a:gd name="T72" fmla="*/ 131 w 263"/>
                  <a:gd name="T73" fmla="*/ 139 h 140"/>
                  <a:gd name="T74" fmla="*/ 140 w 263"/>
                  <a:gd name="T75" fmla="*/ 138 h 140"/>
                  <a:gd name="T76" fmla="*/ 150 w 263"/>
                  <a:gd name="T77" fmla="*/ 135 h 140"/>
                  <a:gd name="T78" fmla="*/ 159 w 263"/>
                  <a:gd name="T79" fmla="*/ 131 h 140"/>
                  <a:gd name="T80" fmla="*/ 168 w 263"/>
                  <a:gd name="T81" fmla="*/ 126 h 140"/>
                  <a:gd name="T82" fmla="*/ 178 w 263"/>
                  <a:gd name="T83" fmla="*/ 120 h 140"/>
                  <a:gd name="T84" fmla="*/ 187 w 263"/>
                  <a:gd name="T85" fmla="*/ 112 h 140"/>
                  <a:gd name="T86" fmla="*/ 206 w 263"/>
                  <a:gd name="T87" fmla="*/ 96 h 140"/>
                  <a:gd name="T88" fmla="*/ 224 w 263"/>
                  <a:gd name="T89" fmla="*/ 75 h 140"/>
                  <a:gd name="T90" fmla="*/ 243 w 263"/>
                  <a:gd name="T91" fmla="*/ 48 h 140"/>
                  <a:gd name="T92" fmla="*/ 263 w 263"/>
                  <a:gd name="T93" fmla="*/ 19 h 140"/>
                  <a:gd name="T94" fmla="*/ 263 w 263"/>
                  <a:gd name="T95" fmla="*/ 19 h 140"/>
                  <a:gd name="T96" fmla="*/ 234 w 263"/>
                  <a:gd name="T97" fmla="*/ 0 h 140"/>
                  <a:gd name="T98" fmla="*/ 234 w 263"/>
                  <a:gd name="T99" fmla="*/ 0 h 140"/>
                  <a:gd name="T100" fmla="*/ 234 w 263"/>
                  <a:gd name="T101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63" h="140">
                    <a:moveTo>
                      <a:pt x="234" y="0"/>
                    </a:moveTo>
                    <a:lnTo>
                      <a:pt x="234" y="0"/>
                    </a:lnTo>
                    <a:lnTo>
                      <a:pt x="215" y="30"/>
                    </a:lnTo>
                    <a:lnTo>
                      <a:pt x="198" y="52"/>
                    </a:lnTo>
                    <a:lnTo>
                      <a:pt x="180" y="71"/>
                    </a:lnTo>
                    <a:lnTo>
                      <a:pt x="164" y="87"/>
                    </a:lnTo>
                    <a:lnTo>
                      <a:pt x="158" y="91"/>
                    </a:lnTo>
                    <a:lnTo>
                      <a:pt x="151" y="96"/>
                    </a:lnTo>
                    <a:lnTo>
                      <a:pt x="144" y="100"/>
                    </a:lnTo>
                    <a:lnTo>
                      <a:pt x="138" y="102"/>
                    </a:lnTo>
                    <a:lnTo>
                      <a:pt x="132" y="104"/>
                    </a:lnTo>
                    <a:lnTo>
                      <a:pt x="127" y="106"/>
                    </a:lnTo>
                    <a:lnTo>
                      <a:pt x="122" y="106"/>
                    </a:lnTo>
                    <a:lnTo>
                      <a:pt x="116" y="106"/>
                    </a:lnTo>
                    <a:lnTo>
                      <a:pt x="111" y="104"/>
                    </a:lnTo>
                    <a:lnTo>
                      <a:pt x="106" y="103"/>
                    </a:lnTo>
                    <a:lnTo>
                      <a:pt x="102" y="100"/>
                    </a:lnTo>
                    <a:lnTo>
                      <a:pt x="96" y="98"/>
                    </a:lnTo>
                    <a:lnTo>
                      <a:pt x="86" y="90"/>
                    </a:lnTo>
                    <a:lnTo>
                      <a:pt x="75" y="78"/>
                    </a:lnTo>
                    <a:lnTo>
                      <a:pt x="63" y="63"/>
                    </a:lnTo>
                    <a:lnTo>
                      <a:pt x="52" y="46"/>
                    </a:lnTo>
                    <a:lnTo>
                      <a:pt x="42" y="26"/>
                    </a:lnTo>
                    <a:lnTo>
                      <a:pt x="32" y="3"/>
                    </a:lnTo>
                    <a:lnTo>
                      <a:pt x="0" y="16"/>
                    </a:lnTo>
                    <a:lnTo>
                      <a:pt x="11" y="40"/>
                    </a:lnTo>
                    <a:lnTo>
                      <a:pt x="23" y="63"/>
                    </a:lnTo>
                    <a:lnTo>
                      <a:pt x="35" y="83"/>
                    </a:lnTo>
                    <a:lnTo>
                      <a:pt x="48" y="100"/>
                    </a:lnTo>
                    <a:lnTo>
                      <a:pt x="62" y="115"/>
                    </a:lnTo>
                    <a:lnTo>
                      <a:pt x="76" y="126"/>
                    </a:lnTo>
                    <a:lnTo>
                      <a:pt x="86" y="131"/>
                    </a:lnTo>
                    <a:lnTo>
                      <a:pt x="94" y="135"/>
                    </a:lnTo>
                    <a:lnTo>
                      <a:pt x="103" y="138"/>
                    </a:lnTo>
                    <a:lnTo>
                      <a:pt x="112" y="139"/>
                    </a:lnTo>
                    <a:lnTo>
                      <a:pt x="122" y="140"/>
                    </a:lnTo>
                    <a:lnTo>
                      <a:pt x="131" y="139"/>
                    </a:lnTo>
                    <a:lnTo>
                      <a:pt x="140" y="138"/>
                    </a:lnTo>
                    <a:lnTo>
                      <a:pt x="150" y="135"/>
                    </a:lnTo>
                    <a:lnTo>
                      <a:pt x="159" y="131"/>
                    </a:lnTo>
                    <a:lnTo>
                      <a:pt x="168" y="126"/>
                    </a:lnTo>
                    <a:lnTo>
                      <a:pt x="178" y="120"/>
                    </a:lnTo>
                    <a:lnTo>
                      <a:pt x="187" y="112"/>
                    </a:lnTo>
                    <a:lnTo>
                      <a:pt x="206" y="96"/>
                    </a:lnTo>
                    <a:lnTo>
                      <a:pt x="224" y="75"/>
                    </a:lnTo>
                    <a:lnTo>
                      <a:pt x="243" y="48"/>
                    </a:lnTo>
                    <a:lnTo>
                      <a:pt x="263" y="19"/>
                    </a:lnTo>
                    <a:lnTo>
                      <a:pt x="263" y="19"/>
                    </a:lnTo>
                    <a:lnTo>
                      <a:pt x="234" y="0"/>
                    </a:lnTo>
                    <a:lnTo>
                      <a:pt x="234" y="0"/>
                    </a:lnTo>
                    <a:lnTo>
                      <a:pt x="234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53" name="Freeform 325"/>
              <p:cNvSpPr>
                <a:spLocks/>
              </p:cNvSpPr>
              <p:nvPr/>
            </p:nvSpPr>
            <p:spPr bwMode="auto">
              <a:xfrm>
                <a:off x="1274" y="3229"/>
                <a:ext cx="72" cy="35"/>
              </a:xfrm>
              <a:custGeom>
                <a:avLst/>
                <a:gdLst>
                  <a:gd name="T0" fmla="*/ 290 w 290"/>
                  <a:gd name="T1" fmla="*/ 123 h 140"/>
                  <a:gd name="T2" fmla="*/ 290 w 290"/>
                  <a:gd name="T3" fmla="*/ 123 h 140"/>
                  <a:gd name="T4" fmla="*/ 273 w 290"/>
                  <a:gd name="T5" fmla="*/ 92 h 140"/>
                  <a:gd name="T6" fmla="*/ 255 w 290"/>
                  <a:gd name="T7" fmla="*/ 67 h 140"/>
                  <a:gd name="T8" fmla="*/ 247 w 290"/>
                  <a:gd name="T9" fmla="*/ 55 h 140"/>
                  <a:gd name="T10" fmla="*/ 238 w 290"/>
                  <a:gd name="T11" fmla="*/ 45 h 140"/>
                  <a:gd name="T12" fmla="*/ 230 w 290"/>
                  <a:gd name="T13" fmla="*/ 36 h 140"/>
                  <a:gd name="T14" fmla="*/ 221 w 290"/>
                  <a:gd name="T15" fmla="*/ 28 h 140"/>
                  <a:gd name="T16" fmla="*/ 211 w 290"/>
                  <a:gd name="T17" fmla="*/ 20 h 140"/>
                  <a:gd name="T18" fmla="*/ 202 w 290"/>
                  <a:gd name="T19" fmla="*/ 15 h 140"/>
                  <a:gd name="T20" fmla="*/ 193 w 290"/>
                  <a:gd name="T21" fmla="*/ 9 h 140"/>
                  <a:gd name="T22" fmla="*/ 182 w 290"/>
                  <a:gd name="T23" fmla="*/ 5 h 140"/>
                  <a:gd name="T24" fmla="*/ 173 w 290"/>
                  <a:gd name="T25" fmla="*/ 3 h 140"/>
                  <a:gd name="T26" fmla="*/ 162 w 290"/>
                  <a:gd name="T27" fmla="*/ 0 h 140"/>
                  <a:gd name="T28" fmla="*/ 153 w 290"/>
                  <a:gd name="T29" fmla="*/ 0 h 140"/>
                  <a:gd name="T30" fmla="*/ 142 w 290"/>
                  <a:gd name="T31" fmla="*/ 0 h 140"/>
                  <a:gd name="T32" fmla="*/ 133 w 290"/>
                  <a:gd name="T33" fmla="*/ 3 h 140"/>
                  <a:gd name="T34" fmla="*/ 122 w 290"/>
                  <a:gd name="T35" fmla="*/ 5 h 140"/>
                  <a:gd name="T36" fmla="*/ 113 w 290"/>
                  <a:gd name="T37" fmla="*/ 8 h 140"/>
                  <a:gd name="T38" fmla="*/ 103 w 290"/>
                  <a:gd name="T39" fmla="*/ 13 h 140"/>
                  <a:gd name="T40" fmla="*/ 85 w 290"/>
                  <a:gd name="T41" fmla="*/ 24 h 140"/>
                  <a:gd name="T42" fmla="*/ 67 w 290"/>
                  <a:gd name="T43" fmla="*/ 39 h 140"/>
                  <a:gd name="T44" fmla="*/ 50 w 290"/>
                  <a:gd name="T45" fmla="*/ 56 h 140"/>
                  <a:gd name="T46" fmla="*/ 33 w 290"/>
                  <a:gd name="T47" fmla="*/ 75 h 140"/>
                  <a:gd name="T48" fmla="*/ 17 w 290"/>
                  <a:gd name="T49" fmla="*/ 97 h 140"/>
                  <a:gd name="T50" fmla="*/ 0 w 290"/>
                  <a:gd name="T51" fmla="*/ 121 h 140"/>
                  <a:gd name="T52" fmla="*/ 29 w 290"/>
                  <a:gd name="T53" fmla="*/ 140 h 140"/>
                  <a:gd name="T54" fmla="*/ 45 w 290"/>
                  <a:gd name="T55" fmla="*/ 117 h 140"/>
                  <a:gd name="T56" fmla="*/ 61 w 290"/>
                  <a:gd name="T57" fmla="*/ 97 h 140"/>
                  <a:gd name="T58" fmla="*/ 75 w 290"/>
                  <a:gd name="T59" fmla="*/ 79 h 140"/>
                  <a:gd name="T60" fmla="*/ 91 w 290"/>
                  <a:gd name="T61" fmla="*/ 64 h 140"/>
                  <a:gd name="T62" fmla="*/ 106 w 290"/>
                  <a:gd name="T63" fmla="*/ 52 h 140"/>
                  <a:gd name="T64" fmla="*/ 121 w 290"/>
                  <a:gd name="T65" fmla="*/ 44 h 140"/>
                  <a:gd name="T66" fmla="*/ 126 w 290"/>
                  <a:gd name="T67" fmla="*/ 40 h 140"/>
                  <a:gd name="T68" fmla="*/ 133 w 290"/>
                  <a:gd name="T69" fmla="*/ 37 h 140"/>
                  <a:gd name="T70" fmla="*/ 139 w 290"/>
                  <a:gd name="T71" fmla="*/ 36 h 140"/>
                  <a:gd name="T72" fmla="*/ 146 w 290"/>
                  <a:gd name="T73" fmla="*/ 35 h 140"/>
                  <a:gd name="T74" fmla="*/ 153 w 290"/>
                  <a:gd name="T75" fmla="*/ 35 h 140"/>
                  <a:gd name="T76" fmla="*/ 158 w 290"/>
                  <a:gd name="T77" fmla="*/ 35 h 140"/>
                  <a:gd name="T78" fmla="*/ 165 w 290"/>
                  <a:gd name="T79" fmla="*/ 36 h 140"/>
                  <a:gd name="T80" fmla="*/ 171 w 290"/>
                  <a:gd name="T81" fmla="*/ 39 h 140"/>
                  <a:gd name="T82" fmla="*/ 178 w 290"/>
                  <a:gd name="T83" fmla="*/ 41 h 140"/>
                  <a:gd name="T84" fmla="*/ 185 w 290"/>
                  <a:gd name="T85" fmla="*/ 44 h 140"/>
                  <a:gd name="T86" fmla="*/ 191 w 290"/>
                  <a:gd name="T87" fmla="*/ 49 h 140"/>
                  <a:gd name="T88" fmla="*/ 198 w 290"/>
                  <a:gd name="T89" fmla="*/ 55 h 140"/>
                  <a:gd name="T90" fmla="*/ 205 w 290"/>
                  <a:gd name="T91" fmla="*/ 60 h 140"/>
                  <a:gd name="T92" fmla="*/ 213 w 290"/>
                  <a:gd name="T93" fmla="*/ 68 h 140"/>
                  <a:gd name="T94" fmla="*/ 221 w 290"/>
                  <a:gd name="T95" fmla="*/ 77 h 140"/>
                  <a:gd name="T96" fmla="*/ 227 w 290"/>
                  <a:gd name="T97" fmla="*/ 87 h 140"/>
                  <a:gd name="T98" fmla="*/ 243 w 290"/>
                  <a:gd name="T99" fmla="*/ 111 h 140"/>
                  <a:gd name="T100" fmla="*/ 259 w 290"/>
                  <a:gd name="T101" fmla="*/ 139 h 140"/>
                  <a:gd name="T102" fmla="*/ 259 w 290"/>
                  <a:gd name="T103" fmla="*/ 139 h 140"/>
                  <a:gd name="T104" fmla="*/ 259 w 290"/>
                  <a:gd name="T105" fmla="*/ 139 h 140"/>
                  <a:gd name="T106" fmla="*/ 259 w 290"/>
                  <a:gd name="T107" fmla="*/ 139 h 140"/>
                  <a:gd name="T108" fmla="*/ 259 w 290"/>
                  <a:gd name="T109" fmla="*/ 139 h 140"/>
                  <a:gd name="T110" fmla="*/ 290 w 290"/>
                  <a:gd name="T111" fmla="*/ 123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0" h="140">
                    <a:moveTo>
                      <a:pt x="290" y="123"/>
                    </a:moveTo>
                    <a:lnTo>
                      <a:pt x="290" y="123"/>
                    </a:lnTo>
                    <a:lnTo>
                      <a:pt x="273" y="92"/>
                    </a:lnTo>
                    <a:lnTo>
                      <a:pt x="255" y="67"/>
                    </a:lnTo>
                    <a:lnTo>
                      <a:pt x="247" y="55"/>
                    </a:lnTo>
                    <a:lnTo>
                      <a:pt x="238" y="45"/>
                    </a:lnTo>
                    <a:lnTo>
                      <a:pt x="230" y="36"/>
                    </a:lnTo>
                    <a:lnTo>
                      <a:pt x="221" y="28"/>
                    </a:lnTo>
                    <a:lnTo>
                      <a:pt x="211" y="20"/>
                    </a:lnTo>
                    <a:lnTo>
                      <a:pt x="202" y="15"/>
                    </a:lnTo>
                    <a:lnTo>
                      <a:pt x="193" y="9"/>
                    </a:lnTo>
                    <a:lnTo>
                      <a:pt x="182" y="5"/>
                    </a:lnTo>
                    <a:lnTo>
                      <a:pt x="173" y="3"/>
                    </a:lnTo>
                    <a:lnTo>
                      <a:pt x="162" y="0"/>
                    </a:lnTo>
                    <a:lnTo>
                      <a:pt x="153" y="0"/>
                    </a:lnTo>
                    <a:lnTo>
                      <a:pt x="142" y="0"/>
                    </a:lnTo>
                    <a:lnTo>
                      <a:pt x="133" y="3"/>
                    </a:lnTo>
                    <a:lnTo>
                      <a:pt x="122" y="5"/>
                    </a:lnTo>
                    <a:lnTo>
                      <a:pt x="113" y="8"/>
                    </a:lnTo>
                    <a:lnTo>
                      <a:pt x="103" y="13"/>
                    </a:lnTo>
                    <a:lnTo>
                      <a:pt x="85" y="24"/>
                    </a:lnTo>
                    <a:lnTo>
                      <a:pt x="67" y="39"/>
                    </a:lnTo>
                    <a:lnTo>
                      <a:pt x="50" y="56"/>
                    </a:lnTo>
                    <a:lnTo>
                      <a:pt x="33" y="75"/>
                    </a:lnTo>
                    <a:lnTo>
                      <a:pt x="17" y="97"/>
                    </a:lnTo>
                    <a:lnTo>
                      <a:pt x="0" y="121"/>
                    </a:lnTo>
                    <a:lnTo>
                      <a:pt x="29" y="140"/>
                    </a:lnTo>
                    <a:lnTo>
                      <a:pt x="45" y="117"/>
                    </a:lnTo>
                    <a:lnTo>
                      <a:pt x="61" y="97"/>
                    </a:lnTo>
                    <a:lnTo>
                      <a:pt x="75" y="79"/>
                    </a:lnTo>
                    <a:lnTo>
                      <a:pt x="91" y="64"/>
                    </a:lnTo>
                    <a:lnTo>
                      <a:pt x="106" y="52"/>
                    </a:lnTo>
                    <a:lnTo>
                      <a:pt x="121" y="44"/>
                    </a:lnTo>
                    <a:lnTo>
                      <a:pt x="126" y="40"/>
                    </a:lnTo>
                    <a:lnTo>
                      <a:pt x="133" y="37"/>
                    </a:lnTo>
                    <a:lnTo>
                      <a:pt x="139" y="36"/>
                    </a:lnTo>
                    <a:lnTo>
                      <a:pt x="146" y="35"/>
                    </a:lnTo>
                    <a:lnTo>
                      <a:pt x="153" y="35"/>
                    </a:lnTo>
                    <a:lnTo>
                      <a:pt x="158" y="35"/>
                    </a:lnTo>
                    <a:lnTo>
                      <a:pt x="165" y="36"/>
                    </a:lnTo>
                    <a:lnTo>
                      <a:pt x="171" y="39"/>
                    </a:lnTo>
                    <a:lnTo>
                      <a:pt x="178" y="41"/>
                    </a:lnTo>
                    <a:lnTo>
                      <a:pt x="185" y="44"/>
                    </a:lnTo>
                    <a:lnTo>
                      <a:pt x="191" y="49"/>
                    </a:lnTo>
                    <a:lnTo>
                      <a:pt x="198" y="55"/>
                    </a:lnTo>
                    <a:lnTo>
                      <a:pt x="205" y="60"/>
                    </a:lnTo>
                    <a:lnTo>
                      <a:pt x="213" y="68"/>
                    </a:lnTo>
                    <a:lnTo>
                      <a:pt x="221" y="77"/>
                    </a:lnTo>
                    <a:lnTo>
                      <a:pt x="227" y="87"/>
                    </a:lnTo>
                    <a:lnTo>
                      <a:pt x="243" y="111"/>
                    </a:lnTo>
                    <a:lnTo>
                      <a:pt x="259" y="139"/>
                    </a:lnTo>
                    <a:lnTo>
                      <a:pt x="259" y="139"/>
                    </a:lnTo>
                    <a:lnTo>
                      <a:pt x="259" y="139"/>
                    </a:lnTo>
                    <a:lnTo>
                      <a:pt x="259" y="139"/>
                    </a:lnTo>
                    <a:lnTo>
                      <a:pt x="259" y="139"/>
                    </a:lnTo>
                    <a:lnTo>
                      <a:pt x="290" y="123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54" name="Freeform 326"/>
              <p:cNvSpPr>
                <a:spLocks/>
              </p:cNvSpPr>
              <p:nvPr/>
            </p:nvSpPr>
            <p:spPr bwMode="auto">
              <a:xfrm>
                <a:off x="1339" y="3258"/>
                <a:ext cx="67" cy="35"/>
              </a:xfrm>
              <a:custGeom>
                <a:avLst/>
                <a:gdLst>
                  <a:gd name="T0" fmla="*/ 255 w 269"/>
                  <a:gd name="T1" fmla="*/ 0 h 143"/>
                  <a:gd name="T2" fmla="*/ 239 w 269"/>
                  <a:gd name="T3" fmla="*/ 10 h 143"/>
                  <a:gd name="T4" fmla="*/ 225 w 269"/>
                  <a:gd name="T5" fmla="*/ 34 h 143"/>
                  <a:gd name="T6" fmla="*/ 211 w 269"/>
                  <a:gd name="T7" fmla="*/ 55 h 143"/>
                  <a:gd name="T8" fmla="*/ 196 w 269"/>
                  <a:gd name="T9" fmla="*/ 72 h 143"/>
                  <a:gd name="T10" fmla="*/ 183 w 269"/>
                  <a:gd name="T11" fmla="*/ 86 h 143"/>
                  <a:gd name="T12" fmla="*/ 176 w 269"/>
                  <a:gd name="T13" fmla="*/ 91 h 143"/>
                  <a:gd name="T14" fmla="*/ 169 w 269"/>
                  <a:gd name="T15" fmla="*/ 96 h 143"/>
                  <a:gd name="T16" fmla="*/ 164 w 269"/>
                  <a:gd name="T17" fmla="*/ 100 h 143"/>
                  <a:gd name="T18" fmla="*/ 157 w 269"/>
                  <a:gd name="T19" fmla="*/ 103 h 143"/>
                  <a:gd name="T20" fmla="*/ 152 w 269"/>
                  <a:gd name="T21" fmla="*/ 106 h 143"/>
                  <a:gd name="T22" fmla="*/ 145 w 269"/>
                  <a:gd name="T23" fmla="*/ 107 h 143"/>
                  <a:gd name="T24" fmla="*/ 140 w 269"/>
                  <a:gd name="T25" fmla="*/ 108 h 143"/>
                  <a:gd name="T26" fmla="*/ 135 w 269"/>
                  <a:gd name="T27" fmla="*/ 108 h 143"/>
                  <a:gd name="T28" fmla="*/ 129 w 269"/>
                  <a:gd name="T29" fmla="*/ 108 h 143"/>
                  <a:gd name="T30" fmla="*/ 124 w 269"/>
                  <a:gd name="T31" fmla="*/ 107 h 143"/>
                  <a:gd name="T32" fmla="*/ 117 w 269"/>
                  <a:gd name="T33" fmla="*/ 106 h 143"/>
                  <a:gd name="T34" fmla="*/ 112 w 269"/>
                  <a:gd name="T35" fmla="*/ 103 h 143"/>
                  <a:gd name="T36" fmla="*/ 105 w 269"/>
                  <a:gd name="T37" fmla="*/ 100 h 143"/>
                  <a:gd name="T38" fmla="*/ 100 w 269"/>
                  <a:gd name="T39" fmla="*/ 96 h 143"/>
                  <a:gd name="T40" fmla="*/ 94 w 269"/>
                  <a:gd name="T41" fmla="*/ 91 h 143"/>
                  <a:gd name="T42" fmla="*/ 87 w 269"/>
                  <a:gd name="T43" fmla="*/ 86 h 143"/>
                  <a:gd name="T44" fmla="*/ 74 w 269"/>
                  <a:gd name="T45" fmla="*/ 72 h 143"/>
                  <a:gd name="T46" fmla="*/ 59 w 269"/>
                  <a:gd name="T47" fmla="*/ 55 h 143"/>
                  <a:gd name="T48" fmla="*/ 44 w 269"/>
                  <a:gd name="T49" fmla="*/ 34 h 143"/>
                  <a:gd name="T50" fmla="*/ 31 w 269"/>
                  <a:gd name="T51" fmla="*/ 10 h 143"/>
                  <a:gd name="T52" fmla="*/ 0 w 269"/>
                  <a:gd name="T53" fmla="*/ 26 h 143"/>
                  <a:gd name="T54" fmla="*/ 15 w 269"/>
                  <a:gd name="T55" fmla="*/ 52 h 143"/>
                  <a:gd name="T56" fmla="*/ 31 w 269"/>
                  <a:gd name="T57" fmla="*/ 75 h 143"/>
                  <a:gd name="T58" fmla="*/ 47 w 269"/>
                  <a:gd name="T59" fmla="*/ 95 h 143"/>
                  <a:gd name="T60" fmla="*/ 63 w 269"/>
                  <a:gd name="T61" fmla="*/ 111 h 143"/>
                  <a:gd name="T62" fmla="*/ 72 w 269"/>
                  <a:gd name="T63" fmla="*/ 119 h 143"/>
                  <a:gd name="T64" fmla="*/ 80 w 269"/>
                  <a:gd name="T65" fmla="*/ 124 h 143"/>
                  <a:gd name="T66" fmla="*/ 90 w 269"/>
                  <a:gd name="T67" fmla="*/ 131 h 143"/>
                  <a:gd name="T68" fmla="*/ 98 w 269"/>
                  <a:gd name="T69" fmla="*/ 135 h 143"/>
                  <a:gd name="T70" fmla="*/ 107 w 269"/>
                  <a:gd name="T71" fmla="*/ 139 h 143"/>
                  <a:gd name="T72" fmla="*/ 116 w 269"/>
                  <a:gd name="T73" fmla="*/ 142 h 143"/>
                  <a:gd name="T74" fmla="*/ 125 w 269"/>
                  <a:gd name="T75" fmla="*/ 143 h 143"/>
                  <a:gd name="T76" fmla="*/ 135 w 269"/>
                  <a:gd name="T77" fmla="*/ 143 h 143"/>
                  <a:gd name="T78" fmla="*/ 144 w 269"/>
                  <a:gd name="T79" fmla="*/ 143 h 143"/>
                  <a:gd name="T80" fmla="*/ 153 w 269"/>
                  <a:gd name="T81" fmla="*/ 142 h 143"/>
                  <a:gd name="T82" fmla="*/ 163 w 269"/>
                  <a:gd name="T83" fmla="*/ 139 h 143"/>
                  <a:gd name="T84" fmla="*/ 172 w 269"/>
                  <a:gd name="T85" fmla="*/ 135 h 143"/>
                  <a:gd name="T86" fmla="*/ 180 w 269"/>
                  <a:gd name="T87" fmla="*/ 131 h 143"/>
                  <a:gd name="T88" fmla="*/ 189 w 269"/>
                  <a:gd name="T89" fmla="*/ 124 h 143"/>
                  <a:gd name="T90" fmla="*/ 197 w 269"/>
                  <a:gd name="T91" fmla="*/ 119 h 143"/>
                  <a:gd name="T92" fmla="*/ 207 w 269"/>
                  <a:gd name="T93" fmla="*/ 111 h 143"/>
                  <a:gd name="T94" fmla="*/ 223 w 269"/>
                  <a:gd name="T95" fmla="*/ 95 h 143"/>
                  <a:gd name="T96" fmla="*/ 239 w 269"/>
                  <a:gd name="T97" fmla="*/ 75 h 143"/>
                  <a:gd name="T98" fmla="*/ 255 w 269"/>
                  <a:gd name="T99" fmla="*/ 52 h 143"/>
                  <a:gd name="T100" fmla="*/ 269 w 269"/>
                  <a:gd name="T101" fmla="*/ 26 h 143"/>
                  <a:gd name="T102" fmla="*/ 255 w 269"/>
                  <a:gd name="T103" fmla="*/ 35 h 143"/>
                  <a:gd name="T104" fmla="*/ 255 w 269"/>
                  <a:gd name="T105" fmla="*/ 0 h 143"/>
                  <a:gd name="T106" fmla="*/ 244 w 269"/>
                  <a:gd name="T107" fmla="*/ 0 h 143"/>
                  <a:gd name="T108" fmla="*/ 239 w 269"/>
                  <a:gd name="T109" fmla="*/ 10 h 143"/>
                  <a:gd name="T110" fmla="*/ 255 w 269"/>
                  <a:gd name="T111" fmla="*/ 0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69" h="143">
                    <a:moveTo>
                      <a:pt x="255" y="0"/>
                    </a:moveTo>
                    <a:lnTo>
                      <a:pt x="239" y="10"/>
                    </a:lnTo>
                    <a:lnTo>
                      <a:pt x="225" y="34"/>
                    </a:lnTo>
                    <a:lnTo>
                      <a:pt x="211" y="55"/>
                    </a:lnTo>
                    <a:lnTo>
                      <a:pt x="196" y="72"/>
                    </a:lnTo>
                    <a:lnTo>
                      <a:pt x="183" y="86"/>
                    </a:lnTo>
                    <a:lnTo>
                      <a:pt x="176" y="91"/>
                    </a:lnTo>
                    <a:lnTo>
                      <a:pt x="169" y="96"/>
                    </a:lnTo>
                    <a:lnTo>
                      <a:pt x="164" y="100"/>
                    </a:lnTo>
                    <a:lnTo>
                      <a:pt x="157" y="103"/>
                    </a:lnTo>
                    <a:lnTo>
                      <a:pt x="152" y="106"/>
                    </a:lnTo>
                    <a:lnTo>
                      <a:pt x="145" y="107"/>
                    </a:lnTo>
                    <a:lnTo>
                      <a:pt x="140" y="108"/>
                    </a:lnTo>
                    <a:lnTo>
                      <a:pt x="135" y="108"/>
                    </a:lnTo>
                    <a:lnTo>
                      <a:pt x="129" y="108"/>
                    </a:lnTo>
                    <a:lnTo>
                      <a:pt x="124" y="107"/>
                    </a:lnTo>
                    <a:lnTo>
                      <a:pt x="117" y="106"/>
                    </a:lnTo>
                    <a:lnTo>
                      <a:pt x="112" y="103"/>
                    </a:lnTo>
                    <a:lnTo>
                      <a:pt x="105" y="100"/>
                    </a:lnTo>
                    <a:lnTo>
                      <a:pt x="100" y="96"/>
                    </a:lnTo>
                    <a:lnTo>
                      <a:pt x="94" y="91"/>
                    </a:lnTo>
                    <a:lnTo>
                      <a:pt x="87" y="86"/>
                    </a:lnTo>
                    <a:lnTo>
                      <a:pt x="74" y="72"/>
                    </a:lnTo>
                    <a:lnTo>
                      <a:pt x="59" y="55"/>
                    </a:lnTo>
                    <a:lnTo>
                      <a:pt x="44" y="34"/>
                    </a:lnTo>
                    <a:lnTo>
                      <a:pt x="31" y="10"/>
                    </a:lnTo>
                    <a:lnTo>
                      <a:pt x="0" y="26"/>
                    </a:lnTo>
                    <a:lnTo>
                      <a:pt x="15" y="52"/>
                    </a:lnTo>
                    <a:lnTo>
                      <a:pt x="31" y="75"/>
                    </a:lnTo>
                    <a:lnTo>
                      <a:pt x="47" y="95"/>
                    </a:lnTo>
                    <a:lnTo>
                      <a:pt x="63" y="111"/>
                    </a:lnTo>
                    <a:lnTo>
                      <a:pt x="72" y="119"/>
                    </a:lnTo>
                    <a:lnTo>
                      <a:pt x="80" y="124"/>
                    </a:lnTo>
                    <a:lnTo>
                      <a:pt x="90" y="131"/>
                    </a:lnTo>
                    <a:lnTo>
                      <a:pt x="98" y="135"/>
                    </a:lnTo>
                    <a:lnTo>
                      <a:pt x="107" y="139"/>
                    </a:lnTo>
                    <a:lnTo>
                      <a:pt x="116" y="142"/>
                    </a:lnTo>
                    <a:lnTo>
                      <a:pt x="125" y="143"/>
                    </a:lnTo>
                    <a:lnTo>
                      <a:pt x="135" y="143"/>
                    </a:lnTo>
                    <a:lnTo>
                      <a:pt x="144" y="143"/>
                    </a:lnTo>
                    <a:lnTo>
                      <a:pt x="153" y="142"/>
                    </a:lnTo>
                    <a:lnTo>
                      <a:pt x="163" y="139"/>
                    </a:lnTo>
                    <a:lnTo>
                      <a:pt x="172" y="135"/>
                    </a:lnTo>
                    <a:lnTo>
                      <a:pt x="180" y="131"/>
                    </a:lnTo>
                    <a:lnTo>
                      <a:pt x="189" y="124"/>
                    </a:lnTo>
                    <a:lnTo>
                      <a:pt x="197" y="119"/>
                    </a:lnTo>
                    <a:lnTo>
                      <a:pt x="207" y="111"/>
                    </a:lnTo>
                    <a:lnTo>
                      <a:pt x="223" y="95"/>
                    </a:lnTo>
                    <a:lnTo>
                      <a:pt x="239" y="75"/>
                    </a:lnTo>
                    <a:lnTo>
                      <a:pt x="255" y="52"/>
                    </a:lnTo>
                    <a:lnTo>
                      <a:pt x="269" y="26"/>
                    </a:lnTo>
                    <a:lnTo>
                      <a:pt x="255" y="35"/>
                    </a:lnTo>
                    <a:lnTo>
                      <a:pt x="255" y="0"/>
                    </a:lnTo>
                    <a:lnTo>
                      <a:pt x="244" y="0"/>
                    </a:lnTo>
                    <a:lnTo>
                      <a:pt x="239" y="10"/>
                    </a:lnTo>
                    <a:lnTo>
                      <a:pt x="255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55" name="Rectangle 327"/>
              <p:cNvSpPr>
                <a:spLocks noChangeArrowheads="1"/>
              </p:cNvSpPr>
              <p:nvPr/>
            </p:nvSpPr>
            <p:spPr bwMode="auto">
              <a:xfrm>
                <a:off x="1402" y="3258"/>
                <a:ext cx="67" cy="8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56" name="Freeform 328"/>
              <p:cNvSpPr>
                <a:spLocks/>
              </p:cNvSpPr>
              <p:nvPr/>
            </p:nvSpPr>
            <p:spPr bwMode="auto">
              <a:xfrm>
                <a:off x="1439" y="3236"/>
                <a:ext cx="39" cy="30"/>
              </a:xfrm>
              <a:custGeom>
                <a:avLst/>
                <a:gdLst>
                  <a:gd name="T0" fmla="*/ 155 w 155"/>
                  <a:gd name="T1" fmla="*/ 118 h 118"/>
                  <a:gd name="T2" fmla="*/ 155 w 155"/>
                  <a:gd name="T3" fmla="*/ 89 h 118"/>
                  <a:gd name="T4" fmla="*/ 18 w 155"/>
                  <a:gd name="T5" fmla="*/ 0 h 118"/>
                  <a:gd name="T6" fmla="*/ 0 w 155"/>
                  <a:gd name="T7" fmla="*/ 29 h 118"/>
                  <a:gd name="T8" fmla="*/ 137 w 155"/>
                  <a:gd name="T9" fmla="*/ 118 h 118"/>
                  <a:gd name="T10" fmla="*/ 137 w 155"/>
                  <a:gd name="T11" fmla="*/ 89 h 118"/>
                  <a:gd name="T12" fmla="*/ 155 w 155"/>
                  <a:gd name="T13" fmla="*/ 118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5" h="118">
                    <a:moveTo>
                      <a:pt x="155" y="118"/>
                    </a:moveTo>
                    <a:lnTo>
                      <a:pt x="155" y="89"/>
                    </a:lnTo>
                    <a:lnTo>
                      <a:pt x="18" y="0"/>
                    </a:lnTo>
                    <a:lnTo>
                      <a:pt x="0" y="29"/>
                    </a:lnTo>
                    <a:lnTo>
                      <a:pt x="137" y="118"/>
                    </a:lnTo>
                    <a:lnTo>
                      <a:pt x="137" y="89"/>
                    </a:lnTo>
                    <a:lnTo>
                      <a:pt x="155" y="11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57" name="Freeform 329"/>
              <p:cNvSpPr>
                <a:spLocks/>
              </p:cNvSpPr>
              <p:nvPr/>
            </p:nvSpPr>
            <p:spPr bwMode="auto">
              <a:xfrm>
                <a:off x="1478" y="3258"/>
                <a:ext cx="6" cy="8"/>
              </a:xfrm>
              <a:custGeom>
                <a:avLst/>
                <a:gdLst>
                  <a:gd name="T0" fmla="*/ 0 w 23"/>
                  <a:gd name="T1" fmla="*/ 29 h 29"/>
                  <a:gd name="T2" fmla="*/ 23 w 23"/>
                  <a:gd name="T3" fmla="*/ 15 h 29"/>
                  <a:gd name="T4" fmla="*/ 0 w 23"/>
                  <a:gd name="T5" fmla="*/ 0 h 29"/>
                  <a:gd name="T6" fmla="*/ 0 w 23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" h="29">
                    <a:moveTo>
                      <a:pt x="0" y="29"/>
                    </a:moveTo>
                    <a:lnTo>
                      <a:pt x="23" y="15"/>
                    </a:lnTo>
                    <a:lnTo>
                      <a:pt x="0" y="0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58" name="Freeform 330"/>
              <p:cNvSpPr>
                <a:spLocks/>
              </p:cNvSpPr>
              <p:nvPr/>
            </p:nvSpPr>
            <p:spPr bwMode="auto">
              <a:xfrm>
                <a:off x="1439" y="3258"/>
                <a:ext cx="39" cy="30"/>
              </a:xfrm>
              <a:custGeom>
                <a:avLst/>
                <a:gdLst>
                  <a:gd name="T0" fmla="*/ 9 w 155"/>
                  <a:gd name="T1" fmla="*/ 104 h 119"/>
                  <a:gd name="T2" fmla="*/ 18 w 155"/>
                  <a:gd name="T3" fmla="*/ 119 h 119"/>
                  <a:gd name="T4" fmla="*/ 155 w 155"/>
                  <a:gd name="T5" fmla="*/ 29 h 119"/>
                  <a:gd name="T6" fmla="*/ 137 w 155"/>
                  <a:gd name="T7" fmla="*/ 0 h 119"/>
                  <a:gd name="T8" fmla="*/ 0 w 155"/>
                  <a:gd name="T9" fmla="*/ 89 h 119"/>
                  <a:gd name="T10" fmla="*/ 9 w 155"/>
                  <a:gd name="T11" fmla="*/ 104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5" h="119">
                    <a:moveTo>
                      <a:pt x="9" y="104"/>
                    </a:moveTo>
                    <a:lnTo>
                      <a:pt x="18" y="119"/>
                    </a:lnTo>
                    <a:lnTo>
                      <a:pt x="155" y="29"/>
                    </a:lnTo>
                    <a:lnTo>
                      <a:pt x="137" y="0"/>
                    </a:lnTo>
                    <a:lnTo>
                      <a:pt x="0" y="89"/>
                    </a:lnTo>
                    <a:lnTo>
                      <a:pt x="9" y="10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59" name="Freeform 331"/>
              <p:cNvSpPr>
                <a:spLocks/>
              </p:cNvSpPr>
              <p:nvPr/>
            </p:nvSpPr>
            <p:spPr bwMode="auto">
              <a:xfrm>
                <a:off x="983" y="3304"/>
                <a:ext cx="68" cy="35"/>
              </a:xfrm>
              <a:custGeom>
                <a:avLst/>
                <a:gdLst>
                  <a:gd name="T0" fmla="*/ 241 w 272"/>
                  <a:gd name="T1" fmla="*/ 1 h 140"/>
                  <a:gd name="T2" fmla="*/ 241 w 272"/>
                  <a:gd name="T3" fmla="*/ 0 h 140"/>
                  <a:gd name="T4" fmla="*/ 225 w 272"/>
                  <a:gd name="T5" fmla="*/ 27 h 140"/>
                  <a:gd name="T6" fmla="*/ 208 w 272"/>
                  <a:gd name="T7" fmla="*/ 48 h 140"/>
                  <a:gd name="T8" fmla="*/ 194 w 272"/>
                  <a:gd name="T9" fmla="*/ 67 h 140"/>
                  <a:gd name="T10" fmla="*/ 178 w 272"/>
                  <a:gd name="T11" fmla="*/ 81 h 140"/>
                  <a:gd name="T12" fmla="*/ 171 w 272"/>
                  <a:gd name="T13" fmla="*/ 87 h 140"/>
                  <a:gd name="T14" fmla="*/ 164 w 272"/>
                  <a:gd name="T15" fmla="*/ 92 h 140"/>
                  <a:gd name="T16" fmla="*/ 158 w 272"/>
                  <a:gd name="T17" fmla="*/ 96 h 140"/>
                  <a:gd name="T18" fmla="*/ 151 w 272"/>
                  <a:gd name="T19" fmla="*/ 99 h 140"/>
                  <a:gd name="T20" fmla="*/ 144 w 272"/>
                  <a:gd name="T21" fmla="*/ 101 h 140"/>
                  <a:gd name="T22" fmla="*/ 139 w 272"/>
                  <a:gd name="T23" fmla="*/ 104 h 140"/>
                  <a:gd name="T24" fmla="*/ 134 w 272"/>
                  <a:gd name="T25" fmla="*/ 104 h 140"/>
                  <a:gd name="T26" fmla="*/ 127 w 272"/>
                  <a:gd name="T27" fmla="*/ 105 h 140"/>
                  <a:gd name="T28" fmla="*/ 122 w 272"/>
                  <a:gd name="T29" fmla="*/ 104 h 140"/>
                  <a:gd name="T30" fmla="*/ 116 w 272"/>
                  <a:gd name="T31" fmla="*/ 104 h 140"/>
                  <a:gd name="T32" fmla="*/ 111 w 272"/>
                  <a:gd name="T33" fmla="*/ 101 h 140"/>
                  <a:gd name="T34" fmla="*/ 106 w 272"/>
                  <a:gd name="T35" fmla="*/ 100 h 140"/>
                  <a:gd name="T36" fmla="*/ 100 w 272"/>
                  <a:gd name="T37" fmla="*/ 96 h 140"/>
                  <a:gd name="T38" fmla="*/ 95 w 272"/>
                  <a:gd name="T39" fmla="*/ 92 h 140"/>
                  <a:gd name="T40" fmla="*/ 88 w 272"/>
                  <a:gd name="T41" fmla="*/ 88 h 140"/>
                  <a:gd name="T42" fmla="*/ 83 w 272"/>
                  <a:gd name="T43" fmla="*/ 83 h 140"/>
                  <a:gd name="T44" fmla="*/ 70 w 272"/>
                  <a:gd name="T45" fmla="*/ 68 h 140"/>
                  <a:gd name="T46" fmla="*/ 58 w 272"/>
                  <a:gd name="T47" fmla="*/ 49 h 140"/>
                  <a:gd name="T48" fmla="*/ 46 w 272"/>
                  <a:gd name="T49" fmla="*/ 28 h 140"/>
                  <a:gd name="T50" fmla="*/ 32 w 272"/>
                  <a:gd name="T51" fmla="*/ 3 h 140"/>
                  <a:gd name="T52" fmla="*/ 0 w 272"/>
                  <a:gd name="T53" fmla="*/ 16 h 140"/>
                  <a:gd name="T54" fmla="*/ 14 w 272"/>
                  <a:gd name="T55" fmla="*/ 44 h 140"/>
                  <a:gd name="T56" fmla="*/ 28 w 272"/>
                  <a:gd name="T57" fmla="*/ 68 h 140"/>
                  <a:gd name="T58" fmla="*/ 43 w 272"/>
                  <a:gd name="T59" fmla="*/ 89 h 140"/>
                  <a:gd name="T60" fmla="*/ 58 w 272"/>
                  <a:gd name="T61" fmla="*/ 105 h 140"/>
                  <a:gd name="T62" fmla="*/ 66 w 272"/>
                  <a:gd name="T63" fmla="*/ 113 h 140"/>
                  <a:gd name="T64" fmla="*/ 74 w 272"/>
                  <a:gd name="T65" fmla="*/ 120 h 140"/>
                  <a:gd name="T66" fmla="*/ 82 w 272"/>
                  <a:gd name="T67" fmla="*/ 125 h 140"/>
                  <a:gd name="T68" fmla="*/ 91 w 272"/>
                  <a:gd name="T69" fmla="*/ 131 h 140"/>
                  <a:gd name="T70" fmla="*/ 99 w 272"/>
                  <a:gd name="T71" fmla="*/ 135 h 140"/>
                  <a:gd name="T72" fmla="*/ 108 w 272"/>
                  <a:gd name="T73" fmla="*/ 137 h 140"/>
                  <a:gd name="T74" fmla="*/ 118 w 272"/>
                  <a:gd name="T75" fmla="*/ 139 h 140"/>
                  <a:gd name="T76" fmla="*/ 127 w 272"/>
                  <a:gd name="T77" fmla="*/ 140 h 140"/>
                  <a:gd name="T78" fmla="*/ 138 w 272"/>
                  <a:gd name="T79" fmla="*/ 139 h 140"/>
                  <a:gd name="T80" fmla="*/ 147 w 272"/>
                  <a:gd name="T81" fmla="*/ 137 h 140"/>
                  <a:gd name="T82" fmla="*/ 156 w 272"/>
                  <a:gd name="T83" fmla="*/ 135 h 140"/>
                  <a:gd name="T84" fmla="*/ 166 w 272"/>
                  <a:gd name="T85" fmla="*/ 131 h 140"/>
                  <a:gd name="T86" fmla="*/ 175 w 272"/>
                  <a:gd name="T87" fmla="*/ 127 h 140"/>
                  <a:gd name="T88" fmla="*/ 183 w 272"/>
                  <a:gd name="T89" fmla="*/ 121 h 140"/>
                  <a:gd name="T90" fmla="*/ 192 w 272"/>
                  <a:gd name="T91" fmla="*/ 115 h 140"/>
                  <a:gd name="T92" fmla="*/ 201 w 272"/>
                  <a:gd name="T93" fmla="*/ 107 h 140"/>
                  <a:gd name="T94" fmla="*/ 219 w 272"/>
                  <a:gd name="T95" fmla="*/ 91 h 140"/>
                  <a:gd name="T96" fmla="*/ 236 w 272"/>
                  <a:gd name="T97" fmla="*/ 69 h 140"/>
                  <a:gd name="T98" fmla="*/ 253 w 272"/>
                  <a:gd name="T99" fmla="*/ 45 h 140"/>
                  <a:gd name="T100" fmla="*/ 271 w 272"/>
                  <a:gd name="T101" fmla="*/ 19 h 140"/>
                  <a:gd name="T102" fmla="*/ 272 w 272"/>
                  <a:gd name="T103" fmla="*/ 17 h 140"/>
                  <a:gd name="T104" fmla="*/ 271 w 272"/>
                  <a:gd name="T105" fmla="*/ 19 h 140"/>
                  <a:gd name="T106" fmla="*/ 271 w 272"/>
                  <a:gd name="T107" fmla="*/ 19 h 140"/>
                  <a:gd name="T108" fmla="*/ 272 w 272"/>
                  <a:gd name="T109" fmla="*/ 17 h 140"/>
                  <a:gd name="T110" fmla="*/ 241 w 272"/>
                  <a:gd name="T111" fmla="*/ 1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72" h="140">
                    <a:moveTo>
                      <a:pt x="241" y="1"/>
                    </a:moveTo>
                    <a:lnTo>
                      <a:pt x="241" y="0"/>
                    </a:lnTo>
                    <a:lnTo>
                      <a:pt x="225" y="27"/>
                    </a:lnTo>
                    <a:lnTo>
                      <a:pt x="208" y="48"/>
                    </a:lnTo>
                    <a:lnTo>
                      <a:pt x="194" y="67"/>
                    </a:lnTo>
                    <a:lnTo>
                      <a:pt x="178" y="81"/>
                    </a:lnTo>
                    <a:lnTo>
                      <a:pt x="171" y="87"/>
                    </a:lnTo>
                    <a:lnTo>
                      <a:pt x="164" y="92"/>
                    </a:lnTo>
                    <a:lnTo>
                      <a:pt x="158" y="96"/>
                    </a:lnTo>
                    <a:lnTo>
                      <a:pt x="151" y="99"/>
                    </a:lnTo>
                    <a:lnTo>
                      <a:pt x="144" y="101"/>
                    </a:lnTo>
                    <a:lnTo>
                      <a:pt x="139" y="104"/>
                    </a:lnTo>
                    <a:lnTo>
                      <a:pt x="134" y="104"/>
                    </a:lnTo>
                    <a:lnTo>
                      <a:pt x="127" y="105"/>
                    </a:lnTo>
                    <a:lnTo>
                      <a:pt x="122" y="104"/>
                    </a:lnTo>
                    <a:lnTo>
                      <a:pt x="116" y="104"/>
                    </a:lnTo>
                    <a:lnTo>
                      <a:pt x="111" y="101"/>
                    </a:lnTo>
                    <a:lnTo>
                      <a:pt x="106" y="100"/>
                    </a:lnTo>
                    <a:lnTo>
                      <a:pt x="100" y="96"/>
                    </a:lnTo>
                    <a:lnTo>
                      <a:pt x="95" y="92"/>
                    </a:lnTo>
                    <a:lnTo>
                      <a:pt x="88" y="88"/>
                    </a:lnTo>
                    <a:lnTo>
                      <a:pt x="83" y="83"/>
                    </a:lnTo>
                    <a:lnTo>
                      <a:pt x="70" y="68"/>
                    </a:lnTo>
                    <a:lnTo>
                      <a:pt x="58" y="49"/>
                    </a:lnTo>
                    <a:lnTo>
                      <a:pt x="46" y="28"/>
                    </a:lnTo>
                    <a:lnTo>
                      <a:pt x="32" y="3"/>
                    </a:lnTo>
                    <a:lnTo>
                      <a:pt x="0" y="16"/>
                    </a:lnTo>
                    <a:lnTo>
                      <a:pt x="14" y="44"/>
                    </a:lnTo>
                    <a:lnTo>
                      <a:pt x="28" y="68"/>
                    </a:lnTo>
                    <a:lnTo>
                      <a:pt x="43" y="89"/>
                    </a:lnTo>
                    <a:lnTo>
                      <a:pt x="58" y="105"/>
                    </a:lnTo>
                    <a:lnTo>
                      <a:pt x="66" y="113"/>
                    </a:lnTo>
                    <a:lnTo>
                      <a:pt x="74" y="120"/>
                    </a:lnTo>
                    <a:lnTo>
                      <a:pt x="82" y="125"/>
                    </a:lnTo>
                    <a:lnTo>
                      <a:pt x="91" y="131"/>
                    </a:lnTo>
                    <a:lnTo>
                      <a:pt x="99" y="135"/>
                    </a:lnTo>
                    <a:lnTo>
                      <a:pt x="108" y="137"/>
                    </a:lnTo>
                    <a:lnTo>
                      <a:pt x="118" y="139"/>
                    </a:lnTo>
                    <a:lnTo>
                      <a:pt x="127" y="140"/>
                    </a:lnTo>
                    <a:lnTo>
                      <a:pt x="138" y="139"/>
                    </a:lnTo>
                    <a:lnTo>
                      <a:pt x="147" y="137"/>
                    </a:lnTo>
                    <a:lnTo>
                      <a:pt x="156" y="135"/>
                    </a:lnTo>
                    <a:lnTo>
                      <a:pt x="166" y="131"/>
                    </a:lnTo>
                    <a:lnTo>
                      <a:pt x="175" y="127"/>
                    </a:lnTo>
                    <a:lnTo>
                      <a:pt x="183" y="121"/>
                    </a:lnTo>
                    <a:lnTo>
                      <a:pt x="192" y="115"/>
                    </a:lnTo>
                    <a:lnTo>
                      <a:pt x="201" y="107"/>
                    </a:lnTo>
                    <a:lnTo>
                      <a:pt x="219" y="91"/>
                    </a:lnTo>
                    <a:lnTo>
                      <a:pt x="236" y="69"/>
                    </a:lnTo>
                    <a:lnTo>
                      <a:pt x="253" y="45"/>
                    </a:lnTo>
                    <a:lnTo>
                      <a:pt x="271" y="19"/>
                    </a:lnTo>
                    <a:lnTo>
                      <a:pt x="272" y="17"/>
                    </a:lnTo>
                    <a:lnTo>
                      <a:pt x="271" y="19"/>
                    </a:lnTo>
                    <a:lnTo>
                      <a:pt x="271" y="19"/>
                    </a:lnTo>
                    <a:lnTo>
                      <a:pt x="272" y="17"/>
                    </a:lnTo>
                    <a:lnTo>
                      <a:pt x="241" y="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60" name="Freeform 332"/>
              <p:cNvSpPr>
                <a:spLocks/>
              </p:cNvSpPr>
              <p:nvPr/>
            </p:nvSpPr>
            <p:spPr bwMode="auto">
              <a:xfrm>
                <a:off x="1043" y="3274"/>
                <a:ext cx="64" cy="35"/>
              </a:xfrm>
              <a:custGeom>
                <a:avLst/>
                <a:gdLst>
                  <a:gd name="T0" fmla="*/ 256 w 256"/>
                  <a:gd name="T1" fmla="*/ 123 h 137"/>
                  <a:gd name="T2" fmla="*/ 256 w 256"/>
                  <a:gd name="T3" fmla="*/ 123 h 137"/>
                  <a:gd name="T4" fmla="*/ 243 w 256"/>
                  <a:gd name="T5" fmla="*/ 95 h 137"/>
                  <a:gd name="T6" fmla="*/ 230 w 256"/>
                  <a:gd name="T7" fmla="*/ 71 h 137"/>
                  <a:gd name="T8" fmla="*/ 215 w 256"/>
                  <a:gd name="T9" fmla="*/ 51 h 137"/>
                  <a:gd name="T10" fmla="*/ 200 w 256"/>
                  <a:gd name="T11" fmla="*/ 33 h 137"/>
                  <a:gd name="T12" fmla="*/ 192 w 256"/>
                  <a:gd name="T13" fmla="*/ 25 h 137"/>
                  <a:gd name="T14" fmla="*/ 184 w 256"/>
                  <a:gd name="T15" fmla="*/ 19 h 137"/>
                  <a:gd name="T16" fmla="*/ 176 w 256"/>
                  <a:gd name="T17" fmla="*/ 13 h 137"/>
                  <a:gd name="T18" fmla="*/ 168 w 256"/>
                  <a:gd name="T19" fmla="*/ 8 h 137"/>
                  <a:gd name="T20" fmla="*/ 160 w 256"/>
                  <a:gd name="T21" fmla="*/ 4 h 137"/>
                  <a:gd name="T22" fmla="*/ 151 w 256"/>
                  <a:gd name="T23" fmla="*/ 1 h 137"/>
                  <a:gd name="T24" fmla="*/ 142 w 256"/>
                  <a:gd name="T25" fmla="*/ 0 h 137"/>
                  <a:gd name="T26" fmla="*/ 132 w 256"/>
                  <a:gd name="T27" fmla="*/ 0 h 137"/>
                  <a:gd name="T28" fmla="*/ 123 w 256"/>
                  <a:gd name="T29" fmla="*/ 0 h 137"/>
                  <a:gd name="T30" fmla="*/ 114 w 256"/>
                  <a:gd name="T31" fmla="*/ 1 h 137"/>
                  <a:gd name="T32" fmla="*/ 106 w 256"/>
                  <a:gd name="T33" fmla="*/ 4 h 137"/>
                  <a:gd name="T34" fmla="*/ 96 w 256"/>
                  <a:gd name="T35" fmla="*/ 8 h 137"/>
                  <a:gd name="T36" fmla="*/ 88 w 256"/>
                  <a:gd name="T37" fmla="*/ 13 h 137"/>
                  <a:gd name="T38" fmla="*/ 79 w 256"/>
                  <a:gd name="T39" fmla="*/ 19 h 137"/>
                  <a:gd name="T40" fmla="*/ 71 w 256"/>
                  <a:gd name="T41" fmla="*/ 25 h 137"/>
                  <a:gd name="T42" fmla="*/ 63 w 256"/>
                  <a:gd name="T43" fmla="*/ 33 h 137"/>
                  <a:gd name="T44" fmla="*/ 47 w 256"/>
                  <a:gd name="T45" fmla="*/ 49 h 137"/>
                  <a:gd name="T46" fmla="*/ 31 w 256"/>
                  <a:gd name="T47" fmla="*/ 71 h 137"/>
                  <a:gd name="T48" fmla="*/ 15 w 256"/>
                  <a:gd name="T49" fmla="*/ 95 h 137"/>
                  <a:gd name="T50" fmla="*/ 0 w 256"/>
                  <a:gd name="T51" fmla="*/ 121 h 137"/>
                  <a:gd name="T52" fmla="*/ 31 w 256"/>
                  <a:gd name="T53" fmla="*/ 137 h 137"/>
                  <a:gd name="T54" fmla="*/ 46 w 256"/>
                  <a:gd name="T55" fmla="*/ 112 h 137"/>
                  <a:gd name="T56" fmla="*/ 59 w 256"/>
                  <a:gd name="T57" fmla="*/ 91 h 137"/>
                  <a:gd name="T58" fmla="*/ 74 w 256"/>
                  <a:gd name="T59" fmla="*/ 72 h 137"/>
                  <a:gd name="T60" fmla="*/ 87 w 256"/>
                  <a:gd name="T61" fmla="*/ 57 h 137"/>
                  <a:gd name="T62" fmla="*/ 94 w 256"/>
                  <a:gd name="T63" fmla="*/ 52 h 137"/>
                  <a:gd name="T64" fmla="*/ 100 w 256"/>
                  <a:gd name="T65" fmla="*/ 47 h 137"/>
                  <a:gd name="T66" fmla="*/ 106 w 256"/>
                  <a:gd name="T67" fmla="*/ 43 h 137"/>
                  <a:gd name="T68" fmla="*/ 111 w 256"/>
                  <a:gd name="T69" fmla="*/ 40 h 137"/>
                  <a:gd name="T70" fmla="*/ 118 w 256"/>
                  <a:gd name="T71" fmla="*/ 37 h 137"/>
                  <a:gd name="T72" fmla="*/ 123 w 256"/>
                  <a:gd name="T73" fmla="*/ 36 h 137"/>
                  <a:gd name="T74" fmla="*/ 127 w 256"/>
                  <a:gd name="T75" fmla="*/ 35 h 137"/>
                  <a:gd name="T76" fmla="*/ 132 w 256"/>
                  <a:gd name="T77" fmla="*/ 35 h 137"/>
                  <a:gd name="T78" fmla="*/ 138 w 256"/>
                  <a:gd name="T79" fmla="*/ 35 h 137"/>
                  <a:gd name="T80" fmla="*/ 142 w 256"/>
                  <a:gd name="T81" fmla="*/ 36 h 137"/>
                  <a:gd name="T82" fmla="*/ 147 w 256"/>
                  <a:gd name="T83" fmla="*/ 37 h 137"/>
                  <a:gd name="T84" fmla="*/ 152 w 256"/>
                  <a:gd name="T85" fmla="*/ 40 h 137"/>
                  <a:gd name="T86" fmla="*/ 158 w 256"/>
                  <a:gd name="T87" fmla="*/ 43 h 137"/>
                  <a:gd name="T88" fmla="*/ 163 w 256"/>
                  <a:gd name="T89" fmla="*/ 47 h 137"/>
                  <a:gd name="T90" fmla="*/ 170 w 256"/>
                  <a:gd name="T91" fmla="*/ 51 h 137"/>
                  <a:gd name="T92" fmla="*/ 175 w 256"/>
                  <a:gd name="T93" fmla="*/ 56 h 137"/>
                  <a:gd name="T94" fmla="*/ 187 w 256"/>
                  <a:gd name="T95" fmla="*/ 72 h 137"/>
                  <a:gd name="T96" fmla="*/ 200 w 256"/>
                  <a:gd name="T97" fmla="*/ 89 h 137"/>
                  <a:gd name="T98" fmla="*/ 212 w 256"/>
                  <a:gd name="T99" fmla="*/ 111 h 137"/>
                  <a:gd name="T100" fmla="*/ 226 w 256"/>
                  <a:gd name="T101" fmla="*/ 137 h 137"/>
                  <a:gd name="T102" fmla="*/ 226 w 256"/>
                  <a:gd name="T103" fmla="*/ 137 h 137"/>
                  <a:gd name="T104" fmla="*/ 226 w 256"/>
                  <a:gd name="T105" fmla="*/ 137 h 137"/>
                  <a:gd name="T106" fmla="*/ 226 w 256"/>
                  <a:gd name="T107" fmla="*/ 137 h 137"/>
                  <a:gd name="T108" fmla="*/ 226 w 256"/>
                  <a:gd name="T109" fmla="*/ 137 h 137"/>
                  <a:gd name="T110" fmla="*/ 256 w 256"/>
                  <a:gd name="T111" fmla="*/ 123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56" h="137">
                    <a:moveTo>
                      <a:pt x="256" y="123"/>
                    </a:moveTo>
                    <a:lnTo>
                      <a:pt x="256" y="123"/>
                    </a:lnTo>
                    <a:lnTo>
                      <a:pt x="243" y="95"/>
                    </a:lnTo>
                    <a:lnTo>
                      <a:pt x="230" y="71"/>
                    </a:lnTo>
                    <a:lnTo>
                      <a:pt x="215" y="51"/>
                    </a:lnTo>
                    <a:lnTo>
                      <a:pt x="200" y="33"/>
                    </a:lnTo>
                    <a:lnTo>
                      <a:pt x="192" y="25"/>
                    </a:lnTo>
                    <a:lnTo>
                      <a:pt x="184" y="19"/>
                    </a:lnTo>
                    <a:lnTo>
                      <a:pt x="176" y="13"/>
                    </a:lnTo>
                    <a:lnTo>
                      <a:pt x="168" y="8"/>
                    </a:lnTo>
                    <a:lnTo>
                      <a:pt x="160" y="4"/>
                    </a:lnTo>
                    <a:lnTo>
                      <a:pt x="151" y="1"/>
                    </a:lnTo>
                    <a:lnTo>
                      <a:pt x="142" y="0"/>
                    </a:lnTo>
                    <a:lnTo>
                      <a:pt x="132" y="0"/>
                    </a:lnTo>
                    <a:lnTo>
                      <a:pt x="123" y="0"/>
                    </a:lnTo>
                    <a:lnTo>
                      <a:pt x="114" y="1"/>
                    </a:lnTo>
                    <a:lnTo>
                      <a:pt x="106" y="4"/>
                    </a:lnTo>
                    <a:lnTo>
                      <a:pt x="96" y="8"/>
                    </a:lnTo>
                    <a:lnTo>
                      <a:pt x="88" y="13"/>
                    </a:lnTo>
                    <a:lnTo>
                      <a:pt x="79" y="19"/>
                    </a:lnTo>
                    <a:lnTo>
                      <a:pt x="71" y="25"/>
                    </a:lnTo>
                    <a:lnTo>
                      <a:pt x="63" y="33"/>
                    </a:lnTo>
                    <a:lnTo>
                      <a:pt x="47" y="49"/>
                    </a:lnTo>
                    <a:lnTo>
                      <a:pt x="31" y="71"/>
                    </a:lnTo>
                    <a:lnTo>
                      <a:pt x="15" y="95"/>
                    </a:lnTo>
                    <a:lnTo>
                      <a:pt x="0" y="121"/>
                    </a:lnTo>
                    <a:lnTo>
                      <a:pt x="31" y="137"/>
                    </a:lnTo>
                    <a:lnTo>
                      <a:pt x="46" y="112"/>
                    </a:lnTo>
                    <a:lnTo>
                      <a:pt x="59" y="91"/>
                    </a:lnTo>
                    <a:lnTo>
                      <a:pt x="74" y="72"/>
                    </a:lnTo>
                    <a:lnTo>
                      <a:pt x="87" y="57"/>
                    </a:lnTo>
                    <a:lnTo>
                      <a:pt x="94" y="52"/>
                    </a:lnTo>
                    <a:lnTo>
                      <a:pt x="100" y="47"/>
                    </a:lnTo>
                    <a:lnTo>
                      <a:pt x="106" y="43"/>
                    </a:lnTo>
                    <a:lnTo>
                      <a:pt x="111" y="40"/>
                    </a:lnTo>
                    <a:lnTo>
                      <a:pt x="118" y="37"/>
                    </a:lnTo>
                    <a:lnTo>
                      <a:pt x="123" y="36"/>
                    </a:lnTo>
                    <a:lnTo>
                      <a:pt x="127" y="35"/>
                    </a:lnTo>
                    <a:lnTo>
                      <a:pt x="132" y="35"/>
                    </a:lnTo>
                    <a:lnTo>
                      <a:pt x="138" y="35"/>
                    </a:lnTo>
                    <a:lnTo>
                      <a:pt x="142" y="36"/>
                    </a:lnTo>
                    <a:lnTo>
                      <a:pt x="147" y="37"/>
                    </a:lnTo>
                    <a:lnTo>
                      <a:pt x="152" y="40"/>
                    </a:lnTo>
                    <a:lnTo>
                      <a:pt x="158" y="43"/>
                    </a:lnTo>
                    <a:lnTo>
                      <a:pt x="163" y="47"/>
                    </a:lnTo>
                    <a:lnTo>
                      <a:pt x="170" y="51"/>
                    </a:lnTo>
                    <a:lnTo>
                      <a:pt x="175" y="56"/>
                    </a:lnTo>
                    <a:lnTo>
                      <a:pt x="187" y="72"/>
                    </a:lnTo>
                    <a:lnTo>
                      <a:pt x="200" y="89"/>
                    </a:lnTo>
                    <a:lnTo>
                      <a:pt x="212" y="111"/>
                    </a:lnTo>
                    <a:lnTo>
                      <a:pt x="226" y="137"/>
                    </a:lnTo>
                    <a:lnTo>
                      <a:pt x="226" y="137"/>
                    </a:lnTo>
                    <a:lnTo>
                      <a:pt x="226" y="137"/>
                    </a:lnTo>
                    <a:lnTo>
                      <a:pt x="226" y="137"/>
                    </a:lnTo>
                    <a:lnTo>
                      <a:pt x="226" y="137"/>
                    </a:lnTo>
                    <a:lnTo>
                      <a:pt x="256" y="123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61" name="Freeform 333"/>
              <p:cNvSpPr>
                <a:spLocks/>
              </p:cNvSpPr>
              <p:nvPr/>
            </p:nvSpPr>
            <p:spPr bwMode="auto">
              <a:xfrm>
                <a:off x="1099" y="3305"/>
                <a:ext cx="66" cy="34"/>
              </a:xfrm>
              <a:custGeom>
                <a:avLst/>
                <a:gdLst>
                  <a:gd name="T0" fmla="*/ 233 w 262"/>
                  <a:gd name="T1" fmla="*/ 0 h 139"/>
                  <a:gd name="T2" fmla="*/ 233 w 262"/>
                  <a:gd name="T3" fmla="*/ 0 h 139"/>
                  <a:gd name="T4" fmla="*/ 215 w 262"/>
                  <a:gd name="T5" fmla="*/ 28 h 139"/>
                  <a:gd name="T6" fmla="*/ 198 w 262"/>
                  <a:gd name="T7" fmla="*/ 52 h 139"/>
                  <a:gd name="T8" fmla="*/ 182 w 262"/>
                  <a:gd name="T9" fmla="*/ 71 h 139"/>
                  <a:gd name="T10" fmla="*/ 167 w 262"/>
                  <a:gd name="T11" fmla="*/ 86 h 139"/>
                  <a:gd name="T12" fmla="*/ 161 w 262"/>
                  <a:gd name="T13" fmla="*/ 91 h 139"/>
                  <a:gd name="T14" fmla="*/ 154 w 262"/>
                  <a:gd name="T15" fmla="*/ 95 h 139"/>
                  <a:gd name="T16" fmla="*/ 147 w 262"/>
                  <a:gd name="T17" fmla="*/ 99 h 139"/>
                  <a:gd name="T18" fmla="*/ 141 w 262"/>
                  <a:gd name="T19" fmla="*/ 102 h 139"/>
                  <a:gd name="T20" fmla="*/ 135 w 262"/>
                  <a:gd name="T21" fmla="*/ 103 h 139"/>
                  <a:gd name="T22" fmla="*/ 130 w 262"/>
                  <a:gd name="T23" fmla="*/ 104 h 139"/>
                  <a:gd name="T24" fmla="*/ 125 w 262"/>
                  <a:gd name="T25" fmla="*/ 104 h 139"/>
                  <a:gd name="T26" fmla="*/ 119 w 262"/>
                  <a:gd name="T27" fmla="*/ 104 h 139"/>
                  <a:gd name="T28" fmla="*/ 114 w 262"/>
                  <a:gd name="T29" fmla="*/ 103 h 139"/>
                  <a:gd name="T30" fmla="*/ 110 w 262"/>
                  <a:gd name="T31" fmla="*/ 102 h 139"/>
                  <a:gd name="T32" fmla="*/ 105 w 262"/>
                  <a:gd name="T33" fmla="*/ 99 h 139"/>
                  <a:gd name="T34" fmla="*/ 99 w 262"/>
                  <a:gd name="T35" fmla="*/ 96 h 139"/>
                  <a:gd name="T36" fmla="*/ 87 w 262"/>
                  <a:gd name="T37" fmla="*/ 88 h 139"/>
                  <a:gd name="T38" fmla="*/ 77 w 262"/>
                  <a:gd name="T39" fmla="*/ 76 h 139"/>
                  <a:gd name="T40" fmla="*/ 65 w 262"/>
                  <a:gd name="T41" fmla="*/ 62 h 139"/>
                  <a:gd name="T42" fmla="*/ 53 w 262"/>
                  <a:gd name="T43" fmla="*/ 44 h 139"/>
                  <a:gd name="T44" fmla="*/ 42 w 262"/>
                  <a:gd name="T45" fmla="*/ 24 h 139"/>
                  <a:gd name="T46" fmla="*/ 30 w 262"/>
                  <a:gd name="T47" fmla="*/ 2 h 139"/>
                  <a:gd name="T48" fmla="*/ 0 w 262"/>
                  <a:gd name="T49" fmla="*/ 16 h 139"/>
                  <a:gd name="T50" fmla="*/ 12 w 262"/>
                  <a:gd name="T51" fmla="*/ 40 h 139"/>
                  <a:gd name="T52" fmla="*/ 24 w 262"/>
                  <a:gd name="T53" fmla="*/ 62 h 139"/>
                  <a:gd name="T54" fmla="*/ 37 w 262"/>
                  <a:gd name="T55" fmla="*/ 82 h 139"/>
                  <a:gd name="T56" fmla="*/ 50 w 262"/>
                  <a:gd name="T57" fmla="*/ 99 h 139"/>
                  <a:gd name="T58" fmla="*/ 65 w 262"/>
                  <a:gd name="T59" fmla="*/ 114 h 139"/>
                  <a:gd name="T60" fmla="*/ 79 w 262"/>
                  <a:gd name="T61" fmla="*/ 126 h 139"/>
                  <a:gd name="T62" fmla="*/ 89 w 262"/>
                  <a:gd name="T63" fmla="*/ 130 h 139"/>
                  <a:gd name="T64" fmla="*/ 97 w 262"/>
                  <a:gd name="T65" fmla="*/ 134 h 139"/>
                  <a:gd name="T66" fmla="*/ 106 w 262"/>
                  <a:gd name="T67" fmla="*/ 136 h 139"/>
                  <a:gd name="T68" fmla="*/ 115 w 262"/>
                  <a:gd name="T69" fmla="*/ 139 h 139"/>
                  <a:gd name="T70" fmla="*/ 125 w 262"/>
                  <a:gd name="T71" fmla="*/ 139 h 139"/>
                  <a:gd name="T72" fmla="*/ 134 w 262"/>
                  <a:gd name="T73" fmla="*/ 139 h 139"/>
                  <a:gd name="T74" fmla="*/ 143 w 262"/>
                  <a:gd name="T75" fmla="*/ 136 h 139"/>
                  <a:gd name="T76" fmla="*/ 153 w 262"/>
                  <a:gd name="T77" fmla="*/ 134 h 139"/>
                  <a:gd name="T78" fmla="*/ 162 w 262"/>
                  <a:gd name="T79" fmla="*/ 130 h 139"/>
                  <a:gd name="T80" fmla="*/ 171 w 262"/>
                  <a:gd name="T81" fmla="*/ 124 h 139"/>
                  <a:gd name="T82" fmla="*/ 181 w 262"/>
                  <a:gd name="T83" fmla="*/ 119 h 139"/>
                  <a:gd name="T84" fmla="*/ 190 w 262"/>
                  <a:gd name="T85" fmla="*/ 111 h 139"/>
                  <a:gd name="T86" fmla="*/ 207 w 262"/>
                  <a:gd name="T87" fmla="*/ 95 h 139"/>
                  <a:gd name="T88" fmla="*/ 226 w 262"/>
                  <a:gd name="T89" fmla="*/ 74 h 139"/>
                  <a:gd name="T90" fmla="*/ 243 w 262"/>
                  <a:gd name="T91" fmla="*/ 47 h 139"/>
                  <a:gd name="T92" fmla="*/ 262 w 262"/>
                  <a:gd name="T93" fmla="*/ 18 h 139"/>
                  <a:gd name="T94" fmla="*/ 262 w 262"/>
                  <a:gd name="T95" fmla="*/ 16 h 139"/>
                  <a:gd name="T96" fmla="*/ 262 w 262"/>
                  <a:gd name="T97" fmla="*/ 18 h 139"/>
                  <a:gd name="T98" fmla="*/ 262 w 262"/>
                  <a:gd name="T99" fmla="*/ 18 h 139"/>
                  <a:gd name="T100" fmla="*/ 262 w 262"/>
                  <a:gd name="T101" fmla="*/ 16 h 139"/>
                  <a:gd name="T102" fmla="*/ 233 w 262"/>
                  <a:gd name="T10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62" h="139">
                    <a:moveTo>
                      <a:pt x="233" y="0"/>
                    </a:moveTo>
                    <a:lnTo>
                      <a:pt x="233" y="0"/>
                    </a:lnTo>
                    <a:lnTo>
                      <a:pt x="215" y="28"/>
                    </a:lnTo>
                    <a:lnTo>
                      <a:pt x="198" y="52"/>
                    </a:lnTo>
                    <a:lnTo>
                      <a:pt x="182" y="71"/>
                    </a:lnTo>
                    <a:lnTo>
                      <a:pt x="167" y="86"/>
                    </a:lnTo>
                    <a:lnTo>
                      <a:pt x="161" y="91"/>
                    </a:lnTo>
                    <a:lnTo>
                      <a:pt x="154" y="95"/>
                    </a:lnTo>
                    <a:lnTo>
                      <a:pt x="147" y="99"/>
                    </a:lnTo>
                    <a:lnTo>
                      <a:pt x="141" y="102"/>
                    </a:lnTo>
                    <a:lnTo>
                      <a:pt x="135" y="103"/>
                    </a:lnTo>
                    <a:lnTo>
                      <a:pt x="130" y="104"/>
                    </a:lnTo>
                    <a:lnTo>
                      <a:pt x="125" y="104"/>
                    </a:lnTo>
                    <a:lnTo>
                      <a:pt x="119" y="104"/>
                    </a:lnTo>
                    <a:lnTo>
                      <a:pt x="114" y="103"/>
                    </a:lnTo>
                    <a:lnTo>
                      <a:pt x="110" y="102"/>
                    </a:lnTo>
                    <a:lnTo>
                      <a:pt x="105" y="99"/>
                    </a:lnTo>
                    <a:lnTo>
                      <a:pt x="99" y="96"/>
                    </a:lnTo>
                    <a:lnTo>
                      <a:pt x="87" y="88"/>
                    </a:lnTo>
                    <a:lnTo>
                      <a:pt x="77" y="76"/>
                    </a:lnTo>
                    <a:lnTo>
                      <a:pt x="65" y="62"/>
                    </a:lnTo>
                    <a:lnTo>
                      <a:pt x="53" y="44"/>
                    </a:lnTo>
                    <a:lnTo>
                      <a:pt x="42" y="24"/>
                    </a:lnTo>
                    <a:lnTo>
                      <a:pt x="30" y="2"/>
                    </a:lnTo>
                    <a:lnTo>
                      <a:pt x="0" y="16"/>
                    </a:lnTo>
                    <a:lnTo>
                      <a:pt x="12" y="40"/>
                    </a:lnTo>
                    <a:lnTo>
                      <a:pt x="24" y="62"/>
                    </a:lnTo>
                    <a:lnTo>
                      <a:pt x="37" y="82"/>
                    </a:lnTo>
                    <a:lnTo>
                      <a:pt x="50" y="99"/>
                    </a:lnTo>
                    <a:lnTo>
                      <a:pt x="65" y="114"/>
                    </a:lnTo>
                    <a:lnTo>
                      <a:pt x="79" y="126"/>
                    </a:lnTo>
                    <a:lnTo>
                      <a:pt x="89" y="130"/>
                    </a:lnTo>
                    <a:lnTo>
                      <a:pt x="97" y="134"/>
                    </a:lnTo>
                    <a:lnTo>
                      <a:pt x="106" y="136"/>
                    </a:lnTo>
                    <a:lnTo>
                      <a:pt x="115" y="139"/>
                    </a:lnTo>
                    <a:lnTo>
                      <a:pt x="125" y="139"/>
                    </a:lnTo>
                    <a:lnTo>
                      <a:pt x="134" y="139"/>
                    </a:lnTo>
                    <a:lnTo>
                      <a:pt x="143" y="136"/>
                    </a:lnTo>
                    <a:lnTo>
                      <a:pt x="153" y="134"/>
                    </a:lnTo>
                    <a:lnTo>
                      <a:pt x="162" y="130"/>
                    </a:lnTo>
                    <a:lnTo>
                      <a:pt x="171" y="124"/>
                    </a:lnTo>
                    <a:lnTo>
                      <a:pt x="181" y="119"/>
                    </a:lnTo>
                    <a:lnTo>
                      <a:pt x="190" y="111"/>
                    </a:lnTo>
                    <a:lnTo>
                      <a:pt x="207" y="95"/>
                    </a:lnTo>
                    <a:lnTo>
                      <a:pt x="226" y="74"/>
                    </a:lnTo>
                    <a:lnTo>
                      <a:pt x="243" y="47"/>
                    </a:lnTo>
                    <a:lnTo>
                      <a:pt x="262" y="18"/>
                    </a:lnTo>
                    <a:lnTo>
                      <a:pt x="262" y="16"/>
                    </a:lnTo>
                    <a:lnTo>
                      <a:pt x="262" y="18"/>
                    </a:lnTo>
                    <a:lnTo>
                      <a:pt x="262" y="18"/>
                    </a:lnTo>
                    <a:lnTo>
                      <a:pt x="262" y="16"/>
                    </a:lnTo>
                    <a:lnTo>
                      <a:pt x="233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62" name="Freeform 334"/>
              <p:cNvSpPr>
                <a:spLocks/>
              </p:cNvSpPr>
              <p:nvPr/>
            </p:nvSpPr>
            <p:spPr bwMode="auto">
              <a:xfrm>
                <a:off x="1157" y="3274"/>
                <a:ext cx="66" cy="35"/>
              </a:xfrm>
              <a:custGeom>
                <a:avLst/>
                <a:gdLst>
                  <a:gd name="T0" fmla="*/ 263 w 263"/>
                  <a:gd name="T1" fmla="*/ 123 h 137"/>
                  <a:gd name="T2" fmla="*/ 262 w 263"/>
                  <a:gd name="T3" fmla="*/ 123 h 137"/>
                  <a:gd name="T4" fmla="*/ 249 w 263"/>
                  <a:gd name="T5" fmla="*/ 95 h 137"/>
                  <a:gd name="T6" fmla="*/ 234 w 263"/>
                  <a:gd name="T7" fmla="*/ 71 h 137"/>
                  <a:gd name="T8" fmla="*/ 219 w 263"/>
                  <a:gd name="T9" fmla="*/ 51 h 137"/>
                  <a:gd name="T10" fmla="*/ 205 w 263"/>
                  <a:gd name="T11" fmla="*/ 33 h 137"/>
                  <a:gd name="T12" fmla="*/ 197 w 263"/>
                  <a:gd name="T13" fmla="*/ 25 h 137"/>
                  <a:gd name="T14" fmla="*/ 189 w 263"/>
                  <a:gd name="T15" fmla="*/ 19 h 137"/>
                  <a:gd name="T16" fmla="*/ 179 w 263"/>
                  <a:gd name="T17" fmla="*/ 13 h 137"/>
                  <a:gd name="T18" fmla="*/ 171 w 263"/>
                  <a:gd name="T19" fmla="*/ 8 h 137"/>
                  <a:gd name="T20" fmla="*/ 162 w 263"/>
                  <a:gd name="T21" fmla="*/ 4 h 137"/>
                  <a:gd name="T22" fmla="*/ 154 w 263"/>
                  <a:gd name="T23" fmla="*/ 1 h 137"/>
                  <a:gd name="T24" fmla="*/ 145 w 263"/>
                  <a:gd name="T25" fmla="*/ 0 h 137"/>
                  <a:gd name="T26" fmla="*/ 136 w 263"/>
                  <a:gd name="T27" fmla="*/ 0 h 137"/>
                  <a:gd name="T28" fmla="*/ 126 w 263"/>
                  <a:gd name="T29" fmla="*/ 0 h 137"/>
                  <a:gd name="T30" fmla="*/ 117 w 263"/>
                  <a:gd name="T31" fmla="*/ 1 h 137"/>
                  <a:gd name="T32" fmla="*/ 108 w 263"/>
                  <a:gd name="T33" fmla="*/ 4 h 137"/>
                  <a:gd name="T34" fmla="*/ 98 w 263"/>
                  <a:gd name="T35" fmla="*/ 8 h 137"/>
                  <a:gd name="T36" fmla="*/ 89 w 263"/>
                  <a:gd name="T37" fmla="*/ 13 h 137"/>
                  <a:gd name="T38" fmla="*/ 81 w 263"/>
                  <a:gd name="T39" fmla="*/ 19 h 137"/>
                  <a:gd name="T40" fmla="*/ 73 w 263"/>
                  <a:gd name="T41" fmla="*/ 25 h 137"/>
                  <a:gd name="T42" fmla="*/ 64 w 263"/>
                  <a:gd name="T43" fmla="*/ 32 h 137"/>
                  <a:gd name="T44" fmla="*/ 48 w 263"/>
                  <a:gd name="T45" fmla="*/ 49 h 137"/>
                  <a:gd name="T46" fmla="*/ 32 w 263"/>
                  <a:gd name="T47" fmla="*/ 69 h 137"/>
                  <a:gd name="T48" fmla="*/ 16 w 263"/>
                  <a:gd name="T49" fmla="*/ 93 h 137"/>
                  <a:gd name="T50" fmla="*/ 0 w 263"/>
                  <a:gd name="T51" fmla="*/ 121 h 137"/>
                  <a:gd name="T52" fmla="*/ 29 w 263"/>
                  <a:gd name="T53" fmla="*/ 137 h 137"/>
                  <a:gd name="T54" fmla="*/ 45 w 263"/>
                  <a:gd name="T55" fmla="*/ 112 h 137"/>
                  <a:gd name="T56" fmla="*/ 60 w 263"/>
                  <a:gd name="T57" fmla="*/ 91 h 137"/>
                  <a:gd name="T58" fmla="*/ 74 w 263"/>
                  <a:gd name="T59" fmla="*/ 72 h 137"/>
                  <a:gd name="T60" fmla="*/ 88 w 263"/>
                  <a:gd name="T61" fmla="*/ 57 h 137"/>
                  <a:gd name="T62" fmla="*/ 94 w 263"/>
                  <a:gd name="T63" fmla="*/ 52 h 137"/>
                  <a:gd name="T64" fmla="*/ 101 w 263"/>
                  <a:gd name="T65" fmla="*/ 47 h 137"/>
                  <a:gd name="T66" fmla="*/ 108 w 263"/>
                  <a:gd name="T67" fmla="*/ 43 h 137"/>
                  <a:gd name="T68" fmla="*/ 113 w 263"/>
                  <a:gd name="T69" fmla="*/ 40 h 137"/>
                  <a:gd name="T70" fmla="*/ 120 w 263"/>
                  <a:gd name="T71" fmla="*/ 37 h 137"/>
                  <a:gd name="T72" fmla="*/ 125 w 263"/>
                  <a:gd name="T73" fmla="*/ 36 h 137"/>
                  <a:gd name="T74" fmla="*/ 130 w 263"/>
                  <a:gd name="T75" fmla="*/ 35 h 137"/>
                  <a:gd name="T76" fmla="*/ 136 w 263"/>
                  <a:gd name="T77" fmla="*/ 35 h 137"/>
                  <a:gd name="T78" fmla="*/ 141 w 263"/>
                  <a:gd name="T79" fmla="*/ 35 h 137"/>
                  <a:gd name="T80" fmla="*/ 145 w 263"/>
                  <a:gd name="T81" fmla="*/ 36 h 137"/>
                  <a:gd name="T82" fmla="*/ 150 w 263"/>
                  <a:gd name="T83" fmla="*/ 37 h 137"/>
                  <a:gd name="T84" fmla="*/ 156 w 263"/>
                  <a:gd name="T85" fmla="*/ 40 h 137"/>
                  <a:gd name="T86" fmla="*/ 162 w 263"/>
                  <a:gd name="T87" fmla="*/ 43 h 137"/>
                  <a:gd name="T88" fmla="*/ 167 w 263"/>
                  <a:gd name="T89" fmla="*/ 47 h 137"/>
                  <a:gd name="T90" fmla="*/ 174 w 263"/>
                  <a:gd name="T91" fmla="*/ 52 h 137"/>
                  <a:gd name="T92" fmla="*/ 179 w 263"/>
                  <a:gd name="T93" fmla="*/ 57 h 137"/>
                  <a:gd name="T94" fmla="*/ 193 w 263"/>
                  <a:gd name="T95" fmla="*/ 72 h 137"/>
                  <a:gd name="T96" fmla="*/ 205 w 263"/>
                  <a:gd name="T97" fmla="*/ 89 h 137"/>
                  <a:gd name="T98" fmla="*/ 218 w 263"/>
                  <a:gd name="T99" fmla="*/ 112 h 137"/>
                  <a:gd name="T100" fmla="*/ 231 w 263"/>
                  <a:gd name="T101" fmla="*/ 137 h 137"/>
                  <a:gd name="T102" fmla="*/ 231 w 263"/>
                  <a:gd name="T103" fmla="*/ 136 h 137"/>
                  <a:gd name="T104" fmla="*/ 263 w 263"/>
                  <a:gd name="T105" fmla="*/ 123 h 137"/>
                  <a:gd name="T106" fmla="*/ 262 w 263"/>
                  <a:gd name="T107" fmla="*/ 123 h 137"/>
                  <a:gd name="T108" fmla="*/ 262 w 263"/>
                  <a:gd name="T109" fmla="*/ 123 h 137"/>
                  <a:gd name="T110" fmla="*/ 263 w 263"/>
                  <a:gd name="T111" fmla="*/ 123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63" h="137">
                    <a:moveTo>
                      <a:pt x="263" y="123"/>
                    </a:moveTo>
                    <a:lnTo>
                      <a:pt x="262" y="123"/>
                    </a:lnTo>
                    <a:lnTo>
                      <a:pt x="249" y="95"/>
                    </a:lnTo>
                    <a:lnTo>
                      <a:pt x="234" y="71"/>
                    </a:lnTo>
                    <a:lnTo>
                      <a:pt x="219" y="51"/>
                    </a:lnTo>
                    <a:lnTo>
                      <a:pt x="205" y="33"/>
                    </a:lnTo>
                    <a:lnTo>
                      <a:pt x="197" y="25"/>
                    </a:lnTo>
                    <a:lnTo>
                      <a:pt x="189" y="19"/>
                    </a:lnTo>
                    <a:lnTo>
                      <a:pt x="179" y="13"/>
                    </a:lnTo>
                    <a:lnTo>
                      <a:pt x="171" y="8"/>
                    </a:lnTo>
                    <a:lnTo>
                      <a:pt x="162" y="4"/>
                    </a:lnTo>
                    <a:lnTo>
                      <a:pt x="154" y="1"/>
                    </a:lnTo>
                    <a:lnTo>
                      <a:pt x="145" y="0"/>
                    </a:lnTo>
                    <a:lnTo>
                      <a:pt x="136" y="0"/>
                    </a:lnTo>
                    <a:lnTo>
                      <a:pt x="126" y="0"/>
                    </a:lnTo>
                    <a:lnTo>
                      <a:pt x="117" y="1"/>
                    </a:lnTo>
                    <a:lnTo>
                      <a:pt x="108" y="4"/>
                    </a:lnTo>
                    <a:lnTo>
                      <a:pt x="98" y="8"/>
                    </a:lnTo>
                    <a:lnTo>
                      <a:pt x="89" y="13"/>
                    </a:lnTo>
                    <a:lnTo>
                      <a:pt x="81" y="19"/>
                    </a:lnTo>
                    <a:lnTo>
                      <a:pt x="73" y="25"/>
                    </a:lnTo>
                    <a:lnTo>
                      <a:pt x="64" y="32"/>
                    </a:lnTo>
                    <a:lnTo>
                      <a:pt x="48" y="49"/>
                    </a:lnTo>
                    <a:lnTo>
                      <a:pt x="32" y="69"/>
                    </a:lnTo>
                    <a:lnTo>
                      <a:pt x="16" y="93"/>
                    </a:lnTo>
                    <a:lnTo>
                      <a:pt x="0" y="121"/>
                    </a:lnTo>
                    <a:lnTo>
                      <a:pt x="29" y="137"/>
                    </a:lnTo>
                    <a:lnTo>
                      <a:pt x="45" y="112"/>
                    </a:lnTo>
                    <a:lnTo>
                      <a:pt x="60" y="91"/>
                    </a:lnTo>
                    <a:lnTo>
                      <a:pt x="74" y="72"/>
                    </a:lnTo>
                    <a:lnTo>
                      <a:pt x="88" y="57"/>
                    </a:lnTo>
                    <a:lnTo>
                      <a:pt x="94" y="52"/>
                    </a:lnTo>
                    <a:lnTo>
                      <a:pt x="101" y="47"/>
                    </a:lnTo>
                    <a:lnTo>
                      <a:pt x="108" y="43"/>
                    </a:lnTo>
                    <a:lnTo>
                      <a:pt x="113" y="40"/>
                    </a:lnTo>
                    <a:lnTo>
                      <a:pt x="120" y="37"/>
                    </a:lnTo>
                    <a:lnTo>
                      <a:pt x="125" y="36"/>
                    </a:lnTo>
                    <a:lnTo>
                      <a:pt x="130" y="35"/>
                    </a:lnTo>
                    <a:lnTo>
                      <a:pt x="136" y="35"/>
                    </a:lnTo>
                    <a:lnTo>
                      <a:pt x="141" y="35"/>
                    </a:lnTo>
                    <a:lnTo>
                      <a:pt x="145" y="36"/>
                    </a:lnTo>
                    <a:lnTo>
                      <a:pt x="150" y="37"/>
                    </a:lnTo>
                    <a:lnTo>
                      <a:pt x="156" y="40"/>
                    </a:lnTo>
                    <a:lnTo>
                      <a:pt x="162" y="43"/>
                    </a:lnTo>
                    <a:lnTo>
                      <a:pt x="167" y="47"/>
                    </a:lnTo>
                    <a:lnTo>
                      <a:pt x="174" y="52"/>
                    </a:lnTo>
                    <a:lnTo>
                      <a:pt x="179" y="57"/>
                    </a:lnTo>
                    <a:lnTo>
                      <a:pt x="193" y="72"/>
                    </a:lnTo>
                    <a:lnTo>
                      <a:pt x="205" y="89"/>
                    </a:lnTo>
                    <a:lnTo>
                      <a:pt x="218" y="112"/>
                    </a:lnTo>
                    <a:lnTo>
                      <a:pt x="231" y="137"/>
                    </a:lnTo>
                    <a:lnTo>
                      <a:pt x="231" y="136"/>
                    </a:lnTo>
                    <a:lnTo>
                      <a:pt x="263" y="123"/>
                    </a:lnTo>
                    <a:lnTo>
                      <a:pt x="262" y="123"/>
                    </a:lnTo>
                    <a:lnTo>
                      <a:pt x="262" y="123"/>
                    </a:lnTo>
                    <a:lnTo>
                      <a:pt x="263" y="123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63" name="Freeform 335"/>
              <p:cNvSpPr>
                <a:spLocks/>
              </p:cNvSpPr>
              <p:nvPr/>
            </p:nvSpPr>
            <p:spPr bwMode="auto">
              <a:xfrm>
                <a:off x="1215" y="3304"/>
                <a:ext cx="66" cy="35"/>
              </a:xfrm>
              <a:custGeom>
                <a:avLst/>
                <a:gdLst>
                  <a:gd name="T0" fmla="*/ 234 w 263"/>
                  <a:gd name="T1" fmla="*/ 0 h 140"/>
                  <a:gd name="T2" fmla="*/ 234 w 263"/>
                  <a:gd name="T3" fmla="*/ 0 h 140"/>
                  <a:gd name="T4" fmla="*/ 215 w 263"/>
                  <a:gd name="T5" fmla="*/ 29 h 140"/>
                  <a:gd name="T6" fmla="*/ 198 w 263"/>
                  <a:gd name="T7" fmla="*/ 52 h 140"/>
                  <a:gd name="T8" fmla="*/ 180 w 263"/>
                  <a:gd name="T9" fmla="*/ 72 h 140"/>
                  <a:gd name="T10" fmla="*/ 164 w 263"/>
                  <a:gd name="T11" fmla="*/ 87 h 140"/>
                  <a:gd name="T12" fmla="*/ 158 w 263"/>
                  <a:gd name="T13" fmla="*/ 92 h 140"/>
                  <a:gd name="T14" fmla="*/ 151 w 263"/>
                  <a:gd name="T15" fmla="*/ 96 h 140"/>
                  <a:gd name="T16" fmla="*/ 144 w 263"/>
                  <a:gd name="T17" fmla="*/ 100 h 140"/>
                  <a:gd name="T18" fmla="*/ 138 w 263"/>
                  <a:gd name="T19" fmla="*/ 103 h 140"/>
                  <a:gd name="T20" fmla="*/ 132 w 263"/>
                  <a:gd name="T21" fmla="*/ 104 h 140"/>
                  <a:gd name="T22" fmla="*/ 127 w 263"/>
                  <a:gd name="T23" fmla="*/ 105 h 140"/>
                  <a:gd name="T24" fmla="*/ 122 w 263"/>
                  <a:gd name="T25" fmla="*/ 105 h 140"/>
                  <a:gd name="T26" fmla="*/ 116 w 263"/>
                  <a:gd name="T27" fmla="*/ 105 h 140"/>
                  <a:gd name="T28" fmla="*/ 111 w 263"/>
                  <a:gd name="T29" fmla="*/ 104 h 140"/>
                  <a:gd name="T30" fmla="*/ 106 w 263"/>
                  <a:gd name="T31" fmla="*/ 103 h 140"/>
                  <a:gd name="T32" fmla="*/ 102 w 263"/>
                  <a:gd name="T33" fmla="*/ 100 h 140"/>
                  <a:gd name="T34" fmla="*/ 96 w 263"/>
                  <a:gd name="T35" fmla="*/ 97 h 140"/>
                  <a:gd name="T36" fmla="*/ 86 w 263"/>
                  <a:gd name="T37" fmla="*/ 89 h 140"/>
                  <a:gd name="T38" fmla="*/ 75 w 263"/>
                  <a:gd name="T39" fmla="*/ 77 h 140"/>
                  <a:gd name="T40" fmla="*/ 63 w 263"/>
                  <a:gd name="T41" fmla="*/ 63 h 140"/>
                  <a:gd name="T42" fmla="*/ 52 w 263"/>
                  <a:gd name="T43" fmla="*/ 45 h 140"/>
                  <a:gd name="T44" fmla="*/ 42 w 263"/>
                  <a:gd name="T45" fmla="*/ 25 h 140"/>
                  <a:gd name="T46" fmla="*/ 32 w 263"/>
                  <a:gd name="T47" fmla="*/ 3 h 140"/>
                  <a:gd name="T48" fmla="*/ 0 w 263"/>
                  <a:gd name="T49" fmla="*/ 16 h 140"/>
                  <a:gd name="T50" fmla="*/ 11 w 263"/>
                  <a:gd name="T51" fmla="*/ 40 h 140"/>
                  <a:gd name="T52" fmla="*/ 23 w 263"/>
                  <a:gd name="T53" fmla="*/ 63 h 140"/>
                  <a:gd name="T54" fmla="*/ 35 w 263"/>
                  <a:gd name="T55" fmla="*/ 83 h 140"/>
                  <a:gd name="T56" fmla="*/ 48 w 263"/>
                  <a:gd name="T57" fmla="*/ 100 h 140"/>
                  <a:gd name="T58" fmla="*/ 62 w 263"/>
                  <a:gd name="T59" fmla="*/ 115 h 140"/>
                  <a:gd name="T60" fmla="*/ 76 w 263"/>
                  <a:gd name="T61" fmla="*/ 127 h 140"/>
                  <a:gd name="T62" fmla="*/ 86 w 263"/>
                  <a:gd name="T63" fmla="*/ 131 h 140"/>
                  <a:gd name="T64" fmla="*/ 94 w 263"/>
                  <a:gd name="T65" fmla="*/ 135 h 140"/>
                  <a:gd name="T66" fmla="*/ 103 w 263"/>
                  <a:gd name="T67" fmla="*/ 137 h 140"/>
                  <a:gd name="T68" fmla="*/ 112 w 263"/>
                  <a:gd name="T69" fmla="*/ 140 h 140"/>
                  <a:gd name="T70" fmla="*/ 122 w 263"/>
                  <a:gd name="T71" fmla="*/ 140 h 140"/>
                  <a:gd name="T72" fmla="*/ 131 w 263"/>
                  <a:gd name="T73" fmla="*/ 140 h 140"/>
                  <a:gd name="T74" fmla="*/ 140 w 263"/>
                  <a:gd name="T75" fmla="*/ 137 h 140"/>
                  <a:gd name="T76" fmla="*/ 150 w 263"/>
                  <a:gd name="T77" fmla="*/ 135 h 140"/>
                  <a:gd name="T78" fmla="*/ 159 w 263"/>
                  <a:gd name="T79" fmla="*/ 131 h 140"/>
                  <a:gd name="T80" fmla="*/ 168 w 263"/>
                  <a:gd name="T81" fmla="*/ 125 h 140"/>
                  <a:gd name="T82" fmla="*/ 178 w 263"/>
                  <a:gd name="T83" fmla="*/ 120 h 140"/>
                  <a:gd name="T84" fmla="*/ 187 w 263"/>
                  <a:gd name="T85" fmla="*/ 112 h 140"/>
                  <a:gd name="T86" fmla="*/ 206 w 263"/>
                  <a:gd name="T87" fmla="*/ 96 h 140"/>
                  <a:gd name="T88" fmla="*/ 224 w 263"/>
                  <a:gd name="T89" fmla="*/ 75 h 140"/>
                  <a:gd name="T90" fmla="*/ 243 w 263"/>
                  <a:gd name="T91" fmla="*/ 49 h 140"/>
                  <a:gd name="T92" fmla="*/ 263 w 263"/>
                  <a:gd name="T93" fmla="*/ 19 h 140"/>
                  <a:gd name="T94" fmla="*/ 263 w 263"/>
                  <a:gd name="T95" fmla="*/ 19 h 140"/>
                  <a:gd name="T96" fmla="*/ 234 w 263"/>
                  <a:gd name="T97" fmla="*/ 0 h 140"/>
                  <a:gd name="T98" fmla="*/ 234 w 263"/>
                  <a:gd name="T99" fmla="*/ 0 h 140"/>
                  <a:gd name="T100" fmla="*/ 234 w 263"/>
                  <a:gd name="T101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63" h="140">
                    <a:moveTo>
                      <a:pt x="234" y="0"/>
                    </a:moveTo>
                    <a:lnTo>
                      <a:pt x="234" y="0"/>
                    </a:lnTo>
                    <a:lnTo>
                      <a:pt x="215" y="29"/>
                    </a:lnTo>
                    <a:lnTo>
                      <a:pt x="198" y="52"/>
                    </a:lnTo>
                    <a:lnTo>
                      <a:pt x="180" y="72"/>
                    </a:lnTo>
                    <a:lnTo>
                      <a:pt x="164" y="87"/>
                    </a:lnTo>
                    <a:lnTo>
                      <a:pt x="158" y="92"/>
                    </a:lnTo>
                    <a:lnTo>
                      <a:pt x="151" y="96"/>
                    </a:lnTo>
                    <a:lnTo>
                      <a:pt x="144" y="100"/>
                    </a:lnTo>
                    <a:lnTo>
                      <a:pt x="138" y="103"/>
                    </a:lnTo>
                    <a:lnTo>
                      <a:pt x="132" y="104"/>
                    </a:lnTo>
                    <a:lnTo>
                      <a:pt x="127" y="105"/>
                    </a:lnTo>
                    <a:lnTo>
                      <a:pt x="122" y="105"/>
                    </a:lnTo>
                    <a:lnTo>
                      <a:pt x="116" y="105"/>
                    </a:lnTo>
                    <a:lnTo>
                      <a:pt x="111" y="104"/>
                    </a:lnTo>
                    <a:lnTo>
                      <a:pt x="106" y="103"/>
                    </a:lnTo>
                    <a:lnTo>
                      <a:pt x="102" y="100"/>
                    </a:lnTo>
                    <a:lnTo>
                      <a:pt x="96" y="97"/>
                    </a:lnTo>
                    <a:lnTo>
                      <a:pt x="86" y="89"/>
                    </a:lnTo>
                    <a:lnTo>
                      <a:pt x="75" y="77"/>
                    </a:lnTo>
                    <a:lnTo>
                      <a:pt x="63" y="63"/>
                    </a:lnTo>
                    <a:lnTo>
                      <a:pt x="52" y="45"/>
                    </a:lnTo>
                    <a:lnTo>
                      <a:pt x="42" y="25"/>
                    </a:lnTo>
                    <a:lnTo>
                      <a:pt x="32" y="3"/>
                    </a:lnTo>
                    <a:lnTo>
                      <a:pt x="0" y="16"/>
                    </a:lnTo>
                    <a:lnTo>
                      <a:pt x="11" y="40"/>
                    </a:lnTo>
                    <a:lnTo>
                      <a:pt x="23" y="63"/>
                    </a:lnTo>
                    <a:lnTo>
                      <a:pt x="35" y="83"/>
                    </a:lnTo>
                    <a:lnTo>
                      <a:pt x="48" y="100"/>
                    </a:lnTo>
                    <a:lnTo>
                      <a:pt x="62" y="115"/>
                    </a:lnTo>
                    <a:lnTo>
                      <a:pt x="76" y="127"/>
                    </a:lnTo>
                    <a:lnTo>
                      <a:pt x="86" y="131"/>
                    </a:lnTo>
                    <a:lnTo>
                      <a:pt x="94" y="135"/>
                    </a:lnTo>
                    <a:lnTo>
                      <a:pt x="103" y="137"/>
                    </a:lnTo>
                    <a:lnTo>
                      <a:pt x="112" y="140"/>
                    </a:lnTo>
                    <a:lnTo>
                      <a:pt x="122" y="140"/>
                    </a:lnTo>
                    <a:lnTo>
                      <a:pt x="131" y="140"/>
                    </a:lnTo>
                    <a:lnTo>
                      <a:pt x="140" y="137"/>
                    </a:lnTo>
                    <a:lnTo>
                      <a:pt x="150" y="135"/>
                    </a:lnTo>
                    <a:lnTo>
                      <a:pt x="159" y="131"/>
                    </a:lnTo>
                    <a:lnTo>
                      <a:pt x="168" y="125"/>
                    </a:lnTo>
                    <a:lnTo>
                      <a:pt x="178" y="120"/>
                    </a:lnTo>
                    <a:lnTo>
                      <a:pt x="187" y="112"/>
                    </a:lnTo>
                    <a:lnTo>
                      <a:pt x="206" y="96"/>
                    </a:lnTo>
                    <a:lnTo>
                      <a:pt x="224" y="75"/>
                    </a:lnTo>
                    <a:lnTo>
                      <a:pt x="243" y="49"/>
                    </a:lnTo>
                    <a:lnTo>
                      <a:pt x="263" y="19"/>
                    </a:lnTo>
                    <a:lnTo>
                      <a:pt x="263" y="19"/>
                    </a:lnTo>
                    <a:lnTo>
                      <a:pt x="234" y="0"/>
                    </a:lnTo>
                    <a:lnTo>
                      <a:pt x="234" y="0"/>
                    </a:lnTo>
                    <a:lnTo>
                      <a:pt x="234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64" name="Freeform 336"/>
              <p:cNvSpPr>
                <a:spLocks/>
              </p:cNvSpPr>
              <p:nvPr/>
            </p:nvSpPr>
            <p:spPr bwMode="auto">
              <a:xfrm>
                <a:off x="1274" y="3274"/>
                <a:ext cx="72" cy="35"/>
              </a:xfrm>
              <a:custGeom>
                <a:avLst/>
                <a:gdLst>
                  <a:gd name="T0" fmla="*/ 290 w 290"/>
                  <a:gd name="T1" fmla="*/ 122 h 140"/>
                  <a:gd name="T2" fmla="*/ 290 w 290"/>
                  <a:gd name="T3" fmla="*/ 122 h 140"/>
                  <a:gd name="T4" fmla="*/ 273 w 290"/>
                  <a:gd name="T5" fmla="*/ 92 h 140"/>
                  <a:gd name="T6" fmla="*/ 255 w 290"/>
                  <a:gd name="T7" fmla="*/ 66 h 140"/>
                  <a:gd name="T8" fmla="*/ 247 w 290"/>
                  <a:gd name="T9" fmla="*/ 56 h 140"/>
                  <a:gd name="T10" fmla="*/ 238 w 290"/>
                  <a:gd name="T11" fmla="*/ 45 h 140"/>
                  <a:gd name="T12" fmla="*/ 230 w 290"/>
                  <a:gd name="T13" fmla="*/ 36 h 140"/>
                  <a:gd name="T14" fmla="*/ 221 w 290"/>
                  <a:gd name="T15" fmla="*/ 28 h 140"/>
                  <a:gd name="T16" fmla="*/ 211 w 290"/>
                  <a:gd name="T17" fmla="*/ 20 h 140"/>
                  <a:gd name="T18" fmla="*/ 202 w 290"/>
                  <a:gd name="T19" fmla="*/ 14 h 140"/>
                  <a:gd name="T20" fmla="*/ 193 w 290"/>
                  <a:gd name="T21" fmla="*/ 9 h 140"/>
                  <a:gd name="T22" fmla="*/ 182 w 290"/>
                  <a:gd name="T23" fmla="*/ 5 h 140"/>
                  <a:gd name="T24" fmla="*/ 173 w 290"/>
                  <a:gd name="T25" fmla="*/ 2 h 140"/>
                  <a:gd name="T26" fmla="*/ 162 w 290"/>
                  <a:gd name="T27" fmla="*/ 1 h 140"/>
                  <a:gd name="T28" fmla="*/ 153 w 290"/>
                  <a:gd name="T29" fmla="*/ 0 h 140"/>
                  <a:gd name="T30" fmla="*/ 142 w 290"/>
                  <a:gd name="T31" fmla="*/ 1 h 140"/>
                  <a:gd name="T32" fmla="*/ 133 w 290"/>
                  <a:gd name="T33" fmla="*/ 2 h 140"/>
                  <a:gd name="T34" fmla="*/ 122 w 290"/>
                  <a:gd name="T35" fmla="*/ 5 h 140"/>
                  <a:gd name="T36" fmla="*/ 113 w 290"/>
                  <a:gd name="T37" fmla="*/ 8 h 140"/>
                  <a:gd name="T38" fmla="*/ 103 w 290"/>
                  <a:gd name="T39" fmla="*/ 13 h 140"/>
                  <a:gd name="T40" fmla="*/ 85 w 290"/>
                  <a:gd name="T41" fmla="*/ 24 h 140"/>
                  <a:gd name="T42" fmla="*/ 67 w 290"/>
                  <a:gd name="T43" fmla="*/ 38 h 140"/>
                  <a:gd name="T44" fmla="*/ 50 w 290"/>
                  <a:gd name="T45" fmla="*/ 56 h 140"/>
                  <a:gd name="T46" fmla="*/ 33 w 290"/>
                  <a:gd name="T47" fmla="*/ 74 h 140"/>
                  <a:gd name="T48" fmla="*/ 17 w 290"/>
                  <a:gd name="T49" fmla="*/ 97 h 140"/>
                  <a:gd name="T50" fmla="*/ 0 w 290"/>
                  <a:gd name="T51" fmla="*/ 121 h 140"/>
                  <a:gd name="T52" fmla="*/ 29 w 290"/>
                  <a:gd name="T53" fmla="*/ 140 h 140"/>
                  <a:gd name="T54" fmla="*/ 45 w 290"/>
                  <a:gd name="T55" fmla="*/ 117 h 140"/>
                  <a:gd name="T56" fmla="*/ 61 w 290"/>
                  <a:gd name="T57" fmla="*/ 97 h 140"/>
                  <a:gd name="T58" fmla="*/ 75 w 290"/>
                  <a:gd name="T59" fmla="*/ 80 h 140"/>
                  <a:gd name="T60" fmla="*/ 91 w 290"/>
                  <a:gd name="T61" fmla="*/ 64 h 140"/>
                  <a:gd name="T62" fmla="*/ 106 w 290"/>
                  <a:gd name="T63" fmla="*/ 52 h 140"/>
                  <a:gd name="T64" fmla="*/ 121 w 290"/>
                  <a:gd name="T65" fmla="*/ 44 h 140"/>
                  <a:gd name="T66" fmla="*/ 126 w 290"/>
                  <a:gd name="T67" fmla="*/ 40 h 140"/>
                  <a:gd name="T68" fmla="*/ 133 w 290"/>
                  <a:gd name="T69" fmla="*/ 38 h 140"/>
                  <a:gd name="T70" fmla="*/ 139 w 290"/>
                  <a:gd name="T71" fmla="*/ 36 h 140"/>
                  <a:gd name="T72" fmla="*/ 146 w 290"/>
                  <a:gd name="T73" fmla="*/ 36 h 140"/>
                  <a:gd name="T74" fmla="*/ 153 w 290"/>
                  <a:gd name="T75" fmla="*/ 34 h 140"/>
                  <a:gd name="T76" fmla="*/ 158 w 290"/>
                  <a:gd name="T77" fmla="*/ 36 h 140"/>
                  <a:gd name="T78" fmla="*/ 165 w 290"/>
                  <a:gd name="T79" fmla="*/ 36 h 140"/>
                  <a:gd name="T80" fmla="*/ 171 w 290"/>
                  <a:gd name="T81" fmla="*/ 38 h 140"/>
                  <a:gd name="T82" fmla="*/ 178 w 290"/>
                  <a:gd name="T83" fmla="*/ 41 h 140"/>
                  <a:gd name="T84" fmla="*/ 185 w 290"/>
                  <a:gd name="T85" fmla="*/ 44 h 140"/>
                  <a:gd name="T86" fmla="*/ 191 w 290"/>
                  <a:gd name="T87" fmla="*/ 49 h 140"/>
                  <a:gd name="T88" fmla="*/ 198 w 290"/>
                  <a:gd name="T89" fmla="*/ 54 h 140"/>
                  <a:gd name="T90" fmla="*/ 205 w 290"/>
                  <a:gd name="T91" fmla="*/ 61 h 140"/>
                  <a:gd name="T92" fmla="*/ 213 w 290"/>
                  <a:gd name="T93" fmla="*/ 68 h 140"/>
                  <a:gd name="T94" fmla="*/ 221 w 290"/>
                  <a:gd name="T95" fmla="*/ 77 h 140"/>
                  <a:gd name="T96" fmla="*/ 227 w 290"/>
                  <a:gd name="T97" fmla="*/ 86 h 140"/>
                  <a:gd name="T98" fmla="*/ 243 w 290"/>
                  <a:gd name="T99" fmla="*/ 110 h 140"/>
                  <a:gd name="T100" fmla="*/ 259 w 290"/>
                  <a:gd name="T101" fmla="*/ 138 h 140"/>
                  <a:gd name="T102" fmla="*/ 259 w 290"/>
                  <a:gd name="T103" fmla="*/ 138 h 140"/>
                  <a:gd name="T104" fmla="*/ 259 w 290"/>
                  <a:gd name="T105" fmla="*/ 138 h 140"/>
                  <a:gd name="T106" fmla="*/ 259 w 290"/>
                  <a:gd name="T107" fmla="*/ 138 h 140"/>
                  <a:gd name="T108" fmla="*/ 259 w 290"/>
                  <a:gd name="T109" fmla="*/ 138 h 140"/>
                  <a:gd name="T110" fmla="*/ 290 w 290"/>
                  <a:gd name="T111" fmla="*/ 122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0" h="140">
                    <a:moveTo>
                      <a:pt x="290" y="122"/>
                    </a:moveTo>
                    <a:lnTo>
                      <a:pt x="290" y="122"/>
                    </a:lnTo>
                    <a:lnTo>
                      <a:pt x="273" y="92"/>
                    </a:lnTo>
                    <a:lnTo>
                      <a:pt x="255" y="66"/>
                    </a:lnTo>
                    <a:lnTo>
                      <a:pt x="247" y="56"/>
                    </a:lnTo>
                    <a:lnTo>
                      <a:pt x="238" y="45"/>
                    </a:lnTo>
                    <a:lnTo>
                      <a:pt x="230" y="36"/>
                    </a:lnTo>
                    <a:lnTo>
                      <a:pt x="221" y="28"/>
                    </a:lnTo>
                    <a:lnTo>
                      <a:pt x="211" y="20"/>
                    </a:lnTo>
                    <a:lnTo>
                      <a:pt x="202" y="14"/>
                    </a:lnTo>
                    <a:lnTo>
                      <a:pt x="193" y="9"/>
                    </a:lnTo>
                    <a:lnTo>
                      <a:pt x="182" y="5"/>
                    </a:lnTo>
                    <a:lnTo>
                      <a:pt x="173" y="2"/>
                    </a:lnTo>
                    <a:lnTo>
                      <a:pt x="162" y="1"/>
                    </a:lnTo>
                    <a:lnTo>
                      <a:pt x="153" y="0"/>
                    </a:lnTo>
                    <a:lnTo>
                      <a:pt x="142" y="1"/>
                    </a:lnTo>
                    <a:lnTo>
                      <a:pt x="133" y="2"/>
                    </a:lnTo>
                    <a:lnTo>
                      <a:pt x="122" y="5"/>
                    </a:lnTo>
                    <a:lnTo>
                      <a:pt x="113" y="8"/>
                    </a:lnTo>
                    <a:lnTo>
                      <a:pt x="103" y="13"/>
                    </a:lnTo>
                    <a:lnTo>
                      <a:pt x="85" y="24"/>
                    </a:lnTo>
                    <a:lnTo>
                      <a:pt x="67" y="38"/>
                    </a:lnTo>
                    <a:lnTo>
                      <a:pt x="50" y="56"/>
                    </a:lnTo>
                    <a:lnTo>
                      <a:pt x="33" y="74"/>
                    </a:lnTo>
                    <a:lnTo>
                      <a:pt x="17" y="97"/>
                    </a:lnTo>
                    <a:lnTo>
                      <a:pt x="0" y="121"/>
                    </a:lnTo>
                    <a:lnTo>
                      <a:pt x="29" y="140"/>
                    </a:lnTo>
                    <a:lnTo>
                      <a:pt x="45" y="117"/>
                    </a:lnTo>
                    <a:lnTo>
                      <a:pt x="61" y="97"/>
                    </a:lnTo>
                    <a:lnTo>
                      <a:pt x="75" y="80"/>
                    </a:lnTo>
                    <a:lnTo>
                      <a:pt x="91" y="64"/>
                    </a:lnTo>
                    <a:lnTo>
                      <a:pt x="106" y="52"/>
                    </a:lnTo>
                    <a:lnTo>
                      <a:pt x="121" y="44"/>
                    </a:lnTo>
                    <a:lnTo>
                      <a:pt x="126" y="40"/>
                    </a:lnTo>
                    <a:lnTo>
                      <a:pt x="133" y="38"/>
                    </a:lnTo>
                    <a:lnTo>
                      <a:pt x="139" y="36"/>
                    </a:lnTo>
                    <a:lnTo>
                      <a:pt x="146" y="36"/>
                    </a:lnTo>
                    <a:lnTo>
                      <a:pt x="153" y="34"/>
                    </a:lnTo>
                    <a:lnTo>
                      <a:pt x="158" y="36"/>
                    </a:lnTo>
                    <a:lnTo>
                      <a:pt x="165" y="36"/>
                    </a:lnTo>
                    <a:lnTo>
                      <a:pt x="171" y="38"/>
                    </a:lnTo>
                    <a:lnTo>
                      <a:pt x="178" y="41"/>
                    </a:lnTo>
                    <a:lnTo>
                      <a:pt x="185" y="44"/>
                    </a:lnTo>
                    <a:lnTo>
                      <a:pt x="191" y="49"/>
                    </a:lnTo>
                    <a:lnTo>
                      <a:pt x="198" y="54"/>
                    </a:lnTo>
                    <a:lnTo>
                      <a:pt x="205" y="61"/>
                    </a:lnTo>
                    <a:lnTo>
                      <a:pt x="213" y="68"/>
                    </a:lnTo>
                    <a:lnTo>
                      <a:pt x="221" y="77"/>
                    </a:lnTo>
                    <a:lnTo>
                      <a:pt x="227" y="86"/>
                    </a:lnTo>
                    <a:lnTo>
                      <a:pt x="243" y="110"/>
                    </a:lnTo>
                    <a:lnTo>
                      <a:pt x="259" y="138"/>
                    </a:lnTo>
                    <a:lnTo>
                      <a:pt x="259" y="138"/>
                    </a:lnTo>
                    <a:lnTo>
                      <a:pt x="259" y="138"/>
                    </a:lnTo>
                    <a:lnTo>
                      <a:pt x="259" y="138"/>
                    </a:lnTo>
                    <a:lnTo>
                      <a:pt x="259" y="138"/>
                    </a:lnTo>
                    <a:lnTo>
                      <a:pt x="290" y="12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65" name="Freeform 337"/>
              <p:cNvSpPr>
                <a:spLocks/>
              </p:cNvSpPr>
              <p:nvPr/>
            </p:nvSpPr>
            <p:spPr bwMode="auto">
              <a:xfrm>
                <a:off x="1339" y="3302"/>
                <a:ext cx="67" cy="36"/>
              </a:xfrm>
              <a:custGeom>
                <a:avLst/>
                <a:gdLst>
                  <a:gd name="T0" fmla="*/ 255 w 269"/>
                  <a:gd name="T1" fmla="*/ 0 h 143"/>
                  <a:gd name="T2" fmla="*/ 239 w 269"/>
                  <a:gd name="T3" fmla="*/ 9 h 143"/>
                  <a:gd name="T4" fmla="*/ 225 w 269"/>
                  <a:gd name="T5" fmla="*/ 33 h 143"/>
                  <a:gd name="T6" fmla="*/ 211 w 269"/>
                  <a:gd name="T7" fmla="*/ 55 h 143"/>
                  <a:gd name="T8" fmla="*/ 196 w 269"/>
                  <a:gd name="T9" fmla="*/ 72 h 143"/>
                  <a:gd name="T10" fmla="*/ 183 w 269"/>
                  <a:gd name="T11" fmla="*/ 87 h 143"/>
                  <a:gd name="T12" fmla="*/ 176 w 269"/>
                  <a:gd name="T13" fmla="*/ 92 h 143"/>
                  <a:gd name="T14" fmla="*/ 169 w 269"/>
                  <a:gd name="T15" fmla="*/ 96 h 143"/>
                  <a:gd name="T16" fmla="*/ 164 w 269"/>
                  <a:gd name="T17" fmla="*/ 100 h 143"/>
                  <a:gd name="T18" fmla="*/ 157 w 269"/>
                  <a:gd name="T19" fmla="*/ 103 h 143"/>
                  <a:gd name="T20" fmla="*/ 152 w 269"/>
                  <a:gd name="T21" fmla="*/ 105 h 143"/>
                  <a:gd name="T22" fmla="*/ 145 w 269"/>
                  <a:gd name="T23" fmla="*/ 107 h 143"/>
                  <a:gd name="T24" fmla="*/ 140 w 269"/>
                  <a:gd name="T25" fmla="*/ 108 h 143"/>
                  <a:gd name="T26" fmla="*/ 135 w 269"/>
                  <a:gd name="T27" fmla="*/ 108 h 143"/>
                  <a:gd name="T28" fmla="*/ 129 w 269"/>
                  <a:gd name="T29" fmla="*/ 108 h 143"/>
                  <a:gd name="T30" fmla="*/ 124 w 269"/>
                  <a:gd name="T31" fmla="*/ 107 h 143"/>
                  <a:gd name="T32" fmla="*/ 117 w 269"/>
                  <a:gd name="T33" fmla="*/ 105 h 143"/>
                  <a:gd name="T34" fmla="*/ 112 w 269"/>
                  <a:gd name="T35" fmla="*/ 103 h 143"/>
                  <a:gd name="T36" fmla="*/ 105 w 269"/>
                  <a:gd name="T37" fmla="*/ 100 h 143"/>
                  <a:gd name="T38" fmla="*/ 100 w 269"/>
                  <a:gd name="T39" fmla="*/ 96 h 143"/>
                  <a:gd name="T40" fmla="*/ 94 w 269"/>
                  <a:gd name="T41" fmla="*/ 92 h 143"/>
                  <a:gd name="T42" fmla="*/ 87 w 269"/>
                  <a:gd name="T43" fmla="*/ 87 h 143"/>
                  <a:gd name="T44" fmla="*/ 74 w 269"/>
                  <a:gd name="T45" fmla="*/ 72 h 143"/>
                  <a:gd name="T46" fmla="*/ 59 w 269"/>
                  <a:gd name="T47" fmla="*/ 55 h 143"/>
                  <a:gd name="T48" fmla="*/ 44 w 269"/>
                  <a:gd name="T49" fmla="*/ 33 h 143"/>
                  <a:gd name="T50" fmla="*/ 31 w 269"/>
                  <a:gd name="T51" fmla="*/ 9 h 143"/>
                  <a:gd name="T52" fmla="*/ 0 w 269"/>
                  <a:gd name="T53" fmla="*/ 25 h 143"/>
                  <a:gd name="T54" fmla="*/ 15 w 269"/>
                  <a:gd name="T55" fmla="*/ 52 h 143"/>
                  <a:gd name="T56" fmla="*/ 31 w 269"/>
                  <a:gd name="T57" fmla="*/ 75 h 143"/>
                  <a:gd name="T58" fmla="*/ 47 w 269"/>
                  <a:gd name="T59" fmla="*/ 95 h 143"/>
                  <a:gd name="T60" fmla="*/ 63 w 269"/>
                  <a:gd name="T61" fmla="*/ 111 h 143"/>
                  <a:gd name="T62" fmla="*/ 72 w 269"/>
                  <a:gd name="T63" fmla="*/ 119 h 143"/>
                  <a:gd name="T64" fmla="*/ 80 w 269"/>
                  <a:gd name="T65" fmla="*/ 125 h 143"/>
                  <a:gd name="T66" fmla="*/ 90 w 269"/>
                  <a:gd name="T67" fmla="*/ 131 h 143"/>
                  <a:gd name="T68" fmla="*/ 98 w 269"/>
                  <a:gd name="T69" fmla="*/ 135 h 143"/>
                  <a:gd name="T70" fmla="*/ 107 w 269"/>
                  <a:gd name="T71" fmla="*/ 139 h 143"/>
                  <a:gd name="T72" fmla="*/ 116 w 269"/>
                  <a:gd name="T73" fmla="*/ 141 h 143"/>
                  <a:gd name="T74" fmla="*/ 125 w 269"/>
                  <a:gd name="T75" fmla="*/ 143 h 143"/>
                  <a:gd name="T76" fmla="*/ 135 w 269"/>
                  <a:gd name="T77" fmla="*/ 143 h 143"/>
                  <a:gd name="T78" fmla="*/ 144 w 269"/>
                  <a:gd name="T79" fmla="*/ 143 h 143"/>
                  <a:gd name="T80" fmla="*/ 153 w 269"/>
                  <a:gd name="T81" fmla="*/ 141 h 143"/>
                  <a:gd name="T82" fmla="*/ 163 w 269"/>
                  <a:gd name="T83" fmla="*/ 139 h 143"/>
                  <a:gd name="T84" fmla="*/ 172 w 269"/>
                  <a:gd name="T85" fmla="*/ 135 h 143"/>
                  <a:gd name="T86" fmla="*/ 180 w 269"/>
                  <a:gd name="T87" fmla="*/ 131 h 143"/>
                  <a:gd name="T88" fmla="*/ 189 w 269"/>
                  <a:gd name="T89" fmla="*/ 125 h 143"/>
                  <a:gd name="T90" fmla="*/ 197 w 269"/>
                  <a:gd name="T91" fmla="*/ 119 h 143"/>
                  <a:gd name="T92" fmla="*/ 207 w 269"/>
                  <a:gd name="T93" fmla="*/ 111 h 143"/>
                  <a:gd name="T94" fmla="*/ 223 w 269"/>
                  <a:gd name="T95" fmla="*/ 95 h 143"/>
                  <a:gd name="T96" fmla="*/ 239 w 269"/>
                  <a:gd name="T97" fmla="*/ 75 h 143"/>
                  <a:gd name="T98" fmla="*/ 255 w 269"/>
                  <a:gd name="T99" fmla="*/ 52 h 143"/>
                  <a:gd name="T100" fmla="*/ 269 w 269"/>
                  <a:gd name="T101" fmla="*/ 25 h 143"/>
                  <a:gd name="T102" fmla="*/ 255 w 269"/>
                  <a:gd name="T103" fmla="*/ 35 h 143"/>
                  <a:gd name="T104" fmla="*/ 255 w 269"/>
                  <a:gd name="T105" fmla="*/ 0 h 143"/>
                  <a:gd name="T106" fmla="*/ 244 w 269"/>
                  <a:gd name="T107" fmla="*/ 0 h 143"/>
                  <a:gd name="T108" fmla="*/ 239 w 269"/>
                  <a:gd name="T109" fmla="*/ 9 h 143"/>
                  <a:gd name="T110" fmla="*/ 255 w 269"/>
                  <a:gd name="T111" fmla="*/ 0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69" h="143">
                    <a:moveTo>
                      <a:pt x="255" y="0"/>
                    </a:moveTo>
                    <a:lnTo>
                      <a:pt x="239" y="9"/>
                    </a:lnTo>
                    <a:lnTo>
                      <a:pt x="225" y="33"/>
                    </a:lnTo>
                    <a:lnTo>
                      <a:pt x="211" y="55"/>
                    </a:lnTo>
                    <a:lnTo>
                      <a:pt x="196" y="72"/>
                    </a:lnTo>
                    <a:lnTo>
                      <a:pt x="183" y="87"/>
                    </a:lnTo>
                    <a:lnTo>
                      <a:pt x="176" y="92"/>
                    </a:lnTo>
                    <a:lnTo>
                      <a:pt x="169" y="96"/>
                    </a:lnTo>
                    <a:lnTo>
                      <a:pt x="164" y="100"/>
                    </a:lnTo>
                    <a:lnTo>
                      <a:pt x="157" y="103"/>
                    </a:lnTo>
                    <a:lnTo>
                      <a:pt x="152" y="105"/>
                    </a:lnTo>
                    <a:lnTo>
                      <a:pt x="145" y="107"/>
                    </a:lnTo>
                    <a:lnTo>
                      <a:pt x="140" y="108"/>
                    </a:lnTo>
                    <a:lnTo>
                      <a:pt x="135" y="108"/>
                    </a:lnTo>
                    <a:lnTo>
                      <a:pt x="129" y="108"/>
                    </a:lnTo>
                    <a:lnTo>
                      <a:pt x="124" y="107"/>
                    </a:lnTo>
                    <a:lnTo>
                      <a:pt x="117" y="105"/>
                    </a:lnTo>
                    <a:lnTo>
                      <a:pt x="112" y="103"/>
                    </a:lnTo>
                    <a:lnTo>
                      <a:pt x="105" y="100"/>
                    </a:lnTo>
                    <a:lnTo>
                      <a:pt x="100" y="96"/>
                    </a:lnTo>
                    <a:lnTo>
                      <a:pt x="94" y="92"/>
                    </a:lnTo>
                    <a:lnTo>
                      <a:pt x="87" y="87"/>
                    </a:lnTo>
                    <a:lnTo>
                      <a:pt x="74" y="72"/>
                    </a:lnTo>
                    <a:lnTo>
                      <a:pt x="59" y="55"/>
                    </a:lnTo>
                    <a:lnTo>
                      <a:pt x="44" y="33"/>
                    </a:lnTo>
                    <a:lnTo>
                      <a:pt x="31" y="9"/>
                    </a:lnTo>
                    <a:lnTo>
                      <a:pt x="0" y="25"/>
                    </a:lnTo>
                    <a:lnTo>
                      <a:pt x="15" y="52"/>
                    </a:lnTo>
                    <a:lnTo>
                      <a:pt x="31" y="75"/>
                    </a:lnTo>
                    <a:lnTo>
                      <a:pt x="47" y="95"/>
                    </a:lnTo>
                    <a:lnTo>
                      <a:pt x="63" y="111"/>
                    </a:lnTo>
                    <a:lnTo>
                      <a:pt x="72" y="119"/>
                    </a:lnTo>
                    <a:lnTo>
                      <a:pt x="80" y="125"/>
                    </a:lnTo>
                    <a:lnTo>
                      <a:pt x="90" y="131"/>
                    </a:lnTo>
                    <a:lnTo>
                      <a:pt x="98" y="135"/>
                    </a:lnTo>
                    <a:lnTo>
                      <a:pt x="107" y="139"/>
                    </a:lnTo>
                    <a:lnTo>
                      <a:pt x="116" y="141"/>
                    </a:lnTo>
                    <a:lnTo>
                      <a:pt x="125" y="143"/>
                    </a:lnTo>
                    <a:lnTo>
                      <a:pt x="135" y="143"/>
                    </a:lnTo>
                    <a:lnTo>
                      <a:pt x="144" y="143"/>
                    </a:lnTo>
                    <a:lnTo>
                      <a:pt x="153" y="141"/>
                    </a:lnTo>
                    <a:lnTo>
                      <a:pt x="163" y="139"/>
                    </a:lnTo>
                    <a:lnTo>
                      <a:pt x="172" y="135"/>
                    </a:lnTo>
                    <a:lnTo>
                      <a:pt x="180" y="131"/>
                    </a:lnTo>
                    <a:lnTo>
                      <a:pt x="189" y="125"/>
                    </a:lnTo>
                    <a:lnTo>
                      <a:pt x="197" y="119"/>
                    </a:lnTo>
                    <a:lnTo>
                      <a:pt x="207" y="111"/>
                    </a:lnTo>
                    <a:lnTo>
                      <a:pt x="223" y="95"/>
                    </a:lnTo>
                    <a:lnTo>
                      <a:pt x="239" y="75"/>
                    </a:lnTo>
                    <a:lnTo>
                      <a:pt x="255" y="52"/>
                    </a:lnTo>
                    <a:lnTo>
                      <a:pt x="269" y="25"/>
                    </a:lnTo>
                    <a:lnTo>
                      <a:pt x="255" y="35"/>
                    </a:lnTo>
                    <a:lnTo>
                      <a:pt x="255" y="0"/>
                    </a:lnTo>
                    <a:lnTo>
                      <a:pt x="244" y="0"/>
                    </a:lnTo>
                    <a:lnTo>
                      <a:pt x="239" y="9"/>
                    </a:lnTo>
                    <a:lnTo>
                      <a:pt x="255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66" name="Rectangle 338"/>
              <p:cNvSpPr>
                <a:spLocks noChangeArrowheads="1"/>
              </p:cNvSpPr>
              <p:nvPr/>
            </p:nvSpPr>
            <p:spPr bwMode="auto">
              <a:xfrm>
                <a:off x="1402" y="3302"/>
                <a:ext cx="67" cy="9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67" name="Freeform 339"/>
              <p:cNvSpPr>
                <a:spLocks/>
              </p:cNvSpPr>
              <p:nvPr/>
            </p:nvSpPr>
            <p:spPr bwMode="auto">
              <a:xfrm>
                <a:off x="1439" y="3281"/>
                <a:ext cx="39" cy="29"/>
              </a:xfrm>
              <a:custGeom>
                <a:avLst/>
                <a:gdLst>
                  <a:gd name="T0" fmla="*/ 155 w 155"/>
                  <a:gd name="T1" fmla="*/ 119 h 119"/>
                  <a:gd name="T2" fmla="*/ 155 w 155"/>
                  <a:gd name="T3" fmla="*/ 90 h 119"/>
                  <a:gd name="T4" fmla="*/ 18 w 155"/>
                  <a:gd name="T5" fmla="*/ 0 h 119"/>
                  <a:gd name="T6" fmla="*/ 0 w 155"/>
                  <a:gd name="T7" fmla="*/ 30 h 119"/>
                  <a:gd name="T8" fmla="*/ 137 w 155"/>
                  <a:gd name="T9" fmla="*/ 119 h 119"/>
                  <a:gd name="T10" fmla="*/ 137 w 155"/>
                  <a:gd name="T11" fmla="*/ 90 h 119"/>
                  <a:gd name="T12" fmla="*/ 155 w 155"/>
                  <a:gd name="T13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5" h="119">
                    <a:moveTo>
                      <a:pt x="155" y="119"/>
                    </a:moveTo>
                    <a:lnTo>
                      <a:pt x="155" y="90"/>
                    </a:lnTo>
                    <a:lnTo>
                      <a:pt x="18" y="0"/>
                    </a:lnTo>
                    <a:lnTo>
                      <a:pt x="0" y="30"/>
                    </a:lnTo>
                    <a:lnTo>
                      <a:pt x="137" y="119"/>
                    </a:lnTo>
                    <a:lnTo>
                      <a:pt x="137" y="90"/>
                    </a:lnTo>
                    <a:lnTo>
                      <a:pt x="155" y="11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68" name="Freeform 340"/>
              <p:cNvSpPr>
                <a:spLocks/>
              </p:cNvSpPr>
              <p:nvPr/>
            </p:nvSpPr>
            <p:spPr bwMode="auto">
              <a:xfrm>
                <a:off x="1478" y="3303"/>
                <a:ext cx="6" cy="7"/>
              </a:xfrm>
              <a:custGeom>
                <a:avLst/>
                <a:gdLst>
                  <a:gd name="T0" fmla="*/ 0 w 23"/>
                  <a:gd name="T1" fmla="*/ 29 h 29"/>
                  <a:gd name="T2" fmla="*/ 23 w 23"/>
                  <a:gd name="T3" fmla="*/ 14 h 29"/>
                  <a:gd name="T4" fmla="*/ 0 w 23"/>
                  <a:gd name="T5" fmla="*/ 0 h 29"/>
                  <a:gd name="T6" fmla="*/ 0 w 23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" h="29">
                    <a:moveTo>
                      <a:pt x="0" y="29"/>
                    </a:moveTo>
                    <a:lnTo>
                      <a:pt x="23" y="14"/>
                    </a:lnTo>
                    <a:lnTo>
                      <a:pt x="0" y="0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69" name="Freeform 341"/>
              <p:cNvSpPr>
                <a:spLocks/>
              </p:cNvSpPr>
              <p:nvPr/>
            </p:nvSpPr>
            <p:spPr bwMode="auto">
              <a:xfrm>
                <a:off x="1439" y="3303"/>
                <a:ext cx="39" cy="30"/>
              </a:xfrm>
              <a:custGeom>
                <a:avLst/>
                <a:gdLst>
                  <a:gd name="T0" fmla="*/ 9 w 155"/>
                  <a:gd name="T1" fmla="*/ 104 h 118"/>
                  <a:gd name="T2" fmla="*/ 18 w 155"/>
                  <a:gd name="T3" fmla="*/ 118 h 118"/>
                  <a:gd name="T4" fmla="*/ 155 w 155"/>
                  <a:gd name="T5" fmla="*/ 29 h 118"/>
                  <a:gd name="T6" fmla="*/ 137 w 155"/>
                  <a:gd name="T7" fmla="*/ 0 h 118"/>
                  <a:gd name="T8" fmla="*/ 0 w 155"/>
                  <a:gd name="T9" fmla="*/ 89 h 118"/>
                  <a:gd name="T10" fmla="*/ 9 w 155"/>
                  <a:gd name="T11" fmla="*/ 10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5" h="118">
                    <a:moveTo>
                      <a:pt x="9" y="104"/>
                    </a:moveTo>
                    <a:lnTo>
                      <a:pt x="18" y="118"/>
                    </a:lnTo>
                    <a:lnTo>
                      <a:pt x="155" y="29"/>
                    </a:lnTo>
                    <a:lnTo>
                      <a:pt x="137" y="0"/>
                    </a:lnTo>
                    <a:lnTo>
                      <a:pt x="0" y="89"/>
                    </a:lnTo>
                    <a:lnTo>
                      <a:pt x="9" y="10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70" name="Freeform 342"/>
              <p:cNvSpPr>
                <a:spLocks/>
              </p:cNvSpPr>
              <p:nvPr/>
            </p:nvSpPr>
            <p:spPr bwMode="auto">
              <a:xfrm>
                <a:off x="983" y="3349"/>
                <a:ext cx="68" cy="35"/>
              </a:xfrm>
              <a:custGeom>
                <a:avLst/>
                <a:gdLst>
                  <a:gd name="T0" fmla="*/ 241 w 272"/>
                  <a:gd name="T1" fmla="*/ 1 h 139"/>
                  <a:gd name="T2" fmla="*/ 241 w 272"/>
                  <a:gd name="T3" fmla="*/ 0 h 139"/>
                  <a:gd name="T4" fmla="*/ 225 w 272"/>
                  <a:gd name="T5" fmla="*/ 26 h 139"/>
                  <a:gd name="T6" fmla="*/ 208 w 272"/>
                  <a:gd name="T7" fmla="*/ 48 h 139"/>
                  <a:gd name="T8" fmla="*/ 194 w 272"/>
                  <a:gd name="T9" fmla="*/ 66 h 139"/>
                  <a:gd name="T10" fmla="*/ 178 w 272"/>
                  <a:gd name="T11" fmla="*/ 81 h 139"/>
                  <a:gd name="T12" fmla="*/ 171 w 272"/>
                  <a:gd name="T13" fmla="*/ 86 h 139"/>
                  <a:gd name="T14" fmla="*/ 164 w 272"/>
                  <a:gd name="T15" fmla="*/ 91 h 139"/>
                  <a:gd name="T16" fmla="*/ 158 w 272"/>
                  <a:gd name="T17" fmla="*/ 95 h 139"/>
                  <a:gd name="T18" fmla="*/ 151 w 272"/>
                  <a:gd name="T19" fmla="*/ 99 h 139"/>
                  <a:gd name="T20" fmla="*/ 144 w 272"/>
                  <a:gd name="T21" fmla="*/ 101 h 139"/>
                  <a:gd name="T22" fmla="*/ 139 w 272"/>
                  <a:gd name="T23" fmla="*/ 103 h 139"/>
                  <a:gd name="T24" fmla="*/ 134 w 272"/>
                  <a:gd name="T25" fmla="*/ 105 h 139"/>
                  <a:gd name="T26" fmla="*/ 127 w 272"/>
                  <a:gd name="T27" fmla="*/ 105 h 139"/>
                  <a:gd name="T28" fmla="*/ 122 w 272"/>
                  <a:gd name="T29" fmla="*/ 105 h 139"/>
                  <a:gd name="T30" fmla="*/ 116 w 272"/>
                  <a:gd name="T31" fmla="*/ 103 h 139"/>
                  <a:gd name="T32" fmla="*/ 111 w 272"/>
                  <a:gd name="T33" fmla="*/ 102 h 139"/>
                  <a:gd name="T34" fmla="*/ 106 w 272"/>
                  <a:gd name="T35" fmla="*/ 99 h 139"/>
                  <a:gd name="T36" fmla="*/ 100 w 272"/>
                  <a:gd name="T37" fmla="*/ 95 h 139"/>
                  <a:gd name="T38" fmla="*/ 95 w 272"/>
                  <a:gd name="T39" fmla="*/ 93 h 139"/>
                  <a:gd name="T40" fmla="*/ 88 w 272"/>
                  <a:gd name="T41" fmla="*/ 87 h 139"/>
                  <a:gd name="T42" fmla="*/ 83 w 272"/>
                  <a:gd name="T43" fmla="*/ 82 h 139"/>
                  <a:gd name="T44" fmla="*/ 70 w 272"/>
                  <a:gd name="T45" fmla="*/ 68 h 139"/>
                  <a:gd name="T46" fmla="*/ 58 w 272"/>
                  <a:gd name="T47" fmla="*/ 49 h 139"/>
                  <a:gd name="T48" fmla="*/ 46 w 272"/>
                  <a:gd name="T49" fmla="*/ 28 h 139"/>
                  <a:gd name="T50" fmla="*/ 32 w 272"/>
                  <a:gd name="T51" fmla="*/ 2 h 139"/>
                  <a:gd name="T52" fmla="*/ 0 w 272"/>
                  <a:gd name="T53" fmla="*/ 17 h 139"/>
                  <a:gd name="T54" fmla="*/ 14 w 272"/>
                  <a:gd name="T55" fmla="*/ 44 h 139"/>
                  <a:gd name="T56" fmla="*/ 28 w 272"/>
                  <a:gd name="T57" fmla="*/ 68 h 139"/>
                  <a:gd name="T58" fmla="*/ 43 w 272"/>
                  <a:gd name="T59" fmla="*/ 89 h 139"/>
                  <a:gd name="T60" fmla="*/ 58 w 272"/>
                  <a:gd name="T61" fmla="*/ 106 h 139"/>
                  <a:gd name="T62" fmla="*/ 66 w 272"/>
                  <a:gd name="T63" fmla="*/ 113 h 139"/>
                  <a:gd name="T64" fmla="*/ 74 w 272"/>
                  <a:gd name="T65" fmla="*/ 119 h 139"/>
                  <a:gd name="T66" fmla="*/ 82 w 272"/>
                  <a:gd name="T67" fmla="*/ 126 h 139"/>
                  <a:gd name="T68" fmla="*/ 91 w 272"/>
                  <a:gd name="T69" fmla="*/ 130 h 139"/>
                  <a:gd name="T70" fmla="*/ 99 w 272"/>
                  <a:gd name="T71" fmla="*/ 134 h 139"/>
                  <a:gd name="T72" fmla="*/ 108 w 272"/>
                  <a:gd name="T73" fmla="*/ 137 h 139"/>
                  <a:gd name="T74" fmla="*/ 118 w 272"/>
                  <a:gd name="T75" fmla="*/ 138 h 139"/>
                  <a:gd name="T76" fmla="*/ 127 w 272"/>
                  <a:gd name="T77" fmla="*/ 139 h 139"/>
                  <a:gd name="T78" fmla="*/ 138 w 272"/>
                  <a:gd name="T79" fmla="*/ 138 h 139"/>
                  <a:gd name="T80" fmla="*/ 147 w 272"/>
                  <a:gd name="T81" fmla="*/ 137 h 139"/>
                  <a:gd name="T82" fmla="*/ 156 w 272"/>
                  <a:gd name="T83" fmla="*/ 134 h 139"/>
                  <a:gd name="T84" fmla="*/ 166 w 272"/>
                  <a:gd name="T85" fmla="*/ 130 h 139"/>
                  <a:gd name="T86" fmla="*/ 175 w 272"/>
                  <a:gd name="T87" fmla="*/ 126 h 139"/>
                  <a:gd name="T88" fmla="*/ 183 w 272"/>
                  <a:gd name="T89" fmla="*/ 121 h 139"/>
                  <a:gd name="T90" fmla="*/ 192 w 272"/>
                  <a:gd name="T91" fmla="*/ 114 h 139"/>
                  <a:gd name="T92" fmla="*/ 201 w 272"/>
                  <a:gd name="T93" fmla="*/ 106 h 139"/>
                  <a:gd name="T94" fmla="*/ 219 w 272"/>
                  <a:gd name="T95" fmla="*/ 90 h 139"/>
                  <a:gd name="T96" fmla="*/ 236 w 272"/>
                  <a:gd name="T97" fmla="*/ 69 h 139"/>
                  <a:gd name="T98" fmla="*/ 253 w 272"/>
                  <a:gd name="T99" fmla="*/ 45 h 139"/>
                  <a:gd name="T100" fmla="*/ 271 w 272"/>
                  <a:gd name="T101" fmla="*/ 18 h 139"/>
                  <a:gd name="T102" fmla="*/ 272 w 272"/>
                  <a:gd name="T103" fmla="*/ 17 h 139"/>
                  <a:gd name="T104" fmla="*/ 271 w 272"/>
                  <a:gd name="T105" fmla="*/ 18 h 139"/>
                  <a:gd name="T106" fmla="*/ 271 w 272"/>
                  <a:gd name="T107" fmla="*/ 18 h 139"/>
                  <a:gd name="T108" fmla="*/ 272 w 272"/>
                  <a:gd name="T109" fmla="*/ 17 h 139"/>
                  <a:gd name="T110" fmla="*/ 241 w 272"/>
                  <a:gd name="T111" fmla="*/ 1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72" h="139">
                    <a:moveTo>
                      <a:pt x="241" y="1"/>
                    </a:moveTo>
                    <a:lnTo>
                      <a:pt x="241" y="0"/>
                    </a:lnTo>
                    <a:lnTo>
                      <a:pt x="225" y="26"/>
                    </a:lnTo>
                    <a:lnTo>
                      <a:pt x="208" y="48"/>
                    </a:lnTo>
                    <a:lnTo>
                      <a:pt x="194" y="66"/>
                    </a:lnTo>
                    <a:lnTo>
                      <a:pt x="178" y="81"/>
                    </a:lnTo>
                    <a:lnTo>
                      <a:pt x="171" y="86"/>
                    </a:lnTo>
                    <a:lnTo>
                      <a:pt x="164" y="91"/>
                    </a:lnTo>
                    <a:lnTo>
                      <a:pt x="158" y="95"/>
                    </a:lnTo>
                    <a:lnTo>
                      <a:pt x="151" y="99"/>
                    </a:lnTo>
                    <a:lnTo>
                      <a:pt x="144" y="101"/>
                    </a:lnTo>
                    <a:lnTo>
                      <a:pt x="139" y="103"/>
                    </a:lnTo>
                    <a:lnTo>
                      <a:pt x="134" y="105"/>
                    </a:lnTo>
                    <a:lnTo>
                      <a:pt x="127" y="105"/>
                    </a:lnTo>
                    <a:lnTo>
                      <a:pt x="122" y="105"/>
                    </a:lnTo>
                    <a:lnTo>
                      <a:pt x="116" y="103"/>
                    </a:lnTo>
                    <a:lnTo>
                      <a:pt x="111" y="102"/>
                    </a:lnTo>
                    <a:lnTo>
                      <a:pt x="106" y="99"/>
                    </a:lnTo>
                    <a:lnTo>
                      <a:pt x="100" y="95"/>
                    </a:lnTo>
                    <a:lnTo>
                      <a:pt x="95" y="93"/>
                    </a:lnTo>
                    <a:lnTo>
                      <a:pt x="88" y="87"/>
                    </a:lnTo>
                    <a:lnTo>
                      <a:pt x="83" y="82"/>
                    </a:lnTo>
                    <a:lnTo>
                      <a:pt x="70" y="68"/>
                    </a:lnTo>
                    <a:lnTo>
                      <a:pt x="58" y="49"/>
                    </a:lnTo>
                    <a:lnTo>
                      <a:pt x="46" y="28"/>
                    </a:lnTo>
                    <a:lnTo>
                      <a:pt x="32" y="2"/>
                    </a:lnTo>
                    <a:lnTo>
                      <a:pt x="0" y="17"/>
                    </a:lnTo>
                    <a:lnTo>
                      <a:pt x="14" y="44"/>
                    </a:lnTo>
                    <a:lnTo>
                      <a:pt x="28" y="68"/>
                    </a:lnTo>
                    <a:lnTo>
                      <a:pt x="43" y="89"/>
                    </a:lnTo>
                    <a:lnTo>
                      <a:pt x="58" y="106"/>
                    </a:lnTo>
                    <a:lnTo>
                      <a:pt x="66" y="113"/>
                    </a:lnTo>
                    <a:lnTo>
                      <a:pt x="74" y="119"/>
                    </a:lnTo>
                    <a:lnTo>
                      <a:pt x="82" y="126"/>
                    </a:lnTo>
                    <a:lnTo>
                      <a:pt x="91" y="130"/>
                    </a:lnTo>
                    <a:lnTo>
                      <a:pt x="99" y="134"/>
                    </a:lnTo>
                    <a:lnTo>
                      <a:pt x="108" y="137"/>
                    </a:lnTo>
                    <a:lnTo>
                      <a:pt x="118" y="138"/>
                    </a:lnTo>
                    <a:lnTo>
                      <a:pt x="127" y="139"/>
                    </a:lnTo>
                    <a:lnTo>
                      <a:pt x="138" y="138"/>
                    </a:lnTo>
                    <a:lnTo>
                      <a:pt x="147" y="137"/>
                    </a:lnTo>
                    <a:lnTo>
                      <a:pt x="156" y="134"/>
                    </a:lnTo>
                    <a:lnTo>
                      <a:pt x="166" y="130"/>
                    </a:lnTo>
                    <a:lnTo>
                      <a:pt x="175" y="126"/>
                    </a:lnTo>
                    <a:lnTo>
                      <a:pt x="183" y="121"/>
                    </a:lnTo>
                    <a:lnTo>
                      <a:pt x="192" y="114"/>
                    </a:lnTo>
                    <a:lnTo>
                      <a:pt x="201" y="106"/>
                    </a:lnTo>
                    <a:lnTo>
                      <a:pt x="219" y="90"/>
                    </a:lnTo>
                    <a:lnTo>
                      <a:pt x="236" y="69"/>
                    </a:lnTo>
                    <a:lnTo>
                      <a:pt x="253" y="45"/>
                    </a:lnTo>
                    <a:lnTo>
                      <a:pt x="271" y="18"/>
                    </a:lnTo>
                    <a:lnTo>
                      <a:pt x="272" y="17"/>
                    </a:lnTo>
                    <a:lnTo>
                      <a:pt x="271" y="18"/>
                    </a:lnTo>
                    <a:lnTo>
                      <a:pt x="271" y="18"/>
                    </a:lnTo>
                    <a:lnTo>
                      <a:pt x="272" y="17"/>
                    </a:lnTo>
                    <a:lnTo>
                      <a:pt x="241" y="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71" name="Freeform 343"/>
              <p:cNvSpPr>
                <a:spLocks/>
              </p:cNvSpPr>
              <p:nvPr/>
            </p:nvSpPr>
            <p:spPr bwMode="auto">
              <a:xfrm>
                <a:off x="1043" y="3319"/>
                <a:ext cx="64" cy="34"/>
              </a:xfrm>
              <a:custGeom>
                <a:avLst/>
                <a:gdLst>
                  <a:gd name="T0" fmla="*/ 256 w 256"/>
                  <a:gd name="T1" fmla="*/ 122 h 137"/>
                  <a:gd name="T2" fmla="*/ 256 w 256"/>
                  <a:gd name="T3" fmla="*/ 122 h 137"/>
                  <a:gd name="T4" fmla="*/ 243 w 256"/>
                  <a:gd name="T5" fmla="*/ 94 h 137"/>
                  <a:gd name="T6" fmla="*/ 230 w 256"/>
                  <a:gd name="T7" fmla="*/ 70 h 137"/>
                  <a:gd name="T8" fmla="*/ 215 w 256"/>
                  <a:gd name="T9" fmla="*/ 50 h 137"/>
                  <a:gd name="T10" fmla="*/ 200 w 256"/>
                  <a:gd name="T11" fmla="*/ 33 h 137"/>
                  <a:gd name="T12" fmla="*/ 192 w 256"/>
                  <a:gd name="T13" fmla="*/ 25 h 137"/>
                  <a:gd name="T14" fmla="*/ 184 w 256"/>
                  <a:gd name="T15" fmla="*/ 18 h 137"/>
                  <a:gd name="T16" fmla="*/ 176 w 256"/>
                  <a:gd name="T17" fmla="*/ 13 h 137"/>
                  <a:gd name="T18" fmla="*/ 168 w 256"/>
                  <a:gd name="T19" fmla="*/ 8 h 137"/>
                  <a:gd name="T20" fmla="*/ 160 w 256"/>
                  <a:gd name="T21" fmla="*/ 5 h 137"/>
                  <a:gd name="T22" fmla="*/ 151 w 256"/>
                  <a:gd name="T23" fmla="*/ 1 h 137"/>
                  <a:gd name="T24" fmla="*/ 142 w 256"/>
                  <a:gd name="T25" fmla="*/ 0 h 137"/>
                  <a:gd name="T26" fmla="*/ 132 w 256"/>
                  <a:gd name="T27" fmla="*/ 0 h 137"/>
                  <a:gd name="T28" fmla="*/ 123 w 256"/>
                  <a:gd name="T29" fmla="*/ 0 h 137"/>
                  <a:gd name="T30" fmla="*/ 114 w 256"/>
                  <a:gd name="T31" fmla="*/ 1 h 137"/>
                  <a:gd name="T32" fmla="*/ 106 w 256"/>
                  <a:gd name="T33" fmla="*/ 4 h 137"/>
                  <a:gd name="T34" fmla="*/ 96 w 256"/>
                  <a:gd name="T35" fmla="*/ 8 h 137"/>
                  <a:gd name="T36" fmla="*/ 88 w 256"/>
                  <a:gd name="T37" fmla="*/ 13 h 137"/>
                  <a:gd name="T38" fmla="*/ 79 w 256"/>
                  <a:gd name="T39" fmla="*/ 18 h 137"/>
                  <a:gd name="T40" fmla="*/ 71 w 256"/>
                  <a:gd name="T41" fmla="*/ 25 h 137"/>
                  <a:gd name="T42" fmla="*/ 63 w 256"/>
                  <a:gd name="T43" fmla="*/ 33 h 137"/>
                  <a:gd name="T44" fmla="*/ 47 w 256"/>
                  <a:gd name="T45" fmla="*/ 49 h 137"/>
                  <a:gd name="T46" fmla="*/ 31 w 256"/>
                  <a:gd name="T47" fmla="*/ 70 h 137"/>
                  <a:gd name="T48" fmla="*/ 15 w 256"/>
                  <a:gd name="T49" fmla="*/ 94 h 137"/>
                  <a:gd name="T50" fmla="*/ 0 w 256"/>
                  <a:gd name="T51" fmla="*/ 121 h 137"/>
                  <a:gd name="T52" fmla="*/ 31 w 256"/>
                  <a:gd name="T53" fmla="*/ 137 h 137"/>
                  <a:gd name="T54" fmla="*/ 46 w 256"/>
                  <a:gd name="T55" fmla="*/ 112 h 137"/>
                  <a:gd name="T56" fmla="*/ 59 w 256"/>
                  <a:gd name="T57" fmla="*/ 90 h 137"/>
                  <a:gd name="T58" fmla="*/ 74 w 256"/>
                  <a:gd name="T59" fmla="*/ 72 h 137"/>
                  <a:gd name="T60" fmla="*/ 87 w 256"/>
                  <a:gd name="T61" fmla="*/ 57 h 137"/>
                  <a:gd name="T62" fmla="*/ 94 w 256"/>
                  <a:gd name="T63" fmla="*/ 52 h 137"/>
                  <a:gd name="T64" fmla="*/ 100 w 256"/>
                  <a:gd name="T65" fmla="*/ 46 h 137"/>
                  <a:gd name="T66" fmla="*/ 106 w 256"/>
                  <a:gd name="T67" fmla="*/ 42 h 137"/>
                  <a:gd name="T68" fmla="*/ 111 w 256"/>
                  <a:gd name="T69" fmla="*/ 40 h 137"/>
                  <a:gd name="T70" fmla="*/ 118 w 256"/>
                  <a:gd name="T71" fmla="*/ 37 h 137"/>
                  <a:gd name="T72" fmla="*/ 123 w 256"/>
                  <a:gd name="T73" fmla="*/ 36 h 137"/>
                  <a:gd name="T74" fmla="*/ 127 w 256"/>
                  <a:gd name="T75" fmla="*/ 34 h 137"/>
                  <a:gd name="T76" fmla="*/ 132 w 256"/>
                  <a:gd name="T77" fmla="*/ 34 h 137"/>
                  <a:gd name="T78" fmla="*/ 138 w 256"/>
                  <a:gd name="T79" fmla="*/ 34 h 137"/>
                  <a:gd name="T80" fmla="*/ 142 w 256"/>
                  <a:gd name="T81" fmla="*/ 36 h 137"/>
                  <a:gd name="T82" fmla="*/ 147 w 256"/>
                  <a:gd name="T83" fmla="*/ 37 h 137"/>
                  <a:gd name="T84" fmla="*/ 152 w 256"/>
                  <a:gd name="T85" fmla="*/ 40 h 137"/>
                  <a:gd name="T86" fmla="*/ 158 w 256"/>
                  <a:gd name="T87" fmla="*/ 42 h 137"/>
                  <a:gd name="T88" fmla="*/ 163 w 256"/>
                  <a:gd name="T89" fmla="*/ 46 h 137"/>
                  <a:gd name="T90" fmla="*/ 170 w 256"/>
                  <a:gd name="T91" fmla="*/ 52 h 137"/>
                  <a:gd name="T92" fmla="*/ 175 w 256"/>
                  <a:gd name="T93" fmla="*/ 57 h 137"/>
                  <a:gd name="T94" fmla="*/ 187 w 256"/>
                  <a:gd name="T95" fmla="*/ 72 h 137"/>
                  <a:gd name="T96" fmla="*/ 200 w 256"/>
                  <a:gd name="T97" fmla="*/ 89 h 137"/>
                  <a:gd name="T98" fmla="*/ 212 w 256"/>
                  <a:gd name="T99" fmla="*/ 112 h 137"/>
                  <a:gd name="T100" fmla="*/ 226 w 256"/>
                  <a:gd name="T101" fmla="*/ 137 h 137"/>
                  <a:gd name="T102" fmla="*/ 226 w 256"/>
                  <a:gd name="T103" fmla="*/ 137 h 137"/>
                  <a:gd name="T104" fmla="*/ 226 w 256"/>
                  <a:gd name="T105" fmla="*/ 137 h 137"/>
                  <a:gd name="T106" fmla="*/ 226 w 256"/>
                  <a:gd name="T107" fmla="*/ 137 h 137"/>
                  <a:gd name="T108" fmla="*/ 226 w 256"/>
                  <a:gd name="T109" fmla="*/ 137 h 137"/>
                  <a:gd name="T110" fmla="*/ 256 w 256"/>
                  <a:gd name="T111" fmla="*/ 122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56" h="137">
                    <a:moveTo>
                      <a:pt x="256" y="122"/>
                    </a:moveTo>
                    <a:lnTo>
                      <a:pt x="256" y="122"/>
                    </a:lnTo>
                    <a:lnTo>
                      <a:pt x="243" y="94"/>
                    </a:lnTo>
                    <a:lnTo>
                      <a:pt x="230" y="70"/>
                    </a:lnTo>
                    <a:lnTo>
                      <a:pt x="215" y="50"/>
                    </a:lnTo>
                    <a:lnTo>
                      <a:pt x="200" y="33"/>
                    </a:lnTo>
                    <a:lnTo>
                      <a:pt x="192" y="25"/>
                    </a:lnTo>
                    <a:lnTo>
                      <a:pt x="184" y="18"/>
                    </a:lnTo>
                    <a:lnTo>
                      <a:pt x="176" y="13"/>
                    </a:lnTo>
                    <a:lnTo>
                      <a:pt x="168" y="8"/>
                    </a:lnTo>
                    <a:lnTo>
                      <a:pt x="160" y="5"/>
                    </a:lnTo>
                    <a:lnTo>
                      <a:pt x="151" y="1"/>
                    </a:lnTo>
                    <a:lnTo>
                      <a:pt x="142" y="0"/>
                    </a:lnTo>
                    <a:lnTo>
                      <a:pt x="132" y="0"/>
                    </a:lnTo>
                    <a:lnTo>
                      <a:pt x="123" y="0"/>
                    </a:lnTo>
                    <a:lnTo>
                      <a:pt x="114" y="1"/>
                    </a:lnTo>
                    <a:lnTo>
                      <a:pt x="106" y="4"/>
                    </a:lnTo>
                    <a:lnTo>
                      <a:pt x="96" y="8"/>
                    </a:lnTo>
                    <a:lnTo>
                      <a:pt x="88" y="13"/>
                    </a:lnTo>
                    <a:lnTo>
                      <a:pt x="79" y="18"/>
                    </a:lnTo>
                    <a:lnTo>
                      <a:pt x="71" y="25"/>
                    </a:lnTo>
                    <a:lnTo>
                      <a:pt x="63" y="33"/>
                    </a:lnTo>
                    <a:lnTo>
                      <a:pt x="47" y="49"/>
                    </a:lnTo>
                    <a:lnTo>
                      <a:pt x="31" y="70"/>
                    </a:lnTo>
                    <a:lnTo>
                      <a:pt x="15" y="94"/>
                    </a:lnTo>
                    <a:lnTo>
                      <a:pt x="0" y="121"/>
                    </a:lnTo>
                    <a:lnTo>
                      <a:pt x="31" y="137"/>
                    </a:lnTo>
                    <a:lnTo>
                      <a:pt x="46" y="112"/>
                    </a:lnTo>
                    <a:lnTo>
                      <a:pt x="59" y="90"/>
                    </a:lnTo>
                    <a:lnTo>
                      <a:pt x="74" y="72"/>
                    </a:lnTo>
                    <a:lnTo>
                      <a:pt x="87" y="57"/>
                    </a:lnTo>
                    <a:lnTo>
                      <a:pt x="94" y="52"/>
                    </a:lnTo>
                    <a:lnTo>
                      <a:pt x="100" y="46"/>
                    </a:lnTo>
                    <a:lnTo>
                      <a:pt x="106" y="42"/>
                    </a:lnTo>
                    <a:lnTo>
                      <a:pt x="111" y="40"/>
                    </a:lnTo>
                    <a:lnTo>
                      <a:pt x="118" y="37"/>
                    </a:lnTo>
                    <a:lnTo>
                      <a:pt x="123" y="36"/>
                    </a:lnTo>
                    <a:lnTo>
                      <a:pt x="127" y="34"/>
                    </a:lnTo>
                    <a:lnTo>
                      <a:pt x="132" y="34"/>
                    </a:lnTo>
                    <a:lnTo>
                      <a:pt x="138" y="34"/>
                    </a:lnTo>
                    <a:lnTo>
                      <a:pt x="142" y="36"/>
                    </a:lnTo>
                    <a:lnTo>
                      <a:pt x="147" y="37"/>
                    </a:lnTo>
                    <a:lnTo>
                      <a:pt x="152" y="40"/>
                    </a:lnTo>
                    <a:lnTo>
                      <a:pt x="158" y="42"/>
                    </a:lnTo>
                    <a:lnTo>
                      <a:pt x="163" y="46"/>
                    </a:lnTo>
                    <a:lnTo>
                      <a:pt x="170" y="52"/>
                    </a:lnTo>
                    <a:lnTo>
                      <a:pt x="175" y="57"/>
                    </a:lnTo>
                    <a:lnTo>
                      <a:pt x="187" y="72"/>
                    </a:lnTo>
                    <a:lnTo>
                      <a:pt x="200" y="89"/>
                    </a:lnTo>
                    <a:lnTo>
                      <a:pt x="212" y="112"/>
                    </a:lnTo>
                    <a:lnTo>
                      <a:pt x="226" y="137"/>
                    </a:lnTo>
                    <a:lnTo>
                      <a:pt x="226" y="137"/>
                    </a:lnTo>
                    <a:lnTo>
                      <a:pt x="226" y="137"/>
                    </a:lnTo>
                    <a:lnTo>
                      <a:pt x="226" y="137"/>
                    </a:lnTo>
                    <a:lnTo>
                      <a:pt x="226" y="137"/>
                    </a:lnTo>
                    <a:lnTo>
                      <a:pt x="256" y="12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72" name="Freeform 344"/>
              <p:cNvSpPr>
                <a:spLocks/>
              </p:cNvSpPr>
              <p:nvPr/>
            </p:nvSpPr>
            <p:spPr bwMode="auto">
              <a:xfrm>
                <a:off x="1099" y="3349"/>
                <a:ext cx="66" cy="35"/>
              </a:xfrm>
              <a:custGeom>
                <a:avLst/>
                <a:gdLst>
                  <a:gd name="T0" fmla="*/ 233 w 262"/>
                  <a:gd name="T1" fmla="*/ 0 h 138"/>
                  <a:gd name="T2" fmla="*/ 233 w 262"/>
                  <a:gd name="T3" fmla="*/ 0 h 138"/>
                  <a:gd name="T4" fmla="*/ 215 w 262"/>
                  <a:gd name="T5" fmla="*/ 28 h 138"/>
                  <a:gd name="T6" fmla="*/ 198 w 262"/>
                  <a:gd name="T7" fmla="*/ 52 h 138"/>
                  <a:gd name="T8" fmla="*/ 182 w 262"/>
                  <a:gd name="T9" fmla="*/ 71 h 138"/>
                  <a:gd name="T10" fmla="*/ 167 w 262"/>
                  <a:gd name="T11" fmla="*/ 85 h 138"/>
                  <a:gd name="T12" fmla="*/ 161 w 262"/>
                  <a:gd name="T13" fmla="*/ 90 h 138"/>
                  <a:gd name="T14" fmla="*/ 154 w 262"/>
                  <a:gd name="T15" fmla="*/ 94 h 138"/>
                  <a:gd name="T16" fmla="*/ 147 w 262"/>
                  <a:gd name="T17" fmla="*/ 98 h 138"/>
                  <a:gd name="T18" fmla="*/ 141 w 262"/>
                  <a:gd name="T19" fmla="*/ 101 h 138"/>
                  <a:gd name="T20" fmla="*/ 135 w 262"/>
                  <a:gd name="T21" fmla="*/ 102 h 138"/>
                  <a:gd name="T22" fmla="*/ 130 w 262"/>
                  <a:gd name="T23" fmla="*/ 104 h 138"/>
                  <a:gd name="T24" fmla="*/ 125 w 262"/>
                  <a:gd name="T25" fmla="*/ 104 h 138"/>
                  <a:gd name="T26" fmla="*/ 119 w 262"/>
                  <a:gd name="T27" fmla="*/ 104 h 138"/>
                  <a:gd name="T28" fmla="*/ 114 w 262"/>
                  <a:gd name="T29" fmla="*/ 102 h 138"/>
                  <a:gd name="T30" fmla="*/ 110 w 262"/>
                  <a:gd name="T31" fmla="*/ 101 h 138"/>
                  <a:gd name="T32" fmla="*/ 105 w 262"/>
                  <a:gd name="T33" fmla="*/ 98 h 138"/>
                  <a:gd name="T34" fmla="*/ 99 w 262"/>
                  <a:gd name="T35" fmla="*/ 96 h 138"/>
                  <a:gd name="T36" fmla="*/ 87 w 262"/>
                  <a:gd name="T37" fmla="*/ 88 h 138"/>
                  <a:gd name="T38" fmla="*/ 77 w 262"/>
                  <a:gd name="T39" fmla="*/ 76 h 138"/>
                  <a:gd name="T40" fmla="*/ 65 w 262"/>
                  <a:gd name="T41" fmla="*/ 61 h 138"/>
                  <a:gd name="T42" fmla="*/ 53 w 262"/>
                  <a:gd name="T43" fmla="*/ 44 h 138"/>
                  <a:gd name="T44" fmla="*/ 42 w 262"/>
                  <a:gd name="T45" fmla="*/ 24 h 138"/>
                  <a:gd name="T46" fmla="*/ 30 w 262"/>
                  <a:gd name="T47" fmla="*/ 1 h 138"/>
                  <a:gd name="T48" fmla="*/ 0 w 262"/>
                  <a:gd name="T49" fmla="*/ 16 h 138"/>
                  <a:gd name="T50" fmla="*/ 12 w 262"/>
                  <a:gd name="T51" fmla="*/ 40 h 138"/>
                  <a:gd name="T52" fmla="*/ 24 w 262"/>
                  <a:gd name="T53" fmla="*/ 63 h 138"/>
                  <a:gd name="T54" fmla="*/ 37 w 262"/>
                  <a:gd name="T55" fmla="*/ 81 h 138"/>
                  <a:gd name="T56" fmla="*/ 50 w 262"/>
                  <a:gd name="T57" fmla="*/ 98 h 138"/>
                  <a:gd name="T58" fmla="*/ 65 w 262"/>
                  <a:gd name="T59" fmla="*/ 113 h 138"/>
                  <a:gd name="T60" fmla="*/ 79 w 262"/>
                  <a:gd name="T61" fmla="*/ 125 h 138"/>
                  <a:gd name="T62" fmla="*/ 89 w 262"/>
                  <a:gd name="T63" fmla="*/ 130 h 138"/>
                  <a:gd name="T64" fmla="*/ 97 w 262"/>
                  <a:gd name="T65" fmla="*/ 133 h 138"/>
                  <a:gd name="T66" fmla="*/ 106 w 262"/>
                  <a:gd name="T67" fmla="*/ 137 h 138"/>
                  <a:gd name="T68" fmla="*/ 115 w 262"/>
                  <a:gd name="T69" fmla="*/ 138 h 138"/>
                  <a:gd name="T70" fmla="*/ 125 w 262"/>
                  <a:gd name="T71" fmla="*/ 138 h 138"/>
                  <a:gd name="T72" fmla="*/ 134 w 262"/>
                  <a:gd name="T73" fmla="*/ 138 h 138"/>
                  <a:gd name="T74" fmla="*/ 143 w 262"/>
                  <a:gd name="T75" fmla="*/ 136 h 138"/>
                  <a:gd name="T76" fmla="*/ 153 w 262"/>
                  <a:gd name="T77" fmla="*/ 133 h 138"/>
                  <a:gd name="T78" fmla="*/ 162 w 262"/>
                  <a:gd name="T79" fmla="*/ 129 h 138"/>
                  <a:gd name="T80" fmla="*/ 171 w 262"/>
                  <a:gd name="T81" fmla="*/ 124 h 138"/>
                  <a:gd name="T82" fmla="*/ 181 w 262"/>
                  <a:gd name="T83" fmla="*/ 118 h 138"/>
                  <a:gd name="T84" fmla="*/ 190 w 262"/>
                  <a:gd name="T85" fmla="*/ 110 h 138"/>
                  <a:gd name="T86" fmla="*/ 207 w 262"/>
                  <a:gd name="T87" fmla="*/ 94 h 138"/>
                  <a:gd name="T88" fmla="*/ 226 w 262"/>
                  <a:gd name="T89" fmla="*/ 73 h 138"/>
                  <a:gd name="T90" fmla="*/ 243 w 262"/>
                  <a:gd name="T91" fmla="*/ 47 h 138"/>
                  <a:gd name="T92" fmla="*/ 262 w 262"/>
                  <a:gd name="T93" fmla="*/ 17 h 138"/>
                  <a:gd name="T94" fmla="*/ 262 w 262"/>
                  <a:gd name="T95" fmla="*/ 17 h 138"/>
                  <a:gd name="T96" fmla="*/ 262 w 262"/>
                  <a:gd name="T97" fmla="*/ 17 h 138"/>
                  <a:gd name="T98" fmla="*/ 262 w 262"/>
                  <a:gd name="T99" fmla="*/ 17 h 138"/>
                  <a:gd name="T100" fmla="*/ 262 w 262"/>
                  <a:gd name="T101" fmla="*/ 17 h 138"/>
                  <a:gd name="T102" fmla="*/ 233 w 262"/>
                  <a:gd name="T103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62" h="138">
                    <a:moveTo>
                      <a:pt x="233" y="0"/>
                    </a:moveTo>
                    <a:lnTo>
                      <a:pt x="233" y="0"/>
                    </a:lnTo>
                    <a:lnTo>
                      <a:pt x="215" y="28"/>
                    </a:lnTo>
                    <a:lnTo>
                      <a:pt x="198" y="52"/>
                    </a:lnTo>
                    <a:lnTo>
                      <a:pt x="182" y="71"/>
                    </a:lnTo>
                    <a:lnTo>
                      <a:pt x="167" y="85"/>
                    </a:lnTo>
                    <a:lnTo>
                      <a:pt x="161" y="90"/>
                    </a:lnTo>
                    <a:lnTo>
                      <a:pt x="154" y="94"/>
                    </a:lnTo>
                    <a:lnTo>
                      <a:pt x="147" y="98"/>
                    </a:lnTo>
                    <a:lnTo>
                      <a:pt x="141" y="101"/>
                    </a:lnTo>
                    <a:lnTo>
                      <a:pt x="135" y="102"/>
                    </a:lnTo>
                    <a:lnTo>
                      <a:pt x="130" y="104"/>
                    </a:lnTo>
                    <a:lnTo>
                      <a:pt x="125" y="104"/>
                    </a:lnTo>
                    <a:lnTo>
                      <a:pt x="119" y="104"/>
                    </a:lnTo>
                    <a:lnTo>
                      <a:pt x="114" y="102"/>
                    </a:lnTo>
                    <a:lnTo>
                      <a:pt x="110" y="101"/>
                    </a:lnTo>
                    <a:lnTo>
                      <a:pt x="105" y="98"/>
                    </a:lnTo>
                    <a:lnTo>
                      <a:pt x="99" y="96"/>
                    </a:lnTo>
                    <a:lnTo>
                      <a:pt x="87" y="88"/>
                    </a:lnTo>
                    <a:lnTo>
                      <a:pt x="77" y="76"/>
                    </a:lnTo>
                    <a:lnTo>
                      <a:pt x="65" y="61"/>
                    </a:lnTo>
                    <a:lnTo>
                      <a:pt x="53" y="44"/>
                    </a:lnTo>
                    <a:lnTo>
                      <a:pt x="42" y="24"/>
                    </a:lnTo>
                    <a:lnTo>
                      <a:pt x="30" y="1"/>
                    </a:lnTo>
                    <a:lnTo>
                      <a:pt x="0" y="16"/>
                    </a:lnTo>
                    <a:lnTo>
                      <a:pt x="12" y="40"/>
                    </a:lnTo>
                    <a:lnTo>
                      <a:pt x="24" y="63"/>
                    </a:lnTo>
                    <a:lnTo>
                      <a:pt x="37" y="81"/>
                    </a:lnTo>
                    <a:lnTo>
                      <a:pt x="50" y="98"/>
                    </a:lnTo>
                    <a:lnTo>
                      <a:pt x="65" y="113"/>
                    </a:lnTo>
                    <a:lnTo>
                      <a:pt x="79" y="125"/>
                    </a:lnTo>
                    <a:lnTo>
                      <a:pt x="89" y="130"/>
                    </a:lnTo>
                    <a:lnTo>
                      <a:pt x="97" y="133"/>
                    </a:lnTo>
                    <a:lnTo>
                      <a:pt x="106" y="137"/>
                    </a:lnTo>
                    <a:lnTo>
                      <a:pt x="115" y="138"/>
                    </a:lnTo>
                    <a:lnTo>
                      <a:pt x="125" y="138"/>
                    </a:lnTo>
                    <a:lnTo>
                      <a:pt x="134" y="138"/>
                    </a:lnTo>
                    <a:lnTo>
                      <a:pt x="143" y="136"/>
                    </a:lnTo>
                    <a:lnTo>
                      <a:pt x="153" y="133"/>
                    </a:lnTo>
                    <a:lnTo>
                      <a:pt x="162" y="129"/>
                    </a:lnTo>
                    <a:lnTo>
                      <a:pt x="171" y="124"/>
                    </a:lnTo>
                    <a:lnTo>
                      <a:pt x="181" y="118"/>
                    </a:lnTo>
                    <a:lnTo>
                      <a:pt x="190" y="110"/>
                    </a:lnTo>
                    <a:lnTo>
                      <a:pt x="207" y="94"/>
                    </a:lnTo>
                    <a:lnTo>
                      <a:pt x="226" y="73"/>
                    </a:lnTo>
                    <a:lnTo>
                      <a:pt x="243" y="47"/>
                    </a:lnTo>
                    <a:lnTo>
                      <a:pt x="262" y="17"/>
                    </a:lnTo>
                    <a:lnTo>
                      <a:pt x="262" y="17"/>
                    </a:lnTo>
                    <a:lnTo>
                      <a:pt x="262" y="17"/>
                    </a:lnTo>
                    <a:lnTo>
                      <a:pt x="262" y="17"/>
                    </a:lnTo>
                    <a:lnTo>
                      <a:pt x="262" y="17"/>
                    </a:lnTo>
                    <a:lnTo>
                      <a:pt x="233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73" name="Freeform 345"/>
              <p:cNvSpPr>
                <a:spLocks/>
              </p:cNvSpPr>
              <p:nvPr/>
            </p:nvSpPr>
            <p:spPr bwMode="auto">
              <a:xfrm>
                <a:off x="1157" y="3319"/>
                <a:ext cx="66" cy="35"/>
              </a:xfrm>
              <a:custGeom>
                <a:avLst/>
                <a:gdLst>
                  <a:gd name="T0" fmla="*/ 263 w 263"/>
                  <a:gd name="T1" fmla="*/ 122 h 138"/>
                  <a:gd name="T2" fmla="*/ 262 w 263"/>
                  <a:gd name="T3" fmla="*/ 122 h 138"/>
                  <a:gd name="T4" fmla="*/ 249 w 263"/>
                  <a:gd name="T5" fmla="*/ 94 h 138"/>
                  <a:gd name="T6" fmla="*/ 234 w 263"/>
                  <a:gd name="T7" fmla="*/ 70 h 138"/>
                  <a:gd name="T8" fmla="*/ 219 w 263"/>
                  <a:gd name="T9" fmla="*/ 50 h 138"/>
                  <a:gd name="T10" fmla="*/ 205 w 263"/>
                  <a:gd name="T11" fmla="*/ 33 h 138"/>
                  <a:gd name="T12" fmla="*/ 197 w 263"/>
                  <a:gd name="T13" fmla="*/ 25 h 138"/>
                  <a:gd name="T14" fmla="*/ 189 w 263"/>
                  <a:gd name="T15" fmla="*/ 18 h 138"/>
                  <a:gd name="T16" fmla="*/ 179 w 263"/>
                  <a:gd name="T17" fmla="*/ 13 h 138"/>
                  <a:gd name="T18" fmla="*/ 171 w 263"/>
                  <a:gd name="T19" fmla="*/ 8 h 138"/>
                  <a:gd name="T20" fmla="*/ 162 w 263"/>
                  <a:gd name="T21" fmla="*/ 4 h 138"/>
                  <a:gd name="T22" fmla="*/ 154 w 263"/>
                  <a:gd name="T23" fmla="*/ 1 h 138"/>
                  <a:gd name="T24" fmla="*/ 145 w 263"/>
                  <a:gd name="T25" fmla="*/ 0 h 138"/>
                  <a:gd name="T26" fmla="*/ 136 w 263"/>
                  <a:gd name="T27" fmla="*/ 0 h 138"/>
                  <a:gd name="T28" fmla="*/ 126 w 263"/>
                  <a:gd name="T29" fmla="*/ 0 h 138"/>
                  <a:gd name="T30" fmla="*/ 117 w 263"/>
                  <a:gd name="T31" fmla="*/ 1 h 138"/>
                  <a:gd name="T32" fmla="*/ 108 w 263"/>
                  <a:gd name="T33" fmla="*/ 4 h 138"/>
                  <a:gd name="T34" fmla="*/ 98 w 263"/>
                  <a:gd name="T35" fmla="*/ 8 h 138"/>
                  <a:gd name="T36" fmla="*/ 89 w 263"/>
                  <a:gd name="T37" fmla="*/ 13 h 138"/>
                  <a:gd name="T38" fmla="*/ 81 w 263"/>
                  <a:gd name="T39" fmla="*/ 18 h 138"/>
                  <a:gd name="T40" fmla="*/ 73 w 263"/>
                  <a:gd name="T41" fmla="*/ 25 h 138"/>
                  <a:gd name="T42" fmla="*/ 64 w 263"/>
                  <a:gd name="T43" fmla="*/ 33 h 138"/>
                  <a:gd name="T44" fmla="*/ 48 w 263"/>
                  <a:gd name="T45" fmla="*/ 49 h 138"/>
                  <a:gd name="T46" fmla="*/ 32 w 263"/>
                  <a:gd name="T47" fmla="*/ 70 h 138"/>
                  <a:gd name="T48" fmla="*/ 16 w 263"/>
                  <a:gd name="T49" fmla="*/ 94 h 138"/>
                  <a:gd name="T50" fmla="*/ 0 w 263"/>
                  <a:gd name="T51" fmla="*/ 121 h 138"/>
                  <a:gd name="T52" fmla="*/ 29 w 263"/>
                  <a:gd name="T53" fmla="*/ 138 h 138"/>
                  <a:gd name="T54" fmla="*/ 45 w 263"/>
                  <a:gd name="T55" fmla="*/ 112 h 138"/>
                  <a:gd name="T56" fmla="*/ 60 w 263"/>
                  <a:gd name="T57" fmla="*/ 90 h 138"/>
                  <a:gd name="T58" fmla="*/ 74 w 263"/>
                  <a:gd name="T59" fmla="*/ 72 h 138"/>
                  <a:gd name="T60" fmla="*/ 88 w 263"/>
                  <a:gd name="T61" fmla="*/ 57 h 138"/>
                  <a:gd name="T62" fmla="*/ 94 w 263"/>
                  <a:gd name="T63" fmla="*/ 52 h 138"/>
                  <a:gd name="T64" fmla="*/ 101 w 263"/>
                  <a:gd name="T65" fmla="*/ 46 h 138"/>
                  <a:gd name="T66" fmla="*/ 108 w 263"/>
                  <a:gd name="T67" fmla="*/ 42 h 138"/>
                  <a:gd name="T68" fmla="*/ 113 w 263"/>
                  <a:gd name="T69" fmla="*/ 40 h 138"/>
                  <a:gd name="T70" fmla="*/ 120 w 263"/>
                  <a:gd name="T71" fmla="*/ 37 h 138"/>
                  <a:gd name="T72" fmla="*/ 125 w 263"/>
                  <a:gd name="T73" fmla="*/ 36 h 138"/>
                  <a:gd name="T74" fmla="*/ 130 w 263"/>
                  <a:gd name="T75" fmla="*/ 34 h 138"/>
                  <a:gd name="T76" fmla="*/ 136 w 263"/>
                  <a:gd name="T77" fmla="*/ 34 h 138"/>
                  <a:gd name="T78" fmla="*/ 141 w 263"/>
                  <a:gd name="T79" fmla="*/ 34 h 138"/>
                  <a:gd name="T80" fmla="*/ 145 w 263"/>
                  <a:gd name="T81" fmla="*/ 36 h 138"/>
                  <a:gd name="T82" fmla="*/ 150 w 263"/>
                  <a:gd name="T83" fmla="*/ 37 h 138"/>
                  <a:gd name="T84" fmla="*/ 156 w 263"/>
                  <a:gd name="T85" fmla="*/ 40 h 138"/>
                  <a:gd name="T86" fmla="*/ 162 w 263"/>
                  <a:gd name="T87" fmla="*/ 42 h 138"/>
                  <a:gd name="T88" fmla="*/ 167 w 263"/>
                  <a:gd name="T89" fmla="*/ 46 h 138"/>
                  <a:gd name="T90" fmla="*/ 174 w 263"/>
                  <a:gd name="T91" fmla="*/ 52 h 138"/>
                  <a:gd name="T92" fmla="*/ 179 w 263"/>
                  <a:gd name="T93" fmla="*/ 57 h 138"/>
                  <a:gd name="T94" fmla="*/ 193 w 263"/>
                  <a:gd name="T95" fmla="*/ 72 h 138"/>
                  <a:gd name="T96" fmla="*/ 205 w 263"/>
                  <a:gd name="T97" fmla="*/ 89 h 138"/>
                  <a:gd name="T98" fmla="*/ 218 w 263"/>
                  <a:gd name="T99" fmla="*/ 112 h 138"/>
                  <a:gd name="T100" fmla="*/ 231 w 263"/>
                  <a:gd name="T101" fmla="*/ 137 h 138"/>
                  <a:gd name="T102" fmla="*/ 231 w 263"/>
                  <a:gd name="T103" fmla="*/ 136 h 138"/>
                  <a:gd name="T104" fmla="*/ 263 w 263"/>
                  <a:gd name="T105" fmla="*/ 122 h 138"/>
                  <a:gd name="T106" fmla="*/ 262 w 263"/>
                  <a:gd name="T107" fmla="*/ 122 h 138"/>
                  <a:gd name="T108" fmla="*/ 262 w 263"/>
                  <a:gd name="T109" fmla="*/ 122 h 138"/>
                  <a:gd name="T110" fmla="*/ 263 w 263"/>
                  <a:gd name="T111" fmla="*/ 122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63" h="138">
                    <a:moveTo>
                      <a:pt x="263" y="122"/>
                    </a:moveTo>
                    <a:lnTo>
                      <a:pt x="262" y="122"/>
                    </a:lnTo>
                    <a:lnTo>
                      <a:pt x="249" y="94"/>
                    </a:lnTo>
                    <a:lnTo>
                      <a:pt x="234" y="70"/>
                    </a:lnTo>
                    <a:lnTo>
                      <a:pt x="219" y="50"/>
                    </a:lnTo>
                    <a:lnTo>
                      <a:pt x="205" y="33"/>
                    </a:lnTo>
                    <a:lnTo>
                      <a:pt x="197" y="25"/>
                    </a:lnTo>
                    <a:lnTo>
                      <a:pt x="189" y="18"/>
                    </a:lnTo>
                    <a:lnTo>
                      <a:pt x="179" y="13"/>
                    </a:lnTo>
                    <a:lnTo>
                      <a:pt x="171" y="8"/>
                    </a:lnTo>
                    <a:lnTo>
                      <a:pt x="162" y="4"/>
                    </a:lnTo>
                    <a:lnTo>
                      <a:pt x="154" y="1"/>
                    </a:lnTo>
                    <a:lnTo>
                      <a:pt x="145" y="0"/>
                    </a:lnTo>
                    <a:lnTo>
                      <a:pt x="136" y="0"/>
                    </a:lnTo>
                    <a:lnTo>
                      <a:pt x="126" y="0"/>
                    </a:lnTo>
                    <a:lnTo>
                      <a:pt x="117" y="1"/>
                    </a:lnTo>
                    <a:lnTo>
                      <a:pt x="108" y="4"/>
                    </a:lnTo>
                    <a:lnTo>
                      <a:pt x="98" y="8"/>
                    </a:lnTo>
                    <a:lnTo>
                      <a:pt x="89" y="13"/>
                    </a:lnTo>
                    <a:lnTo>
                      <a:pt x="81" y="18"/>
                    </a:lnTo>
                    <a:lnTo>
                      <a:pt x="73" y="25"/>
                    </a:lnTo>
                    <a:lnTo>
                      <a:pt x="64" y="33"/>
                    </a:lnTo>
                    <a:lnTo>
                      <a:pt x="48" y="49"/>
                    </a:lnTo>
                    <a:lnTo>
                      <a:pt x="32" y="70"/>
                    </a:lnTo>
                    <a:lnTo>
                      <a:pt x="16" y="94"/>
                    </a:lnTo>
                    <a:lnTo>
                      <a:pt x="0" y="121"/>
                    </a:lnTo>
                    <a:lnTo>
                      <a:pt x="29" y="138"/>
                    </a:lnTo>
                    <a:lnTo>
                      <a:pt x="45" y="112"/>
                    </a:lnTo>
                    <a:lnTo>
                      <a:pt x="60" y="90"/>
                    </a:lnTo>
                    <a:lnTo>
                      <a:pt x="74" y="72"/>
                    </a:lnTo>
                    <a:lnTo>
                      <a:pt x="88" y="57"/>
                    </a:lnTo>
                    <a:lnTo>
                      <a:pt x="94" y="52"/>
                    </a:lnTo>
                    <a:lnTo>
                      <a:pt x="101" y="46"/>
                    </a:lnTo>
                    <a:lnTo>
                      <a:pt x="108" y="42"/>
                    </a:lnTo>
                    <a:lnTo>
                      <a:pt x="113" y="40"/>
                    </a:lnTo>
                    <a:lnTo>
                      <a:pt x="120" y="37"/>
                    </a:lnTo>
                    <a:lnTo>
                      <a:pt x="125" y="36"/>
                    </a:lnTo>
                    <a:lnTo>
                      <a:pt x="130" y="34"/>
                    </a:lnTo>
                    <a:lnTo>
                      <a:pt x="136" y="34"/>
                    </a:lnTo>
                    <a:lnTo>
                      <a:pt x="141" y="34"/>
                    </a:lnTo>
                    <a:lnTo>
                      <a:pt x="145" y="36"/>
                    </a:lnTo>
                    <a:lnTo>
                      <a:pt x="150" y="37"/>
                    </a:lnTo>
                    <a:lnTo>
                      <a:pt x="156" y="40"/>
                    </a:lnTo>
                    <a:lnTo>
                      <a:pt x="162" y="42"/>
                    </a:lnTo>
                    <a:lnTo>
                      <a:pt x="167" y="46"/>
                    </a:lnTo>
                    <a:lnTo>
                      <a:pt x="174" y="52"/>
                    </a:lnTo>
                    <a:lnTo>
                      <a:pt x="179" y="57"/>
                    </a:lnTo>
                    <a:lnTo>
                      <a:pt x="193" y="72"/>
                    </a:lnTo>
                    <a:lnTo>
                      <a:pt x="205" y="89"/>
                    </a:lnTo>
                    <a:lnTo>
                      <a:pt x="218" y="112"/>
                    </a:lnTo>
                    <a:lnTo>
                      <a:pt x="231" y="137"/>
                    </a:lnTo>
                    <a:lnTo>
                      <a:pt x="231" y="136"/>
                    </a:lnTo>
                    <a:lnTo>
                      <a:pt x="263" y="122"/>
                    </a:lnTo>
                    <a:lnTo>
                      <a:pt x="262" y="122"/>
                    </a:lnTo>
                    <a:lnTo>
                      <a:pt x="262" y="122"/>
                    </a:lnTo>
                    <a:lnTo>
                      <a:pt x="263" y="12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74" name="Freeform 346"/>
              <p:cNvSpPr>
                <a:spLocks/>
              </p:cNvSpPr>
              <p:nvPr/>
            </p:nvSpPr>
            <p:spPr bwMode="auto">
              <a:xfrm>
                <a:off x="1215" y="3349"/>
                <a:ext cx="66" cy="35"/>
              </a:xfrm>
              <a:custGeom>
                <a:avLst/>
                <a:gdLst>
                  <a:gd name="T0" fmla="*/ 234 w 263"/>
                  <a:gd name="T1" fmla="*/ 0 h 139"/>
                  <a:gd name="T2" fmla="*/ 234 w 263"/>
                  <a:gd name="T3" fmla="*/ 0 h 139"/>
                  <a:gd name="T4" fmla="*/ 215 w 263"/>
                  <a:gd name="T5" fmla="*/ 29 h 139"/>
                  <a:gd name="T6" fmla="*/ 198 w 263"/>
                  <a:gd name="T7" fmla="*/ 53 h 139"/>
                  <a:gd name="T8" fmla="*/ 180 w 263"/>
                  <a:gd name="T9" fmla="*/ 72 h 139"/>
                  <a:gd name="T10" fmla="*/ 164 w 263"/>
                  <a:gd name="T11" fmla="*/ 86 h 139"/>
                  <a:gd name="T12" fmla="*/ 158 w 263"/>
                  <a:gd name="T13" fmla="*/ 91 h 139"/>
                  <a:gd name="T14" fmla="*/ 151 w 263"/>
                  <a:gd name="T15" fmla="*/ 95 h 139"/>
                  <a:gd name="T16" fmla="*/ 144 w 263"/>
                  <a:gd name="T17" fmla="*/ 99 h 139"/>
                  <a:gd name="T18" fmla="*/ 138 w 263"/>
                  <a:gd name="T19" fmla="*/ 102 h 139"/>
                  <a:gd name="T20" fmla="*/ 132 w 263"/>
                  <a:gd name="T21" fmla="*/ 103 h 139"/>
                  <a:gd name="T22" fmla="*/ 127 w 263"/>
                  <a:gd name="T23" fmla="*/ 105 h 139"/>
                  <a:gd name="T24" fmla="*/ 122 w 263"/>
                  <a:gd name="T25" fmla="*/ 105 h 139"/>
                  <a:gd name="T26" fmla="*/ 116 w 263"/>
                  <a:gd name="T27" fmla="*/ 105 h 139"/>
                  <a:gd name="T28" fmla="*/ 111 w 263"/>
                  <a:gd name="T29" fmla="*/ 103 h 139"/>
                  <a:gd name="T30" fmla="*/ 106 w 263"/>
                  <a:gd name="T31" fmla="*/ 102 h 139"/>
                  <a:gd name="T32" fmla="*/ 102 w 263"/>
                  <a:gd name="T33" fmla="*/ 99 h 139"/>
                  <a:gd name="T34" fmla="*/ 96 w 263"/>
                  <a:gd name="T35" fmla="*/ 97 h 139"/>
                  <a:gd name="T36" fmla="*/ 86 w 263"/>
                  <a:gd name="T37" fmla="*/ 89 h 139"/>
                  <a:gd name="T38" fmla="*/ 75 w 263"/>
                  <a:gd name="T39" fmla="*/ 77 h 139"/>
                  <a:gd name="T40" fmla="*/ 63 w 263"/>
                  <a:gd name="T41" fmla="*/ 62 h 139"/>
                  <a:gd name="T42" fmla="*/ 52 w 263"/>
                  <a:gd name="T43" fmla="*/ 45 h 139"/>
                  <a:gd name="T44" fmla="*/ 42 w 263"/>
                  <a:gd name="T45" fmla="*/ 25 h 139"/>
                  <a:gd name="T46" fmla="*/ 32 w 263"/>
                  <a:gd name="T47" fmla="*/ 2 h 139"/>
                  <a:gd name="T48" fmla="*/ 0 w 263"/>
                  <a:gd name="T49" fmla="*/ 16 h 139"/>
                  <a:gd name="T50" fmla="*/ 11 w 263"/>
                  <a:gd name="T51" fmla="*/ 41 h 139"/>
                  <a:gd name="T52" fmla="*/ 23 w 263"/>
                  <a:gd name="T53" fmla="*/ 62 h 139"/>
                  <a:gd name="T54" fmla="*/ 35 w 263"/>
                  <a:gd name="T55" fmla="*/ 82 h 139"/>
                  <a:gd name="T56" fmla="*/ 48 w 263"/>
                  <a:gd name="T57" fmla="*/ 99 h 139"/>
                  <a:gd name="T58" fmla="*/ 62 w 263"/>
                  <a:gd name="T59" fmla="*/ 114 h 139"/>
                  <a:gd name="T60" fmla="*/ 76 w 263"/>
                  <a:gd name="T61" fmla="*/ 126 h 139"/>
                  <a:gd name="T62" fmla="*/ 86 w 263"/>
                  <a:gd name="T63" fmla="*/ 131 h 139"/>
                  <a:gd name="T64" fmla="*/ 94 w 263"/>
                  <a:gd name="T65" fmla="*/ 134 h 139"/>
                  <a:gd name="T66" fmla="*/ 103 w 263"/>
                  <a:gd name="T67" fmla="*/ 138 h 139"/>
                  <a:gd name="T68" fmla="*/ 112 w 263"/>
                  <a:gd name="T69" fmla="*/ 139 h 139"/>
                  <a:gd name="T70" fmla="*/ 122 w 263"/>
                  <a:gd name="T71" fmla="*/ 139 h 139"/>
                  <a:gd name="T72" fmla="*/ 131 w 263"/>
                  <a:gd name="T73" fmla="*/ 139 h 139"/>
                  <a:gd name="T74" fmla="*/ 140 w 263"/>
                  <a:gd name="T75" fmla="*/ 137 h 139"/>
                  <a:gd name="T76" fmla="*/ 150 w 263"/>
                  <a:gd name="T77" fmla="*/ 134 h 139"/>
                  <a:gd name="T78" fmla="*/ 159 w 263"/>
                  <a:gd name="T79" fmla="*/ 130 h 139"/>
                  <a:gd name="T80" fmla="*/ 168 w 263"/>
                  <a:gd name="T81" fmla="*/ 126 h 139"/>
                  <a:gd name="T82" fmla="*/ 178 w 263"/>
                  <a:gd name="T83" fmla="*/ 119 h 139"/>
                  <a:gd name="T84" fmla="*/ 187 w 263"/>
                  <a:gd name="T85" fmla="*/ 113 h 139"/>
                  <a:gd name="T86" fmla="*/ 206 w 263"/>
                  <a:gd name="T87" fmla="*/ 95 h 139"/>
                  <a:gd name="T88" fmla="*/ 224 w 263"/>
                  <a:gd name="T89" fmla="*/ 74 h 139"/>
                  <a:gd name="T90" fmla="*/ 243 w 263"/>
                  <a:gd name="T91" fmla="*/ 49 h 139"/>
                  <a:gd name="T92" fmla="*/ 263 w 263"/>
                  <a:gd name="T93" fmla="*/ 18 h 139"/>
                  <a:gd name="T94" fmla="*/ 263 w 263"/>
                  <a:gd name="T95" fmla="*/ 18 h 139"/>
                  <a:gd name="T96" fmla="*/ 234 w 263"/>
                  <a:gd name="T97" fmla="*/ 0 h 139"/>
                  <a:gd name="T98" fmla="*/ 234 w 263"/>
                  <a:gd name="T99" fmla="*/ 0 h 139"/>
                  <a:gd name="T100" fmla="*/ 234 w 263"/>
                  <a:gd name="T101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63" h="139">
                    <a:moveTo>
                      <a:pt x="234" y="0"/>
                    </a:moveTo>
                    <a:lnTo>
                      <a:pt x="234" y="0"/>
                    </a:lnTo>
                    <a:lnTo>
                      <a:pt x="215" y="29"/>
                    </a:lnTo>
                    <a:lnTo>
                      <a:pt x="198" y="53"/>
                    </a:lnTo>
                    <a:lnTo>
                      <a:pt x="180" y="72"/>
                    </a:lnTo>
                    <a:lnTo>
                      <a:pt x="164" y="86"/>
                    </a:lnTo>
                    <a:lnTo>
                      <a:pt x="158" y="91"/>
                    </a:lnTo>
                    <a:lnTo>
                      <a:pt x="151" y="95"/>
                    </a:lnTo>
                    <a:lnTo>
                      <a:pt x="144" y="99"/>
                    </a:lnTo>
                    <a:lnTo>
                      <a:pt x="138" y="102"/>
                    </a:lnTo>
                    <a:lnTo>
                      <a:pt x="132" y="103"/>
                    </a:lnTo>
                    <a:lnTo>
                      <a:pt x="127" y="105"/>
                    </a:lnTo>
                    <a:lnTo>
                      <a:pt x="122" y="105"/>
                    </a:lnTo>
                    <a:lnTo>
                      <a:pt x="116" y="105"/>
                    </a:lnTo>
                    <a:lnTo>
                      <a:pt x="111" y="103"/>
                    </a:lnTo>
                    <a:lnTo>
                      <a:pt x="106" y="102"/>
                    </a:lnTo>
                    <a:lnTo>
                      <a:pt x="102" y="99"/>
                    </a:lnTo>
                    <a:lnTo>
                      <a:pt x="96" y="97"/>
                    </a:lnTo>
                    <a:lnTo>
                      <a:pt x="86" y="89"/>
                    </a:lnTo>
                    <a:lnTo>
                      <a:pt x="75" y="77"/>
                    </a:lnTo>
                    <a:lnTo>
                      <a:pt x="63" y="62"/>
                    </a:lnTo>
                    <a:lnTo>
                      <a:pt x="52" y="45"/>
                    </a:lnTo>
                    <a:lnTo>
                      <a:pt x="42" y="25"/>
                    </a:lnTo>
                    <a:lnTo>
                      <a:pt x="32" y="2"/>
                    </a:lnTo>
                    <a:lnTo>
                      <a:pt x="0" y="16"/>
                    </a:lnTo>
                    <a:lnTo>
                      <a:pt x="11" y="41"/>
                    </a:lnTo>
                    <a:lnTo>
                      <a:pt x="23" y="62"/>
                    </a:lnTo>
                    <a:lnTo>
                      <a:pt x="35" y="82"/>
                    </a:lnTo>
                    <a:lnTo>
                      <a:pt x="48" y="99"/>
                    </a:lnTo>
                    <a:lnTo>
                      <a:pt x="62" y="114"/>
                    </a:lnTo>
                    <a:lnTo>
                      <a:pt x="76" y="126"/>
                    </a:lnTo>
                    <a:lnTo>
                      <a:pt x="86" y="131"/>
                    </a:lnTo>
                    <a:lnTo>
                      <a:pt x="94" y="134"/>
                    </a:lnTo>
                    <a:lnTo>
                      <a:pt x="103" y="138"/>
                    </a:lnTo>
                    <a:lnTo>
                      <a:pt x="112" y="139"/>
                    </a:lnTo>
                    <a:lnTo>
                      <a:pt x="122" y="139"/>
                    </a:lnTo>
                    <a:lnTo>
                      <a:pt x="131" y="139"/>
                    </a:lnTo>
                    <a:lnTo>
                      <a:pt x="140" y="137"/>
                    </a:lnTo>
                    <a:lnTo>
                      <a:pt x="150" y="134"/>
                    </a:lnTo>
                    <a:lnTo>
                      <a:pt x="159" y="130"/>
                    </a:lnTo>
                    <a:lnTo>
                      <a:pt x="168" y="126"/>
                    </a:lnTo>
                    <a:lnTo>
                      <a:pt x="178" y="119"/>
                    </a:lnTo>
                    <a:lnTo>
                      <a:pt x="187" y="113"/>
                    </a:lnTo>
                    <a:lnTo>
                      <a:pt x="206" y="95"/>
                    </a:lnTo>
                    <a:lnTo>
                      <a:pt x="224" y="74"/>
                    </a:lnTo>
                    <a:lnTo>
                      <a:pt x="243" y="49"/>
                    </a:lnTo>
                    <a:lnTo>
                      <a:pt x="263" y="18"/>
                    </a:lnTo>
                    <a:lnTo>
                      <a:pt x="263" y="18"/>
                    </a:lnTo>
                    <a:lnTo>
                      <a:pt x="234" y="0"/>
                    </a:lnTo>
                    <a:lnTo>
                      <a:pt x="234" y="0"/>
                    </a:lnTo>
                    <a:lnTo>
                      <a:pt x="234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75" name="Freeform 347"/>
              <p:cNvSpPr>
                <a:spLocks/>
              </p:cNvSpPr>
              <p:nvPr/>
            </p:nvSpPr>
            <p:spPr bwMode="auto">
              <a:xfrm>
                <a:off x="1274" y="3319"/>
                <a:ext cx="72" cy="35"/>
              </a:xfrm>
              <a:custGeom>
                <a:avLst/>
                <a:gdLst>
                  <a:gd name="T0" fmla="*/ 290 w 290"/>
                  <a:gd name="T1" fmla="*/ 123 h 140"/>
                  <a:gd name="T2" fmla="*/ 290 w 290"/>
                  <a:gd name="T3" fmla="*/ 123 h 140"/>
                  <a:gd name="T4" fmla="*/ 273 w 290"/>
                  <a:gd name="T5" fmla="*/ 94 h 140"/>
                  <a:gd name="T6" fmla="*/ 255 w 290"/>
                  <a:gd name="T7" fmla="*/ 67 h 140"/>
                  <a:gd name="T8" fmla="*/ 247 w 290"/>
                  <a:gd name="T9" fmla="*/ 56 h 140"/>
                  <a:gd name="T10" fmla="*/ 238 w 290"/>
                  <a:gd name="T11" fmla="*/ 46 h 140"/>
                  <a:gd name="T12" fmla="*/ 230 w 290"/>
                  <a:gd name="T13" fmla="*/ 36 h 140"/>
                  <a:gd name="T14" fmla="*/ 221 w 290"/>
                  <a:gd name="T15" fmla="*/ 28 h 140"/>
                  <a:gd name="T16" fmla="*/ 211 w 290"/>
                  <a:gd name="T17" fmla="*/ 22 h 140"/>
                  <a:gd name="T18" fmla="*/ 202 w 290"/>
                  <a:gd name="T19" fmla="*/ 15 h 140"/>
                  <a:gd name="T20" fmla="*/ 193 w 290"/>
                  <a:gd name="T21" fmla="*/ 10 h 140"/>
                  <a:gd name="T22" fmla="*/ 182 w 290"/>
                  <a:gd name="T23" fmla="*/ 6 h 140"/>
                  <a:gd name="T24" fmla="*/ 173 w 290"/>
                  <a:gd name="T25" fmla="*/ 3 h 140"/>
                  <a:gd name="T26" fmla="*/ 162 w 290"/>
                  <a:gd name="T27" fmla="*/ 2 h 140"/>
                  <a:gd name="T28" fmla="*/ 153 w 290"/>
                  <a:gd name="T29" fmla="*/ 0 h 140"/>
                  <a:gd name="T30" fmla="*/ 142 w 290"/>
                  <a:gd name="T31" fmla="*/ 2 h 140"/>
                  <a:gd name="T32" fmla="*/ 133 w 290"/>
                  <a:gd name="T33" fmla="*/ 3 h 140"/>
                  <a:gd name="T34" fmla="*/ 122 w 290"/>
                  <a:gd name="T35" fmla="*/ 6 h 140"/>
                  <a:gd name="T36" fmla="*/ 113 w 290"/>
                  <a:gd name="T37" fmla="*/ 10 h 140"/>
                  <a:gd name="T38" fmla="*/ 103 w 290"/>
                  <a:gd name="T39" fmla="*/ 14 h 140"/>
                  <a:gd name="T40" fmla="*/ 85 w 290"/>
                  <a:gd name="T41" fmla="*/ 24 h 140"/>
                  <a:gd name="T42" fmla="*/ 67 w 290"/>
                  <a:gd name="T43" fmla="*/ 39 h 140"/>
                  <a:gd name="T44" fmla="*/ 50 w 290"/>
                  <a:gd name="T45" fmla="*/ 56 h 140"/>
                  <a:gd name="T46" fmla="*/ 33 w 290"/>
                  <a:gd name="T47" fmla="*/ 76 h 140"/>
                  <a:gd name="T48" fmla="*/ 17 w 290"/>
                  <a:gd name="T49" fmla="*/ 98 h 140"/>
                  <a:gd name="T50" fmla="*/ 0 w 290"/>
                  <a:gd name="T51" fmla="*/ 122 h 140"/>
                  <a:gd name="T52" fmla="*/ 29 w 290"/>
                  <a:gd name="T53" fmla="*/ 140 h 140"/>
                  <a:gd name="T54" fmla="*/ 45 w 290"/>
                  <a:gd name="T55" fmla="*/ 118 h 140"/>
                  <a:gd name="T56" fmla="*/ 61 w 290"/>
                  <a:gd name="T57" fmla="*/ 98 h 140"/>
                  <a:gd name="T58" fmla="*/ 75 w 290"/>
                  <a:gd name="T59" fmla="*/ 80 h 140"/>
                  <a:gd name="T60" fmla="*/ 91 w 290"/>
                  <a:gd name="T61" fmla="*/ 66 h 140"/>
                  <a:gd name="T62" fmla="*/ 106 w 290"/>
                  <a:gd name="T63" fmla="*/ 54 h 140"/>
                  <a:gd name="T64" fmla="*/ 121 w 290"/>
                  <a:gd name="T65" fmla="*/ 44 h 140"/>
                  <a:gd name="T66" fmla="*/ 126 w 290"/>
                  <a:gd name="T67" fmla="*/ 42 h 140"/>
                  <a:gd name="T68" fmla="*/ 133 w 290"/>
                  <a:gd name="T69" fmla="*/ 39 h 140"/>
                  <a:gd name="T70" fmla="*/ 139 w 290"/>
                  <a:gd name="T71" fmla="*/ 36 h 140"/>
                  <a:gd name="T72" fmla="*/ 146 w 290"/>
                  <a:gd name="T73" fmla="*/ 36 h 140"/>
                  <a:gd name="T74" fmla="*/ 153 w 290"/>
                  <a:gd name="T75" fmla="*/ 35 h 140"/>
                  <a:gd name="T76" fmla="*/ 158 w 290"/>
                  <a:gd name="T77" fmla="*/ 36 h 140"/>
                  <a:gd name="T78" fmla="*/ 165 w 290"/>
                  <a:gd name="T79" fmla="*/ 38 h 140"/>
                  <a:gd name="T80" fmla="*/ 171 w 290"/>
                  <a:gd name="T81" fmla="*/ 39 h 140"/>
                  <a:gd name="T82" fmla="*/ 178 w 290"/>
                  <a:gd name="T83" fmla="*/ 42 h 140"/>
                  <a:gd name="T84" fmla="*/ 185 w 290"/>
                  <a:gd name="T85" fmla="*/ 44 h 140"/>
                  <a:gd name="T86" fmla="*/ 191 w 290"/>
                  <a:gd name="T87" fmla="*/ 50 h 140"/>
                  <a:gd name="T88" fmla="*/ 198 w 290"/>
                  <a:gd name="T89" fmla="*/ 55 h 140"/>
                  <a:gd name="T90" fmla="*/ 205 w 290"/>
                  <a:gd name="T91" fmla="*/ 62 h 140"/>
                  <a:gd name="T92" fmla="*/ 213 w 290"/>
                  <a:gd name="T93" fmla="*/ 68 h 140"/>
                  <a:gd name="T94" fmla="*/ 221 w 290"/>
                  <a:gd name="T95" fmla="*/ 78 h 140"/>
                  <a:gd name="T96" fmla="*/ 227 w 290"/>
                  <a:gd name="T97" fmla="*/ 87 h 140"/>
                  <a:gd name="T98" fmla="*/ 243 w 290"/>
                  <a:gd name="T99" fmla="*/ 111 h 140"/>
                  <a:gd name="T100" fmla="*/ 259 w 290"/>
                  <a:gd name="T101" fmla="*/ 139 h 140"/>
                  <a:gd name="T102" fmla="*/ 259 w 290"/>
                  <a:gd name="T103" fmla="*/ 140 h 140"/>
                  <a:gd name="T104" fmla="*/ 259 w 290"/>
                  <a:gd name="T105" fmla="*/ 139 h 140"/>
                  <a:gd name="T106" fmla="*/ 259 w 290"/>
                  <a:gd name="T107" fmla="*/ 139 h 140"/>
                  <a:gd name="T108" fmla="*/ 259 w 290"/>
                  <a:gd name="T109" fmla="*/ 140 h 140"/>
                  <a:gd name="T110" fmla="*/ 290 w 290"/>
                  <a:gd name="T111" fmla="*/ 123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0" h="140">
                    <a:moveTo>
                      <a:pt x="290" y="123"/>
                    </a:moveTo>
                    <a:lnTo>
                      <a:pt x="290" y="123"/>
                    </a:lnTo>
                    <a:lnTo>
                      <a:pt x="273" y="94"/>
                    </a:lnTo>
                    <a:lnTo>
                      <a:pt x="255" y="67"/>
                    </a:lnTo>
                    <a:lnTo>
                      <a:pt x="247" y="56"/>
                    </a:lnTo>
                    <a:lnTo>
                      <a:pt x="238" y="46"/>
                    </a:lnTo>
                    <a:lnTo>
                      <a:pt x="230" y="36"/>
                    </a:lnTo>
                    <a:lnTo>
                      <a:pt x="221" y="28"/>
                    </a:lnTo>
                    <a:lnTo>
                      <a:pt x="211" y="22"/>
                    </a:lnTo>
                    <a:lnTo>
                      <a:pt x="202" y="15"/>
                    </a:lnTo>
                    <a:lnTo>
                      <a:pt x="193" y="10"/>
                    </a:lnTo>
                    <a:lnTo>
                      <a:pt x="182" y="6"/>
                    </a:lnTo>
                    <a:lnTo>
                      <a:pt x="173" y="3"/>
                    </a:lnTo>
                    <a:lnTo>
                      <a:pt x="162" y="2"/>
                    </a:lnTo>
                    <a:lnTo>
                      <a:pt x="153" y="0"/>
                    </a:lnTo>
                    <a:lnTo>
                      <a:pt x="142" y="2"/>
                    </a:lnTo>
                    <a:lnTo>
                      <a:pt x="133" y="3"/>
                    </a:lnTo>
                    <a:lnTo>
                      <a:pt x="122" y="6"/>
                    </a:lnTo>
                    <a:lnTo>
                      <a:pt x="113" y="10"/>
                    </a:lnTo>
                    <a:lnTo>
                      <a:pt x="103" y="14"/>
                    </a:lnTo>
                    <a:lnTo>
                      <a:pt x="85" y="24"/>
                    </a:lnTo>
                    <a:lnTo>
                      <a:pt x="67" y="39"/>
                    </a:lnTo>
                    <a:lnTo>
                      <a:pt x="50" y="56"/>
                    </a:lnTo>
                    <a:lnTo>
                      <a:pt x="33" y="76"/>
                    </a:lnTo>
                    <a:lnTo>
                      <a:pt x="17" y="98"/>
                    </a:lnTo>
                    <a:lnTo>
                      <a:pt x="0" y="122"/>
                    </a:lnTo>
                    <a:lnTo>
                      <a:pt x="29" y="140"/>
                    </a:lnTo>
                    <a:lnTo>
                      <a:pt x="45" y="118"/>
                    </a:lnTo>
                    <a:lnTo>
                      <a:pt x="61" y="98"/>
                    </a:lnTo>
                    <a:lnTo>
                      <a:pt x="75" y="80"/>
                    </a:lnTo>
                    <a:lnTo>
                      <a:pt x="91" y="66"/>
                    </a:lnTo>
                    <a:lnTo>
                      <a:pt x="106" y="54"/>
                    </a:lnTo>
                    <a:lnTo>
                      <a:pt x="121" y="44"/>
                    </a:lnTo>
                    <a:lnTo>
                      <a:pt x="126" y="42"/>
                    </a:lnTo>
                    <a:lnTo>
                      <a:pt x="133" y="39"/>
                    </a:lnTo>
                    <a:lnTo>
                      <a:pt x="139" y="36"/>
                    </a:lnTo>
                    <a:lnTo>
                      <a:pt x="146" y="36"/>
                    </a:lnTo>
                    <a:lnTo>
                      <a:pt x="153" y="35"/>
                    </a:lnTo>
                    <a:lnTo>
                      <a:pt x="158" y="36"/>
                    </a:lnTo>
                    <a:lnTo>
                      <a:pt x="165" y="38"/>
                    </a:lnTo>
                    <a:lnTo>
                      <a:pt x="171" y="39"/>
                    </a:lnTo>
                    <a:lnTo>
                      <a:pt x="178" y="42"/>
                    </a:lnTo>
                    <a:lnTo>
                      <a:pt x="185" y="44"/>
                    </a:lnTo>
                    <a:lnTo>
                      <a:pt x="191" y="50"/>
                    </a:lnTo>
                    <a:lnTo>
                      <a:pt x="198" y="55"/>
                    </a:lnTo>
                    <a:lnTo>
                      <a:pt x="205" y="62"/>
                    </a:lnTo>
                    <a:lnTo>
                      <a:pt x="213" y="68"/>
                    </a:lnTo>
                    <a:lnTo>
                      <a:pt x="221" y="78"/>
                    </a:lnTo>
                    <a:lnTo>
                      <a:pt x="227" y="87"/>
                    </a:lnTo>
                    <a:lnTo>
                      <a:pt x="243" y="111"/>
                    </a:lnTo>
                    <a:lnTo>
                      <a:pt x="259" y="139"/>
                    </a:lnTo>
                    <a:lnTo>
                      <a:pt x="259" y="140"/>
                    </a:lnTo>
                    <a:lnTo>
                      <a:pt x="259" y="139"/>
                    </a:lnTo>
                    <a:lnTo>
                      <a:pt x="259" y="139"/>
                    </a:lnTo>
                    <a:lnTo>
                      <a:pt x="259" y="140"/>
                    </a:lnTo>
                    <a:lnTo>
                      <a:pt x="290" y="123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76" name="Freeform 348"/>
              <p:cNvSpPr>
                <a:spLocks/>
              </p:cNvSpPr>
              <p:nvPr/>
            </p:nvSpPr>
            <p:spPr bwMode="auto">
              <a:xfrm>
                <a:off x="1339" y="3347"/>
                <a:ext cx="67" cy="36"/>
              </a:xfrm>
              <a:custGeom>
                <a:avLst/>
                <a:gdLst>
                  <a:gd name="T0" fmla="*/ 255 w 269"/>
                  <a:gd name="T1" fmla="*/ 0 h 142"/>
                  <a:gd name="T2" fmla="*/ 239 w 269"/>
                  <a:gd name="T3" fmla="*/ 9 h 142"/>
                  <a:gd name="T4" fmla="*/ 225 w 269"/>
                  <a:gd name="T5" fmla="*/ 33 h 142"/>
                  <a:gd name="T6" fmla="*/ 211 w 269"/>
                  <a:gd name="T7" fmla="*/ 54 h 142"/>
                  <a:gd name="T8" fmla="*/ 196 w 269"/>
                  <a:gd name="T9" fmla="*/ 72 h 142"/>
                  <a:gd name="T10" fmla="*/ 183 w 269"/>
                  <a:gd name="T11" fmla="*/ 86 h 142"/>
                  <a:gd name="T12" fmla="*/ 176 w 269"/>
                  <a:gd name="T13" fmla="*/ 91 h 142"/>
                  <a:gd name="T14" fmla="*/ 169 w 269"/>
                  <a:gd name="T15" fmla="*/ 95 h 142"/>
                  <a:gd name="T16" fmla="*/ 164 w 269"/>
                  <a:gd name="T17" fmla="*/ 99 h 142"/>
                  <a:gd name="T18" fmla="*/ 157 w 269"/>
                  <a:gd name="T19" fmla="*/ 102 h 142"/>
                  <a:gd name="T20" fmla="*/ 152 w 269"/>
                  <a:gd name="T21" fmla="*/ 105 h 142"/>
                  <a:gd name="T22" fmla="*/ 145 w 269"/>
                  <a:gd name="T23" fmla="*/ 106 h 142"/>
                  <a:gd name="T24" fmla="*/ 140 w 269"/>
                  <a:gd name="T25" fmla="*/ 107 h 142"/>
                  <a:gd name="T26" fmla="*/ 135 w 269"/>
                  <a:gd name="T27" fmla="*/ 107 h 142"/>
                  <a:gd name="T28" fmla="*/ 129 w 269"/>
                  <a:gd name="T29" fmla="*/ 107 h 142"/>
                  <a:gd name="T30" fmla="*/ 124 w 269"/>
                  <a:gd name="T31" fmla="*/ 106 h 142"/>
                  <a:gd name="T32" fmla="*/ 117 w 269"/>
                  <a:gd name="T33" fmla="*/ 105 h 142"/>
                  <a:gd name="T34" fmla="*/ 112 w 269"/>
                  <a:gd name="T35" fmla="*/ 102 h 142"/>
                  <a:gd name="T36" fmla="*/ 105 w 269"/>
                  <a:gd name="T37" fmla="*/ 99 h 142"/>
                  <a:gd name="T38" fmla="*/ 100 w 269"/>
                  <a:gd name="T39" fmla="*/ 95 h 142"/>
                  <a:gd name="T40" fmla="*/ 94 w 269"/>
                  <a:gd name="T41" fmla="*/ 91 h 142"/>
                  <a:gd name="T42" fmla="*/ 87 w 269"/>
                  <a:gd name="T43" fmla="*/ 86 h 142"/>
                  <a:gd name="T44" fmla="*/ 74 w 269"/>
                  <a:gd name="T45" fmla="*/ 72 h 142"/>
                  <a:gd name="T46" fmla="*/ 59 w 269"/>
                  <a:gd name="T47" fmla="*/ 54 h 142"/>
                  <a:gd name="T48" fmla="*/ 44 w 269"/>
                  <a:gd name="T49" fmla="*/ 33 h 142"/>
                  <a:gd name="T50" fmla="*/ 31 w 269"/>
                  <a:gd name="T51" fmla="*/ 9 h 142"/>
                  <a:gd name="T52" fmla="*/ 0 w 269"/>
                  <a:gd name="T53" fmla="*/ 26 h 142"/>
                  <a:gd name="T54" fmla="*/ 15 w 269"/>
                  <a:gd name="T55" fmla="*/ 52 h 142"/>
                  <a:gd name="T56" fmla="*/ 31 w 269"/>
                  <a:gd name="T57" fmla="*/ 74 h 142"/>
                  <a:gd name="T58" fmla="*/ 47 w 269"/>
                  <a:gd name="T59" fmla="*/ 94 h 142"/>
                  <a:gd name="T60" fmla="*/ 63 w 269"/>
                  <a:gd name="T61" fmla="*/ 111 h 142"/>
                  <a:gd name="T62" fmla="*/ 72 w 269"/>
                  <a:gd name="T63" fmla="*/ 118 h 142"/>
                  <a:gd name="T64" fmla="*/ 80 w 269"/>
                  <a:gd name="T65" fmla="*/ 125 h 142"/>
                  <a:gd name="T66" fmla="*/ 90 w 269"/>
                  <a:gd name="T67" fmla="*/ 130 h 142"/>
                  <a:gd name="T68" fmla="*/ 98 w 269"/>
                  <a:gd name="T69" fmla="*/ 134 h 142"/>
                  <a:gd name="T70" fmla="*/ 107 w 269"/>
                  <a:gd name="T71" fmla="*/ 138 h 142"/>
                  <a:gd name="T72" fmla="*/ 116 w 269"/>
                  <a:gd name="T73" fmla="*/ 141 h 142"/>
                  <a:gd name="T74" fmla="*/ 125 w 269"/>
                  <a:gd name="T75" fmla="*/ 142 h 142"/>
                  <a:gd name="T76" fmla="*/ 135 w 269"/>
                  <a:gd name="T77" fmla="*/ 142 h 142"/>
                  <a:gd name="T78" fmla="*/ 144 w 269"/>
                  <a:gd name="T79" fmla="*/ 142 h 142"/>
                  <a:gd name="T80" fmla="*/ 153 w 269"/>
                  <a:gd name="T81" fmla="*/ 141 h 142"/>
                  <a:gd name="T82" fmla="*/ 163 w 269"/>
                  <a:gd name="T83" fmla="*/ 138 h 142"/>
                  <a:gd name="T84" fmla="*/ 172 w 269"/>
                  <a:gd name="T85" fmla="*/ 134 h 142"/>
                  <a:gd name="T86" fmla="*/ 180 w 269"/>
                  <a:gd name="T87" fmla="*/ 130 h 142"/>
                  <a:gd name="T88" fmla="*/ 189 w 269"/>
                  <a:gd name="T89" fmla="*/ 125 h 142"/>
                  <a:gd name="T90" fmla="*/ 197 w 269"/>
                  <a:gd name="T91" fmla="*/ 118 h 142"/>
                  <a:gd name="T92" fmla="*/ 207 w 269"/>
                  <a:gd name="T93" fmla="*/ 111 h 142"/>
                  <a:gd name="T94" fmla="*/ 223 w 269"/>
                  <a:gd name="T95" fmla="*/ 94 h 142"/>
                  <a:gd name="T96" fmla="*/ 239 w 269"/>
                  <a:gd name="T97" fmla="*/ 76 h 142"/>
                  <a:gd name="T98" fmla="*/ 255 w 269"/>
                  <a:gd name="T99" fmla="*/ 52 h 142"/>
                  <a:gd name="T100" fmla="*/ 269 w 269"/>
                  <a:gd name="T101" fmla="*/ 26 h 142"/>
                  <a:gd name="T102" fmla="*/ 255 w 269"/>
                  <a:gd name="T103" fmla="*/ 34 h 142"/>
                  <a:gd name="T104" fmla="*/ 255 w 269"/>
                  <a:gd name="T105" fmla="*/ 0 h 142"/>
                  <a:gd name="T106" fmla="*/ 244 w 269"/>
                  <a:gd name="T107" fmla="*/ 0 h 142"/>
                  <a:gd name="T108" fmla="*/ 239 w 269"/>
                  <a:gd name="T109" fmla="*/ 9 h 142"/>
                  <a:gd name="T110" fmla="*/ 255 w 269"/>
                  <a:gd name="T111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69" h="142">
                    <a:moveTo>
                      <a:pt x="255" y="0"/>
                    </a:moveTo>
                    <a:lnTo>
                      <a:pt x="239" y="9"/>
                    </a:lnTo>
                    <a:lnTo>
                      <a:pt x="225" y="33"/>
                    </a:lnTo>
                    <a:lnTo>
                      <a:pt x="211" y="54"/>
                    </a:lnTo>
                    <a:lnTo>
                      <a:pt x="196" y="72"/>
                    </a:lnTo>
                    <a:lnTo>
                      <a:pt x="183" y="86"/>
                    </a:lnTo>
                    <a:lnTo>
                      <a:pt x="176" y="91"/>
                    </a:lnTo>
                    <a:lnTo>
                      <a:pt x="169" y="95"/>
                    </a:lnTo>
                    <a:lnTo>
                      <a:pt x="164" y="99"/>
                    </a:lnTo>
                    <a:lnTo>
                      <a:pt x="157" y="102"/>
                    </a:lnTo>
                    <a:lnTo>
                      <a:pt x="152" y="105"/>
                    </a:lnTo>
                    <a:lnTo>
                      <a:pt x="145" y="106"/>
                    </a:lnTo>
                    <a:lnTo>
                      <a:pt x="140" y="107"/>
                    </a:lnTo>
                    <a:lnTo>
                      <a:pt x="135" y="107"/>
                    </a:lnTo>
                    <a:lnTo>
                      <a:pt x="129" y="107"/>
                    </a:lnTo>
                    <a:lnTo>
                      <a:pt x="124" y="106"/>
                    </a:lnTo>
                    <a:lnTo>
                      <a:pt x="117" y="105"/>
                    </a:lnTo>
                    <a:lnTo>
                      <a:pt x="112" y="102"/>
                    </a:lnTo>
                    <a:lnTo>
                      <a:pt x="105" y="99"/>
                    </a:lnTo>
                    <a:lnTo>
                      <a:pt x="100" y="95"/>
                    </a:lnTo>
                    <a:lnTo>
                      <a:pt x="94" y="91"/>
                    </a:lnTo>
                    <a:lnTo>
                      <a:pt x="87" y="86"/>
                    </a:lnTo>
                    <a:lnTo>
                      <a:pt x="74" y="72"/>
                    </a:lnTo>
                    <a:lnTo>
                      <a:pt x="59" y="54"/>
                    </a:lnTo>
                    <a:lnTo>
                      <a:pt x="44" y="33"/>
                    </a:lnTo>
                    <a:lnTo>
                      <a:pt x="31" y="9"/>
                    </a:lnTo>
                    <a:lnTo>
                      <a:pt x="0" y="26"/>
                    </a:lnTo>
                    <a:lnTo>
                      <a:pt x="15" y="52"/>
                    </a:lnTo>
                    <a:lnTo>
                      <a:pt x="31" y="74"/>
                    </a:lnTo>
                    <a:lnTo>
                      <a:pt x="47" y="94"/>
                    </a:lnTo>
                    <a:lnTo>
                      <a:pt x="63" y="111"/>
                    </a:lnTo>
                    <a:lnTo>
                      <a:pt x="72" y="118"/>
                    </a:lnTo>
                    <a:lnTo>
                      <a:pt x="80" y="125"/>
                    </a:lnTo>
                    <a:lnTo>
                      <a:pt x="90" y="130"/>
                    </a:lnTo>
                    <a:lnTo>
                      <a:pt x="98" y="134"/>
                    </a:lnTo>
                    <a:lnTo>
                      <a:pt x="107" y="138"/>
                    </a:lnTo>
                    <a:lnTo>
                      <a:pt x="116" y="141"/>
                    </a:lnTo>
                    <a:lnTo>
                      <a:pt x="125" y="142"/>
                    </a:lnTo>
                    <a:lnTo>
                      <a:pt x="135" y="142"/>
                    </a:lnTo>
                    <a:lnTo>
                      <a:pt x="144" y="142"/>
                    </a:lnTo>
                    <a:lnTo>
                      <a:pt x="153" y="141"/>
                    </a:lnTo>
                    <a:lnTo>
                      <a:pt x="163" y="138"/>
                    </a:lnTo>
                    <a:lnTo>
                      <a:pt x="172" y="134"/>
                    </a:lnTo>
                    <a:lnTo>
                      <a:pt x="180" y="130"/>
                    </a:lnTo>
                    <a:lnTo>
                      <a:pt x="189" y="125"/>
                    </a:lnTo>
                    <a:lnTo>
                      <a:pt x="197" y="118"/>
                    </a:lnTo>
                    <a:lnTo>
                      <a:pt x="207" y="111"/>
                    </a:lnTo>
                    <a:lnTo>
                      <a:pt x="223" y="94"/>
                    </a:lnTo>
                    <a:lnTo>
                      <a:pt x="239" y="76"/>
                    </a:lnTo>
                    <a:lnTo>
                      <a:pt x="255" y="52"/>
                    </a:lnTo>
                    <a:lnTo>
                      <a:pt x="269" y="26"/>
                    </a:lnTo>
                    <a:lnTo>
                      <a:pt x="255" y="34"/>
                    </a:lnTo>
                    <a:lnTo>
                      <a:pt x="255" y="0"/>
                    </a:lnTo>
                    <a:lnTo>
                      <a:pt x="244" y="0"/>
                    </a:lnTo>
                    <a:lnTo>
                      <a:pt x="239" y="9"/>
                    </a:lnTo>
                    <a:lnTo>
                      <a:pt x="255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77" name="Rectangle 349"/>
              <p:cNvSpPr>
                <a:spLocks noChangeArrowheads="1"/>
              </p:cNvSpPr>
              <p:nvPr/>
            </p:nvSpPr>
            <p:spPr bwMode="auto">
              <a:xfrm>
                <a:off x="1402" y="3347"/>
                <a:ext cx="67" cy="9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78" name="Freeform 350"/>
              <p:cNvSpPr>
                <a:spLocks/>
              </p:cNvSpPr>
              <p:nvPr/>
            </p:nvSpPr>
            <p:spPr bwMode="auto">
              <a:xfrm>
                <a:off x="1439" y="3325"/>
                <a:ext cx="39" cy="30"/>
              </a:xfrm>
              <a:custGeom>
                <a:avLst/>
                <a:gdLst>
                  <a:gd name="T0" fmla="*/ 155 w 155"/>
                  <a:gd name="T1" fmla="*/ 119 h 119"/>
                  <a:gd name="T2" fmla="*/ 155 w 155"/>
                  <a:gd name="T3" fmla="*/ 89 h 119"/>
                  <a:gd name="T4" fmla="*/ 18 w 155"/>
                  <a:gd name="T5" fmla="*/ 0 h 119"/>
                  <a:gd name="T6" fmla="*/ 0 w 155"/>
                  <a:gd name="T7" fmla="*/ 29 h 119"/>
                  <a:gd name="T8" fmla="*/ 137 w 155"/>
                  <a:gd name="T9" fmla="*/ 119 h 119"/>
                  <a:gd name="T10" fmla="*/ 137 w 155"/>
                  <a:gd name="T11" fmla="*/ 89 h 119"/>
                  <a:gd name="T12" fmla="*/ 155 w 155"/>
                  <a:gd name="T13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5" h="119">
                    <a:moveTo>
                      <a:pt x="155" y="119"/>
                    </a:moveTo>
                    <a:lnTo>
                      <a:pt x="155" y="89"/>
                    </a:lnTo>
                    <a:lnTo>
                      <a:pt x="18" y="0"/>
                    </a:lnTo>
                    <a:lnTo>
                      <a:pt x="0" y="29"/>
                    </a:lnTo>
                    <a:lnTo>
                      <a:pt x="137" y="119"/>
                    </a:lnTo>
                    <a:lnTo>
                      <a:pt x="137" y="89"/>
                    </a:lnTo>
                    <a:lnTo>
                      <a:pt x="155" y="11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79" name="Freeform 351"/>
              <p:cNvSpPr>
                <a:spLocks/>
              </p:cNvSpPr>
              <p:nvPr/>
            </p:nvSpPr>
            <p:spPr bwMode="auto">
              <a:xfrm>
                <a:off x="1478" y="3348"/>
                <a:ext cx="6" cy="7"/>
              </a:xfrm>
              <a:custGeom>
                <a:avLst/>
                <a:gdLst>
                  <a:gd name="T0" fmla="*/ 0 w 23"/>
                  <a:gd name="T1" fmla="*/ 30 h 30"/>
                  <a:gd name="T2" fmla="*/ 23 w 23"/>
                  <a:gd name="T3" fmla="*/ 15 h 30"/>
                  <a:gd name="T4" fmla="*/ 0 w 23"/>
                  <a:gd name="T5" fmla="*/ 0 h 30"/>
                  <a:gd name="T6" fmla="*/ 0 w 23"/>
                  <a:gd name="T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" h="30">
                    <a:moveTo>
                      <a:pt x="0" y="30"/>
                    </a:moveTo>
                    <a:lnTo>
                      <a:pt x="23" y="15"/>
                    </a:lnTo>
                    <a:lnTo>
                      <a:pt x="0" y="0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80" name="Freeform 352"/>
              <p:cNvSpPr>
                <a:spLocks/>
              </p:cNvSpPr>
              <p:nvPr/>
            </p:nvSpPr>
            <p:spPr bwMode="auto">
              <a:xfrm>
                <a:off x="1439" y="3348"/>
                <a:ext cx="39" cy="29"/>
              </a:xfrm>
              <a:custGeom>
                <a:avLst/>
                <a:gdLst>
                  <a:gd name="T0" fmla="*/ 9 w 155"/>
                  <a:gd name="T1" fmla="*/ 104 h 119"/>
                  <a:gd name="T2" fmla="*/ 18 w 155"/>
                  <a:gd name="T3" fmla="*/ 119 h 119"/>
                  <a:gd name="T4" fmla="*/ 155 w 155"/>
                  <a:gd name="T5" fmla="*/ 30 h 119"/>
                  <a:gd name="T6" fmla="*/ 137 w 155"/>
                  <a:gd name="T7" fmla="*/ 0 h 119"/>
                  <a:gd name="T8" fmla="*/ 0 w 155"/>
                  <a:gd name="T9" fmla="*/ 89 h 119"/>
                  <a:gd name="T10" fmla="*/ 9 w 155"/>
                  <a:gd name="T11" fmla="*/ 104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5" h="119">
                    <a:moveTo>
                      <a:pt x="9" y="104"/>
                    </a:moveTo>
                    <a:lnTo>
                      <a:pt x="18" y="119"/>
                    </a:lnTo>
                    <a:lnTo>
                      <a:pt x="155" y="30"/>
                    </a:lnTo>
                    <a:lnTo>
                      <a:pt x="137" y="0"/>
                    </a:lnTo>
                    <a:lnTo>
                      <a:pt x="0" y="89"/>
                    </a:lnTo>
                    <a:lnTo>
                      <a:pt x="9" y="10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81" name="Rectangle 353"/>
              <p:cNvSpPr>
                <a:spLocks noChangeArrowheads="1"/>
              </p:cNvSpPr>
              <p:nvPr/>
            </p:nvSpPr>
            <p:spPr bwMode="auto">
              <a:xfrm>
                <a:off x="1043" y="3644"/>
                <a:ext cx="450" cy="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>
                  <a:spcBef>
                    <a:spcPct val="20000"/>
                  </a:spcBef>
                </a:pPr>
                <a:r>
                  <a:rPr lang="cs-CZ" sz="1000" i="1">
                    <a:solidFill>
                      <a:srgbClr val="1F1A17"/>
                    </a:solidFill>
                  </a:rPr>
                  <a:t>channel stop</a:t>
                </a:r>
                <a:endParaRPr lang="cs-CZ" sz="1400"/>
              </a:p>
            </p:txBody>
          </p:sp>
          <p:sp>
            <p:nvSpPr>
              <p:cNvPr id="22882" name="Freeform 354"/>
              <p:cNvSpPr>
                <a:spLocks/>
              </p:cNvSpPr>
              <p:nvPr/>
            </p:nvSpPr>
            <p:spPr bwMode="auto">
              <a:xfrm>
                <a:off x="2120" y="2825"/>
                <a:ext cx="179" cy="791"/>
              </a:xfrm>
              <a:custGeom>
                <a:avLst/>
                <a:gdLst>
                  <a:gd name="T0" fmla="*/ 0 w 715"/>
                  <a:gd name="T1" fmla="*/ 0 h 3164"/>
                  <a:gd name="T2" fmla="*/ 715 w 715"/>
                  <a:gd name="T3" fmla="*/ 0 h 3164"/>
                  <a:gd name="T4" fmla="*/ 715 w 715"/>
                  <a:gd name="T5" fmla="*/ 179 h 3164"/>
                  <a:gd name="T6" fmla="*/ 153 w 715"/>
                  <a:gd name="T7" fmla="*/ 190 h 3164"/>
                  <a:gd name="T8" fmla="*/ 153 w 715"/>
                  <a:gd name="T9" fmla="*/ 2999 h 3164"/>
                  <a:gd name="T10" fmla="*/ 715 w 715"/>
                  <a:gd name="T11" fmla="*/ 2999 h 3164"/>
                  <a:gd name="T12" fmla="*/ 715 w 715"/>
                  <a:gd name="T13" fmla="*/ 3164 h 3164"/>
                  <a:gd name="T14" fmla="*/ 0 w 715"/>
                  <a:gd name="T15" fmla="*/ 3164 h 3164"/>
                  <a:gd name="T16" fmla="*/ 0 w 715"/>
                  <a:gd name="T17" fmla="*/ 0 h 3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5" h="3164">
                    <a:moveTo>
                      <a:pt x="0" y="0"/>
                    </a:moveTo>
                    <a:lnTo>
                      <a:pt x="715" y="0"/>
                    </a:lnTo>
                    <a:lnTo>
                      <a:pt x="715" y="179"/>
                    </a:lnTo>
                    <a:lnTo>
                      <a:pt x="153" y="190"/>
                    </a:lnTo>
                    <a:lnTo>
                      <a:pt x="153" y="2999"/>
                    </a:lnTo>
                    <a:lnTo>
                      <a:pt x="715" y="2999"/>
                    </a:lnTo>
                    <a:lnTo>
                      <a:pt x="715" y="3164"/>
                    </a:lnTo>
                    <a:lnTo>
                      <a:pt x="0" y="31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957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83" name="Freeform 355"/>
              <p:cNvSpPr>
                <a:spLocks/>
              </p:cNvSpPr>
              <p:nvPr/>
            </p:nvSpPr>
            <p:spPr bwMode="auto">
              <a:xfrm>
                <a:off x="2120" y="2825"/>
                <a:ext cx="179" cy="791"/>
              </a:xfrm>
              <a:custGeom>
                <a:avLst/>
                <a:gdLst>
                  <a:gd name="T0" fmla="*/ 0 w 715"/>
                  <a:gd name="T1" fmla="*/ 0 h 3164"/>
                  <a:gd name="T2" fmla="*/ 715 w 715"/>
                  <a:gd name="T3" fmla="*/ 0 h 3164"/>
                  <a:gd name="T4" fmla="*/ 715 w 715"/>
                  <a:gd name="T5" fmla="*/ 179 h 3164"/>
                  <a:gd name="T6" fmla="*/ 153 w 715"/>
                  <a:gd name="T7" fmla="*/ 190 h 3164"/>
                  <a:gd name="T8" fmla="*/ 153 w 715"/>
                  <a:gd name="T9" fmla="*/ 2999 h 3164"/>
                  <a:gd name="T10" fmla="*/ 715 w 715"/>
                  <a:gd name="T11" fmla="*/ 2999 h 3164"/>
                  <a:gd name="T12" fmla="*/ 715 w 715"/>
                  <a:gd name="T13" fmla="*/ 3164 h 3164"/>
                  <a:gd name="T14" fmla="*/ 0 w 715"/>
                  <a:gd name="T15" fmla="*/ 3164 h 3164"/>
                  <a:gd name="T16" fmla="*/ 0 w 715"/>
                  <a:gd name="T17" fmla="*/ 0 h 3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5" h="3164">
                    <a:moveTo>
                      <a:pt x="0" y="0"/>
                    </a:moveTo>
                    <a:lnTo>
                      <a:pt x="715" y="0"/>
                    </a:lnTo>
                    <a:lnTo>
                      <a:pt x="715" y="179"/>
                    </a:lnTo>
                    <a:lnTo>
                      <a:pt x="153" y="190"/>
                    </a:lnTo>
                    <a:lnTo>
                      <a:pt x="153" y="2999"/>
                    </a:lnTo>
                    <a:lnTo>
                      <a:pt x="715" y="2999"/>
                    </a:lnTo>
                    <a:lnTo>
                      <a:pt x="715" y="3164"/>
                    </a:lnTo>
                    <a:lnTo>
                      <a:pt x="0" y="316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3175">
                <a:solidFill>
                  <a:srgbClr val="1F1A1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84" name="Rectangle 356"/>
              <p:cNvSpPr>
                <a:spLocks noChangeArrowheads="1"/>
              </p:cNvSpPr>
              <p:nvPr/>
            </p:nvSpPr>
            <p:spPr bwMode="auto">
              <a:xfrm>
                <a:off x="2088" y="2825"/>
                <a:ext cx="30" cy="791"/>
              </a:xfrm>
              <a:prstGeom prst="rect">
                <a:avLst/>
              </a:prstGeom>
              <a:solidFill>
                <a:srgbClr val="DA25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85" name="Rectangle 357"/>
              <p:cNvSpPr>
                <a:spLocks noChangeArrowheads="1"/>
              </p:cNvSpPr>
              <p:nvPr/>
            </p:nvSpPr>
            <p:spPr bwMode="auto">
              <a:xfrm>
                <a:off x="2088" y="2825"/>
                <a:ext cx="30" cy="791"/>
              </a:xfrm>
              <a:prstGeom prst="rect">
                <a:avLst/>
              </a:prstGeom>
              <a:noFill/>
              <a:ln w="3175">
                <a:solidFill>
                  <a:srgbClr val="1F1A17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86" name="Rectangle 358"/>
              <p:cNvSpPr>
                <a:spLocks noChangeArrowheads="1"/>
              </p:cNvSpPr>
              <p:nvPr/>
            </p:nvSpPr>
            <p:spPr bwMode="auto">
              <a:xfrm>
                <a:off x="2072" y="2825"/>
                <a:ext cx="16" cy="791"/>
              </a:xfrm>
              <a:prstGeom prst="rect">
                <a:avLst/>
              </a:prstGeom>
              <a:solidFill>
                <a:srgbClr val="75C5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87" name="Rectangle 359"/>
              <p:cNvSpPr>
                <a:spLocks noChangeArrowheads="1"/>
              </p:cNvSpPr>
              <p:nvPr/>
            </p:nvSpPr>
            <p:spPr bwMode="auto">
              <a:xfrm>
                <a:off x="2072" y="2825"/>
                <a:ext cx="16" cy="791"/>
              </a:xfrm>
              <a:prstGeom prst="rect">
                <a:avLst/>
              </a:prstGeom>
              <a:noFill/>
              <a:ln w="3175">
                <a:solidFill>
                  <a:srgbClr val="1F1A17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88" name="Rectangle 360"/>
              <p:cNvSpPr>
                <a:spLocks noChangeArrowheads="1"/>
              </p:cNvSpPr>
              <p:nvPr/>
            </p:nvSpPr>
            <p:spPr bwMode="auto">
              <a:xfrm>
                <a:off x="2055" y="2860"/>
                <a:ext cx="17" cy="101"/>
              </a:xfrm>
              <a:prstGeom prst="rect">
                <a:avLst/>
              </a:prstGeom>
              <a:solidFill>
                <a:srgbClr val="0092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89" name="Rectangle 361"/>
              <p:cNvSpPr>
                <a:spLocks noChangeArrowheads="1"/>
              </p:cNvSpPr>
              <p:nvPr/>
            </p:nvSpPr>
            <p:spPr bwMode="auto">
              <a:xfrm>
                <a:off x="2055" y="2860"/>
                <a:ext cx="17" cy="101"/>
              </a:xfrm>
              <a:prstGeom prst="rect">
                <a:avLst/>
              </a:prstGeom>
              <a:noFill/>
              <a:ln w="3175">
                <a:solidFill>
                  <a:srgbClr val="1F1A17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90" name="Rectangle 362"/>
              <p:cNvSpPr>
                <a:spLocks noChangeArrowheads="1"/>
              </p:cNvSpPr>
              <p:nvPr/>
            </p:nvSpPr>
            <p:spPr bwMode="auto">
              <a:xfrm>
                <a:off x="2055" y="3016"/>
                <a:ext cx="17" cy="101"/>
              </a:xfrm>
              <a:prstGeom prst="rect">
                <a:avLst/>
              </a:prstGeom>
              <a:solidFill>
                <a:srgbClr val="0092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91" name="Rectangle 363"/>
              <p:cNvSpPr>
                <a:spLocks noChangeArrowheads="1"/>
              </p:cNvSpPr>
              <p:nvPr/>
            </p:nvSpPr>
            <p:spPr bwMode="auto">
              <a:xfrm>
                <a:off x="2055" y="3016"/>
                <a:ext cx="17" cy="101"/>
              </a:xfrm>
              <a:prstGeom prst="rect">
                <a:avLst/>
              </a:prstGeom>
              <a:noFill/>
              <a:ln w="3175">
                <a:solidFill>
                  <a:srgbClr val="1F1A17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92" name="Rectangle 364"/>
              <p:cNvSpPr>
                <a:spLocks noChangeArrowheads="1"/>
              </p:cNvSpPr>
              <p:nvPr/>
            </p:nvSpPr>
            <p:spPr bwMode="auto">
              <a:xfrm>
                <a:off x="2055" y="3172"/>
                <a:ext cx="17" cy="102"/>
              </a:xfrm>
              <a:prstGeom prst="rect">
                <a:avLst/>
              </a:prstGeom>
              <a:solidFill>
                <a:srgbClr val="0092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93" name="Rectangle 365"/>
              <p:cNvSpPr>
                <a:spLocks noChangeArrowheads="1"/>
              </p:cNvSpPr>
              <p:nvPr/>
            </p:nvSpPr>
            <p:spPr bwMode="auto">
              <a:xfrm>
                <a:off x="2055" y="3172"/>
                <a:ext cx="17" cy="102"/>
              </a:xfrm>
              <a:prstGeom prst="rect">
                <a:avLst/>
              </a:prstGeom>
              <a:noFill/>
              <a:ln w="3175">
                <a:solidFill>
                  <a:srgbClr val="1F1A17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94" name="Rectangle 366"/>
              <p:cNvSpPr>
                <a:spLocks noChangeArrowheads="1"/>
              </p:cNvSpPr>
              <p:nvPr/>
            </p:nvSpPr>
            <p:spPr bwMode="auto">
              <a:xfrm>
                <a:off x="2055" y="3328"/>
                <a:ext cx="17" cy="102"/>
              </a:xfrm>
              <a:prstGeom prst="rect">
                <a:avLst/>
              </a:prstGeom>
              <a:solidFill>
                <a:srgbClr val="0092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95" name="Rectangle 367"/>
              <p:cNvSpPr>
                <a:spLocks noChangeArrowheads="1"/>
              </p:cNvSpPr>
              <p:nvPr/>
            </p:nvSpPr>
            <p:spPr bwMode="auto">
              <a:xfrm>
                <a:off x="2055" y="3328"/>
                <a:ext cx="17" cy="102"/>
              </a:xfrm>
              <a:prstGeom prst="rect">
                <a:avLst/>
              </a:prstGeom>
              <a:noFill/>
              <a:ln w="3175">
                <a:solidFill>
                  <a:srgbClr val="1F1A17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96" name="Rectangle 368"/>
              <p:cNvSpPr>
                <a:spLocks noChangeArrowheads="1"/>
              </p:cNvSpPr>
              <p:nvPr/>
            </p:nvSpPr>
            <p:spPr bwMode="auto">
              <a:xfrm>
                <a:off x="2055" y="3484"/>
                <a:ext cx="17" cy="102"/>
              </a:xfrm>
              <a:prstGeom prst="rect">
                <a:avLst/>
              </a:prstGeom>
              <a:solidFill>
                <a:srgbClr val="0092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97" name="Rectangle 369"/>
              <p:cNvSpPr>
                <a:spLocks noChangeArrowheads="1"/>
              </p:cNvSpPr>
              <p:nvPr/>
            </p:nvSpPr>
            <p:spPr bwMode="auto">
              <a:xfrm>
                <a:off x="2055" y="3484"/>
                <a:ext cx="17" cy="102"/>
              </a:xfrm>
              <a:prstGeom prst="rect">
                <a:avLst/>
              </a:prstGeom>
              <a:noFill/>
              <a:ln w="3175">
                <a:solidFill>
                  <a:srgbClr val="1F1A17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898" name="Rectangle 370"/>
              <p:cNvSpPr>
                <a:spLocks noChangeArrowheads="1"/>
              </p:cNvSpPr>
              <p:nvPr/>
            </p:nvSpPr>
            <p:spPr bwMode="auto">
              <a:xfrm>
                <a:off x="2404" y="3423"/>
                <a:ext cx="319" cy="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>
                  <a:spcBef>
                    <a:spcPct val="20000"/>
                  </a:spcBef>
                </a:pPr>
                <a:r>
                  <a:rPr lang="cs-CZ" sz="1000">
                    <a:solidFill>
                      <a:srgbClr val="1F1A17"/>
                    </a:solidFill>
                  </a:rPr>
                  <a:t>incoming</a:t>
                </a:r>
                <a:endParaRPr lang="cs-CZ" sz="1400"/>
              </a:p>
            </p:txBody>
          </p:sp>
          <p:sp>
            <p:nvSpPr>
              <p:cNvPr id="22899" name="Rectangle 371"/>
              <p:cNvSpPr>
                <a:spLocks noChangeArrowheads="1"/>
              </p:cNvSpPr>
              <p:nvPr/>
            </p:nvSpPr>
            <p:spPr bwMode="auto">
              <a:xfrm>
                <a:off x="2403" y="3513"/>
                <a:ext cx="146" cy="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>
                  <a:spcBef>
                    <a:spcPct val="20000"/>
                  </a:spcBef>
                </a:pPr>
                <a:r>
                  <a:rPr lang="cs-CZ" sz="1000">
                    <a:solidFill>
                      <a:srgbClr val="1F1A17"/>
                    </a:solidFill>
                  </a:rPr>
                  <a:t>light</a:t>
                </a:r>
                <a:endParaRPr lang="cs-CZ" sz="1400"/>
              </a:p>
            </p:txBody>
          </p:sp>
          <p:sp>
            <p:nvSpPr>
              <p:cNvPr id="22900" name="Freeform 372"/>
              <p:cNvSpPr>
                <a:spLocks/>
              </p:cNvSpPr>
              <p:nvPr/>
            </p:nvSpPr>
            <p:spPr bwMode="auto">
              <a:xfrm>
                <a:off x="2619" y="3059"/>
                <a:ext cx="68" cy="35"/>
              </a:xfrm>
              <a:custGeom>
                <a:avLst/>
                <a:gdLst>
                  <a:gd name="T0" fmla="*/ 0 w 271"/>
                  <a:gd name="T1" fmla="*/ 18 h 140"/>
                  <a:gd name="T2" fmla="*/ 0 w 271"/>
                  <a:gd name="T3" fmla="*/ 19 h 140"/>
                  <a:gd name="T4" fmla="*/ 19 w 271"/>
                  <a:gd name="T5" fmla="*/ 46 h 140"/>
                  <a:gd name="T6" fmla="*/ 36 w 271"/>
                  <a:gd name="T7" fmla="*/ 69 h 140"/>
                  <a:gd name="T8" fmla="*/ 53 w 271"/>
                  <a:gd name="T9" fmla="*/ 89 h 140"/>
                  <a:gd name="T10" fmla="*/ 71 w 271"/>
                  <a:gd name="T11" fmla="*/ 107 h 140"/>
                  <a:gd name="T12" fmla="*/ 80 w 271"/>
                  <a:gd name="T13" fmla="*/ 115 h 140"/>
                  <a:gd name="T14" fmla="*/ 88 w 271"/>
                  <a:gd name="T15" fmla="*/ 120 h 140"/>
                  <a:gd name="T16" fmla="*/ 97 w 271"/>
                  <a:gd name="T17" fmla="*/ 127 h 140"/>
                  <a:gd name="T18" fmla="*/ 107 w 271"/>
                  <a:gd name="T19" fmla="*/ 131 h 140"/>
                  <a:gd name="T20" fmla="*/ 116 w 271"/>
                  <a:gd name="T21" fmla="*/ 135 h 140"/>
                  <a:gd name="T22" fmla="*/ 125 w 271"/>
                  <a:gd name="T23" fmla="*/ 137 h 140"/>
                  <a:gd name="T24" fmla="*/ 135 w 271"/>
                  <a:gd name="T25" fmla="*/ 139 h 140"/>
                  <a:gd name="T26" fmla="*/ 144 w 271"/>
                  <a:gd name="T27" fmla="*/ 140 h 140"/>
                  <a:gd name="T28" fmla="*/ 153 w 271"/>
                  <a:gd name="T29" fmla="*/ 139 h 140"/>
                  <a:gd name="T30" fmla="*/ 163 w 271"/>
                  <a:gd name="T31" fmla="*/ 137 h 140"/>
                  <a:gd name="T32" fmla="*/ 172 w 271"/>
                  <a:gd name="T33" fmla="*/ 135 h 140"/>
                  <a:gd name="T34" fmla="*/ 181 w 271"/>
                  <a:gd name="T35" fmla="*/ 131 h 140"/>
                  <a:gd name="T36" fmla="*/ 189 w 271"/>
                  <a:gd name="T37" fmla="*/ 125 h 140"/>
                  <a:gd name="T38" fmla="*/ 199 w 271"/>
                  <a:gd name="T39" fmla="*/ 120 h 140"/>
                  <a:gd name="T40" fmla="*/ 207 w 271"/>
                  <a:gd name="T41" fmla="*/ 113 h 140"/>
                  <a:gd name="T42" fmla="*/ 215 w 271"/>
                  <a:gd name="T43" fmla="*/ 105 h 140"/>
                  <a:gd name="T44" fmla="*/ 229 w 271"/>
                  <a:gd name="T45" fmla="*/ 88 h 140"/>
                  <a:gd name="T46" fmla="*/ 244 w 271"/>
                  <a:gd name="T47" fmla="*/ 68 h 140"/>
                  <a:gd name="T48" fmla="*/ 257 w 271"/>
                  <a:gd name="T49" fmla="*/ 44 h 140"/>
                  <a:gd name="T50" fmla="*/ 271 w 271"/>
                  <a:gd name="T51" fmla="*/ 16 h 140"/>
                  <a:gd name="T52" fmla="*/ 239 w 271"/>
                  <a:gd name="T53" fmla="*/ 3 h 140"/>
                  <a:gd name="T54" fmla="*/ 227 w 271"/>
                  <a:gd name="T55" fmla="*/ 28 h 140"/>
                  <a:gd name="T56" fmla="*/ 215 w 271"/>
                  <a:gd name="T57" fmla="*/ 49 h 140"/>
                  <a:gd name="T58" fmla="*/ 201 w 271"/>
                  <a:gd name="T59" fmla="*/ 68 h 140"/>
                  <a:gd name="T60" fmla="*/ 189 w 271"/>
                  <a:gd name="T61" fmla="*/ 83 h 140"/>
                  <a:gd name="T62" fmla="*/ 184 w 271"/>
                  <a:gd name="T63" fmla="*/ 88 h 140"/>
                  <a:gd name="T64" fmla="*/ 177 w 271"/>
                  <a:gd name="T65" fmla="*/ 92 h 140"/>
                  <a:gd name="T66" fmla="*/ 172 w 271"/>
                  <a:gd name="T67" fmla="*/ 96 h 140"/>
                  <a:gd name="T68" fmla="*/ 165 w 271"/>
                  <a:gd name="T69" fmla="*/ 99 h 140"/>
                  <a:gd name="T70" fmla="*/ 160 w 271"/>
                  <a:gd name="T71" fmla="*/ 101 h 140"/>
                  <a:gd name="T72" fmla="*/ 155 w 271"/>
                  <a:gd name="T73" fmla="*/ 103 h 140"/>
                  <a:gd name="T74" fmla="*/ 149 w 271"/>
                  <a:gd name="T75" fmla="*/ 104 h 140"/>
                  <a:gd name="T76" fmla="*/ 144 w 271"/>
                  <a:gd name="T77" fmla="*/ 104 h 140"/>
                  <a:gd name="T78" fmla="*/ 139 w 271"/>
                  <a:gd name="T79" fmla="*/ 104 h 140"/>
                  <a:gd name="T80" fmla="*/ 133 w 271"/>
                  <a:gd name="T81" fmla="*/ 103 h 140"/>
                  <a:gd name="T82" fmla="*/ 127 w 271"/>
                  <a:gd name="T83" fmla="*/ 101 h 140"/>
                  <a:gd name="T84" fmla="*/ 121 w 271"/>
                  <a:gd name="T85" fmla="*/ 99 h 140"/>
                  <a:gd name="T86" fmla="*/ 115 w 271"/>
                  <a:gd name="T87" fmla="*/ 96 h 140"/>
                  <a:gd name="T88" fmla="*/ 108 w 271"/>
                  <a:gd name="T89" fmla="*/ 92 h 140"/>
                  <a:gd name="T90" fmla="*/ 101 w 271"/>
                  <a:gd name="T91" fmla="*/ 87 h 140"/>
                  <a:gd name="T92" fmla="*/ 93 w 271"/>
                  <a:gd name="T93" fmla="*/ 81 h 140"/>
                  <a:gd name="T94" fmla="*/ 79 w 271"/>
                  <a:gd name="T95" fmla="*/ 67 h 140"/>
                  <a:gd name="T96" fmla="*/ 63 w 271"/>
                  <a:gd name="T97" fmla="*/ 48 h 140"/>
                  <a:gd name="T98" fmla="*/ 47 w 271"/>
                  <a:gd name="T99" fmla="*/ 26 h 140"/>
                  <a:gd name="T100" fmla="*/ 31 w 271"/>
                  <a:gd name="T101" fmla="*/ 0 h 140"/>
                  <a:gd name="T102" fmla="*/ 31 w 271"/>
                  <a:gd name="T103" fmla="*/ 2 h 140"/>
                  <a:gd name="T104" fmla="*/ 0 w 271"/>
                  <a:gd name="T105" fmla="*/ 18 h 140"/>
                  <a:gd name="T106" fmla="*/ 0 w 271"/>
                  <a:gd name="T107" fmla="*/ 18 h 140"/>
                  <a:gd name="T108" fmla="*/ 0 w 271"/>
                  <a:gd name="T109" fmla="*/ 19 h 140"/>
                  <a:gd name="T110" fmla="*/ 0 w 271"/>
                  <a:gd name="T111" fmla="*/ 18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71" h="140">
                    <a:moveTo>
                      <a:pt x="0" y="18"/>
                    </a:moveTo>
                    <a:lnTo>
                      <a:pt x="0" y="19"/>
                    </a:lnTo>
                    <a:lnTo>
                      <a:pt x="19" y="46"/>
                    </a:lnTo>
                    <a:lnTo>
                      <a:pt x="36" y="69"/>
                    </a:lnTo>
                    <a:lnTo>
                      <a:pt x="53" y="89"/>
                    </a:lnTo>
                    <a:lnTo>
                      <a:pt x="71" y="107"/>
                    </a:lnTo>
                    <a:lnTo>
                      <a:pt x="80" y="115"/>
                    </a:lnTo>
                    <a:lnTo>
                      <a:pt x="88" y="120"/>
                    </a:lnTo>
                    <a:lnTo>
                      <a:pt x="97" y="127"/>
                    </a:lnTo>
                    <a:lnTo>
                      <a:pt x="107" y="131"/>
                    </a:lnTo>
                    <a:lnTo>
                      <a:pt x="116" y="135"/>
                    </a:lnTo>
                    <a:lnTo>
                      <a:pt x="125" y="137"/>
                    </a:lnTo>
                    <a:lnTo>
                      <a:pt x="135" y="139"/>
                    </a:lnTo>
                    <a:lnTo>
                      <a:pt x="144" y="140"/>
                    </a:lnTo>
                    <a:lnTo>
                      <a:pt x="153" y="139"/>
                    </a:lnTo>
                    <a:lnTo>
                      <a:pt x="163" y="137"/>
                    </a:lnTo>
                    <a:lnTo>
                      <a:pt x="172" y="135"/>
                    </a:lnTo>
                    <a:lnTo>
                      <a:pt x="181" y="131"/>
                    </a:lnTo>
                    <a:lnTo>
                      <a:pt x="189" y="125"/>
                    </a:lnTo>
                    <a:lnTo>
                      <a:pt x="199" y="120"/>
                    </a:lnTo>
                    <a:lnTo>
                      <a:pt x="207" y="113"/>
                    </a:lnTo>
                    <a:lnTo>
                      <a:pt x="215" y="105"/>
                    </a:lnTo>
                    <a:lnTo>
                      <a:pt x="229" y="88"/>
                    </a:lnTo>
                    <a:lnTo>
                      <a:pt x="244" y="68"/>
                    </a:lnTo>
                    <a:lnTo>
                      <a:pt x="257" y="44"/>
                    </a:lnTo>
                    <a:lnTo>
                      <a:pt x="271" y="16"/>
                    </a:lnTo>
                    <a:lnTo>
                      <a:pt x="239" y="3"/>
                    </a:lnTo>
                    <a:lnTo>
                      <a:pt x="227" y="28"/>
                    </a:lnTo>
                    <a:lnTo>
                      <a:pt x="215" y="49"/>
                    </a:lnTo>
                    <a:lnTo>
                      <a:pt x="201" y="68"/>
                    </a:lnTo>
                    <a:lnTo>
                      <a:pt x="189" y="83"/>
                    </a:lnTo>
                    <a:lnTo>
                      <a:pt x="184" y="88"/>
                    </a:lnTo>
                    <a:lnTo>
                      <a:pt x="177" y="92"/>
                    </a:lnTo>
                    <a:lnTo>
                      <a:pt x="172" y="96"/>
                    </a:lnTo>
                    <a:lnTo>
                      <a:pt x="165" y="99"/>
                    </a:lnTo>
                    <a:lnTo>
                      <a:pt x="160" y="101"/>
                    </a:lnTo>
                    <a:lnTo>
                      <a:pt x="155" y="103"/>
                    </a:lnTo>
                    <a:lnTo>
                      <a:pt x="149" y="104"/>
                    </a:lnTo>
                    <a:lnTo>
                      <a:pt x="144" y="104"/>
                    </a:lnTo>
                    <a:lnTo>
                      <a:pt x="139" y="104"/>
                    </a:lnTo>
                    <a:lnTo>
                      <a:pt x="133" y="103"/>
                    </a:lnTo>
                    <a:lnTo>
                      <a:pt x="127" y="101"/>
                    </a:lnTo>
                    <a:lnTo>
                      <a:pt x="121" y="99"/>
                    </a:lnTo>
                    <a:lnTo>
                      <a:pt x="115" y="96"/>
                    </a:lnTo>
                    <a:lnTo>
                      <a:pt x="108" y="92"/>
                    </a:lnTo>
                    <a:lnTo>
                      <a:pt x="101" y="87"/>
                    </a:lnTo>
                    <a:lnTo>
                      <a:pt x="93" y="81"/>
                    </a:lnTo>
                    <a:lnTo>
                      <a:pt x="79" y="67"/>
                    </a:lnTo>
                    <a:lnTo>
                      <a:pt x="63" y="48"/>
                    </a:lnTo>
                    <a:lnTo>
                      <a:pt x="47" y="26"/>
                    </a:lnTo>
                    <a:lnTo>
                      <a:pt x="31" y="0"/>
                    </a:lnTo>
                    <a:lnTo>
                      <a:pt x="31" y="2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01" name="Freeform 373"/>
              <p:cNvSpPr>
                <a:spLocks/>
              </p:cNvSpPr>
              <p:nvPr/>
            </p:nvSpPr>
            <p:spPr bwMode="auto">
              <a:xfrm>
                <a:off x="2563" y="3029"/>
                <a:ext cx="64" cy="34"/>
              </a:xfrm>
              <a:custGeom>
                <a:avLst/>
                <a:gdLst>
                  <a:gd name="T0" fmla="*/ 32 w 257"/>
                  <a:gd name="T1" fmla="*/ 137 h 139"/>
                  <a:gd name="T2" fmla="*/ 32 w 257"/>
                  <a:gd name="T3" fmla="*/ 137 h 139"/>
                  <a:gd name="T4" fmla="*/ 44 w 257"/>
                  <a:gd name="T5" fmla="*/ 112 h 139"/>
                  <a:gd name="T6" fmla="*/ 57 w 257"/>
                  <a:gd name="T7" fmla="*/ 91 h 139"/>
                  <a:gd name="T8" fmla="*/ 69 w 257"/>
                  <a:gd name="T9" fmla="*/ 72 h 139"/>
                  <a:gd name="T10" fmla="*/ 82 w 257"/>
                  <a:gd name="T11" fmla="*/ 57 h 139"/>
                  <a:gd name="T12" fmla="*/ 88 w 257"/>
                  <a:gd name="T13" fmla="*/ 52 h 139"/>
                  <a:gd name="T14" fmla="*/ 93 w 257"/>
                  <a:gd name="T15" fmla="*/ 48 h 139"/>
                  <a:gd name="T16" fmla="*/ 98 w 257"/>
                  <a:gd name="T17" fmla="*/ 44 h 139"/>
                  <a:gd name="T18" fmla="*/ 104 w 257"/>
                  <a:gd name="T19" fmla="*/ 40 h 139"/>
                  <a:gd name="T20" fmla="*/ 109 w 257"/>
                  <a:gd name="T21" fmla="*/ 39 h 139"/>
                  <a:gd name="T22" fmla="*/ 114 w 257"/>
                  <a:gd name="T23" fmla="*/ 36 h 139"/>
                  <a:gd name="T24" fmla="*/ 120 w 257"/>
                  <a:gd name="T25" fmla="*/ 36 h 139"/>
                  <a:gd name="T26" fmla="*/ 125 w 257"/>
                  <a:gd name="T27" fmla="*/ 36 h 139"/>
                  <a:gd name="T28" fmla="*/ 129 w 257"/>
                  <a:gd name="T29" fmla="*/ 36 h 139"/>
                  <a:gd name="T30" fmla="*/ 134 w 257"/>
                  <a:gd name="T31" fmla="*/ 36 h 139"/>
                  <a:gd name="T32" fmla="*/ 140 w 257"/>
                  <a:gd name="T33" fmla="*/ 39 h 139"/>
                  <a:gd name="T34" fmla="*/ 145 w 257"/>
                  <a:gd name="T35" fmla="*/ 40 h 139"/>
                  <a:gd name="T36" fmla="*/ 152 w 257"/>
                  <a:gd name="T37" fmla="*/ 44 h 139"/>
                  <a:gd name="T38" fmla="*/ 157 w 257"/>
                  <a:gd name="T39" fmla="*/ 48 h 139"/>
                  <a:gd name="T40" fmla="*/ 164 w 257"/>
                  <a:gd name="T41" fmla="*/ 53 h 139"/>
                  <a:gd name="T42" fmla="*/ 169 w 257"/>
                  <a:gd name="T43" fmla="*/ 59 h 139"/>
                  <a:gd name="T44" fmla="*/ 184 w 257"/>
                  <a:gd name="T45" fmla="*/ 73 h 139"/>
                  <a:gd name="T46" fmla="*/ 197 w 257"/>
                  <a:gd name="T47" fmla="*/ 91 h 139"/>
                  <a:gd name="T48" fmla="*/ 211 w 257"/>
                  <a:gd name="T49" fmla="*/ 113 h 139"/>
                  <a:gd name="T50" fmla="*/ 226 w 257"/>
                  <a:gd name="T51" fmla="*/ 139 h 139"/>
                  <a:gd name="T52" fmla="*/ 257 w 257"/>
                  <a:gd name="T53" fmla="*/ 123 h 139"/>
                  <a:gd name="T54" fmla="*/ 241 w 257"/>
                  <a:gd name="T55" fmla="*/ 95 h 139"/>
                  <a:gd name="T56" fmla="*/ 226 w 257"/>
                  <a:gd name="T57" fmla="*/ 71 h 139"/>
                  <a:gd name="T58" fmla="*/ 210 w 257"/>
                  <a:gd name="T59" fmla="*/ 51 h 139"/>
                  <a:gd name="T60" fmla="*/ 194 w 257"/>
                  <a:gd name="T61" fmla="*/ 33 h 139"/>
                  <a:gd name="T62" fmla="*/ 186 w 257"/>
                  <a:gd name="T63" fmla="*/ 27 h 139"/>
                  <a:gd name="T64" fmla="*/ 177 w 257"/>
                  <a:gd name="T65" fmla="*/ 20 h 139"/>
                  <a:gd name="T66" fmla="*/ 169 w 257"/>
                  <a:gd name="T67" fmla="*/ 15 h 139"/>
                  <a:gd name="T68" fmla="*/ 161 w 257"/>
                  <a:gd name="T69" fmla="*/ 9 h 139"/>
                  <a:gd name="T70" fmla="*/ 152 w 257"/>
                  <a:gd name="T71" fmla="*/ 5 h 139"/>
                  <a:gd name="T72" fmla="*/ 142 w 257"/>
                  <a:gd name="T73" fmla="*/ 3 h 139"/>
                  <a:gd name="T74" fmla="*/ 133 w 257"/>
                  <a:gd name="T75" fmla="*/ 1 h 139"/>
                  <a:gd name="T76" fmla="*/ 125 w 257"/>
                  <a:gd name="T77" fmla="*/ 0 h 139"/>
                  <a:gd name="T78" fmla="*/ 116 w 257"/>
                  <a:gd name="T79" fmla="*/ 1 h 139"/>
                  <a:gd name="T80" fmla="*/ 106 w 257"/>
                  <a:gd name="T81" fmla="*/ 3 h 139"/>
                  <a:gd name="T82" fmla="*/ 97 w 257"/>
                  <a:gd name="T83" fmla="*/ 5 h 139"/>
                  <a:gd name="T84" fmla="*/ 89 w 257"/>
                  <a:gd name="T85" fmla="*/ 9 h 139"/>
                  <a:gd name="T86" fmla="*/ 80 w 257"/>
                  <a:gd name="T87" fmla="*/ 15 h 139"/>
                  <a:gd name="T88" fmla="*/ 72 w 257"/>
                  <a:gd name="T89" fmla="*/ 20 h 139"/>
                  <a:gd name="T90" fmla="*/ 64 w 257"/>
                  <a:gd name="T91" fmla="*/ 27 h 139"/>
                  <a:gd name="T92" fmla="*/ 56 w 257"/>
                  <a:gd name="T93" fmla="*/ 35 h 139"/>
                  <a:gd name="T94" fmla="*/ 42 w 257"/>
                  <a:gd name="T95" fmla="*/ 52 h 139"/>
                  <a:gd name="T96" fmla="*/ 28 w 257"/>
                  <a:gd name="T97" fmla="*/ 72 h 139"/>
                  <a:gd name="T98" fmla="*/ 13 w 257"/>
                  <a:gd name="T99" fmla="*/ 96 h 139"/>
                  <a:gd name="T100" fmla="*/ 0 w 257"/>
                  <a:gd name="T101" fmla="*/ 124 h 139"/>
                  <a:gd name="T102" fmla="*/ 0 w 257"/>
                  <a:gd name="T103" fmla="*/ 123 h 139"/>
                  <a:gd name="T104" fmla="*/ 32 w 257"/>
                  <a:gd name="T105" fmla="*/ 137 h 139"/>
                  <a:gd name="T106" fmla="*/ 32 w 257"/>
                  <a:gd name="T107" fmla="*/ 137 h 139"/>
                  <a:gd name="T108" fmla="*/ 32 w 257"/>
                  <a:gd name="T109" fmla="*/ 137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57" h="139">
                    <a:moveTo>
                      <a:pt x="32" y="137"/>
                    </a:moveTo>
                    <a:lnTo>
                      <a:pt x="32" y="137"/>
                    </a:lnTo>
                    <a:lnTo>
                      <a:pt x="44" y="112"/>
                    </a:lnTo>
                    <a:lnTo>
                      <a:pt x="57" y="91"/>
                    </a:lnTo>
                    <a:lnTo>
                      <a:pt x="69" y="72"/>
                    </a:lnTo>
                    <a:lnTo>
                      <a:pt x="82" y="57"/>
                    </a:lnTo>
                    <a:lnTo>
                      <a:pt x="88" y="52"/>
                    </a:lnTo>
                    <a:lnTo>
                      <a:pt x="93" y="48"/>
                    </a:lnTo>
                    <a:lnTo>
                      <a:pt x="98" y="44"/>
                    </a:lnTo>
                    <a:lnTo>
                      <a:pt x="104" y="40"/>
                    </a:lnTo>
                    <a:lnTo>
                      <a:pt x="109" y="39"/>
                    </a:lnTo>
                    <a:lnTo>
                      <a:pt x="114" y="36"/>
                    </a:lnTo>
                    <a:lnTo>
                      <a:pt x="120" y="36"/>
                    </a:lnTo>
                    <a:lnTo>
                      <a:pt x="125" y="36"/>
                    </a:lnTo>
                    <a:lnTo>
                      <a:pt x="129" y="36"/>
                    </a:lnTo>
                    <a:lnTo>
                      <a:pt x="134" y="36"/>
                    </a:lnTo>
                    <a:lnTo>
                      <a:pt x="140" y="39"/>
                    </a:lnTo>
                    <a:lnTo>
                      <a:pt x="145" y="40"/>
                    </a:lnTo>
                    <a:lnTo>
                      <a:pt x="152" y="44"/>
                    </a:lnTo>
                    <a:lnTo>
                      <a:pt x="157" y="48"/>
                    </a:lnTo>
                    <a:lnTo>
                      <a:pt x="164" y="53"/>
                    </a:lnTo>
                    <a:lnTo>
                      <a:pt x="169" y="59"/>
                    </a:lnTo>
                    <a:lnTo>
                      <a:pt x="184" y="73"/>
                    </a:lnTo>
                    <a:lnTo>
                      <a:pt x="197" y="91"/>
                    </a:lnTo>
                    <a:lnTo>
                      <a:pt x="211" y="113"/>
                    </a:lnTo>
                    <a:lnTo>
                      <a:pt x="226" y="139"/>
                    </a:lnTo>
                    <a:lnTo>
                      <a:pt x="257" y="123"/>
                    </a:lnTo>
                    <a:lnTo>
                      <a:pt x="241" y="95"/>
                    </a:lnTo>
                    <a:lnTo>
                      <a:pt x="226" y="71"/>
                    </a:lnTo>
                    <a:lnTo>
                      <a:pt x="210" y="51"/>
                    </a:lnTo>
                    <a:lnTo>
                      <a:pt x="194" y="33"/>
                    </a:lnTo>
                    <a:lnTo>
                      <a:pt x="186" y="27"/>
                    </a:lnTo>
                    <a:lnTo>
                      <a:pt x="177" y="20"/>
                    </a:lnTo>
                    <a:lnTo>
                      <a:pt x="169" y="15"/>
                    </a:lnTo>
                    <a:lnTo>
                      <a:pt x="161" y="9"/>
                    </a:lnTo>
                    <a:lnTo>
                      <a:pt x="152" y="5"/>
                    </a:lnTo>
                    <a:lnTo>
                      <a:pt x="142" y="3"/>
                    </a:lnTo>
                    <a:lnTo>
                      <a:pt x="133" y="1"/>
                    </a:lnTo>
                    <a:lnTo>
                      <a:pt x="125" y="0"/>
                    </a:lnTo>
                    <a:lnTo>
                      <a:pt x="116" y="1"/>
                    </a:lnTo>
                    <a:lnTo>
                      <a:pt x="106" y="3"/>
                    </a:lnTo>
                    <a:lnTo>
                      <a:pt x="97" y="5"/>
                    </a:lnTo>
                    <a:lnTo>
                      <a:pt x="89" y="9"/>
                    </a:lnTo>
                    <a:lnTo>
                      <a:pt x="80" y="15"/>
                    </a:lnTo>
                    <a:lnTo>
                      <a:pt x="72" y="20"/>
                    </a:lnTo>
                    <a:lnTo>
                      <a:pt x="64" y="27"/>
                    </a:lnTo>
                    <a:lnTo>
                      <a:pt x="56" y="35"/>
                    </a:lnTo>
                    <a:lnTo>
                      <a:pt x="42" y="52"/>
                    </a:lnTo>
                    <a:lnTo>
                      <a:pt x="28" y="72"/>
                    </a:lnTo>
                    <a:lnTo>
                      <a:pt x="13" y="96"/>
                    </a:lnTo>
                    <a:lnTo>
                      <a:pt x="0" y="124"/>
                    </a:lnTo>
                    <a:lnTo>
                      <a:pt x="0" y="123"/>
                    </a:lnTo>
                    <a:lnTo>
                      <a:pt x="32" y="137"/>
                    </a:lnTo>
                    <a:lnTo>
                      <a:pt x="32" y="137"/>
                    </a:lnTo>
                    <a:lnTo>
                      <a:pt x="32" y="13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02" name="Freeform 374"/>
              <p:cNvSpPr>
                <a:spLocks/>
              </p:cNvSpPr>
              <p:nvPr/>
            </p:nvSpPr>
            <p:spPr bwMode="auto">
              <a:xfrm>
                <a:off x="2505" y="3059"/>
                <a:ext cx="66" cy="35"/>
              </a:xfrm>
              <a:custGeom>
                <a:avLst/>
                <a:gdLst>
                  <a:gd name="T0" fmla="*/ 0 w 264"/>
                  <a:gd name="T1" fmla="*/ 18 h 140"/>
                  <a:gd name="T2" fmla="*/ 0 w 264"/>
                  <a:gd name="T3" fmla="*/ 19 h 140"/>
                  <a:gd name="T4" fmla="*/ 19 w 264"/>
                  <a:gd name="T5" fmla="*/ 48 h 140"/>
                  <a:gd name="T6" fmla="*/ 37 w 264"/>
                  <a:gd name="T7" fmla="*/ 73 h 140"/>
                  <a:gd name="T8" fmla="*/ 55 w 264"/>
                  <a:gd name="T9" fmla="*/ 95 h 140"/>
                  <a:gd name="T10" fmla="*/ 73 w 264"/>
                  <a:gd name="T11" fmla="*/ 112 h 140"/>
                  <a:gd name="T12" fmla="*/ 83 w 264"/>
                  <a:gd name="T13" fmla="*/ 120 h 140"/>
                  <a:gd name="T14" fmla="*/ 92 w 264"/>
                  <a:gd name="T15" fmla="*/ 125 h 140"/>
                  <a:gd name="T16" fmla="*/ 100 w 264"/>
                  <a:gd name="T17" fmla="*/ 131 h 140"/>
                  <a:gd name="T18" fmla="*/ 109 w 264"/>
                  <a:gd name="T19" fmla="*/ 135 h 140"/>
                  <a:gd name="T20" fmla="*/ 118 w 264"/>
                  <a:gd name="T21" fmla="*/ 137 h 140"/>
                  <a:gd name="T22" fmla="*/ 129 w 264"/>
                  <a:gd name="T23" fmla="*/ 139 h 140"/>
                  <a:gd name="T24" fmla="*/ 138 w 264"/>
                  <a:gd name="T25" fmla="*/ 140 h 140"/>
                  <a:gd name="T26" fmla="*/ 148 w 264"/>
                  <a:gd name="T27" fmla="*/ 139 h 140"/>
                  <a:gd name="T28" fmla="*/ 156 w 264"/>
                  <a:gd name="T29" fmla="*/ 137 h 140"/>
                  <a:gd name="T30" fmla="*/ 165 w 264"/>
                  <a:gd name="T31" fmla="*/ 135 h 140"/>
                  <a:gd name="T32" fmla="*/ 174 w 264"/>
                  <a:gd name="T33" fmla="*/ 131 h 140"/>
                  <a:gd name="T34" fmla="*/ 182 w 264"/>
                  <a:gd name="T35" fmla="*/ 125 h 140"/>
                  <a:gd name="T36" fmla="*/ 198 w 264"/>
                  <a:gd name="T37" fmla="*/ 115 h 140"/>
                  <a:gd name="T38" fmla="*/ 212 w 264"/>
                  <a:gd name="T39" fmla="*/ 100 h 140"/>
                  <a:gd name="T40" fmla="*/ 226 w 264"/>
                  <a:gd name="T41" fmla="*/ 83 h 140"/>
                  <a:gd name="T42" fmla="*/ 238 w 264"/>
                  <a:gd name="T43" fmla="*/ 63 h 140"/>
                  <a:gd name="T44" fmla="*/ 252 w 264"/>
                  <a:gd name="T45" fmla="*/ 42 h 140"/>
                  <a:gd name="T46" fmla="*/ 264 w 264"/>
                  <a:gd name="T47" fmla="*/ 16 h 140"/>
                  <a:gd name="T48" fmla="*/ 232 w 264"/>
                  <a:gd name="T49" fmla="*/ 2 h 140"/>
                  <a:gd name="T50" fmla="*/ 221 w 264"/>
                  <a:gd name="T51" fmla="*/ 26 h 140"/>
                  <a:gd name="T52" fmla="*/ 209 w 264"/>
                  <a:gd name="T53" fmla="*/ 46 h 140"/>
                  <a:gd name="T54" fmla="*/ 198 w 264"/>
                  <a:gd name="T55" fmla="*/ 63 h 140"/>
                  <a:gd name="T56" fmla="*/ 186 w 264"/>
                  <a:gd name="T57" fmla="*/ 77 h 140"/>
                  <a:gd name="T58" fmla="*/ 174 w 264"/>
                  <a:gd name="T59" fmla="*/ 88 h 140"/>
                  <a:gd name="T60" fmla="*/ 164 w 264"/>
                  <a:gd name="T61" fmla="*/ 97 h 140"/>
                  <a:gd name="T62" fmla="*/ 158 w 264"/>
                  <a:gd name="T63" fmla="*/ 100 h 140"/>
                  <a:gd name="T64" fmla="*/ 153 w 264"/>
                  <a:gd name="T65" fmla="*/ 103 h 140"/>
                  <a:gd name="T66" fmla="*/ 148 w 264"/>
                  <a:gd name="T67" fmla="*/ 104 h 140"/>
                  <a:gd name="T68" fmla="*/ 142 w 264"/>
                  <a:gd name="T69" fmla="*/ 105 h 140"/>
                  <a:gd name="T70" fmla="*/ 138 w 264"/>
                  <a:gd name="T71" fmla="*/ 105 h 140"/>
                  <a:gd name="T72" fmla="*/ 133 w 264"/>
                  <a:gd name="T73" fmla="*/ 105 h 140"/>
                  <a:gd name="T74" fmla="*/ 128 w 264"/>
                  <a:gd name="T75" fmla="*/ 104 h 140"/>
                  <a:gd name="T76" fmla="*/ 121 w 264"/>
                  <a:gd name="T77" fmla="*/ 101 h 140"/>
                  <a:gd name="T78" fmla="*/ 116 w 264"/>
                  <a:gd name="T79" fmla="*/ 100 h 140"/>
                  <a:gd name="T80" fmla="*/ 109 w 264"/>
                  <a:gd name="T81" fmla="*/ 96 h 140"/>
                  <a:gd name="T82" fmla="*/ 102 w 264"/>
                  <a:gd name="T83" fmla="*/ 92 h 140"/>
                  <a:gd name="T84" fmla="*/ 96 w 264"/>
                  <a:gd name="T85" fmla="*/ 87 h 140"/>
                  <a:gd name="T86" fmla="*/ 81 w 264"/>
                  <a:gd name="T87" fmla="*/ 72 h 140"/>
                  <a:gd name="T88" fmla="*/ 65 w 264"/>
                  <a:gd name="T89" fmla="*/ 52 h 140"/>
                  <a:gd name="T90" fmla="*/ 48 w 264"/>
                  <a:gd name="T91" fmla="*/ 30 h 140"/>
                  <a:gd name="T92" fmla="*/ 31 w 264"/>
                  <a:gd name="T93" fmla="*/ 0 h 140"/>
                  <a:gd name="T94" fmla="*/ 31 w 264"/>
                  <a:gd name="T95" fmla="*/ 2 h 140"/>
                  <a:gd name="T96" fmla="*/ 0 w 264"/>
                  <a:gd name="T97" fmla="*/ 18 h 140"/>
                  <a:gd name="T98" fmla="*/ 0 w 264"/>
                  <a:gd name="T99" fmla="*/ 18 h 140"/>
                  <a:gd name="T100" fmla="*/ 0 w 264"/>
                  <a:gd name="T101" fmla="*/ 19 h 140"/>
                  <a:gd name="T102" fmla="*/ 0 w 264"/>
                  <a:gd name="T103" fmla="*/ 18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64" h="140">
                    <a:moveTo>
                      <a:pt x="0" y="18"/>
                    </a:moveTo>
                    <a:lnTo>
                      <a:pt x="0" y="19"/>
                    </a:lnTo>
                    <a:lnTo>
                      <a:pt x="19" y="48"/>
                    </a:lnTo>
                    <a:lnTo>
                      <a:pt x="37" y="73"/>
                    </a:lnTo>
                    <a:lnTo>
                      <a:pt x="55" y="95"/>
                    </a:lnTo>
                    <a:lnTo>
                      <a:pt x="73" y="112"/>
                    </a:lnTo>
                    <a:lnTo>
                      <a:pt x="83" y="120"/>
                    </a:lnTo>
                    <a:lnTo>
                      <a:pt x="92" y="125"/>
                    </a:lnTo>
                    <a:lnTo>
                      <a:pt x="100" y="131"/>
                    </a:lnTo>
                    <a:lnTo>
                      <a:pt x="109" y="135"/>
                    </a:lnTo>
                    <a:lnTo>
                      <a:pt x="118" y="137"/>
                    </a:lnTo>
                    <a:lnTo>
                      <a:pt x="129" y="139"/>
                    </a:lnTo>
                    <a:lnTo>
                      <a:pt x="138" y="140"/>
                    </a:lnTo>
                    <a:lnTo>
                      <a:pt x="148" y="139"/>
                    </a:lnTo>
                    <a:lnTo>
                      <a:pt x="156" y="137"/>
                    </a:lnTo>
                    <a:lnTo>
                      <a:pt x="165" y="135"/>
                    </a:lnTo>
                    <a:lnTo>
                      <a:pt x="174" y="131"/>
                    </a:lnTo>
                    <a:lnTo>
                      <a:pt x="182" y="125"/>
                    </a:lnTo>
                    <a:lnTo>
                      <a:pt x="198" y="115"/>
                    </a:lnTo>
                    <a:lnTo>
                      <a:pt x="212" y="100"/>
                    </a:lnTo>
                    <a:lnTo>
                      <a:pt x="226" y="83"/>
                    </a:lnTo>
                    <a:lnTo>
                      <a:pt x="238" y="63"/>
                    </a:lnTo>
                    <a:lnTo>
                      <a:pt x="252" y="42"/>
                    </a:lnTo>
                    <a:lnTo>
                      <a:pt x="264" y="16"/>
                    </a:lnTo>
                    <a:lnTo>
                      <a:pt x="232" y="2"/>
                    </a:lnTo>
                    <a:lnTo>
                      <a:pt x="221" y="26"/>
                    </a:lnTo>
                    <a:lnTo>
                      <a:pt x="209" y="46"/>
                    </a:lnTo>
                    <a:lnTo>
                      <a:pt x="198" y="63"/>
                    </a:lnTo>
                    <a:lnTo>
                      <a:pt x="186" y="77"/>
                    </a:lnTo>
                    <a:lnTo>
                      <a:pt x="174" y="88"/>
                    </a:lnTo>
                    <a:lnTo>
                      <a:pt x="164" y="97"/>
                    </a:lnTo>
                    <a:lnTo>
                      <a:pt x="158" y="100"/>
                    </a:lnTo>
                    <a:lnTo>
                      <a:pt x="153" y="103"/>
                    </a:lnTo>
                    <a:lnTo>
                      <a:pt x="148" y="104"/>
                    </a:lnTo>
                    <a:lnTo>
                      <a:pt x="142" y="105"/>
                    </a:lnTo>
                    <a:lnTo>
                      <a:pt x="138" y="105"/>
                    </a:lnTo>
                    <a:lnTo>
                      <a:pt x="133" y="105"/>
                    </a:lnTo>
                    <a:lnTo>
                      <a:pt x="128" y="104"/>
                    </a:lnTo>
                    <a:lnTo>
                      <a:pt x="121" y="101"/>
                    </a:lnTo>
                    <a:lnTo>
                      <a:pt x="116" y="100"/>
                    </a:lnTo>
                    <a:lnTo>
                      <a:pt x="109" y="96"/>
                    </a:lnTo>
                    <a:lnTo>
                      <a:pt x="102" y="92"/>
                    </a:lnTo>
                    <a:lnTo>
                      <a:pt x="96" y="87"/>
                    </a:lnTo>
                    <a:lnTo>
                      <a:pt x="81" y="72"/>
                    </a:lnTo>
                    <a:lnTo>
                      <a:pt x="65" y="52"/>
                    </a:lnTo>
                    <a:lnTo>
                      <a:pt x="48" y="30"/>
                    </a:lnTo>
                    <a:lnTo>
                      <a:pt x="31" y="0"/>
                    </a:lnTo>
                    <a:lnTo>
                      <a:pt x="31" y="2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03" name="Freeform 375"/>
              <p:cNvSpPr>
                <a:spLocks/>
              </p:cNvSpPr>
              <p:nvPr/>
            </p:nvSpPr>
            <p:spPr bwMode="auto">
              <a:xfrm>
                <a:off x="2446" y="3029"/>
                <a:ext cx="66" cy="34"/>
              </a:xfrm>
              <a:custGeom>
                <a:avLst/>
                <a:gdLst>
                  <a:gd name="T0" fmla="*/ 32 w 264"/>
                  <a:gd name="T1" fmla="*/ 137 h 139"/>
                  <a:gd name="T2" fmla="*/ 32 w 264"/>
                  <a:gd name="T3" fmla="*/ 139 h 139"/>
                  <a:gd name="T4" fmla="*/ 45 w 264"/>
                  <a:gd name="T5" fmla="*/ 112 h 139"/>
                  <a:gd name="T6" fmla="*/ 57 w 264"/>
                  <a:gd name="T7" fmla="*/ 91 h 139"/>
                  <a:gd name="T8" fmla="*/ 70 w 264"/>
                  <a:gd name="T9" fmla="*/ 73 h 139"/>
                  <a:gd name="T10" fmla="*/ 84 w 264"/>
                  <a:gd name="T11" fmla="*/ 57 h 139"/>
                  <a:gd name="T12" fmla="*/ 89 w 264"/>
                  <a:gd name="T13" fmla="*/ 52 h 139"/>
                  <a:gd name="T14" fmla="*/ 96 w 264"/>
                  <a:gd name="T15" fmla="*/ 48 h 139"/>
                  <a:gd name="T16" fmla="*/ 101 w 264"/>
                  <a:gd name="T17" fmla="*/ 44 h 139"/>
                  <a:gd name="T18" fmla="*/ 106 w 264"/>
                  <a:gd name="T19" fmla="*/ 40 h 139"/>
                  <a:gd name="T20" fmla="*/ 112 w 264"/>
                  <a:gd name="T21" fmla="*/ 39 h 139"/>
                  <a:gd name="T22" fmla="*/ 117 w 264"/>
                  <a:gd name="T23" fmla="*/ 36 h 139"/>
                  <a:gd name="T24" fmla="*/ 122 w 264"/>
                  <a:gd name="T25" fmla="*/ 36 h 139"/>
                  <a:gd name="T26" fmla="*/ 128 w 264"/>
                  <a:gd name="T27" fmla="*/ 36 h 139"/>
                  <a:gd name="T28" fmla="*/ 133 w 264"/>
                  <a:gd name="T29" fmla="*/ 36 h 139"/>
                  <a:gd name="T30" fmla="*/ 138 w 264"/>
                  <a:gd name="T31" fmla="*/ 36 h 139"/>
                  <a:gd name="T32" fmla="*/ 144 w 264"/>
                  <a:gd name="T33" fmla="*/ 39 h 139"/>
                  <a:gd name="T34" fmla="*/ 149 w 264"/>
                  <a:gd name="T35" fmla="*/ 41 h 139"/>
                  <a:gd name="T36" fmla="*/ 156 w 264"/>
                  <a:gd name="T37" fmla="*/ 44 h 139"/>
                  <a:gd name="T38" fmla="*/ 162 w 264"/>
                  <a:gd name="T39" fmla="*/ 48 h 139"/>
                  <a:gd name="T40" fmla="*/ 169 w 264"/>
                  <a:gd name="T41" fmla="*/ 53 h 139"/>
                  <a:gd name="T42" fmla="*/ 174 w 264"/>
                  <a:gd name="T43" fmla="*/ 59 h 139"/>
                  <a:gd name="T44" fmla="*/ 189 w 264"/>
                  <a:gd name="T45" fmla="*/ 73 h 139"/>
                  <a:gd name="T46" fmla="*/ 204 w 264"/>
                  <a:gd name="T47" fmla="*/ 92 h 139"/>
                  <a:gd name="T48" fmla="*/ 218 w 264"/>
                  <a:gd name="T49" fmla="*/ 113 h 139"/>
                  <a:gd name="T50" fmla="*/ 233 w 264"/>
                  <a:gd name="T51" fmla="*/ 139 h 139"/>
                  <a:gd name="T52" fmla="*/ 264 w 264"/>
                  <a:gd name="T53" fmla="*/ 123 h 139"/>
                  <a:gd name="T54" fmla="*/ 248 w 264"/>
                  <a:gd name="T55" fmla="*/ 95 h 139"/>
                  <a:gd name="T56" fmla="*/ 232 w 264"/>
                  <a:gd name="T57" fmla="*/ 71 h 139"/>
                  <a:gd name="T58" fmla="*/ 216 w 264"/>
                  <a:gd name="T59" fmla="*/ 51 h 139"/>
                  <a:gd name="T60" fmla="*/ 200 w 264"/>
                  <a:gd name="T61" fmla="*/ 33 h 139"/>
                  <a:gd name="T62" fmla="*/ 190 w 264"/>
                  <a:gd name="T63" fmla="*/ 27 h 139"/>
                  <a:gd name="T64" fmla="*/ 182 w 264"/>
                  <a:gd name="T65" fmla="*/ 20 h 139"/>
                  <a:gd name="T66" fmla="*/ 173 w 264"/>
                  <a:gd name="T67" fmla="*/ 13 h 139"/>
                  <a:gd name="T68" fmla="*/ 165 w 264"/>
                  <a:gd name="T69" fmla="*/ 9 h 139"/>
                  <a:gd name="T70" fmla="*/ 156 w 264"/>
                  <a:gd name="T71" fmla="*/ 5 h 139"/>
                  <a:gd name="T72" fmla="*/ 146 w 264"/>
                  <a:gd name="T73" fmla="*/ 3 h 139"/>
                  <a:gd name="T74" fmla="*/ 137 w 264"/>
                  <a:gd name="T75" fmla="*/ 1 h 139"/>
                  <a:gd name="T76" fmla="*/ 128 w 264"/>
                  <a:gd name="T77" fmla="*/ 0 h 139"/>
                  <a:gd name="T78" fmla="*/ 118 w 264"/>
                  <a:gd name="T79" fmla="*/ 1 h 139"/>
                  <a:gd name="T80" fmla="*/ 109 w 264"/>
                  <a:gd name="T81" fmla="*/ 3 h 139"/>
                  <a:gd name="T82" fmla="*/ 100 w 264"/>
                  <a:gd name="T83" fmla="*/ 5 h 139"/>
                  <a:gd name="T84" fmla="*/ 92 w 264"/>
                  <a:gd name="T85" fmla="*/ 9 h 139"/>
                  <a:gd name="T86" fmla="*/ 82 w 264"/>
                  <a:gd name="T87" fmla="*/ 15 h 139"/>
                  <a:gd name="T88" fmla="*/ 74 w 264"/>
                  <a:gd name="T89" fmla="*/ 20 h 139"/>
                  <a:gd name="T90" fmla="*/ 66 w 264"/>
                  <a:gd name="T91" fmla="*/ 27 h 139"/>
                  <a:gd name="T92" fmla="*/ 58 w 264"/>
                  <a:gd name="T93" fmla="*/ 35 h 139"/>
                  <a:gd name="T94" fmla="*/ 42 w 264"/>
                  <a:gd name="T95" fmla="*/ 51 h 139"/>
                  <a:gd name="T96" fmla="*/ 29 w 264"/>
                  <a:gd name="T97" fmla="*/ 72 h 139"/>
                  <a:gd name="T98" fmla="*/ 14 w 264"/>
                  <a:gd name="T99" fmla="*/ 96 h 139"/>
                  <a:gd name="T100" fmla="*/ 0 w 264"/>
                  <a:gd name="T101" fmla="*/ 123 h 139"/>
                  <a:gd name="T102" fmla="*/ 0 w 264"/>
                  <a:gd name="T103" fmla="*/ 124 h 139"/>
                  <a:gd name="T104" fmla="*/ 0 w 264"/>
                  <a:gd name="T105" fmla="*/ 123 h 139"/>
                  <a:gd name="T106" fmla="*/ 0 w 264"/>
                  <a:gd name="T107" fmla="*/ 124 h 139"/>
                  <a:gd name="T108" fmla="*/ 0 w 264"/>
                  <a:gd name="T109" fmla="*/ 124 h 139"/>
                  <a:gd name="T110" fmla="*/ 32 w 264"/>
                  <a:gd name="T111" fmla="*/ 137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64" h="139">
                    <a:moveTo>
                      <a:pt x="32" y="137"/>
                    </a:moveTo>
                    <a:lnTo>
                      <a:pt x="32" y="139"/>
                    </a:lnTo>
                    <a:lnTo>
                      <a:pt x="45" y="112"/>
                    </a:lnTo>
                    <a:lnTo>
                      <a:pt x="57" y="91"/>
                    </a:lnTo>
                    <a:lnTo>
                      <a:pt x="70" y="73"/>
                    </a:lnTo>
                    <a:lnTo>
                      <a:pt x="84" y="57"/>
                    </a:lnTo>
                    <a:lnTo>
                      <a:pt x="89" y="52"/>
                    </a:lnTo>
                    <a:lnTo>
                      <a:pt x="96" y="48"/>
                    </a:lnTo>
                    <a:lnTo>
                      <a:pt x="101" y="44"/>
                    </a:lnTo>
                    <a:lnTo>
                      <a:pt x="106" y="40"/>
                    </a:lnTo>
                    <a:lnTo>
                      <a:pt x="112" y="39"/>
                    </a:lnTo>
                    <a:lnTo>
                      <a:pt x="117" y="36"/>
                    </a:lnTo>
                    <a:lnTo>
                      <a:pt x="122" y="36"/>
                    </a:lnTo>
                    <a:lnTo>
                      <a:pt x="128" y="36"/>
                    </a:lnTo>
                    <a:lnTo>
                      <a:pt x="133" y="36"/>
                    </a:lnTo>
                    <a:lnTo>
                      <a:pt x="138" y="36"/>
                    </a:lnTo>
                    <a:lnTo>
                      <a:pt x="144" y="39"/>
                    </a:lnTo>
                    <a:lnTo>
                      <a:pt x="149" y="41"/>
                    </a:lnTo>
                    <a:lnTo>
                      <a:pt x="156" y="44"/>
                    </a:lnTo>
                    <a:lnTo>
                      <a:pt x="162" y="48"/>
                    </a:lnTo>
                    <a:lnTo>
                      <a:pt x="169" y="53"/>
                    </a:lnTo>
                    <a:lnTo>
                      <a:pt x="174" y="59"/>
                    </a:lnTo>
                    <a:lnTo>
                      <a:pt x="189" y="73"/>
                    </a:lnTo>
                    <a:lnTo>
                      <a:pt x="204" y="92"/>
                    </a:lnTo>
                    <a:lnTo>
                      <a:pt x="218" y="113"/>
                    </a:lnTo>
                    <a:lnTo>
                      <a:pt x="233" y="139"/>
                    </a:lnTo>
                    <a:lnTo>
                      <a:pt x="264" y="123"/>
                    </a:lnTo>
                    <a:lnTo>
                      <a:pt x="248" y="95"/>
                    </a:lnTo>
                    <a:lnTo>
                      <a:pt x="232" y="71"/>
                    </a:lnTo>
                    <a:lnTo>
                      <a:pt x="216" y="51"/>
                    </a:lnTo>
                    <a:lnTo>
                      <a:pt x="200" y="33"/>
                    </a:lnTo>
                    <a:lnTo>
                      <a:pt x="190" y="27"/>
                    </a:lnTo>
                    <a:lnTo>
                      <a:pt x="182" y="20"/>
                    </a:lnTo>
                    <a:lnTo>
                      <a:pt x="173" y="13"/>
                    </a:lnTo>
                    <a:lnTo>
                      <a:pt x="165" y="9"/>
                    </a:lnTo>
                    <a:lnTo>
                      <a:pt x="156" y="5"/>
                    </a:lnTo>
                    <a:lnTo>
                      <a:pt x="146" y="3"/>
                    </a:lnTo>
                    <a:lnTo>
                      <a:pt x="137" y="1"/>
                    </a:lnTo>
                    <a:lnTo>
                      <a:pt x="128" y="0"/>
                    </a:lnTo>
                    <a:lnTo>
                      <a:pt x="118" y="1"/>
                    </a:lnTo>
                    <a:lnTo>
                      <a:pt x="109" y="3"/>
                    </a:lnTo>
                    <a:lnTo>
                      <a:pt x="100" y="5"/>
                    </a:lnTo>
                    <a:lnTo>
                      <a:pt x="92" y="9"/>
                    </a:lnTo>
                    <a:lnTo>
                      <a:pt x="82" y="15"/>
                    </a:lnTo>
                    <a:lnTo>
                      <a:pt x="74" y="20"/>
                    </a:lnTo>
                    <a:lnTo>
                      <a:pt x="66" y="27"/>
                    </a:lnTo>
                    <a:lnTo>
                      <a:pt x="58" y="35"/>
                    </a:lnTo>
                    <a:lnTo>
                      <a:pt x="42" y="51"/>
                    </a:lnTo>
                    <a:lnTo>
                      <a:pt x="29" y="72"/>
                    </a:lnTo>
                    <a:lnTo>
                      <a:pt x="14" y="96"/>
                    </a:lnTo>
                    <a:lnTo>
                      <a:pt x="0" y="123"/>
                    </a:lnTo>
                    <a:lnTo>
                      <a:pt x="0" y="124"/>
                    </a:lnTo>
                    <a:lnTo>
                      <a:pt x="0" y="123"/>
                    </a:lnTo>
                    <a:lnTo>
                      <a:pt x="0" y="124"/>
                    </a:lnTo>
                    <a:lnTo>
                      <a:pt x="0" y="124"/>
                    </a:lnTo>
                    <a:lnTo>
                      <a:pt x="32" y="13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04" name="Freeform 376"/>
              <p:cNvSpPr>
                <a:spLocks/>
              </p:cNvSpPr>
              <p:nvPr/>
            </p:nvSpPr>
            <p:spPr bwMode="auto">
              <a:xfrm>
                <a:off x="2389" y="3059"/>
                <a:ext cx="65" cy="35"/>
              </a:xfrm>
              <a:custGeom>
                <a:avLst/>
                <a:gdLst>
                  <a:gd name="T0" fmla="*/ 1 w 264"/>
                  <a:gd name="T1" fmla="*/ 19 h 140"/>
                  <a:gd name="T2" fmla="*/ 0 w 264"/>
                  <a:gd name="T3" fmla="*/ 19 h 140"/>
                  <a:gd name="T4" fmla="*/ 20 w 264"/>
                  <a:gd name="T5" fmla="*/ 48 h 140"/>
                  <a:gd name="T6" fmla="*/ 40 w 264"/>
                  <a:gd name="T7" fmla="*/ 75 h 140"/>
                  <a:gd name="T8" fmla="*/ 59 w 264"/>
                  <a:gd name="T9" fmla="*/ 96 h 140"/>
                  <a:gd name="T10" fmla="*/ 76 w 264"/>
                  <a:gd name="T11" fmla="*/ 112 h 140"/>
                  <a:gd name="T12" fmla="*/ 87 w 264"/>
                  <a:gd name="T13" fmla="*/ 120 h 140"/>
                  <a:gd name="T14" fmla="*/ 96 w 264"/>
                  <a:gd name="T15" fmla="*/ 125 h 140"/>
                  <a:gd name="T16" fmla="*/ 105 w 264"/>
                  <a:gd name="T17" fmla="*/ 131 h 140"/>
                  <a:gd name="T18" fmla="*/ 115 w 264"/>
                  <a:gd name="T19" fmla="*/ 135 h 140"/>
                  <a:gd name="T20" fmla="*/ 124 w 264"/>
                  <a:gd name="T21" fmla="*/ 137 h 140"/>
                  <a:gd name="T22" fmla="*/ 133 w 264"/>
                  <a:gd name="T23" fmla="*/ 139 h 140"/>
                  <a:gd name="T24" fmla="*/ 143 w 264"/>
                  <a:gd name="T25" fmla="*/ 140 h 140"/>
                  <a:gd name="T26" fmla="*/ 152 w 264"/>
                  <a:gd name="T27" fmla="*/ 139 h 140"/>
                  <a:gd name="T28" fmla="*/ 161 w 264"/>
                  <a:gd name="T29" fmla="*/ 137 h 140"/>
                  <a:gd name="T30" fmla="*/ 169 w 264"/>
                  <a:gd name="T31" fmla="*/ 135 h 140"/>
                  <a:gd name="T32" fmla="*/ 179 w 264"/>
                  <a:gd name="T33" fmla="*/ 131 h 140"/>
                  <a:gd name="T34" fmla="*/ 187 w 264"/>
                  <a:gd name="T35" fmla="*/ 125 h 140"/>
                  <a:gd name="T36" fmla="*/ 201 w 264"/>
                  <a:gd name="T37" fmla="*/ 115 h 140"/>
                  <a:gd name="T38" fmla="*/ 216 w 264"/>
                  <a:gd name="T39" fmla="*/ 100 h 140"/>
                  <a:gd name="T40" fmla="*/ 229 w 264"/>
                  <a:gd name="T41" fmla="*/ 83 h 140"/>
                  <a:gd name="T42" fmla="*/ 241 w 264"/>
                  <a:gd name="T43" fmla="*/ 63 h 140"/>
                  <a:gd name="T44" fmla="*/ 253 w 264"/>
                  <a:gd name="T45" fmla="*/ 40 h 140"/>
                  <a:gd name="T46" fmla="*/ 264 w 264"/>
                  <a:gd name="T47" fmla="*/ 16 h 140"/>
                  <a:gd name="T48" fmla="*/ 232 w 264"/>
                  <a:gd name="T49" fmla="*/ 3 h 140"/>
                  <a:gd name="T50" fmla="*/ 221 w 264"/>
                  <a:gd name="T51" fmla="*/ 26 h 140"/>
                  <a:gd name="T52" fmla="*/ 211 w 264"/>
                  <a:gd name="T53" fmla="*/ 46 h 140"/>
                  <a:gd name="T54" fmla="*/ 200 w 264"/>
                  <a:gd name="T55" fmla="*/ 63 h 140"/>
                  <a:gd name="T56" fmla="*/ 189 w 264"/>
                  <a:gd name="T57" fmla="*/ 77 h 140"/>
                  <a:gd name="T58" fmla="*/ 179 w 264"/>
                  <a:gd name="T59" fmla="*/ 89 h 140"/>
                  <a:gd name="T60" fmla="*/ 167 w 264"/>
                  <a:gd name="T61" fmla="*/ 97 h 140"/>
                  <a:gd name="T62" fmla="*/ 163 w 264"/>
                  <a:gd name="T63" fmla="*/ 100 h 140"/>
                  <a:gd name="T64" fmla="*/ 157 w 264"/>
                  <a:gd name="T65" fmla="*/ 103 h 140"/>
                  <a:gd name="T66" fmla="*/ 153 w 264"/>
                  <a:gd name="T67" fmla="*/ 104 h 140"/>
                  <a:gd name="T68" fmla="*/ 148 w 264"/>
                  <a:gd name="T69" fmla="*/ 105 h 140"/>
                  <a:gd name="T70" fmla="*/ 143 w 264"/>
                  <a:gd name="T71" fmla="*/ 105 h 140"/>
                  <a:gd name="T72" fmla="*/ 137 w 264"/>
                  <a:gd name="T73" fmla="*/ 105 h 140"/>
                  <a:gd name="T74" fmla="*/ 132 w 264"/>
                  <a:gd name="T75" fmla="*/ 104 h 140"/>
                  <a:gd name="T76" fmla="*/ 127 w 264"/>
                  <a:gd name="T77" fmla="*/ 101 h 140"/>
                  <a:gd name="T78" fmla="*/ 120 w 264"/>
                  <a:gd name="T79" fmla="*/ 100 h 140"/>
                  <a:gd name="T80" fmla="*/ 113 w 264"/>
                  <a:gd name="T81" fmla="*/ 96 h 140"/>
                  <a:gd name="T82" fmla="*/ 107 w 264"/>
                  <a:gd name="T83" fmla="*/ 91 h 140"/>
                  <a:gd name="T84" fmla="*/ 100 w 264"/>
                  <a:gd name="T85" fmla="*/ 85 h 140"/>
                  <a:gd name="T86" fmla="*/ 83 w 264"/>
                  <a:gd name="T87" fmla="*/ 71 h 140"/>
                  <a:gd name="T88" fmla="*/ 67 w 264"/>
                  <a:gd name="T89" fmla="*/ 52 h 140"/>
                  <a:gd name="T90" fmla="*/ 49 w 264"/>
                  <a:gd name="T91" fmla="*/ 30 h 140"/>
                  <a:gd name="T92" fmla="*/ 31 w 264"/>
                  <a:gd name="T93" fmla="*/ 0 h 140"/>
                  <a:gd name="T94" fmla="*/ 29 w 264"/>
                  <a:gd name="T95" fmla="*/ 0 h 140"/>
                  <a:gd name="T96" fmla="*/ 31 w 264"/>
                  <a:gd name="T97" fmla="*/ 0 h 140"/>
                  <a:gd name="T98" fmla="*/ 31 w 264"/>
                  <a:gd name="T99" fmla="*/ 0 h 140"/>
                  <a:gd name="T100" fmla="*/ 29 w 264"/>
                  <a:gd name="T101" fmla="*/ 0 h 140"/>
                  <a:gd name="T102" fmla="*/ 1 w 264"/>
                  <a:gd name="T103" fmla="*/ 19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64" h="140">
                    <a:moveTo>
                      <a:pt x="1" y="19"/>
                    </a:moveTo>
                    <a:lnTo>
                      <a:pt x="0" y="19"/>
                    </a:lnTo>
                    <a:lnTo>
                      <a:pt x="20" y="48"/>
                    </a:lnTo>
                    <a:lnTo>
                      <a:pt x="40" y="75"/>
                    </a:lnTo>
                    <a:lnTo>
                      <a:pt x="59" y="96"/>
                    </a:lnTo>
                    <a:lnTo>
                      <a:pt x="76" y="112"/>
                    </a:lnTo>
                    <a:lnTo>
                      <a:pt x="87" y="120"/>
                    </a:lnTo>
                    <a:lnTo>
                      <a:pt x="96" y="125"/>
                    </a:lnTo>
                    <a:lnTo>
                      <a:pt x="105" y="131"/>
                    </a:lnTo>
                    <a:lnTo>
                      <a:pt x="115" y="135"/>
                    </a:lnTo>
                    <a:lnTo>
                      <a:pt x="124" y="137"/>
                    </a:lnTo>
                    <a:lnTo>
                      <a:pt x="133" y="139"/>
                    </a:lnTo>
                    <a:lnTo>
                      <a:pt x="143" y="140"/>
                    </a:lnTo>
                    <a:lnTo>
                      <a:pt x="152" y="139"/>
                    </a:lnTo>
                    <a:lnTo>
                      <a:pt x="161" y="137"/>
                    </a:lnTo>
                    <a:lnTo>
                      <a:pt x="169" y="135"/>
                    </a:lnTo>
                    <a:lnTo>
                      <a:pt x="179" y="131"/>
                    </a:lnTo>
                    <a:lnTo>
                      <a:pt x="187" y="125"/>
                    </a:lnTo>
                    <a:lnTo>
                      <a:pt x="201" y="115"/>
                    </a:lnTo>
                    <a:lnTo>
                      <a:pt x="216" y="100"/>
                    </a:lnTo>
                    <a:lnTo>
                      <a:pt x="229" y="83"/>
                    </a:lnTo>
                    <a:lnTo>
                      <a:pt x="241" y="63"/>
                    </a:lnTo>
                    <a:lnTo>
                      <a:pt x="253" y="40"/>
                    </a:lnTo>
                    <a:lnTo>
                      <a:pt x="264" y="16"/>
                    </a:lnTo>
                    <a:lnTo>
                      <a:pt x="232" y="3"/>
                    </a:lnTo>
                    <a:lnTo>
                      <a:pt x="221" y="26"/>
                    </a:lnTo>
                    <a:lnTo>
                      <a:pt x="211" y="46"/>
                    </a:lnTo>
                    <a:lnTo>
                      <a:pt x="200" y="63"/>
                    </a:lnTo>
                    <a:lnTo>
                      <a:pt x="189" y="77"/>
                    </a:lnTo>
                    <a:lnTo>
                      <a:pt x="179" y="89"/>
                    </a:lnTo>
                    <a:lnTo>
                      <a:pt x="167" y="97"/>
                    </a:lnTo>
                    <a:lnTo>
                      <a:pt x="163" y="100"/>
                    </a:lnTo>
                    <a:lnTo>
                      <a:pt x="157" y="103"/>
                    </a:lnTo>
                    <a:lnTo>
                      <a:pt x="153" y="104"/>
                    </a:lnTo>
                    <a:lnTo>
                      <a:pt x="148" y="105"/>
                    </a:lnTo>
                    <a:lnTo>
                      <a:pt x="143" y="105"/>
                    </a:lnTo>
                    <a:lnTo>
                      <a:pt x="137" y="105"/>
                    </a:lnTo>
                    <a:lnTo>
                      <a:pt x="132" y="104"/>
                    </a:lnTo>
                    <a:lnTo>
                      <a:pt x="127" y="101"/>
                    </a:lnTo>
                    <a:lnTo>
                      <a:pt x="120" y="100"/>
                    </a:lnTo>
                    <a:lnTo>
                      <a:pt x="113" y="96"/>
                    </a:lnTo>
                    <a:lnTo>
                      <a:pt x="107" y="91"/>
                    </a:lnTo>
                    <a:lnTo>
                      <a:pt x="100" y="85"/>
                    </a:lnTo>
                    <a:lnTo>
                      <a:pt x="83" y="71"/>
                    </a:lnTo>
                    <a:lnTo>
                      <a:pt x="67" y="52"/>
                    </a:lnTo>
                    <a:lnTo>
                      <a:pt x="49" y="30"/>
                    </a:lnTo>
                    <a:lnTo>
                      <a:pt x="31" y="0"/>
                    </a:lnTo>
                    <a:lnTo>
                      <a:pt x="29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29" y="0"/>
                    </a:lnTo>
                    <a:lnTo>
                      <a:pt x="1" y="1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05" name="Freeform 377"/>
              <p:cNvSpPr>
                <a:spLocks/>
              </p:cNvSpPr>
              <p:nvPr/>
            </p:nvSpPr>
            <p:spPr bwMode="auto">
              <a:xfrm>
                <a:off x="2324" y="3029"/>
                <a:ext cx="72" cy="35"/>
              </a:xfrm>
              <a:custGeom>
                <a:avLst/>
                <a:gdLst>
                  <a:gd name="T0" fmla="*/ 31 w 289"/>
                  <a:gd name="T1" fmla="*/ 139 h 140"/>
                  <a:gd name="T2" fmla="*/ 31 w 289"/>
                  <a:gd name="T3" fmla="*/ 139 h 140"/>
                  <a:gd name="T4" fmla="*/ 47 w 289"/>
                  <a:gd name="T5" fmla="*/ 111 h 140"/>
                  <a:gd name="T6" fmla="*/ 63 w 289"/>
                  <a:gd name="T7" fmla="*/ 87 h 140"/>
                  <a:gd name="T8" fmla="*/ 70 w 289"/>
                  <a:gd name="T9" fmla="*/ 77 h 140"/>
                  <a:gd name="T10" fmla="*/ 78 w 289"/>
                  <a:gd name="T11" fmla="*/ 68 h 140"/>
                  <a:gd name="T12" fmla="*/ 84 w 289"/>
                  <a:gd name="T13" fmla="*/ 60 h 140"/>
                  <a:gd name="T14" fmla="*/ 92 w 289"/>
                  <a:gd name="T15" fmla="*/ 55 h 140"/>
                  <a:gd name="T16" fmla="*/ 99 w 289"/>
                  <a:gd name="T17" fmla="*/ 48 h 140"/>
                  <a:gd name="T18" fmla="*/ 106 w 289"/>
                  <a:gd name="T19" fmla="*/ 44 h 140"/>
                  <a:gd name="T20" fmla="*/ 112 w 289"/>
                  <a:gd name="T21" fmla="*/ 41 h 140"/>
                  <a:gd name="T22" fmla="*/ 119 w 289"/>
                  <a:gd name="T23" fmla="*/ 39 h 140"/>
                  <a:gd name="T24" fmla="*/ 126 w 289"/>
                  <a:gd name="T25" fmla="*/ 36 h 140"/>
                  <a:gd name="T26" fmla="*/ 131 w 289"/>
                  <a:gd name="T27" fmla="*/ 35 h 140"/>
                  <a:gd name="T28" fmla="*/ 138 w 289"/>
                  <a:gd name="T29" fmla="*/ 35 h 140"/>
                  <a:gd name="T30" fmla="*/ 144 w 289"/>
                  <a:gd name="T31" fmla="*/ 35 h 140"/>
                  <a:gd name="T32" fmla="*/ 150 w 289"/>
                  <a:gd name="T33" fmla="*/ 36 h 140"/>
                  <a:gd name="T34" fmla="*/ 156 w 289"/>
                  <a:gd name="T35" fmla="*/ 37 h 140"/>
                  <a:gd name="T36" fmla="*/ 163 w 289"/>
                  <a:gd name="T37" fmla="*/ 40 h 140"/>
                  <a:gd name="T38" fmla="*/ 169 w 289"/>
                  <a:gd name="T39" fmla="*/ 44 h 140"/>
                  <a:gd name="T40" fmla="*/ 184 w 289"/>
                  <a:gd name="T41" fmla="*/ 52 h 140"/>
                  <a:gd name="T42" fmla="*/ 199 w 289"/>
                  <a:gd name="T43" fmla="*/ 64 h 140"/>
                  <a:gd name="T44" fmla="*/ 213 w 289"/>
                  <a:gd name="T45" fmla="*/ 79 h 140"/>
                  <a:gd name="T46" fmla="*/ 229 w 289"/>
                  <a:gd name="T47" fmla="*/ 97 h 140"/>
                  <a:gd name="T48" fmla="*/ 245 w 289"/>
                  <a:gd name="T49" fmla="*/ 117 h 140"/>
                  <a:gd name="T50" fmla="*/ 261 w 289"/>
                  <a:gd name="T51" fmla="*/ 140 h 140"/>
                  <a:gd name="T52" fmla="*/ 289 w 289"/>
                  <a:gd name="T53" fmla="*/ 121 h 140"/>
                  <a:gd name="T54" fmla="*/ 273 w 289"/>
                  <a:gd name="T55" fmla="*/ 97 h 140"/>
                  <a:gd name="T56" fmla="*/ 256 w 289"/>
                  <a:gd name="T57" fmla="*/ 75 h 140"/>
                  <a:gd name="T58" fmla="*/ 239 w 289"/>
                  <a:gd name="T59" fmla="*/ 56 h 140"/>
                  <a:gd name="T60" fmla="*/ 221 w 289"/>
                  <a:gd name="T61" fmla="*/ 39 h 140"/>
                  <a:gd name="T62" fmla="*/ 204 w 289"/>
                  <a:gd name="T63" fmla="*/ 24 h 140"/>
                  <a:gd name="T64" fmla="*/ 187 w 289"/>
                  <a:gd name="T65" fmla="*/ 13 h 140"/>
                  <a:gd name="T66" fmla="*/ 176 w 289"/>
                  <a:gd name="T67" fmla="*/ 8 h 140"/>
                  <a:gd name="T68" fmla="*/ 167 w 289"/>
                  <a:gd name="T69" fmla="*/ 5 h 140"/>
                  <a:gd name="T70" fmla="*/ 158 w 289"/>
                  <a:gd name="T71" fmla="*/ 3 h 140"/>
                  <a:gd name="T72" fmla="*/ 147 w 289"/>
                  <a:gd name="T73" fmla="*/ 0 h 140"/>
                  <a:gd name="T74" fmla="*/ 138 w 289"/>
                  <a:gd name="T75" fmla="*/ 0 h 140"/>
                  <a:gd name="T76" fmla="*/ 127 w 289"/>
                  <a:gd name="T77" fmla="*/ 0 h 140"/>
                  <a:gd name="T78" fmla="*/ 118 w 289"/>
                  <a:gd name="T79" fmla="*/ 3 h 140"/>
                  <a:gd name="T80" fmla="*/ 107 w 289"/>
                  <a:gd name="T81" fmla="*/ 5 h 140"/>
                  <a:gd name="T82" fmla="*/ 98 w 289"/>
                  <a:gd name="T83" fmla="*/ 9 h 140"/>
                  <a:gd name="T84" fmla="*/ 88 w 289"/>
                  <a:gd name="T85" fmla="*/ 15 h 140"/>
                  <a:gd name="T86" fmla="*/ 79 w 289"/>
                  <a:gd name="T87" fmla="*/ 20 h 140"/>
                  <a:gd name="T88" fmla="*/ 70 w 289"/>
                  <a:gd name="T89" fmla="*/ 28 h 140"/>
                  <a:gd name="T90" fmla="*/ 60 w 289"/>
                  <a:gd name="T91" fmla="*/ 36 h 140"/>
                  <a:gd name="T92" fmla="*/ 51 w 289"/>
                  <a:gd name="T93" fmla="*/ 45 h 140"/>
                  <a:gd name="T94" fmla="*/ 43 w 289"/>
                  <a:gd name="T95" fmla="*/ 55 h 140"/>
                  <a:gd name="T96" fmla="*/ 34 w 289"/>
                  <a:gd name="T97" fmla="*/ 67 h 140"/>
                  <a:gd name="T98" fmla="*/ 16 w 289"/>
                  <a:gd name="T99" fmla="*/ 92 h 140"/>
                  <a:gd name="T100" fmla="*/ 0 w 289"/>
                  <a:gd name="T101" fmla="*/ 123 h 140"/>
                  <a:gd name="T102" fmla="*/ 0 w 289"/>
                  <a:gd name="T103" fmla="*/ 123 h 140"/>
                  <a:gd name="T104" fmla="*/ 31 w 289"/>
                  <a:gd name="T105" fmla="*/ 139 h 140"/>
                  <a:gd name="T106" fmla="*/ 31 w 289"/>
                  <a:gd name="T107" fmla="*/ 139 h 140"/>
                  <a:gd name="T108" fmla="*/ 31 w 289"/>
                  <a:gd name="T109" fmla="*/ 139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89" h="140">
                    <a:moveTo>
                      <a:pt x="31" y="139"/>
                    </a:moveTo>
                    <a:lnTo>
                      <a:pt x="31" y="139"/>
                    </a:lnTo>
                    <a:lnTo>
                      <a:pt x="47" y="111"/>
                    </a:lnTo>
                    <a:lnTo>
                      <a:pt x="63" y="87"/>
                    </a:lnTo>
                    <a:lnTo>
                      <a:pt x="70" y="77"/>
                    </a:lnTo>
                    <a:lnTo>
                      <a:pt x="78" y="68"/>
                    </a:lnTo>
                    <a:lnTo>
                      <a:pt x="84" y="60"/>
                    </a:lnTo>
                    <a:lnTo>
                      <a:pt x="92" y="55"/>
                    </a:lnTo>
                    <a:lnTo>
                      <a:pt x="99" y="48"/>
                    </a:lnTo>
                    <a:lnTo>
                      <a:pt x="106" y="44"/>
                    </a:lnTo>
                    <a:lnTo>
                      <a:pt x="112" y="41"/>
                    </a:lnTo>
                    <a:lnTo>
                      <a:pt x="119" y="39"/>
                    </a:lnTo>
                    <a:lnTo>
                      <a:pt x="126" y="36"/>
                    </a:lnTo>
                    <a:lnTo>
                      <a:pt x="131" y="35"/>
                    </a:lnTo>
                    <a:lnTo>
                      <a:pt x="138" y="35"/>
                    </a:lnTo>
                    <a:lnTo>
                      <a:pt x="144" y="35"/>
                    </a:lnTo>
                    <a:lnTo>
                      <a:pt x="150" y="36"/>
                    </a:lnTo>
                    <a:lnTo>
                      <a:pt x="156" y="37"/>
                    </a:lnTo>
                    <a:lnTo>
                      <a:pt x="163" y="40"/>
                    </a:lnTo>
                    <a:lnTo>
                      <a:pt x="169" y="44"/>
                    </a:lnTo>
                    <a:lnTo>
                      <a:pt x="184" y="52"/>
                    </a:lnTo>
                    <a:lnTo>
                      <a:pt x="199" y="64"/>
                    </a:lnTo>
                    <a:lnTo>
                      <a:pt x="213" y="79"/>
                    </a:lnTo>
                    <a:lnTo>
                      <a:pt x="229" y="97"/>
                    </a:lnTo>
                    <a:lnTo>
                      <a:pt x="245" y="117"/>
                    </a:lnTo>
                    <a:lnTo>
                      <a:pt x="261" y="140"/>
                    </a:lnTo>
                    <a:lnTo>
                      <a:pt x="289" y="121"/>
                    </a:lnTo>
                    <a:lnTo>
                      <a:pt x="273" y="97"/>
                    </a:lnTo>
                    <a:lnTo>
                      <a:pt x="256" y="75"/>
                    </a:lnTo>
                    <a:lnTo>
                      <a:pt x="239" y="56"/>
                    </a:lnTo>
                    <a:lnTo>
                      <a:pt x="221" y="39"/>
                    </a:lnTo>
                    <a:lnTo>
                      <a:pt x="204" y="24"/>
                    </a:lnTo>
                    <a:lnTo>
                      <a:pt x="187" y="13"/>
                    </a:lnTo>
                    <a:lnTo>
                      <a:pt x="176" y="8"/>
                    </a:lnTo>
                    <a:lnTo>
                      <a:pt x="167" y="5"/>
                    </a:lnTo>
                    <a:lnTo>
                      <a:pt x="158" y="3"/>
                    </a:lnTo>
                    <a:lnTo>
                      <a:pt x="147" y="0"/>
                    </a:lnTo>
                    <a:lnTo>
                      <a:pt x="138" y="0"/>
                    </a:lnTo>
                    <a:lnTo>
                      <a:pt x="127" y="0"/>
                    </a:lnTo>
                    <a:lnTo>
                      <a:pt x="118" y="3"/>
                    </a:lnTo>
                    <a:lnTo>
                      <a:pt x="107" y="5"/>
                    </a:lnTo>
                    <a:lnTo>
                      <a:pt x="98" y="9"/>
                    </a:lnTo>
                    <a:lnTo>
                      <a:pt x="88" y="15"/>
                    </a:lnTo>
                    <a:lnTo>
                      <a:pt x="79" y="20"/>
                    </a:lnTo>
                    <a:lnTo>
                      <a:pt x="70" y="28"/>
                    </a:lnTo>
                    <a:lnTo>
                      <a:pt x="60" y="36"/>
                    </a:lnTo>
                    <a:lnTo>
                      <a:pt x="51" y="45"/>
                    </a:lnTo>
                    <a:lnTo>
                      <a:pt x="43" y="55"/>
                    </a:lnTo>
                    <a:lnTo>
                      <a:pt x="34" y="67"/>
                    </a:lnTo>
                    <a:lnTo>
                      <a:pt x="16" y="92"/>
                    </a:lnTo>
                    <a:lnTo>
                      <a:pt x="0" y="123"/>
                    </a:lnTo>
                    <a:lnTo>
                      <a:pt x="0" y="123"/>
                    </a:lnTo>
                    <a:lnTo>
                      <a:pt x="31" y="139"/>
                    </a:lnTo>
                    <a:lnTo>
                      <a:pt x="31" y="139"/>
                    </a:lnTo>
                    <a:lnTo>
                      <a:pt x="31" y="13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06" name="Freeform 378"/>
              <p:cNvSpPr>
                <a:spLocks/>
              </p:cNvSpPr>
              <p:nvPr/>
            </p:nvSpPr>
            <p:spPr bwMode="auto">
              <a:xfrm>
                <a:off x="2264" y="3057"/>
                <a:ext cx="67" cy="36"/>
              </a:xfrm>
              <a:custGeom>
                <a:avLst/>
                <a:gdLst>
                  <a:gd name="T0" fmla="*/ 16 w 270"/>
                  <a:gd name="T1" fmla="*/ 35 h 143"/>
                  <a:gd name="T2" fmla="*/ 0 w 270"/>
                  <a:gd name="T3" fmla="*/ 26 h 143"/>
                  <a:gd name="T4" fmla="*/ 16 w 270"/>
                  <a:gd name="T5" fmla="*/ 52 h 143"/>
                  <a:gd name="T6" fmla="*/ 32 w 270"/>
                  <a:gd name="T7" fmla="*/ 75 h 143"/>
                  <a:gd name="T8" fmla="*/ 48 w 270"/>
                  <a:gd name="T9" fmla="*/ 95 h 143"/>
                  <a:gd name="T10" fmla="*/ 64 w 270"/>
                  <a:gd name="T11" fmla="*/ 111 h 143"/>
                  <a:gd name="T12" fmla="*/ 71 w 270"/>
                  <a:gd name="T13" fmla="*/ 119 h 143"/>
                  <a:gd name="T14" fmla="*/ 81 w 270"/>
                  <a:gd name="T15" fmla="*/ 124 h 143"/>
                  <a:gd name="T16" fmla="*/ 89 w 270"/>
                  <a:gd name="T17" fmla="*/ 131 h 143"/>
                  <a:gd name="T18" fmla="*/ 98 w 270"/>
                  <a:gd name="T19" fmla="*/ 135 h 143"/>
                  <a:gd name="T20" fmla="*/ 107 w 270"/>
                  <a:gd name="T21" fmla="*/ 139 h 143"/>
                  <a:gd name="T22" fmla="*/ 117 w 270"/>
                  <a:gd name="T23" fmla="*/ 141 h 143"/>
                  <a:gd name="T24" fmla="*/ 126 w 270"/>
                  <a:gd name="T25" fmla="*/ 143 h 143"/>
                  <a:gd name="T26" fmla="*/ 135 w 270"/>
                  <a:gd name="T27" fmla="*/ 143 h 143"/>
                  <a:gd name="T28" fmla="*/ 145 w 270"/>
                  <a:gd name="T29" fmla="*/ 143 h 143"/>
                  <a:gd name="T30" fmla="*/ 154 w 270"/>
                  <a:gd name="T31" fmla="*/ 141 h 143"/>
                  <a:gd name="T32" fmla="*/ 163 w 270"/>
                  <a:gd name="T33" fmla="*/ 139 h 143"/>
                  <a:gd name="T34" fmla="*/ 171 w 270"/>
                  <a:gd name="T35" fmla="*/ 135 h 143"/>
                  <a:gd name="T36" fmla="*/ 181 w 270"/>
                  <a:gd name="T37" fmla="*/ 131 h 143"/>
                  <a:gd name="T38" fmla="*/ 190 w 270"/>
                  <a:gd name="T39" fmla="*/ 124 h 143"/>
                  <a:gd name="T40" fmla="*/ 198 w 270"/>
                  <a:gd name="T41" fmla="*/ 119 h 143"/>
                  <a:gd name="T42" fmla="*/ 207 w 270"/>
                  <a:gd name="T43" fmla="*/ 111 h 143"/>
                  <a:gd name="T44" fmla="*/ 223 w 270"/>
                  <a:gd name="T45" fmla="*/ 95 h 143"/>
                  <a:gd name="T46" fmla="*/ 238 w 270"/>
                  <a:gd name="T47" fmla="*/ 75 h 143"/>
                  <a:gd name="T48" fmla="*/ 254 w 270"/>
                  <a:gd name="T49" fmla="*/ 52 h 143"/>
                  <a:gd name="T50" fmla="*/ 270 w 270"/>
                  <a:gd name="T51" fmla="*/ 26 h 143"/>
                  <a:gd name="T52" fmla="*/ 239 w 270"/>
                  <a:gd name="T53" fmla="*/ 10 h 143"/>
                  <a:gd name="T54" fmla="*/ 225 w 270"/>
                  <a:gd name="T55" fmla="*/ 34 h 143"/>
                  <a:gd name="T56" fmla="*/ 211 w 270"/>
                  <a:gd name="T57" fmla="*/ 55 h 143"/>
                  <a:gd name="T58" fmla="*/ 197 w 270"/>
                  <a:gd name="T59" fmla="*/ 72 h 143"/>
                  <a:gd name="T60" fmla="*/ 183 w 270"/>
                  <a:gd name="T61" fmla="*/ 85 h 143"/>
                  <a:gd name="T62" fmla="*/ 177 w 270"/>
                  <a:gd name="T63" fmla="*/ 91 h 143"/>
                  <a:gd name="T64" fmla="*/ 170 w 270"/>
                  <a:gd name="T65" fmla="*/ 96 h 143"/>
                  <a:gd name="T66" fmla="*/ 163 w 270"/>
                  <a:gd name="T67" fmla="*/ 100 h 143"/>
                  <a:gd name="T68" fmla="*/ 158 w 270"/>
                  <a:gd name="T69" fmla="*/ 103 h 143"/>
                  <a:gd name="T70" fmla="*/ 151 w 270"/>
                  <a:gd name="T71" fmla="*/ 105 h 143"/>
                  <a:gd name="T72" fmla="*/ 146 w 270"/>
                  <a:gd name="T73" fmla="*/ 107 h 143"/>
                  <a:gd name="T74" fmla="*/ 141 w 270"/>
                  <a:gd name="T75" fmla="*/ 108 h 143"/>
                  <a:gd name="T76" fmla="*/ 135 w 270"/>
                  <a:gd name="T77" fmla="*/ 108 h 143"/>
                  <a:gd name="T78" fmla="*/ 129 w 270"/>
                  <a:gd name="T79" fmla="*/ 108 h 143"/>
                  <a:gd name="T80" fmla="*/ 123 w 270"/>
                  <a:gd name="T81" fmla="*/ 107 h 143"/>
                  <a:gd name="T82" fmla="*/ 118 w 270"/>
                  <a:gd name="T83" fmla="*/ 105 h 143"/>
                  <a:gd name="T84" fmla="*/ 113 w 270"/>
                  <a:gd name="T85" fmla="*/ 103 h 143"/>
                  <a:gd name="T86" fmla="*/ 106 w 270"/>
                  <a:gd name="T87" fmla="*/ 100 h 143"/>
                  <a:gd name="T88" fmla="*/ 99 w 270"/>
                  <a:gd name="T89" fmla="*/ 96 h 143"/>
                  <a:gd name="T90" fmla="*/ 93 w 270"/>
                  <a:gd name="T91" fmla="*/ 91 h 143"/>
                  <a:gd name="T92" fmla="*/ 87 w 270"/>
                  <a:gd name="T93" fmla="*/ 85 h 143"/>
                  <a:gd name="T94" fmla="*/ 73 w 270"/>
                  <a:gd name="T95" fmla="*/ 72 h 143"/>
                  <a:gd name="T96" fmla="*/ 60 w 270"/>
                  <a:gd name="T97" fmla="*/ 55 h 143"/>
                  <a:gd name="T98" fmla="*/ 45 w 270"/>
                  <a:gd name="T99" fmla="*/ 34 h 143"/>
                  <a:gd name="T100" fmla="*/ 30 w 270"/>
                  <a:gd name="T101" fmla="*/ 10 h 143"/>
                  <a:gd name="T102" fmla="*/ 16 w 270"/>
                  <a:gd name="T103" fmla="*/ 0 h 143"/>
                  <a:gd name="T104" fmla="*/ 30 w 270"/>
                  <a:gd name="T105" fmla="*/ 10 h 143"/>
                  <a:gd name="T106" fmla="*/ 25 w 270"/>
                  <a:gd name="T107" fmla="*/ 0 h 143"/>
                  <a:gd name="T108" fmla="*/ 16 w 270"/>
                  <a:gd name="T109" fmla="*/ 0 h 143"/>
                  <a:gd name="T110" fmla="*/ 16 w 270"/>
                  <a:gd name="T111" fmla="*/ 35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70" h="143">
                    <a:moveTo>
                      <a:pt x="16" y="35"/>
                    </a:moveTo>
                    <a:lnTo>
                      <a:pt x="0" y="26"/>
                    </a:lnTo>
                    <a:lnTo>
                      <a:pt x="16" y="52"/>
                    </a:lnTo>
                    <a:lnTo>
                      <a:pt x="32" y="75"/>
                    </a:lnTo>
                    <a:lnTo>
                      <a:pt x="48" y="95"/>
                    </a:lnTo>
                    <a:lnTo>
                      <a:pt x="64" y="111"/>
                    </a:lnTo>
                    <a:lnTo>
                      <a:pt x="71" y="119"/>
                    </a:lnTo>
                    <a:lnTo>
                      <a:pt x="81" y="124"/>
                    </a:lnTo>
                    <a:lnTo>
                      <a:pt x="89" y="131"/>
                    </a:lnTo>
                    <a:lnTo>
                      <a:pt x="98" y="135"/>
                    </a:lnTo>
                    <a:lnTo>
                      <a:pt x="107" y="139"/>
                    </a:lnTo>
                    <a:lnTo>
                      <a:pt x="117" y="141"/>
                    </a:lnTo>
                    <a:lnTo>
                      <a:pt x="126" y="143"/>
                    </a:lnTo>
                    <a:lnTo>
                      <a:pt x="135" y="143"/>
                    </a:lnTo>
                    <a:lnTo>
                      <a:pt x="145" y="143"/>
                    </a:lnTo>
                    <a:lnTo>
                      <a:pt x="154" y="141"/>
                    </a:lnTo>
                    <a:lnTo>
                      <a:pt x="163" y="139"/>
                    </a:lnTo>
                    <a:lnTo>
                      <a:pt x="171" y="135"/>
                    </a:lnTo>
                    <a:lnTo>
                      <a:pt x="181" y="131"/>
                    </a:lnTo>
                    <a:lnTo>
                      <a:pt x="190" y="124"/>
                    </a:lnTo>
                    <a:lnTo>
                      <a:pt x="198" y="119"/>
                    </a:lnTo>
                    <a:lnTo>
                      <a:pt x="207" y="111"/>
                    </a:lnTo>
                    <a:lnTo>
                      <a:pt x="223" y="95"/>
                    </a:lnTo>
                    <a:lnTo>
                      <a:pt x="238" y="75"/>
                    </a:lnTo>
                    <a:lnTo>
                      <a:pt x="254" y="52"/>
                    </a:lnTo>
                    <a:lnTo>
                      <a:pt x="270" y="26"/>
                    </a:lnTo>
                    <a:lnTo>
                      <a:pt x="239" y="10"/>
                    </a:lnTo>
                    <a:lnTo>
                      <a:pt x="225" y="34"/>
                    </a:lnTo>
                    <a:lnTo>
                      <a:pt x="211" y="55"/>
                    </a:lnTo>
                    <a:lnTo>
                      <a:pt x="197" y="72"/>
                    </a:lnTo>
                    <a:lnTo>
                      <a:pt x="183" y="85"/>
                    </a:lnTo>
                    <a:lnTo>
                      <a:pt x="177" y="91"/>
                    </a:lnTo>
                    <a:lnTo>
                      <a:pt x="170" y="96"/>
                    </a:lnTo>
                    <a:lnTo>
                      <a:pt x="163" y="100"/>
                    </a:lnTo>
                    <a:lnTo>
                      <a:pt x="158" y="103"/>
                    </a:lnTo>
                    <a:lnTo>
                      <a:pt x="151" y="105"/>
                    </a:lnTo>
                    <a:lnTo>
                      <a:pt x="146" y="107"/>
                    </a:lnTo>
                    <a:lnTo>
                      <a:pt x="141" y="108"/>
                    </a:lnTo>
                    <a:lnTo>
                      <a:pt x="135" y="108"/>
                    </a:lnTo>
                    <a:lnTo>
                      <a:pt x="129" y="108"/>
                    </a:lnTo>
                    <a:lnTo>
                      <a:pt x="123" y="107"/>
                    </a:lnTo>
                    <a:lnTo>
                      <a:pt x="118" y="105"/>
                    </a:lnTo>
                    <a:lnTo>
                      <a:pt x="113" y="103"/>
                    </a:lnTo>
                    <a:lnTo>
                      <a:pt x="106" y="100"/>
                    </a:lnTo>
                    <a:lnTo>
                      <a:pt x="99" y="96"/>
                    </a:lnTo>
                    <a:lnTo>
                      <a:pt x="93" y="91"/>
                    </a:lnTo>
                    <a:lnTo>
                      <a:pt x="87" y="85"/>
                    </a:lnTo>
                    <a:lnTo>
                      <a:pt x="73" y="72"/>
                    </a:lnTo>
                    <a:lnTo>
                      <a:pt x="60" y="55"/>
                    </a:lnTo>
                    <a:lnTo>
                      <a:pt x="45" y="34"/>
                    </a:lnTo>
                    <a:lnTo>
                      <a:pt x="30" y="10"/>
                    </a:lnTo>
                    <a:lnTo>
                      <a:pt x="16" y="0"/>
                    </a:lnTo>
                    <a:lnTo>
                      <a:pt x="30" y="10"/>
                    </a:lnTo>
                    <a:lnTo>
                      <a:pt x="25" y="0"/>
                    </a:lnTo>
                    <a:lnTo>
                      <a:pt x="16" y="0"/>
                    </a:lnTo>
                    <a:lnTo>
                      <a:pt x="16" y="35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07" name="Rectangle 379"/>
              <p:cNvSpPr>
                <a:spLocks noChangeArrowheads="1"/>
              </p:cNvSpPr>
              <p:nvPr/>
            </p:nvSpPr>
            <p:spPr bwMode="auto">
              <a:xfrm>
                <a:off x="2201" y="3057"/>
                <a:ext cx="67" cy="9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08" name="Freeform 380"/>
              <p:cNvSpPr>
                <a:spLocks/>
              </p:cNvSpPr>
              <p:nvPr/>
            </p:nvSpPr>
            <p:spPr bwMode="auto">
              <a:xfrm>
                <a:off x="2191" y="3058"/>
                <a:ext cx="40" cy="29"/>
              </a:xfrm>
              <a:custGeom>
                <a:avLst/>
                <a:gdLst>
                  <a:gd name="T0" fmla="*/ 0 w 157"/>
                  <a:gd name="T1" fmla="*/ 0 h 118"/>
                  <a:gd name="T2" fmla="*/ 0 w 157"/>
                  <a:gd name="T3" fmla="*/ 29 h 118"/>
                  <a:gd name="T4" fmla="*/ 137 w 157"/>
                  <a:gd name="T5" fmla="*/ 118 h 118"/>
                  <a:gd name="T6" fmla="*/ 157 w 157"/>
                  <a:gd name="T7" fmla="*/ 89 h 118"/>
                  <a:gd name="T8" fmla="*/ 18 w 157"/>
                  <a:gd name="T9" fmla="*/ 0 h 118"/>
                  <a:gd name="T10" fmla="*/ 18 w 157"/>
                  <a:gd name="T11" fmla="*/ 29 h 118"/>
                  <a:gd name="T12" fmla="*/ 0 w 157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" h="118">
                    <a:moveTo>
                      <a:pt x="0" y="0"/>
                    </a:moveTo>
                    <a:lnTo>
                      <a:pt x="0" y="29"/>
                    </a:lnTo>
                    <a:lnTo>
                      <a:pt x="137" y="118"/>
                    </a:lnTo>
                    <a:lnTo>
                      <a:pt x="157" y="89"/>
                    </a:lnTo>
                    <a:lnTo>
                      <a:pt x="18" y="0"/>
                    </a:lnTo>
                    <a:lnTo>
                      <a:pt x="18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09" name="Freeform 381"/>
              <p:cNvSpPr>
                <a:spLocks/>
              </p:cNvSpPr>
              <p:nvPr/>
            </p:nvSpPr>
            <p:spPr bwMode="auto">
              <a:xfrm>
                <a:off x="2186" y="3058"/>
                <a:ext cx="5" cy="7"/>
              </a:xfrm>
              <a:custGeom>
                <a:avLst/>
                <a:gdLst>
                  <a:gd name="T0" fmla="*/ 23 w 23"/>
                  <a:gd name="T1" fmla="*/ 0 h 29"/>
                  <a:gd name="T2" fmla="*/ 0 w 23"/>
                  <a:gd name="T3" fmla="*/ 15 h 29"/>
                  <a:gd name="T4" fmla="*/ 23 w 23"/>
                  <a:gd name="T5" fmla="*/ 29 h 29"/>
                  <a:gd name="T6" fmla="*/ 23 w 2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" h="29">
                    <a:moveTo>
                      <a:pt x="23" y="0"/>
                    </a:moveTo>
                    <a:lnTo>
                      <a:pt x="0" y="15"/>
                    </a:lnTo>
                    <a:lnTo>
                      <a:pt x="23" y="29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10" name="Freeform 382"/>
              <p:cNvSpPr>
                <a:spLocks/>
              </p:cNvSpPr>
              <p:nvPr/>
            </p:nvSpPr>
            <p:spPr bwMode="auto">
              <a:xfrm>
                <a:off x="2191" y="3035"/>
                <a:ext cx="40" cy="30"/>
              </a:xfrm>
              <a:custGeom>
                <a:avLst/>
                <a:gdLst>
                  <a:gd name="T0" fmla="*/ 146 w 157"/>
                  <a:gd name="T1" fmla="*/ 14 h 118"/>
                  <a:gd name="T2" fmla="*/ 137 w 157"/>
                  <a:gd name="T3" fmla="*/ 0 h 118"/>
                  <a:gd name="T4" fmla="*/ 0 w 157"/>
                  <a:gd name="T5" fmla="*/ 89 h 118"/>
                  <a:gd name="T6" fmla="*/ 18 w 157"/>
                  <a:gd name="T7" fmla="*/ 118 h 118"/>
                  <a:gd name="T8" fmla="*/ 157 w 157"/>
                  <a:gd name="T9" fmla="*/ 29 h 118"/>
                  <a:gd name="T10" fmla="*/ 146 w 157"/>
                  <a:gd name="T11" fmla="*/ 1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7" h="118">
                    <a:moveTo>
                      <a:pt x="146" y="14"/>
                    </a:moveTo>
                    <a:lnTo>
                      <a:pt x="137" y="0"/>
                    </a:lnTo>
                    <a:lnTo>
                      <a:pt x="0" y="89"/>
                    </a:lnTo>
                    <a:lnTo>
                      <a:pt x="18" y="118"/>
                    </a:lnTo>
                    <a:lnTo>
                      <a:pt x="157" y="29"/>
                    </a:lnTo>
                    <a:lnTo>
                      <a:pt x="146" y="1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11" name="Freeform 383"/>
              <p:cNvSpPr>
                <a:spLocks/>
              </p:cNvSpPr>
              <p:nvPr/>
            </p:nvSpPr>
            <p:spPr bwMode="auto">
              <a:xfrm>
                <a:off x="2619" y="3104"/>
                <a:ext cx="68" cy="35"/>
              </a:xfrm>
              <a:custGeom>
                <a:avLst/>
                <a:gdLst>
                  <a:gd name="T0" fmla="*/ 0 w 271"/>
                  <a:gd name="T1" fmla="*/ 17 h 140"/>
                  <a:gd name="T2" fmla="*/ 0 w 271"/>
                  <a:gd name="T3" fmla="*/ 18 h 140"/>
                  <a:gd name="T4" fmla="*/ 19 w 271"/>
                  <a:gd name="T5" fmla="*/ 45 h 140"/>
                  <a:gd name="T6" fmla="*/ 36 w 271"/>
                  <a:gd name="T7" fmla="*/ 69 h 140"/>
                  <a:gd name="T8" fmla="*/ 53 w 271"/>
                  <a:gd name="T9" fmla="*/ 90 h 140"/>
                  <a:gd name="T10" fmla="*/ 71 w 271"/>
                  <a:gd name="T11" fmla="*/ 106 h 140"/>
                  <a:gd name="T12" fmla="*/ 80 w 271"/>
                  <a:gd name="T13" fmla="*/ 114 h 140"/>
                  <a:gd name="T14" fmla="*/ 88 w 271"/>
                  <a:gd name="T15" fmla="*/ 121 h 140"/>
                  <a:gd name="T16" fmla="*/ 97 w 271"/>
                  <a:gd name="T17" fmla="*/ 126 h 140"/>
                  <a:gd name="T18" fmla="*/ 107 w 271"/>
                  <a:gd name="T19" fmla="*/ 130 h 140"/>
                  <a:gd name="T20" fmla="*/ 116 w 271"/>
                  <a:gd name="T21" fmla="*/ 134 h 140"/>
                  <a:gd name="T22" fmla="*/ 125 w 271"/>
                  <a:gd name="T23" fmla="*/ 137 h 140"/>
                  <a:gd name="T24" fmla="*/ 135 w 271"/>
                  <a:gd name="T25" fmla="*/ 138 h 140"/>
                  <a:gd name="T26" fmla="*/ 144 w 271"/>
                  <a:gd name="T27" fmla="*/ 140 h 140"/>
                  <a:gd name="T28" fmla="*/ 153 w 271"/>
                  <a:gd name="T29" fmla="*/ 138 h 140"/>
                  <a:gd name="T30" fmla="*/ 163 w 271"/>
                  <a:gd name="T31" fmla="*/ 137 h 140"/>
                  <a:gd name="T32" fmla="*/ 172 w 271"/>
                  <a:gd name="T33" fmla="*/ 134 h 140"/>
                  <a:gd name="T34" fmla="*/ 181 w 271"/>
                  <a:gd name="T35" fmla="*/ 130 h 140"/>
                  <a:gd name="T36" fmla="*/ 189 w 271"/>
                  <a:gd name="T37" fmla="*/ 125 h 140"/>
                  <a:gd name="T38" fmla="*/ 199 w 271"/>
                  <a:gd name="T39" fmla="*/ 120 h 140"/>
                  <a:gd name="T40" fmla="*/ 207 w 271"/>
                  <a:gd name="T41" fmla="*/ 113 h 140"/>
                  <a:gd name="T42" fmla="*/ 215 w 271"/>
                  <a:gd name="T43" fmla="*/ 105 h 140"/>
                  <a:gd name="T44" fmla="*/ 229 w 271"/>
                  <a:gd name="T45" fmla="*/ 89 h 140"/>
                  <a:gd name="T46" fmla="*/ 244 w 271"/>
                  <a:gd name="T47" fmla="*/ 68 h 140"/>
                  <a:gd name="T48" fmla="*/ 257 w 271"/>
                  <a:gd name="T49" fmla="*/ 44 h 140"/>
                  <a:gd name="T50" fmla="*/ 271 w 271"/>
                  <a:gd name="T51" fmla="*/ 16 h 140"/>
                  <a:gd name="T52" fmla="*/ 239 w 271"/>
                  <a:gd name="T53" fmla="*/ 2 h 140"/>
                  <a:gd name="T54" fmla="*/ 227 w 271"/>
                  <a:gd name="T55" fmla="*/ 28 h 140"/>
                  <a:gd name="T56" fmla="*/ 215 w 271"/>
                  <a:gd name="T57" fmla="*/ 49 h 140"/>
                  <a:gd name="T58" fmla="*/ 201 w 271"/>
                  <a:gd name="T59" fmla="*/ 68 h 140"/>
                  <a:gd name="T60" fmla="*/ 189 w 271"/>
                  <a:gd name="T61" fmla="*/ 82 h 140"/>
                  <a:gd name="T62" fmla="*/ 184 w 271"/>
                  <a:gd name="T63" fmla="*/ 88 h 140"/>
                  <a:gd name="T64" fmla="*/ 177 w 271"/>
                  <a:gd name="T65" fmla="*/ 92 h 140"/>
                  <a:gd name="T66" fmla="*/ 172 w 271"/>
                  <a:gd name="T67" fmla="*/ 96 h 140"/>
                  <a:gd name="T68" fmla="*/ 165 w 271"/>
                  <a:gd name="T69" fmla="*/ 100 h 140"/>
                  <a:gd name="T70" fmla="*/ 160 w 271"/>
                  <a:gd name="T71" fmla="*/ 101 h 140"/>
                  <a:gd name="T72" fmla="*/ 155 w 271"/>
                  <a:gd name="T73" fmla="*/ 104 h 140"/>
                  <a:gd name="T74" fmla="*/ 149 w 271"/>
                  <a:gd name="T75" fmla="*/ 104 h 140"/>
                  <a:gd name="T76" fmla="*/ 144 w 271"/>
                  <a:gd name="T77" fmla="*/ 105 h 140"/>
                  <a:gd name="T78" fmla="*/ 139 w 271"/>
                  <a:gd name="T79" fmla="*/ 104 h 140"/>
                  <a:gd name="T80" fmla="*/ 133 w 271"/>
                  <a:gd name="T81" fmla="*/ 104 h 140"/>
                  <a:gd name="T82" fmla="*/ 127 w 271"/>
                  <a:gd name="T83" fmla="*/ 101 h 140"/>
                  <a:gd name="T84" fmla="*/ 121 w 271"/>
                  <a:gd name="T85" fmla="*/ 98 h 140"/>
                  <a:gd name="T86" fmla="*/ 115 w 271"/>
                  <a:gd name="T87" fmla="*/ 96 h 140"/>
                  <a:gd name="T88" fmla="*/ 108 w 271"/>
                  <a:gd name="T89" fmla="*/ 92 h 140"/>
                  <a:gd name="T90" fmla="*/ 101 w 271"/>
                  <a:gd name="T91" fmla="*/ 86 h 140"/>
                  <a:gd name="T92" fmla="*/ 93 w 271"/>
                  <a:gd name="T93" fmla="*/ 81 h 140"/>
                  <a:gd name="T94" fmla="*/ 79 w 271"/>
                  <a:gd name="T95" fmla="*/ 66 h 140"/>
                  <a:gd name="T96" fmla="*/ 63 w 271"/>
                  <a:gd name="T97" fmla="*/ 48 h 140"/>
                  <a:gd name="T98" fmla="*/ 47 w 271"/>
                  <a:gd name="T99" fmla="*/ 26 h 140"/>
                  <a:gd name="T100" fmla="*/ 31 w 271"/>
                  <a:gd name="T101" fmla="*/ 0 h 140"/>
                  <a:gd name="T102" fmla="*/ 31 w 271"/>
                  <a:gd name="T103" fmla="*/ 1 h 140"/>
                  <a:gd name="T104" fmla="*/ 0 w 271"/>
                  <a:gd name="T105" fmla="*/ 17 h 140"/>
                  <a:gd name="T106" fmla="*/ 0 w 271"/>
                  <a:gd name="T107" fmla="*/ 18 h 140"/>
                  <a:gd name="T108" fmla="*/ 0 w 271"/>
                  <a:gd name="T109" fmla="*/ 18 h 140"/>
                  <a:gd name="T110" fmla="*/ 0 w 271"/>
                  <a:gd name="T111" fmla="*/ 17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71" h="140">
                    <a:moveTo>
                      <a:pt x="0" y="17"/>
                    </a:moveTo>
                    <a:lnTo>
                      <a:pt x="0" y="18"/>
                    </a:lnTo>
                    <a:lnTo>
                      <a:pt x="19" y="45"/>
                    </a:lnTo>
                    <a:lnTo>
                      <a:pt x="36" y="69"/>
                    </a:lnTo>
                    <a:lnTo>
                      <a:pt x="53" y="90"/>
                    </a:lnTo>
                    <a:lnTo>
                      <a:pt x="71" y="106"/>
                    </a:lnTo>
                    <a:lnTo>
                      <a:pt x="80" y="114"/>
                    </a:lnTo>
                    <a:lnTo>
                      <a:pt x="88" y="121"/>
                    </a:lnTo>
                    <a:lnTo>
                      <a:pt x="97" y="126"/>
                    </a:lnTo>
                    <a:lnTo>
                      <a:pt x="107" y="130"/>
                    </a:lnTo>
                    <a:lnTo>
                      <a:pt x="116" y="134"/>
                    </a:lnTo>
                    <a:lnTo>
                      <a:pt x="125" y="137"/>
                    </a:lnTo>
                    <a:lnTo>
                      <a:pt x="135" y="138"/>
                    </a:lnTo>
                    <a:lnTo>
                      <a:pt x="144" y="140"/>
                    </a:lnTo>
                    <a:lnTo>
                      <a:pt x="153" y="138"/>
                    </a:lnTo>
                    <a:lnTo>
                      <a:pt x="163" y="137"/>
                    </a:lnTo>
                    <a:lnTo>
                      <a:pt x="172" y="134"/>
                    </a:lnTo>
                    <a:lnTo>
                      <a:pt x="181" y="130"/>
                    </a:lnTo>
                    <a:lnTo>
                      <a:pt x="189" y="125"/>
                    </a:lnTo>
                    <a:lnTo>
                      <a:pt x="199" y="120"/>
                    </a:lnTo>
                    <a:lnTo>
                      <a:pt x="207" y="113"/>
                    </a:lnTo>
                    <a:lnTo>
                      <a:pt x="215" y="105"/>
                    </a:lnTo>
                    <a:lnTo>
                      <a:pt x="229" y="89"/>
                    </a:lnTo>
                    <a:lnTo>
                      <a:pt x="244" y="68"/>
                    </a:lnTo>
                    <a:lnTo>
                      <a:pt x="257" y="44"/>
                    </a:lnTo>
                    <a:lnTo>
                      <a:pt x="271" y="16"/>
                    </a:lnTo>
                    <a:lnTo>
                      <a:pt x="239" y="2"/>
                    </a:lnTo>
                    <a:lnTo>
                      <a:pt x="227" y="28"/>
                    </a:lnTo>
                    <a:lnTo>
                      <a:pt x="215" y="49"/>
                    </a:lnTo>
                    <a:lnTo>
                      <a:pt x="201" y="68"/>
                    </a:lnTo>
                    <a:lnTo>
                      <a:pt x="189" y="82"/>
                    </a:lnTo>
                    <a:lnTo>
                      <a:pt x="184" y="88"/>
                    </a:lnTo>
                    <a:lnTo>
                      <a:pt x="177" y="92"/>
                    </a:lnTo>
                    <a:lnTo>
                      <a:pt x="172" y="96"/>
                    </a:lnTo>
                    <a:lnTo>
                      <a:pt x="165" y="100"/>
                    </a:lnTo>
                    <a:lnTo>
                      <a:pt x="160" y="101"/>
                    </a:lnTo>
                    <a:lnTo>
                      <a:pt x="155" y="104"/>
                    </a:lnTo>
                    <a:lnTo>
                      <a:pt x="149" y="104"/>
                    </a:lnTo>
                    <a:lnTo>
                      <a:pt x="144" y="105"/>
                    </a:lnTo>
                    <a:lnTo>
                      <a:pt x="139" y="104"/>
                    </a:lnTo>
                    <a:lnTo>
                      <a:pt x="133" y="104"/>
                    </a:lnTo>
                    <a:lnTo>
                      <a:pt x="127" y="101"/>
                    </a:lnTo>
                    <a:lnTo>
                      <a:pt x="121" y="98"/>
                    </a:lnTo>
                    <a:lnTo>
                      <a:pt x="115" y="96"/>
                    </a:lnTo>
                    <a:lnTo>
                      <a:pt x="108" y="92"/>
                    </a:lnTo>
                    <a:lnTo>
                      <a:pt x="101" y="86"/>
                    </a:lnTo>
                    <a:lnTo>
                      <a:pt x="93" y="81"/>
                    </a:lnTo>
                    <a:lnTo>
                      <a:pt x="79" y="66"/>
                    </a:lnTo>
                    <a:lnTo>
                      <a:pt x="63" y="48"/>
                    </a:lnTo>
                    <a:lnTo>
                      <a:pt x="47" y="26"/>
                    </a:lnTo>
                    <a:lnTo>
                      <a:pt x="31" y="0"/>
                    </a:lnTo>
                    <a:lnTo>
                      <a:pt x="31" y="1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12" name="Freeform 384"/>
              <p:cNvSpPr>
                <a:spLocks/>
              </p:cNvSpPr>
              <p:nvPr/>
            </p:nvSpPr>
            <p:spPr bwMode="auto">
              <a:xfrm>
                <a:off x="2563" y="3074"/>
                <a:ext cx="64" cy="34"/>
              </a:xfrm>
              <a:custGeom>
                <a:avLst/>
                <a:gdLst>
                  <a:gd name="T0" fmla="*/ 32 w 257"/>
                  <a:gd name="T1" fmla="*/ 137 h 137"/>
                  <a:gd name="T2" fmla="*/ 32 w 257"/>
                  <a:gd name="T3" fmla="*/ 137 h 137"/>
                  <a:gd name="T4" fmla="*/ 44 w 257"/>
                  <a:gd name="T5" fmla="*/ 110 h 137"/>
                  <a:gd name="T6" fmla="*/ 57 w 257"/>
                  <a:gd name="T7" fmla="*/ 89 h 137"/>
                  <a:gd name="T8" fmla="*/ 69 w 257"/>
                  <a:gd name="T9" fmla="*/ 72 h 137"/>
                  <a:gd name="T10" fmla="*/ 82 w 257"/>
                  <a:gd name="T11" fmla="*/ 56 h 137"/>
                  <a:gd name="T12" fmla="*/ 88 w 257"/>
                  <a:gd name="T13" fmla="*/ 50 h 137"/>
                  <a:gd name="T14" fmla="*/ 93 w 257"/>
                  <a:gd name="T15" fmla="*/ 46 h 137"/>
                  <a:gd name="T16" fmla="*/ 98 w 257"/>
                  <a:gd name="T17" fmla="*/ 42 h 137"/>
                  <a:gd name="T18" fmla="*/ 104 w 257"/>
                  <a:gd name="T19" fmla="*/ 40 h 137"/>
                  <a:gd name="T20" fmla="*/ 109 w 257"/>
                  <a:gd name="T21" fmla="*/ 37 h 137"/>
                  <a:gd name="T22" fmla="*/ 114 w 257"/>
                  <a:gd name="T23" fmla="*/ 36 h 137"/>
                  <a:gd name="T24" fmla="*/ 120 w 257"/>
                  <a:gd name="T25" fmla="*/ 34 h 137"/>
                  <a:gd name="T26" fmla="*/ 125 w 257"/>
                  <a:gd name="T27" fmla="*/ 34 h 137"/>
                  <a:gd name="T28" fmla="*/ 129 w 257"/>
                  <a:gd name="T29" fmla="*/ 34 h 137"/>
                  <a:gd name="T30" fmla="*/ 134 w 257"/>
                  <a:gd name="T31" fmla="*/ 36 h 137"/>
                  <a:gd name="T32" fmla="*/ 140 w 257"/>
                  <a:gd name="T33" fmla="*/ 37 h 137"/>
                  <a:gd name="T34" fmla="*/ 145 w 257"/>
                  <a:gd name="T35" fmla="*/ 40 h 137"/>
                  <a:gd name="T36" fmla="*/ 152 w 257"/>
                  <a:gd name="T37" fmla="*/ 42 h 137"/>
                  <a:gd name="T38" fmla="*/ 157 w 257"/>
                  <a:gd name="T39" fmla="*/ 46 h 137"/>
                  <a:gd name="T40" fmla="*/ 164 w 257"/>
                  <a:gd name="T41" fmla="*/ 52 h 137"/>
                  <a:gd name="T42" fmla="*/ 169 w 257"/>
                  <a:gd name="T43" fmla="*/ 57 h 137"/>
                  <a:gd name="T44" fmla="*/ 184 w 257"/>
                  <a:gd name="T45" fmla="*/ 72 h 137"/>
                  <a:gd name="T46" fmla="*/ 197 w 257"/>
                  <a:gd name="T47" fmla="*/ 90 h 137"/>
                  <a:gd name="T48" fmla="*/ 211 w 257"/>
                  <a:gd name="T49" fmla="*/ 112 h 137"/>
                  <a:gd name="T50" fmla="*/ 226 w 257"/>
                  <a:gd name="T51" fmla="*/ 137 h 137"/>
                  <a:gd name="T52" fmla="*/ 257 w 257"/>
                  <a:gd name="T53" fmla="*/ 121 h 137"/>
                  <a:gd name="T54" fmla="*/ 241 w 257"/>
                  <a:gd name="T55" fmla="*/ 94 h 137"/>
                  <a:gd name="T56" fmla="*/ 226 w 257"/>
                  <a:gd name="T57" fmla="*/ 70 h 137"/>
                  <a:gd name="T58" fmla="*/ 210 w 257"/>
                  <a:gd name="T59" fmla="*/ 49 h 137"/>
                  <a:gd name="T60" fmla="*/ 194 w 257"/>
                  <a:gd name="T61" fmla="*/ 33 h 137"/>
                  <a:gd name="T62" fmla="*/ 186 w 257"/>
                  <a:gd name="T63" fmla="*/ 25 h 137"/>
                  <a:gd name="T64" fmla="*/ 177 w 257"/>
                  <a:gd name="T65" fmla="*/ 18 h 137"/>
                  <a:gd name="T66" fmla="*/ 169 w 257"/>
                  <a:gd name="T67" fmla="*/ 13 h 137"/>
                  <a:gd name="T68" fmla="*/ 161 w 257"/>
                  <a:gd name="T69" fmla="*/ 8 h 137"/>
                  <a:gd name="T70" fmla="*/ 152 w 257"/>
                  <a:gd name="T71" fmla="*/ 4 h 137"/>
                  <a:gd name="T72" fmla="*/ 142 w 257"/>
                  <a:gd name="T73" fmla="*/ 1 h 137"/>
                  <a:gd name="T74" fmla="*/ 133 w 257"/>
                  <a:gd name="T75" fmla="*/ 0 h 137"/>
                  <a:gd name="T76" fmla="*/ 125 w 257"/>
                  <a:gd name="T77" fmla="*/ 0 h 137"/>
                  <a:gd name="T78" fmla="*/ 116 w 257"/>
                  <a:gd name="T79" fmla="*/ 0 h 137"/>
                  <a:gd name="T80" fmla="*/ 106 w 257"/>
                  <a:gd name="T81" fmla="*/ 1 h 137"/>
                  <a:gd name="T82" fmla="*/ 97 w 257"/>
                  <a:gd name="T83" fmla="*/ 4 h 137"/>
                  <a:gd name="T84" fmla="*/ 89 w 257"/>
                  <a:gd name="T85" fmla="*/ 8 h 137"/>
                  <a:gd name="T86" fmla="*/ 80 w 257"/>
                  <a:gd name="T87" fmla="*/ 13 h 137"/>
                  <a:gd name="T88" fmla="*/ 72 w 257"/>
                  <a:gd name="T89" fmla="*/ 18 h 137"/>
                  <a:gd name="T90" fmla="*/ 64 w 257"/>
                  <a:gd name="T91" fmla="*/ 25 h 137"/>
                  <a:gd name="T92" fmla="*/ 56 w 257"/>
                  <a:gd name="T93" fmla="*/ 33 h 137"/>
                  <a:gd name="T94" fmla="*/ 42 w 257"/>
                  <a:gd name="T95" fmla="*/ 50 h 137"/>
                  <a:gd name="T96" fmla="*/ 28 w 257"/>
                  <a:gd name="T97" fmla="*/ 70 h 137"/>
                  <a:gd name="T98" fmla="*/ 13 w 257"/>
                  <a:gd name="T99" fmla="*/ 94 h 137"/>
                  <a:gd name="T100" fmla="*/ 0 w 257"/>
                  <a:gd name="T101" fmla="*/ 122 h 137"/>
                  <a:gd name="T102" fmla="*/ 0 w 257"/>
                  <a:gd name="T103" fmla="*/ 122 h 137"/>
                  <a:gd name="T104" fmla="*/ 32 w 257"/>
                  <a:gd name="T105" fmla="*/ 137 h 137"/>
                  <a:gd name="T106" fmla="*/ 32 w 257"/>
                  <a:gd name="T107" fmla="*/ 137 h 137"/>
                  <a:gd name="T108" fmla="*/ 32 w 257"/>
                  <a:gd name="T109" fmla="*/ 137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57" h="137">
                    <a:moveTo>
                      <a:pt x="32" y="137"/>
                    </a:moveTo>
                    <a:lnTo>
                      <a:pt x="32" y="137"/>
                    </a:lnTo>
                    <a:lnTo>
                      <a:pt x="44" y="110"/>
                    </a:lnTo>
                    <a:lnTo>
                      <a:pt x="57" y="89"/>
                    </a:lnTo>
                    <a:lnTo>
                      <a:pt x="69" y="72"/>
                    </a:lnTo>
                    <a:lnTo>
                      <a:pt x="82" y="56"/>
                    </a:lnTo>
                    <a:lnTo>
                      <a:pt x="88" y="50"/>
                    </a:lnTo>
                    <a:lnTo>
                      <a:pt x="93" y="46"/>
                    </a:lnTo>
                    <a:lnTo>
                      <a:pt x="98" y="42"/>
                    </a:lnTo>
                    <a:lnTo>
                      <a:pt x="104" y="40"/>
                    </a:lnTo>
                    <a:lnTo>
                      <a:pt x="109" y="37"/>
                    </a:lnTo>
                    <a:lnTo>
                      <a:pt x="114" y="36"/>
                    </a:lnTo>
                    <a:lnTo>
                      <a:pt x="120" y="34"/>
                    </a:lnTo>
                    <a:lnTo>
                      <a:pt x="125" y="34"/>
                    </a:lnTo>
                    <a:lnTo>
                      <a:pt x="129" y="34"/>
                    </a:lnTo>
                    <a:lnTo>
                      <a:pt x="134" y="36"/>
                    </a:lnTo>
                    <a:lnTo>
                      <a:pt x="140" y="37"/>
                    </a:lnTo>
                    <a:lnTo>
                      <a:pt x="145" y="40"/>
                    </a:lnTo>
                    <a:lnTo>
                      <a:pt x="152" y="42"/>
                    </a:lnTo>
                    <a:lnTo>
                      <a:pt x="157" y="46"/>
                    </a:lnTo>
                    <a:lnTo>
                      <a:pt x="164" y="52"/>
                    </a:lnTo>
                    <a:lnTo>
                      <a:pt x="169" y="57"/>
                    </a:lnTo>
                    <a:lnTo>
                      <a:pt x="184" y="72"/>
                    </a:lnTo>
                    <a:lnTo>
                      <a:pt x="197" y="90"/>
                    </a:lnTo>
                    <a:lnTo>
                      <a:pt x="211" y="112"/>
                    </a:lnTo>
                    <a:lnTo>
                      <a:pt x="226" y="137"/>
                    </a:lnTo>
                    <a:lnTo>
                      <a:pt x="257" y="121"/>
                    </a:lnTo>
                    <a:lnTo>
                      <a:pt x="241" y="94"/>
                    </a:lnTo>
                    <a:lnTo>
                      <a:pt x="226" y="70"/>
                    </a:lnTo>
                    <a:lnTo>
                      <a:pt x="210" y="49"/>
                    </a:lnTo>
                    <a:lnTo>
                      <a:pt x="194" y="33"/>
                    </a:lnTo>
                    <a:lnTo>
                      <a:pt x="186" y="25"/>
                    </a:lnTo>
                    <a:lnTo>
                      <a:pt x="177" y="18"/>
                    </a:lnTo>
                    <a:lnTo>
                      <a:pt x="169" y="13"/>
                    </a:lnTo>
                    <a:lnTo>
                      <a:pt x="161" y="8"/>
                    </a:lnTo>
                    <a:lnTo>
                      <a:pt x="152" y="4"/>
                    </a:lnTo>
                    <a:lnTo>
                      <a:pt x="142" y="1"/>
                    </a:lnTo>
                    <a:lnTo>
                      <a:pt x="133" y="0"/>
                    </a:lnTo>
                    <a:lnTo>
                      <a:pt x="125" y="0"/>
                    </a:lnTo>
                    <a:lnTo>
                      <a:pt x="116" y="0"/>
                    </a:lnTo>
                    <a:lnTo>
                      <a:pt x="106" y="1"/>
                    </a:lnTo>
                    <a:lnTo>
                      <a:pt x="97" y="4"/>
                    </a:lnTo>
                    <a:lnTo>
                      <a:pt x="89" y="8"/>
                    </a:lnTo>
                    <a:lnTo>
                      <a:pt x="80" y="13"/>
                    </a:lnTo>
                    <a:lnTo>
                      <a:pt x="72" y="18"/>
                    </a:lnTo>
                    <a:lnTo>
                      <a:pt x="64" y="25"/>
                    </a:lnTo>
                    <a:lnTo>
                      <a:pt x="56" y="33"/>
                    </a:lnTo>
                    <a:lnTo>
                      <a:pt x="42" y="50"/>
                    </a:lnTo>
                    <a:lnTo>
                      <a:pt x="28" y="70"/>
                    </a:lnTo>
                    <a:lnTo>
                      <a:pt x="13" y="94"/>
                    </a:lnTo>
                    <a:lnTo>
                      <a:pt x="0" y="122"/>
                    </a:lnTo>
                    <a:lnTo>
                      <a:pt x="0" y="122"/>
                    </a:lnTo>
                    <a:lnTo>
                      <a:pt x="32" y="137"/>
                    </a:lnTo>
                    <a:lnTo>
                      <a:pt x="32" y="137"/>
                    </a:lnTo>
                    <a:lnTo>
                      <a:pt x="32" y="13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13" name="Freeform 385"/>
              <p:cNvSpPr>
                <a:spLocks/>
              </p:cNvSpPr>
              <p:nvPr/>
            </p:nvSpPr>
            <p:spPr bwMode="auto">
              <a:xfrm>
                <a:off x="2505" y="3104"/>
                <a:ext cx="66" cy="35"/>
              </a:xfrm>
              <a:custGeom>
                <a:avLst/>
                <a:gdLst>
                  <a:gd name="T0" fmla="*/ 0 w 264"/>
                  <a:gd name="T1" fmla="*/ 16 h 139"/>
                  <a:gd name="T2" fmla="*/ 0 w 264"/>
                  <a:gd name="T3" fmla="*/ 17 h 139"/>
                  <a:gd name="T4" fmla="*/ 19 w 264"/>
                  <a:gd name="T5" fmla="*/ 47 h 139"/>
                  <a:gd name="T6" fmla="*/ 37 w 264"/>
                  <a:gd name="T7" fmla="*/ 73 h 139"/>
                  <a:gd name="T8" fmla="*/ 55 w 264"/>
                  <a:gd name="T9" fmla="*/ 95 h 139"/>
                  <a:gd name="T10" fmla="*/ 73 w 264"/>
                  <a:gd name="T11" fmla="*/ 111 h 139"/>
                  <a:gd name="T12" fmla="*/ 83 w 264"/>
                  <a:gd name="T13" fmla="*/ 119 h 139"/>
                  <a:gd name="T14" fmla="*/ 92 w 264"/>
                  <a:gd name="T15" fmla="*/ 124 h 139"/>
                  <a:gd name="T16" fmla="*/ 100 w 264"/>
                  <a:gd name="T17" fmla="*/ 129 h 139"/>
                  <a:gd name="T18" fmla="*/ 109 w 264"/>
                  <a:gd name="T19" fmla="*/ 133 h 139"/>
                  <a:gd name="T20" fmla="*/ 118 w 264"/>
                  <a:gd name="T21" fmla="*/ 136 h 139"/>
                  <a:gd name="T22" fmla="*/ 129 w 264"/>
                  <a:gd name="T23" fmla="*/ 139 h 139"/>
                  <a:gd name="T24" fmla="*/ 138 w 264"/>
                  <a:gd name="T25" fmla="*/ 139 h 139"/>
                  <a:gd name="T26" fmla="*/ 148 w 264"/>
                  <a:gd name="T27" fmla="*/ 139 h 139"/>
                  <a:gd name="T28" fmla="*/ 156 w 264"/>
                  <a:gd name="T29" fmla="*/ 136 h 139"/>
                  <a:gd name="T30" fmla="*/ 165 w 264"/>
                  <a:gd name="T31" fmla="*/ 133 h 139"/>
                  <a:gd name="T32" fmla="*/ 174 w 264"/>
                  <a:gd name="T33" fmla="*/ 129 h 139"/>
                  <a:gd name="T34" fmla="*/ 182 w 264"/>
                  <a:gd name="T35" fmla="*/ 125 h 139"/>
                  <a:gd name="T36" fmla="*/ 198 w 264"/>
                  <a:gd name="T37" fmla="*/ 113 h 139"/>
                  <a:gd name="T38" fmla="*/ 212 w 264"/>
                  <a:gd name="T39" fmla="*/ 99 h 139"/>
                  <a:gd name="T40" fmla="*/ 226 w 264"/>
                  <a:gd name="T41" fmla="*/ 81 h 139"/>
                  <a:gd name="T42" fmla="*/ 238 w 264"/>
                  <a:gd name="T43" fmla="*/ 61 h 139"/>
                  <a:gd name="T44" fmla="*/ 252 w 264"/>
                  <a:gd name="T45" fmla="*/ 40 h 139"/>
                  <a:gd name="T46" fmla="*/ 264 w 264"/>
                  <a:gd name="T47" fmla="*/ 16 h 139"/>
                  <a:gd name="T48" fmla="*/ 232 w 264"/>
                  <a:gd name="T49" fmla="*/ 1 h 139"/>
                  <a:gd name="T50" fmla="*/ 221 w 264"/>
                  <a:gd name="T51" fmla="*/ 24 h 139"/>
                  <a:gd name="T52" fmla="*/ 209 w 264"/>
                  <a:gd name="T53" fmla="*/ 44 h 139"/>
                  <a:gd name="T54" fmla="*/ 198 w 264"/>
                  <a:gd name="T55" fmla="*/ 61 h 139"/>
                  <a:gd name="T56" fmla="*/ 186 w 264"/>
                  <a:gd name="T57" fmla="*/ 76 h 139"/>
                  <a:gd name="T58" fmla="*/ 174 w 264"/>
                  <a:gd name="T59" fmla="*/ 88 h 139"/>
                  <a:gd name="T60" fmla="*/ 164 w 264"/>
                  <a:gd name="T61" fmla="*/ 96 h 139"/>
                  <a:gd name="T62" fmla="*/ 158 w 264"/>
                  <a:gd name="T63" fmla="*/ 99 h 139"/>
                  <a:gd name="T64" fmla="*/ 153 w 264"/>
                  <a:gd name="T65" fmla="*/ 101 h 139"/>
                  <a:gd name="T66" fmla="*/ 148 w 264"/>
                  <a:gd name="T67" fmla="*/ 103 h 139"/>
                  <a:gd name="T68" fmla="*/ 142 w 264"/>
                  <a:gd name="T69" fmla="*/ 104 h 139"/>
                  <a:gd name="T70" fmla="*/ 138 w 264"/>
                  <a:gd name="T71" fmla="*/ 104 h 139"/>
                  <a:gd name="T72" fmla="*/ 133 w 264"/>
                  <a:gd name="T73" fmla="*/ 104 h 139"/>
                  <a:gd name="T74" fmla="*/ 128 w 264"/>
                  <a:gd name="T75" fmla="*/ 103 h 139"/>
                  <a:gd name="T76" fmla="*/ 121 w 264"/>
                  <a:gd name="T77" fmla="*/ 101 h 139"/>
                  <a:gd name="T78" fmla="*/ 116 w 264"/>
                  <a:gd name="T79" fmla="*/ 99 h 139"/>
                  <a:gd name="T80" fmla="*/ 109 w 264"/>
                  <a:gd name="T81" fmla="*/ 95 h 139"/>
                  <a:gd name="T82" fmla="*/ 102 w 264"/>
                  <a:gd name="T83" fmla="*/ 91 h 139"/>
                  <a:gd name="T84" fmla="*/ 96 w 264"/>
                  <a:gd name="T85" fmla="*/ 85 h 139"/>
                  <a:gd name="T86" fmla="*/ 81 w 264"/>
                  <a:gd name="T87" fmla="*/ 71 h 139"/>
                  <a:gd name="T88" fmla="*/ 65 w 264"/>
                  <a:gd name="T89" fmla="*/ 52 h 139"/>
                  <a:gd name="T90" fmla="*/ 48 w 264"/>
                  <a:gd name="T91" fmla="*/ 28 h 139"/>
                  <a:gd name="T92" fmla="*/ 31 w 264"/>
                  <a:gd name="T93" fmla="*/ 0 h 139"/>
                  <a:gd name="T94" fmla="*/ 31 w 264"/>
                  <a:gd name="T95" fmla="*/ 0 h 139"/>
                  <a:gd name="T96" fmla="*/ 0 w 264"/>
                  <a:gd name="T97" fmla="*/ 16 h 139"/>
                  <a:gd name="T98" fmla="*/ 0 w 264"/>
                  <a:gd name="T99" fmla="*/ 17 h 139"/>
                  <a:gd name="T100" fmla="*/ 0 w 264"/>
                  <a:gd name="T101" fmla="*/ 17 h 139"/>
                  <a:gd name="T102" fmla="*/ 0 w 264"/>
                  <a:gd name="T103" fmla="*/ 16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64" h="139">
                    <a:moveTo>
                      <a:pt x="0" y="16"/>
                    </a:moveTo>
                    <a:lnTo>
                      <a:pt x="0" y="17"/>
                    </a:lnTo>
                    <a:lnTo>
                      <a:pt x="19" y="47"/>
                    </a:lnTo>
                    <a:lnTo>
                      <a:pt x="37" y="73"/>
                    </a:lnTo>
                    <a:lnTo>
                      <a:pt x="55" y="95"/>
                    </a:lnTo>
                    <a:lnTo>
                      <a:pt x="73" y="111"/>
                    </a:lnTo>
                    <a:lnTo>
                      <a:pt x="83" y="119"/>
                    </a:lnTo>
                    <a:lnTo>
                      <a:pt x="92" y="124"/>
                    </a:lnTo>
                    <a:lnTo>
                      <a:pt x="100" y="129"/>
                    </a:lnTo>
                    <a:lnTo>
                      <a:pt x="109" y="133"/>
                    </a:lnTo>
                    <a:lnTo>
                      <a:pt x="118" y="136"/>
                    </a:lnTo>
                    <a:lnTo>
                      <a:pt x="129" y="139"/>
                    </a:lnTo>
                    <a:lnTo>
                      <a:pt x="138" y="139"/>
                    </a:lnTo>
                    <a:lnTo>
                      <a:pt x="148" y="139"/>
                    </a:lnTo>
                    <a:lnTo>
                      <a:pt x="156" y="136"/>
                    </a:lnTo>
                    <a:lnTo>
                      <a:pt x="165" y="133"/>
                    </a:lnTo>
                    <a:lnTo>
                      <a:pt x="174" y="129"/>
                    </a:lnTo>
                    <a:lnTo>
                      <a:pt x="182" y="125"/>
                    </a:lnTo>
                    <a:lnTo>
                      <a:pt x="198" y="113"/>
                    </a:lnTo>
                    <a:lnTo>
                      <a:pt x="212" y="99"/>
                    </a:lnTo>
                    <a:lnTo>
                      <a:pt x="226" y="81"/>
                    </a:lnTo>
                    <a:lnTo>
                      <a:pt x="238" y="61"/>
                    </a:lnTo>
                    <a:lnTo>
                      <a:pt x="252" y="40"/>
                    </a:lnTo>
                    <a:lnTo>
                      <a:pt x="264" y="16"/>
                    </a:lnTo>
                    <a:lnTo>
                      <a:pt x="232" y="1"/>
                    </a:lnTo>
                    <a:lnTo>
                      <a:pt x="221" y="24"/>
                    </a:lnTo>
                    <a:lnTo>
                      <a:pt x="209" y="44"/>
                    </a:lnTo>
                    <a:lnTo>
                      <a:pt x="198" y="61"/>
                    </a:lnTo>
                    <a:lnTo>
                      <a:pt x="186" y="76"/>
                    </a:lnTo>
                    <a:lnTo>
                      <a:pt x="174" y="88"/>
                    </a:lnTo>
                    <a:lnTo>
                      <a:pt x="164" y="96"/>
                    </a:lnTo>
                    <a:lnTo>
                      <a:pt x="158" y="99"/>
                    </a:lnTo>
                    <a:lnTo>
                      <a:pt x="153" y="101"/>
                    </a:lnTo>
                    <a:lnTo>
                      <a:pt x="148" y="103"/>
                    </a:lnTo>
                    <a:lnTo>
                      <a:pt x="142" y="104"/>
                    </a:lnTo>
                    <a:lnTo>
                      <a:pt x="138" y="104"/>
                    </a:lnTo>
                    <a:lnTo>
                      <a:pt x="133" y="104"/>
                    </a:lnTo>
                    <a:lnTo>
                      <a:pt x="128" y="103"/>
                    </a:lnTo>
                    <a:lnTo>
                      <a:pt x="121" y="101"/>
                    </a:lnTo>
                    <a:lnTo>
                      <a:pt x="116" y="99"/>
                    </a:lnTo>
                    <a:lnTo>
                      <a:pt x="109" y="95"/>
                    </a:lnTo>
                    <a:lnTo>
                      <a:pt x="102" y="91"/>
                    </a:lnTo>
                    <a:lnTo>
                      <a:pt x="96" y="85"/>
                    </a:lnTo>
                    <a:lnTo>
                      <a:pt x="81" y="71"/>
                    </a:lnTo>
                    <a:lnTo>
                      <a:pt x="65" y="52"/>
                    </a:lnTo>
                    <a:lnTo>
                      <a:pt x="48" y="28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0" y="16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14" name="Freeform 386"/>
              <p:cNvSpPr>
                <a:spLocks/>
              </p:cNvSpPr>
              <p:nvPr/>
            </p:nvSpPr>
            <p:spPr bwMode="auto">
              <a:xfrm>
                <a:off x="2446" y="3074"/>
                <a:ext cx="66" cy="34"/>
              </a:xfrm>
              <a:custGeom>
                <a:avLst/>
                <a:gdLst>
                  <a:gd name="T0" fmla="*/ 32 w 264"/>
                  <a:gd name="T1" fmla="*/ 136 h 137"/>
                  <a:gd name="T2" fmla="*/ 32 w 264"/>
                  <a:gd name="T3" fmla="*/ 137 h 137"/>
                  <a:gd name="T4" fmla="*/ 45 w 264"/>
                  <a:gd name="T5" fmla="*/ 112 h 137"/>
                  <a:gd name="T6" fmla="*/ 57 w 264"/>
                  <a:gd name="T7" fmla="*/ 89 h 137"/>
                  <a:gd name="T8" fmla="*/ 70 w 264"/>
                  <a:gd name="T9" fmla="*/ 72 h 137"/>
                  <a:gd name="T10" fmla="*/ 84 w 264"/>
                  <a:gd name="T11" fmla="*/ 57 h 137"/>
                  <a:gd name="T12" fmla="*/ 89 w 264"/>
                  <a:gd name="T13" fmla="*/ 52 h 137"/>
                  <a:gd name="T14" fmla="*/ 96 w 264"/>
                  <a:gd name="T15" fmla="*/ 46 h 137"/>
                  <a:gd name="T16" fmla="*/ 101 w 264"/>
                  <a:gd name="T17" fmla="*/ 42 h 137"/>
                  <a:gd name="T18" fmla="*/ 106 w 264"/>
                  <a:gd name="T19" fmla="*/ 40 h 137"/>
                  <a:gd name="T20" fmla="*/ 112 w 264"/>
                  <a:gd name="T21" fmla="*/ 37 h 137"/>
                  <a:gd name="T22" fmla="*/ 117 w 264"/>
                  <a:gd name="T23" fmla="*/ 36 h 137"/>
                  <a:gd name="T24" fmla="*/ 122 w 264"/>
                  <a:gd name="T25" fmla="*/ 34 h 137"/>
                  <a:gd name="T26" fmla="*/ 128 w 264"/>
                  <a:gd name="T27" fmla="*/ 34 h 137"/>
                  <a:gd name="T28" fmla="*/ 133 w 264"/>
                  <a:gd name="T29" fmla="*/ 34 h 137"/>
                  <a:gd name="T30" fmla="*/ 138 w 264"/>
                  <a:gd name="T31" fmla="*/ 36 h 137"/>
                  <a:gd name="T32" fmla="*/ 144 w 264"/>
                  <a:gd name="T33" fmla="*/ 37 h 137"/>
                  <a:gd name="T34" fmla="*/ 149 w 264"/>
                  <a:gd name="T35" fmla="*/ 40 h 137"/>
                  <a:gd name="T36" fmla="*/ 156 w 264"/>
                  <a:gd name="T37" fmla="*/ 42 h 137"/>
                  <a:gd name="T38" fmla="*/ 162 w 264"/>
                  <a:gd name="T39" fmla="*/ 46 h 137"/>
                  <a:gd name="T40" fmla="*/ 169 w 264"/>
                  <a:gd name="T41" fmla="*/ 52 h 137"/>
                  <a:gd name="T42" fmla="*/ 174 w 264"/>
                  <a:gd name="T43" fmla="*/ 57 h 137"/>
                  <a:gd name="T44" fmla="*/ 189 w 264"/>
                  <a:gd name="T45" fmla="*/ 72 h 137"/>
                  <a:gd name="T46" fmla="*/ 204 w 264"/>
                  <a:gd name="T47" fmla="*/ 90 h 137"/>
                  <a:gd name="T48" fmla="*/ 218 w 264"/>
                  <a:gd name="T49" fmla="*/ 112 h 137"/>
                  <a:gd name="T50" fmla="*/ 233 w 264"/>
                  <a:gd name="T51" fmla="*/ 137 h 137"/>
                  <a:gd name="T52" fmla="*/ 264 w 264"/>
                  <a:gd name="T53" fmla="*/ 121 h 137"/>
                  <a:gd name="T54" fmla="*/ 248 w 264"/>
                  <a:gd name="T55" fmla="*/ 93 h 137"/>
                  <a:gd name="T56" fmla="*/ 232 w 264"/>
                  <a:gd name="T57" fmla="*/ 69 h 137"/>
                  <a:gd name="T58" fmla="*/ 216 w 264"/>
                  <a:gd name="T59" fmla="*/ 49 h 137"/>
                  <a:gd name="T60" fmla="*/ 200 w 264"/>
                  <a:gd name="T61" fmla="*/ 32 h 137"/>
                  <a:gd name="T62" fmla="*/ 190 w 264"/>
                  <a:gd name="T63" fmla="*/ 25 h 137"/>
                  <a:gd name="T64" fmla="*/ 182 w 264"/>
                  <a:gd name="T65" fmla="*/ 18 h 137"/>
                  <a:gd name="T66" fmla="*/ 173 w 264"/>
                  <a:gd name="T67" fmla="*/ 13 h 137"/>
                  <a:gd name="T68" fmla="*/ 165 w 264"/>
                  <a:gd name="T69" fmla="*/ 8 h 137"/>
                  <a:gd name="T70" fmla="*/ 156 w 264"/>
                  <a:gd name="T71" fmla="*/ 4 h 137"/>
                  <a:gd name="T72" fmla="*/ 146 w 264"/>
                  <a:gd name="T73" fmla="*/ 1 h 137"/>
                  <a:gd name="T74" fmla="*/ 137 w 264"/>
                  <a:gd name="T75" fmla="*/ 0 h 137"/>
                  <a:gd name="T76" fmla="*/ 128 w 264"/>
                  <a:gd name="T77" fmla="*/ 0 h 137"/>
                  <a:gd name="T78" fmla="*/ 118 w 264"/>
                  <a:gd name="T79" fmla="*/ 0 h 137"/>
                  <a:gd name="T80" fmla="*/ 109 w 264"/>
                  <a:gd name="T81" fmla="*/ 1 h 137"/>
                  <a:gd name="T82" fmla="*/ 100 w 264"/>
                  <a:gd name="T83" fmla="*/ 4 h 137"/>
                  <a:gd name="T84" fmla="*/ 92 w 264"/>
                  <a:gd name="T85" fmla="*/ 8 h 137"/>
                  <a:gd name="T86" fmla="*/ 82 w 264"/>
                  <a:gd name="T87" fmla="*/ 13 h 137"/>
                  <a:gd name="T88" fmla="*/ 74 w 264"/>
                  <a:gd name="T89" fmla="*/ 18 h 137"/>
                  <a:gd name="T90" fmla="*/ 66 w 264"/>
                  <a:gd name="T91" fmla="*/ 25 h 137"/>
                  <a:gd name="T92" fmla="*/ 58 w 264"/>
                  <a:gd name="T93" fmla="*/ 33 h 137"/>
                  <a:gd name="T94" fmla="*/ 42 w 264"/>
                  <a:gd name="T95" fmla="*/ 50 h 137"/>
                  <a:gd name="T96" fmla="*/ 29 w 264"/>
                  <a:gd name="T97" fmla="*/ 70 h 137"/>
                  <a:gd name="T98" fmla="*/ 14 w 264"/>
                  <a:gd name="T99" fmla="*/ 94 h 137"/>
                  <a:gd name="T100" fmla="*/ 0 w 264"/>
                  <a:gd name="T101" fmla="*/ 122 h 137"/>
                  <a:gd name="T102" fmla="*/ 0 w 264"/>
                  <a:gd name="T103" fmla="*/ 122 h 137"/>
                  <a:gd name="T104" fmla="*/ 0 w 264"/>
                  <a:gd name="T105" fmla="*/ 122 h 137"/>
                  <a:gd name="T106" fmla="*/ 0 w 264"/>
                  <a:gd name="T107" fmla="*/ 122 h 137"/>
                  <a:gd name="T108" fmla="*/ 0 w 264"/>
                  <a:gd name="T109" fmla="*/ 122 h 137"/>
                  <a:gd name="T110" fmla="*/ 32 w 264"/>
                  <a:gd name="T111" fmla="*/ 136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64" h="137">
                    <a:moveTo>
                      <a:pt x="32" y="136"/>
                    </a:moveTo>
                    <a:lnTo>
                      <a:pt x="32" y="137"/>
                    </a:lnTo>
                    <a:lnTo>
                      <a:pt x="45" y="112"/>
                    </a:lnTo>
                    <a:lnTo>
                      <a:pt x="57" y="89"/>
                    </a:lnTo>
                    <a:lnTo>
                      <a:pt x="70" y="72"/>
                    </a:lnTo>
                    <a:lnTo>
                      <a:pt x="84" y="57"/>
                    </a:lnTo>
                    <a:lnTo>
                      <a:pt x="89" y="52"/>
                    </a:lnTo>
                    <a:lnTo>
                      <a:pt x="96" y="46"/>
                    </a:lnTo>
                    <a:lnTo>
                      <a:pt x="101" y="42"/>
                    </a:lnTo>
                    <a:lnTo>
                      <a:pt x="106" y="40"/>
                    </a:lnTo>
                    <a:lnTo>
                      <a:pt x="112" y="37"/>
                    </a:lnTo>
                    <a:lnTo>
                      <a:pt x="117" y="36"/>
                    </a:lnTo>
                    <a:lnTo>
                      <a:pt x="122" y="34"/>
                    </a:lnTo>
                    <a:lnTo>
                      <a:pt x="128" y="34"/>
                    </a:lnTo>
                    <a:lnTo>
                      <a:pt x="133" y="34"/>
                    </a:lnTo>
                    <a:lnTo>
                      <a:pt x="138" y="36"/>
                    </a:lnTo>
                    <a:lnTo>
                      <a:pt x="144" y="37"/>
                    </a:lnTo>
                    <a:lnTo>
                      <a:pt x="149" y="40"/>
                    </a:lnTo>
                    <a:lnTo>
                      <a:pt x="156" y="42"/>
                    </a:lnTo>
                    <a:lnTo>
                      <a:pt x="162" y="46"/>
                    </a:lnTo>
                    <a:lnTo>
                      <a:pt x="169" y="52"/>
                    </a:lnTo>
                    <a:lnTo>
                      <a:pt x="174" y="57"/>
                    </a:lnTo>
                    <a:lnTo>
                      <a:pt x="189" y="72"/>
                    </a:lnTo>
                    <a:lnTo>
                      <a:pt x="204" y="90"/>
                    </a:lnTo>
                    <a:lnTo>
                      <a:pt x="218" y="112"/>
                    </a:lnTo>
                    <a:lnTo>
                      <a:pt x="233" y="137"/>
                    </a:lnTo>
                    <a:lnTo>
                      <a:pt x="264" y="121"/>
                    </a:lnTo>
                    <a:lnTo>
                      <a:pt x="248" y="93"/>
                    </a:lnTo>
                    <a:lnTo>
                      <a:pt x="232" y="69"/>
                    </a:lnTo>
                    <a:lnTo>
                      <a:pt x="216" y="49"/>
                    </a:lnTo>
                    <a:lnTo>
                      <a:pt x="200" y="32"/>
                    </a:lnTo>
                    <a:lnTo>
                      <a:pt x="190" y="25"/>
                    </a:lnTo>
                    <a:lnTo>
                      <a:pt x="182" y="18"/>
                    </a:lnTo>
                    <a:lnTo>
                      <a:pt x="173" y="13"/>
                    </a:lnTo>
                    <a:lnTo>
                      <a:pt x="165" y="8"/>
                    </a:lnTo>
                    <a:lnTo>
                      <a:pt x="156" y="4"/>
                    </a:lnTo>
                    <a:lnTo>
                      <a:pt x="146" y="1"/>
                    </a:lnTo>
                    <a:lnTo>
                      <a:pt x="137" y="0"/>
                    </a:lnTo>
                    <a:lnTo>
                      <a:pt x="128" y="0"/>
                    </a:lnTo>
                    <a:lnTo>
                      <a:pt x="118" y="0"/>
                    </a:lnTo>
                    <a:lnTo>
                      <a:pt x="109" y="1"/>
                    </a:lnTo>
                    <a:lnTo>
                      <a:pt x="100" y="4"/>
                    </a:lnTo>
                    <a:lnTo>
                      <a:pt x="92" y="8"/>
                    </a:lnTo>
                    <a:lnTo>
                      <a:pt x="82" y="13"/>
                    </a:lnTo>
                    <a:lnTo>
                      <a:pt x="74" y="18"/>
                    </a:lnTo>
                    <a:lnTo>
                      <a:pt x="66" y="25"/>
                    </a:lnTo>
                    <a:lnTo>
                      <a:pt x="58" y="33"/>
                    </a:lnTo>
                    <a:lnTo>
                      <a:pt x="42" y="50"/>
                    </a:lnTo>
                    <a:lnTo>
                      <a:pt x="29" y="70"/>
                    </a:lnTo>
                    <a:lnTo>
                      <a:pt x="14" y="94"/>
                    </a:lnTo>
                    <a:lnTo>
                      <a:pt x="0" y="122"/>
                    </a:lnTo>
                    <a:lnTo>
                      <a:pt x="0" y="122"/>
                    </a:lnTo>
                    <a:lnTo>
                      <a:pt x="0" y="122"/>
                    </a:lnTo>
                    <a:lnTo>
                      <a:pt x="0" y="122"/>
                    </a:lnTo>
                    <a:lnTo>
                      <a:pt x="0" y="122"/>
                    </a:lnTo>
                    <a:lnTo>
                      <a:pt x="32" y="13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15" name="Freeform 387"/>
              <p:cNvSpPr>
                <a:spLocks/>
              </p:cNvSpPr>
              <p:nvPr/>
            </p:nvSpPr>
            <p:spPr bwMode="auto">
              <a:xfrm>
                <a:off x="2389" y="3104"/>
                <a:ext cx="65" cy="35"/>
              </a:xfrm>
              <a:custGeom>
                <a:avLst/>
                <a:gdLst>
                  <a:gd name="T0" fmla="*/ 1 w 264"/>
                  <a:gd name="T1" fmla="*/ 18 h 140"/>
                  <a:gd name="T2" fmla="*/ 0 w 264"/>
                  <a:gd name="T3" fmla="*/ 18 h 140"/>
                  <a:gd name="T4" fmla="*/ 20 w 264"/>
                  <a:gd name="T5" fmla="*/ 49 h 140"/>
                  <a:gd name="T6" fmla="*/ 40 w 264"/>
                  <a:gd name="T7" fmla="*/ 74 h 140"/>
                  <a:gd name="T8" fmla="*/ 59 w 264"/>
                  <a:gd name="T9" fmla="*/ 96 h 140"/>
                  <a:gd name="T10" fmla="*/ 76 w 264"/>
                  <a:gd name="T11" fmla="*/ 112 h 140"/>
                  <a:gd name="T12" fmla="*/ 87 w 264"/>
                  <a:gd name="T13" fmla="*/ 120 h 140"/>
                  <a:gd name="T14" fmla="*/ 96 w 264"/>
                  <a:gd name="T15" fmla="*/ 125 h 140"/>
                  <a:gd name="T16" fmla="*/ 105 w 264"/>
                  <a:gd name="T17" fmla="*/ 130 h 140"/>
                  <a:gd name="T18" fmla="*/ 115 w 264"/>
                  <a:gd name="T19" fmla="*/ 134 h 140"/>
                  <a:gd name="T20" fmla="*/ 124 w 264"/>
                  <a:gd name="T21" fmla="*/ 137 h 140"/>
                  <a:gd name="T22" fmla="*/ 133 w 264"/>
                  <a:gd name="T23" fmla="*/ 140 h 140"/>
                  <a:gd name="T24" fmla="*/ 143 w 264"/>
                  <a:gd name="T25" fmla="*/ 140 h 140"/>
                  <a:gd name="T26" fmla="*/ 152 w 264"/>
                  <a:gd name="T27" fmla="*/ 140 h 140"/>
                  <a:gd name="T28" fmla="*/ 161 w 264"/>
                  <a:gd name="T29" fmla="*/ 137 h 140"/>
                  <a:gd name="T30" fmla="*/ 169 w 264"/>
                  <a:gd name="T31" fmla="*/ 134 h 140"/>
                  <a:gd name="T32" fmla="*/ 179 w 264"/>
                  <a:gd name="T33" fmla="*/ 130 h 140"/>
                  <a:gd name="T34" fmla="*/ 187 w 264"/>
                  <a:gd name="T35" fmla="*/ 126 h 140"/>
                  <a:gd name="T36" fmla="*/ 201 w 264"/>
                  <a:gd name="T37" fmla="*/ 114 h 140"/>
                  <a:gd name="T38" fmla="*/ 216 w 264"/>
                  <a:gd name="T39" fmla="*/ 100 h 140"/>
                  <a:gd name="T40" fmla="*/ 229 w 264"/>
                  <a:gd name="T41" fmla="*/ 82 h 140"/>
                  <a:gd name="T42" fmla="*/ 241 w 264"/>
                  <a:gd name="T43" fmla="*/ 62 h 140"/>
                  <a:gd name="T44" fmla="*/ 253 w 264"/>
                  <a:gd name="T45" fmla="*/ 40 h 140"/>
                  <a:gd name="T46" fmla="*/ 264 w 264"/>
                  <a:gd name="T47" fmla="*/ 16 h 140"/>
                  <a:gd name="T48" fmla="*/ 232 w 264"/>
                  <a:gd name="T49" fmla="*/ 2 h 140"/>
                  <a:gd name="T50" fmla="*/ 221 w 264"/>
                  <a:gd name="T51" fmla="*/ 25 h 140"/>
                  <a:gd name="T52" fmla="*/ 211 w 264"/>
                  <a:gd name="T53" fmla="*/ 45 h 140"/>
                  <a:gd name="T54" fmla="*/ 200 w 264"/>
                  <a:gd name="T55" fmla="*/ 62 h 140"/>
                  <a:gd name="T56" fmla="*/ 189 w 264"/>
                  <a:gd name="T57" fmla="*/ 77 h 140"/>
                  <a:gd name="T58" fmla="*/ 179 w 264"/>
                  <a:gd name="T59" fmla="*/ 89 h 140"/>
                  <a:gd name="T60" fmla="*/ 167 w 264"/>
                  <a:gd name="T61" fmla="*/ 97 h 140"/>
                  <a:gd name="T62" fmla="*/ 163 w 264"/>
                  <a:gd name="T63" fmla="*/ 100 h 140"/>
                  <a:gd name="T64" fmla="*/ 157 w 264"/>
                  <a:gd name="T65" fmla="*/ 102 h 140"/>
                  <a:gd name="T66" fmla="*/ 153 w 264"/>
                  <a:gd name="T67" fmla="*/ 104 h 140"/>
                  <a:gd name="T68" fmla="*/ 148 w 264"/>
                  <a:gd name="T69" fmla="*/ 105 h 140"/>
                  <a:gd name="T70" fmla="*/ 143 w 264"/>
                  <a:gd name="T71" fmla="*/ 105 h 140"/>
                  <a:gd name="T72" fmla="*/ 137 w 264"/>
                  <a:gd name="T73" fmla="*/ 105 h 140"/>
                  <a:gd name="T74" fmla="*/ 132 w 264"/>
                  <a:gd name="T75" fmla="*/ 104 h 140"/>
                  <a:gd name="T76" fmla="*/ 127 w 264"/>
                  <a:gd name="T77" fmla="*/ 102 h 140"/>
                  <a:gd name="T78" fmla="*/ 120 w 264"/>
                  <a:gd name="T79" fmla="*/ 100 h 140"/>
                  <a:gd name="T80" fmla="*/ 113 w 264"/>
                  <a:gd name="T81" fmla="*/ 96 h 140"/>
                  <a:gd name="T82" fmla="*/ 107 w 264"/>
                  <a:gd name="T83" fmla="*/ 92 h 140"/>
                  <a:gd name="T84" fmla="*/ 100 w 264"/>
                  <a:gd name="T85" fmla="*/ 86 h 140"/>
                  <a:gd name="T86" fmla="*/ 83 w 264"/>
                  <a:gd name="T87" fmla="*/ 72 h 140"/>
                  <a:gd name="T88" fmla="*/ 67 w 264"/>
                  <a:gd name="T89" fmla="*/ 52 h 140"/>
                  <a:gd name="T90" fmla="*/ 49 w 264"/>
                  <a:gd name="T91" fmla="*/ 29 h 140"/>
                  <a:gd name="T92" fmla="*/ 31 w 264"/>
                  <a:gd name="T93" fmla="*/ 0 h 140"/>
                  <a:gd name="T94" fmla="*/ 29 w 264"/>
                  <a:gd name="T95" fmla="*/ 0 h 140"/>
                  <a:gd name="T96" fmla="*/ 31 w 264"/>
                  <a:gd name="T97" fmla="*/ 0 h 140"/>
                  <a:gd name="T98" fmla="*/ 31 w 264"/>
                  <a:gd name="T99" fmla="*/ 0 h 140"/>
                  <a:gd name="T100" fmla="*/ 29 w 264"/>
                  <a:gd name="T101" fmla="*/ 0 h 140"/>
                  <a:gd name="T102" fmla="*/ 1 w 264"/>
                  <a:gd name="T103" fmla="*/ 18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64" h="140">
                    <a:moveTo>
                      <a:pt x="1" y="18"/>
                    </a:moveTo>
                    <a:lnTo>
                      <a:pt x="0" y="18"/>
                    </a:lnTo>
                    <a:lnTo>
                      <a:pt x="20" y="49"/>
                    </a:lnTo>
                    <a:lnTo>
                      <a:pt x="40" y="74"/>
                    </a:lnTo>
                    <a:lnTo>
                      <a:pt x="59" y="96"/>
                    </a:lnTo>
                    <a:lnTo>
                      <a:pt x="76" y="112"/>
                    </a:lnTo>
                    <a:lnTo>
                      <a:pt x="87" y="120"/>
                    </a:lnTo>
                    <a:lnTo>
                      <a:pt x="96" y="125"/>
                    </a:lnTo>
                    <a:lnTo>
                      <a:pt x="105" y="130"/>
                    </a:lnTo>
                    <a:lnTo>
                      <a:pt x="115" y="134"/>
                    </a:lnTo>
                    <a:lnTo>
                      <a:pt x="124" y="137"/>
                    </a:lnTo>
                    <a:lnTo>
                      <a:pt x="133" y="140"/>
                    </a:lnTo>
                    <a:lnTo>
                      <a:pt x="143" y="140"/>
                    </a:lnTo>
                    <a:lnTo>
                      <a:pt x="152" y="140"/>
                    </a:lnTo>
                    <a:lnTo>
                      <a:pt x="161" y="137"/>
                    </a:lnTo>
                    <a:lnTo>
                      <a:pt x="169" y="134"/>
                    </a:lnTo>
                    <a:lnTo>
                      <a:pt x="179" y="130"/>
                    </a:lnTo>
                    <a:lnTo>
                      <a:pt x="187" y="126"/>
                    </a:lnTo>
                    <a:lnTo>
                      <a:pt x="201" y="114"/>
                    </a:lnTo>
                    <a:lnTo>
                      <a:pt x="216" y="100"/>
                    </a:lnTo>
                    <a:lnTo>
                      <a:pt x="229" y="82"/>
                    </a:lnTo>
                    <a:lnTo>
                      <a:pt x="241" y="62"/>
                    </a:lnTo>
                    <a:lnTo>
                      <a:pt x="253" y="40"/>
                    </a:lnTo>
                    <a:lnTo>
                      <a:pt x="264" y="16"/>
                    </a:lnTo>
                    <a:lnTo>
                      <a:pt x="232" y="2"/>
                    </a:lnTo>
                    <a:lnTo>
                      <a:pt x="221" y="25"/>
                    </a:lnTo>
                    <a:lnTo>
                      <a:pt x="211" y="45"/>
                    </a:lnTo>
                    <a:lnTo>
                      <a:pt x="200" y="62"/>
                    </a:lnTo>
                    <a:lnTo>
                      <a:pt x="189" y="77"/>
                    </a:lnTo>
                    <a:lnTo>
                      <a:pt x="179" y="89"/>
                    </a:lnTo>
                    <a:lnTo>
                      <a:pt x="167" y="97"/>
                    </a:lnTo>
                    <a:lnTo>
                      <a:pt x="163" y="100"/>
                    </a:lnTo>
                    <a:lnTo>
                      <a:pt x="157" y="102"/>
                    </a:lnTo>
                    <a:lnTo>
                      <a:pt x="153" y="104"/>
                    </a:lnTo>
                    <a:lnTo>
                      <a:pt x="148" y="105"/>
                    </a:lnTo>
                    <a:lnTo>
                      <a:pt x="143" y="105"/>
                    </a:lnTo>
                    <a:lnTo>
                      <a:pt x="137" y="105"/>
                    </a:lnTo>
                    <a:lnTo>
                      <a:pt x="132" y="104"/>
                    </a:lnTo>
                    <a:lnTo>
                      <a:pt x="127" y="102"/>
                    </a:lnTo>
                    <a:lnTo>
                      <a:pt x="120" y="100"/>
                    </a:lnTo>
                    <a:lnTo>
                      <a:pt x="113" y="96"/>
                    </a:lnTo>
                    <a:lnTo>
                      <a:pt x="107" y="92"/>
                    </a:lnTo>
                    <a:lnTo>
                      <a:pt x="100" y="86"/>
                    </a:lnTo>
                    <a:lnTo>
                      <a:pt x="83" y="72"/>
                    </a:lnTo>
                    <a:lnTo>
                      <a:pt x="67" y="52"/>
                    </a:lnTo>
                    <a:lnTo>
                      <a:pt x="49" y="29"/>
                    </a:lnTo>
                    <a:lnTo>
                      <a:pt x="31" y="0"/>
                    </a:lnTo>
                    <a:lnTo>
                      <a:pt x="29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29" y="0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16" name="Freeform 388"/>
              <p:cNvSpPr>
                <a:spLocks/>
              </p:cNvSpPr>
              <p:nvPr/>
            </p:nvSpPr>
            <p:spPr bwMode="auto">
              <a:xfrm>
                <a:off x="2324" y="3073"/>
                <a:ext cx="72" cy="35"/>
              </a:xfrm>
              <a:custGeom>
                <a:avLst/>
                <a:gdLst>
                  <a:gd name="T0" fmla="*/ 31 w 289"/>
                  <a:gd name="T1" fmla="*/ 139 h 140"/>
                  <a:gd name="T2" fmla="*/ 31 w 289"/>
                  <a:gd name="T3" fmla="*/ 139 h 140"/>
                  <a:gd name="T4" fmla="*/ 47 w 289"/>
                  <a:gd name="T5" fmla="*/ 111 h 140"/>
                  <a:gd name="T6" fmla="*/ 63 w 289"/>
                  <a:gd name="T7" fmla="*/ 87 h 140"/>
                  <a:gd name="T8" fmla="*/ 70 w 289"/>
                  <a:gd name="T9" fmla="*/ 78 h 140"/>
                  <a:gd name="T10" fmla="*/ 78 w 289"/>
                  <a:gd name="T11" fmla="*/ 68 h 140"/>
                  <a:gd name="T12" fmla="*/ 84 w 289"/>
                  <a:gd name="T13" fmla="*/ 62 h 140"/>
                  <a:gd name="T14" fmla="*/ 92 w 289"/>
                  <a:gd name="T15" fmla="*/ 55 h 140"/>
                  <a:gd name="T16" fmla="*/ 99 w 289"/>
                  <a:gd name="T17" fmla="*/ 50 h 140"/>
                  <a:gd name="T18" fmla="*/ 106 w 289"/>
                  <a:gd name="T19" fmla="*/ 44 h 140"/>
                  <a:gd name="T20" fmla="*/ 112 w 289"/>
                  <a:gd name="T21" fmla="*/ 42 h 140"/>
                  <a:gd name="T22" fmla="*/ 119 w 289"/>
                  <a:gd name="T23" fmla="*/ 39 h 140"/>
                  <a:gd name="T24" fmla="*/ 126 w 289"/>
                  <a:gd name="T25" fmla="*/ 36 h 140"/>
                  <a:gd name="T26" fmla="*/ 131 w 289"/>
                  <a:gd name="T27" fmla="*/ 36 h 140"/>
                  <a:gd name="T28" fmla="*/ 138 w 289"/>
                  <a:gd name="T29" fmla="*/ 35 h 140"/>
                  <a:gd name="T30" fmla="*/ 144 w 289"/>
                  <a:gd name="T31" fmla="*/ 36 h 140"/>
                  <a:gd name="T32" fmla="*/ 150 w 289"/>
                  <a:gd name="T33" fmla="*/ 36 h 140"/>
                  <a:gd name="T34" fmla="*/ 156 w 289"/>
                  <a:gd name="T35" fmla="*/ 39 h 140"/>
                  <a:gd name="T36" fmla="*/ 163 w 289"/>
                  <a:gd name="T37" fmla="*/ 40 h 140"/>
                  <a:gd name="T38" fmla="*/ 169 w 289"/>
                  <a:gd name="T39" fmla="*/ 44 h 140"/>
                  <a:gd name="T40" fmla="*/ 184 w 289"/>
                  <a:gd name="T41" fmla="*/ 54 h 140"/>
                  <a:gd name="T42" fmla="*/ 199 w 289"/>
                  <a:gd name="T43" fmla="*/ 64 h 140"/>
                  <a:gd name="T44" fmla="*/ 213 w 289"/>
                  <a:gd name="T45" fmla="*/ 80 h 140"/>
                  <a:gd name="T46" fmla="*/ 229 w 289"/>
                  <a:gd name="T47" fmla="*/ 98 h 140"/>
                  <a:gd name="T48" fmla="*/ 245 w 289"/>
                  <a:gd name="T49" fmla="*/ 118 h 140"/>
                  <a:gd name="T50" fmla="*/ 261 w 289"/>
                  <a:gd name="T51" fmla="*/ 140 h 140"/>
                  <a:gd name="T52" fmla="*/ 289 w 289"/>
                  <a:gd name="T53" fmla="*/ 122 h 140"/>
                  <a:gd name="T54" fmla="*/ 273 w 289"/>
                  <a:gd name="T55" fmla="*/ 98 h 140"/>
                  <a:gd name="T56" fmla="*/ 256 w 289"/>
                  <a:gd name="T57" fmla="*/ 75 h 140"/>
                  <a:gd name="T58" fmla="*/ 239 w 289"/>
                  <a:gd name="T59" fmla="*/ 56 h 140"/>
                  <a:gd name="T60" fmla="*/ 221 w 289"/>
                  <a:gd name="T61" fmla="*/ 39 h 140"/>
                  <a:gd name="T62" fmla="*/ 204 w 289"/>
                  <a:gd name="T63" fmla="*/ 24 h 140"/>
                  <a:gd name="T64" fmla="*/ 187 w 289"/>
                  <a:gd name="T65" fmla="*/ 14 h 140"/>
                  <a:gd name="T66" fmla="*/ 176 w 289"/>
                  <a:gd name="T67" fmla="*/ 8 h 140"/>
                  <a:gd name="T68" fmla="*/ 167 w 289"/>
                  <a:gd name="T69" fmla="*/ 6 h 140"/>
                  <a:gd name="T70" fmla="*/ 158 w 289"/>
                  <a:gd name="T71" fmla="*/ 3 h 140"/>
                  <a:gd name="T72" fmla="*/ 147 w 289"/>
                  <a:gd name="T73" fmla="*/ 2 h 140"/>
                  <a:gd name="T74" fmla="*/ 138 w 289"/>
                  <a:gd name="T75" fmla="*/ 0 h 140"/>
                  <a:gd name="T76" fmla="*/ 127 w 289"/>
                  <a:gd name="T77" fmla="*/ 2 h 140"/>
                  <a:gd name="T78" fmla="*/ 118 w 289"/>
                  <a:gd name="T79" fmla="*/ 3 h 140"/>
                  <a:gd name="T80" fmla="*/ 107 w 289"/>
                  <a:gd name="T81" fmla="*/ 6 h 140"/>
                  <a:gd name="T82" fmla="*/ 98 w 289"/>
                  <a:gd name="T83" fmla="*/ 10 h 140"/>
                  <a:gd name="T84" fmla="*/ 88 w 289"/>
                  <a:gd name="T85" fmla="*/ 15 h 140"/>
                  <a:gd name="T86" fmla="*/ 79 w 289"/>
                  <a:gd name="T87" fmla="*/ 20 h 140"/>
                  <a:gd name="T88" fmla="*/ 70 w 289"/>
                  <a:gd name="T89" fmla="*/ 28 h 140"/>
                  <a:gd name="T90" fmla="*/ 60 w 289"/>
                  <a:gd name="T91" fmla="*/ 36 h 140"/>
                  <a:gd name="T92" fmla="*/ 51 w 289"/>
                  <a:gd name="T93" fmla="*/ 46 h 140"/>
                  <a:gd name="T94" fmla="*/ 43 w 289"/>
                  <a:gd name="T95" fmla="*/ 56 h 140"/>
                  <a:gd name="T96" fmla="*/ 34 w 289"/>
                  <a:gd name="T97" fmla="*/ 67 h 140"/>
                  <a:gd name="T98" fmla="*/ 16 w 289"/>
                  <a:gd name="T99" fmla="*/ 92 h 140"/>
                  <a:gd name="T100" fmla="*/ 0 w 289"/>
                  <a:gd name="T101" fmla="*/ 123 h 140"/>
                  <a:gd name="T102" fmla="*/ 0 w 289"/>
                  <a:gd name="T103" fmla="*/ 123 h 140"/>
                  <a:gd name="T104" fmla="*/ 31 w 289"/>
                  <a:gd name="T105" fmla="*/ 139 h 140"/>
                  <a:gd name="T106" fmla="*/ 31 w 289"/>
                  <a:gd name="T107" fmla="*/ 139 h 140"/>
                  <a:gd name="T108" fmla="*/ 31 w 289"/>
                  <a:gd name="T109" fmla="*/ 139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89" h="140">
                    <a:moveTo>
                      <a:pt x="31" y="139"/>
                    </a:moveTo>
                    <a:lnTo>
                      <a:pt x="31" y="139"/>
                    </a:lnTo>
                    <a:lnTo>
                      <a:pt x="47" y="111"/>
                    </a:lnTo>
                    <a:lnTo>
                      <a:pt x="63" y="87"/>
                    </a:lnTo>
                    <a:lnTo>
                      <a:pt x="70" y="78"/>
                    </a:lnTo>
                    <a:lnTo>
                      <a:pt x="78" y="68"/>
                    </a:lnTo>
                    <a:lnTo>
                      <a:pt x="84" y="62"/>
                    </a:lnTo>
                    <a:lnTo>
                      <a:pt x="92" y="55"/>
                    </a:lnTo>
                    <a:lnTo>
                      <a:pt x="99" y="50"/>
                    </a:lnTo>
                    <a:lnTo>
                      <a:pt x="106" y="44"/>
                    </a:lnTo>
                    <a:lnTo>
                      <a:pt x="112" y="42"/>
                    </a:lnTo>
                    <a:lnTo>
                      <a:pt x="119" y="39"/>
                    </a:lnTo>
                    <a:lnTo>
                      <a:pt x="126" y="36"/>
                    </a:lnTo>
                    <a:lnTo>
                      <a:pt x="131" y="36"/>
                    </a:lnTo>
                    <a:lnTo>
                      <a:pt x="138" y="35"/>
                    </a:lnTo>
                    <a:lnTo>
                      <a:pt x="144" y="36"/>
                    </a:lnTo>
                    <a:lnTo>
                      <a:pt x="150" y="36"/>
                    </a:lnTo>
                    <a:lnTo>
                      <a:pt x="156" y="39"/>
                    </a:lnTo>
                    <a:lnTo>
                      <a:pt x="163" y="40"/>
                    </a:lnTo>
                    <a:lnTo>
                      <a:pt x="169" y="44"/>
                    </a:lnTo>
                    <a:lnTo>
                      <a:pt x="184" y="54"/>
                    </a:lnTo>
                    <a:lnTo>
                      <a:pt x="199" y="64"/>
                    </a:lnTo>
                    <a:lnTo>
                      <a:pt x="213" y="80"/>
                    </a:lnTo>
                    <a:lnTo>
                      <a:pt x="229" y="98"/>
                    </a:lnTo>
                    <a:lnTo>
                      <a:pt x="245" y="118"/>
                    </a:lnTo>
                    <a:lnTo>
                      <a:pt x="261" y="140"/>
                    </a:lnTo>
                    <a:lnTo>
                      <a:pt x="289" y="122"/>
                    </a:lnTo>
                    <a:lnTo>
                      <a:pt x="273" y="98"/>
                    </a:lnTo>
                    <a:lnTo>
                      <a:pt x="256" y="75"/>
                    </a:lnTo>
                    <a:lnTo>
                      <a:pt x="239" y="56"/>
                    </a:lnTo>
                    <a:lnTo>
                      <a:pt x="221" y="39"/>
                    </a:lnTo>
                    <a:lnTo>
                      <a:pt x="204" y="24"/>
                    </a:lnTo>
                    <a:lnTo>
                      <a:pt x="187" y="14"/>
                    </a:lnTo>
                    <a:lnTo>
                      <a:pt x="176" y="8"/>
                    </a:lnTo>
                    <a:lnTo>
                      <a:pt x="167" y="6"/>
                    </a:lnTo>
                    <a:lnTo>
                      <a:pt x="158" y="3"/>
                    </a:lnTo>
                    <a:lnTo>
                      <a:pt x="147" y="2"/>
                    </a:lnTo>
                    <a:lnTo>
                      <a:pt x="138" y="0"/>
                    </a:lnTo>
                    <a:lnTo>
                      <a:pt x="127" y="2"/>
                    </a:lnTo>
                    <a:lnTo>
                      <a:pt x="118" y="3"/>
                    </a:lnTo>
                    <a:lnTo>
                      <a:pt x="107" y="6"/>
                    </a:lnTo>
                    <a:lnTo>
                      <a:pt x="98" y="10"/>
                    </a:lnTo>
                    <a:lnTo>
                      <a:pt x="88" y="15"/>
                    </a:lnTo>
                    <a:lnTo>
                      <a:pt x="79" y="20"/>
                    </a:lnTo>
                    <a:lnTo>
                      <a:pt x="70" y="28"/>
                    </a:lnTo>
                    <a:lnTo>
                      <a:pt x="60" y="36"/>
                    </a:lnTo>
                    <a:lnTo>
                      <a:pt x="51" y="46"/>
                    </a:lnTo>
                    <a:lnTo>
                      <a:pt x="43" y="56"/>
                    </a:lnTo>
                    <a:lnTo>
                      <a:pt x="34" y="67"/>
                    </a:lnTo>
                    <a:lnTo>
                      <a:pt x="16" y="92"/>
                    </a:lnTo>
                    <a:lnTo>
                      <a:pt x="0" y="123"/>
                    </a:lnTo>
                    <a:lnTo>
                      <a:pt x="0" y="123"/>
                    </a:lnTo>
                    <a:lnTo>
                      <a:pt x="31" y="139"/>
                    </a:lnTo>
                    <a:lnTo>
                      <a:pt x="31" y="139"/>
                    </a:lnTo>
                    <a:lnTo>
                      <a:pt x="31" y="13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17" name="Freeform 389"/>
              <p:cNvSpPr>
                <a:spLocks/>
              </p:cNvSpPr>
              <p:nvPr/>
            </p:nvSpPr>
            <p:spPr bwMode="auto">
              <a:xfrm>
                <a:off x="2264" y="3102"/>
                <a:ext cx="67" cy="35"/>
              </a:xfrm>
              <a:custGeom>
                <a:avLst/>
                <a:gdLst>
                  <a:gd name="T0" fmla="*/ 16 w 270"/>
                  <a:gd name="T1" fmla="*/ 34 h 142"/>
                  <a:gd name="T2" fmla="*/ 0 w 270"/>
                  <a:gd name="T3" fmla="*/ 25 h 142"/>
                  <a:gd name="T4" fmla="*/ 16 w 270"/>
                  <a:gd name="T5" fmla="*/ 52 h 142"/>
                  <a:gd name="T6" fmla="*/ 32 w 270"/>
                  <a:gd name="T7" fmla="*/ 74 h 142"/>
                  <a:gd name="T8" fmla="*/ 48 w 270"/>
                  <a:gd name="T9" fmla="*/ 94 h 142"/>
                  <a:gd name="T10" fmla="*/ 64 w 270"/>
                  <a:gd name="T11" fmla="*/ 110 h 142"/>
                  <a:gd name="T12" fmla="*/ 71 w 270"/>
                  <a:gd name="T13" fmla="*/ 118 h 142"/>
                  <a:gd name="T14" fmla="*/ 81 w 270"/>
                  <a:gd name="T15" fmla="*/ 125 h 142"/>
                  <a:gd name="T16" fmla="*/ 89 w 270"/>
                  <a:gd name="T17" fmla="*/ 130 h 142"/>
                  <a:gd name="T18" fmla="*/ 98 w 270"/>
                  <a:gd name="T19" fmla="*/ 134 h 142"/>
                  <a:gd name="T20" fmla="*/ 107 w 270"/>
                  <a:gd name="T21" fmla="*/ 138 h 142"/>
                  <a:gd name="T22" fmla="*/ 117 w 270"/>
                  <a:gd name="T23" fmla="*/ 141 h 142"/>
                  <a:gd name="T24" fmla="*/ 126 w 270"/>
                  <a:gd name="T25" fmla="*/ 142 h 142"/>
                  <a:gd name="T26" fmla="*/ 135 w 270"/>
                  <a:gd name="T27" fmla="*/ 142 h 142"/>
                  <a:gd name="T28" fmla="*/ 145 w 270"/>
                  <a:gd name="T29" fmla="*/ 142 h 142"/>
                  <a:gd name="T30" fmla="*/ 154 w 270"/>
                  <a:gd name="T31" fmla="*/ 141 h 142"/>
                  <a:gd name="T32" fmla="*/ 163 w 270"/>
                  <a:gd name="T33" fmla="*/ 138 h 142"/>
                  <a:gd name="T34" fmla="*/ 171 w 270"/>
                  <a:gd name="T35" fmla="*/ 134 h 142"/>
                  <a:gd name="T36" fmla="*/ 181 w 270"/>
                  <a:gd name="T37" fmla="*/ 130 h 142"/>
                  <a:gd name="T38" fmla="*/ 190 w 270"/>
                  <a:gd name="T39" fmla="*/ 125 h 142"/>
                  <a:gd name="T40" fmla="*/ 198 w 270"/>
                  <a:gd name="T41" fmla="*/ 118 h 142"/>
                  <a:gd name="T42" fmla="*/ 207 w 270"/>
                  <a:gd name="T43" fmla="*/ 110 h 142"/>
                  <a:gd name="T44" fmla="*/ 223 w 270"/>
                  <a:gd name="T45" fmla="*/ 94 h 142"/>
                  <a:gd name="T46" fmla="*/ 238 w 270"/>
                  <a:gd name="T47" fmla="*/ 74 h 142"/>
                  <a:gd name="T48" fmla="*/ 254 w 270"/>
                  <a:gd name="T49" fmla="*/ 52 h 142"/>
                  <a:gd name="T50" fmla="*/ 270 w 270"/>
                  <a:gd name="T51" fmla="*/ 25 h 142"/>
                  <a:gd name="T52" fmla="*/ 239 w 270"/>
                  <a:gd name="T53" fmla="*/ 9 h 142"/>
                  <a:gd name="T54" fmla="*/ 225 w 270"/>
                  <a:gd name="T55" fmla="*/ 33 h 142"/>
                  <a:gd name="T56" fmla="*/ 211 w 270"/>
                  <a:gd name="T57" fmla="*/ 54 h 142"/>
                  <a:gd name="T58" fmla="*/ 197 w 270"/>
                  <a:gd name="T59" fmla="*/ 72 h 142"/>
                  <a:gd name="T60" fmla="*/ 183 w 270"/>
                  <a:gd name="T61" fmla="*/ 86 h 142"/>
                  <a:gd name="T62" fmla="*/ 177 w 270"/>
                  <a:gd name="T63" fmla="*/ 92 h 142"/>
                  <a:gd name="T64" fmla="*/ 170 w 270"/>
                  <a:gd name="T65" fmla="*/ 96 h 142"/>
                  <a:gd name="T66" fmla="*/ 163 w 270"/>
                  <a:gd name="T67" fmla="*/ 100 h 142"/>
                  <a:gd name="T68" fmla="*/ 158 w 270"/>
                  <a:gd name="T69" fmla="*/ 102 h 142"/>
                  <a:gd name="T70" fmla="*/ 151 w 270"/>
                  <a:gd name="T71" fmla="*/ 105 h 142"/>
                  <a:gd name="T72" fmla="*/ 146 w 270"/>
                  <a:gd name="T73" fmla="*/ 106 h 142"/>
                  <a:gd name="T74" fmla="*/ 141 w 270"/>
                  <a:gd name="T75" fmla="*/ 108 h 142"/>
                  <a:gd name="T76" fmla="*/ 135 w 270"/>
                  <a:gd name="T77" fmla="*/ 108 h 142"/>
                  <a:gd name="T78" fmla="*/ 129 w 270"/>
                  <a:gd name="T79" fmla="*/ 108 h 142"/>
                  <a:gd name="T80" fmla="*/ 123 w 270"/>
                  <a:gd name="T81" fmla="*/ 106 h 142"/>
                  <a:gd name="T82" fmla="*/ 118 w 270"/>
                  <a:gd name="T83" fmla="*/ 105 h 142"/>
                  <a:gd name="T84" fmla="*/ 113 w 270"/>
                  <a:gd name="T85" fmla="*/ 102 h 142"/>
                  <a:gd name="T86" fmla="*/ 106 w 270"/>
                  <a:gd name="T87" fmla="*/ 100 h 142"/>
                  <a:gd name="T88" fmla="*/ 99 w 270"/>
                  <a:gd name="T89" fmla="*/ 96 h 142"/>
                  <a:gd name="T90" fmla="*/ 93 w 270"/>
                  <a:gd name="T91" fmla="*/ 92 h 142"/>
                  <a:gd name="T92" fmla="*/ 87 w 270"/>
                  <a:gd name="T93" fmla="*/ 86 h 142"/>
                  <a:gd name="T94" fmla="*/ 73 w 270"/>
                  <a:gd name="T95" fmla="*/ 72 h 142"/>
                  <a:gd name="T96" fmla="*/ 60 w 270"/>
                  <a:gd name="T97" fmla="*/ 54 h 142"/>
                  <a:gd name="T98" fmla="*/ 45 w 270"/>
                  <a:gd name="T99" fmla="*/ 33 h 142"/>
                  <a:gd name="T100" fmla="*/ 30 w 270"/>
                  <a:gd name="T101" fmla="*/ 9 h 142"/>
                  <a:gd name="T102" fmla="*/ 16 w 270"/>
                  <a:gd name="T103" fmla="*/ 0 h 142"/>
                  <a:gd name="T104" fmla="*/ 30 w 270"/>
                  <a:gd name="T105" fmla="*/ 9 h 142"/>
                  <a:gd name="T106" fmla="*/ 25 w 270"/>
                  <a:gd name="T107" fmla="*/ 0 h 142"/>
                  <a:gd name="T108" fmla="*/ 16 w 270"/>
                  <a:gd name="T109" fmla="*/ 0 h 142"/>
                  <a:gd name="T110" fmla="*/ 16 w 270"/>
                  <a:gd name="T111" fmla="*/ 34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70" h="142">
                    <a:moveTo>
                      <a:pt x="16" y="34"/>
                    </a:moveTo>
                    <a:lnTo>
                      <a:pt x="0" y="25"/>
                    </a:lnTo>
                    <a:lnTo>
                      <a:pt x="16" y="52"/>
                    </a:lnTo>
                    <a:lnTo>
                      <a:pt x="32" y="74"/>
                    </a:lnTo>
                    <a:lnTo>
                      <a:pt x="48" y="94"/>
                    </a:lnTo>
                    <a:lnTo>
                      <a:pt x="64" y="110"/>
                    </a:lnTo>
                    <a:lnTo>
                      <a:pt x="71" y="118"/>
                    </a:lnTo>
                    <a:lnTo>
                      <a:pt x="81" y="125"/>
                    </a:lnTo>
                    <a:lnTo>
                      <a:pt x="89" y="130"/>
                    </a:lnTo>
                    <a:lnTo>
                      <a:pt x="98" y="134"/>
                    </a:lnTo>
                    <a:lnTo>
                      <a:pt x="107" y="138"/>
                    </a:lnTo>
                    <a:lnTo>
                      <a:pt x="117" y="141"/>
                    </a:lnTo>
                    <a:lnTo>
                      <a:pt x="126" y="142"/>
                    </a:lnTo>
                    <a:lnTo>
                      <a:pt x="135" y="142"/>
                    </a:lnTo>
                    <a:lnTo>
                      <a:pt x="145" y="142"/>
                    </a:lnTo>
                    <a:lnTo>
                      <a:pt x="154" y="141"/>
                    </a:lnTo>
                    <a:lnTo>
                      <a:pt x="163" y="138"/>
                    </a:lnTo>
                    <a:lnTo>
                      <a:pt x="171" y="134"/>
                    </a:lnTo>
                    <a:lnTo>
                      <a:pt x="181" y="130"/>
                    </a:lnTo>
                    <a:lnTo>
                      <a:pt x="190" y="125"/>
                    </a:lnTo>
                    <a:lnTo>
                      <a:pt x="198" y="118"/>
                    </a:lnTo>
                    <a:lnTo>
                      <a:pt x="207" y="110"/>
                    </a:lnTo>
                    <a:lnTo>
                      <a:pt x="223" y="94"/>
                    </a:lnTo>
                    <a:lnTo>
                      <a:pt x="238" y="74"/>
                    </a:lnTo>
                    <a:lnTo>
                      <a:pt x="254" y="52"/>
                    </a:lnTo>
                    <a:lnTo>
                      <a:pt x="270" y="25"/>
                    </a:lnTo>
                    <a:lnTo>
                      <a:pt x="239" y="9"/>
                    </a:lnTo>
                    <a:lnTo>
                      <a:pt x="225" y="33"/>
                    </a:lnTo>
                    <a:lnTo>
                      <a:pt x="211" y="54"/>
                    </a:lnTo>
                    <a:lnTo>
                      <a:pt x="197" y="72"/>
                    </a:lnTo>
                    <a:lnTo>
                      <a:pt x="183" y="86"/>
                    </a:lnTo>
                    <a:lnTo>
                      <a:pt x="177" y="92"/>
                    </a:lnTo>
                    <a:lnTo>
                      <a:pt x="170" y="96"/>
                    </a:lnTo>
                    <a:lnTo>
                      <a:pt x="163" y="100"/>
                    </a:lnTo>
                    <a:lnTo>
                      <a:pt x="158" y="102"/>
                    </a:lnTo>
                    <a:lnTo>
                      <a:pt x="151" y="105"/>
                    </a:lnTo>
                    <a:lnTo>
                      <a:pt x="146" y="106"/>
                    </a:lnTo>
                    <a:lnTo>
                      <a:pt x="141" y="108"/>
                    </a:lnTo>
                    <a:lnTo>
                      <a:pt x="135" y="108"/>
                    </a:lnTo>
                    <a:lnTo>
                      <a:pt x="129" y="108"/>
                    </a:lnTo>
                    <a:lnTo>
                      <a:pt x="123" y="106"/>
                    </a:lnTo>
                    <a:lnTo>
                      <a:pt x="118" y="105"/>
                    </a:lnTo>
                    <a:lnTo>
                      <a:pt x="113" y="102"/>
                    </a:lnTo>
                    <a:lnTo>
                      <a:pt x="106" y="100"/>
                    </a:lnTo>
                    <a:lnTo>
                      <a:pt x="99" y="96"/>
                    </a:lnTo>
                    <a:lnTo>
                      <a:pt x="93" y="92"/>
                    </a:lnTo>
                    <a:lnTo>
                      <a:pt x="87" y="86"/>
                    </a:lnTo>
                    <a:lnTo>
                      <a:pt x="73" y="72"/>
                    </a:lnTo>
                    <a:lnTo>
                      <a:pt x="60" y="54"/>
                    </a:lnTo>
                    <a:lnTo>
                      <a:pt x="45" y="33"/>
                    </a:lnTo>
                    <a:lnTo>
                      <a:pt x="30" y="9"/>
                    </a:lnTo>
                    <a:lnTo>
                      <a:pt x="16" y="0"/>
                    </a:lnTo>
                    <a:lnTo>
                      <a:pt x="30" y="9"/>
                    </a:lnTo>
                    <a:lnTo>
                      <a:pt x="25" y="0"/>
                    </a:lnTo>
                    <a:lnTo>
                      <a:pt x="16" y="0"/>
                    </a:lnTo>
                    <a:lnTo>
                      <a:pt x="16" y="3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18" name="Rectangle 390"/>
              <p:cNvSpPr>
                <a:spLocks noChangeArrowheads="1"/>
              </p:cNvSpPr>
              <p:nvPr/>
            </p:nvSpPr>
            <p:spPr bwMode="auto">
              <a:xfrm>
                <a:off x="2201" y="3102"/>
                <a:ext cx="67" cy="8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19" name="Freeform 391"/>
              <p:cNvSpPr>
                <a:spLocks/>
              </p:cNvSpPr>
              <p:nvPr/>
            </p:nvSpPr>
            <p:spPr bwMode="auto">
              <a:xfrm>
                <a:off x="2191" y="3102"/>
                <a:ext cx="40" cy="30"/>
              </a:xfrm>
              <a:custGeom>
                <a:avLst/>
                <a:gdLst>
                  <a:gd name="T0" fmla="*/ 0 w 157"/>
                  <a:gd name="T1" fmla="*/ 0 h 119"/>
                  <a:gd name="T2" fmla="*/ 0 w 157"/>
                  <a:gd name="T3" fmla="*/ 30 h 119"/>
                  <a:gd name="T4" fmla="*/ 137 w 157"/>
                  <a:gd name="T5" fmla="*/ 119 h 119"/>
                  <a:gd name="T6" fmla="*/ 157 w 157"/>
                  <a:gd name="T7" fmla="*/ 90 h 119"/>
                  <a:gd name="T8" fmla="*/ 18 w 157"/>
                  <a:gd name="T9" fmla="*/ 0 h 119"/>
                  <a:gd name="T10" fmla="*/ 18 w 157"/>
                  <a:gd name="T11" fmla="*/ 30 h 119"/>
                  <a:gd name="T12" fmla="*/ 0 w 157"/>
                  <a:gd name="T13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" h="119">
                    <a:moveTo>
                      <a:pt x="0" y="0"/>
                    </a:moveTo>
                    <a:lnTo>
                      <a:pt x="0" y="30"/>
                    </a:lnTo>
                    <a:lnTo>
                      <a:pt x="137" y="119"/>
                    </a:lnTo>
                    <a:lnTo>
                      <a:pt x="157" y="90"/>
                    </a:lnTo>
                    <a:lnTo>
                      <a:pt x="18" y="0"/>
                    </a:lnTo>
                    <a:lnTo>
                      <a:pt x="18" y="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20" name="Freeform 392"/>
              <p:cNvSpPr>
                <a:spLocks/>
              </p:cNvSpPr>
              <p:nvPr/>
            </p:nvSpPr>
            <p:spPr bwMode="auto">
              <a:xfrm>
                <a:off x="2186" y="3102"/>
                <a:ext cx="5" cy="8"/>
              </a:xfrm>
              <a:custGeom>
                <a:avLst/>
                <a:gdLst>
                  <a:gd name="T0" fmla="*/ 23 w 23"/>
                  <a:gd name="T1" fmla="*/ 0 h 30"/>
                  <a:gd name="T2" fmla="*/ 0 w 23"/>
                  <a:gd name="T3" fmla="*/ 15 h 30"/>
                  <a:gd name="T4" fmla="*/ 23 w 23"/>
                  <a:gd name="T5" fmla="*/ 30 h 30"/>
                  <a:gd name="T6" fmla="*/ 23 w 23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" h="30">
                    <a:moveTo>
                      <a:pt x="23" y="0"/>
                    </a:moveTo>
                    <a:lnTo>
                      <a:pt x="0" y="15"/>
                    </a:lnTo>
                    <a:lnTo>
                      <a:pt x="23" y="30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21" name="Freeform 393"/>
              <p:cNvSpPr>
                <a:spLocks/>
              </p:cNvSpPr>
              <p:nvPr/>
            </p:nvSpPr>
            <p:spPr bwMode="auto">
              <a:xfrm>
                <a:off x="2191" y="3080"/>
                <a:ext cx="40" cy="30"/>
              </a:xfrm>
              <a:custGeom>
                <a:avLst/>
                <a:gdLst>
                  <a:gd name="T0" fmla="*/ 146 w 157"/>
                  <a:gd name="T1" fmla="*/ 15 h 119"/>
                  <a:gd name="T2" fmla="*/ 137 w 157"/>
                  <a:gd name="T3" fmla="*/ 0 h 119"/>
                  <a:gd name="T4" fmla="*/ 0 w 157"/>
                  <a:gd name="T5" fmla="*/ 89 h 119"/>
                  <a:gd name="T6" fmla="*/ 18 w 157"/>
                  <a:gd name="T7" fmla="*/ 119 h 119"/>
                  <a:gd name="T8" fmla="*/ 157 w 157"/>
                  <a:gd name="T9" fmla="*/ 29 h 119"/>
                  <a:gd name="T10" fmla="*/ 146 w 157"/>
                  <a:gd name="T11" fmla="*/ 15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7" h="119">
                    <a:moveTo>
                      <a:pt x="146" y="15"/>
                    </a:moveTo>
                    <a:lnTo>
                      <a:pt x="137" y="0"/>
                    </a:lnTo>
                    <a:lnTo>
                      <a:pt x="0" y="89"/>
                    </a:lnTo>
                    <a:lnTo>
                      <a:pt x="18" y="119"/>
                    </a:lnTo>
                    <a:lnTo>
                      <a:pt x="157" y="29"/>
                    </a:lnTo>
                    <a:lnTo>
                      <a:pt x="146" y="15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22" name="Freeform 394"/>
              <p:cNvSpPr>
                <a:spLocks/>
              </p:cNvSpPr>
              <p:nvPr/>
            </p:nvSpPr>
            <p:spPr bwMode="auto">
              <a:xfrm>
                <a:off x="2619" y="3148"/>
                <a:ext cx="68" cy="35"/>
              </a:xfrm>
              <a:custGeom>
                <a:avLst/>
                <a:gdLst>
                  <a:gd name="T0" fmla="*/ 0 w 271"/>
                  <a:gd name="T1" fmla="*/ 18 h 140"/>
                  <a:gd name="T2" fmla="*/ 0 w 271"/>
                  <a:gd name="T3" fmla="*/ 19 h 140"/>
                  <a:gd name="T4" fmla="*/ 19 w 271"/>
                  <a:gd name="T5" fmla="*/ 46 h 140"/>
                  <a:gd name="T6" fmla="*/ 36 w 271"/>
                  <a:gd name="T7" fmla="*/ 70 h 140"/>
                  <a:gd name="T8" fmla="*/ 53 w 271"/>
                  <a:gd name="T9" fmla="*/ 91 h 140"/>
                  <a:gd name="T10" fmla="*/ 71 w 271"/>
                  <a:gd name="T11" fmla="*/ 107 h 140"/>
                  <a:gd name="T12" fmla="*/ 80 w 271"/>
                  <a:gd name="T13" fmla="*/ 115 h 140"/>
                  <a:gd name="T14" fmla="*/ 88 w 271"/>
                  <a:gd name="T15" fmla="*/ 122 h 140"/>
                  <a:gd name="T16" fmla="*/ 97 w 271"/>
                  <a:gd name="T17" fmla="*/ 127 h 140"/>
                  <a:gd name="T18" fmla="*/ 107 w 271"/>
                  <a:gd name="T19" fmla="*/ 131 h 140"/>
                  <a:gd name="T20" fmla="*/ 116 w 271"/>
                  <a:gd name="T21" fmla="*/ 135 h 140"/>
                  <a:gd name="T22" fmla="*/ 125 w 271"/>
                  <a:gd name="T23" fmla="*/ 138 h 140"/>
                  <a:gd name="T24" fmla="*/ 135 w 271"/>
                  <a:gd name="T25" fmla="*/ 139 h 140"/>
                  <a:gd name="T26" fmla="*/ 144 w 271"/>
                  <a:gd name="T27" fmla="*/ 140 h 140"/>
                  <a:gd name="T28" fmla="*/ 153 w 271"/>
                  <a:gd name="T29" fmla="*/ 139 h 140"/>
                  <a:gd name="T30" fmla="*/ 163 w 271"/>
                  <a:gd name="T31" fmla="*/ 138 h 140"/>
                  <a:gd name="T32" fmla="*/ 172 w 271"/>
                  <a:gd name="T33" fmla="*/ 135 h 140"/>
                  <a:gd name="T34" fmla="*/ 181 w 271"/>
                  <a:gd name="T35" fmla="*/ 131 h 140"/>
                  <a:gd name="T36" fmla="*/ 189 w 271"/>
                  <a:gd name="T37" fmla="*/ 127 h 140"/>
                  <a:gd name="T38" fmla="*/ 199 w 271"/>
                  <a:gd name="T39" fmla="*/ 120 h 140"/>
                  <a:gd name="T40" fmla="*/ 207 w 271"/>
                  <a:gd name="T41" fmla="*/ 114 h 140"/>
                  <a:gd name="T42" fmla="*/ 215 w 271"/>
                  <a:gd name="T43" fmla="*/ 106 h 140"/>
                  <a:gd name="T44" fmla="*/ 229 w 271"/>
                  <a:gd name="T45" fmla="*/ 90 h 140"/>
                  <a:gd name="T46" fmla="*/ 244 w 271"/>
                  <a:gd name="T47" fmla="*/ 68 h 140"/>
                  <a:gd name="T48" fmla="*/ 257 w 271"/>
                  <a:gd name="T49" fmla="*/ 44 h 140"/>
                  <a:gd name="T50" fmla="*/ 271 w 271"/>
                  <a:gd name="T51" fmla="*/ 18 h 140"/>
                  <a:gd name="T52" fmla="*/ 239 w 271"/>
                  <a:gd name="T53" fmla="*/ 3 h 140"/>
                  <a:gd name="T54" fmla="*/ 227 w 271"/>
                  <a:gd name="T55" fmla="*/ 28 h 140"/>
                  <a:gd name="T56" fmla="*/ 215 w 271"/>
                  <a:gd name="T57" fmla="*/ 50 h 140"/>
                  <a:gd name="T58" fmla="*/ 201 w 271"/>
                  <a:gd name="T59" fmla="*/ 68 h 140"/>
                  <a:gd name="T60" fmla="*/ 189 w 271"/>
                  <a:gd name="T61" fmla="*/ 83 h 140"/>
                  <a:gd name="T62" fmla="*/ 184 w 271"/>
                  <a:gd name="T63" fmla="*/ 88 h 140"/>
                  <a:gd name="T64" fmla="*/ 177 w 271"/>
                  <a:gd name="T65" fmla="*/ 94 h 140"/>
                  <a:gd name="T66" fmla="*/ 172 w 271"/>
                  <a:gd name="T67" fmla="*/ 96 h 140"/>
                  <a:gd name="T68" fmla="*/ 165 w 271"/>
                  <a:gd name="T69" fmla="*/ 100 h 140"/>
                  <a:gd name="T70" fmla="*/ 160 w 271"/>
                  <a:gd name="T71" fmla="*/ 103 h 140"/>
                  <a:gd name="T72" fmla="*/ 155 w 271"/>
                  <a:gd name="T73" fmla="*/ 104 h 140"/>
                  <a:gd name="T74" fmla="*/ 149 w 271"/>
                  <a:gd name="T75" fmla="*/ 106 h 140"/>
                  <a:gd name="T76" fmla="*/ 144 w 271"/>
                  <a:gd name="T77" fmla="*/ 106 h 140"/>
                  <a:gd name="T78" fmla="*/ 139 w 271"/>
                  <a:gd name="T79" fmla="*/ 106 h 140"/>
                  <a:gd name="T80" fmla="*/ 133 w 271"/>
                  <a:gd name="T81" fmla="*/ 104 h 140"/>
                  <a:gd name="T82" fmla="*/ 127 w 271"/>
                  <a:gd name="T83" fmla="*/ 102 h 140"/>
                  <a:gd name="T84" fmla="*/ 121 w 271"/>
                  <a:gd name="T85" fmla="*/ 100 h 140"/>
                  <a:gd name="T86" fmla="*/ 115 w 271"/>
                  <a:gd name="T87" fmla="*/ 96 h 140"/>
                  <a:gd name="T88" fmla="*/ 108 w 271"/>
                  <a:gd name="T89" fmla="*/ 92 h 140"/>
                  <a:gd name="T90" fmla="*/ 101 w 271"/>
                  <a:gd name="T91" fmla="*/ 87 h 140"/>
                  <a:gd name="T92" fmla="*/ 93 w 271"/>
                  <a:gd name="T93" fmla="*/ 82 h 140"/>
                  <a:gd name="T94" fmla="*/ 79 w 271"/>
                  <a:gd name="T95" fmla="*/ 67 h 140"/>
                  <a:gd name="T96" fmla="*/ 63 w 271"/>
                  <a:gd name="T97" fmla="*/ 48 h 140"/>
                  <a:gd name="T98" fmla="*/ 47 w 271"/>
                  <a:gd name="T99" fmla="*/ 27 h 140"/>
                  <a:gd name="T100" fmla="*/ 31 w 271"/>
                  <a:gd name="T101" fmla="*/ 0 h 140"/>
                  <a:gd name="T102" fmla="*/ 31 w 271"/>
                  <a:gd name="T103" fmla="*/ 2 h 140"/>
                  <a:gd name="T104" fmla="*/ 0 w 271"/>
                  <a:gd name="T105" fmla="*/ 18 h 140"/>
                  <a:gd name="T106" fmla="*/ 0 w 271"/>
                  <a:gd name="T107" fmla="*/ 19 h 140"/>
                  <a:gd name="T108" fmla="*/ 0 w 271"/>
                  <a:gd name="T109" fmla="*/ 19 h 140"/>
                  <a:gd name="T110" fmla="*/ 0 w 271"/>
                  <a:gd name="T111" fmla="*/ 18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71" h="140">
                    <a:moveTo>
                      <a:pt x="0" y="18"/>
                    </a:moveTo>
                    <a:lnTo>
                      <a:pt x="0" y="19"/>
                    </a:lnTo>
                    <a:lnTo>
                      <a:pt x="19" y="46"/>
                    </a:lnTo>
                    <a:lnTo>
                      <a:pt x="36" y="70"/>
                    </a:lnTo>
                    <a:lnTo>
                      <a:pt x="53" y="91"/>
                    </a:lnTo>
                    <a:lnTo>
                      <a:pt x="71" y="107"/>
                    </a:lnTo>
                    <a:lnTo>
                      <a:pt x="80" y="115"/>
                    </a:lnTo>
                    <a:lnTo>
                      <a:pt x="88" y="122"/>
                    </a:lnTo>
                    <a:lnTo>
                      <a:pt x="97" y="127"/>
                    </a:lnTo>
                    <a:lnTo>
                      <a:pt x="107" y="131"/>
                    </a:lnTo>
                    <a:lnTo>
                      <a:pt x="116" y="135"/>
                    </a:lnTo>
                    <a:lnTo>
                      <a:pt x="125" y="138"/>
                    </a:lnTo>
                    <a:lnTo>
                      <a:pt x="135" y="139"/>
                    </a:lnTo>
                    <a:lnTo>
                      <a:pt x="144" y="140"/>
                    </a:lnTo>
                    <a:lnTo>
                      <a:pt x="153" y="139"/>
                    </a:lnTo>
                    <a:lnTo>
                      <a:pt x="163" y="138"/>
                    </a:lnTo>
                    <a:lnTo>
                      <a:pt x="172" y="135"/>
                    </a:lnTo>
                    <a:lnTo>
                      <a:pt x="181" y="131"/>
                    </a:lnTo>
                    <a:lnTo>
                      <a:pt x="189" y="127"/>
                    </a:lnTo>
                    <a:lnTo>
                      <a:pt x="199" y="120"/>
                    </a:lnTo>
                    <a:lnTo>
                      <a:pt x="207" y="114"/>
                    </a:lnTo>
                    <a:lnTo>
                      <a:pt x="215" y="106"/>
                    </a:lnTo>
                    <a:lnTo>
                      <a:pt x="229" y="90"/>
                    </a:lnTo>
                    <a:lnTo>
                      <a:pt x="244" y="68"/>
                    </a:lnTo>
                    <a:lnTo>
                      <a:pt x="257" y="44"/>
                    </a:lnTo>
                    <a:lnTo>
                      <a:pt x="271" y="18"/>
                    </a:lnTo>
                    <a:lnTo>
                      <a:pt x="239" y="3"/>
                    </a:lnTo>
                    <a:lnTo>
                      <a:pt x="227" y="28"/>
                    </a:lnTo>
                    <a:lnTo>
                      <a:pt x="215" y="50"/>
                    </a:lnTo>
                    <a:lnTo>
                      <a:pt x="201" y="68"/>
                    </a:lnTo>
                    <a:lnTo>
                      <a:pt x="189" y="83"/>
                    </a:lnTo>
                    <a:lnTo>
                      <a:pt x="184" y="88"/>
                    </a:lnTo>
                    <a:lnTo>
                      <a:pt x="177" y="94"/>
                    </a:lnTo>
                    <a:lnTo>
                      <a:pt x="172" y="96"/>
                    </a:lnTo>
                    <a:lnTo>
                      <a:pt x="165" y="100"/>
                    </a:lnTo>
                    <a:lnTo>
                      <a:pt x="160" y="103"/>
                    </a:lnTo>
                    <a:lnTo>
                      <a:pt x="155" y="104"/>
                    </a:lnTo>
                    <a:lnTo>
                      <a:pt x="149" y="106"/>
                    </a:lnTo>
                    <a:lnTo>
                      <a:pt x="144" y="106"/>
                    </a:lnTo>
                    <a:lnTo>
                      <a:pt x="139" y="106"/>
                    </a:lnTo>
                    <a:lnTo>
                      <a:pt x="133" y="104"/>
                    </a:lnTo>
                    <a:lnTo>
                      <a:pt x="127" y="102"/>
                    </a:lnTo>
                    <a:lnTo>
                      <a:pt x="121" y="100"/>
                    </a:lnTo>
                    <a:lnTo>
                      <a:pt x="115" y="96"/>
                    </a:lnTo>
                    <a:lnTo>
                      <a:pt x="108" y="92"/>
                    </a:lnTo>
                    <a:lnTo>
                      <a:pt x="101" y="87"/>
                    </a:lnTo>
                    <a:lnTo>
                      <a:pt x="93" y="82"/>
                    </a:lnTo>
                    <a:lnTo>
                      <a:pt x="79" y="67"/>
                    </a:lnTo>
                    <a:lnTo>
                      <a:pt x="63" y="48"/>
                    </a:lnTo>
                    <a:lnTo>
                      <a:pt x="47" y="27"/>
                    </a:lnTo>
                    <a:lnTo>
                      <a:pt x="31" y="0"/>
                    </a:lnTo>
                    <a:lnTo>
                      <a:pt x="31" y="2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0" y="19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23" name="Freeform 395"/>
              <p:cNvSpPr>
                <a:spLocks/>
              </p:cNvSpPr>
              <p:nvPr/>
            </p:nvSpPr>
            <p:spPr bwMode="auto">
              <a:xfrm>
                <a:off x="2563" y="3118"/>
                <a:ext cx="64" cy="35"/>
              </a:xfrm>
              <a:custGeom>
                <a:avLst/>
                <a:gdLst>
                  <a:gd name="T0" fmla="*/ 32 w 257"/>
                  <a:gd name="T1" fmla="*/ 138 h 138"/>
                  <a:gd name="T2" fmla="*/ 32 w 257"/>
                  <a:gd name="T3" fmla="*/ 138 h 138"/>
                  <a:gd name="T4" fmla="*/ 44 w 257"/>
                  <a:gd name="T5" fmla="*/ 112 h 138"/>
                  <a:gd name="T6" fmla="*/ 57 w 257"/>
                  <a:gd name="T7" fmla="*/ 90 h 138"/>
                  <a:gd name="T8" fmla="*/ 69 w 257"/>
                  <a:gd name="T9" fmla="*/ 72 h 138"/>
                  <a:gd name="T10" fmla="*/ 82 w 257"/>
                  <a:gd name="T11" fmla="*/ 58 h 138"/>
                  <a:gd name="T12" fmla="*/ 88 w 257"/>
                  <a:gd name="T13" fmla="*/ 52 h 138"/>
                  <a:gd name="T14" fmla="*/ 93 w 257"/>
                  <a:gd name="T15" fmla="*/ 47 h 138"/>
                  <a:gd name="T16" fmla="*/ 98 w 257"/>
                  <a:gd name="T17" fmla="*/ 43 h 138"/>
                  <a:gd name="T18" fmla="*/ 104 w 257"/>
                  <a:gd name="T19" fmla="*/ 40 h 138"/>
                  <a:gd name="T20" fmla="*/ 109 w 257"/>
                  <a:gd name="T21" fmla="*/ 38 h 138"/>
                  <a:gd name="T22" fmla="*/ 114 w 257"/>
                  <a:gd name="T23" fmla="*/ 36 h 138"/>
                  <a:gd name="T24" fmla="*/ 120 w 257"/>
                  <a:gd name="T25" fmla="*/ 35 h 138"/>
                  <a:gd name="T26" fmla="*/ 125 w 257"/>
                  <a:gd name="T27" fmla="*/ 35 h 138"/>
                  <a:gd name="T28" fmla="*/ 129 w 257"/>
                  <a:gd name="T29" fmla="*/ 35 h 138"/>
                  <a:gd name="T30" fmla="*/ 134 w 257"/>
                  <a:gd name="T31" fmla="*/ 36 h 138"/>
                  <a:gd name="T32" fmla="*/ 140 w 257"/>
                  <a:gd name="T33" fmla="*/ 38 h 138"/>
                  <a:gd name="T34" fmla="*/ 145 w 257"/>
                  <a:gd name="T35" fmla="*/ 40 h 138"/>
                  <a:gd name="T36" fmla="*/ 152 w 257"/>
                  <a:gd name="T37" fmla="*/ 43 h 138"/>
                  <a:gd name="T38" fmla="*/ 157 w 257"/>
                  <a:gd name="T39" fmla="*/ 47 h 138"/>
                  <a:gd name="T40" fmla="*/ 164 w 257"/>
                  <a:gd name="T41" fmla="*/ 52 h 138"/>
                  <a:gd name="T42" fmla="*/ 169 w 257"/>
                  <a:gd name="T43" fmla="*/ 58 h 138"/>
                  <a:gd name="T44" fmla="*/ 184 w 257"/>
                  <a:gd name="T45" fmla="*/ 72 h 138"/>
                  <a:gd name="T46" fmla="*/ 197 w 257"/>
                  <a:gd name="T47" fmla="*/ 91 h 138"/>
                  <a:gd name="T48" fmla="*/ 211 w 257"/>
                  <a:gd name="T49" fmla="*/ 112 h 138"/>
                  <a:gd name="T50" fmla="*/ 226 w 257"/>
                  <a:gd name="T51" fmla="*/ 138 h 138"/>
                  <a:gd name="T52" fmla="*/ 257 w 257"/>
                  <a:gd name="T53" fmla="*/ 122 h 138"/>
                  <a:gd name="T54" fmla="*/ 241 w 257"/>
                  <a:gd name="T55" fmla="*/ 95 h 138"/>
                  <a:gd name="T56" fmla="*/ 226 w 257"/>
                  <a:gd name="T57" fmla="*/ 71 h 138"/>
                  <a:gd name="T58" fmla="*/ 210 w 257"/>
                  <a:gd name="T59" fmla="*/ 50 h 138"/>
                  <a:gd name="T60" fmla="*/ 194 w 257"/>
                  <a:gd name="T61" fmla="*/ 34 h 138"/>
                  <a:gd name="T62" fmla="*/ 186 w 257"/>
                  <a:gd name="T63" fmla="*/ 26 h 138"/>
                  <a:gd name="T64" fmla="*/ 177 w 257"/>
                  <a:gd name="T65" fmla="*/ 19 h 138"/>
                  <a:gd name="T66" fmla="*/ 169 w 257"/>
                  <a:gd name="T67" fmla="*/ 14 h 138"/>
                  <a:gd name="T68" fmla="*/ 161 w 257"/>
                  <a:gd name="T69" fmla="*/ 8 h 138"/>
                  <a:gd name="T70" fmla="*/ 152 w 257"/>
                  <a:gd name="T71" fmla="*/ 4 h 138"/>
                  <a:gd name="T72" fmla="*/ 142 w 257"/>
                  <a:gd name="T73" fmla="*/ 2 h 138"/>
                  <a:gd name="T74" fmla="*/ 133 w 257"/>
                  <a:gd name="T75" fmla="*/ 0 h 138"/>
                  <a:gd name="T76" fmla="*/ 125 w 257"/>
                  <a:gd name="T77" fmla="*/ 0 h 138"/>
                  <a:gd name="T78" fmla="*/ 116 w 257"/>
                  <a:gd name="T79" fmla="*/ 0 h 138"/>
                  <a:gd name="T80" fmla="*/ 106 w 257"/>
                  <a:gd name="T81" fmla="*/ 2 h 138"/>
                  <a:gd name="T82" fmla="*/ 97 w 257"/>
                  <a:gd name="T83" fmla="*/ 6 h 138"/>
                  <a:gd name="T84" fmla="*/ 89 w 257"/>
                  <a:gd name="T85" fmla="*/ 8 h 138"/>
                  <a:gd name="T86" fmla="*/ 80 w 257"/>
                  <a:gd name="T87" fmla="*/ 14 h 138"/>
                  <a:gd name="T88" fmla="*/ 72 w 257"/>
                  <a:gd name="T89" fmla="*/ 19 h 138"/>
                  <a:gd name="T90" fmla="*/ 64 w 257"/>
                  <a:gd name="T91" fmla="*/ 26 h 138"/>
                  <a:gd name="T92" fmla="*/ 56 w 257"/>
                  <a:gd name="T93" fmla="*/ 34 h 138"/>
                  <a:gd name="T94" fmla="*/ 42 w 257"/>
                  <a:gd name="T95" fmla="*/ 51 h 138"/>
                  <a:gd name="T96" fmla="*/ 28 w 257"/>
                  <a:gd name="T97" fmla="*/ 71 h 138"/>
                  <a:gd name="T98" fmla="*/ 13 w 257"/>
                  <a:gd name="T99" fmla="*/ 95 h 138"/>
                  <a:gd name="T100" fmla="*/ 0 w 257"/>
                  <a:gd name="T101" fmla="*/ 123 h 138"/>
                  <a:gd name="T102" fmla="*/ 0 w 257"/>
                  <a:gd name="T103" fmla="*/ 123 h 138"/>
                  <a:gd name="T104" fmla="*/ 32 w 257"/>
                  <a:gd name="T105" fmla="*/ 138 h 138"/>
                  <a:gd name="T106" fmla="*/ 32 w 257"/>
                  <a:gd name="T107" fmla="*/ 138 h 138"/>
                  <a:gd name="T108" fmla="*/ 32 w 257"/>
                  <a:gd name="T109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57" h="138">
                    <a:moveTo>
                      <a:pt x="32" y="138"/>
                    </a:moveTo>
                    <a:lnTo>
                      <a:pt x="32" y="138"/>
                    </a:lnTo>
                    <a:lnTo>
                      <a:pt x="44" y="112"/>
                    </a:lnTo>
                    <a:lnTo>
                      <a:pt x="57" y="90"/>
                    </a:lnTo>
                    <a:lnTo>
                      <a:pt x="69" y="72"/>
                    </a:lnTo>
                    <a:lnTo>
                      <a:pt x="82" y="58"/>
                    </a:lnTo>
                    <a:lnTo>
                      <a:pt x="88" y="52"/>
                    </a:lnTo>
                    <a:lnTo>
                      <a:pt x="93" y="47"/>
                    </a:lnTo>
                    <a:lnTo>
                      <a:pt x="98" y="43"/>
                    </a:lnTo>
                    <a:lnTo>
                      <a:pt x="104" y="40"/>
                    </a:lnTo>
                    <a:lnTo>
                      <a:pt x="109" y="38"/>
                    </a:lnTo>
                    <a:lnTo>
                      <a:pt x="114" y="36"/>
                    </a:lnTo>
                    <a:lnTo>
                      <a:pt x="120" y="35"/>
                    </a:lnTo>
                    <a:lnTo>
                      <a:pt x="125" y="35"/>
                    </a:lnTo>
                    <a:lnTo>
                      <a:pt x="129" y="35"/>
                    </a:lnTo>
                    <a:lnTo>
                      <a:pt x="134" y="36"/>
                    </a:lnTo>
                    <a:lnTo>
                      <a:pt x="140" y="38"/>
                    </a:lnTo>
                    <a:lnTo>
                      <a:pt x="145" y="40"/>
                    </a:lnTo>
                    <a:lnTo>
                      <a:pt x="152" y="43"/>
                    </a:lnTo>
                    <a:lnTo>
                      <a:pt x="157" y="47"/>
                    </a:lnTo>
                    <a:lnTo>
                      <a:pt x="164" y="52"/>
                    </a:lnTo>
                    <a:lnTo>
                      <a:pt x="169" y="58"/>
                    </a:lnTo>
                    <a:lnTo>
                      <a:pt x="184" y="72"/>
                    </a:lnTo>
                    <a:lnTo>
                      <a:pt x="197" y="91"/>
                    </a:lnTo>
                    <a:lnTo>
                      <a:pt x="211" y="112"/>
                    </a:lnTo>
                    <a:lnTo>
                      <a:pt x="226" y="138"/>
                    </a:lnTo>
                    <a:lnTo>
                      <a:pt x="257" y="122"/>
                    </a:lnTo>
                    <a:lnTo>
                      <a:pt x="241" y="95"/>
                    </a:lnTo>
                    <a:lnTo>
                      <a:pt x="226" y="71"/>
                    </a:lnTo>
                    <a:lnTo>
                      <a:pt x="210" y="50"/>
                    </a:lnTo>
                    <a:lnTo>
                      <a:pt x="194" y="34"/>
                    </a:lnTo>
                    <a:lnTo>
                      <a:pt x="186" y="26"/>
                    </a:lnTo>
                    <a:lnTo>
                      <a:pt x="177" y="19"/>
                    </a:lnTo>
                    <a:lnTo>
                      <a:pt x="169" y="14"/>
                    </a:lnTo>
                    <a:lnTo>
                      <a:pt x="161" y="8"/>
                    </a:lnTo>
                    <a:lnTo>
                      <a:pt x="152" y="4"/>
                    </a:lnTo>
                    <a:lnTo>
                      <a:pt x="142" y="2"/>
                    </a:lnTo>
                    <a:lnTo>
                      <a:pt x="133" y="0"/>
                    </a:lnTo>
                    <a:lnTo>
                      <a:pt x="125" y="0"/>
                    </a:lnTo>
                    <a:lnTo>
                      <a:pt x="116" y="0"/>
                    </a:lnTo>
                    <a:lnTo>
                      <a:pt x="106" y="2"/>
                    </a:lnTo>
                    <a:lnTo>
                      <a:pt x="97" y="6"/>
                    </a:lnTo>
                    <a:lnTo>
                      <a:pt x="89" y="8"/>
                    </a:lnTo>
                    <a:lnTo>
                      <a:pt x="80" y="14"/>
                    </a:lnTo>
                    <a:lnTo>
                      <a:pt x="72" y="19"/>
                    </a:lnTo>
                    <a:lnTo>
                      <a:pt x="64" y="26"/>
                    </a:lnTo>
                    <a:lnTo>
                      <a:pt x="56" y="34"/>
                    </a:lnTo>
                    <a:lnTo>
                      <a:pt x="42" y="51"/>
                    </a:lnTo>
                    <a:lnTo>
                      <a:pt x="28" y="71"/>
                    </a:lnTo>
                    <a:lnTo>
                      <a:pt x="13" y="95"/>
                    </a:lnTo>
                    <a:lnTo>
                      <a:pt x="0" y="123"/>
                    </a:lnTo>
                    <a:lnTo>
                      <a:pt x="0" y="123"/>
                    </a:lnTo>
                    <a:lnTo>
                      <a:pt x="32" y="138"/>
                    </a:lnTo>
                    <a:lnTo>
                      <a:pt x="32" y="138"/>
                    </a:lnTo>
                    <a:lnTo>
                      <a:pt x="32" y="13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24" name="Freeform 396"/>
              <p:cNvSpPr>
                <a:spLocks/>
              </p:cNvSpPr>
              <p:nvPr/>
            </p:nvSpPr>
            <p:spPr bwMode="auto">
              <a:xfrm>
                <a:off x="2505" y="3149"/>
                <a:ext cx="66" cy="34"/>
              </a:xfrm>
              <a:custGeom>
                <a:avLst/>
                <a:gdLst>
                  <a:gd name="T0" fmla="*/ 0 w 264"/>
                  <a:gd name="T1" fmla="*/ 17 h 138"/>
                  <a:gd name="T2" fmla="*/ 0 w 264"/>
                  <a:gd name="T3" fmla="*/ 17 h 138"/>
                  <a:gd name="T4" fmla="*/ 19 w 264"/>
                  <a:gd name="T5" fmla="*/ 46 h 138"/>
                  <a:gd name="T6" fmla="*/ 37 w 264"/>
                  <a:gd name="T7" fmla="*/ 73 h 138"/>
                  <a:gd name="T8" fmla="*/ 55 w 264"/>
                  <a:gd name="T9" fmla="*/ 94 h 138"/>
                  <a:gd name="T10" fmla="*/ 73 w 264"/>
                  <a:gd name="T11" fmla="*/ 110 h 138"/>
                  <a:gd name="T12" fmla="*/ 83 w 264"/>
                  <a:gd name="T13" fmla="*/ 118 h 138"/>
                  <a:gd name="T14" fmla="*/ 92 w 264"/>
                  <a:gd name="T15" fmla="*/ 124 h 138"/>
                  <a:gd name="T16" fmla="*/ 100 w 264"/>
                  <a:gd name="T17" fmla="*/ 129 h 138"/>
                  <a:gd name="T18" fmla="*/ 109 w 264"/>
                  <a:gd name="T19" fmla="*/ 133 h 138"/>
                  <a:gd name="T20" fmla="*/ 118 w 264"/>
                  <a:gd name="T21" fmla="*/ 136 h 138"/>
                  <a:gd name="T22" fmla="*/ 129 w 264"/>
                  <a:gd name="T23" fmla="*/ 138 h 138"/>
                  <a:gd name="T24" fmla="*/ 138 w 264"/>
                  <a:gd name="T25" fmla="*/ 138 h 138"/>
                  <a:gd name="T26" fmla="*/ 148 w 264"/>
                  <a:gd name="T27" fmla="*/ 138 h 138"/>
                  <a:gd name="T28" fmla="*/ 156 w 264"/>
                  <a:gd name="T29" fmla="*/ 136 h 138"/>
                  <a:gd name="T30" fmla="*/ 165 w 264"/>
                  <a:gd name="T31" fmla="*/ 133 h 138"/>
                  <a:gd name="T32" fmla="*/ 174 w 264"/>
                  <a:gd name="T33" fmla="*/ 130 h 138"/>
                  <a:gd name="T34" fmla="*/ 182 w 264"/>
                  <a:gd name="T35" fmla="*/ 125 h 138"/>
                  <a:gd name="T36" fmla="*/ 198 w 264"/>
                  <a:gd name="T37" fmla="*/ 113 h 138"/>
                  <a:gd name="T38" fmla="*/ 212 w 264"/>
                  <a:gd name="T39" fmla="*/ 98 h 138"/>
                  <a:gd name="T40" fmla="*/ 226 w 264"/>
                  <a:gd name="T41" fmla="*/ 81 h 138"/>
                  <a:gd name="T42" fmla="*/ 238 w 264"/>
                  <a:gd name="T43" fmla="*/ 62 h 138"/>
                  <a:gd name="T44" fmla="*/ 252 w 264"/>
                  <a:gd name="T45" fmla="*/ 40 h 138"/>
                  <a:gd name="T46" fmla="*/ 264 w 264"/>
                  <a:gd name="T47" fmla="*/ 16 h 138"/>
                  <a:gd name="T48" fmla="*/ 232 w 264"/>
                  <a:gd name="T49" fmla="*/ 1 h 138"/>
                  <a:gd name="T50" fmla="*/ 221 w 264"/>
                  <a:gd name="T51" fmla="*/ 24 h 138"/>
                  <a:gd name="T52" fmla="*/ 209 w 264"/>
                  <a:gd name="T53" fmla="*/ 44 h 138"/>
                  <a:gd name="T54" fmla="*/ 198 w 264"/>
                  <a:gd name="T55" fmla="*/ 61 h 138"/>
                  <a:gd name="T56" fmla="*/ 186 w 264"/>
                  <a:gd name="T57" fmla="*/ 76 h 138"/>
                  <a:gd name="T58" fmla="*/ 174 w 264"/>
                  <a:gd name="T59" fmla="*/ 88 h 138"/>
                  <a:gd name="T60" fmla="*/ 164 w 264"/>
                  <a:gd name="T61" fmla="*/ 96 h 138"/>
                  <a:gd name="T62" fmla="*/ 158 w 264"/>
                  <a:gd name="T63" fmla="*/ 98 h 138"/>
                  <a:gd name="T64" fmla="*/ 153 w 264"/>
                  <a:gd name="T65" fmla="*/ 101 h 138"/>
                  <a:gd name="T66" fmla="*/ 148 w 264"/>
                  <a:gd name="T67" fmla="*/ 102 h 138"/>
                  <a:gd name="T68" fmla="*/ 142 w 264"/>
                  <a:gd name="T69" fmla="*/ 104 h 138"/>
                  <a:gd name="T70" fmla="*/ 138 w 264"/>
                  <a:gd name="T71" fmla="*/ 104 h 138"/>
                  <a:gd name="T72" fmla="*/ 133 w 264"/>
                  <a:gd name="T73" fmla="*/ 104 h 138"/>
                  <a:gd name="T74" fmla="*/ 128 w 264"/>
                  <a:gd name="T75" fmla="*/ 102 h 138"/>
                  <a:gd name="T76" fmla="*/ 121 w 264"/>
                  <a:gd name="T77" fmla="*/ 101 h 138"/>
                  <a:gd name="T78" fmla="*/ 116 w 264"/>
                  <a:gd name="T79" fmla="*/ 98 h 138"/>
                  <a:gd name="T80" fmla="*/ 109 w 264"/>
                  <a:gd name="T81" fmla="*/ 94 h 138"/>
                  <a:gd name="T82" fmla="*/ 102 w 264"/>
                  <a:gd name="T83" fmla="*/ 90 h 138"/>
                  <a:gd name="T84" fmla="*/ 96 w 264"/>
                  <a:gd name="T85" fmla="*/ 85 h 138"/>
                  <a:gd name="T86" fmla="*/ 81 w 264"/>
                  <a:gd name="T87" fmla="*/ 70 h 138"/>
                  <a:gd name="T88" fmla="*/ 65 w 264"/>
                  <a:gd name="T89" fmla="*/ 52 h 138"/>
                  <a:gd name="T90" fmla="*/ 48 w 264"/>
                  <a:gd name="T91" fmla="*/ 28 h 138"/>
                  <a:gd name="T92" fmla="*/ 31 w 264"/>
                  <a:gd name="T93" fmla="*/ 0 h 138"/>
                  <a:gd name="T94" fmla="*/ 31 w 264"/>
                  <a:gd name="T95" fmla="*/ 0 h 138"/>
                  <a:gd name="T96" fmla="*/ 0 w 264"/>
                  <a:gd name="T97" fmla="*/ 17 h 138"/>
                  <a:gd name="T98" fmla="*/ 0 w 264"/>
                  <a:gd name="T99" fmla="*/ 17 h 138"/>
                  <a:gd name="T100" fmla="*/ 0 w 264"/>
                  <a:gd name="T101" fmla="*/ 17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64" h="138">
                    <a:moveTo>
                      <a:pt x="0" y="17"/>
                    </a:moveTo>
                    <a:lnTo>
                      <a:pt x="0" y="17"/>
                    </a:lnTo>
                    <a:lnTo>
                      <a:pt x="19" y="46"/>
                    </a:lnTo>
                    <a:lnTo>
                      <a:pt x="37" y="73"/>
                    </a:lnTo>
                    <a:lnTo>
                      <a:pt x="55" y="94"/>
                    </a:lnTo>
                    <a:lnTo>
                      <a:pt x="73" y="110"/>
                    </a:lnTo>
                    <a:lnTo>
                      <a:pt x="83" y="118"/>
                    </a:lnTo>
                    <a:lnTo>
                      <a:pt x="92" y="124"/>
                    </a:lnTo>
                    <a:lnTo>
                      <a:pt x="100" y="129"/>
                    </a:lnTo>
                    <a:lnTo>
                      <a:pt x="109" y="133"/>
                    </a:lnTo>
                    <a:lnTo>
                      <a:pt x="118" y="136"/>
                    </a:lnTo>
                    <a:lnTo>
                      <a:pt x="129" y="138"/>
                    </a:lnTo>
                    <a:lnTo>
                      <a:pt x="138" y="138"/>
                    </a:lnTo>
                    <a:lnTo>
                      <a:pt x="148" y="138"/>
                    </a:lnTo>
                    <a:lnTo>
                      <a:pt x="156" y="136"/>
                    </a:lnTo>
                    <a:lnTo>
                      <a:pt x="165" y="133"/>
                    </a:lnTo>
                    <a:lnTo>
                      <a:pt x="174" y="130"/>
                    </a:lnTo>
                    <a:lnTo>
                      <a:pt x="182" y="125"/>
                    </a:lnTo>
                    <a:lnTo>
                      <a:pt x="198" y="113"/>
                    </a:lnTo>
                    <a:lnTo>
                      <a:pt x="212" y="98"/>
                    </a:lnTo>
                    <a:lnTo>
                      <a:pt x="226" y="81"/>
                    </a:lnTo>
                    <a:lnTo>
                      <a:pt x="238" y="62"/>
                    </a:lnTo>
                    <a:lnTo>
                      <a:pt x="252" y="40"/>
                    </a:lnTo>
                    <a:lnTo>
                      <a:pt x="264" y="16"/>
                    </a:lnTo>
                    <a:lnTo>
                      <a:pt x="232" y="1"/>
                    </a:lnTo>
                    <a:lnTo>
                      <a:pt x="221" y="24"/>
                    </a:lnTo>
                    <a:lnTo>
                      <a:pt x="209" y="44"/>
                    </a:lnTo>
                    <a:lnTo>
                      <a:pt x="198" y="61"/>
                    </a:lnTo>
                    <a:lnTo>
                      <a:pt x="186" y="76"/>
                    </a:lnTo>
                    <a:lnTo>
                      <a:pt x="174" y="88"/>
                    </a:lnTo>
                    <a:lnTo>
                      <a:pt x="164" y="96"/>
                    </a:lnTo>
                    <a:lnTo>
                      <a:pt x="158" y="98"/>
                    </a:lnTo>
                    <a:lnTo>
                      <a:pt x="153" y="101"/>
                    </a:lnTo>
                    <a:lnTo>
                      <a:pt x="148" y="102"/>
                    </a:lnTo>
                    <a:lnTo>
                      <a:pt x="142" y="104"/>
                    </a:lnTo>
                    <a:lnTo>
                      <a:pt x="138" y="104"/>
                    </a:lnTo>
                    <a:lnTo>
                      <a:pt x="133" y="104"/>
                    </a:lnTo>
                    <a:lnTo>
                      <a:pt x="128" y="102"/>
                    </a:lnTo>
                    <a:lnTo>
                      <a:pt x="121" y="101"/>
                    </a:lnTo>
                    <a:lnTo>
                      <a:pt x="116" y="98"/>
                    </a:lnTo>
                    <a:lnTo>
                      <a:pt x="109" y="94"/>
                    </a:lnTo>
                    <a:lnTo>
                      <a:pt x="102" y="90"/>
                    </a:lnTo>
                    <a:lnTo>
                      <a:pt x="96" y="85"/>
                    </a:lnTo>
                    <a:lnTo>
                      <a:pt x="81" y="70"/>
                    </a:lnTo>
                    <a:lnTo>
                      <a:pt x="65" y="52"/>
                    </a:lnTo>
                    <a:lnTo>
                      <a:pt x="48" y="28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25" name="Freeform 397"/>
              <p:cNvSpPr>
                <a:spLocks/>
              </p:cNvSpPr>
              <p:nvPr/>
            </p:nvSpPr>
            <p:spPr bwMode="auto">
              <a:xfrm>
                <a:off x="2446" y="3118"/>
                <a:ext cx="66" cy="35"/>
              </a:xfrm>
              <a:custGeom>
                <a:avLst/>
                <a:gdLst>
                  <a:gd name="T0" fmla="*/ 32 w 264"/>
                  <a:gd name="T1" fmla="*/ 136 h 139"/>
                  <a:gd name="T2" fmla="*/ 32 w 264"/>
                  <a:gd name="T3" fmla="*/ 138 h 139"/>
                  <a:gd name="T4" fmla="*/ 45 w 264"/>
                  <a:gd name="T5" fmla="*/ 112 h 139"/>
                  <a:gd name="T6" fmla="*/ 57 w 264"/>
                  <a:gd name="T7" fmla="*/ 90 h 139"/>
                  <a:gd name="T8" fmla="*/ 70 w 264"/>
                  <a:gd name="T9" fmla="*/ 72 h 139"/>
                  <a:gd name="T10" fmla="*/ 84 w 264"/>
                  <a:gd name="T11" fmla="*/ 58 h 139"/>
                  <a:gd name="T12" fmla="*/ 89 w 264"/>
                  <a:gd name="T13" fmla="*/ 52 h 139"/>
                  <a:gd name="T14" fmla="*/ 96 w 264"/>
                  <a:gd name="T15" fmla="*/ 47 h 139"/>
                  <a:gd name="T16" fmla="*/ 101 w 264"/>
                  <a:gd name="T17" fmla="*/ 43 h 139"/>
                  <a:gd name="T18" fmla="*/ 106 w 264"/>
                  <a:gd name="T19" fmla="*/ 40 h 139"/>
                  <a:gd name="T20" fmla="*/ 112 w 264"/>
                  <a:gd name="T21" fmla="*/ 38 h 139"/>
                  <a:gd name="T22" fmla="*/ 117 w 264"/>
                  <a:gd name="T23" fmla="*/ 36 h 139"/>
                  <a:gd name="T24" fmla="*/ 122 w 264"/>
                  <a:gd name="T25" fmla="*/ 35 h 139"/>
                  <a:gd name="T26" fmla="*/ 128 w 264"/>
                  <a:gd name="T27" fmla="*/ 35 h 139"/>
                  <a:gd name="T28" fmla="*/ 133 w 264"/>
                  <a:gd name="T29" fmla="*/ 35 h 139"/>
                  <a:gd name="T30" fmla="*/ 138 w 264"/>
                  <a:gd name="T31" fmla="*/ 36 h 139"/>
                  <a:gd name="T32" fmla="*/ 144 w 264"/>
                  <a:gd name="T33" fmla="*/ 38 h 139"/>
                  <a:gd name="T34" fmla="*/ 149 w 264"/>
                  <a:gd name="T35" fmla="*/ 40 h 139"/>
                  <a:gd name="T36" fmla="*/ 156 w 264"/>
                  <a:gd name="T37" fmla="*/ 43 h 139"/>
                  <a:gd name="T38" fmla="*/ 162 w 264"/>
                  <a:gd name="T39" fmla="*/ 47 h 139"/>
                  <a:gd name="T40" fmla="*/ 169 w 264"/>
                  <a:gd name="T41" fmla="*/ 52 h 139"/>
                  <a:gd name="T42" fmla="*/ 174 w 264"/>
                  <a:gd name="T43" fmla="*/ 58 h 139"/>
                  <a:gd name="T44" fmla="*/ 189 w 264"/>
                  <a:gd name="T45" fmla="*/ 72 h 139"/>
                  <a:gd name="T46" fmla="*/ 204 w 264"/>
                  <a:gd name="T47" fmla="*/ 91 h 139"/>
                  <a:gd name="T48" fmla="*/ 218 w 264"/>
                  <a:gd name="T49" fmla="*/ 112 h 139"/>
                  <a:gd name="T50" fmla="*/ 233 w 264"/>
                  <a:gd name="T51" fmla="*/ 139 h 139"/>
                  <a:gd name="T52" fmla="*/ 264 w 264"/>
                  <a:gd name="T53" fmla="*/ 122 h 139"/>
                  <a:gd name="T54" fmla="*/ 248 w 264"/>
                  <a:gd name="T55" fmla="*/ 95 h 139"/>
                  <a:gd name="T56" fmla="*/ 232 w 264"/>
                  <a:gd name="T57" fmla="*/ 71 h 139"/>
                  <a:gd name="T58" fmla="*/ 216 w 264"/>
                  <a:gd name="T59" fmla="*/ 50 h 139"/>
                  <a:gd name="T60" fmla="*/ 200 w 264"/>
                  <a:gd name="T61" fmla="*/ 34 h 139"/>
                  <a:gd name="T62" fmla="*/ 190 w 264"/>
                  <a:gd name="T63" fmla="*/ 26 h 139"/>
                  <a:gd name="T64" fmla="*/ 182 w 264"/>
                  <a:gd name="T65" fmla="*/ 19 h 139"/>
                  <a:gd name="T66" fmla="*/ 173 w 264"/>
                  <a:gd name="T67" fmla="*/ 14 h 139"/>
                  <a:gd name="T68" fmla="*/ 165 w 264"/>
                  <a:gd name="T69" fmla="*/ 8 h 139"/>
                  <a:gd name="T70" fmla="*/ 156 w 264"/>
                  <a:gd name="T71" fmla="*/ 4 h 139"/>
                  <a:gd name="T72" fmla="*/ 146 w 264"/>
                  <a:gd name="T73" fmla="*/ 2 h 139"/>
                  <a:gd name="T74" fmla="*/ 137 w 264"/>
                  <a:gd name="T75" fmla="*/ 0 h 139"/>
                  <a:gd name="T76" fmla="*/ 128 w 264"/>
                  <a:gd name="T77" fmla="*/ 0 h 139"/>
                  <a:gd name="T78" fmla="*/ 118 w 264"/>
                  <a:gd name="T79" fmla="*/ 0 h 139"/>
                  <a:gd name="T80" fmla="*/ 109 w 264"/>
                  <a:gd name="T81" fmla="*/ 2 h 139"/>
                  <a:gd name="T82" fmla="*/ 100 w 264"/>
                  <a:gd name="T83" fmla="*/ 4 h 139"/>
                  <a:gd name="T84" fmla="*/ 92 w 264"/>
                  <a:gd name="T85" fmla="*/ 8 h 139"/>
                  <a:gd name="T86" fmla="*/ 82 w 264"/>
                  <a:gd name="T87" fmla="*/ 14 h 139"/>
                  <a:gd name="T88" fmla="*/ 74 w 264"/>
                  <a:gd name="T89" fmla="*/ 19 h 139"/>
                  <a:gd name="T90" fmla="*/ 66 w 264"/>
                  <a:gd name="T91" fmla="*/ 26 h 139"/>
                  <a:gd name="T92" fmla="*/ 58 w 264"/>
                  <a:gd name="T93" fmla="*/ 34 h 139"/>
                  <a:gd name="T94" fmla="*/ 42 w 264"/>
                  <a:gd name="T95" fmla="*/ 51 h 139"/>
                  <a:gd name="T96" fmla="*/ 29 w 264"/>
                  <a:gd name="T97" fmla="*/ 71 h 139"/>
                  <a:gd name="T98" fmla="*/ 14 w 264"/>
                  <a:gd name="T99" fmla="*/ 95 h 139"/>
                  <a:gd name="T100" fmla="*/ 0 w 264"/>
                  <a:gd name="T101" fmla="*/ 123 h 139"/>
                  <a:gd name="T102" fmla="*/ 0 w 264"/>
                  <a:gd name="T103" fmla="*/ 123 h 139"/>
                  <a:gd name="T104" fmla="*/ 0 w 264"/>
                  <a:gd name="T105" fmla="*/ 123 h 139"/>
                  <a:gd name="T106" fmla="*/ 0 w 264"/>
                  <a:gd name="T107" fmla="*/ 123 h 139"/>
                  <a:gd name="T108" fmla="*/ 0 w 264"/>
                  <a:gd name="T109" fmla="*/ 123 h 139"/>
                  <a:gd name="T110" fmla="*/ 32 w 264"/>
                  <a:gd name="T111" fmla="*/ 136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64" h="139">
                    <a:moveTo>
                      <a:pt x="32" y="136"/>
                    </a:moveTo>
                    <a:lnTo>
                      <a:pt x="32" y="138"/>
                    </a:lnTo>
                    <a:lnTo>
                      <a:pt x="45" y="112"/>
                    </a:lnTo>
                    <a:lnTo>
                      <a:pt x="57" y="90"/>
                    </a:lnTo>
                    <a:lnTo>
                      <a:pt x="70" y="72"/>
                    </a:lnTo>
                    <a:lnTo>
                      <a:pt x="84" y="58"/>
                    </a:lnTo>
                    <a:lnTo>
                      <a:pt x="89" y="52"/>
                    </a:lnTo>
                    <a:lnTo>
                      <a:pt x="96" y="47"/>
                    </a:lnTo>
                    <a:lnTo>
                      <a:pt x="101" y="43"/>
                    </a:lnTo>
                    <a:lnTo>
                      <a:pt x="106" y="40"/>
                    </a:lnTo>
                    <a:lnTo>
                      <a:pt x="112" y="38"/>
                    </a:lnTo>
                    <a:lnTo>
                      <a:pt x="117" y="36"/>
                    </a:lnTo>
                    <a:lnTo>
                      <a:pt x="122" y="35"/>
                    </a:lnTo>
                    <a:lnTo>
                      <a:pt x="128" y="35"/>
                    </a:lnTo>
                    <a:lnTo>
                      <a:pt x="133" y="35"/>
                    </a:lnTo>
                    <a:lnTo>
                      <a:pt x="138" y="36"/>
                    </a:lnTo>
                    <a:lnTo>
                      <a:pt x="144" y="38"/>
                    </a:lnTo>
                    <a:lnTo>
                      <a:pt x="149" y="40"/>
                    </a:lnTo>
                    <a:lnTo>
                      <a:pt x="156" y="43"/>
                    </a:lnTo>
                    <a:lnTo>
                      <a:pt x="162" y="47"/>
                    </a:lnTo>
                    <a:lnTo>
                      <a:pt x="169" y="52"/>
                    </a:lnTo>
                    <a:lnTo>
                      <a:pt x="174" y="58"/>
                    </a:lnTo>
                    <a:lnTo>
                      <a:pt x="189" y="72"/>
                    </a:lnTo>
                    <a:lnTo>
                      <a:pt x="204" y="91"/>
                    </a:lnTo>
                    <a:lnTo>
                      <a:pt x="218" y="112"/>
                    </a:lnTo>
                    <a:lnTo>
                      <a:pt x="233" y="139"/>
                    </a:lnTo>
                    <a:lnTo>
                      <a:pt x="264" y="122"/>
                    </a:lnTo>
                    <a:lnTo>
                      <a:pt x="248" y="95"/>
                    </a:lnTo>
                    <a:lnTo>
                      <a:pt x="232" y="71"/>
                    </a:lnTo>
                    <a:lnTo>
                      <a:pt x="216" y="50"/>
                    </a:lnTo>
                    <a:lnTo>
                      <a:pt x="200" y="34"/>
                    </a:lnTo>
                    <a:lnTo>
                      <a:pt x="190" y="26"/>
                    </a:lnTo>
                    <a:lnTo>
                      <a:pt x="182" y="19"/>
                    </a:lnTo>
                    <a:lnTo>
                      <a:pt x="173" y="14"/>
                    </a:lnTo>
                    <a:lnTo>
                      <a:pt x="165" y="8"/>
                    </a:lnTo>
                    <a:lnTo>
                      <a:pt x="156" y="4"/>
                    </a:lnTo>
                    <a:lnTo>
                      <a:pt x="146" y="2"/>
                    </a:lnTo>
                    <a:lnTo>
                      <a:pt x="137" y="0"/>
                    </a:lnTo>
                    <a:lnTo>
                      <a:pt x="128" y="0"/>
                    </a:lnTo>
                    <a:lnTo>
                      <a:pt x="118" y="0"/>
                    </a:lnTo>
                    <a:lnTo>
                      <a:pt x="109" y="2"/>
                    </a:lnTo>
                    <a:lnTo>
                      <a:pt x="100" y="4"/>
                    </a:lnTo>
                    <a:lnTo>
                      <a:pt x="92" y="8"/>
                    </a:lnTo>
                    <a:lnTo>
                      <a:pt x="82" y="14"/>
                    </a:lnTo>
                    <a:lnTo>
                      <a:pt x="74" y="19"/>
                    </a:lnTo>
                    <a:lnTo>
                      <a:pt x="66" y="26"/>
                    </a:lnTo>
                    <a:lnTo>
                      <a:pt x="58" y="34"/>
                    </a:lnTo>
                    <a:lnTo>
                      <a:pt x="42" y="51"/>
                    </a:lnTo>
                    <a:lnTo>
                      <a:pt x="29" y="71"/>
                    </a:lnTo>
                    <a:lnTo>
                      <a:pt x="14" y="95"/>
                    </a:lnTo>
                    <a:lnTo>
                      <a:pt x="0" y="123"/>
                    </a:lnTo>
                    <a:lnTo>
                      <a:pt x="0" y="123"/>
                    </a:lnTo>
                    <a:lnTo>
                      <a:pt x="0" y="123"/>
                    </a:lnTo>
                    <a:lnTo>
                      <a:pt x="0" y="123"/>
                    </a:lnTo>
                    <a:lnTo>
                      <a:pt x="0" y="123"/>
                    </a:lnTo>
                    <a:lnTo>
                      <a:pt x="32" y="13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26" name="Freeform 398"/>
              <p:cNvSpPr>
                <a:spLocks/>
              </p:cNvSpPr>
              <p:nvPr/>
            </p:nvSpPr>
            <p:spPr bwMode="auto">
              <a:xfrm>
                <a:off x="2389" y="3148"/>
                <a:ext cx="65" cy="35"/>
              </a:xfrm>
              <a:custGeom>
                <a:avLst/>
                <a:gdLst>
                  <a:gd name="T0" fmla="*/ 1 w 264"/>
                  <a:gd name="T1" fmla="*/ 19 h 140"/>
                  <a:gd name="T2" fmla="*/ 0 w 264"/>
                  <a:gd name="T3" fmla="*/ 19 h 140"/>
                  <a:gd name="T4" fmla="*/ 20 w 264"/>
                  <a:gd name="T5" fmla="*/ 50 h 140"/>
                  <a:gd name="T6" fmla="*/ 40 w 264"/>
                  <a:gd name="T7" fmla="*/ 75 h 140"/>
                  <a:gd name="T8" fmla="*/ 59 w 264"/>
                  <a:gd name="T9" fmla="*/ 96 h 140"/>
                  <a:gd name="T10" fmla="*/ 76 w 264"/>
                  <a:gd name="T11" fmla="*/ 112 h 140"/>
                  <a:gd name="T12" fmla="*/ 87 w 264"/>
                  <a:gd name="T13" fmla="*/ 120 h 140"/>
                  <a:gd name="T14" fmla="*/ 96 w 264"/>
                  <a:gd name="T15" fmla="*/ 127 h 140"/>
                  <a:gd name="T16" fmla="*/ 105 w 264"/>
                  <a:gd name="T17" fmla="*/ 131 h 140"/>
                  <a:gd name="T18" fmla="*/ 115 w 264"/>
                  <a:gd name="T19" fmla="*/ 135 h 140"/>
                  <a:gd name="T20" fmla="*/ 124 w 264"/>
                  <a:gd name="T21" fmla="*/ 138 h 140"/>
                  <a:gd name="T22" fmla="*/ 133 w 264"/>
                  <a:gd name="T23" fmla="*/ 140 h 140"/>
                  <a:gd name="T24" fmla="*/ 143 w 264"/>
                  <a:gd name="T25" fmla="*/ 140 h 140"/>
                  <a:gd name="T26" fmla="*/ 152 w 264"/>
                  <a:gd name="T27" fmla="*/ 140 h 140"/>
                  <a:gd name="T28" fmla="*/ 161 w 264"/>
                  <a:gd name="T29" fmla="*/ 138 h 140"/>
                  <a:gd name="T30" fmla="*/ 169 w 264"/>
                  <a:gd name="T31" fmla="*/ 135 h 140"/>
                  <a:gd name="T32" fmla="*/ 179 w 264"/>
                  <a:gd name="T33" fmla="*/ 132 h 140"/>
                  <a:gd name="T34" fmla="*/ 187 w 264"/>
                  <a:gd name="T35" fmla="*/ 127 h 140"/>
                  <a:gd name="T36" fmla="*/ 201 w 264"/>
                  <a:gd name="T37" fmla="*/ 115 h 140"/>
                  <a:gd name="T38" fmla="*/ 216 w 264"/>
                  <a:gd name="T39" fmla="*/ 100 h 140"/>
                  <a:gd name="T40" fmla="*/ 229 w 264"/>
                  <a:gd name="T41" fmla="*/ 83 h 140"/>
                  <a:gd name="T42" fmla="*/ 241 w 264"/>
                  <a:gd name="T43" fmla="*/ 63 h 140"/>
                  <a:gd name="T44" fmla="*/ 253 w 264"/>
                  <a:gd name="T45" fmla="*/ 42 h 140"/>
                  <a:gd name="T46" fmla="*/ 264 w 264"/>
                  <a:gd name="T47" fmla="*/ 16 h 140"/>
                  <a:gd name="T48" fmla="*/ 232 w 264"/>
                  <a:gd name="T49" fmla="*/ 3 h 140"/>
                  <a:gd name="T50" fmla="*/ 221 w 264"/>
                  <a:gd name="T51" fmla="*/ 26 h 140"/>
                  <a:gd name="T52" fmla="*/ 211 w 264"/>
                  <a:gd name="T53" fmla="*/ 46 h 140"/>
                  <a:gd name="T54" fmla="*/ 200 w 264"/>
                  <a:gd name="T55" fmla="*/ 63 h 140"/>
                  <a:gd name="T56" fmla="*/ 189 w 264"/>
                  <a:gd name="T57" fmla="*/ 78 h 140"/>
                  <a:gd name="T58" fmla="*/ 179 w 264"/>
                  <a:gd name="T59" fmla="*/ 90 h 140"/>
                  <a:gd name="T60" fmla="*/ 167 w 264"/>
                  <a:gd name="T61" fmla="*/ 98 h 140"/>
                  <a:gd name="T62" fmla="*/ 163 w 264"/>
                  <a:gd name="T63" fmla="*/ 100 h 140"/>
                  <a:gd name="T64" fmla="*/ 157 w 264"/>
                  <a:gd name="T65" fmla="*/ 103 h 140"/>
                  <a:gd name="T66" fmla="*/ 153 w 264"/>
                  <a:gd name="T67" fmla="*/ 104 h 140"/>
                  <a:gd name="T68" fmla="*/ 148 w 264"/>
                  <a:gd name="T69" fmla="*/ 106 h 140"/>
                  <a:gd name="T70" fmla="*/ 143 w 264"/>
                  <a:gd name="T71" fmla="*/ 106 h 140"/>
                  <a:gd name="T72" fmla="*/ 137 w 264"/>
                  <a:gd name="T73" fmla="*/ 106 h 140"/>
                  <a:gd name="T74" fmla="*/ 132 w 264"/>
                  <a:gd name="T75" fmla="*/ 104 h 140"/>
                  <a:gd name="T76" fmla="*/ 127 w 264"/>
                  <a:gd name="T77" fmla="*/ 103 h 140"/>
                  <a:gd name="T78" fmla="*/ 120 w 264"/>
                  <a:gd name="T79" fmla="*/ 100 h 140"/>
                  <a:gd name="T80" fmla="*/ 113 w 264"/>
                  <a:gd name="T81" fmla="*/ 96 h 140"/>
                  <a:gd name="T82" fmla="*/ 107 w 264"/>
                  <a:gd name="T83" fmla="*/ 92 h 140"/>
                  <a:gd name="T84" fmla="*/ 100 w 264"/>
                  <a:gd name="T85" fmla="*/ 87 h 140"/>
                  <a:gd name="T86" fmla="*/ 83 w 264"/>
                  <a:gd name="T87" fmla="*/ 72 h 140"/>
                  <a:gd name="T88" fmla="*/ 67 w 264"/>
                  <a:gd name="T89" fmla="*/ 54 h 140"/>
                  <a:gd name="T90" fmla="*/ 49 w 264"/>
                  <a:gd name="T91" fmla="*/ 30 h 140"/>
                  <a:gd name="T92" fmla="*/ 31 w 264"/>
                  <a:gd name="T93" fmla="*/ 0 h 140"/>
                  <a:gd name="T94" fmla="*/ 29 w 264"/>
                  <a:gd name="T95" fmla="*/ 0 h 140"/>
                  <a:gd name="T96" fmla="*/ 31 w 264"/>
                  <a:gd name="T97" fmla="*/ 0 h 140"/>
                  <a:gd name="T98" fmla="*/ 31 w 264"/>
                  <a:gd name="T99" fmla="*/ 0 h 140"/>
                  <a:gd name="T100" fmla="*/ 29 w 264"/>
                  <a:gd name="T101" fmla="*/ 0 h 140"/>
                  <a:gd name="T102" fmla="*/ 1 w 264"/>
                  <a:gd name="T103" fmla="*/ 19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64" h="140">
                    <a:moveTo>
                      <a:pt x="1" y="19"/>
                    </a:moveTo>
                    <a:lnTo>
                      <a:pt x="0" y="19"/>
                    </a:lnTo>
                    <a:lnTo>
                      <a:pt x="20" y="50"/>
                    </a:lnTo>
                    <a:lnTo>
                      <a:pt x="40" y="75"/>
                    </a:lnTo>
                    <a:lnTo>
                      <a:pt x="59" y="96"/>
                    </a:lnTo>
                    <a:lnTo>
                      <a:pt x="76" y="112"/>
                    </a:lnTo>
                    <a:lnTo>
                      <a:pt x="87" y="120"/>
                    </a:lnTo>
                    <a:lnTo>
                      <a:pt x="96" y="127"/>
                    </a:lnTo>
                    <a:lnTo>
                      <a:pt x="105" y="131"/>
                    </a:lnTo>
                    <a:lnTo>
                      <a:pt x="115" y="135"/>
                    </a:lnTo>
                    <a:lnTo>
                      <a:pt x="124" y="138"/>
                    </a:lnTo>
                    <a:lnTo>
                      <a:pt x="133" y="140"/>
                    </a:lnTo>
                    <a:lnTo>
                      <a:pt x="143" y="140"/>
                    </a:lnTo>
                    <a:lnTo>
                      <a:pt x="152" y="140"/>
                    </a:lnTo>
                    <a:lnTo>
                      <a:pt x="161" y="138"/>
                    </a:lnTo>
                    <a:lnTo>
                      <a:pt x="169" y="135"/>
                    </a:lnTo>
                    <a:lnTo>
                      <a:pt x="179" y="132"/>
                    </a:lnTo>
                    <a:lnTo>
                      <a:pt x="187" y="127"/>
                    </a:lnTo>
                    <a:lnTo>
                      <a:pt x="201" y="115"/>
                    </a:lnTo>
                    <a:lnTo>
                      <a:pt x="216" y="100"/>
                    </a:lnTo>
                    <a:lnTo>
                      <a:pt x="229" y="83"/>
                    </a:lnTo>
                    <a:lnTo>
                      <a:pt x="241" y="63"/>
                    </a:lnTo>
                    <a:lnTo>
                      <a:pt x="253" y="42"/>
                    </a:lnTo>
                    <a:lnTo>
                      <a:pt x="264" y="16"/>
                    </a:lnTo>
                    <a:lnTo>
                      <a:pt x="232" y="3"/>
                    </a:lnTo>
                    <a:lnTo>
                      <a:pt x="221" y="26"/>
                    </a:lnTo>
                    <a:lnTo>
                      <a:pt x="211" y="46"/>
                    </a:lnTo>
                    <a:lnTo>
                      <a:pt x="200" y="63"/>
                    </a:lnTo>
                    <a:lnTo>
                      <a:pt x="189" y="78"/>
                    </a:lnTo>
                    <a:lnTo>
                      <a:pt x="179" y="90"/>
                    </a:lnTo>
                    <a:lnTo>
                      <a:pt x="167" y="98"/>
                    </a:lnTo>
                    <a:lnTo>
                      <a:pt x="163" y="100"/>
                    </a:lnTo>
                    <a:lnTo>
                      <a:pt x="157" y="103"/>
                    </a:lnTo>
                    <a:lnTo>
                      <a:pt x="153" y="104"/>
                    </a:lnTo>
                    <a:lnTo>
                      <a:pt x="148" y="106"/>
                    </a:lnTo>
                    <a:lnTo>
                      <a:pt x="143" y="106"/>
                    </a:lnTo>
                    <a:lnTo>
                      <a:pt x="137" y="106"/>
                    </a:lnTo>
                    <a:lnTo>
                      <a:pt x="132" y="104"/>
                    </a:lnTo>
                    <a:lnTo>
                      <a:pt x="127" y="103"/>
                    </a:lnTo>
                    <a:lnTo>
                      <a:pt x="120" y="100"/>
                    </a:lnTo>
                    <a:lnTo>
                      <a:pt x="113" y="96"/>
                    </a:lnTo>
                    <a:lnTo>
                      <a:pt x="107" y="92"/>
                    </a:lnTo>
                    <a:lnTo>
                      <a:pt x="100" y="87"/>
                    </a:lnTo>
                    <a:lnTo>
                      <a:pt x="83" y="72"/>
                    </a:lnTo>
                    <a:lnTo>
                      <a:pt x="67" y="54"/>
                    </a:lnTo>
                    <a:lnTo>
                      <a:pt x="49" y="30"/>
                    </a:lnTo>
                    <a:lnTo>
                      <a:pt x="31" y="0"/>
                    </a:lnTo>
                    <a:lnTo>
                      <a:pt x="29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29" y="0"/>
                    </a:lnTo>
                    <a:lnTo>
                      <a:pt x="1" y="1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27" name="Freeform 399"/>
              <p:cNvSpPr>
                <a:spLocks/>
              </p:cNvSpPr>
              <p:nvPr/>
            </p:nvSpPr>
            <p:spPr bwMode="auto">
              <a:xfrm>
                <a:off x="2324" y="3118"/>
                <a:ext cx="72" cy="35"/>
              </a:xfrm>
              <a:custGeom>
                <a:avLst/>
                <a:gdLst>
                  <a:gd name="T0" fmla="*/ 31 w 289"/>
                  <a:gd name="T1" fmla="*/ 140 h 140"/>
                  <a:gd name="T2" fmla="*/ 31 w 289"/>
                  <a:gd name="T3" fmla="*/ 139 h 140"/>
                  <a:gd name="T4" fmla="*/ 47 w 289"/>
                  <a:gd name="T5" fmla="*/ 111 h 140"/>
                  <a:gd name="T6" fmla="*/ 63 w 289"/>
                  <a:gd name="T7" fmla="*/ 87 h 140"/>
                  <a:gd name="T8" fmla="*/ 70 w 289"/>
                  <a:gd name="T9" fmla="*/ 77 h 140"/>
                  <a:gd name="T10" fmla="*/ 78 w 289"/>
                  <a:gd name="T11" fmla="*/ 68 h 140"/>
                  <a:gd name="T12" fmla="*/ 84 w 289"/>
                  <a:gd name="T13" fmla="*/ 61 h 140"/>
                  <a:gd name="T14" fmla="*/ 92 w 289"/>
                  <a:gd name="T15" fmla="*/ 55 h 140"/>
                  <a:gd name="T16" fmla="*/ 99 w 289"/>
                  <a:gd name="T17" fmla="*/ 49 h 140"/>
                  <a:gd name="T18" fmla="*/ 106 w 289"/>
                  <a:gd name="T19" fmla="*/ 44 h 140"/>
                  <a:gd name="T20" fmla="*/ 112 w 289"/>
                  <a:gd name="T21" fmla="*/ 41 h 140"/>
                  <a:gd name="T22" fmla="*/ 119 w 289"/>
                  <a:gd name="T23" fmla="*/ 39 h 140"/>
                  <a:gd name="T24" fmla="*/ 126 w 289"/>
                  <a:gd name="T25" fmla="*/ 37 h 140"/>
                  <a:gd name="T26" fmla="*/ 131 w 289"/>
                  <a:gd name="T27" fmla="*/ 36 h 140"/>
                  <a:gd name="T28" fmla="*/ 138 w 289"/>
                  <a:gd name="T29" fmla="*/ 35 h 140"/>
                  <a:gd name="T30" fmla="*/ 144 w 289"/>
                  <a:gd name="T31" fmla="*/ 36 h 140"/>
                  <a:gd name="T32" fmla="*/ 150 w 289"/>
                  <a:gd name="T33" fmla="*/ 36 h 140"/>
                  <a:gd name="T34" fmla="*/ 156 w 289"/>
                  <a:gd name="T35" fmla="*/ 39 h 140"/>
                  <a:gd name="T36" fmla="*/ 163 w 289"/>
                  <a:gd name="T37" fmla="*/ 41 h 140"/>
                  <a:gd name="T38" fmla="*/ 169 w 289"/>
                  <a:gd name="T39" fmla="*/ 44 h 140"/>
                  <a:gd name="T40" fmla="*/ 184 w 289"/>
                  <a:gd name="T41" fmla="*/ 53 h 140"/>
                  <a:gd name="T42" fmla="*/ 199 w 289"/>
                  <a:gd name="T43" fmla="*/ 65 h 140"/>
                  <a:gd name="T44" fmla="*/ 213 w 289"/>
                  <a:gd name="T45" fmla="*/ 80 h 140"/>
                  <a:gd name="T46" fmla="*/ 229 w 289"/>
                  <a:gd name="T47" fmla="*/ 97 h 140"/>
                  <a:gd name="T48" fmla="*/ 245 w 289"/>
                  <a:gd name="T49" fmla="*/ 117 h 140"/>
                  <a:gd name="T50" fmla="*/ 261 w 289"/>
                  <a:gd name="T51" fmla="*/ 140 h 140"/>
                  <a:gd name="T52" fmla="*/ 289 w 289"/>
                  <a:gd name="T53" fmla="*/ 121 h 140"/>
                  <a:gd name="T54" fmla="*/ 273 w 289"/>
                  <a:gd name="T55" fmla="*/ 97 h 140"/>
                  <a:gd name="T56" fmla="*/ 256 w 289"/>
                  <a:gd name="T57" fmla="*/ 76 h 140"/>
                  <a:gd name="T58" fmla="*/ 239 w 289"/>
                  <a:gd name="T59" fmla="*/ 56 h 140"/>
                  <a:gd name="T60" fmla="*/ 221 w 289"/>
                  <a:gd name="T61" fmla="*/ 39 h 140"/>
                  <a:gd name="T62" fmla="*/ 204 w 289"/>
                  <a:gd name="T63" fmla="*/ 24 h 140"/>
                  <a:gd name="T64" fmla="*/ 187 w 289"/>
                  <a:gd name="T65" fmla="*/ 13 h 140"/>
                  <a:gd name="T66" fmla="*/ 176 w 289"/>
                  <a:gd name="T67" fmla="*/ 9 h 140"/>
                  <a:gd name="T68" fmla="*/ 167 w 289"/>
                  <a:gd name="T69" fmla="*/ 5 h 140"/>
                  <a:gd name="T70" fmla="*/ 158 w 289"/>
                  <a:gd name="T71" fmla="*/ 3 h 140"/>
                  <a:gd name="T72" fmla="*/ 147 w 289"/>
                  <a:gd name="T73" fmla="*/ 1 h 140"/>
                  <a:gd name="T74" fmla="*/ 138 w 289"/>
                  <a:gd name="T75" fmla="*/ 0 h 140"/>
                  <a:gd name="T76" fmla="*/ 127 w 289"/>
                  <a:gd name="T77" fmla="*/ 1 h 140"/>
                  <a:gd name="T78" fmla="*/ 118 w 289"/>
                  <a:gd name="T79" fmla="*/ 3 h 140"/>
                  <a:gd name="T80" fmla="*/ 107 w 289"/>
                  <a:gd name="T81" fmla="*/ 5 h 140"/>
                  <a:gd name="T82" fmla="*/ 98 w 289"/>
                  <a:gd name="T83" fmla="*/ 9 h 140"/>
                  <a:gd name="T84" fmla="*/ 88 w 289"/>
                  <a:gd name="T85" fmla="*/ 15 h 140"/>
                  <a:gd name="T86" fmla="*/ 79 w 289"/>
                  <a:gd name="T87" fmla="*/ 21 h 140"/>
                  <a:gd name="T88" fmla="*/ 70 w 289"/>
                  <a:gd name="T89" fmla="*/ 28 h 140"/>
                  <a:gd name="T90" fmla="*/ 60 w 289"/>
                  <a:gd name="T91" fmla="*/ 36 h 140"/>
                  <a:gd name="T92" fmla="*/ 51 w 289"/>
                  <a:gd name="T93" fmla="*/ 45 h 140"/>
                  <a:gd name="T94" fmla="*/ 43 w 289"/>
                  <a:gd name="T95" fmla="*/ 56 h 140"/>
                  <a:gd name="T96" fmla="*/ 34 w 289"/>
                  <a:gd name="T97" fmla="*/ 67 h 140"/>
                  <a:gd name="T98" fmla="*/ 16 w 289"/>
                  <a:gd name="T99" fmla="*/ 93 h 140"/>
                  <a:gd name="T100" fmla="*/ 0 w 289"/>
                  <a:gd name="T101" fmla="*/ 123 h 140"/>
                  <a:gd name="T102" fmla="*/ 0 w 289"/>
                  <a:gd name="T103" fmla="*/ 123 h 140"/>
                  <a:gd name="T104" fmla="*/ 31 w 289"/>
                  <a:gd name="T105" fmla="*/ 140 h 140"/>
                  <a:gd name="T106" fmla="*/ 31 w 289"/>
                  <a:gd name="T107" fmla="*/ 139 h 140"/>
                  <a:gd name="T108" fmla="*/ 31 w 289"/>
                  <a:gd name="T109" fmla="*/ 139 h 140"/>
                  <a:gd name="T110" fmla="*/ 31 w 289"/>
                  <a:gd name="T111" fmla="*/ 14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89" h="140">
                    <a:moveTo>
                      <a:pt x="31" y="140"/>
                    </a:moveTo>
                    <a:lnTo>
                      <a:pt x="31" y="139"/>
                    </a:lnTo>
                    <a:lnTo>
                      <a:pt x="47" y="111"/>
                    </a:lnTo>
                    <a:lnTo>
                      <a:pt x="63" y="87"/>
                    </a:lnTo>
                    <a:lnTo>
                      <a:pt x="70" y="77"/>
                    </a:lnTo>
                    <a:lnTo>
                      <a:pt x="78" y="68"/>
                    </a:lnTo>
                    <a:lnTo>
                      <a:pt x="84" y="61"/>
                    </a:lnTo>
                    <a:lnTo>
                      <a:pt x="92" y="55"/>
                    </a:lnTo>
                    <a:lnTo>
                      <a:pt x="99" y="49"/>
                    </a:lnTo>
                    <a:lnTo>
                      <a:pt x="106" y="44"/>
                    </a:lnTo>
                    <a:lnTo>
                      <a:pt x="112" y="41"/>
                    </a:lnTo>
                    <a:lnTo>
                      <a:pt x="119" y="39"/>
                    </a:lnTo>
                    <a:lnTo>
                      <a:pt x="126" y="37"/>
                    </a:lnTo>
                    <a:lnTo>
                      <a:pt x="131" y="36"/>
                    </a:lnTo>
                    <a:lnTo>
                      <a:pt x="138" y="35"/>
                    </a:lnTo>
                    <a:lnTo>
                      <a:pt x="144" y="36"/>
                    </a:lnTo>
                    <a:lnTo>
                      <a:pt x="150" y="36"/>
                    </a:lnTo>
                    <a:lnTo>
                      <a:pt x="156" y="39"/>
                    </a:lnTo>
                    <a:lnTo>
                      <a:pt x="163" y="41"/>
                    </a:lnTo>
                    <a:lnTo>
                      <a:pt x="169" y="44"/>
                    </a:lnTo>
                    <a:lnTo>
                      <a:pt x="184" y="53"/>
                    </a:lnTo>
                    <a:lnTo>
                      <a:pt x="199" y="65"/>
                    </a:lnTo>
                    <a:lnTo>
                      <a:pt x="213" y="80"/>
                    </a:lnTo>
                    <a:lnTo>
                      <a:pt x="229" y="97"/>
                    </a:lnTo>
                    <a:lnTo>
                      <a:pt x="245" y="117"/>
                    </a:lnTo>
                    <a:lnTo>
                      <a:pt x="261" y="140"/>
                    </a:lnTo>
                    <a:lnTo>
                      <a:pt x="289" y="121"/>
                    </a:lnTo>
                    <a:lnTo>
                      <a:pt x="273" y="97"/>
                    </a:lnTo>
                    <a:lnTo>
                      <a:pt x="256" y="76"/>
                    </a:lnTo>
                    <a:lnTo>
                      <a:pt x="239" y="56"/>
                    </a:lnTo>
                    <a:lnTo>
                      <a:pt x="221" y="39"/>
                    </a:lnTo>
                    <a:lnTo>
                      <a:pt x="204" y="24"/>
                    </a:lnTo>
                    <a:lnTo>
                      <a:pt x="187" y="13"/>
                    </a:lnTo>
                    <a:lnTo>
                      <a:pt x="176" y="9"/>
                    </a:lnTo>
                    <a:lnTo>
                      <a:pt x="167" y="5"/>
                    </a:lnTo>
                    <a:lnTo>
                      <a:pt x="158" y="3"/>
                    </a:lnTo>
                    <a:lnTo>
                      <a:pt x="147" y="1"/>
                    </a:lnTo>
                    <a:lnTo>
                      <a:pt x="138" y="0"/>
                    </a:lnTo>
                    <a:lnTo>
                      <a:pt x="127" y="1"/>
                    </a:lnTo>
                    <a:lnTo>
                      <a:pt x="118" y="3"/>
                    </a:lnTo>
                    <a:lnTo>
                      <a:pt x="107" y="5"/>
                    </a:lnTo>
                    <a:lnTo>
                      <a:pt x="98" y="9"/>
                    </a:lnTo>
                    <a:lnTo>
                      <a:pt x="88" y="15"/>
                    </a:lnTo>
                    <a:lnTo>
                      <a:pt x="79" y="21"/>
                    </a:lnTo>
                    <a:lnTo>
                      <a:pt x="70" y="28"/>
                    </a:lnTo>
                    <a:lnTo>
                      <a:pt x="60" y="36"/>
                    </a:lnTo>
                    <a:lnTo>
                      <a:pt x="51" y="45"/>
                    </a:lnTo>
                    <a:lnTo>
                      <a:pt x="43" y="56"/>
                    </a:lnTo>
                    <a:lnTo>
                      <a:pt x="34" y="67"/>
                    </a:lnTo>
                    <a:lnTo>
                      <a:pt x="16" y="93"/>
                    </a:lnTo>
                    <a:lnTo>
                      <a:pt x="0" y="123"/>
                    </a:lnTo>
                    <a:lnTo>
                      <a:pt x="0" y="123"/>
                    </a:lnTo>
                    <a:lnTo>
                      <a:pt x="31" y="140"/>
                    </a:lnTo>
                    <a:lnTo>
                      <a:pt x="31" y="139"/>
                    </a:lnTo>
                    <a:lnTo>
                      <a:pt x="31" y="139"/>
                    </a:lnTo>
                    <a:lnTo>
                      <a:pt x="31" y="14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28" name="Freeform 400"/>
              <p:cNvSpPr>
                <a:spLocks/>
              </p:cNvSpPr>
              <p:nvPr/>
            </p:nvSpPr>
            <p:spPr bwMode="auto">
              <a:xfrm>
                <a:off x="2264" y="3146"/>
                <a:ext cx="67" cy="36"/>
              </a:xfrm>
              <a:custGeom>
                <a:avLst/>
                <a:gdLst>
                  <a:gd name="T0" fmla="*/ 16 w 270"/>
                  <a:gd name="T1" fmla="*/ 35 h 143"/>
                  <a:gd name="T2" fmla="*/ 0 w 270"/>
                  <a:gd name="T3" fmla="*/ 27 h 143"/>
                  <a:gd name="T4" fmla="*/ 16 w 270"/>
                  <a:gd name="T5" fmla="*/ 52 h 143"/>
                  <a:gd name="T6" fmla="*/ 32 w 270"/>
                  <a:gd name="T7" fmla="*/ 75 h 143"/>
                  <a:gd name="T8" fmla="*/ 48 w 270"/>
                  <a:gd name="T9" fmla="*/ 95 h 143"/>
                  <a:gd name="T10" fmla="*/ 64 w 270"/>
                  <a:gd name="T11" fmla="*/ 112 h 143"/>
                  <a:gd name="T12" fmla="*/ 71 w 270"/>
                  <a:gd name="T13" fmla="*/ 119 h 143"/>
                  <a:gd name="T14" fmla="*/ 81 w 270"/>
                  <a:gd name="T15" fmla="*/ 126 h 143"/>
                  <a:gd name="T16" fmla="*/ 89 w 270"/>
                  <a:gd name="T17" fmla="*/ 131 h 143"/>
                  <a:gd name="T18" fmla="*/ 98 w 270"/>
                  <a:gd name="T19" fmla="*/ 135 h 143"/>
                  <a:gd name="T20" fmla="*/ 107 w 270"/>
                  <a:gd name="T21" fmla="*/ 139 h 143"/>
                  <a:gd name="T22" fmla="*/ 117 w 270"/>
                  <a:gd name="T23" fmla="*/ 142 h 143"/>
                  <a:gd name="T24" fmla="*/ 126 w 270"/>
                  <a:gd name="T25" fmla="*/ 143 h 143"/>
                  <a:gd name="T26" fmla="*/ 135 w 270"/>
                  <a:gd name="T27" fmla="*/ 143 h 143"/>
                  <a:gd name="T28" fmla="*/ 145 w 270"/>
                  <a:gd name="T29" fmla="*/ 143 h 143"/>
                  <a:gd name="T30" fmla="*/ 154 w 270"/>
                  <a:gd name="T31" fmla="*/ 142 h 143"/>
                  <a:gd name="T32" fmla="*/ 163 w 270"/>
                  <a:gd name="T33" fmla="*/ 139 h 143"/>
                  <a:gd name="T34" fmla="*/ 171 w 270"/>
                  <a:gd name="T35" fmla="*/ 135 h 143"/>
                  <a:gd name="T36" fmla="*/ 181 w 270"/>
                  <a:gd name="T37" fmla="*/ 131 h 143"/>
                  <a:gd name="T38" fmla="*/ 190 w 270"/>
                  <a:gd name="T39" fmla="*/ 126 h 143"/>
                  <a:gd name="T40" fmla="*/ 198 w 270"/>
                  <a:gd name="T41" fmla="*/ 119 h 143"/>
                  <a:gd name="T42" fmla="*/ 207 w 270"/>
                  <a:gd name="T43" fmla="*/ 112 h 143"/>
                  <a:gd name="T44" fmla="*/ 223 w 270"/>
                  <a:gd name="T45" fmla="*/ 95 h 143"/>
                  <a:gd name="T46" fmla="*/ 238 w 270"/>
                  <a:gd name="T47" fmla="*/ 76 h 143"/>
                  <a:gd name="T48" fmla="*/ 254 w 270"/>
                  <a:gd name="T49" fmla="*/ 52 h 143"/>
                  <a:gd name="T50" fmla="*/ 270 w 270"/>
                  <a:gd name="T51" fmla="*/ 27 h 143"/>
                  <a:gd name="T52" fmla="*/ 239 w 270"/>
                  <a:gd name="T53" fmla="*/ 10 h 143"/>
                  <a:gd name="T54" fmla="*/ 225 w 270"/>
                  <a:gd name="T55" fmla="*/ 34 h 143"/>
                  <a:gd name="T56" fmla="*/ 211 w 270"/>
                  <a:gd name="T57" fmla="*/ 55 h 143"/>
                  <a:gd name="T58" fmla="*/ 197 w 270"/>
                  <a:gd name="T59" fmla="*/ 72 h 143"/>
                  <a:gd name="T60" fmla="*/ 183 w 270"/>
                  <a:gd name="T61" fmla="*/ 87 h 143"/>
                  <a:gd name="T62" fmla="*/ 177 w 270"/>
                  <a:gd name="T63" fmla="*/ 92 h 143"/>
                  <a:gd name="T64" fmla="*/ 170 w 270"/>
                  <a:gd name="T65" fmla="*/ 96 h 143"/>
                  <a:gd name="T66" fmla="*/ 163 w 270"/>
                  <a:gd name="T67" fmla="*/ 100 h 143"/>
                  <a:gd name="T68" fmla="*/ 158 w 270"/>
                  <a:gd name="T69" fmla="*/ 103 h 143"/>
                  <a:gd name="T70" fmla="*/ 151 w 270"/>
                  <a:gd name="T71" fmla="*/ 106 h 143"/>
                  <a:gd name="T72" fmla="*/ 146 w 270"/>
                  <a:gd name="T73" fmla="*/ 107 h 143"/>
                  <a:gd name="T74" fmla="*/ 141 w 270"/>
                  <a:gd name="T75" fmla="*/ 108 h 143"/>
                  <a:gd name="T76" fmla="*/ 135 w 270"/>
                  <a:gd name="T77" fmla="*/ 108 h 143"/>
                  <a:gd name="T78" fmla="*/ 129 w 270"/>
                  <a:gd name="T79" fmla="*/ 108 h 143"/>
                  <a:gd name="T80" fmla="*/ 123 w 270"/>
                  <a:gd name="T81" fmla="*/ 107 h 143"/>
                  <a:gd name="T82" fmla="*/ 118 w 270"/>
                  <a:gd name="T83" fmla="*/ 106 h 143"/>
                  <a:gd name="T84" fmla="*/ 113 w 270"/>
                  <a:gd name="T85" fmla="*/ 103 h 143"/>
                  <a:gd name="T86" fmla="*/ 106 w 270"/>
                  <a:gd name="T87" fmla="*/ 100 h 143"/>
                  <a:gd name="T88" fmla="*/ 99 w 270"/>
                  <a:gd name="T89" fmla="*/ 96 h 143"/>
                  <a:gd name="T90" fmla="*/ 93 w 270"/>
                  <a:gd name="T91" fmla="*/ 92 h 143"/>
                  <a:gd name="T92" fmla="*/ 87 w 270"/>
                  <a:gd name="T93" fmla="*/ 87 h 143"/>
                  <a:gd name="T94" fmla="*/ 73 w 270"/>
                  <a:gd name="T95" fmla="*/ 72 h 143"/>
                  <a:gd name="T96" fmla="*/ 60 w 270"/>
                  <a:gd name="T97" fmla="*/ 55 h 143"/>
                  <a:gd name="T98" fmla="*/ 45 w 270"/>
                  <a:gd name="T99" fmla="*/ 34 h 143"/>
                  <a:gd name="T100" fmla="*/ 30 w 270"/>
                  <a:gd name="T101" fmla="*/ 10 h 143"/>
                  <a:gd name="T102" fmla="*/ 16 w 270"/>
                  <a:gd name="T103" fmla="*/ 0 h 143"/>
                  <a:gd name="T104" fmla="*/ 30 w 270"/>
                  <a:gd name="T105" fmla="*/ 10 h 143"/>
                  <a:gd name="T106" fmla="*/ 25 w 270"/>
                  <a:gd name="T107" fmla="*/ 0 h 143"/>
                  <a:gd name="T108" fmla="*/ 16 w 270"/>
                  <a:gd name="T109" fmla="*/ 0 h 143"/>
                  <a:gd name="T110" fmla="*/ 16 w 270"/>
                  <a:gd name="T111" fmla="*/ 35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70" h="143">
                    <a:moveTo>
                      <a:pt x="16" y="35"/>
                    </a:moveTo>
                    <a:lnTo>
                      <a:pt x="0" y="27"/>
                    </a:lnTo>
                    <a:lnTo>
                      <a:pt x="16" y="52"/>
                    </a:lnTo>
                    <a:lnTo>
                      <a:pt x="32" y="75"/>
                    </a:lnTo>
                    <a:lnTo>
                      <a:pt x="48" y="95"/>
                    </a:lnTo>
                    <a:lnTo>
                      <a:pt x="64" y="112"/>
                    </a:lnTo>
                    <a:lnTo>
                      <a:pt x="71" y="119"/>
                    </a:lnTo>
                    <a:lnTo>
                      <a:pt x="81" y="126"/>
                    </a:lnTo>
                    <a:lnTo>
                      <a:pt x="89" y="131"/>
                    </a:lnTo>
                    <a:lnTo>
                      <a:pt x="98" y="135"/>
                    </a:lnTo>
                    <a:lnTo>
                      <a:pt x="107" y="139"/>
                    </a:lnTo>
                    <a:lnTo>
                      <a:pt x="117" y="142"/>
                    </a:lnTo>
                    <a:lnTo>
                      <a:pt x="126" y="143"/>
                    </a:lnTo>
                    <a:lnTo>
                      <a:pt x="135" y="143"/>
                    </a:lnTo>
                    <a:lnTo>
                      <a:pt x="145" y="143"/>
                    </a:lnTo>
                    <a:lnTo>
                      <a:pt x="154" y="142"/>
                    </a:lnTo>
                    <a:lnTo>
                      <a:pt x="163" y="139"/>
                    </a:lnTo>
                    <a:lnTo>
                      <a:pt x="171" y="135"/>
                    </a:lnTo>
                    <a:lnTo>
                      <a:pt x="181" y="131"/>
                    </a:lnTo>
                    <a:lnTo>
                      <a:pt x="190" y="126"/>
                    </a:lnTo>
                    <a:lnTo>
                      <a:pt x="198" y="119"/>
                    </a:lnTo>
                    <a:lnTo>
                      <a:pt x="207" y="112"/>
                    </a:lnTo>
                    <a:lnTo>
                      <a:pt x="223" y="95"/>
                    </a:lnTo>
                    <a:lnTo>
                      <a:pt x="238" y="76"/>
                    </a:lnTo>
                    <a:lnTo>
                      <a:pt x="254" y="52"/>
                    </a:lnTo>
                    <a:lnTo>
                      <a:pt x="270" y="27"/>
                    </a:lnTo>
                    <a:lnTo>
                      <a:pt x="239" y="10"/>
                    </a:lnTo>
                    <a:lnTo>
                      <a:pt x="225" y="34"/>
                    </a:lnTo>
                    <a:lnTo>
                      <a:pt x="211" y="55"/>
                    </a:lnTo>
                    <a:lnTo>
                      <a:pt x="197" y="72"/>
                    </a:lnTo>
                    <a:lnTo>
                      <a:pt x="183" y="87"/>
                    </a:lnTo>
                    <a:lnTo>
                      <a:pt x="177" y="92"/>
                    </a:lnTo>
                    <a:lnTo>
                      <a:pt x="170" y="96"/>
                    </a:lnTo>
                    <a:lnTo>
                      <a:pt x="163" y="100"/>
                    </a:lnTo>
                    <a:lnTo>
                      <a:pt x="158" y="103"/>
                    </a:lnTo>
                    <a:lnTo>
                      <a:pt x="151" y="106"/>
                    </a:lnTo>
                    <a:lnTo>
                      <a:pt x="146" y="107"/>
                    </a:lnTo>
                    <a:lnTo>
                      <a:pt x="141" y="108"/>
                    </a:lnTo>
                    <a:lnTo>
                      <a:pt x="135" y="108"/>
                    </a:lnTo>
                    <a:lnTo>
                      <a:pt x="129" y="108"/>
                    </a:lnTo>
                    <a:lnTo>
                      <a:pt x="123" y="107"/>
                    </a:lnTo>
                    <a:lnTo>
                      <a:pt x="118" y="106"/>
                    </a:lnTo>
                    <a:lnTo>
                      <a:pt x="113" y="103"/>
                    </a:lnTo>
                    <a:lnTo>
                      <a:pt x="106" y="100"/>
                    </a:lnTo>
                    <a:lnTo>
                      <a:pt x="99" y="96"/>
                    </a:lnTo>
                    <a:lnTo>
                      <a:pt x="93" y="92"/>
                    </a:lnTo>
                    <a:lnTo>
                      <a:pt x="87" y="87"/>
                    </a:lnTo>
                    <a:lnTo>
                      <a:pt x="73" y="72"/>
                    </a:lnTo>
                    <a:lnTo>
                      <a:pt x="60" y="55"/>
                    </a:lnTo>
                    <a:lnTo>
                      <a:pt x="45" y="34"/>
                    </a:lnTo>
                    <a:lnTo>
                      <a:pt x="30" y="10"/>
                    </a:lnTo>
                    <a:lnTo>
                      <a:pt x="16" y="0"/>
                    </a:lnTo>
                    <a:lnTo>
                      <a:pt x="30" y="10"/>
                    </a:lnTo>
                    <a:lnTo>
                      <a:pt x="25" y="0"/>
                    </a:lnTo>
                    <a:lnTo>
                      <a:pt x="16" y="0"/>
                    </a:lnTo>
                    <a:lnTo>
                      <a:pt x="16" y="35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29" name="Rectangle 401"/>
              <p:cNvSpPr>
                <a:spLocks noChangeArrowheads="1"/>
              </p:cNvSpPr>
              <p:nvPr/>
            </p:nvSpPr>
            <p:spPr bwMode="auto">
              <a:xfrm>
                <a:off x="2201" y="3146"/>
                <a:ext cx="67" cy="9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30" name="Freeform 402"/>
              <p:cNvSpPr>
                <a:spLocks/>
              </p:cNvSpPr>
              <p:nvPr/>
            </p:nvSpPr>
            <p:spPr bwMode="auto">
              <a:xfrm>
                <a:off x="2191" y="3147"/>
                <a:ext cx="40" cy="30"/>
              </a:xfrm>
              <a:custGeom>
                <a:avLst/>
                <a:gdLst>
                  <a:gd name="T0" fmla="*/ 0 w 157"/>
                  <a:gd name="T1" fmla="*/ 0 h 119"/>
                  <a:gd name="T2" fmla="*/ 0 w 157"/>
                  <a:gd name="T3" fmla="*/ 29 h 119"/>
                  <a:gd name="T4" fmla="*/ 137 w 157"/>
                  <a:gd name="T5" fmla="*/ 119 h 119"/>
                  <a:gd name="T6" fmla="*/ 157 w 157"/>
                  <a:gd name="T7" fmla="*/ 89 h 119"/>
                  <a:gd name="T8" fmla="*/ 18 w 157"/>
                  <a:gd name="T9" fmla="*/ 0 h 119"/>
                  <a:gd name="T10" fmla="*/ 18 w 157"/>
                  <a:gd name="T11" fmla="*/ 29 h 119"/>
                  <a:gd name="T12" fmla="*/ 0 w 157"/>
                  <a:gd name="T13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" h="119">
                    <a:moveTo>
                      <a:pt x="0" y="0"/>
                    </a:moveTo>
                    <a:lnTo>
                      <a:pt x="0" y="29"/>
                    </a:lnTo>
                    <a:lnTo>
                      <a:pt x="137" y="119"/>
                    </a:lnTo>
                    <a:lnTo>
                      <a:pt x="157" y="89"/>
                    </a:lnTo>
                    <a:lnTo>
                      <a:pt x="18" y="0"/>
                    </a:lnTo>
                    <a:lnTo>
                      <a:pt x="18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31" name="Freeform 403"/>
              <p:cNvSpPr>
                <a:spLocks/>
              </p:cNvSpPr>
              <p:nvPr/>
            </p:nvSpPr>
            <p:spPr bwMode="auto">
              <a:xfrm>
                <a:off x="2186" y="3147"/>
                <a:ext cx="5" cy="7"/>
              </a:xfrm>
              <a:custGeom>
                <a:avLst/>
                <a:gdLst>
                  <a:gd name="T0" fmla="*/ 23 w 23"/>
                  <a:gd name="T1" fmla="*/ 0 h 29"/>
                  <a:gd name="T2" fmla="*/ 0 w 23"/>
                  <a:gd name="T3" fmla="*/ 15 h 29"/>
                  <a:gd name="T4" fmla="*/ 23 w 23"/>
                  <a:gd name="T5" fmla="*/ 29 h 29"/>
                  <a:gd name="T6" fmla="*/ 23 w 2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" h="29">
                    <a:moveTo>
                      <a:pt x="23" y="0"/>
                    </a:moveTo>
                    <a:lnTo>
                      <a:pt x="0" y="15"/>
                    </a:lnTo>
                    <a:lnTo>
                      <a:pt x="23" y="29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32" name="Freeform 404"/>
              <p:cNvSpPr>
                <a:spLocks/>
              </p:cNvSpPr>
              <p:nvPr/>
            </p:nvSpPr>
            <p:spPr bwMode="auto">
              <a:xfrm>
                <a:off x="2191" y="3125"/>
                <a:ext cx="40" cy="29"/>
              </a:xfrm>
              <a:custGeom>
                <a:avLst/>
                <a:gdLst>
                  <a:gd name="T0" fmla="*/ 146 w 157"/>
                  <a:gd name="T1" fmla="*/ 14 h 118"/>
                  <a:gd name="T2" fmla="*/ 137 w 157"/>
                  <a:gd name="T3" fmla="*/ 0 h 118"/>
                  <a:gd name="T4" fmla="*/ 0 w 157"/>
                  <a:gd name="T5" fmla="*/ 89 h 118"/>
                  <a:gd name="T6" fmla="*/ 18 w 157"/>
                  <a:gd name="T7" fmla="*/ 118 h 118"/>
                  <a:gd name="T8" fmla="*/ 157 w 157"/>
                  <a:gd name="T9" fmla="*/ 29 h 118"/>
                  <a:gd name="T10" fmla="*/ 146 w 157"/>
                  <a:gd name="T11" fmla="*/ 1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7" h="118">
                    <a:moveTo>
                      <a:pt x="146" y="14"/>
                    </a:moveTo>
                    <a:lnTo>
                      <a:pt x="137" y="0"/>
                    </a:lnTo>
                    <a:lnTo>
                      <a:pt x="0" y="89"/>
                    </a:lnTo>
                    <a:lnTo>
                      <a:pt x="18" y="118"/>
                    </a:lnTo>
                    <a:lnTo>
                      <a:pt x="157" y="29"/>
                    </a:lnTo>
                    <a:lnTo>
                      <a:pt x="146" y="1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33" name="Freeform 405"/>
              <p:cNvSpPr>
                <a:spLocks/>
              </p:cNvSpPr>
              <p:nvPr/>
            </p:nvSpPr>
            <p:spPr bwMode="auto">
              <a:xfrm>
                <a:off x="2619" y="3193"/>
                <a:ext cx="68" cy="35"/>
              </a:xfrm>
              <a:custGeom>
                <a:avLst/>
                <a:gdLst>
                  <a:gd name="T0" fmla="*/ 0 w 271"/>
                  <a:gd name="T1" fmla="*/ 18 h 139"/>
                  <a:gd name="T2" fmla="*/ 0 w 271"/>
                  <a:gd name="T3" fmla="*/ 18 h 139"/>
                  <a:gd name="T4" fmla="*/ 19 w 271"/>
                  <a:gd name="T5" fmla="*/ 46 h 139"/>
                  <a:gd name="T6" fmla="*/ 36 w 271"/>
                  <a:gd name="T7" fmla="*/ 68 h 139"/>
                  <a:gd name="T8" fmla="*/ 53 w 271"/>
                  <a:gd name="T9" fmla="*/ 90 h 139"/>
                  <a:gd name="T10" fmla="*/ 71 w 271"/>
                  <a:gd name="T11" fmla="*/ 106 h 139"/>
                  <a:gd name="T12" fmla="*/ 80 w 271"/>
                  <a:gd name="T13" fmla="*/ 113 h 139"/>
                  <a:gd name="T14" fmla="*/ 88 w 271"/>
                  <a:gd name="T15" fmla="*/ 120 h 139"/>
                  <a:gd name="T16" fmla="*/ 97 w 271"/>
                  <a:gd name="T17" fmla="*/ 125 h 139"/>
                  <a:gd name="T18" fmla="*/ 107 w 271"/>
                  <a:gd name="T19" fmla="*/ 131 h 139"/>
                  <a:gd name="T20" fmla="*/ 116 w 271"/>
                  <a:gd name="T21" fmla="*/ 133 h 139"/>
                  <a:gd name="T22" fmla="*/ 125 w 271"/>
                  <a:gd name="T23" fmla="*/ 136 h 139"/>
                  <a:gd name="T24" fmla="*/ 135 w 271"/>
                  <a:gd name="T25" fmla="*/ 139 h 139"/>
                  <a:gd name="T26" fmla="*/ 144 w 271"/>
                  <a:gd name="T27" fmla="*/ 139 h 139"/>
                  <a:gd name="T28" fmla="*/ 153 w 271"/>
                  <a:gd name="T29" fmla="*/ 139 h 139"/>
                  <a:gd name="T30" fmla="*/ 163 w 271"/>
                  <a:gd name="T31" fmla="*/ 136 h 139"/>
                  <a:gd name="T32" fmla="*/ 172 w 271"/>
                  <a:gd name="T33" fmla="*/ 133 h 139"/>
                  <a:gd name="T34" fmla="*/ 181 w 271"/>
                  <a:gd name="T35" fmla="*/ 129 h 139"/>
                  <a:gd name="T36" fmla="*/ 189 w 271"/>
                  <a:gd name="T37" fmla="*/ 125 h 139"/>
                  <a:gd name="T38" fmla="*/ 199 w 271"/>
                  <a:gd name="T39" fmla="*/ 119 h 139"/>
                  <a:gd name="T40" fmla="*/ 207 w 271"/>
                  <a:gd name="T41" fmla="*/ 113 h 139"/>
                  <a:gd name="T42" fmla="*/ 215 w 271"/>
                  <a:gd name="T43" fmla="*/ 106 h 139"/>
                  <a:gd name="T44" fmla="*/ 229 w 271"/>
                  <a:gd name="T45" fmla="*/ 88 h 139"/>
                  <a:gd name="T46" fmla="*/ 244 w 271"/>
                  <a:gd name="T47" fmla="*/ 67 h 139"/>
                  <a:gd name="T48" fmla="*/ 257 w 271"/>
                  <a:gd name="T49" fmla="*/ 43 h 139"/>
                  <a:gd name="T50" fmla="*/ 271 w 271"/>
                  <a:gd name="T51" fmla="*/ 16 h 139"/>
                  <a:gd name="T52" fmla="*/ 239 w 271"/>
                  <a:gd name="T53" fmla="*/ 2 h 139"/>
                  <a:gd name="T54" fmla="*/ 227 w 271"/>
                  <a:gd name="T55" fmla="*/ 27 h 139"/>
                  <a:gd name="T56" fmla="*/ 215 w 271"/>
                  <a:gd name="T57" fmla="*/ 48 h 139"/>
                  <a:gd name="T58" fmla="*/ 201 w 271"/>
                  <a:gd name="T59" fmla="*/ 67 h 139"/>
                  <a:gd name="T60" fmla="*/ 189 w 271"/>
                  <a:gd name="T61" fmla="*/ 82 h 139"/>
                  <a:gd name="T62" fmla="*/ 184 w 271"/>
                  <a:gd name="T63" fmla="*/ 87 h 139"/>
                  <a:gd name="T64" fmla="*/ 177 w 271"/>
                  <a:gd name="T65" fmla="*/ 92 h 139"/>
                  <a:gd name="T66" fmla="*/ 172 w 271"/>
                  <a:gd name="T67" fmla="*/ 96 h 139"/>
                  <a:gd name="T68" fmla="*/ 165 w 271"/>
                  <a:gd name="T69" fmla="*/ 99 h 139"/>
                  <a:gd name="T70" fmla="*/ 160 w 271"/>
                  <a:gd name="T71" fmla="*/ 102 h 139"/>
                  <a:gd name="T72" fmla="*/ 155 w 271"/>
                  <a:gd name="T73" fmla="*/ 103 h 139"/>
                  <a:gd name="T74" fmla="*/ 149 w 271"/>
                  <a:gd name="T75" fmla="*/ 104 h 139"/>
                  <a:gd name="T76" fmla="*/ 144 w 271"/>
                  <a:gd name="T77" fmla="*/ 104 h 139"/>
                  <a:gd name="T78" fmla="*/ 139 w 271"/>
                  <a:gd name="T79" fmla="*/ 104 h 139"/>
                  <a:gd name="T80" fmla="*/ 133 w 271"/>
                  <a:gd name="T81" fmla="*/ 103 h 139"/>
                  <a:gd name="T82" fmla="*/ 127 w 271"/>
                  <a:gd name="T83" fmla="*/ 102 h 139"/>
                  <a:gd name="T84" fmla="*/ 121 w 271"/>
                  <a:gd name="T85" fmla="*/ 99 h 139"/>
                  <a:gd name="T86" fmla="*/ 115 w 271"/>
                  <a:gd name="T87" fmla="*/ 95 h 139"/>
                  <a:gd name="T88" fmla="*/ 108 w 271"/>
                  <a:gd name="T89" fmla="*/ 91 h 139"/>
                  <a:gd name="T90" fmla="*/ 101 w 271"/>
                  <a:gd name="T91" fmla="*/ 86 h 139"/>
                  <a:gd name="T92" fmla="*/ 93 w 271"/>
                  <a:gd name="T93" fmla="*/ 80 h 139"/>
                  <a:gd name="T94" fmla="*/ 79 w 271"/>
                  <a:gd name="T95" fmla="*/ 66 h 139"/>
                  <a:gd name="T96" fmla="*/ 63 w 271"/>
                  <a:gd name="T97" fmla="*/ 47 h 139"/>
                  <a:gd name="T98" fmla="*/ 47 w 271"/>
                  <a:gd name="T99" fmla="*/ 26 h 139"/>
                  <a:gd name="T100" fmla="*/ 31 w 271"/>
                  <a:gd name="T101" fmla="*/ 0 h 139"/>
                  <a:gd name="T102" fmla="*/ 31 w 271"/>
                  <a:gd name="T103" fmla="*/ 0 h 139"/>
                  <a:gd name="T104" fmla="*/ 0 w 271"/>
                  <a:gd name="T105" fmla="*/ 18 h 139"/>
                  <a:gd name="T106" fmla="*/ 0 w 271"/>
                  <a:gd name="T107" fmla="*/ 18 h 139"/>
                  <a:gd name="T108" fmla="*/ 0 w 271"/>
                  <a:gd name="T109" fmla="*/ 18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71" h="139">
                    <a:moveTo>
                      <a:pt x="0" y="18"/>
                    </a:moveTo>
                    <a:lnTo>
                      <a:pt x="0" y="18"/>
                    </a:lnTo>
                    <a:lnTo>
                      <a:pt x="19" y="46"/>
                    </a:lnTo>
                    <a:lnTo>
                      <a:pt x="36" y="68"/>
                    </a:lnTo>
                    <a:lnTo>
                      <a:pt x="53" y="90"/>
                    </a:lnTo>
                    <a:lnTo>
                      <a:pt x="71" y="106"/>
                    </a:lnTo>
                    <a:lnTo>
                      <a:pt x="80" y="113"/>
                    </a:lnTo>
                    <a:lnTo>
                      <a:pt x="88" y="120"/>
                    </a:lnTo>
                    <a:lnTo>
                      <a:pt x="97" y="125"/>
                    </a:lnTo>
                    <a:lnTo>
                      <a:pt x="107" y="131"/>
                    </a:lnTo>
                    <a:lnTo>
                      <a:pt x="116" y="133"/>
                    </a:lnTo>
                    <a:lnTo>
                      <a:pt x="125" y="136"/>
                    </a:lnTo>
                    <a:lnTo>
                      <a:pt x="135" y="139"/>
                    </a:lnTo>
                    <a:lnTo>
                      <a:pt x="144" y="139"/>
                    </a:lnTo>
                    <a:lnTo>
                      <a:pt x="153" y="139"/>
                    </a:lnTo>
                    <a:lnTo>
                      <a:pt x="163" y="136"/>
                    </a:lnTo>
                    <a:lnTo>
                      <a:pt x="172" y="133"/>
                    </a:lnTo>
                    <a:lnTo>
                      <a:pt x="181" y="129"/>
                    </a:lnTo>
                    <a:lnTo>
                      <a:pt x="189" y="125"/>
                    </a:lnTo>
                    <a:lnTo>
                      <a:pt x="199" y="119"/>
                    </a:lnTo>
                    <a:lnTo>
                      <a:pt x="207" y="113"/>
                    </a:lnTo>
                    <a:lnTo>
                      <a:pt x="215" y="106"/>
                    </a:lnTo>
                    <a:lnTo>
                      <a:pt x="229" y="88"/>
                    </a:lnTo>
                    <a:lnTo>
                      <a:pt x="244" y="67"/>
                    </a:lnTo>
                    <a:lnTo>
                      <a:pt x="257" y="43"/>
                    </a:lnTo>
                    <a:lnTo>
                      <a:pt x="271" y="16"/>
                    </a:lnTo>
                    <a:lnTo>
                      <a:pt x="239" y="2"/>
                    </a:lnTo>
                    <a:lnTo>
                      <a:pt x="227" y="27"/>
                    </a:lnTo>
                    <a:lnTo>
                      <a:pt x="215" y="48"/>
                    </a:lnTo>
                    <a:lnTo>
                      <a:pt x="201" y="67"/>
                    </a:lnTo>
                    <a:lnTo>
                      <a:pt x="189" y="82"/>
                    </a:lnTo>
                    <a:lnTo>
                      <a:pt x="184" y="87"/>
                    </a:lnTo>
                    <a:lnTo>
                      <a:pt x="177" y="92"/>
                    </a:lnTo>
                    <a:lnTo>
                      <a:pt x="172" y="96"/>
                    </a:lnTo>
                    <a:lnTo>
                      <a:pt x="165" y="99"/>
                    </a:lnTo>
                    <a:lnTo>
                      <a:pt x="160" y="102"/>
                    </a:lnTo>
                    <a:lnTo>
                      <a:pt x="155" y="103"/>
                    </a:lnTo>
                    <a:lnTo>
                      <a:pt x="149" y="104"/>
                    </a:lnTo>
                    <a:lnTo>
                      <a:pt x="144" y="104"/>
                    </a:lnTo>
                    <a:lnTo>
                      <a:pt x="139" y="104"/>
                    </a:lnTo>
                    <a:lnTo>
                      <a:pt x="133" y="103"/>
                    </a:lnTo>
                    <a:lnTo>
                      <a:pt x="127" y="102"/>
                    </a:lnTo>
                    <a:lnTo>
                      <a:pt x="121" y="99"/>
                    </a:lnTo>
                    <a:lnTo>
                      <a:pt x="115" y="95"/>
                    </a:lnTo>
                    <a:lnTo>
                      <a:pt x="108" y="91"/>
                    </a:lnTo>
                    <a:lnTo>
                      <a:pt x="101" y="86"/>
                    </a:lnTo>
                    <a:lnTo>
                      <a:pt x="93" y="80"/>
                    </a:lnTo>
                    <a:lnTo>
                      <a:pt x="79" y="66"/>
                    </a:lnTo>
                    <a:lnTo>
                      <a:pt x="63" y="47"/>
                    </a:lnTo>
                    <a:lnTo>
                      <a:pt x="47" y="26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34" name="Freeform 406"/>
              <p:cNvSpPr>
                <a:spLocks/>
              </p:cNvSpPr>
              <p:nvPr/>
            </p:nvSpPr>
            <p:spPr bwMode="auto">
              <a:xfrm>
                <a:off x="2563" y="3163"/>
                <a:ext cx="64" cy="35"/>
              </a:xfrm>
              <a:custGeom>
                <a:avLst/>
                <a:gdLst>
                  <a:gd name="T0" fmla="*/ 32 w 257"/>
                  <a:gd name="T1" fmla="*/ 137 h 139"/>
                  <a:gd name="T2" fmla="*/ 32 w 257"/>
                  <a:gd name="T3" fmla="*/ 137 h 139"/>
                  <a:gd name="T4" fmla="*/ 44 w 257"/>
                  <a:gd name="T5" fmla="*/ 112 h 139"/>
                  <a:gd name="T6" fmla="*/ 57 w 257"/>
                  <a:gd name="T7" fmla="*/ 89 h 139"/>
                  <a:gd name="T8" fmla="*/ 69 w 257"/>
                  <a:gd name="T9" fmla="*/ 72 h 139"/>
                  <a:gd name="T10" fmla="*/ 82 w 257"/>
                  <a:gd name="T11" fmla="*/ 57 h 139"/>
                  <a:gd name="T12" fmla="*/ 88 w 257"/>
                  <a:gd name="T13" fmla="*/ 52 h 139"/>
                  <a:gd name="T14" fmla="*/ 93 w 257"/>
                  <a:gd name="T15" fmla="*/ 47 h 139"/>
                  <a:gd name="T16" fmla="*/ 98 w 257"/>
                  <a:gd name="T17" fmla="*/ 43 h 139"/>
                  <a:gd name="T18" fmla="*/ 104 w 257"/>
                  <a:gd name="T19" fmla="*/ 40 h 139"/>
                  <a:gd name="T20" fmla="*/ 109 w 257"/>
                  <a:gd name="T21" fmla="*/ 37 h 139"/>
                  <a:gd name="T22" fmla="*/ 114 w 257"/>
                  <a:gd name="T23" fmla="*/ 36 h 139"/>
                  <a:gd name="T24" fmla="*/ 120 w 257"/>
                  <a:gd name="T25" fmla="*/ 35 h 139"/>
                  <a:gd name="T26" fmla="*/ 125 w 257"/>
                  <a:gd name="T27" fmla="*/ 35 h 139"/>
                  <a:gd name="T28" fmla="*/ 129 w 257"/>
                  <a:gd name="T29" fmla="*/ 35 h 139"/>
                  <a:gd name="T30" fmla="*/ 134 w 257"/>
                  <a:gd name="T31" fmla="*/ 36 h 139"/>
                  <a:gd name="T32" fmla="*/ 140 w 257"/>
                  <a:gd name="T33" fmla="*/ 37 h 139"/>
                  <a:gd name="T34" fmla="*/ 145 w 257"/>
                  <a:gd name="T35" fmla="*/ 40 h 139"/>
                  <a:gd name="T36" fmla="*/ 152 w 257"/>
                  <a:gd name="T37" fmla="*/ 43 h 139"/>
                  <a:gd name="T38" fmla="*/ 157 w 257"/>
                  <a:gd name="T39" fmla="*/ 47 h 139"/>
                  <a:gd name="T40" fmla="*/ 164 w 257"/>
                  <a:gd name="T41" fmla="*/ 52 h 139"/>
                  <a:gd name="T42" fmla="*/ 169 w 257"/>
                  <a:gd name="T43" fmla="*/ 57 h 139"/>
                  <a:gd name="T44" fmla="*/ 184 w 257"/>
                  <a:gd name="T45" fmla="*/ 72 h 139"/>
                  <a:gd name="T46" fmla="*/ 197 w 257"/>
                  <a:gd name="T47" fmla="*/ 91 h 139"/>
                  <a:gd name="T48" fmla="*/ 211 w 257"/>
                  <a:gd name="T49" fmla="*/ 112 h 139"/>
                  <a:gd name="T50" fmla="*/ 226 w 257"/>
                  <a:gd name="T51" fmla="*/ 139 h 139"/>
                  <a:gd name="T52" fmla="*/ 257 w 257"/>
                  <a:gd name="T53" fmla="*/ 121 h 139"/>
                  <a:gd name="T54" fmla="*/ 241 w 257"/>
                  <a:gd name="T55" fmla="*/ 95 h 139"/>
                  <a:gd name="T56" fmla="*/ 226 w 257"/>
                  <a:gd name="T57" fmla="*/ 71 h 139"/>
                  <a:gd name="T58" fmla="*/ 210 w 257"/>
                  <a:gd name="T59" fmla="*/ 51 h 139"/>
                  <a:gd name="T60" fmla="*/ 194 w 257"/>
                  <a:gd name="T61" fmla="*/ 33 h 139"/>
                  <a:gd name="T62" fmla="*/ 186 w 257"/>
                  <a:gd name="T63" fmla="*/ 25 h 139"/>
                  <a:gd name="T64" fmla="*/ 177 w 257"/>
                  <a:gd name="T65" fmla="*/ 19 h 139"/>
                  <a:gd name="T66" fmla="*/ 169 w 257"/>
                  <a:gd name="T67" fmla="*/ 13 h 139"/>
                  <a:gd name="T68" fmla="*/ 161 w 257"/>
                  <a:gd name="T69" fmla="*/ 8 h 139"/>
                  <a:gd name="T70" fmla="*/ 152 w 257"/>
                  <a:gd name="T71" fmla="*/ 5 h 139"/>
                  <a:gd name="T72" fmla="*/ 142 w 257"/>
                  <a:gd name="T73" fmla="*/ 3 h 139"/>
                  <a:gd name="T74" fmla="*/ 133 w 257"/>
                  <a:gd name="T75" fmla="*/ 0 h 139"/>
                  <a:gd name="T76" fmla="*/ 125 w 257"/>
                  <a:gd name="T77" fmla="*/ 0 h 139"/>
                  <a:gd name="T78" fmla="*/ 116 w 257"/>
                  <a:gd name="T79" fmla="*/ 0 h 139"/>
                  <a:gd name="T80" fmla="*/ 106 w 257"/>
                  <a:gd name="T81" fmla="*/ 3 h 139"/>
                  <a:gd name="T82" fmla="*/ 97 w 257"/>
                  <a:gd name="T83" fmla="*/ 5 h 139"/>
                  <a:gd name="T84" fmla="*/ 89 w 257"/>
                  <a:gd name="T85" fmla="*/ 9 h 139"/>
                  <a:gd name="T86" fmla="*/ 80 w 257"/>
                  <a:gd name="T87" fmla="*/ 13 h 139"/>
                  <a:gd name="T88" fmla="*/ 72 w 257"/>
                  <a:gd name="T89" fmla="*/ 19 h 139"/>
                  <a:gd name="T90" fmla="*/ 64 w 257"/>
                  <a:gd name="T91" fmla="*/ 25 h 139"/>
                  <a:gd name="T92" fmla="*/ 56 w 257"/>
                  <a:gd name="T93" fmla="*/ 33 h 139"/>
                  <a:gd name="T94" fmla="*/ 42 w 257"/>
                  <a:gd name="T95" fmla="*/ 51 h 139"/>
                  <a:gd name="T96" fmla="*/ 28 w 257"/>
                  <a:gd name="T97" fmla="*/ 72 h 139"/>
                  <a:gd name="T98" fmla="*/ 13 w 257"/>
                  <a:gd name="T99" fmla="*/ 95 h 139"/>
                  <a:gd name="T100" fmla="*/ 0 w 257"/>
                  <a:gd name="T101" fmla="*/ 123 h 139"/>
                  <a:gd name="T102" fmla="*/ 0 w 257"/>
                  <a:gd name="T103" fmla="*/ 123 h 139"/>
                  <a:gd name="T104" fmla="*/ 32 w 257"/>
                  <a:gd name="T105" fmla="*/ 137 h 139"/>
                  <a:gd name="T106" fmla="*/ 32 w 257"/>
                  <a:gd name="T107" fmla="*/ 137 h 139"/>
                  <a:gd name="T108" fmla="*/ 32 w 257"/>
                  <a:gd name="T109" fmla="*/ 137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57" h="139">
                    <a:moveTo>
                      <a:pt x="32" y="137"/>
                    </a:moveTo>
                    <a:lnTo>
                      <a:pt x="32" y="137"/>
                    </a:lnTo>
                    <a:lnTo>
                      <a:pt x="44" y="112"/>
                    </a:lnTo>
                    <a:lnTo>
                      <a:pt x="57" y="89"/>
                    </a:lnTo>
                    <a:lnTo>
                      <a:pt x="69" y="72"/>
                    </a:lnTo>
                    <a:lnTo>
                      <a:pt x="82" y="57"/>
                    </a:lnTo>
                    <a:lnTo>
                      <a:pt x="88" y="52"/>
                    </a:lnTo>
                    <a:lnTo>
                      <a:pt x="93" y="47"/>
                    </a:lnTo>
                    <a:lnTo>
                      <a:pt x="98" y="43"/>
                    </a:lnTo>
                    <a:lnTo>
                      <a:pt x="104" y="40"/>
                    </a:lnTo>
                    <a:lnTo>
                      <a:pt x="109" y="37"/>
                    </a:lnTo>
                    <a:lnTo>
                      <a:pt x="114" y="36"/>
                    </a:lnTo>
                    <a:lnTo>
                      <a:pt x="120" y="35"/>
                    </a:lnTo>
                    <a:lnTo>
                      <a:pt x="125" y="35"/>
                    </a:lnTo>
                    <a:lnTo>
                      <a:pt x="129" y="35"/>
                    </a:lnTo>
                    <a:lnTo>
                      <a:pt x="134" y="36"/>
                    </a:lnTo>
                    <a:lnTo>
                      <a:pt x="140" y="37"/>
                    </a:lnTo>
                    <a:lnTo>
                      <a:pt x="145" y="40"/>
                    </a:lnTo>
                    <a:lnTo>
                      <a:pt x="152" y="43"/>
                    </a:lnTo>
                    <a:lnTo>
                      <a:pt x="157" y="47"/>
                    </a:lnTo>
                    <a:lnTo>
                      <a:pt x="164" y="52"/>
                    </a:lnTo>
                    <a:lnTo>
                      <a:pt x="169" y="57"/>
                    </a:lnTo>
                    <a:lnTo>
                      <a:pt x="184" y="72"/>
                    </a:lnTo>
                    <a:lnTo>
                      <a:pt x="197" y="91"/>
                    </a:lnTo>
                    <a:lnTo>
                      <a:pt x="211" y="112"/>
                    </a:lnTo>
                    <a:lnTo>
                      <a:pt x="226" y="139"/>
                    </a:lnTo>
                    <a:lnTo>
                      <a:pt x="257" y="121"/>
                    </a:lnTo>
                    <a:lnTo>
                      <a:pt x="241" y="95"/>
                    </a:lnTo>
                    <a:lnTo>
                      <a:pt x="226" y="71"/>
                    </a:lnTo>
                    <a:lnTo>
                      <a:pt x="210" y="51"/>
                    </a:lnTo>
                    <a:lnTo>
                      <a:pt x="194" y="33"/>
                    </a:lnTo>
                    <a:lnTo>
                      <a:pt x="186" y="25"/>
                    </a:lnTo>
                    <a:lnTo>
                      <a:pt x="177" y="19"/>
                    </a:lnTo>
                    <a:lnTo>
                      <a:pt x="169" y="13"/>
                    </a:lnTo>
                    <a:lnTo>
                      <a:pt x="161" y="8"/>
                    </a:lnTo>
                    <a:lnTo>
                      <a:pt x="152" y="5"/>
                    </a:lnTo>
                    <a:lnTo>
                      <a:pt x="142" y="3"/>
                    </a:lnTo>
                    <a:lnTo>
                      <a:pt x="133" y="0"/>
                    </a:lnTo>
                    <a:lnTo>
                      <a:pt x="125" y="0"/>
                    </a:lnTo>
                    <a:lnTo>
                      <a:pt x="116" y="0"/>
                    </a:lnTo>
                    <a:lnTo>
                      <a:pt x="106" y="3"/>
                    </a:lnTo>
                    <a:lnTo>
                      <a:pt x="97" y="5"/>
                    </a:lnTo>
                    <a:lnTo>
                      <a:pt x="89" y="9"/>
                    </a:lnTo>
                    <a:lnTo>
                      <a:pt x="80" y="13"/>
                    </a:lnTo>
                    <a:lnTo>
                      <a:pt x="72" y="19"/>
                    </a:lnTo>
                    <a:lnTo>
                      <a:pt x="64" y="25"/>
                    </a:lnTo>
                    <a:lnTo>
                      <a:pt x="56" y="33"/>
                    </a:lnTo>
                    <a:lnTo>
                      <a:pt x="42" y="51"/>
                    </a:lnTo>
                    <a:lnTo>
                      <a:pt x="28" y="72"/>
                    </a:lnTo>
                    <a:lnTo>
                      <a:pt x="13" y="95"/>
                    </a:lnTo>
                    <a:lnTo>
                      <a:pt x="0" y="123"/>
                    </a:lnTo>
                    <a:lnTo>
                      <a:pt x="0" y="123"/>
                    </a:lnTo>
                    <a:lnTo>
                      <a:pt x="32" y="137"/>
                    </a:lnTo>
                    <a:lnTo>
                      <a:pt x="32" y="137"/>
                    </a:lnTo>
                    <a:lnTo>
                      <a:pt x="32" y="13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35" name="Freeform 407"/>
              <p:cNvSpPr>
                <a:spLocks/>
              </p:cNvSpPr>
              <p:nvPr/>
            </p:nvSpPr>
            <p:spPr bwMode="auto">
              <a:xfrm>
                <a:off x="2505" y="3193"/>
                <a:ext cx="66" cy="35"/>
              </a:xfrm>
              <a:custGeom>
                <a:avLst/>
                <a:gdLst>
                  <a:gd name="T0" fmla="*/ 0 w 264"/>
                  <a:gd name="T1" fmla="*/ 18 h 139"/>
                  <a:gd name="T2" fmla="*/ 0 w 264"/>
                  <a:gd name="T3" fmla="*/ 18 h 139"/>
                  <a:gd name="T4" fmla="*/ 19 w 264"/>
                  <a:gd name="T5" fmla="*/ 48 h 139"/>
                  <a:gd name="T6" fmla="*/ 37 w 264"/>
                  <a:gd name="T7" fmla="*/ 74 h 139"/>
                  <a:gd name="T8" fmla="*/ 55 w 264"/>
                  <a:gd name="T9" fmla="*/ 95 h 139"/>
                  <a:gd name="T10" fmla="*/ 73 w 264"/>
                  <a:gd name="T11" fmla="*/ 111 h 139"/>
                  <a:gd name="T12" fmla="*/ 83 w 264"/>
                  <a:gd name="T13" fmla="*/ 119 h 139"/>
                  <a:gd name="T14" fmla="*/ 92 w 264"/>
                  <a:gd name="T15" fmla="*/ 125 h 139"/>
                  <a:gd name="T16" fmla="*/ 100 w 264"/>
                  <a:gd name="T17" fmla="*/ 129 h 139"/>
                  <a:gd name="T18" fmla="*/ 109 w 264"/>
                  <a:gd name="T19" fmla="*/ 133 h 139"/>
                  <a:gd name="T20" fmla="*/ 118 w 264"/>
                  <a:gd name="T21" fmla="*/ 137 h 139"/>
                  <a:gd name="T22" fmla="*/ 129 w 264"/>
                  <a:gd name="T23" fmla="*/ 139 h 139"/>
                  <a:gd name="T24" fmla="*/ 138 w 264"/>
                  <a:gd name="T25" fmla="*/ 139 h 139"/>
                  <a:gd name="T26" fmla="*/ 148 w 264"/>
                  <a:gd name="T27" fmla="*/ 139 h 139"/>
                  <a:gd name="T28" fmla="*/ 156 w 264"/>
                  <a:gd name="T29" fmla="*/ 137 h 139"/>
                  <a:gd name="T30" fmla="*/ 165 w 264"/>
                  <a:gd name="T31" fmla="*/ 135 h 139"/>
                  <a:gd name="T32" fmla="*/ 174 w 264"/>
                  <a:gd name="T33" fmla="*/ 131 h 139"/>
                  <a:gd name="T34" fmla="*/ 182 w 264"/>
                  <a:gd name="T35" fmla="*/ 125 h 139"/>
                  <a:gd name="T36" fmla="*/ 198 w 264"/>
                  <a:gd name="T37" fmla="*/ 113 h 139"/>
                  <a:gd name="T38" fmla="*/ 212 w 264"/>
                  <a:gd name="T39" fmla="*/ 100 h 139"/>
                  <a:gd name="T40" fmla="*/ 226 w 264"/>
                  <a:gd name="T41" fmla="*/ 83 h 139"/>
                  <a:gd name="T42" fmla="*/ 238 w 264"/>
                  <a:gd name="T43" fmla="*/ 63 h 139"/>
                  <a:gd name="T44" fmla="*/ 252 w 264"/>
                  <a:gd name="T45" fmla="*/ 40 h 139"/>
                  <a:gd name="T46" fmla="*/ 264 w 264"/>
                  <a:gd name="T47" fmla="*/ 16 h 139"/>
                  <a:gd name="T48" fmla="*/ 232 w 264"/>
                  <a:gd name="T49" fmla="*/ 2 h 139"/>
                  <a:gd name="T50" fmla="*/ 221 w 264"/>
                  <a:gd name="T51" fmla="*/ 24 h 139"/>
                  <a:gd name="T52" fmla="*/ 209 w 264"/>
                  <a:gd name="T53" fmla="*/ 44 h 139"/>
                  <a:gd name="T54" fmla="*/ 198 w 264"/>
                  <a:gd name="T55" fmla="*/ 62 h 139"/>
                  <a:gd name="T56" fmla="*/ 186 w 264"/>
                  <a:gd name="T57" fmla="*/ 76 h 139"/>
                  <a:gd name="T58" fmla="*/ 174 w 264"/>
                  <a:gd name="T59" fmla="*/ 88 h 139"/>
                  <a:gd name="T60" fmla="*/ 164 w 264"/>
                  <a:gd name="T61" fmla="*/ 98 h 139"/>
                  <a:gd name="T62" fmla="*/ 158 w 264"/>
                  <a:gd name="T63" fmla="*/ 99 h 139"/>
                  <a:gd name="T64" fmla="*/ 153 w 264"/>
                  <a:gd name="T65" fmla="*/ 102 h 139"/>
                  <a:gd name="T66" fmla="*/ 148 w 264"/>
                  <a:gd name="T67" fmla="*/ 103 h 139"/>
                  <a:gd name="T68" fmla="*/ 142 w 264"/>
                  <a:gd name="T69" fmla="*/ 104 h 139"/>
                  <a:gd name="T70" fmla="*/ 138 w 264"/>
                  <a:gd name="T71" fmla="*/ 104 h 139"/>
                  <a:gd name="T72" fmla="*/ 133 w 264"/>
                  <a:gd name="T73" fmla="*/ 104 h 139"/>
                  <a:gd name="T74" fmla="*/ 128 w 264"/>
                  <a:gd name="T75" fmla="*/ 103 h 139"/>
                  <a:gd name="T76" fmla="*/ 121 w 264"/>
                  <a:gd name="T77" fmla="*/ 102 h 139"/>
                  <a:gd name="T78" fmla="*/ 116 w 264"/>
                  <a:gd name="T79" fmla="*/ 99 h 139"/>
                  <a:gd name="T80" fmla="*/ 109 w 264"/>
                  <a:gd name="T81" fmla="*/ 95 h 139"/>
                  <a:gd name="T82" fmla="*/ 102 w 264"/>
                  <a:gd name="T83" fmla="*/ 91 h 139"/>
                  <a:gd name="T84" fmla="*/ 96 w 264"/>
                  <a:gd name="T85" fmla="*/ 86 h 139"/>
                  <a:gd name="T86" fmla="*/ 81 w 264"/>
                  <a:gd name="T87" fmla="*/ 71 h 139"/>
                  <a:gd name="T88" fmla="*/ 65 w 264"/>
                  <a:gd name="T89" fmla="*/ 52 h 139"/>
                  <a:gd name="T90" fmla="*/ 48 w 264"/>
                  <a:gd name="T91" fmla="*/ 28 h 139"/>
                  <a:gd name="T92" fmla="*/ 31 w 264"/>
                  <a:gd name="T93" fmla="*/ 0 h 139"/>
                  <a:gd name="T94" fmla="*/ 31 w 264"/>
                  <a:gd name="T95" fmla="*/ 0 h 139"/>
                  <a:gd name="T96" fmla="*/ 0 w 264"/>
                  <a:gd name="T97" fmla="*/ 18 h 139"/>
                  <a:gd name="T98" fmla="*/ 0 w 264"/>
                  <a:gd name="T99" fmla="*/ 18 h 139"/>
                  <a:gd name="T100" fmla="*/ 0 w 264"/>
                  <a:gd name="T101" fmla="*/ 18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64" h="139">
                    <a:moveTo>
                      <a:pt x="0" y="18"/>
                    </a:moveTo>
                    <a:lnTo>
                      <a:pt x="0" y="18"/>
                    </a:lnTo>
                    <a:lnTo>
                      <a:pt x="19" y="48"/>
                    </a:lnTo>
                    <a:lnTo>
                      <a:pt x="37" y="74"/>
                    </a:lnTo>
                    <a:lnTo>
                      <a:pt x="55" y="95"/>
                    </a:lnTo>
                    <a:lnTo>
                      <a:pt x="73" y="111"/>
                    </a:lnTo>
                    <a:lnTo>
                      <a:pt x="83" y="119"/>
                    </a:lnTo>
                    <a:lnTo>
                      <a:pt x="92" y="125"/>
                    </a:lnTo>
                    <a:lnTo>
                      <a:pt x="100" y="129"/>
                    </a:lnTo>
                    <a:lnTo>
                      <a:pt x="109" y="133"/>
                    </a:lnTo>
                    <a:lnTo>
                      <a:pt x="118" y="137"/>
                    </a:lnTo>
                    <a:lnTo>
                      <a:pt x="129" y="139"/>
                    </a:lnTo>
                    <a:lnTo>
                      <a:pt x="138" y="139"/>
                    </a:lnTo>
                    <a:lnTo>
                      <a:pt x="148" y="139"/>
                    </a:lnTo>
                    <a:lnTo>
                      <a:pt x="156" y="137"/>
                    </a:lnTo>
                    <a:lnTo>
                      <a:pt x="165" y="135"/>
                    </a:lnTo>
                    <a:lnTo>
                      <a:pt x="174" y="131"/>
                    </a:lnTo>
                    <a:lnTo>
                      <a:pt x="182" y="125"/>
                    </a:lnTo>
                    <a:lnTo>
                      <a:pt x="198" y="113"/>
                    </a:lnTo>
                    <a:lnTo>
                      <a:pt x="212" y="100"/>
                    </a:lnTo>
                    <a:lnTo>
                      <a:pt x="226" y="83"/>
                    </a:lnTo>
                    <a:lnTo>
                      <a:pt x="238" y="63"/>
                    </a:lnTo>
                    <a:lnTo>
                      <a:pt x="252" y="40"/>
                    </a:lnTo>
                    <a:lnTo>
                      <a:pt x="264" y="16"/>
                    </a:lnTo>
                    <a:lnTo>
                      <a:pt x="232" y="2"/>
                    </a:lnTo>
                    <a:lnTo>
                      <a:pt x="221" y="24"/>
                    </a:lnTo>
                    <a:lnTo>
                      <a:pt x="209" y="44"/>
                    </a:lnTo>
                    <a:lnTo>
                      <a:pt x="198" y="62"/>
                    </a:lnTo>
                    <a:lnTo>
                      <a:pt x="186" y="76"/>
                    </a:lnTo>
                    <a:lnTo>
                      <a:pt x="174" y="88"/>
                    </a:lnTo>
                    <a:lnTo>
                      <a:pt x="164" y="98"/>
                    </a:lnTo>
                    <a:lnTo>
                      <a:pt x="158" y="99"/>
                    </a:lnTo>
                    <a:lnTo>
                      <a:pt x="153" y="102"/>
                    </a:lnTo>
                    <a:lnTo>
                      <a:pt x="148" y="103"/>
                    </a:lnTo>
                    <a:lnTo>
                      <a:pt x="142" y="104"/>
                    </a:lnTo>
                    <a:lnTo>
                      <a:pt x="138" y="104"/>
                    </a:lnTo>
                    <a:lnTo>
                      <a:pt x="133" y="104"/>
                    </a:lnTo>
                    <a:lnTo>
                      <a:pt x="128" y="103"/>
                    </a:lnTo>
                    <a:lnTo>
                      <a:pt x="121" y="102"/>
                    </a:lnTo>
                    <a:lnTo>
                      <a:pt x="116" y="99"/>
                    </a:lnTo>
                    <a:lnTo>
                      <a:pt x="109" y="95"/>
                    </a:lnTo>
                    <a:lnTo>
                      <a:pt x="102" y="91"/>
                    </a:lnTo>
                    <a:lnTo>
                      <a:pt x="96" y="86"/>
                    </a:lnTo>
                    <a:lnTo>
                      <a:pt x="81" y="71"/>
                    </a:lnTo>
                    <a:lnTo>
                      <a:pt x="65" y="52"/>
                    </a:lnTo>
                    <a:lnTo>
                      <a:pt x="48" y="28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36" name="Freeform 408"/>
              <p:cNvSpPr>
                <a:spLocks/>
              </p:cNvSpPr>
              <p:nvPr/>
            </p:nvSpPr>
            <p:spPr bwMode="auto">
              <a:xfrm>
                <a:off x="2446" y="3163"/>
                <a:ext cx="66" cy="35"/>
              </a:xfrm>
              <a:custGeom>
                <a:avLst/>
                <a:gdLst>
                  <a:gd name="T0" fmla="*/ 32 w 264"/>
                  <a:gd name="T1" fmla="*/ 137 h 139"/>
                  <a:gd name="T2" fmla="*/ 32 w 264"/>
                  <a:gd name="T3" fmla="*/ 137 h 139"/>
                  <a:gd name="T4" fmla="*/ 45 w 264"/>
                  <a:gd name="T5" fmla="*/ 112 h 139"/>
                  <a:gd name="T6" fmla="*/ 57 w 264"/>
                  <a:gd name="T7" fmla="*/ 91 h 139"/>
                  <a:gd name="T8" fmla="*/ 70 w 264"/>
                  <a:gd name="T9" fmla="*/ 72 h 139"/>
                  <a:gd name="T10" fmla="*/ 84 w 264"/>
                  <a:gd name="T11" fmla="*/ 57 h 139"/>
                  <a:gd name="T12" fmla="*/ 89 w 264"/>
                  <a:gd name="T13" fmla="*/ 52 h 139"/>
                  <a:gd name="T14" fmla="*/ 96 w 264"/>
                  <a:gd name="T15" fmla="*/ 47 h 139"/>
                  <a:gd name="T16" fmla="*/ 101 w 264"/>
                  <a:gd name="T17" fmla="*/ 43 h 139"/>
                  <a:gd name="T18" fmla="*/ 106 w 264"/>
                  <a:gd name="T19" fmla="*/ 40 h 139"/>
                  <a:gd name="T20" fmla="*/ 112 w 264"/>
                  <a:gd name="T21" fmla="*/ 37 h 139"/>
                  <a:gd name="T22" fmla="*/ 117 w 264"/>
                  <a:gd name="T23" fmla="*/ 36 h 139"/>
                  <a:gd name="T24" fmla="*/ 122 w 264"/>
                  <a:gd name="T25" fmla="*/ 35 h 139"/>
                  <a:gd name="T26" fmla="*/ 128 w 264"/>
                  <a:gd name="T27" fmla="*/ 35 h 139"/>
                  <a:gd name="T28" fmla="*/ 133 w 264"/>
                  <a:gd name="T29" fmla="*/ 35 h 139"/>
                  <a:gd name="T30" fmla="*/ 138 w 264"/>
                  <a:gd name="T31" fmla="*/ 36 h 139"/>
                  <a:gd name="T32" fmla="*/ 144 w 264"/>
                  <a:gd name="T33" fmla="*/ 37 h 139"/>
                  <a:gd name="T34" fmla="*/ 149 w 264"/>
                  <a:gd name="T35" fmla="*/ 40 h 139"/>
                  <a:gd name="T36" fmla="*/ 156 w 264"/>
                  <a:gd name="T37" fmla="*/ 43 h 139"/>
                  <a:gd name="T38" fmla="*/ 162 w 264"/>
                  <a:gd name="T39" fmla="*/ 47 h 139"/>
                  <a:gd name="T40" fmla="*/ 169 w 264"/>
                  <a:gd name="T41" fmla="*/ 52 h 139"/>
                  <a:gd name="T42" fmla="*/ 174 w 264"/>
                  <a:gd name="T43" fmla="*/ 57 h 139"/>
                  <a:gd name="T44" fmla="*/ 189 w 264"/>
                  <a:gd name="T45" fmla="*/ 72 h 139"/>
                  <a:gd name="T46" fmla="*/ 204 w 264"/>
                  <a:gd name="T47" fmla="*/ 91 h 139"/>
                  <a:gd name="T48" fmla="*/ 218 w 264"/>
                  <a:gd name="T49" fmla="*/ 113 h 139"/>
                  <a:gd name="T50" fmla="*/ 233 w 264"/>
                  <a:gd name="T51" fmla="*/ 139 h 139"/>
                  <a:gd name="T52" fmla="*/ 264 w 264"/>
                  <a:gd name="T53" fmla="*/ 121 h 139"/>
                  <a:gd name="T54" fmla="*/ 248 w 264"/>
                  <a:gd name="T55" fmla="*/ 95 h 139"/>
                  <a:gd name="T56" fmla="*/ 232 w 264"/>
                  <a:gd name="T57" fmla="*/ 71 h 139"/>
                  <a:gd name="T58" fmla="*/ 216 w 264"/>
                  <a:gd name="T59" fmla="*/ 49 h 139"/>
                  <a:gd name="T60" fmla="*/ 200 w 264"/>
                  <a:gd name="T61" fmla="*/ 33 h 139"/>
                  <a:gd name="T62" fmla="*/ 190 w 264"/>
                  <a:gd name="T63" fmla="*/ 25 h 139"/>
                  <a:gd name="T64" fmla="*/ 182 w 264"/>
                  <a:gd name="T65" fmla="*/ 19 h 139"/>
                  <a:gd name="T66" fmla="*/ 173 w 264"/>
                  <a:gd name="T67" fmla="*/ 13 h 139"/>
                  <a:gd name="T68" fmla="*/ 165 w 264"/>
                  <a:gd name="T69" fmla="*/ 8 h 139"/>
                  <a:gd name="T70" fmla="*/ 156 w 264"/>
                  <a:gd name="T71" fmla="*/ 5 h 139"/>
                  <a:gd name="T72" fmla="*/ 146 w 264"/>
                  <a:gd name="T73" fmla="*/ 3 h 139"/>
                  <a:gd name="T74" fmla="*/ 137 w 264"/>
                  <a:gd name="T75" fmla="*/ 0 h 139"/>
                  <a:gd name="T76" fmla="*/ 128 w 264"/>
                  <a:gd name="T77" fmla="*/ 0 h 139"/>
                  <a:gd name="T78" fmla="*/ 118 w 264"/>
                  <a:gd name="T79" fmla="*/ 0 h 139"/>
                  <a:gd name="T80" fmla="*/ 109 w 264"/>
                  <a:gd name="T81" fmla="*/ 3 h 139"/>
                  <a:gd name="T82" fmla="*/ 100 w 264"/>
                  <a:gd name="T83" fmla="*/ 5 h 139"/>
                  <a:gd name="T84" fmla="*/ 92 w 264"/>
                  <a:gd name="T85" fmla="*/ 8 h 139"/>
                  <a:gd name="T86" fmla="*/ 82 w 264"/>
                  <a:gd name="T87" fmla="*/ 13 h 139"/>
                  <a:gd name="T88" fmla="*/ 74 w 264"/>
                  <a:gd name="T89" fmla="*/ 19 h 139"/>
                  <a:gd name="T90" fmla="*/ 66 w 264"/>
                  <a:gd name="T91" fmla="*/ 25 h 139"/>
                  <a:gd name="T92" fmla="*/ 58 w 264"/>
                  <a:gd name="T93" fmla="*/ 33 h 139"/>
                  <a:gd name="T94" fmla="*/ 42 w 264"/>
                  <a:gd name="T95" fmla="*/ 51 h 139"/>
                  <a:gd name="T96" fmla="*/ 29 w 264"/>
                  <a:gd name="T97" fmla="*/ 71 h 139"/>
                  <a:gd name="T98" fmla="*/ 14 w 264"/>
                  <a:gd name="T99" fmla="*/ 95 h 139"/>
                  <a:gd name="T100" fmla="*/ 0 w 264"/>
                  <a:gd name="T101" fmla="*/ 123 h 139"/>
                  <a:gd name="T102" fmla="*/ 0 w 264"/>
                  <a:gd name="T103" fmla="*/ 123 h 139"/>
                  <a:gd name="T104" fmla="*/ 0 w 264"/>
                  <a:gd name="T105" fmla="*/ 123 h 139"/>
                  <a:gd name="T106" fmla="*/ 0 w 264"/>
                  <a:gd name="T107" fmla="*/ 123 h 139"/>
                  <a:gd name="T108" fmla="*/ 0 w 264"/>
                  <a:gd name="T109" fmla="*/ 123 h 139"/>
                  <a:gd name="T110" fmla="*/ 32 w 264"/>
                  <a:gd name="T111" fmla="*/ 137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64" h="139">
                    <a:moveTo>
                      <a:pt x="32" y="137"/>
                    </a:moveTo>
                    <a:lnTo>
                      <a:pt x="32" y="137"/>
                    </a:lnTo>
                    <a:lnTo>
                      <a:pt x="45" y="112"/>
                    </a:lnTo>
                    <a:lnTo>
                      <a:pt x="57" y="91"/>
                    </a:lnTo>
                    <a:lnTo>
                      <a:pt x="70" y="72"/>
                    </a:lnTo>
                    <a:lnTo>
                      <a:pt x="84" y="57"/>
                    </a:lnTo>
                    <a:lnTo>
                      <a:pt x="89" y="52"/>
                    </a:lnTo>
                    <a:lnTo>
                      <a:pt x="96" y="47"/>
                    </a:lnTo>
                    <a:lnTo>
                      <a:pt x="101" y="43"/>
                    </a:lnTo>
                    <a:lnTo>
                      <a:pt x="106" y="40"/>
                    </a:lnTo>
                    <a:lnTo>
                      <a:pt x="112" y="37"/>
                    </a:lnTo>
                    <a:lnTo>
                      <a:pt x="117" y="36"/>
                    </a:lnTo>
                    <a:lnTo>
                      <a:pt x="122" y="35"/>
                    </a:lnTo>
                    <a:lnTo>
                      <a:pt x="128" y="35"/>
                    </a:lnTo>
                    <a:lnTo>
                      <a:pt x="133" y="35"/>
                    </a:lnTo>
                    <a:lnTo>
                      <a:pt x="138" y="36"/>
                    </a:lnTo>
                    <a:lnTo>
                      <a:pt x="144" y="37"/>
                    </a:lnTo>
                    <a:lnTo>
                      <a:pt x="149" y="40"/>
                    </a:lnTo>
                    <a:lnTo>
                      <a:pt x="156" y="43"/>
                    </a:lnTo>
                    <a:lnTo>
                      <a:pt x="162" y="47"/>
                    </a:lnTo>
                    <a:lnTo>
                      <a:pt x="169" y="52"/>
                    </a:lnTo>
                    <a:lnTo>
                      <a:pt x="174" y="57"/>
                    </a:lnTo>
                    <a:lnTo>
                      <a:pt x="189" y="72"/>
                    </a:lnTo>
                    <a:lnTo>
                      <a:pt x="204" y="91"/>
                    </a:lnTo>
                    <a:lnTo>
                      <a:pt x="218" y="113"/>
                    </a:lnTo>
                    <a:lnTo>
                      <a:pt x="233" y="139"/>
                    </a:lnTo>
                    <a:lnTo>
                      <a:pt x="264" y="121"/>
                    </a:lnTo>
                    <a:lnTo>
                      <a:pt x="248" y="95"/>
                    </a:lnTo>
                    <a:lnTo>
                      <a:pt x="232" y="71"/>
                    </a:lnTo>
                    <a:lnTo>
                      <a:pt x="216" y="49"/>
                    </a:lnTo>
                    <a:lnTo>
                      <a:pt x="200" y="33"/>
                    </a:lnTo>
                    <a:lnTo>
                      <a:pt x="190" y="25"/>
                    </a:lnTo>
                    <a:lnTo>
                      <a:pt x="182" y="19"/>
                    </a:lnTo>
                    <a:lnTo>
                      <a:pt x="173" y="13"/>
                    </a:lnTo>
                    <a:lnTo>
                      <a:pt x="165" y="8"/>
                    </a:lnTo>
                    <a:lnTo>
                      <a:pt x="156" y="5"/>
                    </a:lnTo>
                    <a:lnTo>
                      <a:pt x="146" y="3"/>
                    </a:lnTo>
                    <a:lnTo>
                      <a:pt x="137" y="0"/>
                    </a:lnTo>
                    <a:lnTo>
                      <a:pt x="128" y="0"/>
                    </a:lnTo>
                    <a:lnTo>
                      <a:pt x="118" y="0"/>
                    </a:lnTo>
                    <a:lnTo>
                      <a:pt x="109" y="3"/>
                    </a:lnTo>
                    <a:lnTo>
                      <a:pt x="100" y="5"/>
                    </a:lnTo>
                    <a:lnTo>
                      <a:pt x="92" y="8"/>
                    </a:lnTo>
                    <a:lnTo>
                      <a:pt x="82" y="13"/>
                    </a:lnTo>
                    <a:lnTo>
                      <a:pt x="74" y="19"/>
                    </a:lnTo>
                    <a:lnTo>
                      <a:pt x="66" y="25"/>
                    </a:lnTo>
                    <a:lnTo>
                      <a:pt x="58" y="33"/>
                    </a:lnTo>
                    <a:lnTo>
                      <a:pt x="42" y="51"/>
                    </a:lnTo>
                    <a:lnTo>
                      <a:pt x="29" y="71"/>
                    </a:lnTo>
                    <a:lnTo>
                      <a:pt x="14" y="95"/>
                    </a:lnTo>
                    <a:lnTo>
                      <a:pt x="0" y="123"/>
                    </a:lnTo>
                    <a:lnTo>
                      <a:pt x="0" y="123"/>
                    </a:lnTo>
                    <a:lnTo>
                      <a:pt x="0" y="123"/>
                    </a:lnTo>
                    <a:lnTo>
                      <a:pt x="0" y="123"/>
                    </a:lnTo>
                    <a:lnTo>
                      <a:pt x="0" y="123"/>
                    </a:lnTo>
                    <a:lnTo>
                      <a:pt x="32" y="13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37" name="Freeform 409"/>
              <p:cNvSpPr>
                <a:spLocks/>
              </p:cNvSpPr>
              <p:nvPr/>
            </p:nvSpPr>
            <p:spPr bwMode="auto">
              <a:xfrm>
                <a:off x="2389" y="3193"/>
                <a:ext cx="65" cy="35"/>
              </a:xfrm>
              <a:custGeom>
                <a:avLst/>
                <a:gdLst>
                  <a:gd name="T0" fmla="*/ 1 w 264"/>
                  <a:gd name="T1" fmla="*/ 20 h 140"/>
                  <a:gd name="T2" fmla="*/ 0 w 264"/>
                  <a:gd name="T3" fmla="*/ 19 h 140"/>
                  <a:gd name="T4" fmla="*/ 20 w 264"/>
                  <a:gd name="T5" fmla="*/ 49 h 140"/>
                  <a:gd name="T6" fmla="*/ 40 w 264"/>
                  <a:gd name="T7" fmla="*/ 75 h 140"/>
                  <a:gd name="T8" fmla="*/ 59 w 264"/>
                  <a:gd name="T9" fmla="*/ 96 h 140"/>
                  <a:gd name="T10" fmla="*/ 76 w 264"/>
                  <a:gd name="T11" fmla="*/ 113 h 140"/>
                  <a:gd name="T12" fmla="*/ 87 w 264"/>
                  <a:gd name="T13" fmla="*/ 120 h 140"/>
                  <a:gd name="T14" fmla="*/ 96 w 264"/>
                  <a:gd name="T15" fmla="*/ 126 h 140"/>
                  <a:gd name="T16" fmla="*/ 105 w 264"/>
                  <a:gd name="T17" fmla="*/ 130 h 140"/>
                  <a:gd name="T18" fmla="*/ 115 w 264"/>
                  <a:gd name="T19" fmla="*/ 134 h 140"/>
                  <a:gd name="T20" fmla="*/ 124 w 264"/>
                  <a:gd name="T21" fmla="*/ 138 h 140"/>
                  <a:gd name="T22" fmla="*/ 133 w 264"/>
                  <a:gd name="T23" fmla="*/ 140 h 140"/>
                  <a:gd name="T24" fmla="*/ 143 w 264"/>
                  <a:gd name="T25" fmla="*/ 140 h 140"/>
                  <a:gd name="T26" fmla="*/ 152 w 264"/>
                  <a:gd name="T27" fmla="*/ 140 h 140"/>
                  <a:gd name="T28" fmla="*/ 161 w 264"/>
                  <a:gd name="T29" fmla="*/ 138 h 140"/>
                  <a:gd name="T30" fmla="*/ 169 w 264"/>
                  <a:gd name="T31" fmla="*/ 136 h 140"/>
                  <a:gd name="T32" fmla="*/ 179 w 264"/>
                  <a:gd name="T33" fmla="*/ 132 h 140"/>
                  <a:gd name="T34" fmla="*/ 187 w 264"/>
                  <a:gd name="T35" fmla="*/ 126 h 140"/>
                  <a:gd name="T36" fmla="*/ 201 w 264"/>
                  <a:gd name="T37" fmla="*/ 114 h 140"/>
                  <a:gd name="T38" fmla="*/ 216 w 264"/>
                  <a:gd name="T39" fmla="*/ 100 h 140"/>
                  <a:gd name="T40" fmla="*/ 229 w 264"/>
                  <a:gd name="T41" fmla="*/ 83 h 140"/>
                  <a:gd name="T42" fmla="*/ 241 w 264"/>
                  <a:gd name="T43" fmla="*/ 63 h 140"/>
                  <a:gd name="T44" fmla="*/ 253 w 264"/>
                  <a:gd name="T45" fmla="*/ 41 h 140"/>
                  <a:gd name="T46" fmla="*/ 264 w 264"/>
                  <a:gd name="T47" fmla="*/ 17 h 140"/>
                  <a:gd name="T48" fmla="*/ 232 w 264"/>
                  <a:gd name="T49" fmla="*/ 3 h 140"/>
                  <a:gd name="T50" fmla="*/ 221 w 264"/>
                  <a:gd name="T51" fmla="*/ 25 h 140"/>
                  <a:gd name="T52" fmla="*/ 211 w 264"/>
                  <a:gd name="T53" fmla="*/ 47 h 140"/>
                  <a:gd name="T54" fmla="*/ 200 w 264"/>
                  <a:gd name="T55" fmla="*/ 64 h 140"/>
                  <a:gd name="T56" fmla="*/ 189 w 264"/>
                  <a:gd name="T57" fmla="*/ 79 h 140"/>
                  <a:gd name="T58" fmla="*/ 179 w 264"/>
                  <a:gd name="T59" fmla="*/ 89 h 140"/>
                  <a:gd name="T60" fmla="*/ 167 w 264"/>
                  <a:gd name="T61" fmla="*/ 99 h 140"/>
                  <a:gd name="T62" fmla="*/ 163 w 264"/>
                  <a:gd name="T63" fmla="*/ 100 h 140"/>
                  <a:gd name="T64" fmla="*/ 157 w 264"/>
                  <a:gd name="T65" fmla="*/ 103 h 140"/>
                  <a:gd name="T66" fmla="*/ 153 w 264"/>
                  <a:gd name="T67" fmla="*/ 104 h 140"/>
                  <a:gd name="T68" fmla="*/ 148 w 264"/>
                  <a:gd name="T69" fmla="*/ 105 h 140"/>
                  <a:gd name="T70" fmla="*/ 143 w 264"/>
                  <a:gd name="T71" fmla="*/ 105 h 140"/>
                  <a:gd name="T72" fmla="*/ 137 w 264"/>
                  <a:gd name="T73" fmla="*/ 105 h 140"/>
                  <a:gd name="T74" fmla="*/ 132 w 264"/>
                  <a:gd name="T75" fmla="*/ 104 h 140"/>
                  <a:gd name="T76" fmla="*/ 127 w 264"/>
                  <a:gd name="T77" fmla="*/ 103 h 140"/>
                  <a:gd name="T78" fmla="*/ 120 w 264"/>
                  <a:gd name="T79" fmla="*/ 100 h 140"/>
                  <a:gd name="T80" fmla="*/ 113 w 264"/>
                  <a:gd name="T81" fmla="*/ 96 h 140"/>
                  <a:gd name="T82" fmla="*/ 107 w 264"/>
                  <a:gd name="T83" fmla="*/ 92 h 140"/>
                  <a:gd name="T84" fmla="*/ 100 w 264"/>
                  <a:gd name="T85" fmla="*/ 87 h 140"/>
                  <a:gd name="T86" fmla="*/ 83 w 264"/>
                  <a:gd name="T87" fmla="*/ 72 h 140"/>
                  <a:gd name="T88" fmla="*/ 67 w 264"/>
                  <a:gd name="T89" fmla="*/ 53 h 140"/>
                  <a:gd name="T90" fmla="*/ 49 w 264"/>
                  <a:gd name="T91" fmla="*/ 29 h 140"/>
                  <a:gd name="T92" fmla="*/ 31 w 264"/>
                  <a:gd name="T93" fmla="*/ 1 h 140"/>
                  <a:gd name="T94" fmla="*/ 29 w 264"/>
                  <a:gd name="T95" fmla="*/ 0 h 140"/>
                  <a:gd name="T96" fmla="*/ 31 w 264"/>
                  <a:gd name="T97" fmla="*/ 1 h 140"/>
                  <a:gd name="T98" fmla="*/ 31 w 264"/>
                  <a:gd name="T99" fmla="*/ 0 h 140"/>
                  <a:gd name="T100" fmla="*/ 29 w 264"/>
                  <a:gd name="T101" fmla="*/ 0 h 140"/>
                  <a:gd name="T102" fmla="*/ 1 w 264"/>
                  <a:gd name="T103" fmla="*/ 2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64" h="140">
                    <a:moveTo>
                      <a:pt x="1" y="20"/>
                    </a:moveTo>
                    <a:lnTo>
                      <a:pt x="0" y="19"/>
                    </a:lnTo>
                    <a:lnTo>
                      <a:pt x="20" y="49"/>
                    </a:lnTo>
                    <a:lnTo>
                      <a:pt x="40" y="75"/>
                    </a:lnTo>
                    <a:lnTo>
                      <a:pt x="59" y="96"/>
                    </a:lnTo>
                    <a:lnTo>
                      <a:pt x="76" y="113"/>
                    </a:lnTo>
                    <a:lnTo>
                      <a:pt x="87" y="120"/>
                    </a:lnTo>
                    <a:lnTo>
                      <a:pt x="96" y="126"/>
                    </a:lnTo>
                    <a:lnTo>
                      <a:pt x="105" y="130"/>
                    </a:lnTo>
                    <a:lnTo>
                      <a:pt x="115" y="134"/>
                    </a:lnTo>
                    <a:lnTo>
                      <a:pt x="124" y="138"/>
                    </a:lnTo>
                    <a:lnTo>
                      <a:pt x="133" y="140"/>
                    </a:lnTo>
                    <a:lnTo>
                      <a:pt x="143" y="140"/>
                    </a:lnTo>
                    <a:lnTo>
                      <a:pt x="152" y="140"/>
                    </a:lnTo>
                    <a:lnTo>
                      <a:pt x="161" y="138"/>
                    </a:lnTo>
                    <a:lnTo>
                      <a:pt x="169" y="136"/>
                    </a:lnTo>
                    <a:lnTo>
                      <a:pt x="179" y="132"/>
                    </a:lnTo>
                    <a:lnTo>
                      <a:pt x="187" y="126"/>
                    </a:lnTo>
                    <a:lnTo>
                      <a:pt x="201" y="114"/>
                    </a:lnTo>
                    <a:lnTo>
                      <a:pt x="216" y="100"/>
                    </a:lnTo>
                    <a:lnTo>
                      <a:pt x="229" y="83"/>
                    </a:lnTo>
                    <a:lnTo>
                      <a:pt x="241" y="63"/>
                    </a:lnTo>
                    <a:lnTo>
                      <a:pt x="253" y="41"/>
                    </a:lnTo>
                    <a:lnTo>
                      <a:pt x="264" y="17"/>
                    </a:lnTo>
                    <a:lnTo>
                      <a:pt x="232" y="3"/>
                    </a:lnTo>
                    <a:lnTo>
                      <a:pt x="221" y="25"/>
                    </a:lnTo>
                    <a:lnTo>
                      <a:pt x="211" y="47"/>
                    </a:lnTo>
                    <a:lnTo>
                      <a:pt x="200" y="64"/>
                    </a:lnTo>
                    <a:lnTo>
                      <a:pt x="189" y="79"/>
                    </a:lnTo>
                    <a:lnTo>
                      <a:pt x="179" y="89"/>
                    </a:lnTo>
                    <a:lnTo>
                      <a:pt x="167" y="99"/>
                    </a:lnTo>
                    <a:lnTo>
                      <a:pt x="163" y="100"/>
                    </a:lnTo>
                    <a:lnTo>
                      <a:pt x="157" y="103"/>
                    </a:lnTo>
                    <a:lnTo>
                      <a:pt x="153" y="104"/>
                    </a:lnTo>
                    <a:lnTo>
                      <a:pt x="148" y="105"/>
                    </a:lnTo>
                    <a:lnTo>
                      <a:pt x="143" y="105"/>
                    </a:lnTo>
                    <a:lnTo>
                      <a:pt x="137" y="105"/>
                    </a:lnTo>
                    <a:lnTo>
                      <a:pt x="132" y="104"/>
                    </a:lnTo>
                    <a:lnTo>
                      <a:pt x="127" y="103"/>
                    </a:lnTo>
                    <a:lnTo>
                      <a:pt x="120" y="100"/>
                    </a:lnTo>
                    <a:lnTo>
                      <a:pt x="113" y="96"/>
                    </a:lnTo>
                    <a:lnTo>
                      <a:pt x="107" y="92"/>
                    </a:lnTo>
                    <a:lnTo>
                      <a:pt x="100" y="87"/>
                    </a:lnTo>
                    <a:lnTo>
                      <a:pt x="83" y="72"/>
                    </a:lnTo>
                    <a:lnTo>
                      <a:pt x="67" y="53"/>
                    </a:lnTo>
                    <a:lnTo>
                      <a:pt x="49" y="29"/>
                    </a:lnTo>
                    <a:lnTo>
                      <a:pt x="31" y="1"/>
                    </a:lnTo>
                    <a:lnTo>
                      <a:pt x="29" y="0"/>
                    </a:lnTo>
                    <a:lnTo>
                      <a:pt x="31" y="1"/>
                    </a:lnTo>
                    <a:lnTo>
                      <a:pt x="31" y="0"/>
                    </a:lnTo>
                    <a:lnTo>
                      <a:pt x="29" y="0"/>
                    </a:lnTo>
                    <a:lnTo>
                      <a:pt x="1" y="2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38" name="Freeform 410"/>
              <p:cNvSpPr>
                <a:spLocks/>
              </p:cNvSpPr>
              <p:nvPr/>
            </p:nvSpPr>
            <p:spPr bwMode="auto">
              <a:xfrm>
                <a:off x="2324" y="3163"/>
                <a:ext cx="72" cy="35"/>
              </a:xfrm>
              <a:custGeom>
                <a:avLst/>
                <a:gdLst>
                  <a:gd name="T0" fmla="*/ 31 w 289"/>
                  <a:gd name="T1" fmla="*/ 140 h 141"/>
                  <a:gd name="T2" fmla="*/ 31 w 289"/>
                  <a:gd name="T3" fmla="*/ 138 h 141"/>
                  <a:gd name="T4" fmla="*/ 47 w 289"/>
                  <a:gd name="T5" fmla="*/ 110 h 141"/>
                  <a:gd name="T6" fmla="*/ 63 w 289"/>
                  <a:gd name="T7" fmla="*/ 86 h 141"/>
                  <a:gd name="T8" fmla="*/ 70 w 289"/>
                  <a:gd name="T9" fmla="*/ 77 h 141"/>
                  <a:gd name="T10" fmla="*/ 78 w 289"/>
                  <a:gd name="T11" fmla="*/ 69 h 141"/>
                  <a:gd name="T12" fmla="*/ 84 w 289"/>
                  <a:gd name="T13" fmla="*/ 61 h 141"/>
                  <a:gd name="T14" fmla="*/ 92 w 289"/>
                  <a:gd name="T15" fmla="*/ 54 h 141"/>
                  <a:gd name="T16" fmla="*/ 99 w 289"/>
                  <a:gd name="T17" fmla="*/ 49 h 141"/>
                  <a:gd name="T18" fmla="*/ 106 w 289"/>
                  <a:gd name="T19" fmla="*/ 45 h 141"/>
                  <a:gd name="T20" fmla="*/ 112 w 289"/>
                  <a:gd name="T21" fmla="*/ 41 h 141"/>
                  <a:gd name="T22" fmla="*/ 119 w 289"/>
                  <a:gd name="T23" fmla="*/ 38 h 141"/>
                  <a:gd name="T24" fmla="*/ 126 w 289"/>
                  <a:gd name="T25" fmla="*/ 37 h 141"/>
                  <a:gd name="T26" fmla="*/ 131 w 289"/>
                  <a:gd name="T27" fmla="*/ 36 h 141"/>
                  <a:gd name="T28" fmla="*/ 138 w 289"/>
                  <a:gd name="T29" fmla="*/ 36 h 141"/>
                  <a:gd name="T30" fmla="*/ 144 w 289"/>
                  <a:gd name="T31" fmla="*/ 36 h 141"/>
                  <a:gd name="T32" fmla="*/ 150 w 289"/>
                  <a:gd name="T33" fmla="*/ 37 h 141"/>
                  <a:gd name="T34" fmla="*/ 156 w 289"/>
                  <a:gd name="T35" fmla="*/ 38 h 141"/>
                  <a:gd name="T36" fmla="*/ 163 w 289"/>
                  <a:gd name="T37" fmla="*/ 41 h 141"/>
                  <a:gd name="T38" fmla="*/ 169 w 289"/>
                  <a:gd name="T39" fmla="*/ 44 h 141"/>
                  <a:gd name="T40" fmla="*/ 184 w 289"/>
                  <a:gd name="T41" fmla="*/ 53 h 141"/>
                  <a:gd name="T42" fmla="*/ 199 w 289"/>
                  <a:gd name="T43" fmla="*/ 65 h 141"/>
                  <a:gd name="T44" fmla="*/ 213 w 289"/>
                  <a:gd name="T45" fmla="*/ 80 h 141"/>
                  <a:gd name="T46" fmla="*/ 229 w 289"/>
                  <a:gd name="T47" fmla="*/ 97 h 141"/>
                  <a:gd name="T48" fmla="*/ 245 w 289"/>
                  <a:gd name="T49" fmla="*/ 117 h 141"/>
                  <a:gd name="T50" fmla="*/ 261 w 289"/>
                  <a:gd name="T51" fmla="*/ 141 h 141"/>
                  <a:gd name="T52" fmla="*/ 289 w 289"/>
                  <a:gd name="T53" fmla="*/ 121 h 141"/>
                  <a:gd name="T54" fmla="*/ 273 w 289"/>
                  <a:gd name="T55" fmla="*/ 97 h 141"/>
                  <a:gd name="T56" fmla="*/ 256 w 289"/>
                  <a:gd name="T57" fmla="*/ 76 h 141"/>
                  <a:gd name="T58" fmla="*/ 239 w 289"/>
                  <a:gd name="T59" fmla="*/ 56 h 141"/>
                  <a:gd name="T60" fmla="*/ 221 w 289"/>
                  <a:gd name="T61" fmla="*/ 38 h 141"/>
                  <a:gd name="T62" fmla="*/ 204 w 289"/>
                  <a:gd name="T63" fmla="*/ 25 h 141"/>
                  <a:gd name="T64" fmla="*/ 187 w 289"/>
                  <a:gd name="T65" fmla="*/ 13 h 141"/>
                  <a:gd name="T66" fmla="*/ 176 w 289"/>
                  <a:gd name="T67" fmla="*/ 9 h 141"/>
                  <a:gd name="T68" fmla="*/ 167 w 289"/>
                  <a:gd name="T69" fmla="*/ 5 h 141"/>
                  <a:gd name="T70" fmla="*/ 158 w 289"/>
                  <a:gd name="T71" fmla="*/ 2 h 141"/>
                  <a:gd name="T72" fmla="*/ 147 w 289"/>
                  <a:gd name="T73" fmla="*/ 1 h 141"/>
                  <a:gd name="T74" fmla="*/ 138 w 289"/>
                  <a:gd name="T75" fmla="*/ 0 h 141"/>
                  <a:gd name="T76" fmla="*/ 127 w 289"/>
                  <a:gd name="T77" fmla="*/ 1 h 141"/>
                  <a:gd name="T78" fmla="*/ 118 w 289"/>
                  <a:gd name="T79" fmla="*/ 2 h 141"/>
                  <a:gd name="T80" fmla="*/ 107 w 289"/>
                  <a:gd name="T81" fmla="*/ 5 h 141"/>
                  <a:gd name="T82" fmla="*/ 98 w 289"/>
                  <a:gd name="T83" fmla="*/ 9 h 141"/>
                  <a:gd name="T84" fmla="*/ 88 w 289"/>
                  <a:gd name="T85" fmla="*/ 14 h 141"/>
                  <a:gd name="T86" fmla="*/ 79 w 289"/>
                  <a:gd name="T87" fmla="*/ 21 h 141"/>
                  <a:gd name="T88" fmla="*/ 70 w 289"/>
                  <a:gd name="T89" fmla="*/ 28 h 141"/>
                  <a:gd name="T90" fmla="*/ 60 w 289"/>
                  <a:gd name="T91" fmla="*/ 36 h 141"/>
                  <a:gd name="T92" fmla="*/ 51 w 289"/>
                  <a:gd name="T93" fmla="*/ 45 h 141"/>
                  <a:gd name="T94" fmla="*/ 43 w 289"/>
                  <a:gd name="T95" fmla="*/ 56 h 141"/>
                  <a:gd name="T96" fmla="*/ 34 w 289"/>
                  <a:gd name="T97" fmla="*/ 68 h 141"/>
                  <a:gd name="T98" fmla="*/ 16 w 289"/>
                  <a:gd name="T99" fmla="*/ 93 h 141"/>
                  <a:gd name="T100" fmla="*/ 0 w 289"/>
                  <a:gd name="T101" fmla="*/ 124 h 141"/>
                  <a:gd name="T102" fmla="*/ 0 w 289"/>
                  <a:gd name="T103" fmla="*/ 122 h 141"/>
                  <a:gd name="T104" fmla="*/ 31 w 289"/>
                  <a:gd name="T105" fmla="*/ 140 h 141"/>
                  <a:gd name="T106" fmla="*/ 31 w 289"/>
                  <a:gd name="T107" fmla="*/ 140 h 141"/>
                  <a:gd name="T108" fmla="*/ 31 w 289"/>
                  <a:gd name="T109" fmla="*/ 138 h 141"/>
                  <a:gd name="T110" fmla="*/ 31 w 289"/>
                  <a:gd name="T111" fmla="*/ 14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89" h="141">
                    <a:moveTo>
                      <a:pt x="31" y="140"/>
                    </a:moveTo>
                    <a:lnTo>
                      <a:pt x="31" y="138"/>
                    </a:lnTo>
                    <a:lnTo>
                      <a:pt x="47" y="110"/>
                    </a:lnTo>
                    <a:lnTo>
                      <a:pt x="63" y="86"/>
                    </a:lnTo>
                    <a:lnTo>
                      <a:pt x="70" y="77"/>
                    </a:lnTo>
                    <a:lnTo>
                      <a:pt x="78" y="69"/>
                    </a:lnTo>
                    <a:lnTo>
                      <a:pt x="84" y="61"/>
                    </a:lnTo>
                    <a:lnTo>
                      <a:pt x="92" y="54"/>
                    </a:lnTo>
                    <a:lnTo>
                      <a:pt x="99" y="49"/>
                    </a:lnTo>
                    <a:lnTo>
                      <a:pt x="106" y="45"/>
                    </a:lnTo>
                    <a:lnTo>
                      <a:pt x="112" y="41"/>
                    </a:lnTo>
                    <a:lnTo>
                      <a:pt x="119" y="38"/>
                    </a:lnTo>
                    <a:lnTo>
                      <a:pt x="126" y="37"/>
                    </a:lnTo>
                    <a:lnTo>
                      <a:pt x="131" y="36"/>
                    </a:lnTo>
                    <a:lnTo>
                      <a:pt x="138" y="36"/>
                    </a:lnTo>
                    <a:lnTo>
                      <a:pt x="144" y="36"/>
                    </a:lnTo>
                    <a:lnTo>
                      <a:pt x="150" y="37"/>
                    </a:lnTo>
                    <a:lnTo>
                      <a:pt x="156" y="38"/>
                    </a:lnTo>
                    <a:lnTo>
                      <a:pt x="163" y="41"/>
                    </a:lnTo>
                    <a:lnTo>
                      <a:pt x="169" y="44"/>
                    </a:lnTo>
                    <a:lnTo>
                      <a:pt x="184" y="53"/>
                    </a:lnTo>
                    <a:lnTo>
                      <a:pt x="199" y="65"/>
                    </a:lnTo>
                    <a:lnTo>
                      <a:pt x="213" y="80"/>
                    </a:lnTo>
                    <a:lnTo>
                      <a:pt x="229" y="97"/>
                    </a:lnTo>
                    <a:lnTo>
                      <a:pt x="245" y="117"/>
                    </a:lnTo>
                    <a:lnTo>
                      <a:pt x="261" y="141"/>
                    </a:lnTo>
                    <a:lnTo>
                      <a:pt x="289" y="121"/>
                    </a:lnTo>
                    <a:lnTo>
                      <a:pt x="273" y="97"/>
                    </a:lnTo>
                    <a:lnTo>
                      <a:pt x="256" y="76"/>
                    </a:lnTo>
                    <a:lnTo>
                      <a:pt x="239" y="56"/>
                    </a:lnTo>
                    <a:lnTo>
                      <a:pt x="221" y="38"/>
                    </a:lnTo>
                    <a:lnTo>
                      <a:pt x="204" y="25"/>
                    </a:lnTo>
                    <a:lnTo>
                      <a:pt x="187" y="13"/>
                    </a:lnTo>
                    <a:lnTo>
                      <a:pt x="176" y="9"/>
                    </a:lnTo>
                    <a:lnTo>
                      <a:pt x="167" y="5"/>
                    </a:lnTo>
                    <a:lnTo>
                      <a:pt x="158" y="2"/>
                    </a:lnTo>
                    <a:lnTo>
                      <a:pt x="147" y="1"/>
                    </a:lnTo>
                    <a:lnTo>
                      <a:pt x="138" y="0"/>
                    </a:lnTo>
                    <a:lnTo>
                      <a:pt x="127" y="1"/>
                    </a:lnTo>
                    <a:lnTo>
                      <a:pt x="118" y="2"/>
                    </a:lnTo>
                    <a:lnTo>
                      <a:pt x="107" y="5"/>
                    </a:lnTo>
                    <a:lnTo>
                      <a:pt x="98" y="9"/>
                    </a:lnTo>
                    <a:lnTo>
                      <a:pt x="88" y="14"/>
                    </a:lnTo>
                    <a:lnTo>
                      <a:pt x="79" y="21"/>
                    </a:lnTo>
                    <a:lnTo>
                      <a:pt x="70" y="28"/>
                    </a:lnTo>
                    <a:lnTo>
                      <a:pt x="60" y="36"/>
                    </a:lnTo>
                    <a:lnTo>
                      <a:pt x="51" y="45"/>
                    </a:lnTo>
                    <a:lnTo>
                      <a:pt x="43" y="56"/>
                    </a:lnTo>
                    <a:lnTo>
                      <a:pt x="34" y="68"/>
                    </a:lnTo>
                    <a:lnTo>
                      <a:pt x="16" y="93"/>
                    </a:lnTo>
                    <a:lnTo>
                      <a:pt x="0" y="124"/>
                    </a:lnTo>
                    <a:lnTo>
                      <a:pt x="0" y="122"/>
                    </a:lnTo>
                    <a:lnTo>
                      <a:pt x="31" y="140"/>
                    </a:lnTo>
                    <a:lnTo>
                      <a:pt x="31" y="140"/>
                    </a:lnTo>
                    <a:lnTo>
                      <a:pt x="31" y="138"/>
                    </a:lnTo>
                    <a:lnTo>
                      <a:pt x="31" y="14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39" name="Freeform 411"/>
              <p:cNvSpPr>
                <a:spLocks/>
              </p:cNvSpPr>
              <p:nvPr/>
            </p:nvSpPr>
            <p:spPr bwMode="auto">
              <a:xfrm>
                <a:off x="2264" y="3191"/>
                <a:ext cx="67" cy="36"/>
              </a:xfrm>
              <a:custGeom>
                <a:avLst/>
                <a:gdLst>
                  <a:gd name="T0" fmla="*/ 16 w 270"/>
                  <a:gd name="T1" fmla="*/ 35 h 144"/>
                  <a:gd name="T2" fmla="*/ 0 w 270"/>
                  <a:gd name="T3" fmla="*/ 27 h 144"/>
                  <a:gd name="T4" fmla="*/ 16 w 270"/>
                  <a:gd name="T5" fmla="*/ 52 h 144"/>
                  <a:gd name="T6" fmla="*/ 32 w 270"/>
                  <a:gd name="T7" fmla="*/ 76 h 144"/>
                  <a:gd name="T8" fmla="*/ 48 w 270"/>
                  <a:gd name="T9" fmla="*/ 96 h 144"/>
                  <a:gd name="T10" fmla="*/ 64 w 270"/>
                  <a:gd name="T11" fmla="*/ 112 h 144"/>
                  <a:gd name="T12" fmla="*/ 71 w 270"/>
                  <a:gd name="T13" fmla="*/ 118 h 144"/>
                  <a:gd name="T14" fmla="*/ 81 w 270"/>
                  <a:gd name="T15" fmla="*/ 125 h 144"/>
                  <a:gd name="T16" fmla="*/ 89 w 270"/>
                  <a:gd name="T17" fmla="*/ 130 h 144"/>
                  <a:gd name="T18" fmla="*/ 98 w 270"/>
                  <a:gd name="T19" fmla="*/ 134 h 144"/>
                  <a:gd name="T20" fmla="*/ 107 w 270"/>
                  <a:gd name="T21" fmla="*/ 138 h 144"/>
                  <a:gd name="T22" fmla="*/ 117 w 270"/>
                  <a:gd name="T23" fmla="*/ 141 h 144"/>
                  <a:gd name="T24" fmla="*/ 126 w 270"/>
                  <a:gd name="T25" fmla="*/ 142 h 144"/>
                  <a:gd name="T26" fmla="*/ 135 w 270"/>
                  <a:gd name="T27" fmla="*/ 144 h 144"/>
                  <a:gd name="T28" fmla="*/ 145 w 270"/>
                  <a:gd name="T29" fmla="*/ 142 h 144"/>
                  <a:gd name="T30" fmla="*/ 154 w 270"/>
                  <a:gd name="T31" fmla="*/ 141 h 144"/>
                  <a:gd name="T32" fmla="*/ 163 w 270"/>
                  <a:gd name="T33" fmla="*/ 138 h 144"/>
                  <a:gd name="T34" fmla="*/ 171 w 270"/>
                  <a:gd name="T35" fmla="*/ 134 h 144"/>
                  <a:gd name="T36" fmla="*/ 181 w 270"/>
                  <a:gd name="T37" fmla="*/ 130 h 144"/>
                  <a:gd name="T38" fmla="*/ 190 w 270"/>
                  <a:gd name="T39" fmla="*/ 125 h 144"/>
                  <a:gd name="T40" fmla="*/ 198 w 270"/>
                  <a:gd name="T41" fmla="*/ 118 h 144"/>
                  <a:gd name="T42" fmla="*/ 207 w 270"/>
                  <a:gd name="T43" fmla="*/ 112 h 144"/>
                  <a:gd name="T44" fmla="*/ 223 w 270"/>
                  <a:gd name="T45" fmla="*/ 96 h 144"/>
                  <a:gd name="T46" fmla="*/ 238 w 270"/>
                  <a:gd name="T47" fmla="*/ 76 h 144"/>
                  <a:gd name="T48" fmla="*/ 254 w 270"/>
                  <a:gd name="T49" fmla="*/ 52 h 144"/>
                  <a:gd name="T50" fmla="*/ 270 w 270"/>
                  <a:gd name="T51" fmla="*/ 27 h 144"/>
                  <a:gd name="T52" fmla="*/ 239 w 270"/>
                  <a:gd name="T53" fmla="*/ 9 h 144"/>
                  <a:gd name="T54" fmla="*/ 225 w 270"/>
                  <a:gd name="T55" fmla="*/ 35 h 144"/>
                  <a:gd name="T56" fmla="*/ 211 w 270"/>
                  <a:gd name="T57" fmla="*/ 55 h 144"/>
                  <a:gd name="T58" fmla="*/ 197 w 270"/>
                  <a:gd name="T59" fmla="*/ 72 h 144"/>
                  <a:gd name="T60" fmla="*/ 183 w 270"/>
                  <a:gd name="T61" fmla="*/ 87 h 144"/>
                  <a:gd name="T62" fmla="*/ 177 w 270"/>
                  <a:gd name="T63" fmla="*/ 92 h 144"/>
                  <a:gd name="T64" fmla="*/ 170 w 270"/>
                  <a:gd name="T65" fmla="*/ 96 h 144"/>
                  <a:gd name="T66" fmla="*/ 163 w 270"/>
                  <a:gd name="T67" fmla="*/ 100 h 144"/>
                  <a:gd name="T68" fmla="*/ 158 w 270"/>
                  <a:gd name="T69" fmla="*/ 104 h 144"/>
                  <a:gd name="T70" fmla="*/ 151 w 270"/>
                  <a:gd name="T71" fmla="*/ 105 h 144"/>
                  <a:gd name="T72" fmla="*/ 146 w 270"/>
                  <a:gd name="T73" fmla="*/ 108 h 144"/>
                  <a:gd name="T74" fmla="*/ 141 w 270"/>
                  <a:gd name="T75" fmla="*/ 108 h 144"/>
                  <a:gd name="T76" fmla="*/ 135 w 270"/>
                  <a:gd name="T77" fmla="*/ 109 h 144"/>
                  <a:gd name="T78" fmla="*/ 129 w 270"/>
                  <a:gd name="T79" fmla="*/ 108 h 144"/>
                  <a:gd name="T80" fmla="*/ 123 w 270"/>
                  <a:gd name="T81" fmla="*/ 108 h 144"/>
                  <a:gd name="T82" fmla="*/ 118 w 270"/>
                  <a:gd name="T83" fmla="*/ 105 h 144"/>
                  <a:gd name="T84" fmla="*/ 113 w 270"/>
                  <a:gd name="T85" fmla="*/ 104 h 144"/>
                  <a:gd name="T86" fmla="*/ 106 w 270"/>
                  <a:gd name="T87" fmla="*/ 100 h 144"/>
                  <a:gd name="T88" fmla="*/ 99 w 270"/>
                  <a:gd name="T89" fmla="*/ 96 h 144"/>
                  <a:gd name="T90" fmla="*/ 93 w 270"/>
                  <a:gd name="T91" fmla="*/ 92 h 144"/>
                  <a:gd name="T92" fmla="*/ 87 w 270"/>
                  <a:gd name="T93" fmla="*/ 87 h 144"/>
                  <a:gd name="T94" fmla="*/ 73 w 270"/>
                  <a:gd name="T95" fmla="*/ 72 h 144"/>
                  <a:gd name="T96" fmla="*/ 60 w 270"/>
                  <a:gd name="T97" fmla="*/ 55 h 144"/>
                  <a:gd name="T98" fmla="*/ 45 w 270"/>
                  <a:gd name="T99" fmla="*/ 35 h 144"/>
                  <a:gd name="T100" fmla="*/ 30 w 270"/>
                  <a:gd name="T101" fmla="*/ 9 h 144"/>
                  <a:gd name="T102" fmla="*/ 16 w 270"/>
                  <a:gd name="T103" fmla="*/ 0 h 144"/>
                  <a:gd name="T104" fmla="*/ 30 w 270"/>
                  <a:gd name="T105" fmla="*/ 9 h 144"/>
                  <a:gd name="T106" fmla="*/ 25 w 270"/>
                  <a:gd name="T107" fmla="*/ 0 h 144"/>
                  <a:gd name="T108" fmla="*/ 16 w 270"/>
                  <a:gd name="T109" fmla="*/ 0 h 144"/>
                  <a:gd name="T110" fmla="*/ 16 w 270"/>
                  <a:gd name="T111" fmla="*/ 35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70" h="144">
                    <a:moveTo>
                      <a:pt x="16" y="35"/>
                    </a:moveTo>
                    <a:lnTo>
                      <a:pt x="0" y="27"/>
                    </a:lnTo>
                    <a:lnTo>
                      <a:pt x="16" y="52"/>
                    </a:lnTo>
                    <a:lnTo>
                      <a:pt x="32" y="76"/>
                    </a:lnTo>
                    <a:lnTo>
                      <a:pt x="48" y="96"/>
                    </a:lnTo>
                    <a:lnTo>
                      <a:pt x="64" y="112"/>
                    </a:lnTo>
                    <a:lnTo>
                      <a:pt x="71" y="118"/>
                    </a:lnTo>
                    <a:lnTo>
                      <a:pt x="81" y="125"/>
                    </a:lnTo>
                    <a:lnTo>
                      <a:pt x="89" y="130"/>
                    </a:lnTo>
                    <a:lnTo>
                      <a:pt x="98" y="134"/>
                    </a:lnTo>
                    <a:lnTo>
                      <a:pt x="107" y="138"/>
                    </a:lnTo>
                    <a:lnTo>
                      <a:pt x="117" y="141"/>
                    </a:lnTo>
                    <a:lnTo>
                      <a:pt x="126" y="142"/>
                    </a:lnTo>
                    <a:lnTo>
                      <a:pt x="135" y="144"/>
                    </a:lnTo>
                    <a:lnTo>
                      <a:pt x="145" y="142"/>
                    </a:lnTo>
                    <a:lnTo>
                      <a:pt x="154" y="141"/>
                    </a:lnTo>
                    <a:lnTo>
                      <a:pt x="163" y="138"/>
                    </a:lnTo>
                    <a:lnTo>
                      <a:pt x="171" y="134"/>
                    </a:lnTo>
                    <a:lnTo>
                      <a:pt x="181" y="130"/>
                    </a:lnTo>
                    <a:lnTo>
                      <a:pt x="190" y="125"/>
                    </a:lnTo>
                    <a:lnTo>
                      <a:pt x="198" y="118"/>
                    </a:lnTo>
                    <a:lnTo>
                      <a:pt x="207" y="112"/>
                    </a:lnTo>
                    <a:lnTo>
                      <a:pt x="223" y="96"/>
                    </a:lnTo>
                    <a:lnTo>
                      <a:pt x="238" y="76"/>
                    </a:lnTo>
                    <a:lnTo>
                      <a:pt x="254" y="52"/>
                    </a:lnTo>
                    <a:lnTo>
                      <a:pt x="270" y="27"/>
                    </a:lnTo>
                    <a:lnTo>
                      <a:pt x="239" y="9"/>
                    </a:lnTo>
                    <a:lnTo>
                      <a:pt x="225" y="35"/>
                    </a:lnTo>
                    <a:lnTo>
                      <a:pt x="211" y="55"/>
                    </a:lnTo>
                    <a:lnTo>
                      <a:pt x="197" y="72"/>
                    </a:lnTo>
                    <a:lnTo>
                      <a:pt x="183" y="87"/>
                    </a:lnTo>
                    <a:lnTo>
                      <a:pt x="177" y="92"/>
                    </a:lnTo>
                    <a:lnTo>
                      <a:pt x="170" y="96"/>
                    </a:lnTo>
                    <a:lnTo>
                      <a:pt x="163" y="100"/>
                    </a:lnTo>
                    <a:lnTo>
                      <a:pt x="158" y="104"/>
                    </a:lnTo>
                    <a:lnTo>
                      <a:pt x="151" y="105"/>
                    </a:lnTo>
                    <a:lnTo>
                      <a:pt x="146" y="108"/>
                    </a:lnTo>
                    <a:lnTo>
                      <a:pt x="141" y="108"/>
                    </a:lnTo>
                    <a:lnTo>
                      <a:pt x="135" y="109"/>
                    </a:lnTo>
                    <a:lnTo>
                      <a:pt x="129" y="108"/>
                    </a:lnTo>
                    <a:lnTo>
                      <a:pt x="123" y="108"/>
                    </a:lnTo>
                    <a:lnTo>
                      <a:pt x="118" y="105"/>
                    </a:lnTo>
                    <a:lnTo>
                      <a:pt x="113" y="104"/>
                    </a:lnTo>
                    <a:lnTo>
                      <a:pt x="106" y="100"/>
                    </a:lnTo>
                    <a:lnTo>
                      <a:pt x="99" y="96"/>
                    </a:lnTo>
                    <a:lnTo>
                      <a:pt x="93" y="92"/>
                    </a:lnTo>
                    <a:lnTo>
                      <a:pt x="87" y="87"/>
                    </a:lnTo>
                    <a:lnTo>
                      <a:pt x="73" y="72"/>
                    </a:lnTo>
                    <a:lnTo>
                      <a:pt x="60" y="55"/>
                    </a:lnTo>
                    <a:lnTo>
                      <a:pt x="45" y="35"/>
                    </a:lnTo>
                    <a:lnTo>
                      <a:pt x="30" y="9"/>
                    </a:lnTo>
                    <a:lnTo>
                      <a:pt x="16" y="0"/>
                    </a:lnTo>
                    <a:lnTo>
                      <a:pt x="30" y="9"/>
                    </a:lnTo>
                    <a:lnTo>
                      <a:pt x="25" y="0"/>
                    </a:lnTo>
                    <a:lnTo>
                      <a:pt x="16" y="0"/>
                    </a:lnTo>
                    <a:lnTo>
                      <a:pt x="16" y="35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40" name="Rectangle 412"/>
              <p:cNvSpPr>
                <a:spLocks noChangeArrowheads="1"/>
              </p:cNvSpPr>
              <p:nvPr/>
            </p:nvSpPr>
            <p:spPr bwMode="auto">
              <a:xfrm>
                <a:off x="2201" y="3191"/>
                <a:ext cx="67" cy="9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41" name="Freeform 413"/>
              <p:cNvSpPr>
                <a:spLocks/>
              </p:cNvSpPr>
              <p:nvPr/>
            </p:nvSpPr>
            <p:spPr bwMode="auto">
              <a:xfrm>
                <a:off x="2191" y="3192"/>
                <a:ext cx="40" cy="29"/>
              </a:xfrm>
              <a:custGeom>
                <a:avLst/>
                <a:gdLst>
                  <a:gd name="T0" fmla="*/ 0 w 157"/>
                  <a:gd name="T1" fmla="*/ 0 h 118"/>
                  <a:gd name="T2" fmla="*/ 0 w 157"/>
                  <a:gd name="T3" fmla="*/ 29 h 118"/>
                  <a:gd name="T4" fmla="*/ 137 w 157"/>
                  <a:gd name="T5" fmla="*/ 118 h 118"/>
                  <a:gd name="T6" fmla="*/ 157 w 157"/>
                  <a:gd name="T7" fmla="*/ 89 h 118"/>
                  <a:gd name="T8" fmla="*/ 18 w 157"/>
                  <a:gd name="T9" fmla="*/ 0 h 118"/>
                  <a:gd name="T10" fmla="*/ 18 w 157"/>
                  <a:gd name="T11" fmla="*/ 29 h 118"/>
                  <a:gd name="T12" fmla="*/ 0 w 157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" h="118">
                    <a:moveTo>
                      <a:pt x="0" y="0"/>
                    </a:moveTo>
                    <a:lnTo>
                      <a:pt x="0" y="29"/>
                    </a:lnTo>
                    <a:lnTo>
                      <a:pt x="137" y="118"/>
                    </a:lnTo>
                    <a:lnTo>
                      <a:pt x="157" y="89"/>
                    </a:lnTo>
                    <a:lnTo>
                      <a:pt x="18" y="0"/>
                    </a:lnTo>
                    <a:lnTo>
                      <a:pt x="18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42" name="Freeform 414"/>
              <p:cNvSpPr>
                <a:spLocks/>
              </p:cNvSpPr>
              <p:nvPr/>
            </p:nvSpPr>
            <p:spPr bwMode="auto">
              <a:xfrm>
                <a:off x="2186" y="3192"/>
                <a:ext cx="5" cy="7"/>
              </a:xfrm>
              <a:custGeom>
                <a:avLst/>
                <a:gdLst>
                  <a:gd name="T0" fmla="*/ 23 w 23"/>
                  <a:gd name="T1" fmla="*/ 0 h 29"/>
                  <a:gd name="T2" fmla="*/ 0 w 23"/>
                  <a:gd name="T3" fmla="*/ 14 h 29"/>
                  <a:gd name="T4" fmla="*/ 23 w 23"/>
                  <a:gd name="T5" fmla="*/ 29 h 29"/>
                  <a:gd name="T6" fmla="*/ 23 w 2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" h="29">
                    <a:moveTo>
                      <a:pt x="23" y="0"/>
                    </a:moveTo>
                    <a:lnTo>
                      <a:pt x="0" y="14"/>
                    </a:lnTo>
                    <a:lnTo>
                      <a:pt x="23" y="29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43" name="Freeform 415"/>
              <p:cNvSpPr>
                <a:spLocks/>
              </p:cNvSpPr>
              <p:nvPr/>
            </p:nvSpPr>
            <p:spPr bwMode="auto">
              <a:xfrm>
                <a:off x="2191" y="3170"/>
                <a:ext cx="40" cy="29"/>
              </a:xfrm>
              <a:custGeom>
                <a:avLst/>
                <a:gdLst>
                  <a:gd name="T0" fmla="*/ 146 w 157"/>
                  <a:gd name="T1" fmla="*/ 14 h 117"/>
                  <a:gd name="T2" fmla="*/ 137 w 157"/>
                  <a:gd name="T3" fmla="*/ 0 h 117"/>
                  <a:gd name="T4" fmla="*/ 0 w 157"/>
                  <a:gd name="T5" fmla="*/ 88 h 117"/>
                  <a:gd name="T6" fmla="*/ 18 w 157"/>
                  <a:gd name="T7" fmla="*/ 117 h 117"/>
                  <a:gd name="T8" fmla="*/ 157 w 157"/>
                  <a:gd name="T9" fmla="*/ 28 h 117"/>
                  <a:gd name="T10" fmla="*/ 146 w 157"/>
                  <a:gd name="T11" fmla="*/ 14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7" h="117">
                    <a:moveTo>
                      <a:pt x="146" y="14"/>
                    </a:moveTo>
                    <a:lnTo>
                      <a:pt x="137" y="0"/>
                    </a:lnTo>
                    <a:lnTo>
                      <a:pt x="0" y="88"/>
                    </a:lnTo>
                    <a:lnTo>
                      <a:pt x="18" y="117"/>
                    </a:lnTo>
                    <a:lnTo>
                      <a:pt x="157" y="28"/>
                    </a:lnTo>
                    <a:lnTo>
                      <a:pt x="146" y="1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44" name="Freeform 416"/>
              <p:cNvSpPr>
                <a:spLocks/>
              </p:cNvSpPr>
              <p:nvPr/>
            </p:nvSpPr>
            <p:spPr bwMode="auto">
              <a:xfrm>
                <a:off x="2619" y="3238"/>
                <a:ext cx="68" cy="35"/>
              </a:xfrm>
              <a:custGeom>
                <a:avLst/>
                <a:gdLst>
                  <a:gd name="T0" fmla="*/ 0 w 271"/>
                  <a:gd name="T1" fmla="*/ 17 h 138"/>
                  <a:gd name="T2" fmla="*/ 0 w 271"/>
                  <a:gd name="T3" fmla="*/ 17 h 138"/>
                  <a:gd name="T4" fmla="*/ 19 w 271"/>
                  <a:gd name="T5" fmla="*/ 45 h 138"/>
                  <a:gd name="T6" fmla="*/ 36 w 271"/>
                  <a:gd name="T7" fmla="*/ 69 h 138"/>
                  <a:gd name="T8" fmla="*/ 53 w 271"/>
                  <a:gd name="T9" fmla="*/ 89 h 138"/>
                  <a:gd name="T10" fmla="*/ 71 w 271"/>
                  <a:gd name="T11" fmla="*/ 106 h 138"/>
                  <a:gd name="T12" fmla="*/ 80 w 271"/>
                  <a:gd name="T13" fmla="*/ 113 h 138"/>
                  <a:gd name="T14" fmla="*/ 88 w 271"/>
                  <a:gd name="T15" fmla="*/ 120 h 138"/>
                  <a:gd name="T16" fmla="*/ 97 w 271"/>
                  <a:gd name="T17" fmla="*/ 125 h 138"/>
                  <a:gd name="T18" fmla="*/ 107 w 271"/>
                  <a:gd name="T19" fmla="*/ 130 h 138"/>
                  <a:gd name="T20" fmla="*/ 116 w 271"/>
                  <a:gd name="T21" fmla="*/ 133 h 138"/>
                  <a:gd name="T22" fmla="*/ 125 w 271"/>
                  <a:gd name="T23" fmla="*/ 136 h 138"/>
                  <a:gd name="T24" fmla="*/ 135 w 271"/>
                  <a:gd name="T25" fmla="*/ 138 h 138"/>
                  <a:gd name="T26" fmla="*/ 144 w 271"/>
                  <a:gd name="T27" fmla="*/ 138 h 138"/>
                  <a:gd name="T28" fmla="*/ 153 w 271"/>
                  <a:gd name="T29" fmla="*/ 138 h 138"/>
                  <a:gd name="T30" fmla="*/ 163 w 271"/>
                  <a:gd name="T31" fmla="*/ 136 h 138"/>
                  <a:gd name="T32" fmla="*/ 172 w 271"/>
                  <a:gd name="T33" fmla="*/ 133 h 138"/>
                  <a:gd name="T34" fmla="*/ 181 w 271"/>
                  <a:gd name="T35" fmla="*/ 130 h 138"/>
                  <a:gd name="T36" fmla="*/ 189 w 271"/>
                  <a:gd name="T37" fmla="*/ 125 h 138"/>
                  <a:gd name="T38" fmla="*/ 199 w 271"/>
                  <a:gd name="T39" fmla="*/ 120 h 138"/>
                  <a:gd name="T40" fmla="*/ 207 w 271"/>
                  <a:gd name="T41" fmla="*/ 113 h 138"/>
                  <a:gd name="T42" fmla="*/ 215 w 271"/>
                  <a:gd name="T43" fmla="*/ 105 h 138"/>
                  <a:gd name="T44" fmla="*/ 229 w 271"/>
                  <a:gd name="T45" fmla="*/ 88 h 138"/>
                  <a:gd name="T46" fmla="*/ 244 w 271"/>
                  <a:gd name="T47" fmla="*/ 66 h 138"/>
                  <a:gd name="T48" fmla="*/ 257 w 271"/>
                  <a:gd name="T49" fmla="*/ 42 h 138"/>
                  <a:gd name="T50" fmla="*/ 271 w 271"/>
                  <a:gd name="T51" fmla="*/ 16 h 138"/>
                  <a:gd name="T52" fmla="*/ 239 w 271"/>
                  <a:gd name="T53" fmla="*/ 1 h 138"/>
                  <a:gd name="T54" fmla="*/ 227 w 271"/>
                  <a:gd name="T55" fmla="*/ 26 h 138"/>
                  <a:gd name="T56" fmla="*/ 215 w 271"/>
                  <a:gd name="T57" fmla="*/ 49 h 138"/>
                  <a:gd name="T58" fmla="*/ 201 w 271"/>
                  <a:gd name="T59" fmla="*/ 66 h 138"/>
                  <a:gd name="T60" fmla="*/ 189 w 271"/>
                  <a:gd name="T61" fmla="*/ 81 h 138"/>
                  <a:gd name="T62" fmla="*/ 184 w 271"/>
                  <a:gd name="T63" fmla="*/ 86 h 138"/>
                  <a:gd name="T64" fmla="*/ 177 w 271"/>
                  <a:gd name="T65" fmla="*/ 92 h 138"/>
                  <a:gd name="T66" fmla="*/ 172 w 271"/>
                  <a:gd name="T67" fmla="*/ 96 h 138"/>
                  <a:gd name="T68" fmla="*/ 165 w 271"/>
                  <a:gd name="T69" fmla="*/ 98 h 138"/>
                  <a:gd name="T70" fmla="*/ 160 w 271"/>
                  <a:gd name="T71" fmla="*/ 101 h 138"/>
                  <a:gd name="T72" fmla="*/ 155 w 271"/>
                  <a:gd name="T73" fmla="*/ 102 h 138"/>
                  <a:gd name="T74" fmla="*/ 149 w 271"/>
                  <a:gd name="T75" fmla="*/ 104 h 138"/>
                  <a:gd name="T76" fmla="*/ 144 w 271"/>
                  <a:gd name="T77" fmla="*/ 104 h 138"/>
                  <a:gd name="T78" fmla="*/ 139 w 271"/>
                  <a:gd name="T79" fmla="*/ 104 h 138"/>
                  <a:gd name="T80" fmla="*/ 133 w 271"/>
                  <a:gd name="T81" fmla="*/ 102 h 138"/>
                  <a:gd name="T82" fmla="*/ 127 w 271"/>
                  <a:gd name="T83" fmla="*/ 101 h 138"/>
                  <a:gd name="T84" fmla="*/ 121 w 271"/>
                  <a:gd name="T85" fmla="*/ 98 h 138"/>
                  <a:gd name="T86" fmla="*/ 115 w 271"/>
                  <a:gd name="T87" fmla="*/ 94 h 138"/>
                  <a:gd name="T88" fmla="*/ 108 w 271"/>
                  <a:gd name="T89" fmla="*/ 90 h 138"/>
                  <a:gd name="T90" fmla="*/ 101 w 271"/>
                  <a:gd name="T91" fmla="*/ 86 h 138"/>
                  <a:gd name="T92" fmla="*/ 93 w 271"/>
                  <a:gd name="T93" fmla="*/ 80 h 138"/>
                  <a:gd name="T94" fmla="*/ 79 w 271"/>
                  <a:gd name="T95" fmla="*/ 65 h 138"/>
                  <a:gd name="T96" fmla="*/ 63 w 271"/>
                  <a:gd name="T97" fmla="*/ 46 h 138"/>
                  <a:gd name="T98" fmla="*/ 47 w 271"/>
                  <a:gd name="T99" fmla="*/ 25 h 138"/>
                  <a:gd name="T100" fmla="*/ 31 w 271"/>
                  <a:gd name="T101" fmla="*/ 0 h 138"/>
                  <a:gd name="T102" fmla="*/ 31 w 271"/>
                  <a:gd name="T103" fmla="*/ 0 h 138"/>
                  <a:gd name="T104" fmla="*/ 0 w 271"/>
                  <a:gd name="T105" fmla="*/ 17 h 138"/>
                  <a:gd name="T106" fmla="*/ 0 w 271"/>
                  <a:gd name="T107" fmla="*/ 17 h 138"/>
                  <a:gd name="T108" fmla="*/ 0 w 271"/>
                  <a:gd name="T109" fmla="*/ 17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71" h="138">
                    <a:moveTo>
                      <a:pt x="0" y="17"/>
                    </a:moveTo>
                    <a:lnTo>
                      <a:pt x="0" y="17"/>
                    </a:lnTo>
                    <a:lnTo>
                      <a:pt x="19" y="45"/>
                    </a:lnTo>
                    <a:lnTo>
                      <a:pt x="36" y="69"/>
                    </a:lnTo>
                    <a:lnTo>
                      <a:pt x="53" y="89"/>
                    </a:lnTo>
                    <a:lnTo>
                      <a:pt x="71" y="106"/>
                    </a:lnTo>
                    <a:lnTo>
                      <a:pt x="80" y="113"/>
                    </a:lnTo>
                    <a:lnTo>
                      <a:pt x="88" y="120"/>
                    </a:lnTo>
                    <a:lnTo>
                      <a:pt x="97" y="125"/>
                    </a:lnTo>
                    <a:lnTo>
                      <a:pt x="107" y="130"/>
                    </a:lnTo>
                    <a:lnTo>
                      <a:pt x="116" y="133"/>
                    </a:lnTo>
                    <a:lnTo>
                      <a:pt x="125" y="136"/>
                    </a:lnTo>
                    <a:lnTo>
                      <a:pt x="135" y="138"/>
                    </a:lnTo>
                    <a:lnTo>
                      <a:pt x="144" y="138"/>
                    </a:lnTo>
                    <a:lnTo>
                      <a:pt x="153" y="138"/>
                    </a:lnTo>
                    <a:lnTo>
                      <a:pt x="163" y="136"/>
                    </a:lnTo>
                    <a:lnTo>
                      <a:pt x="172" y="133"/>
                    </a:lnTo>
                    <a:lnTo>
                      <a:pt x="181" y="130"/>
                    </a:lnTo>
                    <a:lnTo>
                      <a:pt x="189" y="125"/>
                    </a:lnTo>
                    <a:lnTo>
                      <a:pt x="199" y="120"/>
                    </a:lnTo>
                    <a:lnTo>
                      <a:pt x="207" y="113"/>
                    </a:lnTo>
                    <a:lnTo>
                      <a:pt x="215" y="105"/>
                    </a:lnTo>
                    <a:lnTo>
                      <a:pt x="229" y="88"/>
                    </a:lnTo>
                    <a:lnTo>
                      <a:pt x="244" y="66"/>
                    </a:lnTo>
                    <a:lnTo>
                      <a:pt x="257" y="42"/>
                    </a:lnTo>
                    <a:lnTo>
                      <a:pt x="271" y="16"/>
                    </a:lnTo>
                    <a:lnTo>
                      <a:pt x="239" y="1"/>
                    </a:lnTo>
                    <a:lnTo>
                      <a:pt x="227" y="26"/>
                    </a:lnTo>
                    <a:lnTo>
                      <a:pt x="215" y="49"/>
                    </a:lnTo>
                    <a:lnTo>
                      <a:pt x="201" y="66"/>
                    </a:lnTo>
                    <a:lnTo>
                      <a:pt x="189" y="81"/>
                    </a:lnTo>
                    <a:lnTo>
                      <a:pt x="184" y="86"/>
                    </a:lnTo>
                    <a:lnTo>
                      <a:pt x="177" y="92"/>
                    </a:lnTo>
                    <a:lnTo>
                      <a:pt x="172" y="96"/>
                    </a:lnTo>
                    <a:lnTo>
                      <a:pt x="165" y="98"/>
                    </a:lnTo>
                    <a:lnTo>
                      <a:pt x="160" y="101"/>
                    </a:lnTo>
                    <a:lnTo>
                      <a:pt x="155" y="102"/>
                    </a:lnTo>
                    <a:lnTo>
                      <a:pt x="149" y="104"/>
                    </a:lnTo>
                    <a:lnTo>
                      <a:pt x="144" y="104"/>
                    </a:lnTo>
                    <a:lnTo>
                      <a:pt x="139" y="104"/>
                    </a:lnTo>
                    <a:lnTo>
                      <a:pt x="133" y="102"/>
                    </a:lnTo>
                    <a:lnTo>
                      <a:pt x="127" y="101"/>
                    </a:lnTo>
                    <a:lnTo>
                      <a:pt x="121" y="98"/>
                    </a:lnTo>
                    <a:lnTo>
                      <a:pt x="115" y="94"/>
                    </a:lnTo>
                    <a:lnTo>
                      <a:pt x="108" y="90"/>
                    </a:lnTo>
                    <a:lnTo>
                      <a:pt x="101" y="86"/>
                    </a:lnTo>
                    <a:lnTo>
                      <a:pt x="93" y="80"/>
                    </a:lnTo>
                    <a:lnTo>
                      <a:pt x="79" y="65"/>
                    </a:lnTo>
                    <a:lnTo>
                      <a:pt x="63" y="46"/>
                    </a:lnTo>
                    <a:lnTo>
                      <a:pt x="47" y="25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45" name="Freeform 417"/>
              <p:cNvSpPr>
                <a:spLocks/>
              </p:cNvSpPr>
              <p:nvPr/>
            </p:nvSpPr>
            <p:spPr bwMode="auto">
              <a:xfrm>
                <a:off x="2563" y="3208"/>
                <a:ext cx="64" cy="34"/>
              </a:xfrm>
              <a:custGeom>
                <a:avLst/>
                <a:gdLst>
                  <a:gd name="T0" fmla="*/ 32 w 257"/>
                  <a:gd name="T1" fmla="*/ 137 h 138"/>
                  <a:gd name="T2" fmla="*/ 32 w 257"/>
                  <a:gd name="T3" fmla="*/ 137 h 138"/>
                  <a:gd name="T4" fmla="*/ 44 w 257"/>
                  <a:gd name="T5" fmla="*/ 111 h 138"/>
                  <a:gd name="T6" fmla="*/ 57 w 257"/>
                  <a:gd name="T7" fmla="*/ 90 h 138"/>
                  <a:gd name="T8" fmla="*/ 69 w 257"/>
                  <a:gd name="T9" fmla="*/ 71 h 138"/>
                  <a:gd name="T10" fmla="*/ 82 w 257"/>
                  <a:gd name="T11" fmla="*/ 57 h 138"/>
                  <a:gd name="T12" fmla="*/ 88 w 257"/>
                  <a:gd name="T13" fmla="*/ 51 h 138"/>
                  <a:gd name="T14" fmla="*/ 93 w 257"/>
                  <a:gd name="T15" fmla="*/ 46 h 138"/>
                  <a:gd name="T16" fmla="*/ 98 w 257"/>
                  <a:gd name="T17" fmla="*/ 42 h 138"/>
                  <a:gd name="T18" fmla="*/ 104 w 257"/>
                  <a:gd name="T19" fmla="*/ 40 h 138"/>
                  <a:gd name="T20" fmla="*/ 109 w 257"/>
                  <a:gd name="T21" fmla="*/ 37 h 138"/>
                  <a:gd name="T22" fmla="*/ 114 w 257"/>
                  <a:gd name="T23" fmla="*/ 36 h 138"/>
                  <a:gd name="T24" fmla="*/ 120 w 257"/>
                  <a:gd name="T25" fmla="*/ 34 h 138"/>
                  <a:gd name="T26" fmla="*/ 125 w 257"/>
                  <a:gd name="T27" fmla="*/ 34 h 138"/>
                  <a:gd name="T28" fmla="*/ 129 w 257"/>
                  <a:gd name="T29" fmla="*/ 34 h 138"/>
                  <a:gd name="T30" fmla="*/ 134 w 257"/>
                  <a:gd name="T31" fmla="*/ 36 h 138"/>
                  <a:gd name="T32" fmla="*/ 140 w 257"/>
                  <a:gd name="T33" fmla="*/ 37 h 138"/>
                  <a:gd name="T34" fmla="*/ 145 w 257"/>
                  <a:gd name="T35" fmla="*/ 40 h 138"/>
                  <a:gd name="T36" fmla="*/ 152 w 257"/>
                  <a:gd name="T37" fmla="*/ 42 h 138"/>
                  <a:gd name="T38" fmla="*/ 157 w 257"/>
                  <a:gd name="T39" fmla="*/ 48 h 138"/>
                  <a:gd name="T40" fmla="*/ 164 w 257"/>
                  <a:gd name="T41" fmla="*/ 51 h 138"/>
                  <a:gd name="T42" fmla="*/ 169 w 257"/>
                  <a:gd name="T43" fmla="*/ 57 h 138"/>
                  <a:gd name="T44" fmla="*/ 184 w 257"/>
                  <a:gd name="T45" fmla="*/ 71 h 138"/>
                  <a:gd name="T46" fmla="*/ 197 w 257"/>
                  <a:gd name="T47" fmla="*/ 90 h 138"/>
                  <a:gd name="T48" fmla="*/ 211 w 257"/>
                  <a:gd name="T49" fmla="*/ 113 h 138"/>
                  <a:gd name="T50" fmla="*/ 226 w 257"/>
                  <a:gd name="T51" fmla="*/ 138 h 138"/>
                  <a:gd name="T52" fmla="*/ 257 w 257"/>
                  <a:gd name="T53" fmla="*/ 121 h 138"/>
                  <a:gd name="T54" fmla="*/ 241 w 257"/>
                  <a:gd name="T55" fmla="*/ 94 h 138"/>
                  <a:gd name="T56" fmla="*/ 226 w 257"/>
                  <a:gd name="T57" fmla="*/ 70 h 138"/>
                  <a:gd name="T58" fmla="*/ 210 w 257"/>
                  <a:gd name="T59" fmla="*/ 50 h 138"/>
                  <a:gd name="T60" fmla="*/ 194 w 257"/>
                  <a:gd name="T61" fmla="*/ 33 h 138"/>
                  <a:gd name="T62" fmla="*/ 186 w 257"/>
                  <a:gd name="T63" fmla="*/ 25 h 138"/>
                  <a:gd name="T64" fmla="*/ 177 w 257"/>
                  <a:gd name="T65" fmla="*/ 18 h 138"/>
                  <a:gd name="T66" fmla="*/ 169 w 257"/>
                  <a:gd name="T67" fmla="*/ 13 h 138"/>
                  <a:gd name="T68" fmla="*/ 161 w 257"/>
                  <a:gd name="T69" fmla="*/ 9 h 138"/>
                  <a:gd name="T70" fmla="*/ 152 w 257"/>
                  <a:gd name="T71" fmla="*/ 5 h 138"/>
                  <a:gd name="T72" fmla="*/ 142 w 257"/>
                  <a:gd name="T73" fmla="*/ 2 h 138"/>
                  <a:gd name="T74" fmla="*/ 133 w 257"/>
                  <a:gd name="T75" fmla="*/ 0 h 138"/>
                  <a:gd name="T76" fmla="*/ 125 w 257"/>
                  <a:gd name="T77" fmla="*/ 0 h 138"/>
                  <a:gd name="T78" fmla="*/ 116 w 257"/>
                  <a:gd name="T79" fmla="*/ 0 h 138"/>
                  <a:gd name="T80" fmla="*/ 106 w 257"/>
                  <a:gd name="T81" fmla="*/ 2 h 138"/>
                  <a:gd name="T82" fmla="*/ 97 w 257"/>
                  <a:gd name="T83" fmla="*/ 5 h 138"/>
                  <a:gd name="T84" fmla="*/ 89 w 257"/>
                  <a:gd name="T85" fmla="*/ 9 h 138"/>
                  <a:gd name="T86" fmla="*/ 80 w 257"/>
                  <a:gd name="T87" fmla="*/ 13 h 138"/>
                  <a:gd name="T88" fmla="*/ 72 w 257"/>
                  <a:gd name="T89" fmla="*/ 20 h 138"/>
                  <a:gd name="T90" fmla="*/ 64 w 257"/>
                  <a:gd name="T91" fmla="*/ 26 h 138"/>
                  <a:gd name="T92" fmla="*/ 56 w 257"/>
                  <a:gd name="T93" fmla="*/ 33 h 138"/>
                  <a:gd name="T94" fmla="*/ 42 w 257"/>
                  <a:gd name="T95" fmla="*/ 50 h 138"/>
                  <a:gd name="T96" fmla="*/ 28 w 257"/>
                  <a:gd name="T97" fmla="*/ 71 h 138"/>
                  <a:gd name="T98" fmla="*/ 13 w 257"/>
                  <a:gd name="T99" fmla="*/ 95 h 138"/>
                  <a:gd name="T100" fmla="*/ 0 w 257"/>
                  <a:gd name="T101" fmla="*/ 122 h 138"/>
                  <a:gd name="T102" fmla="*/ 0 w 257"/>
                  <a:gd name="T103" fmla="*/ 122 h 138"/>
                  <a:gd name="T104" fmla="*/ 32 w 257"/>
                  <a:gd name="T105" fmla="*/ 137 h 138"/>
                  <a:gd name="T106" fmla="*/ 32 w 257"/>
                  <a:gd name="T107" fmla="*/ 137 h 138"/>
                  <a:gd name="T108" fmla="*/ 32 w 257"/>
                  <a:gd name="T109" fmla="*/ 137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57" h="138">
                    <a:moveTo>
                      <a:pt x="32" y="137"/>
                    </a:moveTo>
                    <a:lnTo>
                      <a:pt x="32" y="137"/>
                    </a:lnTo>
                    <a:lnTo>
                      <a:pt x="44" y="111"/>
                    </a:lnTo>
                    <a:lnTo>
                      <a:pt x="57" y="90"/>
                    </a:lnTo>
                    <a:lnTo>
                      <a:pt x="69" y="71"/>
                    </a:lnTo>
                    <a:lnTo>
                      <a:pt x="82" y="57"/>
                    </a:lnTo>
                    <a:lnTo>
                      <a:pt x="88" y="51"/>
                    </a:lnTo>
                    <a:lnTo>
                      <a:pt x="93" y="46"/>
                    </a:lnTo>
                    <a:lnTo>
                      <a:pt x="98" y="42"/>
                    </a:lnTo>
                    <a:lnTo>
                      <a:pt x="104" y="40"/>
                    </a:lnTo>
                    <a:lnTo>
                      <a:pt x="109" y="37"/>
                    </a:lnTo>
                    <a:lnTo>
                      <a:pt x="114" y="36"/>
                    </a:lnTo>
                    <a:lnTo>
                      <a:pt x="120" y="34"/>
                    </a:lnTo>
                    <a:lnTo>
                      <a:pt x="125" y="34"/>
                    </a:lnTo>
                    <a:lnTo>
                      <a:pt x="129" y="34"/>
                    </a:lnTo>
                    <a:lnTo>
                      <a:pt x="134" y="36"/>
                    </a:lnTo>
                    <a:lnTo>
                      <a:pt x="140" y="37"/>
                    </a:lnTo>
                    <a:lnTo>
                      <a:pt x="145" y="40"/>
                    </a:lnTo>
                    <a:lnTo>
                      <a:pt x="152" y="42"/>
                    </a:lnTo>
                    <a:lnTo>
                      <a:pt x="157" y="48"/>
                    </a:lnTo>
                    <a:lnTo>
                      <a:pt x="164" y="51"/>
                    </a:lnTo>
                    <a:lnTo>
                      <a:pt x="169" y="57"/>
                    </a:lnTo>
                    <a:lnTo>
                      <a:pt x="184" y="71"/>
                    </a:lnTo>
                    <a:lnTo>
                      <a:pt x="197" y="90"/>
                    </a:lnTo>
                    <a:lnTo>
                      <a:pt x="211" y="113"/>
                    </a:lnTo>
                    <a:lnTo>
                      <a:pt x="226" y="138"/>
                    </a:lnTo>
                    <a:lnTo>
                      <a:pt x="257" y="121"/>
                    </a:lnTo>
                    <a:lnTo>
                      <a:pt x="241" y="94"/>
                    </a:lnTo>
                    <a:lnTo>
                      <a:pt x="226" y="70"/>
                    </a:lnTo>
                    <a:lnTo>
                      <a:pt x="210" y="50"/>
                    </a:lnTo>
                    <a:lnTo>
                      <a:pt x="194" y="33"/>
                    </a:lnTo>
                    <a:lnTo>
                      <a:pt x="186" y="25"/>
                    </a:lnTo>
                    <a:lnTo>
                      <a:pt x="177" y="18"/>
                    </a:lnTo>
                    <a:lnTo>
                      <a:pt x="169" y="13"/>
                    </a:lnTo>
                    <a:lnTo>
                      <a:pt x="161" y="9"/>
                    </a:lnTo>
                    <a:lnTo>
                      <a:pt x="152" y="5"/>
                    </a:lnTo>
                    <a:lnTo>
                      <a:pt x="142" y="2"/>
                    </a:lnTo>
                    <a:lnTo>
                      <a:pt x="133" y="0"/>
                    </a:lnTo>
                    <a:lnTo>
                      <a:pt x="125" y="0"/>
                    </a:lnTo>
                    <a:lnTo>
                      <a:pt x="116" y="0"/>
                    </a:lnTo>
                    <a:lnTo>
                      <a:pt x="106" y="2"/>
                    </a:lnTo>
                    <a:lnTo>
                      <a:pt x="97" y="5"/>
                    </a:lnTo>
                    <a:lnTo>
                      <a:pt x="89" y="9"/>
                    </a:lnTo>
                    <a:lnTo>
                      <a:pt x="80" y="13"/>
                    </a:lnTo>
                    <a:lnTo>
                      <a:pt x="72" y="20"/>
                    </a:lnTo>
                    <a:lnTo>
                      <a:pt x="64" y="26"/>
                    </a:lnTo>
                    <a:lnTo>
                      <a:pt x="56" y="33"/>
                    </a:lnTo>
                    <a:lnTo>
                      <a:pt x="42" y="50"/>
                    </a:lnTo>
                    <a:lnTo>
                      <a:pt x="28" y="71"/>
                    </a:lnTo>
                    <a:lnTo>
                      <a:pt x="13" y="95"/>
                    </a:lnTo>
                    <a:lnTo>
                      <a:pt x="0" y="122"/>
                    </a:lnTo>
                    <a:lnTo>
                      <a:pt x="0" y="122"/>
                    </a:lnTo>
                    <a:lnTo>
                      <a:pt x="32" y="137"/>
                    </a:lnTo>
                    <a:lnTo>
                      <a:pt x="32" y="137"/>
                    </a:lnTo>
                    <a:lnTo>
                      <a:pt x="32" y="13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46" name="Freeform 418"/>
              <p:cNvSpPr>
                <a:spLocks/>
              </p:cNvSpPr>
              <p:nvPr/>
            </p:nvSpPr>
            <p:spPr bwMode="auto">
              <a:xfrm>
                <a:off x="2505" y="3238"/>
                <a:ext cx="66" cy="35"/>
              </a:xfrm>
              <a:custGeom>
                <a:avLst/>
                <a:gdLst>
                  <a:gd name="T0" fmla="*/ 0 w 264"/>
                  <a:gd name="T1" fmla="*/ 17 h 140"/>
                  <a:gd name="T2" fmla="*/ 0 w 264"/>
                  <a:gd name="T3" fmla="*/ 17 h 140"/>
                  <a:gd name="T4" fmla="*/ 19 w 264"/>
                  <a:gd name="T5" fmla="*/ 48 h 140"/>
                  <a:gd name="T6" fmla="*/ 37 w 264"/>
                  <a:gd name="T7" fmla="*/ 73 h 140"/>
                  <a:gd name="T8" fmla="*/ 55 w 264"/>
                  <a:gd name="T9" fmla="*/ 94 h 140"/>
                  <a:gd name="T10" fmla="*/ 73 w 264"/>
                  <a:gd name="T11" fmla="*/ 112 h 140"/>
                  <a:gd name="T12" fmla="*/ 83 w 264"/>
                  <a:gd name="T13" fmla="*/ 118 h 140"/>
                  <a:gd name="T14" fmla="*/ 92 w 264"/>
                  <a:gd name="T15" fmla="*/ 125 h 140"/>
                  <a:gd name="T16" fmla="*/ 100 w 264"/>
                  <a:gd name="T17" fmla="*/ 130 h 140"/>
                  <a:gd name="T18" fmla="*/ 109 w 264"/>
                  <a:gd name="T19" fmla="*/ 134 h 140"/>
                  <a:gd name="T20" fmla="*/ 118 w 264"/>
                  <a:gd name="T21" fmla="*/ 137 h 140"/>
                  <a:gd name="T22" fmla="*/ 129 w 264"/>
                  <a:gd name="T23" fmla="*/ 138 h 140"/>
                  <a:gd name="T24" fmla="*/ 138 w 264"/>
                  <a:gd name="T25" fmla="*/ 140 h 140"/>
                  <a:gd name="T26" fmla="*/ 148 w 264"/>
                  <a:gd name="T27" fmla="*/ 138 h 140"/>
                  <a:gd name="T28" fmla="*/ 156 w 264"/>
                  <a:gd name="T29" fmla="*/ 137 h 140"/>
                  <a:gd name="T30" fmla="*/ 165 w 264"/>
                  <a:gd name="T31" fmla="*/ 134 h 140"/>
                  <a:gd name="T32" fmla="*/ 174 w 264"/>
                  <a:gd name="T33" fmla="*/ 130 h 140"/>
                  <a:gd name="T34" fmla="*/ 182 w 264"/>
                  <a:gd name="T35" fmla="*/ 125 h 140"/>
                  <a:gd name="T36" fmla="*/ 198 w 264"/>
                  <a:gd name="T37" fmla="*/ 114 h 140"/>
                  <a:gd name="T38" fmla="*/ 212 w 264"/>
                  <a:gd name="T39" fmla="*/ 100 h 140"/>
                  <a:gd name="T40" fmla="*/ 226 w 264"/>
                  <a:gd name="T41" fmla="*/ 82 h 140"/>
                  <a:gd name="T42" fmla="*/ 238 w 264"/>
                  <a:gd name="T43" fmla="*/ 62 h 140"/>
                  <a:gd name="T44" fmla="*/ 252 w 264"/>
                  <a:gd name="T45" fmla="*/ 40 h 140"/>
                  <a:gd name="T46" fmla="*/ 264 w 264"/>
                  <a:gd name="T47" fmla="*/ 16 h 140"/>
                  <a:gd name="T48" fmla="*/ 232 w 264"/>
                  <a:gd name="T49" fmla="*/ 1 h 140"/>
                  <a:gd name="T50" fmla="*/ 221 w 264"/>
                  <a:gd name="T51" fmla="*/ 24 h 140"/>
                  <a:gd name="T52" fmla="*/ 209 w 264"/>
                  <a:gd name="T53" fmla="*/ 44 h 140"/>
                  <a:gd name="T54" fmla="*/ 198 w 264"/>
                  <a:gd name="T55" fmla="*/ 61 h 140"/>
                  <a:gd name="T56" fmla="*/ 186 w 264"/>
                  <a:gd name="T57" fmla="*/ 76 h 140"/>
                  <a:gd name="T58" fmla="*/ 174 w 264"/>
                  <a:gd name="T59" fmla="*/ 88 h 140"/>
                  <a:gd name="T60" fmla="*/ 164 w 264"/>
                  <a:gd name="T61" fmla="*/ 97 h 140"/>
                  <a:gd name="T62" fmla="*/ 158 w 264"/>
                  <a:gd name="T63" fmla="*/ 100 h 140"/>
                  <a:gd name="T64" fmla="*/ 153 w 264"/>
                  <a:gd name="T65" fmla="*/ 101 h 140"/>
                  <a:gd name="T66" fmla="*/ 148 w 264"/>
                  <a:gd name="T67" fmla="*/ 102 h 140"/>
                  <a:gd name="T68" fmla="*/ 142 w 264"/>
                  <a:gd name="T69" fmla="*/ 104 h 140"/>
                  <a:gd name="T70" fmla="*/ 138 w 264"/>
                  <a:gd name="T71" fmla="*/ 104 h 140"/>
                  <a:gd name="T72" fmla="*/ 133 w 264"/>
                  <a:gd name="T73" fmla="*/ 104 h 140"/>
                  <a:gd name="T74" fmla="*/ 128 w 264"/>
                  <a:gd name="T75" fmla="*/ 102 h 140"/>
                  <a:gd name="T76" fmla="*/ 121 w 264"/>
                  <a:gd name="T77" fmla="*/ 101 h 140"/>
                  <a:gd name="T78" fmla="*/ 116 w 264"/>
                  <a:gd name="T79" fmla="*/ 98 h 140"/>
                  <a:gd name="T80" fmla="*/ 109 w 264"/>
                  <a:gd name="T81" fmla="*/ 96 h 140"/>
                  <a:gd name="T82" fmla="*/ 102 w 264"/>
                  <a:gd name="T83" fmla="*/ 90 h 140"/>
                  <a:gd name="T84" fmla="*/ 96 w 264"/>
                  <a:gd name="T85" fmla="*/ 85 h 140"/>
                  <a:gd name="T86" fmla="*/ 81 w 264"/>
                  <a:gd name="T87" fmla="*/ 70 h 140"/>
                  <a:gd name="T88" fmla="*/ 65 w 264"/>
                  <a:gd name="T89" fmla="*/ 52 h 140"/>
                  <a:gd name="T90" fmla="*/ 48 w 264"/>
                  <a:gd name="T91" fmla="*/ 28 h 140"/>
                  <a:gd name="T92" fmla="*/ 31 w 264"/>
                  <a:gd name="T93" fmla="*/ 0 h 140"/>
                  <a:gd name="T94" fmla="*/ 31 w 264"/>
                  <a:gd name="T95" fmla="*/ 0 h 140"/>
                  <a:gd name="T96" fmla="*/ 0 w 264"/>
                  <a:gd name="T97" fmla="*/ 17 h 140"/>
                  <a:gd name="T98" fmla="*/ 0 w 264"/>
                  <a:gd name="T99" fmla="*/ 17 h 140"/>
                  <a:gd name="T100" fmla="*/ 0 w 264"/>
                  <a:gd name="T101" fmla="*/ 17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64" h="140">
                    <a:moveTo>
                      <a:pt x="0" y="17"/>
                    </a:moveTo>
                    <a:lnTo>
                      <a:pt x="0" y="17"/>
                    </a:lnTo>
                    <a:lnTo>
                      <a:pt x="19" y="48"/>
                    </a:lnTo>
                    <a:lnTo>
                      <a:pt x="37" y="73"/>
                    </a:lnTo>
                    <a:lnTo>
                      <a:pt x="55" y="94"/>
                    </a:lnTo>
                    <a:lnTo>
                      <a:pt x="73" y="112"/>
                    </a:lnTo>
                    <a:lnTo>
                      <a:pt x="83" y="118"/>
                    </a:lnTo>
                    <a:lnTo>
                      <a:pt x="92" y="125"/>
                    </a:lnTo>
                    <a:lnTo>
                      <a:pt x="100" y="130"/>
                    </a:lnTo>
                    <a:lnTo>
                      <a:pt x="109" y="134"/>
                    </a:lnTo>
                    <a:lnTo>
                      <a:pt x="118" y="137"/>
                    </a:lnTo>
                    <a:lnTo>
                      <a:pt x="129" y="138"/>
                    </a:lnTo>
                    <a:lnTo>
                      <a:pt x="138" y="140"/>
                    </a:lnTo>
                    <a:lnTo>
                      <a:pt x="148" y="138"/>
                    </a:lnTo>
                    <a:lnTo>
                      <a:pt x="156" y="137"/>
                    </a:lnTo>
                    <a:lnTo>
                      <a:pt x="165" y="134"/>
                    </a:lnTo>
                    <a:lnTo>
                      <a:pt x="174" y="130"/>
                    </a:lnTo>
                    <a:lnTo>
                      <a:pt x="182" y="125"/>
                    </a:lnTo>
                    <a:lnTo>
                      <a:pt x="198" y="114"/>
                    </a:lnTo>
                    <a:lnTo>
                      <a:pt x="212" y="100"/>
                    </a:lnTo>
                    <a:lnTo>
                      <a:pt x="226" y="82"/>
                    </a:lnTo>
                    <a:lnTo>
                      <a:pt x="238" y="62"/>
                    </a:lnTo>
                    <a:lnTo>
                      <a:pt x="252" y="40"/>
                    </a:lnTo>
                    <a:lnTo>
                      <a:pt x="264" y="16"/>
                    </a:lnTo>
                    <a:lnTo>
                      <a:pt x="232" y="1"/>
                    </a:lnTo>
                    <a:lnTo>
                      <a:pt x="221" y="24"/>
                    </a:lnTo>
                    <a:lnTo>
                      <a:pt x="209" y="44"/>
                    </a:lnTo>
                    <a:lnTo>
                      <a:pt x="198" y="61"/>
                    </a:lnTo>
                    <a:lnTo>
                      <a:pt x="186" y="76"/>
                    </a:lnTo>
                    <a:lnTo>
                      <a:pt x="174" y="88"/>
                    </a:lnTo>
                    <a:lnTo>
                      <a:pt x="164" y="97"/>
                    </a:lnTo>
                    <a:lnTo>
                      <a:pt x="158" y="100"/>
                    </a:lnTo>
                    <a:lnTo>
                      <a:pt x="153" y="101"/>
                    </a:lnTo>
                    <a:lnTo>
                      <a:pt x="148" y="102"/>
                    </a:lnTo>
                    <a:lnTo>
                      <a:pt x="142" y="104"/>
                    </a:lnTo>
                    <a:lnTo>
                      <a:pt x="138" y="104"/>
                    </a:lnTo>
                    <a:lnTo>
                      <a:pt x="133" y="104"/>
                    </a:lnTo>
                    <a:lnTo>
                      <a:pt x="128" y="102"/>
                    </a:lnTo>
                    <a:lnTo>
                      <a:pt x="121" y="101"/>
                    </a:lnTo>
                    <a:lnTo>
                      <a:pt x="116" y="98"/>
                    </a:lnTo>
                    <a:lnTo>
                      <a:pt x="109" y="96"/>
                    </a:lnTo>
                    <a:lnTo>
                      <a:pt x="102" y="90"/>
                    </a:lnTo>
                    <a:lnTo>
                      <a:pt x="96" y="85"/>
                    </a:lnTo>
                    <a:lnTo>
                      <a:pt x="81" y="70"/>
                    </a:lnTo>
                    <a:lnTo>
                      <a:pt x="65" y="52"/>
                    </a:lnTo>
                    <a:lnTo>
                      <a:pt x="48" y="28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47" name="Freeform 419"/>
              <p:cNvSpPr>
                <a:spLocks/>
              </p:cNvSpPr>
              <p:nvPr/>
            </p:nvSpPr>
            <p:spPr bwMode="auto">
              <a:xfrm>
                <a:off x="2446" y="3208"/>
                <a:ext cx="66" cy="34"/>
              </a:xfrm>
              <a:custGeom>
                <a:avLst/>
                <a:gdLst>
                  <a:gd name="T0" fmla="*/ 32 w 264"/>
                  <a:gd name="T1" fmla="*/ 137 h 138"/>
                  <a:gd name="T2" fmla="*/ 32 w 264"/>
                  <a:gd name="T3" fmla="*/ 137 h 138"/>
                  <a:gd name="T4" fmla="*/ 45 w 264"/>
                  <a:gd name="T5" fmla="*/ 111 h 138"/>
                  <a:gd name="T6" fmla="*/ 57 w 264"/>
                  <a:gd name="T7" fmla="*/ 90 h 138"/>
                  <a:gd name="T8" fmla="*/ 70 w 264"/>
                  <a:gd name="T9" fmla="*/ 71 h 138"/>
                  <a:gd name="T10" fmla="*/ 84 w 264"/>
                  <a:gd name="T11" fmla="*/ 57 h 138"/>
                  <a:gd name="T12" fmla="*/ 89 w 264"/>
                  <a:gd name="T13" fmla="*/ 51 h 138"/>
                  <a:gd name="T14" fmla="*/ 96 w 264"/>
                  <a:gd name="T15" fmla="*/ 46 h 138"/>
                  <a:gd name="T16" fmla="*/ 101 w 264"/>
                  <a:gd name="T17" fmla="*/ 42 h 138"/>
                  <a:gd name="T18" fmla="*/ 106 w 264"/>
                  <a:gd name="T19" fmla="*/ 40 h 138"/>
                  <a:gd name="T20" fmla="*/ 112 w 264"/>
                  <a:gd name="T21" fmla="*/ 37 h 138"/>
                  <a:gd name="T22" fmla="*/ 117 w 264"/>
                  <a:gd name="T23" fmla="*/ 36 h 138"/>
                  <a:gd name="T24" fmla="*/ 122 w 264"/>
                  <a:gd name="T25" fmla="*/ 34 h 138"/>
                  <a:gd name="T26" fmla="*/ 128 w 264"/>
                  <a:gd name="T27" fmla="*/ 34 h 138"/>
                  <a:gd name="T28" fmla="*/ 133 w 264"/>
                  <a:gd name="T29" fmla="*/ 34 h 138"/>
                  <a:gd name="T30" fmla="*/ 138 w 264"/>
                  <a:gd name="T31" fmla="*/ 36 h 138"/>
                  <a:gd name="T32" fmla="*/ 144 w 264"/>
                  <a:gd name="T33" fmla="*/ 37 h 138"/>
                  <a:gd name="T34" fmla="*/ 149 w 264"/>
                  <a:gd name="T35" fmla="*/ 40 h 138"/>
                  <a:gd name="T36" fmla="*/ 156 w 264"/>
                  <a:gd name="T37" fmla="*/ 44 h 138"/>
                  <a:gd name="T38" fmla="*/ 162 w 264"/>
                  <a:gd name="T39" fmla="*/ 48 h 138"/>
                  <a:gd name="T40" fmla="*/ 169 w 264"/>
                  <a:gd name="T41" fmla="*/ 51 h 138"/>
                  <a:gd name="T42" fmla="*/ 174 w 264"/>
                  <a:gd name="T43" fmla="*/ 57 h 138"/>
                  <a:gd name="T44" fmla="*/ 189 w 264"/>
                  <a:gd name="T45" fmla="*/ 73 h 138"/>
                  <a:gd name="T46" fmla="*/ 204 w 264"/>
                  <a:gd name="T47" fmla="*/ 90 h 138"/>
                  <a:gd name="T48" fmla="*/ 218 w 264"/>
                  <a:gd name="T49" fmla="*/ 113 h 138"/>
                  <a:gd name="T50" fmla="*/ 233 w 264"/>
                  <a:gd name="T51" fmla="*/ 138 h 138"/>
                  <a:gd name="T52" fmla="*/ 264 w 264"/>
                  <a:gd name="T53" fmla="*/ 121 h 138"/>
                  <a:gd name="T54" fmla="*/ 248 w 264"/>
                  <a:gd name="T55" fmla="*/ 94 h 138"/>
                  <a:gd name="T56" fmla="*/ 232 w 264"/>
                  <a:gd name="T57" fmla="*/ 70 h 138"/>
                  <a:gd name="T58" fmla="*/ 216 w 264"/>
                  <a:gd name="T59" fmla="*/ 50 h 138"/>
                  <a:gd name="T60" fmla="*/ 200 w 264"/>
                  <a:gd name="T61" fmla="*/ 33 h 138"/>
                  <a:gd name="T62" fmla="*/ 190 w 264"/>
                  <a:gd name="T63" fmla="*/ 25 h 138"/>
                  <a:gd name="T64" fmla="*/ 182 w 264"/>
                  <a:gd name="T65" fmla="*/ 18 h 138"/>
                  <a:gd name="T66" fmla="*/ 173 w 264"/>
                  <a:gd name="T67" fmla="*/ 13 h 138"/>
                  <a:gd name="T68" fmla="*/ 165 w 264"/>
                  <a:gd name="T69" fmla="*/ 9 h 138"/>
                  <a:gd name="T70" fmla="*/ 156 w 264"/>
                  <a:gd name="T71" fmla="*/ 5 h 138"/>
                  <a:gd name="T72" fmla="*/ 146 w 264"/>
                  <a:gd name="T73" fmla="*/ 2 h 138"/>
                  <a:gd name="T74" fmla="*/ 137 w 264"/>
                  <a:gd name="T75" fmla="*/ 0 h 138"/>
                  <a:gd name="T76" fmla="*/ 128 w 264"/>
                  <a:gd name="T77" fmla="*/ 0 h 138"/>
                  <a:gd name="T78" fmla="*/ 118 w 264"/>
                  <a:gd name="T79" fmla="*/ 0 h 138"/>
                  <a:gd name="T80" fmla="*/ 109 w 264"/>
                  <a:gd name="T81" fmla="*/ 2 h 138"/>
                  <a:gd name="T82" fmla="*/ 100 w 264"/>
                  <a:gd name="T83" fmla="*/ 5 h 138"/>
                  <a:gd name="T84" fmla="*/ 92 w 264"/>
                  <a:gd name="T85" fmla="*/ 9 h 138"/>
                  <a:gd name="T86" fmla="*/ 82 w 264"/>
                  <a:gd name="T87" fmla="*/ 13 h 138"/>
                  <a:gd name="T88" fmla="*/ 74 w 264"/>
                  <a:gd name="T89" fmla="*/ 20 h 138"/>
                  <a:gd name="T90" fmla="*/ 66 w 264"/>
                  <a:gd name="T91" fmla="*/ 25 h 138"/>
                  <a:gd name="T92" fmla="*/ 58 w 264"/>
                  <a:gd name="T93" fmla="*/ 33 h 138"/>
                  <a:gd name="T94" fmla="*/ 42 w 264"/>
                  <a:gd name="T95" fmla="*/ 50 h 138"/>
                  <a:gd name="T96" fmla="*/ 29 w 264"/>
                  <a:gd name="T97" fmla="*/ 71 h 138"/>
                  <a:gd name="T98" fmla="*/ 14 w 264"/>
                  <a:gd name="T99" fmla="*/ 94 h 138"/>
                  <a:gd name="T100" fmla="*/ 0 w 264"/>
                  <a:gd name="T101" fmla="*/ 122 h 138"/>
                  <a:gd name="T102" fmla="*/ 0 w 264"/>
                  <a:gd name="T103" fmla="*/ 122 h 138"/>
                  <a:gd name="T104" fmla="*/ 0 w 264"/>
                  <a:gd name="T105" fmla="*/ 122 h 138"/>
                  <a:gd name="T106" fmla="*/ 0 w 264"/>
                  <a:gd name="T107" fmla="*/ 122 h 138"/>
                  <a:gd name="T108" fmla="*/ 0 w 264"/>
                  <a:gd name="T109" fmla="*/ 122 h 138"/>
                  <a:gd name="T110" fmla="*/ 32 w 264"/>
                  <a:gd name="T111" fmla="*/ 137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64" h="138">
                    <a:moveTo>
                      <a:pt x="32" y="137"/>
                    </a:moveTo>
                    <a:lnTo>
                      <a:pt x="32" y="137"/>
                    </a:lnTo>
                    <a:lnTo>
                      <a:pt x="45" y="111"/>
                    </a:lnTo>
                    <a:lnTo>
                      <a:pt x="57" y="90"/>
                    </a:lnTo>
                    <a:lnTo>
                      <a:pt x="70" y="71"/>
                    </a:lnTo>
                    <a:lnTo>
                      <a:pt x="84" y="57"/>
                    </a:lnTo>
                    <a:lnTo>
                      <a:pt x="89" y="51"/>
                    </a:lnTo>
                    <a:lnTo>
                      <a:pt x="96" y="46"/>
                    </a:lnTo>
                    <a:lnTo>
                      <a:pt x="101" y="42"/>
                    </a:lnTo>
                    <a:lnTo>
                      <a:pt x="106" y="40"/>
                    </a:lnTo>
                    <a:lnTo>
                      <a:pt x="112" y="37"/>
                    </a:lnTo>
                    <a:lnTo>
                      <a:pt x="117" y="36"/>
                    </a:lnTo>
                    <a:lnTo>
                      <a:pt x="122" y="34"/>
                    </a:lnTo>
                    <a:lnTo>
                      <a:pt x="128" y="34"/>
                    </a:lnTo>
                    <a:lnTo>
                      <a:pt x="133" y="34"/>
                    </a:lnTo>
                    <a:lnTo>
                      <a:pt x="138" y="36"/>
                    </a:lnTo>
                    <a:lnTo>
                      <a:pt x="144" y="37"/>
                    </a:lnTo>
                    <a:lnTo>
                      <a:pt x="149" y="40"/>
                    </a:lnTo>
                    <a:lnTo>
                      <a:pt x="156" y="44"/>
                    </a:lnTo>
                    <a:lnTo>
                      <a:pt x="162" y="48"/>
                    </a:lnTo>
                    <a:lnTo>
                      <a:pt x="169" y="51"/>
                    </a:lnTo>
                    <a:lnTo>
                      <a:pt x="174" y="57"/>
                    </a:lnTo>
                    <a:lnTo>
                      <a:pt x="189" y="73"/>
                    </a:lnTo>
                    <a:lnTo>
                      <a:pt x="204" y="90"/>
                    </a:lnTo>
                    <a:lnTo>
                      <a:pt x="218" y="113"/>
                    </a:lnTo>
                    <a:lnTo>
                      <a:pt x="233" y="138"/>
                    </a:lnTo>
                    <a:lnTo>
                      <a:pt x="264" y="121"/>
                    </a:lnTo>
                    <a:lnTo>
                      <a:pt x="248" y="94"/>
                    </a:lnTo>
                    <a:lnTo>
                      <a:pt x="232" y="70"/>
                    </a:lnTo>
                    <a:lnTo>
                      <a:pt x="216" y="50"/>
                    </a:lnTo>
                    <a:lnTo>
                      <a:pt x="200" y="33"/>
                    </a:lnTo>
                    <a:lnTo>
                      <a:pt x="190" y="25"/>
                    </a:lnTo>
                    <a:lnTo>
                      <a:pt x="182" y="18"/>
                    </a:lnTo>
                    <a:lnTo>
                      <a:pt x="173" y="13"/>
                    </a:lnTo>
                    <a:lnTo>
                      <a:pt x="165" y="9"/>
                    </a:lnTo>
                    <a:lnTo>
                      <a:pt x="156" y="5"/>
                    </a:lnTo>
                    <a:lnTo>
                      <a:pt x="146" y="2"/>
                    </a:lnTo>
                    <a:lnTo>
                      <a:pt x="137" y="0"/>
                    </a:lnTo>
                    <a:lnTo>
                      <a:pt x="128" y="0"/>
                    </a:lnTo>
                    <a:lnTo>
                      <a:pt x="118" y="0"/>
                    </a:lnTo>
                    <a:lnTo>
                      <a:pt x="109" y="2"/>
                    </a:lnTo>
                    <a:lnTo>
                      <a:pt x="100" y="5"/>
                    </a:lnTo>
                    <a:lnTo>
                      <a:pt x="92" y="9"/>
                    </a:lnTo>
                    <a:lnTo>
                      <a:pt x="82" y="13"/>
                    </a:lnTo>
                    <a:lnTo>
                      <a:pt x="74" y="20"/>
                    </a:lnTo>
                    <a:lnTo>
                      <a:pt x="66" y="25"/>
                    </a:lnTo>
                    <a:lnTo>
                      <a:pt x="58" y="33"/>
                    </a:lnTo>
                    <a:lnTo>
                      <a:pt x="42" y="50"/>
                    </a:lnTo>
                    <a:lnTo>
                      <a:pt x="29" y="71"/>
                    </a:lnTo>
                    <a:lnTo>
                      <a:pt x="14" y="94"/>
                    </a:lnTo>
                    <a:lnTo>
                      <a:pt x="0" y="122"/>
                    </a:lnTo>
                    <a:lnTo>
                      <a:pt x="0" y="122"/>
                    </a:lnTo>
                    <a:lnTo>
                      <a:pt x="0" y="122"/>
                    </a:lnTo>
                    <a:lnTo>
                      <a:pt x="0" y="122"/>
                    </a:lnTo>
                    <a:lnTo>
                      <a:pt x="0" y="122"/>
                    </a:lnTo>
                    <a:lnTo>
                      <a:pt x="32" y="13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48" name="Freeform 420"/>
              <p:cNvSpPr>
                <a:spLocks/>
              </p:cNvSpPr>
              <p:nvPr/>
            </p:nvSpPr>
            <p:spPr bwMode="auto">
              <a:xfrm>
                <a:off x="2389" y="3238"/>
                <a:ext cx="65" cy="35"/>
              </a:xfrm>
              <a:custGeom>
                <a:avLst/>
                <a:gdLst>
                  <a:gd name="T0" fmla="*/ 1 w 264"/>
                  <a:gd name="T1" fmla="*/ 20 h 142"/>
                  <a:gd name="T2" fmla="*/ 0 w 264"/>
                  <a:gd name="T3" fmla="*/ 19 h 142"/>
                  <a:gd name="T4" fmla="*/ 20 w 264"/>
                  <a:gd name="T5" fmla="*/ 50 h 142"/>
                  <a:gd name="T6" fmla="*/ 40 w 264"/>
                  <a:gd name="T7" fmla="*/ 75 h 142"/>
                  <a:gd name="T8" fmla="*/ 59 w 264"/>
                  <a:gd name="T9" fmla="*/ 96 h 142"/>
                  <a:gd name="T10" fmla="*/ 76 w 264"/>
                  <a:gd name="T11" fmla="*/ 114 h 142"/>
                  <a:gd name="T12" fmla="*/ 87 w 264"/>
                  <a:gd name="T13" fmla="*/ 120 h 142"/>
                  <a:gd name="T14" fmla="*/ 96 w 264"/>
                  <a:gd name="T15" fmla="*/ 127 h 142"/>
                  <a:gd name="T16" fmla="*/ 105 w 264"/>
                  <a:gd name="T17" fmla="*/ 132 h 142"/>
                  <a:gd name="T18" fmla="*/ 115 w 264"/>
                  <a:gd name="T19" fmla="*/ 136 h 142"/>
                  <a:gd name="T20" fmla="*/ 124 w 264"/>
                  <a:gd name="T21" fmla="*/ 139 h 142"/>
                  <a:gd name="T22" fmla="*/ 133 w 264"/>
                  <a:gd name="T23" fmla="*/ 140 h 142"/>
                  <a:gd name="T24" fmla="*/ 143 w 264"/>
                  <a:gd name="T25" fmla="*/ 142 h 142"/>
                  <a:gd name="T26" fmla="*/ 152 w 264"/>
                  <a:gd name="T27" fmla="*/ 140 h 142"/>
                  <a:gd name="T28" fmla="*/ 161 w 264"/>
                  <a:gd name="T29" fmla="*/ 139 h 142"/>
                  <a:gd name="T30" fmla="*/ 169 w 264"/>
                  <a:gd name="T31" fmla="*/ 136 h 142"/>
                  <a:gd name="T32" fmla="*/ 179 w 264"/>
                  <a:gd name="T33" fmla="*/ 132 h 142"/>
                  <a:gd name="T34" fmla="*/ 187 w 264"/>
                  <a:gd name="T35" fmla="*/ 127 h 142"/>
                  <a:gd name="T36" fmla="*/ 201 w 264"/>
                  <a:gd name="T37" fmla="*/ 115 h 142"/>
                  <a:gd name="T38" fmla="*/ 216 w 264"/>
                  <a:gd name="T39" fmla="*/ 100 h 142"/>
                  <a:gd name="T40" fmla="*/ 229 w 264"/>
                  <a:gd name="T41" fmla="*/ 83 h 142"/>
                  <a:gd name="T42" fmla="*/ 241 w 264"/>
                  <a:gd name="T43" fmla="*/ 64 h 142"/>
                  <a:gd name="T44" fmla="*/ 253 w 264"/>
                  <a:gd name="T45" fmla="*/ 42 h 142"/>
                  <a:gd name="T46" fmla="*/ 264 w 264"/>
                  <a:gd name="T47" fmla="*/ 18 h 142"/>
                  <a:gd name="T48" fmla="*/ 232 w 264"/>
                  <a:gd name="T49" fmla="*/ 3 h 142"/>
                  <a:gd name="T50" fmla="*/ 221 w 264"/>
                  <a:gd name="T51" fmla="*/ 27 h 142"/>
                  <a:gd name="T52" fmla="*/ 211 w 264"/>
                  <a:gd name="T53" fmla="*/ 47 h 142"/>
                  <a:gd name="T54" fmla="*/ 200 w 264"/>
                  <a:gd name="T55" fmla="*/ 64 h 142"/>
                  <a:gd name="T56" fmla="*/ 189 w 264"/>
                  <a:gd name="T57" fmla="*/ 79 h 142"/>
                  <a:gd name="T58" fmla="*/ 179 w 264"/>
                  <a:gd name="T59" fmla="*/ 90 h 142"/>
                  <a:gd name="T60" fmla="*/ 167 w 264"/>
                  <a:gd name="T61" fmla="*/ 99 h 142"/>
                  <a:gd name="T62" fmla="*/ 163 w 264"/>
                  <a:gd name="T63" fmla="*/ 102 h 142"/>
                  <a:gd name="T64" fmla="*/ 157 w 264"/>
                  <a:gd name="T65" fmla="*/ 103 h 142"/>
                  <a:gd name="T66" fmla="*/ 153 w 264"/>
                  <a:gd name="T67" fmla="*/ 104 h 142"/>
                  <a:gd name="T68" fmla="*/ 148 w 264"/>
                  <a:gd name="T69" fmla="*/ 106 h 142"/>
                  <a:gd name="T70" fmla="*/ 143 w 264"/>
                  <a:gd name="T71" fmla="*/ 106 h 142"/>
                  <a:gd name="T72" fmla="*/ 137 w 264"/>
                  <a:gd name="T73" fmla="*/ 106 h 142"/>
                  <a:gd name="T74" fmla="*/ 132 w 264"/>
                  <a:gd name="T75" fmla="*/ 104 h 142"/>
                  <a:gd name="T76" fmla="*/ 127 w 264"/>
                  <a:gd name="T77" fmla="*/ 103 h 142"/>
                  <a:gd name="T78" fmla="*/ 120 w 264"/>
                  <a:gd name="T79" fmla="*/ 100 h 142"/>
                  <a:gd name="T80" fmla="*/ 113 w 264"/>
                  <a:gd name="T81" fmla="*/ 96 h 142"/>
                  <a:gd name="T82" fmla="*/ 107 w 264"/>
                  <a:gd name="T83" fmla="*/ 92 h 142"/>
                  <a:gd name="T84" fmla="*/ 100 w 264"/>
                  <a:gd name="T85" fmla="*/ 87 h 142"/>
                  <a:gd name="T86" fmla="*/ 83 w 264"/>
                  <a:gd name="T87" fmla="*/ 72 h 142"/>
                  <a:gd name="T88" fmla="*/ 67 w 264"/>
                  <a:gd name="T89" fmla="*/ 54 h 142"/>
                  <a:gd name="T90" fmla="*/ 49 w 264"/>
                  <a:gd name="T91" fmla="*/ 30 h 142"/>
                  <a:gd name="T92" fmla="*/ 31 w 264"/>
                  <a:gd name="T93" fmla="*/ 2 h 142"/>
                  <a:gd name="T94" fmla="*/ 29 w 264"/>
                  <a:gd name="T95" fmla="*/ 0 h 142"/>
                  <a:gd name="T96" fmla="*/ 31 w 264"/>
                  <a:gd name="T97" fmla="*/ 2 h 142"/>
                  <a:gd name="T98" fmla="*/ 31 w 264"/>
                  <a:gd name="T99" fmla="*/ 2 h 142"/>
                  <a:gd name="T100" fmla="*/ 29 w 264"/>
                  <a:gd name="T101" fmla="*/ 0 h 142"/>
                  <a:gd name="T102" fmla="*/ 1 w 264"/>
                  <a:gd name="T103" fmla="*/ 2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64" h="142">
                    <a:moveTo>
                      <a:pt x="1" y="20"/>
                    </a:moveTo>
                    <a:lnTo>
                      <a:pt x="0" y="19"/>
                    </a:lnTo>
                    <a:lnTo>
                      <a:pt x="20" y="50"/>
                    </a:lnTo>
                    <a:lnTo>
                      <a:pt x="40" y="75"/>
                    </a:lnTo>
                    <a:lnTo>
                      <a:pt x="59" y="96"/>
                    </a:lnTo>
                    <a:lnTo>
                      <a:pt x="76" y="114"/>
                    </a:lnTo>
                    <a:lnTo>
                      <a:pt x="87" y="120"/>
                    </a:lnTo>
                    <a:lnTo>
                      <a:pt x="96" y="127"/>
                    </a:lnTo>
                    <a:lnTo>
                      <a:pt x="105" y="132"/>
                    </a:lnTo>
                    <a:lnTo>
                      <a:pt x="115" y="136"/>
                    </a:lnTo>
                    <a:lnTo>
                      <a:pt x="124" y="139"/>
                    </a:lnTo>
                    <a:lnTo>
                      <a:pt x="133" y="140"/>
                    </a:lnTo>
                    <a:lnTo>
                      <a:pt x="143" y="142"/>
                    </a:lnTo>
                    <a:lnTo>
                      <a:pt x="152" y="140"/>
                    </a:lnTo>
                    <a:lnTo>
                      <a:pt x="161" y="139"/>
                    </a:lnTo>
                    <a:lnTo>
                      <a:pt x="169" y="136"/>
                    </a:lnTo>
                    <a:lnTo>
                      <a:pt x="179" y="132"/>
                    </a:lnTo>
                    <a:lnTo>
                      <a:pt x="187" y="127"/>
                    </a:lnTo>
                    <a:lnTo>
                      <a:pt x="201" y="115"/>
                    </a:lnTo>
                    <a:lnTo>
                      <a:pt x="216" y="100"/>
                    </a:lnTo>
                    <a:lnTo>
                      <a:pt x="229" y="83"/>
                    </a:lnTo>
                    <a:lnTo>
                      <a:pt x="241" y="64"/>
                    </a:lnTo>
                    <a:lnTo>
                      <a:pt x="253" y="42"/>
                    </a:lnTo>
                    <a:lnTo>
                      <a:pt x="264" y="18"/>
                    </a:lnTo>
                    <a:lnTo>
                      <a:pt x="232" y="3"/>
                    </a:lnTo>
                    <a:lnTo>
                      <a:pt x="221" y="27"/>
                    </a:lnTo>
                    <a:lnTo>
                      <a:pt x="211" y="47"/>
                    </a:lnTo>
                    <a:lnTo>
                      <a:pt x="200" y="64"/>
                    </a:lnTo>
                    <a:lnTo>
                      <a:pt x="189" y="79"/>
                    </a:lnTo>
                    <a:lnTo>
                      <a:pt x="179" y="90"/>
                    </a:lnTo>
                    <a:lnTo>
                      <a:pt x="167" y="99"/>
                    </a:lnTo>
                    <a:lnTo>
                      <a:pt x="163" y="102"/>
                    </a:lnTo>
                    <a:lnTo>
                      <a:pt x="157" y="103"/>
                    </a:lnTo>
                    <a:lnTo>
                      <a:pt x="153" y="104"/>
                    </a:lnTo>
                    <a:lnTo>
                      <a:pt x="148" y="106"/>
                    </a:lnTo>
                    <a:lnTo>
                      <a:pt x="143" y="106"/>
                    </a:lnTo>
                    <a:lnTo>
                      <a:pt x="137" y="106"/>
                    </a:lnTo>
                    <a:lnTo>
                      <a:pt x="132" y="104"/>
                    </a:lnTo>
                    <a:lnTo>
                      <a:pt x="127" y="103"/>
                    </a:lnTo>
                    <a:lnTo>
                      <a:pt x="120" y="100"/>
                    </a:lnTo>
                    <a:lnTo>
                      <a:pt x="113" y="96"/>
                    </a:lnTo>
                    <a:lnTo>
                      <a:pt x="107" y="92"/>
                    </a:lnTo>
                    <a:lnTo>
                      <a:pt x="100" y="87"/>
                    </a:lnTo>
                    <a:lnTo>
                      <a:pt x="83" y="72"/>
                    </a:lnTo>
                    <a:lnTo>
                      <a:pt x="67" y="54"/>
                    </a:lnTo>
                    <a:lnTo>
                      <a:pt x="49" y="30"/>
                    </a:lnTo>
                    <a:lnTo>
                      <a:pt x="31" y="2"/>
                    </a:lnTo>
                    <a:lnTo>
                      <a:pt x="29" y="0"/>
                    </a:lnTo>
                    <a:lnTo>
                      <a:pt x="31" y="2"/>
                    </a:lnTo>
                    <a:lnTo>
                      <a:pt x="31" y="2"/>
                    </a:lnTo>
                    <a:lnTo>
                      <a:pt x="29" y="0"/>
                    </a:lnTo>
                    <a:lnTo>
                      <a:pt x="1" y="2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49" name="Freeform 421"/>
              <p:cNvSpPr>
                <a:spLocks/>
              </p:cNvSpPr>
              <p:nvPr/>
            </p:nvSpPr>
            <p:spPr bwMode="auto">
              <a:xfrm>
                <a:off x="2324" y="3208"/>
                <a:ext cx="72" cy="35"/>
              </a:xfrm>
              <a:custGeom>
                <a:avLst/>
                <a:gdLst>
                  <a:gd name="T0" fmla="*/ 31 w 289"/>
                  <a:gd name="T1" fmla="*/ 138 h 139"/>
                  <a:gd name="T2" fmla="*/ 31 w 289"/>
                  <a:gd name="T3" fmla="*/ 137 h 139"/>
                  <a:gd name="T4" fmla="*/ 47 w 289"/>
                  <a:gd name="T5" fmla="*/ 109 h 139"/>
                  <a:gd name="T6" fmla="*/ 63 w 289"/>
                  <a:gd name="T7" fmla="*/ 86 h 139"/>
                  <a:gd name="T8" fmla="*/ 70 w 289"/>
                  <a:gd name="T9" fmla="*/ 75 h 139"/>
                  <a:gd name="T10" fmla="*/ 78 w 289"/>
                  <a:gd name="T11" fmla="*/ 67 h 139"/>
                  <a:gd name="T12" fmla="*/ 84 w 289"/>
                  <a:gd name="T13" fmla="*/ 59 h 139"/>
                  <a:gd name="T14" fmla="*/ 92 w 289"/>
                  <a:gd name="T15" fmla="*/ 53 h 139"/>
                  <a:gd name="T16" fmla="*/ 99 w 289"/>
                  <a:gd name="T17" fmla="*/ 48 h 139"/>
                  <a:gd name="T18" fmla="*/ 106 w 289"/>
                  <a:gd name="T19" fmla="*/ 44 h 139"/>
                  <a:gd name="T20" fmla="*/ 112 w 289"/>
                  <a:gd name="T21" fmla="*/ 40 h 139"/>
                  <a:gd name="T22" fmla="*/ 119 w 289"/>
                  <a:gd name="T23" fmla="*/ 37 h 139"/>
                  <a:gd name="T24" fmla="*/ 126 w 289"/>
                  <a:gd name="T25" fmla="*/ 36 h 139"/>
                  <a:gd name="T26" fmla="*/ 131 w 289"/>
                  <a:gd name="T27" fmla="*/ 34 h 139"/>
                  <a:gd name="T28" fmla="*/ 138 w 289"/>
                  <a:gd name="T29" fmla="*/ 34 h 139"/>
                  <a:gd name="T30" fmla="*/ 144 w 289"/>
                  <a:gd name="T31" fmla="*/ 34 h 139"/>
                  <a:gd name="T32" fmla="*/ 150 w 289"/>
                  <a:gd name="T33" fmla="*/ 36 h 139"/>
                  <a:gd name="T34" fmla="*/ 156 w 289"/>
                  <a:gd name="T35" fmla="*/ 37 h 139"/>
                  <a:gd name="T36" fmla="*/ 163 w 289"/>
                  <a:gd name="T37" fmla="*/ 40 h 139"/>
                  <a:gd name="T38" fmla="*/ 169 w 289"/>
                  <a:gd name="T39" fmla="*/ 42 h 139"/>
                  <a:gd name="T40" fmla="*/ 184 w 289"/>
                  <a:gd name="T41" fmla="*/ 51 h 139"/>
                  <a:gd name="T42" fmla="*/ 199 w 289"/>
                  <a:gd name="T43" fmla="*/ 63 h 139"/>
                  <a:gd name="T44" fmla="*/ 213 w 289"/>
                  <a:gd name="T45" fmla="*/ 78 h 139"/>
                  <a:gd name="T46" fmla="*/ 229 w 289"/>
                  <a:gd name="T47" fmla="*/ 95 h 139"/>
                  <a:gd name="T48" fmla="*/ 245 w 289"/>
                  <a:gd name="T49" fmla="*/ 117 h 139"/>
                  <a:gd name="T50" fmla="*/ 261 w 289"/>
                  <a:gd name="T51" fmla="*/ 139 h 139"/>
                  <a:gd name="T52" fmla="*/ 289 w 289"/>
                  <a:gd name="T53" fmla="*/ 119 h 139"/>
                  <a:gd name="T54" fmla="*/ 273 w 289"/>
                  <a:gd name="T55" fmla="*/ 95 h 139"/>
                  <a:gd name="T56" fmla="*/ 256 w 289"/>
                  <a:gd name="T57" fmla="*/ 74 h 139"/>
                  <a:gd name="T58" fmla="*/ 239 w 289"/>
                  <a:gd name="T59" fmla="*/ 54 h 139"/>
                  <a:gd name="T60" fmla="*/ 221 w 289"/>
                  <a:gd name="T61" fmla="*/ 37 h 139"/>
                  <a:gd name="T62" fmla="*/ 204 w 289"/>
                  <a:gd name="T63" fmla="*/ 24 h 139"/>
                  <a:gd name="T64" fmla="*/ 187 w 289"/>
                  <a:gd name="T65" fmla="*/ 12 h 139"/>
                  <a:gd name="T66" fmla="*/ 176 w 289"/>
                  <a:gd name="T67" fmla="*/ 8 h 139"/>
                  <a:gd name="T68" fmla="*/ 167 w 289"/>
                  <a:gd name="T69" fmla="*/ 4 h 139"/>
                  <a:gd name="T70" fmla="*/ 158 w 289"/>
                  <a:gd name="T71" fmla="*/ 1 h 139"/>
                  <a:gd name="T72" fmla="*/ 147 w 289"/>
                  <a:gd name="T73" fmla="*/ 0 h 139"/>
                  <a:gd name="T74" fmla="*/ 138 w 289"/>
                  <a:gd name="T75" fmla="*/ 0 h 139"/>
                  <a:gd name="T76" fmla="*/ 127 w 289"/>
                  <a:gd name="T77" fmla="*/ 0 h 139"/>
                  <a:gd name="T78" fmla="*/ 118 w 289"/>
                  <a:gd name="T79" fmla="*/ 1 h 139"/>
                  <a:gd name="T80" fmla="*/ 107 w 289"/>
                  <a:gd name="T81" fmla="*/ 4 h 139"/>
                  <a:gd name="T82" fmla="*/ 98 w 289"/>
                  <a:gd name="T83" fmla="*/ 8 h 139"/>
                  <a:gd name="T84" fmla="*/ 88 w 289"/>
                  <a:gd name="T85" fmla="*/ 13 h 139"/>
                  <a:gd name="T86" fmla="*/ 79 w 289"/>
                  <a:gd name="T87" fmla="*/ 20 h 139"/>
                  <a:gd name="T88" fmla="*/ 70 w 289"/>
                  <a:gd name="T89" fmla="*/ 26 h 139"/>
                  <a:gd name="T90" fmla="*/ 60 w 289"/>
                  <a:gd name="T91" fmla="*/ 34 h 139"/>
                  <a:gd name="T92" fmla="*/ 51 w 289"/>
                  <a:gd name="T93" fmla="*/ 44 h 139"/>
                  <a:gd name="T94" fmla="*/ 43 w 289"/>
                  <a:gd name="T95" fmla="*/ 54 h 139"/>
                  <a:gd name="T96" fmla="*/ 34 w 289"/>
                  <a:gd name="T97" fmla="*/ 66 h 139"/>
                  <a:gd name="T98" fmla="*/ 16 w 289"/>
                  <a:gd name="T99" fmla="*/ 91 h 139"/>
                  <a:gd name="T100" fmla="*/ 0 w 289"/>
                  <a:gd name="T101" fmla="*/ 122 h 139"/>
                  <a:gd name="T102" fmla="*/ 0 w 289"/>
                  <a:gd name="T103" fmla="*/ 121 h 139"/>
                  <a:gd name="T104" fmla="*/ 31 w 289"/>
                  <a:gd name="T105" fmla="*/ 138 h 139"/>
                  <a:gd name="T106" fmla="*/ 31 w 289"/>
                  <a:gd name="T107" fmla="*/ 138 h 139"/>
                  <a:gd name="T108" fmla="*/ 31 w 289"/>
                  <a:gd name="T109" fmla="*/ 137 h 139"/>
                  <a:gd name="T110" fmla="*/ 31 w 289"/>
                  <a:gd name="T111" fmla="*/ 138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89" h="139">
                    <a:moveTo>
                      <a:pt x="31" y="138"/>
                    </a:moveTo>
                    <a:lnTo>
                      <a:pt x="31" y="137"/>
                    </a:lnTo>
                    <a:lnTo>
                      <a:pt x="47" y="109"/>
                    </a:lnTo>
                    <a:lnTo>
                      <a:pt x="63" y="86"/>
                    </a:lnTo>
                    <a:lnTo>
                      <a:pt x="70" y="75"/>
                    </a:lnTo>
                    <a:lnTo>
                      <a:pt x="78" y="67"/>
                    </a:lnTo>
                    <a:lnTo>
                      <a:pt x="84" y="59"/>
                    </a:lnTo>
                    <a:lnTo>
                      <a:pt x="92" y="53"/>
                    </a:lnTo>
                    <a:lnTo>
                      <a:pt x="99" y="48"/>
                    </a:lnTo>
                    <a:lnTo>
                      <a:pt x="106" y="44"/>
                    </a:lnTo>
                    <a:lnTo>
                      <a:pt x="112" y="40"/>
                    </a:lnTo>
                    <a:lnTo>
                      <a:pt x="119" y="37"/>
                    </a:lnTo>
                    <a:lnTo>
                      <a:pt x="126" y="36"/>
                    </a:lnTo>
                    <a:lnTo>
                      <a:pt x="131" y="34"/>
                    </a:lnTo>
                    <a:lnTo>
                      <a:pt x="138" y="34"/>
                    </a:lnTo>
                    <a:lnTo>
                      <a:pt x="144" y="34"/>
                    </a:lnTo>
                    <a:lnTo>
                      <a:pt x="150" y="36"/>
                    </a:lnTo>
                    <a:lnTo>
                      <a:pt x="156" y="37"/>
                    </a:lnTo>
                    <a:lnTo>
                      <a:pt x="163" y="40"/>
                    </a:lnTo>
                    <a:lnTo>
                      <a:pt x="169" y="42"/>
                    </a:lnTo>
                    <a:lnTo>
                      <a:pt x="184" y="51"/>
                    </a:lnTo>
                    <a:lnTo>
                      <a:pt x="199" y="63"/>
                    </a:lnTo>
                    <a:lnTo>
                      <a:pt x="213" y="78"/>
                    </a:lnTo>
                    <a:lnTo>
                      <a:pt x="229" y="95"/>
                    </a:lnTo>
                    <a:lnTo>
                      <a:pt x="245" y="117"/>
                    </a:lnTo>
                    <a:lnTo>
                      <a:pt x="261" y="139"/>
                    </a:lnTo>
                    <a:lnTo>
                      <a:pt x="289" y="119"/>
                    </a:lnTo>
                    <a:lnTo>
                      <a:pt x="273" y="95"/>
                    </a:lnTo>
                    <a:lnTo>
                      <a:pt x="256" y="74"/>
                    </a:lnTo>
                    <a:lnTo>
                      <a:pt x="239" y="54"/>
                    </a:lnTo>
                    <a:lnTo>
                      <a:pt x="221" y="37"/>
                    </a:lnTo>
                    <a:lnTo>
                      <a:pt x="204" y="24"/>
                    </a:lnTo>
                    <a:lnTo>
                      <a:pt x="187" y="12"/>
                    </a:lnTo>
                    <a:lnTo>
                      <a:pt x="176" y="8"/>
                    </a:lnTo>
                    <a:lnTo>
                      <a:pt x="167" y="4"/>
                    </a:lnTo>
                    <a:lnTo>
                      <a:pt x="158" y="1"/>
                    </a:lnTo>
                    <a:lnTo>
                      <a:pt x="147" y="0"/>
                    </a:lnTo>
                    <a:lnTo>
                      <a:pt x="138" y="0"/>
                    </a:lnTo>
                    <a:lnTo>
                      <a:pt x="127" y="0"/>
                    </a:lnTo>
                    <a:lnTo>
                      <a:pt x="118" y="1"/>
                    </a:lnTo>
                    <a:lnTo>
                      <a:pt x="107" y="4"/>
                    </a:lnTo>
                    <a:lnTo>
                      <a:pt x="98" y="8"/>
                    </a:lnTo>
                    <a:lnTo>
                      <a:pt x="88" y="13"/>
                    </a:lnTo>
                    <a:lnTo>
                      <a:pt x="79" y="20"/>
                    </a:lnTo>
                    <a:lnTo>
                      <a:pt x="70" y="26"/>
                    </a:lnTo>
                    <a:lnTo>
                      <a:pt x="60" y="34"/>
                    </a:lnTo>
                    <a:lnTo>
                      <a:pt x="51" y="44"/>
                    </a:lnTo>
                    <a:lnTo>
                      <a:pt x="43" y="54"/>
                    </a:lnTo>
                    <a:lnTo>
                      <a:pt x="34" y="66"/>
                    </a:lnTo>
                    <a:lnTo>
                      <a:pt x="16" y="91"/>
                    </a:lnTo>
                    <a:lnTo>
                      <a:pt x="0" y="122"/>
                    </a:lnTo>
                    <a:lnTo>
                      <a:pt x="0" y="121"/>
                    </a:lnTo>
                    <a:lnTo>
                      <a:pt x="31" y="138"/>
                    </a:lnTo>
                    <a:lnTo>
                      <a:pt x="31" y="138"/>
                    </a:lnTo>
                    <a:lnTo>
                      <a:pt x="31" y="137"/>
                    </a:lnTo>
                    <a:lnTo>
                      <a:pt x="31" y="13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50" name="Freeform 422"/>
              <p:cNvSpPr>
                <a:spLocks/>
              </p:cNvSpPr>
              <p:nvPr/>
            </p:nvSpPr>
            <p:spPr bwMode="auto">
              <a:xfrm>
                <a:off x="2264" y="3236"/>
                <a:ext cx="67" cy="36"/>
              </a:xfrm>
              <a:custGeom>
                <a:avLst/>
                <a:gdLst>
                  <a:gd name="T0" fmla="*/ 16 w 270"/>
                  <a:gd name="T1" fmla="*/ 34 h 142"/>
                  <a:gd name="T2" fmla="*/ 0 w 270"/>
                  <a:gd name="T3" fmla="*/ 25 h 142"/>
                  <a:gd name="T4" fmla="*/ 16 w 270"/>
                  <a:gd name="T5" fmla="*/ 52 h 142"/>
                  <a:gd name="T6" fmla="*/ 32 w 270"/>
                  <a:gd name="T7" fmla="*/ 74 h 142"/>
                  <a:gd name="T8" fmla="*/ 48 w 270"/>
                  <a:gd name="T9" fmla="*/ 94 h 142"/>
                  <a:gd name="T10" fmla="*/ 64 w 270"/>
                  <a:gd name="T11" fmla="*/ 110 h 142"/>
                  <a:gd name="T12" fmla="*/ 71 w 270"/>
                  <a:gd name="T13" fmla="*/ 117 h 142"/>
                  <a:gd name="T14" fmla="*/ 81 w 270"/>
                  <a:gd name="T15" fmla="*/ 124 h 142"/>
                  <a:gd name="T16" fmla="*/ 89 w 270"/>
                  <a:gd name="T17" fmla="*/ 129 h 142"/>
                  <a:gd name="T18" fmla="*/ 98 w 270"/>
                  <a:gd name="T19" fmla="*/ 134 h 142"/>
                  <a:gd name="T20" fmla="*/ 107 w 270"/>
                  <a:gd name="T21" fmla="*/ 137 h 142"/>
                  <a:gd name="T22" fmla="*/ 117 w 270"/>
                  <a:gd name="T23" fmla="*/ 140 h 142"/>
                  <a:gd name="T24" fmla="*/ 126 w 270"/>
                  <a:gd name="T25" fmla="*/ 141 h 142"/>
                  <a:gd name="T26" fmla="*/ 135 w 270"/>
                  <a:gd name="T27" fmla="*/ 142 h 142"/>
                  <a:gd name="T28" fmla="*/ 145 w 270"/>
                  <a:gd name="T29" fmla="*/ 141 h 142"/>
                  <a:gd name="T30" fmla="*/ 154 w 270"/>
                  <a:gd name="T31" fmla="*/ 140 h 142"/>
                  <a:gd name="T32" fmla="*/ 163 w 270"/>
                  <a:gd name="T33" fmla="*/ 137 h 142"/>
                  <a:gd name="T34" fmla="*/ 171 w 270"/>
                  <a:gd name="T35" fmla="*/ 134 h 142"/>
                  <a:gd name="T36" fmla="*/ 181 w 270"/>
                  <a:gd name="T37" fmla="*/ 129 h 142"/>
                  <a:gd name="T38" fmla="*/ 190 w 270"/>
                  <a:gd name="T39" fmla="*/ 124 h 142"/>
                  <a:gd name="T40" fmla="*/ 198 w 270"/>
                  <a:gd name="T41" fmla="*/ 117 h 142"/>
                  <a:gd name="T42" fmla="*/ 207 w 270"/>
                  <a:gd name="T43" fmla="*/ 110 h 142"/>
                  <a:gd name="T44" fmla="*/ 223 w 270"/>
                  <a:gd name="T45" fmla="*/ 94 h 142"/>
                  <a:gd name="T46" fmla="*/ 238 w 270"/>
                  <a:gd name="T47" fmla="*/ 74 h 142"/>
                  <a:gd name="T48" fmla="*/ 254 w 270"/>
                  <a:gd name="T49" fmla="*/ 52 h 142"/>
                  <a:gd name="T50" fmla="*/ 270 w 270"/>
                  <a:gd name="T51" fmla="*/ 25 h 142"/>
                  <a:gd name="T52" fmla="*/ 239 w 270"/>
                  <a:gd name="T53" fmla="*/ 8 h 142"/>
                  <a:gd name="T54" fmla="*/ 225 w 270"/>
                  <a:gd name="T55" fmla="*/ 33 h 142"/>
                  <a:gd name="T56" fmla="*/ 211 w 270"/>
                  <a:gd name="T57" fmla="*/ 53 h 142"/>
                  <a:gd name="T58" fmla="*/ 197 w 270"/>
                  <a:gd name="T59" fmla="*/ 70 h 142"/>
                  <a:gd name="T60" fmla="*/ 183 w 270"/>
                  <a:gd name="T61" fmla="*/ 85 h 142"/>
                  <a:gd name="T62" fmla="*/ 177 w 270"/>
                  <a:gd name="T63" fmla="*/ 90 h 142"/>
                  <a:gd name="T64" fmla="*/ 170 w 270"/>
                  <a:gd name="T65" fmla="*/ 96 h 142"/>
                  <a:gd name="T66" fmla="*/ 163 w 270"/>
                  <a:gd name="T67" fmla="*/ 98 h 142"/>
                  <a:gd name="T68" fmla="*/ 158 w 270"/>
                  <a:gd name="T69" fmla="*/ 102 h 142"/>
                  <a:gd name="T70" fmla="*/ 151 w 270"/>
                  <a:gd name="T71" fmla="*/ 105 h 142"/>
                  <a:gd name="T72" fmla="*/ 146 w 270"/>
                  <a:gd name="T73" fmla="*/ 106 h 142"/>
                  <a:gd name="T74" fmla="*/ 141 w 270"/>
                  <a:gd name="T75" fmla="*/ 106 h 142"/>
                  <a:gd name="T76" fmla="*/ 135 w 270"/>
                  <a:gd name="T77" fmla="*/ 108 h 142"/>
                  <a:gd name="T78" fmla="*/ 129 w 270"/>
                  <a:gd name="T79" fmla="*/ 106 h 142"/>
                  <a:gd name="T80" fmla="*/ 123 w 270"/>
                  <a:gd name="T81" fmla="*/ 106 h 142"/>
                  <a:gd name="T82" fmla="*/ 118 w 270"/>
                  <a:gd name="T83" fmla="*/ 105 h 142"/>
                  <a:gd name="T84" fmla="*/ 113 w 270"/>
                  <a:gd name="T85" fmla="*/ 102 h 142"/>
                  <a:gd name="T86" fmla="*/ 106 w 270"/>
                  <a:gd name="T87" fmla="*/ 98 h 142"/>
                  <a:gd name="T88" fmla="*/ 99 w 270"/>
                  <a:gd name="T89" fmla="*/ 96 h 142"/>
                  <a:gd name="T90" fmla="*/ 93 w 270"/>
                  <a:gd name="T91" fmla="*/ 90 h 142"/>
                  <a:gd name="T92" fmla="*/ 87 w 270"/>
                  <a:gd name="T93" fmla="*/ 85 h 142"/>
                  <a:gd name="T94" fmla="*/ 73 w 270"/>
                  <a:gd name="T95" fmla="*/ 70 h 142"/>
                  <a:gd name="T96" fmla="*/ 60 w 270"/>
                  <a:gd name="T97" fmla="*/ 53 h 142"/>
                  <a:gd name="T98" fmla="*/ 45 w 270"/>
                  <a:gd name="T99" fmla="*/ 33 h 142"/>
                  <a:gd name="T100" fmla="*/ 30 w 270"/>
                  <a:gd name="T101" fmla="*/ 8 h 142"/>
                  <a:gd name="T102" fmla="*/ 16 w 270"/>
                  <a:gd name="T103" fmla="*/ 0 h 142"/>
                  <a:gd name="T104" fmla="*/ 30 w 270"/>
                  <a:gd name="T105" fmla="*/ 8 h 142"/>
                  <a:gd name="T106" fmla="*/ 25 w 270"/>
                  <a:gd name="T107" fmla="*/ 0 h 142"/>
                  <a:gd name="T108" fmla="*/ 16 w 270"/>
                  <a:gd name="T109" fmla="*/ 0 h 142"/>
                  <a:gd name="T110" fmla="*/ 16 w 270"/>
                  <a:gd name="T111" fmla="*/ 34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70" h="142">
                    <a:moveTo>
                      <a:pt x="16" y="34"/>
                    </a:moveTo>
                    <a:lnTo>
                      <a:pt x="0" y="25"/>
                    </a:lnTo>
                    <a:lnTo>
                      <a:pt x="16" y="52"/>
                    </a:lnTo>
                    <a:lnTo>
                      <a:pt x="32" y="74"/>
                    </a:lnTo>
                    <a:lnTo>
                      <a:pt x="48" y="94"/>
                    </a:lnTo>
                    <a:lnTo>
                      <a:pt x="64" y="110"/>
                    </a:lnTo>
                    <a:lnTo>
                      <a:pt x="71" y="117"/>
                    </a:lnTo>
                    <a:lnTo>
                      <a:pt x="81" y="124"/>
                    </a:lnTo>
                    <a:lnTo>
                      <a:pt x="89" y="129"/>
                    </a:lnTo>
                    <a:lnTo>
                      <a:pt x="98" y="134"/>
                    </a:lnTo>
                    <a:lnTo>
                      <a:pt x="107" y="137"/>
                    </a:lnTo>
                    <a:lnTo>
                      <a:pt x="117" y="140"/>
                    </a:lnTo>
                    <a:lnTo>
                      <a:pt x="126" y="141"/>
                    </a:lnTo>
                    <a:lnTo>
                      <a:pt x="135" y="142"/>
                    </a:lnTo>
                    <a:lnTo>
                      <a:pt x="145" y="141"/>
                    </a:lnTo>
                    <a:lnTo>
                      <a:pt x="154" y="140"/>
                    </a:lnTo>
                    <a:lnTo>
                      <a:pt x="163" y="137"/>
                    </a:lnTo>
                    <a:lnTo>
                      <a:pt x="171" y="134"/>
                    </a:lnTo>
                    <a:lnTo>
                      <a:pt x="181" y="129"/>
                    </a:lnTo>
                    <a:lnTo>
                      <a:pt x="190" y="124"/>
                    </a:lnTo>
                    <a:lnTo>
                      <a:pt x="198" y="117"/>
                    </a:lnTo>
                    <a:lnTo>
                      <a:pt x="207" y="110"/>
                    </a:lnTo>
                    <a:lnTo>
                      <a:pt x="223" y="94"/>
                    </a:lnTo>
                    <a:lnTo>
                      <a:pt x="238" y="74"/>
                    </a:lnTo>
                    <a:lnTo>
                      <a:pt x="254" y="52"/>
                    </a:lnTo>
                    <a:lnTo>
                      <a:pt x="270" y="25"/>
                    </a:lnTo>
                    <a:lnTo>
                      <a:pt x="239" y="8"/>
                    </a:lnTo>
                    <a:lnTo>
                      <a:pt x="225" y="33"/>
                    </a:lnTo>
                    <a:lnTo>
                      <a:pt x="211" y="53"/>
                    </a:lnTo>
                    <a:lnTo>
                      <a:pt x="197" y="70"/>
                    </a:lnTo>
                    <a:lnTo>
                      <a:pt x="183" y="85"/>
                    </a:lnTo>
                    <a:lnTo>
                      <a:pt x="177" y="90"/>
                    </a:lnTo>
                    <a:lnTo>
                      <a:pt x="170" y="96"/>
                    </a:lnTo>
                    <a:lnTo>
                      <a:pt x="163" y="98"/>
                    </a:lnTo>
                    <a:lnTo>
                      <a:pt x="158" y="102"/>
                    </a:lnTo>
                    <a:lnTo>
                      <a:pt x="151" y="105"/>
                    </a:lnTo>
                    <a:lnTo>
                      <a:pt x="146" y="106"/>
                    </a:lnTo>
                    <a:lnTo>
                      <a:pt x="141" y="106"/>
                    </a:lnTo>
                    <a:lnTo>
                      <a:pt x="135" y="108"/>
                    </a:lnTo>
                    <a:lnTo>
                      <a:pt x="129" y="106"/>
                    </a:lnTo>
                    <a:lnTo>
                      <a:pt x="123" y="106"/>
                    </a:lnTo>
                    <a:lnTo>
                      <a:pt x="118" y="105"/>
                    </a:lnTo>
                    <a:lnTo>
                      <a:pt x="113" y="102"/>
                    </a:lnTo>
                    <a:lnTo>
                      <a:pt x="106" y="98"/>
                    </a:lnTo>
                    <a:lnTo>
                      <a:pt x="99" y="96"/>
                    </a:lnTo>
                    <a:lnTo>
                      <a:pt x="93" y="90"/>
                    </a:lnTo>
                    <a:lnTo>
                      <a:pt x="87" y="85"/>
                    </a:lnTo>
                    <a:lnTo>
                      <a:pt x="73" y="70"/>
                    </a:lnTo>
                    <a:lnTo>
                      <a:pt x="60" y="53"/>
                    </a:lnTo>
                    <a:lnTo>
                      <a:pt x="45" y="33"/>
                    </a:lnTo>
                    <a:lnTo>
                      <a:pt x="30" y="8"/>
                    </a:lnTo>
                    <a:lnTo>
                      <a:pt x="16" y="0"/>
                    </a:lnTo>
                    <a:lnTo>
                      <a:pt x="30" y="8"/>
                    </a:lnTo>
                    <a:lnTo>
                      <a:pt x="25" y="0"/>
                    </a:lnTo>
                    <a:lnTo>
                      <a:pt x="16" y="0"/>
                    </a:lnTo>
                    <a:lnTo>
                      <a:pt x="16" y="3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51" name="Rectangle 423"/>
              <p:cNvSpPr>
                <a:spLocks noChangeArrowheads="1"/>
              </p:cNvSpPr>
              <p:nvPr/>
            </p:nvSpPr>
            <p:spPr bwMode="auto">
              <a:xfrm>
                <a:off x="2201" y="3236"/>
                <a:ext cx="67" cy="9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52" name="Freeform 424"/>
              <p:cNvSpPr>
                <a:spLocks/>
              </p:cNvSpPr>
              <p:nvPr/>
            </p:nvSpPr>
            <p:spPr bwMode="auto">
              <a:xfrm>
                <a:off x="2191" y="3237"/>
                <a:ext cx="40" cy="29"/>
              </a:xfrm>
              <a:custGeom>
                <a:avLst/>
                <a:gdLst>
                  <a:gd name="T0" fmla="*/ 0 w 157"/>
                  <a:gd name="T1" fmla="*/ 0 h 118"/>
                  <a:gd name="T2" fmla="*/ 0 w 157"/>
                  <a:gd name="T3" fmla="*/ 30 h 118"/>
                  <a:gd name="T4" fmla="*/ 137 w 157"/>
                  <a:gd name="T5" fmla="*/ 118 h 118"/>
                  <a:gd name="T6" fmla="*/ 157 w 157"/>
                  <a:gd name="T7" fmla="*/ 88 h 118"/>
                  <a:gd name="T8" fmla="*/ 18 w 157"/>
                  <a:gd name="T9" fmla="*/ 0 h 118"/>
                  <a:gd name="T10" fmla="*/ 18 w 157"/>
                  <a:gd name="T11" fmla="*/ 30 h 118"/>
                  <a:gd name="T12" fmla="*/ 0 w 157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" h="118">
                    <a:moveTo>
                      <a:pt x="0" y="0"/>
                    </a:moveTo>
                    <a:lnTo>
                      <a:pt x="0" y="30"/>
                    </a:lnTo>
                    <a:lnTo>
                      <a:pt x="137" y="118"/>
                    </a:lnTo>
                    <a:lnTo>
                      <a:pt x="157" y="88"/>
                    </a:lnTo>
                    <a:lnTo>
                      <a:pt x="18" y="0"/>
                    </a:lnTo>
                    <a:lnTo>
                      <a:pt x="18" y="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53" name="Freeform 425"/>
              <p:cNvSpPr>
                <a:spLocks/>
              </p:cNvSpPr>
              <p:nvPr/>
            </p:nvSpPr>
            <p:spPr bwMode="auto">
              <a:xfrm>
                <a:off x="2186" y="3237"/>
                <a:ext cx="5" cy="7"/>
              </a:xfrm>
              <a:custGeom>
                <a:avLst/>
                <a:gdLst>
                  <a:gd name="T0" fmla="*/ 23 w 23"/>
                  <a:gd name="T1" fmla="*/ 0 h 30"/>
                  <a:gd name="T2" fmla="*/ 0 w 23"/>
                  <a:gd name="T3" fmla="*/ 15 h 30"/>
                  <a:gd name="T4" fmla="*/ 23 w 23"/>
                  <a:gd name="T5" fmla="*/ 30 h 30"/>
                  <a:gd name="T6" fmla="*/ 23 w 23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" h="30">
                    <a:moveTo>
                      <a:pt x="23" y="0"/>
                    </a:moveTo>
                    <a:lnTo>
                      <a:pt x="0" y="15"/>
                    </a:lnTo>
                    <a:lnTo>
                      <a:pt x="23" y="30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54" name="Freeform 426"/>
              <p:cNvSpPr>
                <a:spLocks/>
              </p:cNvSpPr>
              <p:nvPr/>
            </p:nvSpPr>
            <p:spPr bwMode="auto">
              <a:xfrm>
                <a:off x="2191" y="3214"/>
                <a:ext cx="40" cy="30"/>
              </a:xfrm>
              <a:custGeom>
                <a:avLst/>
                <a:gdLst>
                  <a:gd name="T0" fmla="*/ 146 w 157"/>
                  <a:gd name="T1" fmla="*/ 15 h 119"/>
                  <a:gd name="T2" fmla="*/ 137 w 157"/>
                  <a:gd name="T3" fmla="*/ 0 h 119"/>
                  <a:gd name="T4" fmla="*/ 0 w 157"/>
                  <a:gd name="T5" fmla="*/ 89 h 119"/>
                  <a:gd name="T6" fmla="*/ 18 w 157"/>
                  <a:gd name="T7" fmla="*/ 119 h 119"/>
                  <a:gd name="T8" fmla="*/ 157 w 157"/>
                  <a:gd name="T9" fmla="*/ 29 h 119"/>
                  <a:gd name="T10" fmla="*/ 146 w 157"/>
                  <a:gd name="T11" fmla="*/ 15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7" h="119">
                    <a:moveTo>
                      <a:pt x="146" y="15"/>
                    </a:moveTo>
                    <a:lnTo>
                      <a:pt x="137" y="0"/>
                    </a:lnTo>
                    <a:lnTo>
                      <a:pt x="0" y="89"/>
                    </a:lnTo>
                    <a:lnTo>
                      <a:pt x="18" y="119"/>
                    </a:lnTo>
                    <a:lnTo>
                      <a:pt x="157" y="29"/>
                    </a:lnTo>
                    <a:lnTo>
                      <a:pt x="146" y="15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</p:grpSp>
        <p:grpSp>
          <p:nvGrpSpPr>
            <p:cNvPr id="22955" name="Group 427"/>
            <p:cNvGrpSpPr>
              <a:grpSpLocks/>
            </p:cNvGrpSpPr>
            <p:nvPr/>
          </p:nvGrpSpPr>
          <p:grpSpPr bwMode="auto">
            <a:xfrm>
              <a:off x="278" y="2328"/>
              <a:ext cx="5290" cy="1286"/>
              <a:chOff x="278" y="2328"/>
              <a:chExt cx="5290" cy="1286"/>
            </a:xfrm>
          </p:grpSpPr>
          <p:sp>
            <p:nvSpPr>
              <p:cNvPr id="22956" name="Freeform 428"/>
              <p:cNvSpPr>
                <a:spLocks/>
              </p:cNvSpPr>
              <p:nvPr/>
            </p:nvSpPr>
            <p:spPr bwMode="auto">
              <a:xfrm>
                <a:off x="2619" y="3283"/>
                <a:ext cx="68" cy="34"/>
              </a:xfrm>
              <a:custGeom>
                <a:avLst/>
                <a:gdLst>
                  <a:gd name="T0" fmla="*/ 0 w 271"/>
                  <a:gd name="T1" fmla="*/ 18 h 139"/>
                  <a:gd name="T2" fmla="*/ 0 w 271"/>
                  <a:gd name="T3" fmla="*/ 19 h 139"/>
                  <a:gd name="T4" fmla="*/ 19 w 271"/>
                  <a:gd name="T5" fmla="*/ 46 h 139"/>
                  <a:gd name="T6" fmla="*/ 36 w 271"/>
                  <a:gd name="T7" fmla="*/ 70 h 139"/>
                  <a:gd name="T8" fmla="*/ 53 w 271"/>
                  <a:gd name="T9" fmla="*/ 90 h 139"/>
                  <a:gd name="T10" fmla="*/ 71 w 271"/>
                  <a:gd name="T11" fmla="*/ 107 h 139"/>
                  <a:gd name="T12" fmla="*/ 80 w 271"/>
                  <a:gd name="T13" fmla="*/ 114 h 139"/>
                  <a:gd name="T14" fmla="*/ 88 w 271"/>
                  <a:gd name="T15" fmla="*/ 120 h 139"/>
                  <a:gd name="T16" fmla="*/ 97 w 271"/>
                  <a:gd name="T17" fmla="*/ 126 h 139"/>
                  <a:gd name="T18" fmla="*/ 107 w 271"/>
                  <a:gd name="T19" fmla="*/ 131 h 139"/>
                  <a:gd name="T20" fmla="*/ 116 w 271"/>
                  <a:gd name="T21" fmla="*/ 135 h 139"/>
                  <a:gd name="T22" fmla="*/ 125 w 271"/>
                  <a:gd name="T23" fmla="*/ 138 h 139"/>
                  <a:gd name="T24" fmla="*/ 135 w 271"/>
                  <a:gd name="T25" fmla="*/ 139 h 139"/>
                  <a:gd name="T26" fmla="*/ 144 w 271"/>
                  <a:gd name="T27" fmla="*/ 139 h 139"/>
                  <a:gd name="T28" fmla="*/ 153 w 271"/>
                  <a:gd name="T29" fmla="*/ 139 h 139"/>
                  <a:gd name="T30" fmla="*/ 163 w 271"/>
                  <a:gd name="T31" fmla="*/ 138 h 139"/>
                  <a:gd name="T32" fmla="*/ 172 w 271"/>
                  <a:gd name="T33" fmla="*/ 135 h 139"/>
                  <a:gd name="T34" fmla="*/ 181 w 271"/>
                  <a:gd name="T35" fmla="*/ 131 h 139"/>
                  <a:gd name="T36" fmla="*/ 189 w 271"/>
                  <a:gd name="T37" fmla="*/ 126 h 139"/>
                  <a:gd name="T38" fmla="*/ 199 w 271"/>
                  <a:gd name="T39" fmla="*/ 120 h 139"/>
                  <a:gd name="T40" fmla="*/ 207 w 271"/>
                  <a:gd name="T41" fmla="*/ 114 h 139"/>
                  <a:gd name="T42" fmla="*/ 215 w 271"/>
                  <a:gd name="T43" fmla="*/ 106 h 139"/>
                  <a:gd name="T44" fmla="*/ 229 w 271"/>
                  <a:gd name="T45" fmla="*/ 88 h 139"/>
                  <a:gd name="T46" fmla="*/ 244 w 271"/>
                  <a:gd name="T47" fmla="*/ 68 h 139"/>
                  <a:gd name="T48" fmla="*/ 257 w 271"/>
                  <a:gd name="T49" fmla="*/ 44 h 139"/>
                  <a:gd name="T50" fmla="*/ 271 w 271"/>
                  <a:gd name="T51" fmla="*/ 16 h 139"/>
                  <a:gd name="T52" fmla="*/ 239 w 271"/>
                  <a:gd name="T53" fmla="*/ 2 h 139"/>
                  <a:gd name="T54" fmla="*/ 227 w 271"/>
                  <a:gd name="T55" fmla="*/ 27 h 139"/>
                  <a:gd name="T56" fmla="*/ 215 w 271"/>
                  <a:gd name="T57" fmla="*/ 50 h 139"/>
                  <a:gd name="T58" fmla="*/ 201 w 271"/>
                  <a:gd name="T59" fmla="*/ 67 h 139"/>
                  <a:gd name="T60" fmla="*/ 189 w 271"/>
                  <a:gd name="T61" fmla="*/ 82 h 139"/>
                  <a:gd name="T62" fmla="*/ 184 w 271"/>
                  <a:gd name="T63" fmla="*/ 87 h 139"/>
                  <a:gd name="T64" fmla="*/ 177 w 271"/>
                  <a:gd name="T65" fmla="*/ 92 h 139"/>
                  <a:gd name="T66" fmla="*/ 172 w 271"/>
                  <a:gd name="T67" fmla="*/ 96 h 139"/>
                  <a:gd name="T68" fmla="*/ 165 w 271"/>
                  <a:gd name="T69" fmla="*/ 99 h 139"/>
                  <a:gd name="T70" fmla="*/ 160 w 271"/>
                  <a:gd name="T71" fmla="*/ 102 h 139"/>
                  <a:gd name="T72" fmla="*/ 155 w 271"/>
                  <a:gd name="T73" fmla="*/ 103 h 139"/>
                  <a:gd name="T74" fmla="*/ 149 w 271"/>
                  <a:gd name="T75" fmla="*/ 104 h 139"/>
                  <a:gd name="T76" fmla="*/ 144 w 271"/>
                  <a:gd name="T77" fmla="*/ 104 h 139"/>
                  <a:gd name="T78" fmla="*/ 139 w 271"/>
                  <a:gd name="T79" fmla="*/ 104 h 139"/>
                  <a:gd name="T80" fmla="*/ 133 w 271"/>
                  <a:gd name="T81" fmla="*/ 103 h 139"/>
                  <a:gd name="T82" fmla="*/ 127 w 271"/>
                  <a:gd name="T83" fmla="*/ 102 h 139"/>
                  <a:gd name="T84" fmla="*/ 121 w 271"/>
                  <a:gd name="T85" fmla="*/ 99 h 139"/>
                  <a:gd name="T86" fmla="*/ 115 w 271"/>
                  <a:gd name="T87" fmla="*/ 96 h 139"/>
                  <a:gd name="T88" fmla="*/ 108 w 271"/>
                  <a:gd name="T89" fmla="*/ 92 h 139"/>
                  <a:gd name="T90" fmla="*/ 101 w 271"/>
                  <a:gd name="T91" fmla="*/ 87 h 139"/>
                  <a:gd name="T92" fmla="*/ 93 w 271"/>
                  <a:gd name="T93" fmla="*/ 82 h 139"/>
                  <a:gd name="T94" fmla="*/ 79 w 271"/>
                  <a:gd name="T95" fmla="*/ 66 h 139"/>
                  <a:gd name="T96" fmla="*/ 63 w 271"/>
                  <a:gd name="T97" fmla="*/ 48 h 139"/>
                  <a:gd name="T98" fmla="*/ 47 w 271"/>
                  <a:gd name="T99" fmla="*/ 26 h 139"/>
                  <a:gd name="T100" fmla="*/ 31 w 271"/>
                  <a:gd name="T101" fmla="*/ 0 h 139"/>
                  <a:gd name="T102" fmla="*/ 31 w 271"/>
                  <a:gd name="T103" fmla="*/ 2 h 139"/>
                  <a:gd name="T104" fmla="*/ 0 w 271"/>
                  <a:gd name="T105" fmla="*/ 18 h 139"/>
                  <a:gd name="T106" fmla="*/ 0 w 271"/>
                  <a:gd name="T107" fmla="*/ 18 h 139"/>
                  <a:gd name="T108" fmla="*/ 0 w 271"/>
                  <a:gd name="T109" fmla="*/ 19 h 139"/>
                  <a:gd name="T110" fmla="*/ 0 w 271"/>
                  <a:gd name="T111" fmla="*/ 18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71" h="139">
                    <a:moveTo>
                      <a:pt x="0" y="18"/>
                    </a:moveTo>
                    <a:lnTo>
                      <a:pt x="0" y="19"/>
                    </a:lnTo>
                    <a:lnTo>
                      <a:pt x="19" y="46"/>
                    </a:lnTo>
                    <a:lnTo>
                      <a:pt x="36" y="70"/>
                    </a:lnTo>
                    <a:lnTo>
                      <a:pt x="53" y="90"/>
                    </a:lnTo>
                    <a:lnTo>
                      <a:pt x="71" y="107"/>
                    </a:lnTo>
                    <a:lnTo>
                      <a:pt x="80" y="114"/>
                    </a:lnTo>
                    <a:lnTo>
                      <a:pt x="88" y="120"/>
                    </a:lnTo>
                    <a:lnTo>
                      <a:pt x="97" y="126"/>
                    </a:lnTo>
                    <a:lnTo>
                      <a:pt x="107" y="131"/>
                    </a:lnTo>
                    <a:lnTo>
                      <a:pt x="116" y="135"/>
                    </a:lnTo>
                    <a:lnTo>
                      <a:pt x="125" y="138"/>
                    </a:lnTo>
                    <a:lnTo>
                      <a:pt x="135" y="139"/>
                    </a:lnTo>
                    <a:lnTo>
                      <a:pt x="144" y="139"/>
                    </a:lnTo>
                    <a:lnTo>
                      <a:pt x="153" y="139"/>
                    </a:lnTo>
                    <a:lnTo>
                      <a:pt x="163" y="138"/>
                    </a:lnTo>
                    <a:lnTo>
                      <a:pt x="172" y="135"/>
                    </a:lnTo>
                    <a:lnTo>
                      <a:pt x="181" y="131"/>
                    </a:lnTo>
                    <a:lnTo>
                      <a:pt x="189" y="126"/>
                    </a:lnTo>
                    <a:lnTo>
                      <a:pt x="199" y="120"/>
                    </a:lnTo>
                    <a:lnTo>
                      <a:pt x="207" y="114"/>
                    </a:lnTo>
                    <a:lnTo>
                      <a:pt x="215" y="106"/>
                    </a:lnTo>
                    <a:lnTo>
                      <a:pt x="229" y="88"/>
                    </a:lnTo>
                    <a:lnTo>
                      <a:pt x="244" y="68"/>
                    </a:lnTo>
                    <a:lnTo>
                      <a:pt x="257" y="44"/>
                    </a:lnTo>
                    <a:lnTo>
                      <a:pt x="271" y="16"/>
                    </a:lnTo>
                    <a:lnTo>
                      <a:pt x="239" y="2"/>
                    </a:lnTo>
                    <a:lnTo>
                      <a:pt x="227" y="27"/>
                    </a:lnTo>
                    <a:lnTo>
                      <a:pt x="215" y="50"/>
                    </a:lnTo>
                    <a:lnTo>
                      <a:pt x="201" y="67"/>
                    </a:lnTo>
                    <a:lnTo>
                      <a:pt x="189" y="82"/>
                    </a:lnTo>
                    <a:lnTo>
                      <a:pt x="184" y="87"/>
                    </a:lnTo>
                    <a:lnTo>
                      <a:pt x="177" y="92"/>
                    </a:lnTo>
                    <a:lnTo>
                      <a:pt x="172" y="96"/>
                    </a:lnTo>
                    <a:lnTo>
                      <a:pt x="165" y="99"/>
                    </a:lnTo>
                    <a:lnTo>
                      <a:pt x="160" y="102"/>
                    </a:lnTo>
                    <a:lnTo>
                      <a:pt x="155" y="103"/>
                    </a:lnTo>
                    <a:lnTo>
                      <a:pt x="149" y="104"/>
                    </a:lnTo>
                    <a:lnTo>
                      <a:pt x="144" y="104"/>
                    </a:lnTo>
                    <a:lnTo>
                      <a:pt x="139" y="104"/>
                    </a:lnTo>
                    <a:lnTo>
                      <a:pt x="133" y="103"/>
                    </a:lnTo>
                    <a:lnTo>
                      <a:pt x="127" y="102"/>
                    </a:lnTo>
                    <a:lnTo>
                      <a:pt x="121" y="99"/>
                    </a:lnTo>
                    <a:lnTo>
                      <a:pt x="115" y="96"/>
                    </a:lnTo>
                    <a:lnTo>
                      <a:pt x="108" y="92"/>
                    </a:lnTo>
                    <a:lnTo>
                      <a:pt x="101" y="87"/>
                    </a:lnTo>
                    <a:lnTo>
                      <a:pt x="93" y="82"/>
                    </a:lnTo>
                    <a:lnTo>
                      <a:pt x="79" y="66"/>
                    </a:lnTo>
                    <a:lnTo>
                      <a:pt x="63" y="48"/>
                    </a:lnTo>
                    <a:lnTo>
                      <a:pt x="47" y="26"/>
                    </a:lnTo>
                    <a:lnTo>
                      <a:pt x="31" y="0"/>
                    </a:lnTo>
                    <a:lnTo>
                      <a:pt x="31" y="2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57" name="Freeform 429"/>
              <p:cNvSpPr>
                <a:spLocks/>
              </p:cNvSpPr>
              <p:nvPr/>
            </p:nvSpPr>
            <p:spPr bwMode="auto">
              <a:xfrm>
                <a:off x="2563" y="3252"/>
                <a:ext cx="64" cy="35"/>
              </a:xfrm>
              <a:custGeom>
                <a:avLst/>
                <a:gdLst>
                  <a:gd name="T0" fmla="*/ 32 w 257"/>
                  <a:gd name="T1" fmla="*/ 137 h 139"/>
                  <a:gd name="T2" fmla="*/ 32 w 257"/>
                  <a:gd name="T3" fmla="*/ 137 h 139"/>
                  <a:gd name="T4" fmla="*/ 44 w 257"/>
                  <a:gd name="T5" fmla="*/ 112 h 139"/>
                  <a:gd name="T6" fmla="*/ 57 w 257"/>
                  <a:gd name="T7" fmla="*/ 91 h 139"/>
                  <a:gd name="T8" fmla="*/ 69 w 257"/>
                  <a:gd name="T9" fmla="*/ 72 h 139"/>
                  <a:gd name="T10" fmla="*/ 82 w 257"/>
                  <a:gd name="T11" fmla="*/ 57 h 139"/>
                  <a:gd name="T12" fmla="*/ 88 w 257"/>
                  <a:gd name="T13" fmla="*/ 52 h 139"/>
                  <a:gd name="T14" fmla="*/ 93 w 257"/>
                  <a:gd name="T15" fmla="*/ 47 h 139"/>
                  <a:gd name="T16" fmla="*/ 98 w 257"/>
                  <a:gd name="T17" fmla="*/ 43 h 139"/>
                  <a:gd name="T18" fmla="*/ 104 w 257"/>
                  <a:gd name="T19" fmla="*/ 40 h 139"/>
                  <a:gd name="T20" fmla="*/ 109 w 257"/>
                  <a:gd name="T21" fmla="*/ 37 h 139"/>
                  <a:gd name="T22" fmla="*/ 114 w 257"/>
                  <a:gd name="T23" fmla="*/ 36 h 139"/>
                  <a:gd name="T24" fmla="*/ 120 w 257"/>
                  <a:gd name="T25" fmla="*/ 35 h 139"/>
                  <a:gd name="T26" fmla="*/ 125 w 257"/>
                  <a:gd name="T27" fmla="*/ 35 h 139"/>
                  <a:gd name="T28" fmla="*/ 129 w 257"/>
                  <a:gd name="T29" fmla="*/ 35 h 139"/>
                  <a:gd name="T30" fmla="*/ 134 w 257"/>
                  <a:gd name="T31" fmla="*/ 36 h 139"/>
                  <a:gd name="T32" fmla="*/ 140 w 257"/>
                  <a:gd name="T33" fmla="*/ 37 h 139"/>
                  <a:gd name="T34" fmla="*/ 145 w 257"/>
                  <a:gd name="T35" fmla="*/ 40 h 139"/>
                  <a:gd name="T36" fmla="*/ 152 w 257"/>
                  <a:gd name="T37" fmla="*/ 44 h 139"/>
                  <a:gd name="T38" fmla="*/ 157 w 257"/>
                  <a:gd name="T39" fmla="*/ 48 h 139"/>
                  <a:gd name="T40" fmla="*/ 164 w 257"/>
                  <a:gd name="T41" fmla="*/ 52 h 139"/>
                  <a:gd name="T42" fmla="*/ 169 w 257"/>
                  <a:gd name="T43" fmla="*/ 57 h 139"/>
                  <a:gd name="T44" fmla="*/ 184 w 257"/>
                  <a:gd name="T45" fmla="*/ 73 h 139"/>
                  <a:gd name="T46" fmla="*/ 197 w 257"/>
                  <a:gd name="T47" fmla="*/ 91 h 139"/>
                  <a:gd name="T48" fmla="*/ 211 w 257"/>
                  <a:gd name="T49" fmla="*/ 113 h 139"/>
                  <a:gd name="T50" fmla="*/ 226 w 257"/>
                  <a:gd name="T51" fmla="*/ 139 h 139"/>
                  <a:gd name="T52" fmla="*/ 257 w 257"/>
                  <a:gd name="T53" fmla="*/ 123 h 139"/>
                  <a:gd name="T54" fmla="*/ 241 w 257"/>
                  <a:gd name="T55" fmla="*/ 95 h 139"/>
                  <a:gd name="T56" fmla="*/ 226 w 257"/>
                  <a:gd name="T57" fmla="*/ 71 h 139"/>
                  <a:gd name="T58" fmla="*/ 210 w 257"/>
                  <a:gd name="T59" fmla="*/ 51 h 139"/>
                  <a:gd name="T60" fmla="*/ 194 w 257"/>
                  <a:gd name="T61" fmla="*/ 33 h 139"/>
                  <a:gd name="T62" fmla="*/ 186 w 257"/>
                  <a:gd name="T63" fmla="*/ 25 h 139"/>
                  <a:gd name="T64" fmla="*/ 177 w 257"/>
                  <a:gd name="T65" fmla="*/ 20 h 139"/>
                  <a:gd name="T66" fmla="*/ 169 w 257"/>
                  <a:gd name="T67" fmla="*/ 13 h 139"/>
                  <a:gd name="T68" fmla="*/ 161 w 257"/>
                  <a:gd name="T69" fmla="*/ 9 h 139"/>
                  <a:gd name="T70" fmla="*/ 152 w 257"/>
                  <a:gd name="T71" fmla="*/ 5 h 139"/>
                  <a:gd name="T72" fmla="*/ 142 w 257"/>
                  <a:gd name="T73" fmla="*/ 3 h 139"/>
                  <a:gd name="T74" fmla="*/ 133 w 257"/>
                  <a:gd name="T75" fmla="*/ 1 h 139"/>
                  <a:gd name="T76" fmla="*/ 125 w 257"/>
                  <a:gd name="T77" fmla="*/ 0 h 139"/>
                  <a:gd name="T78" fmla="*/ 116 w 257"/>
                  <a:gd name="T79" fmla="*/ 1 h 139"/>
                  <a:gd name="T80" fmla="*/ 106 w 257"/>
                  <a:gd name="T81" fmla="*/ 3 h 139"/>
                  <a:gd name="T82" fmla="*/ 97 w 257"/>
                  <a:gd name="T83" fmla="*/ 5 h 139"/>
                  <a:gd name="T84" fmla="*/ 89 w 257"/>
                  <a:gd name="T85" fmla="*/ 9 h 139"/>
                  <a:gd name="T86" fmla="*/ 80 w 257"/>
                  <a:gd name="T87" fmla="*/ 13 h 139"/>
                  <a:gd name="T88" fmla="*/ 72 w 257"/>
                  <a:gd name="T89" fmla="*/ 20 h 139"/>
                  <a:gd name="T90" fmla="*/ 64 w 257"/>
                  <a:gd name="T91" fmla="*/ 27 h 139"/>
                  <a:gd name="T92" fmla="*/ 56 w 257"/>
                  <a:gd name="T93" fmla="*/ 35 h 139"/>
                  <a:gd name="T94" fmla="*/ 42 w 257"/>
                  <a:gd name="T95" fmla="*/ 51 h 139"/>
                  <a:gd name="T96" fmla="*/ 28 w 257"/>
                  <a:gd name="T97" fmla="*/ 72 h 139"/>
                  <a:gd name="T98" fmla="*/ 13 w 257"/>
                  <a:gd name="T99" fmla="*/ 96 h 139"/>
                  <a:gd name="T100" fmla="*/ 0 w 257"/>
                  <a:gd name="T101" fmla="*/ 123 h 139"/>
                  <a:gd name="T102" fmla="*/ 0 w 257"/>
                  <a:gd name="T103" fmla="*/ 123 h 139"/>
                  <a:gd name="T104" fmla="*/ 32 w 257"/>
                  <a:gd name="T105" fmla="*/ 137 h 139"/>
                  <a:gd name="T106" fmla="*/ 32 w 257"/>
                  <a:gd name="T107" fmla="*/ 137 h 139"/>
                  <a:gd name="T108" fmla="*/ 32 w 257"/>
                  <a:gd name="T109" fmla="*/ 137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57" h="139">
                    <a:moveTo>
                      <a:pt x="32" y="137"/>
                    </a:moveTo>
                    <a:lnTo>
                      <a:pt x="32" y="137"/>
                    </a:lnTo>
                    <a:lnTo>
                      <a:pt x="44" y="112"/>
                    </a:lnTo>
                    <a:lnTo>
                      <a:pt x="57" y="91"/>
                    </a:lnTo>
                    <a:lnTo>
                      <a:pt x="69" y="72"/>
                    </a:lnTo>
                    <a:lnTo>
                      <a:pt x="82" y="57"/>
                    </a:lnTo>
                    <a:lnTo>
                      <a:pt x="88" y="52"/>
                    </a:lnTo>
                    <a:lnTo>
                      <a:pt x="93" y="47"/>
                    </a:lnTo>
                    <a:lnTo>
                      <a:pt x="98" y="43"/>
                    </a:lnTo>
                    <a:lnTo>
                      <a:pt x="104" y="40"/>
                    </a:lnTo>
                    <a:lnTo>
                      <a:pt x="109" y="37"/>
                    </a:lnTo>
                    <a:lnTo>
                      <a:pt x="114" y="36"/>
                    </a:lnTo>
                    <a:lnTo>
                      <a:pt x="120" y="35"/>
                    </a:lnTo>
                    <a:lnTo>
                      <a:pt x="125" y="35"/>
                    </a:lnTo>
                    <a:lnTo>
                      <a:pt x="129" y="35"/>
                    </a:lnTo>
                    <a:lnTo>
                      <a:pt x="134" y="36"/>
                    </a:lnTo>
                    <a:lnTo>
                      <a:pt x="140" y="37"/>
                    </a:lnTo>
                    <a:lnTo>
                      <a:pt x="145" y="40"/>
                    </a:lnTo>
                    <a:lnTo>
                      <a:pt x="152" y="44"/>
                    </a:lnTo>
                    <a:lnTo>
                      <a:pt x="157" y="48"/>
                    </a:lnTo>
                    <a:lnTo>
                      <a:pt x="164" y="52"/>
                    </a:lnTo>
                    <a:lnTo>
                      <a:pt x="169" y="57"/>
                    </a:lnTo>
                    <a:lnTo>
                      <a:pt x="184" y="73"/>
                    </a:lnTo>
                    <a:lnTo>
                      <a:pt x="197" y="91"/>
                    </a:lnTo>
                    <a:lnTo>
                      <a:pt x="211" y="113"/>
                    </a:lnTo>
                    <a:lnTo>
                      <a:pt x="226" y="139"/>
                    </a:lnTo>
                    <a:lnTo>
                      <a:pt x="257" y="123"/>
                    </a:lnTo>
                    <a:lnTo>
                      <a:pt x="241" y="95"/>
                    </a:lnTo>
                    <a:lnTo>
                      <a:pt x="226" y="71"/>
                    </a:lnTo>
                    <a:lnTo>
                      <a:pt x="210" y="51"/>
                    </a:lnTo>
                    <a:lnTo>
                      <a:pt x="194" y="33"/>
                    </a:lnTo>
                    <a:lnTo>
                      <a:pt x="186" y="25"/>
                    </a:lnTo>
                    <a:lnTo>
                      <a:pt x="177" y="20"/>
                    </a:lnTo>
                    <a:lnTo>
                      <a:pt x="169" y="13"/>
                    </a:lnTo>
                    <a:lnTo>
                      <a:pt x="161" y="9"/>
                    </a:lnTo>
                    <a:lnTo>
                      <a:pt x="152" y="5"/>
                    </a:lnTo>
                    <a:lnTo>
                      <a:pt x="142" y="3"/>
                    </a:lnTo>
                    <a:lnTo>
                      <a:pt x="133" y="1"/>
                    </a:lnTo>
                    <a:lnTo>
                      <a:pt x="125" y="0"/>
                    </a:lnTo>
                    <a:lnTo>
                      <a:pt x="116" y="1"/>
                    </a:lnTo>
                    <a:lnTo>
                      <a:pt x="106" y="3"/>
                    </a:lnTo>
                    <a:lnTo>
                      <a:pt x="97" y="5"/>
                    </a:lnTo>
                    <a:lnTo>
                      <a:pt x="89" y="9"/>
                    </a:lnTo>
                    <a:lnTo>
                      <a:pt x="80" y="13"/>
                    </a:lnTo>
                    <a:lnTo>
                      <a:pt x="72" y="20"/>
                    </a:lnTo>
                    <a:lnTo>
                      <a:pt x="64" y="27"/>
                    </a:lnTo>
                    <a:lnTo>
                      <a:pt x="56" y="35"/>
                    </a:lnTo>
                    <a:lnTo>
                      <a:pt x="42" y="51"/>
                    </a:lnTo>
                    <a:lnTo>
                      <a:pt x="28" y="72"/>
                    </a:lnTo>
                    <a:lnTo>
                      <a:pt x="13" y="96"/>
                    </a:lnTo>
                    <a:lnTo>
                      <a:pt x="0" y="123"/>
                    </a:lnTo>
                    <a:lnTo>
                      <a:pt x="0" y="123"/>
                    </a:lnTo>
                    <a:lnTo>
                      <a:pt x="32" y="137"/>
                    </a:lnTo>
                    <a:lnTo>
                      <a:pt x="32" y="137"/>
                    </a:lnTo>
                    <a:lnTo>
                      <a:pt x="32" y="13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58" name="Freeform 430"/>
              <p:cNvSpPr>
                <a:spLocks/>
              </p:cNvSpPr>
              <p:nvPr/>
            </p:nvSpPr>
            <p:spPr bwMode="auto">
              <a:xfrm>
                <a:off x="2505" y="3283"/>
                <a:ext cx="66" cy="35"/>
              </a:xfrm>
              <a:custGeom>
                <a:avLst/>
                <a:gdLst>
                  <a:gd name="T0" fmla="*/ 0 w 264"/>
                  <a:gd name="T1" fmla="*/ 18 h 140"/>
                  <a:gd name="T2" fmla="*/ 0 w 264"/>
                  <a:gd name="T3" fmla="*/ 18 h 140"/>
                  <a:gd name="T4" fmla="*/ 19 w 264"/>
                  <a:gd name="T5" fmla="*/ 48 h 140"/>
                  <a:gd name="T6" fmla="*/ 37 w 264"/>
                  <a:gd name="T7" fmla="*/ 74 h 140"/>
                  <a:gd name="T8" fmla="*/ 55 w 264"/>
                  <a:gd name="T9" fmla="*/ 95 h 140"/>
                  <a:gd name="T10" fmla="*/ 73 w 264"/>
                  <a:gd name="T11" fmla="*/ 112 h 140"/>
                  <a:gd name="T12" fmla="*/ 83 w 264"/>
                  <a:gd name="T13" fmla="*/ 119 h 140"/>
                  <a:gd name="T14" fmla="*/ 92 w 264"/>
                  <a:gd name="T15" fmla="*/ 126 h 140"/>
                  <a:gd name="T16" fmla="*/ 100 w 264"/>
                  <a:gd name="T17" fmla="*/ 131 h 140"/>
                  <a:gd name="T18" fmla="*/ 109 w 264"/>
                  <a:gd name="T19" fmla="*/ 135 h 140"/>
                  <a:gd name="T20" fmla="*/ 118 w 264"/>
                  <a:gd name="T21" fmla="*/ 138 h 140"/>
                  <a:gd name="T22" fmla="*/ 129 w 264"/>
                  <a:gd name="T23" fmla="*/ 139 h 140"/>
                  <a:gd name="T24" fmla="*/ 138 w 264"/>
                  <a:gd name="T25" fmla="*/ 140 h 140"/>
                  <a:gd name="T26" fmla="*/ 148 w 264"/>
                  <a:gd name="T27" fmla="*/ 139 h 140"/>
                  <a:gd name="T28" fmla="*/ 156 w 264"/>
                  <a:gd name="T29" fmla="*/ 138 h 140"/>
                  <a:gd name="T30" fmla="*/ 165 w 264"/>
                  <a:gd name="T31" fmla="*/ 135 h 140"/>
                  <a:gd name="T32" fmla="*/ 174 w 264"/>
                  <a:gd name="T33" fmla="*/ 131 h 140"/>
                  <a:gd name="T34" fmla="*/ 182 w 264"/>
                  <a:gd name="T35" fmla="*/ 126 h 140"/>
                  <a:gd name="T36" fmla="*/ 198 w 264"/>
                  <a:gd name="T37" fmla="*/ 115 h 140"/>
                  <a:gd name="T38" fmla="*/ 212 w 264"/>
                  <a:gd name="T39" fmla="*/ 100 h 140"/>
                  <a:gd name="T40" fmla="*/ 226 w 264"/>
                  <a:gd name="T41" fmla="*/ 83 h 140"/>
                  <a:gd name="T42" fmla="*/ 238 w 264"/>
                  <a:gd name="T43" fmla="*/ 63 h 140"/>
                  <a:gd name="T44" fmla="*/ 252 w 264"/>
                  <a:gd name="T45" fmla="*/ 42 h 140"/>
                  <a:gd name="T46" fmla="*/ 264 w 264"/>
                  <a:gd name="T47" fmla="*/ 16 h 140"/>
                  <a:gd name="T48" fmla="*/ 232 w 264"/>
                  <a:gd name="T49" fmla="*/ 2 h 140"/>
                  <a:gd name="T50" fmla="*/ 221 w 264"/>
                  <a:gd name="T51" fmla="*/ 24 h 140"/>
                  <a:gd name="T52" fmla="*/ 209 w 264"/>
                  <a:gd name="T53" fmla="*/ 44 h 140"/>
                  <a:gd name="T54" fmla="*/ 198 w 264"/>
                  <a:gd name="T55" fmla="*/ 63 h 140"/>
                  <a:gd name="T56" fmla="*/ 186 w 264"/>
                  <a:gd name="T57" fmla="*/ 78 h 140"/>
                  <a:gd name="T58" fmla="*/ 174 w 264"/>
                  <a:gd name="T59" fmla="*/ 88 h 140"/>
                  <a:gd name="T60" fmla="*/ 164 w 264"/>
                  <a:gd name="T61" fmla="*/ 98 h 140"/>
                  <a:gd name="T62" fmla="*/ 158 w 264"/>
                  <a:gd name="T63" fmla="*/ 100 h 140"/>
                  <a:gd name="T64" fmla="*/ 153 w 264"/>
                  <a:gd name="T65" fmla="*/ 102 h 140"/>
                  <a:gd name="T66" fmla="*/ 148 w 264"/>
                  <a:gd name="T67" fmla="*/ 104 h 140"/>
                  <a:gd name="T68" fmla="*/ 142 w 264"/>
                  <a:gd name="T69" fmla="*/ 104 h 140"/>
                  <a:gd name="T70" fmla="*/ 138 w 264"/>
                  <a:gd name="T71" fmla="*/ 106 h 140"/>
                  <a:gd name="T72" fmla="*/ 133 w 264"/>
                  <a:gd name="T73" fmla="*/ 104 h 140"/>
                  <a:gd name="T74" fmla="*/ 128 w 264"/>
                  <a:gd name="T75" fmla="*/ 104 h 140"/>
                  <a:gd name="T76" fmla="*/ 121 w 264"/>
                  <a:gd name="T77" fmla="*/ 102 h 140"/>
                  <a:gd name="T78" fmla="*/ 116 w 264"/>
                  <a:gd name="T79" fmla="*/ 99 h 140"/>
                  <a:gd name="T80" fmla="*/ 109 w 264"/>
                  <a:gd name="T81" fmla="*/ 96 h 140"/>
                  <a:gd name="T82" fmla="*/ 102 w 264"/>
                  <a:gd name="T83" fmla="*/ 91 h 140"/>
                  <a:gd name="T84" fmla="*/ 96 w 264"/>
                  <a:gd name="T85" fmla="*/ 86 h 140"/>
                  <a:gd name="T86" fmla="*/ 81 w 264"/>
                  <a:gd name="T87" fmla="*/ 71 h 140"/>
                  <a:gd name="T88" fmla="*/ 65 w 264"/>
                  <a:gd name="T89" fmla="*/ 52 h 140"/>
                  <a:gd name="T90" fmla="*/ 48 w 264"/>
                  <a:gd name="T91" fmla="*/ 30 h 140"/>
                  <a:gd name="T92" fmla="*/ 31 w 264"/>
                  <a:gd name="T93" fmla="*/ 0 h 140"/>
                  <a:gd name="T94" fmla="*/ 31 w 264"/>
                  <a:gd name="T95" fmla="*/ 0 h 140"/>
                  <a:gd name="T96" fmla="*/ 0 w 264"/>
                  <a:gd name="T97" fmla="*/ 18 h 140"/>
                  <a:gd name="T98" fmla="*/ 0 w 264"/>
                  <a:gd name="T99" fmla="*/ 18 h 140"/>
                  <a:gd name="T100" fmla="*/ 0 w 264"/>
                  <a:gd name="T101" fmla="*/ 18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64" h="140">
                    <a:moveTo>
                      <a:pt x="0" y="18"/>
                    </a:moveTo>
                    <a:lnTo>
                      <a:pt x="0" y="18"/>
                    </a:lnTo>
                    <a:lnTo>
                      <a:pt x="19" y="48"/>
                    </a:lnTo>
                    <a:lnTo>
                      <a:pt x="37" y="74"/>
                    </a:lnTo>
                    <a:lnTo>
                      <a:pt x="55" y="95"/>
                    </a:lnTo>
                    <a:lnTo>
                      <a:pt x="73" y="112"/>
                    </a:lnTo>
                    <a:lnTo>
                      <a:pt x="83" y="119"/>
                    </a:lnTo>
                    <a:lnTo>
                      <a:pt x="92" y="126"/>
                    </a:lnTo>
                    <a:lnTo>
                      <a:pt x="100" y="131"/>
                    </a:lnTo>
                    <a:lnTo>
                      <a:pt x="109" y="135"/>
                    </a:lnTo>
                    <a:lnTo>
                      <a:pt x="118" y="138"/>
                    </a:lnTo>
                    <a:lnTo>
                      <a:pt x="129" y="139"/>
                    </a:lnTo>
                    <a:lnTo>
                      <a:pt x="138" y="140"/>
                    </a:lnTo>
                    <a:lnTo>
                      <a:pt x="148" y="139"/>
                    </a:lnTo>
                    <a:lnTo>
                      <a:pt x="156" y="138"/>
                    </a:lnTo>
                    <a:lnTo>
                      <a:pt x="165" y="135"/>
                    </a:lnTo>
                    <a:lnTo>
                      <a:pt x="174" y="131"/>
                    </a:lnTo>
                    <a:lnTo>
                      <a:pt x="182" y="126"/>
                    </a:lnTo>
                    <a:lnTo>
                      <a:pt x="198" y="115"/>
                    </a:lnTo>
                    <a:lnTo>
                      <a:pt x="212" y="100"/>
                    </a:lnTo>
                    <a:lnTo>
                      <a:pt x="226" y="83"/>
                    </a:lnTo>
                    <a:lnTo>
                      <a:pt x="238" y="63"/>
                    </a:lnTo>
                    <a:lnTo>
                      <a:pt x="252" y="42"/>
                    </a:lnTo>
                    <a:lnTo>
                      <a:pt x="264" y="16"/>
                    </a:lnTo>
                    <a:lnTo>
                      <a:pt x="232" y="2"/>
                    </a:lnTo>
                    <a:lnTo>
                      <a:pt x="221" y="24"/>
                    </a:lnTo>
                    <a:lnTo>
                      <a:pt x="209" y="44"/>
                    </a:lnTo>
                    <a:lnTo>
                      <a:pt x="198" y="63"/>
                    </a:lnTo>
                    <a:lnTo>
                      <a:pt x="186" y="78"/>
                    </a:lnTo>
                    <a:lnTo>
                      <a:pt x="174" y="88"/>
                    </a:lnTo>
                    <a:lnTo>
                      <a:pt x="164" y="98"/>
                    </a:lnTo>
                    <a:lnTo>
                      <a:pt x="158" y="100"/>
                    </a:lnTo>
                    <a:lnTo>
                      <a:pt x="153" y="102"/>
                    </a:lnTo>
                    <a:lnTo>
                      <a:pt x="148" y="104"/>
                    </a:lnTo>
                    <a:lnTo>
                      <a:pt x="142" y="104"/>
                    </a:lnTo>
                    <a:lnTo>
                      <a:pt x="138" y="106"/>
                    </a:lnTo>
                    <a:lnTo>
                      <a:pt x="133" y="104"/>
                    </a:lnTo>
                    <a:lnTo>
                      <a:pt x="128" y="104"/>
                    </a:lnTo>
                    <a:lnTo>
                      <a:pt x="121" y="102"/>
                    </a:lnTo>
                    <a:lnTo>
                      <a:pt x="116" y="99"/>
                    </a:lnTo>
                    <a:lnTo>
                      <a:pt x="109" y="96"/>
                    </a:lnTo>
                    <a:lnTo>
                      <a:pt x="102" y="91"/>
                    </a:lnTo>
                    <a:lnTo>
                      <a:pt x="96" y="86"/>
                    </a:lnTo>
                    <a:lnTo>
                      <a:pt x="81" y="71"/>
                    </a:lnTo>
                    <a:lnTo>
                      <a:pt x="65" y="52"/>
                    </a:lnTo>
                    <a:lnTo>
                      <a:pt x="48" y="3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59" name="Freeform 431"/>
              <p:cNvSpPr>
                <a:spLocks/>
              </p:cNvSpPr>
              <p:nvPr/>
            </p:nvSpPr>
            <p:spPr bwMode="auto">
              <a:xfrm>
                <a:off x="2446" y="3252"/>
                <a:ext cx="66" cy="35"/>
              </a:xfrm>
              <a:custGeom>
                <a:avLst/>
                <a:gdLst>
                  <a:gd name="T0" fmla="*/ 32 w 264"/>
                  <a:gd name="T1" fmla="*/ 137 h 139"/>
                  <a:gd name="T2" fmla="*/ 32 w 264"/>
                  <a:gd name="T3" fmla="*/ 137 h 139"/>
                  <a:gd name="T4" fmla="*/ 45 w 264"/>
                  <a:gd name="T5" fmla="*/ 112 h 139"/>
                  <a:gd name="T6" fmla="*/ 57 w 264"/>
                  <a:gd name="T7" fmla="*/ 91 h 139"/>
                  <a:gd name="T8" fmla="*/ 70 w 264"/>
                  <a:gd name="T9" fmla="*/ 72 h 139"/>
                  <a:gd name="T10" fmla="*/ 84 w 264"/>
                  <a:gd name="T11" fmla="*/ 57 h 139"/>
                  <a:gd name="T12" fmla="*/ 89 w 264"/>
                  <a:gd name="T13" fmla="*/ 52 h 139"/>
                  <a:gd name="T14" fmla="*/ 96 w 264"/>
                  <a:gd name="T15" fmla="*/ 48 h 139"/>
                  <a:gd name="T16" fmla="*/ 101 w 264"/>
                  <a:gd name="T17" fmla="*/ 44 h 139"/>
                  <a:gd name="T18" fmla="*/ 106 w 264"/>
                  <a:gd name="T19" fmla="*/ 40 h 139"/>
                  <a:gd name="T20" fmla="*/ 112 w 264"/>
                  <a:gd name="T21" fmla="*/ 37 h 139"/>
                  <a:gd name="T22" fmla="*/ 117 w 264"/>
                  <a:gd name="T23" fmla="*/ 36 h 139"/>
                  <a:gd name="T24" fmla="*/ 122 w 264"/>
                  <a:gd name="T25" fmla="*/ 35 h 139"/>
                  <a:gd name="T26" fmla="*/ 128 w 264"/>
                  <a:gd name="T27" fmla="*/ 35 h 139"/>
                  <a:gd name="T28" fmla="*/ 133 w 264"/>
                  <a:gd name="T29" fmla="*/ 35 h 139"/>
                  <a:gd name="T30" fmla="*/ 138 w 264"/>
                  <a:gd name="T31" fmla="*/ 36 h 139"/>
                  <a:gd name="T32" fmla="*/ 144 w 264"/>
                  <a:gd name="T33" fmla="*/ 37 h 139"/>
                  <a:gd name="T34" fmla="*/ 149 w 264"/>
                  <a:gd name="T35" fmla="*/ 40 h 139"/>
                  <a:gd name="T36" fmla="*/ 156 w 264"/>
                  <a:gd name="T37" fmla="*/ 44 h 139"/>
                  <a:gd name="T38" fmla="*/ 162 w 264"/>
                  <a:gd name="T39" fmla="*/ 48 h 139"/>
                  <a:gd name="T40" fmla="*/ 169 w 264"/>
                  <a:gd name="T41" fmla="*/ 52 h 139"/>
                  <a:gd name="T42" fmla="*/ 174 w 264"/>
                  <a:gd name="T43" fmla="*/ 59 h 139"/>
                  <a:gd name="T44" fmla="*/ 189 w 264"/>
                  <a:gd name="T45" fmla="*/ 73 h 139"/>
                  <a:gd name="T46" fmla="*/ 204 w 264"/>
                  <a:gd name="T47" fmla="*/ 91 h 139"/>
                  <a:gd name="T48" fmla="*/ 218 w 264"/>
                  <a:gd name="T49" fmla="*/ 113 h 139"/>
                  <a:gd name="T50" fmla="*/ 233 w 264"/>
                  <a:gd name="T51" fmla="*/ 139 h 139"/>
                  <a:gd name="T52" fmla="*/ 264 w 264"/>
                  <a:gd name="T53" fmla="*/ 121 h 139"/>
                  <a:gd name="T54" fmla="*/ 248 w 264"/>
                  <a:gd name="T55" fmla="*/ 95 h 139"/>
                  <a:gd name="T56" fmla="*/ 232 w 264"/>
                  <a:gd name="T57" fmla="*/ 71 h 139"/>
                  <a:gd name="T58" fmla="*/ 216 w 264"/>
                  <a:gd name="T59" fmla="*/ 51 h 139"/>
                  <a:gd name="T60" fmla="*/ 200 w 264"/>
                  <a:gd name="T61" fmla="*/ 33 h 139"/>
                  <a:gd name="T62" fmla="*/ 190 w 264"/>
                  <a:gd name="T63" fmla="*/ 25 h 139"/>
                  <a:gd name="T64" fmla="*/ 182 w 264"/>
                  <a:gd name="T65" fmla="*/ 19 h 139"/>
                  <a:gd name="T66" fmla="*/ 173 w 264"/>
                  <a:gd name="T67" fmla="*/ 13 h 139"/>
                  <a:gd name="T68" fmla="*/ 165 w 264"/>
                  <a:gd name="T69" fmla="*/ 9 h 139"/>
                  <a:gd name="T70" fmla="*/ 156 w 264"/>
                  <a:gd name="T71" fmla="*/ 5 h 139"/>
                  <a:gd name="T72" fmla="*/ 146 w 264"/>
                  <a:gd name="T73" fmla="*/ 3 h 139"/>
                  <a:gd name="T74" fmla="*/ 137 w 264"/>
                  <a:gd name="T75" fmla="*/ 1 h 139"/>
                  <a:gd name="T76" fmla="*/ 128 w 264"/>
                  <a:gd name="T77" fmla="*/ 0 h 139"/>
                  <a:gd name="T78" fmla="*/ 118 w 264"/>
                  <a:gd name="T79" fmla="*/ 1 h 139"/>
                  <a:gd name="T80" fmla="*/ 109 w 264"/>
                  <a:gd name="T81" fmla="*/ 3 h 139"/>
                  <a:gd name="T82" fmla="*/ 100 w 264"/>
                  <a:gd name="T83" fmla="*/ 5 h 139"/>
                  <a:gd name="T84" fmla="*/ 92 w 264"/>
                  <a:gd name="T85" fmla="*/ 9 h 139"/>
                  <a:gd name="T86" fmla="*/ 82 w 264"/>
                  <a:gd name="T87" fmla="*/ 13 h 139"/>
                  <a:gd name="T88" fmla="*/ 74 w 264"/>
                  <a:gd name="T89" fmla="*/ 20 h 139"/>
                  <a:gd name="T90" fmla="*/ 66 w 264"/>
                  <a:gd name="T91" fmla="*/ 27 h 139"/>
                  <a:gd name="T92" fmla="*/ 58 w 264"/>
                  <a:gd name="T93" fmla="*/ 33 h 139"/>
                  <a:gd name="T94" fmla="*/ 42 w 264"/>
                  <a:gd name="T95" fmla="*/ 51 h 139"/>
                  <a:gd name="T96" fmla="*/ 29 w 264"/>
                  <a:gd name="T97" fmla="*/ 72 h 139"/>
                  <a:gd name="T98" fmla="*/ 14 w 264"/>
                  <a:gd name="T99" fmla="*/ 96 h 139"/>
                  <a:gd name="T100" fmla="*/ 0 w 264"/>
                  <a:gd name="T101" fmla="*/ 123 h 139"/>
                  <a:gd name="T102" fmla="*/ 0 w 264"/>
                  <a:gd name="T103" fmla="*/ 124 h 139"/>
                  <a:gd name="T104" fmla="*/ 0 w 264"/>
                  <a:gd name="T105" fmla="*/ 123 h 139"/>
                  <a:gd name="T106" fmla="*/ 0 w 264"/>
                  <a:gd name="T107" fmla="*/ 123 h 139"/>
                  <a:gd name="T108" fmla="*/ 0 w 264"/>
                  <a:gd name="T109" fmla="*/ 124 h 139"/>
                  <a:gd name="T110" fmla="*/ 32 w 264"/>
                  <a:gd name="T111" fmla="*/ 137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64" h="139">
                    <a:moveTo>
                      <a:pt x="32" y="137"/>
                    </a:moveTo>
                    <a:lnTo>
                      <a:pt x="32" y="137"/>
                    </a:lnTo>
                    <a:lnTo>
                      <a:pt x="45" y="112"/>
                    </a:lnTo>
                    <a:lnTo>
                      <a:pt x="57" y="91"/>
                    </a:lnTo>
                    <a:lnTo>
                      <a:pt x="70" y="72"/>
                    </a:lnTo>
                    <a:lnTo>
                      <a:pt x="84" y="57"/>
                    </a:lnTo>
                    <a:lnTo>
                      <a:pt x="89" y="52"/>
                    </a:lnTo>
                    <a:lnTo>
                      <a:pt x="96" y="48"/>
                    </a:lnTo>
                    <a:lnTo>
                      <a:pt x="101" y="44"/>
                    </a:lnTo>
                    <a:lnTo>
                      <a:pt x="106" y="40"/>
                    </a:lnTo>
                    <a:lnTo>
                      <a:pt x="112" y="37"/>
                    </a:lnTo>
                    <a:lnTo>
                      <a:pt x="117" y="36"/>
                    </a:lnTo>
                    <a:lnTo>
                      <a:pt x="122" y="35"/>
                    </a:lnTo>
                    <a:lnTo>
                      <a:pt x="128" y="35"/>
                    </a:lnTo>
                    <a:lnTo>
                      <a:pt x="133" y="35"/>
                    </a:lnTo>
                    <a:lnTo>
                      <a:pt x="138" y="36"/>
                    </a:lnTo>
                    <a:lnTo>
                      <a:pt x="144" y="37"/>
                    </a:lnTo>
                    <a:lnTo>
                      <a:pt x="149" y="40"/>
                    </a:lnTo>
                    <a:lnTo>
                      <a:pt x="156" y="44"/>
                    </a:lnTo>
                    <a:lnTo>
                      <a:pt x="162" y="48"/>
                    </a:lnTo>
                    <a:lnTo>
                      <a:pt x="169" y="52"/>
                    </a:lnTo>
                    <a:lnTo>
                      <a:pt x="174" y="59"/>
                    </a:lnTo>
                    <a:lnTo>
                      <a:pt x="189" y="73"/>
                    </a:lnTo>
                    <a:lnTo>
                      <a:pt x="204" y="91"/>
                    </a:lnTo>
                    <a:lnTo>
                      <a:pt x="218" y="113"/>
                    </a:lnTo>
                    <a:lnTo>
                      <a:pt x="233" y="139"/>
                    </a:lnTo>
                    <a:lnTo>
                      <a:pt x="264" y="121"/>
                    </a:lnTo>
                    <a:lnTo>
                      <a:pt x="248" y="95"/>
                    </a:lnTo>
                    <a:lnTo>
                      <a:pt x="232" y="71"/>
                    </a:lnTo>
                    <a:lnTo>
                      <a:pt x="216" y="51"/>
                    </a:lnTo>
                    <a:lnTo>
                      <a:pt x="200" y="33"/>
                    </a:lnTo>
                    <a:lnTo>
                      <a:pt x="190" y="25"/>
                    </a:lnTo>
                    <a:lnTo>
                      <a:pt x="182" y="19"/>
                    </a:lnTo>
                    <a:lnTo>
                      <a:pt x="173" y="13"/>
                    </a:lnTo>
                    <a:lnTo>
                      <a:pt x="165" y="9"/>
                    </a:lnTo>
                    <a:lnTo>
                      <a:pt x="156" y="5"/>
                    </a:lnTo>
                    <a:lnTo>
                      <a:pt x="146" y="3"/>
                    </a:lnTo>
                    <a:lnTo>
                      <a:pt x="137" y="1"/>
                    </a:lnTo>
                    <a:lnTo>
                      <a:pt x="128" y="0"/>
                    </a:lnTo>
                    <a:lnTo>
                      <a:pt x="118" y="1"/>
                    </a:lnTo>
                    <a:lnTo>
                      <a:pt x="109" y="3"/>
                    </a:lnTo>
                    <a:lnTo>
                      <a:pt x="100" y="5"/>
                    </a:lnTo>
                    <a:lnTo>
                      <a:pt x="92" y="9"/>
                    </a:lnTo>
                    <a:lnTo>
                      <a:pt x="82" y="13"/>
                    </a:lnTo>
                    <a:lnTo>
                      <a:pt x="74" y="20"/>
                    </a:lnTo>
                    <a:lnTo>
                      <a:pt x="66" y="27"/>
                    </a:lnTo>
                    <a:lnTo>
                      <a:pt x="58" y="33"/>
                    </a:lnTo>
                    <a:lnTo>
                      <a:pt x="42" y="51"/>
                    </a:lnTo>
                    <a:lnTo>
                      <a:pt x="29" y="72"/>
                    </a:lnTo>
                    <a:lnTo>
                      <a:pt x="14" y="96"/>
                    </a:lnTo>
                    <a:lnTo>
                      <a:pt x="0" y="123"/>
                    </a:lnTo>
                    <a:lnTo>
                      <a:pt x="0" y="124"/>
                    </a:lnTo>
                    <a:lnTo>
                      <a:pt x="0" y="123"/>
                    </a:lnTo>
                    <a:lnTo>
                      <a:pt x="0" y="123"/>
                    </a:lnTo>
                    <a:lnTo>
                      <a:pt x="0" y="124"/>
                    </a:lnTo>
                    <a:lnTo>
                      <a:pt x="32" y="13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60" name="Freeform 432"/>
              <p:cNvSpPr>
                <a:spLocks/>
              </p:cNvSpPr>
              <p:nvPr/>
            </p:nvSpPr>
            <p:spPr bwMode="auto">
              <a:xfrm>
                <a:off x="2389" y="3283"/>
                <a:ext cx="65" cy="35"/>
              </a:xfrm>
              <a:custGeom>
                <a:avLst/>
                <a:gdLst>
                  <a:gd name="T0" fmla="*/ 1 w 264"/>
                  <a:gd name="T1" fmla="*/ 19 h 140"/>
                  <a:gd name="T2" fmla="*/ 0 w 264"/>
                  <a:gd name="T3" fmla="*/ 19 h 140"/>
                  <a:gd name="T4" fmla="*/ 20 w 264"/>
                  <a:gd name="T5" fmla="*/ 48 h 140"/>
                  <a:gd name="T6" fmla="*/ 40 w 264"/>
                  <a:gd name="T7" fmla="*/ 74 h 140"/>
                  <a:gd name="T8" fmla="*/ 59 w 264"/>
                  <a:gd name="T9" fmla="*/ 95 h 140"/>
                  <a:gd name="T10" fmla="*/ 76 w 264"/>
                  <a:gd name="T11" fmla="*/ 112 h 140"/>
                  <a:gd name="T12" fmla="*/ 87 w 264"/>
                  <a:gd name="T13" fmla="*/ 120 h 140"/>
                  <a:gd name="T14" fmla="*/ 96 w 264"/>
                  <a:gd name="T15" fmla="*/ 126 h 140"/>
                  <a:gd name="T16" fmla="*/ 105 w 264"/>
                  <a:gd name="T17" fmla="*/ 131 h 140"/>
                  <a:gd name="T18" fmla="*/ 115 w 264"/>
                  <a:gd name="T19" fmla="*/ 135 h 140"/>
                  <a:gd name="T20" fmla="*/ 124 w 264"/>
                  <a:gd name="T21" fmla="*/ 138 h 140"/>
                  <a:gd name="T22" fmla="*/ 133 w 264"/>
                  <a:gd name="T23" fmla="*/ 139 h 140"/>
                  <a:gd name="T24" fmla="*/ 143 w 264"/>
                  <a:gd name="T25" fmla="*/ 140 h 140"/>
                  <a:gd name="T26" fmla="*/ 152 w 264"/>
                  <a:gd name="T27" fmla="*/ 139 h 140"/>
                  <a:gd name="T28" fmla="*/ 161 w 264"/>
                  <a:gd name="T29" fmla="*/ 138 h 140"/>
                  <a:gd name="T30" fmla="*/ 169 w 264"/>
                  <a:gd name="T31" fmla="*/ 135 h 140"/>
                  <a:gd name="T32" fmla="*/ 179 w 264"/>
                  <a:gd name="T33" fmla="*/ 131 h 140"/>
                  <a:gd name="T34" fmla="*/ 187 w 264"/>
                  <a:gd name="T35" fmla="*/ 126 h 140"/>
                  <a:gd name="T36" fmla="*/ 201 w 264"/>
                  <a:gd name="T37" fmla="*/ 115 h 140"/>
                  <a:gd name="T38" fmla="*/ 216 w 264"/>
                  <a:gd name="T39" fmla="*/ 100 h 140"/>
                  <a:gd name="T40" fmla="*/ 229 w 264"/>
                  <a:gd name="T41" fmla="*/ 83 h 140"/>
                  <a:gd name="T42" fmla="*/ 241 w 264"/>
                  <a:gd name="T43" fmla="*/ 63 h 140"/>
                  <a:gd name="T44" fmla="*/ 253 w 264"/>
                  <a:gd name="T45" fmla="*/ 40 h 140"/>
                  <a:gd name="T46" fmla="*/ 264 w 264"/>
                  <a:gd name="T47" fmla="*/ 16 h 140"/>
                  <a:gd name="T48" fmla="*/ 232 w 264"/>
                  <a:gd name="T49" fmla="*/ 3 h 140"/>
                  <a:gd name="T50" fmla="*/ 221 w 264"/>
                  <a:gd name="T51" fmla="*/ 26 h 140"/>
                  <a:gd name="T52" fmla="*/ 211 w 264"/>
                  <a:gd name="T53" fmla="*/ 46 h 140"/>
                  <a:gd name="T54" fmla="*/ 200 w 264"/>
                  <a:gd name="T55" fmla="*/ 63 h 140"/>
                  <a:gd name="T56" fmla="*/ 189 w 264"/>
                  <a:gd name="T57" fmla="*/ 78 h 140"/>
                  <a:gd name="T58" fmla="*/ 179 w 264"/>
                  <a:gd name="T59" fmla="*/ 88 h 140"/>
                  <a:gd name="T60" fmla="*/ 167 w 264"/>
                  <a:gd name="T61" fmla="*/ 98 h 140"/>
                  <a:gd name="T62" fmla="*/ 163 w 264"/>
                  <a:gd name="T63" fmla="*/ 100 h 140"/>
                  <a:gd name="T64" fmla="*/ 157 w 264"/>
                  <a:gd name="T65" fmla="*/ 102 h 140"/>
                  <a:gd name="T66" fmla="*/ 153 w 264"/>
                  <a:gd name="T67" fmla="*/ 104 h 140"/>
                  <a:gd name="T68" fmla="*/ 148 w 264"/>
                  <a:gd name="T69" fmla="*/ 104 h 140"/>
                  <a:gd name="T70" fmla="*/ 143 w 264"/>
                  <a:gd name="T71" fmla="*/ 106 h 140"/>
                  <a:gd name="T72" fmla="*/ 137 w 264"/>
                  <a:gd name="T73" fmla="*/ 104 h 140"/>
                  <a:gd name="T74" fmla="*/ 132 w 264"/>
                  <a:gd name="T75" fmla="*/ 104 h 140"/>
                  <a:gd name="T76" fmla="*/ 127 w 264"/>
                  <a:gd name="T77" fmla="*/ 102 h 140"/>
                  <a:gd name="T78" fmla="*/ 120 w 264"/>
                  <a:gd name="T79" fmla="*/ 99 h 140"/>
                  <a:gd name="T80" fmla="*/ 113 w 264"/>
                  <a:gd name="T81" fmla="*/ 96 h 140"/>
                  <a:gd name="T82" fmla="*/ 107 w 264"/>
                  <a:gd name="T83" fmla="*/ 91 h 140"/>
                  <a:gd name="T84" fmla="*/ 100 w 264"/>
                  <a:gd name="T85" fmla="*/ 86 h 140"/>
                  <a:gd name="T86" fmla="*/ 83 w 264"/>
                  <a:gd name="T87" fmla="*/ 71 h 140"/>
                  <a:gd name="T88" fmla="*/ 67 w 264"/>
                  <a:gd name="T89" fmla="*/ 52 h 140"/>
                  <a:gd name="T90" fmla="*/ 49 w 264"/>
                  <a:gd name="T91" fmla="*/ 28 h 140"/>
                  <a:gd name="T92" fmla="*/ 31 w 264"/>
                  <a:gd name="T93" fmla="*/ 0 h 140"/>
                  <a:gd name="T94" fmla="*/ 29 w 264"/>
                  <a:gd name="T95" fmla="*/ 0 h 140"/>
                  <a:gd name="T96" fmla="*/ 31 w 264"/>
                  <a:gd name="T97" fmla="*/ 0 h 140"/>
                  <a:gd name="T98" fmla="*/ 31 w 264"/>
                  <a:gd name="T99" fmla="*/ 0 h 140"/>
                  <a:gd name="T100" fmla="*/ 29 w 264"/>
                  <a:gd name="T101" fmla="*/ 0 h 140"/>
                  <a:gd name="T102" fmla="*/ 1 w 264"/>
                  <a:gd name="T103" fmla="*/ 19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64" h="140">
                    <a:moveTo>
                      <a:pt x="1" y="19"/>
                    </a:moveTo>
                    <a:lnTo>
                      <a:pt x="0" y="19"/>
                    </a:lnTo>
                    <a:lnTo>
                      <a:pt x="20" y="48"/>
                    </a:lnTo>
                    <a:lnTo>
                      <a:pt x="40" y="74"/>
                    </a:lnTo>
                    <a:lnTo>
                      <a:pt x="59" y="95"/>
                    </a:lnTo>
                    <a:lnTo>
                      <a:pt x="76" y="112"/>
                    </a:lnTo>
                    <a:lnTo>
                      <a:pt x="87" y="120"/>
                    </a:lnTo>
                    <a:lnTo>
                      <a:pt x="96" y="126"/>
                    </a:lnTo>
                    <a:lnTo>
                      <a:pt x="105" y="131"/>
                    </a:lnTo>
                    <a:lnTo>
                      <a:pt x="115" y="135"/>
                    </a:lnTo>
                    <a:lnTo>
                      <a:pt x="124" y="138"/>
                    </a:lnTo>
                    <a:lnTo>
                      <a:pt x="133" y="139"/>
                    </a:lnTo>
                    <a:lnTo>
                      <a:pt x="143" y="140"/>
                    </a:lnTo>
                    <a:lnTo>
                      <a:pt x="152" y="139"/>
                    </a:lnTo>
                    <a:lnTo>
                      <a:pt x="161" y="138"/>
                    </a:lnTo>
                    <a:lnTo>
                      <a:pt x="169" y="135"/>
                    </a:lnTo>
                    <a:lnTo>
                      <a:pt x="179" y="131"/>
                    </a:lnTo>
                    <a:lnTo>
                      <a:pt x="187" y="126"/>
                    </a:lnTo>
                    <a:lnTo>
                      <a:pt x="201" y="115"/>
                    </a:lnTo>
                    <a:lnTo>
                      <a:pt x="216" y="100"/>
                    </a:lnTo>
                    <a:lnTo>
                      <a:pt x="229" y="83"/>
                    </a:lnTo>
                    <a:lnTo>
                      <a:pt x="241" y="63"/>
                    </a:lnTo>
                    <a:lnTo>
                      <a:pt x="253" y="40"/>
                    </a:lnTo>
                    <a:lnTo>
                      <a:pt x="264" y="16"/>
                    </a:lnTo>
                    <a:lnTo>
                      <a:pt x="232" y="3"/>
                    </a:lnTo>
                    <a:lnTo>
                      <a:pt x="221" y="26"/>
                    </a:lnTo>
                    <a:lnTo>
                      <a:pt x="211" y="46"/>
                    </a:lnTo>
                    <a:lnTo>
                      <a:pt x="200" y="63"/>
                    </a:lnTo>
                    <a:lnTo>
                      <a:pt x="189" y="78"/>
                    </a:lnTo>
                    <a:lnTo>
                      <a:pt x="179" y="88"/>
                    </a:lnTo>
                    <a:lnTo>
                      <a:pt x="167" y="98"/>
                    </a:lnTo>
                    <a:lnTo>
                      <a:pt x="163" y="100"/>
                    </a:lnTo>
                    <a:lnTo>
                      <a:pt x="157" y="102"/>
                    </a:lnTo>
                    <a:lnTo>
                      <a:pt x="153" y="104"/>
                    </a:lnTo>
                    <a:lnTo>
                      <a:pt x="148" y="104"/>
                    </a:lnTo>
                    <a:lnTo>
                      <a:pt x="143" y="106"/>
                    </a:lnTo>
                    <a:lnTo>
                      <a:pt x="137" y="104"/>
                    </a:lnTo>
                    <a:lnTo>
                      <a:pt x="132" y="104"/>
                    </a:lnTo>
                    <a:lnTo>
                      <a:pt x="127" y="102"/>
                    </a:lnTo>
                    <a:lnTo>
                      <a:pt x="120" y="99"/>
                    </a:lnTo>
                    <a:lnTo>
                      <a:pt x="113" y="96"/>
                    </a:lnTo>
                    <a:lnTo>
                      <a:pt x="107" y="91"/>
                    </a:lnTo>
                    <a:lnTo>
                      <a:pt x="100" y="86"/>
                    </a:lnTo>
                    <a:lnTo>
                      <a:pt x="83" y="71"/>
                    </a:lnTo>
                    <a:lnTo>
                      <a:pt x="67" y="52"/>
                    </a:lnTo>
                    <a:lnTo>
                      <a:pt x="49" y="28"/>
                    </a:lnTo>
                    <a:lnTo>
                      <a:pt x="31" y="0"/>
                    </a:lnTo>
                    <a:lnTo>
                      <a:pt x="29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29" y="0"/>
                    </a:lnTo>
                    <a:lnTo>
                      <a:pt x="1" y="1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61" name="Freeform 433"/>
              <p:cNvSpPr>
                <a:spLocks/>
              </p:cNvSpPr>
              <p:nvPr/>
            </p:nvSpPr>
            <p:spPr bwMode="auto">
              <a:xfrm>
                <a:off x="2324" y="3252"/>
                <a:ext cx="72" cy="35"/>
              </a:xfrm>
              <a:custGeom>
                <a:avLst/>
                <a:gdLst>
                  <a:gd name="T0" fmla="*/ 31 w 289"/>
                  <a:gd name="T1" fmla="*/ 139 h 140"/>
                  <a:gd name="T2" fmla="*/ 31 w 289"/>
                  <a:gd name="T3" fmla="*/ 139 h 140"/>
                  <a:gd name="T4" fmla="*/ 47 w 289"/>
                  <a:gd name="T5" fmla="*/ 109 h 140"/>
                  <a:gd name="T6" fmla="*/ 63 w 289"/>
                  <a:gd name="T7" fmla="*/ 87 h 140"/>
                  <a:gd name="T8" fmla="*/ 70 w 289"/>
                  <a:gd name="T9" fmla="*/ 76 h 140"/>
                  <a:gd name="T10" fmla="*/ 78 w 289"/>
                  <a:gd name="T11" fmla="*/ 68 h 140"/>
                  <a:gd name="T12" fmla="*/ 84 w 289"/>
                  <a:gd name="T13" fmla="*/ 60 h 140"/>
                  <a:gd name="T14" fmla="*/ 92 w 289"/>
                  <a:gd name="T15" fmla="*/ 53 h 140"/>
                  <a:gd name="T16" fmla="*/ 99 w 289"/>
                  <a:gd name="T17" fmla="*/ 48 h 140"/>
                  <a:gd name="T18" fmla="*/ 106 w 289"/>
                  <a:gd name="T19" fmla="*/ 44 h 140"/>
                  <a:gd name="T20" fmla="*/ 112 w 289"/>
                  <a:gd name="T21" fmla="*/ 40 h 140"/>
                  <a:gd name="T22" fmla="*/ 119 w 289"/>
                  <a:gd name="T23" fmla="*/ 37 h 140"/>
                  <a:gd name="T24" fmla="*/ 126 w 289"/>
                  <a:gd name="T25" fmla="*/ 36 h 140"/>
                  <a:gd name="T26" fmla="*/ 131 w 289"/>
                  <a:gd name="T27" fmla="*/ 35 h 140"/>
                  <a:gd name="T28" fmla="*/ 138 w 289"/>
                  <a:gd name="T29" fmla="*/ 35 h 140"/>
                  <a:gd name="T30" fmla="*/ 144 w 289"/>
                  <a:gd name="T31" fmla="*/ 35 h 140"/>
                  <a:gd name="T32" fmla="*/ 150 w 289"/>
                  <a:gd name="T33" fmla="*/ 36 h 140"/>
                  <a:gd name="T34" fmla="*/ 156 w 289"/>
                  <a:gd name="T35" fmla="*/ 37 h 140"/>
                  <a:gd name="T36" fmla="*/ 163 w 289"/>
                  <a:gd name="T37" fmla="*/ 40 h 140"/>
                  <a:gd name="T38" fmla="*/ 169 w 289"/>
                  <a:gd name="T39" fmla="*/ 43 h 140"/>
                  <a:gd name="T40" fmla="*/ 184 w 289"/>
                  <a:gd name="T41" fmla="*/ 52 h 140"/>
                  <a:gd name="T42" fmla="*/ 199 w 289"/>
                  <a:gd name="T43" fmla="*/ 64 h 140"/>
                  <a:gd name="T44" fmla="*/ 213 w 289"/>
                  <a:gd name="T45" fmla="*/ 79 h 140"/>
                  <a:gd name="T46" fmla="*/ 229 w 289"/>
                  <a:gd name="T47" fmla="*/ 96 h 140"/>
                  <a:gd name="T48" fmla="*/ 245 w 289"/>
                  <a:gd name="T49" fmla="*/ 117 h 140"/>
                  <a:gd name="T50" fmla="*/ 261 w 289"/>
                  <a:gd name="T51" fmla="*/ 140 h 140"/>
                  <a:gd name="T52" fmla="*/ 289 w 289"/>
                  <a:gd name="T53" fmla="*/ 121 h 140"/>
                  <a:gd name="T54" fmla="*/ 273 w 289"/>
                  <a:gd name="T55" fmla="*/ 96 h 140"/>
                  <a:gd name="T56" fmla="*/ 256 w 289"/>
                  <a:gd name="T57" fmla="*/ 75 h 140"/>
                  <a:gd name="T58" fmla="*/ 239 w 289"/>
                  <a:gd name="T59" fmla="*/ 55 h 140"/>
                  <a:gd name="T60" fmla="*/ 221 w 289"/>
                  <a:gd name="T61" fmla="*/ 39 h 140"/>
                  <a:gd name="T62" fmla="*/ 204 w 289"/>
                  <a:gd name="T63" fmla="*/ 24 h 140"/>
                  <a:gd name="T64" fmla="*/ 187 w 289"/>
                  <a:gd name="T65" fmla="*/ 13 h 140"/>
                  <a:gd name="T66" fmla="*/ 176 w 289"/>
                  <a:gd name="T67" fmla="*/ 8 h 140"/>
                  <a:gd name="T68" fmla="*/ 167 w 289"/>
                  <a:gd name="T69" fmla="*/ 4 h 140"/>
                  <a:gd name="T70" fmla="*/ 158 w 289"/>
                  <a:gd name="T71" fmla="*/ 1 h 140"/>
                  <a:gd name="T72" fmla="*/ 147 w 289"/>
                  <a:gd name="T73" fmla="*/ 0 h 140"/>
                  <a:gd name="T74" fmla="*/ 138 w 289"/>
                  <a:gd name="T75" fmla="*/ 0 h 140"/>
                  <a:gd name="T76" fmla="*/ 127 w 289"/>
                  <a:gd name="T77" fmla="*/ 0 h 140"/>
                  <a:gd name="T78" fmla="*/ 118 w 289"/>
                  <a:gd name="T79" fmla="*/ 3 h 140"/>
                  <a:gd name="T80" fmla="*/ 107 w 289"/>
                  <a:gd name="T81" fmla="*/ 5 h 140"/>
                  <a:gd name="T82" fmla="*/ 98 w 289"/>
                  <a:gd name="T83" fmla="*/ 9 h 140"/>
                  <a:gd name="T84" fmla="*/ 88 w 289"/>
                  <a:gd name="T85" fmla="*/ 13 h 140"/>
                  <a:gd name="T86" fmla="*/ 79 w 289"/>
                  <a:gd name="T87" fmla="*/ 20 h 140"/>
                  <a:gd name="T88" fmla="*/ 70 w 289"/>
                  <a:gd name="T89" fmla="*/ 27 h 140"/>
                  <a:gd name="T90" fmla="*/ 60 w 289"/>
                  <a:gd name="T91" fmla="*/ 36 h 140"/>
                  <a:gd name="T92" fmla="*/ 51 w 289"/>
                  <a:gd name="T93" fmla="*/ 44 h 140"/>
                  <a:gd name="T94" fmla="*/ 43 w 289"/>
                  <a:gd name="T95" fmla="*/ 55 h 140"/>
                  <a:gd name="T96" fmla="*/ 34 w 289"/>
                  <a:gd name="T97" fmla="*/ 67 h 140"/>
                  <a:gd name="T98" fmla="*/ 16 w 289"/>
                  <a:gd name="T99" fmla="*/ 92 h 140"/>
                  <a:gd name="T100" fmla="*/ 0 w 289"/>
                  <a:gd name="T101" fmla="*/ 123 h 140"/>
                  <a:gd name="T102" fmla="*/ 0 w 289"/>
                  <a:gd name="T103" fmla="*/ 121 h 140"/>
                  <a:gd name="T104" fmla="*/ 31 w 289"/>
                  <a:gd name="T105" fmla="*/ 139 h 140"/>
                  <a:gd name="T106" fmla="*/ 31 w 289"/>
                  <a:gd name="T107" fmla="*/ 139 h 140"/>
                  <a:gd name="T108" fmla="*/ 31 w 289"/>
                  <a:gd name="T109" fmla="*/ 139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89" h="140">
                    <a:moveTo>
                      <a:pt x="31" y="139"/>
                    </a:moveTo>
                    <a:lnTo>
                      <a:pt x="31" y="139"/>
                    </a:lnTo>
                    <a:lnTo>
                      <a:pt x="47" y="109"/>
                    </a:lnTo>
                    <a:lnTo>
                      <a:pt x="63" y="87"/>
                    </a:lnTo>
                    <a:lnTo>
                      <a:pt x="70" y="76"/>
                    </a:lnTo>
                    <a:lnTo>
                      <a:pt x="78" y="68"/>
                    </a:lnTo>
                    <a:lnTo>
                      <a:pt x="84" y="60"/>
                    </a:lnTo>
                    <a:lnTo>
                      <a:pt x="92" y="53"/>
                    </a:lnTo>
                    <a:lnTo>
                      <a:pt x="99" y="48"/>
                    </a:lnTo>
                    <a:lnTo>
                      <a:pt x="106" y="44"/>
                    </a:lnTo>
                    <a:lnTo>
                      <a:pt x="112" y="40"/>
                    </a:lnTo>
                    <a:lnTo>
                      <a:pt x="119" y="37"/>
                    </a:lnTo>
                    <a:lnTo>
                      <a:pt x="126" y="36"/>
                    </a:lnTo>
                    <a:lnTo>
                      <a:pt x="131" y="35"/>
                    </a:lnTo>
                    <a:lnTo>
                      <a:pt x="138" y="35"/>
                    </a:lnTo>
                    <a:lnTo>
                      <a:pt x="144" y="35"/>
                    </a:lnTo>
                    <a:lnTo>
                      <a:pt x="150" y="36"/>
                    </a:lnTo>
                    <a:lnTo>
                      <a:pt x="156" y="37"/>
                    </a:lnTo>
                    <a:lnTo>
                      <a:pt x="163" y="40"/>
                    </a:lnTo>
                    <a:lnTo>
                      <a:pt x="169" y="43"/>
                    </a:lnTo>
                    <a:lnTo>
                      <a:pt x="184" y="52"/>
                    </a:lnTo>
                    <a:lnTo>
                      <a:pt x="199" y="64"/>
                    </a:lnTo>
                    <a:lnTo>
                      <a:pt x="213" y="79"/>
                    </a:lnTo>
                    <a:lnTo>
                      <a:pt x="229" y="96"/>
                    </a:lnTo>
                    <a:lnTo>
                      <a:pt x="245" y="117"/>
                    </a:lnTo>
                    <a:lnTo>
                      <a:pt x="261" y="140"/>
                    </a:lnTo>
                    <a:lnTo>
                      <a:pt x="289" y="121"/>
                    </a:lnTo>
                    <a:lnTo>
                      <a:pt x="273" y="96"/>
                    </a:lnTo>
                    <a:lnTo>
                      <a:pt x="256" y="75"/>
                    </a:lnTo>
                    <a:lnTo>
                      <a:pt x="239" y="55"/>
                    </a:lnTo>
                    <a:lnTo>
                      <a:pt x="221" y="39"/>
                    </a:lnTo>
                    <a:lnTo>
                      <a:pt x="204" y="24"/>
                    </a:lnTo>
                    <a:lnTo>
                      <a:pt x="187" y="13"/>
                    </a:lnTo>
                    <a:lnTo>
                      <a:pt x="176" y="8"/>
                    </a:lnTo>
                    <a:lnTo>
                      <a:pt x="167" y="4"/>
                    </a:lnTo>
                    <a:lnTo>
                      <a:pt x="158" y="1"/>
                    </a:lnTo>
                    <a:lnTo>
                      <a:pt x="147" y="0"/>
                    </a:lnTo>
                    <a:lnTo>
                      <a:pt x="138" y="0"/>
                    </a:lnTo>
                    <a:lnTo>
                      <a:pt x="127" y="0"/>
                    </a:lnTo>
                    <a:lnTo>
                      <a:pt x="118" y="3"/>
                    </a:lnTo>
                    <a:lnTo>
                      <a:pt x="107" y="5"/>
                    </a:lnTo>
                    <a:lnTo>
                      <a:pt x="98" y="9"/>
                    </a:lnTo>
                    <a:lnTo>
                      <a:pt x="88" y="13"/>
                    </a:lnTo>
                    <a:lnTo>
                      <a:pt x="79" y="20"/>
                    </a:lnTo>
                    <a:lnTo>
                      <a:pt x="70" y="27"/>
                    </a:lnTo>
                    <a:lnTo>
                      <a:pt x="60" y="36"/>
                    </a:lnTo>
                    <a:lnTo>
                      <a:pt x="51" y="44"/>
                    </a:lnTo>
                    <a:lnTo>
                      <a:pt x="43" y="55"/>
                    </a:lnTo>
                    <a:lnTo>
                      <a:pt x="34" y="67"/>
                    </a:lnTo>
                    <a:lnTo>
                      <a:pt x="16" y="92"/>
                    </a:lnTo>
                    <a:lnTo>
                      <a:pt x="0" y="123"/>
                    </a:lnTo>
                    <a:lnTo>
                      <a:pt x="0" y="121"/>
                    </a:lnTo>
                    <a:lnTo>
                      <a:pt x="31" y="139"/>
                    </a:lnTo>
                    <a:lnTo>
                      <a:pt x="31" y="139"/>
                    </a:lnTo>
                    <a:lnTo>
                      <a:pt x="31" y="13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62" name="Freeform 434"/>
              <p:cNvSpPr>
                <a:spLocks/>
              </p:cNvSpPr>
              <p:nvPr/>
            </p:nvSpPr>
            <p:spPr bwMode="auto">
              <a:xfrm>
                <a:off x="2264" y="3281"/>
                <a:ext cx="67" cy="35"/>
              </a:xfrm>
              <a:custGeom>
                <a:avLst/>
                <a:gdLst>
                  <a:gd name="T0" fmla="*/ 16 w 270"/>
                  <a:gd name="T1" fmla="*/ 35 h 143"/>
                  <a:gd name="T2" fmla="*/ 0 w 270"/>
                  <a:gd name="T3" fmla="*/ 26 h 143"/>
                  <a:gd name="T4" fmla="*/ 16 w 270"/>
                  <a:gd name="T5" fmla="*/ 52 h 143"/>
                  <a:gd name="T6" fmla="*/ 32 w 270"/>
                  <a:gd name="T7" fmla="*/ 75 h 143"/>
                  <a:gd name="T8" fmla="*/ 48 w 270"/>
                  <a:gd name="T9" fmla="*/ 95 h 143"/>
                  <a:gd name="T10" fmla="*/ 64 w 270"/>
                  <a:gd name="T11" fmla="*/ 111 h 143"/>
                  <a:gd name="T12" fmla="*/ 71 w 270"/>
                  <a:gd name="T13" fmla="*/ 119 h 143"/>
                  <a:gd name="T14" fmla="*/ 81 w 270"/>
                  <a:gd name="T15" fmla="*/ 124 h 143"/>
                  <a:gd name="T16" fmla="*/ 89 w 270"/>
                  <a:gd name="T17" fmla="*/ 130 h 143"/>
                  <a:gd name="T18" fmla="*/ 98 w 270"/>
                  <a:gd name="T19" fmla="*/ 135 h 143"/>
                  <a:gd name="T20" fmla="*/ 107 w 270"/>
                  <a:gd name="T21" fmla="*/ 138 h 143"/>
                  <a:gd name="T22" fmla="*/ 117 w 270"/>
                  <a:gd name="T23" fmla="*/ 140 h 143"/>
                  <a:gd name="T24" fmla="*/ 126 w 270"/>
                  <a:gd name="T25" fmla="*/ 143 h 143"/>
                  <a:gd name="T26" fmla="*/ 135 w 270"/>
                  <a:gd name="T27" fmla="*/ 143 h 143"/>
                  <a:gd name="T28" fmla="*/ 145 w 270"/>
                  <a:gd name="T29" fmla="*/ 143 h 143"/>
                  <a:gd name="T30" fmla="*/ 154 w 270"/>
                  <a:gd name="T31" fmla="*/ 140 h 143"/>
                  <a:gd name="T32" fmla="*/ 163 w 270"/>
                  <a:gd name="T33" fmla="*/ 138 h 143"/>
                  <a:gd name="T34" fmla="*/ 171 w 270"/>
                  <a:gd name="T35" fmla="*/ 135 h 143"/>
                  <a:gd name="T36" fmla="*/ 181 w 270"/>
                  <a:gd name="T37" fmla="*/ 130 h 143"/>
                  <a:gd name="T38" fmla="*/ 190 w 270"/>
                  <a:gd name="T39" fmla="*/ 124 h 143"/>
                  <a:gd name="T40" fmla="*/ 198 w 270"/>
                  <a:gd name="T41" fmla="*/ 119 h 143"/>
                  <a:gd name="T42" fmla="*/ 207 w 270"/>
                  <a:gd name="T43" fmla="*/ 111 h 143"/>
                  <a:gd name="T44" fmla="*/ 223 w 270"/>
                  <a:gd name="T45" fmla="*/ 95 h 143"/>
                  <a:gd name="T46" fmla="*/ 238 w 270"/>
                  <a:gd name="T47" fmla="*/ 75 h 143"/>
                  <a:gd name="T48" fmla="*/ 254 w 270"/>
                  <a:gd name="T49" fmla="*/ 52 h 143"/>
                  <a:gd name="T50" fmla="*/ 270 w 270"/>
                  <a:gd name="T51" fmla="*/ 26 h 143"/>
                  <a:gd name="T52" fmla="*/ 239 w 270"/>
                  <a:gd name="T53" fmla="*/ 8 h 143"/>
                  <a:gd name="T54" fmla="*/ 225 w 270"/>
                  <a:gd name="T55" fmla="*/ 34 h 143"/>
                  <a:gd name="T56" fmla="*/ 211 w 270"/>
                  <a:gd name="T57" fmla="*/ 54 h 143"/>
                  <a:gd name="T58" fmla="*/ 197 w 270"/>
                  <a:gd name="T59" fmla="*/ 72 h 143"/>
                  <a:gd name="T60" fmla="*/ 183 w 270"/>
                  <a:gd name="T61" fmla="*/ 86 h 143"/>
                  <a:gd name="T62" fmla="*/ 177 w 270"/>
                  <a:gd name="T63" fmla="*/ 91 h 143"/>
                  <a:gd name="T64" fmla="*/ 170 w 270"/>
                  <a:gd name="T65" fmla="*/ 96 h 143"/>
                  <a:gd name="T66" fmla="*/ 163 w 270"/>
                  <a:gd name="T67" fmla="*/ 100 h 143"/>
                  <a:gd name="T68" fmla="*/ 158 w 270"/>
                  <a:gd name="T69" fmla="*/ 103 h 143"/>
                  <a:gd name="T70" fmla="*/ 151 w 270"/>
                  <a:gd name="T71" fmla="*/ 106 h 143"/>
                  <a:gd name="T72" fmla="*/ 146 w 270"/>
                  <a:gd name="T73" fmla="*/ 107 h 143"/>
                  <a:gd name="T74" fmla="*/ 141 w 270"/>
                  <a:gd name="T75" fmla="*/ 108 h 143"/>
                  <a:gd name="T76" fmla="*/ 135 w 270"/>
                  <a:gd name="T77" fmla="*/ 108 h 143"/>
                  <a:gd name="T78" fmla="*/ 129 w 270"/>
                  <a:gd name="T79" fmla="*/ 108 h 143"/>
                  <a:gd name="T80" fmla="*/ 123 w 270"/>
                  <a:gd name="T81" fmla="*/ 107 h 143"/>
                  <a:gd name="T82" fmla="*/ 118 w 270"/>
                  <a:gd name="T83" fmla="*/ 106 h 143"/>
                  <a:gd name="T84" fmla="*/ 113 w 270"/>
                  <a:gd name="T85" fmla="*/ 103 h 143"/>
                  <a:gd name="T86" fmla="*/ 106 w 270"/>
                  <a:gd name="T87" fmla="*/ 100 h 143"/>
                  <a:gd name="T88" fmla="*/ 99 w 270"/>
                  <a:gd name="T89" fmla="*/ 96 h 143"/>
                  <a:gd name="T90" fmla="*/ 93 w 270"/>
                  <a:gd name="T91" fmla="*/ 91 h 143"/>
                  <a:gd name="T92" fmla="*/ 87 w 270"/>
                  <a:gd name="T93" fmla="*/ 86 h 143"/>
                  <a:gd name="T94" fmla="*/ 73 w 270"/>
                  <a:gd name="T95" fmla="*/ 72 h 143"/>
                  <a:gd name="T96" fmla="*/ 60 w 270"/>
                  <a:gd name="T97" fmla="*/ 55 h 143"/>
                  <a:gd name="T98" fmla="*/ 45 w 270"/>
                  <a:gd name="T99" fmla="*/ 34 h 143"/>
                  <a:gd name="T100" fmla="*/ 30 w 270"/>
                  <a:gd name="T101" fmla="*/ 8 h 143"/>
                  <a:gd name="T102" fmla="*/ 16 w 270"/>
                  <a:gd name="T103" fmla="*/ 0 h 143"/>
                  <a:gd name="T104" fmla="*/ 30 w 270"/>
                  <a:gd name="T105" fmla="*/ 8 h 143"/>
                  <a:gd name="T106" fmla="*/ 25 w 270"/>
                  <a:gd name="T107" fmla="*/ 0 h 143"/>
                  <a:gd name="T108" fmla="*/ 16 w 270"/>
                  <a:gd name="T109" fmla="*/ 0 h 143"/>
                  <a:gd name="T110" fmla="*/ 16 w 270"/>
                  <a:gd name="T111" fmla="*/ 35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70" h="143">
                    <a:moveTo>
                      <a:pt x="16" y="35"/>
                    </a:moveTo>
                    <a:lnTo>
                      <a:pt x="0" y="26"/>
                    </a:lnTo>
                    <a:lnTo>
                      <a:pt x="16" y="52"/>
                    </a:lnTo>
                    <a:lnTo>
                      <a:pt x="32" y="75"/>
                    </a:lnTo>
                    <a:lnTo>
                      <a:pt x="48" y="95"/>
                    </a:lnTo>
                    <a:lnTo>
                      <a:pt x="64" y="111"/>
                    </a:lnTo>
                    <a:lnTo>
                      <a:pt x="71" y="119"/>
                    </a:lnTo>
                    <a:lnTo>
                      <a:pt x="81" y="124"/>
                    </a:lnTo>
                    <a:lnTo>
                      <a:pt x="89" y="130"/>
                    </a:lnTo>
                    <a:lnTo>
                      <a:pt x="98" y="135"/>
                    </a:lnTo>
                    <a:lnTo>
                      <a:pt x="107" y="138"/>
                    </a:lnTo>
                    <a:lnTo>
                      <a:pt x="117" y="140"/>
                    </a:lnTo>
                    <a:lnTo>
                      <a:pt x="126" y="143"/>
                    </a:lnTo>
                    <a:lnTo>
                      <a:pt x="135" y="143"/>
                    </a:lnTo>
                    <a:lnTo>
                      <a:pt x="145" y="143"/>
                    </a:lnTo>
                    <a:lnTo>
                      <a:pt x="154" y="140"/>
                    </a:lnTo>
                    <a:lnTo>
                      <a:pt x="163" y="138"/>
                    </a:lnTo>
                    <a:lnTo>
                      <a:pt x="171" y="135"/>
                    </a:lnTo>
                    <a:lnTo>
                      <a:pt x="181" y="130"/>
                    </a:lnTo>
                    <a:lnTo>
                      <a:pt x="190" y="124"/>
                    </a:lnTo>
                    <a:lnTo>
                      <a:pt x="198" y="119"/>
                    </a:lnTo>
                    <a:lnTo>
                      <a:pt x="207" y="111"/>
                    </a:lnTo>
                    <a:lnTo>
                      <a:pt x="223" y="95"/>
                    </a:lnTo>
                    <a:lnTo>
                      <a:pt x="238" y="75"/>
                    </a:lnTo>
                    <a:lnTo>
                      <a:pt x="254" y="52"/>
                    </a:lnTo>
                    <a:lnTo>
                      <a:pt x="270" y="26"/>
                    </a:lnTo>
                    <a:lnTo>
                      <a:pt x="239" y="8"/>
                    </a:lnTo>
                    <a:lnTo>
                      <a:pt x="225" y="34"/>
                    </a:lnTo>
                    <a:lnTo>
                      <a:pt x="211" y="54"/>
                    </a:lnTo>
                    <a:lnTo>
                      <a:pt x="197" y="72"/>
                    </a:lnTo>
                    <a:lnTo>
                      <a:pt x="183" y="86"/>
                    </a:lnTo>
                    <a:lnTo>
                      <a:pt x="177" y="91"/>
                    </a:lnTo>
                    <a:lnTo>
                      <a:pt x="170" y="96"/>
                    </a:lnTo>
                    <a:lnTo>
                      <a:pt x="163" y="100"/>
                    </a:lnTo>
                    <a:lnTo>
                      <a:pt x="158" y="103"/>
                    </a:lnTo>
                    <a:lnTo>
                      <a:pt x="151" y="106"/>
                    </a:lnTo>
                    <a:lnTo>
                      <a:pt x="146" y="107"/>
                    </a:lnTo>
                    <a:lnTo>
                      <a:pt x="141" y="108"/>
                    </a:lnTo>
                    <a:lnTo>
                      <a:pt x="135" y="108"/>
                    </a:lnTo>
                    <a:lnTo>
                      <a:pt x="129" y="108"/>
                    </a:lnTo>
                    <a:lnTo>
                      <a:pt x="123" y="107"/>
                    </a:lnTo>
                    <a:lnTo>
                      <a:pt x="118" y="106"/>
                    </a:lnTo>
                    <a:lnTo>
                      <a:pt x="113" y="103"/>
                    </a:lnTo>
                    <a:lnTo>
                      <a:pt x="106" y="100"/>
                    </a:lnTo>
                    <a:lnTo>
                      <a:pt x="99" y="96"/>
                    </a:lnTo>
                    <a:lnTo>
                      <a:pt x="93" y="91"/>
                    </a:lnTo>
                    <a:lnTo>
                      <a:pt x="87" y="86"/>
                    </a:lnTo>
                    <a:lnTo>
                      <a:pt x="73" y="72"/>
                    </a:lnTo>
                    <a:lnTo>
                      <a:pt x="60" y="55"/>
                    </a:lnTo>
                    <a:lnTo>
                      <a:pt x="45" y="34"/>
                    </a:lnTo>
                    <a:lnTo>
                      <a:pt x="30" y="8"/>
                    </a:lnTo>
                    <a:lnTo>
                      <a:pt x="16" y="0"/>
                    </a:lnTo>
                    <a:lnTo>
                      <a:pt x="30" y="8"/>
                    </a:lnTo>
                    <a:lnTo>
                      <a:pt x="25" y="0"/>
                    </a:lnTo>
                    <a:lnTo>
                      <a:pt x="16" y="0"/>
                    </a:lnTo>
                    <a:lnTo>
                      <a:pt x="16" y="35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63" name="Rectangle 435"/>
              <p:cNvSpPr>
                <a:spLocks noChangeArrowheads="1"/>
              </p:cNvSpPr>
              <p:nvPr/>
            </p:nvSpPr>
            <p:spPr bwMode="auto">
              <a:xfrm>
                <a:off x="2201" y="3281"/>
                <a:ext cx="67" cy="8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64" name="Freeform 436"/>
              <p:cNvSpPr>
                <a:spLocks/>
              </p:cNvSpPr>
              <p:nvPr/>
            </p:nvSpPr>
            <p:spPr bwMode="auto">
              <a:xfrm>
                <a:off x="2191" y="3281"/>
                <a:ext cx="40" cy="30"/>
              </a:xfrm>
              <a:custGeom>
                <a:avLst/>
                <a:gdLst>
                  <a:gd name="T0" fmla="*/ 0 w 157"/>
                  <a:gd name="T1" fmla="*/ 0 h 119"/>
                  <a:gd name="T2" fmla="*/ 0 w 157"/>
                  <a:gd name="T3" fmla="*/ 29 h 119"/>
                  <a:gd name="T4" fmla="*/ 137 w 157"/>
                  <a:gd name="T5" fmla="*/ 119 h 119"/>
                  <a:gd name="T6" fmla="*/ 157 w 157"/>
                  <a:gd name="T7" fmla="*/ 89 h 119"/>
                  <a:gd name="T8" fmla="*/ 18 w 157"/>
                  <a:gd name="T9" fmla="*/ 0 h 119"/>
                  <a:gd name="T10" fmla="*/ 18 w 157"/>
                  <a:gd name="T11" fmla="*/ 29 h 119"/>
                  <a:gd name="T12" fmla="*/ 0 w 157"/>
                  <a:gd name="T13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" h="119">
                    <a:moveTo>
                      <a:pt x="0" y="0"/>
                    </a:moveTo>
                    <a:lnTo>
                      <a:pt x="0" y="29"/>
                    </a:lnTo>
                    <a:lnTo>
                      <a:pt x="137" y="119"/>
                    </a:lnTo>
                    <a:lnTo>
                      <a:pt x="157" y="89"/>
                    </a:lnTo>
                    <a:lnTo>
                      <a:pt x="18" y="0"/>
                    </a:lnTo>
                    <a:lnTo>
                      <a:pt x="18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65" name="Freeform 437"/>
              <p:cNvSpPr>
                <a:spLocks/>
              </p:cNvSpPr>
              <p:nvPr/>
            </p:nvSpPr>
            <p:spPr bwMode="auto">
              <a:xfrm>
                <a:off x="2186" y="3281"/>
                <a:ext cx="5" cy="8"/>
              </a:xfrm>
              <a:custGeom>
                <a:avLst/>
                <a:gdLst>
                  <a:gd name="T0" fmla="*/ 23 w 23"/>
                  <a:gd name="T1" fmla="*/ 0 h 29"/>
                  <a:gd name="T2" fmla="*/ 0 w 23"/>
                  <a:gd name="T3" fmla="*/ 15 h 29"/>
                  <a:gd name="T4" fmla="*/ 23 w 23"/>
                  <a:gd name="T5" fmla="*/ 29 h 29"/>
                  <a:gd name="T6" fmla="*/ 23 w 2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" h="29">
                    <a:moveTo>
                      <a:pt x="23" y="0"/>
                    </a:moveTo>
                    <a:lnTo>
                      <a:pt x="0" y="15"/>
                    </a:lnTo>
                    <a:lnTo>
                      <a:pt x="23" y="29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66" name="Freeform 438"/>
              <p:cNvSpPr>
                <a:spLocks/>
              </p:cNvSpPr>
              <p:nvPr/>
            </p:nvSpPr>
            <p:spPr bwMode="auto">
              <a:xfrm>
                <a:off x="2191" y="3259"/>
                <a:ext cx="40" cy="30"/>
              </a:xfrm>
              <a:custGeom>
                <a:avLst/>
                <a:gdLst>
                  <a:gd name="T0" fmla="*/ 146 w 157"/>
                  <a:gd name="T1" fmla="*/ 14 h 118"/>
                  <a:gd name="T2" fmla="*/ 137 w 157"/>
                  <a:gd name="T3" fmla="*/ 0 h 118"/>
                  <a:gd name="T4" fmla="*/ 0 w 157"/>
                  <a:gd name="T5" fmla="*/ 89 h 118"/>
                  <a:gd name="T6" fmla="*/ 18 w 157"/>
                  <a:gd name="T7" fmla="*/ 118 h 118"/>
                  <a:gd name="T8" fmla="*/ 157 w 157"/>
                  <a:gd name="T9" fmla="*/ 29 h 118"/>
                  <a:gd name="T10" fmla="*/ 146 w 157"/>
                  <a:gd name="T11" fmla="*/ 1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7" h="118">
                    <a:moveTo>
                      <a:pt x="146" y="14"/>
                    </a:moveTo>
                    <a:lnTo>
                      <a:pt x="137" y="0"/>
                    </a:lnTo>
                    <a:lnTo>
                      <a:pt x="0" y="89"/>
                    </a:lnTo>
                    <a:lnTo>
                      <a:pt x="18" y="118"/>
                    </a:lnTo>
                    <a:lnTo>
                      <a:pt x="157" y="29"/>
                    </a:lnTo>
                    <a:lnTo>
                      <a:pt x="146" y="1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67" name="Freeform 439"/>
              <p:cNvSpPr>
                <a:spLocks/>
              </p:cNvSpPr>
              <p:nvPr/>
            </p:nvSpPr>
            <p:spPr bwMode="auto">
              <a:xfrm>
                <a:off x="2619" y="3327"/>
                <a:ext cx="68" cy="35"/>
              </a:xfrm>
              <a:custGeom>
                <a:avLst/>
                <a:gdLst>
                  <a:gd name="T0" fmla="*/ 0 w 271"/>
                  <a:gd name="T1" fmla="*/ 17 h 139"/>
                  <a:gd name="T2" fmla="*/ 0 w 271"/>
                  <a:gd name="T3" fmla="*/ 19 h 139"/>
                  <a:gd name="T4" fmla="*/ 19 w 271"/>
                  <a:gd name="T5" fmla="*/ 45 h 139"/>
                  <a:gd name="T6" fmla="*/ 36 w 271"/>
                  <a:gd name="T7" fmla="*/ 69 h 139"/>
                  <a:gd name="T8" fmla="*/ 53 w 271"/>
                  <a:gd name="T9" fmla="*/ 89 h 139"/>
                  <a:gd name="T10" fmla="*/ 71 w 271"/>
                  <a:gd name="T11" fmla="*/ 107 h 139"/>
                  <a:gd name="T12" fmla="*/ 80 w 271"/>
                  <a:gd name="T13" fmla="*/ 115 h 139"/>
                  <a:gd name="T14" fmla="*/ 88 w 271"/>
                  <a:gd name="T15" fmla="*/ 120 h 139"/>
                  <a:gd name="T16" fmla="*/ 97 w 271"/>
                  <a:gd name="T17" fmla="*/ 127 h 139"/>
                  <a:gd name="T18" fmla="*/ 107 w 271"/>
                  <a:gd name="T19" fmla="*/ 131 h 139"/>
                  <a:gd name="T20" fmla="*/ 116 w 271"/>
                  <a:gd name="T21" fmla="*/ 135 h 139"/>
                  <a:gd name="T22" fmla="*/ 125 w 271"/>
                  <a:gd name="T23" fmla="*/ 137 h 139"/>
                  <a:gd name="T24" fmla="*/ 135 w 271"/>
                  <a:gd name="T25" fmla="*/ 139 h 139"/>
                  <a:gd name="T26" fmla="*/ 144 w 271"/>
                  <a:gd name="T27" fmla="*/ 139 h 139"/>
                  <a:gd name="T28" fmla="*/ 153 w 271"/>
                  <a:gd name="T29" fmla="*/ 139 h 139"/>
                  <a:gd name="T30" fmla="*/ 163 w 271"/>
                  <a:gd name="T31" fmla="*/ 137 h 139"/>
                  <a:gd name="T32" fmla="*/ 172 w 271"/>
                  <a:gd name="T33" fmla="*/ 135 h 139"/>
                  <a:gd name="T34" fmla="*/ 181 w 271"/>
                  <a:gd name="T35" fmla="*/ 131 h 139"/>
                  <a:gd name="T36" fmla="*/ 189 w 271"/>
                  <a:gd name="T37" fmla="*/ 125 h 139"/>
                  <a:gd name="T38" fmla="*/ 199 w 271"/>
                  <a:gd name="T39" fmla="*/ 120 h 139"/>
                  <a:gd name="T40" fmla="*/ 207 w 271"/>
                  <a:gd name="T41" fmla="*/ 113 h 139"/>
                  <a:gd name="T42" fmla="*/ 215 w 271"/>
                  <a:gd name="T43" fmla="*/ 105 h 139"/>
                  <a:gd name="T44" fmla="*/ 229 w 271"/>
                  <a:gd name="T45" fmla="*/ 88 h 139"/>
                  <a:gd name="T46" fmla="*/ 244 w 271"/>
                  <a:gd name="T47" fmla="*/ 68 h 139"/>
                  <a:gd name="T48" fmla="*/ 257 w 271"/>
                  <a:gd name="T49" fmla="*/ 44 h 139"/>
                  <a:gd name="T50" fmla="*/ 271 w 271"/>
                  <a:gd name="T51" fmla="*/ 16 h 139"/>
                  <a:gd name="T52" fmla="*/ 239 w 271"/>
                  <a:gd name="T53" fmla="*/ 3 h 139"/>
                  <a:gd name="T54" fmla="*/ 227 w 271"/>
                  <a:gd name="T55" fmla="*/ 28 h 139"/>
                  <a:gd name="T56" fmla="*/ 215 w 271"/>
                  <a:gd name="T57" fmla="*/ 49 h 139"/>
                  <a:gd name="T58" fmla="*/ 201 w 271"/>
                  <a:gd name="T59" fmla="*/ 67 h 139"/>
                  <a:gd name="T60" fmla="*/ 189 w 271"/>
                  <a:gd name="T61" fmla="*/ 81 h 139"/>
                  <a:gd name="T62" fmla="*/ 184 w 271"/>
                  <a:gd name="T63" fmla="*/ 87 h 139"/>
                  <a:gd name="T64" fmla="*/ 177 w 271"/>
                  <a:gd name="T65" fmla="*/ 92 h 139"/>
                  <a:gd name="T66" fmla="*/ 172 w 271"/>
                  <a:gd name="T67" fmla="*/ 96 h 139"/>
                  <a:gd name="T68" fmla="*/ 165 w 271"/>
                  <a:gd name="T69" fmla="*/ 99 h 139"/>
                  <a:gd name="T70" fmla="*/ 160 w 271"/>
                  <a:gd name="T71" fmla="*/ 101 h 139"/>
                  <a:gd name="T72" fmla="*/ 155 w 271"/>
                  <a:gd name="T73" fmla="*/ 103 h 139"/>
                  <a:gd name="T74" fmla="*/ 149 w 271"/>
                  <a:gd name="T75" fmla="*/ 104 h 139"/>
                  <a:gd name="T76" fmla="*/ 144 w 271"/>
                  <a:gd name="T77" fmla="*/ 104 h 139"/>
                  <a:gd name="T78" fmla="*/ 139 w 271"/>
                  <a:gd name="T79" fmla="*/ 104 h 139"/>
                  <a:gd name="T80" fmla="*/ 133 w 271"/>
                  <a:gd name="T81" fmla="*/ 103 h 139"/>
                  <a:gd name="T82" fmla="*/ 127 w 271"/>
                  <a:gd name="T83" fmla="*/ 101 h 139"/>
                  <a:gd name="T84" fmla="*/ 121 w 271"/>
                  <a:gd name="T85" fmla="*/ 99 h 139"/>
                  <a:gd name="T86" fmla="*/ 115 w 271"/>
                  <a:gd name="T87" fmla="*/ 96 h 139"/>
                  <a:gd name="T88" fmla="*/ 108 w 271"/>
                  <a:gd name="T89" fmla="*/ 92 h 139"/>
                  <a:gd name="T90" fmla="*/ 101 w 271"/>
                  <a:gd name="T91" fmla="*/ 87 h 139"/>
                  <a:gd name="T92" fmla="*/ 93 w 271"/>
                  <a:gd name="T93" fmla="*/ 81 h 139"/>
                  <a:gd name="T94" fmla="*/ 79 w 271"/>
                  <a:gd name="T95" fmla="*/ 67 h 139"/>
                  <a:gd name="T96" fmla="*/ 63 w 271"/>
                  <a:gd name="T97" fmla="*/ 48 h 139"/>
                  <a:gd name="T98" fmla="*/ 47 w 271"/>
                  <a:gd name="T99" fmla="*/ 25 h 139"/>
                  <a:gd name="T100" fmla="*/ 31 w 271"/>
                  <a:gd name="T101" fmla="*/ 0 h 139"/>
                  <a:gd name="T102" fmla="*/ 31 w 271"/>
                  <a:gd name="T103" fmla="*/ 1 h 139"/>
                  <a:gd name="T104" fmla="*/ 0 w 271"/>
                  <a:gd name="T105" fmla="*/ 17 h 139"/>
                  <a:gd name="T106" fmla="*/ 0 w 271"/>
                  <a:gd name="T107" fmla="*/ 17 h 139"/>
                  <a:gd name="T108" fmla="*/ 0 w 271"/>
                  <a:gd name="T109" fmla="*/ 19 h 139"/>
                  <a:gd name="T110" fmla="*/ 0 w 271"/>
                  <a:gd name="T111" fmla="*/ 17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71" h="139">
                    <a:moveTo>
                      <a:pt x="0" y="17"/>
                    </a:moveTo>
                    <a:lnTo>
                      <a:pt x="0" y="19"/>
                    </a:lnTo>
                    <a:lnTo>
                      <a:pt x="19" y="45"/>
                    </a:lnTo>
                    <a:lnTo>
                      <a:pt x="36" y="69"/>
                    </a:lnTo>
                    <a:lnTo>
                      <a:pt x="53" y="89"/>
                    </a:lnTo>
                    <a:lnTo>
                      <a:pt x="71" y="107"/>
                    </a:lnTo>
                    <a:lnTo>
                      <a:pt x="80" y="115"/>
                    </a:lnTo>
                    <a:lnTo>
                      <a:pt x="88" y="120"/>
                    </a:lnTo>
                    <a:lnTo>
                      <a:pt x="97" y="127"/>
                    </a:lnTo>
                    <a:lnTo>
                      <a:pt x="107" y="131"/>
                    </a:lnTo>
                    <a:lnTo>
                      <a:pt x="116" y="135"/>
                    </a:lnTo>
                    <a:lnTo>
                      <a:pt x="125" y="137"/>
                    </a:lnTo>
                    <a:lnTo>
                      <a:pt x="135" y="139"/>
                    </a:lnTo>
                    <a:lnTo>
                      <a:pt x="144" y="139"/>
                    </a:lnTo>
                    <a:lnTo>
                      <a:pt x="153" y="139"/>
                    </a:lnTo>
                    <a:lnTo>
                      <a:pt x="163" y="137"/>
                    </a:lnTo>
                    <a:lnTo>
                      <a:pt x="172" y="135"/>
                    </a:lnTo>
                    <a:lnTo>
                      <a:pt x="181" y="131"/>
                    </a:lnTo>
                    <a:lnTo>
                      <a:pt x="189" y="125"/>
                    </a:lnTo>
                    <a:lnTo>
                      <a:pt x="199" y="120"/>
                    </a:lnTo>
                    <a:lnTo>
                      <a:pt x="207" y="113"/>
                    </a:lnTo>
                    <a:lnTo>
                      <a:pt x="215" y="105"/>
                    </a:lnTo>
                    <a:lnTo>
                      <a:pt x="229" y="88"/>
                    </a:lnTo>
                    <a:lnTo>
                      <a:pt x="244" y="68"/>
                    </a:lnTo>
                    <a:lnTo>
                      <a:pt x="257" y="44"/>
                    </a:lnTo>
                    <a:lnTo>
                      <a:pt x="271" y="16"/>
                    </a:lnTo>
                    <a:lnTo>
                      <a:pt x="239" y="3"/>
                    </a:lnTo>
                    <a:lnTo>
                      <a:pt x="227" y="28"/>
                    </a:lnTo>
                    <a:lnTo>
                      <a:pt x="215" y="49"/>
                    </a:lnTo>
                    <a:lnTo>
                      <a:pt x="201" y="67"/>
                    </a:lnTo>
                    <a:lnTo>
                      <a:pt x="189" y="81"/>
                    </a:lnTo>
                    <a:lnTo>
                      <a:pt x="184" y="87"/>
                    </a:lnTo>
                    <a:lnTo>
                      <a:pt x="177" y="92"/>
                    </a:lnTo>
                    <a:lnTo>
                      <a:pt x="172" y="96"/>
                    </a:lnTo>
                    <a:lnTo>
                      <a:pt x="165" y="99"/>
                    </a:lnTo>
                    <a:lnTo>
                      <a:pt x="160" y="101"/>
                    </a:lnTo>
                    <a:lnTo>
                      <a:pt x="155" y="103"/>
                    </a:lnTo>
                    <a:lnTo>
                      <a:pt x="149" y="104"/>
                    </a:lnTo>
                    <a:lnTo>
                      <a:pt x="144" y="104"/>
                    </a:lnTo>
                    <a:lnTo>
                      <a:pt x="139" y="104"/>
                    </a:lnTo>
                    <a:lnTo>
                      <a:pt x="133" y="103"/>
                    </a:lnTo>
                    <a:lnTo>
                      <a:pt x="127" y="101"/>
                    </a:lnTo>
                    <a:lnTo>
                      <a:pt x="121" y="99"/>
                    </a:lnTo>
                    <a:lnTo>
                      <a:pt x="115" y="96"/>
                    </a:lnTo>
                    <a:lnTo>
                      <a:pt x="108" y="92"/>
                    </a:lnTo>
                    <a:lnTo>
                      <a:pt x="101" y="87"/>
                    </a:lnTo>
                    <a:lnTo>
                      <a:pt x="93" y="81"/>
                    </a:lnTo>
                    <a:lnTo>
                      <a:pt x="79" y="67"/>
                    </a:lnTo>
                    <a:lnTo>
                      <a:pt x="63" y="48"/>
                    </a:lnTo>
                    <a:lnTo>
                      <a:pt x="47" y="25"/>
                    </a:lnTo>
                    <a:lnTo>
                      <a:pt x="31" y="0"/>
                    </a:lnTo>
                    <a:lnTo>
                      <a:pt x="31" y="1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0" y="19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68" name="Freeform 440"/>
              <p:cNvSpPr>
                <a:spLocks/>
              </p:cNvSpPr>
              <p:nvPr/>
            </p:nvSpPr>
            <p:spPr bwMode="auto">
              <a:xfrm>
                <a:off x="2563" y="3297"/>
                <a:ext cx="64" cy="35"/>
              </a:xfrm>
              <a:custGeom>
                <a:avLst/>
                <a:gdLst>
                  <a:gd name="T0" fmla="*/ 32 w 257"/>
                  <a:gd name="T1" fmla="*/ 137 h 138"/>
                  <a:gd name="T2" fmla="*/ 32 w 257"/>
                  <a:gd name="T3" fmla="*/ 137 h 138"/>
                  <a:gd name="T4" fmla="*/ 44 w 257"/>
                  <a:gd name="T5" fmla="*/ 112 h 138"/>
                  <a:gd name="T6" fmla="*/ 57 w 257"/>
                  <a:gd name="T7" fmla="*/ 90 h 138"/>
                  <a:gd name="T8" fmla="*/ 69 w 257"/>
                  <a:gd name="T9" fmla="*/ 72 h 138"/>
                  <a:gd name="T10" fmla="*/ 82 w 257"/>
                  <a:gd name="T11" fmla="*/ 57 h 138"/>
                  <a:gd name="T12" fmla="*/ 88 w 257"/>
                  <a:gd name="T13" fmla="*/ 52 h 138"/>
                  <a:gd name="T14" fmla="*/ 93 w 257"/>
                  <a:gd name="T15" fmla="*/ 48 h 138"/>
                  <a:gd name="T16" fmla="*/ 98 w 257"/>
                  <a:gd name="T17" fmla="*/ 44 h 138"/>
                  <a:gd name="T18" fmla="*/ 104 w 257"/>
                  <a:gd name="T19" fmla="*/ 40 h 138"/>
                  <a:gd name="T20" fmla="*/ 109 w 257"/>
                  <a:gd name="T21" fmla="*/ 38 h 138"/>
                  <a:gd name="T22" fmla="*/ 114 w 257"/>
                  <a:gd name="T23" fmla="*/ 36 h 138"/>
                  <a:gd name="T24" fmla="*/ 120 w 257"/>
                  <a:gd name="T25" fmla="*/ 36 h 138"/>
                  <a:gd name="T26" fmla="*/ 125 w 257"/>
                  <a:gd name="T27" fmla="*/ 34 h 138"/>
                  <a:gd name="T28" fmla="*/ 129 w 257"/>
                  <a:gd name="T29" fmla="*/ 36 h 138"/>
                  <a:gd name="T30" fmla="*/ 134 w 257"/>
                  <a:gd name="T31" fmla="*/ 36 h 138"/>
                  <a:gd name="T32" fmla="*/ 140 w 257"/>
                  <a:gd name="T33" fmla="*/ 38 h 138"/>
                  <a:gd name="T34" fmla="*/ 145 w 257"/>
                  <a:gd name="T35" fmla="*/ 40 h 138"/>
                  <a:gd name="T36" fmla="*/ 152 w 257"/>
                  <a:gd name="T37" fmla="*/ 44 h 138"/>
                  <a:gd name="T38" fmla="*/ 157 w 257"/>
                  <a:gd name="T39" fmla="*/ 48 h 138"/>
                  <a:gd name="T40" fmla="*/ 164 w 257"/>
                  <a:gd name="T41" fmla="*/ 52 h 138"/>
                  <a:gd name="T42" fmla="*/ 169 w 257"/>
                  <a:gd name="T43" fmla="*/ 58 h 138"/>
                  <a:gd name="T44" fmla="*/ 184 w 257"/>
                  <a:gd name="T45" fmla="*/ 73 h 138"/>
                  <a:gd name="T46" fmla="*/ 197 w 257"/>
                  <a:gd name="T47" fmla="*/ 90 h 138"/>
                  <a:gd name="T48" fmla="*/ 211 w 257"/>
                  <a:gd name="T49" fmla="*/ 113 h 138"/>
                  <a:gd name="T50" fmla="*/ 226 w 257"/>
                  <a:gd name="T51" fmla="*/ 138 h 138"/>
                  <a:gd name="T52" fmla="*/ 257 w 257"/>
                  <a:gd name="T53" fmla="*/ 122 h 138"/>
                  <a:gd name="T54" fmla="*/ 241 w 257"/>
                  <a:gd name="T55" fmla="*/ 94 h 138"/>
                  <a:gd name="T56" fmla="*/ 226 w 257"/>
                  <a:gd name="T57" fmla="*/ 70 h 138"/>
                  <a:gd name="T58" fmla="*/ 210 w 257"/>
                  <a:gd name="T59" fmla="*/ 50 h 138"/>
                  <a:gd name="T60" fmla="*/ 194 w 257"/>
                  <a:gd name="T61" fmla="*/ 33 h 138"/>
                  <a:gd name="T62" fmla="*/ 186 w 257"/>
                  <a:gd name="T63" fmla="*/ 26 h 138"/>
                  <a:gd name="T64" fmla="*/ 177 w 257"/>
                  <a:gd name="T65" fmla="*/ 20 h 138"/>
                  <a:gd name="T66" fmla="*/ 169 w 257"/>
                  <a:gd name="T67" fmla="*/ 13 h 138"/>
                  <a:gd name="T68" fmla="*/ 161 w 257"/>
                  <a:gd name="T69" fmla="*/ 9 h 138"/>
                  <a:gd name="T70" fmla="*/ 152 w 257"/>
                  <a:gd name="T71" fmla="*/ 5 h 138"/>
                  <a:gd name="T72" fmla="*/ 142 w 257"/>
                  <a:gd name="T73" fmla="*/ 2 h 138"/>
                  <a:gd name="T74" fmla="*/ 133 w 257"/>
                  <a:gd name="T75" fmla="*/ 1 h 138"/>
                  <a:gd name="T76" fmla="*/ 125 w 257"/>
                  <a:gd name="T77" fmla="*/ 0 h 138"/>
                  <a:gd name="T78" fmla="*/ 116 w 257"/>
                  <a:gd name="T79" fmla="*/ 1 h 138"/>
                  <a:gd name="T80" fmla="*/ 106 w 257"/>
                  <a:gd name="T81" fmla="*/ 2 h 138"/>
                  <a:gd name="T82" fmla="*/ 97 w 257"/>
                  <a:gd name="T83" fmla="*/ 5 h 138"/>
                  <a:gd name="T84" fmla="*/ 89 w 257"/>
                  <a:gd name="T85" fmla="*/ 9 h 138"/>
                  <a:gd name="T86" fmla="*/ 80 w 257"/>
                  <a:gd name="T87" fmla="*/ 14 h 138"/>
                  <a:gd name="T88" fmla="*/ 72 w 257"/>
                  <a:gd name="T89" fmla="*/ 20 h 138"/>
                  <a:gd name="T90" fmla="*/ 64 w 257"/>
                  <a:gd name="T91" fmla="*/ 26 h 138"/>
                  <a:gd name="T92" fmla="*/ 56 w 257"/>
                  <a:gd name="T93" fmla="*/ 34 h 138"/>
                  <a:gd name="T94" fmla="*/ 42 w 257"/>
                  <a:gd name="T95" fmla="*/ 50 h 138"/>
                  <a:gd name="T96" fmla="*/ 28 w 257"/>
                  <a:gd name="T97" fmla="*/ 72 h 138"/>
                  <a:gd name="T98" fmla="*/ 13 w 257"/>
                  <a:gd name="T99" fmla="*/ 96 h 138"/>
                  <a:gd name="T100" fmla="*/ 0 w 257"/>
                  <a:gd name="T101" fmla="*/ 122 h 138"/>
                  <a:gd name="T102" fmla="*/ 0 w 257"/>
                  <a:gd name="T103" fmla="*/ 122 h 138"/>
                  <a:gd name="T104" fmla="*/ 32 w 257"/>
                  <a:gd name="T105" fmla="*/ 137 h 138"/>
                  <a:gd name="T106" fmla="*/ 32 w 257"/>
                  <a:gd name="T107" fmla="*/ 137 h 138"/>
                  <a:gd name="T108" fmla="*/ 32 w 257"/>
                  <a:gd name="T109" fmla="*/ 137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57" h="138">
                    <a:moveTo>
                      <a:pt x="32" y="137"/>
                    </a:moveTo>
                    <a:lnTo>
                      <a:pt x="32" y="137"/>
                    </a:lnTo>
                    <a:lnTo>
                      <a:pt x="44" y="112"/>
                    </a:lnTo>
                    <a:lnTo>
                      <a:pt x="57" y="90"/>
                    </a:lnTo>
                    <a:lnTo>
                      <a:pt x="69" y="72"/>
                    </a:lnTo>
                    <a:lnTo>
                      <a:pt x="82" y="57"/>
                    </a:lnTo>
                    <a:lnTo>
                      <a:pt x="88" y="52"/>
                    </a:lnTo>
                    <a:lnTo>
                      <a:pt x="93" y="48"/>
                    </a:lnTo>
                    <a:lnTo>
                      <a:pt x="98" y="44"/>
                    </a:lnTo>
                    <a:lnTo>
                      <a:pt x="104" y="40"/>
                    </a:lnTo>
                    <a:lnTo>
                      <a:pt x="109" y="38"/>
                    </a:lnTo>
                    <a:lnTo>
                      <a:pt x="114" y="36"/>
                    </a:lnTo>
                    <a:lnTo>
                      <a:pt x="120" y="36"/>
                    </a:lnTo>
                    <a:lnTo>
                      <a:pt x="125" y="34"/>
                    </a:lnTo>
                    <a:lnTo>
                      <a:pt x="129" y="36"/>
                    </a:lnTo>
                    <a:lnTo>
                      <a:pt x="134" y="36"/>
                    </a:lnTo>
                    <a:lnTo>
                      <a:pt x="140" y="38"/>
                    </a:lnTo>
                    <a:lnTo>
                      <a:pt x="145" y="40"/>
                    </a:lnTo>
                    <a:lnTo>
                      <a:pt x="152" y="44"/>
                    </a:lnTo>
                    <a:lnTo>
                      <a:pt x="157" y="48"/>
                    </a:lnTo>
                    <a:lnTo>
                      <a:pt x="164" y="52"/>
                    </a:lnTo>
                    <a:lnTo>
                      <a:pt x="169" y="58"/>
                    </a:lnTo>
                    <a:lnTo>
                      <a:pt x="184" y="73"/>
                    </a:lnTo>
                    <a:lnTo>
                      <a:pt x="197" y="90"/>
                    </a:lnTo>
                    <a:lnTo>
                      <a:pt x="211" y="113"/>
                    </a:lnTo>
                    <a:lnTo>
                      <a:pt x="226" y="138"/>
                    </a:lnTo>
                    <a:lnTo>
                      <a:pt x="257" y="122"/>
                    </a:lnTo>
                    <a:lnTo>
                      <a:pt x="241" y="94"/>
                    </a:lnTo>
                    <a:lnTo>
                      <a:pt x="226" y="70"/>
                    </a:lnTo>
                    <a:lnTo>
                      <a:pt x="210" y="50"/>
                    </a:lnTo>
                    <a:lnTo>
                      <a:pt x="194" y="33"/>
                    </a:lnTo>
                    <a:lnTo>
                      <a:pt x="186" y="26"/>
                    </a:lnTo>
                    <a:lnTo>
                      <a:pt x="177" y="20"/>
                    </a:lnTo>
                    <a:lnTo>
                      <a:pt x="169" y="13"/>
                    </a:lnTo>
                    <a:lnTo>
                      <a:pt x="161" y="9"/>
                    </a:lnTo>
                    <a:lnTo>
                      <a:pt x="152" y="5"/>
                    </a:lnTo>
                    <a:lnTo>
                      <a:pt x="142" y="2"/>
                    </a:lnTo>
                    <a:lnTo>
                      <a:pt x="133" y="1"/>
                    </a:lnTo>
                    <a:lnTo>
                      <a:pt x="125" y="0"/>
                    </a:lnTo>
                    <a:lnTo>
                      <a:pt x="116" y="1"/>
                    </a:lnTo>
                    <a:lnTo>
                      <a:pt x="106" y="2"/>
                    </a:lnTo>
                    <a:lnTo>
                      <a:pt x="97" y="5"/>
                    </a:lnTo>
                    <a:lnTo>
                      <a:pt x="89" y="9"/>
                    </a:lnTo>
                    <a:lnTo>
                      <a:pt x="80" y="14"/>
                    </a:lnTo>
                    <a:lnTo>
                      <a:pt x="72" y="20"/>
                    </a:lnTo>
                    <a:lnTo>
                      <a:pt x="64" y="26"/>
                    </a:lnTo>
                    <a:lnTo>
                      <a:pt x="56" y="34"/>
                    </a:lnTo>
                    <a:lnTo>
                      <a:pt x="42" y="50"/>
                    </a:lnTo>
                    <a:lnTo>
                      <a:pt x="28" y="72"/>
                    </a:lnTo>
                    <a:lnTo>
                      <a:pt x="13" y="96"/>
                    </a:lnTo>
                    <a:lnTo>
                      <a:pt x="0" y="122"/>
                    </a:lnTo>
                    <a:lnTo>
                      <a:pt x="0" y="122"/>
                    </a:lnTo>
                    <a:lnTo>
                      <a:pt x="32" y="137"/>
                    </a:lnTo>
                    <a:lnTo>
                      <a:pt x="32" y="137"/>
                    </a:lnTo>
                    <a:lnTo>
                      <a:pt x="32" y="13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69" name="Freeform 441"/>
              <p:cNvSpPr>
                <a:spLocks/>
              </p:cNvSpPr>
              <p:nvPr/>
            </p:nvSpPr>
            <p:spPr bwMode="auto">
              <a:xfrm>
                <a:off x="2505" y="3327"/>
                <a:ext cx="66" cy="35"/>
              </a:xfrm>
              <a:custGeom>
                <a:avLst/>
                <a:gdLst>
                  <a:gd name="T0" fmla="*/ 0 w 264"/>
                  <a:gd name="T1" fmla="*/ 17 h 140"/>
                  <a:gd name="T2" fmla="*/ 0 w 264"/>
                  <a:gd name="T3" fmla="*/ 17 h 140"/>
                  <a:gd name="T4" fmla="*/ 19 w 264"/>
                  <a:gd name="T5" fmla="*/ 48 h 140"/>
                  <a:gd name="T6" fmla="*/ 37 w 264"/>
                  <a:gd name="T7" fmla="*/ 73 h 140"/>
                  <a:gd name="T8" fmla="*/ 55 w 264"/>
                  <a:gd name="T9" fmla="*/ 95 h 140"/>
                  <a:gd name="T10" fmla="*/ 73 w 264"/>
                  <a:gd name="T11" fmla="*/ 112 h 140"/>
                  <a:gd name="T12" fmla="*/ 83 w 264"/>
                  <a:gd name="T13" fmla="*/ 120 h 140"/>
                  <a:gd name="T14" fmla="*/ 92 w 264"/>
                  <a:gd name="T15" fmla="*/ 125 h 140"/>
                  <a:gd name="T16" fmla="*/ 100 w 264"/>
                  <a:gd name="T17" fmla="*/ 131 h 140"/>
                  <a:gd name="T18" fmla="*/ 109 w 264"/>
                  <a:gd name="T19" fmla="*/ 135 h 140"/>
                  <a:gd name="T20" fmla="*/ 118 w 264"/>
                  <a:gd name="T21" fmla="*/ 137 h 140"/>
                  <a:gd name="T22" fmla="*/ 129 w 264"/>
                  <a:gd name="T23" fmla="*/ 139 h 140"/>
                  <a:gd name="T24" fmla="*/ 138 w 264"/>
                  <a:gd name="T25" fmla="*/ 140 h 140"/>
                  <a:gd name="T26" fmla="*/ 148 w 264"/>
                  <a:gd name="T27" fmla="*/ 139 h 140"/>
                  <a:gd name="T28" fmla="*/ 156 w 264"/>
                  <a:gd name="T29" fmla="*/ 137 h 140"/>
                  <a:gd name="T30" fmla="*/ 165 w 264"/>
                  <a:gd name="T31" fmla="*/ 135 h 140"/>
                  <a:gd name="T32" fmla="*/ 174 w 264"/>
                  <a:gd name="T33" fmla="*/ 131 h 140"/>
                  <a:gd name="T34" fmla="*/ 182 w 264"/>
                  <a:gd name="T35" fmla="*/ 125 h 140"/>
                  <a:gd name="T36" fmla="*/ 198 w 264"/>
                  <a:gd name="T37" fmla="*/ 115 h 140"/>
                  <a:gd name="T38" fmla="*/ 212 w 264"/>
                  <a:gd name="T39" fmla="*/ 100 h 140"/>
                  <a:gd name="T40" fmla="*/ 226 w 264"/>
                  <a:gd name="T41" fmla="*/ 83 h 140"/>
                  <a:gd name="T42" fmla="*/ 238 w 264"/>
                  <a:gd name="T43" fmla="*/ 63 h 140"/>
                  <a:gd name="T44" fmla="*/ 252 w 264"/>
                  <a:gd name="T45" fmla="*/ 41 h 140"/>
                  <a:gd name="T46" fmla="*/ 264 w 264"/>
                  <a:gd name="T47" fmla="*/ 16 h 140"/>
                  <a:gd name="T48" fmla="*/ 232 w 264"/>
                  <a:gd name="T49" fmla="*/ 1 h 140"/>
                  <a:gd name="T50" fmla="*/ 221 w 264"/>
                  <a:gd name="T51" fmla="*/ 24 h 140"/>
                  <a:gd name="T52" fmla="*/ 209 w 264"/>
                  <a:gd name="T53" fmla="*/ 45 h 140"/>
                  <a:gd name="T54" fmla="*/ 198 w 264"/>
                  <a:gd name="T55" fmla="*/ 63 h 140"/>
                  <a:gd name="T56" fmla="*/ 186 w 264"/>
                  <a:gd name="T57" fmla="*/ 77 h 140"/>
                  <a:gd name="T58" fmla="*/ 174 w 264"/>
                  <a:gd name="T59" fmla="*/ 88 h 140"/>
                  <a:gd name="T60" fmla="*/ 164 w 264"/>
                  <a:gd name="T61" fmla="*/ 97 h 140"/>
                  <a:gd name="T62" fmla="*/ 158 w 264"/>
                  <a:gd name="T63" fmla="*/ 100 h 140"/>
                  <a:gd name="T64" fmla="*/ 153 w 264"/>
                  <a:gd name="T65" fmla="*/ 103 h 140"/>
                  <a:gd name="T66" fmla="*/ 148 w 264"/>
                  <a:gd name="T67" fmla="*/ 104 h 140"/>
                  <a:gd name="T68" fmla="*/ 142 w 264"/>
                  <a:gd name="T69" fmla="*/ 104 h 140"/>
                  <a:gd name="T70" fmla="*/ 138 w 264"/>
                  <a:gd name="T71" fmla="*/ 105 h 140"/>
                  <a:gd name="T72" fmla="*/ 133 w 264"/>
                  <a:gd name="T73" fmla="*/ 104 h 140"/>
                  <a:gd name="T74" fmla="*/ 128 w 264"/>
                  <a:gd name="T75" fmla="*/ 104 h 140"/>
                  <a:gd name="T76" fmla="*/ 121 w 264"/>
                  <a:gd name="T77" fmla="*/ 101 h 140"/>
                  <a:gd name="T78" fmla="*/ 116 w 264"/>
                  <a:gd name="T79" fmla="*/ 99 h 140"/>
                  <a:gd name="T80" fmla="*/ 109 w 264"/>
                  <a:gd name="T81" fmla="*/ 96 h 140"/>
                  <a:gd name="T82" fmla="*/ 102 w 264"/>
                  <a:gd name="T83" fmla="*/ 91 h 140"/>
                  <a:gd name="T84" fmla="*/ 96 w 264"/>
                  <a:gd name="T85" fmla="*/ 87 h 140"/>
                  <a:gd name="T86" fmla="*/ 81 w 264"/>
                  <a:gd name="T87" fmla="*/ 72 h 140"/>
                  <a:gd name="T88" fmla="*/ 65 w 264"/>
                  <a:gd name="T89" fmla="*/ 52 h 140"/>
                  <a:gd name="T90" fmla="*/ 48 w 264"/>
                  <a:gd name="T91" fmla="*/ 29 h 140"/>
                  <a:gd name="T92" fmla="*/ 31 w 264"/>
                  <a:gd name="T93" fmla="*/ 0 h 140"/>
                  <a:gd name="T94" fmla="*/ 31 w 264"/>
                  <a:gd name="T95" fmla="*/ 1 h 140"/>
                  <a:gd name="T96" fmla="*/ 0 w 264"/>
                  <a:gd name="T97" fmla="*/ 17 h 140"/>
                  <a:gd name="T98" fmla="*/ 0 w 264"/>
                  <a:gd name="T99" fmla="*/ 17 h 140"/>
                  <a:gd name="T100" fmla="*/ 0 w 264"/>
                  <a:gd name="T101" fmla="*/ 17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64" h="140">
                    <a:moveTo>
                      <a:pt x="0" y="17"/>
                    </a:moveTo>
                    <a:lnTo>
                      <a:pt x="0" y="17"/>
                    </a:lnTo>
                    <a:lnTo>
                      <a:pt x="19" y="48"/>
                    </a:lnTo>
                    <a:lnTo>
                      <a:pt x="37" y="73"/>
                    </a:lnTo>
                    <a:lnTo>
                      <a:pt x="55" y="95"/>
                    </a:lnTo>
                    <a:lnTo>
                      <a:pt x="73" y="112"/>
                    </a:lnTo>
                    <a:lnTo>
                      <a:pt x="83" y="120"/>
                    </a:lnTo>
                    <a:lnTo>
                      <a:pt x="92" y="125"/>
                    </a:lnTo>
                    <a:lnTo>
                      <a:pt x="100" y="131"/>
                    </a:lnTo>
                    <a:lnTo>
                      <a:pt x="109" y="135"/>
                    </a:lnTo>
                    <a:lnTo>
                      <a:pt x="118" y="137"/>
                    </a:lnTo>
                    <a:lnTo>
                      <a:pt x="129" y="139"/>
                    </a:lnTo>
                    <a:lnTo>
                      <a:pt x="138" y="140"/>
                    </a:lnTo>
                    <a:lnTo>
                      <a:pt x="148" y="139"/>
                    </a:lnTo>
                    <a:lnTo>
                      <a:pt x="156" y="137"/>
                    </a:lnTo>
                    <a:lnTo>
                      <a:pt x="165" y="135"/>
                    </a:lnTo>
                    <a:lnTo>
                      <a:pt x="174" y="131"/>
                    </a:lnTo>
                    <a:lnTo>
                      <a:pt x="182" y="125"/>
                    </a:lnTo>
                    <a:lnTo>
                      <a:pt x="198" y="115"/>
                    </a:lnTo>
                    <a:lnTo>
                      <a:pt x="212" y="100"/>
                    </a:lnTo>
                    <a:lnTo>
                      <a:pt x="226" y="83"/>
                    </a:lnTo>
                    <a:lnTo>
                      <a:pt x="238" y="63"/>
                    </a:lnTo>
                    <a:lnTo>
                      <a:pt x="252" y="41"/>
                    </a:lnTo>
                    <a:lnTo>
                      <a:pt x="264" y="16"/>
                    </a:lnTo>
                    <a:lnTo>
                      <a:pt x="232" y="1"/>
                    </a:lnTo>
                    <a:lnTo>
                      <a:pt x="221" y="24"/>
                    </a:lnTo>
                    <a:lnTo>
                      <a:pt x="209" y="45"/>
                    </a:lnTo>
                    <a:lnTo>
                      <a:pt x="198" y="63"/>
                    </a:lnTo>
                    <a:lnTo>
                      <a:pt x="186" y="77"/>
                    </a:lnTo>
                    <a:lnTo>
                      <a:pt x="174" y="88"/>
                    </a:lnTo>
                    <a:lnTo>
                      <a:pt x="164" y="97"/>
                    </a:lnTo>
                    <a:lnTo>
                      <a:pt x="158" y="100"/>
                    </a:lnTo>
                    <a:lnTo>
                      <a:pt x="153" y="103"/>
                    </a:lnTo>
                    <a:lnTo>
                      <a:pt x="148" y="104"/>
                    </a:lnTo>
                    <a:lnTo>
                      <a:pt x="142" y="104"/>
                    </a:lnTo>
                    <a:lnTo>
                      <a:pt x="138" y="105"/>
                    </a:lnTo>
                    <a:lnTo>
                      <a:pt x="133" y="104"/>
                    </a:lnTo>
                    <a:lnTo>
                      <a:pt x="128" y="104"/>
                    </a:lnTo>
                    <a:lnTo>
                      <a:pt x="121" y="101"/>
                    </a:lnTo>
                    <a:lnTo>
                      <a:pt x="116" y="99"/>
                    </a:lnTo>
                    <a:lnTo>
                      <a:pt x="109" y="96"/>
                    </a:lnTo>
                    <a:lnTo>
                      <a:pt x="102" y="91"/>
                    </a:lnTo>
                    <a:lnTo>
                      <a:pt x="96" y="87"/>
                    </a:lnTo>
                    <a:lnTo>
                      <a:pt x="81" y="72"/>
                    </a:lnTo>
                    <a:lnTo>
                      <a:pt x="65" y="52"/>
                    </a:lnTo>
                    <a:lnTo>
                      <a:pt x="48" y="29"/>
                    </a:lnTo>
                    <a:lnTo>
                      <a:pt x="31" y="0"/>
                    </a:lnTo>
                    <a:lnTo>
                      <a:pt x="31" y="1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70" name="Freeform 442"/>
              <p:cNvSpPr>
                <a:spLocks/>
              </p:cNvSpPr>
              <p:nvPr/>
            </p:nvSpPr>
            <p:spPr bwMode="auto">
              <a:xfrm>
                <a:off x="2446" y="3297"/>
                <a:ext cx="66" cy="35"/>
              </a:xfrm>
              <a:custGeom>
                <a:avLst/>
                <a:gdLst>
                  <a:gd name="T0" fmla="*/ 32 w 264"/>
                  <a:gd name="T1" fmla="*/ 137 h 138"/>
                  <a:gd name="T2" fmla="*/ 32 w 264"/>
                  <a:gd name="T3" fmla="*/ 137 h 138"/>
                  <a:gd name="T4" fmla="*/ 45 w 264"/>
                  <a:gd name="T5" fmla="*/ 112 h 138"/>
                  <a:gd name="T6" fmla="*/ 57 w 264"/>
                  <a:gd name="T7" fmla="*/ 90 h 138"/>
                  <a:gd name="T8" fmla="*/ 70 w 264"/>
                  <a:gd name="T9" fmla="*/ 72 h 138"/>
                  <a:gd name="T10" fmla="*/ 84 w 264"/>
                  <a:gd name="T11" fmla="*/ 57 h 138"/>
                  <a:gd name="T12" fmla="*/ 89 w 264"/>
                  <a:gd name="T13" fmla="*/ 52 h 138"/>
                  <a:gd name="T14" fmla="*/ 96 w 264"/>
                  <a:gd name="T15" fmla="*/ 48 h 138"/>
                  <a:gd name="T16" fmla="*/ 101 w 264"/>
                  <a:gd name="T17" fmla="*/ 44 h 138"/>
                  <a:gd name="T18" fmla="*/ 106 w 264"/>
                  <a:gd name="T19" fmla="*/ 40 h 138"/>
                  <a:gd name="T20" fmla="*/ 112 w 264"/>
                  <a:gd name="T21" fmla="*/ 38 h 138"/>
                  <a:gd name="T22" fmla="*/ 117 w 264"/>
                  <a:gd name="T23" fmla="*/ 36 h 138"/>
                  <a:gd name="T24" fmla="*/ 122 w 264"/>
                  <a:gd name="T25" fmla="*/ 36 h 138"/>
                  <a:gd name="T26" fmla="*/ 128 w 264"/>
                  <a:gd name="T27" fmla="*/ 34 h 138"/>
                  <a:gd name="T28" fmla="*/ 133 w 264"/>
                  <a:gd name="T29" fmla="*/ 36 h 138"/>
                  <a:gd name="T30" fmla="*/ 138 w 264"/>
                  <a:gd name="T31" fmla="*/ 36 h 138"/>
                  <a:gd name="T32" fmla="*/ 144 w 264"/>
                  <a:gd name="T33" fmla="*/ 38 h 138"/>
                  <a:gd name="T34" fmla="*/ 149 w 264"/>
                  <a:gd name="T35" fmla="*/ 40 h 138"/>
                  <a:gd name="T36" fmla="*/ 156 w 264"/>
                  <a:gd name="T37" fmla="*/ 44 h 138"/>
                  <a:gd name="T38" fmla="*/ 162 w 264"/>
                  <a:gd name="T39" fmla="*/ 48 h 138"/>
                  <a:gd name="T40" fmla="*/ 169 w 264"/>
                  <a:gd name="T41" fmla="*/ 53 h 138"/>
                  <a:gd name="T42" fmla="*/ 174 w 264"/>
                  <a:gd name="T43" fmla="*/ 58 h 138"/>
                  <a:gd name="T44" fmla="*/ 189 w 264"/>
                  <a:gd name="T45" fmla="*/ 73 h 138"/>
                  <a:gd name="T46" fmla="*/ 204 w 264"/>
                  <a:gd name="T47" fmla="*/ 92 h 138"/>
                  <a:gd name="T48" fmla="*/ 218 w 264"/>
                  <a:gd name="T49" fmla="*/ 113 h 138"/>
                  <a:gd name="T50" fmla="*/ 233 w 264"/>
                  <a:gd name="T51" fmla="*/ 138 h 138"/>
                  <a:gd name="T52" fmla="*/ 264 w 264"/>
                  <a:gd name="T53" fmla="*/ 122 h 138"/>
                  <a:gd name="T54" fmla="*/ 248 w 264"/>
                  <a:gd name="T55" fmla="*/ 94 h 138"/>
                  <a:gd name="T56" fmla="*/ 232 w 264"/>
                  <a:gd name="T57" fmla="*/ 70 h 138"/>
                  <a:gd name="T58" fmla="*/ 216 w 264"/>
                  <a:gd name="T59" fmla="*/ 50 h 138"/>
                  <a:gd name="T60" fmla="*/ 200 w 264"/>
                  <a:gd name="T61" fmla="*/ 33 h 138"/>
                  <a:gd name="T62" fmla="*/ 190 w 264"/>
                  <a:gd name="T63" fmla="*/ 25 h 138"/>
                  <a:gd name="T64" fmla="*/ 182 w 264"/>
                  <a:gd name="T65" fmla="*/ 20 h 138"/>
                  <a:gd name="T66" fmla="*/ 173 w 264"/>
                  <a:gd name="T67" fmla="*/ 13 h 138"/>
                  <a:gd name="T68" fmla="*/ 165 w 264"/>
                  <a:gd name="T69" fmla="*/ 9 h 138"/>
                  <a:gd name="T70" fmla="*/ 156 w 264"/>
                  <a:gd name="T71" fmla="*/ 5 h 138"/>
                  <a:gd name="T72" fmla="*/ 146 w 264"/>
                  <a:gd name="T73" fmla="*/ 2 h 138"/>
                  <a:gd name="T74" fmla="*/ 137 w 264"/>
                  <a:gd name="T75" fmla="*/ 1 h 138"/>
                  <a:gd name="T76" fmla="*/ 128 w 264"/>
                  <a:gd name="T77" fmla="*/ 0 h 138"/>
                  <a:gd name="T78" fmla="*/ 118 w 264"/>
                  <a:gd name="T79" fmla="*/ 1 h 138"/>
                  <a:gd name="T80" fmla="*/ 109 w 264"/>
                  <a:gd name="T81" fmla="*/ 2 h 138"/>
                  <a:gd name="T82" fmla="*/ 100 w 264"/>
                  <a:gd name="T83" fmla="*/ 5 h 138"/>
                  <a:gd name="T84" fmla="*/ 92 w 264"/>
                  <a:gd name="T85" fmla="*/ 9 h 138"/>
                  <a:gd name="T86" fmla="*/ 82 w 264"/>
                  <a:gd name="T87" fmla="*/ 14 h 138"/>
                  <a:gd name="T88" fmla="*/ 74 w 264"/>
                  <a:gd name="T89" fmla="*/ 20 h 138"/>
                  <a:gd name="T90" fmla="*/ 66 w 264"/>
                  <a:gd name="T91" fmla="*/ 26 h 138"/>
                  <a:gd name="T92" fmla="*/ 58 w 264"/>
                  <a:gd name="T93" fmla="*/ 34 h 138"/>
                  <a:gd name="T94" fmla="*/ 42 w 264"/>
                  <a:gd name="T95" fmla="*/ 50 h 138"/>
                  <a:gd name="T96" fmla="*/ 29 w 264"/>
                  <a:gd name="T97" fmla="*/ 72 h 138"/>
                  <a:gd name="T98" fmla="*/ 14 w 264"/>
                  <a:gd name="T99" fmla="*/ 96 h 138"/>
                  <a:gd name="T100" fmla="*/ 0 w 264"/>
                  <a:gd name="T101" fmla="*/ 122 h 138"/>
                  <a:gd name="T102" fmla="*/ 0 w 264"/>
                  <a:gd name="T103" fmla="*/ 124 h 138"/>
                  <a:gd name="T104" fmla="*/ 0 w 264"/>
                  <a:gd name="T105" fmla="*/ 122 h 138"/>
                  <a:gd name="T106" fmla="*/ 0 w 264"/>
                  <a:gd name="T107" fmla="*/ 124 h 138"/>
                  <a:gd name="T108" fmla="*/ 0 w 264"/>
                  <a:gd name="T109" fmla="*/ 124 h 138"/>
                  <a:gd name="T110" fmla="*/ 32 w 264"/>
                  <a:gd name="T111" fmla="*/ 137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64" h="138">
                    <a:moveTo>
                      <a:pt x="32" y="137"/>
                    </a:moveTo>
                    <a:lnTo>
                      <a:pt x="32" y="137"/>
                    </a:lnTo>
                    <a:lnTo>
                      <a:pt x="45" y="112"/>
                    </a:lnTo>
                    <a:lnTo>
                      <a:pt x="57" y="90"/>
                    </a:lnTo>
                    <a:lnTo>
                      <a:pt x="70" y="72"/>
                    </a:lnTo>
                    <a:lnTo>
                      <a:pt x="84" y="57"/>
                    </a:lnTo>
                    <a:lnTo>
                      <a:pt x="89" y="52"/>
                    </a:lnTo>
                    <a:lnTo>
                      <a:pt x="96" y="48"/>
                    </a:lnTo>
                    <a:lnTo>
                      <a:pt x="101" y="44"/>
                    </a:lnTo>
                    <a:lnTo>
                      <a:pt x="106" y="40"/>
                    </a:lnTo>
                    <a:lnTo>
                      <a:pt x="112" y="38"/>
                    </a:lnTo>
                    <a:lnTo>
                      <a:pt x="117" y="36"/>
                    </a:lnTo>
                    <a:lnTo>
                      <a:pt x="122" y="36"/>
                    </a:lnTo>
                    <a:lnTo>
                      <a:pt x="128" y="34"/>
                    </a:lnTo>
                    <a:lnTo>
                      <a:pt x="133" y="36"/>
                    </a:lnTo>
                    <a:lnTo>
                      <a:pt x="138" y="36"/>
                    </a:lnTo>
                    <a:lnTo>
                      <a:pt x="144" y="38"/>
                    </a:lnTo>
                    <a:lnTo>
                      <a:pt x="149" y="40"/>
                    </a:lnTo>
                    <a:lnTo>
                      <a:pt x="156" y="44"/>
                    </a:lnTo>
                    <a:lnTo>
                      <a:pt x="162" y="48"/>
                    </a:lnTo>
                    <a:lnTo>
                      <a:pt x="169" y="53"/>
                    </a:lnTo>
                    <a:lnTo>
                      <a:pt x="174" y="58"/>
                    </a:lnTo>
                    <a:lnTo>
                      <a:pt x="189" y="73"/>
                    </a:lnTo>
                    <a:lnTo>
                      <a:pt x="204" y="92"/>
                    </a:lnTo>
                    <a:lnTo>
                      <a:pt x="218" y="113"/>
                    </a:lnTo>
                    <a:lnTo>
                      <a:pt x="233" y="138"/>
                    </a:lnTo>
                    <a:lnTo>
                      <a:pt x="264" y="122"/>
                    </a:lnTo>
                    <a:lnTo>
                      <a:pt x="248" y="94"/>
                    </a:lnTo>
                    <a:lnTo>
                      <a:pt x="232" y="70"/>
                    </a:lnTo>
                    <a:lnTo>
                      <a:pt x="216" y="50"/>
                    </a:lnTo>
                    <a:lnTo>
                      <a:pt x="200" y="33"/>
                    </a:lnTo>
                    <a:lnTo>
                      <a:pt x="190" y="25"/>
                    </a:lnTo>
                    <a:lnTo>
                      <a:pt x="182" y="20"/>
                    </a:lnTo>
                    <a:lnTo>
                      <a:pt x="173" y="13"/>
                    </a:lnTo>
                    <a:lnTo>
                      <a:pt x="165" y="9"/>
                    </a:lnTo>
                    <a:lnTo>
                      <a:pt x="156" y="5"/>
                    </a:lnTo>
                    <a:lnTo>
                      <a:pt x="146" y="2"/>
                    </a:lnTo>
                    <a:lnTo>
                      <a:pt x="137" y="1"/>
                    </a:lnTo>
                    <a:lnTo>
                      <a:pt x="128" y="0"/>
                    </a:lnTo>
                    <a:lnTo>
                      <a:pt x="118" y="1"/>
                    </a:lnTo>
                    <a:lnTo>
                      <a:pt x="109" y="2"/>
                    </a:lnTo>
                    <a:lnTo>
                      <a:pt x="100" y="5"/>
                    </a:lnTo>
                    <a:lnTo>
                      <a:pt x="92" y="9"/>
                    </a:lnTo>
                    <a:lnTo>
                      <a:pt x="82" y="14"/>
                    </a:lnTo>
                    <a:lnTo>
                      <a:pt x="74" y="20"/>
                    </a:lnTo>
                    <a:lnTo>
                      <a:pt x="66" y="26"/>
                    </a:lnTo>
                    <a:lnTo>
                      <a:pt x="58" y="34"/>
                    </a:lnTo>
                    <a:lnTo>
                      <a:pt x="42" y="50"/>
                    </a:lnTo>
                    <a:lnTo>
                      <a:pt x="29" y="72"/>
                    </a:lnTo>
                    <a:lnTo>
                      <a:pt x="14" y="96"/>
                    </a:lnTo>
                    <a:lnTo>
                      <a:pt x="0" y="122"/>
                    </a:lnTo>
                    <a:lnTo>
                      <a:pt x="0" y="124"/>
                    </a:lnTo>
                    <a:lnTo>
                      <a:pt x="0" y="122"/>
                    </a:lnTo>
                    <a:lnTo>
                      <a:pt x="0" y="124"/>
                    </a:lnTo>
                    <a:lnTo>
                      <a:pt x="0" y="124"/>
                    </a:lnTo>
                    <a:lnTo>
                      <a:pt x="32" y="13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71" name="Freeform 443"/>
              <p:cNvSpPr>
                <a:spLocks/>
              </p:cNvSpPr>
              <p:nvPr/>
            </p:nvSpPr>
            <p:spPr bwMode="auto">
              <a:xfrm>
                <a:off x="2389" y="3327"/>
                <a:ext cx="65" cy="35"/>
              </a:xfrm>
              <a:custGeom>
                <a:avLst/>
                <a:gdLst>
                  <a:gd name="T0" fmla="*/ 1 w 264"/>
                  <a:gd name="T1" fmla="*/ 19 h 140"/>
                  <a:gd name="T2" fmla="*/ 0 w 264"/>
                  <a:gd name="T3" fmla="*/ 19 h 140"/>
                  <a:gd name="T4" fmla="*/ 20 w 264"/>
                  <a:gd name="T5" fmla="*/ 48 h 140"/>
                  <a:gd name="T6" fmla="*/ 40 w 264"/>
                  <a:gd name="T7" fmla="*/ 75 h 140"/>
                  <a:gd name="T8" fmla="*/ 59 w 264"/>
                  <a:gd name="T9" fmla="*/ 96 h 140"/>
                  <a:gd name="T10" fmla="*/ 76 w 264"/>
                  <a:gd name="T11" fmla="*/ 112 h 140"/>
                  <a:gd name="T12" fmla="*/ 87 w 264"/>
                  <a:gd name="T13" fmla="*/ 120 h 140"/>
                  <a:gd name="T14" fmla="*/ 96 w 264"/>
                  <a:gd name="T15" fmla="*/ 125 h 140"/>
                  <a:gd name="T16" fmla="*/ 105 w 264"/>
                  <a:gd name="T17" fmla="*/ 131 h 140"/>
                  <a:gd name="T18" fmla="*/ 115 w 264"/>
                  <a:gd name="T19" fmla="*/ 135 h 140"/>
                  <a:gd name="T20" fmla="*/ 124 w 264"/>
                  <a:gd name="T21" fmla="*/ 137 h 140"/>
                  <a:gd name="T22" fmla="*/ 133 w 264"/>
                  <a:gd name="T23" fmla="*/ 139 h 140"/>
                  <a:gd name="T24" fmla="*/ 143 w 264"/>
                  <a:gd name="T25" fmla="*/ 140 h 140"/>
                  <a:gd name="T26" fmla="*/ 152 w 264"/>
                  <a:gd name="T27" fmla="*/ 139 h 140"/>
                  <a:gd name="T28" fmla="*/ 161 w 264"/>
                  <a:gd name="T29" fmla="*/ 137 h 140"/>
                  <a:gd name="T30" fmla="*/ 169 w 264"/>
                  <a:gd name="T31" fmla="*/ 135 h 140"/>
                  <a:gd name="T32" fmla="*/ 179 w 264"/>
                  <a:gd name="T33" fmla="*/ 131 h 140"/>
                  <a:gd name="T34" fmla="*/ 187 w 264"/>
                  <a:gd name="T35" fmla="*/ 125 h 140"/>
                  <a:gd name="T36" fmla="*/ 201 w 264"/>
                  <a:gd name="T37" fmla="*/ 115 h 140"/>
                  <a:gd name="T38" fmla="*/ 216 w 264"/>
                  <a:gd name="T39" fmla="*/ 100 h 140"/>
                  <a:gd name="T40" fmla="*/ 229 w 264"/>
                  <a:gd name="T41" fmla="*/ 83 h 140"/>
                  <a:gd name="T42" fmla="*/ 241 w 264"/>
                  <a:gd name="T43" fmla="*/ 63 h 140"/>
                  <a:gd name="T44" fmla="*/ 253 w 264"/>
                  <a:gd name="T45" fmla="*/ 40 h 140"/>
                  <a:gd name="T46" fmla="*/ 264 w 264"/>
                  <a:gd name="T47" fmla="*/ 16 h 140"/>
                  <a:gd name="T48" fmla="*/ 232 w 264"/>
                  <a:gd name="T49" fmla="*/ 3 h 140"/>
                  <a:gd name="T50" fmla="*/ 221 w 264"/>
                  <a:gd name="T51" fmla="*/ 25 h 140"/>
                  <a:gd name="T52" fmla="*/ 211 w 264"/>
                  <a:gd name="T53" fmla="*/ 45 h 140"/>
                  <a:gd name="T54" fmla="*/ 200 w 264"/>
                  <a:gd name="T55" fmla="*/ 63 h 140"/>
                  <a:gd name="T56" fmla="*/ 189 w 264"/>
                  <a:gd name="T57" fmla="*/ 77 h 140"/>
                  <a:gd name="T58" fmla="*/ 179 w 264"/>
                  <a:gd name="T59" fmla="*/ 88 h 140"/>
                  <a:gd name="T60" fmla="*/ 167 w 264"/>
                  <a:gd name="T61" fmla="*/ 97 h 140"/>
                  <a:gd name="T62" fmla="*/ 163 w 264"/>
                  <a:gd name="T63" fmla="*/ 100 h 140"/>
                  <a:gd name="T64" fmla="*/ 157 w 264"/>
                  <a:gd name="T65" fmla="*/ 103 h 140"/>
                  <a:gd name="T66" fmla="*/ 153 w 264"/>
                  <a:gd name="T67" fmla="*/ 104 h 140"/>
                  <a:gd name="T68" fmla="*/ 148 w 264"/>
                  <a:gd name="T69" fmla="*/ 104 h 140"/>
                  <a:gd name="T70" fmla="*/ 143 w 264"/>
                  <a:gd name="T71" fmla="*/ 105 h 140"/>
                  <a:gd name="T72" fmla="*/ 137 w 264"/>
                  <a:gd name="T73" fmla="*/ 104 h 140"/>
                  <a:gd name="T74" fmla="*/ 132 w 264"/>
                  <a:gd name="T75" fmla="*/ 104 h 140"/>
                  <a:gd name="T76" fmla="*/ 127 w 264"/>
                  <a:gd name="T77" fmla="*/ 101 h 140"/>
                  <a:gd name="T78" fmla="*/ 120 w 264"/>
                  <a:gd name="T79" fmla="*/ 99 h 140"/>
                  <a:gd name="T80" fmla="*/ 113 w 264"/>
                  <a:gd name="T81" fmla="*/ 96 h 140"/>
                  <a:gd name="T82" fmla="*/ 107 w 264"/>
                  <a:gd name="T83" fmla="*/ 91 h 140"/>
                  <a:gd name="T84" fmla="*/ 100 w 264"/>
                  <a:gd name="T85" fmla="*/ 85 h 140"/>
                  <a:gd name="T86" fmla="*/ 83 w 264"/>
                  <a:gd name="T87" fmla="*/ 71 h 140"/>
                  <a:gd name="T88" fmla="*/ 67 w 264"/>
                  <a:gd name="T89" fmla="*/ 52 h 140"/>
                  <a:gd name="T90" fmla="*/ 49 w 264"/>
                  <a:gd name="T91" fmla="*/ 28 h 140"/>
                  <a:gd name="T92" fmla="*/ 31 w 264"/>
                  <a:gd name="T93" fmla="*/ 0 h 140"/>
                  <a:gd name="T94" fmla="*/ 29 w 264"/>
                  <a:gd name="T95" fmla="*/ 0 h 140"/>
                  <a:gd name="T96" fmla="*/ 31 w 264"/>
                  <a:gd name="T97" fmla="*/ 0 h 140"/>
                  <a:gd name="T98" fmla="*/ 31 w 264"/>
                  <a:gd name="T99" fmla="*/ 0 h 140"/>
                  <a:gd name="T100" fmla="*/ 29 w 264"/>
                  <a:gd name="T101" fmla="*/ 0 h 140"/>
                  <a:gd name="T102" fmla="*/ 1 w 264"/>
                  <a:gd name="T103" fmla="*/ 19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64" h="140">
                    <a:moveTo>
                      <a:pt x="1" y="19"/>
                    </a:moveTo>
                    <a:lnTo>
                      <a:pt x="0" y="19"/>
                    </a:lnTo>
                    <a:lnTo>
                      <a:pt x="20" y="48"/>
                    </a:lnTo>
                    <a:lnTo>
                      <a:pt x="40" y="75"/>
                    </a:lnTo>
                    <a:lnTo>
                      <a:pt x="59" y="96"/>
                    </a:lnTo>
                    <a:lnTo>
                      <a:pt x="76" y="112"/>
                    </a:lnTo>
                    <a:lnTo>
                      <a:pt x="87" y="120"/>
                    </a:lnTo>
                    <a:lnTo>
                      <a:pt x="96" y="125"/>
                    </a:lnTo>
                    <a:lnTo>
                      <a:pt x="105" y="131"/>
                    </a:lnTo>
                    <a:lnTo>
                      <a:pt x="115" y="135"/>
                    </a:lnTo>
                    <a:lnTo>
                      <a:pt x="124" y="137"/>
                    </a:lnTo>
                    <a:lnTo>
                      <a:pt x="133" y="139"/>
                    </a:lnTo>
                    <a:lnTo>
                      <a:pt x="143" y="140"/>
                    </a:lnTo>
                    <a:lnTo>
                      <a:pt x="152" y="139"/>
                    </a:lnTo>
                    <a:lnTo>
                      <a:pt x="161" y="137"/>
                    </a:lnTo>
                    <a:lnTo>
                      <a:pt x="169" y="135"/>
                    </a:lnTo>
                    <a:lnTo>
                      <a:pt x="179" y="131"/>
                    </a:lnTo>
                    <a:lnTo>
                      <a:pt x="187" y="125"/>
                    </a:lnTo>
                    <a:lnTo>
                      <a:pt x="201" y="115"/>
                    </a:lnTo>
                    <a:lnTo>
                      <a:pt x="216" y="100"/>
                    </a:lnTo>
                    <a:lnTo>
                      <a:pt x="229" y="83"/>
                    </a:lnTo>
                    <a:lnTo>
                      <a:pt x="241" y="63"/>
                    </a:lnTo>
                    <a:lnTo>
                      <a:pt x="253" y="40"/>
                    </a:lnTo>
                    <a:lnTo>
                      <a:pt x="264" y="16"/>
                    </a:lnTo>
                    <a:lnTo>
                      <a:pt x="232" y="3"/>
                    </a:lnTo>
                    <a:lnTo>
                      <a:pt x="221" y="25"/>
                    </a:lnTo>
                    <a:lnTo>
                      <a:pt x="211" y="45"/>
                    </a:lnTo>
                    <a:lnTo>
                      <a:pt x="200" y="63"/>
                    </a:lnTo>
                    <a:lnTo>
                      <a:pt x="189" y="77"/>
                    </a:lnTo>
                    <a:lnTo>
                      <a:pt x="179" y="88"/>
                    </a:lnTo>
                    <a:lnTo>
                      <a:pt x="167" y="97"/>
                    </a:lnTo>
                    <a:lnTo>
                      <a:pt x="163" y="100"/>
                    </a:lnTo>
                    <a:lnTo>
                      <a:pt x="157" y="103"/>
                    </a:lnTo>
                    <a:lnTo>
                      <a:pt x="153" y="104"/>
                    </a:lnTo>
                    <a:lnTo>
                      <a:pt x="148" y="104"/>
                    </a:lnTo>
                    <a:lnTo>
                      <a:pt x="143" y="105"/>
                    </a:lnTo>
                    <a:lnTo>
                      <a:pt x="137" y="104"/>
                    </a:lnTo>
                    <a:lnTo>
                      <a:pt x="132" y="104"/>
                    </a:lnTo>
                    <a:lnTo>
                      <a:pt x="127" y="101"/>
                    </a:lnTo>
                    <a:lnTo>
                      <a:pt x="120" y="99"/>
                    </a:lnTo>
                    <a:lnTo>
                      <a:pt x="113" y="96"/>
                    </a:lnTo>
                    <a:lnTo>
                      <a:pt x="107" y="91"/>
                    </a:lnTo>
                    <a:lnTo>
                      <a:pt x="100" y="85"/>
                    </a:lnTo>
                    <a:lnTo>
                      <a:pt x="83" y="71"/>
                    </a:lnTo>
                    <a:lnTo>
                      <a:pt x="67" y="52"/>
                    </a:lnTo>
                    <a:lnTo>
                      <a:pt x="49" y="28"/>
                    </a:lnTo>
                    <a:lnTo>
                      <a:pt x="31" y="0"/>
                    </a:lnTo>
                    <a:lnTo>
                      <a:pt x="29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29" y="0"/>
                    </a:lnTo>
                    <a:lnTo>
                      <a:pt x="1" y="1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72" name="Freeform 444"/>
              <p:cNvSpPr>
                <a:spLocks/>
              </p:cNvSpPr>
              <p:nvPr/>
            </p:nvSpPr>
            <p:spPr bwMode="auto">
              <a:xfrm>
                <a:off x="2324" y="3297"/>
                <a:ext cx="72" cy="35"/>
              </a:xfrm>
              <a:custGeom>
                <a:avLst/>
                <a:gdLst>
                  <a:gd name="T0" fmla="*/ 31 w 289"/>
                  <a:gd name="T1" fmla="*/ 138 h 140"/>
                  <a:gd name="T2" fmla="*/ 31 w 289"/>
                  <a:gd name="T3" fmla="*/ 138 h 140"/>
                  <a:gd name="T4" fmla="*/ 47 w 289"/>
                  <a:gd name="T5" fmla="*/ 110 h 140"/>
                  <a:gd name="T6" fmla="*/ 63 w 289"/>
                  <a:gd name="T7" fmla="*/ 86 h 140"/>
                  <a:gd name="T8" fmla="*/ 70 w 289"/>
                  <a:gd name="T9" fmla="*/ 77 h 140"/>
                  <a:gd name="T10" fmla="*/ 78 w 289"/>
                  <a:gd name="T11" fmla="*/ 68 h 140"/>
                  <a:gd name="T12" fmla="*/ 84 w 289"/>
                  <a:gd name="T13" fmla="*/ 60 h 140"/>
                  <a:gd name="T14" fmla="*/ 92 w 289"/>
                  <a:gd name="T15" fmla="*/ 53 h 140"/>
                  <a:gd name="T16" fmla="*/ 99 w 289"/>
                  <a:gd name="T17" fmla="*/ 48 h 140"/>
                  <a:gd name="T18" fmla="*/ 106 w 289"/>
                  <a:gd name="T19" fmla="*/ 44 h 140"/>
                  <a:gd name="T20" fmla="*/ 112 w 289"/>
                  <a:gd name="T21" fmla="*/ 40 h 140"/>
                  <a:gd name="T22" fmla="*/ 119 w 289"/>
                  <a:gd name="T23" fmla="*/ 37 h 140"/>
                  <a:gd name="T24" fmla="*/ 126 w 289"/>
                  <a:gd name="T25" fmla="*/ 36 h 140"/>
                  <a:gd name="T26" fmla="*/ 131 w 289"/>
                  <a:gd name="T27" fmla="*/ 34 h 140"/>
                  <a:gd name="T28" fmla="*/ 138 w 289"/>
                  <a:gd name="T29" fmla="*/ 34 h 140"/>
                  <a:gd name="T30" fmla="*/ 144 w 289"/>
                  <a:gd name="T31" fmla="*/ 34 h 140"/>
                  <a:gd name="T32" fmla="*/ 150 w 289"/>
                  <a:gd name="T33" fmla="*/ 36 h 140"/>
                  <a:gd name="T34" fmla="*/ 156 w 289"/>
                  <a:gd name="T35" fmla="*/ 37 h 140"/>
                  <a:gd name="T36" fmla="*/ 163 w 289"/>
                  <a:gd name="T37" fmla="*/ 40 h 140"/>
                  <a:gd name="T38" fmla="*/ 169 w 289"/>
                  <a:gd name="T39" fmla="*/ 42 h 140"/>
                  <a:gd name="T40" fmla="*/ 184 w 289"/>
                  <a:gd name="T41" fmla="*/ 52 h 140"/>
                  <a:gd name="T42" fmla="*/ 199 w 289"/>
                  <a:gd name="T43" fmla="*/ 64 h 140"/>
                  <a:gd name="T44" fmla="*/ 213 w 289"/>
                  <a:gd name="T45" fmla="*/ 78 h 140"/>
                  <a:gd name="T46" fmla="*/ 229 w 289"/>
                  <a:gd name="T47" fmla="*/ 97 h 140"/>
                  <a:gd name="T48" fmla="*/ 245 w 289"/>
                  <a:gd name="T49" fmla="*/ 117 h 140"/>
                  <a:gd name="T50" fmla="*/ 261 w 289"/>
                  <a:gd name="T51" fmla="*/ 140 h 140"/>
                  <a:gd name="T52" fmla="*/ 289 w 289"/>
                  <a:gd name="T53" fmla="*/ 121 h 140"/>
                  <a:gd name="T54" fmla="*/ 273 w 289"/>
                  <a:gd name="T55" fmla="*/ 97 h 140"/>
                  <a:gd name="T56" fmla="*/ 256 w 289"/>
                  <a:gd name="T57" fmla="*/ 74 h 140"/>
                  <a:gd name="T58" fmla="*/ 239 w 289"/>
                  <a:gd name="T59" fmla="*/ 54 h 140"/>
                  <a:gd name="T60" fmla="*/ 221 w 289"/>
                  <a:gd name="T61" fmla="*/ 38 h 140"/>
                  <a:gd name="T62" fmla="*/ 204 w 289"/>
                  <a:gd name="T63" fmla="*/ 24 h 140"/>
                  <a:gd name="T64" fmla="*/ 187 w 289"/>
                  <a:gd name="T65" fmla="*/ 13 h 140"/>
                  <a:gd name="T66" fmla="*/ 176 w 289"/>
                  <a:gd name="T67" fmla="*/ 8 h 140"/>
                  <a:gd name="T68" fmla="*/ 167 w 289"/>
                  <a:gd name="T69" fmla="*/ 5 h 140"/>
                  <a:gd name="T70" fmla="*/ 158 w 289"/>
                  <a:gd name="T71" fmla="*/ 2 h 140"/>
                  <a:gd name="T72" fmla="*/ 147 w 289"/>
                  <a:gd name="T73" fmla="*/ 0 h 140"/>
                  <a:gd name="T74" fmla="*/ 138 w 289"/>
                  <a:gd name="T75" fmla="*/ 0 h 140"/>
                  <a:gd name="T76" fmla="*/ 127 w 289"/>
                  <a:gd name="T77" fmla="*/ 0 h 140"/>
                  <a:gd name="T78" fmla="*/ 118 w 289"/>
                  <a:gd name="T79" fmla="*/ 2 h 140"/>
                  <a:gd name="T80" fmla="*/ 107 w 289"/>
                  <a:gd name="T81" fmla="*/ 5 h 140"/>
                  <a:gd name="T82" fmla="*/ 98 w 289"/>
                  <a:gd name="T83" fmla="*/ 9 h 140"/>
                  <a:gd name="T84" fmla="*/ 88 w 289"/>
                  <a:gd name="T85" fmla="*/ 14 h 140"/>
                  <a:gd name="T86" fmla="*/ 79 w 289"/>
                  <a:gd name="T87" fmla="*/ 20 h 140"/>
                  <a:gd name="T88" fmla="*/ 70 w 289"/>
                  <a:gd name="T89" fmla="*/ 28 h 140"/>
                  <a:gd name="T90" fmla="*/ 60 w 289"/>
                  <a:gd name="T91" fmla="*/ 36 h 140"/>
                  <a:gd name="T92" fmla="*/ 51 w 289"/>
                  <a:gd name="T93" fmla="*/ 45 h 140"/>
                  <a:gd name="T94" fmla="*/ 43 w 289"/>
                  <a:gd name="T95" fmla="*/ 54 h 140"/>
                  <a:gd name="T96" fmla="*/ 34 w 289"/>
                  <a:gd name="T97" fmla="*/ 66 h 140"/>
                  <a:gd name="T98" fmla="*/ 16 w 289"/>
                  <a:gd name="T99" fmla="*/ 92 h 140"/>
                  <a:gd name="T100" fmla="*/ 0 w 289"/>
                  <a:gd name="T101" fmla="*/ 122 h 140"/>
                  <a:gd name="T102" fmla="*/ 0 w 289"/>
                  <a:gd name="T103" fmla="*/ 122 h 140"/>
                  <a:gd name="T104" fmla="*/ 31 w 289"/>
                  <a:gd name="T105" fmla="*/ 138 h 140"/>
                  <a:gd name="T106" fmla="*/ 31 w 289"/>
                  <a:gd name="T107" fmla="*/ 138 h 140"/>
                  <a:gd name="T108" fmla="*/ 31 w 289"/>
                  <a:gd name="T109" fmla="*/ 138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89" h="140">
                    <a:moveTo>
                      <a:pt x="31" y="138"/>
                    </a:moveTo>
                    <a:lnTo>
                      <a:pt x="31" y="138"/>
                    </a:lnTo>
                    <a:lnTo>
                      <a:pt x="47" y="110"/>
                    </a:lnTo>
                    <a:lnTo>
                      <a:pt x="63" y="86"/>
                    </a:lnTo>
                    <a:lnTo>
                      <a:pt x="70" y="77"/>
                    </a:lnTo>
                    <a:lnTo>
                      <a:pt x="78" y="68"/>
                    </a:lnTo>
                    <a:lnTo>
                      <a:pt x="84" y="60"/>
                    </a:lnTo>
                    <a:lnTo>
                      <a:pt x="92" y="53"/>
                    </a:lnTo>
                    <a:lnTo>
                      <a:pt x="99" y="48"/>
                    </a:lnTo>
                    <a:lnTo>
                      <a:pt x="106" y="44"/>
                    </a:lnTo>
                    <a:lnTo>
                      <a:pt x="112" y="40"/>
                    </a:lnTo>
                    <a:lnTo>
                      <a:pt x="119" y="37"/>
                    </a:lnTo>
                    <a:lnTo>
                      <a:pt x="126" y="36"/>
                    </a:lnTo>
                    <a:lnTo>
                      <a:pt x="131" y="34"/>
                    </a:lnTo>
                    <a:lnTo>
                      <a:pt x="138" y="34"/>
                    </a:lnTo>
                    <a:lnTo>
                      <a:pt x="144" y="34"/>
                    </a:lnTo>
                    <a:lnTo>
                      <a:pt x="150" y="36"/>
                    </a:lnTo>
                    <a:lnTo>
                      <a:pt x="156" y="37"/>
                    </a:lnTo>
                    <a:lnTo>
                      <a:pt x="163" y="40"/>
                    </a:lnTo>
                    <a:lnTo>
                      <a:pt x="169" y="42"/>
                    </a:lnTo>
                    <a:lnTo>
                      <a:pt x="184" y="52"/>
                    </a:lnTo>
                    <a:lnTo>
                      <a:pt x="199" y="64"/>
                    </a:lnTo>
                    <a:lnTo>
                      <a:pt x="213" y="78"/>
                    </a:lnTo>
                    <a:lnTo>
                      <a:pt x="229" y="97"/>
                    </a:lnTo>
                    <a:lnTo>
                      <a:pt x="245" y="117"/>
                    </a:lnTo>
                    <a:lnTo>
                      <a:pt x="261" y="140"/>
                    </a:lnTo>
                    <a:lnTo>
                      <a:pt x="289" y="121"/>
                    </a:lnTo>
                    <a:lnTo>
                      <a:pt x="273" y="97"/>
                    </a:lnTo>
                    <a:lnTo>
                      <a:pt x="256" y="74"/>
                    </a:lnTo>
                    <a:lnTo>
                      <a:pt x="239" y="54"/>
                    </a:lnTo>
                    <a:lnTo>
                      <a:pt x="221" y="38"/>
                    </a:lnTo>
                    <a:lnTo>
                      <a:pt x="204" y="24"/>
                    </a:lnTo>
                    <a:lnTo>
                      <a:pt x="187" y="13"/>
                    </a:lnTo>
                    <a:lnTo>
                      <a:pt x="176" y="8"/>
                    </a:lnTo>
                    <a:lnTo>
                      <a:pt x="167" y="5"/>
                    </a:lnTo>
                    <a:lnTo>
                      <a:pt x="158" y="2"/>
                    </a:lnTo>
                    <a:lnTo>
                      <a:pt x="147" y="0"/>
                    </a:lnTo>
                    <a:lnTo>
                      <a:pt x="138" y="0"/>
                    </a:lnTo>
                    <a:lnTo>
                      <a:pt x="127" y="0"/>
                    </a:lnTo>
                    <a:lnTo>
                      <a:pt x="118" y="2"/>
                    </a:lnTo>
                    <a:lnTo>
                      <a:pt x="107" y="5"/>
                    </a:lnTo>
                    <a:lnTo>
                      <a:pt x="98" y="9"/>
                    </a:lnTo>
                    <a:lnTo>
                      <a:pt x="88" y="14"/>
                    </a:lnTo>
                    <a:lnTo>
                      <a:pt x="79" y="20"/>
                    </a:lnTo>
                    <a:lnTo>
                      <a:pt x="70" y="28"/>
                    </a:lnTo>
                    <a:lnTo>
                      <a:pt x="60" y="36"/>
                    </a:lnTo>
                    <a:lnTo>
                      <a:pt x="51" y="45"/>
                    </a:lnTo>
                    <a:lnTo>
                      <a:pt x="43" y="54"/>
                    </a:lnTo>
                    <a:lnTo>
                      <a:pt x="34" y="66"/>
                    </a:lnTo>
                    <a:lnTo>
                      <a:pt x="16" y="92"/>
                    </a:lnTo>
                    <a:lnTo>
                      <a:pt x="0" y="122"/>
                    </a:lnTo>
                    <a:lnTo>
                      <a:pt x="0" y="122"/>
                    </a:lnTo>
                    <a:lnTo>
                      <a:pt x="31" y="138"/>
                    </a:lnTo>
                    <a:lnTo>
                      <a:pt x="31" y="138"/>
                    </a:lnTo>
                    <a:lnTo>
                      <a:pt x="31" y="13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73" name="Freeform 445"/>
              <p:cNvSpPr>
                <a:spLocks/>
              </p:cNvSpPr>
              <p:nvPr/>
            </p:nvSpPr>
            <p:spPr bwMode="auto">
              <a:xfrm>
                <a:off x="2264" y="3325"/>
                <a:ext cx="67" cy="36"/>
              </a:xfrm>
              <a:custGeom>
                <a:avLst/>
                <a:gdLst>
                  <a:gd name="T0" fmla="*/ 16 w 270"/>
                  <a:gd name="T1" fmla="*/ 35 h 143"/>
                  <a:gd name="T2" fmla="*/ 0 w 270"/>
                  <a:gd name="T3" fmla="*/ 25 h 143"/>
                  <a:gd name="T4" fmla="*/ 16 w 270"/>
                  <a:gd name="T5" fmla="*/ 52 h 143"/>
                  <a:gd name="T6" fmla="*/ 32 w 270"/>
                  <a:gd name="T7" fmla="*/ 75 h 143"/>
                  <a:gd name="T8" fmla="*/ 48 w 270"/>
                  <a:gd name="T9" fmla="*/ 95 h 143"/>
                  <a:gd name="T10" fmla="*/ 64 w 270"/>
                  <a:gd name="T11" fmla="*/ 111 h 143"/>
                  <a:gd name="T12" fmla="*/ 71 w 270"/>
                  <a:gd name="T13" fmla="*/ 119 h 143"/>
                  <a:gd name="T14" fmla="*/ 81 w 270"/>
                  <a:gd name="T15" fmla="*/ 124 h 143"/>
                  <a:gd name="T16" fmla="*/ 89 w 270"/>
                  <a:gd name="T17" fmla="*/ 129 h 143"/>
                  <a:gd name="T18" fmla="*/ 98 w 270"/>
                  <a:gd name="T19" fmla="*/ 135 h 143"/>
                  <a:gd name="T20" fmla="*/ 107 w 270"/>
                  <a:gd name="T21" fmla="*/ 139 h 143"/>
                  <a:gd name="T22" fmla="*/ 117 w 270"/>
                  <a:gd name="T23" fmla="*/ 140 h 143"/>
                  <a:gd name="T24" fmla="*/ 126 w 270"/>
                  <a:gd name="T25" fmla="*/ 143 h 143"/>
                  <a:gd name="T26" fmla="*/ 135 w 270"/>
                  <a:gd name="T27" fmla="*/ 143 h 143"/>
                  <a:gd name="T28" fmla="*/ 145 w 270"/>
                  <a:gd name="T29" fmla="*/ 143 h 143"/>
                  <a:gd name="T30" fmla="*/ 154 w 270"/>
                  <a:gd name="T31" fmla="*/ 140 h 143"/>
                  <a:gd name="T32" fmla="*/ 163 w 270"/>
                  <a:gd name="T33" fmla="*/ 139 h 143"/>
                  <a:gd name="T34" fmla="*/ 171 w 270"/>
                  <a:gd name="T35" fmla="*/ 135 h 143"/>
                  <a:gd name="T36" fmla="*/ 181 w 270"/>
                  <a:gd name="T37" fmla="*/ 129 h 143"/>
                  <a:gd name="T38" fmla="*/ 190 w 270"/>
                  <a:gd name="T39" fmla="*/ 124 h 143"/>
                  <a:gd name="T40" fmla="*/ 198 w 270"/>
                  <a:gd name="T41" fmla="*/ 119 h 143"/>
                  <a:gd name="T42" fmla="*/ 207 w 270"/>
                  <a:gd name="T43" fmla="*/ 111 h 143"/>
                  <a:gd name="T44" fmla="*/ 223 w 270"/>
                  <a:gd name="T45" fmla="*/ 95 h 143"/>
                  <a:gd name="T46" fmla="*/ 238 w 270"/>
                  <a:gd name="T47" fmla="*/ 75 h 143"/>
                  <a:gd name="T48" fmla="*/ 254 w 270"/>
                  <a:gd name="T49" fmla="*/ 52 h 143"/>
                  <a:gd name="T50" fmla="*/ 270 w 270"/>
                  <a:gd name="T51" fmla="*/ 25 h 143"/>
                  <a:gd name="T52" fmla="*/ 239 w 270"/>
                  <a:gd name="T53" fmla="*/ 9 h 143"/>
                  <a:gd name="T54" fmla="*/ 225 w 270"/>
                  <a:gd name="T55" fmla="*/ 33 h 143"/>
                  <a:gd name="T56" fmla="*/ 211 w 270"/>
                  <a:gd name="T57" fmla="*/ 55 h 143"/>
                  <a:gd name="T58" fmla="*/ 197 w 270"/>
                  <a:gd name="T59" fmla="*/ 72 h 143"/>
                  <a:gd name="T60" fmla="*/ 183 w 270"/>
                  <a:gd name="T61" fmla="*/ 85 h 143"/>
                  <a:gd name="T62" fmla="*/ 177 w 270"/>
                  <a:gd name="T63" fmla="*/ 91 h 143"/>
                  <a:gd name="T64" fmla="*/ 170 w 270"/>
                  <a:gd name="T65" fmla="*/ 96 h 143"/>
                  <a:gd name="T66" fmla="*/ 163 w 270"/>
                  <a:gd name="T67" fmla="*/ 100 h 143"/>
                  <a:gd name="T68" fmla="*/ 158 w 270"/>
                  <a:gd name="T69" fmla="*/ 103 h 143"/>
                  <a:gd name="T70" fmla="*/ 151 w 270"/>
                  <a:gd name="T71" fmla="*/ 105 h 143"/>
                  <a:gd name="T72" fmla="*/ 146 w 270"/>
                  <a:gd name="T73" fmla="*/ 107 h 143"/>
                  <a:gd name="T74" fmla="*/ 141 w 270"/>
                  <a:gd name="T75" fmla="*/ 108 h 143"/>
                  <a:gd name="T76" fmla="*/ 135 w 270"/>
                  <a:gd name="T77" fmla="*/ 108 h 143"/>
                  <a:gd name="T78" fmla="*/ 129 w 270"/>
                  <a:gd name="T79" fmla="*/ 108 h 143"/>
                  <a:gd name="T80" fmla="*/ 123 w 270"/>
                  <a:gd name="T81" fmla="*/ 107 h 143"/>
                  <a:gd name="T82" fmla="*/ 118 w 270"/>
                  <a:gd name="T83" fmla="*/ 105 h 143"/>
                  <a:gd name="T84" fmla="*/ 113 w 270"/>
                  <a:gd name="T85" fmla="*/ 103 h 143"/>
                  <a:gd name="T86" fmla="*/ 106 w 270"/>
                  <a:gd name="T87" fmla="*/ 100 h 143"/>
                  <a:gd name="T88" fmla="*/ 99 w 270"/>
                  <a:gd name="T89" fmla="*/ 96 h 143"/>
                  <a:gd name="T90" fmla="*/ 93 w 270"/>
                  <a:gd name="T91" fmla="*/ 91 h 143"/>
                  <a:gd name="T92" fmla="*/ 87 w 270"/>
                  <a:gd name="T93" fmla="*/ 85 h 143"/>
                  <a:gd name="T94" fmla="*/ 73 w 270"/>
                  <a:gd name="T95" fmla="*/ 72 h 143"/>
                  <a:gd name="T96" fmla="*/ 60 w 270"/>
                  <a:gd name="T97" fmla="*/ 55 h 143"/>
                  <a:gd name="T98" fmla="*/ 45 w 270"/>
                  <a:gd name="T99" fmla="*/ 33 h 143"/>
                  <a:gd name="T100" fmla="*/ 30 w 270"/>
                  <a:gd name="T101" fmla="*/ 9 h 143"/>
                  <a:gd name="T102" fmla="*/ 16 w 270"/>
                  <a:gd name="T103" fmla="*/ 0 h 143"/>
                  <a:gd name="T104" fmla="*/ 30 w 270"/>
                  <a:gd name="T105" fmla="*/ 9 h 143"/>
                  <a:gd name="T106" fmla="*/ 25 w 270"/>
                  <a:gd name="T107" fmla="*/ 0 h 143"/>
                  <a:gd name="T108" fmla="*/ 16 w 270"/>
                  <a:gd name="T109" fmla="*/ 0 h 143"/>
                  <a:gd name="T110" fmla="*/ 16 w 270"/>
                  <a:gd name="T111" fmla="*/ 35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70" h="143">
                    <a:moveTo>
                      <a:pt x="16" y="35"/>
                    </a:moveTo>
                    <a:lnTo>
                      <a:pt x="0" y="25"/>
                    </a:lnTo>
                    <a:lnTo>
                      <a:pt x="16" y="52"/>
                    </a:lnTo>
                    <a:lnTo>
                      <a:pt x="32" y="75"/>
                    </a:lnTo>
                    <a:lnTo>
                      <a:pt x="48" y="95"/>
                    </a:lnTo>
                    <a:lnTo>
                      <a:pt x="64" y="111"/>
                    </a:lnTo>
                    <a:lnTo>
                      <a:pt x="71" y="119"/>
                    </a:lnTo>
                    <a:lnTo>
                      <a:pt x="81" y="124"/>
                    </a:lnTo>
                    <a:lnTo>
                      <a:pt x="89" y="129"/>
                    </a:lnTo>
                    <a:lnTo>
                      <a:pt x="98" y="135"/>
                    </a:lnTo>
                    <a:lnTo>
                      <a:pt x="107" y="139"/>
                    </a:lnTo>
                    <a:lnTo>
                      <a:pt x="117" y="140"/>
                    </a:lnTo>
                    <a:lnTo>
                      <a:pt x="126" y="143"/>
                    </a:lnTo>
                    <a:lnTo>
                      <a:pt x="135" y="143"/>
                    </a:lnTo>
                    <a:lnTo>
                      <a:pt x="145" y="143"/>
                    </a:lnTo>
                    <a:lnTo>
                      <a:pt x="154" y="140"/>
                    </a:lnTo>
                    <a:lnTo>
                      <a:pt x="163" y="139"/>
                    </a:lnTo>
                    <a:lnTo>
                      <a:pt x="171" y="135"/>
                    </a:lnTo>
                    <a:lnTo>
                      <a:pt x="181" y="129"/>
                    </a:lnTo>
                    <a:lnTo>
                      <a:pt x="190" y="124"/>
                    </a:lnTo>
                    <a:lnTo>
                      <a:pt x="198" y="119"/>
                    </a:lnTo>
                    <a:lnTo>
                      <a:pt x="207" y="111"/>
                    </a:lnTo>
                    <a:lnTo>
                      <a:pt x="223" y="95"/>
                    </a:lnTo>
                    <a:lnTo>
                      <a:pt x="238" y="75"/>
                    </a:lnTo>
                    <a:lnTo>
                      <a:pt x="254" y="52"/>
                    </a:lnTo>
                    <a:lnTo>
                      <a:pt x="270" y="25"/>
                    </a:lnTo>
                    <a:lnTo>
                      <a:pt x="239" y="9"/>
                    </a:lnTo>
                    <a:lnTo>
                      <a:pt x="225" y="33"/>
                    </a:lnTo>
                    <a:lnTo>
                      <a:pt x="211" y="55"/>
                    </a:lnTo>
                    <a:lnTo>
                      <a:pt x="197" y="72"/>
                    </a:lnTo>
                    <a:lnTo>
                      <a:pt x="183" y="85"/>
                    </a:lnTo>
                    <a:lnTo>
                      <a:pt x="177" y="91"/>
                    </a:lnTo>
                    <a:lnTo>
                      <a:pt x="170" y="96"/>
                    </a:lnTo>
                    <a:lnTo>
                      <a:pt x="163" y="100"/>
                    </a:lnTo>
                    <a:lnTo>
                      <a:pt x="158" y="103"/>
                    </a:lnTo>
                    <a:lnTo>
                      <a:pt x="151" y="105"/>
                    </a:lnTo>
                    <a:lnTo>
                      <a:pt x="146" y="107"/>
                    </a:lnTo>
                    <a:lnTo>
                      <a:pt x="141" y="108"/>
                    </a:lnTo>
                    <a:lnTo>
                      <a:pt x="135" y="108"/>
                    </a:lnTo>
                    <a:lnTo>
                      <a:pt x="129" y="108"/>
                    </a:lnTo>
                    <a:lnTo>
                      <a:pt x="123" y="107"/>
                    </a:lnTo>
                    <a:lnTo>
                      <a:pt x="118" y="105"/>
                    </a:lnTo>
                    <a:lnTo>
                      <a:pt x="113" y="103"/>
                    </a:lnTo>
                    <a:lnTo>
                      <a:pt x="106" y="100"/>
                    </a:lnTo>
                    <a:lnTo>
                      <a:pt x="99" y="96"/>
                    </a:lnTo>
                    <a:lnTo>
                      <a:pt x="93" y="91"/>
                    </a:lnTo>
                    <a:lnTo>
                      <a:pt x="87" y="85"/>
                    </a:lnTo>
                    <a:lnTo>
                      <a:pt x="73" y="72"/>
                    </a:lnTo>
                    <a:lnTo>
                      <a:pt x="60" y="55"/>
                    </a:lnTo>
                    <a:lnTo>
                      <a:pt x="45" y="33"/>
                    </a:lnTo>
                    <a:lnTo>
                      <a:pt x="30" y="9"/>
                    </a:lnTo>
                    <a:lnTo>
                      <a:pt x="16" y="0"/>
                    </a:lnTo>
                    <a:lnTo>
                      <a:pt x="30" y="9"/>
                    </a:lnTo>
                    <a:lnTo>
                      <a:pt x="25" y="0"/>
                    </a:lnTo>
                    <a:lnTo>
                      <a:pt x="16" y="0"/>
                    </a:lnTo>
                    <a:lnTo>
                      <a:pt x="16" y="35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74" name="Rectangle 446"/>
              <p:cNvSpPr>
                <a:spLocks noChangeArrowheads="1"/>
              </p:cNvSpPr>
              <p:nvPr/>
            </p:nvSpPr>
            <p:spPr bwMode="auto">
              <a:xfrm>
                <a:off x="2201" y="3325"/>
                <a:ext cx="67" cy="9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75" name="Freeform 447"/>
              <p:cNvSpPr>
                <a:spLocks/>
              </p:cNvSpPr>
              <p:nvPr/>
            </p:nvSpPr>
            <p:spPr bwMode="auto">
              <a:xfrm>
                <a:off x="2191" y="3326"/>
                <a:ext cx="40" cy="30"/>
              </a:xfrm>
              <a:custGeom>
                <a:avLst/>
                <a:gdLst>
                  <a:gd name="T0" fmla="*/ 0 w 157"/>
                  <a:gd name="T1" fmla="*/ 0 h 118"/>
                  <a:gd name="T2" fmla="*/ 0 w 157"/>
                  <a:gd name="T3" fmla="*/ 29 h 118"/>
                  <a:gd name="T4" fmla="*/ 137 w 157"/>
                  <a:gd name="T5" fmla="*/ 118 h 118"/>
                  <a:gd name="T6" fmla="*/ 157 w 157"/>
                  <a:gd name="T7" fmla="*/ 89 h 118"/>
                  <a:gd name="T8" fmla="*/ 18 w 157"/>
                  <a:gd name="T9" fmla="*/ 0 h 118"/>
                  <a:gd name="T10" fmla="*/ 18 w 157"/>
                  <a:gd name="T11" fmla="*/ 29 h 118"/>
                  <a:gd name="T12" fmla="*/ 0 w 157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" h="118">
                    <a:moveTo>
                      <a:pt x="0" y="0"/>
                    </a:moveTo>
                    <a:lnTo>
                      <a:pt x="0" y="29"/>
                    </a:lnTo>
                    <a:lnTo>
                      <a:pt x="137" y="118"/>
                    </a:lnTo>
                    <a:lnTo>
                      <a:pt x="157" y="89"/>
                    </a:lnTo>
                    <a:lnTo>
                      <a:pt x="18" y="0"/>
                    </a:lnTo>
                    <a:lnTo>
                      <a:pt x="18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76" name="Freeform 448"/>
              <p:cNvSpPr>
                <a:spLocks/>
              </p:cNvSpPr>
              <p:nvPr/>
            </p:nvSpPr>
            <p:spPr bwMode="auto">
              <a:xfrm>
                <a:off x="2186" y="3326"/>
                <a:ext cx="5" cy="7"/>
              </a:xfrm>
              <a:custGeom>
                <a:avLst/>
                <a:gdLst>
                  <a:gd name="T0" fmla="*/ 23 w 23"/>
                  <a:gd name="T1" fmla="*/ 0 h 29"/>
                  <a:gd name="T2" fmla="*/ 0 w 23"/>
                  <a:gd name="T3" fmla="*/ 14 h 29"/>
                  <a:gd name="T4" fmla="*/ 23 w 23"/>
                  <a:gd name="T5" fmla="*/ 29 h 29"/>
                  <a:gd name="T6" fmla="*/ 23 w 2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" h="29">
                    <a:moveTo>
                      <a:pt x="23" y="0"/>
                    </a:moveTo>
                    <a:lnTo>
                      <a:pt x="0" y="14"/>
                    </a:lnTo>
                    <a:lnTo>
                      <a:pt x="23" y="29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77" name="Freeform 449"/>
              <p:cNvSpPr>
                <a:spLocks/>
              </p:cNvSpPr>
              <p:nvPr/>
            </p:nvSpPr>
            <p:spPr bwMode="auto">
              <a:xfrm>
                <a:off x="2191" y="3304"/>
                <a:ext cx="40" cy="29"/>
              </a:xfrm>
              <a:custGeom>
                <a:avLst/>
                <a:gdLst>
                  <a:gd name="T0" fmla="*/ 146 w 157"/>
                  <a:gd name="T1" fmla="*/ 15 h 119"/>
                  <a:gd name="T2" fmla="*/ 137 w 157"/>
                  <a:gd name="T3" fmla="*/ 0 h 119"/>
                  <a:gd name="T4" fmla="*/ 0 w 157"/>
                  <a:gd name="T5" fmla="*/ 90 h 119"/>
                  <a:gd name="T6" fmla="*/ 18 w 157"/>
                  <a:gd name="T7" fmla="*/ 119 h 119"/>
                  <a:gd name="T8" fmla="*/ 157 w 157"/>
                  <a:gd name="T9" fmla="*/ 30 h 119"/>
                  <a:gd name="T10" fmla="*/ 146 w 157"/>
                  <a:gd name="T11" fmla="*/ 15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7" h="119">
                    <a:moveTo>
                      <a:pt x="146" y="15"/>
                    </a:moveTo>
                    <a:lnTo>
                      <a:pt x="137" y="0"/>
                    </a:lnTo>
                    <a:lnTo>
                      <a:pt x="0" y="90"/>
                    </a:lnTo>
                    <a:lnTo>
                      <a:pt x="18" y="119"/>
                    </a:lnTo>
                    <a:lnTo>
                      <a:pt x="157" y="30"/>
                    </a:lnTo>
                    <a:lnTo>
                      <a:pt x="146" y="15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78" name="Freeform 450"/>
              <p:cNvSpPr>
                <a:spLocks/>
              </p:cNvSpPr>
              <p:nvPr/>
            </p:nvSpPr>
            <p:spPr bwMode="auto">
              <a:xfrm>
                <a:off x="2619" y="3372"/>
                <a:ext cx="68" cy="35"/>
              </a:xfrm>
              <a:custGeom>
                <a:avLst/>
                <a:gdLst>
                  <a:gd name="T0" fmla="*/ 0 w 271"/>
                  <a:gd name="T1" fmla="*/ 18 h 140"/>
                  <a:gd name="T2" fmla="*/ 0 w 271"/>
                  <a:gd name="T3" fmla="*/ 19 h 140"/>
                  <a:gd name="T4" fmla="*/ 19 w 271"/>
                  <a:gd name="T5" fmla="*/ 46 h 140"/>
                  <a:gd name="T6" fmla="*/ 36 w 271"/>
                  <a:gd name="T7" fmla="*/ 70 h 140"/>
                  <a:gd name="T8" fmla="*/ 53 w 271"/>
                  <a:gd name="T9" fmla="*/ 90 h 140"/>
                  <a:gd name="T10" fmla="*/ 71 w 271"/>
                  <a:gd name="T11" fmla="*/ 107 h 140"/>
                  <a:gd name="T12" fmla="*/ 80 w 271"/>
                  <a:gd name="T13" fmla="*/ 115 h 140"/>
                  <a:gd name="T14" fmla="*/ 88 w 271"/>
                  <a:gd name="T15" fmla="*/ 120 h 140"/>
                  <a:gd name="T16" fmla="*/ 97 w 271"/>
                  <a:gd name="T17" fmla="*/ 127 h 140"/>
                  <a:gd name="T18" fmla="*/ 107 w 271"/>
                  <a:gd name="T19" fmla="*/ 131 h 140"/>
                  <a:gd name="T20" fmla="*/ 116 w 271"/>
                  <a:gd name="T21" fmla="*/ 135 h 140"/>
                  <a:gd name="T22" fmla="*/ 125 w 271"/>
                  <a:gd name="T23" fmla="*/ 138 h 140"/>
                  <a:gd name="T24" fmla="*/ 135 w 271"/>
                  <a:gd name="T25" fmla="*/ 139 h 140"/>
                  <a:gd name="T26" fmla="*/ 144 w 271"/>
                  <a:gd name="T27" fmla="*/ 140 h 140"/>
                  <a:gd name="T28" fmla="*/ 153 w 271"/>
                  <a:gd name="T29" fmla="*/ 139 h 140"/>
                  <a:gd name="T30" fmla="*/ 163 w 271"/>
                  <a:gd name="T31" fmla="*/ 138 h 140"/>
                  <a:gd name="T32" fmla="*/ 172 w 271"/>
                  <a:gd name="T33" fmla="*/ 135 h 140"/>
                  <a:gd name="T34" fmla="*/ 181 w 271"/>
                  <a:gd name="T35" fmla="*/ 131 h 140"/>
                  <a:gd name="T36" fmla="*/ 189 w 271"/>
                  <a:gd name="T37" fmla="*/ 126 h 140"/>
                  <a:gd name="T38" fmla="*/ 199 w 271"/>
                  <a:gd name="T39" fmla="*/ 120 h 140"/>
                  <a:gd name="T40" fmla="*/ 207 w 271"/>
                  <a:gd name="T41" fmla="*/ 114 h 140"/>
                  <a:gd name="T42" fmla="*/ 215 w 271"/>
                  <a:gd name="T43" fmla="*/ 106 h 140"/>
                  <a:gd name="T44" fmla="*/ 229 w 271"/>
                  <a:gd name="T45" fmla="*/ 90 h 140"/>
                  <a:gd name="T46" fmla="*/ 244 w 271"/>
                  <a:gd name="T47" fmla="*/ 68 h 140"/>
                  <a:gd name="T48" fmla="*/ 257 w 271"/>
                  <a:gd name="T49" fmla="*/ 44 h 140"/>
                  <a:gd name="T50" fmla="*/ 271 w 271"/>
                  <a:gd name="T51" fmla="*/ 16 h 140"/>
                  <a:gd name="T52" fmla="*/ 239 w 271"/>
                  <a:gd name="T53" fmla="*/ 3 h 140"/>
                  <a:gd name="T54" fmla="*/ 227 w 271"/>
                  <a:gd name="T55" fmla="*/ 28 h 140"/>
                  <a:gd name="T56" fmla="*/ 215 w 271"/>
                  <a:gd name="T57" fmla="*/ 50 h 140"/>
                  <a:gd name="T58" fmla="*/ 201 w 271"/>
                  <a:gd name="T59" fmla="*/ 68 h 140"/>
                  <a:gd name="T60" fmla="*/ 189 w 271"/>
                  <a:gd name="T61" fmla="*/ 83 h 140"/>
                  <a:gd name="T62" fmla="*/ 184 w 271"/>
                  <a:gd name="T63" fmla="*/ 88 h 140"/>
                  <a:gd name="T64" fmla="*/ 177 w 271"/>
                  <a:gd name="T65" fmla="*/ 92 h 140"/>
                  <a:gd name="T66" fmla="*/ 172 w 271"/>
                  <a:gd name="T67" fmla="*/ 96 h 140"/>
                  <a:gd name="T68" fmla="*/ 165 w 271"/>
                  <a:gd name="T69" fmla="*/ 100 h 140"/>
                  <a:gd name="T70" fmla="*/ 160 w 271"/>
                  <a:gd name="T71" fmla="*/ 102 h 140"/>
                  <a:gd name="T72" fmla="*/ 155 w 271"/>
                  <a:gd name="T73" fmla="*/ 104 h 140"/>
                  <a:gd name="T74" fmla="*/ 149 w 271"/>
                  <a:gd name="T75" fmla="*/ 104 h 140"/>
                  <a:gd name="T76" fmla="*/ 144 w 271"/>
                  <a:gd name="T77" fmla="*/ 104 h 140"/>
                  <a:gd name="T78" fmla="*/ 139 w 271"/>
                  <a:gd name="T79" fmla="*/ 104 h 140"/>
                  <a:gd name="T80" fmla="*/ 133 w 271"/>
                  <a:gd name="T81" fmla="*/ 104 h 140"/>
                  <a:gd name="T82" fmla="*/ 127 w 271"/>
                  <a:gd name="T83" fmla="*/ 102 h 140"/>
                  <a:gd name="T84" fmla="*/ 121 w 271"/>
                  <a:gd name="T85" fmla="*/ 99 h 140"/>
                  <a:gd name="T86" fmla="*/ 115 w 271"/>
                  <a:gd name="T87" fmla="*/ 96 h 140"/>
                  <a:gd name="T88" fmla="*/ 108 w 271"/>
                  <a:gd name="T89" fmla="*/ 92 h 140"/>
                  <a:gd name="T90" fmla="*/ 101 w 271"/>
                  <a:gd name="T91" fmla="*/ 87 h 140"/>
                  <a:gd name="T92" fmla="*/ 93 w 271"/>
                  <a:gd name="T93" fmla="*/ 82 h 140"/>
                  <a:gd name="T94" fmla="*/ 79 w 271"/>
                  <a:gd name="T95" fmla="*/ 67 h 140"/>
                  <a:gd name="T96" fmla="*/ 63 w 271"/>
                  <a:gd name="T97" fmla="*/ 48 h 140"/>
                  <a:gd name="T98" fmla="*/ 47 w 271"/>
                  <a:gd name="T99" fmla="*/ 26 h 140"/>
                  <a:gd name="T100" fmla="*/ 31 w 271"/>
                  <a:gd name="T101" fmla="*/ 0 h 140"/>
                  <a:gd name="T102" fmla="*/ 31 w 271"/>
                  <a:gd name="T103" fmla="*/ 2 h 140"/>
                  <a:gd name="T104" fmla="*/ 0 w 271"/>
                  <a:gd name="T105" fmla="*/ 18 h 140"/>
                  <a:gd name="T106" fmla="*/ 0 w 271"/>
                  <a:gd name="T107" fmla="*/ 19 h 140"/>
                  <a:gd name="T108" fmla="*/ 0 w 271"/>
                  <a:gd name="T109" fmla="*/ 19 h 140"/>
                  <a:gd name="T110" fmla="*/ 0 w 271"/>
                  <a:gd name="T111" fmla="*/ 18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71" h="140">
                    <a:moveTo>
                      <a:pt x="0" y="18"/>
                    </a:moveTo>
                    <a:lnTo>
                      <a:pt x="0" y="19"/>
                    </a:lnTo>
                    <a:lnTo>
                      <a:pt x="19" y="46"/>
                    </a:lnTo>
                    <a:lnTo>
                      <a:pt x="36" y="70"/>
                    </a:lnTo>
                    <a:lnTo>
                      <a:pt x="53" y="90"/>
                    </a:lnTo>
                    <a:lnTo>
                      <a:pt x="71" y="107"/>
                    </a:lnTo>
                    <a:lnTo>
                      <a:pt x="80" y="115"/>
                    </a:lnTo>
                    <a:lnTo>
                      <a:pt x="88" y="120"/>
                    </a:lnTo>
                    <a:lnTo>
                      <a:pt x="97" y="127"/>
                    </a:lnTo>
                    <a:lnTo>
                      <a:pt x="107" y="131"/>
                    </a:lnTo>
                    <a:lnTo>
                      <a:pt x="116" y="135"/>
                    </a:lnTo>
                    <a:lnTo>
                      <a:pt x="125" y="138"/>
                    </a:lnTo>
                    <a:lnTo>
                      <a:pt x="135" y="139"/>
                    </a:lnTo>
                    <a:lnTo>
                      <a:pt x="144" y="140"/>
                    </a:lnTo>
                    <a:lnTo>
                      <a:pt x="153" y="139"/>
                    </a:lnTo>
                    <a:lnTo>
                      <a:pt x="163" y="138"/>
                    </a:lnTo>
                    <a:lnTo>
                      <a:pt x="172" y="135"/>
                    </a:lnTo>
                    <a:lnTo>
                      <a:pt x="181" y="131"/>
                    </a:lnTo>
                    <a:lnTo>
                      <a:pt x="189" y="126"/>
                    </a:lnTo>
                    <a:lnTo>
                      <a:pt x="199" y="120"/>
                    </a:lnTo>
                    <a:lnTo>
                      <a:pt x="207" y="114"/>
                    </a:lnTo>
                    <a:lnTo>
                      <a:pt x="215" y="106"/>
                    </a:lnTo>
                    <a:lnTo>
                      <a:pt x="229" y="90"/>
                    </a:lnTo>
                    <a:lnTo>
                      <a:pt x="244" y="68"/>
                    </a:lnTo>
                    <a:lnTo>
                      <a:pt x="257" y="44"/>
                    </a:lnTo>
                    <a:lnTo>
                      <a:pt x="271" y="16"/>
                    </a:lnTo>
                    <a:lnTo>
                      <a:pt x="239" y="3"/>
                    </a:lnTo>
                    <a:lnTo>
                      <a:pt x="227" y="28"/>
                    </a:lnTo>
                    <a:lnTo>
                      <a:pt x="215" y="50"/>
                    </a:lnTo>
                    <a:lnTo>
                      <a:pt x="201" y="68"/>
                    </a:lnTo>
                    <a:lnTo>
                      <a:pt x="189" y="83"/>
                    </a:lnTo>
                    <a:lnTo>
                      <a:pt x="184" y="88"/>
                    </a:lnTo>
                    <a:lnTo>
                      <a:pt x="177" y="92"/>
                    </a:lnTo>
                    <a:lnTo>
                      <a:pt x="172" y="96"/>
                    </a:lnTo>
                    <a:lnTo>
                      <a:pt x="165" y="100"/>
                    </a:lnTo>
                    <a:lnTo>
                      <a:pt x="160" y="102"/>
                    </a:lnTo>
                    <a:lnTo>
                      <a:pt x="155" y="104"/>
                    </a:lnTo>
                    <a:lnTo>
                      <a:pt x="149" y="104"/>
                    </a:lnTo>
                    <a:lnTo>
                      <a:pt x="144" y="104"/>
                    </a:lnTo>
                    <a:lnTo>
                      <a:pt x="139" y="104"/>
                    </a:lnTo>
                    <a:lnTo>
                      <a:pt x="133" y="104"/>
                    </a:lnTo>
                    <a:lnTo>
                      <a:pt x="127" y="102"/>
                    </a:lnTo>
                    <a:lnTo>
                      <a:pt x="121" y="99"/>
                    </a:lnTo>
                    <a:lnTo>
                      <a:pt x="115" y="96"/>
                    </a:lnTo>
                    <a:lnTo>
                      <a:pt x="108" y="92"/>
                    </a:lnTo>
                    <a:lnTo>
                      <a:pt x="101" y="87"/>
                    </a:lnTo>
                    <a:lnTo>
                      <a:pt x="93" y="82"/>
                    </a:lnTo>
                    <a:lnTo>
                      <a:pt x="79" y="67"/>
                    </a:lnTo>
                    <a:lnTo>
                      <a:pt x="63" y="48"/>
                    </a:lnTo>
                    <a:lnTo>
                      <a:pt x="47" y="26"/>
                    </a:lnTo>
                    <a:lnTo>
                      <a:pt x="31" y="0"/>
                    </a:lnTo>
                    <a:lnTo>
                      <a:pt x="31" y="2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0" y="19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79" name="Freeform 451"/>
              <p:cNvSpPr>
                <a:spLocks/>
              </p:cNvSpPr>
              <p:nvPr/>
            </p:nvSpPr>
            <p:spPr bwMode="auto">
              <a:xfrm>
                <a:off x="2563" y="3342"/>
                <a:ext cx="64" cy="34"/>
              </a:xfrm>
              <a:custGeom>
                <a:avLst/>
                <a:gdLst>
                  <a:gd name="T0" fmla="*/ 32 w 257"/>
                  <a:gd name="T1" fmla="*/ 139 h 139"/>
                  <a:gd name="T2" fmla="*/ 32 w 257"/>
                  <a:gd name="T3" fmla="*/ 137 h 139"/>
                  <a:gd name="T4" fmla="*/ 44 w 257"/>
                  <a:gd name="T5" fmla="*/ 112 h 139"/>
                  <a:gd name="T6" fmla="*/ 57 w 257"/>
                  <a:gd name="T7" fmla="*/ 91 h 139"/>
                  <a:gd name="T8" fmla="*/ 69 w 257"/>
                  <a:gd name="T9" fmla="*/ 72 h 139"/>
                  <a:gd name="T10" fmla="*/ 82 w 257"/>
                  <a:gd name="T11" fmla="*/ 58 h 139"/>
                  <a:gd name="T12" fmla="*/ 88 w 257"/>
                  <a:gd name="T13" fmla="*/ 52 h 139"/>
                  <a:gd name="T14" fmla="*/ 93 w 257"/>
                  <a:gd name="T15" fmla="*/ 48 h 139"/>
                  <a:gd name="T16" fmla="*/ 98 w 257"/>
                  <a:gd name="T17" fmla="*/ 44 h 139"/>
                  <a:gd name="T18" fmla="*/ 104 w 257"/>
                  <a:gd name="T19" fmla="*/ 40 h 139"/>
                  <a:gd name="T20" fmla="*/ 109 w 257"/>
                  <a:gd name="T21" fmla="*/ 39 h 139"/>
                  <a:gd name="T22" fmla="*/ 114 w 257"/>
                  <a:gd name="T23" fmla="*/ 36 h 139"/>
                  <a:gd name="T24" fmla="*/ 120 w 257"/>
                  <a:gd name="T25" fmla="*/ 36 h 139"/>
                  <a:gd name="T26" fmla="*/ 125 w 257"/>
                  <a:gd name="T27" fmla="*/ 36 h 139"/>
                  <a:gd name="T28" fmla="*/ 129 w 257"/>
                  <a:gd name="T29" fmla="*/ 36 h 139"/>
                  <a:gd name="T30" fmla="*/ 134 w 257"/>
                  <a:gd name="T31" fmla="*/ 36 h 139"/>
                  <a:gd name="T32" fmla="*/ 140 w 257"/>
                  <a:gd name="T33" fmla="*/ 39 h 139"/>
                  <a:gd name="T34" fmla="*/ 145 w 257"/>
                  <a:gd name="T35" fmla="*/ 40 h 139"/>
                  <a:gd name="T36" fmla="*/ 152 w 257"/>
                  <a:gd name="T37" fmla="*/ 44 h 139"/>
                  <a:gd name="T38" fmla="*/ 157 w 257"/>
                  <a:gd name="T39" fmla="*/ 48 h 139"/>
                  <a:gd name="T40" fmla="*/ 164 w 257"/>
                  <a:gd name="T41" fmla="*/ 54 h 139"/>
                  <a:gd name="T42" fmla="*/ 169 w 257"/>
                  <a:gd name="T43" fmla="*/ 59 h 139"/>
                  <a:gd name="T44" fmla="*/ 184 w 257"/>
                  <a:gd name="T45" fmla="*/ 74 h 139"/>
                  <a:gd name="T46" fmla="*/ 197 w 257"/>
                  <a:gd name="T47" fmla="*/ 92 h 139"/>
                  <a:gd name="T48" fmla="*/ 211 w 257"/>
                  <a:gd name="T49" fmla="*/ 113 h 139"/>
                  <a:gd name="T50" fmla="*/ 226 w 257"/>
                  <a:gd name="T51" fmla="*/ 139 h 139"/>
                  <a:gd name="T52" fmla="*/ 257 w 257"/>
                  <a:gd name="T53" fmla="*/ 123 h 139"/>
                  <a:gd name="T54" fmla="*/ 241 w 257"/>
                  <a:gd name="T55" fmla="*/ 95 h 139"/>
                  <a:gd name="T56" fmla="*/ 226 w 257"/>
                  <a:gd name="T57" fmla="*/ 72 h 139"/>
                  <a:gd name="T58" fmla="*/ 210 w 257"/>
                  <a:gd name="T59" fmla="*/ 51 h 139"/>
                  <a:gd name="T60" fmla="*/ 194 w 257"/>
                  <a:gd name="T61" fmla="*/ 34 h 139"/>
                  <a:gd name="T62" fmla="*/ 186 w 257"/>
                  <a:gd name="T63" fmla="*/ 27 h 139"/>
                  <a:gd name="T64" fmla="*/ 177 w 257"/>
                  <a:gd name="T65" fmla="*/ 20 h 139"/>
                  <a:gd name="T66" fmla="*/ 169 w 257"/>
                  <a:gd name="T67" fmla="*/ 15 h 139"/>
                  <a:gd name="T68" fmla="*/ 161 w 257"/>
                  <a:gd name="T69" fmla="*/ 10 h 139"/>
                  <a:gd name="T70" fmla="*/ 152 w 257"/>
                  <a:gd name="T71" fmla="*/ 6 h 139"/>
                  <a:gd name="T72" fmla="*/ 142 w 257"/>
                  <a:gd name="T73" fmla="*/ 3 h 139"/>
                  <a:gd name="T74" fmla="*/ 133 w 257"/>
                  <a:gd name="T75" fmla="*/ 2 h 139"/>
                  <a:gd name="T76" fmla="*/ 125 w 257"/>
                  <a:gd name="T77" fmla="*/ 0 h 139"/>
                  <a:gd name="T78" fmla="*/ 116 w 257"/>
                  <a:gd name="T79" fmla="*/ 2 h 139"/>
                  <a:gd name="T80" fmla="*/ 106 w 257"/>
                  <a:gd name="T81" fmla="*/ 3 h 139"/>
                  <a:gd name="T82" fmla="*/ 97 w 257"/>
                  <a:gd name="T83" fmla="*/ 6 h 139"/>
                  <a:gd name="T84" fmla="*/ 89 w 257"/>
                  <a:gd name="T85" fmla="*/ 10 h 139"/>
                  <a:gd name="T86" fmla="*/ 80 w 257"/>
                  <a:gd name="T87" fmla="*/ 15 h 139"/>
                  <a:gd name="T88" fmla="*/ 72 w 257"/>
                  <a:gd name="T89" fmla="*/ 20 h 139"/>
                  <a:gd name="T90" fmla="*/ 64 w 257"/>
                  <a:gd name="T91" fmla="*/ 27 h 139"/>
                  <a:gd name="T92" fmla="*/ 56 w 257"/>
                  <a:gd name="T93" fmla="*/ 35 h 139"/>
                  <a:gd name="T94" fmla="*/ 42 w 257"/>
                  <a:gd name="T95" fmla="*/ 52 h 139"/>
                  <a:gd name="T96" fmla="*/ 28 w 257"/>
                  <a:gd name="T97" fmla="*/ 72 h 139"/>
                  <a:gd name="T98" fmla="*/ 13 w 257"/>
                  <a:gd name="T99" fmla="*/ 96 h 139"/>
                  <a:gd name="T100" fmla="*/ 0 w 257"/>
                  <a:gd name="T101" fmla="*/ 124 h 139"/>
                  <a:gd name="T102" fmla="*/ 0 w 257"/>
                  <a:gd name="T103" fmla="*/ 124 h 139"/>
                  <a:gd name="T104" fmla="*/ 32 w 257"/>
                  <a:gd name="T105" fmla="*/ 139 h 139"/>
                  <a:gd name="T106" fmla="*/ 32 w 257"/>
                  <a:gd name="T107" fmla="*/ 137 h 139"/>
                  <a:gd name="T108" fmla="*/ 32 w 257"/>
                  <a:gd name="T109" fmla="*/ 137 h 139"/>
                  <a:gd name="T110" fmla="*/ 32 w 257"/>
                  <a:gd name="T111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57" h="139">
                    <a:moveTo>
                      <a:pt x="32" y="139"/>
                    </a:moveTo>
                    <a:lnTo>
                      <a:pt x="32" y="137"/>
                    </a:lnTo>
                    <a:lnTo>
                      <a:pt x="44" y="112"/>
                    </a:lnTo>
                    <a:lnTo>
                      <a:pt x="57" y="91"/>
                    </a:lnTo>
                    <a:lnTo>
                      <a:pt x="69" y="72"/>
                    </a:lnTo>
                    <a:lnTo>
                      <a:pt x="82" y="58"/>
                    </a:lnTo>
                    <a:lnTo>
                      <a:pt x="88" y="52"/>
                    </a:lnTo>
                    <a:lnTo>
                      <a:pt x="93" y="48"/>
                    </a:lnTo>
                    <a:lnTo>
                      <a:pt x="98" y="44"/>
                    </a:lnTo>
                    <a:lnTo>
                      <a:pt x="104" y="40"/>
                    </a:lnTo>
                    <a:lnTo>
                      <a:pt x="109" y="39"/>
                    </a:lnTo>
                    <a:lnTo>
                      <a:pt x="114" y="36"/>
                    </a:lnTo>
                    <a:lnTo>
                      <a:pt x="120" y="36"/>
                    </a:lnTo>
                    <a:lnTo>
                      <a:pt x="125" y="36"/>
                    </a:lnTo>
                    <a:lnTo>
                      <a:pt x="129" y="36"/>
                    </a:lnTo>
                    <a:lnTo>
                      <a:pt x="134" y="36"/>
                    </a:lnTo>
                    <a:lnTo>
                      <a:pt x="140" y="39"/>
                    </a:lnTo>
                    <a:lnTo>
                      <a:pt x="145" y="40"/>
                    </a:lnTo>
                    <a:lnTo>
                      <a:pt x="152" y="44"/>
                    </a:lnTo>
                    <a:lnTo>
                      <a:pt x="157" y="48"/>
                    </a:lnTo>
                    <a:lnTo>
                      <a:pt x="164" y="54"/>
                    </a:lnTo>
                    <a:lnTo>
                      <a:pt x="169" y="59"/>
                    </a:lnTo>
                    <a:lnTo>
                      <a:pt x="184" y="74"/>
                    </a:lnTo>
                    <a:lnTo>
                      <a:pt x="197" y="92"/>
                    </a:lnTo>
                    <a:lnTo>
                      <a:pt x="211" y="113"/>
                    </a:lnTo>
                    <a:lnTo>
                      <a:pt x="226" y="139"/>
                    </a:lnTo>
                    <a:lnTo>
                      <a:pt x="257" y="123"/>
                    </a:lnTo>
                    <a:lnTo>
                      <a:pt x="241" y="95"/>
                    </a:lnTo>
                    <a:lnTo>
                      <a:pt x="226" y="72"/>
                    </a:lnTo>
                    <a:lnTo>
                      <a:pt x="210" y="51"/>
                    </a:lnTo>
                    <a:lnTo>
                      <a:pt x="194" y="34"/>
                    </a:lnTo>
                    <a:lnTo>
                      <a:pt x="186" y="27"/>
                    </a:lnTo>
                    <a:lnTo>
                      <a:pt x="177" y="20"/>
                    </a:lnTo>
                    <a:lnTo>
                      <a:pt x="169" y="15"/>
                    </a:lnTo>
                    <a:lnTo>
                      <a:pt x="161" y="10"/>
                    </a:lnTo>
                    <a:lnTo>
                      <a:pt x="152" y="6"/>
                    </a:lnTo>
                    <a:lnTo>
                      <a:pt x="142" y="3"/>
                    </a:lnTo>
                    <a:lnTo>
                      <a:pt x="133" y="2"/>
                    </a:lnTo>
                    <a:lnTo>
                      <a:pt x="125" y="0"/>
                    </a:lnTo>
                    <a:lnTo>
                      <a:pt x="116" y="2"/>
                    </a:lnTo>
                    <a:lnTo>
                      <a:pt x="106" y="3"/>
                    </a:lnTo>
                    <a:lnTo>
                      <a:pt x="97" y="6"/>
                    </a:lnTo>
                    <a:lnTo>
                      <a:pt x="89" y="10"/>
                    </a:lnTo>
                    <a:lnTo>
                      <a:pt x="80" y="15"/>
                    </a:lnTo>
                    <a:lnTo>
                      <a:pt x="72" y="20"/>
                    </a:lnTo>
                    <a:lnTo>
                      <a:pt x="64" y="27"/>
                    </a:lnTo>
                    <a:lnTo>
                      <a:pt x="56" y="35"/>
                    </a:lnTo>
                    <a:lnTo>
                      <a:pt x="42" y="52"/>
                    </a:lnTo>
                    <a:lnTo>
                      <a:pt x="28" y="72"/>
                    </a:lnTo>
                    <a:lnTo>
                      <a:pt x="13" y="96"/>
                    </a:lnTo>
                    <a:lnTo>
                      <a:pt x="0" y="124"/>
                    </a:lnTo>
                    <a:lnTo>
                      <a:pt x="0" y="124"/>
                    </a:lnTo>
                    <a:lnTo>
                      <a:pt x="32" y="139"/>
                    </a:lnTo>
                    <a:lnTo>
                      <a:pt x="32" y="137"/>
                    </a:lnTo>
                    <a:lnTo>
                      <a:pt x="32" y="137"/>
                    </a:lnTo>
                    <a:lnTo>
                      <a:pt x="32" y="13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80" name="Freeform 452"/>
              <p:cNvSpPr>
                <a:spLocks/>
              </p:cNvSpPr>
              <p:nvPr/>
            </p:nvSpPr>
            <p:spPr bwMode="auto">
              <a:xfrm>
                <a:off x="2505" y="3372"/>
                <a:ext cx="66" cy="35"/>
              </a:xfrm>
              <a:custGeom>
                <a:avLst/>
                <a:gdLst>
                  <a:gd name="T0" fmla="*/ 0 w 264"/>
                  <a:gd name="T1" fmla="*/ 18 h 140"/>
                  <a:gd name="T2" fmla="*/ 0 w 264"/>
                  <a:gd name="T3" fmla="*/ 19 h 140"/>
                  <a:gd name="T4" fmla="*/ 19 w 264"/>
                  <a:gd name="T5" fmla="*/ 48 h 140"/>
                  <a:gd name="T6" fmla="*/ 37 w 264"/>
                  <a:gd name="T7" fmla="*/ 74 h 140"/>
                  <a:gd name="T8" fmla="*/ 55 w 264"/>
                  <a:gd name="T9" fmla="*/ 95 h 140"/>
                  <a:gd name="T10" fmla="*/ 73 w 264"/>
                  <a:gd name="T11" fmla="*/ 112 h 140"/>
                  <a:gd name="T12" fmla="*/ 83 w 264"/>
                  <a:gd name="T13" fmla="*/ 120 h 140"/>
                  <a:gd name="T14" fmla="*/ 92 w 264"/>
                  <a:gd name="T15" fmla="*/ 126 h 140"/>
                  <a:gd name="T16" fmla="*/ 100 w 264"/>
                  <a:gd name="T17" fmla="*/ 131 h 140"/>
                  <a:gd name="T18" fmla="*/ 109 w 264"/>
                  <a:gd name="T19" fmla="*/ 135 h 140"/>
                  <a:gd name="T20" fmla="*/ 118 w 264"/>
                  <a:gd name="T21" fmla="*/ 138 h 140"/>
                  <a:gd name="T22" fmla="*/ 129 w 264"/>
                  <a:gd name="T23" fmla="*/ 140 h 140"/>
                  <a:gd name="T24" fmla="*/ 138 w 264"/>
                  <a:gd name="T25" fmla="*/ 140 h 140"/>
                  <a:gd name="T26" fmla="*/ 148 w 264"/>
                  <a:gd name="T27" fmla="*/ 140 h 140"/>
                  <a:gd name="T28" fmla="*/ 156 w 264"/>
                  <a:gd name="T29" fmla="*/ 138 h 140"/>
                  <a:gd name="T30" fmla="*/ 165 w 264"/>
                  <a:gd name="T31" fmla="*/ 135 h 140"/>
                  <a:gd name="T32" fmla="*/ 174 w 264"/>
                  <a:gd name="T33" fmla="*/ 131 h 140"/>
                  <a:gd name="T34" fmla="*/ 182 w 264"/>
                  <a:gd name="T35" fmla="*/ 127 h 140"/>
                  <a:gd name="T36" fmla="*/ 198 w 264"/>
                  <a:gd name="T37" fmla="*/ 115 h 140"/>
                  <a:gd name="T38" fmla="*/ 212 w 264"/>
                  <a:gd name="T39" fmla="*/ 100 h 140"/>
                  <a:gd name="T40" fmla="*/ 226 w 264"/>
                  <a:gd name="T41" fmla="*/ 83 h 140"/>
                  <a:gd name="T42" fmla="*/ 238 w 264"/>
                  <a:gd name="T43" fmla="*/ 63 h 140"/>
                  <a:gd name="T44" fmla="*/ 252 w 264"/>
                  <a:gd name="T45" fmla="*/ 42 h 140"/>
                  <a:gd name="T46" fmla="*/ 264 w 264"/>
                  <a:gd name="T47" fmla="*/ 18 h 140"/>
                  <a:gd name="T48" fmla="*/ 232 w 264"/>
                  <a:gd name="T49" fmla="*/ 3 h 140"/>
                  <a:gd name="T50" fmla="*/ 221 w 264"/>
                  <a:gd name="T51" fmla="*/ 26 h 140"/>
                  <a:gd name="T52" fmla="*/ 209 w 264"/>
                  <a:gd name="T53" fmla="*/ 46 h 140"/>
                  <a:gd name="T54" fmla="*/ 198 w 264"/>
                  <a:gd name="T55" fmla="*/ 63 h 140"/>
                  <a:gd name="T56" fmla="*/ 186 w 264"/>
                  <a:gd name="T57" fmla="*/ 78 h 140"/>
                  <a:gd name="T58" fmla="*/ 174 w 264"/>
                  <a:gd name="T59" fmla="*/ 88 h 140"/>
                  <a:gd name="T60" fmla="*/ 164 w 264"/>
                  <a:gd name="T61" fmla="*/ 98 h 140"/>
                  <a:gd name="T62" fmla="*/ 158 w 264"/>
                  <a:gd name="T63" fmla="*/ 100 h 140"/>
                  <a:gd name="T64" fmla="*/ 153 w 264"/>
                  <a:gd name="T65" fmla="*/ 103 h 140"/>
                  <a:gd name="T66" fmla="*/ 148 w 264"/>
                  <a:gd name="T67" fmla="*/ 104 h 140"/>
                  <a:gd name="T68" fmla="*/ 142 w 264"/>
                  <a:gd name="T69" fmla="*/ 106 h 140"/>
                  <a:gd name="T70" fmla="*/ 138 w 264"/>
                  <a:gd name="T71" fmla="*/ 106 h 140"/>
                  <a:gd name="T72" fmla="*/ 133 w 264"/>
                  <a:gd name="T73" fmla="*/ 106 h 140"/>
                  <a:gd name="T74" fmla="*/ 128 w 264"/>
                  <a:gd name="T75" fmla="*/ 104 h 140"/>
                  <a:gd name="T76" fmla="*/ 121 w 264"/>
                  <a:gd name="T77" fmla="*/ 103 h 140"/>
                  <a:gd name="T78" fmla="*/ 116 w 264"/>
                  <a:gd name="T79" fmla="*/ 100 h 140"/>
                  <a:gd name="T80" fmla="*/ 109 w 264"/>
                  <a:gd name="T81" fmla="*/ 96 h 140"/>
                  <a:gd name="T82" fmla="*/ 102 w 264"/>
                  <a:gd name="T83" fmla="*/ 92 h 140"/>
                  <a:gd name="T84" fmla="*/ 96 w 264"/>
                  <a:gd name="T85" fmla="*/ 87 h 140"/>
                  <a:gd name="T86" fmla="*/ 81 w 264"/>
                  <a:gd name="T87" fmla="*/ 72 h 140"/>
                  <a:gd name="T88" fmla="*/ 65 w 264"/>
                  <a:gd name="T89" fmla="*/ 54 h 140"/>
                  <a:gd name="T90" fmla="*/ 48 w 264"/>
                  <a:gd name="T91" fmla="*/ 30 h 140"/>
                  <a:gd name="T92" fmla="*/ 31 w 264"/>
                  <a:gd name="T93" fmla="*/ 0 h 140"/>
                  <a:gd name="T94" fmla="*/ 31 w 264"/>
                  <a:gd name="T95" fmla="*/ 2 h 140"/>
                  <a:gd name="T96" fmla="*/ 0 w 264"/>
                  <a:gd name="T97" fmla="*/ 18 h 140"/>
                  <a:gd name="T98" fmla="*/ 0 w 264"/>
                  <a:gd name="T99" fmla="*/ 18 h 140"/>
                  <a:gd name="T100" fmla="*/ 0 w 264"/>
                  <a:gd name="T101" fmla="*/ 19 h 140"/>
                  <a:gd name="T102" fmla="*/ 0 w 264"/>
                  <a:gd name="T103" fmla="*/ 18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64" h="140">
                    <a:moveTo>
                      <a:pt x="0" y="18"/>
                    </a:moveTo>
                    <a:lnTo>
                      <a:pt x="0" y="19"/>
                    </a:lnTo>
                    <a:lnTo>
                      <a:pt x="19" y="48"/>
                    </a:lnTo>
                    <a:lnTo>
                      <a:pt x="37" y="74"/>
                    </a:lnTo>
                    <a:lnTo>
                      <a:pt x="55" y="95"/>
                    </a:lnTo>
                    <a:lnTo>
                      <a:pt x="73" y="112"/>
                    </a:lnTo>
                    <a:lnTo>
                      <a:pt x="83" y="120"/>
                    </a:lnTo>
                    <a:lnTo>
                      <a:pt x="92" y="126"/>
                    </a:lnTo>
                    <a:lnTo>
                      <a:pt x="100" y="131"/>
                    </a:lnTo>
                    <a:lnTo>
                      <a:pt x="109" y="135"/>
                    </a:lnTo>
                    <a:lnTo>
                      <a:pt x="118" y="138"/>
                    </a:lnTo>
                    <a:lnTo>
                      <a:pt x="129" y="140"/>
                    </a:lnTo>
                    <a:lnTo>
                      <a:pt x="138" y="140"/>
                    </a:lnTo>
                    <a:lnTo>
                      <a:pt x="148" y="140"/>
                    </a:lnTo>
                    <a:lnTo>
                      <a:pt x="156" y="138"/>
                    </a:lnTo>
                    <a:lnTo>
                      <a:pt x="165" y="135"/>
                    </a:lnTo>
                    <a:lnTo>
                      <a:pt x="174" y="131"/>
                    </a:lnTo>
                    <a:lnTo>
                      <a:pt x="182" y="127"/>
                    </a:lnTo>
                    <a:lnTo>
                      <a:pt x="198" y="115"/>
                    </a:lnTo>
                    <a:lnTo>
                      <a:pt x="212" y="100"/>
                    </a:lnTo>
                    <a:lnTo>
                      <a:pt x="226" y="83"/>
                    </a:lnTo>
                    <a:lnTo>
                      <a:pt x="238" y="63"/>
                    </a:lnTo>
                    <a:lnTo>
                      <a:pt x="252" y="42"/>
                    </a:lnTo>
                    <a:lnTo>
                      <a:pt x="264" y="18"/>
                    </a:lnTo>
                    <a:lnTo>
                      <a:pt x="232" y="3"/>
                    </a:lnTo>
                    <a:lnTo>
                      <a:pt x="221" y="26"/>
                    </a:lnTo>
                    <a:lnTo>
                      <a:pt x="209" y="46"/>
                    </a:lnTo>
                    <a:lnTo>
                      <a:pt x="198" y="63"/>
                    </a:lnTo>
                    <a:lnTo>
                      <a:pt x="186" y="78"/>
                    </a:lnTo>
                    <a:lnTo>
                      <a:pt x="174" y="88"/>
                    </a:lnTo>
                    <a:lnTo>
                      <a:pt x="164" y="98"/>
                    </a:lnTo>
                    <a:lnTo>
                      <a:pt x="158" y="100"/>
                    </a:lnTo>
                    <a:lnTo>
                      <a:pt x="153" y="103"/>
                    </a:lnTo>
                    <a:lnTo>
                      <a:pt x="148" y="104"/>
                    </a:lnTo>
                    <a:lnTo>
                      <a:pt x="142" y="106"/>
                    </a:lnTo>
                    <a:lnTo>
                      <a:pt x="138" y="106"/>
                    </a:lnTo>
                    <a:lnTo>
                      <a:pt x="133" y="106"/>
                    </a:lnTo>
                    <a:lnTo>
                      <a:pt x="128" y="104"/>
                    </a:lnTo>
                    <a:lnTo>
                      <a:pt x="121" y="103"/>
                    </a:lnTo>
                    <a:lnTo>
                      <a:pt x="116" y="100"/>
                    </a:lnTo>
                    <a:lnTo>
                      <a:pt x="109" y="96"/>
                    </a:lnTo>
                    <a:lnTo>
                      <a:pt x="102" y="92"/>
                    </a:lnTo>
                    <a:lnTo>
                      <a:pt x="96" y="87"/>
                    </a:lnTo>
                    <a:lnTo>
                      <a:pt x="81" y="72"/>
                    </a:lnTo>
                    <a:lnTo>
                      <a:pt x="65" y="54"/>
                    </a:lnTo>
                    <a:lnTo>
                      <a:pt x="48" y="30"/>
                    </a:lnTo>
                    <a:lnTo>
                      <a:pt x="31" y="0"/>
                    </a:lnTo>
                    <a:lnTo>
                      <a:pt x="31" y="2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81" name="Freeform 453"/>
              <p:cNvSpPr>
                <a:spLocks/>
              </p:cNvSpPr>
              <p:nvPr/>
            </p:nvSpPr>
            <p:spPr bwMode="auto">
              <a:xfrm>
                <a:off x="2446" y="3342"/>
                <a:ext cx="66" cy="34"/>
              </a:xfrm>
              <a:custGeom>
                <a:avLst/>
                <a:gdLst>
                  <a:gd name="T0" fmla="*/ 32 w 264"/>
                  <a:gd name="T1" fmla="*/ 137 h 139"/>
                  <a:gd name="T2" fmla="*/ 32 w 264"/>
                  <a:gd name="T3" fmla="*/ 139 h 139"/>
                  <a:gd name="T4" fmla="*/ 45 w 264"/>
                  <a:gd name="T5" fmla="*/ 112 h 139"/>
                  <a:gd name="T6" fmla="*/ 57 w 264"/>
                  <a:gd name="T7" fmla="*/ 91 h 139"/>
                  <a:gd name="T8" fmla="*/ 70 w 264"/>
                  <a:gd name="T9" fmla="*/ 74 h 139"/>
                  <a:gd name="T10" fmla="*/ 84 w 264"/>
                  <a:gd name="T11" fmla="*/ 59 h 139"/>
                  <a:gd name="T12" fmla="*/ 89 w 264"/>
                  <a:gd name="T13" fmla="*/ 52 h 139"/>
                  <a:gd name="T14" fmla="*/ 96 w 264"/>
                  <a:gd name="T15" fmla="*/ 48 h 139"/>
                  <a:gd name="T16" fmla="*/ 101 w 264"/>
                  <a:gd name="T17" fmla="*/ 44 h 139"/>
                  <a:gd name="T18" fmla="*/ 106 w 264"/>
                  <a:gd name="T19" fmla="*/ 40 h 139"/>
                  <a:gd name="T20" fmla="*/ 112 w 264"/>
                  <a:gd name="T21" fmla="*/ 39 h 139"/>
                  <a:gd name="T22" fmla="*/ 117 w 264"/>
                  <a:gd name="T23" fmla="*/ 36 h 139"/>
                  <a:gd name="T24" fmla="*/ 122 w 264"/>
                  <a:gd name="T25" fmla="*/ 36 h 139"/>
                  <a:gd name="T26" fmla="*/ 128 w 264"/>
                  <a:gd name="T27" fmla="*/ 36 h 139"/>
                  <a:gd name="T28" fmla="*/ 133 w 264"/>
                  <a:gd name="T29" fmla="*/ 36 h 139"/>
                  <a:gd name="T30" fmla="*/ 138 w 264"/>
                  <a:gd name="T31" fmla="*/ 38 h 139"/>
                  <a:gd name="T32" fmla="*/ 144 w 264"/>
                  <a:gd name="T33" fmla="*/ 39 h 139"/>
                  <a:gd name="T34" fmla="*/ 149 w 264"/>
                  <a:gd name="T35" fmla="*/ 42 h 139"/>
                  <a:gd name="T36" fmla="*/ 156 w 264"/>
                  <a:gd name="T37" fmla="*/ 44 h 139"/>
                  <a:gd name="T38" fmla="*/ 162 w 264"/>
                  <a:gd name="T39" fmla="*/ 48 h 139"/>
                  <a:gd name="T40" fmla="*/ 169 w 264"/>
                  <a:gd name="T41" fmla="*/ 54 h 139"/>
                  <a:gd name="T42" fmla="*/ 174 w 264"/>
                  <a:gd name="T43" fmla="*/ 59 h 139"/>
                  <a:gd name="T44" fmla="*/ 189 w 264"/>
                  <a:gd name="T45" fmla="*/ 74 h 139"/>
                  <a:gd name="T46" fmla="*/ 204 w 264"/>
                  <a:gd name="T47" fmla="*/ 92 h 139"/>
                  <a:gd name="T48" fmla="*/ 218 w 264"/>
                  <a:gd name="T49" fmla="*/ 113 h 139"/>
                  <a:gd name="T50" fmla="*/ 233 w 264"/>
                  <a:gd name="T51" fmla="*/ 139 h 139"/>
                  <a:gd name="T52" fmla="*/ 264 w 264"/>
                  <a:gd name="T53" fmla="*/ 123 h 139"/>
                  <a:gd name="T54" fmla="*/ 248 w 264"/>
                  <a:gd name="T55" fmla="*/ 95 h 139"/>
                  <a:gd name="T56" fmla="*/ 232 w 264"/>
                  <a:gd name="T57" fmla="*/ 71 h 139"/>
                  <a:gd name="T58" fmla="*/ 216 w 264"/>
                  <a:gd name="T59" fmla="*/ 51 h 139"/>
                  <a:gd name="T60" fmla="*/ 200 w 264"/>
                  <a:gd name="T61" fmla="*/ 34 h 139"/>
                  <a:gd name="T62" fmla="*/ 190 w 264"/>
                  <a:gd name="T63" fmla="*/ 27 h 139"/>
                  <a:gd name="T64" fmla="*/ 182 w 264"/>
                  <a:gd name="T65" fmla="*/ 20 h 139"/>
                  <a:gd name="T66" fmla="*/ 173 w 264"/>
                  <a:gd name="T67" fmla="*/ 15 h 139"/>
                  <a:gd name="T68" fmla="*/ 165 w 264"/>
                  <a:gd name="T69" fmla="*/ 10 h 139"/>
                  <a:gd name="T70" fmla="*/ 156 w 264"/>
                  <a:gd name="T71" fmla="*/ 6 h 139"/>
                  <a:gd name="T72" fmla="*/ 146 w 264"/>
                  <a:gd name="T73" fmla="*/ 3 h 139"/>
                  <a:gd name="T74" fmla="*/ 137 w 264"/>
                  <a:gd name="T75" fmla="*/ 2 h 139"/>
                  <a:gd name="T76" fmla="*/ 128 w 264"/>
                  <a:gd name="T77" fmla="*/ 0 h 139"/>
                  <a:gd name="T78" fmla="*/ 118 w 264"/>
                  <a:gd name="T79" fmla="*/ 2 h 139"/>
                  <a:gd name="T80" fmla="*/ 109 w 264"/>
                  <a:gd name="T81" fmla="*/ 3 h 139"/>
                  <a:gd name="T82" fmla="*/ 100 w 264"/>
                  <a:gd name="T83" fmla="*/ 6 h 139"/>
                  <a:gd name="T84" fmla="*/ 92 w 264"/>
                  <a:gd name="T85" fmla="*/ 10 h 139"/>
                  <a:gd name="T86" fmla="*/ 82 w 264"/>
                  <a:gd name="T87" fmla="*/ 15 h 139"/>
                  <a:gd name="T88" fmla="*/ 74 w 264"/>
                  <a:gd name="T89" fmla="*/ 20 h 139"/>
                  <a:gd name="T90" fmla="*/ 66 w 264"/>
                  <a:gd name="T91" fmla="*/ 27 h 139"/>
                  <a:gd name="T92" fmla="*/ 58 w 264"/>
                  <a:gd name="T93" fmla="*/ 35 h 139"/>
                  <a:gd name="T94" fmla="*/ 42 w 264"/>
                  <a:gd name="T95" fmla="*/ 51 h 139"/>
                  <a:gd name="T96" fmla="*/ 29 w 264"/>
                  <a:gd name="T97" fmla="*/ 72 h 139"/>
                  <a:gd name="T98" fmla="*/ 14 w 264"/>
                  <a:gd name="T99" fmla="*/ 96 h 139"/>
                  <a:gd name="T100" fmla="*/ 0 w 264"/>
                  <a:gd name="T101" fmla="*/ 123 h 139"/>
                  <a:gd name="T102" fmla="*/ 0 w 264"/>
                  <a:gd name="T103" fmla="*/ 124 h 139"/>
                  <a:gd name="T104" fmla="*/ 0 w 264"/>
                  <a:gd name="T105" fmla="*/ 123 h 139"/>
                  <a:gd name="T106" fmla="*/ 0 w 264"/>
                  <a:gd name="T107" fmla="*/ 124 h 139"/>
                  <a:gd name="T108" fmla="*/ 0 w 264"/>
                  <a:gd name="T109" fmla="*/ 124 h 139"/>
                  <a:gd name="T110" fmla="*/ 32 w 264"/>
                  <a:gd name="T111" fmla="*/ 137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64" h="139">
                    <a:moveTo>
                      <a:pt x="32" y="137"/>
                    </a:moveTo>
                    <a:lnTo>
                      <a:pt x="32" y="139"/>
                    </a:lnTo>
                    <a:lnTo>
                      <a:pt x="45" y="112"/>
                    </a:lnTo>
                    <a:lnTo>
                      <a:pt x="57" y="91"/>
                    </a:lnTo>
                    <a:lnTo>
                      <a:pt x="70" y="74"/>
                    </a:lnTo>
                    <a:lnTo>
                      <a:pt x="84" y="59"/>
                    </a:lnTo>
                    <a:lnTo>
                      <a:pt x="89" y="52"/>
                    </a:lnTo>
                    <a:lnTo>
                      <a:pt x="96" y="48"/>
                    </a:lnTo>
                    <a:lnTo>
                      <a:pt x="101" y="44"/>
                    </a:lnTo>
                    <a:lnTo>
                      <a:pt x="106" y="40"/>
                    </a:lnTo>
                    <a:lnTo>
                      <a:pt x="112" y="39"/>
                    </a:lnTo>
                    <a:lnTo>
                      <a:pt x="117" y="36"/>
                    </a:lnTo>
                    <a:lnTo>
                      <a:pt x="122" y="36"/>
                    </a:lnTo>
                    <a:lnTo>
                      <a:pt x="128" y="36"/>
                    </a:lnTo>
                    <a:lnTo>
                      <a:pt x="133" y="36"/>
                    </a:lnTo>
                    <a:lnTo>
                      <a:pt x="138" y="38"/>
                    </a:lnTo>
                    <a:lnTo>
                      <a:pt x="144" y="39"/>
                    </a:lnTo>
                    <a:lnTo>
                      <a:pt x="149" y="42"/>
                    </a:lnTo>
                    <a:lnTo>
                      <a:pt x="156" y="44"/>
                    </a:lnTo>
                    <a:lnTo>
                      <a:pt x="162" y="48"/>
                    </a:lnTo>
                    <a:lnTo>
                      <a:pt x="169" y="54"/>
                    </a:lnTo>
                    <a:lnTo>
                      <a:pt x="174" y="59"/>
                    </a:lnTo>
                    <a:lnTo>
                      <a:pt x="189" y="74"/>
                    </a:lnTo>
                    <a:lnTo>
                      <a:pt x="204" y="92"/>
                    </a:lnTo>
                    <a:lnTo>
                      <a:pt x="218" y="113"/>
                    </a:lnTo>
                    <a:lnTo>
                      <a:pt x="233" y="139"/>
                    </a:lnTo>
                    <a:lnTo>
                      <a:pt x="264" y="123"/>
                    </a:lnTo>
                    <a:lnTo>
                      <a:pt x="248" y="95"/>
                    </a:lnTo>
                    <a:lnTo>
                      <a:pt x="232" y="71"/>
                    </a:lnTo>
                    <a:lnTo>
                      <a:pt x="216" y="51"/>
                    </a:lnTo>
                    <a:lnTo>
                      <a:pt x="200" y="34"/>
                    </a:lnTo>
                    <a:lnTo>
                      <a:pt x="190" y="27"/>
                    </a:lnTo>
                    <a:lnTo>
                      <a:pt x="182" y="20"/>
                    </a:lnTo>
                    <a:lnTo>
                      <a:pt x="173" y="15"/>
                    </a:lnTo>
                    <a:lnTo>
                      <a:pt x="165" y="10"/>
                    </a:lnTo>
                    <a:lnTo>
                      <a:pt x="156" y="6"/>
                    </a:lnTo>
                    <a:lnTo>
                      <a:pt x="146" y="3"/>
                    </a:lnTo>
                    <a:lnTo>
                      <a:pt x="137" y="2"/>
                    </a:lnTo>
                    <a:lnTo>
                      <a:pt x="128" y="0"/>
                    </a:lnTo>
                    <a:lnTo>
                      <a:pt x="118" y="2"/>
                    </a:lnTo>
                    <a:lnTo>
                      <a:pt x="109" y="3"/>
                    </a:lnTo>
                    <a:lnTo>
                      <a:pt x="100" y="6"/>
                    </a:lnTo>
                    <a:lnTo>
                      <a:pt x="92" y="10"/>
                    </a:lnTo>
                    <a:lnTo>
                      <a:pt x="82" y="15"/>
                    </a:lnTo>
                    <a:lnTo>
                      <a:pt x="74" y="20"/>
                    </a:lnTo>
                    <a:lnTo>
                      <a:pt x="66" y="27"/>
                    </a:lnTo>
                    <a:lnTo>
                      <a:pt x="58" y="35"/>
                    </a:lnTo>
                    <a:lnTo>
                      <a:pt x="42" y="51"/>
                    </a:lnTo>
                    <a:lnTo>
                      <a:pt x="29" y="72"/>
                    </a:lnTo>
                    <a:lnTo>
                      <a:pt x="14" y="96"/>
                    </a:lnTo>
                    <a:lnTo>
                      <a:pt x="0" y="123"/>
                    </a:lnTo>
                    <a:lnTo>
                      <a:pt x="0" y="124"/>
                    </a:lnTo>
                    <a:lnTo>
                      <a:pt x="0" y="123"/>
                    </a:lnTo>
                    <a:lnTo>
                      <a:pt x="0" y="124"/>
                    </a:lnTo>
                    <a:lnTo>
                      <a:pt x="0" y="124"/>
                    </a:lnTo>
                    <a:lnTo>
                      <a:pt x="32" y="13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82" name="Freeform 454"/>
              <p:cNvSpPr>
                <a:spLocks/>
              </p:cNvSpPr>
              <p:nvPr/>
            </p:nvSpPr>
            <p:spPr bwMode="auto">
              <a:xfrm>
                <a:off x="2389" y="3372"/>
                <a:ext cx="65" cy="35"/>
              </a:xfrm>
              <a:custGeom>
                <a:avLst/>
                <a:gdLst>
                  <a:gd name="T0" fmla="*/ 1 w 264"/>
                  <a:gd name="T1" fmla="*/ 19 h 140"/>
                  <a:gd name="T2" fmla="*/ 0 w 264"/>
                  <a:gd name="T3" fmla="*/ 19 h 140"/>
                  <a:gd name="T4" fmla="*/ 20 w 264"/>
                  <a:gd name="T5" fmla="*/ 48 h 140"/>
                  <a:gd name="T6" fmla="*/ 40 w 264"/>
                  <a:gd name="T7" fmla="*/ 75 h 140"/>
                  <a:gd name="T8" fmla="*/ 59 w 264"/>
                  <a:gd name="T9" fmla="*/ 96 h 140"/>
                  <a:gd name="T10" fmla="*/ 76 w 264"/>
                  <a:gd name="T11" fmla="*/ 112 h 140"/>
                  <a:gd name="T12" fmla="*/ 87 w 264"/>
                  <a:gd name="T13" fmla="*/ 120 h 140"/>
                  <a:gd name="T14" fmla="*/ 96 w 264"/>
                  <a:gd name="T15" fmla="*/ 126 h 140"/>
                  <a:gd name="T16" fmla="*/ 105 w 264"/>
                  <a:gd name="T17" fmla="*/ 131 h 140"/>
                  <a:gd name="T18" fmla="*/ 115 w 264"/>
                  <a:gd name="T19" fmla="*/ 135 h 140"/>
                  <a:gd name="T20" fmla="*/ 124 w 264"/>
                  <a:gd name="T21" fmla="*/ 138 h 140"/>
                  <a:gd name="T22" fmla="*/ 133 w 264"/>
                  <a:gd name="T23" fmla="*/ 140 h 140"/>
                  <a:gd name="T24" fmla="*/ 143 w 264"/>
                  <a:gd name="T25" fmla="*/ 140 h 140"/>
                  <a:gd name="T26" fmla="*/ 152 w 264"/>
                  <a:gd name="T27" fmla="*/ 140 h 140"/>
                  <a:gd name="T28" fmla="*/ 161 w 264"/>
                  <a:gd name="T29" fmla="*/ 138 h 140"/>
                  <a:gd name="T30" fmla="*/ 169 w 264"/>
                  <a:gd name="T31" fmla="*/ 135 h 140"/>
                  <a:gd name="T32" fmla="*/ 179 w 264"/>
                  <a:gd name="T33" fmla="*/ 131 h 140"/>
                  <a:gd name="T34" fmla="*/ 187 w 264"/>
                  <a:gd name="T35" fmla="*/ 126 h 140"/>
                  <a:gd name="T36" fmla="*/ 201 w 264"/>
                  <a:gd name="T37" fmla="*/ 115 h 140"/>
                  <a:gd name="T38" fmla="*/ 216 w 264"/>
                  <a:gd name="T39" fmla="*/ 100 h 140"/>
                  <a:gd name="T40" fmla="*/ 229 w 264"/>
                  <a:gd name="T41" fmla="*/ 83 h 140"/>
                  <a:gd name="T42" fmla="*/ 241 w 264"/>
                  <a:gd name="T43" fmla="*/ 63 h 140"/>
                  <a:gd name="T44" fmla="*/ 253 w 264"/>
                  <a:gd name="T45" fmla="*/ 40 h 140"/>
                  <a:gd name="T46" fmla="*/ 264 w 264"/>
                  <a:gd name="T47" fmla="*/ 16 h 140"/>
                  <a:gd name="T48" fmla="*/ 232 w 264"/>
                  <a:gd name="T49" fmla="*/ 3 h 140"/>
                  <a:gd name="T50" fmla="*/ 221 w 264"/>
                  <a:gd name="T51" fmla="*/ 26 h 140"/>
                  <a:gd name="T52" fmla="*/ 211 w 264"/>
                  <a:gd name="T53" fmla="*/ 46 h 140"/>
                  <a:gd name="T54" fmla="*/ 200 w 264"/>
                  <a:gd name="T55" fmla="*/ 63 h 140"/>
                  <a:gd name="T56" fmla="*/ 189 w 264"/>
                  <a:gd name="T57" fmla="*/ 78 h 140"/>
                  <a:gd name="T58" fmla="*/ 179 w 264"/>
                  <a:gd name="T59" fmla="*/ 90 h 140"/>
                  <a:gd name="T60" fmla="*/ 167 w 264"/>
                  <a:gd name="T61" fmla="*/ 98 h 140"/>
                  <a:gd name="T62" fmla="*/ 163 w 264"/>
                  <a:gd name="T63" fmla="*/ 100 h 140"/>
                  <a:gd name="T64" fmla="*/ 157 w 264"/>
                  <a:gd name="T65" fmla="*/ 103 h 140"/>
                  <a:gd name="T66" fmla="*/ 153 w 264"/>
                  <a:gd name="T67" fmla="*/ 104 h 140"/>
                  <a:gd name="T68" fmla="*/ 148 w 264"/>
                  <a:gd name="T69" fmla="*/ 106 h 140"/>
                  <a:gd name="T70" fmla="*/ 143 w 264"/>
                  <a:gd name="T71" fmla="*/ 106 h 140"/>
                  <a:gd name="T72" fmla="*/ 137 w 264"/>
                  <a:gd name="T73" fmla="*/ 106 h 140"/>
                  <a:gd name="T74" fmla="*/ 132 w 264"/>
                  <a:gd name="T75" fmla="*/ 104 h 140"/>
                  <a:gd name="T76" fmla="*/ 127 w 264"/>
                  <a:gd name="T77" fmla="*/ 103 h 140"/>
                  <a:gd name="T78" fmla="*/ 120 w 264"/>
                  <a:gd name="T79" fmla="*/ 100 h 140"/>
                  <a:gd name="T80" fmla="*/ 113 w 264"/>
                  <a:gd name="T81" fmla="*/ 96 h 140"/>
                  <a:gd name="T82" fmla="*/ 107 w 264"/>
                  <a:gd name="T83" fmla="*/ 91 h 140"/>
                  <a:gd name="T84" fmla="*/ 100 w 264"/>
                  <a:gd name="T85" fmla="*/ 87 h 140"/>
                  <a:gd name="T86" fmla="*/ 83 w 264"/>
                  <a:gd name="T87" fmla="*/ 71 h 140"/>
                  <a:gd name="T88" fmla="*/ 67 w 264"/>
                  <a:gd name="T89" fmla="*/ 52 h 140"/>
                  <a:gd name="T90" fmla="*/ 49 w 264"/>
                  <a:gd name="T91" fmla="*/ 30 h 140"/>
                  <a:gd name="T92" fmla="*/ 31 w 264"/>
                  <a:gd name="T93" fmla="*/ 0 h 140"/>
                  <a:gd name="T94" fmla="*/ 29 w 264"/>
                  <a:gd name="T95" fmla="*/ 0 h 140"/>
                  <a:gd name="T96" fmla="*/ 31 w 264"/>
                  <a:gd name="T97" fmla="*/ 0 h 140"/>
                  <a:gd name="T98" fmla="*/ 31 w 264"/>
                  <a:gd name="T99" fmla="*/ 0 h 140"/>
                  <a:gd name="T100" fmla="*/ 29 w 264"/>
                  <a:gd name="T101" fmla="*/ 0 h 140"/>
                  <a:gd name="T102" fmla="*/ 1 w 264"/>
                  <a:gd name="T103" fmla="*/ 19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64" h="140">
                    <a:moveTo>
                      <a:pt x="1" y="19"/>
                    </a:moveTo>
                    <a:lnTo>
                      <a:pt x="0" y="19"/>
                    </a:lnTo>
                    <a:lnTo>
                      <a:pt x="20" y="48"/>
                    </a:lnTo>
                    <a:lnTo>
                      <a:pt x="40" y="75"/>
                    </a:lnTo>
                    <a:lnTo>
                      <a:pt x="59" y="96"/>
                    </a:lnTo>
                    <a:lnTo>
                      <a:pt x="76" y="112"/>
                    </a:lnTo>
                    <a:lnTo>
                      <a:pt x="87" y="120"/>
                    </a:lnTo>
                    <a:lnTo>
                      <a:pt x="96" y="126"/>
                    </a:lnTo>
                    <a:lnTo>
                      <a:pt x="105" y="131"/>
                    </a:lnTo>
                    <a:lnTo>
                      <a:pt x="115" y="135"/>
                    </a:lnTo>
                    <a:lnTo>
                      <a:pt x="124" y="138"/>
                    </a:lnTo>
                    <a:lnTo>
                      <a:pt x="133" y="140"/>
                    </a:lnTo>
                    <a:lnTo>
                      <a:pt x="143" y="140"/>
                    </a:lnTo>
                    <a:lnTo>
                      <a:pt x="152" y="140"/>
                    </a:lnTo>
                    <a:lnTo>
                      <a:pt x="161" y="138"/>
                    </a:lnTo>
                    <a:lnTo>
                      <a:pt x="169" y="135"/>
                    </a:lnTo>
                    <a:lnTo>
                      <a:pt x="179" y="131"/>
                    </a:lnTo>
                    <a:lnTo>
                      <a:pt x="187" y="126"/>
                    </a:lnTo>
                    <a:lnTo>
                      <a:pt x="201" y="115"/>
                    </a:lnTo>
                    <a:lnTo>
                      <a:pt x="216" y="100"/>
                    </a:lnTo>
                    <a:lnTo>
                      <a:pt x="229" y="83"/>
                    </a:lnTo>
                    <a:lnTo>
                      <a:pt x="241" y="63"/>
                    </a:lnTo>
                    <a:lnTo>
                      <a:pt x="253" y="40"/>
                    </a:lnTo>
                    <a:lnTo>
                      <a:pt x="264" y="16"/>
                    </a:lnTo>
                    <a:lnTo>
                      <a:pt x="232" y="3"/>
                    </a:lnTo>
                    <a:lnTo>
                      <a:pt x="221" y="26"/>
                    </a:lnTo>
                    <a:lnTo>
                      <a:pt x="211" y="46"/>
                    </a:lnTo>
                    <a:lnTo>
                      <a:pt x="200" y="63"/>
                    </a:lnTo>
                    <a:lnTo>
                      <a:pt x="189" y="78"/>
                    </a:lnTo>
                    <a:lnTo>
                      <a:pt x="179" y="90"/>
                    </a:lnTo>
                    <a:lnTo>
                      <a:pt x="167" y="98"/>
                    </a:lnTo>
                    <a:lnTo>
                      <a:pt x="163" y="100"/>
                    </a:lnTo>
                    <a:lnTo>
                      <a:pt x="157" y="103"/>
                    </a:lnTo>
                    <a:lnTo>
                      <a:pt x="153" y="104"/>
                    </a:lnTo>
                    <a:lnTo>
                      <a:pt x="148" y="106"/>
                    </a:lnTo>
                    <a:lnTo>
                      <a:pt x="143" y="106"/>
                    </a:lnTo>
                    <a:lnTo>
                      <a:pt x="137" y="106"/>
                    </a:lnTo>
                    <a:lnTo>
                      <a:pt x="132" y="104"/>
                    </a:lnTo>
                    <a:lnTo>
                      <a:pt x="127" y="103"/>
                    </a:lnTo>
                    <a:lnTo>
                      <a:pt x="120" y="100"/>
                    </a:lnTo>
                    <a:lnTo>
                      <a:pt x="113" y="96"/>
                    </a:lnTo>
                    <a:lnTo>
                      <a:pt x="107" y="91"/>
                    </a:lnTo>
                    <a:lnTo>
                      <a:pt x="100" y="87"/>
                    </a:lnTo>
                    <a:lnTo>
                      <a:pt x="83" y="71"/>
                    </a:lnTo>
                    <a:lnTo>
                      <a:pt x="67" y="52"/>
                    </a:lnTo>
                    <a:lnTo>
                      <a:pt x="49" y="30"/>
                    </a:lnTo>
                    <a:lnTo>
                      <a:pt x="31" y="0"/>
                    </a:lnTo>
                    <a:lnTo>
                      <a:pt x="29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29" y="0"/>
                    </a:lnTo>
                    <a:lnTo>
                      <a:pt x="1" y="1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83" name="Freeform 455"/>
              <p:cNvSpPr>
                <a:spLocks/>
              </p:cNvSpPr>
              <p:nvPr/>
            </p:nvSpPr>
            <p:spPr bwMode="auto">
              <a:xfrm>
                <a:off x="2324" y="3342"/>
                <a:ext cx="72" cy="35"/>
              </a:xfrm>
              <a:custGeom>
                <a:avLst/>
                <a:gdLst>
                  <a:gd name="T0" fmla="*/ 31 w 289"/>
                  <a:gd name="T1" fmla="*/ 139 h 140"/>
                  <a:gd name="T2" fmla="*/ 31 w 289"/>
                  <a:gd name="T3" fmla="*/ 139 h 140"/>
                  <a:gd name="T4" fmla="*/ 47 w 289"/>
                  <a:gd name="T5" fmla="*/ 111 h 140"/>
                  <a:gd name="T6" fmla="*/ 63 w 289"/>
                  <a:gd name="T7" fmla="*/ 87 h 140"/>
                  <a:gd name="T8" fmla="*/ 70 w 289"/>
                  <a:gd name="T9" fmla="*/ 78 h 140"/>
                  <a:gd name="T10" fmla="*/ 78 w 289"/>
                  <a:gd name="T11" fmla="*/ 68 h 140"/>
                  <a:gd name="T12" fmla="*/ 84 w 289"/>
                  <a:gd name="T13" fmla="*/ 62 h 140"/>
                  <a:gd name="T14" fmla="*/ 92 w 289"/>
                  <a:gd name="T15" fmla="*/ 55 h 140"/>
                  <a:gd name="T16" fmla="*/ 99 w 289"/>
                  <a:gd name="T17" fmla="*/ 50 h 140"/>
                  <a:gd name="T18" fmla="*/ 106 w 289"/>
                  <a:gd name="T19" fmla="*/ 44 h 140"/>
                  <a:gd name="T20" fmla="*/ 112 w 289"/>
                  <a:gd name="T21" fmla="*/ 42 h 140"/>
                  <a:gd name="T22" fmla="*/ 119 w 289"/>
                  <a:gd name="T23" fmla="*/ 39 h 140"/>
                  <a:gd name="T24" fmla="*/ 126 w 289"/>
                  <a:gd name="T25" fmla="*/ 36 h 140"/>
                  <a:gd name="T26" fmla="*/ 131 w 289"/>
                  <a:gd name="T27" fmla="*/ 35 h 140"/>
                  <a:gd name="T28" fmla="*/ 138 w 289"/>
                  <a:gd name="T29" fmla="*/ 35 h 140"/>
                  <a:gd name="T30" fmla="*/ 144 w 289"/>
                  <a:gd name="T31" fmla="*/ 35 h 140"/>
                  <a:gd name="T32" fmla="*/ 150 w 289"/>
                  <a:gd name="T33" fmla="*/ 36 h 140"/>
                  <a:gd name="T34" fmla="*/ 156 w 289"/>
                  <a:gd name="T35" fmla="*/ 39 h 140"/>
                  <a:gd name="T36" fmla="*/ 163 w 289"/>
                  <a:gd name="T37" fmla="*/ 40 h 140"/>
                  <a:gd name="T38" fmla="*/ 169 w 289"/>
                  <a:gd name="T39" fmla="*/ 44 h 140"/>
                  <a:gd name="T40" fmla="*/ 184 w 289"/>
                  <a:gd name="T41" fmla="*/ 52 h 140"/>
                  <a:gd name="T42" fmla="*/ 199 w 289"/>
                  <a:gd name="T43" fmla="*/ 64 h 140"/>
                  <a:gd name="T44" fmla="*/ 213 w 289"/>
                  <a:gd name="T45" fmla="*/ 79 h 140"/>
                  <a:gd name="T46" fmla="*/ 229 w 289"/>
                  <a:gd name="T47" fmla="*/ 98 h 140"/>
                  <a:gd name="T48" fmla="*/ 245 w 289"/>
                  <a:gd name="T49" fmla="*/ 117 h 140"/>
                  <a:gd name="T50" fmla="*/ 261 w 289"/>
                  <a:gd name="T51" fmla="*/ 140 h 140"/>
                  <a:gd name="T52" fmla="*/ 289 w 289"/>
                  <a:gd name="T53" fmla="*/ 121 h 140"/>
                  <a:gd name="T54" fmla="*/ 273 w 289"/>
                  <a:gd name="T55" fmla="*/ 98 h 140"/>
                  <a:gd name="T56" fmla="*/ 256 w 289"/>
                  <a:gd name="T57" fmla="*/ 75 h 140"/>
                  <a:gd name="T58" fmla="*/ 239 w 289"/>
                  <a:gd name="T59" fmla="*/ 56 h 140"/>
                  <a:gd name="T60" fmla="*/ 221 w 289"/>
                  <a:gd name="T61" fmla="*/ 39 h 140"/>
                  <a:gd name="T62" fmla="*/ 204 w 289"/>
                  <a:gd name="T63" fmla="*/ 24 h 140"/>
                  <a:gd name="T64" fmla="*/ 187 w 289"/>
                  <a:gd name="T65" fmla="*/ 14 h 140"/>
                  <a:gd name="T66" fmla="*/ 176 w 289"/>
                  <a:gd name="T67" fmla="*/ 8 h 140"/>
                  <a:gd name="T68" fmla="*/ 167 w 289"/>
                  <a:gd name="T69" fmla="*/ 6 h 140"/>
                  <a:gd name="T70" fmla="*/ 158 w 289"/>
                  <a:gd name="T71" fmla="*/ 3 h 140"/>
                  <a:gd name="T72" fmla="*/ 147 w 289"/>
                  <a:gd name="T73" fmla="*/ 2 h 140"/>
                  <a:gd name="T74" fmla="*/ 138 w 289"/>
                  <a:gd name="T75" fmla="*/ 0 h 140"/>
                  <a:gd name="T76" fmla="*/ 127 w 289"/>
                  <a:gd name="T77" fmla="*/ 2 h 140"/>
                  <a:gd name="T78" fmla="*/ 118 w 289"/>
                  <a:gd name="T79" fmla="*/ 3 h 140"/>
                  <a:gd name="T80" fmla="*/ 107 w 289"/>
                  <a:gd name="T81" fmla="*/ 6 h 140"/>
                  <a:gd name="T82" fmla="*/ 98 w 289"/>
                  <a:gd name="T83" fmla="*/ 10 h 140"/>
                  <a:gd name="T84" fmla="*/ 88 w 289"/>
                  <a:gd name="T85" fmla="*/ 15 h 140"/>
                  <a:gd name="T86" fmla="*/ 79 w 289"/>
                  <a:gd name="T87" fmla="*/ 20 h 140"/>
                  <a:gd name="T88" fmla="*/ 70 w 289"/>
                  <a:gd name="T89" fmla="*/ 28 h 140"/>
                  <a:gd name="T90" fmla="*/ 60 w 289"/>
                  <a:gd name="T91" fmla="*/ 36 h 140"/>
                  <a:gd name="T92" fmla="*/ 51 w 289"/>
                  <a:gd name="T93" fmla="*/ 46 h 140"/>
                  <a:gd name="T94" fmla="*/ 43 w 289"/>
                  <a:gd name="T95" fmla="*/ 55 h 140"/>
                  <a:gd name="T96" fmla="*/ 34 w 289"/>
                  <a:gd name="T97" fmla="*/ 67 h 140"/>
                  <a:gd name="T98" fmla="*/ 16 w 289"/>
                  <a:gd name="T99" fmla="*/ 92 h 140"/>
                  <a:gd name="T100" fmla="*/ 0 w 289"/>
                  <a:gd name="T101" fmla="*/ 123 h 140"/>
                  <a:gd name="T102" fmla="*/ 0 w 289"/>
                  <a:gd name="T103" fmla="*/ 123 h 140"/>
                  <a:gd name="T104" fmla="*/ 31 w 289"/>
                  <a:gd name="T105" fmla="*/ 139 h 140"/>
                  <a:gd name="T106" fmla="*/ 31 w 289"/>
                  <a:gd name="T107" fmla="*/ 139 h 140"/>
                  <a:gd name="T108" fmla="*/ 31 w 289"/>
                  <a:gd name="T109" fmla="*/ 139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89" h="140">
                    <a:moveTo>
                      <a:pt x="31" y="139"/>
                    </a:moveTo>
                    <a:lnTo>
                      <a:pt x="31" y="139"/>
                    </a:lnTo>
                    <a:lnTo>
                      <a:pt x="47" y="111"/>
                    </a:lnTo>
                    <a:lnTo>
                      <a:pt x="63" y="87"/>
                    </a:lnTo>
                    <a:lnTo>
                      <a:pt x="70" y="78"/>
                    </a:lnTo>
                    <a:lnTo>
                      <a:pt x="78" y="68"/>
                    </a:lnTo>
                    <a:lnTo>
                      <a:pt x="84" y="62"/>
                    </a:lnTo>
                    <a:lnTo>
                      <a:pt x="92" y="55"/>
                    </a:lnTo>
                    <a:lnTo>
                      <a:pt x="99" y="50"/>
                    </a:lnTo>
                    <a:lnTo>
                      <a:pt x="106" y="44"/>
                    </a:lnTo>
                    <a:lnTo>
                      <a:pt x="112" y="42"/>
                    </a:lnTo>
                    <a:lnTo>
                      <a:pt x="119" y="39"/>
                    </a:lnTo>
                    <a:lnTo>
                      <a:pt x="126" y="36"/>
                    </a:lnTo>
                    <a:lnTo>
                      <a:pt x="131" y="35"/>
                    </a:lnTo>
                    <a:lnTo>
                      <a:pt x="138" y="35"/>
                    </a:lnTo>
                    <a:lnTo>
                      <a:pt x="144" y="35"/>
                    </a:lnTo>
                    <a:lnTo>
                      <a:pt x="150" y="36"/>
                    </a:lnTo>
                    <a:lnTo>
                      <a:pt x="156" y="39"/>
                    </a:lnTo>
                    <a:lnTo>
                      <a:pt x="163" y="40"/>
                    </a:lnTo>
                    <a:lnTo>
                      <a:pt x="169" y="44"/>
                    </a:lnTo>
                    <a:lnTo>
                      <a:pt x="184" y="52"/>
                    </a:lnTo>
                    <a:lnTo>
                      <a:pt x="199" y="64"/>
                    </a:lnTo>
                    <a:lnTo>
                      <a:pt x="213" y="79"/>
                    </a:lnTo>
                    <a:lnTo>
                      <a:pt x="229" y="98"/>
                    </a:lnTo>
                    <a:lnTo>
                      <a:pt x="245" y="117"/>
                    </a:lnTo>
                    <a:lnTo>
                      <a:pt x="261" y="140"/>
                    </a:lnTo>
                    <a:lnTo>
                      <a:pt x="289" y="121"/>
                    </a:lnTo>
                    <a:lnTo>
                      <a:pt x="273" y="98"/>
                    </a:lnTo>
                    <a:lnTo>
                      <a:pt x="256" y="75"/>
                    </a:lnTo>
                    <a:lnTo>
                      <a:pt x="239" y="56"/>
                    </a:lnTo>
                    <a:lnTo>
                      <a:pt x="221" y="39"/>
                    </a:lnTo>
                    <a:lnTo>
                      <a:pt x="204" y="24"/>
                    </a:lnTo>
                    <a:lnTo>
                      <a:pt x="187" y="14"/>
                    </a:lnTo>
                    <a:lnTo>
                      <a:pt x="176" y="8"/>
                    </a:lnTo>
                    <a:lnTo>
                      <a:pt x="167" y="6"/>
                    </a:lnTo>
                    <a:lnTo>
                      <a:pt x="158" y="3"/>
                    </a:lnTo>
                    <a:lnTo>
                      <a:pt x="147" y="2"/>
                    </a:lnTo>
                    <a:lnTo>
                      <a:pt x="138" y="0"/>
                    </a:lnTo>
                    <a:lnTo>
                      <a:pt x="127" y="2"/>
                    </a:lnTo>
                    <a:lnTo>
                      <a:pt x="118" y="3"/>
                    </a:lnTo>
                    <a:lnTo>
                      <a:pt x="107" y="6"/>
                    </a:lnTo>
                    <a:lnTo>
                      <a:pt x="98" y="10"/>
                    </a:lnTo>
                    <a:lnTo>
                      <a:pt x="88" y="15"/>
                    </a:lnTo>
                    <a:lnTo>
                      <a:pt x="79" y="20"/>
                    </a:lnTo>
                    <a:lnTo>
                      <a:pt x="70" y="28"/>
                    </a:lnTo>
                    <a:lnTo>
                      <a:pt x="60" y="36"/>
                    </a:lnTo>
                    <a:lnTo>
                      <a:pt x="51" y="46"/>
                    </a:lnTo>
                    <a:lnTo>
                      <a:pt x="43" y="55"/>
                    </a:lnTo>
                    <a:lnTo>
                      <a:pt x="34" y="67"/>
                    </a:lnTo>
                    <a:lnTo>
                      <a:pt x="16" y="92"/>
                    </a:lnTo>
                    <a:lnTo>
                      <a:pt x="0" y="123"/>
                    </a:lnTo>
                    <a:lnTo>
                      <a:pt x="0" y="123"/>
                    </a:lnTo>
                    <a:lnTo>
                      <a:pt x="31" y="139"/>
                    </a:lnTo>
                    <a:lnTo>
                      <a:pt x="31" y="139"/>
                    </a:lnTo>
                    <a:lnTo>
                      <a:pt x="31" y="13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84" name="Freeform 456"/>
              <p:cNvSpPr>
                <a:spLocks/>
              </p:cNvSpPr>
              <p:nvPr/>
            </p:nvSpPr>
            <p:spPr bwMode="auto">
              <a:xfrm>
                <a:off x="2264" y="3370"/>
                <a:ext cx="67" cy="36"/>
              </a:xfrm>
              <a:custGeom>
                <a:avLst/>
                <a:gdLst>
                  <a:gd name="T0" fmla="*/ 16 w 270"/>
                  <a:gd name="T1" fmla="*/ 35 h 143"/>
                  <a:gd name="T2" fmla="*/ 0 w 270"/>
                  <a:gd name="T3" fmla="*/ 26 h 143"/>
                  <a:gd name="T4" fmla="*/ 16 w 270"/>
                  <a:gd name="T5" fmla="*/ 52 h 143"/>
                  <a:gd name="T6" fmla="*/ 32 w 270"/>
                  <a:gd name="T7" fmla="*/ 75 h 143"/>
                  <a:gd name="T8" fmla="*/ 48 w 270"/>
                  <a:gd name="T9" fmla="*/ 95 h 143"/>
                  <a:gd name="T10" fmla="*/ 64 w 270"/>
                  <a:gd name="T11" fmla="*/ 111 h 143"/>
                  <a:gd name="T12" fmla="*/ 71 w 270"/>
                  <a:gd name="T13" fmla="*/ 119 h 143"/>
                  <a:gd name="T14" fmla="*/ 81 w 270"/>
                  <a:gd name="T15" fmla="*/ 126 h 143"/>
                  <a:gd name="T16" fmla="*/ 89 w 270"/>
                  <a:gd name="T17" fmla="*/ 131 h 143"/>
                  <a:gd name="T18" fmla="*/ 98 w 270"/>
                  <a:gd name="T19" fmla="*/ 135 h 143"/>
                  <a:gd name="T20" fmla="*/ 107 w 270"/>
                  <a:gd name="T21" fmla="*/ 139 h 143"/>
                  <a:gd name="T22" fmla="*/ 117 w 270"/>
                  <a:gd name="T23" fmla="*/ 142 h 143"/>
                  <a:gd name="T24" fmla="*/ 126 w 270"/>
                  <a:gd name="T25" fmla="*/ 143 h 143"/>
                  <a:gd name="T26" fmla="*/ 135 w 270"/>
                  <a:gd name="T27" fmla="*/ 143 h 143"/>
                  <a:gd name="T28" fmla="*/ 145 w 270"/>
                  <a:gd name="T29" fmla="*/ 143 h 143"/>
                  <a:gd name="T30" fmla="*/ 154 w 270"/>
                  <a:gd name="T31" fmla="*/ 142 h 143"/>
                  <a:gd name="T32" fmla="*/ 163 w 270"/>
                  <a:gd name="T33" fmla="*/ 139 h 143"/>
                  <a:gd name="T34" fmla="*/ 171 w 270"/>
                  <a:gd name="T35" fmla="*/ 135 h 143"/>
                  <a:gd name="T36" fmla="*/ 181 w 270"/>
                  <a:gd name="T37" fmla="*/ 131 h 143"/>
                  <a:gd name="T38" fmla="*/ 190 w 270"/>
                  <a:gd name="T39" fmla="*/ 126 h 143"/>
                  <a:gd name="T40" fmla="*/ 198 w 270"/>
                  <a:gd name="T41" fmla="*/ 119 h 143"/>
                  <a:gd name="T42" fmla="*/ 207 w 270"/>
                  <a:gd name="T43" fmla="*/ 111 h 143"/>
                  <a:gd name="T44" fmla="*/ 223 w 270"/>
                  <a:gd name="T45" fmla="*/ 95 h 143"/>
                  <a:gd name="T46" fmla="*/ 238 w 270"/>
                  <a:gd name="T47" fmla="*/ 75 h 143"/>
                  <a:gd name="T48" fmla="*/ 254 w 270"/>
                  <a:gd name="T49" fmla="*/ 52 h 143"/>
                  <a:gd name="T50" fmla="*/ 270 w 270"/>
                  <a:gd name="T51" fmla="*/ 26 h 143"/>
                  <a:gd name="T52" fmla="*/ 239 w 270"/>
                  <a:gd name="T53" fmla="*/ 10 h 143"/>
                  <a:gd name="T54" fmla="*/ 225 w 270"/>
                  <a:gd name="T55" fmla="*/ 34 h 143"/>
                  <a:gd name="T56" fmla="*/ 211 w 270"/>
                  <a:gd name="T57" fmla="*/ 55 h 143"/>
                  <a:gd name="T58" fmla="*/ 197 w 270"/>
                  <a:gd name="T59" fmla="*/ 72 h 143"/>
                  <a:gd name="T60" fmla="*/ 183 w 270"/>
                  <a:gd name="T61" fmla="*/ 86 h 143"/>
                  <a:gd name="T62" fmla="*/ 177 w 270"/>
                  <a:gd name="T63" fmla="*/ 91 h 143"/>
                  <a:gd name="T64" fmla="*/ 170 w 270"/>
                  <a:gd name="T65" fmla="*/ 96 h 143"/>
                  <a:gd name="T66" fmla="*/ 163 w 270"/>
                  <a:gd name="T67" fmla="*/ 100 h 143"/>
                  <a:gd name="T68" fmla="*/ 158 w 270"/>
                  <a:gd name="T69" fmla="*/ 103 h 143"/>
                  <a:gd name="T70" fmla="*/ 151 w 270"/>
                  <a:gd name="T71" fmla="*/ 106 h 143"/>
                  <a:gd name="T72" fmla="*/ 146 w 270"/>
                  <a:gd name="T73" fmla="*/ 107 h 143"/>
                  <a:gd name="T74" fmla="*/ 141 w 270"/>
                  <a:gd name="T75" fmla="*/ 108 h 143"/>
                  <a:gd name="T76" fmla="*/ 135 w 270"/>
                  <a:gd name="T77" fmla="*/ 108 h 143"/>
                  <a:gd name="T78" fmla="*/ 129 w 270"/>
                  <a:gd name="T79" fmla="*/ 108 h 143"/>
                  <a:gd name="T80" fmla="*/ 123 w 270"/>
                  <a:gd name="T81" fmla="*/ 107 h 143"/>
                  <a:gd name="T82" fmla="*/ 118 w 270"/>
                  <a:gd name="T83" fmla="*/ 106 h 143"/>
                  <a:gd name="T84" fmla="*/ 113 w 270"/>
                  <a:gd name="T85" fmla="*/ 103 h 143"/>
                  <a:gd name="T86" fmla="*/ 106 w 270"/>
                  <a:gd name="T87" fmla="*/ 100 h 143"/>
                  <a:gd name="T88" fmla="*/ 99 w 270"/>
                  <a:gd name="T89" fmla="*/ 96 h 143"/>
                  <a:gd name="T90" fmla="*/ 93 w 270"/>
                  <a:gd name="T91" fmla="*/ 91 h 143"/>
                  <a:gd name="T92" fmla="*/ 87 w 270"/>
                  <a:gd name="T93" fmla="*/ 86 h 143"/>
                  <a:gd name="T94" fmla="*/ 73 w 270"/>
                  <a:gd name="T95" fmla="*/ 72 h 143"/>
                  <a:gd name="T96" fmla="*/ 60 w 270"/>
                  <a:gd name="T97" fmla="*/ 55 h 143"/>
                  <a:gd name="T98" fmla="*/ 45 w 270"/>
                  <a:gd name="T99" fmla="*/ 34 h 143"/>
                  <a:gd name="T100" fmla="*/ 30 w 270"/>
                  <a:gd name="T101" fmla="*/ 10 h 143"/>
                  <a:gd name="T102" fmla="*/ 16 w 270"/>
                  <a:gd name="T103" fmla="*/ 0 h 143"/>
                  <a:gd name="T104" fmla="*/ 30 w 270"/>
                  <a:gd name="T105" fmla="*/ 10 h 143"/>
                  <a:gd name="T106" fmla="*/ 25 w 270"/>
                  <a:gd name="T107" fmla="*/ 0 h 143"/>
                  <a:gd name="T108" fmla="*/ 16 w 270"/>
                  <a:gd name="T109" fmla="*/ 0 h 143"/>
                  <a:gd name="T110" fmla="*/ 16 w 270"/>
                  <a:gd name="T111" fmla="*/ 35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70" h="143">
                    <a:moveTo>
                      <a:pt x="16" y="35"/>
                    </a:moveTo>
                    <a:lnTo>
                      <a:pt x="0" y="26"/>
                    </a:lnTo>
                    <a:lnTo>
                      <a:pt x="16" y="52"/>
                    </a:lnTo>
                    <a:lnTo>
                      <a:pt x="32" y="75"/>
                    </a:lnTo>
                    <a:lnTo>
                      <a:pt x="48" y="95"/>
                    </a:lnTo>
                    <a:lnTo>
                      <a:pt x="64" y="111"/>
                    </a:lnTo>
                    <a:lnTo>
                      <a:pt x="71" y="119"/>
                    </a:lnTo>
                    <a:lnTo>
                      <a:pt x="81" y="126"/>
                    </a:lnTo>
                    <a:lnTo>
                      <a:pt x="89" y="131"/>
                    </a:lnTo>
                    <a:lnTo>
                      <a:pt x="98" y="135"/>
                    </a:lnTo>
                    <a:lnTo>
                      <a:pt x="107" y="139"/>
                    </a:lnTo>
                    <a:lnTo>
                      <a:pt x="117" y="142"/>
                    </a:lnTo>
                    <a:lnTo>
                      <a:pt x="126" y="143"/>
                    </a:lnTo>
                    <a:lnTo>
                      <a:pt x="135" y="143"/>
                    </a:lnTo>
                    <a:lnTo>
                      <a:pt x="145" y="143"/>
                    </a:lnTo>
                    <a:lnTo>
                      <a:pt x="154" y="142"/>
                    </a:lnTo>
                    <a:lnTo>
                      <a:pt x="163" y="139"/>
                    </a:lnTo>
                    <a:lnTo>
                      <a:pt x="171" y="135"/>
                    </a:lnTo>
                    <a:lnTo>
                      <a:pt x="181" y="131"/>
                    </a:lnTo>
                    <a:lnTo>
                      <a:pt x="190" y="126"/>
                    </a:lnTo>
                    <a:lnTo>
                      <a:pt x="198" y="119"/>
                    </a:lnTo>
                    <a:lnTo>
                      <a:pt x="207" y="111"/>
                    </a:lnTo>
                    <a:lnTo>
                      <a:pt x="223" y="95"/>
                    </a:lnTo>
                    <a:lnTo>
                      <a:pt x="238" y="75"/>
                    </a:lnTo>
                    <a:lnTo>
                      <a:pt x="254" y="52"/>
                    </a:lnTo>
                    <a:lnTo>
                      <a:pt x="270" y="26"/>
                    </a:lnTo>
                    <a:lnTo>
                      <a:pt x="239" y="10"/>
                    </a:lnTo>
                    <a:lnTo>
                      <a:pt x="225" y="34"/>
                    </a:lnTo>
                    <a:lnTo>
                      <a:pt x="211" y="55"/>
                    </a:lnTo>
                    <a:lnTo>
                      <a:pt x="197" y="72"/>
                    </a:lnTo>
                    <a:lnTo>
                      <a:pt x="183" y="86"/>
                    </a:lnTo>
                    <a:lnTo>
                      <a:pt x="177" y="91"/>
                    </a:lnTo>
                    <a:lnTo>
                      <a:pt x="170" y="96"/>
                    </a:lnTo>
                    <a:lnTo>
                      <a:pt x="163" y="100"/>
                    </a:lnTo>
                    <a:lnTo>
                      <a:pt x="158" y="103"/>
                    </a:lnTo>
                    <a:lnTo>
                      <a:pt x="151" y="106"/>
                    </a:lnTo>
                    <a:lnTo>
                      <a:pt x="146" y="107"/>
                    </a:lnTo>
                    <a:lnTo>
                      <a:pt x="141" y="108"/>
                    </a:lnTo>
                    <a:lnTo>
                      <a:pt x="135" y="108"/>
                    </a:lnTo>
                    <a:lnTo>
                      <a:pt x="129" y="108"/>
                    </a:lnTo>
                    <a:lnTo>
                      <a:pt x="123" y="107"/>
                    </a:lnTo>
                    <a:lnTo>
                      <a:pt x="118" y="106"/>
                    </a:lnTo>
                    <a:lnTo>
                      <a:pt x="113" y="103"/>
                    </a:lnTo>
                    <a:lnTo>
                      <a:pt x="106" y="100"/>
                    </a:lnTo>
                    <a:lnTo>
                      <a:pt x="99" y="96"/>
                    </a:lnTo>
                    <a:lnTo>
                      <a:pt x="93" y="91"/>
                    </a:lnTo>
                    <a:lnTo>
                      <a:pt x="87" y="86"/>
                    </a:lnTo>
                    <a:lnTo>
                      <a:pt x="73" y="72"/>
                    </a:lnTo>
                    <a:lnTo>
                      <a:pt x="60" y="55"/>
                    </a:lnTo>
                    <a:lnTo>
                      <a:pt x="45" y="34"/>
                    </a:lnTo>
                    <a:lnTo>
                      <a:pt x="30" y="10"/>
                    </a:lnTo>
                    <a:lnTo>
                      <a:pt x="16" y="0"/>
                    </a:lnTo>
                    <a:lnTo>
                      <a:pt x="30" y="10"/>
                    </a:lnTo>
                    <a:lnTo>
                      <a:pt x="25" y="0"/>
                    </a:lnTo>
                    <a:lnTo>
                      <a:pt x="16" y="0"/>
                    </a:lnTo>
                    <a:lnTo>
                      <a:pt x="16" y="35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85" name="Rectangle 457"/>
              <p:cNvSpPr>
                <a:spLocks noChangeArrowheads="1"/>
              </p:cNvSpPr>
              <p:nvPr/>
            </p:nvSpPr>
            <p:spPr bwMode="auto">
              <a:xfrm>
                <a:off x="2201" y="3370"/>
                <a:ext cx="67" cy="9"/>
              </a:xfrm>
              <a:prstGeom prst="rect">
                <a:avLst/>
              </a:pr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86" name="Freeform 458"/>
              <p:cNvSpPr>
                <a:spLocks/>
              </p:cNvSpPr>
              <p:nvPr/>
            </p:nvSpPr>
            <p:spPr bwMode="auto">
              <a:xfrm>
                <a:off x="2191" y="3371"/>
                <a:ext cx="40" cy="29"/>
              </a:xfrm>
              <a:custGeom>
                <a:avLst/>
                <a:gdLst>
                  <a:gd name="T0" fmla="*/ 0 w 157"/>
                  <a:gd name="T1" fmla="*/ 0 h 119"/>
                  <a:gd name="T2" fmla="*/ 0 w 157"/>
                  <a:gd name="T3" fmla="*/ 29 h 119"/>
                  <a:gd name="T4" fmla="*/ 137 w 157"/>
                  <a:gd name="T5" fmla="*/ 119 h 119"/>
                  <a:gd name="T6" fmla="*/ 157 w 157"/>
                  <a:gd name="T7" fmla="*/ 89 h 119"/>
                  <a:gd name="T8" fmla="*/ 18 w 157"/>
                  <a:gd name="T9" fmla="*/ 0 h 119"/>
                  <a:gd name="T10" fmla="*/ 18 w 157"/>
                  <a:gd name="T11" fmla="*/ 29 h 119"/>
                  <a:gd name="T12" fmla="*/ 0 w 157"/>
                  <a:gd name="T13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" h="119">
                    <a:moveTo>
                      <a:pt x="0" y="0"/>
                    </a:moveTo>
                    <a:lnTo>
                      <a:pt x="0" y="29"/>
                    </a:lnTo>
                    <a:lnTo>
                      <a:pt x="137" y="119"/>
                    </a:lnTo>
                    <a:lnTo>
                      <a:pt x="157" y="89"/>
                    </a:lnTo>
                    <a:lnTo>
                      <a:pt x="18" y="0"/>
                    </a:lnTo>
                    <a:lnTo>
                      <a:pt x="18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87" name="Freeform 459"/>
              <p:cNvSpPr>
                <a:spLocks/>
              </p:cNvSpPr>
              <p:nvPr/>
            </p:nvSpPr>
            <p:spPr bwMode="auto">
              <a:xfrm>
                <a:off x="2186" y="3371"/>
                <a:ext cx="5" cy="7"/>
              </a:xfrm>
              <a:custGeom>
                <a:avLst/>
                <a:gdLst>
                  <a:gd name="T0" fmla="*/ 23 w 23"/>
                  <a:gd name="T1" fmla="*/ 0 h 29"/>
                  <a:gd name="T2" fmla="*/ 0 w 23"/>
                  <a:gd name="T3" fmla="*/ 15 h 29"/>
                  <a:gd name="T4" fmla="*/ 23 w 23"/>
                  <a:gd name="T5" fmla="*/ 29 h 29"/>
                  <a:gd name="T6" fmla="*/ 23 w 23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" h="29">
                    <a:moveTo>
                      <a:pt x="23" y="0"/>
                    </a:moveTo>
                    <a:lnTo>
                      <a:pt x="0" y="15"/>
                    </a:lnTo>
                    <a:lnTo>
                      <a:pt x="23" y="29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88" name="Freeform 460"/>
              <p:cNvSpPr>
                <a:spLocks/>
              </p:cNvSpPr>
              <p:nvPr/>
            </p:nvSpPr>
            <p:spPr bwMode="auto">
              <a:xfrm>
                <a:off x="2191" y="3348"/>
                <a:ext cx="40" cy="30"/>
              </a:xfrm>
              <a:custGeom>
                <a:avLst/>
                <a:gdLst>
                  <a:gd name="T0" fmla="*/ 146 w 157"/>
                  <a:gd name="T1" fmla="*/ 15 h 118"/>
                  <a:gd name="T2" fmla="*/ 137 w 157"/>
                  <a:gd name="T3" fmla="*/ 0 h 118"/>
                  <a:gd name="T4" fmla="*/ 0 w 157"/>
                  <a:gd name="T5" fmla="*/ 89 h 118"/>
                  <a:gd name="T6" fmla="*/ 18 w 157"/>
                  <a:gd name="T7" fmla="*/ 118 h 118"/>
                  <a:gd name="T8" fmla="*/ 157 w 157"/>
                  <a:gd name="T9" fmla="*/ 29 h 118"/>
                  <a:gd name="T10" fmla="*/ 146 w 157"/>
                  <a:gd name="T11" fmla="*/ 15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7" h="118">
                    <a:moveTo>
                      <a:pt x="146" y="15"/>
                    </a:moveTo>
                    <a:lnTo>
                      <a:pt x="137" y="0"/>
                    </a:lnTo>
                    <a:lnTo>
                      <a:pt x="0" y="89"/>
                    </a:lnTo>
                    <a:lnTo>
                      <a:pt x="18" y="118"/>
                    </a:lnTo>
                    <a:lnTo>
                      <a:pt x="157" y="29"/>
                    </a:lnTo>
                    <a:lnTo>
                      <a:pt x="146" y="15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89" name="Freeform 461"/>
              <p:cNvSpPr>
                <a:spLocks noEditPoints="1"/>
              </p:cNvSpPr>
              <p:nvPr/>
            </p:nvSpPr>
            <p:spPr bwMode="auto">
              <a:xfrm>
                <a:off x="2459" y="2749"/>
                <a:ext cx="87" cy="93"/>
              </a:xfrm>
              <a:custGeom>
                <a:avLst/>
                <a:gdLst>
                  <a:gd name="T0" fmla="*/ 79 w 350"/>
                  <a:gd name="T1" fmla="*/ 0 h 370"/>
                  <a:gd name="T2" fmla="*/ 225 w 350"/>
                  <a:gd name="T3" fmla="*/ 0 h 370"/>
                  <a:gd name="T4" fmla="*/ 255 w 350"/>
                  <a:gd name="T5" fmla="*/ 1 h 370"/>
                  <a:gd name="T6" fmla="*/ 277 w 350"/>
                  <a:gd name="T7" fmla="*/ 4 h 370"/>
                  <a:gd name="T8" fmla="*/ 301 w 350"/>
                  <a:gd name="T9" fmla="*/ 12 h 370"/>
                  <a:gd name="T10" fmla="*/ 320 w 350"/>
                  <a:gd name="T11" fmla="*/ 24 h 370"/>
                  <a:gd name="T12" fmla="*/ 334 w 350"/>
                  <a:gd name="T13" fmla="*/ 38 h 370"/>
                  <a:gd name="T14" fmla="*/ 344 w 350"/>
                  <a:gd name="T15" fmla="*/ 57 h 370"/>
                  <a:gd name="T16" fmla="*/ 349 w 350"/>
                  <a:gd name="T17" fmla="*/ 78 h 370"/>
                  <a:gd name="T18" fmla="*/ 349 w 350"/>
                  <a:gd name="T19" fmla="*/ 105 h 370"/>
                  <a:gd name="T20" fmla="*/ 340 w 350"/>
                  <a:gd name="T21" fmla="*/ 131 h 370"/>
                  <a:gd name="T22" fmla="*/ 322 w 350"/>
                  <a:gd name="T23" fmla="*/ 153 h 370"/>
                  <a:gd name="T24" fmla="*/ 296 w 350"/>
                  <a:gd name="T25" fmla="*/ 170 h 370"/>
                  <a:gd name="T26" fmla="*/ 293 w 350"/>
                  <a:gd name="T27" fmla="*/ 182 h 370"/>
                  <a:gd name="T28" fmla="*/ 316 w 350"/>
                  <a:gd name="T29" fmla="*/ 195 h 370"/>
                  <a:gd name="T30" fmla="*/ 332 w 350"/>
                  <a:gd name="T31" fmla="*/ 215 h 370"/>
                  <a:gd name="T32" fmla="*/ 340 w 350"/>
                  <a:gd name="T33" fmla="*/ 238 h 370"/>
                  <a:gd name="T34" fmla="*/ 338 w 350"/>
                  <a:gd name="T35" fmla="*/ 267 h 370"/>
                  <a:gd name="T36" fmla="*/ 329 w 350"/>
                  <a:gd name="T37" fmla="*/ 299 h 370"/>
                  <a:gd name="T38" fmla="*/ 316 w 350"/>
                  <a:gd name="T39" fmla="*/ 321 h 370"/>
                  <a:gd name="T40" fmla="*/ 305 w 350"/>
                  <a:gd name="T41" fmla="*/ 334 h 370"/>
                  <a:gd name="T42" fmla="*/ 292 w 350"/>
                  <a:gd name="T43" fmla="*/ 345 h 370"/>
                  <a:gd name="T44" fmla="*/ 277 w 350"/>
                  <a:gd name="T45" fmla="*/ 354 h 370"/>
                  <a:gd name="T46" fmla="*/ 251 w 350"/>
                  <a:gd name="T47" fmla="*/ 363 h 370"/>
                  <a:gd name="T48" fmla="*/ 204 w 350"/>
                  <a:gd name="T49" fmla="*/ 370 h 370"/>
                  <a:gd name="T50" fmla="*/ 0 w 350"/>
                  <a:gd name="T51" fmla="*/ 370 h 370"/>
                  <a:gd name="T52" fmla="*/ 183 w 350"/>
                  <a:gd name="T53" fmla="*/ 149 h 370"/>
                  <a:gd name="T54" fmla="*/ 216 w 350"/>
                  <a:gd name="T55" fmla="*/ 147 h 370"/>
                  <a:gd name="T56" fmla="*/ 239 w 350"/>
                  <a:gd name="T57" fmla="*/ 143 h 370"/>
                  <a:gd name="T58" fmla="*/ 255 w 350"/>
                  <a:gd name="T59" fmla="*/ 135 h 370"/>
                  <a:gd name="T60" fmla="*/ 265 w 350"/>
                  <a:gd name="T61" fmla="*/ 125 h 370"/>
                  <a:gd name="T62" fmla="*/ 272 w 350"/>
                  <a:gd name="T63" fmla="*/ 111 h 370"/>
                  <a:gd name="T64" fmla="*/ 273 w 350"/>
                  <a:gd name="T65" fmla="*/ 98 h 370"/>
                  <a:gd name="T66" fmla="*/ 272 w 350"/>
                  <a:gd name="T67" fmla="*/ 85 h 370"/>
                  <a:gd name="T68" fmla="*/ 265 w 350"/>
                  <a:gd name="T69" fmla="*/ 76 h 370"/>
                  <a:gd name="T70" fmla="*/ 256 w 350"/>
                  <a:gd name="T71" fmla="*/ 68 h 370"/>
                  <a:gd name="T72" fmla="*/ 243 w 350"/>
                  <a:gd name="T73" fmla="*/ 62 h 370"/>
                  <a:gd name="T74" fmla="*/ 228 w 350"/>
                  <a:gd name="T75" fmla="*/ 62 h 370"/>
                  <a:gd name="T76" fmla="*/ 201 w 350"/>
                  <a:gd name="T77" fmla="*/ 61 h 370"/>
                  <a:gd name="T78" fmla="*/ 124 w 350"/>
                  <a:gd name="T79" fmla="*/ 149 h 370"/>
                  <a:gd name="T80" fmla="*/ 164 w 350"/>
                  <a:gd name="T81" fmla="*/ 310 h 370"/>
                  <a:gd name="T82" fmla="*/ 203 w 350"/>
                  <a:gd name="T83" fmla="*/ 309 h 370"/>
                  <a:gd name="T84" fmla="*/ 227 w 350"/>
                  <a:gd name="T85" fmla="*/ 305 h 370"/>
                  <a:gd name="T86" fmla="*/ 241 w 350"/>
                  <a:gd name="T87" fmla="*/ 297 h 370"/>
                  <a:gd name="T88" fmla="*/ 252 w 350"/>
                  <a:gd name="T89" fmla="*/ 285 h 370"/>
                  <a:gd name="T90" fmla="*/ 259 w 350"/>
                  <a:gd name="T91" fmla="*/ 271 h 370"/>
                  <a:gd name="T92" fmla="*/ 261 w 350"/>
                  <a:gd name="T93" fmla="*/ 257 h 370"/>
                  <a:gd name="T94" fmla="*/ 259 w 350"/>
                  <a:gd name="T95" fmla="*/ 239 h 370"/>
                  <a:gd name="T96" fmla="*/ 248 w 350"/>
                  <a:gd name="T97" fmla="*/ 226 h 370"/>
                  <a:gd name="T98" fmla="*/ 229 w 350"/>
                  <a:gd name="T99" fmla="*/ 217 h 370"/>
                  <a:gd name="T100" fmla="*/ 201 w 350"/>
                  <a:gd name="T101" fmla="*/ 214 h 370"/>
                  <a:gd name="T102" fmla="*/ 89 w 350"/>
                  <a:gd name="T103" fmla="*/ 31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50" h="370">
                    <a:moveTo>
                      <a:pt x="0" y="370"/>
                    </a:moveTo>
                    <a:lnTo>
                      <a:pt x="79" y="0"/>
                    </a:lnTo>
                    <a:lnTo>
                      <a:pt x="207" y="0"/>
                    </a:lnTo>
                    <a:lnTo>
                      <a:pt x="225" y="0"/>
                    </a:lnTo>
                    <a:lnTo>
                      <a:pt x="241" y="0"/>
                    </a:lnTo>
                    <a:lnTo>
                      <a:pt x="255" y="1"/>
                    </a:lnTo>
                    <a:lnTo>
                      <a:pt x="264" y="2"/>
                    </a:lnTo>
                    <a:lnTo>
                      <a:pt x="277" y="4"/>
                    </a:lnTo>
                    <a:lnTo>
                      <a:pt x="289" y="8"/>
                    </a:lnTo>
                    <a:lnTo>
                      <a:pt x="301" y="12"/>
                    </a:lnTo>
                    <a:lnTo>
                      <a:pt x="310" y="17"/>
                    </a:lnTo>
                    <a:lnTo>
                      <a:pt x="320" y="24"/>
                    </a:lnTo>
                    <a:lnTo>
                      <a:pt x="328" y="30"/>
                    </a:lnTo>
                    <a:lnTo>
                      <a:pt x="334" y="38"/>
                    </a:lnTo>
                    <a:lnTo>
                      <a:pt x="340" y="48"/>
                    </a:lnTo>
                    <a:lnTo>
                      <a:pt x="344" y="57"/>
                    </a:lnTo>
                    <a:lnTo>
                      <a:pt x="348" y="68"/>
                    </a:lnTo>
                    <a:lnTo>
                      <a:pt x="349" y="78"/>
                    </a:lnTo>
                    <a:lnTo>
                      <a:pt x="350" y="89"/>
                    </a:lnTo>
                    <a:lnTo>
                      <a:pt x="349" y="105"/>
                    </a:lnTo>
                    <a:lnTo>
                      <a:pt x="345" y="118"/>
                    </a:lnTo>
                    <a:lnTo>
                      <a:pt x="340" y="131"/>
                    </a:lnTo>
                    <a:lnTo>
                      <a:pt x="333" y="143"/>
                    </a:lnTo>
                    <a:lnTo>
                      <a:pt x="322" y="153"/>
                    </a:lnTo>
                    <a:lnTo>
                      <a:pt x="310" y="162"/>
                    </a:lnTo>
                    <a:lnTo>
                      <a:pt x="296" y="170"/>
                    </a:lnTo>
                    <a:lnTo>
                      <a:pt x="279" y="177"/>
                    </a:lnTo>
                    <a:lnTo>
                      <a:pt x="293" y="182"/>
                    </a:lnTo>
                    <a:lnTo>
                      <a:pt x="305" y="187"/>
                    </a:lnTo>
                    <a:lnTo>
                      <a:pt x="316" y="195"/>
                    </a:lnTo>
                    <a:lnTo>
                      <a:pt x="324" y="205"/>
                    </a:lnTo>
                    <a:lnTo>
                      <a:pt x="332" y="215"/>
                    </a:lnTo>
                    <a:lnTo>
                      <a:pt x="336" y="226"/>
                    </a:lnTo>
                    <a:lnTo>
                      <a:pt x="340" y="238"/>
                    </a:lnTo>
                    <a:lnTo>
                      <a:pt x="340" y="250"/>
                    </a:lnTo>
                    <a:lnTo>
                      <a:pt x="338" y="267"/>
                    </a:lnTo>
                    <a:lnTo>
                      <a:pt x="336" y="283"/>
                    </a:lnTo>
                    <a:lnTo>
                      <a:pt x="329" y="299"/>
                    </a:lnTo>
                    <a:lnTo>
                      <a:pt x="321" y="314"/>
                    </a:lnTo>
                    <a:lnTo>
                      <a:pt x="316" y="321"/>
                    </a:lnTo>
                    <a:lnTo>
                      <a:pt x="310" y="327"/>
                    </a:lnTo>
                    <a:lnTo>
                      <a:pt x="305" y="334"/>
                    </a:lnTo>
                    <a:lnTo>
                      <a:pt x="298" y="339"/>
                    </a:lnTo>
                    <a:lnTo>
                      <a:pt x="292" y="345"/>
                    </a:lnTo>
                    <a:lnTo>
                      <a:pt x="284" y="350"/>
                    </a:lnTo>
                    <a:lnTo>
                      <a:pt x="277" y="354"/>
                    </a:lnTo>
                    <a:lnTo>
                      <a:pt x="268" y="357"/>
                    </a:lnTo>
                    <a:lnTo>
                      <a:pt x="251" y="363"/>
                    </a:lnTo>
                    <a:lnTo>
                      <a:pt x="228" y="367"/>
                    </a:lnTo>
                    <a:lnTo>
                      <a:pt x="204" y="370"/>
                    </a:lnTo>
                    <a:lnTo>
                      <a:pt x="176" y="370"/>
                    </a:lnTo>
                    <a:lnTo>
                      <a:pt x="0" y="370"/>
                    </a:lnTo>
                    <a:close/>
                    <a:moveTo>
                      <a:pt x="124" y="149"/>
                    </a:moveTo>
                    <a:lnTo>
                      <a:pt x="183" y="149"/>
                    </a:lnTo>
                    <a:lnTo>
                      <a:pt x="201" y="149"/>
                    </a:lnTo>
                    <a:lnTo>
                      <a:pt x="216" y="147"/>
                    </a:lnTo>
                    <a:lnTo>
                      <a:pt x="229" y="146"/>
                    </a:lnTo>
                    <a:lnTo>
                      <a:pt x="239" y="143"/>
                    </a:lnTo>
                    <a:lnTo>
                      <a:pt x="247" y="141"/>
                    </a:lnTo>
                    <a:lnTo>
                      <a:pt x="255" y="135"/>
                    </a:lnTo>
                    <a:lnTo>
                      <a:pt x="260" y="131"/>
                    </a:lnTo>
                    <a:lnTo>
                      <a:pt x="265" y="125"/>
                    </a:lnTo>
                    <a:lnTo>
                      <a:pt x="269" y="118"/>
                    </a:lnTo>
                    <a:lnTo>
                      <a:pt x="272" y="111"/>
                    </a:lnTo>
                    <a:lnTo>
                      <a:pt x="273" y="105"/>
                    </a:lnTo>
                    <a:lnTo>
                      <a:pt x="273" y="98"/>
                    </a:lnTo>
                    <a:lnTo>
                      <a:pt x="273" y="91"/>
                    </a:lnTo>
                    <a:lnTo>
                      <a:pt x="272" y="85"/>
                    </a:lnTo>
                    <a:lnTo>
                      <a:pt x="269" y="80"/>
                    </a:lnTo>
                    <a:lnTo>
                      <a:pt x="265" y="76"/>
                    </a:lnTo>
                    <a:lnTo>
                      <a:pt x="261" y="70"/>
                    </a:lnTo>
                    <a:lnTo>
                      <a:pt x="256" y="68"/>
                    </a:lnTo>
                    <a:lnTo>
                      <a:pt x="249" y="65"/>
                    </a:lnTo>
                    <a:lnTo>
                      <a:pt x="243" y="62"/>
                    </a:lnTo>
                    <a:lnTo>
                      <a:pt x="237" y="62"/>
                    </a:lnTo>
                    <a:lnTo>
                      <a:pt x="228" y="62"/>
                    </a:lnTo>
                    <a:lnTo>
                      <a:pt x="216" y="61"/>
                    </a:lnTo>
                    <a:lnTo>
                      <a:pt x="201" y="61"/>
                    </a:lnTo>
                    <a:lnTo>
                      <a:pt x="143" y="61"/>
                    </a:lnTo>
                    <a:lnTo>
                      <a:pt x="124" y="149"/>
                    </a:lnTo>
                    <a:close/>
                    <a:moveTo>
                      <a:pt x="89" y="310"/>
                    </a:moveTo>
                    <a:lnTo>
                      <a:pt x="164" y="310"/>
                    </a:lnTo>
                    <a:lnTo>
                      <a:pt x="185" y="310"/>
                    </a:lnTo>
                    <a:lnTo>
                      <a:pt x="203" y="309"/>
                    </a:lnTo>
                    <a:lnTo>
                      <a:pt x="216" y="307"/>
                    </a:lnTo>
                    <a:lnTo>
                      <a:pt x="227" y="305"/>
                    </a:lnTo>
                    <a:lnTo>
                      <a:pt x="235" y="301"/>
                    </a:lnTo>
                    <a:lnTo>
                      <a:pt x="241" y="297"/>
                    </a:lnTo>
                    <a:lnTo>
                      <a:pt x="247" y="291"/>
                    </a:lnTo>
                    <a:lnTo>
                      <a:pt x="252" y="285"/>
                    </a:lnTo>
                    <a:lnTo>
                      <a:pt x="256" y="278"/>
                    </a:lnTo>
                    <a:lnTo>
                      <a:pt x="259" y="271"/>
                    </a:lnTo>
                    <a:lnTo>
                      <a:pt x="261" y="263"/>
                    </a:lnTo>
                    <a:lnTo>
                      <a:pt x="261" y="257"/>
                    </a:lnTo>
                    <a:lnTo>
                      <a:pt x="261" y="247"/>
                    </a:lnTo>
                    <a:lnTo>
                      <a:pt x="259" y="239"/>
                    </a:lnTo>
                    <a:lnTo>
                      <a:pt x="253" y="231"/>
                    </a:lnTo>
                    <a:lnTo>
                      <a:pt x="248" y="226"/>
                    </a:lnTo>
                    <a:lnTo>
                      <a:pt x="240" y="221"/>
                    </a:lnTo>
                    <a:lnTo>
                      <a:pt x="229" y="217"/>
                    </a:lnTo>
                    <a:lnTo>
                      <a:pt x="217" y="214"/>
                    </a:lnTo>
                    <a:lnTo>
                      <a:pt x="201" y="214"/>
                    </a:lnTo>
                    <a:lnTo>
                      <a:pt x="111" y="214"/>
                    </a:lnTo>
                    <a:lnTo>
                      <a:pt x="89" y="31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90" name="Freeform 462"/>
              <p:cNvSpPr>
                <a:spLocks noEditPoints="1"/>
              </p:cNvSpPr>
              <p:nvPr/>
            </p:nvSpPr>
            <p:spPr bwMode="auto">
              <a:xfrm>
                <a:off x="2554" y="2773"/>
                <a:ext cx="63" cy="70"/>
              </a:xfrm>
              <a:custGeom>
                <a:avLst/>
                <a:gdLst>
                  <a:gd name="T0" fmla="*/ 33 w 254"/>
                  <a:gd name="T1" fmla="*/ 68 h 282"/>
                  <a:gd name="T2" fmla="*/ 46 w 254"/>
                  <a:gd name="T3" fmla="*/ 44 h 282"/>
                  <a:gd name="T4" fmla="*/ 65 w 254"/>
                  <a:gd name="T5" fmla="*/ 26 h 282"/>
                  <a:gd name="T6" fmla="*/ 88 w 254"/>
                  <a:gd name="T7" fmla="*/ 11 h 282"/>
                  <a:gd name="T8" fmla="*/ 117 w 254"/>
                  <a:gd name="T9" fmla="*/ 3 h 282"/>
                  <a:gd name="T10" fmla="*/ 153 w 254"/>
                  <a:gd name="T11" fmla="*/ 0 h 282"/>
                  <a:gd name="T12" fmla="*/ 188 w 254"/>
                  <a:gd name="T13" fmla="*/ 3 h 282"/>
                  <a:gd name="T14" fmla="*/ 216 w 254"/>
                  <a:gd name="T15" fmla="*/ 12 h 282"/>
                  <a:gd name="T16" fmla="*/ 236 w 254"/>
                  <a:gd name="T17" fmla="*/ 26 h 282"/>
                  <a:gd name="T18" fmla="*/ 249 w 254"/>
                  <a:gd name="T19" fmla="*/ 44 h 282"/>
                  <a:gd name="T20" fmla="*/ 254 w 254"/>
                  <a:gd name="T21" fmla="*/ 64 h 282"/>
                  <a:gd name="T22" fmla="*/ 253 w 254"/>
                  <a:gd name="T23" fmla="*/ 98 h 282"/>
                  <a:gd name="T24" fmla="*/ 243 w 254"/>
                  <a:gd name="T25" fmla="*/ 143 h 282"/>
                  <a:gd name="T26" fmla="*/ 229 w 254"/>
                  <a:gd name="T27" fmla="*/ 211 h 282"/>
                  <a:gd name="T28" fmla="*/ 228 w 254"/>
                  <a:gd name="T29" fmla="*/ 246 h 282"/>
                  <a:gd name="T30" fmla="*/ 233 w 254"/>
                  <a:gd name="T31" fmla="*/ 275 h 282"/>
                  <a:gd name="T32" fmla="*/ 157 w 254"/>
                  <a:gd name="T33" fmla="*/ 244 h 282"/>
                  <a:gd name="T34" fmla="*/ 129 w 254"/>
                  <a:gd name="T35" fmla="*/ 267 h 282"/>
                  <a:gd name="T36" fmla="*/ 98 w 254"/>
                  <a:gd name="T37" fmla="*/ 279 h 282"/>
                  <a:gd name="T38" fmla="*/ 69 w 254"/>
                  <a:gd name="T39" fmla="*/ 282 h 282"/>
                  <a:gd name="T40" fmla="*/ 46 w 254"/>
                  <a:gd name="T41" fmla="*/ 276 h 282"/>
                  <a:gd name="T42" fmla="*/ 28 w 254"/>
                  <a:gd name="T43" fmla="*/ 264 h 282"/>
                  <a:gd name="T44" fmla="*/ 12 w 254"/>
                  <a:gd name="T45" fmla="*/ 248 h 282"/>
                  <a:gd name="T46" fmla="*/ 2 w 254"/>
                  <a:gd name="T47" fmla="*/ 227 h 282"/>
                  <a:gd name="T48" fmla="*/ 0 w 254"/>
                  <a:gd name="T49" fmla="*/ 203 h 282"/>
                  <a:gd name="T50" fmla="*/ 4 w 254"/>
                  <a:gd name="T51" fmla="*/ 176 h 282"/>
                  <a:gd name="T52" fmla="*/ 13 w 254"/>
                  <a:gd name="T53" fmla="*/ 154 h 282"/>
                  <a:gd name="T54" fmla="*/ 30 w 254"/>
                  <a:gd name="T55" fmla="*/ 136 h 282"/>
                  <a:gd name="T56" fmla="*/ 57 w 254"/>
                  <a:gd name="T57" fmla="*/ 123 h 282"/>
                  <a:gd name="T58" fmla="*/ 96 w 254"/>
                  <a:gd name="T59" fmla="*/ 115 h 282"/>
                  <a:gd name="T60" fmla="*/ 153 w 254"/>
                  <a:gd name="T61" fmla="*/ 110 h 282"/>
                  <a:gd name="T62" fmla="*/ 184 w 254"/>
                  <a:gd name="T63" fmla="*/ 90 h 282"/>
                  <a:gd name="T64" fmla="*/ 182 w 254"/>
                  <a:gd name="T65" fmla="*/ 68 h 282"/>
                  <a:gd name="T66" fmla="*/ 170 w 254"/>
                  <a:gd name="T67" fmla="*/ 56 h 282"/>
                  <a:gd name="T68" fmla="*/ 146 w 254"/>
                  <a:gd name="T69" fmla="*/ 52 h 282"/>
                  <a:gd name="T70" fmla="*/ 122 w 254"/>
                  <a:gd name="T71" fmla="*/ 56 h 282"/>
                  <a:gd name="T72" fmla="*/ 106 w 254"/>
                  <a:gd name="T73" fmla="*/ 70 h 282"/>
                  <a:gd name="T74" fmla="*/ 170 w 254"/>
                  <a:gd name="T75" fmla="*/ 150 h 282"/>
                  <a:gd name="T76" fmla="*/ 128 w 254"/>
                  <a:gd name="T77" fmla="*/ 156 h 282"/>
                  <a:gd name="T78" fmla="*/ 81 w 254"/>
                  <a:gd name="T79" fmla="*/ 172 h 282"/>
                  <a:gd name="T80" fmla="*/ 69 w 254"/>
                  <a:gd name="T81" fmla="*/ 190 h 282"/>
                  <a:gd name="T82" fmla="*/ 70 w 254"/>
                  <a:gd name="T83" fmla="*/ 208 h 282"/>
                  <a:gd name="T84" fmla="*/ 82 w 254"/>
                  <a:gd name="T85" fmla="*/ 222 h 282"/>
                  <a:gd name="T86" fmla="*/ 102 w 254"/>
                  <a:gd name="T87" fmla="*/ 227 h 282"/>
                  <a:gd name="T88" fmla="*/ 126 w 254"/>
                  <a:gd name="T89" fmla="*/ 223 h 282"/>
                  <a:gd name="T90" fmla="*/ 146 w 254"/>
                  <a:gd name="T91" fmla="*/ 210 h 282"/>
                  <a:gd name="T92" fmla="*/ 158 w 254"/>
                  <a:gd name="T93" fmla="*/ 191 h 282"/>
                  <a:gd name="T94" fmla="*/ 168 w 254"/>
                  <a:gd name="T95" fmla="*/ 159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54" h="282">
                    <a:moveTo>
                      <a:pt x="101" y="83"/>
                    </a:moveTo>
                    <a:lnTo>
                      <a:pt x="29" y="76"/>
                    </a:lnTo>
                    <a:lnTo>
                      <a:pt x="33" y="68"/>
                    </a:lnTo>
                    <a:lnTo>
                      <a:pt x="36" y="59"/>
                    </a:lnTo>
                    <a:lnTo>
                      <a:pt x="41" y="52"/>
                    </a:lnTo>
                    <a:lnTo>
                      <a:pt x="46" y="44"/>
                    </a:lnTo>
                    <a:lnTo>
                      <a:pt x="52" y="38"/>
                    </a:lnTo>
                    <a:lnTo>
                      <a:pt x="58" y="31"/>
                    </a:lnTo>
                    <a:lnTo>
                      <a:pt x="65" y="26"/>
                    </a:lnTo>
                    <a:lnTo>
                      <a:pt x="72" y="20"/>
                    </a:lnTo>
                    <a:lnTo>
                      <a:pt x="80" y="15"/>
                    </a:lnTo>
                    <a:lnTo>
                      <a:pt x="88" y="11"/>
                    </a:lnTo>
                    <a:lnTo>
                      <a:pt x="97" y="8"/>
                    </a:lnTo>
                    <a:lnTo>
                      <a:pt x="108" y="6"/>
                    </a:lnTo>
                    <a:lnTo>
                      <a:pt x="117" y="3"/>
                    </a:lnTo>
                    <a:lnTo>
                      <a:pt x="129" y="2"/>
                    </a:lnTo>
                    <a:lnTo>
                      <a:pt x="140" y="0"/>
                    </a:lnTo>
                    <a:lnTo>
                      <a:pt x="153" y="0"/>
                    </a:lnTo>
                    <a:lnTo>
                      <a:pt x="165" y="0"/>
                    </a:lnTo>
                    <a:lnTo>
                      <a:pt x="177" y="2"/>
                    </a:lnTo>
                    <a:lnTo>
                      <a:pt x="188" y="3"/>
                    </a:lnTo>
                    <a:lnTo>
                      <a:pt x="198" y="6"/>
                    </a:lnTo>
                    <a:lnTo>
                      <a:pt x="208" y="8"/>
                    </a:lnTo>
                    <a:lnTo>
                      <a:pt x="216" y="12"/>
                    </a:lnTo>
                    <a:lnTo>
                      <a:pt x="224" y="16"/>
                    </a:lnTo>
                    <a:lnTo>
                      <a:pt x="230" y="20"/>
                    </a:lnTo>
                    <a:lnTo>
                      <a:pt x="236" y="26"/>
                    </a:lnTo>
                    <a:lnTo>
                      <a:pt x="241" y="32"/>
                    </a:lnTo>
                    <a:lnTo>
                      <a:pt x="245" y="38"/>
                    </a:lnTo>
                    <a:lnTo>
                      <a:pt x="249" y="44"/>
                    </a:lnTo>
                    <a:lnTo>
                      <a:pt x="251" y="51"/>
                    </a:lnTo>
                    <a:lnTo>
                      <a:pt x="253" y="58"/>
                    </a:lnTo>
                    <a:lnTo>
                      <a:pt x="254" y="64"/>
                    </a:lnTo>
                    <a:lnTo>
                      <a:pt x="254" y="72"/>
                    </a:lnTo>
                    <a:lnTo>
                      <a:pt x="254" y="84"/>
                    </a:lnTo>
                    <a:lnTo>
                      <a:pt x="253" y="98"/>
                    </a:lnTo>
                    <a:lnTo>
                      <a:pt x="250" y="107"/>
                    </a:lnTo>
                    <a:lnTo>
                      <a:pt x="247" y="123"/>
                    </a:lnTo>
                    <a:lnTo>
                      <a:pt x="243" y="143"/>
                    </a:lnTo>
                    <a:lnTo>
                      <a:pt x="237" y="170"/>
                    </a:lnTo>
                    <a:lnTo>
                      <a:pt x="233" y="192"/>
                    </a:lnTo>
                    <a:lnTo>
                      <a:pt x="229" y="211"/>
                    </a:lnTo>
                    <a:lnTo>
                      <a:pt x="228" y="226"/>
                    </a:lnTo>
                    <a:lnTo>
                      <a:pt x="226" y="238"/>
                    </a:lnTo>
                    <a:lnTo>
                      <a:pt x="228" y="246"/>
                    </a:lnTo>
                    <a:lnTo>
                      <a:pt x="229" y="255"/>
                    </a:lnTo>
                    <a:lnTo>
                      <a:pt x="230" y="264"/>
                    </a:lnTo>
                    <a:lnTo>
                      <a:pt x="233" y="275"/>
                    </a:lnTo>
                    <a:lnTo>
                      <a:pt x="162" y="275"/>
                    </a:lnTo>
                    <a:lnTo>
                      <a:pt x="158" y="260"/>
                    </a:lnTo>
                    <a:lnTo>
                      <a:pt x="157" y="244"/>
                    </a:lnTo>
                    <a:lnTo>
                      <a:pt x="148" y="254"/>
                    </a:lnTo>
                    <a:lnTo>
                      <a:pt x="140" y="260"/>
                    </a:lnTo>
                    <a:lnTo>
                      <a:pt x="129" y="267"/>
                    </a:lnTo>
                    <a:lnTo>
                      <a:pt x="120" y="272"/>
                    </a:lnTo>
                    <a:lnTo>
                      <a:pt x="109" y="276"/>
                    </a:lnTo>
                    <a:lnTo>
                      <a:pt x="98" y="279"/>
                    </a:lnTo>
                    <a:lnTo>
                      <a:pt x="88" y="280"/>
                    </a:lnTo>
                    <a:lnTo>
                      <a:pt x="77" y="282"/>
                    </a:lnTo>
                    <a:lnTo>
                      <a:pt x="69" y="282"/>
                    </a:lnTo>
                    <a:lnTo>
                      <a:pt x="61" y="280"/>
                    </a:lnTo>
                    <a:lnTo>
                      <a:pt x="53" y="279"/>
                    </a:lnTo>
                    <a:lnTo>
                      <a:pt x="46" y="276"/>
                    </a:lnTo>
                    <a:lnTo>
                      <a:pt x="40" y="274"/>
                    </a:lnTo>
                    <a:lnTo>
                      <a:pt x="33" y="270"/>
                    </a:lnTo>
                    <a:lnTo>
                      <a:pt x="28" y="264"/>
                    </a:lnTo>
                    <a:lnTo>
                      <a:pt x="21" y="259"/>
                    </a:lnTo>
                    <a:lnTo>
                      <a:pt x="17" y="254"/>
                    </a:lnTo>
                    <a:lnTo>
                      <a:pt x="12" y="248"/>
                    </a:lnTo>
                    <a:lnTo>
                      <a:pt x="8" y="242"/>
                    </a:lnTo>
                    <a:lnTo>
                      <a:pt x="5" y="235"/>
                    </a:lnTo>
                    <a:lnTo>
                      <a:pt x="2" y="227"/>
                    </a:lnTo>
                    <a:lnTo>
                      <a:pt x="1" y="220"/>
                    </a:lnTo>
                    <a:lnTo>
                      <a:pt x="0" y="212"/>
                    </a:lnTo>
                    <a:lnTo>
                      <a:pt x="0" y="203"/>
                    </a:lnTo>
                    <a:lnTo>
                      <a:pt x="0" y="194"/>
                    </a:lnTo>
                    <a:lnTo>
                      <a:pt x="1" y="186"/>
                    </a:lnTo>
                    <a:lnTo>
                      <a:pt x="4" y="176"/>
                    </a:lnTo>
                    <a:lnTo>
                      <a:pt x="6" y="168"/>
                    </a:lnTo>
                    <a:lnTo>
                      <a:pt x="9" y="162"/>
                    </a:lnTo>
                    <a:lnTo>
                      <a:pt x="13" y="154"/>
                    </a:lnTo>
                    <a:lnTo>
                      <a:pt x="18" y="148"/>
                    </a:lnTo>
                    <a:lnTo>
                      <a:pt x="24" y="142"/>
                    </a:lnTo>
                    <a:lnTo>
                      <a:pt x="30" y="136"/>
                    </a:lnTo>
                    <a:lnTo>
                      <a:pt x="38" y="131"/>
                    </a:lnTo>
                    <a:lnTo>
                      <a:pt x="48" y="127"/>
                    </a:lnTo>
                    <a:lnTo>
                      <a:pt x="57" y="123"/>
                    </a:lnTo>
                    <a:lnTo>
                      <a:pt x="69" y="120"/>
                    </a:lnTo>
                    <a:lnTo>
                      <a:pt x="81" y="118"/>
                    </a:lnTo>
                    <a:lnTo>
                      <a:pt x="96" y="115"/>
                    </a:lnTo>
                    <a:lnTo>
                      <a:pt x="110" y="114"/>
                    </a:lnTo>
                    <a:lnTo>
                      <a:pt x="134" y="112"/>
                    </a:lnTo>
                    <a:lnTo>
                      <a:pt x="153" y="110"/>
                    </a:lnTo>
                    <a:lnTo>
                      <a:pt x="169" y="107"/>
                    </a:lnTo>
                    <a:lnTo>
                      <a:pt x="180" y="103"/>
                    </a:lnTo>
                    <a:lnTo>
                      <a:pt x="184" y="90"/>
                    </a:lnTo>
                    <a:lnTo>
                      <a:pt x="185" y="79"/>
                    </a:lnTo>
                    <a:lnTo>
                      <a:pt x="184" y="74"/>
                    </a:lnTo>
                    <a:lnTo>
                      <a:pt x="182" y="68"/>
                    </a:lnTo>
                    <a:lnTo>
                      <a:pt x="180" y="64"/>
                    </a:lnTo>
                    <a:lnTo>
                      <a:pt x="176" y="60"/>
                    </a:lnTo>
                    <a:lnTo>
                      <a:pt x="170" y="56"/>
                    </a:lnTo>
                    <a:lnTo>
                      <a:pt x="164" y="54"/>
                    </a:lnTo>
                    <a:lnTo>
                      <a:pt x="156" y="52"/>
                    </a:lnTo>
                    <a:lnTo>
                      <a:pt x="146" y="52"/>
                    </a:lnTo>
                    <a:lnTo>
                      <a:pt x="138" y="52"/>
                    </a:lnTo>
                    <a:lnTo>
                      <a:pt x="129" y="54"/>
                    </a:lnTo>
                    <a:lnTo>
                      <a:pt x="122" y="56"/>
                    </a:lnTo>
                    <a:lnTo>
                      <a:pt x="116" y="60"/>
                    </a:lnTo>
                    <a:lnTo>
                      <a:pt x="110" y="64"/>
                    </a:lnTo>
                    <a:lnTo>
                      <a:pt x="106" y="70"/>
                    </a:lnTo>
                    <a:lnTo>
                      <a:pt x="104" y="75"/>
                    </a:lnTo>
                    <a:lnTo>
                      <a:pt x="101" y="83"/>
                    </a:lnTo>
                    <a:close/>
                    <a:moveTo>
                      <a:pt x="170" y="150"/>
                    </a:moveTo>
                    <a:lnTo>
                      <a:pt x="162" y="151"/>
                    </a:lnTo>
                    <a:lnTo>
                      <a:pt x="153" y="154"/>
                    </a:lnTo>
                    <a:lnTo>
                      <a:pt x="128" y="156"/>
                    </a:lnTo>
                    <a:lnTo>
                      <a:pt x="108" y="162"/>
                    </a:lnTo>
                    <a:lnTo>
                      <a:pt x="92" y="167"/>
                    </a:lnTo>
                    <a:lnTo>
                      <a:pt x="81" y="172"/>
                    </a:lnTo>
                    <a:lnTo>
                      <a:pt x="76" y="178"/>
                    </a:lnTo>
                    <a:lnTo>
                      <a:pt x="72" y="183"/>
                    </a:lnTo>
                    <a:lnTo>
                      <a:pt x="69" y="190"/>
                    </a:lnTo>
                    <a:lnTo>
                      <a:pt x="69" y="196"/>
                    </a:lnTo>
                    <a:lnTo>
                      <a:pt x="69" y="203"/>
                    </a:lnTo>
                    <a:lnTo>
                      <a:pt x="70" y="208"/>
                    </a:lnTo>
                    <a:lnTo>
                      <a:pt x="74" y="214"/>
                    </a:lnTo>
                    <a:lnTo>
                      <a:pt x="78" y="219"/>
                    </a:lnTo>
                    <a:lnTo>
                      <a:pt x="82" y="222"/>
                    </a:lnTo>
                    <a:lnTo>
                      <a:pt x="89" y="224"/>
                    </a:lnTo>
                    <a:lnTo>
                      <a:pt x="94" y="227"/>
                    </a:lnTo>
                    <a:lnTo>
                      <a:pt x="102" y="227"/>
                    </a:lnTo>
                    <a:lnTo>
                      <a:pt x="110" y="227"/>
                    </a:lnTo>
                    <a:lnTo>
                      <a:pt x="118" y="226"/>
                    </a:lnTo>
                    <a:lnTo>
                      <a:pt x="126" y="223"/>
                    </a:lnTo>
                    <a:lnTo>
                      <a:pt x="133" y="219"/>
                    </a:lnTo>
                    <a:lnTo>
                      <a:pt x="140" y="215"/>
                    </a:lnTo>
                    <a:lnTo>
                      <a:pt x="146" y="210"/>
                    </a:lnTo>
                    <a:lnTo>
                      <a:pt x="152" y="204"/>
                    </a:lnTo>
                    <a:lnTo>
                      <a:pt x="156" y="199"/>
                    </a:lnTo>
                    <a:lnTo>
                      <a:pt x="158" y="191"/>
                    </a:lnTo>
                    <a:lnTo>
                      <a:pt x="162" y="183"/>
                    </a:lnTo>
                    <a:lnTo>
                      <a:pt x="165" y="172"/>
                    </a:lnTo>
                    <a:lnTo>
                      <a:pt x="168" y="159"/>
                    </a:lnTo>
                    <a:lnTo>
                      <a:pt x="170" y="15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91" name="Freeform 463"/>
              <p:cNvSpPr>
                <a:spLocks/>
              </p:cNvSpPr>
              <p:nvPr/>
            </p:nvSpPr>
            <p:spPr bwMode="auto">
              <a:xfrm>
                <a:off x="2628" y="2773"/>
                <a:ext cx="66" cy="70"/>
              </a:xfrm>
              <a:custGeom>
                <a:avLst/>
                <a:gdLst>
                  <a:gd name="T0" fmla="*/ 244 w 264"/>
                  <a:gd name="T1" fmla="*/ 186 h 282"/>
                  <a:gd name="T2" fmla="*/ 235 w 264"/>
                  <a:gd name="T3" fmla="*/ 207 h 282"/>
                  <a:gd name="T4" fmla="*/ 223 w 264"/>
                  <a:gd name="T5" fmla="*/ 227 h 282"/>
                  <a:gd name="T6" fmla="*/ 208 w 264"/>
                  <a:gd name="T7" fmla="*/ 243 h 282"/>
                  <a:gd name="T8" fmla="*/ 192 w 264"/>
                  <a:gd name="T9" fmla="*/ 256 h 282"/>
                  <a:gd name="T10" fmla="*/ 175 w 264"/>
                  <a:gd name="T11" fmla="*/ 268 h 282"/>
                  <a:gd name="T12" fmla="*/ 155 w 264"/>
                  <a:gd name="T13" fmla="*/ 275 h 282"/>
                  <a:gd name="T14" fmla="*/ 135 w 264"/>
                  <a:gd name="T15" fmla="*/ 280 h 282"/>
                  <a:gd name="T16" fmla="*/ 112 w 264"/>
                  <a:gd name="T17" fmla="*/ 282 h 282"/>
                  <a:gd name="T18" fmla="*/ 88 w 264"/>
                  <a:gd name="T19" fmla="*/ 279 h 282"/>
                  <a:gd name="T20" fmla="*/ 67 w 264"/>
                  <a:gd name="T21" fmla="*/ 274 h 282"/>
                  <a:gd name="T22" fmla="*/ 47 w 264"/>
                  <a:gd name="T23" fmla="*/ 264 h 282"/>
                  <a:gd name="T24" fmla="*/ 31 w 264"/>
                  <a:gd name="T25" fmla="*/ 251 h 282"/>
                  <a:gd name="T26" fmla="*/ 17 w 264"/>
                  <a:gd name="T27" fmla="*/ 234 h 282"/>
                  <a:gd name="T28" fmla="*/ 8 w 264"/>
                  <a:gd name="T29" fmla="*/ 215 h 282"/>
                  <a:gd name="T30" fmla="*/ 1 w 264"/>
                  <a:gd name="T31" fmla="*/ 192 h 282"/>
                  <a:gd name="T32" fmla="*/ 0 w 264"/>
                  <a:gd name="T33" fmla="*/ 167 h 282"/>
                  <a:gd name="T34" fmla="*/ 4 w 264"/>
                  <a:gd name="T35" fmla="*/ 124 h 282"/>
                  <a:gd name="T36" fmla="*/ 19 w 264"/>
                  <a:gd name="T37" fmla="*/ 84 h 282"/>
                  <a:gd name="T38" fmla="*/ 29 w 264"/>
                  <a:gd name="T39" fmla="*/ 66 h 282"/>
                  <a:gd name="T40" fmla="*/ 41 w 264"/>
                  <a:gd name="T41" fmla="*/ 48 h 282"/>
                  <a:gd name="T42" fmla="*/ 56 w 264"/>
                  <a:gd name="T43" fmla="*/ 35 h 282"/>
                  <a:gd name="T44" fmla="*/ 73 w 264"/>
                  <a:gd name="T45" fmla="*/ 23 h 282"/>
                  <a:gd name="T46" fmla="*/ 92 w 264"/>
                  <a:gd name="T47" fmla="*/ 12 h 282"/>
                  <a:gd name="T48" fmla="*/ 112 w 264"/>
                  <a:gd name="T49" fmla="*/ 6 h 282"/>
                  <a:gd name="T50" fmla="*/ 133 w 264"/>
                  <a:gd name="T51" fmla="*/ 2 h 282"/>
                  <a:gd name="T52" fmla="*/ 155 w 264"/>
                  <a:gd name="T53" fmla="*/ 0 h 282"/>
                  <a:gd name="T54" fmla="*/ 177 w 264"/>
                  <a:gd name="T55" fmla="*/ 2 h 282"/>
                  <a:gd name="T56" fmla="*/ 199 w 264"/>
                  <a:gd name="T57" fmla="*/ 6 h 282"/>
                  <a:gd name="T58" fmla="*/ 216 w 264"/>
                  <a:gd name="T59" fmla="*/ 14 h 282"/>
                  <a:gd name="T60" fmla="*/ 232 w 264"/>
                  <a:gd name="T61" fmla="*/ 24 h 282"/>
                  <a:gd name="T62" fmla="*/ 244 w 264"/>
                  <a:gd name="T63" fmla="*/ 38 h 282"/>
                  <a:gd name="T64" fmla="*/ 253 w 264"/>
                  <a:gd name="T65" fmla="*/ 54 h 282"/>
                  <a:gd name="T66" fmla="*/ 260 w 264"/>
                  <a:gd name="T67" fmla="*/ 71 h 282"/>
                  <a:gd name="T68" fmla="*/ 264 w 264"/>
                  <a:gd name="T69" fmla="*/ 90 h 282"/>
                  <a:gd name="T70" fmla="*/ 192 w 264"/>
                  <a:gd name="T71" fmla="*/ 87 h 282"/>
                  <a:gd name="T72" fmla="*/ 185 w 264"/>
                  <a:gd name="T73" fmla="*/ 71 h 282"/>
                  <a:gd name="T74" fmla="*/ 173 w 264"/>
                  <a:gd name="T75" fmla="*/ 59 h 282"/>
                  <a:gd name="T76" fmla="*/ 159 w 264"/>
                  <a:gd name="T77" fmla="*/ 55 h 282"/>
                  <a:gd name="T78" fmla="*/ 140 w 264"/>
                  <a:gd name="T79" fmla="*/ 55 h 282"/>
                  <a:gd name="T80" fmla="*/ 120 w 264"/>
                  <a:gd name="T81" fmla="*/ 63 h 282"/>
                  <a:gd name="T82" fmla="*/ 103 w 264"/>
                  <a:gd name="T83" fmla="*/ 78 h 282"/>
                  <a:gd name="T84" fmla="*/ 88 w 264"/>
                  <a:gd name="T85" fmla="*/ 102 h 282"/>
                  <a:gd name="T86" fmla="*/ 79 w 264"/>
                  <a:gd name="T87" fmla="*/ 132 h 282"/>
                  <a:gd name="T88" fmla="*/ 73 w 264"/>
                  <a:gd name="T89" fmla="*/ 162 h 282"/>
                  <a:gd name="T90" fmla="*/ 73 w 264"/>
                  <a:gd name="T91" fmla="*/ 186 h 282"/>
                  <a:gd name="T92" fmla="*/ 79 w 264"/>
                  <a:gd name="T93" fmla="*/ 204 h 282"/>
                  <a:gd name="T94" fmla="*/ 91 w 264"/>
                  <a:gd name="T95" fmla="*/ 218 h 282"/>
                  <a:gd name="T96" fmla="*/ 105 w 264"/>
                  <a:gd name="T97" fmla="*/ 224 h 282"/>
                  <a:gd name="T98" fmla="*/ 123 w 264"/>
                  <a:gd name="T99" fmla="*/ 224 h 282"/>
                  <a:gd name="T100" fmla="*/ 140 w 264"/>
                  <a:gd name="T101" fmla="*/ 218 h 282"/>
                  <a:gd name="T102" fmla="*/ 156 w 264"/>
                  <a:gd name="T103" fmla="*/ 204 h 282"/>
                  <a:gd name="T104" fmla="*/ 168 w 264"/>
                  <a:gd name="T105" fmla="*/ 186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64" h="282">
                    <a:moveTo>
                      <a:pt x="173" y="174"/>
                    </a:moveTo>
                    <a:lnTo>
                      <a:pt x="244" y="186"/>
                    </a:lnTo>
                    <a:lnTo>
                      <a:pt x="240" y="196"/>
                    </a:lnTo>
                    <a:lnTo>
                      <a:pt x="235" y="207"/>
                    </a:lnTo>
                    <a:lnTo>
                      <a:pt x="229" y="218"/>
                    </a:lnTo>
                    <a:lnTo>
                      <a:pt x="223" y="227"/>
                    </a:lnTo>
                    <a:lnTo>
                      <a:pt x="216" y="235"/>
                    </a:lnTo>
                    <a:lnTo>
                      <a:pt x="208" y="243"/>
                    </a:lnTo>
                    <a:lnTo>
                      <a:pt x="201" y="251"/>
                    </a:lnTo>
                    <a:lnTo>
                      <a:pt x="192" y="256"/>
                    </a:lnTo>
                    <a:lnTo>
                      <a:pt x="184" y="263"/>
                    </a:lnTo>
                    <a:lnTo>
                      <a:pt x="175" y="268"/>
                    </a:lnTo>
                    <a:lnTo>
                      <a:pt x="165" y="272"/>
                    </a:lnTo>
                    <a:lnTo>
                      <a:pt x="155" y="275"/>
                    </a:lnTo>
                    <a:lnTo>
                      <a:pt x="145" y="278"/>
                    </a:lnTo>
                    <a:lnTo>
                      <a:pt x="135" y="280"/>
                    </a:lnTo>
                    <a:lnTo>
                      <a:pt x="124" y="282"/>
                    </a:lnTo>
                    <a:lnTo>
                      <a:pt x="112" y="282"/>
                    </a:lnTo>
                    <a:lnTo>
                      <a:pt x="100" y="282"/>
                    </a:lnTo>
                    <a:lnTo>
                      <a:pt x="88" y="279"/>
                    </a:lnTo>
                    <a:lnTo>
                      <a:pt x="76" y="278"/>
                    </a:lnTo>
                    <a:lnTo>
                      <a:pt x="67" y="274"/>
                    </a:lnTo>
                    <a:lnTo>
                      <a:pt x="56" y="270"/>
                    </a:lnTo>
                    <a:lnTo>
                      <a:pt x="47" y="264"/>
                    </a:lnTo>
                    <a:lnTo>
                      <a:pt x="39" y="258"/>
                    </a:lnTo>
                    <a:lnTo>
                      <a:pt x="31" y="251"/>
                    </a:lnTo>
                    <a:lnTo>
                      <a:pt x="23" y="243"/>
                    </a:lnTo>
                    <a:lnTo>
                      <a:pt x="17" y="234"/>
                    </a:lnTo>
                    <a:lnTo>
                      <a:pt x="12" y="224"/>
                    </a:lnTo>
                    <a:lnTo>
                      <a:pt x="8" y="215"/>
                    </a:lnTo>
                    <a:lnTo>
                      <a:pt x="4" y="203"/>
                    </a:lnTo>
                    <a:lnTo>
                      <a:pt x="1" y="192"/>
                    </a:lnTo>
                    <a:lnTo>
                      <a:pt x="0" y="179"/>
                    </a:lnTo>
                    <a:lnTo>
                      <a:pt x="0" y="167"/>
                    </a:lnTo>
                    <a:lnTo>
                      <a:pt x="1" y="144"/>
                    </a:lnTo>
                    <a:lnTo>
                      <a:pt x="4" y="124"/>
                    </a:lnTo>
                    <a:lnTo>
                      <a:pt x="11" y="103"/>
                    </a:lnTo>
                    <a:lnTo>
                      <a:pt x="19" y="84"/>
                    </a:lnTo>
                    <a:lnTo>
                      <a:pt x="23" y="74"/>
                    </a:lnTo>
                    <a:lnTo>
                      <a:pt x="29" y="66"/>
                    </a:lnTo>
                    <a:lnTo>
                      <a:pt x="35" y="56"/>
                    </a:lnTo>
                    <a:lnTo>
                      <a:pt x="41" y="48"/>
                    </a:lnTo>
                    <a:lnTo>
                      <a:pt x="48" y="42"/>
                    </a:lnTo>
                    <a:lnTo>
                      <a:pt x="56" y="35"/>
                    </a:lnTo>
                    <a:lnTo>
                      <a:pt x="65" y="28"/>
                    </a:lnTo>
                    <a:lnTo>
                      <a:pt x="73" y="23"/>
                    </a:lnTo>
                    <a:lnTo>
                      <a:pt x="83" y="18"/>
                    </a:lnTo>
                    <a:lnTo>
                      <a:pt x="92" y="12"/>
                    </a:lnTo>
                    <a:lnTo>
                      <a:pt x="103" y="8"/>
                    </a:lnTo>
                    <a:lnTo>
                      <a:pt x="112" y="6"/>
                    </a:lnTo>
                    <a:lnTo>
                      <a:pt x="123" y="3"/>
                    </a:lnTo>
                    <a:lnTo>
                      <a:pt x="133" y="2"/>
                    </a:lnTo>
                    <a:lnTo>
                      <a:pt x="144" y="0"/>
                    </a:lnTo>
                    <a:lnTo>
                      <a:pt x="155" y="0"/>
                    </a:lnTo>
                    <a:lnTo>
                      <a:pt x="167" y="0"/>
                    </a:lnTo>
                    <a:lnTo>
                      <a:pt x="177" y="2"/>
                    </a:lnTo>
                    <a:lnTo>
                      <a:pt x="188" y="3"/>
                    </a:lnTo>
                    <a:lnTo>
                      <a:pt x="199" y="6"/>
                    </a:lnTo>
                    <a:lnTo>
                      <a:pt x="207" y="10"/>
                    </a:lnTo>
                    <a:lnTo>
                      <a:pt x="216" y="14"/>
                    </a:lnTo>
                    <a:lnTo>
                      <a:pt x="224" y="19"/>
                    </a:lnTo>
                    <a:lnTo>
                      <a:pt x="232" y="24"/>
                    </a:lnTo>
                    <a:lnTo>
                      <a:pt x="239" y="31"/>
                    </a:lnTo>
                    <a:lnTo>
                      <a:pt x="244" y="38"/>
                    </a:lnTo>
                    <a:lnTo>
                      <a:pt x="249" y="46"/>
                    </a:lnTo>
                    <a:lnTo>
                      <a:pt x="253" y="54"/>
                    </a:lnTo>
                    <a:lnTo>
                      <a:pt x="257" y="62"/>
                    </a:lnTo>
                    <a:lnTo>
                      <a:pt x="260" y="71"/>
                    </a:lnTo>
                    <a:lnTo>
                      <a:pt x="263" y="80"/>
                    </a:lnTo>
                    <a:lnTo>
                      <a:pt x="264" y="90"/>
                    </a:lnTo>
                    <a:lnTo>
                      <a:pt x="193" y="98"/>
                    </a:lnTo>
                    <a:lnTo>
                      <a:pt x="192" y="87"/>
                    </a:lnTo>
                    <a:lnTo>
                      <a:pt x="189" y="78"/>
                    </a:lnTo>
                    <a:lnTo>
                      <a:pt x="185" y="71"/>
                    </a:lnTo>
                    <a:lnTo>
                      <a:pt x="180" y="64"/>
                    </a:lnTo>
                    <a:lnTo>
                      <a:pt x="173" y="59"/>
                    </a:lnTo>
                    <a:lnTo>
                      <a:pt x="167" y="56"/>
                    </a:lnTo>
                    <a:lnTo>
                      <a:pt x="159" y="55"/>
                    </a:lnTo>
                    <a:lnTo>
                      <a:pt x="151" y="54"/>
                    </a:lnTo>
                    <a:lnTo>
                      <a:pt x="140" y="55"/>
                    </a:lnTo>
                    <a:lnTo>
                      <a:pt x="129" y="58"/>
                    </a:lnTo>
                    <a:lnTo>
                      <a:pt x="120" y="63"/>
                    </a:lnTo>
                    <a:lnTo>
                      <a:pt x="111" y="70"/>
                    </a:lnTo>
                    <a:lnTo>
                      <a:pt x="103" y="78"/>
                    </a:lnTo>
                    <a:lnTo>
                      <a:pt x="95" y="88"/>
                    </a:lnTo>
                    <a:lnTo>
                      <a:pt x="88" y="102"/>
                    </a:lnTo>
                    <a:lnTo>
                      <a:pt x="83" y="116"/>
                    </a:lnTo>
                    <a:lnTo>
                      <a:pt x="79" y="132"/>
                    </a:lnTo>
                    <a:lnTo>
                      <a:pt x="75" y="147"/>
                    </a:lnTo>
                    <a:lnTo>
                      <a:pt x="73" y="162"/>
                    </a:lnTo>
                    <a:lnTo>
                      <a:pt x="73" y="175"/>
                    </a:lnTo>
                    <a:lnTo>
                      <a:pt x="73" y="186"/>
                    </a:lnTo>
                    <a:lnTo>
                      <a:pt x="76" y="196"/>
                    </a:lnTo>
                    <a:lnTo>
                      <a:pt x="79" y="204"/>
                    </a:lnTo>
                    <a:lnTo>
                      <a:pt x="84" y="212"/>
                    </a:lnTo>
                    <a:lnTo>
                      <a:pt x="91" y="218"/>
                    </a:lnTo>
                    <a:lnTo>
                      <a:pt x="97" y="222"/>
                    </a:lnTo>
                    <a:lnTo>
                      <a:pt x="105" y="224"/>
                    </a:lnTo>
                    <a:lnTo>
                      <a:pt x="113" y="224"/>
                    </a:lnTo>
                    <a:lnTo>
                      <a:pt x="123" y="224"/>
                    </a:lnTo>
                    <a:lnTo>
                      <a:pt x="131" y="222"/>
                    </a:lnTo>
                    <a:lnTo>
                      <a:pt x="140" y="218"/>
                    </a:lnTo>
                    <a:lnTo>
                      <a:pt x="148" y="212"/>
                    </a:lnTo>
                    <a:lnTo>
                      <a:pt x="156" y="204"/>
                    </a:lnTo>
                    <a:lnTo>
                      <a:pt x="163" y="196"/>
                    </a:lnTo>
                    <a:lnTo>
                      <a:pt x="168" y="186"/>
                    </a:lnTo>
                    <a:lnTo>
                      <a:pt x="173" y="17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92" name="Freeform 464"/>
              <p:cNvSpPr>
                <a:spLocks/>
              </p:cNvSpPr>
              <p:nvPr/>
            </p:nvSpPr>
            <p:spPr bwMode="auto">
              <a:xfrm>
                <a:off x="2698" y="2749"/>
                <a:ext cx="75" cy="93"/>
              </a:xfrm>
              <a:custGeom>
                <a:avLst/>
                <a:gdLst>
                  <a:gd name="T0" fmla="*/ 0 w 302"/>
                  <a:gd name="T1" fmla="*/ 370 h 370"/>
                  <a:gd name="T2" fmla="*/ 79 w 302"/>
                  <a:gd name="T3" fmla="*/ 0 h 370"/>
                  <a:gd name="T4" fmla="*/ 152 w 302"/>
                  <a:gd name="T5" fmla="*/ 0 h 370"/>
                  <a:gd name="T6" fmla="*/ 111 w 302"/>
                  <a:gd name="T7" fmla="*/ 193 h 370"/>
                  <a:gd name="T8" fmla="*/ 207 w 302"/>
                  <a:gd name="T9" fmla="*/ 101 h 370"/>
                  <a:gd name="T10" fmla="*/ 302 w 302"/>
                  <a:gd name="T11" fmla="*/ 101 h 370"/>
                  <a:gd name="T12" fmla="*/ 194 w 302"/>
                  <a:gd name="T13" fmla="*/ 199 h 370"/>
                  <a:gd name="T14" fmla="*/ 251 w 302"/>
                  <a:gd name="T15" fmla="*/ 370 h 370"/>
                  <a:gd name="T16" fmla="*/ 178 w 302"/>
                  <a:gd name="T17" fmla="*/ 370 h 370"/>
                  <a:gd name="T18" fmla="*/ 140 w 302"/>
                  <a:gd name="T19" fmla="*/ 246 h 370"/>
                  <a:gd name="T20" fmla="*/ 91 w 302"/>
                  <a:gd name="T21" fmla="*/ 290 h 370"/>
                  <a:gd name="T22" fmla="*/ 74 w 302"/>
                  <a:gd name="T23" fmla="*/ 370 h 370"/>
                  <a:gd name="T24" fmla="*/ 0 w 302"/>
                  <a:gd name="T25" fmla="*/ 37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2" h="370">
                    <a:moveTo>
                      <a:pt x="0" y="370"/>
                    </a:moveTo>
                    <a:lnTo>
                      <a:pt x="79" y="0"/>
                    </a:lnTo>
                    <a:lnTo>
                      <a:pt x="152" y="0"/>
                    </a:lnTo>
                    <a:lnTo>
                      <a:pt x="111" y="193"/>
                    </a:lnTo>
                    <a:lnTo>
                      <a:pt x="207" y="101"/>
                    </a:lnTo>
                    <a:lnTo>
                      <a:pt x="302" y="101"/>
                    </a:lnTo>
                    <a:lnTo>
                      <a:pt x="194" y="199"/>
                    </a:lnTo>
                    <a:lnTo>
                      <a:pt x="251" y="370"/>
                    </a:lnTo>
                    <a:lnTo>
                      <a:pt x="178" y="370"/>
                    </a:lnTo>
                    <a:lnTo>
                      <a:pt x="140" y="246"/>
                    </a:lnTo>
                    <a:lnTo>
                      <a:pt x="91" y="290"/>
                    </a:lnTo>
                    <a:lnTo>
                      <a:pt x="74" y="370"/>
                    </a:lnTo>
                    <a:lnTo>
                      <a:pt x="0" y="37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93" name="Freeform 465"/>
              <p:cNvSpPr>
                <a:spLocks/>
              </p:cNvSpPr>
              <p:nvPr/>
            </p:nvSpPr>
            <p:spPr bwMode="auto">
              <a:xfrm>
                <a:off x="2771" y="2799"/>
                <a:ext cx="39" cy="18"/>
              </a:xfrm>
              <a:custGeom>
                <a:avLst/>
                <a:gdLst>
                  <a:gd name="T0" fmla="*/ 15 w 156"/>
                  <a:gd name="T1" fmla="*/ 0 h 70"/>
                  <a:gd name="T2" fmla="*/ 156 w 156"/>
                  <a:gd name="T3" fmla="*/ 0 h 70"/>
                  <a:gd name="T4" fmla="*/ 141 w 156"/>
                  <a:gd name="T5" fmla="*/ 70 h 70"/>
                  <a:gd name="T6" fmla="*/ 0 w 156"/>
                  <a:gd name="T7" fmla="*/ 70 h 70"/>
                  <a:gd name="T8" fmla="*/ 15 w 156"/>
                  <a:gd name="T9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6" h="70">
                    <a:moveTo>
                      <a:pt x="15" y="0"/>
                    </a:moveTo>
                    <a:lnTo>
                      <a:pt x="156" y="0"/>
                    </a:lnTo>
                    <a:lnTo>
                      <a:pt x="141" y="70"/>
                    </a:lnTo>
                    <a:lnTo>
                      <a:pt x="0" y="7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94" name="Freeform 466"/>
              <p:cNvSpPr>
                <a:spLocks noEditPoints="1"/>
              </p:cNvSpPr>
              <p:nvPr/>
            </p:nvSpPr>
            <p:spPr bwMode="auto">
              <a:xfrm>
                <a:off x="2814" y="2749"/>
                <a:ext cx="38" cy="93"/>
              </a:xfrm>
              <a:custGeom>
                <a:avLst/>
                <a:gdLst>
                  <a:gd name="T0" fmla="*/ 77 w 150"/>
                  <a:gd name="T1" fmla="*/ 0 h 370"/>
                  <a:gd name="T2" fmla="*/ 150 w 150"/>
                  <a:gd name="T3" fmla="*/ 0 h 370"/>
                  <a:gd name="T4" fmla="*/ 137 w 150"/>
                  <a:gd name="T5" fmla="*/ 65 h 370"/>
                  <a:gd name="T6" fmla="*/ 64 w 150"/>
                  <a:gd name="T7" fmla="*/ 65 h 370"/>
                  <a:gd name="T8" fmla="*/ 77 w 150"/>
                  <a:gd name="T9" fmla="*/ 0 h 370"/>
                  <a:gd name="T10" fmla="*/ 56 w 150"/>
                  <a:gd name="T11" fmla="*/ 101 h 370"/>
                  <a:gd name="T12" fmla="*/ 129 w 150"/>
                  <a:gd name="T13" fmla="*/ 101 h 370"/>
                  <a:gd name="T14" fmla="*/ 73 w 150"/>
                  <a:gd name="T15" fmla="*/ 370 h 370"/>
                  <a:gd name="T16" fmla="*/ 0 w 150"/>
                  <a:gd name="T17" fmla="*/ 370 h 370"/>
                  <a:gd name="T18" fmla="*/ 56 w 150"/>
                  <a:gd name="T19" fmla="*/ 101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0" h="370">
                    <a:moveTo>
                      <a:pt x="77" y="0"/>
                    </a:moveTo>
                    <a:lnTo>
                      <a:pt x="150" y="0"/>
                    </a:lnTo>
                    <a:lnTo>
                      <a:pt x="137" y="65"/>
                    </a:lnTo>
                    <a:lnTo>
                      <a:pt x="64" y="65"/>
                    </a:lnTo>
                    <a:lnTo>
                      <a:pt x="77" y="0"/>
                    </a:lnTo>
                    <a:close/>
                    <a:moveTo>
                      <a:pt x="56" y="101"/>
                    </a:moveTo>
                    <a:lnTo>
                      <a:pt x="129" y="101"/>
                    </a:lnTo>
                    <a:lnTo>
                      <a:pt x="73" y="370"/>
                    </a:lnTo>
                    <a:lnTo>
                      <a:pt x="0" y="370"/>
                    </a:lnTo>
                    <a:lnTo>
                      <a:pt x="56" y="10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95" name="Freeform 467"/>
              <p:cNvSpPr>
                <a:spLocks/>
              </p:cNvSpPr>
              <p:nvPr/>
            </p:nvSpPr>
            <p:spPr bwMode="auto">
              <a:xfrm>
                <a:off x="2850" y="2749"/>
                <a:ext cx="38" cy="93"/>
              </a:xfrm>
              <a:custGeom>
                <a:avLst/>
                <a:gdLst>
                  <a:gd name="T0" fmla="*/ 0 w 151"/>
                  <a:gd name="T1" fmla="*/ 370 h 370"/>
                  <a:gd name="T2" fmla="*/ 78 w 151"/>
                  <a:gd name="T3" fmla="*/ 0 h 370"/>
                  <a:gd name="T4" fmla="*/ 151 w 151"/>
                  <a:gd name="T5" fmla="*/ 0 h 370"/>
                  <a:gd name="T6" fmla="*/ 73 w 151"/>
                  <a:gd name="T7" fmla="*/ 370 h 370"/>
                  <a:gd name="T8" fmla="*/ 0 w 151"/>
                  <a:gd name="T9" fmla="*/ 37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1" h="370">
                    <a:moveTo>
                      <a:pt x="0" y="370"/>
                    </a:moveTo>
                    <a:lnTo>
                      <a:pt x="78" y="0"/>
                    </a:lnTo>
                    <a:lnTo>
                      <a:pt x="151" y="0"/>
                    </a:lnTo>
                    <a:lnTo>
                      <a:pt x="73" y="370"/>
                    </a:lnTo>
                    <a:lnTo>
                      <a:pt x="0" y="37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96" name="Freeform 468"/>
              <p:cNvSpPr>
                <a:spLocks/>
              </p:cNvSpPr>
              <p:nvPr/>
            </p:nvSpPr>
            <p:spPr bwMode="auto">
              <a:xfrm>
                <a:off x="2887" y="2749"/>
                <a:ext cx="38" cy="93"/>
              </a:xfrm>
              <a:custGeom>
                <a:avLst/>
                <a:gdLst>
                  <a:gd name="T0" fmla="*/ 0 w 152"/>
                  <a:gd name="T1" fmla="*/ 370 h 370"/>
                  <a:gd name="T2" fmla="*/ 78 w 152"/>
                  <a:gd name="T3" fmla="*/ 0 h 370"/>
                  <a:gd name="T4" fmla="*/ 152 w 152"/>
                  <a:gd name="T5" fmla="*/ 0 h 370"/>
                  <a:gd name="T6" fmla="*/ 73 w 152"/>
                  <a:gd name="T7" fmla="*/ 370 h 370"/>
                  <a:gd name="T8" fmla="*/ 0 w 152"/>
                  <a:gd name="T9" fmla="*/ 37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2" h="370">
                    <a:moveTo>
                      <a:pt x="0" y="370"/>
                    </a:moveTo>
                    <a:lnTo>
                      <a:pt x="78" y="0"/>
                    </a:lnTo>
                    <a:lnTo>
                      <a:pt x="152" y="0"/>
                    </a:lnTo>
                    <a:lnTo>
                      <a:pt x="73" y="370"/>
                    </a:lnTo>
                    <a:lnTo>
                      <a:pt x="0" y="37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97" name="Freeform 469"/>
              <p:cNvSpPr>
                <a:spLocks/>
              </p:cNvSpPr>
              <p:nvPr/>
            </p:nvSpPr>
            <p:spPr bwMode="auto">
              <a:xfrm>
                <a:off x="2927" y="2774"/>
                <a:ext cx="72" cy="69"/>
              </a:xfrm>
              <a:custGeom>
                <a:avLst/>
                <a:gdLst>
                  <a:gd name="T0" fmla="*/ 41 w 286"/>
                  <a:gd name="T1" fmla="*/ 0 h 276"/>
                  <a:gd name="T2" fmla="*/ 113 w 286"/>
                  <a:gd name="T3" fmla="*/ 0 h 276"/>
                  <a:gd name="T4" fmla="*/ 80 w 286"/>
                  <a:gd name="T5" fmla="*/ 160 h 276"/>
                  <a:gd name="T6" fmla="*/ 76 w 286"/>
                  <a:gd name="T7" fmla="*/ 182 h 276"/>
                  <a:gd name="T8" fmla="*/ 75 w 286"/>
                  <a:gd name="T9" fmla="*/ 196 h 276"/>
                  <a:gd name="T10" fmla="*/ 75 w 286"/>
                  <a:gd name="T11" fmla="*/ 201 h 276"/>
                  <a:gd name="T12" fmla="*/ 76 w 286"/>
                  <a:gd name="T13" fmla="*/ 206 h 276"/>
                  <a:gd name="T14" fmla="*/ 78 w 286"/>
                  <a:gd name="T15" fmla="*/ 210 h 276"/>
                  <a:gd name="T16" fmla="*/ 82 w 286"/>
                  <a:gd name="T17" fmla="*/ 216 h 276"/>
                  <a:gd name="T18" fmla="*/ 88 w 286"/>
                  <a:gd name="T19" fmla="*/ 218 h 276"/>
                  <a:gd name="T20" fmla="*/ 93 w 286"/>
                  <a:gd name="T21" fmla="*/ 221 h 276"/>
                  <a:gd name="T22" fmla="*/ 98 w 286"/>
                  <a:gd name="T23" fmla="*/ 224 h 276"/>
                  <a:gd name="T24" fmla="*/ 105 w 286"/>
                  <a:gd name="T25" fmla="*/ 224 h 276"/>
                  <a:gd name="T26" fmla="*/ 114 w 286"/>
                  <a:gd name="T27" fmla="*/ 222 h 276"/>
                  <a:gd name="T28" fmla="*/ 124 w 286"/>
                  <a:gd name="T29" fmla="*/ 220 h 276"/>
                  <a:gd name="T30" fmla="*/ 133 w 286"/>
                  <a:gd name="T31" fmla="*/ 216 h 276"/>
                  <a:gd name="T32" fmla="*/ 144 w 286"/>
                  <a:gd name="T33" fmla="*/ 209 h 276"/>
                  <a:gd name="T34" fmla="*/ 153 w 286"/>
                  <a:gd name="T35" fmla="*/ 201 h 276"/>
                  <a:gd name="T36" fmla="*/ 161 w 286"/>
                  <a:gd name="T37" fmla="*/ 192 h 276"/>
                  <a:gd name="T38" fmla="*/ 169 w 286"/>
                  <a:gd name="T39" fmla="*/ 181 h 276"/>
                  <a:gd name="T40" fmla="*/ 176 w 286"/>
                  <a:gd name="T41" fmla="*/ 166 h 276"/>
                  <a:gd name="T42" fmla="*/ 181 w 286"/>
                  <a:gd name="T43" fmla="*/ 152 h 276"/>
                  <a:gd name="T44" fmla="*/ 186 w 286"/>
                  <a:gd name="T45" fmla="*/ 129 h 276"/>
                  <a:gd name="T46" fmla="*/ 213 w 286"/>
                  <a:gd name="T47" fmla="*/ 0 h 276"/>
                  <a:gd name="T48" fmla="*/ 286 w 286"/>
                  <a:gd name="T49" fmla="*/ 0 h 276"/>
                  <a:gd name="T50" fmla="*/ 230 w 286"/>
                  <a:gd name="T51" fmla="*/ 269 h 276"/>
                  <a:gd name="T52" fmla="*/ 162 w 286"/>
                  <a:gd name="T53" fmla="*/ 269 h 276"/>
                  <a:gd name="T54" fmla="*/ 169 w 286"/>
                  <a:gd name="T55" fmla="*/ 233 h 276"/>
                  <a:gd name="T56" fmla="*/ 158 w 286"/>
                  <a:gd name="T57" fmla="*/ 242 h 276"/>
                  <a:gd name="T58" fmla="*/ 146 w 286"/>
                  <a:gd name="T59" fmla="*/ 252 h 276"/>
                  <a:gd name="T60" fmla="*/ 134 w 286"/>
                  <a:gd name="T61" fmla="*/ 258 h 276"/>
                  <a:gd name="T62" fmla="*/ 122 w 286"/>
                  <a:gd name="T63" fmla="*/ 265 h 276"/>
                  <a:gd name="T64" fmla="*/ 110 w 286"/>
                  <a:gd name="T65" fmla="*/ 269 h 276"/>
                  <a:gd name="T66" fmla="*/ 97 w 286"/>
                  <a:gd name="T67" fmla="*/ 273 h 276"/>
                  <a:gd name="T68" fmla="*/ 85 w 286"/>
                  <a:gd name="T69" fmla="*/ 274 h 276"/>
                  <a:gd name="T70" fmla="*/ 72 w 286"/>
                  <a:gd name="T71" fmla="*/ 276 h 276"/>
                  <a:gd name="T72" fmla="*/ 56 w 286"/>
                  <a:gd name="T73" fmla="*/ 274 h 276"/>
                  <a:gd name="T74" fmla="*/ 43 w 286"/>
                  <a:gd name="T75" fmla="*/ 270 h 276"/>
                  <a:gd name="T76" fmla="*/ 36 w 286"/>
                  <a:gd name="T77" fmla="*/ 268 h 276"/>
                  <a:gd name="T78" fmla="*/ 29 w 286"/>
                  <a:gd name="T79" fmla="*/ 265 h 276"/>
                  <a:gd name="T80" fmla="*/ 24 w 286"/>
                  <a:gd name="T81" fmla="*/ 261 h 276"/>
                  <a:gd name="T82" fmla="*/ 20 w 286"/>
                  <a:gd name="T83" fmla="*/ 257 h 276"/>
                  <a:gd name="T84" fmla="*/ 15 w 286"/>
                  <a:gd name="T85" fmla="*/ 252 h 276"/>
                  <a:gd name="T86" fmla="*/ 11 w 286"/>
                  <a:gd name="T87" fmla="*/ 246 h 276"/>
                  <a:gd name="T88" fmla="*/ 8 w 286"/>
                  <a:gd name="T89" fmla="*/ 241 h 276"/>
                  <a:gd name="T90" fmla="*/ 5 w 286"/>
                  <a:gd name="T91" fmla="*/ 234 h 276"/>
                  <a:gd name="T92" fmla="*/ 1 w 286"/>
                  <a:gd name="T93" fmla="*/ 221 h 276"/>
                  <a:gd name="T94" fmla="*/ 0 w 286"/>
                  <a:gd name="T95" fmla="*/ 206 h 276"/>
                  <a:gd name="T96" fmla="*/ 1 w 286"/>
                  <a:gd name="T97" fmla="*/ 197 h 276"/>
                  <a:gd name="T98" fmla="*/ 3 w 286"/>
                  <a:gd name="T99" fmla="*/ 185 h 276"/>
                  <a:gd name="T100" fmla="*/ 5 w 286"/>
                  <a:gd name="T101" fmla="*/ 169 h 276"/>
                  <a:gd name="T102" fmla="*/ 9 w 286"/>
                  <a:gd name="T103" fmla="*/ 150 h 276"/>
                  <a:gd name="T104" fmla="*/ 41 w 286"/>
                  <a:gd name="T105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86" h="276">
                    <a:moveTo>
                      <a:pt x="41" y="0"/>
                    </a:moveTo>
                    <a:lnTo>
                      <a:pt x="113" y="0"/>
                    </a:lnTo>
                    <a:lnTo>
                      <a:pt x="80" y="160"/>
                    </a:lnTo>
                    <a:lnTo>
                      <a:pt x="76" y="182"/>
                    </a:lnTo>
                    <a:lnTo>
                      <a:pt x="75" y="196"/>
                    </a:lnTo>
                    <a:lnTo>
                      <a:pt x="75" y="201"/>
                    </a:lnTo>
                    <a:lnTo>
                      <a:pt x="76" y="206"/>
                    </a:lnTo>
                    <a:lnTo>
                      <a:pt x="78" y="210"/>
                    </a:lnTo>
                    <a:lnTo>
                      <a:pt x="82" y="216"/>
                    </a:lnTo>
                    <a:lnTo>
                      <a:pt x="88" y="218"/>
                    </a:lnTo>
                    <a:lnTo>
                      <a:pt x="93" y="221"/>
                    </a:lnTo>
                    <a:lnTo>
                      <a:pt x="98" y="224"/>
                    </a:lnTo>
                    <a:lnTo>
                      <a:pt x="105" y="224"/>
                    </a:lnTo>
                    <a:lnTo>
                      <a:pt x="114" y="222"/>
                    </a:lnTo>
                    <a:lnTo>
                      <a:pt x="124" y="220"/>
                    </a:lnTo>
                    <a:lnTo>
                      <a:pt x="133" y="216"/>
                    </a:lnTo>
                    <a:lnTo>
                      <a:pt x="144" y="209"/>
                    </a:lnTo>
                    <a:lnTo>
                      <a:pt x="153" y="201"/>
                    </a:lnTo>
                    <a:lnTo>
                      <a:pt x="161" y="192"/>
                    </a:lnTo>
                    <a:lnTo>
                      <a:pt x="169" y="181"/>
                    </a:lnTo>
                    <a:lnTo>
                      <a:pt x="176" y="166"/>
                    </a:lnTo>
                    <a:lnTo>
                      <a:pt x="181" y="152"/>
                    </a:lnTo>
                    <a:lnTo>
                      <a:pt x="186" y="129"/>
                    </a:lnTo>
                    <a:lnTo>
                      <a:pt x="213" y="0"/>
                    </a:lnTo>
                    <a:lnTo>
                      <a:pt x="286" y="0"/>
                    </a:lnTo>
                    <a:lnTo>
                      <a:pt x="230" y="269"/>
                    </a:lnTo>
                    <a:lnTo>
                      <a:pt x="162" y="269"/>
                    </a:lnTo>
                    <a:lnTo>
                      <a:pt x="169" y="233"/>
                    </a:lnTo>
                    <a:lnTo>
                      <a:pt x="158" y="242"/>
                    </a:lnTo>
                    <a:lnTo>
                      <a:pt x="146" y="252"/>
                    </a:lnTo>
                    <a:lnTo>
                      <a:pt x="134" y="258"/>
                    </a:lnTo>
                    <a:lnTo>
                      <a:pt x="122" y="265"/>
                    </a:lnTo>
                    <a:lnTo>
                      <a:pt x="110" y="269"/>
                    </a:lnTo>
                    <a:lnTo>
                      <a:pt x="97" y="273"/>
                    </a:lnTo>
                    <a:lnTo>
                      <a:pt x="85" y="274"/>
                    </a:lnTo>
                    <a:lnTo>
                      <a:pt x="72" y="276"/>
                    </a:lnTo>
                    <a:lnTo>
                      <a:pt x="56" y="274"/>
                    </a:lnTo>
                    <a:lnTo>
                      <a:pt x="43" y="270"/>
                    </a:lnTo>
                    <a:lnTo>
                      <a:pt x="36" y="268"/>
                    </a:lnTo>
                    <a:lnTo>
                      <a:pt x="29" y="265"/>
                    </a:lnTo>
                    <a:lnTo>
                      <a:pt x="24" y="261"/>
                    </a:lnTo>
                    <a:lnTo>
                      <a:pt x="20" y="257"/>
                    </a:lnTo>
                    <a:lnTo>
                      <a:pt x="15" y="252"/>
                    </a:lnTo>
                    <a:lnTo>
                      <a:pt x="11" y="246"/>
                    </a:lnTo>
                    <a:lnTo>
                      <a:pt x="8" y="241"/>
                    </a:lnTo>
                    <a:lnTo>
                      <a:pt x="5" y="234"/>
                    </a:lnTo>
                    <a:lnTo>
                      <a:pt x="1" y="221"/>
                    </a:lnTo>
                    <a:lnTo>
                      <a:pt x="0" y="206"/>
                    </a:lnTo>
                    <a:lnTo>
                      <a:pt x="1" y="197"/>
                    </a:lnTo>
                    <a:lnTo>
                      <a:pt x="3" y="185"/>
                    </a:lnTo>
                    <a:lnTo>
                      <a:pt x="5" y="169"/>
                    </a:lnTo>
                    <a:lnTo>
                      <a:pt x="9" y="150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98" name="Freeform 470"/>
              <p:cNvSpPr>
                <a:spLocks/>
              </p:cNvSpPr>
              <p:nvPr/>
            </p:nvSpPr>
            <p:spPr bwMode="auto">
              <a:xfrm>
                <a:off x="3002" y="2773"/>
                <a:ext cx="109" cy="69"/>
              </a:xfrm>
              <a:custGeom>
                <a:avLst/>
                <a:gdLst>
                  <a:gd name="T0" fmla="*/ 125 w 436"/>
                  <a:gd name="T1" fmla="*/ 6 h 275"/>
                  <a:gd name="T2" fmla="*/ 129 w 436"/>
                  <a:gd name="T3" fmla="*/ 30 h 275"/>
                  <a:gd name="T4" fmla="*/ 149 w 436"/>
                  <a:gd name="T5" fmla="*/ 15 h 275"/>
                  <a:gd name="T6" fmla="*/ 170 w 436"/>
                  <a:gd name="T7" fmla="*/ 6 h 275"/>
                  <a:gd name="T8" fmla="*/ 192 w 436"/>
                  <a:gd name="T9" fmla="*/ 0 h 275"/>
                  <a:gd name="T10" fmla="*/ 217 w 436"/>
                  <a:gd name="T11" fmla="*/ 0 h 275"/>
                  <a:gd name="T12" fmla="*/ 241 w 436"/>
                  <a:gd name="T13" fmla="*/ 7 h 275"/>
                  <a:gd name="T14" fmla="*/ 258 w 436"/>
                  <a:gd name="T15" fmla="*/ 19 h 275"/>
                  <a:gd name="T16" fmla="*/ 269 w 436"/>
                  <a:gd name="T17" fmla="*/ 38 h 275"/>
                  <a:gd name="T18" fmla="*/ 280 w 436"/>
                  <a:gd name="T19" fmla="*/ 38 h 275"/>
                  <a:gd name="T20" fmla="*/ 300 w 436"/>
                  <a:gd name="T21" fmla="*/ 20 h 275"/>
                  <a:gd name="T22" fmla="*/ 325 w 436"/>
                  <a:gd name="T23" fmla="*/ 7 h 275"/>
                  <a:gd name="T24" fmla="*/ 353 w 436"/>
                  <a:gd name="T25" fmla="*/ 0 h 275"/>
                  <a:gd name="T26" fmla="*/ 382 w 436"/>
                  <a:gd name="T27" fmla="*/ 0 h 275"/>
                  <a:gd name="T28" fmla="*/ 401 w 436"/>
                  <a:gd name="T29" fmla="*/ 7 h 275"/>
                  <a:gd name="T30" fmla="*/ 412 w 436"/>
                  <a:gd name="T31" fmla="*/ 14 h 275"/>
                  <a:gd name="T32" fmla="*/ 425 w 436"/>
                  <a:gd name="T33" fmla="*/ 27 h 275"/>
                  <a:gd name="T34" fmla="*/ 434 w 436"/>
                  <a:gd name="T35" fmla="*/ 50 h 275"/>
                  <a:gd name="T36" fmla="*/ 434 w 436"/>
                  <a:gd name="T37" fmla="*/ 71 h 275"/>
                  <a:gd name="T38" fmla="*/ 432 w 436"/>
                  <a:gd name="T39" fmla="*/ 95 h 275"/>
                  <a:gd name="T40" fmla="*/ 393 w 436"/>
                  <a:gd name="T41" fmla="*/ 275 h 275"/>
                  <a:gd name="T42" fmla="*/ 354 w 436"/>
                  <a:gd name="T43" fmla="*/ 111 h 275"/>
                  <a:gd name="T44" fmla="*/ 361 w 436"/>
                  <a:gd name="T45" fmla="*/ 76 h 275"/>
                  <a:gd name="T46" fmla="*/ 360 w 436"/>
                  <a:gd name="T47" fmla="*/ 66 h 275"/>
                  <a:gd name="T48" fmla="*/ 354 w 436"/>
                  <a:gd name="T49" fmla="*/ 59 h 275"/>
                  <a:gd name="T50" fmla="*/ 346 w 436"/>
                  <a:gd name="T51" fmla="*/ 54 h 275"/>
                  <a:gd name="T52" fmla="*/ 334 w 436"/>
                  <a:gd name="T53" fmla="*/ 52 h 275"/>
                  <a:gd name="T54" fmla="*/ 321 w 436"/>
                  <a:gd name="T55" fmla="*/ 54 h 275"/>
                  <a:gd name="T56" fmla="*/ 308 w 436"/>
                  <a:gd name="T57" fmla="*/ 59 h 275"/>
                  <a:gd name="T58" fmla="*/ 297 w 436"/>
                  <a:gd name="T59" fmla="*/ 68 h 275"/>
                  <a:gd name="T60" fmla="*/ 285 w 436"/>
                  <a:gd name="T61" fmla="*/ 80 h 275"/>
                  <a:gd name="T62" fmla="*/ 270 w 436"/>
                  <a:gd name="T63" fmla="*/ 108 h 275"/>
                  <a:gd name="T64" fmla="*/ 258 w 436"/>
                  <a:gd name="T65" fmla="*/ 154 h 275"/>
                  <a:gd name="T66" fmla="*/ 160 w 436"/>
                  <a:gd name="T67" fmla="*/ 275 h 275"/>
                  <a:gd name="T68" fmla="*/ 198 w 436"/>
                  <a:gd name="T69" fmla="*/ 90 h 275"/>
                  <a:gd name="T70" fmla="*/ 200 w 436"/>
                  <a:gd name="T71" fmla="*/ 71 h 275"/>
                  <a:gd name="T72" fmla="*/ 196 w 436"/>
                  <a:gd name="T73" fmla="*/ 63 h 275"/>
                  <a:gd name="T74" fmla="*/ 189 w 436"/>
                  <a:gd name="T75" fmla="*/ 56 h 275"/>
                  <a:gd name="T76" fmla="*/ 178 w 436"/>
                  <a:gd name="T77" fmla="*/ 52 h 275"/>
                  <a:gd name="T78" fmla="*/ 166 w 436"/>
                  <a:gd name="T79" fmla="*/ 52 h 275"/>
                  <a:gd name="T80" fmla="*/ 154 w 436"/>
                  <a:gd name="T81" fmla="*/ 56 h 275"/>
                  <a:gd name="T82" fmla="*/ 141 w 436"/>
                  <a:gd name="T83" fmla="*/ 63 h 275"/>
                  <a:gd name="T84" fmla="*/ 130 w 436"/>
                  <a:gd name="T85" fmla="*/ 72 h 275"/>
                  <a:gd name="T86" fmla="*/ 121 w 436"/>
                  <a:gd name="T87" fmla="*/ 86 h 275"/>
                  <a:gd name="T88" fmla="*/ 113 w 436"/>
                  <a:gd name="T89" fmla="*/ 102 h 275"/>
                  <a:gd name="T90" fmla="*/ 108 w 436"/>
                  <a:gd name="T91" fmla="*/ 116 h 275"/>
                  <a:gd name="T92" fmla="*/ 103 w 436"/>
                  <a:gd name="T93" fmla="*/ 136 h 275"/>
                  <a:gd name="T94" fmla="*/ 73 w 436"/>
                  <a:gd name="T95" fmla="*/ 275 h 275"/>
                  <a:gd name="T96" fmla="*/ 57 w 436"/>
                  <a:gd name="T97" fmla="*/ 6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36" h="275">
                    <a:moveTo>
                      <a:pt x="57" y="6"/>
                    </a:moveTo>
                    <a:lnTo>
                      <a:pt x="125" y="6"/>
                    </a:lnTo>
                    <a:lnTo>
                      <a:pt x="118" y="39"/>
                    </a:lnTo>
                    <a:lnTo>
                      <a:pt x="129" y="30"/>
                    </a:lnTo>
                    <a:lnTo>
                      <a:pt x="138" y="22"/>
                    </a:lnTo>
                    <a:lnTo>
                      <a:pt x="149" y="15"/>
                    </a:lnTo>
                    <a:lnTo>
                      <a:pt x="160" y="10"/>
                    </a:lnTo>
                    <a:lnTo>
                      <a:pt x="170" y="6"/>
                    </a:lnTo>
                    <a:lnTo>
                      <a:pt x="181" y="3"/>
                    </a:lnTo>
                    <a:lnTo>
                      <a:pt x="192" y="0"/>
                    </a:lnTo>
                    <a:lnTo>
                      <a:pt x="204" y="0"/>
                    </a:lnTo>
                    <a:lnTo>
                      <a:pt x="217" y="0"/>
                    </a:lnTo>
                    <a:lnTo>
                      <a:pt x="230" y="3"/>
                    </a:lnTo>
                    <a:lnTo>
                      <a:pt x="241" y="7"/>
                    </a:lnTo>
                    <a:lnTo>
                      <a:pt x="250" y="12"/>
                    </a:lnTo>
                    <a:lnTo>
                      <a:pt x="258" y="19"/>
                    </a:lnTo>
                    <a:lnTo>
                      <a:pt x="264" y="28"/>
                    </a:lnTo>
                    <a:lnTo>
                      <a:pt x="269" y="38"/>
                    </a:lnTo>
                    <a:lnTo>
                      <a:pt x="272" y="47"/>
                    </a:lnTo>
                    <a:lnTo>
                      <a:pt x="280" y="38"/>
                    </a:lnTo>
                    <a:lnTo>
                      <a:pt x="289" y="28"/>
                    </a:lnTo>
                    <a:lnTo>
                      <a:pt x="300" y="20"/>
                    </a:lnTo>
                    <a:lnTo>
                      <a:pt x="312" y="14"/>
                    </a:lnTo>
                    <a:lnTo>
                      <a:pt x="325" y="7"/>
                    </a:lnTo>
                    <a:lnTo>
                      <a:pt x="338" y="3"/>
                    </a:lnTo>
                    <a:lnTo>
                      <a:pt x="353" y="0"/>
                    </a:lnTo>
                    <a:lnTo>
                      <a:pt x="366" y="0"/>
                    </a:lnTo>
                    <a:lnTo>
                      <a:pt x="382" y="0"/>
                    </a:lnTo>
                    <a:lnTo>
                      <a:pt x="396" y="4"/>
                    </a:lnTo>
                    <a:lnTo>
                      <a:pt x="401" y="7"/>
                    </a:lnTo>
                    <a:lnTo>
                      <a:pt x="408" y="10"/>
                    </a:lnTo>
                    <a:lnTo>
                      <a:pt x="412" y="14"/>
                    </a:lnTo>
                    <a:lnTo>
                      <a:pt x="417" y="18"/>
                    </a:lnTo>
                    <a:lnTo>
                      <a:pt x="425" y="27"/>
                    </a:lnTo>
                    <a:lnTo>
                      <a:pt x="430" y="38"/>
                    </a:lnTo>
                    <a:lnTo>
                      <a:pt x="434" y="50"/>
                    </a:lnTo>
                    <a:lnTo>
                      <a:pt x="436" y="63"/>
                    </a:lnTo>
                    <a:lnTo>
                      <a:pt x="434" y="71"/>
                    </a:lnTo>
                    <a:lnTo>
                      <a:pt x="433" y="82"/>
                    </a:lnTo>
                    <a:lnTo>
                      <a:pt x="432" y="95"/>
                    </a:lnTo>
                    <a:lnTo>
                      <a:pt x="428" y="111"/>
                    </a:lnTo>
                    <a:lnTo>
                      <a:pt x="393" y="275"/>
                    </a:lnTo>
                    <a:lnTo>
                      <a:pt x="320" y="275"/>
                    </a:lnTo>
                    <a:lnTo>
                      <a:pt x="354" y="111"/>
                    </a:lnTo>
                    <a:lnTo>
                      <a:pt x="360" y="87"/>
                    </a:lnTo>
                    <a:lnTo>
                      <a:pt x="361" y="76"/>
                    </a:lnTo>
                    <a:lnTo>
                      <a:pt x="361" y="71"/>
                    </a:lnTo>
                    <a:lnTo>
                      <a:pt x="360" y="66"/>
                    </a:lnTo>
                    <a:lnTo>
                      <a:pt x="357" y="62"/>
                    </a:lnTo>
                    <a:lnTo>
                      <a:pt x="354" y="59"/>
                    </a:lnTo>
                    <a:lnTo>
                      <a:pt x="350" y="55"/>
                    </a:lnTo>
                    <a:lnTo>
                      <a:pt x="346" y="54"/>
                    </a:lnTo>
                    <a:lnTo>
                      <a:pt x="341" y="52"/>
                    </a:lnTo>
                    <a:lnTo>
                      <a:pt x="334" y="52"/>
                    </a:lnTo>
                    <a:lnTo>
                      <a:pt x="328" y="52"/>
                    </a:lnTo>
                    <a:lnTo>
                      <a:pt x="321" y="54"/>
                    </a:lnTo>
                    <a:lnTo>
                      <a:pt x="314" y="56"/>
                    </a:lnTo>
                    <a:lnTo>
                      <a:pt x="308" y="59"/>
                    </a:lnTo>
                    <a:lnTo>
                      <a:pt x="302" y="63"/>
                    </a:lnTo>
                    <a:lnTo>
                      <a:pt x="297" y="68"/>
                    </a:lnTo>
                    <a:lnTo>
                      <a:pt x="290" y="74"/>
                    </a:lnTo>
                    <a:lnTo>
                      <a:pt x="285" y="80"/>
                    </a:lnTo>
                    <a:lnTo>
                      <a:pt x="278" y="92"/>
                    </a:lnTo>
                    <a:lnTo>
                      <a:pt x="270" y="108"/>
                    </a:lnTo>
                    <a:lnTo>
                      <a:pt x="265" y="130"/>
                    </a:lnTo>
                    <a:lnTo>
                      <a:pt x="258" y="154"/>
                    </a:lnTo>
                    <a:lnTo>
                      <a:pt x="233" y="275"/>
                    </a:lnTo>
                    <a:lnTo>
                      <a:pt x="160" y="275"/>
                    </a:lnTo>
                    <a:lnTo>
                      <a:pt x="194" y="112"/>
                    </a:lnTo>
                    <a:lnTo>
                      <a:pt x="198" y="90"/>
                    </a:lnTo>
                    <a:lnTo>
                      <a:pt x="200" y="76"/>
                    </a:lnTo>
                    <a:lnTo>
                      <a:pt x="200" y="71"/>
                    </a:lnTo>
                    <a:lnTo>
                      <a:pt x="198" y="67"/>
                    </a:lnTo>
                    <a:lnTo>
                      <a:pt x="196" y="63"/>
                    </a:lnTo>
                    <a:lnTo>
                      <a:pt x="193" y="59"/>
                    </a:lnTo>
                    <a:lnTo>
                      <a:pt x="189" y="56"/>
                    </a:lnTo>
                    <a:lnTo>
                      <a:pt x="184" y="54"/>
                    </a:lnTo>
                    <a:lnTo>
                      <a:pt x="178" y="52"/>
                    </a:lnTo>
                    <a:lnTo>
                      <a:pt x="173" y="52"/>
                    </a:lnTo>
                    <a:lnTo>
                      <a:pt x="166" y="52"/>
                    </a:lnTo>
                    <a:lnTo>
                      <a:pt x="161" y="54"/>
                    </a:lnTo>
                    <a:lnTo>
                      <a:pt x="154" y="56"/>
                    </a:lnTo>
                    <a:lnTo>
                      <a:pt x="148" y="59"/>
                    </a:lnTo>
                    <a:lnTo>
                      <a:pt x="141" y="63"/>
                    </a:lnTo>
                    <a:lnTo>
                      <a:pt x="136" y="67"/>
                    </a:lnTo>
                    <a:lnTo>
                      <a:pt x="130" y="72"/>
                    </a:lnTo>
                    <a:lnTo>
                      <a:pt x="125" y="79"/>
                    </a:lnTo>
                    <a:lnTo>
                      <a:pt x="121" y="86"/>
                    </a:lnTo>
                    <a:lnTo>
                      <a:pt x="117" y="92"/>
                    </a:lnTo>
                    <a:lnTo>
                      <a:pt x="113" y="102"/>
                    </a:lnTo>
                    <a:lnTo>
                      <a:pt x="109" y="111"/>
                    </a:lnTo>
                    <a:lnTo>
                      <a:pt x="108" y="116"/>
                    </a:lnTo>
                    <a:lnTo>
                      <a:pt x="105" y="126"/>
                    </a:lnTo>
                    <a:lnTo>
                      <a:pt x="103" y="136"/>
                    </a:lnTo>
                    <a:lnTo>
                      <a:pt x="100" y="151"/>
                    </a:lnTo>
                    <a:lnTo>
                      <a:pt x="73" y="275"/>
                    </a:lnTo>
                    <a:lnTo>
                      <a:pt x="0" y="275"/>
                    </a:lnTo>
                    <a:lnTo>
                      <a:pt x="57" y="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2999" name="Freeform 471"/>
              <p:cNvSpPr>
                <a:spLocks noEditPoints="1"/>
              </p:cNvSpPr>
              <p:nvPr/>
            </p:nvSpPr>
            <p:spPr bwMode="auto">
              <a:xfrm>
                <a:off x="3119" y="2749"/>
                <a:ext cx="38" cy="93"/>
              </a:xfrm>
              <a:custGeom>
                <a:avLst/>
                <a:gdLst>
                  <a:gd name="T0" fmla="*/ 79 w 152"/>
                  <a:gd name="T1" fmla="*/ 0 h 370"/>
                  <a:gd name="T2" fmla="*/ 152 w 152"/>
                  <a:gd name="T3" fmla="*/ 0 h 370"/>
                  <a:gd name="T4" fmla="*/ 137 w 152"/>
                  <a:gd name="T5" fmla="*/ 65 h 370"/>
                  <a:gd name="T6" fmla="*/ 65 w 152"/>
                  <a:gd name="T7" fmla="*/ 65 h 370"/>
                  <a:gd name="T8" fmla="*/ 79 w 152"/>
                  <a:gd name="T9" fmla="*/ 0 h 370"/>
                  <a:gd name="T10" fmla="*/ 57 w 152"/>
                  <a:gd name="T11" fmla="*/ 101 h 370"/>
                  <a:gd name="T12" fmla="*/ 131 w 152"/>
                  <a:gd name="T13" fmla="*/ 101 h 370"/>
                  <a:gd name="T14" fmla="*/ 73 w 152"/>
                  <a:gd name="T15" fmla="*/ 370 h 370"/>
                  <a:gd name="T16" fmla="*/ 0 w 152"/>
                  <a:gd name="T17" fmla="*/ 370 h 370"/>
                  <a:gd name="T18" fmla="*/ 57 w 152"/>
                  <a:gd name="T19" fmla="*/ 101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2" h="370">
                    <a:moveTo>
                      <a:pt x="79" y="0"/>
                    </a:moveTo>
                    <a:lnTo>
                      <a:pt x="152" y="0"/>
                    </a:lnTo>
                    <a:lnTo>
                      <a:pt x="137" y="65"/>
                    </a:lnTo>
                    <a:lnTo>
                      <a:pt x="65" y="65"/>
                    </a:lnTo>
                    <a:lnTo>
                      <a:pt x="79" y="0"/>
                    </a:lnTo>
                    <a:close/>
                    <a:moveTo>
                      <a:pt x="57" y="101"/>
                    </a:moveTo>
                    <a:lnTo>
                      <a:pt x="131" y="101"/>
                    </a:lnTo>
                    <a:lnTo>
                      <a:pt x="73" y="370"/>
                    </a:lnTo>
                    <a:lnTo>
                      <a:pt x="0" y="370"/>
                    </a:lnTo>
                    <a:lnTo>
                      <a:pt x="57" y="10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00" name="Freeform 472"/>
              <p:cNvSpPr>
                <a:spLocks/>
              </p:cNvSpPr>
              <p:nvPr/>
            </p:nvSpPr>
            <p:spPr bwMode="auto">
              <a:xfrm>
                <a:off x="3155" y="2773"/>
                <a:ext cx="72" cy="69"/>
              </a:xfrm>
              <a:custGeom>
                <a:avLst/>
                <a:gdLst>
                  <a:gd name="T0" fmla="*/ 56 w 286"/>
                  <a:gd name="T1" fmla="*/ 6 h 275"/>
                  <a:gd name="T2" fmla="*/ 126 w 286"/>
                  <a:gd name="T3" fmla="*/ 6 h 275"/>
                  <a:gd name="T4" fmla="*/ 118 w 286"/>
                  <a:gd name="T5" fmla="*/ 42 h 275"/>
                  <a:gd name="T6" fmla="*/ 132 w 286"/>
                  <a:gd name="T7" fmla="*/ 31 h 275"/>
                  <a:gd name="T8" fmla="*/ 144 w 286"/>
                  <a:gd name="T9" fmla="*/ 22 h 275"/>
                  <a:gd name="T10" fmla="*/ 156 w 286"/>
                  <a:gd name="T11" fmla="*/ 15 h 275"/>
                  <a:gd name="T12" fmla="*/ 167 w 286"/>
                  <a:gd name="T13" fmla="*/ 10 h 275"/>
                  <a:gd name="T14" fmla="*/ 178 w 286"/>
                  <a:gd name="T15" fmla="*/ 6 h 275"/>
                  <a:gd name="T16" fmla="*/ 190 w 286"/>
                  <a:gd name="T17" fmla="*/ 2 h 275"/>
                  <a:gd name="T18" fmla="*/ 202 w 286"/>
                  <a:gd name="T19" fmla="*/ 0 h 275"/>
                  <a:gd name="T20" fmla="*/ 214 w 286"/>
                  <a:gd name="T21" fmla="*/ 0 h 275"/>
                  <a:gd name="T22" fmla="*/ 230 w 286"/>
                  <a:gd name="T23" fmla="*/ 2 h 275"/>
                  <a:gd name="T24" fmla="*/ 245 w 286"/>
                  <a:gd name="T25" fmla="*/ 4 h 275"/>
                  <a:gd name="T26" fmla="*/ 251 w 286"/>
                  <a:gd name="T27" fmla="*/ 7 h 275"/>
                  <a:gd name="T28" fmla="*/ 257 w 286"/>
                  <a:gd name="T29" fmla="*/ 11 h 275"/>
                  <a:gd name="T30" fmla="*/ 262 w 286"/>
                  <a:gd name="T31" fmla="*/ 15 h 275"/>
                  <a:gd name="T32" fmla="*/ 267 w 286"/>
                  <a:gd name="T33" fmla="*/ 19 h 275"/>
                  <a:gd name="T34" fmla="*/ 271 w 286"/>
                  <a:gd name="T35" fmla="*/ 24 h 275"/>
                  <a:gd name="T36" fmla="*/ 275 w 286"/>
                  <a:gd name="T37" fmla="*/ 30 h 275"/>
                  <a:gd name="T38" fmla="*/ 279 w 286"/>
                  <a:gd name="T39" fmla="*/ 35 h 275"/>
                  <a:gd name="T40" fmla="*/ 282 w 286"/>
                  <a:gd name="T41" fmla="*/ 42 h 275"/>
                  <a:gd name="T42" fmla="*/ 285 w 286"/>
                  <a:gd name="T43" fmla="*/ 55 h 275"/>
                  <a:gd name="T44" fmla="*/ 286 w 286"/>
                  <a:gd name="T45" fmla="*/ 70 h 275"/>
                  <a:gd name="T46" fmla="*/ 286 w 286"/>
                  <a:gd name="T47" fmla="*/ 78 h 275"/>
                  <a:gd name="T48" fmla="*/ 285 w 286"/>
                  <a:gd name="T49" fmla="*/ 90 h 275"/>
                  <a:gd name="T50" fmla="*/ 282 w 286"/>
                  <a:gd name="T51" fmla="*/ 104 h 275"/>
                  <a:gd name="T52" fmla="*/ 278 w 286"/>
                  <a:gd name="T53" fmla="*/ 123 h 275"/>
                  <a:gd name="T54" fmla="*/ 246 w 286"/>
                  <a:gd name="T55" fmla="*/ 275 h 275"/>
                  <a:gd name="T56" fmla="*/ 173 w 286"/>
                  <a:gd name="T57" fmla="*/ 275 h 275"/>
                  <a:gd name="T58" fmla="*/ 205 w 286"/>
                  <a:gd name="T59" fmla="*/ 123 h 275"/>
                  <a:gd name="T60" fmla="*/ 209 w 286"/>
                  <a:gd name="T61" fmla="*/ 107 h 275"/>
                  <a:gd name="T62" fmla="*/ 210 w 286"/>
                  <a:gd name="T63" fmla="*/ 95 h 275"/>
                  <a:gd name="T64" fmla="*/ 211 w 286"/>
                  <a:gd name="T65" fmla="*/ 87 h 275"/>
                  <a:gd name="T66" fmla="*/ 213 w 286"/>
                  <a:gd name="T67" fmla="*/ 82 h 275"/>
                  <a:gd name="T68" fmla="*/ 211 w 286"/>
                  <a:gd name="T69" fmla="*/ 75 h 275"/>
                  <a:gd name="T70" fmla="*/ 210 w 286"/>
                  <a:gd name="T71" fmla="*/ 70 h 275"/>
                  <a:gd name="T72" fmla="*/ 207 w 286"/>
                  <a:gd name="T73" fmla="*/ 64 h 275"/>
                  <a:gd name="T74" fmla="*/ 203 w 286"/>
                  <a:gd name="T75" fmla="*/ 60 h 275"/>
                  <a:gd name="T76" fmla="*/ 199 w 286"/>
                  <a:gd name="T77" fmla="*/ 56 h 275"/>
                  <a:gd name="T78" fmla="*/ 194 w 286"/>
                  <a:gd name="T79" fmla="*/ 54 h 275"/>
                  <a:gd name="T80" fmla="*/ 187 w 286"/>
                  <a:gd name="T81" fmla="*/ 52 h 275"/>
                  <a:gd name="T82" fmla="*/ 181 w 286"/>
                  <a:gd name="T83" fmla="*/ 52 h 275"/>
                  <a:gd name="T84" fmla="*/ 173 w 286"/>
                  <a:gd name="T85" fmla="*/ 52 h 275"/>
                  <a:gd name="T86" fmla="*/ 163 w 286"/>
                  <a:gd name="T87" fmla="*/ 55 h 275"/>
                  <a:gd name="T88" fmla="*/ 154 w 286"/>
                  <a:gd name="T89" fmla="*/ 59 h 275"/>
                  <a:gd name="T90" fmla="*/ 145 w 286"/>
                  <a:gd name="T91" fmla="*/ 66 h 275"/>
                  <a:gd name="T92" fmla="*/ 136 w 286"/>
                  <a:gd name="T93" fmla="*/ 72 h 275"/>
                  <a:gd name="T94" fmla="*/ 128 w 286"/>
                  <a:gd name="T95" fmla="*/ 80 h 275"/>
                  <a:gd name="T96" fmla="*/ 121 w 286"/>
                  <a:gd name="T97" fmla="*/ 90 h 275"/>
                  <a:gd name="T98" fmla="*/ 114 w 286"/>
                  <a:gd name="T99" fmla="*/ 100 h 275"/>
                  <a:gd name="T100" fmla="*/ 110 w 286"/>
                  <a:gd name="T101" fmla="*/ 111 h 275"/>
                  <a:gd name="T102" fmla="*/ 106 w 286"/>
                  <a:gd name="T103" fmla="*/ 124 h 275"/>
                  <a:gd name="T104" fmla="*/ 101 w 286"/>
                  <a:gd name="T105" fmla="*/ 143 h 275"/>
                  <a:gd name="T106" fmla="*/ 96 w 286"/>
                  <a:gd name="T107" fmla="*/ 164 h 275"/>
                  <a:gd name="T108" fmla="*/ 73 w 286"/>
                  <a:gd name="T109" fmla="*/ 275 h 275"/>
                  <a:gd name="T110" fmla="*/ 0 w 286"/>
                  <a:gd name="T111" fmla="*/ 275 h 275"/>
                  <a:gd name="T112" fmla="*/ 56 w 286"/>
                  <a:gd name="T113" fmla="*/ 6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86" h="275">
                    <a:moveTo>
                      <a:pt x="56" y="6"/>
                    </a:moveTo>
                    <a:lnTo>
                      <a:pt x="126" y="6"/>
                    </a:lnTo>
                    <a:lnTo>
                      <a:pt x="118" y="42"/>
                    </a:lnTo>
                    <a:lnTo>
                      <a:pt x="132" y="31"/>
                    </a:lnTo>
                    <a:lnTo>
                      <a:pt x="144" y="22"/>
                    </a:lnTo>
                    <a:lnTo>
                      <a:pt x="156" y="15"/>
                    </a:lnTo>
                    <a:lnTo>
                      <a:pt x="167" y="10"/>
                    </a:lnTo>
                    <a:lnTo>
                      <a:pt x="178" y="6"/>
                    </a:lnTo>
                    <a:lnTo>
                      <a:pt x="190" y="2"/>
                    </a:lnTo>
                    <a:lnTo>
                      <a:pt x="202" y="0"/>
                    </a:lnTo>
                    <a:lnTo>
                      <a:pt x="214" y="0"/>
                    </a:lnTo>
                    <a:lnTo>
                      <a:pt x="230" y="2"/>
                    </a:lnTo>
                    <a:lnTo>
                      <a:pt x="245" y="4"/>
                    </a:lnTo>
                    <a:lnTo>
                      <a:pt x="251" y="7"/>
                    </a:lnTo>
                    <a:lnTo>
                      <a:pt x="257" y="11"/>
                    </a:lnTo>
                    <a:lnTo>
                      <a:pt x="262" y="15"/>
                    </a:lnTo>
                    <a:lnTo>
                      <a:pt x="267" y="19"/>
                    </a:lnTo>
                    <a:lnTo>
                      <a:pt x="271" y="24"/>
                    </a:lnTo>
                    <a:lnTo>
                      <a:pt x="275" y="30"/>
                    </a:lnTo>
                    <a:lnTo>
                      <a:pt x="279" y="35"/>
                    </a:lnTo>
                    <a:lnTo>
                      <a:pt x="282" y="42"/>
                    </a:lnTo>
                    <a:lnTo>
                      <a:pt x="285" y="55"/>
                    </a:lnTo>
                    <a:lnTo>
                      <a:pt x="286" y="70"/>
                    </a:lnTo>
                    <a:lnTo>
                      <a:pt x="286" y="78"/>
                    </a:lnTo>
                    <a:lnTo>
                      <a:pt x="285" y="90"/>
                    </a:lnTo>
                    <a:lnTo>
                      <a:pt x="282" y="104"/>
                    </a:lnTo>
                    <a:lnTo>
                      <a:pt x="278" y="123"/>
                    </a:lnTo>
                    <a:lnTo>
                      <a:pt x="246" y="275"/>
                    </a:lnTo>
                    <a:lnTo>
                      <a:pt x="173" y="275"/>
                    </a:lnTo>
                    <a:lnTo>
                      <a:pt x="205" y="123"/>
                    </a:lnTo>
                    <a:lnTo>
                      <a:pt x="209" y="107"/>
                    </a:lnTo>
                    <a:lnTo>
                      <a:pt x="210" y="95"/>
                    </a:lnTo>
                    <a:lnTo>
                      <a:pt x="211" y="87"/>
                    </a:lnTo>
                    <a:lnTo>
                      <a:pt x="213" y="82"/>
                    </a:lnTo>
                    <a:lnTo>
                      <a:pt x="211" y="75"/>
                    </a:lnTo>
                    <a:lnTo>
                      <a:pt x="210" y="70"/>
                    </a:lnTo>
                    <a:lnTo>
                      <a:pt x="207" y="64"/>
                    </a:lnTo>
                    <a:lnTo>
                      <a:pt x="203" y="60"/>
                    </a:lnTo>
                    <a:lnTo>
                      <a:pt x="199" y="56"/>
                    </a:lnTo>
                    <a:lnTo>
                      <a:pt x="194" y="54"/>
                    </a:lnTo>
                    <a:lnTo>
                      <a:pt x="187" y="52"/>
                    </a:lnTo>
                    <a:lnTo>
                      <a:pt x="181" y="52"/>
                    </a:lnTo>
                    <a:lnTo>
                      <a:pt x="173" y="52"/>
                    </a:lnTo>
                    <a:lnTo>
                      <a:pt x="163" y="55"/>
                    </a:lnTo>
                    <a:lnTo>
                      <a:pt x="154" y="59"/>
                    </a:lnTo>
                    <a:lnTo>
                      <a:pt x="145" y="66"/>
                    </a:lnTo>
                    <a:lnTo>
                      <a:pt x="136" y="72"/>
                    </a:lnTo>
                    <a:lnTo>
                      <a:pt x="128" y="80"/>
                    </a:lnTo>
                    <a:lnTo>
                      <a:pt x="121" y="90"/>
                    </a:lnTo>
                    <a:lnTo>
                      <a:pt x="114" y="100"/>
                    </a:lnTo>
                    <a:lnTo>
                      <a:pt x="110" y="111"/>
                    </a:lnTo>
                    <a:lnTo>
                      <a:pt x="106" y="124"/>
                    </a:lnTo>
                    <a:lnTo>
                      <a:pt x="101" y="143"/>
                    </a:lnTo>
                    <a:lnTo>
                      <a:pt x="96" y="164"/>
                    </a:lnTo>
                    <a:lnTo>
                      <a:pt x="73" y="275"/>
                    </a:lnTo>
                    <a:lnTo>
                      <a:pt x="0" y="275"/>
                    </a:lnTo>
                    <a:lnTo>
                      <a:pt x="56" y="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01" name="Freeform 473"/>
              <p:cNvSpPr>
                <a:spLocks noEditPoints="1"/>
              </p:cNvSpPr>
              <p:nvPr/>
            </p:nvSpPr>
            <p:spPr bwMode="auto">
              <a:xfrm>
                <a:off x="3236" y="2773"/>
                <a:ext cx="63" cy="70"/>
              </a:xfrm>
              <a:custGeom>
                <a:avLst/>
                <a:gdLst>
                  <a:gd name="T0" fmla="*/ 32 w 254"/>
                  <a:gd name="T1" fmla="*/ 68 h 282"/>
                  <a:gd name="T2" fmla="*/ 45 w 254"/>
                  <a:gd name="T3" fmla="*/ 44 h 282"/>
                  <a:gd name="T4" fmla="*/ 64 w 254"/>
                  <a:gd name="T5" fmla="*/ 26 h 282"/>
                  <a:gd name="T6" fmla="*/ 88 w 254"/>
                  <a:gd name="T7" fmla="*/ 11 h 282"/>
                  <a:gd name="T8" fmla="*/ 117 w 254"/>
                  <a:gd name="T9" fmla="*/ 3 h 282"/>
                  <a:gd name="T10" fmla="*/ 152 w 254"/>
                  <a:gd name="T11" fmla="*/ 0 h 282"/>
                  <a:gd name="T12" fmla="*/ 187 w 254"/>
                  <a:gd name="T13" fmla="*/ 3 h 282"/>
                  <a:gd name="T14" fmla="*/ 215 w 254"/>
                  <a:gd name="T15" fmla="*/ 12 h 282"/>
                  <a:gd name="T16" fmla="*/ 235 w 254"/>
                  <a:gd name="T17" fmla="*/ 26 h 282"/>
                  <a:gd name="T18" fmla="*/ 247 w 254"/>
                  <a:gd name="T19" fmla="*/ 44 h 282"/>
                  <a:gd name="T20" fmla="*/ 254 w 254"/>
                  <a:gd name="T21" fmla="*/ 64 h 282"/>
                  <a:gd name="T22" fmla="*/ 251 w 254"/>
                  <a:gd name="T23" fmla="*/ 98 h 282"/>
                  <a:gd name="T24" fmla="*/ 242 w 254"/>
                  <a:gd name="T25" fmla="*/ 143 h 282"/>
                  <a:gd name="T26" fmla="*/ 229 w 254"/>
                  <a:gd name="T27" fmla="*/ 211 h 282"/>
                  <a:gd name="T28" fmla="*/ 226 w 254"/>
                  <a:gd name="T29" fmla="*/ 246 h 282"/>
                  <a:gd name="T30" fmla="*/ 233 w 254"/>
                  <a:gd name="T31" fmla="*/ 275 h 282"/>
                  <a:gd name="T32" fmla="*/ 156 w 254"/>
                  <a:gd name="T33" fmla="*/ 244 h 282"/>
                  <a:gd name="T34" fmla="*/ 129 w 254"/>
                  <a:gd name="T35" fmla="*/ 267 h 282"/>
                  <a:gd name="T36" fmla="*/ 98 w 254"/>
                  <a:gd name="T37" fmla="*/ 279 h 282"/>
                  <a:gd name="T38" fmla="*/ 69 w 254"/>
                  <a:gd name="T39" fmla="*/ 282 h 282"/>
                  <a:gd name="T40" fmla="*/ 46 w 254"/>
                  <a:gd name="T41" fmla="*/ 276 h 282"/>
                  <a:gd name="T42" fmla="*/ 26 w 254"/>
                  <a:gd name="T43" fmla="*/ 264 h 282"/>
                  <a:gd name="T44" fmla="*/ 12 w 254"/>
                  <a:gd name="T45" fmla="*/ 248 h 282"/>
                  <a:gd name="T46" fmla="*/ 2 w 254"/>
                  <a:gd name="T47" fmla="*/ 227 h 282"/>
                  <a:gd name="T48" fmla="*/ 0 w 254"/>
                  <a:gd name="T49" fmla="*/ 203 h 282"/>
                  <a:gd name="T50" fmla="*/ 2 w 254"/>
                  <a:gd name="T51" fmla="*/ 176 h 282"/>
                  <a:gd name="T52" fmla="*/ 13 w 254"/>
                  <a:gd name="T53" fmla="*/ 154 h 282"/>
                  <a:gd name="T54" fmla="*/ 30 w 254"/>
                  <a:gd name="T55" fmla="*/ 136 h 282"/>
                  <a:gd name="T56" fmla="*/ 57 w 254"/>
                  <a:gd name="T57" fmla="*/ 123 h 282"/>
                  <a:gd name="T58" fmla="*/ 94 w 254"/>
                  <a:gd name="T59" fmla="*/ 115 h 282"/>
                  <a:gd name="T60" fmla="*/ 153 w 254"/>
                  <a:gd name="T61" fmla="*/ 110 h 282"/>
                  <a:gd name="T62" fmla="*/ 182 w 254"/>
                  <a:gd name="T63" fmla="*/ 90 h 282"/>
                  <a:gd name="T64" fmla="*/ 181 w 254"/>
                  <a:gd name="T65" fmla="*/ 68 h 282"/>
                  <a:gd name="T66" fmla="*/ 169 w 254"/>
                  <a:gd name="T67" fmla="*/ 56 h 282"/>
                  <a:gd name="T68" fmla="*/ 146 w 254"/>
                  <a:gd name="T69" fmla="*/ 52 h 282"/>
                  <a:gd name="T70" fmla="*/ 121 w 254"/>
                  <a:gd name="T71" fmla="*/ 56 h 282"/>
                  <a:gd name="T72" fmla="*/ 106 w 254"/>
                  <a:gd name="T73" fmla="*/ 70 h 282"/>
                  <a:gd name="T74" fmla="*/ 169 w 254"/>
                  <a:gd name="T75" fmla="*/ 150 h 282"/>
                  <a:gd name="T76" fmla="*/ 126 w 254"/>
                  <a:gd name="T77" fmla="*/ 156 h 282"/>
                  <a:gd name="T78" fmla="*/ 80 w 254"/>
                  <a:gd name="T79" fmla="*/ 172 h 282"/>
                  <a:gd name="T80" fmla="*/ 69 w 254"/>
                  <a:gd name="T81" fmla="*/ 190 h 282"/>
                  <a:gd name="T82" fmla="*/ 70 w 254"/>
                  <a:gd name="T83" fmla="*/ 208 h 282"/>
                  <a:gd name="T84" fmla="*/ 82 w 254"/>
                  <a:gd name="T85" fmla="*/ 222 h 282"/>
                  <a:gd name="T86" fmla="*/ 101 w 254"/>
                  <a:gd name="T87" fmla="*/ 227 h 282"/>
                  <a:gd name="T88" fmla="*/ 125 w 254"/>
                  <a:gd name="T89" fmla="*/ 223 h 282"/>
                  <a:gd name="T90" fmla="*/ 145 w 254"/>
                  <a:gd name="T91" fmla="*/ 210 h 282"/>
                  <a:gd name="T92" fmla="*/ 158 w 254"/>
                  <a:gd name="T93" fmla="*/ 191 h 282"/>
                  <a:gd name="T94" fmla="*/ 168 w 254"/>
                  <a:gd name="T95" fmla="*/ 159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54" h="282">
                    <a:moveTo>
                      <a:pt x="100" y="83"/>
                    </a:moveTo>
                    <a:lnTo>
                      <a:pt x="29" y="76"/>
                    </a:lnTo>
                    <a:lnTo>
                      <a:pt x="32" y="68"/>
                    </a:lnTo>
                    <a:lnTo>
                      <a:pt x="36" y="59"/>
                    </a:lnTo>
                    <a:lnTo>
                      <a:pt x="40" y="52"/>
                    </a:lnTo>
                    <a:lnTo>
                      <a:pt x="45" y="44"/>
                    </a:lnTo>
                    <a:lnTo>
                      <a:pt x="50" y="38"/>
                    </a:lnTo>
                    <a:lnTo>
                      <a:pt x="57" y="31"/>
                    </a:lnTo>
                    <a:lnTo>
                      <a:pt x="64" y="26"/>
                    </a:lnTo>
                    <a:lnTo>
                      <a:pt x="72" y="20"/>
                    </a:lnTo>
                    <a:lnTo>
                      <a:pt x="80" y="15"/>
                    </a:lnTo>
                    <a:lnTo>
                      <a:pt x="88" y="11"/>
                    </a:lnTo>
                    <a:lnTo>
                      <a:pt x="97" y="8"/>
                    </a:lnTo>
                    <a:lnTo>
                      <a:pt x="106" y="6"/>
                    </a:lnTo>
                    <a:lnTo>
                      <a:pt x="117" y="3"/>
                    </a:lnTo>
                    <a:lnTo>
                      <a:pt x="128" y="2"/>
                    </a:lnTo>
                    <a:lnTo>
                      <a:pt x="140" y="0"/>
                    </a:lnTo>
                    <a:lnTo>
                      <a:pt x="152" y="0"/>
                    </a:lnTo>
                    <a:lnTo>
                      <a:pt x="165" y="0"/>
                    </a:lnTo>
                    <a:lnTo>
                      <a:pt x="177" y="2"/>
                    </a:lnTo>
                    <a:lnTo>
                      <a:pt x="187" y="3"/>
                    </a:lnTo>
                    <a:lnTo>
                      <a:pt x="197" y="6"/>
                    </a:lnTo>
                    <a:lnTo>
                      <a:pt x="206" y="8"/>
                    </a:lnTo>
                    <a:lnTo>
                      <a:pt x="215" y="12"/>
                    </a:lnTo>
                    <a:lnTo>
                      <a:pt x="222" y="16"/>
                    </a:lnTo>
                    <a:lnTo>
                      <a:pt x="229" y="20"/>
                    </a:lnTo>
                    <a:lnTo>
                      <a:pt x="235" y="26"/>
                    </a:lnTo>
                    <a:lnTo>
                      <a:pt x="239" y="32"/>
                    </a:lnTo>
                    <a:lnTo>
                      <a:pt x="245" y="38"/>
                    </a:lnTo>
                    <a:lnTo>
                      <a:pt x="247" y="44"/>
                    </a:lnTo>
                    <a:lnTo>
                      <a:pt x="250" y="51"/>
                    </a:lnTo>
                    <a:lnTo>
                      <a:pt x="253" y="58"/>
                    </a:lnTo>
                    <a:lnTo>
                      <a:pt x="254" y="64"/>
                    </a:lnTo>
                    <a:lnTo>
                      <a:pt x="254" y="72"/>
                    </a:lnTo>
                    <a:lnTo>
                      <a:pt x="254" y="84"/>
                    </a:lnTo>
                    <a:lnTo>
                      <a:pt x="251" y="98"/>
                    </a:lnTo>
                    <a:lnTo>
                      <a:pt x="250" y="107"/>
                    </a:lnTo>
                    <a:lnTo>
                      <a:pt x="247" y="123"/>
                    </a:lnTo>
                    <a:lnTo>
                      <a:pt x="242" y="143"/>
                    </a:lnTo>
                    <a:lnTo>
                      <a:pt x="237" y="170"/>
                    </a:lnTo>
                    <a:lnTo>
                      <a:pt x="231" y="192"/>
                    </a:lnTo>
                    <a:lnTo>
                      <a:pt x="229" y="211"/>
                    </a:lnTo>
                    <a:lnTo>
                      <a:pt x="226" y="226"/>
                    </a:lnTo>
                    <a:lnTo>
                      <a:pt x="226" y="238"/>
                    </a:lnTo>
                    <a:lnTo>
                      <a:pt x="226" y="246"/>
                    </a:lnTo>
                    <a:lnTo>
                      <a:pt x="227" y="255"/>
                    </a:lnTo>
                    <a:lnTo>
                      <a:pt x="229" y="264"/>
                    </a:lnTo>
                    <a:lnTo>
                      <a:pt x="233" y="275"/>
                    </a:lnTo>
                    <a:lnTo>
                      <a:pt x="161" y="275"/>
                    </a:lnTo>
                    <a:lnTo>
                      <a:pt x="158" y="260"/>
                    </a:lnTo>
                    <a:lnTo>
                      <a:pt x="156" y="244"/>
                    </a:lnTo>
                    <a:lnTo>
                      <a:pt x="148" y="254"/>
                    </a:lnTo>
                    <a:lnTo>
                      <a:pt x="138" y="260"/>
                    </a:lnTo>
                    <a:lnTo>
                      <a:pt x="129" y="267"/>
                    </a:lnTo>
                    <a:lnTo>
                      <a:pt x="118" y="272"/>
                    </a:lnTo>
                    <a:lnTo>
                      <a:pt x="108" y="276"/>
                    </a:lnTo>
                    <a:lnTo>
                      <a:pt x="98" y="279"/>
                    </a:lnTo>
                    <a:lnTo>
                      <a:pt x="88" y="280"/>
                    </a:lnTo>
                    <a:lnTo>
                      <a:pt x="77" y="282"/>
                    </a:lnTo>
                    <a:lnTo>
                      <a:pt x="69" y="282"/>
                    </a:lnTo>
                    <a:lnTo>
                      <a:pt x="61" y="280"/>
                    </a:lnTo>
                    <a:lnTo>
                      <a:pt x="53" y="279"/>
                    </a:lnTo>
                    <a:lnTo>
                      <a:pt x="46" y="276"/>
                    </a:lnTo>
                    <a:lnTo>
                      <a:pt x="40" y="274"/>
                    </a:lnTo>
                    <a:lnTo>
                      <a:pt x="33" y="270"/>
                    </a:lnTo>
                    <a:lnTo>
                      <a:pt x="26" y="264"/>
                    </a:lnTo>
                    <a:lnTo>
                      <a:pt x="21" y="259"/>
                    </a:lnTo>
                    <a:lnTo>
                      <a:pt x="16" y="254"/>
                    </a:lnTo>
                    <a:lnTo>
                      <a:pt x="12" y="248"/>
                    </a:lnTo>
                    <a:lnTo>
                      <a:pt x="8" y="242"/>
                    </a:lnTo>
                    <a:lnTo>
                      <a:pt x="5" y="235"/>
                    </a:lnTo>
                    <a:lnTo>
                      <a:pt x="2" y="227"/>
                    </a:lnTo>
                    <a:lnTo>
                      <a:pt x="1" y="220"/>
                    </a:lnTo>
                    <a:lnTo>
                      <a:pt x="0" y="212"/>
                    </a:lnTo>
                    <a:lnTo>
                      <a:pt x="0" y="203"/>
                    </a:lnTo>
                    <a:lnTo>
                      <a:pt x="0" y="194"/>
                    </a:lnTo>
                    <a:lnTo>
                      <a:pt x="1" y="186"/>
                    </a:lnTo>
                    <a:lnTo>
                      <a:pt x="2" y="176"/>
                    </a:lnTo>
                    <a:lnTo>
                      <a:pt x="5" y="168"/>
                    </a:lnTo>
                    <a:lnTo>
                      <a:pt x="9" y="162"/>
                    </a:lnTo>
                    <a:lnTo>
                      <a:pt x="13" y="154"/>
                    </a:lnTo>
                    <a:lnTo>
                      <a:pt x="17" y="148"/>
                    </a:lnTo>
                    <a:lnTo>
                      <a:pt x="24" y="142"/>
                    </a:lnTo>
                    <a:lnTo>
                      <a:pt x="30" y="136"/>
                    </a:lnTo>
                    <a:lnTo>
                      <a:pt x="37" y="131"/>
                    </a:lnTo>
                    <a:lnTo>
                      <a:pt x="46" y="127"/>
                    </a:lnTo>
                    <a:lnTo>
                      <a:pt x="57" y="123"/>
                    </a:lnTo>
                    <a:lnTo>
                      <a:pt x="68" y="120"/>
                    </a:lnTo>
                    <a:lnTo>
                      <a:pt x="81" y="118"/>
                    </a:lnTo>
                    <a:lnTo>
                      <a:pt x="94" y="115"/>
                    </a:lnTo>
                    <a:lnTo>
                      <a:pt x="109" y="114"/>
                    </a:lnTo>
                    <a:lnTo>
                      <a:pt x="133" y="112"/>
                    </a:lnTo>
                    <a:lnTo>
                      <a:pt x="153" y="110"/>
                    </a:lnTo>
                    <a:lnTo>
                      <a:pt x="168" y="107"/>
                    </a:lnTo>
                    <a:lnTo>
                      <a:pt x="179" y="103"/>
                    </a:lnTo>
                    <a:lnTo>
                      <a:pt x="182" y="90"/>
                    </a:lnTo>
                    <a:lnTo>
                      <a:pt x="183" y="79"/>
                    </a:lnTo>
                    <a:lnTo>
                      <a:pt x="183" y="74"/>
                    </a:lnTo>
                    <a:lnTo>
                      <a:pt x="181" y="68"/>
                    </a:lnTo>
                    <a:lnTo>
                      <a:pt x="178" y="64"/>
                    </a:lnTo>
                    <a:lnTo>
                      <a:pt x="174" y="60"/>
                    </a:lnTo>
                    <a:lnTo>
                      <a:pt x="169" y="56"/>
                    </a:lnTo>
                    <a:lnTo>
                      <a:pt x="162" y="54"/>
                    </a:lnTo>
                    <a:lnTo>
                      <a:pt x="156" y="52"/>
                    </a:lnTo>
                    <a:lnTo>
                      <a:pt x="146" y="52"/>
                    </a:lnTo>
                    <a:lnTo>
                      <a:pt x="137" y="52"/>
                    </a:lnTo>
                    <a:lnTo>
                      <a:pt x="129" y="54"/>
                    </a:lnTo>
                    <a:lnTo>
                      <a:pt x="121" y="56"/>
                    </a:lnTo>
                    <a:lnTo>
                      <a:pt x="116" y="60"/>
                    </a:lnTo>
                    <a:lnTo>
                      <a:pt x="110" y="64"/>
                    </a:lnTo>
                    <a:lnTo>
                      <a:pt x="106" y="70"/>
                    </a:lnTo>
                    <a:lnTo>
                      <a:pt x="102" y="75"/>
                    </a:lnTo>
                    <a:lnTo>
                      <a:pt x="100" y="83"/>
                    </a:lnTo>
                    <a:close/>
                    <a:moveTo>
                      <a:pt x="169" y="150"/>
                    </a:moveTo>
                    <a:lnTo>
                      <a:pt x="162" y="151"/>
                    </a:lnTo>
                    <a:lnTo>
                      <a:pt x="152" y="154"/>
                    </a:lnTo>
                    <a:lnTo>
                      <a:pt x="126" y="156"/>
                    </a:lnTo>
                    <a:lnTo>
                      <a:pt x="106" y="162"/>
                    </a:lnTo>
                    <a:lnTo>
                      <a:pt x="90" y="167"/>
                    </a:lnTo>
                    <a:lnTo>
                      <a:pt x="80" y="172"/>
                    </a:lnTo>
                    <a:lnTo>
                      <a:pt x="74" y="178"/>
                    </a:lnTo>
                    <a:lnTo>
                      <a:pt x="72" y="183"/>
                    </a:lnTo>
                    <a:lnTo>
                      <a:pt x="69" y="190"/>
                    </a:lnTo>
                    <a:lnTo>
                      <a:pt x="68" y="196"/>
                    </a:lnTo>
                    <a:lnTo>
                      <a:pt x="69" y="203"/>
                    </a:lnTo>
                    <a:lnTo>
                      <a:pt x="70" y="208"/>
                    </a:lnTo>
                    <a:lnTo>
                      <a:pt x="73" y="214"/>
                    </a:lnTo>
                    <a:lnTo>
                      <a:pt x="77" y="219"/>
                    </a:lnTo>
                    <a:lnTo>
                      <a:pt x="82" y="222"/>
                    </a:lnTo>
                    <a:lnTo>
                      <a:pt x="88" y="224"/>
                    </a:lnTo>
                    <a:lnTo>
                      <a:pt x="94" y="227"/>
                    </a:lnTo>
                    <a:lnTo>
                      <a:pt x="101" y="227"/>
                    </a:lnTo>
                    <a:lnTo>
                      <a:pt x="109" y="227"/>
                    </a:lnTo>
                    <a:lnTo>
                      <a:pt x="117" y="226"/>
                    </a:lnTo>
                    <a:lnTo>
                      <a:pt x="125" y="223"/>
                    </a:lnTo>
                    <a:lnTo>
                      <a:pt x="133" y="219"/>
                    </a:lnTo>
                    <a:lnTo>
                      <a:pt x="140" y="215"/>
                    </a:lnTo>
                    <a:lnTo>
                      <a:pt x="145" y="210"/>
                    </a:lnTo>
                    <a:lnTo>
                      <a:pt x="150" y="204"/>
                    </a:lnTo>
                    <a:lnTo>
                      <a:pt x="154" y="199"/>
                    </a:lnTo>
                    <a:lnTo>
                      <a:pt x="158" y="191"/>
                    </a:lnTo>
                    <a:lnTo>
                      <a:pt x="161" y="183"/>
                    </a:lnTo>
                    <a:lnTo>
                      <a:pt x="165" y="172"/>
                    </a:lnTo>
                    <a:lnTo>
                      <a:pt x="168" y="159"/>
                    </a:lnTo>
                    <a:lnTo>
                      <a:pt x="169" y="15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02" name="Freeform 474"/>
              <p:cNvSpPr>
                <a:spLocks/>
              </p:cNvSpPr>
              <p:nvPr/>
            </p:nvSpPr>
            <p:spPr bwMode="auto">
              <a:xfrm>
                <a:off x="3312" y="2751"/>
                <a:ext cx="41" cy="92"/>
              </a:xfrm>
              <a:custGeom>
                <a:avLst/>
                <a:gdLst>
                  <a:gd name="T0" fmla="*/ 0 w 165"/>
                  <a:gd name="T1" fmla="*/ 146 h 368"/>
                  <a:gd name="T2" fmla="*/ 12 w 165"/>
                  <a:gd name="T3" fmla="*/ 92 h 368"/>
                  <a:gd name="T4" fmla="*/ 48 w 165"/>
                  <a:gd name="T5" fmla="*/ 92 h 368"/>
                  <a:gd name="T6" fmla="*/ 56 w 165"/>
                  <a:gd name="T7" fmla="*/ 49 h 368"/>
                  <a:gd name="T8" fmla="*/ 140 w 165"/>
                  <a:gd name="T9" fmla="*/ 0 h 368"/>
                  <a:gd name="T10" fmla="*/ 121 w 165"/>
                  <a:gd name="T11" fmla="*/ 92 h 368"/>
                  <a:gd name="T12" fmla="*/ 165 w 165"/>
                  <a:gd name="T13" fmla="*/ 92 h 368"/>
                  <a:gd name="T14" fmla="*/ 154 w 165"/>
                  <a:gd name="T15" fmla="*/ 146 h 368"/>
                  <a:gd name="T16" fmla="*/ 109 w 165"/>
                  <a:gd name="T17" fmla="*/ 146 h 368"/>
                  <a:gd name="T18" fmla="*/ 85 w 165"/>
                  <a:gd name="T19" fmla="*/ 258 h 368"/>
                  <a:gd name="T20" fmla="*/ 81 w 165"/>
                  <a:gd name="T21" fmla="*/ 282 h 368"/>
                  <a:gd name="T22" fmla="*/ 78 w 165"/>
                  <a:gd name="T23" fmla="*/ 294 h 368"/>
                  <a:gd name="T24" fmla="*/ 80 w 165"/>
                  <a:gd name="T25" fmla="*/ 298 h 368"/>
                  <a:gd name="T26" fmla="*/ 80 w 165"/>
                  <a:gd name="T27" fmla="*/ 301 h 368"/>
                  <a:gd name="T28" fmla="*/ 82 w 165"/>
                  <a:gd name="T29" fmla="*/ 305 h 368"/>
                  <a:gd name="T30" fmla="*/ 84 w 165"/>
                  <a:gd name="T31" fmla="*/ 306 h 368"/>
                  <a:gd name="T32" fmla="*/ 88 w 165"/>
                  <a:gd name="T33" fmla="*/ 309 h 368"/>
                  <a:gd name="T34" fmla="*/ 92 w 165"/>
                  <a:gd name="T35" fmla="*/ 310 h 368"/>
                  <a:gd name="T36" fmla="*/ 97 w 165"/>
                  <a:gd name="T37" fmla="*/ 312 h 368"/>
                  <a:gd name="T38" fmla="*/ 104 w 165"/>
                  <a:gd name="T39" fmla="*/ 312 h 368"/>
                  <a:gd name="T40" fmla="*/ 112 w 165"/>
                  <a:gd name="T41" fmla="*/ 312 h 368"/>
                  <a:gd name="T42" fmla="*/ 128 w 165"/>
                  <a:gd name="T43" fmla="*/ 310 h 368"/>
                  <a:gd name="T44" fmla="*/ 117 w 165"/>
                  <a:gd name="T45" fmla="*/ 364 h 368"/>
                  <a:gd name="T46" fmla="*/ 97 w 165"/>
                  <a:gd name="T47" fmla="*/ 366 h 368"/>
                  <a:gd name="T48" fmla="*/ 77 w 165"/>
                  <a:gd name="T49" fmla="*/ 368 h 368"/>
                  <a:gd name="T50" fmla="*/ 60 w 165"/>
                  <a:gd name="T51" fmla="*/ 366 h 368"/>
                  <a:gd name="T52" fmla="*/ 44 w 165"/>
                  <a:gd name="T53" fmla="*/ 364 h 368"/>
                  <a:gd name="T54" fmla="*/ 37 w 165"/>
                  <a:gd name="T55" fmla="*/ 362 h 368"/>
                  <a:gd name="T56" fmla="*/ 32 w 165"/>
                  <a:gd name="T57" fmla="*/ 360 h 368"/>
                  <a:gd name="T58" fmla="*/ 26 w 165"/>
                  <a:gd name="T59" fmla="*/ 356 h 368"/>
                  <a:gd name="T60" fmla="*/ 21 w 165"/>
                  <a:gd name="T61" fmla="*/ 353 h 368"/>
                  <a:gd name="T62" fmla="*/ 13 w 165"/>
                  <a:gd name="T63" fmla="*/ 345 h 368"/>
                  <a:gd name="T64" fmla="*/ 8 w 165"/>
                  <a:gd name="T65" fmla="*/ 336 h 368"/>
                  <a:gd name="T66" fmla="*/ 5 w 165"/>
                  <a:gd name="T67" fmla="*/ 324 h 368"/>
                  <a:gd name="T68" fmla="*/ 4 w 165"/>
                  <a:gd name="T69" fmla="*/ 312 h 368"/>
                  <a:gd name="T70" fmla="*/ 4 w 165"/>
                  <a:gd name="T71" fmla="*/ 304 h 368"/>
                  <a:gd name="T72" fmla="*/ 6 w 165"/>
                  <a:gd name="T73" fmla="*/ 292 h 368"/>
                  <a:gd name="T74" fmla="*/ 9 w 165"/>
                  <a:gd name="T75" fmla="*/ 274 h 368"/>
                  <a:gd name="T76" fmla="*/ 13 w 165"/>
                  <a:gd name="T77" fmla="*/ 254 h 368"/>
                  <a:gd name="T78" fmla="*/ 36 w 165"/>
                  <a:gd name="T79" fmla="*/ 146 h 368"/>
                  <a:gd name="T80" fmla="*/ 0 w 165"/>
                  <a:gd name="T81" fmla="*/ 146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65" h="368">
                    <a:moveTo>
                      <a:pt x="0" y="146"/>
                    </a:moveTo>
                    <a:lnTo>
                      <a:pt x="12" y="92"/>
                    </a:lnTo>
                    <a:lnTo>
                      <a:pt x="48" y="92"/>
                    </a:lnTo>
                    <a:lnTo>
                      <a:pt x="56" y="49"/>
                    </a:lnTo>
                    <a:lnTo>
                      <a:pt x="140" y="0"/>
                    </a:lnTo>
                    <a:lnTo>
                      <a:pt x="121" y="92"/>
                    </a:lnTo>
                    <a:lnTo>
                      <a:pt x="165" y="92"/>
                    </a:lnTo>
                    <a:lnTo>
                      <a:pt x="154" y="146"/>
                    </a:lnTo>
                    <a:lnTo>
                      <a:pt x="109" y="146"/>
                    </a:lnTo>
                    <a:lnTo>
                      <a:pt x="85" y="258"/>
                    </a:lnTo>
                    <a:lnTo>
                      <a:pt x="81" y="282"/>
                    </a:lnTo>
                    <a:lnTo>
                      <a:pt x="78" y="294"/>
                    </a:lnTo>
                    <a:lnTo>
                      <a:pt x="80" y="298"/>
                    </a:lnTo>
                    <a:lnTo>
                      <a:pt x="80" y="301"/>
                    </a:lnTo>
                    <a:lnTo>
                      <a:pt x="82" y="305"/>
                    </a:lnTo>
                    <a:lnTo>
                      <a:pt x="84" y="306"/>
                    </a:lnTo>
                    <a:lnTo>
                      <a:pt x="88" y="309"/>
                    </a:lnTo>
                    <a:lnTo>
                      <a:pt x="92" y="310"/>
                    </a:lnTo>
                    <a:lnTo>
                      <a:pt x="97" y="312"/>
                    </a:lnTo>
                    <a:lnTo>
                      <a:pt x="104" y="312"/>
                    </a:lnTo>
                    <a:lnTo>
                      <a:pt x="112" y="312"/>
                    </a:lnTo>
                    <a:lnTo>
                      <a:pt x="128" y="310"/>
                    </a:lnTo>
                    <a:lnTo>
                      <a:pt x="117" y="364"/>
                    </a:lnTo>
                    <a:lnTo>
                      <a:pt x="97" y="366"/>
                    </a:lnTo>
                    <a:lnTo>
                      <a:pt x="77" y="368"/>
                    </a:lnTo>
                    <a:lnTo>
                      <a:pt x="60" y="366"/>
                    </a:lnTo>
                    <a:lnTo>
                      <a:pt x="44" y="364"/>
                    </a:lnTo>
                    <a:lnTo>
                      <a:pt x="37" y="362"/>
                    </a:lnTo>
                    <a:lnTo>
                      <a:pt x="32" y="360"/>
                    </a:lnTo>
                    <a:lnTo>
                      <a:pt x="26" y="356"/>
                    </a:lnTo>
                    <a:lnTo>
                      <a:pt x="21" y="353"/>
                    </a:lnTo>
                    <a:lnTo>
                      <a:pt x="13" y="345"/>
                    </a:lnTo>
                    <a:lnTo>
                      <a:pt x="8" y="336"/>
                    </a:lnTo>
                    <a:lnTo>
                      <a:pt x="5" y="324"/>
                    </a:lnTo>
                    <a:lnTo>
                      <a:pt x="4" y="312"/>
                    </a:lnTo>
                    <a:lnTo>
                      <a:pt x="4" y="304"/>
                    </a:lnTo>
                    <a:lnTo>
                      <a:pt x="6" y="292"/>
                    </a:lnTo>
                    <a:lnTo>
                      <a:pt x="9" y="274"/>
                    </a:lnTo>
                    <a:lnTo>
                      <a:pt x="13" y="254"/>
                    </a:lnTo>
                    <a:lnTo>
                      <a:pt x="36" y="146"/>
                    </a:lnTo>
                    <a:lnTo>
                      <a:pt x="0" y="14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03" name="Freeform 475"/>
              <p:cNvSpPr>
                <a:spLocks noEditPoints="1"/>
              </p:cNvSpPr>
              <p:nvPr/>
            </p:nvSpPr>
            <p:spPr bwMode="auto">
              <a:xfrm>
                <a:off x="3353" y="2773"/>
                <a:ext cx="65" cy="70"/>
              </a:xfrm>
              <a:custGeom>
                <a:avLst/>
                <a:gdLst>
                  <a:gd name="T0" fmla="*/ 70 w 260"/>
                  <a:gd name="T1" fmla="*/ 163 h 282"/>
                  <a:gd name="T2" fmla="*/ 70 w 260"/>
                  <a:gd name="T3" fmla="*/ 170 h 282"/>
                  <a:gd name="T4" fmla="*/ 74 w 260"/>
                  <a:gd name="T5" fmla="*/ 194 h 282"/>
                  <a:gd name="T6" fmla="*/ 86 w 260"/>
                  <a:gd name="T7" fmla="*/ 214 h 282"/>
                  <a:gd name="T8" fmla="*/ 104 w 260"/>
                  <a:gd name="T9" fmla="*/ 226 h 282"/>
                  <a:gd name="T10" fmla="*/ 124 w 260"/>
                  <a:gd name="T11" fmla="*/ 230 h 282"/>
                  <a:gd name="T12" fmla="*/ 141 w 260"/>
                  <a:gd name="T13" fmla="*/ 227 h 282"/>
                  <a:gd name="T14" fmla="*/ 156 w 260"/>
                  <a:gd name="T15" fmla="*/ 220 h 282"/>
                  <a:gd name="T16" fmla="*/ 169 w 260"/>
                  <a:gd name="T17" fmla="*/ 208 h 282"/>
                  <a:gd name="T18" fmla="*/ 181 w 260"/>
                  <a:gd name="T19" fmla="*/ 192 h 282"/>
                  <a:gd name="T20" fmla="*/ 241 w 260"/>
                  <a:gd name="T21" fmla="*/ 212 h 282"/>
                  <a:gd name="T22" fmla="*/ 230 w 260"/>
                  <a:gd name="T23" fmla="*/ 230 h 282"/>
                  <a:gd name="T24" fmla="*/ 217 w 260"/>
                  <a:gd name="T25" fmla="*/ 244 h 282"/>
                  <a:gd name="T26" fmla="*/ 202 w 260"/>
                  <a:gd name="T27" fmla="*/ 256 h 282"/>
                  <a:gd name="T28" fmla="*/ 186 w 260"/>
                  <a:gd name="T29" fmla="*/ 267 h 282"/>
                  <a:gd name="T30" fmla="*/ 170 w 260"/>
                  <a:gd name="T31" fmla="*/ 274 h 282"/>
                  <a:gd name="T32" fmla="*/ 142 w 260"/>
                  <a:gd name="T33" fmla="*/ 280 h 282"/>
                  <a:gd name="T34" fmla="*/ 110 w 260"/>
                  <a:gd name="T35" fmla="*/ 282 h 282"/>
                  <a:gd name="T36" fmla="*/ 85 w 260"/>
                  <a:gd name="T37" fmla="*/ 276 h 282"/>
                  <a:gd name="T38" fmla="*/ 62 w 260"/>
                  <a:gd name="T39" fmla="*/ 268 h 282"/>
                  <a:gd name="T40" fmla="*/ 44 w 260"/>
                  <a:gd name="T41" fmla="*/ 255 h 282"/>
                  <a:gd name="T42" fmla="*/ 27 w 260"/>
                  <a:gd name="T43" fmla="*/ 238 h 282"/>
                  <a:gd name="T44" fmla="*/ 13 w 260"/>
                  <a:gd name="T45" fmla="*/ 219 h 282"/>
                  <a:gd name="T46" fmla="*/ 5 w 260"/>
                  <a:gd name="T47" fmla="*/ 196 h 282"/>
                  <a:gd name="T48" fmla="*/ 1 w 260"/>
                  <a:gd name="T49" fmla="*/ 170 h 282"/>
                  <a:gd name="T50" fmla="*/ 1 w 260"/>
                  <a:gd name="T51" fmla="*/ 143 h 282"/>
                  <a:gd name="T52" fmla="*/ 5 w 260"/>
                  <a:gd name="T53" fmla="*/ 116 h 282"/>
                  <a:gd name="T54" fmla="*/ 12 w 260"/>
                  <a:gd name="T55" fmla="*/ 92 h 282"/>
                  <a:gd name="T56" fmla="*/ 24 w 260"/>
                  <a:gd name="T57" fmla="*/ 70 h 282"/>
                  <a:gd name="T58" fmla="*/ 42 w 260"/>
                  <a:gd name="T59" fmla="*/ 44 h 282"/>
                  <a:gd name="T60" fmla="*/ 68 w 260"/>
                  <a:gd name="T61" fmla="*/ 23 h 282"/>
                  <a:gd name="T62" fmla="*/ 97 w 260"/>
                  <a:gd name="T63" fmla="*/ 8 h 282"/>
                  <a:gd name="T64" fmla="*/ 132 w 260"/>
                  <a:gd name="T65" fmla="*/ 0 h 282"/>
                  <a:gd name="T66" fmla="*/ 164 w 260"/>
                  <a:gd name="T67" fmla="*/ 0 h 282"/>
                  <a:gd name="T68" fmla="*/ 185 w 260"/>
                  <a:gd name="T69" fmla="*/ 4 h 282"/>
                  <a:gd name="T70" fmla="*/ 205 w 260"/>
                  <a:gd name="T71" fmla="*/ 12 h 282"/>
                  <a:gd name="T72" fmla="*/ 222 w 260"/>
                  <a:gd name="T73" fmla="*/ 23 h 282"/>
                  <a:gd name="T74" fmla="*/ 237 w 260"/>
                  <a:gd name="T75" fmla="*/ 39 h 282"/>
                  <a:gd name="T76" fmla="*/ 248 w 260"/>
                  <a:gd name="T77" fmla="*/ 56 h 282"/>
                  <a:gd name="T78" fmla="*/ 256 w 260"/>
                  <a:gd name="T79" fmla="*/ 78 h 282"/>
                  <a:gd name="T80" fmla="*/ 260 w 260"/>
                  <a:gd name="T81" fmla="*/ 103 h 282"/>
                  <a:gd name="T82" fmla="*/ 260 w 260"/>
                  <a:gd name="T83" fmla="*/ 128 h 282"/>
                  <a:gd name="T84" fmla="*/ 257 w 260"/>
                  <a:gd name="T85" fmla="*/ 152 h 282"/>
                  <a:gd name="T86" fmla="*/ 193 w 260"/>
                  <a:gd name="T87" fmla="*/ 119 h 282"/>
                  <a:gd name="T88" fmla="*/ 193 w 260"/>
                  <a:gd name="T89" fmla="*/ 111 h 282"/>
                  <a:gd name="T90" fmla="*/ 189 w 260"/>
                  <a:gd name="T91" fmla="*/ 86 h 282"/>
                  <a:gd name="T92" fmla="*/ 180 w 260"/>
                  <a:gd name="T93" fmla="*/ 67 h 282"/>
                  <a:gd name="T94" fmla="*/ 164 w 260"/>
                  <a:gd name="T95" fmla="*/ 55 h 282"/>
                  <a:gd name="T96" fmla="*/ 144 w 260"/>
                  <a:gd name="T97" fmla="*/ 52 h 282"/>
                  <a:gd name="T98" fmla="*/ 122 w 260"/>
                  <a:gd name="T99" fmla="*/ 56 h 282"/>
                  <a:gd name="T100" fmla="*/ 102 w 260"/>
                  <a:gd name="T101" fmla="*/ 68 h 282"/>
                  <a:gd name="T102" fmla="*/ 88 w 260"/>
                  <a:gd name="T103" fmla="*/ 90 h 282"/>
                  <a:gd name="T104" fmla="*/ 78 w 260"/>
                  <a:gd name="T105" fmla="*/ 119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60" h="282">
                    <a:moveTo>
                      <a:pt x="254" y="163"/>
                    </a:moveTo>
                    <a:lnTo>
                      <a:pt x="70" y="163"/>
                    </a:lnTo>
                    <a:lnTo>
                      <a:pt x="70" y="167"/>
                    </a:lnTo>
                    <a:lnTo>
                      <a:pt x="70" y="170"/>
                    </a:lnTo>
                    <a:lnTo>
                      <a:pt x="72" y="183"/>
                    </a:lnTo>
                    <a:lnTo>
                      <a:pt x="74" y="194"/>
                    </a:lnTo>
                    <a:lnTo>
                      <a:pt x="80" y="204"/>
                    </a:lnTo>
                    <a:lnTo>
                      <a:pt x="86" y="214"/>
                    </a:lnTo>
                    <a:lnTo>
                      <a:pt x="94" y="220"/>
                    </a:lnTo>
                    <a:lnTo>
                      <a:pt x="104" y="226"/>
                    </a:lnTo>
                    <a:lnTo>
                      <a:pt x="113" y="228"/>
                    </a:lnTo>
                    <a:lnTo>
                      <a:pt x="124" y="230"/>
                    </a:lnTo>
                    <a:lnTo>
                      <a:pt x="133" y="230"/>
                    </a:lnTo>
                    <a:lnTo>
                      <a:pt x="141" y="227"/>
                    </a:lnTo>
                    <a:lnTo>
                      <a:pt x="149" y="224"/>
                    </a:lnTo>
                    <a:lnTo>
                      <a:pt x="156" y="220"/>
                    </a:lnTo>
                    <a:lnTo>
                      <a:pt x="162" y="215"/>
                    </a:lnTo>
                    <a:lnTo>
                      <a:pt x="169" y="208"/>
                    </a:lnTo>
                    <a:lnTo>
                      <a:pt x="176" y="200"/>
                    </a:lnTo>
                    <a:lnTo>
                      <a:pt x="181" y="192"/>
                    </a:lnTo>
                    <a:lnTo>
                      <a:pt x="246" y="203"/>
                    </a:lnTo>
                    <a:lnTo>
                      <a:pt x="241" y="212"/>
                    </a:lnTo>
                    <a:lnTo>
                      <a:pt x="236" y="222"/>
                    </a:lnTo>
                    <a:lnTo>
                      <a:pt x="230" y="230"/>
                    </a:lnTo>
                    <a:lnTo>
                      <a:pt x="224" y="238"/>
                    </a:lnTo>
                    <a:lnTo>
                      <a:pt x="217" y="244"/>
                    </a:lnTo>
                    <a:lnTo>
                      <a:pt x="210" y="251"/>
                    </a:lnTo>
                    <a:lnTo>
                      <a:pt x="202" y="256"/>
                    </a:lnTo>
                    <a:lnTo>
                      <a:pt x="194" y="262"/>
                    </a:lnTo>
                    <a:lnTo>
                      <a:pt x="186" y="267"/>
                    </a:lnTo>
                    <a:lnTo>
                      <a:pt x="178" y="271"/>
                    </a:lnTo>
                    <a:lnTo>
                      <a:pt x="170" y="274"/>
                    </a:lnTo>
                    <a:lnTo>
                      <a:pt x="161" y="276"/>
                    </a:lnTo>
                    <a:lnTo>
                      <a:pt x="142" y="280"/>
                    </a:lnTo>
                    <a:lnTo>
                      <a:pt x="124" y="282"/>
                    </a:lnTo>
                    <a:lnTo>
                      <a:pt x="110" y="282"/>
                    </a:lnTo>
                    <a:lnTo>
                      <a:pt x="97" y="279"/>
                    </a:lnTo>
                    <a:lnTo>
                      <a:pt x="85" y="276"/>
                    </a:lnTo>
                    <a:lnTo>
                      <a:pt x="73" y="272"/>
                    </a:lnTo>
                    <a:lnTo>
                      <a:pt x="62" y="268"/>
                    </a:lnTo>
                    <a:lnTo>
                      <a:pt x="53" y="262"/>
                    </a:lnTo>
                    <a:lnTo>
                      <a:pt x="44" y="255"/>
                    </a:lnTo>
                    <a:lnTo>
                      <a:pt x="35" y="247"/>
                    </a:lnTo>
                    <a:lnTo>
                      <a:pt x="27" y="238"/>
                    </a:lnTo>
                    <a:lnTo>
                      <a:pt x="20" y="228"/>
                    </a:lnTo>
                    <a:lnTo>
                      <a:pt x="13" y="219"/>
                    </a:lnTo>
                    <a:lnTo>
                      <a:pt x="9" y="207"/>
                    </a:lnTo>
                    <a:lnTo>
                      <a:pt x="5" y="196"/>
                    </a:lnTo>
                    <a:lnTo>
                      <a:pt x="3" y="183"/>
                    </a:lnTo>
                    <a:lnTo>
                      <a:pt x="1" y="170"/>
                    </a:lnTo>
                    <a:lnTo>
                      <a:pt x="0" y="156"/>
                    </a:lnTo>
                    <a:lnTo>
                      <a:pt x="1" y="143"/>
                    </a:lnTo>
                    <a:lnTo>
                      <a:pt x="3" y="130"/>
                    </a:lnTo>
                    <a:lnTo>
                      <a:pt x="5" y="116"/>
                    </a:lnTo>
                    <a:lnTo>
                      <a:pt x="8" y="104"/>
                    </a:lnTo>
                    <a:lnTo>
                      <a:pt x="12" y="92"/>
                    </a:lnTo>
                    <a:lnTo>
                      <a:pt x="17" y="80"/>
                    </a:lnTo>
                    <a:lnTo>
                      <a:pt x="24" y="70"/>
                    </a:lnTo>
                    <a:lnTo>
                      <a:pt x="31" y="58"/>
                    </a:lnTo>
                    <a:lnTo>
                      <a:pt x="42" y="44"/>
                    </a:lnTo>
                    <a:lnTo>
                      <a:pt x="54" y="32"/>
                    </a:lnTo>
                    <a:lnTo>
                      <a:pt x="68" y="23"/>
                    </a:lnTo>
                    <a:lnTo>
                      <a:pt x="82" y="15"/>
                    </a:lnTo>
                    <a:lnTo>
                      <a:pt x="97" y="8"/>
                    </a:lnTo>
                    <a:lnTo>
                      <a:pt x="114" y="3"/>
                    </a:lnTo>
                    <a:lnTo>
                      <a:pt x="132" y="0"/>
                    </a:lnTo>
                    <a:lnTo>
                      <a:pt x="152" y="0"/>
                    </a:lnTo>
                    <a:lnTo>
                      <a:pt x="164" y="0"/>
                    </a:lnTo>
                    <a:lnTo>
                      <a:pt x="174" y="2"/>
                    </a:lnTo>
                    <a:lnTo>
                      <a:pt x="185" y="4"/>
                    </a:lnTo>
                    <a:lnTo>
                      <a:pt x="196" y="7"/>
                    </a:lnTo>
                    <a:lnTo>
                      <a:pt x="205" y="12"/>
                    </a:lnTo>
                    <a:lnTo>
                      <a:pt x="214" y="18"/>
                    </a:lnTo>
                    <a:lnTo>
                      <a:pt x="222" y="23"/>
                    </a:lnTo>
                    <a:lnTo>
                      <a:pt x="230" y="31"/>
                    </a:lnTo>
                    <a:lnTo>
                      <a:pt x="237" y="39"/>
                    </a:lnTo>
                    <a:lnTo>
                      <a:pt x="244" y="47"/>
                    </a:lnTo>
                    <a:lnTo>
                      <a:pt x="248" y="56"/>
                    </a:lnTo>
                    <a:lnTo>
                      <a:pt x="252" y="67"/>
                    </a:lnTo>
                    <a:lnTo>
                      <a:pt x="256" y="78"/>
                    </a:lnTo>
                    <a:lnTo>
                      <a:pt x="258" y="90"/>
                    </a:lnTo>
                    <a:lnTo>
                      <a:pt x="260" y="103"/>
                    </a:lnTo>
                    <a:lnTo>
                      <a:pt x="260" y="116"/>
                    </a:lnTo>
                    <a:lnTo>
                      <a:pt x="260" y="128"/>
                    </a:lnTo>
                    <a:lnTo>
                      <a:pt x="258" y="140"/>
                    </a:lnTo>
                    <a:lnTo>
                      <a:pt x="257" y="152"/>
                    </a:lnTo>
                    <a:lnTo>
                      <a:pt x="254" y="163"/>
                    </a:lnTo>
                    <a:close/>
                    <a:moveTo>
                      <a:pt x="193" y="119"/>
                    </a:moveTo>
                    <a:lnTo>
                      <a:pt x="193" y="115"/>
                    </a:lnTo>
                    <a:lnTo>
                      <a:pt x="193" y="111"/>
                    </a:lnTo>
                    <a:lnTo>
                      <a:pt x="192" y="98"/>
                    </a:lnTo>
                    <a:lnTo>
                      <a:pt x="189" y="86"/>
                    </a:lnTo>
                    <a:lnTo>
                      <a:pt x="185" y="75"/>
                    </a:lnTo>
                    <a:lnTo>
                      <a:pt x="180" y="67"/>
                    </a:lnTo>
                    <a:lnTo>
                      <a:pt x="172" y="60"/>
                    </a:lnTo>
                    <a:lnTo>
                      <a:pt x="164" y="55"/>
                    </a:lnTo>
                    <a:lnTo>
                      <a:pt x="154" y="52"/>
                    </a:lnTo>
                    <a:lnTo>
                      <a:pt x="144" y="52"/>
                    </a:lnTo>
                    <a:lnTo>
                      <a:pt x="132" y="52"/>
                    </a:lnTo>
                    <a:lnTo>
                      <a:pt x="122" y="56"/>
                    </a:lnTo>
                    <a:lnTo>
                      <a:pt x="112" y="62"/>
                    </a:lnTo>
                    <a:lnTo>
                      <a:pt x="102" y="68"/>
                    </a:lnTo>
                    <a:lnTo>
                      <a:pt x="94" y="78"/>
                    </a:lnTo>
                    <a:lnTo>
                      <a:pt x="88" y="90"/>
                    </a:lnTo>
                    <a:lnTo>
                      <a:pt x="82" y="103"/>
                    </a:lnTo>
                    <a:lnTo>
                      <a:pt x="78" y="119"/>
                    </a:lnTo>
                    <a:lnTo>
                      <a:pt x="193" y="119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04" name="Freeform 476"/>
              <p:cNvSpPr>
                <a:spLocks noEditPoints="1"/>
              </p:cNvSpPr>
              <p:nvPr/>
            </p:nvSpPr>
            <p:spPr bwMode="auto">
              <a:xfrm>
                <a:off x="3426" y="2749"/>
                <a:ext cx="80" cy="94"/>
              </a:xfrm>
              <a:custGeom>
                <a:avLst/>
                <a:gdLst>
                  <a:gd name="T0" fmla="*/ 170 w 318"/>
                  <a:gd name="T1" fmla="*/ 370 h 377"/>
                  <a:gd name="T2" fmla="*/ 166 w 318"/>
                  <a:gd name="T3" fmla="*/ 350 h 377"/>
                  <a:gd name="T4" fmla="*/ 146 w 318"/>
                  <a:gd name="T5" fmla="*/ 363 h 377"/>
                  <a:gd name="T6" fmla="*/ 127 w 318"/>
                  <a:gd name="T7" fmla="*/ 371 h 377"/>
                  <a:gd name="T8" fmla="*/ 105 w 318"/>
                  <a:gd name="T9" fmla="*/ 377 h 377"/>
                  <a:gd name="T10" fmla="*/ 83 w 318"/>
                  <a:gd name="T11" fmla="*/ 377 h 377"/>
                  <a:gd name="T12" fmla="*/ 64 w 318"/>
                  <a:gd name="T13" fmla="*/ 373 h 377"/>
                  <a:gd name="T14" fmla="*/ 48 w 318"/>
                  <a:gd name="T15" fmla="*/ 366 h 377"/>
                  <a:gd name="T16" fmla="*/ 32 w 318"/>
                  <a:gd name="T17" fmla="*/ 355 h 377"/>
                  <a:gd name="T18" fmla="*/ 20 w 318"/>
                  <a:gd name="T19" fmla="*/ 341 h 377"/>
                  <a:gd name="T20" fmla="*/ 9 w 318"/>
                  <a:gd name="T21" fmla="*/ 323 h 377"/>
                  <a:gd name="T22" fmla="*/ 2 w 318"/>
                  <a:gd name="T23" fmla="*/ 302 h 377"/>
                  <a:gd name="T24" fmla="*/ 0 w 318"/>
                  <a:gd name="T25" fmla="*/ 278 h 377"/>
                  <a:gd name="T26" fmla="*/ 0 w 318"/>
                  <a:gd name="T27" fmla="*/ 247 h 377"/>
                  <a:gd name="T28" fmla="*/ 5 w 318"/>
                  <a:gd name="T29" fmla="*/ 217 h 377"/>
                  <a:gd name="T30" fmla="*/ 13 w 318"/>
                  <a:gd name="T31" fmla="*/ 187 h 377"/>
                  <a:gd name="T32" fmla="*/ 28 w 318"/>
                  <a:gd name="T33" fmla="*/ 161 h 377"/>
                  <a:gd name="T34" fmla="*/ 45 w 318"/>
                  <a:gd name="T35" fmla="*/ 135 h 377"/>
                  <a:gd name="T36" fmla="*/ 66 w 318"/>
                  <a:gd name="T37" fmla="*/ 115 h 377"/>
                  <a:gd name="T38" fmla="*/ 91 w 318"/>
                  <a:gd name="T39" fmla="*/ 102 h 377"/>
                  <a:gd name="T40" fmla="*/ 118 w 318"/>
                  <a:gd name="T41" fmla="*/ 95 h 377"/>
                  <a:gd name="T42" fmla="*/ 146 w 318"/>
                  <a:gd name="T43" fmla="*/ 95 h 377"/>
                  <a:gd name="T44" fmla="*/ 170 w 318"/>
                  <a:gd name="T45" fmla="*/ 101 h 377"/>
                  <a:gd name="T46" fmla="*/ 190 w 318"/>
                  <a:gd name="T47" fmla="*/ 111 h 377"/>
                  <a:gd name="T48" fmla="*/ 207 w 318"/>
                  <a:gd name="T49" fmla="*/ 127 h 377"/>
                  <a:gd name="T50" fmla="*/ 245 w 318"/>
                  <a:gd name="T51" fmla="*/ 0 h 377"/>
                  <a:gd name="T52" fmla="*/ 239 w 318"/>
                  <a:gd name="T53" fmla="*/ 370 h 377"/>
                  <a:gd name="T54" fmla="*/ 72 w 318"/>
                  <a:gd name="T55" fmla="*/ 274 h 377"/>
                  <a:gd name="T56" fmla="*/ 78 w 318"/>
                  <a:gd name="T57" fmla="*/ 297 h 377"/>
                  <a:gd name="T58" fmla="*/ 93 w 318"/>
                  <a:gd name="T59" fmla="*/ 313 h 377"/>
                  <a:gd name="T60" fmla="*/ 110 w 318"/>
                  <a:gd name="T61" fmla="*/ 321 h 377"/>
                  <a:gd name="T62" fmla="*/ 130 w 318"/>
                  <a:gd name="T63" fmla="*/ 321 h 377"/>
                  <a:gd name="T64" fmla="*/ 149 w 318"/>
                  <a:gd name="T65" fmla="*/ 314 h 377"/>
                  <a:gd name="T66" fmla="*/ 166 w 318"/>
                  <a:gd name="T67" fmla="*/ 301 h 377"/>
                  <a:gd name="T68" fmla="*/ 179 w 318"/>
                  <a:gd name="T69" fmla="*/ 281 h 377"/>
                  <a:gd name="T70" fmla="*/ 190 w 318"/>
                  <a:gd name="T71" fmla="*/ 254 h 377"/>
                  <a:gd name="T72" fmla="*/ 195 w 318"/>
                  <a:gd name="T73" fmla="*/ 226 h 377"/>
                  <a:gd name="T74" fmla="*/ 195 w 318"/>
                  <a:gd name="T75" fmla="*/ 199 h 377"/>
                  <a:gd name="T76" fmla="*/ 187 w 318"/>
                  <a:gd name="T77" fmla="*/ 177 h 377"/>
                  <a:gd name="T78" fmla="*/ 171 w 318"/>
                  <a:gd name="T79" fmla="*/ 159 h 377"/>
                  <a:gd name="T80" fmla="*/ 154 w 318"/>
                  <a:gd name="T81" fmla="*/ 150 h 377"/>
                  <a:gd name="T82" fmla="*/ 135 w 318"/>
                  <a:gd name="T83" fmla="*/ 149 h 377"/>
                  <a:gd name="T84" fmla="*/ 121 w 318"/>
                  <a:gd name="T85" fmla="*/ 154 h 377"/>
                  <a:gd name="T86" fmla="*/ 107 w 318"/>
                  <a:gd name="T87" fmla="*/ 162 h 377"/>
                  <a:gd name="T88" fmla="*/ 97 w 318"/>
                  <a:gd name="T89" fmla="*/ 175 h 377"/>
                  <a:gd name="T90" fmla="*/ 82 w 318"/>
                  <a:gd name="T91" fmla="*/ 202 h 377"/>
                  <a:gd name="T92" fmla="*/ 72 w 318"/>
                  <a:gd name="T93" fmla="*/ 241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18" h="377">
                    <a:moveTo>
                      <a:pt x="239" y="370"/>
                    </a:moveTo>
                    <a:lnTo>
                      <a:pt x="170" y="370"/>
                    </a:lnTo>
                    <a:lnTo>
                      <a:pt x="177" y="341"/>
                    </a:lnTo>
                    <a:lnTo>
                      <a:pt x="166" y="350"/>
                    </a:lnTo>
                    <a:lnTo>
                      <a:pt x="157" y="358"/>
                    </a:lnTo>
                    <a:lnTo>
                      <a:pt x="146" y="363"/>
                    </a:lnTo>
                    <a:lnTo>
                      <a:pt x="137" y="369"/>
                    </a:lnTo>
                    <a:lnTo>
                      <a:pt x="127" y="371"/>
                    </a:lnTo>
                    <a:lnTo>
                      <a:pt x="117" y="374"/>
                    </a:lnTo>
                    <a:lnTo>
                      <a:pt x="105" y="377"/>
                    </a:lnTo>
                    <a:lnTo>
                      <a:pt x="93" y="377"/>
                    </a:lnTo>
                    <a:lnTo>
                      <a:pt x="83" y="377"/>
                    </a:lnTo>
                    <a:lnTo>
                      <a:pt x="73" y="375"/>
                    </a:lnTo>
                    <a:lnTo>
                      <a:pt x="64" y="373"/>
                    </a:lnTo>
                    <a:lnTo>
                      <a:pt x="56" y="370"/>
                    </a:lnTo>
                    <a:lnTo>
                      <a:pt x="48" y="366"/>
                    </a:lnTo>
                    <a:lnTo>
                      <a:pt x="40" y="361"/>
                    </a:lnTo>
                    <a:lnTo>
                      <a:pt x="32" y="355"/>
                    </a:lnTo>
                    <a:lnTo>
                      <a:pt x="25" y="349"/>
                    </a:lnTo>
                    <a:lnTo>
                      <a:pt x="20" y="341"/>
                    </a:lnTo>
                    <a:lnTo>
                      <a:pt x="14" y="333"/>
                    </a:lnTo>
                    <a:lnTo>
                      <a:pt x="9" y="323"/>
                    </a:lnTo>
                    <a:lnTo>
                      <a:pt x="6" y="313"/>
                    </a:lnTo>
                    <a:lnTo>
                      <a:pt x="2" y="302"/>
                    </a:lnTo>
                    <a:lnTo>
                      <a:pt x="1" y="290"/>
                    </a:lnTo>
                    <a:lnTo>
                      <a:pt x="0" y="278"/>
                    </a:lnTo>
                    <a:lnTo>
                      <a:pt x="0" y="263"/>
                    </a:lnTo>
                    <a:lnTo>
                      <a:pt x="0" y="247"/>
                    </a:lnTo>
                    <a:lnTo>
                      <a:pt x="1" y="233"/>
                    </a:lnTo>
                    <a:lnTo>
                      <a:pt x="5" y="217"/>
                    </a:lnTo>
                    <a:lnTo>
                      <a:pt x="9" y="202"/>
                    </a:lnTo>
                    <a:lnTo>
                      <a:pt x="13" y="187"/>
                    </a:lnTo>
                    <a:lnTo>
                      <a:pt x="20" y="174"/>
                    </a:lnTo>
                    <a:lnTo>
                      <a:pt x="28" y="161"/>
                    </a:lnTo>
                    <a:lnTo>
                      <a:pt x="36" y="147"/>
                    </a:lnTo>
                    <a:lnTo>
                      <a:pt x="45" y="135"/>
                    </a:lnTo>
                    <a:lnTo>
                      <a:pt x="56" y="125"/>
                    </a:lnTo>
                    <a:lnTo>
                      <a:pt x="66" y="115"/>
                    </a:lnTo>
                    <a:lnTo>
                      <a:pt x="78" y="107"/>
                    </a:lnTo>
                    <a:lnTo>
                      <a:pt x="91" y="102"/>
                    </a:lnTo>
                    <a:lnTo>
                      <a:pt x="105" y="98"/>
                    </a:lnTo>
                    <a:lnTo>
                      <a:pt x="118" y="95"/>
                    </a:lnTo>
                    <a:lnTo>
                      <a:pt x="133" y="95"/>
                    </a:lnTo>
                    <a:lnTo>
                      <a:pt x="146" y="95"/>
                    </a:lnTo>
                    <a:lnTo>
                      <a:pt x="158" y="98"/>
                    </a:lnTo>
                    <a:lnTo>
                      <a:pt x="170" y="101"/>
                    </a:lnTo>
                    <a:lnTo>
                      <a:pt x="181" y="106"/>
                    </a:lnTo>
                    <a:lnTo>
                      <a:pt x="190" y="111"/>
                    </a:lnTo>
                    <a:lnTo>
                      <a:pt x="199" y="119"/>
                    </a:lnTo>
                    <a:lnTo>
                      <a:pt x="207" y="127"/>
                    </a:lnTo>
                    <a:lnTo>
                      <a:pt x="215" y="138"/>
                    </a:lnTo>
                    <a:lnTo>
                      <a:pt x="245" y="0"/>
                    </a:lnTo>
                    <a:lnTo>
                      <a:pt x="318" y="0"/>
                    </a:lnTo>
                    <a:lnTo>
                      <a:pt x="239" y="370"/>
                    </a:lnTo>
                    <a:close/>
                    <a:moveTo>
                      <a:pt x="70" y="261"/>
                    </a:moveTo>
                    <a:lnTo>
                      <a:pt x="72" y="274"/>
                    </a:lnTo>
                    <a:lnTo>
                      <a:pt x="74" y="286"/>
                    </a:lnTo>
                    <a:lnTo>
                      <a:pt x="78" y="297"/>
                    </a:lnTo>
                    <a:lnTo>
                      <a:pt x="85" y="306"/>
                    </a:lnTo>
                    <a:lnTo>
                      <a:pt x="93" y="313"/>
                    </a:lnTo>
                    <a:lnTo>
                      <a:pt x="101" y="318"/>
                    </a:lnTo>
                    <a:lnTo>
                      <a:pt x="110" y="321"/>
                    </a:lnTo>
                    <a:lnTo>
                      <a:pt x="121" y="322"/>
                    </a:lnTo>
                    <a:lnTo>
                      <a:pt x="130" y="321"/>
                    </a:lnTo>
                    <a:lnTo>
                      <a:pt x="141" y="319"/>
                    </a:lnTo>
                    <a:lnTo>
                      <a:pt x="149" y="314"/>
                    </a:lnTo>
                    <a:lnTo>
                      <a:pt x="158" y="309"/>
                    </a:lnTo>
                    <a:lnTo>
                      <a:pt x="166" y="301"/>
                    </a:lnTo>
                    <a:lnTo>
                      <a:pt x="174" y="291"/>
                    </a:lnTo>
                    <a:lnTo>
                      <a:pt x="179" y="281"/>
                    </a:lnTo>
                    <a:lnTo>
                      <a:pt x="186" y="267"/>
                    </a:lnTo>
                    <a:lnTo>
                      <a:pt x="190" y="254"/>
                    </a:lnTo>
                    <a:lnTo>
                      <a:pt x="194" y="239"/>
                    </a:lnTo>
                    <a:lnTo>
                      <a:pt x="195" y="226"/>
                    </a:lnTo>
                    <a:lnTo>
                      <a:pt x="195" y="214"/>
                    </a:lnTo>
                    <a:lnTo>
                      <a:pt x="195" y="199"/>
                    </a:lnTo>
                    <a:lnTo>
                      <a:pt x="191" y="187"/>
                    </a:lnTo>
                    <a:lnTo>
                      <a:pt x="187" y="177"/>
                    </a:lnTo>
                    <a:lnTo>
                      <a:pt x="181" y="166"/>
                    </a:lnTo>
                    <a:lnTo>
                      <a:pt x="171" y="159"/>
                    </a:lnTo>
                    <a:lnTo>
                      <a:pt x="163" y="153"/>
                    </a:lnTo>
                    <a:lnTo>
                      <a:pt x="154" y="150"/>
                    </a:lnTo>
                    <a:lnTo>
                      <a:pt x="143" y="149"/>
                    </a:lnTo>
                    <a:lnTo>
                      <a:pt x="135" y="149"/>
                    </a:lnTo>
                    <a:lnTo>
                      <a:pt x="129" y="151"/>
                    </a:lnTo>
                    <a:lnTo>
                      <a:pt x="121" y="154"/>
                    </a:lnTo>
                    <a:lnTo>
                      <a:pt x="114" y="158"/>
                    </a:lnTo>
                    <a:lnTo>
                      <a:pt x="107" y="162"/>
                    </a:lnTo>
                    <a:lnTo>
                      <a:pt x="102" y="169"/>
                    </a:lnTo>
                    <a:lnTo>
                      <a:pt x="97" y="175"/>
                    </a:lnTo>
                    <a:lnTo>
                      <a:pt x="91" y="185"/>
                    </a:lnTo>
                    <a:lnTo>
                      <a:pt x="82" y="202"/>
                    </a:lnTo>
                    <a:lnTo>
                      <a:pt x="76" y="221"/>
                    </a:lnTo>
                    <a:lnTo>
                      <a:pt x="72" y="241"/>
                    </a:lnTo>
                    <a:lnTo>
                      <a:pt x="70" y="26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05" name="Freeform 477"/>
              <p:cNvSpPr>
                <a:spLocks/>
              </p:cNvSpPr>
              <p:nvPr/>
            </p:nvSpPr>
            <p:spPr bwMode="auto">
              <a:xfrm>
                <a:off x="2462" y="2892"/>
                <a:ext cx="48" cy="122"/>
              </a:xfrm>
              <a:custGeom>
                <a:avLst/>
                <a:gdLst>
                  <a:gd name="T0" fmla="*/ 91 w 194"/>
                  <a:gd name="T1" fmla="*/ 486 h 486"/>
                  <a:gd name="T2" fmla="*/ 42 w 194"/>
                  <a:gd name="T3" fmla="*/ 486 h 486"/>
                  <a:gd name="T4" fmla="*/ 32 w 194"/>
                  <a:gd name="T5" fmla="*/ 461 h 486"/>
                  <a:gd name="T6" fmla="*/ 23 w 194"/>
                  <a:gd name="T7" fmla="*/ 437 h 486"/>
                  <a:gd name="T8" fmla="*/ 16 w 194"/>
                  <a:gd name="T9" fmla="*/ 413 h 486"/>
                  <a:gd name="T10" fmla="*/ 11 w 194"/>
                  <a:gd name="T11" fmla="*/ 387 h 486"/>
                  <a:gd name="T12" fmla="*/ 6 w 194"/>
                  <a:gd name="T13" fmla="*/ 363 h 486"/>
                  <a:gd name="T14" fmla="*/ 3 w 194"/>
                  <a:gd name="T15" fmla="*/ 341 h 486"/>
                  <a:gd name="T16" fmla="*/ 2 w 194"/>
                  <a:gd name="T17" fmla="*/ 318 h 486"/>
                  <a:gd name="T18" fmla="*/ 0 w 194"/>
                  <a:gd name="T19" fmla="*/ 297 h 486"/>
                  <a:gd name="T20" fmla="*/ 2 w 194"/>
                  <a:gd name="T21" fmla="*/ 271 h 486"/>
                  <a:gd name="T22" fmla="*/ 4 w 194"/>
                  <a:gd name="T23" fmla="*/ 245 h 486"/>
                  <a:gd name="T24" fmla="*/ 10 w 194"/>
                  <a:gd name="T25" fmla="*/ 219 h 486"/>
                  <a:gd name="T26" fmla="*/ 18 w 194"/>
                  <a:gd name="T27" fmla="*/ 193 h 486"/>
                  <a:gd name="T28" fmla="*/ 27 w 194"/>
                  <a:gd name="T29" fmla="*/ 167 h 486"/>
                  <a:gd name="T30" fmla="*/ 39 w 194"/>
                  <a:gd name="T31" fmla="*/ 141 h 486"/>
                  <a:gd name="T32" fmla="*/ 52 w 194"/>
                  <a:gd name="T33" fmla="*/ 114 h 486"/>
                  <a:gd name="T34" fmla="*/ 68 w 194"/>
                  <a:gd name="T35" fmla="*/ 88 h 486"/>
                  <a:gd name="T36" fmla="*/ 80 w 194"/>
                  <a:gd name="T37" fmla="*/ 69 h 486"/>
                  <a:gd name="T38" fmla="*/ 96 w 194"/>
                  <a:gd name="T39" fmla="*/ 48 h 486"/>
                  <a:gd name="T40" fmla="*/ 116 w 194"/>
                  <a:gd name="T41" fmla="*/ 25 h 486"/>
                  <a:gd name="T42" fmla="*/ 138 w 194"/>
                  <a:gd name="T43" fmla="*/ 0 h 486"/>
                  <a:gd name="T44" fmla="*/ 194 w 194"/>
                  <a:gd name="T45" fmla="*/ 0 h 486"/>
                  <a:gd name="T46" fmla="*/ 171 w 194"/>
                  <a:gd name="T47" fmla="*/ 26 h 486"/>
                  <a:gd name="T48" fmla="*/ 151 w 194"/>
                  <a:gd name="T49" fmla="*/ 54 h 486"/>
                  <a:gd name="T50" fmla="*/ 134 w 194"/>
                  <a:gd name="T51" fmla="*/ 80 h 486"/>
                  <a:gd name="T52" fmla="*/ 119 w 194"/>
                  <a:gd name="T53" fmla="*/ 105 h 486"/>
                  <a:gd name="T54" fmla="*/ 106 w 194"/>
                  <a:gd name="T55" fmla="*/ 131 h 486"/>
                  <a:gd name="T56" fmla="*/ 95 w 194"/>
                  <a:gd name="T57" fmla="*/ 158 h 486"/>
                  <a:gd name="T58" fmla="*/ 87 w 194"/>
                  <a:gd name="T59" fmla="*/ 185 h 486"/>
                  <a:gd name="T60" fmla="*/ 79 w 194"/>
                  <a:gd name="T61" fmla="*/ 214 h 486"/>
                  <a:gd name="T62" fmla="*/ 74 w 194"/>
                  <a:gd name="T63" fmla="*/ 243 h 486"/>
                  <a:gd name="T64" fmla="*/ 70 w 194"/>
                  <a:gd name="T65" fmla="*/ 273 h 486"/>
                  <a:gd name="T66" fmla="*/ 67 w 194"/>
                  <a:gd name="T67" fmla="*/ 301 h 486"/>
                  <a:gd name="T68" fmla="*/ 66 w 194"/>
                  <a:gd name="T69" fmla="*/ 329 h 486"/>
                  <a:gd name="T70" fmla="*/ 67 w 194"/>
                  <a:gd name="T71" fmla="*/ 347 h 486"/>
                  <a:gd name="T72" fmla="*/ 67 w 194"/>
                  <a:gd name="T73" fmla="*/ 366 h 486"/>
                  <a:gd name="T74" fmla="*/ 70 w 194"/>
                  <a:gd name="T75" fmla="*/ 385 h 486"/>
                  <a:gd name="T76" fmla="*/ 72 w 194"/>
                  <a:gd name="T77" fmla="*/ 403 h 486"/>
                  <a:gd name="T78" fmla="*/ 75 w 194"/>
                  <a:gd name="T79" fmla="*/ 422 h 486"/>
                  <a:gd name="T80" fmla="*/ 79 w 194"/>
                  <a:gd name="T81" fmla="*/ 442 h 486"/>
                  <a:gd name="T82" fmla="*/ 86 w 194"/>
                  <a:gd name="T83" fmla="*/ 463 h 486"/>
                  <a:gd name="T84" fmla="*/ 91 w 194"/>
                  <a:gd name="T85" fmla="*/ 486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4" h="486">
                    <a:moveTo>
                      <a:pt x="91" y="486"/>
                    </a:moveTo>
                    <a:lnTo>
                      <a:pt x="42" y="486"/>
                    </a:lnTo>
                    <a:lnTo>
                      <a:pt x="32" y="461"/>
                    </a:lnTo>
                    <a:lnTo>
                      <a:pt x="23" y="437"/>
                    </a:lnTo>
                    <a:lnTo>
                      <a:pt x="16" y="413"/>
                    </a:lnTo>
                    <a:lnTo>
                      <a:pt x="11" y="387"/>
                    </a:lnTo>
                    <a:lnTo>
                      <a:pt x="6" y="363"/>
                    </a:lnTo>
                    <a:lnTo>
                      <a:pt x="3" y="341"/>
                    </a:lnTo>
                    <a:lnTo>
                      <a:pt x="2" y="318"/>
                    </a:lnTo>
                    <a:lnTo>
                      <a:pt x="0" y="297"/>
                    </a:lnTo>
                    <a:lnTo>
                      <a:pt x="2" y="271"/>
                    </a:lnTo>
                    <a:lnTo>
                      <a:pt x="4" y="245"/>
                    </a:lnTo>
                    <a:lnTo>
                      <a:pt x="10" y="219"/>
                    </a:lnTo>
                    <a:lnTo>
                      <a:pt x="18" y="193"/>
                    </a:lnTo>
                    <a:lnTo>
                      <a:pt x="27" y="167"/>
                    </a:lnTo>
                    <a:lnTo>
                      <a:pt x="39" y="141"/>
                    </a:lnTo>
                    <a:lnTo>
                      <a:pt x="52" y="114"/>
                    </a:lnTo>
                    <a:lnTo>
                      <a:pt x="68" y="88"/>
                    </a:lnTo>
                    <a:lnTo>
                      <a:pt x="80" y="69"/>
                    </a:lnTo>
                    <a:lnTo>
                      <a:pt x="96" y="48"/>
                    </a:lnTo>
                    <a:lnTo>
                      <a:pt x="116" y="25"/>
                    </a:lnTo>
                    <a:lnTo>
                      <a:pt x="138" y="0"/>
                    </a:lnTo>
                    <a:lnTo>
                      <a:pt x="194" y="0"/>
                    </a:lnTo>
                    <a:lnTo>
                      <a:pt x="171" y="26"/>
                    </a:lnTo>
                    <a:lnTo>
                      <a:pt x="151" y="54"/>
                    </a:lnTo>
                    <a:lnTo>
                      <a:pt x="134" y="80"/>
                    </a:lnTo>
                    <a:lnTo>
                      <a:pt x="119" y="105"/>
                    </a:lnTo>
                    <a:lnTo>
                      <a:pt x="106" y="131"/>
                    </a:lnTo>
                    <a:lnTo>
                      <a:pt x="95" y="158"/>
                    </a:lnTo>
                    <a:lnTo>
                      <a:pt x="87" y="185"/>
                    </a:lnTo>
                    <a:lnTo>
                      <a:pt x="79" y="214"/>
                    </a:lnTo>
                    <a:lnTo>
                      <a:pt x="74" y="243"/>
                    </a:lnTo>
                    <a:lnTo>
                      <a:pt x="70" y="273"/>
                    </a:lnTo>
                    <a:lnTo>
                      <a:pt x="67" y="301"/>
                    </a:lnTo>
                    <a:lnTo>
                      <a:pt x="66" y="329"/>
                    </a:lnTo>
                    <a:lnTo>
                      <a:pt x="67" y="347"/>
                    </a:lnTo>
                    <a:lnTo>
                      <a:pt x="67" y="366"/>
                    </a:lnTo>
                    <a:lnTo>
                      <a:pt x="70" y="385"/>
                    </a:lnTo>
                    <a:lnTo>
                      <a:pt x="72" y="403"/>
                    </a:lnTo>
                    <a:lnTo>
                      <a:pt x="75" y="422"/>
                    </a:lnTo>
                    <a:lnTo>
                      <a:pt x="79" y="442"/>
                    </a:lnTo>
                    <a:lnTo>
                      <a:pt x="86" y="463"/>
                    </a:lnTo>
                    <a:lnTo>
                      <a:pt x="91" y="486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06" name="Freeform 478"/>
              <p:cNvSpPr>
                <a:spLocks noEditPoints="1"/>
              </p:cNvSpPr>
              <p:nvPr/>
            </p:nvSpPr>
            <p:spPr bwMode="auto">
              <a:xfrm>
                <a:off x="2502" y="2893"/>
                <a:ext cx="74" cy="95"/>
              </a:xfrm>
              <a:custGeom>
                <a:avLst/>
                <a:gdLst>
                  <a:gd name="T0" fmla="*/ 79 w 296"/>
                  <a:gd name="T1" fmla="*/ 0 h 377"/>
                  <a:gd name="T2" fmla="*/ 125 w 296"/>
                  <a:gd name="T3" fmla="*/ 124 h 377"/>
                  <a:gd name="T4" fmla="*/ 145 w 296"/>
                  <a:gd name="T5" fmla="*/ 112 h 377"/>
                  <a:gd name="T6" fmla="*/ 162 w 296"/>
                  <a:gd name="T7" fmla="*/ 103 h 377"/>
                  <a:gd name="T8" fmla="*/ 181 w 296"/>
                  <a:gd name="T9" fmla="*/ 97 h 377"/>
                  <a:gd name="T10" fmla="*/ 201 w 296"/>
                  <a:gd name="T11" fmla="*/ 96 h 377"/>
                  <a:gd name="T12" fmla="*/ 221 w 296"/>
                  <a:gd name="T13" fmla="*/ 99 h 377"/>
                  <a:gd name="T14" fmla="*/ 240 w 296"/>
                  <a:gd name="T15" fmla="*/ 104 h 377"/>
                  <a:gd name="T16" fmla="*/ 256 w 296"/>
                  <a:gd name="T17" fmla="*/ 112 h 377"/>
                  <a:gd name="T18" fmla="*/ 269 w 296"/>
                  <a:gd name="T19" fmla="*/ 125 h 377"/>
                  <a:gd name="T20" fmla="*/ 281 w 296"/>
                  <a:gd name="T21" fmla="*/ 141 h 377"/>
                  <a:gd name="T22" fmla="*/ 289 w 296"/>
                  <a:gd name="T23" fmla="*/ 160 h 377"/>
                  <a:gd name="T24" fmla="*/ 293 w 296"/>
                  <a:gd name="T25" fmla="*/ 182 h 377"/>
                  <a:gd name="T26" fmla="*/ 296 w 296"/>
                  <a:gd name="T27" fmla="*/ 208 h 377"/>
                  <a:gd name="T28" fmla="*/ 292 w 296"/>
                  <a:gd name="T29" fmla="*/ 244 h 377"/>
                  <a:gd name="T30" fmla="*/ 284 w 296"/>
                  <a:gd name="T31" fmla="*/ 278 h 377"/>
                  <a:gd name="T32" fmla="*/ 269 w 296"/>
                  <a:gd name="T33" fmla="*/ 310 h 377"/>
                  <a:gd name="T34" fmla="*/ 250 w 296"/>
                  <a:gd name="T35" fmla="*/ 336 h 377"/>
                  <a:gd name="T36" fmla="*/ 230 w 296"/>
                  <a:gd name="T37" fmla="*/ 354 h 377"/>
                  <a:gd name="T38" fmla="*/ 208 w 296"/>
                  <a:gd name="T39" fmla="*/ 368 h 377"/>
                  <a:gd name="T40" fmla="*/ 185 w 296"/>
                  <a:gd name="T41" fmla="*/ 376 h 377"/>
                  <a:gd name="T42" fmla="*/ 161 w 296"/>
                  <a:gd name="T43" fmla="*/ 377 h 377"/>
                  <a:gd name="T44" fmla="*/ 134 w 296"/>
                  <a:gd name="T45" fmla="*/ 374 h 377"/>
                  <a:gd name="T46" fmla="*/ 111 w 296"/>
                  <a:gd name="T47" fmla="*/ 365 h 377"/>
                  <a:gd name="T48" fmla="*/ 92 w 296"/>
                  <a:gd name="T49" fmla="*/ 349 h 377"/>
                  <a:gd name="T50" fmla="*/ 76 w 296"/>
                  <a:gd name="T51" fmla="*/ 326 h 377"/>
                  <a:gd name="T52" fmla="*/ 0 w 296"/>
                  <a:gd name="T53" fmla="*/ 372 h 377"/>
                  <a:gd name="T54" fmla="*/ 100 w 296"/>
                  <a:gd name="T55" fmla="*/ 274 h 377"/>
                  <a:gd name="T56" fmla="*/ 108 w 296"/>
                  <a:gd name="T57" fmla="*/ 297 h 377"/>
                  <a:gd name="T58" fmla="*/ 122 w 296"/>
                  <a:gd name="T59" fmla="*/ 313 h 377"/>
                  <a:gd name="T60" fmla="*/ 140 w 296"/>
                  <a:gd name="T61" fmla="*/ 321 h 377"/>
                  <a:gd name="T62" fmla="*/ 160 w 296"/>
                  <a:gd name="T63" fmla="*/ 322 h 377"/>
                  <a:gd name="T64" fmla="*/ 177 w 296"/>
                  <a:gd name="T65" fmla="*/ 316 h 377"/>
                  <a:gd name="T66" fmla="*/ 193 w 296"/>
                  <a:gd name="T67" fmla="*/ 302 h 377"/>
                  <a:gd name="T68" fmla="*/ 208 w 296"/>
                  <a:gd name="T69" fmla="*/ 281 h 377"/>
                  <a:gd name="T70" fmla="*/ 218 w 296"/>
                  <a:gd name="T71" fmla="*/ 253 h 377"/>
                  <a:gd name="T72" fmla="*/ 224 w 296"/>
                  <a:gd name="T73" fmla="*/ 224 h 377"/>
                  <a:gd name="T74" fmla="*/ 224 w 296"/>
                  <a:gd name="T75" fmla="*/ 196 h 377"/>
                  <a:gd name="T76" fmla="*/ 216 w 296"/>
                  <a:gd name="T77" fmla="*/ 173 h 377"/>
                  <a:gd name="T78" fmla="*/ 201 w 296"/>
                  <a:gd name="T79" fmla="*/ 157 h 377"/>
                  <a:gd name="T80" fmla="*/ 184 w 296"/>
                  <a:gd name="T81" fmla="*/ 149 h 377"/>
                  <a:gd name="T82" fmla="*/ 166 w 296"/>
                  <a:gd name="T83" fmla="*/ 149 h 377"/>
                  <a:gd name="T84" fmla="*/ 153 w 296"/>
                  <a:gd name="T85" fmla="*/ 152 h 377"/>
                  <a:gd name="T86" fmla="*/ 142 w 296"/>
                  <a:gd name="T87" fmla="*/ 158 h 377"/>
                  <a:gd name="T88" fmla="*/ 130 w 296"/>
                  <a:gd name="T89" fmla="*/ 168 h 377"/>
                  <a:gd name="T90" fmla="*/ 120 w 296"/>
                  <a:gd name="T91" fmla="*/ 182 h 377"/>
                  <a:gd name="T92" fmla="*/ 109 w 296"/>
                  <a:gd name="T93" fmla="*/ 202 h 377"/>
                  <a:gd name="T94" fmla="*/ 103 w 296"/>
                  <a:gd name="T95" fmla="*/ 224 h 377"/>
                  <a:gd name="T96" fmla="*/ 99 w 296"/>
                  <a:gd name="T97" fmla="*/ 249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96" h="377">
                    <a:moveTo>
                      <a:pt x="0" y="372"/>
                    </a:moveTo>
                    <a:lnTo>
                      <a:pt x="79" y="0"/>
                    </a:lnTo>
                    <a:lnTo>
                      <a:pt x="152" y="0"/>
                    </a:lnTo>
                    <a:lnTo>
                      <a:pt x="125" y="124"/>
                    </a:lnTo>
                    <a:lnTo>
                      <a:pt x="134" y="117"/>
                    </a:lnTo>
                    <a:lnTo>
                      <a:pt x="145" y="112"/>
                    </a:lnTo>
                    <a:lnTo>
                      <a:pt x="154" y="107"/>
                    </a:lnTo>
                    <a:lnTo>
                      <a:pt x="162" y="103"/>
                    </a:lnTo>
                    <a:lnTo>
                      <a:pt x="172" y="100"/>
                    </a:lnTo>
                    <a:lnTo>
                      <a:pt x="181" y="97"/>
                    </a:lnTo>
                    <a:lnTo>
                      <a:pt x="190" y="97"/>
                    </a:lnTo>
                    <a:lnTo>
                      <a:pt x="201" y="96"/>
                    </a:lnTo>
                    <a:lnTo>
                      <a:pt x="212" y="97"/>
                    </a:lnTo>
                    <a:lnTo>
                      <a:pt x="221" y="99"/>
                    </a:lnTo>
                    <a:lnTo>
                      <a:pt x="230" y="100"/>
                    </a:lnTo>
                    <a:lnTo>
                      <a:pt x="240" y="104"/>
                    </a:lnTo>
                    <a:lnTo>
                      <a:pt x="248" y="108"/>
                    </a:lnTo>
                    <a:lnTo>
                      <a:pt x="256" y="112"/>
                    </a:lnTo>
                    <a:lnTo>
                      <a:pt x="262" y="118"/>
                    </a:lnTo>
                    <a:lnTo>
                      <a:pt x="269" y="125"/>
                    </a:lnTo>
                    <a:lnTo>
                      <a:pt x="276" y="132"/>
                    </a:lnTo>
                    <a:lnTo>
                      <a:pt x="281" y="141"/>
                    </a:lnTo>
                    <a:lnTo>
                      <a:pt x="285" y="149"/>
                    </a:lnTo>
                    <a:lnTo>
                      <a:pt x="289" y="160"/>
                    </a:lnTo>
                    <a:lnTo>
                      <a:pt x="292" y="170"/>
                    </a:lnTo>
                    <a:lnTo>
                      <a:pt x="293" y="182"/>
                    </a:lnTo>
                    <a:lnTo>
                      <a:pt x="294" y="194"/>
                    </a:lnTo>
                    <a:lnTo>
                      <a:pt x="296" y="208"/>
                    </a:lnTo>
                    <a:lnTo>
                      <a:pt x="294" y="226"/>
                    </a:lnTo>
                    <a:lnTo>
                      <a:pt x="292" y="244"/>
                    </a:lnTo>
                    <a:lnTo>
                      <a:pt x="289" y="261"/>
                    </a:lnTo>
                    <a:lnTo>
                      <a:pt x="284" y="278"/>
                    </a:lnTo>
                    <a:lnTo>
                      <a:pt x="277" y="296"/>
                    </a:lnTo>
                    <a:lnTo>
                      <a:pt x="269" y="310"/>
                    </a:lnTo>
                    <a:lnTo>
                      <a:pt x="260" y="324"/>
                    </a:lnTo>
                    <a:lnTo>
                      <a:pt x="250" y="336"/>
                    </a:lnTo>
                    <a:lnTo>
                      <a:pt x="241" y="345"/>
                    </a:lnTo>
                    <a:lnTo>
                      <a:pt x="230" y="354"/>
                    </a:lnTo>
                    <a:lnTo>
                      <a:pt x="220" y="361"/>
                    </a:lnTo>
                    <a:lnTo>
                      <a:pt x="208" y="368"/>
                    </a:lnTo>
                    <a:lnTo>
                      <a:pt x="197" y="372"/>
                    </a:lnTo>
                    <a:lnTo>
                      <a:pt x="185" y="376"/>
                    </a:lnTo>
                    <a:lnTo>
                      <a:pt x="173" y="377"/>
                    </a:lnTo>
                    <a:lnTo>
                      <a:pt x="161" y="377"/>
                    </a:lnTo>
                    <a:lnTo>
                      <a:pt x="148" y="377"/>
                    </a:lnTo>
                    <a:lnTo>
                      <a:pt x="134" y="374"/>
                    </a:lnTo>
                    <a:lnTo>
                      <a:pt x="122" y="370"/>
                    </a:lnTo>
                    <a:lnTo>
                      <a:pt x="111" y="365"/>
                    </a:lnTo>
                    <a:lnTo>
                      <a:pt x="101" y="358"/>
                    </a:lnTo>
                    <a:lnTo>
                      <a:pt x="92" y="349"/>
                    </a:lnTo>
                    <a:lnTo>
                      <a:pt x="84" y="338"/>
                    </a:lnTo>
                    <a:lnTo>
                      <a:pt x="76" y="326"/>
                    </a:lnTo>
                    <a:lnTo>
                      <a:pt x="67" y="372"/>
                    </a:lnTo>
                    <a:lnTo>
                      <a:pt x="0" y="372"/>
                    </a:lnTo>
                    <a:close/>
                    <a:moveTo>
                      <a:pt x="99" y="261"/>
                    </a:moveTo>
                    <a:lnTo>
                      <a:pt x="100" y="274"/>
                    </a:lnTo>
                    <a:lnTo>
                      <a:pt x="103" y="286"/>
                    </a:lnTo>
                    <a:lnTo>
                      <a:pt x="108" y="297"/>
                    </a:lnTo>
                    <a:lnTo>
                      <a:pt x="114" y="306"/>
                    </a:lnTo>
                    <a:lnTo>
                      <a:pt x="122" y="313"/>
                    </a:lnTo>
                    <a:lnTo>
                      <a:pt x="130" y="318"/>
                    </a:lnTo>
                    <a:lnTo>
                      <a:pt x="140" y="321"/>
                    </a:lnTo>
                    <a:lnTo>
                      <a:pt x="150" y="322"/>
                    </a:lnTo>
                    <a:lnTo>
                      <a:pt x="160" y="322"/>
                    </a:lnTo>
                    <a:lnTo>
                      <a:pt x="168" y="320"/>
                    </a:lnTo>
                    <a:lnTo>
                      <a:pt x="177" y="316"/>
                    </a:lnTo>
                    <a:lnTo>
                      <a:pt x="185" y="309"/>
                    </a:lnTo>
                    <a:lnTo>
                      <a:pt x="193" y="302"/>
                    </a:lnTo>
                    <a:lnTo>
                      <a:pt x="201" y="293"/>
                    </a:lnTo>
                    <a:lnTo>
                      <a:pt x="208" y="281"/>
                    </a:lnTo>
                    <a:lnTo>
                      <a:pt x="213" y="268"/>
                    </a:lnTo>
                    <a:lnTo>
                      <a:pt x="218" y="253"/>
                    </a:lnTo>
                    <a:lnTo>
                      <a:pt x="221" y="238"/>
                    </a:lnTo>
                    <a:lnTo>
                      <a:pt x="224" y="224"/>
                    </a:lnTo>
                    <a:lnTo>
                      <a:pt x="224" y="209"/>
                    </a:lnTo>
                    <a:lnTo>
                      <a:pt x="224" y="196"/>
                    </a:lnTo>
                    <a:lnTo>
                      <a:pt x="221" y="184"/>
                    </a:lnTo>
                    <a:lnTo>
                      <a:pt x="216" y="173"/>
                    </a:lnTo>
                    <a:lnTo>
                      <a:pt x="209" y="164"/>
                    </a:lnTo>
                    <a:lnTo>
                      <a:pt x="201" y="157"/>
                    </a:lnTo>
                    <a:lnTo>
                      <a:pt x="193" y="152"/>
                    </a:lnTo>
                    <a:lnTo>
                      <a:pt x="184" y="149"/>
                    </a:lnTo>
                    <a:lnTo>
                      <a:pt x="173" y="148"/>
                    </a:lnTo>
                    <a:lnTo>
                      <a:pt x="166" y="149"/>
                    </a:lnTo>
                    <a:lnTo>
                      <a:pt x="160" y="149"/>
                    </a:lnTo>
                    <a:lnTo>
                      <a:pt x="153" y="152"/>
                    </a:lnTo>
                    <a:lnTo>
                      <a:pt x="148" y="154"/>
                    </a:lnTo>
                    <a:lnTo>
                      <a:pt x="142" y="158"/>
                    </a:lnTo>
                    <a:lnTo>
                      <a:pt x="136" y="162"/>
                    </a:lnTo>
                    <a:lnTo>
                      <a:pt x="130" y="168"/>
                    </a:lnTo>
                    <a:lnTo>
                      <a:pt x="126" y="173"/>
                    </a:lnTo>
                    <a:lnTo>
                      <a:pt x="120" y="182"/>
                    </a:lnTo>
                    <a:lnTo>
                      <a:pt x="114" y="192"/>
                    </a:lnTo>
                    <a:lnTo>
                      <a:pt x="109" y="202"/>
                    </a:lnTo>
                    <a:lnTo>
                      <a:pt x="105" y="213"/>
                    </a:lnTo>
                    <a:lnTo>
                      <a:pt x="103" y="224"/>
                    </a:lnTo>
                    <a:lnTo>
                      <a:pt x="100" y="236"/>
                    </a:lnTo>
                    <a:lnTo>
                      <a:pt x="99" y="249"/>
                    </a:lnTo>
                    <a:lnTo>
                      <a:pt x="99" y="261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07" name="Freeform 479"/>
              <p:cNvSpPr>
                <a:spLocks noEditPoints="1"/>
              </p:cNvSpPr>
              <p:nvPr/>
            </p:nvSpPr>
            <p:spPr bwMode="auto">
              <a:xfrm>
                <a:off x="2583" y="2917"/>
                <a:ext cx="63" cy="71"/>
              </a:xfrm>
              <a:custGeom>
                <a:avLst/>
                <a:gdLst>
                  <a:gd name="T0" fmla="*/ 32 w 254"/>
                  <a:gd name="T1" fmla="*/ 68 h 281"/>
                  <a:gd name="T2" fmla="*/ 46 w 254"/>
                  <a:gd name="T3" fmla="*/ 45 h 281"/>
                  <a:gd name="T4" fmla="*/ 64 w 254"/>
                  <a:gd name="T5" fmla="*/ 25 h 281"/>
                  <a:gd name="T6" fmla="*/ 88 w 254"/>
                  <a:gd name="T7" fmla="*/ 12 h 281"/>
                  <a:gd name="T8" fmla="*/ 117 w 254"/>
                  <a:gd name="T9" fmla="*/ 3 h 281"/>
                  <a:gd name="T10" fmla="*/ 153 w 254"/>
                  <a:gd name="T11" fmla="*/ 0 h 281"/>
                  <a:gd name="T12" fmla="*/ 187 w 254"/>
                  <a:gd name="T13" fmla="*/ 3 h 281"/>
                  <a:gd name="T14" fmla="*/ 215 w 254"/>
                  <a:gd name="T15" fmla="*/ 12 h 281"/>
                  <a:gd name="T16" fmla="*/ 235 w 254"/>
                  <a:gd name="T17" fmla="*/ 26 h 281"/>
                  <a:gd name="T18" fmla="*/ 249 w 254"/>
                  <a:gd name="T19" fmla="*/ 44 h 281"/>
                  <a:gd name="T20" fmla="*/ 254 w 254"/>
                  <a:gd name="T21" fmla="*/ 65 h 281"/>
                  <a:gd name="T22" fmla="*/ 253 w 254"/>
                  <a:gd name="T23" fmla="*/ 98 h 281"/>
                  <a:gd name="T24" fmla="*/ 243 w 254"/>
                  <a:gd name="T25" fmla="*/ 144 h 281"/>
                  <a:gd name="T26" fmla="*/ 229 w 254"/>
                  <a:gd name="T27" fmla="*/ 210 h 281"/>
                  <a:gd name="T28" fmla="*/ 227 w 254"/>
                  <a:gd name="T29" fmla="*/ 246 h 281"/>
                  <a:gd name="T30" fmla="*/ 233 w 254"/>
                  <a:gd name="T31" fmla="*/ 276 h 281"/>
                  <a:gd name="T32" fmla="*/ 155 w 254"/>
                  <a:gd name="T33" fmla="*/ 245 h 281"/>
                  <a:gd name="T34" fmla="*/ 129 w 254"/>
                  <a:gd name="T35" fmla="*/ 266 h 281"/>
                  <a:gd name="T36" fmla="*/ 98 w 254"/>
                  <a:gd name="T37" fmla="*/ 280 h 281"/>
                  <a:gd name="T38" fmla="*/ 69 w 254"/>
                  <a:gd name="T39" fmla="*/ 281 h 281"/>
                  <a:gd name="T40" fmla="*/ 46 w 254"/>
                  <a:gd name="T41" fmla="*/ 276 h 281"/>
                  <a:gd name="T42" fmla="*/ 28 w 254"/>
                  <a:gd name="T43" fmla="*/ 265 h 281"/>
                  <a:gd name="T44" fmla="*/ 12 w 254"/>
                  <a:gd name="T45" fmla="*/ 248 h 281"/>
                  <a:gd name="T46" fmla="*/ 2 w 254"/>
                  <a:gd name="T47" fmla="*/ 228 h 281"/>
                  <a:gd name="T48" fmla="*/ 0 w 254"/>
                  <a:gd name="T49" fmla="*/ 204 h 281"/>
                  <a:gd name="T50" fmla="*/ 2 w 254"/>
                  <a:gd name="T51" fmla="*/ 177 h 281"/>
                  <a:gd name="T52" fmla="*/ 13 w 254"/>
                  <a:gd name="T53" fmla="*/ 154 h 281"/>
                  <a:gd name="T54" fmla="*/ 30 w 254"/>
                  <a:gd name="T55" fmla="*/ 137 h 281"/>
                  <a:gd name="T56" fmla="*/ 57 w 254"/>
                  <a:gd name="T57" fmla="*/ 124 h 281"/>
                  <a:gd name="T58" fmla="*/ 94 w 254"/>
                  <a:gd name="T59" fmla="*/ 116 h 281"/>
                  <a:gd name="T60" fmla="*/ 153 w 254"/>
                  <a:gd name="T61" fmla="*/ 109 h 281"/>
                  <a:gd name="T62" fmla="*/ 183 w 254"/>
                  <a:gd name="T63" fmla="*/ 90 h 281"/>
                  <a:gd name="T64" fmla="*/ 182 w 254"/>
                  <a:gd name="T65" fmla="*/ 69 h 281"/>
                  <a:gd name="T66" fmla="*/ 169 w 254"/>
                  <a:gd name="T67" fmla="*/ 57 h 281"/>
                  <a:gd name="T68" fmla="*/ 146 w 254"/>
                  <a:gd name="T69" fmla="*/ 52 h 281"/>
                  <a:gd name="T70" fmla="*/ 122 w 254"/>
                  <a:gd name="T71" fmla="*/ 57 h 281"/>
                  <a:gd name="T72" fmla="*/ 106 w 254"/>
                  <a:gd name="T73" fmla="*/ 69 h 281"/>
                  <a:gd name="T74" fmla="*/ 170 w 254"/>
                  <a:gd name="T75" fmla="*/ 150 h 281"/>
                  <a:gd name="T76" fmla="*/ 127 w 254"/>
                  <a:gd name="T77" fmla="*/ 157 h 281"/>
                  <a:gd name="T78" fmla="*/ 81 w 254"/>
                  <a:gd name="T79" fmla="*/ 173 h 281"/>
                  <a:gd name="T80" fmla="*/ 69 w 254"/>
                  <a:gd name="T81" fmla="*/ 190 h 281"/>
                  <a:gd name="T82" fmla="*/ 70 w 254"/>
                  <a:gd name="T83" fmla="*/ 209 h 281"/>
                  <a:gd name="T84" fmla="*/ 82 w 254"/>
                  <a:gd name="T85" fmla="*/ 222 h 281"/>
                  <a:gd name="T86" fmla="*/ 102 w 254"/>
                  <a:gd name="T87" fmla="*/ 228 h 281"/>
                  <a:gd name="T88" fmla="*/ 126 w 254"/>
                  <a:gd name="T89" fmla="*/ 222 h 281"/>
                  <a:gd name="T90" fmla="*/ 146 w 254"/>
                  <a:gd name="T91" fmla="*/ 210 h 281"/>
                  <a:gd name="T92" fmla="*/ 158 w 254"/>
                  <a:gd name="T93" fmla="*/ 192 h 281"/>
                  <a:gd name="T94" fmla="*/ 167 w 254"/>
                  <a:gd name="T95" fmla="*/ 160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54" h="281">
                    <a:moveTo>
                      <a:pt x="101" y="82"/>
                    </a:moveTo>
                    <a:lnTo>
                      <a:pt x="29" y="77"/>
                    </a:lnTo>
                    <a:lnTo>
                      <a:pt x="32" y="68"/>
                    </a:lnTo>
                    <a:lnTo>
                      <a:pt x="36" y="60"/>
                    </a:lnTo>
                    <a:lnTo>
                      <a:pt x="41" y="52"/>
                    </a:lnTo>
                    <a:lnTo>
                      <a:pt x="46" y="45"/>
                    </a:lnTo>
                    <a:lnTo>
                      <a:pt x="52" y="38"/>
                    </a:lnTo>
                    <a:lnTo>
                      <a:pt x="57" y="32"/>
                    </a:lnTo>
                    <a:lnTo>
                      <a:pt x="64" y="25"/>
                    </a:lnTo>
                    <a:lnTo>
                      <a:pt x="72" y="20"/>
                    </a:lnTo>
                    <a:lnTo>
                      <a:pt x="80" y="16"/>
                    </a:lnTo>
                    <a:lnTo>
                      <a:pt x="88" y="12"/>
                    </a:lnTo>
                    <a:lnTo>
                      <a:pt x="97" y="8"/>
                    </a:lnTo>
                    <a:lnTo>
                      <a:pt x="108" y="5"/>
                    </a:lnTo>
                    <a:lnTo>
                      <a:pt x="117" y="3"/>
                    </a:lnTo>
                    <a:lnTo>
                      <a:pt x="129" y="1"/>
                    </a:lnTo>
                    <a:lnTo>
                      <a:pt x="139" y="0"/>
                    </a:lnTo>
                    <a:lnTo>
                      <a:pt x="153" y="0"/>
                    </a:lnTo>
                    <a:lnTo>
                      <a:pt x="165" y="1"/>
                    </a:lnTo>
                    <a:lnTo>
                      <a:pt x="177" y="1"/>
                    </a:lnTo>
                    <a:lnTo>
                      <a:pt x="187" y="3"/>
                    </a:lnTo>
                    <a:lnTo>
                      <a:pt x="198" y="5"/>
                    </a:lnTo>
                    <a:lnTo>
                      <a:pt x="207" y="8"/>
                    </a:lnTo>
                    <a:lnTo>
                      <a:pt x="215" y="12"/>
                    </a:lnTo>
                    <a:lnTo>
                      <a:pt x="223" y="16"/>
                    </a:lnTo>
                    <a:lnTo>
                      <a:pt x="230" y="21"/>
                    </a:lnTo>
                    <a:lnTo>
                      <a:pt x="235" y="26"/>
                    </a:lnTo>
                    <a:lnTo>
                      <a:pt x="241" y="32"/>
                    </a:lnTo>
                    <a:lnTo>
                      <a:pt x="245" y="38"/>
                    </a:lnTo>
                    <a:lnTo>
                      <a:pt x="249" y="44"/>
                    </a:lnTo>
                    <a:lnTo>
                      <a:pt x="251" y="50"/>
                    </a:lnTo>
                    <a:lnTo>
                      <a:pt x="253" y="57"/>
                    </a:lnTo>
                    <a:lnTo>
                      <a:pt x="254" y="65"/>
                    </a:lnTo>
                    <a:lnTo>
                      <a:pt x="254" y="72"/>
                    </a:lnTo>
                    <a:lnTo>
                      <a:pt x="254" y="85"/>
                    </a:lnTo>
                    <a:lnTo>
                      <a:pt x="253" y="98"/>
                    </a:lnTo>
                    <a:lnTo>
                      <a:pt x="250" y="108"/>
                    </a:lnTo>
                    <a:lnTo>
                      <a:pt x="247" y="122"/>
                    </a:lnTo>
                    <a:lnTo>
                      <a:pt x="243" y="144"/>
                    </a:lnTo>
                    <a:lnTo>
                      <a:pt x="237" y="170"/>
                    </a:lnTo>
                    <a:lnTo>
                      <a:pt x="233" y="192"/>
                    </a:lnTo>
                    <a:lnTo>
                      <a:pt x="229" y="210"/>
                    </a:lnTo>
                    <a:lnTo>
                      <a:pt x="227" y="225"/>
                    </a:lnTo>
                    <a:lnTo>
                      <a:pt x="226" y="237"/>
                    </a:lnTo>
                    <a:lnTo>
                      <a:pt x="227" y="246"/>
                    </a:lnTo>
                    <a:lnTo>
                      <a:pt x="227" y="256"/>
                    </a:lnTo>
                    <a:lnTo>
                      <a:pt x="230" y="265"/>
                    </a:lnTo>
                    <a:lnTo>
                      <a:pt x="233" y="276"/>
                    </a:lnTo>
                    <a:lnTo>
                      <a:pt x="161" y="276"/>
                    </a:lnTo>
                    <a:lnTo>
                      <a:pt x="158" y="261"/>
                    </a:lnTo>
                    <a:lnTo>
                      <a:pt x="155" y="245"/>
                    </a:lnTo>
                    <a:lnTo>
                      <a:pt x="147" y="253"/>
                    </a:lnTo>
                    <a:lnTo>
                      <a:pt x="138" y="261"/>
                    </a:lnTo>
                    <a:lnTo>
                      <a:pt x="129" y="266"/>
                    </a:lnTo>
                    <a:lnTo>
                      <a:pt x="120" y="272"/>
                    </a:lnTo>
                    <a:lnTo>
                      <a:pt x="109" y="276"/>
                    </a:lnTo>
                    <a:lnTo>
                      <a:pt x="98" y="280"/>
                    </a:lnTo>
                    <a:lnTo>
                      <a:pt x="88" y="281"/>
                    </a:lnTo>
                    <a:lnTo>
                      <a:pt x="77" y="281"/>
                    </a:lnTo>
                    <a:lnTo>
                      <a:pt x="69" y="281"/>
                    </a:lnTo>
                    <a:lnTo>
                      <a:pt x="61" y="280"/>
                    </a:lnTo>
                    <a:lnTo>
                      <a:pt x="53" y="278"/>
                    </a:lnTo>
                    <a:lnTo>
                      <a:pt x="46" y="276"/>
                    </a:lnTo>
                    <a:lnTo>
                      <a:pt x="40" y="273"/>
                    </a:lnTo>
                    <a:lnTo>
                      <a:pt x="33" y="269"/>
                    </a:lnTo>
                    <a:lnTo>
                      <a:pt x="28" y="265"/>
                    </a:lnTo>
                    <a:lnTo>
                      <a:pt x="21" y="260"/>
                    </a:lnTo>
                    <a:lnTo>
                      <a:pt x="17" y="254"/>
                    </a:lnTo>
                    <a:lnTo>
                      <a:pt x="12" y="248"/>
                    </a:lnTo>
                    <a:lnTo>
                      <a:pt x="8" y="241"/>
                    </a:lnTo>
                    <a:lnTo>
                      <a:pt x="5" y="234"/>
                    </a:lnTo>
                    <a:lnTo>
                      <a:pt x="2" y="228"/>
                    </a:lnTo>
                    <a:lnTo>
                      <a:pt x="1" y="220"/>
                    </a:lnTo>
                    <a:lnTo>
                      <a:pt x="0" y="212"/>
                    </a:lnTo>
                    <a:lnTo>
                      <a:pt x="0" y="204"/>
                    </a:lnTo>
                    <a:lnTo>
                      <a:pt x="0" y="194"/>
                    </a:lnTo>
                    <a:lnTo>
                      <a:pt x="1" y="185"/>
                    </a:lnTo>
                    <a:lnTo>
                      <a:pt x="2" y="177"/>
                    </a:lnTo>
                    <a:lnTo>
                      <a:pt x="5" y="169"/>
                    </a:lnTo>
                    <a:lnTo>
                      <a:pt x="9" y="161"/>
                    </a:lnTo>
                    <a:lnTo>
                      <a:pt x="13" y="154"/>
                    </a:lnTo>
                    <a:lnTo>
                      <a:pt x="18" y="148"/>
                    </a:lnTo>
                    <a:lnTo>
                      <a:pt x="24" y="142"/>
                    </a:lnTo>
                    <a:lnTo>
                      <a:pt x="30" y="137"/>
                    </a:lnTo>
                    <a:lnTo>
                      <a:pt x="38" y="132"/>
                    </a:lnTo>
                    <a:lnTo>
                      <a:pt x="48" y="128"/>
                    </a:lnTo>
                    <a:lnTo>
                      <a:pt x="57" y="124"/>
                    </a:lnTo>
                    <a:lnTo>
                      <a:pt x="69" y="120"/>
                    </a:lnTo>
                    <a:lnTo>
                      <a:pt x="81" y="117"/>
                    </a:lnTo>
                    <a:lnTo>
                      <a:pt x="94" y="116"/>
                    </a:lnTo>
                    <a:lnTo>
                      <a:pt x="110" y="114"/>
                    </a:lnTo>
                    <a:lnTo>
                      <a:pt x="134" y="112"/>
                    </a:lnTo>
                    <a:lnTo>
                      <a:pt x="153" y="109"/>
                    </a:lnTo>
                    <a:lnTo>
                      <a:pt x="169" y="106"/>
                    </a:lnTo>
                    <a:lnTo>
                      <a:pt x="179" y="104"/>
                    </a:lnTo>
                    <a:lnTo>
                      <a:pt x="183" y="90"/>
                    </a:lnTo>
                    <a:lnTo>
                      <a:pt x="185" y="80"/>
                    </a:lnTo>
                    <a:lnTo>
                      <a:pt x="183" y="74"/>
                    </a:lnTo>
                    <a:lnTo>
                      <a:pt x="182" y="69"/>
                    </a:lnTo>
                    <a:lnTo>
                      <a:pt x="178" y="64"/>
                    </a:lnTo>
                    <a:lnTo>
                      <a:pt x="174" y="60"/>
                    </a:lnTo>
                    <a:lnTo>
                      <a:pt x="169" y="57"/>
                    </a:lnTo>
                    <a:lnTo>
                      <a:pt x="163" y="54"/>
                    </a:lnTo>
                    <a:lnTo>
                      <a:pt x="155" y="53"/>
                    </a:lnTo>
                    <a:lnTo>
                      <a:pt x="146" y="52"/>
                    </a:lnTo>
                    <a:lnTo>
                      <a:pt x="137" y="53"/>
                    </a:lnTo>
                    <a:lnTo>
                      <a:pt x="129" y="54"/>
                    </a:lnTo>
                    <a:lnTo>
                      <a:pt x="122" y="57"/>
                    </a:lnTo>
                    <a:lnTo>
                      <a:pt x="116" y="60"/>
                    </a:lnTo>
                    <a:lnTo>
                      <a:pt x="110" y="65"/>
                    </a:lnTo>
                    <a:lnTo>
                      <a:pt x="106" y="69"/>
                    </a:lnTo>
                    <a:lnTo>
                      <a:pt x="102" y="76"/>
                    </a:lnTo>
                    <a:lnTo>
                      <a:pt x="101" y="82"/>
                    </a:lnTo>
                    <a:close/>
                    <a:moveTo>
                      <a:pt x="170" y="150"/>
                    </a:moveTo>
                    <a:lnTo>
                      <a:pt x="162" y="152"/>
                    </a:lnTo>
                    <a:lnTo>
                      <a:pt x="153" y="153"/>
                    </a:lnTo>
                    <a:lnTo>
                      <a:pt x="127" y="157"/>
                    </a:lnTo>
                    <a:lnTo>
                      <a:pt x="106" y="161"/>
                    </a:lnTo>
                    <a:lnTo>
                      <a:pt x="92" y="166"/>
                    </a:lnTo>
                    <a:lnTo>
                      <a:pt x="81" y="173"/>
                    </a:lnTo>
                    <a:lnTo>
                      <a:pt x="76" y="177"/>
                    </a:lnTo>
                    <a:lnTo>
                      <a:pt x="72" y="184"/>
                    </a:lnTo>
                    <a:lnTo>
                      <a:pt x="69" y="190"/>
                    </a:lnTo>
                    <a:lnTo>
                      <a:pt x="69" y="197"/>
                    </a:lnTo>
                    <a:lnTo>
                      <a:pt x="69" y="204"/>
                    </a:lnTo>
                    <a:lnTo>
                      <a:pt x="70" y="209"/>
                    </a:lnTo>
                    <a:lnTo>
                      <a:pt x="73" y="214"/>
                    </a:lnTo>
                    <a:lnTo>
                      <a:pt x="77" y="218"/>
                    </a:lnTo>
                    <a:lnTo>
                      <a:pt x="82" y="222"/>
                    </a:lnTo>
                    <a:lnTo>
                      <a:pt x="88" y="225"/>
                    </a:lnTo>
                    <a:lnTo>
                      <a:pt x="94" y="226"/>
                    </a:lnTo>
                    <a:lnTo>
                      <a:pt x="102" y="228"/>
                    </a:lnTo>
                    <a:lnTo>
                      <a:pt x="110" y="226"/>
                    </a:lnTo>
                    <a:lnTo>
                      <a:pt x="118" y="225"/>
                    </a:lnTo>
                    <a:lnTo>
                      <a:pt x="126" y="222"/>
                    </a:lnTo>
                    <a:lnTo>
                      <a:pt x="133" y="220"/>
                    </a:lnTo>
                    <a:lnTo>
                      <a:pt x="139" y="214"/>
                    </a:lnTo>
                    <a:lnTo>
                      <a:pt x="146" y="210"/>
                    </a:lnTo>
                    <a:lnTo>
                      <a:pt x="151" y="205"/>
                    </a:lnTo>
                    <a:lnTo>
                      <a:pt x="155" y="198"/>
                    </a:lnTo>
                    <a:lnTo>
                      <a:pt x="158" y="192"/>
                    </a:lnTo>
                    <a:lnTo>
                      <a:pt x="162" y="182"/>
                    </a:lnTo>
                    <a:lnTo>
                      <a:pt x="165" y="172"/>
                    </a:lnTo>
                    <a:lnTo>
                      <a:pt x="167" y="160"/>
                    </a:lnTo>
                    <a:lnTo>
                      <a:pt x="170" y="15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08" name="Freeform 480"/>
              <p:cNvSpPr>
                <a:spLocks/>
              </p:cNvSpPr>
              <p:nvPr/>
            </p:nvSpPr>
            <p:spPr bwMode="auto">
              <a:xfrm>
                <a:off x="2657" y="2917"/>
                <a:ext cx="66" cy="71"/>
              </a:xfrm>
              <a:custGeom>
                <a:avLst/>
                <a:gdLst>
                  <a:gd name="T0" fmla="*/ 244 w 264"/>
                  <a:gd name="T1" fmla="*/ 185 h 281"/>
                  <a:gd name="T2" fmla="*/ 234 w 264"/>
                  <a:gd name="T3" fmla="*/ 208 h 281"/>
                  <a:gd name="T4" fmla="*/ 222 w 264"/>
                  <a:gd name="T5" fmla="*/ 226 h 281"/>
                  <a:gd name="T6" fmla="*/ 208 w 264"/>
                  <a:gd name="T7" fmla="*/ 244 h 281"/>
                  <a:gd name="T8" fmla="*/ 192 w 264"/>
                  <a:gd name="T9" fmla="*/ 257 h 281"/>
                  <a:gd name="T10" fmla="*/ 174 w 264"/>
                  <a:gd name="T11" fmla="*/ 268 h 281"/>
                  <a:gd name="T12" fmla="*/ 155 w 264"/>
                  <a:gd name="T13" fmla="*/ 276 h 281"/>
                  <a:gd name="T14" fmla="*/ 135 w 264"/>
                  <a:gd name="T15" fmla="*/ 280 h 281"/>
                  <a:gd name="T16" fmla="*/ 112 w 264"/>
                  <a:gd name="T17" fmla="*/ 281 h 281"/>
                  <a:gd name="T18" fmla="*/ 88 w 264"/>
                  <a:gd name="T19" fmla="*/ 280 h 281"/>
                  <a:gd name="T20" fmla="*/ 65 w 264"/>
                  <a:gd name="T21" fmla="*/ 274 h 281"/>
                  <a:gd name="T22" fmla="*/ 47 w 264"/>
                  <a:gd name="T23" fmla="*/ 265 h 281"/>
                  <a:gd name="T24" fmla="*/ 31 w 264"/>
                  <a:gd name="T25" fmla="*/ 252 h 281"/>
                  <a:gd name="T26" fmla="*/ 17 w 264"/>
                  <a:gd name="T27" fmla="*/ 234 h 281"/>
                  <a:gd name="T28" fmla="*/ 8 w 264"/>
                  <a:gd name="T29" fmla="*/ 214 h 281"/>
                  <a:gd name="T30" fmla="*/ 1 w 264"/>
                  <a:gd name="T31" fmla="*/ 192 h 281"/>
                  <a:gd name="T32" fmla="*/ 0 w 264"/>
                  <a:gd name="T33" fmla="*/ 166 h 281"/>
                  <a:gd name="T34" fmla="*/ 4 w 264"/>
                  <a:gd name="T35" fmla="*/ 124 h 281"/>
                  <a:gd name="T36" fmla="*/ 19 w 264"/>
                  <a:gd name="T37" fmla="*/ 84 h 281"/>
                  <a:gd name="T38" fmla="*/ 28 w 264"/>
                  <a:gd name="T39" fmla="*/ 65 h 281"/>
                  <a:gd name="T40" fmla="*/ 41 w 264"/>
                  <a:gd name="T41" fmla="*/ 49 h 281"/>
                  <a:gd name="T42" fmla="*/ 56 w 264"/>
                  <a:gd name="T43" fmla="*/ 34 h 281"/>
                  <a:gd name="T44" fmla="*/ 73 w 264"/>
                  <a:gd name="T45" fmla="*/ 22 h 281"/>
                  <a:gd name="T46" fmla="*/ 92 w 264"/>
                  <a:gd name="T47" fmla="*/ 13 h 281"/>
                  <a:gd name="T48" fmla="*/ 112 w 264"/>
                  <a:gd name="T49" fmla="*/ 5 h 281"/>
                  <a:gd name="T50" fmla="*/ 133 w 264"/>
                  <a:gd name="T51" fmla="*/ 1 h 281"/>
                  <a:gd name="T52" fmla="*/ 155 w 264"/>
                  <a:gd name="T53" fmla="*/ 0 h 281"/>
                  <a:gd name="T54" fmla="*/ 177 w 264"/>
                  <a:gd name="T55" fmla="*/ 1 h 281"/>
                  <a:gd name="T56" fmla="*/ 197 w 264"/>
                  <a:gd name="T57" fmla="*/ 7 h 281"/>
                  <a:gd name="T58" fmla="*/ 216 w 264"/>
                  <a:gd name="T59" fmla="*/ 14 h 281"/>
                  <a:gd name="T60" fmla="*/ 230 w 264"/>
                  <a:gd name="T61" fmla="*/ 25 h 281"/>
                  <a:gd name="T62" fmla="*/ 244 w 264"/>
                  <a:gd name="T63" fmla="*/ 38 h 281"/>
                  <a:gd name="T64" fmla="*/ 253 w 264"/>
                  <a:gd name="T65" fmla="*/ 53 h 281"/>
                  <a:gd name="T66" fmla="*/ 260 w 264"/>
                  <a:gd name="T67" fmla="*/ 70 h 281"/>
                  <a:gd name="T68" fmla="*/ 264 w 264"/>
                  <a:gd name="T69" fmla="*/ 90 h 281"/>
                  <a:gd name="T70" fmla="*/ 192 w 264"/>
                  <a:gd name="T71" fmla="*/ 88 h 281"/>
                  <a:gd name="T72" fmla="*/ 185 w 264"/>
                  <a:gd name="T73" fmla="*/ 70 h 281"/>
                  <a:gd name="T74" fmla="*/ 173 w 264"/>
                  <a:gd name="T75" fmla="*/ 60 h 281"/>
                  <a:gd name="T76" fmla="*/ 158 w 264"/>
                  <a:gd name="T77" fmla="*/ 54 h 281"/>
                  <a:gd name="T78" fmla="*/ 140 w 264"/>
                  <a:gd name="T79" fmla="*/ 54 h 281"/>
                  <a:gd name="T80" fmla="*/ 120 w 264"/>
                  <a:gd name="T81" fmla="*/ 62 h 281"/>
                  <a:gd name="T82" fmla="*/ 101 w 264"/>
                  <a:gd name="T83" fmla="*/ 78 h 281"/>
                  <a:gd name="T84" fmla="*/ 88 w 264"/>
                  <a:gd name="T85" fmla="*/ 102 h 281"/>
                  <a:gd name="T86" fmla="*/ 79 w 264"/>
                  <a:gd name="T87" fmla="*/ 132 h 281"/>
                  <a:gd name="T88" fmla="*/ 73 w 264"/>
                  <a:gd name="T89" fmla="*/ 161 h 281"/>
                  <a:gd name="T90" fmla="*/ 73 w 264"/>
                  <a:gd name="T91" fmla="*/ 186 h 281"/>
                  <a:gd name="T92" fmla="*/ 79 w 264"/>
                  <a:gd name="T93" fmla="*/ 205 h 281"/>
                  <a:gd name="T94" fmla="*/ 91 w 264"/>
                  <a:gd name="T95" fmla="*/ 217 h 281"/>
                  <a:gd name="T96" fmla="*/ 105 w 264"/>
                  <a:gd name="T97" fmla="*/ 224 h 281"/>
                  <a:gd name="T98" fmla="*/ 123 w 264"/>
                  <a:gd name="T99" fmla="*/ 224 h 281"/>
                  <a:gd name="T100" fmla="*/ 140 w 264"/>
                  <a:gd name="T101" fmla="*/ 217 h 281"/>
                  <a:gd name="T102" fmla="*/ 155 w 264"/>
                  <a:gd name="T103" fmla="*/ 205 h 281"/>
                  <a:gd name="T104" fmla="*/ 168 w 264"/>
                  <a:gd name="T105" fmla="*/ 186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64" h="281">
                    <a:moveTo>
                      <a:pt x="173" y="174"/>
                    </a:moveTo>
                    <a:lnTo>
                      <a:pt x="244" y="185"/>
                    </a:lnTo>
                    <a:lnTo>
                      <a:pt x="240" y="197"/>
                    </a:lnTo>
                    <a:lnTo>
                      <a:pt x="234" y="208"/>
                    </a:lnTo>
                    <a:lnTo>
                      <a:pt x="229" y="217"/>
                    </a:lnTo>
                    <a:lnTo>
                      <a:pt x="222" y="226"/>
                    </a:lnTo>
                    <a:lnTo>
                      <a:pt x="216" y="236"/>
                    </a:lnTo>
                    <a:lnTo>
                      <a:pt x="208" y="244"/>
                    </a:lnTo>
                    <a:lnTo>
                      <a:pt x="200" y="250"/>
                    </a:lnTo>
                    <a:lnTo>
                      <a:pt x="192" y="257"/>
                    </a:lnTo>
                    <a:lnTo>
                      <a:pt x="184" y="262"/>
                    </a:lnTo>
                    <a:lnTo>
                      <a:pt x="174" y="268"/>
                    </a:lnTo>
                    <a:lnTo>
                      <a:pt x="165" y="272"/>
                    </a:lnTo>
                    <a:lnTo>
                      <a:pt x="155" y="276"/>
                    </a:lnTo>
                    <a:lnTo>
                      <a:pt x="145" y="278"/>
                    </a:lnTo>
                    <a:lnTo>
                      <a:pt x="135" y="280"/>
                    </a:lnTo>
                    <a:lnTo>
                      <a:pt x="124" y="281"/>
                    </a:lnTo>
                    <a:lnTo>
                      <a:pt x="112" y="281"/>
                    </a:lnTo>
                    <a:lnTo>
                      <a:pt x="100" y="281"/>
                    </a:lnTo>
                    <a:lnTo>
                      <a:pt x="88" y="280"/>
                    </a:lnTo>
                    <a:lnTo>
                      <a:pt x="76" y="277"/>
                    </a:lnTo>
                    <a:lnTo>
                      <a:pt x="65" y="274"/>
                    </a:lnTo>
                    <a:lnTo>
                      <a:pt x="56" y="270"/>
                    </a:lnTo>
                    <a:lnTo>
                      <a:pt x="47" y="265"/>
                    </a:lnTo>
                    <a:lnTo>
                      <a:pt x="39" y="258"/>
                    </a:lnTo>
                    <a:lnTo>
                      <a:pt x="31" y="252"/>
                    </a:lnTo>
                    <a:lnTo>
                      <a:pt x="23" y="242"/>
                    </a:lnTo>
                    <a:lnTo>
                      <a:pt x="17" y="234"/>
                    </a:lnTo>
                    <a:lnTo>
                      <a:pt x="12" y="225"/>
                    </a:lnTo>
                    <a:lnTo>
                      <a:pt x="8" y="214"/>
                    </a:lnTo>
                    <a:lnTo>
                      <a:pt x="4" y="204"/>
                    </a:lnTo>
                    <a:lnTo>
                      <a:pt x="1" y="192"/>
                    </a:lnTo>
                    <a:lnTo>
                      <a:pt x="0" y="180"/>
                    </a:lnTo>
                    <a:lnTo>
                      <a:pt x="0" y="166"/>
                    </a:lnTo>
                    <a:lnTo>
                      <a:pt x="1" y="145"/>
                    </a:lnTo>
                    <a:lnTo>
                      <a:pt x="4" y="124"/>
                    </a:lnTo>
                    <a:lnTo>
                      <a:pt x="11" y="104"/>
                    </a:lnTo>
                    <a:lnTo>
                      <a:pt x="19" y="84"/>
                    </a:lnTo>
                    <a:lnTo>
                      <a:pt x="23" y="74"/>
                    </a:lnTo>
                    <a:lnTo>
                      <a:pt x="28" y="65"/>
                    </a:lnTo>
                    <a:lnTo>
                      <a:pt x="35" y="57"/>
                    </a:lnTo>
                    <a:lnTo>
                      <a:pt x="41" y="49"/>
                    </a:lnTo>
                    <a:lnTo>
                      <a:pt x="48" y="41"/>
                    </a:lnTo>
                    <a:lnTo>
                      <a:pt x="56" y="34"/>
                    </a:lnTo>
                    <a:lnTo>
                      <a:pt x="64" y="29"/>
                    </a:lnTo>
                    <a:lnTo>
                      <a:pt x="73" y="22"/>
                    </a:lnTo>
                    <a:lnTo>
                      <a:pt x="83" y="17"/>
                    </a:lnTo>
                    <a:lnTo>
                      <a:pt x="92" y="13"/>
                    </a:lnTo>
                    <a:lnTo>
                      <a:pt x="103" y="9"/>
                    </a:lnTo>
                    <a:lnTo>
                      <a:pt x="112" y="5"/>
                    </a:lnTo>
                    <a:lnTo>
                      <a:pt x="123" y="4"/>
                    </a:lnTo>
                    <a:lnTo>
                      <a:pt x="133" y="1"/>
                    </a:lnTo>
                    <a:lnTo>
                      <a:pt x="144" y="1"/>
                    </a:lnTo>
                    <a:lnTo>
                      <a:pt x="155" y="0"/>
                    </a:lnTo>
                    <a:lnTo>
                      <a:pt x="166" y="1"/>
                    </a:lnTo>
                    <a:lnTo>
                      <a:pt x="177" y="1"/>
                    </a:lnTo>
                    <a:lnTo>
                      <a:pt x="188" y="4"/>
                    </a:lnTo>
                    <a:lnTo>
                      <a:pt x="197" y="7"/>
                    </a:lnTo>
                    <a:lnTo>
                      <a:pt x="206" y="11"/>
                    </a:lnTo>
                    <a:lnTo>
                      <a:pt x="216" y="14"/>
                    </a:lnTo>
                    <a:lnTo>
                      <a:pt x="224" y="20"/>
                    </a:lnTo>
                    <a:lnTo>
                      <a:pt x="230" y="25"/>
                    </a:lnTo>
                    <a:lnTo>
                      <a:pt x="238" y="32"/>
                    </a:lnTo>
                    <a:lnTo>
                      <a:pt x="244" y="38"/>
                    </a:lnTo>
                    <a:lnTo>
                      <a:pt x="249" y="46"/>
                    </a:lnTo>
                    <a:lnTo>
                      <a:pt x="253" y="53"/>
                    </a:lnTo>
                    <a:lnTo>
                      <a:pt x="257" y="62"/>
                    </a:lnTo>
                    <a:lnTo>
                      <a:pt x="260" y="70"/>
                    </a:lnTo>
                    <a:lnTo>
                      <a:pt x="262" y="80"/>
                    </a:lnTo>
                    <a:lnTo>
                      <a:pt x="264" y="90"/>
                    </a:lnTo>
                    <a:lnTo>
                      <a:pt x="193" y="97"/>
                    </a:lnTo>
                    <a:lnTo>
                      <a:pt x="192" y="88"/>
                    </a:lnTo>
                    <a:lnTo>
                      <a:pt x="189" y="78"/>
                    </a:lnTo>
                    <a:lnTo>
                      <a:pt x="185" y="70"/>
                    </a:lnTo>
                    <a:lnTo>
                      <a:pt x="180" y="65"/>
                    </a:lnTo>
                    <a:lnTo>
                      <a:pt x="173" y="60"/>
                    </a:lnTo>
                    <a:lnTo>
                      <a:pt x="166" y="57"/>
                    </a:lnTo>
                    <a:lnTo>
                      <a:pt x="158" y="54"/>
                    </a:lnTo>
                    <a:lnTo>
                      <a:pt x="151" y="54"/>
                    </a:lnTo>
                    <a:lnTo>
                      <a:pt x="140" y="54"/>
                    </a:lnTo>
                    <a:lnTo>
                      <a:pt x="129" y="58"/>
                    </a:lnTo>
                    <a:lnTo>
                      <a:pt x="120" y="62"/>
                    </a:lnTo>
                    <a:lnTo>
                      <a:pt x="111" y="69"/>
                    </a:lnTo>
                    <a:lnTo>
                      <a:pt x="101" y="78"/>
                    </a:lnTo>
                    <a:lnTo>
                      <a:pt x="95" y="89"/>
                    </a:lnTo>
                    <a:lnTo>
                      <a:pt x="88" y="102"/>
                    </a:lnTo>
                    <a:lnTo>
                      <a:pt x="83" y="117"/>
                    </a:lnTo>
                    <a:lnTo>
                      <a:pt x="79" y="132"/>
                    </a:lnTo>
                    <a:lnTo>
                      <a:pt x="75" y="146"/>
                    </a:lnTo>
                    <a:lnTo>
                      <a:pt x="73" y="161"/>
                    </a:lnTo>
                    <a:lnTo>
                      <a:pt x="72" y="176"/>
                    </a:lnTo>
                    <a:lnTo>
                      <a:pt x="73" y="186"/>
                    </a:lnTo>
                    <a:lnTo>
                      <a:pt x="76" y="196"/>
                    </a:lnTo>
                    <a:lnTo>
                      <a:pt x="79" y="205"/>
                    </a:lnTo>
                    <a:lnTo>
                      <a:pt x="84" y="212"/>
                    </a:lnTo>
                    <a:lnTo>
                      <a:pt x="91" y="217"/>
                    </a:lnTo>
                    <a:lnTo>
                      <a:pt x="97" y="221"/>
                    </a:lnTo>
                    <a:lnTo>
                      <a:pt x="105" y="224"/>
                    </a:lnTo>
                    <a:lnTo>
                      <a:pt x="113" y="225"/>
                    </a:lnTo>
                    <a:lnTo>
                      <a:pt x="123" y="224"/>
                    </a:lnTo>
                    <a:lnTo>
                      <a:pt x="131" y="221"/>
                    </a:lnTo>
                    <a:lnTo>
                      <a:pt x="140" y="217"/>
                    </a:lnTo>
                    <a:lnTo>
                      <a:pt x="148" y="212"/>
                    </a:lnTo>
                    <a:lnTo>
                      <a:pt x="155" y="205"/>
                    </a:lnTo>
                    <a:lnTo>
                      <a:pt x="162" y="196"/>
                    </a:lnTo>
                    <a:lnTo>
                      <a:pt x="168" y="186"/>
                    </a:lnTo>
                    <a:lnTo>
                      <a:pt x="173" y="174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09" name="Freeform 481"/>
              <p:cNvSpPr>
                <a:spLocks/>
              </p:cNvSpPr>
              <p:nvPr/>
            </p:nvSpPr>
            <p:spPr bwMode="auto">
              <a:xfrm>
                <a:off x="2727" y="2893"/>
                <a:ext cx="75" cy="93"/>
              </a:xfrm>
              <a:custGeom>
                <a:avLst/>
                <a:gdLst>
                  <a:gd name="T0" fmla="*/ 0 w 301"/>
                  <a:gd name="T1" fmla="*/ 372 h 372"/>
                  <a:gd name="T2" fmla="*/ 79 w 301"/>
                  <a:gd name="T3" fmla="*/ 0 h 372"/>
                  <a:gd name="T4" fmla="*/ 152 w 301"/>
                  <a:gd name="T5" fmla="*/ 0 h 372"/>
                  <a:gd name="T6" fmla="*/ 111 w 301"/>
                  <a:gd name="T7" fmla="*/ 193 h 372"/>
                  <a:gd name="T8" fmla="*/ 207 w 301"/>
                  <a:gd name="T9" fmla="*/ 103 h 372"/>
                  <a:gd name="T10" fmla="*/ 301 w 301"/>
                  <a:gd name="T11" fmla="*/ 103 h 372"/>
                  <a:gd name="T12" fmla="*/ 192 w 301"/>
                  <a:gd name="T13" fmla="*/ 200 h 372"/>
                  <a:gd name="T14" fmla="*/ 251 w 301"/>
                  <a:gd name="T15" fmla="*/ 372 h 372"/>
                  <a:gd name="T16" fmla="*/ 178 w 301"/>
                  <a:gd name="T17" fmla="*/ 372 h 372"/>
                  <a:gd name="T18" fmla="*/ 140 w 301"/>
                  <a:gd name="T19" fmla="*/ 248 h 372"/>
                  <a:gd name="T20" fmla="*/ 91 w 301"/>
                  <a:gd name="T21" fmla="*/ 290 h 372"/>
                  <a:gd name="T22" fmla="*/ 74 w 301"/>
                  <a:gd name="T23" fmla="*/ 372 h 372"/>
                  <a:gd name="T24" fmla="*/ 0 w 301"/>
                  <a:gd name="T25" fmla="*/ 372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1" h="372">
                    <a:moveTo>
                      <a:pt x="0" y="372"/>
                    </a:moveTo>
                    <a:lnTo>
                      <a:pt x="79" y="0"/>
                    </a:lnTo>
                    <a:lnTo>
                      <a:pt x="152" y="0"/>
                    </a:lnTo>
                    <a:lnTo>
                      <a:pt x="111" y="193"/>
                    </a:lnTo>
                    <a:lnTo>
                      <a:pt x="207" y="103"/>
                    </a:lnTo>
                    <a:lnTo>
                      <a:pt x="301" y="103"/>
                    </a:lnTo>
                    <a:lnTo>
                      <a:pt x="192" y="200"/>
                    </a:lnTo>
                    <a:lnTo>
                      <a:pt x="251" y="372"/>
                    </a:lnTo>
                    <a:lnTo>
                      <a:pt x="178" y="372"/>
                    </a:lnTo>
                    <a:lnTo>
                      <a:pt x="140" y="248"/>
                    </a:lnTo>
                    <a:lnTo>
                      <a:pt x="91" y="290"/>
                    </a:lnTo>
                    <a:lnTo>
                      <a:pt x="74" y="372"/>
                    </a:lnTo>
                    <a:lnTo>
                      <a:pt x="0" y="37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10" name="Freeform 482"/>
              <p:cNvSpPr>
                <a:spLocks/>
              </p:cNvSpPr>
              <p:nvPr/>
            </p:nvSpPr>
            <p:spPr bwMode="auto">
              <a:xfrm>
                <a:off x="2799" y="2944"/>
                <a:ext cx="40" cy="18"/>
              </a:xfrm>
              <a:custGeom>
                <a:avLst/>
                <a:gdLst>
                  <a:gd name="T0" fmla="*/ 16 w 157"/>
                  <a:gd name="T1" fmla="*/ 0 h 71"/>
                  <a:gd name="T2" fmla="*/ 157 w 157"/>
                  <a:gd name="T3" fmla="*/ 0 h 71"/>
                  <a:gd name="T4" fmla="*/ 142 w 157"/>
                  <a:gd name="T5" fmla="*/ 71 h 71"/>
                  <a:gd name="T6" fmla="*/ 0 w 157"/>
                  <a:gd name="T7" fmla="*/ 71 h 71"/>
                  <a:gd name="T8" fmla="*/ 16 w 157"/>
                  <a:gd name="T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7" h="71">
                    <a:moveTo>
                      <a:pt x="16" y="0"/>
                    </a:moveTo>
                    <a:lnTo>
                      <a:pt x="157" y="0"/>
                    </a:lnTo>
                    <a:lnTo>
                      <a:pt x="142" y="71"/>
                    </a:lnTo>
                    <a:lnTo>
                      <a:pt x="0" y="71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11" name="Freeform 483"/>
              <p:cNvSpPr>
                <a:spLocks/>
              </p:cNvSpPr>
              <p:nvPr/>
            </p:nvSpPr>
            <p:spPr bwMode="auto">
              <a:xfrm>
                <a:off x="2848" y="2896"/>
                <a:ext cx="41" cy="92"/>
              </a:xfrm>
              <a:custGeom>
                <a:avLst/>
                <a:gdLst>
                  <a:gd name="T0" fmla="*/ 0 w 165"/>
                  <a:gd name="T1" fmla="*/ 147 h 368"/>
                  <a:gd name="T2" fmla="*/ 12 w 165"/>
                  <a:gd name="T3" fmla="*/ 94 h 368"/>
                  <a:gd name="T4" fmla="*/ 48 w 165"/>
                  <a:gd name="T5" fmla="*/ 94 h 368"/>
                  <a:gd name="T6" fmla="*/ 56 w 165"/>
                  <a:gd name="T7" fmla="*/ 51 h 368"/>
                  <a:gd name="T8" fmla="*/ 140 w 165"/>
                  <a:gd name="T9" fmla="*/ 0 h 368"/>
                  <a:gd name="T10" fmla="*/ 120 w 165"/>
                  <a:gd name="T11" fmla="*/ 94 h 368"/>
                  <a:gd name="T12" fmla="*/ 165 w 165"/>
                  <a:gd name="T13" fmla="*/ 94 h 368"/>
                  <a:gd name="T14" fmla="*/ 154 w 165"/>
                  <a:gd name="T15" fmla="*/ 147 h 368"/>
                  <a:gd name="T16" fmla="*/ 109 w 165"/>
                  <a:gd name="T17" fmla="*/ 147 h 368"/>
                  <a:gd name="T18" fmla="*/ 85 w 165"/>
                  <a:gd name="T19" fmla="*/ 260 h 368"/>
                  <a:gd name="T20" fmla="*/ 81 w 165"/>
                  <a:gd name="T21" fmla="*/ 284 h 368"/>
                  <a:gd name="T22" fmla="*/ 78 w 165"/>
                  <a:gd name="T23" fmla="*/ 295 h 368"/>
                  <a:gd name="T24" fmla="*/ 80 w 165"/>
                  <a:gd name="T25" fmla="*/ 299 h 368"/>
                  <a:gd name="T26" fmla="*/ 80 w 165"/>
                  <a:gd name="T27" fmla="*/ 303 h 368"/>
                  <a:gd name="T28" fmla="*/ 82 w 165"/>
                  <a:gd name="T29" fmla="*/ 305 h 368"/>
                  <a:gd name="T30" fmla="*/ 84 w 165"/>
                  <a:gd name="T31" fmla="*/ 308 h 368"/>
                  <a:gd name="T32" fmla="*/ 88 w 165"/>
                  <a:gd name="T33" fmla="*/ 311 h 368"/>
                  <a:gd name="T34" fmla="*/ 92 w 165"/>
                  <a:gd name="T35" fmla="*/ 312 h 368"/>
                  <a:gd name="T36" fmla="*/ 97 w 165"/>
                  <a:gd name="T37" fmla="*/ 312 h 368"/>
                  <a:gd name="T38" fmla="*/ 104 w 165"/>
                  <a:gd name="T39" fmla="*/ 313 h 368"/>
                  <a:gd name="T40" fmla="*/ 112 w 165"/>
                  <a:gd name="T41" fmla="*/ 312 h 368"/>
                  <a:gd name="T42" fmla="*/ 128 w 165"/>
                  <a:gd name="T43" fmla="*/ 311 h 368"/>
                  <a:gd name="T44" fmla="*/ 116 w 165"/>
                  <a:gd name="T45" fmla="*/ 365 h 368"/>
                  <a:gd name="T46" fmla="*/ 97 w 165"/>
                  <a:gd name="T47" fmla="*/ 368 h 368"/>
                  <a:gd name="T48" fmla="*/ 77 w 165"/>
                  <a:gd name="T49" fmla="*/ 368 h 368"/>
                  <a:gd name="T50" fmla="*/ 60 w 165"/>
                  <a:gd name="T51" fmla="*/ 368 h 368"/>
                  <a:gd name="T52" fmla="*/ 44 w 165"/>
                  <a:gd name="T53" fmla="*/ 365 h 368"/>
                  <a:gd name="T54" fmla="*/ 37 w 165"/>
                  <a:gd name="T55" fmla="*/ 363 h 368"/>
                  <a:gd name="T56" fmla="*/ 32 w 165"/>
                  <a:gd name="T57" fmla="*/ 360 h 368"/>
                  <a:gd name="T58" fmla="*/ 27 w 165"/>
                  <a:gd name="T59" fmla="*/ 357 h 368"/>
                  <a:gd name="T60" fmla="*/ 21 w 165"/>
                  <a:gd name="T61" fmla="*/ 353 h 368"/>
                  <a:gd name="T62" fmla="*/ 13 w 165"/>
                  <a:gd name="T63" fmla="*/ 345 h 368"/>
                  <a:gd name="T64" fmla="*/ 8 w 165"/>
                  <a:gd name="T65" fmla="*/ 336 h 368"/>
                  <a:gd name="T66" fmla="*/ 5 w 165"/>
                  <a:gd name="T67" fmla="*/ 325 h 368"/>
                  <a:gd name="T68" fmla="*/ 4 w 165"/>
                  <a:gd name="T69" fmla="*/ 313 h 368"/>
                  <a:gd name="T70" fmla="*/ 4 w 165"/>
                  <a:gd name="T71" fmla="*/ 304 h 368"/>
                  <a:gd name="T72" fmla="*/ 7 w 165"/>
                  <a:gd name="T73" fmla="*/ 292 h 368"/>
                  <a:gd name="T74" fmla="*/ 9 w 165"/>
                  <a:gd name="T75" fmla="*/ 276 h 368"/>
                  <a:gd name="T76" fmla="*/ 13 w 165"/>
                  <a:gd name="T77" fmla="*/ 256 h 368"/>
                  <a:gd name="T78" fmla="*/ 36 w 165"/>
                  <a:gd name="T79" fmla="*/ 147 h 368"/>
                  <a:gd name="T80" fmla="*/ 0 w 165"/>
                  <a:gd name="T81" fmla="*/ 147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65" h="368">
                    <a:moveTo>
                      <a:pt x="0" y="147"/>
                    </a:moveTo>
                    <a:lnTo>
                      <a:pt x="12" y="94"/>
                    </a:lnTo>
                    <a:lnTo>
                      <a:pt x="48" y="94"/>
                    </a:lnTo>
                    <a:lnTo>
                      <a:pt x="56" y="51"/>
                    </a:lnTo>
                    <a:lnTo>
                      <a:pt x="140" y="0"/>
                    </a:lnTo>
                    <a:lnTo>
                      <a:pt x="120" y="94"/>
                    </a:lnTo>
                    <a:lnTo>
                      <a:pt x="165" y="94"/>
                    </a:lnTo>
                    <a:lnTo>
                      <a:pt x="154" y="147"/>
                    </a:lnTo>
                    <a:lnTo>
                      <a:pt x="109" y="147"/>
                    </a:lnTo>
                    <a:lnTo>
                      <a:pt x="85" y="260"/>
                    </a:lnTo>
                    <a:lnTo>
                      <a:pt x="81" y="284"/>
                    </a:lnTo>
                    <a:lnTo>
                      <a:pt x="78" y="295"/>
                    </a:lnTo>
                    <a:lnTo>
                      <a:pt x="80" y="299"/>
                    </a:lnTo>
                    <a:lnTo>
                      <a:pt x="80" y="303"/>
                    </a:lnTo>
                    <a:lnTo>
                      <a:pt x="82" y="305"/>
                    </a:lnTo>
                    <a:lnTo>
                      <a:pt x="84" y="308"/>
                    </a:lnTo>
                    <a:lnTo>
                      <a:pt x="88" y="311"/>
                    </a:lnTo>
                    <a:lnTo>
                      <a:pt x="92" y="312"/>
                    </a:lnTo>
                    <a:lnTo>
                      <a:pt x="97" y="312"/>
                    </a:lnTo>
                    <a:lnTo>
                      <a:pt x="104" y="313"/>
                    </a:lnTo>
                    <a:lnTo>
                      <a:pt x="112" y="312"/>
                    </a:lnTo>
                    <a:lnTo>
                      <a:pt x="128" y="311"/>
                    </a:lnTo>
                    <a:lnTo>
                      <a:pt x="116" y="365"/>
                    </a:lnTo>
                    <a:lnTo>
                      <a:pt x="97" y="368"/>
                    </a:lnTo>
                    <a:lnTo>
                      <a:pt x="77" y="368"/>
                    </a:lnTo>
                    <a:lnTo>
                      <a:pt x="60" y="368"/>
                    </a:lnTo>
                    <a:lnTo>
                      <a:pt x="44" y="365"/>
                    </a:lnTo>
                    <a:lnTo>
                      <a:pt x="37" y="363"/>
                    </a:lnTo>
                    <a:lnTo>
                      <a:pt x="32" y="360"/>
                    </a:lnTo>
                    <a:lnTo>
                      <a:pt x="27" y="357"/>
                    </a:lnTo>
                    <a:lnTo>
                      <a:pt x="21" y="353"/>
                    </a:lnTo>
                    <a:lnTo>
                      <a:pt x="13" y="345"/>
                    </a:lnTo>
                    <a:lnTo>
                      <a:pt x="8" y="336"/>
                    </a:lnTo>
                    <a:lnTo>
                      <a:pt x="5" y="325"/>
                    </a:lnTo>
                    <a:lnTo>
                      <a:pt x="4" y="313"/>
                    </a:lnTo>
                    <a:lnTo>
                      <a:pt x="4" y="304"/>
                    </a:lnTo>
                    <a:lnTo>
                      <a:pt x="7" y="292"/>
                    </a:lnTo>
                    <a:lnTo>
                      <a:pt x="9" y="276"/>
                    </a:lnTo>
                    <a:lnTo>
                      <a:pt x="13" y="256"/>
                    </a:lnTo>
                    <a:lnTo>
                      <a:pt x="36" y="147"/>
                    </a:lnTo>
                    <a:lnTo>
                      <a:pt x="0" y="14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12" name="Freeform 484"/>
              <p:cNvSpPr>
                <a:spLocks/>
              </p:cNvSpPr>
              <p:nvPr/>
            </p:nvSpPr>
            <p:spPr bwMode="auto">
              <a:xfrm>
                <a:off x="2887" y="2893"/>
                <a:ext cx="72" cy="93"/>
              </a:xfrm>
              <a:custGeom>
                <a:avLst/>
                <a:gdLst>
                  <a:gd name="T0" fmla="*/ 73 w 286"/>
                  <a:gd name="T1" fmla="*/ 372 h 372"/>
                  <a:gd name="T2" fmla="*/ 0 w 286"/>
                  <a:gd name="T3" fmla="*/ 372 h 372"/>
                  <a:gd name="T4" fmla="*/ 79 w 286"/>
                  <a:gd name="T5" fmla="*/ 0 h 372"/>
                  <a:gd name="T6" fmla="*/ 152 w 286"/>
                  <a:gd name="T7" fmla="*/ 0 h 372"/>
                  <a:gd name="T8" fmla="*/ 123 w 286"/>
                  <a:gd name="T9" fmla="*/ 132 h 372"/>
                  <a:gd name="T10" fmla="*/ 136 w 286"/>
                  <a:gd name="T11" fmla="*/ 124 h 372"/>
                  <a:gd name="T12" fmla="*/ 147 w 286"/>
                  <a:gd name="T13" fmla="*/ 116 h 372"/>
                  <a:gd name="T14" fmla="*/ 159 w 286"/>
                  <a:gd name="T15" fmla="*/ 109 h 372"/>
                  <a:gd name="T16" fmla="*/ 169 w 286"/>
                  <a:gd name="T17" fmla="*/ 105 h 372"/>
                  <a:gd name="T18" fmla="*/ 180 w 286"/>
                  <a:gd name="T19" fmla="*/ 101 h 372"/>
                  <a:gd name="T20" fmla="*/ 192 w 286"/>
                  <a:gd name="T21" fmla="*/ 99 h 372"/>
                  <a:gd name="T22" fmla="*/ 204 w 286"/>
                  <a:gd name="T23" fmla="*/ 97 h 372"/>
                  <a:gd name="T24" fmla="*/ 216 w 286"/>
                  <a:gd name="T25" fmla="*/ 96 h 372"/>
                  <a:gd name="T26" fmla="*/ 231 w 286"/>
                  <a:gd name="T27" fmla="*/ 97 h 372"/>
                  <a:gd name="T28" fmla="*/ 245 w 286"/>
                  <a:gd name="T29" fmla="*/ 101 h 372"/>
                  <a:gd name="T30" fmla="*/ 250 w 286"/>
                  <a:gd name="T31" fmla="*/ 104 h 372"/>
                  <a:gd name="T32" fmla="*/ 257 w 286"/>
                  <a:gd name="T33" fmla="*/ 107 h 372"/>
                  <a:gd name="T34" fmla="*/ 262 w 286"/>
                  <a:gd name="T35" fmla="*/ 110 h 372"/>
                  <a:gd name="T36" fmla="*/ 268 w 286"/>
                  <a:gd name="T37" fmla="*/ 114 h 372"/>
                  <a:gd name="T38" fmla="*/ 272 w 286"/>
                  <a:gd name="T39" fmla="*/ 120 h 372"/>
                  <a:gd name="T40" fmla="*/ 276 w 286"/>
                  <a:gd name="T41" fmla="*/ 125 h 372"/>
                  <a:gd name="T42" fmla="*/ 278 w 286"/>
                  <a:gd name="T43" fmla="*/ 130 h 372"/>
                  <a:gd name="T44" fmla="*/ 281 w 286"/>
                  <a:gd name="T45" fmla="*/ 137 h 372"/>
                  <a:gd name="T46" fmla="*/ 285 w 286"/>
                  <a:gd name="T47" fmla="*/ 149 h 372"/>
                  <a:gd name="T48" fmla="*/ 286 w 286"/>
                  <a:gd name="T49" fmla="*/ 164 h 372"/>
                  <a:gd name="T50" fmla="*/ 286 w 286"/>
                  <a:gd name="T51" fmla="*/ 173 h 372"/>
                  <a:gd name="T52" fmla="*/ 285 w 286"/>
                  <a:gd name="T53" fmla="*/ 185 h 372"/>
                  <a:gd name="T54" fmla="*/ 282 w 286"/>
                  <a:gd name="T55" fmla="*/ 198 h 372"/>
                  <a:gd name="T56" fmla="*/ 280 w 286"/>
                  <a:gd name="T57" fmla="*/ 214 h 372"/>
                  <a:gd name="T58" fmla="*/ 246 w 286"/>
                  <a:gd name="T59" fmla="*/ 372 h 372"/>
                  <a:gd name="T60" fmla="*/ 173 w 286"/>
                  <a:gd name="T61" fmla="*/ 372 h 372"/>
                  <a:gd name="T62" fmla="*/ 207 w 286"/>
                  <a:gd name="T63" fmla="*/ 210 h 372"/>
                  <a:gd name="T64" fmla="*/ 211 w 286"/>
                  <a:gd name="T65" fmla="*/ 189 h 372"/>
                  <a:gd name="T66" fmla="*/ 212 w 286"/>
                  <a:gd name="T67" fmla="*/ 177 h 372"/>
                  <a:gd name="T68" fmla="*/ 212 w 286"/>
                  <a:gd name="T69" fmla="*/ 172 h 372"/>
                  <a:gd name="T70" fmla="*/ 211 w 286"/>
                  <a:gd name="T71" fmla="*/ 165 h 372"/>
                  <a:gd name="T72" fmla="*/ 208 w 286"/>
                  <a:gd name="T73" fmla="*/ 161 h 372"/>
                  <a:gd name="T74" fmla="*/ 204 w 286"/>
                  <a:gd name="T75" fmla="*/ 156 h 372"/>
                  <a:gd name="T76" fmla="*/ 200 w 286"/>
                  <a:gd name="T77" fmla="*/ 153 h 372"/>
                  <a:gd name="T78" fmla="*/ 193 w 286"/>
                  <a:gd name="T79" fmla="*/ 150 h 372"/>
                  <a:gd name="T80" fmla="*/ 188 w 286"/>
                  <a:gd name="T81" fmla="*/ 149 h 372"/>
                  <a:gd name="T82" fmla="*/ 181 w 286"/>
                  <a:gd name="T83" fmla="*/ 148 h 372"/>
                  <a:gd name="T84" fmla="*/ 172 w 286"/>
                  <a:gd name="T85" fmla="*/ 149 h 372"/>
                  <a:gd name="T86" fmla="*/ 163 w 286"/>
                  <a:gd name="T87" fmla="*/ 152 h 372"/>
                  <a:gd name="T88" fmla="*/ 155 w 286"/>
                  <a:gd name="T89" fmla="*/ 156 h 372"/>
                  <a:gd name="T90" fmla="*/ 145 w 286"/>
                  <a:gd name="T91" fmla="*/ 161 h 372"/>
                  <a:gd name="T92" fmla="*/ 136 w 286"/>
                  <a:gd name="T93" fmla="*/ 169 h 372"/>
                  <a:gd name="T94" fmla="*/ 127 w 286"/>
                  <a:gd name="T95" fmla="*/ 180 h 372"/>
                  <a:gd name="T96" fmla="*/ 119 w 286"/>
                  <a:gd name="T97" fmla="*/ 190 h 372"/>
                  <a:gd name="T98" fmla="*/ 112 w 286"/>
                  <a:gd name="T99" fmla="*/ 201 h 372"/>
                  <a:gd name="T100" fmla="*/ 109 w 286"/>
                  <a:gd name="T101" fmla="*/ 210 h 372"/>
                  <a:gd name="T102" fmla="*/ 105 w 286"/>
                  <a:gd name="T103" fmla="*/ 224 h 372"/>
                  <a:gd name="T104" fmla="*/ 100 w 286"/>
                  <a:gd name="T105" fmla="*/ 242 h 372"/>
                  <a:gd name="T106" fmla="*/ 96 w 286"/>
                  <a:gd name="T107" fmla="*/ 265 h 372"/>
                  <a:gd name="T108" fmla="*/ 73 w 286"/>
                  <a:gd name="T109" fmla="*/ 372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86" h="372">
                    <a:moveTo>
                      <a:pt x="73" y="372"/>
                    </a:moveTo>
                    <a:lnTo>
                      <a:pt x="0" y="372"/>
                    </a:lnTo>
                    <a:lnTo>
                      <a:pt x="79" y="0"/>
                    </a:lnTo>
                    <a:lnTo>
                      <a:pt x="152" y="0"/>
                    </a:lnTo>
                    <a:lnTo>
                      <a:pt x="123" y="132"/>
                    </a:lnTo>
                    <a:lnTo>
                      <a:pt x="136" y="124"/>
                    </a:lnTo>
                    <a:lnTo>
                      <a:pt x="147" y="116"/>
                    </a:lnTo>
                    <a:lnTo>
                      <a:pt x="159" y="109"/>
                    </a:lnTo>
                    <a:lnTo>
                      <a:pt x="169" y="105"/>
                    </a:lnTo>
                    <a:lnTo>
                      <a:pt x="180" y="101"/>
                    </a:lnTo>
                    <a:lnTo>
                      <a:pt x="192" y="99"/>
                    </a:lnTo>
                    <a:lnTo>
                      <a:pt x="204" y="97"/>
                    </a:lnTo>
                    <a:lnTo>
                      <a:pt x="216" y="96"/>
                    </a:lnTo>
                    <a:lnTo>
                      <a:pt x="231" y="97"/>
                    </a:lnTo>
                    <a:lnTo>
                      <a:pt x="245" y="101"/>
                    </a:lnTo>
                    <a:lnTo>
                      <a:pt x="250" y="104"/>
                    </a:lnTo>
                    <a:lnTo>
                      <a:pt x="257" y="107"/>
                    </a:lnTo>
                    <a:lnTo>
                      <a:pt x="262" y="110"/>
                    </a:lnTo>
                    <a:lnTo>
                      <a:pt x="268" y="114"/>
                    </a:lnTo>
                    <a:lnTo>
                      <a:pt x="272" y="120"/>
                    </a:lnTo>
                    <a:lnTo>
                      <a:pt x="276" y="125"/>
                    </a:lnTo>
                    <a:lnTo>
                      <a:pt x="278" y="130"/>
                    </a:lnTo>
                    <a:lnTo>
                      <a:pt x="281" y="137"/>
                    </a:lnTo>
                    <a:lnTo>
                      <a:pt x="285" y="149"/>
                    </a:lnTo>
                    <a:lnTo>
                      <a:pt x="286" y="164"/>
                    </a:lnTo>
                    <a:lnTo>
                      <a:pt x="286" y="173"/>
                    </a:lnTo>
                    <a:lnTo>
                      <a:pt x="285" y="185"/>
                    </a:lnTo>
                    <a:lnTo>
                      <a:pt x="282" y="198"/>
                    </a:lnTo>
                    <a:lnTo>
                      <a:pt x="280" y="214"/>
                    </a:lnTo>
                    <a:lnTo>
                      <a:pt x="246" y="372"/>
                    </a:lnTo>
                    <a:lnTo>
                      <a:pt x="173" y="372"/>
                    </a:lnTo>
                    <a:lnTo>
                      <a:pt x="207" y="210"/>
                    </a:lnTo>
                    <a:lnTo>
                      <a:pt x="211" y="189"/>
                    </a:lnTo>
                    <a:lnTo>
                      <a:pt x="212" y="177"/>
                    </a:lnTo>
                    <a:lnTo>
                      <a:pt x="212" y="172"/>
                    </a:lnTo>
                    <a:lnTo>
                      <a:pt x="211" y="165"/>
                    </a:lnTo>
                    <a:lnTo>
                      <a:pt x="208" y="161"/>
                    </a:lnTo>
                    <a:lnTo>
                      <a:pt x="204" y="156"/>
                    </a:lnTo>
                    <a:lnTo>
                      <a:pt x="200" y="153"/>
                    </a:lnTo>
                    <a:lnTo>
                      <a:pt x="193" y="150"/>
                    </a:lnTo>
                    <a:lnTo>
                      <a:pt x="188" y="149"/>
                    </a:lnTo>
                    <a:lnTo>
                      <a:pt x="181" y="148"/>
                    </a:lnTo>
                    <a:lnTo>
                      <a:pt x="172" y="149"/>
                    </a:lnTo>
                    <a:lnTo>
                      <a:pt x="163" y="152"/>
                    </a:lnTo>
                    <a:lnTo>
                      <a:pt x="155" y="156"/>
                    </a:lnTo>
                    <a:lnTo>
                      <a:pt x="145" y="161"/>
                    </a:lnTo>
                    <a:lnTo>
                      <a:pt x="136" y="169"/>
                    </a:lnTo>
                    <a:lnTo>
                      <a:pt x="127" y="180"/>
                    </a:lnTo>
                    <a:lnTo>
                      <a:pt x="119" y="190"/>
                    </a:lnTo>
                    <a:lnTo>
                      <a:pt x="112" y="201"/>
                    </a:lnTo>
                    <a:lnTo>
                      <a:pt x="109" y="210"/>
                    </a:lnTo>
                    <a:lnTo>
                      <a:pt x="105" y="224"/>
                    </a:lnTo>
                    <a:lnTo>
                      <a:pt x="100" y="242"/>
                    </a:lnTo>
                    <a:lnTo>
                      <a:pt x="96" y="265"/>
                    </a:lnTo>
                    <a:lnTo>
                      <a:pt x="73" y="37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13" name="Freeform 485"/>
              <p:cNvSpPr>
                <a:spLocks noEditPoints="1"/>
              </p:cNvSpPr>
              <p:nvPr/>
            </p:nvSpPr>
            <p:spPr bwMode="auto">
              <a:xfrm>
                <a:off x="2966" y="2893"/>
                <a:ext cx="38" cy="93"/>
              </a:xfrm>
              <a:custGeom>
                <a:avLst/>
                <a:gdLst>
                  <a:gd name="T0" fmla="*/ 79 w 152"/>
                  <a:gd name="T1" fmla="*/ 0 h 372"/>
                  <a:gd name="T2" fmla="*/ 152 w 152"/>
                  <a:gd name="T3" fmla="*/ 0 h 372"/>
                  <a:gd name="T4" fmla="*/ 139 w 152"/>
                  <a:gd name="T5" fmla="*/ 67 h 372"/>
                  <a:gd name="T6" fmla="*/ 65 w 152"/>
                  <a:gd name="T7" fmla="*/ 67 h 372"/>
                  <a:gd name="T8" fmla="*/ 79 w 152"/>
                  <a:gd name="T9" fmla="*/ 0 h 372"/>
                  <a:gd name="T10" fmla="*/ 57 w 152"/>
                  <a:gd name="T11" fmla="*/ 103 h 372"/>
                  <a:gd name="T12" fmla="*/ 131 w 152"/>
                  <a:gd name="T13" fmla="*/ 103 h 372"/>
                  <a:gd name="T14" fmla="*/ 73 w 152"/>
                  <a:gd name="T15" fmla="*/ 372 h 372"/>
                  <a:gd name="T16" fmla="*/ 0 w 152"/>
                  <a:gd name="T17" fmla="*/ 372 h 372"/>
                  <a:gd name="T18" fmla="*/ 57 w 152"/>
                  <a:gd name="T19" fmla="*/ 103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2" h="372">
                    <a:moveTo>
                      <a:pt x="79" y="0"/>
                    </a:moveTo>
                    <a:lnTo>
                      <a:pt x="152" y="0"/>
                    </a:lnTo>
                    <a:lnTo>
                      <a:pt x="139" y="67"/>
                    </a:lnTo>
                    <a:lnTo>
                      <a:pt x="65" y="67"/>
                    </a:lnTo>
                    <a:lnTo>
                      <a:pt x="79" y="0"/>
                    </a:lnTo>
                    <a:close/>
                    <a:moveTo>
                      <a:pt x="57" y="103"/>
                    </a:moveTo>
                    <a:lnTo>
                      <a:pt x="131" y="103"/>
                    </a:lnTo>
                    <a:lnTo>
                      <a:pt x="73" y="372"/>
                    </a:lnTo>
                    <a:lnTo>
                      <a:pt x="0" y="372"/>
                    </a:lnTo>
                    <a:lnTo>
                      <a:pt x="57" y="103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14" name="Freeform 486"/>
              <p:cNvSpPr>
                <a:spLocks/>
              </p:cNvSpPr>
              <p:nvPr/>
            </p:nvSpPr>
            <p:spPr bwMode="auto">
              <a:xfrm>
                <a:off x="3003" y="2917"/>
                <a:ext cx="72" cy="69"/>
              </a:xfrm>
              <a:custGeom>
                <a:avLst/>
                <a:gdLst>
                  <a:gd name="T0" fmla="*/ 57 w 287"/>
                  <a:gd name="T1" fmla="*/ 7 h 276"/>
                  <a:gd name="T2" fmla="*/ 126 w 287"/>
                  <a:gd name="T3" fmla="*/ 7 h 276"/>
                  <a:gd name="T4" fmla="*/ 118 w 287"/>
                  <a:gd name="T5" fmla="*/ 41 h 276"/>
                  <a:gd name="T6" fmla="*/ 131 w 287"/>
                  <a:gd name="T7" fmla="*/ 30 h 276"/>
                  <a:gd name="T8" fmla="*/ 143 w 287"/>
                  <a:gd name="T9" fmla="*/ 22 h 276"/>
                  <a:gd name="T10" fmla="*/ 155 w 287"/>
                  <a:gd name="T11" fmla="*/ 16 h 276"/>
                  <a:gd name="T12" fmla="*/ 167 w 287"/>
                  <a:gd name="T13" fmla="*/ 9 h 276"/>
                  <a:gd name="T14" fmla="*/ 178 w 287"/>
                  <a:gd name="T15" fmla="*/ 5 h 276"/>
                  <a:gd name="T16" fmla="*/ 190 w 287"/>
                  <a:gd name="T17" fmla="*/ 3 h 276"/>
                  <a:gd name="T18" fmla="*/ 202 w 287"/>
                  <a:gd name="T19" fmla="*/ 1 h 276"/>
                  <a:gd name="T20" fmla="*/ 215 w 287"/>
                  <a:gd name="T21" fmla="*/ 0 h 276"/>
                  <a:gd name="T22" fmla="*/ 230 w 287"/>
                  <a:gd name="T23" fmla="*/ 1 h 276"/>
                  <a:gd name="T24" fmla="*/ 245 w 287"/>
                  <a:gd name="T25" fmla="*/ 5 h 276"/>
                  <a:gd name="T26" fmla="*/ 251 w 287"/>
                  <a:gd name="T27" fmla="*/ 8 h 276"/>
                  <a:gd name="T28" fmla="*/ 257 w 287"/>
                  <a:gd name="T29" fmla="*/ 11 h 276"/>
                  <a:gd name="T30" fmla="*/ 262 w 287"/>
                  <a:gd name="T31" fmla="*/ 14 h 276"/>
                  <a:gd name="T32" fmla="*/ 267 w 287"/>
                  <a:gd name="T33" fmla="*/ 20 h 276"/>
                  <a:gd name="T34" fmla="*/ 271 w 287"/>
                  <a:gd name="T35" fmla="*/ 24 h 276"/>
                  <a:gd name="T36" fmla="*/ 275 w 287"/>
                  <a:gd name="T37" fmla="*/ 29 h 276"/>
                  <a:gd name="T38" fmla="*/ 279 w 287"/>
                  <a:gd name="T39" fmla="*/ 36 h 276"/>
                  <a:gd name="T40" fmla="*/ 282 w 287"/>
                  <a:gd name="T41" fmla="*/ 41 h 276"/>
                  <a:gd name="T42" fmla="*/ 286 w 287"/>
                  <a:gd name="T43" fmla="*/ 54 h 276"/>
                  <a:gd name="T44" fmla="*/ 287 w 287"/>
                  <a:gd name="T45" fmla="*/ 69 h 276"/>
                  <a:gd name="T46" fmla="*/ 286 w 287"/>
                  <a:gd name="T47" fmla="*/ 78 h 276"/>
                  <a:gd name="T48" fmla="*/ 285 w 287"/>
                  <a:gd name="T49" fmla="*/ 90 h 276"/>
                  <a:gd name="T50" fmla="*/ 282 w 287"/>
                  <a:gd name="T51" fmla="*/ 105 h 276"/>
                  <a:gd name="T52" fmla="*/ 278 w 287"/>
                  <a:gd name="T53" fmla="*/ 124 h 276"/>
                  <a:gd name="T54" fmla="*/ 246 w 287"/>
                  <a:gd name="T55" fmla="*/ 276 h 276"/>
                  <a:gd name="T56" fmla="*/ 173 w 287"/>
                  <a:gd name="T57" fmla="*/ 276 h 276"/>
                  <a:gd name="T58" fmla="*/ 205 w 287"/>
                  <a:gd name="T59" fmla="*/ 122 h 276"/>
                  <a:gd name="T60" fmla="*/ 209 w 287"/>
                  <a:gd name="T61" fmla="*/ 108 h 276"/>
                  <a:gd name="T62" fmla="*/ 210 w 287"/>
                  <a:gd name="T63" fmla="*/ 96 h 276"/>
                  <a:gd name="T64" fmla="*/ 211 w 287"/>
                  <a:gd name="T65" fmla="*/ 86 h 276"/>
                  <a:gd name="T66" fmla="*/ 213 w 287"/>
                  <a:gd name="T67" fmla="*/ 82 h 276"/>
                  <a:gd name="T68" fmla="*/ 211 w 287"/>
                  <a:gd name="T69" fmla="*/ 76 h 276"/>
                  <a:gd name="T70" fmla="*/ 210 w 287"/>
                  <a:gd name="T71" fmla="*/ 69 h 276"/>
                  <a:gd name="T72" fmla="*/ 207 w 287"/>
                  <a:gd name="T73" fmla="*/ 64 h 276"/>
                  <a:gd name="T74" fmla="*/ 205 w 287"/>
                  <a:gd name="T75" fmla="*/ 60 h 276"/>
                  <a:gd name="T76" fmla="*/ 199 w 287"/>
                  <a:gd name="T77" fmla="*/ 57 h 276"/>
                  <a:gd name="T78" fmla="*/ 194 w 287"/>
                  <a:gd name="T79" fmla="*/ 54 h 276"/>
                  <a:gd name="T80" fmla="*/ 189 w 287"/>
                  <a:gd name="T81" fmla="*/ 53 h 276"/>
                  <a:gd name="T82" fmla="*/ 181 w 287"/>
                  <a:gd name="T83" fmla="*/ 52 h 276"/>
                  <a:gd name="T84" fmla="*/ 173 w 287"/>
                  <a:gd name="T85" fmla="*/ 53 h 276"/>
                  <a:gd name="T86" fmla="*/ 165 w 287"/>
                  <a:gd name="T87" fmla="*/ 56 h 276"/>
                  <a:gd name="T88" fmla="*/ 155 w 287"/>
                  <a:gd name="T89" fmla="*/ 60 h 276"/>
                  <a:gd name="T90" fmla="*/ 145 w 287"/>
                  <a:gd name="T91" fmla="*/ 65 h 276"/>
                  <a:gd name="T92" fmla="*/ 135 w 287"/>
                  <a:gd name="T93" fmla="*/ 73 h 276"/>
                  <a:gd name="T94" fmla="*/ 127 w 287"/>
                  <a:gd name="T95" fmla="*/ 81 h 276"/>
                  <a:gd name="T96" fmla="*/ 121 w 287"/>
                  <a:gd name="T97" fmla="*/ 90 h 276"/>
                  <a:gd name="T98" fmla="*/ 114 w 287"/>
                  <a:gd name="T99" fmla="*/ 101 h 276"/>
                  <a:gd name="T100" fmla="*/ 110 w 287"/>
                  <a:gd name="T101" fmla="*/ 110 h 276"/>
                  <a:gd name="T102" fmla="*/ 106 w 287"/>
                  <a:gd name="T103" fmla="*/ 125 h 276"/>
                  <a:gd name="T104" fmla="*/ 101 w 287"/>
                  <a:gd name="T105" fmla="*/ 142 h 276"/>
                  <a:gd name="T106" fmla="*/ 97 w 287"/>
                  <a:gd name="T107" fmla="*/ 165 h 276"/>
                  <a:gd name="T108" fmla="*/ 73 w 287"/>
                  <a:gd name="T109" fmla="*/ 276 h 276"/>
                  <a:gd name="T110" fmla="*/ 0 w 287"/>
                  <a:gd name="T111" fmla="*/ 276 h 276"/>
                  <a:gd name="T112" fmla="*/ 57 w 287"/>
                  <a:gd name="T113" fmla="*/ 7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87" h="276">
                    <a:moveTo>
                      <a:pt x="57" y="7"/>
                    </a:moveTo>
                    <a:lnTo>
                      <a:pt x="126" y="7"/>
                    </a:lnTo>
                    <a:lnTo>
                      <a:pt x="118" y="41"/>
                    </a:lnTo>
                    <a:lnTo>
                      <a:pt x="131" y="30"/>
                    </a:lnTo>
                    <a:lnTo>
                      <a:pt x="143" y="22"/>
                    </a:lnTo>
                    <a:lnTo>
                      <a:pt x="155" y="16"/>
                    </a:lnTo>
                    <a:lnTo>
                      <a:pt x="167" y="9"/>
                    </a:lnTo>
                    <a:lnTo>
                      <a:pt x="178" y="5"/>
                    </a:lnTo>
                    <a:lnTo>
                      <a:pt x="190" y="3"/>
                    </a:lnTo>
                    <a:lnTo>
                      <a:pt x="202" y="1"/>
                    </a:lnTo>
                    <a:lnTo>
                      <a:pt x="215" y="0"/>
                    </a:lnTo>
                    <a:lnTo>
                      <a:pt x="230" y="1"/>
                    </a:lnTo>
                    <a:lnTo>
                      <a:pt x="245" y="5"/>
                    </a:lnTo>
                    <a:lnTo>
                      <a:pt x="251" y="8"/>
                    </a:lnTo>
                    <a:lnTo>
                      <a:pt x="257" y="11"/>
                    </a:lnTo>
                    <a:lnTo>
                      <a:pt x="262" y="14"/>
                    </a:lnTo>
                    <a:lnTo>
                      <a:pt x="267" y="20"/>
                    </a:lnTo>
                    <a:lnTo>
                      <a:pt x="271" y="24"/>
                    </a:lnTo>
                    <a:lnTo>
                      <a:pt x="275" y="29"/>
                    </a:lnTo>
                    <a:lnTo>
                      <a:pt x="279" y="36"/>
                    </a:lnTo>
                    <a:lnTo>
                      <a:pt x="282" y="41"/>
                    </a:lnTo>
                    <a:lnTo>
                      <a:pt x="286" y="54"/>
                    </a:lnTo>
                    <a:lnTo>
                      <a:pt x="287" y="69"/>
                    </a:lnTo>
                    <a:lnTo>
                      <a:pt x="286" y="78"/>
                    </a:lnTo>
                    <a:lnTo>
                      <a:pt x="285" y="90"/>
                    </a:lnTo>
                    <a:lnTo>
                      <a:pt x="282" y="105"/>
                    </a:lnTo>
                    <a:lnTo>
                      <a:pt x="278" y="124"/>
                    </a:lnTo>
                    <a:lnTo>
                      <a:pt x="246" y="276"/>
                    </a:lnTo>
                    <a:lnTo>
                      <a:pt x="173" y="276"/>
                    </a:lnTo>
                    <a:lnTo>
                      <a:pt x="205" y="122"/>
                    </a:lnTo>
                    <a:lnTo>
                      <a:pt x="209" y="108"/>
                    </a:lnTo>
                    <a:lnTo>
                      <a:pt x="210" y="96"/>
                    </a:lnTo>
                    <a:lnTo>
                      <a:pt x="211" y="86"/>
                    </a:lnTo>
                    <a:lnTo>
                      <a:pt x="213" y="82"/>
                    </a:lnTo>
                    <a:lnTo>
                      <a:pt x="211" y="76"/>
                    </a:lnTo>
                    <a:lnTo>
                      <a:pt x="210" y="69"/>
                    </a:lnTo>
                    <a:lnTo>
                      <a:pt x="207" y="64"/>
                    </a:lnTo>
                    <a:lnTo>
                      <a:pt x="205" y="60"/>
                    </a:lnTo>
                    <a:lnTo>
                      <a:pt x="199" y="57"/>
                    </a:lnTo>
                    <a:lnTo>
                      <a:pt x="194" y="54"/>
                    </a:lnTo>
                    <a:lnTo>
                      <a:pt x="189" y="53"/>
                    </a:lnTo>
                    <a:lnTo>
                      <a:pt x="181" y="52"/>
                    </a:lnTo>
                    <a:lnTo>
                      <a:pt x="173" y="53"/>
                    </a:lnTo>
                    <a:lnTo>
                      <a:pt x="165" y="56"/>
                    </a:lnTo>
                    <a:lnTo>
                      <a:pt x="155" y="60"/>
                    </a:lnTo>
                    <a:lnTo>
                      <a:pt x="145" y="65"/>
                    </a:lnTo>
                    <a:lnTo>
                      <a:pt x="135" y="73"/>
                    </a:lnTo>
                    <a:lnTo>
                      <a:pt x="127" y="81"/>
                    </a:lnTo>
                    <a:lnTo>
                      <a:pt x="121" y="90"/>
                    </a:lnTo>
                    <a:lnTo>
                      <a:pt x="114" y="101"/>
                    </a:lnTo>
                    <a:lnTo>
                      <a:pt x="110" y="110"/>
                    </a:lnTo>
                    <a:lnTo>
                      <a:pt x="106" y="125"/>
                    </a:lnTo>
                    <a:lnTo>
                      <a:pt x="101" y="142"/>
                    </a:lnTo>
                    <a:lnTo>
                      <a:pt x="97" y="165"/>
                    </a:lnTo>
                    <a:lnTo>
                      <a:pt x="73" y="276"/>
                    </a:lnTo>
                    <a:lnTo>
                      <a:pt x="0" y="276"/>
                    </a:lnTo>
                    <a:lnTo>
                      <a:pt x="57" y="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15" name="Freeform 487"/>
              <p:cNvSpPr>
                <a:spLocks/>
              </p:cNvSpPr>
              <p:nvPr/>
            </p:nvSpPr>
            <p:spPr bwMode="auto">
              <a:xfrm>
                <a:off x="3083" y="2917"/>
                <a:ext cx="71" cy="69"/>
              </a:xfrm>
              <a:custGeom>
                <a:avLst/>
                <a:gdLst>
                  <a:gd name="T0" fmla="*/ 56 w 287"/>
                  <a:gd name="T1" fmla="*/ 7 h 276"/>
                  <a:gd name="T2" fmla="*/ 125 w 287"/>
                  <a:gd name="T3" fmla="*/ 7 h 276"/>
                  <a:gd name="T4" fmla="*/ 119 w 287"/>
                  <a:gd name="T5" fmla="*/ 41 h 276"/>
                  <a:gd name="T6" fmla="*/ 131 w 287"/>
                  <a:gd name="T7" fmla="*/ 30 h 276"/>
                  <a:gd name="T8" fmla="*/ 144 w 287"/>
                  <a:gd name="T9" fmla="*/ 22 h 276"/>
                  <a:gd name="T10" fmla="*/ 156 w 287"/>
                  <a:gd name="T11" fmla="*/ 16 h 276"/>
                  <a:gd name="T12" fmla="*/ 167 w 287"/>
                  <a:gd name="T13" fmla="*/ 9 h 276"/>
                  <a:gd name="T14" fmla="*/ 179 w 287"/>
                  <a:gd name="T15" fmla="*/ 5 h 276"/>
                  <a:gd name="T16" fmla="*/ 191 w 287"/>
                  <a:gd name="T17" fmla="*/ 3 h 276"/>
                  <a:gd name="T18" fmla="*/ 203 w 287"/>
                  <a:gd name="T19" fmla="*/ 1 h 276"/>
                  <a:gd name="T20" fmla="*/ 215 w 287"/>
                  <a:gd name="T21" fmla="*/ 0 h 276"/>
                  <a:gd name="T22" fmla="*/ 231 w 287"/>
                  <a:gd name="T23" fmla="*/ 1 h 276"/>
                  <a:gd name="T24" fmla="*/ 244 w 287"/>
                  <a:gd name="T25" fmla="*/ 5 h 276"/>
                  <a:gd name="T26" fmla="*/ 251 w 287"/>
                  <a:gd name="T27" fmla="*/ 8 h 276"/>
                  <a:gd name="T28" fmla="*/ 257 w 287"/>
                  <a:gd name="T29" fmla="*/ 11 h 276"/>
                  <a:gd name="T30" fmla="*/ 263 w 287"/>
                  <a:gd name="T31" fmla="*/ 14 h 276"/>
                  <a:gd name="T32" fmla="*/ 268 w 287"/>
                  <a:gd name="T33" fmla="*/ 20 h 276"/>
                  <a:gd name="T34" fmla="*/ 272 w 287"/>
                  <a:gd name="T35" fmla="*/ 24 h 276"/>
                  <a:gd name="T36" fmla="*/ 276 w 287"/>
                  <a:gd name="T37" fmla="*/ 29 h 276"/>
                  <a:gd name="T38" fmla="*/ 279 w 287"/>
                  <a:gd name="T39" fmla="*/ 36 h 276"/>
                  <a:gd name="T40" fmla="*/ 281 w 287"/>
                  <a:gd name="T41" fmla="*/ 41 h 276"/>
                  <a:gd name="T42" fmla="*/ 285 w 287"/>
                  <a:gd name="T43" fmla="*/ 54 h 276"/>
                  <a:gd name="T44" fmla="*/ 287 w 287"/>
                  <a:gd name="T45" fmla="*/ 69 h 276"/>
                  <a:gd name="T46" fmla="*/ 287 w 287"/>
                  <a:gd name="T47" fmla="*/ 78 h 276"/>
                  <a:gd name="T48" fmla="*/ 284 w 287"/>
                  <a:gd name="T49" fmla="*/ 90 h 276"/>
                  <a:gd name="T50" fmla="*/ 281 w 287"/>
                  <a:gd name="T51" fmla="*/ 105 h 276"/>
                  <a:gd name="T52" fmla="*/ 279 w 287"/>
                  <a:gd name="T53" fmla="*/ 124 h 276"/>
                  <a:gd name="T54" fmla="*/ 247 w 287"/>
                  <a:gd name="T55" fmla="*/ 276 h 276"/>
                  <a:gd name="T56" fmla="*/ 173 w 287"/>
                  <a:gd name="T57" fmla="*/ 276 h 276"/>
                  <a:gd name="T58" fmla="*/ 205 w 287"/>
                  <a:gd name="T59" fmla="*/ 122 h 276"/>
                  <a:gd name="T60" fmla="*/ 208 w 287"/>
                  <a:gd name="T61" fmla="*/ 108 h 276"/>
                  <a:gd name="T62" fmla="*/ 211 w 287"/>
                  <a:gd name="T63" fmla="*/ 96 h 276"/>
                  <a:gd name="T64" fmla="*/ 212 w 287"/>
                  <a:gd name="T65" fmla="*/ 86 h 276"/>
                  <a:gd name="T66" fmla="*/ 212 w 287"/>
                  <a:gd name="T67" fmla="*/ 82 h 276"/>
                  <a:gd name="T68" fmla="*/ 212 w 287"/>
                  <a:gd name="T69" fmla="*/ 76 h 276"/>
                  <a:gd name="T70" fmla="*/ 211 w 287"/>
                  <a:gd name="T71" fmla="*/ 69 h 276"/>
                  <a:gd name="T72" fmla="*/ 208 w 287"/>
                  <a:gd name="T73" fmla="*/ 64 h 276"/>
                  <a:gd name="T74" fmla="*/ 204 w 287"/>
                  <a:gd name="T75" fmla="*/ 60 h 276"/>
                  <a:gd name="T76" fmla="*/ 200 w 287"/>
                  <a:gd name="T77" fmla="*/ 57 h 276"/>
                  <a:gd name="T78" fmla="*/ 195 w 287"/>
                  <a:gd name="T79" fmla="*/ 54 h 276"/>
                  <a:gd name="T80" fmla="*/ 188 w 287"/>
                  <a:gd name="T81" fmla="*/ 53 h 276"/>
                  <a:gd name="T82" fmla="*/ 181 w 287"/>
                  <a:gd name="T83" fmla="*/ 52 h 276"/>
                  <a:gd name="T84" fmla="*/ 172 w 287"/>
                  <a:gd name="T85" fmla="*/ 53 h 276"/>
                  <a:gd name="T86" fmla="*/ 164 w 287"/>
                  <a:gd name="T87" fmla="*/ 56 h 276"/>
                  <a:gd name="T88" fmla="*/ 155 w 287"/>
                  <a:gd name="T89" fmla="*/ 60 h 276"/>
                  <a:gd name="T90" fmla="*/ 145 w 287"/>
                  <a:gd name="T91" fmla="*/ 65 h 276"/>
                  <a:gd name="T92" fmla="*/ 136 w 287"/>
                  <a:gd name="T93" fmla="*/ 73 h 276"/>
                  <a:gd name="T94" fmla="*/ 128 w 287"/>
                  <a:gd name="T95" fmla="*/ 81 h 276"/>
                  <a:gd name="T96" fmla="*/ 120 w 287"/>
                  <a:gd name="T97" fmla="*/ 90 h 276"/>
                  <a:gd name="T98" fmla="*/ 115 w 287"/>
                  <a:gd name="T99" fmla="*/ 101 h 276"/>
                  <a:gd name="T100" fmla="*/ 111 w 287"/>
                  <a:gd name="T101" fmla="*/ 110 h 276"/>
                  <a:gd name="T102" fmla="*/ 106 w 287"/>
                  <a:gd name="T103" fmla="*/ 125 h 276"/>
                  <a:gd name="T104" fmla="*/ 102 w 287"/>
                  <a:gd name="T105" fmla="*/ 142 h 276"/>
                  <a:gd name="T106" fmla="*/ 96 w 287"/>
                  <a:gd name="T107" fmla="*/ 165 h 276"/>
                  <a:gd name="T108" fmla="*/ 74 w 287"/>
                  <a:gd name="T109" fmla="*/ 276 h 276"/>
                  <a:gd name="T110" fmla="*/ 0 w 287"/>
                  <a:gd name="T111" fmla="*/ 276 h 276"/>
                  <a:gd name="T112" fmla="*/ 56 w 287"/>
                  <a:gd name="T113" fmla="*/ 7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87" h="276">
                    <a:moveTo>
                      <a:pt x="56" y="7"/>
                    </a:moveTo>
                    <a:lnTo>
                      <a:pt x="125" y="7"/>
                    </a:lnTo>
                    <a:lnTo>
                      <a:pt x="119" y="41"/>
                    </a:lnTo>
                    <a:lnTo>
                      <a:pt x="131" y="30"/>
                    </a:lnTo>
                    <a:lnTo>
                      <a:pt x="144" y="22"/>
                    </a:lnTo>
                    <a:lnTo>
                      <a:pt x="156" y="16"/>
                    </a:lnTo>
                    <a:lnTo>
                      <a:pt x="167" y="9"/>
                    </a:lnTo>
                    <a:lnTo>
                      <a:pt x="179" y="5"/>
                    </a:lnTo>
                    <a:lnTo>
                      <a:pt x="191" y="3"/>
                    </a:lnTo>
                    <a:lnTo>
                      <a:pt x="203" y="1"/>
                    </a:lnTo>
                    <a:lnTo>
                      <a:pt x="215" y="0"/>
                    </a:lnTo>
                    <a:lnTo>
                      <a:pt x="231" y="1"/>
                    </a:lnTo>
                    <a:lnTo>
                      <a:pt x="244" y="5"/>
                    </a:lnTo>
                    <a:lnTo>
                      <a:pt x="251" y="8"/>
                    </a:lnTo>
                    <a:lnTo>
                      <a:pt x="257" y="11"/>
                    </a:lnTo>
                    <a:lnTo>
                      <a:pt x="263" y="14"/>
                    </a:lnTo>
                    <a:lnTo>
                      <a:pt x="268" y="20"/>
                    </a:lnTo>
                    <a:lnTo>
                      <a:pt x="272" y="24"/>
                    </a:lnTo>
                    <a:lnTo>
                      <a:pt x="276" y="29"/>
                    </a:lnTo>
                    <a:lnTo>
                      <a:pt x="279" y="36"/>
                    </a:lnTo>
                    <a:lnTo>
                      <a:pt x="281" y="41"/>
                    </a:lnTo>
                    <a:lnTo>
                      <a:pt x="285" y="54"/>
                    </a:lnTo>
                    <a:lnTo>
                      <a:pt x="287" y="69"/>
                    </a:lnTo>
                    <a:lnTo>
                      <a:pt x="287" y="78"/>
                    </a:lnTo>
                    <a:lnTo>
                      <a:pt x="284" y="90"/>
                    </a:lnTo>
                    <a:lnTo>
                      <a:pt x="281" y="105"/>
                    </a:lnTo>
                    <a:lnTo>
                      <a:pt x="279" y="124"/>
                    </a:lnTo>
                    <a:lnTo>
                      <a:pt x="247" y="276"/>
                    </a:lnTo>
                    <a:lnTo>
                      <a:pt x="173" y="276"/>
                    </a:lnTo>
                    <a:lnTo>
                      <a:pt x="205" y="122"/>
                    </a:lnTo>
                    <a:lnTo>
                      <a:pt x="208" y="108"/>
                    </a:lnTo>
                    <a:lnTo>
                      <a:pt x="211" y="96"/>
                    </a:lnTo>
                    <a:lnTo>
                      <a:pt x="212" y="86"/>
                    </a:lnTo>
                    <a:lnTo>
                      <a:pt x="212" y="82"/>
                    </a:lnTo>
                    <a:lnTo>
                      <a:pt x="212" y="76"/>
                    </a:lnTo>
                    <a:lnTo>
                      <a:pt x="211" y="69"/>
                    </a:lnTo>
                    <a:lnTo>
                      <a:pt x="208" y="64"/>
                    </a:lnTo>
                    <a:lnTo>
                      <a:pt x="204" y="60"/>
                    </a:lnTo>
                    <a:lnTo>
                      <a:pt x="200" y="57"/>
                    </a:lnTo>
                    <a:lnTo>
                      <a:pt x="195" y="54"/>
                    </a:lnTo>
                    <a:lnTo>
                      <a:pt x="188" y="53"/>
                    </a:lnTo>
                    <a:lnTo>
                      <a:pt x="181" y="52"/>
                    </a:lnTo>
                    <a:lnTo>
                      <a:pt x="172" y="53"/>
                    </a:lnTo>
                    <a:lnTo>
                      <a:pt x="164" y="56"/>
                    </a:lnTo>
                    <a:lnTo>
                      <a:pt x="155" y="60"/>
                    </a:lnTo>
                    <a:lnTo>
                      <a:pt x="145" y="65"/>
                    </a:lnTo>
                    <a:lnTo>
                      <a:pt x="136" y="73"/>
                    </a:lnTo>
                    <a:lnTo>
                      <a:pt x="128" y="81"/>
                    </a:lnTo>
                    <a:lnTo>
                      <a:pt x="120" y="90"/>
                    </a:lnTo>
                    <a:lnTo>
                      <a:pt x="115" y="101"/>
                    </a:lnTo>
                    <a:lnTo>
                      <a:pt x="111" y="110"/>
                    </a:lnTo>
                    <a:lnTo>
                      <a:pt x="106" y="125"/>
                    </a:lnTo>
                    <a:lnTo>
                      <a:pt x="102" y="142"/>
                    </a:lnTo>
                    <a:lnTo>
                      <a:pt x="96" y="165"/>
                    </a:lnTo>
                    <a:lnTo>
                      <a:pt x="74" y="276"/>
                    </a:lnTo>
                    <a:lnTo>
                      <a:pt x="0" y="276"/>
                    </a:lnTo>
                    <a:lnTo>
                      <a:pt x="56" y="7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16" name="Freeform 488"/>
              <p:cNvSpPr>
                <a:spLocks noEditPoints="1"/>
              </p:cNvSpPr>
              <p:nvPr/>
            </p:nvSpPr>
            <p:spPr bwMode="auto">
              <a:xfrm>
                <a:off x="3164" y="2917"/>
                <a:ext cx="65" cy="71"/>
              </a:xfrm>
              <a:custGeom>
                <a:avLst/>
                <a:gdLst>
                  <a:gd name="T0" fmla="*/ 70 w 259"/>
                  <a:gd name="T1" fmla="*/ 164 h 281"/>
                  <a:gd name="T2" fmla="*/ 70 w 259"/>
                  <a:gd name="T3" fmla="*/ 170 h 281"/>
                  <a:gd name="T4" fmla="*/ 74 w 259"/>
                  <a:gd name="T5" fmla="*/ 194 h 281"/>
                  <a:gd name="T6" fmla="*/ 86 w 259"/>
                  <a:gd name="T7" fmla="*/ 213 h 281"/>
                  <a:gd name="T8" fmla="*/ 104 w 259"/>
                  <a:gd name="T9" fmla="*/ 225 h 281"/>
                  <a:gd name="T10" fmla="*/ 124 w 259"/>
                  <a:gd name="T11" fmla="*/ 230 h 281"/>
                  <a:gd name="T12" fmla="*/ 141 w 259"/>
                  <a:gd name="T13" fmla="*/ 228 h 281"/>
                  <a:gd name="T14" fmla="*/ 155 w 259"/>
                  <a:gd name="T15" fmla="*/ 221 h 281"/>
                  <a:gd name="T16" fmla="*/ 169 w 259"/>
                  <a:gd name="T17" fmla="*/ 209 h 281"/>
                  <a:gd name="T18" fmla="*/ 181 w 259"/>
                  <a:gd name="T19" fmla="*/ 192 h 281"/>
                  <a:gd name="T20" fmla="*/ 241 w 259"/>
                  <a:gd name="T21" fmla="*/ 213 h 281"/>
                  <a:gd name="T22" fmla="*/ 230 w 259"/>
                  <a:gd name="T23" fmla="*/ 230 h 281"/>
                  <a:gd name="T24" fmla="*/ 217 w 259"/>
                  <a:gd name="T25" fmla="*/ 245 h 281"/>
                  <a:gd name="T26" fmla="*/ 202 w 259"/>
                  <a:gd name="T27" fmla="*/ 257 h 281"/>
                  <a:gd name="T28" fmla="*/ 186 w 259"/>
                  <a:gd name="T29" fmla="*/ 266 h 281"/>
                  <a:gd name="T30" fmla="*/ 170 w 259"/>
                  <a:gd name="T31" fmla="*/ 274 h 281"/>
                  <a:gd name="T32" fmla="*/ 142 w 259"/>
                  <a:gd name="T33" fmla="*/ 281 h 281"/>
                  <a:gd name="T34" fmla="*/ 110 w 259"/>
                  <a:gd name="T35" fmla="*/ 281 h 281"/>
                  <a:gd name="T36" fmla="*/ 85 w 259"/>
                  <a:gd name="T37" fmla="*/ 277 h 281"/>
                  <a:gd name="T38" fmla="*/ 62 w 259"/>
                  <a:gd name="T39" fmla="*/ 268 h 281"/>
                  <a:gd name="T40" fmla="*/ 44 w 259"/>
                  <a:gd name="T41" fmla="*/ 256 h 281"/>
                  <a:gd name="T42" fmla="*/ 26 w 259"/>
                  <a:gd name="T43" fmla="*/ 238 h 281"/>
                  <a:gd name="T44" fmla="*/ 13 w 259"/>
                  <a:gd name="T45" fmla="*/ 218 h 281"/>
                  <a:gd name="T46" fmla="*/ 5 w 259"/>
                  <a:gd name="T47" fmla="*/ 196 h 281"/>
                  <a:gd name="T48" fmla="*/ 1 w 259"/>
                  <a:gd name="T49" fmla="*/ 170 h 281"/>
                  <a:gd name="T50" fmla="*/ 1 w 259"/>
                  <a:gd name="T51" fmla="*/ 142 h 281"/>
                  <a:gd name="T52" fmla="*/ 5 w 259"/>
                  <a:gd name="T53" fmla="*/ 117 h 281"/>
                  <a:gd name="T54" fmla="*/ 12 w 259"/>
                  <a:gd name="T55" fmla="*/ 92 h 281"/>
                  <a:gd name="T56" fmla="*/ 24 w 259"/>
                  <a:gd name="T57" fmla="*/ 69 h 281"/>
                  <a:gd name="T58" fmla="*/ 42 w 259"/>
                  <a:gd name="T59" fmla="*/ 45 h 281"/>
                  <a:gd name="T60" fmla="*/ 68 w 259"/>
                  <a:gd name="T61" fmla="*/ 22 h 281"/>
                  <a:gd name="T62" fmla="*/ 98 w 259"/>
                  <a:gd name="T63" fmla="*/ 8 h 281"/>
                  <a:gd name="T64" fmla="*/ 131 w 259"/>
                  <a:gd name="T65" fmla="*/ 1 h 281"/>
                  <a:gd name="T66" fmla="*/ 163 w 259"/>
                  <a:gd name="T67" fmla="*/ 1 h 281"/>
                  <a:gd name="T68" fmla="*/ 186 w 259"/>
                  <a:gd name="T69" fmla="*/ 4 h 281"/>
                  <a:gd name="T70" fmla="*/ 205 w 259"/>
                  <a:gd name="T71" fmla="*/ 12 h 281"/>
                  <a:gd name="T72" fmla="*/ 222 w 259"/>
                  <a:gd name="T73" fmla="*/ 24 h 281"/>
                  <a:gd name="T74" fmla="*/ 237 w 259"/>
                  <a:gd name="T75" fmla="*/ 38 h 281"/>
                  <a:gd name="T76" fmla="*/ 247 w 259"/>
                  <a:gd name="T77" fmla="*/ 57 h 281"/>
                  <a:gd name="T78" fmla="*/ 255 w 259"/>
                  <a:gd name="T79" fmla="*/ 78 h 281"/>
                  <a:gd name="T80" fmla="*/ 259 w 259"/>
                  <a:gd name="T81" fmla="*/ 102 h 281"/>
                  <a:gd name="T82" fmla="*/ 259 w 259"/>
                  <a:gd name="T83" fmla="*/ 129 h 281"/>
                  <a:gd name="T84" fmla="*/ 257 w 259"/>
                  <a:gd name="T85" fmla="*/ 153 h 281"/>
                  <a:gd name="T86" fmla="*/ 193 w 259"/>
                  <a:gd name="T87" fmla="*/ 120 h 281"/>
                  <a:gd name="T88" fmla="*/ 193 w 259"/>
                  <a:gd name="T89" fmla="*/ 112 h 281"/>
                  <a:gd name="T90" fmla="*/ 190 w 259"/>
                  <a:gd name="T91" fmla="*/ 85 h 281"/>
                  <a:gd name="T92" fmla="*/ 179 w 259"/>
                  <a:gd name="T93" fmla="*/ 66 h 281"/>
                  <a:gd name="T94" fmla="*/ 163 w 259"/>
                  <a:gd name="T95" fmla="*/ 56 h 281"/>
                  <a:gd name="T96" fmla="*/ 143 w 259"/>
                  <a:gd name="T97" fmla="*/ 52 h 281"/>
                  <a:gd name="T98" fmla="*/ 122 w 259"/>
                  <a:gd name="T99" fmla="*/ 56 h 281"/>
                  <a:gd name="T100" fmla="*/ 102 w 259"/>
                  <a:gd name="T101" fmla="*/ 69 h 281"/>
                  <a:gd name="T102" fmla="*/ 88 w 259"/>
                  <a:gd name="T103" fmla="*/ 90 h 281"/>
                  <a:gd name="T104" fmla="*/ 78 w 259"/>
                  <a:gd name="T105" fmla="*/ 120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59" h="281">
                    <a:moveTo>
                      <a:pt x="254" y="164"/>
                    </a:moveTo>
                    <a:lnTo>
                      <a:pt x="70" y="164"/>
                    </a:lnTo>
                    <a:lnTo>
                      <a:pt x="70" y="168"/>
                    </a:lnTo>
                    <a:lnTo>
                      <a:pt x="70" y="170"/>
                    </a:lnTo>
                    <a:lnTo>
                      <a:pt x="72" y="182"/>
                    </a:lnTo>
                    <a:lnTo>
                      <a:pt x="74" y="194"/>
                    </a:lnTo>
                    <a:lnTo>
                      <a:pt x="80" y="205"/>
                    </a:lnTo>
                    <a:lnTo>
                      <a:pt x="86" y="213"/>
                    </a:lnTo>
                    <a:lnTo>
                      <a:pt x="94" y="221"/>
                    </a:lnTo>
                    <a:lnTo>
                      <a:pt x="104" y="225"/>
                    </a:lnTo>
                    <a:lnTo>
                      <a:pt x="113" y="229"/>
                    </a:lnTo>
                    <a:lnTo>
                      <a:pt x="124" y="230"/>
                    </a:lnTo>
                    <a:lnTo>
                      <a:pt x="133" y="229"/>
                    </a:lnTo>
                    <a:lnTo>
                      <a:pt x="141" y="228"/>
                    </a:lnTo>
                    <a:lnTo>
                      <a:pt x="149" y="225"/>
                    </a:lnTo>
                    <a:lnTo>
                      <a:pt x="155" y="221"/>
                    </a:lnTo>
                    <a:lnTo>
                      <a:pt x="163" y="216"/>
                    </a:lnTo>
                    <a:lnTo>
                      <a:pt x="169" y="209"/>
                    </a:lnTo>
                    <a:lnTo>
                      <a:pt x="175" y="201"/>
                    </a:lnTo>
                    <a:lnTo>
                      <a:pt x="181" y="192"/>
                    </a:lnTo>
                    <a:lnTo>
                      <a:pt x="246" y="204"/>
                    </a:lnTo>
                    <a:lnTo>
                      <a:pt x="241" y="213"/>
                    </a:lnTo>
                    <a:lnTo>
                      <a:pt x="235" y="221"/>
                    </a:lnTo>
                    <a:lnTo>
                      <a:pt x="230" y="230"/>
                    </a:lnTo>
                    <a:lnTo>
                      <a:pt x="223" y="237"/>
                    </a:lnTo>
                    <a:lnTo>
                      <a:pt x="217" y="245"/>
                    </a:lnTo>
                    <a:lnTo>
                      <a:pt x="210" y="250"/>
                    </a:lnTo>
                    <a:lnTo>
                      <a:pt x="202" y="257"/>
                    </a:lnTo>
                    <a:lnTo>
                      <a:pt x="194" y="262"/>
                    </a:lnTo>
                    <a:lnTo>
                      <a:pt x="186" y="266"/>
                    </a:lnTo>
                    <a:lnTo>
                      <a:pt x="178" y="270"/>
                    </a:lnTo>
                    <a:lnTo>
                      <a:pt x="170" y="274"/>
                    </a:lnTo>
                    <a:lnTo>
                      <a:pt x="161" y="277"/>
                    </a:lnTo>
                    <a:lnTo>
                      <a:pt x="142" y="281"/>
                    </a:lnTo>
                    <a:lnTo>
                      <a:pt x="124" y="281"/>
                    </a:lnTo>
                    <a:lnTo>
                      <a:pt x="110" y="281"/>
                    </a:lnTo>
                    <a:lnTo>
                      <a:pt x="97" y="280"/>
                    </a:lnTo>
                    <a:lnTo>
                      <a:pt x="85" y="277"/>
                    </a:lnTo>
                    <a:lnTo>
                      <a:pt x="73" y="273"/>
                    </a:lnTo>
                    <a:lnTo>
                      <a:pt x="62" y="268"/>
                    </a:lnTo>
                    <a:lnTo>
                      <a:pt x="53" y="262"/>
                    </a:lnTo>
                    <a:lnTo>
                      <a:pt x="44" y="256"/>
                    </a:lnTo>
                    <a:lnTo>
                      <a:pt x="34" y="248"/>
                    </a:lnTo>
                    <a:lnTo>
                      <a:pt x="26" y="238"/>
                    </a:lnTo>
                    <a:lnTo>
                      <a:pt x="20" y="229"/>
                    </a:lnTo>
                    <a:lnTo>
                      <a:pt x="13" y="218"/>
                    </a:lnTo>
                    <a:lnTo>
                      <a:pt x="9" y="208"/>
                    </a:lnTo>
                    <a:lnTo>
                      <a:pt x="5" y="196"/>
                    </a:lnTo>
                    <a:lnTo>
                      <a:pt x="2" y="184"/>
                    </a:lnTo>
                    <a:lnTo>
                      <a:pt x="1" y="170"/>
                    </a:lnTo>
                    <a:lnTo>
                      <a:pt x="0" y="157"/>
                    </a:lnTo>
                    <a:lnTo>
                      <a:pt x="1" y="142"/>
                    </a:lnTo>
                    <a:lnTo>
                      <a:pt x="2" y="130"/>
                    </a:lnTo>
                    <a:lnTo>
                      <a:pt x="5" y="117"/>
                    </a:lnTo>
                    <a:lnTo>
                      <a:pt x="8" y="105"/>
                    </a:lnTo>
                    <a:lnTo>
                      <a:pt x="12" y="92"/>
                    </a:lnTo>
                    <a:lnTo>
                      <a:pt x="17" y="81"/>
                    </a:lnTo>
                    <a:lnTo>
                      <a:pt x="24" y="69"/>
                    </a:lnTo>
                    <a:lnTo>
                      <a:pt x="32" y="58"/>
                    </a:lnTo>
                    <a:lnTo>
                      <a:pt x="42" y="45"/>
                    </a:lnTo>
                    <a:lnTo>
                      <a:pt x="54" y="33"/>
                    </a:lnTo>
                    <a:lnTo>
                      <a:pt x="68" y="22"/>
                    </a:lnTo>
                    <a:lnTo>
                      <a:pt x="82" y="14"/>
                    </a:lnTo>
                    <a:lnTo>
                      <a:pt x="98" y="8"/>
                    </a:lnTo>
                    <a:lnTo>
                      <a:pt x="114" y="4"/>
                    </a:lnTo>
                    <a:lnTo>
                      <a:pt x="131" y="1"/>
                    </a:lnTo>
                    <a:lnTo>
                      <a:pt x="151" y="0"/>
                    </a:lnTo>
                    <a:lnTo>
                      <a:pt x="163" y="1"/>
                    </a:lnTo>
                    <a:lnTo>
                      <a:pt x="174" y="3"/>
                    </a:lnTo>
                    <a:lnTo>
                      <a:pt x="186" y="4"/>
                    </a:lnTo>
                    <a:lnTo>
                      <a:pt x="195" y="8"/>
                    </a:lnTo>
                    <a:lnTo>
                      <a:pt x="205" y="12"/>
                    </a:lnTo>
                    <a:lnTo>
                      <a:pt x="214" y="17"/>
                    </a:lnTo>
                    <a:lnTo>
                      <a:pt x="222" y="24"/>
                    </a:lnTo>
                    <a:lnTo>
                      <a:pt x="230" y="30"/>
                    </a:lnTo>
                    <a:lnTo>
                      <a:pt x="237" y="38"/>
                    </a:lnTo>
                    <a:lnTo>
                      <a:pt x="243" y="48"/>
                    </a:lnTo>
                    <a:lnTo>
                      <a:pt x="247" y="57"/>
                    </a:lnTo>
                    <a:lnTo>
                      <a:pt x="253" y="68"/>
                    </a:lnTo>
                    <a:lnTo>
                      <a:pt x="255" y="78"/>
                    </a:lnTo>
                    <a:lnTo>
                      <a:pt x="258" y="90"/>
                    </a:lnTo>
                    <a:lnTo>
                      <a:pt x="259" y="102"/>
                    </a:lnTo>
                    <a:lnTo>
                      <a:pt x="259" y="116"/>
                    </a:lnTo>
                    <a:lnTo>
                      <a:pt x="259" y="129"/>
                    </a:lnTo>
                    <a:lnTo>
                      <a:pt x="258" y="141"/>
                    </a:lnTo>
                    <a:lnTo>
                      <a:pt x="257" y="153"/>
                    </a:lnTo>
                    <a:lnTo>
                      <a:pt x="254" y="164"/>
                    </a:lnTo>
                    <a:close/>
                    <a:moveTo>
                      <a:pt x="193" y="120"/>
                    </a:moveTo>
                    <a:lnTo>
                      <a:pt x="193" y="114"/>
                    </a:lnTo>
                    <a:lnTo>
                      <a:pt x="193" y="112"/>
                    </a:lnTo>
                    <a:lnTo>
                      <a:pt x="191" y="98"/>
                    </a:lnTo>
                    <a:lnTo>
                      <a:pt x="190" y="85"/>
                    </a:lnTo>
                    <a:lnTo>
                      <a:pt x="185" y="76"/>
                    </a:lnTo>
                    <a:lnTo>
                      <a:pt x="179" y="66"/>
                    </a:lnTo>
                    <a:lnTo>
                      <a:pt x="171" y="61"/>
                    </a:lnTo>
                    <a:lnTo>
                      <a:pt x="163" y="56"/>
                    </a:lnTo>
                    <a:lnTo>
                      <a:pt x="154" y="53"/>
                    </a:lnTo>
                    <a:lnTo>
                      <a:pt x="143" y="52"/>
                    </a:lnTo>
                    <a:lnTo>
                      <a:pt x="131" y="53"/>
                    </a:lnTo>
                    <a:lnTo>
                      <a:pt x="122" y="56"/>
                    </a:lnTo>
                    <a:lnTo>
                      <a:pt x="112" y="61"/>
                    </a:lnTo>
                    <a:lnTo>
                      <a:pt x="102" y="69"/>
                    </a:lnTo>
                    <a:lnTo>
                      <a:pt x="94" y="78"/>
                    </a:lnTo>
                    <a:lnTo>
                      <a:pt x="88" y="90"/>
                    </a:lnTo>
                    <a:lnTo>
                      <a:pt x="82" y="104"/>
                    </a:lnTo>
                    <a:lnTo>
                      <a:pt x="78" y="120"/>
                    </a:lnTo>
                    <a:lnTo>
                      <a:pt x="193" y="12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17" name="Freeform 489"/>
              <p:cNvSpPr>
                <a:spLocks noEditPoints="1"/>
              </p:cNvSpPr>
              <p:nvPr/>
            </p:nvSpPr>
            <p:spPr bwMode="auto">
              <a:xfrm>
                <a:off x="3237" y="2893"/>
                <a:ext cx="80" cy="95"/>
              </a:xfrm>
              <a:custGeom>
                <a:avLst/>
                <a:gdLst>
                  <a:gd name="T0" fmla="*/ 171 w 319"/>
                  <a:gd name="T1" fmla="*/ 372 h 377"/>
                  <a:gd name="T2" fmla="*/ 167 w 319"/>
                  <a:gd name="T3" fmla="*/ 352 h 377"/>
                  <a:gd name="T4" fmla="*/ 147 w 319"/>
                  <a:gd name="T5" fmla="*/ 365 h 377"/>
                  <a:gd name="T6" fmla="*/ 128 w 319"/>
                  <a:gd name="T7" fmla="*/ 373 h 377"/>
                  <a:gd name="T8" fmla="*/ 106 w 319"/>
                  <a:gd name="T9" fmla="*/ 377 h 377"/>
                  <a:gd name="T10" fmla="*/ 84 w 319"/>
                  <a:gd name="T11" fmla="*/ 377 h 377"/>
                  <a:gd name="T12" fmla="*/ 66 w 319"/>
                  <a:gd name="T13" fmla="*/ 373 h 377"/>
                  <a:gd name="T14" fmla="*/ 48 w 319"/>
                  <a:gd name="T15" fmla="*/ 366 h 377"/>
                  <a:gd name="T16" fmla="*/ 32 w 319"/>
                  <a:gd name="T17" fmla="*/ 356 h 377"/>
                  <a:gd name="T18" fmla="*/ 20 w 319"/>
                  <a:gd name="T19" fmla="*/ 341 h 377"/>
                  <a:gd name="T20" fmla="*/ 10 w 319"/>
                  <a:gd name="T21" fmla="*/ 324 h 377"/>
                  <a:gd name="T22" fmla="*/ 4 w 319"/>
                  <a:gd name="T23" fmla="*/ 302 h 377"/>
                  <a:gd name="T24" fmla="*/ 0 w 319"/>
                  <a:gd name="T25" fmla="*/ 278 h 377"/>
                  <a:gd name="T26" fmla="*/ 0 w 319"/>
                  <a:gd name="T27" fmla="*/ 249 h 377"/>
                  <a:gd name="T28" fmla="*/ 6 w 319"/>
                  <a:gd name="T29" fmla="*/ 218 h 377"/>
                  <a:gd name="T30" fmla="*/ 15 w 319"/>
                  <a:gd name="T31" fmla="*/ 189 h 377"/>
                  <a:gd name="T32" fmla="*/ 28 w 319"/>
                  <a:gd name="T33" fmla="*/ 161 h 377"/>
                  <a:gd name="T34" fmla="*/ 46 w 319"/>
                  <a:gd name="T35" fmla="*/ 136 h 377"/>
                  <a:gd name="T36" fmla="*/ 67 w 319"/>
                  <a:gd name="T37" fmla="*/ 117 h 377"/>
                  <a:gd name="T38" fmla="*/ 92 w 319"/>
                  <a:gd name="T39" fmla="*/ 104 h 377"/>
                  <a:gd name="T40" fmla="*/ 119 w 319"/>
                  <a:gd name="T41" fmla="*/ 97 h 377"/>
                  <a:gd name="T42" fmla="*/ 147 w 319"/>
                  <a:gd name="T43" fmla="*/ 97 h 377"/>
                  <a:gd name="T44" fmla="*/ 171 w 319"/>
                  <a:gd name="T45" fmla="*/ 103 h 377"/>
                  <a:gd name="T46" fmla="*/ 191 w 319"/>
                  <a:gd name="T47" fmla="*/ 113 h 377"/>
                  <a:gd name="T48" fmla="*/ 208 w 319"/>
                  <a:gd name="T49" fmla="*/ 129 h 377"/>
                  <a:gd name="T50" fmla="*/ 245 w 319"/>
                  <a:gd name="T51" fmla="*/ 0 h 377"/>
                  <a:gd name="T52" fmla="*/ 240 w 319"/>
                  <a:gd name="T53" fmla="*/ 372 h 377"/>
                  <a:gd name="T54" fmla="*/ 72 w 319"/>
                  <a:gd name="T55" fmla="*/ 276 h 377"/>
                  <a:gd name="T56" fmla="*/ 79 w 319"/>
                  <a:gd name="T57" fmla="*/ 298 h 377"/>
                  <a:gd name="T58" fmla="*/ 94 w 319"/>
                  <a:gd name="T59" fmla="*/ 314 h 377"/>
                  <a:gd name="T60" fmla="*/ 112 w 319"/>
                  <a:gd name="T61" fmla="*/ 322 h 377"/>
                  <a:gd name="T62" fmla="*/ 132 w 319"/>
                  <a:gd name="T63" fmla="*/ 322 h 377"/>
                  <a:gd name="T64" fmla="*/ 150 w 319"/>
                  <a:gd name="T65" fmla="*/ 316 h 377"/>
                  <a:gd name="T66" fmla="*/ 167 w 319"/>
                  <a:gd name="T67" fmla="*/ 302 h 377"/>
                  <a:gd name="T68" fmla="*/ 181 w 319"/>
                  <a:gd name="T69" fmla="*/ 281 h 377"/>
                  <a:gd name="T70" fmla="*/ 191 w 319"/>
                  <a:gd name="T71" fmla="*/ 254 h 377"/>
                  <a:gd name="T72" fmla="*/ 196 w 319"/>
                  <a:gd name="T73" fmla="*/ 228 h 377"/>
                  <a:gd name="T74" fmla="*/ 196 w 319"/>
                  <a:gd name="T75" fmla="*/ 201 h 377"/>
                  <a:gd name="T76" fmla="*/ 188 w 319"/>
                  <a:gd name="T77" fmla="*/ 177 h 377"/>
                  <a:gd name="T78" fmla="*/ 172 w 319"/>
                  <a:gd name="T79" fmla="*/ 160 h 377"/>
                  <a:gd name="T80" fmla="*/ 155 w 319"/>
                  <a:gd name="T81" fmla="*/ 150 h 377"/>
                  <a:gd name="T82" fmla="*/ 136 w 319"/>
                  <a:gd name="T83" fmla="*/ 150 h 377"/>
                  <a:gd name="T84" fmla="*/ 122 w 319"/>
                  <a:gd name="T85" fmla="*/ 154 h 377"/>
                  <a:gd name="T86" fmla="*/ 108 w 319"/>
                  <a:gd name="T87" fmla="*/ 164 h 377"/>
                  <a:gd name="T88" fmla="*/ 98 w 319"/>
                  <a:gd name="T89" fmla="*/ 177 h 377"/>
                  <a:gd name="T90" fmla="*/ 83 w 319"/>
                  <a:gd name="T91" fmla="*/ 204 h 377"/>
                  <a:gd name="T92" fmla="*/ 72 w 319"/>
                  <a:gd name="T93" fmla="*/ 241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19" h="377">
                    <a:moveTo>
                      <a:pt x="240" y="372"/>
                    </a:moveTo>
                    <a:lnTo>
                      <a:pt x="171" y="372"/>
                    </a:lnTo>
                    <a:lnTo>
                      <a:pt x="177" y="342"/>
                    </a:lnTo>
                    <a:lnTo>
                      <a:pt x="167" y="352"/>
                    </a:lnTo>
                    <a:lnTo>
                      <a:pt x="158" y="358"/>
                    </a:lnTo>
                    <a:lnTo>
                      <a:pt x="147" y="365"/>
                    </a:lnTo>
                    <a:lnTo>
                      <a:pt x="138" y="369"/>
                    </a:lnTo>
                    <a:lnTo>
                      <a:pt x="128" y="373"/>
                    </a:lnTo>
                    <a:lnTo>
                      <a:pt x="118" y="376"/>
                    </a:lnTo>
                    <a:lnTo>
                      <a:pt x="106" y="377"/>
                    </a:lnTo>
                    <a:lnTo>
                      <a:pt x="95" y="377"/>
                    </a:lnTo>
                    <a:lnTo>
                      <a:pt x="84" y="377"/>
                    </a:lnTo>
                    <a:lnTo>
                      <a:pt x="74" y="376"/>
                    </a:lnTo>
                    <a:lnTo>
                      <a:pt x="66" y="373"/>
                    </a:lnTo>
                    <a:lnTo>
                      <a:pt x="56" y="370"/>
                    </a:lnTo>
                    <a:lnTo>
                      <a:pt x="48" y="366"/>
                    </a:lnTo>
                    <a:lnTo>
                      <a:pt x="40" y="361"/>
                    </a:lnTo>
                    <a:lnTo>
                      <a:pt x="32" y="356"/>
                    </a:lnTo>
                    <a:lnTo>
                      <a:pt x="26" y="349"/>
                    </a:lnTo>
                    <a:lnTo>
                      <a:pt x="20" y="341"/>
                    </a:lnTo>
                    <a:lnTo>
                      <a:pt x="15" y="333"/>
                    </a:lnTo>
                    <a:lnTo>
                      <a:pt x="10" y="324"/>
                    </a:lnTo>
                    <a:lnTo>
                      <a:pt x="7" y="314"/>
                    </a:lnTo>
                    <a:lnTo>
                      <a:pt x="4" y="302"/>
                    </a:lnTo>
                    <a:lnTo>
                      <a:pt x="2" y="292"/>
                    </a:lnTo>
                    <a:lnTo>
                      <a:pt x="0" y="278"/>
                    </a:lnTo>
                    <a:lnTo>
                      <a:pt x="0" y="265"/>
                    </a:lnTo>
                    <a:lnTo>
                      <a:pt x="0" y="249"/>
                    </a:lnTo>
                    <a:lnTo>
                      <a:pt x="2" y="233"/>
                    </a:lnTo>
                    <a:lnTo>
                      <a:pt x="6" y="218"/>
                    </a:lnTo>
                    <a:lnTo>
                      <a:pt x="10" y="204"/>
                    </a:lnTo>
                    <a:lnTo>
                      <a:pt x="15" y="189"/>
                    </a:lnTo>
                    <a:lnTo>
                      <a:pt x="20" y="176"/>
                    </a:lnTo>
                    <a:lnTo>
                      <a:pt x="28" y="161"/>
                    </a:lnTo>
                    <a:lnTo>
                      <a:pt x="36" y="148"/>
                    </a:lnTo>
                    <a:lnTo>
                      <a:pt x="46" y="136"/>
                    </a:lnTo>
                    <a:lnTo>
                      <a:pt x="56" y="125"/>
                    </a:lnTo>
                    <a:lnTo>
                      <a:pt x="67" y="117"/>
                    </a:lnTo>
                    <a:lnTo>
                      <a:pt x="79" y="109"/>
                    </a:lnTo>
                    <a:lnTo>
                      <a:pt x="92" y="104"/>
                    </a:lnTo>
                    <a:lnTo>
                      <a:pt x="106" y="100"/>
                    </a:lnTo>
                    <a:lnTo>
                      <a:pt x="119" y="97"/>
                    </a:lnTo>
                    <a:lnTo>
                      <a:pt x="134" y="96"/>
                    </a:lnTo>
                    <a:lnTo>
                      <a:pt x="147" y="97"/>
                    </a:lnTo>
                    <a:lnTo>
                      <a:pt x="159" y="99"/>
                    </a:lnTo>
                    <a:lnTo>
                      <a:pt x="171" y="103"/>
                    </a:lnTo>
                    <a:lnTo>
                      <a:pt x="181" y="107"/>
                    </a:lnTo>
                    <a:lnTo>
                      <a:pt x="191" y="113"/>
                    </a:lnTo>
                    <a:lnTo>
                      <a:pt x="200" y="120"/>
                    </a:lnTo>
                    <a:lnTo>
                      <a:pt x="208" y="129"/>
                    </a:lnTo>
                    <a:lnTo>
                      <a:pt x="216" y="140"/>
                    </a:lnTo>
                    <a:lnTo>
                      <a:pt x="245" y="0"/>
                    </a:lnTo>
                    <a:lnTo>
                      <a:pt x="319" y="0"/>
                    </a:lnTo>
                    <a:lnTo>
                      <a:pt x="240" y="372"/>
                    </a:lnTo>
                    <a:close/>
                    <a:moveTo>
                      <a:pt x="71" y="262"/>
                    </a:moveTo>
                    <a:lnTo>
                      <a:pt x="72" y="276"/>
                    </a:lnTo>
                    <a:lnTo>
                      <a:pt x="75" y="288"/>
                    </a:lnTo>
                    <a:lnTo>
                      <a:pt x="79" y="298"/>
                    </a:lnTo>
                    <a:lnTo>
                      <a:pt x="86" y="308"/>
                    </a:lnTo>
                    <a:lnTo>
                      <a:pt x="94" y="314"/>
                    </a:lnTo>
                    <a:lnTo>
                      <a:pt x="102" y="320"/>
                    </a:lnTo>
                    <a:lnTo>
                      <a:pt x="112" y="322"/>
                    </a:lnTo>
                    <a:lnTo>
                      <a:pt x="122" y="324"/>
                    </a:lnTo>
                    <a:lnTo>
                      <a:pt x="132" y="322"/>
                    </a:lnTo>
                    <a:lnTo>
                      <a:pt x="142" y="320"/>
                    </a:lnTo>
                    <a:lnTo>
                      <a:pt x="150" y="316"/>
                    </a:lnTo>
                    <a:lnTo>
                      <a:pt x="159" y="310"/>
                    </a:lnTo>
                    <a:lnTo>
                      <a:pt x="167" y="302"/>
                    </a:lnTo>
                    <a:lnTo>
                      <a:pt x="175" y="293"/>
                    </a:lnTo>
                    <a:lnTo>
                      <a:pt x="181" y="281"/>
                    </a:lnTo>
                    <a:lnTo>
                      <a:pt x="187" y="268"/>
                    </a:lnTo>
                    <a:lnTo>
                      <a:pt x="191" y="254"/>
                    </a:lnTo>
                    <a:lnTo>
                      <a:pt x="195" y="241"/>
                    </a:lnTo>
                    <a:lnTo>
                      <a:pt x="196" y="228"/>
                    </a:lnTo>
                    <a:lnTo>
                      <a:pt x="196" y="214"/>
                    </a:lnTo>
                    <a:lnTo>
                      <a:pt x="196" y="201"/>
                    </a:lnTo>
                    <a:lnTo>
                      <a:pt x="193" y="189"/>
                    </a:lnTo>
                    <a:lnTo>
                      <a:pt x="188" y="177"/>
                    </a:lnTo>
                    <a:lnTo>
                      <a:pt x="181" y="168"/>
                    </a:lnTo>
                    <a:lnTo>
                      <a:pt x="172" y="160"/>
                    </a:lnTo>
                    <a:lnTo>
                      <a:pt x="164" y="154"/>
                    </a:lnTo>
                    <a:lnTo>
                      <a:pt x="155" y="150"/>
                    </a:lnTo>
                    <a:lnTo>
                      <a:pt x="144" y="150"/>
                    </a:lnTo>
                    <a:lnTo>
                      <a:pt x="136" y="150"/>
                    </a:lnTo>
                    <a:lnTo>
                      <a:pt x="130" y="152"/>
                    </a:lnTo>
                    <a:lnTo>
                      <a:pt x="122" y="154"/>
                    </a:lnTo>
                    <a:lnTo>
                      <a:pt x="115" y="158"/>
                    </a:lnTo>
                    <a:lnTo>
                      <a:pt x="108" y="164"/>
                    </a:lnTo>
                    <a:lnTo>
                      <a:pt x="103" y="170"/>
                    </a:lnTo>
                    <a:lnTo>
                      <a:pt x="98" y="177"/>
                    </a:lnTo>
                    <a:lnTo>
                      <a:pt x="92" y="185"/>
                    </a:lnTo>
                    <a:lnTo>
                      <a:pt x="83" y="204"/>
                    </a:lnTo>
                    <a:lnTo>
                      <a:pt x="76" y="222"/>
                    </a:lnTo>
                    <a:lnTo>
                      <a:pt x="72" y="241"/>
                    </a:lnTo>
                    <a:lnTo>
                      <a:pt x="71" y="26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18" name="Freeform 490"/>
              <p:cNvSpPr>
                <a:spLocks/>
              </p:cNvSpPr>
              <p:nvPr/>
            </p:nvSpPr>
            <p:spPr bwMode="auto">
              <a:xfrm>
                <a:off x="3299" y="2892"/>
                <a:ext cx="48" cy="122"/>
              </a:xfrm>
              <a:custGeom>
                <a:avLst/>
                <a:gdLst>
                  <a:gd name="T0" fmla="*/ 102 w 193"/>
                  <a:gd name="T1" fmla="*/ 0 h 486"/>
                  <a:gd name="T2" fmla="*/ 152 w 193"/>
                  <a:gd name="T3" fmla="*/ 0 h 486"/>
                  <a:gd name="T4" fmla="*/ 162 w 193"/>
                  <a:gd name="T5" fmla="*/ 24 h 486"/>
                  <a:gd name="T6" fmla="*/ 170 w 193"/>
                  <a:gd name="T7" fmla="*/ 48 h 486"/>
                  <a:gd name="T8" fmla="*/ 177 w 193"/>
                  <a:gd name="T9" fmla="*/ 72 h 486"/>
                  <a:gd name="T10" fmla="*/ 184 w 193"/>
                  <a:gd name="T11" fmla="*/ 97 h 486"/>
                  <a:gd name="T12" fmla="*/ 188 w 193"/>
                  <a:gd name="T13" fmla="*/ 121 h 486"/>
                  <a:gd name="T14" fmla="*/ 190 w 193"/>
                  <a:gd name="T15" fmla="*/ 143 h 486"/>
                  <a:gd name="T16" fmla="*/ 193 w 193"/>
                  <a:gd name="T17" fmla="*/ 166 h 486"/>
                  <a:gd name="T18" fmla="*/ 193 w 193"/>
                  <a:gd name="T19" fmla="*/ 187 h 486"/>
                  <a:gd name="T20" fmla="*/ 192 w 193"/>
                  <a:gd name="T21" fmla="*/ 213 h 486"/>
                  <a:gd name="T22" fmla="*/ 189 w 193"/>
                  <a:gd name="T23" fmla="*/ 239 h 486"/>
                  <a:gd name="T24" fmla="*/ 184 w 193"/>
                  <a:gd name="T25" fmla="*/ 265 h 486"/>
                  <a:gd name="T26" fmla="*/ 177 w 193"/>
                  <a:gd name="T27" fmla="*/ 291 h 486"/>
                  <a:gd name="T28" fmla="*/ 168 w 193"/>
                  <a:gd name="T29" fmla="*/ 317 h 486"/>
                  <a:gd name="T30" fmla="*/ 156 w 193"/>
                  <a:gd name="T31" fmla="*/ 343 h 486"/>
                  <a:gd name="T32" fmla="*/ 141 w 193"/>
                  <a:gd name="T33" fmla="*/ 370 h 486"/>
                  <a:gd name="T34" fmla="*/ 125 w 193"/>
                  <a:gd name="T35" fmla="*/ 397 h 486"/>
                  <a:gd name="T36" fmla="*/ 113 w 193"/>
                  <a:gd name="T37" fmla="*/ 415 h 486"/>
                  <a:gd name="T38" fmla="*/ 97 w 193"/>
                  <a:gd name="T39" fmla="*/ 437 h 486"/>
                  <a:gd name="T40" fmla="*/ 78 w 193"/>
                  <a:gd name="T41" fmla="*/ 459 h 486"/>
                  <a:gd name="T42" fmla="*/ 56 w 193"/>
                  <a:gd name="T43" fmla="*/ 486 h 486"/>
                  <a:gd name="T44" fmla="*/ 0 w 193"/>
                  <a:gd name="T45" fmla="*/ 486 h 486"/>
                  <a:gd name="T46" fmla="*/ 24 w 193"/>
                  <a:gd name="T47" fmla="*/ 458 h 486"/>
                  <a:gd name="T48" fmla="*/ 44 w 193"/>
                  <a:gd name="T49" fmla="*/ 430 h 486"/>
                  <a:gd name="T50" fmla="*/ 61 w 193"/>
                  <a:gd name="T51" fmla="*/ 405 h 486"/>
                  <a:gd name="T52" fmla="*/ 76 w 193"/>
                  <a:gd name="T53" fmla="*/ 379 h 486"/>
                  <a:gd name="T54" fmla="*/ 88 w 193"/>
                  <a:gd name="T55" fmla="*/ 354 h 486"/>
                  <a:gd name="T56" fmla="*/ 98 w 193"/>
                  <a:gd name="T57" fmla="*/ 327 h 486"/>
                  <a:gd name="T58" fmla="*/ 108 w 193"/>
                  <a:gd name="T59" fmla="*/ 299 h 486"/>
                  <a:gd name="T60" fmla="*/ 114 w 193"/>
                  <a:gd name="T61" fmla="*/ 270 h 486"/>
                  <a:gd name="T62" fmla="*/ 120 w 193"/>
                  <a:gd name="T63" fmla="*/ 241 h 486"/>
                  <a:gd name="T64" fmla="*/ 124 w 193"/>
                  <a:gd name="T65" fmla="*/ 213 h 486"/>
                  <a:gd name="T66" fmla="*/ 126 w 193"/>
                  <a:gd name="T67" fmla="*/ 183 h 486"/>
                  <a:gd name="T68" fmla="*/ 128 w 193"/>
                  <a:gd name="T69" fmla="*/ 155 h 486"/>
                  <a:gd name="T70" fmla="*/ 128 w 193"/>
                  <a:gd name="T71" fmla="*/ 137 h 486"/>
                  <a:gd name="T72" fmla="*/ 126 w 193"/>
                  <a:gd name="T73" fmla="*/ 118 h 486"/>
                  <a:gd name="T74" fmla="*/ 125 w 193"/>
                  <a:gd name="T75" fmla="*/ 100 h 486"/>
                  <a:gd name="T76" fmla="*/ 122 w 193"/>
                  <a:gd name="T77" fmla="*/ 81 h 486"/>
                  <a:gd name="T78" fmla="*/ 118 w 193"/>
                  <a:gd name="T79" fmla="*/ 62 h 486"/>
                  <a:gd name="T80" fmla="*/ 114 w 193"/>
                  <a:gd name="T81" fmla="*/ 42 h 486"/>
                  <a:gd name="T82" fmla="*/ 109 w 193"/>
                  <a:gd name="T83" fmla="*/ 22 h 486"/>
                  <a:gd name="T84" fmla="*/ 102 w 193"/>
                  <a:gd name="T85" fmla="*/ 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3" h="486">
                    <a:moveTo>
                      <a:pt x="102" y="0"/>
                    </a:moveTo>
                    <a:lnTo>
                      <a:pt x="152" y="0"/>
                    </a:lnTo>
                    <a:lnTo>
                      <a:pt x="162" y="24"/>
                    </a:lnTo>
                    <a:lnTo>
                      <a:pt x="170" y="48"/>
                    </a:lnTo>
                    <a:lnTo>
                      <a:pt x="177" y="72"/>
                    </a:lnTo>
                    <a:lnTo>
                      <a:pt x="184" y="97"/>
                    </a:lnTo>
                    <a:lnTo>
                      <a:pt x="188" y="121"/>
                    </a:lnTo>
                    <a:lnTo>
                      <a:pt x="190" y="143"/>
                    </a:lnTo>
                    <a:lnTo>
                      <a:pt x="193" y="166"/>
                    </a:lnTo>
                    <a:lnTo>
                      <a:pt x="193" y="187"/>
                    </a:lnTo>
                    <a:lnTo>
                      <a:pt x="192" y="213"/>
                    </a:lnTo>
                    <a:lnTo>
                      <a:pt x="189" y="239"/>
                    </a:lnTo>
                    <a:lnTo>
                      <a:pt x="184" y="265"/>
                    </a:lnTo>
                    <a:lnTo>
                      <a:pt x="177" y="291"/>
                    </a:lnTo>
                    <a:lnTo>
                      <a:pt x="168" y="317"/>
                    </a:lnTo>
                    <a:lnTo>
                      <a:pt x="156" y="343"/>
                    </a:lnTo>
                    <a:lnTo>
                      <a:pt x="141" y="370"/>
                    </a:lnTo>
                    <a:lnTo>
                      <a:pt x="125" y="397"/>
                    </a:lnTo>
                    <a:lnTo>
                      <a:pt x="113" y="415"/>
                    </a:lnTo>
                    <a:lnTo>
                      <a:pt x="97" y="437"/>
                    </a:lnTo>
                    <a:lnTo>
                      <a:pt x="78" y="459"/>
                    </a:lnTo>
                    <a:lnTo>
                      <a:pt x="56" y="486"/>
                    </a:lnTo>
                    <a:lnTo>
                      <a:pt x="0" y="486"/>
                    </a:lnTo>
                    <a:lnTo>
                      <a:pt x="24" y="458"/>
                    </a:lnTo>
                    <a:lnTo>
                      <a:pt x="44" y="430"/>
                    </a:lnTo>
                    <a:lnTo>
                      <a:pt x="61" y="405"/>
                    </a:lnTo>
                    <a:lnTo>
                      <a:pt x="76" y="379"/>
                    </a:lnTo>
                    <a:lnTo>
                      <a:pt x="88" y="354"/>
                    </a:lnTo>
                    <a:lnTo>
                      <a:pt x="98" y="327"/>
                    </a:lnTo>
                    <a:lnTo>
                      <a:pt x="108" y="299"/>
                    </a:lnTo>
                    <a:lnTo>
                      <a:pt x="114" y="270"/>
                    </a:lnTo>
                    <a:lnTo>
                      <a:pt x="120" y="241"/>
                    </a:lnTo>
                    <a:lnTo>
                      <a:pt x="124" y="213"/>
                    </a:lnTo>
                    <a:lnTo>
                      <a:pt x="126" y="183"/>
                    </a:lnTo>
                    <a:lnTo>
                      <a:pt x="128" y="155"/>
                    </a:lnTo>
                    <a:lnTo>
                      <a:pt x="128" y="137"/>
                    </a:lnTo>
                    <a:lnTo>
                      <a:pt x="126" y="118"/>
                    </a:lnTo>
                    <a:lnTo>
                      <a:pt x="125" y="100"/>
                    </a:lnTo>
                    <a:lnTo>
                      <a:pt x="122" y="81"/>
                    </a:lnTo>
                    <a:lnTo>
                      <a:pt x="118" y="62"/>
                    </a:lnTo>
                    <a:lnTo>
                      <a:pt x="114" y="42"/>
                    </a:lnTo>
                    <a:lnTo>
                      <a:pt x="109" y="22"/>
                    </a:lnTo>
                    <a:lnTo>
                      <a:pt x="102" y="0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19" name="Freeform 491"/>
              <p:cNvSpPr>
                <a:spLocks/>
              </p:cNvSpPr>
              <p:nvPr/>
            </p:nvSpPr>
            <p:spPr bwMode="auto">
              <a:xfrm>
                <a:off x="3402" y="2892"/>
                <a:ext cx="84" cy="96"/>
              </a:xfrm>
              <a:custGeom>
                <a:avLst/>
                <a:gdLst>
                  <a:gd name="T0" fmla="*/ 320 w 340"/>
                  <a:gd name="T1" fmla="*/ 254 h 383"/>
                  <a:gd name="T2" fmla="*/ 306 w 340"/>
                  <a:gd name="T3" fmla="*/ 283 h 383"/>
                  <a:gd name="T4" fmla="*/ 292 w 340"/>
                  <a:gd name="T5" fmla="*/ 310 h 383"/>
                  <a:gd name="T6" fmla="*/ 273 w 340"/>
                  <a:gd name="T7" fmla="*/ 331 h 383"/>
                  <a:gd name="T8" fmla="*/ 252 w 340"/>
                  <a:gd name="T9" fmla="*/ 350 h 383"/>
                  <a:gd name="T10" fmla="*/ 228 w 340"/>
                  <a:gd name="T11" fmla="*/ 365 h 383"/>
                  <a:gd name="T12" fmla="*/ 202 w 340"/>
                  <a:gd name="T13" fmla="*/ 374 h 383"/>
                  <a:gd name="T14" fmla="*/ 175 w 340"/>
                  <a:gd name="T15" fmla="*/ 381 h 383"/>
                  <a:gd name="T16" fmla="*/ 145 w 340"/>
                  <a:gd name="T17" fmla="*/ 383 h 383"/>
                  <a:gd name="T18" fmla="*/ 113 w 340"/>
                  <a:gd name="T19" fmla="*/ 381 h 383"/>
                  <a:gd name="T20" fmla="*/ 84 w 340"/>
                  <a:gd name="T21" fmla="*/ 373 h 383"/>
                  <a:gd name="T22" fmla="*/ 59 w 340"/>
                  <a:gd name="T23" fmla="*/ 359 h 383"/>
                  <a:gd name="T24" fmla="*/ 39 w 340"/>
                  <a:gd name="T25" fmla="*/ 342 h 383"/>
                  <a:gd name="T26" fmla="*/ 21 w 340"/>
                  <a:gd name="T27" fmla="*/ 319 h 383"/>
                  <a:gd name="T28" fmla="*/ 9 w 340"/>
                  <a:gd name="T29" fmla="*/ 291 h 383"/>
                  <a:gd name="T30" fmla="*/ 1 w 340"/>
                  <a:gd name="T31" fmla="*/ 259 h 383"/>
                  <a:gd name="T32" fmla="*/ 0 w 340"/>
                  <a:gd name="T33" fmla="*/ 223 h 383"/>
                  <a:gd name="T34" fmla="*/ 1 w 340"/>
                  <a:gd name="T35" fmla="*/ 191 h 383"/>
                  <a:gd name="T36" fmla="*/ 5 w 340"/>
                  <a:gd name="T37" fmla="*/ 162 h 383"/>
                  <a:gd name="T38" fmla="*/ 13 w 340"/>
                  <a:gd name="T39" fmla="*/ 134 h 383"/>
                  <a:gd name="T40" fmla="*/ 25 w 340"/>
                  <a:gd name="T41" fmla="*/ 108 h 383"/>
                  <a:gd name="T42" fmla="*/ 40 w 340"/>
                  <a:gd name="T43" fmla="*/ 82 h 383"/>
                  <a:gd name="T44" fmla="*/ 56 w 340"/>
                  <a:gd name="T45" fmla="*/ 61 h 383"/>
                  <a:gd name="T46" fmla="*/ 76 w 340"/>
                  <a:gd name="T47" fmla="*/ 42 h 383"/>
                  <a:gd name="T48" fmla="*/ 97 w 340"/>
                  <a:gd name="T49" fmla="*/ 26 h 383"/>
                  <a:gd name="T50" fmla="*/ 120 w 340"/>
                  <a:gd name="T51" fmla="*/ 14 h 383"/>
                  <a:gd name="T52" fmla="*/ 145 w 340"/>
                  <a:gd name="T53" fmla="*/ 6 h 383"/>
                  <a:gd name="T54" fmla="*/ 171 w 340"/>
                  <a:gd name="T55" fmla="*/ 1 h 383"/>
                  <a:gd name="T56" fmla="*/ 197 w 340"/>
                  <a:gd name="T57" fmla="*/ 0 h 383"/>
                  <a:gd name="T58" fmla="*/ 226 w 340"/>
                  <a:gd name="T59" fmla="*/ 1 h 383"/>
                  <a:gd name="T60" fmla="*/ 252 w 340"/>
                  <a:gd name="T61" fmla="*/ 8 h 383"/>
                  <a:gd name="T62" fmla="*/ 274 w 340"/>
                  <a:gd name="T63" fmla="*/ 17 h 383"/>
                  <a:gd name="T64" fmla="*/ 296 w 340"/>
                  <a:gd name="T65" fmla="*/ 32 h 383"/>
                  <a:gd name="T66" fmla="*/ 312 w 340"/>
                  <a:gd name="T67" fmla="*/ 49 h 383"/>
                  <a:gd name="T68" fmla="*/ 325 w 340"/>
                  <a:gd name="T69" fmla="*/ 69 h 383"/>
                  <a:gd name="T70" fmla="*/ 334 w 340"/>
                  <a:gd name="T71" fmla="*/ 93 h 383"/>
                  <a:gd name="T72" fmla="*/ 340 w 340"/>
                  <a:gd name="T73" fmla="*/ 119 h 383"/>
                  <a:gd name="T74" fmla="*/ 262 w 340"/>
                  <a:gd name="T75" fmla="*/ 112 h 383"/>
                  <a:gd name="T76" fmla="*/ 250 w 340"/>
                  <a:gd name="T77" fmla="*/ 88 h 383"/>
                  <a:gd name="T78" fmla="*/ 233 w 340"/>
                  <a:gd name="T79" fmla="*/ 73 h 383"/>
                  <a:gd name="T80" fmla="*/ 209 w 340"/>
                  <a:gd name="T81" fmla="*/ 66 h 383"/>
                  <a:gd name="T82" fmla="*/ 180 w 340"/>
                  <a:gd name="T83" fmla="*/ 66 h 383"/>
                  <a:gd name="T84" fmla="*/ 151 w 340"/>
                  <a:gd name="T85" fmla="*/ 76 h 383"/>
                  <a:gd name="T86" fmla="*/ 129 w 340"/>
                  <a:gd name="T87" fmla="*/ 89 h 383"/>
                  <a:gd name="T88" fmla="*/ 117 w 340"/>
                  <a:gd name="T89" fmla="*/ 101 h 383"/>
                  <a:gd name="T90" fmla="*/ 101 w 340"/>
                  <a:gd name="T91" fmla="*/ 125 h 383"/>
                  <a:gd name="T92" fmla="*/ 84 w 340"/>
                  <a:gd name="T93" fmla="*/ 165 h 383"/>
                  <a:gd name="T94" fmla="*/ 76 w 340"/>
                  <a:gd name="T95" fmla="*/ 205 h 383"/>
                  <a:gd name="T96" fmla="*/ 76 w 340"/>
                  <a:gd name="T97" fmla="*/ 237 h 383"/>
                  <a:gd name="T98" fmla="*/ 79 w 340"/>
                  <a:gd name="T99" fmla="*/ 257 h 383"/>
                  <a:gd name="T100" fmla="*/ 84 w 340"/>
                  <a:gd name="T101" fmla="*/ 274 h 383"/>
                  <a:gd name="T102" fmla="*/ 92 w 340"/>
                  <a:gd name="T103" fmla="*/ 289 h 383"/>
                  <a:gd name="T104" fmla="*/ 103 w 340"/>
                  <a:gd name="T105" fmla="*/ 301 h 383"/>
                  <a:gd name="T106" fmla="*/ 115 w 340"/>
                  <a:gd name="T107" fmla="*/ 310 h 383"/>
                  <a:gd name="T108" fmla="*/ 128 w 340"/>
                  <a:gd name="T109" fmla="*/ 315 h 383"/>
                  <a:gd name="T110" fmla="*/ 143 w 340"/>
                  <a:gd name="T111" fmla="*/ 318 h 383"/>
                  <a:gd name="T112" fmla="*/ 165 w 340"/>
                  <a:gd name="T113" fmla="*/ 318 h 383"/>
                  <a:gd name="T114" fmla="*/ 192 w 340"/>
                  <a:gd name="T115" fmla="*/ 309 h 383"/>
                  <a:gd name="T116" fmla="*/ 210 w 340"/>
                  <a:gd name="T117" fmla="*/ 294 h 383"/>
                  <a:gd name="T118" fmla="*/ 222 w 340"/>
                  <a:gd name="T119" fmla="*/ 282 h 383"/>
                  <a:gd name="T120" fmla="*/ 236 w 340"/>
                  <a:gd name="T121" fmla="*/ 261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40" h="383">
                    <a:moveTo>
                      <a:pt x="242" y="242"/>
                    </a:moveTo>
                    <a:lnTo>
                      <a:pt x="320" y="254"/>
                    </a:lnTo>
                    <a:lnTo>
                      <a:pt x="313" y="270"/>
                    </a:lnTo>
                    <a:lnTo>
                      <a:pt x="306" y="283"/>
                    </a:lnTo>
                    <a:lnTo>
                      <a:pt x="300" y="297"/>
                    </a:lnTo>
                    <a:lnTo>
                      <a:pt x="292" y="310"/>
                    </a:lnTo>
                    <a:lnTo>
                      <a:pt x="282" y="321"/>
                    </a:lnTo>
                    <a:lnTo>
                      <a:pt x="273" y="331"/>
                    </a:lnTo>
                    <a:lnTo>
                      <a:pt x="262" y="341"/>
                    </a:lnTo>
                    <a:lnTo>
                      <a:pt x="252" y="350"/>
                    </a:lnTo>
                    <a:lnTo>
                      <a:pt x="240" y="358"/>
                    </a:lnTo>
                    <a:lnTo>
                      <a:pt x="228" y="365"/>
                    </a:lnTo>
                    <a:lnTo>
                      <a:pt x="216" y="370"/>
                    </a:lnTo>
                    <a:lnTo>
                      <a:pt x="202" y="374"/>
                    </a:lnTo>
                    <a:lnTo>
                      <a:pt x="189" y="378"/>
                    </a:lnTo>
                    <a:lnTo>
                      <a:pt x="175" y="381"/>
                    </a:lnTo>
                    <a:lnTo>
                      <a:pt x="160" y="382"/>
                    </a:lnTo>
                    <a:lnTo>
                      <a:pt x="145" y="383"/>
                    </a:lnTo>
                    <a:lnTo>
                      <a:pt x="129" y="382"/>
                    </a:lnTo>
                    <a:lnTo>
                      <a:pt x="113" y="381"/>
                    </a:lnTo>
                    <a:lnTo>
                      <a:pt x="99" y="377"/>
                    </a:lnTo>
                    <a:lnTo>
                      <a:pt x="84" y="373"/>
                    </a:lnTo>
                    <a:lnTo>
                      <a:pt x="71" y="367"/>
                    </a:lnTo>
                    <a:lnTo>
                      <a:pt x="59" y="359"/>
                    </a:lnTo>
                    <a:lnTo>
                      <a:pt x="48" y="351"/>
                    </a:lnTo>
                    <a:lnTo>
                      <a:pt x="39" y="342"/>
                    </a:lnTo>
                    <a:lnTo>
                      <a:pt x="29" y="331"/>
                    </a:lnTo>
                    <a:lnTo>
                      <a:pt x="21" y="319"/>
                    </a:lnTo>
                    <a:lnTo>
                      <a:pt x="15" y="306"/>
                    </a:lnTo>
                    <a:lnTo>
                      <a:pt x="9" y="291"/>
                    </a:lnTo>
                    <a:lnTo>
                      <a:pt x="5" y="277"/>
                    </a:lnTo>
                    <a:lnTo>
                      <a:pt x="1" y="259"/>
                    </a:lnTo>
                    <a:lnTo>
                      <a:pt x="0" y="242"/>
                    </a:lnTo>
                    <a:lnTo>
                      <a:pt x="0" y="223"/>
                    </a:lnTo>
                    <a:lnTo>
                      <a:pt x="0" y="207"/>
                    </a:lnTo>
                    <a:lnTo>
                      <a:pt x="1" y="191"/>
                    </a:lnTo>
                    <a:lnTo>
                      <a:pt x="3" y="177"/>
                    </a:lnTo>
                    <a:lnTo>
                      <a:pt x="5" y="162"/>
                    </a:lnTo>
                    <a:lnTo>
                      <a:pt x="9" y="147"/>
                    </a:lnTo>
                    <a:lnTo>
                      <a:pt x="13" y="134"/>
                    </a:lnTo>
                    <a:lnTo>
                      <a:pt x="19" y="121"/>
                    </a:lnTo>
                    <a:lnTo>
                      <a:pt x="25" y="108"/>
                    </a:lnTo>
                    <a:lnTo>
                      <a:pt x="32" y="94"/>
                    </a:lnTo>
                    <a:lnTo>
                      <a:pt x="40" y="82"/>
                    </a:lnTo>
                    <a:lnTo>
                      <a:pt x="48" y="72"/>
                    </a:lnTo>
                    <a:lnTo>
                      <a:pt x="56" y="61"/>
                    </a:lnTo>
                    <a:lnTo>
                      <a:pt x="65" y="52"/>
                    </a:lnTo>
                    <a:lnTo>
                      <a:pt x="76" y="42"/>
                    </a:lnTo>
                    <a:lnTo>
                      <a:pt x="85" y="34"/>
                    </a:lnTo>
                    <a:lnTo>
                      <a:pt x="97" y="26"/>
                    </a:lnTo>
                    <a:lnTo>
                      <a:pt x="109" y="21"/>
                    </a:lnTo>
                    <a:lnTo>
                      <a:pt x="120" y="14"/>
                    </a:lnTo>
                    <a:lnTo>
                      <a:pt x="133" y="10"/>
                    </a:lnTo>
                    <a:lnTo>
                      <a:pt x="145" y="6"/>
                    </a:lnTo>
                    <a:lnTo>
                      <a:pt x="157" y="2"/>
                    </a:lnTo>
                    <a:lnTo>
                      <a:pt x="171" y="1"/>
                    </a:lnTo>
                    <a:lnTo>
                      <a:pt x="184" y="0"/>
                    </a:lnTo>
                    <a:lnTo>
                      <a:pt x="197" y="0"/>
                    </a:lnTo>
                    <a:lnTo>
                      <a:pt x="212" y="0"/>
                    </a:lnTo>
                    <a:lnTo>
                      <a:pt x="226" y="1"/>
                    </a:lnTo>
                    <a:lnTo>
                      <a:pt x="240" y="4"/>
                    </a:lnTo>
                    <a:lnTo>
                      <a:pt x="252" y="8"/>
                    </a:lnTo>
                    <a:lnTo>
                      <a:pt x="264" y="12"/>
                    </a:lnTo>
                    <a:lnTo>
                      <a:pt x="274" y="17"/>
                    </a:lnTo>
                    <a:lnTo>
                      <a:pt x="285" y="24"/>
                    </a:lnTo>
                    <a:lnTo>
                      <a:pt x="296" y="32"/>
                    </a:lnTo>
                    <a:lnTo>
                      <a:pt x="304" y="40"/>
                    </a:lnTo>
                    <a:lnTo>
                      <a:pt x="312" y="49"/>
                    </a:lnTo>
                    <a:lnTo>
                      <a:pt x="318" y="58"/>
                    </a:lnTo>
                    <a:lnTo>
                      <a:pt x="325" y="69"/>
                    </a:lnTo>
                    <a:lnTo>
                      <a:pt x="330" y="81"/>
                    </a:lnTo>
                    <a:lnTo>
                      <a:pt x="334" y="93"/>
                    </a:lnTo>
                    <a:lnTo>
                      <a:pt x="337" y="106"/>
                    </a:lnTo>
                    <a:lnTo>
                      <a:pt x="340" y="119"/>
                    </a:lnTo>
                    <a:lnTo>
                      <a:pt x="265" y="126"/>
                    </a:lnTo>
                    <a:lnTo>
                      <a:pt x="262" y="112"/>
                    </a:lnTo>
                    <a:lnTo>
                      <a:pt x="257" y="98"/>
                    </a:lnTo>
                    <a:lnTo>
                      <a:pt x="250" y="88"/>
                    </a:lnTo>
                    <a:lnTo>
                      <a:pt x="242" y="80"/>
                    </a:lnTo>
                    <a:lnTo>
                      <a:pt x="233" y="73"/>
                    </a:lnTo>
                    <a:lnTo>
                      <a:pt x="221" y="69"/>
                    </a:lnTo>
                    <a:lnTo>
                      <a:pt x="209" y="66"/>
                    </a:lnTo>
                    <a:lnTo>
                      <a:pt x="196" y="65"/>
                    </a:lnTo>
                    <a:lnTo>
                      <a:pt x="180" y="66"/>
                    </a:lnTo>
                    <a:lnTo>
                      <a:pt x="165" y="70"/>
                    </a:lnTo>
                    <a:lnTo>
                      <a:pt x="151" y="76"/>
                    </a:lnTo>
                    <a:lnTo>
                      <a:pt x="136" y="84"/>
                    </a:lnTo>
                    <a:lnTo>
                      <a:pt x="129" y="89"/>
                    </a:lnTo>
                    <a:lnTo>
                      <a:pt x="123" y="96"/>
                    </a:lnTo>
                    <a:lnTo>
                      <a:pt x="117" y="101"/>
                    </a:lnTo>
                    <a:lnTo>
                      <a:pt x="111" y="109"/>
                    </a:lnTo>
                    <a:lnTo>
                      <a:pt x="101" y="125"/>
                    </a:lnTo>
                    <a:lnTo>
                      <a:pt x="92" y="143"/>
                    </a:lnTo>
                    <a:lnTo>
                      <a:pt x="84" y="165"/>
                    </a:lnTo>
                    <a:lnTo>
                      <a:pt x="80" y="185"/>
                    </a:lnTo>
                    <a:lnTo>
                      <a:pt x="76" y="205"/>
                    </a:lnTo>
                    <a:lnTo>
                      <a:pt x="75" y="226"/>
                    </a:lnTo>
                    <a:lnTo>
                      <a:pt x="76" y="237"/>
                    </a:lnTo>
                    <a:lnTo>
                      <a:pt x="76" y="247"/>
                    </a:lnTo>
                    <a:lnTo>
                      <a:pt x="79" y="257"/>
                    </a:lnTo>
                    <a:lnTo>
                      <a:pt x="80" y="265"/>
                    </a:lnTo>
                    <a:lnTo>
                      <a:pt x="84" y="274"/>
                    </a:lnTo>
                    <a:lnTo>
                      <a:pt x="88" y="281"/>
                    </a:lnTo>
                    <a:lnTo>
                      <a:pt x="92" y="289"/>
                    </a:lnTo>
                    <a:lnTo>
                      <a:pt x="97" y="294"/>
                    </a:lnTo>
                    <a:lnTo>
                      <a:pt x="103" y="301"/>
                    </a:lnTo>
                    <a:lnTo>
                      <a:pt x="108" y="305"/>
                    </a:lnTo>
                    <a:lnTo>
                      <a:pt x="115" y="310"/>
                    </a:lnTo>
                    <a:lnTo>
                      <a:pt x="121" y="313"/>
                    </a:lnTo>
                    <a:lnTo>
                      <a:pt x="128" y="315"/>
                    </a:lnTo>
                    <a:lnTo>
                      <a:pt x="135" y="317"/>
                    </a:lnTo>
                    <a:lnTo>
                      <a:pt x="143" y="318"/>
                    </a:lnTo>
                    <a:lnTo>
                      <a:pt x="151" y="319"/>
                    </a:lnTo>
                    <a:lnTo>
                      <a:pt x="165" y="318"/>
                    </a:lnTo>
                    <a:lnTo>
                      <a:pt x="178" y="314"/>
                    </a:lnTo>
                    <a:lnTo>
                      <a:pt x="192" y="309"/>
                    </a:lnTo>
                    <a:lnTo>
                      <a:pt x="205" y="299"/>
                    </a:lnTo>
                    <a:lnTo>
                      <a:pt x="210" y="294"/>
                    </a:lnTo>
                    <a:lnTo>
                      <a:pt x="217" y="289"/>
                    </a:lnTo>
                    <a:lnTo>
                      <a:pt x="222" y="282"/>
                    </a:lnTo>
                    <a:lnTo>
                      <a:pt x="226" y="275"/>
                    </a:lnTo>
                    <a:lnTo>
                      <a:pt x="236" y="261"/>
                    </a:lnTo>
                    <a:lnTo>
                      <a:pt x="242" y="24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20" name="Freeform 492"/>
              <p:cNvSpPr>
                <a:spLocks/>
              </p:cNvSpPr>
              <p:nvPr/>
            </p:nvSpPr>
            <p:spPr bwMode="auto">
              <a:xfrm>
                <a:off x="3496" y="2892"/>
                <a:ext cx="85" cy="96"/>
              </a:xfrm>
              <a:custGeom>
                <a:avLst/>
                <a:gdLst>
                  <a:gd name="T0" fmla="*/ 320 w 340"/>
                  <a:gd name="T1" fmla="*/ 254 h 383"/>
                  <a:gd name="T2" fmla="*/ 306 w 340"/>
                  <a:gd name="T3" fmla="*/ 283 h 383"/>
                  <a:gd name="T4" fmla="*/ 292 w 340"/>
                  <a:gd name="T5" fmla="*/ 310 h 383"/>
                  <a:gd name="T6" fmla="*/ 273 w 340"/>
                  <a:gd name="T7" fmla="*/ 331 h 383"/>
                  <a:gd name="T8" fmla="*/ 252 w 340"/>
                  <a:gd name="T9" fmla="*/ 350 h 383"/>
                  <a:gd name="T10" fmla="*/ 228 w 340"/>
                  <a:gd name="T11" fmla="*/ 365 h 383"/>
                  <a:gd name="T12" fmla="*/ 202 w 340"/>
                  <a:gd name="T13" fmla="*/ 374 h 383"/>
                  <a:gd name="T14" fmla="*/ 174 w 340"/>
                  <a:gd name="T15" fmla="*/ 381 h 383"/>
                  <a:gd name="T16" fmla="*/ 145 w 340"/>
                  <a:gd name="T17" fmla="*/ 383 h 383"/>
                  <a:gd name="T18" fmla="*/ 113 w 340"/>
                  <a:gd name="T19" fmla="*/ 381 h 383"/>
                  <a:gd name="T20" fmla="*/ 84 w 340"/>
                  <a:gd name="T21" fmla="*/ 373 h 383"/>
                  <a:gd name="T22" fmla="*/ 60 w 340"/>
                  <a:gd name="T23" fmla="*/ 359 h 383"/>
                  <a:gd name="T24" fmla="*/ 39 w 340"/>
                  <a:gd name="T25" fmla="*/ 342 h 383"/>
                  <a:gd name="T26" fmla="*/ 21 w 340"/>
                  <a:gd name="T27" fmla="*/ 319 h 383"/>
                  <a:gd name="T28" fmla="*/ 9 w 340"/>
                  <a:gd name="T29" fmla="*/ 291 h 383"/>
                  <a:gd name="T30" fmla="*/ 1 w 340"/>
                  <a:gd name="T31" fmla="*/ 259 h 383"/>
                  <a:gd name="T32" fmla="*/ 0 w 340"/>
                  <a:gd name="T33" fmla="*/ 223 h 383"/>
                  <a:gd name="T34" fmla="*/ 1 w 340"/>
                  <a:gd name="T35" fmla="*/ 191 h 383"/>
                  <a:gd name="T36" fmla="*/ 5 w 340"/>
                  <a:gd name="T37" fmla="*/ 162 h 383"/>
                  <a:gd name="T38" fmla="*/ 15 w 340"/>
                  <a:gd name="T39" fmla="*/ 134 h 383"/>
                  <a:gd name="T40" fmla="*/ 25 w 340"/>
                  <a:gd name="T41" fmla="*/ 108 h 383"/>
                  <a:gd name="T42" fmla="*/ 40 w 340"/>
                  <a:gd name="T43" fmla="*/ 82 h 383"/>
                  <a:gd name="T44" fmla="*/ 56 w 340"/>
                  <a:gd name="T45" fmla="*/ 61 h 383"/>
                  <a:gd name="T46" fmla="*/ 76 w 340"/>
                  <a:gd name="T47" fmla="*/ 42 h 383"/>
                  <a:gd name="T48" fmla="*/ 97 w 340"/>
                  <a:gd name="T49" fmla="*/ 26 h 383"/>
                  <a:gd name="T50" fmla="*/ 121 w 340"/>
                  <a:gd name="T51" fmla="*/ 14 h 383"/>
                  <a:gd name="T52" fmla="*/ 145 w 340"/>
                  <a:gd name="T53" fmla="*/ 6 h 383"/>
                  <a:gd name="T54" fmla="*/ 170 w 340"/>
                  <a:gd name="T55" fmla="*/ 1 h 383"/>
                  <a:gd name="T56" fmla="*/ 197 w 340"/>
                  <a:gd name="T57" fmla="*/ 0 h 383"/>
                  <a:gd name="T58" fmla="*/ 226 w 340"/>
                  <a:gd name="T59" fmla="*/ 1 h 383"/>
                  <a:gd name="T60" fmla="*/ 252 w 340"/>
                  <a:gd name="T61" fmla="*/ 8 h 383"/>
                  <a:gd name="T62" fmla="*/ 276 w 340"/>
                  <a:gd name="T63" fmla="*/ 17 h 383"/>
                  <a:gd name="T64" fmla="*/ 296 w 340"/>
                  <a:gd name="T65" fmla="*/ 32 h 383"/>
                  <a:gd name="T66" fmla="*/ 312 w 340"/>
                  <a:gd name="T67" fmla="*/ 49 h 383"/>
                  <a:gd name="T68" fmla="*/ 325 w 340"/>
                  <a:gd name="T69" fmla="*/ 69 h 383"/>
                  <a:gd name="T70" fmla="*/ 334 w 340"/>
                  <a:gd name="T71" fmla="*/ 93 h 383"/>
                  <a:gd name="T72" fmla="*/ 340 w 340"/>
                  <a:gd name="T73" fmla="*/ 119 h 383"/>
                  <a:gd name="T74" fmla="*/ 262 w 340"/>
                  <a:gd name="T75" fmla="*/ 112 h 383"/>
                  <a:gd name="T76" fmla="*/ 250 w 340"/>
                  <a:gd name="T77" fmla="*/ 88 h 383"/>
                  <a:gd name="T78" fmla="*/ 233 w 340"/>
                  <a:gd name="T79" fmla="*/ 73 h 383"/>
                  <a:gd name="T80" fmla="*/ 209 w 340"/>
                  <a:gd name="T81" fmla="*/ 66 h 383"/>
                  <a:gd name="T82" fmla="*/ 180 w 340"/>
                  <a:gd name="T83" fmla="*/ 66 h 383"/>
                  <a:gd name="T84" fmla="*/ 150 w 340"/>
                  <a:gd name="T85" fmla="*/ 76 h 383"/>
                  <a:gd name="T86" fmla="*/ 129 w 340"/>
                  <a:gd name="T87" fmla="*/ 89 h 383"/>
                  <a:gd name="T88" fmla="*/ 117 w 340"/>
                  <a:gd name="T89" fmla="*/ 101 h 383"/>
                  <a:gd name="T90" fmla="*/ 101 w 340"/>
                  <a:gd name="T91" fmla="*/ 125 h 383"/>
                  <a:gd name="T92" fmla="*/ 84 w 340"/>
                  <a:gd name="T93" fmla="*/ 165 h 383"/>
                  <a:gd name="T94" fmla="*/ 76 w 340"/>
                  <a:gd name="T95" fmla="*/ 205 h 383"/>
                  <a:gd name="T96" fmla="*/ 76 w 340"/>
                  <a:gd name="T97" fmla="*/ 237 h 383"/>
                  <a:gd name="T98" fmla="*/ 79 w 340"/>
                  <a:gd name="T99" fmla="*/ 257 h 383"/>
                  <a:gd name="T100" fmla="*/ 84 w 340"/>
                  <a:gd name="T101" fmla="*/ 274 h 383"/>
                  <a:gd name="T102" fmla="*/ 92 w 340"/>
                  <a:gd name="T103" fmla="*/ 289 h 383"/>
                  <a:gd name="T104" fmla="*/ 103 w 340"/>
                  <a:gd name="T105" fmla="*/ 301 h 383"/>
                  <a:gd name="T106" fmla="*/ 115 w 340"/>
                  <a:gd name="T107" fmla="*/ 310 h 383"/>
                  <a:gd name="T108" fmla="*/ 128 w 340"/>
                  <a:gd name="T109" fmla="*/ 315 h 383"/>
                  <a:gd name="T110" fmla="*/ 142 w 340"/>
                  <a:gd name="T111" fmla="*/ 318 h 383"/>
                  <a:gd name="T112" fmla="*/ 165 w 340"/>
                  <a:gd name="T113" fmla="*/ 318 h 383"/>
                  <a:gd name="T114" fmla="*/ 192 w 340"/>
                  <a:gd name="T115" fmla="*/ 309 h 383"/>
                  <a:gd name="T116" fmla="*/ 212 w 340"/>
                  <a:gd name="T117" fmla="*/ 294 h 383"/>
                  <a:gd name="T118" fmla="*/ 222 w 340"/>
                  <a:gd name="T119" fmla="*/ 282 h 383"/>
                  <a:gd name="T120" fmla="*/ 236 w 340"/>
                  <a:gd name="T121" fmla="*/ 261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40" h="383">
                    <a:moveTo>
                      <a:pt x="242" y="242"/>
                    </a:moveTo>
                    <a:lnTo>
                      <a:pt x="320" y="254"/>
                    </a:lnTo>
                    <a:lnTo>
                      <a:pt x="314" y="270"/>
                    </a:lnTo>
                    <a:lnTo>
                      <a:pt x="306" y="283"/>
                    </a:lnTo>
                    <a:lnTo>
                      <a:pt x="300" y="297"/>
                    </a:lnTo>
                    <a:lnTo>
                      <a:pt x="292" y="310"/>
                    </a:lnTo>
                    <a:lnTo>
                      <a:pt x="282" y="321"/>
                    </a:lnTo>
                    <a:lnTo>
                      <a:pt x="273" y="331"/>
                    </a:lnTo>
                    <a:lnTo>
                      <a:pt x="262" y="341"/>
                    </a:lnTo>
                    <a:lnTo>
                      <a:pt x="252" y="350"/>
                    </a:lnTo>
                    <a:lnTo>
                      <a:pt x="240" y="358"/>
                    </a:lnTo>
                    <a:lnTo>
                      <a:pt x="228" y="365"/>
                    </a:lnTo>
                    <a:lnTo>
                      <a:pt x="216" y="370"/>
                    </a:lnTo>
                    <a:lnTo>
                      <a:pt x="202" y="374"/>
                    </a:lnTo>
                    <a:lnTo>
                      <a:pt x="189" y="378"/>
                    </a:lnTo>
                    <a:lnTo>
                      <a:pt x="174" y="381"/>
                    </a:lnTo>
                    <a:lnTo>
                      <a:pt x="160" y="382"/>
                    </a:lnTo>
                    <a:lnTo>
                      <a:pt x="145" y="383"/>
                    </a:lnTo>
                    <a:lnTo>
                      <a:pt x="129" y="382"/>
                    </a:lnTo>
                    <a:lnTo>
                      <a:pt x="113" y="381"/>
                    </a:lnTo>
                    <a:lnTo>
                      <a:pt x="99" y="377"/>
                    </a:lnTo>
                    <a:lnTo>
                      <a:pt x="84" y="373"/>
                    </a:lnTo>
                    <a:lnTo>
                      <a:pt x="72" y="367"/>
                    </a:lnTo>
                    <a:lnTo>
                      <a:pt x="60" y="359"/>
                    </a:lnTo>
                    <a:lnTo>
                      <a:pt x="48" y="351"/>
                    </a:lnTo>
                    <a:lnTo>
                      <a:pt x="39" y="342"/>
                    </a:lnTo>
                    <a:lnTo>
                      <a:pt x="29" y="331"/>
                    </a:lnTo>
                    <a:lnTo>
                      <a:pt x="21" y="319"/>
                    </a:lnTo>
                    <a:lnTo>
                      <a:pt x="15" y="306"/>
                    </a:lnTo>
                    <a:lnTo>
                      <a:pt x="9" y="291"/>
                    </a:lnTo>
                    <a:lnTo>
                      <a:pt x="5" y="277"/>
                    </a:lnTo>
                    <a:lnTo>
                      <a:pt x="1" y="259"/>
                    </a:lnTo>
                    <a:lnTo>
                      <a:pt x="0" y="242"/>
                    </a:lnTo>
                    <a:lnTo>
                      <a:pt x="0" y="223"/>
                    </a:lnTo>
                    <a:lnTo>
                      <a:pt x="0" y="207"/>
                    </a:lnTo>
                    <a:lnTo>
                      <a:pt x="1" y="191"/>
                    </a:lnTo>
                    <a:lnTo>
                      <a:pt x="3" y="177"/>
                    </a:lnTo>
                    <a:lnTo>
                      <a:pt x="5" y="162"/>
                    </a:lnTo>
                    <a:lnTo>
                      <a:pt x="9" y="147"/>
                    </a:lnTo>
                    <a:lnTo>
                      <a:pt x="15" y="134"/>
                    </a:lnTo>
                    <a:lnTo>
                      <a:pt x="20" y="121"/>
                    </a:lnTo>
                    <a:lnTo>
                      <a:pt x="25" y="108"/>
                    </a:lnTo>
                    <a:lnTo>
                      <a:pt x="32" y="94"/>
                    </a:lnTo>
                    <a:lnTo>
                      <a:pt x="40" y="82"/>
                    </a:lnTo>
                    <a:lnTo>
                      <a:pt x="48" y="72"/>
                    </a:lnTo>
                    <a:lnTo>
                      <a:pt x="56" y="61"/>
                    </a:lnTo>
                    <a:lnTo>
                      <a:pt x="65" y="52"/>
                    </a:lnTo>
                    <a:lnTo>
                      <a:pt x="76" y="42"/>
                    </a:lnTo>
                    <a:lnTo>
                      <a:pt x="87" y="34"/>
                    </a:lnTo>
                    <a:lnTo>
                      <a:pt x="97" y="26"/>
                    </a:lnTo>
                    <a:lnTo>
                      <a:pt x="109" y="21"/>
                    </a:lnTo>
                    <a:lnTo>
                      <a:pt x="121" y="14"/>
                    </a:lnTo>
                    <a:lnTo>
                      <a:pt x="133" y="10"/>
                    </a:lnTo>
                    <a:lnTo>
                      <a:pt x="145" y="6"/>
                    </a:lnTo>
                    <a:lnTo>
                      <a:pt x="157" y="2"/>
                    </a:lnTo>
                    <a:lnTo>
                      <a:pt x="170" y="1"/>
                    </a:lnTo>
                    <a:lnTo>
                      <a:pt x="184" y="0"/>
                    </a:lnTo>
                    <a:lnTo>
                      <a:pt x="197" y="0"/>
                    </a:lnTo>
                    <a:lnTo>
                      <a:pt x="212" y="0"/>
                    </a:lnTo>
                    <a:lnTo>
                      <a:pt x="226" y="1"/>
                    </a:lnTo>
                    <a:lnTo>
                      <a:pt x="240" y="4"/>
                    </a:lnTo>
                    <a:lnTo>
                      <a:pt x="252" y="8"/>
                    </a:lnTo>
                    <a:lnTo>
                      <a:pt x="264" y="12"/>
                    </a:lnTo>
                    <a:lnTo>
                      <a:pt x="276" y="17"/>
                    </a:lnTo>
                    <a:lnTo>
                      <a:pt x="285" y="24"/>
                    </a:lnTo>
                    <a:lnTo>
                      <a:pt x="296" y="32"/>
                    </a:lnTo>
                    <a:lnTo>
                      <a:pt x="304" y="40"/>
                    </a:lnTo>
                    <a:lnTo>
                      <a:pt x="312" y="49"/>
                    </a:lnTo>
                    <a:lnTo>
                      <a:pt x="320" y="58"/>
                    </a:lnTo>
                    <a:lnTo>
                      <a:pt x="325" y="69"/>
                    </a:lnTo>
                    <a:lnTo>
                      <a:pt x="330" y="81"/>
                    </a:lnTo>
                    <a:lnTo>
                      <a:pt x="334" y="93"/>
                    </a:lnTo>
                    <a:lnTo>
                      <a:pt x="337" y="106"/>
                    </a:lnTo>
                    <a:lnTo>
                      <a:pt x="340" y="119"/>
                    </a:lnTo>
                    <a:lnTo>
                      <a:pt x="265" y="126"/>
                    </a:lnTo>
                    <a:lnTo>
                      <a:pt x="262" y="112"/>
                    </a:lnTo>
                    <a:lnTo>
                      <a:pt x="257" y="98"/>
                    </a:lnTo>
                    <a:lnTo>
                      <a:pt x="250" y="88"/>
                    </a:lnTo>
                    <a:lnTo>
                      <a:pt x="242" y="80"/>
                    </a:lnTo>
                    <a:lnTo>
                      <a:pt x="233" y="73"/>
                    </a:lnTo>
                    <a:lnTo>
                      <a:pt x="221" y="69"/>
                    </a:lnTo>
                    <a:lnTo>
                      <a:pt x="209" y="66"/>
                    </a:lnTo>
                    <a:lnTo>
                      <a:pt x="196" y="65"/>
                    </a:lnTo>
                    <a:lnTo>
                      <a:pt x="180" y="66"/>
                    </a:lnTo>
                    <a:lnTo>
                      <a:pt x="165" y="70"/>
                    </a:lnTo>
                    <a:lnTo>
                      <a:pt x="150" y="76"/>
                    </a:lnTo>
                    <a:lnTo>
                      <a:pt x="136" y="84"/>
                    </a:lnTo>
                    <a:lnTo>
                      <a:pt x="129" y="89"/>
                    </a:lnTo>
                    <a:lnTo>
                      <a:pt x="123" y="96"/>
                    </a:lnTo>
                    <a:lnTo>
                      <a:pt x="117" y="101"/>
                    </a:lnTo>
                    <a:lnTo>
                      <a:pt x="111" y="109"/>
                    </a:lnTo>
                    <a:lnTo>
                      <a:pt x="101" y="125"/>
                    </a:lnTo>
                    <a:lnTo>
                      <a:pt x="92" y="143"/>
                    </a:lnTo>
                    <a:lnTo>
                      <a:pt x="84" y="165"/>
                    </a:lnTo>
                    <a:lnTo>
                      <a:pt x="80" y="185"/>
                    </a:lnTo>
                    <a:lnTo>
                      <a:pt x="76" y="205"/>
                    </a:lnTo>
                    <a:lnTo>
                      <a:pt x="75" y="226"/>
                    </a:lnTo>
                    <a:lnTo>
                      <a:pt x="76" y="237"/>
                    </a:lnTo>
                    <a:lnTo>
                      <a:pt x="76" y="247"/>
                    </a:lnTo>
                    <a:lnTo>
                      <a:pt x="79" y="257"/>
                    </a:lnTo>
                    <a:lnTo>
                      <a:pt x="81" y="265"/>
                    </a:lnTo>
                    <a:lnTo>
                      <a:pt x="84" y="274"/>
                    </a:lnTo>
                    <a:lnTo>
                      <a:pt x="88" y="281"/>
                    </a:lnTo>
                    <a:lnTo>
                      <a:pt x="92" y="289"/>
                    </a:lnTo>
                    <a:lnTo>
                      <a:pt x="97" y="294"/>
                    </a:lnTo>
                    <a:lnTo>
                      <a:pt x="103" y="301"/>
                    </a:lnTo>
                    <a:lnTo>
                      <a:pt x="108" y="305"/>
                    </a:lnTo>
                    <a:lnTo>
                      <a:pt x="115" y="310"/>
                    </a:lnTo>
                    <a:lnTo>
                      <a:pt x="121" y="313"/>
                    </a:lnTo>
                    <a:lnTo>
                      <a:pt x="128" y="315"/>
                    </a:lnTo>
                    <a:lnTo>
                      <a:pt x="134" y="317"/>
                    </a:lnTo>
                    <a:lnTo>
                      <a:pt x="142" y="318"/>
                    </a:lnTo>
                    <a:lnTo>
                      <a:pt x="150" y="319"/>
                    </a:lnTo>
                    <a:lnTo>
                      <a:pt x="165" y="318"/>
                    </a:lnTo>
                    <a:lnTo>
                      <a:pt x="178" y="314"/>
                    </a:lnTo>
                    <a:lnTo>
                      <a:pt x="192" y="309"/>
                    </a:lnTo>
                    <a:lnTo>
                      <a:pt x="205" y="299"/>
                    </a:lnTo>
                    <a:lnTo>
                      <a:pt x="212" y="294"/>
                    </a:lnTo>
                    <a:lnTo>
                      <a:pt x="217" y="289"/>
                    </a:lnTo>
                    <a:lnTo>
                      <a:pt x="222" y="282"/>
                    </a:lnTo>
                    <a:lnTo>
                      <a:pt x="226" y="275"/>
                    </a:lnTo>
                    <a:lnTo>
                      <a:pt x="236" y="261"/>
                    </a:lnTo>
                    <a:lnTo>
                      <a:pt x="242" y="24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21" name="Freeform 493"/>
              <p:cNvSpPr>
                <a:spLocks noEditPoints="1"/>
              </p:cNvSpPr>
              <p:nvPr/>
            </p:nvSpPr>
            <p:spPr bwMode="auto">
              <a:xfrm>
                <a:off x="3583" y="2893"/>
                <a:ext cx="89" cy="93"/>
              </a:xfrm>
              <a:custGeom>
                <a:avLst/>
                <a:gdLst>
                  <a:gd name="T0" fmla="*/ 78 w 356"/>
                  <a:gd name="T1" fmla="*/ 0 h 372"/>
                  <a:gd name="T2" fmla="*/ 197 w 356"/>
                  <a:gd name="T3" fmla="*/ 0 h 372"/>
                  <a:gd name="T4" fmla="*/ 225 w 356"/>
                  <a:gd name="T5" fmla="*/ 1 h 372"/>
                  <a:gd name="T6" fmla="*/ 244 w 356"/>
                  <a:gd name="T7" fmla="*/ 3 h 372"/>
                  <a:gd name="T8" fmla="*/ 264 w 356"/>
                  <a:gd name="T9" fmla="*/ 8 h 372"/>
                  <a:gd name="T10" fmla="*/ 283 w 356"/>
                  <a:gd name="T11" fmla="*/ 15 h 372"/>
                  <a:gd name="T12" fmla="*/ 300 w 356"/>
                  <a:gd name="T13" fmla="*/ 25 h 372"/>
                  <a:gd name="T14" fmla="*/ 315 w 356"/>
                  <a:gd name="T15" fmla="*/ 37 h 372"/>
                  <a:gd name="T16" fmla="*/ 327 w 356"/>
                  <a:gd name="T17" fmla="*/ 53 h 372"/>
                  <a:gd name="T18" fmla="*/ 337 w 356"/>
                  <a:gd name="T19" fmla="*/ 71 h 372"/>
                  <a:gd name="T20" fmla="*/ 347 w 356"/>
                  <a:gd name="T21" fmla="*/ 92 h 372"/>
                  <a:gd name="T22" fmla="*/ 352 w 356"/>
                  <a:gd name="T23" fmla="*/ 114 h 372"/>
                  <a:gd name="T24" fmla="*/ 355 w 356"/>
                  <a:gd name="T25" fmla="*/ 141 h 372"/>
                  <a:gd name="T26" fmla="*/ 355 w 356"/>
                  <a:gd name="T27" fmla="*/ 169 h 372"/>
                  <a:gd name="T28" fmla="*/ 352 w 356"/>
                  <a:gd name="T29" fmla="*/ 197 h 372"/>
                  <a:gd name="T30" fmla="*/ 347 w 356"/>
                  <a:gd name="T31" fmla="*/ 224 h 372"/>
                  <a:gd name="T32" fmla="*/ 337 w 356"/>
                  <a:gd name="T33" fmla="*/ 249 h 372"/>
                  <a:gd name="T34" fmla="*/ 320 w 356"/>
                  <a:gd name="T35" fmla="*/ 282 h 372"/>
                  <a:gd name="T36" fmla="*/ 299 w 356"/>
                  <a:gd name="T37" fmla="*/ 312 h 372"/>
                  <a:gd name="T38" fmla="*/ 283 w 356"/>
                  <a:gd name="T39" fmla="*/ 328 h 372"/>
                  <a:gd name="T40" fmla="*/ 260 w 356"/>
                  <a:gd name="T41" fmla="*/ 344 h 372"/>
                  <a:gd name="T42" fmla="*/ 225 w 356"/>
                  <a:gd name="T43" fmla="*/ 360 h 372"/>
                  <a:gd name="T44" fmla="*/ 192 w 356"/>
                  <a:gd name="T45" fmla="*/ 368 h 372"/>
                  <a:gd name="T46" fmla="*/ 155 w 356"/>
                  <a:gd name="T47" fmla="*/ 370 h 372"/>
                  <a:gd name="T48" fmla="*/ 0 w 356"/>
                  <a:gd name="T49" fmla="*/ 372 h 372"/>
                  <a:gd name="T50" fmla="*/ 128 w 356"/>
                  <a:gd name="T51" fmla="*/ 312 h 372"/>
                  <a:gd name="T52" fmla="*/ 164 w 356"/>
                  <a:gd name="T53" fmla="*/ 310 h 372"/>
                  <a:gd name="T54" fmla="*/ 189 w 356"/>
                  <a:gd name="T55" fmla="*/ 306 h 372"/>
                  <a:gd name="T56" fmla="*/ 208 w 356"/>
                  <a:gd name="T57" fmla="*/ 298 h 372"/>
                  <a:gd name="T58" fmla="*/ 224 w 356"/>
                  <a:gd name="T59" fmla="*/ 286 h 372"/>
                  <a:gd name="T60" fmla="*/ 245 w 356"/>
                  <a:gd name="T61" fmla="*/ 264 h 372"/>
                  <a:gd name="T62" fmla="*/ 263 w 356"/>
                  <a:gd name="T63" fmla="*/ 232 h 372"/>
                  <a:gd name="T64" fmla="*/ 275 w 356"/>
                  <a:gd name="T65" fmla="*/ 196 h 372"/>
                  <a:gd name="T66" fmla="*/ 279 w 356"/>
                  <a:gd name="T67" fmla="*/ 152 h 372"/>
                  <a:gd name="T68" fmla="*/ 275 w 356"/>
                  <a:gd name="T69" fmla="*/ 117 h 372"/>
                  <a:gd name="T70" fmla="*/ 265 w 356"/>
                  <a:gd name="T71" fmla="*/ 93 h 372"/>
                  <a:gd name="T72" fmla="*/ 251 w 356"/>
                  <a:gd name="T73" fmla="*/ 76 h 372"/>
                  <a:gd name="T74" fmla="*/ 233 w 356"/>
                  <a:gd name="T75" fmla="*/ 67 h 372"/>
                  <a:gd name="T76" fmla="*/ 215 w 356"/>
                  <a:gd name="T77" fmla="*/ 63 h 372"/>
                  <a:gd name="T78" fmla="*/ 187 w 356"/>
                  <a:gd name="T79" fmla="*/ 61 h 372"/>
                  <a:gd name="T80" fmla="*/ 90 w 356"/>
                  <a:gd name="T81" fmla="*/ 312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56" h="372">
                    <a:moveTo>
                      <a:pt x="0" y="372"/>
                    </a:moveTo>
                    <a:lnTo>
                      <a:pt x="78" y="0"/>
                    </a:lnTo>
                    <a:lnTo>
                      <a:pt x="179" y="0"/>
                    </a:lnTo>
                    <a:lnTo>
                      <a:pt x="197" y="0"/>
                    </a:lnTo>
                    <a:lnTo>
                      <a:pt x="213" y="1"/>
                    </a:lnTo>
                    <a:lnTo>
                      <a:pt x="225" y="1"/>
                    </a:lnTo>
                    <a:lnTo>
                      <a:pt x="232" y="1"/>
                    </a:lnTo>
                    <a:lnTo>
                      <a:pt x="244" y="3"/>
                    </a:lnTo>
                    <a:lnTo>
                      <a:pt x="255" y="5"/>
                    </a:lnTo>
                    <a:lnTo>
                      <a:pt x="264" y="8"/>
                    </a:lnTo>
                    <a:lnTo>
                      <a:pt x="275" y="11"/>
                    </a:lnTo>
                    <a:lnTo>
                      <a:pt x="283" y="15"/>
                    </a:lnTo>
                    <a:lnTo>
                      <a:pt x="292" y="20"/>
                    </a:lnTo>
                    <a:lnTo>
                      <a:pt x="300" y="25"/>
                    </a:lnTo>
                    <a:lnTo>
                      <a:pt x="307" y="31"/>
                    </a:lnTo>
                    <a:lnTo>
                      <a:pt x="315" y="37"/>
                    </a:lnTo>
                    <a:lnTo>
                      <a:pt x="321" y="45"/>
                    </a:lnTo>
                    <a:lnTo>
                      <a:pt x="327" y="53"/>
                    </a:lnTo>
                    <a:lnTo>
                      <a:pt x="333" y="61"/>
                    </a:lnTo>
                    <a:lnTo>
                      <a:pt x="337" y="71"/>
                    </a:lnTo>
                    <a:lnTo>
                      <a:pt x="343" y="81"/>
                    </a:lnTo>
                    <a:lnTo>
                      <a:pt x="347" y="92"/>
                    </a:lnTo>
                    <a:lnTo>
                      <a:pt x="349" y="103"/>
                    </a:lnTo>
                    <a:lnTo>
                      <a:pt x="352" y="114"/>
                    </a:lnTo>
                    <a:lnTo>
                      <a:pt x="355" y="128"/>
                    </a:lnTo>
                    <a:lnTo>
                      <a:pt x="355" y="141"/>
                    </a:lnTo>
                    <a:lnTo>
                      <a:pt x="356" y="154"/>
                    </a:lnTo>
                    <a:lnTo>
                      <a:pt x="355" y="169"/>
                    </a:lnTo>
                    <a:lnTo>
                      <a:pt x="355" y="184"/>
                    </a:lnTo>
                    <a:lnTo>
                      <a:pt x="352" y="197"/>
                    </a:lnTo>
                    <a:lnTo>
                      <a:pt x="349" y="210"/>
                    </a:lnTo>
                    <a:lnTo>
                      <a:pt x="347" y="224"/>
                    </a:lnTo>
                    <a:lnTo>
                      <a:pt x="343" y="237"/>
                    </a:lnTo>
                    <a:lnTo>
                      <a:pt x="337" y="249"/>
                    </a:lnTo>
                    <a:lnTo>
                      <a:pt x="332" y="261"/>
                    </a:lnTo>
                    <a:lnTo>
                      <a:pt x="320" y="282"/>
                    </a:lnTo>
                    <a:lnTo>
                      <a:pt x="307" y="302"/>
                    </a:lnTo>
                    <a:lnTo>
                      <a:pt x="299" y="312"/>
                    </a:lnTo>
                    <a:lnTo>
                      <a:pt x="291" y="320"/>
                    </a:lnTo>
                    <a:lnTo>
                      <a:pt x="283" y="328"/>
                    </a:lnTo>
                    <a:lnTo>
                      <a:pt x="275" y="334"/>
                    </a:lnTo>
                    <a:lnTo>
                      <a:pt x="260" y="344"/>
                    </a:lnTo>
                    <a:lnTo>
                      <a:pt x="244" y="353"/>
                    </a:lnTo>
                    <a:lnTo>
                      <a:pt x="225" y="360"/>
                    </a:lnTo>
                    <a:lnTo>
                      <a:pt x="205" y="366"/>
                    </a:lnTo>
                    <a:lnTo>
                      <a:pt x="192" y="368"/>
                    </a:lnTo>
                    <a:lnTo>
                      <a:pt x="175" y="370"/>
                    </a:lnTo>
                    <a:lnTo>
                      <a:pt x="155" y="370"/>
                    </a:lnTo>
                    <a:lnTo>
                      <a:pt x="132" y="372"/>
                    </a:lnTo>
                    <a:lnTo>
                      <a:pt x="0" y="372"/>
                    </a:lnTo>
                    <a:close/>
                    <a:moveTo>
                      <a:pt x="90" y="312"/>
                    </a:moveTo>
                    <a:lnTo>
                      <a:pt x="128" y="312"/>
                    </a:lnTo>
                    <a:lnTo>
                      <a:pt x="148" y="312"/>
                    </a:lnTo>
                    <a:lnTo>
                      <a:pt x="164" y="310"/>
                    </a:lnTo>
                    <a:lnTo>
                      <a:pt x="179" y="309"/>
                    </a:lnTo>
                    <a:lnTo>
                      <a:pt x="189" y="306"/>
                    </a:lnTo>
                    <a:lnTo>
                      <a:pt x="199" y="304"/>
                    </a:lnTo>
                    <a:lnTo>
                      <a:pt x="208" y="298"/>
                    </a:lnTo>
                    <a:lnTo>
                      <a:pt x="216" y="293"/>
                    </a:lnTo>
                    <a:lnTo>
                      <a:pt x="224" y="286"/>
                    </a:lnTo>
                    <a:lnTo>
                      <a:pt x="235" y="276"/>
                    </a:lnTo>
                    <a:lnTo>
                      <a:pt x="245" y="264"/>
                    </a:lnTo>
                    <a:lnTo>
                      <a:pt x="255" y="249"/>
                    </a:lnTo>
                    <a:lnTo>
                      <a:pt x="263" y="232"/>
                    </a:lnTo>
                    <a:lnTo>
                      <a:pt x="269" y="214"/>
                    </a:lnTo>
                    <a:lnTo>
                      <a:pt x="275" y="196"/>
                    </a:lnTo>
                    <a:lnTo>
                      <a:pt x="277" y="174"/>
                    </a:lnTo>
                    <a:lnTo>
                      <a:pt x="279" y="152"/>
                    </a:lnTo>
                    <a:lnTo>
                      <a:pt x="277" y="133"/>
                    </a:lnTo>
                    <a:lnTo>
                      <a:pt x="275" y="117"/>
                    </a:lnTo>
                    <a:lnTo>
                      <a:pt x="271" y="104"/>
                    </a:lnTo>
                    <a:lnTo>
                      <a:pt x="265" y="93"/>
                    </a:lnTo>
                    <a:lnTo>
                      <a:pt x="259" y="84"/>
                    </a:lnTo>
                    <a:lnTo>
                      <a:pt x="251" y="76"/>
                    </a:lnTo>
                    <a:lnTo>
                      <a:pt x="243" y="71"/>
                    </a:lnTo>
                    <a:lnTo>
                      <a:pt x="233" y="67"/>
                    </a:lnTo>
                    <a:lnTo>
                      <a:pt x="225" y="64"/>
                    </a:lnTo>
                    <a:lnTo>
                      <a:pt x="215" y="63"/>
                    </a:lnTo>
                    <a:lnTo>
                      <a:pt x="201" y="61"/>
                    </a:lnTo>
                    <a:lnTo>
                      <a:pt x="187" y="61"/>
                    </a:lnTo>
                    <a:lnTo>
                      <a:pt x="141" y="61"/>
                    </a:lnTo>
                    <a:lnTo>
                      <a:pt x="90" y="312"/>
                    </a:lnTo>
                    <a:close/>
                  </a:path>
                </a:pathLst>
              </a:custGeom>
              <a:solidFill>
                <a:srgbClr val="1F1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22" name="Rectangle 494"/>
              <p:cNvSpPr>
                <a:spLocks noChangeArrowheads="1"/>
              </p:cNvSpPr>
              <p:nvPr/>
            </p:nvSpPr>
            <p:spPr bwMode="auto">
              <a:xfrm>
                <a:off x="278" y="2765"/>
                <a:ext cx="706" cy="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>
                  <a:spcBef>
                    <a:spcPct val="20000"/>
                  </a:spcBef>
                </a:pPr>
                <a:r>
                  <a:rPr lang="cs-CZ" sz="1600" b="1" i="1">
                    <a:solidFill>
                      <a:srgbClr val="1F1A17"/>
                    </a:solidFill>
                  </a:rPr>
                  <a:t>Front-illum.</a:t>
                </a:r>
                <a:endParaRPr lang="cs-CZ" sz="1400"/>
              </a:p>
            </p:txBody>
          </p:sp>
          <p:sp>
            <p:nvSpPr>
              <p:cNvPr id="23023" name="Freeform 495"/>
              <p:cNvSpPr>
                <a:spLocks/>
              </p:cNvSpPr>
              <p:nvPr/>
            </p:nvSpPr>
            <p:spPr bwMode="auto">
              <a:xfrm>
                <a:off x="4269" y="3547"/>
                <a:ext cx="35" cy="66"/>
              </a:xfrm>
              <a:custGeom>
                <a:avLst/>
                <a:gdLst>
                  <a:gd name="T0" fmla="*/ 141 w 141"/>
                  <a:gd name="T1" fmla="*/ 264 h 264"/>
                  <a:gd name="T2" fmla="*/ 0 w 141"/>
                  <a:gd name="T3" fmla="*/ 252 h 264"/>
                  <a:gd name="T4" fmla="*/ 5 w 141"/>
                  <a:gd name="T5" fmla="*/ 232 h 264"/>
                  <a:gd name="T6" fmla="*/ 15 w 141"/>
                  <a:gd name="T7" fmla="*/ 215 h 264"/>
                  <a:gd name="T8" fmla="*/ 35 w 141"/>
                  <a:gd name="T9" fmla="*/ 188 h 264"/>
                  <a:gd name="T10" fmla="*/ 70 w 141"/>
                  <a:gd name="T11" fmla="*/ 149 h 264"/>
                  <a:gd name="T12" fmla="*/ 94 w 141"/>
                  <a:gd name="T13" fmla="*/ 121 h 264"/>
                  <a:gd name="T14" fmla="*/ 108 w 141"/>
                  <a:gd name="T15" fmla="*/ 101 h 264"/>
                  <a:gd name="T16" fmla="*/ 113 w 141"/>
                  <a:gd name="T17" fmla="*/ 81 h 264"/>
                  <a:gd name="T18" fmla="*/ 113 w 141"/>
                  <a:gd name="T19" fmla="*/ 63 h 264"/>
                  <a:gd name="T20" fmla="*/ 108 w 141"/>
                  <a:gd name="T21" fmla="*/ 47 h 264"/>
                  <a:gd name="T22" fmla="*/ 97 w 141"/>
                  <a:gd name="T23" fmla="*/ 33 h 264"/>
                  <a:gd name="T24" fmla="*/ 82 w 141"/>
                  <a:gd name="T25" fmla="*/ 28 h 264"/>
                  <a:gd name="T26" fmla="*/ 65 w 141"/>
                  <a:gd name="T27" fmla="*/ 28 h 264"/>
                  <a:gd name="T28" fmla="*/ 49 w 141"/>
                  <a:gd name="T29" fmla="*/ 35 h 264"/>
                  <a:gd name="T30" fmla="*/ 38 w 141"/>
                  <a:gd name="T31" fmla="*/ 48 h 264"/>
                  <a:gd name="T32" fmla="*/ 32 w 141"/>
                  <a:gd name="T33" fmla="*/ 68 h 264"/>
                  <a:gd name="T34" fmla="*/ 4 w 141"/>
                  <a:gd name="T35" fmla="*/ 76 h 264"/>
                  <a:gd name="T36" fmla="*/ 11 w 141"/>
                  <a:gd name="T37" fmla="*/ 43 h 264"/>
                  <a:gd name="T38" fmla="*/ 17 w 141"/>
                  <a:gd name="T39" fmla="*/ 31 h 264"/>
                  <a:gd name="T40" fmla="*/ 25 w 141"/>
                  <a:gd name="T41" fmla="*/ 19 h 264"/>
                  <a:gd name="T42" fmla="*/ 36 w 141"/>
                  <a:gd name="T43" fmla="*/ 11 h 264"/>
                  <a:gd name="T44" fmla="*/ 46 w 141"/>
                  <a:gd name="T45" fmla="*/ 5 h 264"/>
                  <a:gd name="T46" fmla="*/ 74 w 141"/>
                  <a:gd name="T47" fmla="*/ 0 h 264"/>
                  <a:gd name="T48" fmla="*/ 89 w 141"/>
                  <a:gd name="T49" fmla="*/ 1 h 264"/>
                  <a:gd name="T50" fmla="*/ 102 w 141"/>
                  <a:gd name="T51" fmla="*/ 5 h 264"/>
                  <a:gd name="T52" fmla="*/ 113 w 141"/>
                  <a:gd name="T53" fmla="*/ 12 h 264"/>
                  <a:gd name="T54" fmla="*/ 124 w 141"/>
                  <a:gd name="T55" fmla="*/ 21 h 264"/>
                  <a:gd name="T56" fmla="*/ 137 w 141"/>
                  <a:gd name="T57" fmla="*/ 44 h 264"/>
                  <a:gd name="T58" fmla="*/ 141 w 141"/>
                  <a:gd name="T59" fmla="*/ 73 h 264"/>
                  <a:gd name="T60" fmla="*/ 140 w 141"/>
                  <a:gd name="T61" fmla="*/ 88 h 264"/>
                  <a:gd name="T62" fmla="*/ 136 w 141"/>
                  <a:gd name="T63" fmla="*/ 104 h 264"/>
                  <a:gd name="T64" fmla="*/ 129 w 141"/>
                  <a:gd name="T65" fmla="*/ 120 h 264"/>
                  <a:gd name="T66" fmla="*/ 118 w 141"/>
                  <a:gd name="T67" fmla="*/ 136 h 264"/>
                  <a:gd name="T68" fmla="*/ 102 w 141"/>
                  <a:gd name="T69" fmla="*/ 156 h 264"/>
                  <a:gd name="T70" fmla="*/ 78 w 141"/>
                  <a:gd name="T71" fmla="*/ 181 h 264"/>
                  <a:gd name="T72" fmla="*/ 48 w 141"/>
                  <a:gd name="T73" fmla="*/ 215 h 264"/>
                  <a:gd name="T74" fmla="*/ 36 w 141"/>
                  <a:gd name="T75" fmla="*/ 232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41" h="264">
                    <a:moveTo>
                      <a:pt x="141" y="232"/>
                    </a:moveTo>
                    <a:lnTo>
                      <a:pt x="141" y="264"/>
                    </a:lnTo>
                    <a:lnTo>
                      <a:pt x="0" y="264"/>
                    </a:lnTo>
                    <a:lnTo>
                      <a:pt x="0" y="252"/>
                    </a:lnTo>
                    <a:lnTo>
                      <a:pt x="3" y="241"/>
                    </a:lnTo>
                    <a:lnTo>
                      <a:pt x="5" y="232"/>
                    </a:lnTo>
                    <a:lnTo>
                      <a:pt x="9" y="224"/>
                    </a:lnTo>
                    <a:lnTo>
                      <a:pt x="15" y="215"/>
                    </a:lnTo>
                    <a:lnTo>
                      <a:pt x="20" y="207"/>
                    </a:lnTo>
                    <a:lnTo>
                      <a:pt x="35" y="188"/>
                    </a:lnTo>
                    <a:lnTo>
                      <a:pt x="54" y="167"/>
                    </a:lnTo>
                    <a:lnTo>
                      <a:pt x="70" y="149"/>
                    </a:lnTo>
                    <a:lnTo>
                      <a:pt x="84" y="135"/>
                    </a:lnTo>
                    <a:lnTo>
                      <a:pt x="94" y="121"/>
                    </a:lnTo>
                    <a:lnTo>
                      <a:pt x="102" y="111"/>
                    </a:lnTo>
                    <a:lnTo>
                      <a:pt x="108" y="101"/>
                    </a:lnTo>
                    <a:lnTo>
                      <a:pt x="112" y="91"/>
                    </a:lnTo>
                    <a:lnTo>
                      <a:pt x="113" y="81"/>
                    </a:lnTo>
                    <a:lnTo>
                      <a:pt x="114" y="72"/>
                    </a:lnTo>
                    <a:lnTo>
                      <a:pt x="113" y="63"/>
                    </a:lnTo>
                    <a:lnTo>
                      <a:pt x="112" y="55"/>
                    </a:lnTo>
                    <a:lnTo>
                      <a:pt x="108" y="47"/>
                    </a:lnTo>
                    <a:lnTo>
                      <a:pt x="102" y="40"/>
                    </a:lnTo>
                    <a:lnTo>
                      <a:pt x="97" y="33"/>
                    </a:lnTo>
                    <a:lnTo>
                      <a:pt x="90" y="29"/>
                    </a:lnTo>
                    <a:lnTo>
                      <a:pt x="82" y="28"/>
                    </a:lnTo>
                    <a:lnTo>
                      <a:pt x="73" y="27"/>
                    </a:lnTo>
                    <a:lnTo>
                      <a:pt x="65" y="28"/>
                    </a:lnTo>
                    <a:lnTo>
                      <a:pt x="57" y="31"/>
                    </a:lnTo>
                    <a:lnTo>
                      <a:pt x="49" y="35"/>
                    </a:lnTo>
                    <a:lnTo>
                      <a:pt x="44" y="40"/>
                    </a:lnTo>
                    <a:lnTo>
                      <a:pt x="38" y="48"/>
                    </a:lnTo>
                    <a:lnTo>
                      <a:pt x="35" y="57"/>
                    </a:lnTo>
                    <a:lnTo>
                      <a:pt x="32" y="68"/>
                    </a:lnTo>
                    <a:lnTo>
                      <a:pt x="32" y="79"/>
                    </a:lnTo>
                    <a:lnTo>
                      <a:pt x="4" y="76"/>
                    </a:lnTo>
                    <a:lnTo>
                      <a:pt x="7" y="59"/>
                    </a:lnTo>
                    <a:lnTo>
                      <a:pt x="11" y="43"/>
                    </a:lnTo>
                    <a:lnTo>
                      <a:pt x="15" y="36"/>
                    </a:lnTo>
                    <a:lnTo>
                      <a:pt x="17" y="31"/>
                    </a:lnTo>
                    <a:lnTo>
                      <a:pt x="21" y="24"/>
                    </a:lnTo>
                    <a:lnTo>
                      <a:pt x="25" y="19"/>
                    </a:lnTo>
                    <a:lnTo>
                      <a:pt x="31" y="15"/>
                    </a:lnTo>
                    <a:lnTo>
                      <a:pt x="36" y="11"/>
                    </a:lnTo>
                    <a:lnTo>
                      <a:pt x="41" y="8"/>
                    </a:lnTo>
                    <a:lnTo>
                      <a:pt x="46" y="5"/>
                    </a:lnTo>
                    <a:lnTo>
                      <a:pt x="60" y="1"/>
                    </a:lnTo>
                    <a:lnTo>
                      <a:pt x="74" y="0"/>
                    </a:lnTo>
                    <a:lnTo>
                      <a:pt x="82" y="0"/>
                    </a:lnTo>
                    <a:lnTo>
                      <a:pt x="89" y="1"/>
                    </a:lnTo>
                    <a:lnTo>
                      <a:pt x="96" y="3"/>
                    </a:lnTo>
                    <a:lnTo>
                      <a:pt x="102" y="5"/>
                    </a:lnTo>
                    <a:lnTo>
                      <a:pt x="108" y="8"/>
                    </a:lnTo>
                    <a:lnTo>
                      <a:pt x="113" y="12"/>
                    </a:lnTo>
                    <a:lnTo>
                      <a:pt x="118" y="16"/>
                    </a:lnTo>
                    <a:lnTo>
                      <a:pt x="124" y="21"/>
                    </a:lnTo>
                    <a:lnTo>
                      <a:pt x="132" y="32"/>
                    </a:lnTo>
                    <a:lnTo>
                      <a:pt x="137" y="44"/>
                    </a:lnTo>
                    <a:lnTo>
                      <a:pt x="140" y="57"/>
                    </a:lnTo>
                    <a:lnTo>
                      <a:pt x="141" y="73"/>
                    </a:lnTo>
                    <a:lnTo>
                      <a:pt x="141" y="80"/>
                    </a:lnTo>
                    <a:lnTo>
                      <a:pt x="140" y="88"/>
                    </a:lnTo>
                    <a:lnTo>
                      <a:pt x="138" y="96"/>
                    </a:lnTo>
                    <a:lnTo>
                      <a:pt x="136" y="104"/>
                    </a:lnTo>
                    <a:lnTo>
                      <a:pt x="133" y="112"/>
                    </a:lnTo>
                    <a:lnTo>
                      <a:pt x="129" y="120"/>
                    </a:lnTo>
                    <a:lnTo>
                      <a:pt x="124" y="128"/>
                    </a:lnTo>
                    <a:lnTo>
                      <a:pt x="118" y="136"/>
                    </a:lnTo>
                    <a:lnTo>
                      <a:pt x="112" y="145"/>
                    </a:lnTo>
                    <a:lnTo>
                      <a:pt x="102" y="156"/>
                    </a:lnTo>
                    <a:lnTo>
                      <a:pt x="90" y="168"/>
                    </a:lnTo>
                    <a:lnTo>
                      <a:pt x="78" y="181"/>
                    </a:lnTo>
                    <a:lnTo>
                      <a:pt x="58" y="203"/>
                    </a:lnTo>
                    <a:lnTo>
                      <a:pt x="48" y="215"/>
                    </a:lnTo>
                    <a:lnTo>
                      <a:pt x="41" y="224"/>
                    </a:lnTo>
                    <a:lnTo>
                      <a:pt x="36" y="232"/>
                    </a:lnTo>
                    <a:lnTo>
                      <a:pt x="141" y="232"/>
                    </a:lnTo>
                    <a:close/>
                  </a:path>
                </a:pathLst>
              </a:cu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24" name="Freeform 496"/>
              <p:cNvSpPr>
                <a:spLocks noEditPoints="1"/>
              </p:cNvSpPr>
              <p:nvPr/>
            </p:nvSpPr>
            <p:spPr bwMode="auto">
              <a:xfrm>
                <a:off x="4312" y="3547"/>
                <a:ext cx="35" cy="67"/>
              </a:xfrm>
              <a:custGeom>
                <a:avLst/>
                <a:gdLst>
                  <a:gd name="T0" fmla="*/ 0 w 140"/>
                  <a:gd name="T1" fmla="*/ 112 h 268"/>
                  <a:gd name="T2" fmla="*/ 4 w 140"/>
                  <a:gd name="T3" fmla="*/ 75 h 268"/>
                  <a:gd name="T4" fmla="*/ 12 w 140"/>
                  <a:gd name="T5" fmla="*/ 45 h 268"/>
                  <a:gd name="T6" fmla="*/ 24 w 140"/>
                  <a:gd name="T7" fmla="*/ 24 h 268"/>
                  <a:gd name="T8" fmla="*/ 39 w 140"/>
                  <a:gd name="T9" fmla="*/ 8 h 268"/>
                  <a:gd name="T10" fmla="*/ 59 w 140"/>
                  <a:gd name="T11" fmla="*/ 1 h 268"/>
                  <a:gd name="T12" fmla="*/ 79 w 140"/>
                  <a:gd name="T13" fmla="*/ 0 h 268"/>
                  <a:gd name="T14" fmla="*/ 94 w 140"/>
                  <a:gd name="T15" fmla="*/ 5 h 268"/>
                  <a:gd name="T16" fmla="*/ 107 w 140"/>
                  <a:gd name="T17" fmla="*/ 13 h 268"/>
                  <a:gd name="T18" fmla="*/ 118 w 140"/>
                  <a:gd name="T19" fmla="*/ 25 h 268"/>
                  <a:gd name="T20" fmla="*/ 126 w 140"/>
                  <a:gd name="T21" fmla="*/ 41 h 268"/>
                  <a:gd name="T22" fmla="*/ 132 w 140"/>
                  <a:gd name="T23" fmla="*/ 61 h 268"/>
                  <a:gd name="T24" fmla="*/ 138 w 140"/>
                  <a:gd name="T25" fmla="*/ 84 h 268"/>
                  <a:gd name="T26" fmla="*/ 140 w 140"/>
                  <a:gd name="T27" fmla="*/ 116 h 268"/>
                  <a:gd name="T28" fmla="*/ 140 w 140"/>
                  <a:gd name="T29" fmla="*/ 156 h 268"/>
                  <a:gd name="T30" fmla="*/ 136 w 140"/>
                  <a:gd name="T31" fmla="*/ 193 h 268"/>
                  <a:gd name="T32" fmla="*/ 128 w 140"/>
                  <a:gd name="T33" fmla="*/ 221 h 268"/>
                  <a:gd name="T34" fmla="*/ 116 w 140"/>
                  <a:gd name="T35" fmla="*/ 244 h 268"/>
                  <a:gd name="T36" fmla="*/ 100 w 140"/>
                  <a:gd name="T37" fmla="*/ 259 h 268"/>
                  <a:gd name="T38" fmla="*/ 82 w 140"/>
                  <a:gd name="T39" fmla="*/ 267 h 268"/>
                  <a:gd name="T40" fmla="*/ 63 w 140"/>
                  <a:gd name="T41" fmla="*/ 268 h 268"/>
                  <a:gd name="T42" fmla="*/ 48 w 140"/>
                  <a:gd name="T43" fmla="*/ 264 h 268"/>
                  <a:gd name="T44" fmla="*/ 36 w 140"/>
                  <a:gd name="T45" fmla="*/ 257 h 268"/>
                  <a:gd name="T46" fmla="*/ 26 w 140"/>
                  <a:gd name="T47" fmla="*/ 247 h 268"/>
                  <a:gd name="T48" fmla="*/ 16 w 140"/>
                  <a:gd name="T49" fmla="*/ 232 h 268"/>
                  <a:gd name="T50" fmla="*/ 8 w 140"/>
                  <a:gd name="T51" fmla="*/ 211 h 268"/>
                  <a:gd name="T52" fmla="*/ 3 w 140"/>
                  <a:gd name="T53" fmla="*/ 184 h 268"/>
                  <a:gd name="T54" fmla="*/ 0 w 140"/>
                  <a:gd name="T55" fmla="*/ 152 h 268"/>
                  <a:gd name="T56" fmla="*/ 27 w 140"/>
                  <a:gd name="T57" fmla="*/ 133 h 268"/>
                  <a:gd name="T58" fmla="*/ 30 w 140"/>
                  <a:gd name="T59" fmla="*/ 188 h 268"/>
                  <a:gd name="T60" fmla="*/ 34 w 140"/>
                  <a:gd name="T61" fmla="*/ 207 h 268"/>
                  <a:gd name="T62" fmla="*/ 39 w 140"/>
                  <a:gd name="T63" fmla="*/ 220 h 268"/>
                  <a:gd name="T64" fmla="*/ 54 w 140"/>
                  <a:gd name="T65" fmla="*/ 236 h 268"/>
                  <a:gd name="T66" fmla="*/ 62 w 140"/>
                  <a:gd name="T67" fmla="*/ 240 h 268"/>
                  <a:gd name="T68" fmla="*/ 70 w 140"/>
                  <a:gd name="T69" fmla="*/ 241 h 268"/>
                  <a:gd name="T70" fmla="*/ 79 w 140"/>
                  <a:gd name="T71" fmla="*/ 240 h 268"/>
                  <a:gd name="T72" fmla="*/ 87 w 140"/>
                  <a:gd name="T73" fmla="*/ 236 h 268"/>
                  <a:gd name="T74" fmla="*/ 100 w 140"/>
                  <a:gd name="T75" fmla="*/ 220 h 268"/>
                  <a:gd name="T76" fmla="*/ 106 w 140"/>
                  <a:gd name="T77" fmla="*/ 207 h 268"/>
                  <a:gd name="T78" fmla="*/ 110 w 140"/>
                  <a:gd name="T79" fmla="*/ 188 h 268"/>
                  <a:gd name="T80" fmla="*/ 114 w 140"/>
                  <a:gd name="T81" fmla="*/ 133 h 268"/>
                  <a:gd name="T82" fmla="*/ 110 w 140"/>
                  <a:gd name="T83" fmla="*/ 80 h 268"/>
                  <a:gd name="T84" fmla="*/ 106 w 140"/>
                  <a:gd name="T85" fmla="*/ 61 h 268"/>
                  <a:gd name="T86" fmla="*/ 100 w 140"/>
                  <a:gd name="T87" fmla="*/ 48 h 268"/>
                  <a:gd name="T88" fmla="*/ 87 w 140"/>
                  <a:gd name="T89" fmla="*/ 32 h 268"/>
                  <a:gd name="T90" fmla="*/ 79 w 140"/>
                  <a:gd name="T91" fmla="*/ 28 h 268"/>
                  <a:gd name="T92" fmla="*/ 70 w 140"/>
                  <a:gd name="T93" fmla="*/ 27 h 268"/>
                  <a:gd name="T94" fmla="*/ 54 w 140"/>
                  <a:gd name="T95" fmla="*/ 31 h 268"/>
                  <a:gd name="T96" fmla="*/ 40 w 140"/>
                  <a:gd name="T97" fmla="*/ 45 h 268"/>
                  <a:gd name="T98" fmla="*/ 35 w 140"/>
                  <a:gd name="T99" fmla="*/ 60 h 268"/>
                  <a:gd name="T100" fmla="*/ 31 w 140"/>
                  <a:gd name="T101" fmla="*/ 80 h 268"/>
                  <a:gd name="T102" fmla="*/ 27 w 140"/>
                  <a:gd name="T103" fmla="*/ 133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40" h="268">
                    <a:moveTo>
                      <a:pt x="0" y="133"/>
                    </a:moveTo>
                    <a:lnTo>
                      <a:pt x="0" y="112"/>
                    </a:lnTo>
                    <a:lnTo>
                      <a:pt x="2" y="92"/>
                    </a:lnTo>
                    <a:lnTo>
                      <a:pt x="4" y="75"/>
                    </a:lnTo>
                    <a:lnTo>
                      <a:pt x="8" y="59"/>
                    </a:lnTo>
                    <a:lnTo>
                      <a:pt x="12" y="45"/>
                    </a:lnTo>
                    <a:lnTo>
                      <a:pt x="18" y="33"/>
                    </a:lnTo>
                    <a:lnTo>
                      <a:pt x="24" y="24"/>
                    </a:lnTo>
                    <a:lnTo>
                      <a:pt x="31" y="15"/>
                    </a:lnTo>
                    <a:lnTo>
                      <a:pt x="39" y="8"/>
                    </a:lnTo>
                    <a:lnTo>
                      <a:pt x="48" y="4"/>
                    </a:lnTo>
                    <a:lnTo>
                      <a:pt x="59" y="1"/>
                    </a:lnTo>
                    <a:lnTo>
                      <a:pt x="70" y="0"/>
                    </a:lnTo>
                    <a:lnTo>
                      <a:pt x="79" y="0"/>
                    </a:lnTo>
                    <a:lnTo>
                      <a:pt x="86" y="1"/>
                    </a:lnTo>
                    <a:lnTo>
                      <a:pt x="94" y="5"/>
                    </a:lnTo>
                    <a:lnTo>
                      <a:pt x="100" y="8"/>
                    </a:lnTo>
                    <a:lnTo>
                      <a:pt x="107" y="13"/>
                    </a:lnTo>
                    <a:lnTo>
                      <a:pt x="112" y="19"/>
                    </a:lnTo>
                    <a:lnTo>
                      <a:pt x="118" y="25"/>
                    </a:lnTo>
                    <a:lnTo>
                      <a:pt x="122" y="33"/>
                    </a:lnTo>
                    <a:lnTo>
                      <a:pt x="126" y="41"/>
                    </a:lnTo>
                    <a:lnTo>
                      <a:pt x="130" y="51"/>
                    </a:lnTo>
                    <a:lnTo>
                      <a:pt x="132" y="61"/>
                    </a:lnTo>
                    <a:lnTo>
                      <a:pt x="135" y="72"/>
                    </a:lnTo>
                    <a:lnTo>
                      <a:pt x="138" y="84"/>
                    </a:lnTo>
                    <a:lnTo>
                      <a:pt x="139" y="99"/>
                    </a:lnTo>
                    <a:lnTo>
                      <a:pt x="140" y="116"/>
                    </a:lnTo>
                    <a:lnTo>
                      <a:pt x="140" y="133"/>
                    </a:lnTo>
                    <a:lnTo>
                      <a:pt x="140" y="156"/>
                    </a:lnTo>
                    <a:lnTo>
                      <a:pt x="138" y="176"/>
                    </a:lnTo>
                    <a:lnTo>
                      <a:pt x="136" y="193"/>
                    </a:lnTo>
                    <a:lnTo>
                      <a:pt x="132" y="208"/>
                    </a:lnTo>
                    <a:lnTo>
                      <a:pt x="128" y="221"/>
                    </a:lnTo>
                    <a:lnTo>
                      <a:pt x="123" y="233"/>
                    </a:lnTo>
                    <a:lnTo>
                      <a:pt x="116" y="244"/>
                    </a:lnTo>
                    <a:lnTo>
                      <a:pt x="110" y="252"/>
                    </a:lnTo>
                    <a:lnTo>
                      <a:pt x="100" y="259"/>
                    </a:lnTo>
                    <a:lnTo>
                      <a:pt x="91" y="264"/>
                    </a:lnTo>
                    <a:lnTo>
                      <a:pt x="82" y="267"/>
                    </a:lnTo>
                    <a:lnTo>
                      <a:pt x="70" y="268"/>
                    </a:lnTo>
                    <a:lnTo>
                      <a:pt x="63" y="268"/>
                    </a:lnTo>
                    <a:lnTo>
                      <a:pt x="55" y="267"/>
                    </a:lnTo>
                    <a:lnTo>
                      <a:pt x="48" y="264"/>
                    </a:lnTo>
                    <a:lnTo>
                      <a:pt x="42" y="261"/>
                    </a:lnTo>
                    <a:lnTo>
                      <a:pt x="36" y="257"/>
                    </a:lnTo>
                    <a:lnTo>
                      <a:pt x="31" y="252"/>
                    </a:lnTo>
                    <a:lnTo>
                      <a:pt x="26" y="247"/>
                    </a:lnTo>
                    <a:lnTo>
                      <a:pt x="22" y="241"/>
                    </a:lnTo>
                    <a:lnTo>
                      <a:pt x="16" y="232"/>
                    </a:lnTo>
                    <a:lnTo>
                      <a:pt x="12" y="221"/>
                    </a:lnTo>
                    <a:lnTo>
                      <a:pt x="8" y="211"/>
                    </a:lnTo>
                    <a:lnTo>
                      <a:pt x="6" y="197"/>
                    </a:lnTo>
                    <a:lnTo>
                      <a:pt x="3" y="184"/>
                    </a:lnTo>
                    <a:lnTo>
                      <a:pt x="2" y="168"/>
                    </a:lnTo>
                    <a:lnTo>
                      <a:pt x="0" y="152"/>
                    </a:lnTo>
                    <a:lnTo>
                      <a:pt x="0" y="133"/>
                    </a:lnTo>
                    <a:close/>
                    <a:moveTo>
                      <a:pt x="27" y="133"/>
                    </a:moveTo>
                    <a:lnTo>
                      <a:pt x="28" y="164"/>
                    </a:lnTo>
                    <a:lnTo>
                      <a:pt x="30" y="188"/>
                    </a:lnTo>
                    <a:lnTo>
                      <a:pt x="32" y="197"/>
                    </a:lnTo>
                    <a:lnTo>
                      <a:pt x="34" y="207"/>
                    </a:lnTo>
                    <a:lnTo>
                      <a:pt x="36" y="215"/>
                    </a:lnTo>
                    <a:lnTo>
                      <a:pt x="39" y="220"/>
                    </a:lnTo>
                    <a:lnTo>
                      <a:pt x="46" y="229"/>
                    </a:lnTo>
                    <a:lnTo>
                      <a:pt x="54" y="236"/>
                    </a:lnTo>
                    <a:lnTo>
                      <a:pt x="58" y="239"/>
                    </a:lnTo>
                    <a:lnTo>
                      <a:pt x="62" y="240"/>
                    </a:lnTo>
                    <a:lnTo>
                      <a:pt x="66" y="241"/>
                    </a:lnTo>
                    <a:lnTo>
                      <a:pt x="70" y="241"/>
                    </a:lnTo>
                    <a:lnTo>
                      <a:pt x="75" y="241"/>
                    </a:lnTo>
                    <a:lnTo>
                      <a:pt x="79" y="240"/>
                    </a:lnTo>
                    <a:lnTo>
                      <a:pt x="83" y="239"/>
                    </a:lnTo>
                    <a:lnTo>
                      <a:pt x="87" y="236"/>
                    </a:lnTo>
                    <a:lnTo>
                      <a:pt x="94" y="229"/>
                    </a:lnTo>
                    <a:lnTo>
                      <a:pt x="100" y="220"/>
                    </a:lnTo>
                    <a:lnTo>
                      <a:pt x="103" y="213"/>
                    </a:lnTo>
                    <a:lnTo>
                      <a:pt x="106" y="207"/>
                    </a:lnTo>
                    <a:lnTo>
                      <a:pt x="108" y="197"/>
                    </a:lnTo>
                    <a:lnTo>
                      <a:pt x="110" y="188"/>
                    </a:lnTo>
                    <a:lnTo>
                      <a:pt x="112" y="164"/>
                    </a:lnTo>
                    <a:lnTo>
                      <a:pt x="114" y="133"/>
                    </a:lnTo>
                    <a:lnTo>
                      <a:pt x="112" y="104"/>
                    </a:lnTo>
                    <a:lnTo>
                      <a:pt x="110" y="80"/>
                    </a:lnTo>
                    <a:lnTo>
                      <a:pt x="108" y="69"/>
                    </a:lnTo>
                    <a:lnTo>
                      <a:pt x="106" y="61"/>
                    </a:lnTo>
                    <a:lnTo>
                      <a:pt x="103" y="53"/>
                    </a:lnTo>
                    <a:lnTo>
                      <a:pt x="100" y="48"/>
                    </a:lnTo>
                    <a:lnTo>
                      <a:pt x="94" y="39"/>
                    </a:lnTo>
                    <a:lnTo>
                      <a:pt x="87" y="32"/>
                    </a:lnTo>
                    <a:lnTo>
                      <a:pt x="83" y="29"/>
                    </a:lnTo>
                    <a:lnTo>
                      <a:pt x="79" y="28"/>
                    </a:lnTo>
                    <a:lnTo>
                      <a:pt x="74" y="27"/>
                    </a:lnTo>
                    <a:lnTo>
                      <a:pt x="70" y="27"/>
                    </a:lnTo>
                    <a:lnTo>
                      <a:pt x="62" y="28"/>
                    </a:lnTo>
                    <a:lnTo>
                      <a:pt x="54" y="31"/>
                    </a:lnTo>
                    <a:lnTo>
                      <a:pt x="47" y="37"/>
                    </a:lnTo>
                    <a:lnTo>
                      <a:pt x="40" y="45"/>
                    </a:lnTo>
                    <a:lnTo>
                      <a:pt x="38" y="52"/>
                    </a:lnTo>
                    <a:lnTo>
                      <a:pt x="35" y="60"/>
                    </a:lnTo>
                    <a:lnTo>
                      <a:pt x="32" y="69"/>
                    </a:lnTo>
                    <a:lnTo>
                      <a:pt x="31" y="80"/>
                    </a:lnTo>
                    <a:lnTo>
                      <a:pt x="28" y="104"/>
                    </a:lnTo>
                    <a:lnTo>
                      <a:pt x="27" y="133"/>
                    </a:lnTo>
                    <a:close/>
                  </a:path>
                </a:pathLst>
              </a:cu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25" name="Freeform 497"/>
              <p:cNvSpPr>
                <a:spLocks noEditPoints="1"/>
              </p:cNvSpPr>
              <p:nvPr/>
            </p:nvSpPr>
            <p:spPr bwMode="auto">
              <a:xfrm>
                <a:off x="4353" y="3547"/>
                <a:ext cx="35" cy="67"/>
              </a:xfrm>
              <a:custGeom>
                <a:avLst/>
                <a:gdLst>
                  <a:gd name="T0" fmla="*/ 0 w 140"/>
                  <a:gd name="T1" fmla="*/ 112 h 268"/>
                  <a:gd name="T2" fmla="*/ 4 w 140"/>
                  <a:gd name="T3" fmla="*/ 75 h 268"/>
                  <a:gd name="T4" fmla="*/ 12 w 140"/>
                  <a:gd name="T5" fmla="*/ 45 h 268"/>
                  <a:gd name="T6" fmla="*/ 24 w 140"/>
                  <a:gd name="T7" fmla="*/ 24 h 268"/>
                  <a:gd name="T8" fmla="*/ 40 w 140"/>
                  <a:gd name="T9" fmla="*/ 8 h 268"/>
                  <a:gd name="T10" fmla="*/ 58 w 140"/>
                  <a:gd name="T11" fmla="*/ 1 h 268"/>
                  <a:gd name="T12" fmla="*/ 78 w 140"/>
                  <a:gd name="T13" fmla="*/ 0 h 268"/>
                  <a:gd name="T14" fmla="*/ 93 w 140"/>
                  <a:gd name="T15" fmla="*/ 5 h 268"/>
                  <a:gd name="T16" fmla="*/ 106 w 140"/>
                  <a:gd name="T17" fmla="*/ 13 h 268"/>
                  <a:gd name="T18" fmla="*/ 117 w 140"/>
                  <a:gd name="T19" fmla="*/ 25 h 268"/>
                  <a:gd name="T20" fmla="*/ 126 w 140"/>
                  <a:gd name="T21" fmla="*/ 41 h 268"/>
                  <a:gd name="T22" fmla="*/ 133 w 140"/>
                  <a:gd name="T23" fmla="*/ 61 h 268"/>
                  <a:gd name="T24" fmla="*/ 137 w 140"/>
                  <a:gd name="T25" fmla="*/ 84 h 268"/>
                  <a:gd name="T26" fmla="*/ 140 w 140"/>
                  <a:gd name="T27" fmla="*/ 116 h 268"/>
                  <a:gd name="T28" fmla="*/ 140 w 140"/>
                  <a:gd name="T29" fmla="*/ 156 h 268"/>
                  <a:gd name="T30" fmla="*/ 136 w 140"/>
                  <a:gd name="T31" fmla="*/ 193 h 268"/>
                  <a:gd name="T32" fmla="*/ 128 w 140"/>
                  <a:gd name="T33" fmla="*/ 221 h 268"/>
                  <a:gd name="T34" fmla="*/ 116 w 140"/>
                  <a:gd name="T35" fmla="*/ 244 h 268"/>
                  <a:gd name="T36" fmla="*/ 101 w 140"/>
                  <a:gd name="T37" fmla="*/ 259 h 268"/>
                  <a:gd name="T38" fmla="*/ 81 w 140"/>
                  <a:gd name="T39" fmla="*/ 267 h 268"/>
                  <a:gd name="T40" fmla="*/ 62 w 140"/>
                  <a:gd name="T41" fmla="*/ 268 h 268"/>
                  <a:gd name="T42" fmla="*/ 49 w 140"/>
                  <a:gd name="T43" fmla="*/ 264 h 268"/>
                  <a:gd name="T44" fmla="*/ 36 w 140"/>
                  <a:gd name="T45" fmla="*/ 257 h 268"/>
                  <a:gd name="T46" fmla="*/ 25 w 140"/>
                  <a:gd name="T47" fmla="*/ 247 h 268"/>
                  <a:gd name="T48" fmla="*/ 16 w 140"/>
                  <a:gd name="T49" fmla="*/ 232 h 268"/>
                  <a:gd name="T50" fmla="*/ 8 w 140"/>
                  <a:gd name="T51" fmla="*/ 211 h 268"/>
                  <a:gd name="T52" fmla="*/ 3 w 140"/>
                  <a:gd name="T53" fmla="*/ 184 h 268"/>
                  <a:gd name="T54" fmla="*/ 0 w 140"/>
                  <a:gd name="T55" fmla="*/ 152 h 268"/>
                  <a:gd name="T56" fmla="*/ 27 w 140"/>
                  <a:gd name="T57" fmla="*/ 133 h 268"/>
                  <a:gd name="T58" fmla="*/ 31 w 140"/>
                  <a:gd name="T59" fmla="*/ 188 h 268"/>
                  <a:gd name="T60" fmla="*/ 34 w 140"/>
                  <a:gd name="T61" fmla="*/ 207 h 268"/>
                  <a:gd name="T62" fmla="*/ 40 w 140"/>
                  <a:gd name="T63" fmla="*/ 220 h 268"/>
                  <a:gd name="T64" fmla="*/ 53 w 140"/>
                  <a:gd name="T65" fmla="*/ 236 h 268"/>
                  <a:gd name="T66" fmla="*/ 61 w 140"/>
                  <a:gd name="T67" fmla="*/ 240 h 268"/>
                  <a:gd name="T68" fmla="*/ 70 w 140"/>
                  <a:gd name="T69" fmla="*/ 241 h 268"/>
                  <a:gd name="T70" fmla="*/ 78 w 140"/>
                  <a:gd name="T71" fmla="*/ 240 h 268"/>
                  <a:gd name="T72" fmla="*/ 86 w 140"/>
                  <a:gd name="T73" fmla="*/ 236 h 268"/>
                  <a:gd name="T74" fmla="*/ 101 w 140"/>
                  <a:gd name="T75" fmla="*/ 220 h 268"/>
                  <a:gd name="T76" fmla="*/ 106 w 140"/>
                  <a:gd name="T77" fmla="*/ 207 h 268"/>
                  <a:gd name="T78" fmla="*/ 110 w 140"/>
                  <a:gd name="T79" fmla="*/ 188 h 268"/>
                  <a:gd name="T80" fmla="*/ 113 w 140"/>
                  <a:gd name="T81" fmla="*/ 133 h 268"/>
                  <a:gd name="T82" fmla="*/ 110 w 140"/>
                  <a:gd name="T83" fmla="*/ 80 h 268"/>
                  <a:gd name="T84" fmla="*/ 106 w 140"/>
                  <a:gd name="T85" fmla="*/ 61 h 268"/>
                  <a:gd name="T86" fmla="*/ 101 w 140"/>
                  <a:gd name="T87" fmla="*/ 48 h 268"/>
                  <a:gd name="T88" fmla="*/ 86 w 140"/>
                  <a:gd name="T89" fmla="*/ 32 h 268"/>
                  <a:gd name="T90" fmla="*/ 78 w 140"/>
                  <a:gd name="T91" fmla="*/ 28 h 268"/>
                  <a:gd name="T92" fmla="*/ 69 w 140"/>
                  <a:gd name="T93" fmla="*/ 27 h 268"/>
                  <a:gd name="T94" fmla="*/ 53 w 140"/>
                  <a:gd name="T95" fmla="*/ 31 h 268"/>
                  <a:gd name="T96" fmla="*/ 41 w 140"/>
                  <a:gd name="T97" fmla="*/ 45 h 268"/>
                  <a:gd name="T98" fmla="*/ 34 w 140"/>
                  <a:gd name="T99" fmla="*/ 60 h 268"/>
                  <a:gd name="T100" fmla="*/ 31 w 140"/>
                  <a:gd name="T101" fmla="*/ 80 h 268"/>
                  <a:gd name="T102" fmla="*/ 27 w 140"/>
                  <a:gd name="T103" fmla="*/ 133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40" h="268">
                    <a:moveTo>
                      <a:pt x="0" y="133"/>
                    </a:moveTo>
                    <a:lnTo>
                      <a:pt x="0" y="112"/>
                    </a:lnTo>
                    <a:lnTo>
                      <a:pt x="1" y="92"/>
                    </a:lnTo>
                    <a:lnTo>
                      <a:pt x="4" y="75"/>
                    </a:lnTo>
                    <a:lnTo>
                      <a:pt x="8" y="59"/>
                    </a:lnTo>
                    <a:lnTo>
                      <a:pt x="12" y="45"/>
                    </a:lnTo>
                    <a:lnTo>
                      <a:pt x="17" y="33"/>
                    </a:lnTo>
                    <a:lnTo>
                      <a:pt x="24" y="24"/>
                    </a:lnTo>
                    <a:lnTo>
                      <a:pt x="31" y="15"/>
                    </a:lnTo>
                    <a:lnTo>
                      <a:pt x="40" y="8"/>
                    </a:lnTo>
                    <a:lnTo>
                      <a:pt x="49" y="4"/>
                    </a:lnTo>
                    <a:lnTo>
                      <a:pt x="58" y="1"/>
                    </a:lnTo>
                    <a:lnTo>
                      <a:pt x="70" y="0"/>
                    </a:lnTo>
                    <a:lnTo>
                      <a:pt x="78" y="0"/>
                    </a:lnTo>
                    <a:lnTo>
                      <a:pt x="86" y="1"/>
                    </a:lnTo>
                    <a:lnTo>
                      <a:pt x="93" y="5"/>
                    </a:lnTo>
                    <a:lnTo>
                      <a:pt x="100" y="8"/>
                    </a:lnTo>
                    <a:lnTo>
                      <a:pt x="106" y="13"/>
                    </a:lnTo>
                    <a:lnTo>
                      <a:pt x="112" y="19"/>
                    </a:lnTo>
                    <a:lnTo>
                      <a:pt x="117" y="25"/>
                    </a:lnTo>
                    <a:lnTo>
                      <a:pt x="122" y="33"/>
                    </a:lnTo>
                    <a:lnTo>
                      <a:pt x="126" y="41"/>
                    </a:lnTo>
                    <a:lnTo>
                      <a:pt x="129" y="51"/>
                    </a:lnTo>
                    <a:lnTo>
                      <a:pt x="133" y="61"/>
                    </a:lnTo>
                    <a:lnTo>
                      <a:pt x="136" y="72"/>
                    </a:lnTo>
                    <a:lnTo>
                      <a:pt x="137" y="84"/>
                    </a:lnTo>
                    <a:lnTo>
                      <a:pt x="138" y="99"/>
                    </a:lnTo>
                    <a:lnTo>
                      <a:pt x="140" y="116"/>
                    </a:lnTo>
                    <a:lnTo>
                      <a:pt x="140" y="133"/>
                    </a:lnTo>
                    <a:lnTo>
                      <a:pt x="140" y="156"/>
                    </a:lnTo>
                    <a:lnTo>
                      <a:pt x="138" y="176"/>
                    </a:lnTo>
                    <a:lnTo>
                      <a:pt x="136" y="193"/>
                    </a:lnTo>
                    <a:lnTo>
                      <a:pt x="132" y="208"/>
                    </a:lnTo>
                    <a:lnTo>
                      <a:pt x="128" y="221"/>
                    </a:lnTo>
                    <a:lnTo>
                      <a:pt x="122" y="233"/>
                    </a:lnTo>
                    <a:lnTo>
                      <a:pt x="116" y="244"/>
                    </a:lnTo>
                    <a:lnTo>
                      <a:pt x="109" y="252"/>
                    </a:lnTo>
                    <a:lnTo>
                      <a:pt x="101" y="259"/>
                    </a:lnTo>
                    <a:lnTo>
                      <a:pt x="92" y="264"/>
                    </a:lnTo>
                    <a:lnTo>
                      <a:pt x="81" y="267"/>
                    </a:lnTo>
                    <a:lnTo>
                      <a:pt x="70" y="268"/>
                    </a:lnTo>
                    <a:lnTo>
                      <a:pt x="62" y="268"/>
                    </a:lnTo>
                    <a:lnTo>
                      <a:pt x="56" y="267"/>
                    </a:lnTo>
                    <a:lnTo>
                      <a:pt x="49" y="264"/>
                    </a:lnTo>
                    <a:lnTo>
                      <a:pt x="42" y="261"/>
                    </a:lnTo>
                    <a:lnTo>
                      <a:pt x="36" y="257"/>
                    </a:lnTo>
                    <a:lnTo>
                      <a:pt x="31" y="252"/>
                    </a:lnTo>
                    <a:lnTo>
                      <a:pt x="25" y="247"/>
                    </a:lnTo>
                    <a:lnTo>
                      <a:pt x="21" y="241"/>
                    </a:lnTo>
                    <a:lnTo>
                      <a:pt x="16" y="232"/>
                    </a:lnTo>
                    <a:lnTo>
                      <a:pt x="12" y="221"/>
                    </a:lnTo>
                    <a:lnTo>
                      <a:pt x="8" y="211"/>
                    </a:lnTo>
                    <a:lnTo>
                      <a:pt x="5" y="197"/>
                    </a:lnTo>
                    <a:lnTo>
                      <a:pt x="3" y="184"/>
                    </a:lnTo>
                    <a:lnTo>
                      <a:pt x="1" y="168"/>
                    </a:lnTo>
                    <a:lnTo>
                      <a:pt x="0" y="152"/>
                    </a:lnTo>
                    <a:lnTo>
                      <a:pt x="0" y="133"/>
                    </a:lnTo>
                    <a:close/>
                    <a:moveTo>
                      <a:pt x="27" y="133"/>
                    </a:moveTo>
                    <a:lnTo>
                      <a:pt x="28" y="164"/>
                    </a:lnTo>
                    <a:lnTo>
                      <a:pt x="31" y="188"/>
                    </a:lnTo>
                    <a:lnTo>
                      <a:pt x="32" y="197"/>
                    </a:lnTo>
                    <a:lnTo>
                      <a:pt x="34" y="207"/>
                    </a:lnTo>
                    <a:lnTo>
                      <a:pt x="37" y="215"/>
                    </a:lnTo>
                    <a:lnTo>
                      <a:pt x="40" y="220"/>
                    </a:lnTo>
                    <a:lnTo>
                      <a:pt x="46" y="229"/>
                    </a:lnTo>
                    <a:lnTo>
                      <a:pt x="53" y="236"/>
                    </a:lnTo>
                    <a:lnTo>
                      <a:pt x="57" y="239"/>
                    </a:lnTo>
                    <a:lnTo>
                      <a:pt x="61" y="240"/>
                    </a:lnTo>
                    <a:lnTo>
                      <a:pt x="65" y="241"/>
                    </a:lnTo>
                    <a:lnTo>
                      <a:pt x="70" y="241"/>
                    </a:lnTo>
                    <a:lnTo>
                      <a:pt x="74" y="241"/>
                    </a:lnTo>
                    <a:lnTo>
                      <a:pt x="78" y="240"/>
                    </a:lnTo>
                    <a:lnTo>
                      <a:pt x="82" y="239"/>
                    </a:lnTo>
                    <a:lnTo>
                      <a:pt x="86" y="236"/>
                    </a:lnTo>
                    <a:lnTo>
                      <a:pt x="94" y="229"/>
                    </a:lnTo>
                    <a:lnTo>
                      <a:pt x="101" y="220"/>
                    </a:lnTo>
                    <a:lnTo>
                      <a:pt x="104" y="213"/>
                    </a:lnTo>
                    <a:lnTo>
                      <a:pt x="106" y="207"/>
                    </a:lnTo>
                    <a:lnTo>
                      <a:pt x="108" y="197"/>
                    </a:lnTo>
                    <a:lnTo>
                      <a:pt x="110" y="188"/>
                    </a:lnTo>
                    <a:lnTo>
                      <a:pt x="112" y="164"/>
                    </a:lnTo>
                    <a:lnTo>
                      <a:pt x="113" y="133"/>
                    </a:lnTo>
                    <a:lnTo>
                      <a:pt x="112" y="104"/>
                    </a:lnTo>
                    <a:lnTo>
                      <a:pt x="110" y="80"/>
                    </a:lnTo>
                    <a:lnTo>
                      <a:pt x="108" y="69"/>
                    </a:lnTo>
                    <a:lnTo>
                      <a:pt x="106" y="61"/>
                    </a:lnTo>
                    <a:lnTo>
                      <a:pt x="104" y="53"/>
                    </a:lnTo>
                    <a:lnTo>
                      <a:pt x="101" y="48"/>
                    </a:lnTo>
                    <a:lnTo>
                      <a:pt x="94" y="39"/>
                    </a:lnTo>
                    <a:lnTo>
                      <a:pt x="86" y="32"/>
                    </a:lnTo>
                    <a:lnTo>
                      <a:pt x="82" y="29"/>
                    </a:lnTo>
                    <a:lnTo>
                      <a:pt x="78" y="28"/>
                    </a:lnTo>
                    <a:lnTo>
                      <a:pt x="74" y="27"/>
                    </a:lnTo>
                    <a:lnTo>
                      <a:pt x="69" y="27"/>
                    </a:lnTo>
                    <a:lnTo>
                      <a:pt x="61" y="28"/>
                    </a:lnTo>
                    <a:lnTo>
                      <a:pt x="53" y="31"/>
                    </a:lnTo>
                    <a:lnTo>
                      <a:pt x="46" y="37"/>
                    </a:lnTo>
                    <a:lnTo>
                      <a:pt x="41" y="45"/>
                    </a:lnTo>
                    <a:lnTo>
                      <a:pt x="37" y="52"/>
                    </a:lnTo>
                    <a:lnTo>
                      <a:pt x="34" y="60"/>
                    </a:lnTo>
                    <a:lnTo>
                      <a:pt x="32" y="69"/>
                    </a:lnTo>
                    <a:lnTo>
                      <a:pt x="31" y="80"/>
                    </a:lnTo>
                    <a:lnTo>
                      <a:pt x="28" y="104"/>
                    </a:lnTo>
                    <a:lnTo>
                      <a:pt x="27" y="133"/>
                    </a:lnTo>
                    <a:close/>
                  </a:path>
                </a:pathLst>
              </a:cu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26" name="Freeform 498"/>
              <p:cNvSpPr>
                <a:spLocks noEditPoints="1"/>
              </p:cNvSpPr>
              <p:nvPr/>
            </p:nvSpPr>
            <p:spPr bwMode="auto">
              <a:xfrm>
                <a:off x="4541" y="3547"/>
                <a:ext cx="37" cy="66"/>
              </a:xfrm>
              <a:custGeom>
                <a:avLst/>
                <a:gdLst>
                  <a:gd name="T0" fmla="*/ 93 w 149"/>
                  <a:gd name="T1" fmla="*/ 263 h 263"/>
                  <a:gd name="T2" fmla="*/ 93 w 149"/>
                  <a:gd name="T3" fmla="*/ 199 h 263"/>
                  <a:gd name="T4" fmla="*/ 0 w 149"/>
                  <a:gd name="T5" fmla="*/ 199 h 263"/>
                  <a:gd name="T6" fmla="*/ 0 w 149"/>
                  <a:gd name="T7" fmla="*/ 170 h 263"/>
                  <a:gd name="T8" fmla="*/ 99 w 149"/>
                  <a:gd name="T9" fmla="*/ 0 h 263"/>
                  <a:gd name="T10" fmla="*/ 120 w 149"/>
                  <a:gd name="T11" fmla="*/ 0 h 263"/>
                  <a:gd name="T12" fmla="*/ 120 w 149"/>
                  <a:gd name="T13" fmla="*/ 170 h 263"/>
                  <a:gd name="T14" fmla="*/ 149 w 149"/>
                  <a:gd name="T15" fmla="*/ 170 h 263"/>
                  <a:gd name="T16" fmla="*/ 149 w 149"/>
                  <a:gd name="T17" fmla="*/ 199 h 263"/>
                  <a:gd name="T18" fmla="*/ 120 w 149"/>
                  <a:gd name="T19" fmla="*/ 199 h 263"/>
                  <a:gd name="T20" fmla="*/ 120 w 149"/>
                  <a:gd name="T21" fmla="*/ 263 h 263"/>
                  <a:gd name="T22" fmla="*/ 93 w 149"/>
                  <a:gd name="T23" fmla="*/ 263 h 263"/>
                  <a:gd name="T24" fmla="*/ 93 w 149"/>
                  <a:gd name="T25" fmla="*/ 170 h 263"/>
                  <a:gd name="T26" fmla="*/ 93 w 149"/>
                  <a:gd name="T27" fmla="*/ 52 h 263"/>
                  <a:gd name="T28" fmla="*/ 25 w 149"/>
                  <a:gd name="T29" fmla="*/ 170 h 263"/>
                  <a:gd name="T30" fmla="*/ 93 w 149"/>
                  <a:gd name="T31" fmla="*/ 170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9" h="263">
                    <a:moveTo>
                      <a:pt x="93" y="263"/>
                    </a:moveTo>
                    <a:lnTo>
                      <a:pt x="93" y="199"/>
                    </a:lnTo>
                    <a:lnTo>
                      <a:pt x="0" y="199"/>
                    </a:lnTo>
                    <a:lnTo>
                      <a:pt x="0" y="170"/>
                    </a:lnTo>
                    <a:lnTo>
                      <a:pt x="99" y="0"/>
                    </a:lnTo>
                    <a:lnTo>
                      <a:pt x="120" y="0"/>
                    </a:lnTo>
                    <a:lnTo>
                      <a:pt x="120" y="170"/>
                    </a:lnTo>
                    <a:lnTo>
                      <a:pt x="149" y="170"/>
                    </a:lnTo>
                    <a:lnTo>
                      <a:pt x="149" y="199"/>
                    </a:lnTo>
                    <a:lnTo>
                      <a:pt x="120" y="199"/>
                    </a:lnTo>
                    <a:lnTo>
                      <a:pt x="120" y="263"/>
                    </a:lnTo>
                    <a:lnTo>
                      <a:pt x="93" y="263"/>
                    </a:lnTo>
                    <a:close/>
                    <a:moveTo>
                      <a:pt x="93" y="170"/>
                    </a:moveTo>
                    <a:lnTo>
                      <a:pt x="93" y="52"/>
                    </a:lnTo>
                    <a:lnTo>
                      <a:pt x="25" y="170"/>
                    </a:lnTo>
                    <a:lnTo>
                      <a:pt x="93" y="170"/>
                    </a:lnTo>
                    <a:close/>
                  </a:path>
                </a:pathLst>
              </a:cu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27" name="Freeform 499"/>
              <p:cNvSpPr>
                <a:spLocks noEditPoints="1"/>
              </p:cNvSpPr>
              <p:nvPr/>
            </p:nvSpPr>
            <p:spPr bwMode="auto">
              <a:xfrm>
                <a:off x="4585" y="3547"/>
                <a:ext cx="35" cy="67"/>
              </a:xfrm>
              <a:custGeom>
                <a:avLst/>
                <a:gdLst>
                  <a:gd name="T0" fmla="*/ 0 w 140"/>
                  <a:gd name="T1" fmla="*/ 112 h 268"/>
                  <a:gd name="T2" fmla="*/ 4 w 140"/>
                  <a:gd name="T3" fmla="*/ 75 h 268"/>
                  <a:gd name="T4" fmla="*/ 12 w 140"/>
                  <a:gd name="T5" fmla="*/ 45 h 268"/>
                  <a:gd name="T6" fmla="*/ 24 w 140"/>
                  <a:gd name="T7" fmla="*/ 24 h 268"/>
                  <a:gd name="T8" fmla="*/ 39 w 140"/>
                  <a:gd name="T9" fmla="*/ 8 h 268"/>
                  <a:gd name="T10" fmla="*/ 59 w 140"/>
                  <a:gd name="T11" fmla="*/ 1 h 268"/>
                  <a:gd name="T12" fmla="*/ 79 w 140"/>
                  <a:gd name="T13" fmla="*/ 0 h 268"/>
                  <a:gd name="T14" fmla="*/ 93 w 140"/>
                  <a:gd name="T15" fmla="*/ 5 h 268"/>
                  <a:gd name="T16" fmla="*/ 106 w 140"/>
                  <a:gd name="T17" fmla="*/ 13 h 268"/>
                  <a:gd name="T18" fmla="*/ 117 w 140"/>
                  <a:gd name="T19" fmla="*/ 25 h 268"/>
                  <a:gd name="T20" fmla="*/ 125 w 140"/>
                  <a:gd name="T21" fmla="*/ 41 h 268"/>
                  <a:gd name="T22" fmla="*/ 132 w 140"/>
                  <a:gd name="T23" fmla="*/ 61 h 268"/>
                  <a:gd name="T24" fmla="*/ 137 w 140"/>
                  <a:gd name="T25" fmla="*/ 84 h 268"/>
                  <a:gd name="T26" fmla="*/ 140 w 140"/>
                  <a:gd name="T27" fmla="*/ 116 h 268"/>
                  <a:gd name="T28" fmla="*/ 140 w 140"/>
                  <a:gd name="T29" fmla="*/ 156 h 268"/>
                  <a:gd name="T30" fmla="*/ 136 w 140"/>
                  <a:gd name="T31" fmla="*/ 193 h 268"/>
                  <a:gd name="T32" fmla="*/ 128 w 140"/>
                  <a:gd name="T33" fmla="*/ 221 h 268"/>
                  <a:gd name="T34" fmla="*/ 116 w 140"/>
                  <a:gd name="T35" fmla="*/ 244 h 268"/>
                  <a:gd name="T36" fmla="*/ 101 w 140"/>
                  <a:gd name="T37" fmla="*/ 259 h 268"/>
                  <a:gd name="T38" fmla="*/ 81 w 140"/>
                  <a:gd name="T39" fmla="*/ 267 h 268"/>
                  <a:gd name="T40" fmla="*/ 63 w 140"/>
                  <a:gd name="T41" fmla="*/ 268 h 268"/>
                  <a:gd name="T42" fmla="*/ 48 w 140"/>
                  <a:gd name="T43" fmla="*/ 264 h 268"/>
                  <a:gd name="T44" fmla="*/ 36 w 140"/>
                  <a:gd name="T45" fmla="*/ 257 h 268"/>
                  <a:gd name="T46" fmla="*/ 25 w 140"/>
                  <a:gd name="T47" fmla="*/ 247 h 268"/>
                  <a:gd name="T48" fmla="*/ 16 w 140"/>
                  <a:gd name="T49" fmla="*/ 232 h 268"/>
                  <a:gd name="T50" fmla="*/ 8 w 140"/>
                  <a:gd name="T51" fmla="*/ 211 h 268"/>
                  <a:gd name="T52" fmla="*/ 3 w 140"/>
                  <a:gd name="T53" fmla="*/ 184 h 268"/>
                  <a:gd name="T54" fmla="*/ 0 w 140"/>
                  <a:gd name="T55" fmla="*/ 152 h 268"/>
                  <a:gd name="T56" fmla="*/ 27 w 140"/>
                  <a:gd name="T57" fmla="*/ 133 h 268"/>
                  <a:gd name="T58" fmla="*/ 29 w 140"/>
                  <a:gd name="T59" fmla="*/ 188 h 268"/>
                  <a:gd name="T60" fmla="*/ 33 w 140"/>
                  <a:gd name="T61" fmla="*/ 207 h 268"/>
                  <a:gd name="T62" fmla="*/ 39 w 140"/>
                  <a:gd name="T63" fmla="*/ 220 h 268"/>
                  <a:gd name="T64" fmla="*/ 53 w 140"/>
                  <a:gd name="T65" fmla="*/ 236 h 268"/>
                  <a:gd name="T66" fmla="*/ 61 w 140"/>
                  <a:gd name="T67" fmla="*/ 240 h 268"/>
                  <a:gd name="T68" fmla="*/ 69 w 140"/>
                  <a:gd name="T69" fmla="*/ 241 h 268"/>
                  <a:gd name="T70" fmla="*/ 79 w 140"/>
                  <a:gd name="T71" fmla="*/ 240 h 268"/>
                  <a:gd name="T72" fmla="*/ 87 w 140"/>
                  <a:gd name="T73" fmla="*/ 236 h 268"/>
                  <a:gd name="T74" fmla="*/ 100 w 140"/>
                  <a:gd name="T75" fmla="*/ 220 h 268"/>
                  <a:gd name="T76" fmla="*/ 105 w 140"/>
                  <a:gd name="T77" fmla="*/ 207 h 268"/>
                  <a:gd name="T78" fmla="*/ 109 w 140"/>
                  <a:gd name="T79" fmla="*/ 188 h 268"/>
                  <a:gd name="T80" fmla="*/ 113 w 140"/>
                  <a:gd name="T81" fmla="*/ 133 h 268"/>
                  <a:gd name="T82" fmla="*/ 109 w 140"/>
                  <a:gd name="T83" fmla="*/ 80 h 268"/>
                  <a:gd name="T84" fmla="*/ 105 w 140"/>
                  <a:gd name="T85" fmla="*/ 61 h 268"/>
                  <a:gd name="T86" fmla="*/ 100 w 140"/>
                  <a:gd name="T87" fmla="*/ 48 h 268"/>
                  <a:gd name="T88" fmla="*/ 87 w 140"/>
                  <a:gd name="T89" fmla="*/ 32 h 268"/>
                  <a:gd name="T90" fmla="*/ 79 w 140"/>
                  <a:gd name="T91" fmla="*/ 28 h 268"/>
                  <a:gd name="T92" fmla="*/ 69 w 140"/>
                  <a:gd name="T93" fmla="*/ 27 h 268"/>
                  <a:gd name="T94" fmla="*/ 53 w 140"/>
                  <a:gd name="T95" fmla="*/ 31 h 268"/>
                  <a:gd name="T96" fmla="*/ 40 w 140"/>
                  <a:gd name="T97" fmla="*/ 45 h 268"/>
                  <a:gd name="T98" fmla="*/ 35 w 140"/>
                  <a:gd name="T99" fmla="*/ 60 h 268"/>
                  <a:gd name="T100" fmla="*/ 31 w 140"/>
                  <a:gd name="T101" fmla="*/ 80 h 268"/>
                  <a:gd name="T102" fmla="*/ 27 w 140"/>
                  <a:gd name="T103" fmla="*/ 133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40" h="268">
                    <a:moveTo>
                      <a:pt x="0" y="133"/>
                    </a:moveTo>
                    <a:lnTo>
                      <a:pt x="0" y="112"/>
                    </a:lnTo>
                    <a:lnTo>
                      <a:pt x="1" y="92"/>
                    </a:lnTo>
                    <a:lnTo>
                      <a:pt x="4" y="75"/>
                    </a:lnTo>
                    <a:lnTo>
                      <a:pt x="8" y="59"/>
                    </a:lnTo>
                    <a:lnTo>
                      <a:pt x="12" y="45"/>
                    </a:lnTo>
                    <a:lnTo>
                      <a:pt x="17" y="33"/>
                    </a:lnTo>
                    <a:lnTo>
                      <a:pt x="24" y="24"/>
                    </a:lnTo>
                    <a:lnTo>
                      <a:pt x="31" y="15"/>
                    </a:lnTo>
                    <a:lnTo>
                      <a:pt x="39" y="8"/>
                    </a:lnTo>
                    <a:lnTo>
                      <a:pt x="48" y="4"/>
                    </a:lnTo>
                    <a:lnTo>
                      <a:pt x="59" y="1"/>
                    </a:lnTo>
                    <a:lnTo>
                      <a:pt x="69" y="0"/>
                    </a:lnTo>
                    <a:lnTo>
                      <a:pt x="79" y="0"/>
                    </a:lnTo>
                    <a:lnTo>
                      <a:pt x="87" y="1"/>
                    </a:lnTo>
                    <a:lnTo>
                      <a:pt x="93" y="5"/>
                    </a:lnTo>
                    <a:lnTo>
                      <a:pt x="100" y="8"/>
                    </a:lnTo>
                    <a:lnTo>
                      <a:pt x="106" y="13"/>
                    </a:lnTo>
                    <a:lnTo>
                      <a:pt x="112" y="19"/>
                    </a:lnTo>
                    <a:lnTo>
                      <a:pt x="117" y="25"/>
                    </a:lnTo>
                    <a:lnTo>
                      <a:pt x="121" y="33"/>
                    </a:lnTo>
                    <a:lnTo>
                      <a:pt x="125" y="41"/>
                    </a:lnTo>
                    <a:lnTo>
                      <a:pt x="129" y="51"/>
                    </a:lnTo>
                    <a:lnTo>
                      <a:pt x="132" y="61"/>
                    </a:lnTo>
                    <a:lnTo>
                      <a:pt x="134" y="72"/>
                    </a:lnTo>
                    <a:lnTo>
                      <a:pt x="137" y="84"/>
                    </a:lnTo>
                    <a:lnTo>
                      <a:pt x="138" y="99"/>
                    </a:lnTo>
                    <a:lnTo>
                      <a:pt x="140" y="116"/>
                    </a:lnTo>
                    <a:lnTo>
                      <a:pt x="140" y="133"/>
                    </a:lnTo>
                    <a:lnTo>
                      <a:pt x="140" y="156"/>
                    </a:lnTo>
                    <a:lnTo>
                      <a:pt x="138" y="176"/>
                    </a:lnTo>
                    <a:lnTo>
                      <a:pt x="136" y="193"/>
                    </a:lnTo>
                    <a:lnTo>
                      <a:pt x="132" y="208"/>
                    </a:lnTo>
                    <a:lnTo>
                      <a:pt x="128" y="221"/>
                    </a:lnTo>
                    <a:lnTo>
                      <a:pt x="122" y="233"/>
                    </a:lnTo>
                    <a:lnTo>
                      <a:pt x="116" y="244"/>
                    </a:lnTo>
                    <a:lnTo>
                      <a:pt x="109" y="252"/>
                    </a:lnTo>
                    <a:lnTo>
                      <a:pt x="101" y="259"/>
                    </a:lnTo>
                    <a:lnTo>
                      <a:pt x="92" y="264"/>
                    </a:lnTo>
                    <a:lnTo>
                      <a:pt x="81" y="267"/>
                    </a:lnTo>
                    <a:lnTo>
                      <a:pt x="69" y="268"/>
                    </a:lnTo>
                    <a:lnTo>
                      <a:pt x="63" y="268"/>
                    </a:lnTo>
                    <a:lnTo>
                      <a:pt x="55" y="267"/>
                    </a:lnTo>
                    <a:lnTo>
                      <a:pt x="48" y="264"/>
                    </a:lnTo>
                    <a:lnTo>
                      <a:pt x="43" y="261"/>
                    </a:lnTo>
                    <a:lnTo>
                      <a:pt x="36" y="257"/>
                    </a:lnTo>
                    <a:lnTo>
                      <a:pt x="31" y="252"/>
                    </a:lnTo>
                    <a:lnTo>
                      <a:pt x="25" y="247"/>
                    </a:lnTo>
                    <a:lnTo>
                      <a:pt x="21" y="241"/>
                    </a:lnTo>
                    <a:lnTo>
                      <a:pt x="16" y="232"/>
                    </a:lnTo>
                    <a:lnTo>
                      <a:pt x="12" y="221"/>
                    </a:lnTo>
                    <a:lnTo>
                      <a:pt x="8" y="211"/>
                    </a:lnTo>
                    <a:lnTo>
                      <a:pt x="5" y="197"/>
                    </a:lnTo>
                    <a:lnTo>
                      <a:pt x="3" y="184"/>
                    </a:lnTo>
                    <a:lnTo>
                      <a:pt x="1" y="168"/>
                    </a:lnTo>
                    <a:lnTo>
                      <a:pt x="0" y="152"/>
                    </a:lnTo>
                    <a:lnTo>
                      <a:pt x="0" y="133"/>
                    </a:lnTo>
                    <a:close/>
                    <a:moveTo>
                      <a:pt x="27" y="133"/>
                    </a:moveTo>
                    <a:lnTo>
                      <a:pt x="28" y="164"/>
                    </a:lnTo>
                    <a:lnTo>
                      <a:pt x="29" y="188"/>
                    </a:lnTo>
                    <a:lnTo>
                      <a:pt x="32" y="197"/>
                    </a:lnTo>
                    <a:lnTo>
                      <a:pt x="33" y="207"/>
                    </a:lnTo>
                    <a:lnTo>
                      <a:pt x="36" y="215"/>
                    </a:lnTo>
                    <a:lnTo>
                      <a:pt x="39" y="220"/>
                    </a:lnTo>
                    <a:lnTo>
                      <a:pt x="45" y="229"/>
                    </a:lnTo>
                    <a:lnTo>
                      <a:pt x="53" y="236"/>
                    </a:lnTo>
                    <a:lnTo>
                      <a:pt x="57" y="239"/>
                    </a:lnTo>
                    <a:lnTo>
                      <a:pt x="61" y="240"/>
                    </a:lnTo>
                    <a:lnTo>
                      <a:pt x="65" y="241"/>
                    </a:lnTo>
                    <a:lnTo>
                      <a:pt x="69" y="241"/>
                    </a:lnTo>
                    <a:lnTo>
                      <a:pt x="75" y="241"/>
                    </a:lnTo>
                    <a:lnTo>
                      <a:pt x="79" y="240"/>
                    </a:lnTo>
                    <a:lnTo>
                      <a:pt x="83" y="239"/>
                    </a:lnTo>
                    <a:lnTo>
                      <a:pt x="87" y="236"/>
                    </a:lnTo>
                    <a:lnTo>
                      <a:pt x="93" y="229"/>
                    </a:lnTo>
                    <a:lnTo>
                      <a:pt x="100" y="220"/>
                    </a:lnTo>
                    <a:lnTo>
                      <a:pt x="104" y="213"/>
                    </a:lnTo>
                    <a:lnTo>
                      <a:pt x="105" y="207"/>
                    </a:lnTo>
                    <a:lnTo>
                      <a:pt x="108" y="197"/>
                    </a:lnTo>
                    <a:lnTo>
                      <a:pt x="109" y="188"/>
                    </a:lnTo>
                    <a:lnTo>
                      <a:pt x="112" y="164"/>
                    </a:lnTo>
                    <a:lnTo>
                      <a:pt x="113" y="133"/>
                    </a:lnTo>
                    <a:lnTo>
                      <a:pt x="112" y="104"/>
                    </a:lnTo>
                    <a:lnTo>
                      <a:pt x="109" y="80"/>
                    </a:lnTo>
                    <a:lnTo>
                      <a:pt x="108" y="69"/>
                    </a:lnTo>
                    <a:lnTo>
                      <a:pt x="105" y="61"/>
                    </a:lnTo>
                    <a:lnTo>
                      <a:pt x="104" y="53"/>
                    </a:lnTo>
                    <a:lnTo>
                      <a:pt x="100" y="48"/>
                    </a:lnTo>
                    <a:lnTo>
                      <a:pt x="93" y="39"/>
                    </a:lnTo>
                    <a:lnTo>
                      <a:pt x="87" y="32"/>
                    </a:lnTo>
                    <a:lnTo>
                      <a:pt x="83" y="29"/>
                    </a:lnTo>
                    <a:lnTo>
                      <a:pt x="79" y="28"/>
                    </a:lnTo>
                    <a:lnTo>
                      <a:pt x="75" y="27"/>
                    </a:lnTo>
                    <a:lnTo>
                      <a:pt x="69" y="27"/>
                    </a:lnTo>
                    <a:lnTo>
                      <a:pt x="61" y="28"/>
                    </a:lnTo>
                    <a:lnTo>
                      <a:pt x="53" y="31"/>
                    </a:lnTo>
                    <a:lnTo>
                      <a:pt x="47" y="37"/>
                    </a:lnTo>
                    <a:lnTo>
                      <a:pt x="40" y="45"/>
                    </a:lnTo>
                    <a:lnTo>
                      <a:pt x="37" y="52"/>
                    </a:lnTo>
                    <a:lnTo>
                      <a:pt x="35" y="60"/>
                    </a:lnTo>
                    <a:lnTo>
                      <a:pt x="32" y="69"/>
                    </a:lnTo>
                    <a:lnTo>
                      <a:pt x="31" y="80"/>
                    </a:lnTo>
                    <a:lnTo>
                      <a:pt x="28" y="104"/>
                    </a:lnTo>
                    <a:lnTo>
                      <a:pt x="27" y="133"/>
                    </a:lnTo>
                    <a:close/>
                  </a:path>
                </a:pathLst>
              </a:cu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28" name="Freeform 500"/>
              <p:cNvSpPr>
                <a:spLocks noEditPoints="1"/>
              </p:cNvSpPr>
              <p:nvPr/>
            </p:nvSpPr>
            <p:spPr bwMode="auto">
              <a:xfrm>
                <a:off x="4627" y="3547"/>
                <a:ext cx="35" cy="67"/>
              </a:xfrm>
              <a:custGeom>
                <a:avLst/>
                <a:gdLst>
                  <a:gd name="T0" fmla="*/ 2 w 140"/>
                  <a:gd name="T1" fmla="*/ 112 h 268"/>
                  <a:gd name="T2" fmla="*/ 4 w 140"/>
                  <a:gd name="T3" fmla="*/ 75 h 268"/>
                  <a:gd name="T4" fmla="*/ 12 w 140"/>
                  <a:gd name="T5" fmla="*/ 45 h 268"/>
                  <a:gd name="T6" fmla="*/ 24 w 140"/>
                  <a:gd name="T7" fmla="*/ 24 h 268"/>
                  <a:gd name="T8" fmla="*/ 40 w 140"/>
                  <a:gd name="T9" fmla="*/ 8 h 268"/>
                  <a:gd name="T10" fmla="*/ 59 w 140"/>
                  <a:gd name="T11" fmla="*/ 1 h 268"/>
                  <a:gd name="T12" fmla="*/ 79 w 140"/>
                  <a:gd name="T13" fmla="*/ 0 h 268"/>
                  <a:gd name="T14" fmla="*/ 94 w 140"/>
                  <a:gd name="T15" fmla="*/ 5 h 268"/>
                  <a:gd name="T16" fmla="*/ 107 w 140"/>
                  <a:gd name="T17" fmla="*/ 13 h 268"/>
                  <a:gd name="T18" fmla="*/ 118 w 140"/>
                  <a:gd name="T19" fmla="*/ 25 h 268"/>
                  <a:gd name="T20" fmla="*/ 127 w 140"/>
                  <a:gd name="T21" fmla="*/ 41 h 268"/>
                  <a:gd name="T22" fmla="*/ 134 w 140"/>
                  <a:gd name="T23" fmla="*/ 61 h 268"/>
                  <a:gd name="T24" fmla="*/ 138 w 140"/>
                  <a:gd name="T25" fmla="*/ 84 h 268"/>
                  <a:gd name="T26" fmla="*/ 140 w 140"/>
                  <a:gd name="T27" fmla="*/ 116 h 268"/>
                  <a:gd name="T28" fmla="*/ 140 w 140"/>
                  <a:gd name="T29" fmla="*/ 156 h 268"/>
                  <a:gd name="T30" fmla="*/ 136 w 140"/>
                  <a:gd name="T31" fmla="*/ 193 h 268"/>
                  <a:gd name="T32" fmla="*/ 128 w 140"/>
                  <a:gd name="T33" fmla="*/ 221 h 268"/>
                  <a:gd name="T34" fmla="*/ 118 w 140"/>
                  <a:gd name="T35" fmla="*/ 244 h 268"/>
                  <a:gd name="T36" fmla="*/ 102 w 140"/>
                  <a:gd name="T37" fmla="*/ 259 h 268"/>
                  <a:gd name="T38" fmla="*/ 82 w 140"/>
                  <a:gd name="T39" fmla="*/ 267 h 268"/>
                  <a:gd name="T40" fmla="*/ 63 w 140"/>
                  <a:gd name="T41" fmla="*/ 268 h 268"/>
                  <a:gd name="T42" fmla="*/ 50 w 140"/>
                  <a:gd name="T43" fmla="*/ 264 h 268"/>
                  <a:gd name="T44" fmla="*/ 38 w 140"/>
                  <a:gd name="T45" fmla="*/ 257 h 268"/>
                  <a:gd name="T46" fmla="*/ 27 w 140"/>
                  <a:gd name="T47" fmla="*/ 247 h 268"/>
                  <a:gd name="T48" fmla="*/ 16 w 140"/>
                  <a:gd name="T49" fmla="*/ 232 h 268"/>
                  <a:gd name="T50" fmla="*/ 8 w 140"/>
                  <a:gd name="T51" fmla="*/ 211 h 268"/>
                  <a:gd name="T52" fmla="*/ 3 w 140"/>
                  <a:gd name="T53" fmla="*/ 184 h 268"/>
                  <a:gd name="T54" fmla="*/ 0 w 140"/>
                  <a:gd name="T55" fmla="*/ 152 h 268"/>
                  <a:gd name="T56" fmla="*/ 28 w 140"/>
                  <a:gd name="T57" fmla="*/ 133 h 268"/>
                  <a:gd name="T58" fmla="*/ 31 w 140"/>
                  <a:gd name="T59" fmla="*/ 188 h 268"/>
                  <a:gd name="T60" fmla="*/ 35 w 140"/>
                  <a:gd name="T61" fmla="*/ 207 h 268"/>
                  <a:gd name="T62" fmla="*/ 40 w 140"/>
                  <a:gd name="T63" fmla="*/ 220 h 268"/>
                  <a:gd name="T64" fmla="*/ 54 w 140"/>
                  <a:gd name="T65" fmla="*/ 236 h 268"/>
                  <a:gd name="T66" fmla="*/ 62 w 140"/>
                  <a:gd name="T67" fmla="*/ 240 h 268"/>
                  <a:gd name="T68" fmla="*/ 71 w 140"/>
                  <a:gd name="T69" fmla="*/ 241 h 268"/>
                  <a:gd name="T70" fmla="*/ 79 w 140"/>
                  <a:gd name="T71" fmla="*/ 240 h 268"/>
                  <a:gd name="T72" fmla="*/ 87 w 140"/>
                  <a:gd name="T73" fmla="*/ 236 h 268"/>
                  <a:gd name="T74" fmla="*/ 102 w 140"/>
                  <a:gd name="T75" fmla="*/ 220 h 268"/>
                  <a:gd name="T76" fmla="*/ 107 w 140"/>
                  <a:gd name="T77" fmla="*/ 207 h 268"/>
                  <a:gd name="T78" fmla="*/ 111 w 140"/>
                  <a:gd name="T79" fmla="*/ 188 h 268"/>
                  <a:gd name="T80" fmla="*/ 114 w 140"/>
                  <a:gd name="T81" fmla="*/ 133 h 268"/>
                  <a:gd name="T82" fmla="*/ 111 w 140"/>
                  <a:gd name="T83" fmla="*/ 80 h 268"/>
                  <a:gd name="T84" fmla="*/ 107 w 140"/>
                  <a:gd name="T85" fmla="*/ 61 h 268"/>
                  <a:gd name="T86" fmla="*/ 102 w 140"/>
                  <a:gd name="T87" fmla="*/ 48 h 268"/>
                  <a:gd name="T88" fmla="*/ 87 w 140"/>
                  <a:gd name="T89" fmla="*/ 32 h 268"/>
                  <a:gd name="T90" fmla="*/ 79 w 140"/>
                  <a:gd name="T91" fmla="*/ 28 h 268"/>
                  <a:gd name="T92" fmla="*/ 71 w 140"/>
                  <a:gd name="T93" fmla="*/ 27 h 268"/>
                  <a:gd name="T94" fmla="*/ 54 w 140"/>
                  <a:gd name="T95" fmla="*/ 31 h 268"/>
                  <a:gd name="T96" fmla="*/ 42 w 140"/>
                  <a:gd name="T97" fmla="*/ 45 h 268"/>
                  <a:gd name="T98" fmla="*/ 35 w 140"/>
                  <a:gd name="T99" fmla="*/ 60 h 268"/>
                  <a:gd name="T100" fmla="*/ 31 w 140"/>
                  <a:gd name="T101" fmla="*/ 80 h 268"/>
                  <a:gd name="T102" fmla="*/ 28 w 140"/>
                  <a:gd name="T103" fmla="*/ 133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40" h="268">
                    <a:moveTo>
                      <a:pt x="0" y="133"/>
                    </a:moveTo>
                    <a:lnTo>
                      <a:pt x="2" y="112"/>
                    </a:lnTo>
                    <a:lnTo>
                      <a:pt x="3" y="92"/>
                    </a:lnTo>
                    <a:lnTo>
                      <a:pt x="4" y="75"/>
                    </a:lnTo>
                    <a:lnTo>
                      <a:pt x="8" y="59"/>
                    </a:lnTo>
                    <a:lnTo>
                      <a:pt x="12" y="45"/>
                    </a:lnTo>
                    <a:lnTo>
                      <a:pt x="18" y="33"/>
                    </a:lnTo>
                    <a:lnTo>
                      <a:pt x="24" y="24"/>
                    </a:lnTo>
                    <a:lnTo>
                      <a:pt x="32" y="15"/>
                    </a:lnTo>
                    <a:lnTo>
                      <a:pt x="40" y="8"/>
                    </a:lnTo>
                    <a:lnTo>
                      <a:pt x="50" y="4"/>
                    </a:lnTo>
                    <a:lnTo>
                      <a:pt x="59" y="1"/>
                    </a:lnTo>
                    <a:lnTo>
                      <a:pt x="71" y="0"/>
                    </a:lnTo>
                    <a:lnTo>
                      <a:pt x="79" y="0"/>
                    </a:lnTo>
                    <a:lnTo>
                      <a:pt x="87" y="1"/>
                    </a:lnTo>
                    <a:lnTo>
                      <a:pt x="94" y="5"/>
                    </a:lnTo>
                    <a:lnTo>
                      <a:pt x="102" y="8"/>
                    </a:lnTo>
                    <a:lnTo>
                      <a:pt x="107" y="13"/>
                    </a:lnTo>
                    <a:lnTo>
                      <a:pt x="114" y="19"/>
                    </a:lnTo>
                    <a:lnTo>
                      <a:pt x="118" y="25"/>
                    </a:lnTo>
                    <a:lnTo>
                      <a:pt x="123" y="33"/>
                    </a:lnTo>
                    <a:lnTo>
                      <a:pt x="127" y="41"/>
                    </a:lnTo>
                    <a:lnTo>
                      <a:pt x="130" y="51"/>
                    </a:lnTo>
                    <a:lnTo>
                      <a:pt x="134" y="61"/>
                    </a:lnTo>
                    <a:lnTo>
                      <a:pt x="136" y="72"/>
                    </a:lnTo>
                    <a:lnTo>
                      <a:pt x="138" y="84"/>
                    </a:lnTo>
                    <a:lnTo>
                      <a:pt x="139" y="99"/>
                    </a:lnTo>
                    <a:lnTo>
                      <a:pt x="140" y="116"/>
                    </a:lnTo>
                    <a:lnTo>
                      <a:pt x="140" y="133"/>
                    </a:lnTo>
                    <a:lnTo>
                      <a:pt x="140" y="156"/>
                    </a:lnTo>
                    <a:lnTo>
                      <a:pt x="139" y="176"/>
                    </a:lnTo>
                    <a:lnTo>
                      <a:pt x="136" y="193"/>
                    </a:lnTo>
                    <a:lnTo>
                      <a:pt x="134" y="208"/>
                    </a:lnTo>
                    <a:lnTo>
                      <a:pt x="128" y="221"/>
                    </a:lnTo>
                    <a:lnTo>
                      <a:pt x="123" y="233"/>
                    </a:lnTo>
                    <a:lnTo>
                      <a:pt x="118" y="244"/>
                    </a:lnTo>
                    <a:lnTo>
                      <a:pt x="110" y="252"/>
                    </a:lnTo>
                    <a:lnTo>
                      <a:pt x="102" y="259"/>
                    </a:lnTo>
                    <a:lnTo>
                      <a:pt x="92" y="264"/>
                    </a:lnTo>
                    <a:lnTo>
                      <a:pt x="82" y="267"/>
                    </a:lnTo>
                    <a:lnTo>
                      <a:pt x="71" y="268"/>
                    </a:lnTo>
                    <a:lnTo>
                      <a:pt x="63" y="268"/>
                    </a:lnTo>
                    <a:lnTo>
                      <a:pt x="56" y="267"/>
                    </a:lnTo>
                    <a:lnTo>
                      <a:pt x="50" y="264"/>
                    </a:lnTo>
                    <a:lnTo>
                      <a:pt x="43" y="261"/>
                    </a:lnTo>
                    <a:lnTo>
                      <a:pt x="38" y="257"/>
                    </a:lnTo>
                    <a:lnTo>
                      <a:pt x="31" y="252"/>
                    </a:lnTo>
                    <a:lnTo>
                      <a:pt x="27" y="247"/>
                    </a:lnTo>
                    <a:lnTo>
                      <a:pt x="22" y="241"/>
                    </a:lnTo>
                    <a:lnTo>
                      <a:pt x="16" y="232"/>
                    </a:lnTo>
                    <a:lnTo>
                      <a:pt x="12" y="221"/>
                    </a:lnTo>
                    <a:lnTo>
                      <a:pt x="8" y="211"/>
                    </a:lnTo>
                    <a:lnTo>
                      <a:pt x="6" y="197"/>
                    </a:lnTo>
                    <a:lnTo>
                      <a:pt x="3" y="184"/>
                    </a:lnTo>
                    <a:lnTo>
                      <a:pt x="2" y="168"/>
                    </a:lnTo>
                    <a:lnTo>
                      <a:pt x="0" y="152"/>
                    </a:lnTo>
                    <a:lnTo>
                      <a:pt x="0" y="133"/>
                    </a:lnTo>
                    <a:close/>
                    <a:moveTo>
                      <a:pt x="28" y="133"/>
                    </a:moveTo>
                    <a:lnTo>
                      <a:pt x="28" y="164"/>
                    </a:lnTo>
                    <a:lnTo>
                      <a:pt x="31" y="188"/>
                    </a:lnTo>
                    <a:lnTo>
                      <a:pt x="32" y="197"/>
                    </a:lnTo>
                    <a:lnTo>
                      <a:pt x="35" y="207"/>
                    </a:lnTo>
                    <a:lnTo>
                      <a:pt x="38" y="215"/>
                    </a:lnTo>
                    <a:lnTo>
                      <a:pt x="40" y="220"/>
                    </a:lnTo>
                    <a:lnTo>
                      <a:pt x="47" y="229"/>
                    </a:lnTo>
                    <a:lnTo>
                      <a:pt x="54" y="236"/>
                    </a:lnTo>
                    <a:lnTo>
                      <a:pt x="58" y="239"/>
                    </a:lnTo>
                    <a:lnTo>
                      <a:pt x="62" y="240"/>
                    </a:lnTo>
                    <a:lnTo>
                      <a:pt x="66" y="241"/>
                    </a:lnTo>
                    <a:lnTo>
                      <a:pt x="71" y="241"/>
                    </a:lnTo>
                    <a:lnTo>
                      <a:pt x="75" y="241"/>
                    </a:lnTo>
                    <a:lnTo>
                      <a:pt x="79" y="240"/>
                    </a:lnTo>
                    <a:lnTo>
                      <a:pt x="83" y="239"/>
                    </a:lnTo>
                    <a:lnTo>
                      <a:pt x="87" y="236"/>
                    </a:lnTo>
                    <a:lnTo>
                      <a:pt x="95" y="229"/>
                    </a:lnTo>
                    <a:lnTo>
                      <a:pt x="102" y="220"/>
                    </a:lnTo>
                    <a:lnTo>
                      <a:pt x="104" y="213"/>
                    </a:lnTo>
                    <a:lnTo>
                      <a:pt x="107" y="207"/>
                    </a:lnTo>
                    <a:lnTo>
                      <a:pt x="108" y="197"/>
                    </a:lnTo>
                    <a:lnTo>
                      <a:pt x="111" y="188"/>
                    </a:lnTo>
                    <a:lnTo>
                      <a:pt x="112" y="164"/>
                    </a:lnTo>
                    <a:lnTo>
                      <a:pt x="114" y="133"/>
                    </a:lnTo>
                    <a:lnTo>
                      <a:pt x="112" y="104"/>
                    </a:lnTo>
                    <a:lnTo>
                      <a:pt x="111" y="80"/>
                    </a:lnTo>
                    <a:lnTo>
                      <a:pt x="108" y="69"/>
                    </a:lnTo>
                    <a:lnTo>
                      <a:pt x="107" y="61"/>
                    </a:lnTo>
                    <a:lnTo>
                      <a:pt x="104" y="53"/>
                    </a:lnTo>
                    <a:lnTo>
                      <a:pt x="102" y="48"/>
                    </a:lnTo>
                    <a:lnTo>
                      <a:pt x="95" y="39"/>
                    </a:lnTo>
                    <a:lnTo>
                      <a:pt x="87" y="32"/>
                    </a:lnTo>
                    <a:lnTo>
                      <a:pt x="83" y="29"/>
                    </a:lnTo>
                    <a:lnTo>
                      <a:pt x="79" y="28"/>
                    </a:lnTo>
                    <a:lnTo>
                      <a:pt x="75" y="27"/>
                    </a:lnTo>
                    <a:lnTo>
                      <a:pt x="71" y="27"/>
                    </a:lnTo>
                    <a:lnTo>
                      <a:pt x="62" y="28"/>
                    </a:lnTo>
                    <a:lnTo>
                      <a:pt x="54" y="31"/>
                    </a:lnTo>
                    <a:lnTo>
                      <a:pt x="47" y="37"/>
                    </a:lnTo>
                    <a:lnTo>
                      <a:pt x="42" y="45"/>
                    </a:lnTo>
                    <a:lnTo>
                      <a:pt x="38" y="52"/>
                    </a:lnTo>
                    <a:lnTo>
                      <a:pt x="35" y="60"/>
                    </a:lnTo>
                    <a:lnTo>
                      <a:pt x="34" y="69"/>
                    </a:lnTo>
                    <a:lnTo>
                      <a:pt x="31" y="80"/>
                    </a:lnTo>
                    <a:lnTo>
                      <a:pt x="28" y="104"/>
                    </a:lnTo>
                    <a:lnTo>
                      <a:pt x="28" y="133"/>
                    </a:lnTo>
                    <a:close/>
                  </a:path>
                </a:pathLst>
              </a:cu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29" name="Freeform 501"/>
              <p:cNvSpPr>
                <a:spLocks noEditPoints="1"/>
              </p:cNvSpPr>
              <p:nvPr/>
            </p:nvSpPr>
            <p:spPr bwMode="auto">
              <a:xfrm>
                <a:off x="4820" y="3547"/>
                <a:ext cx="36" cy="67"/>
              </a:xfrm>
              <a:custGeom>
                <a:avLst/>
                <a:gdLst>
                  <a:gd name="T0" fmla="*/ 110 w 142"/>
                  <a:gd name="T1" fmla="*/ 59 h 268"/>
                  <a:gd name="T2" fmla="*/ 102 w 142"/>
                  <a:gd name="T3" fmla="*/ 40 h 268"/>
                  <a:gd name="T4" fmla="*/ 82 w 142"/>
                  <a:gd name="T5" fmla="*/ 27 h 268"/>
                  <a:gd name="T6" fmla="*/ 64 w 142"/>
                  <a:gd name="T7" fmla="*/ 28 h 268"/>
                  <a:gd name="T8" fmla="*/ 48 w 142"/>
                  <a:gd name="T9" fmla="*/ 41 h 268"/>
                  <a:gd name="T10" fmla="*/ 33 w 142"/>
                  <a:gd name="T11" fmla="*/ 68 h 268"/>
                  <a:gd name="T12" fmla="*/ 26 w 142"/>
                  <a:gd name="T13" fmla="*/ 109 h 268"/>
                  <a:gd name="T14" fmla="*/ 37 w 142"/>
                  <a:gd name="T15" fmla="*/ 112 h 268"/>
                  <a:gd name="T16" fmla="*/ 57 w 142"/>
                  <a:gd name="T17" fmla="*/ 97 h 268"/>
                  <a:gd name="T18" fmla="*/ 78 w 142"/>
                  <a:gd name="T19" fmla="*/ 93 h 268"/>
                  <a:gd name="T20" fmla="*/ 97 w 142"/>
                  <a:gd name="T21" fmla="*/ 96 h 268"/>
                  <a:gd name="T22" fmla="*/ 113 w 142"/>
                  <a:gd name="T23" fmla="*/ 107 h 268"/>
                  <a:gd name="T24" fmla="*/ 128 w 142"/>
                  <a:gd name="T25" fmla="*/ 123 h 268"/>
                  <a:gd name="T26" fmla="*/ 137 w 142"/>
                  <a:gd name="T27" fmla="*/ 144 h 268"/>
                  <a:gd name="T28" fmla="*/ 141 w 142"/>
                  <a:gd name="T29" fmla="*/ 191 h 268"/>
                  <a:gd name="T30" fmla="*/ 133 w 142"/>
                  <a:gd name="T31" fmla="*/ 224 h 268"/>
                  <a:gd name="T32" fmla="*/ 117 w 142"/>
                  <a:gd name="T33" fmla="*/ 251 h 268"/>
                  <a:gd name="T34" fmla="*/ 93 w 142"/>
                  <a:gd name="T35" fmla="*/ 265 h 268"/>
                  <a:gd name="T36" fmla="*/ 66 w 142"/>
                  <a:gd name="T37" fmla="*/ 268 h 268"/>
                  <a:gd name="T38" fmla="*/ 45 w 142"/>
                  <a:gd name="T39" fmla="*/ 260 h 268"/>
                  <a:gd name="T40" fmla="*/ 26 w 142"/>
                  <a:gd name="T41" fmla="*/ 245 h 268"/>
                  <a:gd name="T42" fmla="*/ 12 w 142"/>
                  <a:gd name="T43" fmla="*/ 221 h 268"/>
                  <a:gd name="T44" fmla="*/ 2 w 142"/>
                  <a:gd name="T45" fmla="*/ 187 h 268"/>
                  <a:gd name="T46" fmla="*/ 0 w 142"/>
                  <a:gd name="T47" fmla="*/ 140 h 268"/>
                  <a:gd name="T48" fmla="*/ 4 w 142"/>
                  <a:gd name="T49" fmla="*/ 89 h 268"/>
                  <a:gd name="T50" fmla="*/ 13 w 142"/>
                  <a:gd name="T51" fmla="*/ 49 h 268"/>
                  <a:gd name="T52" fmla="*/ 28 w 142"/>
                  <a:gd name="T53" fmla="*/ 23 h 268"/>
                  <a:gd name="T54" fmla="*/ 46 w 142"/>
                  <a:gd name="T55" fmla="*/ 8 h 268"/>
                  <a:gd name="T56" fmla="*/ 69 w 142"/>
                  <a:gd name="T57" fmla="*/ 0 h 268"/>
                  <a:gd name="T58" fmla="*/ 100 w 142"/>
                  <a:gd name="T59" fmla="*/ 4 h 268"/>
                  <a:gd name="T60" fmla="*/ 126 w 142"/>
                  <a:gd name="T61" fmla="*/ 27 h 268"/>
                  <a:gd name="T62" fmla="*/ 138 w 142"/>
                  <a:gd name="T63" fmla="*/ 65 h 268"/>
                  <a:gd name="T64" fmla="*/ 32 w 142"/>
                  <a:gd name="T65" fmla="*/ 195 h 268"/>
                  <a:gd name="T66" fmla="*/ 40 w 142"/>
                  <a:gd name="T67" fmla="*/ 217 h 268"/>
                  <a:gd name="T68" fmla="*/ 52 w 142"/>
                  <a:gd name="T69" fmla="*/ 233 h 268"/>
                  <a:gd name="T70" fmla="*/ 69 w 142"/>
                  <a:gd name="T71" fmla="*/ 241 h 268"/>
                  <a:gd name="T72" fmla="*/ 89 w 142"/>
                  <a:gd name="T73" fmla="*/ 237 h 268"/>
                  <a:gd name="T74" fmla="*/ 108 w 142"/>
                  <a:gd name="T75" fmla="*/ 216 h 268"/>
                  <a:gd name="T76" fmla="*/ 114 w 142"/>
                  <a:gd name="T77" fmla="*/ 180 h 268"/>
                  <a:gd name="T78" fmla="*/ 108 w 142"/>
                  <a:gd name="T79" fmla="*/ 145 h 268"/>
                  <a:gd name="T80" fmla="*/ 89 w 142"/>
                  <a:gd name="T81" fmla="*/ 125 h 268"/>
                  <a:gd name="T82" fmla="*/ 65 w 142"/>
                  <a:gd name="T83" fmla="*/ 123 h 268"/>
                  <a:gd name="T84" fmla="*/ 42 w 142"/>
                  <a:gd name="T85" fmla="*/ 137 h 268"/>
                  <a:gd name="T86" fmla="*/ 30 w 142"/>
                  <a:gd name="T87" fmla="*/ 167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42" h="268">
                    <a:moveTo>
                      <a:pt x="138" y="65"/>
                    </a:moveTo>
                    <a:lnTo>
                      <a:pt x="112" y="68"/>
                    </a:lnTo>
                    <a:lnTo>
                      <a:pt x="110" y="59"/>
                    </a:lnTo>
                    <a:lnTo>
                      <a:pt x="108" y="52"/>
                    </a:lnTo>
                    <a:lnTo>
                      <a:pt x="105" y="45"/>
                    </a:lnTo>
                    <a:lnTo>
                      <a:pt x="102" y="40"/>
                    </a:lnTo>
                    <a:lnTo>
                      <a:pt x="96" y="35"/>
                    </a:lnTo>
                    <a:lnTo>
                      <a:pt x="90" y="29"/>
                    </a:lnTo>
                    <a:lnTo>
                      <a:pt x="82" y="27"/>
                    </a:lnTo>
                    <a:lnTo>
                      <a:pt x="76" y="27"/>
                    </a:lnTo>
                    <a:lnTo>
                      <a:pt x="69" y="27"/>
                    </a:lnTo>
                    <a:lnTo>
                      <a:pt x="64" y="28"/>
                    </a:lnTo>
                    <a:lnTo>
                      <a:pt x="58" y="31"/>
                    </a:lnTo>
                    <a:lnTo>
                      <a:pt x="53" y="35"/>
                    </a:lnTo>
                    <a:lnTo>
                      <a:pt x="48" y="41"/>
                    </a:lnTo>
                    <a:lnTo>
                      <a:pt x="42" y="48"/>
                    </a:lnTo>
                    <a:lnTo>
                      <a:pt x="37" y="57"/>
                    </a:lnTo>
                    <a:lnTo>
                      <a:pt x="33" y="68"/>
                    </a:lnTo>
                    <a:lnTo>
                      <a:pt x="30" y="79"/>
                    </a:lnTo>
                    <a:lnTo>
                      <a:pt x="28" y="93"/>
                    </a:lnTo>
                    <a:lnTo>
                      <a:pt x="26" y="109"/>
                    </a:lnTo>
                    <a:lnTo>
                      <a:pt x="26" y="128"/>
                    </a:lnTo>
                    <a:lnTo>
                      <a:pt x="32" y="120"/>
                    </a:lnTo>
                    <a:lnTo>
                      <a:pt x="37" y="112"/>
                    </a:lnTo>
                    <a:lnTo>
                      <a:pt x="42" y="107"/>
                    </a:lnTo>
                    <a:lnTo>
                      <a:pt x="49" y="101"/>
                    </a:lnTo>
                    <a:lnTo>
                      <a:pt x="57" y="97"/>
                    </a:lnTo>
                    <a:lnTo>
                      <a:pt x="64" y="95"/>
                    </a:lnTo>
                    <a:lnTo>
                      <a:pt x="70" y="93"/>
                    </a:lnTo>
                    <a:lnTo>
                      <a:pt x="78" y="93"/>
                    </a:lnTo>
                    <a:lnTo>
                      <a:pt x="85" y="93"/>
                    </a:lnTo>
                    <a:lnTo>
                      <a:pt x="92" y="95"/>
                    </a:lnTo>
                    <a:lnTo>
                      <a:pt x="97" y="96"/>
                    </a:lnTo>
                    <a:lnTo>
                      <a:pt x="102" y="99"/>
                    </a:lnTo>
                    <a:lnTo>
                      <a:pt x="108" y="103"/>
                    </a:lnTo>
                    <a:lnTo>
                      <a:pt x="113" y="107"/>
                    </a:lnTo>
                    <a:lnTo>
                      <a:pt x="118" y="111"/>
                    </a:lnTo>
                    <a:lnTo>
                      <a:pt x="124" y="117"/>
                    </a:lnTo>
                    <a:lnTo>
                      <a:pt x="128" y="123"/>
                    </a:lnTo>
                    <a:lnTo>
                      <a:pt x="132" y="129"/>
                    </a:lnTo>
                    <a:lnTo>
                      <a:pt x="134" y="136"/>
                    </a:lnTo>
                    <a:lnTo>
                      <a:pt x="137" y="144"/>
                    </a:lnTo>
                    <a:lnTo>
                      <a:pt x="141" y="160"/>
                    </a:lnTo>
                    <a:lnTo>
                      <a:pt x="142" y="179"/>
                    </a:lnTo>
                    <a:lnTo>
                      <a:pt x="141" y="191"/>
                    </a:lnTo>
                    <a:lnTo>
                      <a:pt x="140" y="203"/>
                    </a:lnTo>
                    <a:lnTo>
                      <a:pt x="137" y="213"/>
                    </a:lnTo>
                    <a:lnTo>
                      <a:pt x="133" y="224"/>
                    </a:lnTo>
                    <a:lnTo>
                      <a:pt x="129" y="235"/>
                    </a:lnTo>
                    <a:lnTo>
                      <a:pt x="122" y="243"/>
                    </a:lnTo>
                    <a:lnTo>
                      <a:pt x="117" y="251"/>
                    </a:lnTo>
                    <a:lnTo>
                      <a:pt x="109" y="256"/>
                    </a:lnTo>
                    <a:lnTo>
                      <a:pt x="101" y="261"/>
                    </a:lnTo>
                    <a:lnTo>
                      <a:pt x="93" y="265"/>
                    </a:lnTo>
                    <a:lnTo>
                      <a:pt x="84" y="267"/>
                    </a:lnTo>
                    <a:lnTo>
                      <a:pt x="74" y="268"/>
                    </a:lnTo>
                    <a:lnTo>
                      <a:pt x="66" y="268"/>
                    </a:lnTo>
                    <a:lnTo>
                      <a:pt x="58" y="267"/>
                    </a:lnTo>
                    <a:lnTo>
                      <a:pt x="52" y="264"/>
                    </a:lnTo>
                    <a:lnTo>
                      <a:pt x="45" y="260"/>
                    </a:lnTo>
                    <a:lnTo>
                      <a:pt x="38" y="256"/>
                    </a:lnTo>
                    <a:lnTo>
                      <a:pt x="32" y="251"/>
                    </a:lnTo>
                    <a:lnTo>
                      <a:pt x="26" y="245"/>
                    </a:lnTo>
                    <a:lnTo>
                      <a:pt x="21" y="239"/>
                    </a:lnTo>
                    <a:lnTo>
                      <a:pt x="16" y="231"/>
                    </a:lnTo>
                    <a:lnTo>
                      <a:pt x="12" y="221"/>
                    </a:lnTo>
                    <a:lnTo>
                      <a:pt x="8" y="211"/>
                    </a:lnTo>
                    <a:lnTo>
                      <a:pt x="5" y="199"/>
                    </a:lnTo>
                    <a:lnTo>
                      <a:pt x="2" y="187"/>
                    </a:lnTo>
                    <a:lnTo>
                      <a:pt x="1" y="172"/>
                    </a:lnTo>
                    <a:lnTo>
                      <a:pt x="0" y="157"/>
                    </a:lnTo>
                    <a:lnTo>
                      <a:pt x="0" y="140"/>
                    </a:lnTo>
                    <a:lnTo>
                      <a:pt x="0" y="123"/>
                    </a:lnTo>
                    <a:lnTo>
                      <a:pt x="1" y="105"/>
                    </a:lnTo>
                    <a:lnTo>
                      <a:pt x="4" y="89"/>
                    </a:lnTo>
                    <a:lnTo>
                      <a:pt x="5" y="75"/>
                    </a:lnTo>
                    <a:lnTo>
                      <a:pt x="9" y="61"/>
                    </a:lnTo>
                    <a:lnTo>
                      <a:pt x="13" y="49"/>
                    </a:lnTo>
                    <a:lnTo>
                      <a:pt x="17" y="39"/>
                    </a:lnTo>
                    <a:lnTo>
                      <a:pt x="22" y="29"/>
                    </a:lnTo>
                    <a:lnTo>
                      <a:pt x="28" y="23"/>
                    </a:lnTo>
                    <a:lnTo>
                      <a:pt x="34" y="17"/>
                    </a:lnTo>
                    <a:lnTo>
                      <a:pt x="40" y="12"/>
                    </a:lnTo>
                    <a:lnTo>
                      <a:pt x="46" y="8"/>
                    </a:lnTo>
                    <a:lnTo>
                      <a:pt x="53" y="4"/>
                    </a:lnTo>
                    <a:lnTo>
                      <a:pt x="61" y="1"/>
                    </a:lnTo>
                    <a:lnTo>
                      <a:pt x="69" y="0"/>
                    </a:lnTo>
                    <a:lnTo>
                      <a:pt x="77" y="0"/>
                    </a:lnTo>
                    <a:lnTo>
                      <a:pt x="89" y="1"/>
                    </a:lnTo>
                    <a:lnTo>
                      <a:pt x="100" y="4"/>
                    </a:lnTo>
                    <a:lnTo>
                      <a:pt x="110" y="9"/>
                    </a:lnTo>
                    <a:lnTo>
                      <a:pt x="118" y="17"/>
                    </a:lnTo>
                    <a:lnTo>
                      <a:pt x="126" y="27"/>
                    </a:lnTo>
                    <a:lnTo>
                      <a:pt x="132" y="37"/>
                    </a:lnTo>
                    <a:lnTo>
                      <a:pt x="136" y="51"/>
                    </a:lnTo>
                    <a:lnTo>
                      <a:pt x="138" y="65"/>
                    </a:lnTo>
                    <a:close/>
                    <a:moveTo>
                      <a:pt x="30" y="179"/>
                    </a:moveTo>
                    <a:lnTo>
                      <a:pt x="30" y="187"/>
                    </a:lnTo>
                    <a:lnTo>
                      <a:pt x="32" y="195"/>
                    </a:lnTo>
                    <a:lnTo>
                      <a:pt x="33" y="203"/>
                    </a:lnTo>
                    <a:lnTo>
                      <a:pt x="36" y="211"/>
                    </a:lnTo>
                    <a:lnTo>
                      <a:pt x="40" y="217"/>
                    </a:lnTo>
                    <a:lnTo>
                      <a:pt x="42" y="224"/>
                    </a:lnTo>
                    <a:lnTo>
                      <a:pt x="48" y="229"/>
                    </a:lnTo>
                    <a:lnTo>
                      <a:pt x="52" y="233"/>
                    </a:lnTo>
                    <a:lnTo>
                      <a:pt x="57" y="237"/>
                    </a:lnTo>
                    <a:lnTo>
                      <a:pt x="62" y="240"/>
                    </a:lnTo>
                    <a:lnTo>
                      <a:pt x="69" y="241"/>
                    </a:lnTo>
                    <a:lnTo>
                      <a:pt x="74" y="241"/>
                    </a:lnTo>
                    <a:lnTo>
                      <a:pt x="82" y="240"/>
                    </a:lnTo>
                    <a:lnTo>
                      <a:pt x="89" y="237"/>
                    </a:lnTo>
                    <a:lnTo>
                      <a:pt x="97" y="232"/>
                    </a:lnTo>
                    <a:lnTo>
                      <a:pt x="102" y="225"/>
                    </a:lnTo>
                    <a:lnTo>
                      <a:pt x="108" y="216"/>
                    </a:lnTo>
                    <a:lnTo>
                      <a:pt x="112" y="205"/>
                    </a:lnTo>
                    <a:lnTo>
                      <a:pt x="114" y="193"/>
                    </a:lnTo>
                    <a:lnTo>
                      <a:pt x="114" y="180"/>
                    </a:lnTo>
                    <a:lnTo>
                      <a:pt x="114" y="167"/>
                    </a:lnTo>
                    <a:lnTo>
                      <a:pt x="112" y="156"/>
                    </a:lnTo>
                    <a:lnTo>
                      <a:pt x="108" y="145"/>
                    </a:lnTo>
                    <a:lnTo>
                      <a:pt x="102" y="137"/>
                    </a:lnTo>
                    <a:lnTo>
                      <a:pt x="97" y="131"/>
                    </a:lnTo>
                    <a:lnTo>
                      <a:pt x="89" y="125"/>
                    </a:lnTo>
                    <a:lnTo>
                      <a:pt x="82" y="123"/>
                    </a:lnTo>
                    <a:lnTo>
                      <a:pt x="73" y="121"/>
                    </a:lnTo>
                    <a:lnTo>
                      <a:pt x="65" y="123"/>
                    </a:lnTo>
                    <a:lnTo>
                      <a:pt x="57" y="125"/>
                    </a:lnTo>
                    <a:lnTo>
                      <a:pt x="49" y="131"/>
                    </a:lnTo>
                    <a:lnTo>
                      <a:pt x="42" y="137"/>
                    </a:lnTo>
                    <a:lnTo>
                      <a:pt x="37" y="145"/>
                    </a:lnTo>
                    <a:lnTo>
                      <a:pt x="33" y="156"/>
                    </a:lnTo>
                    <a:lnTo>
                      <a:pt x="30" y="167"/>
                    </a:lnTo>
                    <a:lnTo>
                      <a:pt x="30" y="179"/>
                    </a:lnTo>
                    <a:close/>
                  </a:path>
                </a:pathLst>
              </a:cu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30" name="Freeform 502"/>
              <p:cNvSpPr>
                <a:spLocks noEditPoints="1"/>
              </p:cNvSpPr>
              <p:nvPr/>
            </p:nvSpPr>
            <p:spPr bwMode="auto">
              <a:xfrm>
                <a:off x="4862" y="3547"/>
                <a:ext cx="36" cy="67"/>
              </a:xfrm>
              <a:custGeom>
                <a:avLst/>
                <a:gdLst>
                  <a:gd name="T0" fmla="*/ 2 w 142"/>
                  <a:gd name="T1" fmla="*/ 112 h 268"/>
                  <a:gd name="T2" fmla="*/ 6 w 142"/>
                  <a:gd name="T3" fmla="*/ 75 h 268"/>
                  <a:gd name="T4" fmla="*/ 14 w 142"/>
                  <a:gd name="T5" fmla="*/ 45 h 268"/>
                  <a:gd name="T6" fmla="*/ 24 w 142"/>
                  <a:gd name="T7" fmla="*/ 24 h 268"/>
                  <a:gd name="T8" fmla="*/ 40 w 142"/>
                  <a:gd name="T9" fmla="*/ 8 h 268"/>
                  <a:gd name="T10" fmla="*/ 60 w 142"/>
                  <a:gd name="T11" fmla="*/ 1 h 268"/>
                  <a:gd name="T12" fmla="*/ 79 w 142"/>
                  <a:gd name="T13" fmla="*/ 0 h 268"/>
                  <a:gd name="T14" fmla="*/ 95 w 142"/>
                  <a:gd name="T15" fmla="*/ 5 h 268"/>
                  <a:gd name="T16" fmla="*/ 107 w 142"/>
                  <a:gd name="T17" fmla="*/ 13 h 268"/>
                  <a:gd name="T18" fmla="*/ 119 w 142"/>
                  <a:gd name="T19" fmla="*/ 25 h 268"/>
                  <a:gd name="T20" fmla="*/ 127 w 142"/>
                  <a:gd name="T21" fmla="*/ 41 h 268"/>
                  <a:gd name="T22" fmla="*/ 134 w 142"/>
                  <a:gd name="T23" fmla="*/ 61 h 268"/>
                  <a:gd name="T24" fmla="*/ 139 w 142"/>
                  <a:gd name="T25" fmla="*/ 84 h 268"/>
                  <a:gd name="T26" fmla="*/ 140 w 142"/>
                  <a:gd name="T27" fmla="*/ 116 h 268"/>
                  <a:gd name="T28" fmla="*/ 140 w 142"/>
                  <a:gd name="T29" fmla="*/ 156 h 268"/>
                  <a:gd name="T30" fmla="*/ 136 w 142"/>
                  <a:gd name="T31" fmla="*/ 193 h 268"/>
                  <a:gd name="T32" fmla="*/ 128 w 142"/>
                  <a:gd name="T33" fmla="*/ 221 h 268"/>
                  <a:gd name="T34" fmla="*/ 118 w 142"/>
                  <a:gd name="T35" fmla="*/ 244 h 268"/>
                  <a:gd name="T36" fmla="*/ 102 w 142"/>
                  <a:gd name="T37" fmla="*/ 259 h 268"/>
                  <a:gd name="T38" fmla="*/ 82 w 142"/>
                  <a:gd name="T39" fmla="*/ 267 h 268"/>
                  <a:gd name="T40" fmla="*/ 63 w 142"/>
                  <a:gd name="T41" fmla="*/ 268 h 268"/>
                  <a:gd name="T42" fmla="*/ 50 w 142"/>
                  <a:gd name="T43" fmla="*/ 264 h 268"/>
                  <a:gd name="T44" fmla="*/ 38 w 142"/>
                  <a:gd name="T45" fmla="*/ 257 h 268"/>
                  <a:gd name="T46" fmla="*/ 27 w 142"/>
                  <a:gd name="T47" fmla="*/ 247 h 268"/>
                  <a:gd name="T48" fmla="*/ 18 w 142"/>
                  <a:gd name="T49" fmla="*/ 232 h 268"/>
                  <a:gd name="T50" fmla="*/ 10 w 142"/>
                  <a:gd name="T51" fmla="*/ 211 h 268"/>
                  <a:gd name="T52" fmla="*/ 4 w 142"/>
                  <a:gd name="T53" fmla="*/ 184 h 268"/>
                  <a:gd name="T54" fmla="*/ 2 w 142"/>
                  <a:gd name="T55" fmla="*/ 152 h 268"/>
                  <a:gd name="T56" fmla="*/ 28 w 142"/>
                  <a:gd name="T57" fmla="*/ 133 h 268"/>
                  <a:gd name="T58" fmla="*/ 31 w 142"/>
                  <a:gd name="T59" fmla="*/ 188 h 268"/>
                  <a:gd name="T60" fmla="*/ 35 w 142"/>
                  <a:gd name="T61" fmla="*/ 207 h 268"/>
                  <a:gd name="T62" fmla="*/ 40 w 142"/>
                  <a:gd name="T63" fmla="*/ 220 h 268"/>
                  <a:gd name="T64" fmla="*/ 54 w 142"/>
                  <a:gd name="T65" fmla="*/ 236 h 268"/>
                  <a:gd name="T66" fmla="*/ 62 w 142"/>
                  <a:gd name="T67" fmla="*/ 240 h 268"/>
                  <a:gd name="T68" fmla="*/ 71 w 142"/>
                  <a:gd name="T69" fmla="*/ 241 h 268"/>
                  <a:gd name="T70" fmla="*/ 80 w 142"/>
                  <a:gd name="T71" fmla="*/ 240 h 268"/>
                  <a:gd name="T72" fmla="*/ 88 w 142"/>
                  <a:gd name="T73" fmla="*/ 236 h 268"/>
                  <a:gd name="T74" fmla="*/ 102 w 142"/>
                  <a:gd name="T75" fmla="*/ 220 h 268"/>
                  <a:gd name="T76" fmla="*/ 107 w 142"/>
                  <a:gd name="T77" fmla="*/ 207 h 268"/>
                  <a:gd name="T78" fmla="*/ 111 w 142"/>
                  <a:gd name="T79" fmla="*/ 188 h 268"/>
                  <a:gd name="T80" fmla="*/ 114 w 142"/>
                  <a:gd name="T81" fmla="*/ 133 h 268"/>
                  <a:gd name="T82" fmla="*/ 111 w 142"/>
                  <a:gd name="T83" fmla="*/ 80 h 268"/>
                  <a:gd name="T84" fmla="*/ 107 w 142"/>
                  <a:gd name="T85" fmla="*/ 61 h 268"/>
                  <a:gd name="T86" fmla="*/ 102 w 142"/>
                  <a:gd name="T87" fmla="*/ 48 h 268"/>
                  <a:gd name="T88" fmla="*/ 87 w 142"/>
                  <a:gd name="T89" fmla="*/ 32 h 268"/>
                  <a:gd name="T90" fmla="*/ 79 w 142"/>
                  <a:gd name="T91" fmla="*/ 28 h 268"/>
                  <a:gd name="T92" fmla="*/ 71 w 142"/>
                  <a:gd name="T93" fmla="*/ 27 h 268"/>
                  <a:gd name="T94" fmla="*/ 54 w 142"/>
                  <a:gd name="T95" fmla="*/ 31 h 268"/>
                  <a:gd name="T96" fmla="*/ 42 w 142"/>
                  <a:gd name="T97" fmla="*/ 45 h 268"/>
                  <a:gd name="T98" fmla="*/ 35 w 142"/>
                  <a:gd name="T99" fmla="*/ 60 h 268"/>
                  <a:gd name="T100" fmla="*/ 31 w 142"/>
                  <a:gd name="T101" fmla="*/ 80 h 268"/>
                  <a:gd name="T102" fmla="*/ 28 w 142"/>
                  <a:gd name="T103" fmla="*/ 133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42" h="268">
                    <a:moveTo>
                      <a:pt x="0" y="133"/>
                    </a:moveTo>
                    <a:lnTo>
                      <a:pt x="2" y="112"/>
                    </a:lnTo>
                    <a:lnTo>
                      <a:pt x="3" y="92"/>
                    </a:lnTo>
                    <a:lnTo>
                      <a:pt x="6" y="75"/>
                    </a:lnTo>
                    <a:lnTo>
                      <a:pt x="8" y="59"/>
                    </a:lnTo>
                    <a:lnTo>
                      <a:pt x="14" y="45"/>
                    </a:lnTo>
                    <a:lnTo>
                      <a:pt x="19" y="33"/>
                    </a:lnTo>
                    <a:lnTo>
                      <a:pt x="24" y="24"/>
                    </a:lnTo>
                    <a:lnTo>
                      <a:pt x="32" y="15"/>
                    </a:lnTo>
                    <a:lnTo>
                      <a:pt x="40" y="8"/>
                    </a:lnTo>
                    <a:lnTo>
                      <a:pt x="50" y="4"/>
                    </a:lnTo>
                    <a:lnTo>
                      <a:pt x="60" y="1"/>
                    </a:lnTo>
                    <a:lnTo>
                      <a:pt x="71" y="0"/>
                    </a:lnTo>
                    <a:lnTo>
                      <a:pt x="79" y="0"/>
                    </a:lnTo>
                    <a:lnTo>
                      <a:pt x="87" y="1"/>
                    </a:lnTo>
                    <a:lnTo>
                      <a:pt x="95" y="5"/>
                    </a:lnTo>
                    <a:lnTo>
                      <a:pt x="102" y="8"/>
                    </a:lnTo>
                    <a:lnTo>
                      <a:pt x="107" y="13"/>
                    </a:lnTo>
                    <a:lnTo>
                      <a:pt x="114" y="19"/>
                    </a:lnTo>
                    <a:lnTo>
                      <a:pt x="119" y="25"/>
                    </a:lnTo>
                    <a:lnTo>
                      <a:pt x="123" y="33"/>
                    </a:lnTo>
                    <a:lnTo>
                      <a:pt x="127" y="41"/>
                    </a:lnTo>
                    <a:lnTo>
                      <a:pt x="131" y="51"/>
                    </a:lnTo>
                    <a:lnTo>
                      <a:pt x="134" y="61"/>
                    </a:lnTo>
                    <a:lnTo>
                      <a:pt x="136" y="72"/>
                    </a:lnTo>
                    <a:lnTo>
                      <a:pt x="139" y="84"/>
                    </a:lnTo>
                    <a:lnTo>
                      <a:pt x="140" y="99"/>
                    </a:lnTo>
                    <a:lnTo>
                      <a:pt x="140" y="116"/>
                    </a:lnTo>
                    <a:lnTo>
                      <a:pt x="142" y="133"/>
                    </a:lnTo>
                    <a:lnTo>
                      <a:pt x="140" y="156"/>
                    </a:lnTo>
                    <a:lnTo>
                      <a:pt x="139" y="176"/>
                    </a:lnTo>
                    <a:lnTo>
                      <a:pt x="136" y="193"/>
                    </a:lnTo>
                    <a:lnTo>
                      <a:pt x="134" y="208"/>
                    </a:lnTo>
                    <a:lnTo>
                      <a:pt x="128" y="221"/>
                    </a:lnTo>
                    <a:lnTo>
                      <a:pt x="123" y="233"/>
                    </a:lnTo>
                    <a:lnTo>
                      <a:pt x="118" y="244"/>
                    </a:lnTo>
                    <a:lnTo>
                      <a:pt x="110" y="252"/>
                    </a:lnTo>
                    <a:lnTo>
                      <a:pt x="102" y="259"/>
                    </a:lnTo>
                    <a:lnTo>
                      <a:pt x="92" y="264"/>
                    </a:lnTo>
                    <a:lnTo>
                      <a:pt x="82" y="267"/>
                    </a:lnTo>
                    <a:lnTo>
                      <a:pt x="71" y="268"/>
                    </a:lnTo>
                    <a:lnTo>
                      <a:pt x="63" y="268"/>
                    </a:lnTo>
                    <a:lnTo>
                      <a:pt x="56" y="267"/>
                    </a:lnTo>
                    <a:lnTo>
                      <a:pt x="50" y="264"/>
                    </a:lnTo>
                    <a:lnTo>
                      <a:pt x="43" y="261"/>
                    </a:lnTo>
                    <a:lnTo>
                      <a:pt x="38" y="257"/>
                    </a:lnTo>
                    <a:lnTo>
                      <a:pt x="32" y="252"/>
                    </a:lnTo>
                    <a:lnTo>
                      <a:pt x="27" y="247"/>
                    </a:lnTo>
                    <a:lnTo>
                      <a:pt x="22" y="241"/>
                    </a:lnTo>
                    <a:lnTo>
                      <a:pt x="18" y="232"/>
                    </a:lnTo>
                    <a:lnTo>
                      <a:pt x="12" y="221"/>
                    </a:lnTo>
                    <a:lnTo>
                      <a:pt x="10" y="211"/>
                    </a:lnTo>
                    <a:lnTo>
                      <a:pt x="6" y="197"/>
                    </a:lnTo>
                    <a:lnTo>
                      <a:pt x="4" y="184"/>
                    </a:lnTo>
                    <a:lnTo>
                      <a:pt x="2" y="168"/>
                    </a:lnTo>
                    <a:lnTo>
                      <a:pt x="2" y="152"/>
                    </a:lnTo>
                    <a:lnTo>
                      <a:pt x="0" y="133"/>
                    </a:lnTo>
                    <a:close/>
                    <a:moveTo>
                      <a:pt x="28" y="133"/>
                    </a:moveTo>
                    <a:lnTo>
                      <a:pt x="28" y="164"/>
                    </a:lnTo>
                    <a:lnTo>
                      <a:pt x="31" y="188"/>
                    </a:lnTo>
                    <a:lnTo>
                      <a:pt x="32" y="197"/>
                    </a:lnTo>
                    <a:lnTo>
                      <a:pt x="35" y="207"/>
                    </a:lnTo>
                    <a:lnTo>
                      <a:pt x="38" y="215"/>
                    </a:lnTo>
                    <a:lnTo>
                      <a:pt x="40" y="220"/>
                    </a:lnTo>
                    <a:lnTo>
                      <a:pt x="47" y="229"/>
                    </a:lnTo>
                    <a:lnTo>
                      <a:pt x="54" y="236"/>
                    </a:lnTo>
                    <a:lnTo>
                      <a:pt x="58" y="239"/>
                    </a:lnTo>
                    <a:lnTo>
                      <a:pt x="62" y="240"/>
                    </a:lnTo>
                    <a:lnTo>
                      <a:pt x="67" y="241"/>
                    </a:lnTo>
                    <a:lnTo>
                      <a:pt x="71" y="241"/>
                    </a:lnTo>
                    <a:lnTo>
                      <a:pt x="75" y="241"/>
                    </a:lnTo>
                    <a:lnTo>
                      <a:pt x="80" y="240"/>
                    </a:lnTo>
                    <a:lnTo>
                      <a:pt x="84" y="239"/>
                    </a:lnTo>
                    <a:lnTo>
                      <a:pt x="88" y="236"/>
                    </a:lnTo>
                    <a:lnTo>
                      <a:pt x="95" y="229"/>
                    </a:lnTo>
                    <a:lnTo>
                      <a:pt x="102" y="220"/>
                    </a:lnTo>
                    <a:lnTo>
                      <a:pt x="104" y="213"/>
                    </a:lnTo>
                    <a:lnTo>
                      <a:pt x="107" y="207"/>
                    </a:lnTo>
                    <a:lnTo>
                      <a:pt x="110" y="197"/>
                    </a:lnTo>
                    <a:lnTo>
                      <a:pt x="111" y="188"/>
                    </a:lnTo>
                    <a:lnTo>
                      <a:pt x="114" y="164"/>
                    </a:lnTo>
                    <a:lnTo>
                      <a:pt x="114" y="133"/>
                    </a:lnTo>
                    <a:lnTo>
                      <a:pt x="114" y="104"/>
                    </a:lnTo>
                    <a:lnTo>
                      <a:pt x="111" y="80"/>
                    </a:lnTo>
                    <a:lnTo>
                      <a:pt x="110" y="69"/>
                    </a:lnTo>
                    <a:lnTo>
                      <a:pt x="107" y="61"/>
                    </a:lnTo>
                    <a:lnTo>
                      <a:pt x="104" y="53"/>
                    </a:lnTo>
                    <a:lnTo>
                      <a:pt x="102" y="48"/>
                    </a:lnTo>
                    <a:lnTo>
                      <a:pt x="95" y="39"/>
                    </a:lnTo>
                    <a:lnTo>
                      <a:pt x="87" y="32"/>
                    </a:lnTo>
                    <a:lnTo>
                      <a:pt x="84" y="29"/>
                    </a:lnTo>
                    <a:lnTo>
                      <a:pt x="79" y="28"/>
                    </a:lnTo>
                    <a:lnTo>
                      <a:pt x="75" y="27"/>
                    </a:lnTo>
                    <a:lnTo>
                      <a:pt x="71" y="27"/>
                    </a:lnTo>
                    <a:lnTo>
                      <a:pt x="62" y="28"/>
                    </a:lnTo>
                    <a:lnTo>
                      <a:pt x="54" y="31"/>
                    </a:lnTo>
                    <a:lnTo>
                      <a:pt x="47" y="37"/>
                    </a:lnTo>
                    <a:lnTo>
                      <a:pt x="42" y="45"/>
                    </a:lnTo>
                    <a:lnTo>
                      <a:pt x="39" y="52"/>
                    </a:lnTo>
                    <a:lnTo>
                      <a:pt x="35" y="60"/>
                    </a:lnTo>
                    <a:lnTo>
                      <a:pt x="34" y="69"/>
                    </a:lnTo>
                    <a:lnTo>
                      <a:pt x="31" y="80"/>
                    </a:lnTo>
                    <a:lnTo>
                      <a:pt x="28" y="104"/>
                    </a:lnTo>
                    <a:lnTo>
                      <a:pt x="28" y="133"/>
                    </a:lnTo>
                    <a:close/>
                  </a:path>
                </a:pathLst>
              </a:cu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31" name="Freeform 503"/>
              <p:cNvSpPr>
                <a:spLocks noEditPoints="1"/>
              </p:cNvSpPr>
              <p:nvPr/>
            </p:nvSpPr>
            <p:spPr bwMode="auto">
              <a:xfrm>
                <a:off x="4904" y="3547"/>
                <a:ext cx="35" cy="67"/>
              </a:xfrm>
              <a:custGeom>
                <a:avLst/>
                <a:gdLst>
                  <a:gd name="T0" fmla="*/ 0 w 140"/>
                  <a:gd name="T1" fmla="*/ 112 h 268"/>
                  <a:gd name="T2" fmla="*/ 4 w 140"/>
                  <a:gd name="T3" fmla="*/ 75 h 268"/>
                  <a:gd name="T4" fmla="*/ 12 w 140"/>
                  <a:gd name="T5" fmla="*/ 45 h 268"/>
                  <a:gd name="T6" fmla="*/ 24 w 140"/>
                  <a:gd name="T7" fmla="*/ 24 h 268"/>
                  <a:gd name="T8" fmla="*/ 39 w 140"/>
                  <a:gd name="T9" fmla="*/ 8 h 268"/>
                  <a:gd name="T10" fmla="*/ 59 w 140"/>
                  <a:gd name="T11" fmla="*/ 1 h 268"/>
                  <a:gd name="T12" fmla="*/ 79 w 140"/>
                  <a:gd name="T13" fmla="*/ 0 h 268"/>
                  <a:gd name="T14" fmla="*/ 94 w 140"/>
                  <a:gd name="T15" fmla="*/ 5 h 268"/>
                  <a:gd name="T16" fmla="*/ 107 w 140"/>
                  <a:gd name="T17" fmla="*/ 13 h 268"/>
                  <a:gd name="T18" fmla="*/ 118 w 140"/>
                  <a:gd name="T19" fmla="*/ 25 h 268"/>
                  <a:gd name="T20" fmla="*/ 126 w 140"/>
                  <a:gd name="T21" fmla="*/ 41 h 268"/>
                  <a:gd name="T22" fmla="*/ 132 w 140"/>
                  <a:gd name="T23" fmla="*/ 61 h 268"/>
                  <a:gd name="T24" fmla="*/ 138 w 140"/>
                  <a:gd name="T25" fmla="*/ 84 h 268"/>
                  <a:gd name="T26" fmla="*/ 140 w 140"/>
                  <a:gd name="T27" fmla="*/ 116 h 268"/>
                  <a:gd name="T28" fmla="*/ 140 w 140"/>
                  <a:gd name="T29" fmla="*/ 156 h 268"/>
                  <a:gd name="T30" fmla="*/ 136 w 140"/>
                  <a:gd name="T31" fmla="*/ 193 h 268"/>
                  <a:gd name="T32" fmla="*/ 128 w 140"/>
                  <a:gd name="T33" fmla="*/ 221 h 268"/>
                  <a:gd name="T34" fmla="*/ 116 w 140"/>
                  <a:gd name="T35" fmla="*/ 244 h 268"/>
                  <a:gd name="T36" fmla="*/ 100 w 140"/>
                  <a:gd name="T37" fmla="*/ 259 h 268"/>
                  <a:gd name="T38" fmla="*/ 82 w 140"/>
                  <a:gd name="T39" fmla="*/ 267 h 268"/>
                  <a:gd name="T40" fmla="*/ 63 w 140"/>
                  <a:gd name="T41" fmla="*/ 268 h 268"/>
                  <a:gd name="T42" fmla="*/ 48 w 140"/>
                  <a:gd name="T43" fmla="*/ 264 h 268"/>
                  <a:gd name="T44" fmla="*/ 36 w 140"/>
                  <a:gd name="T45" fmla="*/ 257 h 268"/>
                  <a:gd name="T46" fmla="*/ 26 w 140"/>
                  <a:gd name="T47" fmla="*/ 247 h 268"/>
                  <a:gd name="T48" fmla="*/ 16 w 140"/>
                  <a:gd name="T49" fmla="*/ 232 h 268"/>
                  <a:gd name="T50" fmla="*/ 8 w 140"/>
                  <a:gd name="T51" fmla="*/ 211 h 268"/>
                  <a:gd name="T52" fmla="*/ 3 w 140"/>
                  <a:gd name="T53" fmla="*/ 184 h 268"/>
                  <a:gd name="T54" fmla="*/ 0 w 140"/>
                  <a:gd name="T55" fmla="*/ 152 h 268"/>
                  <a:gd name="T56" fmla="*/ 27 w 140"/>
                  <a:gd name="T57" fmla="*/ 133 h 268"/>
                  <a:gd name="T58" fmla="*/ 30 w 140"/>
                  <a:gd name="T59" fmla="*/ 188 h 268"/>
                  <a:gd name="T60" fmla="*/ 34 w 140"/>
                  <a:gd name="T61" fmla="*/ 207 h 268"/>
                  <a:gd name="T62" fmla="*/ 39 w 140"/>
                  <a:gd name="T63" fmla="*/ 220 h 268"/>
                  <a:gd name="T64" fmla="*/ 54 w 140"/>
                  <a:gd name="T65" fmla="*/ 236 h 268"/>
                  <a:gd name="T66" fmla="*/ 62 w 140"/>
                  <a:gd name="T67" fmla="*/ 240 h 268"/>
                  <a:gd name="T68" fmla="*/ 70 w 140"/>
                  <a:gd name="T69" fmla="*/ 241 h 268"/>
                  <a:gd name="T70" fmla="*/ 79 w 140"/>
                  <a:gd name="T71" fmla="*/ 240 h 268"/>
                  <a:gd name="T72" fmla="*/ 87 w 140"/>
                  <a:gd name="T73" fmla="*/ 236 h 268"/>
                  <a:gd name="T74" fmla="*/ 100 w 140"/>
                  <a:gd name="T75" fmla="*/ 220 h 268"/>
                  <a:gd name="T76" fmla="*/ 106 w 140"/>
                  <a:gd name="T77" fmla="*/ 207 h 268"/>
                  <a:gd name="T78" fmla="*/ 110 w 140"/>
                  <a:gd name="T79" fmla="*/ 188 h 268"/>
                  <a:gd name="T80" fmla="*/ 114 w 140"/>
                  <a:gd name="T81" fmla="*/ 133 h 268"/>
                  <a:gd name="T82" fmla="*/ 110 w 140"/>
                  <a:gd name="T83" fmla="*/ 80 h 268"/>
                  <a:gd name="T84" fmla="*/ 106 w 140"/>
                  <a:gd name="T85" fmla="*/ 61 h 268"/>
                  <a:gd name="T86" fmla="*/ 100 w 140"/>
                  <a:gd name="T87" fmla="*/ 48 h 268"/>
                  <a:gd name="T88" fmla="*/ 87 w 140"/>
                  <a:gd name="T89" fmla="*/ 32 h 268"/>
                  <a:gd name="T90" fmla="*/ 79 w 140"/>
                  <a:gd name="T91" fmla="*/ 28 h 268"/>
                  <a:gd name="T92" fmla="*/ 70 w 140"/>
                  <a:gd name="T93" fmla="*/ 27 h 268"/>
                  <a:gd name="T94" fmla="*/ 54 w 140"/>
                  <a:gd name="T95" fmla="*/ 31 h 268"/>
                  <a:gd name="T96" fmla="*/ 40 w 140"/>
                  <a:gd name="T97" fmla="*/ 45 h 268"/>
                  <a:gd name="T98" fmla="*/ 35 w 140"/>
                  <a:gd name="T99" fmla="*/ 60 h 268"/>
                  <a:gd name="T100" fmla="*/ 31 w 140"/>
                  <a:gd name="T101" fmla="*/ 80 h 268"/>
                  <a:gd name="T102" fmla="*/ 27 w 140"/>
                  <a:gd name="T103" fmla="*/ 133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40" h="268">
                    <a:moveTo>
                      <a:pt x="0" y="133"/>
                    </a:moveTo>
                    <a:lnTo>
                      <a:pt x="0" y="112"/>
                    </a:lnTo>
                    <a:lnTo>
                      <a:pt x="2" y="92"/>
                    </a:lnTo>
                    <a:lnTo>
                      <a:pt x="4" y="75"/>
                    </a:lnTo>
                    <a:lnTo>
                      <a:pt x="8" y="59"/>
                    </a:lnTo>
                    <a:lnTo>
                      <a:pt x="12" y="45"/>
                    </a:lnTo>
                    <a:lnTo>
                      <a:pt x="18" y="33"/>
                    </a:lnTo>
                    <a:lnTo>
                      <a:pt x="24" y="24"/>
                    </a:lnTo>
                    <a:lnTo>
                      <a:pt x="31" y="15"/>
                    </a:lnTo>
                    <a:lnTo>
                      <a:pt x="39" y="8"/>
                    </a:lnTo>
                    <a:lnTo>
                      <a:pt x="48" y="4"/>
                    </a:lnTo>
                    <a:lnTo>
                      <a:pt x="59" y="1"/>
                    </a:lnTo>
                    <a:lnTo>
                      <a:pt x="70" y="0"/>
                    </a:lnTo>
                    <a:lnTo>
                      <a:pt x="79" y="0"/>
                    </a:lnTo>
                    <a:lnTo>
                      <a:pt x="87" y="1"/>
                    </a:lnTo>
                    <a:lnTo>
                      <a:pt x="94" y="5"/>
                    </a:lnTo>
                    <a:lnTo>
                      <a:pt x="100" y="8"/>
                    </a:lnTo>
                    <a:lnTo>
                      <a:pt x="107" y="13"/>
                    </a:lnTo>
                    <a:lnTo>
                      <a:pt x="112" y="19"/>
                    </a:lnTo>
                    <a:lnTo>
                      <a:pt x="118" y="25"/>
                    </a:lnTo>
                    <a:lnTo>
                      <a:pt x="122" y="33"/>
                    </a:lnTo>
                    <a:lnTo>
                      <a:pt x="126" y="41"/>
                    </a:lnTo>
                    <a:lnTo>
                      <a:pt x="130" y="51"/>
                    </a:lnTo>
                    <a:lnTo>
                      <a:pt x="132" y="61"/>
                    </a:lnTo>
                    <a:lnTo>
                      <a:pt x="135" y="72"/>
                    </a:lnTo>
                    <a:lnTo>
                      <a:pt x="138" y="84"/>
                    </a:lnTo>
                    <a:lnTo>
                      <a:pt x="139" y="99"/>
                    </a:lnTo>
                    <a:lnTo>
                      <a:pt x="140" y="116"/>
                    </a:lnTo>
                    <a:lnTo>
                      <a:pt x="140" y="133"/>
                    </a:lnTo>
                    <a:lnTo>
                      <a:pt x="140" y="156"/>
                    </a:lnTo>
                    <a:lnTo>
                      <a:pt x="139" y="176"/>
                    </a:lnTo>
                    <a:lnTo>
                      <a:pt x="136" y="193"/>
                    </a:lnTo>
                    <a:lnTo>
                      <a:pt x="132" y="208"/>
                    </a:lnTo>
                    <a:lnTo>
                      <a:pt x="128" y="221"/>
                    </a:lnTo>
                    <a:lnTo>
                      <a:pt x="123" y="233"/>
                    </a:lnTo>
                    <a:lnTo>
                      <a:pt x="116" y="244"/>
                    </a:lnTo>
                    <a:lnTo>
                      <a:pt x="110" y="252"/>
                    </a:lnTo>
                    <a:lnTo>
                      <a:pt x="100" y="259"/>
                    </a:lnTo>
                    <a:lnTo>
                      <a:pt x="92" y="264"/>
                    </a:lnTo>
                    <a:lnTo>
                      <a:pt x="82" y="267"/>
                    </a:lnTo>
                    <a:lnTo>
                      <a:pt x="70" y="268"/>
                    </a:lnTo>
                    <a:lnTo>
                      <a:pt x="63" y="268"/>
                    </a:lnTo>
                    <a:lnTo>
                      <a:pt x="55" y="267"/>
                    </a:lnTo>
                    <a:lnTo>
                      <a:pt x="48" y="264"/>
                    </a:lnTo>
                    <a:lnTo>
                      <a:pt x="43" y="261"/>
                    </a:lnTo>
                    <a:lnTo>
                      <a:pt x="36" y="257"/>
                    </a:lnTo>
                    <a:lnTo>
                      <a:pt x="31" y="252"/>
                    </a:lnTo>
                    <a:lnTo>
                      <a:pt x="26" y="247"/>
                    </a:lnTo>
                    <a:lnTo>
                      <a:pt x="22" y="241"/>
                    </a:lnTo>
                    <a:lnTo>
                      <a:pt x="16" y="232"/>
                    </a:lnTo>
                    <a:lnTo>
                      <a:pt x="12" y="221"/>
                    </a:lnTo>
                    <a:lnTo>
                      <a:pt x="8" y="211"/>
                    </a:lnTo>
                    <a:lnTo>
                      <a:pt x="6" y="197"/>
                    </a:lnTo>
                    <a:lnTo>
                      <a:pt x="3" y="184"/>
                    </a:lnTo>
                    <a:lnTo>
                      <a:pt x="2" y="168"/>
                    </a:lnTo>
                    <a:lnTo>
                      <a:pt x="0" y="152"/>
                    </a:lnTo>
                    <a:lnTo>
                      <a:pt x="0" y="133"/>
                    </a:lnTo>
                    <a:close/>
                    <a:moveTo>
                      <a:pt x="27" y="133"/>
                    </a:moveTo>
                    <a:lnTo>
                      <a:pt x="28" y="164"/>
                    </a:lnTo>
                    <a:lnTo>
                      <a:pt x="30" y="188"/>
                    </a:lnTo>
                    <a:lnTo>
                      <a:pt x="32" y="197"/>
                    </a:lnTo>
                    <a:lnTo>
                      <a:pt x="34" y="207"/>
                    </a:lnTo>
                    <a:lnTo>
                      <a:pt x="36" y="215"/>
                    </a:lnTo>
                    <a:lnTo>
                      <a:pt x="39" y="220"/>
                    </a:lnTo>
                    <a:lnTo>
                      <a:pt x="46" y="229"/>
                    </a:lnTo>
                    <a:lnTo>
                      <a:pt x="54" y="236"/>
                    </a:lnTo>
                    <a:lnTo>
                      <a:pt x="58" y="239"/>
                    </a:lnTo>
                    <a:lnTo>
                      <a:pt x="62" y="240"/>
                    </a:lnTo>
                    <a:lnTo>
                      <a:pt x="66" y="241"/>
                    </a:lnTo>
                    <a:lnTo>
                      <a:pt x="70" y="241"/>
                    </a:lnTo>
                    <a:lnTo>
                      <a:pt x="75" y="241"/>
                    </a:lnTo>
                    <a:lnTo>
                      <a:pt x="79" y="240"/>
                    </a:lnTo>
                    <a:lnTo>
                      <a:pt x="83" y="239"/>
                    </a:lnTo>
                    <a:lnTo>
                      <a:pt x="87" y="236"/>
                    </a:lnTo>
                    <a:lnTo>
                      <a:pt x="94" y="229"/>
                    </a:lnTo>
                    <a:lnTo>
                      <a:pt x="100" y="220"/>
                    </a:lnTo>
                    <a:lnTo>
                      <a:pt x="103" y="213"/>
                    </a:lnTo>
                    <a:lnTo>
                      <a:pt x="106" y="207"/>
                    </a:lnTo>
                    <a:lnTo>
                      <a:pt x="108" y="197"/>
                    </a:lnTo>
                    <a:lnTo>
                      <a:pt x="110" y="188"/>
                    </a:lnTo>
                    <a:lnTo>
                      <a:pt x="112" y="164"/>
                    </a:lnTo>
                    <a:lnTo>
                      <a:pt x="114" y="133"/>
                    </a:lnTo>
                    <a:lnTo>
                      <a:pt x="112" y="104"/>
                    </a:lnTo>
                    <a:lnTo>
                      <a:pt x="110" y="80"/>
                    </a:lnTo>
                    <a:lnTo>
                      <a:pt x="108" y="69"/>
                    </a:lnTo>
                    <a:lnTo>
                      <a:pt x="106" y="61"/>
                    </a:lnTo>
                    <a:lnTo>
                      <a:pt x="103" y="53"/>
                    </a:lnTo>
                    <a:lnTo>
                      <a:pt x="100" y="48"/>
                    </a:lnTo>
                    <a:lnTo>
                      <a:pt x="94" y="39"/>
                    </a:lnTo>
                    <a:lnTo>
                      <a:pt x="87" y="32"/>
                    </a:lnTo>
                    <a:lnTo>
                      <a:pt x="83" y="29"/>
                    </a:lnTo>
                    <a:lnTo>
                      <a:pt x="79" y="28"/>
                    </a:lnTo>
                    <a:lnTo>
                      <a:pt x="75" y="27"/>
                    </a:lnTo>
                    <a:lnTo>
                      <a:pt x="70" y="27"/>
                    </a:lnTo>
                    <a:lnTo>
                      <a:pt x="62" y="28"/>
                    </a:lnTo>
                    <a:lnTo>
                      <a:pt x="54" y="31"/>
                    </a:lnTo>
                    <a:lnTo>
                      <a:pt x="47" y="37"/>
                    </a:lnTo>
                    <a:lnTo>
                      <a:pt x="40" y="45"/>
                    </a:lnTo>
                    <a:lnTo>
                      <a:pt x="38" y="52"/>
                    </a:lnTo>
                    <a:lnTo>
                      <a:pt x="35" y="60"/>
                    </a:lnTo>
                    <a:lnTo>
                      <a:pt x="32" y="69"/>
                    </a:lnTo>
                    <a:lnTo>
                      <a:pt x="31" y="80"/>
                    </a:lnTo>
                    <a:lnTo>
                      <a:pt x="28" y="104"/>
                    </a:lnTo>
                    <a:lnTo>
                      <a:pt x="27" y="133"/>
                    </a:lnTo>
                    <a:close/>
                  </a:path>
                </a:pathLst>
              </a:cu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32" name="Freeform 504"/>
              <p:cNvSpPr>
                <a:spLocks noEditPoints="1"/>
              </p:cNvSpPr>
              <p:nvPr/>
            </p:nvSpPr>
            <p:spPr bwMode="auto">
              <a:xfrm>
                <a:off x="5094" y="3547"/>
                <a:ext cx="35" cy="67"/>
              </a:xfrm>
              <a:custGeom>
                <a:avLst/>
                <a:gdLst>
                  <a:gd name="T0" fmla="*/ 26 w 141"/>
                  <a:gd name="T1" fmla="*/ 112 h 268"/>
                  <a:gd name="T2" fmla="*/ 13 w 141"/>
                  <a:gd name="T3" fmla="*/ 93 h 268"/>
                  <a:gd name="T4" fmla="*/ 8 w 141"/>
                  <a:gd name="T5" fmla="*/ 68 h 268"/>
                  <a:gd name="T6" fmla="*/ 18 w 141"/>
                  <a:gd name="T7" fmla="*/ 29 h 268"/>
                  <a:gd name="T8" fmla="*/ 34 w 141"/>
                  <a:gd name="T9" fmla="*/ 11 h 268"/>
                  <a:gd name="T10" fmla="*/ 57 w 141"/>
                  <a:gd name="T11" fmla="*/ 1 h 268"/>
                  <a:gd name="T12" fmla="*/ 83 w 141"/>
                  <a:gd name="T13" fmla="*/ 1 h 268"/>
                  <a:gd name="T14" fmla="*/ 101 w 141"/>
                  <a:gd name="T15" fmla="*/ 8 h 268"/>
                  <a:gd name="T16" fmla="*/ 115 w 141"/>
                  <a:gd name="T17" fmla="*/ 20 h 268"/>
                  <a:gd name="T18" fmla="*/ 131 w 141"/>
                  <a:gd name="T19" fmla="*/ 55 h 268"/>
                  <a:gd name="T20" fmla="*/ 130 w 141"/>
                  <a:gd name="T21" fmla="*/ 85 h 268"/>
                  <a:gd name="T22" fmla="*/ 119 w 141"/>
                  <a:gd name="T23" fmla="*/ 107 h 268"/>
                  <a:gd name="T24" fmla="*/ 101 w 141"/>
                  <a:gd name="T25" fmla="*/ 121 h 268"/>
                  <a:gd name="T26" fmla="*/ 125 w 141"/>
                  <a:gd name="T27" fmla="*/ 139 h 268"/>
                  <a:gd name="T28" fmla="*/ 138 w 141"/>
                  <a:gd name="T29" fmla="*/ 165 h 268"/>
                  <a:gd name="T30" fmla="*/ 139 w 141"/>
                  <a:gd name="T31" fmla="*/ 204 h 268"/>
                  <a:gd name="T32" fmla="*/ 130 w 141"/>
                  <a:gd name="T33" fmla="*/ 233 h 268"/>
                  <a:gd name="T34" fmla="*/ 117 w 141"/>
                  <a:gd name="T35" fmla="*/ 251 h 268"/>
                  <a:gd name="T36" fmla="*/ 99 w 141"/>
                  <a:gd name="T37" fmla="*/ 263 h 268"/>
                  <a:gd name="T38" fmla="*/ 78 w 141"/>
                  <a:gd name="T39" fmla="*/ 268 h 268"/>
                  <a:gd name="T40" fmla="*/ 56 w 141"/>
                  <a:gd name="T41" fmla="*/ 267 h 268"/>
                  <a:gd name="T42" fmla="*/ 36 w 141"/>
                  <a:gd name="T43" fmla="*/ 259 h 268"/>
                  <a:gd name="T44" fmla="*/ 20 w 141"/>
                  <a:gd name="T45" fmla="*/ 245 h 268"/>
                  <a:gd name="T46" fmla="*/ 8 w 141"/>
                  <a:gd name="T47" fmla="*/ 227 h 268"/>
                  <a:gd name="T48" fmla="*/ 0 w 141"/>
                  <a:gd name="T49" fmla="*/ 188 h 268"/>
                  <a:gd name="T50" fmla="*/ 5 w 141"/>
                  <a:gd name="T51" fmla="*/ 153 h 268"/>
                  <a:gd name="T52" fmla="*/ 24 w 141"/>
                  <a:gd name="T53" fmla="*/ 131 h 268"/>
                  <a:gd name="T54" fmla="*/ 36 w 141"/>
                  <a:gd name="T55" fmla="*/ 67 h 268"/>
                  <a:gd name="T56" fmla="*/ 41 w 141"/>
                  <a:gd name="T57" fmla="*/ 91 h 268"/>
                  <a:gd name="T58" fmla="*/ 56 w 141"/>
                  <a:gd name="T59" fmla="*/ 105 h 268"/>
                  <a:gd name="T60" fmla="*/ 78 w 141"/>
                  <a:gd name="T61" fmla="*/ 108 h 268"/>
                  <a:gd name="T62" fmla="*/ 95 w 141"/>
                  <a:gd name="T63" fmla="*/ 97 h 268"/>
                  <a:gd name="T64" fmla="*/ 105 w 141"/>
                  <a:gd name="T65" fmla="*/ 76 h 268"/>
                  <a:gd name="T66" fmla="*/ 102 w 141"/>
                  <a:gd name="T67" fmla="*/ 52 h 268"/>
                  <a:gd name="T68" fmla="*/ 90 w 141"/>
                  <a:gd name="T69" fmla="*/ 33 h 268"/>
                  <a:gd name="T70" fmla="*/ 70 w 141"/>
                  <a:gd name="T71" fmla="*/ 27 h 268"/>
                  <a:gd name="T72" fmla="*/ 50 w 141"/>
                  <a:gd name="T73" fmla="*/ 33 h 268"/>
                  <a:gd name="T74" fmla="*/ 38 w 141"/>
                  <a:gd name="T75" fmla="*/ 51 h 268"/>
                  <a:gd name="T76" fmla="*/ 26 w 141"/>
                  <a:gd name="T77" fmla="*/ 188 h 268"/>
                  <a:gd name="T78" fmla="*/ 30 w 141"/>
                  <a:gd name="T79" fmla="*/ 208 h 268"/>
                  <a:gd name="T80" fmla="*/ 38 w 141"/>
                  <a:gd name="T81" fmla="*/ 225 h 268"/>
                  <a:gd name="T82" fmla="*/ 53 w 141"/>
                  <a:gd name="T83" fmla="*/ 237 h 268"/>
                  <a:gd name="T84" fmla="*/ 70 w 141"/>
                  <a:gd name="T85" fmla="*/ 241 h 268"/>
                  <a:gd name="T86" fmla="*/ 95 w 141"/>
                  <a:gd name="T87" fmla="*/ 233 h 268"/>
                  <a:gd name="T88" fmla="*/ 111 w 141"/>
                  <a:gd name="T89" fmla="*/ 209 h 268"/>
                  <a:gd name="T90" fmla="*/ 113 w 141"/>
                  <a:gd name="T91" fmla="*/ 177 h 268"/>
                  <a:gd name="T92" fmla="*/ 101 w 141"/>
                  <a:gd name="T93" fmla="*/ 151 h 268"/>
                  <a:gd name="T94" fmla="*/ 78 w 141"/>
                  <a:gd name="T95" fmla="*/ 136 h 268"/>
                  <a:gd name="T96" fmla="*/ 53 w 141"/>
                  <a:gd name="T97" fmla="*/ 139 h 268"/>
                  <a:gd name="T98" fmla="*/ 33 w 141"/>
                  <a:gd name="T99" fmla="*/ 159 h 268"/>
                  <a:gd name="T100" fmla="*/ 26 w 141"/>
                  <a:gd name="T101" fmla="*/ 188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1" h="268">
                    <a:moveTo>
                      <a:pt x="41" y="121"/>
                    </a:moveTo>
                    <a:lnTo>
                      <a:pt x="33" y="117"/>
                    </a:lnTo>
                    <a:lnTo>
                      <a:pt x="26" y="112"/>
                    </a:lnTo>
                    <a:lnTo>
                      <a:pt x="21" y="107"/>
                    </a:lnTo>
                    <a:lnTo>
                      <a:pt x="16" y="100"/>
                    </a:lnTo>
                    <a:lnTo>
                      <a:pt x="13" y="93"/>
                    </a:lnTo>
                    <a:lnTo>
                      <a:pt x="10" y="85"/>
                    </a:lnTo>
                    <a:lnTo>
                      <a:pt x="9" y="77"/>
                    </a:lnTo>
                    <a:lnTo>
                      <a:pt x="8" y="68"/>
                    </a:lnTo>
                    <a:lnTo>
                      <a:pt x="9" y="53"/>
                    </a:lnTo>
                    <a:lnTo>
                      <a:pt x="13" y="41"/>
                    </a:lnTo>
                    <a:lnTo>
                      <a:pt x="18" y="29"/>
                    </a:lnTo>
                    <a:lnTo>
                      <a:pt x="25" y="20"/>
                    </a:lnTo>
                    <a:lnTo>
                      <a:pt x="29" y="15"/>
                    </a:lnTo>
                    <a:lnTo>
                      <a:pt x="34" y="11"/>
                    </a:lnTo>
                    <a:lnTo>
                      <a:pt x="40" y="8"/>
                    </a:lnTo>
                    <a:lnTo>
                      <a:pt x="45" y="5"/>
                    </a:lnTo>
                    <a:lnTo>
                      <a:pt x="57" y="1"/>
                    </a:lnTo>
                    <a:lnTo>
                      <a:pt x="70" y="0"/>
                    </a:lnTo>
                    <a:lnTo>
                      <a:pt x="77" y="0"/>
                    </a:lnTo>
                    <a:lnTo>
                      <a:pt x="83" y="1"/>
                    </a:lnTo>
                    <a:lnTo>
                      <a:pt x="89" y="3"/>
                    </a:lnTo>
                    <a:lnTo>
                      <a:pt x="95" y="5"/>
                    </a:lnTo>
                    <a:lnTo>
                      <a:pt x="101" y="8"/>
                    </a:lnTo>
                    <a:lnTo>
                      <a:pt x="106" y="11"/>
                    </a:lnTo>
                    <a:lnTo>
                      <a:pt x="110" y="15"/>
                    </a:lnTo>
                    <a:lnTo>
                      <a:pt x="115" y="20"/>
                    </a:lnTo>
                    <a:lnTo>
                      <a:pt x="122" y="31"/>
                    </a:lnTo>
                    <a:lnTo>
                      <a:pt x="127" y="41"/>
                    </a:lnTo>
                    <a:lnTo>
                      <a:pt x="131" y="55"/>
                    </a:lnTo>
                    <a:lnTo>
                      <a:pt x="133" y="68"/>
                    </a:lnTo>
                    <a:lnTo>
                      <a:pt x="131" y="77"/>
                    </a:lnTo>
                    <a:lnTo>
                      <a:pt x="130" y="85"/>
                    </a:lnTo>
                    <a:lnTo>
                      <a:pt x="127" y="93"/>
                    </a:lnTo>
                    <a:lnTo>
                      <a:pt x="125" y="100"/>
                    </a:lnTo>
                    <a:lnTo>
                      <a:pt x="119" y="107"/>
                    </a:lnTo>
                    <a:lnTo>
                      <a:pt x="114" y="112"/>
                    </a:lnTo>
                    <a:lnTo>
                      <a:pt x="107" y="117"/>
                    </a:lnTo>
                    <a:lnTo>
                      <a:pt x="101" y="121"/>
                    </a:lnTo>
                    <a:lnTo>
                      <a:pt x="110" y="125"/>
                    </a:lnTo>
                    <a:lnTo>
                      <a:pt x="118" y="132"/>
                    </a:lnTo>
                    <a:lnTo>
                      <a:pt x="125" y="139"/>
                    </a:lnTo>
                    <a:lnTo>
                      <a:pt x="130" y="147"/>
                    </a:lnTo>
                    <a:lnTo>
                      <a:pt x="135" y="156"/>
                    </a:lnTo>
                    <a:lnTo>
                      <a:pt x="138" y="165"/>
                    </a:lnTo>
                    <a:lnTo>
                      <a:pt x="141" y="176"/>
                    </a:lnTo>
                    <a:lnTo>
                      <a:pt x="141" y="188"/>
                    </a:lnTo>
                    <a:lnTo>
                      <a:pt x="139" y="204"/>
                    </a:lnTo>
                    <a:lnTo>
                      <a:pt x="137" y="220"/>
                    </a:lnTo>
                    <a:lnTo>
                      <a:pt x="134" y="227"/>
                    </a:lnTo>
                    <a:lnTo>
                      <a:pt x="130" y="233"/>
                    </a:lnTo>
                    <a:lnTo>
                      <a:pt x="126" y="239"/>
                    </a:lnTo>
                    <a:lnTo>
                      <a:pt x="122" y="245"/>
                    </a:lnTo>
                    <a:lnTo>
                      <a:pt x="117" y="251"/>
                    </a:lnTo>
                    <a:lnTo>
                      <a:pt x="111" y="255"/>
                    </a:lnTo>
                    <a:lnTo>
                      <a:pt x="105" y="259"/>
                    </a:lnTo>
                    <a:lnTo>
                      <a:pt x="99" y="263"/>
                    </a:lnTo>
                    <a:lnTo>
                      <a:pt x="93" y="264"/>
                    </a:lnTo>
                    <a:lnTo>
                      <a:pt x="85" y="267"/>
                    </a:lnTo>
                    <a:lnTo>
                      <a:pt x="78" y="268"/>
                    </a:lnTo>
                    <a:lnTo>
                      <a:pt x="70" y="268"/>
                    </a:lnTo>
                    <a:lnTo>
                      <a:pt x="62" y="268"/>
                    </a:lnTo>
                    <a:lnTo>
                      <a:pt x="56" y="267"/>
                    </a:lnTo>
                    <a:lnTo>
                      <a:pt x="48" y="264"/>
                    </a:lnTo>
                    <a:lnTo>
                      <a:pt x="41" y="263"/>
                    </a:lnTo>
                    <a:lnTo>
                      <a:pt x="36" y="259"/>
                    </a:lnTo>
                    <a:lnTo>
                      <a:pt x="29" y="255"/>
                    </a:lnTo>
                    <a:lnTo>
                      <a:pt x="24" y="251"/>
                    </a:lnTo>
                    <a:lnTo>
                      <a:pt x="20" y="245"/>
                    </a:lnTo>
                    <a:lnTo>
                      <a:pt x="14" y="239"/>
                    </a:lnTo>
                    <a:lnTo>
                      <a:pt x="10" y="233"/>
                    </a:lnTo>
                    <a:lnTo>
                      <a:pt x="8" y="227"/>
                    </a:lnTo>
                    <a:lnTo>
                      <a:pt x="5" y="219"/>
                    </a:lnTo>
                    <a:lnTo>
                      <a:pt x="1" y="204"/>
                    </a:lnTo>
                    <a:lnTo>
                      <a:pt x="0" y="188"/>
                    </a:lnTo>
                    <a:lnTo>
                      <a:pt x="0" y="175"/>
                    </a:lnTo>
                    <a:lnTo>
                      <a:pt x="2" y="164"/>
                    </a:lnTo>
                    <a:lnTo>
                      <a:pt x="5" y="153"/>
                    </a:lnTo>
                    <a:lnTo>
                      <a:pt x="10" y="144"/>
                    </a:lnTo>
                    <a:lnTo>
                      <a:pt x="16" y="137"/>
                    </a:lnTo>
                    <a:lnTo>
                      <a:pt x="24" y="131"/>
                    </a:lnTo>
                    <a:lnTo>
                      <a:pt x="32" y="125"/>
                    </a:lnTo>
                    <a:lnTo>
                      <a:pt x="41" y="121"/>
                    </a:lnTo>
                    <a:close/>
                    <a:moveTo>
                      <a:pt x="36" y="67"/>
                    </a:moveTo>
                    <a:lnTo>
                      <a:pt x="36" y="76"/>
                    </a:lnTo>
                    <a:lnTo>
                      <a:pt x="38" y="84"/>
                    </a:lnTo>
                    <a:lnTo>
                      <a:pt x="41" y="91"/>
                    </a:lnTo>
                    <a:lnTo>
                      <a:pt x="45" y="97"/>
                    </a:lnTo>
                    <a:lnTo>
                      <a:pt x="50" y="103"/>
                    </a:lnTo>
                    <a:lnTo>
                      <a:pt x="56" y="105"/>
                    </a:lnTo>
                    <a:lnTo>
                      <a:pt x="64" y="108"/>
                    </a:lnTo>
                    <a:lnTo>
                      <a:pt x="70" y="109"/>
                    </a:lnTo>
                    <a:lnTo>
                      <a:pt x="78" y="108"/>
                    </a:lnTo>
                    <a:lnTo>
                      <a:pt x="85" y="105"/>
                    </a:lnTo>
                    <a:lnTo>
                      <a:pt x="90" y="103"/>
                    </a:lnTo>
                    <a:lnTo>
                      <a:pt x="95" y="97"/>
                    </a:lnTo>
                    <a:lnTo>
                      <a:pt x="99" y="91"/>
                    </a:lnTo>
                    <a:lnTo>
                      <a:pt x="102" y="84"/>
                    </a:lnTo>
                    <a:lnTo>
                      <a:pt x="105" y="76"/>
                    </a:lnTo>
                    <a:lnTo>
                      <a:pt x="105" y="68"/>
                    </a:lnTo>
                    <a:lnTo>
                      <a:pt x="105" y="60"/>
                    </a:lnTo>
                    <a:lnTo>
                      <a:pt x="102" y="52"/>
                    </a:lnTo>
                    <a:lnTo>
                      <a:pt x="99" y="45"/>
                    </a:lnTo>
                    <a:lnTo>
                      <a:pt x="95" y="39"/>
                    </a:lnTo>
                    <a:lnTo>
                      <a:pt x="90" y="33"/>
                    </a:lnTo>
                    <a:lnTo>
                      <a:pt x="83" y="29"/>
                    </a:lnTo>
                    <a:lnTo>
                      <a:pt x="77" y="27"/>
                    </a:lnTo>
                    <a:lnTo>
                      <a:pt x="70" y="27"/>
                    </a:lnTo>
                    <a:lnTo>
                      <a:pt x="64" y="27"/>
                    </a:lnTo>
                    <a:lnTo>
                      <a:pt x="57" y="29"/>
                    </a:lnTo>
                    <a:lnTo>
                      <a:pt x="50" y="33"/>
                    </a:lnTo>
                    <a:lnTo>
                      <a:pt x="45" y="39"/>
                    </a:lnTo>
                    <a:lnTo>
                      <a:pt x="41" y="44"/>
                    </a:lnTo>
                    <a:lnTo>
                      <a:pt x="38" y="51"/>
                    </a:lnTo>
                    <a:lnTo>
                      <a:pt x="36" y="59"/>
                    </a:lnTo>
                    <a:lnTo>
                      <a:pt x="36" y="67"/>
                    </a:lnTo>
                    <a:close/>
                    <a:moveTo>
                      <a:pt x="26" y="188"/>
                    </a:moveTo>
                    <a:lnTo>
                      <a:pt x="28" y="195"/>
                    </a:lnTo>
                    <a:lnTo>
                      <a:pt x="28" y="201"/>
                    </a:lnTo>
                    <a:lnTo>
                      <a:pt x="30" y="208"/>
                    </a:lnTo>
                    <a:lnTo>
                      <a:pt x="32" y="215"/>
                    </a:lnTo>
                    <a:lnTo>
                      <a:pt x="36" y="220"/>
                    </a:lnTo>
                    <a:lnTo>
                      <a:pt x="38" y="225"/>
                    </a:lnTo>
                    <a:lnTo>
                      <a:pt x="44" y="231"/>
                    </a:lnTo>
                    <a:lnTo>
                      <a:pt x="48" y="235"/>
                    </a:lnTo>
                    <a:lnTo>
                      <a:pt x="53" y="237"/>
                    </a:lnTo>
                    <a:lnTo>
                      <a:pt x="58" y="240"/>
                    </a:lnTo>
                    <a:lnTo>
                      <a:pt x="65" y="241"/>
                    </a:lnTo>
                    <a:lnTo>
                      <a:pt x="70" y="241"/>
                    </a:lnTo>
                    <a:lnTo>
                      <a:pt x="79" y="240"/>
                    </a:lnTo>
                    <a:lnTo>
                      <a:pt x="87" y="237"/>
                    </a:lnTo>
                    <a:lnTo>
                      <a:pt x="95" y="233"/>
                    </a:lnTo>
                    <a:lnTo>
                      <a:pt x="102" y="227"/>
                    </a:lnTo>
                    <a:lnTo>
                      <a:pt x="107" y="219"/>
                    </a:lnTo>
                    <a:lnTo>
                      <a:pt x="111" y="209"/>
                    </a:lnTo>
                    <a:lnTo>
                      <a:pt x="113" y="200"/>
                    </a:lnTo>
                    <a:lnTo>
                      <a:pt x="114" y="189"/>
                    </a:lnTo>
                    <a:lnTo>
                      <a:pt x="113" y="177"/>
                    </a:lnTo>
                    <a:lnTo>
                      <a:pt x="111" y="168"/>
                    </a:lnTo>
                    <a:lnTo>
                      <a:pt x="107" y="159"/>
                    </a:lnTo>
                    <a:lnTo>
                      <a:pt x="101" y="151"/>
                    </a:lnTo>
                    <a:lnTo>
                      <a:pt x="94" y="144"/>
                    </a:lnTo>
                    <a:lnTo>
                      <a:pt x="87" y="139"/>
                    </a:lnTo>
                    <a:lnTo>
                      <a:pt x="78" y="136"/>
                    </a:lnTo>
                    <a:lnTo>
                      <a:pt x="70" y="135"/>
                    </a:lnTo>
                    <a:lnTo>
                      <a:pt x="61" y="136"/>
                    </a:lnTo>
                    <a:lnTo>
                      <a:pt x="53" y="139"/>
                    </a:lnTo>
                    <a:lnTo>
                      <a:pt x="45" y="144"/>
                    </a:lnTo>
                    <a:lnTo>
                      <a:pt x="38" y="151"/>
                    </a:lnTo>
                    <a:lnTo>
                      <a:pt x="33" y="159"/>
                    </a:lnTo>
                    <a:lnTo>
                      <a:pt x="30" y="167"/>
                    </a:lnTo>
                    <a:lnTo>
                      <a:pt x="28" y="177"/>
                    </a:lnTo>
                    <a:lnTo>
                      <a:pt x="26" y="188"/>
                    </a:lnTo>
                    <a:close/>
                  </a:path>
                </a:pathLst>
              </a:cu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33" name="Freeform 505"/>
              <p:cNvSpPr>
                <a:spLocks noEditPoints="1"/>
              </p:cNvSpPr>
              <p:nvPr/>
            </p:nvSpPr>
            <p:spPr bwMode="auto">
              <a:xfrm>
                <a:off x="5136" y="3547"/>
                <a:ext cx="35" cy="67"/>
              </a:xfrm>
              <a:custGeom>
                <a:avLst/>
                <a:gdLst>
                  <a:gd name="T0" fmla="*/ 0 w 140"/>
                  <a:gd name="T1" fmla="*/ 112 h 268"/>
                  <a:gd name="T2" fmla="*/ 4 w 140"/>
                  <a:gd name="T3" fmla="*/ 75 h 268"/>
                  <a:gd name="T4" fmla="*/ 12 w 140"/>
                  <a:gd name="T5" fmla="*/ 45 h 268"/>
                  <a:gd name="T6" fmla="*/ 23 w 140"/>
                  <a:gd name="T7" fmla="*/ 24 h 268"/>
                  <a:gd name="T8" fmla="*/ 39 w 140"/>
                  <a:gd name="T9" fmla="*/ 8 h 268"/>
                  <a:gd name="T10" fmla="*/ 59 w 140"/>
                  <a:gd name="T11" fmla="*/ 1 h 268"/>
                  <a:gd name="T12" fmla="*/ 78 w 140"/>
                  <a:gd name="T13" fmla="*/ 0 h 268"/>
                  <a:gd name="T14" fmla="*/ 94 w 140"/>
                  <a:gd name="T15" fmla="*/ 5 h 268"/>
                  <a:gd name="T16" fmla="*/ 107 w 140"/>
                  <a:gd name="T17" fmla="*/ 13 h 268"/>
                  <a:gd name="T18" fmla="*/ 118 w 140"/>
                  <a:gd name="T19" fmla="*/ 25 h 268"/>
                  <a:gd name="T20" fmla="*/ 126 w 140"/>
                  <a:gd name="T21" fmla="*/ 41 h 268"/>
                  <a:gd name="T22" fmla="*/ 132 w 140"/>
                  <a:gd name="T23" fmla="*/ 61 h 268"/>
                  <a:gd name="T24" fmla="*/ 138 w 140"/>
                  <a:gd name="T25" fmla="*/ 84 h 268"/>
                  <a:gd name="T26" fmla="*/ 140 w 140"/>
                  <a:gd name="T27" fmla="*/ 116 h 268"/>
                  <a:gd name="T28" fmla="*/ 139 w 140"/>
                  <a:gd name="T29" fmla="*/ 156 h 268"/>
                  <a:gd name="T30" fmla="*/ 135 w 140"/>
                  <a:gd name="T31" fmla="*/ 193 h 268"/>
                  <a:gd name="T32" fmla="*/ 128 w 140"/>
                  <a:gd name="T33" fmla="*/ 221 h 268"/>
                  <a:gd name="T34" fmla="*/ 116 w 140"/>
                  <a:gd name="T35" fmla="*/ 244 h 268"/>
                  <a:gd name="T36" fmla="*/ 100 w 140"/>
                  <a:gd name="T37" fmla="*/ 259 h 268"/>
                  <a:gd name="T38" fmla="*/ 82 w 140"/>
                  <a:gd name="T39" fmla="*/ 267 h 268"/>
                  <a:gd name="T40" fmla="*/ 62 w 140"/>
                  <a:gd name="T41" fmla="*/ 268 h 268"/>
                  <a:gd name="T42" fmla="*/ 48 w 140"/>
                  <a:gd name="T43" fmla="*/ 264 h 268"/>
                  <a:gd name="T44" fmla="*/ 36 w 140"/>
                  <a:gd name="T45" fmla="*/ 257 h 268"/>
                  <a:gd name="T46" fmla="*/ 26 w 140"/>
                  <a:gd name="T47" fmla="*/ 247 h 268"/>
                  <a:gd name="T48" fmla="*/ 16 w 140"/>
                  <a:gd name="T49" fmla="*/ 232 h 268"/>
                  <a:gd name="T50" fmla="*/ 8 w 140"/>
                  <a:gd name="T51" fmla="*/ 211 h 268"/>
                  <a:gd name="T52" fmla="*/ 3 w 140"/>
                  <a:gd name="T53" fmla="*/ 184 h 268"/>
                  <a:gd name="T54" fmla="*/ 0 w 140"/>
                  <a:gd name="T55" fmla="*/ 152 h 268"/>
                  <a:gd name="T56" fmla="*/ 27 w 140"/>
                  <a:gd name="T57" fmla="*/ 133 h 268"/>
                  <a:gd name="T58" fmla="*/ 30 w 140"/>
                  <a:gd name="T59" fmla="*/ 188 h 268"/>
                  <a:gd name="T60" fmla="*/ 34 w 140"/>
                  <a:gd name="T61" fmla="*/ 207 h 268"/>
                  <a:gd name="T62" fmla="*/ 39 w 140"/>
                  <a:gd name="T63" fmla="*/ 220 h 268"/>
                  <a:gd name="T64" fmla="*/ 54 w 140"/>
                  <a:gd name="T65" fmla="*/ 236 h 268"/>
                  <a:gd name="T66" fmla="*/ 62 w 140"/>
                  <a:gd name="T67" fmla="*/ 240 h 268"/>
                  <a:gd name="T68" fmla="*/ 70 w 140"/>
                  <a:gd name="T69" fmla="*/ 241 h 268"/>
                  <a:gd name="T70" fmla="*/ 79 w 140"/>
                  <a:gd name="T71" fmla="*/ 240 h 268"/>
                  <a:gd name="T72" fmla="*/ 87 w 140"/>
                  <a:gd name="T73" fmla="*/ 236 h 268"/>
                  <a:gd name="T74" fmla="*/ 100 w 140"/>
                  <a:gd name="T75" fmla="*/ 220 h 268"/>
                  <a:gd name="T76" fmla="*/ 106 w 140"/>
                  <a:gd name="T77" fmla="*/ 207 h 268"/>
                  <a:gd name="T78" fmla="*/ 110 w 140"/>
                  <a:gd name="T79" fmla="*/ 188 h 268"/>
                  <a:gd name="T80" fmla="*/ 112 w 140"/>
                  <a:gd name="T81" fmla="*/ 133 h 268"/>
                  <a:gd name="T82" fmla="*/ 110 w 140"/>
                  <a:gd name="T83" fmla="*/ 80 h 268"/>
                  <a:gd name="T84" fmla="*/ 106 w 140"/>
                  <a:gd name="T85" fmla="*/ 61 h 268"/>
                  <a:gd name="T86" fmla="*/ 100 w 140"/>
                  <a:gd name="T87" fmla="*/ 48 h 268"/>
                  <a:gd name="T88" fmla="*/ 87 w 140"/>
                  <a:gd name="T89" fmla="*/ 32 h 268"/>
                  <a:gd name="T90" fmla="*/ 79 w 140"/>
                  <a:gd name="T91" fmla="*/ 28 h 268"/>
                  <a:gd name="T92" fmla="*/ 70 w 140"/>
                  <a:gd name="T93" fmla="*/ 27 h 268"/>
                  <a:gd name="T94" fmla="*/ 54 w 140"/>
                  <a:gd name="T95" fmla="*/ 31 h 268"/>
                  <a:gd name="T96" fmla="*/ 40 w 140"/>
                  <a:gd name="T97" fmla="*/ 45 h 268"/>
                  <a:gd name="T98" fmla="*/ 35 w 140"/>
                  <a:gd name="T99" fmla="*/ 60 h 268"/>
                  <a:gd name="T100" fmla="*/ 30 w 140"/>
                  <a:gd name="T101" fmla="*/ 80 h 268"/>
                  <a:gd name="T102" fmla="*/ 27 w 140"/>
                  <a:gd name="T103" fmla="*/ 133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40" h="268">
                    <a:moveTo>
                      <a:pt x="0" y="133"/>
                    </a:moveTo>
                    <a:lnTo>
                      <a:pt x="0" y="112"/>
                    </a:lnTo>
                    <a:lnTo>
                      <a:pt x="2" y="92"/>
                    </a:lnTo>
                    <a:lnTo>
                      <a:pt x="4" y="75"/>
                    </a:lnTo>
                    <a:lnTo>
                      <a:pt x="7" y="59"/>
                    </a:lnTo>
                    <a:lnTo>
                      <a:pt x="12" y="45"/>
                    </a:lnTo>
                    <a:lnTo>
                      <a:pt x="18" y="33"/>
                    </a:lnTo>
                    <a:lnTo>
                      <a:pt x="23" y="24"/>
                    </a:lnTo>
                    <a:lnTo>
                      <a:pt x="31" y="15"/>
                    </a:lnTo>
                    <a:lnTo>
                      <a:pt x="39" y="8"/>
                    </a:lnTo>
                    <a:lnTo>
                      <a:pt x="48" y="4"/>
                    </a:lnTo>
                    <a:lnTo>
                      <a:pt x="59" y="1"/>
                    </a:lnTo>
                    <a:lnTo>
                      <a:pt x="70" y="0"/>
                    </a:lnTo>
                    <a:lnTo>
                      <a:pt x="78" y="0"/>
                    </a:lnTo>
                    <a:lnTo>
                      <a:pt x="86" y="1"/>
                    </a:lnTo>
                    <a:lnTo>
                      <a:pt x="94" y="5"/>
                    </a:lnTo>
                    <a:lnTo>
                      <a:pt x="100" y="8"/>
                    </a:lnTo>
                    <a:lnTo>
                      <a:pt x="107" y="13"/>
                    </a:lnTo>
                    <a:lnTo>
                      <a:pt x="112" y="19"/>
                    </a:lnTo>
                    <a:lnTo>
                      <a:pt x="118" y="25"/>
                    </a:lnTo>
                    <a:lnTo>
                      <a:pt x="122" y="33"/>
                    </a:lnTo>
                    <a:lnTo>
                      <a:pt x="126" y="41"/>
                    </a:lnTo>
                    <a:lnTo>
                      <a:pt x="130" y="51"/>
                    </a:lnTo>
                    <a:lnTo>
                      <a:pt x="132" y="61"/>
                    </a:lnTo>
                    <a:lnTo>
                      <a:pt x="135" y="72"/>
                    </a:lnTo>
                    <a:lnTo>
                      <a:pt x="138" y="84"/>
                    </a:lnTo>
                    <a:lnTo>
                      <a:pt x="139" y="99"/>
                    </a:lnTo>
                    <a:lnTo>
                      <a:pt x="140" y="116"/>
                    </a:lnTo>
                    <a:lnTo>
                      <a:pt x="140" y="133"/>
                    </a:lnTo>
                    <a:lnTo>
                      <a:pt x="139" y="156"/>
                    </a:lnTo>
                    <a:lnTo>
                      <a:pt x="138" y="176"/>
                    </a:lnTo>
                    <a:lnTo>
                      <a:pt x="135" y="193"/>
                    </a:lnTo>
                    <a:lnTo>
                      <a:pt x="132" y="208"/>
                    </a:lnTo>
                    <a:lnTo>
                      <a:pt x="128" y="221"/>
                    </a:lnTo>
                    <a:lnTo>
                      <a:pt x="123" y="233"/>
                    </a:lnTo>
                    <a:lnTo>
                      <a:pt x="116" y="244"/>
                    </a:lnTo>
                    <a:lnTo>
                      <a:pt x="108" y="252"/>
                    </a:lnTo>
                    <a:lnTo>
                      <a:pt x="100" y="259"/>
                    </a:lnTo>
                    <a:lnTo>
                      <a:pt x="91" y="264"/>
                    </a:lnTo>
                    <a:lnTo>
                      <a:pt x="82" y="267"/>
                    </a:lnTo>
                    <a:lnTo>
                      <a:pt x="70" y="268"/>
                    </a:lnTo>
                    <a:lnTo>
                      <a:pt x="62" y="268"/>
                    </a:lnTo>
                    <a:lnTo>
                      <a:pt x="55" y="267"/>
                    </a:lnTo>
                    <a:lnTo>
                      <a:pt x="48" y="264"/>
                    </a:lnTo>
                    <a:lnTo>
                      <a:pt x="42" y="261"/>
                    </a:lnTo>
                    <a:lnTo>
                      <a:pt x="36" y="257"/>
                    </a:lnTo>
                    <a:lnTo>
                      <a:pt x="31" y="252"/>
                    </a:lnTo>
                    <a:lnTo>
                      <a:pt x="26" y="247"/>
                    </a:lnTo>
                    <a:lnTo>
                      <a:pt x="20" y="241"/>
                    </a:lnTo>
                    <a:lnTo>
                      <a:pt x="16" y="232"/>
                    </a:lnTo>
                    <a:lnTo>
                      <a:pt x="11" y="221"/>
                    </a:lnTo>
                    <a:lnTo>
                      <a:pt x="8" y="211"/>
                    </a:lnTo>
                    <a:lnTo>
                      <a:pt x="6" y="197"/>
                    </a:lnTo>
                    <a:lnTo>
                      <a:pt x="3" y="184"/>
                    </a:lnTo>
                    <a:lnTo>
                      <a:pt x="2" y="168"/>
                    </a:lnTo>
                    <a:lnTo>
                      <a:pt x="0" y="152"/>
                    </a:lnTo>
                    <a:lnTo>
                      <a:pt x="0" y="133"/>
                    </a:lnTo>
                    <a:close/>
                    <a:moveTo>
                      <a:pt x="27" y="133"/>
                    </a:moveTo>
                    <a:lnTo>
                      <a:pt x="27" y="164"/>
                    </a:lnTo>
                    <a:lnTo>
                      <a:pt x="30" y="188"/>
                    </a:lnTo>
                    <a:lnTo>
                      <a:pt x="32" y="197"/>
                    </a:lnTo>
                    <a:lnTo>
                      <a:pt x="34" y="207"/>
                    </a:lnTo>
                    <a:lnTo>
                      <a:pt x="36" y="215"/>
                    </a:lnTo>
                    <a:lnTo>
                      <a:pt x="39" y="220"/>
                    </a:lnTo>
                    <a:lnTo>
                      <a:pt x="46" y="229"/>
                    </a:lnTo>
                    <a:lnTo>
                      <a:pt x="54" y="236"/>
                    </a:lnTo>
                    <a:lnTo>
                      <a:pt x="56" y="239"/>
                    </a:lnTo>
                    <a:lnTo>
                      <a:pt x="62" y="240"/>
                    </a:lnTo>
                    <a:lnTo>
                      <a:pt x="66" y="241"/>
                    </a:lnTo>
                    <a:lnTo>
                      <a:pt x="70" y="241"/>
                    </a:lnTo>
                    <a:lnTo>
                      <a:pt x="74" y="241"/>
                    </a:lnTo>
                    <a:lnTo>
                      <a:pt x="79" y="240"/>
                    </a:lnTo>
                    <a:lnTo>
                      <a:pt x="83" y="239"/>
                    </a:lnTo>
                    <a:lnTo>
                      <a:pt x="87" y="236"/>
                    </a:lnTo>
                    <a:lnTo>
                      <a:pt x="94" y="229"/>
                    </a:lnTo>
                    <a:lnTo>
                      <a:pt x="100" y="220"/>
                    </a:lnTo>
                    <a:lnTo>
                      <a:pt x="103" y="213"/>
                    </a:lnTo>
                    <a:lnTo>
                      <a:pt x="106" y="207"/>
                    </a:lnTo>
                    <a:lnTo>
                      <a:pt x="108" y="197"/>
                    </a:lnTo>
                    <a:lnTo>
                      <a:pt x="110" y="188"/>
                    </a:lnTo>
                    <a:lnTo>
                      <a:pt x="112" y="164"/>
                    </a:lnTo>
                    <a:lnTo>
                      <a:pt x="112" y="133"/>
                    </a:lnTo>
                    <a:lnTo>
                      <a:pt x="112" y="104"/>
                    </a:lnTo>
                    <a:lnTo>
                      <a:pt x="110" y="80"/>
                    </a:lnTo>
                    <a:lnTo>
                      <a:pt x="108" y="69"/>
                    </a:lnTo>
                    <a:lnTo>
                      <a:pt x="106" y="61"/>
                    </a:lnTo>
                    <a:lnTo>
                      <a:pt x="103" y="53"/>
                    </a:lnTo>
                    <a:lnTo>
                      <a:pt x="100" y="48"/>
                    </a:lnTo>
                    <a:lnTo>
                      <a:pt x="94" y="39"/>
                    </a:lnTo>
                    <a:lnTo>
                      <a:pt x="87" y="32"/>
                    </a:lnTo>
                    <a:lnTo>
                      <a:pt x="83" y="29"/>
                    </a:lnTo>
                    <a:lnTo>
                      <a:pt x="79" y="28"/>
                    </a:lnTo>
                    <a:lnTo>
                      <a:pt x="74" y="27"/>
                    </a:lnTo>
                    <a:lnTo>
                      <a:pt x="70" y="27"/>
                    </a:lnTo>
                    <a:lnTo>
                      <a:pt x="60" y="28"/>
                    </a:lnTo>
                    <a:lnTo>
                      <a:pt x="54" y="31"/>
                    </a:lnTo>
                    <a:lnTo>
                      <a:pt x="47" y="37"/>
                    </a:lnTo>
                    <a:lnTo>
                      <a:pt x="40" y="45"/>
                    </a:lnTo>
                    <a:lnTo>
                      <a:pt x="38" y="52"/>
                    </a:lnTo>
                    <a:lnTo>
                      <a:pt x="35" y="60"/>
                    </a:lnTo>
                    <a:lnTo>
                      <a:pt x="32" y="69"/>
                    </a:lnTo>
                    <a:lnTo>
                      <a:pt x="30" y="80"/>
                    </a:lnTo>
                    <a:lnTo>
                      <a:pt x="28" y="104"/>
                    </a:lnTo>
                    <a:lnTo>
                      <a:pt x="27" y="133"/>
                    </a:lnTo>
                    <a:close/>
                  </a:path>
                </a:pathLst>
              </a:cu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34" name="Freeform 506"/>
              <p:cNvSpPr>
                <a:spLocks noEditPoints="1"/>
              </p:cNvSpPr>
              <p:nvPr/>
            </p:nvSpPr>
            <p:spPr bwMode="auto">
              <a:xfrm>
                <a:off x="5178" y="3547"/>
                <a:ext cx="35" cy="67"/>
              </a:xfrm>
              <a:custGeom>
                <a:avLst/>
                <a:gdLst>
                  <a:gd name="T0" fmla="*/ 0 w 140"/>
                  <a:gd name="T1" fmla="*/ 112 h 268"/>
                  <a:gd name="T2" fmla="*/ 4 w 140"/>
                  <a:gd name="T3" fmla="*/ 75 h 268"/>
                  <a:gd name="T4" fmla="*/ 12 w 140"/>
                  <a:gd name="T5" fmla="*/ 45 h 268"/>
                  <a:gd name="T6" fmla="*/ 24 w 140"/>
                  <a:gd name="T7" fmla="*/ 24 h 268"/>
                  <a:gd name="T8" fmla="*/ 39 w 140"/>
                  <a:gd name="T9" fmla="*/ 8 h 268"/>
                  <a:gd name="T10" fmla="*/ 59 w 140"/>
                  <a:gd name="T11" fmla="*/ 1 h 268"/>
                  <a:gd name="T12" fmla="*/ 78 w 140"/>
                  <a:gd name="T13" fmla="*/ 0 h 268"/>
                  <a:gd name="T14" fmla="*/ 93 w 140"/>
                  <a:gd name="T15" fmla="*/ 5 h 268"/>
                  <a:gd name="T16" fmla="*/ 106 w 140"/>
                  <a:gd name="T17" fmla="*/ 13 h 268"/>
                  <a:gd name="T18" fmla="*/ 117 w 140"/>
                  <a:gd name="T19" fmla="*/ 25 h 268"/>
                  <a:gd name="T20" fmla="*/ 125 w 140"/>
                  <a:gd name="T21" fmla="*/ 41 h 268"/>
                  <a:gd name="T22" fmla="*/ 132 w 140"/>
                  <a:gd name="T23" fmla="*/ 61 h 268"/>
                  <a:gd name="T24" fmla="*/ 137 w 140"/>
                  <a:gd name="T25" fmla="*/ 84 h 268"/>
                  <a:gd name="T26" fmla="*/ 140 w 140"/>
                  <a:gd name="T27" fmla="*/ 116 h 268"/>
                  <a:gd name="T28" fmla="*/ 140 w 140"/>
                  <a:gd name="T29" fmla="*/ 156 h 268"/>
                  <a:gd name="T30" fmla="*/ 136 w 140"/>
                  <a:gd name="T31" fmla="*/ 193 h 268"/>
                  <a:gd name="T32" fmla="*/ 128 w 140"/>
                  <a:gd name="T33" fmla="*/ 221 h 268"/>
                  <a:gd name="T34" fmla="*/ 116 w 140"/>
                  <a:gd name="T35" fmla="*/ 244 h 268"/>
                  <a:gd name="T36" fmla="*/ 101 w 140"/>
                  <a:gd name="T37" fmla="*/ 259 h 268"/>
                  <a:gd name="T38" fmla="*/ 81 w 140"/>
                  <a:gd name="T39" fmla="*/ 267 h 268"/>
                  <a:gd name="T40" fmla="*/ 63 w 140"/>
                  <a:gd name="T41" fmla="*/ 268 h 268"/>
                  <a:gd name="T42" fmla="*/ 48 w 140"/>
                  <a:gd name="T43" fmla="*/ 264 h 268"/>
                  <a:gd name="T44" fmla="*/ 36 w 140"/>
                  <a:gd name="T45" fmla="*/ 257 h 268"/>
                  <a:gd name="T46" fmla="*/ 25 w 140"/>
                  <a:gd name="T47" fmla="*/ 247 h 268"/>
                  <a:gd name="T48" fmla="*/ 16 w 140"/>
                  <a:gd name="T49" fmla="*/ 232 h 268"/>
                  <a:gd name="T50" fmla="*/ 8 w 140"/>
                  <a:gd name="T51" fmla="*/ 211 h 268"/>
                  <a:gd name="T52" fmla="*/ 3 w 140"/>
                  <a:gd name="T53" fmla="*/ 184 h 268"/>
                  <a:gd name="T54" fmla="*/ 0 w 140"/>
                  <a:gd name="T55" fmla="*/ 152 h 268"/>
                  <a:gd name="T56" fmla="*/ 27 w 140"/>
                  <a:gd name="T57" fmla="*/ 133 h 268"/>
                  <a:gd name="T58" fmla="*/ 31 w 140"/>
                  <a:gd name="T59" fmla="*/ 188 h 268"/>
                  <a:gd name="T60" fmla="*/ 33 w 140"/>
                  <a:gd name="T61" fmla="*/ 207 h 268"/>
                  <a:gd name="T62" fmla="*/ 40 w 140"/>
                  <a:gd name="T63" fmla="*/ 220 h 268"/>
                  <a:gd name="T64" fmla="*/ 53 w 140"/>
                  <a:gd name="T65" fmla="*/ 236 h 268"/>
                  <a:gd name="T66" fmla="*/ 61 w 140"/>
                  <a:gd name="T67" fmla="*/ 240 h 268"/>
                  <a:gd name="T68" fmla="*/ 69 w 140"/>
                  <a:gd name="T69" fmla="*/ 241 h 268"/>
                  <a:gd name="T70" fmla="*/ 78 w 140"/>
                  <a:gd name="T71" fmla="*/ 240 h 268"/>
                  <a:gd name="T72" fmla="*/ 86 w 140"/>
                  <a:gd name="T73" fmla="*/ 236 h 268"/>
                  <a:gd name="T74" fmla="*/ 100 w 140"/>
                  <a:gd name="T75" fmla="*/ 220 h 268"/>
                  <a:gd name="T76" fmla="*/ 106 w 140"/>
                  <a:gd name="T77" fmla="*/ 207 h 268"/>
                  <a:gd name="T78" fmla="*/ 109 w 140"/>
                  <a:gd name="T79" fmla="*/ 188 h 268"/>
                  <a:gd name="T80" fmla="*/ 113 w 140"/>
                  <a:gd name="T81" fmla="*/ 133 h 268"/>
                  <a:gd name="T82" fmla="*/ 109 w 140"/>
                  <a:gd name="T83" fmla="*/ 80 h 268"/>
                  <a:gd name="T84" fmla="*/ 106 w 140"/>
                  <a:gd name="T85" fmla="*/ 61 h 268"/>
                  <a:gd name="T86" fmla="*/ 100 w 140"/>
                  <a:gd name="T87" fmla="*/ 48 h 268"/>
                  <a:gd name="T88" fmla="*/ 86 w 140"/>
                  <a:gd name="T89" fmla="*/ 32 h 268"/>
                  <a:gd name="T90" fmla="*/ 78 w 140"/>
                  <a:gd name="T91" fmla="*/ 28 h 268"/>
                  <a:gd name="T92" fmla="*/ 69 w 140"/>
                  <a:gd name="T93" fmla="*/ 27 h 268"/>
                  <a:gd name="T94" fmla="*/ 53 w 140"/>
                  <a:gd name="T95" fmla="*/ 31 h 268"/>
                  <a:gd name="T96" fmla="*/ 40 w 140"/>
                  <a:gd name="T97" fmla="*/ 45 h 268"/>
                  <a:gd name="T98" fmla="*/ 35 w 140"/>
                  <a:gd name="T99" fmla="*/ 60 h 268"/>
                  <a:gd name="T100" fmla="*/ 31 w 140"/>
                  <a:gd name="T101" fmla="*/ 80 h 268"/>
                  <a:gd name="T102" fmla="*/ 27 w 140"/>
                  <a:gd name="T103" fmla="*/ 133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40" h="268">
                    <a:moveTo>
                      <a:pt x="0" y="133"/>
                    </a:moveTo>
                    <a:lnTo>
                      <a:pt x="0" y="112"/>
                    </a:lnTo>
                    <a:lnTo>
                      <a:pt x="1" y="92"/>
                    </a:lnTo>
                    <a:lnTo>
                      <a:pt x="4" y="75"/>
                    </a:lnTo>
                    <a:lnTo>
                      <a:pt x="8" y="59"/>
                    </a:lnTo>
                    <a:lnTo>
                      <a:pt x="12" y="45"/>
                    </a:lnTo>
                    <a:lnTo>
                      <a:pt x="17" y="33"/>
                    </a:lnTo>
                    <a:lnTo>
                      <a:pt x="24" y="24"/>
                    </a:lnTo>
                    <a:lnTo>
                      <a:pt x="31" y="15"/>
                    </a:lnTo>
                    <a:lnTo>
                      <a:pt x="39" y="8"/>
                    </a:lnTo>
                    <a:lnTo>
                      <a:pt x="48" y="4"/>
                    </a:lnTo>
                    <a:lnTo>
                      <a:pt x="59" y="1"/>
                    </a:lnTo>
                    <a:lnTo>
                      <a:pt x="69" y="0"/>
                    </a:lnTo>
                    <a:lnTo>
                      <a:pt x="78" y="0"/>
                    </a:lnTo>
                    <a:lnTo>
                      <a:pt x="86" y="1"/>
                    </a:lnTo>
                    <a:lnTo>
                      <a:pt x="93" y="5"/>
                    </a:lnTo>
                    <a:lnTo>
                      <a:pt x="100" y="8"/>
                    </a:lnTo>
                    <a:lnTo>
                      <a:pt x="106" y="13"/>
                    </a:lnTo>
                    <a:lnTo>
                      <a:pt x="112" y="19"/>
                    </a:lnTo>
                    <a:lnTo>
                      <a:pt x="117" y="25"/>
                    </a:lnTo>
                    <a:lnTo>
                      <a:pt x="121" y="33"/>
                    </a:lnTo>
                    <a:lnTo>
                      <a:pt x="125" y="41"/>
                    </a:lnTo>
                    <a:lnTo>
                      <a:pt x="129" y="51"/>
                    </a:lnTo>
                    <a:lnTo>
                      <a:pt x="132" y="61"/>
                    </a:lnTo>
                    <a:lnTo>
                      <a:pt x="134" y="72"/>
                    </a:lnTo>
                    <a:lnTo>
                      <a:pt x="137" y="84"/>
                    </a:lnTo>
                    <a:lnTo>
                      <a:pt x="138" y="99"/>
                    </a:lnTo>
                    <a:lnTo>
                      <a:pt x="140" y="116"/>
                    </a:lnTo>
                    <a:lnTo>
                      <a:pt x="140" y="133"/>
                    </a:lnTo>
                    <a:lnTo>
                      <a:pt x="140" y="156"/>
                    </a:lnTo>
                    <a:lnTo>
                      <a:pt x="138" y="176"/>
                    </a:lnTo>
                    <a:lnTo>
                      <a:pt x="136" y="193"/>
                    </a:lnTo>
                    <a:lnTo>
                      <a:pt x="132" y="208"/>
                    </a:lnTo>
                    <a:lnTo>
                      <a:pt x="128" y="221"/>
                    </a:lnTo>
                    <a:lnTo>
                      <a:pt x="122" y="233"/>
                    </a:lnTo>
                    <a:lnTo>
                      <a:pt x="116" y="244"/>
                    </a:lnTo>
                    <a:lnTo>
                      <a:pt x="109" y="252"/>
                    </a:lnTo>
                    <a:lnTo>
                      <a:pt x="101" y="259"/>
                    </a:lnTo>
                    <a:lnTo>
                      <a:pt x="92" y="264"/>
                    </a:lnTo>
                    <a:lnTo>
                      <a:pt x="81" y="267"/>
                    </a:lnTo>
                    <a:lnTo>
                      <a:pt x="69" y="268"/>
                    </a:lnTo>
                    <a:lnTo>
                      <a:pt x="63" y="268"/>
                    </a:lnTo>
                    <a:lnTo>
                      <a:pt x="55" y="267"/>
                    </a:lnTo>
                    <a:lnTo>
                      <a:pt x="48" y="264"/>
                    </a:lnTo>
                    <a:lnTo>
                      <a:pt x="43" y="261"/>
                    </a:lnTo>
                    <a:lnTo>
                      <a:pt x="36" y="257"/>
                    </a:lnTo>
                    <a:lnTo>
                      <a:pt x="31" y="252"/>
                    </a:lnTo>
                    <a:lnTo>
                      <a:pt x="25" y="247"/>
                    </a:lnTo>
                    <a:lnTo>
                      <a:pt x="21" y="241"/>
                    </a:lnTo>
                    <a:lnTo>
                      <a:pt x="16" y="232"/>
                    </a:lnTo>
                    <a:lnTo>
                      <a:pt x="12" y="221"/>
                    </a:lnTo>
                    <a:lnTo>
                      <a:pt x="8" y="211"/>
                    </a:lnTo>
                    <a:lnTo>
                      <a:pt x="5" y="197"/>
                    </a:lnTo>
                    <a:lnTo>
                      <a:pt x="3" y="184"/>
                    </a:lnTo>
                    <a:lnTo>
                      <a:pt x="1" y="168"/>
                    </a:lnTo>
                    <a:lnTo>
                      <a:pt x="0" y="152"/>
                    </a:lnTo>
                    <a:lnTo>
                      <a:pt x="0" y="133"/>
                    </a:lnTo>
                    <a:close/>
                    <a:moveTo>
                      <a:pt x="27" y="133"/>
                    </a:moveTo>
                    <a:lnTo>
                      <a:pt x="28" y="164"/>
                    </a:lnTo>
                    <a:lnTo>
                      <a:pt x="31" y="188"/>
                    </a:lnTo>
                    <a:lnTo>
                      <a:pt x="32" y="197"/>
                    </a:lnTo>
                    <a:lnTo>
                      <a:pt x="33" y="207"/>
                    </a:lnTo>
                    <a:lnTo>
                      <a:pt x="36" y="215"/>
                    </a:lnTo>
                    <a:lnTo>
                      <a:pt x="40" y="220"/>
                    </a:lnTo>
                    <a:lnTo>
                      <a:pt x="45" y="229"/>
                    </a:lnTo>
                    <a:lnTo>
                      <a:pt x="53" y="236"/>
                    </a:lnTo>
                    <a:lnTo>
                      <a:pt x="57" y="239"/>
                    </a:lnTo>
                    <a:lnTo>
                      <a:pt x="61" y="240"/>
                    </a:lnTo>
                    <a:lnTo>
                      <a:pt x="65" y="241"/>
                    </a:lnTo>
                    <a:lnTo>
                      <a:pt x="69" y="241"/>
                    </a:lnTo>
                    <a:lnTo>
                      <a:pt x="74" y="241"/>
                    </a:lnTo>
                    <a:lnTo>
                      <a:pt x="78" y="240"/>
                    </a:lnTo>
                    <a:lnTo>
                      <a:pt x="82" y="239"/>
                    </a:lnTo>
                    <a:lnTo>
                      <a:pt x="86" y="236"/>
                    </a:lnTo>
                    <a:lnTo>
                      <a:pt x="94" y="229"/>
                    </a:lnTo>
                    <a:lnTo>
                      <a:pt x="100" y="220"/>
                    </a:lnTo>
                    <a:lnTo>
                      <a:pt x="104" y="213"/>
                    </a:lnTo>
                    <a:lnTo>
                      <a:pt x="106" y="207"/>
                    </a:lnTo>
                    <a:lnTo>
                      <a:pt x="108" y="197"/>
                    </a:lnTo>
                    <a:lnTo>
                      <a:pt x="109" y="188"/>
                    </a:lnTo>
                    <a:lnTo>
                      <a:pt x="112" y="164"/>
                    </a:lnTo>
                    <a:lnTo>
                      <a:pt x="113" y="133"/>
                    </a:lnTo>
                    <a:lnTo>
                      <a:pt x="112" y="104"/>
                    </a:lnTo>
                    <a:lnTo>
                      <a:pt x="109" y="80"/>
                    </a:lnTo>
                    <a:lnTo>
                      <a:pt x="108" y="69"/>
                    </a:lnTo>
                    <a:lnTo>
                      <a:pt x="106" y="61"/>
                    </a:lnTo>
                    <a:lnTo>
                      <a:pt x="104" y="53"/>
                    </a:lnTo>
                    <a:lnTo>
                      <a:pt x="100" y="48"/>
                    </a:lnTo>
                    <a:lnTo>
                      <a:pt x="94" y="39"/>
                    </a:lnTo>
                    <a:lnTo>
                      <a:pt x="86" y="32"/>
                    </a:lnTo>
                    <a:lnTo>
                      <a:pt x="82" y="29"/>
                    </a:lnTo>
                    <a:lnTo>
                      <a:pt x="78" y="28"/>
                    </a:lnTo>
                    <a:lnTo>
                      <a:pt x="74" y="27"/>
                    </a:lnTo>
                    <a:lnTo>
                      <a:pt x="69" y="27"/>
                    </a:lnTo>
                    <a:lnTo>
                      <a:pt x="61" y="28"/>
                    </a:lnTo>
                    <a:lnTo>
                      <a:pt x="53" y="31"/>
                    </a:lnTo>
                    <a:lnTo>
                      <a:pt x="47" y="37"/>
                    </a:lnTo>
                    <a:lnTo>
                      <a:pt x="40" y="45"/>
                    </a:lnTo>
                    <a:lnTo>
                      <a:pt x="37" y="52"/>
                    </a:lnTo>
                    <a:lnTo>
                      <a:pt x="35" y="60"/>
                    </a:lnTo>
                    <a:lnTo>
                      <a:pt x="32" y="69"/>
                    </a:lnTo>
                    <a:lnTo>
                      <a:pt x="31" y="80"/>
                    </a:lnTo>
                    <a:lnTo>
                      <a:pt x="28" y="104"/>
                    </a:lnTo>
                    <a:lnTo>
                      <a:pt x="27" y="133"/>
                    </a:lnTo>
                    <a:close/>
                  </a:path>
                </a:pathLst>
              </a:cu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35" name="Freeform 507"/>
              <p:cNvSpPr>
                <a:spLocks/>
              </p:cNvSpPr>
              <p:nvPr/>
            </p:nvSpPr>
            <p:spPr bwMode="auto">
              <a:xfrm>
                <a:off x="5360" y="3547"/>
                <a:ext cx="20" cy="66"/>
              </a:xfrm>
              <a:custGeom>
                <a:avLst/>
                <a:gdLst>
                  <a:gd name="T0" fmla="*/ 80 w 80"/>
                  <a:gd name="T1" fmla="*/ 264 h 264"/>
                  <a:gd name="T2" fmla="*/ 53 w 80"/>
                  <a:gd name="T3" fmla="*/ 264 h 264"/>
                  <a:gd name="T4" fmla="*/ 53 w 80"/>
                  <a:gd name="T5" fmla="*/ 59 h 264"/>
                  <a:gd name="T6" fmla="*/ 42 w 80"/>
                  <a:gd name="T7" fmla="*/ 69 h 264"/>
                  <a:gd name="T8" fmla="*/ 28 w 80"/>
                  <a:gd name="T9" fmla="*/ 80 h 264"/>
                  <a:gd name="T10" fmla="*/ 13 w 80"/>
                  <a:gd name="T11" fmla="*/ 89 h 264"/>
                  <a:gd name="T12" fmla="*/ 0 w 80"/>
                  <a:gd name="T13" fmla="*/ 97 h 264"/>
                  <a:gd name="T14" fmla="*/ 0 w 80"/>
                  <a:gd name="T15" fmla="*/ 65 h 264"/>
                  <a:gd name="T16" fmla="*/ 10 w 80"/>
                  <a:gd name="T17" fmla="*/ 59 h 264"/>
                  <a:gd name="T18" fmla="*/ 21 w 80"/>
                  <a:gd name="T19" fmla="*/ 52 h 264"/>
                  <a:gd name="T20" fmla="*/ 30 w 80"/>
                  <a:gd name="T21" fmla="*/ 44 h 264"/>
                  <a:gd name="T22" fmla="*/ 38 w 80"/>
                  <a:gd name="T23" fmla="*/ 35 h 264"/>
                  <a:gd name="T24" fmla="*/ 46 w 80"/>
                  <a:gd name="T25" fmla="*/ 25 h 264"/>
                  <a:gd name="T26" fmla="*/ 53 w 80"/>
                  <a:gd name="T27" fmla="*/ 17 h 264"/>
                  <a:gd name="T28" fmla="*/ 58 w 80"/>
                  <a:gd name="T29" fmla="*/ 8 h 264"/>
                  <a:gd name="T30" fmla="*/ 62 w 80"/>
                  <a:gd name="T31" fmla="*/ 0 h 264"/>
                  <a:gd name="T32" fmla="*/ 80 w 80"/>
                  <a:gd name="T33" fmla="*/ 0 h 264"/>
                  <a:gd name="T34" fmla="*/ 80 w 80"/>
                  <a:gd name="T35" fmla="*/ 264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0" h="264">
                    <a:moveTo>
                      <a:pt x="80" y="264"/>
                    </a:moveTo>
                    <a:lnTo>
                      <a:pt x="53" y="264"/>
                    </a:lnTo>
                    <a:lnTo>
                      <a:pt x="53" y="59"/>
                    </a:lnTo>
                    <a:lnTo>
                      <a:pt x="42" y="69"/>
                    </a:lnTo>
                    <a:lnTo>
                      <a:pt x="28" y="80"/>
                    </a:lnTo>
                    <a:lnTo>
                      <a:pt x="13" y="89"/>
                    </a:lnTo>
                    <a:lnTo>
                      <a:pt x="0" y="97"/>
                    </a:lnTo>
                    <a:lnTo>
                      <a:pt x="0" y="65"/>
                    </a:lnTo>
                    <a:lnTo>
                      <a:pt x="10" y="59"/>
                    </a:lnTo>
                    <a:lnTo>
                      <a:pt x="21" y="52"/>
                    </a:lnTo>
                    <a:lnTo>
                      <a:pt x="30" y="44"/>
                    </a:lnTo>
                    <a:lnTo>
                      <a:pt x="38" y="35"/>
                    </a:lnTo>
                    <a:lnTo>
                      <a:pt x="46" y="25"/>
                    </a:lnTo>
                    <a:lnTo>
                      <a:pt x="53" y="17"/>
                    </a:lnTo>
                    <a:lnTo>
                      <a:pt x="58" y="8"/>
                    </a:lnTo>
                    <a:lnTo>
                      <a:pt x="62" y="0"/>
                    </a:lnTo>
                    <a:lnTo>
                      <a:pt x="80" y="0"/>
                    </a:lnTo>
                    <a:lnTo>
                      <a:pt x="80" y="264"/>
                    </a:lnTo>
                    <a:close/>
                  </a:path>
                </a:pathLst>
              </a:cu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36" name="Freeform 508"/>
              <p:cNvSpPr>
                <a:spLocks noEditPoints="1"/>
              </p:cNvSpPr>
              <p:nvPr/>
            </p:nvSpPr>
            <p:spPr bwMode="auto">
              <a:xfrm>
                <a:off x="5397" y="3547"/>
                <a:ext cx="35" cy="67"/>
              </a:xfrm>
              <a:custGeom>
                <a:avLst/>
                <a:gdLst>
                  <a:gd name="T0" fmla="*/ 2 w 142"/>
                  <a:gd name="T1" fmla="*/ 112 h 268"/>
                  <a:gd name="T2" fmla="*/ 6 w 142"/>
                  <a:gd name="T3" fmla="*/ 75 h 268"/>
                  <a:gd name="T4" fmla="*/ 14 w 142"/>
                  <a:gd name="T5" fmla="*/ 45 h 268"/>
                  <a:gd name="T6" fmla="*/ 24 w 142"/>
                  <a:gd name="T7" fmla="*/ 24 h 268"/>
                  <a:gd name="T8" fmla="*/ 40 w 142"/>
                  <a:gd name="T9" fmla="*/ 8 h 268"/>
                  <a:gd name="T10" fmla="*/ 59 w 142"/>
                  <a:gd name="T11" fmla="*/ 1 h 268"/>
                  <a:gd name="T12" fmla="*/ 79 w 142"/>
                  <a:gd name="T13" fmla="*/ 0 h 268"/>
                  <a:gd name="T14" fmla="*/ 95 w 142"/>
                  <a:gd name="T15" fmla="*/ 5 h 268"/>
                  <a:gd name="T16" fmla="*/ 107 w 142"/>
                  <a:gd name="T17" fmla="*/ 13 h 268"/>
                  <a:gd name="T18" fmla="*/ 118 w 142"/>
                  <a:gd name="T19" fmla="*/ 25 h 268"/>
                  <a:gd name="T20" fmla="*/ 127 w 142"/>
                  <a:gd name="T21" fmla="*/ 41 h 268"/>
                  <a:gd name="T22" fmla="*/ 134 w 142"/>
                  <a:gd name="T23" fmla="*/ 61 h 268"/>
                  <a:gd name="T24" fmla="*/ 139 w 142"/>
                  <a:gd name="T25" fmla="*/ 84 h 268"/>
                  <a:gd name="T26" fmla="*/ 140 w 142"/>
                  <a:gd name="T27" fmla="*/ 116 h 268"/>
                  <a:gd name="T28" fmla="*/ 140 w 142"/>
                  <a:gd name="T29" fmla="*/ 156 h 268"/>
                  <a:gd name="T30" fmla="*/ 136 w 142"/>
                  <a:gd name="T31" fmla="*/ 193 h 268"/>
                  <a:gd name="T32" fmla="*/ 128 w 142"/>
                  <a:gd name="T33" fmla="*/ 221 h 268"/>
                  <a:gd name="T34" fmla="*/ 118 w 142"/>
                  <a:gd name="T35" fmla="*/ 244 h 268"/>
                  <a:gd name="T36" fmla="*/ 102 w 142"/>
                  <a:gd name="T37" fmla="*/ 259 h 268"/>
                  <a:gd name="T38" fmla="*/ 82 w 142"/>
                  <a:gd name="T39" fmla="*/ 267 h 268"/>
                  <a:gd name="T40" fmla="*/ 63 w 142"/>
                  <a:gd name="T41" fmla="*/ 268 h 268"/>
                  <a:gd name="T42" fmla="*/ 50 w 142"/>
                  <a:gd name="T43" fmla="*/ 264 h 268"/>
                  <a:gd name="T44" fmla="*/ 38 w 142"/>
                  <a:gd name="T45" fmla="*/ 257 h 268"/>
                  <a:gd name="T46" fmla="*/ 27 w 142"/>
                  <a:gd name="T47" fmla="*/ 247 h 268"/>
                  <a:gd name="T48" fmla="*/ 18 w 142"/>
                  <a:gd name="T49" fmla="*/ 232 h 268"/>
                  <a:gd name="T50" fmla="*/ 10 w 142"/>
                  <a:gd name="T51" fmla="*/ 211 h 268"/>
                  <a:gd name="T52" fmla="*/ 4 w 142"/>
                  <a:gd name="T53" fmla="*/ 184 h 268"/>
                  <a:gd name="T54" fmla="*/ 2 w 142"/>
                  <a:gd name="T55" fmla="*/ 152 h 268"/>
                  <a:gd name="T56" fmla="*/ 28 w 142"/>
                  <a:gd name="T57" fmla="*/ 133 h 268"/>
                  <a:gd name="T58" fmla="*/ 31 w 142"/>
                  <a:gd name="T59" fmla="*/ 188 h 268"/>
                  <a:gd name="T60" fmla="*/ 35 w 142"/>
                  <a:gd name="T61" fmla="*/ 207 h 268"/>
                  <a:gd name="T62" fmla="*/ 40 w 142"/>
                  <a:gd name="T63" fmla="*/ 220 h 268"/>
                  <a:gd name="T64" fmla="*/ 54 w 142"/>
                  <a:gd name="T65" fmla="*/ 236 h 268"/>
                  <a:gd name="T66" fmla="*/ 62 w 142"/>
                  <a:gd name="T67" fmla="*/ 240 h 268"/>
                  <a:gd name="T68" fmla="*/ 71 w 142"/>
                  <a:gd name="T69" fmla="*/ 241 h 268"/>
                  <a:gd name="T70" fmla="*/ 79 w 142"/>
                  <a:gd name="T71" fmla="*/ 240 h 268"/>
                  <a:gd name="T72" fmla="*/ 87 w 142"/>
                  <a:gd name="T73" fmla="*/ 236 h 268"/>
                  <a:gd name="T74" fmla="*/ 102 w 142"/>
                  <a:gd name="T75" fmla="*/ 220 h 268"/>
                  <a:gd name="T76" fmla="*/ 107 w 142"/>
                  <a:gd name="T77" fmla="*/ 207 h 268"/>
                  <a:gd name="T78" fmla="*/ 111 w 142"/>
                  <a:gd name="T79" fmla="*/ 188 h 268"/>
                  <a:gd name="T80" fmla="*/ 114 w 142"/>
                  <a:gd name="T81" fmla="*/ 133 h 268"/>
                  <a:gd name="T82" fmla="*/ 111 w 142"/>
                  <a:gd name="T83" fmla="*/ 80 h 268"/>
                  <a:gd name="T84" fmla="*/ 107 w 142"/>
                  <a:gd name="T85" fmla="*/ 61 h 268"/>
                  <a:gd name="T86" fmla="*/ 102 w 142"/>
                  <a:gd name="T87" fmla="*/ 48 h 268"/>
                  <a:gd name="T88" fmla="*/ 87 w 142"/>
                  <a:gd name="T89" fmla="*/ 32 h 268"/>
                  <a:gd name="T90" fmla="*/ 79 w 142"/>
                  <a:gd name="T91" fmla="*/ 28 h 268"/>
                  <a:gd name="T92" fmla="*/ 71 w 142"/>
                  <a:gd name="T93" fmla="*/ 27 h 268"/>
                  <a:gd name="T94" fmla="*/ 54 w 142"/>
                  <a:gd name="T95" fmla="*/ 31 h 268"/>
                  <a:gd name="T96" fmla="*/ 42 w 142"/>
                  <a:gd name="T97" fmla="*/ 45 h 268"/>
                  <a:gd name="T98" fmla="*/ 35 w 142"/>
                  <a:gd name="T99" fmla="*/ 60 h 268"/>
                  <a:gd name="T100" fmla="*/ 31 w 142"/>
                  <a:gd name="T101" fmla="*/ 80 h 268"/>
                  <a:gd name="T102" fmla="*/ 28 w 142"/>
                  <a:gd name="T103" fmla="*/ 133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42" h="268">
                    <a:moveTo>
                      <a:pt x="0" y="133"/>
                    </a:moveTo>
                    <a:lnTo>
                      <a:pt x="2" y="112"/>
                    </a:lnTo>
                    <a:lnTo>
                      <a:pt x="3" y="92"/>
                    </a:lnTo>
                    <a:lnTo>
                      <a:pt x="6" y="75"/>
                    </a:lnTo>
                    <a:lnTo>
                      <a:pt x="8" y="59"/>
                    </a:lnTo>
                    <a:lnTo>
                      <a:pt x="14" y="45"/>
                    </a:lnTo>
                    <a:lnTo>
                      <a:pt x="19" y="33"/>
                    </a:lnTo>
                    <a:lnTo>
                      <a:pt x="24" y="24"/>
                    </a:lnTo>
                    <a:lnTo>
                      <a:pt x="32" y="15"/>
                    </a:lnTo>
                    <a:lnTo>
                      <a:pt x="40" y="8"/>
                    </a:lnTo>
                    <a:lnTo>
                      <a:pt x="50" y="4"/>
                    </a:lnTo>
                    <a:lnTo>
                      <a:pt x="59" y="1"/>
                    </a:lnTo>
                    <a:lnTo>
                      <a:pt x="71" y="0"/>
                    </a:lnTo>
                    <a:lnTo>
                      <a:pt x="79" y="0"/>
                    </a:lnTo>
                    <a:lnTo>
                      <a:pt x="87" y="1"/>
                    </a:lnTo>
                    <a:lnTo>
                      <a:pt x="95" y="5"/>
                    </a:lnTo>
                    <a:lnTo>
                      <a:pt x="102" y="8"/>
                    </a:lnTo>
                    <a:lnTo>
                      <a:pt x="107" y="13"/>
                    </a:lnTo>
                    <a:lnTo>
                      <a:pt x="114" y="19"/>
                    </a:lnTo>
                    <a:lnTo>
                      <a:pt x="118" y="25"/>
                    </a:lnTo>
                    <a:lnTo>
                      <a:pt x="123" y="33"/>
                    </a:lnTo>
                    <a:lnTo>
                      <a:pt x="127" y="41"/>
                    </a:lnTo>
                    <a:lnTo>
                      <a:pt x="131" y="51"/>
                    </a:lnTo>
                    <a:lnTo>
                      <a:pt x="134" y="61"/>
                    </a:lnTo>
                    <a:lnTo>
                      <a:pt x="136" y="72"/>
                    </a:lnTo>
                    <a:lnTo>
                      <a:pt x="139" y="84"/>
                    </a:lnTo>
                    <a:lnTo>
                      <a:pt x="140" y="99"/>
                    </a:lnTo>
                    <a:lnTo>
                      <a:pt x="140" y="116"/>
                    </a:lnTo>
                    <a:lnTo>
                      <a:pt x="142" y="133"/>
                    </a:lnTo>
                    <a:lnTo>
                      <a:pt x="140" y="156"/>
                    </a:lnTo>
                    <a:lnTo>
                      <a:pt x="139" y="176"/>
                    </a:lnTo>
                    <a:lnTo>
                      <a:pt x="136" y="193"/>
                    </a:lnTo>
                    <a:lnTo>
                      <a:pt x="134" y="208"/>
                    </a:lnTo>
                    <a:lnTo>
                      <a:pt x="128" y="221"/>
                    </a:lnTo>
                    <a:lnTo>
                      <a:pt x="123" y="233"/>
                    </a:lnTo>
                    <a:lnTo>
                      <a:pt x="118" y="244"/>
                    </a:lnTo>
                    <a:lnTo>
                      <a:pt x="110" y="252"/>
                    </a:lnTo>
                    <a:lnTo>
                      <a:pt x="102" y="259"/>
                    </a:lnTo>
                    <a:lnTo>
                      <a:pt x="92" y="264"/>
                    </a:lnTo>
                    <a:lnTo>
                      <a:pt x="82" y="267"/>
                    </a:lnTo>
                    <a:lnTo>
                      <a:pt x="71" y="268"/>
                    </a:lnTo>
                    <a:lnTo>
                      <a:pt x="63" y="268"/>
                    </a:lnTo>
                    <a:lnTo>
                      <a:pt x="56" y="267"/>
                    </a:lnTo>
                    <a:lnTo>
                      <a:pt x="50" y="264"/>
                    </a:lnTo>
                    <a:lnTo>
                      <a:pt x="43" y="261"/>
                    </a:lnTo>
                    <a:lnTo>
                      <a:pt x="38" y="257"/>
                    </a:lnTo>
                    <a:lnTo>
                      <a:pt x="32" y="252"/>
                    </a:lnTo>
                    <a:lnTo>
                      <a:pt x="27" y="247"/>
                    </a:lnTo>
                    <a:lnTo>
                      <a:pt x="22" y="241"/>
                    </a:lnTo>
                    <a:lnTo>
                      <a:pt x="18" y="232"/>
                    </a:lnTo>
                    <a:lnTo>
                      <a:pt x="12" y="221"/>
                    </a:lnTo>
                    <a:lnTo>
                      <a:pt x="10" y="211"/>
                    </a:lnTo>
                    <a:lnTo>
                      <a:pt x="6" y="197"/>
                    </a:lnTo>
                    <a:lnTo>
                      <a:pt x="4" y="184"/>
                    </a:lnTo>
                    <a:lnTo>
                      <a:pt x="2" y="168"/>
                    </a:lnTo>
                    <a:lnTo>
                      <a:pt x="2" y="152"/>
                    </a:lnTo>
                    <a:lnTo>
                      <a:pt x="0" y="133"/>
                    </a:lnTo>
                    <a:close/>
                    <a:moveTo>
                      <a:pt x="28" y="133"/>
                    </a:moveTo>
                    <a:lnTo>
                      <a:pt x="28" y="164"/>
                    </a:lnTo>
                    <a:lnTo>
                      <a:pt x="31" y="188"/>
                    </a:lnTo>
                    <a:lnTo>
                      <a:pt x="32" y="197"/>
                    </a:lnTo>
                    <a:lnTo>
                      <a:pt x="35" y="207"/>
                    </a:lnTo>
                    <a:lnTo>
                      <a:pt x="38" y="215"/>
                    </a:lnTo>
                    <a:lnTo>
                      <a:pt x="40" y="220"/>
                    </a:lnTo>
                    <a:lnTo>
                      <a:pt x="47" y="229"/>
                    </a:lnTo>
                    <a:lnTo>
                      <a:pt x="54" y="236"/>
                    </a:lnTo>
                    <a:lnTo>
                      <a:pt x="58" y="239"/>
                    </a:lnTo>
                    <a:lnTo>
                      <a:pt x="62" y="240"/>
                    </a:lnTo>
                    <a:lnTo>
                      <a:pt x="67" y="241"/>
                    </a:lnTo>
                    <a:lnTo>
                      <a:pt x="71" y="241"/>
                    </a:lnTo>
                    <a:lnTo>
                      <a:pt x="75" y="241"/>
                    </a:lnTo>
                    <a:lnTo>
                      <a:pt x="79" y="240"/>
                    </a:lnTo>
                    <a:lnTo>
                      <a:pt x="84" y="239"/>
                    </a:lnTo>
                    <a:lnTo>
                      <a:pt x="87" y="236"/>
                    </a:lnTo>
                    <a:lnTo>
                      <a:pt x="95" y="229"/>
                    </a:lnTo>
                    <a:lnTo>
                      <a:pt x="102" y="220"/>
                    </a:lnTo>
                    <a:lnTo>
                      <a:pt x="104" y="213"/>
                    </a:lnTo>
                    <a:lnTo>
                      <a:pt x="107" y="207"/>
                    </a:lnTo>
                    <a:lnTo>
                      <a:pt x="110" y="197"/>
                    </a:lnTo>
                    <a:lnTo>
                      <a:pt x="111" y="188"/>
                    </a:lnTo>
                    <a:lnTo>
                      <a:pt x="114" y="164"/>
                    </a:lnTo>
                    <a:lnTo>
                      <a:pt x="114" y="133"/>
                    </a:lnTo>
                    <a:lnTo>
                      <a:pt x="114" y="104"/>
                    </a:lnTo>
                    <a:lnTo>
                      <a:pt x="111" y="80"/>
                    </a:lnTo>
                    <a:lnTo>
                      <a:pt x="110" y="69"/>
                    </a:lnTo>
                    <a:lnTo>
                      <a:pt x="107" y="61"/>
                    </a:lnTo>
                    <a:lnTo>
                      <a:pt x="104" y="53"/>
                    </a:lnTo>
                    <a:lnTo>
                      <a:pt x="102" y="48"/>
                    </a:lnTo>
                    <a:lnTo>
                      <a:pt x="95" y="39"/>
                    </a:lnTo>
                    <a:lnTo>
                      <a:pt x="87" y="32"/>
                    </a:lnTo>
                    <a:lnTo>
                      <a:pt x="83" y="29"/>
                    </a:lnTo>
                    <a:lnTo>
                      <a:pt x="79" y="28"/>
                    </a:lnTo>
                    <a:lnTo>
                      <a:pt x="75" y="27"/>
                    </a:lnTo>
                    <a:lnTo>
                      <a:pt x="71" y="27"/>
                    </a:lnTo>
                    <a:lnTo>
                      <a:pt x="62" y="28"/>
                    </a:lnTo>
                    <a:lnTo>
                      <a:pt x="54" y="31"/>
                    </a:lnTo>
                    <a:lnTo>
                      <a:pt x="47" y="37"/>
                    </a:lnTo>
                    <a:lnTo>
                      <a:pt x="42" y="45"/>
                    </a:lnTo>
                    <a:lnTo>
                      <a:pt x="39" y="52"/>
                    </a:lnTo>
                    <a:lnTo>
                      <a:pt x="35" y="60"/>
                    </a:lnTo>
                    <a:lnTo>
                      <a:pt x="34" y="69"/>
                    </a:lnTo>
                    <a:lnTo>
                      <a:pt x="31" y="80"/>
                    </a:lnTo>
                    <a:lnTo>
                      <a:pt x="28" y="104"/>
                    </a:lnTo>
                    <a:lnTo>
                      <a:pt x="28" y="133"/>
                    </a:lnTo>
                    <a:close/>
                  </a:path>
                </a:pathLst>
              </a:cu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37" name="Freeform 509"/>
              <p:cNvSpPr>
                <a:spLocks noEditPoints="1"/>
              </p:cNvSpPr>
              <p:nvPr/>
            </p:nvSpPr>
            <p:spPr bwMode="auto">
              <a:xfrm>
                <a:off x="5439" y="3547"/>
                <a:ext cx="35" cy="67"/>
              </a:xfrm>
              <a:custGeom>
                <a:avLst/>
                <a:gdLst>
                  <a:gd name="T0" fmla="*/ 0 w 140"/>
                  <a:gd name="T1" fmla="*/ 112 h 268"/>
                  <a:gd name="T2" fmla="*/ 4 w 140"/>
                  <a:gd name="T3" fmla="*/ 75 h 268"/>
                  <a:gd name="T4" fmla="*/ 12 w 140"/>
                  <a:gd name="T5" fmla="*/ 45 h 268"/>
                  <a:gd name="T6" fmla="*/ 24 w 140"/>
                  <a:gd name="T7" fmla="*/ 24 h 268"/>
                  <a:gd name="T8" fmla="*/ 39 w 140"/>
                  <a:gd name="T9" fmla="*/ 8 h 268"/>
                  <a:gd name="T10" fmla="*/ 59 w 140"/>
                  <a:gd name="T11" fmla="*/ 1 h 268"/>
                  <a:gd name="T12" fmla="*/ 79 w 140"/>
                  <a:gd name="T13" fmla="*/ 0 h 268"/>
                  <a:gd name="T14" fmla="*/ 93 w 140"/>
                  <a:gd name="T15" fmla="*/ 5 h 268"/>
                  <a:gd name="T16" fmla="*/ 107 w 140"/>
                  <a:gd name="T17" fmla="*/ 13 h 268"/>
                  <a:gd name="T18" fmla="*/ 117 w 140"/>
                  <a:gd name="T19" fmla="*/ 25 h 268"/>
                  <a:gd name="T20" fmla="*/ 125 w 140"/>
                  <a:gd name="T21" fmla="*/ 41 h 268"/>
                  <a:gd name="T22" fmla="*/ 132 w 140"/>
                  <a:gd name="T23" fmla="*/ 61 h 268"/>
                  <a:gd name="T24" fmla="*/ 137 w 140"/>
                  <a:gd name="T25" fmla="*/ 84 h 268"/>
                  <a:gd name="T26" fmla="*/ 140 w 140"/>
                  <a:gd name="T27" fmla="*/ 116 h 268"/>
                  <a:gd name="T28" fmla="*/ 140 w 140"/>
                  <a:gd name="T29" fmla="*/ 156 h 268"/>
                  <a:gd name="T30" fmla="*/ 136 w 140"/>
                  <a:gd name="T31" fmla="*/ 193 h 268"/>
                  <a:gd name="T32" fmla="*/ 128 w 140"/>
                  <a:gd name="T33" fmla="*/ 221 h 268"/>
                  <a:gd name="T34" fmla="*/ 116 w 140"/>
                  <a:gd name="T35" fmla="*/ 244 h 268"/>
                  <a:gd name="T36" fmla="*/ 100 w 140"/>
                  <a:gd name="T37" fmla="*/ 259 h 268"/>
                  <a:gd name="T38" fmla="*/ 81 w 140"/>
                  <a:gd name="T39" fmla="*/ 267 h 268"/>
                  <a:gd name="T40" fmla="*/ 63 w 140"/>
                  <a:gd name="T41" fmla="*/ 268 h 268"/>
                  <a:gd name="T42" fmla="*/ 48 w 140"/>
                  <a:gd name="T43" fmla="*/ 264 h 268"/>
                  <a:gd name="T44" fmla="*/ 36 w 140"/>
                  <a:gd name="T45" fmla="*/ 257 h 268"/>
                  <a:gd name="T46" fmla="*/ 25 w 140"/>
                  <a:gd name="T47" fmla="*/ 247 h 268"/>
                  <a:gd name="T48" fmla="*/ 16 w 140"/>
                  <a:gd name="T49" fmla="*/ 232 h 268"/>
                  <a:gd name="T50" fmla="*/ 8 w 140"/>
                  <a:gd name="T51" fmla="*/ 211 h 268"/>
                  <a:gd name="T52" fmla="*/ 3 w 140"/>
                  <a:gd name="T53" fmla="*/ 184 h 268"/>
                  <a:gd name="T54" fmla="*/ 0 w 140"/>
                  <a:gd name="T55" fmla="*/ 152 h 268"/>
                  <a:gd name="T56" fmla="*/ 27 w 140"/>
                  <a:gd name="T57" fmla="*/ 133 h 268"/>
                  <a:gd name="T58" fmla="*/ 29 w 140"/>
                  <a:gd name="T59" fmla="*/ 188 h 268"/>
                  <a:gd name="T60" fmla="*/ 33 w 140"/>
                  <a:gd name="T61" fmla="*/ 207 h 268"/>
                  <a:gd name="T62" fmla="*/ 39 w 140"/>
                  <a:gd name="T63" fmla="*/ 220 h 268"/>
                  <a:gd name="T64" fmla="*/ 53 w 140"/>
                  <a:gd name="T65" fmla="*/ 236 h 268"/>
                  <a:gd name="T66" fmla="*/ 61 w 140"/>
                  <a:gd name="T67" fmla="*/ 240 h 268"/>
                  <a:gd name="T68" fmla="*/ 69 w 140"/>
                  <a:gd name="T69" fmla="*/ 241 h 268"/>
                  <a:gd name="T70" fmla="*/ 79 w 140"/>
                  <a:gd name="T71" fmla="*/ 240 h 268"/>
                  <a:gd name="T72" fmla="*/ 87 w 140"/>
                  <a:gd name="T73" fmla="*/ 236 h 268"/>
                  <a:gd name="T74" fmla="*/ 100 w 140"/>
                  <a:gd name="T75" fmla="*/ 220 h 268"/>
                  <a:gd name="T76" fmla="*/ 105 w 140"/>
                  <a:gd name="T77" fmla="*/ 207 h 268"/>
                  <a:gd name="T78" fmla="*/ 109 w 140"/>
                  <a:gd name="T79" fmla="*/ 188 h 268"/>
                  <a:gd name="T80" fmla="*/ 113 w 140"/>
                  <a:gd name="T81" fmla="*/ 133 h 268"/>
                  <a:gd name="T82" fmla="*/ 109 w 140"/>
                  <a:gd name="T83" fmla="*/ 80 h 268"/>
                  <a:gd name="T84" fmla="*/ 105 w 140"/>
                  <a:gd name="T85" fmla="*/ 61 h 268"/>
                  <a:gd name="T86" fmla="*/ 100 w 140"/>
                  <a:gd name="T87" fmla="*/ 48 h 268"/>
                  <a:gd name="T88" fmla="*/ 87 w 140"/>
                  <a:gd name="T89" fmla="*/ 32 h 268"/>
                  <a:gd name="T90" fmla="*/ 79 w 140"/>
                  <a:gd name="T91" fmla="*/ 28 h 268"/>
                  <a:gd name="T92" fmla="*/ 69 w 140"/>
                  <a:gd name="T93" fmla="*/ 27 h 268"/>
                  <a:gd name="T94" fmla="*/ 53 w 140"/>
                  <a:gd name="T95" fmla="*/ 31 h 268"/>
                  <a:gd name="T96" fmla="*/ 40 w 140"/>
                  <a:gd name="T97" fmla="*/ 45 h 268"/>
                  <a:gd name="T98" fmla="*/ 35 w 140"/>
                  <a:gd name="T99" fmla="*/ 60 h 268"/>
                  <a:gd name="T100" fmla="*/ 31 w 140"/>
                  <a:gd name="T101" fmla="*/ 80 h 268"/>
                  <a:gd name="T102" fmla="*/ 27 w 140"/>
                  <a:gd name="T103" fmla="*/ 133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40" h="268">
                    <a:moveTo>
                      <a:pt x="0" y="133"/>
                    </a:moveTo>
                    <a:lnTo>
                      <a:pt x="0" y="112"/>
                    </a:lnTo>
                    <a:lnTo>
                      <a:pt x="2" y="92"/>
                    </a:lnTo>
                    <a:lnTo>
                      <a:pt x="4" y="75"/>
                    </a:lnTo>
                    <a:lnTo>
                      <a:pt x="8" y="59"/>
                    </a:lnTo>
                    <a:lnTo>
                      <a:pt x="12" y="45"/>
                    </a:lnTo>
                    <a:lnTo>
                      <a:pt x="18" y="33"/>
                    </a:lnTo>
                    <a:lnTo>
                      <a:pt x="24" y="24"/>
                    </a:lnTo>
                    <a:lnTo>
                      <a:pt x="31" y="15"/>
                    </a:lnTo>
                    <a:lnTo>
                      <a:pt x="39" y="8"/>
                    </a:lnTo>
                    <a:lnTo>
                      <a:pt x="48" y="4"/>
                    </a:lnTo>
                    <a:lnTo>
                      <a:pt x="59" y="1"/>
                    </a:lnTo>
                    <a:lnTo>
                      <a:pt x="69" y="0"/>
                    </a:lnTo>
                    <a:lnTo>
                      <a:pt x="79" y="0"/>
                    </a:lnTo>
                    <a:lnTo>
                      <a:pt x="87" y="1"/>
                    </a:lnTo>
                    <a:lnTo>
                      <a:pt x="93" y="5"/>
                    </a:lnTo>
                    <a:lnTo>
                      <a:pt x="100" y="8"/>
                    </a:lnTo>
                    <a:lnTo>
                      <a:pt x="107" y="13"/>
                    </a:lnTo>
                    <a:lnTo>
                      <a:pt x="112" y="19"/>
                    </a:lnTo>
                    <a:lnTo>
                      <a:pt x="117" y="25"/>
                    </a:lnTo>
                    <a:lnTo>
                      <a:pt x="121" y="33"/>
                    </a:lnTo>
                    <a:lnTo>
                      <a:pt x="125" y="41"/>
                    </a:lnTo>
                    <a:lnTo>
                      <a:pt x="129" y="51"/>
                    </a:lnTo>
                    <a:lnTo>
                      <a:pt x="132" y="61"/>
                    </a:lnTo>
                    <a:lnTo>
                      <a:pt x="135" y="72"/>
                    </a:lnTo>
                    <a:lnTo>
                      <a:pt x="137" y="84"/>
                    </a:lnTo>
                    <a:lnTo>
                      <a:pt x="139" y="99"/>
                    </a:lnTo>
                    <a:lnTo>
                      <a:pt x="140" y="116"/>
                    </a:lnTo>
                    <a:lnTo>
                      <a:pt x="140" y="133"/>
                    </a:lnTo>
                    <a:lnTo>
                      <a:pt x="140" y="156"/>
                    </a:lnTo>
                    <a:lnTo>
                      <a:pt x="137" y="176"/>
                    </a:lnTo>
                    <a:lnTo>
                      <a:pt x="136" y="193"/>
                    </a:lnTo>
                    <a:lnTo>
                      <a:pt x="132" y="208"/>
                    </a:lnTo>
                    <a:lnTo>
                      <a:pt x="128" y="221"/>
                    </a:lnTo>
                    <a:lnTo>
                      <a:pt x="123" y="233"/>
                    </a:lnTo>
                    <a:lnTo>
                      <a:pt x="116" y="244"/>
                    </a:lnTo>
                    <a:lnTo>
                      <a:pt x="109" y="252"/>
                    </a:lnTo>
                    <a:lnTo>
                      <a:pt x="100" y="259"/>
                    </a:lnTo>
                    <a:lnTo>
                      <a:pt x="92" y="264"/>
                    </a:lnTo>
                    <a:lnTo>
                      <a:pt x="81" y="267"/>
                    </a:lnTo>
                    <a:lnTo>
                      <a:pt x="69" y="268"/>
                    </a:lnTo>
                    <a:lnTo>
                      <a:pt x="63" y="268"/>
                    </a:lnTo>
                    <a:lnTo>
                      <a:pt x="55" y="267"/>
                    </a:lnTo>
                    <a:lnTo>
                      <a:pt x="48" y="264"/>
                    </a:lnTo>
                    <a:lnTo>
                      <a:pt x="41" y="261"/>
                    </a:lnTo>
                    <a:lnTo>
                      <a:pt x="36" y="257"/>
                    </a:lnTo>
                    <a:lnTo>
                      <a:pt x="31" y="252"/>
                    </a:lnTo>
                    <a:lnTo>
                      <a:pt x="25" y="247"/>
                    </a:lnTo>
                    <a:lnTo>
                      <a:pt x="21" y="241"/>
                    </a:lnTo>
                    <a:lnTo>
                      <a:pt x="16" y="232"/>
                    </a:lnTo>
                    <a:lnTo>
                      <a:pt x="12" y="221"/>
                    </a:lnTo>
                    <a:lnTo>
                      <a:pt x="8" y="211"/>
                    </a:lnTo>
                    <a:lnTo>
                      <a:pt x="6" y="197"/>
                    </a:lnTo>
                    <a:lnTo>
                      <a:pt x="3" y="184"/>
                    </a:lnTo>
                    <a:lnTo>
                      <a:pt x="2" y="168"/>
                    </a:lnTo>
                    <a:lnTo>
                      <a:pt x="0" y="152"/>
                    </a:lnTo>
                    <a:lnTo>
                      <a:pt x="0" y="133"/>
                    </a:lnTo>
                    <a:close/>
                    <a:moveTo>
                      <a:pt x="27" y="133"/>
                    </a:moveTo>
                    <a:lnTo>
                      <a:pt x="28" y="164"/>
                    </a:lnTo>
                    <a:lnTo>
                      <a:pt x="29" y="188"/>
                    </a:lnTo>
                    <a:lnTo>
                      <a:pt x="32" y="197"/>
                    </a:lnTo>
                    <a:lnTo>
                      <a:pt x="33" y="207"/>
                    </a:lnTo>
                    <a:lnTo>
                      <a:pt x="36" y="215"/>
                    </a:lnTo>
                    <a:lnTo>
                      <a:pt x="39" y="220"/>
                    </a:lnTo>
                    <a:lnTo>
                      <a:pt x="45" y="229"/>
                    </a:lnTo>
                    <a:lnTo>
                      <a:pt x="53" y="236"/>
                    </a:lnTo>
                    <a:lnTo>
                      <a:pt x="57" y="239"/>
                    </a:lnTo>
                    <a:lnTo>
                      <a:pt x="61" y="240"/>
                    </a:lnTo>
                    <a:lnTo>
                      <a:pt x="65" y="241"/>
                    </a:lnTo>
                    <a:lnTo>
                      <a:pt x="69" y="241"/>
                    </a:lnTo>
                    <a:lnTo>
                      <a:pt x="75" y="241"/>
                    </a:lnTo>
                    <a:lnTo>
                      <a:pt x="79" y="240"/>
                    </a:lnTo>
                    <a:lnTo>
                      <a:pt x="83" y="239"/>
                    </a:lnTo>
                    <a:lnTo>
                      <a:pt x="87" y="236"/>
                    </a:lnTo>
                    <a:lnTo>
                      <a:pt x="93" y="229"/>
                    </a:lnTo>
                    <a:lnTo>
                      <a:pt x="100" y="220"/>
                    </a:lnTo>
                    <a:lnTo>
                      <a:pt x="103" y="213"/>
                    </a:lnTo>
                    <a:lnTo>
                      <a:pt x="105" y="207"/>
                    </a:lnTo>
                    <a:lnTo>
                      <a:pt x="108" y="197"/>
                    </a:lnTo>
                    <a:lnTo>
                      <a:pt x="109" y="188"/>
                    </a:lnTo>
                    <a:lnTo>
                      <a:pt x="112" y="164"/>
                    </a:lnTo>
                    <a:lnTo>
                      <a:pt x="113" y="133"/>
                    </a:lnTo>
                    <a:lnTo>
                      <a:pt x="112" y="104"/>
                    </a:lnTo>
                    <a:lnTo>
                      <a:pt x="109" y="80"/>
                    </a:lnTo>
                    <a:lnTo>
                      <a:pt x="108" y="69"/>
                    </a:lnTo>
                    <a:lnTo>
                      <a:pt x="105" y="61"/>
                    </a:lnTo>
                    <a:lnTo>
                      <a:pt x="103" y="53"/>
                    </a:lnTo>
                    <a:lnTo>
                      <a:pt x="100" y="48"/>
                    </a:lnTo>
                    <a:lnTo>
                      <a:pt x="93" y="39"/>
                    </a:lnTo>
                    <a:lnTo>
                      <a:pt x="87" y="32"/>
                    </a:lnTo>
                    <a:lnTo>
                      <a:pt x="83" y="29"/>
                    </a:lnTo>
                    <a:lnTo>
                      <a:pt x="79" y="28"/>
                    </a:lnTo>
                    <a:lnTo>
                      <a:pt x="75" y="27"/>
                    </a:lnTo>
                    <a:lnTo>
                      <a:pt x="69" y="27"/>
                    </a:lnTo>
                    <a:lnTo>
                      <a:pt x="61" y="28"/>
                    </a:lnTo>
                    <a:lnTo>
                      <a:pt x="53" y="31"/>
                    </a:lnTo>
                    <a:lnTo>
                      <a:pt x="47" y="37"/>
                    </a:lnTo>
                    <a:lnTo>
                      <a:pt x="40" y="45"/>
                    </a:lnTo>
                    <a:lnTo>
                      <a:pt x="37" y="52"/>
                    </a:lnTo>
                    <a:lnTo>
                      <a:pt x="35" y="60"/>
                    </a:lnTo>
                    <a:lnTo>
                      <a:pt x="32" y="69"/>
                    </a:lnTo>
                    <a:lnTo>
                      <a:pt x="31" y="80"/>
                    </a:lnTo>
                    <a:lnTo>
                      <a:pt x="28" y="104"/>
                    </a:lnTo>
                    <a:lnTo>
                      <a:pt x="27" y="133"/>
                    </a:lnTo>
                    <a:close/>
                  </a:path>
                </a:pathLst>
              </a:cu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38" name="Freeform 510"/>
              <p:cNvSpPr>
                <a:spLocks noEditPoints="1"/>
              </p:cNvSpPr>
              <p:nvPr/>
            </p:nvSpPr>
            <p:spPr bwMode="auto">
              <a:xfrm>
                <a:off x="5480" y="3547"/>
                <a:ext cx="35" cy="67"/>
              </a:xfrm>
              <a:custGeom>
                <a:avLst/>
                <a:gdLst>
                  <a:gd name="T0" fmla="*/ 0 w 140"/>
                  <a:gd name="T1" fmla="*/ 112 h 268"/>
                  <a:gd name="T2" fmla="*/ 4 w 140"/>
                  <a:gd name="T3" fmla="*/ 75 h 268"/>
                  <a:gd name="T4" fmla="*/ 12 w 140"/>
                  <a:gd name="T5" fmla="*/ 45 h 268"/>
                  <a:gd name="T6" fmla="*/ 24 w 140"/>
                  <a:gd name="T7" fmla="*/ 24 h 268"/>
                  <a:gd name="T8" fmla="*/ 40 w 140"/>
                  <a:gd name="T9" fmla="*/ 8 h 268"/>
                  <a:gd name="T10" fmla="*/ 58 w 140"/>
                  <a:gd name="T11" fmla="*/ 1 h 268"/>
                  <a:gd name="T12" fmla="*/ 78 w 140"/>
                  <a:gd name="T13" fmla="*/ 0 h 268"/>
                  <a:gd name="T14" fmla="*/ 93 w 140"/>
                  <a:gd name="T15" fmla="*/ 5 h 268"/>
                  <a:gd name="T16" fmla="*/ 106 w 140"/>
                  <a:gd name="T17" fmla="*/ 13 h 268"/>
                  <a:gd name="T18" fmla="*/ 117 w 140"/>
                  <a:gd name="T19" fmla="*/ 25 h 268"/>
                  <a:gd name="T20" fmla="*/ 126 w 140"/>
                  <a:gd name="T21" fmla="*/ 41 h 268"/>
                  <a:gd name="T22" fmla="*/ 133 w 140"/>
                  <a:gd name="T23" fmla="*/ 61 h 268"/>
                  <a:gd name="T24" fmla="*/ 137 w 140"/>
                  <a:gd name="T25" fmla="*/ 84 h 268"/>
                  <a:gd name="T26" fmla="*/ 140 w 140"/>
                  <a:gd name="T27" fmla="*/ 116 h 268"/>
                  <a:gd name="T28" fmla="*/ 140 w 140"/>
                  <a:gd name="T29" fmla="*/ 156 h 268"/>
                  <a:gd name="T30" fmla="*/ 136 w 140"/>
                  <a:gd name="T31" fmla="*/ 193 h 268"/>
                  <a:gd name="T32" fmla="*/ 128 w 140"/>
                  <a:gd name="T33" fmla="*/ 221 h 268"/>
                  <a:gd name="T34" fmla="*/ 116 w 140"/>
                  <a:gd name="T35" fmla="*/ 244 h 268"/>
                  <a:gd name="T36" fmla="*/ 101 w 140"/>
                  <a:gd name="T37" fmla="*/ 259 h 268"/>
                  <a:gd name="T38" fmla="*/ 81 w 140"/>
                  <a:gd name="T39" fmla="*/ 267 h 268"/>
                  <a:gd name="T40" fmla="*/ 62 w 140"/>
                  <a:gd name="T41" fmla="*/ 268 h 268"/>
                  <a:gd name="T42" fmla="*/ 49 w 140"/>
                  <a:gd name="T43" fmla="*/ 264 h 268"/>
                  <a:gd name="T44" fmla="*/ 36 w 140"/>
                  <a:gd name="T45" fmla="*/ 257 h 268"/>
                  <a:gd name="T46" fmla="*/ 26 w 140"/>
                  <a:gd name="T47" fmla="*/ 247 h 268"/>
                  <a:gd name="T48" fmla="*/ 16 w 140"/>
                  <a:gd name="T49" fmla="*/ 232 h 268"/>
                  <a:gd name="T50" fmla="*/ 8 w 140"/>
                  <a:gd name="T51" fmla="*/ 211 h 268"/>
                  <a:gd name="T52" fmla="*/ 2 w 140"/>
                  <a:gd name="T53" fmla="*/ 184 h 268"/>
                  <a:gd name="T54" fmla="*/ 0 w 140"/>
                  <a:gd name="T55" fmla="*/ 152 h 268"/>
                  <a:gd name="T56" fmla="*/ 26 w 140"/>
                  <a:gd name="T57" fmla="*/ 133 h 268"/>
                  <a:gd name="T58" fmla="*/ 30 w 140"/>
                  <a:gd name="T59" fmla="*/ 188 h 268"/>
                  <a:gd name="T60" fmla="*/ 34 w 140"/>
                  <a:gd name="T61" fmla="*/ 207 h 268"/>
                  <a:gd name="T62" fmla="*/ 40 w 140"/>
                  <a:gd name="T63" fmla="*/ 220 h 268"/>
                  <a:gd name="T64" fmla="*/ 53 w 140"/>
                  <a:gd name="T65" fmla="*/ 236 h 268"/>
                  <a:gd name="T66" fmla="*/ 61 w 140"/>
                  <a:gd name="T67" fmla="*/ 240 h 268"/>
                  <a:gd name="T68" fmla="*/ 70 w 140"/>
                  <a:gd name="T69" fmla="*/ 241 h 268"/>
                  <a:gd name="T70" fmla="*/ 78 w 140"/>
                  <a:gd name="T71" fmla="*/ 240 h 268"/>
                  <a:gd name="T72" fmla="*/ 86 w 140"/>
                  <a:gd name="T73" fmla="*/ 236 h 268"/>
                  <a:gd name="T74" fmla="*/ 101 w 140"/>
                  <a:gd name="T75" fmla="*/ 220 h 268"/>
                  <a:gd name="T76" fmla="*/ 106 w 140"/>
                  <a:gd name="T77" fmla="*/ 207 h 268"/>
                  <a:gd name="T78" fmla="*/ 110 w 140"/>
                  <a:gd name="T79" fmla="*/ 188 h 268"/>
                  <a:gd name="T80" fmla="*/ 113 w 140"/>
                  <a:gd name="T81" fmla="*/ 133 h 268"/>
                  <a:gd name="T82" fmla="*/ 110 w 140"/>
                  <a:gd name="T83" fmla="*/ 80 h 268"/>
                  <a:gd name="T84" fmla="*/ 106 w 140"/>
                  <a:gd name="T85" fmla="*/ 61 h 268"/>
                  <a:gd name="T86" fmla="*/ 101 w 140"/>
                  <a:gd name="T87" fmla="*/ 48 h 268"/>
                  <a:gd name="T88" fmla="*/ 86 w 140"/>
                  <a:gd name="T89" fmla="*/ 32 h 268"/>
                  <a:gd name="T90" fmla="*/ 78 w 140"/>
                  <a:gd name="T91" fmla="*/ 28 h 268"/>
                  <a:gd name="T92" fmla="*/ 69 w 140"/>
                  <a:gd name="T93" fmla="*/ 27 h 268"/>
                  <a:gd name="T94" fmla="*/ 53 w 140"/>
                  <a:gd name="T95" fmla="*/ 31 h 268"/>
                  <a:gd name="T96" fmla="*/ 41 w 140"/>
                  <a:gd name="T97" fmla="*/ 45 h 268"/>
                  <a:gd name="T98" fmla="*/ 34 w 140"/>
                  <a:gd name="T99" fmla="*/ 60 h 268"/>
                  <a:gd name="T100" fmla="*/ 30 w 140"/>
                  <a:gd name="T101" fmla="*/ 80 h 268"/>
                  <a:gd name="T102" fmla="*/ 26 w 140"/>
                  <a:gd name="T103" fmla="*/ 133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40" h="268">
                    <a:moveTo>
                      <a:pt x="0" y="133"/>
                    </a:moveTo>
                    <a:lnTo>
                      <a:pt x="0" y="112"/>
                    </a:lnTo>
                    <a:lnTo>
                      <a:pt x="2" y="92"/>
                    </a:lnTo>
                    <a:lnTo>
                      <a:pt x="4" y="75"/>
                    </a:lnTo>
                    <a:lnTo>
                      <a:pt x="8" y="59"/>
                    </a:lnTo>
                    <a:lnTo>
                      <a:pt x="12" y="45"/>
                    </a:lnTo>
                    <a:lnTo>
                      <a:pt x="17" y="33"/>
                    </a:lnTo>
                    <a:lnTo>
                      <a:pt x="24" y="24"/>
                    </a:lnTo>
                    <a:lnTo>
                      <a:pt x="30" y="15"/>
                    </a:lnTo>
                    <a:lnTo>
                      <a:pt x="40" y="8"/>
                    </a:lnTo>
                    <a:lnTo>
                      <a:pt x="49" y="4"/>
                    </a:lnTo>
                    <a:lnTo>
                      <a:pt x="58" y="1"/>
                    </a:lnTo>
                    <a:lnTo>
                      <a:pt x="70" y="0"/>
                    </a:lnTo>
                    <a:lnTo>
                      <a:pt x="78" y="0"/>
                    </a:lnTo>
                    <a:lnTo>
                      <a:pt x="86" y="1"/>
                    </a:lnTo>
                    <a:lnTo>
                      <a:pt x="93" y="5"/>
                    </a:lnTo>
                    <a:lnTo>
                      <a:pt x="100" y="8"/>
                    </a:lnTo>
                    <a:lnTo>
                      <a:pt x="106" y="13"/>
                    </a:lnTo>
                    <a:lnTo>
                      <a:pt x="112" y="19"/>
                    </a:lnTo>
                    <a:lnTo>
                      <a:pt x="117" y="25"/>
                    </a:lnTo>
                    <a:lnTo>
                      <a:pt x="122" y="33"/>
                    </a:lnTo>
                    <a:lnTo>
                      <a:pt x="126" y="41"/>
                    </a:lnTo>
                    <a:lnTo>
                      <a:pt x="129" y="51"/>
                    </a:lnTo>
                    <a:lnTo>
                      <a:pt x="133" y="61"/>
                    </a:lnTo>
                    <a:lnTo>
                      <a:pt x="136" y="72"/>
                    </a:lnTo>
                    <a:lnTo>
                      <a:pt x="137" y="84"/>
                    </a:lnTo>
                    <a:lnTo>
                      <a:pt x="138" y="99"/>
                    </a:lnTo>
                    <a:lnTo>
                      <a:pt x="140" y="116"/>
                    </a:lnTo>
                    <a:lnTo>
                      <a:pt x="140" y="133"/>
                    </a:lnTo>
                    <a:lnTo>
                      <a:pt x="140" y="156"/>
                    </a:lnTo>
                    <a:lnTo>
                      <a:pt x="138" y="176"/>
                    </a:lnTo>
                    <a:lnTo>
                      <a:pt x="136" y="193"/>
                    </a:lnTo>
                    <a:lnTo>
                      <a:pt x="132" y="208"/>
                    </a:lnTo>
                    <a:lnTo>
                      <a:pt x="128" y="221"/>
                    </a:lnTo>
                    <a:lnTo>
                      <a:pt x="122" y="233"/>
                    </a:lnTo>
                    <a:lnTo>
                      <a:pt x="116" y="244"/>
                    </a:lnTo>
                    <a:lnTo>
                      <a:pt x="109" y="252"/>
                    </a:lnTo>
                    <a:lnTo>
                      <a:pt x="101" y="259"/>
                    </a:lnTo>
                    <a:lnTo>
                      <a:pt x="92" y="264"/>
                    </a:lnTo>
                    <a:lnTo>
                      <a:pt x="81" y="267"/>
                    </a:lnTo>
                    <a:lnTo>
                      <a:pt x="70" y="268"/>
                    </a:lnTo>
                    <a:lnTo>
                      <a:pt x="62" y="268"/>
                    </a:lnTo>
                    <a:lnTo>
                      <a:pt x="56" y="267"/>
                    </a:lnTo>
                    <a:lnTo>
                      <a:pt x="49" y="264"/>
                    </a:lnTo>
                    <a:lnTo>
                      <a:pt x="42" y="261"/>
                    </a:lnTo>
                    <a:lnTo>
                      <a:pt x="36" y="257"/>
                    </a:lnTo>
                    <a:lnTo>
                      <a:pt x="30" y="252"/>
                    </a:lnTo>
                    <a:lnTo>
                      <a:pt x="26" y="247"/>
                    </a:lnTo>
                    <a:lnTo>
                      <a:pt x="21" y="241"/>
                    </a:lnTo>
                    <a:lnTo>
                      <a:pt x="16" y="232"/>
                    </a:lnTo>
                    <a:lnTo>
                      <a:pt x="12" y="221"/>
                    </a:lnTo>
                    <a:lnTo>
                      <a:pt x="8" y="211"/>
                    </a:lnTo>
                    <a:lnTo>
                      <a:pt x="5" y="197"/>
                    </a:lnTo>
                    <a:lnTo>
                      <a:pt x="2" y="184"/>
                    </a:lnTo>
                    <a:lnTo>
                      <a:pt x="1" y="168"/>
                    </a:lnTo>
                    <a:lnTo>
                      <a:pt x="0" y="152"/>
                    </a:lnTo>
                    <a:lnTo>
                      <a:pt x="0" y="133"/>
                    </a:lnTo>
                    <a:close/>
                    <a:moveTo>
                      <a:pt x="26" y="133"/>
                    </a:moveTo>
                    <a:lnTo>
                      <a:pt x="28" y="164"/>
                    </a:lnTo>
                    <a:lnTo>
                      <a:pt x="30" y="188"/>
                    </a:lnTo>
                    <a:lnTo>
                      <a:pt x="32" y="197"/>
                    </a:lnTo>
                    <a:lnTo>
                      <a:pt x="34" y="207"/>
                    </a:lnTo>
                    <a:lnTo>
                      <a:pt x="37" y="215"/>
                    </a:lnTo>
                    <a:lnTo>
                      <a:pt x="40" y="220"/>
                    </a:lnTo>
                    <a:lnTo>
                      <a:pt x="46" y="229"/>
                    </a:lnTo>
                    <a:lnTo>
                      <a:pt x="53" y="236"/>
                    </a:lnTo>
                    <a:lnTo>
                      <a:pt x="57" y="239"/>
                    </a:lnTo>
                    <a:lnTo>
                      <a:pt x="61" y="240"/>
                    </a:lnTo>
                    <a:lnTo>
                      <a:pt x="65" y="241"/>
                    </a:lnTo>
                    <a:lnTo>
                      <a:pt x="70" y="241"/>
                    </a:lnTo>
                    <a:lnTo>
                      <a:pt x="74" y="241"/>
                    </a:lnTo>
                    <a:lnTo>
                      <a:pt x="78" y="240"/>
                    </a:lnTo>
                    <a:lnTo>
                      <a:pt x="82" y="239"/>
                    </a:lnTo>
                    <a:lnTo>
                      <a:pt x="86" y="236"/>
                    </a:lnTo>
                    <a:lnTo>
                      <a:pt x="94" y="229"/>
                    </a:lnTo>
                    <a:lnTo>
                      <a:pt x="101" y="220"/>
                    </a:lnTo>
                    <a:lnTo>
                      <a:pt x="104" y="213"/>
                    </a:lnTo>
                    <a:lnTo>
                      <a:pt x="106" y="207"/>
                    </a:lnTo>
                    <a:lnTo>
                      <a:pt x="108" y="197"/>
                    </a:lnTo>
                    <a:lnTo>
                      <a:pt x="110" y="188"/>
                    </a:lnTo>
                    <a:lnTo>
                      <a:pt x="112" y="164"/>
                    </a:lnTo>
                    <a:lnTo>
                      <a:pt x="113" y="133"/>
                    </a:lnTo>
                    <a:lnTo>
                      <a:pt x="112" y="104"/>
                    </a:lnTo>
                    <a:lnTo>
                      <a:pt x="110" y="80"/>
                    </a:lnTo>
                    <a:lnTo>
                      <a:pt x="108" y="69"/>
                    </a:lnTo>
                    <a:lnTo>
                      <a:pt x="106" y="61"/>
                    </a:lnTo>
                    <a:lnTo>
                      <a:pt x="104" y="53"/>
                    </a:lnTo>
                    <a:lnTo>
                      <a:pt x="101" y="48"/>
                    </a:lnTo>
                    <a:lnTo>
                      <a:pt x="94" y="39"/>
                    </a:lnTo>
                    <a:lnTo>
                      <a:pt x="86" y="32"/>
                    </a:lnTo>
                    <a:lnTo>
                      <a:pt x="82" y="29"/>
                    </a:lnTo>
                    <a:lnTo>
                      <a:pt x="78" y="28"/>
                    </a:lnTo>
                    <a:lnTo>
                      <a:pt x="74" y="27"/>
                    </a:lnTo>
                    <a:lnTo>
                      <a:pt x="69" y="27"/>
                    </a:lnTo>
                    <a:lnTo>
                      <a:pt x="61" y="28"/>
                    </a:lnTo>
                    <a:lnTo>
                      <a:pt x="53" y="31"/>
                    </a:lnTo>
                    <a:lnTo>
                      <a:pt x="46" y="37"/>
                    </a:lnTo>
                    <a:lnTo>
                      <a:pt x="41" y="45"/>
                    </a:lnTo>
                    <a:lnTo>
                      <a:pt x="37" y="52"/>
                    </a:lnTo>
                    <a:lnTo>
                      <a:pt x="34" y="60"/>
                    </a:lnTo>
                    <a:lnTo>
                      <a:pt x="32" y="69"/>
                    </a:lnTo>
                    <a:lnTo>
                      <a:pt x="30" y="80"/>
                    </a:lnTo>
                    <a:lnTo>
                      <a:pt x="28" y="104"/>
                    </a:lnTo>
                    <a:lnTo>
                      <a:pt x="26" y="133"/>
                    </a:lnTo>
                    <a:close/>
                  </a:path>
                </a:pathLst>
              </a:cu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39" name="Freeform 511"/>
              <p:cNvSpPr>
                <a:spLocks noEditPoints="1"/>
              </p:cNvSpPr>
              <p:nvPr/>
            </p:nvSpPr>
            <p:spPr bwMode="auto">
              <a:xfrm>
                <a:off x="4240" y="3451"/>
                <a:ext cx="35" cy="67"/>
              </a:xfrm>
              <a:custGeom>
                <a:avLst/>
                <a:gdLst>
                  <a:gd name="T0" fmla="*/ 0 w 140"/>
                  <a:gd name="T1" fmla="*/ 112 h 268"/>
                  <a:gd name="T2" fmla="*/ 4 w 140"/>
                  <a:gd name="T3" fmla="*/ 75 h 268"/>
                  <a:gd name="T4" fmla="*/ 12 w 140"/>
                  <a:gd name="T5" fmla="*/ 47 h 268"/>
                  <a:gd name="T6" fmla="*/ 24 w 140"/>
                  <a:gd name="T7" fmla="*/ 24 h 268"/>
                  <a:gd name="T8" fmla="*/ 40 w 140"/>
                  <a:gd name="T9" fmla="*/ 9 h 268"/>
                  <a:gd name="T10" fmla="*/ 59 w 140"/>
                  <a:gd name="T11" fmla="*/ 1 h 268"/>
                  <a:gd name="T12" fmla="*/ 79 w 140"/>
                  <a:gd name="T13" fmla="*/ 1 h 268"/>
                  <a:gd name="T14" fmla="*/ 94 w 140"/>
                  <a:gd name="T15" fmla="*/ 5 h 268"/>
                  <a:gd name="T16" fmla="*/ 107 w 140"/>
                  <a:gd name="T17" fmla="*/ 13 h 268"/>
                  <a:gd name="T18" fmla="*/ 118 w 140"/>
                  <a:gd name="T19" fmla="*/ 25 h 268"/>
                  <a:gd name="T20" fmla="*/ 127 w 140"/>
                  <a:gd name="T21" fmla="*/ 41 h 268"/>
                  <a:gd name="T22" fmla="*/ 134 w 140"/>
                  <a:gd name="T23" fmla="*/ 61 h 268"/>
                  <a:gd name="T24" fmla="*/ 138 w 140"/>
                  <a:gd name="T25" fmla="*/ 85 h 268"/>
                  <a:gd name="T26" fmla="*/ 140 w 140"/>
                  <a:gd name="T27" fmla="*/ 116 h 268"/>
                  <a:gd name="T28" fmla="*/ 140 w 140"/>
                  <a:gd name="T29" fmla="*/ 156 h 268"/>
                  <a:gd name="T30" fmla="*/ 136 w 140"/>
                  <a:gd name="T31" fmla="*/ 193 h 268"/>
                  <a:gd name="T32" fmla="*/ 128 w 140"/>
                  <a:gd name="T33" fmla="*/ 223 h 268"/>
                  <a:gd name="T34" fmla="*/ 116 w 140"/>
                  <a:gd name="T35" fmla="*/ 244 h 268"/>
                  <a:gd name="T36" fmla="*/ 102 w 140"/>
                  <a:gd name="T37" fmla="*/ 260 h 268"/>
                  <a:gd name="T38" fmla="*/ 82 w 140"/>
                  <a:gd name="T39" fmla="*/ 268 h 268"/>
                  <a:gd name="T40" fmla="*/ 63 w 140"/>
                  <a:gd name="T41" fmla="*/ 268 h 268"/>
                  <a:gd name="T42" fmla="*/ 48 w 140"/>
                  <a:gd name="T43" fmla="*/ 264 h 268"/>
                  <a:gd name="T44" fmla="*/ 36 w 140"/>
                  <a:gd name="T45" fmla="*/ 257 h 268"/>
                  <a:gd name="T46" fmla="*/ 26 w 140"/>
                  <a:gd name="T47" fmla="*/ 248 h 268"/>
                  <a:gd name="T48" fmla="*/ 16 w 140"/>
                  <a:gd name="T49" fmla="*/ 232 h 268"/>
                  <a:gd name="T50" fmla="*/ 8 w 140"/>
                  <a:gd name="T51" fmla="*/ 211 h 268"/>
                  <a:gd name="T52" fmla="*/ 3 w 140"/>
                  <a:gd name="T53" fmla="*/ 184 h 268"/>
                  <a:gd name="T54" fmla="*/ 0 w 140"/>
                  <a:gd name="T55" fmla="*/ 152 h 268"/>
                  <a:gd name="T56" fmla="*/ 27 w 140"/>
                  <a:gd name="T57" fmla="*/ 135 h 268"/>
                  <a:gd name="T58" fmla="*/ 31 w 140"/>
                  <a:gd name="T59" fmla="*/ 188 h 268"/>
                  <a:gd name="T60" fmla="*/ 35 w 140"/>
                  <a:gd name="T61" fmla="*/ 207 h 268"/>
                  <a:gd name="T62" fmla="*/ 40 w 140"/>
                  <a:gd name="T63" fmla="*/ 220 h 268"/>
                  <a:gd name="T64" fmla="*/ 54 w 140"/>
                  <a:gd name="T65" fmla="*/ 236 h 268"/>
                  <a:gd name="T66" fmla="*/ 62 w 140"/>
                  <a:gd name="T67" fmla="*/ 240 h 268"/>
                  <a:gd name="T68" fmla="*/ 71 w 140"/>
                  <a:gd name="T69" fmla="*/ 241 h 268"/>
                  <a:gd name="T70" fmla="*/ 79 w 140"/>
                  <a:gd name="T71" fmla="*/ 240 h 268"/>
                  <a:gd name="T72" fmla="*/ 87 w 140"/>
                  <a:gd name="T73" fmla="*/ 236 h 268"/>
                  <a:gd name="T74" fmla="*/ 102 w 140"/>
                  <a:gd name="T75" fmla="*/ 220 h 268"/>
                  <a:gd name="T76" fmla="*/ 107 w 140"/>
                  <a:gd name="T77" fmla="*/ 207 h 268"/>
                  <a:gd name="T78" fmla="*/ 111 w 140"/>
                  <a:gd name="T79" fmla="*/ 188 h 268"/>
                  <a:gd name="T80" fmla="*/ 114 w 140"/>
                  <a:gd name="T81" fmla="*/ 135 h 268"/>
                  <a:gd name="T82" fmla="*/ 111 w 140"/>
                  <a:gd name="T83" fmla="*/ 80 h 268"/>
                  <a:gd name="T84" fmla="*/ 107 w 140"/>
                  <a:gd name="T85" fmla="*/ 61 h 268"/>
                  <a:gd name="T86" fmla="*/ 102 w 140"/>
                  <a:gd name="T87" fmla="*/ 48 h 268"/>
                  <a:gd name="T88" fmla="*/ 87 w 140"/>
                  <a:gd name="T89" fmla="*/ 32 h 268"/>
                  <a:gd name="T90" fmla="*/ 79 w 140"/>
                  <a:gd name="T91" fmla="*/ 28 h 268"/>
                  <a:gd name="T92" fmla="*/ 70 w 140"/>
                  <a:gd name="T93" fmla="*/ 27 h 268"/>
                  <a:gd name="T94" fmla="*/ 54 w 140"/>
                  <a:gd name="T95" fmla="*/ 32 h 268"/>
                  <a:gd name="T96" fmla="*/ 42 w 140"/>
                  <a:gd name="T97" fmla="*/ 45 h 268"/>
                  <a:gd name="T98" fmla="*/ 35 w 140"/>
                  <a:gd name="T99" fmla="*/ 60 h 268"/>
                  <a:gd name="T100" fmla="*/ 31 w 140"/>
                  <a:gd name="T101" fmla="*/ 80 h 268"/>
                  <a:gd name="T102" fmla="*/ 27 w 140"/>
                  <a:gd name="T103" fmla="*/ 135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40" h="268">
                    <a:moveTo>
                      <a:pt x="0" y="135"/>
                    </a:moveTo>
                    <a:lnTo>
                      <a:pt x="0" y="112"/>
                    </a:lnTo>
                    <a:lnTo>
                      <a:pt x="2" y="92"/>
                    </a:lnTo>
                    <a:lnTo>
                      <a:pt x="4" y="75"/>
                    </a:lnTo>
                    <a:lnTo>
                      <a:pt x="8" y="60"/>
                    </a:lnTo>
                    <a:lnTo>
                      <a:pt x="12" y="47"/>
                    </a:lnTo>
                    <a:lnTo>
                      <a:pt x="18" y="35"/>
                    </a:lnTo>
                    <a:lnTo>
                      <a:pt x="24" y="24"/>
                    </a:lnTo>
                    <a:lnTo>
                      <a:pt x="31" y="16"/>
                    </a:lnTo>
                    <a:lnTo>
                      <a:pt x="40" y="9"/>
                    </a:lnTo>
                    <a:lnTo>
                      <a:pt x="48" y="4"/>
                    </a:lnTo>
                    <a:lnTo>
                      <a:pt x="59" y="1"/>
                    </a:lnTo>
                    <a:lnTo>
                      <a:pt x="71" y="0"/>
                    </a:lnTo>
                    <a:lnTo>
                      <a:pt x="79" y="1"/>
                    </a:lnTo>
                    <a:lnTo>
                      <a:pt x="87" y="3"/>
                    </a:lnTo>
                    <a:lnTo>
                      <a:pt x="94" y="5"/>
                    </a:lnTo>
                    <a:lnTo>
                      <a:pt x="100" y="9"/>
                    </a:lnTo>
                    <a:lnTo>
                      <a:pt x="107" y="13"/>
                    </a:lnTo>
                    <a:lnTo>
                      <a:pt x="112" y="19"/>
                    </a:lnTo>
                    <a:lnTo>
                      <a:pt x="118" y="25"/>
                    </a:lnTo>
                    <a:lnTo>
                      <a:pt x="123" y="33"/>
                    </a:lnTo>
                    <a:lnTo>
                      <a:pt x="127" y="41"/>
                    </a:lnTo>
                    <a:lnTo>
                      <a:pt x="130" y="51"/>
                    </a:lnTo>
                    <a:lnTo>
                      <a:pt x="134" y="61"/>
                    </a:lnTo>
                    <a:lnTo>
                      <a:pt x="136" y="72"/>
                    </a:lnTo>
                    <a:lnTo>
                      <a:pt x="138" y="85"/>
                    </a:lnTo>
                    <a:lnTo>
                      <a:pt x="139" y="100"/>
                    </a:lnTo>
                    <a:lnTo>
                      <a:pt x="140" y="116"/>
                    </a:lnTo>
                    <a:lnTo>
                      <a:pt x="140" y="135"/>
                    </a:lnTo>
                    <a:lnTo>
                      <a:pt x="140" y="156"/>
                    </a:lnTo>
                    <a:lnTo>
                      <a:pt x="139" y="176"/>
                    </a:lnTo>
                    <a:lnTo>
                      <a:pt x="136" y="193"/>
                    </a:lnTo>
                    <a:lnTo>
                      <a:pt x="132" y="209"/>
                    </a:lnTo>
                    <a:lnTo>
                      <a:pt x="128" y="223"/>
                    </a:lnTo>
                    <a:lnTo>
                      <a:pt x="123" y="235"/>
                    </a:lnTo>
                    <a:lnTo>
                      <a:pt x="116" y="244"/>
                    </a:lnTo>
                    <a:lnTo>
                      <a:pt x="110" y="253"/>
                    </a:lnTo>
                    <a:lnTo>
                      <a:pt x="102" y="260"/>
                    </a:lnTo>
                    <a:lnTo>
                      <a:pt x="92" y="264"/>
                    </a:lnTo>
                    <a:lnTo>
                      <a:pt x="82" y="268"/>
                    </a:lnTo>
                    <a:lnTo>
                      <a:pt x="71" y="268"/>
                    </a:lnTo>
                    <a:lnTo>
                      <a:pt x="63" y="268"/>
                    </a:lnTo>
                    <a:lnTo>
                      <a:pt x="56" y="267"/>
                    </a:lnTo>
                    <a:lnTo>
                      <a:pt x="48" y="264"/>
                    </a:lnTo>
                    <a:lnTo>
                      <a:pt x="43" y="261"/>
                    </a:lnTo>
                    <a:lnTo>
                      <a:pt x="36" y="257"/>
                    </a:lnTo>
                    <a:lnTo>
                      <a:pt x="31" y="253"/>
                    </a:lnTo>
                    <a:lnTo>
                      <a:pt x="26" y="248"/>
                    </a:lnTo>
                    <a:lnTo>
                      <a:pt x="22" y="241"/>
                    </a:lnTo>
                    <a:lnTo>
                      <a:pt x="16" y="232"/>
                    </a:lnTo>
                    <a:lnTo>
                      <a:pt x="12" y="223"/>
                    </a:lnTo>
                    <a:lnTo>
                      <a:pt x="8" y="211"/>
                    </a:lnTo>
                    <a:lnTo>
                      <a:pt x="6" y="199"/>
                    </a:lnTo>
                    <a:lnTo>
                      <a:pt x="3" y="184"/>
                    </a:lnTo>
                    <a:lnTo>
                      <a:pt x="2" y="169"/>
                    </a:lnTo>
                    <a:lnTo>
                      <a:pt x="0" y="152"/>
                    </a:lnTo>
                    <a:lnTo>
                      <a:pt x="0" y="135"/>
                    </a:lnTo>
                    <a:close/>
                    <a:moveTo>
                      <a:pt x="27" y="135"/>
                    </a:moveTo>
                    <a:lnTo>
                      <a:pt x="28" y="164"/>
                    </a:lnTo>
                    <a:lnTo>
                      <a:pt x="31" y="188"/>
                    </a:lnTo>
                    <a:lnTo>
                      <a:pt x="32" y="199"/>
                    </a:lnTo>
                    <a:lnTo>
                      <a:pt x="35" y="207"/>
                    </a:lnTo>
                    <a:lnTo>
                      <a:pt x="36" y="215"/>
                    </a:lnTo>
                    <a:lnTo>
                      <a:pt x="40" y="220"/>
                    </a:lnTo>
                    <a:lnTo>
                      <a:pt x="47" y="229"/>
                    </a:lnTo>
                    <a:lnTo>
                      <a:pt x="54" y="236"/>
                    </a:lnTo>
                    <a:lnTo>
                      <a:pt x="58" y="239"/>
                    </a:lnTo>
                    <a:lnTo>
                      <a:pt x="62" y="240"/>
                    </a:lnTo>
                    <a:lnTo>
                      <a:pt x="66" y="241"/>
                    </a:lnTo>
                    <a:lnTo>
                      <a:pt x="71" y="241"/>
                    </a:lnTo>
                    <a:lnTo>
                      <a:pt x="75" y="241"/>
                    </a:lnTo>
                    <a:lnTo>
                      <a:pt x="79" y="240"/>
                    </a:lnTo>
                    <a:lnTo>
                      <a:pt x="83" y="239"/>
                    </a:lnTo>
                    <a:lnTo>
                      <a:pt x="87" y="236"/>
                    </a:lnTo>
                    <a:lnTo>
                      <a:pt x="95" y="229"/>
                    </a:lnTo>
                    <a:lnTo>
                      <a:pt x="102" y="220"/>
                    </a:lnTo>
                    <a:lnTo>
                      <a:pt x="104" y="215"/>
                    </a:lnTo>
                    <a:lnTo>
                      <a:pt x="107" y="207"/>
                    </a:lnTo>
                    <a:lnTo>
                      <a:pt x="108" y="199"/>
                    </a:lnTo>
                    <a:lnTo>
                      <a:pt x="111" y="188"/>
                    </a:lnTo>
                    <a:lnTo>
                      <a:pt x="112" y="164"/>
                    </a:lnTo>
                    <a:lnTo>
                      <a:pt x="114" y="135"/>
                    </a:lnTo>
                    <a:lnTo>
                      <a:pt x="112" y="105"/>
                    </a:lnTo>
                    <a:lnTo>
                      <a:pt x="111" y="80"/>
                    </a:lnTo>
                    <a:lnTo>
                      <a:pt x="108" y="71"/>
                    </a:lnTo>
                    <a:lnTo>
                      <a:pt x="107" y="61"/>
                    </a:lnTo>
                    <a:lnTo>
                      <a:pt x="104" y="55"/>
                    </a:lnTo>
                    <a:lnTo>
                      <a:pt x="102" y="48"/>
                    </a:lnTo>
                    <a:lnTo>
                      <a:pt x="95" y="39"/>
                    </a:lnTo>
                    <a:lnTo>
                      <a:pt x="87" y="32"/>
                    </a:lnTo>
                    <a:lnTo>
                      <a:pt x="83" y="29"/>
                    </a:lnTo>
                    <a:lnTo>
                      <a:pt x="79" y="28"/>
                    </a:lnTo>
                    <a:lnTo>
                      <a:pt x="75" y="27"/>
                    </a:lnTo>
                    <a:lnTo>
                      <a:pt x="70" y="27"/>
                    </a:lnTo>
                    <a:lnTo>
                      <a:pt x="62" y="28"/>
                    </a:lnTo>
                    <a:lnTo>
                      <a:pt x="54" y="32"/>
                    </a:lnTo>
                    <a:lnTo>
                      <a:pt x="47" y="37"/>
                    </a:lnTo>
                    <a:lnTo>
                      <a:pt x="42" y="45"/>
                    </a:lnTo>
                    <a:lnTo>
                      <a:pt x="38" y="52"/>
                    </a:lnTo>
                    <a:lnTo>
                      <a:pt x="35" y="60"/>
                    </a:lnTo>
                    <a:lnTo>
                      <a:pt x="32" y="69"/>
                    </a:lnTo>
                    <a:lnTo>
                      <a:pt x="31" y="80"/>
                    </a:lnTo>
                    <a:lnTo>
                      <a:pt x="28" y="104"/>
                    </a:lnTo>
                    <a:lnTo>
                      <a:pt x="27" y="135"/>
                    </a:lnTo>
                    <a:close/>
                  </a:path>
                </a:pathLst>
              </a:cu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40" name="Freeform 512"/>
              <p:cNvSpPr>
                <a:spLocks/>
              </p:cNvSpPr>
              <p:nvPr/>
            </p:nvSpPr>
            <p:spPr bwMode="auto">
              <a:xfrm>
                <a:off x="4210" y="3224"/>
                <a:ext cx="36" cy="66"/>
              </a:xfrm>
              <a:custGeom>
                <a:avLst/>
                <a:gdLst>
                  <a:gd name="T0" fmla="*/ 143 w 143"/>
                  <a:gd name="T1" fmla="*/ 264 h 264"/>
                  <a:gd name="T2" fmla="*/ 2 w 143"/>
                  <a:gd name="T3" fmla="*/ 252 h 264"/>
                  <a:gd name="T4" fmla="*/ 7 w 143"/>
                  <a:gd name="T5" fmla="*/ 232 h 264"/>
                  <a:gd name="T6" fmla="*/ 16 w 143"/>
                  <a:gd name="T7" fmla="*/ 214 h 264"/>
                  <a:gd name="T8" fmla="*/ 36 w 143"/>
                  <a:gd name="T9" fmla="*/ 188 h 264"/>
                  <a:gd name="T10" fmla="*/ 72 w 143"/>
                  <a:gd name="T11" fmla="*/ 150 h 264"/>
                  <a:gd name="T12" fmla="*/ 95 w 143"/>
                  <a:gd name="T13" fmla="*/ 122 h 264"/>
                  <a:gd name="T14" fmla="*/ 108 w 143"/>
                  <a:gd name="T15" fmla="*/ 101 h 264"/>
                  <a:gd name="T16" fmla="*/ 115 w 143"/>
                  <a:gd name="T17" fmla="*/ 81 h 264"/>
                  <a:gd name="T18" fmla="*/ 115 w 143"/>
                  <a:gd name="T19" fmla="*/ 62 h 264"/>
                  <a:gd name="T20" fmla="*/ 110 w 143"/>
                  <a:gd name="T21" fmla="*/ 46 h 264"/>
                  <a:gd name="T22" fmla="*/ 98 w 143"/>
                  <a:gd name="T23" fmla="*/ 34 h 264"/>
                  <a:gd name="T24" fmla="*/ 83 w 143"/>
                  <a:gd name="T25" fmla="*/ 28 h 264"/>
                  <a:gd name="T26" fmla="*/ 66 w 143"/>
                  <a:gd name="T27" fmla="*/ 28 h 264"/>
                  <a:gd name="T28" fmla="*/ 51 w 143"/>
                  <a:gd name="T29" fmla="*/ 34 h 264"/>
                  <a:gd name="T30" fmla="*/ 39 w 143"/>
                  <a:gd name="T31" fmla="*/ 48 h 264"/>
                  <a:gd name="T32" fmla="*/ 34 w 143"/>
                  <a:gd name="T33" fmla="*/ 68 h 264"/>
                  <a:gd name="T34" fmla="*/ 6 w 143"/>
                  <a:gd name="T35" fmla="*/ 76 h 264"/>
                  <a:gd name="T36" fmla="*/ 12 w 143"/>
                  <a:gd name="T37" fmla="*/ 44 h 264"/>
                  <a:gd name="T38" fmla="*/ 19 w 143"/>
                  <a:gd name="T39" fmla="*/ 30 h 264"/>
                  <a:gd name="T40" fmla="*/ 27 w 143"/>
                  <a:gd name="T41" fmla="*/ 20 h 264"/>
                  <a:gd name="T42" fmla="*/ 36 w 143"/>
                  <a:gd name="T43" fmla="*/ 10 h 264"/>
                  <a:gd name="T44" fmla="*/ 48 w 143"/>
                  <a:gd name="T45" fmla="*/ 5 h 264"/>
                  <a:gd name="T46" fmla="*/ 75 w 143"/>
                  <a:gd name="T47" fmla="*/ 0 h 264"/>
                  <a:gd name="T48" fmla="*/ 90 w 143"/>
                  <a:gd name="T49" fmla="*/ 1 h 264"/>
                  <a:gd name="T50" fmla="*/ 103 w 143"/>
                  <a:gd name="T51" fmla="*/ 5 h 264"/>
                  <a:gd name="T52" fmla="*/ 115 w 143"/>
                  <a:gd name="T53" fmla="*/ 12 h 264"/>
                  <a:gd name="T54" fmla="*/ 124 w 143"/>
                  <a:gd name="T55" fmla="*/ 21 h 264"/>
                  <a:gd name="T56" fmla="*/ 138 w 143"/>
                  <a:gd name="T57" fmla="*/ 45 h 264"/>
                  <a:gd name="T58" fmla="*/ 143 w 143"/>
                  <a:gd name="T59" fmla="*/ 73 h 264"/>
                  <a:gd name="T60" fmla="*/ 142 w 143"/>
                  <a:gd name="T61" fmla="*/ 89 h 264"/>
                  <a:gd name="T62" fmla="*/ 138 w 143"/>
                  <a:gd name="T63" fmla="*/ 104 h 264"/>
                  <a:gd name="T64" fmla="*/ 131 w 143"/>
                  <a:gd name="T65" fmla="*/ 120 h 264"/>
                  <a:gd name="T66" fmla="*/ 120 w 143"/>
                  <a:gd name="T67" fmla="*/ 136 h 264"/>
                  <a:gd name="T68" fmla="*/ 103 w 143"/>
                  <a:gd name="T69" fmla="*/ 156 h 264"/>
                  <a:gd name="T70" fmla="*/ 79 w 143"/>
                  <a:gd name="T71" fmla="*/ 182 h 264"/>
                  <a:gd name="T72" fmla="*/ 48 w 143"/>
                  <a:gd name="T73" fmla="*/ 216 h 264"/>
                  <a:gd name="T74" fmla="*/ 38 w 143"/>
                  <a:gd name="T75" fmla="*/ 233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43" h="264">
                    <a:moveTo>
                      <a:pt x="143" y="233"/>
                    </a:moveTo>
                    <a:lnTo>
                      <a:pt x="143" y="264"/>
                    </a:lnTo>
                    <a:lnTo>
                      <a:pt x="0" y="264"/>
                    </a:lnTo>
                    <a:lnTo>
                      <a:pt x="2" y="252"/>
                    </a:lnTo>
                    <a:lnTo>
                      <a:pt x="4" y="241"/>
                    </a:lnTo>
                    <a:lnTo>
                      <a:pt x="7" y="232"/>
                    </a:lnTo>
                    <a:lnTo>
                      <a:pt x="11" y="224"/>
                    </a:lnTo>
                    <a:lnTo>
                      <a:pt x="16" y="214"/>
                    </a:lnTo>
                    <a:lnTo>
                      <a:pt x="22" y="206"/>
                    </a:lnTo>
                    <a:lnTo>
                      <a:pt x="36" y="188"/>
                    </a:lnTo>
                    <a:lnTo>
                      <a:pt x="56" y="166"/>
                    </a:lnTo>
                    <a:lnTo>
                      <a:pt x="72" y="150"/>
                    </a:lnTo>
                    <a:lnTo>
                      <a:pt x="86" y="136"/>
                    </a:lnTo>
                    <a:lnTo>
                      <a:pt x="95" y="122"/>
                    </a:lnTo>
                    <a:lnTo>
                      <a:pt x="103" y="110"/>
                    </a:lnTo>
                    <a:lnTo>
                      <a:pt x="108" y="101"/>
                    </a:lnTo>
                    <a:lnTo>
                      <a:pt x="112" y="90"/>
                    </a:lnTo>
                    <a:lnTo>
                      <a:pt x="115" y="81"/>
                    </a:lnTo>
                    <a:lnTo>
                      <a:pt x="115" y="72"/>
                    </a:lnTo>
                    <a:lnTo>
                      <a:pt x="115" y="62"/>
                    </a:lnTo>
                    <a:lnTo>
                      <a:pt x="112" y="54"/>
                    </a:lnTo>
                    <a:lnTo>
                      <a:pt x="110" y="46"/>
                    </a:lnTo>
                    <a:lnTo>
                      <a:pt x="104" y="40"/>
                    </a:lnTo>
                    <a:lnTo>
                      <a:pt x="98" y="34"/>
                    </a:lnTo>
                    <a:lnTo>
                      <a:pt x="91" y="30"/>
                    </a:lnTo>
                    <a:lnTo>
                      <a:pt x="83" y="28"/>
                    </a:lnTo>
                    <a:lnTo>
                      <a:pt x="75" y="26"/>
                    </a:lnTo>
                    <a:lnTo>
                      <a:pt x="66" y="28"/>
                    </a:lnTo>
                    <a:lnTo>
                      <a:pt x="58" y="30"/>
                    </a:lnTo>
                    <a:lnTo>
                      <a:pt x="51" y="34"/>
                    </a:lnTo>
                    <a:lnTo>
                      <a:pt x="44" y="41"/>
                    </a:lnTo>
                    <a:lnTo>
                      <a:pt x="39" y="48"/>
                    </a:lnTo>
                    <a:lnTo>
                      <a:pt x="36" y="57"/>
                    </a:lnTo>
                    <a:lnTo>
                      <a:pt x="34" y="68"/>
                    </a:lnTo>
                    <a:lnTo>
                      <a:pt x="32" y="80"/>
                    </a:lnTo>
                    <a:lnTo>
                      <a:pt x="6" y="76"/>
                    </a:lnTo>
                    <a:lnTo>
                      <a:pt x="8" y="58"/>
                    </a:lnTo>
                    <a:lnTo>
                      <a:pt x="12" y="44"/>
                    </a:lnTo>
                    <a:lnTo>
                      <a:pt x="15" y="37"/>
                    </a:lnTo>
                    <a:lnTo>
                      <a:pt x="19" y="30"/>
                    </a:lnTo>
                    <a:lnTo>
                      <a:pt x="23" y="25"/>
                    </a:lnTo>
                    <a:lnTo>
                      <a:pt x="27" y="20"/>
                    </a:lnTo>
                    <a:lnTo>
                      <a:pt x="31" y="14"/>
                    </a:lnTo>
                    <a:lnTo>
                      <a:pt x="36" y="10"/>
                    </a:lnTo>
                    <a:lnTo>
                      <a:pt x="42" y="8"/>
                    </a:lnTo>
                    <a:lnTo>
                      <a:pt x="48" y="5"/>
                    </a:lnTo>
                    <a:lnTo>
                      <a:pt x="62" y="1"/>
                    </a:lnTo>
                    <a:lnTo>
                      <a:pt x="75" y="0"/>
                    </a:lnTo>
                    <a:lnTo>
                      <a:pt x="83" y="0"/>
                    </a:lnTo>
                    <a:lnTo>
                      <a:pt x="90" y="1"/>
                    </a:lnTo>
                    <a:lnTo>
                      <a:pt x="98" y="2"/>
                    </a:lnTo>
                    <a:lnTo>
                      <a:pt x="103" y="5"/>
                    </a:lnTo>
                    <a:lnTo>
                      <a:pt x="110" y="8"/>
                    </a:lnTo>
                    <a:lnTo>
                      <a:pt x="115" y="12"/>
                    </a:lnTo>
                    <a:lnTo>
                      <a:pt x="120" y="16"/>
                    </a:lnTo>
                    <a:lnTo>
                      <a:pt x="124" y="21"/>
                    </a:lnTo>
                    <a:lnTo>
                      <a:pt x="132" y="32"/>
                    </a:lnTo>
                    <a:lnTo>
                      <a:pt x="138" y="45"/>
                    </a:lnTo>
                    <a:lnTo>
                      <a:pt x="142" y="58"/>
                    </a:lnTo>
                    <a:lnTo>
                      <a:pt x="143" y="73"/>
                    </a:lnTo>
                    <a:lnTo>
                      <a:pt x="143" y="81"/>
                    </a:lnTo>
                    <a:lnTo>
                      <a:pt x="142" y="89"/>
                    </a:lnTo>
                    <a:lnTo>
                      <a:pt x="140" y="96"/>
                    </a:lnTo>
                    <a:lnTo>
                      <a:pt x="138" y="104"/>
                    </a:lnTo>
                    <a:lnTo>
                      <a:pt x="135" y="112"/>
                    </a:lnTo>
                    <a:lnTo>
                      <a:pt x="131" y="120"/>
                    </a:lnTo>
                    <a:lnTo>
                      <a:pt x="126" y="128"/>
                    </a:lnTo>
                    <a:lnTo>
                      <a:pt x="120" y="136"/>
                    </a:lnTo>
                    <a:lnTo>
                      <a:pt x="112" y="145"/>
                    </a:lnTo>
                    <a:lnTo>
                      <a:pt x="103" y="156"/>
                    </a:lnTo>
                    <a:lnTo>
                      <a:pt x="92" y="168"/>
                    </a:lnTo>
                    <a:lnTo>
                      <a:pt x="79" y="182"/>
                    </a:lnTo>
                    <a:lnTo>
                      <a:pt x="59" y="202"/>
                    </a:lnTo>
                    <a:lnTo>
                      <a:pt x="48" y="216"/>
                    </a:lnTo>
                    <a:lnTo>
                      <a:pt x="43" y="224"/>
                    </a:lnTo>
                    <a:lnTo>
                      <a:pt x="38" y="233"/>
                    </a:lnTo>
                    <a:lnTo>
                      <a:pt x="143" y="233"/>
                    </a:lnTo>
                    <a:close/>
                  </a:path>
                </a:pathLst>
              </a:cu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41" name="Freeform 513"/>
              <p:cNvSpPr>
                <a:spLocks noEditPoints="1"/>
              </p:cNvSpPr>
              <p:nvPr/>
            </p:nvSpPr>
            <p:spPr bwMode="auto">
              <a:xfrm>
                <a:off x="4253" y="3224"/>
                <a:ext cx="35" cy="67"/>
              </a:xfrm>
              <a:custGeom>
                <a:avLst/>
                <a:gdLst>
                  <a:gd name="T0" fmla="*/ 1 w 140"/>
                  <a:gd name="T1" fmla="*/ 112 h 268"/>
                  <a:gd name="T2" fmla="*/ 5 w 140"/>
                  <a:gd name="T3" fmla="*/ 74 h 268"/>
                  <a:gd name="T4" fmla="*/ 12 w 140"/>
                  <a:gd name="T5" fmla="*/ 46 h 268"/>
                  <a:gd name="T6" fmla="*/ 24 w 140"/>
                  <a:gd name="T7" fmla="*/ 24 h 268"/>
                  <a:gd name="T8" fmla="*/ 40 w 140"/>
                  <a:gd name="T9" fmla="*/ 9 h 268"/>
                  <a:gd name="T10" fmla="*/ 59 w 140"/>
                  <a:gd name="T11" fmla="*/ 1 h 268"/>
                  <a:gd name="T12" fmla="*/ 79 w 140"/>
                  <a:gd name="T13" fmla="*/ 1 h 268"/>
                  <a:gd name="T14" fmla="*/ 95 w 140"/>
                  <a:gd name="T15" fmla="*/ 5 h 268"/>
                  <a:gd name="T16" fmla="*/ 106 w 140"/>
                  <a:gd name="T17" fmla="*/ 13 h 268"/>
                  <a:gd name="T18" fmla="*/ 117 w 140"/>
                  <a:gd name="T19" fmla="*/ 25 h 268"/>
                  <a:gd name="T20" fmla="*/ 126 w 140"/>
                  <a:gd name="T21" fmla="*/ 41 h 268"/>
                  <a:gd name="T22" fmla="*/ 133 w 140"/>
                  <a:gd name="T23" fmla="*/ 61 h 268"/>
                  <a:gd name="T24" fmla="*/ 137 w 140"/>
                  <a:gd name="T25" fmla="*/ 85 h 268"/>
                  <a:gd name="T26" fmla="*/ 140 w 140"/>
                  <a:gd name="T27" fmla="*/ 116 h 268"/>
                  <a:gd name="T28" fmla="*/ 140 w 140"/>
                  <a:gd name="T29" fmla="*/ 156 h 268"/>
                  <a:gd name="T30" fmla="*/ 136 w 140"/>
                  <a:gd name="T31" fmla="*/ 193 h 268"/>
                  <a:gd name="T32" fmla="*/ 128 w 140"/>
                  <a:gd name="T33" fmla="*/ 222 h 268"/>
                  <a:gd name="T34" fmla="*/ 117 w 140"/>
                  <a:gd name="T35" fmla="*/ 244 h 268"/>
                  <a:gd name="T36" fmla="*/ 101 w 140"/>
                  <a:gd name="T37" fmla="*/ 260 h 268"/>
                  <a:gd name="T38" fmla="*/ 81 w 140"/>
                  <a:gd name="T39" fmla="*/ 268 h 268"/>
                  <a:gd name="T40" fmla="*/ 63 w 140"/>
                  <a:gd name="T41" fmla="*/ 268 h 268"/>
                  <a:gd name="T42" fmla="*/ 49 w 140"/>
                  <a:gd name="T43" fmla="*/ 264 h 268"/>
                  <a:gd name="T44" fmla="*/ 37 w 140"/>
                  <a:gd name="T45" fmla="*/ 257 h 268"/>
                  <a:gd name="T46" fmla="*/ 27 w 140"/>
                  <a:gd name="T47" fmla="*/ 248 h 268"/>
                  <a:gd name="T48" fmla="*/ 16 w 140"/>
                  <a:gd name="T49" fmla="*/ 232 h 268"/>
                  <a:gd name="T50" fmla="*/ 8 w 140"/>
                  <a:gd name="T51" fmla="*/ 210 h 268"/>
                  <a:gd name="T52" fmla="*/ 3 w 140"/>
                  <a:gd name="T53" fmla="*/ 184 h 268"/>
                  <a:gd name="T54" fmla="*/ 0 w 140"/>
                  <a:gd name="T55" fmla="*/ 152 h 268"/>
                  <a:gd name="T56" fmla="*/ 28 w 140"/>
                  <a:gd name="T57" fmla="*/ 134 h 268"/>
                  <a:gd name="T58" fmla="*/ 31 w 140"/>
                  <a:gd name="T59" fmla="*/ 188 h 268"/>
                  <a:gd name="T60" fmla="*/ 35 w 140"/>
                  <a:gd name="T61" fmla="*/ 206 h 268"/>
                  <a:gd name="T62" fmla="*/ 40 w 140"/>
                  <a:gd name="T63" fmla="*/ 220 h 268"/>
                  <a:gd name="T64" fmla="*/ 53 w 140"/>
                  <a:gd name="T65" fmla="*/ 236 h 268"/>
                  <a:gd name="T66" fmla="*/ 61 w 140"/>
                  <a:gd name="T67" fmla="*/ 240 h 268"/>
                  <a:gd name="T68" fmla="*/ 71 w 140"/>
                  <a:gd name="T69" fmla="*/ 241 h 268"/>
                  <a:gd name="T70" fmla="*/ 79 w 140"/>
                  <a:gd name="T71" fmla="*/ 240 h 268"/>
                  <a:gd name="T72" fmla="*/ 87 w 140"/>
                  <a:gd name="T73" fmla="*/ 236 h 268"/>
                  <a:gd name="T74" fmla="*/ 101 w 140"/>
                  <a:gd name="T75" fmla="*/ 220 h 268"/>
                  <a:gd name="T76" fmla="*/ 106 w 140"/>
                  <a:gd name="T77" fmla="*/ 206 h 268"/>
                  <a:gd name="T78" fmla="*/ 110 w 140"/>
                  <a:gd name="T79" fmla="*/ 188 h 268"/>
                  <a:gd name="T80" fmla="*/ 113 w 140"/>
                  <a:gd name="T81" fmla="*/ 134 h 268"/>
                  <a:gd name="T82" fmla="*/ 110 w 140"/>
                  <a:gd name="T83" fmla="*/ 80 h 268"/>
                  <a:gd name="T84" fmla="*/ 106 w 140"/>
                  <a:gd name="T85" fmla="*/ 61 h 268"/>
                  <a:gd name="T86" fmla="*/ 101 w 140"/>
                  <a:gd name="T87" fmla="*/ 48 h 268"/>
                  <a:gd name="T88" fmla="*/ 87 w 140"/>
                  <a:gd name="T89" fmla="*/ 32 h 268"/>
                  <a:gd name="T90" fmla="*/ 79 w 140"/>
                  <a:gd name="T91" fmla="*/ 28 h 268"/>
                  <a:gd name="T92" fmla="*/ 71 w 140"/>
                  <a:gd name="T93" fmla="*/ 26 h 268"/>
                  <a:gd name="T94" fmla="*/ 53 w 140"/>
                  <a:gd name="T95" fmla="*/ 32 h 268"/>
                  <a:gd name="T96" fmla="*/ 41 w 140"/>
                  <a:gd name="T97" fmla="*/ 45 h 268"/>
                  <a:gd name="T98" fmla="*/ 35 w 140"/>
                  <a:gd name="T99" fmla="*/ 60 h 268"/>
                  <a:gd name="T100" fmla="*/ 31 w 140"/>
                  <a:gd name="T101" fmla="*/ 80 h 268"/>
                  <a:gd name="T102" fmla="*/ 28 w 140"/>
                  <a:gd name="T103" fmla="*/ 134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40" h="268">
                    <a:moveTo>
                      <a:pt x="0" y="134"/>
                    </a:moveTo>
                    <a:lnTo>
                      <a:pt x="1" y="112"/>
                    </a:lnTo>
                    <a:lnTo>
                      <a:pt x="3" y="92"/>
                    </a:lnTo>
                    <a:lnTo>
                      <a:pt x="5" y="74"/>
                    </a:lnTo>
                    <a:lnTo>
                      <a:pt x="8" y="60"/>
                    </a:lnTo>
                    <a:lnTo>
                      <a:pt x="12" y="46"/>
                    </a:lnTo>
                    <a:lnTo>
                      <a:pt x="17" y="34"/>
                    </a:lnTo>
                    <a:lnTo>
                      <a:pt x="24" y="24"/>
                    </a:lnTo>
                    <a:lnTo>
                      <a:pt x="32" y="16"/>
                    </a:lnTo>
                    <a:lnTo>
                      <a:pt x="40" y="9"/>
                    </a:lnTo>
                    <a:lnTo>
                      <a:pt x="49" y="4"/>
                    </a:lnTo>
                    <a:lnTo>
                      <a:pt x="59" y="1"/>
                    </a:lnTo>
                    <a:lnTo>
                      <a:pt x="71" y="0"/>
                    </a:lnTo>
                    <a:lnTo>
                      <a:pt x="79" y="1"/>
                    </a:lnTo>
                    <a:lnTo>
                      <a:pt x="87" y="2"/>
                    </a:lnTo>
                    <a:lnTo>
                      <a:pt x="95" y="5"/>
                    </a:lnTo>
                    <a:lnTo>
                      <a:pt x="101" y="9"/>
                    </a:lnTo>
                    <a:lnTo>
                      <a:pt x="106" y="13"/>
                    </a:lnTo>
                    <a:lnTo>
                      <a:pt x="113" y="18"/>
                    </a:lnTo>
                    <a:lnTo>
                      <a:pt x="117" y="25"/>
                    </a:lnTo>
                    <a:lnTo>
                      <a:pt x="122" y="33"/>
                    </a:lnTo>
                    <a:lnTo>
                      <a:pt x="126" y="41"/>
                    </a:lnTo>
                    <a:lnTo>
                      <a:pt x="130" y="50"/>
                    </a:lnTo>
                    <a:lnTo>
                      <a:pt x="133" y="61"/>
                    </a:lnTo>
                    <a:lnTo>
                      <a:pt x="136" y="72"/>
                    </a:lnTo>
                    <a:lnTo>
                      <a:pt x="137" y="85"/>
                    </a:lnTo>
                    <a:lnTo>
                      <a:pt x="140" y="100"/>
                    </a:lnTo>
                    <a:lnTo>
                      <a:pt x="140" y="116"/>
                    </a:lnTo>
                    <a:lnTo>
                      <a:pt x="140" y="134"/>
                    </a:lnTo>
                    <a:lnTo>
                      <a:pt x="140" y="156"/>
                    </a:lnTo>
                    <a:lnTo>
                      <a:pt x="138" y="176"/>
                    </a:lnTo>
                    <a:lnTo>
                      <a:pt x="136" y="193"/>
                    </a:lnTo>
                    <a:lnTo>
                      <a:pt x="133" y="209"/>
                    </a:lnTo>
                    <a:lnTo>
                      <a:pt x="128" y="222"/>
                    </a:lnTo>
                    <a:lnTo>
                      <a:pt x="122" y="234"/>
                    </a:lnTo>
                    <a:lnTo>
                      <a:pt x="117" y="244"/>
                    </a:lnTo>
                    <a:lnTo>
                      <a:pt x="109" y="253"/>
                    </a:lnTo>
                    <a:lnTo>
                      <a:pt x="101" y="260"/>
                    </a:lnTo>
                    <a:lnTo>
                      <a:pt x="92" y="264"/>
                    </a:lnTo>
                    <a:lnTo>
                      <a:pt x="81" y="268"/>
                    </a:lnTo>
                    <a:lnTo>
                      <a:pt x="71" y="268"/>
                    </a:lnTo>
                    <a:lnTo>
                      <a:pt x="63" y="268"/>
                    </a:lnTo>
                    <a:lnTo>
                      <a:pt x="56" y="266"/>
                    </a:lnTo>
                    <a:lnTo>
                      <a:pt x="49" y="264"/>
                    </a:lnTo>
                    <a:lnTo>
                      <a:pt x="43" y="261"/>
                    </a:lnTo>
                    <a:lnTo>
                      <a:pt x="37" y="257"/>
                    </a:lnTo>
                    <a:lnTo>
                      <a:pt x="31" y="253"/>
                    </a:lnTo>
                    <a:lnTo>
                      <a:pt x="27" y="248"/>
                    </a:lnTo>
                    <a:lnTo>
                      <a:pt x="21" y="241"/>
                    </a:lnTo>
                    <a:lnTo>
                      <a:pt x="16" y="232"/>
                    </a:lnTo>
                    <a:lnTo>
                      <a:pt x="12" y="222"/>
                    </a:lnTo>
                    <a:lnTo>
                      <a:pt x="8" y="210"/>
                    </a:lnTo>
                    <a:lnTo>
                      <a:pt x="5" y="198"/>
                    </a:lnTo>
                    <a:lnTo>
                      <a:pt x="3" y="184"/>
                    </a:lnTo>
                    <a:lnTo>
                      <a:pt x="1" y="169"/>
                    </a:lnTo>
                    <a:lnTo>
                      <a:pt x="0" y="152"/>
                    </a:lnTo>
                    <a:lnTo>
                      <a:pt x="0" y="134"/>
                    </a:lnTo>
                    <a:close/>
                    <a:moveTo>
                      <a:pt x="28" y="134"/>
                    </a:moveTo>
                    <a:lnTo>
                      <a:pt x="28" y="164"/>
                    </a:lnTo>
                    <a:lnTo>
                      <a:pt x="31" y="188"/>
                    </a:lnTo>
                    <a:lnTo>
                      <a:pt x="32" y="198"/>
                    </a:lnTo>
                    <a:lnTo>
                      <a:pt x="35" y="206"/>
                    </a:lnTo>
                    <a:lnTo>
                      <a:pt x="37" y="214"/>
                    </a:lnTo>
                    <a:lnTo>
                      <a:pt x="40" y="220"/>
                    </a:lnTo>
                    <a:lnTo>
                      <a:pt x="47" y="229"/>
                    </a:lnTo>
                    <a:lnTo>
                      <a:pt x="53" y="236"/>
                    </a:lnTo>
                    <a:lnTo>
                      <a:pt x="57" y="238"/>
                    </a:lnTo>
                    <a:lnTo>
                      <a:pt x="61" y="240"/>
                    </a:lnTo>
                    <a:lnTo>
                      <a:pt x="67" y="241"/>
                    </a:lnTo>
                    <a:lnTo>
                      <a:pt x="71" y="241"/>
                    </a:lnTo>
                    <a:lnTo>
                      <a:pt x="75" y="241"/>
                    </a:lnTo>
                    <a:lnTo>
                      <a:pt x="79" y="240"/>
                    </a:lnTo>
                    <a:lnTo>
                      <a:pt x="83" y="238"/>
                    </a:lnTo>
                    <a:lnTo>
                      <a:pt x="87" y="236"/>
                    </a:lnTo>
                    <a:lnTo>
                      <a:pt x="95" y="229"/>
                    </a:lnTo>
                    <a:lnTo>
                      <a:pt x="101" y="220"/>
                    </a:lnTo>
                    <a:lnTo>
                      <a:pt x="104" y="214"/>
                    </a:lnTo>
                    <a:lnTo>
                      <a:pt x="106" y="206"/>
                    </a:lnTo>
                    <a:lnTo>
                      <a:pt x="108" y="198"/>
                    </a:lnTo>
                    <a:lnTo>
                      <a:pt x="110" y="188"/>
                    </a:lnTo>
                    <a:lnTo>
                      <a:pt x="113" y="164"/>
                    </a:lnTo>
                    <a:lnTo>
                      <a:pt x="113" y="134"/>
                    </a:lnTo>
                    <a:lnTo>
                      <a:pt x="113" y="105"/>
                    </a:lnTo>
                    <a:lnTo>
                      <a:pt x="110" y="80"/>
                    </a:lnTo>
                    <a:lnTo>
                      <a:pt x="108" y="70"/>
                    </a:lnTo>
                    <a:lnTo>
                      <a:pt x="106" y="61"/>
                    </a:lnTo>
                    <a:lnTo>
                      <a:pt x="104" y="54"/>
                    </a:lnTo>
                    <a:lnTo>
                      <a:pt x="101" y="48"/>
                    </a:lnTo>
                    <a:lnTo>
                      <a:pt x="95" y="38"/>
                    </a:lnTo>
                    <a:lnTo>
                      <a:pt x="87" y="32"/>
                    </a:lnTo>
                    <a:lnTo>
                      <a:pt x="83" y="29"/>
                    </a:lnTo>
                    <a:lnTo>
                      <a:pt x="79" y="28"/>
                    </a:lnTo>
                    <a:lnTo>
                      <a:pt x="75" y="26"/>
                    </a:lnTo>
                    <a:lnTo>
                      <a:pt x="71" y="26"/>
                    </a:lnTo>
                    <a:lnTo>
                      <a:pt x="61" y="28"/>
                    </a:lnTo>
                    <a:lnTo>
                      <a:pt x="53" y="32"/>
                    </a:lnTo>
                    <a:lnTo>
                      <a:pt x="47" y="37"/>
                    </a:lnTo>
                    <a:lnTo>
                      <a:pt x="41" y="45"/>
                    </a:lnTo>
                    <a:lnTo>
                      <a:pt x="37" y="52"/>
                    </a:lnTo>
                    <a:lnTo>
                      <a:pt x="35" y="60"/>
                    </a:lnTo>
                    <a:lnTo>
                      <a:pt x="33" y="69"/>
                    </a:lnTo>
                    <a:lnTo>
                      <a:pt x="31" y="80"/>
                    </a:lnTo>
                    <a:lnTo>
                      <a:pt x="28" y="104"/>
                    </a:lnTo>
                    <a:lnTo>
                      <a:pt x="28" y="134"/>
                    </a:lnTo>
                    <a:close/>
                  </a:path>
                </a:pathLst>
              </a:cu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42" name="Freeform 514"/>
              <p:cNvSpPr>
                <a:spLocks noEditPoints="1"/>
              </p:cNvSpPr>
              <p:nvPr/>
            </p:nvSpPr>
            <p:spPr bwMode="auto">
              <a:xfrm>
                <a:off x="4209" y="2992"/>
                <a:ext cx="37" cy="65"/>
              </a:xfrm>
              <a:custGeom>
                <a:avLst/>
                <a:gdLst>
                  <a:gd name="T0" fmla="*/ 93 w 149"/>
                  <a:gd name="T1" fmla="*/ 263 h 263"/>
                  <a:gd name="T2" fmla="*/ 93 w 149"/>
                  <a:gd name="T3" fmla="*/ 200 h 263"/>
                  <a:gd name="T4" fmla="*/ 0 w 149"/>
                  <a:gd name="T5" fmla="*/ 200 h 263"/>
                  <a:gd name="T6" fmla="*/ 0 w 149"/>
                  <a:gd name="T7" fmla="*/ 169 h 263"/>
                  <a:gd name="T8" fmla="*/ 99 w 149"/>
                  <a:gd name="T9" fmla="*/ 0 h 263"/>
                  <a:gd name="T10" fmla="*/ 120 w 149"/>
                  <a:gd name="T11" fmla="*/ 0 h 263"/>
                  <a:gd name="T12" fmla="*/ 120 w 149"/>
                  <a:gd name="T13" fmla="*/ 169 h 263"/>
                  <a:gd name="T14" fmla="*/ 149 w 149"/>
                  <a:gd name="T15" fmla="*/ 169 h 263"/>
                  <a:gd name="T16" fmla="*/ 149 w 149"/>
                  <a:gd name="T17" fmla="*/ 200 h 263"/>
                  <a:gd name="T18" fmla="*/ 120 w 149"/>
                  <a:gd name="T19" fmla="*/ 200 h 263"/>
                  <a:gd name="T20" fmla="*/ 120 w 149"/>
                  <a:gd name="T21" fmla="*/ 263 h 263"/>
                  <a:gd name="T22" fmla="*/ 93 w 149"/>
                  <a:gd name="T23" fmla="*/ 263 h 263"/>
                  <a:gd name="T24" fmla="*/ 93 w 149"/>
                  <a:gd name="T25" fmla="*/ 169 h 263"/>
                  <a:gd name="T26" fmla="*/ 93 w 149"/>
                  <a:gd name="T27" fmla="*/ 52 h 263"/>
                  <a:gd name="T28" fmla="*/ 27 w 149"/>
                  <a:gd name="T29" fmla="*/ 169 h 263"/>
                  <a:gd name="T30" fmla="*/ 93 w 149"/>
                  <a:gd name="T31" fmla="*/ 169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9" h="263">
                    <a:moveTo>
                      <a:pt x="93" y="263"/>
                    </a:moveTo>
                    <a:lnTo>
                      <a:pt x="93" y="200"/>
                    </a:lnTo>
                    <a:lnTo>
                      <a:pt x="0" y="200"/>
                    </a:lnTo>
                    <a:lnTo>
                      <a:pt x="0" y="169"/>
                    </a:lnTo>
                    <a:lnTo>
                      <a:pt x="99" y="0"/>
                    </a:lnTo>
                    <a:lnTo>
                      <a:pt x="120" y="0"/>
                    </a:lnTo>
                    <a:lnTo>
                      <a:pt x="120" y="169"/>
                    </a:lnTo>
                    <a:lnTo>
                      <a:pt x="149" y="169"/>
                    </a:lnTo>
                    <a:lnTo>
                      <a:pt x="149" y="200"/>
                    </a:lnTo>
                    <a:lnTo>
                      <a:pt x="120" y="200"/>
                    </a:lnTo>
                    <a:lnTo>
                      <a:pt x="120" y="263"/>
                    </a:lnTo>
                    <a:lnTo>
                      <a:pt x="93" y="263"/>
                    </a:lnTo>
                    <a:close/>
                    <a:moveTo>
                      <a:pt x="93" y="169"/>
                    </a:moveTo>
                    <a:lnTo>
                      <a:pt x="93" y="52"/>
                    </a:lnTo>
                    <a:lnTo>
                      <a:pt x="27" y="169"/>
                    </a:lnTo>
                    <a:lnTo>
                      <a:pt x="93" y="169"/>
                    </a:lnTo>
                    <a:close/>
                  </a:path>
                </a:pathLst>
              </a:cu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43" name="Freeform 515"/>
              <p:cNvSpPr>
                <a:spLocks noEditPoints="1"/>
              </p:cNvSpPr>
              <p:nvPr/>
            </p:nvSpPr>
            <p:spPr bwMode="auto">
              <a:xfrm>
                <a:off x="4253" y="2991"/>
                <a:ext cx="35" cy="67"/>
              </a:xfrm>
              <a:custGeom>
                <a:avLst/>
                <a:gdLst>
                  <a:gd name="T0" fmla="*/ 1 w 140"/>
                  <a:gd name="T1" fmla="*/ 112 h 268"/>
                  <a:gd name="T2" fmla="*/ 5 w 140"/>
                  <a:gd name="T3" fmla="*/ 74 h 268"/>
                  <a:gd name="T4" fmla="*/ 12 w 140"/>
                  <a:gd name="T5" fmla="*/ 45 h 268"/>
                  <a:gd name="T6" fmla="*/ 24 w 140"/>
                  <a:gd name="T7" fmla="*/ 24 h 268"/>
                  <a:gd name="T8" fmla="*/ 40 w 140"/>
                  <a:gd name="T9" fmla="*/ 9 h 268"/>
                  <a:gd name="T10" fmla="*/ 59 w 140"/>
                  <a:gd name="T11" fmla="*/ 1 h 268"/>
                  <a:gd name="T12" fmla="*/ 79 w 140"/>
                  <a:gd name="T13" fmla="*/ 0 h 268"/>
                  <a:gd name="T14" fmla="*/ 95 w 140"/>
                  <a:gd name="T15" fmla="*/ 5 h 268"/>
                  <a:gd name="T16" fmla="*/ 106 w 140"/>
                  <a:gd name="T17" fmla="*/ 13 h 268"/>
                  <a:gd name="T18" fmla="*/ 117 w 140"/>
                  <a:gd name="T19" fmla="*/ 25 h 268"/>
                  <a:gd name="T20" fmla="*/ 126 w 140"/>
                  <a:gd name="T21" fmla="*/ 41 h 268"/>
                  <a:gd name="T22" fmla="*/ 133 w 140"/>
                  <a:gd name="T23" fmla="*/ 61 h 268"/>
                  <a:gd name="T24" fmla="*/ 137 w 140"/>
                  <a:gd name="T25" fmla="*/ 84 h 268"/>
                  <a:gd name="T26" fmla="*/ 140 w 140"/>
                  <a:gd name="T27" fmla="*/ 116 h 268"/>
                  <a:gd name="T28" fmla="*/ 140 w 140"/>
                  <a:gd name="T29" fmla="*/ 156 h 268"/>
                  <a:gd name="T30" fmla="*/ 136 w 140"/>
                  <a:gd name="T31" fmla="*/ 193 h 268"/>
                  <a:gd name="T32" fmla="*/ 128 w 140"/>
                  <a:gd name="T33" fmla="*/ 222 h 268"/>
                  <a:gd name="T34" fmla="*/ 117 w 140"/>
                  <a:gd name="T35" fmla="*/ 244 h 268"/>
                  <a:gd name="T36" fmla="*/ 101 w 140"/>
                  <a:gd name="T37" fmla="*/ 260 h 268"/>
                  <a:gd name="T38" fmla="*/ 81 w 140"/>
                  <a:gd name="T39" fmla="*/ 266 h 268"/>
                  <a:gd name="T40" fmla="*/ 63 w 140"/>
                  <a:gd name="T41" fmla="*/ 268 h 268"/>
                  <a:gd name="T42" fmla="*/ 49 w 140"/>
                  <a:gd name="T43" fmla="*/ 264 h 268"/>
                  <a:gd name="T44" fmla="*/ 37 w 140"/>
                  <a:gd name="T45" fmla="*/ 257 h 268"/>
                  <a:gd name="T46" fmla="*/ 27 w 140"/>
                  <a:gd name="T47" fmla="*/ 246 h 268"/>
                  <a:gd name="T48" fmla="*/ 16 w 140"/>
                  <a:gd name="T49" fmla="*/ 232 h 268"/>
                  <a:gd name="T50" fmla="*/ 8 w 140"/>
                  <a:gd name="T51" fmla="*/ 210 h 268"/>
                  <a:gd name="T52" fmla="*/ 3 w 140"/>
                  <a:gd name="T53" fmla="*/ 184 h 268"/>
                  <a:gd name="T54" fmla="*/ 0 w 140"/>
                  <a:gd name="T55" fmla="*/ 152 h 268"/>
                  <a:gd name="T56" fmla="*/ 28 w 140"/>
                  <a:gd name="T57" fmla="*/ 134 h 268"/>
                  <a:gd name="T58" fmla="*/ 31 w 140"/>
                  <a:gd name="T59" fmla="*/ 188 h 268"/>
                  <a:gd name="T60" fmla="*/ 35 w 140"/>
                  <a:gd name="T61" fmla="*/ 206 h 268"/>
                  <a:gd name="T62" fmla="*/ 40 w 140"/>
                  <a:gd name="T63" fmla="*/ 220 h 268"/>
                  <a:gd name="T64" fmla="*/ 53 w 140"/>
                  <a:gd name="T65" fmla="*/ 236 h 268"/>
                  <a:gd name="T66" fmla="*/ 61 w 140"/>
                  <a:gd name="T67" fmla="*/ 240 h 268"/>
                  <a:gd name="T68" fmla="*/ 71 w 140"/>
                  <a:gd name="T69" fmla="*/ 241 h 268"/>
                  <a:gd name="T70" fmla="*/ 79 w 140"/>
                  <a:gd name="T71" fmla="*/ 240 h 268"/>
                  <a:gd name="T72" fmla="*/ 87 w 140"/>
                  <a:gd name="T73" fmla="*/ 236 h 268"/>
                  <a:gd name="T74" fmla="*/ 101 w 140"/>
                  <a:gd name="T75" fmla="*/ 220 h 268"/>
                  <a:gd name="T76" fmla="*/ 106 w 140"/>
                  <a:gd name="T77" fmla="*/ 206 h 268"/>
                  <a:gd name="T78" fmla="*/ 110 w 140"/>
                  <a:gd name="T79" fmla="*/ 188 h 268"/>
                  <a:gd name="T80" fmla="*/ 113 w 140"/>
                  <a:gd name="T81" fmla="*/ 134 h 268"/>
                  <a:gd name="T82" fmla="*/ 110 w 140"/>
                  <a:gd name="T83" fmla="*/ 80 h 268"/>
                  <a:gd name="T84" fmla="*/ 106 w 140"/>
                  <a:gd name="T85" fmla="*/ 61 h 268"/>
                  <a:gd name="T86" fmla="*/ 101 w 140"/>
                  <a:gd name="T87" fmla="*/ 48 h 268"/>
                  <a:gd name="T88" fmla="*/ 87 w 140"/>
                  <a:gd name="T89" fmla="*/ 32 h 268"/>
                  <a:gd name="T90" fmla="*/ 79 w 140"/>
                  <a:gd name="T91" fmla="*/ 28 h 268"/>
                  <a:gd name="T92" fmla="*/ 71 w 140"/>
                  <a:gd name="T93" fmla="*/ 26 h 268"/>
                  <a:gd name="T94" fmla="*/ 53 w 140"/>
                  <a:gd name="T95" fmla="*/ 32 h 268"/>
                  <a:gd name="T96" fmla="*/ 41 w 140"/>
                  <a:gd name="T97" fmla="*/ 45 h 268"/>
                  <a:gd name="T98" fmla="*/ 35 w 140"/>
                  <a:gd name="T99" fmla="*/ 60 h 268"/>
                  <a:gd name="T100" fmla="*/ 31 w 140"/>
                  <a:gd name="T101" fmla="*/ 80 h 268"/>
                  <a:gd name="T102" fmla="*/ 28 w 140"/>
                  <a:gd name="T103" fmla="*/ 134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40" h="268">
                    <a:moveTo>
                      <a:pt x="0" y="134"/>
                    </a:moveTo>
                    <a:lnTo>
                      <a:pt x="1" y="112"/>
                    </a:lnTo>
                    <a:lnTo>
                      <a:pt x="3" y="92"/>
                    </a:lnTo>
                    <a:lnTo>
                      <a:pt x="5" y="74"/>
                    </a:lnTo>
                    <a:lnTo>
                      <a:pt x="8" y="58"/>
                    </a:lnTo>
                    <a:lnTo>
                      <a:pt x="12" y="45"/>
                    </a:lnTo>
                    <a:lnTo>
                      <a:pt x="17" y="34"/>
                    </a:lnTo>
                    <a:lnTo>
                      <a:pt x="24" y="24"/>
                    </a:lnTo>
                    <a:lnTo>
                      <a:pt x="32" y="16"/>
                    </a:lnTo>
                    <a:lnTo>
                      <a:pt x="40" y="9"/>
                    </a:lnTo>
                    <a:lnTo>
                      <a:pt x="49" y="4"/>
                    </a:lnTo>
                    <a:lnTo>
                      <a:pt x="59" y="1"/>
                    </a:lnTo>
                    <a:lnTo>
                      <a:pt x="71" y="0"/>
                    </a:lnTo>
                    <a:lnTo>
                      <a:pt x="79" y="0"/>
                    </a:lnTo>
                    <a:lnTo>
                      <a:pt x="87" y="2"/>
                    </a:lnTo>
                    <a:lnTo>
                      <a:pt x="95" y="5"/>
                    </a:lnTo>
                    <a:lnTo>
                      <a:pt x="101" y="8"/>
                    </a:lnTo>
                    <a:lnTo>
                      <a:pt x="106" y="13"/>
                    </a:lnTo>
                    <a:lnTo>
                      <a:pt x="113" y="18"/>
                    </a:lnTo>
                    <a:lnTo>
                      <a:pt x="117" y="25"/>
                    </a:lnTo>
                    <a:lnTo>
                      <a:pt x="122" y="33"/>
                    </a:lnTo>
                    <a:lnTo>
                      <a:pt x="126" y="41"/>
                    </a:lnTo>
                    <a:lnTo>
                      <a:pt x="130" y="50"/>
                    </a:lnTo>
                    <a:lnTo>
                      <a:pt x="133" y="61"/>
                    </a:lnTo>
                    <a:lnTo>
                      <a:pt x="136" y="72"/>
                    </a:lnTo>
                    <a:lnTo>
                      <a:pt x="137" y="84"/>
                    </a:lnTo>
                    <a:lnTo>
                      <a:pt x="140" y="98"/>
                    </a:lnTo>
                    <a:lnTo>
                      <a:pt x="140" y="116"/>
                    </a:lnTo>
                    <a:lnTo>
                      <a:pt x="140" y="134"/>
                    </a:lnTo>
                    <a:lnTo>
                      <a:pt x="140" y="156"/>
                    </a:lnTo>
                    <a:lnTo>
                      <a:pt x="138" y="176"/>
                    </a:lnTo>
                    <a:lnTo>
                      <a:pt x="136" y="193"/>
                    </a:lnTo>
                    <a:lnTo>
                      <a:pt x="133" y="209"/>
                    </a:lnTo>
                    <a:lnTo>
                      <a:pt x="128" y="222"/>
                    </a:lnTo>
                    <a:lnTo>
                      <a:pt x="122" y="233"/>
                    </a:lnTo>
                    <a:lnTo>
                      <a:pt x="117" y="244"/>
                    </a:lnTo>
                    <a:lnTo>
                      <a:pt x="109" y="252"/>
                    </a:lnTo>
                    <a:lnTo>
                      <a:pt x="101" y="260"/>
                    </a:lnTo>
                    <a:lnTo>
                      <a:pt x="92" y="264"/>
                    </a:lnTo>
                    <a:lnTo>
                      <a:pt x="81" y="266"/>
                    </a:lnTo>
                    <a:lnTo>
                      <a:pt x="71" y="268"/>
                    </a:lnTo>
                    <a:lnTo>
                      <a:pt x="63" y="268"/>
                    </a:lnTo>
                    <a:lnTo>
                      <a:pt x="56" y="266"/>
                    </a:lnTo>
                    <a:lnTo>
                      <a:pt x="49" y="264"/>
                    </a:lnTo>
                    <a:lnTo>
                      <a:pt x="43" y="261"/>
                    </a:lnTo>
                    <a:lnTo>
                      <a:pt x="37" y="257"/>
                    </a:lnTo>
                    <a:lnTo>
                      <a:pt x="31" y="253"/>
                    </a:lnTo>
                    <a:lnTo>
                      <a:pt x="27" y="246"/>
                    </a:lnTo>
                    <a:lnTo>
                      <a:pt x="21" y="241"/>
                    </a:lnTo>
                    <a:lnTo>
                      <a:pt x="16" y="232"/>
                    </a:lnTo>
                    <a:lnTo>
                      <a:pt x="12" y="221"/>
                    </a:lnTo>
                    <a:lnTo>
                      <a:pt x="8" y="210"/>
                    </a:lnTo>
                    <a:lnTo>
                      <a:pt x="5" y="197"/>
                    </a:lnTo>
                    <a:lnTo>
                      <a:pt x="3" y="184"/>
                    </a:lnTo>
                    <a:lnTo>
                      <a:pt x="1" y="168"/>
                    </a:lnTo>
                    <a:lnTo>
                      <a:pt x="0" y="152"/>
                    </a:lnTo>
                    <a:lnTo>
                      <a:pt x="0" y="134"/>
                    </a:lnTo>
                    <a:close/>
                    <a:moveTo>
                      <a:pt x="28" y="134"/>
                    </a:moveTo>
                    <a:lnTo>
                      <a:pt x="28" y="164"/>
                    </a:lnTo>
                    <a:lnTo>
                      <a:pt x="31" y="188"/>
                    </a:lnTo>
                    <a:lnTo>
                      <a:pt x="32" y="198"/>
                    </a:lnTo>
                    <a:lnTo>
                      <a:pt x="35" y="206"/>
                    </a:lnTo>
                    <a:lnTo>
                      <a:pt x="37" y="214"/>
                    </a:lnTo>
                    <a:lnTo>
                      <a:pt x="40" y="220"/>
                    </a:lnTo>
                    <a:lnTo>
                      <a:pt x="47" y="229"/>
                    </a:lnTo>
                    <a:lnTo>
                      <a:pt x="53" y="236"/>
                    </a:lnTo>
                    <a:lnTo>
                      <a:pt x="57" y="238"/>
                    </a:lnTo>
                    <a:lnTo>
                      <a:pt x="61" y="240"/>
                    </a:lnTo>
                    <a:lnTo>
                      <a:pt x="67" y="241"/>
                    </a:lnTo>
                    <a:lnTo>
                      <a:pt x="71" y="241"/>
                    </a:lnTo>
                    <a:lnTo>
                      <a:pt x="75" y="241"/>
                    </a:lnTo>
                    <a:lnTo>
                      <a:pt x="79" y="240"/>
                    </a:lnTo>
                    <a:lnTo>
                      <a:pt x="83" y="238"/>
                    </a:lnTo>
                    <a:lnTo>
                      <a:pt x="87" y="236"/>
                    </a:lnTo>
                    <a:lnTo>
                      <a:pt x="95" y="229"/>
                    </a:lnTo>
                    <a:lnTo>
                      <a:pt x="101" y="220"/>
                    </a:lnTo>
                    <a:lnTo>
                      <a:pt x="104" y="214"/>
                    </a:lnTo>
                    <a:lnTo>
                      <a:pt x="106" y="206"/>
                    </a:lnTo>
                    <a:lnTo>
                      <a:pt x="108" y="197"/>
                    </a:lnTo>
                    <a:lnTo>
                      <a:pt x="110" y="188"/>
                    </a:lnTo>
                    <a:lnTo>
                      <a:pt x="113" y="164"/>
                    </a:lnTo>
                    <a:lnTo>
                      <a:pt x="113" y="134"/>
                    </a:lnTo>
                    <a:lnTo>
                      <a:pt x="113" y="104"/>
                    </a:lnTo>
                    <a:lnTo>
                      <a:pt x="110" y="80"/>
                    </a:lnTo>
                    <a:lnTo>
                      <a:pt x="108" y="70"/>
                    </a:lnTo>
                    <a:lnTo>
                      <a:pt x="106" y="61"/>
                    </a:lnTo>
                    <a:lnTo>
                      <a:pt x="104" y="54"/>
                    </a:lnTo>
                    <a:lnTo>
                      <a:pt x="101" y="48"/>
                    </a:lnTo>
                    <a:lnTo>
                      <a:pt x="95" y="38"/>
                    </a:lnTo>
                    <a:lnTo>
                      <a:pt x="87" y="32"/>
                    </a:lnTo>
                    <a:lnTo>
                      <a:pt x="83" y="29"/>
                    </a:lnTo>
                    <a:lnTo>
                      <a:pt x="79" y="28"/>
                    </a:lnTo>
                    <a:lnTo>
                      <a:pt x="75" y="26"/>
                    </a:lnTo>
                    <a:lnTo>
                      <a:pt x="71" y="26"/>
                    </a:lnTo>
                    <a:lnTo>
                      <a:pt x="61" y="28"/>
                    </a:lnTo>
                    <a:lnTo>
                      <a:pt x="53" y="32"/>
                    </a:lnTo>
                    <a:lnTo>
                      <a:pt x="47" y="37"/>
                    </a:lnTo>
                    <a:lnTo>
                      <a:pt x="41" y="45"/>
                    </a:lnTo>
                    <a:lnTo>
                      <a:pt x="37" y="52"/>
                    </a:lnTo>
                    <a:lnTo>
                      <a:pt x="35" y="60"/>
                    </a:lnTo>
                    <a:lnTo>
                      <a:pt x="33" y="69"/>
                    </a:lnTo>
                    <a:lnTo>
                      <a:pt x="31" y="80"/>
                    </a:lnTo>
                    <a:lnTo>
                      <a:pt x="28" y="104"/>
                    </a:lnTo>
                    <a:lnTo>
                      <a:pt x="28" y="134"/>
                    </a:lnTo>
                    <a:close/>
                  </a:path>
                </a:pathLst>
              </a:cu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44" name="Freeform 516"/>
              <p:cNvSpPr>
                <a:spLocks noEditPoints="1"/>
              </p:cNvSpPr>
              <p:nvPr/>
            </p:nvSpPr>
            <p:spPr bwMode="auto">
              <a:xfrm>
                <a:off x="4211" y="2764"/>
                <a:ext cx="36" cy="67"/>
              </a:xfrm>
              <a:custGeom>
                <a:avLst/>
                <a:gdLst>
                  <a:gd name="T0" fmla="*/ 111 w 143"/>
                  <a:gd name="T1" fmla="*/ 58 h 267"/>
                  <a:gd name="T2" fmla="*/ 103 w 143"/>
                  <a:gd name="T3" fmla="*/ 39 h 267"/>
                  <a:gd name="T4" fmla="*/ 83 w 143"/>
                  <a:gd name="T5" fmla="*/ 28 h 267"/>
                  <a:gd name="T6" fmla="*/ 64 w 143"/>
                  <a:gd name="T7" fmla="*/ 29 h 267"/>
                  <a:gd name="T8" fmla="*/ 48 w 143"/>
                  <a:gd name="T9" fmla="*/ 41 h 267"/>
                  <a:gd name="T10" fmla="*/ 33 w 143"/>
                  <a:gd name="T11" fmla="*/ 67 h 267"/>
                  <a:gd name="T12" fmla="*/ 27 w 143"/>
                  <a:gd name="T13" fmla="*/ 109 h 267"/>
                  <a:gd name="T14" fmla="*/ 37 w 143"/>
                  <a:gd name="T15" fmla="*/ 113 h 267"/>
                  <a:gd name="T16" fmla="*/ 56 w 143"/>
                  <a:gd name="T17" fmla="*/ 98 h 267"/>
                  <a:gd name="T18" fmla="*/ 79 w 143"/>
                  <a:gd name="T19" fmla="*/ 93 h 267"/>
                  <a:gd name="T20" fmla="*/ 97 w 143"/>
                  <a:gd name="T21" fmla="*/ 97 h 267"/>
                  <a:gd name="T22" fmla="*/ 113 w 143"/>
                  <a:gd name="T23" fmla="*/ 106 h 267"/>
                  <a:gd name="T24" fmla="*/ 128 w 143"/>
                  <a:gd name="T25" fmla="*/ 122 h 267"/>
                  <a:gd name="T26" fmla="*/ 137 w 143"/>
                  <a:gd name="T27" fmla="*/ 143 h 267"/>
                  <a:gd name="T28" fmla="*/ 141 w 143"/>
                  <a:gd name="T29" fmla="*/ 190 h 267"/>
                  <a:gd name="T30" fmla="*/ 133 w 143"/>
                  <a:gd name="T31" fmla="*/ 223 h 267"/>
                  <a:gd name="T32" fmla="*/ 116 w 143"/>
                  <a:gd name="T33" fmla="*/ 250 h 267"/>
                  <a:gd name="T34" fmla="*/ 93 w 143"/>
                  <a:gd name="T35" fmla="*/ 265 h 267"/>
                  <a:gd name="T36" fmla="*/ 67 w 143"/>
                  <a:gd name="T37" fmla="*/ 267 h 267"/>
                  <a:gd name="T38" fmla="*/ 45 w 143"/>
                  <a:gd name="T39" fmla="*/ 261 h 267"/>
                  <a:gd name="T40" fmla="*/ 27 w 143"/>
                  <a:gd name="T41" fmla="*/ 245 h 267"/>
                  <a:gd name="T42" fmla="*/ 12 w 143"/>
                  <a:gd name="T43" fmla="*/ 221 h 267"/>
                  <a:gd name="T44" fmla="*/ 3 w 143"/>
                  <a:gd name="T45" fmla="*/ 186 h 267"/>
                  <a:gd name="T46" fmla="*/ 0 w 143"/>
                  <a:gd name="T47" fmla="*/ 141 h 267"/>
                  <a:gd name="T48" fmla="*/ 3 w 143"/>
                  <a:gd name="T49" fmla="*/ 89 h 267"/>
                  <a:gd name="T50" fmla="*/ 13 w 143"/>
                  <a:gd name="T51" fmla="*/ 50 h 267"/>
                  <a:gd name="T52" fmla="*/ 28 w 143"/>
                  <a:gd name="T53" fmla="*/ 22 h 267"/>
                  <a:gd name="T54" fmla="*/ 47 w 143"/>
                  <a:gd name="T55" fmla="*/ 8 h 267"/>
                  <a:gd name="T56" fmla="*/ 69 w 143"/>
                  <a:gd name="T57" fmla="*/ 0 h 267"/>
                  <a:gd name="T58" fmla="*/ 100 w 143"/>
                  <a:gd name="T59" fmla="*/ 4 h 267"/>
                  <a:gd name="T60" fmla="*/ 127 w 143"/>
                  <a:gd name="T61" fmla="*/ 26 h 267"/>
                  <a:gd name="T62" fmla="*/ 139 w 143"/>
                  <a:gd name="T63" fmla="*/ 65 h 267"/>
                  <a:gd name="T64" fmla="*/ 32 w 143"/>
                  <a:gd name="T65" fmla="*/ 194 h 267"/>
                  <a:gd name="T66" fmla="*/ 40 w 143"/>
                  <a:gd name="T67" fmla="*/ 217 h 267"/>
                  <a:gd name="T68" fmla="*/ 52 w 143"/>
                  <a:gd name="T69" fmla="*/ 233 h 267"/>
                  <a:gd name="T70" fmla="*/ 68 w 143"/>
                  <a:gd name="T71" fmla="*/ 241 h 267"/>
                  <a:gd name="T72" fmla="*/ 89 w 143"/>
                  <a:gd name="T73" fmla="*/ 237 h 267"/>
                  <a:gd name="T74" fmla="*/ 108 w 143"/>
                  <a:gd name="T75" fmla="*/ 215 h 267"/>
                  <a:gd name="T76" fmla="*/ 115 w 143"/>
                  <a:gd name="T77" fmla="*/ 179 h 267"/>
                  <a:gd name="T78" fmla="*/ 108 w 143"/>
                  <a:gd name="T79" fmla="*/ 146 h 267"/>
                  <a:gd name="T80" fmla="*/ 89 w 143"/>
                  <a:gd name="T81" fmla="*/ 125 h 267"/>
                  <a:gd name="T82" fmla="*/ 64 w 143"/>
                  <a:gd name="T83" fmla="*/ 122 h 267"/>
                  <a:gd name="T84" fmla="*/ 43 w 143"/>
                  <a:gd name="T85" fmla="*/ 137 h 267"/>
                  <a:gd name="T86" fmla="*/ 31 w 143"/>
                  <a:gd name="T87" fmla="*/ 166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43" h="267">
                    <a:moveTo>
                      <a:pt x="139" y="65"/>
                    </a:moveTo>
                    <a:lnTo>
                      <a:pt x="112" y="67"/>
                    </a:lnTo>
                    <a:lnTo>
                      <a:pt x="111" y="58"/>
                    </a:lnTo>
                    <a:lnTo>
                      <a:pt x="108" y="51"/>
                    </a:lnTo>
                    <a:lnTo>
                      <a:pt x="105" y="45"/>
                    </a:lnTo>
                    <a:lnTo>
                      <a:pt x="103" y="39"/>
                    </a:lnTo>
                    <a:lnTo>
                      <a:pt x="96" y="34"/>
                    </a:lnTo>
                    <a:lnTo>
                      <a:pt x="91" y="29"/>
                    </a:lnTo>
                    <a:lnTo>
                      <a:pt x="83" y="28"/>
                    </a:lnTo>
                    <a:lnTo>
                      <a:pt x="76" y="26"/>
                    </a:lnTo>
                    <a:lnTo>
                      <a:pt x="69" y="26"/>
                    </a:lnTo>
                    <a:lnTo>
                      <a:pt x="64" y="29"/>
                    </a:lnTo>
                    <a:lnTo>
                      <a:pt x="59" y="31"/>
                    </a:lnTo>
                    <a:lnTo>
                      <a:pt x="53" y="34"/>
                    </a:lnTo>
                    <a:lnTo>
                      <a:pt x="48" y="41"/>
                    </a:lnTo>
                    <a:lnTo>
                      <a:pt x="43" y="49"/>
                    </a:lnTo>
                    <a:lnTo>
                      <a:pt x="37" y="57"/>
                    </a:lnTo>
                    <a:lnTo>
                      <a:pt x="33" y="67"/>
                    </a:lnTo>
                    <a:lnTo>
                      <a:pt x="31" y="78"/>
                    </a:lnTo>
                    <a:lnTo>
                      <a:pt x="28" y="93"/>
                    </a:lnTo>
                    <a:lnTo>
                      <a:pt x="27" y="109"/>
                    </a:lnTo>
                    <a:lnTo>
                      <a:pt x="27" y="127"/>
                    </a:lnTo>
                    <a:lnTo>
                      <a:pt x="31" y="119"/>
                    </a:lnTo>
                    <a:lnTo>
                      <a:pt x="37" y="113"/>
                    </a:lnTo>
                    <a:lnTo>
                      <a:pt x="43" y="106"/>
                    </a:lnTo>
                    <a:lnTo>
                      <a:pt x="49" y="101"/>
                    </a:lnTo>
                    <a:lnTo>
                      <a:pt x="56" y="98"/>
                    </a:lnTo>
                    <a:lnTo>
                      <a:pt x="64" y="95"/>
                    </a:lnTo>
                    <a:lnTo>
                      <a:pt x="71" y="93"/>
                    </a:lnTo>
                    <a:lnTo>
                      <a:pt x="79" y="93"/>
                    </a:lnTo>
                    <a:lnTo>
                      <a:pt x="85" y="93"/>
                    </a:lnTo>
                    <a:lnTo>
                      <a:pt x="91" y="94"/>
                    </a:lnTo>
                    <a:lnTo>
                      <a:pt x="97" y="97"/>
                    </a:lnTo>
                    <a:lnTo>
                      <a:pt x="103" y="98"/>
                    </a:lnTo>
                    <a:lnTo>
                      <a:pt x="108" y="102"/>
                    </a:lnTo>
                    <a:lnTo>
                      <a:pt x="113" y="106"/>
                    </a:lnTo>
                    <a:lnTo>
                      <a:pt x="119" y="111"/>
                    </a:lnTo>
                    <a:lnTo>
                      <a:pt x="124" y="117"/>
                    </a:lnTo>
                    <a:lnTo>
                      <a:pt x="128" y="122"/>
                    </a:lnTo>
                    <a:lnTo>
                      <a:pt x="132" y="129"/>
                    </a:lnTo>
                    <a:lnTo>
                      <a:pt x="135" y="137"/>
                    </a:lnTo>
                    <a:lnTo>
                      <a:pt x="137" y="143"/>
                    </a:lnTo>
                    <a:lnTo>
                      <a:pt x="141" y="159"/>
                    </a:lnTo>
                    <a:lnTo>
                      <a:pt x="143" y="178"/>
                    </a:lnTo>
                    <a:lnTo>
                      <a:pt x="141" y="190"/>
                    </a:lnTo>
                    <a:lnTo>
                      <a:pt x="140" y="202"/>
                    </a:lnTo>
                    <a:lnTo>
                      <a:pt x="137" y="213"/>
                    </a:lnTo>
                    <a:lnTo>
                      <a:pt x="133" y="223"/>
                    </a:lnTo>
                    <a:lnTo>
                      <a:pt x="128" y="234"/>
                    </a:lnTo>
                    <a:lnTo>
                      <a:pt x="123" y="242"/>
                    </a:lnTo>
                    <a:lnTo>
                      <a:pt x="116" y="250"/>
                    </a:lnTo>
                    <a:lnTo>
                      <a:pt x="109" y="257"/>
                    </a:lnTo>
                    <a:lnTo>
                      <a:pt x="101" y="261"/>
                    </a:lnTo>
                    <a:lnTo>
                      <a:pt x="93" y="265"/>
                    </a:lnTo>
                    <a:lnTo>
                      <a:pt x="84" y="267"/>
                    </a:lnTo>
                    <a:lnTo>
                      <a:pt x="75" y="267"/>
                    </a:lnTo>
                    <a:lnTo>
                      <a:pt x="67" y="267"/>
                    </a:lnTo>
                    <a:lnTo>
                      <a:pt x="59" y="266"/>
                    </a:lnTo>
                    <a:lnTo>
                      <a:pt x="52" y="263"/>
                    </a:lnTo>
                    <a:lnTo>
                      <a:pt x="45" y="261"/>
                    </a:lnTo>
                    <a:lnTo>
                      <a:pt x="39" y="255"/>
                    </a:lnTo>
                    <a:lnTo>
                      <a:pt x="32" y="251"/>
                    </a:lnTo>
                    <a:lnTo>
                      <a:pt x="27" y="245"/>
                    </a:lnTo>
                    <a:lnTo>
                      <a:pt x="21" y="238"/>
                    </a:lnTo>
                    <a:lnTo>
                      <a:pt x="16" y="230"/>
                    </a:lnTo>
                    <a:lnTo>
                      <a:pt x="12" y="221"/>
                    </a:lnTo>
                    <a:lnTo>
                      <a:pt x="8" y="210"/>
                    </a:lnTo>
                    <a:lnTo>
                      <a:pt x="5" y="198"/>
                    </a:lnTo>
                    <a:lnTo>
                      <a:pt x="3" y="186"/>
                    </a:lnTo>
                    <a:lnTo>
                      <a:pt x="1" y="171"/>
                    </a:lnTo>
                    <a:lnTo>
                      <a:pt x="0" y="157"/>
                    </a:lnTo>
                    <a:lnTo>
                      <a:pt x="0" y="141"/>
                    </a:lnTo>
                    <a:lnTo>
                      <a:pt x="0" y="122"/>
                    </a:lnTo>
                    <a:lnTo>
                      <a:pt x="1" y="105"/>
                    </a:lnTo>
                    <a:lnTo>
                      <a:pt x="3" y="89"/>
                    </a:lnTo>
                    <a:lnTo>
                      <a:pt x="5" y="74"/>
                    </a:lnTo>
                    <a:lnTo>
                      <a:pt x="9" y="61"/>
                    </a:lnTo>
                    <a:lnTo>
                      <a:pt x="13" y="50"/>
                    </a:lnTo>
                    <a:lnTo>
                      <a:pt x="17" y="39"/>
                    </a:lnTo>
                    <a:lnTo>
                      <a:pt x="23" y="30"/>
                    </a:lnTo>
                    <a:lnTo>
                      <a:pt x="28" y="22"/>
                    </a:lnTo>
                    <a:lnTo>
                      <a:pt x="33" y="17"/>
                    </a:lnTo>
                    <a:lnTo>
                      <a:pt x="40" y="12"/>
                    </a:lnTo>
                    <a:lnTo>
                      <a:pt x="47" y="8"/>
                    </a:lnTo>
                    <a:lnTo>
                      <a:pt x="53" y="4"/>
                    </a:lnTo>
                    <a:lnTo>
                      <a:pt x="61" y="1"/>
                    </a:lnTo>
                    <a:lnTo>
                      <a:pt x="69" y="0"/>
                    </a:lnTo>
                    <a:lnTo>
                      <a:pt x="77" y="0"/>
                    </a:lnTo>
                    <a:lnTo>
                      <a:pt x="89" y="1"/>
                    </a:lnTo>
                    <a:lnTo>
                      <a:pt x="100" y="4"/>
                    </a:lnTo>
                    <a:lnTo>
                      <a:pt x="111" y="9"/>
                    </a:lnTo>
                    <a:lnTo>
                      <a:pt x="119" y="17"/>
                    </a:lnTo>
                    <a:lnTo>
                      <a:pt x="127" y="26"/>
                    </a:lnTo>
                    <a:lnTo>
                      <a:pt x="132" y="38"/>
                    </a:lnTo>
                    <a:lnTo>
                      <a:pt x="136" y="50"/>
                    </a:lnTo>
                    <a:lnTo>
                      <a:pt x="139" y="65"/>
                    </a:lnTo>
                    <a:close/>
                    <a:moveTo>
                      <a:pt x="31" y="178"/>
                    </a:moveTo>
                    <a:lnTo>
                      <a:pt x="31" y="186"/>
                    </a:lnTo>
                    <a:lnTo>
                      <a:pt x="32" y="194"/>
                    </a:lnTo>
                    <a:lnTo>
                      <a:pt x="33" y="202"/>
                    </a:lnTo>
                    <a:lnTo>
                      <a:pt x="36" y="210"/>
                    </a:lnTo>
                    <a:lnTo>
                      <a:pt x="40" y="217"/>
                    </a:lnTo>
                    <a:lnTo>
                      <a:pt x="43" y="223"/>
                    </a:lnTo>
                    <a:lnTo>
                      <a:pt x="48" y="229"/>
                    </a:lnTo>
                    <a:lnTo>
                      <a:pt x="52" y="233"/>
                    </a:lnTo>
                    <a:lnTo>
                      <a:pt x="57" y="237"/>
                    </a:lnTo>
                    <a:lnTo>
                      <a:pt x="63" y="239"/>
                    </a:lnTo>
                    <a:lnTo>
                      <a:pt x="68" y="241"/>
                    </a:lnTo>
                    <a:lnTo>
                      <a:pt x="75" y="241"/>
                    </a:lnTo>
                    <a:lnTo>
                      <a:pt x="83" y="239"/>
                    </a:lnTo>
                    <a:lnTo>
                      <a:pt x="89" y="237"/>
                    </a:lnTo>
                    <a:lnTo>
                      <a:pt x="97" y="231"/>
                    </a:lnTo>
                    <a:lnTo>
                      <a:pt x="103" y="225"/>
                    </a:lnTo>
                    <a:lnTo>
                      <a:pt x="108" y="215"/>
                    </a:lnTo>
                    <a:lnTo>
                      <a:pt x="112" y="205"/>
                    </a:lnTo>
                    <a:lnTo>
                      <a:pt x="115" y="193"/>
                    </a:lnTo>
                    <a:lnTo>
                      <a:pt x="115" y="179"/>
                    </a:lnTo>
                    <a:lnTo>
                      <a:pt x="115" y="167"/>
                    </a:lnTo>
                    <a:lnTo>
                      <a:pt x="112" y="155"/>
                    </a:lnTo>
                    <a:lnTo>
                      <a:pt x="108" y="146"/>
                    </a:lnTo>
                    <a:lnTo>
                      <a:pt x="103" y="137"/>
                    </a:lnTo>
                    <a:lnTo>
                      <a:pt x="97" y="130"/>
                    </a:lnTo>
                    <a:lnTo>
                      <a:pt x="89" y="125"/>
                    </a:lnTo>
                    <a:lnTo>
                      <a:pt x="81" y="122"/>
                    </a:lnTo>
                    <a:lnTo>
                      <a:pt x="73" y="121"/>
                    </a:lnTo>
                    <a:lnTo>
                      <a:pt x="64" y="122"/>
                    </a:lnTo>
                    <a:lnTo>
                      <a:pt x="57" y="125"/>
                    </a:lnTo>
                    <a:lnTo>
                      <a:pt x="49" y="130"/>
                    </a:lnTo>
                    <a:lnTo>
                      <a:pt x="43" y="137"/>
                    </a:lnTo>
                    <a:lnTo>
                      <a:pt x="37" y="145"/>
                    </a:lnTo>
                    <a:lnTo>
                      <a:pt x="33" y="155"/>
                    </a:lnTo>
                    <a:lnTo>
                      <a:pt x="31" y="166"/>
                    </a:lnTo>
                    <a:lnTo>
                      <a:pt x="31" y="178"/>
                    </a:lnTo>
                    <a:close/>
                  </a:path>
                </a:pathLst>
              </a:cu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45" name="Freeform 517"/>
              <p:cNvSpPr>
                <a:spLocks noEditPoints="1"/>
              </p:cNvSpPr>
              <p:nvPr/>
            </p:nvSpPr>
            <p:spPr bwMode="auto">
              <a:xfrm>
                <a:off x="4253" y="2764"/>
                <a:ext cx="35" cy="67"/>
              </a:xfrm>
              <a:custGeom>
                <a:avLst/>
                <a:gdLst>
                  <a:gd name="T0" fmla="*/ 1 w 140"/>
                  <a:gd name="T1" fmla="*/ 111 h 267"/>
                  <a:gd name="T2" fmla="*/ 5 w 140"/>
                  <a:gd name="T3" fmla="*/ 74 h 267"/>
                  <a:gd name="T4" fmla="*/ 12 w 140"/>
                  <a:gd name="T5" fmla="*/ 45 h 267"/>
                  <a:gd name="T6" fmla="*/ 24 w 140"/>
                  <a:gd name="T7" fmla="*/ 24 h 267"/>
                  <a:gd name="T8" fmla="*/ 40 w 140"/>
                  <a:gd name="T9" fmla="*/ 9 h 267"/>
                  <a:gd name="T10" fmla="*/ 59 w 140"/>
                  <a:gd name="T11" fmla="*/ 1 h 267"/>
                  <a:gd name="T12" fmla="*/ 79 w 140"/>
                  <a:gd name="T13" fmla="*/ 0 h 267"/>
                  <a:gd name="T14" fmla="*/ 95 w 140"/>
                  <a:gd name="T15" fmla="*/ 5 h 267"/>
                  <a:gd name="T16" fmla="*/ 106 w 140"/>
                  <a:gd name="T17" fmla="*/ 13 h 267"/>
                  <a:gd name="T18" fmla="*/ 117 w 140"/>
                  <a:gd name="T19" fmla="*/ 25 h 267"/>
                  <a:gd name="T20" fmla="*/ 126 w 140"/>
                  <a:gd name="T21" fmla="*/ 41 h 267"/>
                  <a:gd name="T22" fmla="*/ 133 w 140"/>
                  <a:gd name="T23" fmla="*/ 61 h 267"/>
                  <a:gd name="T24" fmla="*/ 137 w 140"/>
                  <a:gd name="T25" fmla="*/ 83 h 267"/>
                  <a:gd name="T26" fmla="*/ 140 w 140"/>
                  <a:gd name="T27" fmla="*/ 115 h 267"/>
                  <a:gd name="T28" fmla="*/ 140 w 140"/>
                  <a:gd name="T29" fmla="*/ 155 h 267"/>
                  <a:gd name="T30" fmla="*/ 136 w 140"/>
                  <a:gd name="T31" fmla="*/ 193 h 267"/>
                  <a:gd name="T32" fmla="*/ 128 w 140"/>
                  <a:gd name="T33" fmla="*/ 222 h 267"/>
                  <a:gd name="T34" fmla="*/ 117 w 140"/>
                  <a:gd name="T35" fmla="*/ 243 h 267"/>
                  <a:gd name="T36" fmla="*/ 101 w 140"/>
                  <a:gd name="T37" fmla="*/ 259 h 267"/>
                  <a:gd name="T38" fmla="*/ 81 w 140"/>
                  <a:gd name="T39" fmla="*/ 266 h 267"/>
                  <a:gd name="T40" fmla="*/ 63 w 140"/>
                  <a:gd name="T41" fmla="*/ 267 h 267"/>
                  <a:gd name="T42" fmla="*/ 49 w 140"/>
                  <a:gd name="T43" fmla="*/ 263 h 267"/>
                  <a:gd name="T44" fmla="*/ 37 w 140"/>
                  <a:gd name="T45" fmla="*/ 257 h 267"/>
                  <a:gd name="T46" fmla="*/ 27 w 140"/>
                  <a:gd name="T47" fmla="*/ 246 h 267"/>
                  <a:gd name="T48" fmla="*/ 16 w 140"/>
                  <a:gd name="T49" fmla="*/ 231 h 267"/>
                  <a:gd name="T50" fmla="*/ 8 w 140"/>
                  <a:gd name="T51" fmla="*/ 210 h 267"/>
                  <a:gd name="T52" fmla="*/ 3 w 140"/>
                  <a:gd name="T53" fmla="*/ 183 h 267"/>
                  <a:gd name="T54" fmla="*/ 0 w 140"/>
                  <a:gd name="T55" fmla="*/ 151 h 267"/>
                  <a:gd name="T56" fmla="*/ 28 w 140"/>
                  <a:gd name="T57" fmla="*/ 134 h 267"/>
                  <a:gd name="T58" fmla="*/ 31 w 140"/>
                  <a:gd name="T59" fmla="*/ 187 h 267"/>
                  <a:gd name="T60" fmla="*/ 35 w 140"/>
                  <a:gd name="T61" fmla="*/ 206 h 267"/>
                  <a:gd name="T62" fmla="*/ 40 w 140"/>
                  <a:gd name="T63" fmla="*/ 219 h 267"/>
                  <a:gd name="T64" fmla="*/ 53 w 140"/>
                  <a:gd name="T65" fmla="*/ 235 h 267"/>
                  <a:gd name="T66" fmla="*/ 61 w 140"/>
                  <a:gd name="T67" fmla="*/ 239 h 267"/>
                  <a:gd name="T68" fmla="*/ 71 w 140"/>
                  <a:gd name="T69" fmla="*/ 241 h 267"/>
                  <a:gd name="T70" fmla="*/ 79 w 140"/>
                  <a:gd name="T71" fmla="*/ 239 h 267"/>
                  <a:gd name="T72" fmla="*/ 87 w 140"/>
                  <a:gd name="T73" fmla="*/ 235 h 267"/>
                  <a:gd name="T74" fmla="*/ 101 w 140"/>
                  <a:gd name="T75" fmla="*/ 219 h 267"/>
                  <a:gd name="T76" fmla="*/ 106 w 140"/>
                  <a:gd name="T77" fmla="*/ 206 h 267"/>
                  <a:gd name="T78" fmla="*/ 110 w 140"/>
                  <a:gd name="T79" fmla="*/ 187 h 267"/>
                  <a:gd name="T80" fmla="*/ 113 w 140"/>
                  <a:gd name="T81" fmla="*/ 134 h 267"/>
                  <a:gd name="T82" fmla="*/ 110 w 140"/>
                  <a:gd name="T83" fmla="*/ 79 h 267"/>
                  <a:gd name="T84" fmla="*/ 106 w 140"/>
                  <a:gd name="T85" fmla="*/ 61 h 267"/>
                  <a:gd name="T86" fmla="*/ 101 w 140"/>
                  <a:gd name="T87" fmla="*/ 47 h 267"/>
                  <a:gd name="T88" fmla="*/ 87 w 140"/>
                  <a:gd name="T89" fmla="*/ 31 h 267"/>
                  <a:gd name="T90" fmla="*/ 79 w 140"/>
                  <a:gd name="T91" fmla="*/ 28 h 267"/>
                  <a:gd name="T92" fmla="*/ 71 w 140"/>
                  <a:gd name="T93" fmla="*/ 26 h 267"/>
                  <a:gd name="T94" fmla="*/ 53 w 140"/>
                  <a:gd name="T95" fmla="*/ 31 h 267"/>
                  <a:gd name="T96" fmla="*/ 41 w 140"/>
                  <a:gd name="T97" fmla="*/ 45 h 267"/>
                  <a:gd name="T98" fmla="*/ 35 w 140"/>
                  <a:gd name="T99" fmla="*/ 59 h 267"/>
                  <a:gd name="T100" fmla="*/ 31 w 140"/>
                  <a:gd name="T101" fmla="*/ 79 h 267"/>
                  <a:gd name="T102" fmla="*/ 28 w 140"/>
                  <a:gd name="T103" fmla="*/ 134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40" h="267">
                    <a:moveTo>
                      <a:pt x="0" y="134"/>
                    </a:moveTo>
                    <a:lnTo>
                      <a:pt x="1" y="111"/>
                    </a:lnTo>
                    <a:lnTo>
                      <a:pt x="3" y="91"/>
                    </a:lnTo>
                    <a:lnTo>
                      <a:pt x="5" y="74"/>
                    </a:lnTo>
                    <a:lnTo>
                      <a:pt x="8" y="58"/>
                    </a:lnTo>
                    <a:lnTo>
                      <a:pt x="12" y="45"/>
                    </a:lnTo>
                    <a:lnTo>
                      <a:pt x="17" y="34"/>
                    </a:lnTo>
                    <a:lnTo>
                      <a:pt x="24" y="24"/>
                    </a:lnTo>
                    <a:lnTo>
                      <a:pt x="32" y="16"/>
                    </a:lnTo>
                    <a:lnTo>
                      <a:pt x="40" y="9"/>
                    </a:lnTo>
                    <a:lnTo>
                      <a:pt x="49" y="4"/>
                    </a:lnTo>
                    <a:lnTo>
                      <a:pt x="59" y="1"/>
                    </a:lnTo>
                    <a:lnTo>
                      <a:pt x="71" y="0"/>
                    </a:lnTo>
                    <a:lnTo>
                      <a:pt x="79" y="0"/>
                    </a:lnTo>
                    <a:lnTo>
                      <a:pt x="87" y="2"/>
                    </a:lnTo>
                    <a:lnTo>
                      <a:pt x="95" y="5"/>
                    </a:lnTo>
                    <a:lnTo>
                      <a:pt x="101" y="8"/>
                    </a:lnTo>
                    <a:lnTo>
                      <a:pt x="106" y="13"/>
                    </a:lnTo>
                    <a:lnTo>
                      <a:pt x="113" y="18"/>
                    </a:lnTo>
                    <a:lnTo>
                      <a:pt x="117" y="25"/>
                    </a:lnTo>
                    <a:lnTo>
                      <a:pt x="122" y="33"/>
                    </a:lnTo>
                    <a:lnTo>
                      <a:pt x="126" y="41"/>
                    </a:lnTo>
                    <a:lnTo>
                      <a:pt x="130" y="50"/>
                    </a:lnTo>
                    <a:lnTo>
                      <a:pt x="133" y="61"/>
                    </a:lnTo>
                    <a:lnTo>
                      <a:pt x="136" y="71"/>
                    </a:lnTo>
                    <a:lnTo>
                      <a:pt x="137" y="83"/>
                    </a:lnTo>
                    <a:lnTo>
                      <a:pt x="140" y="98"/>
                    </a:lnTo>
                    <a:lnTo>
                      <a:pt x="140" y="115"/>
                    </a:lnTo>
                    <a:lnTo>
                      <a:pt x="140" y="134"/>
                    </a:lnTo>
                    <a:lnTo>
                      <a:pt x="140" y="155"/>
                    </a:lnTo>
                    <a:lnTo>
                      <a:pt x="138" y="175"/>
                    </a:lnTo>
                    <a:lnTo>
                      <a:pt x="136" y="193"/>
                    </a:lnTo>
                    <a:lnTo>
                      <a:pt x="133" y="209"/>
                    </a:lnTo>
                    <a:lnTo>
                      <a:pt x="128" y="222"/>
                    </a:lnTo>
                    <a:lnTo>
                      <a:pt x="122" y="233"/>
                    </a:lnTo>
                    <a:lnTo>
                      <a:pt x="117" y="243"/>
                    </a:lnTo>
                    <a:lnTo>
                      <a:pt x="109" y="251"/>
                    </a:lnTo>
                    <a:lnTo>
                      <a:pt x="101" y="259"/>
                    </a:lnTo>
                    <a:lnTo>
                      <a:pt x="92" y="263"/>
                    </a:lnTo>
                    <a:lnTo>
                      <a:pt x="81" y="266"/>
                    </a:lnTo>
                    <a:lnTo>
                      <a:pt x="71" y="267"/>
                    </a:lnTo>
                    <a:lnTo>
                      <a:pt x="63" y="267"/>
                    </a:lnTo>
                    <a:lnTo>
                      <a:pt x="56" y="266"/>
                    </a:lnTo>
                    <a:lnTo>
                      <a:pt x="49" y="263"/>
                    </a:lnTo>
                    <a:lnTo>
                      <a:pt x="43" y="261"/>
                    </a:lnTo>
                    <a:lnTo>
                      <a:pt x="37" y="257"/>
                    </a:lnTo>
                    <a:lnTo>
                      <a:pt x="31" y="253"/>
                    </a:lnTo>
                    <a:lnTo>
                      <a:pt x="27" y="246"/>
                    </a:lnTo>
                    <a:lnTo>
                      <a:pt x="21" y="241"/>
                    </a:lnTo>
                    <a:lnTo>
                      <a:pt x="16" y="231"/>
                    </a:lnTo>
                    <a:lnTo>
                      <a:pt x="12" y="221"/>
                    </a:lnTo>
                    <a:lnTo>
                      <a:pt x="8" y="210"/>
                    </a:lnTo>
                    <a:lnTo>
                      <a:pt x="5" y="197"/>
                    </a:lnTo>
                    <a:lnTo>
                      <a:pt x="3" y="183"/>
                    </a:lnTo>
                    <a:lnTo>
                      <a:pt x="1" y="167"/>
                    </a:lnTo>
                    <a:lnTo>
                      <a:pt x="0" y="151"/>
                    </a:lnTo>
                    <a:lnTo>
                      <a:pt x="0" y="134"/>
                    </a:lnTo>
                    <a:close/>
                    <a:moveTo>
                      <a:pt x="28" y="134"/>
                    </a:moveTo>
                    <a:lnTo>
                      <a:pt x="28" y="163"/>
                    </a:lnTo>
                    <a:lnTo>
                      <a:pt x="31" y="187"/>
                    </a:lnTo>
                    <a:lnTo>
                      <a:pt x="32" y="198"/>
                    </a:lnTo>
                    <a:lnTo>
                      <a:pt x="35" y="206"/>
                    </a:lnTo>
                    <a:lnTo>
                      <a:pt x="37" y="214"/>
                    </a:lnTo>
                    <a:lnTo>
                      <a:pt x="40" y="219"/>
                    </a:lnTo>
                    <a:lnTo>
                      <a:pt x="47" y="229"/>
                    </a:lnTo>
                    <a:lnTo>
                      <a:pt x="53" y="235"/>
                    </a:lnTo>
                    <a:lnTo>
                      <a:pt x="57" y="238"/>
                    </a:lnTo>
                    <a:lnTo>
                      <a:pt x="61" y="239"/>
                    </a:lnTo>
                    <a:lnTo>
                      <a:pt x="67" y="241"/>
                    </a:lnTo>
                    <a:lnTo>
                      <a:pt x="71" y="241"/>
                    </a:lnTo>
                    <a:lnTo>
                      <a:pt x="75" y="241"/>
                    </a:lnTo>
                    <a:lnTo>
                      <a:pt x="79" y="239"/>
                    </a:lnTo>
                    <a:lnTo>
                      <a:pt x="83" y="238"/>
                    </a:lnTo>
                    <a:lnTo>
                      <a:pt x="87" y="235"/>
                    </a:lnTo>
                    <a:lnTo>
                      <a:pt x="95" y="229"/>
                    </a:lnTo>
                    <a:lnTo>
                      <a:pt x="101" y="219"/>
                    </a:lnTo>
                    <a:lnTo>
                      <a:pt x="104" y="214"/>
                    </a:lnTo>
                    <a:lnTo>
                      <a:pt x="106" y="206"/>
                    </a:lnTo>
                    <a:lnTo>
                      <a:pt x="108" y="197"/>
                    </a:lnTo>
                    <a:lnTo>
                      <a:pt x="110" y="187"/>
                    </a:lnTo>
                    <a:lnTo>
                      <a:pt x="113" y="163"/>
                    </a:lnTo>
                    <a:lnTo>
                      <a:pt x="113" y="134"/>
                    </a:lnTo>
                    <a:lnTo>
                      <a:pt x="113" y="103"/>
                    </a:lnTo>
                    <a:lnTo>
                      <a:pt x="110" y="79"/>
                    </a:lnTo>
                    <a:lnTo>
                      <a:pt x="108" y="70"/>
                    </a:lnTo>
                    <a:lnTo>
                      <a:pt x="106" y="61"/>
                    </a:lnTo>
                    <a:lnTo>
                      <a:pt x="104" y="54"/>
                    </a:lnTo>
                    <a:lnTo>
                      <a:pt x="101" y="47"/>
                    </a:lnTo>
                    <a:lnTo>
                      <a:pt x="95" y="38"/>
                    </a:lnTo>
                    <a:lnTo>
                      <a:pt x="87" y="31"/>
                    </a:lnTo>
                    <a:lnTo>
                      <a:pt x="83" y="29"/>
                    </a:lnTo>
                    <a:lnTo>
                      <a:pt x="79" y="28"/>
                    </a:lnTo>
                    <a:lnTo>
                      <a:pt x="75" y="26"/>
                    </a:lnTo>
                    <a:lnTo>
                      <a:pt x="71" y="26"/>
                    </a:lnTo>
                    <a:lnTo>
                      <a:pt x="61" y="28"/>
                    </a:lnTo>
                    <a:lnTo>
                      <a:pt x="53" y="31"/>
                    </a:lnTo>
                    <a:lnTo>
                      <a:pt x="47" y="37"/>
                    </a:lnTo>
                    <a:lnTo>
                      <a:pt x="41" y="45"/>
                    </a:lnTo>
                    <a:lnTo>
                      <a:pt x="37" y="51"/>
                    </a:lnTo>
                    <a:lnTo>
                      <a:pt x="35" y="59"/>
                    </a:lnTo>
                    <a:lnTo>
                      <a:pt x="33" y="69"/>
                    </a:lnTo>
                    <a:lnTo>
                      <a:pt x="31" y="79"/>
                    </a:lnTo>
                    <a:lnTo>
                      <a:pt x="28" y="103"/>
                    </a:lnTo>
                    <a:lnTo>
                      <a:pt x="28" y="134"/>
                    </a:lnTo>
                    <a:close/>
                  </a:path>
                </a:pathLst>
              </a:cu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46" name="Freeform 518"/>
              <p:cNvSpPr>
                <a:spLocks noEditPoints="1"/>
              </p:cNvSpPr>
              <p:nvPr/>
            </p:nvSpPr>
            <p:spPr bwMode="auto">
              <a:xfrm>
                <a:off x="4211" y="2531"/>
                <a:ext cx="36" cy="67"/>
              </a:xfrm>
              <a:custGeom>
                <a:avLst/>
                <a:gdLst>
                  <a:gd name="T0" fmla="*/ 27 w 142"/>
                  <a:gd name="T1" fmla="*/ 112 h 268"/>
                  <a:gd name="T2" fmla="*/ 12 w 142"/>
                  <a:gd name="T3" fmla="*/ 94 h 268"/>
                  <a:gd name="T4" fmla="*/ 8 w 142"/>
                  <a:gd name="T5" fmla="*/ 68 h 268"/>
                  <a:gd name="T6" fmla="*/ 18 w 142"/>
                  <a:gd name="T7" fmla="*/ 30 h 268"/>
                  <a:gd name="T8" fmla="*/ 35 w 142"/>
                  <a:gd name="T9" fmla="*/ 11 h 268"/>
                  <a:gd name="T10" fmla="*/ 56 w 142"/>
                  <a:gd name="T11" fmla="*/ 2 h 268"/>
                  <a:gd name="T12" fmla="*/ 84 w 142"/>
                  <a:gd name="T13" fmla="*/ 2 h 268"/>
                  <a:gd name="T14" fmla="*/ 102 w 142"/>
                  <a:gd name="T15" fmla="*/ 8 h 268"/>
                  <a:gd name="T16" fmla="*/ 116 w 142"/>
                  <a:gd name="T17" fmla="*/ 20 h 268"/>
                  <a:gd name="T18" fmla="*/ 132 w 142"/>
                  <a:gd name="T19" fmla="*/ 55 h 268"/>
                  <a:gd name="T20" fmla="*/ 131 w 142"/>
                  <a:gd name="T21" fmla="*/ 86 h 268"/>
                  <a:gd name="T22" fmla="*/ 120 w 142"/>
                  <a:gd name="T23" fmla="*/ 107 h 268"/>
                  <a:gd name="T24" fmla="*/ 102 w 142"/>
                  <a:gd name="T25" fmla="*/ 122 h 268"/>
                  <a:gd name="T26" fmla="*/ 126 w 142"/>
                  <a:gd name="T27" fmla="*/ 139 h 268"/>
                  <a:gd name="T28" fmla="*/ 139 w 142"/>
                  <a:gd name="T29" fmla="*/ 166 h 268"/>
                  <a:gd name="T30" fmla="*/ 140 w 142"/>
                  <a:gd name="T31" fmla="*/ 204 h 268"/>
                  <a:gd name="T32" fmla="*/ 131 w 142"/>
                  <a:gd name="T33" fmla="*/ 234 h 268"/>
                  <a:gd name="T34" fmla="*/ 118 w 142"/>
                  <a:gd name="T35" fmla="*/ 251 h 268"/>
                  <a:gd name="T36" fmla="*/ 99 w 142"/>
                  <a:gd name="T37" fmla="*/ 263 h 268"/>
                  <a:gd name="T38" fmla="*/ 79 w 142"/>
                  <a:gd name="T39" fmla="*/ 268 h 268"/>
                  <a:gd name="T40" fmla="*/ 55 w 142"/>
                  <a:gd name="T41" fmla="*/ 267 h 268"/>
                  <a:gd name="T42" fmla="*/ 36 w 142"/>
                  <a:gd name="T43" fmla="*/ 259 h 268"/>
                  <a:gd name="T44" fmla="*/ 19 w 142"/>
                  <a:gd name="T45" fmla="*/ 246 h 268"/>
                  <a:gd name="T46" fmla="*/ 7 w 142"/>
                  <a:gd name="T47" fmla="*/ 227 h 268"/>
                  <a:gd name="T48" fmla="*/ 0 w 142"/>
                  <a:gd name="T49" fmla="*/ 188 h 268"/>
                  <a:gd name="T50" fmla="*/ 6 w 142"/>
                  <a:gd name="T51" fmla="*/ 154 h 268"/>
                  <a:gd name="T52" fmla="*/ 23 w 142"/>
                  <a:gd name="T53" fmla="*/ 131 h 268"/>
                  <a:gd name="T54" fmla="*/ 35 w 142"/>
                  <a:gd name="T55" fmla="*/ 67 h 268"/>
                  <a:gd name="T56" fmla="*/ 42 w 142"/>
                  <a:gd name="T57" fmla="*/ 91 h 268"/>
                  <a:gd name="T58" fmla="*/ 56 w 142"/>
                  <a:gd name="T59" fmla="*/ 106 h 268"/>
                  <a:gd name="T60" fmla="*/ 78 w 142"/>
                  <a:gd name="T61" fmla="*/ 108 h 268"/>
                  <a:gd name="T62" fmla="*/ 96 w 142"/>
                  <a:gd name="T63" fmla="*/ 98 h 268"/>
                  <a:gd name="T64" fmla="*/ 106 w 142"/>
                  <a:gd name="T65" fmla="*/ 76 h 268"/>
                  <a:gd name="T66" fmla="*/ 103 w 142"/>
                  <a:gd name="T67" fmla="*/ 52 h 268"/>
                  <a:gd name="T68" fmla="*/ 90 w 142"/>
                  <a:gd name="T69" fmla="*/ 34 h 268"/>
                  <a:gd name="T70" fmla="*/ 71 w 142"/>
                  <a:gd name="T71" fmla="*/ 27 h 268"/>
                  <a:gd name="T72" fmla="*/ 51 w 142"/>
                  <a:gd name="T73" fmla="*/ 34 h 268"/>
                  <a:gd name="T74" fmla="*/ 38 w 142"/>
                  <a:gd name="T75" fmla="*/ 51 h 268"/>
                  <a:gd name="T76" fmla="*/ 27 w 142"/>
                  <a:gd name="T77" fmla="*/ 188 h 268"/>
                  <a:gd name="T78" fmla="*/ 30 w 142"/>
                  <a:gd name="T79" fmla="*/ 208 h 268"/>
                  <a:gd name="T80" fmla="*/ 39 w 142"/>
                  <a:gd name="T81" fmla="*/ 226 h 268"/>
                  <a:gd name="T82" fmla="*/ 54 w 142"/>
                  <a:gd name="T83" fmla="*/ 238 h 268"/>
                  <a:gd name="T84" fmla="*/ 71 w 142"/>
                  <a:gd name="T85" fmla="*/ 242 h 268"/>
                  <a:gd name="T86" fmla="*/ 96 w 142"/>
                  <a:gd name="T87" fmla="*/ 234 h 268"/>
                  <a:gd name="T88" fmla="*/ 111 w 142"/>
                  <a:gd name="T89" fmla="*/ 210 h 268"/>
                  <a:gd name="T90" fmla="*/ 114 w 142"/>
                  <a:gd name="T91" fmla="*/ 178 h 268"/>
                  <a:gd name="T92" fmla="*/ 102 w 142"/>
                  <a:gd name="T93" fmla="*/ 151 h 268"/>
                  <a:gd name="T94" fmla="*/ 79 w 142"/>
                  <a:gd name="T95" fmla="*/ 136 h 268"/>
                  <a:gd name="T96" fmla="*/ 54 w 142"/>
                  <a:gd name="T97" fmla="*/ 139 h 268"/>
                  <a:gd name="T98" fmla="*/ 34 w 142"/>
                  <a:gd name="T99" fmla="*/ 159 h 268"/>
                  <a:gd name="T100" fmla="*/ 27 w 142"/>
                  <a:gd name="T101" fmla="*/ 188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2" h="268">
                    <a:moveTo>
                      <a:pt x="40" y="122"/>
                    </a:moveTo>
                    <a:lnTo>
                      <a:pt x="34" y="118"/>
                    </a:lnTo>
                    <a:lnTo>
                      <a:pt x="27" y="112"/>
                    </a:lnTo>
                    <a:lnTo>
                      <a:pt x="20" y="107"/>
                    </a:lnTo>
                    <a:lnTo>
                      <a:pt x="16" y="100"/>
                    </a:lnTo>
                    <a:lnTo>
                      <a:pt x="12" y="94"/>
                    </a:lnTo>
                    <a:lnTo>
                      <a:pt x="11" y="86"/>
                    </a:lnTo>
                    <a:lnTo>
                      <a:pt x="10" y="76"/>
                    </a:lnTo>
                    <a:lnTo>
                      <a:pt x="8" y="68"/>
                    </a:lnTo>
                    <a:lnTo>
                      <a:pt x="10" y="54"/>
                    </a:lnTo>
                    <a:lnTo>
                      <a:pt x="12" y="42"/>
                    </a:lnTo>
                    <a:lnTo>
                      <a:pt x="18" y="30"/>
                    </a:lnTo>
                    <a:lnTo>
                      <a:pt x="26" y="20"/>
                    </a:lnTo>
                    <a:lnTo>
                      <a:pt x="30" y="15"/>
                    </a:lnTo>
                    <a:lnTo>
                      <a:pt x="35" y="11"/>
                    </a:lnTo>
                    <a:lnTo>
                      <a:pt x="39" y="8"/>
                    </a:lnTo>
                    <a:lnTo>
                      <a:pt x="46" y="6"/>
                    </a:lnTo>
                    <a:lnTo>
                      <a:pt x="56" y="2"/>
                    </a:lnTo>
                    <a:lnTo>
                      <a:pt x="70" y="0"/>
                    </a:lnTo>
                    <a:lnTo>
                      <a:pt x="78" y="0"/>
                    </a:lnTo>
                    <a:lnTo>
                      <a:pt x="84" y="2"/>
                    </a:lnTo>
                    <a:lnTo>
                      <a:pt x="90" y="3"/>
                    </a:lnTo>
                    <a:lnTo>
                      <a:pt x="96" y="6"/>
                    </a:lnTo>
                    <a:lnTo>
                      <a:pt x="102" y="8"/>
                    </a:lnTo>
                    <a:lnTo>
                      <a:pt x="107" y="11"/>
                    </a:lnTo>
                    <a:lnTo>
                      <a:pt x="111" y="15"/>
                    </a:lnTo>
                    <a:lnTo>
                      <a:pt x="116" y="20"/>
                    </a:lnTo>
                    <a:lnTo>
                      <a:pt x="123" y="31"/>
                    </a:lnTo>
                    <a:lnTo>
                      <a:pt x="128" y="42"/>
                    </a:lnTo>
                    <a:lnTo>
                      <a:pt x="132" y="55"/>
                    </a:lnTo>
                    <a:lnTo>
                      <a:pt x="132" y="68"/>
                    </a:lnTo>
                    <a:lnTo>
                      <a:pt x="132" y="78"/>
                    </a:lnTo>
                    <a:lnTo>
                      <a:pt x="131" y="86"/>
                    </a:lnTo>
                    <a:lnTo>
                      <a:pt x="128" y="94"/>
                    </a:lnTo>
                    <a:lnTo>
                      <a:pt x="126" y="100"/>
                    </a:lnTo>
                    <a:lnTo>
                      <a:pt x="120" y="107"/>
                    </a:lnTo>
                    <a:lnTo>
                      <a:pt x="115" y="112"/>
                    </a:lnTo>
                    <a:lnTo>
                      <a:pt x="108" y="118"/>
                    </a:lnTo>
                    <a:lnTo>
                      <a:pt x="102" y="122"/>
                    </a:lnTo>
                    <a:lnTo>
                      <a:pt x="111" y="126"/>
                    </a:lnTo>
                    <a:lnTo>
                      <a:pt x="119" y="131"/>
                    </a:lnTo>
                    <a:lnTo>
                      <a:pt x="126" y="139"/>
                    </a:lnTo>
                    <a:lnTo>
                      <a:pt x="131" y="147"/>
                    </a:lnTo>
                    <a:lnTo>
                      <a:pt x="136" y="156"/>
                    </a:lnTo>
                    <a:lnTo>
                      <a:pt x="139" y="166"/>
                    </a:lnTo>
                    <a:lnTo>
                      <a:pt x="140" y="176"/>
                    </a:lnTo>
                    <a:lnTo>
                      <a:pt x="142" y="188"/>
                    </a:lnTo>
                    <a:lnTo>
                      <a:pt x="140" y="204"/>
                    </a:lnTo>
                    <a:lnTo>
                      <a:pt x="136" y="219"/>
                    </a:lnTo>
                    <a:lnTo>
                      <a:pt x="134" y="227"/>
                    </a:lnTo>
                    <a:lnTo>
                      <a:pt x="131" y="234"/>
                    </a:lnTo>
                    <a:lnTo>
                      <a:pt x="127" y="239"/>
                    </a:lnTo>
                    <a:lnTo>
                      <a:pt x="122" y="246"/>
                    </a:lnTo>
                    <a:lnTo>
                      <a:pt x="118" y="251"/>
                    </a:lnTo>
                    <a:lnTo>
                      <a:pt x="111" y="255"/>
                    </a:lnTo>
                    <a:lnTo>
                      <a:pt x="106" y="259"/>
                    </a:lnTo>
                    <a:lnTo>
                      <a:pt x="99" y="263"/>
                    </a:lnTo>
                    <a:lnTo>
                      <a:pt x="92" y="264"/>
                    </a:lnTo>
                    <a:lnTo>
                      <a:pt x="86" y="267"/>
                    </a:lnTo>
                    <a:lnTo>
                      <a:pt x="79" y="268"/>
                    </a:lnTo>
                    <a:lnTo>
                      <a:pt x="71" y="268"/>
                    </a:lnTo>
                    <a:lnTo>
                      <a:pt x="63" y="268"/>
                    </a:lnTo>
                    <a:lnTo>
                      <a:pt x="55" y="267"/>
                    </a:lnTo>
                    <a:lnTo>
                      <a:pt x="48" y="264"/>
                    </a:lnTo>
                    <a:lnTo>
                      <a:pt x="42" y="263"/>
                    </a:lnTo>
                    <a:lnTo>
                      <a:pt x="36" y="259"/>
                    </a:lnTo>
                    <a:lnTo>
                      <a:pt x="30" y="255"/>
                    </a:lnTo>
                    <a:lnTo>
                      <a:pt x="24" y="251"/>
                    </a:lnTo>
                    <a:lnTo>
                      <a:pt x="19" y="246"/>
                    </a:lnTo>
                    <a:lnTo>
                      <a:pt x="15" y="239"/>
                    </a:lnTo>
                    <a:lnTo>
                      <a:pt x="11" y="232"/>
                    </a:lnTo>
                    <a:lnTo>
                      <a:pt x="7" y="227"/>
                    </a:lnTo>
                    <a:lnTo>
                      <a:pt x="4" y="219"/>
                    </a:lnTo>
                    <a:lnTo>
                      <a:pt x="2" y="204"/>
                    </a:lnTo>
                    <a:lnTo>
                      <a:pt x="0" y="188"/>
                    </a:lnTo>
                    <a:lnTo>
                      <a:pt x="0" y="175"/>
                    </a:lnTo>
                    <a:lnTo>
                      <a:pt x="3" y="164"/>
                    </a:lnTo>
                    <a:lnTo>
                      <a:pt x="6" y="154"/>
                    </a:lnTo>
                    <a:lnTo>
                      <a:pt x="11" y="144"/>
                    </a:lnTo>
                    <a:lnTo>
                      <a:pt x="16" y="136"/>
                    </a:lnTo>
                    <a:lnTo>
                      <a:pt x="23" y="131"/>
                    </a:lnTo>
                    <a:lnTo>
                      <a:pt x="31" y="126"/>
                    </a:lnTo>
                    <a:lnTo>
                      <a:pt x="40" y="122"/>
                    </a:lnTo>
                    <a:close/>
                    <a:moveTo>
                      <a:pt x="35" y="67"/>
                    </a:moveTo>
                    <a:lnTo>
                      <a:pt x="36" y="75"/>
                    </a:lnTo>
                    <a:lnTo>
                      <a:pt x="38" y="83"/>
                    </a:lnTo>
                    <a:lnTo>
                      <a:pt x="42" y="91"/>
                    </a:lnTo>
                    <a:lnTo>
                      <a:pt x="46" y="98"/>
                    </a:lnTo>
                    <a:lnTo>
                      <a:pt x="51" y="103"/>
                    </a:lnTo>
                    <a:lnTo>
                      <a:pt x="56" y="106"/>
                    </a:lnTo>
                    <a:lnTo>
                      <a:pt x="63" y="108"/>
                    </a:lnTo>
                    <a:lnTo>
                      <a:pt x="71" y="110"/>
                    </a:lnTo>
                    <a:lnTo>
                      <a:pt x="78" y="108"/>
                    </a:lnTo>
                    <a:lnTo>
                      <a:pt x="84" y="106"/>
                    </a:lnTo>
                    <a:lnTo>
                      <a:pt x="91" y="103"/>
                    </a:lnTo>
                    <a:lnTo>
                      <a:pt x="96" y="98"/>
                    </a:lnTo>
                    <a:lnTo>
                      <a:pt x="100" y="91"/>
                    </a:lnTo>
                    <a:lnTo>
                      <a:pt x="103" y="84"/>
                    </a:lnTo>
                    <a:lnTo>
                      <a:pt x="106" y="76"/>
                    </a:lnTo>
                    <a:lnTo>
                      <a:pt x="106" y="68"/>
                    </a:lnTo>
                    <a:lnTo>
                      <a:pt x="106" y="60"/>
                    </a:lnTo>
                    <a:lnTo>
                      <a:pt x="103" y="52"/>
                    </a:lnTo>
                    <a:lnTo>
                      <a:pt x="100" y="46"/>
                    </a:lnTo>
                    <a:lnTo>
                      <a:pt x="95" y="39"/>
                    </a:lnTo>
                    <a:lnTo>
                      <a:pt x="90" y="34"/>
                    </a:lnTo>
                    <a:lnTo>
                      <a:pt x="84" y="30"/>
                    </a:lnTo>
                    <a:lnTo>
                      <a:pt x="78" y="27"/>
                    </a:lnTo>
                    <a:lnTo>
                      <a:pt x="71" y="27"/>
                    </a:lnTo>
                    <a:lnTo>
                      <a:pt x="63" y="27"/>
                    </a:lnTo>
                    <a:lnTo>
                      <a:pt x="56" y="30"/>
                    </a:lnTo>
                    <a:lnTo>
                      <a:pt x="51" y="34"/>
                    </a:lnTo>
                    <a:lnTo>
                      <a:pt x="46" y="39"/>
                    </a:lnTo>
                    <a:lnTo>
                      <a:pt x="42" y="44"/>
                    </a:lnTo>
                    <a:lnTo>
                      <a:pt x="38" y="51"/>
                    </a:lnTo>
                    <a:lnTo>
                      <a:pt x="36" y="59"/>
                    </a:lnTo>
                    <a:lnTo>
                      <a:pt x="35" y="67"/>
                    </a:lnTo>
                    <a:close/>
                    <a:moveTo>
                      <a:pt x="27" y="188"/>
                    </a:moveTo>
                    <a:lnTo>
                      <a:pt x="27" y="195"/>
                    </a:lnTo>
                    <a:lnTo>
                      <a:pt x="28" y="202"/>
                    </a:lnTo>
                    <a:lnTo>
                      <a:pt x="30" y="208"/>
                    </a:lnTo>
                    <a:lnTo>
                      <a:pt x="32" y="215"/>
                    </a:lnTo>
                    <a:lnTo>
                      <a:pt x="35" y="220"/>
                    </a:lnTo>
                    <a:lnTo>
                      <a:pt x="39" y="226"/>
                    </a:lnTo>
                    <a:lnTo>
                      <a:pt x="43" y="231"/>
                    </a:lnTo>
                    <a:lnTo>
                      <a:pt x="48" y="235"/>
                    </a:lnTo>
                    <a:lnTo>
                      <a:pt x="54" y="238"/>
                    </a:lnTo>
                    <a:lnTo>
                      <a:pt x="59" y="240"/>
                    </a:lnTo>
                    <a:lnTo>
                      <a:pt x="66" y="242"/>
                    </a:lnTo>
                    <a:lnTo>
                      <a:pt x="71" y="242"/>
                    </a:lnTo>
                    <a:lnTo>
                      <a:pt x="80" y="240"/>
                    </a:lnTo>
                    <a:lnTo>
                      <a:pt x="88" y="238"/>
                    </a:lnTo>
                    <a:lnTo>
                      <a:pt x="96" y="234"/>
                    </a:lnTo>
                    <a:lnTo>
                      <a:pt x="102" y="227"/>
                    </a:lnTo>
                    <a:lnTo>
                      <a:pt x="108" y="219"/>
                    </a:lnTo>
                    <a:lnTo>
                      <a:pt x="111" y="210"/>
                    </a:lnTo>
                    <a:lnTo>
                      <a:pt x="114" y="200"/>
                    </a:lnTo>
                    <a:lnTo>
                      <a:pt x="115" y="190"/>
                    </a:lnTo>
                    <a:lnTo>
                      <a:pt x="114" y="178"/>
                    </a:lnTo>
                    <a:lnTo>
                      <a:pt x="111" y="168"/>
                    </a:lnTo>
                    <a:lnTo>
                      <a:pt x="107" y="159"/>
                    </a:lnTo>
                    <a:lnTo>
                      <a:pt x="102" y="151"/>
                    </a:lnTo>
                    <a:lnTo>
                      <a:pt x="95" y="144"/>
                    </a:lnTo>
                    <a:lnTo>
                      <a:pt x="87" y="139"/>
                    </a:lnTo>
                    <a:lnTo>
                      <a:pt x="79" y="136"/>
                    </a:lnTo>
                    <a:lnTo>
                      <a:pt x="70" y="135"/>
                    </a:lnTo>
                    <a:lnTo>
                      <a:pt x="62" y="136"/>
                    </a:lnTo>
                    <a:lnTo>
                      <a:pt x="54" y="139"/>
                    </a:lnTo>
                    <a:lnTo>
                      <a:pt x="46" y="144"/>
                    </a:lnTo>
                    <a:lnTo>
                      <a:pt x="39" y="151"/>
                    </a:lnTo>
                    <a:lnTo>
                      <a:pt x="34" y="159"/>
                    </a:lnTo>
                    <a:lnTo>
                      <a:pt x="30" y="167"/>
                    </a:lnTo>
                    <a:lnTo>
                      <a:pt x="28" y="178"/>
                    </a:lnTo>
                    <a:lnTo>
                      <a:pt x="27" y="188"/>
                    </a:lnTo>
                    <a:close/>
                  </a:path>
                </a:pathLst>
              </a:cu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47" name="Freeform 519"/>
              <p:cNvSpPr>
                <a:spLocks noEditPoints="1"/>
              </p:cNvSpPr>
              <p:nvPr/>
            </p:nvSpPr>
            <p:spPr bwMode="auto">
              <a:xfrm>
                <a:off x="4253" y="2531"/>
                <a:ext cx="35" cy="67"/>
              </a:xfrm>
              <a:custGeom>
                <a:avLst/>
                <a:gdLst>
                  <a:gd name="T0" fmla="*/ 1 w 140"/>
                  <a:gd name="T1" fmla="*/ 112 h 268"/>
                  <a:gd name="T2" fmla="*/ 5 w 140"/>
                  <a:gd name="T3" fmla="*/ 75 h 268"/>
                  <a:gd name="T4" fmla="*/ 12 w 140"/>
                  <a:gd name="T5" fmla="*/ 46 h 268"/>
                  <a:gd name="T6" fmla="*/ 24 w 140"/>
                  <a:gd name="T7" fmla="*/ 24 h 268"/>
                  <a:gd name="T8" fmla="*/ 40 w 140"/>
                  <a:gd name="T9" fmla="*/ 8 h 268"/>
                  <a:gd name="T10" fmla="*/ 59 w 140"/>
                  <a:gd name="T11" fmla="*/ 2 h 268"/>
                  <a:gd name="T12" fmla="*/ 79 w 140"/>
                  <a:gd name="T13" fmla="*/ 0 h 268"/>
                  <a:gd name="T14" fmla="*/ 95 w 140"/>
                  <a:gd name="T15" fmla="*/ 4 h 268"/>
                  <a:gd name="T16" fmla="*/ 106 w 140"/>
                  <a:gd name="T17" fmla="*/ 14 h 268"/>
                  <a:gd name="T18" fmla="*/ 117 w 140"/>
                  <a:gd name="T19" fmla="*/ 26 h 268"/>
                  <a:gd name="T20" fmla="*/ 126 w 140"/>
                  <a:gd name="T21" fmla="*/ 42 h 268"/>
                  <a:gd name="T22" fmla="*/ 133 w 140"/>
                  <a:gd name="T23" fmla="*/ 62 h 268"/>
                  <a:gd name="T24" fmla="*/ 137 w 140"/>
                  <a:gd name="T25" fmla="*/ 84 h 268"/>
                  <a:gd name="T26" fmla="*/ 140 w 140"/>
                  <a:gd name="T27" fmla="*/ 116 h 268"/>
                  <a:gd name="T28" fmla="*/ 140 w 140"/>
                  <a:gd name="T29" fmla="*/ 156 h 268"/>
                  <a:gd name="T30" fmla="*/ 136 w 140"/>
                  <a:gd name="T31" fmla="*/ 194 h 268"/>
                  <a:gd name="T32" fmla="*/ 128 w 140"/>
                  <a:gd name="T33" fmla="*/ 222 h 268"/>
                  <a:gd name="T34" fmla="*/ 117 w 140"/>
                  <a:gd name="T35" fmla="*/ 244 h 268"/>
                  <a:gd name="T36" fmla="*/ 101 w 140"/>
                  <a:gd name="T37" fmla="*/ 259 h 268"/>
                  <a:gd name="T38" fmla="*/ 81 w 140"/>
                  <a:gd name="T39" fmla="*/ 267 h 268"/>
                  <a:gd name="T40" fmla="*/ 63 w 140"/>
                  <a:gd name="T41" fmla="*/ 268 h 268"/>
                  <a:gd name="T42" fmla="*/ 49 w 140"/>
                  <a:gd name="T43" fmla="*/ 264 h 268"/>
                  <a:gd name="T44" fmla="*/ 37 w 140"/>
                  <a:gd name="T45" fmla="*/ 258 h 268"/>
                  <a:gd name="T46" fmla="*/ 27 w 140"/>
                  <a:gd name="T47" fmla="*/ 247 h 268"/>
                  <a:gd name="T48" fmla="*/ 16 w 140"/>
                  <a:gd name="T49" fmla="*/ 232 h 268"/>
                  <a:gd name="T50" fmla="*/ 8 w 140"/>
                  <a:gd name="T51" fmla="*/ 211 h 268"/>
                  <a:gd name="T52" fmla="*/ 3 w 140"/>
                  <a:gd name="T53" fmla="*/ 184 h 268"/>
                  <a:gd name="T54" fmla="*/ 0 w 140"/>
                  <a:gd name="T55" fmla="*/ 152 h 268"/>
                  <a:gd name="T56" fmla="*/ 28 w 140"/>
                  <a:gd name="T57" fmla="*/ 134 h 268"/>
                  <a:gd name="T58" fmla="*/ 31 w 140"/>
                  <a:gd name="T59" fmla="*/ 188 h 268"/>
                  <a:gd name="T60" fmla="*/ 35 w 140"/>
                  <a:gd name="T61" fmla="*/ 207 h 268"/>
                  <a:gd name="T62" fmla="*/ 40 w 140"/>
                  <a:gd name="T63" fmla="*/ 220 h 268"/>
                  <a:gd name="T64" fmla="*/ 53 w 140"/>
                  <a:gd name="T65" fmla="*/ 236 h 268"/>
                  <a:gd name="T66" fmla="*/ 61 w 140"/>
                  <a:gd name="T67" fmla="*/ 240 h 268"/>
                  <a:gd name="T68" fmla="*/ 71 w 140"/>
                  <a:gd name="T69" fmla="*/ 242 h 268"/>
                  <a:gd name="T70" fmla="*/ 79 w 140"/>
                  <a:gd name="T71" fmla="*/ 240 h 268"/>
                  <a:gd name="T72" fmla="*/ 87 w 140"/>
                  <a:gd name="T73" fmla="*/ 236 h 268"/>
                  <a:gd name="T74" fmla="*/ 101 w 140"/>
                  <a:gd name="T75" fmla="*/ 220 h 268"/>
                  <a:gd name="T76" fmla="*/ 106 w 140"/>
                  <a:gd name="T77" fmla="*/ 207 h 268"/>
                  <a:gd name="T78" fmla="*/ 110 w 140"/>
                  <a:gd name="T79" fmla="*/ 188 h 268"/>
                  <a:gd name="T80" fmla="*/ 113 w 140"/>
                  <a:gd name="T81" fmla="*/ 134 h 268"/>
                  <a:gd name="T82" fmla="*/ 110 w 140"/>
                  <a:gd name="T83" fmla="*/ 80 h 268"/>
                  <a:gd name="T84" fmla="*/ 106 w 140"/>
                  <a:gd name="T85" fmla="*/ 62 h 268"/>
                  <a:gd name="T86" fmla="*/ 101 w 140"/>
                  <a:gd name="T87" fmla="*/ 48 h 268"/>
                  <a:gd name="T88" fmla="*/ 87 w 140"/>
                  <a:gd name="T89" fmla="*/ 32 h 268"/>
                  <a:gd name="T90" fmla="*/ 79 w 140"/>
                  <a:gd name="T91" fmla="*/ 28 h 268"/>
                  <a:gd name="T92" fmla="*/ 71 w 140"/>
                  <a:gd name="T93" fmla="*/ 27 h 268"/>
                  <a:gd name="T94" fmla="*/ 53 w 140"/>
                  <a:gd name="T95" fmla="*/ 31 h 268"/>
                  <a:gd name="T96" fmla="*/ 41 w 140"/>
                  <a:gd name="T97" fmla="*/ 46 h 268"/>
                  <a:gd name="T98" fmla="*/ 35 w 140"/>
                  <a:gd name="T99" fmla="*/ 60 h 268"/>
                  <a:gd name="T100" fmla="*/ 31 w 140"/>
                  <a:gd name="T101" fmla="*/ 80 h 268"/>
                  <a:gd name="T102" fmla="*/ 28 w 140"/>
                  <a:gd name="T103" fmla="*/ 134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40" h="268">
                    <a:moveTo>
                      <a:pt x="0" y="134"/>
                    </a:moveTo>
                    <a:lnTo>
                      <a:pt x="1" y="112"/>
                    </a:lnTo>
                    <a:lnTo>
                      <a:pt x="3" y="92"/>
                    </a:lnTo>
                    <a:lnTo>
                      <a:pt x="5" y="75"/>
                    </a:lnTo>
                    <a:lnTo>
                      <a:pt x="8" y="59"/>
                    </a:lnTo>
                    <a:lnTo>
                      <a:pt x="12" y="46"/>
                    </a:lnTo>
                    <a:lnTo>
                      <a:pt x="17" y="34"/>
                    </a:lnTo>
                    <a:lnTo>
                      <a:pt x="24" y="24"/>
                    </a:lnTo>
                    <a:lnTo>
                      <a:pt x="32" y="15"/>
                    </a:lnTo>
                    <a:lnTo>
                      <a:pt x="40" y="8"/>
                    </a:lnTo>
                    <a:lnTo>
                      <a:pt x="49" y="4"/>
                    </a:lnTo>
                    <a:lnTo>
                      <a:pt x="59" y="2"/>
                    </a:lnTo>
                    <a:lnTo>
                      <a:pt x="71" y="0"/>
                    </a:lnTo>
                    <a:lnTo>
                      <a:pt x="79" y="0"/>
                    </a:lnTo>
                    <a:lnTo>
                      <a:pt x="87" y="2"/>
                    </a:lnTo>
                    <a:lnTo>
                      <a:pt x="95" y="4"/>
                    </a:lnTo>
                    <a:lnTo>
                      <a:pt x="101" y="8"/>
                    </a:lnTo>
                    <a:lnTo>
                      <a:pt x="106" y="14"/>
                    </a:lnTo>
                    <a:lnTo>
                      <a:pt x="113" y="19"/>
                    </a:lnTo>
                    <a:lnTo>
                      <a:pt x="117" y="26"/>
                    </a:lnTo>
                    <a:lnTo>
                      <a:pt x="122" y="34"/>
                    </a:lnTo>
                    <a:lnTo>
                      <a:pt x="126" y="42"/>
                    </a:lnTo>
                    <a:lnTo>
                      <a:pt x="130" y="51"/>
                    </a:lnTo>
                    <a:lnTo>
                      <a:pt x="133" y="62"/>
                    </a:lnTo>
                    <a:lnTo>
                      <a:pt x="136" y="72"/>
                    </a:lnTo>
                    <a:lnTo>
                      <a:pt x="137" y="84"/>
                    </a:lnTo>
                    <a:lnTo>
                      <a:pt x="140" y="99"/>
                    </a:lnTo>
                    <a:lnTo>
                      <a:pt x="140" y="116"/>
                    </a:lnTo>
                    <a:lnTo>
                      <a:pt x="140" y="134"/>
                    </a:lnTo>
                    <a:lnTo>
                      <a:pt x="140" y="156"/>
                    </a:lnTo>
                    <a:lnTo>
                      <a:pt x="138" y="176"/>
                    </a:lnTo>
                    <a:lnTo>
                      <a:pt x="136" y="194"/>
                    </a:lnTo>
                    <a:lnTo>
                      <a:pt x="133" y="208"/>
                    </a:lnTo>
                    <a:lnTo>
                      <a:pt x="128" y="222"/>
                    </a:lnTo>
                    <a:lnTo>
                      <a:pt x="122" y="234"/>
                    </a:lnTo>
                    <a:lnTo>
                      <a:pt x="117" y="244"/>
                    </a:lnTo>
                    <a:lnTo>
                      <a:pt x="109" y="252"/>
                    </a:lnTo>
                    <a:lnTo>
                      <a:pt x="101" y="259"/>
                    </a:lnTo>
                    <a:lnTo>
                      <a:pt x="92" y="264"/>
                    </a:lnTo>
                    <a:lnTo>
                      <a:pt x="81" y="267"/>
                    </a:lnTo>
                    <a:lnTo>
                      <a:pt x="71" y="268"/>
                    </a:lnTo>
                    <a:lnTo>
                      <a:pt x="63" y="268"/>
                    </a:lnTo>
                    <a:lnTo>
                      <a:pt x="56" y="267"/>
                    </a:lnTo>
                    <a:lnTo>
                      <a:pt x="49" y="264"/>
                    </a:lnTo>
                    <a:lnTo>
                      <a:pt x="43" y="262"/>
                    </a:lnTo>
                    <a:lnTo>
                      <a:pt x="37" y="258"/>
                    </a:lnTo>
                    <a:lnTo>
                      <a:pt x="31" y="252"/>
                    </a:lnTo>
                    <a:lnTo>
                      <a:pt x="27" y="247"/>
                    </a:lnTo>
                    <a:lnTo>
                      <a:pt x="21" y="240"/>
                    </a:lnTo>
                    <a:lnTo>
                      <a:pt x="16" y="232"/>
                    </a:lnTo>
                    <a:lnTo>
                      <a:pt x="12" y="222"/>
                    </a:lnTo>
                    <a:lnTo>
                      <a:pt x="8" y="211"/>
                    </a:lnTo>
                    <a:lnTo>
                      <a:pt x="5" y="198"/>
                    </a:lnTo>
                    <a:lnTo>
                      <a:pt x="3" y="184"/>
                    </a:lnTo>
                    <a:lnTo>
                      <a:pt x="1" y="168"/>
                    </a:lnTo>
                    <a:lnTo>
                      <a:pt x="0" y="152"/>
                    </a:lnTo>
                    <a:lnTo>
                      <a:pt x="0" y="134"/>
                    </a:lnTo>
                    <a:close/>
                    <a:moveTo>
                      <a:pt x="28" y="134"/>
                    </a:moveTo>
                    <a:lnTo>
                      <a:pt x="28" y="164"/>
                    </a:lnTo>
                    <a:lnTo>
                      <a:pt x="31" y="188"/>
                    </a:lnTo>
                    <a:lnTo>
                      <a:pt x="32" y="198"/>
                    </a:lnTo>
                    <a:lnTo>
                      <a:pt x="35" y="207"/>
                    </a:lnTo>
                    <a:lnTo>
                      <a:pt x="37" y="214"/>
                    </a:lnTo>
                    <a:lnTo>
                      <a:pt x="40" y="220"/>
                    </a:lnTo>
                    <a:lnTo>
                      <a:pt x="47" y="230"/>
                    </a:lnTo>
                    <a:lnTo>
                      <a:pt x="53" y="236"/>
                    </a:lnTo>
                    <a:lnTo>
                      <a:pt x="57" y="239"/>
                    </a:lnTo>
                    <a:lnTo>
                      <a:pt x="61" y="240"/>
                    </a:lnTo>
                    <a:lnTo>
                      <a:pt x="67" y="242"/>
                    </a:lnTo>
                    <a:lnTo>
                      <a:pt x="71" y="242"/>
                    </a:lnTo>
                    <a:lnTo>
                      <a:pt x="75" y="242"/>
                    </a:lnTo>
                    <a:lnTo>
                      <a:pt x="79" y="240"/>
                    </a:lnTo>
                    <a:lnTo>
                      <a:pt x="83" y="239"/>
                    </a:lnTo>
                    <a:lnTo>
                      <a:pt x="87" y="236"/>
                    </a:lnTo>
                    <a:lnTo>
                      <a:pt x="95" y="230"/>
                    </a:lnTo>
                    <a:lnTo>
                      <a:pt x="101" y="220"/>
                    </a:lnTo>
                    <a:lnTo>
                      <a:pt x="104" y="214"/>
                    </a:lnTo>
                    <a:lnTo>
                      <a:pt x="106" y="207"/>
                    </a:lnTo>
                    <a:lnTo>
                      <a:pt x="108" y="198"/>
                    </a:lnTo>
                    <a:lnTo>
                      <a:pt x="110" y="188"/>
                    </a:lnTo>
                    <a:lnTo>
                      <a:pt x="113" y="164"/>
                    </a:lnTo>
                    <a:lnTo>
                      <a:pt x="113" y="134"/>
                    </a:lnTo>
                    <a:lnTo>
                      <a:pt x="113" y="104"/>
                    </a:lnTo>
                    <a:lnTo>
                      <a:pt x="110" y="80"/>
                    </a:lnTo>
                    <a:lnTo>
                      <a:pt x="108" y="70"/>
                    </a:lnTo>
                    <a:lnTo>
                      <a:pt x="106" y="62"/>
                    </a:lnTo>
                    <a:lnTo>
                      <a:pt x="104" y="54"/>
                    </a:lnTo>
                    <a:lnTo>
                      <a:pt x="101" y="48"/>
                    </a:lnTo>
                    <a:lnTo>
                      <a:pt x="95" y="39"/>
                    </a:lnTo>
                    <a:lnTo>
                      <a:pt x="87" y="32"/>
                    </a:lnTo>
                    <a:lnTo>
                      <a:pt x="83" y="30"/>
                    </a:lnTo>
                    <a:lnTo>
                      <a:pt x="79" y="28"/>
                    </a:lnTo>
                    <a:lnTo>
                      <a:pt x="75" y="27"/>
                    </a:lnTo>
                    <a:lnTo>
                      <a:pt x="71" y="27"/>
                    </a:lnTo>
                    <a:lnTo>
                      <a:pt x="61" y="28"/>
                    </a:lnTo>
                    <a:lnTo>
                      <a:pt x="53" y="31"/>
                    </a:lnTo>
                    <a:lnTo>
                      <a:pt x="47" y="38"/>
                    </a:lnTo>
                    <a:lnTo>
                      <a:pt x="41" y="46"/>
                    </a:lnTo>
                    <a:lnTo>
                      <a:pt x="37" y="52"/>
                    </a:lnTo>
                    <a:lnTo>
                      <a:pt x="35" y="60"/>
                    </a:lnTo>
                    <a:lnTo>
                      <a:pt x="33" y="70"/>
                    </a:lnTo>
                    <a:lnTo>
                      <a:pt x="31" y="80"/>
                    </a:lnTo>
                    <a:lnTo>
                      <a:pt x="28" y="104"/>
                    </a:lnTo>
                    <a:lnTo>
                      <a:pt x="28" y="134"/>
                    </a:lnTo>
                    <a:close/>
                  </a:path>
                </a:pathLst>
              </a:cu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48" name="Freeform 520"/>
              <p:cNvSpPr>
                <a:spLocks/>
              </p:cNvSpPr>
              <p:nvPr/>
            </p:nvSpPr>
            <p:spPr bwMode="auto">
              <a:xfrm>
                <a:off x="4187" y="2328"/>
                <a:ext cx="20" cy="66"/>
              </a:xfrm>
              <a:custGeom>
                <a:avLst/>
                <a:gdLst>
                  <a:gd name="T0" fmla="*/ 78 w 78"/>
                  <a:gd name="T1" fmla="*/ 264 h 264"/>
                  <a:gd name="T2" fmla="*/ 53 w 78"/>
                  <a:gd name="T3" fmla="*/ 264 h 264"/>
                  <a:gd name="T4" fmla="*/ 53 w 78"/>
                  <a:gd name="T5" fmla="*/ 59 h 264"/>
                  <a:gd name="T6" fmla="*/ 41 w 78"/>
                  <a:gd name="T7" fmla="*/ 70 h 264"/>
                  <a:gd name="T8" fmla="*/ 28 w 78"/>
                  <a:gd name="T9" fmla="*/ 80 h 264"/>
                  <a:gd name="T10" fmla="*/ 13 w 78"/>
                  <a:gd name="T11" fmla="*/ 91 h 264"/>
                  <a:gd name="T12" fmla="*/ 0 w 78"/>
                  <a:gd name="T13" fmla="*/ 98 h 264"/>
                  <a:gd name="T14" fmla="*/ 0 w 78"/>
                  <a:gd name="T15" fmla="*/ 66 h 264"/>
                  <a:gd name="T16" fmla="*/ 10 w 78"/>
                  <a:gd name="T17" fmla="*/ 59 h 264"/>
                  <a:gd name="T18" fmla="*/ 21 w 78"/>
                  <a:gd name="T19" fmla="*/ 52 h 264"/>
                  <a:gd name="T20" fmla="*/ 30 w 78"/>
                  <a:gd name="T21" fmla="*/ 44 h 264"/>
                  <a:gd name="T22" fmla="*/ 38 w 78"/>
                  <a:gd name="T23" fmla="*/ 35 h 264"/>
                  <a:gd name="T24" fmla="*/ 46 w 78"/>
                  <a:gd name="T25" fmla="*/ 27 h 264"/>
                  <a:gd name="T26" fmla="*/ 53 w 78"/>
                  <a:gd name="T27" fmla="*/ 18 h 264"/>
                  <a:gd name="T28" fmla="*/ 58 w 78"/>
                  <a:gd name="T29" fmla="*/ 8 h 264"/>
                  <a:gd name="T30" fmla="*/ 62 w 78"/>
                  <a:gd name="T31" fmla="*/ 0 h 264"/>
                  <a:gd name="T32" fmla="*/ 78 w 78"/>
                  <a:gd name="T33" fmla="*/ 0 h 264"/>
                  <a:gd name="T34" fmla="*/ 78 w 78"/>
                  <a:gd name="T35" fmla="*/ 264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8" h="264">
                    <a:moveTo>
                      <a:pt x="78" y="264"/>
                    </a:moveTo>
                    <a:lnTo>
                      <a:pt x="53" y="264"/>
                    </a:lnTo>
                    <a:lnTo>
                      <a:pt x="53" y="59"/>
                    </a:lnTo>
                    <a:lnTo>
                      <a:pt x="41" y="70"/>
                    </a:lnTo>
                    <a:lnTo>
                      <a:pt x="28" y="80"/>
                    </a:lnTo>
                    <a:lnTo>
                      <a:pt x="13" y="91"/>
                    </a:lnTo>
                    <a:lnTo>
                      <a:pt x="0" y="98"/>
                    </a:lnTo>
                    <a:lnTo>
                      <a:pt x="0" y="66"/>
                    </a:lnTo>
                    <a:lnTo>
                      <a:pt x="10" y="59"/>
                    </a:lnTo>
                    <a:lnTo>
                      <a:pt x="21" y="52"/>
                    </a:lnTo>
                    <a:lnTo>
                      <a:pt x="30" y="44"/>
                    </a:lnTo>
                    <a:lnTo>
                      <a:pt x="38" y="35"/>
                    </a:lnTo>
                    <a:lnTo>
                      <a:pt x="46" y="27"/>
                    </a:lnTo>
                    <a:lnTo>
                      <a:pt x="53" y="18"/>
                    </a:lnTo>
                    <a:lnTo>
                      <a:pt x="58" y="8"/>
                    </a:lnTo>
                    <a:lnTo>
                      <a:pt x="62" y="0"/>
                    </a:lnTo>
                    <a:lnTo>
                      <a:pt x="78" y="0"/>
                    </a:lnTo>
                    <a:lnTo>
                      <a:pt x="78" y="264"/>
                    </a:lnTo>
                    <a:close/>
                  </a:path>
                </a:pathLst>
              </a:cu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49" name="Freeform 521"/>
              <p:cNvSpPr>
                <a:spLocks noEditPoints="1"/>
              </p:cNvSpPr>
              <p:nvPr/>
            </p:nvSpPr>
            <p:spPr bwMode="auto">
              <a:xfrm>
                <a:off x="4224" y="2328"/>
                <a:ext cx="35" cy="67"/>
              </a:xfrm>
              <a:custGeom>
                <a:avLst/>
                <a:gdLst>
                  <a:gd name="T0" fmla="*/ 1 w 140"/>
                  <a:gd name="T1" fmla="*/ 112 h 268"/>
                  <a:gd name="T2" fmla="*/ 4 w 140"/>
                  <a:gd name="T3" fmla="*/ 75 h 268"/>
                  <a:gd name="T4" fmla="*/ 12 w 140"/>
                  <a:gd name="T5" fmla="*/ 46 h 268"/>
                  <a:gd name="T6" fmla="*/ 24 w 140"/>
                  <a:gd name="T7" fmla="*/ 24 h 268"/>
                  <a:gd name="T8" fmla="*/ 40 w 140"/>
                  <a:gd name="T9" fmla="*/ 10 h 268"/>
                  <a:gd name="T10" fmla="*/ 59 w 140"/>
                  <a:gd name="T11" fmla="*/ 2 h 268"/>
                  <a:gd name="T12" fmla="*/ 79 w 140"/>
                  <a:gd name="T13" fmla="*/ 0 h 268"/>
                  <a:gd name="T14" fmla="*/ 93 w 140"/>
                  <a:gd name="T15" fmla="*/ 6 h 268"/>
                  <a:gd name="T16" fmla="*/ 107 w 140"/>
                  <a:gd name="T17" fmla="*/ 14 h 268"/>
                  <a:gd name="T18" fmla="*/ 117 w 140"/>
                  <a:gd name="T19" fmla="*/ 26 h 268"/>
                  <a:gd name="T20" fmla="*/ 127 w 140"/>
                  <a:gd name="T21" fmla="*/ 42 h 268"/>
                  <a:gd name="T22" fmla="*/ 133 w 140"/>
                  <a:gd name="T23" fmla="*/ 62 h 268"/>
                  <a:gd name="T24" fmla="*/ 137 w 140"/>
                  <a:gd name="T25" fmla="*/ 84 h 268"/>
                  <a:gd name="T26" fmla="*/ 140 w 140"/>
                  <a:gd name="T27" fmla="*/ 116 h 268"/>
                  <a:gd name="T28" fmla="*/ 140 w 140"/>
                  <a:gd name="T29" fmla="*/ 156 h 268"/>
                  <a:gd name="T30" fmla="*/ 136 w 140"/>
                  <a:gd name="T31" fmla="*/ 194 h 268"/>
                  <a:gd name="T32" fmla="*/ 128 w 140"/>
                  <a:gd name="T33" fmla="*/ 223 h 268"/>
                  <a:gd name="T34" fmla="*/ 117 w 140"/>
                  <a:gd name="T35" fmla="*/ 244 h 268"/>
                  <a:gd name="T36" fmla="*/ 101 w 140"/>
                  <a:gd name="T37" fmla="*/ 260 h 268"/>
                  <a:gd name="T38" fmla="*/ 81 w 140"/>
                  <a:gd name="T39" fmla="*/ 267 h 268"/>
                  <a:gd name="T40" fmla="*/ 63 w 140"/>
                  <a:gd name="T41" fmla="*/ 268 h 268"/>
                  <a:gd name="T42" fmla="*/ 49 w 140"/>
                  <a:gd name="T43" fmla="*/ 264 h 268"/>
                  <a:gd name="T44" fmla="*/ 37 w 140"/>
                  <a:gd name="T45" fmla="*/ 258 h 268"/>
                  <a:gd name="T46" fmla="*/ 27 w 140"/>
                  <a:gd name="T47" fmla="*/ 247 h 268"/>
                  <a:gd name="T48" fmla="*/ 16 w 140"/>
                  <a:gd name="T49" fmla="*/ 232 h 268"/>
                  <a:gd name="T50" fmla="*/ 8 w 140"/>
                  <a:gd name="T51" fmla="*/ 211 h 268"/>
                  <a:gd name="T52" fmla="*/ 3 w 140"/>
                  <a:gd name="T53" fmla="*/ 184 h 268"/>
                  <a:gd name="T54" fmla="*/ 0 w 140"/>
                  <a:gd name="T55" fmla="*/ 152 h 268"/>
                  <a:gd name="T56" fmla="*/ 28 w 140"/>
                  <a:gd name="T57" fmla="*/ 135 h 268"/>
                  <a:gd name="T58" fmla="*/ 31 w 140"/>
                  <a:gd name="T59" fmla="*/ 188 h 268"/>
                  <a:gd name="T60" fmla="*/ 35 w 140"/>
                  <a:gd name="T61" fmla="*/ 207 h 268"/>
                  <a:gd name="T62" fmla="*/ 40 w 140"/>
                  <a:gd name="T63" fmla="*/ 220 h 268"/>
                  <a:gd name="T64" fmla="*/ 53 w 140"/>
                  <a:gd name="T65" fmla="*/ 236 h 268"/>
                  <a:gd name="T66" fmla="*/ 61 w 140"/>
                  <a:gd name="T67" fmla="*/ 240 h 268"/>
                  <a:gd name="T68" fmla="*/ 71 w 140"/>
                  <a:gd name="T69" fmla="*/ 242 h 268"/>
                  <a:gd name="T70" fmla="*/ 79 w 140"/>
                  <a:gd name="T71" fmla="*/ 240 h 268"/>
                  <a:gd name="T72" fmla="*/ 87 w 140"/>
                  <a:gd name="T73" fmla="*/ 236 h 268"/>
                  <a:gd name="T74" fmla="*/ 101 w 140"/>
                  <a:gd name="T75" fmla="*/ 220 h 268"/>
                  <a:gd name="T76" fmla="*/ 107 w 140"/>
                  <a:gd name="T77" fmla="*/ 207 h 268"/>
                  <a:gd name="T78" fmla="*/ 111 w 140"/>
                  <a:gd name="T79" fmla="*/ 188 h 268"/>
                  <a:gd name="T80" fmla="*/ 113 w 140"/>
                  <a:gd name="T81" fmla="*/ 135 h 268"/>
                  <a:gd name="T82" fmla="*/ 111 w 140"/>
                  <a:gd name="T83" fmla="*/ 80 h 268"/>
                  <a:gd name="T84" fmla="*/ 107 w 140"/>
                  <a:gd name="T85" fmla="*/ 62 h 268"/>
                  <a:gd name="T86" fmla="*/ 101 w 140"/>
                  <a:gd name="T87" fmla="*/ 48 h 268"/>
                  <a:gd name="T88" fmla="*/ 87 w 140"/>
                  <a:gd name="T89" fmla="*/ 32 h 268"/>
                  <a:gd name="T90" fmla="*/ 79 w 140"/>
                  <a:gd name="T91" fmla="*/ 28 h 268"/>
                  <a:gd name="T92" fmla="*/ 71 w 140"/>
                  <a:gd name="T93" fmla="*/ 27 h 268"/>
                  <a:gd name="T94" fmla="*/ 53 w 140"/>
                  <a:gd name="T95" fmla="*/ 32 h 268"/>
                  <a:gd name="T96" fmla="*/ 41 w 140"/>
                  <a:gd name="T97" fmla="*/ 46 h 268"/>
                  <a:gd name="T98" fmla="*/ 35 w 140"/>
                  <a:gd name="T99" fmla="*/ 60 h 268"/>
                  <a:gd name="T100" fmla="*/ 31 w 140"/>
                  <a:gd name="T101" fmla="*/ 80 h 268"/>
                  <a:gd name="T102" fmla="*/ 28 w 140"/>
                  <a:gd name="T103" fmla="*/ 135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40" h="268">
                    <a:moveTo>
                      <a:pt x="0" y="135"/>
                    </a:moveTo>
                    <a:lnTo>
                      <a:pt x="1" y="112"/>
                    </a:lnTo>
                    <a:lnTo>
                      <a:pt x="3" y="92"/>
                    </a:lnTo>
                    <a:lnTo>
                      <a:pt x="4" y="75"/>
                    </a:lnTo>
                    <a:lnTo>
                      <a:pt x="8" y="59"/>
                    </a:lnTo>
                    <a:lnTo>
                      <a:pt x="12" y="46"/>
                    </a:lnTo>
                    <a:lnTo>
                      <a:pt x="17" y="35"/>
                    </a:lnTo>
                    <a:lnTo>
                      <a:pt x="24" y="24"/>
                    </a:lnTo>
                    <a:lnTo>
                      <a:pt x="32" y="16"/>
                    </a:lnTo>
                    <a:lnTo>
                      <a:pt x="40" y="10"/>
                    </a:lnTo>
                    <a:lnTo>
                      <a:pt x="49" y="4"/>
                    </a:lnTo>
                    <a:lnTo>
                      <a:pt x="59" y="2"/>
                    </a:lnTo>
                    <a:lnTo>
                      <a:pt x="71" y="0"/>
                    </a:lnTo>
                    <a:lnTo>
                      <a:pt x="79" y="0"/>
                    </a:lnTo>
                    <a:lnTo>
                      <a:pt x="87" y="3"/>
                    </a:lnTo>
                    <a:lnTo>
                      <a:pt x="93" y="6"/>
                    </a:lnTo>
                    <a:lnTo>
                      <a:pt x="101" y="8"/>
                    </a:lnTo>
                    <a:lnTo>
                      <a:pt x="107" y="14"/>
                    </a:lnTo>
                    <a:lnTo>
                      <a:pt x="113" y="19"/>
                    </a:lnTo>
                    <a:lnTo>
                      <a:pt x="117" y="26"/>
                    </a:lnTo>
                    <a:lnTo>
                      <a:pt x="123" y="34"/>
                    </a:lnTo>
                    <a:lnTo>
                      <a:pt x="127" y="42"/>
                    </a:lnTo>
                    <a:lnTo>
                      <a:pt x="129" y="51"/>
                    </a:lnTo>
                    <a:lnTo>
                      <a:pt x="133" y="62"/>
                    </a:lnTo>
                    <a:lnTo>
                      <a:pt x="136" y="72"/>
                    </a:lnTo>
                    <a:lnTo>
                      <a:pt x="137" y="84"/>
                    </a:lnTo>
                    <a:lnTo>
                      <a:pt x="139" y="99"/>
                    </a:lnTo>
                    <a:lnTo>
                      <a:pt x="140" y="116"/>
                    </a:lnTo>
                    <a:lnTo>
                      <a:pt x="140" y="135"/>
                    </a:lnTo>
                    <a:lnTo>
                      <a:pt x="140" y="156"/>
                    </a:lnTo>
                    <a:lnTo>
                      <a:pt x="139" y="176"/>
                    </a:lnTo>
                    <a:lnTo>
                      <a:pt x="136" y="194"/>
                    </a:lnTo>
                    <a:lnTo>
                      <a:pt x="133" y="210"/>
                    </a:lnTo>
                    <a:lnTo>
                      <a:pt x="128" y="223"/>
                    </a:lnTo>
                    <a:lnTo>
                      <a:pt x="123" y="234"/>
                    </a:lnTo>
                    <a:lnTo>
                      <a:pt x="117" y="244"/>
                    </a:lnTo>
                    <a:lnTo>
                      <a:pt x="109" y="252"/>
                    </a:lnTo>
                    <a:lnTo>
                      <a:pt x="101" y="260"/>
                    </a:lnTo>
                    <a:lnTo>
                      <a:pt x="92" y="264"/>
                    </a:lnTo>
                    <a:lnTo>
                      <a:pt x="81" y="267"/>
                    </a:lnTo>
                    <a:lnTo>
                      <a:pt x="71" y="268"/>
                    </a:lnTo>
                    <a:lnTo>
                      <a:pt x="63" y="268"/>
                    </a:lnTo>
                    <a:lnTo>
                      <a:pt x="56" y="267"/>
                    </a:lnTo>
                    <a:lnTo>
                      <a:pt x="49" y="264"/>
                    </a:lnTo>
                    <a:lnTo>
                      <a:pt x="43" y="262"/>
                    </a:lnTo>
                    <a:lnTo>
                      <a:pt x="37" y="258"/>
                    </a:lnTo>
                    <a:lnTo>
                      <a:pt x="31" y="254"/>
                    </a:lnTo>
                    <a:lnTo>
                      <a:pt x="27" y="247"/>
                    </a:lnTo>
                    <a:lnTo>
                      <a:pt x="21" y="242"/>
                    </a:lnTo>
                    <a:lnTo>
                      <a:pt x="16" y="232"/>
                    </a:lnTo>
                    <a:lnTo>
                      <a:pt x="12" y="222"/>
                    </a:lnTo>
                    <a:lnTo>
                      <a:pt x="8" y="211"/>
                    </a:lnTo>
                    <a:lnTo>
                      <a:pt x="5" y="198"/>
                    </a:lnTo>
                    <a:lnTo>
                      <a:pt x="3" y="184"/>
                    </a:lnTo>
                    <a:lnTo>
                      <a:pt x="1" y="168"/>
                    </a:lnTo>
                    <a:lnTo>
                      <a:pt x="0" y="152"/>
                    </a:lnTo>
                    <a:lnTo>
                      <a:pt x="0" y="135"/>
                    </a:lnTo>
                    <a:close/>
                    <a:moveTo>
                      <a:pt x="28" y="135"/>
                    </a:moveTo>
                    <a:lnTo>
                      <a:pt x="28" y="164"/>
                    </a:lnTo>
                    <a:lnTo>
                      <a:pt x="31" y="188"/>
                    </a:lnTo>
                    <a:lnTo>
                      <a:pt x="32" y="199"/>
                    </a:lnTo>
                    <a:lnTo>
                      <a:pt x="35" y="207"/>
                    </a:lnTo>
                    <a:lnTo>
                      <a:pt x="37" y="215"/>
                    </a:lnTo>
                    <a:lnTo>
                      <a:pt x="40" y="220"/>
                    </a:lnTo>
                    <a:lnTo>
                      <a:pt x="47" y="230"/>
                    </a:lnTo>
                    <a:lnTo>
                      <a:pt x="53" y="236"/>
                    </a:lnTo>
                    <a:lnTo>
                      <a:pt x="57" y="239"/>
                    </a:lnTo>
                    <a:lnTo>
                      <a:pt x="61" y="240"/>
                    </a:lnTo>
                    <a:lnTo>
                      <a:pt x="65" y="242"/>
                    </a:lnTo>
                    <a:lnTo>
                      <a:pt x="71" y="242"/>
                    </a:lnTo>
                    <a:lnTo>
                      <a:pt x="75" y="242"/>
                    </a:lnTo>
                    <a:lnTo>
                      <a:pt x="79" y="240"/>
                    </a:lnTo>
                    <a:lnTo>
                      <a:pt x="83" y="239"/>
                    </a:lnTo>
                    <a:lnTo>
                      <a:pt x="87" y="236"/>
                    </a:lnTo>
                    <a:lnTo>
                      <a:pt x="95" y="230"/>
                    </a:lnTo>
                    <a:lnTo>
                      <a:pt x="101" y="220"/>
                    </a:lnTo>
                    <a:lnTo>
                      <a:pt x="104" y="215"/>
                    </a:lnTo>
                    <a:lnTo>
                      <a:pt x="107" y="207"/>
                    </a:lnTo>
                    <a:lnTo>
                      <a:pt x="108" y="198"/>
                    </a:lnTo>
                    <a:lnTo>
                      <a:pt x="111" y="188"/>
                    </a:lnTo>
                    <a:lnTo>
                      <a:pt x="112" y="164"/>
                    </a:lnTo>
                    <a:lnTo>
                      <a:pt x="113" y="135"/>
                    </a:lnTo>
                    <a:lnTo>
                      <a:pt x="112" y="104"/>
                    </a:lnTo>
                    <a:lnTo>
                      <a:pt x="111" y="80"/>
                    </a:lnTo>
                    <a:lnTo>
                      <a:pt x="108" y="71"/>
                    </a:lnTo>
                    <a:lnTo>
                      <a:pt x="107" y="62"/>
                    </a:lnTo>
                    <a:lnTo>
                      <a:pt x="104" y="55"/>
                    </a:lnTo>
                    <a:lnTo>
                      <a:pt x="101" y="48"/>
                    </a:lnTo>
                    <a:lnTo>
                      <a:pt x="95" y="39"/>
                    </a:lnTo>
                    <a:lnTo>
                      <a:pt x="87" y="32"/>
                    </a:lnTo>
                    <a:lnTo>
                      <a:pt x="83" y="30"/>
                    </a:lnTo>
                    <a:lnTo>
                      <a:pt x="79" y="28"/>
                    </a:lnTo>
                    <a:lnTo>
                      <a:pt x="75" y="27"/>
                    </a:lnTo>
                    <a:lnTo>
                      <a:pt x="71" y="27"/>
                    </a:lnTo>
                    <a:lnTo>
                      <a:pt x="61" y="28"/>
                    </a:lnTo>
                    <a:lnTo>
                      <a:pt x="53" y="32"/>
                    </a:lnTo>
                    <a:lnTo>
                      <a:pt x="47" y="38"/>
                    </a:lnTo>
                    <a:lnTo>
                      <a:pt x="41" y="46"/>
                    </a:lnTo>
                    <a:lnTo>
                      <a:pt x="37" y="52"/>
                    </a:lnTo>
                    <a:lnTo>
                      <a:pt x="35" y="60"/>
                    </a:lnTo>
                    <a:lnTo>
                      <a:pt x="33" y="70"/>
                    </a:lnTo>
                    <a:lnTo>
                      <a:pt x="31" y="80"/>
                    </a:lnTo>
                    <a:lnTo>
                      <a:pt x="28" y="104"/>
                    </a:lnTo>
                    <a:lnTo>
                      <a:pt x="28" y="135"/>
                    </a:lnTo>
                    <a:close/>
                  </a:path>
                </a:pathLst>
              </a:cu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50" name="Freeform 522"/>
              <p:cNvSpPr>
                <a:spLocks noEditPoints="1"/>
              </p:cNvSpPr>
              <p:nvPr/>
            </p:nvSpPr>
            <p:spPr bwMode="auto">
              <a:xfrm>
                <a:off x="4266" y="2328"/>
                <a:ext cx="35" cy="67"/>
              </a:xfrm>
              <a:custGeom>
                <a:avLst/>
                <a:gdLst>
                  <a:gd name="T0" fmla="*/ 0 w 140"/>
                  <a:gd name="T1" fmla="*/ 112 h 268"/>
                  <a:gd name="T2" fmla="*/ 4 w 140"/>
                  <a:gd name="T3" fmla="*/ 75 h 268"/>
                  <a:gd name="T4" fmla="*/ 12 w 140"/>
                  <a:gd name="T5" fmla="*/ 46 h 268"/>
                  <a:gd name="T6" fmla="*/ 23 w 140"/>
                  <a:gd name="T7" fmla="*/ 24 h 268"/>
                  <a:gd name="T8" fmla="*/ 39 w 140"/>
                  <a:gd name="T9" fmla="*/ 10 h 268"/>
                  <a:gd name="T10" fmla="*/ 58 w 140"/>
                  <a:gd name="T11" fmla="*/ 2 h 268"/>
                  <a:gd name="T12" fmla="*/ 77 w 140"/>
                  <a:gd name="T13" fmla="*/ 0 h 268"/>
                  <a:gd name="T14" fmla="*/ 93 w 140"/>
                  <a:gd name="T15" fmla="*/ 6 h 268"/>
                  <a:gd name="T16" fmla="*/ 106 w 140"/>
                  <a:gd name="T17" fmla="*/ 14 h 268"/>
                  <a:gd name="T18" fmla="*/ 117 w 140"/>
                  <a:gd name="T19" fmla="*/ 26 h 268"/>
                  <a:gd name="T20" fmla="*/ 125 w 140"/>
                  <a:gd name="T21" fmla="*/ 42 h 268"/>
                  <a:gd name="T22" fmla="*/ 132 w 140"/>
                  <a:gd name="T23" fmla="*/ 62 h 268"/>
                  <a:gd name="T24" fmla="*/ 137 w 140"/>
                  <a:gd name="T25" fmla="*/ 84 h 268"/>
                  <a:gd name="T26" fmla="*/ 140 w 140"/>
                  <a:gd name="T27" fmla="*/ 116 h 268"/>
                  <a:gd name="T28" fmla="*/ 138 w 140"/>
                  <a:gd name="T29" fmla="*/ 156 h 268"/>
                  <a:gd name="T30" fmla="*/ 134 w 140"/>
                  <a:gd name="T31" fmla="*/ 194 h 268"/>
                  <a:gd name="T32" fmla="*/ 128 w 140"/>
                  <a:gd name="T33" fmla="*/ 223 h 268"/>
                  <a:gd name="T34" fmla="*/ 116 w 140"/>
                  <a:gd name="T35" fmla="*/ 244 h 268"/>
                  <a:gd name="T36" fmla="*/ 100 w 140"/>
                  <a:gd name="T37" fmla="*/ 260 h 268"/>
                  <a:gd name="T38" fmla="*/ 81 w 140"/>
                  <a:gd name="T39" fmla="*/ 267 h 268"/>
                  <a:gd name="T40" fmla="*/ 61 w 140"/>
                  <a:gd name="T41" fmla="*/ 268 h 268"/>
                  <a:gd name="T42" fmla="*/ 48 w 140"/>
                  <a:gd name="T43" fmla="*/ 264 h 268"/>
                  <a:gd name="T44" fmla="*/ 36 w 140"/>
                  <a:gd name="T45" fmla="*/ 258 h 268"/>
                  <a:gd name="T46" fmla="*/ 25 w 140"/>
                  <a:gd name="T47" fmla="*/ 247 h 268"/>
                  <a:gd name="T48" fmla="*/ 16 w 140"/>
                  <a:gd name="T49" fmla="*/ 232 h 268"/>
                  <a:gd name="T50" fmla="*/ 8 w 140"/>
                  <a:gd name="T51" fmla="*/ 211 h 268"/>
                  <a:gd name="T52" fmla="*/ 3 w 140"/>
                  <a:gd name="T53" fmla="*/ 184 h 268"/>
                  <a:gd name="T54" fmla="*/ 0 w 140"/>
                  <a:gd name="T55" fmla="*/ 152 h 268"/>
                  <a:gd name="T56" fmla="*/ 27 w 140"/>
                  <a:gd name="T57" fmla="*/ 135 h 268"/>
                  <a:gd name="T58" fmla="*/ 29 w 140"/>
                  <a:gd name="T59" fmla="*/ 188 h 268"/>
                  <a:gd name="T60" fmla="*/ 33 w 140"/>
                  <a:gd name="T61" fmla="*/ 207 h 268"/>
                  <a:gd name="T62" fmla="*/ 39 w 140"/>
                  <a:gd name="T63" fmla="*/ 220 h 268"/>
                  <a:gd name="T64" fmla="*/ 53 w 140"/>
                  <a:gd name="T65" fmla="*/ 236 h 268"/>
                  <a:gd name="T66" fmla="*/ 61 w 140"/>
                  <a:gd name="T67" fmla="*/ 240 h 268"/>
                  <a:gd name="T68" fmla="*/ 69 w 140"/>
                  <a:gd name="T69" fmla="*/ 242 h 268"/>
                  <a:gd name="T70" fmla="*/ 78 w 140"/>
                  <a:gd name="T71" fmla="*/ 240 h 268"/>
                  <a:gd name="T72" fmla="*/ 86 w 140"/>
                  <a:gd name="T73" fmla="*/ 236 h 268"/>
                  <a:gd name="T74" fmla="*/ 100 w 140"/>
                  <a:gd name="T75" fmla="*/ 220 h 268"/>
                  <a:gd name="T76" fmla="*/ 105 w 140"/>
                  <a:gd name="T77" fmla="*/ 207 h 268"/>
                  <a:gd name="T78" fmla="*/ 109 w 140"/>
                  <a:gd name="T79" fmla="*/ 188 h 268"/>
                  <a:gd name="T80" fmla="*/ 112 w 140"/>
                  <a:gd name="T81" fmla="*/ 135 h 268"/>
                  <a:gd name="T82" fmla="*/ 109 w 140"/>
                  <a:gd name="T83" fmla="*/ 80 h 268"/>
                  <a:gd name="T84" fmla="*/ 105 w 140"/>
                  <a:gd name="T85" fmla="*/ 62 h 268"/>
                  <a:gd name="T86" fmla="*/ 100 w 140"/>
                  <a:gd name="T87" fmla="*/ 48 h 268"/>
                  <a:gd name="T88" fmla="*/ 86 w 140"/>
                  <a:gd name="T89" fmla="*/ 32 h 268"/>
                  <a:gd name="T90" fmla="*/ 78 w 140"/>
                  <a:gd name="T91" fmla="*/ 28 h 268"/>
                  <a:gd name="T92" fmla="*/ 69 w 140"/>
                  <a:gd name="T93" fmla="*/ 27 h 268"/>
                  <a:gd name="T94" fmla="*/ 53 w 140"/>
                  <a:gd name="T95" fmla="*/ 32 h 268"/>
                  <a:gd name="T96" fmla="*/ 40 w 140"/>
                  <a:gd name="T97" fmla="*/ 46 h 268"/>
                  <a:gd name="T98" fmla="*/ 35 w 140"/>
                  <a:gd name="T99" fmla="*/ 60 h 268"/>
                  <a:gd name="T100" fmla="*/ 29 w 140"/>
                  <a:gd name="T101" fmla="*/ 80 h 268"/>
                  <a:gd name="T102" fmla="*/ 27 w 140"/>
                  <a:gd name="T103" fmla="*/ 135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40" h="268">
                    <a:moveTo>
                      <a:pt x="0" y="135"/>
                    </a:moveTo>
                    <a:lnTo>
                      <a:pt x="0" y="112"/>
                    </a:lnTo>
                    <a:lnTo>
                      <a:pt x="1" y="92"/>
                    </a:lnTo>
                    <a:lnTo>
                      <a:pt x="4" y="75"/>
                    </a:lnTo>
                    <a:lnTo>
                      <a:pt x="7" y="59"/>
                    </a:lnTo>
                    <a:lnTo>
                      <a:pt x="12" y="46"/>
                    </a:lnTo>
                    <a:lnTo>
                      <a:pt x="17" y="35"/>
                    </a:lnTo>
                    <a:lnTo>
                      <a:pt x="23" y="24"/>
                    </a:lnTo>
                    <a:lnTo>
                      <a:pt x="31" y="16"/>
                    </a:lnTo>
                    <a:lnTo>
                      <a:pt x="39" y="10"/>
                    </a:lnTo>
                    <a:lnTo>
                      <a:pt x="48" y="4"/>
                    </a:lnTo>
                    <a:lnTo>
                      <a:pt x="58" y="2"/>
                    </a:lnTo>
                    <a:lnTo>
                      <a:pt x="69" y="0"/>
                    </a:lnTo>
                    <a:lnTo>
                      <a:pt x="77" y="0"/>
                    </a:lnTo>
                    <a:lnTo>
                      <a:pt x="85" y="3"/>
                    </a:lnTo>
                    <a:lnTo>
                      <a:pt x="93" y="6"/>
                    </a:lnTo>
                    <a:lnTo>
                      <a:pt x="100" y="8"/>
                    </a:lnTo>
                    <a:lnTo>
                      <a:pt x="106" y="14"/>
                    </a:lnTo>
                    <a:lnTo>
                      <a:pt x="112" y="19"/>
                    </a:lnTo>
                    <a:lnTo>
                      <a:pt x="117" y="26"/>
                    </a:lnTo>
                    <a:lnTo>
                      <a:pt x="121" y="34"/>
                    </a:lnTo>
                    <a:lnTo>
                      <a:pt x="125" y="42"/>
                    </a:lnTo>
                    <a:lnTo>
                      <a:pt x="129" y="51"/>
                    </a:lnTo>
                    <a:lnTo>
                      <a:pt x="132" y="62"/>
                    </a:lnTo>
                    <a:lnTo>
                      <a:pt x="134" y="72"/>
                    </a:lnTo>
                    <a:lnTo>
                      <a:pt x="137" y="84"/>
                    </a:lnTo>
                    <a:lnTo>
                      <a:pt x="138" y="99"/>
                    </a:lnTo>
                    <a:lnTo>
                      <a:pt x="140" y="116"/>
                    </a:lnTo>
                    <a:lnTo>
                      <a:pt x="140" y="135"/>
                    </a:lnTo>
                    <a:lnTo>
                      <a:pt x="138" y="156"/>
                    </a:lnTo>
                    <a:lnTo>
                      <a:pt x="137" y="176"/>
                    </a:lnTo>
                    <a:lnTo>
                      <a:pt x="134" y="194"/>
                    </a:lnTo>
                    <a:lnTo>
                      <a:pt x="132" y="210"/>
                    </a:lnTo>
                    <a:lnTo>
                      <a:pt x="128" y="223"/>
                    </a:lnTo>
                    <a:lnTo>
                      <a:pt x="122" y="234"/>
                    </a:lnTo>
                    <a:lnTo>
                      <a:pt x="116" y="244"/>
                    </a:lnTo>
                    <a:lnTo>
                      <a:pt x="108" y="252"/>
                    </a:lnTo>
                    <a:lnTo>
                      <a:pt x="100" y="260"/>
                    </a:lnTo>
                    <a:lnTo>
                      <a:pt x="90" y="264"/>
                    </a:lnTo>
                    <a:lnTo>
                      <a:pt x="81" y="267"/>
                    </a:lnTo>
                    <a:lnTo>
                      <a:pt x="69" y="268"/>
                    </a:lnTo>
                    <a:lnTo>
                      <a:pt x="61" y="268"/>
                    </a:lnTo>
                    <a:lnTo>
                      <a:pt x="54" y="267"/>
                    </a:lnTo>
                    <a:lnTo>
                      <a:pt x="48" y="264"/>
                    </a:lnTo>
                    <a:lnTo>
                      <a:pt x="41" y="262"/>
                    </a:lnTo>
                    <a:lnTo>
                      <a:pt x="36" y="258"/>
                    </a:lnTo>
                    <a:lnTo>
                      <a:pt x="31" y="254"/>
                    </a:lnTo>
                    <a:lnTo>
                      <a:pt x="25" y="247"/>
                    </a:lnTo>
                    <a:lnTo>
                      <a:pt x="21" y="242"/>
                    </a:lnTo>
                    <a:lnTo>
                      <a:pt x="16" y="232"/>
                    </a:lnTo>
                    <a:lnTo>
                      <a:pt x="12" y="222"/>
                    </a:lnTo>
                    <a:lnTo>
                      <a:pt x="8" y="211"/>
                    </a:lnTo>
                    <a:lnTo>
                      <a:pt x="5" y="198"/>
                    </a:lnTo>
                    <a:lnTo>
                      <a:pt x="3" y="184"/>
                    </a:lnTo>
                    <a:lnTo>
                      <a:pt x="1" y="168"/>
                    </a:lnTo>
                    <a:lnTo>
                      <a:pt x="0" y="152"/>
                    </a:lnTo>
                    <a:lnTo>
                      <a:pt x="0" y="135"/>
                    </a:lnTo>
                    <a:close/>
                    <a:moveTo>
                      <a:pt x="27" y="135"/>
                    </a:moveTo>
                    <a:lnTo>
                      <a:pt x="27" y="164"/>
                    </a:lnTo>
                    <a:lnTo>
                      <a:pt x="29" y="188"/>
                    </a:lnTo>
                    <a:lnTo>
                      <a:pt x="32" y="199"/>
                    </a:lnTo>
                    <a:lnTo>
                      <a:pt x="33" y="207"/>
                    </a:lnTo>
                    <a:lnTo>
                      <a:pt x="36" y="215"/>
                    </a:lnTo>
                    <a:lnTo>
                      <a:pt x="39" y="220"/>
                    </a:lnTo>
                    <a:lnTo>
                      <a:pt x="45" y="230"/>
                    </a:lnTo>
                    <a:lnTo>
                      <a:pt x="53" y="236"/>
                    </a:lnTo>
                    <a:lnTo>
                      <a:pt x="57" y="239"/>
                    </a:lnTo>
                    <a:lnTo>
                      <a:pt x="61" y="240"/>
                    </a:lnTo>
                    <a:lnTo>
                      <a:pt x="65" y="242"/>
                    </a:lnTo>
                    <a:lnTo>
                      <a:pt x="69" y="242"/>
                    </a:lnTo>
                    <a:lnTo>
                      <a:pt x="73" y="242"/>
                    </a:lnTo>
                    <a:lnTo>
                      <a:pt x="78" y="240"/>
                    </a:lnTo>
                    <a:lnTo>
                      <a:pt x="82" y="239"/>
                    </a:lnTo>
                    <a:lnTo>
                      <a:pt x="86" y="236"/>
                    </a:lnTo>
                    <a:lnTo>
                      <a:pt x="93" y="230"/>
                    </a:lnTo>
                    <a:lnTo>
                      <a:pt x="100" y="220"/>
                    </a:lnTo>
                    <a:lnTo>
                      <a:pt x="102" y="215"/>
                    </a:lnTo>
                    <a:lnTo>
                      <a:pt x="105" y="207"/>
                    </a:lnTo>
                    <a:lnTo>
                      <a:pt x="108" y="198"/>
                    </a:lnTo>
                    <a:lnTo>
                      <a:pt x="109" y="188"/>
                    </a:lnTo>
                    <a:lnTo>
                      <a:pt x="112" y="164"/>
                    </a:lnTo>
                    <a:lnTo>
                      <a:pt x="112" y="135"/>
                    </a:lnTo>
                    <a:lnTo>
                      <a:pt x="112" y="104"/>
                    </a:lnTo>
                    <a:lnTo>
                      <a:pt x="109" y="80"/>
                    </a:lnTo>
                    <a:lnTo>
                      <a:pt x="108" y="71"/>
                    </a:lnTo>
                    <a:lnTo>
                      <a:pt x="105" y="62"/>
                    </a:lnTo>
                    <a:lnTo>
                      <a:pt x="102" y="55"/>
                    </a:lnTo>
                    <a:lnTo>
                      <a:pt x="100" y="48"/>
                    </a:lnTo>
                    <a:lnTo>
                      <a:pt x="93" y="39"/>
                    </a:lnTo>
                    <a:lnTo>
                      <a:pt x="86" y="32"/>
                    </a:lnTo>
                    <a:lnTo>
                      <a:pt x="82" y="30"/>
                    </a:lnTo>
                    <a:lnTo>
                      <a:pt x="78" y="28"/>
                    </a:lnTo>
                    <a:lnTo>
                      <a:pt x="73" y="27"/>
                    </a:lnTo>
                    <a:lnTo>
                      <a:pt x="69" y="27"/>
                    </a:lnTo>
                    <a:lnTo>
                      <a:pt x="60" y="28"/>
                    </a:lnTo>
                    <a:lnTo>
                      <a:pt x="53" y="32"/>
                    </a:lnTo>
                    <a:lnTo>
                      <a:pt x="47" y="38"/>
                    </a:lnTo>
                    <a:lnTo>
                      <a:pt x="40" y="46"/>
                    </a:lnTo>
                    <a:lnTo>
                      <a:pt x="37" y="52"/>
                    </a:lnTo>
                    <a:lnTo>
                      <a:pt x="35" y="60"/>
                    </a:lnTo>
                    <a:lnTo>
                      <a:pt x="32" y="70"/>
                    </a:lnTo>
                    <a:lnTo>
                      <a:pt x="29" y="80"/>
                    </a:lnTo>
                    <a:lnTo>
                      <a:pt x="28" y="104"/>
                    </a:lnTo>
                    <a:lnTo>
                      <a:pt x="27" y="135"/>
                    </a:lnTo>
                    <a:close/>
                  </a:path>
                </a:pathLst>
              </a:cu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51" name="Rectangle 523"/>
              <p:cNvSpPr>
                <a:spLocks noChangeArrowheads="1"/>
              </p:cNvSpPr>
              <p:nvPr/>
            </p:nvSpPr>
            <p:spPr bwMode="auto">
              <a:xfrm>
                <a:off x="4325" y="3503"/>
                <a:ext cx="4" cy="25"/>
              </a:xfrm>
              <a:prstGeom prst="rect">
                <a:avLst/>
              </a:pr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52" name="Rectangle 524"/>
              <p:cNvSpPr>
                <a:spLocks noChangeArrowheads="1"/>
              </p:cNvSpPr>
              <p:nvPr/>
            </p:nvSpPr>
            <p:spPr bwMode="auto">
              <a:xfrm>
                <a:off x="4462" y="3503"/>
                <a:ext cx="4" cy="15"/>
              </a:xfrm>
              <a:prstGeom prst="rect">
                <a:avLst/>
              </a:pr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53" name="Rectangle 525"/>
              <p:cNvSpPr>
                <a:spLocks noChangeArrowheads="1"/>
              </p:cNvSpPr>
              <p:nvPr/>
            </p:nvSpPr>
            <p:spPr bwMode="auto">
              <a:xfrm>
                <a:off x="4599" y="3503"/>
                <a:ext cx="4" cy="25"/>
              </a:xfrm>
              <a:prstGeom prst="rect">
                <a:avLst/>
              </a:pr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54" name="Rectangle 526"/>
              <p:cNvSpPr>
                <a:spLocks noChangeArrowheads="1"/>
              </p:cNvSpPr>
              <p:nvPr/>
            </p:nvSpPr>
            <p:spPr bwMode="auto">
              <a:xfrm>
                <a:off x="4735" y="3503"/>
                <a:ext cx="4" cy="15"/>
              </a:xfrm>
              <a:prstGeom prst="rect">
                <a:avLst/>
              </a:pr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55" name="Rectangle 527"/>
              <p:cNvSpPr>
                <a:spLocks noChangeArrowheads="1"/>
              </p:cNvSpPr>
              <p:nvPr/>
            </p:nvSpPr>
            <p:spPr bwMode="auto">
              <a:xfrm>
                <a:off x="4876" y="3503"/>
                <a:ext cx="4" cy="25"/>
              </a:xfrm>
              <a:prstGeom prst="rect">
                <a:avLst/>
              </a:pr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56" name="Rectangle 528"/>
              <p:cNvSpPr>
                <a:spLocks noChangeArrowheads="1"/>
              </p:cNvSpPr>
              <p:nvPr/>
            </p:nvSpPr>
            <p:spPr bwMode="auto">
              <a:xfrm>
                <a:off x="5013" y="3503"/>
                <a:ext cx="4" cy="15"/>
              </a:xfrm>
              <a:prstGeom prst="rect">
                <a:avLst/>
              </a:pr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57" name="Rectangle 529"/>
              <p:cNvSpPr>
                <a:spLocks noChangeArrowheads="1"/>
              </p:cNvSpPr>
              <p:nvPr/>
            </p:nvSpPr>
            <p:spPr bwMode="auto">
              <a:xfrm>
                <a:off x="5149" y="3503"/>
                <a:ext cx="5" cy="25"/>
              </a:xfrm>
              <a:prstGeom prst="rect">
                <a:avLst/>
              </a:pr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58" name="Rectangle 530"/>
              <p:cNvSpPr>
                <a:spLocks noChangeArrowheads="1"/>
              </p:cNvSpPr>
              <p:nvPr/>
            </p:nvSpPr>
            <p:spPr bwMode="auto">
              <a:xfrm>
                <a:off x="5286" y="3503"/>
                <a:ext cx="4" cy="15"/>
              </a:xfrm>
              <a:prstGeom prst="rect">
                <a:avLst/>
              </a:pr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59" name="Rectangle 531"/>
              <p:cNvSpPr>
                <a:spLocks noChangeArrowheads="1"/>
              </p:cNvSpPr>
              <p:nvPr/>
            </p:nvSpPr>
            <p:spPr bwMode="auto">
              <a:xfrm>
                <a:off x="5427" y="3503"/>
                <a:ext cx="4" cy="25"/>
              </a:xfrm>
              <a:prstGeom prst="rect">
                <a:avLst/>
              </a:pr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60" name="Rectangle 532"/>
              <p:cNvSpPr>
                <a:spLocks noChangeArrowheads="1"/>
              </p:cNvSpPr>
              <p:nvPr/>
            </p:nvSpPr>
            <p:spPr bwMode="auto">
              <a:xfrm>
                <a:off x="5564" y="3503"/>
                <a:ext cx="4" cy="15"/>
              </a:xfrm>
              <a:prstGeom prst="rect">
                <a:avLst/>
              </a:pr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61" name="Rectangle 533"/>
              <p:cNvSpPr>
                <a:spLocks noChangeArrowheads="1"/>
              </p:cNvSpPr>
              <p:nvPr/>
            </p:nvSpPr>
            <p:spPr bwMode="auto">
              <a:xfrm>
                <a:off x="4327" y="3501"/>
                <a:ext cx="1239" cy="5"/>
              </a:xfrm>
              <a:prstGeom prst="rect">
                <a:avLst/>
              </a:pr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62" name="Rectangle 534"/>
              <p:cNvSpPr>
                <a:spLocks noChangeArrowheads="1"/>
              </p:cNvSpPr>
              <p:nvPr/>
            </p:nvSpPr>
            <p:spPr bwMode="auto">
              <a:xfrm>
                <a:off x="4307" y="3501"/>
                <a:ext cx="20" cy="5"/>
              </a:xfrm>
              <a:prstGeom prst="rect">
                <a:avLst/>
              </a:pr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63" name="Rectangle 535"/>
              <p:cNvSpPr>
                <a:spLocks noChangeArrowheads="1"/>
              </p:cNvSpPr>
              <p:nvPr/>
            </p:nvSpPr>
            <p:spPr bwMode="auto">
              <a:xfrm>
                <a:off x="4315" y="3390"/>
                <a:ext cx="12" cy="5"/>
              </a:xfrm>
              <a:prstGeom prst="rect">
                <a:avLst/>
              </a:pr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64" name="Rectangle 536"/>
              <p:cNvSpPr>
                <a:spLocks noChangeArrowheads="1"/>
              </p:cNvSpPr>
              <p:nvPr/>
            </p:nvSpPr>
            <p:spPr bwMode="auto">
              <a:xfrm>
                <a:off x="4307" y="3273"/>
                <a:ext cx="20" cy="5"/>
              </a:xfrm>
              <a:prstGeom prst="rect">
                <a:avLst/>
              </a:pr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65" name="Rectangle 537"/>
              <p:cNvSpPr>
                <a:spLocks noChangeArrowheads="1"/>
              </p:cNvSpPr>
              <p:nvPr/>
            </p:nvSpPr>
            <p:spPr bwMode="auto">
              <a:xfrm>
                <a:off x="4315" y="3157"/>
                <a:ext cx="12" cy="5"/>
              </a:xfrm>
              <a:prstGeom prst="rect">
                <a:avLst/>
              </a:pr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66" name="Rectangle 538"/>
              <p:cNvSpPr>
                <a:spLocks noChangeArrowheads="1"/>
              </p:cNvSpPr>
              <p:nvPr/>
            </p:nvSpPr>
            <p:spPr bwMode="auto">
              <a:xfrm>
                <a:off x="4307" y="3046"/>
                <a:ext cx="20" cy="5"/>
              </a:xfrm>
              <a:prstGeom prst="rect">
                <a:avLst/>
              </a:pr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67" name="Rectangle 539"/>
              <p:cNvSpPr>
                <a:spLocks noChangeArrowheads="1"/>
              </p:cNvSpPr>
              <p:nvPr/>
            </p:nvSpPr>
            <p:spPr bwMode="auto">
              <a:xfrm>
                <a:off x="4315" y="2929"/>
                <a:ext cx="12" cy="5"/>
              </a:xfrm>
              <a:prstGeom prst="rect">
                <a:avLst/>
              </a:pr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68" name="Rectangle 540"/>
              <p:cNvSpPr>
                <a:spLocks noChangeArrowheads="1"/>
              </p:cNvSpPr>
              <p:nvPr/>
            </p:nvSpPr>
            <p:spPr bwMode="auto">
              <a:xfrm>
                <a:off x="4307" y="2813"/>
                <a:ext cx="20" cy="5"/>
              </a:xfrm>
              <a:prstGeom prst="rect">
                <a:avLst/>
              </a:pr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69" name="Rectangle 541"/>
              <p:cNvSpPr>
                <a:spLocks noChangeArrowheads="1"/>
              </p:cNvSpPr>
              <p:nvPr/>
            </p:nvSpPr>
            <p:spPr bwMode="auto">
              <a:xfrm>
                <a:off x="4315" y="2702"/>
                <a:ext cx="12" cy="5"/>
              </a:xfrm>
              <a:prstGeom prst="rect">
                <a:avLst/>
              </a:pr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70" name="Rectangle 542"/>
              <p:cNvSpPr>
                <a:spLocks noChangeArrowheads="1"/>
              </p:cNvSpPr>
              <p:nvPr/>
            </p:nvSpPr>
            <p:spPr bwMode="auto">
              <a:xfrm>
                <a:off x="4307" y="2586"/>
                <a:ext cx="20" cy="5"/>
              </a:xfrm>
              <a:prstGeom prst="rect">
                <a:avLst/>
              </a:pr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71" name="Rectangle 543"/>
              <p:cNvSpPr>
                <a:spLocks noChangeArrowheads="1"/>
              </p:cNvSpPr>
              <p:nvPr/>
            </p:nvSpPr>
            <p:spPr bwMode="auto">
              <a:xfrm>
                <a:off x="4315" y="2469"/>
                <a:ext cx="12" cy="5"/>
              </a:xfrm>
              <a:prstGeom prst="rect">
                <a:avLst/>
              </a:pr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72" name="Rectangle 544"/>
              <p:cNvSpPr>
                <a:spLocks noChangeArrowheads="1"/>
              </p:cNvSpPr>
              <p:nvPr/>
            </p:nvSpPr>
            <p:spPr bwMode="auto">
              <a:xfrm>
                <a:off x="4307" y="2353"/>
                <a:ext cx="20" cy="5"/>
              </a:xfrm>
              <a:prstGeom prst="rect">
                <a:avLst/>
              </a:pr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73" name="Rectangle 545"/>
              <p:cNvSpPr>
                <a:spLocks noChangeArrowheads="1"/>
              </p:cNvSpPr>
              <p:nvPr/>
            </p:nvSpPr>
            <p:spPr bwMode="auto">
              <a:xfrm>
                <a:off x="4325" y="2355"/>
                <a:ext cx="4" cy="1148"/>
              </a:xfrm>
              <a:prstGeom prst="rect">
                <a:avLst/>
              </a:pr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74" name="Rectangle 546"/>
              <p:cNvSpPr>
                <a:spLocks noChangeArrowheads="1"/>
              </p:cNvSpPr>
              <p:nvPr/>
            </p:nvSpPr>
            <p:spPr bwMode="auto">
              <a:xfrm>
                <a:off x="4325" y="2355"/>
                <a:ext cx="4" cy="26"/>
              </a:xfrm>
              <a:prstGeom prst="rect">
                <a:avLst/>
              </a:pr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75" name="Rectangle 547"/>
              <p:cNvSpPr>
                <a:spLocks noChangeArrowheads="1"/>
              </p:cNvSpPr>
              <p:nvPr/>
            </p:nvSpPr>
            <p:spPr bwMode="auto">
              <a:xfrm>
                <a:off x="4462" y="2355"/>
                <a:ext cx="4" cy="16"/>
              </a:xfrm>
              <a:prstGeom prst="rect">
                <a:avLst/>
              </a:pr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76" name="Rectangle 548"/>
              <p:cNvSpPr>
                <a:spLocks noChangeArrowheads="1"/>
              </p:cNvSpPr>
              <p:nvPr/>
            </p:nvSpPr>
            <p:spPr bwMode="auto">
              <a:xfrm>
                <a:off x="4599" y="2355"/>
                <a:ext cx="4" cy="26"/>
              </a:xfrm>
              <a:prstGeom prst="rect">
                <a:avLst/>
              </a:pr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77" name="Rectangle 549"/>
              <p:cNvSpPr>
                <a:spLocks noChangeArrowheads="1"/>
              </p:cNvSpPr>
              <p:nvPr/>
            </p:nvSpPr>
            <p:spPr bwMode="auto">
              <a:xfrm>
                <a:off x="4735" y="2355"/>
                <a:ext cx="4" cy="16"/>
              </a:xfrm>
              <a:prstGeom prst="rect">
                <a:avLst/>
              </a:pr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78" name="Rectangle 550"/>
              <p:cNvSpPr>
                <a:spLocks noChangeArrowheads="1"/>
              </p:cNvSpPr>
              <p:nvPr/>
            </p:nvSpPr>
            <p:spPr bwMode="auto">
              <a:xfrm>
                <a:off x="4876" y="2355"/>
                <a:ext cx="4" cy="26"/>
              </a:xfrm>
              <a:prstGeom prst="rect">
                <a:avLst/>
              </a:pr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79" name="Rectangle 551"/>
              <p:cNvSpPr>
                <a:spLocks noChangeArrowheads="1"/>
              </p:cNvSpPr>
              <p:nvPr/>
            </p:nvSpPr>
            <p:spPr bwMode="auto">
              <a:xfrm>
                <a:off x="5013" y="2355"/>
                <a:ext cx="4" cy="16"/>
              </a:xfrm>
              <a:prstGeom prst="rect">
                <a:avLst/>
              </a:pr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80" name="Rectangle 552"/>
              <p:cNvSpPr>
                <a:spLocks noChangeArrowheads="1"/>
              </p:cNvSpPr>
              <p:nvPr/>
            </p:nvSpPr>
            <p:spPr bwMode="auto">
              <a:xfrm>
                <a:off x="5149" y="2355"/>
                <a:ext cx="5" cy="26"/>
              </a:xfrm>
              <a:prstGeom prst="rect">
                <a:avLst/>
              </a:pr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81" name="Rectangle 553"/>
              <p:cNvSpPr>
                <a:spLocks noChangeArrowheads="1"/>
              </p:cNvSpPr>
              <p:nvPr/>
            </p:nvSpPr>
            <p:spPr bwMode="auto">
              <a:xfrm>
                <a:off x="5286" y="2355"/>
                <a:ext cx="4" cy="16"/>
              </a:xfrm>
              <a:prstGeom prst="rect">
                <a:avLst/>
              </a:pr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82" name="Rectangle 554"/>
              <p:cNvSpPr>
                <a:spLocks noChangeArrowheads="1"/>
              </p:cNvSpPr>
              <p:nvPr/>
            </p:nvSpPr>
            <p:spPr bwMode="auto">
              <a:xfrm>
                <a:off x="5427" y="2355"/>
                <a:ext cx="4" cy="26"/>
              </a:xfrm>
              <a:prstGeom prst="rect">
                <a:avLst/>
              </a:pr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83" name="Rectangle 555"/>
              <p:cNvSpPr>
                <a:spLocks noChangeArrowheads="1"/>
              </p:cNvSpPr>
              <p:nvPr/>
            </p:nvSpPr>
            <p:spPr bwMode="auto">
              <a:xfrm>
                <a:off x="5564" y="2355"/>
                <a:ext cx="4" cy="16"/>
              </a:xfrm>
              <a:prstGeom prst="rect">
                <a:avLst/>
              </a:pr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84" name="Rectangle 556"/>
              <p:cNvSpPr>
                <a:spLocks noChangeArrowheads="1"/>
              </p:cNvSpPr>
              <p:nvPr/>
            </p:nvSpPr>
            <p:spPr bwMode="auto">
              <a:xfrm>
                <a:off x="4327" y="2353"/>
                <a:ext cx="1239" cy="5"/>
              </a:xfrm>
              <a:prstGeom prst="rect">
                <a:avLst/>
              </a:pr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85" name="Rectangle 557"/>
              <p:cNvSpPr>
                <a:spLocks noChangeArrowheads="1"/>
              </p:cNvSpPr>
              <p:nvPr/>
            </p:nvSpPr>
            <p:spPr bwMode="auto">
              <a:xfrm>
                <a:off x="5549" y="3501"/>
                <a:ext cx="17" cy="5"/>
              </a:xfrm>
              <a:prstGeom prst="rect">
                <a:avLst/>
              </a:pr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86" name="Rectangle 558"/>
              <p:cNvSpPr>
                <a:spLocks noChangeArrowheads="1"/>
              </p:cNvSpPr>
              <p:nvPr/>
            </p:nvSpPr>
            <p:spPr bwMode="auto">
              <a:xfrm>
                <a:off x="5558" y="3390"/>
                <a:ext cx="8" cy="5"/>
              </a:xfrm>
              <a:prstGeom prst="rect">
                <a:avLst/>
              </a:pr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87" name="Rectangle 559"/>
              <p:cNvSpPr>
                <a:spLocks noChangeArrowheads="1"/>
              </p:cNvSpPr>
              <p:nvPr/>
            </p:nvSpPr>
            <p:spPr bwMode="auto">
              <a:xfrm>
                <a:off x="5549" y="3273"/>
                <a:ext cx="17" cy="5"/>
              </a:xfrm>
              <a:prstGeom prst="rect">
                <a:avLst/>
              </a:pr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88" name="Rectangle 560"/>
              <p:cNvSpPr>
                <a:spLocks noChangeArrowheads="1"/>
              </p:cNvSpPr>
              <p:nvPr/>
            </p:nvSpPr>
            <p:spPr bwMode="auto">
              <a:xfrm>
                <a:off x="5558" y="3157"/>
                <a:ext cx="8" cy="5"/>
              </a:xfrm>
              <a:prstGeom prst="rect">
                <a:avLst/>
              </a:pr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89" name="Rectangle 561"/>
              <p:cNvSpPr>
                <a:spLocks noChangeArrowheads="1"/>
              </p:cNvSpPr>
              <p:nvPr/>
            </p:nvSpPr>
            <p:spPr bwMode="auto">
              <a:xfrm>
                <a:off x="5549" y="3046"/>
                <a:ext cx="17" cy="5"/>
              </a:xfrm>
              <a:prstGeom prst="rect">
                <a:avLst/>
              </a:pr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90" name="Rectangle 562"/>
              <p:cNvSpPr>
                <a:spLocks noChangeArrowheads="1"/>
              </p:cNvSpPr>
              <p:nvPr/>
            </p:nvSpPr>
            <p:spPr bwMode="auto">
              <a:xfrm>
                <a:off x="5558" y="2929"/>
                <a:ext cx="8" cy="5"/>
              </a:xfrm>
              <a:prstGeom prst="rect">
                <a:avLst/>
              </a:pr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91" name="Rectangle 563"/>
              <p:cNvSpPr>
                <a:spLocks noChangeArrowheads="1"/>
              </p:cNvSpPr>
              <p:nvPr/>
            </p:nvSpPr>
            <p:spPr bwMode="auto">
              <a:xfrm>
                <a:off x="5549" y="2813"/>
                <a:ext cx="17" cy="5"/>
              </a:xfrm>
              <a:prstGeom prst="rect">
                <a:avLst/>
              </a:pr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92" name="Rectangle 564"/>
              <p:cNvSpPr>
                <a:spLocks noChangeArrowheads="1"/>
              </p:cNvSpPr>
              <p:nvPr/>
            </p:nvSpPr>
            <p:spPr bwMode="auto">
              <a:xfrm>
                <a:off x="5558" y="2702"/>
                <a:ext cx="8" cy="5"/>
              </a:xfrm>
              <a:prstGeom prst="rect">
                <a:avLst/>
              </a:pr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93" name="Rectangle 565"/>
              <p:cNvSpPr>
                <a:spLocks noChangeArrowheads="1"/>
              </p:cNvSpPr>
              <p:nvPr/>
            </p:nvSpPr>
            <p:spPr bwMode="auto">
              <a:xfrm>
                <a:off x="5549" y="2586"/>
                <a:ext cx="17" cy="5"/>
              </a:xfrm>
              <a:prstGeom prst="rect">
                <a:avLst/>
              </a:pr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94" name="Rectangle 566"/>
              <p:cNvSpPr>
                <a:spLocks noChangeArrowheads="1"/>
              </p:cNvSpPr>
              <p:nvPr/>
            </p:nvSpPr>
            <p:spPr bwMode="auto">
              <a:xfrm>
                <a:off x="5558" y="2469"/>
                <a:ext cx="8" cy="5"/>
              </a:xfrm>
              <a:prstGeom prst="rect">
                <a:avLst/>
              </a:pr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95" name="Rectangle 567"/>
              <p:cNvSpPr>
                <a:spLocks noChangeArrowheads="1"/>
              </p:cNvSpPr>
              <p:nvPr/>
            </p:nvSpPr>
            <p:spPr bwMode="auto">
              <a:xfrm>
                <a:off x="5549" y="2353"/>
                <a:ext cx="17" cy="5"/>
              </a:xfrm>
              <a:prstGeom prst="rect">
                <a:avLst/>
              </a:pr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96" name="Rectangle 568"/>
              <p:cNvSpPr>
                <a:spLocks noChangeArrowheads="1"/>
              </p:cNvSpPr>
              <p:nvPr/>
            </p:nvSpPr>
            <p:spPr bwMode="auto">
              <a:xfrm>
                <a:off x="5564" y="2355"/>
                <a:ext cx="4" cy="1148"/>
              </a:xfrm>
              <a:prstGeom prst="rect">
                <a:avLst/>
              </a:prstGeom>
              <a:solidFill>
                <a:srgbClr val="131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97" name="Freeform 569"/>
              <p:cNvSpPr>
                <a:spLocks/>
              </p:cNvSpPr>
              <p:nvPr/>
            </p:nvSpPr>
            <p:spPr bwMode="auto">
              <a:xfrm>
                <a:off x="4327" y="3498"/>
                <a:ext cx="33" cy="10"/>
              </a:xfrm>
              <a:custGeom>
                <a:avLst/>
                <a:gdLst>
                  <a:gd name="T0" fmla="*/ 132 w 132"/>
                  <a:gd name="T1" fmla="*/ 41 h 41"/>
                  <a:gd name="T2" fmla="*/ 132 w 132"/>
                  <a:gd name="T3" fmla="*/ 0 h 41"/>
                  <a:gd name="T4" fmla="*/ 0 w 132"/>
                  <a:gd name="T5" fmla="*/ 0 h 41"/>
                  <a:gd name="T6" fmla="*/ 0 w 132"/>
                  <a:gd name="T7" fmla="*/ 41 h 41"/>
                  <a:gd name="T8" fmla="*/ 132 w 132"/>
                  <a:gd name="T9" fmla="*/ 41 h 41"/>
                  <a:gd name="T10" fmla="*/ 132 w 132"/>
                  <a:gd name="T11" fmla="*/ 41 h 41"/>
                  <a:gd name="T12" fmla="*/ 132 w 132"/>
                  <a:gd name="T13" fmla="*/ 0 h 41"/>
                  <a:gd name="T14" fmla="*/ 132 w 132"/>
                  <a:gd name="T15" fmla="*/ 0 h 41"/>
                  <a:gd name="T16" fmla="*/ 132 w 132"/>
                  <a:gd name="T17" fmla="*/ 0 h 41"/>
                  <a:gd name="T18" fmla="*/ 132 w 132"/>
                  <a:gd name="T1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41">
                    <a:moveTo>
                      <a:pt x="132" y="41"/>
                    </a:moveTo>
                    <a:lnTo>
                      <a:pt x="132" y="0"/>
                    </a:lnTo>
                    <a:lnTo>
                      <a:pt x="0" y="0"/>
                    </a:lnTo>
                    <a:lnTo>
                      <a:pt x="0" y="41"/>
                    </a:lnTo>
                    <a:lnTo>
                      <a:pt x="132" y="41"/>
                    </a:lnTo>
                    <a:lnTo>
                      <a:pt x="132" y="41"/>
                    </a:lnTo>
                    <a:lnTo>
                      <a:pt x="132" y="0"/>
                    </a:lnTo>
                    <a:lnTo>
                      <a:pt x="132" y="0"/>
                    </a:lnTo>
                    <a:lnTo>
                      <a:pt x="132" y="0"/>
                    </a:lnTo>
                    <a:lnTo>
                      <a:pt x="132" y="41"/>
                    </a:lnTo>
                    <a:close/>
                  </a:path>
                </a:pathLst>
              </a:custGeom>
              <a:solidFill>
                <a:srgbClr val="3449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98" name="Freeform 570"/>
              <p:cNvSpPr>
                <a:spLocks/>
              </p:cNvSpPr>
              <p:nvPr/>
            </p:nvSpPr>
            <p:spPr bwMode="auto">
              <a:xfrm>
                <a:off x="4360" y="3498"/>
                <a:ext cx="34" cy="10"/>
              </a:xfrm>
              <a:custGeom>
                <a:avLst/>
                <a:gdLst>
                  <a:gd name="T0" fmla="*/ 133 w 133"/>
                  <a:gd name="T1" fmla="*/ 41 h 41"/>
                  <a:gd name="T2" fmla="*/ 133 w 133"/>
                  <a:gd name="T3" fmla="*/ 0 h 41"/>
                  <a:gd name="T4" fmla="*/ 0 w 133"/>
                  <a:gd name="T5" fmla="*/ 0 h 41"/>
                  <a:gd name="T6" fmla="*/ 0 w 133"/>
                  <a:gd name="T7" fmla="*/ 41 h 41"/>
                  <a:gd name="T8" fmla="*/ 133 w 133"/>
                  <a:gd name="T9" fmla="*/ 41 h 41"/>
                  <a:gd name="T10" fmla="*/ 133 w 133"/>
                  <a:gd name="T11" fmla="*/ 41 h 41"/>
                  <a:gd name="T12" fmla="*/ 133 w 133"/>
                  <a:gd name="T13" fmla="*/ 0 h 41"/>
                  <a:gd name="T14" fmla="*/ 133 w 133"/>
                  <a:gd name="T15" fmla="*/ 0 h 41"/>
                  <a:gd name="T16" fmla="*/ 133 w 133"/>
                  <a:gd name="T17" fmla="*/ 0 h 41"/>
                  <a:gd name="T18" fmla="*/ 133 w 133"/>
                  <a:gd name="T1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3" h="41">
                    <a:moveTo>
                      <a:pt x="133" y="41"/>
                    </a:moveTo>
                    <a:lnTo>
                      <a:pt x="133" y="0"/>
                    </a:lnTo>
                    <a:lnTo>
                      <a:pt x="0" y="0"/>
                    </a:lnTo>
                    <a:lnTo>
                      <a:pt x="0" y="41"/>
                    </a:lnTo>
                    <a:lnTo>
                      <a:pt x="133" y="41"/>
                    </a:lnTo>
                    <a:lnTo>
                      <a:pt x="133" y="41"/>
                    </a:lnTo>
                    <a:lnTo>
                      <a:pt x="133" y="0"/>
                    </a:lnTo>
                    <a:lnTo>
                      <a:pt x="133" y="0"/>
                    </a:lnTo>
                    <a:lnTo>
                      <a:pt x="133" y="0"/>
                    </a:lnTo>
                    <a:lnTo>
                      <a:pt x="133" y="41"/>
                    </a:lnTo>
                    <a:close/>
                  </a:path>
                </a:pathLst>
              </a:custGeom>
              <a:solidFill>
                <a:srgbClr val="3449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099" name="Freeform 571"/>
              <p:cNvSpPr>
                <a:spLocks/>
              </p:cNvSpPr>
              <p:nvPr/>
            </p:nvSpPr>
            <p:spPr bwMode="auto">
              <a:xfrm>
                <a:off x="4394" y="3498"/>
                <a:ext cx="37" cy="10"/>
              </a:xfrm>
              <a:custGeom>
                <a:avLst/>
                <a:gdLst>
                  <a:gd name="T0" fmla="*/ 149 w 149"/>
                  <a:gd name="T1" fmla="*/ 41 h 41"/>
                  <a:gd name="T2" fmla="*/ 149 w 149"/>
                  <a:gd name="T3" fmla="*/ 0 h 41"/>
                  <a:gd name="T4" fmla="*/ 0 w 149"/>
                  <a:gd name="T5" fmla="*/ 0 h 41"/>
                  <a:gd name="T6" fmla="*/ 0 w 149"/>
                  <a:gd name="T7" fmla="*/ 41 h 41"/>
                  <a:gd name="T8" fmla="*/ 149 w 149"/>
                  <a:gd name="T9" fmla="*/ 41 h 41"/>
                  <a:gd name="T10" fmla="*/ 149 w 149"/>
                  <a:gd name="T11" fmla="*/ 41 h 41"/>
                  <a:gd name="T12" fmla="*/ 149 w 149"/>
                  <a:gd name="T13" fmla="*/ 0 h 41"/>
                  <a:gd name="T14" fmla="*/ 149 w 149"/>
                  <a:gd name="T15" fmla="*/ 0 h 41"/>
                  <a:gd name="T16" fmla="*/ 149 w 149"/>
                  <a:gd name="T17" fmla="*/ 0 h 41"/>
                  <a:gd name="T18" fmla="*/ 149 w 149"/>
                  <a:gd name="T1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9" h="41">
                    <a:moveTo>
                      <a:pt x="149" y="41"/>
                    </a:moveTo>
                    <a:lnTo>
                      <a:pt x="149" y="0"/>
                    </a:lnTo>
                    <a:lnTo>
                      <a:pt x="0" y="0"/>
                    </a:lnTo>
                    <a:lnTo>
                      <a:pt x="0" y="41"/>
                    </a:lnTo>
                    <a:lnTo>
                      <a:pt x="149" y="41"/>
                    </a:lnTo>
                    <a:lnTo>
                      <a:pt x="149" y="41"/>
                    </a:lnTo>
                    <a:lnTo>
                      <a:pt x="149" y="0"/>
                    </a:lnTo>
                    <a:lnTo>
                      <a:pt x="149" y="0"/>
                    </a:lnTo>
                    <a:lnTo>
                      <a:pt x="149" y="0"/>
                    </a:lnTo>
                    <a:lnTo>
                      <a:pt x="149" y="41"/>
                    </a:lnTo>
                    <a:close/>
                  </a:path>
                </a:pathLst>
              </a:custGeom>
              <a:solidFill>
                <a:srgbClr val="3449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00" name="Freeform 572"/>
              <p:cNvSpPr>
                <a:spLocks/>
              </p:cNvSpPr>
              <p:nvPr/>
            </p:nvSpPr>
            <p:spPr bwMode="auto">
              <a:xfrm>
                <a:off x="4431" y="3498"/>
                <a:ext cx="33" cy="10"/>
              </a:xfrm>
              <a:custGeom>
                <a:avLst/>
                <a:gdLst>
                  <a:gd name="T0" fmla="*/ 132 w 132"/>
                  <a:gd name="T1" fmla="*/ 41 h 41"/>
                  <a:gd name="T2" fmla="*/ 132 w 132"/>
                  <a:gd name="T3" fmla="*/ 0 h 41"/>
                  <a:gd name="T4" fmla="*/ 0 w 132"/>
                  <a:gd name="T5" fmla="*/ 0 h 41"/>
                  <a:gd name="T6" fmla="*/ 0 w 132"/>
                  <a:gd name="T7" fmla="*/ 41 h 41"/>
                  <a:gd name="T8" fmla="*/ 132 w 132"/>
                  <a:gd name="T9" fmla="*/ 41 h 41"/>
                  <a:gd name="T10" fmla="*/ 132 w 132"/>
                  <a:gd name="T11" fmla="*/ 41 h 41"/>
                  <a:gd name="T12" fmla="*/ 132 w 132"/>
                  <a:gd name="T13" fmla="*/ 0 h 41"/>
                  <a:gd name="T14" fmla="*/ 132 w 132"/>
                  <a:gd name="T15" fmla="*/ 0 h 41"/>
                  <a:gd name="T16" fmla="*/ 132 w 132"/>
                  <a:gd name="T17" fmla="*/ 0 h 41"/>
                  <a:gd name="T18" fmla="*/ 132 w 132"/>
                  <a:gd name="T1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41">
                    <a:moveTo>
                      <a:pt x="132" y="41"/>
                    </a:moveTo>
                    <a:lnTo>
                      <a:pt x="132" y="0"/>
                    </a:lnTo>
                    <a:lnTo>
                      <a:pt x="0" y="0"/>
                    </a:lnTo>
                    <a:lnTo>
                      <a:pt x="0" y="41"/>
                    </a:lnTo>
                    <a:lnTo>
                      <a:pt x="132" y="41"/>
                    </a:lnTo>
                    <a:lnTo>
                      <a:pt x="132" y="41"/>
                    </a:lnTo>
                    <a:lnTo>
                      <a:pt x="132" y="0"/>
                    </a:lnTo>
                    <a:lnTo>
                      <a:pt x="132" y="0"/>
                    </a:lnTo>
                    <a:lnTo>
                      <a:pt x="132" y="0"/>
                    </a:lnTo>
                    <a:lnTo>
                      <a:pt x="132" y="41"/>
                    </a:lnTo>
                    <a:close/>
                  </a:path>
                </a:pathLst>
              </a:custGeom>
              <a:solidFill>
                <a:srgbClr val="3449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01" name="Freeform 573"/>
              <p:cNvSpPr>
                <a:spLocks/>
              </p:cNvSpPr>
              <p:nvPr/>
            </p:nvSpPr>
            <p:spPr bwMode="auto">
              <a:xfrm>
                <a:off x="4464" y="3498"/>
                <a:ext cx="33" cy="10"/>
              </a:xfrm>
              <a:custGeom>
                <a:avLst/>
                <a:gdLst>
                  <a:gd name="T0" fmla="*/ 133 w 133"/>
                  <a:gd name="T1" fmla="*/ 41 h 41"/>
                  <a:gd name="T2" fmla="*/ 133 w 133"/>
                  <a:gd name="T3" fmla="*/ 0 h 41"/>
                  <a:gd name="T4" fmla="*/ 0 w 133"/>
                  <a:gd name="T5" fmla="*/ 0 h 41"/>
                  <a:gd name="T6" fmla="*/ 0 w 133"/>
                  <a:gd name="T7" fmla="*/ 41 h 41"/>
                  <a:gd name="T8" fmla="*/ 133 w 133"/>
                  <a:gd name="T9" fmla="*/ 41 h 41"/>
                  <a:gd name="T10" fmla="*/ 133 w 133"/>
                  <a:gd name="T11" fmla="*/ 41 h 41"/>
                  <a:gd name="T12" fmla="*/ 133 w 133"/>
                  <a:gd name="T13" fmla="*/ 0 h 41"/>
                  <a:gd name="T14" fmla="*/ 133 w 133"/>
                  <a:gd name="T15" fmla="*/ 0 h 41"/>
                  <a:gd name="T16" fmla="*/ 133 w 133"/>
                  <a:gd name="T17" fmla="*/ 0 h 41"/>
                  <a:gd name="T18" fmla="*/ 133 w 133"/>
                  <a:gd name="T1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3" h="41">
                    <a:moveTo>
                      <a:pt x="133" y="41"/>
                    </a:moveTo>
                    <a:lnTo>
                      <a:pt x="133" y="0"/>
                    </a:lnTo>
                    <a:lnTo>
                      <a:pt x="0" y="0"/>
                    </a:lnTo>
                    <a:lnTo>
                      <a:pt x="0" y="41"/>
                    </a:lnTo>
                    <a:lnTo>
                      <a:pt x="133" y="41"/>
                    </a:lnTo>
                    <a:lnTo>
                      <a:pt x="133" y="41"/>
                    </a:lnTo>
                    <a:lnTo>
                      <a:pt x="133" y="0"/>
                    </a:lnTo>
                    <a:lnTo>
                      <a:pt x="133" y="0"/>
                    </a:lnTo>
                    <a:lnTo>
                      <a:pt x="133" y="0"/>
                    </a:lnTo>
                    <a:lnTo>
                      <a:pt x="133" y="41"/>
                    </a:lnTo>
                    <a:close/>
                  </a:path>
                </a:pathLst>
              </a:custGeom>
              <a:solidFill>
                <a:srgbClr val="3449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02" name="Freeform 574"/>
              <p:cNvSpPr>
                <a:spLocks/>
              </p:cNvSpPr>
              <p:nvPr/>
            </p:nvSpPr>
            <p:spPr bwMode="auto">
              <a:xfrm>
                <a:off x="4497" y="3498"/>
                <a:ext cx="37" cy="10"/>
              </a:xfrm>
              <a:custGeom>
                <a:avLst/>
                <a:gdLst>
                  <a:gd name="T0" fmla="*/ 149 w 149"/>
                  <a:gd name="T1" fmla="*/ 41 h 41"/>
                  <a:gd name="T2" fmla="*/ 149 w 149"/>
                  <a:gd name="T3" fmla="*/ 0 h 41"/>
                  <a:gd name="T4" fmla="*/ 0 w 149"/>
                  <a:gd name="T5" fmla="*/ 0 h 41"/>
                  <a:gd name="T6" fmla="*/ 0 w 149"/>
                  <a:gd name="T7" fmla="*/ 41 h 41"/>
                  <a:gd name="T8" fmla="*/ 149 w 149"/>
                  <a:gd name="T9" fmla="*/ 41 h 41"/>
                  <a:gd name="T10" fmla="*/ 149 w 149"/>
                  <a:gd name="T11" fmla="*/ 41 h 41"/>
                  <a:gd name="T12" fmla="*/ 149 w 149"/>
                  <a:gd name="T13" fmla="*/ 0 h 41"/>
                  <a:gd name="T14" fmla="*/ 149 w 149"/>
                  <a:gd name="T15" fmla="*/ 0 h 41"/>
                  <a:gd name="T16" fmla="*/ 149 w 149"/>
                  <a:gd name="T17" fmla="*/ 0 h 41"/>
                  <a:gd name="T18" fmla="*/ 149 w 149"/>
                  <a:gd name="T1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9" h="41">
                    <a:moveTo>
                      <a:pt x="149" y="41"/>
                    </a:moveTo>
                    <a:lnTo>
                      <a:pt x="149" y="0"/>
                    </a:lnTo>
                    <a:lnTo>
                      <a:pt x="0" y="0"/>
                    </a:lnTo>
                    <a:lnTo>
                      <a:pt x="0" y="41"/>
                    </a:lnTo>
                    <a:lnTo>
                      <a:pt x="149" y="41"/>
                    </a:lnTo>
                    <a:lnTo>
                      <a:pt x="149" y="41"/>
                    </a:lnTo>
                    <a:lnTo>
                      <a:pt x="149" y="0"/>
                    </a:lnTo>
                    <a:lnTo>
                      <a:pt x="149" y="0"/>
                    </a:lnTo>
                    <a:lnTo>
                      <a:pt x="149" y="0"/>
                    </a:lnTo>
                    <a:lnTo>
                      <a:pt x="149" y="41"/>
                    </a:lnTo>
                    <a:close/>
                  </a:path>
                </a:pathLst>
              </a:custGeom>
              <a:solidFill>
                <a:srgbClr val="3449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03" name="Freeform 575"/>
              <p:cNvSpPr>
                <a:spLocks/>
              </p:cNvSpPr>
              <p:nvPr/>
            </p:nvSpPr>
            <p:spPr bwMode="auto">
              <a:xfrm>
                <a:off x="4534" y="3498"/>
                <a:ext cx="34" cy="10"/>
              </a:xfrm>
              <a:custGeom>
                <a:avLst/>
                <a:gdLst>
                  <a:gd name="T0" fmla="*/ 136 w 136"/>
                  <a:gd name="T1" fmla="*/ 40 h 41"/>
                  <a:gd name="T2" fmla="*/ 132 w 136"/>
                  <a:gd name="T3" fmla="*/ 0 h 41"/>
                  <a:gd name="T4" fmla="*/ 0 w 136"/>
                  <a:gd name="T5" fmla="*/ 0 h 41"/>
                  <a:gd name="T6" fmla="*/ 0 w 136"/>
                  <a:gd name="T7" fmla="*/ 41 h 41"/>
                  <a:gd name="T8" fmla="*/ 132 w 136"/>
                  <a:gd name="T9" fmla="*/ 41 h 41"/>
                  <a:gd name="T10" fmla="*/ 136 w 136"/>
                  <a:gd name="T11" fmla="*/ 40 h 41"/>
                  <a:gd name="T12" fmla="*/ 132 w 136"/>
                  <a:gd name="T13" fmla="*/ 41 h 41"/>
                  <a:gd name="T14" fmla="*/ 135 w 136"/>
                  <a:gd name="T15" fmla="*/ 41 h 41"/>
                  <a:gd name="T16" fmla="*/ 136 w 136"/>
                  <a:gd name="T17" fmla="*/ 4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6" h="41">
                    <a:moveTo>
                      <a:pt x="136" y="40"/>
                    </a:moveTo>
                    <a:lnTo>
                      <a:pt x="132" y="0"/>
                    </a:lnTo>
                    <a:lnTo>
                      <a:pt x="0" y="0"/>
                    </a:lnTo>
                    <a:lnTo>
                      <a:pt x="0" y="41"/>
                    </a:lnTo>
                    <a:lnTo>
                      <a:pt x="132" y="41"/>
                    </a:lnTo>
                    <a:lnTo>
                      <a:pt x="136" y="40"/>
                    </a:lnTo>
                    <a:lnTo>
                      <a:pt x="132" y="41"/>
                    </a:lnTo>
                    <a:lnTo>
                      <a:pt x="135" y="41"/>
                    </a:lnTo>
                    <a:lnTo>
                      <a:pt x="136" y="40"/>
                    </a:lnTo>
                    <a:close/>
                  </a:path>
                </a:pathLst>
              </a:custGeom>
              <a:solidFill>
                <a:srgbClr val="3449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04" name="Freeform 576"/>
              <p:cNvSpPr>
                <a:spLocks/>
              </p:cNvSpPr>
              <p:nvPr/>
            </p:nvSpPr>
            <p:spPr bwMode="auto">
              <a:xfrm>
                <a:off x="4566" y="3488"/>
                <a:ext cx="36" cy="20"/>
              </a:xfrm>
              <a:custGeom>
                <a:avLst/>
                <a:gdLst>
                  <a:gd name="T0" fmla="*/ 143 w 143"/>
                  <a:gd name="T1" fmla="*/ 38 h 80"/>
                  <a:gd name="T2" fmla="*/ 134 w 143"/>
                  <a:gd name="T3" fmla="*/ 0 h 80"/>
                  <a:gd name="T4" fmla="*/ 0 w 143"/>
                  <a:gd name="T5" fmla="*/ 41 h 80"/>
                  <a:gd name="T6" fmla="*/ 8 w 143"/>
                  <a:gd name="T7" fmla="*/ 80 h 80"/>
                  <a:gd name="T8" fmla="*/ 142 w 143"/>
                  <a:gd name="T9" fmla="*/ 40 h 80"/>
                  <a:gd name="T10" fmla="*/ 143 w 143"/>
                  <a:gd name="T11" fmla="*/ 38 h 80"/>
                  <a:gd name="T12" fmla="*/ 142 w 143"/>
                  <a:gd name="T13" fmla="*/ 40 h 80"/>
                  <a:gd name="T14" fmla="*/ 143 w 143"/>
                  <a:gd name="T15" fmla="*/ 40 h 80"/>
                  <a:gd name="T16" fmla="*/ 143 w 143"/>
                  <a:gd name="T17" fmla="*/ 38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3" h="80">
                    <a:moveTo>
                      <a:pt x="143" y="38"/>
                    </a:moveTo>
                    <a:lnTo>
                      <a:pt x="134" y="0"/>
                    </a:lnTo>
                    <a:lnTo>
                      <a:pt x="0" y="41"/>
                    </a:lnTo>
                    <a:lnTo>
                      <a:pt x="8" y="80"/>
                    </a:lnTo>
                    <a:lnTo>
                      <a:pt x="142" y="40"/>
                    </a:lnTo>
                    <a:lnTo>
                      <a:pt x="143" y="38"/>
                    </a:lnTo>
                    <a:lnTo>
                      <a:pt x="142" y="40"/>
                    </a:lnTo>
                    <a:lnTo>
                      <a:pt x="143" y="40"/>
                    </a:lnTo>
                    <a:lnTo>
                      <a:pt x="143" y="38"/>
                    </a:lnTo>
                    <a:close/>
                  </a:path>
                </a:pathLst>
              </a:custGeom>
              <a:solidFill>
                <a:srgbClr val="3449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05" name="Freeform 577"/>
              <p:cNvSpPr>
                <a:spLocks/>
              </p:cNvSpPr>
              <p:nvPr/>
            </p:nvSpPr>
            <p:spPr bwMode="auto">
              <a:xfrm>
                <a:off x="4599" y="3473"/>
                <a:ext cx="38" cy="25"/>
              </a:xfrm>
              <a:custGeom>
                <a:avLst/>
                <a:gdLst>
                  <a:gd name="T0" fmla="*/ 151 w 151"/>
                  <a:gd name="T1" fmla="*/ 32 h 98"/>
                  <a:gd name="T2" fmla="*/ 132 w 151"/>
                  <a:gd name="T3" fmla="*/ 0 h 98"/>
                  <a:gd name="T4" fmla="*/ 0 w 151"/>
                  <a:gd name="T5" fmla="*/ 61 h 98"/>
                  <a:gd name="T6" fmla="*/ 11 w 151"/>
                  <a:gd name="T7" fmla="*/ 98 h 98"/>
                  <a:gd name="T8" fmla="*/ 144 w 151"/>
                  <a:gd name="T9" fmla="*/ 38 h 98"/>
                  <a:gd name="T10" fmla="*/ 151 w 151"/>
                  <a:gd name="T11" fmla="*/ 32 h 98"/>
                  <a:gd name="T12" fmla="*/ 144 w 151"/>
                  <a:gd name="T13" fmla="*/ 38 h 98"/>
                  <a:gd name="T14" fmla="*/ 148 w 151"/>
                  <a:gd name="T15" fmla="*/ 36 h 98"/>
                  <a:gd name="T16" fmla="*/ 151 w 151"/>
                  <a:gd name="T17" fmla="*/ 32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1" h="98">
                    <a:moveTo>
                      <a:pt x="151" y="32"/>
                    </a:moveTo>
                    <a:lnTo>
                      <a:pt x="132" y="0"/>
                    </a:lnTo>
                    <a:lnTo>
                      <a:pt x="0" y="61"/>
                    </a:lnTo>
                    <a:lnTo>
                      <a:pt x="11" y="98"/>
                    </a:lnTo>
                    <a:lnTo>
                      <a:pt x="144" y="38"/>
                    </a:lnTo>
                    <a:lnTo>
                      <a:pt x="151" y="32"/>
                    </a:lnTo>
                    <a:lnTo>
                      <a:pt x="144" y="38"/>
                    </a:lnTo>
                    <a:lnTo>
                      <a:pt x="148" y="36"/>
                    </a:lnTo>
                    <a:lnTo>
                      <a:pt x="151" y="32"/>
                    </a:lnTo>
                    <a:close/>
                  </a:path>
                </a:pathLst>
              </a:custGeom>
              <a:solidFill>
                <a:srgbClr val="3449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06" name="Freeform 578"/>
              <p:cNvSpPr>
                <a:spLocks/>
              </p:cNvSpPr>
              <p:nvPr/>
            </p:nvSpPr>
            <p:spPr bwMode="auto">
              <a:xfrm>
                <a:off x="4631" y="3414"/>
                <a:ext cx="44" cy="67"/>
              </a:xfrm>
              <a:custGeom>
                <a:avLst/>
                <a:gdLst>
                  <a:gd name="T0" fmla="*/ 176 w 176"/>
                  <a:gd name="T1" fmla="*/ 24 h 268"/>
                  <a:gd name="T2" fmla="*/ 148 w 176"/>
                  <a:gd name="T3" fmla="*/ 0 h 268"/>
                  <a:gd name="T4" fmla="*/ 0 w 176"/>
                  <a:gd name="T5" fmla="*/ 244 h 268"/>
                  <a:gd name="T6" fmla="*/ 26 w 176"/>
                  <a:gd name="T7" fmla="*/ 268 h 268"/>
                  <a:gd name="T8" fmla="*/ 175 w 176"/>
                  <a:gd name="T9" fmla="*/ 25 h 268"/>
                  <a:gd name="T10" fmla="*/ 176 w 176"/>
                  <a:gd name="T11" fmla="*/ 24 h 268"/>
                  <a:gd name="T12" fmla="*/ 175 w 176"/>
                  <a:gd name="T13" fmla="*/ 25 h 268"/>
                  <a:gd name="T14" fmla="*/ 176 w 176"/>
                  <a:gd name="T15" fmla="*/ 24 h 268"/>
                  <a:gd name="T16" fmla="*/ 176 w 176"/>
                  <a:gd name="T17" fmla="*/ 24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6" h="268">
                    <a:moveTo>
                      <a:pt x="176" y="24"/>
                    </a:moveTo>
                    <a:lnTo>
                      <a:pt x="148" y="0"/>
                    </a:lnTo>
                    <a:lnTo>
                      <a:pt x="0" y="244"/>
                    </a:lnTo>
                    <a:lnTo>
                      <a:pt x="26" y="268"/>
                    </a:lnTo>
                    <a:lnTo>
                      <a:pt x="175" y="25"/>
                    </a:lnTo>
                    <a:lnTo>
                      <a:pt x="176" y="24"/>
                    </a:lnTo>
                    <a:lnTo>
                      <a:pt x="175" y="25"/>
                    </a:lnTo>
                    <a:lnTo>
                      <a:pt x="176" y="24"/>
                    </a:lnTo>
                    <a:lnTo>
                      <a:pt x="176" y="24"/>
                    </a:lnTo>
                    <a:close/>
                  </a:path>
                </a:pathLst>
              </a:custGeom>
              <a:solidFill>
                <a:srgbClr val="3449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07" name="Freeform 579"/>
              <p:cNvSpPr>
                <a:spLocks/>
              </p:cNvSpPr>
              <p:nvPr/>
            </p:nvSpPr>
            <p:spPr bwMode="auto">
              <a:xfrm>
                <a:off x="4668" y="3354"/>
                <a:ext cx="40" cy="66"/>
              </a:xfrm>
              <a:custGeom>
                <a:avLst/>
                <a:gdLst>
                  <a:gd name="T0" fmla="*/ 161 w 161"/>
                  <a:gd name="T1" fmla="*/ 20 h 265"/>
                  <a:gd name="T2" fmla="*/ 133 w 161"/>
                  <a:gd name="T3" fmla="*/ 0 h 265"/>
                  <a:gd name="T4" fmla="*/ 0 w 161"/>
                  <a:gd name="T5" fmla="*/ 242 h 265"/>
                  <a:gd name="T6" fmla="*/ 28 w 161"/>
                  <a:gd name="T7" fmla="*/ 265 h 265"/>
                  <a:gd name="T8" fmla="*/ 160 w 161"/>
                  <a:gd name="T9" fmla="*/ 22 h 265"/>
                  <a:gd name="T10" fmla="*/ 161 w 161"/>
                  <a:gd name="T11" fmla="*/ 20 h 265"/>
                  <a:gd name="T12" fmla="*/ 160 w 161"/>
                  <a:gd name="T13" fmla="*/ 22 h 265"/>
                  <a:gd name="T14" fmla="*/ 161 w 161"/>
                  <a:gd name="T15" fmla="*/ 21 h 265"/>
                  <a:gd name="T16" fmla="*/ 161 w 161"/>
                  <a:gd name="T17" fmla="*/ 20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1" h="265">
                    <a:moveTo>
                      <a:pt x="161" y="20"/>
                    </a:moveTo>
                    <a:lnTo>
                      <a:pt x="133" y="0"/>
                    </a:lnTo>
                    <a:lnTo>
                      <a:pt x="0" y="242"/>
                    </a:lnTo>
                    <a:lnTo>
                      <a:pt x="28" y="265"/>
                    </a:lnTo>
                    <a:lnTo>
                      <a:pt x="160" y="22"/>
                    </a:lnTo>
                    <a:lnTo>
                      <a:pt x="161" y="20"/>
                    </a:lnTo>
                    <a:lnTo>
                      <a:pt x="160" y="22"/>
                    </a:lnTo>
                    <a:lnTo>
                      <a:pt x="161" y="21"/>
                    </a:lnTo>
                    <a:lnTo>
                      <a:pt x="161" y="20"/>
                    </a:lnTo>
                    <a:close/>
                  </a:path>
                </a:pathLst>
              </a:custGeom>
              <a:solidFill>
                <a:srgbClr val="3449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08" name="Freeform 580"/>
              <p:cNvSpPr>
                <a:spLocks/>
              </p:cNvSpPr>
              <p:nvPr/>
            </p:nvSpPr>
            <p:spPr bwMode="auto">
              <a:xfrm>
                <a:off x="4701" y="3274"/>
                <a:ext cx="40" cy="85"/>
              </a:xfrm>
              <a:custGeom>
                <a:avLst/>
                <a:gdLst>
                  <a:gd name="T0" fmla="*/ 163 w 163"/>
                  <a:gd name="T1" fmla="*/ 16 h 342"/>
                  <a:gd name="T2" fmla="*/ 132 w 163"/>
                  <a:gd name="T3" fmla="*/ 0 h 342"/>
                  <a:gd name="T4" fmla="*/ 0 w 163"/>
                  <a:gd name="T5" fmla="*/ 324 h 342"/>
                  <a:gd name="T6" fmla="*/ 29 w 163"/>
                  <a:gd name="T7" fmla="*/ 342 h 342"/>
                  <a:gd name="T8" fmla="*/ 163 w 163"/>
                  <a:gd name="T9" fmla="*/ 18 h 342"/>
                  <a:gd name="T10" fmla="*/ 163 w 163"/>
                  <a:gd name="T11" fmla="*/ 16 h 342"/>
                  <a:gd name="T12" fmla="*/ 163 w 163"/>
                  <a:gd name="T13" fmla="*/ 18 h 342"/>
                  <a:gd name="T14" fmla="*/ 163 w 163"/>
                  <a:gd name="T15" fmla="*/ 18 h 342"/>
                  <a:gd name="T16" fmla="*/ 163 w 163"/>
                  <a:gd name="T17" fmla="*/ 16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3" h="342">
                    <a:moveTo>
                      <a:pt x="163" y="16"/>
                    </a:moveTo>
                    <a:lnTo>
                      <a:pt x="132" y="0"/>
                    </a:lnTo>
                    <a:lnTo>
                      <a:pt x="0" y="324"/>
                    </a:lnTo>
                    <a:lnTo>
                      <a:pt x="29" y="342"/>
                    </a:lnTo>
                    <a:lnTo>
                      <a:pt x="163" y="18"/>
                    </a:lnTo>
                    <a:lnTo>
                      <a:pt x="163" y="16"/>
                    </a:lnTo>
                    <a:lnTo>
                      <a:pt x="163" y="18"/>
                    </a:lnTo>
                    <a:lnTo>
                      <a:pt x="163" y="18"/>
                    </a:lnTo>
                    <a:lnTo>
                      <a:pt x="163" y="16"/>
                    </a:lnTo>
                    <a:close/>
                  </a:path>
                </a:pathLst>
              </a:custGeom>
              <a:solidFill>
                <a:srgbClr val="3449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09" name="Freeform 581"/>
              <p:cNvSpPr>
                <a:spLocks/>
              </p:cNvSpPr>
              <p:nvPr/>
            </p:nvSpPr>
            <p:spPr bwMode="auto">
              <a:xfrm>
                <a:off x="4734" y="3155"/>
                <a:ext cx="44" cy="123"/>
              </a:xfrm>
              <a:custGeom>
                <a:avLst/>
                <a:gdLst>
                  <a:gd name="T0" fmla="*/ 159 w 180"/>
                  <a:gd name="T1" fmla="*/ 0 h 491"/>
                  <a:gd name="T2" fmla="*/ 149 w 180"/>
                  <a:gd name="T3" fmla="*/ 12 h 491"/>
                  <a:gd name="T4" fmla="*/ 0 w 180"/>
                  <a:gd name="T5" fmla="*/ 477 h 491"/>
                  <a:gd name="T6" fmla="*/ 31 w 180"/>
                  <a:gd name="T7" fmla="*/ 491 h 491"/>
                  <a:gd name="T8" fmla="*/ 180 w 180"/>
                  <a:gd name="T9" fmla="*/ 26 h 491"/>
                  <a:gd name="T10" fmla="*/ 159 w 180"/>
                  <a:gd name="T11" fmla="*/ 0 h 491"/>
                  <a:gd name="T12" fmla="*/ 159 w 180"/>
                  <a:gd name="T13" fmla="*/ 0 h 491"/>
                  <a:gd name="T14" fmla="*/ 152 w 180"/>
                  <a:gd name="T15" fmla="*/ 4 h 491"/>
                  <a:gd name="T16" fmla="*/ 149 w 180"/>
                  <a:gd name="T17" fmla="*/ 12 h 491"/>
                  <a:gd name="T18" fmla="*/ 159 w 180"/>
                  <a:gd name="T19" fmla="*/ 0 h 4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0" h="491">
                    <a:moveTo>
                      <a:pt x="159" y="0"/>
                    </a:moveTo>
                    <a:lnTo>
                      <a:pt x="149" y="12"/>
                    </a:lnTo>
                    <a:lnTo>
                      <a:pt x="0" y="477"/>
                    </a:lnTo>
                    <a:lnTo>
                      <a:pt x="31" y="491"/>
                    </a:lnTo>
                    <a:lnTo>
                      <a:pt x="180" y="26"/>
                    </a:lnTo>
                    <a:lnTo>
                      <a:pt x="159" y="0"/>
                    </a:lnTo>
                    <a:lnTo>
                      <a:pt x="159" y="0"/>
                    </a:lnTo>
                    <a:lnTo>
                      <a:pt x="152" y="4"/>
                    </a:lnTo>
                    <a:lnTo>
                      <a:pt x="149" y="12"/>
                    </a:lnTo>
                    <a:lnTo>
                      <a:pt x="159" y="0"/>
                    </a:lnTo>
                    <a:close/>
                  </a:path>
                </a:pathLst>
              </a:custGeom>
              <a:solidFill>
                <a:srgbClr val="3449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10" name="Freeform 582"/>
              <p:cNvSpPr>
                <a:spLocks/>
              </p:cNvSpPr>
              <p:nvPr/>
            </p:nvSpPr>
            <p:spPr bwMode="auto">
              <a:xfrm>
                <a:off x="4773" y="3140"/>
                <a:ext cx="37" cy="24"/>
              </a:xfrm>
              <a:custGeom>
                <a:avLst/>
                <a:gdLst>
                  <a:gd name="T0" fmla="*/ 147 w 147"/>
                  <a:gd name="T1" fmla="*/ 36 h 98"/>
                  <a:gd name="T2" fmla="*/ 133 w 147"/>
                  <a:gd name="T3" fmla="*/ 0 h 98"/>
                  <a:gd name="T4" fmla="*/ 0 w 147"/>
                  <a:gd name="T5" fmla="*/ 60 h 98"/>
                  <a:gd name="T6" fmla="*/ 12 w 147"/>
                  <a:gd name="T7" fmla="*/ 98 h 98"/>
                  <a:gd name="T8" fmla="*/ 143 w 147"/>
                  <a:gd name="T9" fmla="*/ 37 h 98"/>
                  <a:gd name="T10" fmla="*/ 147 w 147"/>
                  <a:gd name="T11" fmla="*/ 36 h 98"/>
                  <a:gd name="T12" fmla="*/ 143 w 147"/>
                  <a:gd name="T13" fmla="*/ 37 h 98"/>
                  <a:gd name="T14" fmla="*/ 145 w 147"/>
                  <a:gd name="T15" fmla="*/ 36 h 98"/>
                  <a:gd name="T16" fmla="*/ 147 w 147"/>
                  <a:gd name="T17" fmla="*/ 3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7" h="98">
                    <a:moveTo>
                      <a:pt x="147" y="36"/>
                    </a:moveTo>
                    <a:lnTo>
                      <a:pt x="133" y="0"/>
                    </a:lnTo>
                    <a:lnTo>
                      <a:pt x="0" y="60"/>
                    </a:lnTo>
                    <a:lnTo>
                      <a:pt x="12" y="98"/>
                    </a:lnTo>
                    <a:lnTo>
                      <a:pt x="143" y="37"/>
                    </a:lnTo>
                    <a:lnTo>
                      <a:pt x="147" y="36"/>
                    </a:lnTo>
                    <a:lnTo>
                      <a:pt x="143" y="37"/>
                    </a:lnTo>
                    <a:lnTo>
                      <a:pt x="145" y="36"/>
                    </a:lnTo>
                    <a:lnTo>
                      <a:pt x="147" y="36"/>
                    </a:lnTo>
                    <a:close/>
                  </a:path>
                </a:pathLst>
              </a:custGeom>
              <a:solidFill>
                <a:srgbClr val="3449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11" name="Freeform 583"/>
              <p:cNvSpPr>
                <a:spLocks/>
              </p:cNvSpPr>
              <p:nvPr/>
            </p:nvSpPr>
            <p:spPr bwMode="auto">
              <a:xfrm>
                <a:off x="4805" y="3115"/>
                <a:ext cx="39" cy="34"/>
              </a:xfrm>
              <a:custGeom>
                <a:avLst/>
                <a:gdLst>
                  <a:gd name="T0" fmla="*/ 156 w 156"/>
                  <a:gd name="T1" fmla="*/ 28 h 136"/>
                  <a:gd name="T2" fmla="*/ 133 w 156"/>
                  <a:gd name="T3" fmla="*/ 0 h 136"/>
                  <a:gd name="T4" fmla="*/ 0 w 156"/>
                  <a:gd name="T5" fmla="*/ 101 h 136"/>
                  <a:gd name="T6" fmla="*/ 18 w 156"/>
                  <a:gd name="T7" fmla="*/ 136 h 136"/>
                  <a:gd name="T8" fmla="*/ 150 w 156"/>
                  <a:gd name="T9" fmla="*/ 34 h 136"/>
                  <a:gd name="T10" fmla="*/ 156 w 156"/>
                  <a:gd name="T11" fmla="*/ 28 h 136"/>
                  <a:gd name="T12" fmla="*/ 150 w 156"/>
                  <a:gd name="T13" fmla="*/ 34 h 136"/>
                  <a:gd name="T14" fmla="*/ 153 w 156"/>
                  <a:gd name="T15" fmla="*/ 32 h 136"/>
                  <a:gd name="T16" fmla="*/ 156 w 156"/>
                  <a:gd name="T17" fmla="*/ 28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6" h="136">
                    <a:moveTo>
                      <a:pt x="156" y="28"/>
                    </a:moveTo>
                    <a:lnTo>
                      <a:pt x="133" y="0"/>
                    </a:lnTo>
                    <a:lnTo>
                      <a:pt x="0" y="101"/>
                    </a:lnTo>
                    <a:lnTo>
                      <a:pt x="18" y="136"/>
                    </a:lnTo>
                    <a:lnTo>
                      <a:pt x="150" y="34"/>
                    </a:lnTo>
                    <a:lnTo>
                      <a:pt x="156" y="28"/>
                    </a:lnTo>
                    <a:lnTo>
                      <a:pt x="150" y="34"/>
                    </a:lnTo>
                    <a:lnTo>
                      <a:pt x="153" y="32"/>
                    </a:lnTo>
                    <a:lnTo>
                      <a:pt x="156" y="28"/>
                    </a:lnTo>
                    <a:close/>
                  </a:path>
                </a:pathLst>
              </a:custGeom>
              <a:solidFill>
                <a:srgbClr val="3449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12" name="Freeform 584"/>
              <p:cNvSpPr>
                <a:spLocks/>
              </p:cNvSpPr>
              <p:nvPr/>
            </p:nvSpPr>
            <p:spPr bwMode="auto">
              <a:xfrm>
                <a:off x="4837" y="3044"/>
                <a:ext cx="45" cy="78"/>
              </a:xfrm>
              <a:custGeom>
                <a:avLst/>
                <a:gdLst>
                  <a:gd name="T0" fmla="*/ 153 w 177"/>
                  <a:gd name="T1" fmla="*/ 0 h 311"/>
                  <a:gd name="T2" fmla="*/ 149 w 177"/>
                  <a:gd name="T3" fmla="*/ 6 h 311"/>
                  <a:gd name="T4" fmla="*/ 0 w 177"/>
                  <a:gd name="T5" fmla="*/ 289 h 311"/>
                  <a:gd name="T6" fmla="*/ 28 w 177"/>
                  <a:gd name="T7" fmla="*/ 311 h 311"/>
                  <a:gd name="T8" fmla="*/ 177 w 177"/>
                  <a:gd name="T9" fmla="*/ 28 h 311"/>
                  <a:gd name="T10" fmla="*/ 153 w 177"/>
                  <a:gd name="T11" fmla="*/ 0 h 311"/>
                  <a:gd name="T12" fmla="*/ 153 w 177"/>
                  <a:gd name="T13" fmla="*/ 0 h 311"/>
                  <a:gd name="T14" fmla="*/ 150 w 177"/>
                  <a:gd name="T15" fmla="*/ 3 h 311"/>
                  <a:gd name="T16" fmla="*/ 149 w 177"/>
                  <a:gd name="T17" fmla="*/ 6 h 311"/>
                  <a:gd name="T18" fmla="*/ 153 w 177"/>
                  <a:gd name="T19" fmla="*/ 0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7" h="311">
                    <a:moveTo>
                      <a:pt x="153" y="0"/>
                    </a:moveTo>
                    <a:lnTo>
                      <a:pt x="149" y="6"/>
                    </a:lnTo>
                    <a:lnTo>
                      <a:pt x="0" y="289"/>
                    </a:lnTo>
                    <a:lnTo>
                      <a:pt x="28" y="311"/>
                    </a:lnTo>
                    <a:lnTo>
                      <a:pt x="177" y="28"/>
                    </a:lnTo>
                    <a:lnTo>
                      <a:pt x="153" y="0"/>
                    </a:lnTo>
                    <a:lnTo>
                      <a:pt x="153" y="0"/>
                    </a:lnTo>
                    <a:lnTo>
                      <a:pt x="150" y="3"/>
                    </a:lnTo>
                    <a:lnTo>
                      <a:pt x="149" y="6"/>
                    </a:lnTo>
                    <a:lnTo>
                      <a:pt x="153" y="0"/>
                    </a:lnTo>
                    <a:close/>
                  </a:path>
                </a:pathLst>
              </a:custGeom>
              <a:solidFill>
                <a:srgbClr val="3449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13" name="Freeform 585"/>
              <p:cNvSpPr>
                <a:spLocks/>
              </p:cNvSpPr>
              <p:nvPr/>
            </p:nvSpPr>
            <p:spPr bwMode="auto">
              <a:xfrm>
                <a:off x="4876" y="3014"/>
                <a:ext cx="38" cy="38"/>
              </a:xfrm>
              <a:custGeom>
                <a:avLst/>
                <a:gdLst>
                  <a:gd name="T0" fmla="*/ 152 w 152"/>
                  <a:gd name="T1" fmla="*/ 32 h 155"/>
                  <a:gd name="T2" fmla="*/ 133 w 152"/>
                  <a:gd name="T3" fmla="*/ 0 h 155"/>
                  <a:gd name="T4" fmla="*/ 0 w 152"/>
                  <a:gd name="T5" fmla="*/ 121 h 155"/>
                  <a:gd name="T6" fmla="*/ 20 w 152"/>
                  <a:gd name="T7" fmla="*/ 155 h 155"/>
                  <a:gd name="T8" fmla="*/ 152 w 152"/>
                  <a:gd name="T9" fmla="*/ 32 h 155"/>
                  <a:gd name="T10" fmla="*/ 152 w 152"/>
                  <a:gd name="T11" fmla="*/ 32 h 155"/>
                  <a:gd name="T12" fmla="*/ 133 w 152"/>
                  <a:gd name="T13" fmla="*/ 0 h 155"/>
                  <a:gd name="T14" fmla="*/ 133 w 152"/>
                  <a:gd name="T15" fmla="*/ 0 h 155"/>
                  <a:gd name="T16" fmla="*/ 133 w 152"/>
                  <a:gd name="T17" fmla="*/ 0 h 155"/>
                  <a:gd name="T18" fmla="*/ 152 w 152"/>
                  <a:gd name="T19" fmla="*/ 32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2" h="155">
                    <a:moveTo>
                      <a:pt x="152" y="32"/>
                    </a:moveTo>
                    <a:lnTo>
                      <a:pt x="133" y="0"/>
                    </a:lnTo>
                    <a:lnTo>
                      <a:pt x="0" y="121"/>
                    </a:lnTo>
                    <a:lnTo>
                      <a:pt x="20" y="155"/>
                    </a:lnTo>
                    <a:lnTo>
                      <a:pt x="152" y="32"/>
                    </a:lnTo>
                    <a:lnTo>
                      <a:pt x="152" y="32"/>
                    </a:lnTo>
                    <a:lnTo>
                      <a:pt x="133" y="0"/>
                    </a:lnTo>
                    <a:lnTo>
                      <a:pt x="133" y="0"/>
                    </a:lnTo>
                    <a:lnTo>
                      <a:pt x="133" y="0"/>
                    </a:lnTo>
                    <a:lnTo>
                      <a:pt x="152" y="32"/>
                    </a:lnTo>
                    <a:close/>
                  </a:path>
                </a:pathLst>
              </a:custGeom>
              <a:solidFill>
                <a:srgbClr val="3449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14" name="Freeform 586"/>
              <p:cNvSpPr>
                <a:spLocks/>
              </p:cNvSpPr>
              <p:nvPr/>
            </p:nvSpPr>
            <p:spPr bwMode="auto">
              <a:xfrm>
                <a:off x="4909" y="2983"/>
                <a:ext cx="38" cy="39"/>
              </a:xfrm>
              <a:custGeom>
                <a:avLst/>
                <a:gdLst>
                  <a:gd name="T0" fmla="*/ 137 w 152"/>
                  <a:gd name="T1" fmla="*/ 0 h 156"/>
                  <a:gd name="T2" fmla="*/ 132 w 152"/>
                  <a:gd name="T3" fmla="*/ 3 h 156"/>
                  <a:gd name="T4" fmla="*/ 0 w 152"/>
                  <a:gd name="T5" fmla="*/ 124 h 156"/>
                  <a:gd name="T6" fmla="*/ 19 w 152"/>
                  <a:gd name="T7" fmla="*/ 156 h 156"/>
                  <a:gd name="T8" fmla="*/ 152 w 152"/>
                  <a:gd name="T9" fmla="*/ 35 h 156"/>
                  <a:gd name="T10" fmla="*/ 137 w 152"/>
                  <a:gd name="T11" fmla="*/ 0 h 156"/>
                  <a:gd name="T12" fmla="*/ 137 w 152"/>
                  <a:gd name="T13" fmla="*/ 0 h 156"/>
                  <a:gd name="T14" fmla="*/ 135 w 152"/>
                  <a:gd name="T15" fmla="*/ 1 h 156"/>
                  <a:gd name="T16" fmla="*/ 132 w 152"/>
                  <a:gd name="T17" fmla="*/ 3 h 156"/>
                  <a:gd name="T18" fmla="*/ 137 w 152"/>
                  <a:gd name="T19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2" h="156">
                    <a:moveTo>
                      <a:pt x="137" y="0"/>
                    </a:moveTo>
                    <a:lnTo>
                      <a:pt x="132" y="3"/>
                    </a:lnTo>
                    <a:lnTo>
                      <a:pt x="0" y="124"/>
                    </a:lnTo>
                    <a:lnTo>
                      <a:pt x="19" y="156"/>
                    </a:lnTo>
                    <a:lnTo>
                      <a:pt x="152" y="35"/>
                    </a:lnTo>
                    <a:lnTo>
                      <a:pt x="137" y="0"/>
                    </a:lnTo>
                    <a:lnTo>
                      <a:pt x="137" y="0"/>
                    </a:lnTo>
                    <a:lnTo>
                      <a:pt x="135" y="1"/>
                    </a:lnTo>
                    <a:lnTo>
                      <a:pt x="132" y="3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3449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15" name="Freeform 587"/>
              <p:cNvSpPr>
                <a:spLocks/>
              </p:cNvSpPr>
              <p:nvPr/>
            </p:nvSpPr>
            <p:spPr bwMode="auto">
              <a:xfrm>
                <a:off x="4943" y="2967"/>
                <a:ext cx="40" cy="25"/>
              </a:xfrm>
              <a:custGeom>
                <a:avLst/>
                <a:gdLst>
                  <a:gd name="T0" fmla="*/ 151 w 159"/>
                  <a:gd name="T1" fmla="*/ 0 h 100"/>
                  <a:gd name="T2" fmla="*/ 149 w 159"/>
                  <a:gd name="T3" fmla="*/ 0 h 100"/>
                  <a:gd name="T4" fmla="*/ 0 w 159"/>
                  <a:gd name="T5" fmla="*/ 61 h 100"/>
                  <a:gd name="T6" fmla="*/ 9 w 159"/>
                  <a:gd name="T7" fmla="*/ 100 h 100"/>
                  <a:gd name="T8" fmla="*/ 159 w 159"/>
                  <a:gd name="T9" fmla="*/ 38 h 100"/>
                  <a:gd name="T10" fmla="*/ 151 w 159"/>
                  <a:gd name="T11" fmla="*/ 0 h 100"/>
                  <a:gd name="T12" fmla="*/ 151 w 159"/>
                  <a:gd name="T13" fmla="*/ 0 h 100"/>
                  <a:gd name="T14" fmla="*/ 149 w 159"/>
                  <a:gd name="T15" fmla="*/ 0 h 100"/>
                  <a:gd name="T16" fmla="*/ 149 w 159"/>
                  <a:gd name="T17" fmla="*/ 0 h 100"/>
                  <a:gd name="T18" fmla="*/ 151 w 159"/>
                  <a:gd name="T19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9" h="100">
                    <a:moveTo>
                      <a:pt x="151" y="0"/>
                    </a:moveTo>
                    <a:lnTo>
                      <a:pt x="149" y="0"/>
                    </a:lnTo>
                    <a:lnTo>
                      <a:pt x="0" y="61"/>
                    </a:lnTo>
                    <a:lnTo>
                      <a:pt x="9" y="100"/>
                    </a:lnTo>
                    <a:lnTo>
                      <a:pt x="159" y="38"/>
                    </a:lnTo>
                    <a:lnTo>
                      <a:pt x="151" y="0"/>
                    </a:lnTo>
                    <a:lnTo>
                      <a:pt x="151" y="0"/>
                    </a:lnTo>
                    <a:lnTo>
                      <a:pt x="149" y="0"/>
                    </a:lnTo>
                    <a:lnTo>
                      <a:pt x="149" y="0"/>
                    </a:lnTo>
                    <a:lnTo>
                      <a:pt x="151" y="0"/>
                    </a:lnTo>
                    <a:close/>
                  </a:path>
                </a:pathLst>
              </a:custGeom>
              <a:solidFill>
                <a:srgbClr val="3449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16" name="Freeform 588"/>
              <p:cNvSpPr>
                <a:spLocks/>
              </p:cNvSpPr>
              <p:nvPr/>
            </p:nvSpPr>
            <p:spPr bwMode="auto">
              <a:xfrm>
                <a:off x="4981" y="2957"/>
                <a:ext cx="36" cy="20"/>
              </a:xfrm>
              <a:custGeom>
                <a:avLst/>
                <a:gdLst>
                  <a:gd name="T0" fmla="*/ 145 w 145"/>
                  <a:gd name="T1" fmla="*/ 5 h 83"/>
                  <a:gd name="T2" fmla="*/ 132 w 145"/>
                  <a:gd name="T3" fmla="*/ 3 h 83"/>
                  <a:gd name="T4" fmla="*/ 0 w 145"/>
                  <a:gd name="T5" fmla="*/ 43 h 83"/>
                  <a:gd name="T6" fmla="*/ 8 w 145"/>
                  <a:gd name="T7" fmla="*/ 83 h 83"/>
                  <a:gd name="T8" fmla="*/ 140 w 145"/>
                  <a:gd name="T9" fmla="*/ 41 h 83"/>
                  <a:gd name="T10" fmla="*/ 145 w 145"/>
                  <a:gd name="T11" fmla="*/ 5 h 83"/>
                  <a:gd name="T12" fmla="*/ 145 w 145"/>
                  <a:gd name="T13" fmla="*/ 5 h 83"/>
                  <a:gd name="T14" fmla="*/ 140 w 145"/>
                  <a:gd name="T15" fmla="*/ 0 h 83"/>
                  <a:gd name="T16" fmla="*/ 132 w 145"/>
                  <a:gd name="T17" fmla="*/ 3 h 83"/>
                  <a:gd name="T18" fmla="*/ 145 w 145"/>
                  <a:gd name="T19" fmla="*/ 5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5" h="83">
                    <a:moveTo>
                      <a:pt x="145" y="5"/>
                    </a:moveTo>
                    <a:lnTo>
                      <a:pt x="132" y="3"/>
                    </a:lnTo>
                    <a:lnTo>
                      <a:pt x="0" y="43"/>
                    </a:lnTo>
                    <a:lnTo>
                      <a:pt x="8" y="83"/>
                    </a:lnTo>
                    <a:lnTo>
                      <a:pt x="140" y="41"/>
                    </a:lnTo>
                    <a:lnTo>
                      <a:pt x="145" y="5"/>
                    </a:lnTo>
                    <a:lnTo>
                      <a:pt x="145" y="5"/>
                    </a:lnTo>
                    <a:lnTo>
                      <a:pt x="140" y="0"/>
                    </a:lnTo>
                    <a:lnTo>
                      <a:pt x="132" y="3"/>
                    </a:lnTo>
                    <a:lnTo>
                      <a:pt x="145" y="5"/>
                    </a:lnTo>
                    <a:close/>
                  </a:path>
                </a:pathLst>
              </a:custGeom>
              <a:solidFill>
                <a:srgbClr val="3449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17" name="Freeform 589"/>
              <p:cNvSpPr>
                <a:spLocks/>
              </p:cNvSpPr>
              <p:nvPr/>
            </p:nvSpPr>
            <p:spPr bwMode="auto">
              <a:xfrm>
                <a:off x="5013" y="2958"/>
                <a:ext cx="38" cy="39"/>
              </a:xfrm>
              <a:custGeom>
                <a:avLst/>
                <a:gdLst>
                  <a:gd name="T0" fmla="*/ 136 w 152"/>
                  <a:gd name="T1" fmla="*/ 156 h 156"/>
                  <a:gd name="T2" fmla="*/ 152 w 152"/>
                  <a:gd name="T3" fmla="*/ 122 h 156"/>
                  <a:gd name="T4" fmla="*/ 19 w 152"/>
                  <a:gd name="T5" fmla="*/ 0 h 156"/>
                  <a:gd name="T6" fmla="*/ 0 w 152"/>
                  <a:gd name="T7" fmla="*/ 34 h 156"/>
                  <a:gd name="T8" fmla="*/ 132 w 152"/>
                  <a:gd name="T9" fmla="*/ 155 h 156"/>
                  <a:gd name="T10" fmla="*/ 136 w 152"/>
                  <a:gd name="T11" fmla="*/ 156 h 156"/>
                  <a:gd name="T12" fmla="*/ 132 w 152"/>
                  <a:gd name="T13" fmla="*/ 155 h 156"/>
                  <a:gd name="T14" fmla="*/ 133 w 152"/>
                  <a:gd name="T15" fmla="*/ 156 h 156"/>
                  <a:gd name="T16" fmla="*/ 136 w 152"/>
                  <a:gd name="T17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2" h="156">
                    <a:moveTo>
                      <a:pt x="136" y="156"/>
                    </a:moveTo>
                    <a:lnTo>
                      <a:pt x="152" y="122"/>
                    </a:lnTo>
                    <a:lnTo>
                      <a:pt x="19" y="0"/>
                    </a:lnTo>
                    <a:lnTo>
                      <a:pt x="0" y="34"/>
                    </a:lnTo>
                    <a:lnTo>
                      <a:pt x="132" y="155"/>
                    </a:lnTo>
                    <a:lnTo>
                      <a:pt x="136" y="156"/>
                    </a:lnTo>
                    <a:lnTo>
                      <a:pt x="132" y="155"/>
                    </a:lnTo>
                    <a:lnTo>
                      <a:pt x="133" y="156"/>
                    </a:lnTo>
                    <a:lnTo>
                      <a:pt x="136" y="156"/>
                    </a:lnTo>
                    <a:close/>
                  </a:path>
                </a:pathLst>
              </a:custGeom>
              <a:solidFill>
                <a:srgbClr val="3449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18" name="Freeform 590"/>
              <p:cNvSpPr>
                <a:spLocks/>
              </p:cNvSpPr>
              <p:nvPr/>
            </p:nvSpPr>
            <p:spPr bwMode="auto">
              <a:xfrm>
                <a:off x="5047" y="2988"/>
                <a:ext cx="40" cy="30"/>
              </a:xfrm>
              <a:custGeom>
                <a:avLst/>
                <a:gdLst>
                  <a:gd name="T0" fmla="*/ 152 w 163"/>
                  <a:gd name="T1" fmla="*/ 119 h 119"/>
                  <a:gd name="T2" fmla="*/ 163 w 163"/>
                  <a:gd name="T3" fmla="*/ 80 h 119"/>
                  <a:gd name="T4" fmla="*/ 13 w 163"/>
                  <a:gd name="T5" fmla="*/ 0 h 119"/>
                  <a:gd name="T6" fmla="*/ 0 w 163"/>
                  <a:gd name="T7" fmla="*/ 36 h 119"/>
                  <a:gd name="T8" fmla="*/ 149 w 163"/>
                  <a:gd name="T9" fmla="*/ 118 h 119"/>
                  <a:gd name="T10" fmla="*/ 152 w 163"/>
                  <a:gd name="T11" fmla="*/ 119 h 119"/>
                  <a:gd name="T12" fmla="*/ 149 w 163"/>
                  <a:gd name="T13" fmla="*/ 118 h 119"/>
                  <a:gd name="T14" fmla="*/ 151 w 163"/>
                  <a:gd name="T15" fmla="*/ 119 h 119"/>
                  <a:gd name="T16" fmla="*/ 152 w 163"/>
                  <a:gd name="T17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3" h="119">
                    <a:moveTo>
                      <a:pt x="152" y="119"/>
                    </a:moveTo>
                    <a:lnTo>
                      <a:pt x="163" y="80"/>
                    </a:lnTo>
                    <a:lnTo>
                      <a:pt x="13" y="0"/>
                    </a:lnTo>
                    <a:lnTo>
                      <a:pt x="0" y="36"/>
                    </a:lnTo>
                    <a:lnTo>
                      <a:pt x="149" y="118"/>
                    </a:lnTo>
                    <a:lnTo>
                      <a:pt x="152" y="119"/>
                    </a:lnTo>
                    <a:lnTo>
                      <a:pt x="149" y="118"/>
                    </a:lnTo>
                    <a:lnTo>
                      <a:pt x="151" y="119"/>
                    </a:lnTo>
                    <a:lnTo>
                      <a:pt x="152" y="119"/>
                    </a:lnTo>
                    <a:close/>
                  </a:path>
                </a:pathLst>
              </a:custGeom>
              <a:solidFill>
                <a:srgbClr val="3449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19" name="Freeform 591"/>
              <p:cNvSpPr>
                <a:spLocks/>
              </p:cNvSpPr>
              <p:nvPr/>
            </p:nvSpPr>
            <p:spPr bwMode="auto">
              <a:xfrm>
                <a:off x="5084" y="3008"/>
                <a:ext cx="37" cy="20"/>
              </a:xfrm>
              <a:custGeom>
                <a:avLst/>
                <a:gdLst>
                  <a:gd name="T0" fmla="*/ 145 w 145"/>
                  <a:gd name="T1" fmla="*/ 43 h 79"/>
                  <a:gd name="T2" fmla="*/ 140 w 145"/>
                  <a:gd name="T3" fmla="*/ 40 h 79"/>
                  <a:gd name="T4" fmla="*/ 8 w 145"/>
                  <a:gd name="T5" fmla="*/ 0 h 79"/>
                  <a:gd name="T6" fmla="*/ 0 w 145"/>
                  <a:gd name="T7" fmla="*/ 39 h 79"/>
                  <a:gd name="T8" fmla="*/ 132 w 145"/>
                  <a:gd name="T9" fmla="*/ 79 h 79"/>
                  <a:gd name="T10" fmla="*/ 145 w 145"/>
                  <a:gd name="T11" fmla="*/ 43 h 79"/>
                  <a:gd name="T12" fmla="*/ 145 w 145"/>
                  <a:gd name="T13" fmla="*/ 43 h 79"/>
                  <a:gd name="T14" fmla="*/ 142 w 145"/>
                  <a:gd name="T15" fmla="*/ 40 h 79"/>
                  <a:gd name="T16" fmla="*/ 140 w 145"/>
                  <a:gd name="T17" fmla="*/ 40 h 79"/>
                  <a:gd name="T18" fmla="*/ 145 w 145"/>
                  <a:gd name="T19" fmla="*/ 43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5" h="79">
                    <a:moveTo>
                      <a:pt x="145" y="43"/>
                    </a:moveTo>
                    <a:lnTo>
                      <a:pt x="140" y="40"/>
                    </a:lnTo>
                    <a:lnTo>
                      <a:pt x="8" y="0"/>
                    </a:lnTo>
                    <a:lnTo>
                      <a:pt x="0" y="39"/>
                    </a:lnTo>
                    <a:lnTo>
                      <a:pt x="132" y="79"/>
                    </a:lnTo>
                    <a:lnTo>
                      <a:pt x="145" y="43"/>
                    </a:lnTo>
                    <a:lnTo>
                      <a:pt x="145" y="43"/>
                    </a:lnTo>
                    <a:lnTo>
                      <a:pt x="142" y="40"/>
                    </a:lnTo>
                    <a:lnTo>
                      <a:pt x="140" y="40"/>
                    </a:lnTo>
                    <a:lnTo>
                      <a:pt x="145" y="43"/>
                    </a:lnTo>
                    <a:close/>
                  </a:path>
                </a:pathLst>
              </a:custGeom>
              <a:solidFill>
                <a:srgbClr val="3449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20" name="Freeform 592"/>
              <p:cNvSpPr>
                <a:spLocks/>
              </p:cNvSpPr>
              <p:nvPr/>
            </p:nvSpPr>
            <p:spPr bwMode="auto">
              <a:xfrm>
                <a:off x="5116" y="3019"/>
                <a:ext cx="38" cy="34"/>
              </a:xfrm>
              <a:custGeom>
                <a:avLst/>
                <a:gdLst>
                  <a:gd name="T0" fmla="*/ 133 w 149"/>
                  <a:gd name="T1" fmla="*/ 136 h 136"/>
                  <a:gd name="T2" fmla="*/ 149 w 149"/>
                  <a:gd name="T3" fmla="*/ 101 h 136"/>
                  <a:gd name="T4" fmla="*/ 17 w 149"/>
                  <a:gd name="T5" fmla="*/ 0 h 136"/>
                  <a:gd name="T6" fmla="*/ 0 w 149"/>
                  <a:gd name="T7" fmla="*/ 33 h 136"/>
                  <a:gd name="T8" fmla="*/ 132 w 149"/>
                  <a:gd name="T9" fmla="*/ 135 h 136"/>
                  <a:gd name="T10" fmla="*/ 133 w 149"/>
                  <a:gd name="T11" fmla="*/ 136 h 136"/>
                  <a:gd name="T12" fmla="*/ 132 w 149"/>
                  <a:gd name="T13" fmla="*/ 135 h 136"/>
                  <a:gd name="T14" fmla="*/ 132 w 149"/>
                  <a:gd name="T15" fmla="*/ 136 h 136"/>
                  <a:gd name="T16" fmla="*/ 133 w 149"/>
                  <a:gd name="T17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9" h="136">
                    <a:moveTo>
                      <a:pt x="133" y="136"/>
                    </a:moveTo>
                    <a:lnTo>
                      <a:pt x="149" y="101"/>
                    </a:lnTo>
                    <a:lnTo>
                      <a:pt x="17" y="0"/>
                    </a:lnTo>
                    <a:lnTo>
                      <a:pt x="0" y="33"/>
                    </a:lnTo>
                    <a:lnTo>
                      <a:pt x="132" y="135"/>
                    </a:lnTo>
                    <a:lnTo>
                      <a:pt x="133" y="136"/>
                    </a:lnTo>
                    <a:lnTo>
                      <a:pt x="132" y="135"/>
                    </a:lnTo>
                    <a:lnTo>
                      <a:pt x="132" y="136"/>
                    </a:lnTo>
                    <a:lnTo>
                      <a:pt x="133" y="136"/>
                    </a:lnTo>
                    <a:close/>
                  </a:path>
                </a:pathLst>
              </a:custGeom>
              <a:solidFill>
                <a:srgbClr val="3449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21" name="Freeform 593"/>
              <p:cNvSpPr>
                <a:spLocks/>
              </p:cNvSpPr>
              <p:nvPr/>
            </p:nvSpPr>
            <p:spPr bwMode="auto">
              <a:xfrm>
                <a:off x="5150" y="3044"/>
                <a:ext cx="42" cy="34"/>
              </a:xfrm>
              <a:custGeom>
                <a:avLst/>
                <a:gdLst>
                  <a:gd name="T0" fmla="*/ 168 w 168"/>
                  <a:gd name="T1" fmla="*/ 104 h 137"/>
                  <a:gd name="T2" fmla="*/ 165 w 168"/>
                  <a:gd name="T3" fmla="*/ 101 h 137"/>
                  <a:gd name="T4" fmla="*/ 16 w 168"/>
                  <a:gd name="T5" fmla="*/ 0 h 137"/>
                  <a:gd name="T6" fmla="*/ 0 w 168"/>
                  <a:gd name="T7" fmla="*/ 36 h 137"/>
                  <a:gd name="T8" fmla="*/ 149 w 168"/>
                  <a:gd name="T9" fmla="*/ 137 h 137"/>
                  <a:gd name="T10" fmla="*/ 168 w 168"/>
                  <a:gd name="T11" fmla="*/ 104 h 137"/>
                  <a:gd name="T12" fmla="*/ 168 w 168"/>
                  <a:gd name="T13" fmla="*/ 104 h 137"/>
                  <a:gd name="T14" fmla="*/ 167 w 168"/>
                  <a:gd name="T15" fmla="*/ 103 h 137"/>
                  <a:gd name="T16" fmla="*/ 165 w 168"/>
                  <a:gd name="T17" fmla="*/ 101 h 137"/>
                  <a:gd name="T18" fmla="*/ 168 w 168"/>
                  <a:gd name="T19" fmla="*/ 104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8" h="137">
                    <a:moveTo>
                      <a:pt x="168" y="104"/>
                    </a:moveTo>
                    <a:lnTo>
                      <a:pt x="165" y="101"/>
                    </a:lnTo>
                    <a:lnTo>
                      <a:pt x="16" y="0"/>
                    </a:lnTo>
                    <a:lnTo>
                      <a:pt x="0" y="36"/>
                    </a:lnTo>
                    <a:lnTo>
                      <a:pt x="149" y="137"/>
                    </a:lnTo>
                    <a:lnTo>
                      <a:pt x="168" y="104"/>
                    </a:lnTo>
                    <a:lnTo>
                      <a:pt x="168" y="104"/>
                    </a:lnTo>
                    <a:lnTo>
                      <a:pt x="167" y="103"/>
                    </a:lnTo>
                    <a:lnTo>
                      <a:pt x="165" y="101"/>
                    </a:lnTo>
                    <a:lnTo>
                      <a:pt x="168" y="104"/>
                    </a:lnTo>
                    <a:close/>
                  </a:path>
                </a:pathLst>
              </a:custGeom>
              <a:solidFill>
                <a:srgbClr val="3449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22" name="Freeform 594"/>
              <p:cNvSpPr>
                <a:spLocks/>
              </p:cNvSpPr>
              <p:nvPr/>
            </p:nvSpPr>
            <p:spPr bwMode="auto">
              <a:xfrm>
                <a:off x="5186" y="3070"/>
                <a:ext cx="39" cy="43"/>
              </a:xfrm>
              <a:custGeom>
                <a:avLst/>
                <a:gdLst>
                  <a:gd name="T0" fmla="*/ 157 w 157"/>
                  <a:gd name="T1" fmla="*/ 145 h 172"/>
                  <a:gd name="T2" fmla="*/ 155 w 157"/>
                  <a:gd name="T3" fmla="*/ 141 h 172"/>
                  <a:gd name="T4" fmla="*/ 23 w 157"/>
                  <a:gd name="T5" fmla="*/ 0 h 172"/>
                  <a:gd name="T6" fmla="*/ 0 w 157"/>
                  <a:gd name="T7" fmla="*/ 30 h 172"/>
                  <a:gd name="T8" fmla="*/ 133 w 157"/>
                  <a:gd name="T9" fmla="*/ 172 h 172"/>
                  <a:gd name="T10" fmla="*/ 157 w 157"/>
                  <a:gd name="T11" fmla="*/ 145 h 172"/>
                  <a:gd name="T12" fmla="*/ 157 w 157"/>
                  <a:gd name="T13" fmla="*/ 145 h 172"/>
                  <a:gd name="T14" fmla="*/ 157 w 157"/>
                  <a:gd name="T15" fmla="*/ 144 h 172"/>
                  <a:gd name="T16" fmla="*/ 155 w 157"/>
                  <a:gd name="T17" fmla="*/ 141 h 172"/>
                  <a:gd name="T18" fmla="*/ 157 w 157"/>
                  <a:gd name="T19" fmla="*/ 145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7" h="172">
                    <a:moveTo>
                      <a:pt x="157" y="145"/>
                    </a:moveTo>
                    <a:lnTo>
                      <a:pt x="155" y="141"/>
                    </a:lnTo>
                    <a:lnTo>
                      <a:pt x="23" y="0"/>
                    </a:lnTo>
                    <a:lnTo>
                      <a:pt x="0" y="30"/>
                    </a:lnTo>
                    <a:lnTo>
                      <a:pt x="133" y="172"/>
                    </a:lnTo>
                    <a:lnTo>
                      <a:pt x="157" y="145"/>
                    </a:lnTo>
                    <a:lnTo>
                      <a:pt x="157" y="145"/>
                    </a:lnTo>
                    <a:lnTo>
                      <a:pt x="157" y="144"/>
                    </a:lnTo>
                    <a:lnTo>
                      <a:pt x="155" y="141"/>
                    </a:lnTo>
                    <a:lnTo>
                      <a:pt x="157" y="145"/>
                    </a:lnTo>
                    <a:close/>
                  </a:path>
                </a:pathLst>
              </a:custGeom>
              <a:solidFill>
                <a:srgbClr val="3449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23" name="Freeform 595"/>
              <p:cNvSpPr>
                <a:spLocks/>
              </p:cNvSpPr>
              <p:nvPr/>
            </p:nvSpPr>
            <p:spPr bwMode="auto">
              <a:xfrm>
                <a:off x="5219" y="3106"/>
                <a:ext cx="40" cy="66"/>
              </a:xfrm>
              <a:custGeom>
                <a:avLst/>
                <a:gdLst>
                  <a:gd name="T0" fmla="*/ 132 w 160"/>
                  <a:gd name="T1" fmla="*/ 265 h 265"/>
                  <a:gd name="T2" fmla="*/ 160 w 160"/>
                  <a:gd name="T3" fmla="*/ 243 h 265"/>
                  <a:gd name="T4" fmla="*/ 26 w 160"/>
                  <a:gd name="T5" fmla="*/ 0 h 265"/>
                  <a:gd name="T6" fmla="*/ 0 w 160"/>
                  <a:gd name="T7" fmla="*/ 23 h 265"/>
                  <a:gd name="T8" fmla="*/ 132 w 160"/>
                  <a:gd name="T9" fmla="*/ 265 h 265"/>
                  <a:gd name="T10" fmla="*/ 132 w 160"/>
                  <a:gd name="T11" fmla="*/ 265 h 265"/>
                  <a:gd name="T12" fmla="*/ 160 w 160"/>
                  <a:gd name="T13" fmla="*/ 243 h 265"/>
                  <a:gd name="T14" fmla="*/ 160 w 160"/>
                  <a:gd name="T15" fmla="*/ 243 h 265"/>
                  <a:gd name="T16" fmla="*/ 160 w 160"/>
                  <a:gd name="T17" fmla="*/ 243 h 265"/>
                  <a:gd name="T18" fmla="*/ 132 w 160"/>
                  <a:gd name="T19" fmla="*/ 265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0" h="265">
                    <a:moveTo>
                      <a:pt x="132" y="265"/>
                    </a:moveTo>
                    <a:lnTo>
                      <a:pt x="160" y="243"/>
                    </a:lnTo>
                    <a:lnTo>
                      <a:pt x="26" y="0"/>
                    </a:lnTo>
                    <a:lnTo>
                      <a:pt x="0" y="23"/>
                    </a:lnTo>
                    <a:lnTo>
                      <a:pt x="132" y="265"/>
                    </a:lnTo>
                    <a:lnTo>
                      <a:pt x="132" y="265"/>
                    </a:lnTo>
                    <a:lnTo>
                      <a:pt x="160" y="243"/>
                    </a:lnTo>
                    <a:lnTo>
                      <a:pt x="160" y="243"/>
                    </a:lnTo>
                    <a:lnTo>
                      <a:pt x="160" y="243"/>
                    </a:lnTo>
                    <a:lnTo>
                      <a:pt x="132" y="265"/>
                    </a:lnTo>
                    <a:close/>
                  </a:path>
                </a:pathLst>
              </a:custGeom>
              <a:solidFill>
                <a:srgbClr val="3449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24" name="Freeform 596"/>
              <p:cNvSpPr>
                <a:spLocks/>
              </p:cNvSpPr>
              <p:nvPr/>
            </p:nvSpPr>
            <p:spPr bwMode="auto">
              <a:xfrm>
                <a:off x="5252" y="3167"/>
                <a:ext cx="40" cy="67"/>
              </a:xfrm>
              <a:custGeom>
                <a:avLst/>
                <a:gdLst>
                  <a:gd name="T0" fmla="*/ 134 w 161"/>
                  <a:gd name="T1" fmla="*/ 269 h 269"/>
                  <a:gd name="T2" fmla="*/ 161 w 161"/>
                  <a:gd name="T3" fmla="*/ 242 h 269"/>
                  <a:gd name="T4" fmla="*/ 28 w 161"/>
                  <a:gd name="T5" fmla="*/ 0 h 269"/>
                  <a:gd name="T6" fmla="*/ 0 w 161"/>
                  <a:gd name="T7" fmla="*/ 22 h 269"/>
                  <a:gd name="T8" fmla="*/ 133 w 161"/>
                  <a:gd name="T9" fmla="*/ 265 h 269"/>
                  <a:gd name="T10" fmla="*/ 134 w 161"/>
                  <a:gd name="T11" fmla="*/ 269 h 269"/>
                  <a:gd name="T12" fmla="*/ 133 w 161"/>
                  <a:gd name="T13" fmla="*/ 265 h 269"/>
                  <a:gd name="T14" fmla="*/ 134 w 161"/>
                  <a:gd name="T15" fmla="*/ 267 h 269"/>
                  <a:gd name="T16" fmla="*/ 134 w 161"/>
                  <a:gd name="T17" fmla="*/ 269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1" h="269">
                    <a:moveTo>
                      <a:pt x="134" y="269"/>
                    </a:moveTo>
                    <a:lnTo>
                      <a:pt x="161" y="242"/>
                    </a:lnTo>
                    <a:lnTo>
                      <a:pt x="28" y="0"/>
                    </a:lnTo>
                    <a:lnTo>
                      <a:pt x="0" y="22"/>
                    </a:lnTo>
                    <a:lnTo>
                      <a:pt x="133" y="265"/>
                    </a:lnTo>
                    <a:lnTo>
                      <a:pt x="134" y="269"/>
                    </a:lnTo>
                    <a:lnTo>
                      <a:pt x="133" y="265"/>
                    </a:lnTo>
                    <a:lnTo>
                      <a:pt x="134" y="267"/>
                    </a:lnTo>
                    <a:lnTo>
                      <a:pt x="134" y="269"/>
                    </a:lnTo>
                    <a:close/>
                  </a:path>
                </a:pathLst>
              </a:custGeom>
              <a:solidFill>
                <a:srgbClr val="3449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25" name="Freeform 597"/>
              <p:cNvSpPr>
                <a:spLocks/>
              </p:cNvSpPr>
              <p:nvPr/>
            </p:nvSpPr>
            <p:spPr bwMode="auto">
              <a:xfrm>
                <a:off x="5285" y="3227"/>
                <a:ext cx="44" cy="53"/>
              </a:xfrm>
              <a:custGeom>
                <a:avLst/>
                <a:gdLst>
                  <a:gd name="T0" fmla="*/ 155 w 173"/>
                  <a:gd name="T1" fmla="*/ 215 h 215"/>
                  <a:gd name="T2" fmla="*/ 173 w 173"/>
                  <a:gd name="T3" fmla="*/ 183 h 215"/>
                  <a:gd name="T4" fmla="*/ 24 w 173"/>
                  <a:gd name="T5" fmla="*/ 0 h 215"/>
                  <a:gd name="T6" fmla="*/ 0 w 173"/>
                  <a:gd name="T7" fmla="*/ 30 h 215"/>
                  <a:gd name="T8" fmla="*/ 149 w 173"/>
                  <a:gd name="T9" fmla="*/ 211 h 215"/>
                  <a:gd name="T10" fmla="*/ 155 w 173"/>
                  <a:gd name="T11" fmla="*/ 215 h 215"/>
                  <a:gd name="T12" fmla="*/ 149 w 173"/>
                  <a:gd name="T13" fmla="*/ 211 h 215"/>
                  <a:gd name="T14" fmla="*/ 152 w 173"/>
                  <a:gd name="T15" fmla="*/ 214 h 215"/>
                  <a:gd name="T16" fmla="*/ 155 w 173"/>
                  <a:gd name="T17" fmla="*/ 215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3" h="215">
                    <a:moveTo>
                      <a:pt x="155" y="215"/>
                    </a:moveTo>
                    <a:lnTo>
                      <a:pt x="173" y="183"/>
                    </a:lnTo>
                    <a:lnTo>
                      <a:pt x="24" y="0"/>
                    </a:lnTo>
                    <a:lnTo>
                      <a:pt x="0" y="30"/>
                    </a:lnTo>
                    <a:lnTo>
                      <a:pt x="149" y="211"/>
                    </a:lnTo>
                    <a:lnTo>
                      <a:pt x="155" y="215"/>
                    </a:lnTo>
                    <a:lnTo>
                      <a:pt x="149" y="211"/>
                    </a:lnTo>
                    <a:lnTo>
                      <a:pt x="152" y="214"/>
                    </a:lnTo>
                    <a:lnTo>
                      <a:pt x="155" y="215"/>
                    </a:lnTo>
                    <a:close/>
                  </a:path>
                </a:pathLst>
              </a:custGeom>
              <a:solidFill>
                <a:srgbClr val="3449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26" name="Freeform 598"/>
              <p:cNvSpPr>
                <a:spLocks/>
              </p:cNvSpPr>
              <p:nvPr/>
            </p:nvSpPr>
            <p:spPr bwMode="auto">
              <a:xfrm>
                <a:off x="5324" y="3271"/>
                <a:ext cx="38" cy="30"/>
              </a:xfrm>
              <a:custGeom>
                <a:avLst/>
                <a:gdLst>
                  <a:gd name="T0" fmla="*/ 153 w 153"/>
                  <a:gd name="T1" fmla="*/ 88 h 117"/>
                  <a:gd name="T2" fmla="*/ 146 w 153"/>
                  <a:gd name="T3" fmla="*/ 81 h 117"/>
                  <a:gd name="T4" fmla="*/ 14 w 153"/>
                  <a:gd name="T5" fmla="*/ 0 h 117"/>
                  <a:gd name="T6" fmla="*/ 0 w 153"/>
                  <a:gd name="T7" fmla="*/ 36 h 117"/>
                  <a:gd name="T8" fmla="*/ 132 w 153"/>
                  <a:gd name="T9" fmla="*/ 117 h 117"/>
                  <a:gd name="T10" fmla="*/ 153 w 153"/>
                  <a:gd name="T11" fmla="*/ 88 h 117"/>
                  <a:gd name="T12" fmla="*/ 153 w 153"/>
                  <a:gd name="T13" fmla="*/ 88 h 117"/>
                  <a:gd name="T14" fmla="*/ 150 w 153"/>
                  <a:gd name="T15" fmla="*/ 84 h 117"/>
                  <a:gd name="T16" fmla="*/ 146 w 153"/>
                  <a:gd name="T17" fmla="*/ 81 h 117"/>
                  <a:gd name="T18" fmla="*/ 153 w 153"/>
                  <a:gd name="T19" fmla="*/ 8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3" h="117">
                    <a:moveTo>
                      <a:pt x="153" y="88"/>
                    </a:moveTo>
                    <a:lnTo>
                      <a:pt x="146" y="81"/>
                    </a:lnTo>
                    <a:lnTo>
                      <a:pt x="14" y="0"/>
                    </a:lnTo>
                    <a:lnTo>
                      <a:pt x="0" y="36"/>
                    </a:lnTo>
                    <a:lnTo>
                      <a:pt x="132" y="117"/>
                    </a:lnTo>
                    <a:lnTo>
                      <a:pt x="153" y="88"/>
                    </a:lnTo>
                    <a:lnTo>
                      <a:pt x="153" y="88"/>
                    </a:lnTo>
                    <a:lnTo>
                      <a:pt x="150" y="84"/>
                    </a:lnTo>
                    <a:lnTo>
                      <a:pt x="146" y="81"/>
                    </a:lnTo>
                    <a:lnTo>
                      <a:pt x="153" y="88"/>
                    </a:lnTo>
                    <a:close/>
                  </a:path>
                </a:pathLst>
              </a:custGeom>
              <a:solidFill>
                <a:srgbClr val="3449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27" name="Freeform 599"/>
              <p:cNvSpPr>
                <a:spLocks/>
              </p:cNvSpPr>
              <p:nvPr/>
            </p:nvSpPr>
            <p:spPr bwMode="auto">
              <a:xfrm>
                <a:off x="5355" y="3293"/>
                <a:ext cx="41" cy="72"/>
              </a:xfrm>
              <a:custGeom>
                <a:avLst/>
                <a:gdLst>
                  <a:gd name="T0" fmla="*/ 134 w 161"/>
                  <a:gd name="T1" fmla="*/ 288 h 288"/>
                  <a:gd name="T2" fmla="*/ 161 w 161"/>
                  <a:gd name="T3" fmla="*/ 264 h 288"/>
                  <a:gd name="T4" fmla="*/ 28 w 161"/>
                  <a:gd name="T5" fmla="*/ 0 h 288"/>
                  <a:gd name="T6" fmla="*/ 0 w 161"/>
                  <a:gd name="T7" fmla="*/ 21 h 288"/>
                  <a:gd name="T8" fmla="*/ 133 w 161"/>
                  <a:gd name="T9" fmla="*/ 284 h 288"/>
                  <a:gd name="T10" fmla="*/ 134 w 161"/>
                  <a:gd name="T11" fmla="*/ 288 h 288"/>
                  <a:gd name="T12" fmla="*/ 133 w 161"/>
                  <a:gd name="T13" fmla="*/ 284 h 288"/>
                  <a:gd name="T14" fmla="*/ 133 w 161"/>
                  <a:gd name="T15" fmla="*/ 287 h 288"/>
                  <a:gd name="T16" fmla="*/ 134 w 161"/>
                  <a:gd name="T17" fmla="*/ 288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1" h="288">
                    <a:moveTo>
                      <a:pt x="134" y="288"/>
                    </a:moveTo>
                    <a:lnTo>
                      <a:pt x="161" y="264"/>
                    </a:lnTo>
                    <a:lnTo>
                      <a:pt x="28" y="0"/>
                    </a:lnTo>
                    <a:lnTo>
                      <a:pt x="0" y="21"/>
                    </a:lnTo>
                    <a:lnTo>
                      <a:pt x="133" y="284"/>
                    </a:lnTo>
                    <a:lnTo>
                      <a:pt x="134" y="288"/>
                    </a:lnTo>
                    <a:lnTo>
                      <a:pt x="133" y="284"/>
                    </a:lnTo>
                    <a:lnTo>
                      <a:pt x="133" y="287"/>
                    </a:lnTo>
                    <a:lnTo>
                      <a:pt x="134" y="288"/>
                    </a:lnTo>
                    <a:close/>
                  </a:path>
                </a:pathLst>
              </a:custGeom>
              <a:solidFill>
                <a:srgbClr val="3449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28" name="Freeform 600"/>
              <p:cNvSpPr>
                <a:spLocks/>
              </p:cNvSpPr>
              <p:nvPr/>
            </p:nvSpPr>
            <p:spPr bwMode="auto">
              <a:xfrm>
                <a:off x="5389" y="3358"/>
                <a:ext cx="43" cy="58"/>
              </a:xfrm>
              <a:custGeom>
                <a:avLst/>
                <a:gdLst>
                  <a:gd name="T0" fmla="*/ 151 w 174"/>
                  <a:gd name="T1" fmla="*/ 232 h 232"/>
                  <a:gd name="T2" fmla="*/ 174 w 174"/>
                  <a:gd name="T3" fmla="*/ 202 h 232"/>
                  <a:gd name="T4" fmla="*/ 24 w 174"/>
                  <a:gd name="T5" fmla="*/ 0 h 232"/>
                  <a:gd name="T6" fmla="*/ 0 w 174"/>
                  <a:gd name="T7" fmla="*/ 28 h 232"/>
                  <a:gd name="T8" fmla="*/ 150 w 174"/>
                  <a:gd name="T9" fmla="*/ 229 h 232"/>
                  <a:gd name="T10" fmla="*/ 151 w 174"/>
                  <a:gd name="T11" fmla="*/ 232 h 232"/>
                  <a:gd name="T12" fmla="*/ 150 w 174"/>
                  <a:gd name="T13" fmla="*/ 229 h 232"/>
                  <a:gd name="T14" fmla="*/ 150 w 174"/>
                  <a:gd name="T15" fmla="*/ 230 h 232"/>
                  <a:gd name="T16" fmla="*/ 151 w 174"/>
                  <a:gd name="T17" fmla="*/ 232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4" h="232">
                    <a:moveTo>
                      <a:pt x="151" y="232"/>
                    </a:moveTo>
                    <a:lnTo>
                      <a:pt x="174" y="202"/>
                    </a:lnTo>
                    <a:lnTo>
                      <a:pt x="24" y="0"/>
                    </a:lnTo>
                    <a:lnTo>
                      <a:pt x="0" y="28"/>
                    </a:lnTo>
                    <a:lnTo>
                      <a:pt x="150" y="229"/>
                    </a:lnTo>
                    <a:lnTo>
                      <a:pt x="151" y="232"/>
                    </a:lnTo>
                    <a:lnTo>
                      <a:pt x="150" y="229"/>
                    </a:lnTo>
                    <a:lnTo>
                      <a:pt x="150" y="230"/>
                    </a:lnTo>
                    <a:lnTo>
                      <a:pt x="151" y="232"/>
                    </a:lnTo>
                    <a:close/>
                  </a:path>
                </a:pathLst>
              </a:custGeom>
              <a:solidFill>
                <a:srgbClr val="3449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29" name="Freeform 601"/>
              <p:cNvSpPr>
                <a:spLocks/>
              </p:cNvSpPr>
              <p:nvPr/>
            </p:nvSpPr>
            <p:spPr bwMode="auto">
              <a:xfrm>
                <a:off x="5426" y="3409"/>
                <a:ext cx="39" cy="43"/>
              </a:xfrm>
              <a:custGeom>
                <a:avLst/>
                <a:gdLst>
                  <a:gd name="T0" fmla="*/ 133 w 154"/>
                  <a:gd name="T1" fmla="*/ 173 h 173"/>
                  <a:gd name="T2" fmla="*/ 154 w 154"/>
                  <a:gd name="T3" fmla="*/ 141 h 173"/>
                  <a:gd name="T4" fmla="*/ 21 w 154"/>
                  <a:gd name="T5" fmla="*/ 0 h 173"/>
                  <a:gd name="T6" fmla="*/ 0 w 154"/>
                  <a:gd name="T7" fmla="*/ 31 h 173"/>
                  <a:gd name="T8" fmla="*/ 133 w 154"/>
                  <a:gd name="T9" fmla="*/ 172 h 173"/>
                  <a:gd name="T10" fmla="*/ 133 w 154"/>
                  <a:gd name="T11" fmla="*/ 173 h 173"/>
                  <a:gd name="T12" fmla="*/ 133 w 154"/>
                  <a:gd name="T13" fmla="*/ 172 h 173"/>
                  <a:gd name="T14" fmla="*/ 133 w 154"/>
                  <a:gd name="T15" fmla="*/ 172 h 173"/>
                  <a:gd name="T16" fmla="*/ 133 w 154"/>
                  <a:gd name="T17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173">
                    <a:moveTo>
                      <a:pt x="133" y="173"/>
                    </a:moveTo>
                    <a:lnTo>
                      <a:pt x="154" y="141"/>
                    </a:lnTo>
                    <a:lnTo>
                      <a:pt x="21" y="0"/>
                    </a:lnTo>
                    <a:lnTo>
                      <a:pt x="0" y="31"/>
                    </a:lnTo>
                    <a:lnTo>
                      <a:pt x="133" y="172"/>
                    </a:lnTo>
                    <a:lnTo>
                      <a:pt x="133" y="173"/>
                    </a:lnTo>
                    <a:lnTo>
                      <a:pt x="133" y="172"/>
                    </a:lnTo>
                    <a:lnTo>
                      <a:pt x="133" y="172"/>
                    </a:lnTo>
                    <a:lnTo>
                      <a:pt x="133" y="173"/>
                    </a:lnTo>
                    <a:close/>
                  </a:path>
                </a:pathLst>
              </a:custGeom>
              <a:solidFill>
                <a:srgbClr val="3449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30" name="Freeform 602"/>
              <p:cNvSpPr>
                <a:spLocks/>
              </p:cNvSpPr>
              <p:nvPr/>
            </p:nvSpPr>
            <p:spPr bwMode="auto">
              <a:xfrm>
                <a:off x="5460" y="3444"/>
                <a:ext cx="38" cy="39"/>
              </a:xfrm>
              <a:custGeom>
                <a:avLst/>
                <a:gdLst>
                  <a:gd name="T0" fmla="*/ 141 w 153"/>
                  <a:gd name="T1" fmla="*/ 159 h 159"/>
                  <a:gd name="T2" fmla="*/ 153 w 153"/>
                  <a:gd name="T3" fmla="*/ 121 h 159"/>
                  <a:gd name="T4" fmla="*/ 20 w 153"/>
                  <a:gd name="T5" fmla="*/ 0 h 159"/>
                  <a:gd name="T6" fmla="*/ 0 w 153"/>
                  <a:gd name="T7" fmla="*/ 33 h 159"/>
                  <a:gd name="T8" fmla="*/ 133 w 153"/>
                  <a:gd name="T9" fmla="*/ 155 h 159"/>
                  <a:gd name="T10" fmla="*/ 141 w 153"/>
                  <a:gd name="T11" fmla="*/ 159 h 159"/>
                  <a:gd name="T12" fmla="*/ 133 w 153"/>
                  <a:gd name="T13" fmla="*/ 155 h 159"/>
                  <a:gd name="T14" fmla="*/ 137 w 153"/>
                  <a:gd name="T15" fmla="*/ 157 h 159"/>
                  <a:gd name="T16" fmla="*/ 141 w 153"/>
                  <a:gd name="T17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3" h="159">
                    <a:moveTo>
                      <a:pt x="141" y="159"/>
                    </a:moveTo>
                    <a:lnTo>
                      <a:pt x="153" y="121"/>
                    </a:lnTo>
                    <a:lnTo>
                      <a:pt x="20" y="0"/>
                    </a:lnTo>
                    <a:lnTo>
                      <a:pt x="0" y="33"/>
                    </a:lnTo>
                    <a:lnTo>
                      <a:pt x="133" y="155"/>
                    </a:lnTo>
                    <a:lnTo>
                      <a:pt x="141" y="159"/>
                    </a:lnTo>
                    <a:lnTo>
                      <a:pt x="133" y="155"/>
                    </a:lnTo>
                    <a:lnTo>
                      <a:pt x="137" y="157"/>
                    </a:lnTo>
                    <a:lnTo>
                      <a:pt x="141" y="159"/>
                    </a:lnTo>
                    <a:close/>
                  </a:path>
                </a:pathLst>
              </a:custGeom>
              <a:solidFill>
                <a:srgbClr val="3449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31" name="Freeform 603"/>
              <p:cNvSpPr>
                <a:spLocks/>
              </p:cNvSpPr>
              <p:nvPr/>
            </p:nvSpPr>
            <p:spPr bwMode="auto">
              <a:xfrm>
                <a:off x="5495" y="3473"/>
                <a:ext cx="39" cy="15"/>
              </a:xfrm>
              <a:custGeom>
                <a:avLst/>
                <a:gdLst>
                  <a:gd name="T0" fmla="*/ 155 w 155"/>
                  <a:gd name="T1" fmla="*/ 20 h 60"/>
                  <a:gd name="T2" fmla="*/ 153 w 155"/>
                  <a:gd name="T3" fmla="*/ 20 h 60"/>
                  <a:gd name="T4" fmla="*/ 4 w 155"/>
                  <a:gd name="T5" fmla="*/ 0 h 60"/>
                  <a:gd name="T6" fmla="*/ 0 w 155"/>
                  <a:gd name="T7" fmla="*/ 40 h 60"/>
                  <a:gd name="T8" fmla="*/ 149 w 155"/>
                  <a:gd name="T9" fmla="*/ 60 h 60"/>
                  <a:gd name="T10" fmla="*/ 155 w 155"/>
                  <a:gd name="T11" fmla="*/ 20 h 60"/>
                  <a:gd name="T12" fmla="*/ 155 w 155"/>
                  <a:gd name="T13" fmla="*/ 20 h 60"/>
                  <a:gd name="T14" fmla="*/ 153 w 155"/>
                  <a:gd name="T15" fmla="*/ 20 h 60"/>
                  <a:gd name="T16" fmla="*/ 153 w 155"/>
                  <a:gd name="T17" fmla="*/ 20 h 60"/>
                  <a:gd name="T18" fmla="*/ 155 w 155"/>
                  <a:gd name="T19" fmla="*/ 2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5" h="60">
                    <a:moveTo>
                      <a:pt x="155" y="20"/>
                    </a:moveTo>
                    <a:lnTo>
                      <a:pt x="153" y="20"/>
                    </a:lnTo>
                    <a:lnTo>
                      <a:pt x="4" y="0"/>
                    </a:lnTo>
                    <a:lnTo>
                      <a:pt x="0" y="40"/>
                    </a:lnTo>
                    <a:lnTo>
                      <a:pt x="149" y="60"/>
                    </a:lnTo>
                    <a:lnTo>
                      <a:pt x="155" y="20"/>
                    </a:lnTo>
                    <a:lnTo>
                      <a:pt x="155" y="20"/>
                    </a:lnTo>
                    <a:lnTo>
                      <a:pt x="153" y="20"/>
                    </a:lnTo>
                    <a:lnTo>
                      <a:pt x="153" y="20"/>
                    </a:lnTo>
                    <a:lnTo>
                      <a:pt x="155" y="20"/>
                    </a:lnTo>
                    <a:close/>
                  </a:path>
                </a:pathLst>
              </a:custGeom>
              <a:solidFill>
                <a:srgbClr val="3449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32" name="Freeform 604"/>
              <p:cNvSpPr>
                <a:spLocks/>
              </p:cNvSpPr>
              <p:nvPr/>
            </p:nvSpPr>
            <p:spPr bwMode="auto">
              <a:xfrm>
                <a:off x="5532" y="3478"/>
                <a:ext cx="35" cy="20"/>
              </a:xfrm>
              <a:custGeom>
                <a:avLst/>
                <a:gdLst>
                  <a:gd name="T0" fmla="*/ 141 w 141"/>
                  <a:gd name="T1" fmla="*/ 40 h 80"/>
                  <a:gd name="T2" fmla="*/ 8 w 141"/>
                  <a:gd name="T3" fmla="*/ 0 h 80"/>
                  <a:gd name="T4" fmla="*/ 0 w 141"/>
                  <a:gd name="T5" fmla="*/ 38 h 80"/>
                  <a:gd name="T6" fmla="*/ 133 w 141"/>
                  <a:gd name="T7" fmla="*/ 80 h 80"/>
                  <a:gd name="T8" fmla="*/ 141 w 141"/>
                  <a:gd name="T9" fmla="*/ 4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1" h="80">
                    <a:moveTo>
                      <a:pt x="141" y="40"/>
                    </a:moveTo>
                    <a:lnTo>
                      <a:pt x="8" y="0"/>
                    </a:lnTo>
                    <a:lnTo>
                      <a:pt x="0" y="38"/>
                    </a:lnTo>
                    <a:lnTo>
                      <a:pt x="133" y="80"/>
                    </a:lnTo>
                    <a:lnTo>
                      <a:pt x="141" y="40"/>
                    </a:lnTo>
                    <a:close/>
                  </a:path>
                </a:pathLst>
              </a:custGeom>
              <a:solidFill>
                <a:srgbClr val="3449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33" name="Freeform 605"/>
              <p:cNvSpPr>
                <a:spLocks/>
              </p:cNvSpPr>
              <p:nvPr/>
            </p:nvSpPr>
            <p:spPr bwMode="auto">
              <a:xfrm>
                <a:off x="4326" y="3463"/>
                <a:ext cx="36" cy="25"/>
              </a:xfrm>
              <a:custGeom>
                <a:avLst/>
                <a:gdLst>
                  <a:gd name="T0" fmla="*/ 135 w 145"/>
                  <a:gd name="T1" fmla="*/ 0 h 98"/>
                  <a:gd name="T2" fmla="*/ 134 w 145"/>
                  <a:gd name="T3" fmla="*/ 0 h 98"/>
                  <a:gd name="T4" fmla="*/ 0 w 145"/>
                  <a:gd name="T5" fmla="*/ 61 h 98"/>
                  <a:gd name="T6" fmla="*/ 12 w 145"/>
                  <a:gd name="T7" fmla="*/ 98 h 98"/>
                  <a:gd name="T8" fmla="*/ 145 w 145"/>
                  <a:gd name="T9" fmla="*/ 37 h 98"/>
                  <a:gd name="T10" fmla="*/ 135 w 145"/>
                  <a:gd name="T11" fmla="*/ 0 h 98"/>
                  <a:gd name="T12" fmla="*/ 135 w 145"/>
                  <a:gd name="T13" fmla="*/ 0 h 98"/>
                  <a:gd name="T14" fmla="*/ 135 w 145"/>
                  <a:gd name="T15" fmla="*/ 0 h 98"/>
                  <a:gd name="T16" fmla="*/ 134 w 145"/>
                  <a:gd name="T17" fmla="*/ 0 h 98"/>
                  <a:gd name="T18" fmla="*/ 135 w 145"/>
                  <a:gd name="T1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5" h="98">
                    <a:moveTo>
                      <a:pt x="135" y="0"/>
                    </a:moveTo>
                    <a:lnTo>
                      <a:pt x="134" y="0"/>
                    </a:lnTo>
                    <a:lnTo>
                      <a:pt x="0" y="61"/>
                    </a:lnTo>
                    <a:lnTo>
                      <a:pt x="12" y="98"/>
                    </a:lnTo>
                    <a:lnTo>
                      <a:pt x="145" y="37"/>
                    </a:lnTo>
                    <a:lnTo>
                      <a:pt x="135" y="0"/>
                    </a:lnTo>
                    <a:lnTo>
                      <a:pt x="135" y="0"/>
                    </a:lnTo>
                    <a:lnTo>
                      <a:pt x="135" y="0"/>
                    </a:lnTo>
                    <a:lnTo>
                      <a:pt x="134" y="0"/>
                    </a:lnTo>
                    <a:lnTo>
                      <a:pt x="135" y="0"/>
                    </a:lnTo>
                    <a:close/>
                  </a:path>
                </a:pathLst>
              </a:custGeom>
              <a:solidFill>
                <a:srgbClr val="DC3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34" name="Freeform 606"/>
              <p:cNvSpPr>
                <a:spLocks/>
              </p:cNvSpPr>
              <p:nvPr/>
            </p:nvSpPr>
            <p:spPr bwMode="auto">
              <a:xfrm>
                <a:off x="4359" y="3453"/>
                <a:ext cx="36" cy="20"/>
              </a:xfrm>
              <a:custGeom>
                <a:avLst/>
                <a:gdLst>
                  <a:gd name="T0" fmla="*/ 142 w 142"/>
                  <a:gd name="T1" fmla="*/ 39 h 80"/>
                  <a:gd name="T2" fmla="*/ 133 w 142"/>
                  <a:gd name="T3" fmla="*/ 0 h 80"/>
                  <a:gd name="T4" fmla="*/ 0 w 142"/>
                  <a:gd name="T5" fmla="*/ 42 h 80"/>
                  <a:gd name="T6" fmla="*/ 8 w 142"/>
                  <a:gd name="T7" fmla="*/ 80 h 80"/>
                  <a:gd name="T8" fmla="*/ 141 w 142"/>
                  <a:gd name="T9" fmla="*/ 40 h 80"/>
                  <a:gd name="T10" fmla="*/ 142 w 142"/>
                  <a:gd name="T11" fmla="*/ 39 h 80"/>
                  <a:gd name="T12" fmla="*/ 141 w 142"/>
                  <a:gd name="T13" fmla="*/ 40 h 80"/>
                  <a:gd name="T14" fmla="*/ 141 w 142"/>
                  <a:gd name="T15" fmla="*/ 39 h 80"/>
                  <a:gd name="T16" fmla="*/ 142 w 142"/>
                  <a:gd name="T17" fmla="*/ 3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2" h="80">
                    <a:moveTo>
                      <a:pt x="142" y="39"/>
                    </a:moveTo>
                    <a:lnTo>
                      <a:pt x="133" y="0"/>
                    </a:lnTo>
                    <a:lnTo>
                      <a:pt x="0" y="42"/>
                    </a:lnTo>
                    <a:lnTo>
                      <a:pt x="8" y="80"/>
                    </a:lnTo>
                    <a:lnTo>
                      <a:pt x="141" y="40"/>
                    </a:lnTo>
                    <a:lnTo>
                      <a:pt x="142" y="39"/>
                    </a:lnTo>
                    <a:lnTo>
                      <a:pt x="141" y="40"/>
                    </a:lnTo>
                    <a:lnTo>
                      <a:pt x="141" y="39"/>
                    </a:lnTo>
                    <a:lnTo>
                      <a:pt x="142" y="39"/>
                    </a:lnTo>
                    <a:close/>
                  </a:path>
                </a:pathLst>
              </a:custGeom>
              <a:solidFill>
                <a:srgbClr val="DC3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35" name="Freeform 607"/>
              <p:cNvSpPr>
                <a:spLocks/>
              </p:cNvSpPr>
              <p:nvPr/>
            </p:nvSpPr>
            <p:spPr bwMode="auto">
              <a:xfrm>
                <a:off x="4392" y="3438"/>
                <a:ext cx="41" cy="24"/>
              </a:xfrm>
              <a:custGeom>
                <a:avLst/>
                <a:gdLst>
                  <a:gd name="T0" fmla="*/ 164 w 164"/>
                  <a:gd name="T1" fmla="*/ 35 h 99"/>
                  <a:gd name="T2" fmla="*/ 149 w 164"/>
                  <a:gd name="T3" fmla="*/ 0 h 99"/>
                  <a:gd name="T4" fmla="*/ 0 w 164"/>
                  <a:gd name="T5" fmla="*/ 62 h 99"/>
                  <a:gd name="T6" fmla="*/ 10 w 164"/>
                  <a:gd name="T7" fmla="*/ 99 h 99"/>
                  <a:gd name="T8" fmla="*/ 160 w 164"/>
                  <a:gd name="T9" fmla="*/ 39 h 99"/>
                  <a:gd name="T10" fmla="*/ 164 w 164"/>
                  <a:gd name="T11" fmla="*/ 35 h 99"/>
                  <a:gd name="T12" fmla="*/ 160 w 164"/>
                  <a:gd name="T13" fmla="*/ 39 h 99"/>
                  <a:gd name="T14" fmla="*/ 162 w 164"/>
                  <a:gd name="T15" fmla="*/ 38 h 99"/>
                  <a:gd name="T16" fmla="*/ 164 w 164"/>
                  <a:gd name="T17" fmla="*/ 35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4" h="99">
                    <a:moveTo>
                      <a:pt x="164" y="35"/>
                    </a:moveTo>
                    <a:lnTo>
                      <a:pt x="149" y="0"/>
                    </a:lnTo>
                    <a:lnTo>
                      <a:pt x="0" y="62"/>
                    </a:lnTo>
                    <a:lnTo>
                      <a:pt x="10" y="99"/>
                    </a:lnTo>
                    <a:lnTo>
                      <a:pt x="160" y="39"/>
                    </a:lnTo>
                    <a:lnTo>
                      <a:pt x="164" y="35"/>
                    </a:lnTo>
                    <a:lnTo>
                      <a:pt x="160" y="39"/>
                    </a:lnTo>
                    <a:lnTo>
                      <a:pt x="162" y="38"/>
                    </a:lnTo>
                    <a:lnTo>
                      <a:pt x="164" y="35"/>
                    </a:lnTo>
                    <a:close/>
                  </a:path>
                </a:pathLst>
              </a:custGeom>
              <a:solidFill>
                <a:srgbClr val="DC3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36" name="Freeform 608"/>
              <p:cNvSpPr>
                <a:spLocks/>
              </p:cNvSpPr>
              <p:nvPr/>
            </p:nvSpPr>
            <p:spPr bwMode="auto">
              <a:xfrm>
                <a:off x="4428" y="3408"/>
                <a:ext cx="40" cy="38"/>
              </a:xfrm>
              <a:custGeom>
                <a:avLst/>
                <a:gdLst>
                  <a:gd name="T0" fmla="*/ 158 w 158"/>
                  <a:gd name="T1" fmla="*/ 24 h 153"/>
                  <a:gd name="T2" fmla="*/ 133 w 158"/>
                  <a:gd name="T3" fmla="*/ 0 h 153"/>
                  <a:gd name="T4" fmla="*/ 0 w 158"/>
                  <a:gd name="T5" fmla="*/ 121 h 153"/>
                  <a:gd name="T6" fmla="*/ 20 w 158"/>
                  <a:gd name="T7" fmla="*/ 153 h 153"/>
                  <a:gd name="T8" fmla="*/ 153 w 158"/>
                  <a:gd name="T9" fmla="*/ 32 h 153"/>
                  <a:gd name="T10" fmla="*/ 158 w 158"/>
                  <a:gd name="T11" fmla="*/ 24 h 153"/>
                  <a:gd name="T12" fmla="*/ 153 w 158"/>
                  <a:gd name="T13" fmla="*/ 32 h 153"/>
                  <a:gd name="T14" fmla="*/ 155 w 158"/>
                  <a:gd name="T15" fmla="*/ 29 h 153"/>
                  <a:gd name="T16" fmla="*/ 158 w 158"/>
                  <a:gd name="T17" fmla="*/ 24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8" h="153">
                    <a:moveTo>
                      <a:pt x="158" y="24"/>
                    </a:moveTo>
                    <a:lnTo>
                      <a:pt x="133" y="0"/>
                    </a:lnTo>
                    <a:lnTo>
                      <a:pt x="0" y="121"/>
                    </a:lnTo>
                    <a:lnTo>
                      <a:pt x="20" y="153"/>
                    </a:lnTo>
                    <a:lnTo>
                      <a:pt x="153" y="32"/>
                    </a:lnTo>
                    <a:lnTo>
                      <a:pt x="158" y="24"/>
                    </a:lnTo>
                    <a:lnTo>
                      <a:pt x="153" y="32"/>
                    </a:lnTo>
                    <a:lnTo>
                      <a:pt x="155" y="29"/>
                    </a:lnTo>
                    <a:lnTo>
                      <a:pt x="158" y="24"/>
                    </a:lnTo>
                    <a:close/>
                  </a:path>
                </a:pathLst>
              </a:custGeom>
              <a:solidFill>
                <a:srgbClr val="DC3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37" name="Freeform 609"/>
              <p:cNvSpPr>
                <a:spLocks/>
              </p:cNvSpPr>
              <p:nvPr/>
            </p:nvSpPr>
            <p:spPr bwMode="auto">
              <a:xfrm>
                <a:off x="4460" y="3319"/>
                <a:ext cx="41" cy="95"/>
              </a:xfrm>
              <a:custGeom>
                <a:avLst/>
                <a:gdLst>
                  <a:gd name="T0" fmla="*/ 164 w 164"/>
                  <a:gd name="T1" fmla="*/ 15 h 380"/>
                  <a:gd name="T2" fmla="*/ 134 w 164"/>
                  <a:gd name="T3" fmla="*/ 0 h 380"/>
                  <a:gd name="T4" fmla="*/ 0 w 164"/>
                  <a:gd name="T5" fmla="*/ 364 h 380"/>
                  <a:gd name="T6" fmla="*/ 31 w 164"/>
                  <a:gd name="T7" fmla="*/ 380 h 380"/>
                  <a:gd name="T8" fmla="*/ 163 w 164"/>
                  <a:gd name="T9" fmla="*/ 16 h 380"/>
                  <a:gd name="T10" fmla="*/ 164 w 164"/>
                  <a:gd name="T11" fmla="*/ 15 h 380"/>
                  <a:gd name="T12" fmla="*/ 163 w 164"/>
                  <a:gd name="T13" fmla="*/ 16 h 380"/>
                  <a:gd name="T14" fmla="*/ 164 w 164"/>
                  <a:gd name="T15" fmla="*/ 15 h 380"/>
                  <a:gd name="T16" fmla="*/ 164 w 164"/>
                  <a:gd name="T17" fmla="*/ 15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4" h="380">
                    <a:moveTo>
                      <a:pt x="164" y="15"/>
                    </a:moveTo>
                    <a:lnTo>
                      <a:pt x="134" y="0"/>
                    </a:lnTo>
                    <a:lnTo>
                      <a:pt x="0" y="364"/>
                    </a:lnTo>
                    <a:lnTo>
                      <a:pt x="31" y="380"/>
                    </a:lnTo>
                    <a:lnTo>
                      <a:pt x="163" y="16"/>
                    </a:lnTo>
                    <a:lnTo>
                      <a:pt x="164" y="15"/>
                    </a:lnTo>
                    <a:lnTo>
                      <a:pt x="163" y="16"/>
                    </a:lnTo>
                    <a:lnTo>
                      <a:pt x="164" y="15"/>
                    </a:lnTo>
                    <a:lnTo>
                      <a:pt x="164" y="15"/>
                    </a:lnTo>
                    <a:close/>
                  </a:path>
                </a:pathLst>
              </a:custGeom>
              <a:solidFill>
                <a:srgbClr val="DC3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38" name="Freeform 610"/>
              <p:cNvSpPr>
                <a:spLocks/>
              </p:cNvSpPr>
              <p:nvPr/>
            </p:nvSpPr>
            <p:spPr bwMode="auto">
              <a:xfrm>
                <a:off x="4493" y="3173"/>
                <a:ext cx="45" cy="150"/>
              </a:xfrm>
              <a:custGeom>
                <a:avLst/>
                <a:gdLst>
                  <a:gd name="T0" fmla="*/ 181 w 181"/>
                  <a:gd name="T1" fmla="*/ 9 h 600"/>
                  <a:gd name="T2" fmla="*/ 149 w 181"/>
                  <a:gd name="T3" fmla="*/ 0 h 600"/>
                  <a:gd name="T4" fmla="*/ 0 w 181"/>
                  <a:gd name="T5" fmla="*/ 588 h 600"/>
                  <a:gd name="T6" fmla="*/ 32 w 181"/>
                  <a:gd name="T7" fmla="*/ 600 h 600"/>
                  <a:gd name="T8" fmla="*/ 181 w 181"/>
                  <a:gd name="T9" fmla="*/ 12 h 600"/>
                  <a:gd name="T10" fmla="*/ 181 w 181"/>
                  <a:gd name="T11" fmla="*/ 9 h 600"/>
                  <a:gd name="T12" fmla="*/ 181 w 181"/>
                  <a:gd name="T13" fmla="*/ 12 h 600"/>
                  <a:gd name="T14" fmla="*/ 181 w 181"/>
                  <a:gd name="T15" fmla="*/ 11 h 600"/>
                  <a:gd name="T16" fmla="*/ 181 w 181"/>
                  <a:gd name="T17" fmla="*/ 9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1" h="600">
                    <a:moveTo>
                      <a:pt x="181" y="9"/>
                    </a:moveTo>
                    <a:lnTo>
                      <a:pt x="149" y="0"/>
                    </a:lnTo>
                    <a:lnTo>
                      <a:pt x="0" y="588"/>
                    </a:lnTo>
                    <a:lnTo>
                      <a:pt x="32" y="600"/>
                    </a:lnTo>
                    <a:lnTo>
                      <a:pt x="181" y="12"/>
                    </a:lnTo>
                    <a:lnTo>
                      <a:pt x="181" y="9"/>
                    </a:lnTo>
                    <a:lnTo>
                      <a:pt x="181" y="12"/>
                    </a:lnTo>
                    <a:lnTo>
                      <a:pt x="181" y="11"/>
                    </a:lnTo>
                    <a:lnTo>
                      <a:pt x="181" y="9"/>
                    </a:lnTo>
                    <a:close/>
                  </a:path>
                </a:pathLst>
              </a:custGeom>
              <a:solidFill>
                <a:srgbClr val="DC3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39" name="Freeform 611"/>
              <p:cNvSpPr>
                <a:spLocks/>
              </p:cNvSpPr>
              <p:nvPr/>
            </p:nvSpPr>
            <p:spPr bwMode="auto">
              <a:xfrm>
                <a:off x="4530" y="2905"/>
                <a:ext cx="42" cy="270"/>
              </a:xfrm>
              <a:custGeom>
                <a:avLst/>
                <a:gdLst>
                  <a:gd name="T0" fmla="*/ 132 w 166"/>
                  <a:gd name="T1" fmla="*/ 0 h 1079"/>
                  <a:gd name="T2" fmla="*/ 132 w 166"/>
                  <a:gd name="T3" fmla="*/ 1 h 1079"/>
                  <a:gd name="T4" fmla="*/ 0 w 166"/>
                  <a:gd name="T5" fmla="*/ 1074 h 1079"/>
                  <a:gd name="T6" fmla="*/ 32 w 166"/>
                  <a:gd name="T7" fmla="*/ 1079 h 1079"/>
                  <a:gd name="T8" fmla="*/ 166 w 166"/>
                  <a:gd name="T9" fmla="*/ 8 h 1079"/>
                  <a:gd name="T10" fmla="*/ 132 w 166"/>
                  <a:gd name="T11" fmla="*/ 0 h 1079"/>
                  <a:gd name="T12" fmla="*/ 132 w 166"/>
                  <a:gd name="T13" fmla="*/ 0 h 1079"/>
                  <a:gd name="T14" fmla="*/ 132 w 166"/>
                  <a:gd name="T15" fmla="*/ 0 h 1079"/>
                  <a:gd name="T16" fmla="*/ 132 w 166"/>
                  <a:gd name="T17" fmla="*/ 1 h 1079"/>
                  <a:gd name="T18" fmla="*/ 132 w 166"/>
                  <a:gd name="T19" fmla="*/ 0 h 1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6" h="1079">
                    <a:moveTo>
                      <a:pt x="132" y="0"/>
                    </a:moveTo>
                    <a:lnTo>
                      <a:pt x="132" y="1"/>
                    </a:lnTo>
                    <a:lnTo>
                      <a:pt x="0" y="1074"/>
                    </a:lnTo>
                    <a:lnTo>
                      <a:pt x="32" y="1079"/>
                    </a:lnTo>
                    <a:lnTo>
                      <a:pt x="166" y="8"/>
                    </a:lnTo>
                    <a:lnTo>
                      <a:pt x="132" y="0"/>
                    </a:lnTo>
                    <a:lnTo>
                      <a:pt x="132" y="0"/>
                    </a:lnTo>
                    <a:lnTo>
                      <a:pt x="132" y="0"/>
                    </a:lnTo>
                    <a:lnTo>
                      <a:pt x="132" y="1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DC3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40" name="Freeform 612"/>
              <p:cNvSpPr>
                <a:spLocks/>
              </p:cNvSpPr>
              <p:nvPr/>
            </p:nvSpPr>
            <p:spPr bwMode="auto">
              <a:xfrm>
                <a:off x="4563" y="2751"/>
                <a:ext cx="42" cy="157"/>
              </a:xfrm>
              <a:custGeom>
                <a:avLst/>
                <a:gdLst>
                  <a:gd name="T0" fmla="*/ 139 w 166"/>
                  <a:gd name="T1" fmla="*/ 0 h 627"/>
                  <a:gd name="T2" fmla="*/ 134 w 166"/>
                  <a:gd name="T3" fmla="*/ 10 h 627"/>
                  <a:gd name="T4" fmla="*/ 0 w 166"/>
                  <a:gd name="T5" fmla="*/ 618 h 627"/>
                  <a:gd name="T6" fmla="*/ 32 w 166"/>
                  <a:gd name="T7" fmla="*/ 627 h 627"/>
                  <a:gd name="T8" fmla="*/ 166 w 166"/>
                  <a:gd name="T9" fmla="*/ 21 h 627"/>
                  <a:gd name="T10" fmla="*/ 139 w 166"/>
                  <a:gd name="T11" fmla="*/ 0 h 627"/>
                  <a:gd name="T12" fmla="*/ 139 w 166"/>
                  <a:gd name="T13" fmla="*/ 0 h 627"/>
                  <a:gd name="T14" fmla="*/ 135 w 166"/>
                  <a:gd name="T15" fmla="*/ 4 h 627"/>
                  <a:gd name="T16" fmla="*/ 134 w 166"/>
                  <a:gd name="T17" fmla="*/ 10 h 627"/>
                  <a:gd name="T18" fmla="*/ 139 w 166"/>
                  <a:gd name="T19" fmla="*/ 0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6" h="627">
                    <a:moveTo>
                      <a:pt x="139" y="0"/>
                    </a:moveTo>
                    <a:lnTo>
                      <a:pt x="134" y="10"/>
                    </a:lnTo>
                    <a:lnTo>
                      <a:pt x="0" y="618"/>
                    </a:lnTo>
                    <a:lnTo>
                      <a:pt x="32" y="627"/>
                    </a:lnTo>
                    <a:lnTo>
                      <a:pt x="166" y="21"/>
                    </a:lnTo>
                    <a:lnTo>
                      <a:pt x="139" y="0"/>
                    </a:lnTo>
                    <a:lnTo>
                      <a:pt x="139" y="0"/>
                    </a:lnTo>
                    <a:lnTo>
                      <a:pt x="135" y="4"/>
                    </a:lnTo>
                    <a:lnTo>
                      <a:pt x="134" y="10"/>
                    </a:lnTo>
                    <a:lnTo>
                      <a:pt x="139" y="0"/>
                    </a:lnTo>
                    <a:close/>
                  </a:path>
                </a:pathLst>
              </a:custGeom>
              <a:solidFill>
                <a:srgbClr val="DC3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41" name="Freeform 613"/>
              <p:cNvSpPr>
                <a:spLocks/>
              </p:cNvSpPr>
              <p:nvPr/>
            </p:nvSpPr>
            <p:spPr bwMode="auto">
              <a:xfrm>
                <a:off x="4598" y="2721"/>
                <a:ext cx="38" cy="38"/>
              </a:xfrm>
              <a:custGeom>
                <a:avLst/>
                <a:gdLst>
                  <a:gd name="T0" fmla="*/ 153 w 153"/>
                  <a:gd name="T1" fmla="*/ 32 h 154"/>
                  <a:gd name="T2" fmla="*/ 133 w 153"/>
                  <a:gd name="T3" fmla="*/ 0 h 154"/>
                  <a:gd name="T4" fmla="*/ 0 w 153"/>
                  <a:gd name="T5" fmla="*/ 122 h 154"/>
                  <a:gd name="T6" fmla="*/ 20 w 153"/>
                  <a:gd name="T7" fmla="*/ 154 h 154"/>
                  <a:gd name="T8" fmla="*/ 153 w 153"/>
                  <a:gd name="T9" fmla="*/ 32 h 154"/>
                  <a:gd name="T10" fmla="*/ 153 w 153"/>
                  <a:gd name="T11" fmla="*/ 32 h 154"/>
                  <a:gd name="T12" fmla="*/ 153 w 153"/>
                  <a:gd name="T13" fmla="*/ 32 h 154"/>
                  <a:gd name="T14" fmla="*/ 153 w 153"/>
                  <a:gd name="T15" fmla="*/ 32 h 154"/>
                  <a:gd name="T16" fmla="*/ 153 w 153"/>
                  <a:gd name="T17" fmla="*/ 3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3" h="154">
                    <a:moveTo>
                      <a:pt x="153" y="32"/>
                    </a:moveTo>
                    <a:lnTo>
                      <a:pt x="133" y="0"/>
                    </a:lnTo>
                    <a:lnTo>
                      <a:pt x="0" y="122"/>
                    </a:lnTo>
                    <a:lnTo>
                      <a:pt x="20" y="154"/>
                    </a:lnTo>
                    <a:lnTo>
                      <a:pt x="153" y="32"/>
                    </a:lnTo>
                    <a:lnTo>
                      <a:pt x="153" y="32"/>
                    </a:lnTo>
                    <a:lnTo>
                      <a:pt x="153" y="32"/>
                    </a:lnTo>
                    <a:lnTo>
                      <a:pt x="153" y="32"/>
                    </a:lnTo>
                    <a:lnTo>
                      <a:pt x="153" y="32"/>
                    </a:lnTo>
                    <a:close/>
                  </a:path>
                </a:pathLst>
              </a:custGeom>
              <a:solidFill>
                <a:srgbClr val="DC3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42" name="Freeform 614"/>
              <p:cNvSpPr>
                <a:spLocks/>
              </p:cNvSpPr>
              <p:nvPr/>
            </p:nvSpPr>
            <p:spPr bwMode="auto">
              <a:xfrm>
                <a:off x="4631" y="2685"/>
                <a:ext cx="43" cy="44"/>
              </a:xfrm>
              <a:custGeom>
                <a:avLst/>
                <a:gdLst>
                  <a:gd name="T0" fmla="*/ 172 w 172"/>
                  <a:gd name="T1" fmla="*/ 29 h 173"/>
                  <a:gd name="T2" fmla="*/ 149 w 172"/>
                  <a:gd name="T3" fmla="*/ 0 h 173"/>
                  <a:gd name="T4" fmla="*/ 0 w 172"/>
                  <a:gd name="T5" fmla="*/ 141 h 173"/>
                  <a:gd name="T6" fmla="*/ 20 w 172"/>
                  <a:gd name="T7" fmla="*/ 173 h 173"/>
                  <a:gd name="T8" fmla="*/ 169 w 172"/>
                  <a:gd name="T9" fmla="*/ 32 h 173"/>
                  <a:gd name="T10" fmla="*/ 172 w 172"/>
                  <a:gd name="T11" fmla="*/ 29 h 173"/>
                  <a:gd name="T12" fmla="*/ 169 w 172"/>
                  <a:gd name="T13" fmla="*/ 32 h 173"/>
                  <a:gd name="T14" fmla="*/ 171 w 172"/>
                  <a:gd name="T15" fmla="*/ 31 h 173"/>
                  <a:gd name="T16" fmla="*/ 172 w 172"/>
                  <a:gd name="T17" fmla="*/ 29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2" h="173">
                    <a:moveTo>
                      <a:pt x="172" y="29"/>
                    </a:moveTo>
                    <a:lnTo>
                      <a:pt x="149" y="0"/>
                    </a:lnTo>
                    <a:lnTo>
                      <a:pt x="0" y="141"/>
                    </a:lnTo>
                    <a:lnTo>
                      <a:pt x="20" y="173"/>
                    </a:lnTo>
                    <a:lnTo>
                      <a:pt x="169" y="32"/>
                    </a:lnTo>
                    <a:lnTo>
                      <a:pt x="172" y="29"/>
                    </a:lnTo>
                    <a:lnTo>
                      <a:pt x="169" y="32"/>
                    </a:lnTo>
                    <a:lnTo>
                      <a:pt x="171" y="31"/>
                    </a:lnTo>
                    <a:lnTo>
                      <a:pt x="172" y="29"/>
                    </a:lnTo>
                    <a:close/>
                  </a:path>
                </a:pathLst>
              </a:custGeom>
              <a:solidFill>
                <a:srgbClr val="DC3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43" name="Freeform 615"/>
              <p:cNvSpPr>
                <a:spLocks/>
              </p:cNvSpPr>
              <p:nvPr/>
            </p:nvSpPr>
            <p:spPr bwMode="auto">
              <a:xfrm>
                <a:off x="4668" y="2639"/>
                <a:ext cx="39" cy="54"/>
              </a:xfrm>
              <a:custGeom>
                <a:avLst/>
                <a:gdLst>
                  <a:gd name="T0" fmla="*/ 137 w 157"/>
                  <a:gd name="T1" fmla="*/ 0 h 213"/>
                  <a:gd name="T2" fmla="*/ 133 w 157"/>
                  <a:gd name="T3" fmla="*/ 4 h 213"/>
                  <a:gd name="T4" fmla="*/ 0 w 157"/>
                  <a:gd name="T5" fmla="*/ 187 h 213"/>
                  <a:gd name="T6" fmla="*/ 25 w 157"/>
                  <a:gd name="T7" fmla="*/ 213 h 213"/>
                  <a:gd name="T8" fmla="*/ 157 w 157"/>
                  <a:gd name="T9" fmla="*/ 31 h 213"/>
                  <a:gd name="T10" fmla="*/ 137 w 157"/>
                  <a:gd name="T11" fmla="*/ 0 h 213"/>
                  <a:gd name="T12" fmla="*/ 137 w 157"/>
                  <a:gd name="T13" fmla="*/ 0 h 213"/>
                  <a:gd name="T14" fmla="*/ 134 w 157"/>
                  <a:gd name="T15" fmla="*/ 1 h 213"/>
                  <a:gd name="T16" fmla="*/ 133 w 157"/>
                  <a:gd name="T17" fmla="*/ 4 h 213"/>
                  <a:gd name="T18" fmla="*/ 137 w 157"/>
                  <a:gd name="T19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7" h="213">
                    <a:moveTo>
                      <a:pt x="137" y="0"/>
                    </a:moveTo>
                    <a:lnTo>
                      <a:pt x="133" y="4"/>
                    </a:lnTo>
                    <a:lnTo>
                      <a:pt x="0" y="187"/>
                    </a:lnTo>
                    <a:lnTo>
                      <a:pt x="25" y="213"/>
                    </a:lnTo>
                    <a:lnTo>
                      <a:pt x="157" y="31"/>
                    </a:lnTo>
                    <a:lnTo>
                      <a:pt x="137" y="0"/>
                    </a:lnTo>
                    <a:lnTo>
                      <a:pt x="137" y="0"/>
                    </a:lnTo>
                    <a:lnTo>
                      <a:pt x="134" y="1"/>
                    </a:lnTo>
                    <a:lnTo>
                      <a:pt x="133" y="4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DC3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44" name="Freeform 616"/>
              <p:cNvSpPr>
                <a:spLocks/>
              </p:cNvSpPr>
              <p:nvPr/>
            </p:nvSpPr>
            <p:spPr bwMode="auto">
              <a:xfrm>
                <a:off x="4702" y="2619"/>
                <a:ext cx="37" cy="29"/>
              </a:xfrm>
              <a:custGeom>
                <a:avLst/>
                <a:gdLst>
                  <a:gd name="T0" fmla="*/ 149 w 149"/>
                  <a:gd name="T1" fmla="*/ 34 h 117"/>
                  <a:gd name="T2" fmla="*/ 133 w 149"/>
                  <a:gd name="T3" fmla="*/ 0 h 117"/>
                  <a:gd name="T4" fmla="*/ 0 w 149"/>
                  <a:gd name="T5" fmla="*/ 81 h 117"/>
                  <a:gd name="T6" fmla="*/ 14 w 149"/>
                  <a:gd name="T7" fmla="*/ 117 h 117"/>
                  <a:gd name="T8" fmla="*/ 148 w 149"/>
                  <a:gd name="T9" fmla="*/ 36 h 117"/>
                  <a:gd name="T10" fmla="*/ 149 w 149"/>
                  <a:gd name="T11" fmla="*/ 34 h 117"/>
                  <a:gd name="T12" fmla="*/ 148 w 149"/>
                  <a:gd name="T13" fmla="*/ 36 h 117"/>
                  <a:gd name="T14" fmla="*/ 149 w 149"/>
                  <a:gd name="T15" fmla="*/ 36 h 117"/>
                  <a:gd name="T16" fmla="*/ 149 w 149"/>
                  <a:gd name="T17" fmla="*/ 34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9" h="117">
                    <a:moveTo>
                      <a:pt x="149" y="34"/>
                    </a:moveTo>
                    <a:lnTo>
                      <a:pt x="133" y="0"/>
                    </a:lnTo>
                    <a:lnTo>
                      <a:pt x="0" y="81"/>
                    </a:lnTo>
                    <a:lnTo>
                      <a:pt x="14" y="117"/>
                    </a:lnTo>
                    <a:lnTo>
                      <a:pt x="148" y="36"/>
                    </a:lnTo>
                    <a:lnTo>
                      <a:pt x="149" y="34"/>
                    </a:lnTo>
                    <a:lnTo>
                      <a:pt x="148" y="36"/>
                    </a:lnTo>
                    <a:lnTo>
                      <a:pt x="149" y="36"/>
                    </a:lnTo>
                    <a:lnTo>
                      <a:pt x="149" y="34"/>
                    </a:lnTo>
                    <a:close/>
                  </a:path>
                </a:pathLst>
              </a:custGeom>
              <a:solidFill>
                <a:srgbClr val="DC3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45" name="Freeform 617"/>
              <p:cNvSpPr>
                <a:spLocks/>
              </p:cNvSpPr>
              <p:nvPr/>
            </p:nvSpPr>
            <p:spPr bwMode="auto">
              <a:xfrm>
                <a:off x="4735" y="2588"/>
                <a:ext cx="42" cy="40"/>
              </a:xfrm>
              <a:custGeom>
                <a:avLst/>
                <a:gdLst>
                  <a:gd name="T0" fmla="*/ 153 w 166"/>
                  <a:gd name="T1" fmla="*/ 0 h 157"/>
                  <a:gd name="T2" fmla="*/ 149 w 166"/>
                  <a:gd name="T3" fmla="*/ 3 h 157"/>
                  <a:gd name="T4" fmla="*/ 0 w 166"/>
                  <a:gd name="T5" fmla="*/ 124 h 157"/>
                  <a:gd name="T6" fmla="*/ 17 w 166"/>
                  <a:gd name="T7" fmla="*/ 157 h 157"/>
                  <a:gd name="T8" fmla="*/ 166 w 166"/>
                  <a:gd name="T9" fmla="*/ 36 h 157"/>
                  <a:gd name="T10" fmla="*/ 153 w 166"/>
                  <a:gd name="T11" fmla="*/ 0 h 157"/>
                  <a:gd name="T12" fmla="*/ 153 w 166"/>
                  <a:gd name="T13" fmla="*/ 0 h 157"/>
                  <a:gd name="T14" fmla="*/ 150 w 166"/>
                  <a:gd name="T15" fmla="*/ 0 h 157"/>
                  <a:gd name="T16" fmla="*/ 149 w 166"/>
                  <a:gd name="T17" fmla="*/ 3 h 157"/>
                  <a:gd name="T18" fmla="*/ 153 w 166"/>
                  <a:gd name="T1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6" h="157">
                    <a:moveTo>
                      <a:pt x="153" y="0"/>
                    </a:moveTo>
                    <a:lnTo>
                      <a:pt x="149" y="3"/>
                    </a:lnTo>
                    <a:lnTo>
                      <a:pt x="0" y="124"/>
                    </a:lnTo>
                    <a:lnTo>
                      <a:pt x="17" y="157"/>
                    </a:lnTo>
                    <a:lnTo>
                      <a:pt x="166" y="36"/>
                    </a:lnTo>
                    <a:lnTo>
                      <a:pt x="153" y="0"/>
                    </a:lnTo>
                    <a:lnTo>
                      <a:pt x="153" y="0"/>
                    </a:lnTo>
                    <a:lnTo>
                      <a:pt x="150" y="0"/>
                    </a:lnTo>
                    <a:lnTo>
                      <a:pt x="149" y="3"/>
                    </a:lnTo>
                    <a:lnTo>
                      <a:pt x="153" y="0"/>
                    </a:lnTo>
                    <a:close/>
                  </a:path>
                </a:pathLst>
              </a:custGeom>
              <a:solidFill>
                <a:srgbClr val="DC3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46" name="Freeform 618"/>
              <p:cNvSpPr>
                <a:spLocks/>
              </p:cNvSpPr>
              <p:nvPr/>
            </p:nvSpPr>
            <p:spPr bwMode="auto">
              <a:xfrm>
                <a:off x="4773" y="2578"/>
                <a:ext cx="37" cy="20"/>
              </a:xfrm>
              <a:custGeom>
                <a:avLst/>
                <a:gdLst>
                  <a:gd name="T0" fmla="*/ 146 w 146"/>
                  <a:gd name="T1" fmla="*/ 36 h 80"/>
                  <a:gd name="T2" fmla="*/ 133 w 146"/>
                  <a:gd name="T3" fmla="*/ 0 h 80"/>
                  <a:gd name="T4" fmla="*/ 0 w 146"/>
                  <a:gd name="T5" fmla="*/ 41 h 80"/>
                  <a:gd name="T6" fmla="*/ 8 w 146"/>
                  <a:gd name="T7" fmla="*/ 80 h 80"/>
                  <a:gd name="T8" fmla="*/ 141 w 146"/>
                  <a:gd name="T9" fmla="*/ 40 h 80"/>
                  <a:gd name="T10" fmla="*/ 146 w 146"/>
                  <a:gd name="T11" fmla="*/ 36 h 80"/>
                  <a:gd name="T12" fmla="*/ 141 w 146"/>
                  <a:gd name="T13" fmla="*/ 40 h 80"/>
                  <a:gd name="T14" fmla="*/ 144 w 146"/>
                  <a:gd name="T15" fmla="*/ 39 h 80"/>
                  <a:gd name="T16" fmla="*/ 146 w 146"/>
                  <a:gd name="T17" fmla="*/ 36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6" h="80">
                    <a:moveTo>
                      <a:pt x="146" y="36"/>
                    </a:moveTo>
                    <a:lnTo>
                      <a:pt x="133" y="0"/>
                    </a:lnTo>
                    <a:lnTo>
                      <a:pt x="0" y="41"/>
                    </a:lnTo>
                    <a:lnTo>
                      <a:pt x="8" y="80"/>
                    </a:lnTo>
                    <a:lnTo>
                      <a:pt x="141" y="40"/>
                    </a:lnTo>
                    <a:lnTo>
                      <a:pt x="146" y="36"/>
                    </a:lnTo>
                    <a:lnTo>
                      <a:pt x="141" y="40"/>
                    </a:lnTo>
                    <a:lnTo>
                      <a:pt x="144" y="39"/>
                    </a:lnTo>
                    <a:lnTo>
                      <a:pt x="146" y="36"/>
                    </a:lnTo>
                    <a:close/>
                  </a:path>
                </a:pathLst>
              </a:custGeom>
              <a:solidFill>
                <a:srgbClr val="DC3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47" name="Freeform 619"/>
              <p:cNvSpPr>
                <a:spLocks/>
              </p:cNvSpPr>
              <p:nvPr/>
            </p:nvSpPr>
            <p:spPr bwMode="auto">
              <a:xfrm>
                <a:off x="4805" y="2548"/>
                <a:ext cx="38" cy="39"/>
              </a:xfrm>
              <a:custGeom>
                <a:avLst/>
                <a:gdLst>
                  <a:gd name="T0" fmla="*/ 133 w 152"/>
                  <a:gd name="T1" fmla="*/ 0 h 155"/>
                  <a:gd name="T2" fmla="*/ 132 w 152"/>
                  <a:gd name="T3" fmla="*/ 2 h 155"/>
                  <a:gd name="T4" fmla="*/ 0 w 152"/>
                  <a:gd name="T5" fmla="*/ 123 h 155"/>
                  <a:gd name="T6" fmla="*/ 18 w 152"/>
                  <a:gd name="T7" fmla="*/ 155 h 155"/>
                  <a:gd name="T8" fmla="*/ 152 w 152"/>
                  <a:gd name="T9" fmla="*/ 34 h 155"/>
                  <a:gd name="T10" fmla="*/ 133 w 152"/>
                  <a:gd name="T11" fmla="*/ 0 h 155"/>
                  <a:gd name="T12" fmla="*/ 133 w 152"/>
                  <a:gd name="T13" fmla="*/ 0 h 155"/>
                  <a:gd name="T14" fmla="*/ 133 w 152"/>
                  <a:gd name="T15" fmla="*/ 0 h 155"/>
                  <a:gd name="T16" fmla="*/ 132 w 152"/>
                  <a:gd name="T17" fmla="*/ 2 h 155"/>
                  <a:gd name="T18" fmla="*/ 133 w 152"/>
                  <a:gd name="T19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2" h="155">
                    <a:moveTo>
                      <a:pt x="133" y="0"/>
                    </a:moveTo>
                    <a:lnTo>
                      <a:pt x="132" y="2"/>
                    </a:lnTo>
                    <a:lnTo>
                      <a:pt x="0" y="123"/>
                    </a:lnTo>
                    <a:lnTo>
                      <a:pt x="18" y="155"/>
                    </a:lnTo>
                    <a:lnTo>
                      <a:pt x="152" y="34"/>
                    </a:lnTo>
                    <a:lnTo>
                      <a:pt x="133" y="0"/>
                    </a:lnTo>
                    <a:lnTo>
                      <a:pt x="133" y="0"/>
                    </a:lnTo>
                    <a:lnTo>
                      <a:pt x="133" y="0"/>
                    </a:lnTo>
                    <a:lnTo>
                      <a:pt x="132" y="2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DC3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48" name="Freeform 620"/>
              <p:cNvSpPr>
                <a:spLocks/>
              </p:cNvSpPr>
              <p:nvPr/>
            </p:nvSpPr>
            <p:spPr bwMode="auto">
              <a:xfrm>
                <a:off x="4839" y="2523"/>
                <a:ext cx="41" cy="34"/>
              </a:xfrm>
              <a:custGeom>
                <a:avLst/>
                <a:gdLst>
                  <a:gd name="T0" fmla="*/ 152 w 166"/>
                  <a:gd name="T1" fmla="*/ 0 h 137"/>
                  <a:gd name="T2" fmla="*/ 149 w 166"/>
                  <a:gd name="T3" fmla="*/ 1 h 137"/>
                  <a:gd name="T4" fmla="*/ 0 w 166"/>
                  <a:gd name="T5" fmla="*/ 102 h 137"/>
                  <a:gd name="T6" fmla="*/ 17 w 166"/>
                  <a:gd name="T7" fmla="*/ 137 h 137"/>
                  <a:gd name="T8" fmla="*/ 166 w 166"/>
                  <a:gd name="T9" fmla="*/ 36 h 137"/>
                  <a:gd name="T10" fmla="*/ 152 w 166"/>
                  <a:gd name="T11" fmla="*/ 0 h 137"/>
                  <a:gd name="T12" fmla="*/ 152 w 166"/>
                  <a:gd name="T13" fmla="*/ 0 h 137"/>
                  <a:gd name="T14" fmla="*/ 150 w 166"/>
                  <a:gd name="T15" fmla="*/ 0 h 137"/>
                  <a:gd name="T16" fmla="*/ 149 w 166"/>
                  <a:gd name="T17" fmla="*/ 1 h 137"/>
                  <a:gd name="T18" fmla="*/ 152 w 166"/>
                  <a:gd name="T19" fmla="*/ 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6" h="137">
                    <a:moveTo>
                      <a:pt x="152" y="0"/>
                    </a:moveTo>
                    <a:lnTo>
                      <a:pt x="149" y="1"/>
                    </a:lnTo>
                    <a:lnTo>
                      <a:pt x="0" y="102"/>
                    </a:lnTo>
                    <a:lnTo>
                      <a:pt x="17" y="137"/>
                    </a:lnTo>
                    <a:lnTo>
                      <a:pt x="166" y="36"/>
                    </a:lnTo>
                    <a:lnTo>
                      <a:pt x="152" y="0"/>
                    </a:lnTo>
                    <a:lnTo>
                      <a:pt x="152" y="0"/>
                    </a:lnTo>
                    <a:lnTo>
                      <a:pt x="150" y="0"/>
                    </a:lnTo>
                    <a:lnTo>
                      <a:pt x="149" y="1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DC3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49" name="Freeform 621"/>
              <p:cNvSpPr>
                <a:spLocks/>
              </p:cNvSpPr>
              <p:nvPr/>
            </p:nvSpPr>
            <p:spPr bwMode="auto">
              <a:xfrm>
                <a:off x="4877" y="2507"/>
                <a:ext cx="36" cy="25"/>
              </a:xfrm>
              <a:custGeom>
                <a:avLst/>
                <a:gdLst>
                  <a:gd name="T0" fmla="*/ 144 w 144"/>
                  <a:gd name="T1" fmla="*/ 39 h 99"/>
                  <a:gd name="T2" fmla="*/ 133 w 144"/>
                  <a:gd name="T3" fmla="*/ 0 h 99"/>
                  <a:gd name="T4" fmla="*/ 0 w 144"/>
                  <a:gd name="T5" fmla="*/ 62 h 99"/>
                  <a:gd name="T6" fmla="*/ 12 w 144"/>
                  <a:gd name="T7" fmla="*/ 99 h 99"/>
                  <a:gd name="T8" fmla="*/ 144 w 144"/>
                  <a:gd name="T9" fmla="*/ 39 h 99"/>
                  <a:gd name="T10" fmla="*/ 144 w 144"/>
                  <a:gd name="T11" fmla="*/ 39 h 99"/>
                  <a:gd name="T12" fmla="*/ 133 w 144"/>
                  <a:gd name="T13" fmla="*/ 0 h 99"/>
                  <a:gd name="T14" fmla="*/ 133 w 144"/>
                  <a:gd name="T15" fmla="*/ 0 h 99"/>
                  <a:gd name="T16" fmla="*/ 133 w 144"/>
                  <a:gd name="T17" fmla="*/ 0 h 99"/>
                  <a:gd name="T18" fmla="*/ 144 w 144"/>
                  <a:gd name="T19" fmla="*/ 3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4" h="99">
                    <a:moveTo>
                      <a:pt x="144" y="39"/>
                    </a:moveTo>
                    <a:lnTo>
                      <a:pt x="133" y="0"/>
                    </a:lnTo>
                    <a:lnTo>
                      <a:pt x="0" y="62"/>
                    </a:lnTo>
                    <a:lnTo>
                      <a:pt x="12" y="99"/>
                    </a:lnTo>
                    <a:lnTo>
                      <a:pt x="144" y="39"/>
                    </a:lnTo>
                    <a:lnTo>
                      <a:pt x="144" y="39"/>
                    </a:lnTo>
                    <a:lnTo>
                      <a:pt x="133" y="0"/>
                    </a:lnTo>
                    <a:lnTo>
                      <a:pt x="133" y="0"/>
                    </a:lnTo>
                    <a:lnTo>
                      <a:pt x="133" y="0"/>
                    </a:lnTo>
                    <a:lnTo>
                      <a:pt x="144" y="39"/>
                    </a:lnTo>
                    <a:close/>
                  </a:path>
                </a:pathLst>
              </a:custGeom>
              <a:solidFill>
                <a:srgbClr val="DC3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50" name="Freeform 622"/>
              <p:cNvSpPr>
                <a:spLocks/>
              </p:cNvSpPr>
              <p:nvPr/>
            </p:nvSpPr>
            <p:spPr bwMode="auto">
              <a:xfrm>
                <a:off x="4910" y="2492"/>
                <a:ext cx="36" cy="25"/>
              </a:xfrm>
              <a:custGeom>
                <a:avLst/>
                <a:gdLst>
                  <a:gd name="T0" fmla="*/ 142 w 144"/>
                  <a:gd name="T1" fmla="*/ 2 h 101"/>
                  <a:gd name="T2" fmla="*/ 132 w 144"/>
                  <a:gd name="T3" fmla="*/ 2 h 101"/>
                  <a:gd name="T4" fmla="*/ 0 w 144"/>
                  <a:gd name="T5" fmla="*/ 62 h 101"/>
                  <a:gd name="T6" fmla="*/ 11 w 144"/>
                  <a:gd name="T7" fmla="*/ 101 h 101"/>
                  <a:gd name="T8" fmla="*/ 144 w 144"/>
                  <a:gd name="T9" fmla="*/ 40 h 101"/>
                  <a:gd name="T10" fmla="*/ 142 w 144"/>
                  <a:gd name="T11" fmla="*/ 2 h 101"/>
                  <a:gd name="T12" fmla="*/ 142 w 144"/>
                  <a:gd name="T13" fmla="*/ 2 h 101"/>
                  <a:gd name="T14" fmla="*/ 137 w 144"/>
                  <a:gd name="T15" fmla="*/ 0 h 101"/>
                  <a:gd name="T16" fmla="*/ 132 w 144"/>
                  <a:gd name="T17" fmla="*/ 2 h 101"/>
                  <a:gd name="T18" fmla="*/ 142 w 144"/>
                  <a:gd name="T19" fmla="*/ 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4" h="101">
                    <a:moveTo>
                      <a:pt x="142" y="2"/>
                    </a:moveTo>
                    <a:lnTo>
                      <a:pt x="132" y="2"/>
                    </a:lnTo>
                    <a:lnTo>
                      <a:pt x="0" y="62"/>
                    </a:lnTo>
                    <a:lnTo>
                      <a:pt x="11" y="101"/>
                    </a:lnTo>
                    <a:lnTo>
                      <a:pt x="144" y="40"/>
                    </a:lnTo>
                    <a:lnTo>
                      <a:pt x="142" y="2"/>
                    </a:lnTo>
                    <a:lnTo>
                      <a:pt x="142" y="2"/>
                    </a:lnTo>
                    <a:lnTo>
                      <a:pt x="137" y="0"/>
                    </a:lnTo>
                    <a:lnTo>
                      <a:pt x="132" y="2"/>
                    </a:lnTo>
                    <a:lnTo>
                      <a:pt x="142" y="2"/>
                    </a:lnTo>
                    <a:close/>
                  </a:path>
                </a:pathLst>
              </a:custGeom>
              <a:solidFill>
                <a:srgbClr val="DC3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51" name="Freeform 623"/>
              <p:cNvSpPr>
                <a:spLocks/>
              </p:cNvSpPr>
              <p:nvPr/>
            </p:nvSpPr>
            <p:spPr bwMode="auto">
              <a:xfrm>
                <a:off x="4943" y="2492"/>
                <a:ext cx="40" cy="25"/>
              </a:xfrm>
              <a:custGeom>
                <a:avLst/>
                <a:gdLst>
                  <a:gd name="T0" fmla="*/ 160 w 160"/>
                  <a:gd name="T1" fmla="*/ 60 h 99"/>
                  <a:gd name="T2" fmla="*/ 159 w 160"/>
                  <a:gd name="T3" fmla="*/ 60 h 99"/>
                  <a:gd name="T4" fmla="*/ 9 w 160"/>
                  <a:gd name="T5" fmla="*/ 0 h 99"/>
                  <a:gd name="T6" fmla="*/ 0 w 160"/>
                  <a:gd name="T7" fmla="*/ 38 h 99"/>
                  <a:gd name="T8" fmla="*/ 149 w 160"/>
                  <a:gd name="T9" fmla="*/ 99 h 99"/>
                  <a:gd name="T10" fmla="*/ 160 w 160"/>
                  <a:gd name="T11" fmla="*/ 60 h 99"/>
                  <a:gd name="T12" fmla="*/ 160 w 160"/>
                  <a:gd name="T13" fmla="*/ 60 h 99"/>
                  <a:gd name="T14" fmla="*/ 160 w 160"/>
                  <a:gd name="T15" fmla="*/ 60 h 99"/>
                  <a:gd name="T16" fmla="*/ 159 w 160"/>
                  <a:gd name="T17" fmla="*/ 60 h 99"/>
                  <a:gd name="T18" fmla="*/ 160 w 160"/>
                  <a:gd name="T19" fmla="*/ 6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0" h="99">
                    <a:moveTo>
                      <a:pt x="160" y="60"/>
                    </a:moveTo>
                    <a:lnTo>
                      <a:pt x="159" y="60"/>
                    </a:lnTo>
                    <a:lnTo>
                      <a:pt x="9" y="0"/>
                    </a:lnTo>
                    <a:lnTo>
                      <a:pt x="0" y="38"/>
                    </a:lnTo>
                    <a:lnTo>
                      <a:pt x="149" y="99"/>
                    </a:lnTo>
                    <a:lnTo>
                      <a:pt x="160" y="60"/>
                    </a:lnTo>
                    <a:lnTo>
                      <a:pt x="160" y="60"/>
                    </a:lnTo>
                    <a:lnTo>
                      <a:pt x="160" y="60"/>
                    </a:lnTo>
                    <a:lnTo>
                      <a:pt x="159" y="60"/>
                    </a:lnTo>
                    <a:lnTo>
                      <a:pt x="160" y="60"/>
                    </a:lnTo>
                    <a:close/>
                  </a:path>
                </a:pathLst>
              </a:custGeom>
              <a:solidFill>
                <a:srgbClr val="DC3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52" name="Freeform 624"/>
              <p:cNvSpPr>
                <a:spLocks/>
              </p:cNvSpPr>
              <p:nvPr/>
            </p:nvSpPr>
            <p:spPr bwMode="auto">
              <a:xfrm>
                <a:off x="4980" y="2507"/>
                <a:ext cx="36" cy="25"/>
              </a:xfrm>
              <a:custGeom>
                <a:avLst/>
                <a:gdLst>
                  <a:gd name="T0" fmla="*/ 133 w 144"/>
                  <a:gd name="T1" fmla="*/ 99 h 99"/>
                  <a:gd name="T2" fmla="*/ 144 w 144"/>
                  <a:gd name="T3" fmla="*/ 62 h 99"/>
                  <a:gd name="T4" fmla="*/ 12 w 144"/>
                  <a:gd name="T5" fmla="*/ 0 h 99"/>
                  <a:gd name="T6" fmla="*/ 0 w 144"/>
                  <a:gd name="T7" fmla="*/ 39 h 99"/>
                  <a:gd name="T8" fmla="*/ 133 w 144"/>
                  <a:gd name="T9" fmla="*/ 99 h 99"/>
                  <a:gd name="T10" fmla="*/ 133 w 144"/>
                  <a:gd name="T11" fmla="*/ 99 h 99"/>
                  <a:gd name="T12" fmla="*/ 144 w 144"/>
                  <a:gd name="T13" fmla="*/ 62 h 99"/>
                  <a:gd name="T14" fmla="*/ 144 w 144"/>
                  <a:gd name="T15" fmla="*/ 62 h 99"/>
                  <a:gd name="T16" fmla="*/ 144 w 144"/>
                  <a:gd name="T17" fmla="*/ 62 h 99"/>
                  <a:gd name="T18" fmla="*/ 133 w 144"/>
                  <a:gd name="T1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4" h="99">
                    <a:moveTo>
                      <a:pt x="133" y="99"/>
                    </a:moveTo>
                    <a:lnTo>
                      <a:pt x="144" y="62"/>
                    </a:lnTo>
                    <a:lnTo>
                      <a:pt x="12" y="0"/>
                    </a:lnTo>
                    <a:lnTo>
                      <a:pt x="0" y="39"/>
                    </a:lnTo>
                    <a:lnTo>
                      <a:pt x="133" y="99"/>
                    </a:lnTo>
                    <a:lnTo>
                      <a:pt x="133" y="99"/>
                    </a:lnTo>
                    <a:lnTo>
                      <a:pt x="144" y="62"/>
                    </a:lnTo>
                    <a:lnTo>
                      <a:pt x="144" y="62"/>
                    </a:lnTo>
                    <a:lnTo>
                      <a:pt x="144" y="62"/>
                    </a:lnTo>
                    <a:lnTo>
                      <a:pt x="133" y="99"/>
                    </a:lnTo>
                    <a:close/>
                  </a:path>
                </a:pathLst>
              </a:custGeom>
              <a:solidFill>
                <a:srgbClr val="DC3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53" name="Freeform 625"/>
              <p:cNvSpPr>
                <a:spLocks/>
              </p:cNvSpPr>
              <p:nvPr/>
            </p:nvSpPr>
            <p:spPr bwMode="auto">
              <a:xfrm>
                <a:off x="5014" y="2523"/>
                <a:ext cx="36" cy="24"/>
              </a:xfrm>
              <a:custGeom>
                <a:avLst/>
                <a:gdLst>
                  <a:gd name="T0" fmla="*/ 135 w 144"/>
                  <a:gd name="T1" fmla="*/ 98 h 98"/>
                  <a:gd name="T2" fmla="*/ 144 w 144"/>
                  <a:gd name="T3" fmla="*/ 61 h 98"/>
                  <a:gd name="T4" fmla="*/ 11 w 144"/>
                  <a:gd name="T5" fmla="*/ 0 h 98"/>
                  <a:gd name="T6" fmla="*/ 0 w 144"/>
                  <a:gd name="T7" fmla="*/ 37 h 98"/>
                  <a:gd name="T8" fmla="*/ 132 w 144"/>
                  <a:gd name="T9" fmla="*/ 98 h 98"/>
                  <a:gd name="T10" fmla="*/ 135 w 144"/>
                  <a:gd name="T11" fmla="*/ 98 h 98"/>
                  <a:gd name="T12" fmla="*/ 132 w 144"/>
                  <a:gd name="T13" fmla="*/ 98 h 98"/>
                  <a:gd name="T14" fmla="*/ 133 w 144"/>
                  <a:gd name="T15" fmla="*/ 98 h 98"/>
                  <a:gd name="T16" fmla="*/ 135 w 144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4" h="98">
                    <a:moveTo>
                      <a:pt x="135" y="98"/>
                    </a:moveTo>
                    <a:lnTo>
                      <a:pt x="144" y="61"/>
                    </a:lnTo>
                    <a:lnTo>
                      <a:pt x="11" y="0"/>
                    </a:lnTo>
                    <a:lnTo>
                      <a:pt x="0" y="37"/>
                    </a:lnTo>
                    <a:lnTo>
                      <a:pt x="132" y="98"/>
                    </a:lnTo>
                    <a:lnTo>
                      <a:pt x="135" y="98"/>
                    </a:lnTo>
                    <a:lnTo>
                      <a:pt x="132" y="98"/>
                    </a:lnTo>
                    <a:lnTo>
                      <a:pt x="133" y="98"/>
                    </a:lnTo>
                    <a:lnTo>
                      <a:pt x="135" y="98"/>
                    </a:lnTo>
                    <a:close/>
                  </a:path>
                </a:pathLst>
              </a:custGeom>
              <a:solidFill>
                <a:srgbClr val="DC3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54" name="Freeform 626"/>
              <p:cNvSpPr>
                <a:spLocks/>
              </p:cNvSpPr>
              <p:nvPr/>
            </p:nvSpPr>
            <p:spPr bwMode="auto">
              <a:xfrm>
                <a:off x="5047" y="2538"/>
                <a:ext cx="39" cy="20"/>
              </a:xfrm>
              <a:custGeom>
                <a:avLst/>
                <a:gdLst>
                  <a:gd name="T0" fmla="*/ 157 w 157"/>
                  <a:gd name="T1" fmla="*/ 40 h 80"/>
                  <a:gd name="T2" fmla="*/ 156 w 157"/>
                  <a:gd name="T3" fmla="*/ 40 h 80"/>
                  <a:gd name="T4" fmla="*/ 6 w 157"/>
                  <a:gd name="T5" fmla="*/ 0 h 80"/>
                  <a:gd name="T6" fmla="*/ 0 w 157"/>
                  <a:gd name="T7" fmla="*/ 38 h 80"/>
                  <a:gd name="T8" fmla="*/ 149 w 157"/>
                  <a:gd name="T9" fmla="*/ 80 h 80"/>
                  <a:gd name="T10" fmla="*/ 157 w 157"/>
                  <a:gd name="T11" fmla="*/ 40 h 80"/>
                  <a:gd name="T12" fmla="*/ 157 w 157"/>
                  <a:gd name="T13" fmla="*/ 40 h 80"/>
                  <a:gd name="T14" fmla="*/ 156 w 157"/>
                  <a:gd name="T15" fmla="*/ 40 h 80"/>
                  <a:gd name="T16" fmla="*/ 156 w 157"/>
                  <a:gd name="T17" fmla="*/ 40 h 80"/>
                  <a:gd name="T18" fmla="*/ 157 w 157"/>
                  <a:gd name="T19" fmla="*/ 4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7" h="80">
                    <a:moveTo>
                      <a:pt x="157" y="40"/>
                    </a:moveTo>
                    <a:lnTo>
                      <a:pt x="156" y="40"/>
                    </a:lnTo>
                    <a:lnTo>
                      <a:pt x="6" y="0"/>
                    </a:lnTo>
                    <a:lnTo>
                      <a:pt x="0" y="38"/>
                    </a:lnTo>
                    <a:lnTo>
                      <a:pt x="149" y="80"/>
                    </a:lnTo>
                    <a:lnTo>
                      <a:pt x="157" y="40"/>
                    </a:lnTo>
                    <a:lnTo>
                      <a:pt x="157" y="40"/>
                    </a:lnTo>
                    <a:lnTo>
                      <a:pt x="156" y="40"/>
                    </a:lnTo>
                    <a:lnTo>
                      <a:pt x="156" y="40"/>
                    </a:lnTo>
                    <a:lnTo>
                      <a:pt x="157" y="40"/>
                    </a:lnTo>
                    <a:close/>
                  </a:path>
                </a:pathLst>
              </a:custGeom>
              <a:solidFill>
                <a:srgbClr val="DC3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23155" name="Freeform 627"/>
              <p:cNvSpPr>
                <a:spLocks/>
              </p:cNvSpPr>
              <p:nvPr/>
            </p:nvSpPr>
            <p:spPr bwMode="auto">
              <a:xfrm>
                <a:off x="5084" y="2548"/>
                <a:ext cx="37" cy="20"/>
              </a:xfrm>
              <a:custGeom>
                <a:avLst/>
                <a:gdLst>
                  <a:gd name="T0" fmla="*/ 146 w 146"/>
                  <a:gd name="T1" fmla="*/ 44 h 80"/>
                  <a:gd name="T2" fmla="*/ 140 w 146"/>
                  <a:gd name="T3" fmla="*/ 41 h 80"/>
                  <a:gd name="T4" fmla="*/ 8 w 146"/>
                  <a:gd name="T5" fmla="*/ 0 h 80"/>
                  <a:gd name="T6" fmla="*/ 0 w 146"/>
                  <a:gd name="T7" fmla="*/ 40 h 80"/>
                  <a:gd name="T8" fmla="*/ 132 w 146"/>
                  <a:gd name="T9" fmla="*/ 80 h 80"/>
                  <a:gd name="T10" fmla="*/ 146 w 146"/>
                  <a:gd name="T11" fmla="*/ 44 h 80"/>
                  <a:gd name="T12" fmla="*/ 146 w 146"/>
                  <a:gd name="T13" fmla="*/ 44 h 80"/>
                  <a:gd name="T14" fmla="*/ 144 w 146"/>
                  <a:gd name="T15" fmla="*/ 41 h 80"/>
                  <a:gd name="T16" fmla="*/ 140 w 146"/>
                  <a:gd name="T17" fmla="*/ 41 h 80"/>
                  <a:gd name="T18" fmla="*/ 146 w 146"/>
                  <a:gd name="T19" fmla="*/ 44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6" h="80">
                    <a:moveTo>
                      <a:pt x="146" y="44"/>
                    </a:moveTo>
                    <a:lnTo>
                      <a:pt x="140" y="41"/>
                    </a:lnTo>
                    <a:lnTo>
                      <a:pt x="8" y="0"/>
                    </a:lnTo>
                    <a:lnTo>
                      <a:pt x="0" y="40"/>
                    </a:lnTo>
                    <a:lnTo>
                      <a:pt x="132" y="80"/>
                    </a:lnTo>
                    <a:lnTo>
                      <a:pt x="146" y="44"/>
                    </a:lnTo>
                    <a:lnTo>
                      <a:pt x="146" y="44"/>
                    </a:lnTo>
                    <a:lnTo>
                      <a:pt x="144" y="41"/>
                    </a:lnTo>
                    <a:lnTo>
                      <a:pt x="140" y="41"/>
                    </a:lnTo>
                    <a:lnTo>
                      <a:pt x="146" y="44"/>
                    </a:lnTo>
                    <a:close/>
                  </a:path>
                </a:pathLst>
              </a:custGeom>
              <a:solidFill>
                <a:srgbClr val="DC3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</p:grpSp>
        <p:sp>
          <p:nvSpPr>
            <p:cNvPr id="23156" name="Freeform 628"/>
            <p:cNvSpPr>
              <a:spLocks/>
            </p:cNvSpPr>
            <p:nvPr/>
          </p:nvSpPr>
          <p:spPr bwMode="auto">
            <a:xfrm>
              <a:off x="5116" y="2559"/>
              <a:ext cx="39" cy="38"/>
            </a:xfrm>
            <a:custGeom>
              <a:avLst/>
              <a:gdLst>
                <a:gd name="T0" fmla="*/ 156 w 156"/>
                <a:gd name="T1" fmla="*/ 128 h 154"/>
                <a:gd name="T2" fmla="*/ 152 w 156"/>
                <a:gd name="T3" fmla="*/ 121 h 154"/>
                <a:gd name="T4" fmla="*/ 20 w 156"/>
                <a:gd name="T5" fmla="*/ 0 h 154"/>
                <a:gd name="T6" fmla="*/ 0 w 156"/>
                <a:gd name="T7" fmla="*/ 32 h 154"/>
                <a:gd name="T8" fmla="*/ 132 w 156"/>
                <a:gd name="T9" fmla="*/ 154 h 154"/>
                <a:gd name="T10" fmla="*/ 156 w 156"/>
                <a:gd name="T11" fmla="*/ 128 h 154"/>
                <a:gd name="T12" fmla="*/ 156 w 156"/>
                <a:gd name="T13" fmla="*/ 128 h 154"/>
                <a:gd name="T14" fmla="*/ 155 w 156"/>
                <a:gd name="T15" fmla="*/ 124 h 154"/>
                <a:gd name="T16" fmla="*/ 152 w 156"/>
                <a:gd name="T17" fmla="*/ 121 h 154"/>
                <a:gd name="T18" fmla="*/ 156 w 156"/>
                <a:gd name="T19" fmla="*/ 128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4">
                  <a:moveTo>
                    <a:pt x="156" y="128"/>
                  </a:moveTo>
                  <a:lnTo>
                    <a:pt x="152" y="121"/>
                  </a:lnTo>
                  <a:lnTo>
                    <a:pt x="20" y="0"/>
                  </a:lnTo>
                  <a:lnTo>
                    <a:pt x="0" y="32"/>
                  </a:lnTo>
                  <a:lnTo>
                    <a:pt x="132" y="154"/>
                  </a:lnTo>
                  <a:lnTo>
                    <a:pt x="156" y="128"/>
                  </a:lnTo>
                  <a:lnTo>
                    <a:pt x="156" y="128"/>
                  </a:lnTo>
                  <a:lnTo>
                    <a:pt x="155" y="124"/>
                  </a:lnTo>
                  <a:lnTo>
                    <a:pt x="152" y="121"/>
                  </a:lnTo>
                  <a:lnTo>
                    <a:pt x="156" y="128"/>
                  </a:lnTo>
                  <a:close/>
                </a:path>
              </a:pathLst>
            </a:custGeom>
            <a:solidFill>
              <a:srgbClr val="DC3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157" name="Freeform 629"/>
            <p:cNvSpPr>
              <a:spLocks/>
            </p:cNvSpPr>
            <p:nvPr/>
          </p:nvSpPr>
          <p:spPr bwMode="auto">
            <a:xfrm>
              <a:off x="5148" y="2591"/>
              <a:ext cx="44" cy="86"/>
            </a:xfrm>
            <a:custGeom>
              <a:avLst/>
              <a:gdLst>
                <a:gd name="T0" fmla="*/ 150 w 178"/>
                <a:gd name="T1" fmla="*/ 345 h 345"/>
                <a:gd name="T2" fmla="*/ 178 w 178"/>
                <a:gd name="T3" fmla="*/ 323 h 345"/>
                <a:gd name="T4" fmla="*/ 28 w 178"/>
                <a:gd name="T5" fmla="*/ 0 h 345"/>
                <a:gd name="T6" fmla="*/ 0 w 178"/>
                <a:gd name="T7" fmla="*/ 20 h 345"/>
                <a:gd name="T8" fmla="*/ 150 w 178"/>
                <a:gd name="T9" fmla="*/ 343 h 345"/>
                <a:gd name="T10" fmla="*/ 150 w 178"/>
                <a:gd name="T11" fmla="*/ 345 h 345"/>
                <a:gd name="T12" fmla="*/ 150 w 178"/>
                <a:gd name="T13" fmla="*/ 343 h 345"/>
                <a:gd name="T14" fmla="*/ 150 w 178"/>
                <a:gd name="T15" fmla="*/ 343 h 345"/>
                <a:gd name="T16" fmla="*/ 150 w 178"/>
                <a:gd name="T17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8" h="345">
                  <a:moveTo>
                    <a:pt x="150" y="345"/>
                  </a:moveTo>
                  <a:lnTo>
                    <a:pt x="178" y="323"/>
                  </a:lnTo>
                  <a:lnTo>
                    <a:pt x="28" y="0"/>
                  </a:lnTo>
                  <a:lnTo>
                    <a:pt x="0" y="20"/>
                  </a:lnTo>
                  <a:lnTo>
                    <a:pt x="150" y="343"/>
                  </a:lnTo>
                  <a:lnTo>
                    <a:pt x="150" y="345"/>
                  </a:lnTo>
                  <a:lnTo>
                    <a:pt x="150" y="343"/>
                  </a:lnTo>
                  <a:lnTo>
                    <a:pt x="150" y="343"/>
                  </a:lnTo>
                  <a:lnTo>
                    <a:pt x="150" y="345"/>
                  </a:lnTo>
                  <a:close/>
                </a:path>
              </a:pathLst>
            </a:custGeom>
            <a:solidFill>
              <a:srgbClr val="DC3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158" name="Freeform 630"/>
            <p:cNvSpPr>
              <a:spLocks/>
            </p:cNvSpPr>
            <p:nvPr/>
          </p:nvSpPr>
          <p:spPr bwMode="auto">
            <a:xfrm>
              <a:off x="5185" y="2671"/>
              <a:ext cx="41" cy="67"/>
            </a:xfrm>
            <a:custGeom>
              <a:avLst/>
              <a:gdLst>
                <a:gd name="T0" fmla="*/ 161 w 161"/>
                <a:gd name="T1" fmla="*/ 245 h 265"/>
                <a:gd name="T2" fmla="*/ 159 w 161"/>
                <a:gd name="T3" fmla="*/ 243 h 265"/>
                <a:gd name="T4" fmla="*/ 28 w 161"/>
                <a:gd name="T5" fmla="*/ 0 h 265"/>
                <a:gd name="T6" fmla="*/ 0 w 161"/>
                <a:gd name="T7" fmla="*/ 23 h 265"/>
                <a:gd name="T8" fmla="*/ 133 w 161"/>
                <a:gd name="T9" fmla="*/ 265 h 265"/>
                <a:gd name="T10" fmla="*/ 161 w 161"/>
                <a:gd name="T11" fmla="*/ 245 h 265"/>
                <a:gd name="T12" fmla="*/ 161 w 161"/>
                <a:gd name="T13" fmla="*/ 245 h 265"/>
                <a:gd name="T14" fmla="*/ 161 w 161"/>
                <a:gd name="T15" fmla="*/ 244 h 265"/>
                <a:gd name="T16" fmla="*/ 159 w 161"/>
                <a:gd name="T17" fmla="*/ 243 h 265"/>
                <a:gd name="T18" fmla="*/ 161 w 161"/>
                <a:gd name="T19" fmla="*/ 24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1" h="265">
                  <a:moveTo>
                    <a:pt x="161" y="245"/>
                  </a:moveTo>
                  <a:lnTo>
                    <a:pt x="159" y="243"/>
                  </a:lnTo>
                  <a:lnTo>
                    <a:pt x="28" y="0"/>
                  </a:lnTo>
                  <a:lnTo>
                    <a:pt x="0" y="23"/>
                  </a:lnTo>
                  <a:lnTo>
                    <a:pt x="133" y="265"/>
                  </a:lnTo>
                  <a:lnTo>
                    <a:pt x="161" y="245"/>
                  </a:lnTo>
                  <a:lnTo>
                    <a:pt x="161" y="245"/>
                  </a:lnTo>
                  <a:lnTo>
                    <a:pt x="161" y="244"/>
                  </a:lnTo>
                  <a:lnTo>
                    <a:pt x="159" y="243"/>
                  </a:lnTo>
                  <a:lnTo>
                    <a:pt x="161" y="245"/>
                  </a:lnTo>
                  <a:close/>
                </a:path>
              </a:pathLst>
            </a:custGeom>
            <a:solidFill>
              <a:srgbClr val="DC3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159" name="Freeform 631"/>
            <p:cNvSpPr>
              <a:spLocks/>
            </p:cNvSpPr>
            <p:nvPr/>
          </p:nvSpPr>
          <p:spPr bwMode="auto">
            <a:xfrm>
              <a:off x="5218" y="2733"/>
              <a:ext cx="41" cy="85"/>
            </a:xfrm>
            <a:custGeom>
              <a:avLst/>
              <a:gdLst>
                <a:gd name="T0" fmla="*/ 163 w 163"/>
                <a:gd name="T1" fmla="*/ 324 h 341"/>
                <a:gd name="T2" fmla="*/ 163 w 163"/>
                <a:gd name="T3" fmla="*/ 324 h 341"/>
                <a:gd name="T4" fmla="*/ 30 w 163"/>
                <a:gd name="T5" fmla="*/ 0 h 341"/>
                <a:gd name="T6" fmla="*/ 0 w 163"/>
                <a:gd name="T7" fmla="*/ 18 h 341"/>
                <a:gd name="T8" fmla="*/ 134 w 163"/>
                <a:gd name="T9" fmla="*/ 341 h 341"/>
                <a:gd name="T10" fmla="*/ 163 w 163"/>
                <a:gd name="T11" fmla="*/ 324 h 341"/>
                <a:gd name="T12" fmla="*/ 163 w 163"/>
                <a:gd name="T13" fmla="*/ 324 h 341"/>
                <a:gd name="T14" fmla="*/ 163 w 163"/>
                <a:gd name="T15" fmla="*/ 324 h 341"/>
                <a:gd name="T16" fmla="*/ 163 w 163"/>
                <a:gd name="T17" fmla="*/ 324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341">
                  <a:moveTo>
                    <a:pt x="163" y="324"/>
                  </a:moveTo>
                  <a:lnTo>
                    <a:pt x="163" y="324"/>
                  </a:lnTo>
                  <a:lnTo>
                    <a:pt x="30" y="0"/>
                  </a:lnTo>
                  <a:lnTo>
                    <a:pt x="0" y="18"/>
                  </a:lnTo>
                  <a:lnTo>
                    <a:pt x="134" y="341"/>
                  </a:lnTo>
                  <a:lnTo>
                    <a:pt x="163" y="324"/>
                  </a:lnTo>
                  <a:lnTo>
                    <a:pt x="163" y="324"/>
                  </a:lnTo>
                  <a:lnTo>
                    <a:pt x="163" y="324"/>
                  </a:lnTo>
                  <a:lnTo>
                    <a:pt x="163" y="324"/>
                  </a:lnTo>
                  <a:close/>
                </a:path>
              </a:pathLst>
            </a:custGeom>
            <a:solidFill>
              <a:srgbClr val="DC3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160" name="Freeform 632"/>
            <p:cNvSpPr>
              <a:spLocks/>
            </p:cNvSpPr>
            <p:nvPr/>
          </p:nvSpPr>
          <p:spPr bwMode="auto">
            <a:xfrm>
              <a:off x="5251" y="2814"/>
              <a:ext cx="41" cy="95"/>
            </a:xfrm>
            <a:custGeom>
              <a:avLst/>
              <a:gdLst>
                <a:gd name="T0" fmla="*/ 133 w 164"/>
                <a:gd name="T1" fmla="*/ 381 h 381"/>
                <a:gd name="T2" fmla="*/ 164 w 164"/>
                <a:gd name="T3" fmla="*/ 364 h 381"/>
                <a:gd name="T4" fmla="*/ 31 w 164"/>
                <a:gd name="T5" fmla="*/ 0 h 381"/>
                <a:gd name="T6" fmla="*/ 0 w 164"/>
                <a:gd name="T7" fmla="*/ 16 h 381"/>
                <a:gd name="T8" fmla="*/ 133 w 164"/>
                <a:gd name="T9" fmla="*/ 381 h 381"/>
                <a:gd name="T10" fmla="*/ 133 w 164"/>
                <a:gd name="T11" fmla="*/ 381 h 381"/>
                <a:gd name="T12" fmla="*/ 133 w 164"/>
                <a:gd name="T13" fmla="*/ 381 h 381"/>
                <a:gd name="T14" fmla="*/ 133 w 164"/>
                <a:gd name="T15" fmla="*/ 381 h 381"/>
                <a:gd name="T16" fmla="*/ 133 w 164"/>
                <a:gd name="T17" fmla="*/ 381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" h="381">
                  <a:moveTo>
                    <a:pt x="133" y="381"/>
                  </a:moveTo>
                  <a:lnTo>
                    <a:pt x="164" y="364"/>
                  </a:lnTo>
                  <a:lnTo>
                    <a:pt x="31" y="0"/>
                  </a:lnTo>
                  <a:lnTo>
                    <a:pt x="0" y="16"/>
                  </a:lnTo>
                  <a:lnTo>
                    <a:pt x="133" y="381"/>
                  </a:lnTo>
                  <a:lnTo>
                    <a:pt x="133" y="381"/>
                  </a:lnTo>
                  <a:lnTo>
                    <a:pt x="133" y="381"/>
                  </a:lnTo>
                  <a:lnTo>
                    <a:pt x="133" y="381"/>
                  </a:lnTo>
                  <a:lnTo>
                    <a:pt x="133" y="381"/>
                  </a:lnTo>
                  <a:close/>
                </a:path>
              </a:pathLst>
            </a:custGeom>
            <a:solidFill>
              <a:srgbClr val="DC3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161" name="Freeform 633"/>
            <p:cNvSpPr>
              <a:spLocks/>
            </p:cNvSpPr>
            <p:nvPr/>
          </p:nvSpPr>
          <p:spPr bwMode="auto">
            <a:xfrm>
              <a:off x="5285" y="2904"/>
              <a:ext cx="45" cy="96"/>
            </a:xfrm>
            <a:custGeom>
              <a:avLst/>
              <a:gdLst>
                <a:gd name="T0" fmla="*/ 180 w 180"/>
                <a:gd name="T1" fmla="*/ 365 h 381"/>
                <a:gd name="T2" fmla="*/ 179 w 180"/>
                <a:gd name="T3" fmla="*/ 364 h 381"/>
                <a:gd name="T4" fmla="*/ 30 w 180"/>
                <a:gd name="T5" fmla="*/ 0 h 381"/>
                <a:gd name="T6" fmla="*/ 0 w 180"/>
                <a:gd name="T7" fmla="*/ 17 h 381"/>
                <a:gd name="T8" fmla="*/ 150 w 180"/>
                <a:gd name="T9" fmla="*/ 381 h 381"/>
                <a:gd name="T10" fmla="*/ 180 w 180"/>
                <a:gd name="T11" fmla="*/ 365 h 381"/>
                <a:gd name="T12" fmla="*/ 180 w 180"/>
                <a:gd name="T13" fmla="*/ 365 h 381"/>
                <a:gd name="T14" fmla="*/ 179 w 180"/>
                <a:gd name="T15" fmla="*/ 364 h 381"/>
                <a:gd name="T16" fmla="*/ 179 w 180"/>
                <a:gd name="T17" fmla="*/ 364 h 381"/>
                <a:gd name="T18" fmla="*/ 180 w 180"/>
                <a:gd name="T19" fmla="*/ 365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0" h="381">
                  <a:moveTo>
                    <a:pt x="180" y="365"/>
                  </a:moveTo>
                  <a:lnTo>
                    <a:pt x="179" y="364"/>
                  </a:lnTo>
                  <a:lnTo>
                    <a:pt x="30" y="0"/>
                  </a:lnTo>
                  <a:lnTo>
                    <a:pt x="0" y="17"/>
                  </a:lnTo>
                  <a:lnTo>
                    <a:pt x="150" y="381"/>
                  </a:lnTo>
                  <a:lnTo>
                    <a:pt x="180" y="365"/>
                  </a:lnTo>
                  <a:lnTo>
                    <a:pt x="180" y="365"/>
                  </a:lnTo>
                  <a:lnTo>
                    <a:pt x="179" y="364"/>
                  </a:lnTo>
                  <a:lnTo>
                    <a:pt x="179" y="364"/>
                  </a:lnTo>
                  <a:lnTo>
                    <a:pt x="180" y="365"/>
                  </a:lnTo>
                  <a:close/>
                </a:path>
              </a:pathLst>
            </a:custGeom>
            <a:solidFill>
              <a:srgbClr val="DC3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162" name="Freeform 634"/>
            <p:cNvSpPr>
              <a:spLocks/>
            </p:cNvSpPr>
            <p:nvPr/>
          </p:nvSpPr>
          <p:spPr bwMode="auto">
            <a:xfrm>
              <a:off x="5322" y="2996"/>
              <a:ext cx="41" cy="100"/>
            </a:xfrm>
            <a:custGeom>
              <a:avLst/>
              <a:gdLst>
                <a:gd name="T0" fmla="*/ 133 w 162"/>
                <a:gd name="T1" fmla="*/ 401 h 401"/>
                <a:gd name="T2" fmla="*/ 162 w 162"/>
                <a:gd name="T3" fmla="*/ 384 h 401"/>
                <a:gd name="T4" fmla="*/ 30 w 162"/>
                <a:gd name="T5" fmla="*/ 0 h 401"/>
                <a:gd name="T6" fmla="*/ 0 w 162"/>
                <a:gd name="T7" fmla="*/ 16 h 401"/>
                <a:gd name="T8" fmla="*/ 132 w 162"/>
                <a:gd name="T9" fmla="*/ 400 h 401"/>
                <a:gd name="T10" fmla="*/ 133 w 162"/>
                <a:gd name="T11" fmla="*/ 401 h 401"/>
                <a:gd name="T12" fmla="*/ 132 w 162"/>
                <a:gd name="T13" fmla="*/ 400 h 401"/>
                <a:gd name="T14" fmla="*/ 132 w 162"/>
                <a:gd name="T15" fmla="*/ 400 h 401"/>
                <a:gd name="T16" fmla="*/ 133 w 162"/>
                <a:gd name="T17" fmla="*/ 401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401">
                  <a:moveTo>
                    <a:pt x="133" y="401"/>
                  </a:moveTo>
                  <a:lnTo>
                    <a:pt x="162" y="384"/>
                  </a:lnTo>
                  <a:lnTo>
                    <a:pt x="30" y="0"/>
                  </a:lnTo>
                  <a:lnTo>
                    <a:pt x="0" y="16"/>
                  </a:lnTo>
                  <a:lnTo>
                    <a:pt x="132" y="400"/>
                  </a:lnTo>
                  <a:lnTo>
                    <a:pt x="133" y="401"/>
                  </a:lnTo>
                  <a:lnTo>
                    <a:pt x="132" y="400"/>
                  </a:lnTo>
                  <a:lnTo>
                    <a:pt x="132" y="400"/>
                  </a:lnTo>
                  <a:lnTo>
                    <a:pt x="133" y="401"/>
                  </a:lnTo>
                  <a:close/>
                </a:path>
              </a:pathLst>
            </a:custGeom>
            <a:solidFill>
              <a:srgbClr val="DC3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163" name="Freeform 635"/>
            <p:cNvSpPr>
              <a:spLocks/>
            </p:cNvSpPr>
            <p:nvPr/>
          </p:nvSpPr>
          <p:spPr bwMode="auto">
            <a:xfrm>
              <a:off x="5355" y="3091"/>
              <a:ext cx="41" cy="86"/>
            </a:xfrm>
            <a:custGeom>
              <a:avLst/>
              <a:gdLst>
                <a:gd name="T0" fmla="*/ 162 w 162"/>
                <a:gd name="T1" fmla="*/ 326 h 343"/>
                <a:gd name="T2" fmla="*/ 161 w 162"/>
                <a:gd name="T3" fmla="*/ 324 h 343"/>
                <a:gd name="T4" fmla="*/ 29 w 162"/>
                <a:gd name="T5" fmla="*/ 0 h 343"/>
                <a:gd name="T6" fmla="*/ 0 w 162"/>
                <a:gd name="T7" fmla="*/ 19 h 343"/>
                <a:gd name="T8" fmla="*/ 132 w 162"/>
                <a:gd name="T9" fmla="*/ 343 h 343"/>
                <a:gd name="T10" fmla="*/ 162 w 162"/>
                <a:gd name="T11" fmla="*/ 326 h 343"/>
                <a:gd name="T12" fmla="*/ 162 w 162"/>
                <a:gd name="T13" fmla="*/ 326 h 343"/>
                <a:gd name="T14" fmla="*/ 161 w 162"/>
                <a:gd name="T15" fmla="*/ 324 h 343"/>
                <a:gd name="T16" fmla="*/ 161 w 162"/>
                <a:gd name="T17" fmla="*/ 324 h 343"/>
                <a:gd name="T18" fmla="*/ 162 w 162"/>
                <a:gd name="T19" fmla="*/ 326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2" h="343">
                  <a:moveTo>
                    <a:pt x="162" y="326"/>
                  </a:moveTo>
                  <a:lnTo>
                    <a:pt x="161" y="324"/>
                  </a:lnTo>
                  <a:lnTo>
                    <a:pt x="29" y="0"/>
                  </a:lnTo>
                  <a:lnTo>
                    <a:pt x="0" y="19"/>
                  </a:lnTo>
                  <a:lnTo>
                    <a:pt x="132" y="343"/>
                  </a:lnTo>
                  <a:lnTo>
                    <a:pt x="162" y="326"/>
                  </a:lnTo>
                  <a:lnTo>
                    <a:pt x="162" y="326"/>
                  </a:lnTo>
                  <a:lnTo>
                    <a:pt x="161" y="324"/>
                  </a:lnTo>
                  <a:lnTo>
                    <a:pt x="161" y="324"/>
                  </a:lnTo>
                  <a:lnTo>
                    <a:pt x="162" y="326"/>
                  </a:lnTo>
                  <a:close/>
                </a:path>
              </a:pathLst>
            </a:custGeom>
            <a:solidFill>
              <a:srgbClr val="DC3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164" name="Freeform 636"/>
            <p:cNvSpPr>
              <a:spLocks/>
            </p:cNvSpPr>
            <p:nvPr/>
          </p:nvSpPr>
          <p:spPr bwMode="auto">
            <a:xfrm>
              <a:off x="5388" y="3173"/>
              <a:ext cx="45" cy="105"/>
            </a:xfrm>
            <a:custGeom>
              <a:avLst/>
              <a:gdLst>
                <a:gd name="T0" fmla="*/ 149 w 180"/>
                <a:gd name="T1" fmla="*/ 422 h 422"/>
                <a:gd name="T2" fmla="*/ 180 w 180"/>
                <a:gd name="T3" fmla="*/ 403 h 422"/>
                <a:gd name="T4" fmla="*/ 30 w 180"/>
                <a:gd name="T5" fmla="*/ 0 h 422"/>
                <a:gd name="T6" fmla="*/ 0 w 180"/>
                <a:gd name="T7" fmla="*/ 16 h 422"/>
                <a:gd name="T8" fmla="*/ 149 w 180"/>
                <a:gd name="T9" fmla="*/ 421 h 422"/>
                <a:gd name="T10" fmla="*/ 149 w 180"/>
                <a:gd name="T11" fmla="*/ 422 h 422"/>
                <a:gd name="T12" fmla="*/ 149 w 180"/>
                <a:gd name="T13" fmla="*/ 421 h 422"/>
                <a:gd name="T14" fmla="*/ 149 w 180"/>
                <a:gd name="T15" fmla="*/ 421 h 422"/>
                <a:gd name="T16" fmla="*/ 149 w 180"/>
                <a:gd name="T17" fmla="*/ 422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422">
                  <a:moveTo>
                    <a:pt x="149" y="422"/>
                  </a:moveTo>
                  <a:lnTo>
                    <a:pt x="180" y="403"/>
                  </a:lnTo>
                  <a:lnTo>
                    <a:pt x="30" y="0"/>
                  </a:lnTo>
                  <a:lnTo>
                    <a:pt x="0" y="16"/>
                  </a:lnTo>
                  <a:lnTo>
                    <a:pt x="149" y="421"/>
                  </a:lnTo>
                  <a:lnTo>
                    <a:pt x="149" y="422"/>
                  </a:lnTo>
                  <a:lnTo>
                    <a:pt x="149" y="421"/>
                  </a:lnTo>
                  <a:lnTo>
                    <a:pt x="149" y="421"/>
                  </a:lnTo>
                  <a:lnTo>
                    <a:pt x="149" y="422"/>
                  </a:lnTo>
                  <a:close/>
                </a:path>
              </a:pathLst>
            </a:custGeom>
            <a:solidFill>
              <a:srgbClr val="DC3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165" name="Freeform 637"/>
            <p:cNvSpPr>
              <a:spLocks/>
            </p:cNvSpPr>
            <p:nvPr/>
          </p:nvSpPr>
          <p:spPr bwMode="auto">
            <a:xfrm>
              <a:off x="5425" y="3273"/>
              <a:ext cx="41" cy="76"/>
            </a:xfrm>
            <a:custGeom>
              <a:avLst/>
              <a:gdLst>
                <a:gd name="T0" fmla="*/ 133 w 162"/>
                <a:gd name="T1" fmla="*/ 304 h 304"/>
                <a:gd name="T2" fmla="*/ 162 w 162"/>
                <a:gd name="T3" fmla="*/ 283 h 304"/>
                <a:gd name="T4" fmla="*/ 29 w 162"/>
                <a:gd name="T5" fmla="*/ 0 h 304"/>
                <a:gd name="T6" fmla="*/ 0 w 162"/>
                <a:gd name="T7" fmla="*/ 20 h 304"/>
                <a:gd name="T8" fmla="*/ 133 w 162"/>
                <a:gd name="T9" fmla="*/ 303 h 304"/>
                <a:gd name="T10" fmla="*/ 133 w 162"/>
                <a:gd name="T11" fmla="*/ 304 h 304"/>
                <a:gd name="T12" fmla="*/ 133 w 162"/>
                <a:gd name="T13" fmla="*/ 303 h 304"/>
                <a:gd name="T14" fmla="*/ 133 w 162"/>
                <a:gd name="T15" fmla="*/ 304 h 304"/>
                <a:gd name="T16" fmla="*/ 133 w 162"/>
                <a:gd name="T17" fmla="*/ 304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304">
                  <a:moveTo>
                    <a:pt x="133" y="304"/>
                  </a:moveTo>
                  <a:lnTo>
                    <a:pt x="162" y="283"/>
                  </a:lnTo>
                  <a:lnTo>
                    <a:pt x="29" y="0"/>
                  </a:lnTo>
                  <a:lnTo>
                    <a:pt x="0" y="20"/>
                  </a:lnTo>
                  <a:lnTo>
                    <a:pt x="133" y="303"/>
                  </a:lnTo>
                  <a:lnTo>
                    <a:pt x="133" y="304"/>
                  </a:lnTo>
                  <a:lnTo>
                    <a:pt x="133" y="303"/>
                  </a:lnTo>
                  <a:lnTo>
                    <a:pt x="133" y="304"/>
                  </a:lnTo>
                  <a:lnTo>
                    <a:pt x="133" y="304"/>
                  </a:lnTo>
                  <a:close/>
                </a:path>
              </a:pathLst>
            </a:custGeom>
            <a:solidFill>
              <a:srgbClr val="DC3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166" name="Freeform 638"/>
            <p:cNvSpPr>
              <a:spLocks/>
            </p:cNvSpPr>
            <p:nvPr/>
          </p:nvSpPr>
          <p:spPr bwMode="auto">
            <a:xfrm>
              <a:off x="5459" y="3344"/>
              <a:ext cx="40" cy="72"/>
            </a:xfrm>
            <a:custGeom>
              <a:avLst/>
              <a:gdLst>
                <a:gd name="T0" fmla="*/ 137 w 161"/>
                <a:gd name="T1" fmla="*/ 289 h 289"/>
                <a:gd name="T2" fmla="*/ 161 w 161"/>
                <a:gd name="T3" fmla="*/ 262 h 289"/>
                <a:gd name="T4" fmla="*/ 28 w 161"/>
                <a:gd name="T5" fmla="*/ 0 h 289"/>
                <a:gd name="T6" fmla="*/ 0 w 161"/>
                <a:gd name="T7" fmla="*/ 21 h 289"/>
                <a:gd name="T8" fmla="*/ 133 w 161"/>
                <a:gd name="T9" fmla="*/ 283 h 289"/>
                <a:gd name="T10" fmla="*/ 137 w 161"/>
                <a:gd name="T11" fmla="*/ 289 h 289"/>
                <a:gd name="T12" fmla="*/ 133 w 161"/>
                <a:gd name="T13" fmla="*/ 283 h 289"/>
                <a:gd name="T14" fmla="*/ 135 w 161"/>
                <a:gd name="T15" fmla="*/ 287 h 289"/>
                <a:gd name="T16" fmla="*/ 137 w 161"/>
                <a:gd name="T17" fmla="*/ 289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1" h="289">
                  <a:moveTo>
                    <a:pt x="137" y="289"/>
                  </a:moveTo>
                  <a:lnTo>
                    <a:pt x="161" y="262"/>
                  </a:lnTo>
                  <a:lnTo>
                    <a:pt x="28" y="0"/>
                  </a:lnTo>
                  <a:lnTo>
                    <a:pt x="0" y="21"/>
                  </a:lnTo>
                  <a:lnTo>
                    <a:pt x="133" y="283"/>
                  </a:lnTo>
                  <a:lnTo>
                    <a:pt x="137" y="289"/>
                  </a:lnTo>
                  <a:lnTo>
                    <a:pt x="133" y="283"/>
                  </a:lnTo>
                  <a:lnTo>
                    <a:pt x="135" y="287"/>
                  </a:lnTo>
                  <a:lnTo>
                    <a:pt x="137" y="289"/>
                  </a:lnTo>
                  <a:close/>
                </a:path>
              </a:pathLst>
            </a:custGeom>
            <a:solidFill>
              <a:srgbClr val="DC3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167" name="Freeform 639"/>
            <p:cNvSpPr>
              <a:spLocks/>
            </p:cNvSpPr>
            <p:nvPr/>
          </p:nvSpPr>
          <p:spPr bwMode="auto">
            <a:xfrm>
              <a:off x="5493" y="3408"/>
              <a:ext cx="42" cy="44"/>
            </a:xfrm>
            <a:custGeom>
              <a:avLst/>
              <a:gdLst>
                <a:gd name="T0" fmla="*/ 152 w 169"/>
                <a:gd name="T1" fmla="*/ 176 h 176"/>
                <a:gd name="T2" fmla="*/ 169 w 169"/>
                <a:gd name="T3" fmla="*/ 142 h 176"/>
                <a:gd name="T4" fmla="*/ 20 w 169"/>
                <a:gd name="T5" fmla="*/ 0 h 176"/>
                <a:gd name="T6" fmla="*/ 0 w 169"/>
                <a:gd name="T7" fmla="*/ 32 h 176"/>
                <a:gd name="T8" fmla="*/ 149 w 169"/>
                <a:gd name="T9" fmla="*/ 173 h 176"/>
                <a:gd name="T10" fmla="*/ 152 w 169"/>
                <a:gd name="T11" fmla="*/ 176 h 176"/>
                <a:gd name="T12" fmla="*/ 149 w 169"/>
                <a:gd name="T13" fmla="*/ 173 h 176"/>
                <a:gd name="T14" fmla="*/ 151 w 169"/>
                <a:gd name="T15" fmla="*/ 174 h 176"/>
                <a:gd name="T16" fmla="*/ 152 w 169"/>
                <a:gd name="T17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176">
                  <a:moveTo>
                    <a:pt x="152" y="176"/>
                  </a:moveTo>
                  <a:lnTo>
                    <a:pt x="169" y="142"/>
                  </a:lnTo>
                  <a:lnTo>
                    <a:pt x="20" y="0"/>
                  </a:lnTo>
                  <a:lnTo>
                    <a:pt x="0" y="32"/>
                  </a:lnTo>
                  <a:lnTo>
                    <a:pt x="149" y="173"/>
                  </a:lnTo>
                  <a:lnTo>
                    <a:pt x="152" y="176"/>
                  </a:lnTo>
                  <a:lnTo>
                    <a:pt x="149" y="173"/>
                  </a:lnTo>
                  <a:lnTo>
                    <a:pt x="151" y="174"/>
                  </a:lnTo>
                  <a:lnTo>
                    <a:pt x="152" y="176"/>
                  </a:lnTo>
                  <a:close/>
                </a:path>
              </a:pathLst>
            </a:custGeom>
            <a:solidFill>
              <a:srgbClr val="DC3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168" name="Freeform 640"/>
            <p:cNvSpPr>
              <a:spLocks/>
            </p:cNvSpPr>
            <p:nvPr/>
          </p:nvSpPr>
          <p:spPr bwMode="auto">
            <a:xfrm>
              <a:off x="5531" y="3443"/>
              <a:ext cx="37" cy="29"/>
            </a:xfrm>
            <a:custGeom>
              <a:avLst/>
              <a:gdLst>
                <a:gd name="T0" fmla="*/ 147 w 147"/>
                <a:gd name="T1" fmla="*/ 81 h 117"/>
                <a:gd name="T2" fmla="*/ 15 w 147"/>
                <a:gd name="T3" fmla="*/ 0 h 117"/>
                <a:gd name="T4" fmla="*/ 0 w 147"/>
                <a:gd name="T5" fmla="*/ 36 h 117"/>
                <a:gd name="T6" fmla="*/ 132 w 147"/>
                <a:gd name="T7" fmla="*/ 117 h 117"/>
                <a:gd name="T8" fmla="*/ 147 w 147"/>
                <a:gd name="T9" fmla="*/ 81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17">
                  <a:moveTo>
                    <a:pt x="147" y="81"/>
                  </a:moveTo>
                  <a:lnTo>
                    <a:pt x="15" y="0"/>
                  </a:lnTo>
                  <a:lnTo>
                    <a:pt x="0" y="36"/>
                  </a:lnTo>
                  <a:lnTo>
                    <a:pt x="132" y="117"/>
                  </a:lnTo>
                  <a:lnTo>
                    <a:pt x="147" y="81"/>
                  </a:lnTo>
                  <a:close/>
                </a:path>
              </a:pathLst>
            </a:custGeom>
            <a:solidFill>
              <a:srgbClr val="DC3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169" name="Freeform 641"/>
            <p:cNvSpPr>
              <a:spLocks noEditPoints="1"/>
            </p:cNvSpPr>
            <p:nvPr/>
          </p:nvSpPr>
          <p:spPr bwMode="auto">
            <a:xfrm>
              <a:off x="4397" y="2399"/>
              <a:ext cx="55" cy="73"/>
            </a:xfrm>
            <a:custGeom>
              <a:avLst/>
              <a:gdLst>
                <a:gd name="T0" fmla="*/ 50 w 221"/>
                <a:gd name="T1" fmla="*/ 0 h 289"/>
                <a:gd name="T2" fmla="*/ 154 w 221"/>
                <a:gd name="T3" fmla="*/ 0 h 289"/>
                <a:gd name="T4" fmla="*/ 176 w 221"/>
                <a:gd name="T5" fmla="*/ 4 h 289"/>
                <a:gd name="T6" fmla="*/ 191 w 221"/>
                <a:gd name="T7" fmla="*/ 9 h 289"/>
                <a:gd name="T8" fmla="*/ 203 w 221"/>
                <a:gd name="T9" fmla="*/ 18 h 289"/>
                <a:gd name="T10" fmla="*/ 212 w 221"/>
                <a:gd name="T11" fmla="*/ 30 h 289"/>
                <a:gd name="T12" fmla="*/ 219 w 221"/>
                <a:gd name="T13" fmla="*/ 45 h 289"/>
                <a:gd name="T14" fmla="*/ 221 w 221"/>
                <a:gd name="T15" fmla="*/ 61 h 289"/>
                <a:gd name="T16" fmla="*/ 221 w 221"/>
                <a:gd name="T17" fmla="*/ 81 h 289"/>
                <a:gd name="T18" fmla="*/ 216 w 221"/>
                <a:gd name="T19" fmla="*/ 102 h 289"/>
                <a:gd name="T20" fmla="*/ 205 w 221"/>
                <a:gd name="T21" fmla="*/ 120 h 289"/>
                <a:gd name="T22" fmla="*/ 188 w 221"/>
                <a:gd name="T23" fmla="*/ 133 h 289"/>
                <a:gd name="T24" fmla="*/ 186 w 221"/>
                <a:gd name="T25" fmla="*/ 142 h 289"/>
                <a:gd name="T26" fmla="*/ 200 w 221"/>
                <a:gd name="T27" fmla="*/ 153 h 289"/>
                <a:gd name="T28" fmla="*/ 211 w 221"/>
                <a:gd name="T29" fmla="*/ 169 h 289"/>
                <a:gd name="T30" fmla="*/ 215 w 221"/>
                <a:gd name="T31" fmla="*/ 186 h 289"/>
                <a:gd name="T32" fmla="*/ 215 w 221"/>
                <a:gd name="T33" fmla="*/ 209 h 289"/>
                <a:gd name="T34" fmla="*/ 209 w 221"/>
                <a:gd name="T35" fmla="*/ 233 h 289"/>
                <a:gd name="T36" fmla="*/ 197 w 221"/>
                <a:gd name="T37" fmla="*/ 256 h 289"/>
                <a:gd name="T38" fmla="*/ 180 w 221"/>
                <a:gd name="T39" fmla="*/ 273 h 289"/>
                <a:gd name="T40" fmla="*/ 159 w 221"/>
                <a:gd name="T41" fmla="*/ 284 h 289"/>
                <a:gd name="T42" fmla="*/ 130 w 221"/>
                <a:gd name="T43" fmla="*/ 289 h 289"/>
                <a:gd name="T44" fmla="*/ 0 w 221"/>
                <a:gd name="T45" fmla="*/ 289 h 289"/>
                <a:gd name="T46" fmla="*/ 116 w 221"/>
                <a:gd name="T47" fmla="*/ 117 h 289"/>
                <a:gd name="T48" fmla="*/ 138 w 221"/>
                <a:gd name="T49" fmla="*/ 116 h 289"/>
                <a:gd name="T50" fmla="*/ 152 w 221"/>
                <a:gd name="T51" fmla="*/ 112 h 289"/>
                <a:gd name="T52" fmla="*/ 162 w 221"/>
                <a:gd name="T53" fmla="*/ 106 h 289"/>
                <a:gd name="T54" fmla="*/ 168 w 221"/>
                <a:gd name="T55" fmla="*/ 98 h 289"/>
                <a:gd name="T56" fmla="*/ 172 w 221"/>
                <a:gd name="T57" fmla="*/ 88 h 289"/>
                <a:gd name="T58" fmla="*/ 174 w 221"/>
                <a:gd name="T59" fmla="*/ 77 h 289"/>
                <a:gd name="T60" fmla="*/ 172 w 221"/>
                <a:gd name="T61" fmla="*/ 66 h 289"/>
                <a:gd name="T62" fmla="*/ 168 w 221"/>
                <a:gd name="T63" fmla="*/ 58 h 289"/>
                <a:gd name="T64" fmla="*/ 163 w 221"/>
                <a:gd name="T65" fmla="*/ 53 h 289"/>
                <a:gd name="T66" fmla="*/ 154 w 221"/>
                <a:gd name="T67" fmla="*/ 49 h 289"/>
                <a:gd name="T68" fmla="*/ 128 w 221"/>
                <a:gd name="T69" fmla="*/ 48 h 289"/>
                <a:gd name="T70" fmla="*/ 79 w 221"/>
                <a:gd name="T71" fmla="*/ 117 h 289"/>
                <a:gd name="T72" fmla="*/ 104 w 221"/>
                <a:gd name="T73" fmla="*/ 242 h 289"/>
                <a:gd name="T74" fmla="*/ 128 w 221"/>
                <a:gd name="T75" fmla="*/ 241 h 289"/>
                <a:gd name="T76" fmla="*/ 144 w 221"/>
                <a:gd name="T77" fmla="*/ 238 h 289"/>
                <a:gd name="T78" fmla="*/ 152 w 221"/>
                <a:gd name="T79" fmla="*/ 232 h 289"/>
                <a:gd name="T80" fmla="*/ 160 w 221"/>
                <a:gd name="T81" fmla="*/ 222 h 289"/>
                <a:gd name="T82" fmla="*/ 164 w 221"/>
                <a:gd name="T83" fmla="*/ 212 h 289"/>
                <a:gd name="T84" fmla="*/ 166 w 221"/>
                <a:gd name="T85" fmla="*/ 200 h 289"/>
                <a:gd name="T86" fmla="*/ 164 w 221"/>
                <a:gd name="T87" fmla="*/ 186 h 289"/>
                <a:gd name="T88" fmla="*/ 158 w 221"/>
                <a:gd name="T89" fmla="*/ 177 h 289"/>
                <a:gd name="T90" fmla="*/ 146 w 221"/>
                <a:gd name="T91" fmla="*/ 169 h 289"/>
                <a:gd name="T92" fmla="*/ 128 w 221"/>
                <a:gd name="T93" fmla="*/ 166 h 289"/>
                <a:gd name="T94" fmla="*/ 56 w 221"/>
                <a:gd name="T95" fmla="*/ 242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1" h="289">
                  <a:moveTo>
                    <a:pt x="0" y="289"/>
                  </a:moveTo>
                  <a:lnTo>
                    <a:pt x="50" y="0"/>
                  </a:lnTo>
                  <a:lnTo>
                    <a:pt x="131" y="0"/>
                  </a:lnTo>
                  <a:lnTo>
                    <a:pt x="154" y="0"/>
                  </a:lnTo>
                  <a:lnTo>
                    <a:pt x="168" y="1"/>
                  </a:lnTo>
                  <a:lnTo>
                    <a:pt x="176" y="4"/>
                  </a:lnTo>
                  <a:lnTo>
                    <a:pt x="184" y="6"/>
                  </a:lnTo>
                  <a:lnTo>
                    <a:pt x="191" y="9"/>
                  </a:lnTo>
                  <a:lnTo>
                    <a:pt x="197" y="13"/>
                  </a:lnTo>
                  <a:lnTo>
                    <a:pt x="203" y="18"/>
                  </a:lnTo>
                  <a:lnTo>
                    <a:pt x="208" y="24"/>
                  </a:lnTo>
                  <a:lnTo>
                    <a:pt x="212" y="30"/>
                  </a:lnTo>
                  <a:lnTo>
                    <a:pt x="216" y="37"/>
                  </a:lnTo>
                  <a:lnTo>
                    <a:pt x="219" y="45"/>
                  </a:lnTo>
                  <a:lnTo>
                    <a:pt x="220" y="53"/>
                  </a:lnTo>
                  <a:lnTo>
                    <a:pt x="221" y="61"/>
                  </a:lnTo>
                  <a:lnTo>
                    <a:pt x="221" y="70"/>
                  </a:lnTo>
                  <a:lnTo>
                    <a:pt x="221" y="81"/>
                  </a:lnTo>
                  <a:lnTo>
                    <a:pt x="219" y="93"/>
                  </a:lnTo>
                  <a:lnTo>
                    <a:pt x="216" y="102"/>
                  </a:lnTo>
                  <a:lnTo>
                    <a:pt x="211" y="112"/>
                  </a:lnTo>
                  <a:lnTo>
                    <a:pt x="205" y="120"/>
                  </a:lnTo>
                  <a:lnTo>
                    <a:pt x="197" y="128"/>
                  </a:lnTo>
                  <a:lnTo>
                    <a:pt x="188" y="133"/>
                  </a:lnTo>
                  <a:lnTo>
                    <a:pt x="178" y="138"/>
                  </a:lnTo>
                  <a:lnTo>
                    <a:pt x="186" y="142"/>
                  </a:lnTo>
                  <a:lnTo>
                    <a:pt x="193" y="146"/>
                  </a:lnTo>
                  <a:lnTo>
                    <a:pt x="200" y="153"/>
                  </a:lnTo>
                  <a:lnTo>
                    <a:pt x="205" y="160"/>
                  </a:lnTo>
                  <a:lnTo>
                    <a:pt x="211" y="169"/>
                  </a:lnTo>
                  <a:lnTo>
                    <a:pt x="213" y="177"/>
                  </a:lnTo>
                  <a:lnTo>
                    <a:pt x="215" y="186"/>
                  </a:lnTo>
                  <a:lnTo>
                    <a:pt x="216" y="196"/>
                  </a:lnTo>
                  <a:lnTo>
                    <a:pt x="215" y="209"/>
                  </a:lnTo>
                  <a:lnTo>
                    <a:pt x="213" y="221"/>
                  </a:lnTo>
                  <a:lnTo>
                    <a:pt x="209" y="233"/>
                  </a:lnTo>
                  <a:lnTo>
                    <a:pt x="204" y="245"/>
                  </a:lnTo>
                  <a:lnTo>
                    <a:pt x="197" y="256"/>
                  </a:lnTo>
                  <a:lnTo>
                    <a:pt x="190" y="265"/>
                  </a:lnTo>
                  <a:lnTo>
                    <a:pt x="180" y="273"/>
                  </a:lnTo>
                  <a:lnTo>
                    <a:pt x="171" y="280"/>
                  </a:lnTo>
                  <a:lnTo>
                    <a:pt x="159" y="284"/>
                  </a:lnTo>
                  <a:lnTo>
                    <a:pt x="146" y="286"/>
                  </a:lnTo>
                  <a:lnTo>
                    <a:pt x="130" y="289"/>
                  </a:lnTo>
                  <a:lnTo>
                    <a:pt x="112" y="289"/>
                  </a:lnTo>
                  <a:lnTo>
                    <a:pt x="0" y="289"/>
                  </a:lnTo>
                  <a:close/>
                  <a:moveTo>
                    <a:pt x="79" y="117"/>
                  </a:moveTo>
                  <a:lnTo>
                    <a:pt x="116" y="117"/>
                  </a:lnTo>
                  <a:lnTo>
                    <a:pt x="127" y="116"/>
                  </a:lnTo>
                  <a:lnTo>
                    <a:pt x="138" y="116"/>
                  </a:lnTo>
                  <a:lnTo>
                    <a:pt x="146" y="114"/>
                  </a:lnTo>
                  <a:lnTo>
                    <a:pt x="152" y="112"/>
                  </a:lnTo>
                  <a:lnTo>
                    <a:pt x="156" y="110"/>
                  </a:lnTo>
                  <a:lnTo>
                    <a:pt x="162" y="106"/>
                  </a:lnTo>
                  <a:lnTo>
                    <a:pt x="166" y="102"/>
                  </a:lnTo>
                  <a:lnTo>
                    <a:pt x="168" y="98"/>
                  </a:lnTo>
                  <a:lnTo>
                    <a:pt x="171" y="93"/>
                  </a:lnTo>
                  <a:lnTo>
                    <a:pt x="172" y="88"/>
                  </a:lnTo>
                  <a:lnTo>
                    <a:pt x="174" y="82"/>
                  </a:lnTo>
                  <a:lnTo>
                    <a:pt x="174" y="77"/>
                  </a:lnTo>
                  <a:lnTo>
                    <a:pt x="174" y="72"/>
                  </a:lnTo>
                  <a:lnTo>
                    <a:pt x="172" y="66"/>
                  </a:lnTo>
                  <a:lnTo>
                    <a:pt x="171" y="62"/>
                  </a:lnTo>
                  <a:lnTo>
                    <a:pt x="168" y="58"/>
                  </a:lnTo>
                  <a:lnTo>
                    <a:pt x="166" y="56"/>
                  </a:lnTo>
                  <a:lnTo>
                    <a:pt x="163" y="53"/>
                  </a:lnTo>
                  <a:lnTo>
                    <a:pt x="159" y="50"/>
                  </a:lnTo>
                  <a:lnTo>
                    <a:pt x="154" y="49"/>
                  </a:lnTo>
                  <a:lnTo>
                    <a:pt x="144" y="48"/>
                  </a:lnTo>
                  <a:lnTo>
                    <a:pt x="128" y="48"/>
                  </a:lnTo>
                  <a:lnTo>
                    <a:pt x="90" y="48"/>
                  </a:lnTo>
                  <a:lnTo>
                    <a:pt x="79" y="117"/>
                  </a:lnTo>
                  <a:close/>
                  <a:moveTo>
                    <a:pt x="56" y="242"/>
                  </a:moveTo>
                  <a:lnTo>
                    <a:pt x="104" y="242"/>
                  </a:lnTo>
                  <a:lnTo>
                    <a:pt x="118" y="242"/>
                  </a:lnTo>
                  <a:lnTo>
                    <a:pt x="128" y="241"/>
                  </a:lnTo>
                  <a:lnTo>
                    <a:pt x="138" y="240"/>
                  </a:lnTo>
                  <a:lnTo>
                    <a:pt x="144" y="238"/>
                  </a:lnTo>
                  <a:lnTo>
                    <a:pt x="148" y="236"/>
                  </a:lnTo>
                  <a:lnTo>
                    <a:pt x="152" y="232"/>
                  </a:lnTo>
                  <a:lnTo>
                    <a:pt x="156" y="228"/>
                  </a:lnTo>
                  <a:lnTo>
                    <a:pt x="160" y="222"/>
                  </a:lnTo>
                  <a:lnTo>
                    <a:pt x="163" y="217"/>
                  </a:lnTo>
                  <a:lnTo>
                    <a:pt x="164" y="212"/>
                  </a:lnTo>
                  <a:lnTo>
                    <a:pt x="166" y="206"/>
                  </a:lnTo>
                  <a:lnTo>
                    <a:pt x="166" y="200"/>
                  </a:lnTo>
                  <a:lnTo>
                    <a:pt x="166" y="193"/>
                  </a:lnTo>
                  <a:lnTo>
                    <a:pt x="164" y="186"/>
                  </a:lnTo>
                  <a:lnTo>
                    <a:pt x="162" y="181"/>
                  </a:lnTo>
                  <a:lnTo>
                    <a:pt x="158" y="177"/>
                  </a:lnTo>
                  <a:lnTo>
                    <a:pt x="152" y="172"/>
                  </a:lnTo>
                  <a:lnTo>
                    <a:pt x="146" y="169"/>
                  </a:lnTo>
                  <a:lnTo>
                    <a:pt x="138" y="168"/>
                  </a:lnTo>
                  <a:lnTo>
                    <a:pt x="128" y="166"/>
                  </a:lnTo>
                  <a:lnTo>
                    <a:pt x="70" y="166"/>
                  </a:lnTo>
                  <a:lnTo>
                    <a:pt x="56" y="242"/>
                  </a:lnTo>
                  <a:close/>
                </a:path>
              </a:pathLst>
            </a:custGeom>
            <a:solidFill>
              <a:srgbClr val="DC3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170" name="Freeform 642"/>
            <p:cNvSpPr>
              <a:spLocks noEditPoints="1"/>
            </p:cNvSpPr>
            <p:nvPr/>
          </p:nvSpPr>
          <p:spPr bwMode="auto">
            <a:xfrm>
              <a:off x="4457" y="2418"/>
              <a:ext cx="40" cy="55"/>
            </a:xfrm>
            <a:custGeom>
              <a:avLst/>
              <a:gdLst>
                <a:gd name="T0" fmla="*/ 19 w 162"/>
                <a:gd name="T1" fmla="*/ 60 h 220"/>
                <a:gd name="T2" fmla="*/ 30 w 162"/>
                <a:gd name="T3" fmla="*/ 35 h 220"/>
                <a:gd name="T4" fmla="*/ 46 w 162"/>
                <a:gd name="T5" fmla="*/ 16 h 220"/>
                <a:gd name="T6" fmla="*/ 68 w 162"/>
                <a:gd name="T7" fmla="*/ 4 h 220"/>
                <a:gd name="T8" fmla="*/ 96 w 162"/>
                <a:gd name="T9" fmla="*/ 0 h 220"/>
                <a:gd name="T10" fmla="*/ 126 w 162"/>
                <a:gd name="T11" fmla="*/ 4 h 220"/>
                <a:gd name="T12" fmla="*/ 138 w 162"/>
                <a:gd name="T13" fmla="*/ 10 h 220"/>
                <a:gd name="T14" fmla="*/ 146 w 162"/>
                <a:gd name="T15" fmla="*/ 16 h 220"/>
                <a:gd name="T16" fmla="*/ 158 w 162"/>
                <a:gd name="T17" fmla="*/ 35 h 220"/>
                <a:gd name="T18" fmla="*/ 162 w 162"/>
                <a:gd name="T19" fmla="*/ 56 h 220"/>
                <a:gd name="T20" fmla="*/ 160 w 162"/>
                <a:gd name="T21" fmla="*/ 76 h 220"/>
                <a:gd name="T22" fmla="*/ 158 w 162"/>
                <a:gd name="T23" fmla="*/ 96 h 220"/>
                <a:gd name="T24" fmla="*/ 151 w 162"/>
                <a:gd name="T25" fmla="*/ 132 h 220"/>
                <a:gd name="T26" fmla="*/ 146 w 162"/>
                <a:gd name="T27" fmla="*/ 164 h 220"/>
                <a:gd name="T28" fmla="*/ 144 w 162"/>
                <a:gd name="T29" fmla="*/ 186 h 220"/>
                <a:gd name="T30" fmla="*/ 148 w 162"/>
                <a:gd name="T31" fmla="*/ 215 h 220"/>
                <a:gd name="T32" fmla="*/ 100 w 162"/>
                <a:gd name="T33" fmla="*/ 203 h 220"/>
                <a:gd name="T34" fmla="*/ 94 w 162"/>
                <a:gd name="T35" fmla="*/ 198 h 220"/>
                <a:gd name="T36" fmla="*/ 83 w 162"/>
                <a:gd name="T37" fmla="*/ 208 h 220"/>
                <a:gd name="T38" fmla="*/ 70 w 162"/>
                <a:gd name="T39" fmla="*/ 216 h 220"/>
                <a:gd name="T40" fmla="*/ 56 w 162"/>
                <a:gd name="T41" fmla="*/ 220 h 220"/>
                <a:gd name="T42" fmla="*/ 39 w 162"/>
                <a:gd name="T43" fmla="*/ 219 h 220"/>
                <a:gd name="T44" fmla="*/ 22 w 162"/>
                <a:gd name="T45" fmla="*/ 211 h 220"/>
                <a:gd name="T46" fmla="*/ 8 w 162"/>
                <a:gd name="T47" fmla="*/ 194 h 220"/>
                <a:gd name="T48" fmla="*/ 0 w 162"/>
                <a:gd name="T49" fmla="*/ 172 h 220"/>
                <a:gd name="T50" fmla="*/ 0 w 162"/>
                <a:gd name="T51" fmla="*/ 144 h 220"/>
                <a:gd name="T52" fmla="*/ 8 w 162"/>
                <a:gd name="T53" fmla="*/ 120 h 220"/>
                <a:gd name="T54" fmla="*/ 19 w 162"/>
                <a:gd name="T55" fmla="*/ 107 h 220"/>
                <a:gd name="T56" fmla="*/ 30 w 162"/>
                <a:gd name="T57" fmla="*/ 99 h 220"/>
                <a:gd name="T58" fmla="*/ 52 w 162"/>
                <a:gd name="T59" fmla="*/ 92 h 220"/>
                <a:gd name="T60" fmla="*/ 86 w 162"/>
                <a:gd name="T61" fmla="*/ 87 h 220"/>
                <a:gd name="T62" fmla="*/ 107 w 162"/>
                <a:gd name="T63" fmla="*/ 83 h 220"/>
                <a:gd name="T64" fmla="*/ 116 w 162"/>
                <a:gd name="T65" fmla="*/ 71 h 220"/>
                <a:gd name="T66" fmla="*/ 116 w 162"/>
                <a:gd name="T67" fmla="*/ 58 h 220"/>
                <a:gd name="T68" fmla="*/ 114 w 162"/>
                <a:gd name="T69" fmla="*/ 51 h 220"/>
                <a:gd name="T70" fmla="*/ 108 w 162"/>
                <a:gd name="T71" fmla="*/ 44 h 220"/>
                <a:gd name="T72" fmla="*/ 99 w 162"/>
                <a:gd name="T73" fmla="*/ 42 h 220"/>
                <a:gd name="T74" fmla="*/ 87 w 162"/>
                <a:gd name="T75" fmla="*/ 42 h 220"/>
                <a:gd name="T76" fmla="*/ 78 w 162"/>
                <a:gd name="T77" fmla="*/ 44 h 220"/>
                <a:gd name="T78" fmla="*/ 71 w 162"/>
                <a:gd name="T79" fmla="*/ 51 h 220"/>
                <a:gd name="T80" fmla="*/ 66 w 162"/>
                <a:gd name="T81" fmla="*/ 59 h 220"/>
                <a:gd name="T82" fmla="*/ 108 w 162"/>
                <a:gd name="T83" fmla="*/ 118 h 220"/>
                <a:gd name="T84" fmla="*/ 96 w 162"/>
                <a:gd name="T85" fmla="*/ 120 h 220"/>
                <a:gd name="T86" fmla="*/ 68 w 162"/>
                <a:gd name="T87" fmla="*/ 127 h 220"/>
                <a:gd name="T88" fmla="*/ 51 w 162"/>
                <a:gd name="T89" fmla="*/ 135 h 220"/>
                <a:gd name="T90" fmla="*/ 46 w 162"/>
                <a:gd name="T91" fmla="*/ 143 h 220"/>
                <a:gd name="T92" fmla="*/ 44 w 162"/>
                <a:gd name="T93" fmla="*/ 154 h 220"/>
                <a:gd name="T94" fmla="*/ 46 w 162"/>
                <a:gd name="T95" fmla="*/ 163 h 220"/>
                <a:gd name="T96" fmla="*/ 50 w 162"/>
                <a:gd name="T97" fmla="*/ 171 h 220"/>
                <a:gd name="T98" fmla="*/ 56 w 162"/>
                <a:gd name="T99" fmla="*/ 176 h 220"/>
                <a:gd name="T100" fmla="*/ 64 w 162"/>
                <a:gd name="T101" fmla="*/ 178 h 220"/>
                <a:gd name="T102" fmla="*/ 75 w 162"/>
                <a:gd name="T103" fmla="*/ 176 h 220"/>
                <a:gd name="T104" fmla="*/ 84 w 162"/>
                <a:gd name="T105" fmla="*/ 171 h 220"/>
                <a:gd name="T106" fmla="*/ 92 w 162"/>
                <a:gd name="T107" fmla="*/ 164 h 220"/>
                <a:gd name="T108" fmla="*/ 99 w 162"/>
                <a:gd name="T109" fmla="*/ 155 h 220"/>
                <a:gd name="T110" fmla="*/ 107 w 162"/>
                <a:gd name="T111" fmla="*/ 12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2" h="220">
                  <a:moveTo>
                    <a:pt x="64" y="64"/>
                  </a:moveTo>
                  <a:lnTo>
                    <a:pt x="19" y="60"/>
                  </a:lnTo>
                  <a:lnTo>
                    <a:pt x="23" y="47"/>
                  </a:lnTo>
                  <a:lnTo>
                    <a:pt x="30" y="35"/>
                  </a:lnTo>
                  <a:lnTo>
                    <a:pt x="36" y="24"/>
                  </a:lnTo>
                  <a:lnTo>
                    <a:pt x="46" y="16"/>
                  </a:lnTo>
                  <a:lnTo>
                    <a:pt x="56" y="10"/>
                  </a:lnTo>
                  <a:lnTo>
                    <a:pt x="68" y="4"/>
                  </a:lnTo>
                  <a:lnTo>
                    <a:pt x="82" y="2"/>
                  </a:lnTo>
                  <a:lnTo>
                    <a:pt x="96" y="0"/>
                  </a:lnTo>
                  <a:lnTo>
                    <a:pt x="112" y="2"/>
                  </a:lnTo>
                  <a:lnTo>
                    <a:pt x="126" y="4"/>
                  </a:lnTo>
                  <a:lnTo>
                    <a:pt x="132" y="7"/>
                  </a:lnTo>
                  <a:lnTo>
                    <a:pt x="138" y="10"/>
                  </a:lnTo>
                  <a:lnTo>
                    <a:pt x="142" y="12"/>
                  </a:lnTo>
                  <a:lnTo>
                    <a:pt x="146" y="16"/>
                  </a:lnTo>
                  <a:lnTo>
                    <a:pt x="154" y="26"/>
                  </a:lnTo>
                  <a:lnTo>
                    <a:pt x="158" y="35"/>
                  </a:lnTo>
                  <a:lnTo>
                    <a:pt x="160" y="46"/>
                  </a:lnTo>
                  <a:lnTo>
                    <a:pt x="162" y="56"/>
                  </a:lnTo>
                  <a:lnTo>
                    <a:pt x="162" y="67"/>
                  </a:lnTo>
                  <a:lnTo>
                    <a:pt x="160" y="76"/>
                  </a:lnTo>
                  <a:lnTo>
                    <a:pt x="159" y="84"/>
                  </a:lnTo>
                  <a:lnTo>
                    <a:pt x="158" y="96"/>
                  </a:lnTo>
                  <a:lnTo>
                    <a:pt x="155" y="112"/>
                  </a:lnTo>
                  <a:lnTo>
                    <a:pt x="151" y="132"/>
                  </a:lnTo>
                  <a:lnTo>
                    <a:pt x="148" y="150"/>
                  </a:lnTo>
                  <a:lnTo>
                    <a:pt x="146" y="164"/>
                  </a:lnTo>
                  <a:lnTo>
                    <a:pt x="144" y="176"/>
                  </a:lnTo>
                  <a:lnTo>
                    <a:pt x="144" y="186"/>
                  </a:lnTo>
                  <a:lnTo>
                    <a:pt x="146" y="199"/>
                  </a:lnTo>
                  <a:lnTo>
                    <a:pt x="148" y="215"/>
                  </a:lnTo>
                  <a:lnTo>
                    <a:pt x="103" y="215"/>
                  </a:lnTo>
                  <a:lnTo>
                    <a:pt x="100" y="203"/>
                  </a:lnTo>
                  <a:lnTo>
                    <a:pt x="99" y="191"/>
                  </a:lnTo>
                  <a:lnTo>
                    <a:pt x="94" y="198"/>
                  </a:lnTo>
                  <a:lnTo>
                    <a:pt x="88" y="204"/>
                  </a:lnTo>
                  <a:lnTo>
                    <a:pt x="83" y="208"/>
                  </a:lnTo>
                  <a:lnTo>
                    <a:pt x="76" y="212"/>
                  </a:lnTo>
                  <a:lnTo>
                    <a:pt x="70" y="216"/>
                  </a:lnTo>
                  <a:lnTo>
                    <a:pt x="63" y="219"/>
                  </a:lnTo>
                  <a:lnTo>
                    <a:pt x="56" y="220"/>
                  </a:lnTo>
                  <a:lnTo>
                    <a:pt x="50" y="220"/>
                  </a:lnTo>
                  <a:lnTo>
                    <a:pt x="39" y="219"/>
                  </a:lnTo>
                  <a:lnTo>
                    <a:pt x="30" y="216"/>
                  </a:lnTo>
                  <a:lnTo>
                    <a:pt x="22" y="211"/>
                  </a:lnTo>
                  <a:lnTo>
                    <a:pt x="14" y="203"/>
                  </a:lnTo>
                  <a:lnTo>
                    <a:pt x="8" y="194"/>
                  </a:lnTo>
                  <a:lnTo>
                    <a:pt x="3" y="183"/>
                  </a:lnTo>
                  <a:lnTo>
                    <a:pt x="0" y="172"/>
                  </a:lnTo>
                  <a:lnTo>
                    <a:pt x="0" y="159"/>
                  </a:lnTo>
                  <a:lnTo>
                    <a:pt x="0" y="144"/>
                  </a:lnTo>
                  <a:lnTo>
                    <a:pt x="4" y="132"/>
                  </a:lnTo>
                  <a:lnTo>
                    <a:pt x="8" y="120"/>
                  </a:lnTo>
                  <a:lnTo>
                    <a:pt x="15" y="111"/>
                  </a:lnTo>
                  <a:lnTo>
                    <a:pt x="19" y="107"/>
                  </a:lnTo>
                  <a:lnTo>
                    <a:pt x="24" y="103"/>
                  </a:lnTo>
                  <a:lnTo>
                    <a:pt x="30" y="99"/>
                  </a:lnTo>
                  <a:lnTo>
                    <a:pt x="36" y="96"/>
                  </a:lnTo>
                  <a:lnTo>
                    <a:pt x="52" y="92"/>
                  </a:lnTo>
                  <a:lnTo>
                    <a:pt x="70" y="90"/>
                  </a:lnTo>
                  <a:lnTo>
                    <a:pt x="86" y="87"/>
                  </a:lnTo>
                  <a:lnTo>
                    <a:pt x="98" y="86"/>
                  </a:lnTo>
                  <a:lnTo>
                    <a:pt x="107" y="83"/>
                  </a:lnTo>
                  <a:lnTo>
                    <a:pt x="114" y="82"/>
                  </a:lnTo>
                  <a:lnTo>
                    <a:pt x="116" y="71"/>
                  </a:lnTo>
                  <a:lnTo>
                    <a:pt x="118" y="62"/>
                  </a:lnTo>
                  <a:lnTo>
                    <a:pt x="116" y="58"/>
                  </a:lnTo>
                  <a:lnTo>
                    <a:pt x="116" y="54"/>
                  </a:lnTo>
                  <a:lnTo>
                    <a:pt x="114" y="51"/>
                  </a:lnTo>
                  <a:lnTo>
                    <a:pt x="111" y="47"/>
                  </a:lnTo>
                  <a:lnTo>
                    <a:pt x="108" y="44"/>
                  </a:lnTo>
                  <a:lnTo>
                    <a:pt x="104" y="43"/>
                  </a:lnTo>
                  <a:lnTo>
                    <a:pt x="99" y="42"/>
                  </a:lnTo>
                  <a:lnTo>
                    <a:pt x="94" y="40"/>
                  </a:lnTo>
                  <a:lnTo>
                    <a:pt x="87" y="42"/>
                  </a:lnTo>
                  <a:lnTo>
                    <a:pt x="82" y="43"/>
                  </a:lnTo>
                  <a:lnTo>
                    <a:pt x="78" y="44"/>
                  </a:lnTo>
                  <a:lnTo>
                    <a:pt x="74" y="47"/>
                  </a:lnTo>
                  <a:lnTo>
                    <a:pt x="71" y="51"/>
                  </a:lnTo>
                  <a:lnTo>
                    <a:pt x="67" y="55"/>
                  </a:lnTo>
                  <a:lnTo>
                    <a:pt x="66" y="59"/>
                  </a:lnTo>
                  <a:lnTo>
                    <a:pt x="64" y="64"/>
                  </a:lnTo>
                  <a:close/>
                  <a:moveTo>
                    <a:pt x="108" y="118"/>
                  </a:moveTo>
                  <a:lnTo>
                    <a:pt x="103" y="119"/>
                  </a:lnTo>
                  <a:lnTo>
                    <a:pt x="96" y="120"/>
                  </a:lnTo>
                  <a:lnTo>
                    <a:pt x="80" y="123"/>
                  </a:lnTo>
                  <a:lnTo>
                    <a:pt x="68" y="127"/>
                  </a:lnTo>
                  <a:lnTo>
                    <a:pt x="58" y="131"/>
                  </a:lnTo>
                  <a:lnTo>
                    <a:pt x="51" y="135"/>
                  </a:lnTo>
                  <a:lnTo>
                    <a:pt x="48" y="139"/>
                  </a:lnTo>
                  <a:lnTo>
                    <a:pt x="46" y="143"/>
                  </a:lnTo>
                  <a:lnTo>
                    <a:pt x="44" y="148"/>
                  </a:lnTo>
                  <a:lnTo>
                    <a:pt x="44" y="154"/>
                  </a:lnTo>
                  <a:lnTo>
                    <a:pt x="44" y="159"/>
                  </a:lnTo>
                  <a:lnTo>
                    <a:pt x="46" y="163"/>
                  </a:lnTo>
                  <a:lnTo>
                    <a:pt x="47" y="167"/>
                  </a:lnTo>
                  <a:lnTo>
                    <a:pt x="50" y="171"/>
                  </a:lnTo>
                  <a:lnTo>
                    <a:pt x="52" y="174"/>
                  </a:lnTo>
                  <a:lnTo>
                    <a:pt x="56" y="176"/>
                  </a:lnTo>
                  <a:lnTo>
                    <a:pt x="60" y="178"/>
                  </a:lnTo>
                  <a:lnTo>
                    <a:pt x="64" y="178"/>
                  </a:lnTo>
                  <a:lnTo>
                    <a:pt x="70" y="178"/>
                  </a:lnTo>
                  <a:lnTo>
                    <a:pt x="75" y="176"/>
                  </a:lnTo>
                  <a:lnTo>
                    <a:pt x="80" y="174"/>
                  </a:lnTo>
                  <a:lnTo>
                    <a:pt x="84" y="171"/>
                  </a:lnTo>
                  <a:lnTo>
                    <a:pt x="90" y="168"/>
                  </a:lnTo>
                  <a:lnTo>
                    <a:pt x="92" y="164"/>
                  </a:lnTo>
                  <a:lnTo>
                    <a:pt x="96" y="160"/>
                  </a:lnTo>
                  <a:lnTo>
                    <a:pt x="99" y="155"/>
                  </a:lnTo>
                  <a:lnTo>
                    <a:pt x="103" y="143"/>
                  </a:lnTo>
                  <a:lnTo>
                    <a:pt x="107" y="124"/>
                  </a:lnTo>
                  <a:lnTo>
                    <a:pt x="108" y="118"/>
                  </a:lnTo>
                  <a:close/>
                </a:path>
              </a:pathLst>
            </a:custGeom>
            <a:solidFill>
              <a:srgbClr val="DC3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171" name="Freeform 643"/>
            <p:cNvSpPr>
              <a:spLocks/>
            </p:cNvSpPr>
            <p:nvPr/>
          </p:nvSpPr>
          <p:spPr bwMode="auto">
            <a:xfrm>
              <a:off x="4504" y="2418"/>
              <a:ext cx="42" cy="55"/>
            </a:xfrm>
            <a:custGeom>
              <a:avLst/>
              <a:gdLst>
                <a:gd name="T0" fmla="*/ 154 w 166"/>
                <a:gd name="T1" fmla="*/ 146 h 220"/>
                <a:gd name="T2" fmla="*/ 141 w 166"/>
                <a:gd name="T3" fmla="*/ 178 h 220"/>
                <a:gd name="T4" fmla="*/ 121 w 166"/>
                <a:gd name="T5" fmla="*/ 202 h 220"/>
                <a:gd name="T6" fmla="*/ 98 w 166"/>
                <a:gd name="T7" fmla="*/ 215 h 220"/>
                <a:gd name="T8" fmla="*/ 70 w 166"/>
                <a:gd name="T9" fmla="*/ 220 h 220"/>
                <a:gd name="T10" fmla="*/ 56 w 166"/>
                <a:gd name="T11" fmla="*/ 219 h 220"/>
                <a:gd name="T12" fmla="*/ 41 w 166"/>
                <a:gd name="T13" fmla="*/ 214 h 220"/>
                <a:gd name="T14" fmla="*/ 29 w 166"/>
                <a:gd name="T15" fmla="*/ 207 h 220"/>
                <a:gd name="T16" fmla="*/ 18 w 166"/>
                <a:gd name="T17" fmla="*/ 196 h 220"/>
                <a:gd name="T18" fmla="*/ 10 w 166"/>
                <a:gd name="T19" fmla="*/ 183 h 220"/>
                <a:gd name="T20" fmla="*/ 4 w 166"/>
                <a:gd name="T21" fmla="*/ 168 h 220"/>
                <a:gd name="T22" fmla="*/ 1 w 166"/>
                <a:gd name="T23" fmla="*/ 150 h 220"/>
                <a:gd name="T24" fmla="*/ 0 w 166"/>
                <a:gd name="T25" fmla="*/ 131 h 220"/>
                <a:gd name="T26" fmla="*/ 2 w 166"/>
                <a:gd name="T27" fmla="*/ 98 h 220"/>
                <a:gd name="T28" fmla="*/ 12 w 166"/>
                <a:gd name="T29" fmla="*/ 66 h 220"/>
                <a:gd name="T30" fmla="*/ 26 w 166"/>
                <a:gd name="T31" fmla="*/ 39 h 220"/>
                <a:gd name="T32" fmla="*/ 46 w 166"/>
                <a:gd name="T33" fmla="*/ 18 h 220"/>
                <a:gd name="T34" fmla="*/ 70 w 166"/>
                <a:gd name="T35" fmla="*/ 4 h 220"/>
                <a:gd name="T36" fmla="*/ 98 w 166"/>
                <a:gd name="T37" fmla="*/ 0 h 220"/>
                <a:gd name="T38" fmla="*/ 125 w 166"/>
                <a:gd name="T39" fmla="*/ 6 h 220"/>
                <a:gd name="T40" fmla="*/ 137 w 166"/>
                <a:gd name="T41" fmla="*/ 11 h 220"/>
                <a:gd name="T42" fmla="*/ 146 w 166"/>
                <a:gd name="T43" fmla="*/ 20 h 220"/>
                <a:gd name="T44" fmla="*/ 161 w 166"/>
                <a:gd name="T45" fmla="*/ 42 h 220"/>
                <a:gd name="T46" fmla="*/ 166 w 166"/>
                <a:gd name="T47" fmla="*/ 71 h 220"/>
                <a:gd name="T48" fmla="*/ 121 w 166"/>
                <a:gd name="T49" fmla="*/ 68 h 220"/>
                <a:gd name="T50" fmla="*/ 117 w 166"/>
                <a:gd name="T51" fmla="*/ 55 h 220"/>
                <a:gd name="T52" fmla="*/ 110 w 166"/>
                <a:gd name="T53" fmla="*/ 47 h 220"/>
                <a:gd name="T54" fmla="*/ 101 w 166"/>
                <a:gd name="T55" fmla="*/ 43 h 220"/>
                <a:gd name="T56" fmla="*/ 88 w 166"/>
                <a:gd name="T57" fmla="*/ 43 h 220"/>
                <a:gd name="T58" fmla="*/ 76 w 166"/>
                <a:gd name="T59" fmla="*/ 50 h 220"/>
                <a:gd name="T60" fmla="*/ 64 w 166"/>
                <a:gd name="T61" fmla="*/ 62 h 220"/>
                <a:gd name="T62" fmla="*/ 56 w 166"/>
                <a:gd name="T63" fmla="*/ 80 h 220"/>
                <a:gd name="T64" fmla="*/ 49 w 166"/>
                <a:gd name="T65" fmla="*/ 103 h 220"/>
                <a:gd name="T66" fmla="*/ 46 w 166"/>
                <a:gd name="T67" fmla="*/ 126 h 220"/>
                <a:gd name="T68" fmla="*/ 46 w 166"/>
                <a:gd name="T69" fmla="*/ 146 h 220"/>
                <a:gd name="T70" fmla="*/ 50 w 166"/>
                <a:gd name="T71" fmla="*/ 160 h 220"/>
                <a:gd name="T72" fmla="*/ 57 w 166"/>
                <a:gd name="T73" fmla="*/ 170 h 220"/>
                <a:gd name="T74" fmla="*/ 66 w 166"/>
                <a:gd name="T75" fmla="*/ 175 h 220"/>
                <a:gd name="T76" fmla="*/ 77 w 166"/>
                <a:gd name="T77" fmla="*/ 175 h 220"/>
                <a:gd name="T78" fmla="*/ 88 w 166"/>
                <a:gd name="T79" fmla="*/ 170 h 220"/>
                <a:gd name="T80" fmla="*/ 98 w 166"/>
                <a:gd name="T81" fmla="*/ 160 h 220"/>
                <a:gd name="T82" fmla="*/ 106 w 166"/>
                <a:gd name="T83" fmla="*/ 146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6" h="220">
                  <a:moveTo>
                    <a:pt x="109" y="136"/>
                  </a:moveTo>
                  <a:lnTo>
                    <a:pt x="154" y="146"/>
                  </a:lnTo>
                  <a:lnTo>
                    <a:pt x="149" y="163"/>
                  </a:lnTo>
                  <a:lnTo>
                    <a:pt x="141" y="178"/>
                  </a:lnTo>
                  <a:lnTo>
                    <a:pt x="131" y="191"/>
                  </a:lnTo>
                  <a:lnTo>
                    <a:pt x="121" y="202"/>
                  </a:lnTo>
                  <a:lnTo>
                    <a:pt x="110" y="210"/>
                  </a:lnTo>
                  <a:lnTo>
                    <a:pt x="98" y="215"/>
                  </a:lnTo>
                  <a:lnTo>
                    <a:pt x="85" y="219"/>
                  </a:lnTo>
                  <a:lnTo>
                    <a:pt x="70" y="220"/>
                  </a:lnTo>
                  <a:lnTo>
                    <a:pt x="62" y="220"/>
                  </a:lnTo>
                  <a:lnTo>
                    <a:pt x="56" y="219"/>
                  </a:lnTo>
                  <a:lnTo>
                    <a:pt x="48" y="216"/>
                  </a:lnTo>
                  <a:lnTo>
                    <a:pt x="41" y="214"/>
                  </a:lnTo>
                  <a:lnTo>
                    <a:pt x="36" y="211"/>
                  </a:lnTo>
                  <a:lnTo>
                    <a:pt x="29" y="207"/>
                  </a:lnTo>
                  <a:lnTo>
                    <a:pt x="24" y="202"/>
                  </a:lnTo>
                  <a:lnTo>
                    <a:pt x="18" y="196"/>
                  </a:lnTo>
                  <a:lnTo>
                    <a:pt x="14" y="190"/>
                  </a:lnTo>
                  <a:lnTo>
                    <a:pt x="10" y="183"/>
                  </a:lnTo>
                  <a:lnTo>
                    <a:pt x="6" y="176"/>
                  </a:lnTo>
                  <a:lnTo>
                    <a:pt x="4" y="168"/>
                  </a:lnTo>
                  <a:lnTo>
                    <a:pt x="2" y="159"/>
                  </a:lnTo>
                  <a:lnTo>
                    <a:pt x="1" y="150"/>
                  </a:lnTo>
                  <a:lnTo>
                    <a:pt x="0" y="140"/>
                  </a:lnTo>
                  <a:lnTo>
                    <a:pt x="0" y="131"/>
                  </a:lnTo>
                  <a:lnTo>
                    <a:pt x="0" y="114"/>
                  </a:lnTo>
                  <a:lnTo>
                    <a:pt x="2" y="98"/>
                  </a:lnTo>
                  <a:lnTo>
                    <a:pt x="6" y="82"/>
                  </a:lnTo>
                  <a:lnTo>
                    <a:pt x="12" y="66"/>
                  </a:lnTo>
                  <a:lnTo>
                    <a:pt x="18" y="51"/>
                  </a:lnTo>
                  <a:lnTo>
                    <a:pt x="26" y="39"/>
                  </a:lnTo>
                  <a:lnTo>
                    <a:pt x="36" y="27"/>
                  </a:lnTo>
                  <a:lnTo>
                    <a:pt x="46" y="18"/>
                  </a:lnTo>
                  <a:lnTo>
                    <a:pt x="58" y="10"/>
                  </a:lnTo>
                  <a:lnTo>
                    <a:pt x="70" y="4"/>
                  </a:lnTo>
                  <a:lnTo>
                    <a:pt x="84" y="2"/>
                  </a:lnTo>
                  <a:lnTo>
                    <a:pt x="98" y="0"/>
                  </a:lnTo>
                  <a:lnTo>
                    <a:pt x="111" y="2"/>
                  </a:lnTo>
                  <a:lnTo>
                    <a:pt x="125" y="6"/>
                  </a:lnTo>
                  <a:lnTo>
                    <a:pt x="131" y="8"/>
                  </a:lnTo>
                  <a:lnTo>
                    <a:pt x="137" y="11"/>
                  </a:lnTo>
                  <a:lnTo>
                    <a:pt x="142" y="15"/>
                  </a:lnTo>
                  <a:lnTo>
                    <a:pt x="146" y="20"/>
                  </a:lnTo>
                  <a:lnTo>
                    <a:pt x="154" y="30"/>
                  </a:lnTo>
                  <a:lnTo>
                    <a:pt x="161" y="42"/>
                  </a:lnTo>
                  <a:lnTo>
                    <a:pt x="165" y="56"/>
                  </a:lnTo>
                  <a:lnTo>
                    <a:pt x="166" y="71"/>
                  </a:lnTo>
                  <a:lnTo>
                    <a:pt x="122" y="76"/>
                  </a:lnTo>
                  <a:lnTo>
                    <a:pt x="121" y="68"/>
                  </a:lnTo>
                  <a:lnTo>
                    <a:pt x="119" y="62"/>
                  </a:lnTo>
                  <a:lnTo>
                    <a:pt x="117" y="55"/>
                  </a:lnTo>
                  <a:lnTo>
                    <a:pt x="114" y="51"/>
                  </a:lnTo>
                  <a:lnTo>
                    <a:pt x="110" y="47"/>
                  </a:lnTo>
                  <a:lnTo>
                    <a:pt x="105" y="44"/>
                  </a:lnTo>
                  <a:lnTo>
                    <a:pt x="101" y="43"/>
                  </a:lnTo>
                  <a:lnTo>
                    <a:pt x="94" y="43"/>
                  </a:lnTo>
                  <a:lnTo>
                    <a:pt x="88" y="43"/>
                  </a:lnTo>
                  <a:lnTo>
                    <a:pt x="82" y="46"/>
                  </a:lnTo>
                  <a:lnTo>
                    <a:pt x="76" y="50"/>
                  </a:lnTo>
                  <a:lnTo>
                    <a:pt x="70" y="55"/>
                  </a:lnTo>
                  <a:lnTo>
                    <a:pt x="64" y="62"/>
                  </a:lnTo>
                  <a:lnTo>
                    <a:pt x="60" y="70"/>
                  </a:lnTo>
                  <a:lnTo>
                    <a:pt x="56" y="80"/>
                  </a:lnTo>
                  <a:lnTo>
                    <a:pt x="52" y="91"/>
                  </a:lnTo>
                  <a:lnTo>
                    <a:pt x="49" y="103"/>
                  </a:lnTo>
                  <a:lnTo>
                    <a:pt x="48" y="115"/>
                  </a:lnTo>
                  <a:lnTo>
                    <a:pt x="46" y="126"/>
                  </a:lnTo>
                  <a:lnTo>
                    <a:pt x="45" y="138"/>
                  </a:lnTo>
                  <a:lnTo>
                    <a:pt x="46" y="146"/>
                  </a:lnTo>
                  <a:lnTo>
                    <a:pt x="48" y="154"/>
                  </a:lnTo>
                  <a:lnTo>
                    <a:pt x="50" y="160"/>
                  </a:lnTo>
                  <a:lnTo>
                    <a:pt x="53" y="166"/>
                  </a:lnTo>
                  <a:lnTo>
                    <a:pt x="57" y="170"/>
                  </a:lnTo>
                  <a:lnTo>
                    <a:pt x="61" y="174"/>
                  </a:lnTo>
                  <a:lnTo>
                    <a:pt x="66" y="175"/>
                  </a:lnTo>
                  <a:lnTo>
                    <a:pt x="72" y="176"/>
                  </a:lnTo>
                  <a:lnTo>
                    <a:pt x="77" y="175"/>
                  </a:lnTo>
                  <a:lnTo>
                    <a:pt x="82" y="174"/>
                  </a:lnTo>
                  <a:lnTo>
                    <a:pt x="88" y="170"/>
                  </a:lnTo>
                  <a:lnTo>
                    <a:pt x="93" y="166"/>
                  </a:lnTo>
                  <a:lnTo>
                    <a:pt x="98" y="160"/>
                  </a:lnTo>
                  <a:lnTo>
                    <a:pt x="102" y="154"/>
                  </a:lnTo>
                  <a:lnTo>
                    <a:pt x="106" y="146"/>
                  </a:lnTo>
                  <a:lnTo>
                    <a:pt x="109" y="136"/>
                  </a:lnTo>
                  <a:close/>
                </a:path>
              </a:pathLst>
            </a:custGeom>
            <a:solidFill>
              <a:srgbClr val="DC3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172" name="Freeform 644"/>
            <p:cNvSpPr>
              <a:spLocks/>
            </p:cNvSpPr>
            <p:nvPr/>
          </p:nvSpPr>
          <p:spPr bwMode="auto">
            <a:xfrm>
              <a:off x="4549" y="2399"/>
              <a:ext cx="47" cy="73"/>
            </a:xfrm>
            <a:custGeom>
              <a:avLst/>
              <a:gdLst>
                <a:gd name="T0" fmla="*/ 0 w 190"/>
                <a:gd name="T1" fmla="*/ 289 h 289"/>
                <a:gd name="T2" fmla="*/ 49 w 190"/>
                <a:gd name="T3" fmla="*/ 0 h 289"/>
                <a:gd name="T4" fmla="*/ 96 w 190"/>
                <a:gd name="T5" fmla="*/ 0 h 289"/>
                <a:gd name="T6" fmla="*/ 69 w 190"/>
                <a:gd name="T7" fmla="*/ 150 h 289"/>
                <a:gd name="T8" fmla="*/ 130 w 190"/>
                <a:gd name="T9" fmla="*/ 80 h 289"/>
                <a:gd name="T10" fmla="*/ 190 w 190"/>
                <a:gd name="T11" fmla="*/ 80 h 289"/>
                <a:gd name="T12" fmla="*/ 121 w 190"/>
                <a:gd name="T13" fmla="*/ 156 h 289"/>
                <a:gd name="T14" fmla="*/ 158 w 190"/>
                <a:gd name="T15" fmla="*/ 289 h 289"/>
                <a:gd name="T16" fmla="*/ 112 w 190"/>
                <a:gd name="T17" fmla="*/ 289 h 289"/>
                <a:gd name="T18" fmla="*/ 88 w 190"/>
                <a:gd name="T19" fmla="*/ 192 h 289"/>
                <a:gd name="T20" fmla="*/ 57 w 190"/>
                <a:gd name="T21" fmla="*/ 226 h 289"/>
                <a:gd name="T22" fmla="*/ 46 w 190"/>
                <a:gd name="T23" fmla="*/ 289 h 289"/>
                <a:gd name="T24" fmla="*/ 0 w 190"/>
                <a:gd name="T25" fmla="*/ 289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0" h="289">
                  <a:moveTo>
                    <a:pt x="0" y="289"/>
                  </a:moveTo>
                  <a:lnTo>
                    <a:pt x="49" y="0"/>
                  </a:lnTo>
                  <a:lnTo>
                    <a:pt x="96" y="0"/>
                  </a:lnTo>
                  <a:lnTo>
                    <a:pt x="69" y="150"/>
                  </a:lnTo>
                  <a:lnTo>
                    <a:pt x="130" y="80"/>
                  </a:lnTo>
                  <a:lnTo>
                    <a:pt x="190" y="80"/>
                  </a:lnTo>
                  <a:lnTo>
                    <a:pt x="121" y="156"/>
                  </a:lnTo>
                  <a:lnTo>
                    <a:pt x="158" y="289"/>
                  </a:lnTo>
                  <a:lnTo>
                    <a:pt x="112" y="289"/>
                  </a:lnTo>
                  <a:lnTo>
                    <a:pt x="88" y="192"/>
                  </a:lnTo>
                  <a:lnTo>
                    <a:pt x="57" y="226"/>
                  </a:lnTo>
                  <a:lnTo>
                    <a:pt x="46" y="289"/>
                  </a:lnTo>
                  <a:lnTo>
                    <a:pt x="0" y="289"/>
                  </a:lnTo>
                  <a:close/>
                </a:path>
              </a:pathLst>
            </a:custGeom>
            <a:solidFill>
              <a:srgbClr val="DC3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173" name="Freeform 645"/>
            <p:cNvSpPr>
              <a:spLocks/>
            </p:cNvSpPr>
            <p:nvPr/>
          </p:nvSpPr>
          <p:spPr bwMode="auto">
            <a:xfrm>
              <a:off x="4595" y="2439"/>
              <a:ext cx="25" cy="13"/>
            </a:xfrm>
            <a:custGeom>
              <a:avLst/>
              <a:gdLst>
                <a:gd name="T0" fmla="*/ 9 w 99"/>
                <a:gd name="T1" fmla="*/ 0 h 55"/>
                <a:gd name="T2" fmla="*/ 99 w 99"/>
                <a:gd name="T3" fmla="*/ 0 h 55"/>
                <a:gd name="T4" fmla="*/ 90 w 99"/>
                <a:gd name="T5" fmla="*/ 55 h 55"/>
                <a:gd name="T6" fmla="*/ 0 w 99"/>
                <a:gd name="T7" fmla="*/ 55 h 55"/>
                <a:gd name="T8" fmla="*/ 9 w 99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55">
                  <a:moveTo>
                    <a:pt x="9" y="0"/>
                  </a:moveTo>
                  <a:lnTo>
                    <a:pt x="99" y="0"/>
                  </a:lnTo>
                  <a:lnTo>
                    <a:pt x="90" y="55"/>
                  </a:lnTo>
                  <a:lnTo>
                    <a:pt x="0" y="5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DC3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174" name="Freeform 646"/>
            <p:cNvSpPr>
              <a:spLocks noEditPoints="1"/>
            </p:cNvSpPr>
            <p:nvPr/>
          </p:nvSpPr>
          <p:spPr bwMode="auto">
            <a:xfrm>
              <a:off x="4623" y="2399"/>
              <a:ext cx="24" cy="73"/>
            </a:xfrm>
            <a:custGeom>
              <a:avLst/>
              <a:gdLst>
                <a:gd name="T0" fmla="*/ 50 w 96"/>
                <a:gd name="T1" fmla="*/ 0 h 289"/>
                <a:gd name="T2" fmla="*/ 96 w 96"/>
                <a:gd name="T3" fmla="*/ 0 h 289"/>
                <a:gd name="T4" fmla="*/ 87 w 96"/>
                <a:gd name="T5" fmla="*/ 50 h 289"/>
                <a:gd name="T6" fmla="*/ 40 w 96"/>
                <a:gd name="T7" fmla="*/ 50 h 289"/>
                <a:gd name="T8" fmla="*/ 50 w 96"/>
                <a:gd name="T9" fmla="*/ 0 h 289"/>
                <a:gd name="T10" fmla="*/ 36 w 96"/>
                <a:gd name="T11" fmla="*/ 80 h 289"/>
                <a:gd name="T12" fmla="*/ 82 w 96"/>
                <a:gd name="T13" fmla="*/ 80 h 289"/>
                <a:gd name="T14" fmla="*/ 46 w 96"/>
                <a:gd name="T15" fmla="*/ 289 h 289"/>
                <a:gd name="T16" fmla="*/ 0 w 96"/>
                <a:gd name="T17" fmla="*/ 289 h 289"/>
                <a:gd name="T18" fmla="*/ 36 w 96"/>
                <a:gd name="T19" fmla="*/ 8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289">
                  <a:moveTo>
                    <a:pt x="50" y="0"/>
                  </a:moveTo>
                  <a:lnTo>
                    <a:pt x="96" y="0"/>
                  </a:lnTo>
                  <a:lnTo>
                    <a:pt x="87" y="50"/>
                  </a:lnTo>
                  <a:lnTo>
                    <a:pt x="40" y="50"/>
                  </a:lnTo>
                  <a:lnTo>
                    <a:pt x="50" y="0"/>
                  </a:lnTo>
                  <a:close/>
                  <a:moveTo>
                    <a:pt x="36" y="80"/>
                  </a:moveTo>
                  <a:lnTo>
                    <a:pt x="82" y="80"/>
                  </a:lnTo>
                  <a:lnTo>
                    <a:pt x="46" y="289"/>
                  </a:lnTo>
                  <a:lnTo>
                    <a:pt x="0" y="289"/>
                  </a:lnTo>
                  <a:lnTo>
                    <a:pt x="36" y="80"/>
                  </a:lnTo>
                  <a:close/>
                </a:path>
              </a:pathLst>
            </a:custGeom>
            <a:solidFill>
              <a:srgbClr val="DC3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175" name="Freeform 647"/>
            <p:cNvSpPr>
              <a:spLocks/>
            </p:cNvSpPr>
            <p:nvPr/>
          </p:nvSpPr>
          <p:spPr bwMode="auto">
            <a:xfrm>
              <a:off x="4645" y="2399"/>
              <a:ext cx="24" cy="73"/>
            </a:xfrm>
            <a:custGeom>
              <a:avLst/>
              <a:gdLst>
                <a:gd name="T0" fmla="*/ 0 w 96"/>
                <a:gd name="T1" fmla="*/ 289 h 289"/>
                <a:gd name="T2" fmla="*/ 51 w 96"/>
                <a:gd name="T3" fmla="*/ 0 h 289"/>
                <a:gd name="T4" fmla="*/ 96 w 96"/>
                <a:gd name="T5" fmla="*/ 0 h 289"/>
                <a:gd name="T6" fmla="*/ 47 w 96"/>
                <a:gd name="T7" fmla="*/ 289 h 289"/>
                <a:gd name="T8" fmla="*/ 0 w 96"/>
                <a:gd name="T9" fmla="*/ 289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289">
                  <a:moveTo>
                    <a:pt x="0" y="289"/>
                  </a:moveTo>
                  <a:lnTo>
                    <a:pt x="51" y="0"/>
                  </a:lnTo>
                  <a:lnTo>
                    <a:pt x="96" y="0"/>
                  </a:lnTo>
                  <a:lnTo>
                    <a:pt x="47" y="289"/>
                  </a:lnTo>
                  <a:lnTo>
                    <a:pt x="0" y="289"/>
                  </a:lnTo>
                  <a:close/>
                </a:path>
              </a:pathLst>
            </a:custGeom>
            <a:solidFill>
              <a:srgbClr val="DC3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176" name="Freeform 648"/>
            <p:cNvSpPr>
              <a:spLocks/>
            </p:cNvSpPr>
            <p:nvPr/>
          </p:nvSpPr>
          <p:spPr bwMode="auto">
            <a:xfrm>
              <a:off x="4669" y="2399"/>
              <a:ext cx="24" cy="73"/>
            </a:xfrm>
            <a:custGeom>
              <a:avLst/>
              <a:gdLst>
                <a:gd name="T0" fmla="*/ 0 w 96"/>
                <a:gd name="T1" fmla="*/ 289 h 289"/>
                <a:gd name="T2" fmla="*/ 50 w 96"/>
                <a:gd name="T3" fmla="*/ 0 h 289"/>
                <a:gd name="T4" fmla="*/ 96 w 96"/>
                <a:gd name="T5" fmla="*/ 0 h 289"/>
                <a:gd name="T6" fmla="*/ 46 w 96"/>
                <a:gd name="T7" fmla="*/ 289 h 289"/>
                <a:gd name="T8" fmla="*/ 0 w 96"/>
                <a:gd name="T9" fmla="*/ 289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289">
                  <a:moveTo>
                    <a:pt x="0" y="289"/>
                  </a:moveTo>
                  <a:lnTo>
                    <a:pt x="50" y="0"/>
                  </a:lnTo>
                  <a:lnTo>
                    <a:pt x="96" y="0"/>
                  </a:lnTo>
                  <a:lnTo>
                    <a:pt x="46" y="289"/>
                  </a:lnTo>
                  <a:lnTo>
                    <a:pt x="0" y="289"/>
                  </a:lnTo>
                  <a:close/>
                </a:path>
              </a:pathLst>
            </a:custGeom>
            <a:solidFill>
              <a:srgbClr val="DC3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177" name="Freeform 649"/>
            <p:cNvSpPr>
              <a:spLocks/>
            </p:cNvSpPr>
            <p:nvPr/>
          </p:nvSpPr>
          <p:spPr bwMode="auto">
            <a:xfrm>
              <a:off x="4694" y="2419"/>
              <a:ext cx="45" cy="54"/>
            </a:xfrm>
            <a:custGeom>
              <a:avLst/>
              <a:gdLst>
                <a:gd name="T0" fmla="*/ 26 w 182"/>
                <a:gd name="T1" fmla="*/ 0 h 214"/>
                <a:gd name="T2" fmla="*/ 73 w 182"/>
                <a:gd name="T3" fmla="*/ 0 h 214"/>
                <a:gd name="T4" fmla="*/ 51 w 182"/>
                <a:gd name="T5" fmla="*/ 124 h 214"/>
                <a:gd name="T6" fmla="*/ 47 w 182"/>
                <a:gd name="T7" fmla="*/ 142 h 214"/>
                <a:gd name="T8" fmla="*/ 47 w 182"/>
                <a:gd name="T9" fmla="*/ 152 h 214"/>
                <a:gd name="T10" fmla="*/ 47 w 182"/>
                <a:gd name="T11" fmla="*/ 156 h 214"/>
                <a:gd name="T12" fmla="*/ 49 w 182"/>
                <a:gd name="T13" fmla="*/ 160 h 214"/>
                <a:gd name="T14" fmla="*/ 50 w 182"/>
                <a:gd name="T15" fmla="*/ 164 h 214"/>
                <a:gd name="T16" fmla="*/ 53 w 182"/>
                <a:gd name="T17" fmla="*/ 168 h 214"/>
                <a:gd name="T18" fmla="*/ 55 w 182"/>
                <a:gd name="T19" fmla="*/ 170 h 214"/>
                <a:gd name="T20" fmla="*/ 59 w 182"/>
                <a:gd name="T21" fmla="*/ 172 h 214"/>
                <a:gd name="T22" fmla="*/ 62 w 182"/>
                <a:gd name="T23" fmla="*/ 173 h 214"/>
                <a:gd name="T24" fmla="*/ 66 w 182"/>
                <a:gd name="T25" fmla="*/ 174 h 214"/>
                <a:gd name="T26" fmla="*/ 73 w 182"/>
                <a:gd name="T27" fmla="*/ 173 h 214"/>
                <a:gd name="T28" fmla="*/ 78 w 182"/>
                <a:gd name="T29" fmla="*/ 170 h 214"/>
                <a:gd name="T30" fmla="*/ 85 w 182"/>
                <a:gd name="T31" fmla="*/ 168 h 214"/>
                <a:gd name="T32" fmla="*/ 91 w 182"/>
                <a:gd name="T33" fmla="*/ 162 h 214"/>
                <a:gd name="T34" fmla="*/ 97 w 182"/>
                <a:gd name="T35" fmla="*/ 156 h 214"/>
                <a:gd name="T36" fmla="*/ 102 w 182"/>
                <a:gd name="T37" fmla="*/ 149 h 214"/>
                <a:gd name="T38" fmla="*/ 107 w 182"/>
                <a:gd name="T39" fmla="*/ 140 h 214"/>
                <a:gd name="T40" fmla="*/ 111 w 182"/>
                <a:gd name="T41" fmla="*/ 129 h 214"/>
                <a:gd name="T42" fmla="*/ 115 w 182"/>
                <a:gd name="T43" fmla="*/ 117 h 214"/>
                <a:gd name="T44" fmla="*/ 118 w 182"/>
                <a:gd name="T45" fmla="*/ 100 h 214"/>
                <a:gd name="T46" fmla="*/ 135 w 182"/>
                <a:gd name="T47" fmla="*/ 0 h 214"/>
                <a:gd name="T48" fmla="*/ 182 w 182"/>
                <a:gd name="T49" fmla="*/ 0 h 214"/>
                <a:gd name="T50" fmla="*/ 146 w 182"/>
                <a:gd name="T51" fmla="*/ 209 h 214"/>
                <a:gd name="T52" fmla="*/ 102 w 182"/>
                <a:gd name="T53" fmla="*/ 209 h 214"/>
                <a:gd name="T54" fmla="*/ 107 w 182"/>
                <a:gd name="T55" fmla="*/ 181 h 214"/>
                <a:gd name="T56" fmla="*/ 101 w 182"/>
                <a:gd name="T57" fmla="*/ 189 h 214"/>
                <a:gd name="T58" fmla="*/ 93 w 182"/>
                <a:gd name="T59" fmla="*/ 196 h 214"/>
                <a:gd name="T60" fmla="*/ 86 w 182"/>
                <a:gd name="T61" fmla="*/ 201 h 214"/>
                <a:gd name="T62" fmla="*/ 78 w 182"/>
                <a:gd name="T63" fmla="*/ 206 h 214"/>
                <a:gd name="T64" fmla="*/ 70 w 182"/>
                <a:gd name="T65" fmla="*/ 209 h 214"/>
                <a:gd name="T66" fmla="*/ 62 w 182"/>
                <a:gd name="T67" fmla="*/ 211 h 214"/>
                <a:gd name="T68" fmla="*/ 54 w 182"/>
                <a:gd name="T69" fmla="*/ 213 h 214"/>
                <a:gd name="T70" fmla="*/ 46 w 182"/>
                <a:gd name="T71" fmla="*/ 214 h 214"/>
                <a:gd name="T72" fmla="*/ 35 w 182"/>
                <a:gd name="T73" fmla="*/ 213 h 214"/>
                <a:gd name="T74" fmla="*/ 26 w 182"/>
                <a:gd name="T75" fmla="*/ 210 h 214"/>
                <a:gd name="T76" fmla="*/ 19 w 182"/>
                <a:gd name="T77" fmla="*/ 206 h 214"/>
                <a:gd name="T78" fmla="*/ 13 w 182"/>
                <a:gd name="T79" fmla="*/ 200 h 214"/>
                <a:gd name="T80" fmla="*/ 7 w 182"/>
                <a:gd name="T81" fmla="*/ 192 h 214"/>
                <a:gd name="T82" fmla="*/ 3 w 182"/>
                <a:gd name="T83" fmla="*/ 182 h 214"/>
                <a:gd name="T84" fmla="*/ 1 w 182"/>
                <a:gd name="T85" fmla="*/ 172 h 214"/>
                <a:gd name="T86" fmla="*/ 0 w 182"/>
                <a:gd name="T87" fmla="*/ 160 h 214"/>
                <a:gd name="T88" fmla="*/ 1 w 182"/>
                <a:gd name="T89" fmla="*/ 153 h 214"/>
                <a:gd name="T90" fmla="*/ 1 w 182"/>
                <a:gd name="T91" fmla="*/ 144 h 214"/>
                <a:gd name="T92" fmla="*/ 3 w 182"/>
                <a:gd name="T93" fmla="*/ 132 h 214"/>
                <a:gd name="T94" fmla="*/ 6 w 182"/>
                <a:gd name="T95" fmla="*/ 117 h 214"/>
                <a:gd name="T96" fmla="*/ 26 w 182"/>
                <a:gd name="T97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82" h="214">
                  <a:moveTo>
                    <a:pt x="26" y="0"/>
                  </a:moveTo>
                  <a:lnTo>
                    <a:pt x="73" y="0"/>
                  </a:lnTo>
                  <a:lnTo>
                    <a:pt x="51" y="124"/>
                  </a:lnTo>
                  <a:lnTo>
                    <a:pt x="47" y="142"/>
                  </a:lnTo>
                  <a:lnTo>
                    <a:pt x="47" y="152"/>
                  </a:lnTo>
                  <a:lnTo>
                    <a:pt x="47" y="156"/>
                  </a:lnTo>
                  <a:lnTo>
                    <a:pt x="49" y="160"/>
                  </a:lnTo>
                  <a:lnTo>
                    <a:pt x="50" y="164"/>
                  </a:lnTo>
                  <a:lnTo>
                    <a:pt x="53" y="168"/>
                  </a:lnTo>
                  <a:lnTo>
                    <a:pt x="55" y="170"/>
                  </a:lnTo>
                  <a:lnTo>
                    <a:pt x="59" y="172"/>
                  </a:lnTo>
                  <a:lnTo>
                    <a:pt x="62" y="173"/>
                  </a:lnTo>
                  <a:lnTo>
                    <a:pt x="66" y="174"/>
                  </a:lnTo>
                  <a:lnTo>
                    <a:pt x="73" y="173"/>
                  </a:lnTo>
                  <a:lnTo>
                    <a:pt x="78" y="170"/>
                  </a:lnTo>
                  <a:lnTo>
                    <a:pt x="85" y="168"/>
                  </a:lnTo>
                  <a:lnTo>
                    <a:pt x="91" y="162"/>
                  </a:lnTo>
                  <a:lnTo>
                    <a:pt x="97" y="156"/>
                  </a:lnTo>
                  <a:lnTo>
                    <a:pt x="102" y="149"/>
                  </a:lnTo>
                  <a:lnTo>
                    <a:pt x="107" y="140"/>
                  </a:lnTo>
                  <a:lnTo>
                    <a:pt x="111" y="129"/>
                  </a:lnTo>
                  <a:lnTo>
                    <a:pt x="115" y="117"/>
                  </a:lnTo>
                  <a:lnTo>
                    <a:pt x="118" y="100"/>
                  </a:lnTo>
                  <a:lnTo>
                    <a:pt x="135" y="0"/>
                  </a:lnTo>
                  <a:lnTo>
                    <a:pt x="182" y="0"/>
                  </a:lnTo>
                  <a:lnTo>
                    <a:pt x="146" y="209"/>
                  </a:lnTo>
                  <a:lnTo>
                    <a:pt x="102" y="209"/>
                  </a:lnTo>
                  <a:lnTo>
                    <a:pt x="107" y="181"/>
                  </a:lnTo>
                  <a:lnTo>
                    <a:pt x="101" y="189"/>
                  </a:lnTo>
                  <a:lnTo>
                    <a:pt x="93" y="196"/>
                  </a:lnTo>
                  <a:lnTo>
                    <a:pt x="86" y="201"/>
                  </a:lnTo>
                  <a:lnTo>
                    <a:pt x="78" y="206"/>
                  </a:lnTo>
                  <a:lnTo>
                    <a:pt x="70" y="209"/>
                  </a:lnTo>
                  <a:lnTo>
                    <a:pt x="62" y="211"/>
                  </a:lnTo>
                  <a:lnTo>
                    <a:pt x="54" y="213"/>
                  </a:lnTo>
                  <a:lnTo>
                    <a:pt x="46" y="214"/>
                  </a:lnTo>
                  <a:lnTo>
                    <a:pt x="35" y="213"/>
                  </a:lnTo>
                  <a:lnTo>
                    <a:pt x="26" y="210"/>
                  </a:lnTo>
                  <a:lnTo>
                    <a:pt x="19" y="206"/>
                  </a:lnTo>
                  <a:lnTo>
                    <a:pt x="13" y="200"/>
                  </a:lnTo>
                  <a:lnTo>
                    <a:pt x="7" y="192"/>
                  </a:lnTo>
                  <a:lnTo>
                    <a:pt x="3" y="182"/>
                  </a:lnTo>
                  <a:lnTo>
                    <a:pt x="1" y="172"/>
                  </a:lnTo>
                  <a:lnTo>
                    <a:pt x="0" y="160"/>
                  </a:lnTo>
                  <a:lnTo>
                    <a:pt x="1" y="153"/>
                  </a:lnTo>
                  <a:lnTo>
                    <a:pt x="1" y="144"/>
                  </a:lnTo>
                  <a:lnTo>
                    <a:pt x="3" y="132"/>
                  </a:lnTo>
                  <a:lnTo>
                    <a:pt x="6" y="117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DC3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178" name="Freeform 650"/>
            <p:cNvSpPr>
              <a:spLocks/>
            </p:cNvSpPr>
            <p:nvPr/>
          </p:nvSpPr>
          <p:spPr bwMode="auto">
            <a:xfrm>
              <a:off x="4742" y="2418"/>
              <a:ext cx="69" cy="54"/>
            </a:xfrm>
            <a:custGeom>
              <a:avLst/>
              <a:gdLst>
                <a:gd name="T0" fmla="*/ 80 w 276"/>
                <a:gd name="T1" fmla="*/ 6 h 215"/>
                <a:gd name="T2" fmla="*/ 82 w 276"/>
                <a:gd name="T3" fmla="*/ 24 h 215"/>
                <a:gd name="T4" fmla="*/ 95 w 276"/>
                <a:gd name="T5" fmla="*/ 12 h 215"/>
                <a:gd name="T6" fmla="*/ 108 w 276"/>
                <a:gd name="T7" fmla="*/ 4 h 215"/>
                <a:gd name="T8" fmla="*/ 122 w 276"/>
                <a:gd name="T9" fmla="*/ 0 h 215"/>
                <a:gd name="T10" fmla="*/ 139 w 276"/>
                <a:gd name="T11" fmla="*/ 2 h 215"/>
                <a:gd name="T12" fmla="*/ 153 w 276"/>
                <a:gd name="T13" fmla="*/ 6 h 215"/>
                <a:gd name="T14" fmla="*/ 164 w 276"/>
                <a:gd name="T15" fmla="*/ 16 h 215"/>
                <a:gd name="T16" fmla="*/ 171 w 276"/>
                <a:gd name="T17" fmla="*/ 30 h 215"/>
                <a:gd name="T18" fmla="*/ 177 w 276"/>
                <a:gd name="T19" fmla="*/ 30 h 215"/>
                <a:gd name="T20" fmla="*/ 191 w 276"/>
                <a:gd name="T21" fmla="*/ 16 h 215"/>
                <a:gd name="T22" fmla="*/ 207 w 276"/>
                <a:gd name="T23" fmla="*/ 7 h 215"/>
                <a:gd name="T24" fmla="*/ 224 w 276"/>
                <a:gd name="T25" fmla="*/ 2 h 215"/>
                <a:gd name="T26" fmla="*/ 243 w 276"/>
                <a:gd name="T27" fmla="*/ 2 h 215"/>
                <a:gd name="T28" fmla="*/ 259 w 276"/>
                <a:gd name="T29" fmla="*/ 8 h 215"/>
                <a:gd name="T30" fmla="*/ 269 w 276"/>
                <a:gd name="T31" fmla="*/ 22 h 215"/>
                <a:gd name="T32" fmla="*/ 276 w 276"/>
                <a:gd name="T33" fmla="*/ 39 h 215"/>
                <a:gd name="T34" fmla="*/ 275 w 276"/>
                <a:gd name="T35" fmla="*/ 64 h 215"/>
                <a:gd name="T36" fmla="*/ 249 w 276"/>
                <a:gd name="T37" fmla="*/ 215 h 215"/>
                <a:gd name="T38" fmla="*/ 225 w 276"/>
                <a:gd name="T39" fmla="*/ 87 h 215"/>
                <a:gd name="T40" fmla="*/ 229 w 276"/>
                <a:gd name="T41" fmla="*/ 60 h 215"/>
                <a:gd name="T42" fmla="*/ 225 w 276"/>
                <a:gd name="T43" fmla="*/ 46 h 215"/>
                <a:gd name="T44" fmla="*/ 220 w 276"/>
                <a:gd name="T45" fmla="*/ 42 h 215"/>
                <a:gd name="T46" fmla="*/ 212 w 276"/>
                <a:gd name="T47" fmla="*/ 40 h 215"/>
                <a:gd name="T48" fmla="*/ 204 w 276"/>
                <a:gd name="T49" fmla="*/ 43 h 215"/>
                <a:gd name="T50" fmla="*/ 196 w 276"/>
                <a:gd name="T51" fmla="*/ 47 h 215"/>
                <a:gd name="T52" fmla="*/ 181 w 276"/>
                <a:gd name="T53" fmla="*/ 63 h 215"/>
                <a:gd name="T54" fmla="*/ 172 w 276"/>
                <a:gd name="T55" fmla="*/ 86 h 215"/>
                <a:gd name="T56" fmla="*/ 164 w 276"/>
                <a:gd name="T57" fmla="*/ 120 h 215"/>
                <a:gd name="T58" fmla="*/ 102 w 276"/>
                <a:gd name="T59" fmla="*/ 215 h 215"/>
                <a:gd name="T60" fmla="*/ 126 w 276"/>
                <a:gd name="T61" fmla="*/ 70 h 215"/>
                <a:gd name="T62" fmla="*/ 126 w 276"/>
                <a:gd name="T63" fmla="*/ 52 h 215"/>
                <a:gd name="T64" fmla="*/ 120 w 276"/>
                <a:gd name="T65" fmla="*/ 44 h 215"/>
                <a:gd name="T66" fmla="*/ 114 w 276"/>
                <a:gd name="T67" fmla="*/ 42 h 215"/>
                <a:gd name="T68" fmla="*/ 102 w 276"/>
                <a:gd name="T69" fmla="*/ 43 h 215"/>
                <a:gd name="T70" fmla="*/ 87 w 276"/>
                <a:gd name="T71" fmla="*/ 54 h 215"/>
                <a:gd name="T72" fmla="*/ 74 w 276"/>
                <a:gd name="T73" fmla="*/ 72 h 215"/>
                <a:gd name="T74" fmla="*/ 67 w 276"/>
                <a:gd name="T75" fmla="*/ 98 h 215"/>
                <a:gd name="T76" fmla="*/ 47 w 276"/>
                <a:gd name="T77" fmla="*/ 215 h 215"/>
                <a:gd name="T78" fmla="*/ 36 w 276"/>
                <a:gd name="T79" fmla="*/ 6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76" h="215">
                  <a:moveTo>
                    <a:pt x="36" y="6"/>
                  </a:moveTo>
                  <a:lnTo>
                    <a:pt x="80" y="6"/>
                  </a:lnTo>
                  <a:lnTo>
                    <a:pt x="75" y="31"/>
                  </a:lnTo>
                  <a:lnTo>
                    <a:pt x="82" y="24"/>
                  </a:lnTo>
                  <a:lnTo>
                    <a:pt x="88" y="18"/>
                  </a:lnTo>
                  <a:lnTo>
                    <a:pt x="95" y="12"/>
                  </a:lnTo>
                  <a:lnTo>
                    <a:pt x="102" y="8"/>
                  </a:lnTo>
                  <a:lnTo>
                    <a:pt x="108" y="4"/>
                  </a:lnTo>
                  <a:lnTo>
                    <a:pt x="115" y="2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9" y="2"/>
                  </a:lnTo>
                  <a:lnTo>
                    <a:pt x="147" y="3"/>
                  </a:lnTo>
                  <a:lnTo>
                    <a:pt x="153" y="6"/>
                  </a:lnTo>
                  <a:lnTo>
                    <a:pt x="159" y="10"/>
                  </a:lnTo>
                  <a:lnTo>
                    <a:pt x="164" y="16"/>
                  </a:lnTo>
                  <a:lnTo>
                    <a:pt x="168" y="22"/>
                  </a:lnTo>
                  <a:lnTo>
                    <a:pt x="171" y="30"/>
                  </a:lnTo>
                  <a:lnTo>
                    <a:pt x="172" y="38"/>
                  </a:lnTo>
                  <a:lnTo>
                    <a:pt x="177" y="30"/>
                  </a:lnTo>
                  <a:lnTo>
                    <a:pt x="183" y="23"/>
                  </a:lnTo>
                  <a:lnTo>
                    <a:pt x="191" y="16"/>
                  </a:lnTo>
                  <a:lnTo>
                    <a:pt x="197" y="11"/>
                  </a:lnTo>
                  <a:lnTo>
                    <a:pt x="207" y="7"/>
                  </a:lnTo>
                  <a:lnTo>
                    <a:pt x="215" y="3"/>
                  </a:lnTo>
                  <a:lnTo>
                    <a:pt x="224" y="2"/>
                  </a:lnTo>
                  <a:lnTo>
                    <a:pt x="232" y="0"/>
                  </a:lnTo>
                  <a:lnTo>
                    <a:pt x="243" y="2"/>
                  </a:lnTo>
                  <a:lnTo>
                    <a:pt x="251" y="4"/>
                  </a:lnTo>
                  <a:lnTo>
                    <a:pt x="259" y="8"/>
                  </a:lnTo>
                  <a:lnTo>
                    <a:pt x="264" y="14"/>
                  </a:lnTo>
                  <a:lnTo>
                    <a:pt x="269" y="22"/>
                  </a:lnTo>
                  <a:lnTo>
                    <a:pt x="273" y="30"/>
                  </a:lnTo>
                  <a:lnTo>
                    <a:pt x="276" y="39"/>
                  </a:lnTo>
                  <a:lnTo>
                    <a:pt x="276" y="50"/>
                  </a:lnTo>
                  <a:lnTo>
                    <a:pt x="275" y="64"/>
                  </a:lnTo>
                  <a:lnTo>
                    <a:pt x="272" y="87"/>
                  </a:lnTo>
                  <a:lnTo>
                    <a:pt x="249" y="215"/>
                  </a:lnTo>
                  <a:lnTo>
                    <a:pt x="203" y="215"/>
                  </a:lnTo>
                  <a:lnTo>
                    <a:pt x="225" y="87"/>
                  </a:lnTo>
                  <a:lnTo>
                    <a:pt x="228" y="68"/>
                  </a:lnTo>
                  <a:lnTo>
                    <a:pt x="229" y="60"/>
                  </a:lnTo>
                  <a:lnTo>
                    <a:pt x="228" y="52"/>
                  </a:lnTo>
                  <a:lnTo>
                    <a:pt x="225" y="46"/>
                  </a:lnTo>
                  <a:lnTo>
                    <a:pt x="223" y="44"/>
                  </a:lnTo>
                  <a:lnTo>
                    <a:pt x="220" y="42"/>
                  </a:lnTo>
                  <a:lnTo>
                    <a:pt x="216" y="42"/>
                  </a:lnTo>
                  <a:lnTo>
                    <a:pt x="212" y="40"/>
                  </a:lnTo>
                  <a:lnTo>
                    <a:pt x="208" y="42"/>
                  </a:lnTo>
                  <a:lnTo>
                    <a:pt x="204" y="43"/>
                  </a:lnTo>
                  <a:lnTo>
                    <a:pt x="200" y="44"/>
                  </a:lnTo>
                  <a:lnTo>
                    <a:pt x="196" y="47"/>
                  </a:lnTo>
                  <a:lnTo>
                    <a:pt x="188" y="54"/>
                  </a:lnTo>
                  <a:lnTo>
                    <a:pt x="181" y="63"/>
                  </a:lnTo>
                  <a:lnTo>
                    <a:pt x="176" y="72"/>
                  </a:lnTo>
                  <a:lnTo>
                    <a:pt x="172" y="86"/>
                  </a:lnTo>
                  <a:lnTo>
                    <a:pt x="168" y="102"/>
                  </a:lnTo>
                  <a:lnTo>
                    <a:pt x="164" y="120"/>
                  </a:lnTo>
                  <a:lnTo>
                    <a:pt x="148" y="215"/>
                  </a:lnTo>
                  <a:lnTo>
                    <a:pt x="102" y="215"/>
                  </a:lnTo>
                  <a:lnTo>
                    <a:pt x="123" y="88"/>
                  </a:lnTo>
                  <a:lnTo>
                    <a:pt x="126" y="70"/>
                  </a:lnTo>
                  <a:lnTo>
                    <a:pt x="127" y="60"/>
                  </a:lnTo>
                  <a:lnTo>
                    <a:pt x="126" y="52"/>
                  </a:lnTo>
                  <a:lnTo>
                    <a:pt x="123" y="46"/>
                  </a:lnTo>
                  <a:lnTo>
                    <a:pt x="120" y="44"/>
                  </a:lnTo>
                  <a:lnTo>
                    <a:pt x="116" y="42"/>
                  </a:lnTo>
                  <a:lnTo>
                    <a:pt x="114" y="42"/>
                  </a:lnTo>
                  <a:lnTo>
                    <a:pt x="110" y="40"/>
                  </a:lnTo>
                  <a:lnTo>
                    <a:pt x="102" y="43"/>
                  </a:lnTo>
                  <a:lnTo>
                    <a:pt x="94" y="47"/>
                  </a:lnTo>
                  <a:lnTo>
                    <a:pt x="87" y="54"/>
                  </a:lnTo>
                  <a:lnTo>
                    <a:pt x="80" y="62"/>
                  </a:lnTo>
                  <a:lnTo>
                    <a:pt x="74" y="72"/>
                  </a:lnTo>
                  <a:lnTo>
                    <a:pt x="70" y="87"/>
                  </a:lnTo>
                  <a:lnTo>
                    <a:pt x="67" y="98"/>
                  </a:lnTo>
                  <a:lnTo>
                    <a:pt x="63" y="119"/>
                  </a:lnTo>
                  <a:lnTo>
                    <a:pt x="47" y="215"/>
                  </a:lnTo>
                  <a:lnTo>
                    <a:pt x="0" y="215"/>
                  </a:lnTo>
                  <a:lnTo>
                    <a:pt x="36" y="6"/>
                  </a:lnTo>
                  <a:close/>
                </a:path>
              </a:pathLst>
            </a:custGeom>
            <a:solidFill>
              <a:srgbClr val="DC3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179" name="Freeform 651"/>
            <p:cNvSpPr>
              <a:spLocks/>
            </p:cNvSpPr>
            <p:nvPr/>
          </p:nvSpPr>
          <p:spPr bwMode="auto">
            <a:xfrm>
              <a:off x="4816" y="2458"/>
              <a:ext cx="14" cy="14"/>
            </a:xfrm>
            <a:custGeom>
              <a:avLst/>
              <a:gdLst>
                <a:gd name="T0" fmla="*/ 10 w 56"/>
                <a:gd name="T1" fmla="*/ 0 h 55"/>
                <a:gd name="T2" fmla="*/ 56 w 56"/>
                <a:gd name="T3" fmla="*/ 0 h 55"/>
                <a:gd name="T4" fmla="*/ 47 w 56"/>
                <a:gd name="T5" fmla="*/ 55 h 55"/>
                <a:gd name="T6" fmla="*/ 0 w 56"/>
                <a:gd name="T7" fmla="*/ 55 h 55"/>
                <a:gd name="T8" fmla="*/ 10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10" y="0"/>
                  </a:moveTo>
                  <a:lnTo>
                    <a:pt x="56" y="0"/>
                  </a:lnTo>
                  <a:lnTo>
                    <a:pt x="47" y="55"/>
                  </a:lnTo>
                  <a:lnTo>
                    <a:pt x="0" y="55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DC3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180" name="Freeform 652"/>
            <p:cNvSpPr>
              <a:spLocks/>
            </p:cNvSpPr>
            <p:nvPr/>
          </p:nvSpPr>
          <p:spPr bwMode="auto">
            <a:xfrm>
              <a:off x="4836" y="2458"/>
              <a:ext cx="17" cy="29"/>
            </a:xfrm>
            <a:custGeom>
              <a:avLst/>
              <a:gdLst>
                <a:gd name="T0" fmla="*/ 20 w 66"/>
                <a:gd name="T1" fmla="*/ 0 h 117"/>
                <a:gd name="T2" fmla="*/ 66 w 66"/>
                <a:gd name="T3" fmla="*/ 0 h 117"/>
                <a:gd name="T4" fmla="*/ 58 w 66"/>
                <a:gd name="T5" fmla="*/ 46 h 117"/>
                <a:gd name="T6" fmla="*/ 54 w 66"/>
                <a:gd name="T7" fmla="*/ 64 h 117"/>
                <a:gd name="T8" fmla="*/ 50 w 66"/>
                <a:gd name="T9" fmla="*/ 79 h 117"/>
                <a:gd name="T10" fmla="*/ 44 w 66"/>
                <a:gd name="T11" fmla="*/ 91 h 117"/>
                <a:gd name="T12" fmla="*/ 37 w 66"/>
                <a:gd name="T13" fmla="*/ 101 h 117"/>
                <a:gd name="T14" fmla="*/ 29 w 66"/>
                <a:gd name="T15" fmla="*/ 108 h 117"/>
                <a:gd name="T16" fmla="*/ 21 w 66"/>
                <a:gd name="T17" fmla="*/ 113 h 117"/>
                <a:gd name="T18" fmla="*/ 10 w 66"/>
                <a:gd name="T19" fmla="*/ 116 h 117"/>
                <a:gd name="T20" fmla="*/ 0 w 66"/>
                <a:gd name="T21" fmla="*/ 117 h 117"/>
                <a:gd name="T22" fmla="*/ 4 w 66"/>
                <a:gd name="T23" fmla="*/ 92 h 117"/>
                <a:gd name="T24" fmla="*/ 9 w 66"/>
                <a:gd name="T25" fmla="*/ 89 h 117"/>
                <a:gd name="T26" fmla="*/ 14 w 66"/>
                <a:gd name="T27" fmla="*/ 87 h 117"/>
                <a:gd name="T28" fmla="*/ 18 w 66"/>
                <a:gd name="T29" fmla="*/ 84 h 117"/>
                <a:gd name="T30" fmla="*/ 22 w 66"/>
                <a:gd name="T31" fmla="*/ 80 h 117"/>
                <a:gd name="T32" fmla="*/ 25 w 66"/>
                <a:gd name="T33" fmla="*/ 76 h 117"/>
                <a:gd name="T34" fmla="*/ 28 w 66"/>
                <a:gd name="T35" fmla="*/ 69 h 117"/>
                <a:gd name="T36" fmla="*/ 30 w 66"/>
                <a:gd name="T37" fmla="*/ 63 h 117"/>
                <a:gd name="T38" fmla="*/ 32 w 66"/>
                <a:gd name="T39" fmla="*/ 55 h 117"/>
                <a:gd name="T40" fmla="*/ 10 w 66"/>
                <a:gd name="T41" fmla="*/ 55 h 117"/>
                <a:gd name="T42" fmla="*/ 20 w 66"/>
                <a:gd name="T4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6" h="117">
                  <a:moveTo>
                    <a:pt x="20" y="0"/>
                  </a:moveTo>
                  <a:lnTo>
                    <a:pt x="66" y="0"/>
                  </a:lnTo>
                  <a:lnTo>
                    <a:pt x="58" y="46"/>
                  </a:lnTo>
                  <a:lnTo>
                    <a:pt x="54" y="64"/>
                  </a:lnTo>
                  <a:lnTo>
                    <a:pt x="50" y="79"/>
                  </a:lnTo>
                  <a:lnTo>
                    <a:pt x="44" y="91"/>
                  </a:lnTo>
                  <a:lnTo>
                    <a:pt x="37" y="101"/>
                  </a:lnTo>
                  <a:lnTo>
                    <a:pt x="29" y="108"/>
                  </a:lnTo>
                  <a:lnTo>
                    <a:pt x="21" y="113"/>
                  </a:lnTo>
                  <a:lnTo>
                    <a:pt x="10" y="116"/>
                  </a:lnTo>
                  <a:lnTo>
                    <a:pt x="0" y="117"/>
                  </a:lnTo>
                  <a:lnTo>
                    <a:pt x="4" y="92"/>
                  </a:lnTo>
                  <a:lnTo>
                    <a:pt x="9" y="89"/>
                  </a:lnTo>
                  <a:lnTo>
                    <a:pt x="14" y="87"/>
                  </a:lnTo>
                  <a:lnTo>
                    <a:pt x="18" y="84"/>
                  </a:lnTo>
                  <a:lnTo>
                    <a:pt x="22" y="80"/>
                  </a:lnTo>
                  <a:lnTo>
                    <a:pt x="25" y="76"/>
                  </a:lnTo>
                  <a:lnTo>
                    <a:pt x="28" y="69"/>
                  </a:lnTo>
                  <a:lnTo>
                    <a:pt x="30" y="63"/>
                  </a:lnTo>
                  <a:lnTo>
                    <a:pt x="32" y="55"/>
                  </a:lnTo>
                  <a:lnTo>
                    <a:pt x="10" y="5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DC3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181" name="Freeform 653"/>
            <p:cNvSpPr>
              <a:spLocks noEditPoints="1"/>
            </p:cNvSpPr>
            <p:nvPr/>
          </p:nvSpPr>
          <p:spPr bwMode="auto">
            <a:xfrm>
              <a:off x="4881" y="2399"/>
              <a:ext cx="56" cy="73"/>
            </a:xfrm>
            <a:custGeom>
              <a:avLst/>
              <a:gdLst>
                <a:gd name="T0" fmla="*/ 172 w 226"/>
                <a:gd name="T1" fmla="*/ 225 h 289"/>
                <a:gd name="T2" fmla="*/ 78 w 226"/>
                <a:gd name="T3" fmla="*/ 225 h 289"/>
                <a:gd name="T4" fmla="*/ 49 w 226"/>
                <a:gd name="T5" fmla="*/ 289 h 289"/>
                <a:gd name="T6" fmla="*/ 0 w 226"/>
                <a:gd name="T7" fmla="*/ 289 h 289"/>
                <a:gd name="T8" fmla="*/ 133 w 226"/>
                <a:gd name="T9" fmla="*/ 0 h 289"/>
                <a:gd name="T10" fmla="*/ 188 w 226"/>
                <a:gd name="T11" fmla="*/ 0 h 289"/>
                <a:gd name="T12" fmla="*/ 226 w 226"/>
                <a:gd name="T13" fmla="*/ 289 h 289"/>
                <a:gd name="T14" fmla="*/ 180 w 226"/>
                <a:gd name="T15" fmla="*/ 289 h 289"/>
                <a:gd name="T16" fmla="*/ 172 w 226"/>
                <a:gd name="T17" fmla="*/ 225 h 289"/>
                <a:gd name="T18" fmla="*/ 166 w 226"/>
                <a:gd name="T19" fmla="*/ 177 h 289"/>
                <a:gd name="T20" fmla="*/ 153 w 226"/>
                <a:gd name="T21" fmla="*/ 61 h 289"/>
                <a:gd name="T22" fmla="*/ 96 w 226"/>
                <a:gd name="T23" fmla="*/ 177 h 289"/>
                <a:gd name="T24" fmla="*/ 166 w 226"/>
                <a:gd name="T25" fmla="*/ 177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6" h="289">
                  <a:moveTo>
                    <a:pt x="172" y="225"/>
                  </a:moveTo>
                  <a:lnTo>
                    <a:pt x="78" y="225"/>
                  </a:lnTo>
                  <a:lnTo>
                    <a:pt x="49" y="289"/>
                  </a:lnTo>
                  <a:lnTo>
                    <a:pt x="0" y="289"/>
                  </a:lnTo>
                  <a:lnTo>
                    <a:pt x="133" y="0"/>
                  </a:lnTo>
                  <a:lnTo>
                    <a:pt x="188" y="0"/>
                  </a:lnTo>
                  <a:lnTo>
                    <a:pt x="226" y="289"/>
                  </a:lnTo>
                  <a:lnTo>
                    <a:pt x="180" y="289"/>
                  </a:lnTo>
                  <a:lnTo>
                    <a:pt x="172" y="225"/>
                  </a:lnTo>
                  <a:close/>
                  <a:moveTo>
                    <a:pt x="166" y="177"/>
                  </a:moveTo>
                  <a:lnTo>
                    <a:pt x="153" y="61"/>
                  </a:lnTo>
                  <a:lnTo>
                    <a:pt x="96" y="177"/>
                  </a:lnTo>
                  <a:lnTo>
                    <a:pt x="166" y="177"/>
                  </a:lnTo>
                  <a:close/>
                </a:path>
              </a:pathLst>
            </a:custGeom>
            <a:solidFill>
              <a:srgbClr val="DC3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182" name="Freeform 654"/>
            <p:cNvSpPr>
              <a:spLocks noEditPoints="1"/>
            </p:cNvSpPr>
            <p:nvPr/>
          </p:nvSpPr>
          <p:spPr bwMode="auto">
            <a:xfrm>
              <a:off x="4945" y="2399"/>
              <a:ext cx="58" cy="73"/>
            </a:xfrm>
            <a:custGeom>
              <a:avLst/>
              <a:gdLst>
                <a:gd name="T0" fmla="*/ 0 w 232"/>
                <a:gd name="T1" fmla="*/ 289 h 289"/>
                <a:gd name="T2" fmla="*/ 156 w 232"/>
                <a:gd name="T3" fmla="*/ 0 h 289"/>
                <a:gd name="T4" fmla="*/ 180 w 232"/>
                <a:gd name="T5" fmla="*/ 1 h 289"/>
                <a:gd name="T6" fmla="*/ 197 w 232"/>
                <a:gd name="T7" fmla="*/ 6 h 289"/>
                <a:gd name="T8" fmla="*/ 212 w 232"/>
                <a:gd name="T9" fmla="*/ 16 h 289"/>
                <a:gd name="T10" fmla="*/ 222 w 232"/>
                <a:gd name="T11" fmla="*/ 32 h 289"/>
                <a:gd name="T12" fmla="*/ 229 w 232"/>
                <a:gd name="T13" fmla="*/ 52 h 289"/>
                <a:gd name="T14" fmla="*/ 232 w 232"/>
                <a:gd name="T15" fmla="*/ 76 h 289"/>
                <a:gd name="T16" fmla="*/ 226 w 232"/>
                <a:gd name="T17" fmla="*/ 109 h 289"/>
                <a:gd name="T18" fmla="*/ 221 w 232"/>
                <a:gd name="T19" fmla="*/ 124 h 289"/>
                <a:gd name="T20" fmla="*/ 213 w 232"/>
                <a:gd name="T21" fmla="*/ 137 h 289"/>
                <a:gd name="T22" fmla="*/ 202 w 232"/>
                <a:gd name="T23" fmla="*/ 148 h 289"/>
                <a:gd name="T24" fmla="*/ 190 w 232"/>
                <a:gd name="T25" fmla="*/ 156 h 289"/>
                <a:gd name="T26" fmla="*/ 176 w 232"/>
                <a:gd name="T27" fmla="*/ 162 h 289"/>
                <a:gd name="T28" fmla="*/ 158 w 232"/>
                <a:gd name="T29" fmla="*/ 166 h 289"/>
                <a:gd name="T30" fmla="*/ 176 w 232"/>
                <a:gd name="T31" fmla="*/ 193 h 289"/>
                <a:gd name="T32" fmla="*/ 193 w 232"/>
                <a:gd name="T33" fmla="*/ 234 h 289"/>
                <a:gd name="T34" fmla="*/ 213 w 232"/>
                <a:gd name="T35" fmla="*/ 289 h 289"/>
                <a:gd name="T36" fmla="*/ 156 w 232"/>
                <a:gd name="T37" fmla="*/ 276 h 289"/>
                <a:gd name="T38" fmla="*/ 144 w 232"/>
                <a:gd name="T39" fmla="*/ 237 h 289"/>
                <a:gd name="T40" fmla="*/ 130 w 232"/>
                <a:gd name="T41" fmla="*/ 200 h 289"/>
                <a:gd name="T42" fmla="*/ 120 w 232"/>
                <a:gd name="T43" fmla="*/ 181 h 289"/>
                <a:gd name="T44" fmla="*/ 109 w 232"/>
                <a:gd name="T45" fmla="*/ 173 h 289"/>
                <a:gd name="T46" fmla="*/ 97 w 232"/>
                <a:gd name="T47" fmla="*/ 170 h 289"/>
                <a:gd name="T48" fmla="*/ 69 w 232"/>
                <a:gd name="T49" fmla="*/ 169 h 289"/>
                <a:gd name="T50" fmla="*/ 77 w 232"/>
                <a:gd name="T51" fmla="*/ 126 h 289"/>
                <a:gd name="T52" fmla="*/ 121 w 232"/>
                <a:gd name="T53" fmla="*/ 125 h 289"/>
                <a:gd name="T54" fmla="*/ 146 w 232"/>
                <a:gd name="T55" fmla="*/ 122 h 289"/>
                <a:gd name="T56" fmla="*/ 161 w 232"/>
                <a:gd name="T57" fmla="*/ 117 h 289"/>
                <a:gd name="T58" fmla="*/ 172 w 232"/>
                <a:gd name="T59" fmla="*/ 108 h 289"/>
                <a:gd name="T60" fmla="*/ 178 w 232"/>
                <a:gd name="T61" fmla="*/ 96 h 289"/>
                <a:gd name="T62" fmla="*/ 182 w 232"/>
                <a:gd name="T63" fmla="*/ 84 h 289"/>
                <a:gd name="T64" fmla="*/ 182 w 232"/>
                <a:gd name="T65" fmla="*/ 69 h 289"/>
                <a:gd name="T66" fmla="*/ 177 w 232"/>
                <a:gd name="T67" fmla="*/ 57 h 289"/>
                <a:gd name="T68" fmla="*/ 168 w 232"/>
                <a:gd name="T69" fmla="*/ 50 h 289"/>
                <a:gd name="T70" fmla="*/ 154 w 232"/>
                <a:gd name="T71" fmla="*/ 48 h 289"/>
                <a:gd name="T72" fmla="*/ 90 w 232"/>
                <a:gd name="T73" fmla="*/ 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32" h="289">
                  <a:moveTo>
                    <a:pt x="49" y="289"/>
                  </a:moveTo>
                  <a:lnTo>
                    <a:pt x="0" y="289"/>
                  </a:lnTo>
                  <a:lnTo>
                    <a:pt x="50" y="0"/>
                  </a:lnTo>
                  <a:lnTo>
                    <a:pt x="156" y="0"/>
                  </a:lnTo>
                  <a:lnTo>
                    <a:pt x="168" y="0"/>
                  </a:lnTo>
                  <a:lnTo>
                    <a:pt x="180" y="1"/>
                  </a:lnTo>
                  <a:lnTo>
                    <a:pt x="189" y="4"/>
                  </a:lnTo>
                  <a:lnTo>
                    <a:pt x="197" y="6"/>
                  </a:lnTo>
                  <a:lnTo>
                    <a:pt x="205" y="10"/>
                  </a:lnTo>
                  <a:lnTo>
                    <a:pt x="212" y="16"/>
                  </a:lnTo>
                  <a:lnTo>
                    <a:pt x="217" y="22"/>
                  </a:lnTo>
                  <a:lnTo>
                    <a:pt x="222" y="32"/>
                  </a:lnTo>
                  <a:lnTo>
                    <a:pt x="226" y="41"/>
                  </a:lnTo>
                  <a:lnTo>
                    <a:pt x="229" y="52"/>
                  </a:lnTo>
                  <a:lnTo>
                    <a:pt x="230" y="62"/>
                  </a:lnTo>
                  <a:lnTo>
                    <a:pt x="232" y="76"/>
                  </a:lnTo>
                  <a:lnTo>
                    <a:pt x="230" y="93"/>
                  </a:lnTo>
                  <a:lnTo>
                    <a:pt x="226" y="109"/>
                  </a:lnTo>
                  <a:lnTo>
                    <a:pt x="224" y="117"/>
                  </a:lnTo>
                  <a:lnTo>
                    <a:pt x="221" y="124"/>
                  </a:lnTo>
                  <a:lnTo>
                    <a:pt x="217" y="130"/>
                  </a:lnTo>
                  <a:lnTo>
                    <a:pt x="213" y="137"/>
                  </a:lnTo>
                  <a:lnTo>
                    <a:pt x="208" y="142"/>
                  </a:lnTo>
                  <a:lnTo>
                    <a:pt x="202" y="148"/>
                  </a:lnTo>
                  <a:lnTo>
                    <a:pt x="197" y="152"/>
                  </a:lnTo>
                  <a:lnTo>
                    <a:pt x="190" y="156"/>
                  </a:lnTo>
                  <a:lnTo>
                    <a:pt x="184" y="160"/>
                  </a:lnTo>
                  <a:lnTo>
                    <a:pt x="176" y="162"/>
                  </a:lnTo>
                  <a:lnTo>
                    <a:pt x="168" y="165"/>
                  </a:lnTo>
                  <a:lnTo>
                    <a:pt x="158" y="166"/>
                  </a:lnTo>
                  <a:lnTo>
                    <a:pt x="168" y="178"/>
                  </a:lnTo>
                  <a:lnTo>
                    <a:pt x="176" y="193"/>
                  </a:lnTo>
                  <a:lnTo>
                    <a:pt x="184" y="212"/>
                  </a:lnTo>
                  <a:lnTo>
                    <a:pt x="193" y="234"/>
                  </a:lnTo>
                  <a:lnTo>
                    <a:pt x="202" y="260"/>
                  </a:lnTo>
                  <a:lnTo>
                    <a:pt x="213" y="289"/>
                  </a:lnTo>
                  <a:lnTo>
                    <a:pt x="160" y="289"/>
                  </a:lnTo>
                  <a:lnTo>
                    <a:pt x="156" y="276"/>
                  </a:lnTo>
                  <a:lnTo>
                    <a:pt x="150" y="258"/>
                  </a:lnTo>
                  <a:lnTo>
                    <a:pt x="144" y="237"/>
                  </a:lnTo>
                  <a:lnTo>
                    <a:pt x="136" y="213"/>
                  </a:lnTo>
                  <a:lnTo>
                    <a:pt x="130" y="200"/>
                  </a:lnTo>
                  <a:lnTo>
                    <a:pt x="125" y="189"/>
                  </a:lnTo>
                  <a:lnTo>
                    <a:pt x="120" y="181"/>
                  </a:lnTo>
                  <a:lnTo>
                    <a:pt x="113" y="176"/>
                  </a:lnTo>
                  <a:lnTo>
                    <a:pt x="109" y="173"/>
                  </a:lnTo>
                  <a:lnTo>
                    <a:pt x="104" y="170"/>
                  </a:lnTo>
                  <a:lnTo>
                    <a:pt x="97" y="170"/>
                  </a:lnTo>
                  <a:lnTo>
                    <a:pt x="89" y="169"/>
                  </a:lnTo>
                  <a:lnTo>
                    <a:pt x="69" y="169"/>
                  </a:lnTo>
                  <a:lnTo>
                    <a:pt x="49" y="289"/>
                  </a:lnTo>
                  <a:close/>
                  <a:moveTo>
                    <a:pt x="77" y="126"/>
                  </a:moveTo>
                  <a:lnTo>
                    <a:pt x="102" y="126"/>
                  </a:lnTo>
                  <a:lnTo>
                    <a:pt x="121" y="125"/>
                  </a:lnTo>
                  <a:lnTo>
                    <a:pt x="136" y="125"/>
                  </a:lnTo>
                  <a:lnTo>
                    <a:pt x="146" y="122"/>
                  </a:lnTo>
                  <a:lnTo>
                    <a:pt x="156" y="120"/>
                  </a:lnTo>
                  <a:lnTo>
                    <a:pt x="161" y="117"/>
                  </a:lnTo>
                  <a:lnTo>
                    <a:pt x="166" y="113"/>
                  </a:lnTo>
                  <a:lnTo>
                    <a:pt x="172" y="108"/>
                  </a:lnTo>
                  <a:lnTo>
                    <a:pt x="176" y="102"/>
                  </a:lnTo>
                  <a:lnTo>
                    <a:pt x="178" y="96"/>
                  </a:lnTo>
                  <a:lnTo>
                    <a:pt x="181" y="89"/>
                  </a:lnTo>
                  <a:lnTo>
                    <a:pt x="182" y="84"/>
                  </a:lnTo>
                  <a:lnTo>
                    <a:pt x="182" y="77"/>
                  </a:lnTo>
                  <a:lnTo>
                    <a:pt x="182" y="69"/>
                  </a:lnTo>
                  <a:lnTo>
                    <a:pt x="180" y="62"/>
                  </a:lnTo>
                  <a:lnTo>
                    <a:pt x="177" y="57"/>
                  </a:lnTo>
                  <a:lnTo>
                    <a:pt x="172" y="53"/>
                  </a:lnTo>
                  <a:lnTo>
                    <a:pt x="168" y="50"/>
                  </a:lnTo>
                  <a:lnTo>
                    <a:pt x="162" y="49"/>
                  </a:lnTo>
                  <a:lnTo>
                    <a:pt x="154" y="48"/>
                  </a:lnTo>
                  <a:lnTo>
                    <a:pt x="144" y="48"/>
                  </a:lnTo>
                  <a:lnTo>
                    <a:pt x="90" y="48"/>
                  </a:lnTo>
                  <a:lnTo>
                    <a:pt x="77" y="126"/>
                  </a:lnTo>
                  <a:close/>
                </a:path>
              </a:pathLst>
            </a:custGeom>
            <a:solidFill>
              <a:srgbClr val="DC3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183" name="Freeform 655"/>
            <p:cNvSpPr>
              <a:spLocks/>
            </p:cNvSpPr>
            <p:nvPr/>
          </p:nvSpPr>
          <p:spPr bwMode="auto">
            <a:xfrm>
              <a:off x="5029" y="2418"/>
              <a:ext cx="42" cy="55"/>
            </a:xfrm>
            <a:custGeom>
              <a:avLst/>
              <a:gdLst>
                <a:gd name="T0" fmla="*/ 154 w 168"/>
                <a:gd name="T1" fmla="*/ 146 h 220"/>
                <a:gd name="T2" fmla="*/ 141 w 168"/>
                <a:gd name="T3" fmla="*/ 178 h 220"/>
                <a:gd name="T4" fmla="*/ 122 w 168"/>
                <a:gd name="T5" fmla="*/ 202 h 220"/>
                <a:gd name="T6" fmla="*/ 98 w 168"/>
                <a:gd name="T7" fmla="*/ 215 h 220"/>
                <a:gd name="T8" fmla="*/ 72 w 168"/>
                <a:gd name="T9" fmla="*/ 220 h 220"/>
                <a:gd name="T10" fmla="*/ 56 w 168"/>
                <a:gd name="T11" fmla="*/ 219 h 220"/>
                <a:gd name="T12" fmla="*/ 42 w 168"/>
                <a:gd name="T13" fmla="*/ 214 h 220"/>
                <a:gd name="T14" fmla="*/ 29 w 168"/>
                <a:gd name="T15" fmla="*/ 207 h 220"/>
                <a:gd name="T16" fmla="*/ 20 w 168"/>
                <a:gd name="T17" fmla="*/ 196 h 220"/>
                <a:gd name="T18" fmla="*/ 10 w 168"/>
                <a:gd name="T19" fmla="*/ 183 h 220"/>
                <a:gd name="T20" fmla="*/ 5 w 168"/>
                <a:gd name="T21" fmla="*/ 168 h 220"/>
                <a:gd name="T22" fmla="*/ 1 w 168"/>
                <a:gd name="T23" fmla="*/ 150 h 220"/>
                <a:gd name="T24" fmla="*/ 0 w 168"/>
                <a:gd name="T25" fmla="*/ 131 h 220"/>
                <a:gd name="T26" fmla="*/ 2 w 168"/>
                <a:gd name="T27" fmla="*/ 98 h 220"/>
                <a:gd name="T28" fmla="*/ 12 w 168"/>
                <a:gd name="T29" fmla="*/ 66 h 220"/>
                <a:gd name="T30" fmla="*/ 26 w 168"/>
                <a:gd name="T31" fmla="*/ 39 h 220"/>
                <a:gd name="T32" fmla="*/ 46 w 168"/>
                <a:gd name="T33" fmla="*/ 18 h 220"/>
                <a:gd name="T34" fmla="*/ 72 w 168"/>
                <a:gd name="T35" fmla="*/ 4 h 220"/>
                <a:gd name="T36" fmla="*/ 98 w 168"/>
                <a:gd name="T37" fmla="*/ 0 h 220"/>
                <a:gd name="T38" fmla="*/ 125 w 168"/>
                <a:gd name="T39" fmla="*/ 6 h 220"/>
                <a:gd name="T40" fmla="*/ 137 w 168"/>
                <a:gd name="T41" fmla="*/ 11 h 220"/>
                <a:gd name="T42" fmla="*/ 146 w 168"/>
                <a:gd name="T43" fmla="*/ 20 h 220"/>
                <a:gd name="T44" fmla="*/ 161 w 168"/>
                <a:gd name="T45" fmla="*/ 42 h 220"/>
                <a:gd name="T46" fmla="*/ 168 w 168"/>
                <a:gd name="T47" fmla="*/ 71 h 220"/>
                <a:gd name="T48" fmla="*/ 121 w 168"/>
                <a:gd name="T49" fmla="*/ 68 h 220"/>
                <a:gd name="T50" fmla="*/ 117 w 168"/>
                <a:gd name="T51" fmla="*/ 55 h 220"/>
                <a:gd name="T52" fmla="*/ 110 w 168"/>
                <a:gd name="T53" fmla="*/ 47 h 220"/>
                <a:gd name="T54" fmla="*/ 101 w 168"/>
                <a:gd name="T55" fmla="*/ 43 h 220"/>
                <a:gd name="T56" fmla="*/ 89 w 168"/>
                <a:gd name="T57" fmla="*/ 43 h 220"/>
                <a:gd name="T58" fmla="*/ 76 w 168"/>
                <a:gd name="T59" fmla="*/ 50 h 220"/>
                <a:gd name="T60" fmla="*/ 65 w 168"/>
                <a:gd name="T61" fmla="*/ 62 h 220"/>
                <a:gd name="T62" fmla="*/ 56 w 168"/>
                <a:gd name="T63" fmla="*/ 80 h 220"/>
                <a:gd name="T64" fmla="*/ 49 w 168"/>
                <a:gd name="T65" fmla="*/ 103 h 220"/>
                <a:gd name="T66" fmla="*/ 46 w 168"/>
                <a:gd name="T67" fmla="*/ 126 h 220"/>
                <a:gd name="T68" fmla="*/ 46 w 168"/>
                <a:gd name="T69" fmla="*/ 146 h 220"/>
                <a:gd name="T70" fmla="*/ 50 w 168"/>
                <a:gd name="T71" fmla="*/ 160 h 220"/>
                <a:gd name="T72" fmla="*/ 57 w 168"/>
                <a:gd name="T73" fmla="*/ 170 h 220"/>
                <a:gd name="T74" fmla="*/ 66 w 168"/>
                <a:gd name="T75" fmla="*/ 175 h 220"/>
                <a:gd name="T76" fmla="*/ 77 w 168"/>
                <a:gd name="T77" fmla="*/ 175 h 220"/>
                <a:gd name="T78" fmla="*/ 88 w 168"/>
                <a:gd name="T79" fmla="*/ 170 h 220"/>
                <a:gd name="T80" fmla="*/ 98 w 168"/>
                <a:gd name="T81" fmla="*/ 160 h 220"/>
                <a:gd name="T82" fmla="*/ 106 w 168"/>
                <a:gd name="T83" fmla="*/ 146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8" h="220">
                  <a:moveTo>
                    <a:pt x="110" y="136"/>
                  </a:moveTo>
                  <a:lnTo>
                    <a:pt x="154" y="146"/>
                  </a:lnTo>
                  <a:lnTo>
                    <a:pt x="149" y="163"/>
                  </a:lnTo>
                  <a:lnTo>
                    <a:pt x="141" y="178"/>
                  </a:lnTo>
                  <a:lnTo>
                    <a:pt x="132" y="191"/>
                  </a:lnTo>
                  <a:lnTo>
                    <a:pt x="122" y="202"/>
                  </a:lnTo>
                  <a:lnTo>
                    <a:pt x="110" y="210"/>
                  </a:lnTo>
                  <a:lnTo>
                    <a:pt x="98" y="215"/>
                  </a:lnTo>
                  <a:lnTo>
                    <a:pt x="85" y="219"/>
                  </a:lnTo>
                  <a:lnTo>
                    <a:pt x="72" y="220"/>
                  </a:lnTo>
                  <a:lnTo>
                    <a:pt x="64" y="220"/>
                  </a:lnTo>
                  <a:lnTo>
                    <a:pt x="56" y="219"/>
                  </a:lnTo>
                  <a:lnTo>
                    <a:pt x="49" y="216"/>
                  </a:lnTo>
                  <a:lnTo>
                    <a:pt x="42" y="214"/>
                  </a:lnTo>
                  <a:lnTo>
                    <a:pt x="36" y="211"/>
                  </a:lnTo>
                  <a:lnTo>
                    <a:pt x="29" y="207"/>
                  </a:lnTo>
                  <a:lnTo>
                    <a:pt x="24" y="202"/>
                  </a:lnTo>
                  <a:lnTo>
                    <a:pt x="20" y="196"/>
                  </a:lnTo>
                  <a:lnTo>
                    <a:pt x="14" y="190"/>
                  </a:lnTo>
                  <a:lnTo>
                    <a:pt x="10" y="183"/>
                  </a:lnTo>
                  <a:lnTo>
                    <a:pt x="8" y="176"/>
                  </a:lnTo>
                  <a:lnTo>
                    <a:pt x="5" y="168"/>
                  </a:lnTo>
                  <a:lnTo>
                    <a:pt x="2" y="159"/>
                  </a:lnTo>
                  <a:lnTo>
                    <a:pt x="1" y="150"/>
                  </a:lnTo>
                  <a:lnTo>
                    <a:pt x="0" y="140"/>
                  </a:lnTo>
                  <a:lnTo>
                    <a:pt x="0" y="131"/>
                  </a:lnTo>
                  <a:lnTo>
                    <a:pt x="1" y="114"/>
                  </a:lnTo>
                  <a:lnTo>
                    <a:pt x="2" y="98"/>
                  </a:lnTo>
                  <a:lnTo>
                    <a:pt x="6" y="82"/>
                  </a:lnTo>
                  <a:lnTo>
                    <a:pt x="12" y="66"/>
                  </a:lnTo>
                  <a:lnTo>
                    <a:pt x="18" y="51"/>
                  </a:lnTo>
                  <a:lnTo>
                    <a:pt x="26" y="39"/>
                  </a:lnTo>
                  <a:lnTo>
                    <a:pt x="36" y="27"/>
                  </a:lnTo>
                  <a:lnTo>
                    <a:pt x="46" y="18"/>
                  </a:lnTo>
                  <a:lnTo>
                    <a:pt x="58" y="10"/>
                  </a:lnTo>
                  <a:lnTo>
                    <a:pt x="72" y="4"/>
                  </a:lnTo>
                  <a:lnTo>
                    <a:pt x="85" y="2"/>
                  </a:lnTo>
                  <a:lnTo>
                    <a:pt x="98" y="0"/>
                  </a:lnTo>
                  <a:lnTo>
                    <a:pt x="113" y="2"/>
                  </a:lnTo>
                  <a:lnTo>
                    <a:pt x="125" y="6"/>
                  </a:lnTo>
                  <a:lnTo>
                    <a:pt x="132" y="8"/>
                  </a:lnTo>
                  <a:lnTo>
                    <a:pt x="137" y="11"/>
                  </a:lnTo>
                  <a:lnTo>
                    <a:pt x="142" y="15"/>
                  </a:lnTo>
                  <a:lnTo>
                    <a:pt x="146" y="20"/>
                  </a:lnTo>
                  <a:lnTo>
                    <a:pt x="154" y="30"/>
                  </a:lnTo>
                  <a:lnTo>
                    <a:pt x="161" y="42"/>
                  </a:lnTo>
                  <a:lnTo>
                    <a:pt x="165" y="56"/>
                  </a:lnTo>
                  <a:lnTo>
                    <a:pt x="168" y="71"/>
                  </a:lnTo>
                  <a:lnTo>
                    <a:pt x="122" y="76"/>
                  </a:lnTo>
                  <a:lnTo>
                    <a:pt x="121" y="68"/>
                  </a:lnTo>
                  <a:lnTo>
                    <a:pt x="120" y="62"/>
                  </a:lnTo>
                  <a:lnTo>
                    <a:pt x="117" y="55"/>
                  </a:lnTo>
                  <a:lnTo>
                    <a:pt x="114" y="51"/>
                  </a:lnTo>
                  <a:lnTo>
                    <a:pt x="110" y="47"/>
                  </a:lnTo>
                  <a:lnTo>
                    <a:pt x="106" y="44"/>
                  </a:lnTo>
                  <a:lnTo>
                    <a:pt x="101" y="43"/>
                  </a:lnTo>
                  <a:lnTo>
                    <a:pt x="96" y="43"/>
                  </a:lnTo>
                  <a:lnTo>
                    <a:pt x="89" y="43"/>
                  </a:lnTo>
                  <a:lnTo>
                    <a:pt x="82" y="46"/>
                  </a:lnTo>
                  <a:lnTo>
                    <a:pt x="76" y="50"/>
                  </a:lnTo>
                  <a:lnTo>
                    <a:pt x="70" y="55"/>
                  </a:lnTo>
                  <a:lnTo>
                    <a:pt x="65" y="62"/>
                  </a:lnTo>
                  <a:lnTo>
                    <a:pt x="60" y="70"/>
                  </a:lnTo>
                  <a:lnTo>
                    <a:pt x="56" y="80"/>
                  </a:lnTo>
                  <a:lnTo>
                    <a:pt x="52" y="91"/>
                  </a:lnTo>
                  <a:lnTo>
                    <a:pt x="49" y="103"/>
                  </a:lnTo>
                  <a:lnTo>
                    <a:pt x="48" y="115"/>
                  </a:lnTo>
                  <a:lnTo>
                    <a:pt x="46" y="126"/>
                  </a:lnTo>
                  <a:lnTo>
                    <a:pt x="46" y="138"/>
                  </a:lnTo>
                  <a:lnTo>
                    <a:pt x="46" y="146"/>
                  </a:lnTo>
                  <a:lnTo>
                    <a:pt x="48" y="154"/>
                  </a:lnTo>
                  <a:lnTo>
                    <a:pt x="50" y="160"/>
                  </a:lnTo>
                  <a:lnTo>
                    <a:pt x="53" y="166"/>
                  </a:lnTo>
                  <a:lnTo>
                    <a:pt x="57" y="170"/>
                  </a:lnTo>
                  <a:lnTo>
                    <a:pt x="62" y="174"/>
                  </a:lnTo>
                  <a:lnTo>
                    <a:pt x="66" y="175"/>
                  </a:lnTo>
                  <a:lnTo>
                    <a:pt x="72" y="176"/>
                  </a:lnTo>
                  <a:lnTo>
                    <a:pt x="77" y="175"/>
                  </a:lnTo>
                  <a:lnTo>
                    <a:pt x="82" y="174"/>
                  </a:lnTo>
                  <a:lnTo>
                    <a:pt x="88" y="170"/>
                  </a:lnTo>
                  <a:lnTo>
                    <a:pt x="93" y="166"/>
                  </a:lnTo>
                  <a:lnTo>
                    <a:pt x="98" y="160"/>
                  </a:lnTo>
                  <a:lnTo>
                    <a:pt x="102" y="154"/>
                  </a:lnTo>
                  <a:lnTo>
                    <a:pt x="106" y="146"/>
                  </a:lnTo>
                  <a:lnTo>
                    <a:pt x="110" y="136"/>
                  </a:lnTo>
                  <a:close/>
                </a:path>
              </a:pathLst>
            </a:custGeom>
            <a:solidFill>
              <a:srgbClr val="DC3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184" name="Freeform 656"/>
            <p:cNvSpPr>
              <a:spLocks noEditPoints="1"/>
            </p:cNvSpPr>
            <p:nvPr/>
          </p:nvSpPr>
          <p:spPr bwMode="auto">
            <a:xfrm>
              <a:off x="5075" y="2418"/>
              <a:ext cx="45" cy="55"/>
            </a:xfrm>
            <a:custGeom>
              <a:avLst/>
              <a:gdLst>
                <a:gd name="T0" fmla="*/ 0 w 178"/>
                <a:gd name="T1" fmla="*/ 114 h 220"/>
                <a:gd name="T2" fmla="*/ 3 w 178"/>
                <a:gd name="T3" fmla="*/ 88 h 220"/>
                <a:gd name="T4" fmla="*/ 9 w 178"/>
                <a:gd name="T5" fmla="*/ 64 h 220"/>
                <a:gd name="T6" fmla="*/ 20 w 178"/>
                <a:gd name="T7" fmla="*/ 44 h 220"/>
                <a:gd name="T8" fmla="*/ 33 w 178"/>
                <a:gd name="T9" fmla="*/ 27 h 220"/>
                <a:gd name="T10" fmla="*/ 49 w 178"/>
                <a:gd name="T11" fmla="*/ 14 h 220"/>
                <a:gd name="T12" fmla="*/ 67 w 178"/>
                <a:gd name="T13" fmla="*/ 6 h 220"/>
                <a:gd name="T14" fmla="*/ 87 w 178"/>
                <a:gd name="T15" fmla="*/ 0 h 220"/>
                <a:gd name="T16" fmla="*/ 107 w 178"/>
                <a:gd name="T17" fmla="*/ 0 h 220"/>
                <a:gd name="T18" fmla="*/ 124 w 178"/>
                <a:gd name="T19" fmla="*/ 4 h 220"/>
                <a:gd name="T20" fmla="*/ 139 w 178"/>
                <a:gd name="T21" fmla="*/ 11 h 220"/>
                <a:gd name="T22" fmla="*/ 150 w 178"/>
                <a:gd name="T23" fmla="*/ 20 h 220"/>
                <a:gd name="T24" fmla="*/ 161 w 178"/>
                <a:gd name="T25" fmla="*/ 32 h 220"/>
                <a:gd name="T26" fmla="*/ 169 w 178"/>
                <a:gd name="T27" fmla="*/ 48 h 220"/>
                <a:gd name="T28" fmla="*/ 174 w 178"/>
                <a:gd name="T29" fmla="*/ 64 h 220"/>
                <a:gd name="T30" fmla="*/ 177 w 178"/>
                <a:gd name="T31" fmla="*/ 84 h 220"/>
                <a:gd name="T32" fmla="*/ 177 w 178"/>
                <a:gd name="T33" fmla="*/ 107 h 220"/>
                <a:gd name="T34" fmla="*/ 174 w 178"/>
                <a:gd name="T35" fmla="*/ 131 h 220"/>
                <a:gd name="T36" fmla="*/ 168 w 178"/>
                <a:gd name="T37" fmla="*/ 154 h 220"/>
                <a:gd name="T38" fmla="*/ 157 w 178"/>
                <a:gd name="T39" fmla="*/ 174 h 220"/>
                <a:gd name="T40" fmla="*/ 144 w 178"/>
                <a:gd name="T41" fmla="*/ 192 h 220"/>
                <a:gd name="T42" fmla="*/ 129 w 178"/>
                <a:gd name="T43" fmla="*/ 206 h 220"/>
                <a:gd name="T44" fmla="*/ 111 w 178"/>
                <a:gd name="T45" fmla="*/ 215 h 220"/>
                <a:gd name="T46" fmla="*/ 91 w 178"/>
                <a:gd name="T47" fmla="*/ 219 h 220"/>
                <a:gd name="T48" fmla="*/ 68 w 178"/>
                <a:gd name="T49" fmla="*/ 219 h 220"/>
                <a:gd name="T50" fmla="*/ 47 w 178"/>
                <a:gd name="T51" fmla="*/ 214 h 220"/>
                <a:gd name="T52" fmla="*/ 28 w 178"/>
                <a:gd name="T53" fmla="*/ 202 h 220"/>
                <a:gd name="T54" fmla="*/ 13 w 178"/>
                <a:gd name="T55" fmla="*/ 184 h 220"/>
                <a:gd name="T56" fmla="*/ 4 w 178"/>
                <a:gd name="T57" fmla="*/ 164 h 220"/>
                <a:gd name="T58" fmla="*/ 0 w 178"/>
                <a:gd name="T59" fmla="*/ 140 h 220"/>
                <a:gd name="T60" fmla="*/ 132 w 178"/>
                <a:gd name="T61" fmla="*/ 87 h 220"/>
                <a:gd name="T62" fmla="*/ 129 w 178"/>
                <a:gd name="T63" fmla="*/ 70 h 220"/>
                <a:gd name="T64" fmla="*/ 123 w 178"/>
                <a:gd name="T65" fmla="*/ 55 h 220"/>
                <a:gd name="T66" fmla="*/ 111 w 178"/>
                <a:gd name="T67" fmla="*/ 46 h 220"/>
                <a:gd name="T68" fmla="*/ 97 w 178"/>
                <a:gd name="T69" fmla="*/ 43 h 220"/>
                <a:gd name="T70" fmla="*/ 83 w 178"/>
                <a:gd name="T71" fmla="*/ 46 h 220"/>
                <a:gd name="T72" fmla="*/ 71 w 178"/>
                <a:gd name="T73" fmla="*/ 55 h 220"/>
                <a:gd name="T74" fmla="*/ 60 w 178"/>
                <a:gd name="T75" fmla="*/ 68 h 220"/>
                <a:gd name="T76" fmla="*/ 52 w 178"/>
                <a:gd name="T77" fmla="*/ 87 h 220"/>
                <a:gd name="T78" fmla="*/ 48 w 178"/>
                <a:gd name="T79" fmla="*/ 108 h 220"/>
                <a:gd name="T80" fmla="*/ 47 w 178"/>
                <a:gd name="T81" fmla="*/ 127 h 220"/>
                <a:gd name="T82" fmla="*/ 48 w 178"/>
                <a:gd name="T83" fmla="*/ 147 h 220"/>
                <a:gd name="T84" fmla="*/ 56 w 178"/>
                <a:gd name="T85" fmla="*/ 163 h 220"/>
                <a:gd name="T86" fmla="*/ 68 w 178"/>
                <a:gd name="T87" fmla="*/ 174 h 220"/>
                <a:gd name="T88" fmla="*/ 81 w 178"/>
                <a:gd name="T89" fmla="*/ 176 h 220"/>
                <a:gd name="T90" fmla="*/ 99 w 178"/>
                <a:gd name="T91" fmla="*/ 171 h 220"/>
                <a:gd name="T92" fmla="*/ 113 w 178"/>
                <a:gd name="T93" fmla="*/ 156 h 220"/>
                <a:gd name="T94" fmla="*/ 121 w 178"/>
                <a:gd name="T95" fmla="*/ 142 h 220"/>
                <a:gd name="T96" fmla="*/ 127 w 178"/>
                <a:gd name="T97" fmla="*/ 126 h 220"/>
                <a:gd name="T98" fmla="*/ 132 w 178"/>
                <a:gd name="T99" fmla="*/ 87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8" h="220">
                  <a:moveTo>
                    <a:pt x="0" y="128"/>
                  </a:moveTo>
                  <a:lnTo>
                    <a:pt x="0" y="114"/>
                  </a:lnTo>
                  <a:lnTo>
                    <a:pt x="1" y="100"/>
                  </a:lnTo>
                  <a:lnTo>
                    <a:pt x="3" y="88"/>
                  </a:lnTo>
                  <a:lnTo>
                    <a:pt x="7" y="76"/>
                  </a:lnTo>
                  <a:lnTo>
                    <a:pt x="9" y="64"/>
                  </a:lnTo>
                  <a:lnTo>
                    <a:pt x="15" y="54"/>
                  </a:lnTo>
                  <a:lnTo>
                    <a:pt x="20" y="44"/>
                  </a:lnTo>
                  <a:lnTo>
                    <a:pt x="27" y="35"/>
                  </a:lnTo>
                  <a:lnTo>
                    <a:pt x="33" y="27"/>
                  </a:lnTo>
                  <a:lnTo>
                    <a:pt x="41" y="20"/>
                  </a:lnTo>
                  <a:lnTo>
                    <a:pt x="49" y="14"/>
                  </a:lnTo>
                  <a:lnTo>
                    <a:pt x="57" y="10"/>
                  </a:lnTo>
                  <a:lnTo>
                    <a:pt x="67" y="6"/>
                  </a:lnTo>
                  <a:lnTo>
                    <a:pt x="76" y="3"/>
                  </a:lnTo>
                  <a:lnTo>
                    <a:pt x="87" y="0"/>
                  </a:lnTo>
                  <a:lnTo>
                    <a:pt x="97" y="0"/>
                  </a:lnTo>
                  <a:lnTo>
                    <a:pt x="107" y="0"/>
                  </a:lnTo>
                  <a:lnTo>
                    <a:pt x="115" y="2"/>
                  </a:lnTo>
                  <a:lnTo>
                    <a:pt x="124" y="4"/>
                  </a:lnTo>
                  <a:lnTo>
                    <a:pt x="131" y="7"/>
                  </a:lnTo>
                  <a:lnTo>
                    <a:pt x="139" y="11"/>
                  </a:lnTo>
                  <a:lnTo>
                    <a:pt x="145" y="15"/>
                  </a:lnTo>
                  <a:lnTo>
                    <a:pt x="150" y="20"/>
                  </a:lnTo>
                  <a:lnTo>
                    <a:pt x="157" y="26"/>
                  </a:lnTo>
                  <a:lnTo>
                    <a:pt x="161" y="32"/>
                  </a:lnTo>
                  <a:lnTo>
                    <a:pt x="166" y="40"/>
                  </a:lnTo>
                  <a:lnTo>
                    <a:pt x="169" y="48"/>
                  </a:lnTo>
                  <a:lnTo>
                    <a:pt x="173" y="56"/>
                  </a:lnTo>
                  <a:lnTo>
                    <a:pt x="174" y="64"/>
                  </a:lnTo>
                  <a:lnTo>
                    <a:pt x="177" y="75"/>
                  </a:lnTo>
                  <a:lnTo>
                    <a:pt x="177" y="84"/>
                  </a:lnTo>
                  <a:lnTo>
                    <a:pt x="178" y="95"/>
                  </a:lnTo>
                  <a:lnTo>
                    <a:pt x="177" y="107"/>
                  </a:lnTo>
                  <a:lnTo>
                    <a:pt x="176" y="119"/>
                  </a:lnTo>
                  <a:lnTo>
                    <a:pt x="174" y="131"/>
                  </a:lnTo>
                  <a:lnTo>
                    <a:pt x="172" y="143"/>
                  </a:lnTo>
                  <a:lnTo>
                    <a:pt x="168" y="154"/>
                  </a:lnTo>
                  <a:lnTo>
                    <a:pt x="162" y="163"/>
                  </a:lnTo>
                  <a:lnTo>
                    <a:pt x="157" y="174"/>
                  </a:lnTo>
                  <a:lnTo>
                    <a:pt x="152" y="183"/>
                  </a:lnTo>
                  <a:lnTo>
                    <a:pt x="144" y="192"/>
                  </a:lnTo>
                  <a:lnTo>
                    <a:pt x="137" y="199"/>
                  </a:lnTo>
                  <a:lnTo>
                    <a:pt x="129" y="206"/>
                  </a:lnTo>
                  <a:lnTo>
                    <a:pt x="120" y="211"/>
                  </a:lnTo>
                  <a:lnTo>
                    <a:pt x="111" y="215"/>
                  </a:lnTo>
                  <a:lnTo>
                    <a:pt x="101" y="217"/>
                  </a:lnTo>
                  <a:lnTo>
                    <a:pt x="91" y="219"/>
                  </a:lnTo>
                  <a:lnTo>
                    <a:pt x="80" y="220"/>
                  </a:lnTo>
                  <a:lnTo>
                    <a:pt x="68" y="219"/>
                  </a:lnTo>
                  <a:lnTo>
                    <a:pt x="57" y="217"/>
                  </a:lnTo>
                  <a:lnTo>
                    <a:pt x="47" y="214"/>
                  </a:lnTo>
                  <a:lnTo>
                    <a:pt x="37" y="208"/>
                  </a:lnTo>
                  <a:lnTo>
                    <a:pt x="28" y="202"/>
                  </a:lnTo>
                  <a:lnTo>
                    <a:pt x="20" y="194"/>
                  </a:lnTo>
                  <a:lnTo>
                    <a:pt x="13" y="184"/>
                  </a:lnTo>
                  <a:lnTo>
                    <a:pt x="8" y="175"/>
                  </a:lnTo>
                  <a:lnTo>
                    <a:pt x="4" y="164"/>
                  </a:lnTo>
                  <a:lnTo>
                    <a:pt x="1" y="152"/>
                  </a:lnTo>
                  <a:lnTo>
                    <a:pt x="0" y="140"/>
                  </a:lnTo>
                  <a:lnTo>
                    <a:pt x="0" y="128"/>
                  </a:lnTo>
                  <a:close/>
                  <a:moveTo>
                    <a:pt x="132" y="87"/>
                  </a:moveTo>
                  <a:lnTo>
                    <a:pt x="132" y="78"/>
                  </a:lnTo>
                  <a:lnTo>
                    <a:pt x="129" y="70"/>
                  </a:lnTo>
                  <a:lnTo>
                    <a:pt x="127" y="62"/>
                  </a:lnTo>
                  <a:lnTo>
                    <a:pt x="123" y="55"/>
                  </a:lnTo>
                  <a:lnTo>
                    <a:pt x="117" y="50"/>
                  </a:lnTo>
                  <a:lnTo>
                    <a:pt x="111" y="46"/>
                  </a:lnTo>
                  <a:lnTo>
                    <a:pt x="105" y="44"/>
                  </a:lnTo>
                  <a:lnTo>
                    <a:pt x="97" y="43"/>
                  </a:lnTo>
                  <a:lnTo>
                    <a:pt x="91" y="44"/>
                  </a:lnTo>
                  <a:lnTo>
                    <a:pt x="83" y="46"/>
                  </a:lnTo>
                  <a:lnTo>
                    <a:pt x="77" y="50"/>
                  </a:lnTo>
                  <a:lnTo>
                    <a:pt x="71" y="55"/>
                  </a:lnTo>
                  <a:lnTo>
                    <a:pt x="65" y="60"/>
                  </a:lnTo>
                  <a:lnTo>
                    <a:pt x="60" y="68"/>
                  </a:lnTo>
                  <a:lnTo>
                    <a:pt x="56" y="78"/>
                  </a:lnTo>
                  <a:lnTo>
                    <a:pt x="52" y="87"/>
                  </a:lnTo>
                  <a:lnTo>
                    <a:pt x="49" y="98"/>
                  </a:lnTo>
                  <a:lnTo>
                    <a:pt x="48" y="108"/>
                  </a:lnTo>
                  <a:lnTo>
                    <a:pt x="47" y="118"/>
                  </a:lnTo>
                  <a:lnTo>
                    <a:pt x="47" y="127"/>
                  </a:lnTo>
                  <a:lnTo>
                    <a:pt x="47" y="138"/>
                  </a:lnTo>
                  <a:lnTo>
                    <a:pt x="48" y="147"/>
                  </a:lnTo>
                  <a:lnTo>
                    <a:pt x="52" y="156"/>
                  </a:lnTo>
                  <a:lnTo>
                    <a:pt x="56" y="163"/>
                  </a:lnTo>
                  <a:lnTo>
                    <a:pt x="61" y="168"/>
                  </a:lnTo>
                  <a:lnTo>
                    <a:pt x="68" y="174"/>
                  </a:lnTo>
                  <a:lnTo>
                    <a:pt x="75" y="175"/>
                  </a:lnTo>
                  <a:lnTo>
                    <a:pt x="81" y="176"/>
                  </a:lnTo>
                  <a:lnTo>
                    <a:pt x="91" y="175"/>
                  </a:lnTo>
                  <a:lnTo>
                    <a:pt x="99" y="171"/>
                  </a:lnTo>
                  <a:lnTo>
                    <a:pt x="107" y="166"/>
                  </a:lnTo>
                  <a:lnTo>
                    <a:pt x="113" y="156"/>
                  </a:lnTo>
                  <a:lnTo>
                    <a:pt x="117" y="150"/>
                  </a:lnTo>
                  <a:lnTo>
                    <a:pt x="121" y="142"/>
                  </a:lnTo>
                  <a:lnTo>
                    <a:pt x="125" y="134"/>
                  </a:lnTo>
                  <a:lnTo>
                    <a:pt x="127" y="126"/>
                  </a:lnTo>
                  <a:lnTo>
                    <a:pt x="131" y="107"/>
                  </a:lnTo>
                  <a:lnTo>
                    <a:pt x="132" y="87"/>
                  </a:lnTo>
                  <a:close/>
                </a:path>
              </a:pathLst>
            </a:custGeom>
            <a:solidFill>
              <a:srgbClr val="DC3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185" name="Freeform 657"/>
            <p:cNvSpPr>
              <a:spLocks noEditPoints="1"/>
            </p:cNvSpPr>
            <p:nvPr/>
          </p:nvSpPr>
          <p:spPr bwMode="auto">
            <a:xfrm>
              <a:off x="5125" y="2418"/>
              <a:ext cx="40" cy="55"/>
            </a:xfrm>
            <a:custGeom>
              <a:avLst/>
              <a:gdLst>
                <a:gd name="T0" fmla="*/ 19 w 161"/>
                <a:gd name="T1" fmla="*/ 60 h 220"/>
                <a:gd name="T2" fmla="*/ 29 w 161"/>
                <a:gd name="T3" fmla="*/ 35 h 220"/>
                <a:gd name="T4" fmla="*/ 45 w 161"/>
                <a:gd name="T5" fmla="*/ 16 h 220"/>
                <a:gd name="T6" fmla="*/ 68 w 161"/>
                <a:gd name="T7" fmla="*/ 4 h 220"/>
                <a:gd name="T8" fmla="*/ 96 w 161"/>
                <a:gd name="T9" fmla="*/ 0 h 220"/>
                <a:gd name="T10" fmla="*/ 125 w 161"/>
                <a:gd name="T11" fmla="*/ 4 h 220"/>
                <a:gd name="T12" fmla="*/ 136 w 161"/>
                <a:gd name="T13" fmla="*/ 10 h 220"/>
                <a:gd name="T14" fmla="*/ 145 w 161"/>
                <a:gd name="T15" fmla="*/ 16 h 220"/>
                <a:gd name="T16" fmla="*/ 157 w 161"/>
                <a:gd name="T17" fmla="*/ 35 h 220"/>
                <a:gd name="T18" fmla="*/ 161 w 161"/>
                <a:gd name="T19" fmla="*/ 56 h 220"/>
                <a:gd name="T20" fmla="*/ 160 w 161"/>
                <a:gd name="T21" fmla="*/ 76 h 220"/>
                <a:gd name="T22" fmla="*/ 157 w 161"/>
                <a:gd name="T23" fmla="*/ 96 h 220"/>
                <a:gd name="T24" fmla="*/ 151 w 161"/>
                <a:gd name="T25" fmla="*/ 132 h 220"/>
                <a:gd name="T26" fmla="*/ 145 w 161"/>
                <a:gd name="T27" fmla="*/ 164 h 220"/>
                <a:gd name="T28" fmla="*/ 144 w 161"/>
                <a:gd name="T29" fmla="*/ 186 h 220"/>
                <a:gd name="T30" fmla="*/ 148 w 161"/>
                <a:gd name="T31" fmla="*/ 215 h 220"/>
                <a:gd name="T32" fmla="*/ 100 w 161"/>
                <a:gd name="T33" fmla="*/ 203 h 220"/>
                <a:gd name="T34" fmla="*/ 93 w 161"/>
                <a:gd name="T35" fmla="*/ 198 h 220"/>
                <a:gd name="T36" fmla="*/ 81 w 161"/>
                <a:gd name="T37" fmla="*/ 208 h 220"/>
                <a:gd name="T38" fmla="*/ 69 w 161"/>
                <a:gd name="T39" fmla="*/ 216 h 220"/>
                <a:gd name="T40" fmla="*/ 56 w 161"/>
                <a:gd name="T41" fmla="*/ 220 h 220"/>
                <a:gd name="T42" fmla="*/ 39 w 161"/>
                <a:gd name="T43" fmla="*/ 219 h 220"/>
                <a:gd name="T44" fmla="*/ 21 w 161"/>
                <a:gd name="T45" fmla="*/ 211 h 220"/>
                <a:gd name="T46" fmla="*/ 8 w 161"/>
                <a:gd name="T47" fmla="*/ 194 h 220"/>
                <a:gd name="T48" fmla="*/ 0 w 161"/>
                <a:gd name="T49" fmla="*/ 172 h 220"/>
                <a:gd name="T50" fmla="*/ 0 w 161"/>
                <a:gd name="T51" fmla="*/ 144 h 220"/>
                <a:gd name="T52" fmla="*/ 8 w 161"/>
                <a:gd name="T53" fmla="*/ 120 h 220"/>
                <a:gd name="T54" fmla="*/ 19 w 161"/>
                <a:gd name="T55" fmla="*/ 107 h 220"/>
                <a:gd name="T56" fmla="*/ 29 w 161"/>
                <a:gd name="T57" fmla="*/ 99 h 220"/>
                <a:gd name="T58" fmla="*/ 52 w 161"/>
                <a:gd name="T59" fmla="*/ 92 h 220"/>
                <a:gd name="T60" fmla="*/ 85 w 161"/>
                <a:gd name="T61" fmla="*/ 87 h 220"/>
                <a:gd name="T62" fmla="*/ 107 w 161"/>
                <a:gd name="T63" fmla="*/ 83 h 220"/>
                <a:gd name="T64" fmla="*/ 116 w 161"/>
                <a:gd name="T65" fmla="*/ 71 h 220"/>
                <a:gd name="T66" fmla="*/ 116 w 161"/>
                <a:gd name="T67" fmla="*/ 58 h 220"/>
                <a:gd name="T68" fmla="*/ 113 w 161"/>
                <a:gd name="T69" fmla="*/ 51 h 220"/>
                <a:gd name="T70" fmla="*/ 108 w 161"/>
                <a:gd name="T71" fmla="*/ 44 h 220"/>
                <a:gd name="T72" fmla="*/ 99 w 161"/>
                <a:gd name="T73" fmla="*/ 42 h 220"/>
                <a:gd name="T74" fmla="*/ 87 w 161"/>
                <a:gd name="T75" fmla="*/ 42 h 220"/>
                <a:gd name="T76" fmla="*/ 77 w 161"/>
                <a:gd name="T77" fmla="*/ 44 h 220"/>
                <a:gd name="T78" fmla="*/ 71 w 161"/>
                <a:gd name="T79" fmla="*/ 51 h 220"/>
                <a:gd name="T80" fmla="*/ 65 w 161"/>
                <a:gd name="T81" fmla="*/ 59 h 220"/>
                <a:gd name="T82" fmla="*/ 108 w 161"/>
                <a:gd name="T83" fmla="*/ 118 h 220"/>
                <a:gd name="T84" fmla="*/ 96 w 161"/>
                <a:gd name="T85" fmla="*/ 120 h 220"/>
                <a:gd name="T86" fmla="*/ 68 w 161"/>
                <a:gd name="T87" fmla="*/ 127 h 220"/>
                <a:gd name="T88" fmla="*/ 51 w 161"/>
                <a:gd name="T89" fmla="*/ 135 h 220"/>
                <a:gd name="T90" fmla="*/ 45 w 161"/>
                <a:gd name="T91" fmla="*/ 143 h 220"/>
                <a:gd name="T92" fmla="*/ 43 w 161"/>
                <a:gd name="T93" fmla="*/ 154 h 220"/>
                <a:gd name="T94" fmla="*/ 45 w 161"/>
                <a:gd name="T95" fmla="*/ 163 h 220"/>
                <a:gd name="T96" fmla="*/ 49 w 161"/>
                <a:gd name="T97" fmla="*/ 171 h 220"/>
                <a:gd name="T98" fmla="*/ 56 w 161"/>
                <a:gd name="T99" fmla="*/ 176 h 220"/>
                <a:gd name="T100" fmla="*/ 64 w 161"/>
                <a:gd name="T101" fmla="*/ 178 h 220"/>
                <a:gd name="T102" fmla="*/ 75 w 161"/>
                <a:gd name="T103" fmla="*/ 176 h 220"/>
                <a:gd name="T104" fmla="*/ 84 w 161"/>
                <a:gd name="T105" fmla="*/ 171 h 220"/>
                <a:gd name="T106" fmla="*/ 92 w 161"/>
                <a:gd name="T107" fmla="*/ 164 h 220"/>
                <a:gd name="T108" fmla="*/ 99 w 161"/>
                <a:gd name="T109" fmla="*/ 155 h 220"/>
                <a:gd name="T110" fmla="*/ 107 w 161"/>
                <a:gd name="T111" fmla="*/ 12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1" h="220">
                  <a:moveTo>
                    <a:pt x="64" y="64"/>
                  </a:moveTo>
                  <a:lnTo>
                    <a:pt x="19" y="60"/>
                  </a:lnTo>
                  <a:lnTo>
                    <a:pt x="23" y="47"/>
                  </a:lnTo>
                  <a:lnTo>
                    <a:pt x="29" y="35"/>
                  </a:lnTo>
                  <a:lnTo>
                    <a:pt x="36" y="24"/>
                  </a:lnTo>
                  <a:lnTo>
                    <a:pt x="45" y="16"/>
                  </a:lnTo>
                  <a:lnTo>
                    <a:pt x="56" y="10"/>
                  </a:lnTo>
                  <a:lnTo>
                    <a:pt x="68" y="4"/>
                  </a:lnTo>
                  <a:lnTo>
                    <a:pt x="81" y="2"/>
                  </a:lnTo>
                  <a:lnTo>
                    <a:pt x="96" y="0"/>
                  </a:lnTo>
                  <a:lnTo>
                    <a:pt x="112" y="2"/>
                  </a:lnTo>
                  <a:lnTo>
                    <a:pt x="125" y="4"/>
                  </a:lnTo>
                  <a:lnTo>
                    <a:pt x="131" y="7"/>
                  </a:lnTo>
                  <a:lnTo>
                    <a:pt x="136" y="10"/>
                  </a:lnTo>
                  <a:lnTo>
                    <a:pt x="141" y="12"/>
                  </a:lnTo>
                  <a:lnTo>
                    <a:pt x="145" y="16"/>
                  </a:lnTo>
                  <a:lnTo>
                    <a:pt x="152" y="26"/>
                  </a:lnTo>
                  <a:lnTo>
                    <a:pt x="157" y="35"/>
                  </a:lnTo>
                  <a:lnTo>
                    <a:pt x="160" y="46"/>
                  </a:lnTo>
                  <a:lnTo>
                    <a:pt x="161" y="56"/>
                  </a:lnTo>
                  <a:lnTo>
                    <a:pt x="161" y="67"/>
                  </a:lnTo>
                  <a:lnTo>
                    <a:pt x="160" y="76"/>
                  </a:lnTo>
                  <a:lnTo>
                    <a:pt x="159" y="84"/>
                  </a:lnTo>
                  <a:lnTo>
                    <a:pt x="157" y="96"/>
                  </a:lnTo>
                  <a:lnTo>
                    <a:pt x="155" y="112"/>
                  </a:lnTo>
                  <a:lnTo>
                    <a:pt x="151" y="132"/>
                  </a:lnTo>
                  <a:lnTo>
                    <a:pt x="148" y="150"/>
                  </a:lnTo>
                  <a:lnTo>
                    <a:pt x="145" y="164"/>
                  </a:lnTo>
                  <a:lnTo>
                    <a:pt x="144" y="176"/>
                  </a:lnTo>
                  <a:lnTo>
                    <a:pt x="144" y="186"/>
                  </a:lnTo>
                  <a:lnTo>
                    <a:pt x="145" y="199"/>
                  </a:lnTo>
                  <a:lnTo>
                    <a:pt x="148" y="215"/>
                  </a:lnTo>
                  <a:lnTo>
                    <a:pt x="103" y="215"/>
                  </a:lnTo>
                  <a:lnTo>
                    <a:pt x="100" y="203"/>
                  </a:lnTo>
                  <a:lnTo>
                    <a:pt x="99" y="191"/>
                  </a:lnTo>
                  <a:lnTo>
                    <a:pt x="93" y="198"/>
                  </a:lnTo>
                  <a:lnTo>
                    <a:pt x="88" y="204"/>
                  </a:lnTo>
                  <a:lnTo>
                    <a:pt x="81" y="208"/>
                  </a:lnTo>
                  <a:lnTo>
                    <a:pt x="76" y="212"/>
                  </a:lnTo>
                  <a:lnTo>
                    <a:pt x="69" y="216"/>
                  </a:lnTo>
                  <a:lnTo>
                    <a:pt x="63" y="219"/>
                  </a:lnTo>
                  <a:lnTo>
                    <a:pt x="56" y="220"/>
                  </a:lnTo>
                  <a:lnTo>
                    <a:pt x="49" y="220"/>
                  </a:lnTo>
                  <a:lnTo>
                    <a:pt x="39" y="219"/>
                  </a:lnTo>
                  <a:lnTo>
                    <a:pt x="29" y="216"/>
                  </a:lnTo>
                  <a:lnTo>
                    <a:pt x="21" y="211"/>
                  </a:lnTo>
                  <a:lnTo>
                    <a:pt x="13" y="203"/>
                  </a:lnTo>
                  <a:lnTo>
                    <a:pt x="8" y="194"/>
                  </a:lnTo>
                  <a:lnTo>
                    <a:pt x="3" y="183"/>
                  </a:lnTo>
                  <a:lnTo>
                    <a:pt x="0" y="172"/>
                  </a:lnTo>
                  <a:lnTo>
                    <a:pt x="0" y="159"/>
                  </a:lnTo>
                  <a:lnTo>
                    <a:pt x="0" y="144"/>
                  </a:lnTo>
                  <a:lnTo>
                    <a:pt x="4" y="132"/>
                  </a:lnTo>
                  <a:lnTo>
                    <a:pt x="8" y="120"/>
                  </a:lnTo>
                  <a:lnTo>
                    <a:pt x="15" y="111"/>
                  </a:lnTo>
                  <a:lnTo>
                    <a:pt x="19" y="107"/>
                  </a:lnTo>
                  <a:lnTo>
                    <a:pt x="24" y="103"/>
                  </a:lnTo>
                  <a:lnTo>
                    <a:pt x="29" y="99"/>
                  </a:lnTo>
                  <a:lnTo>
                    <a:pt x="36" y="96"/>
                  </a:lnTo>
                  <a:lnTo>
                    <a:pt x="52" y="92"/>
                  </a:lnTo>
                  <a:lnTo>
                    <a:pt x="69" y="90"/>
                  </a:lnTo>
                  <a:lnTo>
                    <a:pt x="85" y="87"/>
                  </a:lnTo>
                  <a:lnTo>
                    <a:pt x="97" y="86"/>
                  </a:lnTo>
                  <a:lnTo>
                    <a:pt x="107" y="83"/>
                  </a:lnTo>
                  <a:lnTo>
                    <a:pt x="113" y="82"/>
                  </a:lnTo>
                  <a:lnTo>
                    <a:pt x="116" y="71"/>
                  </a:lnTo>
                  <a:lnTo>
                    <a:pt x="117" y="62"/>
                  </a:lnTo>
                  <a:lnTo>
                    <a:pt x="116" y="58"/>
                  </a:lnTo>
                  <a:lnTo>
                    <a:pt x="115" y="54"/>
                  </a:lnTo>
                  <a:lnTo>
                    <a:pt x="113" y="51"/>
                  </a:lnTo>
                  <a:lnTo>
                    <a:pt x="111" y="47"/>
                  </a:lnTo>
                  <a:lnTo>
                    <a:pt x="108" y="44"/>
                  </a:lnTo>
                  <a:lnTo>
                    <a:pt x="104" y="43"/>
                  </a:lnTo>
                  <a:lnTo>
                    <a:pt x="99" y="42"/>
                  </a:lnTo>
                  <a:lnTo>
                    <a:pt x="93" y="40"/>
                  </a:lnTo>
                  <a:lnTo>
                    <a:pt x="87" y="42"/>
                  </a:lnTo>
                  <a:lnTo>
                    <a:pt x="81" y="43"/>
                  </a:lnTo>
                  <a:lnTo>
                    <a:pt x="77" y="44"/>
                  </a:lnTo>
                  <a:lnTo>
                    <a:pt x="73" y="47"/>
                  </a:lnTo>
                  <a:lnTo>
                    <a:pt x="71" y="51"/>
                  </a:lnTo>
                  <a:lnTo>
                    <a:pt x="67" y="55"/>
                  </a:lnTo>
                  <a:lnTo>
                    <a:pt x="65" y="59"/>
                  </a:lnTo>
                  <a:lnTo>
                    <a:pt x="64" y="64"/>
                  </a:lnTo>
                  <a:close/>
                  <a:moveTo>
                    <a:pt x="108" y="118"/>
                  </a:moveTo>
                  <a:lnTo>
                    <a:pt x="103" y="119"/>
                  </a:lnTo>
                  <a:lnTo>
                    <a:pt x="96" y="120"/>
                  </a:lnTo>
                  <a:lnTo>
                    <a:pt x="80" y="123"/>
                  </a:lnTo>
                  <a:lnTo>
                    <a:pt x="68" y="127"/>
                  </a:lnTo>
                  <a:lnTo>
                    <a:pt x="57" y="131"/>
                  </a:lnTo>
                  <a:lnTo>
                    <a:pt x="51" y="135"/>
                  </a:lnTo>
                  <a:lnTo>
                    <a:pt x="48" y="139"/>
                  </a:lnTo>
                  <a:lnTo>
                    <a:pt x="45" y="143"/>
                  </a:lnTo>
                  <a:lnTo>
                    <a:pt x="44" y="148"/>
                  </a:lnTo>
                  <a:lnTo>
                    <a:pt x="43" y="154"/>
                  </a:lnTo>
                  <a:lnTo>
                    <a:pt x="44" y="159"/>
                  </a:lnTo>
                  <a:lnTo>
                    <a:pt x="45" y="163"/>
                  </a:lnTo>
                  <a:lnTo>
                    <a:pt x="47" y="167"/>
                  </a:lnTo>
                  <a:lnTo>
                    <a:pt x="49" y="171"/>
                  </a:lnTo>
                  <a:lnTo>
                    <a:pt x="52" y="174"/>
                  </a:lnTo>
                  <a:lnTo>
                    <a:pt x="56" y="176"/>
                  </a:lnTo>
                  <a:lnTo>
                    <a:pt x="60" y="178"/>
                  </a:lnTo>
                  <a:lnTo>
                    <a:pt x="64" y="178"/>
                  </a:lnTo>
                  <a:lnTo>
                    <a:pt x="69" y="178"/>
                  </a:lnTo>
                  <a:lnTo>
                    <a:pt x="75" y="176"/>
                  </a:lnTo>
                  <a:lnTo>
                    <a:pt x="80" y="174"/>
                  </a:lnTo>
                  <a:lnTo>
                    <a:pt x="84" y="171"/>
                  </a:lnTo>
                  <a:lnTo>
                    <a:pt x="89" y="168"/>
                  </a:lnTo>
                  <a:lnTo>
                    <a:pt x="92" y="164"/>
                  </a:lnTo>
                  <a:lnTo>
                    <a:pt x="96" y="160"/>
                  </a:lnTo>
                  <a:lnTo>
                    <a:pt x="99" y="155"/>
                  </a:lnTo>
                  <a:lnTo>
                    <a:pt x="103" y="143"/>
                  </a:lnTo>
                  <a:lnTo>
                    <a:pt x="107" y="124"/>
                  </a:lnTo>
                  <a:lnTo>
                    <a:pt x="108" y="118"/>
                  </a:lnTo>
                  <a:close/>
                </a:path>
              </a:pathLst>
            </a:custGeom>
            <a:solidFill>
              <a:srgbClr val="DC3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186" name="Freeform 658"/>
            <p:cNvSpPr>
              <a:spLocks/>
            </p:cNvSpPr>
            <p:nvPr/>
          </p:nvSpPr>
          <p:spPr bwMode="auto">
            <a:xfrm>
              <a:off x="5173" y="2401"/>
              <a:ext cx="26" cy="72"/>
            </a:xfrm>
            <a:custGeom>
              <a:avLst/>
              <a:gdLst>
                <a:gd name="T0" fmla="*/ 0 w 103"/>
                <a:gd name="T1" fmla="*/ 115 h 288"/>
                <a:gd name="T2" fmla="*/ 6 w 103"/>
                <a:gd name="T3" fmla="*/ 74 h 288"/>
                <a:gd name="T4" fmla="*/ 29 w 103"/>
                <a:gd name="T5" fmla="*/ 74 h 288"/>
                <a:gd name="T6" fmla="*/ 34 w 103"/>
                <a:gd name="T7" fmla="*/ 40 h 288"/>
                <a:gd name="T8" fmla="*/ 87 w 103"/>
                <a:gd name="T9" fmla="*/ 0 h 288"/>
                <a:gd name="T10" fmla="*/ 76 w 103"/>
                <a:gd name="T11" fmla="*/ 74 h 288"/>
                <a:gd name="T12" fmla="*/ 103 w 103"/>
                <a:gd name="T13" fmla="*/ 74 h 288"/>
                <a:gd name="T14" fmla="*/ 97 w 103"/>
                <a:gd name="T15" fmla="*/ 115 h 288"/>
                <a:gd name="T16" fmla="*/ 68 w 103"/>
                <a:gd name="T17" fmla="*/ 115 h 288"/>
                <a:gd name="T18" fmla="*/ 53 w 103"/>
                <a:gd name="T19" fmla="*/ 203 h 288"/>
                <a:gd name="T20" fmla="*/ 50 w 103"/>
                <a:gd name="T21" fmla="*/ 222 h 288"/>
                <a:gd name="T22" fmla="*/ 49 w 103"/>
                <a:gd name="T23" fmla="*/ 231 h 288"/>
                <a:gd name="T24" fmla="*/ 50 w 103"/>
                <a:gd name="T25" fmla="*/ 236 h 288"/>
                <a:gd name="T26" fmla="*/ 53 w 103"/>
                <a:gd name="T27" fmla="*/ 240 h 288"/>
                <a:gd name="T28" fmla="*/ 57 w 103"/>
                <a:gd name="T29" fmla="*/ 243 h 288"/>
                <a:gd name="T30" fmla="*/ 65 w 103"/>
                <a:gd name="T31" fmla="*/ 244 h 288"/>
                <a:gd name="T32" fmla="*/ 70 w 103"/>
                <a:gd name="T33" fmla="*/ 244 h 288"/>
                <a:gd name="T34" fmla="*/ 80 w 103"/>
                <a:gd name="T35" fmla="*/ 243 h 288"/>
                <a:gd name="T36" fmla="*/ 73 w 103"/>
                <a:gd name="T37" fmla="*/ 285 h 288"/>
                <a:gd name="T38" fmla="*/ 61 w 103"/>
                <a:gd name="T39" fmla="*/ 287 h 288"/>
                <a:gd name="T40" fmla="*/ 48 w 103"/>
                <a:gd name="T41" fmla="*/ 288 h 288"/>
                <a:gd name="T42" fmla="*/ 37 w 103"/>
                <a:gd name="T43" fmla="*/ 287 h 288"/>
                <a:gd name="T44" fmla="*/ 26 w 103"/>
                <a:gd name="T45" fmla="*/ 285 h 288"/>
                <a:gd name="T46" fmla="*/ 18 w 103"/>
                <a:gd name="T47" fmla="*/ 282 h 288"/>
                <a:gd name="T48" fmla="*/ 13 w 103"/>
                <a:gd name="T49" fmla="*/ 276 h 288"/>
                <a:gd name="T50" fmla="*/ 8 w 103"/>
                <a:gd name="T51" fmla="*/ 270 h 288"/>
                <a:gd name="T52" fmla="*/ 4 w 103"/>
                <a:gd name="T53" fmla="*/ 263 h 288"/>
                <a:gd name="T54" fmla="*/ 2 w 103"/>
                <a:gd name="T55" fmla="*/ 254 h 288"/>
                <a:gd name="T56" fmla="*/ 1 w 103"/>
                <a:gd name="T57" fmla="*/ 244 h 288"/>
                <a:gd name="T58" fmla="*/ 1 w 103"/>
                <a:gd name="T59" fmla="*/ 238 h 288"/>
                <a:gd name="T60" fmla="*/ 2 w 103"/>
                <a:gd name="T61" fmla="*/ 228 h 288"/>
                <a:gd name="T62" fmla="*/ 5 w 103"/>
                <a:gd name="T63" fmla="*/ 216 h 288"/>
                <a:gd name="T64" fmla="*/ 8 w 103"/>
                <a:gd name="T65" fmla="*/ 200 h 288"/>
                <a:gd name="T66" fmla="*/ 21 w 103"/>
                <a:gd name="T67" fmla="*/ 115 h 288"/>
                <a:gd name="T68" fmla="*/ 0 w 103"/>
                <a:gd name="T69" fmla="*/ 115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3" h="288">
                  <a:moveTo>
                    <a:pt x="0" y="115"/>
                  </a:moveTo>
                  <a:lnTo>
                    <a:pt x="6" y="74"/>
                  </a:lnTo>
                  <a:lnTo>
                    <a:pt x="29" y="74"/>
                  </a:lnTo>
                  <a:lnTo>
                    <a:pt x="34" y="40"/>
                  </a:lnTo>
                  <a:lnTo>
                    <a:pt x="87" y="0"/>
                  </a:lnTo>
                  <a:lnTo>
                    <a:pt x="76" y="74"/>
                  </a:lnTo>
                  <a:lnTo>
                    <a:pt x="103" y="74"/>
                  </a:lnTo>
                  <a:lnTo>
                    <a:pt x="97" y="115"/>
                  </a:lnTo>
                  <a:lnTo>
                    <a:pt x="68" y="115"/>
                  </a:lnTo>
                  <a:lnTo>
                    <a:pt x="53" y="203"/>
                  </a:lnTo>
                  <a:lnTo>
                    <a:pt x="50" y="222"/>
                  </a:lnTo>
                  <a:lnTo>
                    <a:pt x="49" y="231"/>
                  </a:lnTo>
                  <a:lnTo>
                    <a:pt x="50" y="236"/>
                  </a:lnTo>
                  <a:lnTo>
                    <a:pt x="53" y="240"/>
                  </a:lnTo>
                  <a:lnTo>
                    <a:pt x="57" y="243"/>
                  </a:lnTo>
                  <a:lnTo>
                    <a:pt x="65" y="244"/>
                  </a:lnTo>
                  <a:lnTo>
                    <a:pt x="70" y="244"/>
                  </a:lnTo>
                  <a:lnTo>
                    <a:pt x="80" y="243"/>
                  </a:lnTo>
                  <a:lnTo>
                    <a:pt x="73" y="285"/>
                  </a:lnTo>
                  <a:lnTo>
                    <a:pt x="61" y="287"/>
                  </a:lnTo>
                  <a:lnTo>
                    <a:pt x="48" y="288"/>
                  </a:lnTo>
                  <a:lnTo>
                    <a:pt x="37" y="287"/>
                  </a:lnTo>
                  <a:lnTo>
                    <a:pt x="26" y="285"/>
                  </a:lnTo>
                  <a:lnTo>
                    <a:pt x="18" y="282"/>
                  </a:lnTo>
                  <a:lnTo>
                    <a:pt x="13" y="276"/>
                  </a:lnTo>
                  <a:lnTo>
                    <a:pt x="8" y="270"/>
                  </a:lnTo>
                  <a:lnTo>
                    <a:pt x="4" y="263"/>
                  </a:lnTo>
                  <a:lnTo>
                    <a:pt x="2" y="254"/>
                  </a:lnTo>
                  <a:lnTo>
                    <a:pt x="1" y="244"/>
                  </a:lnTo>
                  <a:lnTo>
                    <a:pt x="1" y="238"/>
                  </a:lnTo>
                  <a:lnTo>
                    <a:pt x="2" y="228"/>
                  </a:lnTo>
                  <a:lnTo>
                    <a:pt x="5" y="216"/>
                  </a:lnTo>
                  <a:lnTo>
                    <a:pt x="8" y="200"/>
                  </a:lnTo>
                  <a:lnTo>
                    <a:pt x="21" y="115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DC3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187" name="Freeform 659"/>
            <p:cNvSpPr>
              <a:spLocks noEditPoints="1"/>
            </p:cNvSpPr>
            <p:nvPr/>
          </p:nvSpPr>
          <p:spPr bwMode="auto">
            <a:xfrm>
              <a:off x="5199" y="2418"/>
              <a:ext cx="42" cy="55"/>
            </a:xfrm>
            <a:custGeom>
              <a:avLst/>
              <a:gdLst>
                <a:gd name="T0" fmla="*/ 46 w 166"/>
                <a:gd name="T1" fmla="*/ 128 h 220"/>
                <a:gd name="T2" fmla="*/ 46 w 166"/>
                <a:gd name="T3" fmla="*/ 134 h 220"/>
                <a:gd name="T4" fmla="*/ 48 w 166"/>
                <a:gd name="T5" fmla="*/ 152 h 220"/>
                <a:gd name="T6" fmla="*/ 55 w 166"/>
                <a:gd name="T7" fmla="*/ 167 h 220"/>
                <a:gd name="T8" fmla="*/ 66 w 166"/>
                <a:gd name="T9" fmla="*/ 176 h 220"/>
                <a:gd name="T10" fmla="*/ 79 w 166"/>
                <a:gd name="T11" fmla="*/ 180 h 220"/>
                <a:gd name="T12" fmla="*/ 90 w 166"/>
                <a:gd name="T13" fmla="*/ 178 h 220"/>
                <a:gd name="T14" fmla="*/ 99 w 166"/>
                <a:gd name="T15" fmla="*/ 172 h 220"/>
                <a:gd name="T16" fmla="*/ 108 w 166"/>
                <a:gd name="T17" fmla="*/ 163 h 220"/>
                <a:gd name="T18" fmla="*/ 115 w 166"/>
                <a:gd name="T19" fmla="*/ 151 h 220"/>
                <a:gd name="T20" fmla="*/ 150 w 166"/>
                <a:gd name="T21" fmla="*/ 174 h 220"/>
                <a:gd name="T22" fmla="*/ 134 w 166"/>
                <a:gd name="T23" fmla="*/ 196 h 220"/>
                <a:gd name="T24" fmla="*/ 114 w 166"/>
                <a:gd name="T25" fmla="*/ 211 h 220"/>
                <a:gd name="T26" fmla="*/ 91 w 166"/>
                <a:gd name="T27" fmla="*/ 219 h 220"/>
                <a:gd name="T28" fmla="*/ 70 w 166"/>
                <a:gd name="T29" fmla="*/ 220 h 220"/>
                <a:gd name="T30" fmla="*/ 55 w 166"/>
                <a:gd name="T31" fmla="*/ 216 h 220"/>
                <a:gd name="T32" fmla="*/ 40 w 166"/>
                <a:gd name="T33" fmla="*/ 210 h 220"/>
                <a:gd name="T34" fmla="*/ 28 w 166"/>
                <a:gd name="T35" fmla="*/ 200 h 220"/>
                <a:gd name="T36" fmla="*/ 18 w 166"/>
                <a:gd name="T37" fmla="*/ 187 h 220"/>
                <a:gd name="T38" fmla="*/ 10 w 166"/>
                <a:gd name="T39" fmla="*/ 171 h 220"/>
                <a:gd name="T40" fmla="*/ 3 w 166"/>
                <a:gd name="T41" fmla="*/ 154 h 220"/>
                <a:gd name="T42" fmla="*/ 0 w 166"/>
                <a:gd name="T43" fmla="*/ 134 h 220"/>
                <a:gd name="T44" fmla="*/ 2 w 166"/>
                <a:gd name="T45" fmla="*/ 102 h 220"/>
                <a:gd name="T46" fmla="*/ 8 w 166"/>
                <a:gd name="T47" fmla="*/ 72 h 220"/>
                <a:gd name="T48" fmla="*/ 15 w 166"/>
                <a:gd name="T49" fmla="*/ 55 h 220"/>
                <a:gd name="T50" fmla="*/ 27 w 166"/>
                <a:gd name="T51" fmla="*/ 35 h 220"/>
                <a:gd name="T52" fmla="*/ 43 w 166"/>
                <a:gd name="T53" fmla="*/ 18 h 220"/>
                <a:gd name="T54" fmla="*/ 63 w 166"/>
                <a:gd name="T55" fmla="*/ 7 h 220"/>
                <a:gd name="T56" fmla="*/ 84 w 166"/>
                <a:gd name="T57" fmla="*/ 2 h 220"/>
                <a:gd name="T58" fmla="*/ 104 w 166"/>
                <a:gd name="T59" fmla="*/ 0 h 220"/>
                <a:gd name="T60" fmla="*/ 119 w 166"/>
                <a:gd name="T61" fmla="*/ 4 h 220"/>
                <a:gd name="T62" fmla="*/ 131 w 166"/>
                <a:gd name="T63" fmla="*/ 10 h 220"/>
                <a:gd name="T64" fmla="*/ 142 w 166"/>
                <a:gd name="T65" fmla="*/ 19 h 220"/>
                <a:gd name="T66" fmla="*/ 151 w 166"/>
                <a:gd name="T67" fmla="*/ 31 h 220"/>
                <a:gd name="T68" fmla="*/ 158 w 166"/>
                <a:gd name="T69" fmla="*/ 44 h 220"/>
                <a:gd name="T70" fmla="*/ 164 w 166"/>
                <a:gd name="T71" fmla="*/ 71 h 220"/>
                <a:gd name="T72" fmla="*/ 164 w 166"/>
                <a:gd name="T73" fmla="*/ 111 h 220"/>
                <a:gd name="T74" fmla="*/ 123 w 166"/>
                <a:gd name="T75" fmla="*/ 94 h 220"/>
                <a:gd name="T76" fmla="*/ 123 w 166"/>
                <a:gd name="T77" fmla="*/ 87 h 220"/>
                <a:gd name="T78" fmla="*/ 120 w 166"/>
                <a:gd name="T79" fmla="*/ 67 h 220"/>
                <a:gd name="T80" fmla="*/ 115 w 166"/>
                <a:gd name="T81" fmla="*/ 52 h 220"/>
                <a:gd name="T82" fmla="*/ 104 w 166"/>
                <a:gd name="T83" fmla="*/ 44 h 220"/>
                <a:gd name="T84" fmla="*/ 91 w 166"/>
                <a:gd name="T85" fmla="*/ 40 h 220"/>
                <a:gd name="T86" fmla="*/ 78 w 166"/>
                <a:gd name="T87" fmla="*/ 44 h 220"/>
                <a:gd name="T88" fmla="*/ 66 w 166"/>
                <a:gd name="T89" fmla="*/ 54 h 220"/>
                <a:gd name="T90" fmla="*/ 56 w 166"/>
                <a:gd name="T91" fmla="*/ 71 h 220"/>
                <a:gd name="T92" fmla="*/ 50 w 166"/>
                <a:gd name="T93" fmla="*/ 9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6" h="220">
                  <a:moveTo>
                    <a:pt x="162" y="128"/>
                  </a:moveTo>
                  <a:lnTo>
                    <a:pt x="46" y="128"/>
                  </a:lnTo>
                  <a:lnTo>
                    <a:pt x="46" y="131"/>
                  </a:lnTo>
                  <a:lnTo>
                    <a:pt x="46" y="134"/>
                  </a:lnTo>
                  <a:lnTo>
                    <a:pt x="46" y="143"/>
                  </a:lnTo>
                  <a:lnTo>
                    <a:pt x="48" y="152"/>
                  </a:lnTo>
                  <a:lnTo>
                    <a:pt x="51" y="160"/>
                  </a:lnTo>
                  <a:lnTo>
                    <a:pt x="55" y="167"/>
                  </a:lnTo>
                  <a:lnTo>
                    <a:pt x="60" y="172"/>
                  </a:lnTo>
                  <a:lnTo>
                    <a:pt x="66" y="176"/>
                  </a:lnTo>
                  <a:lnTo>
                    <a:pt x="72" y="179"/>
                  </a:lnTo>
                  <a:lnTo>
                    <a:pt x="79" y="180"/>
                  </a:lnTo>
                  <a:lnTo>
                    <a:pt x="84" y="179"/>
                  </a:lnTo>
                  <a:lnTo>
                    <a:pt x="90" y="178"/>
                  </a:lnTo>
                  <a:lnTo>
                    <a:pt x="95" y="175"/>
                  </a:lnTo>
                  <a:lnTo>
                    <a:pt x="99" y="172"/>
                  </a:lnTo>
                  <a:lnTo>
                    <a:pt x="104" y="168"/>
                  </a:lnTo>
                  <a:lnTo>
                    <a:pt x="108" y="163"/>
                  </a:lnTo>
                  <a:lnTo>
                    <a:pt x="112" y="158"/>
                  </a:lnTo>
                  <a:lnTo>
                    <a:pt x="115" y="151"/>
                  </a:lnTo>
                  <a:lnTo>
                    <a:pt x="156" y="159"/>
                  </a:lnTo>
                  <a:lnTo>
                    <a:pt x="150" y="174"/>
                  </a:lnTo>
                  <a:lnTo>
                    <a:pt x="143" y="186"/>
                  </a:lnTo>
                  <a:lnTo>
                    <a:pt x="134" y="196"/>
                  </a:lnTo>
                  <a:lnTo>
                    <a:pt x="124" y="204"/>
                  </a:lnTo>
                  <a:lnTo>
                    <a:pt x="114" y="211"/>
                  </a:lnTo>
                  <a:lnTo>
                    <a:pt x="103" y="216"/>
                  </a:lnTo>
                  <a:lnTo>
                    <a:pt x="91" y="219"/>
                  </a:lnTo>
                  <a:lnTo>
                    <a:pt x="79" y="220"/>
                  </a:lnTo>
                  <a:lnTo>
                    <a:pt x="70" y="220"/>
                  </a:lnTo>
                  <a:lnTo>
                    <a:pt x="62" y="219"/>
                  </a:lnTo>
                  <a:lnTo>
                    <a:pt x="55" y="216"/>
                  </a:lnTo>
                  <a:lnTo>
                    <a:pt x="47" y="214"/>
                  </a:lnTo>
                  <a:lnTo>
                    <a:pt x="40" y="210"/>
                  </a:lnTo>
                  <a:lnTo>
                    <a:pt x="34" y="206"/>
                  </a:lnTo>
                  <a:lnTo>
                    <a:pt x="28" y="200"/>
                  </a:lnTo>
                  <a:lnTo>
                    <a:pt x="22" y="194"/>
                  </a:lnTo>
                  <a:lnTo>
                    <a:pt x="18" y="187"/>
                  </a:lnTo>
                  <a:lnTo>
                    <a:pt x="12" y="179"/>
                  </a:lnTo>
                  <a:lnTo>
                    <a:pt x="10" y="171"/>
                  </a:lnTo>
                  <a:lnTo>
                    <a:pt x="6" y="163"/>
                  </a:lnTo>
                  <a:lnTo>
                    <a:pt x="3" y="154"/>
                  </a:lnTo>
                  <a:lnTo>
                    <a:pt x="2" y="143"/>
                  </a:lnTo>
                  <a:lnTo>
                    <a:pt x="0" y="134"/>
                  </a:lnTo>
                  <a:lnTo>
                    <a:pt x="0" y="123"/>
                  </a:lnTo>
                  <a:lnTo>
                    <a:pt x="2" y="102"/>
                  </a:lnTo>
                  <a:lnTo>
                    <a:pt x="6" y="82"/>
                  </a:lnTo>
                  <a:lnTo>
                    <a:pt x="8" y="72"/>
                  </a:lnTo>
                  <a:lnTo>
                    <a:pt x="11" y="63"/>
                  </a:lnTo>
                  <a:lnTo>
                    <a:pt x="15" y="55"/>
                  </a:lnTo>
                  <a:lnTo>
                    <a:pt x="20" y="46"/>
                  </a:lnTo>
                  <a:lnTo>
                    <a:pt x="27" y="35"/>
                  </a:lnTo>
                  <a:lnTo>
                    <a:pt x="35" y="26"/>
                  </a:lnTo>
                  <a:lnTo>
                    <a:pt x="43" y="18"/>
                  </a:lnTo>
                  <a:lnTo>
                    <a:pt x="52" y="12"/>
                  </a:lnTo>
                  <a:lnTo>
                    <a:pt x="63" y="7"/>
                  </a:lnTo>
                  <a:lnTo>
                    <a:pt x="74" y="3"/>
                  </a:lnTo>
                  <a:lnTo>
                    <a:pt x="84" y="2"/>
                  </a:lnTo>
                  <a:lnTo>
                    <a:pt x="96" y="0"/>
                  </a:lnTo>
                  <a:lnTo>
                    <a:pt x="104" y="0"/>
                  </a:lnTo>
                  <a:lnTo>
                    <a:pt x="111" y="2"/>
                  </a:lnTo>
                  <a:lnTo>
                    <a:pt x="119" y="4"/>
                  </a:lnTo>
                  <a:lnTo>
                    <a:pt x="124" y="7"/>
                  </a:lnTo>
                  <a:lnTo>
                    <a:pt x="131" y="10"/>
                  </a:lnTo>
                  <a:lnTo>
                    <a:pt x="136" y="14"/>
                  </a:lnTo>
                  <a:lnTo>
                    <a:pt x="142" y="19"/>
                  </a:lnTo>
                  <a:lnTo>
                    <a:pt x="147" y="24"/>
                  </a:lnTo>
                  <a:lnTo>
                    <a:pt x="151" y="31"/>
                  </a:lnTo>
                  <a:lnTo>
                    <a:pt x="155" y="38"/>
                  </a:lnTo>
                  <a:lnTo>
                    <a:pt x="158" y="44"/>
                  </a:lnTo>
                  <a:lnTo>
                    <a:pt x="160" y="52"/>
                  </a:lnTo>
                  <a:lnTo>
                    <a:pt x="164" y="71"/>
                  </a:lnTo>
                  <a:lnTo>
                    <a:pt x="166" y="91"/>
                  </a:lnTo>
                  <a:lnTo>
                    <a:pt x="164" y="111"/>
                  </a:lnTo>
                  <a:lnTo>
                    <a:pt x="162" y="128"/>
                  </a:lnTo>
                  <a:close/>
                  <a:moveTo>
                    <a:pt x="123" y="94"/>
                  </a:moveTo>
                  <a:lnTo>
                    <a:pt x="123" y="90"/>
                  </a:lnTo>
                  <a:lnTo>
                    <a:pt x="123" y="87"/>
                  </a:lnTo>
                  <a:lnTo>
                    <a:pt x="123" y="76"/>
                  </a:lnTo>
                  <a:lnTo>
                    <a:pt x="120" y="67"/>
                  </a:lnTo>
                  <a:lnTo>
                    <a:pt x="118" y="59"/>
                  </a:lnTo>
                  <a:lnTo>
                    <a:pt x="115" y="52"/>
                  </a:lnTo>
                  <a:lnTo>
                    <a:pt x="110" y="47"/>
                  </a:lnTo>
                  <a:lnTo>
                    <a:pt x="104" y="44"/>
                  </a:lnTo>
                  <a:lnTo>
                    <a:pt x="98" y="42"/>
                  </a:lnTo>
                  <a:lnTo>
                    <a:pt x="91" y="40"/>
                  </a:lnTo>
                  <a:lnTo>
                    <a:pt x="84" y="42"/>
                  </a:lnTo>
                  <a:lnTo>
                    <a:pt x="78" y="44"/>
                  </a:lnTo>
                  <a:lnTo>
                    <a:pt x="71" y="48"/>
                  </a:lnTo>
                  <a:lnTo>
                    <a:pt x="66" y="54"/>
                  </a:lnTo>
                  <a:lnTo>
                    <a:pt x="60" y="62"/>
                  </a:lnTo>
                  <a:lnTo>
                    <a:pt x="56" y="71"/>
                  </a:lnTo>
                  <a:lnTo>
                    <a:pt x="52" y="82"/>
                  </a:lnTo>
                  <a:lnTo>
                    <a:pt x="50" y="94"/>
                  </a:lnTo>
                  <a:lnTo>
                    <a:pt x="123" y="94"/>
                  </a:lnTo>
                  <a:close/>
                </a:path>
              </a:pathLst>
            </a:custGeom>
            <a:solidFill>
              <a:srgbClr val="DC3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188" name="Freeform 660"/>
            <p:cNvSpPr>
              <a:spLocks noEditPoints="1"/>
            </p:cNvSpPr>
            <p:nvPr/>
          </p:nvSpPr>
          <p:spPr bwMode="auto">
            <a:xfrm>
              <a:off x="5246" y="2399"/>
              <a:ext cx="50" cy="74"/>
            </a:xfrm>
            <a:custGeom>
              <a:avLst/>
              <a:gdLst>
                <a:gd name="T0" fmla="*/ 108 w 201"/>
                <a:gd name="T1" fmla="*/ 289 h 294"/>
                <a:gd name="T2" fmla="*/ 105 w 201"/>
                <a:gd name="T3" fmla="*/ 273 h 294"/>
                <a:gd name="T4" fmla="*/ 93 w 201"/>
                <a:gd name="T5" fmla="*/ 284 h 294"/>
                <a:gd name="T6" fmla="*/ 81 w 201"/>
                <a:gd name="T7" fmla="*/ 290 h 294"/>
                <a:gd name="T8" fmla="*/ 66 w 201"/>
                <a:gd name="T9" fmla="*/ 294 h 294"/>
                <a:gd name="T10" fmla="*/ 53 w 201"/>
                <a:gd name="T11" fmla="*/ 294 h 294"/>
                <a:gd name="T12" fmla="*/ 41 w 201"/>
                <a:gd name="T13" fmla="*/ 291 h 294"/>
                <a:gd name="T14" fmla="*/ 30 w 201"/>
                <a:gd name="T15" fmla="*/ 285 h 294"/>
                <a:gd name="T16" fmla="*/ 21 w 201"/>
                <a:gd name="T17" fmla="*/ 277 h 294"/>
                <a:gd name="T18" fmla="*/ 12 w 201"/>
                <a:gd name="T19" fmla="*/ 266 h 294"/>
                <a:gd name="T20" fmla="*/ 6 w 201"/>
                <a:gd name="T21" fmla="*/ 252 h 294"/>
                <a:gd name="T22" fmla="*/ 1 w 201"/>
                <a:gd name="T23" fmla="*/ 226 h 294"/>
                <a:gd name="T24" fmla="*/ 0 w 201"/>
                <a:gd name="T25" fmla="*/ 194 h 294"/>
                <a:gd name="T26" fmla="*/ 2 w 201"/>
                <a:gd name="T27" fmla="*/ 170 h 294"/>
                <a:gd name="T28" fmla="*/ 9 w 201"/>
                <a:gd name="T29" fmla="*/ 148 h 294"/>
                <a:gd name="T30" fmla="*/ 17 w 201"/>
                <a:gd name="T31" fmla="*/ 125 h 294"/>
                <a:gd name="T32" fmla="*/ 29 w 201"/>
                <a:gd name="T33" fmla="*/ 105 h 294"/>
                <a:gd name="T34" fmla="*/ 42 w 201"/>
                <a:gd name="T35" fmla="*/ 90 h 294"/>
                <a:gd name="T36" fmla="*/ 58 w 201"/>
                <a:gd name="T37" fmla="*/ 80 h 294"/>
                <a:gd name="T38" fmla="*/ 76 w 201"/>
                <a:gd name="T39" fmla="*/ 76 h 294"/>
                <a:gd name="T40" fmla="*/ 93 w 201"/>
                <a:gd name="T41" fmla="*/ 74 h 294"/>
                <a:gd name="T42" fmla="*/ 108 w 201"/>
                <a:gd name="T43" fmla="*/ 80 h 294"/>
                <a:gd name="T44" fmla="*/ 121 w 201"/>
                <a:gd name="T45" fmla="*/ 88 h 294"/>
                <a:gd name="T46" fmla="*/ 131 w 201"/>
                <a:gd name="T47" fmla="*/ 100 h 294"/>
                <a:gd name="T48" fmla="*/ 155 w 201"/>
                <a:gd name="T49" fmla="*/ 0 h 294"/>
                <a:gd name="T50" fmla="*/ 151 w 201"/>
                <a:gd name="T51" fmla="*/ 289 h 294"/>
                <a:gd name="T52" fmla="*/ 45 w 201"/>
                <a:gd name="T53" fmla="*/ 214 h 294"/>
                <a:gd name="T54" fmla="*/ 50 w 201"/>
                <a:gd name="T55" fmla="*/ 232 h 294"/>
                <a:gd name="T56" fmla="*/ 58 w 201"/>
                <a:gd name="T57" fmla="*/ 245 h 294"/>
                <a:gd name="T58" fmla="*/ 70 w 201"/>
                <a:gd name="T59" fmla="*/ 250 h 294"/>
                <a:gd name="T60" fmla="*/ 84 w 201"/>
                <a:gd name="T61" fmla="*/ 252 h 294"/>
                <a:gd name="T62" fmla="*/ 94 w 201"/>
                <a:gd name="T63" fmla="*/ 246 h 294"/>
                <a:gd name="T64" fmla="*/ 105 w 201"/>
                <a:gd name="T65" fmla="*/ 236 h 294"/>
                <a:gd name="T66" fmla="*/ 114 w 201"/>
                <a:gd name="T67" fmla="*/ 220 h 294"/>
                <a:gd name="T68" fmla="*/ 121 w 201"/>
                <a:gd name="T69" fmla="*/ 198 h 294"/>
                <a:gd name="T70" fmla="*/ 124 w 201"/>
                <a:gd name="T71" fmla="*/ 177 h 294"/>
                <a:gd name="T72" fmla="*/ 124 w 201"/>
                <a:gd name="T73" fmla="*/ 156 h 294"/>
                <a:gd name="T74" fmla="*/ 118 w 201"/>
                <a:gd name="T75" fmla="*/ 138 h 294"/>
                <a:gd name="T76" fmla="*/ 109 w 201"/>
                <a:gd name="T77" fmla="*/ 124 h 294"/>
                <a:gd name="T78" fmla="*/ 97 w 201"/>
                <a:gd name="T79" fmla="*/ 117 h 294"/>
                <a:gd name="T80" fmla="*/ 86 w 201"/>
                <a:gd name="T81" fmla="*/ 117 h 294"/>
                <a:gd name="T82" fmla="*/ 77 w 201"/>
                <a:gd name="T83" fmla="*/ 120 h 294"/>
                <a:gd name="T84" fmla="*/ 69 w 201"/>
                <a:gd name="T85" fmla="*/ 128 h 294"/>
                <a:gd name="T86" fmla="*/ 61 w 201"/>
                <a:gd name="T87" fmla="*/ 137 h 294"/>
                <a:gd name="T88" fmla="*/ 52 w 201"/>
                <a:gd name="T89" fmla="*/ 158 h 294"/>
                <a:gd name="T90" fmla="*/ 45 w 201"/>
                <a:gd name="T91" fmla="*/ 188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01" h="294">
                  <a:moveTo>
                    <a:pt x="151" y="289"/>
                  </a:moveTo>
                  <a:lnTo>
                    <a:pt x="108" y="289"/>
                  </a:lnTo>
                  <a:lnTo>
                    <a:pt x="112" y="266"/>
                  </a:lnTo>
                  <a:lnTo>
                    <a:pt x="105" y="273"/>
                  </a:lnTo>
                  <a:lnTo>
                    <a:pt x="100" y="280"/>
                  </a:lnTo>
                  <a:lnTo>
                    <a:pt x="93" y="284"/>
                  </a:lnTo>
                  <a:lnTo>
                    <a:pt x="88" y="288"/>
                  </a:lnTo>
                  <a:lnTo>
                    <a:pt x="81" y="290"/>
                  </a:lnTo>
                  <a:lnTo>
                    <a:pt x="74" y="293"/>
                  </a:lnTo>
                  <a:lnTo>
                    <a:pt x="66" y="294"/>
                  </a:lnTo>
                  <a:lnTo>
                    <a:pt x="60" y="294"/>
                  </a:lnTo>
                  <a:lnTo>
                    <a:pt x="53" y="294"/>
                  </a:lnTo>
                  <a:lnTo>
                    <a:pt x="46" y="293"/>
                  </a:lnTo>
                  <a:lnTo>
                    <a:pt x="41" y="291"/>
                  </a:lnTo>
                  <a:lnTo>
                    <a:pt x="36" y="289"/>
                  </a:lnTo>
                  <a:lnTo>
                    <a:pt x="30" y="285"/>
                  </a:lnTo>
                  <a:lnTo>
                    <a:pt x="25" y="282"/>
                  </a:lnTo>
                  <a:lnTo>
                    <a:pt x="21" y="277"/>
                  </a:lnTo>
                  <a:lnTo>
                    <a:pt x="16" y="272"/>
                  </a:lnTo>
                  <a:lnTo>
                    <a:pt x="12" y="266"/>
                  </a:lnTo>
                  <a:lnTo>
                    <a:pt x="9" y="260"/>
                  </a:lnTo>
                  <a:lnTo>
                    <a:pt x="6" y="252"/>
                  </a:lnTo>
                  <a:lnTo>
                    <a:pt x="4" y="245"/>
                  </a:lnTo>
                  <a:lnTo>
                    <a:pt x="1" y="226"/>
                  </a:lnTo>
                  <a:lnTo>
                    <a:pt x="0" y="206"/>
                  </a:lnTo>
                  <a:lnTo>
                    <a:pt x="0" y="194"/>
                  </a:lnTo>
                  <a:lnTo>
                    <a:pt x="1" y="182"/>
                  </a:lnTo>
                  <a:lnTo>
                    <a:pt x="2" y="170"/>
                  </a:lnTo>
                  <a:lnTo>
                    <a:pt x="5" y="158"/>
                  </a:lnTo>
                  <a:lnTo>
                    <a:pt x="9" y="148"/>
                  </a:lnTo>
                  <a:lnTo>
                    <a:pt x="13" y="136"/>
                  </a:lnTo>
                  <a:lnTo>
                    <a:pt x="17" y="125"/>
                  </a:lnTo>
                  <a:lnTo>
                    <a:pt x="22" y="116"/>
                  </a:lnTo>
                  <a:lnTo>
                    <a:pt x="29" y="105"/>
                  </a:lnTo>
                  <a:lnTo>
                    <a:pt x="36" y="97"/>
                  </a:lnTo>
                  <a:lnTo>
                    <a:pt x="42" y="90"/>
                  </a:lnTo>
                  <a:lnTo>
                    <a:pt x="50" y="85"/>
                  </a:lnTo>
                  <a:lnTo>
                    <a:pt x="58" y="80"/>
                  </a:lnTo>
                  <a:lnTo>
                    <a:pt x="66" y="77"/>
                  </a:lnTo>
                  <a:lnTo>
                    <a:pt x="76" y="76"/>
                  </a:lnTo>
                  <a:lnTo>
                    <a:pt x="85" y="74"/>
                  </a:lnTo>
                  <a:lnTo>
                    <a:pt x="93" y="74"/>
                  </a:lnTo>
                  <a:lnTo>
                    <a:pt x="101" y="77"/>
                  </a:lnTo>
                  <a:lnTo>
                    <a:pt x="108" y="80"/>
                  </a:lnTo>
                  <a:lnTo>
                    <a:pt x="114" y="82"/>
                  </a:lnTo>
                  <a:lnTo>
                    <a:pt x="121" y="88"/>
                  </a:lnTo>
                  <a:lnTo>
                    <a:pt x="126" y="93"/>
                  </a:lnTo>
                  <a:lnTo>
                    <a:pt x="131" y="100"/>
                  </a:lnTo>
                  <a:lnTo>
                    <a:pt x="137" y="108"/>
                  </a:lnTo>
                  <a:lnTo>
                    <a:pt x="155" y="0"/>
                  </a:lnTo>
                  <a:lnTo>
                    <a:pt x="201" y="0"/>
                  </a:lnTo>
                  <a:lnTo>
                    <a:pt x="151" y="289"/>
                  </a:lnTo>
                  <a:close/>
                  <a:moveTo>
                    <a:pt x="45" y="204"/>
                  </a:moveTo>
                  <a:lnTo>
                    <a:pt x="45" y="214"/>
                  </a:lnTo>
                  <a:lnTo>
                    <a:pt x="46" y="224"/>
                  </a:lnTo>
                  <a:lnTo>
                    <a:pt x="50" y="232"/>
                  </a:lnTo>
                  <a:lnTo>
                    <a:pt x="54" y="240"/>
                  </a:lnTo>
                  <a:lnTo>
                    <a:pt x="58" y="245"/>
                  </a:lnTo>
                  <a:lnTo>
                    <a:pt x="65" y="249"/>
                  </a:lnTo>
                  <a:lnTo>
                    <a:pt x="70" y="250"/>
                  </a:lnTo>
                  <a:lnTo>
                    <a:pt x="77" y="252"/>
                  </a:lnTo>
                  <a:lnTo>
                    <a:pt x="84" y="252"/>
                  </a:lnTo>
                  <a:lnTo>
                    <a:pt x="89" y="249"/>
                  </a:lnTo>
                  <a:lnTo>
                    <a:pt x="94" y="246"/>
                  </a:lnTo>
                  <a:lnTo>
                    <a:pt x="101" y="241"/>
                  </a:lnTo>
                  <a:lnTo>
                    <a:pt x="105" y="236"/>
                  </a:lnTo>
                  <a:lnTo>
                    <a:pt x="110" y="228"/>
                  </a:lnTo>
                  <a:lnTo>
                    <a:pt x="114" y="220"/>
                  </a:lnTo>
                  <a:lnTo>
                    <a:pt x="118" y="209"/>
                  </a:lnTo>
                  <a:lnTo>
                    <a:pt x="121" y="198"/>
                  </a:lnTo>
                  <a:lnTo>
                    <a:pt x="122" y="188"/>
                  </a:lnTo>
                  <a:lnTo>
                    <a:pt x="124" y="177"/>
                  </a:lnTo>
                  <a:lnTo>
                    <a:pt x="125" y="168"/>
                  </a:lnTo>
                  <a:lnTo>
                    <a:pt x="124" y="156"/>
                  </a:lnTo>
                  <a:lnTo>
                    <a:pt x="122" y="146"/>
                  </a:lnTo>
                  <a:lnTo>
                    <a:pt x="118" y="138"/>
                  </a:lnTo>
                  <a:lnTo>
                    <a:pt x="114" y="130"/>
                  </a:lnTo>
                  <a:lnTo>
                    <a:pt x="109" y="124"/>
                  </a:lnTo>
                  <a:lnTo>
                    <a:pt x="104" y="120"/>
                  </a:lnTo>
                  <a:lnTo>
                    <a:pt x="97" y="117"/>
                  </a:lnTo>
                  <a:lnTo>
                    <a:pt x="92" y="117"/>
                  </a:lnTo>
                  <a:lnTo>
                    <a:pt x="86" y="117"/>
                  </a:lnTo>
                  <a:lnTo>
                    <a:pt x="81" y="118"/>
                  </a:lnTo>
                  <a:lnTo>
                    <a:pt x="77" y="120"/>
                  </a:lnTo>
                  <a:lnTo>
                    <a:pt x="73" y="124"/>
                  </a:lnTo>
                  <a:lnTo>
                    <a:pt x="69" y="128"/>
                  </a:lnTo>
                  <a:lnTo>
                    <a:pt x="65" y="132"/>
                  </a:lnTo>
                  <a:lnTo>
                    <a:pt x="61" y="137"/>
                  </a:lnTo>
                  <a:lnTo>
                    <a:pt x="58" y="144"/>
                  </a:lnTo>
                  <a:lnTo>
                    <a:pt x="52" y="158"/>
                  </a:lnTo>
                  <a:lnTo>
                    <a:pt x="48" y="173"/>
                  </a:lnTo>
                  <a:lnTo>
                    <a:pt x="45" y="188"/>
                  </a:lnTo>
                  <a:lnTo>
                    <a:pt x="45" y="204"/>
                  </a:lnTo>
                  <a:close/>
                </a:path>
              </a:pathLst>
            </a:custGeom>
            <a:solidFill>
              <a:srgbClr val="DC3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189" name="Freeform 661"/>
            <p:cNvSpPr>
              <a:spLocks/>
            </p:cNvSpPr>
            <p:nvPr/>
          </p:nvSpPr>
          <p:spPr bwMode="auto">
            <a:xfrm>
              <a:off x="5322" y="2398"/>
              <a:ext cx="54" cy="75"/>
            </a:xfrm>
            <a:custGeom>
              <a:avLst/>
              <a:gdLst>
                <a:gd name="T0" fmla="*/ 202 w 216"/>
                <a:gd name="T1" fmla="*/ 200 h 300"/>
                <a:gd name="T2" fmla="*/ 194 w 216"/>
                <a:gd name="T3" fmla="*/ 223 h 300"/>
                <a:gd name="T4" fmla="*/ 185 w 216"/>
                <a:gd name="T5" fmla="*/ 243 h 300"/>
                <a:gd name="T6" fmla="*/ 173 w 216"/>
                <a:gd name="T7" fmla="*/ 260 h 300"/>
                <a:gd name="T8" fmla="*/ 160 w 216"/>
                <a:gd name="T9" fmla="*/ 275 h 300"/>
                <a:gd name="T10" fmla="*/ 145 w 216"/>
                <a:gd name="T11" fmla="*/ 286 h 300"/>
                <a:gd name="T12" fmla="*/ 129 w 216"/>
                <a:gd name="T13" fmla="*/ 294 h 300"/>
                <a:gd name="T14" fmla="*/ 111 w 216"/>
                <a:gd name="T15" fmla="*/ 299 h 300"/>
                <a:gd name="T16" fmla="*/ 92 w 216"/>
                <a:gd name="T17" fmla="*/ 300 h 300"/>
                <a:gd name="T18" fmla="*/ 72 w 216"/>
                <a:gd name="T19" fmla="*/ 299 h 300"/>
                <a:gd name="T20" fmla="*/ 53 w 216"/>
                <a:gd name="T21" fmla="*/ 292 h 300"/>
                <a:gd name="T22" fmla="*/ 37 w 216"/>
                <a:gd name="T23" fmla="*/ 283 h 300"/>
                <a:gd name="T24" fmla="*/ 24 w 216"/>
                <a:gd name="T25" fmla="*/ 268 h 300"/>
                <a:gd name="T26" fmla="*/ 13 w 216"/>
                <a:gd name="T27" fmla="*/ 251 h 300"/>
                <a:gd name="T28" fmla="*/ 5 w 216"/>
                <a:gd name="T29" fmla="*/ 230 h 300"/>
                <a:gd name="T30" fmla="*/ 1 w 216"/>
                <a:gd name="T31" fmla="*/ 204 h 300"/>
                <a:gd name="T32" fmla="*/ 0 w 216"/>
                <a:gd name="T33" fmla="*/ 175 h 300"/>
                <a:gd name="T34" fmla="*/ 4 w 216"/>
                <a:gd name="T35" fmla="*/ 128 h 300"/>
                <a:gd name="T36" fmla="*/ 16 w 216"/>
                <a:gd name="T37" fmla="*/ 86 h 300"/>
                <a:gd name="T38" fmla="*/ 36 w 216"/>
                <a:gd name="T39" fmla="*/ 48 h 300"/>
                <a:gd name="T40" fmla="*/ 48 w 216"/>
                <a:gd name="T41" fmla="*/ 35 h 300"/>
                <a:gd name="T42" fmla="*/ 61 w 216"/>
                <a:gd name="T43" fmla="*/ 23 h 300"/>
                <a:gd name="T44" fmla="*/ 77 w 216"/>
                <a:gd name="T45" fmla="*/ 12 h 300"/>
                <a:gd name="T46" fmla="*/ 92 w 216"/>
                <a:gd name="T47" fmla="*/ 6 h 300"/>
                <a:gd name="T48" fmla="*/ 108 w 216"/>
                <a:gd name="T49" fmla="*/ 2 h 300"/>
                <a:gd name="T50" fmla="*/ 125 w 216"/>
                <a:gd name="T51" fmla="*/ 0 h 300"/>
                <a:gd name="T52" fmla="*/ 144 w 216"/>
                <a:gd name="T53" fmla="*/ 2 h 300"/>
                <a:gd name="T54" fmla="*/ 160 w 216"/>
                <a:gd name="T55" fmla="*/ 7 h 300"/>
                <a:gd name="T56" fmla="*/ 174 w 216"/>
                <a:gd name="T57" fmla="*/ 15 h 300"/>
                <a:gd name="T58" fmla="*/ 188 w 216"/>
                <a:gd name="T59" fmla="*/ 26 h 300"/>
                <a:gd name="T60" fmla="*/ 198 w 216"/>
                <a:gd name="T61" fmla="*/ 39 h 300"/>
                <a:gd name="T62" fmla="*/ 206 w 216"/>
                <a:gd name="T63" fmla="*/ 55 h 300"/>
                <a:gd name="T64" fmla="*/ 212 w 216"/>
                <a:gd name="T65" fmla="*/ 74 h 300"/>
                <a:gd name="T66" fmla="*/ 216 w 216"/>
                <a:gd name="T67" fmla="*/ 95 h 300"/>
                <a:gd name="T68" fmla="*/ 166 w 216"/>
                <a:gd name="T69" fmla="*/ 88 h 300"/>
                <a:gd name="T70" fmla="*/ 158 w 216"/>
                <a:gd name="T71" fmla="*/ 70 h 300"/>
                <a:gd name="T72" fmla="*/ 148 w 216"/>
                <a:gd name="T73" fmla="*/ 59 h 300"/>
                <a:gd name="T74" fmla="*/ 133 w 216"/>
                <a:gd name="T75" fmla="*/ 52 h 300"/>
                <a:gd name="T76" fmla="*/ 115 w 216"/>
                <a:gd name="T77" fmla="*/ 52 h 300"/>
                <a:gd name="T78" fmla="*/ 96 w 216"/>
                <a:gd name="T79" fmla="*/ 60 h 300"/>
                <a:gd name="T80" fmla="*/ 79 w 216"/>
                <a:gd name="T81" fmla="*/ 75 h 300"/>
                <a:gd name="T82" fmla="*/ 64 w 216"/>
                <a:gd name="T83" fmla="*/ 99 h 300"/>
                <a:gd name="T84" fmla="*/ 53 w 216"/>
                <a:gd name="T85" fmla="*/ 130 h 300"/>
                <a:gd name="T86" fmla="*/ 48 w 216"/>
                <a:gd name="T87" fmla="*/ 162 h 300"/>
                <a:gd name="T88" fmla="*/ 49 w 216"/>
                <a:gd name="T89" fmla="*/ 194 h 300"/>
                <a:gd name="T90" fmla="*/ 56 w 216"/>
                <a:gd name="T91" fmla="*/ 220 h 300"/>
                <a:gd name="T92" fmla="*/ 69 w 216"/>
                <a:gd name="T93" fmla="*/ 240 h 300"/>
                <a:gd name="T94" fmla="*/ 85 w 216"/>
                <a:gd name="T95" fmla="*/ 250 h 300"/>
                <a:gd name="T96" fmla="*/ 105 w 216"/>
                <a:gd name="T97" fmla="*/ 250 h 300"/>
                <a:gd name="T98" fmla="*/ 123 w 216"/>
                <a:gd name="T99" fmla="*/ 242 h 300"/>
                <a:gd name="T100" fmla="*/ 137 w 216"/>
                <a:gd name="T101" fmla="*/ 227 h 300"/>
                <a:gd name="T102" fmla="*/ 149 w 216"/>
                <a:gd name="T103" fmla="*/ 20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6" h="300">
                  <a:moveTo>
                    <a:pt x="153" y="191"/>
                  </a:moveTo>
                  <a:lnTo>
                    <a:pt x="202" y="200"/>
                  </a:lnTo>
                  <a:lnTo>
                    <a:pt x="200" y="212"/>
                  </a:lnTo>
                  <a:lnTo>
                    <a:pt x="194" y="223"/>
                  </a:lnTo>
                  <a:lnTo>
                    <a:pt x="190" y="234"/>
                  </a:lnTo>
                  <a:lnTo>
                    <a:pt x="185" y="243"/>
                  </a:lnTo>
                  <a:lnTo>
                    <a:pt x="180" y="252"/>
                  </a:lnTo>
                  <a:lnTo>
                    <a:pt x="173" y="260"/>
                  </a:lnTo>
                  <a:lnTo>
                    <a:pt x="166" y="268"/>
                  </a:lnTo>
                  <a:lnTo>
                    <a:pt x="160" y="275"/>
                  </a:lnTo>
                  <a:lnTo>
                    <a:pt x="152" y="280"/>
                  </a:lnTo>
                  <a:lnTo>
                    <a:pt x="145" y="286"/>
                  </a:lnTo>
                  <a:lnTo>
                    <a:pt x="137" y="291"/>
                  </a:lnTo>
                  <a:lnTo>
                    <a:pt x="129" y="294"/>
                  </a:lnTo>
                  <a:lnTo>
                    <a:pt x="120" y="296"/>
                  </a:lnTo>
                  <a:lnTo>
                    <a:pt x="111" y="299"/>
                  </a:lnTo>
                  <a:lnTo>
                    <a:pt x="101" y="300"/>
                  </a:lnTo>
                  <a:lnTo>
                    <a:pt x="92" y="300"/>
                  </a:lnTo>
                  <a:lnTo>
                    <a:pt x="81" y="300"/>
                  </a:lnTo>
                  <a:lnTo>
                    <a:pt x="72" y="299"/>
                  </a:lnTo>
                  <a:lnTo>
                    <a:pt x="63" y="296"/>
                  </a:lnTo>
                  <a:lnTo>
                    <a:pt x="53" y="292"/>
                  </a:lnTo>
                  <a:lnTo>
                    <a:pt x="45" y="288"/>
                  </a:lnTo>
                  <a:lnTo>
                    <a:pt x="37" y="283"/>
                  </a:lnTo>
                  <a:lnTo>
                    <a:pt x="31" y="276"/>
                  </a:lnTo>
                  <a:lnTo>
                    <a:pt x="24" y="268"/>
                  </a:lnTo>
                  <a:lnTo>
                    <a:pt x="19" y="260"/>
                  </a:lnTo>
                  <a:lnTo>
                    <a:pt x="13" y="251"/>
                  </a:lnTo>
                  <a:lnTo>
                    <a:pt x="9" y="240"/>
                  </a:lnTo>
                  <a:lnTo>
                    <a:pt x="5" y="230"/>
                  </a:lnTo>
                  <a:lnTo>
                    <a:pt x="3" y="218"/>
                  </a:lnTo>
                  <a:lnTo>
                    <a:pt x="1" y="204"/>
                  </a:lnTo>
                  <a:lnTo>
                    <a:pt x="0" y="190"/>
                  </a:lnTo>
                  <a:lnTo>
                    <a:pt x="0" y="175"/>
                  </a:lnTo>
                  <a:lnTo>
                    <a:pt x="1" y="151"/>
                  </a:lnTo>
                  <a:lnTo>
                    <a:pt x="4" y="128"/>
                  </a:lnTo>
                  <a:lnTo>
                    <a:pt x="9" y="106"/>
                  </a:lnTo>
                  <a:lnTo>
                    <a:pt x="16" y="86"/>
                  </a:lnTo>
                  <a:lnTo>
                    <a:pt x="25" y="66"/>
                  </a:lnTo>
                  <a:lnTo>
                    <a:pt x="36" y="48"/>
                  </a:lnTo>
                  <a:lnTo>
                    <a:pt x="41" y="42"/>
                  </a:lnTo>
                  <a:lnTo>
                    <a:pt x="48" y="35"/>
                  </a:lnTo>
                  <a:lnTo>
                    <a:pt x="55" y="28"/>
                  </a:lnTo>
                  <a:lnTo>
                    <a:pt x="61" y="23"/>
                  </a:lnTo>
                  <a:lnTo>
                    <a:pt x="69" y="18"/>
                  </a:lnTo>
                  <a:lnTo>
                    <a:pt x="77" y="12"/>
                  </a:lnTo>
                  <a:lnTo>
                    <a:pt x="84" y="10"/>
                  </a:lnTo>
                  <a:lnTo>
                    <a:pt x="92" y="6"/>
                  </a:lnTo>
                  <a:lnTo>
                    <a:pt x="100" y="4"/>
                  </a:lnTo>
                  <a:lnTo>
                    <a:pt x="108" y="2"/>
                  </a:lnTo>
                  <a:lnTo>
                    <a:pt x="117" y="0"/>
                  </a:lnTo>
                  <a:lnTo>
                    <a:pt x="125" y="0"/>
                  </a:lnTo>
                  <a:lnTo>
                    <a:pt x="135" y="2"/>
                  </a:lnTo>
                  <a:lnTo>
                    <a:pt x="144" y="2"/>
                  </a:lnTo>
                  <a:lnTo>
                    <a:pt x="152" y="4"/>
                  </a:lnTo>
                  <a:lnTo>
                    <a:pt x="160" y="7"/>
                  </a:lnTo>
                  <a:lnTo>
                    <a:pt x="168" y="11"/>
                  </a:lnTo>
                  <a:lnTo>
                    <a:pt x="174" y="15"/>
                  </a:lnTo>
                  <a:lnTo>
                    <a:pt x="181" y="20"/>
                  </a:lnTo>
                  <a:lnTo>
                    <a:pt x="188" y="26"/>
                  </a:lnTo>
                  <a:lnTo>
                    <a:pt x="193" y="32"/>
                  </a:lnTo>
                  <a:lnTo>
                    <a:pt x="198" y="39"/>
                  </a:lnTo>
                  <a:lnTo>
                    <a:pt x="202" y="47"/>
                  </a:lnTo>
                  <a:lnTo>
                    <a:pt x="206" y="55"/>
                  </a:lnTo>
                  <a:lnTo>
                    <a:pt x="209" y="64"/>
                  </a:lnTo>
                  <a:lnTo>
                    <a:pt x="212" y="74"/>
                  </a:lnTo>
                  <a:lnTo>
                    <a:pt x="214" y="84"/>
                  </a:lnTo>
                  <a:lnTo>
                    <a:pt x="216" y="95"/>
                  </a:lnTo>
                  <a:lnTo>
                    <a:pt x="169" y="100"/>
                  </a:lnTo>
                  <a:lnTo>
                    <a:pt x="166" y="88"/>
                  </a:lnTo>
                  <a:lnTo>
                    <a:pt x="162" y="78"/>
                  </a:lnTo>
                  <a:lnTo>
                    <a:pt x="158" y="70"/>
                  </a:lnTo>
                  <a:lnTo>
                    <a:pt x="153" y="63"/>
                  </a:lnTo>
                  <a:lnTo>
                    <a:pt x="148" y="59"/>
                  </a:lnTo>
                  <a:lnTo>
                    <a:pt x="141" y="55"/>
                  </a:lnTo>
                  <a:lnTo>
                    <a:pt x="133" y="52"/>
                  </a:lnTo>
                  <a:lnTo>
                    <a:pt x="124" y="52"/>
                  </a:lnTo>
                  <a:lnTo>
                    <a:pt x="115" y="52"/>
                  </a:lnTo>
                  <a:lnTo>
                    <a:pt x="105" y="56"/>
                  </a:lnTo>
                  <a:lnTo>
                    <a:pt x="96" y="60"/>
                  </a:lnTo>
                  <a:lnTo>
                    <a:pt x="87" y="67"/>
                  </a:lnTo>
                  <a:lnTo>
                    <a:pt x="79" y="75"/>
                  </a:lnTo>
                  <a:lnTo>
                    <a:pt x="71" y="86"/>
                  </a:lnTo>
                  <a:lnTo>
                    <a:pt x="64" y="99"/>
                  </a:lnTo>
                  <a:lnTo>
                    <a:pt x="59" y="114"/>
                  </a:lnTo>
                  <a:lnTo>
                    <a:pt x="53" y="130"/>
                  </a:lnTo>
                  <a:lnTo>
                    <a:pt x="51" y="146"/>
                  </a:lnTo>
                  <a:lnTo>
                    <a:pt x="48" y="162"/>
                  </a:lnTo>
                  <a:lnTo>
                    <a:pt x="48" y="178"/>
                  </a:lnTo>
                  <a:lnTo>
                    <a:pt x="49" y="194"/>
                  </a:lnTo>
                  <a:lnTo>
                    <a:pt x="51" y="208"/>
                  </a:lnTo>
                  <a:lnTo>
                    <a:pt x="56" y="220"/>
                  </a:lnTo>
                  <a:lnTo>
                    <a:pt x="61" y="231"/>
                  </a:lnTo>
                  <a:lnTo>
                    <a:pt x="69" y="240"/>
                  </a:lnTo>
                  <a:lnTo>
                    <a:pt x="77" y="246"/>
                  </a:lnTo>
                  <a:lnTo>
                    <a:pt x="85" y="250"/>
                  </a:lnTo>
                  <a:lnTo>
                    <a:pt x="96" y="251"/>
                  </a:lnTo>
                  <a:lnTo>
                    <a:pt x="105" y="250"/>
                  </a:lnTo>
                  <a:lnTo>
                    <a:pt x="113" y="247"/>
                  </a:lnTo>
                  <a:lnTo>
                    <a:pt x="123" y="242"/>
                  </a:lnTo>
                  <a:lnTo>
                    <a:pt x="131" y="235"/>
                  </a:lnTo>
                  <a:lnTo>
                    <a:pt x="137" y="227"/>
                  </a:lnTo>
                  <a:lnTo>
                    <a:pt x="144" y="216"/>
                  </a:lnTo>
                  <a:lnTo>
                    <a:pt x="149" y="204"/>
                  </a:lnTo>
                  <a:lnTo>
                    <a:pt x="153" y="191"/>
                  </a:lnTo>
                  <a:close/>
                </a:path>
              </a:pathLst>
            </a:custGeom>
            <a:solidFill>
              <a:srgbClr val="DC3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190" name="Freeform 662"/>
            <p:cNvSpPr>
              <a:spLocks/>
            </p:cNvSpPr>
            <p:nvPr/>
          </p:nvSpPr>
          <p:spPr bwMode="auto">
            <a:xfrm>
              <a:off x="5382" y="2398"/>
              <a:ext cx="54" cy="75"/>
            </a:xfrm>
            <a:custGeom>
              <a:avLst/>
              <a:gdLst>
                <a:gd name="T0" fmla="*/ 202 w 214"/>
                <a:gd name="T1" fmla="*/ 200 h 300"/>
                <a:gd name="T2" fmla="*/ 194 w 214"/>
                <a:gd name="T3" fmla="*/ 223 h 300"/>
                <a:gd name="T4" fmla="*/ 185 w 214"/>
                <a:gd name="T5" fmla="*/ 243 h 300"/>
                <a:gd name="T6" fmla="*/ 173 w 214"/>
                <a:gd name="T7" fmla="*/ 260 h 300"/>
                <a:gd name="T8" fmla="*/ 160 w 214"/>
                <a:gd name="T9" fmla="*/ 275 h 300"/>
                <a:gd name="T10" fmla="*/ 144 w 214"/>
                <a:gd name="T11" fmla="*/ 286 h 300"/>
                <a:gd name="T12" fmla="*/ 128 w 214"/>
                <a:gd name="T13" fmla="*/ 294 h 300"/>
                <a:gd name="T14" fmla="*/ 110 w 214"/>
                <a:gd name="T15" fmla="*/ 299 h 300"/>
                <a:gd name="T16" fmla="*/ 92 w 214"/>
                <a:gd name="T17" fmla="*/ 300 h 300"/>
                <a:gd name="T18" fmla="*/ 72 w 214"/>
                <a:gd name="T19" fmla="*/ 299 h 300"/>
                <a:gd name="T20" fmla="*/ 53 w 214"/>
                <a:gd name="T21" fmla="*/ 292 h 300"/>
                <a:gd name="T22" fmla="*/ 37 w 214"/>
                <a:gd name="T23" fmla="*/ 283 h 300"/>
                <a:gd name="T24" fmla="*/ 24 w 214"/>
                <a:gd name="T25" fmla="*/ 268 h 300"/>
                <a:gd name="T26" fmla="*/ 13 w 214"/>
                <a:gd name="T27" fmla="*/ 251 h 300"/>
                <a:gd name="T28" fmla="*/ 5 w 214"/>
                <a:gd name="T29" fmla="*/ 230 h 300"/>
                <a:gd name="T30" fmla="*/ 1 w 214"/>
                <a:gd name="T31" fmla="*/ 204 h 300"/>
                <a:gd name="T32" fmla="*/ 0 w 214"/>
                <a:gd name="T33" fmla="*/ 175 h 300"/>
                <a:gd name="T34" fmla="*/ 4 w 214"/>
                <a:gd name="T35" fmla="*/ 128 h 300"/>
                <a:gd name="T36" fmla="*/ 16 w 214"/>
                <a:gd name="T37" fmla="*/ 86 h 300"/>
                <a:gd name="T38" fmla="*/ 36 w 214"/>
                <a:gd name="T39" fmla="*/ 48 h 300"/>
                <a:gd name="T40" fmla="*/ 48 w 214"/>
                <a:gd name="T41" fmla="*/ 35 h 300"/>
                <a:gd name="T42" fmla="*/ 61 w 214"/>
                <a:gd name="T43" fmla="*/ 23 h 300"/>
                <a:gd name="T44" fmla="*/ 76 w 214"/>
                <a:gd name="T45" fmla="*/ 12 h 300"/>
                <a:gd name="T46" fmla="*/ 92 w 214"/>
                <a:gd name="T47" fmla="*/ 6 h 300"/>
                <a:gd name="T48" fmla="*/ 108 w 214"/>
                <a:gd name="T49" fmla="*/ 2 h 300"/>
                <a:gd name="T50" fmla="*/ 125 w 214"/>
                <a:gd name="T51" fmla="*/ 0 h 300"/>
                <a:gd name="T52" fmla="*/ 142 w 214"/>
                <a:gd name="T53" fmla="*/ 2 h 300"/>
                <a:gd name="T54" fmla="*/ 160 w 214"/>
                <a:gd name="T55" fmla="*/ 7 h 300"/>
                <a:gd name="T56" fmla="*/ 174 w 214"/>
                <a:gd name="T57" fmla="*/ 15 h 300"/>
                <a:gd name="T58" fmla="*/ 186 w 214"/>
                <a:gd name="T59" fmla="*/ 26 h 300"/>
                <a:gd name="T60" fmla="*/ 197 w 214"/>
                <a:gd name="T61" fmla="*/ 39 h 300"/>
                <a:gd name="T62" fmla="*/ 206 w 214"/>
                <a:gd name="T63" fmla="*/ 55 h 300"/>
                <a:gd name="T64" fmla="*/ 212 w 214"/>
                <a:gd name="T65" fmla="*/ 74 h 300"/>
                <a:gd name="T66" fmla="*/ 214 w 214"/>
                <a:gd name="T67" fmla="*/ 95 h 300"/>
                <a:gd name="T68" fmla="*/ 166 w 214"/>
                <a:gd name="T69" fmla="*/ 88 h 300"/>
                <a:gd name="T70" fmla="*/ 158 w 214"/>
                <a:gd name="T71" fmla="*/ 70 h 300"/>
                <a:gd name="T72" fmla="*/ 148 w 214"/>
                <a:gd name="T73" fmla="*/ 59 h 300"/>
                <a:gd name="T74" fmla="*/ 133 w 214"/>
                <a:gd name="T75" fmla="*/ 52 h 300"/>
                <a:gd name="T76" fmla="*/ 113 w 214"/>
                <a:gd name="T77" fmla="*/ 52 h 300"/>
                <a:gd name="T78" fmla="*/ 94 w 214"/>
                <a:gd name="T79" fmla="*/ 60 h 300"/>
                <a:gd name="T80" fmla="*/ 77 w 214"/>
                <a:gd name="T81" fmla="*/ 75 h 300"/>
                <a:gd name="T82" fmla="*/ 64 w 214"/>
                <a:gd name="T83" fmla="*/ 99 h 300"/>
                <a:gd name="T84" fmla="*/ 53 w 214"/>
                <a:gd name="T85" fmla="*/ 130 h 300"/>
                <a:gd name="T86" fmla="*/ 48 w 214"/>
                <a:gd name="T87" fmla="*/ 162 h 300"/>
                <a:gd name="T88" fmla="*/ 48 w 214"/>
                <a:gd name="T89" fmla="*/ 194 h 300"/>
                <a:gd name="T90" fmla="*/ 54 w 214"/>
                <a:gd name="T91" fmla="*/ 220 h 300"/>
                <a:gd name="T92" fmla="*/ 68 w 214"/>
                <a:gd name="T93" fmla="*/ 240 h 300"/>
                <a:gd name="T94" fmla="*/ 85 w 214"/>
                <a:gd name="T95" fmla="*/ 250 h 300"/>
                <a:gd name="T96" fmla="*/ 104 w 214"/>
                <a:gd name="T97" fmla="*/ 250 h 300"/>
                <a:gd name="T98" fmla="*/ 121 w 214"/>
                <a:gd name="T99" fmla="*/ 242 h 300"/>
                <a:gd name="T100" fmla="*/ 137 w 214"/>
                <a:gd name="T101" fmla="*/ 227 h 300"/>
                <a:gd name="T102" fmla="*/ 149 w 214"/>
                <a:gd name="T103" fmla="*/ 20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4" h="300">
                  <a:moveTo>
                    <a:pt x="153" y="191"/>
                  </a:moveTo>
                  <a:lnTo>
                    <a:pt x="202" y="200"/>
                  </a:lnTo>
                  <a:lnTo>
                    <a:pt x="198" y="212"/>
                  </a:lnTo>
                  <a:lnTo>
                    <a:pt x="194" y="223"/>
                  </a:lnTo>
                  <a:lnTo>
                    <a:pt x="189" y="234"/>
                  </a:lnTo>
                  <a:lnTo>
                    <a:pt x="185" y="243"/>
                  </a:lnTo>
                  <a:lnTo>
                    <a:pt x="178" y="252"/>
                  </a:lnTo>
                  <a:lnTo>
                    <a:pt x="173" y="260"/>
                  </a:lnTo>
                  <a:lnTo>
                    <a:pt x="166" y="268"/>
                  </a:lnTo>
                  <a:lnTo>
                    <a:pt x="160" y="275"/>
                  </a:lnTo>
                  <a:lnTo>
                    <a:pt x="152" y="280"/>
                  </a:lnTo>
                  <a:lnTo>
                    <a:pt x="144" y="286"/>
                  </a:lnTo>
                  <a:lnTo>
                    <a:pt x="136" y="291"/>
                  </a:lnTo>
                  <a:lnTo>
                    <a:pt x="128" y="294"/>
                  </a:lnTo>
                  <a:lnTo>
                    <a:pt x="120" y="296"/>
                  </a:lnTo>
                  <a:lnTo>
                    <a:pt x="110" y="299"/>
                  </a:lnTo>
                  <a:lnTo>
                    <a:pt x="101" y="300"/>
                  </a:lnTo>
                  <a:lnTo>
                    <a:pt x="92" y="300"/>
                  </a:lnTo>
                  <a:lnTo>
                    <a:pt x="81" y="300"/>
                  </a:lnTo>
                  <a:lnTo>
                    <a:pt x="72" y="299"/>
                  </a:lnTo>
                  <a:lnTo>
                    <a:pt x="62" y="296"/>
                  </a:lnTo>
                  <a:lnTo>
                    <a:pt x="53" y="292"/>
                  </a:lnTo>
                  <a:lnTo>
                    <a:pt x="45" y="288"/>
                  </a:lnTo>
                  <a:lnTo>
                    <a:pt x="37" y="283"/>
                  </a:lnTo>
                  <a:lnTo>
                    <a:pt x="30" y="276"/>
                  </a:lnTo>
                  <a:lnTo>
                    <a:pt x="24" y="268"/>
                  </a:lnTo>
                  <a:lnTo>
                    <a:pt x="18" y="260"/>
                  </a:lnTo>
                  <a:lnTo>
                    <a:pt x="13" y="251"/>
                  </a:lnTo>
                  <a:lnTo>
                    <a:pt x="9" y="240"/>
                  </a:lnTo>
                  <a:lnTo>
                    <a:pt x="5" y="230"/>
                  </a:lnTo>
                  <a:lnTo>
                    <a:pt x="2" y="218"/>
                  </a:lnTo>
                  <a:lnTo>
                    <a:pt x="1" y="204"/>
                  </a:lnTo>
                  <a:lnTo>
                    <a:pt x="0" y="190"/>
                  </a:lnTo>
                  <a:lnTo>
                    <a:pt x="0" y="175"/>
                  </a:lnTo>
                  <a:lnTo>
                    <a:pt x="0" y="151"/>
                  </a:lnTo>
                  <a:lnTo>
                    <a:pt x="4" y="128"/>
                  </a:lnTo>
                  <a:lnTo>
                    <a:pt x="8" y="106"/>
                  </a:lnTo>
                  <a:lnTo>
                    <a:pt x="16" y="86"/>
                  </a:lnTo>
                  <a:lnTo>
                    <a:pt x="25" y="66"/>
                  </a:lnTo>
                  <a:lnTo>
                    <a:pt x="36" y="48"/>
                  </a:lnTo>
                  <a:lnTo>
                    <a:pt x="41" y="42"/>
                  </a:lnTo>
                  <a:lnTo>
                    <a:pt x="48" y="35"/>
                  </a:lnTo>
                  <a:lnTo>
                    <a:pt x="54" y="28"/>
                  </a:lnTo>
                  <a:lnTo>
                    <a:pt x="61" y="23"/>
                  </a:lnTo>
                  <a:lnTo>
                    <a:pt x="69" y="18"/>
                  </a:lnTo>
                  <a:lnTo>
                    <a:pt x="76" y="12"/>
                  </a:lnTo>
                  <a:lnTo>
                    <a:pt x="84" y="10"/>
                  </a:lnTo>
                  <a:lnTo>
                    <a:pt x="92" y="6"/>
                  </a:lnTo>
                  <a:lnTo>
                    <a:pt x="100" y="4"/>
                  </a:lnTo>
                  <a:lnTo>
                    <a:pt x="108" y="2"/>
                  </a:lnTo>
                  <a:lnTo>
                    <a:pt x="116" y="0"/>
                  </a:lnTo>
                  <a:lnTo>
                    <a:pt x="125" y="0"/>
                  </a:lnTo>
                  <a:lnTo>
                    <a:pt x="134" y="2"/>
                  </a:lnTo>
                  <a:lnTo>
                    <a:pt x="142" y="2"/>
                  </a:lnTo>
                  <a:lnTo>
                    <a:pt x="152" y="4"/>
                  </a:lnTo>
                  <a:lnTo>
                    <a:pt x="160" y="7"/>
                  </a:lnTo>
                  <a:lnTo>
                    <a:pt x="168" y="11"/>
                  </a:lnTo>
                  <a:lnTo>
                    <a:pt x="174" y="15"/>
                  </a:lnTo>
                  <a:lnTo>
                    <a:pt x="181" y="20"/>
                  </a:lnTo>
                  <a:lnTo>
                    <a:pt x="186" y="26"/>
                  </a:lnTo>
                  <a:lnTo>
                    <a:pt x="193" y="32"/>
                  </a:lnTo>
                  <a:lnTo>
                    <a:pt x="197" y="39"/>
                  </a:lnTo>
                  <a:lnTo>
                    <a:pt x="202" y="47"/>
                  </a:lnTo>
                  <a:lnTo>
                    <a:pt x="206" y="55"/>
                  </a:lnTo>
                  <a:lnTo>
                    <a:pt x="209" y="64"/>
                  </a:lnTo>
                  <a:lnTo>
                    <a:pt x="212" y="74"/>
                  </a:lnTo>
                  <a:lnTo>
                    <a:pt x="213" y="84"/>
                  </a:lnTo>
                  <a:lnTo>
                    <a:pt x="214" y="95"/>
                  </a:lnTo>
                  <a:lnTo>
                    <a:pt x="168" y="100"/>
                  </a:lnTo>
                  <a:lnTo>
                    <a:pt x="166" y="88"/>
                  </a:lnTo>
                  <a:lnTo>
                    <a:pt x="162" y="78"/>
                  </a:lnTo>
                  <a:lnTo>
                    <a:pt x="158" y="70"/>
                  </a:lnTo>
                  <a:lnTo>
                    <a:pt x="153" y="63"/>
                  </a:lnTo>
                  <a:lnTo>
                    <a:pt x="148" y="59"/>
                  </a:lnTo>
                  <a:lnTo>
                    <a:pt x="140" y="55"/>
                  </a:lnTo>
                  <a:lnTo>
                    <a:pt x="133" y="52"/>
                  </a:lnTo>
                  <a:lnTo>
                    <a:pt x="124" y="52"/>
                  </a:lnTo>
                  <a:lnTo>
                    <a:pt x="113" y="52"/>
                  </a:lnTo>
                  <a:lnTo>
                    <a:pt x="104" y="56"/>
                  </a:lnTo>
                  <a:lnTo>
                    <a:pt x="94" y="60"/>
                  </a:lnTo>
                  <a:lnTo>
                    <a:pt x="86" y="67"/>
                  </a:lnTo>
                  <a:lnTo>
                    <a:pt x="77" y="75"/>
                  </a:lnTo>
                  <a:lnTo>
                    <a:pt x="70" y="86"/>
                  </a:lnTo>
                  <a:lnTo>
                    <a:pt x="64" y="99"/>
                  </a:lnTo>
                  <a:lnTo>
                    <a:pt x="58" y="114"/>
                  </a:lnTo>
                  <a:lnTo>
                    <a:pt x="53" y="130"/>
                  </a:lnTo>
                  <a:lnTo>
                    <a:pt x="50" y="146"/>
                  </a:lnTo>
                  <a:lnTo>
                    <a:pt x="48" y="162"/>
                  </a:lnTo>
                  <a:lnTo>
                    <a:pt x="48" y="178"/>
                  </a:lnTo>
                  <a:lnTo>
                    <a:pt x="48" y="194"/>
                  </a:lnTo>
                  <a:lnTo>
                    <a:pt x="50" y="208"/>
                  </a:lnTo>
                  <a:lnTo>
                    <a:pt x="54" y="220"/>
                  </a:lnTo>
                  <a:lnTo>
                    <a:pt x="61" y="231"/>
                  </a:lnTo>
                  <a:lnTo>
                    <a:pt x="68" y="240"/>
                  </a:lnTo>
                  <a:lnTo>
                    <a:pt x="76" y="246"/>
                  </a:lnTo>
                  <a:lnTo>
                    <a:pt x="85" y="250"/>
                  </a:lnTo>
                  <a:lnTo>
                    <a:pt x="94" y="251"/>
                  </a:lnTo>
                  <a:lnTo>
                    <a:pt x="104" y="250"/>
                  </a:lnTo>
                  <a:lnTo>
                    <a:pt x="113" y="247"/>
                  </a:lnTo>
                  <a:lnTo>
                    <a:pt x="121" y="242"/>
                  </a:lnTo>
                  <a:lnTo>
                    <a:pt x="130" y="235"/>
                  </a:lnTo>
                  <a:lnTo>
                    <a:pt x="137" y="227"/>
                  </a:lnTo>
                  <a:lnTo>
                    <a:pt x="144" y="216"/>
                  </a:lnTo>
                  <a:lnTo>
                    <a:pt x="149" y="204"/>
                  </a:lnTo>
                  <a:lnTo>
                    <a:pt x="153" y="191"/>
                  </a:lnTo>
                  <a:close/>
                </a:path>
              </a:pathLst>
            </a:custGeom>
            <a:solidFill>
              <a:srgbClr val="DC3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191" name="Freeform 663"/>
            <p:cNvSpPr>
              <a:spLocks noEditPoints="1"/>
            </p:cNvSpPr>
            <p:nvPr/>
          </p:nvSpPr>
          <p:spPr bwMode="auto">
            <a:xfrm>
              <a:off x="5437" y="2399"/>
              <a:ext cx="57" cy="73"/>
            </a:xfrm>
            <a:custGeom>
              <a:avLst/>
              <a:gdLst>
                <a:gd name="T0" fmla="*/ 50 w 226"/>
                <a:gd name="T1" fmla="*/ 0 h 289"/>
                <a:gd name="T2" fmla="*/ 136 w 226"/>
                <a:gd name="T3" fmla="*/ 0 h 289"/>
                <a:gd name="T4" fmla="*/ 162 w 226"/>
                <a:gd name="T5" fmla="*/ 4 h 289"/>
                <a:gd name="T6" fmla="*/ 185 w 226"/>
                <a:gd name="T7" fmla="*/ 14 h 289"/>
                <a:gd name="T8" fmla="*/ 205 w 226"/>
                <a:gd name="T9" fmla="*/ 34 h 289"/>
                <a:gd name="T10" fmla="*/ 218 w 226"/>
                <a:gd name="T11" fmla="*/ 62 h 289"/>
                <a:gd name="T12" fmla="*/ 224 w 226"/>
                <a:gd name="T13" fmla="*/ 89 h 289"/>
                <a:gd name="T14" fmla="*/ 226 w 226"/>
                <a:gd name="T15" fmla="*/ 109 h 289"/>
                <a:gd name="T16" fmla="*/ 225 w 226"/>
                <a:gd name="T17" fmla="*/ 142 h 289"/>
                <a:gd name="T18" fmla="*/ 218 w 226"/>
                <a:gd name="T19" fmla="*/ 184 h 289"/>
                <a:gd name="T20" fmla="*/ 204 w 226"/>
                <a:gd name="T21" fmla="*/ 220 h 289"/>
                <a:gd name="T22" fmla="*/ 185 w 226"/>
                <a:gd name="T23" fmla="*/ 249 h 289"/>
                <a:gd name="T24" fmla="*/ 165 w 226"/>
                <a:gd name="T25" fmla="*/ 268 h 289"/>
                <a:gd name="T26" fmla="*/ 144 w 226"/>
                <a:gd name="T27" fmla="*/ 281 h 289"/>
                <a:gd name="T28" fmla="*/ 122 w 226"/>
                <a:gd name="T29" fmla="*/ 286 h 289"/>
                <a:gd name="T30" fmla="*/ 98 w 226"/>
                <a:gd name="T31" fmla="*/ 289 h 289"/>
                <a:gd name="T32" fmla="*/ 0 w 226"/>
                <a:gd name="T33" fmla="*/ 289 h 289"/>
                <a:gd name="T34" fmla="*/ 82 w 226"/>
                <a:gd name="T35" fmla="*/ 242 h 289"/>
                <a:gd name="T36" fmla="*/ 105 w 226"/>
                <a:gd name="T37" fmla="*/ 241 h 289"/>
                <a:gd name="T38" fmla="*/ 121 w 226"/>
                <a:gd name="T39" fmla="*/ 238 h 289"/>
                <a:gd name="T40" fmla="*/ 133 w 226"/>
                <a:gd name="T41" fmla="*/ 233 h 289"/>
                <a:gd name="T42" fmla="*/ 144 w 226"/>
                <a:gd name="T43" fmla="*/ 224 h 289"/>
                <a:gd name="T44" fmla="*/ 156 w 226"/>
                <a:gd name="T45" fmla="*/ 205 h 289"/>
                <a:gd name="T46" fmla="*/ 168 w 226"/>
                <a:gd name="T47" fmla="*/ 181 h 289"/>
                <a:gd name="T48" fmla="*/ 174 w 226"/>
                <a:gd name="T49" fmla="*/ 152 h 289"/>
                <a:gd name="T50" fmla="*/ 177 w 226"/>
                <a:gd name="T51" fmla="*/ 118 h 289"/>
                <a:gd name="T52" fmla="*/ 176 w 226"/>
                <a:gd name="T53" fmla="*/ 90 h 289"/>
                <a:gd name="T54" fmla="*/ 169 w 226"/>
                <a:gd name="T55" fmla="*/ 72 h 289"/>
                <a:gd name="T56" fmla="*/ 160 w 226"/>
                <a:gd name="T57" fmla="*/ 58 h 289"/>
                <a:gd name="T58" fmla="*/ 149 w 226"/>
                <a:gd name="T59" fmla="*/ 50 h 289"/>
                <a:gd name="T60" fmla="*/ 118 w 226"/>
                <a:gd name="T61" fmla="*/ 48 h 289"/>
                <a:gd name="T62" fmla="*/ 57 w 226"/>
                <a:gd name="T63" fmla="*/ 242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26" h="289">
                  <a:moveTo>
                    <a:pt x="0" y="289"/>
                  </a:moveTo>
                  <a:lnTo>
                    <a:pt x="50" y="0"/>
                  </a:lnTo>
                  <a:lnTo>
                    <a:pt x="114" y="0"/>
                  </a:lnTo>
                  <a:lnTo>
                    <a:pt x="136" y="0"/>
                  </a:lnTo>
                  <a:lnTo>
                    <a:pt x="148" y="1"/>
                  </a:lnTo>
                  <a:lnTo>
                    <a:pt x="162" y="4"/>
                  </a:lnTo>
                  <a:lnTo>
                    <a:pt x="174" y="8"/>
                  </a:lnTo>
                  <a:lnTo>
                    <a:pt x="185" y="14"/>
                  </a:lnTo>
                  <a:lnTo>
                    <a:pt x="196" y="24"/>
                  </a:lnTo>
                  <a:lnTo>
                    <a:pt x="205" y="34"/>
                  </a:lnTo>
                  <a:lnTo>
                    <a:pt x="212" y="48"/>
                  </a:lnTo>
                  <a:lnTo>
                    <a:pt x="218" y="62"/>
                  </a:lnTo>
                  <a:lnTo>
                    <a:pt x="222" y="80"/>
                  </a:lnTo>
                  <a:lnTo>
                    <a:pt x="224" y="89"/>
                  </a:lnTo>
                  <a:lnTo>
                    <a:pt x="225" y="98"/>
                  </a:lnTo>
                  <a:lnTo>
                    <a:pt x="226" y="109"/>
                  </a:lnTo>
                  <a:lnTo>
                    <a:pt x="226" y="120"/>
                  </a:lnTo>
                  <a:lnTo>
                    <a:pt x="225" y="142"/>
                  </a:lnTo>
                  <a:lnTo>
                    <a:pt x="222" y="164"/>
                  </a:lnTo>
                  <a:lnTo>
                    <a:pt x="218" y="184"/>
                  </a:lnTo>
                  <a:lnTo>
                    <a:pt x="212" y="202"/>
                  </a:lnTo>
                  <a:lnTo>
                    <a:pt x="204" y="220"/>
                  </a:lnTo>
                  <a:lnTo>
                    <a:pt x="196" y="236"/>
                  </a:lnTo>
                  <a:lnTo>
                    <a:pt x="185" y="249"/>
                  </a:lnTo>
                  <a:lnTo>
                    <a:pt x="174" y="261"/>
                  </a:lnTo>
                  <a:lnTo>
                    <a:pt x="165" y="268"/>
                  </a:lnTo>
                  <a:lnTo>
                    <a:pt x="156" y="274"/>
                  </a:lnTo>
                  <a:lnTo>
                    <a:pt x="144" y="281"/>
                  </a:lnTo>
                  <a:lnTo>
                    <a:pt x="130" y="285"/>
                  </a:lnTo>
                  <a:lnTo>
                    <a:pt x="122" y="286"/>
                  </a:lnTo>
                  <a:lnTo>
                    <a:pt x="112" y="288"/>
                  </a:lnTo>
                  <a:lnTo>
                    <a:pt x="98" y="289"/>
                  </a:lnTo>
                  <a:lnTo>
                    <a:pt x="84" y="289"/>
                  </a:lnTo>
                  <a:lnTo>
                    <a:pt x="0" y="289"/>
                  </a:lnTo>
                  <a:close/>
                  <a:moveTo>
                    <a:pt x="57" y="242"/>
                  </a:moveTo>
                  <a:lnTo>
                    <a:pt x="82" y="242"/>
                  </a:lnTo>
                  <a:lnTo>
                    <a:pt x="94" y="242"/>
                  </a:lnTo>
                  <a:lnTo>
                    <a:pt x="105" y="241"/>
                  </a:lnTo>
                  <a:lnTo>
                    <a:pt x="114" y="241"/>
                  </a:lnTo>
                  <a:lnTo>
                    <a:pt x="121" y="238"/>
                  </a:lnTo>
                  <a:lnTo>
                    <a:pt x="126" y="236"/>
                  </a:lnTo>
                  <a:lnTo>
                    <a:pt x="133" y="233"/>
                  </a:lnTo>
                  <a:lnTo>
                    <a:pt x="138" y="229"/>
                  </a:lnTo>
                  <a:lnTo>
                    <a:pt x="144" y="224"/>
                  </a:lnTo>
                  <a:lnTo>
                    <a:pt x="150" y="214"/>
                  </a:lnTo>
                  <a:lnTo>
                    <a:pt x="156" y="205"/>
                  </a:lnTo>
                  <a:lnTo>
                    <a:pt x="162" y="193"/>
                  </a:lnTo>
                  <a:lnTo>
                    <a:pt x="168" y="181"/>
                  </a:lnTo>
                  <a:lnTo>
                    <a:pt x="172" y="166"/>
                  </a:lnTo>
                  <a:lnTo>
                    <a:pt x="174" y="152"/>
                  </a:lnTo>
                  <a:lnTo>
                    <a:pt x="177" y="136"/>
                  </a:lnTo>
                  <a:lnTo>
                    <a:pt x="177" y="118"/>
                  </a:lnTo>
                  <a:lnTo>
                    <a:pt x="177" y="104"/>
                  </a:lnTo>
                  <a:lnTo>
                    <a:pt x="176" y="90"/>
                  </a:lnTo>
                  <a:lnTo>
                    <a:pt x="173" y="80"/>
                  </a:lnTo>
                  <a:lnTo>
                    <a:pt x="169" y="72"/>
                  </a:lnTo>
                  <a:lnTo>
                    <a:pt x="165" y="65"/>
                  </a:lnTo>
                  <a:lnTo>
                    <a:pt x="160" y="58"/>
                  </a:lnTo>
                  <a:lnTo>
                    <a:pt x="154" y="54"/>
                  </a:lnTo>
                  <a:lnTo>
                    <a:pt x="149" y="50"/>
                  </a:lnTo>
                  <a:lnTo>
                    <a:pt x="137" y="48"/>
                  </a:lnTo>
                  <a:lnTo>
                    <a:pt x="118" y="48"/>
                  </a:lnTo>
                  <a:lnTo>
                    <a:pt x="90" y="48"/>
                  </a:lnTo>
                  <a:lnTo>
                    <a:pt x="57" y="242"/>
                  </a:lnTo>
                  <a:close/>
                </a:path>
              </a:pathLst>
            </a:custGeom>
            <a:solidFill>
              <a:srgbClr val="DC3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192" name="Freeform 664"/>
            <p:cNvSpPr>
              <a:spLocks/>
            </p:cNvSpPr>
            <p:nvPr/>
          </p:nvSpPr>
          <p:spPr bwMode="auto">
            <a:xfrm>
              <a:off x="4610" y="2877"/>
              <a:ext cx="54" cy="72"/>
            </a:xfrm>
            <a:custGeom>
              <a:avLst/>
              <a:gdLst>
                <a:gd name="T0" fmla="*/ 0 w 216"/>
                <a:gd name="T1" fmla="*/ 289 h 289"/>
                <a:gd name="T2" fmla="*/ 49 w 216"/>
                <a:gd name="T3" fmla="*/ 0 h 289"/>
                <a:gd name="T4" fmla="*/ 216 w 216"/>
                <a:gd name="T5" fmla="*/ 0 h 289"/>
                <a:gd name="T6" fmla="*/ 207 w 216"/>
                <a:gd name="T7" fmla="*/ 48 h 289"/>
                <a:gd name="T8" fmla="*/ 89 w 216"/>
                <a:gd name="T9" fmla="*/ 48 h 289"/>
                <a:gd name="T10" fmla="*/ 77 w 216"/>
                <a:gd name="T11" fmla="*/ 118 h 289"/>
                <a:gd name="T12" fmla="*/ 193 w 216"/>
                <a:gd name="T13" fmla="*/ 118 h 289"/>
                <a:gd name="T14" fmla="*/ 184 w 216"/>
                <a:gd name="T15" fmla="*/ 167 h 289"/>
                <a:gd name="T16" fmla="*/ 69 w 216"/>
                <a:gd name="T17" fmla="*/ 167 h 289"/>
                <a:gd name="T18" fmla="*/ 48 w 216"/>
                <a:gd name="T19" fmla="*/ 289 h 289"/>
                <a:gd name="T20" fmla="*/ 0 w 216"/>
                <a:gd name="T21" fmla="*/ 289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6" h="289">
                  <a:moveTo>
                    <a:pt x="0" y="289"/>
                  </a:moveTo>
                  <a:lnTo>
                    <a:pt x="49" y="0"/>
                  </a:lnTo>
                  <a:lnTo>
                    <a:pt x="216" y="0"/>
                  </a:lnTo>
                  <a:lnTo>
                    <a:pt x="207" y="48"/>
                  </a:lnTo>
                  <a:lnTo>
                    <a:pt x="89" y="48"/>
                  </a:lnTo>
                  <a:lnTo>
                    <a:pt x="77" y="118"/>
                  </a:lnTo>
                  <a:lnTo>
                    <a:pt x="193" y="118"/>
                  </a:lnTo>
                  <a:lnTo>
                    <a:pt x="184" y="167"/>
                  </a:lnTo>
                  <a:lnTo>
                    <a:pt x="69" y="167"/>
                  </a:lnTo>
                  <a:lnTo>
                    <a:pt x="48" y="289"/>
                  </a:lnTo>
                  <a:lnTo>
                    <a:pt x="0" y="289"/>
                  </a:lnTo>
                  <a:close/>
                </a:path>
              </a:pathLst>
            </a:custGeom>
            <a:solidFill>
              <a:srgbClr val="344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193" name="Freeform 665"/>
            <p:cNvSpPr>
              <a:spLocks/>
            </p:cNvSpPr>
            <p:nvPr/>
          </p:nvSpPr>
          <p:spPr bwMode="auto">
            <a:xfrm>
              <a:off x="4660" y="2895"/>
              <a:ext cx="37" cy="54"/>
            </a:xfrm>
            <a:custGeom>
              <a:avLst/>
              <a:gdLst>
                <a:gd name="T0" fmla="*/ 36 w 146"/>
                <a:gd name="T1" fmla="*/ 5 h 214"/>
                <a:gd name="T2" fmla="*/ 80 w 146"/>
                <a:gd name="T3" fmla="*/ 5 h 214"/>
                <a:gd name="T4" fmla="*/ 72 w 146"/>
                <a:gd name="T5" fmla="*/ 45 h 214"/>
                <a:gd name="T6" fmla="*/ 79 w 146"/>
                <a:gd name="T7" fmla="*/ 35 h 214"/>
                <a:gd name="T8" fmla="*/ 85 w 146"/>
                <a:gd name="T9" fmla="*/ 25 h 214"/>
                <a:gd name="T10" fmla="*/ 91 w 146"/>
                <a:gd name="T11" fmla="*/ 17 h 214"/>
                <a:gd name="T12" fmla="*/ 97 w 146"/>
                <a:gd name="T13" fmla="*/ 12 h 214"/>
                <a:gd name="T14" fmla="*/ 104 w 146"/>
                <a:gd name="T15" fmla="*/ 7 h 214"/>
                <a:gd name="T16" fmla="*/ 111 w 146"/>
                <a:gd name="T17" fmla="*/ 3 h 214"/>
                <a:gd name="T18" fmla="*/ 119 w 146"/>
                <a:gd name="T19" fmla="*/ 1 h 214"/>
                <a:gd name="T20" fmla="*/ 125 w 146"/>
                <a:gd name="T21" fmla="*/ 0 h 214"/>
                <a:gd name="T22" fmla="*/ 131 w 146"/>
                <a:gd name="T23" fmla="*/ 0 h 214"/>
                <a:gd name="T24" fmla="*/ 136 w 146"/>
                <a:gd name="T25" fmla="*/ 1 h 214"/>
                <a:gd name="T26" fmla="*/ 141 w 146"/>
                <a:gd name="T27" fmla="*/ 4 h 214"/>
                <a:gd name="T28" fmla="*/ 146 w 146"/>
                <a:gd name="T29" fmla="*/ 7 h 214"/>
                <a:gd name="T30" fmla="*/ 129 w 146"/>
                <a:gd name="T31" fmla="*/ 52 h 214"/>
                <a:gd name="T32" fmla="*/ 123 w 146"/>
                <a:gd name="T33" fmla="*/ 51 h 214"/>
                <a:gd name="T34" fmla="*/ 116 w 146"/>
                <a:gd name="T35" fmla="*/ 49 h 214"/>
                <a:gd name="T36" fmla="*/ 109 w 146"/>
                <a:gd name="T37" fmla="*/ 51 h 214"/>
                <a:gd name="T38" fmla="*/ 103 w 146"/>
                <a:gd name="T39" fmla="*/ 52 h 214"/>
                <a:gd name="T40" fmla="*/ 97 w 146"/>
                <a:gd name="T41" fmla="*/ 56 h 214"/>
                <a:gd name="T42" fmla="*/ 91 w 146"/>
                <a:gd name="T43" fmla="*/ 61 h 214"/>
                <a:gd name="T44" fmla="*/ 85 w 146"/>
                <a:gd name="T45" fmla="*/ 67 h 214"/>
                <a:gd name="T46" fmla="*/ 80 w 146"/>
                <a:gd name="T47" fmla="*/ 73 h 214"/>
                <a:gd name="T48" fmla="*/ 76 w 146"/>
                <a:gd name="T49" fmla="*/ 81 h 214"/>
                <a:gd name="T50" fmla="*/ 72 w 146"/>
                <a:gd name="T51" fmla="*/ 91 h 214"/>
                <a:gd name="T52" fmla="*/ 68 w 146"/>
                <a:gd name="T53" fmla="*/ 101 h 214"/>
                <a:gd name="T54" fmla="*/ 65 w 146"/>
                <a:gd name="T55" fmla="*/ 114 h 214"/>
                <a:gd name="T56" fmla="*/ 61 w 146"/>
                <a:gd name="T57" fmla="*/ 130 h 214"/>
                <a:gd name="T58" fmla="*/ 57 w 146"/>
                <a:gd name="T59" fmla="*/ 149 h 214"/>
                <a:gd name="T60" fmla="*/ 47 w 146"/>
                <a:gd name="T61" fmla="*/ 214 h 214"/>
                <a:gd name="T62" fmla="*/ 0 w 146"/>
                <a:gd name="T63" fmla="*/ 214 h 214"/>
                <a:gd name="T64" fmla="*/ 36 w 146"/>
                <a:gd name="T65" fmla="*/ 5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6" h="214">
                  <a:moveTo>
                    <a:pt x="36" y="5"/>
                  </a:moveTo>
                  <a:lnTo>
                    <a:pt x="80" y="5"/>
                  </a:lnTo>
                  <a:lnTo>
                    <a:pt x="72" y="45"/>
                  </a:lnTo>
                  <a:lnTo>
                    <a:pt x="79" y="35"/>
                  </a:lnTo>
                  <a:lnTo>
                    <a:pt x="85" y="25"/>
                  </a:lnTo>
                  <a:lnTo>
                    <a:pt x="91" y="17"/>
                  </a:lnTo>
                  <a:lnTo>
                    <a:pt x="97" y="12"/>
                  </a:lnTo>
                  <a:lnTo>
                    <a:pt x="104" y="7"/>
                  </a:lnTo>
                  <a:lnTo>
                    <a:pt x="111" y="3"/>
                  </a:lnTo>
                  <a:lnTo>
                    <a:pt x="119" y="1"/>
                  </a:lnTo>
                  <a:lnTo>
                    <a:pt x="125" y="0"/>
                  </a:lnTo>
                  <a:lnTo>
                    <a:pt x="131" y="0"/>
                  </a:lnTo>
                  <a:lnTo>
                    <a:pt x="136" y="1"/>
                  </a:lnTo>
                  <a:lnTo>
                    <a:pt x="141" y="4"/>
                  </a:lnTo>
                  <a:lnTo>
                    <a:pt x="146" y="7"/>
                  </a:lnTo>
                  <a:lnTo>
                    <a:pt x="129" y="52"/>
                  </a:lnTo>
                  <a:lnTo>
                    <a:pt x="123" y="51"/>
                  </a:lnTo>
                  <a:lnTo>
                    <a:pt x="116" y="49"/>
                  </a:lnTo>
                  <a:lnTo>
                    <a:pt x="109" y="51"/>
                  </a:lnTo>
                  <a:lnTo>
                    <a:pt x="103" y="52"/>
                  </a:lnTo>
                  <a:lnTo>
                    <a:pt x="97" y="56"/>
                  </a:lnTo>
                  <a:lnTo>
                    <a:pt x="91" y="61"/>
                  </a:lnTo>
                  <a:lnTo>
                    <a:pt x="85" y="67"/>
                  </a:lnTo>
                  <a:lnTo>
                    <a:pt x="80" y="73"/>
                  </a:lnTo>
                  <a:lnTo>
                    <a:pt x="76" y="81"/>
                  </a:lnTo>
                  <a:lnTo>
                    <a:pt x="72" y="91"/>
                  </a:lnTo>
                  <a:lnTo>
                    <a:pt x="68" y="101"/>
                  </a:lnTo>
                  <a:lnTo>
                    <a:pt x="65" y="114"/>
                  </a:lnTo>
                  <a:lnTo>
                    <a:pt x="61" y="130"/>
                  </a:lnTo>
                  <a:lnTo>
                    <a:pt x="57" y="149"/>
                  </a:lnTo>
                  <a:lnTo>
                    <a:pt x="47" y="214"/>
                  </a:lnTo>
                  <a:lnTo>
                    <a:pt x="0" y="214"/>
                  </a:lnTo>
                  <a:lnTo>
                    <a:pt x="36" y="5"/>
                  </a:lnTo>
                  <a:close/>
                </a:path>
              </a:pathLst>
            </a:custGeom>
            <a:solidFill>
              <a:srgbClr val="344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194" name="Freeform 666"/>
            <p:cNvSpPr>
              <a:spLocks noEditPoints="1"/>
            </p:cNvSpPr>
            <p:nvPr/>
          </p:nvSpPr>
          <p:spPr bwMode="auto">
            <a:xfrm>
              <a:off x="4695" y="2895"/>
              <a:ext cx="44" cy="55"/>
            </a:xfrm>
            <a:custGeom>
              <a:avLst/>
              <a:gdLst>
                <a:gd name="T0" fmla="*/ 0 w 179"/>
                <a:gd name="T1" fmla="*/ 113 h 220"/>
                <a:gd name="T2" fmla="*/ 4 w 179"/>
                <a:gd name="T3" fmla="*/ 87 h 220"/>
                <a:gd name="T4" fmla="*/ 11 w 179"/>
                <a:gd name="T5" fmla="*/ 64 h 220"/>
                <a:gd name="T6" fmla="*/ 20 w 179"/>
                <a:gd name="T7" fmla="*/ 44 h 220"/>
                <a:gd name="T8" fmla="*/ 34 w 179"/>
                <a:gd name="T9" fmla="*/ 27 h 220"/>
                <a:gd name="T10" fmla="*/ 50 w 179"/>
                <a:gd name="T11" fmla="*/ 13 h 220"/>
                <a:gd name="T12" fmla="*/ 67 w 179"/>
                <a:gd name="T13" fmla="*/ 5 h 220"/>
                <a:gd name="T14" fmla="*/ 87 w 179"/>
                <a:gd name="T15" fmla="*/ 0 h 220"/>
                <a:gd name="T16" fmla="*/ 107 w 179"/>
                <a:gd name="T17" fmla="*/ 0 h 220"/>
                <a:gd name="T18" fmla="*/ 124 w 179"/>
                <a:gd name="T19" fmla="*/ 4 h 220"/>
                <a:gd name="T20" fmla="*/ 139 w 179"/>
                <a:gd name="T21" fmla="*/ 11 h 220"/>
                <a:gd name="T22" fmla="*/ 152 w 179"/>
                <a:gd name="T23" fmla="*/ 20 h 220"/>
                <a:gd name="T24" fmla="*/ 163 w 179"/>
                <a:gd name="T25" fmla="*/ 32 h 220"/>
                <a:gd name="T26" fmla="*/ 171 w 179"/>
                <a:gd name="T27" fmla="*/ 48 h 220"/>
                <a:gd name="T28" fmla="*/ 176 w 179"/>
                <a:gd name="T29" fmla="*/ 64 h 220"/>
                <a:gd name="T30" fmla="*/ 179 w 179"/>
                <a:gd name="T31" fmla="*/ 84 h 220"/>
                <a:gd name="T32" fmla="*/ 179 w 179"/>
                <a:gd name="T33" fmla="*/ 106 h 220"/>
                <a:gd name="T34" fmla="*/ 175 w 179"/>
                <a:gd name="T35" fmla="*/ 130 h 220"/>
                <a:gd name="T36" fmla="*/ 168 w 179"/>
                <a:gd name="T37" fmla="*/ 153 h 220"/>
                <a:gd name="T38" fmla="*/ 159 w 179"/>
                <a:gd name="T39" fmla="*/ 173 h 220"/>
                <a:gd name="T40" fmla="*/ 146 w 179"/>
                <a:gd name="T41" fmla="*/ 192 h 220"/>
                <a:gd name="T42" fmla="*/ 130 w 179"/>
                <a:gd name="T43" fmla="*/ 205 h 220"/>
                <a:gd name="T44" fmla="*/ 111 w 179"/>
                <a:gd name="T45" fmla="*/ 214 h 220"/>
                <a:gd name="T46" fmla="*/ 91 w 179"/>
                <a:gd name="T47" fmla="*/ 218 h 220"/>
                <a:gd name="T48" fmla="*/ 68 w 179"/>
                <a:gd name="T49" fmla="*/ 218 h 220"/>
                <a:gd name="T50" fmla="*/ 47 w 179"/>
                <a:gd name="T51" fmla="*/ 213 h 220"/>
                <a:gd name="T52" fmla="*/ 28 w 179"/>
                <a:gd name="T53" fmla="*/ 201 h 220"/>
                <a:gd name="T54" fmla="*/ 15 w 179"/>
                <a:gd name="T55" fmla="*/ 184 h 220"/>
                <a:gd name="T56" fmla="*/ 6 w 179"/>
                <a:gd name="T57" fmla="*/ 162 h 220"/>
                <a:gd name="T58" fmla="*/ 0 w 179"/>
                <a:gd name="T59" fmla="*/ 140 h 220"/>
                <a:gd name="T60" fmla="*/ 132 w 179"/>
                <a:gd name="T61" fmla="*/ 87 h 220"/>
                <a:gd name="T62" fmla="*/ 130 w 179"/>
                <a:gd name="T63" fmla="*/ 69 h 220"/>
                <a:gd name="T64" fmla="*/ 123 w 179"/>
                <a:gd name="T65" fmla="*/ 55 h 220"/>
                <a:gd name="T66" fmla="*/ 112 w 179"/>
                <a:gd name="T67" fmla="*/ 45 h 220"/>
                <a:gd name="T68" fmla="*/ 98 w 179"/>
                <a:gd name="T69" fmla="*/ 43 h 220"/>
                <a:gd name="T70" fmla="*/ 84 w 179"/>
                <a:gd name="T71" fmla="*/ 45 h 220"/>
                <a:gd name="T72" fmla="*/ 71 w 179"/>
                <a:gd name="T73" fmla="*/ 55 h 220"/>
                <a:gd name="T74" fmla="*/ 62 w 179"/>
                <a:gd name="T75" fmla="*/ 68 h 220"/>
                <a:gd name="T76" fmla="*/ 54 w 179"/>
                <a:gd name="T77" fmla="*/ 87 h 220"/>
                <a:gd name="T78" fmla="*/ 48 w 179"/>
                <a:gd name="T79" fmla="*/ 108 h 220"/>
                <a:gd name="T80" fmla="*/ 47 w 179"/>
                <a:gd name="T81" fmla="*/ 126 h 220"/>
                <a:gd name="T82" fmla="*/ 50 w 179"/>
                <a:gd name="T83" fmla="*/ 146 h 220"/>
                <a:gd name="T84" fmla="*/ 56 w 179"/>
                <a:gd name="T85" fmla="*/ 162 h 220"/>
                <a:gd name="T86" fmla="*/ 68 w 179"/>
                <a:gd name="T87" fmla="*/ 172 h 220"/>
                <a:gd name="T88" fmla="*/ 82 w 179"/>
                <a:gd name="T89" fmla="*/ 176 h 220"/>
                <a:gd name="T90" fmla="*/ 100 w 179"/>
                <a:gd name="T91" fmla="*/ 170 h 220"/>
                <a:gd name="T92" fmla="*/ 114 w 179"/>
                <a:gd name="T93" fmla="*/ 156 h 220"/>
                <a:gd name="T94" fmla="*/ 122 w 179"/>
                <a:gd name="T95" fmla="*/ 141 h 220"/>
                <a:gd name="T96" fmla="*/ 128 w 179"/>
                <a:gd name="T97" fmla="*/ 125 h 220"/>
                <a:gd name="T98" fmla="*/ 132 w 179"/>
                <a:gd name="T99" fmla="*/ 87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9" h="220">
                  <a:moveTo>
                    <a:pt x="0" y="128"/>
                  </a:moveTo>
                  <a:lnTo>
                    <a:pt x="0" y="113"/>
                  </a:lnTo>
                  <a:lnTo>
                    <a:pt x="2" y="100"/>
                  </a:lnTo>
                  <a:lnTo>
                    <a:pt x="4" y="87"/>
                  </a:lnTo>
                  <a:lnTo>
                    <a:pt x="7" y="75"/>
                  </a:lnTo>
                  <a:lnTo>
                    <a:pt x="11" y="64"/>
                  </a:lnTo>
                  <a:lnTo>
                    <a:pt x="15" y="53"/>
                  </a:lnTo>
                  <a:lnTo>
                    <a:pt x="20" y="44"/>
                  </a:lnTo>
                  <a:lnTo>
                    <a:pt x="27" y="35"/>
                  </a:lnTo>
                  <a:lnTo>
                    <a:pt x="34" y="27"/>
                  </a:lnTo>
                  <a:lnTo>
                    <a:pt x="42" y="20"/>
                  </a:lnTo>
                  <a:lnTo>
                    <a:pt x="50" y="13"/>
                  </a:lnTo>
                  <a:lnTo>
                    <a:pt x="59" y="9"/>
                  </a:lnTo>
                  <a:lnTo>
                    <a:pt x="67" y="5"/>
                  </a:lnTo>
                  <a:lnTo>
                    <a:pt x="78" y="3"/>
                  </a:lnTo>
                  <a:lnTo>
                    <a:pt x="87" y="0"/>
                  </a:lnTo>
                  <a:lnTo>
                    <a:pt x="98" y="0"/>
                  </a:lnTo>
                  <a:lnTo>
                    <a:pt x="107" y="0"/>
                  </a:lnTo>
                  <a:lnTo>
                    <a:pt x="116" y="1"/>
                  </a:lnTo>
                  <a:lnTo>
                    <a:pt x="124" y="4"/>
                  </a:lnTo>
                  <a:lnTo>
                    <a:pt x="132" y="7"/>
                  </a:lnTo>
                  <a:lnTo>
                    <a:pt x="139" y="11"/>
                  </a:lnTo>
                  <a:lnTo>
                    <a:pt x="146" y="15"/>
                  </a:lnTo>
                  <a:lnTo>
                    <a:pt x="152" y="20"/>
                  </a:lnTo>
                  <a:lnTo>
                    <a:pt x="158" y="25"/>
                  </a:lnTo>
                  <a:lnTo>
                    <a:pt x="163" y="32"/>
                  </a:lnTo>
                  <a:lnTo>
                    <a:pt x="167" y="40"/>
                  </a:lnTo>
                  <a:lnTo>
                    <a:pt x="171" y="48"/>
                  </a:lnTo>
                  <a:lnTo>
                    <a:pt x="174" y="56"/>
                  </a:lnTo>
                  <a:lnTo>
                    <a:pt x="176" y="64"/>
                  </a:lnTo>
                  <a:lnTo>
                    <a:pt x="178" y="73"/>
                  </a:lnTo>
                  <a:lnTo>
                    <a:pt x="179" y="84"/>
                  </a:lnTo>
                  <a:lnTo>
                    <a:pt x="179" y="95"/>
                  </a:lnTo>
                  <a:lnTo>
                    <a:pt x="179" y="106"/>
                  </a:lnTo>
                  <a:lnTo>
                    <a:pt x="178" y="118"/>
                  </a:lnTo>
                  <a:lnTo>
                    <a:pt x="175" y="130"/>
                  </a:lnTo>
                  <a:lnTo>
                    <a:pt x="172" y="142"/>
                  </a:lnTo>
                  <a:lnTo>
                    <a:pt x="168" y="153"/>
                  </a:lnTo>
                  <a:lnTo>
                    <a:pt x="164" y="162"/>
                  </a:lnTo>
                  <a:lnTo>
                    <a:pt x="159" y="173"/>
                  </a:lnTo>
                  <a:lnTo>
                    <a:pt x="152" y="182"/>
                  </a:lnTo>
                  <a:lnTo>
                    <a:pt x="146" y="192"/>
                  </a:lnTo>
                  <a:lnTo>
                    <a:pt x="138" y="198"/>
                  </a:lnTo>
                  <a:lnTo>
                    <a:pt x="130" y="205"/>
                  </a:lnTo>
                  <a:lnTo>
                    <a:pt x="120" y="210"/>
                  </a:lnTo>
                  <a:lnTo>
                    <a:pt x="111" y="214"/>
                  </a:lnTo>
                  <a:lnTo>
                    <a:pt x="102" y="217"/>
                  </a:lnTo>
                  <a:lnTo>
                    <a:pt x="91" y="218"/>
                  </a:lnTo>
                  <a:lnTo>
                    <a:pt x="80" y="220"/>
                  </a:lnTo>
                  <a:lnTo>
                    <a:pt x="68" y="218"/>
                  </a:lnTo>
                  <a:lnTo>
                    <a:pt x="58" y="217"/>
                  </a:lnTo>
                  <a:lnTo>
                    <a:pt x="47" y="213"/>
                  </a:lnTo>
                  <a:lnTo>
                    <a:pt x="38" y="208"/>
                  </a:lnTo>
                  <a:lnTo>
                    <a:pt x="28" y="201"/>
                  </a:lnTo>
                  <a:lnTo>
                    <a:pt x="22" y="193"/>
                  </a:lnTo>
                  <a:lnTo>
                    <a:pt x="15" y="184"/>
                  </a:lnTo>
                  <a:lnTo>
                    <a:pt x="10" y="174"/>
                  </a:lnTo>
                  <a:lnTo>
                    <a:pt x="6" y="162"/>
                  </a:lnTo>
                  <a:lnTo>
                    <a:pt x="3" y="152"/>
                  </a:lnTo>
                  <a:lnTo>
                    <a:pt x="0" y="140"/>
                  </a:lnTo>
                  <a:lnTo>
                    <a:pt x="0" y="128"/>
                  </a:lnTo>
                  <a:close/>
                  <a:moveTo>
                    <a:pt x="132" y="87"/>
                  </a:moveTo>
                  <a:lnTo>
                    <a:pt x="132" y="77"/>
                  </a:lnTo>
                  <a:lnTo>
                    <a:pt x="130" y="69"/>
                  </a:lnTo>
                  <a:lnTo>
                    <a:pt x="127" y="61"/>
                  </a:lnTo>
                  <a:lnTo>
                    <a:pt x="123" y="55"/>
                  </a:lnTo>
                  <a:lnTo>
                    <a:pt x="118" y="49"/>
                  </a:lnTo>
                  <a:lnTo>
                    <a:pt x="112" y="45"/>
                  </a:lnTo>
                  <a:lnTo>
                    <a:pt x="106" y="44"/>
                  </a:lnTo>
                  <a:lnTo>
                    <a:pt x="98" y="43"/>
                  </a:lnTo>
                  <a:lnTo>
                    <a:pt x="91" y="44"/>
                  </a:lnTo>
                  <a:lnTo>
                    <a:pt x="84" y="45"/>
                  </a:lnTo>
                  <a:lnTo>
                    <a:pt x="78" y="49"/>
                  </a:lnTo>
                  <a:lnTo>
                    <a:pt x="71" y="55"/>
                  </a:lnTo>
                  <a:lnTo>
                    <a:pt x="66" y="60"/>
                  </a:lnTo>
                  <a:lnTo>
                    <a:pt x="62" y="68"/>
                  </a:lnTo>
                  <a:lnTo>
                    <a:pt x="56" y="77"/>
                  </a:lnTo>
                  <a:lnTo>
                    <a:pt x="54" y="87"/>
                  </a:lnTo>
                  <a:lnTo>
                    <a:pt x="51" y="97"/>
                  </a:lnTo>
                  <a:lnTo>
                    <a:pt x="48" y="108"/>
                  </a:lnTo>
                  <a:lnTo>
                    <a:pt x="47" y="117"/>
                  </a:lnTo>
                  <a:lnTo>
                    <a:pt x="47" y="126"/>
                  </a:lnTo>
                  <a:lnTo>
                    <a:pt x="47" y="137"/>
                  </a:lnTo>
                  <a:lnTo>
                    <a:pt x="50" y="146"/>
                  </a:lnTo>
                  <a:lnTo>
                    <a:pt x="52" y="156"/>
                  </a:lnTo>
                  <a:lnTo>
                    <a:pt x="56" y="162"/>
                  </a:lnTo>
                  <a:lnTo>
                    <a:pt x="62" y="168"/>
                  </a:lnTo>
                  <a:lnTo>
                    <a:pt x="68" y="172"/>
                  </a:lnTo>
                  <a:lnTo>
                    <a:pt x="75" y="174"/>
                  </a:lnTo>
                  <a:lnTo>
                    <a:pt x="82" y="176"/>
                  </a:lnTo>
                  <a:lnTo>
                    <a:pt x="91" y="174"/>
                  </a:lnTo>
                  <a:lnTo>
                    <a:pt x="100" y="170"/>
                  </a:lnTo>
                  <a:lnTo>
                    <a:pt x="107" y="165"/>
                  </a:lnTo>
                  <a:lnTo>
                    <a:pt x="114" y="156"/>
                  </a:lnTo>
                  <a:lnTo>
                    <a:pt x="119" y="149"/>
                  </a:lnTo>
                  <a:lnTo>
                    <a:pt x="122" y="141"/>
                  </a:lnTo>
                  <a:lnTo>
                    <a:pt x="126" y="133"/>
                  </a:lnTo>
                  <a:lnTo>
                    <a:pt x="128" y="125"/>
                  </a:lnTo>
                  <a:lnTo>
                    <a:pt x="131" y="106"/>
                  </a:lnTo>
                  <a:lnTo>
                    <a:pt x="132" y="87"/>
                  </a:lnTo>
                  <a:close/>
                </a:path>
              </a:pathLst>
            </a:custGeom>
            <a:solidFill>
              <a:srgbClr val="344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195" name="Freeform 667"/>
            <p:cNvSpPr>
              <a:spLocks/>
            </p:cNvSpPr>
            <p:nvPr/>
          </p:nvSpPr>
          <p:spPr bwMode="auto">
            <a:xfrm>
              <a:off x="4744" y="2895"/>
              <a:ext cx="45" cy="54"/>
            </a:xfrm>
            <a:custGeom>
              <a:avLst/>
              <a:gdLst>
                <a:gd name="T0" fmla="*/ 36 w 183"/>
                <a:gd name="T1" fmla="*/ 5 h 214"/>
                <a:gd name="T2" fmla="*/ 80 w 183"/>
                <a:gd name="T3" fmla="*/ 5 h 214"/>
                <a:gd name="T4" fmla="*/ 76 w 183"/>
                <a:gd name="T5" fmla="*/ 32 h 214"/>
                <a:gd name="T6" fmla="*/ 84 w 183"/>
                <a:gd name="T7" fmla="*/ 24 h 214"/>
                <a:gd name="T8" fmla="*/ 92 w 183"/>
                <a:gd name="T9" fmla="*/ 17 h 214"/>
                <a:gd name="T10" fmla="*/ 100 w 183"/>
                <a:gd name="T11" fmla="*/ 12 h 214"/>
                <a:gd name="T12" fmla="*/ 107 w 183"/>
                <a:gd name="T13" fmla="*/ 8 h 214"/>
                <a:gd name="T14" fmla="*/ 114 w 183"/>
                <a:gd name="T15" fmla="*/ 4 h 214"/>
                <a:gd name="T16" fmla="*/ 122 w 183"/>
                <a:gd name="T17" fmla="*/ 1 h 214"/>
                <a:gd name="T18" fmla="*/ 130 w 183"/>
                <a:gd name="T19" fmla="*/ 0 h 214"/>
                <a:gd name="T20" fmla="*/ 137 w 183"/>
                <a:gd name="T21" fmla="*/ 0 h 214"/>
                <a:gd name="T22" fmla="*/ 147 w 183"/>
                <a:gd name="T23" fmla="*/ 1 h 214"/>
                <a:gd name="T24" fmla="*/ 156 w 183"/>
                <a:gd name="T25" fmla="*/ 4 h 214"/>
                <a:gd name="T26" fmla="*/ 164 w 183"/>
                <a:gd name="T27" fmla="*/ 8 h 214"/>
                <a:gd name="T28" fmla="*/ 171 w 183"/>
                <a:gd name="T29" fmla="*/ 15 h 214"/>
                <a:gd name="T30" fmla="*/ 176 w 183"/>
                <a:gd name="T31" fmla="*/ 23 h 214"/>
                <a:gd name="T32" fmla="*/ 180 w 183"/>
                <a:gd name="T33" fmla="*/ 32 h 214"/>
                <a:gd name="T34" fmla="*/ 181 w 183"/>
                <a:gd name="T35" fmla="*/ 43 h 214"/>
                <a:gd name="T36" fmla="*/ 183 w 183"/>
                <a:gd name="T37" fmla="*/ 55 h 214"/>
                <a:gd name="T38" fmla="*/ 183 w 183"/>
                <a:gd name="T39" fmla="*/ 61 h 214"/>
                <a:gd name="T40" fmla="*/ 181 w 183"/>
                <a:gd name="T41" fmla="*/ 71 h 214"/>
                <a:gd name="T42" fmla="*/ 180 w 183"/>
                <a:gd name="T43" fmla="*/ 81 h 214"/>
                <a:gd name="T44" fmla="*/ 177 w 183"/>
                <a:gd name="T45" fmla="*/ 96 h 214"/>
                <a:gd name="T46" fmla="*/ 157 w 183"/>
                <a:gd name="T47" fmla="*/ 214 h 214"/>
                <a:gd name="T48" fmla="*/ 111 w 183"/>
                <a:gd name="T49" fmla="*/ 214 h 214"/>
                <a:gd name="T50" fmla="*/ 131 w 183"/>
                <a:gd name="T51" fmla="*/ 96 h 214"/>
                <a:gd name="T52" fmla="*/ 135 w 183"/>
                <a:gd name="T53" fmla="*/ 75 h 214"/>
                <a:gd name="T54" fmla="*/ 136 w 183"/>
                <a:gd name="T55" fmla="*/ 64 h 214"/>
                <a:gd name="T56" fmla="*/ 135 w 183"/>
                <a:gd name="T57" fmla="*/ 59 h 214"/>
                <a:gd name="T58" fmla="*/ 135 w 183"/>
                <a:gd name="T59" fmla="*/ 55 h 214"/>
                <a:gd name="T60" fmla="*/ 132 w 183"/>
                <a:gd name="T61" fmla="*/ 51 h 214"/>
                <a:gd name="T62" fmla="*/ 131 w 183"/>
                <a:gd name="T63" fmla="*/ 47 h 214"/>
                <a:gd name="T64" fmla="*/ 127 w 183"/>
                <a:gd name="T65" fmla="*/ 44 h 214"/>
                <a:gd name="T66" fmla="*/ 124 w 183"/>
                <a:gd name="T67" fmla="*/ 43 h 214"/>
                <a:gd name="T68" fmla="*/ 120 w 183"/>
                <a:gd name="T69" fmla="*/ 41 h 214"/>
                <a:gd name="T70" fmla="*/ 116 w 183"/>
                <a:gd name="T71" fmla="*/ 40 h 214"/>
                <a:gd name="T72" fmla="*/ 111 w 183"/>
                <a:gd name="T73" fmla="*/ 41 h 214"/>
                <a:gd name="T74" fmla="*/ 106 w 183"/>
                <a:gd name="T75" fmla="*/ 43 h 214"/>
                <a:gd name="T76" fmla="*/ 99 w 183"/>
                <a:gd name="T77" fmla="*/ 47 h 214"/>
                <a:gd name="T78" fmla="*/ 94 w 183"/>
                <a:gd name="T79" fmla="*/ 51 h 214"/>
                <a:gd name="T80" fmla="*/ 87 w 183"/>
                <a:gd name="T81" fmla="*/ 57 h 214"/>
                <a:gd name="T82" fmla="*/ 82 w 183"/>
                <a:gd name="T83" fmla="*/ 63 h 214"/>
                <a:gd name="T84" fmla="*/ 78 w 183"/>
                <a:gd name="T85" fmla="*/ 71 h 214"/>
                <a:gd name="T86" fmla="*/ 74 w 183"/>
                <a:gd name="T87" fmla="*/ 79 h 214"/>
                <a:gd name="T88" fmla="*/ 71 w 183"/>
                <a:gd name="T89" fmla="*/ 87 h 214"/>
                <a:gd name="T90" fmla="*/ 68 w 183"/>
                <a:gd name="T91" fmla="*/ 97 h 214"/>
                <a:gd name="T92" fmla="*/ 66 w 183"/>
                <a:gd name="T93" fmla="*/ 112 h 214"/>
                <a:gd name="T94" fmla="*/ 62 w 183"/>
                <a:gd name="T95" fmla="*/ 129 h 214"/>
                <a:gd name="T96" fmla="*/ 47 w 183"/>
                <a:gd name="T97" fmla="*/ 214 h 214"/>
                <a:gd name="T98" fmla="*/ 0 w 183"/>
                <a:gd name="T99" fmla="*/ 214 h 214"/>
                <a:gd name="T100" fmla="*/ 36 w 183"/>
                <a:gd name="T101" fmla="*/ 5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3" h="214">
                  <a:moveTo>
                    <a:pt x="36" y="5"/>
                  </a:moveTo>
                  <a:lnTo>
                    <a:pt x="80" y="5"/>
                  </a:lnTo>
                  <a:lnTo>
                    <a:pt x="76" y="32"/>
                  </a:lnTo>
                  <a:lnTo>
                    <a:pt x="84" y="24"/>
                  </a:lnTo>
                  <a:lnTo>
                    <a:pt x="92" y="17"/>
                  </a:lnTo>
                  <a:lnTo>
                    <a:pt x="100" y="12"/>
                  </a:lnTo>
                  <a:lnTo>
                    <a:pt x="107" y="8"/>
                  </a:lnTo>
                  <a:lnTo>
                    <a:pt x="114" y="4"/>
                  </a:lnTo>
                  <a:lnTo>
                    <a:pt x="122" y="1"/>
                  </a:lnTo>
                  <a:lnTo>
                    <a:pt x="130" y="0"/>
                  </a:lnTo>
                  <a:lnTo>
                    <a:pt x="137" y="0"/>
                  </a:lnTo>
                  <a:lnTo>
                    <a:pt x="147" y="1"/>
                  </a:lnTo>
                  <a:lnTo>
                    <a:pt x="156" y="4"/>
                  </a:lnTo>
                  <a:lnTo>
                    <a:pt x="164" y="8"/>
                  </a:lnTo>
                  <a:lnTo>
                    <a:pt x="171" y="15"/>
                  </a:lnTo>
                  <a:lnTo>
                    <a:pt x="176" y="23"/>
                  </a:lnTo>
                  <a:lnTo>
                    <a:pt x="180" y="32"/>
                  </a:lnTo>
                  <a:lnTo>
                    <a:pt x="181" y="43"/>
                  </a:lnTo>
                  <a:lnTo>
                    <a:pt x="183" y="55"/>
                  </a:lnTo>
                  <a:lnTo>
                    <a:pt x="183" y="61"/>
                  </a:lnTo>
                  <a:lnTo>
                    <a:pt x="181" y="71"/>
                  </a:lnTo>
                  <a:lnTo>
                    <a:pt x="180" y="81"/>
                  </a:lnTo>
                  <a:lnTo>
                    <a:pt x="177" y="96"/>
                  </a:lnTo>
                  <a:lnTo>
                    <a:pt x="157" y="214"/>
                  </a:lnTo>
                  <a:lnTo>
                    <a:pt x="111" y="214"/>
                  </a:lnTo>
                  <a:lnTo>
                    <a:pt x="131" y="96"/>
                  </a:lnTo>
                  <a:lnTo>
                    <a:pt x="135" y="75"/>
                  </a:lnTo>
                  <a:lnTo>
                    <a:pt x="136" y="64"/>
                  </a:lnTo>
                  <a:lnTo>
                    <a:pt x="135" y="59"/>
                  </a:lnTo>
                  <a:lnTo>
                    <a:pt x="135" y="55"/>
                  </a:lnTo>
                  <a:lnTo>
                    <a:pt x="132" y="51"/>
                  </a:lnTo>
                  <a:lnTo>
                    <a:pt x="131" y="47"/>
                  </a:lnTo>
                  <a:lnTo>
                    <a:pt x="127" y="44"/>
                  </a:lnTo>
                  <a:lnTo>
                    <a:pt x="124" y="43"/>
                  </a:lnTo>
                  <a:lnTo>
                    <a:pt x="120" y="41"/>
                  </a:lnTo>
                  <a:lnTo>
                    <a:pt x="116" y="40"/>
                  </a:lnTo>
                  <a:lnTo>
                    <a:pt x="111" y="41"/>
                  </a:lnTo>
                  <a:lnTo>
                    <a:pt x="106" y="43"/>
                  </a:lnTo>
                  <a:lnTo>
                    <a:pt x="99" y="47"/>
                  </a:lnTo>
                  <a:lnTo>
                    <a:pt x="94" y="51"/>
                  </a:lnTo>
                  <a:lnTo>
                    <a:pt x="87" y="57"/>
                  </a:lnTo>
                  <a:lnTo>
                    <a:pt x="82" y="63"/>
                  </a:lnTo>
                  <a:lnTo>
                    <a:pt x="78" y="71"/>
                  </a:lnTo>
                  <a:lnTo>
                    <a:pt x="74" y="79"/>
                  </a:lnTo>
                  <a:lnTo>
                    <a:pt x="71" y="87"/>
                  </a:lnTo>
                  <a:lnTo>
                    <a:pt x="68" y="97"/>
                  </a:lnTo>
                  <a:lnTo>
                    <a:pt x="66" y="112"/>
                  </a:lnTo>
                  <a:lnTo>
                    <a:pt x="62" y="129"/>
                  </a:lnTo>
                  <a:lnTo>
                    <a:pt x="47" y="214"/>
                  </a:lnTo>
                  <a:lnTo>
                    <a:pt x="0" y="214"/>
                  </a:lnTo>
                  <a:lnTo>
                    <a:pt x="36" y="5"/>
                  </a:lnTo>
                  <a:close/>
                </a:path>
              </a:pathLst>
            </a:custGeom>
            <a:solidFill>
              <a:srgbClr val="344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196" name="Freeform 668"/>
            <p:cNvSpPr>
              <a:spLocks/>
            </p:cNvSpPr>
            <p:nvPr/>
          </p:nvSpPr>
          <p:spPr bwMode="auto">
            <a:xfrm>
              <a:off x="4797" y="2878"/>
              <a:ext cx="26" cy="72"/>
            </a:xfrm>
            <a:custGeom>
              <a:avLst/>
              <a:gdLst>
                <a:gd name="T0" fmla="*/ 0 w 104"/>
                <a:gd name="T1" fmla="*/ 115 h 288"/>
                <a:gd name="T2" fmla="*/ 6 w 104"/>
                <a:gd name="T3" fmla="*/ 73 h 288"/>
                <a:gd name="T4" fmla="*/ 29 w 104"/>
                <a:gd name="T5" fmla="*/ 73 h 288"/>
                <a:gd name="T6" fmla="*/ 34 w 104"/>
                <a:gd name="T7" fmla="*/ 40 h 288"/>
                <a:gd name="T8" fmla="*/ 88 w 104"/>
                <a:gd name="T9" fmla="*/ 0 h 288"/>
                <a:gd name="T10" fmla="*/ 76 w 104"/>
                <a:gd name="T11" fmla="*/ 73 h 288"/>
                <a:gd name="T12" fmla="*/ 104 w 104"/>
                <a:gd name="T13" fmla="*/ 73 h 288"/>
                <a:gd name="T14" fmla="*/ 97 w 104"/>
                <a:gd name="T15" fmla="*/ 115 h 288"/>
                <a:gd name="T16" fmla="*/ 68 w 104"/>
                <a:gd name="T17" fmla="*/ 115 h 288"/>
                <a:gd name="T18" fmla="*/ 53 w 104"/>
                <a:gd name="T19" fmla="*/ 202 h 288"/>
                <a:gd name="T20" fmla="*/ 50 w 104"/>
                <a:gd name="T21" fmla="*/ 221 h 288"/>
                <a:gd name="T22" fmla="*/ 49 w 104"/>
                <a:gd name="T23" fmla="*/ 230 h 288"/>
                <a:gd name="T24" fmla="*/ 50 w 104"/>
                <a:gd name="T25" fmla="*/ 236 h 288"/>
                <a:gd name="T26" fmla="*/ 52 w 104"/>
                <a:gd name="T27" fmla="*/ 240 h 288"/>
                <a:gd name="T28" fmla="*/ 57 w 104"/>
                <a:gd name="T29" fmla="*/ 242 h 288"/>
                <a:gd name="T30" fmla="*/ 65 w 104"/>
                <a:gd name="T31" fmla="*/ 244 h 288"/>
                <a:gd name="T32" fmla="*/ 70 w 104"/>
                <a:gd name="T33" fmla="*/ 244 h 288"/>
                <a:gd name="T34" fmla="*/ 80 w 104"/>
                <a:gd name="T35" fmla="*/ 242 h 288"/>
                <a:gd name="T36" fmla="*/ 73 w 104"/>
                <a:gd name="T37" fmla="*/ 285 h 288"/>
                <a:gd name="T38" fmla="*/ 61 w 104"/>
                <a:gd name="T39" fmla="*/ 286 h 288"/>
                <a:gd name="T40" fmla="*/ 48 w 104"/>
                <a:gd name="T41" fmla="*/ 288 h 288"/>
                <a:gd name="T42" fmla="*/ 37 w 104"/>
                <a:gd name="T43" fmla="*/ 286 h 288"/>
                <a:gd name="T44" fmla="*/ 26 w 104"/>
                <a:gd name="T45" fmla="*/ 285 h 288"/>
                <a:gd name="T46" fmla="*/ 18 w 104"/>
                <a:gd name="T47" fmla="*/ 281 h 288"/>
                <a:gd name="T48" fmla="*/ 12 w 104"/>
                <a:gd name="T49" fmla="*/ 276 h 288"/>
                <a:gd name="T50" fmla="*/ 8 w 104"/>
                <a:gd name="T51" fmla="*/ 269 h 288"/>
                <a:gd name="T52" fmla="*/ 4 w 104"/>
                <a:gd name="T53" fmla="*/ 262 h 288"/>
                <a:gd name="T54" fmla="*/ 2 w 104"/>
                <a:gd name="T55" fmla="*/ 253 h 288"/>
                <a:gd name="T56" fmla="*/ 1 w 104"/>
                <a:gd name="T57" fmla="*/ 244 h 288"/>
                <a:gd name="T58" fmla="*/ 1 w 104"/>
                <a:gd name="T59" fmla="*/ 237 h 288"/>
                <a:gd name="T60" fmla="*/ 2 w 104"/>
                <a:gd name="T61" fmla="*/ 228 h 288"/>
                <a:gd name="T62" fmla="*/ 5 w 104"/>
                <a:gd name="T63" fmla="*/ 216 h 288"/>
                <a:gd name="T64" fmla="*/ 8 w 104"/>
                <a:gd name="T65" fmla="*/ 200 h 288"/>
                <a:gd name="T66" fmla="*/ 21 w 104"/>
                <a:gd name="T67" fmla="*/ 115 h 288"/>
                <a:gd name="T68" fmla="*/ 0 w 104"/>
                <a:gd name="T69" fmla="*/ 115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4" h="288">
                  <a:moveTo>
                    <a:pt x="0" y="115"/>
                  </a:moveTo>
                  <a:lnTo>
                    <a:pt x="6" y="73"/>
                  </a:lnTo>
                  <a:lnTo>
                    <a:pt x="29" y="73"/>
                  </a:lnTo>
                  <a:lnTo>
                    <a:pt x="34" y="40"/>
                  </a:lnTo>
                  <a:lnTo>
                    <a:pt x="88" y="0"/>
                  </a:lnTo>
                  <a:lnTo>
                    <a:pt x="76" y="73"/>
                  </a:lnTo>
                  <a:lnTo>
                    <a:pt x="104" y="73"/>
                  </a:lnTo>
                  <a:lnTo>
                    <a:pt x="97" y="115"/>
                  </a:lnTo>
                  <a:lnTo>
                    <a:pt x="68" y="115"/>
                  </a:lnTo>
                  <a:lnTo>
                    <a:pt x="53" y="202"/>
                  </a:lnTo>
                  <a:lnTo>
                    <a:pt x="50" y="221"/>
                  </a:lnTo>
                  <a:lnTo>
                    <a:pt x="49" y="230"/>
                  </a:lnTo>
                  <a:lnTo>
                    <a:pt x="50" y="236"/>
                  </a:lnTo>
                  <a:lnTo>
                    <a:pt x="52" y="240"/>
                  </a:lnTo>
                  <a:lnTo>
                    <a:pt x="57" y="242"/>
                  </a:lnTo>
                  <a:lnTo>
                    <a:pt x="65" y="244"/>
                  </a:lnTo>
                  <a:lnTo>
                    <a:pt x="70" y="244"/>
                  </a:lnTo>
                  <a:lnTo>
                    <a:pt x="80" y="242"/>
                  </a:lnTo>
                  <a:lnTo>
                    <a:pt x="73" y="285"/>
                  </a:lnTo>
                  <a:lnTo>
                    <a:pt x="61" y="286"/>
                  </a:lnTo>
                  <a:lnTo>
                    <a:pt x="48" y="288"/>
                  </a:lnTo>
                  <a:lnTo>
                    <a:pt x="37" y="286"/>
                  </a:lnTo>
                  <a:lnTo>
                    <a:pt x="26" y="285"/>
                  </a:lnTo>
                  <a:lnTo>
                    <a:pt x="18" y="281"/>
                  </a:lnTo>
                  <a:lnTo>
                    <a:pt x="12" y="276"/>
                  </a:lnTo>
                  <a:lnTo>
                    <a:pt x="8" y="269"/>
                  </a:lnTo>
                  <a:lnTo>
                    <a:pt x="4" y="262"/>
                  </a:lnTo>
                  <a:lnTo>
                    <a:pt x="2" y="253"/>
                  </a:lnTo>
                  <a:lnTo>
                    <a:pt x="1" y="244"/>
                  </a:lnTo>
                  <a:lnTo>
                    <a:pt x="1" y="237"/>
                  </a:lnTo>
                  <a:lnTo>
                    <a:pt x="2" y="228"/>
                  </a:lnTo>
                  <a:lnTo>
                    <a:pt x="5" y="216"/>
                  </a:lnTo>
                  <a:lnTo>
                    <a:pt x="8" y="200"/>
                  </a:lnTo>
                  <a:lnTo>
                    <a:pt x="21" y="115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344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197" name="Freeform 669"/>
            <p:cNvSpPr>
              <a:spLocks/>
            </p:cNvSpPr>
            <p:nvPr/>
          </p:nvSpPr>
          <p:spPr bwMode="auto">
            <a:xfrm>
              <a:off x="4822" y="2916"/>
              <a:ext cx="25" cy="14"/>
            </a:xfrm>
            <a:custGeom>
              <a:avLst/>
              <a:gdLst>
                <a:gd name="T0" fmla="*/ 9 w 100"/>
                <a:gd name="T1" fmla="*/ 0 h 54"/>
                <a:gd name="T2" fmla="*/ 100 w 100"/>
                <a:gd name="T3" fmla="*/ 0 h 54"/>
                <a:gd name="T4" fmla="*/ 91 w 100"/>
                <a:gd name="T5" fmla="*/ 54 h 54"/>
                <a:gd name="T6" fmla="*/ 0 w 100"/>
                <a:gd name="T7" fmla="*/ 54 h 54"/>
                <a:gd name="T8" fmla="*/ 9 w 100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4">
                  <a:moveTo>
                    <a:pt x="9" y="0"/>
                  </a:moveTo>
                  <a:lnTo>
                    <a:pt x="100" y="0"/>
                  </a:lnTo>
                  <a:lnTo>
                    <a:pt x="91" y="54"/>
                  </a:lnTo>
                  <a:lnTo>
                    <a:pt x="0" y="5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344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198" name="Freeform 670"/>
            <p:cNvSpPr>
              <a:spLocks noEditPoints="1"/>
            </p:cNvSpPr>
            <p:nvPr/>
          </p:nvSpPr>
          <p:spPr bwMode="auto">
            <a:xfrm>
              <a:off x="4849" y="2877"/>
              <a:ext cx="25" cy="72"/>
            </a:xfrm>
            <a:custGeom>
              <a:avLst/>
              <a:gdLst>
                <a:gd name="T0" fmla="*/ 50 w 97"/>
                <a:gd name="T1" fmla="*/ 0 h 289"/>
                <a:gd name="T2" fmla="*/ 97 w 97"/>
                <a:gd name="T3" fmla="*/ 0 h 289"/>
                <a:gd name="T4" fmla="*/ 87 w 97"/>
                <a:gd name="T5" fmla="*/ 51 h 289"/>
                <a:gd name="T6" fmla="*/ 41 w 97"/>
                <a:gd name="T7" fmla="*/ 51 h 289"/>
                <a:gd name="T8" fmla="*/ 50 w 97"/>
                <a:gd name="T9" fmla="*/ 0 h 289"/>
                <a:gd name="T10" fmla="*/ 36 w 97"/>
                <a:gd name="T11" fmla="*/ 80 h 289"/>
                <a:gd name="T12" fmla="*/ 82 w 97"/>
                <a:gd name="T13" fmla="*/ 80 h 289"/>
                <a:gd name="T14" fmla="*/ 46 w 97"/>
                <a:gd name="T15" fmla="*/ 289 h 289"/>
                <a:gd name="T16" fmla="*/ 0 w 97"/>
                <a:gd name="T17" fmla="*/ 289 h 289"/>
                <a:gd name="T18" fmla="*/ 36 w 97"/>
                <a:gd name="T19" fmla="*/ 8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7" h="289">
                  <a:moveTo>
                    <a:pt x="50" y="0"/>
                  </a:moveTo>
                  <a:lnTo>
                    <a:pt x="97" y="0"/>
                  </a:lnTo>
                  <a:lnTo>
                    <a:pt x="87" y="51"/>
                  </a:lnTo>
                  <a:lnTo>
                    <a:pt x="41" y="51"/>
                  </a:lnTo>
                  <a:lnTo>
                    <a:pt x="50" y="0"/>
                  </a:lnTo>
                  <a:close/>
                  <a:moveTo>
                    <a:pt x="36" y="80"/>
                  </a:moveTo>
                  <a:lnTo>
                    <a:pt x="82" y="80"/>
                  </a:lnTo>
                  <a:lnTo>
                    <a:pt x="46" y="289"/>
                  </a:lnTo>
                  <a:lnTo>
                    <a:pt x="0" y="289"/>
                  </a:lnTo>
                  <a:lnTo>
                    <a:pt x="36" y="80"/>
                  </a:lnTo>
                  <a:close/>
                </a:path>
              </a:pathLst>
            </a:custGeom>
            <a:solidFill>
              <a:srgbClr val="344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199" name="Freeform 671"/>
            <p:cNvSpPr>
              <a:spLocks/>
            </p:cNvSpPr>
            <p:nvPr/>
          </p:nvSpPr>
          <p:spPr bwMode="auto">
            <a:xfrm>
              <a:off x="4872" y="2877"/>
              <a:ext cx="24" cy="72"/>
            </a:xfrm>
            <a:custGeom>
              <a:avLst/>
              <a:gdLst>
                <a:gd name="T0" fmla="*/ 0 w 96"/>
                <a:gd name="T1" fmla="*/ 289 h 289"/>
                <a:gd name="T2" fmla="*/ 51 w 96"/>
                <a:gd name="T3" fmla="*/ 0 h 289"/>
                <a:gd name="T4" fmla="*/ 96 w 96"/>
                <a:gd name="T5" fmla="*/ 0 h 289"/>
                <a:gd name="T6" fmla="*/ 47 w 96"/>
                <a:gd name="T7" fmla="*/ 289 h 289"/>
                <a:gd name="T8" fmla="*/ 0 w 96"/>
                <a:gd name="T9" fmla="*/ 289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289">
                  <a:moveTo>
                    <a:pt x="0" y="289"/>
                  </a:moveTo>
                  <a:lnTo>
                    <a:pt x="51" y="0"/>
                  </a:lnTo>
                  <a:lnTo>
                    <a:pt x="96" y="0"/>
                  </a:lnTo>
                  <a:lnTo>
                    <a:pt x="47" y="289"/>
                  </a:lnTo>
                  <a:lnTo>
                    <a:pt x="0" y="289"/>
                  </a:lnTo>
                  <a:close/>
                </a:path>
              </a:pathLst>
            </a:custGeom>
            <a:solidFill>
              <a:srgbClr val="344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200" name="Freeform 672"/>
            <p:cNvSpPr>
              <a:spLocks/>
            </p:cNvSpPr>
            <p:nvPr/>
          </p:nvSpPr>
          <p:spPr bwMode="auto">
            <a:xfrm>
              <a:off x="4895" y="2877"/>
              <a:ext cx="25" cy="72"/>
            </a:xfrm>
            <a:custGeom>
              <a:avLst/>
              <a:gdLst>
                <a:gd name="T0" fmla="*/ 0 w 98"/>
                <a:gd name="T1" fmla="*/ 289 h 289"/>
                <a:gd name="T2" fmla="*/ 51 w 98"/>
                <a:gd name="T3" fmla="*/ 0 h 289"/>
                <a:gd name="T4" fmla="*/ 98 w 98"/>
                <a:gd name="T5" fmla="*/ 0 h 289"/>
                <a:gd name="T6" fmla="*/ 47 w 98"/>
                <a:gd name="T7" fmla="*/ 289 h 289"/>
                <a:gd name="T8" fmla="*/ 0 w 98"/>
                <a:gd name="T9" fmla="*/ 289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289">
                  <a:moveTo>
                    <a:pt x="0" y="289"/>
                  </a:moveTo>
                  <a:lnTo>
                    <a:pt x="51" y="0"/>
                  </a:lnTo>
                  <a:lnTo>
                    <a:pt x="98" y="0"/>
                  </a:lnTo>
                  <a:lnTo>
                    <a:pt x="47" y="289"/>
                  </a:lnTo>
                  <a:lnTo>
                    <a:pt x="0" y="289"/>
                  </a:lnTo>
                  <a:close/>
                </a:path>
              </a:pathLst>
            </a:custGeom>
            <a:solidFill>
              <a:srgbClr val="344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201" name="Freeform 673"/>
            <p:cNvSpPr>
              <a:spLocks/>
            </p:cNvSpPr>
            <p:nvPr/>
          </p:nvSpPr>
          <p:spPr bwMode="auto">
            <a:xfrm>
              <a:off x="4921" y="2897"/>
              <a:ext cx="46" cy="53"/>
            </a:xfrm>
            <a:custGeom>
              <a:avLst/>
              <a:gdLst>
                <a:gd name="T0" fmla="*/ 27 w 182"/>
                <a:gd name="T1" fmla="*/ 0 h 215"/>
                <a:gd name="T2" fmla="*/ 73 w 182"/>
                <a:gd name="T3" fmla="*/ 0 h 215"/>
                <a:gd name="T4" fmla="*/ 52 w 182"/>
                <a:gd name="T5" fmla="*/ 124 h 215"/>
                <a:gd name="T6" fmla="*/ 48 w 182"/>
                <a:gd name="T7" fmla="*/ 143 h 215"/>
                <a:gd name="T8" fmla="*/ 48 w 182"/>
                <a:gd name="T9" fmla="*/ 152 h 215"/>
                <a:gd name="T10" fmla="*/ 48 w 182"/>
                <a:gd name="T11" fmla="*/ 156 h 215"/>
                <a:gd name="T12" fmla="*/ 49 w 182"/>
                <a:gd name="T13" fmla="*/ 160 h 215"/>
                <a:gd name="T14" fmla="*/ 51 w 182"/>
                <a:gd name="T15" fmla="*/ 164 h 215"/>
                <a:gd name="T16" fmla="*/ 53 w 182"/>
                <a:gd name="T17" fmla="*/ 168 h 215"/>
                <a:gd name="T18" fmla="*/ 56 w 182"/>
                <a:gd name="T19" fmla="*/ 171 h 215"/>
                <a:gd name="T20" fmla="*/ 59 w 182"/>
                <a:gd name="T21" fmla="*/ 172 h 215"/>
                <a:gd name="T22" fmla="*/ 63 w 182"/>
                <a:gd name="T23" fmla="*/ 173 h 215"/>
                <a:gd name="T24" fmla="*/ 67 w 182"/>
                <a:gd name="T25" fmla="*/ 173 h 215"/>
                <a:gd name="T26" fmla="*/ 73 w 182"/>
                <a:gd name="T27" fmla="*/ 173 h 215"/>
                <a:gd name="T28" fmla="*/ 79 w 182"/>
                <a:gd name="T29" fmla="*/ 171 h 215"/>
                <a:gd name="T30" fmla="*/ 85 w 182"/>
                <a:gd name="T31" fmla="*/ 168 h 215"/>
                <a:gd name="T32" fmla="*/ 92 w 182"/>
                <a:gd name="T33" fmla="*/ 163 h 215"/>
                <a:gd name="T34" fmla="*/ 97 w 182"/>
                <a:gd name="T35" fmla="*/ 156 h 215"/>
                <a:gd name="T36" fmla="*/ 102 w 182"/>
                <a:gd name="T37" fmla="*/ 149 h 215"/>
                <a:gd name="T38" fmla="*/ 108 w 182"/>
                <a:gd name="T39" fmla="*/ 140 h 215"/>
                <a:gd name="T40" fmla="*/ 112 w 182"/>
                <a:gd name="T41" fmla="*/ 129 h 215"/>
                <a:gd name="T42" fmla="*/ 116 w 182"/>
                <a:gd name="T43" fmla="*/ 117 h 215"/>
                <a:gd name="T44" fmla="*/ 118 w 182"/>
                <a:gd name="T45" fmla="*/ 100 h 215"/>
                <a:gd name="T46" fmla="*/ 136 w 182"/>
                <a:gd name="T47" fmla="*/ 0 h 215"/>
                <a:gd name="T48" fmla="*/ 182 w 182"/>
                <a:gd name="T49" fmla="*/ 0 h 215"/>
                <a:gd name="T50" fmla="*/ 146 w 182"/>
                <a:gd name="T51" fmla="*/ 209 h 215"/>
                <a:gd name="T52" fmla="*/ 102 w 182"/>
                <a:gd name="T53" fmla="*/ 209 h 215"/>
                <a:gd name="T54" fmla="*/ 108 w 182"/>
                <a:gd name="T55" fmla="*/ 181 h 215"/>
                <a:gd name="T56" fmla="*/ 101 w 182"/>
                <a:gd name="T57" fmla="*/ 189 h 215"/>
                <a:gd name="T58" fmla="*/ 93 w 182"/>
                <a:gd name="T59" fmla="*/ 196 h 215"/>
                <a:gd name="T60" fmla="*/ 87 w 182"/>
                <a:gd name="T61" fmla="*/ 201 h 215"/>
                <a:gd name="T62" fmla="*/ 79 w 182"/>
                <a:gd name="T63" fmla="*/ 207 h 215"/>
                <a:gd name="T64" fmla="*/ 71 w 182"/>
                <a:gd name="T65" fmla="*/ 209 h 215"/>
                <a:gd name="T66" fmla="*/ 63 w 182"/>
                <a:gd name="T67" fmla="*/ 212 h 215"/>
                <a:gd name="T68" fmla="*/ 55 w 182"/>
                <a:gd name="T69" fmla="*/ 213 h 215"/>
                <a:gd name="T70" fmla="*/ 47 w 182"/>
                <a:gd name="T71" fmla="*/ 215 h 215"/>
                <a:gd name="T72" fmla="*/ 36 w 182"/>
                <a:gd name="T73" fmla="*/ 213 h 215"/>
                <a:gd name="T74" fmla="*/ 27 w 182"/>
                <a:gd name="T75" fmla="*/ 211 h 215"/>
                <a:gd name="T76" fmla="*/ 20 w 182"/>
                <a:gd name="T77" fmla="*/ 207 h 215"/>
                <a:gd name="T78" fmla="*/ 13 w 182"/>
                <a:gd name="T79" fmla="*/ 200 h 215"/>
                <a:gd name="T80" fmla="*/ 8 w 182"/>
                <a:gd name="T81" fmla="*/ 192 h 215"/>
                <a:gd name="T82" fmla="*/ 4 w 182"/>
                <a:gd name="T83" fmla="*/ 183 h 215"/>
                <a:gd name="T84" fmla="*/ 1 w 182"/>
                <a:gd name="T85" fmla="*/ 172 h 215"/>
                <a:gd name="T86" fmla="*/ 0 w 182"/>
                <a:gd name="T87" fmla="*/ 160 h 215"/>
                <a:gd name="T88" fmla="*/ 1 w 182"/>
                <a:gd name="T89" fmla="*/ 153 h 215"/>
                <a:gd name="T90" fmla="*/ 1 w 182"/>
                <a:gd name="T91" fmla="*/ 144 h 215"/>
                <a:gd name="T92" fmla="*/ 4 w 182"/>
                <a:gd name="T93" fmla="*/ 132 h 215"/>
                <a:gd name="T94" fmla="*/ 7 w 182"/>
                <a:gd name="T95" fmla="*/ 116 h 215"/>
                <a:gd name="T96" fmla="*/ 27 w 182"/>
                <a:gd name="T97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82" h="215">
                  <a:moveTo>
                    <a:pt x="27" y="0"/>
                  </a:moveTo>
                  <a:lnTo>
                    <a:pt x="73" y="0"/>
                  </a:lnTo>
                  <a:lnTo>
                    <a:pt x="52" y="124"/>
                  </a:lnTo>
                  <a:lnTo>
                    <a:pt x="48" y="143"/>
                  </a:lnTo>
                  <a:lnTo>
                    <a:pt x="48" y="152"/>
                  </a:lnTo>
                  <a:lnTo>
                    <a:pt x="48" y="156"/>
                  </a:lnTo>
                  <a:lnTo>
                    <a:pt x="49" y="160"/>
                  </a:lnTo>
                  <a:lnTo>
                    <a:pt x="51" y="164"/>
                  </a:lnTo>
                  <a:lnTo>
                    <a:pt x="53" y="168"/>
                  </a:lnTo>
                  <a:lnTo>
                    <a:pt x="56" y="171"/>
                  </a:lnTo>
                  <a:lnTo>
                    <a:pt x="59" y="172"/>
                  </a:lnTo>
                  <a:lnTo>
                    <a:pt x="63" y="173"/>
                  </a:lnTo>
                  <a:lnTo>
                    <a:pt x="67" y="173"/>
                  </a:lnTo>
                  <a:lnTo>
                    <a:pt x="73" y="173"/>
                  </a:lnTo>
                  <a:lnTo>
                    <a:pt x="79" y="171"/>
                  </a:lnTo>
                  <a:lnTo>
                    <a:pt x="85" y="168"/>
                  </a:lnTo>
                  <a:lnTo>
                    <a:pt x="92" y="163"/>
                  </a:lnTo>
                  <a:lnTo>
                    <a:pt x="97" y="156"/>
                  </a:lnTo>
                  <a:lnTo>
                    <a:pt x="102" y="149"/>
                  </a:lnTo>
                  <a:lnTo>
                    <a:pt x="108" y="140"/>
                  </a:lnTo>
                  <a:lnTo>
                    <a:pt x="112" y="129"/>
                  </a:lnTo>
                  <a:lnTo>
                    <a:pt x="116" y="117"/>
                  </a:lnTo>
                  <a:lnTo>
                    <a:pt x="118" y="100"/>
                  </a:lnTo>
                  <a:lnTo>
                    <a:pt x="136" y="0"/>
                  </a:lnTo>
                  <a:lnTo>
                    <a:pt x="182" y="0"/>
                  </a:lnTo>
                  <a:lnTo>
                    <a:pt x="146" y="209"/>
                  </a:lnTo>
                  <a:lnTo>
                    <a:pt x="102" y="209"/>
                  </a:lnTo>
                  <a:lnTo>
                    <a:pt x="108" y="181"/>
                  </a:lnTo>
                  <a:lnTo>
                    <a:pt x="101" y="189"/>
                  </a:lnTo>
                  <a:lnTo>
                    <a:pt x="93" y="196"/>
                  </a:lnTo>
                  <a:lnTo>
                    <a:pt x="87" y="201"/>
                  </a:lnTo>
                  <a:lnTo>
                    <a:pt x="79" y="207"/>
                  </a:lnTo>
                  <a:lnTo>
                    <a:pt x="71" y="209"/>
                  </a:lnTo>
                  <a:lnTo>
                    <a:pt x="63" y="212"/>
                  </a:lnTo>
                  <a:lnTo>
                    <a:pt x="55" y="213"/>
                  </a:lnTo>
                  <a:lnTo>
                    <a:pt x="47" y="215"/>
                  </a:lnTo>
                  <a:lnTo>
                    <a:pt x="36" y="213"/>
                  </a:lnTo>
                  <a:lnTo>
                    <a:pt x="27" y="211"/>
                  </a:lnTo>
                  <a:lnTo>
                    <a:pt x="20" y="207"/>
                  </a:lnTo>
                  <a:lnTo>
                    <a:pt x="13" y="200"/>
                  </a:lnTo>
                  <a:lnTo>
                    <a:pt x="8" y="192"/>
                  </a:lnTo>
                  <a:lnTo>
                    <a:pt x="4" y="183"/>
                  </a:lnTo>
                  <a:lnTo>
                    <a:pt x="1" y="172"/>
                  </a:lnTo>
                  <a:lnTo>
                    <a:pt x="0" y="160"/>
                  </a:lnTo>
                  <a:lnTo>
                    <a:pt x="1" y="153"/>
                  </a:lnTo>
                  <a:lnTo>
                    <a:pt x="1" y="144"/>
                  </a:lnTo>
                  <a:lnTo>
                    <a:pt x="4" y="132"/>
                  </a:lnTo>
                  <a:lnTo>
                    <a:pt x="7" y="116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344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202" name="Freeform 674"/>
            <p:cNvSpPr>
              <a:spLocks/>
            </p:cNvSpPr>
            <p:nvPr/>
          </p:nvSpPr>
          <p:spPr bwMode="auto">
            <a:xfrm>
              <a:off x="4969" y="2895"/>
              <a:ext cx="69" cy="54"/>
            </a:xfrm>
            <a:custGeom>
              <a:avLst/>
              <a:gdLst>
                <a:gd name="T0" fmla="*/ 80 w 275"/>
                <a:gd name="T1" fmla="*/ 5 h 214"/>
                <a:gd name="T2" fmla="*/ 81 w 275"/>
                <a:gd name="T3" fmla="*/ 24 h 214"/>
                <a:gd name="T4" fmla="*/ 94 w 275"/>
                <a:gd name="T5" fmla="*/ 12 h 214"/>
                <a:gd name="T6" fmla="*/ 108 w 275"/>
                <a:gd name="T7" fmla="*/ 4 h 214"/>
                <a:gd name="T8" fmla="*/ 121 w 275"/>
                <a:gd name="T9" fmla="*/ 0 h 214"/>
                <a:gd name="T10" fmla="*/ 137 w 275"/>
                <a:gd name="T11" fmla="*/ 0 h 214"/>
                <a:gd name="T12" fmla="*/ 153 w 275"/>
                <a:gd name="T13" fmla="*/ 5 h 214"/>
                <a:gd name="T14" fmla="*/ 164 w 275"/>
                <a:gd name="T15" fmla="*/ 16 h 214"/>
                <a:gd name="T16" fmla="*/ 170 w 275"/>
                <a:gd name="T17" fmla="*/ 29 h 214"/>
                <a:gd name="T18" fmla="*/ 177 w 275"/>
                <a:gd name="T19" fmla="*/ 29 h 214"/>
                <a:gd name="T20" fmla="*/ 189 w 275"/>
                <a:gd name="T21" fmla="*/ 16 h 214"/>
                <a:gd name="T22" fmla="*/ 206 w 275"/>
                <a:gd name="T23" fmla="*/ 7 h 214"/>
                <a:gd name="T24" fmla="*/ 224 w 275"/>
                <a:gd name="T25" fmla="*/ 1 h 214"/>
                <a:gd name="T26" fmla="*/ 242 w 275"/>
                <a:gd name="T27" fmla="*/ 1 h 214"/>
                <a:gd name="T28" fmla="*/ 258 w 275"/>
                <a:gd name="T29" fmla="*/ 8 h 214"/>
                <a:gd name="T30" fmla="*/ 269 w 275"/>
                <a:gd name="T31" fmla="*/ 21 h 214"/>
                <a:gd name="T32" fmla="*/ 275 w 275"/>
                <a:gd name="T33" fmla="*/ 39 h 214"/>
                <a:gd name="T34" fmla="*/ 274 w 275"/>
                <a:gd name="T35" fmla="*/ 64 h 214"/>
                <a:gd name="T36" fmla="*/ 249 w 275"/>
                <a:gd name="T37" fmla="*/ 214 h 214"/>
                <a:gd name="T38" fmla="*/ 225 w 275"/>
                <a:gd name="T39" fmla="*/ 87 h 214"/>
                <a:gd name="T40" fmla="*/ 229 w 275"/>
                <a:gd name="T41" fmla="*/ 59 h 214"/>
                <a:gd name="T42" fmla="*/ 225 w 275"/>
                <a:gd name="T43" fmla="*/ 45 h 214"/>
                <a:gd name="T44" fmla="*/ 220 w 275"/>
                <a:gd name="T45" fmla="*/ 41 h 214"/>
                <a:gd name="T46" fmla="*/ 212 w 275"/>
                <a:gd name="T47" fmla="*/ 40 h 214"/>
                <a:gd name="T48" fmla="*/ 204 w 275"/>
                <a:gd name="T49" fmla="*/ 41 h 214"/>
                <a:gd name="T50" fmla="*/ 196 w 275"/>
                <a:gd name="T51" fmla="*/ 47 h 214"/>
                <a:gd name="T52" fmla="*/ 181 w 275"/>
                <a:gd name="T53" fmla="*/ 63 h 214"/>
                <a:gd name="T54" fmla="*/ 172 w 275"/>
                <a:gd name="T55" fmla="*/ 85 h 214"/>
                <a:gd name="T56" fmla="*/ 164 w 275"/>
                <a:gd name="T57" fmla="*/ 120 h 214"/>
                <a:gd name="T58" fmla="*/ 101 w 275"/>
                <a:gd name="T59" fmla="*/ 214 h 214"/>
                <a:gd name="T60" fmla="*/ 125 w 275"/>
                <a:gd name="T61" fmla="*/ 69 h 214"/>
                <a:gd name="T62" fmla="*/ 126 w 275"/>
                <a:gd name="T63" fmla="*/ 56 h 214"/>
                <a:gd name="T64" fmla="*/ 124 w 275"/>
                <a:gd name="T65" fmla="*/ 49 h 214"/>
                <a:gd name="T66" fmla="*/ 120 w 275"/>
                <a:gd name="T67" fmla="*/ 44 h 214"/>
                <a:gd name="T68" fmla="*/ 113 w 275"/>
                <a:gd name="T69" fmla="*/ 41 h 214"/>
                <a:gd name="T70" fmla="*/ 101 w 275"/>
                <a:gd name="T71" fmla="*/ 41 h 214"/>
                <a:gd name="T72" fmla="*/ 86 w 275"/>
                <a:gd name="T73" fmla="*/ 53 h 214"/>
                <a:gd name="T74" fmla="*/ 73 w 275"/>
                <a:gd name="T75" fmla="*/ 72 h 214"/>
                <a:gd name="T76" fmla="*/ 66 w 275"/>
                <a:gd name="T77" fmla="*/ 97 h 214"/>
                <a:gd name="T78" fmla="*/ 46 w 275"/>
                <a:gd name="T79" fmla="*/ 214 h 214"/>
                <a:gd name="T80" fmla="*/ 36 w 275"/>
                <a:gd name="T81" fmla="*/ 5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75" h="214">
                  <a:moveTo>
                    <a:pt x="36" y="5"/>
                  </a:moveTo>
                  <a:lnTo>
                    <a:pt x="80" y="5"/>
                  </a:lnTo>
                  <a:lnTo>
                    <a:pt x="74" y="31"/>
                  </a:lnTo>
                  <a:lnTo>
                    <a:pt x="81" y="24"/>
                  </a:lnTo>
                  <a:lnTo>
                    <a:pt x="88" y="17"/>
                  </a:lnTo>
                  <a:lnTo>
                    <a:pt x="94" y="12"/>
                  </a:lnTo>
                  <a:lnTo>
                    <a:pt x="101" y="8"/>
                  </a:lnTo>
                  <a:lnTo>
                    <a:pt x="108" y="4"/>
                  </a:lnTo>
                  <a:lnTo>
                    <a:pt x="114" y="1"/>
                  </a:lnTo>
                  <a:lnTo>
                    <a:pt x="121" y="0"/>
                  </a:lnTo>
                  <a:lnTo>
                    <a:pt x="129" y="0"/>
                  </a:lnTo>
                  <a:lnTo>
                    <a:pt x="137" y="0"/>
                  </a:lnTo>
                  <a:lnTo>
                    <a:pt x="146" y="3"/>
                  </a:lnTo>
                  <a:lnTo>
                    <a:pt x="153" y="5"/>
                  </a:lnTo>
                  <a:lnTo>
                    <a:pt x="158" y="9"/>
                  </a:lnTo>
                  <a:lnTo>
                    <a:pt x="164" y="16"/>
                  </a:lnTo>
                  <a:lnTo>
                    <a:pt x="168" y="21"/>
                  </a:lnTo>
                  <a:lnTo>
                    <a:pt x="170" y="29"/>
                  </a:lnTo>
                  <a:lnTo>
                    <a:pt x="172" y="37"/>
                  </a:lnTo>
                  <a:lnTo>
                    <a:pt x="177" y="29"/>
                  </a:lnTo>
                  <a:lnTo>
                    <a:pt x="182" y="23"/>
                  </a:lnTo>
                  <a:lnTo>
                    <a:pt x="189" y="16"/>
                  </a:lnTo>
                  <a:lnTo>
                    <a:pt x="197" y="11"/>
                  </a:lnTo>
                  <a:lnTo>
                    <a:pt x="206" y="7"/>
                  </a:lnTo>
                  <a:lnTo>
                    <a:pt x="214" y="3"/>
                  </a:lnTo>
                  <a:lnTo>
                    <a:pt x="224" y="1"/>
                  </a:lnTo>
                  <a:lnTo>
                    <a:pt x="232" y="0"/>
                  </a:lnTo>
                  <a:lnTo>
                    <a:pt x="242" y="1"/>
                  </a:lnTo>
                  <a:lnTo>
                    <a:pt x="250" y="4"/>
                  </a:lnTo>
                  <a:lnTo>
                    <a:pt x="258" y="8"/>
                  </a:lnTo>
                  <a:lnTo>
                    <a:pt x="263" y="13"/>
                  </a:lnTo>
                  <a:lnTo>
                    <a:pt x="269" y="21"/>
                  </a:lnTo>
                  <a:lnTo>
                    <a:pt x="273" y="29"/>
                  </a:lnTo>
                  <a:lnTo>
                    <a:pt x="275" y="39"/>
                  </a:lnTo>
                  <a:lnTo>
                    <a:pt x="275" y="49"/>
                  </a:lnTo>
                  <a:lnTo>
                    <a:pt x="274" y="64"/>
                  </a:lnTo>
                  <a:lnTo>
                    <a:pt x="271" y="87"/>
                  </a:lnTo>
                  <a:lnTo>
                    <a:pt x="249" y="214"/>
                  </a:lnTo>
                  <a:lnTo>
                    <a:pt x="202" y="214"/>
                  </a:lnTo>
                  <a:lnTo>
                    <a:pt x="225" y="87"/>
                  </a:lnTo>
                  <a:lnTo>
                    <a:pt x="228" y="68"/>
                  </a:lnTo>
                  <a:lnTo>
                    <a:pt x="229" y="59"/>
                  </a:lnTo>
                  <a:lnTo>
                    <a:pt x="228" y="52"/>
                  </a:lnTo>
                  <a:lnTo>
                    <a:pt x="225" y="45"/>
                  </a:lnTo>
                  <a:lnTo>
                    <a:pt x="222" y="44"/>
                  </a:lnTo>
                  <a:lnTo>
                    <a:pt x="220" y="41"/>
                  </a:lnTo>
                  <a:lnTo>
                    <a:pt x="216" y="41"/>
                  </a:lnTo>
                  <a:lnTo>
                    <a:pt x="212" y="40"/>
                  </a:lnTo>
                  <a:lnTo>
                    <a:pt x="208" y="41"/>
                  </a:lnTo>
                  <a:lnTo>
                    <a:pt x="204" y="41"/>
                  </a:lnTo>
                  <a:lnTo>
                    <a:pt x="200" y="44"/>
                  </a:lnTo>
                  <a:lnTo>
                    <a:pt x="196" y="47"/>
                  </a:lnTo>
                  <a:lnTo>
                    <a:pt x="188" y="53"/>
                  </a:lnTo>
                  <a:lnTo>
                    <a:pt x="181" y="63"/>
                  </a:lnTo>
                  <a:lnTo>
                    <a:pt x="176" y="72"/>
                  </a:lnTo>
                  <a:lnTo>
                    <a:pt x="172" y="85"/>
                  </a:lnTo>
                  <a:lnTo>
                    <a:pt x="168" y="101"/>
                  </a:lnTo>
                  <a:lnTo>
                    <a:pt x="164" y="120"/>
                  </a:lnTo>
                  <a:lnTo>
                    <a:pt x="148" y="214"/>
                  </a:lnTo>
                  <a:lnTo>
                    <a:pt x="101" y="214"/>
                  </a:lnTo>
                  <a:lnTo>
                    <a:pt x="122" y="88"/>
                  </a:lnTo>
                  <a:lnTo>
                    <a:pt x="125" y="69"/>
                  </a:lnTo>
                  <a:lnTo>
                    <a:pt x="126" y="60"/>
                  </a:lnTo>
                  <a:lnTo>
                    <a:pt x="126" y="56"/>
                  </a:lnTo>
                  <a:lnTo>
                    <a:pt x="125" y="52"/>
                  </a:lnTo>
                  <a:lnTo>
                    <a:pt x="124" y="49"/>
                  </a:lnTo>
                  <a:lnTo>
                    <a:pt x="122" y="45"/>
                  </a:lnTo>
                  <a:lnTo>
                    <a:pt x="120" y="44"/>
                  </a:lnTo>
                  <a:lnTo>
                    <a:pt x="116" y="41"/>
                  </a:lnTo>
                  <a:lnTo>
                    <a:pt x="113" y="41"/>
                  </a:lnTo>
                  <a:lnTo>
                    <a:pt x="109" y="40"/>
                  </a:lnTo>
                  <a:lnTo>
                    <a:pt x="101" y="41"/>
                  </a:lnTo>
                  <a:lnTo>
                    <a:pt x="93" y="47"/>
                  </a:lnTo>
                  <a:lnTo>
                    <a:pt x="86" y="53"/>
                  </a:lnTo>
                  <a:lnTo>
                    <a:pt x="80" y="61"/>
                  </a:lnTo>
                  <a:lnTo>
                    <a:pt x="73" y="72"/>
                  </a:lnTo>
                  <a:lnTo>
                    <a:pt x="69" y="87"/>
                  </a:lnTo>
                  <a:lnTo>
                    <a:pt x="66" y="97"/>
                  </a:lnTo>
                  <a:lnTo>
                    <a:pt x="62" y="118"/>
                  </a:lnTo>
                  <a:lnTo>
                    <a:pt x="46" y="214"/>
                  </a:lnTo>
                  <a:lnTo>
                    <a:pt x="0" y="214"/>
                  </a:lnTo>
                  <a:lnTo>
                    <a:pt x="36" y="5"/>
                  </a:lnTo>
                  <a:close/>
                </a:path>
              </a:pathLst>
            </a:custGeom>
            <a:solidFill>
              <a:srgbClr val="344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203" name="Freeform 675"/>
            <p:cNvSpPr>
              <a:spLocks/>
            </p:cNvSpPr>
            <p:nvPr/>
          </p:nvSpPr>
          <p:spPr bwMode="auto">
            <a:xfrm>
              <a:off x="5043" y="2935"/>
              <a:ext cx="14" cy="14"/>
            </a:xfrm>
            <a:custGeom>
              <a:avLst/>
              <a:gdLst>
                <a:gd name="T0" fmla="*/ 9 w 56"/>
                <a:gd name="T1" fmla="*/ 0 h 54"/>
                <a:gd name="T2" fmla="*/ 56 w 56"/>
                <a:gd name="T3" fmla="*/ 0 h 54"/>
                <a:gd name="T4" fmla="*/ 46 w 56"/>
                <a:gd name="T5" fmla="*/ 54 h 54"/>
                <a:gd name="T6" fmla="*/ 0 w 56"/>
                <a:gd name="T7" fmla="*/ 54 h 54"/>
                <a:gd name="T8" fmla="*/ 9 w 56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4">
                  <a:moveTo>
                    <a:pt x="9" y="0"/>
                  </a:moveTo>
                  <a:lnTo>
                    <a:pt x="56" y="0"/>
                  </a:lnTo>
                  <a:lnTo>
                    <a:pt x="46" y="54"/>
                  </a:lnTo>
                  <a:lnTo>
                    <a:pt x="0" y="5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344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204" name="Freeform 676"/>
            <p:cNvSpPr>
              <a:spLocks/>
            </p:cNvSpPr>
            <p:nvPr/>
          </p:nvSpPr>
          <p:spPr bwMode="auto">
            <a:xfrm>
              <a:off x="5093" y="2875"/>
              <a:ext cx="54" cy="75"/>
            </a:xfrm>
            <a:custGeom>
              <a:avLst/>
              <a:gdLst>
                <a:gd name="T0" fmla="*/ 204 w 216"/>
                <a:gd name="T1" fmla="*/ 200 h 300"/>
                <a:gd name="T2" fmla="*/ 196 w 216"/>
                <a:gd name="T3" fmla="*/ 222 h 300"/>
                <a:gd name="T4" fmla="*/ 185 w 216"/>
                <a:gd name="T5" fmla="*/ 242 h 300"/>
                <a:gd name="T6" fmla="*/ 173 w 216"/>
                <a:gd name="T7" fmla="*/ 260 h 300"/>
                <a:gd name="T8" fmla="*/ 160 w 216"/>
                <a:gd name="T9" fmla="*/ 274 h 300"/>
                <a:gd name="T10" fmla="*/ 145 w 216"/>
                <a:gd name="T11" fmla="*/ 285 h 300"/>
                <a:gd name="T12" fmla="*/ 129 w 216"/>
                <a:gd name="T13" fmla="*/ 293 h 300"/>
                <a:gd name="T14" fmla="*/ 112 w 216"/>
                <a:gd name="T15" fmla="*/ 298 h 300"/>
                <a:gd name="T16" fmla="*/ 92 w 216"/>
                <a:gd name="T17" fmla="*/ 300 h 300"/>
                <a:gd name="T18" fmla="*/ 72 w 216"/>
                <a:gd name="T19" fmla="*/ 298 h 300"/>
                <a:gd name="T20" fmla="*/ 53 w 216"/>
                <a:gd name="T21" fmla="*/ 292 h 300"/>
                <a:gd name="T22" fmla="*/ 37 w 216"/>
                <a:gd name="T23" fmla="*/ 282 h 300"/>
                <a:gd name="T24" fmla="*/ 24 w 216"/>
                <a:gd name="T25" fmla="*/ 268 h 300"/>
                <a:gd name="T26" fmla="*/ 13 w 216"/>
                <a:gd name="T27" fmla="*/ 250 h 300"/>
                <a:gd name="T28" fmla="*/ 7 w 216"/>
                <a:gd name="T29" fmla="*/ 229 h 300"/>
                <a:gd name="T30" fmla="*/ 1 w 216"/>
                <a:gd name="T31" fmla="*/ 204 h 300"/>
                <a:gd name="T32" fmla="*/ 0 w 216"/>
                <a:gd name="T33" fmla="*/ 175 h 300"/>
                <a:gd name="T34" fmla="*/ 4 w 216"/>
                <a:gd name="T35" fmla="*/ 128 h 300"/>
                <a:gd name="T36" fmla="*/ 16 w 216"/>
                <a:gd name="T37" fmla="*/ 85 h 300"/>
                <a:gd name="T38" fmla="*/ 36 w 216"/>
                <a:gd name="T39" fmla="*/ 48 h 300"/>
                <a:gd name="T40" fmla="*/ 48 w 216"/>
                <a:gd name="T41" fmla="*/ 35 h 300"/>
                <a:gd name="T42" fmla="*/ 63 w 216"/>
                <a:gd name="T43" fmla="*/ 21 h 300"/>
                <a:gd name="T44" fmla="*/ 77 w 216"/>
                <a:gd name="T45" fmla="*/ 12 h 300"/>
                <a:gd name="T46" fmla="*/ 92 w 216"/>
                <a:gd name="T47" fmla="*/ 5 h 300"/>
                <a:gd name="T48" fmla="*/ 109 w 216"/>
                <a:gd name="T49" fmla="*/ 1 h 300"/>
                <a:gd name="T50" fmla="*/ 125 w 216"/>
                <a:gd name="T51" fmla="*/ 0 h 300"/>
                <a:gd name="T52" fmla="*/ 144 w 216"/>
                <a:gd name="T53" fmla="*/ 1 h 300"/>
                <a:gd name="T54" fmla="*/ 160 w 216"/>
                <a:gd name="T55" fmla="*/ 7 h 300"/>
                <a:gd name="T56" fmla="*/ 174 w 216"/>
                <a:gd name="T57" fmla="*/ 15 h 300"/>
                <a:gd name="T58" fmla="*/ 188 w 216"/>
                <a:gd name="T59" fmla="*/ 25 h 300"/>
                <a:gd name="T60" fmla="*/ 198 w 216"/>
                <a:gd name="T61" fmla="*/ 39 h 300"/>
                <a:gd name="T62" fmla="*/ 206 w 216"/>
                <a:gd name="T63" fmla="*/ 55 h 300"/>
                <a:gd name="T64" fmla="*/ 212 w 216"/>
                <a:gd name="T65" fmla="*/ 73 h 300"/>
                <a:gd name="T66" fmla="*/ 216 w 216"/>
                <a:gd name="T67" fmla="*/ 95 h 300"/>
                <a:gd name="T68" fmla="*/ 166 w 216"/>
                <a:gd name="T69" fmla="*/ 88 h 300"/>
                <a:gd name="T70" fmla="*/ 158 w 216"/>
                <a:gd name="T71" fmla="*/ 69 h 300"/>
                <a:gd name="T72" fmla="*/ 148 w 216"/>
                <a:gd name="T73" fmla="*/ 57 h 300"/>
                <a:gd name="T74" fmla="*/ 133 w 216"/>
                <a:gd name="T75" fmla="*/ 52 h 300"/>
                <a:gd name="T76" fmla="*/ 114 w 216"/>
                <a:gd name="T77" fmla="*/ 52 h 300"/>
                <a:gd name="T78" fmla="*/ 96 w 216"/>
                <a:gd name="T79" fmla="*/ 60 h 300"/>
                <a:gd name="T80" fmla="*/ 78 w 216"/>
                <a:gd name="T81" fmla="*/ 75 h 300"/>
                <a:gd name="T82" fmla="*/ 64 w 216"/>
                <a:gd name="T83" fmla="*/ 99 h 300"/>
                <a:gd name="T84" fmla="*/ 55 w 216"/>
                <a:gd name="T85" fmla="*/ 129 h 300"/>
                <a:gd name="T86" fmla="*/ 49 w 216"/>
                <a:gd name="T87" fmla="*/ 161 h 300"/>
                <a:gd name="T88" fmla="*/ 49 w 216"/>
                <a:gd name="T89" fmla="*/ 193 h 300"/>
                <a:gd name="T90" fmla="*/ 56 w 216"/>
                <a:gd name="T91" fmla="*/ 220 h 300"/>
                <a:gd name="T92" fmla="*/ 69 w 216"/>
                <a:gd name="T93" fmla="*/ 240 h 300"/>
                <a:gd name="T94" fmla="*/ 86 w 216"/>
                <a:gd name="T95" fmla="*/ 249 h 300"/>
                <a:gd name="T96" fmla="*/ 105 w 216"/>
                <a:gd name="T97" fmla="*/ 249 h 300"/>
                <a:gd name="T98" fmla="*/ 122 w 216"/>
                <a:gd name="T99" fmla="*/ 241 h 300"/>
                <a:gd name="T100" fmla="*/ 138 w 216"/>
                <a:gd name="T101" fmla="*/ 226 h 300"/>
                <a:gd name="T102" fmla="*/ 149 w 216"/>
                <a:gd name="T103" fmla="*/ 20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6" h="300">
                  <a:moveTo>
                    <a:pt x="154" y="190"/>
                  </a:moveTo>
                  <a:lnTo>
                    <a:pt x="204" y="200"/>
                  </a:lnTo>
                  <a:lnTo>
                    <a:pt x="200" y="212"/>
                  </a:lnTo>
                  <a:lnTo>
                    <a:pt x="196" y="222"/>
                  </a:lnTo>
                  <a:lnTo>
                    <a:pt x="190" y="233"/>
                  </a:lnTo>
                  <a:lnTo>
                    <a:pt x="185" y="242"/>
                  </a:lnTo>
                  <a:lnTo>
                    <a:pt x="180" y="252"/>
                  </a:lnTo>
                  <a:lnTo>
                    <a:pt x="173" y="260"/>
                  </a:lnTo>
                  <a:lnTo>
                    <a:pt x="166" y="268"/>
                  </a:lnTo>
                  <a:lnTo>
                    <a:pt x="160" y="274"/>
                  </a:lnTo>
                  <a:lnTo>
                    <a:pt x="153" y="280"/>
                  </a:lnTo>
                  <a:lnTo>
                    <a:pt x="145" y="285"/>
                  </a:lnTo>
                  <a:lnTo>
                    <a:pt x="137" y="289"/>
                  </a:lnTo>
                  <a:lnTo>
                    <a:pt x="129" y="293"/>
                  </a:lnTo>
                  <a:lnTo>
                    <a:pt x="120" y="296"/>
                  </a:lnTo>
                  <a:lnTo>
                    <a:pt x="112" y="298"/>
                  </a:lnTo>
                  <a:lnTo>
                    <a:pt x="102" y="300"/>
                  </a:lnTo>
                  <a:lnTo>
                    <a:pt x="92" y="300"/>
                  </a:lnTo>
                  <a:lnTo>
                    <a:pt x="82" y="300"/>
                  </a:lnTo>
                  <a:lnTo>
                    <a:pt x="72" y="298"/>
                  </a:lnTo>
                  <a:lnTo>
                    <a:pt x="63" y="296"/>
                  </a:lnTo>
                  <a:lnTo>
                    <a:pt x="53" y="292"/>
                  </a:lnTo>
                  <a:lnTo>
                    <a:pt x="45" y="288"/>
                  </a:lnTo>
                  <a:lnTo>
                    <a:pt x="37" y="282"/>
                  </a:lnTo>
                  <a:lnTo>
                    <a:pt x="31" y="276"/>
                  </a:lnTo>
                  <a:lnTo>
                    <a:pt x="24" y="268"/>
                  </a:lnTo>
                  <a:lnTo>
                    <a:pt x="19" y="260"/>
                  </a:lnTo>
                  <a:lnTo>
                    <a:pt x="13" y="250"/>
                  </a:lnTo>
                  <a:lnTo>
                    <a:pt x="9" y="240"/>
                  </a:lnTo>
                  <a:lnTo>
                    <a:pt x="7" y="229"/>
                  </a:lnTo>
                  <a:lnTo>
                    <a:pt x="4" y="217"/>
                  </a:lnTo>
                  <a:lnTo>
                    <a:pt x="1" y="204"/>
                  </a:lnTo>
                  <a:lnTo>
                    <a:pt x="0" y="189"/>
                  </a:lnTo>
                  <a:lnTo>
                    <a:pt x="0" y="175"/>
                  </a:lnTo>
                  <a:lnTo>
                    <a:pt x="1" y="151"/>
                  </a:lnTo>
                  <a:lnTo>
                    <a:pt x="4" y="128"/>
                  </a:lnTo>
                  <a:lnTo>
                    <a:pt x="9" y="105"/>
                  </a:lnTo>
                  <a:lnTo>
                    <a:pt x="16" y="85"/>
                  </a:lnTo>
                  <a:lnTo>
                    <a:pt x="25" y="65"/>
                  </a:lnTo>
                  <a:lnTo>
                    <a:pt x="36" y="48"/>
                  </a:lnTo>
                  <a:lnTo>
                    <a:pt x="41" y="41"/>
                  </a:lnTo>
                  <a:lnTo>
                    <a:pt x="48" y="35"/>
                  </a:lnTo>
                  <a:lnTo>
                    <a:pt x="55" y="28"/>
                  </a:lnTo>
                  <a:lnTo>
                    <a:pt x="63" y="21"/>
                  </a:lnTo>
                  <a:lnTo>
                    <a:pt x="69" y="17"/>
                  </a:lnTo>
                  <a:lnTo>
                    <a:pt x="77" y="12"/>
                  </a:lnTo>
                  <a:lnTo>
                    <a:pt x="84" y="9"/>
                  </a:lnTo>
                  <a:lnTo>
                    <a:pt x="92" y="5"/>
                  </a:lnTo>
                  <a:lnTo>
                    <a:pt x="100" y="3"/>
                  </a:lnTo>
                  <a:lnTo>
                    <a:pt x="109" y="1"/>
                  </a:lnTo>
                  <a:lnTo>
                    <a:pt x="117" y="0"/>
                  </a:lnTo>
                  <a:lnTo>
                    <a:pt x="125" y="0"/>
                  </a:lnTo>
                  <a:lnTo>
                    <a:pt x="134" y="0"/>
                  </a:lnTo>
                  <a:lnTo>
                    <a:pt x="144" y="1"/>
                  </a:lnTo>
                  <a:lnTo>
                    <a:pt x="152" y="4"/>
                  </a:lnTo>
                  <a:lnTo>
                    <a:pt x="160" y="7"/>
                  </a:lnTo>
                  <a:lnTo>
                    <a:pt x="168" y="11"/>
                  </a:lnTo>
                  <a:lnTo>
                    <a:pt x="174" y="15"/>
                  </a:lnTo>
                  <a:lnTo>
                    <a:pt x="181" y="20"/>
                  </a:lnTo>
                  <a:lnTo>
                    <a:pt x="188" y="25"/>
                  </a:lnTo>
                  <a:lnTo>
                    <a:pt x="193" y="32"/>
                  </a:lnTo>
                  <a:lnTo>
                    <a:pt x="198" y="39"/>
                  </a:lnTo>
                  <a:lnTo>
                    <a:pt x="202" y="47"/>
                  </a:lnTo>
                  <a:lnTo>
                    <a:pt x="206" y="55"/>
                  </a:lnTo>
                  <a:lnTo>
                    <a:pt x="210" y="64"/>
                  </a:lnTo>
                  <a:lnTo>
                    <a:pt x="212" y="73"/>
                  </a:lnTo>
                  <a:lnTo>
                    <a:pt x="214" y="84"/>
                  </a:lnTo>
                  <a:lnTo>
                    <a:pt x="216" y="95"/>
                  </a:lnTo>
                  <a:lnTo>
                    <a:pt x="169" y="100"/>
                  </a:lnTo>
                  <a:lnTo>
                    <a:pt x="166" y="88"/>
                  </a:lnTo>
                  <a:lnTo>
                    <a:pt x="164" y="77"/>
                  </a:lnTo>
                  <a:lnTo>
                    <a:pt x="158" y="69"/>
                  </a:lnTo>
                  <a:lnTo>
                    <a:pt x="154" y="63"/>
                  </a:lnTo>
                  <a:lnTo>
                    <a:pt x="148" y="57"/>
                  </a:lnTo>
                  <a:lnTo>
                    <a:pt x="141" y="55"/>
                  </a:lnTo>
                  <a:lnTo>
                    <a:pt x="133" y="52"/>
                  </a:lnTo>
                  <a:lnTo>
                    <a:pt x="124" y="52"/>
                  </a:lnTo>
                  <a:lnTo>
                    <a:pt x="114" y="52"/>
                  </a:lnTo>
                  <a:lnTo>
                    <a:pt x="105" y="56"/>
                  </a:lnTo>
                  <a:lnTo>
                    <a:pt x="96" y="60"/>
                  </a:lnTo>
                  <a:lnTo>
                    <a:pt x="86" y="67"/>
                  </a:lnTo>
                  <a:lnTo>
                    <a:pt x="78" y="75"/>
                  </a:lnTo>
                  <a:lnTo>
                    <a:pt x="70" y="85"/>
                  </a:lnTo>
                  <a:lnTo>
                    <a:pt x="64" y="99"/>
                  </a:lnTo>
                  <a:lnTo>
                    <a:pt x="59" y="113"/>
                  </a:lnTo>
                  <a:lnTo>
                    <a:pt x="55" y="129"/>
                  </a:lnTo>
                  <a:lnTo>
                    <a:pt x="51" y="145"/>
                  </a:lnTo>
                  <a:lnTo>
                    <a:pt x="49" y="161"/>
                  </a:lnTo>
                  <a:lnTo>
                    <a:pt x="48" y="177"/>
                  </a:lnTo>
                  <a:lnTo>
                    <a:pt x="49" y="193"/>
                  </a:lnTo>
                  <a:lnTo>
                    <a:pt x="52" y="208"/>
                  </a:lnTo>
                  <a:lnTo>
                    <a:pt x="56" y="220"/>
                  </a:lnTo>
                  <a:lnTo>
                    <a:pt x="61" y="230"/>
                  </a:lnTo>
                  <a:lnTo>
                    <a:pt x="69" y="240"/>
                  </a:lnTo>
                  <a:lnTo>
                    <a:pt x="77" y="245"/>
                  </a:lnTo>
                  <a:lnTo>
                    <a:pt x="86" y="249"/>
                  </a:lnTo>
                  <a:lnTo>
                    <a:pt x="96" y="249"/>
                  </a:lnTo>
                  <a:lnTo>
                    <a:pt x="105" y="249"/>
                  </a:lnTo>
                  <a:lnTo>
                    <a:pt x="114" y="246"/>
                  </a:lnTo>
                  <a:lnTo>
                    <a:pt x="122" y="241"/>
                  </a:lnTo>
                  <a:lnTo>
                    <a:pt x="130" y="234"/>
                  </a:lnTo>
                  <a:lnTo>
                    <a:pt x="138" y="226"/>
                  </a:lnTo>
                  <a:lnTo>
                    <a:pt x="144" y="216"/>
                  </a:lnTo>
                  <a:lnTo>
                    <a:pt x="149" y="204"/>
                  </a:lnTo>
                  <a:lnTo>
                    <a:pt x="154" y="190"/>
                  </a:lnTo>
                  <a:close/>
                </a:path>
              </a:pathLst>
            </a:custGeom>
            <a:solidFill>
              <a:srgbClr val="344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205" name="Freeform 677"/>
            <p:cNvSpPr>
              <a:spLocks/>
            </p:cNvSpPr>
            <p:nvPr/>
          </p:nvSpPr>
          <p:spPr bwMode="auto">
            <a:xfrm>
              <a:off x="5153" y="2875"/>
              <a:ext cx="54" cy="75"/>
            </a:xfrm>
            <a:custGeom>
              <a:avLst/>
              <a:gdLst>
                <a:gd name="T0" fmla="*/ 202 w 215"/>
                <a:gd name="T1" fmla="*/ 200 h 300"/>
                <a:gd name="T2" fmla="*/ 194 w 215"/>
                <a:gd name="T3" fmla="*/ 222 h 300"/>
                <a:gd name="T4" fmla="*/ 185 w 215"/>
                <a:gd name="T5" fmla="*/ 242 h 300"/>
                <a:gd name="T6" fmla="*/ 173 w 215"/>
                <a:gd name="T7" fmla="*/ 260 h 300"/>
                <a:gd name="T8" fmla="*/ 160 w 215"/>
                <a:gd name="T9" fmla="*/ 274 h 300"/>
                <a:gd name="T10" fmla="*/ 145 w 215"/>
                <a:gd name="T11" fmla="*/ 285 h 300"/>
                <a:gd name="T12" fmla="*/ 128 w 215"/>
                <a:gd name="T13" fmla="*/ 293 h 300"/>
                <a:gd name="T14" fmla="*/ 110 w 215"/>
                <a:gd name="T15" fmla="*/ 298 h 300"/>
                <a:gd name="T16" fmla="*/ 92 w 215"/>
                <a:gd name="T17" fmla="*/ 300 h 300"/>
                <a:gd name="T18" fmla="*/ 72 w 215"/>
                <a:gd name="T19" fmla="*/ 298 h 300"/>
                <a:gd name="T20" fmla="*/ 53 w 215"/>
                <a:gd name="T21" fmla="*/ 292 h 300"/>
                <a:gd name="T22" fmla="*/ 37 w 215"/>
                <a:gd name="T23" fmla="*/ 282 h 300"/>
                <a:gd name="T24" fmla="*/ 24 w 215"/>
                <a:gd name="T25" fmla="*/ 268 h 300"/>
                <a:gd name="T26" fmla="*/ 13 w 215"/>
                <a:gd name="T27" fmla="*/ 250 h 300"/>
                <a:gd name="T28" fmla="*/ 5 w 215"/>
                <a:gd name="T29" fmla="*/ 229 h 300"/>
                <a:gd name="T30" fmla="*/ 1 w 215"/>
                <a:gd name="T31" fmla="*/ 204 h 300"/>
                <a:gd name="T32" fmla="*/ 0 w 215"/>
                <a:gd name="T33" fmla="*/ 175 h 300"/>
                <a:gd name="T34" fmla="*/ 4 w 215"/>
                <a:gd name="T35" fmla="*/ 128 h 300"/>
                <a:gd name="T36" fmla="*/ 16 w 215"/>
                <a:gd name="T37" fmla="*/ 85 h 300"/>
                <a:gd name="T38" fmla="*/ 36 w 215"/>
                <a:gd name="T39" fmla="*/ 48 h 300"/>
                <a:gd name="T40" fmla="*/ 48 w 215"/>
                <a:gd name="T41" fmla="*/ 35 h 300"/>
                <a:gd name="T42" fmla="*/ 61 w 215"/>
                <a:gd name="T43" fmla="*/ 21 h 300"/>
                <a:gd name="T44" fmla="*/ 76 w 215"/>
                <a:gd name="T45" fmla="*/ 12 h 300"/>
                <a:gd name="T46" fmla="*/ 92 w 215"/>
                <a:gd name="T47" fmla="*/ 5 h 300"/>
                <a:gd name="T48" fmla="*/ 108 w 215"/>
                <a:gd name="T49" fmla="*/ 1 h 300"/>
                <a:gd name="T50" fmla="*/ 125 w 215"/>
                <a:gd name="T51" fmla="*/ 0 h 300"/>
                <a:gd name="T52" fmla="*/ 144 w 215"/>
                <a:gd name="T53" fmla="*/ 1 h 300"/>
                <a:gd name="T54" fmla="*/ 160 w 215"/>
                <a:gd name="T55" fmla="*/ 7 h 300"/>
                <a:gd name="T56" fmla="*/ 174 w 215"/>
                <a:gd name="T57" fmla="*/ 15 h 300"/>
                <a:gd name="T58" fmla="*/ 187 w 215"/>
                <a:gd name="T59" fmla="*/ 25 h 300"/>
                <a:gd name="T60" fmla="*/ 198 w 215"/>
                <a:gd name="T61" fmla="*/ 39 h 300"/>
                <a:gd name="T62" fmla="*/ 206 w 215"/>
                <a:gd name="T63" fmla="*/ 55 h 300"/>
                <a:gd name="T64" fmla="*/ 211 w 215"/>
                <a:gd name="T65" fmla="*/ 73 h 300"/>
                <a:gd name="T66" fmla="*/ 215 w 215"/>
                <a:gd name="T67" fmla="*/ 95 h 300"/>
                <a:gd name="T68" fmla="*/ 166 w 215"/>
                <a:gd name="T69" fmla="*/ 88 h 300"/>
                <a:gd name="T70" fmla="*/ 158 w 215"/>
                <a:gd name="T71" fmla="*/ 69 h 300"/>
                <a:gd name="T72" fmla="*/ 148 w 215"/>
                <a:gd name="T73" fmla="*/ 57 h 300"/>
                <a:gd name="T74" fmla="*/ 133 w 215"/>
                <a:gd name="T75" fmla="*/ 52 h 300"/>
                <a:gd name="T76" fmla="*/ 114 w 215"/>
                <a:gd name="T77" fmla="*/ 52 h 300"/>
                <a:gd name="T78" fmla="*/ 94 w 215"/>
                <a:gd name="T79" fmla="*/ 60 h 300"/>
                <a:gd name="T80" fmla="*/ 77 w 215"/>
                <a:gd name="T81" fmla="*/ 75 h 300"/>
                <a:gd name="T82" fmla="*/ 64 w 215"/>
                <a:gd name="T83" fmla="*/ 99 h 300"/>
                <a:gd name="T84" fmla="*/ 53 w 215"/>
                <a:gd name="T85" fmla="*/ 129 h 300"/>
                <a:gd name="T86" fmla="*/ 48 w 215"/>
                <a:gd name="T87" fmla="*/ 161 h 300"/>
                <a:gd name="T88" fmla="*/ 48 w 215"/>
                <a:gd name="T89" fmla="*/ 193 h 300"/>
                <a:gd name="T90" fmla="*/ 56 w 215"/>
                <a:gd name="T91" fmla="*/ 220 h 300"/>
                <a:gd name="T92" fmla="*/ 68 w 215"/>
                <a:gd name="T93" fmla="*/ 240 h 300"/>
                <a:gd name="T94" fmla="*/ 85 w 215"/>
                <a:gd name="T95" fmla="*/ 249 h 300"/>
                <a:gd name="T96" fmla="*/ 105 w 215"/>
                <a:gd name="T97" fmla="*/ 249 h 300"/>
                <a:gd name="T98" fmla="*/ 122 w 215"/>
                <a:gd name="T99" fmla="*/ 241 h 300"/>
                <a:gd name="T100" fmla="*/ 137 w 215"/>
                <a:gd name="T101" fmla="*/ 226 h 300"/>
                <a:gd name="T102" fmla="*/ 149 w 215"/>
                <a:gd name="T103" fmla="*/ 20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5" h="300">
                  <a:moveTo>
                    <a:pt x="153" y="190"/>
                  </a:moveTo>
                  <a:lnTo>
                    <a:pt x="202" y="200"/>
                  </a:lnTo>
                  <a:lnTo>
                    <a:pt x="198" y="212"/>
                  </a:lnTo>
                  <a:lnTo>
                    <a:pt x="194" y="222"/>
                  </a:lnTo>
                  <a:lnTo>
                    <a:pt x="190" y="233"/>
                  </a:lnTo>
                  <a:lnTo>
                    <a:pt x="185" y="242"/>
                  </a:lnTo>
                  <a:lnTo>
                    <a:pt x="179" y="252"/>
                  </a:lnTo>
                  <a:lnTo>
                    <a:pt x="173" y="260"/>
                  </a:lnTo>
                  <a:lnTo>
                    <a:pt x="166" y="268"/>
                  </a:lnTo>
                  <a:lnTo>
                    <a:pt x="160" y="274"/>
                  </a:lnTo>
                  <a:lnTo>
                    <a:pt x="152" y="280"/>
                  </a:lnTo>
                  <a:lnTo>
                    <a:pt x="145" y="285"/>
                  </a:lnTo>
                  <a:lnTo>
                    <a:pt x="137" y="289"/>
                  </a:lnTo>
                  <a:lnTo>
                    <a:pt x="128" y="293"/>
                  </a:lnTo>
                  <a:lnTo>
                    <a:pt x="120" y="296"/>
                  </a:lnTo>
                  <a:lnTo>
                    <a:pt x="110" y="298"/>
                  </a:lnTo>
                  <a:lnTo>
                    <a:pt x="101" y="300"/>
                  </a:lnTo>
                  <a:lnTo>
                    <a:pt x="92" y="300"/>
                  </a:lnTo>
                  <a:lnTo>
                    <a:pt x="81" y="300"/>
                  </a:lnTo>
                  <a:lnTo>
                    <a:pt x="72" y="298"/>
                  </a:lnTo>
                  <a:lnTo>
                    <a:pt x="62" y="296"/>
                  </a:lnTo>
                  <a:lnTo>
                    <a:pt x="53" y="292"/>
                  </a:lnTo>
                  <a:lnTo>
                    <a:pt x="45" y="288"/>
                  </a:lnTo>
                  <a:lnTo>
                    <a:pt x="37" y="282"/>
                  </a:lnTo>
                  <a:lnTo>
                    <a:pt x="30" y="276"/>
                  </a:lnTo>
                  <a:lnTo>
                    <a:pt x="24" y="268"/>
                  </a:lnTo>
                  <a:lnTo>
                    <a:pt x="18" y="260"/>
                  </a:lnTo>
                  <a:lnTo>
                    <a:pt x="13" y="250"/>
                  </a:lnTo>
                  <a:lnTo>
                    <a:pt x="9" y="240"/>
                  </a:lnTo>
                  <a:lnTo>
                    <a:pt x="5" y="229"/>
                  </a:lnTo>
                  <a:lnTo>
                    <a:pt x="2" y="217"/>
                  </a:lnTo>
                  <a:lnTo>
                    <a:pt x="1" y="204"/>
                  </a:lnTo>
                  <a:lnTo>
                    <a:pt x="0" y="189"/>
                  </a:lnTo>
                  <a:lnTo>
                    <a:pt x="0" y="175"/>
                  </a:lnTo>
                  <a:lnTo>
                    <a:pt x="0" y="151"/>
                  </a:lnTo>
                  <a:lnTo>
                    <a:pt x="4" y="128"/>
                  </a:lnTo>
                  <a:lnTo>
                    <a:pt x="9" y="105"/>
                  </a:lnTo>
                  <a:lnTo>
                    <a:pt x="16" y="85"/>
                  </a:lnTo>
                  <a:lnTo>
                    <a:pt x="25" y="65"/>
                  </a:lnTo>
                  <a:lnTo>
                    <a:pt x="36" y="48"/>
                  </a:lnTo>
                  <a:lnTo>
                    <a:pt x="41" y="41"/>
                  </a:lnTo>
                  <a:lnTo>
                    <a:pt x="48" y="35"/>
                  </a:lnTo>
                  <a:lnTo>
                    <a:pt x="54" y="28"/>
                  </a:lnTo>
                  <a:lnTo>
                    <a:pt x="61" y="21"/>
                  </a:lnTo>
                  <a:lnTo>
                    <a:pt x="69" y="17"/>
                  </a:lnTo>
                  <a:lnTo>
                    <a:pt x="76" y="12"/>
                  </a:lnTo>
                  <a:lnTo>
                    <a:pt x="84" y="9"/>
                  </a:lnTo>
                  <a:lnTo>
                    <a:pt x="92" y="5"/>
                  </a:lnTo>
                  <a:lnTo>
                    <a:pt x="100" y="3"/>
                  </a:lnTo>
                  <a:lnTo>
                    <a:pt x="108" y="1"/>
                  </a:lnTo>
                  <a:lnTo>
                    <a:pt x="116" y="0"/>
                  </a:lnTo>
                  <a:lnTo>
                    <a:pt x="125" y="0"/>
                  </a:lnTo>
                  <a:lnTo>
                    <a:pt x="134" y="0"/>
                  </a:lnTo>
                  <a:lnTo>
                    <a:pt x="144" y="1"/>
                  </a:lnTo>
                  <a:lnTo>
                    <a:pt x="152" y="4"/>
                  </a:lnTo>
                  <a:lnTo>
                    <a:pt x="160" y="7"/>
                  </a:lnTo>
                  <a:lnTo>
                    <a:pt x="167" y="11"/>
                  </a:lnTo>
                  <a:lnTo>
                    <a:pt x="174" y="15"/>
                  </a:lnTo>
                  <a:lnTo>
                    <a:pt x="181" y="20"/>
                  </a:lnTo>
                  <a:lnTo>
                    <a:pt x="187" y="25"/>
                  </a:lnTo>
                  <a:lnTo>
                    <a:pt x="193" y="32"/>
                  </a:lnTo>
                  <a:lnTo>
                    <a:pt x="198" y="39"/>
                  </a:lnTo>
                  <a:lnTo>
                    <a:pt x="202" y="47"/>
                  </a:lnTo>
                  <a:lnTo>
                    <a:pt x="206" y="55"/>
                  </a:lnTo>
                  <a:lnTo>
                    <a:pt x="209" y="64"/>
                  </a:lnTo>
                  <a:lnTo>
                    <a:pt x="211" y="73"/>
                  </a:lnTo>
                  <a:lnTo>
                    <a:pt x="214" y="84"/>
                  </a:lnTo>
                  <a:lnTo>
                    <a:pt x="215" y="95"/>
                  </a:lnTo>
                  <a:lnTo>
                    <a:pt x="169" y="100"/>
                  </a:lnTo>
                  <a:lnTo>
                    <a:pt x="166" y="88"/>
                  </a:lnTo>
                  <a:lnTo>
                    <a:pt x="162" y="77"/>
                  </a:lnTo>
                  <a:lnTo>
                    <a:pt x="158" y="69"/>
                  </a:lnTo>
                  <a:lnTo>
                    <a:pt x="153" y="63"/>
                  </a:lnTo>
                  <a:lnTo>
                    <a:pt x="148" y="57"/>
                  </a:lnTo>
                  <a:lnTo>
                    <a:pt x="141" y="55"/>
                  </a:lnTo>
                  <a:lnTo>
                    <a:pt x="133" y="52"/>
                  </a:lnTo>
                  <a:lnTo>
                    <a:pt x="124" y="52"/>
                  </a:lnTo>
                  <a:lnTo>
                    <a:pt x="114" y="52"/>
                  </a:lnTo>
                  <a:lnTo>
                    <a:pt x="104" y="56"/>
                  </a:lnTo>
                  <a:lnTo>
                    <a:pt x="94" y="60"/>
                  </a:lnTo>
                  <a:lnTo>
                    <a:pt x="86" y="67"/>
                  </a:lnTo>
                  <a:lnTo>
                    <a:pt x="77" y="75"/>
                  </a:lnTo>
                  <a:lnTo>
                    <a:pt x="70" y="85"/>
                  </a:lnTo>
                  <a:lnTo>
                    <a:pt x="64" y="99"/>
                  </a:lnTo>
                  <a:lnTo>
                    <a:pt x="58" y="113"/>
                  </a:lnTo>
                  <a:lnTo>
                    <a:pt x="53" y="129"/>
                  </a:lnTo>
                  <a:lnTo>
                    <a:pt x="50" y="145"/>
                  </a:lnTo>
                  <a:lnTo>
                    <a:pt x="48" y="161"/>
                  </a:lnTo>
                  <a:lnTo>
                    <a:pt x="48" y="177"/>
                  </a:lnTo>
                  <a:lnTo>
                    <a:pt x="48" y="193"/>
                  </a:lnTo>
                  <a:lnTo>
                    <a:pt x="50" y="208"/>
                  </a:lnTo>
                  <a:lnTo>
                    <a:pt x="56" y="220"/>
                  </a:lnTo>
                  <a:lnTo>
                    <a:pt x="61" y="230"/>
                  </a:lnTo>
                  <a:lnTo>
                    <a:pt x="68" y="240"/>
                  </a:lnTo>
                  <a:lnTo>
                    <a:pt x="77" y="245"/>
                  </a:lnTo>
                  <a:lnTo>
                    <a:pt x="85" y="249"/>
                  </a:lnTo>
                  <a:lnTo>
                    <a:pt x="96" y="249"/>
                  </a:lnTo>
                  <a:lnTo>
                    <a:pt x="105" y="249"/>
                  </a:lnTo>
                  <a:lnTo>
                    <a:pt x="113" y="246"/>
                  </a:lnTo>
                  <a:lnTo>
                    <a:pt x="122" y="241"/>
                  </a:lnTo>
                  <a:lnTo>
                    <a:pt x="130" y="234"/>
                  </a:lnTo>
                  <a:lnTo>
                    <a:pt x="137" y="226"/>
                  </a:lnTo>
                  <a:lnTo>
                    <a:pt x="144" y="216"/>
                  </a:lnTo>
                  <a:lnTo>
                    <a:pt x="149" y="204"/>
                  </a:lnTo>
                  <a:lnTo>
                    <a:pt x="153" y="190"/>
                  </a:lnTo>
                  <a:close/>
                </a:path>
              </a:pathLst>
            </a:custGeom>
            <a:solidFill>
              <a:srgbClr val="344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206" name="Freeform 678"/>
            <p:cNvSpPr>
              <a:spLocks noEditPoints="1"/>
            </p:cNvSpPr>
            <p:nvPr/>
          </p:nvSpPr>
          <p:spPr bwMode="auto">
            <a:xfrm>
              <a:off x="5209" y="2877"/>
              <a:ext cx="56" cy="72"/>
            </a:xfrm>
            <a:custGeom>
              <a:avLst/>
              <a:gdLst>
                <a:gd name="T0" fmla="*/ 49 w 225"/>
                <a:gd name="T1" fmla="*/ 0 h 289"/>
                <a:gd name="T2" fmla="*/ 135 w 225"/>
                <a:gd name="T3" fmla="*/ 0 h 289"/>
                <a:gd name="T4" fmla="*/ 161 w 225"/>
                <a:gd name="T5" fmla="*/ 4 h 289"/>
                <a:gd name="T6" fmla="*/ 185 w 225"/>
                <a:gd name="T7" fmla="*/ 15 h 289"/>
                <a:gd name="T8" fmla="*/ 204 w 225"/>
                <a:gd name="T9" fmla="*/ 35 h 289"/>
                <a:gd name="T10" fmla="*/ 217 w 225"/>
                <a:gd name="T11" fmla="*/ 63 h 289"/>
                <a:gd name="T12" fmla="*/ 224 w 225"/>
                <a:gd name="T13" fmla="*/ 90 h 289"/>
                <a:gd name="T14" fmla="*/ 225 w 225"/>
                <a:gd name="T15" fmla="*/ 110 h 289"/>
                <a:gd name="T16" fmla="*/ 224 w 225"/>
                <a:gd name="T17" fmla="*/ 143 h 289"/>
                <a:gd name="T18" fmla="*/ 217 w 225"/>
                <a:gd name="T19" fmla="*/ 184 h 289"/>
                <a:gd name="T20" fmla="*/ 203 w 225"/>
                <a:gd name="T21" fmla="*/ 220 h 289"/>
                <a:gd name="T22" fmla="*/ 184 w 225"/>
                <a:gd name="T23" fmla="*/ 249 h 289"/>
                <a:gd name="T24" fmla="*/ 165 w 225"/>
                <a:gd name="T25" fmla="*/ 268 h 289"/>
                <a:gd name="T26" fmla="*/ 143 w 225"/>
                <a:gd name="T27" fmla="*/ 281 h 289"/>
                <a:gd name="T28" fmla="*/ 121 w 225"/>
                <a:gd name="T29" fmla="*/ 287 h 289"/>
                <a:gd name="T30" fmla="*/ 99 w 225"/>
                <a:gd name="T31" fmla="*/ 289 h 289"/>
                <a:gd name="T32" fmla="*/ 0 w 225"/>
                <a:gd name="T33" fmla="*/ 289 h 289"/>
                <a:gd name="T34" fmla="*/ 81 w 225"/>
                <a:gd name="T35" fmla="*/ 243 h 289"/>
                <a:gd name="T36" fmla="*/ 104 w 225"/>
                <a:gd name="T37" fmla="*/ 241 h 289"/>
                <a:gd name="T38" fmla="*/ 120 w 225"/>
                <a:gd name="T39" fmla="*/ 239 h 289"/>
                <a:gd name="T40" fmla="*/ 132 w 225"/>
                <a:gd name="T41" fmla="*/ 233 h 289"/>
                <a:gd name="T42" fmla="*/ 143 w 225"/>
                <a:gd name="T43" fmla="*/ 224 h 289"/>
                <a:gd name="T44" fmla="*/ 156 w 225"/>
                <a:gd name="T45" fmla="*/ 205 h 289"/>
                <a:gd name="T46" fmla="*/ 167 w 225"/>
                <a:gd name="T47" fmla="*/ 181 h 289"/>
                <a:gd name="T48" fmla="*/ 173 w 225"/>
                <a:gd name="T49" fmla="*/ 152 h 289"/>
                <a:gd name="T50" fmla="*/ 176 w 225"/>
                <a:gd name="T51" fmla="*/ 119 h 289"/>
                <a:gd name="T52" fmla="*/ 175 w 225"/>
                <a:gd name="T53" fmla="*/ 91 h 289"/>
                <a:gd name="T54" fmla="*/ 168 w 225"/>
                <a:gd name="T55" fmla="*/ 72 h 289"/>
                <a:gd name="T56" fmla="*/ 159 w 225"/>
                <a:gd name="T57" fmla="*/ 59 h 289"/>
                <a:gd name="T58" fmla="*/ 148 w 225"/>
                <a:gd name="T59" fmla="*/ 51 h 289"/>
                <a:gd name="T60" fmla="*/ 119 w 225"/>
                <a:gd name="T61" fmla="*/ 48 h 289"/>
                <a:gd name="T62" fmla="*/ 56 w 225"/>
                <a:gd name="T63" fmla="*/ 243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25" h="289">
                  <a:moveTo>
                    <a:pt x="0" y="289"/>
                  </a:moveTo>
                  <a:lnTo>
                    <a:pt x="49" y="0"/>
                  </a:lnTo>
                  <a:lnTo>
                    <a:pt x="113" y="0"/>
                  </a:lnTo>
                  <a:lnTo>
                    <a:pt x="135" y="0"/>
                  </a:lnTo>
                  <a:lnTo>
                    <a:pt x="148" y="2"/>
                  </a:lnTo>
                  <a:lnTo>
                    <a:pt x="161" y="4"/>
                  </a:lnTo>
                  <a:lnTo>
                    <a:pt x="173" y="8"/>
                  </a:lnTo>
                  <a:lnTo>
                    <a:pt x="185" y="15"/>
                  </a:lnTo>
                  <a:lnTo>
                    <a:pt x="195" y="24"/>
                  </a:lnTo>
                  <a:lnTo>
                    <a:pt x="204" y="35"/>
                  </a:lnTo>
                  <a:lnTo>
                    <a:pt x="211" y="48"/>
                  </a:lnTo>
                  <a:lnTo>
                    <a:pt x="217" y="63"/>
                  </a:lnTo>
                  <a:lnTo>
                    <a:pt x="221" y="80"/>
                  </a:lnTo>
                  <a:lnTo>
                    <a:pt x="224" y="90"/>
                  </a:lnTo>
                  <a:lnTo>
                    <a:pt x="224" y="99"/>
                  </a:lnTo>
                  <a:lnTo>
                    <a:pt x="225" y="110"/>
                  </a:lnTo>
                  <a:lnTo>
                    <a:pt x="225" y="120"/>
                  </a:lnTo>
                  <a:lnTo>
                    <a:pt x="224" y="143"/>
                  </a:lnTo>
                  <a:lnTo>
                    <a:pt x="221" y="164"/>
                  </a:lnTo>
                  <a:lnTo>
                    <a:pt x="217" y="184"/>
                  </a:lnTo>
                  <a:lnTo>
                    <a:pt x="211" y="203"/>
                  </a:lnTo>
                  <a:lnTo>
                    <a:pt x="203" y="220"/>
                  </a:lnTo>
                  <a:lnTo>
                    <a:pt x="195" y="236"/>
                  </a:lnTo>
                  <a:lnTo>
                    <a:pt x="184" y="249"/>
                  </a:lnTo>
                  <a:lnTo>
                    <a:pt x="173" y="260"/>
                  </a:lnTo>
                  <a:lnTo>
                    <a:pt x="165" y="268"/>
                  </a:lnTo>
                  <a:lnTo>
                    <a:pt x="155" y="275"/>
                  </a:lnTo>
                  <a:lnTo>
                    <a:pt x="143" y="281"/>
                  </a:lnTo>
                  <a:lnTo>
                    <a:pt x="131" y="285"/>
                  </a:lnTo>
                  <a:lnTo>
                    <a:pt x="121" y="287"/>
                  </a:lnTo>
                  <a:lnTo>
                    <a:pt x="111" y="288"/>
                  </a:lnTo>
                  <a:lnTo>
                    <a:pt x="99" y="289"/>
                  </a:lnTo>
                  <a:lnTo>
                    <a:pt x="83" y="289"/>
                  </a:lnTo>
                  <a:lnTo>
                    <a:pt x="0" y="289"/>
                  </a:lnTo>
                  <a:close/>
                  <a:moveTo>
                    <a:pt x="56" y="243"/>
                  </a:moveTo>
                  <a:lnTo>
                    <a:pt x="81" y="243"/>
                  </a:lnTo>
                  <a:lnTo>
                    <a:pt x="93" y="243"/>
                  </a:lnTo>
                  <a:lnTo>
                    <a:pt x="104" y="241"/>
                  </a:lnTo>
                  <a:lnTo>
                    <a:pt x="113" y="240"/>
                  </a:lnTo>
                  <a:lnTo>
                    <a:pt x="120" y="239"/>
                  </a:lnTo>
                  <a:lnTo>
                    <a:pt x="127" y="236"/>
                  </a:lnTo>
                  <a:lnTo>
                    <a:pt x="132" y="233"/>
                  </a:lnTo>
                  <a:lnTo>
                    <a:pt x="137" y="229"/>
                  </a:lnTo>
                  <a:lnTo>
                    <a:pt x="143" y="224"/>
                  </a:lnTo>
                  <a:lnTo>
                    <a:pt x="149" y="215"/>
                  </a:lnTo>
                  <a:lnTo>
                    <a:pt x="156" y="205"/>
                  </a:lnTo>
                  <a:lnTo>
                    <a:pt x="161" y="193"/>
                  </a:lnTo>
                  <a:lnTo>
                    <a:pt x="167" y="181"/>
                  </a:lnTo>
                  <a:lnTo>
                    <a:pt x="171" y="167"/>
                  </a:lnTo>
                  <a:lnTo>
                    <a:pt x="173" y="152"/>
                  </a:lnTo>
                  <a:lnTo>
                    <a:pt x="176" y="136"/>
                  </a:lnTo>
                  <a:lnTo>
                    <a:pt x="176" y="119"/>
                  </a:lnTo>
                  <a:lnTo>
                    <a:pt x="176" y="104"/>
                  </a:lnTo>
                  <a:lnTo>
                    <a:pt x="175" y="91"/>
                  </a:lnTo>
                  <a:lnTo>
                    <a:pt x="172" y="80"/>
                  </a:lnTo>
                  <a:lnTo>
                    <a:pt x="168" y="72"/>
                  </a:lnTo>
                  <a:lnTo>
                    <a:pt x="164" y="66"/>
                  </a:lnTo>
                  <a:lnTo>
                    <a:pt x="159" y="59"/>
                  </a:lnTo>
                  <a:lnTo>
                    <a:pt x="153" y="55"/>
                  </a:lnTo>
                  <a:lnTo>
                    <a:pt x="148" y="51"/>
                  </a:lnTo>
                  <a:lnTo>
                    <a:pt x="136" y="48"/>
                  </a:lnTo>
                  <a:lnTo>
                    <a:pt x="119" y="48"/>
                  </a:lnTo>
                  <a:lnTo>
                    <a:pt x="89" y="48"/>
                  </a:lnTo>
                  <a:lnTo>
                    <a:pt x="56" y="243"/>
                  </a:lnTo>
                  <a:close/>
                </a:path>
              </a:pathLst>
            </a:custGeom>
            <a:solidFill>
              <a:srgbClr val="344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207" name="Freeform 679"/>
            <p:cNvSpPr>
              <a:spLocks/>
            </p:cNvSpPr>
            <p:nvPr/>
          </p:nvSpPr>
          <p:spPr bwMode="auto">
            <a:xfrm>
              <a:off x="4580" y="3642"/>
              <a:ext cx="85" cy="79"/>
            </a:xfrm>
            <a:custGeom>
              <a:avLst/>
              <a:gdLst>
                <a:gd name="T0" fmla="*/ 61 w 338"/>
                <a:gd name="T1" fmla="*/ 316 h 316"/>
                <a:gd name="T2" fmla="*/ 0 w 338"/>
                <a:gd name="T3" fmla="*/ 0 h 316"/>
                <a:gd name="T4" fmla="*/ 53 w 338"/>
                <a:gd name="T5" fmla="*/ 0 h 316"/>
                <a:gd name="T6" fmla="*/ 92 w 338"/>
                <a:gd name="T7" fmla="*/ 217 h 316"/>
                <a:gd name="T8" fmla="*/ 140 w 338"/>
                <a:gd name="T9" fmla="*/ 0 h 316"/>
                <a:gd name="T10" fmla="*/ 201 w 338"/>
                <a:gd name="T11" fmla="*/ 0 h 316"/>
                <a:gd name="T12" fmla="*/ 246 w 338"/>
                <a:gd name="T13" fmla="*/ 220 h 316"/>
                <a:gd name="T14" fmla="*/ 286 w 338"/>
                <a:gd name="T15" fmla="*/ 0 h 316"/>
                <a:gd name="T16" fmla="*/ 338 w 338"/>
                <a:gd name="T17" fmla="*/ 0 h 316"/>
                <a:gd name="T18" fmla="*/ 276 w 338"/>
                <a:gd name="T19" fmla="*/ 316 h 316"/>
                <a:gd name="T20" fmla="*/ 221 w 338"/>
                <a:gd name="T21" fmla="*/ 316 h 316"/>
                <a:gd name="T22" fmla="*/ 169 w 338"/>
                <a:gd name="T23" fmla="*/ 80 h 316"/>
                <a:gd name="T24" fmla="*/ 119 w 338"/>
                <a:gd name="T25" fmla="*/ 316 h 316"/>
                <a:gd name="T26" fmla="*/ 61 w 338"/>
                <a:gd name="T27" fmla="*/ 316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8" h="316">
                  <a:moveTo>
                    <a:pt x="61" y="316"/>
                  </a:moveTo>
                  <a:lnTo>
                    <a:pt x="0" y="0"/>
                  </a:lnTo>
                  <a:lnTo>
                    <a:pt x="53" y="0"/>
                  </a:lnTo>
                  <a:lnTo>
                    <a:pt x="92" y="217"/>
                  </a:lnTo>
                  <a:lnTo>
                    <a:pt x="140" y="0"/>
                  </a:lnTo>
                  <a:lnTo>
                    <a:pt x="201" y="0"/>
                  </a:lnTo>
                  <a:lnTo>
                    <a:pt x="246" y="220"/>
                  </a:lnTo>
                  <a:lnTo>
                    <a:pt x="286" y="0"/>
                  </a:lnTo>
                  <a:lnTo>
                    <a:pt x="338" y="0"/>
                  </a:lnTo>
                  <a:lnTo>
                    <a:pt x="276" y="316"/>
                  </a:lnTo>
                  <a:lnTo>
                    <a:pt x="221" y="316"/>
                  </a:lnTo>
                  <a:lnTo>
                    <a:pt x="169" y="80"/>
                  </a:lnTo>
                  <a:lnTo>
                    <a:pt x="119" y="316"/>
                  </a:lnTo>
                  <a:lnTo>
                    <a:pt x="61" y="316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208" name="Freeform 680"/>
            <p:cNvSpPr>
              <a:spLocks noEditPoints="1"/>
            </p:cNvSpPr>
            <p:nvPr/>
          </p:nvSpPr>
          <p:spPr bwMode="auto">
            <a:xfrm>
              <a:off x="4665" y="3663"/>
              <a:ext cx="44" cy="59"/>
            </a:xfrm>
            <a:custGeom>
              <a:avLst/>
              <a:gdLst>
                <a:gd name="T0" fmla="*/ 6 w 176"/>
                <a:gd name="T1" fmla="*/ 64 h 237"/>
                <a:gd name="T2" fmla="*/ 15 w 176"/>
                <a:gd name="T3" fmla="*/ 36 h 237"/>
                <a:gd name="T4" fmla="*/ 31 w 176"/>
                <a:gd name="T5" fmla="*/ 15 h 237"/>
                <a:gd name="T6" fmla="*/ 42 w 176"/>
                <a:gd name="T7" fmla="*/ 8 h 237"/>
                <a:gd name="T8" fmla="*/ 55 w 176"/>
                <a:gd name="T9" fmla="*/ 4 h 237"/>
                <a:gd name="T10" fmla="*/ 87 w 176"/>
                <a:gd name="T11" fmla="*/ 0 h 237"/>
                <a:gd name="T12" fmla="*/ 115 w 176"/>
                <a:gd name="T13" fmla="*/ 1 h 237"/>
                <a:gd name="T14" fmla="*/ 136 w 176"/>
                <a:gd name="T15" fmla="*/ 9 h 237"/>
                <a:gd name="T16" fmla="*/ 149 w 176"/>
                <a:gd name="T17" fmla="*/ 20 h 237"/>
                <a:gd name="T18" fmla="*/ 159 w 176"/>
                <a:gd name="T19" fmla="*/ 33 h 237"/>
                <a:gd name="T20" fmla="*/ 163 w 176"/>
                <a:gd name="T21" fmla="*/ 54 h 237"/>
                <a:gd name="T22" fmla="*/ 165 w 176"/>
                <a:gd name="T23" fmla="*/ 86 h 237"/>
                <a:gd name="T24" fmla="*/ 164 w 176"/>
                <a:gd name="T25" fmla="*/ 172 h 237"/>
                <a:gd name="T26" fmla="*/ 165 w 176"/>
                <a:gd name="T27" fmla="*/ 194 h 237"/>
                <a:gd name="T28" fmla="*/ 171 w 176"/>
                <a:gd name="T29" fmla="*/ 217 h 237"/>
                <a:gd name="T30" fmla="*/ 127 w 176"/>
                <a:gd name="T31" fmla="*/ 233 h 237"/>
                <a:gd name="T32" fmla="*/ 121 w 176"/>
                <a:gd name="T33" fmla="*/ 214 h 237"/>
                <a:gd name="T34" fmla="*/ 120 w 176"/>
                <a:gd name="T35" fmla="*/ 208 h 237"/>
                <a:gd name="T36" fmla="*/ 107 w 176"/>
                <a:gd name="T37" fmla="*/ 221 h 237"/>
                <a:gd name="T38" fmla="*/ 94 w 176"/>
                <a:gd name="T39" fmla="*/ 230 h 237"/>
                <a:gd name="T40" fmla="*/ 78 w 176"/>
                <a:gd name="T41" fmla="*/ 236 h 237"/>
                <a:gd name="T42" fmla="*/ 63 w 176"/>
                <a:gd name="T43" fmla="*/ 237 h 237"/>
                <a:gd name="T44" fmla="*/ 36 w 176"/>
                <a:gd name="T45" fmla="*/ 233 h 237"/>
                <a:gd name="T46" fmla="*/ 26 w 176"/>
                <a:gd name="T47" fmla="*/ 226 h 237"/>
                <a:gd name="T48" fmla="*/ 16 w 176"/>
                <a:gd name="T49" fmla="*/ 218 h 237"/>
                <a:gd name="T50" fmla="*/ 4 w 176"/>
                <a:gd name="T51" fmla="*/ 197 h 237"/>
                <a:gd name="T52" fmla="*/ 0 w 176"/>
                <a:gd name="T53" fmla="*/ 170 h 237"/>
                <a:gd name="T54" fmla="*/ 2 w 176"/>
                <a:gd name="T55" fmla="*/ 152 h 237"/>
                <a:gd name="T56" fmla="*/ 8 w 176"/>
                <a:gd name="T57" fmla="*/ 136 h 237"/>
                <a:gd name="T58" fmla="*/ 16 w 176"/>
                <a:gd name="T59" fmla="*/ 122 h 237"/>
                <a:gd name="T60" fmla="*/ 30 w 176"/>
                <a:gd name="T61" fmla="*/ 113 h 237"/>
                <a:gd name="T62" fmla="*/ 46 w 176"/>
                <a:gd name="T63" fmla="*/ 105 h 237"/>
                <a:gd name="T64" fmla="*/ 68 w 176"/>
                <a:gd name="T65" fmla="*/ 98 h 237"/>
                <a:gd name="T66" fmla="*/ 98 w 176"/>
                <a:gd name="T67" fmla="*/ 90 h 237"/>
                <a:gd name="T68" fmla="*/ 116 w 176"/>
                <a:gd name="T69" fmla="*/ 84 h 237"/>
                <a:gd name="T70" fmla="*/ 116 w 176"/>
                <a:gd name="T71" fmla="*/ 69 h 237"/>
                <a:gd name="T72" fmla="*/ 112 w 176"/>
                <a:gd name="T73" fmla="*/ 57 h 237"/>
                <a:gd name="T74" fmla="*/ 106 w 176"/>
                <a:gd name="T75" fmla="*/ 49 h 237"/>
                <a:gd name="T76" fmla="*/ 92 w 176"/>
                <a:gd name="T77" fmla="*/ 46 h 237"/>
                <a:gd name="T78" fmla="*/ 76 w 176"/>
                <a:gd name="T79" fmla="*/ 45 h 237"/>
                <a:gd name="T80" fmla="*/ 66 w 176"/>
                <a:gd name="T81" fmla="*/ 49 h 237"/>
                <a:gd name="T82" fmla="*/ 59 w 176"/>
                <a:gd name="T83" fmla="*/ 56 h 237"/>
                <a:gd name="T84" fmla="*/ 52 w 176"/>
                <a:gd name="T85" fmla="*/ 66 h 237"/>
                <a:gd name="T86" fmla="*/ 116 w 176"/>
                <a:gd name="T87" fmla="*/ 122 h 237"/>
                <a:gd name="T88" fmla="*/ 87 w 176"/>
                <a:gd name="T89" fmla="*/ 132 h 237"/>
                <a:gd name="T90" fmla="*/ 59 w 176"/>
                <a:gd name="T91" fmla="*/ 142 h 237"/>
                <a:gd name="T92" fmla="*/ 52 w 176"/>
                <a:gd name="T93" fmla="*/ 152 h 237"/>
                <a:gd name="T94" fmla="*/ 50 w 176"/>
                <a:gd name="T95" fmla="*/ 164 h 237"/>
                <a:gd name="T96" fmla="*/ 51 w 176"/>
                <a:gd name="T97" fmla="*/ 176 h 237"/>
                <a:gd name="T98" fmla="*/ 58 w 176"/>
                <a:gd name="T99" fmla="*/ 186 h 237"/>
                <a:gd name="T100" fmla="*/ 66 w 176"/>
                <a:gd name="T101" fmla="*/ 193 h 237"/>
                <a:gd name="T102" fmla="*/ 78 w 176"/>
                <a:gd name="T103" fmla="*/ 194 h 237"/>
                <a:gd name="T104" fmla="*/ 90 w 176"/>
                <a:gd name="T105" fmla="*/ 192 h 237"/>
                <a:gd name="T106" fmla="*/ 103 w 176"/>
                <a:gd name="T107" fmla="*/ 184 h 237"/>
                <a:gd name="T108" fmla="*/ 110 w 176"/>
                <a:gd name="T109" fmla="*/ 176 h 237"/>
                <a:gd name="T110" fmla="*/ 115 w 176"/>
                <a:gd name="T111" fmla="*/ 164 h 237"/>
                <a:gd name="T112" fmla="*/ 116 w 176"/>
                <a:gd name="T113" fmla="*/ 134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6" h="237">
                  <a:moveTo>
                    <a:pt x="50" y="74"/>
                  </a:moveTo>
                  <a:lnTo>
                    <a:pt x="6" y="64"/>
                  </a:lnTo>
                  <a:lnTo>
                    <a:pt x="10" y="49"/>
                  </a:lnTo>
                  <a:lnTo>
                    <a:pt x="15" y="36"/>
                  </a:lnTo>
                  <a:lnTo>
                    <a:pt x="23" y="24"/>
                  </a:lnTo>
                  <a:lnTo>
                    <a:pt x="31" y="15"/>
                  </a:lnTo>
                  <a:lnTo>
                    <a:pt x="36" y="12"/>
                  </a:lnTo>
                  <a:lnTo>
                    <a:pt x="42" y="8"/>
                  </a:lnTo>
                  <a:lnTo>
                    <a:pt x="48" y="5"/>
                  </a:lnTo>
                  <a:lnTo>
                    <a:pt x="55" y="4"/>
                  </a:lnTo>
                  <a:lnTo>
                    <a:pt x="70" y="0"/>
                  </a:lnTo>
                  <a:lnTo>
                    <a:pt x="87" y="0"/>
                  </a:lnTo>
                  <a:lnTo>
                    <a:pt x="102" y="0"/>
                  </a:lnTo>
                  <a:lnTo>
                    <a:pt x="115" y="1"/>
                  </a:lnTo>
                  <a:lnTo>
                    <a:pt x="127" y="5"/>
                  </a:lnTo>
                  <a:lnTo>
                    <a:pt x="136" y="9"/>
                  </a:lnTo>
                  <a:lnTo>
                    <a:pt x="143" y="15"/>
                  </a:lnTo>
                  <a:lnTo>
                    <a:pt x="149" y="20"/>
                  </a:lnTo>
                  <a:lnTo>
                    <a:pt x="155" y="26"/>
                  </a:lnTo>
                  <a:lnTo>
                    <a:pt x="159" y="33"/>
                  </a:lnTo>
                  <a:lnTo>
                    <a:pt x="161" y="42"/>
                  </a:lnTo>
                  <a:lnTo>
                    <a:pt x="163" y="54"/>
                  </a:lnTo>
                  <a:lnTo>
                    <a:pt x="164" y="69"/>
                  </a:lnTo>
                  <a:lnTo>
                    <a:pt x="165" y="86"/>
                  </a:lnTo>
                  <a:lnTo>
                    <a:pt x="164" y="157"/>
                  </a:lnTo>
                  <a:lnTo>
                    <a:pt x="164" y="172"/>
                  </a:lnTo>
                  <a:lnTo>
                    <a:pt x="165" y="184"/>
                  </a:lnTo>
                  <a:lnTo>
                    <a:pt x="165" y="194"/>
                  </a:lnTo>
                  <a:lnTo>
                    <a:pt x="167" y="202"/>
                  </a:lnTo>
                  <a:lnTo>
                    <a:pt x="171" y="217"/>
                  </a:lnTo>
                  <a:lnTo>
                    <a:pt x="176" y="233"/>
                  </a:lnTo>
                  <a:lnTo>
                    <a:pt x="127" y="233"/>
                  </a:lnTo>
                  <a:lnTo>
                    <a:pt x="124" y="225"/>
                  </a:lnTo>
                  <a:lnTo>
                    <a:pt x="121" y="214"/>
                  </a:lnTo>
                  <a:lnTo>
                    <a:pt x="121" y="210"/>
                  </a:lnTo>
                  <a:lnTo>
                    <a:pt x="120" y="208"/>
                  </a:lnTo>
                  <a:lnTo>
                    <a:pt x="114" y="214"/>
                  </a:lnTo>
                  <a:lnTo>
                    <a:pt x="107" y="221"/>
                  </a:lnTo>
                  <a:lnTo>
                    <a:pt x="100" y="226"/>
                  </a:lnTo>
                  <a:lnTo>
                    <a:pt x="94" y="230"/>
                  </a:lnTo>
                  <a:lnTo>
                    <a:pt x="86" y="233"/>
                  </a:lnTo>
                  <a:lnTo>
                    <a:pt x="78" y="236"/>
                  </a:lnTo>
                  <a:lnTo>
                    <a:pt x="71" y="237"/>
                  </a:lnTo>
                  <a:lnTo>
                    <a:pt x="63" y="237"/>
                  </a:lnTo>
                  <a:lnTo>
                    <a:pt x="48" y="236"/>
                  </a:lnTo>
                  <a:lnTo>
                    <a:pt x="36" y="233"/>
                  </a:lnTo>
                  <a:lnTo>
                    <a:pt x="31" y="230"/>
                  </a:lnTo>
                  <a:lnTo>
                    <a:pt x="26" y="226"/>
                  </a:lnTo>
                  <a:lnTo>
                    <a:pt x="22" y="222"/>
                  </a:lnTo>
                  <a:lnTo>
                    <a:pt x="16" y="218"/>
                  </a:lnTo>
                  <a:lnTo>
                    <a:pt x="10" y="208"/>
                  </a:lnTo>
                  <a:lnTo>
                    <a:pt x="4" y="197"/>
                  </a:lnTo>
                  <a:lnTo>
                    <a:pt x="2" y="184"/>
                  </a:lnTo>
                  <a:lnTo>
                    <a:pt x="0" y="170"/>
                  </a:lnTo>
                  <a:lnTo>
                    <a:pt x="0" y="161"/>
                  </a:lnTo>
                  <a:lnTo>
                    <a:pt x="2" y="152"/>
                  </a:lnTo>
                  <a:lnTo>
                    <a:pt x="4" y="144"/>
                  </a:lnTo>
                  <a:lnTo>
                    <a:pt x="8" y="136"/>
                  </a:lnTo>
                  <a:lnTo>
                    <a:pt x="12" y="129"/>
                  </a:lnTo>
                  <a:lnTo>
                    <a:pt x="16" y="122"/>
                  </a:lnTo>
                  <a:lnTo>
                    <a:pt x="23" y="117"/>
                  </a:lnTo>
                  <a:lnTo>
                    <a:pt x="30" y="113"/>
                  </a:lnTo>
                  <a:lnTo>
                    <a:pt x="36" y="109"/>
                  </a:lnTo>
                  <a:lnTo>
                    <a:pt x="46" y="105"/>
                  </a:lnTo>
                  <a:lnTo>
                    <a:pt x="56" y="101"/>
                  </a:lnTo>
                  <a:lnTo>
                    <a:pt x="68" y="98"/>
                  </a:lnTo>
                  <a:lnTo>
                    <a:pt x="84" y="94"/>
                  </a:lnTo>
                  <a:lnTo>
                    <a:pt x="98" y="90"/>
                  </a:lnTo>
                  <a:lnTo>
                    <a:pt x="108" y="88"/>
                  </a:lnTo>
                  <a:lnTo>
                    <a:pt x="116" y="84"/>
                  </a:lnTo>
                  <a:lnTo>
                    <a:pt x="116" y="77"/>
                  </a:lnTo>
                  <a:lnTo>
                    <a:pt x="116" y="69"/>
                  </a:lnTo>
                  <a:lnTo>
                    <a:pt x="115" y="62"/>
                  </a:lnTo>
                  <a:lnTo>
                    <a:pt x="112" y="57"/>
                  </a:lnTo>
                  <a:lnTo>
                    <a:pt x="110" y="53"/>
                  </a:lnTo>
                  <a:lnTo>
                    <a:pt x="106" y="49"/>
                  </a:lnTo>
                  <a:lnTo>
                    <a:pt x="99" y="48"/>
                  </a:lnTo>
                  <a:lnTo>
                    <a:pt x="92" y="46"/>
                  </a:lnTo>
                  <a:lnTo>
                    <a:pt x="83" y="45"/>
                  </a:lnTo>
                  <a:lnTo>
                    <a:pt x="76" y="45"/>
                  </a:lnTo>
                  <a:lnTo>
                    <a:pt x="71" y="46"/>
                  </a:lnTo>
                  <a:lnTo>
                    <a:pt x="66" y="49"/>
                  </a:lnTo>
                  <a:lnTo>
                    <a:pt x="62" y="52"/>
                  </a:lnTo>
                  <a:lnTo>
                    <a:pt x="59" y="56"/>
                  </a:lnTo>
                  <a:lnTo>
                    <a:pt x="55" y="60"/>
                  </a:lnTo>
                  <a:lnTo>
                    <a:pt x="52" y="66"/>
                  </a:lnTo>
                  <a:lnTo>
                    <a:pt x="50" y="74"/>
                  </a:lnTo>
                  <a:close/>
                  <a:moveTo>
                    <a:pt x="116" y="122"/>
                  </a:moveTo>
                  <a:lnTo>
                    <a:pt x="104" y="128"/>
                  </a:lnTo>
                  <a:lnTo>
                    <a:pt x="87" y="132"/>
                  </a:lnTo>
                  <a:lnTo>
                    <a:pt x="70" y="137"/>
                  </a:lnTo>
                  <a:lnTo>
                    <a:pt x="59" y="142"/>
                  </a:lnTo>
                  <a:lnTo>
                    <a:pt x="55" y="148"/>
                  </a:lnTo>
                  <a:lnTo>
                    <a:pt x="52" y="152"/>
                  </a:lnTo>
                  <a:lnTo>
                    <a:pt x="50" y="158"/>
                  </a:lnTo>
                  <a:lnTo>
                    <a:pt x="50" y="164"/>
                  </a:lnTo>
                  <a:lnTo>
                    <a:pt x="50" y="170"/>
                  </a:lnTo>
                  <a:lnTo>
                    <a:pt x="51" y="176"/>
                  </a:lnTo>
                  <a:lnTo>
                    <a:pt x="54" y="181"/>
                  </a:lnTo>
                  <a:lnTo>
                    <a:pt x="58" y="186"/>
                  </a:lnTo>
                  <a:lnTo>
                    <a:pt x="62" y="190"/>
                  </a:lnTo>
                  <a:lnTo>
                    <a:pt x="66" y="193"/>
                  </a:lnTo>
                  <a:lnTo>
                    <a:pt x="71" y="194"/>
                  </a:lnTo>
                  <a:lnTo>
                    <a:pt x="78" y="194"/>
                  </a:lnTo>
                  <a:lnTo>
                    <a:pt x="84" y="194"/>
                  </a:lnTo>
                  <a:lnTo>
                    <a:pt x="90" y="192"/>
                  </a:lnTo>
                  <a:lnTo>
                    <a:pt x="96" y="189"/>
                  </a:lnTo>
                  <a:lnTo>
                    <a:pt x="103" y="184"/>
                  </a:lnTo>
                  <a:lnTo>
                    <a:pt x="107" y="180"/>
                  </a:lnTo>
                  <a:lnTo>
                    <a:pt x="110" y="176"/>
                  </a:lnTo>
                  <a:lnTo>
                    <a:pt x="112" y="170"/>
                  </a:lnTo>
                  <a:lnTo>
                    <a:pt x="115" y="164"/>
                  </a:lnTo>
                  <a:lnTo>
                    <a:pt x="116" y="153"/>
                  </a:lnTo>
                  <a:lnTo>
                    <a:pt x="116" y="134"/>
                  </a:lnTo>
                  <a:lnTo>
                    <a:pt x="116" y="122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209" name="Freeform 681"/>
            <p:cNvSpPr>
              <a:spLocks/>
            </p:cNvSpPr>
            <p:nvPr/>
          </p:nvSpPr>
          <p:spPr bwMode="auto">
            <a:xfrm>
              <a:off x="4712" y="3664"/>
              <a:ext cx="48" cy="57"/>
            </a:xfrm>
            <a:custGeom>
              <a:avLst/>
              <a:gdLst>
                <a:gd name="T0" fmla="*/ 76 w 195"/>
                <a:gd name="T1" fmla="*/ 229 h 229"/>
                <a:gd name="T2" fmla="*/ 0 w 195"/>
                <a:gd name="T3" fmla="*/ 0 h 229"/>
                <a:gd name="T4" fmla="*/ 52 w 195"/>
                <a:gd name="T5" fmla="*/ 0 h 229"/>
                <a:gd name="T6" fmla="*/ 88 w 195"/>
                <a:gd name="T7" fmla="*/ 117 h 229"/>
                <a:gd name="T8" fmla="*/ 98 w 195"/>
                <a:gd name="T9" fmla="*/ 156 h 229"/>
                <a:gd name="T10" fmla="*/ 102 w 195"/>
                <a:gd name="T11" fmla="*/ 144 h 229"/>
                <a:gd name="T12" fmla="*/ 103 w 195"/>
                <a:gd name="T13" fmla="*/ 136 h 229"/>
                <a:gd name="T14" fmla="*/ 106 w 195"/>
                <a:gd name="T15" fmla="*/ 126 h 229"/>
                <a:gd name="T16" fmla="*/ 108 w 195"/>
                <a:gd name="T17" fmla="*/ 117 h 229"/>
                <a:gd name="T18" fmla="*/ 144 w 195"/>
                <a:gd name="T19" fmla="*/ 0 h 229"/>
                <a:gd name="T20" fmla="*/ 195 w 195"/>
                <a:gd name="T21" fmla="*/ 0 h 229"/>
                <a:gd name="T22" fmla="*/ 120 w 195"/>
                <a:gd name="T23" fmla="*/ 229 h 229"/>
                <a:gd name="T24" fmla="*/ 76 w 195"/>
                <a:gd name="T25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5" h="229">
                  <a:moveTo>
                    <a:pt x="76" y="229"/>
                  </a:moveTo>
                  <a:lnTo>
                    <a:pt x="0" y="0"/>
                  </a:lnTo>
                  <a:lnTo>
                    <a:pt x="52" y="0"/>
                  </a:lnTo>
                  <a:lnTo>
                    <a:pt x="88" y="117"/>
                  </a:lnTo>
                  <a:lnTo>
                    <a:pt x="98" y="156"/>
                  </a:lnTo>
                  <a:lnTo>
                    <a:pt x="102" y="144"/>
                  </a:lnTo>
                  <a:lnTo>
                    <a:pt x="103" y="136"/>
                  </a:lnTo>
                  <a:lnTo>
                    <a:pt x="106" y="126"/>
                  </a:lnTo>
                  <a:lnTo>
                    <a:pt x="108" y="117"/>
                  </a:lnTo>
                  <a:lnTo>
                    <a:pt x="144" y="0"/>
                  </a:lnTo>
                  <a:lnTo>
                    <a:pt x="195" y="0"/>
                  </a:lnTo>
                  <a:lnTo>
                    <a:pt x="120" y="229"/>
                  </a:lnTo>
                  <a:lnTo>
                    <a:pt x="76" y="229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210" name="Freeform 682"/>
            <p:cNvSpPr>
              <a:spLocks noEditPoints="1"/>
            </p:cNvSpPr>
            <p:nvPr/>
          </p:nvSpPr>
          <p:spPr bwMode="auto">
            <a:xfrm>
              <a:off x="4764" y="3663"/>
              <a:ext cx="44" cy="59"/>
            </a:xfrm>
            <a:custGeom>
              <a:avLst/>
              <a:gdLst>
                <a:gd name="T0" fmla="*/ 172 w 174"/>
                <a:gd name="T1" fmla="*/ 170 h 237"/>
                <a:gd name="T2" fmla="*/ 160 w 174"/>
                <a:gd name="T3" fmla="*/ 198 h 237"/>
                <a:gd name="T4" fmla="*/ 141 w 174"/>
                <a:gd name="T5" fmla="*/ 220 h 237"/>
                <a:gd name="T6" fmla="*/ 118 w 174"/>
                <a:gd name="T7" fmla="*/ 233 h 237"/>
                <a:gd name="T8" fmla="*/ 90 w 174"/>
                <a:gd name="T9" fmla="*/ 237 h 237"/>
                <a:gd name="T10" fmla="*/ 68 w 174"/>
                <a:gd name="T11" fmla="*/ 236 h 237"/>
                <a:gd name="T12" fmla="*/ 48 w 174"/>
                <a:gd name="T13" fmla="*/ 228 h 237"/>
                <a:gd name="T14" fmla="*/ 32 w 174"/>
                <a:gd name="T15" fmla="*/ 216 h 237"/>
                <a:gd name="T16" fmla="*/ 19 w 174"/>
                <a:gd name="T17" fmla="*/ 198 h 237"/>
                <a:gd name="T18" fmla="*/ 11 w 174"/>
                <a:gd name="T19" fmla="*/ 182 h 237"/>
                <a:gd name="T20" fmla="*/ 4 w 174"/>
                <a:gd name="T21" fmla="*/ 164 h 237"/>
                <a:gd name="T22" fmla="*/ 0 w 174"/>
                <a:gd name="T23" fmla="*/ 120 h 237"/>
                <a:gd name="T24" fmla="*/ 1 w 174"/>
                <a:gd name="T25" fmla="*/ 93 h 237"/>
                <a:gd name="T26" fmla="*/ 5 w 174"/>
                <a:gd name="T27" fmla="*/ 69 h 237"/>
                <a:gd name="T28" fmla="*/ 13 w 174"/>
                <a:gd name="T29" fmla="*/ 49 h 237"/>
                <a:gd name="T30" fmla="*/ 24 w 174"/>
                <a:gd name="T31" fmla="*/ 32 h 237"/>
                <a:gd name="T32" fmla="*/ 37 w 174"/>
                <a:gd name="T33" fmla="*/ 17 h 237"/>
                <a:gd name="T34" fmla="*/ 52 w 174"/>
                <a:gd name="T35" fmla="*/ 8 h 237"/>
                <a:gd name="T36" fmla="*/ 68 w 174"/>
                <a:gd name="T37" fmla="*/ 1 h 237"/>
                <a:gd name="T38" fmla="*/ 85 w 174"/>
                <a:gd name="T39" fmla="*/ 0 h 237"/>
                <a:gd name="T40" fmla="*/ 105 w 174"/>
                <a:gd name="T41" fmla="*/ 1 h 237"/>
                <a:gd name="T42" fmla="*/ 122 w 174"/>
                <a:gd name="T43" fmla="*/ 8 h 237"/>
                <a:gd name="T44" fmla="*/ 138 w 174"/>
                <a:gd name="T45" fmla="*/ 19 h 237"/>
                <a:gd name="T46" fmla="*/ 152 w 174"/>
                <a:gd name="T47" fmla="*/ 33 h 237"/>
                <a:gd name="T48" fmla="*/ 161 w 174"/>
                <a:gd name="T49" fmla="*/ 52 h 237"/>
                <a:gd name="T50" fmla="*/ 169 w 174"/>
                <a:gd name="T51" fmla="*/ 76 h 237"/>
                <a:gd name="T52" fmla="*/ 173 w 174"/>
                <a:gd name="T53" fmla="*/ 104 h 237"/>
                <a:gd name="T54" fmla="*/ 174 w 174"/>
                <a:gd name="T55" fmla="*/ 136 h 237"/>
                <a:gd name="T56" fmla="*/ 52 w 174"/>
                <a:gd name="T57" fmla="*/ 149 h 237"/>
                <a:gd name="T58" fmla="*/ 57 w 174"/>
                <a:gd name="T59" fmla="*/ 169 h 237"/>
                <a:gd name="T60" fmla="*/ 68 w 174"/>
                <a:gd name="T61" fmla="*/ 184 h 237"/>
                <a:gd name="T62" fmla="*/ 82 w 174"/>
                <a:gd name="T63" fmla="*/ 192 h 237"/>
                <a:gd name="T64" fmla="*/ 96 w 174"/>
                <a:gd name="T65" fmla="*/ 192 h 237"/>
                <a:gd name="T66" fmla="*/ 106 w 174"/>
                <a:gd name="T67" fmla="*/ 188 h 237"/>
                <a:gd name="T68" fmla="*/ 114 w 174"/>
                <a:gd name="T69" fmla="*/ 180 h 237"/>
                <a:gd name="T70" fmla="*/ 120 w 174"/>
                <a:gd name="T71" fmla="*/ 168 h 237"/>
                <a:gd name="T72" fmla="*/ 125 w 174"/>
                <a:gd name="T73" fmla="*/ 98 h 237"/>
                <a:gd name="T74" fmla="*/ 122 w 174"/>
                <a:gd name="T75" fmla="*/ 76 h 237"/>
                <a:gd name="T76" fmla="*/ 114 w 174"/>
                <a:gd name="T77" fmla="*/ 58 h 237"/>
                <a:gd name="T78" fmla="*/ 102 w 174"/>
                <a:gd name="T79" fmla="*/ 49 h 237"/>
                <a:gd name="T80" fmla="*/ 88 w 174"/>
                <a:gd name="T81" fmla="*/ 45 h 237"/>
                <a:gd name="T82" fmla="*/ 73 w 174"/>
                <a:gd name="T83" fmla="*/ 49 h 237"/>
                <a:gd name="T84" fmla="*/ 61 w 174"/>
                <a:gd name="T85" fmla="*/ 60 h 237"/>
                <a:gd name="T86" fmla="*/ 53 w 174"/>
                <a:gd name="T87" fmla="*/ 77 h 237"/>
                <a:gd name="T88" fmla="*/ 51 w 174"/>
                <a:gd name="T89" fmla="*/ 98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4" h="237">
                  <a:moveTo>
                    <a:pt x="122" y="160"/>
                  </a:moveTo>
                  <a:lnTo>
                    <a:pt x="172" y="170"/>
                  </a:lnTo>
                  <a:lnTo>
                    <a:pt x="166" y="185"/>
                  </a:lnTo>
                  <a:lnTo>
                    <a:pt x="160" y="198"/>
                  </a:lnTo>
                  <a:lnTo>
                    <a:pt x="150" y="210"/>
                  </a:lnTo>
                  <a:lnTo>
                    <a:pt x="141" y="220"/>
                  </a:lnTo>
                  <a:lnTo>
                    <a:pt x="130" y="228"/>
                  </a:lnTo>
                  <a:lnTo>
                    <a:pt x="118" y="233"/>
                  </a:lnTo>
                  <a:lnTo>
                    <a:pt x="105" y="237"/>
                  </a:lnTo>
                  <a:lnTo>
                    <a:pt x="90" y="237"/>
                  </a:lnTo>
                  <a:lnTo>
                    <a:pt x="78" y="237"/>
                  </a:lnTo>
                  <a:lnTo>
                    <a:pt x="68" y="236"/>
                  </a:lnTo>
                  <a:lnTo>
                    <a:pt x="57" y="232"/>
                  </a:lnTo>
                  <a:lnTo>
                    <a:pt x="48" y="228"/>
                  </a:lnTo>
                  <a:lnTo>
                    <a:pt x="39" y="222"/>
                  </a:lnTo>
                  <a:lnTo>
                    <a:pt x="32" y="216"/>
                  </a:lnTo>
                  <a:lnTo>
                    <a:pt x="24" y="208"/>
                  </a:lnTo>
                  <a:lnTo>
                    <a:pt x="19" y="198"/>
                  </a:lnTo>
                  <a:lnTo>
                    <a:pt x="13" y="190"/>
                  </a:lnTo>
                  <a:lnTo>
                    <a:pt x="11" y="182"/>
                  </a:lnTo>
                  <a:lnTo>
                    <a:pt x="7" y="173"/>
                  </a:lnTo>
                  <a:lnTo>
                    <a:pt x="4" y="164"/>
                  </a:lnTo>
                  <a:lnTo>
                    <a:pt x="1" y="142"/>
                  </a:lnTo>
                  <a:lnTo>
                    <a:pt x="0" y="120"/>
                  </a:lnTo>
                  <a:lnTo>
                    <a:pt x="0" y="106"/>
                  </a:lnTo>
                  <a:lnTo>
                    <a:pt x="1" y="93"/>
                  </a:lnTo>
                  <a:lnTo>
                    <a:pt x="3" y="81"/>
                  </a:lnTo>
                  <a:lnTo>
                    <a:pt x="5" y="69"/>
                  </a:lnTo>
                  <a:lnTo>
                    <a:pt x="9" y="58"/>
                  </a:lnTo>
                  <a:lnTo>
                    <a:pt x="13" y="49"/>
                  </a:lnTo>
                  <a:lnTo>
                    <a:pt x="19" y="40"/>
                  </a:lnTo>
                  <a:lnTo>
                    <a:pt x="24" y="32"/>
                  </a:lnTo>
                  <a:lnTo>
                    <a:pt x="31" y="24"/>
                  </a:lnTo>
                  <a:lnTo>
                    <a:pt x="37" y="17"/>
                  </a:lnTo>
                  <a:lnTo>
                    <a:pt x="44" y="12"/>
                  </a:lnTo>
                  <a:lnTo>
                    <a:pt x="52" y="8"/>
                  </a:lnTo>
                  <a:lnTo>
                    <a:pt x="60" y="4"/>
                  </a:lnTo>
                  <a:lnTo>
                    <a:pt x="68" y="1"/>
                  </a:lnTo>
                  <a:lnTo>
                    <a:pt x="76" y="0"/>
                  </a:lnTo>
                  <a:lnTo>
                    <a:pt x="85" y="0"/>
                  </a:lnTo>
                  <a:lnTo>
                    <a:pt x="96" y="0"/>
                  </a:lnTo>
                  <a:lnTo>
                    <a:pt x="105" y="1"/>
                  </a:lnTo>
                  <a:lnTo>
                    <a:pt x="114" y="4"/>
                  </a:lnTo>
                  <a:lnTo>
                    <a:pt x="122" y="8"/>
                  </a:lnTo>
                  <a:lnTo>
                    <a:pt x="130" y="12"/>
                  </a:lnTo>
                  <a:lnTo>
                    <a:pt x="138" y="19"/>
                  </a:lnTo>
                  <a:lnTo>
                    <a:pt x="145" y="25"/>
                  </a:lnTo>
                  <a:lnTo>
                    <a:pt x="152" y="33"/>
                  </a:lnTo>
                  <a:lnTo>
                    <a:pt x="157" y="41"/>
                  </a:lnTo>
                  <a:lnTo>
                    <a:pt x="161" y="52"/>
                  </a:lnTo>
                  <a:lnTo>
                    <a:pt x="165" y="62"/>
                  </a:lnTo>
                  <a:lnTo>
                    <a:pt x="169" y="76"/>
                  </a:lnTo>
                  <a:lnTo>
                    <a:pt x="172" y="89"/>
                  </a:lnTo>
                  <a:lnTo>
                    <a:pt x="173" y="104"/>
                  </a:lnTo>
                  <a:lnTo>
                    <a:pt x="174" y="118"/>
                  </a:lnTo>
                  <a:lnTo>
                    <a:pt x="174" y="136"/>
                  </a:lnTo>
                  <a:lnTo>
                    <a:pt x="51" y="136"/>
                  </a:lnTo>
                  <a:lnTo>
                    <a:pt x="52" y="149"/>
                  </a:lnTo>
                  <a:lnTo>
                    <a:pt x="53" y="160"/>
                  </a:lnTo>
                  <a:lnTo>
                    <a:pt x="57" y="169"/>
                  </a:lnTo>
                  <a:lnTo>
                    <a:pt x="62" y="177"/>
                  </a:lnTo>
                  <a:lnTo>
                    <a:pt x="68" y="184"/>
                  </a:lnTo>
                  <a:lnTo>
                    <a:pt x="74" y="189"/>
                  </a:lnTo>
                  <a:lnTo>
                    <a:pt x="82" y="192"/>
                  </a:lnTo>
                  <a:lnTo>
                    <a:pt x="90" y="193"/>
                  </a:lnTo>
                  <a:lnTo>
                    <a:pt x="96" y="192"/>
                  </a:lnTo>
                  <a:lnTo>
                    <a:pt x="101" y="190"/>
                  </a:lnTo>
                  <a:lnTo>
                    <a:pt x="106" y="188"/>
                  </a:lnTo>
                  <a:lnTo>
                    <a:pt x="110" y="185"/>
                  </a:lnTo>
                  <a:lnTo>
                    <a:pt x="114" y="180"/>
                  </a:lnTo>
                  <a:lnTo>
                    <a:pt x="117" y="174"/>
                  </a:lnTo>
                  <a:lnTo>
                    <a:pt x="120" y="168"/>
                  </a:lnTo>
                  <a:lnTo>
                    <a:pt x="122" y="160"/>
                  </a:lnTo>
                  <a:close/>
                  <a:moveTo>
                    <a:pt x="125" y="98"/>
                  </a:moveTo>
                  <a:lnTo>
                    <a:pt x="124" y="86"/>
                  </a:lnTo>
                  <a:lnTo>
                    <a:pt x="122" y="76"/>
                  </a:lnTo>
                  <a:lnTo>
                    <a:pt x="118" y="66"/>
                  </a:lnTo>
                  <a:lnTo>
                    <a:pt x="114" y="58"/>
                  </a:lnTo>
                  <a:lnTo>
                    <a:pt x="108" y="53"/>
                  </a:lnTo>
                  <a:lnTo>
                    <a:pt x="102" y="49"/>
                  </a:lnTo>
                  <a:lnTo>
                    <a:pt x="96" y="46"/>
                  </a:lnTo>
                  <a:lnTo>
                    <a:pt x="88" y="45"/>
                  </a:lnTo>
                  <a:lnTo>
                    <a:pt x="81" y="46"/>
                  </a:lnTo>
                  <a:lnTo>
                    <a:pt x="73" y="49"/>
                  </a:lnTo>
                  <a:lnTo>
                    <a:pt x="66" y="53"/>
                  </a:lnTo>
                  <a:lnTo>
                    <a:pt x="61" y="60"/>
                  </a:lnTo>
                  <a:lnTo>
                    <a:pt x="57" y="68"/>
                  </a:lnTo>
                  <a:lnTo>
                    <a:pt x="53" y="77"/>
                  </a:lnTo>
                  <a:lnTo>
                    <a:pt x="52" y="88"/>
                  </a:lnTo>
                  <a:lnTo>
                    <a:pt x="51" y="98"/>
                  </a:lnTo>
                  <a:lnTo>
                    <a:pt x="125" y="98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211" name="Rectangle 683"/>
            <p:cNvSpPr>
              <a:spLocks noChangeArrowheads="1"/>
            </p:cNvSpPr>
            <p:nvPr/>
          </p:nvSpPr>
          <p:spPr bwMode="auto">
            <a:xfrm>
              <a:off x="4818" y="3642"/>
              <a:ext cx="12" cy="79"/>
            </a:xfrm>
            <a:prstGeom prst="rect">
              <a:avLst/>
            </a:pr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212" name="Freeform 684"/>
            <p:cNvSpPr>
              <a:spLocks noEditPoints="1"/>
            </p:cNvSpPr>
            <p:nvPr/>
          </p:nvSpPr>
          <p:spPr bwMode="auto">
            <a:xfrm>
              <a:off x="4839" y="3663"/>
              <a:ext cx="44" cy="59"/>
            </a:xfrm>
            <a:custGeom>
              <a:avLst/>
              <a:gdLst>
                <a:gd name="T0" fmla="*/ 171 w 174"/>
                <a:gd name="T1" fmla="*/ 170 h 237"/>
                <a:gd name="T2" fmla="*/ 159 w 174"/>
                <a:gd name="T3" fmla="*/ 198 h 237"/>
                <a:gd name="T4" fmla="*/ 142 w 174"/>
                <a:gd name="T5" fmla="*/ 220 h 237"/>
                <a:gd name="T6" fmla="*/ 119 w 174"/>
                <a:gd name="T7" fmla="*/ 233 h 237"/>
                <a:gd name="T8" fmla="*/ 90 w 174"/>
                <a:gd name="T9" fmla="*/ 237 h 237"/>
                <a:gd name="T10" fmla="*/ 68 w 174"/>
                <a:gd name="T11" fmla="*/ 236 h 237"/>
                <a:gd name="T12" fmla="*/ 49 w 174"/>
                <a:gd name="T13" fmla="*/ 228 h 237"/>
                <a:gd name="T14" fmla="*/ 32 w 174"/>
                <a:gd name="T15" fmla="*/ 216 h 237"/>
                <a:gd name="T16" fmla="*/ 18 w 174"/>
                <a:gd name="T17" fmla="*/ 198 h 237"/>
                <a:gd name="T18" fmla="*/ 10 w 174"/>
                <a:gd name="T19" fmla="*/ 182 h 237"/>
                <a:gd name="T20" fmla="*/ 5 w 174"/>
                <a:gd name="T21" fmla="*/ 164 h 237"/>
                <a:gd name="T22" fmla="*/ 0 w 174"/>
                <a:gd name="T23" fmla="*/ 120 h 237"/>
                <a:gd name="T24" fmla="*/ 2 w 174"/>
                <a:gd name="T25" fmla="*/ 93 h 237"/>
                <a:gd name="T26" fmla="*/ 6 w 174"/>
                <a:gd name="T27" fmla="*/ 69 h 237"/>
                <a:gd name="T28" fmla="*/ 14 w 174"/>
                <a:gd name="T29" fmla="*/ 49 h 237"/>
                <a:gd name="T30" fmla="*/ 25 w 174"/>
                <a:gd name="T31" fmla="*/ 32 h 237"/>
                <a:gd name="T32" fmla="*/ 37 w 174"/>
                <a:gd name="T33" fmla="*/ 17 h 237"/>
                <a:gd name="T34" fmla="*/ 52 w 174"/>
                <a:gd name="T35" fmla="*/ 8 h 237"/>
                <a:gd name="T36" fmla="*/ 68 w 174"/>
                <a:gd name="T37" fmla="*/ 1 h 237"/>
                <a:gd name="T38" fmla="*/ 86 w 174"/>
                <a:gd name="T39" fmla="*/ 0 h 237"/>
                <a:gd name="T40" fmla="*/ 106 w 174"/>
                <a:gd name="T41" fmla="*/ 1 h 237"/>
                <a:gd name="T42" fmla="*/ 123 w 174"/>
                <a:gd name="T43" fmla="*/ 8 h 237"/>
                <a:gd name="T44" fmla="*/ 138 w 174"/>
                <a:gd name="T45" fmla="*/ 19 h 237"/>
                <a:gd name="T46" fmla="*/ 151 w 174"/>
                <a:gd name="T47" fmla="*/ 33 h 237"/>
                <a:gd name="T48" fmla="*/ 162 w 174"/>
                <a:gd name="T49" fmla="*/ 52 h 237"/>
                <a:gd name="T50" fmla="*/ 169 w 174"/>
                <a:gd name="T51" fmla="*/ 76 h 237"/>
                <a:gd name="T52" fmla="*/ 174 w 174"/>
                <a:gd name="T53" fmla="*/ 104 h 237"/>
                <a:gd name="T54" fmla="*/ 174 w 174"/>
                <a:gd name="T55" fmla="*/ 136 h 237"/>
                <a:gd name="T56" fmla="*/ 52 w 174"/>
                <a:gd name="T57" fmla="*/ 149 h 237"/>
                <a:gd name="T58" fmla="*/ 58 w 174"/>
                <a:gd name="T59" fmla="*/ 169 h 237"/>
                <a:gd name="T60" fmla="*/ 69 w 174"/>
                <a:gd name="T61" fmla="*/ 184 h 237"/>
                <a:gd name="T62" fmla="*/ 84 w 174"/>
                <a:gd name="T63" fmla="*/ 192 h 237"/>
                <a:gd name="T64" fmla="*/ 97 w 174"/>
                <a:gd name="T65" fmla="*/ 192 h 237"/>
                <a:gd name="T66" fmla="*/ 106 w 174"/>
                <a:gd name="T67" fmla="*/ 188 h 237"/>
                <a:gd name="T68" fmla="*/ 114 w 174"/>
                <a:gd name="T69" fmla="*/ 180 h 237"/>
                <a:gd name="T70" fmla="*/ 121 w 174"/>
                <a:gd name="T71" fmla="*/ 168 h 237"/>
                <a:gd name="T72" fmla="*/ 126 w 174"/>
                <a:gd name="T73" fmla="*/ 98 h 237"/>
                <a:gd name="T74" fmla="*/ 122 w 174"/>
                <a:gd name="T75" fmla="*/ 76 h 237"/>
                <a:gd name="T76" fmla="*/ 114 w 174"/>
                <a:gd name="T77" fmla="*/ 58 h 237"/>
                <a:gd name="T78" fmla="*/ 102 w 174"/>
                <a:gd name="T79" fmla="*/ 49 h 237"/>
                <a:gd name="T80" fmla="*/ 89 w 174"/>
                <a:gd name="T81" fmla="*/ 45 h 237"/>
                <a:gd name="T82" fmla="*/ 74 w 174"/>
                <a:gd name="T83" fmla="*/ 49 h 237"/>
                <a:gd name="T84" fmla="*/ 62 w 174"/>
                <a:gd name="T85" fmla="*/ 60 h 237"/>
                <a:gd name="T86" fmla="*/ 54 w 174"/>
                <a:gd name="T87" fmla="*/ 77 h 237"/>
                <a:gd name="T88" fmla="*/ 52 w 174"/>
                <a:gd name="T89" fmla="*/ 98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4" h="237">
                  <a:moveTo>
                    <a:pt x="122" y="160"/>
                  </a:moveTo>
                  <a:lnTo>
                    <a:pt x="171" y="170"/>
                  </a:lnTo>
                  <a:lnTo>
                    <a:pt x="166" y="185"/>
                  </a:lnTo>
                  <a:lnTo>
                    <a:pt x="159" y="198"/>
                  </a:lnTo>
                  <a:lnTo>
                    <a:pt x="151" y="210"/>
                  </a:lnTo>
                  <a:lnTo>
                    <a:pt x="142" y="220"/>
                  </a:lnTo>
                  <a:lnTo>
                    <a:pt x="131" y="228"/>
                  </a:lnTo>
                  <a:lnTo>
                    <a:pt x="119" y="233"/>
                  </a:lnTo>
                  <a:lnTo>
                    <a:pt x="105" y="237"/>
                  </a:lnTo>
                  <a:lnTo>
                    <a:pt x="90" y="237"/>
                  </a:lnTo>
                  <a:lnTo>
                    <a:pt x="80" y="237"/>
                  </a:lnTo>
                  <a:lnTo>
                    <a:pt x="68" y="236"/>
                  </a:lnTo>
                  <a:lnTo>
                    <a:pt x="58" y="232"/>
                  </a:lnTo>
                  <a:lnTo>
                    <a:pt x="49" y="228"/>
                  </a:lnTo>
                  <a:lnTo>
                    <a:pt x="40" y="222"/>
                  </a:lnTo>
                  <a:lnTo>
                    <a:pt x="32" y="216"/>
                  </a:lnTo>
                  <a:lnTo>
                    <a:pt x="25" y="208"/>
                  </a:lnTo>
                  <a:lnTo>
                    <a:pt x="18" y="198"/>
                  </a:lnTo>
                  <a:lnTo>
                    <a:pt x="14" y="190"/>
                  </a:lnTo>
                  <a:lnTo>
                    <a:pt x="10" y="182"/>
                  </a:lnTo>
                  <a:lnTo>
                    <a:pt x="8" y="173"/>
                  </a:lnTo>
                  <a:lnTo>
                    <a:pt x="5" y="164"/>
                  </a:lnTo>
                  <a:lnTo>
                    <a:pt x="1" y="142"/>
                  </a:lnTo>
                  <a:lnTo>
                    <a:pt x="0" y="120"/>
                  </a:lnTo>
                  <a:lnTo>
                    <a:pt x="1" y="106"/>
                  </a:lnTo>
                  <a:lnTo>
                    <a:pt x="2" y="93"/>
                  </a:lnTo>
                  <a:lnTo>
                    <a:pt x="4" y="81"/>
                  </a:lnTo>
                  <a:lnTo>
                    <a:pt x="6" y="69"/>
                  </a:lnTo>
                  <a:lnTo>
                    <a:pt x="9" y="58"/>
                  </a:lnTo>
                  <a:lnTo>
                    <a:pt x="14" y="49"/>
                  </a:lnTo>
                  <a:lnTo>
                    <a:pt x="18" y="40"/>
                  </a:lnTo>
                  <a:lnTo>
                    <a:pt x="25" y="32"/>
                  </a:lnTo>
                  <a:lnTo>
                    <a:pt x="30" y="24"/>
                  </a:lnTo>
                  <a:lnTo>
                    <a:pt x="37" y="17"/>
                  </a:lnTo>
                  <a:lnTo>
                    <a:pt x="45" y="12"/>
                  </a:lnTo>
                  <a:lnTo>
                    <a:pt x="52" y="8"/>
                  </a:lnTo>
                  <a:lnTo>
                    <a:pt x="60" y="4"/>
                  </a:lnTo>
                  <a:lnTo>
                    <a:pt x="68" y="1"/>
                  </a:lnTo>
                  <a:lnTo>
                    <a:pt x="77" y="0"/>
                  </a:lnTo>
                  <a:lnTo>
                    <a:pt x="86" y="0"/>
                  </a:lnTo>
                  <a:lnTo>
                    <a:pt x="95" y="0"/>
                  </a:lnTo>
                  <a:lnTo>
                    <a:pt x="106" y="1"/>
                  </a:lnTo>
                  <a:lnTo>
                    <a:pt x="114" y="4"/>
                  </a:lnTo>
                  <a:lnTo>
                    <a:pt x="123" y="8"/>
                  </a:lnTo>
                  <a:lnTo>
                    <a:pt x="131" y="12"/>
                  </a:lnTo>
                  <a:lnTo>
                    <a:pt x="138" y="19"/>
                  </a:lnTo>
                  <a:lnTo>
                    <a:pt x="145" y="25"/>
                  </a:lnTo>
                  <a:lnTo>
                    <a:pt x="151" y="33"/>
                  </a:lnTo>
                  <a:lnTo>
                    <a:pt x="157" y="41"/>
                  </a:lnTo>
                  <a:lnTo>
                    <a:pt x="162" y="52"/>
                  </a:lnTo>
                  <a:lnTo>
                    <a:pt x="166" y="62"/>
                  </a:lnTo>
                  <a:lnTo>
                    <a:pt x="169" y="76"/>
                  </a:lnTo>
                  <a:lnTo>
                    <a:pt x="171" y="89"/>
                  </a:lnTo>
                  <a:lnTo>
                    <a:pt x="174" y="104"/>
                  </a:lnTo>
                  <a:lnTo>
                    <a:pt x="174" y="118"/>
                  </a:lnTo>
                  <a:lnTo>
                    <a:pt x="174" y="136"/>
                  </a:lnTo>
                  <a:lnTo>
                    <a:pt x="50" y="136"/>
                  </a:lnTo>
                  <a:lnTo>
                    <a:pt x="52" y="149"/>
                  </a:lnTo>
                  <a:lnTo>
                    <a:pt x="54" y="160"/>
                  </a:lnTo>
                  <a:lnTo>
                    <a:pt x="58" y="169"/>
                  </a:lnTo>
                  <a:lnTo>
                    <a:pt x="62" y="177"/>
                  </a:lnTo>
                  <a:lnTo>
                    <a:pt x="69" y="184"/>
                  </a:lnTo>
                  <a:lnTo>
                    <a:pt x="76" y="189"/>
                  </a:lnTo>
                  <a:lnTo>
                    <a:pt x="84" y="192"/>
                  </a:lnTo>
                  <a:lnTo>
                    <a:pt x="91" y="193"/>
                  </a:lnTo>
                  <a:lnTo>
                    <a:pt x="97" y="192"/>
                  </a:lnTo>
                  <a:lnTo>
                    <a:pt x="102" y="190"/>
                  </a:lnTo>
                  <a:lnTo>
                    <a:pt x="106" y="188"/>
                  </a:lnTo>
                  <a:lnTo>
                    <a:pt x="110" y="185"/>
                  </a:lnTo>
                  <a:lnTo>
                    <a:pt x="114" y="180"/>
                  </a:lnTo>
                  <a:lnTo>
                    <a:pt x="118" y="174"/>
                  </a:lnTo>
                  <a:lnTo>
                    <a:pt x="121" y="168"/>
                  </a:lnTo>
                  <a:lnTo>
                    <a:pt x="122" y="160"/>
                  </a:lnTo>
                  <a:close/>
                  <a:moveTo>
                    <a:pt x="126" y="98"/>
                  </a:moveTo>
                  <a:lnTo>
                    <a:pt x="125" y="86"/>
                  </a:lnTo>
                  <a:lnTo>
                    <a:pt x="122" y="76"/>
                  </a:lnTo>
                  <a:lnTo>
                    <a:pt x="119" y="66"/>
                  </a:lnTo>
                  <a:lnTo>
                    <a:pt x="114" y="58"/>
                  </a:lnTo>
                  <a:lnTo>
                    <a:pt x="109" y="53"/>
                  </a:lnTo>
                  <a:lnTo>
                    <a:pt x="102" y="49"/>
                  </a:lnTo>
                  <a:lnTo>
                    <a:pt x="95" y="46"/>
                  </a:lnTo>
                  <a:lnTo>
                    <a:pt x="89" y="45"/>
                  </a:lnTo>
                  <a:lnTo>
                    <a:pt x="81" y="46"/>
                  </a:lnTo>
                  <a:lnTo>
                    <a:pt x="74" y="49"/>
                  </a:lnTo>
                  <a:lnTo>
                    <a:pt x="68" y="53"/>
                  </a:lnTo>
                  <a:lnTo>
                    <a:pt x="62" y="60"/>
                  </a:lnTo>
                  <a:lnTo>
                    <a:pt x="57" y="68"/>
                  </a:lnTo>
                  <a:lnTo>
                    <a:pt x="54" y="77"/>
                  </a:lnTo>
                  <a:lnTo>
                    <a:pt x="53" y="88"/>
                  </a:lnTo>
                  <a:lnTo>
                    <a:pt x="52" y="98"/>
                  </a:lnTo>
                  <a:lnTo>
                    <a:pt x="126" y="98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213" name="Freeform 685"/>
            <p:cNvSpPr>
              <a:spLocks/>
            </p:cNvSpPr>
            <p:nvPr/>
          </p:nvSpPr>
          <p:spPr bwMode="auto">
            <a:xfrm>
              <a:off x="4893" y="3663"/>
              <a:ext cx="43" cy="58"/>
            </a:xfrm>
            <a:custGeom>
              <a:avLst/>
              <a:gdLst>
                <a:gd name="T0" fmla="*/ 171 w 171"/>
                <a:gd name="T1" fmla="*/ 233 h 233"/>
                <a:gd name="T2" fmla="*/ 121 w 171"/>
                <a:gd name="T3" fmla="*/ 233 h 233"/>
                <a:gd name="T4" fmla="*/ 121 w 171"/>
                <a:gd name="T5" fmla="*/ 116 h 233"/>
                <a:gd name="T6" fmla="*/ 121 w 171"/>
                <a:gd name="T7" fmla="*/ 100 h 233"/>
                <a:gd name="T8" fmla="*/ 121 w 171"/>
                <a:gd name="T9" fmla="*/ 85 h 233"/>
                <a:gd name="T10" fmla="*/ 120 w 171"/>
                <a:gd name="T11" fmla="*/ 76 h 233"/>
                <a:gd name="T12" fmla="*/ 119 w 171"/>
                <a:gd name="T13" fmla="*/ 68 h 233"/>
                <a:gd name="T14" fmla="*/ 116 w 171"/>
                <a:gd name="T15" fmla="*/ 64 h 233"/>
                <a:gd name="T16" fmla="*/ 115 w 171"/>
                <a:gd name="T17" fmla="*/ 58 h 233"/>
                <a:gd name="T18" fmla="*/ 112 w 171"/>
                <a:gd name="T19" fmla="*/ 54 h 233"/>
                <a:gd name="T20" fmla="*/ 108 w 171"/>
                <a:gd name="T21" fmla="*/ 52 h 233"/>
                <a:gd name="T22" fmla="*/ 104 w 171"/>
                <a:gd name="T23" fmla="*/ 49 h 233"/>
                <a:gd name="T24" fmla="*/ 100 w 171"/>
                <a:gd name="T25" fmla="*/ 46 h 233"/>
                <a:gd name="T26" fmla="*/ 96 w 171"/>
                <a:gd name="T27" fmla="*/ 45 h 233"/>
                <a:gd name="T28" fmla="*/ 91 w 171"/>
                <a:gd name="T29" fmla="*/ 45 h 233"/>
                <a:gd name="T30" fmla="*/ 84 w 171"/>
                <a:gd name="T31" fmla="*/ 46 h 233"/>
                <a:gd name="T32" fmla="*/ 79 w 171"/>
                <a:gd name="T33" fmla="*/ 48 h 233"/>
                <a:gd name="T34" fmla="*/ 73 w 171"/>
                <a:gd name="T35" fmla="*/ 50 h 233"/>
                <a:gd name="T36" fmla="*/ 68 w 171"/>
                <a:gd name="T37" fmla="*/ 54 h 233"/>
                <a:gd name="T38" fmla="*/ 63 w 171"/>
                <a:gd name="T39" fmla="*/ 58 h 233"/>
                <a:gd name="T40" fmla="*/ 59 w 171"/>
                <a:gd name="T41" fmla="*/ 64 h 233"/>
                <a:gd name="T42" fmla="*/ 56 w 171"/>
                <a:gd name="T43" fmla="*/ 70 h 233"/>
                <a:gd name="T44" fmla="*/ 53 w 171"/>
                <a:gd name="T45" fmla="*/ 77 h 233"/>
                <a:gd name="T46" fmla="*/ 52 w 171"/>
                <a:gd name="T47" fmla="*/ 85 h 233"/>
                <a:gd name="T48" fmla="*/ 51 w 171"/>
                <a:gd name="T49" fmla="*/ 97 h 233"/>
                <a:gd name="T50" fmla="*/ 51 w 171"/>
                <a:gd name="T51" fmla="*/ 112 h 233"/>
                <a:gd name="T52" fmla="*/ 51 w 171"/>
                <a:gd name="T53" fmla="*/ 129 h 233"/>
                <a:gd name="T54" fmla="*/ 51 w 171"/>
                <a:gd name="T55" fmla="*/ 233 h 233"/>
                <a:gd name="T56" fmla="*/ 0 w 171"/>
                <a:gd name="T57" fmla="*/ 233 h 233"/>
                <a:gd name="T58" fmla="*/ 0 w 171"/>
                <a:gd name="T59" fmla="*/ 4 h 233"/>
                <a:gd name="T60" fmla="*/ 47 w 171"/>
                <a:gd name="T61" fmla="*/ 4 h 233"/>
                <a:gd name="T62" fmla="*/ 47 w 171"/>
                <a:gd name="T63" fmla="*/ 38 h 233"/>
                <a:gd name="T64" fmla="*/ 53 w 171"/>
                <a:gd name="T65" fmla="*/ 29 h 233"/>
                <a:gd name="T66" fmla="*/ 60 w 171"/>
                <a:gd name="T67" fmla="*/ 21 h 233"/>
                <a:gd name="T68" fmla="*/ 67 w 171"/>
                <a:gd name="T69" fmla="*/ 15 h 233"/>
                <a:gd name="T70" fmla="*/ 75 w 171"/>
                <a:gd name="T71" fmla="*/ 9 h 233"/>
                <a:gd name="T72" fmla="*/ 83 w 171"/>
                <a:gd name="T73" fmla="*/ 5 h 233"/>
                <a:gd name="T74" fmla="*/ 91 w 171"/>
                <a:gd name="T75" fmla="*/ 1 h 233"/>
                <a:gd name="T76" fmla="*/ 99 w 171"/>
                <a:gd name="T77" fmla="*/ 0 h 233"/>
                <a:gd name="T78" fmla="*/ 108 w 171"/>
                <a:gd name="T79" fmla="*/ 0 h 233"/>
                <a:gd name="T80" fmla="*/ 116 w 171"/>
                <a:gd name="T81" fmla="*/ 0 h 233"/>
                <a:gd name="T82" fmla="*/ 124 w 171"/>
                <a:gd name="T83" fmla="*/ 1 h 233"/>
                <a:gd name="T84" fmla="*/ 131 w 171"/>
                <a:gd name="T85" fmla="*/ 4 h 233"/>
                <a:gd name="T86" fmla="*/ 139 w 171"/>
                <a:gd name="T87" fmla="*/ 7 h 233"/>
                <a:gd name="T88" fmla="*/ 144 w 171"/>
                <a:gd name="T89" fmla="*/ 11 h 233"/>
                <a:gd name="T90" fmla="*/ 149 w 171"/>
                <a:gd name="T91" fmla="*/ 15 h 233"/>
                <a:gd name="T92" fmla="*/ 155 w 171"/>
                <a:gd name="T93" fmla="*/ 20 h 233"/>
                <a:gd name="T94" fmla="*/ 159 w 171"/>
                <a:gd name="T95" fmla="*/ 25 h 233"/>
                <a:gd name="T96" fmla="*/ 164 w 171"/>
                <a:gd name="T97" fmla="*/ 37 h 233"/>
                <a:gd name="T98" fmla="*/ 168 w 171"/>
                <a:gd name="T99" fmla="*/ 50 h 233"/>
                <a:gd name="T100" fmla="*/ 169 w 171"/>
                <a:gd name="T101" fmla="*/ 58 h 233"/>
                <a:gd name="T102" fmla="*/ 171 w 171"/>
                <a:gd name="T103" fmla="*/ 68 h 233"/>
                <a:gd name="T104" fmla="*/ 171 w 171"/>
                <a:gd name="T105" fmla="*/ 78 h 233"/>
                <a:gd name="T106" fmla="*/ 171 w 171"/>
                <a:gd name="T107" fmla="*/ 90 h 233"/>
                <a:gd name="T108" fmla="*/ 171 w 171"/>
                <a:gd name="T109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71" h="233">
                  <a:moveTo>
                    <a:pt x="171" y="233"/>
                  </a:moveTo>
                  <a:lnTo>
                    <a:pt x="121" y="233"/>
                  </a:lnTo>
                  <a:lnTo>
                    <a:pt x="121" y="116"/>
                  </a:lnTo>
                  <a:lnTo>
                    <a:pt x="121" y="100"/>
                  </a:lnTo>
                  <a:lnTo>
                    <a:pt x="121" y="85"/>
                  </a:lnTo>
                  <a:lnTo>
                    <a:pt x="120" y="76"/>
                  </a:lnTo>
                  <a:lnTo>
                    <a:pt x="119" y="68"/>
                  </a:lnTo>
                  <a:lnTo>
                    <a:pt x="116" y="64"/>
                  </a:lnTo>
                  <a:lnTo>
                    <a:pt x="115" y="58"/>
                  </a:lnTo>
                  <a:lnTo>
                    <a:pt x="112" y="54"/>
                  </a:lnTo>
                  <a:lnTo>
                    <a:pt x="108" y="52"/>
                  </a:lnTo>
                  <a:lnTo>
                    <a:pt x="104" y="49"/>
                  </a:lnTo>
                  <a:lnTo>
                    <a:pt x="100" y="46"/>
                  </a:lnTo>
                  <a:lnTo>
                    <a:pt x="96" y="45"/>
                  </a:lnTo>
                  <a:lnTo>
                    <a:pt x="91" y="45"/>
                  </a:lnTo>
                  <a:lnTo>
                    <a:pt x="84" y="46"/>
                  </a:lnTo>
                  <a:lnTo>
                    <a:pt x="79" y="48"/>
                  </a:lnTo>
                  <a:lnTo>
                    <a:pt x="73" y="50"/>
                  </a:lnTo>
                  <a:lnTo>
                    <a:pt x="68" y="54"/>
                  </a:lnTo>
                  <a:lnTo>
                    <a:pt x="63" y="58"/>
                  </a:lnTo>
                  <a:lnTo>
                    <a:pt x="59" y="64"/>
                  </a:lnTo>
                  <a:lnTo>
                    <a:pt x="56" y="70"/>
                  </a:lnTo>
                  <a:lnTo>
                    <a:pt x="53" y="77"/>
                  </a:lnTo>
                  <a:lnTo>
                    <a:pt x="52" y="85"/>
                  </a:lnTo>
                  <a:lnTo>
                    <a:pt x="51" y="97"/>
                  </a:lnTo>
                  <a:lnTo>
                    <a:pt x="51" y="112"/>
                  </a:lnTo>
                  <a:lnTo>
                    <a:pt x="51" y="129"/>
                  </a:lnTo>
                  <a:lnTo>
                    <a:pt x="51" y="233"/>
                  </a:lnTo>
                  <a:lnTo>
                    <a:pt x="0" y="233"/>
                  </a:lnTo>
                  <a:lnTo>
                    <a:pt x="0" y="4"/>
                  </a:lnTo>
                  <a:lnTo>
                    <a:pt x="47" y="4"/>
                  </a:lnTo>
                  <a:lnTo>
                    <a:pt x="47" y="38"/>
                  </a:lnTo>
                  <a:lnTo>
                    <a:pt x="53" y="29"/>
                  </a:lnTo>
                  <a:lnTo>
                    <a:pt x="60" y="21"/>
                  </a:lnTo>
                  <a:lnTo>
                    <a:pt x="67" y="15"/>
                  </a:lnTo>
                  <a:lnTo>
                    <a:pt x="75" y="9"/>
                  </a:lnTo>
                  <a:lnTo>
                    <a:pt x="83" y="5"/>
                  </a:lnTo>
                  <a:lnTo>
                    <a:pt x="91" y="1"/>
                  </a:lnTo>
                  <a:lnTo>
                    <a:pt x="99" y="0"/>
                  </a:lnTo>
                  <a:lnTo>
                    <a:pt x="108" y="0"/>
                  </a:lnTo>
                  <a:lnTo>
                    <a:pt x="116" y="0"/>
                  </a:lnTo>
                  <a:lnTo>
                    <a:pt x="124" y="1"/>
                  </a:lnTo>
                  <a:lnTo>
                    <a:pt x="131" y="4"/>
                  </a:lnTo>
                  <a:lnTo>
                    <a:pt x="139" y="7"/>
                  </a:lnTo>
                  <a:lnTo>
                    <a:pt x="144" y="11"/>
                  </a:lnTo>
                  <a:lnTo>
                    <a:pt x="149" y="15"/>
                  </a:lnTo>
                  <a:lnTo>
                    <a:pt x="155" y="20"/>
                  </a:lnTo>
                  <a:lnTo>
                    <a:pt x="159" y="25"/>
                  </a:lnTo>
                  <a:lnTo>
                    <a:pt x="164" y="37"/>
                  </a:lnTo>
                  <a:lnTo>
                    <a:pt x="168" y="50"/>
                  </a:lnTo>
                  <a:lnTo>
                    <a:pt x="169" y="58"/>
                  </a:lnTo>
                  <a:lnTo>
                    <a:pt x="171" y="68"/>
                  </a:lnTo>
                  <a:lnTo>
                    <a:pt x="171" y="78"/>
                  </a:lnTo>
                  <a:lnTo>
                    <a:pt x="171" y="90"/>
                  </a:lnTo>
                  <a:lnTo>
                    <a:pt x="171" y="23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214" name="Freeform 686"/>
            <p:cNvSpPr>
              <a:spLocks noEditPoints="1"/>
            </p:cNvSpPr>
            <p:nvPr/>
          </p:nvSpPr>
          <p:spPr bwMode="auto">
            <a:xfrm>
              <a:off x="4946" y="3663"/>
              <a:ext cx="45" cy="81"/>
            </a:xfrm>
            <a:custGeom>
              <a:avLst/>
              <a:gdLst>
                <a:gd name="T0" fmla="*/ 64 w 182"/>
                <a:gd name="T1" fmla="*/ 261 h 325"/>
                <a:gd name="T2" fmla="*/ 70 w 182"/>
                <a:gd name="T3" fmla="*/ 273 h 325"/>
                <a:gd name="T4" fmla="*/ 84 w 182"/>
                <a:gd name="T5" fmla="*/ 278 h 325"/>
                <a:gd name="T6" fmla="*/ 108 w 182"/>
                <a:gd name="T7" fmla="*/ 277 h 325"/>
                <a:gd name="T8" fmla="*/ 123 w 182"/>
                <a:gd name="T9" fmla="*/ 269 h 325"/>
                <a:gd name="T10" fmla="*/ 131 w 182"/>
                <a:gd name="T11" fmla="*/ 257 h 325"/>
                <a:gd name="T12" fmla="*/ 132 w 182"/>
                <a:gd name="T13" fmla="*/ 196 h 325"/>
                <a:gd name="T14" fmla="*/ 115 w 182"/>
                <a:gd name="T15" fmla="*/ 218 h 325"/>
                <a:gd name="T16" fmla="*/ 92 w 182"/>
                <a:gd name="T17" fmla="*/ 230 h 325"/>
                <a:gd name="T18" fmla="*/ 67 w 182"/>
                <a:gd name="T19" fmla="*/ 232 h 325"/>
                <a:gd name="T20" fmla="*/ 43 w 182"/>
                <a:gd name="T21" fmla="*/ 222 h 325"/>
                <a:gd name="T22" fmla="*/ 23 w 182"/>
                <a:gd name="T23" fmla="*/ 202 h 325"/>
                <a:gd name="T24" fmla="*/ 10 w 182"/>
                <a:gd name="T25" fmla="*/ 177 h 325"/>
                <a:gd name="T26" fmla="*/ 0 w 182"/>
                <a:gd name="T27" fmla="*/ 138 h 325"/>
                <a:gd name="T28" fmla="*/ 2 w 182"/>
                <a:gd name="T29" fmla="*/ 90 h 325"/>
                <a:gd name="T30" fmla="*/ 8 w 182"/>
                <a:gd name="T31" fmla="*/ 56 h 325"/>
                <a:gd name="T32" fmla="*/ 23 w 182"/>
                <a:gd name="T33" fmla="*/ 29 h 325"/>
                <a:gd name="T34" fmla="*/ 40 w 182"/>
                <a:gd name="T35" fmla="*/ 11 h 325"/>
                <a:gd name="T36" fmla="*/ 63 w 182"/>
                <a:gd name="T37" fmla="*/ 1 h 325"/>
                <a:gd name="T38" fmla="*/ 87 w 182"/>
                <a:gd name="T39" fmla="*/ 0 h 325"/>
                <a:gd name="T40" fmla="*/ 111 w 182"/>
                <a:gd name="T41" fmla="*/ 8 h 325"/>
                <a:gd name="T42" fmla="*/ 130 w 182"/>
                <a:gd name="T43" fmla="*/ 28 h 325"/>
                <a:gd name="T44" fmla="*/ 182 w 182"/>
                <a:gd name="T45" fmla="*/ 4 h 325"/>
                <a:gd name="T46" fmla="*/ 180 w 182"/>
                <a:gd name="T47" fmla="*/ 244 h 325"/>
                <a:gd name="T48" fmla="*/ 174 w 182"/>
                <a:gd name="T49" fmla="*/ 278 h 325"/>
                <a:gd name="T50" fmla="*/ 162 w 182"/>
                <a:gd name="T51" fmla="*/ 301 h 325"/>
                <a:gd name="T52" fmla="*/ 143 w 182"/>
                <a:gd name="T53" fmla="*/ 316 h 325"/>
                <a:gd name="T54" fmla="*/ 116 w 182"/>
                <a:gd name="T55" fmla="*/ 324 h 325"/>
                <a:gd name="T56" fmla="*/ 82 w 182"/>
                <a:gd name="T57" fmla="*/ 325 h 325"/>
                <a:gd name="T58" fmla="*/ 52 w 182"/>
                <a:gd name="T59" fmla="*/ 320 h 325"/>
                <a:gd name="T60" fmla="*/ 31 w 182"/>
                <a:gd name="T61" fmla="*/ 310 h 325"/>
                <a:gd name="T62" fmla="*/ 18 w 182"/>
                <a:gd name="T63" fmla="*/ 294 h 325"/>
                <a:gd name="T64" fmla="*/ 8 w 182"/>
                <a:gd name="T65" fmla="*/ 276 h 325"/>
                <a:gd name="T66" fmla="*/ 6 w 182"/>
                <a:gd name="T67" fmla="*/ 254 h 325"/>
                <a:gd name="T68" fmla="*/ 51 w 182"/>
                <a:gd name="T69" fmla="*/ 113 h 325"/>
                <a:gd name="T70" fmla="*/ 56 w 182"/>
                <a:gd name="T71" fmla="*/ 157 h 325"/>
                <a:gd name="T72" fmla="*/ 75 w 182"/>
                <a:gd name="T73" fmla="*/ 180 h 325"/>
                <a:gd name="T74" fmla="*/ 99 w 182"/>
                <a:gd name="T75" fmla="*/ 182 h 325"/>
                <a:gd name="T76" fmla="*/ 122 w 182"/>
                <a:gd name="T77" fmla="*/ 166 h 325"/>
                <a:gd name="T78" fmla="*/ 132 w 182"/>
                <a:gd name="T79" fmla="*/ 130 h 325"/>
                <a:gd name="T80" fmla="*/ 131 w 182"/>
                <a:gd name="T81" fmla="*/ 84 h 325"/>
                <a:gd name="T82" fmla="*/ 115 w 182"/>
                <a:gd name="T83" fmla="*/ 54 h 325"/>
                <a:gd name="T84" fmla="*/ 91 w 182"/>
                <a:gd name="T85" fmla="*/ 45 h 325"/>
                <a:gd name="T86" fmla="*/ 68 w 182"/>
                <a:gd name="T87" fmla="*/ 54 h 325"/>
                <a:gd name="T88" fmla="*/ 54 w 182"/>
                <a:gd name="T89" fmla="*/ 8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2" h="325">
                  <a:moveTo>
                    <a:pt x="6" y="248"/>
                  </a:moveTo>
                  <a:lnTo>
                    <a:pt x="63" y="256"/>
                  </a:lnTo>
                  <a:lnTo>
                    <a:pt x="64" y="261"/>
                  </a:lnTo>
                  <a:lnTo>
                    <a:pt x="66" y="266"/>
                  </a:lnTo>
                  <a:lnTo>
                    <a:pt x="67" y="269"/>
                  </a:lnTo>
                  <a:lnTo>
                    <a:pt x="70" y="273"/>
                  </a:lnTo>
                  <a:lnTo>
                    <a:pt x="74" y="276"/>
                  </a:lnTo>
                  <a:lnTo>
                    <a:pt x="79" y="277"/>
                  </a:lnTo>
                  <a:lnTo>
                    <a:pt x="84" y="278"/>
                  </a:lnTo>
                  <a:lnTo>
                    <a:pt x="91" y="278"/>
                  </a:lnTo>
                  <a:lnTo>
                    <a:pt x="100" y="278"/>
                  </a:lnTo>
                  <a:lnTo>
                    <a:pt x="108" y="277"/>
                  </a:lnTo>
                  <a:lnTo>
                    <a:pt x="115" y="274"/>
                  </a:lnTo>
                  <a:lnTo>
                    <a:pt x="120" y="272"/>
                  </a:lnTo>
                  <a:lnTo>
                    <a:pt x="123" y="269"/>
                  </a:lnTo>
                  <a:lnTo>
                    <a:pt x="126" y="265"/>
                  </a:lnTo>
                  <a:lnTo>
                    <a:pt x="128" y="261"/>
                  </a:lnTo>
                  <a:lnTo>
                    <a:pt x="131" y="257"/>
                  </a:lnTo>
                  <a:lnTo>
                    <a:pt x="132" y="246"/>
                  </a:lnTo>
                  <a:lnTo>
                    <a:pt x="132" y="229"/>
                  </a:lnTo>
                  <a:lnTo>
                    <a:pt x="132" y="196"/>
                  </a:lnTo>
                  <a:lnTo>
                    <a:pt x="127" y="204"/>
                  </a:lnTo>
                  <a:lnTo>
                    <a:pt x="120" y="212"/>
                  </a:lnTo>
                  <a:lnTo>
                    <a:pt x="115" y="218"/>
                  </a:lnTo>
                  <a:lnTo>
                    <a:pt x="107" y="224"/>
                  </a:lnTo>
                  <a:lnTo>
                    <a:pt x="100" y="228"/>
                  </a:lnTo>
                  <a:lnTo>
                    <a:pt x="92" y="230"/>
                  </a:lnTo>
                  <a:lnTo>
                    <a:pt x="84" y="232"/>
                  </a:lnTo>
                  <a:lnTo>
                    <a:pt x="76" y="233"/>
                  </a:lnTo>
                  <a:lnTo>
                    <a:pt x="67" y="232"/>
                  </a:lnTo>
                  <a:lnTo>
                    <a:pt x="59" y="230"/>
                  </a:lnTo>
                  <a:lnTo>
                    <a:pt x="51" y="226"/>
                  </a:lnTo>
                  <a:lnTo>
                    <a:pt x="43" y="222"/>
                  </a:lnTo>
                  <a:lnTo>
                    <a:pt x="36" y="217"/>
                  </a:lnTo>
                  <a:lnTo>
                    <a:pt x="30" y="210"/>
                  </a:lnTo>
                  <a:lnTo>
                    <a:pt x="23" y="202"/>
                  </a:lnTo>
                  <a:lnTo>
                    <a:pt x="18" y="193"/>
                  </a:lnTo>
                  <a:lnTo>
                    <a:pt x="12" y="185"/>
                  </a:lnTo>
                  <a:lnTo>
                    <a:pt x="10" y="177"/>
                  </a:lnTo>
                  <a:lnTo>
                    <a:pt x="7" y="169"/>
                  </a:lnTo>
                  <a:lnTo>
                    <a:pt x="4" y="160"/>
                  </a:lnTo>
                  <a:lnTo>
                    <a:pt x="0" y="138"/>
                  </a:lnTo>
                  <a:lnTo>
                    <a:pt x="0" y="117"/>
                  </a:lnTo>
                  <a:lnTo>
                    <a:pt x="0" y="104"/>
                  </a:lnTo>
                  <a:lnTo>
                    <a:pt x="2" y="90"/>
                  </a:lnTo>
                  <a:lnTo>
                    <a:pt x="3" y="78"/>
                  </a:lnTo>
                  <a:lnTo>
                    <a:pt x="6" y="66"/>
                  </a:lnTo>
                  <a:lnTo>
                    <a:pt x="8" y="56"/>
                  </a:lnTo>
                  <a:lnTo>
                    <a:pt x="12" y="46"/>
                  </a:lnTo>
                  <a:lnTo>
                    <a:pt x="18" y="37"/>
                  </a:lnTo>
                  <a:lnTo>
                    <a:pt x="23" y="29"/>
                  </a:lnTo>
                  <a:lnTo>
                    <a:pt x="28" y="23"/>
                  </a:lnTo>
                  <a:lnTo>
                    <a:pt x="35" y="16"/>
                  </a:lnTo>
                  <a:lnTo>
                    <a:pt x="40" y="11"/>
                  </a:lnTo>
                  <a:lnTo>
                    <a:pt x="48" y="7"/>
                  </a:lnTo>
                  <a:lnTo>
                    <a:pt x="55" y="4"/>
                  </a:lnTo>
                  <a:lnTo>
                    <a:pt x="63" y="1"/>
                  </a:lnTo>
                  <a:lnTo>
                    <a:pt x="71" y="0"/>
                  </a:lnTo>
                  <a:lnTo>
                    <a:pt x="79" y="0"/>
                  </a:lnTo>
                  <a:lnTo>
                    <a:pt x="87" y="0"/>
                  </a:lnTo>
                  <a:lnTo>
                    <a:pt x="95" y="1"/>
                  </a:lnTo>
                  <a:lnTo>
                    <a:pt x="103" y="4"/>
                  </a:lnTo>
                  <a:lnTo>
                    <a:pt x="111" y="8"/>
                  </a:lnTo>
                  <a:lnTo>
                    <a:pt x="118" y="13"/>
                  </a:lnTo>
                  <a:lnTo>
                    <a:pt x="124" y="20"/>
                  </a:lnTo>
                  <a:lnTo>
                    <a:pt x="130" y="28"/>
                  </a:lnTo>
                  <a:lnTo>
                    <a:pt x="136" y="36"/>
                  </a:lnTo>
                  <a:lnTo>
                    <a:pt x="136" y="4"/>
                  </a:lnTo>
                  <a:lnTo>
                    <a:pt x="182" y="4"/>
                  </a:lnTo>
                  <a:lnTo>
                    <a:pt x="182" y="209"/>
                  </a:lnTo>
                  <a:lnTo>
                    <a:pt x="182" y="228"/>
                  </a:lnTo>
                  <a:lnTo>
                    <a:pt x="180" y="244"/>
                  </a:lnTo>
                  <a:lnTo>
                    <a:pt x="179" y="258"/>
                  </a:lnTo>
                  <a:lnTo>
                    <a:pt x="176" y="269"/>
                  </a:lnTo>
                  <a:lnTo>
                    <a:pt x="174" y="278"/>
                  </a:lnTo>
                  <a:lnTo>
                    <a:pt x="170" y="288"/>
                  </a:lnTo>
                  <a:lnTo>
                    <a:pt x="166" y="294"/>
                  </a:lnTo>
                  <a:lnTo>
                    <a:pt x="162" y="301"/>
                  </a:lnTo>
                  <a:lnTo>
                    <a:pt x="156" y="306"/>
                  </a:lnTo>
                  <a:lnTo>
                    <a:pt x="150" y="310"/>
                  </a:lnTo>
                  <a:lnTo>
                    <a:pt x="143" y="316"/>
                  </a:lnTo>
                  <a:lnTo>
                    <a:pt x="135" y="318"/>
                  </a:lnTo>
                  <a:lnTo>
                    <a:pt x="127" y="321"/>
                  </a:lnTo>
                  <a:lnTo>
                    <a:pt x="116" y="324"/>
                  </a:lnTo>
                  <a:lnTo>
                    <a:pt x="106" y="325"/>
                  </a:lnTo>
                  <a:lnTo>
                    <a:pt x="94" y="325"/>
                  </a:lnTo>
                  <a:lnTo>
                    <a:pt x="82" y="325"/>
                  </a:lnTo>
                  <a:lnTo>
                    <a:pt x="71" y="324"/>
                  </a:lnTo>
                  <a:lnTo>
                    <a:pt x="62" y="322"/>
                  </a:lnTo>
                  <a:lnTo>
                    <a:pt x="52" y="320"/>
                  </a:lnTo>
                  <a:lnTo>
                    <a:pt x="44" y="317"/>
                  </a:lnTo>
                  <a:lnTo>
                    <a:pt x="38" y="314"/>
                  </a:lnTo>
                  <a:lnTo>
                    <a:pt x="31" y="310"/>
                  </a:lnTo>
                  <a:lnTo>
                    <a:pt x="26" y="305"/>
                  </a:lnTo>
                  <a:lnTo>
                    <a:pt x="22" y="300"/>
                  </a:lnTo>
                  <a:lnTo>
                    <a:pt x="18" y="294"/>
                  </a:lnTo>
                  <a:lnTo>
                    <a:pt x="14" y="289"/>
                  </a:lnTo>
                  <a:lnTo>
                    <a:pt x="11" y="282"/>
                  </a:lnTo>
                  <a:lnTo>
                    <a:pt x="8" y="276"/>
                  </a:lnTo>
                  <a:lnTo>
                    <a:pt x="7" y="269"/>
                  </a:lnTo>
                  <a:lnTo>
                    <a:pt x="7" y="262"/>
                  </a:lnTo>
                  <a:lnTo>
                    <a:pt x="6" y="254"/>
                  </a:lnTo>
                  <a:lnTo>
                    <a:pt x="6" y="252"/>
                  </a:lnTo>
                  <a:lnTo>
                    <a:pt x="6" y="248"/>
                  </a:lnTo>
                  <a:close/>
                  <a:moveTo>
                    <a:pt x="51" y="113"/>
                  </a:moveTo>
                  <a:lnTo>
                    <a:pt x="51" y="130"/>
                  </a:lnTo>
                  <a:lnTo>
                    <a:pt x="54" y="145"/>
                  </a:lnTo>
                  <a:lnTo>
                    <a:pt x="56" y="157"/>
                  </a:lnTo>
                  <a:lnTo>
                    <a:pt x="62" y="166"/>
                  </a:lnTo>
                  <a:lnTo>
                    <a:pt x="68" y="174"/>
                  </a:lnTo>
                  <a:lnTo>
                    <a:pt x="75" y="180"/>
                  </a:lnTo>
                  <a:lnTo>
                    <a:pt x="83" y="182"/>
                  </a:lnTo>
                  <a:lnTo>
                    <a:pt x="91" y="184"/>
                  </a:lnTo>
                  <a:lnTo>
                    <a:pt x="99" y="182"/>
                  </a:lnTo>
                  <a:lnTo>
                    <a:pt x="107" y="180"/>
                  </a:lnTo>
                  <a:lnTo>
                    <a:pt x="115" y="174"/>
                  </a:lnTo>
                  <a:lnTo>
                    <a:pt x="122" y="166"/>
                  </a:lnTo>
                  <a:lnTo>
                    <a:pt x="127" y="157"/>
                  </a:lnTo>
                  <a:lnTo>
                    <a:pt x="131" y="145"/>
                  </a:lnTo>
                  <a:lnTo>
                    <a:pt x="132" y="130"/>
                  </a:lnTo>
                  <a:lnTo>
                    <a:pt x="134" y="116"/>
                  </a:lnTo>
                  <a:lnTo>
                    <a:pt x="132" y="98"/>
                  </a:lnTo>
                  <a:lnTo>
                    <a:pt x="131" y="84"/>
                  </a:lnTo>
                  <a:lnTo>
                    <a:pt x="127" y="72"/>
                  </a:lnTo>
                  <a:lnTo>
                    <a:pt x="122" y="62"/>
                  </a:lnTo>
                  <a:lnTo>
                    <a:pt x="115" y="54"/>
                  </a:lnTo>
                  <a:lnTo>
                    <a:pt x="108" y="49"/>
                  </a:lnTo>
                  <a:lnTo>
                    <a:pt x="100" y="46"/>
                  </a:lnTo>
                  <a:lnTo>
                    <a:pt x="91" y="45"/>
                  </a:lnTo>
                  <a:lnTo>
                    <a:pt x="83" y="46"/>
                  </a:lnTo>
                  <a:lnTo>
                    <a:pt x="75" y="49"/>
                  </a:lnTo>
                  <a:lnTo>
                    <a:pt x="68" y="54"/>
                  </a:lnTo>
                  <a:lnTo>
                    <a:pt x="62" y="62"/>
                  </a:lnTo>
                  <a:lnTo>
                    <a:pt x="56" y="72"/>
                  </a:lnTo>
                  <a:lnTo>
                    <a:pt x="54" y="84"/>
                  </a:lnTo>
                  <a:lnTo>
                    <a:pt x="51" y="97"/>
                  </a:lnTo>
                  <a:lnTo>
                    <a:pt x="51" y="11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215" name="Freeform 687"/>
            <p:cNvSpPr>
              <a:spLocks/>
            </p:cNvSpPr>
            <p:nvPr/>
          </p:nvSpPr>
          <p:spPr bwMode="auto">
            <a:xfrm>
              <a:off x="4998" y="3644"/>
              <a:ext cx="28" cy="78"/>
            </a:xfrm>
            <a:custGeom>
              <a:avLst/>
              <a:gdLst>
                <a:gd name="T0" fmla="*/ 105 w 111"/>
                <a:gd name="T1" fmla="*/ 80 h 313"/>
                <a:gd name="T2" fmla="*/ 105 w 111"/>
                <a:gd name="T3" fmla="*/ 129 h 313"/>
                <a:gd name="T4" fmla="*/ 72 w 111"/>
                <a:gd name="T5" fmla="*/ 129 h 313"/>
                <a:gd name="T6" fmla="*/ 72 w 111"/>
                <a:gd name="T7" fmla="*/ 220 h 313"/>
                <a:gd name="T8" fmla="*/ 72 w 111"/>
                <a:gd name="T9" fmla="*/ 242 h 313"/>
                <a:gd name="T10" fmla="*/ 73 w 111"/>
                <a:gd name="T11" fmla="*/ 253 h 313"/>
                <a:gd name="T12" fmla="*/ 75 w 111"/>
                <a:gd name="T13" fmla="*/ 257 h 313"/>
                <a:gd name="T14" fmla="*/ 77 w 111"/>
                <a:gd name="T15" fmla="*/ 261 h 313"/>
                <a:gd name="T16" fmla="*/ 81 w 111"/>
                <a:gd name="T17" fmla="*/ 262 h 313"/>
                <a:gd name="T18" fmla="*/ 85 w 111"/>
                <a:gd name="T19" fmla="*/ 264 h 313"/>
                <a:gd name="T20" fmla="*/ 95 w 111"/>
                <a:gd name="T21" fmla="*/ 262 h 313"/>
                <a:gd name="T22" fmla="*/ 105 w 111"/>
                <a:gd name="T23" fmla="*/ 258 h 313"/>
                <a:gd name="T24" fmla="*/ 111 w 111"/>
                <a:gd name="T25" fmla="*/ 305 h 313"/>
                <a:gd name="T26" fmla="*/ 101 w 111"/>
                <a:gd name="T27" fmla="*/ 309 h 313"/>
                <a:gd name="T28" fmla="*/ 92 w 111"/>
                <a:gd name="T29" fmla="*/ 312 h 313"/>
                <a:gd name="T30" fmla="*/ 81 w 111"/>
                <a:gd name="T31" fmla="*/ 313 h 313"/>
                <a:gd name="T32" fmla="*/ 71 w 111"/>
                <a:gd name="T33" fmla="*/ 313 h 313"/>
                <a:gd name="T34" fmla="*/ 64 w 111"/>
                <a:gd name="T35" fmla="*/ 313 h 313"/>
                <a:gd name="T36" fmla="*/ 59 w 111"/>
                <a:gd name="T37" fmla="*/ 312 h 313"/>
                <a:gd name="T38" fmla="*/ 52 w 111"/>
                <a:gd name="T39" fmla="*/ 310 h 313"/>
                <a:gd name="T40" fmla="*/ 47 w 111"/>
                <a:gd name="T41" fmla="*/ 308 h 313"/>
                <a:gd name="T42" fmla="*/ 41 w 111"/>
                <a:gd name="T43" fmla="*/ 305 h 313"/>
                <a:gd name="T44" fmla="*/ 37 w 111"/>
                <a:gd name="T45" fmla="*/ 302 h 313"/>
                <a:gd name="T46" fmla="*/ 33 w 111"/>
                <a:gd name="T47" fmla="*/ 298 h 313"/>
                <a:gd name="T48" fmla="*/ 31 w 111"/>
                <a:gd name="T49" fmla="*/ 294 h 313"/>
                <a:gd name="T50" fmla="*/ 27 w 111"/>
                <a:gd name="T51" fmla="*/ 284 h 313"/>
                <a:gd name="T52" fmla="*/ 24 w 111"/>
                <a:gd name="T53" fmla="*/ 270 h 313"/>
                <a:gd name="T54" fmla="*/ 24 w 111"/>
                <a:gd name="T55" fmla="*/ 264 h 313"/>
                <a:gd name="T56" fmla="*/ 23 w 111"/>
                <a:gd name="T57" fmla="*/ 254 h 313"/>
                <a:gd name="T58" fmla="*/ 23 w 111"/>
                <a:gd name="T59" fmla="*/ 242 h 313"/>
                <a:gd name="T60" fmla="*/ 23 w 111"/>
                <a:gd name="T61" fmla="*/ 228 h 313"/>
                <a:gd name="T62" fmla="*/ 23 w 111"/>
                <a:gd name="T63" fmla="*/ 129 h 313"/>
                <a:gd name="T64" fmla="*/ 0 w 111"/>
                <a:gd name="T65" fmla="*/ 129 h 313"/>
                <a:gd name="T66" fmla="*/ 0 w 111"/>
                <a:gd name="T67" fmla="*/ 80 h 313"/>
                <a:gd name="T68" fmla="*/ 23 w 111"/>
                <a:gd name="T69" fmla="*/ 80 h 313"/>
                <a:gd name="T70" fmla="*/ 23 w 111"/>
                <a:gd name="T71" fmla="*/ 35 h 313"/>
                <a:gd name="T72" fmla="*/ 72 w 111"/>
                <a:gd name="T73" fmla="*/ 0 h 313"/>
                <a:gd name="T74" fmla="*/ 72 w 111"/>
                <a:gd name="T75" fmla="*/ 80 h 313"/>
                <a:gd name="T76" fmla="*/ 105 w 111"/>
                <a:gd name="T77" fmla="*/ 8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1" h="313">
                  <a:moveTo>
                    <a:pt x="105" y="80"/>
                  </a:moveTo>
                  <a:lnTo>
                    <a:pt x="105" y="129"/>
                  </a:lnTo>
                  <a:lnTo>
                    <a:pt x="72" y="129"/>
                  </a:lnTo>
                  <a:lnTo>
                    <a:pt x="72" y="220"/>
                  </a:lnTo>
                  <a:lnTo>
                    <a:pt x="72" y="242"/>
                  </a:lnTo>
                  <a:lnTo>
                    <a:pt x="73" y="253"/>
                  </a:lnTo>
                  <a:lnTo>
                    <a:pt x="75" y="257"/>
                  </a:lnTo>
                  <a:lnTo>
                    <a:pt x="77" y="261"/>
                  </a:lnTo>
                  <a:lnTo>
                    <a:pt x="81" y="262"/>
                  </a:lnTo>
                  <a:lnTo>
                    <a:pt x="85" y="264"/>
                  </a:lnTo>
                  <a:lnTo>
                    <a:pt x="95" y="262"/>
                  </a:lnTo>
                  <a:lnTo>
                    <a:pt x="105" y="258"/>
                  </a:lnTo>
                  <a:lnTo>
                    <a:pt x="111" y="305"/>
                  </a:lnTo>
                  <a:lnTo>
                    <a:pt x="101" y="309"/>
                  </a:lnTo>
                  <a:lnTo>
                    <a:pt x="92" y="312"/>
                  </a:lnTo>
                  <a:lnTo>
                    <a:pt x="81" y="313"/>
                  </a:lnTo>
                  <a:lnTo>
                    <a:pt x="71" y="313"/>
                  </a:lnTo>
                  <a:lnTo>
                    <a:pt x="64" y="313"/>
                  </a:lnTo>
                  <a:lnTo>
                    <a:pt x="59" y="312"/>
                  </a:lnTo>
                  <a:lnTo>
                    <a:pt x="52" y="310"/>
                  </a:lnTo>
                  <a:lnTo>
                    <a:pt x="47" y="308"/>
                  </a:lnTo>
                  <a:lnTo>
                    <a:pt x="41" y="305"/>
                  </a:lnTo>
                  <a:lnTo>
                    <a:pt x="37" y="302"/>
                  </a:lnTo>
                  <a:lnTo>
                    <a:pt x="33" y="298"/>
                  </a:lnTo>
                  <a:lnTo>
                    <a:pt x="31" y="294"/>
                  </a:lnTo>
                  <a:lnTo>
                    <a:pt x="27" y="284"/>
                  </a:lnTo>
                  <a:lnTo>
                    <a:pt x="24" y="270"/>
                  </a:lnTo>
                  <a:lnTo>
                    <a:pt x="24" y="264"/>
                  </a:lnTo>
                  <a:lnTo>
                    <a:pt x="23" y="254"/>
                  </a:lnTo>
                  <a:lnTo>
                    <a:pt x="23" y="242"/>
                  </a:lnTo>
                  <a:lnTo>
                    <a:pt x="23" y="228"/>
                  </a:lnTo>
                  <a:lnTo>
                    <a:pt x="23" y="129"/>
                  </a:lnTo>
                  <a:lnTo>
                    <a:pt x="0" y="129"/>
                  </a:lnTo>
                  <a:lnTo>
                    <a:pt x="0" y="80"/>
                  </a:lnTo>
                  <a:lnTo>
                    <a:pt x="23" y="80"/>
                  </a:lnTo>
                  <a:lnTo>
                    <a:pt x="23" y="35"/>
                  </a:lnTo>
                  <a:lnTo>
                    <a:pt x="72" y="0"/>
                  </a:lnTo>
                  <a:lnTo>
                    <a:pt x="72" y="80"/>
                  </a:lnTo>
                  <a:lnTo>
                    <a:pt x="105" y="8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216" name="Freeform 688"/>
            <p:cNvSpPr>
              <a:spLocks/>
            </p:cNvSpPr>
            <p:nvPr/>
          </p:nvSpPr>
          <p:spPr bwMode="auto">
            <a:xfrm>
              <a:off x="5033" y="3642"/>
              <a:ext cx="43" cy="79"/>
            </a:xfrm>
            <a:custGeom>
              <a:avLst/>
              <a:gdLst>
                <a:gd name="T0" fmla="*/ 49 w 170"/>
                <a:gd name="T1" fmla="*/ 0 h 316"/>
                <a:gd name="T2" fmla="*/ 49 w 170"/>
                <a:gd name="T3" fmla="*/ 116 h 316"/>
                <a:gd name="T4" fmla="*/ 56 w 170"/>
                <a:gd name="T5" fmla="*/ 108 h 316"/>
                <a:gd name="T6" fmla="*/ 62 w 170"/>
                <a:gd name="T7" fmla="*/ 102 h 316"/>
                <a:gd name="T8" fmla="*/ 69 w 170"/>
                <a:gd name="T9" fmla="*/ 96 h 316"/>
                <a:gd name="T10" fmla="*/ 76 w 170"/>
                <a:gd name="T11" fmla="*/ 91 h 316"/>
                <a:gd name="T12" fmla="*/ 82 w 170"/>
                <a:gd name="T13" fmla="*/ 87 h 316"/>
                <a:gd name="T14" fmla="*/ 90 w 170"/>
                <a:gd name="T15" fmla="*/ 84 h 316"/>
                <a:gd name="T16" fmla="*/ 98 w 170"/>
                <a:gd name="T17" fmla="*/ 83 h 316"/>
                <a:gd name="T18" fmla="*/ 106 w 170"/>
                <a:gd name="T19" fmla="*/ 83 h 316"/>
                <a:gd name="T20" fmla="*/ 114 w 170"/>
                <a:gd name="T21" fmla="*/ 83 h 316"/>
                <a:gd name="T22" fmla="*/ 122 w 170"/>
                <a:gd name="T23" fmla="*/ 84 h 316"/>
                <a:gd name="T24" fmla="*/ 130 w 170"/>
                <a:gd name="T25" fmla="*/ 87 h 316"/>
                <a:gd name="T26" fmla="*/ 137 w 170"/>
                <a:gd name="T27" fmla="*/ 90 h 316"/>
                <a:gd name="T28" fmla="*/ 144 w 170"/>
                <a:gd name="T29" fmla="*/ 94 h 316"/>
                <a:gd name="T30" fmla="*/ 149 w 170"/>
                <a:gd name="T31" fmla="*/ 99 h 316"/>
                <a:gd name="T32" fmla="*/ 154 w 170"/>
                <a:gd name="T33" fmla="*/ 104 h 316"/>
                <a:gd name="T34" fmla="*/ 158 w 170"/>
                <a:gd name="T35" fmla="*/ 109 h 316"/>
                <a:gd name="T36" fmla="*/ 164 w 170"/>
                <a:gd name="T37" fmla="*/ 123 h 316"/>
                <a:gd name="T38" fmla="*/ 168 w 170"/>
                <a:gd name="T39" fmla="*/ 136 h 316"/>
                <a:gd name="T40" fmla="*/ 169 w 170"/>
                <a:gd name="T41" fmla="*/ 144 h 316"/>
                <a:gd name="T42" fmla="*/ 169 w 170"/>
                <a:gd name="T43" fmla="*/ 155 h 316"/>
                <a:gd name="T44" fmla="*/ 170 w 170"/>
                <a:gd name="T45" fmla="*/ 167 h 316"/>
                <a:gd name="T46" fmla="*/ 170 w 170"/>
                <a:gd name="T47" fmla="*/ 181 h 316"/>
                <a:gd name="T48" fmla="*/ 170 w 170"/>
                <a:gd name="T49" fmla="*/ 316 h 316"/>
                <a:gd name="T50" fmla="*/ 121 w 170"/>
                <a:gd name="T51" fmla="*/ 316 h 316"/>
                <a:gd name="T52" fmla="*/ 121 w 170"/>
                <a:gd name="T53" fmla="*/ 195 h 316"/>
                <a:gd name="T54" fmla="*/ 121 w 170"/>
                <a:gd name="T55" fmla="*/ 179 h 316"/>
                <a:gd name="T56" fmla="*/ 120 w 170"/>
                <a:gd name="T57" fmla="*/ 165 h 316"/>
                <a:gd name="T58" fmla="*/ 120 w 170"/>
                <a:gd name="T59" fmla="*/ 156 h 316"/>
                <a:gd name="T60" fmla="*/ 118 w 170"/>
                <a:gd name="T61" fmla="*/ 149 h 316"/>
                <a:gd name="T62" fmla="*/ 116 w 170"/>
                <a:gd name="T63" fmla="*/ 145 h 316"/>
                <a:gd name="T64" fmla="*/ 114 w 170"/>
                <a:gd name="T65" fmla="*/ 140 h 316"/>
                <a:gd name="T66" fmla="*/ 112 w 170"/>
                <a:gd name="T67" fmla="*/ 137 h 316"/>
                <a:gd name="T68" fmla="*/ 108 w 170"/>
                <a:gd name="T69" fmla="*/ 133 h 316"/>
                <a:gd name="T70" fmla="*/ 104 w 170"/>
                <a:gd name="T71" fmla="*/ 132 h 316"/>
                <a:gd name="T72" fmla="*/ 100 w 170"/>
                <a:gd name="T73" fmla="*/ 129 h 316"/>
                <a:gd name="T74" fmla="*/ 96 w 170"/>
                <a:gd name="T75" fmla="*/ 128 h 316"/>
                <a:gd name="T76" fmla="*/ 90 w 170"/>
                <a:gd name="T77" fmla="*/ 128 h 316"/>
                <a:gd name="T78" fmla="*/ 84 w 170"/>
                <a:gd name="T79" fmla="*/ 129 h 316"/>
                <a:gd name="T80" fmla="*/ 78 w 170"/>
                <a:gd name="T81" fmla="*/ 131 h 316"/>
                <a:gd name="T82" fmla="*/ 73 w 170"/>
                <a:gd name="T83" fmla="*/ 132 h 316"/>
                <a:gd name="T84" fmla="*/ 68 w 170"/>
                <a:gd name="T85" fmla="*/ 136 h 316"/>
                <a:gd name="T86" fmla="*/ 64 w 170"/>
                <a:gd name="T87" fmla="*/ 140 h 316"/>
                <a:gd name="T88" fmla="*/ 60 w 170"/>
                <a:gd name="T89" fmla="*/ 145 h 316"/>
                <a:gd name="T90" fmla="*/ 57 w 170"/>
                <a:gd name="T91" fmla="*/ 151 h 316"/>
                <a:gd name="T92" fmla="*/ 54 w 170"/>
                <a:gd name="T93" fmla="*/ 157 h 316"/>
                <a:gd name="T94" fmla="*/ 52 w 170"/>
                <a:gd name="T95" fmla="*/ 165 h 316"/>
                <a:gd name="T96" fmla="*/ 50 w 170"/>
                <a:gd name="T97" fmla="*/ 176 h 316"/>
                <a:gd name="T98" fmla="*/ 49 w 170"/>
                <a:gd name="T99" fmla="*/ 188 h 316"/>
                <a:gd name="T100" fmla="*/ 49 w 170"/>
                <a:gd name="T101" fmla="*/ 201 h 316"/>
                <a:gd name="T102" fmla="*/ 49 w 170"/>
                <a:gd name="T103" fmla="*/ 316 h 316"/>
                <a:gd name="T104" fmla="*/ 0 w 170"/>
                <a:gd name="T105" fmla="*/ 316 h 316"/>
                <a:gd name="T106" fmla="*/ 0 w 170"/>
                <a:gd name="T107" fmla="*/ 0 h 316"/>
                <a:gd name="T108" fmla="*/ 49 w 170"/>
                <a:gd name="T10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70" h="316">
                  <a:moveTo>
                    <a:pt x="49" y="0"/>
                  </a:moveTo>
                  <a:lnTo>
                    <a:pt x="49" y="116"/>
                  </a:lnTo>
                  <a:lnTo>
                    <a:pt x="56" y="108"/>
                  </a:lnTo>
                  <a:lnTo>
                    <a:pt x="62" y="102"/>
                  </a:lnTo>
                  <a:lnTo>
                    <a:pt x="69" y="96"/>
                  </a:lnTo>
                  <a:lnTo>
                    <a:pt x="76" y="91"/>
                  </a:lnTo>
                  <a:lnTo>
                    <a:pt x="82" y="87"/>
                  </a:lnTo>
                  <a:lnTo>
                    <a:pt x="90" y="84"/>
                  </a:lnTo>
                  <a:lnTo>
                    <a:pt x="98" y="83"/>
                  </a:lnTo>
                  <a:lnTo>
                    <a:pt x="106" y="83"/>
                  </a:lnTo>
                  <a:lnTo>
                    <a:pt x="114" y="83"/>
                  </a:lnTo>
                  <a:lnTo>
                    <a:pt x="122" y="84"/>
                  </a:lnTo>
                  <a:lnTo>
                    <a:pt x="130" y="87"/>
                  </a:lnTo>
                  <a:lnTo>
                    <a:pt x="137" y="90"/>
                  </a:lnTo>
                  <a:lnTo>
                    <a:pt x="144" y="94"/>
                  </a:lnTo>
                  <a:lnTo>
                    <a:pt x="149" y="99"/>
                  </a:lnTo>
                  <a:lnTo>
                    <a:pt x="154" y="104"/>
                  </a:lnTo>
                  <a:lnTo>
                    <a:pt x="158" y="109"/>
                  </a:lnTo>
                  <a:lnTo>
                    <a:pt x="164" y="123"/>
                  </a:lnTo>
                  <a:lnTo>
                    <a:pt x="168" y="136"/>
                  </a:lnTo>
                  <a:lnTo>
                    <a:pt x="169" y="144"/>
                  </a:lnTo>
                  <a:lnTo>
                    <a:pt x="169" y="155"/>
                  </a:lnTo>
                  <a:lnTo>
                    <a:pt x="170" y="167"/>
                  </a:lnTo>
                  <a:lnTo>
                    <a:pt x="170" y="181"/>
                  </a:lnTo>
                  <a:lnTo>
                    <a:pt x="170" y="316"/>
                  </a:lnTo>
                  <a:lnTo>
                    <a:pt x="121" y="316"/>
                  </a:lnTo>
                  <a:lnTo>
                    <a:pt x="121" y="195"/>
                  </a:lnTo>
                  <a:lnTo>
                    <a:pt x="121" y="179"/>
                  </a:lnTo>
                  <a:lnTo>
                    <a:pt x="120" y="165"/>
                  </a:lnTo>
                  <a:lnTo>
                    <a:pt x="120" y="156"/>
                  </a:lnTo>
                  <a:lnTo>
                    <a:pt x="118" y="149"/>
                  </a:lnTo>
                  <a:lnTo>
                    <a:pt x="116" y="145"/>
                  </a:lnTo>
                  <a:lnTo>
                    <a:pt x="114" y="140"/>
                  </a:lnTo>
                  <a:lnTo>
                    <a:pt x="112" y="137"/>
                  </a:lnTo>
                  <a:lnTo>
                    <a:pt x="108" y="133"/>
                  </a:lnTo>
                  <a:lnTo>
                    <a:pt x="104" y="132"/>
                  </a:lnTo>
                  <a:lnTo>
                    <a:pt x="100" y="129"/>
                  </a:lnTo>
                  <a:lnTo>
                    <a:pt x="96" y="128"/>
                  </a:lnTo>
                  <a:lnTo>
                    <a:pt x="90" y="128"/>
                  </a:lnTo>
                  <a:lnTo>
                    <a:pt x="84" y="129"/>
                  </a:lnTo>
                  <a:lnTo>
                    <a:pt x="78" y="131"/>
                  </a:lnTo>
                  <a:lnTo>
                    <a:pt x="73" y="132"/>
                  </a:lnTo>
                  <a:lnTo>
                    <a:pt x="68" y="136"/>
                  </a:lnTo>
                  <a:lnTo>
                    <a:pt x="64" y="140"/>
                  </a:lnTo>
                  <a:lnTo>
                    <a:pt x="60" y="145"/>
                  </a:lnTo>
                  <a:lnTo>
                    <a:pt x="57" y="151"/>
                  </a:lnTo>
                  <a:lnTo>
                    <a:pt x="54" y="157"/>
                  </a:lnTo>
                  <a:lnTo>
                    <a:pt x="52" y="165"/>
                  </a:lnTo>
                  <a:lnTo>
                    <a:pt x="50" y="176"/>
                  </a:lnTo>
                  <a:lnTo>
                    <a:pt x="49" y="188"/>
                  </a:lnTo>
                  <a:lnTo>
                    <a:pt x="49" y="201"/>
                  </a:lnTo>
                  <a:lnTo>
                    <a:pt x="49" y="316"/>
                  </a:lnTo>
                  <a:lnTo>
                    <a:pt x="0" y="316"/>
                  </a:lnTo>
                  <a:lnTo>
                    <a:pt x="0" y="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217" name="Freeform 689"/>
            <p:cNvSpPr>
              <a:spLocks/>
            </p:cNvSpPr>
            <p:nvPr/>
          </p:nvSpPr>
          <p:spPr bwMode="auto">
            <a:xfrm>
              <a:off x="5113" y="3642"/>
              <a:ext cx="22" cy="101"/>
            </a:xfrm>
            <a:custGeom>
              <a:avLst/>
              <a:gdLst>
                <a:gd name="T0" fmla="*/ 0 w 86"/>
                <a:gd name="T1" fmla="*/ 404 h 404"/>
                <a:gd name="T2" fmla="*/ 0 w 86"/>
                <a:gd name="T3" fmla="*/ 0 h 404"/>
                <a:gd name="T4" fmla="*/ 86 w 86"/>
                <a:gd name="T5" fmla="*/ 0 h 404"/>
                <a:gd name="T6" fmla="*/ 86 w 86"/>
                <a:gd name="T7" fmla="*/ 48 h 404"/>
                <a:gd name="T8" fmla="*/ 46 w 86"/>
                <a:gd name="T9" fmla="*/ 48 h 404"/>
                <a:gd name="T10" fmla="*/ 46 w 86"/>
                <a:gd name="T11" fmla="*/ 356 h 404"/>
                <a:gd name="T12" fmla="*/ 86 w 86"/>
                <a:gd name="T13" fmla="*/ 356 h 404"/>
                <a:gd name="T14" fmla="*/ 86 w 86"/>
                <a:gd name="T15" fmla="*/ 404 h 404"/>
                <a:gd name="T16" fmla="*/ 0 w 86"/>
                <a:gd name="T17" fmla="*/ 404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404">
                  <a:moveTo>
                    <a:pt x="0" y="404"/>
                  </a:moveTo>
                  <a:lnTo>
                    <a:pt x="0" y="0"/>
                  </a:lnTo>
                  <a:lnTo>
                    <a:pt x="86" y="0"/>
                  </a:lnTo>
                  <a:lnTo>
                    <a:pt x="86" y="48"/>
                  </a:lnTo>
                  <a:lnTo>
                    <a:pt x="46" y="48"/>
                  </a:lnTo>
                  <a:lnTo>
                    <a:pt x="46" y="356"/>
                  </a:lnTo>
                  <a:lnTo>
                    <a:pt x="86" y="356"/>
                  </a:lnTo>
                  <a:lnTo>
                    <a:pt x="86" y="404"/>
                  </a:lnTo>
                  <a:lnTo>
                    <a:pt x="0" y="40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218" name="Freeform 690"/>
            <p:cNvSpPr>
              <a:spLocks/>
            </p:cNvSpPr>
            <p:nvPr/>
          </p:nvSpPr>
          <p:spPr bwMode="auto">
            <a:xfrm>
              <a:off x="5143" y="3663"/>
              <a:ext cx="43" cy="58"/>
            </a:xfrm>
            <a:custGeom>
              <a:avLst/>
              <a:gdLst>
                <a:gd name="T0" fmla="*/ 171 w 171"/>
                <a:gd name="T1" fmla="*/ 233 h 233"/>
                <a:gd name="T2" fmla="*/ 122 w 171"/>
                <a:gd name="T3" fmla="*/ 233 h 233"/>
                <a:gd name="T4" fmla="*/ 122 w 171"/>
                <a:gd name="T5" fmla="*/ 116 h 233"/>
                <a:gd name="T6" fmla="*/ 122 w 171"/>
                <a:gd name="T7" fmla="*/ 100 h 233"/>
                <a:gd name="T8" fmla="*/ 122 w 171"/>
                <a:gd name="T9" fmla="*/ 85 h 233"/>
                <a:gd name="T10" fmla="*/ 120 w 171"/>
                <a:gd name="T11" fmla="*/ 76 h 233"/>
                <a:gd name="T12" fmla="*/ 119 w 171"/>
                <a:gd name="T13" fmla="*/ 68 h 233"/>
                <a:gd name="T14" fmla="*/ 116 w 171"/>
                <a:gd name="T15" fmla="*/ 64 h 233"/>
                <a:gd name="T16" fmla="*/ 115 w 171"/>
                <a:gd name="T17" fmla="*/ 58 h 233"/>
                <a:gd name="T18" fmla="*/ 112 w 171"/>
                <a:gd name="T19" fmla="*/ 54 h 233"/>
                <a:gd name="T20" fmla="*/ 108 w 171"/>
                <a:gd name="T21" fmla="*/ 52 h 233"/>
                <a:gd name="T22" fmla="*/ 104 w 171"/>
                <a:gd name="T23" fmla="*/ 49 h 233"/>
                <a:gd name="T24" fmla="*/ 100 w 171"/>
                <a:gd name="T25" fmla="*/ 46 h 233"/>
                <a:gd name="T26" fmla="*/ 96 w 171"/>
                <a:gd name="T27" fmla="*/ 45 h 233"/>
                <a:gd name="T28" fmla="*/ 91 w 171"/>
                <a:gd name="T29" fmla="*/ 45 h 233"/>
                <a:gd name="T30" fmla="*/ 84 w 171"/>
                <a:gd name="T31" fmla="*/ 46 h 233"/>
                <a:gd name="T32" fmla="*/ 79 w 171"/>
                <a:gd name="T33" fmla="*/ 48 h 233"/>
                <a:gd name="T34" fmla="*/ 74 w 171"/>
                <a:gd name="T35" fmla="*/ 50 h 233"/>
                <a:gd name="T36" fmla="*/ 68 w 171"/>
                <a:gd name="T37" fmla="*/ 54 h 233"/>
                <a:gd name="T38" fmla="*/ 63 w 171"/>
                <a:gd name="T39" fmla="*/ 58 h 233"/>
                <a:gd name="T40" fmla="*/ 59 w 171"/>
                <a:gd name="T41" fmla="*/ 64 h 233"/>
                <a:gd name="T42" fmla="*/ 56 w 171"/>
                <a:gd name="T43" fmla="*/ 70 h 233"/>
                <a:gd name="T44" fmla="*/ 54 w 171"/>
                <a:gd name="T45" fmla="*/ 77 h 233"/>
                <a:gd name="T46" fmla="*/ 52 w 171"/>
                <a:gd name="T47" fmla="*/ 85 h 233"/>
                <a:gd name="T48" fmla="*/ 51 w 171"/>
                <a:gd name="T49" fmla="*/ 97 h 233"/>
                <a:gd name="T50" fmla="*/ 51 w 171"/>
                <a:gd name="T51" fmla="*/ 112 h 233"/>
                <a:gd name="T52" fmla="*/ 51 w 171"/>
                <a:gd name="T53" fmla="*/ 129 h 233"/>
                <a:gd name="T54" fmla="*/ 51 w 171"/>
                <a:gd name="T55" fmla="*/ 233 h 233"/>
                <a:gd name="T56" fmla="*/ 0 w 171"/>
                <a:gd name="T57" fmla="*/ 233 h 233"/>
                <a:gd name="T58" fmla="*/ 0 w 171"/>
                <a:gd name="T59" fmla="*/ 4 h 233"/>
                <a:gd name="T60" fmla="*/ 47 w 171"/>
                <a:gd name="T61" fmla="*/ 4 h 233"/>
                <a:gd name="T62" fmla="*/ 47 w 171"/>
                <a:gd name="T63" fmla="*/ 38 h 233"/>
                <a:gd name="T64" fmla="*/ 54 w 171"/>
                <a:gd name="T65" fmla="*/ 29 h 233"/>
                <a:gd name="T66" fmla="*/ 60 w 171"/>
                <a:gd name="T67" fmla="*/ 21 h 233"/>
                <a:gd name="T68" fmla="*/ 67 w 171"/>
                <a:gd name="T69" fmla="*/ 15 h 233"/>
                <a:gd name="T70" fmla="*/ 75 w 171"/>
                <a:gd name="T71" fmla="*/ 9 h 233"/>
                <a:gd name="T72" fmla="*/ 83 w 171"/>
                <a:gd name="T73" fmla="*/ 5 h 233"/>
                <a:gd name="T74" fmla="*/ 91 w 171"/>
                <a:gd name="T75" fmla="*/ 1 h 233"/>
                <a:gd name="T76" fmla="*/ 99 w 171"/>
                <a:gd name="T77" fmla="*/ 0 h 233"/>
                <a:gd name="T78" fmla="*/ 108 w 171"/>
                <a:gd name="T79" fmla="*/ 0 h 233"/>
                <a:gd name="T80" fmla="*/ 116 w 171"/>
                <a:gd name="T81" fmla="*/ 0 h 233"/>
                <a:gd name="T82" fmla="*/ 124 w 171"/>
                <a:gd name="T83" fmla="*/ 1 h 233"/>
                <a:gd name="T84" fmla="*/ 131 w 171"/>
                <a:gd name="T85" fmla="*/ 4 h 233"/>
                <a:gd name="T86" fmla="*/ 139 w 171"/>
                <a:gd name="T87" fmla="*/ 7 h 233"/>
                <a:gd name="T88" fmla="*/ 144 w 171"/>
                <a:gd name="T89" fmla="*/ 11 h 233"/>
                <a:gd name="T90" fmla="*/ 151 w 171"/>
                <a:gd name="T91" fmla="*/ 15 h 233"/>
                <a:gd name="T92" fmla="*/ 155 w 171"/>
                <a:gd name="T93" fmla="*/ 20 h 233"/>
                <a:gd name="T94" fmla="*/ 159 w 171"/>
                <a:gd name="T95" fmla="*/ 25 h 233"/>
                <a:gd name="T96" fmla="*/ 164 w 171"/>
                <a:gd name="T97" fmla="*/ 37 h 233"/>
                <a:gd name="T98" fmla="*/ 168 w 171"/>
                <a:gd name="T99" fmla="*/ 50 h 233"/>
                <a:gd name="T100" fmla="*/ 170 w 171"/>
                <a:gd name="T101" fmla="*/ 58 h 233"/>
                <a:gd name="T102" fmla="*/ 171 w 171"/>
                <a:gd name="T103" fmla="*/ 68 h 233"/>
                <a:gd name="T104" fmla="*/ 171 w 171"/>
                <a:gd name="T105" fmla="*/ 78 h 233"/>
                <a:gd name="T106" fmla="*/ 171 w 171"/>
                <a:gd name="T107" fmla="*/ 90 h 233"/>
                <a:gd name="T108" fmla="*/ 171 w 171"/>
                <a:gd name="T109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71" h="233">
                  <a:moveTo>
                    <a:pt x="171" y="233"/>
                  </a:moveTo>
                  <a:lnTo>
                    <a:pt x="122" y="233"/>
                  </a:lnTo>
                  <a:lnTo>
                    <a:pt x="122" y="116"/>
                  </a:lnTo>
                  <a:lnTo>
                    <a:pt x="122" y="100"/>
                  </a:lnTo>
                  <a:lnTo>
                    <a:pt x="122" y="85"/>
                  </a:lnTo>
                  <a:lnTo>
                    <a:pt x="120" y="76"/>
                  </a:lnTo>
                  <a:lnTo>
                    <a:pt x="119" y="68"/>
                  </a:lnTo>
                  <a:lnTo>
                    <a:pt x="116" y="64"/>
                  </a:lnTo>
                  <a:lnTo>
                    <a:pt x="115" y="58"/>
                  </a:lnTo>
                  <a:lnTo>
                    <a:pt x="112" y="54"/>
                  </a:lnTo>
                  <a:lnTo>
                    <a:pt x="108" y="52"/>
                  </a:lnTo>
                  <a:lnTo>
                    <a:pt x="104" y="49"/>
                  </a:lnTo>
                  <a:lnTo>
                    <a:pt x="100" y="46"/>
                  </a:lnTo>
                  <a:lnTo>
                    <a:pt x="96" y="45"/>
                  </a:lnTo>
                  <a:lnTo>
                    <a:pt x="91" y="45"/>
                  </a:lnTo>
                  <a:lnTo>
                    <a:pt x="84" y="46"/>
                  </a:lnTo>
                  <a:lnTo>
                    <a:pt x="79" y="48"/>
                  </a:lnTo>
                  <a:lnTo>
                    <a:pt x="74" y="50"/>
                  </a:lnTo>
                  <a:lnTo>
                    <a:pt x="68" y="54"/>
                  </a:lnTo>
                  <a:lnTo>
                    <a:pt x="63" y="58"/>
                  </a:lnTo>
                  <a:lnTo>
                    <a:pt x="59" y="64"/>
                  </a:lnTo>
                  <a:lnTo>
                    <a:pt x="56" y="70"/>
                  </a:lnTo>
                  <a:lnTo>
                    <a:pt x="54" y="77"/>
                  </a:lnTo>
                  <a:lnTo>
                    <a:pt x="52" y="85"/>
                  </a:lnTo>
                  <a:lnTo>
                    <a:pt x="51" y="97"/>
                  </a:lnTo>
                  <a:lnTo>
                    <a:pt x="51" y="112"/>
                  </a:lnTo>
                  <a:lnTo>
                    <a:pt x="51" y="129"/>
                  </a:lnTo>
                  <a:lnTo>
                    <a:pt x="51" y="233"/>
                  </a:lnTo>
                  <a:lnTo>
                    <a:pt x="0" y="233"/>
                  </a:lnTo>
                  <a:lnTo>
                    <a:pt x="0" y="4"/>
                  </a:lnTo>
                  <a:lnTo>
                    <a:pt x="47" y="4"/>
                  </a:lnTo>
                  <a:lnTo>
                    <a:pt x="47" y="38"/>
                  </a:lnTo>
                  <a:lnTo>
                    <a:pt x="54" y="29"/>
                  </a:lnTo>
                  <a:lnTo>
                    <a:pt x="60" y="21"/>
                  </a:lnTo>
                  <a:lnTo>
                    <a:pt x="67" y="15"/>
                  </a:lnTo>
                  <a:lnTo>
                    <a:pt x="75" y="9"/>
                  </a:lnTo>
                  <a:lnTo>
                    <a:pt x="83" y="5"/>
                  </a:lnTo>
                  <a:lnTo>
                    <a:pt x="91" y="1"/>
                  </a:lnTo>
                  <a:lnTo>
                    <a:pt x="99" y="0"/>
                  </a:lnTo>
                  <a:lnTo>
                    <a:pt x="108" y="0"/>
                  </a:lnTo>
                  <a:lnTo>
                    <a:pt x="116" y="0"/>
                  </a:lnTo>
                  <a:lnTo>
                    <a:pt x="124" y="1"/>
                  </a:lnTo>
                  <a:lnTo>
                    <a:pt x="131" y="4"/>
                  </a:lnTo>
                  <a:lnTo>
                    <a:pt x="139" y="7"/>
                  </a:lnTo>
                  <a:lnTo>
                    <a:pt x="144" y="11"/>
                  </a:lnTo>
                  <a:lnTo>
                    <a:pt x="151" y="15"/>
                  </a:lnTo>
                  <a:lnTo>
                    <a:pt x="155" y="20"/>
                  </a:lnTo>
                  <a:lnTo>
                    <a:pt x="159" y="25"/>
                  </a:lnTo>
                  <a:lnTo>
                    <a:pt x="164" y="37"/>
                  </a:lnTo>
                  <a:lnTo>
                    <a:pt x="168" y="50"/>
                  </a:lnTo>
                  <a:lnTo>
                    <a:pt x="170" y="58"/>
                  </a:lnTo>
                  <a:lnTo>
                    <a:pt x="171" y="68"/>
                  </a:lnTo>
                  <a:lnTo>
                    <a:pt x="171" y="78"/>
                  </a:lnTo>
                  <a:lnTo>
                    <a:pt x="171" y="90"/>
                  </a:lnTo>
                  <a:lnTo>
                    <a:pt x="171" y="23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219" name="Freeform 691"/>
            <p:cNvSpPr>
              <a:spLocks/>
            </p:cNvSpPr>
            <p:nvPr/>
          </p:nvSpPr>
          <p:spPr bwMode="auto">
            <a:xfrm>
              <a:off x="5197" y="3663"/>
              <a:ext cx="69" cy="58"/>
            </a:xfrm>
            <a:custGeom>
              <a:avLst/>
              <a:gdLst>
                <a:gd name="T0" fmla="*/ 46 w 275"/>
                <a:gd name="T1" fmla="*/ 4 h 233"/>
                <a:gd name="T2" fmla="*/ 52 w 275"/>
                <a:gd name="T3" fmla="*/ 26 h 233"/>
                <a:gd name="T4" fmla="*/ 66 w 275"/>
                <a:gd name="T5" fmla="*/ 13 h 233"/>
                <a:gd name="T6" fmla="*/ 80 w 275"/>
                <a:gd name="T7" fmla="*/ 4 h 233"/>
                <a:gd name="T8" fmla="*/ 96 w 275"/>
                <a:gd name="T9" fmla="*/ 0 h 233"/>
                <a:gd name="T10" fmla="*/ 114 w 275"/>
                <a:gd name="T11" fmla="*/ 0 h 233"/>
                <a:gd name="T12" fmla="*/ 128 w 275"/>
                <a:gd name="T13" fmla="*/ 4 h 233"/>
                <a:gd name="T14" fmla="*/ 142 w 275"/>
                <a:gd name="T15" fmla="*/ 13 h 233"/>
                <a:gd name="T16" fmla="*/ 152 w 275"/>
                <a:gd name="T17" fmla="*/ 26 h 233"/>
                <a:gd name="T18" fmla="*/ 163 w 275"/>
                <a:gd name="T19" fmla="*/ 26 h 233"/>
                <a:gd name="T20" fmla="*/ 176 w 275"/>
                <a:gd name="T21" fmla="*/ 13 h 233"/>
                <a:gd name="T22" fmla="*/ 191 w 275"/>
                <a:gd name="T23" fmla="*/ 4 h 233"/>
                <a:gd name="T24" fmla="*/ 207 w 275"/>
                <a:gd name="T25" fmla="*/ 0 h 233"/>
                <a:gd name="T26" fmla="*/ 224 w 275"/>
                <a:gd name="T27" fmla="*/ 0 h 233"/>
                <a:gd name="T28" fmla="*/ 242 w 275"/>
                <a:gd name="T29" fmla="*/ 5 h 233"/>
                <a:gd name="T30" fmla="*/ 256 w 275"/>
                <a:gd name="T31" fmla="*/ 15 h 233"/>
                <a:gd name="T32" fmla="*/ 267 w 275"/>
                <a:gd name="T33" fmla="*/ 30 h 233"/>
                <a:gd name="T34" fmla="*/ 272 w 275"/>
                <a:gd name="T35" fmla="*/ 48 h 233"/>
                <a:gd name="T36" fmla="*/ 275 w 275"/>
                <a:gd name="T37" fmla="*/ 72 h 233"/>
                <a:gd name="T38" fmla="*/ 275 w 275"/>
                <a:gd name="T39" fmla="*/ 233 h 233"/>
                <a:gd name="T40" fmla="*/ 226 w 275"/>
                <a:gd name="T41" fmla="*/ 102 h 233"/>
                <a:gd name="T42" fmla="*/ 224 w 275"/>
                <a:gd name="T43" fmla="*/ 74 h 233"/>
                <a:gd name="T44" fmla="*/ 222 w 275"/>
                <a:gd name="T45" fmla="*/ 58 h 233"/>
                <a:gd name="T46" fmla="*/ 212 w 275"/>
                <a:gd name="T47" fmla="*/ 49 h 233"/>
                <a:gd name="T48" fmla="*/ 200 w 275"/>
                <a:gd name="T49" fmla="*/ 45 h 233"/>
                <a:gd name="T50" fmla="*/ 190 w 275"/>
                <a:gd name="T51" fmla="*/ 48 h 233"/>
                <a:gd name="T52" fmla="*/ 180 w 275"/>
                <a:gd name="T53" fmla="*/ 53 h 233"/>
                <a:gd name="T54" fmla="*/ 172 w 275"/>
                <a:gd name="T55" fmla="*/ 62 h 233"/>
                <a:gd name="T56" fmla="*/ 167 w 275"/>
                <a:gd name="T57" fmla="*/ 76 h 233"/>
                <a:gd name="T58" fmla="*/ 164 w 275"/>
                <a:gd name="T59" fmla="*/ 94 h 233"/>
                <a:gd name="T60" fmla="*/ 163 w 275"/>
                <a:gd name="T61" fmla="*/ 122 h 233"/>
                <a:gd name="T62" fmla="*/ 114 w 275"/>
                <a:gd name="T63" fmla="*/ 233 h 233"/>
                <a:gd name="T64" fmla="*/ 114 w 275"/>
                <a:gd name="T65" fmla="*/ 92 h 233"/>
                <a:gd name="T66" fmla="*/ 112 w 275"/>
                <a:gd name="T67" fmla="*/ 70 h 233"/>
                <a:gd name="T68" fmla="*/ 107 w 275"/>
                <a:gd name="T69" fmla="*/ 56 h 233"/>
                <a:gd name="T70" fmla="*/ 100 w 275"/>
                <a:gd name="T71" fmla="*/ 48 h 233"/>
                <a:gd name="T72" fmla="*/ 92 w 275"/>
                <a:gd name="T73" fmla="*/ 45 h 233"/>
                <a:gd name="T74" fmla="*/ 82 w 275"/>
                <a:gd name="T75" fmla="*/ 46 h 233"/>
                <a:gd name="T76" fmla="*/ 72 w 275"/>
                <a:gd name="T77" fmla="*/ 49 h 233"/>
                <a:gd name="T78" fmla="*/ 63 w 275"/>
                <a:gd name="T79" fmla="*/ 57 h 233"/>
                <a:gd name="T80" fmla="*/ 56 w 275"/>
                <a:gd name="T81" fmla="*/ 68 h 233"/>
                <a:gd name="T82" fmla="*/ 52 w 275"/>
                <a:gd name="T83" fmla="*/ 82 h 233"/>
                <a:gd name="T84" fmla="*/ 50 w 275"/>
                <a:gd name="T85" fmla="*/ 106 h 233"/>
                <a:gd name="T86" fmla="*/ 50 w 275"/>
                <a:gd name="T87" fmla="*/ 233 h 233"/>
                <a:gd name="T88" fmla="*/ 0 w 275"/>
                <a:gd name="T89" fmla="*/ 4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75" h="233">
                  <a:moveTo>
                    <a:pt x="0" y="4"/>
                  </a:moveTo>
                  <a:lnTo>
                    <a:pt x="46" y="4"/>
                  </a:lnTo>
                  <a:lnTo>
                    <a:pt x="46" y="36"/>
                  </a:lnTo>
                  <a:lnTo>
                    <a:pt x="52" y="26"/>
                  </a:lnTo>
                  <a:lnTo>
                    <a:pt x="59" y="20"/>
                  </a:lnTo>
                  <a:lnTo>
                    <a:pt x="66" y="13"/>
                  </a:lnTo>
                  <a:lnTo>
                    <a:pt x="72" y="8"/>
                  </a:lnTo>
                  <a:lnTo>
                    <a:pt x="80" y="4"/>
                  </a:lnTo>
                  <a:lnTo>
                    <a:pt x="88" y="1"/>
                  </a:lnTo>
                  <a:lnTo>
                    <a:pt x="96" y="0"/>
                  </a:lnTo>
                  <a:lnTo>
                    <a:pt x="104" y="0"/>
                  </a:lnTo>
                  <a:lnTo>
                    <a:pt x="114" y="0"/>
                  </a:lnTo>
                  <a:lnTo>
                    <a:pt x="122" y="1"/>
                  </a:lnTo>
                  <a:lnTo>
                    <a:pt x="128" y="4"/>
                  </a:lnTo>
                  <a:lnTo>
                    <a:pt x="135" y="8"/>
                  </a:lnTo>
                  <a:lnTo>
                    <a:pt x="142" y="13"/>
                  </a:lnTo>
                  <a:lnTo>
                    <a:pt x="148" y="20"/>
                  </a:lnTo>
                  <a:lnTo>
                    <a:pt x="152" y="26"/>
                  </a:lnTo>
                  <a:lnTo>
                    <a:pt x="158" y="36"/>
                  </a:lnTo>
                  <a:lnTo>
                    <a:pt x="163" y="26"/>
                  </a:lnTo>
                  <a:lnTo>
                    <a:pt x="170" y="20"/>
                  </a:lnTo>
                  <a:lnTo>
                    <a:pt x="176" y="13"/>
                  </a:lnTo>
                  <a:lnTo>
                    <a:pt x="184" y="8"/>
                  </a:lnTo>
                  <a:lnTo>
                    <a:pt x="191" y="4"/>
                  </a:lnTo>
                  <a:lnTo>
                    <a:pt x="199" y="1"/>
                  </a:lnTo>
                  <a:lnTo>
                    <a:pt x="207" y="0"/>
                  </a:lnTo>
                  <a:lnTo>
                    <a:pt x="215" y="0"/>
                  </a:lnTo>
                  <a:lnTo>
                    <a:pt x="224" y="0"/>
                  </a:lnTo>
                  <a:lnTo>
                    <a:pt x="234" y="1"/>
                  </a:lnTo>
                  <a:lnTo>
                    <a:pt x="242" y="5"/>
                  </a:lnTo>
                  <a:lnTo>
                    <a:pt x="250" y="9"/>
                  </a:lnTo>
                  <a:lnTo>
                    <a:pt x="256" y="15"/>
                  </a:lnTo>
                  <a:lnTo>
                    <a:pt x="262" y="23"/>
                  </a:lnTo>
                  <a:lnTo>
                    <a:pt x="267" y="30"/>
                  </a:lnTo>
                  <a:lnTo>
                    <a:pt x="271" y="40"/>
                  </a:lnTo>
                  <a:lnTo>
                    <a:pt x="272" y="48"/>
                  </a:lnTo>
                  <a:lnTo>
                    <a:pt x="275" y="58"/>
                  </a:lnTo>
                  <a:lnTo>
                    <a:pt x="275" y="72"/>
                  </a:lnTo>
                  <a:lnTo>
                    <a:pt x="275" y="86"/>
                  </a:lnTo>
                  <a:lnTo>
                    <a:pt x="275" y="233"/>
                  </a:lnTo>
                  <a:lnTo>
                    <a:pt x="226" y="233"/>
                  </a:lnTo>
                  <a:lnTo>
                    <a:pt x="226" y="102"/>
                  </a:lnTo>
                  <a:lnTo>
                    <a:pt x="226" y="86"/>
                  </a:lnTo>
                  <a:lnTo>
                    <a:pt x="224" y="74"/>
                  </a:lnTo>
                  <a:lnTo>
                    <a:pt x="223" y="65"/>
                  </a:lnTo>
                  <a:lnTo>
                    <a:pt x="222" y="58"/>
                  </a:lnTo>
                  <a:lnTo>
                    <a:pt x="218" y="53"/>
                  </a:lnTo>
                  <a:lnTo>
                    <a:pt x="212" y="49"/>
                  </a:lnTo>
                  <a:lnTo>
                    <a:pt x="207" y="46"/>
                  </a:lnTo>
                  <a:lnTo>
                    <a:pt x="200" y="45"/>
                  </a:lnTo>
                  <a:lnTo>
                    <a:pt x="195" y="46"/>
                  </a:lnTo>
                  <a:lnTo>
                    <a:pt x="190" y="48"/>
                  </a:lnTo>
                  <a:lnTo>
                    <a:pt x="186" y="49"/>
                  </a:lnTo>
                  <a:lnTo>
                    <a:pt x="180" y="53"/>
                  </a:lnTo>
                  <a:lnTo>
                    <a:pt x="176" y="57"/>
                  </a:lnTo>
                  <a:lnTo>
                    <a:pt x="172" y="62"/>
                  </a:lnTo>
                  <a:lnTo>
                    <a:pt x="170" y="69"/>
                  </a:lnTo>
                  <a:lnTo>
                    <a:pt x="167" y="76"/>
                  </a:lnTo>
                  <a:lnTo>
                    <a:pt x="166" y="84"/>
                  </a:lnTo>
                  <a:lnTo>
                    <a:pt x="164" y="94"/>
                  </a:lnTo>
                  <a:lnTo>
                    <a:pt x="163" y="108"/>
                  </a:lnTo>
                  <a:lnTo>
                    <a:pt x="163" y="122"/>
                  </a:lnTo>
                  <a:lnTo>
                    <a:pt x="163" y="233"/>
                  </a:lnTo>
                  <a:lnTo>
                    <a:pt x="114" y="233"/>
                  </a:lnTo>
                  <a:lnTo>
                    <a:pt x="114" y="108"/>
                  </a:lnTo>
                  <a:lnTo>
                    <a:pt x="114" y="92"/>
                  </a:lnTo>
                  <a:lnTo>
                    <a:pt x="112" y="80"/>
                  </a:lnTo>
                  <a:lnTo>
                    <a:pt x="112" y="70"/>
                  </a:lnTo>
                  <a:lnTo>
                    <a:pt x="111" y="65"/>
                  </a:lnTo>
                  <a:lnTo>
                    <a:pt x="107" y="56"/>
                  </a:lnTo>
                  <a:lnTo>
                    <a:pt x="103" y="50"/>
                  </a:lnTo>
                  <a:lnTo>
                    <a:pt x="100" y="48"/>
                  </a:lnTo>
                  <a:lnTo>
                    <a:pt x="96" y="46"/>
                  </a:lnTo>
                  <a:lnTo>
                    <a:pt x="92" y="45"/>
                  </a:lnTo>
                  <a:lnTo>
                    <a:pt x="88" y="45"/>
                  </a:lnTo>
                  <a:lnTo>
                    <a:pt x="82" y="46"/>
                  </a:lnTo>
                  <a:lnTo>
                    <a:pt x="76" y="48"/>
                  </a:lnTo>
                  <a:lnTo>
                    <a:pt x="72" y="49"/>
                  </a:lnTo>
                  <a:lnTo>
                    <a:pt x="67" y="53"/>
                  </a:lnTo>
                  <a:lnTo>
                    <a:pt x="63" y="57"/>
                  </a:lnTo>
                  <a:lnTo>
                    <a:pt x="59" y="62"/>
                  </a:lnTo>
                  <a:lnTo>
                    <a:pt x="56" y="68"/>
                  </a:lnTo>
                  <a:lnTo>
                    <a:pt x="54" y="74"/>
                  </a:lnTo>
                  <a:lnTo>
                    <a:pt x="52" y="82"/>
                  </a:lnTo>
                  <a:lnTo>
                    <a:pt x="51" y="93"/>
                  </a:lnTo>
                  <a:lnTo>
                    <a:pt x="50" y="106"/>
                  </a:lnTo>
                  <a:lnTo>
                    <a:pt x="50" y="121"/>
                  </a:lnTo>
                  <a:lnTo>
                    <a:pt x="50" y="233"/>
                  </a:lnTo>
                  <a:lnTo>
                    <a:pt x="0" y="233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220" name="Freeform 692"/>
            <p:cNvSpPr>
              <a:spLocks/>
            </p:cNvSpPr>
            <p:nvPr/>
          </p:nvSpPr>
          <p:spPr bwMode="auto">
            <a:xfrm>
              <a:off x="5274" y="3642"/>
              <a:ext cx="22" cy="101"/>
            </a:xfrm>
            <a:custGeom>
              <a:avLst/>
              <a:gdLst>
                <a:gd name="T0" fmla="*/ 87 w 87"/>
                <a:gd name="T1" fmla="*/ 0 h 404"/>
                <a:gd name="T2" fmla="*/ 87 w 87"/>
                <a:gd name="T3" fmla="*/ 404 h 404"/>
                <a:gd name="T4" fmla="*/ 0 w 87"/>
                <a:gd name="T5" fmla="*/ 404 h 404"/>
                <a:gd name="T6" fmla="*/ 0 w 87"/>
                <a:gd name="T7" fmla="*/ 356 h 404"/>
                <a:gd name="T8" fmla="*/ 41 w 87"/>
                <a:gd name="T9" fmla="*/ 356 h 404"/>
                <a:gd name="T10" fmla="*/ 41 w 87"/>
                <a:gd name="T11" fmla="*/ 48 h 404"/>
                <a:gd name="T12" fmla="*/ 0 w 87"/>
                <a:gd name="T13" fmla="*/ 48 h 404"/>
                <a:gd name="T14" fmla="*/ 0 w 87"/>
                <a:gd name="T15" fmla="*/ 0 h 404"/>
                <a:gd name="T16" fmla="*/ 87 w 87"/>
                <a:gd name="T17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404">
                  <a:moveTo>
                    <a:pt x="87" y="0"/>
                  </a:moveTo>
                  <a:lnTo>
                    <a:pt x="87" y="404"/>
                  </a:lnTo>
                  <a:lnTo>
                    <a:pt x="0" y="404"/>
                  </a:lnTo>
                  <a:lnTo>
                    <a:pt x="0" y="356"/>
                  </a:lnTo>
                  <a:lnTo>
                    <a:pt x="41" y="356"/>
                  </a:lnTo>
                  <a:lnTo>
                    <a:pt x="41" y="48"/>
                  </a:lnTo>
                  <a:lnTo>
                    <a:pt x="0" y="48"/>
                  </a:lnTo>
                  <a:lnTo>
                    <a:pt x="0" y="0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221" name="Freeform 693"/>
            <p:cNvSpPr>
              <a:spLocks noEditPoints="1"/>
            </p:cNvSpPr>
            <p:nvPr/>
          </p:nvSpPr>
          <p:spPr bwMode="auto">
            <a:xfrm>
              <a:off x="4078" y="3507"/>
              <a:ext cx="72" cy="79"/>
            </a:xfrm>
            <a:custGeom>
              <a:avLst/>
              <a:gdLst>
                <a:gd name="T0" fmla="*/ 241 w 287"/>
                <a:gd name="T1" fmla="*/ 27 h 317"/>
                <a:gd name="T2" fmla="*/ 287 w 287"/>
                <a:gd name="T3" fmla="*/ 24 h 317"/>
                <a:gd name="T4" fmla="*/ 275 w 287"/>
                <a:gd name="T5" fmla="*/ 56 h 317"/>
                <a:gd name="T6" fmla="*/ 254 w 287"/>
                <a:gd name="T7" fmla="*/ 95 h 317"/>
                <a:gd name="T8" fmla="*/ 265 w 287"/>
                <a:gd name="T9" fmla="*/ 144 h 317"/>
                <a:gd name="T10" fmla="*/ 263 w 287"/>
                <a:gd name="T11" fmla="*/ 197 h 317"/>
                <a:gd name="T12" fmla="*/ 251 w 287"/>
                <a:gd name="T13" fmla="*/ 241 h 317"/>
                <a:gd name="T14" fmla="*/ 230 w 287"/>
                <a:gd name="T15" fmla="*/ 276 h 317"/>
                <a:gd name="T16" fmla="*/ 201 w 287"/>
                <a:gd name="T17" fmla="*/ 301 h 317"/>
                <a:gd name="T18" fmla="*/ 162 w 287"/>
                <a:gd name="T19" fmla="*/ 315 h 317"/>
                <a:gd name="T20" fmla="*/ 117 w 287"/>
                <a:gd name="T21" fmla="*/ 317 h 317"/>
                <a:gd name="T22" fmla="*/ 76 w 287"/>
                <a:gd name="T23" fmla="*/ 308 h 317"/>
                <a:gd name="T24" fmla="*/ 44 w 287"/>
                <a:gd name="T25" fmla="*/ 287 h 317"/>
                <a:gd name="T26" fmla="*/ 18 w 287"/>
                <a:gd name="T27" fmla="*/ 255 h 317"/>
                <a:gd name="T28" fmla="*/ 4 w 287"/>
                <a:gd name="T29" fmla="*/ 213 h 317"/>
                <a:gd name="T30" fmla="*/ 0 w 287"/>
                <a:gd name="T31" fmla="*/ 164 h 317"/>
                <a:gd name="T32" fmla="*/ 4 w 287"/>
                <a:gd name="T33" fmla="*/ 116 h 317"/>
                <a:gd name="T34" fmla="*/ 18 w 287"/>
                <a:gd name="T35" fmla="*/ 76 h 317"/>
                <a:gd name="T36" fmla="*/ 44 w 287"/>
                <a:gd name="T37" fmla="*/ 44 h 317"/>
                <a:gd name="T38" fmla="*/ 76 w 287"/>
                <a:gd name="T39" fmla="*/ 23 h 317"/>
                <a:gd name="T40" fmla="*/ 117 w 287"/>
                <a:gd name="T41" fmla="*/ 14 h 317"/>
                <a:gd name="T42" fmla="*/ 163 w 287"/>
                <a:gd name="T43" fmla="*/ 15 h 317"/>
                <a:gd name="T44" fmla="*/ 201 w 287"/>
                <a:gd name="T45" fmla="*/ 30 h 317"/>
                <a:gd name="T46" fmla="*/ 229 w 287"/>
                <a:gd name="T47" fmla="*/ 51 h 317"/>
                <a:gd name="T48" fmla="*/ 186 w 287"/>
                <a:gd name="T49" fmla="*/ 92 h 317"/>
                <a:gd name="T50" fmla="*/ 162 w 287"/>
                <a:gd name="T51" fmla="*/ 81 h 317"/>
                <a:gd name="T52" fmla="*/ 133 w 287"/>
                <a:gd name="T53" fmla="*/ 77 h 317"/>
                <a:gd name="T54" fmla="*/ 102 w 287"/>
                <a:gd name="T55" fmla="*/ 81 h 317"/>
                <a:gd name="T56" fmla="*/ 78 w 287"/>
                <a:gd name="T57" fmla="*/ 92 h 317"/>
                <a:gd name="T58" fmla="*/ 61 w 287"/>
                <a:gd name="T59" fmla="*/ 108 h 317"/>
                <a:gd name="T60" fmla="*/ 49 w 287"/>
                <a:gd name="T61" fmla="*/ 129 h 317"/>
                <a:gd name="T62" fmla="*/ 44 w 287"/>
                <a:gd name="T63" fmla="*/ 156 h 317"/>
                <a:gd name="T64" fmla="*/ 45 w 287"/>
                <a:gd name="T65" fmla="*/ 184 h 317"/>
                <a:gd name="T66" fmla="*/ 52 w 287"/>
                <a:gd name="T67" fmla="*/ 208 h 317"/>
                <a:gd name="T68" fmla="*/ 66 w 287"/>
                <a:gd name="T69" fmla="*/ 228 h 317"/>
                <a:gd name="T70" fmla="*/ 85 w 287"/>
                <a:gd name="T71" fmla="*/ 243 h 317"/>
                <a:gd name="T72" fmla="*/ 112 w 287"/>
                <a:gd name="T73" fmla="*/ 251 h 317"/>
                <a:gd name="T74" fmla="*/ 143 w 287"/>
                <a:gd name="T75" fmla="*/ 252 h 317"/>
                <a:gd name="T76" fmla="*/ 171 w 287"/>
                <a:gd name="T77" fmla="*/ 247 h 317"/>
                <a:gd name="T78" fmla="*/ 194 w 287"/>
                <a:gd name="T79" fmla="*/ 233 h 317"/>
                <a:gd name="T80" fmla="*/ 210 w 287"/>
                <a:gd name="T81" fmla="*/ 215 h 317"/>
                <a:gd name="T82" fmla="*/ 219 w 287"/>
                <a:gd name="T83" fmla="*/ 193 h 317"/>
                <a:gd name="T84" fmla="*/ 222 w 287"/>
                <a:gd name="T85" fmla="*/ 167 h 317"/>
                <a:gd name="T86" fmla="*/ 210 w 287"/>
                <a:gd name="T87" fmla="*/ 160 h 317"/>
                <a:gd name="T88" fmla="*/ 178 w 287"/>
                <a:gd name="T89" fmla="*/ 147 h 317"/>
                <a:gd name="T90" fmla="*/ 199 w 287"/>
                <a:gd name="T91" fmla="*/ 103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87" h="317">
                  <a:moveTo>
                    <a:pt x="229" y="51"/>
                  </a:moveTo>
                  <a:lnTo>
                    <a:pt x="235" y="39"/>
                  </a:lnTo>
                  <a:lnTo>
                    <a:pt x="241" y="27"/>
                  </a:lnTo>
                  <a:lnTo>
                    <a:pt x="246" y="14"/>
                  </a:lnTo>
                  <a:lnTo>
                    <a:pt x="250" y="0"/>
                  </a:lnTo>
                  <a:lnTo>
                    <a:pt x="287" y="24"/>
                  </a:lnTo>
                  <a:lnTo>
                    <a:pt x="283" y="39"/>
                  </a:lnTo>
                  <a:lnTo>
                    <a:pt x="278" y="52"/>
                  </a:lnTo>
                  <a:lnTo>
                    <a:pt x="275" y="56"/>
                  </a:lnTo>
                  <a:lnTo>
                    <a:pt x="271" y="64"/>
                  </a:lnTo>
                  <a:lnTo>
                    <a:pt x="265" y="77"/>
                  </a:lnTo>
                  <a:lnTo>
                    <a:pt x="254" y="95"/>
                  </a:lnTo>
                  <a:lnTo>
                    <a:pt x="259" y="111"/>
                  </a:lnTo>
                  <a:lnTo>
                    <a:pt x="263" y="127"/>
                  </a:lnTo>
                  <a:lnTo>
                    <a:pt x="265" y="144"/>
                  </a:lnTo>
                  <a:lnTo>
                    <a:pt x="266" y="163"/>
                  </a:lnTo>
                  <a:lnTo>
                    <a:pt x="265" y="180"/>
                  </a:lnTo>
                  <a:lnTo>
                    <a:pt x="263" y="197"/>
                  </a:lnTo>
                  <a:lnTo>
                    <a:pt x="261" y="213"/>
                  </a:lnTo>
                  <a:lnTo>
                    <a:pt x="257" y="228"/>
                  </a:lnTo>
                  <a:lnTo>
                    <a:pt x="251" y="241"/>
                  </a:lnTo>
                  <a:lnTo>
                    <a:pt x="246" y="255"/>
                  </a:lnTo>
                  <a:lnTo>
                    <a:pt x="239" y="265"/>
                  </a:lnTo>
                  <a:lnTo>
                    <a:pt x="230" y="276"/>
                  </a:lnTo>
                  <a:lnTo>
                    <a:pt x="222" y="287"/>
                  </a:lnTo>
                  <a:lnTo>
                    <a:pt x="211" y="295"/>
                  </a:lnTo>
                  <a:lnTo>
                    <a:pt x="201" y="301"/>
                  </a:lnTo>
                  <a:lnTo>
                    <a:pt x="189" y="308"/>
                  </a:lnTo>
                  <a:lnTo>
                    <a:pt x="175" y="312"/>
                  </a:lnTo>
                  <a:lnTo>
                    <a:pt x="162" y="315"/>
                  </a:lnTo>
                  <a:lnTo>
                    <a:pt x="147" y="317"/>
                  </a:lnTo>
                  <a:lnTo>
                    <a:pt x="133" y="317"/>
                  </a:lnTo>
                  <a:lnTo>
                    <a:pt x="117" y="317"/>
                  </a:lnTo>
                  <a:lnTo>
                    <a:pt x="102" y="315"/>
                  </a:lnTo>
                  <a:lnTo>
                    <a:pt x="89" y="312"/>
                  </a:lnTo>
                  <a:lnTo>
                    <a:pt x="76" y="308"/>
                  </a:lnTo>
                  <a:lnTo>
                    <a:pt x="65" y="301"/>
                  </a:lnTo>
                  <a:lnTo>
                    <a:pt x="53" y="295"/>
                  </a:lnTo>
                  <a:lnTo>
                    <a:pt x="44" y="287"/>
                  </a:lnTo>
                  <a:lnTo>
                    <a:pt x="34" y="276"/>
                  </a:lnTo>
                  <a:lnTo>
                    <a:pt x="26" y="265"/>
                  </a:lnTo>
                  <a:lnTo>
                    <a:pt x="18" y="255"/>
                  </a:lnTo>
                  <a:lnTo>
                    <a:pt x="13" y="241"/>
                  </a:lnTo>
                  <a:lnTo>
                    <a:pt x="8" y="228"/>
                  </a:lnTo>
                  <a:lnTo>
                    <a:pt x="4" y="213"/>
                  </a:lnTo>
                  <a:lnTo>
                    <a:pt x="1" y="199"/>
                  </a:lnTo>
                  <a:lnTo>
                    <a:pt x="0" y="181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1" y="131"/>
                  </a:lnTo>
                  <a:lnTo>
                    <a:pt x="4" y="116"/>
                  </a:lnTo>
                  <a:lnTo>
                    <a:pt x="8" y="101"/>
                  </a:lnTo>
                  <a:lnTo>
                    <a:pt x="13" y="88"/>
                  </a:lnTo>
                  <a:lnTo>
                    <a:pt x="18" y="76"/>
                  </a:lnTo>
                  <a:lnTo>
                    <a:pt x="26" y="64"/>
                  </a:lnTo>
                  <a:lnTo>
                    <a:pt x="34" y="53"/>
                  </a:lnTo>
                  <a:lnTo>
                    <a:pt x="44" y="44"/>
                  </a:lnTo>
                  <a:lnTo>
                    <a:pt x="53" y="36"/>
                  </a:lnTo>
                  <a:lnTo>
                    <a:pt x="65" y="28"/>
                  </a:lnTo>
                  <a:lnTo>
                    <a:pt x="76" y="23"/>
                  </a:lnTo>
                  <a:lnTo>
                    <a:pt x="89" y="19"/>
                  </a:lnTo>
                  <a:lnTo>
                    <a:pt x="102" y="15"/>
                  </a:lnTo>
                  <a:lnTo>
                    <a:pt x="117" y="14"/>
                  </a:lnTo>
                  <a:lnTo>
                    <a:pt x="133" y="12"/>
                  </a:lnTo>
                  <a:lnTo>
                    <a:pt x="149" y="14"/>
                  </a:lnTo>
                  <a:lnTo>
                    <a:pt x="163" y="15"/>
                  </a:lnTo>
                  <a:lnTo>
                    <a:pt x="178" y="19"/>
                  </a:lnTo>
                  <a:lnTo>
                    <a:pt x="191" y="24"/>
                  </a:lnTo>
                  <a:lnTo>
                    <a:pt x="201" y="30"/>
                  </a:lnTo>
                  <a:lnTo>
                    <a:pt x="210" y="35"/>
                  </a:lnTo>
                  <a:lnTo>
                    <a:pt x="219" y="43"/>
                  </a:lnTo>
                  <a:lnTo>
                    <a:pt x="229" y="51"/>
                  </a:lnTo>
                  <a:close/>
                  <a:moveTo>
                    <a:pt x="199" y="103"/>
                  </a:moveTo>
                  <a:lnTo>
                    <a:pt x="193" y="97"/>
                  </a:lnTo>
                  <a:lnTo>
                    <a:pt x="186" y="92"/>
                  </a:lnTo>
                  <a:lnTo>
                    <a:pt x="178" y="88"/>
                  </a:lnTo>
                  <a:lnTo>
                    <a:pt x="170" y="84"/>
                  </a:lnTo>
                  <a:lnTo>
                    <a:pt x="162" y="81"/>
                  </a:lnTo>
                  <a:lnTo>
                    <a:pt x="153" y="80"/>
                  </a:lnTo>
                  <a:lnTo>
                    <a:pt x="143" y="79"/>
                  </a:lnTo>
                  <a:lnTo>
                    <a:pt x="133" y="77"/>
                  </a:lnTo>
                  <a:lnTo>
                    <a:pt x="122" y="79"/>
                  </a:lnTo>
                  <a:lnTo>
                    <a:pt x="112" y="80"/>
                  </a:lnTo>
                  <a:lnTo>
                    <a:pt x="102" y="81"/>
                  </a:lnTo>
                  <a:lnTo>
                    <a:pt x="93" y="84"/>
                  </a:lnTo>
                  <a:lnTo>
                    <a:pt x="85" y="88"/>
                  </a:lnTo>
                  <a:lnTo>
                    <a:pt x="78" y="92"/>
                  </a:lnTo>
                  <a:lnTo>
                    <a:pt x="72" y="96"/>
                  </a:lnTo>
                  <a:lnTo>
                    <a:pt x="66" y="101"/>
                  </a:lnTo>
                  <a:lnTo>
                    <a:pt x="61" y="108"/>
                  </a:lnTo>
                  <a:lnTo>
                    <a:pt x="56" y="115"/>
                  </a:lnTo>
                  <a:lnTo>
                    <a:pt x="52" y="123"/>
                  </a:lnTo>
                  <a:lnTo>
                    <a:pt x="49" y="129"/>
                  </a:lnTo>
                  <a:lnTo>
                    <a:pt x="46" y="137"/>
                  </a:lnTo>
                  <a:lnTo>
                    <a:pt x="45" y="147"/>
                  </a:lnTo>
                  <a:lnTo>
                    <a:pt x="44" y="156"/>
                  </a:lnTo>
                  <a:lnTo>
                    <a:pt x="44" y="165"/>
                  </a:lnTo>
                  <a:lnTo>
                    <a:pt x="44" y="175"/>
                  </a:lnTo>
                  <a:lnTo>
                    <a:pt x="45" y="184"/>
                  </a:lnTo>
                  <a:lnTo>
                    <a:pt x="46" y="192"/>
                  </a:lnTo>
                  <a:lnTo>
                    <a:pt x="49" y="200"/>
                  </a:lnTo>
                  <a:lnTo>
                    <a:pt x="52" y="208"/>
                  </a:lnTo>
                  <a:lnTo>
                    <a:pt x="56" y="215"/>
                  </a:lnTo>
                  <a:lnTo>
                    <a:pt x="61" y="221"/>
                  </a:lnTo>
                  <a:lnTo>
                    <a:pt x="66" y="228"/>
                  </a:lnTo>
                  <a:lnTo>
                    <a:pt x="72" y="233"/>
                  </a:lnTo>
                  <a:lnTo>
                    <a:pt x="78" y="239"/>
                  </a:lnTo>
                  <a:lnTo>
                    <a:pt x="85" y="243"/>
                  </a:lnTo>
                  <a:lnTo>
                    <a:pt x="93" y="247"/>
                  </a:lnTo>
                  <a:lnTo>
                    <a:pt x="102" y="249"/>
                  </a:lnTo>
                  <a:lnTo>
                    <a:pt x="112" y="251"/>
                  </a:lnTo>
                  <a:lnTo>
                    <a:pt x="122" y="252"/>
                  </a:lnTo>
                  <a:lnTo>
                    <a:pt x="133" y="252"/>
                  </a:lnTo>
                  <a:lnTo>
                    <a:pt x="143" y="252"/>
                  </a:lnTo>
                  <a:lnTo>
                    <a:pt x="154" y="251"/>
                  </a:lnTo>
                  <a:lnTo>
                    <a:pt x="163" y="249"/>
                  </a:lnTo>
                  <a:lnTo>
                    <a:pt x="171" y="247"/>
                  </a:lnTo>
                  <a:lnTo>
                    <a:pt x="179" y="243"/>
                  </a:lnTo>
                  <a:lnTo>
                    <a:pt x="187" y="239"/>
                  </a:lnTo>
                  <a:lnTo>
                    <a:pt x="194" y="233"/>
                  </a:lnTo>
                  <a:lnTo>
                    <a:pt x="199" y="228"/>
                  </a:lnTo>
                  <a:lnTo>
                    <a:pt x="205" y="221"/>
                  </a:lnTo>
                  <a:lnTo>
                    <a:pt x="210" y="215"/>
                  </a:lnTo>
                  <a:lnTo>
                    <a:pt x="214" y="208"/>
                  </a:lnTo>
                  <a:lnTo>
                    <a:pt x="217" y="200"/>
                  </a:lnTo>
                  <a:lnTo>
                    <a:pt x="219" y="193"/>
                  </a:lnTo>
                  <a:lnTo>
                    <a:pt x="221" y="184"/>
                  </a:lnTo>
                  <a:lnTo>
                    <a:pt x="222" y="176"/>
                  </a:lnTo>
                  <a:lnTo>
                    <a:pt x="222" y="167"/>
                  </a:lnTo>
                  <a:lnTo>
                    <a:pt x="222" y="153"/>
                  </a:lnTo>
                  <a:lnTo>
                    <a:pt x="218" y="141"/>
                  </a:lnTo>
                  <a:lnTo>
                    <a:pt x="210" y="160"/>
                  </a:lnTo>
                  <a:lnTo>
                    <a:pt x="202" y="180"/>
                  </a:lnTo>
                  <a:lnTo>
                    <a:pt x="173" y="163"/>
                  </a:lnTo>
                  <a:lnTo>
                    <a:pt x="178" y="147"/>
                  </a:lnTo>
                  <a:lnTo>
                    <a:pt x="183" y="132"/>
                  </a:lnTo>
                  <a:lnTo>
                    <a:pt x="191" y="117"/>
                  </a:lnTo>
                  <a:lnTo>
                    <a:pt x="199" y="10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222" name="Freeform 694"/>
            <p:cNvSpPr>
              <a:spLocks/>
            </p:cNvSpPr>
            <p:nvPr/>
          </p:nvSpPr>
          <p:spPr bwMode="auto">
            <a:xfrm>
              <a:off x="4097" y="3446"/>
              <a:ext cx="48" cy="52"/>
            </a:xfrm>
            <a:custGeom>
              <a:avLst/>
              <a:gdLst>
                <a:gd name="T0" fmla="*/ 187 w 192"/>
                <a:gd name="T1" fmla="*/ 56 h 206"/>
                <a:gd name="T2" fmla="*/ 159 w 192"/>
                <a:gd name="T3" fmla="*/ 56 h 206"/>
                <a:gd name="T4" fmla="*/ 167 w 192"/>
                <a:gd name="T5" fmla="*/ 62 h 206"/>
                <a:gd name="T6" fmla="*/ 172 w 192"/>
                <a:gd name="T7" fmla="*/ 69 h 206"/>
                <a:gd name="T8" fmla="*/ 179 w 192"/>
                <a:gd name="T9" fmla="*/ 78 h 206"/>
                <a:gd name="T10" fmla="*/ 183 w 192"/>
                <a:gd name="T11" fmla="*/ 88 h 206"/>
                <a:gd name="T12" fmla="*/ 187 w 192"/>
                <a:gd name="T13" fmla="*/ 98 h 206"/>
                <a:gd name="T14" fmla="*/ 189 w 192"/>
                <a:gd name="T15" fmla="*/ 109 h 206"/>
                <a:gd name="T16" fmla="*/ 191 w 192"/>
                <a:gd name="T17" fmla="*/ 120 h 206"/>
                <a:gd name="T18" fmla="*/ 192 w 192"/>
                <a:gd name="T19" fmla="*/ 130 h 206"/>
                <a:gd name="T20" fmla="*/ 191 w 192"/>
                <a:gd name="T21" fmla="*/ 142 h 206"/>
                <a:gd name="T22" fmla="*/ 189 w 192"/>
                <a:gd name="T23" fmla="*/ 153 h 206"/>
                <a:gd name="T24" fmla="*/ 187 w 192"/>
                <a:gd name="T25" fmla="*/ 162 h 206"/>
                <a:gd name="T26" fmla="*/ 183 w 192"/>
                <a:gd name="T27" fmla="*/ 172 h 206"/>
                <a:gd name="T28" fmla="*/ 179 w 192"/>
                <a:gd name="T29" fmla="*/ 181 h 206"/>
                <a:gd name="T30" fmla="*/ 173 w 192"/>
                <a:gd name="T31" fmla="*/ 188 h 206"/>
                <a:gd name="T32" fmla="*/ 167 w 192"/>
                <a:gd name="T33" fmla="*/ 194 h 206"/>
                <a:gd name="T34" fmla="*/ 160 w 192"/>
                <a:gd name="T35" fmla="*/ 198 h 206"/>
                <a:gd name="T36" fmla="*/ 152 w 192"/>
                <a:gd name="T37" fmla="*/ 202 h 206"/>
                <a:gd name="T38" fmla="*/ 143 w 192"/>
                <a:gd name="T39" fmla="*/ 205 h 206"/>
                <a:gd name="T40" fmla="*/ 131 w 192"/>
                <a:gd name="T41" fmla="*/ 206 h 206"/>
                <a:gd name="T42" fmla="*/ 119 w 192"/>
                <a:gd name="T43" fmla="*/ 206 h 206"/>
                <a:gd name="T44" fmla="*/ 0 w 192"/>
                <a:gd name="T45" fmla="*/ 206 h 206"/>
                <a:gd name="T46" fmla="*/ 0 w 192"/>
                <a:gd name="T47" fmla="*/ 146 h 206"/>
                <a:gd name="T48" fmla="*/ 87 w 192"/>
                <a:gd name="T49" fmla="*/ 146 h 206"/>
                <a:gd name="T50" fmla="*/ 104 w 192"/>
                <a:gd name="T51" fmla="*/ 146 h 206"/>
                <a:gd name="T52" fmla="*/ 117 w 192"/>
                <a:gd name="T53" fmla="*/ 145 h 206"/>
                <a:gd name="T54" fmla="*/ 128 w 192"/>
                <a:gd name="T55" fmla="*/ 145 h 206"/>
                <a:gd name="T56" fmla="*/ 135 w 192"/>
                <a:gd name="T57" fmla="*/ 142 h 206"/>
                <a:gd name="T58" fmla="*/ 139 w 192"/>
                <a:gd name="T59" fmla="*/ 141 h 206"/>
                <a:gd name="T60" fmla="*/ 143 w 192"/>
                <a:gd name="T61" fmla="*/ 138 h 206"/>
                <a:gd name="T62" fmla="*/ 145 w 192"/>
                <a:gd name="T63" fmla="*/ 134 h 206"/>
                <a:gd name="T64" fmla="*/ 148 w 192"/>
                <a:gd name="T65" fmla="*/ 130 h 206"/>
                <a:gd name="T66" fmla="*/ 151 w 192"/>
                <a:gd name="T67" fmla="*/ 126 h 206"/>
                <a:gd name="T68" fmla="*/ 152 w 192"/>
                <a:gd name="T69" fmla="*/ 121 h 206"/>
                <a:gd name="T70" fmla="*/ 153 w 192"/>
                <a:gd name="T71" fmla="*/ 114 h 206"/>
                <a:gd name="T72" fmla="*/ 153 w 192"/>
                <a:gd name="T73" fmla="*/ 109 h 206"/>
                <a:gd name="T74" fmla="*/ 153 w 192"/>
                <a:gd name="T75" fmla="*/ 101 h 206"/>
                <a:gd name="T76" fmla="*/ 152 w 192"/>
                <a:gd name="T77" fmla="*/ 94 h 206"/>
                <a:gd name="T78" fmla="*/ 149 w 192"/>
                <a:gd name="T79" fmla="*/ 88 h 206"/>
                <a:gd name="T80" fmla="*/ 147 w 192"/>
                <a:gd name="T81" fmla="*/ 81 h 206"/>
                <a:gd name="T82" fmla="*/ 143 w 192"/>
                <a:gd name="T83" fmla="*/ 76 h 206"/>
                <a:gd name="T84" fmla="*/ 139 w 192"/>
                <a:gd name="T85" fmla="*/ 70 h 206"/>
                <a:gd name="T86" fmla="*/ 135 w 192"/>
                <a:gd name="T87" fmla="*/ 66 h 206"/>
                <a:gd name="T88" fmla="*/ 129 w 192"/>
                <a:gd name="T89" fmla="*/ 64 h 206"/>
                <a:gd name="T90" fmla="*/ 123 w 192"/>
                <a:gd name="T91" fmla="*/ 62 h 206"/>
                <a:gd name="T92" fmla="*/ 112 w 192"/>
                <a:gd name="T93" fmla="*/ 61 h 206"/>
                <a:gd name="T94" fmla="*/ 97 w 192"/>
                <a:gd name="T95" fmla="*/ 60 h 206"/>
                <a:gd name="T96" fmla="*/ 79 w 192"/>
                <a:gd name="T97" fmla="*/ 60 h 206"/>
                <a:gd name="T98" fmla="*/ 0 w 192"/>
                <a:gd name="T99" fmla="*/ 60 h 206"/>
                <a:gd name="T100" fmla="*/ 0 w 192"/>
                <a:gd name="T101" fmla="*/ 0 h 206"/>
                <a:gd name="T102" fmla="*/ 187 w 192"/>
                <a:gd name="T103" fmla="*/ 0 h 206"/>
                <a:gd name="T104" fmla="*/ 187 w 192"/>
                <a:gd name="T105" fmla="*/ 5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92" h="206">
                  <a:moveTo>
                    <a:pt x="187" y="56"/>
                  </a:moveTo>
                  <a:lnTo>
                    <a:pt x="159" y="56"/>
                  </a:lnTo>
                  <a:lnTo>
                    <a:pt x="167" y="62"/>
                  </a:lnTo>
                  <a:lnTo>
                    <a:pt x="172" y="69"/>
                  </a:lnTo>
                  <a:lnTo>
                    <a:pt x="179" y="78"/>
                  </a:lnTo>
                  <a:lnTo>
                    <a:pt x="183" y="88"/>
                  </a:lnTo>
                  <a:lnTo>
                    <a:pt x="187" y="98"/>
                  </a:lnTo>
                  <a:lnTo>
                    <a:pt x="189" y="109"/>
                  </a:lnTo>
                  <a:lnTo>
                    <a:pt x="191" y="120"/>
                  </a:lnTo>
                  <a:lnTo>
                    <a:pt x="192" y="130"/>
                  </a:lnTo>
                  <a:lnTo>
                    <a:pt x="191" y="142"/>
                  </a:lnTo>
                  <a:lnTo>
                    <a:pt x="189" y="153"/>
                  </a:lnTo>
                  <a:lnTo>
                    <a:pt x="187" y="162"/>
                  </a:lnTo>
                  <a:lnTo>
                    <a:pt x="183" y="172"/>
                  </a:lnTo>
                  <a:lnTo>
                    <a:pt x="179" y="181"/>
                  </a:lnTo>
                  <a:lnTo>
                    <a:pt x="173" y="188"/>
                  </a:lnTo>
                  <a:lnTo>
                    <a:pt x="167" y="194"/>
                  </a:lnTo>
                  <a:lnTo>
                    <a:pt x="160" y="198"/>
                  </a:lnTo>
                  <a:lnTo>
                    <a:pt x="152" y="202"/>
                  </a:lnTo>
                  <a:lnTo>
                    <a:pt x="143" y="205"/>
                  </a:lnTo>
                  <a:lnTo>
                    <a:pt x="131" y="206"/>
                  </a:lnTo>
                  <a:lnTo>
                    <a:pt x="119" y="206"/>
                  </a:lnTo>
                  <a:lnTo>
                    <a:pt x="0" y="206"/>
                  </a:lnTo>
                  <a:lnTo>
                    <a:pt x="0" y="146"/>
                  </a:lnTo>
                  <a:lnTo>
                    <a:pt x="87" y="146"/>
                  </a:lnTo>
                  <a:lnTo>
                    <a:pt x="104" y="146"/>
                  </a:lnTo>
                  <a:lnTo>
                    <a:pt x="117" y="145"/>
                  </a:lnTo>
                  <a:lnTo>
                    <a:pt x="128" y="145"/>
                  </a:lnTo>
                  <a:lnTo>
                    <a:pt x="135" y="142"/>
                  </a:lnTo>
                  <a:lnTo>
                    <a:pt x="139" y="141"/>
                  </a:lnTo>
                  <a:lnTo>
                    <a:pt x="143" y="138"/>
                  </a:lnTo>
                  <a:lnTo>
                    <a:pt x="145" y="134"/>
                  </a:lnTo>
                  <a:lnTo>
                    <a:pt x="148" y="130"/>
                  </a:lnTo>
                  <a:lnTo>
                    <a:pt x="151" y="126"/>
                  </a:lnTo>
                  <a:lnTo>
                    <a:pt x="152" y="121"/>
                  </a:lnTo>
                  <a:lnTo>
                    <a:pt x="153" y="114"/>
                  </a:lnTo>
                  <a:lnTo>
                    <a:pt x="153" y="109"/>
                  </a:lnTo>
                  <a:lnTo>
                    <a:pt x="153" y="101"/>
                  </a:lnTo>
                  <a:lnTo>
                    <a:pt x="152" y="94"/>
                  </a:lnTo>
                  <a:lnTo>
                    <a:pt x="149" y="88"/>
                  </a:lnTo>
                  <a:lnTo>
                    <a:pt x="147" y="81"/>
                  </a:lnTo>
                  <a:lnTo>
                    <a:pt x="143" y="76"/>
                  </a:lnTo>
                  <a:lnTo>
                    <a:pt x="139" y="70"/>
                  </a:lnTo>
                  <a:lnTo>
                    <a:pt x="135" y="66"/>
                  </a:lnTo>
                  <a:lnTo>
                    <a:pt x="129" y="64"/>
                  </a:lnTo>
                  <a:lnTo>
                    <a:pt x="123" y="62"/>
                  </a:lnTo>
                  <a:lnTo>
                    <a:pt x="112" y="61"/>
                  </a:lnTo>
                  <a:lnTo>
                    <a:pt x="97" y="60"/>
                  </a:lnTo>
                  <a:lnTo>
                    <a:pt x="79" y="60"/>
                  </a:lnTo>
                  <a:lnTo>
                    <a:pt x="0" y="60"/>
                  </a:lnTo>
                  <a:lnTo>
                    <a:pt x="0" y="0"/>
                  </a:lnTo>
                  <a:lnTo>
                    <a:pt x="187" y="0"/>
                  </a:lnTo>
                  <a:lnTo>
                    <a:pt x="187" y="56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223" name="Freeform 695"/>
            <p:cNvSpPr>
              <a:spLocks noEditPoints="1"/>
            </p:cNvSpPr>
            <p:nvPr/>
          </p:nvSpPr>
          <p:spPr bwMode="auto">
            <a:xfrm>
              <a:off x="4096" y="3381"/>
              <a:ext cx="49" cy="54"/>
            </a:xfrm>
            <a:custGeom>
              <a:avLst/>
              <a:gdLst>
                <a:gd name="T0" fmla="*/ 54 w 196"/>
                <a:gd name="T1" fmla="*/ 208 h 215"/>
                <a:gd name="T2" fmla="*/ 30 w 196"/>
                <a:gd name="T3" fmla="*/ 195 h 215"/>
                <a:gd name="T4" fmla="*/ 14 w 196"/>
                <a:gd name="T5" fmla="*/ 176 h 215"/>
                <a:gd name="T6" fmla="*/ 3 w 196"/>
                <a:gd name="T7" fmla="*/ 148 h 215"/>
                <a:gd name="T8" fmla="*/ 0 w 196"/>
                <a:gd name="T9" fmla="*/ 110 h 215"/>
                <a:gd name="T10" fmla="*/ 2 w 196"/>
                <a:gd name="T11" fmla="*/ 74 h 215"/>
                <a:gd name="T12" fmla="*/ 8 w 196"/>
                <a:gd name="T13" fmla="*/ 50 h 215"/>
                <a:gd name="T14" fmla="*/ 18 w 196"/>
                <a:gd name="T15" fmla="*/ 32 h 215"/>
                <a:gd name="T16" fmla="*/ 28 w 196"/>
                <a:gd name="T17" fmla="*/ 22 h 215"/>
                <a:gd name="T18" fmla="*/ 46 w 196"/>
                <a:gd name="T19" fmla="*/ 15 h 215"/>
                <a:gd name="T20" fmla="*/ 72 w 196"/>
                <a:gd name="T21" fmla="*/ 14 h 215"/>
                <a:gd name="T22" fmla="*/ 151 w 196"/>
                <a:gd name="T23" fmla="*/ 14 h 215"/>
                <a:gd name="T24" fmla="*/ 179 w 196"/>
                <a:gd name="T25" fmla="*/ 7 h 215"/>
                <a:gd name="T26" fmla="*/ 191 w 196"/>
                <a:gd name="T27" fmla="*/ 60 h 215"/>
                <a:gd name="T28" fmla="*/ 176 w 196"/>
                <a:gd name="T29" fmla="*/ 66 h 215"/>
                <a:gd name="T30" fmla="*/ 171 w 196"/>
                <a:gd name="T31" fmla="*/ 68 h 215"/>
                <a:gd name="T32" fmla="*/ 181 w 196"/>
                <a:gd name="T33" fmla="*/ 84 h 215"/>
                <a:gd name="T34" fmla="*/ 189 w 196"/>
                <a:gd name="T35" fmla="*/ 100 h 215"/>
                <a:gd name="T36" fmla="*/ 193 w 196"/>
                <a:gd name="T37" fmla="*/ 119 h 215"/>
                <a:gd name="T38" fmla="*/ 196 w 196"/>
                <a:gd name="T39" fmla="*/ 139 h 215"/>
                <a:gd name="T40" fmla="*/ 192 w 196"/>
                <a:gd name="T41" fmla="*/ 170 h 215"/>
                <a:gd name="T42" fmla="*/ 180 w 196"/>
                <a:gd name="T43" fmla="*/ 194 h 215"/>
                <a:gd name="T44" fmla="*/ 163 w 196"/>
                <a:gd name="T45" fmla="*/ 210 h 215"/>
                <a:gd name="T46" fmla="*/ 152 w 196"/>
                <a:gd name="T47" fmla="*/ 214 h 215"/>
                <a:gd name="T48" fmla="*/ 140 w 196"/>
                <a:gd name="T49" fmla="*/ 215 h 215"/>
                <a:gd name="T50" fmla="*/ 125 w 196"/>
                <a:gd name="T51" fmla="*/ 212 h 215"/>
                <a:gd name="T52" fmla="*/ 112 w 196"/>
                <a:gd name="T53" fmla="*/ 206 h 215"/>
                <a:gd name="T54" fmla="*/ 101 w 196"/>
                <a:gd name="T55" fmla="*/ 194 h 215"/>
                <a:gd name="T56" fmla="*/ 93 w 196"/>
                <a:gd name="T57" fmla="*/ 179 h 215"/>
                <a:gd name="T58" fmla="*/ 87 w 196"/>
                <a:gd name="T59" fmla="*/ 159 h 215"/>
                <a:gd name="T60" fmla="*/ 81 w 196"/>
                <a:gd name="T61" fmla="*/ 131 h 215"/>
                <a:gd name="T62" fmla="*/ 75 w 196"/>
                <a:gd name="T63" fmla="*/ 95 h 215"/>
                <a:gd name="T64" fmla="*/ 69 w 196"/>
                <a:gd name="T65" fmla="*/ 72 h 215"/>
                <a:gd name="T66" fmla="*/ 58 w 196"/>
                <a:gd name="T67" fmla="*/ 74 h 215"/>
                <a:gd name="T68" fmla="*/ 48 w 196"/>
                <a:gd name="T69" fmla="*/ 78 h 215"/>
                <a:gd name="T70" fmla="*/ 42 w 196"/>
                <a:gd name="T71" fmla="*/ 87 h 215"/>
                <a:gd name="T72" fmla="*/ 39 w 196"/>
                <a:gd name="T73" fmla="*/ 103 h 215"/>
                <a:gd name="T74" fmla="*/ 39 w 196"/>
                <a:gd name="T75" fmla="*/ 122 h 215"/>
                <a:gd name="T76" fmla="*/ 42 w 196"/>
                <a:gd name="T77" fmla="*/ 134 h 215"/>
                <a:gd name="T78" fmla="*/ 47 w 196"/>
                <a:gd name="T79" fmla="*/ 143 h 215"/>
                <a:gd name="T80" fmla="*/ 55 w 196"/>
                <a:gd name="T81" fmla="*/ 151 h 215"/>
                <a:gd name="T82" fmla="*/ 101 w 196"/>
                <a:gd name="T83" fmla="*/ 72 h 215"/>
                <a:gd name="T84" fmla="*/ 109 w 196"/>
                <a:gd name="T85" fmla="*/ 110 h 215"/>
                <a:gd name="T86" fmla="*/ 117 w 196"/>
                <a:gd name="T87" fmla="*/ 142 h 215"/>
                <a:gd name="T88" fmla="*/ 125 w 196"/>
                <a:gd name="T89" fmla="*/ 151 h 215"/>
                <a:gd name="T90" fmla="*/ 135 w 196"/>
                <a:gd name="T91" fmla="*/ 154 h 215"/>
                <a:gd name="T92" fmla="*/ 145 w 196"/>
                <a:gd name="T93" fmla="*/ 152 h 215"/>
                <a:gd name="T94" fmla="*/ 153 w 196"/>
                <a:gd name="T95" fmla="*/ 144 h 215"/>
                <a:gd name="T96" fmla="*/ 159 w 196"/>
                <a:gd name="T97" fmla="*/ 134 h 215"/>
                <a:gd name="T98" fmla="*/ 160 w 196"/>
                <a:gd name="T99" fmla="*/ 120 h 215"/>
                <a:gd name="T100" fmla="*/ 159 w 196"/>
                <a:gd name="T101" fmla="*/ 104 h 215"/>
                <a:gd name="T102" fmla="*/ 152 w 196"/>
                <a:gd name="T103" fmla="*/ 90 h 215"/>
                <a:gd name="T104" fmla="*/ 144 w 196"/>
                <a:gd name="T105" fmla="*/ 80 h 215"/>
                <a:gd name="T106" fmla="*/ 136 w 196"/>
                <a:gd name="T107" fmla="*/ 75 h 215"/>
                <a:gd name="T108" fmla="*/ 111 w 196"/>
                <a:gd name="T109" fmla="*/ 72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96" h="215">
                  <a:moveTo>
                    <a:pt x="62" y="154"/>
                  </a:moveTo>
                  <a:lnTo>
                    <a:pt x="54" y="208"/>
                  </a:lnTo>
                  <a:lnTo>
                    <a:pt x="40" y="203"/>
                  </a:lnTo>
                  <a:lnTo>
                    <a:pt x="30" y="195"/>
                  </a:lnTo>
                  <a:lnTo>
                    <a:pt x="20" y="187"/>
                  </a:lnTo>
                  <a:lnTo>
                    <a:pt x="14" y="176"/>
                  </a:lnTo>
                  <a:lnTo>
                    <a:pt x="7" y="164"/>
                  </a:lnTo>
                  <a:lnTo>
                    <a:pt x="3" y="148"/>
                  </a:lnTo>
                  <a:lnTo>
                    <a:pt x="2" y="130"/>
                  </a:lnTo>
                  <a:lnTo>
                    <a:pt x="0" y="110"/>
                  </a:lnTo>
                  <a:lnTo>
                    <a:pt x="0" y="91"/>
                  </a:lnTo>
                  <a:lnTo>
                    <a:pt x="2" y="74"/>
                  </a:lnTo>
                  <a:lnTo>
                    <a:pt x="4" y="60"/>
                  </a:lnTo>
                  <a:lnTo>
                    <a:pt x="8" y="50"/>
                  </a:lnTo>
                  <a:lnTo>
                    <a:pt x="12" y="40"/>
                  </a:lnTo>
                  <a:lnTo>
                    <a:pt x="18" y="32"/>
                  </a:lnTo>
                  <a:lnTo>
                    <a:pt x="22" y="26"/>
                  </a:lnTo>
                  <a:lnTo>
                    <a:pt x="28" y="22"/>
                  </a:lnTo>
                  <a:lnTo>
                    <a:pt x="35" y="18"/>
                  </a:lnTo>
                  <a:lnTo>
                    <a:pt x="46" y="15"/>
                  </a:lnTo>
                  <a:lnTo>
                    <a:pt x="58" y="14"/>
                  </a:lnTo>
                  <a:lnTo>
                    <a:pt x="72" y="14"/>
                  </a:lnTo>
                  <a:lnTo>
                    <a:pt x="129" y="14"/>
                  </a:lnTo>
                  <a:lnTo>
                    <a:pt x="151" y="14"/>
                  </a:lnTo>
                  <a:lnTo>
                    <a:pt x="167" y="11"/>
                  </a:lnTo>
                  <a:lnTo>
                    <a:pt x="179" y="7"/>
                  </a:lnTo>
                  <a:lnTo>
                    <a:pt x="191" y="0"/>
                  </a:lnTo>
                  <a:lnTo>
                    <a:pt x="191" y="60"/>
                  </a:lnTo>
                  <a:lnTo>
                    <a:pt x="185" y="63"/>
                  </a:lnTo>
                  <a:lnTo>
                    <a:pt x="176" y="66"/>
                  </a:lnTo>
                  <a:lnTo>
                    <a:pt x="173" y="67"/>
                  </a:lnTo>
                  <a:lnTo>
                    <a:pt x="171" y="68"/>
                  </a:lnTo>
                  <a:lnTo>
                    <a:pt x="176" y="76"/>
                  </a:lnTo>
                  <a:lnTo>
                    <a:pt x="181" y="84"/>
                  </a:lnTo>
                  <a:lnTo>
                    <a:pt x="185" y="92"/>
                  </a:lnTo>
                  <a:lnTo>
                    <a:pt x="189" y="100"/>
                  </a:lnTo>
                  <a:lnTo>
                    <a:pt x="192" y="110"/>
                  </a:lnTo>
                  <a:lnTo>
                    <a:pt x="193" y="119"/>
                  </a:lnTo>
                  <a:lnTo>
                    <a:pt x="195" y="128"/>
                  </a:lnTo>
                  <a:lnTo>
                    <a:pt x="196" y="139"/>
                  </a:lnTo>
                  <a:lnTo>
                    <a:pt x="195" y="155"/>
                  </a:lnTo>
                  <a:lnTo>
                    <a:pt x="192" y="170"/>
                  </a:lnTo>
                  <a:lnTo>
                    <a:pt x="187" y="183"/>
                  </a:lnTo>
                  <a:lnTo>
                    <a:pt x="180" y="194"/>
                  </a:lnTo>
                  <a:lnTo>
                    <a:pt x="172" y="203"/>
                  </a:lnTo>
                  <a:lnTo>
                    <a:pt x="163" y="210"/>
                  </a:lnTo>
                  <a:lnTo>
                    <a:pt x="157" y="211"/>
                  </a:lnTo>
                  <a:lnTo>
                    <a:pt x="152" y="214"/>
                  </a:lnTo>
                  <a:lnTo>
                    <a:pt x="147" y="214"/>
                  </a:lnTo>
                  <a:lnTo>
                    <a:pt x="140" y="215"/>
                  </a:lnTo>
                  <a:lnTo>
                    <a:pt x="132" y="214"/>
                  </a:lnTo>
                  <a:lnTo>
                    <a:pt x="125" y="212"/>
                  </a:lnTo>
                  <a:lnTo>
                    <a:pt x="119" y="210"/>
                  </a:lnTo>
                  <a:lnTo>
                    <a:pt x="112" y="206"/>
                  </a:lnTo>
                  <a:lnTo>
                    <a:pt x="107" y="200"/>
                  </a:lnTo>
                  <a:lnTo>
                    <a:pt x="101" y="194"/>
                  </a:lnTo>
                  <a:lnTo>
                    <a:pt x="96" y="187"/>
                  </a:lnTo>
                  <a:lnTo>
                    <a:pt x="93" y="179"/>
                  </a:lnTo>
                  <a:lnTo>
                    <a:pt x="89" y="170"/>
                  </a:lnTo>
                  <a:lnTo>
                    <a:pt x="87" y="159"/>
                  </a:lnTo>
                  <a:lnTo>
                    <a:pt x="84" y="146"/>
                  </a:lnTo>
                  <a:lnTo>
                    <a:pt x="81" y="131"/>
                  </a:lnTo>
                  <a:lnTo>
                    <a:pt x="79" y="112"/>
                  </a:lnTo>
                  <a:lnTo>
                    <a:pt x="75" y="95"/>
                  </a:lnTo>
                  <a:lnTo>
                    <a:pt x="72" y="83"/>
                  </a:lnTo>
                  <a:lnTo>
                    <a:pt x="69" y="72"/>
                  </a:lnTo>
                  <a:lnTo>
                    <a:pt x="64" y="72"/>
                  </a:lnTo>
                  <a:lnTo>
                    <a:pt x="58" y="74"/>
                  </a:lnTo>
                  <a:lnTo>
                    <a:pt x="52" y="75"/>
                  </a:lnTo>
                  <a:lnTo>
                    <a:pt x="48" y="78"/>
                  </a:lnTo>
                  <a:lnTo>
                    <a:pt x="44" y="82"/>
                  </a:lnTo>
                  <a:lnTo>
                    <a:pt x="42" y="87"/>
                  </a:lnTo>
                  <a:lnTo>
                    <a:pt x="40" y="94"/>
                  </a:lnTo>
                  <a:lnTo>
                    <a:pt x="39" y="103"/>
                  </a:lnTo>
                  <a:lnTo>
                    <a:pt x="38" y="114"/>
                  </a:lnTo>
                  <a:lnTo>
                    <a:pt x="39" y="122"/>
                  </a:lnTo>
                  <a:lnTo>
                    <a:pt x="39" y="128"/>
                  </a:lnTo>
                  <a:lnTo>
                    <a:pt x="42" y="134"/>
                  </a:lnTo>
                  <a:lnTo>
                    <a:pt x="43" y="139"/>
                  </a:lnTo>
                  <a:lnTo>
                    <a:pt x="47" y="143"/>
                  </a:lnTo>
                  <a:lnTo>
                    <a:pt x="51" y="147"/>
                  </a:lnTo>
                  <a:lnTo>
                    <a:pt x="55" y="151"/>
                  </a:lnTo>
                  <a:lnTo>
                    <a:pt x="62" y="154"/>
                  </a:lnTo>
                  <a:close/>
                  <a:moveTo>
                    <a:pt x="101" y="72"/>
                  </a:moveTo>
                  <a:lnTo>
                    <a:pt x="105" y="87"/>
                  </a:lnTo>
                  <a:lnTo>
                    <a:pt x="109" y="110"/>
                  </a:lnTo>
                  <a:lnTo>
                    <a:pt x="113" y="130"/>
                  </a:lnTo>
                  <a:lnTo>
                    <a:pt x="117" y="142"/>
                  </a:lnTo>
                  <a:lnTo>
                    <a:pt x="121" y="147"/>
                  </a:lnTo>
                  <a:lnTo>
                    <a:pt x="125" y="151"/>
                  </a:lnTo>
                  <a:lnTo>
                    <a:pt x="131" y="154"/>
                  </a:lnTo>
                  <a:lnTo>
                    <a:pt x="135" y="154"/>
                  </a:lnTo>
                  <a:lnTo>
                    <a:pt x="140" y="154"/>
                  </a:lnTo>
                  <a:lnTo>
                    <a:pt x="145" y="152"/>
                  </a:lnTo>
                  <a:lnTo>
                    <a:pt x="149" y="148"/>
                  </a:lnTo>
                  <a:lnTo>
                    <a:pt x="153" y="144"/>
                  </a:lnTo>
                  <a:lnTo>
                    <a:pt x="156" y="139"/>
                  </a:lnTo>
                  <a:lnTo>
                    <a:pt x="159" y="134"/>
                  </a:lnTo>
                  <a:lnTo>
                    <a:pt x="160" y="127"/>
                  </a:lnTo>
                  <a:lnTo>
                    <a:pt x="160" y="120"/>
                  </a:lnTo>
                  <a:lnTo>
                    <a:pt x="160" y="112"/>
                  </a:lnTo>
                  <a:lnTo>
                    <a:pt x="159" y="104"/>
                  </a:lnTo>
                  <a:lnTo>
                    <a:pt x="156" y="96"/>
                  </a:lnTo>
                  <a:lnTo>
                    <a:pt x="152" y="90"/>
                  </a:lnTo>
                  <a:lnTo>
                    <a:pt x="148" y="84"/>
                  </a:lnTo>
                  <a:lnTo>
                    <a:pt x="144" y="80"/>
                  </a:lnTo>
                  <a:lnTo>
                    <a:pt x="140" y="78"/>
                  </a:lnTo>
                  <a:lnTo>
                    <a:pt x="136" y="75"/>
                  </a:lnTo>
                  <a:lnTo>
                    <a:pt x="127" y="74"/>
                  </a:lnTo>
                  <a:lnTo>
                    <a:pt x="111" y="72"/>
                  </a:lnTo>
                  <a:lnTo>
                    <a:pt x="101" y="72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224" name="Freeform 696"/>
            <p:cNvSpPr>
              <a:spLocks/>
            </p:cNvSpPr>
            <p:nvPr/>
          </p:nvSpPr>
          <p:spPr bwMode="auto">
            <a:xfrm>
              <a:off x="4096" y="3317"/>
              <a:ext cx="47" cy="52"/>
            </a:xfrm>
            <a:custGeom>
              <a:avLst/>
              <a:gdLst>
                <a:gd name="T0" fmla="*/ 191 w 191"/>
                <a:gd name="T1" fmla="*/ 0 h 208"/>
                <a:gd name="T2" fmla="*/ 191 w 191"/>
                <a:gd name="T3" fmla="*/ 61 h 208"/>
                <a:gd name="T4" fmla="*/ 96 w 191"/>
                <a:gd name="T5" fmla="*/ 61 h 208"/>
                <a:gd name="T6" fmla="*/ 81 w 191"/>
                <a:gd name="T7" fmla="*/ 61 h 208"/>
                <a:gd name="T8" fmla="*/ 71 w 191"/>
                <a:gd name="T9" fmla="*/ 61 h 208"/>
                <a:gd name="T10" fmla="*/ 63 w 191"/>
                <a:gd name="T11" fmla="*/ 63 h 208"/>
                <a:gd name="T12" fmla="*/ 56 w 191"/>
                <a:gd name="T13" fmla="*/ 65 h 208"/>
                <a:gd name="T14" fmla="*/ 52 w 191"/>
                <a:gd name="T15" fmla="*/ 67 h 208"/>
                <a:gd name="T16" fmla="*/ 50 w 191"/>
                <a:gd name="T17" fmla="*/ 69 h 208"/>
                <a:gd name="T18" fmla="*/ 46 w 191"/>
                <a:gd name="T19" fmla="*/ 73 h 208"/>
                <a:gd name="T20" fmla="*/ 43 w 191"/>
                <a:gd name="T21" fmla="*/ 77 h 208"/>
                <a:gd name="T22" fmla="*/ 40 w 191"/>
                <a:gd name="T23" fmla="*/ 83 h 208"/>
                <a:gd name="T24" fmla="*/ 39 w 191"/>
                <a:gd name="T25" fmla="*/ 87 h 208"/>
                <a:gd name="T26" fmla="*/ 39 w 191"/>
                <a:gd name="T27" fmla="*/ 92 h 208"/>
                <a:gd name="T28" fmla="*/ 38 w 191"/>
                <a:gd name="T29" fmla="*/ 99 h 208"/>
                <a:gd name="T30" fmla="*/ 39 w 191"/>
                <a:gd name="T31" fmla="*/ 107 h 208"/>
                <a:gd name="T32" fmla="*/ 40 w 191"/>
                <a:gd name="T33" fmla="*/ 113 h 208"/>
                <a:gd name="T34" fmla="*/ 42 w 191"/>
                <a:gd name="T35" fmla="*/ 120 h 208"/>
                <a:gd name="T36" fmla="*/ 46 w 191"/>
                <a:gd name="T37" fmla="*/ 127 h 208"/>
                <a:gd name="T38" fmla="*/ 50 w 191"/>
                <a:gd name="T39" fmla="*/ 132 h 208"/>
                <a:gd name="T40" fmla="*/ 54 w 191"/>
                <a:gd name="T41" fmla="*/ 137 h 208"/>
                <a:gd name="T42" fmla="*/ 59 w 191"/>
                <a:gd name="T43" fmla="*/ 141 h 208"/>
                <a:gd name="T44" fmla="*/ 64 w 191"/>
                <a:gd name="T45" fmla="*/ 144 h 208"/>
                <a:gd name="T46" fmla="*/ 71 w 191"/>
                <a:gd name="T47" fmla="*/ 145 h 208"/>
                <a:gd name="T48" fmla="*/ 80 w 191"/>
                <a:gd name="T49" fmla="*/ 147 h 208"/>
                <a:gd name="T50" fmla="*/ 92 w 191"/>
                <a:gd name="T51" fmla="*/ 148 h 208"/>
                <a:gd name="T52" fmla="*/ 107 w 191"/>
                <a:gd name="T53" fmla="*/ 148 h 208"/>
                <a:gd name="T54" fmla="*/ 191 w 191"/>
                <a:gd name="T55" fmla="*/ 148 h 208"/>
                <a:gd name="T56" fmla="*/ 191 w 191"/>
                <a:gd name="T57" fmla="*/ 208 h 208"/>
                <a:gd name="T58" fmla="*/ 4 w 191"/>
                <a:gd name="T59" fmla="*/ 208 h 208"/>
                <a:gd name="T60" fmla="*/ 4 w 191"/>
                <a:gd name="T61" fmla="*/ 152 h 208"/>
                <a:gd name="T62" fmla="*/ 32 w 191"/>
                <a:gd name="T63" fmla="*/ 152 h 208"/>
                <a:gd name="T64" fmla="*/ 24 w 191"/>
                <a:gd name="T65" fmla="*/ 145 h 208"/>
                <a:gd name="T66" fmla="*/ 18 w 191"/>
                <a:gd name="T67" fmla="*/ 136 h 208"/>
                <a:gd name="T68" fmla="*/ 12 w 191"/>
                <a:gd name="T69" fmla="*/ 128 h 208"/>
                <a:gd name="T70" fmla="*/ 8 w 191"/>
                <a:gd name="T71" fmla="*/ 119 h 208"/>
                <a:gd name="T72" fmla="*/ 4 w 191"/>
                <a:gd name="T73" fmla="*/ 109 h 208"/>
                <a:gd name="T74" fmla="*/ 2 w 191"/>
                <a:gd name="T75" fmla="*/ 99 h 208"/>
                <a:gd name="T76" fmla="*/ 0 w 191"/>
                <a:gd name="T77" fmla="*/ 88 h 208"/>
                <a:gd name="T78" fmla="*/ 0 w 191"/>
                <a:gd name="T79" fmla="*/ 77 h 208"/>
                <a:gd name="T80" fmla="*/ 0 w 191"/>
                <a:gd name="T81" fmla="*/ 68 h 208"/>
                <a:gd name="T82" fmla="*/ 2 w 191"/>
                <a:gd name="T83" fmla="*/ 59 h 208"/>
                <a:gd name="T84" fmla="*/ 3 w 191"/>
                <a:gd name="T85" fmla="*/ 49 h 208"/>
                <a:gd name="T86" fmla="*/ 6 w 191"/>
                <a:gd name="T87" fmla="*/ 41 h 208"/>
                <a:gd name="T88" fmla="*/ 10 w 191"/>
                <a:gd name="T89" fmla="*/ 33 h 208"/>
                <a:gd name="T90" fmla="*/ 12 w 191"/>
                <a:gd name="T91" fmla="*/ 27 h 208"/>
                <a:gd name="T92" fmla="*/ 16 w 191"/>
                <a:gd name="T93" fmla="*/ 20 h 208"/>
                <a:gd name="T94" fmla="*/ 22 w 191"/>
                <a:gd name="T95" fmla="*/ 16 h 208"/>
                <a:gd name="T96" fmla="*/ 26 w 191"/>
                <a:gd name="T97" fmla="*/ 12 h 208"/>
                <a:gd name="T98" fmla="*/ 31 w 191"/>
                <a:gd name="T99" fmla="*/ 8 h 208"/>
                <a:gd name="T100" fmla="*/ 36 w 191"/>
                <a:gd name="T101" fmla="*/ 5 h 208"/>
                <a:gd name="T102" fmla="*/ 42 w 191"/>
                <a:gd name="T103" fmla="*/ 4 h 208"/>
                <a:gd name="T104" fmla="*/ 56 w 191"/>
                <a:gd name="T105" fmla="*/ 1 h 208"/>
                <a:gd name="T106" fmla="*/ 75 w 191"/>
                <a:gd name="T107" fmla="*/ 0 h 208"/>
                <a:gd name="T108" fmla="*/ 191 w 191"/>
                <a:gd name="T10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91" h="208">
                  <a:moveTo>
                    <a:pt x="191" y="0"/>
                  </a:moveTo>
                  <a:lnTo>
                    <a:pt x="191" y="61"/>
                  </a:lnTo>
                  <a:lnTo>
                    <a:pt x="96" y="61"/>
                  </a:lnTo>
                  <a:lnTo>
                    <a:pt x="81" y="61"/>
                  </a:lnTo>
                  <a:lnTo>
                    <a:pt x="71" y="61"/>
                  </a:lnTo>
                  <a:lnTo>
                    <a:pt x="63" y="63"/>
                  </a:lnTo>
                  <a:lnTo>
                    <a:pt x="56" y="65"/>
                  </a:lnTo>
                  <a:lnTo>
                    <a:pt x="52" y="67"/>
                  </a:lnTo>
                  <a:lnTo>
                    <a:pt x="50" y="69"/>
                  </a:lnTo>
                  <a:lnTo>
                    <a:pt x="46" y="73"/>
                  </a:lnTo>
                  <a:lnTo>
                    <a:pt x="43" y="77"/>
                  </a:lnTo>
                  <a:lnTo>
                    <a:pt x="40" y="83"/>
                  </a:lnTo>
                  <a:lnTo>
                    <a:pt x="39" y="87"/>
                  </a:lnTo>
                  <a:lnTo>
                    <a:pt x="39" y="92"/>
                  </a:lnTo>
                  <a:lnTo>
                    <a:pt x="38" y="99"/>
                  </a:lnTo>
                  <a:lnTo>
                    <a:pt x="39" y="107"/>
                  </a:lnTo>
                  <a:lnTo>
                    <a:pt x="40" y="113"/>
                  </a:lnTo>
                  <a:lnTo>
                    <a:pt x="42" y="120"/>
                  </a:lnTo>
                  <a:lnTo>
                    <a:pt x="46" y="127"/>
                  </a:lnTo>
                  <a:lnTo>
                    <a:pt x="50" y="132"/>
                  </a:lnTo>
                  <a:lnTo>
                    <a:pt x="54" y="137"/>
                  </a:lnTo>
                  <a:lnTo>
                    <a:pt x="59" y="141"/>
                  </a:lnTo>
                  <a:lnTo>
                    <a:pt x="64" y="144"/>
                  </a:lnTo>
                  <a:lnTo>
                    <a:pt x="71" y="145"/>
                  </a:lnTo>
                  <a:lnTo>
                    <a:pt x="80" y="147"/>
                  </a:lnTo>
                  <a:lnTo>
                    <a:pt x="92" y="148"/>
                  </a:lnTo>
                  <a:lnTo>
                    <a:pt x="107" y="148"/>
                  </a:lnTo>
                  <a:lnTo>
                    <a:pt x="191" y="148"/>
                  </a:lnTo>
                  <a:lnTo>
                    <a:pt x="191" y="208"/>
                  </a:lnTo>
                  <a:lnTo>
                    <a:pt x="4" y="208"/>
                  </a:lnTo>
                  <a:lnTo>
                    <a:pt x="4" y="152"/>
                  </a:lnTo>
                  <a:lnTo>
                    <a:pt x="32" y="152"/>
                  </a:lnTo>
                  <a:lnTo>
                    <a:pt x="24" y="145"/>
                  </a:lnTo>
                  <a:lnTo>
                    <a:pt x="18" y="136"/>
                  </a:lnTo>
                  <a:lnTo>
                    <a:pt x="12" y="128"/>
                  </a:lnTo>
                  <a:lnTo>
                    <a:pt x="8" y="119"/>
                  </a:lnTo>
                  <a:lnTo>
                    <a:pt x="4" y="109"/>
                  </a:lnTo>
                  <a:lnTo>
                    <a:pt x="2" y="99"/>
                  </a:lnTo>
                  <a:lnTo>
                    <a:pt x="0" y="88"/>
                  </a:lnTo>
                  <a:lnTo>
                    <a:pt x="0" y="77"/>
                  </a:lnTo>
                  <a:lnTo>
                    <a:pt x="0" y="68"/>
                  </a:lnTo>
                  <a:lnTo>
                    <a:pt x="2" y="59"/>
                  </a:lnTo>
                  <a:lnTo>
                    <a:pt x="3" y="49"/>
                  </a:lnTo>
                  <a:lnTo>
                    <a:pt x="6" y="41"/>
                  </a:lnTo>
                  <a:lnTo>
                    <a:pt x="10" y="33"/>
                  </a:lnTo>
                  <a:lnTo>
                    <a:pt x="12" y="27"/>
                  </a:lnTo>
                  <a:lnTo>
                    <a:pt x="16" y="20"/>
                  </a:lnTo>
                  <a:lnTo>
                    <a:pt x="22" y="16"/>
                  </a:lnTo>
                  <a:lnTo>
                    <a:pt x="26" y="12"/>
                  </a:lnTo>
                  <a:lnTo>
                    <a:pt x="31" y="8"/>
                  </a:lnTo>
                  <a:lnTo>
                    <a:pt x="36" y="5"/>
                  </a:lnTo>
                  <a:lnTo>
                    <a:pt x="42" y="4"/>
                  </a:lnTo>
                  <a:lnTo>
                    <a:pt x="56" y="1"/>
                  </a:lnTo>
                  <a:lnTo>
                    <a:pt x="75" y="0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225" name="Freeform 697"/>
            <p:cNvSpPr>
              <a:spLocks/>
            </p:cNvSpPr>
            <p:nvPr/>
          </p:nvSpPr>
          <p:spPr bwMode="auto">
            <a:xfrm>
              <a:off x="4080" y="3275"/>
              <a:ext cx="65" cy="33"/>
            </a:xfrm>
            <a:custGeom>
              <a:avLst/>
              <a:gdLst>
                <a:gd name="T0" fmla="*/ 65 w 257"/>
                <a:gd name="T1" fmla="*/ 6 h 135"/>
                <a:gd name="T2" fmla="*/ 105 w 257"/>
                <a:gd name="T3" fmla="*/ 6 h 135"/>
                <a:gd name="T4" fmla="*/ 105 w 257"/>
                <a:gd name="T5" fmla="*/ 47 h 135"/>
                <a:gd name="T6" fmla="*/ 180 w 257"/>
                <a:gd name="T7" fmla="*/ 47 h 135"/>
                <a:gd name="T8" fmla="*/ 198 w 257"/>
                <a:gd name="T9" fmla="*/ 47 h 135"/>
                <a:gd name="T10" fmla="*/ 206 w 257"/>
                <a:gd name="T11" fmla="*/ 46 h 135"/>
                <a:gd name="T12" fmla="*/ 210 w 257"/>
                <a:gd name="T13" fmla="*/ 44 h 135"/>
                <a:gd name="T14" fmla="*/ 213 w 257"/>
                <a:gd name="T15" fmla="*/ 40 h 135"/>
                <a:gd name="T16" fmla="*/ 214 w 257"/>
                <a:gd name="T17" fmla="*/ 36 h 135"/>
                <a:gd name="T18" fmla="*/ 216 w 257"/>
                <a:gd name="T19" fmla="*/ 30 h 135"/>
                <a:gd name="T20" fmla="*/ 214 w 257"/>
                <a:gd name="T21" fmla="*/ 20 h 135"/>
                <a:gd name="T22" fmla="*/ 210 w 257"/>
                <a:gd name="T23" fmla="*/ 6 h 135"/>
                <a:gd name="T24" fmla="*/ 249 w 257"/>
                <a:gd name="T25" fmla="*/ 0 h 135"/>
                <a:gd name="T26" fmla="*/ 252 w 257"/>
                <a:gd name="T27" fmla="*/ 12 h 135"/>
                <a:gd name="T28" fmla="*/ 254 w 257"/>
                <a:gd name="T29" fmla="*/ 23 h 135"/>
                <a:gd name="T30" fmla="*/ 256 w 257"/>
                <a:gd name="T31" fmla="*/ 35 h 135"/>
                <a:gd name="T32" fmla="*/ 257 w 257"/>
                <a:gd name="T33" fmla="*/ 48 h 135"/>
                <a:gd name="T34" fmla="*/ 256 w 257"/>
                <a:gd name="T35" fmla="*/ 64 h 135"/>
                <a:gd name="T36" fmla="*/ 252 w 257"/>
                <a:gd name="T37" fmla="*/ 78 h 135"/>
                <a:gd name="T38" fmla="*/ 249 w 257"/>
                <a:gd name="T39" fmla="*/ 84 h 135"/>
                <a:gd name="T40" fmla="*/ 246 w 257"/>
                <a:gd name="T41" fmla="*/ 90 h 135"/>
                <a:gd name="T42" fmla="*/ 244 w 257"/>
                <a:gd name="T43" fmla="*/ 94 h 135"/>
                <a:gd name="T44" fmla="*/ 241 w 257"/>
                <a:gd name="T45" fmla="*/ 98 h 135"/>
                <a:gd name="T46" fmla="*/ 237 w 257"/>
                <a:gd name="T47" fmla="*/ 100 h 135"/>
                <a:gd name="T48" fmla="*/ 232 w 257"/>
                <a:gd name="T49" fmla="*/ 103 h 135"/>
                <a:gd name="T50" fmla="*/ 226 w 257"/>
                <a:gd name="T51" fmla="*/ 104 h 135"/>
                <a:gd name="T52" fmla="*/ 221 w 257"/>
                <a:gd name="T53" fmla="*/ 106 h 135"/>
                <a:gd name="T54" fmla="*/ 208 w 257"/>
                <a:gd name="T55" fmla="*/ 107 h 135"/>
                <a:gd name="T56" fmla="*/ 186 w 257"/>
                <a:gd name="T57" fmla="*/ 107 h 135"/>
                <a:gd name="T58" fmla="*/ 105 w 257"/>
                <a:gd name="T59" fmla="*/ 107 h 135"/>
                <a:gd name="T60" fmla="*/ 105 w 257"/>
                <a:gd name="T61" fmla="*/ 135 h 135"/>
                <a:gd name="T62" fmla="*/ 65 w 257"/>
                <a:gd name="T63" fmla="*/ 135 h 135"/>
                <a:gd name="T64" fmla="*/ 65 w 257"/>
                <a:gd name="T65" fmla="*/ 107 h 135"/>
                <a:gd name="T66" fmla="*/ 28 w 257"/>
                <a:gd name="T67" fmla="*/ 107 h 135"/>
                <a:gd name="T68" fmla="*/ 0 w 257"/>
                <a:gd name="T69" fmla="*/ 47 h 135"/>
                <a:gd name="T70" fmla="*/ 65 w 257"/>
                <a:gd name="T71" fmla="*/ 47 h 135"/>
                <a:gd name="T72" fmla="*/ 65 w 257"/>
                <a:gd name="T73" fmla="*/ 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135">
                  <a:moveTo>
                    <a:pt x="65" y="6"/>
                  </a:moveTo>
                  <a:lnTo>
                    <a:pt x="105" y="6"/>
                  </a:lnTo>
                  <a:lnTo>
                    <a:pt x="105" y="47"/>
                  </a:lnTo>
                  <a:lnTo>
                    <a:pt x="180" y="47"/>
                  </a:lnTo>
                  <a:lnTo>
                    <a:pt x="198" y="47"/>
                  </a:lnTo>
                  <a:lnTo>
                    <a:pt x="206" y="46"/>
                  </a:lnTo>
                  <a:lnTo>
                    <a:pt x="210" y="44"/>
                  </a:lnTo>
                  <a:lnTo>
                    <a:pt x="213" y="40"/>
                  </a:lnTo>
                  <a:lnTo>
                    <a:pt x="214" y="36"/>
                  </a:lnTo>
                  <a:lnTo>
                    <a:pt x="216" y="30"/>
                  </a:lnTo>
                  <a:lnTo>
                    <a:pt x="214" y="20"/>
                  </a:lnTo>
                  <a:lnTo>
                    <a:pt x="210" y="6"/>
                  </a:lnTo>
                  <a:lnTo>
                    <a:pt x="249" y="0"/>
                  </a:lnTo>
                  <a:lnTo>
                    <a:pt x="252" y="12"/>
                  </a:lnTo>
                  <a:lnTo>
                    <a:pt x="254" y="23"/>
                  </a:lnTo>
                  <a:lnTo>
                    <a:pt x="256" y="35"/>
                  </a:lnTo>
                  <a:lnTo>
                    <a:pt x="257" y="48"/>
                  </a:lnTo>
                  <a:lnTo>
                    <a:pt x="256" y="64"/>
                  </a:lnTo>
                  <a:lnTo>
                    <a:pt x="252" y="78"/>
                  </a:lnTo>
                  <a:lnTo>
                    <a:pt x="249" y="84"/>
                  </a:lnTo>
                  <a:lnTo>
                    <a:pt x="246" y="90"/>
                  </a:lnTo>
                  <a:lnTo>
                    <a:pt x="244" y="94"/>
                  </a:lnTo>
                  <a:lnTo>
                    <a:pt x="241" y="98"/>
                  </a:lnTo>
                  <a:lnTo>
                    <a:pt x="237" y="100"/>
                  </a:lnTo>
                  <a:lnTo>
                    <a:pt x="232" y="103"/>
                  </a:lnTo>
                  <a:lnTo>
                    <a:pt x="226" y="104"/>
                  </a:lnTo>
                  <a:lnTo>
                    <a:pt x="221" y="106"/>
                  </a:lnTo>
                  <a:lnTo>
                    <a:pt x="208" y="107"/>
                  </a:lnTo>
                  <a:lnTo>
                    <a:pt x="186" y="107"/>
                  </a:lnTo>
                  <a:lnTo>
                    <a:pt x="105" y="107"/>
                  </a:lnTo>
                  <a:lnTo>
                    <a:pt x="105" y="135"/>
                  </a:lnTo>
                  <a:lnTo>
                    <a:pt x="65" y="135"/>
                  </a:lnTo>
                  <a:lnTo>
                    <a:pt x="65" y="107"/>
                  </a:lnTo>
                  <a:lnTo>
                    <a:pt x="28" y="107"/>
                  </a:lnTo>
                  <a:lnTo>
                    <a:pt x="0" y="47"/>
                  </a:lnTo>
                  <a:lnTo>
                    <a:pt x="65" y="47"/>
                  </a:lnTo>
                  <a:lnTo>
                    <a:pt x="65" y="6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226" name="Freeform 698"/>
            <p:cNvSpPr>
              <a:spLocks/>
            </p:cNvSpPr>
            <p:nvPr/>
          </p:nvSpPr>
          <p:spPr bwMode="auto">
            <a:xfrm>
              <a:off x="4097" y="3214"/>
              <a:ext cx="48" cy="52"/>
            </a:xfrm>
            <a:custGeom>
              <a:avLst/>
              <a:gdLst>
                <a:gd name="T0" fmla="*/ 187 w 192"/>
                <a:gd name="T1" fmla="*/ 56 h 208"/>
                <a:gd name="T2" fmla="*/ 159 w 192"/>
                <a:gd name="T3" fmla="*/ 56 h 208"/>
                <a:gd name="T4" fmla="*/ 167 w 192"/>
                <a:gd name="T5" fmla="*/ 62 h 208"/>
                <a:gd name="T6" fmla="*/ 172 w 192"/>
                <a:gd name="T7" fmla="*/ 70 h 208"/>
                <a:gd name="T8" fmla="*/ 179 w 192"/>
                <a:gd name="T9" fmla="*/ 78 h 208"/>
                <a:gd name="T10" fmla="*/ 183 w 192"/>
                <a:gd name="T11" fmla="*/ 89 h 208"/>
                <a:gd name="T12" fmla="*/ 187 w 192"/>
                <a:gd name="T13" fmla="*/ 98 h 208"/>
                <a:gd name="T14" fmla="*/ 189 w 192"/>
                <a:gd name="T15" fmla="*/ 109 h 208"/>
                <a:gd name="T16" fmla="*/ 191 w 192"/>
                <a:gd name="T17" fmla="*/ 120 h 208"/>
                <a:gd name="T18" fmla="*/ 192 w 192"/>
                <a:gd name="T19" fmla="*/ 132 h 208"/>
                <a:gd name="T20" fmla="*/ 191 w 192"/>
                <a:gd name="T21" fmla="*/ 142 h 208"/>
                <a:gd name="T22" fmla="*/ 189 w 192"/>
                <a:gd name="T23" fmla="*/ 153 h 208"/>
                <a:gd name="T24" fmla="*/ 187 w 192"/>
                <a:gd name="T25" fmla="*/ 164 h 208"/>
                <a:gd name="T26" fmla="*/ 183 w 192"/>
                <a:gd name="T27" fmla="*/ 173 h 208"/>
                <a:gd name="T28" fmla="*/ 179 w 192"/>
                <a:gd name="T29" fmla="*/ 181 h 208"/>
                <a:gd name="T30" fmla="*/ 173 w 192"/>
                <a:gd name="T31" fmla="*/ 188 h 208"/>
                <a:gd name="T32" fmla="*/ 167 w 192"/>
                <a:gd name="T33" fmla="*/ 194 h 208"/>
                <a:gd name="T34" fmla="*/ 160 w 192"/>
                <a:gd name="T35" fmla="*/ 200 h 208"/>
                <a:gd name="T36" fmla="*/ 152 w 192"/>
                <a:gd name="T37" fmla="*/ 202 h 208"/>
                <a:gd name="T38" fmla="*/ 143 w 192"/>
                <a:gd name="T39" fmla="*/ 205 h 208"/>
                <a:gd name="T40" fmla="*/ 131 w 192"/>
                <a:gd name="T41" fmla="*/ 206 h 208"/>
                <a:gd name="T42" fmla="*/ 119 w 192"/>
                <a:gd name="T43" fmla="*/ 208 h 208"/>
                <a:gd name="T44" fmla="*/ 0 w 192"/>
                <a:gd name="T45" fmla="*/ 208 h 208"/>
                <a:gd name="T46" fmla="*/ 0 w 192"/>
                <a:gd name="T47" fmla="*/ 146 h 208"/>
                <a:gd name="T48" fmla="*/ 87 w 192"/>
                <a:gd name="T49" fmla="*/ 146 h 208"/>
                <a:gd name="T50" fmla="*/ 104 w 192"/>
                <a:gd name="T51" fmla="*/ 146 h 208"/>
                <a:gd name="T52" fmla="*/ 117 w 192"/>
                <a:gd name="T53" fmla="*/ 146 h 208"/>
                <a:gd name="T54" fmla="*/ 128 w 192"/>
                <a:gd name="T55" fmla="*/ 145 h 208"/>
                <a:gd name="T56" fmla="*/ 135 w 192"/>
                <a:gd name="T57" fmla="*/ 144 h 208"/>
                <a:gd name="T58" fmla="*/ 139 w 192"/>
                <a:gd name="T59" fmla="*/ 141 h 208"/>
                <a:gd name="T60" fmla="*/ 143 w 192"/>
                <a:gd name="T61" fmla="*/ 138 h 208"/>
                <a:gd name="T62" fmla="*/ 145 w 192"/>
                <a:gd name="T63" fmla="*/ 136 h 208"/>
                <a:gd name="T64" fmla="*/ 148 w 192"/>
                <a:gd name="T65" fmla="*/ 132 h 208"/>
                <a:gd name="T66" fmla="*/ 151 w 192"/>
                <a:gd name="T67" fmla="*/ 126 h 208"/>
                <a:gd name="T68" fmla="*/ 152 w 192"/>
                <a:gd name="T69" fmla="*/ 121 h 208"/>
                <a:gd name="T70" fmla="*/ 153 w 192"/>
                <a:gd name="T71" fmla="*/ 116 h 208"/>
                <a:gd name="T72" fmla="*/ 153 w 192"/>
                <a:gd name="T73" fmla="*/ 109 h 208"/>
                <a:gd name="T74" fmla="*/ 153 w 192"/>
                <a:gd name="T75" fmla="*/ 101 h 208"/>
                <a:gd name="T76" fmla="*/ 152 w 192"/>
                <a:gd name="T77" fmla="*/ 94 h 208"/>
                <a:gd name="T78" fmla="*/ 149 w 192"/>
                <a:gd name="T79" fmla="*/ 88 h 208"/>
                <a:gd name="T80" fmla="*/ 147 w 192"/>
                <a:gd name="T81" fmla="*/ 81 h 208"/>
                <a:gd name="T82" fmla="*/ 143 w 192"/>
                <a:gd name="T83" fmla="*/ 76 h 208"/>
                <a:gd name="T84" fmla="*/ 139 w 192"/>
                <a:gd name="T85" fmla="*/ 70 h 208"/>
                <a:gd name="T86" fmla="*/ 135 w 192"/>
                <a:gd name="T87" fmla="*/ 68 h 208"/>
                <a:gd name="T88" fmla="*/ 129 w 192"/>
                <a:gd name="T89" fmla="*/ 65 h 208"/>
                <a:gd name="T90" fmla="*/ 123 w 192"/>
                <a:gd name="T91" fmla="*/ 62 h 208"/>
                <a:gd name="T92" fmla="*/ 112 w 192"/>
                <a:gd name="T93" fmla="*/ 61 h 208"/>
                <a:gd name="T94" fmla="*/ 97 w 192"/>
                <a:gd name="T95" fmla="*/ 60 h 208"/>
                <a:gd name="T96" fmla="*/ 79 w 192"/>
                <a:gd name="T97" fmla="*/ 60 h 208"/>
                <a:gd name="T98" fmla="*/ 0 w 192"/>
                <a:gd name="T99" fmla="*/ 60 h 208"/>
                <a:gd name="T100" fmla="*/ 0 w 192"/>
                <a:gd name="T101" fmla="*/ 0 h 208"/>
                <a:gd name="T102" fmla="*/ 187 w 192"/>
                <a:gd name="T103" fmla="*/ 0 h 208"/>
                <a:gd name="T104" fmla="*/ 187 w 192"/>
                <a:gd name="T105" fmla="*/ 56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92" h="208">
                  <a:moveTo>
                    <a:pt x="187" y="56"/>
                  </a:moveTo>
                  <a:lnTo>
                    <a:pt x="159" y="56"/>
                  </a:lnTo>
                  <a:lnTo>
                    <a:pt x="167" y="62"/>
                  </a:lnTo>
                  <a:lnTo>
                    <a:pt x="172" y="70"/>
                  </a:lnTo>
                  <a:lnTo>
                    <a:pt x="179" y="78"/>
                  </a:lnTo>
                  <a:lnTo>
                    <a:pt x="183" y="89"/>
                  </a:lnTo>
                  <a:lnTo>
                    <a:pt x="187" y="98"/>
                  </a:lnTo>
                  <a:lnTo>
                    <a:pt x="189" y="109"/>
                  </a:lnTo>
                  <a:lnTo>
                    <a:pt x="191" y="120"/>
                  </a:lnTo>
                  <a:lnTo>
                    <a:pt x="192" y="132"/>
                  </a:lnTo>
                  <a:lnTo>
                    <a:pt x="191" y="142"/>
                  </a:lnTo>
                  <a:lnTo>
                    <a:pt x="189" y="153"/>
                  </a:lnTo>
                  <a:lnTo>
                    <a:pt x="187" y="164"/>
                  </a:lnTo>
                  <a:lnTo>
                    <a:pt x="183" y="173"/>
                  </a:lnTo>
                  <a:lnTo>
                    <a:pt x="179" y="181"/>
                  </a:lnTo>
                  <a:lnTo>
                    <a:pt x="173" y="188"/>
                  </a:lnTo>
                  <a:lnTo>
                    <a:pt x="167" y="194"/>
                  </a:lnTo>
                  <a:lnTo>
                    <a:pt x="160" y="200"/>
                  </a:lnTo>
                  <a:lnTo>
                    <a:pt x="152" y="202"/>
                  </a:lnTo>
                  <a:lnTo>
                    <a:pt x="143" y="205"/>
                  </a:lnTo>
                  <a:lnTo>
                    <a:pt x="131" y="206"/>
                  </a:lnTo>
                  <a:lnTo>
                    <a:pt x="119" y="208"/>
                  </a:lnTo>
                  <a:lnTo>
                    <a:pt x="0" y="208"/>
                  </a:lnTo>
                  <a:lnTo>
                    <a:pt x="0" y="146"/>
                  </a:lnTo>
                  <a:lnTo>
                    <a:pt x="87" y="146"/>
                  </a:lnTo>
                  <a:lnTo>
                    <a:pt x="104" y="146"/>
                  </a:lnTo>
                  <a:lnTo>
                    <a:pt x="117" y="146"/>
                  </a:lnTo>
                  <a:lnTo>
                    <a:pt x="128" y="145"/>
                  </a:lnTo>
                  <a:lnTo>
                    <a:pt x="135" y="144"/>
                  </a:lnTo>
                  <a:lnTo>
                    <a:pt x="139" y="141"/>
                  </a:lnTo>
                  <a:lnTo>
                    <a:pt x="143" y="138"/>
                  </a:lnTo>
                  <a:lnTo>
                    <a:pt x="145" y="136"/>
                  </a:lnTo>
                  <a:lnTo>
                    <a:pt x="148" y="132"/>
                  </a:lnTo>
                  <a:lnTo>
                    <a:pt x="151" y="126"/>
                  </a:lnTo>
                  <a:lnTo>
                    <a:pt x="152" y="121"/>
                  </a:lnTo>
                  <a:lnTo>
                    <a:pt x="153" y="116"/>
                  </a:lnTo>
                  <a:lnTo>
                    <a:pt x="153" y="109"/>
                  </a:lnTo>
                  <a:lnTo>
                    <a:pt x="153" y="101"/>
                  </a:lnTo>
                  <a:lnTo>
                    <a:pt x="152" y="94"/>
                  </a:lnTo>
                  <a:lnTo>
                    <a:pt x="149" y="88"/>
                  </a:lnTo>
                  <a:lnTo>
                    <a:pt x="147" y="81"/>
                  </a:lnTo>
                  <a:lnTo>
                    <a:pt x="143" y="76"/>
                  </a:lnTo>
                  <a:lnTo>
                    <a:pt x="139" y="70"/>
                  </a:lnTo>
                  <a:lnTo>
                    <a:pt x="135" y="68"/>
                  </a:lnTo>
                  <a:lnTo>
                    <a:pt x="129" y="65"/>
                  </a:lnTo>
                  <a:lnTo>
                    <a:pt x="123" y="62"/>
                  </a:lnTo>
                  <a:lnTo>
                    <a:pt x="112" y="61"/>
                  </a:lnTo>
                  <a:lnTo>
                    <a:pt x="97" y="60"/>
                  </a:lnTo>
                  <a:lnTo>
                    <a:pt x="79" y="60"/>
                  </a:lnTo>
                  <a:lnTo>
                    <a:pt x="0" y="60"/>
                  </a:lnTo>
                  <a:lnTo>
                    <a:pt x="0" y="0"/>
                  </a:lnTo>
                  <a:lnTo>
                    <a:pt x="187" y="0"/>
                  </a:lnTo>
                  <a:lnTo>
                    <a:pt x="187" y="56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227" name="Freeform 699"/>
            <p:cNvSpPr>
              <a:spLocks/>
            </p:cNvSpPr>
            <p:nvPr/>
          </p:nvSpPr>
          <p:spPr bwMode="auto">
            <a:xfrm>
              <a:off x="4096" y="3116"/>
              <a:ext cx="47" cy="83"/>
            </a:xfrm>
            <a:custGeom>
              <a:avLst/>
              <a:gdLst>
                <a:gd name="T0" fmla="*/ 4 w 191"/>
                <a:gd name="T1" fmla="*/ 280 h 334"/>
                <a:gd name="T2" fmla="*/ 23 w 191"/>
                <a:gd name="T3" fmla="*/ 272 h 334"/>
                <a:gd name="T4" fmla="*/ 12 w 191"/>
                <a:gd name="T5" fmla="*/ 256 h 334"/>
                <a:gd name="T6" fmla="*/ 4 w 191"/>
                <a:gd name="T7" fmla="*/ 237 h 334"/>
                <a:gd name="T8" fmla="*/ 0 w 191"/>
                <a:gd name="T9" fmla="*/ 218 h 334"/>
                <a:gd name="T10" fmla="*/ 0 w 191"/>
                <a:gd name="T11" fmla="*/ 197 h 334"/>
                <a:gd name="T12" fmla="*/ 4 w 191"/>
                <a:gd name="T13" fmla="*/ 178 h 334"/>
                <a:gd name="T14" fmla="*/ 12 w 191"/>
                <a:gd name="T15" fmla="*/ 162 h 334"/>
                <a:gd name="T16" fmla="*/ 23 w 191"/>
                <a:gd name="T17" fmla="*/ 149 h 334"/>
                <a:gd name="T18" fmla="*/ 23 w 191"/>
                <a:gd name="T19" fmla="*/ 136 h 334"/>
                <a:gd name="T20" fmla="*/ 12 w 191"/>
                <a:gd name="T21" fmla="*/ 120 h 334"/>
                <a:gd name="T22" fmla="*/ 4 w 191"/>
                <a:gd name="T23" fmla="*/ 102 h 334"/>
                <a:gd name="T24" fmla="*/ 0 w 191"/>
                <a:gd name="T25" fmla="*/ 84 h 334"/>
                <a:gd name="T26" fmla="*/ 0 w 191"/>
                <a:gd name="T27" fmla="*/ 62 h 334"/>
                <a:gd name="T28" fmla="*/ 6 w 191"/>
                <a:gd name="T29" fmla="*/ 41 h 334"/>
                <a:gd name="T30" fmla="*/ 14 w 191"/>
                <a:gd name="T31" fmla="*/ 24 h 334"/>
                <a:gd name="T32" fmla="*/ 26 w 191"/>
                <a:gd name="T33" fmla="*/ 10 h 334"/>
                <a:gd name="T34" fmla="*/ 40 w 191"/>
                <a:gd name="T35" fmla="*/ 2 h 334"/>
                <a:gd name="T36" fmla="*/ 59 w 191"/>
                <a:gd name="T37" fmla="*/ 0 h 334"/>
                <a:gd name="T38" fmla="*/ 191 w 191"/>
                <a:gd name="T39" fmla="*/ 0 h 334"/>
                <a:gd name="T40" fmla="*/ 84 w 191"/>
                <a:gd name="T41" fmla="*/ 60 h 334"/>
                <a:gd name="T42" fmla="*/ 62 w 191"/>
                <a:gd name="T43" fmla="*/ 61 h 334"/>
                <a:gd name="T44" fmla="*/ 48 w 191"/>
                <a:gd name="T45" fmla="*/ 66 h 334"/>
                <a:gd name="T46" fmla="*/ 40 w 191"/>
                <a:gd name="T47" fmla="*/ 77 h 334"/>
                <a:gd name="T48" fmla="*/ 38 w 191"/>
                <a:gd name="T49" fmla="*/ 92 h 334"/>
                <a:gd name="T50" fmla="*/ 40 w 191"/>
                <a:gd name="T51" fmla="*/ 104 h 334"/>
                <a:gd name="T52" fmla="*/ 44 w 191"/>
                <a:gd name="T53" fmla="*/ 116 h 334"/>
                <a:gd name="T54" fmla="*/ 52 w 191"/>
                <a:gd name="T55" fmla="*/ 125 h 334"/>
                <a:gd name="T56" fmla="*/ 63 w 191"/>
                <a:gd name="T57" fmla="*/ 132 h 334"/>
                <a:gd name="T58" fmla="*/ 79 w 191"/>
                <a:gd name="T59" fmla="*/ 136 h 334"/>
                <a:gd name="T60" fmla="*/ 101 w 191"/>
                <a:gd name="T61" fmla="*/ 137 h 334"/>
                <a:gd name="T62" fmla="*/ 191 w 191"/>
                <a:gd name="T63" fmla="*/ 197 h 334"/>
                <a:gd name="T64" fmla="*/ 67 w 191"/>
                <a:gd name="T65" fmla="*/ 198 h 334"/>
                <a:gd name="T66" fmla="*/ 47 w 191"/>
                <a:gd name="T67" fmla="*/ 204 h 334"/>
                <a:gd name="T68" fmla="*/ 39 w 191"/>
                <a:gd name="T69" fmla="*/ 218 h 334"/>
                <a:gd name="T70" fmla="*/ 39 w 191"/>
                <a:gd name="T71" fmla="*/ 236 h 334"/>
                <a:gd name="T72" fmla="*/ 42 w 191"/>
                <a:gd name="T73" fmla="*/ 248 h 334"/>
                <a:gd name="T74" fmla="*/ 48 w 191"/>
                <a:gd name="T75" fmla="*/ 258 h 334"/>
                <a:gd name="T76" fmla="*/ 56 w 191"/>
                <a:gd name="T77" fmla="*/ 266 h 334"/>
                <a:gd name="T78" fmla="*/ 68 w 191"/>
                <a:gd name="T79" fmla="*/ 272 h 334"/>
                <a:gd name="T80" fmla="*/ 88 w 191"/>
                <a:gd name="T81" fmla="*/ 274 h 334"/>
                <a:gd name="T82" fmla="*/ 191 w 191"/>
                <a:gd name="T83" fmla="*/ 274 h 334"/>
                <a:gd name="T84" fmla="*/ 4 w 191"/>
                <a:gd name="T85" fmla="*/ 334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1" h="334">
                  <a:moveTo>
                    <a:pt x="4" y="334"/>
                  </a:moveTo>
                  <a:lnTo>
                    <a:pt x="4" y="280"/>
                  </a:lnTo>
                  <a:lnTo>
                    <a:pt x="30" y="280"/>
                  </a:lnTo>
                  <a:lnTo>
                    <a:pt x="23" y="272"/>
                  </a:lnTo>
                  <a:lnTo>
                    <a:pt x="18" y="264"/>
                  </a:lnTo>
                  <a:lnTo>
                    <a:pt x="12" y="256"/>
                  </a:lnTo>
                  <a:lnTo>
                    <a:pt x="8" y="246"/>
                  </a:lnTo>
                  <a:lnTo>
                    <a:pt x="4" y="237"/>
                  </a:lnTo>
                  <a:lnTo>
                    <a:pt x="2" y="228"/>
                  </a:lnTo>
                  <a:lnTo>
                    <a:pt x="0" y="218"/>
                  </a:lnTo>
                  <a:lnTo>
                    <a:pt x="0" y="208"/>
                  </a:lnTo>
                  <a:lnTo>
                    <a:pt x="0" y="197"/>
                  </a:lnTo>
                  <a:lnTo>
                    <a:pt x="2" y="188"/>
                  </a:lnTo>
                  <a:lnTo>
                    <a:pt x="4" y="178"/>
                  </a:lnTo>
                  <a:lnTo>
                    <a:pt x="8" y="170"/>
                  </a:lnTo>
                  <a:lnTo>
                    <a:pt x="12" y="162"/>
                  </a:lnTo>
                  <a:lnTo>
                    <a:pt x="16" y="156"/>
                  </a:lnTo>
                  <a:lnTo>
                    <a:pt x="23" y="149"/>
                  </a:lnTo>
                  <a:lnTo>
                    <a:pt x="30" y="144"/>
                  </a:lnTo>
                  <a:lnTo>
                    <a:pt x="23" y="136"/>
                  </a:lnTo>
                  <a:lnTo>
                    <a:pt x="16" y="128"/>
                  </a:lnTo>
                  <a:lnTo>
                    <a:pt x="12" y="120"/>
                  </a:lnTo>
                  <a:lnTo>
                    <a:pt x="8" y="112"/>
                  </a:lnTo>
                  <a:lnTo>
                    <a:pt x="4" y="102"/>
                  </a:lnTo>
                  <a:lnTo>
                    <a:pt x="2" y="93"/>
                  </a:lnTo>
                  <a:lnTo>
                    <a:pt x="0" y="84"/>
                  </a:lnTo>
                  <a:lnTo>
                    <a:pt x="0" y="74"/>
                  </a:lnTo>
                  <a:lnTo>
                    <a:pt x="0" y="62"/>
                  </a:lnTo>
                  <a:lnTo>
                    <a:pt x="3" y="50"/>
                  </a:lnTo>
                  <a:lnTo>
                    <a:pt x="6" y="41"/>
                  </a:lnTo>
                  <a:lnTo>
                    <a:pt x="8" y="32"/>
                  </a:lnTo>
                  <a:lnTo>
                    <a:pt x="14" y="24"/>
                  </a:lnTo>
                  <a:lnTo>
                    <a:pt x="19" y="17"/>
                  </a:lnTo>
                  <a:lnTo>
                    <a:pt x="26" y="10"/>
                  </a:lnTo>
                  <a:lnTo>
                    <a:pt x="34" y="5"/>
                  </a:lnTo>
                  <a:lnTo>
                    <a:pt x="40" y="2"/>
                  </a:lnTo>
                  <a:lnTo>
                    <a:pt x="48" y="1"/>
                  </a:lnTo>
                  <a:lnTo>
                    <a:pt x="59" y="0"/>
                  </a:lnTo>
                  <a:lnTo>
                    <a:pt x="72" y="0"/>
                  </a:lnTo>
                  <a:lnTo>
                    <a:pt x="191" y="0"/>
                  </a:lnTo>
                  <a:lnTo>
                    <a:pt x="191" y="60"/>
                  </a:lnTo>
                  <a:lnTo>
                    <a:pt x="84" y="60"/>
                  </a:lnTo>
                  <a:lnTo>
                    <a:pt x="72" y="60"/>
                  </a:lnTo>
                  <a:lnTo>
                    <a:pt x="62" y="61"/>
                  </a:lnTo>
                  <a:lnTo>
                    <a:pt x="54" y="64"/>
                  </a:lnTo>
                  <a:lnTo>
                    <a:pt x="48" y="66"/>
                  </a:lnTo>
                  <a:lnTo>
                    <a:pt x="44" y="70"/>
                  </a:lnTo>
                  <a:lnTo>
                    <a:pt x="40" y="77"/>
                  </a:lnTo>
                  <a:lnTo>
                    <a:pt x="39" y="84"/>
                  </a:lnTo>
                  <a:lnTo>
                    <a:pt x="38" y="92"/>
                  </a:lnTo>
                  <a:lnTo>
                    <a:pt x="39" y="98"/>
                  </a:lnTo>
                  <a:lnTo>
                    <a:pt x="40" y="104"/>
                  </a:lnTo>
                  <a:lnTo>
                    <a:pt x="42" y="110"/>
                  </a:lnTo>
                  <a:lnTo>
                    <a:pt x="44" y="116"/>
                  </a:lnTo>
                  <a:lnTo>
                    <a:pt x="48" y="121"/>
                  </a:lnTo>
                  <a:lnTo>
                    <a:pt x="52" y="125"/>
                  </a:lnTo>
                  <a:lnTo>
                    <a:pt x="58" y="129"/>
                  </a:lnTo>
                  <a:lnTo>
                    <a:pt x="63" y="132"/>
                  </a:lnTo>
                  <a:lnTo>
                    <a:pt x="69" y="134"/>
                  </a:lnTo>
                  <a:lnTo>
                    <a:pt x="79" y="136"/>
                  </a:lnTo>
                  <a:lnTo>
                    <a:pt x="89" y="136"/>
                  </a:lnTo>
                  <a:lnTo>
                    <a:pt x="101" y="137"/>
                  </a:lnTo>
                  <a:lnTo>
                    <a:pt x="191" y="137"/>
                  </a:lnTo>
                  <a:lnTo>
                    <a:pt x="191" y="197"/>
                  </a:lnTo>
                  <a:lnTo>
                    <a:pt x="89" y="197"/>
                  </a:lnTo>
                  <a:lnTo>
                    <a:pt x="67" y="198"/>
                  </a:lnTo>
                  <a:lnTo>
                    <a:pt x="54" y="200"/>
                  </a:lnTo>
                  <a:lnTo>
                    <a:pt x="47" y="204"/>
                  </a:lnTo>
                  <a:lnTo>
                    <a:pt x="42" y="210"/>
                  </a:lnTo>
                  <a:lnTo>
                    <a:pt x="39" y="218"/>
                  </a:lnTo>
                  <a:lnTo>
                    <a:pt x="38" y="229"/>
                  </a:lnTo>
                  <a:lnTo>
                    <a:pt x="39" y="236"/>
                  </a:lnTo>
                  <a:lnTo>
                    <a:pt x="40" y="242"/>
                  </a:lnTo>
                  <a:lnTo>
                    <a:pt x="42" y="248"/>
                  </a:lnTo>
                  <a:lnTo>
                    <a:pt x="44" y="254"/>
                  </a:lnTo>
                  <a:lnTo>
                    <a:pt x="48" y="258"/>
                  </a:lnTo>
                  <a:lnTo>
                    <a:pt x="52" y="264"/>
                  </a:lnTo>
                  <a:lnTo>
                    <a:pt x="56" y="266"/>
                  </a:lnTo>
                  <a:lnTo>
                    <a:pt x="62" y="270"/>
                  </a:lnTo>
                  <a:lnTo>
                    <a:pt x="68" y="272"/>
                  </a:lnTo>
                  <a:lnTo>
                    <a:pt x="77" y="273"/>
                  </a:lnTo>
                  <a:lnTo>
                    <a:pt x="88" y="274"/>
                  </a:lnTo>
                  <a:lnTo>
                    <a:pt x="100" y="274"/>
                  </a:lnTo>
                  <a:lnTo>
                    <a:pt x="191" y="274"/>
                  </a:lnTo>
                  <a:lnTo>
                    <a:pt x="191" y="334"/>
                  </a:lnTo>
                  <a:lnTo>
                    <a:pt x="4" y="33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228" name="Freeform 700"/>
            <p:cNvSpPr>
              <a:spLocks noEditPoints="1"/>
            </p:cNvSpPr>
            <p:nvPr/>
          </p:nvSpPr>
          <p:spPr bwMode="auto">
            <a:xfrm>
              <a:off x="4096" y="3021"/>
              <a:ext cx="49" cy="53"/>
            </a:xfrm>
            <a:custGeom>
              <a:avLst/>
              <a:gdLst>
                <a:gd name="T0" fmla="*/ 140 w 196"/>
                <a:gd name="T1" fmla="*/ 4 h 213"/>
                <a:gd name="T2" fmla="*/ 164 w 196"/>
                <a:gd name="T3" fmla="*/ 19 h 213"/>
                <a:gd name="T4" fmla="*/ 181 w 196"/>
                <a:gd name="T5" fmla="*/ 40 h 213"/>
                <a:gd name="T6" fmla="*/ 192 w 196"/>
                <a:gd name="T7" fmla="*/ 68 h 213"/>
                <a:gd name="T8" fmla="*/ 196 w 196"/>
                <a:gd name="T9" fmla="*/ 103 h 213"/>
                <a:gd name="T10" fmla="*/ 193 w 196"/>
                <a:gd name="T11" fmla="*/ 131 h 213"/>
                <a:gd name="T12" fmla="*/ 188 w 196"/>
                <a:gd name="T13" fmla="*/ 155 h 213"/>
                <a:gd name="T14" fmla="*/ 177 w 196"/>
                <a:gd name="T15" fmla="*/ 175 h 213"/>
                <a:gd name="T16" fmla="*/ 164 w 196"/>
                <a:gd name="T17" fmla="*/ 191 h 213"/>
                <a:gd name="T18" fmla="*/ 151 w 196"/>
                <a:gd name="T19" fmla="*/ 201 h 213"/>
                <a:gd name="T20" fmla="*/ 135 w 196"/>
                <a:gd name="T21" fmla="*/ 208 h 213"/>
                <a:gd name="T22" fmla="*/ 117 w 196"/>
                <a:gd name="T23" fmla="*/ 212 h 213"/>
                <a:gd name="T24" fmla="*/ 99 w 196"/>
                <a:gd name="T25" fmla="*/ 213 h 213"/>
                <a:gd name="T26" fmla="*/ 77 w 196"/>
                <a:gd name="T27" fmla="*/ 212 h 213"/>
                <a:gd name="T28" fmla="*/ 58 w 196"/>
                <a:gd name="T29" fmla="*/ 207 h 213"/>
                <a:gd name="T30" fmla="*/ 42 w 196"/>
                <a:gd name="T31" fmla="*/ 198 h 213"/>
                <a:gd name="T32" fmla="*/ 27 w 196"/>
                <a:gd name="T33" fmla="*/ 184 h 213"/>
                <a:gd name="T34" fmla="*/ 15 w 196"/>
                <a:gd name="T35" fmla="*/ 168 h 213"/>
                <a:gd name="T36" fmla="*/ 7 w 196"/>
                <a:gd name="T37" fmla="*/ 151 h 213"/>
                <a:gd name="T38" fmla="*/ 2 w 196"/>
                <a:gd name="T39" fmla="*/ 131 h 213"/>
                <a:gd name="T40" fmla="*/ 0 w 196"/>
                <a:gd name="T41" fmla="*/ 110 h 213"/>
                <a:gd name="T42" fmla="*/ 2 w 196"/>
                <a:gd name="T43" fmla="*/ 86 h 213"/>
                <a:gd name="T44" fmla="*/ 7 w 196"/>
                <a:gd name="T45" fmla="*/ 64 h 213"/>
                <a:gd name="T46" fmla="*/ 16 w 196"/>
                <a:gd name="T47" fmla="*/ 44 h 213"/>
                <a:gd name="T48" fmla="*/ 28 w 196"/>
                <a:gd name="T49" fmla="*/ 28 h 213"/>
                <a:gd name="T50" fmla="*/ 43 w 196"/>
                <a:gd name="T51" fmla="*/ 16 h 213"/>
                <a:gd name="T52" fmla="*/ 63 w 196"/>
                <a:gd name="T53" fmla="*/ 7 h 213"/>
                <a:gd name="T54" fmla="*/ 85 w 196"/>
                <a:gd name="T55" fmla="*/ 2 h 213"/>
                <a:gd name="T56" fmla="*/ 112 w 196"/>
                <a:gd name="T57" fmla="*/ 0 h 213"/>
                <a:gd name="T58" fmla="*/ 123 w 196"/>
                <a:gd name="T59" fmla="*/ 151 h 213"/>
                <a:gd name="T60" fmla="*/ 140 w 196"/>
                <a:gd name="T61" fmla="*/ 143 h 213"/>
                <a:gd name="T62" fmla="*/ 152 w 196"/>
                <a:gd name="T63" fmla="*/ 130 h 213"/>
                <a:gd name="T64" fmla="*/ 157 w 196"/>
                <a:gd name="T65" fmla="*/ 112 h 213"/>
                <a:gd name="T66" fmla="*/ 159 w 196"/>
                <a:gd name="T67" fmla="*/ 96 h 213"/>
                <a:gd name="T68" fmla="*/ 155 w 196"/>
                <a:gd name="T69" fmla="*/ 84 h 213"/>
                <a:gd name="T70" fmla="*/ 148 w 196"/>
                <a:gd name="T71" fmla="*/ 74 h 213"/>
                <a:gd name="T72" fmla="*/ 139 w 196"/>
                <a:gd name="T73" fmla="*/ 67 h 213"/>
                <a:gd name="T74" fmla="*/ 81 w 196"/>
                <a:gd name="T75" fmla="*/ 60 h 213"/>
                <a:gd name="T76" fmla="*/ 63 w 196"/>
                <a:gd name="T77" fmla="*/ 64 h 213"/>
                <a:gd name="T78" fmla="*/ 50 w 196"/>
                <a:gd name="T79" fmla="*/ 74 h 213"/>
                <a:gd name="T80" fmla="*/ 40 w 196"/>
                <a:gd name="T81" fmla="*/ 88 h 213"/>
                <a:gd name="T82" fmla="*/ 38 w 196"/>
                <a:gd name="T83" fmla="*/ 106 h 213"/>
                <a:gd name="T84" fmla="*/ 42 w 196"/>
                <a:gd name="T85" fmla="*/ 123 h 213"/>
                <a:gd name="T86" fmla="*/ 50 w 196"/>
                <a:gd name="T87" fmla="*/ 138 h 213"/>
                <a:gd name="T88" fmla="*/ 64 w 196"/>
                <a:gd name="T89" fmla="*/ 148 h 213"/>
                <a:gd name="T90" fmla="*/ 81 w 196"/>
                <a:gd name="T9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6" h="213">
                  <a:moveTo>
                    <a:pt x="132" y="64"/>
                  </a:moveTo>
                  <a:lnTo>
                    <a:pt x="140" y="4"/>
                  </a:lnTo>
                  <a:lnTo>
                    <a:pt x="153" y="11"/>
                  </a:lnTo>
                  <a:lnTo>
                    <a:pt x="164" y="19"/>
                  </a:lnTo>
                  <a:lnTo>
                    <a:pt x="173" y="28"/>
                  </a:lnTo>
                  <a:lnTo>
                    <a:pt x="181" y="40"/>
                  </a:lnTo>
                  <a:lnTo>
                    <a:pt x="188" y="54"/>
                  </a:lnTo>
                  <a:lnTo>
                    <a:pt x="192" y="68"/>
                  </a:lnTo>
                  <a:lnTo>
                    <a:pt x="195" y="86"/>
                  </a:lnTo>
                  <a:lnTo>
                    <a:pt x="196" y="103"/>
                  </a:lnTo>
                  <a:lnTo>
                    <a:pt x="195" y="118"/>
                  </a:lnTo>
                  <a:lnTo>
                    <a:pt x="193" y="131"/>
                  </a:lnTo>
                  <a:lnTo>
                    <a:pt x="191" y="143"/>
                  </a:lnTo>
                  <a:lnTo>
                    <a:pt x="188" y="155"/>
                  </a:lnTo>
                  <a:lnTo>
                    <a:pt x="183" y="166"/>
                  </a:lnTo>
                  <a:lnTo>
                    <a:pt x="177" y="175"/>
                  </a:lnTo>
                  <a:lnTo>
                    <a:pt x="171" y="184"/>
                  </a:lnTo>
                  <a:lnTo>
                    <a:pt x="164" y="191"/>
                  </a:lnTo>
                  <a:lnTo>
                    <a:pt x="157" y="196"/>
                  </a:lnTo>
                  <a:lnTo>
                    <a:pt x="151" y="201"/>
                  </a:lnTo>
                  <a:lnTo>
                    <a:pt x="143" y="205"/>
                  </a:lnTo>
                  <a:lnTo>
                    <a:pt x="135" y="208"/>
                  </a:lnTo>
                  <a:lnTo>
                    <a:pt x="127" y="211"/>
                  </a:lnTo>
                  <a:lnTo>
                    <a:pt x="117" y="212"/>
                  </a:lnTo>
                  <a:lnTo>
                    <a:pt x="109" y="213"/>
                  </a:lnTo>
                  <a:lnTo>
                    <a:pt x="99" y="213"/>
                  </a:lnTo>
                  <a:lnTo>
                    <a:pt x="88" y="213"/>
                  </a:lnTo>
                  <a:lnTo>
                    <a:pt x="77" y="212"/>
                  </a:lnTo>
                  <a:lnTo>
                    <a:pt x="67" y="209"/>
                  </a:lnTo>
                  <a:lnTo>
                    <a:pt x="58" y="207"/>
                  </a:lnTo>
                  <a:lnTo>
                    <a:pt x="50" y="201"/>
                  </a:lnTo>
                  <a:lnTo>
                    <a:pt x="42" y="198"/>
                  </a:lnTo>
                  <a:lnTo>
                    <a:pt x="34" y="191"/>
                  </a:lnTo>
                  <a:lnTo>
                    <a:pt x="27" y="184"/>
                  </a:lnTo>
                  <a:lnTo>
                    <a:pt x="20" y="176"/>
                  </a:lnTo>
                  <a:lnTo>
                    <a:pt x="15" y="168"/>
                  </a:lnTo>
                  <a:lnTo>
                    <a:pt x="11" y="160"/>
                  </a:lnTo>
                  <a:lnTo>
                    <a:pt x="7" y="151"/>
                  </a:lnTo>
                  <a:lnTo>
                    <a:pt x="4" y="142"/>
                  </a:lnTo>
                  <a:lnTo>
                    <a:pt x="2" y="131"/>
                  </a:lnTo>
                  <a:lnTo>
                    <a:pt x="0" y="120"/>
                  </a:lnTo>
                  <a:lnTo>
                    <a:pt x="0" y="110"/>
                  </a:lnTo>
                  <a:lnTo>
                    <a:pt x="0" y="96"/>
                  </a:lnTo>
                  <a:lnTo>
                    <a:pt x="2" y="86"/>
                  </a:lnTo>
                  <a:lnTo>
                    <a:pt x="4" y="74"/>
                  </a:lnTo>
                  <a:lnTo>
                    <a:pt x="7" y="64"/>
                  </a:lnTo>
                  <a:lnTo>
                    <a:pt x="11" y="54"/>
                  </a:lnTo>
                  <a:lnTo>
                    <a:pt x="16" y="44"/>
                  </a:lnTo>
                  <a:lnTo>
                    <a:pt x="22" y="36"/>
                  </a:lnTo>
                  <a:lnTo>
                    <a:pt x="28" y="28"/>
                  </a:lnTo>
                  <a:lnTo>
                    <a:pt x="35" y="22"/>
                  </a:lnTo>
                  <a:lnTo>
                    <a:pt x="43" y="16"/>
                  </a:lnTo>
                  <a:lnTo>
                    <a:pt x="52" y="11"/>
                  </a:lnTo>
                  <a:lnTo>
                    <a:pt x="63" y="7"/>
                  </a:lnTo>
                  <a:lnTo>
                    <a:pt x="73" y="4"/>
                  </a:lnTo>
                  <a:lnTo>
                    <a:pt x="85" y="2"/>
                  </a:lnTo>
                  <a:lnTo>
                    <a:pt x="99" y="0"/>
                  </a:lnTo>
                  <a:lnTo>
                    <a:pt x="112" y="0"/>
                  </a:lnTo>
                  <a:lnTo>
                    <a:pt x="112" y="152"/>
                  </a:lnTo>
                  <a:lnTo>
                    <a:pt x="123" y="151"/>
                  </a:lnTo>
                  <a:lnTo>
                    <a:pt x="132" y="148"/>
                  </a:lnTo>
                  <a:lnTo>
                    <a:pt x="140" y="143"/>
                  </a:lnTo>
                  <a:lnTo>
                    <a:pt x="147" y="138"/>
                  </a:lnTo>
                  <a:lnTo>
                    <a:pt x="152" y="130"/>
                  </a:lnTo>
                  <a:lnTo>
                    <a:pt x="156" y="122"/>
                  </a:lnTo>
                  <a:lnTo>
                    <a:pt x="157" y="112"/>
                  </a:lnTo>
                  <a:lnTo>
                    <a:pt x="159" y="103"/>
                  </a:lnTo>
                  <a:lnTo>
                    <a:pt x="159" y="96"/>
                  </a:lnTo>
                  <a:lnTo>
                    <a:pt x="157" y="90"/>
                  </a:lnTo>
                  <a:lnTo>
                    <a:pt x="155" y="84"/>
                  </a:lnTo>
                  <a:lnTo>
                    <a:pt x="152" y="79"/>
                  </a:lnTo>
                  <a:lnTo>
                    <a:pt x="148" y="74"/>
                  </a:lnTo>
                  <a:lnTo>
                    <a:pt x="144" y="70"/>
                  </a:lnTo>
                  <a:lnTo>
                    <a:pt x="139" y="67"/>
                  </a:lnTo>
                  <a:lnTo>
                    <a:pt x="132" y="64"/>
                  </a:lnTo>
                  <a:close/>
                  <a:moveTo>
                    <a:pt x="81" y="60"/>
                  </a:moveTo>
                  <a:lnTo>
                    <a:pt x="72" y="62"/>
                  </a:lnTo>
                  <a:lnTo>
                    <a:pt x="63" y="64"/>
                  </a:lnTo>
                  <a:lnTo>
                    <a:pt x="55" y="68"/>
                  </a:lnTo>
                  <a:lnTo>
                    <a:pt x="50" y="74"/>
                  </a:lnTo>
                  <a:lnTo>
                    <a:pt x="44" y="80"/>
                  </a:lnTo>
                  <a:lnTo>
                    <a:pt x="40" y="88"/>
                  </a:lnTo>
                  <a:lnTo>
                    <a:pt x="39" y="96"/>
                  </a:lnTo>
                  <a:lnTo>
                    <a:pt x="38" y="106"/>
                  </a:lnTo>
                  <a:lnTo>
                    <a:pt x="39" y="115"/>
                  </a:lnTo>
                  <a:lnTo>
                    <a:pt x="42" y="123"/>
                  </a:lnTo>
                  <a:lnTo>
                    <a:pt x="44" y="131"/>
                  </a:lnTo>
                  <a:lnTo>
                    <a:pt x="50" y="138"/>
                  </a:lnTo>
                  <a:lnTo>
                    <a:pt x="56" y="144"/>
                  </a:lnTo>
                  <a:lnTo>
                    <a:pt x="64" y="148"/>
                  </a:lnTo>
                  <a:lnTo>
                    <a:pt x="72" y="150"/>
                  </a:lnTo>
                  <a:lnTo>
                    <a:pt x="81" y="151"/>
                  </a:lnTo>
                  <a:lnTo>
                    <a:pt x="81" y="6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229" name="Freeform 701"/>
            <p:cNvSpPr>
              <a:spLocks/>
            </p:cNvSpPr>
            <p:nvPr/>
          </p:nvSpPr>
          <p:spPr bwMode="auto">
            <a:xfrm>
              <a:off x="4078" y="2977"/>
              <a:ext cx="65" cy="38"/>
            </a:xfrm>
            <a:custGeom>
              <a:avLst/>
              <a:gdLst>
                <a:gd name="T0" fmla="*/ 74 w 261"/>
                <a:gd name="T1" fmla="*/ 154 h 154"/>
                <a:gd name="T2" fmla="*/ 74 w 261"/>
                <a:gd name="T3" fmla="*/ 120 h 154"/>
                <a:gd name="T4" fmla="*/ 61 w 261"/>
                <a:gd name="T5" fmla="*/ 120 h 154"/>
                <a:gd name="T6" fmla="*/ 49 w 261"/>
                <a:gd name="T7" fmla="*/ 120 h 154"/>
                <a:gd name="T8" fmla="*/ 40 w 261"/>
                <a:gd name="T9" fmla="*/ 119 h 154"/>
                <a:gd name="T10" fmla="*/ 32 w 261"/>
                <a:gd name="T11" fmla="*/ 118 h 154"/>
                <a:gd name="T12" fmla="*/ 25 w 261"/>
                <a:gd name="T13" fmla="*/ 114 h 154"/>
                <a:gd name="T14" fmla="*/ 20 w 261"/>
                <a:gd name="T15" fmla="*/ 111 h 154"/>
                <a:gd name="T16" fmla="*/ 14 w 261"/>
                <a:gd name="T17" fmla="*/ 106 h 154"/>
                <a:gd name="T18" fmla="*/ 10 w 261"/>
                <a:gd name="T19" fmla="*/ 99 h 154"/>
                <a:gd name="T20" fmla="*/ 6 w 261"/>
                <a:gd name="T21" fmla="*/ 92 h 154"/>
                <a:gd name="T22" fmla="*/ 4 w 261"/>
                <a:gd name="T23" fmla="*/ 83 h 154"/>
                <a:gd name="T24" fmla="*/ 1 w 261"/>
                <a:gd name="T25" fmla="*/ 74 h 154"/>
                <a:gd name="T26" fmla="*/ 0 w 261"/>
                <a:gd name="T27" fmla="*/ 62 h 154"/>
                <a:gd name="T28" fmla="*/ 0 w 261"/>
                <a:gd name="T29" fmla="*/ 50 h 154"/>
                <a:gd name="T30" fmla="*/ 0 w 261"/>
                <a:gd name="T31" fmla="*/ 38 h 154"/>
                <a:gd name="T32" fmla="*/ 1 w 261"/>
                <a:gd name="T33" fmla="*/ 24 h 154"/>
                <a:gd name="T34" fmla="*/ 2 w 261"/>
                <a:gd name="T35" fmla="*/ 12 h 154"/>
                <a:gd name="T36" fmla="*/ 5 w 261"/>
                <a:gd name="T37" fmla="*/ 0 h 154"/>
                <a:gd name="T38" fmla="*/ 40 w 261"/>
                <a:gd name="T39" fmla="*/ 8 h 154"/>
                <a:gd name="T40" fmla="*/ 38 w 261"/>
                <a:gd name="T41" fmla="*/ 22 h 154"/>
                <a:gd name="T42" fmla="*/ 37 w 261"/>
                <a:gd name="T43" fmla="*/ 35 h 154"/>
                <a:gd name="T44" fmla="*/ 37 w 261"/>
                <a:gd name="T45" fmla="*/ 42 h 154"/>
                <a:gd name="T46" fmla="*/ 38 w 261"/>
                <a:gd name="T47" fmla="*/ 47 h 154"/>
                <a:gd name="T48" fmla="*/ 40 w 261"/>
                <a:gd name="T49" fmla="*/ 51 h 154"/>
                <a:gd name="T50" fmla="*/ 42 w 261"/>
                <a:gd name="T51" fmla="*/ 55 h 154"/>
                <a:gd name="T52" fmla="*/ 45 w 261"/>
                <a:gd name="T53" fmla="*/ 56 h 154"/>
                <a:gd name="T54" fmla="*/ 49 w 261"/>
                <a:gd name="T55" fmla="*/ 59 h 154"/>
                <a:gd name="T56" fmla="*/ 54 w 261"/>
                <a:gd name="T57" fmla="*/ 60 h 154"/>
                <a:gd name="T58" fmla="*/ 61 w 261"/>
                <a:gd name="T59" fmla="*/ 60 h 154"/>
                <a:gd name="T60" fmla="*/ 74 w 261"/>
                <a:gd name="T61" fmla="*/ 60 h 154"/>
                <a:gd name="T62" fmla="*/ 74 w 261"/>
                <a:gd name="T63" fmla="*/ 15 h 154"/>
                <a:gd name="T64" fmla="*/ 113 w 261"/>
                <a:gd name="T65" fmla="*/ 15 h 154"/>
                <a:gd name="T66" fmla="*/ 113 w 261"/>
                <a:gd name="T67" fmla="*/ 60 h 154"/>
                <a:gd name="T68" fmla="*/ 261 w 261"/>
                <a:gd name="T69" fmla="*/ 60 h 154"/>
                <a:gd name="T70" fmla="*/ 261 w 261"/>
                <a:gd name="T71" fmla="*/ 120 h 154"/>
                <a:gd name="T72" fmla="*/ 113 w 261"/>
                <a:gd name="T73" fmla="*/ 120 h 154"/>
                <a:gd name="T74" fmla="*/ 113 w 261"/>
                <a:gd name="T75" fmla="*/ 154 h 154"/>
                <a:gd name="T76" fmla="*/ 74 w 261"/>
                <a:gd name="T77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61" h="154">
                  <a:moveTo>
                    <a:pt x="74" y="154"/>
                  </a:moveTo>
                  <a:lnTo>
                    <a:pt x="74" y="120"/>
                  </a:lnTo>
                  <a:lnTo>
                    <a:pt x="61" y="120"/>
                  </a:lnTo>
                  <a:lnTo>
                    <a:pt x="49" y="120"/>
                  </a:lnTo>
                  <a:lnTo>
                    <a:pt x="40" y="119"/>
                  </a:lnTo>
                  <a:lnTo>
                    <a:pt x="32" y="118"/>
                  </a:lnTo>
                  <a:lnTo>
                    <a:pt x="25" y="114"/>
                  </a:lnTo>
                  <a:lnTo>
                    <a:pt x="20" y="111"/>
                  </a:lnTo>
                  <a:lnTo>
                    <a:pt x="14" y="106"/>
                  </a:lnTo>
                  <a:lnTo>
                    <a:pt x="10" y="99"/>
                  </a:lnTo>
                  <a:lnTo>
                    <a:pt x="6" y="92"/>
                  </a:lnTo>
                  <a:lnTo>
                    <a:pt x="4" y="83"/>
                  </a:lnTo>
                  <a:lnTo>
                    <a:pt x="1" y="74"/>
                  </a:lnTo>
                  <a:lnTo>
                    <a:pt x="0" y="62"/>
                  </a:lnTo>
                  <a:lnTo>
                    <a:pt x="0" y="50"/>
                  </a:lnTo>
                  <a:lnTo>
                    <a:pt x="0" y="38"/>
                  </a:lnTo>
                  <a:lnTo>
                    <a:pt x="1" y="24"/>
                  </a:lnTo>
                  <a:lnTo>
                    <a:pt x="2" y="12"/>
                  </a:lnTo>
                  <a:lnTo>
                    <a:pt x="5" y="0"/>
                  </a:lnTo>
                  <a:lnTo>
                    <a:pt x="40" y="8"/>
                  </a:lnTo>
                  <a:lnTo>
                    <a:pt x="38" y="22"/>
                  </a:lnTo>
                  <a:lnTo>
                    <a:pt x="37" y="35"/>
                  </a:lnTo>
                  <a:lnTo>
                    <a:pt x="37" y="42"/>
                  </a:lnTo>
                  <a:lnTo>
                    <a:pt x="38" y="47"/>
                  </a:lnTo>
                  <a:lnTo>
                    <a:pt x="40" y="51"/>
                  </a:lnTo>
                  <a:lnTo>
                    <a:pt x="42" y="55"/>
                  </a:lnTo>
                  <a:lnTo>
                    <a:pt x="45" y="56"/>
                  </a:lnTo>
                  <a:lnTo>
                    <a:pt x="49" y="59"/>
                  </a:lnTo>
                  <a:lnTo>
                    <a:pt x="54" y="60"/>
                  </a:lnTo>
                  <a:lnTo>
                    <a:pt x="61" y="60"/>
                  </a:lnTo>
                  <a:lnTo>
                    <a:pt x="74" y="60"/>
                  </a:lnTo>
                  <a:lnTo>
                    <a:pt x="74" y="15"/>
                  </a:lnTo>
                  <a:lnTo>
                    <a:pt x="113" y="15"/>
                  </a:lnTo>
                  <a:lnTo>
                    <a:pt x="113" y="60"/>
                  </a:lnTo>
                  <a:lnTo>
                    <a:pt x="261" y="60"/>
                  </a:lnTo>
                  <a:lnTo>
                    <a:pt x="261" y="120"/>
                  </a:lnTo>
                  <a:lnTo>
                    <a:pt x="113" y="120"/>
                  </a:lnTo>
                  <a:lnTo>
                    <a:pt x="113" y="154"/>
                  </a:lnTo>
                  <a:lnTo>
                    <a:pt x="74" y="15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230" name="Freeform 702"/>
            <p:cNvSpPr>
              <a:spLocks/>
            </p:cNvSpPr>
            <p:nvPr/>
          </p:nvSpPr>
          <p:spPr bwMode="auto">
            <a:xfrm>
              <a:off x="4078" y="2940"/>
              <a:ext cx="65" cy="39"/>
            </a:xfrm>
            <a:custGeom>
              <a:avLst/>
              <a:gdLst>
                <a:gd name="T0" fmla="*/ 74 w 261"/>
                <a:gd name="T1" fmla="*/ 153 h 153"/>
                <a:gd name="T2" fmla="*/ 74 w 261"/>
                <a:gd name="T3" fmla="*/ 120 h 153"/>
                <a:gd name="T4" fmla="*/ 61 w 261"/>
                <a:gd name="T5" fmla="*/ 120 h 153"/>
                <a:gd name="T6" fmla="*/ 49 w 261"/>
                <a:gd name="T7" fmla="*/ 120 h 153"/>
                <a:gd name="T8" fmla="*/ 40 w 261"/>
                <a:gd name="T9" fmla="*/ 118 h 153"/>
                <a:gd name="T10" fmla="*/ 32 w 261"/>
                <a:gd name="T11" fmla="*/ 117 h 153"/>
                <a:gd name="T12" fmla="*/ 25 w 261"/>
                <a:gd name="T13" fmla="*/ 114 h 153"/>
                <a:gd name="T14" fmla="*/ 20 w 261"/>
                <a:gd name="T15" fmla="*/ 110 h 153"/>
                <a:gd name="T16" fmla="*/ 14 w 261"/>
                <a:gd name="T17" fmla="*/ 105 h 153"/>
                <a:gd name="T18" fmla="*/ 10 w 261"/>
                <a:gd name="T19" fmla="*/ 98 h 153"/>
                <a:gd name="T20" fmla="*/ 6 w 261"/>
                <a:gd name="T21" fmla="*/ 92 h 153"/>
                <a:gd name="T22" fmla="*/ 4 w 261"/>
                <a:gd name="T23" fmla="*/ 82 h 153"/>
                <a:gd name="T24" fmla="*/ 1 w 261"/>
                <a:gd name="T25" fmla="*/ 73 h 153"/>
                <a:gd name="T26" fmla="*/ 0 w 261"/>
                <a:gd name="T27" fmla="*/ 62 h 153"/>
                <a:gd name="T28" fmla="*/ 0 w 261"/>
                <a:gd name="T29" fmla="*/ 50 h 153"/>
                <a:gd name="T30" fmla="*/ 0 w 261"/>
                <a:gd name="T31" fmla="*/ 37 h 153"/>
                <a:gd name="T32" fmla="*/ 1 w 261"/>
                <a:gd name="T33" fmla="*/ 24 h 153"/>
                <a:gd name="T34" fmla="*/ 2 w 261"/>
                <a:gd name="T35" fmla="*/ 12 h 153"/>
                <a:gd name="T36" fmla="*/ 5 w 261"/>
                <a:gd name="T37" fmla="*/ 0 h 153"/>
                <a:gd name="T38" fmla="*/ 40 w 261"/>
                <a:gd name="T39" fmla="*/ 8 h 153"/>
                <a:gd name="T40" fmla="*/ 38 w 261"/>
                <a:gd name="T41" fmla="*/ 21 h 153"/>
                <a:gd name="T42" fmla="*/ 37 w 261"/>
                <a:gd name="T43" fmla="*/ 36 h 153"/>
                <a:gd name="T44" fmla="*/ 37 w 261"/>
                <a:gd name="T45" fmla="*/ 41 h 153"/>
                <a:gd name="T46" fmla="*/ 38 w 261"/>
                <a:gd name="T47" fmla="*/ 46 h 153"/>
                <a:gd name="T48" fmla="*/ 40 w 261"/>
                <a:gd name="T49" fmla="*/ 50 h 153"/>
                <a:gd name="T50" fmla="*/ 42 w 261"/>
                <a:gd name="T51" fmla="*/ 54 h 153"/>
                <a:gd name="T52" fmla="*/ 45 w 261"/>
                <a:gd name="T53" fmla="*/ 57 h 153"/>
                <a:gd name="T54" fmla="*/ 49 w 261"/>
                <a:gd name="T55" fmla="*/ 58 h 153"/>
                <a:gd name="T56" fmla="*/ 54 w 261"/>
                <a:gd name="T57" fmla="*/ 60 h 153"/>
                <a:gd name="T58" fmla="*/ 61 w 261"/>
                <a:gd name="T59" fmla="*/ 60 h 153"/>
                <a:gd name="T60" fmla="*/ 74 w 261"/>
                <a:gd name="T61" fmla="*/ 60 h 153"/>
                <a:gd name="T62" fmla="*/ 74 w 261"/>
                <a:gd name="T63" fmla="*/ 14 h 153"/>
                <a:gd name="T64" fmla="*/ 113 w 261"/>
                <a:gd name="T65" fmla="*/ 14 h 153"/>
                <a:gd name="T66" fmla="*/ 113 w 261"/>
                <a:gd name="T67" fmla="*/ 60 h 153"/>
                <a:gd name="T68" fmla="*/ 261 w 261"/>
                <a:gd name="T69" fmla="*/ 60 h 153"/>
                <a:gd name="T70" fmla="*/ 261 w 261"/>
                <a:gd name="T71" fmla="*/ 120 h 153"/>
                <a:gd name="T72" fmla="*/ 113 w 261"/>
                <a:gd name="T73" fmla="*/ 120 h 153"/>
                <a:gd name="T74" fmla="*/ 113 w 261"/>
                <a:gd name="T75" fmla="*/ 153 h 153"/>
                <a:gd name="T76" fmla="*/ 74 w 261"/>
                <a:gd name="T77" fmla="*/ 15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61" h="153">
                  <a:moveTo>
                    <a:pt x="74" y="153"/>
                  </a:moveTo>
                  <a:lnTo>
                    <a:pt x="74" y="120"/>
                  </a:lnTo>
                  <a:lnTo>
                    <a:pt x="61" y="120"/>
                  </a:lnTo>
                  <a:lnTo>
                    <a:pt x="49" y="120"/>
                  </a:lnTo>
                  <a:lnTo>
                    <a:pt x="40" y="118"/>
                  </a:lnTo>
                  <a:lnTo>
                    <a:pt x="32" y="117"/>
                  </a:lnTo>
                  <a:lnTo>
                    <a:pt x="25" y="114"/>
                  </a:lnTo>
                  <a:lnTo>
                    <a:pt x="20" y="110"/>
                  </a:lnTo>
                  <a:lnTo>
                    <a:pt x="14" y="105"/>
                  </a:lnTo>
                  <a:lnTo>
                    <a:pt x="10" y="98"/>
                  </a:lnTo>
                  <a:lnTo>
                    <a:pt x="6" y="92"/>
                  </a:lnTo>
                  <a:lnTo>
                    <a:pt x="4" y="82"/>
                  </a:lnTo>
                  <a:lnTo>
                    <a:pt x="1" y="73"/>
                  </a:lnTo>
                  <a:lnTo>
                    <a:pt x="0" y="62"/>
                  </a:lnTo>
                  <a:lnTo>
                    <a:pt x="0" y="50"/>
                  </a:lnTo>
                  <a:lnTo>
                    <a:pt x="0" y="37"/>
                  </a:lnTo>
                  <a:lnTo>
                    <a:pt x="1" y="24"/>
                  </a:lnTo>
                  <a:lnTo>
                    <a:pt x="2" y="12"/>
                  </a:lnTo>
                  <a:lnTo>
                    <a:pt x="5" y="0"/>
                  </a:lnTo>
                  <a:lnTo>
                    <a:pt x="40" y="8"/>
                  </a:lnTo>
                  <a:lnTo>
                    <a:pt x="38" y="21"/>
                  </a:lnTo>
                  <a:lnTo>
                    <a:pt x="37" y="36"/>
                  </a:lnTo>
                  <a:lnTo>
                    <a:pt x="37" y="41"/>
                  </a:lnTo>
                  <a:lnTo>
                    <a:pt x="38" y="46"/>
                  </a:lnTo>
                  <a:lnTo>
                    <a:pt x="40" y="50"/>
                  </a:lnTo>
                  <a:lnTo>
                    <a:pt x="42" y="54"/>
                  </a:lnTo>
                  <a:lnTo>
                    <a:pt x="45" y="57"/>
                  </a:lnTo>
                  <a:lnTo>
                    <a:pt x="49" y="58"/>
                  </a:lnTo>
                  <a:lnTo>
                    <a:pt x="54" y="60"/>
                  </a:lnTo>
                  <a:lnTo>
                    <a:pt x="61" y="60"/>
                  </a:lnTo>
                  <a:lnTo>
                    <a:pt x="74" y="60"/>
                  </a:lnTo>
                  <a:lnTo>
                    <a:pt x="74" y="14"/>
                  </a:lnTo>
                  <a:lnTo>
                    <a:pt x="113" y="14"/>
                  </a:lnTo>
                  <a:lnTo>
                    <a:pt x="113" y="60"/>
                  </a:lnTo>
                  <a:lnTo>
                    <a:pt x="261" y="60"/>
                  </a:lnTo>
                  <a:lnTo>
                    <a:pt x="261" y="120"/>
                  </a:lnTo>
                  <a:lnTo>
                    <a:pt x="113" y="120"/>
                  </a:lnTo>
                  <a:lnTo>
                    <a:pt x="113" y="153"/>
                  </a:lnTo>
                  <a:lnTo>
                    <a:pt x="74" y="15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231" name="Freeform 703"/>
            <p:cNvSpPr>
              <a:spLocks noEditPoints="1"/>
            </p:cNvSpPr>
            <p:nvPr/>
          </p:nvSpPr>
          <p:spPr bwMode="auto">
            <a:xfrm>
              <a:off x="4079" y="2920"/>
              <a:ext cx="64" cy="16"/>
            </a:xfrm>
            <a:custGeom>
              <a:avLst/>
              <a:gdLst>
                <a:gd name="T0" fmla="*/ 45 w 257"/>
                <a:gd name="T1" fmla="*/ 61 h 61"/>
                <a:gd name="T2" fmla="*/ 0 w 257"/>
                <a:gd name="T3" fmla="*/ 61 h 61"/>
                <a:gd name="T4" fmla="*/ 0 w 257"/>
                <a:gd name="T5" fmla="*/ 0 h 61"/>
                <a:gd name="T6" fmla="*/ 45 w 257"/>
                <a:gd name="T7" fmla="*/ 0 h 61"/>
                <a:gd name="T8" fmla="*/ 45 w 257"/>
                <a:gd name="T9" fmla="*/ 61 h 61"/>
                <a:gd name="T10" fmla="*/ 257 w 257"/>
                <a:gd name="T11" fmla="*/ 61 h 61"/>
                <a:gd name="T12" fmla="*/ 70 w 257"/>
                <a:gd name="T13" fmla="*/ 61 h 61"/>
                <a:gd name="T14" fmla="*/ 70 w 257"/>
                <a:gd name="T15" fmla="*/ 0 h 61"/>
                <a:gd name="T16" fmla="*/ 257 w 257"/>
                <a:gd name="T17" fmla="*/ 0 h 61"/>
                <a:gd name="T18" fmla="*/ 257 w 257"/>
                <a:gd name="T19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7" h="61">
                  <a:moveTo>
                    <a:pt x="45" y="61"/>
                  </a:moveTo>
                  <a:lnTo>
                    <a:pt x="0" y="61"/>
                  </a:lnTo>
                  <a:lnTo>
                    <a:pt x="0" y="0"/>
                  </a:lnTo>
                  <a:lnTo>
                    <a:pt x="45" y="0"/>
                  </a:lnTo>
                  <a:lnTo>
                    <a:pt x="45" y="61"/>
                  </a:lnTo>
                  <a:close/>
                  <a:moveTo>
                    <a:pt x="257" y="61"/>
                  </a:moveTo>
                  <a:lnTo>
                    <a:pt x="70" y="61"/>
                  </a:lnTo>
                  <a:lnTo>
                    <a:pt x="70" y="0"/>
                  </a:lnTo>
                  <a:lnTo>
                    <a:pt x="257" y="0"/>
                  </a:lnTo>
                  <a:lnTo>
                    <a:pt x="257" y="61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232" name="Freeform 704"/>
            <p:cNvSpPr>
              <a:spLocks/>
            </p:cNvSpPr>
            <p:nvPr/>
          </p:nvSpPr>
          <p:spPr bwMode="auto">
            <a:xfrm>
              <a:off x="4096" y="2854"/>
              <a:ext cx="49" cy="54"/>
            </a:xfrm>
            <a:custGeom>
              <a:avLst/>
              <a:gdLst>
                <a:gd name="T0" fmla="*/ 68 w 196"/>
                <a:gd name="T1" fmla="*/ 63 h 216"/>
                <a:gd name="T2" fmla="*/ 56 w 196"/>
                <a:gd name="T3" fmla="*/ 68 h 216"/>
                <a:gd name="T4" fmla="*/ 47 w 196"/>
                <a:gd name="T5" fmla="*/ 77 h 216"/>
                <a:gd name="T6" fmla="*/ 42 w 196"/>
                <a:gd name="T7" fmla="*/ 89 h 216"/>
                <a:gd name="T8" fmla="*/ 39 w 196"/>
                <a:gd name="T9" fmla="*/ 104 h 216"/>
                <a:gd name="T10" fmla="*/ 43 w 196"/>
                <a:gd name="T11" fmla="*/ 124 h 216"/>
                <a:gd name="T12" fmla="*/ 52 w 196"/>
                <a:gd name="T13" fmla="*/ 140 h 216"/>
                <a:gd name="T14" fmla="*/ 69 w 196"/>
                <a:gd name="T15" fmla="*/ 151 h 216"/>
                <a:gd name="T16" fmla="*/ 95 w 196"/>
                <a:gd name="T17" fmla="*/ 153 h 216"/>
                <a:gd name="T18" fmla="*/ 123 w 196"/>
                <a:gd name="T19" fmla="*/ 151 h 216"/>
                <a:gd name="T20" fmla="*/ 133 w 196"/>
                <a:gd name="T21" fmla="*/ 147 h 216"/>
                <a:gd name="T22" fmla="*/ 141 w 196"/>
                <a:gd name="T23" fmla="*/ 140 h 216"/>
                <a:gd name="T24" fmla="*/ 152 w 196"/>
                <a:gd name="T25" fmla="*/ 124 h 216"/>
                <a:gd name="T26" fmla="*/ 155 w 196"/>
                <a:gd name="T27" fmla="*/ 104 h 216"/>
                <a:gd name="T28" fmla="*/ 153 w 196"/>
                <a:gd name="T29" fmla="*/ 88 h 216"/>
                <a:gd name="T30" fmla="*/ 147 w 196"/>
                <a:gd name="T31" fmla="*/ 76 h 216"/>
                <a:gd name="T32" fmla="*/ 136 w 196"/>
                <a:gd name="T33" fmla="*/ 67 h 216"/>
                <a:gd name="T34" fmla="*/ 120 w 196"/>
                <a:gd name="T35" fmla="*/ 60 h 216"/>
                <a:gd name="T36" fmla="*/ 136 w 196"/>
                <a:gd name="T37" fmla="*/ 3 h 216"/>
                <a:gd name="T38" fmla="*/ 151 w 196"/>
                <a:gd name="T39" fmla="*/ 9 h 216"/>
                <a:gd name="T40" fmla="*/ 163 w 196"/>
                <a:gd name="T41" fmla="*/ 19 h 216"/>
                <a:gd name="T42" fmla="*/ 173 w 196"/>
                <a:gd name="T43" fmla="*/ 29 h 216"/>
                <a:gd name="T44" fmla="*/ 183 w 196"/>
                <a:gd name="T45" fmla="*/ 43 h 216"/>
                <a:gd name="T46" fmla="*/ 189 w 196"/>
                <a:gd name="T47" fmla="*/ 59 h 216"/>
                <a:gd name="T48" fmla="*/ 195 w 196"/>
                <a:gd name="T49" fmla="*/ 85 h 216"/>
                <a:gd name="T50" fmla="*/ 195 w 196"/>
                <a:gd name="T51" fmla="*/ 119 h 216"/>
                <a:gd name="T52" fmla="*/ 192 w 196"/>
                <a:gd name="T53" fmla="*/ 141 h 216"/>
                <a:gd name="T54" fmla="*/ 185 w 196"/>
                <a:gd name="T55" fmla="*/ 161 h 216"/>
                <a:gd name="T56" fmla="*/ 176 w 196"/>
                <a:gd name="T57" fmla="*/ 179 h 216"/>
                <a:gd name="T58" fmla="*/ 163 w 196"/>
                <a:gd name="T59" fmla="*/ 193 h 216"/>
                <a:gd name="T60" fmla="*/ 148 w 196"/>
                <a:gd name="T61" fmla="*/ 204 h 216"/>
                <a:gd name="T62" fmla="*/ 129 w 196"/>
                <a:gd name="T63" fmla="*/ 212 h 216"/>
                <a:gd name="T64" fmla="*/ 109 w 196"/>
                <a:gd name="T65" fmla="*/ 216 h 216"/>
                <a:gd name="T66" fmla="*/ 87 w 196"/>
                <a:gd name="T67" fmla="*/ 216 h 216"/>
                <a:gd name="T68" fmla="*/ 67 w 196"/>
                <a:gd name="T69" fmla="*/ 212 h 216"/>
                <a:gd name="T70" fmla="*/ 48 w 196"/>
                <a:gd name="T71" fmla="*/ 204 h 216"/>
                <a:gd name="T72" fmla="*/ 32 w 196"/>
                <a:gd name="T73" fmla="*/ 193 h 216"/>
                <a:gd name="T74" fmla="*/ 20 w 196"/>
                <a:gd name="T75" fmla="*/ 179 h 216"/>
                <a:gd name="T76" fmla="*/ 11 w 196"/>
                <a:gd name="T77" fmla="*/ 161 h 216"/>
                <a:gd name="T78" fmla="*/ 4 w 196"/>
                <a:gd name="T79" fmla="*/ 140 h 216"/>
                <a:gd name="T80" fmla="*/ 0 w 196"/>
                <a:gd name="T81" fmla="*/ 117 h 216"/>
                <a:gd name="T82" fmla="*/ 2 w 196"/>
                <a:gd name="T83" fmla="*/ 85 h 216"/>
                <a:gd name="T84" fmla="*/ 8 w 196"/>
                <a:gd name="T85" fmla="*/ 52 h 216"/>
                <a:gd name="T86" fmla="*/ 23 w 196"/>
                <a:gd name="T87" fmla="*/ 28 h 216"/>
                <a:gd name="T88" fmla="*/ 46 w 196"/>
                <a:gd name="T89" fmla="*/ 9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6" h="216">
                  <a:moveTo>
                    <a:pt x="60" y="4"/>
                  </a:moveTo>
                  <a:lnTo>
                    <a:pt x="68" y="63"/>
                  </a:lnTo>
                  <a:lnTo>
                    <a:pt x="62" y="65"/>
                  </a:lnTo>
                  <a:lnTo>
                    <a:pt x="56" y="68"/>
                  </a:lnTo>
                  <a:lnTo>
                    <a:pt x="51" y="72"/>
                  </a:lnTo>
                  <a:lnTo>
                    <a:pt x="47" y="77"/>
                  </a:lnTo>
                  <a:lnTo>
                    <a:pt x="43" y="83"/>
                  </a:lnTo>
                  <a:lnTo>
                    <a:pt x="42" y="89"/>
                  </a:lnTo>
                  <a:lnTo>
                    <a:pt x="40" y="96"/>
                  </a:lnTo>
                  <a:lnTo>
                    <a:pt x="39" y="104"/>
                  </a:lnTo>
                  <a:lnTo>
                    <a:pt x="40" y="115"/>
                  </a:lnTo>
                  <a:lnTo>
                    <a:pt x="43" y="124"/>
                  </a:lnTo>
                  <a:lnTo>
                    <a:pt x="47" y="133"/>
                  </a:lnTo>
                  <a:lnTo>
                    <a:pt x="52" y="140"/>
                  </a:lnTo>
                  <a:lnTo>
                    <a:pt x="59" y="147"/>
                  </a:lnTo>
                  <a:lnTo>
                    <a:pt x="69" y="151"/>
                  </a:lnTo>
                  <a:lnTo>
                    <a:pt x="80" y="153"/>
                  </a:lnTo>
                  <a:lnTo>
                    <a:pt x="95" y="153"/>
                  </a:lnTo>
                  <a:lnTo>
                    <a:pt x="109" y="153"/>
                  </a:lnTo>
                  <a:lnTo>
                    <a:pt x="123" y="151"/>
                  </a:lnTo>
                  <a:lnTo>
                    <a:pt x="128" y="148"/>
                  </a:lnTo>
                  <a:lnTo>
                    <a:pt x="133" y="147"/>
                  </a:lnTo>
                  <a:lnTo>
                    <a:pt x="137" y="144"/>
                  </a:lnTo>
                  <a:lnTo>
                    <a:pt x="141" y="140"/>
                  </a:lnTo>
                  <a:lnTo>
                    <a:pt x="148" y="133"/>
                  </a:lnTo>
                  <a:lnTo>
                    <a:pt x="152" y="124"/>
                  </a:lnTo>
                  <a:lnTo>
                    <a:pt x="155" y="115"/>
                  </a:lnTo>
                  <a:lnTo>
                    <a:pt x="155" y="104"/>
                  </a:lnTo>
                  <a:lnTo>
                    <a:pt x="155" y="95"/>
                  </a:lnTo>
                  <a:lnTo>
                    <a:pt x="153" y="88"/>
                  </a:lnTo>
                  <a:lnTo>
                    <a:pt x="151" y="81"/>
                  </a:lnTo>
                  <a:lnTo>
                    <a:pt x="147" y="76"/>
                  </a:lnTo>
                  <a:lnTo>
                    <a:pt x="143" y="71"/>
                  </a:lnTo>
                  <a:lnTo>
                    <a:pt x="136" y="67"/>
                  </a:lnTo>
                  <a:lnTo>
                    <a:pt x="128" y="63"/>
                  </a:lnTo>
                  <a:lnTo>
                    <a:pt x="120" y="60"/>
                  </a:lnTo>
                  <a:lnTo>
                    <a:pt x="128" y="0"/>
                  </a:lnTo>
                  <a:lnTo>
                    <a:pt x="136" y="3"/>
                  </a:lnTo>
                  <a:lnTo>
                    <a:pt x="144" y="7"/>
                  </a:lnTo>
                  <a:lnTo>
                    <a:pt x="151" y="9"/>
                  </a:lnTo>
                  <a:lnTo>
                    <a:pt x="157" y="15"/>
                  </a:lnTo>
                  <a:lnTo>
                    <a:pt x="163" y="19"/>
                  </a:lnTo>
                  <a:lnTo>
                    <a:pt x="169" y="24"/>
                  </a:lnTo>
                  <a:lnTo>
                    <a:pt x="173" y="29"/>
                  </a:lnTo>
                  <a:lnTo>
                    <a:pt x="179" y="36"/>
                  </a:lnTo>
                  <a:lnTo>
                    <a:pt x="183" y="43"/>
                  </a:lnTo>
                  <a:lnTo>
                    <a:pt x="185" y="51"/>
                  </a:lnTo>
                  <a:lnTo>
                    <a:pt x="189" y="59"/>
                  </a:lnTo>
                  <a:lnTo>
                    <a:pt x="191" y="67"/>
                  </a:lnTo>
                  <a:lnTo>
                    <a:pt x="195" y="85"/>
                  </a:lnTo>
                  <a:lnTo>
                    <a:pt x="196" y="107"/>
                  </a:lnTo>
                  <a:lnTo>
                    <a:pt x="195" y="119"/>
                  </a:lnTo>
                  <a:lnTo>
                    <a:pt x="193" y="131"/>
                  </a:lnTo>
                  <a:lnTo>
                    <a:pt x="192" y="141"/>
                  </a:lnTo>
                  <a:lnTo>
                    <a:pt x="189" y="151"/>
                  </a:lnTo>
                  <a:lnTo>
                    <a:pt x="185" y="161"/>
                  </a:lnTo>
                  <a:lnTo>
                    <a:pt x="181" y="169"/>
                  </a:lnTo>
                  <a:lnTo>
                    <a:pt x="176" y="179"/>
                  </a:lnTo>
                  <a:lnTo>
                    <a:pt x="169" y="187"/>
                  </a:lnTo>
                  <a:lnTo>
                    <a:pt x="163" y="193"/>
                  </a:lnTo>
                  <a:lnTo>
                    <a:pt x="156" y="199"/>
                  </a:lnTo>
                  <a:lnTo>
                    <a:pt x="148" y="204"/>
                  </a:lnTo>
                  <a:lnTo>
                    <a:pt x="139" y="208"/>
                  </a:lnTo>
                  <a:lnTo>
                    <a:pt x="129" y="212"/>
                  </a:lnTo>
                  <a:lnTo>
                    <a:pt x="120" y="215"/>
                  </a:lnTo>
                  <a:lnTo>
                    <a:pt x="109" y="216"/>
                  </a:lnTo>
                  <a:lnTo>
                    <a:pt x="97" y="216"/>
                  </a:lnTo>
                  <a:lnTo>
                    <a:pt x="87" y="216"/>
                  </a:lnTo>
                  <a:lnTo>
                    <a:pt x="76" y="215"/>
                  </a:lnTo>
                  <a:lnTo>
                    <a:pt x="67" y="212"/>
                  </a:lnTo>
                  <a:lnTo>
                    <a:pt x="58" y="208"/>
                  </a:lnTo>
                  <a:lnTo>
                    <a:pt x="48" y="204"/>
                  </a:lnTo>
                  <a:lnTo>
                    <a:pt x="40" y="199"/>
                  </a:lnTo>
                  <a:lnTo>
                    <a:pt x="32" y="193"/>
                  </a:lnTo>
                  <a:lnTo>
                    <a:pt x="26" y="187"/>
                  </a:lnTo>
                  <a:lnTo>
                    <a:pt x="20" y="179"/>
                  </a:lnTo>
                  <a:lnTo>
                    <a:pt x="15" y="169"/>
                  </a:lnTo>
                  <a:lnTo>
                    <a:pt x="11" y="161"/>
                  </a:lnTo>
                  <a:lnTo>
                    <a:pt x="7" y="151"/>
                  </a:lnTo>
                  <a:lnTo>
                    <a:pt x="4" y="140"/>
                  </a:lnTo>
                  <a:lnTo>
                    <a:pt x="2" y="129"/>
                  </a:lnTo>
                  <a:lnTo>
                    <a:pt x="0" y="117"/>
                  </a:lnTo>
                  <a:lnTo>
                    <a:pt x="0" y="105"/>
                  </a:lnTo>
                  <a:lnTo>
                    <a:pt x="2" y="85"/>
                  </a:lnTo>
                  <a:lnTo>
                    <a:pt x="4" y="68"/>
                  </a:lnTo>
                  <a:lnTo>
                    <a:pt x="8" y="52"/>
                  </a:lnTo>
                  <a:lnTo>
                    <a:pt x="15" y="39"/>
                  </a:lnTo>
                  <a:lnTo>
                    <a:pt x="23" y="28"/>
                  </a:lnTo>
                  <a:lnTo>
                    <a:pt x="34" y="17"/>
                  </a:lnTo>
                  <a:lnTo>
                    <a:pt x="46" y="9"/>
                  </a:lnTo>
                  <a:lnTo>
                    <a:pt x="60" y="4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233" name="Freeform 705"/>
            <p:cNvSpPr>
              <a:spLocks noEditPoints="1"/>
            </p:cNvSpPr>
            <p:nvPr/>
          </p:nvSpPr>
          <p:spPr bwMode="auto">
            <a:xfrm>
              <a:off x="4079" y="2829"/>
              <a:ext cx="64" cy="15"/>
            </a:xfrm>
            <a:custGeom>
              <a:avLst/>
              <a:gdLst>
                <a:gd name="T0" fmla="*/ 45 w 257"/>
                <a:gd name="T1" fmla="*/ 60 h 60"/>
                <a:gd name="T2" fmla="*/ 0 w 257"/>
                <a:gd name="T3" fmla="*/ 60 h 60"/>
                <a:gd name="T4" fmla="*/ 0 w 257"/>
                <a:gd name="T5" fmla="*/ 0 h 60"/>
                <a:gd name="T6" fmla="*/ 45 w 257"/>
                <a:gd name="T7" fmla="*/ 0 h 60"/>
                <a:gd name="T8" fmla="*/ 45 w 257"/>
                <a:gd name="T9" fmla="*/ 60 h 60"/>
                <a:gd name="T10" fmla="*/ 257 w 257"/>
                <a:gd name="T11" fmla="*/ 60 h 60"/>
                <a:gd name="T12" fmla="*/ 70 w 257"/>
                <a:gd name="T13" fmla="*/ 60 h 60"/>
                <a:gd name="T14" fmla="*/ 70 w 257"/>
                <a:gd name="T15" fmla="*/ 0 h 60"/>
                <a:gd name="T16" fmla="*/ 257 w 257"/>
                <a:gd name="T17" fmla="*/ 0 h 60"/>
                <a:gd name="T18" fmla="*/ 257 w 257"/>
                <a:gd name="T1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7" h="60">
                  <a:moveTo>
                    <a:pt x="45" y="60"/>
                  </a:moveTo>
                  <a:lnTo>
                    <a:pt x="0" y="60"/>
                  </a:lnTo>
                  <a:lnTo>
                    <a:pt x="0" y="0"/>
                  </a:lnTo>
                  <a:lnTo>
                    <a:pt x="45" y="0"/>
                  </a:lnTo>
                  <a:lnTo>
                    <a:pt x="45" y="60"/>
                  </a:lnTo>
                  <a:close/>
                  <a:moveTo>
                    <a:pt x="257" y="60"/>
                  </a:moveTo>
                  <a:lnTo>
                    <a:pt x="70" y="60"/>
                  </a:lnTo>
                  <a:lnTo>
                    <a:pt x="70" y="0"/>
                  </a:lnTo>
                  <a:lnTo>
                    <a:pt x="257" y="0"/>
                  </a:lnTo>
                  <a:lnTo>
                    <a:pt x="257" y="6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234" name="Freeform 706"/>
            <p:cNvSpPr>
              <a:spLocks noEditPoints="1"/>
            </p:cNvSpPr>
            <p:nvPr/>
          </p:nvSpPr>
          <p:spPr bwMode="auto">
            <a:xfrm>
              <a:off x="4096" y="2765"/>
              <a:ext cx="49" cy="53"/>
            </a:xfrm>
            <a:custGeom>
              <a:avLst/>
              <a:gdLst>
                <a:gd name="T0" fmla="*/ 140 w 196"/>
                <a:gd name="T1" fmla="*/ 3 h 213"/>
                <a:gd name="T2" fmla="*/ 164 w 196"/>
                <a:gd name="T3" fmla="*/ 19 h 213"/>
                <a:gd name="T4" fmla="*/ 181 w 196"/>
                <a:gd name="T5" fmla="*/ 40 h 213"/>
                <a:gd name="T6" fmla="*/ 192 w 196"/>
                <a:gd name="T7" fmla="*/ 68 h 213"/>
                <a:gd name="T8" fmla="*/ 196 w 196"/>
                <a:gd name="T9" fmla="*/ 103 h 213"/>
                <a:gd name="T10" fmla="*/ 193 w 196"/>
                <a:gd name="T11" fmla="*/ 131 h 213"/>
                <a:gd name="T12" fmla="*/ 188 w 196"/>
                <a:gd name="T13" fmla="*/ 155 h 213"/>
                <a:gd name="T14" fmla="*/ 177 w 196"/>
                <a:gd name="T15" fmla="*/ 175 h 213"/>
                <a:gd name="T16" fmla="*/ 164 w 196"/>
                <a:gd name="T17" fmla="*/ 191 h 213"/>
                <a:gd name="T18" fmla="*/ 151 w 196"/>
                <a:gd name="T19" fmla="*/ 200 h 213"/>
                <a:gd name="T20" fmla="*/ 135 w 196"/>
                <a:gd name="T21" fmla="*/ 208 h 213"/>
                <a:gd name="T22" fmla="*/ 117 w 196"/>
                <a:gd name="T23" fmla="*/ 212 h 213"/>
                <a:gd name="T24" fmla="*/ 99 w 196"/>
                <a:gd name="T25" fmla="*/ 213 h 213"/>
                <a:gd name="T26" fmla="*/ 77 w 196"/>
                <a:gd name="T27" fmla="*/ 212 h 213"/>
                <a:gd name="T28" fmla="*/ 58 w 196"/>
                <a:gd name="T29" fmla="*/ 205 h 213"/>
                <a:gd name="T30" fmla="*/ 42 w 196"/>
                <a:gd name="T31" fmla="*/ 196 h 213"/>
                <a:gd name="T32" fmla="*/ 27 w 196"/>
                <a:gd name="T33" fmla="*/ 184 h 213"/>
                <a:gd name="T34" fmla="*/ 15 w 196"/>
                <a:gd name="T35" fmla="*/ 168 h 213"/>
                <a:gd name="T36" fmla="*/ 7 w 196"/>
                <a:gd name="T37" fmla="*/ 149 h 213"/>
                <a:gd name="T38" fmla="*/ 2 w 196"/>
                <a:gd name="T39" fmla="*/ 131 h 213"/>
                <a:gd name="T40" fmla="*/ 0 w 196"/>
                <a:gd name="T41" fmla="*/ 108 h 213"/>
                <a:gd name="T42" fmla="*/ 2 w 196"/>
                <a:gd name="T43" fmla="*/ 84 h 213"/>
                <a:gd name="T44" fmla="*/ 7 w 196"/>
                <a:gd name="T45" fmla="*/ 63 h 213"/>
                <a:gd name="T46" fmla="*/ 16 w 196"/>
                <a:gd name="T47" fmla="*/ 44 h 213"/>
                <a:gd name="T48" fmla="*/ 28 w 196"/>
                <a:gd name="T49" fmla="*/ 28 h 213"/>
                <a:gd name="T50" fmla="*/ 43 w 196"/>
                <a:gd name="T51" fmla="*/ 16 h 213"/>
                <a:gd name="T52" fmla="*/ 63 w 196"/>
                <a:gd name="T53" fmla="*/ 7 h 213"/>
                <a:gd name="T54" fmla="*/ 85 w 196"/>
                <a:gd name="T55" fmla="*/ 2 h 213"/>
                <a:gd name="T56" fmla="*/ 112 w 196"/>
                <a:gd name="T57" fmla="*/ 0 h 213"/>
                <a:gd name="T58" fmla="*/ 123 w 196"/>
                <a:gd name="T59" fmla="*/ 151 h 213"/>
                <a:gd name="T60" fmla="*/ 140 w 196"/>
                <a:gd name="T61" fmla="*/ 143 h 213"/>
                <a:gd name="T62" fmla="*/ 152 w 196"/>
                <a:gd name="T63" fmla="*/ 129 h 213"/>
                <a:gd name="T64" fmla="*/ 157 w 196"/>
                <a:gd name="T65" fmla="*/ 112 h 213"/>
                <a:gd name="T66" fmla="*/ 159 w 196"/>
                <a:gd name="T67" fmla="*/ 95 h 213"/>
                <a:gd name="T68" fmla="*/ 155 w 196"/>
                <a:gd name="T69" fmla="*/ 83 h 213"/>
                <a:gd name="T70" fmla="*/ 148 w 196"/>
                <a:gd name="T71" fmla="*/ 73 h 213"/>
                <a:gd name="T72" fmla="*/ 139 w 196"/>
                <a:gd name="T73" fmla="*/ 67 h 213"/>
                <a:gd name="T74" fmla="*/ 81 w 196"/>
                <a:gd name="T75" fmla="*/ 60 h 213"/>
                <a:gd name="T76" fmla="*/ 63 w 196"/>
                <a:gd name="T77" fmla="*/ 64 h 213"/>
                <a:gd name="T78" fmla="*/ 50 w 196"/>
                <a:gd name="T79" fmla="*/ 73 h 213"/>
                <a:gd name="T80" fmla="*/ 40 w 196"/>
                <a:gd name="T81" fmla="*/ 88 h 213"/>
                <a:gd name="T82" fmla="*/ 38 w 196"/>
                <a:gd name="T83" fmla="*/ 105 h 213"/>
                <a:gd name="T84" fmla="*/ 42 w 196"/>
                <a:gd name="T85" fmla="*/ 123 h 213"/>
                <a:gd name="T86" fmla="*/ 50 w 196"/>
                <a:gd name="T87" fmla="*/ 137 h 213"/>
                <a:gd name="T88" fmla="*/ 64 w 196"/>
                <a:gd name="T89" fmla="*/ 147 h 213"/>
                <a:gd name="T90" fmla="*/ 81 w 196"/>
                <a:gd name="T9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6" h="213">
                  <a:moveTo>
                    <a:pt x="132" y="64"/>
                  </a:moveTo>
                  <a:lnTo>
                    <a:pt x="140" y="3"/>
                  </a:lnTo>
                  <a:lnTo>
                    <a:pt x="153" y="10"/>
                  </a:lnTo>
                  <a:lnTo>
                    <a:pt x="164" y="19"/>
                  </a:lnTo>
                  <a:lnTo>
                    <a:pt x="173" y="28"/>
                  </a:lnTo>
                  <a:lnTo>
                    <a:pt x="181" y="40"/>
                  </a:lnTo>
                  <a:lnTo>
                    <a:pt x="188" y="53"/>
                  </a:lnTo>
                  <a:lnTo>
                    <a:pt x="192" y="68"/>
                  </a:lnTo>
                  <a:lnTo>
                    <a:pt x="195" y="84"/>
                  </a:lnTo>
                  <a:lnTo>
                    <a:pt x="196" y="103"/>
                  </a:lnTo>
                  <a:lnTo>
                    <a:pt x="195" y="117"/>
                  </a:lnTo>
                  <a:lnTo>
                    <a:pt x="193" y="131"/>
                  </a:lnTo>
                  <a:lnTo>
                    <a:pt x="191" y="143"/>
                  </a:lnTo>
                  <a:lnTo>
                    <a:pt x="188" y="155"/>
                  </a:lnTo>
                  <a:lnTo>
                    <a:pt x="183" y="165"/>
                  </a:lnTo>
                  <a:lnTo>
                    <a:pt x="177" y="175"/>
                  </a:lnTo>
                  <a:lnTo>
                    <a:pt x="171" y="183"/>
                  </a:lnTo>
                  <a:lnTo>
                    <a:pt x="164" y="191"/>
                  </a:lnTo>
                  <a:lnTo>
                    <a:pt x="157" y="196"/>
                  </a:lnTo>
                  <a:lnTo>
                    <a:pt x="151" y="200"/>
                  </a:lnTo>
                  <a:lnTo>
                    <a:pt x="143" y="204"/>
                  </a:lnTo>
                  <a:lnTo>
                    <a:pt x="135" y="208"/>
                  </a:lnTo>
                  <a:lnTo>
                    <a:pt x="127" y="211"/>
                  </a:lnTo>
                  <a:lnTo>
                    <a:pt x="117" y="212"/>
                  </a:lnTo>
                  <a:lnTo>
                    <a:pt x="109" y="213"/>
                  </a:lnTo>
                  <a:lnTo>
                    <a:pt x="99" y="213"/>
                  </a:lnTo>
                  <a:lnTo>
                    <a:pt x="88" y="213"/>
                  </a:lnTo>
                  <a:lnTo>
                    <a:pt x="77" y="212"/>
                  </a:lnTo>
                  <a:lnTo>
                    <a:pt x="67" y="209"/>
                  </a:lnTo>
                  <a:lnTo>
                    <a:pt x="58" y="205"/>
                  </a:lnTo>
                  <a:lnTo>
                    <a:pt x="50" y="201"/>
                  </a:lnTo>
                  <a:lnTo>
                    <a:pt x="42" y="196"/>
                  </a:lnTo>
                  <a:lnTo>
                    <a:pt x="34" y="191"/>
                  </a:lnTo>
                  <a:lnTo>
                    <a:pt x="27" y="184"/>
                  </a:lnTo>
                  <a:lnTo>
                    <a:pt x="20" y="176"/>
                  </a:lnTo>
                  <a:lnTo>
                    <a:pt x="15" y="168"/>
                  </a:lnTo>
                  <a:lnTo>
                    <a:pt x="11" y="159"/>
                  </a:lnTo>
                  <a:lnTo>
                    <a:pt x="7" y="149"/>
                  </a:lnTo>
                  <a:lnTo>
                    <a:pt x="4" y="140"/>
                  </a:lnTo>
                  <a:lnTo>
                    <a:pt x="2" y="131"/>
                  </a:lnTo>
                  <a:lnTo>
                    <a:pt x="0" y="120"/>
                  </a:lnTo>
                  <a:lnTo>
                    <a:pt x="0" y="108"/>
                  </a:lnTo>
                  <a:lnTo>
                    <a:pt x="0" y="96"/>
                  </a:lnTo>
                  <a:lnTo>
                    <a:pt x="2" y="84"/>
                  </a:lnTo>
                  <a:lnTo>
                    <a:pt x="4" y="73"/>
                  </a:lnTo>
                  <a:lnTo>
                    <a:pt x="7" y="63"/>
                  </a:lnTo>
                  <a:lnTo>
                    <a:pt x="11" y="53"/>
                  </a:lnTo>
                  <a:lnTo>
                    <a:pt x="16" y="44"/>
                  </a:lnTo>
                  <a:lnTo>
                    <a:pt x="22" y="36"/>
                  </a:lnTo>
                  <a:lnTo>
                    <a:pt x="28" y="28"/>
                  </a:lnTo>
                  <a:lnTo>
                    <a:pt x="35" y="22"/>
                  </a:lnTo>
                  <a:lnTo>
                    <a:pt x="43" y="16"/>
                  </a:lnTo>
                  <a:lnTo>
                    <a:pt x="52" y="11"/>
                  </a:lnTo>
                  <a:lnTo>
                    <a:pt x="63" y="7"/>
                  </a:lnTo>
                  <a:lnTo>
                    <a:pt x="73" y="4"/>
                  </a:lnTo>
                  <a:lnTo>
                    <a:pt x="85" y="2"/>
                  </a:lnTo>
                  <a:lnTo>
                    <a:pt x="99" y="0"/>
                  </a:lnTo>
                  <a:lnTo>
                    <a:pt x="112" y="0"/>
                  </a:lnTo>
                  <a:lnTo>
                    <a:pt x="112" y="152"/>
                  </a:lnTo>
                  <a:lnTo>
                    <a:pt x="123" y="151"/>
                  </a:lnTo>
                  <a:lnTo>
                    <a:pt x="132" y="148"/>
                  </a:lnTo>
                  <a:lnTo>
                    <a:pt x="140" y="143"/>
                  </a:lnTo>
                  <a:lnTo>
                    <a:pt x="147" y="137"/>
                  </a:lnTo>
                  <a:lnTo>
                    <a:pt x="152" y="129"/>
                  </a:lnTo>
                  <a:lnTo>
                    <a:pt x="156" y="121"/>
                  </a:lnTo>
                  <a:lnTo>
                    <a:pt x="157" y="112"/>
                  </a:lnTo>
                  <a:lnTo>
                    <a:pt x="159" y="101"/>
                  </a:lnTo>
                  <a:lnTo>
                    <a:pt x="159" y="95"/>
                  </a:lnTo>
                  <a:lnTo>
                    <a:pt x="157" y="89"/>
                  </a:lnTo>
                  <a:lnTo>
                    <a:pt x="155" y="83"/>
                  </a:lnTo>
                  <a:lnTo>
                    <a:pt x="152" y="79"/>
                  </a:lnTo>
                  <a:lnTo>
                    <a:pt x="148" y="73"/>
                  </a:lnTo>
                  <a:lnTo>
                    <a:pt x="144" y="69"/>
                  </a:lnTo>
                  <a:lnTo>
                    <a:pt x="139" y="67"/>
                  </a:lnTo>
                  <a:lnTo>
                    <a:pt x="132" y="64"/>
                  </a:lnTo>
                  <a:close/>
                  <a:moveTo>
                    <a:pt x="81" y="60"/>
                  </a:moveTo>
                  <a:lnTo>
                    <a:pt x="72" y="61"/>
                  </a:lnTo>
                  <a:lnTo>
                    <a:pt x="63" y="64"/>
                  </a:lnTo>
                  <a:lnTo>
                    <a:pt x="55" y="68"/>
                  </a:lnTo>
                  <a:lnTo>
                    <a:pt x="50" y="73"/>
                  </a:lnTo>
                  <a:lnTo>
                    <a:pt x="44" y="80"/>
                  </a:lnTo>
                  <a:lnTo>
                    <a:pt x="40" y="88"/>
                  </a:lnTo>
                  <a:lnTo>
                    <a:pt x="39" y="96"/>
                  </a:lnTo>
                  <a:lnTo>
                    <a:pt x="38" y="105"/>
                  </a:lnTo>
                  <a:lnTo>
                    <a:pt x="39" y="115"/>
                  </a:lnTo>
                  <a:lnTo>
                    <a:pt x="42" y="123"/>
                  </a:lnTo>
                  <a:lnTo>
                    <a:pt x="44" y="131"/>
                  </a:lnTo>
                  <a:lnTo>
                    <a:pt x="50" y="137"/>
                  </a:lnTo>
                  <a:lnTo>
                    <a:pt x="56" y="143"/>
                  </a:lnTo>
                  <a:lnTo>
                    <a:pt x="64" y="147"/>
                  </a:lnTo>
                  <a:lnTo>
                    <a:pt x="72" y="149"/>
                  </a:lnTo>
                  <a:lnTo>
                    <a:pt x="81" y="151"/>
                  </a:lnTo>
                  <a:lnTo>
                    <a:pt x="81" y="6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235" name="Freeform 707"/>
            <p:cNvSpPr>
              <a:spLocks/>
            </p:cNvSpPr>
            <p:nvPr/>
          </p:nvSpPr>
          <p:spPr bwMode="auto">
            <a:xfrm>
              <a:off x="4096" y="2700"/>
              <a:ext cx="47" cy="52"/>
            </a:xfrm>
            <a:custGeom>
              <a:avLst/>
              <a:gdLst>
                <a:gd name="T0" fmla="*/ 191 w 191"/>
                <a:gd name="T1" fmla="*/ 0 h 208"/>
                <a:gd name="T2" fmla="*/ 191 w 191"/>
                <a:gd name="T3" fmla="*/ 61 h 208"/>
                <a:gd name="T4" fmla="*/ 96 w 191"/>
                <a:gd name="T5" fmla="*/ 61 h 208"/>
                <a:gd name="T6" fmla="*/ 81 w 191"/>
                <a:gd name="T7" fmla="*/ 61 h 208"/>
                <a:gd name="T8" fmla="*/ 71 w 191"/>
                <a:gd name="T9" fmla="*/ 61 h 208"/>
                <a:gd name="T10" fmla="*/ 63 w 191"/>
                <a:gd name="T11" fmla="*/ 63 h 208"/>
                <a:gd name="T12" fmla="*/ 56 w 191"/>
                <a:gd name="T13" fmla="*/ 65 h 208"/>
                <a:gd name="T14" fmla="*/ 52 w 191"/>
                <a:gd name="T15" fmla="*/ 67 h 208"/>
                <a:gd name="T16" fmla="*/ 50 w 191"/>
                <a:gd name="T17" fmla="*/ 69 h 208"/>
                <a:gd name="T18" fmla="*/ 46 w 191"/>
                <a:gd name="T19" fmla="*/ 73 h 208"/>
                <a:gd name="T20" fmla="*/ 43 w 191"/>
                <a:gd name="T21" fmla="*/ 77 h 208"/>
                <a:gd name="T22" fmla="*/ 40 w 191"/>
                <a:gd name="T23" fmla="*/ 83 h 208"/>
                <a:gd name="T24" fmla="*/ 39 w 191"/>
                <a:gd name="T25" fmla="*/ 87 h 208"/>
                <a:gd name="T26" fmla="*/ 39 w 191"/>
                <a:gd name="T27" fmla="*/ 92 h 208"/>
                <a:gd name="T28" fmla="*/ 38 w 191"/>
                <a:gd name="T29" fmla="*/ 99 h 208"/>
                <a:gd name="T30" fmla="*/ 39 w 191"/>
                <a:gd name="T31" fmla="*/ 107 h 208"/>
                <a:gd name="T32" fmla="*/ 40 w 191"/>
                <a:gd name="T33" fmla="*/ 113 h 208"/>
                <a:gd name="T34" fmla="*/ 42 w 191"/>
                <a:gd name="T35" fmla="*/ 120 h 208"/>
                <a:gd name="T36" fmla="*/ 46 w 191"/>
                <a:gd name="T37" fmla="*/ 127 h 208"/>
                <a:gd name="T38" fmla="*/ 50 w 191"/>
                <a:gd name="T39" fmla="*/ 132 h 208"/>
                <a:gd name="T40" fmla="*/ 54 w 191"/>
                <a:gd name="T41" fmla="*/ 137 h 208"/>
                <a:gd name="T42" fmla="*/ 59 w 191"/>
                <a:gd name="T43" fmla="*/ 141 h 208"/>
                <a:gd name="T44" fmla="*/ 64 w 191"/>
                <a:gd name="T45" fmla="*/ 144 h 208"/>
                <a:gd name="T46" fmla="*/ 71 w 191"/>
                <a:gd name="T47" fmla="*/ 145 h 208"/>
                <a:gd name="T48" fmla="*/ 80 w 191"/>
                <a:gd name="T49" fmla="*/ 147 h 208"/>
                <a:gd name="T50" fmla="*/ 92 w 191"/>
                <a:gd name="T51" fmla="*/ 148 h 208"/>
                <a:gd name="T52" fmla="*/ 107 w 191"/>
                <a:gd name="T53" fmla="*/ 148 h 208"/>
                <a:gd name="T54" fmla="*/ 191 w 191"/>
                <a:gd name="T55" fmla="*/ 148 h 208"/>
                <a:gd name="T56" fmla="*/ 191 w 191"/>
                <a:gd name="T57" fmla="*/ 208 h 208"/>
                <a:gd name="T58" fmla="*/ 4 w 191"/>
                <a:gd name="T59" fmla="*/ 208 h 208"/>
                <a:gd name="T60" fmla="*/ 4 w 191"/>
                <a:gd name="T61" fmla="*/ 152 h 208"/>
                <a:gd name="T62" fmla="*/ 32 w 191"/>
                <a:gd name="T63" fmla="*/ 152 h 208"/>
                <a:gd name="T64" fmla="*/ 24 w 191"/>
                <a:gd name="T65" fmla="*/ 145 h 208"/>
                <a:gd name="T66" fmla="*/ 18 w 191"/>
                <a:gd name="T67" fmla="*/ 137 h 208"/>
                <a:gd name="T68" fmla="*/ 12 w 191"/>
                <a:gd name="T69" fmla="*/ 128 h 208"/>
                <a:gd name="T70" fmla="*/ 8 w 191"/>
                <a:gd name="T71" fmla="*/ 119 h 208"/>
                <a:gd name="T72" fmla="*/ 4 w 191"/>
                <a:gd name="T73" fmla="*/ 109 h 208"/>
                <a:gd name="T74" fmla="*/ 2 w 191"/>
                <a:gd name="T75" fmla="*/ 99 h 208"/>
                <a:gd name="T76" fmla="*/ 0 w 191"/>
                <a:gd name="T77" fmla="*/ 88 h 208"/>
                <a:gd name="T78" fmla="*/ 0 w 191"/>
                <a:gd name="T79" fmla="*/ 77 h 208"/>
                <a:gd name="T80" fmla="*/ 0 w 191"/>
                <a:gd name="T81" fmla="*/ 68 h 208"/>
                <a:gd name="T82" fmla="*/ 2 w 191"/>
                <a:gd name="T83" fmla="*/ 59 h 208"/>
                <a:gd name="T84" fmla="*/ 3 w 191"/>
                <a:gd name="T85" fmla="*/ 49 h 208"/>
                <a:gd name="T86" fmla="*/ 6 w 191"/>
                <a:gd name="T87" fmla="*/ 41 h 208"/>
                <a:gd name="T88" fmla="*/ 10 w 191"/>
                <a:gd name="T89" fmla="*/ 33 h 208"/>
                <a:gd name="T90" fmla="*/ 12 w 191"/>
                <a:gd name="T91" fmla="*/ 27 h 208"/>
                <a:gd name="T92" fmla="*/ 16 w 191"/>
                <a:gd name="T93" fmla="*/ 20 h 208"/>
                <a:gd name="T94" fmla="*/ 22 w 191"/>
                <a:gd name="T95" fmla="*/ 16 h 208"/>
                <a:gd name="T96" fmla="*/ 26 w 191"/>
                <a:gd name="T97" fmla="*/ 12 h 208"/>
                <a:gd name="T98" fmla="*/ 31 w 191"/>
                <a:gd name="T99" fmla="*/ 8 h 208"/>
                <a:gd name="T100" fmla="*/ 36 w 191"/>
                <a:gd name="T101" fmla="*/ 5 h 208"/>
                <a:gd name="T102" fmla="*/ 42 w 191"/>
                <a:gd name="T103" fmla="*/ 4 h 208"/>
                <a:gd name="T104" fmla="*/ 56 w 191"/>
                <a:gd name="T105" fmla="*/ 1 h 208"/>
                <a:gd name="T106" fmla="*/ 75 w 191"/>
                <a:gd name="T107" fmla="*/ 0 h 208"/>
                <a:gd name="T108" fmla="*/ 191 w 191"/>
                <a:gd name="T10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91" h="208">
                  <a:moveTo>
                    <a:pt x="191" y="0"/>
                  </a:moveTo>
                  <a:lnTo>
                    <a:pt x="191" y="61"/>
                  </a:lnTo>
                  <a:lnTo>
                    <a:pt x="96" y="61"/>
                  </a:lnTo>
                  <a:lnTo>
                    <a:pt x="81" y="61"/>
                  </a:lnTo>
                  <a:lnTo>
                    <a:pt x="71" y="61"/>
                  </a:lnTo>
                  <a:lnTo>
                    <a:pt x="63" y="63"/>
                  </a:lnTo>
                  <a:lnTo>
                    <a:pt x="56" y="65"/>
                  </a:lnTo>
                  <a:lnTo>
                    <a:pt x="52" y="67"/>
                  </a:lnTo>
                  <a:lnTo>
                    <a:pt x="50" y="69"/>
                  </a:lnTo>
                  <a:lnTo>
                    <a:pt x="46" y="73"/>
                  </a:lnTo>
                  <a:lnTo>
                    <a:pt x="43" y="77"/>
                  </a:lnTo>
                  <a:lnTo>
                    <a:pt x="40" y="83"/>
                  </a:lnTo>
                  <a:lnTo>
                    <a:pt x="39" y="87"/>
                  </a:lnTo>
                  <a:lnTo>
                    <a:pt x="39" y="92"/>
                  </a:lnTo>
                  <a:lnTo>
                    <a:pt x="38" y="99"/>
                  </a:lnTo>
                  <a:lnTo>
                    <a:pt x="39" y="107"/>
                  </a:lnTo>
                  <a:lnTo>
                    <a:pt x="40" y="113"/>
                  </a:lnTo>
                  <a:lnTo>
                    <a:pt x="42" y="120"/>
                  </a:lnTo>
                  <a:lnTo>
                    <a:pt x="46" y="127"/>
                  </a:lnTo>
                  <a:lnTo>
                    <a:pt x="50" y="132"/>
                  </a:lnTo>
                  <a:lnTo>
                    <a:pt x="54" y="137"/>
                  </a:lnTo>
                  <a:lnTo>
                    <a:pt x="59" y="141"/>
                  </a:lnTo>
                  <a:lnTo>
                    <a:pt x="64" y="144"/>
                  </a:lnTo>
                  <a:lnTo>
                    <a:pt x="71" y="145"/>
                  </a:lnTo>
                  <a:lnTo>
                    <a:pt x="80" y="147"/>
                  </a:lnTo>
                  <a:lnTo>
                    <a:pt x="92" y="148"/>
                  </a:lnTo>
                  <a:lnTo>
                    <a:pt x="107" y="148"/>
                  </a:lnTo>
                  <a:lnTo>
                    <a:pt x="191" y="148"/>
                  </a:lnTo>
                  <a:lnTo>
                    <a:pt x="191" y="208"/>
                  </a:lnTo>
                  <a:lnTo>
                    <a:pt x="4" y="208"/>
                  </a:lnTo>
                  <a:lnTo>
                    <a:pt x="4" y="152"/>
                  </a:lnTo>
                  <a:lnTo>
                    <a:pt x="32" y="152"/>
                  </a:lnTo>
                  <a:lnTo>
                    <a:pt x="24" y="145"/>
                  </a:lnTo>
                  <a:lnTo>
                    <a:pt x="18" y="137"/>
                  </a:lnTo>
                  <a:lnTo>
                    <a:pt x="12" y="128"/>
                  </a:lnTo>
                  <a:lnTo>
                    <a:pt x="8" y="119"/>
                  </a:lnTo>
                  <a:lnTo>
                    <a:pt x="4" y="109"/>
                  </a:lnTo>
                  <a:lnTo>
                    <a:pt x="2" y="99"/>
                  </a:lnTo>
                  <a:lnTo>
                    <a:pt x="0" y="88"/>
                  </a:lnTo>
                  <a:lnTo>
                    <a:pt x="0" y="77"/>
                  </a:lnTo>
                  <a:lnTo>
                    <a:pt x="0" y="68"/>
                  </a:lnTo>
                  <a:lnTo>
                    <a:pt x="2" y="59"/>
                  </a:lnTo>
                  <a:lnTo>
                    <a:pt x="3" y="49"/>
                  </a:lnTo>
                  <a:lnTo>
                    <a:pt x="6" y="41"/>
                  </a:lnTo>
                  <a:lnTo>
                    <a:pt x="10" y="33"/>
                  </a:lnTo>
                  <a:lnTo>
                    <a:pt x="12" y="27"/>
                  </a:lnTo>
                  <a:lnTo>
                    <a:pt x="16" y="20"/>
                  </a:lnTo>
                  <a:lnTo>
                    <a:pt x="22" y="16"/>
                  </a:lnTo>
                  <a:lnTo>
                    <a:pt x="26" y="12"/>
                  </a:lnTo>
                  <a:lnTo>
                    <a:pt x="31" y="8"/>
                  </a:lnTo>
                  <a:lnTo>
                    <a:pt x="36" y="5"/>
                  </a:lnTo>
                  <a:lnTo>
                    <a:pt x="42" y="4"/>
                  </a:lnTo>
                  <a:lnTo>
                    <a:pt x="56" y="1"/>
                  </a:lnTo>
                  <a:lnTo>
                    <a:pt x="75" y="0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236" name="Freeform 708"/>
            <p:cNvSpPr>
              <a:spLocks/>
            </p:cNvSpPr>
            <p:nvPr/>
          </p:nvSpPr>
          <p:spPr bwMode="auto">
            <a:xfrm>
              <a:off x="4096" y="2635"/>
              <a:ext cx="49" cy="54"/>
            </a:xfrm>
            <a:custGeom>
              <a:avLst/>
              <a:gdLst>
                <a:gd name="T0" fmla="*/ 68 w 196"/>
                <a:gd name="T1" fmla="*/ 63 h 216"/>
                <a:gd name="T2" fmla="*/ 56 w 196"/>
                <a:gd name="T3" fmla="*/ 68 h 216"/>
                <a:gd name="T4" fmla="*/ 47 w 196"/>
                <a:gd name="T5" fmla="*/ 76 h 216"/>
                <a:gd name="T6" fmla="*/ 42 w 196"/>
                <a:gd name="T7" fmla="*/ 88 h 216"/>
                <a:gd name="T8" fmla="*/ 39 w 196"/>
                <a:gd name="T9" fmla="*/ 104 h 216"/>
                <a:gd name="T10" fmla="*/ 43 w 196"/>
                <a:gd name="T11" fmla="*/ 124 h 216"/>
                <a:gd name="T12" fmla="*/ 52 w 196"/>
                <a:gd name="T13" fmla="*/ 140 h 216"/>
                <a:gd name="T14" fmla="*/ 69 w 196"/>
                <a:gd name="T15" fmla="*/ 150 h 216"/>
                <a:gd name="T16" fmla="*/ 95 w 196"/>
                <a:gd name="T17" fmla="*/ 154 h 216"/>
                <a:gd name="T18" fmla="*/ 123 w 196"/>
                <a:gd name="T19" fmla="*/ 150 h 216"/>
                <a:gd name="T20" fmla="*/ 133 w 196"/>
                <a:gd name="T21" fmla="*/ 146 h 216"/>
                <a:gd name="T22" fmla="*/ 141 w 196"/>
                <a:gd name="T23" fmla="*/ 140 h 216"/>
                <a:gd name="T24" fmla="*/ 152 w 196"/>
                <a:gd name="T25" fmla="*/ 124 h 216"/>
                <a:gd name="T26" fmla="*/ 155 w 196"/>
                <a:gd name="T27" fmla="*/ 103 h 216"/>
                <a:gd name="T28" fmla="*/ 153 w 196"/>
                <a:gd name="T29" fmla="*/ 88 h 216"/>
                <a:gd name="T30" fmla="*/ 147 w 196"/>
                <a:gd name="T31" fmla="*/ 75 h 216"/>
                <a:gd name="T32" fmla="*/ 136 w 196"/>
                <a:gd name="T33" fmla="*/ 66 h 216"/>
                <a:gd name="T34" fmla="*/ 120 w 196"/>
                <a:gd name="T35" fmla="*/ 60 h 216"/>
                <a:gd name="T36" fmla="*/ 136 w 196"/>
                <a:gd name="T37" fmla="*/ 3 h 216"/>
                <a:gd name="T38" fmla="*/ 151 w 196"/>
                <a:gd name="T39" fmla="*/ 10 h 216"/>
                <a:gd name="T40" fmla="*/ 163 w 196"/>
                <a:gd name="T41" fmla="*/ 19 h 216"/>
                <a:gd name="T42" fmla="*/ 173 w 196"/>
                <a:gd name="T43" fmla="*/ 30 h 216"/>
                <a:gd name="T44" fmla="*/ 183 w 196"/>
                <a:gd name="T45" fmla="*/ 43 h 216"/>
                <a:gd name="T46" fmla="*/ 189 w 196"/>
                <a:gd name="T47" fmla="*/ 58 h 216"/>
                <a:gd name="T48" fmla="*/ 195 w 196"/>
                <a:gd name="T49" fmla="*/ 86 h 216"/>
                <a:gd name="T50" fmla="*/ 195 w 196"/>
                <a:gd name="T51" fmla="*/ 119 h 216"/>
                <a:gd name="T52" fmla="*/ 192 w 196"/>
                <a:gd name="T53" fmla="*/ 140 h 216"/>
                <a:gd name="T54" fmla="*/ 185 w 196"/>
                <a:gd name="T55" fmla="*/ 160 h 216"/>
                <a:gd name="T56" fmla="*/ 176 w 196"/>
                <a:gd name="T57" fmla="*/ 178 h 216"/>
                <a:gd name="T58" fmla="*/ 163 w 196"/>
                <a:gd name="T59" fmla="*/ 192 h 216"/>
                <a:gd name="T60" fmla="*/ 148 w 196"/>
                <a:gd name="T61" fmla="*/ 204 h 216"/>
                <a:gd name="T62" fmla="*/ 129 w 196"/>
                <a:gd name="T63" fmla="*/ 211 h 216"/>
                <a:gd name="T64" fmla="*/ 109 w 196"/>
                <a:gd name="T65" fmla="*/ 215 h 216"/>
                <a:gd name="T66" fmla="*/ 87 w 196"/>
                <a:gd name="T67" fmla="*/ 215 h 216"/>
                <a:gd name="T68" fmla="*/ 67 w 196"/>
                <a:gd name="T69" fmla="*/ 211 h 216"/>
                <a:gd name="T70" fmla="*/ 48 w 196"/>
                <a:gd name="T71" fmla="*/ 204 h 216"/>
                <a:gd name="T72" fmla="*/ 32 w 196"/>
                <a:gd name="T73" fmla="*/ 192 h 216"/>
                <a:gd name="T74" fmla="*/ 20 w 196"/>
                <a:gd name="T75" fmla="*/ 178 h 216"/>
                <a:gd name="T76" fmla="*/ 11 w 196"/>
                <a:gd name="T77" fmla="*/ 160 h 216"/>
                <a:gd name="T78" fmla="*/ 4 w 196"/>
                <a:gd name="T79" fmla="*/ 140 h 216"/>
                <a:gd name="T80" fmla="*/ 0 w 196"/>
                <a:gd name="T81" fmla="*/ 118 h 216"/>
                <a:gd name="T82" fmla="*/ 2 w 196"/>
                <a:gd name="T83" fmla="*/ 86 h 216"/>
                <a:gd name="T84" fmla="*/ 8 w 196"/>
                <a:gd name="T85" fmla="*/ 52 h 216"/>
                <a:gd name="T86" fmla="*/ 23 w 196"/>
                <a:gd name="T87" fmla="*/ 27 h 216"/>
                <a:gd name="T88" fmla="*/ 46 w 196"/>
                <a:gd name="T89" fmla="*/ 1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6" h="216">
                  <a:moveTo>
                    <a:pt x="60" y="3"/>
                  </a:moveTo>
                  <a:lnTo>
                    <a:pt x="68" y="63"/>
                  </a:lnTo>
                  <a:lnTo>
                    <a:pt x="62" y="64"/>
                  </a:lnTo>
                  <a:lnTo>
                    <a:pt x="56" y="68"/>
                  </a:lnTo>
                  <a:lnTo>
                    <a:pt x="51" y="72"/>
                  </a:lnTo>
                  <a:lnTo>
                    <a:pt x="47" y="76"/>
                  </a:lnTo>
                  <a:lnTo>
                    <a:pt x="43" y="83"/>
                  </a:lnTo>
                  <a:lnTo>
                    <a:pt x="42" y="88"/>
                  </a:lnTo>
                  <a:lnTo>
                    <a:pt x="40" y="96"/>
                  </a:lnTo>
                  <a:lnTo>
                    <a:pt x="39" y="104"/>
                  </a:lnTo>
                  <a:lnTo>
                    <a:pt x="40" y="115"/>
                  </a:lnTo>
                  <a:lnTo>
                    <a:pt x="43" y="124"/>
                  </a:lnTo>
                  <a:lnTo>
                    <a:pt x="47" y="132"/>
                  </a:lnTo>
                  <a:lnTo>
                    <a:pt x="52" y="140"/>
                  </a:lnTo>
                  <a:lnTo>
                    <a:pt x="59" y="146"/>
                  </a:lnTo>
                  <a:lnTo>
                    <a:pt x="69" y="150"/>
                  </a:lnTo>
                  <a:lnTo>
                    <a:pt x="80" y="152"/>
                  </a:lnTo>
                  <a:lnTo>
                    <a:pt x="95" y="154"/>
                  </a:lnTo>
                  <a:lnTo>
                    <a:pt x="109" y="152"/>
                  </a:lnTo>
                  <a:lnTo>
                    <a:pt x="123" y="150"/>
                  </a:lnTo>
                  <a:lnTo>
                    <a:pt x="128" y="148"/>
                  </a:lnTo>
                  <a:lnTo>
                    <a:pt x="133" y="146"/>
                  </a:lnTo>
                  <a:lnTo>
                    <a:pt x="137" y="143"/>
                  </a:lnTo>
                  <a:lnTo>
                    <a:pt x="141" y="140"/>
                  </a:lnTo>
                  <a:lnTo>
                    <a:pt x="148" y="132"/>
                  </a:lnTo>
                  <a:lnTo>
                    <a:pt x="152" y="124"/>
                  </a:lnTo>
                  <a:lnTo>
                    <a:pt x="155" y="114"/>
                  </a:lnTo>
                  <a:lnTo>
                    <a:pt x="155" y="103"/>
                  </a:lnTo>
                  <a:lnTo>
                    <a:pt x="155" y="95"/>
                  </a:lnTo>
                  <a:lnTo>
                    <a:pt x="153" y="88"/>
                  </a:lnTo>
                  <a:lnTo>
                    <a:pt x="151" y="82"/>
                  </a:lnTo>
                  <a:lnTo>
                    <a:pt x="147" y="75"/>
                  </a:lnTo>
                  <a:lnTo>
                    <a:pt x="143" y="70"/>
                  </a:lnTo>
                  <a:lnTo>
                    <a:pt x="136" y="66"/>
                  </a:lnTo>
                  <a:lnTo>
                    <a:pt x="128" y="63"/>
                  </a:lnTo>
                  <a:lnTo>
                    <a:pt x="120" y="60"/>
                  </a:lnTo>
                  <a:lnTo>
                    <a:pt x="128" y="0"/>
                  </a:lnTo>
                  <a:lnTo>
                    <a:pt x="136" y="3"/>
                  </a:lnTo>
                  <a:lnTo>
                    <a:pt x="144" y="6"/>
                  </a:lnTo>
                  <a:lnTo>
                    <a:pt x="151" y="10"/>
                  </a:lnTo>
                  <a:lnTo>
                    <a:pt x="157" y="14"/>
                  </a:lnTo>
                  <a:lnTo>
                    <a:pt x="163" y="19"/>
                  </a:lnTo>
                  <a:lnTo>
                    <a:pt x="169" y="24"/>
                  </a:lnTo>
                  <a:lnTo>
                    <a:pt x="173" y="30"/>
                  </a:lnTo>
                  <a:lnTo>
                    <a:pt x="179" y="36"/>
                  </a:lnTo>
                  <a:lnTo>
                    <a:pt x="183" y="43"/>
                  </a:lnTo>
                  <a:lnTo>
                    <a:pt x="185" y="50"/>
                  </a:lnTo>
                  <a:lnTo>
                    <a:pt x="189" y="58"/>
                  </a:lnTo>
                  <a:lnTo>
                    <a:pt x="191" y="67"/>
                  </a:lnTo>
                  <a:lnTo>
                    <a:pt x="195" y="86"/>
                  </a:lnTo>
                  <a:lnTo>
                    <a:pt x="196" y="106"/>
                  </a:lnTo>
                  <a:lnTo>
                    <a:pt x="195" y="119"/>
                  </a:lnTo>
                  <a:lnTo>
                    <a:pt x="193" y="130"/>
                  </a:lnTo>
                  <a:lnTo>
                    <a:pt x="192" y="140"/>
                  </a:lnTo>
                  <a:lnTo>
                    <a:pt x="189" y="151"/>
                  </a:lnTo>
                  <a:lnTo>
                    <a:pt x="185" y="160"/>
                  </a:lnTo>
                  <a:lnTo>
                    <a:pt x="181" y="170"/>
                  </a:lnTo>
                  <a:lnTo>
                    <a:pt x="176" y="178"/>
                  </a:lnTo>
                  <a:lnTo>
                    <a:pt x="169" y="186"/>
                  </a:lnTo>
                  <a:lnTo>
                    <a:pt x="163" y="192"/>
                  </a:lnTo>
                  <a:lnTo>
                    <a:pt x="156" y="199"/>
                  </a:lnTo>
                  <a:lnTo>
                    <a:pt x="148" y="204"/>
                  </a:lnTo>
                  <a:lnTo>
                    <a:pt x="139" y="208"/>
                  </a:lnTo>
                  <a:lnTo>
                    <a:pt x="129" y="211"/>
                  </a:lnTo>
                  <a:lnTo>
                    <a:pt x="120" y="214"/>
                  </a:lnTo>
                  <a:lnTo>
                    <a:pt x="109" y="215"/>
                  </a:lnTo>
                  <a:lnTo>
                    <a:pt x="97" y="216"/>
                  </a:lnTo>
                  <a:lnTo>
                    <a:pt x="87" y="215"/>
                  </a:lnTo>
                  <a:lnTo>
                    <a:pt x="76" y="214"/>
                  </a:lnTo>
                  <a:lnTo>
                    <a:pt x="67" y="211"/>
                  </a:lnTo>
                  <a:lnTo>
                    <a:pt x="58" y="208"/>
                  </a:lnTo>
                  <a:lnTo>
                    <a:pt x="48" y="204"/>
                  </a:lnTo>
                  <a:lnTo>
                    <a:pt x="40" y="199"/>
                  </a:lnTo>
                  <a:lnTo>
                    <a:pt x="32" y="192"/>
                  </a:lnTo>
                  <a:lnTo>
                    <a:pt x="26" y="186"/>
                  </a:lnTo>
                  <a:lnTo>
                    <a:pt x="20" y="178"/>
                  </a:lnTo>
                  <a:lnTo>
                    <a:pt x="15" y="170"/>
                  </a:lnTo>
                  <a:lnTo>
                    <a:pt x="11" y="160"/>
                  </a:lnTo>
                  <a:lnTo>
                    <a:pt x="7" y="151"/>
                  </a:lnTo>
                  <a:lnTo>
                    <a:pt x="4" y="140"/>
                  </a:lnTo>
                  <a:lnTo>
                    <a:pt x="2" y="130"/>
                  </a:lnTo>
                  <a:lnTo>
                    <a:pt x="0" y="118"/>
                  </a:lnTo>
                  <a:lnTo>
                    <a:pt x="0" y="106"/>
                  </a:lnTo>
                  <a:lnTo>
                    <a:pt x="2" y="86"/>
                  </a:lnTo>
                  <a:lnTo>
                    <a:pt x="4" y="68"/>
                  </a:lnTo>
                  <a:lnTo>
                    <a:pt x="8" y="52"/>
                  </a:lnTo>
                  <a:lnTo>
                    <a:pt x="15" y="39"/>
                  </a:lnTo>
                  <a:lnTo>
                    <a:pt x="23" y="27"/>
                  </a:lnTo>
                  <a:lnTo>
                    <a:pt x="34" y="18"/>
                  </a:lnTo>
                  <a:lnTo>
                    <a:pt x="46" y="10"/>
                  </a:lnTo>
                  <a:lnTo>
                    <a:pt x="60" y="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237" name="Freeform 709"/>
            <p:cNvSpPr>
              <a:spLocks/>
            </p:cNvSpPr>
            <p:nvPr/>
          </p:nvSpPr>
          <p:spPr bwMode="auto">
            <a:xfrm>
              <a:off x="4097" y="2573"/>
              <a:ext cx="65" cy="58"/>
            </a:xfrm>
            <a:custGeom>
              <a:avLst/>
              <a:gdLst>
                <a:gd name="T0" fmla="*/ 0 w 263"/>
                <a:gd name="T1" fmla="*/ 233 h 233"/>
                <a:gd name="T2" fmla="*/ 0 w 263"/>
                <a:gd name="T3" fmla="*/ 169 h 233"/>
                <a:gd name="T4" fmla="*/ 133 w 263"/>
                <a:gd name="T5" fmla="*/ 114 h 233"/>
                <a:gd name="T6" fmla="*/ 0 w 263"/>
                <a:gd name="T7" fmla="*/ 61 h 233"/>
                <a:gd name="T8" fmla="*/ 0 w 263"/>
                <a:gd name="T9" fmla="*/ 0 h 233"/>
                <a:gd name="T10" fmla="*/ 180 w 263"/>
                <a:gd name="T11" fmla="*/ 80 h 233"/>
                <a:gd name="T12" fmla="*/ 213 w 263"/>
                <a:gd name="T13" fmla="*/ 94 h 233"/>
                <a:gd name="T14" fmla="*/ 227 w 263"/>
                <a:gd name="T15" fmla="*/ 102 h 233"/>
                <a:gd name="T16" fmla="*/ 237 w 263"/>
                <a:gd name="T17" fmla="*/ 109 h 233"/>
                <a:gd name="T18" fmla="*/ 245 w 263"/>
                <a:gd name="T19" fmla="*/ 117 h 233"/>
                <a:gd name="T20" fmla="*/ 252 w 263"/>
                <a:gd name="T21" fmla="*/ 125 h 233"/>
                <a:gd name="T22" fmla="*/ 256 w 263"/>
                <a:gd name="T23" fmla="*/ 136 h 233"/>
                <a:gd name="T24" fmla="*/ 260 w 263"/>
                <a:gd name="T25" fmla="*/ 149 h 233"/>
                <a:gd name="T26" fmla="*/ 263 w 263"/>
                <a:gd name="T27" fmla="*/ 164 h 233"/>
                <a:gd name="T28" fmla="*/ 263 w 263"/>
                <a:gd name="T29" fmla="*/ 180 h 233"/>
                <a:gd name="T30" fmla="*/ 263 w 263"/>
                <a:gd name="T31" fmla="*/ 197 h 233"/>
                <a:gd name="T32" fmla="*/ 260 w 263"/>
                <a:gd name="T33" fmla="*/ 214 h 233"/>
                <a:gd name="T34" fmla="*/ 221 w 263"/>
                <a:gd name="T35" fmla="*/ 219 h 233"/>
                <a:gd name="T36" fmla="*/ 223 w 263"/>
                <a:gd name="T37" fmla="*/ 205 h 233"/>
                <a:gd name="T38" fmla="*/ 224 w 263"/>
                <a:gd name="T39" fmla="*/ 193 h 233"/>
                <a:gd name="T40" fmla="*/ 223 w 263"/>
                <a:gd name="T41" fmla="*/ 184 h 233"/>
                <a:gd name="T42" fmla="*/ 221 w 263"/>
                <a:gd name="T43" fmla="*/ 176 h 233"/>
                <a:gd name="T44" fmla="*/ 219 w 263"/>
                <a:gd name="T45" fmla="*/ 168 h 233"/>
                <a:gd name="T46" fmla="*/ 213 w 263"/>
                <a:gd name="T47" fmla="*/ 162 h 233"/>
                <a:gd name="T48" fmla="*/ 208 w 263"/>
                <a:gd name="T49" fmla="*/ 157 h 233"/>
                <a:gd name="T50" fmla="*/ 203 w 263"/>
                <a:gd name="T51" fmla="*/ 153 h 233"/>
                <a:gd name="T52" fmla="*/ 195 w 263"/>
                <a:gd name="T53" fmla="*/ 150 h 233"/>
                <a:gd name="T54" fmla="*/ 188 w 263"/>
                <a:gd name="T55" fmla="*/ 146 h 233"/>
                <a:gd name="T56" fmla="*/ 0 w 263"/>
                <a:gd name="T57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63" h="233">
                  <a:moveTo>
                    <a:pt x="0" y="233"/>
                  </a:moveTo>
                  <a:lnTo>
                    <a:pt x="0" y="169"/>
                  </a:lnTo>
                  <a:lnTo>
                    <a:pt x="133" y="114"/>
                  </a:lnTo>
                  <a:lnTo>
                    <a:pt x="0" y="61"/>
                  </a:lnTo>
                  <a:lnTo>
                    <a:pt x="0" y="0"/>
                  </a:lnTo>
                  <a:lnTo>
                    <a:pt x="180" y="80"/>
                  </a:lnTo>
                  <a:lnTo>
                    <a:pt x="213" y="94"/>
                  </a:lnTo>
                  <a:lnTo>
                    <a:pt x="227" y="102"/>
                  </a:lnTo>
                  <a:lnTo>
                    <a:pt x="237" y="109"/>
                  </a:lnTo>
                  <a:lnTo>
                    <a:pt x="245" y="117"/>
                  </a:lnTo>
                  <a:lnTo>
                    <a:pt x="252" y="125"/>
                  </a:lnTo>
                  <a:lnTo>
                    <a:pt x="256" y="136"/>
                  </a:lnTo>
                  <a:lnTo>
                    <a:pt x="260" y="149"/>
                  </a:lnTo>
                  <a:lnTo>
                    <a:pt x="263" y="164"/>
                  </a:lnTo>
                  <a:lnTo>
                    <a:pt x="263" y="180"/>
                  </a:lnTo>
                  <a:lnTo>
                    <a:pt x="263" y="197"/>
                  </a:lnTo>
                  <a:lnTo>
                    <a:pt x="260" y="214"/>
                  </a:lnTo>
                  <a:lnTo>
                    <a:pt x="221" y="219"/>
                  </a:lnTo>
                  <a:lnTo>
                    <a:pt x="223" y="205"/>
                  </a:lnTo>
                  <a:lnTo>
                    <a:pt x="224" y="193"/>
                  </a:lnTo>
                  <a:lnTo>
                    <a:pt x="223" y="184"/>
                  </a:lnTo>
                  <a:lnTo>
                    <a:pt x="221" y="176"/>
                  </a:lnTo>
                  <a:lnTo>
                    <a:pt x="219" y="168"/>
                  </a:lnTo>
                  <a:lnTo>
                    <a:pt x="213" y="162"/>
                  </a:lnTo>
                  <a:lnTo>
                    <a:pt x="208" y="157"/>
                  </a:lnTo>
                  <a:lnTo>
                    <a:pt x="203" y="153"/>
                  </a:lnTo>
                  <a:lnTo>
                    <a:pt x="195" y="150"/>
                  </a:lnTo>
                  <a:lnTo>
                    <a:pt x="188" y="146"/>
                  </a:lnTo>
                  <a:lnTo>
                    <a:pt x="0" y="233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238" name="Freeform 710"/>
            <p:cNvSpPr>
              <a:spLocks/>
            </p:cNvSpPr>
            <p:nvPr/>
          </p:nvSpPr>
          <p:spPr bwMode="auto">
            <a:xfrm>
              <a:off x="4079" y="2506"/>
              <a:ext cx="83" cy="26"/>
            </a:xfrm>
            <a:custGeom>
              <a:avLst/>
              <a:gdLst>
                <a:gd name="T0" fmla="*/ 330 w 330"/>
                <a:gd name="T1" fmla="*/ 106 h 106"/>
                <a:gd name="T2" fmla="*/ 0 w 330"/>
                <a:gd name="T3" fmla="*/ 106 h 106"/>
                <a:gd name="T4" fmla="*/ 0 w 330"/>
                <a:gd name="T5" fmla="*/ 0 h 106"/>
                <a:gd name="T6" fmla="*/ 38 w 330"/>
                <a:gd name="T7" fmla="*/ 0 h 106"/>
                <a:gd name="T8" fmla="*/ 38 w 330"/>
                <a:gd name="T9" fmla="*/ 49 h 106"/>
                <a:gd name="T10" fmla="*/ 291 w 330"/>
                <a:gd name="T11" fmla="*/ 49 h 106"/>
                <a:gd name="T12" fmla="*/ 291 w 330"/>
                <a:gd name="T13" fmla="*/ 0 h 106"/>
                <a:gd name="T14" fmla="*/ 330 w 330"/>
                <a:gd name="T15" fmla="*/ 0 h 106"/>
                <a:gd name="T16" fmla="*/ 330 w 330"/>
                <a:gd name="T17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0" h="106">
                  <a:moveTo>
                    <a:pt x="330" y="106"/>
                  </a:moveTo>
                  <a:lnTo>
                    <a:pt x="0" y="106"/>
                  </a:lnTo>
                  <a:lnTo>
                    <a:pt x="0" y="0"/>
                  </a:lnTo>
                  <a:lnTo>
                    <a:pt x="38" y="0"/>
                  </a:lnTo>
                  <a:lnTo>
                    <a:pt x="38" y="49"/>
                  </a:lnTo>
                  <a:lnTo>
                    <a:pt x="291" y="49"/>
                  </a:lnTo>
                  <a:lnTo>
                    <a:pt x="291" y="0"/>
                  </a:lnTo>
                  <a:lnTo>
                    <a:pt x="330" y="0"/>
                  </a:lnTo>
                  <a:lnTo>
                    <a:pt x="330" y="106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239" name="Freeform 711"/>
            <p:cNvSpPr>
              <a:spLocks noEditPoints="1"/>
            </p:cNvSpPr>
            <p:nvPr/>
          </p:nvSpPr>
          <p:spPr bwMode="auto">
            <a:xfrm>
              <a:off x="4078" y="2411"/>
              <a:ext cx="68" cy="88"/>
            </a:xfrm>
            <a:custGeom>
              <a:avLst/>
              <a:gdLst>
                <a:gd name="T0" fmla="*/ 37 w 271"/>
                <a:gd name="T1" fmla="*/ 347 h 351"/>
                <a:gd name="T2" fmla="*/ 20 w 271"/>
                <a:gd name="T3" fmla="*/ 337 h 351"/>
                <a:gd name="T4" fmla="*/ 4 w 271"/>
                <a:gd name="T5" fmla="*/ 311 h 351"/>
                <a:gd name="T6" fmla="*/ 0 w 271"/>
                <a:gd name="T7" fmla="*/ 267 h 351"/>
                <a:gd name="T8" fmla="*/ 9 w 271"/>
                <a:gd name="T9" fmla="*/ 242 h 351"/>
                <a:gd name="T10" fmla="*/ 20 w 271"/>
                <a:gd name="T11" fmla="*/ 227 h 351"/>
                <a:gd name="T12" fmla="*/ 37 w 271"/>
                <a:gd name="T13" fmla="*/ 216 h 351"/>
                <a:gd name="T14" fmla="*/ 84 w 271"/>
                <a:gd name="T15" fmla="*/ 214 h 351"/>
                <a:gd name="T16" fmla="*/ 109 w 271"/>
                <a:gd name="T17" fmla="*/ 223 h 351"/>
                <a:gd name="T18" fmla="*/ 126 w 271"/>
                <a:gd name="T19" fmla="*/ 242 h 351"/>
                <a:gd name="T20" fmla="*/ 135 w 271"/>
                <a:gd name="T21" fmla="*/ 281 h 351"/>
                <a:gd name="T22" fmla="*/ 129 w 271"/>
                <a:gd name="T23" fmla="*/ 316 h 351"/>
                <a:gd name="T24" fmla="*/ 118 w 271"/>
                <a:gd name="T25" fmla="*/ 332 h 351"/>
                <a:gd name="T26" fmla="*/ 104 w 271"/>
                <a:gd name="T27" fmla="*/ 344 h 351"/>
                <a:gd name="T28" fmla="*/ 68 w 271"/>
                <a:gd name="T29" fmla="*/ 351 h 351"/>
                <a:gd name="T30" fmla="*/ 88 w 271"/>
                <a:gd name="T31" fmla="*/ 303 h 351"/>
                <a:gd name="T32" fmla="*/ 104 w 271"/>
                <a:gd name="T33" fmla="*/ 293 h 351"/>
                <a:gd name="T34" fmla="*/ 106 w 271"/>
                <a:gd name="T35" fmla="*/ 283 h 351"/>
                <a:gd name="T36" fmla="*/ 104 w 271"/>
                <a:gd name="T37" fmla="*/ 269 h 351"/>
                <a:gd name="T38" fmla="*/ 88 w 271"/>
                <a:gd name="T39" fmla="*/ 261 h 351"/>
                <a:gd name="T40" fmla="*/ 56 w 271"/>
                <a:gd name="T41" fmla="*/ 260 h 351"/>
                <a:gd name="T42" fmla="*/ 33 w 271"/>
                <a:gd name="T43" fmla="*/ 267 h 351"/>
                <a:gd name="T44" fmla="*/ 28 w 271"/>
                <a:gd name="T45" fmla="*/ 277 h 351"/>
                <a:gd name="T46" fmla="*/ 28 w 271"/>
                <a:gd name="T47" fmla="*/ 291 h 351"/>
                <a:gd name="T48" fmla="*/ 38 w 271"/>
                <a:gd name="T49" fmla="*/ 300 h 351"/>
                <a:gd name="T50" fmla="*/ 66 w 271"/>
                <a:gd name="T51" fmla="*/ 304 h 351"/>
                <a:gd name="T52" fmla="*/ 0 w 271"/>
                <a:gd name="T53" fmla="*/ 114 h 351"/>
                <a:gd name="T54" fmla="*/ 203 w 271"/>
                <a:gd name="T55" fmla="*/ 139 h 351"/>
                <a:gd name="T56" fmla="*/ 167 w 271"/>
                <a:gd name="T57" fmla="*/ 131 h 351"/>
                <a:gd name="T58" fmla="*/ 151 w 271"/>
                <a:gd name="T59" fmla="*/ 120 h 351"/>
                <a:gd name="T60" fmla="*/ 142 w 271"/>
                <a:gd name="T61" fmla="*/ 104 h 351"/>
                <a:gd name="T62" fmla="*/ 135 w 271"/>
                <a:gd name="T63" fmla="*/ 70 h 351"/>
                <a:gd name="T64" fmla="*/ 142 w 271"/>
                <a:gd name="T65" fmla="*/ 35 h 351"/>
                <a:gd name="T66" fmla="*/ 151 w 271"/>
                <a:gd name="T67" fmla="*/ 19 h 351"/>
                <a:gd name="T68" fmla="*/ 167 w 271"/>
                <a:gd name="T69" fmla="*/ 7 h 351"/>
                <a:gd name="T70" fmla="*/ 203 w 271"/>
                <a:gd name="T71" fmla="*/ 0 h 351"/>
                <a:gd name="T72" fmla="*/ 239 w 271"/>
                <a:gd name="T73" fmla="*/ 7 h 351"/>
                <a:gd name="T74" fmla="*/ 255 w 271"/>
                <a:gd name="T75" fmla="*/ 19 h 351"/>
                <a:gd name="T76" fmla="*/ 270 w 271"/>
                <a:gd name="T77" fmla="*/ 54 h 351"/>
                <a:gd name="T78" fmla="*/ 267 w 271"/>
                <a:gd name="T79" fmla="*/ 98 h 351"/>
                <a:gd name="T80" fmla="*/ 250 w 271"/>
                <a:gd name="T81" fmla="*/ 124 h 351"/>
                <a:gd name="T82" fmla="*/ 234 w 271"/>
                <a:gd name="T83" fmla="*/ 134 h 351"/>
                <a:gd name="T84" fmla="*/ 203 w 271"/>
                <a:gd name="T85" fmla="*/ 92 h 351"/>
                <a:gd name="T86" fmla="*/ 231 w 271"/>
                <a:gd name="T87" fmla="*/ 88 h 351"/>
                <a:gd name="T88" fmla="*/ 242 w 271"/>
                <a:gd name="T89" fmla="*/ 78 h 351"/>
                <a:gd name="T90" fmla="*/ 243 w 271"/>
                <a:gd name="T91" fmla="*/ 66 h 351"/>
                <a:gd name="T92" fmla="*/ 237 w 271"/>
                <a:gd name="T93" fmla="*/ 55 h 351"/>
                <a:gd name="T94" fmla="*/ 215 w 271"/>
                <a:gd name="T95" fmla="*/ 48 h 351"/>
                <a:gd name="T96" fmla="*/ 182 w 271"/>
                <a:gd name="T97" fmla="*/ 50 h 351"/>
                <a:gd name="T98" fmla="*/ 166 w 271"/>
                <a:gd name="T99" fmla="*/ 58 h 351"/>
                <a:gd name="T100" fmla="*/ 163 w 271"/>
                <a:gd name="T101" fmla="*/ 70 h 351"/>
                <a:gd name="T102" fmla="*/ 166 w 271"/>
                <a:gd name="T103" fmla="*/ 82 h 351"/>
                <a:gd name="T104" fmla="*/ 182 w 271"/>
                <a:gd name="T105" fmla="*/ 9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71" h="351">
                  <a:moveTo>
                    <a:pt x="68" y="351"/>
                  </a:moveTo>
                  <a:lnTo>
                    <a:pt x="50" y="349"/>
                  </a:lnTo>
                  <a:lnTo>
                    <a:pt x="37" y="347"/>
                  </a:lnTo>
                  <a:lnTo>
                    <a:pt x="30" y="344"/>
                  </a:lnTo>
                  <a:lnTo>
                    <a:pt x="25" y="340"/>
                  </a:lnTo>
                  <a:lnTo>
                    <a:pt x="20" y="337"/>
                  </a:lnTo>
                  <a:lnTo>
                    <a:pt x="16" y="332"/>
                  </a:lnTo>
                  <a:lnTo>
                    <a:pt x="9" y="323"/>
                  </a:lnTo>
                  <a:lnTo>
                    <a:pt x="4" y="311"/>
                  </a:lnTo>
                  <a:lnTo>
                    <a:pt x="0" y="297"/>
                  </a:lnTo>
                  <a:lnTo>
                    <a:pt x="0" y="283"/>
                  </a:lnTo>
                  <a:lnTo>
                    <a:pt x="0" y="267"/>
                  </a:lnTo>
                  <a:lnTo>
                    <a:pt x="4" y="253"/>
                  </a:lnTo>
                  <a:lnTo>
                    <a:pt x="5" y="247"/>
                  </a:lnTo>
                  <a:lnTo>
                    <a:pt x="9" y="242"/>
                  </a:lnTo>
                  <a:lnTo>
                    <a:pt x="12" y="236"/>
                  </a:lnTo>
                  <a:lnTo>
                    <a:pt x="16" y="231"/>
                  </a:lnTo>
                  <a:lnTo>
                    <a:pt x="20" y="227"/>
                  </a:lnTo>
                  <a:lnTo>
                    <a:pt x="25" y="223"/>
                  </a:lnTo>
                  <a:lnTo>
                    <a:pt x="30" y="219"/>
                  </a:lnTo>
                  <a:lnTo>
                    <a:pt x="37" y="216"/>
                  </a:lnTo>
                  <a:lnTo>
                    <a:pt x="50" y="214"/>
                  </a:lnTo>
                  <a:lnTo>
                    <a:pt x="68" y="212"/>
                  </a:lnTo>
                  <a:lnTo>
                    <a:pt x="84" y="214"/>
                  </a:lnTo>
                  <a:lnTo>
                    <a:pt x="97" y="216"/>
                  </a:lnTo>
                  <a:lnTo>
                    <a:pt x="104" y="219"/>
                  </a:lnTo>
                  <a:lnTo>
                    <a:pt x="109" y="223"/>
                  </a:lnTo>
                  <a:lnTo>
                    <a:pt x="114" y="227"/>
                  </a:lnTo>
                  <a:lnTo>
                    <a:pt x="118" y="231"/>
                  </a:lnTo>
                  <a:lnTo>
                    <a:pt x="126" y="242"/>
                  </a:lnTo>
                  <a:lnTo>
                    <a:pt x="132" y="252"/>
                  </a:lnTo>
                  <a:lnTo>
                    <a:pt x="134" y="265"/>
                  </a:lnTo>
                  <a:lnTo>
                    <a:pt x="135" y="281"/>
                  </a:lnTo>
                  <a:lnTo>
                    <a:pt x="134" y="296"/>
                  </a:lnTo>
                  <a:lnTo>
                    <a:pt x="132" y="311"/>
                  </a:lnTo>
                  <a:lnTo>
                    <a:pt x="129" y="316"/>
                  </a:lnTo>
                  <a:lnTo>
                    <a:pt x="126" y="323"/>
                  </a:lnTo>
                  <a:lnTo>
                    <a:pt x="122" y="328"/>
                  </a:lnTo>
                  <a:lnTo>
                    <a:pt x="118" y="332"/>
                  </a:lnTo>
                  <a:lnTo>
                    <a:pt x="114" y="337"/>
                  </a:lnTo>
                  <a:lnTo>
                    <a:pt x="109" y="340"/>
                  </a:lnTo>
                  <a:lnTo>
                    <a:pt x="104" y="344"/>
                  </a:lnTo>
                  <a:lnTo>
                    <a:pt x="97" y="347"/>
                  </a:lnTo>
                  <a:lnTo>
                    <a:pt x="84" y="349"/>
                  </a:lnTo>
                  <a:lnTo>
                    <a:pt x="68" y="351"/>
                  </a:lnTo>
                  <a:close/>
                  <a:moveTo>
                    <a:pt x="66" y="304"/>
                  </a:moveTo>
                  <a:lnTo>
                    <a:pt x="78" y="304"/>
                  </a:lnTo>
                  <a:lnTo>
                    <a:pt x="88" y="303"/>
                  </a:lnTo>
                  <a:lnTo>
                    <a:pt x="96" y="300"/>
                  </a:lnTo>
                  <a:lnTo>
                    <a:pt x="101" y="297"/>
                  </a:lnTo>
                  <a:lnTo>
                    <a:pt x="104" y="293"/>
                  </a:lnTo>
                  <a:lnTo>
                    <a:pt x="105" y="291"/>
                  </a:lnTo>
                  <a:lnTo>
                    <a:pt x="106" y="287"/>
                  </a:lnTo>
                  <a:lnTo>
                    <a:pt x="106" y="283"/>
                  </a:lnTo>
                  <a:lnTo>
                    <a:pt x="106" y="277"/>
                  </a:lnTo>
                  <a:lnTo>
                    <a:pt x="105" y="273"/>
                  </a:lnTo>
                  <a:lnTo>
                    <a:pt x="104" y="269"/>
                  </a:lnTo>
                  <a:lnTo>
                    <a:pt x="101" y="267"/>
                  </a:lnTo>
                  <a:lnTo>
                    <a:pt x="96" y="264"/>
                  </a:lnTo>
                  <a:lnTo>
                    <a:pt x="88" y="261"/>
                  </a:lnTo>
                  <a:lnTo>
                    <a:pt x="78" y="260"/>
                  </a:lnTo>
                  <a:lnTo>
                    <a:pt x="66" y="260"/>
                  </a:lnTo>
                  <a:lnTo>
                    <a:pt x="56" y="260"/>
                  </a:lnTo>
                  <a:lnTo>
                    <a:pt x="46" y="261"/>
                  </a:lnTo>
                  <a:lnTo>
                    <a:pt x="38" y="264"/>
                  </a:lnTo>
                  <a:lnTo>
                    <a:pt x="33" y="267"/>
                  </a:lnTo>
                  <a:lnTo>
                    <a:pt x="30" y="269"/>
                  </a:lnTo>
                  <a:lnTo>
                    <a:pt x="28" y="273"/>
                  </a:lnTo>
                  <a:lnTo>
                    <a:pt x="28" y="277"/>
                  </a:lnTo>
                  <a:lnTo>
                    <a:pt x="26" y="283"/>
                  </a:lnTo>
                  <a:lnTo>
                    <a:pt x="28" y="287"/>
                  </a:lnTo>
                  <a:lnTo>
                    <a:pt x="28" y="291"/>
                  </a:lnTo>
                  <a:lnTo>
                    <a:pt x="30" y="293"/>
                  </a:lnTo>
                  <a:lnTo>
                    <a:pt x="33" y="297"/>
                  </a:lnTo>
                  <a:lnTo>
                    <a:pt x="38" y="300"/>
                  </a:lnTo>
                  <a:lnTo>
                    <a:pt x="46" y="303"/>
                  </a:lnTo>
                  <a:lnTo>
                    <a:pt x="56" y="304"/>
                  </a:lnTo>
                  <a:lnTo>
                    <a:pt x="66" y="304"/>
                  </a:lnTo>
                  <a:close/>
                  <a:moveTo>
                    <a:pt x="271" y="236"/>
                  </a:moveTo>
                  <a:lnTo>
                    <a:pt x="271" y="281"/>
                  </a:lnTo>
                  <a:lnTo>
                    <a:pt x="0" y="114"/>
                  </a:lnTo>
                  <a:lnTo>
                    <a:pt x="0" y="70"/>
                  </a:lnTo>
                  <a:lnTo>
                    <a:pt x="271" y="236"/>
                  </a:lnTo>
                  <a:close/>
                  <a:moveTo>
                    <a:pt x="203" y="139"/>
                  </a:moveTo>
                  <a:lnTo>
                    <a:pt x="187" y="138"/>
                  </a:lnTo>
                  <a:lnTo>
                    <a:pt x="173" y="134"/>
                  </a:lnTo>
                  <a:lnTo>
                    <a:pt x="167" y="131"/>
                  </a:lnTo>
                  <a:lnTo>
                    <a:pt x="162" y="128"/>
                  </a:lnTo>
                  <a:lnTo>
                    <a:pt x="157" y="124"/>
                  </a:lnTo>
                  <a:lnTo>
                    <a:pt x="151" y="120"/>
                  </a:lnTo>
                  <a:lnTo>
                    <a:pt x="147" y="115"/>
                  </a:lnTo>
                  <a:lnTo>
                    <a:pt x="145" y="110"/>
                  </a:lnTo>
                  <a:lnTo>
                    <a:pt x="142" y="104"/>
                  </a:lnTo>
                  <a:lnTo>
                    <a:pt x="139" y="98"/>
                  </a:lnTo>
                  <a:lnTo>
                    <a:pt x="137" y="84"/>
                  </a:lnTo>
                  <a:lnTo>
                    <a:pt x="135" y="70"/>
                  </a:lnTo>
                  <a:lnTo>
                    <a:pt x="137" y="54"/>
                  </a:lnTo>
                  <a:lnTo>
                    <a:pt x="139" y="40"/>
                  </a:lnTo>
                  <a:lnTo>
                    <a:pt x="142" y="35"/>
                  </a:lnTo>
                  <a:lnTo>
                    <a:pt x="145" y="28"/>
                  </a:lnTo>
                  <a:lnTo>
                    <a:pt x="147" y="23"/>
                  </a:lnTo>
                  <a:lnTo>
                    <a:pt x="151" y="19"/>
                  </a:lnTo>
                  <a:lnTo>
                    <a:pt x="157" y="14"/>
                  </a:lnTo>
                  <a:lnTo>
                    <a:pt x="162" y="10"/>
                  </a:lnTo>
                  <a:lnTo>
                    <a:pt x="167" y="7"/>
                  </a:lnTo>
                  <a:lnTo>
                    <a:pt x="173" y="4"/>
                  </a:lnTo>
                  <a:lnTo>
                    <a:pt x="187" y="0"/>
                  </a:lnTo>
                  <a:lnTo>
                    <a:pt x="203" y="0"/>
                  </a:lnTo>
                  <a:lnTo>
                    <a:pt x="219" y="0"/>
                  </a:lnTo>
                  <a:lnTo>
                    <a:pt x="234" y="4"/>
                  </a:lnTo>
                  <a:lnTo>
                    <a:pt x="239" y="7"/>
                  </a:lnTo>
                  <a:lnTo>
                    <a:pt x="246" y="10"/>
                  </a:lnTo>
                  <a:lnTo>
                    <a:pt x="250" y="14"/>
                  </a:lnTo>
                  <a:lnTo>
                    <a:pt x="255" y="19"/>
                  </a:lnTo>
                  <a:lnTo>
                    <a:pt x="262" y="28"/>
                  </a:lnTo>
                  <a:lnTo>
                    <a:pt x="267" y="40"/>
                  </a:lnTo>
                  <a:lnTo>
                    <a:pt x="270" y="54"/>
                  </a:lnTo>
                  <a:lnTo>
                    <a:pt x="271" y="68"/>
                  </a:lnTo>
                  <a:lnTo>
                    <a:pt x="270" y="84"/>
                  </a:lnTo>
                  <a:lnTo>
                    <a:pt x="267" y="98"/>
                  </a:lnTo>
                  <a:lnTo>
                    <a:pt x="262" y="110"/>
                  </a:lnTo>
                  <a:lnTo>
                    <a:pt x="255" y="120"/>
                  </a:lnTo>
                  <a:lnTo>
                    <a:pt x="250" y="124"/>
                  </a:lnTo>
                  <a:lnTo>
                    <a:pt x="246" y="128"/>
                  </a:lnTo>
                  <a:lnTo>
                    <a:pt x="239" y="131"/>
                  </a:lnTo>
                  <a:lnTo>
                    <a:pt x="234" y="134"/>
                  </a:lnTo>
                  <a:lnTo>
                    <a:pt x="219" y="138"/>
                  </a:lnTo>
                  <a:lnTo>
                    <a:pt x="203" y="139"/>
                  </a:lnTo>
                  <a:close/>
                  <a:moveTo>
                    <a:pt x="203" y="92"/>
                  </a:moveTo>
                  <a:lnTo>
                    <a:pt x="215" y="91"/>
                  </a:lnTo>
                  <a:lnTo>
                    <a:pt x="225" y="90"/>
                  </a:lnTo>
                  <a:lnTo>
                    <a:pt x="231" y="88"/>
                  </a:lnTo>
                  <a:lnTo>
                    <a:pt x="237" y="84"/>
                  </a:lnTo>
                  <a:lnTo>
                    <a:pt x="239" y="82"/>
                  </a:lnTo>
                  <a:lnTo>
                    <a:pt x="242" y="78"/>
                  </a:lnTo>
                  <a:lnTo>
                    <a:pt x="243" y="75"/>
                  </a:lnTo>
                  <a:lnTo>
                    <a:pt x="243" y="70"/>
                  </a:lnTo>
                  <a:lnTo>
                    <a:pt x="243" y="66"/>
                  </a:lnTo>
                  <a:lnTo>
                    <a:pt x="242" y="62"/>
                  </a:lnTo>
                  <a:lnTo>
                    <a:pt x="239" y="58"/>
                  </a:lnTo>
                  <a:lnTo>
                    <a:pt x="237" y="55"/>
                  </a:lnTo>
                  <a:lnTo>
                    <a:pt x="231" y="52"/>
                  </a:lnTo>
                  <a:lnTo>
                    <a:pt x="225" y="50"/>
                  </a:lnTo>
                  <a:lnTo>
                    <a:pt x="215" y="48"/>
                  </a:lnTo>
                  <a:lnTo>
                    <a:pt x="203" y="48"/>
                  </a:lnTo>
                  <a:lnTo>
                    <a:pt x="191" y="48"/>
                  </a:lnTo>
                  <a:lnTo>
                    <a:pt x="182" y="50"/>
                  </a:lnTo>
                  <a:lnTo>
                    <a:pt x="175" y="52"/>
                  </a:lnTo>
                  <a:lnTo>
                    <a:pt x="170" y="55"/>
                  </a:lnTo>
                  <a:lnTo>
                    <a:pt x="166" y="58"/>
                  </a:lnTo>
                  <a:lnTo>
                    <a:pt x="165" y="62"/>
                  </a:lnTo>
                  <a:lnTo>
                    <a:pt x="163" y="66"/>
                  </a:lnTo>
                  <a:lnTo>
                    <a:pt x="163" y="70"/>
                  </a:lnTo>
                  <a:lnTo>
                    <a:pt x="163" y="75"/>
                  </a:lnTo>
                  <a:lnTo>
                    <a:pt x="165" y="79"/>
                  </a:lnTo>
                  <a:lnTo>
                    <a:pt x="166" y="82"/>
                  </a:lnTo>
                  <a:lnTo>
                    <a:pt x="170" y="84"/>
                  </a:lnTo>
                  <a:lnTo>
                    <a:pt x="175" y="88"/>
                  </a:lnTo>
                  <a:lnTo>
                    <a:pt x="182" y="90"/>
                  </a:lnTo>
                  <a:lnTo>
                    <a:pt x="191" y="91"/>
                  </a:lnTo>
                  <a:lnTo>
                    <a:pt x="203" y="92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240" name="Freeform 712"/>
            <p:cNvSpPr>
              <a:spLocks/>
            </p:cNvSpPr>
            <p:nvPr/>
          </p:nvSpPr>
          <p:spPr bwMode="auto">
            <a:xfrm>
              <a:off x="4079" y="2377"/>
              <a:ext cx="83" cy="27"/>
            </a:xfrm>
            <a:custGeom>
              <a:avLst/>
              <a:gdLst>
                <a:gd name="T0" fmla="*/ 0 w 330"/>
                <a:gd name="T1" fmla="*/ 0 h 107"/>
                <a:gd name="T2" fmla="*/ 330 w 330"/>
                <a:gd name="T3" fmla="*/ 0 h 107"/>
                <a:gd name="T4" fmla="*/ 330 w 330"/>
                <a:gd name="T5" fmla="*/ 107 h 107"/>
                <a:gd name="T6" fmla="*/ 291 w 330"/>
                <a:gd name="T7" fmla="*/ 107 h 107"/>
                <a:gd name="T8" fmla="*/ 291 w 330"/>
                <a:gd name="T9" fmla="*/ 58 h 107"/>
                <a:gd name="T10" fmla="*/ 38 w 330"/>
                <a:gd name="T11" fmla="*/ 58 h 107"/>
                <a:gd name="T12" fmla="*/ 38 w 330"/>
                <a:gd name="T13" fmla="*/ 107 h 107"/>
                <a:gd name="T14" fmla="*/ 0 w 330"/>
                <a:gd name="T15" fmla="*/ 107 h 107"/>
                <a:gd name="T16" fmla="*/ 0 w 330"/>
                <a:gd name="T1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0" h="107">
                  <a:moveTo>
                    <a:pt x="0" y="0"/>
                  </a:moveTo>
                  <a:lnTo>
                    <a:pt x="330" y="0"/>
                  </a:lnTo>
                  <a:lnTo>
                    <a:pt x="330" y="107"/>
                  </a:lnTo>
                  <a:lnTo>
                    <a:pt x="291" y="107"/>
                  </a:lnTo>
                  <a:lnTo>
                    <a:pt x="291" y="58"/>
                  </a:lnTo>
                  <a:lnTo>
                    <a:pt x="38" y="58"/>
                  </a:lnTo>
                  <a:lnTo>
                    <a:pt x="38" y="107"/>
                  </a:lnTo>
                  <a:lnTo>
                    <a:pt x="0" y="1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31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</p:grpSp>
      <p:sp>
        <p:nvSpPr>
          <p:cNvPr id="23241" name="Text Box 713"/>
          <p:cNvSpPr txBox="1">
            <a:spLocks noChangeArrowheads="1"/>
          </p:cNvSpPr>
          <p:nvPr/>
        </p:nvSpPr>
        <p:spPr bwMode="auto">
          <a:xfrm>
            <a:off x="228600" y="6099175"/>
            <a:ext cx="8763000" cy="33655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600" b="1"/>
              <a:t>Nejvyšší dosažitelná účinnost detekce (= část emit. fotonů produkující signál) 5-10%</a:t>
            </a:r>
            <a:endParaRPr lang="cs-CZ" sz="1600" b="1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241" grpId="0" animBg="1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Požadavky na zkoumané molekuly</a:t>
            </a: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2362200" y="990600"/>
            <a:ext cx="4876800" cy="1271588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10000"/>
              </a:spcBef>
            </a:pPr>
            <a:r>
              <a:rPr lang="cs-CZ" b="1"/>
              <a:t>1. Vysoký absorpční průřez</a:t>
            </a:r>
          </a:p>
          <a:p>
            <a:pPr>
              <a:spcBef>
                <a:spcPct val="10000"/>
              </a:spcBef>
            </a:pPr>
            <a:r>
              <a:rPr lang="cs-CZ" b="1"/>
              <a:t>2. Dobrá fotostabilita</a:t>
            </a:r>
          </a:p>
          <a:p>
            <a:pPr>
              <a:spcBef>
                <a:spcPct val="10000"/>
              </a:spcBef>
            </a:pPr>
            <a:r>
              <a:rPr lang="cs-CZ" b="1"/>
              <a:t>3. Vysoký výtěžek fluorescence</a:t>
            </a:r>
          </a:p>
          <a:p>
            <a:pPr>
              <a:spcBef>
                <a:spcPct val="10000"/>
              </a:spcBef>
            </a:pPr>
            <a:r>
              <a:rPr lang="cs-CZ" b="1"/>
              <a:t>4. Nízký rozptyl a nulová absorpce matrice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304800" y="2286000"/>
            <a:ext cx="8458200" cy="1906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b="1" u="sng"/>
              <a:t>1. Absorpční průřez:</a:t>
            </a:r>
          </a:p>
          <a:p>
            <a:pPr>
              <a:spcBef>
                <a:spcPct val="20000"/>
              </a:spcBef>
            </a:pPr>
            <a:r>
              <a:rPr lang="cs-CZ">
                <a:latin typeface="Symbol" pitchFamily="18" charset="2"/>
              </a:rPr>
              <a:t>s</a:t>
            </a:r>
            <a:r>
              <a:rPr lang="cs-CZ"/>
              <a:t> - uvádí se v cm</a:t>
            </a:r>
            <a:r>
              <a:rPr lang="cs-CZ" baseline="30000"/>
              <a:t>2</a:t>
            </a:r>
            <a:endParaRPr lang="cs-CZ"/>
          </a:p>
          <a:p>
            <a:pPr>
              <a:spcBef>
                <a:spcPct val="20000"/>
              </a:spcBef>
            </a:pPr>
            <a:r>
              <a:rPr lang="cs-CZ"/>
              <a:t>je-li průřez fokusovaného svazku A, pak má </a:t>
            </a:r>
            <a:r>
              <a:rPr lang="cs-CZ">
                <a:latin typeface="Symbol" pitchFamily="18" charset="2"/>
              </a:rPr>
              <a:t>s</a:t>
            </a:r>
            <a:r>
              <a:rPr lang="cs-CZ"/>
              <a:t> /A význam pravděpodobnosti absorpce dopadajícího fotonu</a:t>
            </a:r>
          </a:p>
          <a:p>
            <a:pPr>
              <a:spcBef>
                <a:spcPct val="20000"/>
              </a:spcBef>
            </a:pPr>
            <a:r>
              <a:rPr lang="cs-CZ"/>
              <a:t>pro dovolené přechody pevných aromatických sloučenin se může </a:t>
            </a:r>
            <a:r>
              <a:rPr lang="cs-CZ">
                <a:latin typeface="Symbol" pitchFamily="18" charset="2"/>
              </a:rPr>
              <a:t>s</a:t>
            </a:r>
            <a:r>
              <a:rPr lang="cs-CZ"/>
              <a:t> blížit až k limitní hodnotě difrakčního limitu přibl. </a:t>
            </a:r>
            <a:r>
              <a:rPr lang="cs-CZ">
                <a:latin typeface="Symbol" pitchFamily="18" charset="2"/>
              </a:rPr>
              <a:t>l</a:t>
            </a:r>
            <a:r>
              <a:rPr lang="cs-CZ" baseline="30000"/>
              <a:t>2</a:t>
            </a:r>
            <a:r>
              <a:rPr lang="cs-CZ"/>
              <a:t>.</a:t>
            </a:r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228600" y="5791200"/>
            <a:ext cx="853440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>
                <a:latin typeface="Symbol" pitchFamily="18" charset="2"/>
              </a:rPr>
              <a:t>s</a:t>
            </a:r>
            <a:r>
              <a:rPr lang="cs-CZ"/>
              <a:t>  lze </a:t>
            </a:r>
            <a:r>
              <a:rPr lang="cs-CZ" b="1"/>
              <a:t>maximalizovat</a:t>
            </a:r>
            <a:r>
              <a:rPr lang="cs-CZ"/>
              <a:t>: </a:t>
            </a:r>
            <a:r>
              <a:rPr lang="cs-CZ" b="1" i="1"/>
              <a:t>snížením teploty</a:t>
            </a:r>
            <a:r>
              <a:rPr lang="cs-CZ"/>
              <a:t> a </a:t>
            </a:r>
            <a:r>
              <a:rPr lang="cs-CZ" b="1" i="1"/>
              <a:t>zvýšením Debye-Wallerova faktoru F</a:t>
            </a:r>
            <a:r>
              <a:rPr lang="cs-CZ" b="1" i="1" baseline="-25000"/>
              <a:t>DW</a:t>
            </a:r>
            <a:r>
              <a:rPr lang="cs-CZ" b="1" i="1"/>
              <a:t> </a:t>
            </a:r>
            <a:r>
              <a:rPr lang="cs-CZ"/>
              <a:t>(poměr intenzity ZPL čáry a všech vybračních pásů) a </a:t>
            </a:r>
            <a:r>
              <a:rPr lang="cs-CZ" b="1" i="1"/>
              <a:t>Frank-Condonova faktoru F</a:t>
            </a:r>
            <a:r>
              <a:rPr lang="cs-CZ" b="1" i="1" baseline="-25000"/>
              <a:t>FC </a:t>
            </a:r>
            <a:r>
              <a:rPr lang="cs-CZ"/>
              <a:t>(míra tuhosti molekuly, integr. přes vibrační vln.fce zákl. a exc. stavu).</a:t>
            </a:r>
          </a:p>
        </p:txBody>
      </p:sp>
      <p:grpSp>
        <p:nvGrpSpPr>
          <p:cNvPr id="23562" name="Group 10"/>
          <p:cNvGrpSpPr>
            <a:grpSpLocks/>
          </p:cNvGrpSpPr>
          <p:nvPr/>
        </p:nvGrpSpPr>
        <p:grpSpPr bwMode="auto">
          <a:xfrm>
            <a:off x="304800" y="4343400"/>
            <a:ext cx="8382000" cy="1266825"/>
            <a:chOff x="192" y="2736"/>
            <a:chExt cx="5280" cy="798"/>
          </a:xfrm>
        </p:grpSpPr>
        <p:sp>
          <p:nvSpPr>
            <p:cNvPr id="23557" name="Text Box 5"/>
            <p:cNvSpPr txBox="1">
              <a:spLocks noChangeArrowheads="1"/>
            </p:cNvSpPr>
            <p:nvPr/>
          </p:nvSpPr>
          <p:spPr bwMode="auto">
            <a:xfrm>
              <a:off x="192" y="2736"/>
              <a:ext cx="240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/>
                <a:t>Pro </a:t>
              </a:r>
              <a:r>
                <a:rPr lang="cs-CZ" b="1" i="1"/>
                <a:t>absorpční průřez</a:t>
              </a:r>
              <a:r>
                <a:rPr lang="cs-CZ"/>
                <a:t> platí vztah:</a:t>
              </a:r>
            </a:p>
          </p:txBody>
        </p:sp>
        <p:sp>
          <p:nvSpPr>
            <p:cNvPr id="23559" name="Text Box 7"/>
            <p:cNvSpPr txBox="1">
              <a:spLocks noChangeArrowheads="1"/>
            </p:cNvSpPr>
            <p:nvPr/>
          </p:nvSpPr>
          <p:spPr bwMode="auto">
            <a:xfrm>
              <a:off x="240" y="3168"/>
              <a:ext cx="5232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 sz="1600"/>
                <a:t>Kde </a:t>
              </a:r>
              <a:r>
                <a:rPr lang="cs-CZ" sz="1600" i="1"/>
                <a:t>f</a:t>
              </a:r>
              <a:r>
                <a:rPr lang="cs-CZ" sz="1600"/>
                <a:t> je síla oscilátoru elektr. stavu se zahrnutím všech vibr. /rot. pásů, </a:t>
              </a:r>
              <a:r>
                <a:rPr lang="cs-CZ" sz="1600">
                  <a:latin typeface="Symbol" pitchFamily="18" charset="2"/>
                </a:rPr>
                <a:t>g</a:t>
              </a:r>
              <a:r>
                <a:rPr lang="cs-CZ" sz="1600" baseline="-25000"/>
                <a:t>hom</a:t>
              </a:r>
              <a:r>
                <a:rPr lang="cs-CZ" sz="1600"/>
                <a:t> je homogenní šířka čáry. </a:t>
              </a:r>
              <a:r>
                <a:rPr lang="cs-CZ" sz="1600" i="1"/>
                <a:t>ZPL</a:t>
              </a:r>
              <a:r>
                <a:rPr lang="cs-CZ" sz="1600"/>
                <a:t> značí bezfononovou čáru (zero-phonon line)</a:t>
              </a:r>
              <a:endParaRPr lang="cs-CZ"/>
            </a:p>
          </p:txBody>
        </p:sp>
        <p:graphicFrame>
          <p:nvGraphicFramePr>
            <p:cNvPr id="23561" name="Object 9"/>
            <p:cNvGraphicFramePr>
              <a:graphicFrameLocks noChangeAspect="1"/>
            </p:cNvGraphicFramePr>
            <p:nvPr/>
          </p:nvGraphicFramePr>
          <p:xfrm>
            <a:off x="2496" y="2736"/>
            <a:ext cx="2889" cy="4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568" name="Rovnice" r:id="rId3" imgW="3073320" imgH="457200" progId="Equation.3">
                    <p:embed/>
                  </p:oleObj>
                </mc:Choice>
                <mc:Fallback>
                  <p:oleObj name="Rovnice" r:id="rId3" imgW="3073320" imgH="457200" progId="Equation.3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96" y="2736"/>
                          <a:ext cx="2889" cy="416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autoUpdateAnimBg="0"/>
      <p:bldP spid="23560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Požadavky na zkoumané molekuly</a:t>
            </a:r>
          </a:p>
        </p:txBody>
      </p:sp>
      <p:sp>
        <p:nvSpPr>
          <p:cNvPr id="24579" name="Text Box 1027"/>
          <p:cNvSpPr txBox="1">
            <a:spLocks noChangeArrowheads="1"/>
          </p:cNvSpPr>
          <p:nvPr/>
        </p:nvSpPr>
        <p:spPr bwMode="auto">
          <a:xfrm>
            <a:off x="304800" y="990600"/>
            <a:ext cx="8229600" cy="201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b="1" u="sng"/>
              <a:t>2. Fotostabilita:</a:t>
            </a:r>
          </a:p>
          <a:p>
            <a:pPr>
              <a:spcBef>
                <a:spcPct val="50000"/>
              </a:spcBef>
            </a:pPr>
            <a:r>
              <a:rPr lang="cs-CZ"/>
              <a:t>Jedna molekula musí projít mnohokrát proces excitace-emise:</a:t>
            </a:r>
          </a:p>
          <a:p>
            <a:pPr>
              <a:spcBef>
                <a:spcPct val="50000"/>
              </a:spcBef>
            </a:pPr>
            <a:r>
              <a:rPr lang="cs-CZ"/>
              <a:t>- musí být </a:t>
            </a:r>
            <a:r>
              <a:rPr lang="cs-CZ" b="1" i="1"/>
              <a:t>co nejnižší pravděpodobnost fotochemických změn</a:t>
            </a:r>
            <a:r>
              <a:rPr lang="cs-CZ"/>
              <a:t> (fotooxidace apod.) např. fluorescenční barviva vydrží desítek tisíc cyklů (uvádí se, že z jedné molekuly barviva lze získat 5-6 tisíc countů (vysvítí asi 10</a:t>
            </a:r>
            <a:r>
              <a:rPr lang="cs-CZ" baseline="30000"/>
              <a:t>5</a:t>
            </a:r>
            <a:r>
              <a:rPr lang="cs-CZ"/>
              <a:t> až 10</a:t>
            </a:r>
            <a:r>
              <a:rPr lang="cs-CZ" baseline="30000"/>
              <a:t>6</a:t>
            </a:r>
            <a:r>
              <a:rPr lang="cs-CZ"/>
              <a:t> fotonů) než vybělí (bleaching)). </a:t>
            </a:r>
          </a:p>
        </p:txBody>
      </p:sp>
      <p:grpSp>
        <p:nvGrpSpPr>
          <p:cNvPr id="24584" name="Group 1032"/>
          <p:cNvGrpSpPr>
            <a:grpSpLocks/>
          </p:cNvGrpSpPr>
          <p:nvPr/>
        </p:nvGrpSpPr>
        <p:grpSpPr bwMode="auto">
          <a:xfrm>
            <a:off x="304800" y="3138488"/>
            <a:ext cx="8458200" cy="3567112"/>
            <a:chOff x="192" y="1824"/>
            <a:chExt cx="5328" cy="2247"/>
          </a:xfrm>
        </p:grpSpPr>
        <p:sp>
          <p:nvSpPr>
            <p:cNvPr id="24580" name="Rectangle 1028"/>
            <p:cNvSpPr>
              <a:spLocks noChangeArrowheads="1"/>
            </p:cNvSpPr>
            <p:nvPr/>
          </p:nvSpPr>
          <p:spPr bwMode="auto">
            <a:xfrm>
              <a:off x="192" y="1824"/>
              <a:ext cx="5328" cy="15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 b="1" u="sng"/>
                <a:t>3. Vysoký kvantový výtěžek fluorescence:</a:t>
              </a:r>
            </a:p>
            <a:p>
              <a:pPr>
                <a:spcBef>
                  <a:spcPct val="50000"/>
                </a:spcBef>
              </a:pPr>
              <a:r>
                <a:rPr lang="cs-CZ"/>
                <a:t>- </a:t>
              </a:r>
              <a:r>
                <a:rPr lang="cs-CZ" b="1" i="1"/>
                <a:t>kvantový výtěžek fluorescence a její doba života</a:t>
              </a:r>
              <a:r>
                <a:rPr lang="cs-CZ"/>
                <a:t> určují </a:t>
              </a:r>
              <a:r>
                <a:rPr lang="cs-CZ" i="1"/>
                <a:t>počet emitovaných fotonů a intenzitu buzení při níž dochází k saturaci přechodu</a:t>
              </a:r>
              <a:endParaRPr lang="cs-CZ"/>
            </a:p>
            <a:p>
              <a:pPr>
                <a:spcBef>
                  <a:spcPct val="50000"/>
                </a:spcBef>
              </a:pPr>
              <a:r>
                <a:rPr lang="cs-CZ"/>
                <a:t>- je žádoucí </a:t>
              </a:r>
              <a:r>
                <a:rPr lang="cs-CZ" b="1" i="1"/>
                <a:t>co nejvyšší saturační intenzita I</a:t>
              </a:r>
              <a:r>
                <a:rPr lang="cs-CZ" b="1" i="1" baseline="-25000"/>
                <a:t>S</a:t>
              </a:r>
              <a:r>
                <a:rPr lang="cs-CZ"/>
                <a:t> </a:t>
              </a:r>
            </a:p>
            <a:p>
              <a:pPr>
                <a:spcBef>
                  <a:spcPct val="50000"/>
                </a:spcBef>
              </a:pPr>
              <a:r>
                <a:rPr lang="cs-CZ"/>
                <a:t>- kvantový výtěžek je snižován </a:t>
              </a:r>
              <a:r>
                <a:rPr lang="cs-CZ" b="1" i="1"/>
                <a:t>nezářivými přechody</a:t>
              </a:r>
              <a:r>
                <a:rPr lang="cs-CZ"/>
                <a:t> - jako </a:t>
              </a:r>
              <a:r>
                <a:rPr lang="cs-CZ" i="1"/>
                <a:t>intersystem crossing</a:t>
              </a:r>
              <a:r>
                <a:rPr lang="cs-CZ"/>
                <a:t> přechod ze singletního na tripletní stav (účinný přechod na triplet a jeho dlouhá doba života snižují saturační intenzitu):</a:t>
              </a:r>
            </a:p>
          </p:txBody>
        </p:sp>
        <p:sp>
          <p:nvSpPr>
            <p:cNvPr id="24582" name="Text Box 1030"/>
            <p:cNvSpPr txBox="1">
              <a:spLocks noChangeArrowheads="1"/>
            </p:cNvSpPr>
            <p:nvPr/>
          </p:nvSpPr>
          <p:spPr bwMode="auto">
            <a:xfrm>
              <a:off x="2208" y="3840"/>
              <a:ext cx="312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/>
                <a:t>Kde T</a:t>
              </a:r>
              <a:r>
                <a:rPr lang="cs-CZ" baseline="-25000"/>
                <a:t>1</a:t>
              </a:r>
              <a:r>
                <a:rPr lang="cs-CZ"/>
                <a:t> - doba života fluorescence, k</a:t>
              </a:r>
              <a:r>
                <a:rPr lang="cs-CZ" baseline="-25000"/>
                <a:t>21</a:t>
              </a:r>
              <a:r>
                <a:rPr lang="cs-CZ"/>
                <a:t> = 1/ T</a:t>
              </a:r>
              <a:r>
                <a:rPr lang="cs-CZ" baseline="-25000"/>
                <a:t>1</a:t>
              </a:r>
            </a:p>
          </p:txBody>
        </p:sp>
        <p:graphicFrame>
          <p:nvGraphicFramePr>
            <p:cNvPr id="24583" name="Object 1031"/>
            <p:cNvGraphicFramePr>
              <a:graphicFrameLocks noChangeAspect="1"/>
            </p:cNvGraphicFramePr>
            <p:nvPr/>
          </p:nvGraphicFramePr>
          <p:xfrm>
            <a:off x="2832" y="3216"/>
            <a:ext cx="1728" cy="5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590" name="Rovnice" r:id="rId3" imgW="1600200" imgH="482400" progId="Equation.3">
                    <p:embed/>
                  </p:oleObj>
                </mc:Choice>
                <mc:Fallback>
                  <p:oleObj name="Rovnice" r:id="rId3" imgW="1600200" imgH="482400" progId="Equation.3">
                    <p:embed/>
                    <p:pic>
                      <p:nvPicPr>
                        <p:cNvPr id="0" name="Object 103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32" y="3216"/>
                          <a:ext cx="1728" cy="520"/>
                        </a:xfrm>
                        <a:prstGeom prst="rect">
                          <a:avLst/>
                        </a:prstGeom>
                        <a:solidFill>
                          <a:srgbClr val="CCFFCC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Zkoumané molekuly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381000" y="1066800"/>
            <a:ext cx="8229600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b="1" u="sng"/>
              <a:t>4. Vhodná volba matrice a substrátu:</a:t>
            </a:r>
          </a:p>
          <a:p>
            <a:pPr>
              <a:spcBef>
                <a:spcPct val="25000"/>
              </a:spcBef>
            </a:pPr>
            <a:r>
              <a:rPr lang="cs-CZ"/>
              <a:t>- minimalizace Ramanova a Rayleighova rozptylu</a:t>
            </a:r>
          </a:p>
          <a:p>
            <a:pPr>
              <a:spcBef>
                <a:spcPct val="25000"/>
              </a:spcBef>
            </a:pPr>
            <a:r>
              <a:rPr lang="cs-CZ"/>
              <a:t>- minimalizace elektron-fononové interakce u nízkoteplotních experimentů</a:t>
            </a:r>
          </a:p>
        </p:txBody>
      </p:sp>
      <p:grpSp>
        <p:nvGrpSpPr>
          <p:cNvPr id="25607" name="Group 7"/>
          <p:cNvGrpSpPr>
            <a:grpSpLocks/>
          </p:cNvGrpSpPr>
          <p:nvPr/>
        </p:nvGrpSpPr>
        <p:grpSpPr bwMode="auto">
          <a:xfrm>
            <a:off x="457200" y="2286000"/>
            <a:ext cx="8077200" cy="4367213"/>
            <a:chOff x="288" y="1440"/>
            <a:chExt cx="5088" cy="2751"/>
          </a:xfrm>
        </p:grpSpPr>
        <p:sp>
          <p:nvSpPr>
            <p:cNvPr id="25605" name="Text Box 5"/>
            <p:cNvSpPr txBox="1">
              <a:spLocks noChangeArrowheads="1"/>
            </p:cNvSpPr>
            <p:nvPr/>
          </p:nvSpPr>
          <p:spPr bwMode="auto">
            <a:xfrm>
              <a:off x="288" y="1440"/>
              <a:ext cx="508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 b="1"/>
                <a:t>Hlavní materiály, které byly zkoumány technikami SMS za nízkých teplot</a:t>
              </a:r>
              <a:endParaRPr lang="cs-CZ"/>
            </a:p>
          </p:txBody>
        </p:sp>
        <p:pic>
          <p:nvPicPr>
            <p:cNvPr id="25606" name="Picture 6" descr="C:\Jan\text\PrednaskyMFF\SingleMolSp2004\Molekuly.wm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4" y="1680"/>
              <a:ext cx="3717" cy="2511"/>
            </a:xfrm>
            <a:prstGeom prst="rect">
              <a:avLst/>
            </a:prstGeom>
            <a:solidFill>
              <a:srgbClr val="CCFFFF"/>
            </a:solidFill>
          </p:spPr>
        </p:pic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Zkoumané molekuly v nízkotepl. matricích</a:t>
            </a:r>
          </a:p>
        </p:txBody>
      </p:sp>
      <p:pic>
        <p:nvPicPr>
          <p:cNvPr id="26627" name="Picture 3" descr="C:\Jan\text\PrednaskyMFF\PrednSingleNC\SkenImages\molecultab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90600"/>
            <a:ext cx="6172200" cy="559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8" name="Picture 4" descr="C:\Jan\text\PrednaskyMFF\SingleMolSp2004\pterphenyl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981200"/>
            <a:ext cx="2362200" cy="81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9" name="Picture 5" descr="C:\Jan\text\PrednaskyMFF\SingleMolSp2004\PentInTherpeny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048000"/>
            <a:ext cx="2971800" cy="216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Poměr signálu k šumu při SMS</a:t>
            </a: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533400" y="1066800"/>
            <a:ext cx="7696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/>
              <a:t>Teoreticky dosažitelný poměr SNR (signal-to-noise ratio) je dle Moernera:</a:t>
            </a:r>
          </a:p>
        </p:txBody>
      </p:sp>
      <p:grpSp>
        <p:nvGrpSpPr>
          <p:cNvPr id="27659" name="Group 11"/>
          <p:cNvGrpSpPr>
            <a:grpSpLocks/>
          </p:cNvGrpSpPr>
          <p:nvPr/>
        </p:nvGrpSpPr>
        <p:grpSpPr bwMode="auto">
          <a:xfrm>
            <a:off x="533400" y="1524000"/>
            <a:ext cx="8382000" cy="2362200"/>
            <a:chOff x="336" y="960"/>
            <a:chExt cx="5280" cy="1488"/>
          </a:xfrm>
        </p:grpSpPr>
        <p:graphicFrame>
          <p:nvGraphicFramePr>
            <p:cNvPr id="27652" name="Object 4"/>
            <p:cNvGraphicFramePr>
              <a:graphicFrameLocks noChangeAspect="1"/>
            </p:cNvGraphicFramePr>
            <p:nvPr/>
          </p:nvGraphicFramePr>
          <p:xfrm>
            <a:off x="624" y="960"/>
            <a:ext cx="2424" cy="45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670" name="Rovnice" r:id="rId3" imgW="2361960" imgH="444240" progId="Equation.3">
                    <p:embed/>
                  </p:oleObj>
                </mc:Choice>
                <mc:Fallback>
                  <p:oleObj name="Rovnice" r:id="rId3" imgW="2361960" imgH="444240" progId="Equation.3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4" y="960"/>
                          <a:ext cx="2424" cy="455"/>
                        </a:xfrm>
                        <a:prstGeom prst="rect">
                          <a:avLst/>
                        </a:prstGeom>
                        <a:solidFill>
                          <a:srgbClr val="CCFFCC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653" name="Text Box 5"/>
            <p:cNvSpPr txBox="1">
              <a:spLocks noChangeArrowheads="1"/>
            </p:cNvSpPr>
            <p:nvPr/>
          </p:nvSpPr>
          <p:spPr bwMode="auto">
            <a:xfrm>
              <a:off x="336" y="1466"/>
              <a:ext cx="3840" cy="9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cs-CZ" sz="1600">
                  <a:latin typeface="Symbol" pitchFamily="18" charset="2"/>
                </a:rPr>
                <a:t>f</a:t>
              </a:r>
              <a:r>
                <a:rPr lang="cs-CZ" sz="1600" baseline="-25000"/>
                <a:t>F</a:t>
              </a:r>
              <a:r>
                <a:rPr lang="cs-CZ" sz="1600"/>
                <a:t> – kvantový výtěžek fluorescence</a:t>
              </a:r>
            </a:p>
            <a:p>
              <a:r>
                <a:rPr lang="cs-CZ" sz="1600"/>
                <a:t>I – intenzita budícího světla</a:t>
              </a:r>
            </a:p>
            <a:p>
              <a:r>
                <a:rPr lang="cs-CZ" sz="1600">
                  <a:latin typeface="Symbol" pitchFamily="18" charset="2"/>
                </a:rPr>
                <a:t>t</a:t>
              </a:r>
              <a:r>
                <a:rPr lang="cs-CZ" sz="1600"/>
                <a:t> - čítací doba</a:t>
              </a:r>
            </a:p>
            <a:p>
              <a:r>
                <a:rPr lang="cs-CZ" sz="1600"/>
                <a:t>C</a:t>
              </a:r>
              <a:r>
                <a:rPr lang="cs-CZ" sz="1600" baseline="-25000"/>
                <a:t>b</a:t>
              </a:r>
              <a:r>
                <a:rPr lang="cs-CZ" sz="1600"/>
                <a:t> – počet countů pozadí normovaný na 1 Watt budícího výkonu</a:t>
              </a:r>
            </a:p>
            <a:p>
              <a:r>
                <a:rPr lang="cs-CZ" sz="1600"/>
                <a:t>N</a:t>
              </a:r>
              <a:r>
                <a:rPr lang="cs-CZ" sz="1600" baseline="-25000"/>
                <a:t>d</a:t>
              </a:r>
              <a:r>
                <a:rPr lang="cs-CZ" sz="1600"/>
                <a:t> – počet temných countů</a:t>
              </a:r>
            </a:p>
            <a:p>
              <a:r>
                <a:rPr lang="cs-CZ" sz="1600"/>
                <a:t>D – celková účinnost detekce emitovaných fotonů</a:t>
              </a:r>
            </a:p>
          </p:txBody>
        </p:sp>
        <p:sp>
          <p:nvSpPr>
            <p:cNvPr id="27654" name="Text Box 6"/>
            <p:cNvSpPr txBox="1">
              <a:spLocks noChangeArrowheads="1"/>
            </p:cNvSpPr>
            <p:nvPr/>
          </p:nvSpPr>
          <p:spPr bwMode="auto">
            <a:xfrm>
              <a:off x="3312" y="1152"/>
              <a:ext cx="2304" cy="3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15000"/>
                </a:spcBef>
              </a:pPr>
              <a:r>
                <a:rPr lang="cs-CZ" sz="1600"/>
                <a:t>N = shot noise (RMS noise) + pozadí </a:t>
              </a:r>
            </a:p>
            <a:p>
              <a:pPr>
                <a:spcBef>
                  <a:spcPct val="15000"/>
                </a:spcBef>
              </a:pPr>
              <a:r>
                <a:rPr lang="cs-CZ" sz="1600"/>
                <a:t>          + šum detektoru</a:t>
              </a:r>
              <a:endParaRPr lang="cs-CZ"/>
            </a:p>
          </p:txBody>
        </p:sp>
      </p:grpSp>
      <p:grpSp>
        <p:nvGrpSpPr>
          <p:cNvPr id="27660" name="Group 12"/>
          <p:cNvGrpSpPr>
            <a:grpSpLocks/>
          </p:cNvGrpSpPr>
          <p:nvPr/>
        </p:nvGrpSpPr>
        <p:grpSpPr bwMode="auto">
          <a:xfrm>
            <a:off x="304800" y="4006850"/>
            <a:ext cx="8305800" cy="1527175"/>
            <a:chOff x="192" y="2524"/>
            <a:chExt cx="5232" cy="962"/>
          </a:xfrm>
        </p:grpSpPr>
        <p:sp>
          <p:nvSpPr>
            <p:cNvPr id="27655" name="Text Box 7"/>
            <p:cNvSpPr txBox="1">
              <a:spLocks noChangeArrowheads="1"/>
            </p:cNvSpPr>
            <p:nvPr/>
          </p:nvSpPr>
          <p:spPr bwMode="auto">
            <a:xfrm>
              <a:off x="192" y="2524"/>
              <a:ext cx="388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/>
                <a:t>Celková (kvantová) účinnost detekce emitovaných fotonů :</a:t>
              </a:r>
            </a:p>
          </p:txBody>
        </p:sp>
        <p:graphicFrame>
          <p:nvGraphicFramePr>
            <p:cNvPr id="27656" name="Object 8"/>
            <p:cNvGraphicFramePr>
              <a:graphicFrameLocks noChangeAspect="1"/>
            </p:cNvGraphicFramePr>
            <p:nvPr/>
          </p:nvGraphicFramePr>
          <p:xfrm>
            <a:off x="4080" y="2524"/>
            <a:ext cx="1052" cy="2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671" name="Rovnice" r:id="rId5" imgW="901440" imgH="241200" progId="Equation.3">
                    <p:embed/>
                  </p:oleObj>
                </mc:Choice>
                <mc:Fallback>
                  <p:oleObj name="Rovnice" r:id="rId5" imgW="901440" imgH="241200" progId="Equation.3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80" y="2524"/>
                          <a:ext cx="1052" cy="280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657" name="Text Box 9"/>
            <p:cNvSpPr txBox="1">
              <a:spLocks noChangeArrowheads="1"/>
            </p:cNvSpPr>
            <p:nvPr/>
          </p:nvSpPr>
          <p:spPr bwMode="auto">
            <a:xfrm>
              <a:off x="1104" y="2812"/>
              <a:ext cx="4320" cy="6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cs-CZ" sz="1600">
                  <a:latin typeface="Symbol" pitchFamily="18" charset="2"/>
                </a:rPr>
                <a:t>h</a:t>
              </a:r>
              <a:r>
                <a:rPr lang="cs-CZ" sz="1600" baseline="-25000"/>
                <a:t>Q</a:t>
              </a:r>
              <a:r>
                <a:rPr lang="cs-CZ" sz="1600"/>
                <a:t> – kvantová účinnost detektoru</a:t>
              </a:r>
            </a:p>
            <a:p>
              <a:r>
                <a:rPr lang="cs-CZ" sz="1600"/>
                <a:t>F</a:t>
              </a:r>
              <a:r>
                <a:rPr lang="cs-CZ" sz="1600" baseline="-25000"/>
                <a:t>P</a:t>
              </a:r>
              <a:r>
                <a:rPr lang="cs-CZ" sz="1600"/>
                <a:t> – zlomek prostorového úhlu do kterého spadá detekované světlo</a:t>
              </a:r>
            </a:p>
            <a:p>
              <a:r>
                <a:rPr lang="cs-CZ" sz="1600"/>
                <a:t>F</a:t>
              </a:r>
              <a:r>
                <a:rPr lang="cs-CZ" sz="1600" baseline="-25000"/>
                <a:t>f</a:t>
              </a:r>
              <a:r>
                <a:rPr lang="cs-CZ" sz="1600"/>
                <a:t> – zlomek celkové fluorescence, která projde filtry</a:t>
              </a:r>
            </a:p>
            <a:p>
              <a:r>
                <a:rPr lang="cs-CZ" sz="1600"/>
                <a:t>F</a:t>
              </a:r>
              <a:r>
                <a:rPr lang="cs-CZ" sz="1600" baseline="-25000"/>
                <a:t>l</a:t>
              </a:r>
              <a:r>
                <a:rPr lang="cs-CZ" sz="1600"/>
                <a:t> – kombinovaná propustnost a odrazivost ostatních prvků optické cesty</a:t>
              </a:r>
            </a:p>
          </p:txBody>
        </p:sp>
      </p:grpSp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381000" y="5759450"/>
            <a:ext cx="8382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/>
              <a:t>Parametry D (</a:t>
            </a:r>
            <a:r>
              <a:rPr lang="cs-CZ">
                <a:latin typeface="Symbol" pitchFamily="18" charset="2"/>
              </a:rPr>
              <a:t>h</a:t>
            </a:r>
            <a:r>
              <a:rPr lang="cs-CZ" baseline="-25000"/>
              <a:t>Q</a:t>
            </a:r>
            <a:r>
              <a:rPr lang="cs-CZ"/>
              <a:t>, F</a:t>
            </a:r>
            <a:r>
              <a:rPr lang="cs-CZ" baseline="-25000"/>
              <a:t>P</a:t>
            </a:r>
            <a:r>
              <a:rPr lang="cs-CZ"/>
              <a:t>, F</a:t>
            </a:r>
            <a:r>
              <a:rPr lang="cs-CZ" baseline="-25000"/>
              <a:t>f</a:t>
            </a:r>
            <a:r>
              <a:rPr lang="cs-CZ"/>
              <a:t>, F</a:t>
            </a:r>
            <a:r>
              <a:rPr lang="cs-CZ" baseline="-25000"/>
              <a:t>l</a:t>
            </a:r>
            <a:r>
              <a:rPr lang="cs-CZ"/>
              <a:t>), A, C</a:t>
            </a:r>
            <a:r>
              <a:rPr lang="cs-CZ" baseline="-25000"/>
              <a:t>b</a:t>
            </a:r>
            <a:r>
              <a:rPr lang="cs-CZ"/>
              <a:t> a N</a:t>
            </a:r>
            <a:r>
              <a:rPr lang="cs-CZ" baseline="-25000"/>
              <a:t>d</a:t>
            </a:r>
            <a:r>
              <a:rPr lang="cs-CZ"/>
              <a:t> lze optimalizovat vhodnou konstrukcí aparatury a uspořádáním experimentu</a:t>
            </a:r>
            <a:endParaRPr lang="cs-CZ" sz="2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8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/>
              <a:t>Optimalizace experimentálních podmínek pro max.SNR</a:t>
            </a:r>
            <a:endParaRPr lang="cs-CZ"/>
          </a:p>
        </p:txBody>
      </p:sp>
      <p:pic>
        <p:nvPicPr>
          <p:cNvPr id="28676" name="Picture 4" descr="C:\Jan\text\PrednaskyMFF\PrednSingleNC\SkenImages\Moer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066800"/>
            <a:ext cx="6324600" cy="542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Prvky aparatur pro SMS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304800" y="990600"/>
            <a:ext cx="8382000" cy="2551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b="1" u="sng"/>
              <a:t>1. Zdroje světla:</a:t>
            </a:r>
          </a:p>
          <a:p>
            <a:pPr>
              <a:spcBef>
                <a:spcPct val="50000"/>
              </a:spcBef>
            </a:pPr>
            <a:r>
              <a:rPr lang="cs-CZ" b="1">
                <a:solidFill>
                  <a:srgbClr val="0000FF"/>
                </a:solidFill>
              </a:rPr>
              <a:t>Lasery</a:t>
            </a:r>
            <a:r>
              <a:rPr lang="cs-CZ">
                <a:solidFill>
                  <a:srgbClr val="0000FF"/>
                </a:solidFill>
              </a:rPr>
              <a:t>:</a:t>
            </a:r>
            <a:endParaRPr lang="cs-CZ"/>
          </a:p>
          <a:p>
            <a:pPr>
              <a:spcBef>
                <a:spcPct val="15000"/>
              </a:spcBef>
            </a:pPr>
            <a:r>
              <a:rPr lang="cs-CZ"/>
              <a:t>- </a:t>
            </a:r>
            <a:r>
              <a:rPr lang="cs-CZ" i="1"/>
              <a:t>nízkoteplotní experimenty</a:t>
            </a:r>
            <a:r>
              <a:rPr lang="cs-CZ"/>
              <a:t>: </a:t>
            </a:r>
            <a:r>
              <a:rPr lang="cs-CZ" b="1" i="1"/>
              <a:t>jednomódové laditelné lasery</a:t>
            </a:r>
            <a:r>
              <a:rPr lang="cs-CZ"/>
              <a:t> (barvivové, parametrické oscilátory) - dobře stabilizované </a:t>
            </a:r>
          </a:p>
          <a:p>
            <a:pPr>
              <a:spcBef>
                <a:spcPct val="15000"/>
              </a:spcBef>
            </a:pPr>
            <a:r>
              <a:rPr lang="cs-CZ"/>
              <a:t>- často se </a:t>
            </a:r>
            <a:r>
              <a:rPr lang="cs-CZ" b="1" i="1"/>
              <a:t>filtrují prostorově</a:t>
            </a:r>
            <a:r>
              <a:rPr lang="cs-CZ"/>
              <a:t> (fokusace na pinhole či průchod jednomódovým vláknem) a </a:t>
            </a:r>
            <a:r>
              <a:rPr lang="cs-CZ" b="1" i="1"/>
              <a:t>spektrálně</a:t>
            </a:r>
            <a:r>
              <a:rPr lang="cs-CZ"/>
              <a:t> (interferenční filtry)</a:t>
            </a:r>
          </a:p>
          <a:p>
            <a:pPr>
              <a:spcBef>
                <a:spcPct val="15000"/>
              </a:spcBef>
            </a:pPr>
            <a:r>
              <a:rPr lang="cs-CZ"/>
              <a:t>- </a:t>
            </a:r>
            <a:r>
              <a:rPr lang="cs-CZ" i="1"/>
              <a:t>experimenty při pokojových teplotách</a:t>
            </a:r>
            <a:r>
              <a:rPr lang="cs-CZ"/>
              <a:t> - různé lasery (převážně cw (continuous wave), dokonce i </a:t>
            </a:r>
            <a:r>
              <a:rPr lang="cs-CZ" b="1" i="1"/>
              <a:t>Hg lampa</a:t>
            </a:r>
            <a:r>
              <a:rPr lang="cs-CZ"/>
              <a:t> (v epifluorescenčním mikroskopu) nebo svítící diody</a:t>
            </a: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304800" y="3657600"/>
            <a:ext cx="8839200" cy="294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b="1" u="sng"/>
              <a:t>2. Optika pro sběr signálu (event. pro soustředění excitace):</a:t>
            </a:r>
          </a:p>
          <a:p>
            <a:pPr>
              <a:spcBef>
                <a:spcPct val="50000"/>
              </a:spcBef>
            </a:pPr>
            <a:r>
              <a:rPr lang="cs-CZ" b="1"/>
              <a:t>- optimalizace parametru F</a:t>
            </a:r>
            <a:r>
              <a:rPr lang="cs-CZ" b="1" baseline="-25000"/>
              <a:t>P</a:t>
            </a:r>
            <a:r>
              <a:rPr lang="cs-CZ"/>
              <a:t> = snaha dosáhnout co nejvyšší numerické apertury</a:t>
            </a:r>
          </a:p>
          <a:p>
            <a:pPr>
              <a:spcBef>
                <a:spcPct val="50000"/>
              </a:spcBef>
            </a:pPr>
            <a:r>
              <a:rPr lang="cs-CZ"/>
              <a:t>                                                       NA = n.sin(</a:t>
            </a:r>
            <a:r>
              <a:rPr lang="cs-CZ">
                <a:latin typeface="Symbol" pitchFamily="18" charset="2"/>
              </a:rPr>
              <a:t>a</a:t>
            </a:r>
            <a:r>
              <a:rPr lang="cs-CZ"/>
              <a:t>/2)</a:t>
            </a:r>
          </a:p>
          <a:p>
            <a:pPr>
              <a:spcBef>
                <a:spcPct val="15000"/>
              </a:spcBef>
            </a:pPr>
            <a:r>
              <a:rPr lang="cs-CZ"/>
              <a:t>  </a:t>
            </a:r>
            <a:r>
              <a:rPr lang="cs-CZ" sz="1600"/>
              <a:t>n - index lomu prostředí mezi optikou a vzorkem (pro vyšší NA se užívá olejová či vodní imerze nebo tzv. solid-immersion čočky), </a:t>
            </a:r>
            <a:r>
              <a:rPr lang="cs-CZ" sz="1600">
                <a:latin typeface="Symbol" pitchFamily="18" charset="2"/>
              </a:rPr>
              <a:t>a</a:t>
            </a:r>
            <a:r>
              <a:rPr lang="cs-CZ" sz="1600"/>
              <a:t>/2 je polovina sběrného úhlu.</a:t>
            </a:r>
          </a:p>
          <a:p>
            <a:pPr>
              <a:spcBef>
                <a:spcPct val="15000"/>
              </a:spcBef>
            </a:pPr>
            <a:r>
              <a:rPr lang="cs-CZ" sz="1600"/>
              <a:t> V praxi dosahuje NA až 0,9 pro suché obj., 1,4 pro olejové.</a:t>
            </a:r>
            <a:endParaRPr lang="cs-CZ"/>
          </a:p>
          <a:p>
            <a:pPr>
              <a:spcBef>
                <a:spcPct val="15000"/>
              </a:spcBef>
            </a:pPr>
            <a:r>
              <a:rPr lang="cs-CZ"/>
              <a:t>- </a:t>
            </a:r>
            <a:r>
              <a:rPr lang="cs-CZ" i="1"/>
              <a:t>potíže při nízkých teplotách: </a:t>
            </a:r>
            <a:r>
              <a:rPr lang="cs-CZ"/>
              <a:t>optika musí být uvnitř</a:t>
            </a:r>
            <a:r>
              <a:rPr lang="cs-CZ" i="1"/>
              <a:t> kryostatu (kvůli velké NA)</a:t>
            </a:r>
            <a:r>
              <a:rPr lang="cs-CZ"/>
              <a:t> </a:t>
            </a:r>
          </a:p>
          <a:p>
            <a:pPr>
              <a:spcBef>
                <a:spcPct val="15000"/>
              </a:spcBef>
            </a:pPr>
            <a:r>
              <a:rPr lang="cs-CZ"/>
              <a:t>- pokud chceme mít také mikroskopické obrázky, pak musíme využít buď </a:t>
            </a:r>
            <a:r>
              <a:rPr lang="cs-CZ" i="1"/>
              <a:t>far-field zobrazení</a:t>
            </a:r>
            <a:r>
              <a:rPr lang="cs-CZ"/>
              <a:t> (rozlišovací limit d~1.22 </a:t>
            </a:r>
            <a:r>
              <a:rPr lang="cs-CZ">
                <a:latin typeface="Symbol" pitchFamily="18" charset="2"/>
              </a:rPr>
              <a:t>l</a:t>
            </a:r>
            <a:r>
              <a:rPr lang="cs-CZ"/>
              <a:t> / (2NA)) nebo </a:t>
            </a:r>
            <a:r>
              <a:rPr lang="cs-CZ" i="1"/>
              <a:t>skenovací konfokální uspořádání</a:t>
            </a:r>
            <a:endParaRPr lang="cs-CZ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Optické systémy pro excitaci a sběr emise</a:t>
            </a:r>
          </a:p>
        </p:txBody>
      </p:sp>
      <p:pic>
        <p:nvPicPr>
          <p:cNvPr id="54275" name="Picture 3" descr="C:\Jan\text\PrednaskyMFF\SingleMolSp2004\SMSoptika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371600"/>
            <a:ext cx="8489950" cy="4633913"/>
          </a:xfrm>
          <a:prstGeom prst="rect">
            <a:avLst/>
          </a:prstGeom>
          <a:solidFill>
            <a:srgbClr val="FFFFFF"/>
          </a:solidFill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Sběr signálu - objektivy s kryostatem</a:t>
            </a:r>
          </a:p>
        </p:txBody>
      </p:sp>
      <p:pic>
        <p:nvPicPr>
          <p:cNvPr id="30724" name="Picture 4" descr="C:\Jan\text\PrednaskyMFF\PrednSingleNC\SkenImages\setup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990600"/>
            <a:ext cx="7010400" cy="570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Podobnost velkých molekul a malých krystalků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533400" y="990600"/>
            <a:ext cx="8077200" cy="1328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/>
              <a:t> V této přednášce budou uváděny </a:t>
            </a:r>
            <a:r>
              <a:rPr lang="cs-CZ" b="1" i="1"/>
              <a:t>příklady sledování jednotlivých molekul i jednotlivých nanokrystalků</a:t>
            </a:r>
            <a:r>
              <a:rPr lang="cs-CZ"/>
              <a:t> (polovodičových materiálů)</a:t>
            </a:r>
          </a:p>
          <a:p>
            <a:pPr>
              <a:spcBef>
                <a:spcPct val="50000"/>
              </a:spcBef>
            </a:pPr>
            <a:r>
              <a:rPr lang="cs-CZ"/>
              <a:t>- jejich </a:t>
            </a:r>
            <a:r>
              <a:rPr lang="cs-CZ" b="1" i="1"/>
              <a:t>vlastnosti jsou překvapivě podobné</a:t>
            </a:r>
            <a:r>
              <a:rPr lang="cs-CZ"/>
              <a:t>: podobná energetická struktura i symetrie stavů a optické přechody ...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457200" y="2590800"/>
            <a:ext cx="2819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b="1">
                <a:solidFill>
                  <a:srgbClr val="0000FF"/>
                </a:solidFill>
              </a:rPr>
              <a:t>Něco málo o "plechách"</a:t>
            </a:r>
            <a:endParaRPr lang="cs-CZ" b="1"/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609600" y="3048000"/>
            <a:ext cx="7162800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"/>
              </a:spcBef>
            </a:pPr>
            <a:r>
              <a:rPr lang="cs-CZ"/>
              <a:t>Vlastnosti krystalů jsou určeny: - chemickým složením</a:t>
            </a:r>
          </a:p>
          <a:p>
            <a:pPr>
              <a:spcBef>
                <a:spcPct val="5000"/>
              </a:spcBef>
            </a:pPr>
            <a:r>
              <a:rPr lang="cs-CZ"/>
              <a:t>			       - typem krystalové struktury</a:t>
            </a:r>
          </a:p>
          <a:p>
            <a:pPr>
              <a:spcBef>
                <a:spcPct val="5000"/>
              </a:spcBef>
            </a:pPr>
            <a:r>
              <a:rPr lang="cs-CZ"/>
              <a:t>			       - případně poruchami a příměsemi</a:t>
            </a:r>
          </a:p>
        </p:txBody>
      </p:sp>
      <p:grpSp>
        <p:nvGrpSpPr>
          <p:cNvPr id="18442" name="Group 10"/>
          <p:cNvGrpSpPr>
            <a:grpSpLocks/>
          </p:cNvGrpSpPr>
          <p:nvPr/>
        </p:nvGrpSpPr>
        <p:grpSpPr bwMode="auto">
          <a:xfrm>
            <a:off x="457200" y="4267200"/>
            <a:ext cx="8077200" cy="2179638"/>
            <a:chOff x="288" y="2688"/>
            <a:chExt cx="5088" cy="1373"/>
          </a:xfrm>
        </p:grpSpPr>
        <p:sp>
          <p:nvSpPr>
            <p:cNvPr id="18440" name="Text Box 8"/>
            <p:cNvSpPr txBox="1">
              <a:spLocks noChangeArrowheads="1"/>
            </p:cNvSpPr>
            <p:nvPr/>
          </p:nvSpPr>
          <p:spPr bwMode="auto">
            <a:xfrm>
              <a:off x="288" y="2688"/>
              <a:ext cx="4992" cy="8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 b="1">
                  <a:solidFill>
                    <a:srgbClr val="0000FF"/>
                  </a:solidFill>
                </a:rPr>
                <a:t>To platí ovšem jen pro dostatečně velké krystaly !</a:t>
              </a:r>
              <a:endParaRPr lang="cs-CZ"/>
            </a:p>
            <a:p>
              <a:pPr>
                <a:spcBef>
                  <a:spcPct val="50000"/>
                </a:spcBef>
              </a:pPr>
              <a:r>
                <a:rPr lang="cs-CZ"/>
                <a:t>- v </a:t>
              </a:r>
              <a:r>
                <a:rPr lang="cs-CZ" b="1" i="1"/>
                <a:t>každém materiálu existuje kritická velikost, pod kterou nastávají zásadní změny vlastností</a:t>
              </a:r>
              <a:r>
                <a:rPr lang="cs-CZ"/>
                <a:t>, a to když vzdálenost mezi sousedními en. stavy překročí energii tepelných kmitů</a:t>
              </a:r>
            </a:p>
          </p:txBody>
        </p:sp>
        <p:sp>
          <p:nvSpPr>
            <p:cNvPr id="18441" name="Text Box 9"/>
            <p:cNvSpPr txBox="1">
              <a:spLocks noChangeArrowheads="1"/>
            </p:cNvSpPr>
            <p:nvPr/>
          </p:nvSpPr>
          <p:spPr bwMode="auto">
            <a:xfrm>
              <a:off x="528" y="3648"/>
              <a:ext cx="4848" cy="4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"/>
                </a:spcBef>
              </a:pPr>
              <a:r>
                <a:rPr lang="cs-CZ"/>
                <a:t>- v polovodičích to nastává už pro rozměry &lt; 100 nm</a:t>
              </a:r>
            </a:p>
            <a:p>
              <a:pPr>
                <a:spcBef>
                  <a:spcPct val="5000"/>
                </a:spcBef>
              </a:pPr>
              <a:r>
                <a:rPr lang="cs-CZ"/>
                <a:t>	tj. mnohem dříve než v kovech či molekulárních krystalech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 autoUpdateAnimBg="0"/>
      <p:bldP spid="18439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Sběr signálu - parabolické zrcadlo</a:t>
            </a:r>
          </a:p>
        </p:txBody>
      </p:sp>
      <p:pic>
        <p:nvPicPr>
          <p:cNvPr id="31747" name="Picture 3" descr="C:\Jan\text\PrednaskyMFF\PrednSingleNC\SkenImages\setup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447800"/>
            <a:ext cx="8763000" cy="458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Detektory</a:t>
            </a: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533400" y="914400"/>
            <a:ext cx="8077200" cy="998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/>
              <a:t>Hlavní parametry pro užití k SMS, kde se detekují nízké světelné toky jsou:</a:t>
            </a:r>
          </a:p>
          <a:p>
            <a:pPr>
              <a:spcBef>
                <a:spcPct val="15000"/>
              </a:spcBef>
            </a:pPr>
            <a:r>
              <a:rPr lang="cs-CZ"/>
              <a:t>- </a:t>
            </a:r>
            <a:r>
              <a:rPr lang="cs-CZ" b="1" i="1"/>
              <a:t>kvantová účinnost detektoru</a:t>
            </a:r>
            <a:r>
              <a:rPr lang="cs-CZ"/>
              <a:t> </a:t>
            </a:r>
            <a:r>
              <a:rPr lang="cs-CZ">
                <a:latin typeface="Symbol" pitchFamily="18" charset="2"/>
              </a:rPr>
              <a:t>h</a:t>
            </a:r>
            <a:r>
              <a:rPr lang="cs-CZ" baseline="-25000"/>
              <a:t>Q</a:t>
            </a:r>
            <a:r>
              <a:rPr lang="cs-CZ"/>
              <a:t> a </a:t>
            </a:r>
            <a:r>
              <a:rPr lang="cs-CZ" b="1" i="1"/>
              <a:t>temný šum</a:t>
            </a:r>
            <a:r>
              <a:rPr lang="cs-CZ"/>
              <a:t> N</a:t>
            </a:r>
            <a:r>
              <a:rPr lang="cs-CZ" baseline="-25000"/>
              <a:t>d</a:t>
            </a:r>
            <a:r>
              <a:rPr lang="cs-CZ"/>
              <a:t>   </a:t>
            </a:r>
          </a:p>
          <a:p>
            <a:pPr>
              <a:spcBef>
                <a:spcPct val="15000"/>
              </a:spcBef>
            </a:pPr>
            <a:r>
              <a:rPr lang="cs-CZ"/>
              <a:t>(podíl maximálního signálu a temného šumu určuje tzv. dynamický rozsah)</a:t>
            </a: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304800" y="2057400"/>
            <a:ext cx="8458200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"/>
              </a:spcBef>
            </a:pPr>
            <a:r>
              <a:rPr lang="cs-CZ"/>
              <a:t>Užívají se </a:t>
            </a:r>
            <a:r>
              <a:rPr lang="cs-CZ" i="1"/>
              <a:t>tři typy detektorů</a:t>
            </a:r>
            <a:r>
              <a:rPr lang="cs-CZ"/>
              <a:t>:  </a:t>
            </a:r>
          </a:p>
          <a:p>
            <a:pPr>
              <a:spcBef>
                <a:spcPct val="5000"/>
              </a:spcBef>
            </a:pPr>
            <a:r>
              <a:rPr lang="cs-CZ" b="1"/>
              <a:t>Fotonásobiče a lavinové fotodiody</a:t>
            </a:r>
            <a:r>
              <a:rPr lang="cs-CZ"/>
              <a:t> = jednokanálové detektory</a:t>
            </a:r>
          </a:p>
          <a:p>
            <a:pPr>
              <a:spcBef>
                <a:spcPct val="5000"/>
              </a:spcBef>
            </a:pPr>
            <a:r>
              <a:rPr lang="cs-CZ" b="1"/>
              <a:t>CCD kamery</a:t>
            </a:r>
            <a:r>
              <a:rPr lang="cs-CZ"/>
              <a:t> = plošné detektory</a:t>
            </a:r>
          </a:p>
        </p:txBody>
      </p:sp>
      <p:pic>
        <p:nvPicPr>
          <p:cNvPr id="34823" name="Picture 7" descr="C:\Jan\text\PrednaskyMFF\VedecFotografie\OlympusMicrosc\APD_PMTdetec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038600"/>
            <a:ext cx="5181600" cy="269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4826" name="Group 10"/>
          <p:cNvGrpSpPr>
            <a:grpSpLocks/>
          </p:cNvGrpSpPr>
          <p:nvPr/>
        </p:nvGrpSpPr>
        <p:grpSpPr bwMode="auto">
          <a:xfrm>
            <a:off x="152400" y="3048000"/>
            <a:ext cx="8610600" cy="1206500"/>
            <a:chOff x="96" y="1920"/>
            <a:chExt cx="5424" cy="760"/>
          </a:xfrm>
        </p:grpSpPr>
        <p:sp>
          <p:nvSpPr>
            <p:cNvPr id="34821" name="Text Box 5"/>
            <p:cNvSpPr txBox="1">
              <a:spLocks noChangeArrowheads="1"/>
            </p:cNvSpPr>
            <p:nvPr/>
          </p:nvSpPr>
          <p:spPr bwMode="auto">
            <a:xfrm>
              <a:off x="96" y="1920"/>
              <a:ext cx="542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/>
                <a:t>1. </a:t>
              </a:r>
              <a:r>
                <a:rPr lang="cs-CZ" b="1" u="sng"/>
                <a:t>Fotonásobiče</a:t>
              </a:r>
              <a:r>
                <a:rPr lang="cs-CZ"/>
                <a:t>: nízký tem. signál N</a:t>
              </a:r>
              <a:r>
                <a:rPr lang="cs-CZ" baseline="-25000"/>
                <a:t>d</a:t>
              </a:r>
              <a:r>
                <a:rPr lang="cs-CZ"/>
                <a:t>, rel. nízká kv. účinnost (~20 %), rel. pomalé</a:t>
              </a:r>
            </a:p>
          </p:txBody>
        </p:sp>
        <p:sp>
          <p:nvSpPr>
            <p:cNvPr id="34825" name="Text Box 9"/>
            <p:cNvSpPr txBox="1">
              <a:spLocks noChangeArrowheads="1"/>
            </p:cNvSpPr>
            <p:nvPr/>
          </p:nvSpPr>
          <p:spPr bwMode="auto">
            <a:xfrm>
              <a:off x="144" y="2160"/>
              <a:ext cx="5376" cy="5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 sz="1600"/>
                <a:t>Vakuová trubice: </a:t>
              </a:r>
              <a:r>
                <a:rPr lang="cs-CZ" sz="1600" b="1" i="1"/>
                <a:t>fotokatoda</a:t>
              </a:r>
              <a:r>
                <a:rPr lang="cs-CZ" sz="1600"/>
                <a:t> - vnější fotoefekt (materiál určuje spektr. citlivost), urychlení el. polem, lavinovitý nárůst na dynodách. Chlazení pro snížení temného signálu. Režim </a:t>
              </a:r>
              <a:r>
                <a:rPr lang="cs-CZ" sz="1600" b="1" i="1"/>
                <a:t>čítání fotonů</a:t>
              </a:r>
              <a:endParaRPr lang="cs-CZ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Detektory</a:t>
            </a: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381000" y="990600"/>
            <a:ext cx="8305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/>
              <a:t>2. </a:t>
            </a:r>
            <a:r>
              <a:rPr lang="cs-CZ" b="1" u="sng"/>
              <a:t>Lavinové fotodiody</a:t>
            </a:r>
            <a:r>
              <a:rPr lang="cs-CZ"/>
              <a:t>: vysoká kv. účinnost </a:t>
            </a:r>
            <a:r>
              <a:rPr lang="cs-CZ">
                <a:latin typeface="Symbol" pitchFamily="18" charset="2"/>
              </a:rPr>
              <a:t>h</a:t>
            </a:r>
            <a:r>
              <a:rPr lang="cs-CZ" baseline="-25000"/>
              <a:t>Q</a:t>
            </a:r>
            <a:r>
              <a:rPr lang="cs-CZ"/>
              <a:t> až kolem 90 %, rel. velký </a:t>
            </a:r>
            <a:r>
              <a:rPr lang="cs-CZ" i="1"/>
              <a:t>temný šum</a:t>
            </a:r>
            <a:r>
              <a:rPr lang="cs-CZ"/>
              <a:t> N</a:t>
            </a:r>
            <a:r>
              <a:rPr lang="cs-CZ" baseline="-25000"/>
              <a:t>d</a:t>
            </a:r>
            <a:r>
              <a:rPr lang="cs-CZ"/>
              <a:t> - u nejlepších (nejdražších) 20 cps</a:t>
            </a: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457200" y="1600200"/>
            <a:ext cx="83820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sz="1600"/>
              <a:t>Materiál : křemík, téměř monopolní výrobce EG&amp;G (Perkin-Elmer) Quebec, obvykle se využívá photon-counting modul (obsahuje Peltier. chlazení a zprac pulsů - výstup = normalizované pulsy, časové rozlišení &gt; 250 ps.</a:t>
            </a:r>
          </a:p>
        </p:txBody>
      </p:sp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228600" y="2438400"/>
            <a:ext cx="86106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/>
              <a:t>3. </a:t>
            </a:r>
            <a:r>
              <a:rPr lang="cs-CZ" b="1" u="sng"/>
              <a:t>CCD kamery</a:t>
            </a:r>
            <a:r>
              <a:rPr lang="cs-CZ"/>
              <a:t>: celá škála typů, kv. účinnost může být i kolem 90% (back- illuminated, antirefl. coated), temný signál kolem 1 count/pixel/h (+ readout noise ~5 c/pixel), obvykle jsou dosti pomalé (čtení), ale dosáhnout ns rozlišení u kamer se zesilovačem obrazu (iCCD)</a:t>
            </a:r>
          </a:p>
        </p:txBody>
      </p:sp>
      <p:pic>
        <p:nvPicPr>
          <p:cNvPr id="45062" name="Picture 6" descr="C:\Jan\text\PrednaskyMFF\VedecFotografie\OlympusMicrosc\CCD_QEf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363913"/>
            <a:ext cx="3810000" cy="3494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065" name="Picture 9" descr="C:\Jan\text\PrednaskyMFF\VedecFotografie\JYccdKamer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10000"/>
            <a:ext cx="4724400" cy="286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1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/>
              <a:t>CCD architektura</a:t>
            </a:r>
          </a:p>
        </p:txBody>
      </p:sp>
      <p:pic>
        <p:nvPicPr>
          <p:cNvPr id="35843" name="Picture 3" descr="C:\Jan\text\PrednaskyMFF\VedecFotografie\OlympusMicrosc\CCDanatom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609600"/>
            <a:ext cx="3810000" cy="3370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851" name="Text Box 11"/>
          <p:cNvSpPr txBox="1">
            <a:spLocks noChangeArrowheads="1"/>
          </p:cNvSpPr>
          <p:nvPr/>
        </p:nvSpPr>
        <p:spPr bwMode="auto">
          <a:xfrm>
            <a:off x="228600" y="1066800"/>
            <a:ext cx="4495800" cy="512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2"/>
            <a:r>
              <a:rPr lang="cs-CZ" b="1"/>
              <a:t>Full-frame CCD: </a:t>
            </a:r>
          </a:p>
          <a:p>
            <a:r>
              <a:rPr lang="cs-CZ"/>
              <a:t>užívané pro </a:t>
            </a:r>
            <a:r>
              <a:rPr lang="cs-CZ" i="1"/>
              <a:t>nejvyšší rozlišení</a:t>
            </a:r>
            <a:r>
              <a:rPr lang="cs-CZ"/>
              <a:t> (počet pixelů) – prakticky všechny pixely se užívají pro detekci světla, má relativně jednoduchou stavbu a snadnější výrobu</a:t>
            </a:r>
            <a:endParaRPr lang="cs-CZ" b="1"/>
          </a:p>
          <a:p>
            <a:endParaRPr lang="cs-CZ" sz="800" b="1"/>
          </a:p>
          <a:p>
            <a:r>
              <a:rPr lang="cs-CZ" b="1"/>
              <a:t>Princip činnosti – </a:t>
            </a:r>
            <a:r>
              <a:rPr lang="cs-CZ"/>
              <a:t>náboj se postupně posunuje o řádek (paralelně) a pak se krajní řádek přečte sériovým registrem přes výstupní zesilovač a A/D převodník</a:t>
            </a:r>
          </a:p>
          <a:p>
            <a:endParaRPr lang="cs-CZ" sz="800"/>
          </a:p>
          <a:p>
            <a:r>
              <a:rPr lang="cs-CZ" b="1"/>
              <a:t>Pixely</a:t>
            </a:r>
            <a:r>
              <a:rPr lang="cs-CZ"/>
              <a:t> jsou obvykle čtvercové o hraně 6-24 </a:t>
            </a:r>
            <a:r>
              <a:rPr lang="cs-CZ">
                <a:latin typeface="Symbol" pitchFamily="18" charset="2"/>
              </a:rPr>
              <a:t>m</a:t>
            </a:r>
            <a:r>
              <a:rPr lang="cs-CZ"/>
              <a:t>m. Celkový počet dnes až 6-7 Mpix.</a:t>
            </a:r>
          </a:p>
          <a:p>
            <a:endParaRPr lang="cs-CZ" sz="800"/>
          </a:p>
          <a:p>
            <a:r>
              <a:rPr lang="cs-CZ"/>
              <a:t>Full frame detektory jsou relativně </a:t>
            </a:r>
            <a:r>
              <a:rPr lang="cs-CZ" b="1" i="1"/>
              <a:t>pomalé</a:t>
            </a:r>
            <a:r>
              <a:rPr lang="cs-CZ"/>
              <a:t> kvůli omezené frekvenci zesilovače a převodníku – rychlost čtení lze zvýšit rozdělením celého pole na několik oblastí (např. 4), které se čtou simultánně – obraz se pak rekonstruuje v exter. procesoru,</a:t>
            </a:r>
          </a:p>
        </p:txBody>
      </p:sp>
      <p:graphicFrame>
        <p:nvGraphicFramePr>
          <p:cNvPr id="35852" name="Object 12"/>
          <p:cNvGraphicFramePr>
            <a:graphicFrameLocks noChangeAspect="1"/>
          </p:cNvGraphicFramePr>
          <p:nvPr/>
        </p:nvGraphicFramePr>
        <p:xfrm>
          <a:off x="4800600" y="4038600"/>
          <a:ext cx="3886200" cy="2608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09" name="obrázek" r:id="rId4" imgW="4551724" imgH="3054767" progId="Word.Picture.8">
                  <p:embed/>
                </p:oleObj>
              </mc:Choice>
              <mc:Fallback>
                <p:oleObj name="obrázek" r:id="rId4" imgW="4551724" imgH="3054767" progId="Word.Picture.8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4038600"/>
                        <a:ext cx="3886200" cy="2608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CCD architektura</a:t>
            </a:r>
          </a:p>
        </p:txBody>
      </p:sp>
      <p:pic>
        <p:nvPicPr>
          <p:cNvPr id="68612" name="Picture 4" descr="OlympusMicrosc\frametransfercc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990600"/>
            <a:ext cx="3810000" cy="290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5" name="Text Box 7"/>
          <p:cNvSpPr txBox="1">
            <a:spLocks noChangeArrowheads="1"/>
          </p:cNvSpPr>
          <p:nvPr/>
        </p:nvSpPr>
        <p:spPr bwMode="auto">
          <a:xfrm>
            <a:off x="228600" y="990600"/>
            <a:ext cx="4800600" cy="217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sz="1600" b="1" u="sng"/>
              <a:t>2. Frame-transfer CCD</a:t>
            </a:r>
          </a:p>
          <a:p>
            <a:pPr lvl="2">
              <a:buFontTx/>
              <a:buChar char="-"/>
            </a:pPr>
            <a:r>
              <a:rPr lang="cs-CZ" sz="1600"/>
              <a:t>část CCD se využívá jako paměťová oblast (odcloněná) – náboj se tam přesune ze všech pixelů najednou (za 500 ms a méně)</a:t>
            </a:r>
          </a:p>
          <a:p>
            <a:pPr lvl="2">
              <a:buFontTx/>
              <a:buChar char="-"/>
            </a:pPr>
            <a:endParaRPr lang="cs-CZ" sz="800" noProof="1"/>
          </a:p>
          <a:p>
            <a:pPr lvl="2">
              <a:buFontTx/>
              <a:buChar char="-"/>
            </a:pPr>
            <a:r>
              <a:rPr lang="cs-CZ" sz="1600"/>
              <a:t>čtení může probíhat zároveň s detekcí nového obrazu </a:t>
            </a:r>
            <a:r>
              <a:rPr lang="cs-CZ" sz="1600">
                <a:sym typeface="Symbol" pitchFamily="18" charset="2"/>
              </a:rPr>
              <a:t></a:t>
            </a:r>
            <a:r>
              <a:rPr lang="cs-CZ" sz="1600"/>
              <a:t> </a:t>
            </a:r>
            <a:r>
              <a:rPr lang="cs-CZ" sz="1600" i="1"/>
              <a:t>vyšší rychlost</a:t>
            </a:r>
          </a:p>
          <a:p>
            <a:r>
              <a:rPr lang="cs-CZ" sz="1600" i="1"/>
              <a:t>nevýhody</a:t>
            </a:r>
            <a:r>
              <a:rPr lang="cs-CZ" sz="1600"/>
              <a:t> – větší obvod, méně aktiv.pixelů, dražší</a:t>
            </a:r>
          </a:p>
        </p:txBody>
      </p:sp>
      <p:grpSp>
        <p:nvGrpSpPr>
          <p:cNvPr id="68617" name="Group 9"/>
          <p:cNvGrpSpPr>
            <a:grpSpLocks/>
          </p:cNvGrpSpPr>
          <p:nvPr/>
        </p:nvGrpSpPr>
        <p:grpSpPr bwMode="auto">
          <a:xfrm>
            <a:off x="152400" y="3276600"/>
            <a:ext cx="8763000" cy="3433763"/>
            <a:chOff x="96" y="2064"/>
            <a:chExt cx="5520" cy="2163"/>
          </a:xfrm>
        </p:grpSpPr>
        <p:pic>
          <p:nvPicPr>
            <p:cNvPr id="68613" name="Picture 5" descr="OlympusMicrosc\interlineccd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8" y="2544"/>
              <a:ext cx="2448" cy="16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8614" name="Picture 6" descr="InterlTransfCCD.wm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2" y="2880"/>
              <a:ext cx="1642" cy="1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8616" name="Text Box 8"/>
            <p:cNvSpPr txBox="1">
              <a:spLocks noChangeArrowheads="1"/>
            </p:cNvSpPr>
            <p:nvPr/>
          </p:nvSpPr>
          <p:spPr bwMode="auto">
            <a:xfrm>
              <a:off x="96" y="2064"/>
              <a:ext cx="3072" cy="8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 sz="1600" b="1" u="sng"/>
                <a:t>3. Interline transfer</a:t>
              </a:r>
            </a:p>
            <a:p>
              <a:pPr lvl="2" algn="just">
                <a:buFontTx/>
                <a:buChar char="-"/>
              </a:pPr>
              <a:r>
                <a:rPr lang="cs-CZ" sz="1600"/>
                <a:t>pixely jsou proloženy čtecími registry (krytými před světlem), kam se signál přesune během několika ms = velmi rychlé detektory</a:t>
              </a:r>
              <a:endParaRPr lang="cs-CZ" sz="1600" b="1" noProof="1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Kvantová účinnost detekce</a:t>
            </a:r>
          </a:p>
        </p:txBody>
      </p:sp>
      <p:pic>
        <p:nvPicPr>
          <p:cNvPr id="67588" name="Picture 1028" descr="C:\Jan\text\PrednaskyMFF\VedecFotografie\OlympusMicrosc\frontbackcc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581400"/>
            <a:ext cx="4038600" cy="273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7589" name="Text Box 1029"/>
          <p:cNvSpPr txBox="1">
            <a:spLocks noChangeArrowheads="1"/>
          </p:cNvSpPr>
          <p:nvPr/>
        </p:nvSpPr>
        <p:spPr bwMode="auto">
          <a:xfrm>
            <a:off x="152400" y="990600"/>
            <a:ext cx="4953000" cy="3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sz="1600" b="1" u="sng"/>
              <a:t>Kvantová účinnost detekce</a:t>
            </a:r>
          </a:p>
          <a:p>
            <a:r>
              <a:rPr lang="cs-CZ" sz="1600"/>
              <a:t>kolik z dopadajících fotonů přispěje k signálu</a:t>
            </a:r>
          </a:p>
          <a:p>
            <a:r>
              <a:rPr lang="cs-CZ" sz="1600"/>
              <a:t>část fotonů se </a:t>
            </a:r>
            <a:r>
              <a:rPr lang="cs-CZ" sz="1600" b="1" i="1"/>
              <a:t>odrazí nebo absorbuje</a:t>
            </a:r>
            <a:r>
              <a:rPr lang="cs-CZ" sz="1600"/>
              <a:t> v kontaktech a krytých částech chipu (poly-Si nebo SiN pasivační vrstvy apod.) </a:t>
            </a:r>
            <a:endParaRPr lang="cs-CZ" sz="1600" b="1" i="1"/>
          </a:p>
          <a:p>
            <a:endParaRPr lang="cs-CZ" sz="800"/>
          </a:p>
          <a:p>
            <a:r>
              <a:rPr lang="cs-CZ" sz="1600" b="1" i="1"/>
              <a:t>jak zvětšit světlocitlivou plochu?</a:t>
            </a:r>
          </a:p>
          <a:p>
            <a:r>
              <a:rPr lang="cs-CZ" sz="1600" b="1" i="1"/>
              <a:t>- </a:t>
            </a:r>
            <a:r>
              <a:rPr lang="cs-CZ" sz="1600"/>
              <a:t>zmenšení plochy kontaktů a krytých míst</a:t>
            </a:r>
          </a:p>
          <a:p>
            <a:r>
              <a:rPr lang="cs-CZ" sz="1600"/>
              <a:t>- aplikace matice mikročoček (viz dále)</a:t>
            </a:r>
          </a:p>
          <a:p>
            <a:r>
              <a:rPr lang="cs-CZ" sz="1600"/>
              <a:t>- osvětlování ze zadní strany přes ztenčený substrát (10–15 </a:t>
            </a:r>
            <a:r>
              <a:rPr lang="cs-CZ" sz="1600">
                <a:latin typeface="Symbol" pitchFamily="18" charset="2"/>
              </a:rPr>
              <a:t>m</a:t>
            </a:r>
            <a:r>
              <a:rPr lang="cs-CZ" sz="1600"/>
              <a:t>m) – tzv. </a:t>
            </a:r>
            <a:r>
              <a:rPr lang="cs-CZ" sz="1600" b="1" i="1"/>
              <a:t>back-illuminated</a:t>
            </a:r>
            <a:r>
              <a:rPr lang="cs-CZ" sz="1600"/>
              <a:t> nebo </a:t>
            </a:r>
            <a:r>
              <a:rPr lang="cs-CZ" sz="1600" b="1" i="1"/>
              <a:t>back-thinned</a:t>
            </a:r>
            <a:r>
              <a:rPr lang="cs-CZ" sz="1600"/>
              <a:t> CCD </a:t>
            </a:r>
          </a:p>
          <a:p>
            <a:endParaRPr lang="cs-CZ" sz="800"/>
          </a:p>
          <a:p>
            <a:r>
              <a:rPr lang="cs-CZ" sz="1600"/>
              <a:t>Snížení odrazů aplikací </a:t>
            </a:r>
            <a:r>
              <a:rPr lang="cs-CZ" sz="1600" b="1"/>
              <a:t>antireflexních vrstev</a:t>
            </a:r>
          </a:p>
          <a:p>
            <a:endParaRPr lang="cs-CZ" sz="800" b="1"/>
          </a:p>
        </p:txBody>
      </p:sp>
      <p:sp>
        <p:nvSpPr>
          <p:cNvPr id="67590" name="Text Box 1030"/>
          <p:cNvSpPr txBox="1">
            <a:spLocks noChangeArrowheads="1"/>
          </p:cNvSpPr>
          <p:nvPr/>
        </p:nvSpPr>
        <p:spPr bwMode="auto">
          <a:xfrm>
            <a:off x="152400" y="4343400"/>
            <a:ext cx="4572000" cy="204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2" algn="just">
              <a:buFontTx/>
              <a:buChar char="-"/>
            </a:pPr>
            <a:r>
              <a:rPr lang="cs-CZ" sz="1600"/>
              <a:t>využitím </a:t>
            </a:r>
            <a:r>
              <a:rPr lang="cs-CZ" sz="1600" i="1"/>
              <a:t>transparentních vodivých materiálů</a:t>
            </a:r>
            <a:r>
              <a:rPr lang="cs-CZ" sz="1600"/>
              <a:t> (např. tin oxide) na kontakty lze zlepšit citlivost v modré (blue-puls)</a:t>
            </a:r>
          </a:p>
          <a:p>
            <a:pPr algn="just"/>
            <a:endParaRPr lang="cs-CZ" sz="1600"/>
          </a:p>
          <a:p>
            <a:r>
              <a:rPr lang="cs-CZ" sz="1600"/>
              <a:t>Citlivost CCD lze prodloužit do UV oblasti pokrytím čipu </a:t>
            </a:r>
            <a:r>
              <a:rPr lang="cs-CZ" sz="1600" b="1" i="1"/>
              <a:t>vrstvou fosforu</a:t>
            </a:r>
            <a:r>
              <a:rPr lang="cs-CZ" sz="1600"/>
              <a:t> (např. Lumogen), který absorbuje světlo 120-450 nm a přemění je na fluorescenci na vln. délkách 500-580 nm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Mikročočky</a:t>
            </a:r>
          </a:p>
        </p:txBody>
      </p:sp>
      <p:pic>
        <p:nvPicPr>
          <p:cNvPr id="69635" name="Picture 3" descr="C:\Jan\text\PrednaskyMFF\VedecFotografie\OlympusMicrosc\lensl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371600"/>
            <a:ext cx="4648200" cy="2379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381000" y="1066800"/>
            <a:ext cx="3810000" cy="544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u="sng"/>
              <a:t>Mikročočky</a:t>
            </a:r>
          </a:p>
          <a:p>
            <a:r>
              <a:rPr lang="cs-CZ"/>
              <a:t> (microlens, microlenticular nebo lenslet arrays)</a:t>
            </a:r>
          </a:p>
          <a:p>
            <a:endParaRPr lang="cs-CZ"/>
          </a:p>
          <a:p>
            <a:r>
              <a:rPr lang="cs-CZ"/>
              <a:t>- soustředěním dopadajícího světla na světlocitlivou oblast </a:t>
            </a:r>
            <a:r>
              <a:rPr lang="cs-CZ" b="1"/>
              <a:t>zvyšují tzv. fill-factor</a:t>
            </a:r>
            <a:r>
              <a:rPr lang="cs-CZ"/>
              <a:t> až třikrát – může se blížit 100 %, což je významné zejména u interline-transfer CCD chipů</a:t>
            </a:r>
          </a:p>
          <a:p>
            <a:endParaRPr lang="cs-CZ" b="1"/>
          </a:p>
          <a:p>
            <a:r>
              <a:rPr lang="cs-CZ" b="1"/>
              <a:t>Mikročočky</a:t>
            </a:r>
            <a:r>
              <a:rPr lang="cs-CZ"/>
              <a:t> mají NA v rozmezí 0,15 – 0,4, s krátkou ohniskovou vzdáleností a průměrem 20 – 800 </a:t>
            </a:r>
            <a:r>
              <a:rPr lang="cs-CZ">
                <a:latin typeface="Symbol" pitchFamily="18" charset="2"/>
              </a:rPr>
              <a:t>m</a:t>
            </a:r>
            <a:r>
              <a:rPr lang="cs-CZ"/>
              <a:t>m.</a:t>
            </a:r>
          </a:p>
          <a:p>
            <a:pPr lvl="2">
              <a:buFontTx/>
              <a:buChar char="-"/>
            </a:pPr>
            <a:r>
              <a:rPr lang="cs-CZ"/>
              <a:t>výroba ze skla či polymerů přímo na čipu nebo zvlášť a spojuje se při zakrytování čipu</a:t>
            </a:r>
          </a:p>
          <a:p>
            <a:pPr>
              <a:spcBef>
                <a:spcPct val="50000"/>
              </a:spcBef>
            </a:pPr>
            <a:endParaRPr lang="cs-CZ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Detekce světla v CCD</a:t>
            </a:r>
          </a:p>
        </p:txBody>
      </p:sp>
      <p:sp>
        <p:nvSpPr>
          <p:cNvPr id="66564" name="Text Box 1028"/>
          <p:cNvSpPr txBox="1">
            <a:spLocks noChangeArrowheads="1"/>
          </p:cNvSpPr>
          <p:nvPr/>
        </p:nvSpPr>
        <p:spPr bwMode="auto">
          <a:xfrm>
            <a:off x="152400" y="990600"/>
            <a:ext cx="8839200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u="sng"/>
              <a:t>Detekce světla v CCD</a:t>
            </a:r>
          </a:p>
          <a:p>
            <a:pPr lvl="2"/>
            <a:r>
              <a:rPr lang="cs-CZ"/>
              <a:t>a)</a:t>
            </a:r>
            <a:r>
              <a:rPr lang="cs-CZ" b="1" i="1"/>
              <a:t>vnitřní fotoefekt</a:t>
            </a:r>
            <a:r>
              <a:rPr lang="cs-CZ"/>
              <a:t> = </a:t>
            </a:r>
            <a:r>
              <a:rPr lang="cs-CZ" i="1"/>
              <a:t>generace elektron-děrového páru absorpcí fotonu</a:t>
            </a:r>
            <a:r>
              <a:rPr lang="cs-CZ"/>
              <a:t> (jehož energie je větší než energetická šířka zakázaného pásu) – fotochemická detekce světla v klasické fotografii začíná stejným krokem</a:t>
            </a:r>
          </a:p>
          <a:p>
            <a:pPr lvl="2"/>
            <a:r>
              <a:rPr lang="cs-CZ"/>
              <a:t>b)</a:t>
            </a:r>
            <a:r>
              <a:rPr lang="cs-CZ" b="1" i="1"/>
              <a:t>separace elektronu a díry</a:t>
            </a:r>
            <a:r>
              <a:rPr lang="cs-CZ"/>
              <a:t> (zabránění jejich zpětné rekombinaci) aplikací elektrického pole – elektrony se shromáždí v potenciálové jámě a díry budou přitáhnuty k maximu potenciálu a pak odvedeny p-typovou oblastí (substrátem p-typu)</a:t>
            </a:r>
          </a:p>
          <a:p>
            <a:pPr lvl="2"/>
            <a:r>
              <a:rPr lang="cs-CZ"/>
              <a:t>c)</a:t>
            </a:r>
            <a:r>
              <a:rPr lang="cs-CZ" b="1" i="1"/>
              <a:t>akumulace náboje</a:t>
            </a:r>
            <a:r>
              <a:rPr lang="cs-CZ"/>
              <a:t> (integrace) </a:t>
            </a:r>
          </a:p>
          <a:p>
            <a:r>
              <a:rPr lang="cs-CZ" b="1" i="1"/>
              <a:t>odvedení náboje + zpracování, zesílení</a:t>
            </a:r>
            <a:r>
              <a:rPr lang="cs-CZ"/>
              <a:t> atd.</a:t>
            </a:r>
          </a:p>
        </p:txBody>
      </p:sp>
      <p:pic>
        <p:nvPicPr>
          <p:cNvPr id="66565" name="Picture 1029" descr="PNprech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200400"/>
            <a:ext cx="2743200" cy="189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6" name="Text Box 1030"/>
          <p:cNvSpPr txBox="1">
            <a:spLocks noChangeArrowheads="1"/>
          </p:cNvSpPr>
          <p:nvPr/>
        </p:nvSpPr>
        <p:spPr bwMode="auto">
          <a:xfrm>
            <a:off x="152400" y="4038600"/>
            <a:ext cx="617220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i="1"/>
              <a:t>Separace a akumul. náboje</a:t>
            </a:r>
            <a:r>
              <a:rPr lang="cs-CZ"/>
              <a:t> se provádí malou </a:t>
            </a:r>
            <a:r>
              <a:rPr lang="cs-CZ" i="1"/>
              <a:t>fotodiodou</a:t>
            </a:r>
          </a:p>
          <a:p>
            <a:r>
              <a:rPr lang="cs-CZ"/>
              <a:t> – např. </a:t>
            </a:r>
            <a:r>
              <a:rPr lang="cs-CZ" i="1"/>
              <a:t>p-n přechodem zapojeným v závěrném směru</a:t>
            </a:r>
            <a:r>
              <a:rPr lang="cs-CZ"/>
              <a:t> nebo </a:t>
            </a:r>
            <a:r>
              <a:rPr lang="cs-CZ" i="1"/>
              <a:t>MOS (metal-on-semiconductor) kondenzátorem</a:t>
            </a:r>
            <a:r>
              <a:rPr lang="cs-CZ"/>
              <a:t> (indukovaný p-n přechod)</a:t>
            </a:r>
          </a:p>
          <a:p>
            <a:r>
              <a:rPr lang="cs-CZ"/>
              <a:t>- ochuzená oblast (depletion reg.) na p-n rozhraní se akumulací náboje zmenšuje – tj. napětí se zmenšuje</a:t>
            </a:r>
          </a:p>
        </p:txBody>
      </p:sp>
      <p:sp>
        <p:nvSpPr>
          <p:cNvPr id="66567" name="Text Box 1031"/>
          <p:cNvSpPr txBox="1">
            <a:spLocks noChangeArrowheads="1"/>
          </p:cNvSpPr>
          <p:nvPr/>
        </p:nvSpPr>
        <p:spPr bwMode="auto">
          <a:xfrm>
            <a:off x="152400" y="5867400"/>
            <a:ext cx="876300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i="1"/>
              <a:t>Transport náboje </a:t>
            </a:r>
            <a:r>
              <a:rPr lang="cs-CZ"/>
              <a:t>– u CCD je to “shift-register”, u MOS spínač a odečítací dráha (sense line) – zde je vyšší šum neb se spojuje malá kapacita pixelu s velkou kapacitou dráhy (CCD má složitější strukturu kontaktů a časování připoj. napětí)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6" grpId="0" autoUpdateAnimBg="0"/>
      <p:bldP spid="66567" grpId="0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533400" y="457200"/>
            <a:ext cx="8077200" cy="457200"/>
          </a:xfrm>
          <a:prstGeom prst="rect">
            <a:avLst/>
          </a:prstGeom>
          <a:solidFill>
            <a:srgbClr val="0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400">
                <a:solidFill>
                  <a:srgbClr val="FFFFFF"/>
                </a:solidFill>
                <a:latin typeface="Arial Black" pitchFamily="34" charset="0"/>
              </a:rPr>
              <a:t>Vlastnosti CCD detektorů</a:t>
            </a:r>
          </a:p>
        </p:txBody>
      </p:sp>
      <p:grpSp>
        <p:nvGrpSpPr>
          <p:cNvPr id="55305" name="Group 9"/>
          <p:cNvGrpSpPr>
            <a:grpSpLocks/>
          </p:cNvGrpSpPr>
          <p:nvPr/>
        </p:nvGrpSpPr>
        <p:grpSpPr bwMode="auto">
          <a:xfrm>
            <a:off x="228600" y="1066800"/>
            <a:ext cx="8686800" cy="2974975"/>
            <a:chOff x="144" y="672"/>
            <a:chExt cx="5472" cy="1874"/>
          </a:xfrm>
        </p:grpSpPr>
        <p:sp>
          <p:nvSpPr>
            <p:cNvPr id="55299" name="Text Box 3"/>
            <p:cNvSpPr txBox="1">
              <a:spLocks noChangeArrowheads="1"/>
            </p:cNvSpPr>
            <p:nvPr/>
          </p:nvSpPr>
          <p:spPr bwMode="auto">
            <a:xfrm>
              <a:off x="144" y="672"/>
              <a:ext cx="5472" cy="18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lvl="1"/>
              <a:r>
                <a:rPr lang="cs-CZ" b="1" u="sng"/>
                <a:t>A – Signál</a:t>
              </a:r>
            </a:p>
            <a:p>
              <a:r>
                <a:rPr lang="cs-CZ"/>
                <a:t>Uvádí se často v V/lx (pro video aplikace) nebo ve V/(J.cm</a:t>
              </a:r>
              <a:r>
                <a:rPr lang="cs-CZ" baseline="30000"/>
                <a:t>-2</a:t>
              </a:r>
              <a:r>
                <a:rPr lang="cs-CZ"/>
                <a:t>) či DN/(J.cm</a:t>
              </a:r>
              <a:r>
                <a:rPr lang="cs-CZ" baseline="30000"/>
                <a:t>-2</a:t>
              </a:r>
              <a:r>
                <a:rPr lang="cs-CZ"/>
                <a:t>), kde DN je digital number</a:t>
              </a:r>
            </a:p>
            <a:p>
              <a:pPr>
                <a:buFontTx/>
                <a:buChar char="-"/>
              </a:pPr>
              <a:r>
                <a:rPr lang="cs-CZ"/>
                <a:t>úplný popis však musí zahrnovat </a:t>
              </a:r>
              <a:r>
                <a:rPr lang="cs-CZ" b="1" i="1"/>
                <a:t>spektrální závislost</a:t>
              </a:r>
              <a:endParaRPr lang="cs-CZ"/>
            </a:p>
            <a:p>
              <a:endParaRPr lang="cs-CZ" sz="900"/>
            </a:p>
            <a:p>
              <a:r>
                <a:rPr lang="cs-CZ"/>
                <a:t>pro </a:t>
              </a:r>
              <a:r>
                <a:rPr lang="cs-CZ" b="1" i="1"/>
                <a:t>počet vytvořených fotoelektronů</a:t>
              </a:r>
              <a:r>
                <a:rPr lang="cs-CZ"/>
                <a:t> platí</a:t>
              </a:r>
            </a:p>
            <a:p>
              <a:endParaRPr lang="cs-CZ"/>
            </a:p>
            <a:p>
              <a:endParaRPr lang="cs-CZ"/>
            </a:p>
            <a:p>
              <a:endParaRPr lang="cs-CZ"/>
            </a:p>
            <a:p>
              <a:r>
                <a:rPr lang="cs-CZ"/>
                <a:t>kde </a:t>
              </a:r>
              <a:r>
                <a:rPr lang="cs-CZ" i="1"/>
                <a:t>A</a:t>
              </a:r>
              <a:r>
                <a:rPr lang="cs-CZ" baseline="-25000"/>
                <a:t>D</a:t>
              </a:r>
              <a:r>
                <a:rPr lang="cs-CZ"/>
                <a:t> je plocha fotocitlivé oblasti,</a:t>
              </a:r>
              <a:r>
                <a:rPr lang="cs-CZ" i="1"/>
                <a:t>t</a:t>
              </a:r>
              <a:r>
                <a:rPr lang="cs-CZ" baseline="-25000"/>
                <a:t>int</a:t>
              </a:r>
              <a:r>
                <a:rPr lang="cs-CZ"/>
                <a:t> je intergrační čas, </a:t>
              </a:r>
              <a:r>
                <a:rPr lang="cs-CZ">
                  <a:latin typeface="Symbol" pitchFamily="18" charset="2"/>
                </a:rPr>
                <a:t>h</a:t>
              </a:r>
              <a:r>
                <a:rPr lang="cs-CZ"/>
                <a:t>(</a:t>
              </a:r>
              <a:r>
                <a:rPr lang="cs-CZ">
                  <a:latin typeface="Symbol" pitchFamily="18" charset="2"/>
                </a:rPr>
                <a:t>l</a:t>
              </a:r>
              <a:r>
                <a:rPr lang="cs-CZ"/>
                <a:t>) je spektrální kvant. účinnost a </a:t>
              </a:r>
              <a:r>
                <a:rPr lang="cs-CZ" i="1"/>
                <a:t>E</a:t>
              </a:r>
              <a:r>
                <a:rPr lang="cs-CZ" baseline="-25000"/>
                <a:t>q.faceplate</a:t>
              </a:r>
              <a:r>
                <a:rPr lang="cs-CZ"/>
                <a:t>(</a:t>
              </a:r>
              <a:r>
                <a:rPr lang="cs-CZ">
                  <a:latin typeface="Symbol" pitchFamily="18" charset="2"/>
                </a:rPr>
                <a:t>l</a:t>
              </a:r>
              <a:r>
                <a:rPr lang="cs-CZ"/>
                <a:t>) je spektrální fotonové osvětlení (ve fotonech.s</a:t>
              </a:r>
              <a:r>
                <a:rPr lang="cs-CZ" baseline="30000"/>
                <a:t>-1</a:t>
              </a:r>
              <a:r>
                <a:rPr lang="cs-CZ"/>
                <a:t>.</a:t>
              </a:r>
              <a:r>
                <a:rPr lang="cs-CZ">
                  <a:latin typeface="Symbol" pitchFamily="18" charset="2"/>
                </a:rPr>
                <a:t>m</a:t>
              </a:r>
              <a:r>
                <a:rPr lang="cs-CZ"/>
                <a:t>m</a:t>
              </a:r>
              <a:r>
                <a:rPr lang="cs-CZ" baseline="30000"/>
                <a:t>-1</a:t>
              </a:r>
              <a:r>
                <a:rPr lang="cs-CZ"/>
                <a:t>.m</a:t>
              </a:r>
              <a:r>
                <a:rPr lang="cs-CZ" baseline="30000"/>
                <a:t>-2</a:t>
              </a:r>
              <a:r>
                <a:rPr lang="cs-CZ"/>
                <a:t>).</a:t>
              </a:r>
              <a:endParaRPr lang="cs-CZ">
                <a:latin typeface="Times New Roman" pitchFamily="18" charset="-18"/>
              </a:endParaRPr>
            </a:p>
          </p:txBody>
        </p:sp>
        <p:graphicFrame>
          <p:nvGraphicFramePr>
            <p:cNvPr id="55300" name="Object 4"/>
            <p:cNvGraphicFramePr>
              <a:graphicFrameLocks noChangeAspect="1"/>
            </p:cNvGraphicFramePr>
            <p:nvPr/>
          </p:nvGraphicFramePr>
          <p:xfrm>
            <a:off x="2832" y="1680"/>
            <a:ext cx="2544" cy="4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737" name="Rovnice" r:id="rId3" imgW="2145960" imgH="355320" progId="Equation.3">
                    <p:embed/>
                  </p:oleObj>
                </mc:Choice>
                <mc:Fallback>
                  <p:oleObj name="Rovnice" r:id="rId3" imgW="2145960" imgH="355320" progId="Equation.3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32" y="1680"/>
                          <a:ext cx="2544" cy="424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5301" name="Group 5"/>
          <p:cNvGrpSpPr>
            <a:grpSpLocks/>
          </p:cNvGrpSpPr>
          <p:nvPr/>
        </p:nvGrpSpPr>
        <p:grpSpPr bwMode="auto">
          <a:xfrm>
            <a:off x="533400" y="4114800"/>
            <a:ext cx="7239000" cy="2166938"/>
            <a:chOff x="336" y="2640"/>
            <a:chExt cx="4560" cy="1365"/>
          </a:xfrm>
        </p:grpSpPr>
        <p:graphicFrame>
          <p:nvGraphicFramePr>
            <p:cNvPr id="55302" name="Object 6"/>
            <p:cNvGraphicFramePr>
              <a:graphicFrameLocks noChangeAspect="1"/>
            </p:cNvGraphicFramePr>
            <p:nvPr/>
          </p:nvGraphicFramePr>
          <p:xfrm>
            <a:off x="3072" y="2640"/>
            <a:ext cx="1392" cy="56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738" name="Rovnice" r:id="rId5" imgW="965160" imgH="393480" progId="Equation.3">
                    <p:embed/>
                  </p:oleObj>
                </mc:Choice>
                <mc:Fallback>
                  <p:oleObj name="Rovnice" r:id="rId5" imgW="965160" imgH="393480" progId="Equation.3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72" y="2640"/>
                          <a:ext cx="1392" cy="566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5303" name="Text Box 7"/>
            <p:cNvSpPr txBox="1">
              <a:spLocks noChangeArrowheads="1"/>
            </p:cNvSpPr>
            <p:nvPr/>
          </p:nvSpPr>
          <p:spPr bwMode="auto">
            <a:xfrm>
              <a:off x="336" y="2736"/>
              <a:ext cx="4560" cy="12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cs-CZ"/>
                <a:t>po </a:t>
              </a:r>
              <a:r>
                <a:rPr lang="cs-CZ" i="1"/>
                <a:t>převedení náboje na napětí</a:t>
              </a:r>
              <a:r>
                <a:rPr lang="cs-CZ"/>
                <a:t> </a:t>
              </a:r>
            </a:p>
            <a:p>
              <a:endParaRPr lang="cs-CZ"/>
            </a:p>
            <a:p>
              <a:endParaRPr lang="cs-CZ"/>
            </a:p>
            <a:p>
              <a:r>
                <a:rPr lang="cs-CZ"/>
                <a:t>   kde G je zisk (gain) “source follower amplifier”u – bývá kolem 1, q je náboj elektronu 1,6 10</a:t>
              </a:r>
              <a:r>
                <a:rPr lang="cs-CZ" baseline="30000"/>
                <a:t>-19</a:t>
              </a:r>
              <a:r>
                <a:rPr lang="cs-CZ"/>
                <a:t> C.</a:t>
              </a:r>
            </a:p>
            <a:p>
              <a:r>
                <a:rPr lang="cs-CZ"/>
                <a:t>   qG/C je “output gain conversion” typicky 0,1 </a:t>
              </a:r>
              <a:r>
                <a:rPr lang="cs-CZ">
                  <a:latin typeface="Symbol" pitchFamily="18" charset="2"/>
                </a:rPr>
                <a:t>m</a:t>
              </a:r>
              <a:r>
                <a:rPr lang="cs-CZ"/>
                <a:t>V/e</a:t>
              </a:r>
              <a:r>
                <a:rPr lang="cs-CZ" baseline="30000"/>
                <a:t>-</a:t>
              </a:r>
              <a:r>
                <a:rPr lang="cs-CZ"/>
                <a:t> až 10 </a:t>
              </a:r>
              <a:r>
                <a:rPr lang="cs-CZ">
                  <a:latin typeface="Symbol" pitchFamily="18" charset="2"/>
                </a:rPr>
                <a:t>m</a:t>
              </a:r>
              <a:r>
                <a:rPr lang="cs-CZ"/>
                <a:t>V/e</a:t>
              </a:r>
              <a:r>
                <a:rPr lang="cs-CZ" baseline="30000"/>
                <a:t>-</a:t>
              </a:r>
              <a:r>
                <a:rPr lang="cs-CZ"/>
                <a:t>.</a:t>
              </a:r>
            </a:p>
            <a:p>
              <a:r>
                <a:rPr lang="cs-CZ"/>
                <a:t>Tento signál je dále zesilován a zpracován elektronikou mimo CCD.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2"/>
          <p:cNvSpPr txBox="1">
            <a:spLocks noChangeArrowheads="1"/>
          </p:cNvSpPr>
          <p:nvPr/>
        </p:nvSpPr>
        <p:spPr bwMode="auto">
          <a:xfrm>
            <a:off x="228600" y="914400"/>
            <a:ext cx="8763000" cy="131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2"/>
            <a:r>
              <a:rPr lang="cs-CZ" b="1" u="sng"/>
              <a:t>B- Minimální signál </a:t>
            </a:r>
          </a:p>
          <a:p>
            <a:r>
              <a:rPr lang="cs-CZ"/>
              <a:t>= </a:t>
            </a:r>
            <a:r>
              <a:rPr lang="cs-CZ" b="1" i="1"/>
              <a:t>noise equivalent exposure</a:t>
            </a:r>
            <a:r>
              <a:rPr lang="cs-CZ"/>
              <a:t> (NEE) = expozice, která vytvoří S/N = 1.</a:t>
            </a:r>
          </a:p>
          <a:p>
            <a:r>
              <a:rPr lang="cs-CZ"/>
              <a:t>V</a:t>
            </a:r>
            <a:r>
              <a:rPr lang="cs-CZ" baseline="-25000"/>
              <a:t>noise</a:t>
            </a:r>
            <a:r>
              <a:rPr lang="cs-CZ"/>
              <a:t> je root-mean-square (rms) šum na výstupu při NEE</a:t>
            </a:r>
          </a:p>
          <a:p>
            <a:endParaRPr lang="cs-CZ" sz="800"/>
          </a:p>
          <a:p>
            <a:r>
              <a:rPr lang="cs-CZ"/>
              <a:t>NEE = V</a:t>
            </a:r>
            <a:r>
              <a:rPr lang="cs-CZ" baseline="-25000"/>
              <a:t>noise</a:t>
            </a:r>
            <a:r>
              <a:rPr lang="cs-CZ"/>
              <a:t> / R</a:t>
            </a:r>
            <a:r>
              <a:rPr lang="cs-CZ" baseline="-25000"/>
              <a:t>ave</a:t>
            </a:r>
            <a:r>
              <a:rPr lang="cs-CZ"/>
              <a:t>  [J/cm</a:t>
            </a:r>
            <a:r>
              <a:rPr lang="cs-CZ" baseline="30000"/>
              <a:t>2</a:t>
            </a:r>
            <a:r>
              <a:rPr lang="cs-CZ"/>
              <a:t>]</a:t>
            </a:r>
            <a:endParaRPr lang="cs-CZ">
              <a:latin typeface="Times New Roman" pitchFamily="18" charset="-18"/>
            </a:endParaRPr>
          </a:p>
        </p:txBody>
      </p:sp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533400" y="457200"/>
            <a:ext cx="8077200" cy="457200"/>
          </a:xfrm>
          <a:prstGeom prst="rect">
            <a:avLst/>
          </a:prstGeom>
          <a:solidFill>
            <a:srgbClr val="0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400">
                <a:solidFill>
                  <a:srgbClr val="FFFFFF"/>
                </a:solidFill>
                <a:latin typeface="Arial Black" pitchFamily="34" charset="0"/>
              </a:rPr>
              <a:t>Vlastnosti CCD detektorů</a:t>
            </a:r>
          </a:p>
        </p:txBody>
      </p:sp>
      <p:grpSp>
        <p:nvGrpSpPr>
          <p:cNvPr id="56331" name="Group 11"/>
          <p:cNvGrpSpPr>
            <a:grpSpLocks/>
          </p:cNvGrpSpPr>
          <p:nvPr/>
        </p:nvGrpSpPr>
        <p:grpSpPr bwMode="auto">
          <a:xfrm>
            <a:off x="304800" y="2438400"/>
            <a:ext cx="8610600" cy="2400300"/>
            <a:chOff x="192" y="1536"/>
            <a:chExt cx="5424" cy="1512"/>
          </a:xfrm>
        </p:grpSpPr>
        <p:sp>
          <p:nvSpPr>
            <p:cNvPr id="56324" name="Text Box 4"/>
            <p:cNvSpPr txBox="1">
              <a:spLocks noChangeArrowheads="1"/>
            </p:cNvSpPr>
            <p:nvPr/>
          </p:nvSpPr>
          <p:spPr bwMode="auto">
            <a:xfrm>
              <a:off x="192" y="1536"/>
              <a:ext cx="5424" cy="14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lvl="2"/>
              <a:r>
                <a:rPr lang="cs-CZ" b="1" u="sng"/>
                <a:t>C – Maximální signál</a:t>
              </a:r>
            </a:p>
            <a:p>
              <a:r>
                <a:rPr lang="cs-CZ"/>
                <a:t>= vstupní signál, který saturuje jámu, </a:t>
              </a:r>
              <a:r>
                <a:rPr lang="cs-CZ" b="1" i="1"/>
                <a:t>saturation equivalent exposure</a:t>
              </a:r>
              <a:r>
                <a:rPr lang="cs-CZ"/>
                <a:t> (SEE)</a:t>
              </a:r>
            </a:p>
            <a:p>
              <a:r>
                <a:rPr lang="cs-CZ"/>
                <a:t>         SEE = V</a:t>
              </a:r>
              <a:r>
                <a:rPr lang="cs-CZ" baseline="-25000"/>
                <a:t>max</a:t>
              </a:r>
              <a:r>
                <a:rPr lang="cs-CZ"/>
                <a:t> / R</a:t>
              </a:r>
              <a:r>
                <a:rPr lang="cs-CZ" baseline="-25000"/>
                <a:t>ave</a:t>
              </a:r>
              <a:r>
                <a:rPr lang="cs-CZ"/>
                <a:t>  [J/cm</a:t>
              </a:r>
              <a:r>
                <a:rPr lang="cs-CZ" baseline="30000"/>
                <a:t>2</a:t>
              </a:r>
              <a:r>
                <a:rPr lang="cs-CZ"/>
                <a:t>]</a:t>
              </a:r>
            </a:p>
            <a:p>
              <a:endParaRPr lang="cs-CZ" sz="1200"/>
            </a:p>
            <a:p>
              <a:r>
                <a:rPr lang="cs-CZ"/>
                <a:t>celkový počet elektronů, které mohou být drženy v jámě je </a:t>
              </a:r>
              <a:r>
                <a:rPr lang="cs-CZ" b="1" i="1"/>
                <a:t>kapacita jámy</a:t>
              </a:r>
              <a:r>
                <a:rPr lang="cs-CZ"/>
                <a:t> n</a:t>
              </a:r>
              <a:r>
                <a:rPr lang="cs-CZ" baseline="-25000"/>
                <a:t>well</a:t>
              </a:r>
              <a:r>
                <a:rPr lang="cs-CZ"/>
                <a:t> (závisí na architektuře čipu, velikosti aktivní buňky (uvádí se, že kapacita je asi 1500-2500 elektronů/</a:t>
              </a:r>
              <a:r>
                <a:rPr lang="cs-CZ">
                  <a:latin typeface="Symbol" pitchFamily="18" charset="2"/>
                </a:rPr>
                <a:t>m</a:t>
              </a:r>
              <a:r>
                <a:rPr lang="cs-CZ"/>
                <a:t>m</a:t>
              </a:r>
              <a:r>
                <a:rPr lang="cs-CZ" baseline="30000"/>
                <a:t>2</a:t>
              </a:r>
              <a:r>
                <a:rPr lang="cs-CZ"/>
                <a:t>) atd.)</a:t>
              </a:r>
            </a:p>
            <a:p>
              <a:endParaRPr lang="cs-CZ" sz="900"/>
            </a:p>
            <a:p>
              <a:pPr>
                <a:buFontTx/>
                <a:buChar char="-"/>
              </a:pPr>
              <a:r>
                <a:rPr lang="cs-CZ" b="1" i="1"/>
                <a:t>maximální signál</a:t>
              </a:r>
              <a:r>
                <a:rPr lang="cs-CZ"/>
                <a:t> :</a:t>
              </a:r>
              <a:endParaRPr lang="cs-CZ">
                <a:latin typeface="Times New Roman" pitchFamily="18" charset="-18"/>
              </a:endParaRPr>
            </a:p>
          </p:txBody>
        </p:sp>
        <p:graphicFrame>
          <p:nvGraphicFramePr>
            <p:cNvPr id="56325" name="Object 5"/>
            <p:cNvGraphicFramePr>
              <a:graphicFrameLocks noChangeAspect="1"/>
            </p:cNvGraphicFramePr>
            <p:nvPr/>
          </p:nvGraphicFramePr>
          <p:xfrm>
            <a:off x="2352" y="2557"/>
            <a:ext cx="1776" cy="4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4761" name="Rovnice" r:id="rId3" imgW="1422360" imgH="393480" progId="Equation.3">
                    <p:embed/>
                  </p:oleObj>
                </mc:Choice>
                <mc:Fallback>
                  <p:oleObj name="Rovnice" r:id="rId3" imgW="1422360" imgH="393480" progId="Equation.3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52" y="2557"/>
                          <a:ext cx="1776" cy="491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6329" name="Group 9"/>
          <p:cNvGrpSpPr>
            <a:grpSpLocks/>
          </p:cNvGrpSpPr>
          <p:nvPr/>
        </p:nvGrpSpPr>
        <p:grpSpPr bwMode="auto">
          <a:xfrm>
            <a:off x="304800" y="4953000"/>
            <a:ext cx="8534400" cy="1739900"/>
            <a:chOff x="192" y="2928"/>
            <a:chExt cx="5376" cy="1096"/>
          </a:xfrm>
        </p:grpSpPr>
        <p:sp>
          <p:nvSpPr>
            <p:cNvPr id="56327" name="Text Box 7"/>
            <p:cNvSpPr txBox="1">
              <a:spLocks noChangeArrowheads="1"/>
            </p:cNvSpPr>
            <p:nvPr/>
          </p:nvSpPr>
          <p:spPr bwMode="auto">
            <a:xfrm>
              <a:off x="192" y="2928"/>
              <a:ext cx="5376" cy="10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lvl="2"/>
              <a:r>
                <a:rPr lang="cs-CZ" b="1" u="sng"/>
                <a:t>D - Dynamický rozsah</a:t>
              </a:r>
            </a:p>
            <a:p>
              <a:endParaRPr lang="cs-CZ"/>
            </a:p>
            <a:p>
              <a:endParaRPr lang="cs-CZ"/>
            </a:p>
            <a:p>
              <a:r>
                <a:rPr lang="cs-CZ"/>
                <a:t>kde &lt;n</a:t>
              </a:r>
              <a:r>
                <a:rPr lang="cs-CZ" baseline="-25000"/>
                <a:t>sys</a:t>
              </a:r>
              <a:r>
                <a:rPr lang="cs-CZ"/>
                <a:t>&gt; je celkový rms šum</a:t>
              </a:r>
            </a:p>
            <a:p>
              <a:endParaRPr lang="cs-CZ"/>
            </a:p>
            <a:p>
              <a:r>
                <a:rPr lang="cs-CZ"/>
                <a:t>(část šumu závisí lin. na době expozice, tedy s délkou snímání klesá dyn. rozsah)</a:t>
              </a:r>
            </a:p>
          </p:txBody>
        </p:sp>
        <p:graphicFrame>
          <p:nvGraphicFramePr>
            <p:cNvPr id="56328" name="Object 8"/>
            <p:cNvGraphicFramePr>
              <a:graphicFrameLocks noChangeAspect="1"/>
            </p:cNvGraphicFramePr>
            <p:nvPr/>
          </p:nvGraphicFramePr>
          <p:xfrm>
            <a:off x="2784" y="3024"/>
            <a:ext cx="1584" cy="5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4762" name="Rovnice" r:id="rId5" imgW="1295280" imgH="469800" progId="Equation.3">
                    <p:embed/>
                  </p:oleObj>
                </mc:Choice>
                <mc:Fallback>
                  <p:oleObj name="Rovnice" r:id="rId5" imgW="1295280" imgH="469800" progId="Equation.3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84" y="3024"/>
                          <a:ext cx="1584" cy="574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Energetická struktura od krystalu k atomu</a:t>
            </a:r>
          </a:p>
        </p:txBody>
      </p:sp>
      <p:pic>
        <p:nvPicPr>
          <p:cNvPr id="39939" name="Picture 1027" descr="C:\Jan\text\PrednaskyMFF\SingleMolSp2004\EnNanKovPolovod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949325"/>
            <a:ext cx="5867400" cy="562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Dynamický rozsah</a:t>
            </a:r>
          </a:p>
        </p:txBody>
      </p:sp>
      <p:pic>
        <p:nvPicPr>
          <p:cNvPr id="65539" name="Picture 3" descr="C:\Jan\text\PrednaskyMFF\VedecFotografie\OlympusMicrosc\DynRange_CC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95400"/>
            <a:ext cx="4876800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541" name="Text Box 5"/>
          <p:cNvSpPr txBox="1">
            <a:spLocks noChangeArrowheads="1"/>
          </p:cNvSpPr>
          <p:nvPr/>
        </p:nvSpPr>
        <p:spPr bwMode="auto">
          <a:xfrm>
            <a:off x="5410200" y="2209800"/>
            <a:ext cx="32766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/>
              <a:t>S rostoucí teplotou a/nebo dobou integrace se nastřádá více tepelného šumu - snižuje se dynamický rozsah</a:t>
            </a:r>
          </a:p>
        </p:txBody>
      </p:sp>
      <p:sp>
        <p:nvSpPr>
          <p:cNvPr id="65542" name="Text Box 6"/>
          <p:cNvSpPr txBox="1">
            <a:spLocks noChangeArrowheads="1"/>
          </p:cNvSpPr>
          <p:nvPr/>
        </p:nvSpPr>
        <p:spPr bwMode="auto">
          <a:xfrm>
            <a:off x="5410200" y="3810000"/>
            <a:ext cx="35052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i="1"/>
              <a:t>Dynamický rozsah pak určuje kolik bitů by měl mít AD převodník</a:t>
            </a:r>
            <a:r>
              <a:rPr lang="cs-CZ"/>
              <a:t>. U vědeckých CCD bývá 12, 14 i 16 bitů.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533400" y="457200"/>
            <a:ext cx="8077200" cy="457200"/>
          </a:xfrm>
          <a:prstGeom prst="rect">
            <a:avLst/>
          </a:prstGeom>
          <a:solidFill>
            <a:srgbClr val="0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400">
                <a:solidFill>
                  <a:srgbClr val="FFFFFF"/>
                </a:solidFill>
                <a:latin typeface="Arial Black" pitchFamily="34" charset="0"/>
              </a:rPr>
              <a:t>Šum</a:t>
            </a:r>
          </a:p>
        </p:txBody>
      </p:sp>
      <p:sp>
        <p:nvSpPr>
          <p:cNvPr id="57347" name="Text Box 3"/>
          <p:cNvSpPr txBox="1">
            <a:spLocks noChangeArrowheads="1"/>
          </p:cNvSpPr>
          <p:nvPr/>
        </p:nvSpPr>
        <p:spPr bwMode="auto">
          <a:xfrm>
            <a:off x="685800" y="1066800"/>
            <a:ext cx="7848600" cy="1158875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sz="2000" b="1" i="1"/>
              <a:t>Co všechno je šum?</a:t>
            </a:r>
            <a:r>
              <a:rPr lang="cs-CZ" sz="2000" i="1"/>
              <a:t> </a:t>
            </a:r>
          </a:p>
          <a:p>
            <a:pPr>
              <a:spcBef>
                <a:spcPct val="50000"/>
              </a:spcBef>
            </a:pPr>
            <a:r>
              <a:rPr lang="cs-CZ" sz="2000" i="1"/>
              <a:t>Navrhuji zahrnout </a:t>
            </a:r>
            <a:r>
              <a:rPr lang="cs-CZ" sz="2000" b="1" i="1"/>
              <a:t>všechny náhodné fluktuace signálu v obrazu</a:t>
            </a:r>
            <a:r>
              <a:rPr lang="cs-CZ" sz="2000" i="1"/>
              <a:t>, které nesouvisí se změnami předmětu</a:t>
            </a:r>
          </a:p>
        </p:txBody>
      </p:sp>
      <p:grpSp>
        <p:nvGrpSpPr>
          <p:cNvPr id="57348" name="Group 4"/>
          <p:cNvGrpSpPr>
            <a:grpSpLocks/>
          </p:cNvGrpSpPr>
          <p:nvPr/>
        </p:nvGrpSpPr>
        <p:grpSpPr bwMode="auto">
          <a:xfrm>
            <a:off x="533400" y="2286000"/>
            <a:ext cx="7772400" cy="4090988"/>
            <a:chOff x="336" y="1440"/>
            <a:chExt cx="4896" cy="2577"/>
          </a:xfrm>
        </p:grpSpPr>
        <p:sp>
          <p:nvSpPr>
            <p:cNvPr id="57349" name="Text Box 5"/>
            <p:cNvSpPr txBox="1">
              <a:spLocks noChangeArrowheads="1"/>
            </p:cNvSpPr>
            <p:nvPr/>
          </p:nvSpPr>
          <p:spPr bwMode="auto">
            <a:xfrm>
              <a:off x="336" y="1440"/>
              <a:ext cx="4896" cy="24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cs-CZ" b="1" i="1"/>
                <a:t>Zdroje šumu </a:t>
              </a:r>
              <a:r>
                <a:rPr lang="cs-CZ"/>
                <a:t>(existuje mnoho způsobů třídění): </a:t>
              </a:r>
            </a:p>
            <a:p>
              <a:pPr lvl="2">
                <a:buFontTx/>
                <a:buChar char="-"/>
              </a:pPr>
              <a:r>
                <a:rPr lang="cs-CZ" b="1" i="1"/>
                <a:t>šum optického vstupu</a:t>
              </a:r>
              <a:r>
                <a:rPr lang="cs-CZ" i="1"/>
                <a:t> (dopad. světla)</a:t>
              </a:r>
            </a:p>
            <a:p>
              <a:pPr lvl="2">
                <a:buFontTx/>
                <a:buChar char="-"/>
              </a:pPr>
              <a:r>
                <a:rPr lang="cs-CZ" b="1" i="1"/>
                <a:t>šum elektrického vstupu</a:t>
              </a:r>
              <a:r>
                <a:rPr lang="cs-CZ" i="1"/>
                <a:t> (ovládacího napětí atd.)</a:t>
              </a:r>
              <a:endParaRPr lang="cs-CZ"/>
            </a:p>
            <a:p>
              <a:pPr lvl="2">
                <a:buFontTx/>
                <a:buChar char="-"/>
              </a:pPr>
              <a:r>
                <a:rPr lang="cs-CZ" b="1" i="1"/>
                <a:t>šum roztřídění</a:t>
              </a:r>
              <a:r>
                <a:rPr lang="cs-CZ" i="1"/>
                <a:t> (partition n.)</a:t>
              </a:r>
              <a:endParaRPr lang="cs-CZ"/>
            </a:p>
            <a:p>
              <a:pPr lvl="2">
                <a:buFontTx/>
                <a:buChar char="-"/>
              </a:pPr>
              <a:r>
                <a:rPr lang="cs-CZ" b="1" i="1"/>
                <a:t>šum přenosu náboje</a:t>
              </a:r>
              <a:r>
                <a:rPr lang="cs-CZ" i="1"/>
                <a:t> (transfer noise)</a:t>
              </a:r>
            </a:p>
            <a:p>
              <a:pPr lvl="2">
                <a:buFontTx/>
                <a:buChar char="-"/>
              </a:pPr>
              <a:r>
                <a:rPr lang="cs-CZ" b="1" i="1"/>
                <a:t>temný šum</a:t>
              </a:r>
              <a:r>
                <a:rPr lang="cs-CZ" i="1"/>
                <a:t> (dark-current noise)</a:t>
              </a:r>
            </a:p>
            <a:p>
              <a:pPr lvl="2">
                <a:buFontTx/>
                <a:buChar char="-"/>
              </a:pPr>
              <a:r>
                <a:rPr lang="cs-CZ" b="1" i="1"/>
                <a:t>stálý strukturní šum</a:t>
              </a:r>
              <a:r>
                <a:rPr lang="cs-CZ" i="1"/>
                <a:t> (fixed-pattern noise)</a:t>
              </a:r>
              <a:endParaRPr lang="cs-CZ"/>
            </a:p>
            <a:p>
              <a:pPr lvl="2">
                <a:buFontTx/>
                <a:buChar char="-"/>
              </a:pPr>
              <a:r>
                <a:rPr lang="cs-CZ" b="1" i="1"/>
                <a:t>šum elektr. výstupu</a:t>
              </a:r>
              <a:r>
                <a:rPr lang="cs-CZ" i="1"/>
                <a:t> </a:t>
              </a:r>
              <a:r>
                <a:rPr lang="cs-CZ"/>
                <a:t>– </a:t>
              </a:r>
              <a:r>
                <a:rPr lang="cs-CZ" b="1" i="1"/>
                <a:t>čtecí šum</a:t>
              </a:r>
              <a:r>
                <a:rPr lang="cs-CZ"/>
                <a:t> (on-chip amplifier noise – readout noise, mux noise, noise floor, noise-equivalent electrons) + </a:t>
              </a:r>
              <a:r>
                <a:rPr lang="cs-CZ" b="1" i="1"/>
                <a:t>šum A/D převodníku</a:t>
              </a:r>
              <a:r>
                <a:rPr lang="cs-CZ"/>
                <a:t> (quantization noise) je nižší pro vícebitové převodníky</a:t>
              </a:r>
            </a:p>
            <a:p>
              <a:pPr lvl="2">
                <a:buFontTx/>
                <a:buChar char="-"/>
              </a:pPr>
              <a:endParaRPr lang="cs-CZ" sz="1200">
                <a:latin typeface="Times New Roman" pitchFamily="18" charset="-18"/>
              </a:endParaRPr>
            </a:p>
            <a:p>
              <a:r>
                <a:rPr lang="cs-CZ"/>
                <a:t>Šumové vlastnosti se liší nejen podle typu čipu, ale i kus od kusu:</a:t>
              </a:r>
            </a:p>
            <a:p>
              <a:r>
                <a:rPr lang="cs-CZ"/>
                <a:t>obvykle stačí uvažovat</a:t>
              </a:r>
            </a:p>
          </p:txBody>
        </p:sp>
        <p:graphicFrame>
          <p:nvGraphicFramePr>
            <p:cNvPr id="57350" name="Object 6"/>
            <p:cNvGraphicFramePr>
              <a:graphicFrameLocks noChangeAspect="1"/>
            </p:cNvGraphicFramePr>
            <p:nvPr/>
          </p:nvGraphicFramePr>
          <p:xfrm>
            <a:off x="2208" y="3696"/>
            <a:ext cx="2112" cy="32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7356" name="Rovnice" r:id="rId3" imgW="2082600" imgH="317160" progId="Equation.3">
                    <p:embed/>
                  </p:oleObj>
                </mc:Choice>
                <mc:Fallback>
                  <p:oleObj name="Rovnice" r:id="rId3" imgW="2082600" imgH="317160" progId="Equation.3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08" y="3696"/>
                          <a:ext cx="2112" cy="32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533400" y="457200"/>
            <a:ext cx="8077200" cy="457200"/>
          </a:xfrm>
          <a:prstGeom prst="rect">
            <a:avLst/>
          </a:prstGeom>
          <a:solidFill>
            <a:srgbClr val="0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400">
                <a:solidFill>
                  <a:srgbClr val="FFFFFF"/>
                </a:solidFill>
                <a:latin typeface="Arial Black" pitchFamily="34" charset="0"/>
              </a:rPr>
              <a:t>Šum</a:t>
            </a:r>
          </a:p>
        </p:txBody>
      </p:sp>
      <p:sp>
        <p:nvSpPr>
          <p:cNvPr id="58371" name="Text Box 3"/>
          <p:cNvSpPr txBox="1">
            <a:spLocks noChangeArrowheads="1"/>
          </p:cNvSpPr>
          <p:nvPr/>
        </p:nvSpPr>
        <p:spPr bwMode="auto">
          <a:xfrm>
            <a:off x="533400" y="914400"/>
            <a:ext cx="79248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/>
              <a:t>Dodal bych ke zdrojům šumu ještě třeba </a:t>
            </a:r>
            <a:r>
              <a:rPr lang="cs-CZ" b="1" i="1"/>
              <a:t>dopad pronikavého nesvětelného záření</a:t>
            </a:r>
            <a:r>
              <a:rPr lang="cs-CZ" b="1"/>
              <a:t> na detektor</a:t>
            </a:r>
            <a:r>
              <a:rPr lang="cs-CZ"/>
              <a:t> – kosmické záření – uplatňuje se u velmi citlivých detektorů při velmi dlouhých expozicích – některé ovládací softwary umožňují automatickou korekci “cosmic removal”</a:t>
            </a:r>
          </a:p>
        </p:txBody>
      </p:sp>
      <p:grpSp>
        <p:nvGrpSpPr>
          <p:cNvPr id="58372" name="Group 4"/>
          <p:cNvGrpSpPr>
            <a:grpSpLocks/>
          </p:cNvGrpSpPr>
          <p:nvPr/>
        </p:nvGrpSpPr>
        <p:grpSpPr bwMode="auto">
          <a:xfrm>
            <a:off x="381000" y="2133600"/>
            <a:ext cx="8534400" cy="4572000"/>
            <a:chOff x="240" y="1344"/>
            <a:chExt cx="5376" cy="2880"/>
          </a:xfrm>
        </p:grpSpPr>
        <p:pic>
          <p:nvPicPr>
            <p:cNvPr id="58373" name="Picture 5" descr="ukazky\cosmicraysAllsm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" y="1440"/>
              <a:ext cx="2428" cy="24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8374" name="Picture 6" descr="ukazky\cosmicraysDetail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7" y="2304"/>
              <a:ext cx="1893" cy="1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8375" name="Text Box 7"/>
            <p:cNvSpPr txBox="1">
              <a:spLocks noChangeArrowheads="1"/>
            </p:cNvSpPr>
            <p:nvPr/>
          </p:nvSpPr>
          <p:spPr bwMode="auto">
            <a:xfrm>
              <a:off x="2736" y="1344"/>
              <a:ext cx="2880" cy="9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 sz="1600" i="1"/>
                <a:t>Obr.  Temný signál CCD kamery Hamamtsu C4880 (14-bitový převodník), exponováno 3 min, super high gain, binning 2x2, chlazení kap. dusíkem na –100°C. Je vidět nerovnoměrnost temného šumu (fixed pattern) a krásná stopa kosmické částice (dole je zvětšený detail)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3"/>
          <p:cNvSpPr>
            <a:spLocks noChangeArrowheads="1"/>
          </p:cNvSpPr>
          <p:nvPr/>
        </p:nvSpPr>
        <p:spPr bwMode="auto">
          <a:xfrm>
            <a:off x="533400" y="457200"/>
            <a:ext cx="8077200" cy="457200"/>
          </a:xfrm>
          <a:prstGeom prst="rect">
            <a:avLst/>
          </a:prstGeom>
          <a:solidFill>
            <a:srgbClr val="0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400">
                <a:solidFill>
                  <a:srgbClr val="FFFFFF"/>
                </a:solidFill>
                <a:latin typeface="Arial Black" pitchFamily="34" charset="0"/>
              </a:rPr>
              <a:t>Shot noise</a:t>
            </a:r>
          </a:p>
        </p:txBody>
      </p:sp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533400" y="990600"/>
            <a:ext cx="8153400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u="sng"/>
              <a:t>Shot noise</a:t>
            </a:r>
            <a:r>
              <a:rPr lang="cs-CZ" b="1"/>
              <a:t> (</a:t>
            </a:r>
            <a:r>
              <a:rPr lang="cs-CZ" b="1" i="1"/>
              <a:t>snímkový, výstřelový (kvantový) šum</a:t>
            </a:r>
            <a:r>
              <a:rPr lang="cs-CZ" b="1"/>
              <a:t>)</a:t>
            </a:r>
            <a:r>
              <a:rPr lang="cs-CZ"/>
              <a:t>: zahrnuje </a:t>
            </a:r>
          </a:p>
          <a:p>
            <a:pPr lvl="2"/>
            <a:r>
              <a:rPr lang="cs-CZ"/>
              <a:t>a</a:t>
            </a:r>
            <a:r>
              <a:rPr lang="cs-CZ">
                <a:latin typeface="Times New Roman" pitchFamily="18" charset="-18"/>
              </a:rPr>
              <a:t>) </a:t>
            </a:r>
            <a:r>
              <a:rPr lang="cs-CZ" b="1" i="1"/>
              <a:t>fluktuace počtu dopadajících fotonů – </a:t>
            </a:r>
            <a:r>
              <a:rPr lang="cs-CZ"/>
              <a:t>klasické zdroje světla se řídí  </a:t>
            </a:r>
            <a:r>
              <a:rPr lang="cs-CZ" i="1"/>
              <a:t>Poissonovou statistikou</a:t>
            </a:r>
            <a:r>
              <a:rPr lang="cs-CZ"/>
              <a:t> – standardní odchylka počtu fotonů </a:t>
            </a:r>
            <a:r>
              <a:rPr lang="cs-CZ">
                <a:latin typeface="Symbol" pitchFamily="18" charset="2"/>
              </a:rPr>
              <a:t>s</a:t>
            </a:r>
            <a:r>
              <a:rPr lang="cs-CZ"/>
              <a:t> není konstantní, ale je rovna druhé odmocnině počtu fotonů </a:t>
            </a:r>
            <a:r>
              <a:rPr lang="cs-CZ">
                <a:latin typeface="Symbol" pitchFamily="18" charset="2"/>
              </a:rPr>
              <a:t>s</a:t>
            </a:r>
            <a:r>
              <a:rPr lang="cs-CZ"/>
              <a:t> = N</a:t>
            </a:r>
            <a:r>
              <a:rPr lang="cs-CZ" baseline="30000"/>
              <a:t>1/2</a:t>
            </a:r>
            <a:endParaRPr lang="cs-CZ"/>
          </a:p>
          <a:p>
            <a:r>
              <a:rPr lang="cs-CZ"/>
              <a:t>- dvě nepřekrývající se expozice jsou statisticky nezávislé události</a:t>
            </a:r>
          </a:p>
        </p:txBody>
      </p:sp>
      <p:grpSp>
        <p:nvGrpSpPr>
          <p:cNvPr id="59397" name="Group 5"/>
          <p:cNvGrpSpPr>
            <a:grpSpLocks/>
          </p:cNvGrpSpPr>
          <p:nvPr/>
        </p:nvGrpSpPr>
        <p:grpSpPr bwMode="auto">
          <a:xfrm>
            <a:off x="1143000" y="2438400"/>
            <a:ext cx="7467600" cy="3925888"/>
            <a:chOff x="720" y="1536"/>
            <a:chExt cx="4704" cy="2473"/>
          </a:xfrm>
        </p:grpSpPr>
        <p:pic>
          <p:nvPicPr>
            <p:cNvPr id="59398" name="Picture 6" descr="PoissonSumObrazky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" y="1536"/>
              <a:ext cx="3216" cy="24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9399" name="Text Box 7"/>
            <p:cNvSpPr txBox="1">
              <a:spLocks noChangeArrowheads="1"/>
            </p:cNvSpPr>
            <p:nvPr/>
          </p:nvSpPr>
          <p:spPr bwMode="auto">
            <a:xfrm>
              <a:off x="4032" y="2880"/>
              <a:ext cx="1392" cy="9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 sz="1600" i="1"/>
                <a:t>Simulace Poissonova šumu při nízkém toku fotonů 3, 10, 100 a 1000 elektronů (v dolní části snímků je šedá stupnice)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ChangeArrowheads="1"/>
          </p:cNvSpPr>
          <p:nvPr/>
        </p:nvSpPr>
        <p:spPr bwMode="auto">
          <a:xfrm>
            <a:off x="533400" y="457200"/>
            <a:ext cx="8077200" cy="457200"/>
          </a:xfrm>
          <a:prstGeom prst="rect">
            <a:avLst/>
          </a:prstGeom>
          <a:solidFill>
            <a:srgbClr val="0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400">
                <a:solidFill>
                  <a:srgbClr val="FFFFFF"/>
                </a:solidFill>
                <a:latin typeface="Arial Black" pitchFamily="34" charset="0"/>
              </a:rPr>
              <a:t>Tepelný šum</a:t>
            </a:r>
          </a:p>
        </p:txBody>
      </p:sp>
      <p:sp>
        <p:nvSpPr>
          <p:cNvPr id="60419" name="Text Box 3"/>
          <p:cNvSpPr txBox="1">
            <a:spLocks noChangeArrowheads="1"/>
          </p:cNvSpPr>
          <p:nvPr/>
        </p:nvSpPr>
        <p:spPr bwMode="auto">
          <a:xfrm>
            <a:off x="457200" y="1143000"/>
            <a:ext cx="7924800" cy="439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2"/>
            <a:r>
              <a:rPr lang="cs-CZ"/>
              <a:t>b) </a:t>
            </a:r>
            <a:r>
              <a:rPr lang="cs-CZ" b="1" i="1"/>
              <a:t>temný šum (dark noise, current) </a:t>
            </a:r>
          </a:p>
          <a:p>
            <a:pPr lvl="2"/>
            <a:r>
              <a:rPr lang="cs-CZ"/>
              <a:t>– </a:t>
            </a:r>
            <a:r>
              <a:rPr lang="cs-CZ" noProof="1"/>
              <a:t>především </a:t>
            </a:r>
            <a:r>
              <a:rPr lang="cs-CZ" b="1" i="1" noProof="1"/>
              <a:t>tepelný (Johnsonův) šum </a:t>
            </a:r>
            <a:r>
              <a:rPr lang="cs-CZ" noProof="1"/>
              <a:t>– generování e-d párů tepelnými kmity– počet vygenerovaných šumových elektronů je </a:t>
            </a:r>
          </a:p>
          <a:p>
            <a:endParaRPr lang="cs-CZ" noProof="1"/>
          </a:p>
          <a:p>
            <a:endParaRPr lang="cs-CZ" noProof="1"/>
          </a:p>
          <a:p>
            <a:endParaRPr lang="cs-CZ" noProof="1"/>
          </a:p>
          <a:p>
            <a:endParaRPr lang="cs-CZ" noProof="1"/>
          </a:p>
          <a:p>
            <a:endParaRPr lang="cs-CZ" noProof="1"/>
          </a:p>
          <a:p>
            <a:r>
              <a:rPr lang="cs-CZ" noProof="1"/>
              <a:t>  kde T je absolutní teplota, C kapacita fotodiody a t</a:t>
            </a:r>
            <a:r>
              <a:rPr lang="cs-CZ" baseline="-25000" noProof="1"/>
              <a:t>exp</a:t>
            </a:r>
            <a:r>
              <a:rPr lang="cs-CZ" noProof="1"/>
              <a:t> je doba expozice</a:t>
            </a:r>
          </a:p>
          <a:p>
            <a:endParaRPr lang="cs-CZ" sz="1200" noProof="1"/>
          </a:p>
          <a:p>
            <a:r>
              <a:rPr lang="cs-CZ" noProof="1"/>
              <a:t>- tepelný šum </a:t>
            </a:r>
            <a:r>
              <a:rPr lang="cs-CZ"/>
              <a:t>lze prakticky odstranit </a:t>
            </a:r>
            <a:r>
              <a:rPr lang="cs-CZ" b="1" i="1"/>
              <a:t>chlazením detektoru</a:t>
            </a:r>
            <a:r>
              <a:rPr lang="cs-CZ"/>
              <a:t> </a:t>
            </a:r>
          </a:p>
          <a:p>
            <a:r>
              <a:rPr lang="cs-CZ"/>
              <a:t>(vědecké detektory se chladí až na teploty kolem – 100°C </a:t>
            </a:r>
          </a:p>
          <a:p>
            <a:r>
              <a:rPr lang="cs-CZ"/>
              <a:t>(termoelektrické chlazení (Peltier) či kapalný dusík) </a:t>
            </a:r>
          </a:p>
          <a:p>
            <a:r>
              <a:rPr lang="cs-CZ"/>
              <a:t>– pak je počet tepelných elektronů i méně než jeden na pixel za hodinu !!</a:t>
            </a:r>
          </a:p>
          <a:p>
            <a:endParaRPr lang="cs-CZ"/>
          </a:p>
          <a:p>
            <a:r>
              <a:rPr lang="cs-CZ" i="1"/>
              <a:t>- ukázka růstu šumu při postupném zahřívání CCD kamery</a:t>
            </a:r>
          </a:p>
        </p:txBody>
      </p:sp>
      <p:graphicFrame>
        <p:nvGraphicFramePr>
          <p:cNvPr id="60420" name="Object 4"/>
          <p:cNvGraphicFramePr>
            <a:graphicFrameLocks noChangeAspect="1"/>
          </p:cNvGraphicFramePr>
          <p:nvPr/>
        </p:nvGraphicFramePr>
        <p:xfrm>
          <a:off x="3048000" y="2133600"/>
          <a:ext cx="2362200" cy="966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781" name="Rovnice" r:id="rId3" imgW="1066680" imgH="444240" progId="Equation.3">
                  <p:embed/>
                </p:oleObj>
              </mc:Choice>
              <mc:Fallback>
                <p:oleObj name="Rovnice" r:id="rId3" imgW="1066680" imgH="4442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2133600"/>
                        <a:ext cx="2362200" cy="966788"/>
                      </a:xfrm>
                      <a:prstGeom prst="rect">
                        <a:avLst/>
                      </a:prstGeom>
                      <a:solidFill>
                        <a:schemeClr val="hlink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533400" y="457200"/>
            <a:ext cx="8077200" cy="457200"/>
          </a:xfrm>
          <a:prstGeom prst="rect">
            <a:avLst/>
          </a:prstGeom>
          <a:solidFill>
            <a:srgbClr val="0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400">
                <a:solidFill>
                  <a:srgbClr val="FFFFFF"/>
                </a:solidFill>
                <a:latin typeface="Arial Black" pitchFamily="34" charset="0"/>
              </a:rPr>
              <a:t>Strukturní šum</a:t>
            </a:r>
          </a:p>
        </p:txBody>
      </p:sp>
      <p:sp>
        <p:nvSpPr>
          <p:cNvPr id="61443" name="Text Box 3"/>
          <p:cNvSpPr txBox="1">
            <a:spLocks noChangeArrowheads="1"/>
          </p:cNvSpPr>
          <p:nvPr/>
        </p:nvSpPr>
        <p:spPr bwMode="auto">
          <a:xfrm>
            <a:off x="685800" y="1219200"/>
            <a:ext cx="7696200" cy="448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u="sng"/>
              <a:t>Strukturní (strukturální) šum</a:t>
            </a:r>
            <a:r>
              <a:rPr lang="cs-CZ" b="1"/>
              <a:t> (pattern noise)</a:t>
            </a:r>
            <a:r>
              <a:rPr lang="cs-CZ"/>
              <a:t>: plošná struktura šumu, která se v zásadě nemění v čase</a:t>
            </a:r>
          </a:p>
          <a:p>
            <a:endParaRPr lang="cs-CZ"/>
          </a:p>
          <a:p>
            <a:r>
              <a:rPr lang="cs-CZ"/>
              <a:t>a</a:t>
            </a:r>
            <a:r>
              <a:rPr lang="cs-CZ">
                <a:latin typeface="Times New Roman" pitchFamily="18" charset="-18"/>
              </a:rPr>
              <a:t>)</a:t>
            </a:r>
            <a:r>
              <a:rPr lang="cs-CZ" b="1" i="1"/>
              <a:t>fixed pattern noise</a:t>
            </a:r>
            <a:r>
              <a:rPr lang="cs-CZ"/>
              <a:t>: (FPN) - </a:t>
            </a:r>
            <a:r>
              <a:rPr lang="cs-CZ" b="1" i="1"/>
              <a:t>způsoben variacemi temného šumu</a:t>
            </a:r>
            <a:r>
              <a:rPr lang="cs-CZ"/>
              <a:t> pixel od pixelu (je nezávislý na velikosti signálu) – příčinou jsou vlastnosti konkrétního čipu (fluktuace velikosti pixelu, příměsí a pod.) – vlastně to není šum v pravém slova smyslu </a:t>
            </a:r>
          </a:p>
          <a:p>
            <a:endParaRPr lang="cs-CZ"/>
          </a:p>
          <a:p>
            <a:r>
              <a:rPr lang="cs-CZ"/>
              <a:t>b) </a:t>
            </a:r>
            <a:r>
              <a:rPr lang="cs-CZ" b="1" i="1"/>
              <a:t>photoresponse nonuniformity</a:t>
            </a:r>
            <a:r>
              <a:rPr lang="cs-CZ"/>
              <a:t> (PRNU) – </a:t>
            </a:r>
            <a:r>
              <a:rPr lang="cs-CZ" b="1" i="1"/>
              <a:t>variace odezvy</a:t>
            </a:r>
            <a:r>
              <a:rPr lang="cs-CZ"/>
              <a:t> pixel od pixelu (závisí na velikosti signálu) – důsledek variací velikosti detektoru, spektrální odezvy a tloušťky pokrytí</a:t>
            </a:r>
          </a:p>
          <a:p>
            <a:endParaRPr lang="cs-CZ"/>
          </a:p>
          <a:p>
            <a:r>
              <a:rPr lang="cs-CZ"/>
              <a:t>   Ačkoliv FPN a PRNU jsou velmi rozdílné někdy se označují dohromady jako: </a:t>
            </a:r>
            <a:r>
              <a:rPr lang="cs-CZ" i="1"/>
              <a:t>šum scény</a:t>
            </a:r>
            <a:r>
              <a:rPr lang="cs-CZ"/>
              <a:t> (scene noise), </a:t>
            </a:r>
            <a:r>
              <a:rPr lang="cs-CZ" i="1"/>
              <a:t>šum pixelů</a:t>
            </a:r>
            <a:r>
              <a:rPr lang="cs-CZ"/>
              <a:t> (pixel noise), </a:t>
            </a:r>
            <a:r>
              <a:rPr lang="cs-CZ" i="1"/>
              <a:t>nerovnoměrnost pixelů</a:t>
            </a:r>
            <a:r>
              <a:rPr lang="cs-CZ"/>
              <a:t> (pixel non-uniformity) nebo </a:t>
            </a:r>
            <a:r>
              <a:rPr lang="cs-CZ" i="1"/>
              <a:t>šumový obrazec – struktura</a:t>
            </a:r>
            <a:r>
              <a:rPr lang="cs-CZ"/>
              <a:t> (pattern noise).</a:t>
            </a:r>
            <a:endParaRPr lang="cs-CZ">
              <a:latin typeface="Times New Roman" pitchFamily="18" charset="-18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533400" y="457200"/>
            <a:ext cx="8077200" cy="457200"/>
          </a:xfrm>
          <a:prstGeom prst="rect">
            <a:avLst/>
          </a:prstGeom>
          <a:solidFill>
            <a:srgbClr val="0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400">
                <a:solidFill>
                  <a:srgbClr val="FFFFFF"/>
                </a:solidFill>
                <a:latin typeface="Arial Black" pitchFamily="34" charset="0"/>
              </a:rPr>
              <a:t>Celkový šum</a:t>
            </a:r>
          </a:p>
        </p:txBody>
      </p:sp>
      <p:sp>
        <p:nvSpPr>
          <p:cNvPr id="62467" name="Text Box 3"/>
          <p:cNvSpPr txBox="1">
            <a:spLocks noChangeArrowheads="1"/>
          </p:cNvSpPr>
          <p:nvPr/>
        </p:nvSpPr>
        <p:spPr bwMode="auto">
          <a:xfrm>
            <a:off x="609600" y="1143000"/>
            <a:ext cx="7848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/>
              <a:t>Přenos fotonu (photon transfer) =</a:t>
            </a:r>
            <a:r>
              <a:rPr lang="cs-CZ"/>
              <a:t> Závislost šumu na velikosti signálu </a:t>
            </a:r>
          </a:p>
          <a:p>
            <a:r>
              <a:rPr lang="cs-CZ"/>
              <a:t>- často stačí uvažovat shot n., floor n. a  PRNU</a:t>
            </a:r>
          </a:p>
        </p:txBody>
      </p:sp>
      <p:graphicFrame>
        <p:nvGraphicFramePr>
          <p:cNvPr id="62468" name="Object 4"/>
          <p:cNvGraphicFramePr>
            <a:graphicFrameLocks noChangeAspect="1"/>
          </p:cNvGraphicFramePr>
          <p:nvPr/>
        </p:nvGraphicFramePr>
        <p:xfrm>
          <a:off x="5638800" y="1524000"/>
          <a:ext cx="3124200" cy="550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76" name="Rovnice" r:id="rId3" imgW="1930320" imgH="342720" progId="Equation.3">
                  <p:embed/>
                </p:oleObj>
              </mc:Choice>
              <mc:Fallback>
                <p:oleObj name="Rovnice" r:id="rId3" imgW="1930320" imgH="34272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1524000"/>
                        <a:ext cx="3124200" cy="550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2469" name="Picture 5" descr="NoiseCCDgrafy.WM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26" r="5202" b="4514"/>
          <a:stretch>
            <a:fillRect/>
          </a:stretch>
        </p:blipFill>
        <p:spPr bwMode="auto">
          <a:xfrm>
            <a:off x="457200" y="2057400"/>
            <a:ext cx="5943600" cy="41624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70" name="Text Box 6"/>
          <p:cNvSpPr txBox="1">
            <a:spLocks noChangeArrowheads="1"/>
          </p:cNvSpPr>
          <p:nvPr/>
        </p:nvSpPr>
        <p:spPr bwMode="auto">
          <a:xfrm>
            <a:off x="6553200" y="2438400"/>
            <a:ext cx="2057400" cy="351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sz="1600"/>
              <a:t>Graf </a:t>
            </a:r>
          </a:p>
          <a:p>
            <a:pPr>
              <a:spcBef>
                <a:spcPct val="50000"/>
              </a:spcBef>
            </a:pPr>
            <a:r>
              <a:rPr lang="cs-CZ" sz="1600" b="1"/>
              <a:t>černá</a:t>
            </a:r>
            <a:r>
              <a:rPr lang="cs-CZ" sz="1600"/>
              <a:t> = floor, </a:t>
            </a:r>
            <a:r>
              <a:rPr lang="cs-CZ" sz="1600" b="1">
                <a:solidFill>
                  <a:srgbClr val="009900"/>
                </a:solidFill>
              </a:rPr>
              <a:t>zelená</a:t>
            </a:r>
            <a:r>
              <a:rPr lang="cs-CZ" sz="1600"/>
              <a:t> = shot noise fotonů, </a:t>
            </a:r>
            <a:r>
              <a:rPr lang="cs-CZ" sz="1600" b="1">
                <a:solidFill>
                  <a:srgbClr val="FF0000"/>
                </a:solidFill>
              </a:rPr>
              <a:t>červená</a:t>
            </a:r>
            <a:r>
              <a:rPr lang="cs-CZ" sz="1600"/>
              <a:t> = PRNU a </a:t>
            </a:r>
            <a:r>
              <a:rPr lang="cs-CZ" sz="1600" b="1">
                <a:solidFill>
                  <a:srgbClr val="0000FF"/>
                </a:solidFill>
              </a:rPr>
              <a:t>modrá</a:t>
            </a:r>
            <a:r>
              <a:rPr lang="cs-CZ" sz="1600"/>
              <a:t> je celkový šum)</a:t>
            </a:r>
          </a:p>
          <a:p>
            <a:pPr>
              <a:spcBef>
                <a:spcPct val="50000"/>
              </a:spcBef>
            </a:pPr>
            <a:r>
              <a:rPr lang="cs-CZ" sz="1600"/>
              <a:t>vyneseno pro U=2,5 %, kapacitu jámy 100.000 a noise floor 100e</a:t>
            </a:r>
            <a:r>
              <a:rPr lang="cs-CZ" sz="1600" baseline="30000"/>
              <a:t>-</a:t>
            </a:r>
            <a:r>
              <a:rPr lang="cs-CZ" sz="1600"/>
              <a:t> rms – tj. dynamický rozsah je 1000 neboli 60 dB [-20 log(n</a:t>
            </a:r>
            <a:r>
              <a:rPr lang="cs-CZ" sz="1600" baseline="-25000"/>
              <a:t>well</a:t>
            </a:r>
            <a:r>
              <a:rPr lang="cs-CZ" sz="1600"/>
              <a:t>/n</a:t>
            </a:r>
            <a:r>
              <a:rPr lang="cs-CZ" sz="1600" baseline="-25000"/>
              <a:t>floor</a:t>
            </a:r>
            <a:r>
              <a:rPr lang="cs-CZ" sz="1600"/>
              <a:t>)].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ChangeArrowheads="1"/>
          </p:cNvSpPr>
          <p:nvPr/>
        </p:nvSpPr>
        <p:spPr bwMode="auto">
          <a:xfrm>
            <a:off x="533400" y="457200"/>
            <a:ext cx="8077200" cy="457200"/>
          </a:xfrm>
          <a:prstGeom prst="rect">
            <a:avLst/>
          </a:prstGeom>
          <a:solidFill>
            <a:srgbClr val="0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cs-CZ" sz="2400">
                <a:solidFill>
                  <a:srgbClr val="FFFFFF"/>
                </a:solidFill>
                <a:latin typeface="Arial Black" pitchFamily="34" charset="0"/>
              </a:rPr>
              <a:t>Boj se šumem</a:t>
            </a:r>
          </a:p>
        </p:txBody>
      </p:sp>
      <p:sp>
        <p:nvSpPr>
          <p:cNvPr id="63491" name="Text Box 3"/>
          <p:cNvSpPr txBox="1">
            <a:spLocks noChangeArrowheads="1"/>
          </p:cNvSpPr>
          <p:nvPr/>
        </p:nvSpPr>
        <p:spPr bwMode="auto">
          <a:xfrm>
            <a:off x="762000" y="990600"/>
            <a:ext cx="6934200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u="sng"/>
              <a:t>Boj se šumem</a:t>
            </a:r>
            <a:r>
              <a:rPr lang="cs-CZ" b="1"/>
              <a:t>:</a:t>
            </a:r>
          </a:p>
          <a:p>
            <a:pPr lvl="2">
              <a:buFontTx/>
              <a:buChar char="-"/>
            </a:pPr>
            <a:r>
              <a:rPr lang="cs-CZ" b="1" i="1"/>
              <a:t>chlazení </a:t>
            </a:r>
            <a:r>
              <a:rPr lang="cs-CZ"/>
              <a:t>detektoru (potlačení až odstranění tepelného (temného) šumu)</a:t>
            </a:r>
          </a:p>
          <a:p>
            <a:pPr lvl="2">
              <a:buFontTx/>
              <a:buChar char="-"/>
            </a:pPr>
            <a:r>
              <a:rPr lang="cs-CZ" b="1" i="1"/>
              <a:t>průměrování více obrázků</a:t>
            </a:r>
            <a:r>
              <a:rPr lang="cs-CZ"/>
              <a:t> – omezí všechny šumy kromě (pattern noise) FPN a PRNU </a:t>
            </a:r>
          </a:p>
          <a:p>
            <a:pPr lvl="2">
              <a:buFontTx/>
              <a:buChar char="-"/>
            </a:pPr>
            <a:r>
              <a:rPr lang="cs-CZ" b="1" i="1"/>
              <a:t>korekce</a:t>
            </a:r>
            <a:r>
              <a:rPr lang="cs-CZ"/>
              <a:t> na rozložení odezvy a fixní struktury</a:t>
            </a:r>
          </a:p>
          <a:p>
            <a:r>
              <a:rPr lang="cs-CZ" b="1" i="1"/>
              <a:t>	- odfiltrování vysokofrekvenční složky signálu</a:t>
            </a:r>
            <a:r>
              <a:rPr lang="cs-CZ"/>
              <a:t> </a:t>
            </a:r>
          </a:p>
          <a:p>
            <a:r>
              <a:rPr lang="cs-CZ"/>
              <a:t>		(může zhoršit kvalitu zobrazení informace)</a:t>
            </a:r>
          </a:p>
        </p:txBody>
      </p:sp>
      <p:grpSp>
        <p:nvGrpSpPr>
          <p:cNvPr id="63492" name="Group 4"/>
          <p:cNvGrpSpPr>
            <a:grpSpLocks/>
          </p:cNvGrpSpPr>
          <p:nvPr/>
        </p:nvGrpSpPr>
        <p:grpSpPr bwMode="auto">
          <a:xfrm>
            <a:off x="533400" y="3505200"/>
            <a:ext cx="7940675" cy="2801938"/>
            <a:chOff x="336" y="2208"/>
            <a:chExt cx="5002" cy="1765"/>
          </a:xfrm>
        </p:grpSpPr>
        <p:sp>
          <p:nvSpPr>
            <p:cNvPr id="63493" name="Text Box 5"/>
            <p:cNvSpPr txBox="1">
              <a:spLocks noChangeArrowheads="1"/>
            </p:cNvSpPr>
            <p:nvPr/>
          </p:nvSpPr>
          <p:spPr bwMode="auto">
            <a:xfrm>
              <a:off x="336" y="2256"/>
              <a:ext cx="2688" cy="1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cs-CZ" b="1" i="1"/>
                <a:t>Jaký musí být odstup signálu od šumu, aby zřetelně nevadil?</a:t>
              </a:r>
            </a:p>
            <a:p>
              <a:endParaRPr lang="cs-CZ" b="1" i="1"/>
            </a:p>
            <a:p>
              <a:r>
                <a:rPr lang="cs-CZ"/>
                <a:t>- vychází se z meze rozlišení jasů, za běžných podmínek asi 3%, tj. mezní hodnota S/N je 1/0,03 = 33,3. Obvykle se bere S/N = 40, pro uspokojivou kvalitu obrazu stačí i S/N = 10</a:t>
              </a:r>
            </a:p>
          </p:txBody>
        </p:sp>
        <p:pic>
          <p:nvPicPr>
            <p:cNvPr id="63494" name="Picture 6" descr="MinimalniSN.wm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8" y="2208"/>
              <a:ext cx="2410" cy="176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Zesilované CCD kamery (iCCD)</a:t>
            </a:r>
          </a:p>
        </p:txBody>
      </p:sp>
      <p:pic>
        <p:nvPicPr>
          <p:cNvPr id="36868" name="Picture 4" descr="C:\Jan\text\PrednaskyMFF\VedecFotografie\OlympusMicrosc\EB_CC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219200"/>
            <a:ext cx="4343400" cy="3001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70" name="Picture 6" descr="C:\Jan\text\PrednaskyMFF\VedecFotografie\OlympusMicrosc\iCCDgen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19200"/>
            <a:ext cx="3962400" cy="294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533400" y="838200"/>
            <a:ext cx="8153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/>
              <a:t>Klíčované (gated) připojováním vysokého napětí - čas. rozlišení až jednotky ns</a:t>
            </a:r>
          </a:p>
        </p:txBody>
      </p:sp>
      <p:sp>
        <p:nvSpPr>
          <p:cNvPr id="36873" name="Text Box 9"/>
          <p:cNvSpPr txBox="1">
            <a:spLocks noChangeArrowheads="1"/>
          </p:cNvSpPr>
          <p:nvPr/>
        </p:nvSpPr>
        <p:spPr bwMode="auto">
          <a:xfrm>
            <a:off x="152400" y="4343400"/>
            <a:ext cx="8839200" cy="229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sz="1600" b="1" u="sng"/>
              <a:t>Zesilované CCD kamery (iCCD - intensified)</a:t>
            </a:r>
          </a:p>
          <a:p>
            <a:pPr lvl="2" algn="just">
              <a:buFontTx/>
              <a:buChar char="-"/>
            </a:pPr>
            <a:r>
              <a:rPr lang="cs-CZ" sz="1600"/>
              <a:t>světlo je před dopadem na CCD zesíleno pomocí vnějšího fotoefektu</a:t>
            </a:r>
          </a:p>
          <a:p>
            <a:pPr algn="just"/>
            <a:r>
              <a:rPr lang="cs-CZ" sz="1600"/>
              <a:t>(původně byly tyto systémy vyvinuty pro vojenské účely – noční vidění)</a:t>
            </a:r>
          </a:p>
          <a:p>
            <a:pPr algn="just"/>
            <a:r>
              <a:rPr lang="cs-CZ" sz="1600"/>
              <a:t>Světlo dopadne na </a:t>
            </a:r>
            <a:r>
              <a:rPr lang="cs-CZ" sz="1600" b="1" i="1"/>
              <a:t>fotokatodu</a:t>
            </a:r>
            <a:r>
              <a:rPr lang="cs-CZ" sz="1600"/>
              <a:t> a vyražené elektrony prochází </a:t>
            </a:r>
            <a:r>
              <a:rPr lang="cs-CZ" sz="1600" b="1" i="1"/>
              <a:t>mikro-kanálkovým fotonásobičem</a:t>
            </a:r>
            <a:r>
              <a:rPr lang="cs-CZ" sz="1600"/>
              <a:t>, kde se urychlují el. polem a nárazy vytvářejí sekundární elektrony. Elektrony se převedou zpět na světlo na </a:t>
            </a:r>
            <a:r>
              <a:rPr lang="cs-CZ" sz="1600" b="1" i="1"/>
              <a:t>fosforovém stínítku</a:t>
            </a:r>
            <a:endParaRPr lang="cs-CZ" sz="1600"/>
          </a:p>
          <a:p>
            <a:r>
              <a:rPr lang="cs-CZ" sz="1600"/>
              <a:t>Soustavou optických světlovodičů se pak světlo dovede na CCD.</a:t>
            </a:r>
          </a:p>
          <a:p>
            <a:r>
              <a:rPr lang="cs-CZ" sz="1600"/>
              <a:t>  Zesílení může být nastaveno až na přibližně 80 000x.</a:t>
            </a:r>
          </a:p>
          <a:p>
            <a:r>
              <a:rPr lang="cs-CZ" sz="1600" b="1"/>
              <a:t>Hlavní </a:t>
            </a:r>
            <a:r>
              <a:rPr lang="cs-CZ" sz="1600"/>
              <a:t>iCCD </a:t>
            </a:r>
            <a:r>
              <a:rPr lang="cs-CZ" sz="1600" b="1"/>
              <a:t>výhoda</a:t>
            </a:r>
            <a:r>
              <a:rPr lang="cs-CZ" sz="1600"/>
              <a:t> je </a:t>
            </a:r>
            <a:r>
              <a:rPr lang="cs-CZ" sz="1600" b="1" i="1"/>
              <a:t>možnost klíčovat</a:t>
            </a:r>
            <a:r>
              <a:rPr lang="cs-CZ" sz="1600"/>
              <a:t> – (~ ns, 10</a:t>
            </a:r>
            <a:r>
              <a:rPr lang="cs-CZ" sz="1600" baseline="30000"/>
              <a:t>-9</a:t>
            </a:r>
            <a:r>
              <a:rPr lang="cs-CZ" sz="1600"/>
              <a:t> s). </a:t>
            </a:r>
            <a:r>
              <a:rPr lang="cs-CZ" sz="1600" b="1" i="1"/>
              <a:t>sledování ultrarychlých dějů</a:t>
            </a:r>
            <a:r>
              <a:rPr lang="cs-CZ" sz="1600"/>
              <a:t>.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Zajištění odstupu signálu od šumu</a:t>
            </a:r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990600" y="914400"/>
            <a:ext cx="7162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/>
              <a:t>Optimalizace parametrů C</a:t>
            </a:r>
            <a:r>
              <a:rPr lang="cs-CZ" baseline="-25000"/>
              <a:t>b</a:t>
            </a:r>
            <a:r>
              <a:rPr lang="cs-CZ"/>
              <a:t> a F</a:t>
            </a:r>
            <a:r>
              <a:rPr lang="cs-CZ" baseline="-25000"/>
              <a:t>t </a:t>
            </a:r>
            <a:r>
              <a:rPr lang="cs-CZ"/>
              <a:t>je zásadní pro úspěšné měření SMS</a:t>
            </a:r>
          </a:p>
        </p:txBody>
      </p:sp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304800" y="1295400"/>
            <a:ext cx="7772400" cy="69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cs-CZ" b="1" u="sng"/>
              <a:t>Pozadí</a:t>
            </a:r>
            <a:r>
              <a:rPr lang="cs-CZ"/>
              <a:t> C</a:t>
            </a:r>
            <a:r>
              <a:rPr lang="cs-CZ" baseline="-25000"/>
              <a:t>b</a:t>
            </a:r>
            <a:r>
              <a:rPr lang="cs-CZ"/>
              <a:t> tvoří: </a:t>
            </a:r>
            <a:r>
              <a:rPr lang="cs-CZ" b="1" i="1"/>
              <a:t>Rayleigh. a Raman. rozptyl</a:t>
            </a:r>
            <a:r>
              <a:rPr lang="cs-CZ"/>
              <a:t> excitačního laser. světla</a:t>
            </a:r>
          </a:p>
          <a:p>
            <a:pPr>
              <a:spcBef>
                <a:spcPct val="20000"/>
              </a:spcBef>
            </a:pPr>
            <a:r>
              <a:rPr lang="cs-CZ"/>
              <a:t>	+ </a:t>
            </a:r>
            <a:r>
              <a:rPr lang="cs-CZ" b="1" i="1"/>
              <a:t>zbytková fluorescence</a:t>
            </a:r>
            <a:r>
              <a:rPr lang="cs-CZ"/>
              <a:t> - příměsi ve vzorku, prvky aparatury</a:t>
            </a:r>
          </a:p>
        </p:txBody>
      </p:sp>
      <p:sp>
        <p:nvSpPr>
          <p:cNvPr id="47110" name="Text Box 6"/>
          <p:cNvSpPr txBox="1">
            <a:spLocks noChangeArrowheads="1"/>
          </p:cNvSpPr>
          <p:nvPr/>
        </p:nvSpPr>
        <p:spPr bwMode="auto">
          <a:xfrm>
            <a:off x="381000" y="1981200"/>
            <a:ext cx="830580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/>
              <a:t>Lze do značné míry eliminovat kombinací filtrů (cut-off, notch, dichroické zrcadlo - pozor! </a:t>
            </a:r>
            <a:r>
              <a:rPr lang="cs-CZ" b="1" i="1"/>
              <a:t>filtry často fluoreskují</a:t>
            </a:r>
            <a:r>
              <a:rPr lang="cs-CZ"/>
              <a:t>), přípravou vzorku, výběrem substrátu, omezením excitované oblasti a pod.</a:t>
            </a:r>
          </a:p>
        </p:txBody>
      </p:sp>
      <p:sp>
        <p:nvSpPr>
          <p:cNvPr id="47112" name="Text Box 8"/>
          <p:cNvSpPr txBox="1">
            <a:spLocks noChangeArrowheads="1"/>
          </p:cNvSpPr>
          <p:nvPr/>
        </p:nvSpPr>
        <p:spPr bwMode="auto">
          <a:xfrm>
            <a:off x="228600" y="2895600"/>
            <a:ext cx="8763000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10000"/>
              </a:spcBef>
            </a:pPr>
            <a:r>
              <a:rPr lang="cs-CZ" b="1" i="1"/>
              <a:t>Ramanův rozptyl</a:t>
            </a:r>
            <a:r>
              <a:rPr lang="cs-CZ"/>
              <a:t> často nelze jednoduše eliminovat filtry (jako Rayleigh) - frekvence vibrací rozpouštědla je srovnatelná se Stokesovým posuvem zkoumaných molekul</a:t>
            </a:r>
          </a:p>
          <a:p>
            <a:pPr>
              <a:spcBef>
                <a:spcPct val="10000"/>
              </a:spcBef>
            </a:pPr>
            <a:r>
              <a:rPr lang="cs-CZ" i="1"/>
              <a:t>např. rhodamine 6G v ethylen glykolu</a:t>
            </a:r>
            <a:endParaRPr lang="cs-CZ"/>
          </a:p>
        </p:txBody>
      </p:sp>
      <p:pic>
        <p:nvPicPr>
          <p:cNvPr id="47113" name="Picture 9" descr="C:\Jan\text\PrednaskyMFF\SingleMolSp2004\FluoVsRam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10000"/>
            <a:ext cx="4114800" cy="291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114" name="Picture 10" descr="C:\Jan\text\PrednaskyMFF\SingleMolSp2004\FluoVsRamTa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810000"/>
            <a:ext cx="4724400" cy="2795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0" grpId="0" autoUpdateAnimBg="0"/>
      <p:bldP spid="47112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Polovodičové nanostruktury</a:t>
            </a:r>
          </a:p>
        </p:txBody>
      </p:sp>
      <p:pic>
        <p:nvPicPr>
          <p:cNvPr id="33795" name="Picture 3" descr="C:\Jan\Figures\Transparenty\a1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828800"/>
            <a:ext cx="3733800" cy="1995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6" name="Picture 4" descr="C:\Jan\Figures\Transparenty\a2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905000"/>
            <a:ext cx="4191000" cy="1928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7" name="Picture 5" descr="C:\Jan\Figures\Transparenty\a3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419600"/>
            <a:ext cx="4110038" cy="1693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8" name="Picture 6" descr="C:\Jan\Figures\Transparenty\a4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4114800"/>
            <a:ext cx="4454525" cy="223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457200" y="1066800"/>
            <a:ext cx="84582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CFFCC">
                        <a:gamma/>
                        <a:tint val="34510"/>
                        <a:invGamma/>
                      </a:srgbClr>
                    </a:gs>
                    <a:gs pos="100000">
                      <a:srgbClr val="CCFFCC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cs-CZ" sz="1400" i="1"/>
              <a:t>Jeden nebo více rozměrů krystalu jsou omezeny pod mez, kdy se začíná uplatňovat 							      kvantový rozměrový jev </a:t>
            </a:r>
            <a:endParaRPr lang="cs-CZ" sz="2000" b="1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Filtry fluorescenčního mikroskopu</a:t>
            </a:r>
          </a:p>
        </p:txBody>
      </p:sp>
      <p:pic>
        <p:nvPicPr>
          <p:cNvPr id="71685" name="Picture 5" descr="C:\Jan\text\Instruments\OlympIX70path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990600"/>
            <a:ext cx="6324600" cy="573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683" name="Picture 3" descr="C:\Jan\text\PrednaskyMFF\SingleMolSp2004\cubeintrofigure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990600"/>
            <a:ext cx="6019800" cy="2982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684" name="Picture 4" descr="C:\Jan\text\PrednaskyMFF\SingleMolSp2004\Noiseterminato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191000"/>
            <a:ext cx="3581400" cy="238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Spektroskopie a zobrazování</a:t>
            </a:r>
          </a:p>
        </p:txBody>
      </p:sp>
      <p:sp>
        <p:nvSpPr>
          <p:cNvPr id="70659" name="Text Box 3"/>
          <p:cNvSpPr txBox="1">
            <a:spLocks noChangeArrowheads="1"/>
          </p:cNvSpPr>
          <p:nvPr/>
        </p:nvSpPr>
        <p:spPr bwMode="auto">
          <a:xfrm>
            <a:off x="533400" y="1447800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b="1" u="sng"/>
              <a:t>Spektroskopie vs. zobrazování</a:t>
            </a:r>
            <a:r>
              <a:rPr lang="cs-CZ"/>
              <a:t>:</a:t>
            </a:r>
          </a:p>
          <a:p>
            <a:pPr>
              <a:spcBef>
                <a:spcPct val="50000"/>
              </a:spcBef>
            </a:pPr>
            <a:r>
              <a:rPr lang="cs-CZ"/>
              <a:t>a) </a:t>
            </a:r>
            <a:r>
              <a:rPr lang="cs-CZ" b="1" i="1"/>
              <a:t>některá měření jsou zcela bez zobrazování</a:t>
            </a:r>
            <a:r>
              <a:rPr lang="cs-CZ"/>
              <a:t>: vzorek se např. excituje přes malé otvory či se fokusuje tak, že šance najít zde jednu molekulu je &lt;1 - nezajímá nás, kde molekula je</a:t>
            </a:r>
          </a:p>
          <a:p>
            <a:pPr>
              <a:spcBef>
                <a:spcPct val="50000"/>
              </a:spcBef>
            </a:pPr>
            <a:r>
              <a:rPr lang="cs-CZ"/>
              <a:t>b) pro </a:t>
            </a:r>
            <a:r>
              <a:rPr lang="cs-CZ" b="1" i="1"/>
              <a:t>získání obrazu a měření na definovaných místech vzorku</a:t>
            </a:r>
            <a:r>
              <a:rPr lang="cs-CZ"/>
              <a:t> se užívají:</a:t>
            </a:r>
          </a:p>
          <a:p>
            <a:pPr>
              <a:spcBef>
                <a:spcPct val="50000"/>
              </a:spcBef>
            </a:pPr>
            <a:r>
              <a:rPr lang="cs-CZ"/>
              <a:t>- </a:t>
            </a:r>
            <a:r>
              <a:rPr lang="cs-CZ" b="1"/>
              <a:t>zobrazovací spektrometry</a:t>
            </a:r>
            <a:r>
              <a:rPr lang="cs-CZ"/>
              <a:t> (spektrometr má uvnitř mřížku i zrcadla, korigované optické vady) - často kombinované s klasickými opt. mikroskopy</a:t>
            </a:r>
          </a:p>
          <a:p>
            <a:pPr>
              <a:spcBef>
                <a:spcPct val="50000"/>
              </a:spcBef>
            </a:pPr>
            <a:r>
              <a:rPr lang="cs-CZ"/>
              <a:t>- </a:t>
            </a:r>
            <a:r>
              <a:rPr lang="cs-CZ" b="1"/>
              <a:t>laserové skenovací</a:t>
            </a:r>
            <a:r>
              <a:rPr lang="cs-CZ"/>
              <a:t> (konfokální) </a:t>
            </a:r>
            <a:r>
              <a:rPr lang="cs-CZ" b="1"/>
              <a:t>mikroskopy</a:t>
            </a:r>
            <a:r>
              <a:rPr lang="cs-CZ"/>
              <a:t> - excitační paprsek řádkuje po vzorku</a:t>
            </a:r>
          </a:p>
          <a:p>
            <a:pPr>
              <a:spcBef>
                <a:spcPct val="50000"/>
              </a:spcBef>
            </a:pPr>
            <a:r>
              <a:rPr lang="cs-CZ"/>
              <a:t>- </a:t>
            </a:r>
            <a:r>
              <a:rPr lang="cs-CZ" b="1"/>
              <a:t>skenovací mikroskopy blízkého optického pole</a:t>
            </a:r>
            <a:endParaRPr lang="cs-CZ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Mikro-spektroskopické zařízení</a:t>
            </a:r>
          </a:p>
        </p:txBody>
      </p:sp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304800" y="1143000"/>
            <a:ext cx="845820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i="1"/>
              <a:t>Zařízení z Lund University</a:t>
            </a:r>
            <a:r>
              <a:rPr lang="cs-CZ"/>
              <a:t> - využívá </a:t>
            </a:r>
            <a:r>
              <a:rPr lang="cs-CZ" b="1" i="1"/>
              <a:t>speciální kryostat</a:t>
            </a:r>
            <a:r>
              <a:rPr lang="cs-CZ"/>
              <a:t> (např. Oxford Microstat) se vzorkem blízko okénku + mikroskopický objektiv s velkou pracovní vzdáleností a velkou NA vně kryostatu</a:t>
            </a:r>
          </a:p>
        </p:txBody>
      </p:sp>
      <p:pic>
        <p:nvPicPr>
          <p:cNvPr id="51204" name="Picture 4" descr="C:\JanV\Figures\Transparenty\PrednSingleNC\GustafssonJAP84\Fig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057400"/>
            <a:ext cx="6781800" cy="447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/>
              <a:t>Scanning Near-Field Optical Microscope - SNOM</a:t>
            </a:r>
            <a:endParaRPr lang="cs-CZ"/>
          </a:p>
        </p:txBody>
      </p:sp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457200" y="990600"/>
            <a:ext cx="8458200" cy="1328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b="1" i="1"/>
              <a:t>Blízké pole</a:t>
            </a:r>
            <a:r>
              <a:rPr lang="cs-CZ"/>
              <a:t> = elektromag. pole velmi blízko emisnímu zdroji - blíže než je délka vlny - nelze užít popis vlnové optiky - neplatí difrakční rozlišovací limit </a:t>
            </a:r>
          </a:p>
          <a:p>
            <a:pPr>
              <a:spcBef>
                <a:spcPct val="50000"/>
              </a:spcBef>
            </a:pPr>
            <a:r>
              <a:rPr lang="cs-CZ"/>
              <a:t>- pokud se zdroj menší než délka vlny bude pohybovat blíže než délka vlny kolem vzorku, bude prostorové rozlišení dáno velikostí toho zdroje.</a:t>
            </a:r>
          </a:p>
        </p:txBody>
      </p:sp>
      <p:sp>
        <p:nvSpPr>
          <p:cNvPr id="50182" name="Text Box 6"/>
          <p:cNvSpPr txBox="1">
            <a:spLocks noChangeArrowheads="1"/>
          </p:cNvSpPr>
          <p:nvPr/>
        </p:nvSpPr>
        <p:spPr bwMode="auto">
          <a:xfrm>
            <a:off x="3048000" y="2514600"/>
            <a:ext cx="6096000" cy="412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10000"/>
              </a:spcBef>
            </a:pPr>
            <a:r>
              <a:rPr lang="cs-CZ"/>
              <a:t>Využívá se excitace skrze </a:t>
            </a:r>
            <a:r>
              <a:rPr lang="cs-CZ" b="1" i="1"/>
              <a:t>zúžené (tapered) opt. vlákno</a:t>
            </a:r>
            <a:endParaRPr lang="cs-CZ"/>
          </a:p>
          <a:p>
            <a:pPr>
              <a:spcBef>
                <a:spcPct val="10000"/>
              </a:spcBef>
            </a:pPr>
            <a:r>
              <a:rPr lang="cs-CZ"/>
              <a:t>- výroba lokálním nahřátím vlákna (CO</a:t>
            </a:r>
            <a:r>
              <a:rPr lang="cs-CZ" baseline="-25000"/>
              <a:t>2</a:t>
            </a:r>
            <a:r>
              <a:rPr lang="cs-CZ"/>
              <a:t> laser) a natažením vlákna (ev. chemické leptání)</a:t>
            </a:r>
          </a:p>
          <a:p>
            <a:pPr>
              <a:spcBef>
                <a:spcPct val="10000"/>
              </a:spcBef>
            </a:pPr>
            <a:r>
              <a:rPr lang="cs-CZ"/>
              <a:t>- velikost otvoru lze kontrolovat do 20 nm</a:t>
            </a:r>
          </a:p>
          <a:p>
            <a:pPr>
              <a:spcBef>
                <a:spcPct val="10000"/>
              </a:spcBef>
            </a:pPr>
            <a:r>
              <a:rPr lang="cs-CZ"/>
              <a:t>- vlákno se pokryje vrstvou kovu (Al)</a:t>
            </a:r>
          </a:p>
          <a:p>
            <a:pPr>
              <a:spcBef>
                <a:spcPct val="10000"/>
              </a:spcBef>
            </a:pPr>
            <a:r>
              <a:rPr lang="cs-CZ"/>
              <a:t>- transmise světla skrze vlákno s otvorem </a:t>
            </a:r>
            <a:r>
              <a:rPr lang="cs-CZ">
                <a:latin typeface="Symbol" pitchFamily="18" charset="2"/>
              </a:rPr>
              <a:t>l</a:t>
            </a:r>
            <a:r>
              <a:rPr lang="cs-CZ"/>
              <a:t>/10 je pouze asi 10</a:t>
            </a:r>
            <a:r>
              <a:rPr lang="cs-CZ" baseline="30000"/>
              <a:t>-5</a:t>
            </a:r>
            <a:r>
              <a:rPr lang="cs-CZ"/>
              <a:t> - 10</a:t>
            </a:r>
            <a:r>
              <a:rPr lang="cs-CZ" baseline="30000"/>
              <a:t>-6</a:t>
            </a:r>
            <a:r>
              <a:rPr lang="cs-CZ"/>
              <a:t>, pro leptanévlákno 10</a:t>
            </a:r>
            <a:r>
              <a:rPr lang="cs-CZ" baseline="30000"/>
              <a:t>-2</a:t>
            </a:r>
            <a:r>
              <a:rPr lang="cs-CZ"/>
              <a:t> až 10</a:t>
            </a:r>
            <a:r>
              <a:rPr lang="cs-CZ" baseline="30000"/>
              <a:t>-3</a:t>
            </a:r>
            <a:r>
              <a:rPr lang="cs-CZ"/>
              <a:t> (klesá se 4. mocninou velikosti otvoru) - proto se užívá se silnějším laser (problémy s ohřevem hrotu)</a:t>
            </a:r>
          </a:p>
          <a:p>
            <a:pPr>
              <a:spcBef>
                <a:spcPct val="10000"/>
              </a:spcBef>
            </a:pPr>
            <a:r>
              <a:rPr lang="cs-CZ"/>
              <a:t>- v praxi se používají většinou otvory 150-250 nm (</a:t>
            </a:r>
            <a:r>
              <a:rPr lang="cs-CZ">
                <a:latin typeface="Symbol" pitchFamily="18" charset="2"/>
              </a:rPr>
              <a:t>l</a:t>
            </a:r>
            <a:r>
              <a:rPr lang="cs-CZ"/>
              <a:t>/5 - </a:t>
            </a:r>
            <a:r>
              <a:rPr lang="cs-CZ">
                <a:latin typeface="Symbol" pitchFamily="18" charset="2"/>
              </a:rPr>
              <a:t>l</a:t>
            </a:r>
            <a:r>
              <a:rPr lang="cs-CZ"/>
              <a:t>/3), demonstrováno i </a:t>
            </a:r>
            <a:r>
              <a:rPr lang="cs-CZ">
                <a:latin typeface="Symbol" pitchFamily="18" charset="2"/>
              </a:rPr>
              <a:t>l</a:t>
            </a:r>
            <a:r>
              <a:rPr lang="cs-CZ"/>
              <a:t>/20</a:t>
            </a:r>
          </a:p>
          <a:p>
            <a:pPr>
              <a:spcBef>
                <a:spcPct val="10000"/>
              </a:spcBef>
            </a:pPr>
            <a:r>
              <a:rPr lang="cs-CZ"/>
              <a:t>- </a:t>
            </a:r>
            <a:r>
              <a:rPr lang="cs-CZ" i="1"/>
              <a:t>pohyb hrotu</a:t>
            </a:r>
            <a:r>
              <a:rPr lang="cs-CZ"/>
              <a:t>: piezoposun</a:t>
            </a:r>
          </a:p>
          <a:p>
            <a:pPr>
              <a:spcBef>
                <a:spcPct val="10000"/>
              </a:spcBef>
            </a:pPr>
            <a:r>
              <a:rPr lang="cs-CZ"/>
              <a:t>- </a:t>
            </a:r>
            <a:r>
              <a:rPr lang="cs-CZ" i="1"/>
              <a:t>kontrola vzdálenosti od povrchu</a:t>
            </a:r>
            <a:r>
              <a:rPr lang="cs-CZ"/>
              <a:t>: shear force, tapping mode nebo forbidden light</a:t>
            </a:r>
          </a:p>
        </p:txBody>
      </p:sp>
      <p:pic>
        <p:nvPicPr>
          <p:cNvPr id="50184" name="Picture 8" descr="C:\JanV\Figures\Transparenty\PrednSingleNC\GustafssonJAP84\Fig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362200"/>
            <a:ext cx="2620963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Nízkoteplotní skenovací mikroskopy</a:t>
            </a:r>
          </a:p>
        </p:txBody>
      </p:sp>
      <p:pic>
        <p:nvPicPr>
          <p:cNvPr id="52227" name="Picture 3" descr="C:\JanV\Figures\Transparenty\PrednSingleNC\GustafssonJAP84\Fi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4495800" cy="341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8" name="Picture 4" descr="C:\Honza\obrazky\science\SingleNClectures\ZrennerASS98\Fig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524000"/>
            <a:ext cx="2327275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228600" y="1066800"/>
            <a:ext cx="6324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b="1" i="1"/>
              <a:t>Fluorescence buzená elektrony tunelujícími z hrotu STM</a:t>
            </a:r>
            <a:r>
              <a:rPr lang="cs-CZ"/>
              <a:t> (důležité: vysoká účinnost sběru a detekce fotonů)</a:t>
            </a:r>
          </a:p>
        </p:txBody>
      </p:sp>
      <p:sp>
        <p:nvSpPr>
          <p:cNvPr id="52232" name="Text Box 8"/>
          <p:cNvSpPr txBox="1">
            <a:spLocks noChangeArrowheads="1"/>
          </p:cNvSpPr>
          <p:nvPr/>
        </p:nvSpPr>
        <p:spPr bwMode="auto">
          <a:xfrm>
            <a:off x="228600" y="5257800"/>
            <a:ext cx="6096000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b="1" i="1"/>
              <a:t>Kombinovaný nízkoteplotní mikro set-up</a:t>
            </a:r>
            <a:r>
              <a:rPr lang="cs-CZ"/>
              <a:t> (TU Mnichov) - obsahuje skenovací laser. mikroskop, STM pro mikro-PL a  STM-katodoluminiscenci při nízkých T a velkých magnetických polích (velikost zařízení asi 60x20 mm, celé se ponořuje do kryostatu)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TIR (total internal reflection)</a:t>
            </a:r>
          </a:p>
        </p:txBody>
      </p:sp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304800" y="914400"/>
            <a:ext cx="86106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sz="1600"/>
              <a:t>- možnost </a:t>
            </a:r>
            <a:r>
              <a:rPr lang="cs-CZ" sz="1600" b="1" i="1"/>
              <a:t>výrazného snížení pozadí pocházejícího od rozptýleného exc. světla</a:t>
            </a:r>
            <a:r>
              <a:rPr lang="cs-CZ" sz="1600"/>
              <a:t> - excitace pomocí evanescentní vlny, jež vzniká při totální vnitř.reflexi</a:t>
            </a:r>
            <a:endParaRPr lang="cs-CZ"/>
          </a:p>
        </p:txBody>
      </p:sp>
      <p:graphicFrame>
        <p:nvGraphicFramePr>
          <p:cNvPr id="37896" name="Object 8"/>
          <p:cNvGraphicFramePr>
            <a:graphicFrameLocks noChangeAspect="1"/>
          </p:cNvGraphicFramePr>
          <p:nvPr/>
        </p:nvGraphicFramePr>
        <p:xfrm>
          <a:off x="5638800" y="1524000"/>
          <a:ext cx="3124200" cy="944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05" name="Rovnice" r:id="rId3" imgW="2184120" imgH="660240" progId="Equation.3">
                  <p:embed/>
                </p:oleObj>
              </mc:Choice>
              <mc:Fallback>
                <p:oleObj name="Rovnice" r:id="rId3" imgW="2184120" imgH="6602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1524000"/>
                        <a:ext cx="3124200" cy="94456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897" name="Text Box 9"/>
          <p:cNvSpPr txBox="1">
            <a:spLocks noChangeArrowheads="1"/>
          </p:cNvSpPr>
          <p:nvPr/>
        </p:nvSpPr>
        <p:spPr bwMode="auto">
          <a:xfrm>
            <a:off x="381000" y="1524000"/>
            <a:ext cx="5334000" cy="947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sz="1600"/>
              <a:t>Intenzita excitace ubývá za rozhraním exponenciálně :</a:t>
            </a:r>
          </a:p>
          <a:p>
            <a:pPr>
              <a:spcBef>
                <a:spcPct val="50000"/>
              </a:spcBef>
            </a:pPr>
            <a:r>
              <a:rPr lang="cs-CZ" sz="1600"/>
              <a:t>kde </a:t>
            </a:r>
            <a:r>
              <a:rPr lang="cs-CZ" sz="1600" i="1"/>
              <a:t>z</a:t>
            </a:r>
            <a:r>
              <a:rPr lang="cs-CZ" sz="1600"/>
              <a:t> je vzdál. od rozhraní, </a:t>
            </a:r>
            <a:r>
              <a:rPr lang="cs-CZ" sz="1600" i="1">
                <a:latin typeface="Symbol" pitchFamily="18" charset="2"/>
              </a:rPr>
              <a:t>q</a:t>
            </a:r>
            <a:r>
              <a:rPr lang="cs-CZ" sz="1600">
                <a:latin typeface="Symbol" pitchFamily="18" charset="2"/>
              </a:rPr>
              <a:t> </a:t>
            </a:r>
            <a:r>
              <a:rPr lang="cs-CZ" sz="1600"/>
              <a:t>je úhel dopadu a </a:t>
            </a:r>
            <a:r>
              <a:rPr lang="cs-CZ" sz="1600" i="1">
                <a:latin typeface="Symbol" pitchFamily="18" charset="2"/>
              </a:rPr>
              <a:t>q</a:t>
            </a:r>
            <a:r>
              <a:rPr lang="cs-CZ" sz="1600" baseline="-25000"/>
              <a:t>0</a:t>
            </a:r>
            <a:r>
              <a:rPr lang="cs-CZ" sz="1600"/>
              <a:t> kritický úhel, </a:t>
            </a:r>
            <a:r>
              <a:rPr lang="cs-CZ" sz="1600" i="1"/>
              <a:t>n</a:t>
            </a:r>
            <a:r>
              <a:rPr lang="cs-CZ" sz="1600"/>
              <a:t> index lomu řidšího prostředí</a:t>
            </a:r>
          </a:p>
        </p:txBody>
      </p:sp>
      <p:pic>
        <p:nvPicPr>
          <p:cNvPr id="37891" name="Picture 3" descr="C:\Jan\text\PrednaskyMFF\VedecFotografie\OlympusMicrosc\TIRconfig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0"/>
            <a:ext cx="5486400" cy="510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4" name="Picture 6" descr="C:\Jan\text\PrednaskyMFF\VedecFotografie\OlympusMicrosc\TIRconfig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419600"/>
            <a:ext cx="53340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Polovodičové kvantové tečky - nanokrystaly</a:t>
            </a:r>
          </a:p>
        </p:txBody>
      </p:sp>
      <p:sp>
        <p:nvSpPr>
          <p:cNvPr id="17438" name="Text Box 30"/>
          <p:cNvSpPr txBox="1">
            <a:spLocks noChangeArrowheads="1"/>
          </p:cNvSpPr>
          <p:nvPr/>
        </p:nvSpPr>
        <p:spPr bwMode="auto">
          <a:xfrm>
            <a:off x="457200" y="1155700"/>
            <a:ext cx="81534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CFFCC">
                        <a:gamma/>
                        <a:tint val="34510"/>
                        <a:invGamma/>
                      </a:srgbClr>
                    </a:gs>
                    <a:gs pos="100000">
                      <a:srgbClr val="CCFFCC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/>
              <a:t>A - zespodu</a:t>
            </a:r>
          </a:p>
          <a:p>
            <a:r>
              <a:rPr lang="cs-CZ" b="1"/>
              <a:t>klastry</a:t>
            </a:r>
            <a:r>
              <a:rPr lang="cs-CZ"/>
              <a:t> - do stovek atomů - nedokonalá krystalová struktura = velké molekuly</a:t>
            </a:r>
            <a:r>
              <a:rPr lang="cs-CZ" sz="1900" b="1" i="1">
                <a:solidFill>
                  <a:srgbClr val="1F1A17"/>
                </a:solidFill>
              </a:rPr>
              <a:t> nanokrystaly </a:t>
            </a:r>
            <a:r>
              <a:rPr lang="cs-CZ" sz="1900" i="1">
                <a:solidFill>
                  <a:srgbClr val="1F1A17"/>
                </a:solidFill>
              </a:rPr>
              <a:t>- kousky krystalické látky obsahující stovky až tisíce atomů</a:t>
            </a:r>
          </a:p>
          <a:p>
            <a:r>
              <a:rPr lang="cs-CZ" sz="1900" i="1">
                <a:solidFill>
                  <a:srgbClr val="1F1A17"/>
                </a:solidFill>
              </a:rPr>
              <a:t>		</a:t>
            </a:r>
            <a:r>
              <a:rPr lang="cs-CZ" sz="1900">
                <a:solidFill>
                  <a:srgbClr val="1F1A17"/>
                </a:solidFill>
                <a:sym typeface="Symbol" pitchFamily="18" charset="2"/>
              </a:rPr>
              <a:t> </a:t>
            </a:r>
            <a:r>
              <a:rPr lang="cs-CZ" sz="1900">
                <a:solidFill>
                  <a:srgbClr val="1F1A17"/>
                </a:solidFill>
              </a:rPr>
              <a:t>struktura jako v masivním krystalu</a:t>
            </a:r>
            <a:endParaRPr lang="cs-CZ"/>
          </a:p>
        </p:txBody>
      </p:sp>
      <p:grpSp>
        <p:nvGrpSpPr>
          <p:cNvPr id="17439" name="Group 31"/>
          <p:cNvGrpSpPr>
            <a:grpSpLocks/>
          </p:cNvGrpSpPr>
          <p:nvPr/>
        </p:nvGrpSpPr>
        <p:grpSpPr bwMode="auto">
          <a:xfrm>
            <a:off x="762000" y="3365500"/>
            <a:ext cx="5684838" cy="555625"/>
            <a:chOff x="592" y="1429"/>
            <a:chExt cx="3581" cy="350"/>
          </a:xfrm>
        </p:grpSpPr>
        <p:sp>
          <p:nvSpPr>
            <p:cNvPr id="17440" name="Rectangle 32"/>
            <p:cNvSpPr>
              <a:spLocks noChangeArrowheads="1"/>
            </p:cNvSpPr>
            <p:nvPr/>
          </p:nvSpPr>
          <p:spPr bwMode="auto">
            <a:xfrm>
              <a:off x="592" y="1429"/>
              <a:ext cx="1784" cy="263"/>
            </a:xfrm>
            <a:prstGeom prst="rect">
              <a:avLst/>
            </a:prstGeom>
            <a:solidFill>
              <a:srgbClr val="FFF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17441" name="Rectangle 33"/>
            <p:cNvSpPr>
              <a:spLocks noChangeArrowheads="1"/>
            </p:cNvSpPr>
            <p:nvPr/>
          </p:nvSpPr>
          <p:spPr bwMode="auto">
            <a:xfrm>
              <a:off x="592" y="1429"/>
              <a:ext cx="1784" cy="263"/>
            </a:xfrm>
            <a:prstGeom prst="rect">
              <a:avLst/>
            </a:prstGeom>
            <a:noFill/>
            <a:ln w="3175">
              <a:solidFill>
                <a:srgbClr val="1F1A1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17442" name="Rectangle 34"/>
            <p:cNvSpPr>
              <a:spLocks noChangeArrowheads="1"/>
            </p:cNvSpPr>
            <p:nvPr/>
          </p:nvSpPr>
          <p:spPr bwMode="auto">
            <a:xfrm>
              <a:off x="772" y="1466"/>
              <a:ext cx="1368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2100" b="1">
                  <a:solidFill>
                    <a:srgbClr val="1F1A17"/>
                  </a:solidFill>
                </a:rPr>
                <a:t>a &lt;&lt; R ~ a  (10 a )</a:t>
              </a:r>
              <a:endParaRPr lang="cs-CZ" sz="1400"/>
            </a:p>
          </p:txBody>
        </p:sp>
        <p:sp>
          <p:nvSpPr>
            <p:cNvPr id="17443" name="Rectangle 35"/>
            <p:cNvSpPr>
              <a:spLocks noChangeArrowheads="1"/>
            </p:cNvSpPr>
            <p:nvPr/>
          </p:nvSpPr>
          <p:spPr bwMode="auto">
            <a:xfrm>
              <a:off x="852" y="1584"/>
              <a:ext cx="1238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1100" b="1">
                  <a:solidFill>
                    <a:srgbClr val="1F1A17"/>
                  </a:solidFill>
                </a:rPr>
                <a:t> L                           B                B</a:t>
              </a:r>
              <a:endParaRPr lang="cs-CZ" sz="1400"/>
            </a:p>
          </p:txBody>
        </p:sp>
        <p:sp>
          <p:nvSpPr>
            <p:cNvPr id="17444" name="Rectangle 36"/>
            <p:cNvSpPr>
              <a:spLocks noChangeArrowheads="1"/>
            </p:cNvSpPr>
            <p:nvPr/>
          </p:nvSpPr>
          <p:spPr bwMode="auto">
            <a:xfrm>
              <a:off x="2448" y="1440"/>
              <a:ext cx="1725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cs-CZ" sz="1600" i="1">
                  <a:solidFill>
                    <a:srgbClr val="1F1A17"/>
                  </a:solidFill>
                </a:rPr>
                <a:t>a</a:t>
              </a:r>
              <a:r>
                <a:rPr lang="cs-CZ" sz="1600" i="1" baseline="-25000">
                  <a:solidFill>
                    <a:srgbClr val="1F1A17"/>
                  </a:solidFill>
                </a:rPr>
                <a:t>L</a:t>
              </a:r>
              <a:r>
                <a:rPr lang="cs-CZ" sz="1600" i="1">
                  <a:solidFill>
                    <a:srgbClr val="1F1A17"/>
                  </a:solidFill>
                </a:rPr>
                <a:t> ... Mřížková konstanta</a:t>
              </a:r>
            </a:p>
            <a:p>
              <a:pPr>
                <a:spcBef>
                  <a:spcPct val="20000"/>
                </a:spcBef>
              </a:pPr>
              <a:r>
                <a:rPr lang="cs-CZ" sz="1600" i="1">
                  <a:solidFill>
                    <a:srgbClr val="1F1A17"/>
                  </a:solidFill>
                </a:rPr>
                <a:t>a</a:t>
              </a:r>
              <a:r>
                <a:rPr lang="cs-CZ" sz="1600" i="1" baseline="-25000">
                  <a:solidFill>
                    <a:srgbClr val="1F1A17"/>
                  </a:solidFill>
                </a:rPr>
                <a:t>B</a:t>
              </a:r>
              <a:r>
                <a:rPr lang="cs-CZ" sz="1600" i="1">
                  <a:solidFill>
                    <a:srgbClr val="1F1A17"/>
                  </a:solidFill>
                </a:rPr>
                <a:t> ... Bohrův poloměr excitonu</a:t>
              </a:r>
            </a:p>
          </p:txBody>
        </p:sp>
      </p:grpSp>
      <p:sp>
        <p:nvSpPr>
          <p:cNvPr id="17445" name="Text Box 37"/>
          <p:cNvSpPr txBox="1">
            <a:spLocks noChangeArrowheads="1"/>
          </p:cNvSpPr>
          <p:nvPr/>
        </p:nvSpPr>
        <p:spPr bwMode="auto">
          <a:xfrm>
            <a:off x="2514600" y="927100"/>
            <a:ext cx="3048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CFFCC">
                        <a:gamma/>
                        <a:tint val="34510"/>
                        <a:invGamma/>
                      </a:srgbClr>
                    </a:gs>
                    <a:gs pos="100000">
                      <a:srgbClr val="CCFFCC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u="sng"/>
              <a:t>Vymezení velikosti</a:t>
            </a:r>
            <a:endParaRPr lang="cs-CZ" sz="1400"/>
          </a:p>
        </p:txBody>
      </p:sp>
      <p:sp>
        <p:nvSpPr>
          <p:cNvPr id="17446" name="Text Box 38"/>
          <p:cNvSpPr txBox="1">
            <a:spLocks noChangeArrowheads="1"/>
          </p:cNvSpPr>
          <p:nvPr/>
        </p:nvSpPr>
        <p:spPr bwMode="auto">
          <a:xfrm>
            <a:off x="533400" y="2298700"/>
            <a:ext cx="8001000" cy="93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CFFCC">
                        <a:gamma/>
                        <a:tint val="34510"/>
                        <a:invGamma/>
                      </a:srgbClr>
                    </a:gs>
                    <a:gs pos="100000">
                      <a:srgbClr val="CCFFCC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/>
              <a:t>B - shora</a:t>
            </a:r>
          </a:p>
          <a:p>
            <a:r>
              <a:rPr lang="cs-CZ"/>
              <a:t>  dostatečně malý rozměr, aby se projevil</a:t>
            </a:r>
            <a:r>
              <a:rPr lang="cs-CZ" b="1"/>
              <a:t> </a:t>
            </a:r>
            <a:r>
              <a:rPr lang="cs-CZ" b="1" i="1"/>
              <a:t>kvantový rozměrový jev</a:t>
            </a:r>
            <a:endParaRPr lang="cs-CZ" sz="1900" i="1">
              <a:solidFill>
                <a:srgbClr val="1F1A17"/>
              </a:solidFill>
            </a:endParaRPr>
          </a:p>
          <a:p>
            <a:r>
              <a:rPr lang="cs-CZ" sz="1900" i="1">
                <a:solidFill>
                  <a:srgbClr val="1F1A17"/>
                </a:solidFill>
              </a:rPr>
              <a:t>		</a:t>
            </a:r>
            <a:r>
              <a:rPr lang="cs-CZ" sz="1900">
                <a:solidFill>
                  <a:srgbClr val="1F1A17"/>
                </a:solidFill>
                <a:sym typeface="Symbol" pitchFamily="18" charset="2"/>
              </a:rPr>
              <a:t> </a:t>
            </a:r>
            <a:r>
              <a:rPr lang="cs-CZ" sz="1900">
                <a:solidFill>
                  <a:srgbClr val="1F1A17"/>
                </a:solidFill>
              </a:rPr>
              <a:t>kinetická energie kvazičástic je kvantována</a:t>
            </a:r>
            <a:endParaRPr lang="cs-CZ"/>
          </a:p>
        </p:txBody>
      </p:sp>
      <p:grpSp>
        <p:nvGrpSpPr>
          <p:cNvPr id="17447" name="Group 39"/>
          <p:cNvGrpSpPr>
            <a:grpSpLocks/>
          </p:cNvGrpSpPr>
          <p:nvPr/>
        </p:nvGrpSpPr>
        <p:grpSpPr bwMode="auto">
          <a:xfrm>
            <a:off x="7010400" y="3213100"/>
            <a:ext cx="1797050" cy="1744663"/>
            <a:chOff x="4484" y="834"/>
            <a:chExt cx="1132" cy="1099"/>
          </a:xfrm>
        </p:grpSpPr>
        <p:pic>
          <p:nvPicPr>
            <p:cNvPr id="17448" name="Picture 4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84" y="834"/>
              <a:ext cx="1132" cy="10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49" name="Rectangle 41"/>
            <p:cNvSpPr>
              <a:spLocks noChangeArrowheads="1"/>
            </p:cNvSpPr>
            <p:nvPr/>
          </p:nvSpPr>
          <p:spPr bwMode="auto">
            <a:xfrm>
              <a:off x="4628" y="1760"/>
              <a:ext cx="85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cs-CZ" sz="1600" b="1" i="1">
                  <a:solidFill>
                    <a:srgbClr val="1F1A17"/>
                  </a:solidFill>
                </a:rPr>
                <a:t>průměr ~5 nm</a:t>
              </a:r>
              <a:endParaRPr lang="cs-CZ" sz="1400"/>
            </a:p>
          </p:txBody>
        </p:sp>
      </p:grpSp>
      <p:sp>
        <p:nvSpPr>
          <p:cNvPr id="17450" name="Text Box 42"/>
          <p:cNvSpPr txBox="1">
            <a:spLocks noChangeArrowheads="1"/>
          </p:cNvSpPr>
          <p:nvPr/>
        </p:nvSpPr>
        <p:spPr bwMode="auto">
          <a:xfrm>
            <a:off x="457200" y="4051300"/>
            <a:ext cx="6705600" cy="1204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CFFCC">
                        <a:gamma/>
                        <a:tint val="34510"/>
                        <a:invGamma/>
                      </a:srgbClr>
                    </a:gs>
                    <a:gs pos="100000">
                      <a:srgbClr val="CCFFCC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/>
              <a:t>Povrch a okolí</a:t>
            </a:r>
          </a:p>
          <a:p>
            <a:r>
              <a:rPr lang="cs-CZ"/>
              <a:t>  - </a:t>
            </a:r>
            <a:r>
              <a:rPr lang="cs-CZ" i="1"/>
              <a:t>volné vazby</a:t>
            </a:r>
            <a:r>
              <a:rPr lang="cs-CZ"/>
              <a:t> na povrchu by měly být </a:t>
            </a:r>
            <a:r>
              <a:rPr lang="cs-CZ" i="1"/>
              <a:t>pasivovány</a:t>
            </a:r>
            <a:endParaRPr lang="cs-CZ"/>
          </a:p>
          <a:p>
            <a:r>
              <a:rPr lang="cs-CZ"/>
              <a:t>  - nanokrystal může být </a:t>
            </a:r>
            <a:r>
              <a:rPr lang="cs-CZ" i="1"/>
              <a:t>zabudován v jiné pevné látce</a:t>
            </a:r>
            <a:endParaRPr lang="cs-CZ" sz="1900" i="1">
              <a:solidFill>
                <a:srgbClr val="1F1A17"/>
              </a:solidFill>
            </a:endParaRPr>
          </a:p>
          <a:p>
            <a:r>
              <a:rPr lang="cs-CZ" sz="1900" i="1">
                <a:solidFill>
                  <a:srgbClr val="1F1A17"/>
                </a:solidFill>
              </a:rPr>
              <a:t>	</a:t>
            </a:r>
            <a:r>
              <a:rPr lang="cs-CZ" sz="1900">
                <a:solidFill>
                  <a:srgbClr val="1F1A17"/>
                </a:solidFill>
              </a:rPr>
              <a:t>či </a:t>
            </a:r>
            <a:r>
              <a:rPr lang="cs-CZ" sz="1900" i="1">
                <a:solidFill>
                  <a:srgbClr val="1F1A17"/>
                </a:solidFill>
              </a:rPr>
              <a:t>rozptýlen v jiné fázi </a:t>
            </a:r>
            <a:r>
              <a:rPr lang="cs-CZ" sz="1900">
                <a:solidFill>
                  <a:srgbClr val="1F1A17"/>
                </a:solidFill>
              </a:rPr>
              <a:t>(kapalině či plynu)</a:t>
            </a:r>
            <a:r>
              <a:rPr lang="cs-CZ" sz="1900" i="1">
                <a:solidFill>
                  <a:srgbClr val="1F1A17"/>
                </a:solidFill>
              </a:rPr>
              <a:t> = </a:t>
            </a:r>
            <a:r>
              <a:rPr lang="cs-CZ" sz="1900" b="1" i="1">
                <a:solidFill>
                  <a:srgbClr val="1F1A17"/>
                </a:solidFill>
              </a:rPr>
              <a:t>koloid</a:t>
            </a:r>
            <a:endParaRPr lang="cs-CZ"/>
          </a:p>
        </p:txBody>
      </p:sp>
      <p:sp>
        <p:nvSpPr>
          <p:cNvPr id="17451" name="Text Box 43"/>
          <p:cNvSpPr txBox="1">
            <a:spLocks noChangeArrowheads="1"/>
          </p:cNvSpPr>
          <p:nvPr/>
        </p:nvSpPr>
        <p:spPr bwMode="auto">
          <a:xfrm>
            <a:off x="228600" y="5346700"/>
            <a:ext cx="8686800" cy="10541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cs-CZ" b="1"/>
              <a:t>Jedinečná vlastnost nanokrystalů</a:t>
            </a:r>
            <a:r>
              <a:rPr lang="cs-CZ"/>
              <a:t> = </a:t>
            </a:r>
            <a:r>
              <a:rPr lang="cs-CZ" i="1"/>
              <a:t>elektronické a optické vlastnosti</a:t>
            </a:r>
            <a:r>
              <a:rPr lang="cs-CZ"/>
              <a:t> nejsou určeny jen chemic. složením, krystal. strukturou (případně defekty a příměsemi)</a:t>
            </a:r>
          </a:p>
          <a:p>
            <a:pPr algn="ctr">
              <a:spcBef>
                <a:spcPct val="50000"/>
              </a:spcBef>
            </a:pPr>
            <a:r>
              <a:rPr lang="cs-CZ"/>
              <a:t>ale také </a:t>
            </a:r>
            <a:r>
              <a:rPr lang="cs-CZ" b="1" i="1"/>
              <a:t>silně závisí na velikosti a tvaru nanokrystalu</a:t>
            </a:r>
            <a:endParaRPr lang="cs-CZ" sz="16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38" grpId="0" autoUpdateAnimBg="0"/>
      <p:bldP spid="17446" grpId="0" autoUpdateAnimBg="0"/>
      <p:bldP spid="17450" grpId="0" autoUpdateAnimBg="0"/>
      <p:bldP spid="17451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Nanokrystal = potenciálová jáma</a:t>
            </a:r>
          </a:p>
        </p:txBody>
      </p:sp>
      <p:pic>
        <p:nvPicPr>
          <p:cNvPr id="20483" name="Picture 3" descr="C:\Jan\Figures\Transparenty\Ivan5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042988"/>
            <a:ext cx="3124200" cy="2608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Picture 4" descr="C:\JanV\Figures\Transparenty\QdotsFigs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119188"/>
            <a:ext cx="1447800" cy="1217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5" name="Picture 5" descr="C:\Jan\Figures\Transparenty\b2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938588"/>
            <a:ext cx="8305800" cy="2614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6" name="Picture 6" descr="C:\Jan\Figures\Transparenty\IvanXX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119188"/>
            <a:ext cx="3276600" cy="2836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Jan\ReflDots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839200" cy="652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9" name="Picture 3" descr="C:\Jan\Figures\Science\TheNanoWorld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683125"/>
            <a:ext cx="2209800" cy="1719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Energetická struktura a optické přechody</a:t>
            </a:r>
          </a:p>
        </p:txBody>
      </p:sp>
      <p:pic>
        <p:nvPicPr>
          <p:cNvPr id="38915" name="Picture 1027" descr="C:\Jan\text\PrednaskyMFF\SingleMolSp2004\MolecNCenStruct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143000"/>
            <a:ext cx="7086600" cy="5427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Jan1.pot">
  <a:themeElements>
    <a:clrScheme name="Jan1.po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Jan1.p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n1.po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n1.po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n1.po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n1.po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n1.po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n1.po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n1.pot 8">
        <a:dk1>
          <a:srgbClr val="000000"/>
        </a:dk1>
        <a:lt1>
          <a:srgbClr val="99FFCC"/>
        </a:lt1>
        <a:dk2>
          <a:srgbClr val="000000"/>
        </a:dk2>
        <a:lt2>
          <a:srgbClr val="969696"/>
        </a:lt2>
        <a:accent1>
          <a:srgbClr val="008080"/>
        </a:accent1>
        <a:accent2>
          <a:srgbClr val="FFFF00"/>
        </a:accent2>
        <a:accent3>
          <a:srgbClr val="CAFFE2"/>
        </a:accent3>
        <a:accent4>
          <a:srgbClr val="000000"/>
        </a:accent4>
        <a:accent5>
          <a:srgbClr val="AAC0C0"/>
        </a:accent5>
        <a:accent6>
          <a:srgbClr val="E7E700"/>
        </a:accent6>
        <a:hlink>
          <a:srgbClr val="FFFF66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1152</TotalTime>
  <Words>4074</Words>
  <Application>Microsoft Macintosh PowerPoint</Application>
  <PresentationFormat>On-screen Show (4:3)</PresentationFormat>
  <Paragraphs>455</Paragraphs>
  <Slides>55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55</vt:i4>
      </vt:variant>
    </vt:vector>
  </HeadingPairs>
  <TitlesOfParts>
    <vt:vector size="58" baseType="lpstr">
      <vt:lpstr>Jan1.pot</vt:lpstr>
      <vt:lpstr>Rovnice</vt:lpstr>
      <vt:lpstr>obrázek</vt:lpstr>
      <vt:lpstr>PowerPoint Presentation</vt:lpstr>
      <vt:lpstr>Přednáška BCM 101</vt:lpstr>
      <vt:lpstr>Podobnost velkých molekul a malých krystalků</vt:lpstr>
      <vt:lpstr>Energetická struktura od krystalu k atomu</vt:lpstr>
      <vt:lpstr>Polovodičové nanostruktury</vt:lpstr>
      <vt:lpstr>Polovodičové kvantové tečky - nanokrystaly</vt:lpstr>
      <vt:lpstr>Nanokrystal = potenciálová jáma</vt:lpstr>
      <vt:lpstr>PowerPoint Presentation</vt:lpstr>
      <vt:lpstr>Energetická struktura a optické přechody</vt:lpstr>
      <vt:lpstr>Proč studovat jednotlivé molekuly?</vt:lpstr>
      <vt:lpstr>Nehomogenní spektrální rozšíření</vt:lpstr>
      <vt:lpstr>Selektivní spektroskopie</vt:lpstr>
      <vt:lpstr>Mechanismy vypalování spektrálních děr</vt:lpstr>
      <vt:lpstr>Homogenní šířka spektrální čáry</vt:lpstr>
      <vt:lpstr>Spektrální hole-burning</vt:lpstr>
      <vt:lpstr>Trocha historie ...</vt:lpstr>
      <vt:lpstr>a ještě trochu historie</vt:lpstr>
      <vt:lpstr>Fyzikální principy SMS</vt:lpstr>
      <vt:lpstr>Principy spektroskopie jednotlivých molekul</vt:lpstr>
      <vt:lpstr>Principy spektroskopie jednotlivých molekul</vt:lpstr>
      <vt:lpstr>Požadavky na zkoumané molekuly</vt:lpstr>
      <vt:lpstr>Požadavky na zkoumané molekuly</vt:lpstr>
      <vt:lpstr>Zkoumané molekuly</vt:lpstr>
      <vt:lpstr>Zkoumané molekuly v nízkotepl. matricích</vt:lpstr>
      <vt:lpstr>Poměr signálu k šumu při SMS</vt:lpstr>
      <vt:lpstr>Optimalizace experimentálních podmínek pro max.SNR</vt:lpstr>
      <vt:lpstr>Prvky aparatur pro SMS</vt:lpstr>
      <vt:lpstr>Optické systémy pro excitaci a sběr emise</vt:lpstr>
      <vt:lpstr>Sběr signálu - objektivy s kryostatem</vt:lpstr>
      <vt:lpstr>Sběr signálu - parabolické zrcadlo</vt:lpstr>
      <vt:lpstr>Detektory</vt:lpstr>
      <vt:lpstr>Detektory</vt:lpstr>
      <vt:lpstr>CCD architektura</vt:lpstr>
      <vt:lpstr>CCD architektura</vt:lpstr>
      <vt:lpstr>Kvantová účinnost detekce</vt:lpstr>
      <vt:lpstr>Mikročočky</vt:lpstr>
      <vt:lpstr>Detekce světla v CCD</vt:lpstr>
      <vt:lpstr>PowerPoint Presentation</vt:lpstr>
      <vt:lpstr>PowerPoint Presentation</vt:lpstr>
      <vt:lpstr>Dynamický rozsah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Zesilované CCD kamery (iCCD)</vt:lpstr>
      <vt:lpstr>Zajištění odstupu signálu od šumu</vt:lpstr>
      <vt:lpstr>Filtry fluorescenčního mikroskopu</vt:lpstr>
      <vt:lpstr>Spektroskopie a zobrazování</vt:lpstr>
      <vt:lpstr>Mikro-spektroskopické zařízení</vt:lpstr>
      <vt:lpstr>Scanning Near-Field Optical Microscope - SNOM</vt:lpstr>
      <vt:lpstr>Nízkoteplotní skenovací mikroskopy</vt:lpstr>
      <vt:lpstr>TIR (total internal reflection)</vt:lpstr>
    </vt:vector>
  </TitlesOfParts>
  <Company>MFF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Bez nadpisu</dc:title>
  <dc:creator>doma</dc:creator>
  <cp:lastModifiedBy>Karel Kubicek</cp:lastModifiedBy>
  <cp:revision>67</cp:revision>
  <dcterms:created xsi:type="dcterms:W3CDTF">2004-01-31T08:53:24Z</dcterms:created>
  <dcterms:modified xsi:type="dcterms:W3CDTF">2014-02-26T21:29:33Z</dcterms:modified>
</cp:coreProperties>
</file>