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334" r:id="rId2"/>
    <p:sldId id="256" r:id="rId3"/>
    <p:sldId id="331" r:id="rId4"/>
    <p:sldId id="332" r:id="rId5"/>
    <p:sldId id="333" r:id="rId6"/>
    <p:sldId id="330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06" r:id="rId19"/>
    <p:sldId id="263" r:id="rId20"/>
    <p:sldId id="259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3" r:id="rId36"/>
    <p:sldId id="294" r:id="rId37"/>
    <p:sldId id="295" r:id="rId38"/>
    <p:sldId id="296" r:id="rId39"/>
    <p:sldId id="297" r:id="rId40"/>
    <p:sldId id="298" r:id="rId41"/>
    <p:sldId id="300" r:id="rId42"/>
    <p:sldId id="301" r:id="rId43"/>
    <p:sldId id="302" r:id="rId44"/>
    <p:sldId id="303" r:id="rId45"/>
    <p:sldId id="304" r:id="rId46"/>
    <p:sldId id="305" r:id="rId47"/>
    <p:sldId id="318" r:id="rId48"/>
    <p:sldId id="319" r:id="rId49"/>
    <p:sldId id="320" r:id="rId50"/>
    <p:sldId id="321" r:id="rId51"/>
    <p:sldId id="322" r:id="rId52"/>
    <p:sldId id="327" r:id="rId53"/>
    <p:sldId id="323" r:id="rId54"/>
    <p:sldId id="328" r:id="rId55"/>
    <p:sldId id="324" r:id="rId56"/>
    <p:sldId id="325" r:id="rId57"/>
    <p:sldId id="329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66"/>
    <a:srgbClr val="00808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4" Type="http://schemas.openxmlformats.org/officeDocument/2006/relationships/image" Target="../media/image55.wmf"/><Relationship Id="rId1" Type="http://schemas.openxmlformats.org/officeDocument/2006/relationships/image" Target="../media/image52.wmf"/><Relationship Id="rId2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Relationship Id="rId2" Type="http://schemas.openxmlformats.org/officeDocument/2006/relationships/image" Target="../media/image62.wmf"/><Relationship Id="rId3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Relationship Id="rId2" Type="http://schemas.openxmlformats.org/officeDocument/2006/relationships/image" Target="../media/image7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3.wmf"/><Relationship Id="rId1" Type="http://schemas.openxmlformats.org/officeDocument/2006/relationships/image" Target="../media/image10.wmf"/><Relationship Id="rId2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29.wmf"/><Relationship Id="rId5" Type="http://schemas.openxmlformats.org/officeDocument/2006/relationships/image" Target="../media/image30.wmf"/><Relationship Id="rId1" Type="http://schemas.openxmlformats.org/officeDocument/2006/relationships/image" Target="../media/image26.wmf"/><Relationship Id="rId2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4" Type="http://schemas.openxmlformats.org/officeDocument/2006/relationships/image" Target="../media/image41.wmf"/><Relationship Id="rId1" Type="http://schemas.openxmlformats.org/officeDocument/2006/relationships/image" Target="../media/image38.wmf"/><Relationship Id="rId2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fld id="{64C75D8F-31E1-4606-8093-5F48131ECC1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1956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fld id="{2FA4EEC9-C0A9-4186-B489-FC4026CA671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6804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03F3DF-4931-4694-9C67-77263D62BAD8}" type="slidenum">
              <a:rPr lang="cs-CZ"/>
              <a:pPr/>
              <a:t>2</a:t>
            </a:fld>
            <a:endParaRPr lang="cs-CZ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440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471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91300" y="457200"/>
            <a:ext cx="2019300" cy="5791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05500" cy="5791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205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031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1066800"/>
            <a:ext cx="3962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962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966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492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77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79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285348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78245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8549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8549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 předlohy.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styly předlohy textu.</a:t>
            </a:r>
          </a:p>
          <a:p>
            <a:pPr lvl="1"/>
            <a:r>
              <a:rPr lang="en-CA" smtClean="0"/>
              <a:t>Druhá úroveň</a:t>
            </a:r>
          </a:p>
          <a:p>
            <a:pPr lvl="2"/>
            <a:r>
              <a:rPr lang="en-CA" smtClean="0"/>
              <a:t>Třetí úroveň</a:t>
            </a:r>
          </a:p>
          <a:p>
            <a:pPr lvl="3"/>
            <a:r>
              <a:rPr lang="en-CA" smtClean="0"/>
              <a:t>Čtvrtá úroveň</a:t>
            </a:r>
          </a:p>
          <a:p>
            <a:pPr lvl="4"/>
            <a:r>
              <a:rPr lang="en-CA" smtClean="0"/>
              <a:t>Pátá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8.wm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9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4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wmf"/><Relationship Id="rId12" Type="http://schemas.openxmlformats.org/officeDocument/2006/relationships/oleObject" Target="../embeddings/oleObject17.bin"/><Relationship Id="rId13" Type="http://schemas.openxmlformats.org/officeDocument/2006/relationships/image" Target="../media/image30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26.w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27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8.wmf"/><Relationship Id="rId9" Type="http://schemas.openxmlformats.org/officeDocument/2006/relationships/image" Target="../media/image31.png"/><Relationship Id="rId10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oleObject" Target="../embeddings/oleObject18.bin"/><Relationship Id="rId5" Type="http://schemas.openxmlformats.org/officeDocument/2006/relationships/image" Target="../media/image36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38.wmf"/><Relationship Id="rId5" Type="http://schemas.openxmlformats.org/officeDocument/2006/relationships/oleObject" Target="../embeddings/oleObject20.bin"/><Relationship Id="rId6" Type="http://schemas.openxmlformats.org/officeDocument/2006/relationships/image" Target="../media/image39.wmf"/><Relationship Id="rId7" Type="http://schemas.openxmlformats.org/officeDocument/2006/relationships/oleObject" Target="../embeddings/oleObject21.bin"/><Relationship Id="rId8" Type="http://schemas.openxmlformats.org/officeDocument/2006/relationships/image" Target="../media/image40.wmf"/><Relationship Id="rId9" Type="http://schemas.openxmlformats.org/officeDocument/2006/relationships/oleObject" Target="../embeddings/oleObject22.bin"/><Relationship Id="rId10" Type="http://schemas.openxmlformats.org/officeDocument/2006/relationships/image" Target="../media/image41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oleObject" Target="../embeddings/oleObject23.bin"/><Relationship Id="rId5" Type="http://schemas.openxmlformats.org/officeDocument/2006/relationships/image" Target="../media/image49.wmf"/><Relationship Id="rId6" Type="http://schemas.openxmlformats.org/officeDocument/2006/relationships/image" Target="../media/image51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4" Type="http://schemas.openxmlformats.org/officeDocument/2006/relationships/image" Target="../media/image52.w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53.w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54.wmf"/><Relationship Id="rId9" Type="http://schemas.openxmlformats.org/officeDocument/2006/relationships/oleObject" Target="../embeddings/oleObject27.bin"/><Relationship Id="rId10" Type="http://schemas.openxmlformats.org/officeDocument/2006/relationships/image" Target="../media/image55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57.wmf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oleObject" Target="../embeddings/oleObject29.bin"/><Relationship Id="rId5" Type="http://schemas.openxmlformats.org/officeDocument/2006/relationships/image" Target="../media/image61.wmf"/><Relationship Id="rId6" Type="http://schemas.openxmlformats.org/officeDocument/2006/relationships/oleObject" Target="../embeddings/oleObject30.bin"/><Relationship Id="rId7" Type="http://schemas.openxmlformats.org/officeDocument/2006/relationships/image" Target="../media/image62.wmf"/><Relationship Id="rId8" Type="http://schemas.openxmlformats.org/officeDocument/2006/relationships/oleObject" Target="../embeddings/oleObject31.bin"/><Relationship Id="rId9" Type="http://schemas.openxmlformats.org/officeDocument/2006/relationships/image" Target="../media/image63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4" Type="http://schemas.openxmlformats.org/officeDocument/2006/relationships/image" Target="../media/image68.wmf"/><Relationship Id="rId5" Type="http://schemas.openxmlformats.org/officeDocument/2006/relationships/image" Target="../media/image69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4" Type="http://schemas.openxmlformats.org/officeDocument/2006/relationships/image" Target="../media/image77.wmf"/><Relationship Id="rId5" Type="http://schemas.openxmlformats.org/officeDocument/2006/relationships/oleObject" Target="../embeddings/oleObject34.bin"/><Relationship Id="rId6" Type="http://schemas.openxmlformats.org/officeDocument/2006/relationships/image" Target="../media/image78.w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oleObject" Target="../embeddings/oleObject35.bin"/><Relationship Id="rId5" Type="http://schemas.openxmlformats.org/officeDocument/2006/relationships/image" Target="../media/image91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95.png"/><Relationship Id="rId1" Type="http://schemas.microsoft.com/office/2007/relationships/media" Target="file:///C:\Jan\text\PrednaskyMFF\SingleMolSp2004\singlemol.avi" TargetMode="External"/><Relationship Id="rId2" Type="http://schemas.openxmlformats.org/officeDocument/2006/relationships/video" Target="file:///C:\Jan\text\PrednaskyMFF\SingleMolSp2004\singlemol.avi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wmf"/><Relationship Id="rId3" Type="http://schemas.openxmlformats.org/officeDocument/2006/relationships/image" Target="../media/image9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5" Type="http://schemas.openxmlformats.org/officeDocument/2006/relationships/image" Target="../media/image9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1.w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2.w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15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dulka_na_futra_na_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821292" cy="317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83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610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příklady </a:t>
            </a:r>
            <a:r>
              <a:rPr lang="cs-CZ" b="1" i="1"/>
              <a:t>multimódového termálního záření </a:t>
            </a:r>
            <a:r>
              <a:rPr lang="cs-CZ"/>
              <a:t>(spojitá čára),</a:t>
            </a:r>
            <a:r>
              <a:rPr lang="cs-CZ" b="1" i="1"/>
              <a:t> Poissonovského světla </a:t>
            </a:r>
            <a:r>
              <a:rPr lang="cs-CZ"/>
              <a:t>(čárkovaně) a</a:t>
            </a:r>
            <a:r>
              <a:rPr lang="cs-CZ" b="1" i="1"/>
              <a:t> single-mode nemonochromatického jednofotonového stavu </a:t>
            </a:r>
            <a:r>
              <a:rPr lang="cs-CZ"/>
              <a:t>(tečkovaně)</a:t>
            </a:r>
          </a:p>
        </p:txBody>
      </p:sp>
      <p:pic>
        <p:nvPicPr>
          <p:cNvPr id="68613" name="Picture 5" descr="C:\Honza\obrazky\science\SingleNClectures\JonssonThesis00\Fig2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548640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cs-CZ"/>
              <a:t>Bunching / Antibunching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Neklasické zdroje světla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04800" y="5791200"/>
            <a:ext cx="85344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Příklady dvou možných</a:t>
            </a:r>
            <a:r>
              <a:rPr lang="cs-CZ" b="1"/>
              <a:t> neklasických zdrojů světla: </a:t>
            </a:r>
            <a:r>
              <a:rPr lang="cs-CZ" b="1" i="1"/>
              <a:t>rezonanční fluorescence molekul</a:t>
            </a:r>
            <a:r>
              <a:rPr lang="cs-CZ" b="1"/>
              <a:t> </a:t>
            </a:r>
            <a:r>
              <a:rPr lang="cs-CZ"/>
              <a:t>(plná čára) -</a:t>
            </a:r>
            <a:r>
              <a:rPr lang="cs-CZ" b="1"/>
              <a:t> </a:t>
            </a:r>
            <a:r>
              <a:rPr lang="cs-CZ"/>
              <a:t>vykazuje antishlukování pro krátké čas. intervaly a</a:t>
            </a:r>
            <a:r>
              <a:rPr lang="cs-CZ" b="1"/>
              <a:t> </a:t>
            </a:r>
            <a:r>
              <a:rPr lang="cs-CZ" b="1" i="1"/>
              <a:t>Zou-Mandelův zdroj</a:t>
            </a:r>
            <a:r>
              <a:rPr lang="cs-CZ" b="1"/>
              <a:t> </a:t>
            </a:r>
            <a:r>
              <a:rPr lang="cs-CZ"/>
              <a:t>(tečkovaně) - je v určitých intervalech sub-Poissonovský</a:t>
            </a:r>
          </a:p>
        </p:txBody>
      </p:sp>
      <p:pic>
        <p:nvPicPr>
          <p:cNvPr id="69637" name="Picture 5" descr="C:\Honza\obrazky\science\SingleNClectures\JonssonThesis00\Fig3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638800" cy="391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381000" y="1066800"/>
            <a:ext cx="845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Sub-Poissonovská statistika a antishlukování jsou dvě odlišné vlastnosti</a:t>
            </a:r>
            <a:r>
              <a:rPr lang="cs-CZ"/>
              <a:t> a ne vždy se objevují současně u neklasických zdrojů světla.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82000" cy="457200"/>
          </a:xfrm>
        </p:spPr>
        <p:txBody>
          <a:bodyPr/>
          <a:lstStyle/>
          <a:p>
            <a:r>
              <a:rPr lang="cs-CZ" sz="2000"/>
              <a:t>Měření fluorescenční autokorelační funkce jedné molekuly</a:t>
            </a:r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914400" y="4876800"/>
          <a:ext cx="297180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3" name="Rovnice" r:id="rId3" imgW="1536480" imgH="469800" progId="Equation.3">
                  <p:embed/>
                </p:oleObj>
              </mc:Choice>
              <mc:Fallback>
                <p:oleObj name="Rovnice" r:id="rId3" imgW="153648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76800"/>
                        <a:ext cx="2971800" cy="9032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4648200" y="4876800"/>
          <a:ext cx="2971800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4" name="Rovnice" r:id="rId5" imgW="1485720" imgH="469800" progId="Equation.3">
                  <p:embed/>
                </p:oleObj>
              </mc:Choice>
              <mc:Fallback>
                <p:oleObj name="Rovnice" r:id="rId5" imgW="148572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76800"/>
                        <a:ext cx="2971800" cy="931863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04800" y="114300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Časové rozložení fotonů emitovaných jednou molekulou</a:t>
            </a:r>
            <a:r>
              <a:rPr lang="cs-CZ"/>
              <a:t> - závisí na intra- a inter- molekulární dynamice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304800" y="1981200"/>
            <a:ext cx="8686800" cy="64135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Technika měření FL autokorelační fce</a:t>
            </a:r>
            <a:r>
              <a:rPr lang="cs-CZ"/>
              <a:t> = měření korelace mezi fotony emitovanými v různých časech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830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Význam = </a:t>
            </a:r>
            <a:r>
              <a:rPr lang="cs-CZ" b="1" i="1"/>
              <a:t>určení dynamických procesů v molekule</a:t>
            </a:r>
            <a:r>
              <a:rPr lang="cs-CZ"/>
              <a:t> v rozsahu nanosec. a ž stovek sekund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304800" y="3810000"/>
            <a:ext cx="75438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normovaná autokorelační funkce pole</a:t>
            </a:r>
            <a:r>
              <a:rPr lang="cs-CZ"/>
              <a:t> - korelační fce 1. řády g</a:t>
            </a:r>
            <a:r>
              <a:rPr lang="cs-CZ" baseline="30000"/>
              <a:t>(1)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normovaná autokorelační fce  intenzity</a:t>
            </a:r>
            <a:r>
              <a:rPr lang="cs-CZ"/>
              <a:t> - korelační fce 2. řádu 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3" grpId="0" animBg="1" autoUpdateAnimBg="0"/>
      <p:bldP spid="70664" grpId="0" autoUpdateAnimBg="0"/>
      <p:bldP spid="7066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457200"/>
          </a:xfrm>
        </p:spPr>
        <p:txBody>
          <a:bodyPr/>
          <a:lstStyle/>
          <a:p>
            <a:r>
              <a:rPr lang="cs-CZ" sz="2000"/>
              <a:t>Měření fluorescenční autokorelační funkce jedné molekuly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Intenzitní autokorelační funkci  lze získat z </a:t>
            </a:r>
            <a:r>
              <a:rPr lang="cs-CZ" b="1" i="1"/>
              <a:t>měření intervalů mezi detekcí dvou následných fotonů</a:t>
            </a:r>
            <a:r>
              <a:rPr lang="cs-CZ"/>
              <a:t> </a:t>
            </a:r>
          </a:p>
        </p:txBody>
      </p:sp>
      <p:grpSp>
        <p:nvGrpSpPr>
          <p:cNvPr id="71685" name="Group 5"/>
          <p:cNvGrpSpPr>
            <a:grpSpLocks/>
          </p:cNvGrpSpPr>
          <p:nvPr/>
        </p:nvGrpSpPr>
        <p:grpSpPr bwMode="auto">
          <a:xfrm>
            <a:off x="152400" y="1524000"/>
            <a:ext cx="8710613" cy="5181600"/>
            <a:chOff x="96" y="960"/>
            <a:chExt cx="5487" cy="3264"/>
          </a:xfrm>
        </p:grpSpPr>
        <p:pic>
          <p:nvPicPr>
            <p:cNvPr id="71686" name="Picture 6" descr="C:\JanV\Figures\Transparenty\PrednSingleNC\BookSMS\Fig15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960"/>
              <a:ext cx="2895" cy="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7" name="Text Box 7"/>
            <p:cNvSpPr txBox="1">
              <a:spLocks noChangeArrowheads="1"/>
            </p:cNvSpPr>
            <p:nvPr/>
          </p:nvSpPr>
          <p:spPr bwMode="auto">
            <a:xfrm>
              <a:off x="96" y="1344"/>
              <a:ext cx="249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= </a:t>
              </a:r>
              <a:r>
                <a:rPr lang="cs-CZ" b="1"/>
                <a:t>Hanbury-Brownův a Twissův autokorelační interferometr</a:t>
              </a:r>
              <a:r>
                <a:rPr lang="cs-CZ"/>
                <a:t> a navíc je zde DLC pro měření od ms do ks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Souvislost autokor. fce s dynamikou molekuly</a:t>
            </a:r>
          </a:p>
        </p:txBody>
      </p:sp>
      <p:pic>
        <p:nvPicPr>
          <p:cNvPr id="72708" name="Picture 4" descr="C:\JanV\Figures\Transparenty\PrednSingleNC\BookSMS\Fig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39354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152400" y="914400"/>
            <a:ext cx="8839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/>
              <a:t>Souvislost s dynamikou molekuly</a:t>
            </a:r>
            <a:r>
              <a:rPr lang="cs-CZ"/>
              <a:t> = pravděpodobnost detekce páru fotonů v intervalech [t, t+dt] a [t+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, t+ 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 +dt] je úměrná pravděpodobnosti obsazení excitovaného singletního stavu S</a:t>
            </a:r>
            <a:r>
              <a:rPr lang="cs-CZ" baseline="-25000"/>
              <a:t>1</a:t>
            </a:r>
            <a:r>
              <a:rPr lang="cs-CZ"/>
              <a:t> v obou těchto časech (emise 1. fotonu ovšem převádí molekulu do základního stavu).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4419600" y="2286000"/>
            <a:ext cx="4572000" cy="357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- téměř nulová hodnota v krátkých časech = </a:t>
            </a:r>
            <a:r>
              <a:rPr lang="cs-CZ" b="1"/>
              <a:t>photon-antibunching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(pro klasický zdroj světla je 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</a:t>
            </a:r>
            <a:r>
              <a:rPr lang="cs-CZ">
                <a:sym typeface="Symbol" pitchFamily="18" charset="2"/>
              </a:rPr>
              <a:t></a:t>
            </a:r>
            <a:r>
              <a:rPr lang="cs-CZ"/>
              <a:t>1) molekula potřebuje v průměru polovinu Rabiho periody k přechodu do excitovaného stavu</a:t>
            </a:r>
          </a:p>
          <a:p>
            <a:pPr>
              <a:spcBef>
                <a:spcPct val="10000"/>
              </a:spcBef>
            </a:pPr>
            <a:r>
              <a:rPr lang="cs-CZ"/>
              <a:t>(g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 </a:t>
            </a:r>
            <a:r>
              <a:rPr lang="cs-CZ">
                <a:sym typeface="Symbol" pitchFamily="18" charset="2"/>
              </a:rPr>
              <a:t> </a:t>
            </a:r>
            <a:r>
              <a:rPr lang="cs-CZ"/>
              <a:t>0,5 se bere jako důkaz detekce jediné molekuly)</a:t>
            </a:r>
          </a:p>
          <a:p>
            <a:pPr>
              <a:spcBef>
                <a:spcPct val="50000"/>
              </a:spcBef>
            </a:pPr>
            <a:r>
              <a:rPr lang="cs-CZ"/>
              <a:t>- v maximu se projevují </a:t>
            </a:r>
            <a:r>
              <a:rPr lang="cs-CZ" b="1" i="1"/>
              <a:t>Rabiho oscilace</a:t>
            </a:r>
            <a:r>
              <a:rPr lang="cs-CZ"/>
              <a:t> mezi singletním základním a excitovaným stavem v elmg. poli laseru (rušené rozfázováním)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C:\JanV\Figures\Transparenty\PrednSingleNC\BookSMS\Fi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534400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33400" y="1219200"/>
            <a:ext cx="754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další dynamika je určena singlet-tripletními přechody a projevuje se jako </a:t>
            </a:r>
            <a:r>
              <a:rPr lang="cs-CZ" b="1"/>
              <a:t>photon bunching - </a:t>
            </a:r>
            <a:r>
              <a:rPr lang="cs-CZ" b="1" i="1"/>
              <a:t>shlukování</a:t>
            </a:r>
            <a:r>
              <a:rPr lang="cs-CZ" i="1"/>
              <a:t> </a:t>
            </a:r>
            <a:r>
              <a:rPr lang="cs-CZ"/>
              <a:t>(temné intervaly mezi fotony)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cs-CZ"/>
              <a:t>Experimentální výsledky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C:\JanV\Figures\Transparenty\PrednSingleNC\JonssonThesis00\Fig4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1628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381000" y="106680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Příklad: </a:t>
            </a:r>
            <a:r>
              <a:rPr lang="cs-CZ" b="1" i="1"/>
              <a:t>molekuly Rhodaminu v mikrorezonátoru</a:t>
            </a:r>
            <a:r>
              <a:rPr lang="cs-CZ"/>
              <a:t> [P. Jonsson, thesis KTH Stockholm 2000 a Phys. Rev. A </a:t>
            </a:r>
            <a:r>
              <a:rPr lang="cs-CZ" b="1"/>
              <a:t>58</a:t>
            </a:r>
            <a:r>
              <a:rPr lang="cs-CZ"/>
              <a:t>, 620 (98)]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cs-CZ"/>
              <a:t>Experimentální výsledky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533400" y="455613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Experimentální výsledky</a:t>
            </a:r>
          </a:p>
        </p:txBody>
      </p:sp>
      <p:pic>
        <p:nvPicPr>
          <p:cNvPr id="75779" name="Picture 3" descr="C:\JanV\Figures\Transparenty\PrednSingleNC\JonssonThesis00\Fig4_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212975"/>
            <a:ext cx="6096000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52400" y="989013"/>
            <a:ext cx="8839200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měření v rozsahu téměř 11 řádů lze popsat pomocí 3 hladinového modelu molekuly, kde </a:t>
            </a:r>
            <a:r>
              <a:rPr lang="cs-CZ">
                <a:sym typeface="Symbol" pitchFamily="18" charset="2"/>
              </a:rPr>
              <a:t></a:t>
            </a:r>
            <a:r>
              <a:rPr lang="cs-CZ"/>
              <a:t>M</a:t>
            </a:r>
            <a:r>
              <a:rPr lang="cs-CZ">
                <a:sym typeface="Symbol" pitchFamily="18" charset="2"/>
              </a:rPr>
              <a:t></a:t>
            </a:r>
            <a:r>
              <a:rPr lang="cs-CZ"/>
              <a:t> - střední počet detek. molekul, t</a:t>
            </a:r>
            <a:r>
              <a:rPr lang="cs-CZ" baseline="-25000"/>
              <a:t>d</a:t>
            </a:r>
            <a:r>
              <a:rPr lang="cs-CZ"/>
              <a:t> - difúzní doba, t</a:t>
            </a:r>
            <a:r>
              <a:rPr lang="cs-CZ" baseline="-25000"/>
              <a:t>S</a:t>
            </a:r>
            <a:r>
              <a:rPr lang="cs-CZ"/>
              <a:t>, t</a:t>
            </a:r>
            <a:r>
              <a:rPr lang="cs-CZ" baseline="-25000"/>
              <a:t>T</a:t>
            </a:r>
            <a:r>
              <a:rPr lang="cs-CZ"/>
              <a:t> -cykl. doba S a T stavu</a:t>
            </a:r>
          </a:p>
          <a:p>
            <a:pPr>
              <a:spcBef>
                <a:spcPct val="10000"/>
              </a:spcBef>
            </a:pPr>
            <a:endParaRPr lang="cs-CZ"/>
          </a:p>
          <a:p>
            <a:pPr>
              <a:spcBef>
                <a:spcPct val="10000"/>
              </a:spcBef>
            </a:pPr>
            <a:endParaRPr lang="cs-CZ"/>
          </a:p>
          <a:p>
            <a:pPr>
              <a:spcBef>
                <a:spcPct val="10000"/>
              </a:spcBef>
            </a:pP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(obr. výsledek </a:t>
            </a:r>
          </a:p>
          <a:p>
            <a:pPr>
              <a:spcBef>
                <a:spcPct val="10000"/>
              </a:spcBef>
            </a:pPr>
            <a:r>
              <a:rPr lang="cs-CZ"/>
              <a:t>1 hod měření + fit)</a:t>
            </a:r>
          </a:p>
        </p:txBody>
      </p:sp>
      <p:graphicFrame>
        <p:nvGraphicFramePr>
          <p:cNvPr id="75781" name="Object 5"/>
          <p:cNvGraphicFramePr>
            <a:graphicFrameLocks noChangeAspect="1"/>
          </p:cNvGraphicFramePr>
          <p:nvPr/>
        </p:nvGraphicFramePr>
        <p:xfrm>
          <a:off x="304800" y="1674813"/>
          <a:ext cx="55626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7" name="Rovnice" r:id="rId4" imgW="3809880" imgH="444240" progId="Equation.3">
                  <p:embed/>
                </p:oleObj>
              </mc:Choice>
              <mc:Fallback>
                <p:oleObj name="Rovnice" r:id="rId4" imgW="380988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74813"/>
                        <a:ext cx="5562600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28600" y="3732213"/>
            <a:ext cx="2438400" cy="28400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/>
              <a:t>Význam korelačních měření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/>
              <a:t>- potvrzení single mol. původu emise</a:t>
            </a:r>
          </a:p>
          <a:p>
            <a:pPr>
              <a:spcBef>
                <a:spcPct val="50000"/>
              </a:spcBef>
            </a:pPr>
            <a:r>
              <a:rPr lang="cs-CZ"/>
              <a:t>- zjištění dynamiky molekuly ve velkém rozsahu časů. A to při použití kontinuální excitace !!!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Výsledky SMS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457200" y="1828800"/>
            <a:ext cx="8153400" cy="1879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A - </a:t>
            </a:r>
            <a:r>
              <a:rPr lang="cs-CZ" b="1"/>
              <a:t>zkoumání vlastní luminiskující molekuly</a:t>
            </a:r>
            <a:r>
              <a:rPr lang="cs-CZ"/>
              <a:t> (NC) - ověření fundamentálních vlastností jako např. :</a:t>
            </a:r>
          </a:p>
          <a:p>
            <a:pPr>
              <a:spcBef>
                <a:spcPct val="50000"/>
              </a:spcBef>
            </a:pPr>
            <a:r>
              <a:rPr lang="cs-CZ"/>
              <a:t>- tvar spektrální čáry, její rozšiřování a saturace</a:t>
            </a:r>
          </a:p>
          <a:p>
            <a:pPr>
              <a:spcBef>
                <a:spcPct val="50000"/>
              </a:spcBef>
            </a:pPr>
            <a:r>
              <a:rPr lang="cs-CZ"/>
              <a:t>- reakce na vnější pole (Starkův a Zeemanův jev)</a:t>
            </a:r>
          </a:p>
          <a:p>
            <a:pPr>
              <a:spcBef>
                <a:spcPct val="50000"/>
              </a:spcBef>
            </a:pPr>
            <a:r>
              <a:rPr lang="cs-CZ"/>
              <a:t>- statistika emise - shlukování a antishlukování fotonů atd.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533400" y="4114800"/>
            <a:ext cx="8153400" cy="21542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B - </a:t>
            </a:r>
            <a:r>
              <a:rPr lang="cs-CZ" b="1"/>
              <a:t>molekula slouží jako sonda (probe) pro studium lokální struktury a vlastností okolí</a:t>
            </a:r>
            <a:r>
              <a:rPr lang="cs-CZ"/>
              <a:t> (amorfní matrice, polymeru, buňky atd.)</a:t>
            </a:r>
          </a:p>
          <a:p>
            <a:pPr>
              <a:spcBef>
                <a:spcPct val="50000"/>
              </a:spcBef>
            </a:pPr>
            <a:r>
              <a:rPr lang="cs-CZ"/>
              <a:t>- někdy se jen </a:t>
            </a:r>
            <a:r>
              <a:rPr lang="cs-CZ" i="1"/>
              <a:t>detekuje přítomnost jednotlivých molekul</a:t>
            </a:r>
            <a:r>
              <a:rPr lang="cs-CZ"/>
              <a:t> (single molecule detection) </a:t>
            </a:r>
          </a:p>
          <a:p>
            <a:pPr>
              <a:spcBef>
                <a:spcPct val="50000"/>
              </a:spcBef>
            </a:pPr>
            <a:r>
              <a:rPr lang="cs-CZ"/>
              <a:t>nebo se </a:t>
            </a:r>
            <a:r>
              <a:rPr lang="cs-CZ" i="1"/>
              <a:t>sleduje jejich pohyb</a:t>
            </a:r>
            <a:r>
              <a:rPr lang="cs-CZ"/>
              <a:t> (single molecule tracing) </a:t>
            </a:r>
          </a:p>
          <a:p>
            <a:pPr>
              <a:spcBef>
                <a:spcPct val="50000"/>
              </a:spcBef>
            </a:pPr>
            <a:r>
              <a:rPr lang="cs-CZ"/>
              <a:t>či dokonce </a:t>
            </a:r>
            <a:r>
              <a:rPr lang="cs-CZ" i="1"/>
              <a:t>změny jejího spektra, polarizace, kinetiky</a:t>
            </a:r>
            <a:r>
              <a:rPr lang="cs-CZ"/>
              <a:t> a pod. v reakci na okolí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533400" y="1066800"/>
            <a:ext cx="6019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/>
              <a:t>Existují dva hlavní přístupy k SMS:</a:t>
            </a:r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 autoUpdateAnimBg="0"/>
      <p:bldP spid="64516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609600"/>
          </a:xfrm>
        </p:spPr>
        <p:txBody>
          <a:bodyPr/>
          <a:lstStyle/>
          <a:p>
            <a:r>
              <a:rPr lang="cs-CZ" sz="2000"/>
              <a:t>Experimenty na jednotlivých molekulách barviv </a:t>
            </a:r>
            <a:br>
              <a:rPr lang="cs-CZ" sz="2000"/>
            </a:br>
            <a:r>
              <a:rPr lang="cs-CZ" sz="2000"/>
              <a:t>při nízkých teplotách</a:t>
            </a:r>
            <a:r>
              <a:rPr lang="cs-CZ"/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12954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Základní charakteristiky spektrální čáry: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33400" y="18288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Lorentzovský tvar spektrální čáry</a:t>
            </a:r>
            <a:r>
              <a:rPr lang="cs-CZ" b="1"/>
              <a:t>:</a:t>
            </a:r>
            <a:endParaRPr lang="cs-CZ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5257800" y="1447800"/>
          <a:ext cx="304800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8" name="Rovnice" r:id="rId3" imgW="2082600" imgH="647640" progId="Equation.3">
                  <p:embed/>
                </p:oleObj>
              </mc:Choice>
              <mc:Fallback>
                <p:oleObj name="Rovnice" r:id="rId3" imgW="2082600" imgH="647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1447800"/>
                        <a:ext cx="3048000" cy="9477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" y="22860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kde </a:t>
            </a:r>
            <a:r>
              <a:rPr lang="cs-CZ">
                <a:latin typeface="Symbol" pitchFamily="18" charset="2"/>
              </a:rPr>
              <a:t>w</a:t>
            </a:r>
            <a:r>
              <a:rPr lang="cs-CZ" baseline="-25000"/>
              <a:t>0</a:t>
            </a:r>
            <a:r>
              <a:rPr lang="cs-CZ"/>
              <a:t> je střední frekvence a </a:t>
            </a:r>
            <a:r>
              <a:rPr lang="cs-CZ">
                <a:latin typeface="Symbol" pitchFamily="18" charset="2"/>
              </a:rPr>
              <a:t>g</a:t>
            </a:r>
            <a:r>
              <a:rPr lang="cs-CZ"/>
              <a:t> je pološířka (FWHM)</a:t>
            </a:r>
          </a:p>
        </p:txBody>
      </p:sp>
      <p:grpSp>
        <p:nvGrpSpPr>
          <p:cNvPr id="18450" name="Group 18"/>
          <p:cNvGrpSpPr>
            <a:grpSpLocks/>
          </p:cNvGrpSpPr>
          <p:nvPr/>
        </p:nvGrpSpPr>
        <p:grpSpPr bwMode="auto">
          <a:xfrm>
            <a:off x="228600" y="2819400"/>
            <a:ext cx="8763000" cy="1731963"/>
            <a:chOff x="144" y="1776"/>
            <a:chExt cx="5520" cy="1091"/>
          </a:xfrm>
        </p:grpSpPr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144" y="1776"/>
              <a:ext cx="36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Z Blochových rovnic pro tříhladinový systém lze odvodit:</a:t>
              </a:r>
            </a:p>
          </p:txBody>
        </p:sp>
        <p:graphicFrame>
          <p:nvGraphicFramePr>
            <p:cNvPr id="18440" name="Object 8"/>
            <p:cNvGraphicFramePr>
              <a:graphicFrameLocks noChangeAspect="1"/>
            </p:cNvGraphicFramePr>
            <p:nvPr/>
          </p:nvGraphicFramePr>
          <p:xfrm>
            <a:off x="2544" y="2082"/>
            <a:ext cx="1200" cy="4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9" name="Rovnice" r:id="rId5" imgW="1193760" imgH="431640" progId="Equation.3">
                    <p:embed/>
                  </p:oleObj>
                </mc:Choice>
                <mc:Fallback>
                  <p:oleObj name="Rovnice" r:id="rId5" imgW="1193760" imgH="431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82"/>
                          <a:ext cx="1200" cy="431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144" y="2208"/>
              <a:ext cx="23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</a:t>
              </a:r>
              <a:r>
                <a:rPr lang="cs-CZ" b="1" i="1"/>
                <a:t>saturace intenzity fluorescence</a:t>
              </a:r>
              <a:endParaRPr lang="cs-CZ"/>
            </a:p>
          </p:txBody>
        </p:sp>
        <p:graphicFrame>
          <p:nvGraphicFramePr>
            <p:cNvPr id="18442" name="Object 10"/>
            <p:cNvGraphicFramePr>
              <a:graphicFrameLocks noChangeAspect="1"/>
            </p:cNvGraphicFramePr>
            <p:nvPr/>
          </p:nvGraphicFramePr>
          <p:xfrm>
            <a:off x="2016" y="2592"/>
            <a:ext cx="1556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70" name="Rovnice" r:id="rId7" imgW="1434960" imgH="253800" progId="Equation.3">
                    <p:embed/>
                  </p:oleObj>
                </mc:Choice>
                <mc:Fallback>
                  <p:oleObj name="Rovnice" r:id="rId7" imgW="1434960" imgH="2538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6" y="2592"/>
                          <a:ext cx="1556" cy="275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144" y="2592"/>
              <a:ext cx="19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</a:t>
              </a:r>
              <a:r>
                <a:rPr lang="cs-CZ" b="1" i="1"/>
                <a:t>saturace šířky čáry</a:t>
              </a:r>
              <a:endParaRPr lang="cs-CZ"/>
            </a:p>
          </p:txBody>
        </p:sp>
        <p:pic>
          <p:nvPicPr>
            <p:cNvPr id="18448" name="Picture 16" descr="\\Cheetah\vacha\Moe1.t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1776"/>
              <a:ext cx="1824" cy="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1" name="Group 19"/>
          <p:cNvGrpSpPr>
            <a:grpSpLocks/>
          </p:cNvGrpSpPr>
          <p:nvPr/>
        </p:nvGrpSpPr>
        <p:grpSpPr bwMode="auto">
          <a:xfrm>
            <a:off x="304800" y="4800600"/>
            <a:ext cx="7620000" cy="1814513"/>
            <a:chOff x="192" y="3024"/>
            <a:chExt cx="4800" cy="1143"/>
          </a:xfrm>
        </p:grpSpPr>
        <p:graphicFrame>
          <p:nvGraphicFramePr>
            <p:cNvPr id="18444" name="Object 12"/>
            <p:cNvGraphicFramePr>
              <a:graphicFrameLocks noChangeAspect="1"/>
            </p:cNvGraphicFramePr>
            <p:nvPr/>
          </p:nvGraphicFramePr>
          <p:xfrm>
            <a:off x="672" y="3360"/>
            <a:ext cx="1776" cy="5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71" name="Rovnice" r:id="rId10" imgW="1650960" imgH="482400" progId="Equation.3">
                    <p:embed/>
                  </p:oleObj>
                </mc:Choice>
                <mc:Fallback>
                  <p:oleObj name="Rovnice" r:id="rId10" imgW="1650960" imgH="4824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3360"/>
                          <a:ext cx="1776" cy="51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192" y="3024"/>
              <a:ext cx="48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</a:t>
              </a:r>
              <a:r>
                <a:rPr lang="cs-CZ" b="1" i="1"/>
                <a:t>saturační excitační intenzita a maximální intenzita fluorescence</a:t>
              </a:r>
              <a:endParaRPr lang="cs-CZ"/>
            </a:p>
          </p:txBody>
        </p:sp>
        <p:graphicFrame>
          <p:nvGraphicFramePr>
            <p:cNvPr id="18447" name="Object 15"/>
            <p:cNvGraphicFramePr>
              <a:graphicFrameLocks noChangeAspect="1"/>
            </p:cNvGraphicFramePr>
            <p:nvPr/>
          </p:nvGraphicFramePr>
          <p:xfrm>
            <a:off x="2976" y="3360"/>
            <a:ext cx="1488" cy="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72" name="Rovnice" r:id="rId12" imgW="1193760" imgH="431640" progId="Equation.3">
                    <p:embed/>
                  </p:oleObj>
                </mc:Choice>
                <mc:Fallback>
                  <p:oleObj name="Rovnice" r:id="rId12" imgW="1193760" imgH="431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3360"/>
                          <a:ext cx="1488" cy="53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288" y="3936"/>
              <a:ext cx="43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kde </a:t>
              </a:r>
              <a:r>
                <a:rPr lang="cs-CZ">
                  <a:latin typeface="Symbol" pitchFamily="18" charset="2"/>
                </a:rPr>
                <a:t>s</a:t>
              </a:r>
              <a:r>
                <a:rPr lang="cs-CZ"/>
                <a:t> je absorpční průřez a </a:t>
              </a:r>
              <a:r>
                <a:rPr lang="cs-CZ">
                  <a:latin typeface="Symbol" pitchFamily="18" charset="2"/>
                </a:rPr>
                <a:t>F</a:t>
              </a:r>
              <a:r>
                <a:rPr lang="cs-CZ" baseline="-25000"/>
                <a:t>F</a:t>
              </a:r>
              <a:r>
                <a:rPr lang="cs-CZ"/>
                <a:t> je fluorescenční kvantový výtěžek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077200" cy="457200"/>
          </a:xfrm>
        </p:spPr>
        <p:txBody>
          <a:bodyPr/>
          <a:lstStyle/>
          <a:p>
            <a:r>
              <a:rPr lang="cs-CZ"/>
              <a:t>Spektroskopie a zobrazování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533400" y="1447800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Spektroskopie vs. zobrazování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/>
              <a:t>a) </a:t>
            </a:r>
            <a:r>
              <a:rPr lang="cs-CZ" b="1" i="1"/>
              <a:t>některá měření jsou zcela bez zobrazování</a:t>
            </a:r>
            <a:r>
              <a:rPr lang="cs-CZ"/>
              <a:t>: vzorek se např. excituje přes malé otvory či se fokusuje tak, že šance najít zde jednu molekulu je &lt;1 - nezajímá nás, kde molekula je</a:t>
            </a:r>
          </a:p>
          <a:p>
            <a:pPr>
              <a:spcBef>
                <a:spcPct val="50000"/>
              </a:spcBef>
            </a:pPr>
            <a:r>
              <a:rPr lang="cs-CZ"/>
              <a:t>b) pro </a:t>
            </a:r>
            <a:r>
              <a:rPr lang="cs-CZ" b="1" i="1"/>
              <a:t>získání obrazu a měření na definovaných místech vzorku</a:t>
            </a:r>
            <a:r>
              <a:rPr lang="cs-CZ"/>
              <a:t> se užívají: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zobrazovací spektrometry</a:t>
            </a:r>
            <a:r>
              <a:rPr lang="cs-CZ"/>
              <a:t> (spektrometr má uvnitř mřížku i zrcadla, korigované optické vady) - často kombinované s klasickými opt. mikroskopy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laserové skenovací</a:t>
            </a:r>
            <a:r>
              <a:rPr lang="cs-CZ"/>
              <a:t> (konfokální) </a:t>
            </a:r>
            <a:r>
              <a:rPr lang="cs-CZ" b="1"/>
              <a:t>mikroskopy</a:t>
            </a:r>
            <a:r>
              <a:rPr lang="cs-CZ"/>
              <a:t> - excitační paprsek řádkuje po vzorku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skenovací mikroskopy blízkého optického pole</a:t>
            </a:r>
            <a:endParaRPr lang="cs-CZ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Saturace a rozšiřování spektrální čáry</a:t>
            </a:r>
          </a:p>
        </p:txBody>
      </p:sp>
      <p:pic>
        <p:nvPicPr>
          <p:cNvPr id="14339" name="Picture 3" descr="\\Cheetah\vacha\Ta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572000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\\Cheetah\vacha\Boi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409416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52400" y="10668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DBATT v naftalenu</a:t>
            </a:r>
            <a:r>
              <a:rPr lang="cs-CZ"/>
              <a:t> 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Vliv tripletního stavu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30580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Po dobu obsazení tripletní hladiny nemůže molekula emitovat foton (tmavý stav)</a:t>
            </a:r>
          </a:p>
          <a:p>
            <a:pPr>
              <a:spcBef>
                <a:spcPct val="10000"/>
              </a:spcBef>
            </a:pPr>
            <a:r>
              <a:rPr lang="cs-CZ"/>
              <a:t> - v proudu emitovaných fotonů jsou temné mezery</a:t>
            </a:r>
          </a:p>
          <a:p>
            <a:pPr>
              <a:spcBef>
                <a:spcPct val="10000"/>
              </a:spcBef>
            </a:pPr>
            <a:r>
              <a:rPr lang="cs-CZ"/>
              <a:t>fotony přichází ve shlucích = </a:t>
            </a:r>
            <a:r>
              <a:rPr lang="cs-CZ" b="1" i="1"/>
              <a:t>photon bunching</a:t>
            </a:r>
            <a:endParaRPr lang="cs-CZ"/>
          </a:p>
        </p:txBody>
      </p: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152400" y="1981200"/>
            <a:ext cx="8832850" cy="4876800"/>
            <a:chOff x="96" y="1248"/>
            <a:chExt cx="5564" cy="3072"/>
          </a:xfrm>
        </p:grpSpPr>
        <p:sp>
          <p:nvSpPr>
            <p:cNvPr id="33797" name="Text Box 5"/>
            <p:cNvSpPr txBox="1">
              <a:spLocks noChangeArrowheads="1"/>
            </p:cNvSpPr>
            <p:nvPr/>
          </p:nvSpPr>
          <p:spPr bwMode="auto">
            <a:xfrm>
              <a:off x="144" y="1536"/>
              <a:ext cx="2832" cy="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Experimentální pozorování: </a:t>
              </a:r>
            </a:p>
            <a:p>
              <a:pPr>
                <a:spcBef>
                  <a:spcPct val="50000"/>
                </a:spcBef>
              </a:pPr>
              <a:r>
                <a:rPr lang="cs-CZ" i="1"/>
                <a:t>terylen v p-terphenylu</a:t>
              </a:r>
              <a:endParaRPr lang="cs-CZ"/>
            </a:p>
          </p:txBody>
        </p:sp>
        <p:pic>
          <p:nvPicPr>
            <p:cNvPr id="33798" name="Picture 6" descr="\\Cheetah\vacha\BacheN1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1248"/>
              <a:ext cx="2636" cy="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9" name="Text Box 7"/>
            <p:cNvSpPr txBox="1">
              <a:spLocks noChangeArrowheads="1"/>
            </p:cNvSpPr>
            <p:nvPr/>
          </p:nvSpPr>
          <p:spPr bwMode="auto">
            <a:xfrm>
              <a:off x="528" y="2256"/>
              <a:ext cx="24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k</a:t>
              </a:r>
              <a:r>
                <a:rPr lang="cs-CZ" baseline="-25000"/>
                <a:t>23</a:t>
              </a:r>
              <a:r>
                <a:rPr lang="cs-CZ"/>
                <a:t> &lt; 10</a:t>
              </a:r>
              <a:r>
                <a:rPr lang="cs-CZ" baseline="30000"/>
                <a:t>3</a:t>
              </a:r>
              <a:r>
                <a:rPr lang="cs-CZ"/>
                <a:t> s</a:t>
              </a:r>
              <a:r>
                <a:rPr lang="cs-CZ" baseline="30000"/>
                <a:t>-1</a:t>
              </a:r>
              <a:r>
                <a:rPr lang="cs-CZ"/>
                <a:t>,   k</a:t>
              </a:r>
              <a:r>
                <a:rPr lang="cs-CZ" baseline="-25000"/>
                <a:t>31</a:t>
              </a:r>
              <a:r>
                <a:rPr lang="cs-CZ"/>
                <a:t> ~ 2 x 10</a:t>
              </a:r>
              <a:r>
                <a:rPr lang="cs-CZ" baseline="30000"/>
                <a:t>3</a:t>
              </a:r>
              <a:r>
                <a:rPr lang="cs-CZ"/>
                <a:t> s</a:t>
              </a:r>
              <a:r>
                <a:rPr lang="cs-CZ" baseline="30000"/>
                <a:t>-1</a:t>
              </a:r>
            </a:p>
          </p:txBody>
        </p:sp>
        <p:sp>
          <p:nvSpPr>
            <p:cNvPr id="33801" name="Text Box 9"/>
            <p:cNvSpPr txBox="1">
              <a:spLocks noChangeArrowheads="1"/>
            </p:cNvSpPr>
            <p:nvPr/>
          </p:nvSpPr>
          <p:spPr bwMode="auto">
            <a:xfrm>
              <a:off x="96" y="2832"/>
              <a:ext cx="2976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typicky lze detekovat asi 5 x 10</a:t>
              </a:r>
              <a:r>
                <a:rPr lang="cs-CZ" baseline="30000"/>
                <a:t>5</a:t>
              </a:r>
              <a:r>
                <a:rPr lang="cs-CZ"/>
                <a:t> fotonů/s,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shlukování lze sledovat s časovým rozlišením 0,05 - 0,1 ms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Shlukování fotonů</a:t>
            </a:r>
          </a:p>
        </p:txBody>
      </p:sp>
      <p:pic>
        <p:nvPicPr>
          <p:cNvPr id="35843" name="Picture 3" descr="\\Cheetah\vacha\BascheN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629400" cy="554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33400" y="6400800"/>
            <a:ext cx="8077200" cy="3365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Z histogramů délky on a off stavů vychází (exp. fit): svět. stav 2 ms, tmavý stav 0,5 ms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Shlukování fotonů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3657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Shlukování fotonů se také projeví ve </a:t>
            </a:r>
            <a:r>
              <a:rPr lang="cs-CZ" b="1" i="1"/>
              <a:t>fluorescenční autokorelační funkci</a:t>
            </a:r>
            <a:r>
              <a:rPr lang="cs-CZ"/>
              <a:t> g</a:t>
            </a:r>
            <a:r>
              <a:rPr lang="cs-CZ" baseline="30000"/>
              <a:t>(2)</a:t>
            </a:r>
            <a:r>
              <a:rPr lang="cs-CZ"/>
              <a:t> jejím poklesem pro delší časy:</a:t>
            </a:r>
          </a:p>
        </p:txBody>
      </p:sp>
      <p:grpSp>
        <p:nvGrpSpPr>
          <p:cNvPr id="36876" name="Group 12"/>
          <p:cNvGrpSpPr>
            <a:grpSpLocks/>
          </p:cNvGrpSpPr>
          <p:nvPr/>
        </p:nvGrpSpPr>
        <p:grpSpPr bwMode="auto">
          <a:xfrm>
            <a:off x="304800" y="1066800"/>
            <a:ext cx="8686800" cy="4244975"/>
            <a:chOff x="192" y="672"/>
            <a:chExt cx="5472" cy="2674"/>
          </a:xfrm>
        </p:grpSpPr>
        <p:pic>
          <p:nvPicPr>
            <p:cNvPr id="36868" name="Picture 4" descr="\\Cheetah\vacha\Boi2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672"/>
              <a:ext cx="3168" cy="2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92" y="1632"/>
              <a:ext cx="2064" cy="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Zde DBATT v HD při 1,8 K: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- nelze nafitovat jednou exponencielou, musí být dvě</a:t>
              </a:r>
            </a:p>
          </p:txBody>
        </p:sp>
      </p:grpSp>
      <p:grpSp>
        <p:nvGrpSpPr>
          <p:cNvPr id="36877" name="Group 13"/>
          <p:cNvGrpSpPr>
            <a:grpSpLocks/>
          </p:cNvGrpSpPr>
          <p:nvPr/>
        </p:nvGrpSpPr>
        <p:grpSpPr bwMode="auto">
          <a:xfrm>
            <a:off x="152400" y="3962400"/>
            <a:ext cx="8991600" cy="2697163"/>
            <a:chOff x="96" y="2496"/>
            <a:chExt cx="5664" cy="1699"/>
          </a:xfrm>
        </p:grpSpPr>
        <p:sp>
          <p:nvSpPr>
            <p:cNvPr id="36872" name="Text Box 8"/>
            <p:cNvSpPr txBox="1">
              <a:spLocks noChangeArrowheads="1"/>
            </p:cNvSpPr>
            <p:nvPr/>
          </p:nvSpPr>
          <p:spPr bwMode="auto">
            <a:xfrm>
              <a:off x="192" y="2496"/>
              <a:ext cx="1968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Projevují se podhladiny x,y,z tripletního stavu (kde x,y stavy jsou v experimentech těžko rozlišitelné):</a:t>
              </a:r>
            </a:p>
          </p:txBody>
        </p:sp>
        <p:graphicFrame>
          <p:nvGraphicFramePr>
            <p:cNvPr id="36873" name="Object 9"/>
            <p:cNvGraphicFramePr>
              <a:graphicFrameLocks noChangeAspect="1"/>
            </p:cNvGraphicFramePr>
            <p:nvPr/>
          </p:nvGraphicFramePr>
          <p:xfrm>
            <a:off x="192" y="3312"/>
            <a:ext cx="3024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82" name="Rovnice" r:id="rId4" imgW="2501640" imgH="228600" progId="Equation.3">
                    <p:embed/>
                  </p:oleObj>
                </mc:Choice>
                <mc:Fallback>
                  <p:oleObj name="Rovnice" r:id="rId4" imgW="2501640" imgH="228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3312"/>
                          <a:ext cx="3024" cy="277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96" y="3600"/>
              <a:ext cx="5664" cy="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"/>
                </a:spcBef>
              </a:pPr>
              <a:r>
                <a:rPr lang="cs-CZ"/>
                <a:t>- hladiny x,y jsou účinně populované, rychleji dohasínající</a:t>
              </a:r>
            </a:p>
            <a:p>
              <a:pPr>
                <a:spcBef>
                  <a:spcPct val="5000"/>
                </a:spcBef>
              </a:pPr>
              <a:r>
                <a:rPr lang="cs-CZ"/>
                <a:t>- hladina z je málo obsazená, pomalu vyhasínající</a:t>
              </a:r>
            </a:p>
            <a:p>
              <a:pPr>
                <a:spcBef>
                  <a:spcPct val="5000"/>
                </a:spcBef>
              </a:pPr>
              <a:r>
                <a:rPr lang="cs-CZ"/>
                <a:t>Z koeficientů C</a:t>
              </a:r>
              <a:r>
                <a:rPr lang="cs-CZ" baseline="-25000"/>
                <a:t>1</a:t>
              </a:r>
              <a:r>
                <a:rPr lang="cs-CZ"/>
                <a:t>, C</a:t>
              </a:r>
              <a:r>
                <a:rPr lang="cs-CZ" baseline="-25000"/>
                <a:t>2</a:t>
              </a:r>
              <a:r>
                <a:rPr lang="cs-CZ"/>
                <a:t>, </a:t>
              </a:r>
              <a:r>
                <a:rPr lang="cs-CZ">
                  <a:latin typeface="Symbol" pitchFamily="18" charset="2"/>
                </a:rPr>
                <a:t>l</a:t>
              </a:r>
              <a:r>
                <a:rPr lang="cs-CZ" baseline="-25000"/>
                <a:t>1</a:t>
              </a:r>
              <a:r>
                <a:rPr lang="cs-CZ"/>
                <a:t> a </a:t>
              </a:r>
              <a:r>
                <a:rPr lang="cs-CZ">
                  <a:latin typeface="Symbol" pitchFamily="18" charset="2"/>
                </a:rPr>
                <a:t>l</a:t>
              </a:r>
              <a:r>
                <a:rPr lang="cs-CZ" baseline="-25000"/>
                <a:t>2</a:t>
              </a:r>
              <a:r>
                <a:rPr lang="cs-CZ"/>
                <a:t> lze určit dobu přechodu na triplet a dobu života tripl. hladin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Spektroskopie jednotlivých molekul ve vnějších polích</a:t>
            </a:r>
            <a:endParaRPr lang="cs-CZ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990600"/>
            <a:ext cx="7848600" cy="12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 i="1"/>
              <a:t>- elektrické pole - Starkův jev (DC, AC)</a:t>
            </a:r>
          </a:p>
          <a:p>
            <a:pPr>
              <a:spcBef>
                <a:spcPct val="5000"/>
              </a:spcBef>
            </a:pPr>
            <a:r>
              <a:rPr lang="cs-CZ" i="1"/>
              <a:t>- magnetické pole - Zeemanův jev</a:t>
            </a:r>
          </a:p>
          <a:p>
            <a:pPr>
              <a:spcBef>
                <a:spcPct val="5000"/>
              </a:spcBef>
            </a:pPr>
            <a:r>
              <a:rPr lang="cs-CZ" i="1"/>
              <a:t>- tlak ...</a:t>
            </a:r>
          </a:p>
          <a:p>
            <a:pPr>
              <a:spcBef>
                <a:spcPct val="5000"/>
              </a:spcBef>
            </a:pPr>
            <a:r>
              <a:rPr lang="cs-CZ"/>
              <a:t>(vliv těchto polí se bere jako porucha a používá se poruchový počet)</a:t>
            </a:r>
          </a:p>
        </p:txBody>
      </p:sp>
      <p:grpSp>
        <p:nvGrpSpPr>
          <p:cNvPr id="37903" name="Group 15"/>
          <p:cNvGrpSpPr>
            <a:grpSpLocks/>
          </p:cNvGrpSpPr>
          <p:nvPr/>
        </p:nvGrpSpPr>
        <p:grpSpPr bwMode="auto">
          <a:xfrm>
            <a:off x="304800" y="2286000"/>
            <a:ext cx="8534400" cy="2135188"/>
            <a:chOff x="192" y="1440"/>
            <a:chExt cx="5376" cy="1345"/>
          </a:xfrm>
        </p:grpSpPr>
        <p:sp>
          <p:nvSpPr>
            <p:cNvPr id="37893" name="Text Box 5"/>
            <p:cNvSpPr txBox="1">
              <a:spLocks noChangeArrowheads="1"/>
            </p:cNvSpPr>
            <p:nvPr/>
          </p:nvSpPr>
          <p:spPr bwMode="auto">
            <a:xfrm>
              <a:off x="240" y="1440"/>
              <a:ext cx="12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1. </a:t>
              </a:r>
              <a:r>
                <a:rPr lang="cs-CZ" b="1" u="sng"/>
                <a:t>Starkův jev</a:t>
              </a:r>
              <a:r>
                <a:rPr lang="cs-CZ"/>
                <a:t>:</a:t>
              </a:r>
            </a:p>
          </p:txBody>
        </p:sp>
        <p:graphicFrame>
          <p:nvGraphicFramePr>
            <p:cNvPr id="37894" name="Object 6"/>
            <p:cNvGraphicFramePr>
              <a:graphicFrameLocks noChangeAspect="1"/>
            </p:cNvGraphicFramePr>
            <p:nvPr/>
          </p:nvGraphicFramePr>
          <p:xfrm>
            <a:off x="912" y="1924"/>
            <a:ext cx="3552" cy="2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20" name="Rovnice" r:id="rId3" imgW="3047760" imgH="228600" progId="Equation.3">
                    <p:embed/>
                  </p:oleObj>
                </mc:Choice>
                <mc:Fallback>
                  <p:oleObj name="Rovnice" r:id="rId3" imgW="3047760" imgH="2286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1924"/>
                          <a:ext cx="3552" cy="26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336" y="1680"/>
              <a:ext cx="44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Energie elektronového stavu ve vnějším el. poli </a:t>
              </a:r>
              <a:r>
                <a:rPr lang="cs-CZ" b="1" i="1"/>
                <a:t>E</a:t>
              </a:r>
              <a:r>
                <a:rPr lang="cs-CZ"/>
                <a:t> se posune</a:t>
              </a:r>
            </a:p>
          </p:txBody>
        </p:sp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192" y="2208"/>
              <a:ext cx="537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/>
                <a:t>kde W(0) je neporušená energie, 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 </a:t>
              </a:r>
              <a:r>
                <a:rPr lang="cs-CZ" b="1" i="1"/>
                <a:t>permanentní dipólový moment</a:t>
              </a:r>
              <a:r>
                <a:rPr lang="cs-CZ"/>
                <a:t> , </a:t>
              </a:r>
              <a:r>
                <a:rPr lang="cs-CZ">
                  <a:latin typeface="Symbol" pitchFamily="18" charset="2"/>
                </a:rPr>
                <a:t>a</a:t>
              </a:r>
              <a:r>
                <a:rPr lang="cs-CZ"/>
                <a:t> </a:t>
              </a:r>
              <a:r>
                <a:rPr lang="cs-CZ" b="1" i="1"/>
                <a:t>polarizovatelnost</a:t>
              </a:r>
              <a:r>
                <a:rPr lang="cs-CZ"/>
                <a:t> a </a:t>
              </a:r>
              <a:r>
                <a:rPr lang="cs-CZ">
                  <a:latin typeface="Symbol" pitchFamily="18" charset="2"/>
                </a:rPr>
                <a:t>b</a:t>
              </a:r>
              <a:r>
                <a:rPr lang="cs-CZ"/>
                <a:t> </a:t>
              </a:r>
              <a:r>
                <a:rPr lang="cs-CZ" b="1" i="1"/>
                <a:t>hyperpolarizovatelnost</a:t>
              </a:r>
            </a:p>
            <a:p>
              <a:r>
                <a:rPr lang="cs-CZ"/>
                <a:t>(pro molekuly se středem symetrie jsou 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 a </a:t>
              </a:r>
              <a:r>
                <a:rPr lang="cs-CZ">
                  <a:latin typeface="Symbol" pitchFamily="18" charset="2"/>
                </a:rPr>
                <a:t>b</a:t>
              </a:r>
              <a:r>
                <a:rPr lang="cs-CZ"/>
                <a:t> nulové)</a:t>
              </a:r>
            </a:p>
          </p:txBody>
        </p:sp>
      </p:grpSp>
      <p:grpSp>
        <p:nvGrpSpPr>
          <p:cNvPr id="37906" name="Group 18"/>
          <p:cNvGrpSpPr>
            <a:grpSpLocks/>
          </p:cNvGrpSpPr>
          <p:nvPr/>
        </p:nvGrpSpPr>
        <p:grpSpPr bwMode="auto">
          <a:xfrm>
            <a:off x="381000" y="4557713"/>
            <a:ext cx="8307388" cy="852487"/>
            <a:chOff x="240" y="2871"/>
            <a:chExt cx="5233" cy="537"/>
          </a:xfrm>
        </p:grpSpPr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240" y="2871"/>
              <a:ext cx="508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mění se energie jak základního tak excitovaného stavu, proto je posun en. přechodu dán rozdílem těchto změn</a:t>
              </a:r>
            </a:p>
          </p:txBody>
        </p:sp>
        <p:graphicFrame>
          <p:nvGraphicFramePr>
            <p:cNvPr id="37898" name="Object 10"/>
            <p:cNvGraphicFramePr>
              <a:graphicFrameLocks noChangeAspect="1"/>
            </p:cNvGraphicFramePr>
            <p:nvPr/>
          </p:nvGraphicFramePr>
          <p:xfrm>
            <a:off x="2736" y="3159"/>
            <a:ext cx="2737" cy="2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21" name="Rovnice" r:id="rId5" imgW="2514600" imgH="228600" progId="Equation.3">
                    <p:embed/>
                  </p:oleObj>
                </mc:Choice>
                <mc:Fallback>
                  <p:oleObj name="Rovnice" r:id="rId5" imgW="2514600" imgH="228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3159"/>
                          <a:ext cx="2737" cy="2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7905" name="Group 17"/>
          <p:cNvGrpSpPr>
            <a:grpSpLocks/>
          </p:cNvGrpSpPr>
          <p:nvPr/>
        </p:nvGrpSpPr>
        <p:grpSpPr bwMode="auto">
          <a:xfrm>
            <a:off x="381000" y="5486400"/>
            <a:ext cx="5334000" cy="808038"/>
            <a:chOff x="240" y="3456"/>
            <a:chExt cx="3360" cy="509"/>
          </a:xfrm>
        </p:grpSpPr>
        <p:sp>
          <p:nvSpPr>
            <p:cNvPr id="37899" name="Text Box 11"/>
            <p:cNvSpPr txBox="1">
              <a:spLocks noChangeArrowheads="1"/>
            </p:cNvSpPr>
            <p:nvPr/>
          </p:nvSpPr>
          <p:spPr bwMode="auto">
            <a:xfrm>
              <a:off x="240" y="3504"/>
              <a:ext cx="244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/>
                <a:t>odtud: 	lineární Starkův jev </a:t>
              </a:r>
            </a:p>
            <a:p>
              <a:r>
                <a:rPr lang="cs-CZ"/>
                <a:t>	kvadratický Starkův jev </a:t>
              </a:r>
            </a:p>
          </p:txBody>
        </p:sp>
        <p:graphicFrame>
          <p:nvGraphicFramePr>
            <p:cNvPr id="37900" name="Object 12"/>
            <p:cNvGraphicFramePr>
              <a:graphicFrameLocks noChangeAspect="1"/>
            </p:cNvGraphicFramePr>
            <p:nvPr/>
          </p:nvGraphicFramePr>
          <p:xfrm>
            <a:off x="2496" y="3456"/>
            <a:ext cx="1056" cy="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22" name="Rovnice" r:id="rId7" imgW="927000" imgH="228600" progId="Equation.3">
                    <p:embed/>
                  </p:oleObj>
                </mc:Choice>
                <mc:Fallback>
                  <p:oleObj name="Rovnice" r:id="rId7" imgW="92700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3456"/>
                          <a:ext cx="1056" cy="2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02" name="Object 14"/>
            <p:cNvGraphicFramePr>
              <a:graphicFrameLocks noChangeAspect="1"/>
            </p:cNvGraphicFramePr>
            <p:nvPr/>
          </p:nvGraphicFramePr>
          <p:xfrm>
            <a:off x="2496" y="3696"/>
            <a:ext cx="1104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23" name="Rovnice" r:id="rId9" imgW="939600" imgH="228600" progId="Equation.3">
                    <p:embed/>
                  </p:oleObj>
                </mc:Choice>
                <mc:Fallback>
                  <p:oleObj name="Rovnice" r:id="rId9" imgW="93960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3696"/>
                          <a:ext cx="1104" cy="2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/>
              <a:t>   Starkův jev</a:t>
            </a:r>
          </a:p>
        </p:txBody>
      </p:sp>
      <p:pic>
        <p:nvPicPr>
          <p:cNvPr id="38917" name="Picture 5" descr="\\Cheetah\vacha\Wil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"/>
            <a:ext cx="5334000" cy="762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04800" y="1219200"/>
            <a:ext cx="29718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terylen / polyetylén</a:t>
            </a:r>
          </a:p>
          <a:p>
            <a:pPr>
              <a:spcBef>
                <a:spcPct val="50000"/>
              </a:spcBef>
            </a:pPr>
            <a:r>
              <a:rPr lang="cs-CZ"/>
              <a:t>- různý posun pro různé molekuly podle jejich orientace vzhledem k poli</a:t>
            </a:r>
          </a:p>
          <a:p>
            <a:pPr>
              <a:spcBef>
                <a:spcPct val="50000"/>
              </a:spcBef>
            </a:pPr>
            <a:r>
              <a:rPr lang="cs-CZ"/>
              <a:t>- průměrná hodnota </a:t>
            </a:r>
            <a:r>
              <a:rPr lang="cs-CZ">
                <a:latin typeface="Symbol" pitchFamily="18" charset="2"/>
              </a:rPr>
              <a:t>Dm</a:t>
            </a:r>
            <a:r>
              <a:rPr lang="cs-CZ"/>
              <a:t>=0,44 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Starkův jev</a:t>
            </a:r>
          </a:p>
        </p:txBody>
      </p:sp>
      <p:pic>
        <p:nvPicPr>
          <p:cNvPr id="39939" name="Picture 3" descr="\\Cheetah\vacha\Wil3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90600"/>
            <a:ext cx="5257800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04800" y="1219200"/>
            <a:ext cx="3124200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/>
              <a:t>Kvadratický Starkův jev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 i="1"/>
              <a:t>pentacen / p-terphenyl</a:t>
            </a:r>
            <a:endParaRPr lang="cs-CZ"/>
          </a:p>
          <a:p>
            <a:pPr>
              <a:spcBef>
                <a:spcPct val="50000"/>
              </a:spcBef>
            </a:pPr>
            <a:r>
              <a:rPr lang="cs-CZ"/>
              <a:t>průměrná hodnota polarizovatelnosti </a:t>
            </a:r>
            <a:r>
              <a:rPr lang="cs-CZ">
                <a:latin typeface="Symbol" pitchFamily="18" charset="2"/>
              </a:rPr>
              <a:t>Da</a:t>
            </a:r>
            <a:r>
              <a:rPr lang="cs-CZ"/>
              <a:t> = 47 x10</a:t>
            </a:r>
            <a:r>
              <a:rPr lang="cs-CZ" baseline="30000"/>
              <a:t>-40</a:t>
            </a:r>
            <a:r>
              <a:rPr lang="cs-CZ"/>
              <a:t> F.m</a:t>
            </a:r>
            <a:r>
              <a:rPr lang="cs-CZ" baseline="30000"/>
              <a:t>2</a:t>
            </a:r>
            <a:endParaRPr lang="cs-CZ"/>
          </a:p>
        </p:txBody>
      </p:sp>
      <p:pic>
        <p:nvPicPr>
          <p:cNvPr id="39942" name="Picture 6" descr="\\Cheetah\vacha\Wil4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60198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6" name="Group 10"/>
          <p:cNvGrpSpPr>
            <a:grpSpLocks/>
          </p:cNvGrpSpPr>
          <p:nvPr/>
        </p:nvGrpSpPr>
        <p:grpSpPr bwMode="auto">
          <a:xfrm>
            <a:off x="6400800" y="3352800"/>
            <a:ext cx="2514600" cy="2398713"/>
            <a:chOff x="4032" y="2112"/>
            <a:chExt cx="1584" cy="1511"/>
          </a:xfrm>
        </p:grpSpPr>
        <p:pic>
          <p:nvPicPr>
            <p:cNvPr id="39943" name="Picture 7" descr="C:\Jan\text\PrednaskyMFF\SingleMolSp2004\InterdigitElctr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" y="2496"/>
              <a:ext cx="1392" cy="1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4032" y="2112"/>
              <a:ext cx="1584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 i="1"/>
                <a:t>Také se užívají "Interdigitated" elektrody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Polarizační měření</a:t>
            </a:r>
          </a:p>
        </p:txBody>
      </p:sp>
      <p:pic>
        <p:nvPicPr>
          <p:cNvPr id="40963" name="Picture 3" descr="\\Cheetah\vacha\Wil5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8610600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07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Otáčení polarizace excitačního světla</a:t>
            </a:r>
            <a:r>
              <a:rPr lang="cs-CZ"/>
              <a:t> nebo také </a:t>
            </a:r>
            <a:r>
              <a:rPr lang="cs-CZ" i="1"/>
              <a:t>užití analyzátoru</a:t>
            </a:r>
            <a:r>
              <a:rPr lang="cs-CZ"/>
              <a:t> (pol. filtr v detekční ose) - lze určit orientaci molekuly v matrici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Orientace molekul v matrici</a:t>
            </a:r>
          </a:p>
        </p:txBody>
      </p:sp>
      <p:pic>
        <p:nvPicPr>
          <p:cNvPr id="41987" name="Picture 3" descr="\\Cheetah\vacha\Wil6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066800"/>
            <a:ext cx="6172200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pentacen v p-terphenylu</a:t>
            </a:r>
          </a:p>
        </p:txBody>
      </p:sp>
      <p:pic>
        <p:nvPicPr>
          <p:cNvPr id="41989" name="Picture 5" descr="\\Cheetah\vacha\Wil7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36875"/>
            <a:ext cx="5638800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SMS při vnějším hydrostatickém tlaku</a:t>
            </a:r>
          </a:p>
        </p:txBody>
      </p:sp>
      <p:pic>
        <p:nvPicPr>
          <p:cNvPr id="43012" name="Picture 4" descr="\\Cheetah\vacha\Wil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6096000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016" name="Group 8"/>
          <p:cNvGrpSpPr>
            <a:grpSpLocks/>
          </p:cNvGrpSpPr>
          <p:nvPr/>
        </p:nvGrpSpPr>
        <p:grpSpPr bwMode="auto">
          <a:xfrm>
            <a:off x="381000" y="2895600"/>
            <a:ext cx="8610600" cy="3778250"/>
            <a:chOff x="240" y="1824"/>
            <a:chExt cx="5424" cy="2380"/>
          </a:xfrm>
        </p:grpSpPr>
        <p:sp>
          <p:nvSpPr>
            <p:cNvPr id="43011" name="Text Box 3"/>
            <p:cNvSpPr txBox="1">
              <a:spLocks noChangeArrowheads="1"/>
            </p:cNvSpPr>
            <p:nvPr/>
          </p:nvSpPr>
          <p:spPr bwMode="auto">
            <a:xfrm>
              <a:off x="240" y="2976"/>
              <a:ext cx="23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pentacen v p-tephenylu (zpl čára):</a:t>
              </a:r>
            </a:p>
          </p:txBody>
        </p:sp>
        <p:graphicFrame>
          <p:nvGraphicFramePr>
            <p:cNvPr id="43013" name="Object 5"/>
            <p:cNvGraphicFramePr>
              <a:graphicFrameLocks noChangeAspect="1"/>
            </p:cNvGraphicFramePr>
            <p:nvPr/>
          </p:nvGraphicFramePr>
          <p:xfrm>
            <a:off x="528" y="3456"/>
            <a:ext cx="1200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21" name="Rovnice" r:id="rId4" imgW="825480" imgH="203040" progId="Equation.3">
                    <p:embed/>
                  </p:oleObj>
                </mc:Choice>
                <mc:Fallback>
                  <p:oleObj name="Rovnice" r:id="rId4" imgW="825480" imgH="2030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456"/>
                          <a:ext cx="1200" cy="293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4" name="Text Box 6"/>
            <p:cNvSpPr txBox="1">
              <a:spLocks noChangeArrowheads="1"/>
            </p:cNvSpPr>
            <p:nvPr/>
          </p:nvSpPr>
          <p:spPr bwMode="auto">
            <a:xfrm>
              <a:off x="240" y="3216"/>
              <a:ext cx="264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/>
                <a:t>posun je popsán lineární závislostí</a:t>
              </a:r>
            </a:p>
            <a:p>
              <a:endParaRPr lang="cs-CZ"/>
            </a:p>
            <a:p>
              <a:endParaRPr lang="cs-CZ"/>
            </a:p>
            <a:p>
              <a:r>
                <a:rPr lang="cs-CZ"/>
                <a:t>kde </a:t>
              </a:r>
              <a:r>
                <a:rPr lang="cs-CZ">
                  <a:latin typeface="Symbol" pitchFamily="18" charset="2"/>
                </a:rPr>
                <a:t>k</a:t>
              </a:r>
              <a:r>
                <a:rPr lang="cs-CZ"/>
                <a:t> je lokální kompresibilita matrice, D "solvent shift" a </a:t>
              </a:r>
              <a:r>
                <a:rPr lang="cs-CZ">
                  <a:latin typeface="Symbol" pitchFamily="18" charset="2"/>
                </a:rPr>
                <a:t>D</a:t>
              </a:r>
              <a:r>
                <a:rPr lang="cs-CZ"/>
                <a:t>p změna tlaku</a:t>
              </a:r>
            </a:p>
          </p:txBody>
        </p:sp>
        <p:pic>
          <p:nvPicPr>
            <p:cNvPr id="43015" name="Picture 7" descr="\\Cheetah\vacha\Wil10.t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1824"/>
              <a:ext cx="2928" cy="2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Mikro-spektroskopické zařízení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458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Zařízení z Lund University</a:t>
            </a:r>
            <a:r>
              <a:rPr lang="cs-CZ"/>
              <a:t> - využívá </a:t>
            </a:r>
            <a:r>
              <a:rPr lang="cs-CZ" b="1" i="1"/>
              <a:t>speciální kryostat</a:t>
            </a:r>
            <a:r>
              <a:rPr lang="cs-CZ"/>
              <a:t> (např. Oxford Microstat) se vzorkem blízko okénku + mikroskopický objektiv s velkou pracovní vzdáleností a velkou NA vně kryostatu</a:t>
            </a:r>
          </a:p>
        </p:txBody>
      </p:sp>
      <p:pic>
        <p:nvPicPr>
          <p:cNvPr id="99332" name="Picture 4" descr="C:\JanV\Figures\Transparenty\PrednSingleNC\GustafssonJAP84\Fi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67818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Nelineární a kvantové optické jevy při SMS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57200" y="990600"/>
            <a:ext cx="73914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Interakce světla s dvouhladinovým atomem</a:t>
            </a:r>
            <a:r>
              <a:rPr lang="cs-CZ"/>
              <a:t>:</a:t>
            </a:r>
          </a:p>
          <a:p>
            <a:pPr>
              <a:spcBef>
                <a:spcPct val="10000"/>
              </a:spcBef>
            </a:pPr>
            <a:r>
              <a:rPr lang="cs-CZ"/>
              <a:t>- kvantový systém se dvěma en. hladinami je matematicky ekvivalentní částici s 1/2 spinem v magnetickém poli</a:t>
            </a:r>
          </a:p>
          <a:p>
            <a:pPr>
              <a:spcBef>
                <a:spcPct val="10000"/>
              </a:spcBef>
            </a:pPr>
            <a:r>
              <a:rPr lang="cs-CZ"/>
              <a:t>- lze užít zavedený formalismus - Rabi (1937), Bloch (1946)</a:t>
            </a:r>
          </a:p>
        </p:txBody>
      </p:sp>
      <p:grpSp>
        <p:nvGrpSpPr>
          <p:cNvPr id="44048" name="Group 16"/>
          <p:cNvGrpSpPr>
            <a:grpSpLocks/>
          </p:cNvGrpSpPr>
          <p:nvPr/>
        </p:nvGrpSpPr>
        <p:grpSpPr bwMode="auto">
          <a:xfrm>
            <a:off x="381000" y="2362200"/>
            <a:ext cx="8305800" cy="871538"/>
            <a:chOff x="240" y="1488"/>
            <a:chExt cx="5232" cy="549"/>
          </a:xfrm>
        </p:grpSpPr>
        <p:sp>
          <p:nvSpPr>
            <p:cNvPr id="44038" name="Text Box 6"/>
            <p:cNvSpPr txBox="1">
              <a:spLocks noChangeArrowheads="1"/>
            </p:cNvSpPr>
            <p:nvPr/>
          </p:nvSpPr>
          <p:spPr bwMode="auto">
            <a:xfrm>
              <a:off x="240" y="1488"/>
              <a:ext cx="4272" cy="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Čistý stav dvouhladin. atomu lze psát jako lineární superpozici: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kde                             (normovací podmínka)</a:t>
              </a:r>
            </a:p>
          </p:txBody>
        </p:sp>
        <p:graphicFrame>
          <p:nvGraphicFramePr>
            <p:cNvPr id="44039" name="Object 7"/>
            <p:cNvGraphicFramePr>
              <a:graphicFrameLocks noChangeAspect="1"/>
            </p:cNvGraphicFramePr>
            <p:nvPr/>
          </p:nvGraphicFramePr>
          <p:xfrm>
            <a:off x="4368" y="1488"/>
            <a:ext cx="1104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4" name="Rovnice" r:id="rId3" imgW="1041120" imgH="253800" progId="Equation.3">
                    <p:embed/>
                  </p:oleObj>
                </mc:Choice>
                <mc:Fallback>
                  <p:oleObj name="Rovnice" r:id="rId3" imgW="1041120" imgH="2538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1488"/>
                          <a:ext cx="1104" cy="268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041" name="Object 9"/>
            <p:cNvGraphicFramePr>
              <a:graphicFrameLocks noChangeAspect="1"/>
            </p:cNvGraphicFramePr>
            <p:nvPr/>
          </p:nvGraphicFramePr>
          <p:xfrm>
            <a:off x="672" y="1728"/>
            <a:ext cx="912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5" name="Rovnice" r:id="rId5" imgW="825480" imgH="279360" progId="Equation.3">
                    <p:embed/>
                  </p:oleObj>
                </mc:Choice>
                <mc:Fallback>
                  <p:oleObj name="Rovnice" r:id="rId5" imgW="825480" imgH="27936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1728"/>
                          <a:ext cx="912" cy="3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049" name="Group 17"/>
          <p:cNvGrpSpPr>
            <a:grpSpLocks/>
          </p:cNvGrpSpPr>
          <p:nvPr/>
        </p:nvGrpSpPr>
        <p:grpSpPr bwMode="auto">
          <a:xfrm>
            <a:off x="304800" y="3276600"/>
            <a:ext cx="5683250" cy="566738"/>
            <a:chOff x="192" y="2064"/>
            <a:chExt cx="3580" cy="357"/>
          </a:xfrm>
        </p:grpSpPr>
        <p:graphicFrame>
          <p:nvGraphicFramePr>
            <p:cNvPr id="44042" name="Object 10"/>
            <p:cNvGraphicFramePr>
              <a:graphicFrameLocks noChangeAspect="1"/>
            </p:cNvGraphicFramePr>
            <p:nvPr/>
          </p:nvGraphicFramePr>
          <p:xfrm>
            <a:off x="2880" y="2064"/>
            <a:ext cx="892" cy="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6" name="Rovnice" r:id="rId7" imgW="698400" imgH="279360" progId="Equation.3">
                    <p:embed/>
                  </p:oleObj>
                </mc:Choice>
                <mc:Fallback>
                  <p:oleObj name="Rovnice" r:id="rId7" imgW="698400" imgH="27936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2064"/>
                          <a:ext cx="892" cy="3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192" y="2160"/>
              <a:ext cx="26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Smíšené stavy popisuje matice hustoty</a:t>
              </a:r>
            </a:p>
          </p:txBody>
        </p:sp>
      </p:grpSp>
      <p:grpSp>
        <p:nvGrpSpPr>
          <p:cNvPr id="44050" name="Group 18"/>
          <p:cNvGrpSpPr>
            <a:grpSpLocks/>
          </p:cNvGrpSpPr>
          <p:nvPr/>
        </p:nvGrpSpPr>
        <p:grpSpPr bwMode="auto">
          <a:xfrm>
            <a:off x="457200" y="3962400"/>
            <a:ext cx="6278563" cy="1276350"/>
            <a:chOff x="288" y="2496"/>
            <a:chExt cx="3955" cy="804"/>
          </a:xfrm>
        </p:grpSpPr>
        <p:graphicFrame>
          <p:nvGraphicFramePr>
            <p:cNvPr id="44044" name="Object 12"/>
            <p:cNvGraphicFramePr>
              <a:graphicFrameLocks noChangeAspect="1"/>
            </p:cNvGraphicFramePr>
            <p:nvPr/>
          </p:nvGraphicFramePr>
          <p:xfrm>
            <a:off x="3293" y="2544"/>
            <a:ext cx="950" cy="7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7" name="Rovnice" r:id="rId9" imgW="863280" imgH="685800" progId="Equation.3">
                    <p:embed/>
                  </p:oleObj>
                </mc:Choice>
                <mc:Fallback>
                  <p:oleObj name="Rovnice" r:id="rId9" imgW="863280" imgH="6858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3" y="2544"/>
                          <a:ext cx="950" cy="7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5" name="Text Box 13"/>
            <p:cNvSpPr txBox="1">
              <a:spLocks noChangeArrowheads="1"/>
            </p:cNvSpPr>
            <p:nvPr/>
          </p:nvSpPr>
          <p:spPr bwMode="auto">
            <a:xfrm>
              <a:off x="288" y="2496"/>
              <a:ext cx="30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Reprezentace stavu Blochovým vektorem:</a:t>
              </a:r>
            </a:p>
          </p:txBody>
        </p:sp>
      </p:grp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1524000" y="5410200"/>
            <a:ext cx="5943600" cy="969963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i="1"/>
              <a:t>Čisté stavy mají hodnoty Blochova vektoru</a:t>
            </a:r>
            <a:r>
              <a:rPr lang="cs-CZ"/>
              <a:t> rovné:</a:t>
            </a:r>
          </a:p>
          <a:p>
            <a:pPr>
              <a:spcBef>
                <a:spcPct val="10000"/>
              </a:spcBef>
            </a:pPr>
            <a:r>
              <a:rPr lang="cs-CZ"/>
              <a:t>r=(0,0,-1) </a:t>
            </a:r>
            <a:r>
              <a:rPr lang="cs-CZ" b="1" i="1"/>
              <a:t>základní stav</a:t>
            </a:r>
            <a:r>
              <a:rPr lang="cs-CZ"/>
              <a:t> a r=(0,0,1)  </a:t>
            </a:r>
            <a:r>
              <a:rPr lang="cs-CZ" b="1" i="1"/>
              <a:t>excitovaný stav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všechny ostatní hodnoty reprezentují smíšené stavy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Blochův vektor</a:t>
            </a:r>
          </a:p>
        </p:txBody>
      </p:sp>
      <p:pic>
        <p:nvPicPr>
          <p:cNvPr id="45059" name="Picture 3" descr="\\Cheetah\vacha\15112000\mw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44600"/>
            <a:ext cx="7848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Interakce atomu s klasickým elmg. polem</a:t>
            </a:r>
          </a:p>
        </p:txBody>
      </p:sp>
      <p:sp>
        <p:nvSpPr>
          <p:cNvPr id="46084" name="Text Box 1028"/>
          <p:cNvSpPr txBox="1">
            <a:spLocks noChangeArrowheads="1"/>
          </p:cNvSpPr>
          <p:nvPr/>
        </p:nvSpPr>
        <p:spPr bwMode="auto">
          <a:xfrm>
            <a:off x="228600" y="914400"/>
            <a:ext cx="861060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/>
              <a:t>- pole je popsáno elektrickou intenzitou </a:t>
            </a:r>
            <a:r>
              <a:rPr lang="cs-CZ" b="1" i="1"/>
              <a:t>E</a:t>
            </a:r>
            <a:r>
              <a:rPr lang="cs-CZ"/>
              <a:t>(t)</a:t>
            </a:r>
          </a:p>
          <a:p>
            <a:pPr>
              <a:spcBef>
                <a:spcPct val="5000"/>
              </a:spcBef>
            </a:pPr>
            <a:r>
              <a:rPr lang="cs-CZ"/>
              <a:t>- atom je popsán elektrickým dipólovým momentem </a:t>
            </a:r>
            <a:r>
              <a:rPr lang="cs-CZ" b="1">
                <a:latin typeface="Symbol" pitchFamily="18" charset="2"/>
              </a:rPr>
              <a:t>m</a:t>
            </a:r>
            <a:r>
              <a:rPr lang="cs-CZ"/>
              <a:t>(t)</a:t>
            </a:r>
          </a:p>
          <a:p>
            <a:pPr>
              <a:spcBef>
                <a:spcPct val="5000"/>
              </a:spcBef>
            </a:pPr>
            <a:r>
              <a:rPr lang="cs-CZ"/>
              <a:t>- interakční Hamiltonián </a:t>
            </a:r>
          </a:p>
          <a:p>
            <a:pPr>
              <a:spcBef>
                <a:spcPct val="50000"/>
              </a:spcBef>
            </a:pPr>
            <a:r>
              <a:rPr lang="cs-CZ"/>
              <a:t>Ze Schroedingerovy rovnice pro matici hustoty lze získat soustavu </a:t>
            </a:r>
            <a:r>
              <a:rPr lang="cs-CZ" b="1"/>
              <a:t>Blochových rovnic</a:t>
            </a:r>
            <a:endParaRPr lang="cs-CZ"/>
          </a:p>
        </p:txBody>
      </p:sp>
      <p:graphicFrame>
        <p:nvGraphicFramePr>
          <p:cNvPr id="46085" name="Object 1029"/>
          <p:cNvGraphicFramePr>
            <a:graphicFrameLocks noChangeAspect="1"/>
          </p:cNvGraphicFramePr>
          <p:nvPr/>
        </p:nvGraphicFramePr>
        <p:xfrm>
          <a:off x="2819400" y="1524000"/>
          <a:ext cx="19812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6" name="Rovnice" r:id="rId3" imgW="1218960" imgH="228600" progId="Equation.3">
                  <p:embed/>
                </p:oleObj>
              </mc:Choice>
              <mc:Fallback>
                <p:oleObj name="Rovnice" r:id="rId3" imgW="1218960" imgH="2286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524000"/>
                        <a:ext cx="198120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86" name="Picture 1030" descr="\\Cheetah\vacha\15112000\mw2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39624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091" name="Group 1035"/>
          <p:cNvGrpSpPr>
            <a:grpSpLocks/>
          </p:cNvGrpSpPr>
          <p:nvPr/>
        </p:nvGrpSpPr>
        <p:grpSpPr bwMode="auto">
          <a:xfrm>
            <a:off x="152400" y="4495800"/>
            <a:ext cx="8991600" cy="1863725"/>
            <a:chOff x="96" y="2832"/>
            <a:chExt cx="5664" cy="1174"/>
          </a:xfrm>
        </p:grpSpPr>
        <p:sp>
          <p:nvSpPr>
            <p:cNvPr id="46087" name="Text Box 1031"/>
            <p:cNvSpPr txBox="1">
              <a:spLocks noChangeArrowheads="1"/>
            </p:cNvSpPr>
            <p:nvPr/>
          </p:nvSpPr>
          <p:spPr bwMode="auto">
            <a:xfrm>
              <a:off x="96" y="2976"/>
              <a:ext cx="31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a odtud pohybové rovnice pro Blochův vektor:</a:t>
              </a:r>
            </a:p>
          </p:txBody>
        </p:sp>
        <p:pic>
          <p:nvPicPr>
            <p:cNvPr id="46088" name="Picture 1032" descr="\\Cheetah\vacha\15112000\mw3.t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832"/>
              <a:ext cx="2160" cy="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9" name="Picture 1033" descr="\\Cheetah\vacha\15112000\mw4.t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3648"/>
              <a:ext cx="2640" cy="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90" name="Text Box 1034"/>
          <p:cNvSpPr txBox="1">
            <a:spLocks noChangeArrowheads="1"/>
          </p:cNvSpPr>
          <p:nvPr/>
        </p:nvSpPr>
        <p:spPr bwMode="auto">
          <a:xfrm>
            <a:off x="152400" y="5791200"/>
            <a:ext cx="4800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takto popsaný Blochův vektor rotuje kolem osy </a:t>
            </a:r>
            <a:r>
              <a:rPr lang="cs-CZ" i="1"/>
              <a:t>z</a:t>
            </a:r>
            <a:r>
              <a:rPr lang="cs-CZ"/>
              <a:t> s optickou frekvencí (zavádí se rotující souř. soustava a vektor </a:t>
            </a:r>
            <a:r>
              <a:rPr lang="cs-CZ" b="1" i="1"/>
              <a:t>r</a:t>
            </a:r>
            <a:r>
              <a:rPr lang="en-US" b="1" i="1"/>
              <a:t>'</a:t>
            </a:r>
            <a:r>
              <a:rPr lang="en-US"/>
              <a:t>)</a:t>
            </a:r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Rabiho oscilace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381000" y="1143000"/>
            <a:ext cx="830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Zvláštní případ: </a:t>
            </a:r>
            <a:r>
              <a:rPr lang="cs-CZ" b="1" i="1"/>
              <a:t>excitační pole je harmonické</a:t>
            </a:r>
            <a:r>
              <a:rPr lang="cs-CZ"/>
              <a:t> (sinusoidní) = </a:t>
            </a:r>
            <a:r>
              <a:rPr lang="cs-CZ" b="1" i="1"/>
              <a:t>Rabiho problém</a:t>
            </a:r>
          </a:p>
        </p:txBody>
      </p:sp>
      <p:grpSp>
        <p:nvGrpSpPr>
          <p:cNvPr id="47117" name="Group 13"/>
          <p:cNvGrpSpPr>
            <a:grpSpLocks/>
          </p:cNvGrpSpPr>
          <p:nvPr/>
        </p:nvGrpSpPr>
        <p:grpSpPr bwMode="auto">
          <a:xfrm>
            <a:off x="381000" y="1676400"/>
            <a:ext cx="7772400" cy="2562225"/>
            <a:chOff x="240" y="1056"/>
            <a:chExt cx="4896" cy="1614"/>
          </a:xfrm>
        </p:grpSpPr>
        <p:pic>
          <p:nvPicPr>
            <p:cNvPr id="47110" name="Picture 6" descr="\\Cheetah\vacha\15112000\mw5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344"/>
              <a:ext cx="3600" cy="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2" name="Text Box 8"/>
            <p:cNvSpPr txBox="1">
              <a:spLocks noChangeArrowheads="1"/>
            </p:cNvSpPr>
            <p:nvPr/>
          </p:nvSpPr>
          <p:spPr bwMode="auto">
            <a:xfrm>
              <a:off x="240" y="1056"/>
              <a:ext cx="489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začíná-li atom v základním stavu v čase t=0, má řešení Blochových rovnic tvar:</a:t>
              </a:r>
            </a:p>
          </p:txBody>
        </p:sp>
      </p:grp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533400" y="4419600"/>
            <a:ext cx="7543800" cy="1817688"/>
            <a:chOff x="336" y="2784"/>
            <a:chExt cx="4752" cy="1145"/>
          </a:xfrm>
        </p:grpSpPr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336" y="2832"/>
              <a:ext cx="4752" cy="10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složka Blochova vektoru r osciluje s frekvencí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a amplitudou                                 = </a:t>
              </a:r>
              <a:r>
                <a:rPr lang="cs-CZ" b="1" i="1"/>
                <a:t>Rabiho oscilace</a:t>
              </a:r>
              <a:r>
                <a:rPr lang="cs-CZ"/>
                <a:t> (optická nutace). Parametr </a:t>
              </a:r>
              <a:r>
                <a:rPr lang="cs-CZ">
                  <a:latin typeface="Symbol" pitchFamily="18" charset="2"/>
                </a:rPr>
                <a:t>W</a:t>
              </a:r>
              <a:r>
                <a:rPr lang="cs-CZ"/>
                <a:t> je Rabiho frekvence: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 pro dostatečně silná pole a malý rozdíl pole </a:t>
              </a:r>
              <a:r>
                <a:rPr lang="cs-CZ">
                  <a:latin typeface="Symbol" pitchFamily="18" charset="2"/>
                </a:rPr>
                <a:t>w</a:t>
              </a:r>
              <a:r>
                <a:rPr lang="cs-CZ" baseline="-25000"/>
                <a:t>0</a:t>
              </a:r>
              <a:r>
                <a:rPr lang="cs-CZ"/>
                <a:t> - </a:t>
              </a:r>
              <a:r>
                <a:rPr lang="cs-CZ">
                  <a:latin typeface="Symbol" pitchFamily="18" charset="2"/>
                </a:rPr>
                <a:t>w</a:t>
              </a:r>
              <a:r>
                <a:rPr lang="cs-CZ" baseline="-25000"/>
                <a:t>1</a:t>
              </a:r>
              <a:r>
                <a:rPr lang="cs-CZ"/>
                <a:t> osciluje téměř mezi stavy -1 a 1.</a:t>
              </a:r>
            </a:p>
          </p:txBody>
        </p:sp>
        <p:graphicFrame>
          <p:nvGraphicFramePr>
            <p:cNvPr id="47114" name="Object 10"/>
            <p:cNvGraphicFramePr>
              <a:graphicFrameLocks noChangeAspect="1"/>
            </p:cNvGraphicFramePr>
            <p:nvPr/>
          </p:nvGraphicFramePr>
          <p:xfrm>
            <a:off x="3408" y="2784"/>
            <a:ext cx="1008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29" name="Rovnice" r:id="rId4" imgW="1155600" imgH="279360" progId="Equation.3">
                    <p:embed/>
                  </p:oleObj>
                </mc:Choice>
                <mc:Fallback>
                  <p:oleObj name="Rovnice" r:id="rId4" imgW="1155600" imgH="27936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2784"/>
                          <a:ext cx="1008" cy="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115" name="Object 11"/>
            <p:cNvGraphicFramePr>
              <a:graphicFrameLocks noChangeAspect="1"/>
            </p:cNvGraphicFramePr>
            <p:nvPr/>
          </p:nvGraphicFramePr>
          <p:xfrm>
            <a:off x="1344" y="3062"/>
            <a:ext cx="1104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30" name="Rovnice" r:id="rId6" imgW="1282680" imgH="253800" progId="Equation.3">
                    <p:embed/>
                  </p:oleObj>
                </mc:Choice>
                <mc:Fallback>
                  <p:oleObj name="Rovnice" r:id="rId6" imgW="1282680" imgH="2538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3062"/>
                          <a:ext cx="1104" cy="2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116" name="Object 12"/>
            <p:cNvGraphicFramePr>
              <a:graphicFrameLocks noChangeAspect="1"/>
            </p:cNvGraphicFramePr>
            <p:nvPr/>
          </p:nvGraphicFramePr>
          <p:xfrm>
            <a:off x="2640" y="3312"/>
            <a:ext cx="1152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31" name="Rovnice" r:id="rId8" imgW="1143000" imgH="215640" progId="Equation.3">
                    <p:embed/>
                  </p:oleObj>
                </mc:Choice>
                <mc:Fallback>
                  <p:oleObj name="Rovnice" r:id="rId8" imgW="114300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3312"/>
                          <a:ext cx="1152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Photon antibunching</a:t>
            </a:r>
          </a:p>
        </p:txBody>
      </p:sp>
      <p:pic>
        <p:nvPicPr>
          <p:cNvPr id="48131" name="Picture 3" descr="\\Cheetah\vacha\15112000\moer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30580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6248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/>
              <a:t>"Antishlukování" fotonů z jednotlivých molekul</a:t>
            </a:r>
            <a:r>
              <a:rPr lang="cs-CZ"/>
              <a:t>:</a:t>
            </a:r>
          </a:p>
        </p:txBody>
      </p:sp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381000" y="4038600"/>
            <a:ext cx="8382000" cy="2546350"/>
            <a:chOff x="240" y="2544"/>
            <a:chExt cx="5280" cy="1604"/>
          </a:xfrm>
        </p:grpSpPr>
        <p:pic>
          <p:nvPicPr>
            <p:cNvPr id="48132" name="Picture 4" descr="\\Cheetah\vacha\15112000\bsch1.t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7" y="2774"/>
              <a:ext cx="2621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288" y="2544"/>
              <a:ext cx="51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Molekuly lze často popisovat jako 3-hladinový systém </a:t>
              </a:r>
              <a:r>
                <a:rPr lang="cs-CZ">
                  <a:sym typeface="Symbol" pitchFamily="18" charset="2"/>
                </a:rPr>
                <a:t></a:t>
              </a:r>
              <a:r>
                <a:rPr lang="cs-CZ"/>
                <a:t> Blochovy rce mají tvar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40" y="3744"/>
              <a:ext cx="528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- molekula nemůže emitovat fotony libovolně rychle za sebou, jistou dobu tvrá (polovina Rabiho periody) než se po emisi opět dostane do excit. stavu.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Photon bunching</a:t>
            </a:r>
          </a:p>
        </p:txBody>
      </p:sp>
      <p:pic>
        <p:nvPicPr>
          <p:cNvPr id="50179" name="Picture 3" descr="\\Cheetah\vacha\15112000\bsch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14400"/>
            <a:ext cx="365442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85800" y="1066800"/>
            <a:ext cx="39624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antibunching se projeví v intenzitní autokorelační funkci u krátkých časů (obvykle ~ ns)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457200" y="5715000"/>
            <a:ext cx="434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např. pentacen v p-terphenylu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AC Starkův jev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912813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= posuv spektr. čar v intenzivním (koherentním a oscilujícím) světelném poli excitujícího laseru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04800" y="1522413"/>
            <a:ext cx="84582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měří se </a:t>
            </a:r>
            <a:r>
              <a:rPr lang="cs-CZ" b="1" i="1"/>
              <a:t>metodou excitace-a-sondování</a:t>
            </a:r>
            <a:r>
              <a:rPr lang="cs-CZ"/>
              <a:t> (pump-and-probe), kde oba paprsky jsou </a:t>
            </a:r>
            <a:r>
              <a:rPr lang="cs-CZ" i="1"/>
              <a:t>jednomódové kontinuálně vyzařující (cw) lasery</a:t>
            </a:r>
            <a:r>
              <a:rPr lang="cs-CZ"/>
              <a:t>, které se musí prostorově překrýt na vzorku (lze dosáhnout např. navázáním do jednoho opt. vlákna)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81000" y="2513013"/>
            <a:ext cx="3733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Parametry molekul musí být co nejblíže 2-hladinovému systému</a:t>
            </a:r>
          </a:p>
        </p:txBody>
      </p:sp>
      <p:grpSp>
        <p:nvGrpSpPr>
          <p:cNvPr id="51206" name="Group 6"/>
          <p:cNvGrpSpPr>
            <a:grpSpLocks/>
          </p:cNvGrpSpPr>
          <p:nvPr/>
        </p:nvGrpSpPr>
        <p:grpSpPr bwMode="auto">
          <a:xfrm>
            <a:off x="228600" y="3198813"/>
            <a:ext cx="4495800" cy="2703512"/>
            <a:chOff x="144" y="2016"/>
            <a:chExt cx="2832" cy="1703"/>
          </a:xfrm>
        </p:grpSpPr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144" y="2016"/>
              <a:ext cx="2832" cy="1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1. </a:t>
              </a:r>
              <a:r>
                <a:rPr lang="cs-CZ" u="sng"/>
                <a:t>Intenzivní pump / slabý probe paprsek</a:t>
              </a:r>
              <a:r>
                <a:rPr lang="cs-CZ"/>
                <a:t>: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- je-li pump laser naladěn dostatečně daleko od rezonančního přechodu molekuly, dochází ke spektrálnímu posuvu (Stark shift):</a:t>
              </a:r>
            </a:p>
            <a:p>
              <a:pPr>
                <a:spcBef>
                  <a:spcPct val="50000"/>
                </a:spcBef>
              </a:pPr>
              <a:endParaRPr lang="cs-CZ"/>
            </a:p>
            <a:p>
              <a:pPr>
                <a:spcBef>
                  <a:spcPct val="50000"/>
                </a:spcBef>
              </a:pPr>
              <a:r>
                <a:rPr lang="cs-CZ"/>
                <a:t>např. terylen/p-terphenyl, pump = 1 - 40 I</a:t>
              </a:r>
              <a:r>
                <a:rPr lang="cs-CZ" baseline="-25000"/>
                <a:t>S</a:t>
              </a:r>
              <a:r>
                <a:rPr lang="cs-CZ"/>
                <a:t>, probe = 0,5 I</a:t>
              </a:r>
              <a:r>
                <a:rPr lang="cs-CZ" baseline="-25000"/>
                <a:t>S</a:t>
              </a:r>
            </a:p>
          </p:txBody>
        </p:sp>
        <p:graphicFrame>
          <p:nvGraphicFramePr>
            <p:cNvPr id="51208" name="Object 8"/>
            <p:cNvGraphicFramePr>
              <a:graphicFrameLocks noChangeAspect="1"/>
            </p:cNvGraphicFramePr>
            <p:nvPr/>
          </p:nvGraphicFramePr>
          <p:xfrm>
            <a:off x="1200" y="2880"/>
            <a:ext cx="1392" cy="2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14" name="Rovnice" r:id="rId3" imgW="1244520" imgH="241200" progId="Equation.3">
                    <p:embed/>
                  </p:oleObj>
                </mc:Choice>
                <mc:Fallback>
                  <p:oleObj name="Rovnice" r:id="rId3" imgW="1244520" imgH="241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2880"/>
                          <a:ext cx="1392" cy="2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1209" name="Picture 9" descr="\\Cheetah\vacha\15112000\tam1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36813"/>
            <a:ext cx="35893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  <p:bldP spid="5120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533400" y="29845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AC Starkův jev</a:t>
            </a:r>
          </a:p>
        </p:txBody>
      </p:sp>
      <p:pic>
        <p:nvPicPr>
          <p:cNvPr id="52227" name="Picture 3" descr="\\Cheetah\vacha\15112000\tam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0050"/>
            <a:ext cx="4533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\\Cheetah\vacha\15112000\lou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65250"/>
            <a:ext cx="3927475" cy="549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3810000" y="755650"/>
            <a:ext cx="5334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 b="1" i="1"/>
              <a:t>Dibenzanthanthrene/naftalén</a:t>
            </a:r>
            <a:r>
              <a:rPr lang="cs-CZ" sz="1600"/>
              <a:t> (užší čáry a stabilnější než terylen) probe až 10000 I</a:t>
            </a:r>
            <a:r>
              <a:rPr lang="cs-CZ" sz="1600" baseline="-25000"/>
              <a:t>S</a:t>
            </a:r>
            <a:r>
              <a:rPr lang="cs-CZ" sz="1600"/>
              <a:t> - odchylky od lineárního průběhu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Absorpční spektroskopie jednotlivých molekul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229600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 b="1"/>
              <a:t>Technika dvojité frekvenční modulace</a:t>
            </a:r>
            <a:endParaRPr lang="cs-CZ"/>
          </a:p>
          <a:p>
            <a:pPr>
              <a:spcBef>
                <a:spcPct val="5000"/>
              </a:spcBef>
            </a:pPr>
            <a:r>
              <a:rPr lang="cs-CZ"/>
              <a:t>- první technika, kterou bylo změřeno spektrum jednotlivých molekul (1989)</a:t>
            </a:r>
          </a:p>
        </p:txBody>
      </p:sp>
      <p:pic>
        <p:nvPicPr>
          <p:cNvPr id="53252" name="Picture 4" descr="\\Cheetah\vacha\15112000\kad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8458200" cy="471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533400" y="455613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Absorpční spektroskopie jednotlivých molekul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228600" y="1219200"/>
            <a:ext cx="426720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cs-CZ"/>
              <a:t>Principy:</a:t>
            </a:r>
          </a:p>
          <a:p>
            <a:pPr>
              <a:spcBef>
                <a:spcPct val="20000"/>
              </a:spcBef>
            </a:pPr>
            <a:r>
              <a:rPr lang="cs-CZ"/>
              <a:t>- </a:t>
            </a:r>
            <a:r>
              <a:rPr lang="cs-CZ" b="1" i="1"/>
              <a:t>rf modulace excitačního laseru</a:t>
            </a:r>
            <a:r>
              <a:rPr lang="cs-CZ"/>
              <a:t> </a:t>
            </a:r>
            <a:r>
              <a:rPr lang="cs-CZ">
                <a:sym typeface="Symbol" pitchFamily="18" charset="2"/>
              </a:rPr>
              <a:t></a:t>
            </a:r>
            <a:r>
              <a:rPr lang="cs-CZ"/>
              <a:t> vznik dvou postranních pásů posunutých o </a:t>
            </a:r>
            <a:r>
              <a:rPr lang="cs-CZ">
                <a:latin typeface="Symbol" pitchFamily="18" charset="2"/>
              </a:rPr>
              <a:t>w</a:t>
            </a:r>
            <a:r>
              <a:rPr lang="cs-CZ" baseline="-25000"/>
              <a:t>m</a:t>
            </a:r>
            <a:r>
              <a:rPr lang="cs-CZ"/>
              <a:t> s opačnými fázemi</a:t>
            </a:r>
          </a:p>
          <a:p>
            <a:pPr>
              <a:spcBef>
                <a:spcPct val="20000"/>
              </a:spcBef>
            </a:pPr>
            <a:r>
              <a:rPr lang="cs-CZ"/>
              <a:t>- </a:t>
            </a:r>
            <a:r>
              <a:rPr lang="cs-CZ" b="1" i="1"/>
              <a:t>detekují se změny amplitudy na rf</a:t>
            </a:r>
            <a:r>
              <a:rPr lang="cs-CZ"/>
              <a:t> frekvenci </a:t>
            </a:r>
            <a:r>
              <a:rPr lang="cs-CZ">
                <a:sym typeface="Symbol" pitchFamily="18" charset="2"/>
              </a:rPr>
              <a:t></a:t>
            </a:r>
            <a:r>
              <a:rPr lang="cs-CZ"/>
              <a:t> široké pozadí není vidět</a:t>
            </a:r>
          </a:p>
          <a:p>
            <a:pPr>
              <a:spcBef>
                <a:spcPct val="20000"/>
              </a:spcBef>
            </a:pPr>
            <a:r>
              <a:rPr lang="cs-CZ">
                <a:latin typeface="Symbol" pitchFamily="18" charset="2"/>
              </a:rPr>
              <a:t>w</a:t>
            </a:r>
            <a:r>
              <a:rPr lang="cs-CZ" baseline="-25000"/>
              <a:t>m</a:t>
            </a:r>
            <a:r>
              <a:rPr lang="cs-CZ"/>
              <a:t> je srovnatelná s šířkou přechodu jednotlivých molekul</a:t>
            </a:r>
          </a:p>
          <a:p>
            <a:pPr>
              <a:spcBef>
                <a:spcPct val="20000"/>
              </a:spcBef>
            </a:pPr>
            <a:r>
              <a:rPr lang="cs-CZ"/>
              <a:t>- zbytková amplitudová modulace laseru je odstraněna </a:t>
            </a:r>
            <a:r>
              <a:rPr lang="cs-CZ" b="1" i="1"/>
              <a:t>druhou modulací - ultrasonická modulace</a:t>
            </a:r>
            <a:r>
              <a:rPr lang="cs-CZ"/>
              <a:t> </a:t>
            </a:r>
            <a:r>
              <a:rPr lang="cs-CZ">
                <a:sym typeface="Symbol" pitchFamily="18" charset="2"/>
              </a:rPr>
              <a:t>nebo </a:t>
            </a:r>
            <a:r>
              <a:rPr lang="cs-CZ" b="1" i="1"/>
              <a:t>Starkův jev </a:t>
            </a:r>
            <a:r>
              <a:rPr lang="cs-CZ"/>
              <a:t>(signál se získá fázově citl. detekcí)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343400" y="914400"/>
            <a:ext cx="4800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 b="1"/>
              <a:t>Pentacen / p-terphenyl  </a:t>
            </a:r>
            <a:r>
              <a:rPr lang="cs-CZ" sz="1600"/>
              <a:t>- první pozorování spekter jednotlivých molekul (nízký poměr S/N méně než 5) Moerner+Kador: PRL </a:t>
            </a:r>
            <a:r>
              <a:rPr lang="cs-CZ" sz="1600" b="1"/>
              <a:t>62</a:t>
            </a:r>
            <a:r>
              <a:rPr lang="cs-CZ" sz="1600"/>
              <a:t> (1989) 2535</a:t>
            </a:r>
          </a:p>
        </p:txBody>
      </p:sp>
      <p:pic>
        <p:nvPicPr>
          <p:cNvPr id="54277" name="Picture 5" descr="\\Cheetah\vacha\15112000\kad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1013"/>
            <a:ext cx="36226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228600" y="4953000"/>
            <a:ext cx="4648200" cy="1754188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/>
              <a:t>FM signál pro jednu molekulu by měl být úměrný </a:t>
            </a:r>
            <a:r>
              <a:rPr lang="cs-CZ">
                <a:latin typeface="Symbol" pitchFamily="18" charset="2"/>
              </a:rPr>
              <a:t>Da</a:t>
            </a:r>
            <a:r>
              <a:rPr lang="cs-CZ"/>
              <a:t>L=</a:t>
            </a:r>
            <a:r>
              <a:rPr lang="cs-CZ">
                <a:latin typeface="Symbol" pitchFamily="18" charset="2"/>
              </a:rPr>
              <a:t>s</a:t>
            </a:r>
            <a:r>
              <a:rPr lang="cs-CZ"/>
              <a:t>/A, kde L je tloušťka vzorku, A je excitovaná plocha</a:t>
            </a:r>
          </a:p>
          <a:p>
            <a:pPr>
              <a:spcBef>
                <a:spcPct val="5000"/>
              </a:spcBef>
            </a:pPr>
            <a:r>
              <a:rPr lang="cs-CZ"/>
              <a:t>Na obrázku odpovídá 1V změně absorbance </a:t>
            </a:r>
            <a:r>
              <a:rPr lang="cs-CZ">
                <a:latin typeface="Symbol" pitchFamily="18" charset="2"/>
              </a:rPr>
              <a:t>Da</a:t>
            </a:r>
            <a:r>
              <a:rPr lang="cs-CZ"/>
              <a:t>L asi o 1,8 10</a:t>
            </a:r>
            <a:r>
              <a:rPr lang="cs-CZ" baseline="30000"/>
              <a:t>-3 </a:t>
            </a:r>
            <a:r>
              <a:rPr lang="cs-CZ"/>
              <a:t>(zde L je kolem 0,1 až 0,2 mm)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utoUpdateAnimBg="0"/>
      <p:bldP spid="5427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000">
                <a:solidFill>
                  <a:srgbClr val="FFFFFF"/>
                </a:solidFill>
                <a:latin typeface="Arial Black" pitchFamily="34" charset="0"/>
              </a:rPr>
              <a:t>Scanning Near-Field Optical Microscope - SNOM</a:t>
            </a:r>
            <a:endParaRPr lang="cs-CZ" sz="240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4582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Blízké pole</a:t>
            </a:r>
            <a:r>
              <a:rPr lang="cs-CZ"/>
              <a:t> = elektromag. pole velmi blízko emisnímu zdroji - blíže než je délka vlny - nelze užít popis vlnové optiky - neplatí difrakční rozlišovací limit </a:t>
            </a:r>
          </a:p>
          <a:p>
            <a:pPr>
              <a:spcBef>
                <a:spcPct val="50000"/>
              </a:spcBef>
            </a:pPr>
            <a:r>
              <a:rPr lang="cs-CZ"/>
              <a:t>- pokud se zdroj menší než délka vlny bude pohybovat blíže než délka vlny kolem vzorku, bude prostorové rozlišení dáno velikostí toho zdroje.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3048000" y="2667000"/>
            <a:ext cx="5943600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/>
              <a:t>Využívá se excitace skrze </a:t>
            </a:r>
            <a:r>
              <a:rPr lang="cs-CZ" sz="1600" b="1" i="1"/>
              <a:t>zúžené (tapered) opt. vlákno</a:t>
            </a:r>
            <a:endParaRPr lang="cs-CZ" sz="1600"/>
          </a:p>
          <a:p>
            <a:pPr>
              <a:spcBef>
                <a:spcPct val="10000"/>
              </a:spcBef>
            </a:pPr>
            <a:r>
              <a:rPr lang="cs-CZ" sz="1600"/>
              <a:t>- výroba lokálním nahřátím vlákna (CO</a:t>
            </a:r>
            <a:r>
              <a:rPr lang="cs-CZ" sz="1600" baseline="-25000"/>
              <a:t>2</a:t>
            </a:r>
            <a:r>
              <a:rPr lang="cs-CZ" sz="1600"/>
              <a:t> laser) a natažením vlákna (ev. chemické leptání)</a:t>
            </a:r>
          </a:p>
          <a:p>
            <a:pPr>
              <a:spcBef>
                <a:spcPct val="10000"/>
              </a:spcBef>
            </a:pPr>
            <a:r>
              <a:rPr lang="cs-CZ" sz="1600"/>
              <a:t>- velikost otvoru lze kontrolovat do 20 nm</a:t>
            </a:r>
          </a:p>
          <a:p>
            <a:pPr>
              <a:spcBef>
                <a:spcPct val="10000"/>
              </a:spcBef>
            </a:pPr>
            <a:r>
              <a:rPr lang="cs-CZ" sz="1600"/>
              <a:t>- vlákno se pokryje vrstvou kovu (Al)</a:t>
            </a:r>
          </a:p>
          <a:p>
            <a:pPr>
              <a:spcBef>
                <a:spcPct val="10000"/>
              </a:spcBef>
            </a:pPr>
            <a:r>
              <a:rPr lang="cs-CZ" sz="1600"/>
              <a:t>- transmise světla skrze vlákno s otvorem 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/10 je pouze asi 10</a:t>
            </a:r>
            <a:r>
              <a:rPr lang="cs-CZ" sz="1600" baseline="30000"/>
              <a:t>-5</a:t>
            </a:r>
            <a:r>
              <a:rPr lang="cs-CZ" sz="1600"/>
              <a:t> až 10</a:t>
            </a:r>
            <a:r>
              <a:rPr lang="cs-CZ" sz="1600" baseline="30000"/>
              <a:t>-6</a:t>
            </a:r>
            <a:r>
              <a:rPr lang="cs-CZ" sz="1600"/>
              <a:t>, pro leptané vlákno 10</a:t>
            </a:r>
            <a:r>
              <a:rPr lang="cs-CZ" sz="1600" baseline="30000"/>
              <a:t>-2</a:t>
            </a:r>
            <a:r>
              <a:rPr lang="cs-CZ" sz="1600"/>
              <a:t> až 10</a:t>
            </a:r>
            <a:r>
              <a:rPr lang="cs-CZ" sz="1600" baseline="30000"/>
              <a:t>-3</a:t>
            </a:r>
            <a:r>
              <a:rPr lang="cs-CZ" sz="1600"/>
              <a:t> (klesá se 4. mocninou velikosti otvoru) - proto se užívá se silnějším laser (problémy s ohřevem hrotu)</a:t>
            </a:r>
          </a:p>
          <a:p>
            <a:pPr>
              <a:spcBef>
                <a:spcPct val="10000"/>
              </a:spcBef>
            </a:pPr>
            <a:r>
              <a:rPr lang="cs-CZ" sz="1600"/>
              <a:t>- v praxi se používají většinou otvory 150-250 nm (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/5 - 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/3), demonstrováno i 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/20</a:t>
            </a:r>
          </a:p>
          <a:p>
            <a:pPr>
              <a:spcBef>
                <a:spcPct val="10000"/>
              </a:spcBef>
            </a:pPr>
            <a:r>
              <a:rPr lang="cs-CZ" sz="1600"/>
              <a:t>- </a:t>
            </a:r>
            <a:r>
              <a:rPr lang="cs-CZ" sz="1600" i="1"/>
              <a:t>pohyb hrotu</a:t>
            </a:r>
            <a:r>
              <a:rPr lang="cs-CZ" sz="1600"/>
              <a:t>: piezoposun</a:t>
            </a:r>
          </a:p>
          <a:p>
            <a:pPr>
              <a:spcBef>
                <a:spcPct val="10000"/>
              </a:spcBef>
            </a:pPr>
            <a:r>
              <a:rPr lang="cs-CZ" sz="1600"/>
              <a:t>- </a:t>
            </a:r>
            <a:r>
              <a:rPr lang="cs-CZ" sz="1600" i="1"/>
              <a:t>kontrola vzdálenosti od povrchu</a:t>
            </a:r>
            <a:r>
              <a:rPr lang="cs-CZ" sz="1600"/>
              <a:t>: shear force, tapping mode nebo forbidden light</a:t>
            </a:r>
          </a:p>
        </p:txBody>
      </p:sp>
      <p:pic>
        <p:nvPicPr>
          <p:cNvPr id="100357" name="Picture 5" descr="C:\JanV\Figures\Transparenty\PrednSingleNC\GustafssonJAP84\Fi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262096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Absorpční spektroskopie jednotlivých molekul</a:t>
            </a:r>
          </a:p>
        </p:txBody>
      </p:sp>
      <p:pic>
        <p:nvPicPr>
          <p:cNvPr id="55299" name="Picture 3" descr="\\Cheetah\vacha\15112000\kad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3058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/>
              <a:t>Přímá modulace přechodu molekuly</a:t>
            </a:r>
          </a:p>
          <a:p>
            <a:pPr>
              <a:spcBef>
                <a:spcPct val="10000"/>
              </a:spcBef>
            </a:pPr>
            <a:r>
              <a:rPr lang="cs-CZ"/>
              <a:t>- vysokofrekvenční rf Starkova modulace a rf detekce</a:t>
            </a:r>
          </a:p>
          <a:p>
            <a:pPr>
              <a:spcBef>
                <a:spcPct val="10000"/>
              </a:spcBef>
            </a:pPr>
            <a:r>
              <a:rPr lang="cs-CZ"/>
              <a:t>- lineární Starkův jev způsobuje symetrický tvar signálu úměrný první derivaci tvaru spektrální čáry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Časově rozlišené experimenty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8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pulsní excitace</a:t>
            </a:r>
            <a:r>
              <a:rPr lang="cs-CZ"/>
              <a:t> </a:t>
            </a:r>
            <a:r>
              <a:rPr lang="cs-CZ" sz="1600"/>
              <a:t>(ovšem dynamiku lze získat i z měření autokorelace, často výhodnější)</a:t>
            </a:r>
          </a:p>
        </p:txBody>
      </p:sp>
      <p:pic>
        <p:nvPicPr>
          <p:cNvPr id="57348" name="Picture 4" descr="\\Cheetah\vacha\15112000\wld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87688"/>
            <a:ext cx="4419600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 descr="\\Cheetah\vacha\15112000\wld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087688"/>
            <a:ext cx="4495800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228600" y="1447800"/>
            <a:ext cx="87630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 sz="1600" b="1"/>
              <a:t>Pentacen v p-therpenylu</a:t>
            </a:r>
            <a:r>
              <a:rPr lang="cs-CZ" sz="1600"/>
              <a:t> (doba života je asi 20 ns)</a:t>
            </a:r>
          </a:p>
          <a:p>
            <a:pPr>
              <a:spcBef>
                <a:spcPct val="5000"/>
              </a:spcBef>
            </a:pPr>
            <a:r>
              <a:rPr lang="cs-CZ" sz="1600"/>
              <a:t>- excitace 9 ns pulsy získanými ze single mode laseru akusto-optickým modulátorem (takový pulsu byl vybrán jako ideální neb je dostatečně kratší než doba živ., ale ještě není příliš spektrálně široký)</a:t>
            </a:r>
          </a:p>
          <a:p>
            <a:pPr>
              <a:spcBef>
                <a:spcPct val="5000"/>
              </a:spcBef>
            </a:pPr>
            <a:r>
              <a:rPr lang="cs-CZ" sz="1600"/>
              <a:t>- detekce rychlým fotonásobičem (doby živ. získané dekonvolucí pro dvě různé molekuly jsou 23,9 a 24,5 ns)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000">
                <a:solidFill>
                  <a:srgbClr val="FFFFFF"/>
                </a:solidFill>
                <a:latin typeface="Arial Black" pitchFamily="34" charset="0"/>
              </a:rPr>
              <a:t>Mikroskopie a spektroskopie SM při pokojové teplotě</a:t>
            </a:r>
            <a:endParaRPr lang="cs-CZ" sz="240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763000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u="sng"/>
              <a:t>Odlišnosti</a:t>
            </a:r>
            <a:r>
              <a:rPr lang="cs-CZ" b="1"/>
              <a:t> ve srovnání s nízkoteplotními experimenty</a:t>
            </a:r>
            <a:r>
              <a:rPr lang="cs-CZ"/>
              <a:t>: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>
                <a:solidFill>
                  <a:srgbClr val="0000FF"/>
                </a:solidFill>
              </a:rPr>
              <a:t>malé spektrální rozlišení, neboť homogenní šířka je velká</a:t>
            </a:r>
            <a:r>
              <a:rPr lang="cs-CZ"/>
              <a:t> (řádově srovnatelná s nehomogenně rozšířeným spektrem souboru molekul)</a:t>
            </a:r>
          </a:p>
          <a:p>
            <a:pPr>
              <a:spcBef>
                <a:spcPct val="10000"/>
              </a:spcBef>
            </a:pPr>
            <a:r>
              <a:rPr lang="cs-CZ"/>
              <a:t>                         při nízkých teplotách je </a:t>
            </a:r>
          </a:p>
          <a:p>
            <a:pPr>
              <a:spcBef>
                <a:spcPct val="10000"/>
              </a:spcBef>
            </a:pPr>
            <a:r>
              <a:rPr lang="cs-CZ" b="1" i="1">
                <a:solidFill>
                  <a:srgbClr val="0000FF"/>
                </a:solidFill>
              </a:rPr>
              <a:t>Měří se v zásadě jen fluorescenční emisní spektra</a:t>
            </a:r>
            <a:r>
              <a:rPr lang="cs-CZ"/>
              <a:t> (při lowT také excitační)  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více stupňů volnosti - rotační, translační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>
                <a:solidFill>
                  <a:srgbClr val="0000FF"/>
                </a:solidFill>
              </a:rPr>
              <a:t>termálně aktivované fyzikální a chemické procesy</a:t>
            </a:r>
            <a:endParaRPr lang="cs-CZ"/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6172200" y="1524000"/>
          <a:ext cx="12954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7" name="Rovnice" r:id="rId3" imgW="825480" imgH="228600" progId="Equation.3">
                  <p:embed/>
                </p:oleObj>
              </mc:Choice>
              <mc:Fallback>
                <p:oleObj name="Rovnice" r:id="rId3" imgW="8254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524000"/>
                        <a:ext cx="1295400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4343400" y="1828800"/>
          <a:ext cx="21336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8" name="Rovnice" r:id="rId5" imgW="1396800" imgH="241200" progId="Equation.3">
                  <p:embed/>
                </p:oleObj>
              </mc:Choice>
              <mc:Fallback>
                <p:oleObj name="Rovnice" r:id="rId5" imgW="139680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828800"/>
                        <a:ext cx="21336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04800" y="3124200"/>
            <a:ext cx="7620000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u="sng"/>
              <a:t>Podobnosti:</a:t>
            </a:r>
          </a:p>
          <a:p>
            <a:pPr>
              <a:spcBef>
                <a:spcPct val="10000"/>
              </a:spcBef>
            </a:pPr>
            <a:r>
              <a:rPr lang="cs-CZ"/>
              <a:t>- využití </a:t>
            </a:r>
            <a:r>
              <a:rPr lang="cs-CZ" b="1" i="1"/>
              <a:t>near-field a far-field optické mikroskopie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měření </a:t>
            </a:r>
            <a:r>
              <a:rPr lang="cs-CZ" b="1" i="1"/>
              <a:t>dob života jednotlivých molekul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kvantové skoky jednotlivých molekul - shlukování fotonů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antishlukování</a:t>
            </a:r>
            <a:r>
              <a:rPr lang="cs-CZ"/>
              <a:t> fotonů, </a:t>
            </a:r>
            <a:r>
              <a:rPr lang="cs-CZ" b="1" i="1"/>
              <a:t>saturační</a:t>
            </a:r>
            <a:r>
              <a:rPr lang="cs-CZ"/>
              <a:t> chování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spektrální difúze, </a:t>
            </a:r>
            <a:r>
              <a:rPr lang="cs-CZ"/>
              <a:t>- </a:t>
            </a:r>
            <a:r>
              <a:rPr lang="cs-CZ" b="1" i="1"/>
              <a:t>polarizační spektroskopie</a:t>
            </a:r>
            <a:endParaRPr lang="cs-CZ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8600" y="5105400"/>
            <a:ext cx="8686800" cy="157321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u="sng"/>
              <a:t>Navíc se zkoumá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detekce jednotlivých molekul pomocí </a:t>
            </a:r>
            <a:r>
              <a:rPr lang="cs-CZ" b="1"/>
              <a:t>SERS</a:t>
            </a:r>
            <a:r>
              <a:rPr lang="cs-CZ"/>
              <a:t> (surface enhanced Raman scat.)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trojrozměrné sledování pohybu molekul</a:t>
            </a:r>
            <a:r>
              <a:rPr lang="cs-CZ"/>
              <a:t> (např. v buňce, membráně, polymeru)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chemické reakce</a:t>
            </a:r>
            <a:r>
              <a:rPr lang="cs-CZ"/>
              <a:t> na jednotlivých molekulách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b="1" i="1"/>
              <a:t>intra-molekulární přenos energie</a:t>
            </a:r>
            <a:r>
              <a:rPr lang="cs-CZ"/>
              <a:t> na jednotlivých molekulách polymérů a pod.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autoUpdateAnimBg="0"/>
      <p:bldP spid="58375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000">
                <a:solidFill>
                  <a:srgbClr val="FFFFFF"/>
                </a:solidFill>
                <a:latin typeface="Arial Black" pitchFamily="34" charset="0"/>
              </a:rPr>
              <a:t>Near-field zobrazení a spektr.jednotlivých molekul při RT</a:t>
            </a:r>
            <a:endParaRPr lang="cs-CZ" sz="2400">
              <a:solidFill>
                <a:srgbClr val="FFFFFF"/>
              </a:solidFill>
              <a:latin typeface="Arial Black" pitchFamily="34" charset="0"/>
            </a:endParaRPr>
          </a:p>
        </p:txBody>
      </p:sp>
      <p:pic>
        <p:nvPicPr>
          <p:cNvPr id="59396" name="Picture 4" descr="\\CHEETAH\vacha\13122000\Trau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76962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457200" y="1066800"/>
            <a:ext cx="822960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i="1"/>
              <a:t>Spektroskopie v blízkém poli</a:t>
            </a:r>
            <a:r>
              <a:rPr lang="cs-CZ"/>
              <a:t> [Trautman et al., Nature 369 (1994) 40]</a:t>
            </a:r>
          </a:p>
          <a:p>
            <a:pPr>
              <a:spcBef>
                <a:spcPct val="10000"/>
              </a:spcBef>
            </a:pPr>
            <a:r>
              <a:rPr lang="cs-CZ"/>
              <a:t>Dioctadecyl-tetramethylindocarbocyanine (Dil) na filmu PMMA</a:t>
            </a:r>
          </a:p>
          <a:p>
            <a:pPr>
              <a:spcBef>
                <a:spcPct val="10000"/>
              </a:spcBef>
            </a:pPr>
            <a:r>
              <a:rPr lang="cs-CZ"/>
              <a:t>SNOM mikroskop, excitace 529 nm, detekce: APD nebo monochr.+CCD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Near-field zobrazení a spektr.jednotlivých molekul při RT</a:t>
            </a:r>
          </a:p>
        </p:txBody>
      </p:sp>
      <p:pic>
        <p:nvPicPr>
          <p:cNvPr id="61444" name="Picture 4" descr="\\Cheetah\vacha\13122000\Trau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76425"/>
            <a:ext cx="69342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 descr="\\Cheetah\vacha\13122000\Trau3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264025"/>
            <a:ext cx="693420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52400" y="914400"/>
            <a:ext cx="8686800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 b="1" i="1"/>
              <a:t>Výsledky</a:t>
            </a:r>
            <a:r>
              <a:rPr lang="cs-CZ" sz="1600"/>
              <a:t>: laterální prostorové rozlišení ~100 nm</a:t>
            </a:r>
          </a:p>
          <a:p>
            <a:pPr>
              <a:spcBef>
                <a:spcPct val="10000"/>
              </a:spcBef>
            </a:pPr>
            <a:r>
              <a:rPr lang="cs-CZ" sz="1600"/>
              <a:t>- jistá </a:t>
            </a:r>
            <a:r>
              <a:rPr lang="cs-CZ" sz="1600" b="1" i="1"/>
              <a:t>distribuce šířek, maxim a intenzit vibračních pásů</a:t>
            </a:r>
            <a:endParaRPr lang="cs-CZ" sz="1600"/>
          </a:p>
          <a:p>
            <a:pPr>
              <a:spcBef>
                <a:spcPct val="10000"/>
              </a:spcBef>
            </a:pPr>
            <a:r>
              <a:rPr lang="cs-CZ" sz="1600"/>
              <a:t>- spektra jsou většinou poněkud užší než "bulk" - </a:t>
            </a:r>
            <a:r>
              <a:rPr lang="cs-CZ" sz="1600" b="1" i="1"/>
              <a:t>jisté nehomog. rozšíření je i při RT</a:t>
            </a:r>
            <a:endParaRPr lang="cs-CZ" sz="1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Konfokální mikroskopie a spektroskopie</a:t>
            </a:r>
          </a:p>
        </p:txBody>
      </p:sp>
      <p:pic>
        <p:nvPicPr>
          <p:cNvPr id="62468" name="Picture 4" descr="\\Cheetah\vacha\13122000\Wes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09775"/>
            <a:ext cx="76200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28600" y="990600"/>
            <a:ext cx="8915400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/>
              <a:t>[Weston et al., J. Chemical Physics 109 (1998) 7474]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molekuly Dil</a:t>
            </a:r>
            <a:r>
              <a:rPr lang="cs-CZ" baseline="-25000"/>
              <a:t>12</a:t>
            </a:r>
            <a:r>
              <a:rPr lang="cs-CZ"/>
              <a:t> nanesené na krycí sklíčko (spin-coating z roztoku toluenu 0,1-10 nM)</a:t>
            </a:r>
          </a:p>
          <a:p>
            <a:pPr>
              <a:spcBef>
                <a:spcPct val="10000"/>
              </a:spcBef>
            </a:pPr>
            <a:r>
              <a:rPr lang="cs-CZ"/>
              <a:t>- konfokální mikroskop se skenováním vzorku, excitace 514 nm, detekce: APC či CCD + monochromátor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Konfokální mikroskopie a spektroskopie</a:t>
            </a:r>
          </a:p>
        </p:txBody>
      </p:sp>
      <p:pic>
        <p:nvPicPr>
          <p:cNvPr id="63491" name="Picture 3" descr="\\Cheetah\vacha\13122000\Wes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12913"/>
            <a:ext cx="5867400" cy="514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04800" y="990600"/>
            <a:ext cx="8382000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Výsledky: měření časového průběhu intenzity fluorescence (rozlišení 0,16 ms)</a:t>
            </a:r>
          </a:p>
          <a:p>
            <a:pPr>
              <a:spcBef>
                <a:spcPct val="10000"/>
              </a:spcBef>
            </a:pPr>
            <a:r>
              <a:rPr lang="cs-CZ"/>
              <a:t>+ korelační fce - velmi rozdílné chování různých molekul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Konfokální mikroskopie a spektroskopie</a:t>
            </a:r>
          </a:p>
        </p:txBody>
      </p:sp>
      <p:pic>
        <p:nvPicPr>
          <p:cNvPr id="86021" name="Picture 5" descr="\\Cheetah\vacha\13122000\Wes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143000"/>
            <a:ext cx="594360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152400" y="1066800"/>
            <a:ext cx="29718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Simultánní měření časových změn signálu a spekter (1 min integrace)</a:t>
            </a:r>
          </a:p>
          <a:p>
            <a:pPr>
              <a:spcBef>
                <a:spcPct val="50000"/>
              </a:spcBef>
            </a:pPr>
            <a:r>
              <a:rPr lang="cs-CZ"/>
              <a:t>85% molekul má spektrum stejné jako bulk</a:t>
            </a: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152400" y="2971800"/>
            <a:ext cx="3048000" cy="33893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Interpretace výsledků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/>
              <a:t>- rozdíly ve tvarech spekter: rozdílné interakce s vibračními módy</a:t>
            </a:r>
          </a:p>
          <a:p>
            <a:pPr>
              <a:spcBef>
                <a:spcPct val="50000"/>
              </a:spcBef>
            </a:pPr>
            <a:r>
              <a:rPr lang="cs-CZ"/>
              <a:t>- rozdíly v polohách a intenzitách pásů: konfigurační změny molekuly (pravděpodobně kroucení) mezi dvěma zákl. elektronové stavy (4-hladinový model)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6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Antishlukování fotonů při RT</a:t>
            </a:r>
          </a:p>
        </p:txBody>
      </p:sp>
      <p:pic>
        <p:nvPicPr>
          <p:cNvPr id="87043" name="Picture 3" descr="\\Cheetah\vacha\13122000\Amb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5" y="1371600"/>
            <a:ext cx="304958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4" descr="\\Cheetah\vacha\13122000\Amb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326548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65125" y="974725"/>
            <a:ext cx="4776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cs-CZ" sz="1600"/>
              <a:t>[Ambrose et al., Chem. Phys. Lett. 269 (1997) 365]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228600" y="1600200"/>
            <a:ext cx="2743200" cy="316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- Rhodamin 6G, rozpuštěn v methanolu (koncentrace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 a nM označované jako high a low coverage</a:t>
            </a:r>
          </a:p>
          <a:p>
            <a:pPr>
              <a:spcBef>
                <a:spcPct val="10000"/>
              </a:spcBef>
            </a:pP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konfok. mikroskop se skenováním paprsku, 2xAPD (start-stop signals) + time-to-amplitude convertor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SMS v biologii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91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Přehled metod nejčastěji využívaných při měření jednotlivých molekul v biologii</a:t>
            </a:r>
            <a:endParaRPr lang="cs-CZ"/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304800" y="1295400"/>
            <a:ext cx="419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[S.Weiss, Science 283 (1999) 1676]</a:t>
            </a:r>
          </a:p>
        </p:txBody>
      </p:sp>
      <p:pic>
        <p:nvPicPr>
          <p:cNvPr id="88071" name="Picture 7" descr="C:\Jan\text\PrednaskyMFF\SingleMolSp2004\ObrWeis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46760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Nízkoteplotní skenovací mikroskopy</a:t>
            </a:r>
          </a:p>
        </p:txBody>
      </p:sp>
      <p:pic>
        <p:nvPicPr>
          <p:cNvPr id="101379" name="Picture 3" descr="C:\JanV\Figures\Transparenty\PrednSingleNC\GustafssonJAP84\Fi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44958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4" descr="C:\Honza\obrazky\science\SingleNClectures\ZrennerASS98\Fi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23272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28600" y="1066800"/>
            <a:ext cx="632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Fluorescence buzená elektrony tunelujícími z hrotu STM</a:t>
            </a:r>
            <a:r>
              <a:rPr lang="cs-CZ"/>
              <a:t> (důležité: vysoká účinnost sběru a detekce fotonů)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228600" y="5257800"/>
            <a:ext cx="60960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Kombinovaný nízkoteplotní mikro set-up</a:t>
            </a:r>
            <a:r>
              <a:rPr lang="cs-CZ"/>
              <a:t> (TU Mnichov) - obsahuje skenovací laser. mikroskop, STM pro mikro-PL a  STM-katodoluminiscenci při nízkých T a velkých magnetických polích (velikost zařízení asi 60x20 mm, celé se ponořuje do kryostatu)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SMS v biologii</a:t>
            </a:r>
          </a:p>
        </p:txBody>
      </p:sp>
      <p:pic>
        <p:nvPicPr>
          <p:cNvPr id="89091" name="Picture 3" descr="C:\Jan\text\PrednaskyMFF\SingleMolSp2004\ObrWeis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89013"/>
            <a:ext cx="8534400" cy="577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Fluorescenční resonanční přenos energie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76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Fluorescenční resonanční přenos energie (FRET) na jednotlivém páru molekul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04800" y="1295400"/>
            <a:ext cx="5943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[T.Ha et al., Proc. Natl. Acad. Sci. 93 (1996) 6264]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228600" y="1676400"/>
            <a:ext cx="8610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FRET ve Försterově modelu je </a:t>
            </a:r>
            <a:r>
              <a:rPr lang="cs-CZ" i="1"/>
              <a:t>citlivý na vzdálenosti donoru a akceptoru</a:t>
            </a:r>
            <a:r>
              <a:rPr lang="cs-CZ"/>
              <a:t> (klesá s r</a:t>
            </a:r>
            <a:r>
              <a:rPr lang="cs-CZ" baseline="30000"/>
              <a:t>6</a:t>
            </a:r>
            <a:r>
              <a:rPr lang="cs-CZ"/>
              <a:t>) a na </a:t>
            </a:r>
            <a:r>
              <a:rPr lang="cs-CZ" i="1"/>
              <a:t>vzájemné orientaci dipólových momentů přechodu</a:t>
            </a:r>
            <a:r>
              <a:rPr lang="cs-CZ"/>
              <a:t> - vhodné např. ke studiu konformačních změn velkých molekul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228600" y="2743200"/>
            <a:ext cx="304800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 i="1"/>
              <a:t>- Vzorek</a:t>
            </a:r>
            <a:r>
              <a:rPr lang="cs-CZ" sz="1600"/>
              <a:t>: tetrametylrhodamin = donor, texas red = akceptor jsou navázané na opačné konce segmentu DNA o délce 10 nebo 20 bází, tedy TMR-10-TR, TMR-20-TR (referenční spektra: TR-DNA, TMR-DNA)</a:t>
            </a:r>
          </a:p>
          <a:p>
            <a:pPr>
              <a:spcBef>
                <a:spcPct val="10000"/>
              </a:spcBef>
            </a:pPr>
            <a:r>
              <a:rPr lang="cs-CZ" sz="1600" i="1"/>
              <a:t>- Near-field mikroskop</a:t>
            </a:r>
            <a:r>
              <a:rPr lang="cs-CZ" sz="1600"/>
              <a:t>, excitace 514 nm, APD, monochr. + chlazená CCD</a:t>
            </a:r>
          </a:p>
          <a:p>
            <a:pPr>
              <a:spcBef>
                <a:spcPct val="10000"/>
              </a:spcBef>
            </a:pPr>
            <a:r>
              <a:rPr lang="cs-CZ" sz="1600"/>
              <a:t>- Spektra TMR-20-TR lze nafitovat nezávislými A a D spektry - slabá interakce (přenos), ale TMR-10-TR nelze</a:t>
            </a:r>
          </a:p>
        </p:txBody>
      </p:sp>
      <p:pic>
        <p:nvPicPr>
          <p:cNvPr id="90120" name="Picture 8" descr="\\Cheetah\vacha\10012001\Ha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29527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1" name="Picture 9" descr="\\Cheetah\vacha\10012001\Ha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2286000"/>
            <a:ext cx="28622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9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/>
              <a:t>  FRET</a:t>
            </a:r>
          </a:p>
        </p:txBody>
      </p:sp>
      <p:pic>
        <p:nvPicPr>
          <p:cNvPr id="95235" name="Picture 3" descr="\\Cheetah\vacha\10012001\Ha3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-2041525"/>
            <a:ext cx="3335337" cy="889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52400" y="1143000"/>
            <a:ext cx="4724400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Časový průběh vyhasínání fluorescence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/>
              <a:t>Případ 1: A vyhasne první, za přítomnosti FRET vzroste emise D účinnosti FRET:</a:t>
            </a:r>
          </a:p>
          <a:p>
            <a:pPr>
              <a:spcBef>
                <a:spcPct val="50000"/>
              </a:spcBef>
            </a:pPr>
            <a:endParaRPr lang="cs-CZ"/>
          </a:p>
          <a:p>
            <a:pPr>
              <a:spcBef>
                <a:spcPct val="50000"/>
              </a:spcBef>
            </a:pPr>
            <a:r>
              <a:rPr lang="cs-CZ"/>
              <a:t>kde I</a:t>
            </a:r>
            <a:r>
              <a:rPr lang="cs-CZ" baseline="-25000"/>
              <a:t>D</a:t>
            </a:r>
            <a:r>
              <a:rPr lang="cs-CZ"/>
              <a:t> je integrovaná emise samotného D, I</a:t>
            </a:r>
            <a:r>
              <a:rPr lang="cs-CZ" baseline="-25000"/>
              <a:t>DA</a:t>
            </a:r>
            <a:r>
              <a:rPr lang="cs-CZ"/>
              <a:t> je integrovaná emise D za přítomnosti A a </a:t>
            </a:r>
            <a:r>
              <a:rPr lang="cs-CZ">
                <a:latin typeface="Symbol" pitchFamily="18" charset="2"/>
              </a:rPr>
              <a:t>a</a:t>
            </a:r>
            <a:r>
              <a:rPr lang="cs-CZ"/>
              <a:t> je zbytková absorpce A po vyhasnutí</a:t>
            </a:r>
          </a:p>
          <a:p>
            <a:pPr>
              <a:spcBef>
                <a:spcPct val="50000"/>
              </a:spcBef>
            </a:pPr>
            <a:r>
              <a:rPr lang="cs-CZ"/>
              <a:t>Podobne lze analyzovat prípad 2, kdy D vyhasne první</a:t>
            </a:r>
          </a:p>
        </p:txBody>
      </p:sp>
      <p:graphicFrame>
        <p:nvGraphicFramePr>
          <p:cNvPr id="95238" name="Object 6"/>
          <p:cNvGraphicFramePr>
            <a:graphicFrameLocks noChangeAspect="1"/>
          </p:cNvGraphicFramePr>
          <p:nvPr/>
        </p:nvGraphicFramePr>
        <p:xfrm>
          <a:off x="304800" y="2286000"/>
          <a:ext cx="404336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3" name="Rovnice" r:id="rId4" imgW="2349360" imgH="215640" progId="Equation.3">
                  <p:embed/>
                </p:oleObj>
              </mc:Choice>
              <mc:Fallback>
                <p:oleObj name="Rovnice" r:id="rId4" imgW="234936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286000"/>
                        <a:ext cx="4043363" cy="3683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Difúze molekul v membránách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8382000" cy="8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u="sng"/>
              <a:t>Difúze jednotlivých lipidových molekul ve fosfolipidových membránách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 sz="1600"/>
              <a:t>[G.Schütz et al. Biophys.J. 73 (1997) 1073] - jeho oblíbený citát:"</a:t>
            </a:r>
            <a:r>
              <a:rPr lang="cs-CZ" sz="1600" b="1" i="1"/>
              <a:t>Single molecule microscopy is like drinking american coffee</a:t>
            </a:r>
            <a:r>
              <a:rPr lang="cs-CZ" sz="1600"/>
              <a:t>" G.S. Harms</a:t>
            </a:r>
            <a:endParaRPr lang="cs-CZ"/>
          </a:p>
        </p:txBody>
      </p:sp>
      <p:pic>
        <p:nvPicPr>
          <p:cNvPr id="91141" name="Picture 5" descr="\\Cheetah\vacha\10012001\Sch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743200"/>
            <a:ext cx="27622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2" name="Picture 6" descr="\\Cheetah\vacha\10012001\Sch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43200"/>
            <a:ext cx="27622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304800" y="1981200"/>
            <a:ext cx="7620000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- studium mobility lipidů a proteinů v membránách</a:t>
            </a:r>
          </a:p>
          <a:p>
            <a:pPr>
              <a:spcBef>
                <a:spcPct val="10000"/>
              </a:spcBef>
            </a:pPr>
            <a:r>
              <a:rPr lang="cs-CZ"/>
              <a:t>- rozvoj metody </a:t>
            </a:r>
            <a:r>
              <a:rPr lang="cs-CZ" b="1" i="1"/>
              <a:t>single particle tracing</a:t>
            </a:r>
            <a:r>
              <a:rPr lang="cs-CZ"/>
              <a:t> na úroveň jednotlivých  molekul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228600" y="2819400"/>
            <a:ext cx="2819400" cy="33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 b="1" i="1"/>
              <a:t>Materiály</a:t>
            </a:r>
            <a:r>
              <a:rPr lang="cs-CZ" sz="1600"/>
              <a:t>:</a:t>
            </a:r>
          </a:p>
          <a:p>
            <a:pPr>
              <a:spcBef>
                <a:spcPct val="10000"/>
              </a:spcBef>
            </a:pPr>
            <a:r>
              <a:rPr lang="cs-CZ" sz="1600"/>
              <a:t>fosfolipidová dvojvrstva s příměsí jednotl. lipid.molekul značkovaných tetrametylrhodaminem (TMR), vzorky: "supported membranes" a "polymer-stabilized membranes"</a:t>
            </a:r>
          </a:p>
          <a:p>
            <a:pPr>
              <a:spcBef>
                <a:spcPct val="10000"/>
              </a:spcBef>
            </a:pPr>
            <a:r>
              <a:rPr lang="cs-CZ" sz="1600" b="1" i="1"/>
              <a:t>Technika</a:t>
            </a:r>
            <a:r>
              <a:rPr lang="cs-CZ" sz="1600"/>
              <a:t>: Invertovaný fluorescenční mikroskop, LN chlazená CCD, exp.časy 1-10 ms, </a:t>
            </a:r>
            <a:r>
              <a:rPr lang="cs-CZ" sz="1600" b="1"/>
              <a:t>laterální pozici lze určit s přesností až </a:t>
            </a:r>
            <a:r>
              <a:rPr lang="cs-CZ" sz="1600" b="1">
                <a:sym typeface="Symbol" pitchFamily="18" charset="2"/>
              </a:rPr>
              <a:t></a:t>
            </a:r>
            <a:r>
              <a:rPr lang="cs-CZ" sz="1600" b="1"/>
              <a:t>40 nm</a:t>
            </a:r>
            <a:endParaRPr lang="cs-CZ" sz="1600"/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3048000" y="6019800"/>
            <a:ext cx="5867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 i="1"/>
              <a:t>-trajektorie pohybu je v případě polymerem stabilizovaných membrán omezena, lze spočítat složky </a:t>
            </a:r>
            <a:r>
              <a:rPr lang="cs-CZ" sz="1600" b="1" i="1"/>
              <a:t>difúzních koeficientů </a:t>
            </a:r>
            <a:r>
              <a:rPr lang="cs-CZ" sz="1600"/>
              <a:t>D</a:t>
            </a:r>
            <a:r>
              <a:rPr lang="cs-CZ" sz="1600" baseline="-25000"/>
              <a:t>1</a:t>
            </a:r>
            <a:r>
              <a:rPr lang="cs-CZ" sz="1600"/>
              <a:t> = 4,4 </a:t>
            </a:r>
            <a:r>
              <a:rPr lang="cs-CZ" sz="1600">
                <a:latin typeface="Symbol" pitchFamily="18" charset="2"/>
              </a:rPr>
              <a:t>m</a:t>
            </a:r>
            <a:r>
              <a:rPr lang="cs-CZ" sz="1600"/>
              <a:t>m</a:t>
            </a:r>
            <a:r>
              <a:rPr lang="cs-CZ" sz="1600" baseline="30000"/>
              <a:t>2</a:t>
            </a:r>
            <a:r>
              <a:rPr lang="cs-CZ" sz="1600"/>
              <a:t>/s, D</a:t>
            </a:r>
            <a:r>
              <a:rPr lang="cs-CZ" sz="1600" baseline="-25000"/>
              <a:t>2</a:t>
            </a:r>
            <a:r>
              <a:rPr lang="cs-CZ" sz="1600"/>
              <a:t> = 0,072 </a:t>
            </a:r>
            <a:r>
              <a:rPr lang="cs-CZ" sz="1600">
                <a:latin typeface="Symbol" pitchFamily="18" charset="2"/>
              </a:rPr>
              <a:t>m</a:t>
            </a:r>
            <a:r>
              <a:rPr lang="cs-CZ" sz="1600"/>
              <a:t>m</a:t>
            </a:r>
            <a:r>
              <a:rPr lang="cs-CZ" sz="1600" baseline="30000"/>
              <a:t>2</a:t>
            </a:r>
            <a:r>
              <a:rPr lang="cs-CZ" sz="1600"/>
              <a:t>/s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3" grpId="0" autoUpdateAnimBg="0"/>
      <p:bldP spid="91144" grpId="0" autoUpdateAnimBg="0"/>
      <p:bldP spid="91145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Single molecule tracing</a:t>
            </a:r>
          </a:p>
        </p:txBody>
      </p:sp>
      <p:pic>
        <p:nvPicPr>
          <p:cNvPr id="96260" name="singlemol.avi">
            <a:hlinkClick r:id="" action="ppaction://ole?verb=0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53340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81000" y="1143000"/>
            <a:ext cx="853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Gerhart Schütz a jeho skupina z Biofyzikálního ústavu University J. Keplera v Linci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62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26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6260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/>
              <a:t>Detekce SM za "málo" peněz</a:t>
            </a:r>
          </a:p>
        </p:txBody>
      </p:sp>
      <p:pic>
        <p:nvPicPr>
          <p:cNvPr id="92164" name="Picture 4" descr="\\Cheetah\vacha\10012001\Un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28600"/>
            <a:ext cx="338137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4648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[M. Unger et al., Biotechniques 27 (1999) 1008]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228600" y="1981200"/>
            <a:ext cx="48006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- komerční fluorescenční mikroskop Olympus IX50</a:t>
            </a:r>
          </a:p>
          <a:p>
            <a:pPr>
              <a:spcBef>
                <a:spcPct val="50000"/>
              </a:spcBef>
            </a:pPr>
            <a:r>
              <a:rPr lang="cs-CZ" sz="1600"/>
              <a:t>- sada filtrů, olejové objektivy 100x/1.35 a 60x/1.4</a:t>
            </a:r>
          </a:p>
          <a:p>
            <a:pPr>
              <a:spcBef>
                <a:spcPct val="50000"/>
              </a:spcBef>
            </a:pPr>
            <a:r>
              <a:rPr lang="cs-CZ" sz="1600"/>
              <a:t>- levná CCD kamera ST-71 (Santa Barbara Instruments, ~3000 USD, srovnávána s Pentamax iCCD, ~30000 USD)</a:t>
            </a:r>
          </a:p>
          <a:p>
            <a:pPr>
              <a:spcBef>
                <a:spcPct val="50000"/>
              </a:spcBef>
            </a:pPr>
            <a:r>
              <a:rPr lang="cs-CZ" sz="1600"/>
              <a:t>- 100 W rtuťová výbojka na excitaci, exc. intenzita 48 W/cm</a:t>
            </a:r>
            <a:r>
              <a:rPr lang="cs-CZ" sz="1600" baseline="30000"/>
              <a:t>2</a:t>
            </a:r>
            <a:endParaRPr lang="cs-CZ" sz="1600"/>
          </a:p>
          <a:p>
            <a:pPr>
              <a:spcBef>
                <a:spcPct val="50000"/>
              </a:spcBef>
            </a:pPr>
            <a:r>
              <a:rPr lang="cs-CZ" sz="1600"/>
              <a:t>Vzorky - barvičky tetramethylrhodamine, rhodamin 6G, GEP (green emit. protein)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/>
              <a:t>Výhled do budoucna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403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Metodiky kombinující SMS a single.moelcule manipulation</a:t>
            </a:r>
            <a:endParaRPr lang="cs-CZ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28600" y="1981200"/>
            <a:ext cx="419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[S.Weiss, Science 283 (1999) 1676]</a:t>
            </a:r>
          </a:p>
        </p:txBody>
      </p:sp>
      <p:pic>
        <p:nvPicPr>
          <p:cNvPr id="93190" name="Picture 6" descr="\\Cheetah\vacha\10012001\Wei2a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38" y="152400"/>
            <a:ext cx="3937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Optická pinzeta</a:t>
            </a:r>
          </a:p>
        </p:txBody>
      </p:sp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001000" cy="5810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600" i="1"/>
              <a:t>Energie fotonu</a:t>
            </a:r>
            <a:r>
              <a:rPr lang="cs-CZ" sz="1600"/>
              <a:t> je  E=h</a:t>
            </a:r>
            <a:r>
              <a:rPr lang="cs-CZ" sz="1600">
                <a:latin typeface="Symbol" pitchFamily="18" charset="2"/>
              </a:rPr>
              <a:t>n</a:t>
            </a:r>
            <a:r>
              <a:rPr lang="cs-CZ" sz="1600"/>
              <a:t>=(h/2p)</a:t>
            </a:r>
            <a:r>
              <a:rPr lang="cs-CZ" sz="1600">
                <a:latin typeface="Symbol" pitchFamily="18" charset="2"/>
              </a:rPr>
              <a:t>w</a:t>
            </a:r>
            <a:r>
              <a:rPr lang="cs-CZ" sz="1600"/>
              <a:t> kde frekvence je </a:t>
            </a:r>
            <a:r>
              <a:rPr lang="cs-CZ" sz="1600">
                <a:latin typeface="Symbol" pitchFamily="18" charset="2"/>
              </a:rPr>
              <a:t>n</a:t>
            </a:r>
            <a:r>
              <a:rPr lang="cs-CZ" sz="1600"/>
              <a:t>=c/ 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 .</a:t>
            </a:r>
          </a:p>
          <a:p>
            <a:pPr algn="just"/>
            <a:r>
              <a:rPr lang="cs-CZ" sz="1600" b="1" i="1"/>
              <a:t>Hybnost fotonu</a:t>
            </a:r>
            <a:r>
              <a:rPr lang="cs-CZ" sz="1600"/>
              <a:t> je </a:t>
            </a:r>
            <a:r>
              <a:rPr lang="cs-CZ" sz="1600" b="1"/>
              <a:t>p = (h/2</a:t>
            </a:r>
            <a:r>
              <a:rPr lang="cs-CZ" sz="1600" b="1">
                <a:latin typeface="Symbol" pitchFamily="18" charset="2"/>
              </a:rPr>
              <a:t>p</a:t>
            </a:r>
            <a:r>
              <a:rPr lang="cs-CZ" sz="1600" b="1"/>
              <a:t>)k = h/</a:t>
            </a:r>
            <a:r>
              <a:rPr lang="cs-CZ" sz="1600" b="1">
                <a:latin typeface="Symbol" pitchFamily="18" charset="2"/>
              </a:rPr>
              <a:t>l</a:t>
            </a:r>
            <a:r>
              <a:rPr lang="cs-CZ" sz="1600"/>
              <a:t>, vlnový vektor k=2</a:t>
            </a:r>
            <a:r>
              <a:rPr lang="cs-CZ" sz="1600">
                <a:latin typeface="Symbol" pitchFamily="18" charset="2"/>
              </a:rPr>
              <a:t>p</a:t>
            </a:r>
            <a:r>
              <a:rPr lang="cs-CZ" sz="1600"/>
              <a:t>/</a:t>
            </a:r>
            <a:r>
              <a:rPr lang="cs-CZ" sz="1600">
                <a:latin typeface="Symbol" pitchFamily="18" charset="2"/>
              </a:rPr>
              <a:t>l</a:t>
            </a:r>
            <a:r>
              <a:rPr lang="cs-CZ" sz="1600"/>
              <a:t>. Poměr en. a hybnosti = c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52400" y="1600200"/>
            <a:ext cx="87630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600" b="1"/>
              <a:t>Optická pinzeta: </a:t>
            </a:r>
            <a:r>
              <a:rPr lang="cs-CZ" sz="1600"/>
              <a:t>Arthur Ashkin – navrhl 1969, realizace 1986</a:t>
            </a:r>
          </a:p>
          <a:p>
            <a:pPr algn="just"/>
            <a:r>
              <a:rPr lang="cs-CZ" sz="1600" i="1"/>
              <a:t>Proč se drží </a:t>
            </a:r>
            <a:r>
              <a:rPr lang="cs-CZ" sz="1600" b="1" i="1"/>
              <a:t>dielektrická koule</a:t>
            </a:r>
            <a:r>
              <a:rPr lang="cs-CZ" sz="1600" i="1"/>
              <a:t> </a:t>
            </a:r>
            <a:r>
              <a:rPr lang="cs-CZ" sz="1600"/>
              <a:t>(d~1mm polystyren 1,55 či křemen 1,6) blízko ohniska?– </a:t>
            </a:r>
            <a:r>
              <a:rPr lang="cs-CZ" sz="1600" i="1"/>
              <a:t>difrakční náhled či energetický</a:t>
            </a:r>
            <a:r>
              <a:rPr lang="cs-CZ" sz="1600"/>
              <a:t> (polarizovatelná koule snižuje pole, největší snížení v max.int.)</a:t>
            </a:r>
          </a:p>
          <a:p>
            <a:pPr algn="just"/>
            <a:r>
              <a:rPr lang="cs-CZ" sz="1600"/>
              <a:t>- Navázání molekul, např. DNA, měření jejich mech vlastností nebo jejich uspořádávání</a:t>
            </a:r>
          </a:p>
          <a:p>
            <a:r>
              <a:rPr lang="cs-CZ" sz="1600" b="1" i="1"/>
              <a:t>Lze měřit síly řádu pN</a:t>
            </a:r>
            <a:r>
              <a:rPr lang="cs-CZ" sz="1600"/>
              <a:t> – zkalibrovat pinzetu – sledování Brown. pohybu nebo kmitů zachyc. částice = pružina F=-kx, chci zjistit k., působí také síla viskózního prostředí (pro kouli) F=6</a:t>
            </a:r>
            <a:r>
              <a:rPr lang="cs-CZ" sz="1600">
                <a:latin typeface="Symbol" pitchFamily="18" charset="2"/>
              </a:rPr>
              <a:t>ph</a:t>
            </a:r>
            <a:r>
              <a:rPr lang="cs-CZ" sz="1600"/>
              <a:t>rv, kde r je radius a v rychlost koule, </a:t>
            </a:r>
            <a:r>
              <a:rPr lang="cs-CZ" sz="1600">
                <a:latin typeface="Symbol" pitchFamily="18" charset="2"/>
              </a:rPr>
              <a:t>h</a:t>
            </a:r>
            <a:r>
              <a:rPr lang="cs-CZ" sz="1600"/>
              <a:t> viskozita.”</a:t>
            </a: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228600" y="5638800"/>
            <a:ext cx="8686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cs-CZ" sz="1600" b="1"/>
              <a:t>Pohon mikro/nanostrojků světlem (oblast velmi diskutované Nanotechnologie)</a:t>
            </a:r>
          </a:p>
          <a:p>
            <a:pPr algn="just"/>
            <a:r>
              <a:rPr lang="cs-CZ" sz="1600"/>
              <a:t>- jedna makromolekula azobenzenu (cis-trans formy různé délky) – přichycena k podložce a raménku, osvětlení modré nebo UV – prodloužení/zkrácení –pohybuje závažím až 500 pN.</a:t>
            </a:r>
          </a:p>
          <a:p>
            <a:r>
              <a:rPr lang="cs-CZ" sz="1600"/>
              <a:t>Jiný příklad - otáčení uhlíkovými nanotrubičkami nebo dvojlomným krystalem</a:t>
            </a:r>
          </a:p>
        </p:txBody>
      </p:sp>
      <p:pic>
        <p:nvPicPr>
          <p:cNvPr id="97286" name="Picture 6" descr="C:\Jan\text\PrednaskyMFF\SingleMolSp2004\OptickaPinzeta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57563"/>
            <a:ext cx="2514600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287" name="Picture 7" descr="C:\Jan\text\PrednaskyMFF\SingleMolSp2004\OptickaPinzeta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3938588" cy="19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utoUpdateAnimBg="0"/>
      <p:bldP spid="9728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Statistika světla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8458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/>
              <a:t>Časový sled fotonů - statistika světla</a:t>
            </a:r>
            <a:r>
              <a:rPr lang="cs-CZ"/>
              <a:t> - vyzařovaných jednou molekulou se podstatně liší od klasických zdrojů světla (koherentních i nekoherentních) - její změření lze použít jako důkaz, že se jedná o emisi jedné (několika) molekul / NK.</a:t>
            </a:r>
            <a:endParaRPr lang="cs-CZ">
              <a:latin typeface="Times New Roman" pitchFamily="18" charset="-18"/>
            </a:endParaRP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457200" y="236220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Obvyklá metoda analýzy statistiky vyzařování světla je měření </a:t>
            </a:r>
            <a:r>
              <a:rPr lang="cs-CZ" b="1" i="1"/>
              <a:t>korelační funkce 2. řádu</a:t>
            </a:r>
            <a:r>
              <a:rPr lang="cs-CZ"/>
              <a:t> </a:t>
            </a:r>
            <a:r>
              <a:rPr lang="cs-CZ" b="1"/>
              <a:t>g</a:t>
            </a:r>
            <a:r>
              <a:rPr lang="cs-CZ" b="1" baseline="30000"/>
              <a:t>(2)</a:t>
            </a:r>
            <a:r>
              <a:rPr lang="cs-CZ"/>
              <a:t>.</a:t>
            </a:r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4114800" y="5486400"/>
          <a:ext cx="38862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" name="Rovnice" r:id="rId3" imgW="2311200" imgH="482400" progId="Equation.3">
                  <p:embed/>
                </p:oleObj>
              </mc:Choice>
              <mc:Fallback>
                <p:oleObj name="Rovnice" r:id="rId3" imgW="2311200" imgH="48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5486400"/>
                        <a:ext cx="3886200" cy="808038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8310" name="Group 6"/>
          <p:cNvGrpSpPr>
            <a:grpSpLocks/>
          </p:cNvGrpSpPr>
          <p:nvPr/>
        </p:nvGrpSpPr>
        <p:grpSpPr bwMode="auto">
          <a:xfrm>
            <a:off x="381000" y="3200400"/>
            <a:ext cx="8458200" cy="2135188"/>
            <a:chOff x="240" y="2016"/>
            <a:chExt cx="5328" cy="1345"/>
          </a:xfrm>
        </p:grpSpPr>
        <p:sp>
          <p:nvSpPr>
            <p:cNvPr id="98311" name="Text Box 7"/>
            <p:cNvSpPr txBox="1">
              <a:spLocks noChangeArrowheads="1"/>
            </p:cNvSpPr>
            <p:nvPr/>
          </p:nvSpPr>
          <p:spPr bwMode="auto">
            <a:xfrm>
              <a:off x="240" y="2016"/>
              <a:ext cx="532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Definice: </a:t>
              </a:r>
              <a:r>
                <a:rPr lang="cs-CZ" b="1" i="1"/>
                <a:t>normalizovaná časová intenzitní korelační funkce pro jeden prostorový mód</a:t>
              </a:r>
              <a:r>
                <a:rPr lang="cs-CZ"/>
                <a:t>:</a:t>
              </a:r>
            </a:p>
          </p:txBody>
        </p:sp>
        <p:sp>
          <p:nvSpPr>
            <p:cNvPr id="98312" name="Text Box 8"/>
            <p:cNvSpPr txBox="1">
              <a:spLocks noChangeArrowheads="1"/>
            </p:cNvSpPr>
            <p:nvPr/>
          </p:nvSpPr>
          <p:spPr bwMode="auto">
            <a:xfrm>
              <a:off x="240" y="2784"/>
              <a:ext cx="518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kde </a:t>
              </a:r>
              <a:r>
                <a:rPr lang="cs-CZ" i="1">
                  <a:latin typeface="Times New Roman" pitchFamily="18" charset="-18"/>
                </a:rPr>
                <a:t>I</a:t>
              </a:r>
              <a:r>
                <a:rPr lang="cs-CZ"/>
                <a:t>(t) je intenzita v čase t a </a:t>
              </a:r>
              <a:r>
                <a:rPr lang="cs-CZ">
                  <a:sym typeface="Symbol" pitchFamily="18" charset="2"/>
                </a:rPr>
                <a:t></a:t>
              </a:r>
              <a:r>
                <a:rPr lang="cs-CZ"/>
                <a:t> značí průměrnou hustotu "ensemble average" - z praktických důvodů se nahrazuje časovým středováním, což je v řadě případů totožné (</a:t>
              </a:r>
              <a:r>
                <a:rPr lang="cs-CZ" i="1"/>
                <a:t>ergodické emisní procesy</a:t>
              </a:r>
              <a:r>
                <a:rPr lang="cs-CZ"/>
                <a:t>).</a:t>
              </a:r>
            </a:p>
          </p:txBody>
        </p:sp>
        <p:graphicFrame>
          <p:nvGraphicFramePr>
            <p:cNvPr id="98313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197102"/>
                </p:ext>
              </p:extLst>
            </p:nvPr>
          </p:nvGraphicFramePr>
          <p:xfrm>
            <a:off x="1704" y="2304"/>
            <a:ext cx="2449" cy="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22" name="Rovnice" r:id="rId5" imgW="1879560" imgH="279360" progId="Equation.3">
                    <p:embed/>
                  </p:oleObj>
                </mc:Choice>
                <mc:Fallback>
                  <p:oleObj name="Rovnice" r:id="rId5" imgW="1879560" imgH="27936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4" y="2304"/>
                          <a:ext cx="2449" cy="36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Klasický popis světla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3962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platí následující omezení pro </a:t>
            </a:r>
            <a:r>
              <a:rPr lang="cs-CZ" b="1"/>
              <a:t>g</a:t>
            </a:r>
            <a:r>
              <a:rPr lang="cs-CZ" b="1" baseline="30000"/>
              <a:t>(2)</a:t>
            </a:r>
            <a:r>
              <a:rPr lang="cs-CZ"/>
              <a:t> :</a:t>
            </a:r>
          </a:p>
        </p:txBody>
      </p:sp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4341813" y="1066800"/>
          <a:ext cx="2973387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8" name="Rovnice" r:id="rId3" imgW="1714320" imgH="736560" progId="Equation.3">
                  <p:embed/>
                </p:oleObj>
              </mc:Choice>
              <mc:Fallback>
                <p:oleObj name="Rovnice" r:id="rId3" imgW="1714320" imgH="7365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1813" y="1066800"/>
                        <a:ext cx="2973387" cy="1231900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2" name="Picture 6" descr="C:\Honza\obrazky\science\SingleNClectures\JonssonThesis00\Fig2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4800600" cy="35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5105400" y="2743200"/>
            <a:ext cx="3810000" cy="325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Normalizovaná korelační fce 2. řádu pro klasické světlo</a:t>
            </a:r>
            <a:r>
              <a:rPr lang="cs-CZ"/>
              <a:t> (</a:t>
            </a:r>
            <a:r>
              <a:rPr lang="cs-CZ">
                <a:latin typeface="Symbol" pitchFamily="18" charset="2"/>
              </a:rPr>
              <a:t>g</a:t>
            </a:r>
            <a:r>
              <a:rPr lang="cs-CZ"/>
              <a:t> je šířka spektrální čáry)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klasická stabilní vlna</a:t>
            </a:r>
            <a:r>
              <a:rPr lang="cs-CZ"/>
              <a:t> (perfektně koherentní zdroj) - plná čára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multimódové tepelné záření</a:t>
            </a:r>
            <a:r>
              <a:rPr lang="cs-CZ"/>
              <a:t> Gaussovské (Doppler. rozšíření) - tečkovaně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kolizní rozšíření</a:t>
            </a:r>
            <a:r>
              <a:rPr lang="cs-CZ"/>
              <a:t> (Lorentz. distribuce) - čárkovaně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838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 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 je pravděpodobnost detekce fotonu : </a:t>
            </a:r>
            <a:r>
              <a:rPr lang="cs-CZ" sz="1600"/>
              <a:t>(El.pole je vyjádřeno jako operátor</a:t>
            </a:r>
            <a:r>
              <a:rPr lang="cs-CZ"/>
              <a:t> 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792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/>
              <a:t>Omezení jako při klasickém popisu nelze dokázat, platí zde jediné omezení:</a:t>
            </a:r>
          </a:p>
        </p:txBody>
      </p:sp>
      <p:graphicFrame>
        <p:nvGraphicFramePr>
          <p:cNvPr id="66566" name="Object 6"/>
          <p:cNvGraphicFramePr>
            <a:graphicFrameLocks noChangeAspect="1"/>
          </p:cNvGraphicFramePr>
          <p:nvPr/>
        </p:nvGraphicFramePr>
        <p:xfrm>
          <a:off x="838200" y="1447800"/>
          <a:ext cx="4860925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88" name="Rovnice" r:id="rId3" imgW="2895480" imgH="533160" progId="Equation.3">
                  <p:embed/>
                </p:oleObj>
              </mc:Choice>
              <mc:Fallback>
                <p:oleObj name="Rovnice" r:id="rId3" imgW="2895480" imgH="5331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47800"/>
                        <a:ext cx="4860925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7" name="Object 7"/>
          <p:cNvGraphicFramePr>
            <a:graphicFrameLocks noChangeAspect="1"/>
          </p:cNvGraphicFramePr>
          <p:nvPr/>
        </p:nvGraphicFramePr>
        <p:xfrm>
          <a:off x="3352800" y="2895600"/>
          <a:ext cx="16002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89" name="Rovnice" r:id="rId5" imgW="927000" imgH="228600" progId="Equation.3">
                  <p:embed/>
                </p:oleObj>
              </mc:Choice>
              <mc:Fallback>
                <p:oleObj name="Rovnice" r:id="rId5" imgW="9270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95600"/>
                        <a:ext cx="1600200" cy="3714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568" name="Group 8"/>
          <p:cNvGrpSpPr>
            <a:grpSpLocks/>
          </p:cNvGrpSpPr>
          <p:nvPr/>
        </p:nvGrpSpPr>
        <p:grpSpPr bwMode="auto">
          <a:xfrm>
            <a:off x="381000" y="3429000"/>
            <a:ext cx="8382000" cy="3278188"/>
            <a:chOff x="240" y="2160"/>
            <a:chExt cx="5280" cy="2065"/>
          </a:xfrm>
        </p:grpSpPr>
        <p:sp>
          <p:nvSpPr>
            <p:cNvPr id="66569" name="Text Box 9"/>
            <p:cNvSpPr txBox="1">
              <a:spLocks noChangeArrowheads="1"/>
            </p:cNvSpPr>
            <p:nvPr/>
          </p:nvSpPr>
          <p:spPr bwMode="auto">
            <a:xfrm>
              <a:off x="288" y="2160"/>
              <a:ext cx="50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b="1">
                  <a:solidFill>
                    <a:srgbClr val="0000FF"/>
                  </a:solidFill>
                </a:rPr>
                <a:t>Photon bunching vs. antibunching - shlukování a antishlukování fotonů</a:t>
              </a:r>
              <a:endParaRPr lang="cs-CZ"/>
            </a:p>
          </p:txBody>
        </p:sp>
        <p:sp>
          <p:nvSpPr>
            <p:cNvPr id="66570" name="Text Box 10"/>
            <p:cNvSpPr txBox="1">
              <a:spLocks noChangeArrowheads="1"/>
            </p:cNvSpPr>
            <p:nvPr/>
          </p:nvSpPr>
          <p:spPr bwMode="auto">
            <a:xfrm>
              <a:off x="240" y="3072"/>
              <a:ext cx="5280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"/>
                </a:spcBef>
              </a:pPr>
              <a:r>
                <a:rPr lang="cs-CZ" b="1" u="sng"/>
                <a:t>Shlukování</a:t>
              </a:r>
              <a:r>
                <a:rPr lang="cs-CZ"/>
                <a:t> znamená, že je větší pravděpodobnost, že fotony přijdou spolu než v různých časech - typický příklad je </a:t>
              </a:r>
              <a:r>
                <a:rPr lang="cs-CZ" i="1"/>
                <a:t>tepelné záření</a:t>
              </a:r>
              <a:r>
                <a:rPr lang="cs-CZ"/>
                <a:t> - je to důsledek bosonické povahy fotonů</a:t>
              </a:r>
            </a:p>
          </p:txBody>
        </p:sp>
        <p:graphicFrame>
          <p:nvGraphicFramePr>
            <p:cNvPr id="66571" name="Object 11"/>
            <p:cNvGraphicFramePr>
              <a:graphicFrameLocks noChangeAspect="1"/>
            </p:cNvGraphicFramePr>
            <p:nvPr/>
          </p:nvGraphicFramePr>
          <p:xfrm>
            <a:off x="1056" y="2448"/>
            <a:ext cx="3504" cy="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590" name="Rovnice" r:id="rId7" imgW="3136680" imgH="482400" progId="Equation.3">
                    <p:embed/>
                  </p:oleObj>
                </mc:Choice>
                <mc:Fallback>
                  <p:oleObj name="Rovnice" r:id="rId7" imgW="3136680" imgH="4824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" y="2448"/>
                          <a:ext cx="3504" cy="529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572" name="Text Box 12"/>
            <p:cNvSpPr txBox="1">
              <a:spLocks noChangeArrowheads="1"/>
            </p:cNvSpPr>
            <p:nvPr/>
          </p:nvSpPr>
          <p:spPr bwMode="auto">
            <a:xfrm>
              <a:off x="240" y="3648"/>
              <a:ext cx="5280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"/>
                </a:spcBef>
              </a:pPr>
              <a:r>
                <a:rPr lang="cs-CZ" b="1" u="sng"/>
                <a:t>Anti-shlukování</a:t>
              </a:r>
              <a:r>
                <a:rPr lang="cs-CZ"/>
                <a:t> znamená, že simultánní detekce dvou fotonů je méně pravděpodobná než možnost, že fotony přijdou v různých časech - takové světlo je neklasické, porušuje výše uvedené omezení.</a:t>
              </a:r>
            </a:p>
          </p:txBody>
        </p:sp>
      </p:grpSp>
      <p:graphicFrame>
        <p:nvGraphicFramePr>
          <p:cNvPr id="66573" name="Object 13"/>
          <p:cNvGraphicFramePr>
            <a:graphicFrameLocks noChangeAspect="1"/>
          </p:cNvGraphicFramePr>
          <p:nvPr/>
        </p:nvGraphicFramePr>
        <p:xfrm>
          <a:off x="6705600" y="1371600"/>
          <a:ext cx="220980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1" name="Rovnice" r:id="rId9" imgW="1434960" imgH="228600" progId="Equation.3">
                  <p:embed/>
                </p:oleObj>
              </mc:Choice>
              <mc:Fallback>
                <p:oleObj name="Rovnice" r:id="rId9" imgW="1434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1371600"/>
                        <a:ext cx="2209800" cy="347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4" name="Rectangle 1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cs-CZ"/>
              <a:t>Kvantově mechanický popis světla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b="1">
                <a:latin typeface="Arial" charset="0"/>
              </a:rPr>
              <a:t>Poissonovská a nepoissonovská distribuce fotonů</a:t>
            </a:r>
          </a:p>
        </p:txBody>
      </p:sp>
      <p:grpSp>
        <p:nvGrpSpPr>
          <p:cNvPr id="67588" name="Group 4"/>
          <p:cNvGrpSpPr>
            <a:grpSpLocks/>
          </p:cNvGrpSpPr>
          <p:nvPr/>
        </p:nvGrpSpPr>
        <p:grpSpPr bwMode="auto">
          <a:xfrm>
            <a:off x="533400" y="3124200"/>
            <a:ext cx="8077200" cy="1366838"/>
            <a:chOff x="336" y="1847"/>
            <a:chExt cx="5088" cy="861"/>
          </a:xfrm>
        </p:grpSpPr>
        <p:graphicFrame>
          <p:nvGraphicFramePr>
            <p:cNvPr id="67589" name="Object 5"/>
            <p:cNvGraphicFramePr>
              <a:graphicFrameLocks noChangeAspect="1"/>
            </p:cNvGraphicFramePr>
            <p:nvPr/>
          </p:nvGraphicFramePr>
          <p:xfrm>
            <a:off x="336" y="1847"/>
            <a:ext cx="3696" cy="8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04" name="Rovnice" r:id="rId3" imgW="3835080" imgH="888840" progId="Equation.3">
                    <p:embed/>
                  </p:oleObj>
                </mc:Choice>
                <mc:Fallback>
                  <p:oleObj name="Rovnice" r:id="rId3" imgW="3835080" imgH="8888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1847"/>
                          <a:ext cx="3696" cy="846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590" name="Text Box 6"/>
            <p:cNvSpPr txBox="1">
              <a:spLocks noChangeArrowheads="1"/>
            </p:cNvSpPr>
            <p:nvPr/>
          </p:nvSpPr>
          <p:spPr bwMode="auto">
            <a:xfrm>
              <a:off x="4080" y="2496"/>
              <a:ext cx="13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/>
                <a:t>zde T je doba měření</a:t>
              </a:r>
              <a:endParaRPr lang="cs-CZ"/>
            </a:p>
          </p:txBody>
        </p:sp>
      </p:grp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57200" y="4953000"/>
            <a:ext cx="82296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pro světlo s konečnou šířkou spektra platí 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 </a:t>
            </a:r>
            <a:r>
              <a:rPr lang="cs-CZ">
                <a:sym typeface="Symbol" pitchFamily="18" charset="2"/>
              </a:rPr>
              <a:t></a:t>
            </a:r>
            <a:r>
              <a:rPr lang="cs-CZ"/>
              <a:t> 1, když 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 </a:t>
            </a:r>
            <a:r>
              <a:rPr lang="cs-CZ">
                <a:sym typeface="Symbol" pitchFamily="18" charset="2"/>
              </a:rPr>
              <a:t></a:t>
            </a:r>
            <a:r>
              <a:rPr lang="cs-CZ"/>
              <a:t> </a:t>
            </a:r>
            <a:r>
              <a:rPr lang="cs-CZ">
                <a:sym typeface="Symbol" pitchFamily="18" charset="2"/>
              </a:rPr>
              <a:t> </a:t>
            </a:r>
          </a:p>
          <a:p>
            <a:pPr>
              <a:spcBef>
                <a:spcPct val="50000"/>
              </a:spcBef>
            </a:pPr>
            <a:r>
              <a:rPr lang="cs-CZ">
                <a:sym typeface="Symbol" pitchFamily="18" charset="2"/>
              </a:rPr>
              <a:t>- pro světlo s nekonečnou šířkou spektra platí</a:t>
            </a:r>
            <a:r>
              <a:rPr lang="cs-CZ"/>
              <a:t> g</a:t>
            </a:r>
            <a:r>
              <a:rPr lang="cs-CZ" baseline="30000"/>
              <a:t>(2)</a:t>
            </a:r>
            <a:r>
              <a:rPr lang="cs-CZ"/>
              <a:t>(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) </a:t>
            </a:r>
            <a:r>
              <a:rPr lang="cs-CZ">
                <a:sym typeface="Symbol" pitchFamily="18" charset="2"/>
              </a:rPr>
              <a:t>&lt;</a:t>
            </a:r>
            <a:r>
              <a:rPr lang="cs-CZ"/>
              <a:t> 1, vždy nastane antishlukování a sub-Poisson. statistika pro určité rozmezí </a:t>
            </a:r>
            <a:r>
              <a:rPr lang="cs-CZ">
                <a:latin typeface="Symbol" pitchFamily="18" charset="2"/>
              </a:rPr>
              <a:t>t</a:t>
            </a:r>
            <a:r>
              <a:rPr lang="cs-CZ"/>
              <a:t> a T.</a:t>
            </a:r>
          </a:p>
        </p:txBody>
      </p: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381000" y="1066800"/>
            <a:ext cx="8534400" cy="1603375"/>
            <a:chOff x="240" y="672"/>
            <a:chExt cx="5376" cy="1010"/>
          </a:xfrm>
        </p:grpSpPr>
        <p:sp>
          <p:nvSpPr>
            <p:cNvPr id="67593" name="Text Box 9"/>
            <p:cNvSpPr txBox="1">
              <a:spLocks noChangeArrowheads="1"/>
            </p:cNvSpPr>
            <p:nvPr/>
          </p:nvSpPr>
          <p:spPr bwMode="auto">
            <a:xfrm>
              <a:off x="240" y="672"/>
              <a:ext cx="5136" cy="1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Distribuce fotonů pro </a:t>
              </a:r>
              <a:r>
                <a:rPr lang="cs-CZ" b="1" i="1"/>
                <a:t>dokonale koherentní světlo</a:t>
              </a:r>
              <a:r>
                <a:rPr lang="cs-CZ"/>
                <a:t> je popsána </a:t>
              </a:r>
              <a:r>
                <a:rPr lang="cs-CZ" b="1" i="1"/>
                <a:t>Poissonovým rozdělením</a:t>
              </a:r>
              <a:r>
                <a:rPr lang="cs-CZ"/>
                <a:t> - pak platí, že </a:t>
              </a:r>
              <a:r>
                <a:rPr lang="cs-CZ" i="1"/>
                <a:t>střední kvadratická odchylka počtu fotonů je rovna střední hodnotě počtu fotonů</a:t>
              </a:r>
              <a:r>
                <a:rPr lang="cs-CZ"/>
                <a:t> - a to je nejmenší "šum", který může klasický zdroj mít (tzv. </a:t>
              </a:r>
              <a:r>
                <a:rPr lang="cs-CZ" b="1"/>
                <a:t>shot-noise</a:t>
              </a:r>
              <a:r>
                <a:rPr lang="cs-CZ"/>
                <a:t>)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- tepelné záření má dvojnásobnou odchylku</a:t>
              </a:r>
            </a:p>
          </p:txBody>
        </p:sp>
        <p:grpSp>
          <p:nvGrpSpPr>
            <p:cNvPr id="67594" name="Group 10"/>
            <p:cNvGrpSpPr>
              <a:grpSpLocks/>
            </p:cNvGrpSpPr>
            <p:nvPr/>
          </p:nvGrpSpPr>
          <p:grpSpPr bwMode="auto">
            <a:xfrm>
              <a:off x="3264" y="1296"/>
              <a:ext cx="2352" cy="366"/>
              <a:chOff x="3264" y="1296"/>
              <a:chExt cx="2352" cy="366"/>
            </a:xfrm>
          </p:grpSpPr>
          <p:graphicFrame>
            <p:nvGraphicFramePr>
              <p:cNvPr id="67595" name="Object 11"/>
              <p:cNvGraphicFramePr>
                <a:graphicFrameLocks noChangeAspect="1"/>
              </p:cNvGraphicFramePr>
              <p:nvPr/>
            </p:nvGraphicFramePr>
            <p:xfrm>
              <a:off x="3936" y="1296"/>
              <a:ext cx="1680" cy="3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7605" name="Rovnice" r:id="rId5" imgW="2044440" imgH="419040" progId="Equation.3">
                      <p:embed/>
                    </p:oleObj>
                  </mc:Choice>
                  <mc:Fallback>
                    <p:oleObj name="Rovnice" r:id="rId5" imgW="2044440" imgH="41904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36" y="1296"/>
                            <a:ext cx="1680" cy="345"/>
                          </a:xfrm>
                          <a:prstGeom prst="rect">
                            <a:avLst/>
                          </a:prstGeom>
                          <a:solidFill>
                            <a:srgbClr val="CCFFFF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7596" name="Text Box 12"/>
              <p:cNvSpPr txBox="1">
                <a:spLocks noChangeArrowheads="1"/>
              </p:cNvSpPr>
              <p:nvPr/>
            </p:nvSpPr>
            <p:spPr bwMode="auto">
              <a:xfrm>
                <a:off x="3264" y="1296"/>
                <a:ext cx="672" cy="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cs-CZ" sz="1600" i="1"/>
                  <a:t>Poisson. rozdělení</a:t>
                </a:r>
                <a:endParaRPr lang="cs-CZ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autoUpdateAnimBg="0"/>
    </p:bldLst>
  </p:timing>
</p:sld>
</file>

<file path=ppt/theme/theme1.xml><?xml version="1.0" encoding="utf-8"?>
<a:theme xmlns:a="http://schemas.openxmlformats.org/drawingml/2006/main" name="SMS1.pot">
  <a:themeElements>
    <a:clrScheme name="Došky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MS1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S1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S1.pot 8">
        <a:dk1>
          <a:srgbClr val="000000"/>
        </a:dk1>
        <a:lt1>
          <a:srgbClr val="99FFCC"/>
        </a:lt1>
        <a:dk2>
          <a:srgbClr val="000000"/>
        </a:dk2>
        <a:lt2>
          <a:srgbClr val="969696"/>
        </a:lt2>
        <a:accent1>
          <a:srgbClr val="008080"/>
        </a:accent1>
        <a:accent2>
          <a:srgbClr val="FFFF00"/>
        </a:accent2>
        <a:accent3>
          <a:srgbClr val="CAFFE2"/>
        </a:accent3>
        <a:accent4>
          <a:srgbClr val="000000"/>
        </a:accent4>
        <a:accent5>
          <a:srgbClr val="AAC0C0"/>
        </a:accent5>
        <a:accent6>
          <a:srgbClr val="E7E700"/>
        </a:accent6>
        <a:hlink>
          <a:srgbClr val="FFFF66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Office\Sablony\SMS1.pot</Template>
  <TotalTime>589</TotalTime>
  <Words>3822</Words>
  <Application>Microsoft Macintosh PowerPoint</Application>
  <PresentationFormat>On-screen Show (4:3)</PresentationFormat>
  <Paragraphs>308</Paragraphs>
  <Slides>57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SMS1.pot</vt:lpstr>
      <vt:lpstr>Rovnice</vt:lpstr>
      <vt:lpstr>PowerPoint Presentation</vt:lpstr>
      <vt:lpstr>Spektroskopie a zobrazování</vt:lpstr>
      <vt:lpstr>PowerPoint Presentation</vt:lpstr>
      <vt:lpstr>PowerPoint Presentation</vt:lpstr>
      <vt:lpstr>PowerPoint Presentation</vt:lpstr>
      <vt:lpstr>PowerPoint Presentation</vt:lpstr>
      <vt:lpstr>Klasický popis světla</vt:lpstr>
      <vt:lpstr>Kvantově mechanický popis světla</vt:lpstr>
      <vt:lpstr>Poissonovská a nepoissonovská distribuce fotonů</vt:lpstr>
      <vt:lpstr>Bunching / Antibunching</vt:lpstr>
      <vt:lpstr>Neklasické zdroje světla</vt:lpstr>
      <vt:lpstr>Měření fluorescenční autokorelační funkce jedné molekuly</vt:lpstr>
      <vt:lpstr>Měření fluorescenční autokorelační funkce jedné molekuly</vt:lpstr>
      <vt:lpstr>Souvislost autokor. fce s dynamikou molekuly</vt:lpstr>
      <vt:lpstr>Experimentální výsledky</vt:lpstr>
      <vt:lpstr>Experimentální výsledky</vt:lpstr>
      <vt:lpstr>PowerPoint Presentation</vt:lpstr>
      <vt:lpstr>Výsledky SMS</vt:lpstr>
      <vt:lpstr>Experimenty na jednotlivých molekulách barviv  při nízkých teplotách </vt:lpstr>
      <vt:lpstr>Saturace a rozšiřování spektrální čáry</vt:lpstr>
      <vt:lpstr>Vliv tripletního stavu</vt:lpstr>
      <vt:lpstr>Shlukování fotonů</vt:lpstr>
      <vt:lpstr>Shlukování fotonů</vt:lpstr>
      <vt:lpstr>Spektroskopie jednotlivých molekul ve vnějších polích</vt:lpstr>
      <vt:lpstr>   Starkův jev</vt:lpstr>
      <vt:lpstr>Starkův jev</vt:lpstr>
      <vt:lpstr>Polarizační měření</vt:lpstr>
      <vt:lpstr>Orientace molekul v matrici</vt:lpstr>
      <vt:lpstr>SMS při vnějším hydrostatickém tlaku</vt:lpstr>
      <vt:lpstr>Nelineární a kvantové optické jevy při SMS</vt:lpstr>
      <vt:lpstr>Blochův vektor</vt:lpstr>
      <vt:lpstr>Interakce atomu s klasickým elmg. polem</vt:lpstr>
      <vt:lpstr>Rabiho oscilace</vt:lpstr>
      <vt:lpstr>Photon antibunching</vt:lpstr>
      <vt:lpstr>Photon bunching</vt:lpstr>
      <vt:lpstr>AC Starkův jev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Near-field zobrazení a spektr.jednotlivých molekul při RT</vt:lpstr>
      <vt:lpstr>Konfokální mikroskopie a spektroskopie</vt:lpstr>
      <vt:lpstr>Konfokální mikroskopie a spektroskopie</vt:lpstr>
      <vt:lpstr>Konfokální mikroskopie a spektroskopie</vt:lpstr>
      <vt:lpstr>Antishlukování fotonů při RT</vt:lpstr>
      <vt:lpstr>SMS v biologii</vt:lpstr>
      <vt:lpstr>SMS v biologii</vt:lpstr>
      <vt:lpstr>Fluorescenční resonanční přenos energie</vt:lpstr>
      <vt:lpstr>  FRET</vt:lpstr>
      <vt:lpstr>Difúze molekul v membránách</vt:lpstr>
      <vt:lpstr>Single molecule tracing</vt:lpstr>
      <vt:lpstr>Detekce SM za "málo" peněz</vt:lpstr>
      <vt:lpstr>Výhled do budoucna</vt:lpstr>
      <vt:lpstr>Optická pinzeta</vt:lpstr>
    </vt:vector>
  </TitlesOfParts>
  <Company>Valenta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Některé výsledky SMS</dc:title>
  <dc:creator>doma</dc:creator>
  <cp:lastModifiedBy>Karel Kubicek</cp:lastModifiedBy>
  <cp:revision>54</cp:revision>
  <dcterms:created xsi:type="dcterms:W3CDTF">2004-02-04T11:22:37Z</dcterms:created>
  <dcterms:modified xsi:type="dcterms:W3CDTF">2014-02-26T21:29:52Z</dcterms:modified>
</cp:coreProperties>
</file>